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handoutMasterIdLst>
    <p:handoutMasterId r:id="rId42"/>
  </p:handoutMasterIdLst>
  <p:sldIdLst>
    <p:sldId id="447" r:id="rId3"/>
    <p:sldId id="512" r:id="rId4"/>
    <p:sldId id="451" r:id="rId5"/>
    <p:sldId id="672" r:id="rId6"/>
    <p:sldId id="673" r:id="rId7"/>
    <p:sldId id="674" r:id="rId8"/>
    <p:sldId id="675" r:id="rId9"/>
    <p:sldId id="676" r:id="rId10"/>
    <p:sldId id="677" r:id="rId11"/>
    <p:sldId id="678" r:id="rId12"/>
    <p:sldId id="679" r:id="rId13"/>
    <p:sldId id="680" r:id="rId14"/>
    <p:sldId id="681" r:id="rId15"/>
    <p:sldId id="682" r:id="rId16"/>
    <p:sldId id="683" r:id="rId17"/>
    <p:sldId id="684" r:id="rId18"/>
    <p:sldId id="685" r:id="rId19"/>
    <p:sldId id="686" r:id="rId20"/>
    <p:sldId id="687" r:id="rId21"/>
    <p:sldId id="688" r:id="rId22"/>
    <p:sldId id="689" r:id="rId23"/>
    <p:sldId id="690" r:id="rId24"/>
    <p:sldId id="691" r:id="rId25"/>
    <p:sldId id="692" r:id="rId26"/>
    <p:sldId id="693" r:id="rId27"/>
    <p:sldId id="694" r:id="rId28"/>
    <p:sldId id="695" r:id="rId29"/>
    <p:sldId id="696" r:id="rId30"/>
    <p:sldId id="697" r:id="rId31"/>
    <p:sldId id="698" r:id="rId32"/>
    <p:sldId id="699" r:id="rId33"/>
    <p:sldId id="700" r:id="rId34"/>
    <p:sldId id="701" r:id="rId35"/>
    <p:sldId id="702" r:id="rId36"/>
    <p:sldId id="703" r:id="rId37"/>
    <p:sldId id="704" r:id="rId38"/>
    <p:sldId id="705" r:id="rId39"/>
    <p:sldId id="706" r:id="rId40"/>
  </p:sldIdLst>
  <p:sldSz cx="9144000" cy="6858000" type="screen4x3"/>
  <p:notesSz cx="6797675" cy="9928225"/>
  <p:defaultTextStyle>
    <a:defPPr>
      <a:defRPr lang="en-US"/>
    </a:defPPr>
    <a:lvl1pPr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1pPr>
    <a:lvl2pPr marL="4572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2pPr>
    <a:lvl3pPr marL="9144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3pPr>
    <a:lvl4pPr marL="13716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4pPr>
    <a:lvl5pPr marL="1828800" algn="l" rtl="0" eaLnBrk="0" fontAlgn="base" hangingPunct="0">
      <a:lnSpc>
        <a:spcPct val="150000"/>
      </a:lnSpc>
      <a:spcBef>
        <a:spcPct val="20000"/>
      </a:spcBef>
      <a:spcAft>
        <a:spcPct val="0"/>
      </a:spcAft>
      <a:buFont typeface="Wingdings" panose="05000000000000000000" pitchFamily="2" charset="2"/>
      <a:buChar char="²"/>
      <a:defRPr sz="2800" b="1" kern="1200">
        <a:solidFill>
          <a:schemeClr val="tx2"/>
        </a:solidFill>
        <a:latin typeface="彩虹粗仿宋" pitchFamily="49" charset="-122"/>
        <a:ea typeface="彩虹粗仿宋" pitchFamily="49" charset="-122"/>
        <a:cs typeface="+mn-cs"/>
      </a:defRPr>
    </a:lvl5pPr>
    <a:lvl6pPr marL="2286000" algn="l" defTabSz="914400" rtl="0" eaLnBrk="1" latinLnBrk="0" hangingPunct="1">
      <a:defRPr sz="2800" b="1" kern="1200">
        <a:solidFill>
          <a:schemeClr val="tx2"/>
        </a:solidFill>
        <a:latin typeface="彩虹粗仿宋" pitchFamily="49" charset="-122"/>
        <a:ea typeface="彩虹粗仿宋" pitchFamily="49" charset="-122"/>
        <a:cs typeface="+mn-cs"/>
      </a:defRPr>
    </a:lvl6pPr>
    <a:lvl7pPr marL="2743200" algn="l" defTabSz="914400" rtl="0" eaLnBrk="1" latinLnBrk="0" hangingPunct="1">
      <a:defRPr sz="2800" b="1" kern="1200">
        <a:solidFill>
          <a:schemeClr val="tx2"/>
        </a:solidFill>
        <a:latin typeface="彩虹粗仿宋" pitchFamily="49" charset="-122"/>
        <a:ea typeface="彩虹粗仿宋" pitchFamily="49" charset="-122"/>
        <a:cs typeface="+mn-cs"/>
      </a:defRPr>
    </a:lvl7pPr>
    <a:lvl8pPr marL="3200400" algn="l" defTabSz="914400" rtl="0" eaLnBrk="1" latinLnBrk="0" hangingPunct="1">
      <a:defRPr sz="2800" b="1" kern="1200">
        <a:solidFill>
          <a:schemeClr val="tx2"/>
        </a:solidFill>
        <a:latin typeface="彩虹粗仿宋" pitchFamily="49" charset="-122"/>
        <a:ea typeface="彩虹粗仿宋" pitchFamily="49" charset="-122"/>
        <a:cs typeface="+mn-cs"/>
      </a:defRPr>
    </a:lvl8pPr>
    <a:lvl9pPr marL="3657600" algn="l" defTabSz="914400" rtl="0" eaLnBrk="1" latinLnBrk="0" hangingPunct="1">
      <a:defRPr sz="2800" b="1" kern="1200">
        <a:solidFill>
          <a:schemeClr val="tx2"/>
        </a:solidFill>
        <a:latin typeface="彩虹粗仿宋" pitchFamily="49" charset="-122"/>
        <a:ea typeface="彩虹粗仿宋"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5050"/>
    <a:srgbClr val="33CCFF"/>
    <a:srgbClr val="FF6600"/>
    <a:srgbClr val="FFCC00"/>
    <a:srgbClr val="CC0000"/>
    <a:srgbClr val="FF0000"/>
    <a:srgbClr val="000099"/>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70" autoAdjust="0"/>
    <p:restoredTop sz="94660" autoAdjust="0"/>
  </p:normalViewPr>
  <p:slideViewPr>
    <p:cSldViewPr>
      <p:cViewPr varScale="1">
        <p:scale>
          <a:sx n="67" d="100"/>
          <a:sy n="67" d="100"/>
        </p:scale>
        <p:origin x="1260" y="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notesMaster" Target="notesMasters/notesMaster1.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10.wmf"/><Relationship Id="rId4" Type="http://schemas.openxmlformats.org/officeDocument/2006/relationships/image" Target="../media/image9.wmf"/><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11.vml.rels><?xml version="1.0" encoding="UTF-8" standalone="yes"?>
<Relationships xmlns="http://schemas.openxmlformats.org/package/2006/relationships"><Relationship Id="rId4" Type="http://schemas.openxmlformats.org/officeDocument/2006/relationships/image" Target="../media/image30.wmf"/><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2.wmf"/><Relationship Id="rId1" Type="http://schemas.openxmlformats.org/officeDocument/2006/relationships/image" Target="../media/image3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9.vml.rels><?xml version="1.0" encoding="UTF-8" standalone="yes"?>
<Relationships xmlns="http://schemas.openxmlformats.org/package/2006/relationships"><Relationship Id="rId4" Type="http://schemas.openxmlformats.org/officeDocument/2006/relationships/image" Target="../media/image25.wmf"/><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6"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none" lIns="91431" tIns="45715" rIns="91431" bIns="45715" numCol="1" anchor="t"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en-US"/>
          </a:p>
        </p:txBody>
      </p:sp>
      <p:sp>
        <p:nvSpPr>
          <p:cNvPr id="67587"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none" lIns="91431" tIns="45715" rIns="91431" bIns="45715" numCol="1" anchor="t" anchorCtr="0" compatLnSpc="1"/>
          <a:lstStyle>
            <a:lvl1pPr algn="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9F507A11-36A8-43D7-AFB9-38989250E9BF}" type="datetimeFigureOut">
              <a:rPr lang="zh-CN" altLang="en-US"/>
            </a:fld>
            <a:endParaRPr lang="zh-CN" altLang="zh-CN"/>
          </a:p>
        </p:txBody>
      </p:sp>
      <p:sp>
        <p:nvSpPr>
          <p:cNvPr id="67588"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none" lIns="91431" tIns="45715" rIns="91431" bIns="45715" numCol="1" anchor="b"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zh-CN"/>
          </a:p>
        </p:txBody>
      </p:sp>
      <p:sp>
        <p:nvSpPr>
          <p:cNvPr id="67589"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none" lIns="91431" tIns="45715" rIns="91431" bIns="45715" numCol="1" anchor="b" anchorCtr="0" compatLnSpc="1"/>
          <a:lstStyle>
            <a:lvl1pPr algn="r" eaLnBrk="1" fontAlgn="base"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C386BE08-2F5B-4E58-B2D8-6B0400770D36}" type="slidenum">
              <a:rPr lang="zh-CN" altLang="en-US"/>
            </a:fld>
            <a:endParaRPr lang="zh-CN"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none" lIns="91431" tIns="45715" rIns="91431" bIns="45715" numCol="1" anchor="t"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zh-CN" altLang="en-US"/>
          </a:p>
        </p:txBody>
      </p:sp>
      <p:sp>
        <p:nvSpPr>
          <p:cNvPr id="74755"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none" lIns="91431" tIns="45715" rIns="91431" bIns="45715" numCol="1" anchor="t" anchorCtr="0" compatLnSpc="1"/>
          <a:lstStyle>
            <a:lvl1pPr algn="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EAE1D60F-0D87-43C2-AA4D-500F7C4E95D5}" type="datetimeFigureOut">
              <a:rPr lang="en-US" altLang="zh-CN"/>
            </a:fld>
            <a:endParaRPr lang="en-US" altLang="zh-CN"/>
          </a:p>
        </p:txBody>
      </p:sp>
      <p:sp>
        <p:nvSpPr>
          <p:cNvPr id="80900"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74757" name="Rectangle 5"/>
          <p:cNvSpPr>
            <a:spLocks noGrp="1" noChangeArrowheads="1"/>
          </p:cNvSpPr>
          <p:nvPr>
            <p:ph type="body" sz="quarter" idx="3"/>
          </p:nvPr>
        </p:nvSpPr>
        <p:spPr bwMode="auto">
          <a:xfrm>
            <a:off x="906463" y="4716463"/>
            <a:ext cx="4984750" cy="4467225"/>
          </a:xfrm>
          <a:prstGeom prst="rect">
            <a:avLst/>
          </a:prstGeom>
          <a:noFill/>
          <a:ln w="9525">
            <a:noFill/>
            <a:miter lim="800000"/>
          </a:ln>
        </p:spPr>
        <p:txBody>
          <a:bodyPr vert="horz" wrap="none" lIns="91431" tIns="45715" rIns="91431" bIns="45715"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74758" name="Rectangle 6"/>
          <p:cNvSpPr>
            <a:spLocks noGrp="1" noChangeArrowheads="1"/>
          </p:cNvSpPr>
          <p:nvPr>
            <p:ph type="ftr" sz="quarter" idx="4"/>
          </p:nvPr>
        </p:nvSpPr>
        <p:spPr bwMode="auto">
          <a:xfrm>
            <a:off x="0" y="9431338"/>
            <a:ext cx="2946400" cy="496887"/>
          </a:xfrm>
          <a:prstGeom prst="rect">
            <a:avLst/>
          </a:prstGeom>
          <a:noFill/>
          <a:ln w="9525">
            <a:noFill/>
            <a:miter lim="800000"/>
          </a:ln>
        </p:spPr>
        <p:txBody>
          <a:bodyPr vert="horz" wrap="none" lIns="91431" tIns="45715" rIns="91431" bIns="45715" numCol="1" anchor="b" anchorCtr="0" compatLnSpc="1"/>
          <a:lstStyle>
            <a:lvl1pPr eaLnBrk="1"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endParaRPr lang="en-US" altLang="zh-CN"/>
          </a:p>
        </p:txBody>
      </p:sp>
      <p:sp>
        <p:nvSpPr>
          <p:cNvPr id="74759" name="Rectangle 7"/>
          <p:cNvSpPr>
            <a:spLocks noGrp="1" noChangeArrowheads="1"/>
          </p:cNvSpPr>
          <p:nvPr>
            <p:ph type="sldNum" sz="quarter" idx="5"/>
          </p:nvPr>
        </p:nvSpPr>
        <p:spPr bwMode="auto">
          <a:xfrm>
            <a:off x="3851275" y="9431338"/>
            <a:ext cx="2946400" cy="496887"/>
          </a:xfrm>
          <a:prstGeom prst="rect">
            <a:avLst/>
          </a:prstGeom>
          <a:noFill/>
          <a:ln w="9525">
            <a:noFill/>
            <a:miter lim="800000"/>
          </a:ln>
        </p:spPr>
        <p:txBody>
          <a:bodyPr vert="horz" wrap="none" lIns="91431" tIns="45715" rIns="91431" bIns="45715" numCol="1" anchor="b" anchorCtr="0" compatLnSpc="1"/>
          <a:lstStyle>
            <a:lvl1pPr algn="r" eaLnBrk="1" fontAlgn="base" hangingPunct="1">
              <a:lnSpc>
                <a:spcPct val="100000"/>
              </a:lnSpc>
              <a:spcBef>
                <a:spcPct val="0"/>
              </a:spcBef>
              <a:buFontTx/>
              <a:buNone/>
              <a:defRPr sz="1200" b="0">
                <a:solidFill>
                  <a:schemeClr val="tx1"/>
                </a:solidFill>
                <a:latin typeface="Times New Roman" panose="02020603050405020304" pitchFamily="18" charset="0"/>
                <a:ea typeface="宋体" panose="02010600030101010101" pitchFamily="2" charset="-122"/>
              </a:defRPr>
            </a:lvl1pPr>
          </a:lstStyle>
          <a:p>
            <a:pPr>
              <a:defRPr/>
            </a:pPr>
            <a:fld id="{8D2DB4EB-8151-4781-871F-29EB55976A43}"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9" name="图片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149211" y="4867275"/>
            <a:ext cx="1994789" cy="1990725"/>
          </a:xfrm>
          <a:prstGeom prst="rect">
            <a:avLst/>
          </a:prstGeom>
        </p:spPr>
      </p:pic>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8B66F3E7-D886-4E5D-B749-B3E44A4A6380}" type="datetime1">
              <a:rPr lang="zh-CN" altLang="en-US"/>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29E9DC7-0772-4A40-A136-3DCC85127513}" type="slidenum">
              <a:rPr lang="zh-CN" altLang="en-US"/>
            </a:fld>
            <a:endParaRPr lang="zh-CN" altLang="zh-CN"/>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A80D521-7DD3-469E-851E-23C5F963B3DA}" type="datetime1">
              <a:rPr lang="zh-CN" altLang="en-US"/>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A92C9018-8895-4337-AE92-23E78966F21F}" type="slidenum">
              <a:rPr lang="zh-CN" altLang="en-US"/>
            </a:fld>
            <a:endParaRPr lang="zh-CN" altLang="zh-CN"/>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竖排标题 1"/>
          <p:cNvSpPr>
            <a:spLocks noGrp="1"/>
          </p:cNvSpPr>
          <p:nvPr>
            <p:ph type="title" orient="vert"/>
          </p:nvPr>
        </p:nvSpPr>
        <p:spPr>
          <a:xfrm>
            <a:off x="6515100" y="609600"/>
            <a:ext cx="1943100" cy="54864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C46CDC7-0BBC-4D1E-A363-E85479FC15AD}" type="datetime1">
              <a:rPr lang="zh-CN" altLang="en-US"/>
            </a:fld>
            <a:endParaRPr lang="zh-CN" altLang="zh-CN"/>
          </a:p>
        </p:txBody>
      </p:sp>
      <p:sp>
        <p:nvSpPr>
          <p:cNvPr id="6" name="页脚占位符 4"/>
          <p:cNvSpPr>
            <a:spLocks noGrp="1"/>
          </p:cNvSpPr>
          <p:nvPr>
            <p:ph type="ftr" sz="quarter" idx="11"/>
          </p:nvPr>
        </p:nvSpPr>
        <p:spPr/>
        <p:txBody>
          <a:bodyPr/>
          <a:lstStyle>
            <a:lvl1pPr>
              <a:defRPr/>
            </a:lvl1pPr>
          </a:lstStyle>
          <a:p>
            <a:pPr>
              <a:defRPr/>
            </a:pPr>
            <a:endParaRPr lang="zh-CN" altLang="zh-CN"/>
          </a:p>
        </p:txBody>
      </p:sp>
      <p:sp>
        <p:nvSpPr>
          <p:cNvPr id="7" name="灯片编号占位符 5"/>
          <p:cNvSpPr>
            <a:spLocks noGrp="1"/>
          </p:cNvSpPr>
          <p:nvPr>
            <p:ph type="sldNum" sz="quarter" idx="12"/>
          </p:nvPr>
        </p:nvSpPr>
        <p:spPr/>
        <p:txBody>
          <a:bodyPr/>
          <a:lstStyle>
            <a:lvl1pPr>
              <a:defRPr/>
            </a:lvl1pPr>
          </a:lstStyle>
          <a:p>
            <a:pPr>
              <a:defRPr/>
            </a:pPr>
            <a:fld id="{C6CE8CF9-A2DF-49AC-809D-0521A1532DD6}" type="slidenum">
              <a:rPr lang="zh-CN" altLang="en-US"/>
            </a:fld>
            <a:endParaRPr lang="zh-CN" altLang="zh-CN"/>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DA7B2FFF-7200-406F-80C8-E58E359CED89}" type="datetime1">
              <a:rPr lang="zh-CN" altLang="en-US"/>
            </a:fld>
            <a:endParaRPr lang="zh-CN" altLang="zh-CN"/>
          </a:p>
        </p:txBody>
      </p:sp>
      <p:sp>
        <p:nvSpPr>
          <p:cNvPr id="3" name="Rectangle 5"/>
          <p:cNvSpPr>
            <a:spLocks noGrp="1" noChangeArrowheads="1"/>
          </p:cNvSpPr>
          <p:nvPr>
            <p:ph type="ftr" sz="quarter" idx="11"/>
          </p:nvPr>
        </p:nvSpPr>
        <p:spPr/>
        <p:txBody>
          <a:bodyPr/>
          <a:lstStyle>
            <a:lvl1pPr>
              <a:defRPr/>
            </a:lvl1pPr>
          </a:lstStyle>
          <a:p>
            <a:pPr>
              <a:defRPr/>
            </a:pPr>
            <a:endParaRPr lang="zh-CN" altLang="zh-CN"/>
          </a:p>
        </p:txBody>
      </p:sp>
      <p:sp>
        <p:nvSpPr>
          <p:cNvPr id="4" name="Rectangle 6"/>
          <p:cNvSpPr>
            <a:spLocks noGrp="1" noChangeArrowheads="1"/>
          </p:cNvSpPr>
          <p:nvPr>
            <p:ph type="sldNum" sz="quarter" idx="12"/>
          </p:nvPr>
        </p:nvSpPr>
        <p:spPr/>
        <p:txBody>
          <a:bodyPr/>
          <a:lstStyle>
            <a:lvl1pPr>
              <a:defRPr/>
            </a:lvl1pPr>
          </a:lstStyle>
          <a:p>
            <a:pPr>
              <a:defRPr/>
            </a:pPr>
            <a:fld id="{4EF2028A-DF8A-4D2B-A4C9-D18199CD2067}" type="slidenum">
              <a:rPr lang="zh-CN" altLang="en-US"/>
            </a:fld>
            <a:endParaRPr lang="zh-CN"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CFB2C1D1-5881-4B06-A220-D7DECA66C3C9}" type="datetime1">
              <a:rPr lang="zh-CN" altLang="en-US"/>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F59B271C-77F9-4E66-A72D-B1A09ADC51FC}" type="slidenum">
              <a:rPr lang="zh-CN" altLang="en-US"/>
            </a:fld>
            <a:endParaRPr lang="zh-CN" altLang="zh-CN"/>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fld id="{77224C7A-6172-4C5C-A84E-D16536D5776E}" type="datetime1">
              <a:rPr lang="zh-CN" altLang="en-US"/>
            </a:fld>
            <a:endParaRPr lang="zh-CN" altLang="zh-CN"/>
          </a:p>
        </p:txBody>
      </p:sp>
      <p:sp>
        <p:nvSpPr>
          <p:cNvPr id="5" name="Rectangle 5"/>
          <p:cNvSpPr>
            <a:spLocks noGrp="1" noChangeArrowheads="1"/>
          </p:cNvSpPr>
          <p:nvPr>
            <p:ph type="ftr" sz="quarter" idx="11"/>
          </p:nvPr>
        </p:nvSpPr>
        <p:spPr/>
        <p:txBody>
          <a:bodyPr/>
          <a:lstStyle>
            <a:lvl1pPr>
              <a:defRPr/>
            </a:lvl1pPr>
          </a:lstStyle>
          <a:p>
            <a:pPr>
              <a:defRPr/>
            </a:pPr>
            <a:endParaRPr lang="zh-CN" altLang="zh-CN"/>
          </a:p>
        </p:txBody>
      </p:sp>
      <p:sp>
        <p:nvSpPr>
          <p:cNvPr id="6" name="Rectangle 6"/>
          <p:cNvSpPr>
            <a:spLocks noGrp="1" noChangeArrowheads="1"/>
          </p:cNvSpPr>
          <p:nvPr>
            <p:ph type="sldNum" sz="quarter" idx="12"/>
          </p:nvPr>
        </p:nvSpPr>
        <p:spPr/>
        <p:txBody>
          <a:bodyPr/>
          <a:lstStyle>
            <a:lvl1pPr>
              <a:defRPr/>
            </a:lvl1pPr>
          </a:lstStyle>
          <a:p>
            <a:pPr>
              <a:defRPr/>
            </a:pPr>
            <a:fld id="{52ADAABD-A5C6-467E-AA8B-41483292213A}" type="slidenum">
              <a:rPr lang="zh-CN" altLang="en-US"/>
            </a:fld>
            <a:endParaRPr lang="zh-CN" altLang="zh-CN"/>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fld id="{F8D6E995-6FDA-4064-9332-B53B18215216}" type="datetime1">
              <a:rPr lang="zh-CN" altLang="en-US"/>
            </a:fld>
            <a:endParaRPr lang="zh-CN" altLang="zh-CN"/>
          </a:p>
        </p:txBody>
      </p:sp>
      <p:sp>
        <p:nvSpPr>
          <p:cNvPr id="6" name="Rectangle 5"/>
          <p:cNvSpPr>
            <a:spLocks noGrp="1" noChangeArrowheads="1"/>
          </p:cNvSpPr>
          <p:nvPr>
            <p:ph type="ftr" sz="quarter" idx="11"/>
          </p:nvPr>
        </p:nvSpPr>
        <p:spPr/>
        <p:txBody>
          <a:bodyPr/>
          <a:lstStyle>
            <a:lvl1pPr>
              <a:defRPr/>
            </a:lvl1pPr>
          </a:lstStyle>
          <a:p>
            <a:pPr>
              <a:defRPr/>
            </a:pPr>
            <a:endParaRPr lang="zh-CN" altLang="zh-CN"/>
          </a:p>
        </p:txBody>
      </p:sp>
      <p:sp>
        <p:nvSpPr>
          <p:cNvPr id="7" name="Rectangle 6"/>
          <p:cNvSpPr>
            <a:spLocks noGrp="1" noChangeArrowheads="1"/>
          </p:cNvSpPr>
          <p:nvPr>
            <p:ph type="sldNum" sz="quarter" idx="12"/>
          </p:nvPr>
        </p:nvSpPr>
        <p:spPr/>
        <p:txBody>
          <a:bodyPr/>
          <a:lstStyle>
            <a:lvl1pPr>
              <a:defRPr/>
            </a:lvl1pPr>
          </a:lstStyle>
          <a:p>
            <a:pPr>
              <a:defRPr/>
            </a:pPr>
            <a:fld id="{4D430463-4FDD-4C9D-B97C-567A96743EEF}" type="slidenum">
              <a:rPr lang="zh-CN" altLang="en-US"/>
            </a:fld>
            <a:endParaRPr lang="zh-CN" altLang="zh-CN"/>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fld id="{379AD2B1-557D-4867-B29B-6C52F91D1105}" type="datetime1">
              <a:rPr lang="zh-CN" altLang="en-US"/>
            </a:fld>
            <a:endParaRPr lang="zh-CN" altLang="zh-CN"/>
          </a:p>
        </p:txBody>
      </p:sp>
      <p:sp>
        <p:nvSpPr>
          <p:cNvPr id="8" name="Rectangle 5"/>
          <p:cNvSpPr>
            <a:spLocks noGrp="1" noChangeArrowheads="1"/>
          </p:cNvSpPr>
          <p:nvPr>
            <p:ph type="ftr" sz="quarter" idx="11"/>
          </p:nvPr>
        </p:nvSpPr>
        <p:spPr/>
        <p:txBody>
          <a:bodyPr/>
          <a:lstStyle>
            <a:lvl1pPr>
              <a:defRPr/>
            </a:lvl1pPr>
          </a:lstStyle>
          <a:p>
            <a:pPr>
              <a:defRPr/>
            </a:pPr>
            <a:endParaRPr lang="zh-CN" altLang="zh-CN"/>
          </a:p>
        </p:txBody>
      </p:sp>
      <p:sp>
        <p:nvSpPr>
          <p:cNvPr id="9" name="Rectangle 6"/>
          <p:cNvSpPr>
            <a:spLocks noGrp="1" noChangeArrowheads="1"/>
          </p:cNvSpPr>
          <p:nvPr>
            <p:ph type="sldNum" sz="quarter" idx="12"/>
          </p:nvPr>
        </p:nvSpPr>
        <p:spPr/>
        <p:txBody>
          <a:bodyPr/>
          <a:lstStyle>
            <a:lvl1pPr>
              <a:defRPr/>
            </a:lvl1pPr>
          </a:lstStyle>
          <a:p>
            <a:pPr>
              <a:defRPr/>
            </a:pPr>
            <a:fld id="{16C20458-8901-47DB-A903-075EB53EC415}" type="slidenum">
              <a:rPr lang="zh-CN" altLang="en-US"/>
            </a:fld>
            <a:endParaRPr lang="zh-CN" altLang="zh-CN"/>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fld id="{08D50519-2C64-4B50-A6FC-44DD2B33A8B5}" type="datetime1">
              <a:rPr lang="zh-CN" altLang="en-US"/>
            </a:fld>
            <a:endParaRPr lang="zh-CN" altLang="zh-CN"/>
          </a:p>
        </p:txBody>
      </p:sp>
      <p:sp>
        <p:nvSpPr>
          <p:cNvPr id="4" name="Rectangle 5"/>
          <p:cNvSpPr>
            <a:spLocks noGrp="1" noChangeArrowheads="1"/>
          </p:cNvSpPr>
          <p:nvPr>
            <p:ph type="ftr" sz="quarter" idx="11"/>
          </p:nvPr>
        </p:nvSpPr>
        <p:spPr/>
        <p:txBody>
          <a:bodyPr/>
          <a:lstStyle>
            <a:lvl1pPr>
              <a:defRPr/>
            </a:lvl1pPr>
          </a:lstStyle>
          <a:p>
            <a:pPr>
              <a:defRPr/>
            </a:pPr>
            <a:endParaRPr lang="zh-CN" altLang="zh-CN"/>
          </a:p>
        </p:txBody>
      </p:sp>
      <p:sp>
        <p:nvSpPr>
          <p:cNvPr id="5" name="Rectangle 6"/>
          <p:cNvSpPr>
            <a:spLocks noGrp="1" noChangeArrowheads="1"/>
          </p:cNvSpPr>
          <p:nvPr>
            <p:ph type="sldNum" sz="quarter" idx="12"/>
          </p:nvPr>
        </p:nvSpPr>
        <p:spPr/>
        <p:txBody>
          <a:bodyPr/>
          <a:lstStyle>
            <a:lvl1pPr>
              <a:defRPr/>
            </a:lvl1pPr>
          </a:lstStyle>
          <a:p>
            <a:pPr>
              <a:defRPr/>
            </a:pPr>
            <a:fld id="{8B8EB283-9DA5-4142-9D74-CDEBEE296E33}" type="slidenum">
              <a:rPr lang="zh-CN" altLang="en-US"/>
            </a:fld>
            <a:endParaRPr lang="zh-CN" altLang="zh-CN"/>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fld id="{462437D9-A96C-4C3F-A576-F4132EFE9167}" type="datetime1">
              <a:rPr lang="zh-CN" altLang="en-US"/>
            </a:fld>
            <a:endParaRPr lang="zh-CN" altLang="zh-CN"/>
          </a:p>
        </p:txBody>
      </p:sp>
      <p:sp>
        <p:nvSpPr>
          <p:cNvPr id="4" name="页脚占位符 2"/>
          <p:cNvSpPr>
            <a:spLocks noGrp="1"/>
          </p:cNvSpPr>
          <p:nvPr>
            <p:ph type="ftr" sz="quarter" idx="11"/>
          </p:nvPr>
        </p:nvSpPr>
        <p:spPr/>
        <p:txBody>
          <a:bodyPr/>
          <a:lstStyle>
            <a:lvl1pPr>
              <a:defRPr/>
            </a:lvl1pPr>
          </a:lstStyle>
          <a:p>
            <a:pPr>
              <a:defRPr/>
            </a:pPr>
            <a:endParaRPr lang="zh-CN" altLang="zh-CN"/>
          </a:p>
        </p:txBody>
      </p:sp>
      <p:sp>
        <p:nvSpPr>
          <p:cNvPr id="5" name="灯片编号占位符 3"/>
          <p:cNvSpPr>
            <a:spLocks noGrp="1"/>
          </p:cNvSpPr>
          <p:nvPr>
            <p:ph type="sldNum" sz="quarter" idx="12"/>
          </p:nvPr>
        </p:nvSpPr>
        <p:spPr/>
        <p:txBody>
          <a:bodyPr/>
          <a:lstStyle>
            <a:lvl1pPr>
              <a:defRPr/>
            </a:lvl1pPr>
          </a:lstStyle>
          <a:p>
            <a:pPr>
              <a:defRPr/>
            </a:pPr>
            <a:fld id="{F4FB9225-9997-4053-934F-6152987B7E23}" type="slidenum">
              <a:rPr lang="zh-CN" altLang="en-US"/>
            </a:fld>
            <a:endParaRPr lang="zh-CN" altLang="zh-CN"/>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6" name="日期占位符 4"/>
          <p:cNvSpPr>
            <a:spLocks noGrp="1"/>
          </p:cNvSpPr>
          <p:nvPr>
            <p:ph type="dt" sz="half" idx="10"/>
          </p:nvPr>
        </p:nvSpPr>
        <p:spPr/>
        <p:txBody>
          <a:bodyPr/>
          <a:lstStyle>
            <a:lvl1pPr>
              <a:defRPr/>
            </a:lvl1pPr>
          </a:lstStyle>
          <a:p>
            <a:pPr>
              <a:defRPr/>
            </a:pPr>
            <a:fld id="{88ED1CBF-479D-4E1E-83AC-4F3023010811}" type="datetime1">
              <a:rPr lang="zh-CN" altLang="en-US"/>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FB69FC28-83DA-4996-AB4E-382899964066}" type="slidenum">
              <a:rPr lang="zh-CN" altLang="en-US"/>
            </a:fld>
            <a:endParaRPr lang="zh-CN" altLang="zh-CN"/>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6" name="日期占位符 4"/>
          <p:cNvSpPr>
            <a:spLocks noGrp="1"/>
          </p:cNvSpPr>
          <p:nvPr>
            <p:ph type="dt" sz="half" idx="10"/>
          </p:nvPr>
        </p:nvSpPr>
        <p:spPr/>
        <p:txBody>
          <a:bodyPr/>
          <a:lstStyle>
            <a:lvl1pPr>
              <a:defRPr/>
            </a:lvl1pPr>
          </a:lstStyle>
          <a:p>
            <a:pPr>
              <a:defRPr/>
            </a:pPr>
            <a:fld id="{7F5BF5B4-10DC-4E74-9A93-B5D8E413EA3E}" type="datetime1">
              <a:rPr lang="zh-CN" altLang="en-US"/>
            </a:fld>
            <a:endParaRPr lang="zh-CN" altLang="zh-CN"/>
          </a:p>
        </p:txBody>
      </p:sp>
      <p:sp>
        <p:nvSpPr>
          <p:cNvPr id="7" name="页脚占位符 5"/>
          <p:cNvSpPr>
            <a:spLocks noGrp="1"/>
          </p:cNvSpPr>
          <p:nvPr>
            <p:ph type="ftr" sz="quarter" idx="11"/>
          </p:nvPr>
        </p:nvSpPr>
        <p:spPr/>
        <p:txBody>
          <a:bodyPr/>
          <a:lstStyle>
            <a:lvl1pPr>
              <a:defRPr/>
            </a:lvl1pPr>
          </a:lstStyle>
          <a:p>
            <a:pPr>
              <a:defRPr/>
            </a:pPr>
            <a:endParaRPr lang="zh-CN" altLang="zh-CN"/>
          </a:p>
        </p:txBody>
      </p:sp>
      <p:sp>
        <p:nvSpPr>
          <p:cNvPr id="8" name="灯片编号占位符 6"/>
          <p:cNvSpPr>
            <a:spLocks noGrp="1"/>
          </p:cNvSpPr>
          <p:nvPr>
            <p:ph type="sldNum" sz="quarter" idx="12"/>
          </p:nvPr>
        </p:nvSpPr>
        <p:spPr/>
        <p:txBody>
          <a:bodyPr/>
          <a:lstStyle>
            <a:lvl1pPr>
              <a:defRPr/>
            </a:lvl1pPr>
          </a:lstStyle>
          <a:p>
            <a:pPr>
              <a:defRPr/>
            </a:pPr>
            <a:fld id="{7D7B8025-B361-40D8-BAA5-515363C2E7E9}" type="slidenum">
              <a:rPr lang="zh-CN" altLang="en-US"/>
            </a:fld>
            <a:endParaRPr lang="zh-CN"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5.png"/><Relationship Id="rId15" Type="http://schemas.openxmlformats.org/officeDocument/2006/relationships/image" Target="../media/image4.png"/><Relationship Id="rId14" Type="http://schemas.openxmlformats.org/officeDocument/2006/relationships/image" Target="../media/image2.png"/><Relationship Id="rId13" Type="http://schemas.openxmlformats.org/officeDocument/2006/relationships/image" Target="../media/image3.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126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714375" y="1176338"/>
            <a:ext cx="7110413" cy="425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1268"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5300"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eaLnBrk="1" hangingPunct="1">
              <a:lnSpc>
                <a:spcPct val="100000"/>
              </a:lnSpc>
              <a:spcBef>
                <a:spcPct val="0"/>
              </a:spcBef>
              <a:buFontTx/>
              <a:buNone/>
              <a:defRPr sz="1400" b="0">
                <a:solidFill>
                  <a:schemeClr val="tx1"/>
                </a:solidFill>
                <a:latin typeface="Times New Roman" panose="02020603050405020304" pitchFamily="18" charset="0"/>
                <a:ea typeface="宋体" panose="02010600030101010101" pitchFamily="2" charset="-122"/>
              </a:defRPr>
            </a:lvl1pPr>
          </a:lstStyle>
          <a:p>
            <a:pPr>
              <a:defRPr/>
            </a:pPr>
            <a:fld id="{262CC1DE-C097-4F04-BBA8-DE05C55D8A3E}" type="datetime1">
              <a:rPr lang="zh-CN" altLang="en-US"/>
            </a:fld>
            <a:endParaRPr lang="zh-CN" altLang="zh-CN"/>
          </a:p>
        </p:txBody>
      </p:sp>
      <p:sp>
        <p:nvSpPr>
          <p:cNvPr id="55301"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eaLnBrk="1" hangingPunct="1">
              <a:lnSpc>
                <a:spcPct val="100000"/>
              </a:lnSpc>
              <a:spcBef>
                <a:spcPct val="0"/>
              </a:spcBef>
              <a:buFontTx/>
              <a:buNone/>
              <a:defRPr sz="1400" b="0">
                <a:solidFill>
                  <a:schemeClr val="tx1"/>
                </a:solidFill>
                <a:latin typeface="Times New Roman" panose="02020603050405020304" pitchFamily="18" charset="0"/>
                <a:ea typeface="宋体" panose="02010600030101010101" pitchFamily="2" charset="-122"/>
              </a:defRPr>
            </a:lvl1pPr>
          </a:lstStyle>
          <a:p>
            <a:pPr>
              <a:defRPr/>
            </a:pPr>
            <a:endParaRPr lang="zh-CN" altLang="zh-CN"/>
          </a:p>
        </p:txBody>
      </p:sp>
      <p:sp>
        <p:nvSpPr>
          <p:cNvPr id="55302"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eaLnBrk="1" fontAlgn="base" hangingPunct="1">
              <a:lnSpc>
                <a:spcPct val="100000"/>
              </a:lnSpc>
              <a:spcBef>
                <a:spcPct val="0"/>
              </a:spcBef>
              <a:buFontTx/>
              <a:buNone/>
              <a:defRPr sz="1400" b="0">
                <a:solidFill>
                  <a:schemeClr val="tx1"/>
                </a:solidFill>
                <a:latin typeface="+mn-lt"/>
                <a:ea typeface="+mn-ea"/>
              </a:defRPr>
            </a:lvl1pPr>
          </a:lstStyle>
          <a:p>
            <a:pPr>
              <a:defRPr/>
            </a:pPr>
            <a:fld id="{A36DC088-5DDB-44C5-A5DD-619B43A55EB8}" type="slidenum">
              <a:rPr lang="zh-CN" altLang="en-US"/>
            </a:fld>
            <a:endParaRPr lang="zh-CN" altLang="zh-CN"/>
          </a:p>
        </p:txBody>
      </p:sp>
      <p:pic>
        <p:nvPicPr>
          <p:cNvPr id="2" name="图片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380888" y="627669"/>
            <a:ext cx="304912" cy="304912"/>
          </a:xfrm>
          <a:prstGeom prst="rect">
            <a:avLst/>
          </a:prstGeom>
        </p:spPr>
      </p:pic>
      <p:pic>
        <p:nvPicPr>
          <p:cNvPr id="3" name="图片 2"/>
          <p:cNvPicPr>
            <a:picLocks noChangeAspect="1"/>
          </p:cNvPicPr>
          <p:nvPr userDrawn="1"/>
        </p:nvPicPr>
        <p:blipFill>
          <a:blip r:embed="rId16"/>
          <a:stretch>
            <a:fillRect/>
          </a:stretch>
        </p:blipFill>
        <p:spPr>
          <a:xfrm>
            <a:off x="7150435" y="4852215"/>
            <a:ext cx="1993565" cy="19935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random/>
  </p:transition>
  <p:hf hdr="0" ftr="0" dt="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9.wmf"/><Relationship Id="rId7" Type="http://schemas.openxmlformats.org/officeDocument/2006/relationships/oleObject" Target="../embeddings/oleObject4.bin"/><Relationship Id="rId6" Type="http://schemas.openxmlformats.org/officeDocument/2006/relationships/image" Target="../media/image8.wmf"/><Relationship Id="rId5" Type="http://schemas.openxmlformats.org/officeDocument/2006/relationships/oleObject" Target="../embeddings/oleObject3.bin"/><Relationship Id="rId4" Type="http://schemas.openxmlformats.org/officeDocument/2006/relationships/image" Target="../media/image7.wmf"/><Relationship Id="rId3" Type="http://schemas.openxmlformats.org/officeDocument/2006/relationships/oleObject" Target="../embeddings/oleObject2.bin"/><Relationship Id="rId2" Type="http://schemas.openxmlformats.org/officeDocument/2006/relationships/image" Target="../media/image6.wmf"/><Relationship Id="rId12" Type="http://schemas.openxmlformats.org/officeDocument/2006/relationships/vmlDrawing" Target="../drawings/vmlDrawing1.vml"/><Relationship Id="rId11" Type="http://schemas.openxmlformats.org/officeDocument/2006/relationships/slideLayout" Target="../slideLayouts/slideLayout2.xml"/><Relationship Id="rId10" Type="http://schemas.openxmlformats.org/officeDocument/2006/relationships/image" Target="../media/image10.wmf"/><Relationship Id="rId1"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2.vml"/><Relationship Id="rId5" Type="http://schemas.openxmlformats.org/officeDocument/2006/relationships/slideLayout" Target="../slideLayouts/slideLayout2.xml"/><Relationship Id="rId4" Type="http://schemas.openxmlformats.org/officeDocument/2006/relationships/image" Target="../media/image12.wmf"/><Relationship Id="rId3" Type="http://schemas.openxmlformats.org/officeDocument/2006/relationships/oleObject" Target="../embeddings/oleObject7.bin"/><Relationship Id="rId2" Type="http://schemas.openxmlformats.org/officeDocument/2006/relationships/image" Target="../media/image11.wmf"/><Relationship Id="rId1" Type="http://schemas.openxmlformats.org/officeDocument/2006/relationships/oleObject" Target="../embeddings/oleObject6.bin"/></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13.wmf"/><Relationship Id="rId1" Type="http://schemas.openxmlformats.org/officeDocument/2006/relationships/oleObject" Target="../embeddings/oleObject8.bin"/></Relationships>
</file>

<file path=ppt/slides/_rels/slide18.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14.wmf"/><Relationship Id="rId1" Type="http://schemas.openxmlformats.org/officeDocument/2006/relationships/oleObject" Target="../embeddings/oleObject9.bin"/></Relationships>
</file>

<file path=ppt/slides/_rels/slide19.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2.xml"/><Relationship Id="rId6" Type="http://schemas.openxmlformats.org/officeDocument/2006/relationships/image" Target="../media/image17.wmf"/><Relationship Id="rId5" Type="http://schemas.openxmlformats.org/officeDocument/2006/relationships/oleObject" Target="../embeddings/oleObject12.bin"/><Relationship Id="rId4" Type="http://schemas.openxmlformats.org/officeDocument/2006/relationships/image" Target="../media/image16.wmf"/><Relationship Id="rId3" Type="http://schemas.openxmlformats.org/officeDocument/2006/relationships/oleObject" Target="../embeddings/oleObject11.bin"/><Relationship Id="rId2" Type="http://schemas.openxmlformats.org/officeDocument/2006/relationships/image" Target="../media/image15.wmf"/><Relationship Id="rId1" Type="http://schemas.openxmlformats.org/officeDocument/2006/relationships/oleObject" Target="../embeddings/oleObject10.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2.xml"/><Relationship Id="rId2" Type="http://schemas.openxmlformats.org/officeDocument/2006/relationships/image" Target="../media/image18.wmf"/><Relationship Id="rId1" Type="http://schemas.openxmlformats.org/officeDocument/2006/relationships/oleObject" Target="../embeddings/oleObject13.bin"/></Relationships>
</file>

<file path=ppt/slides/_rels/slide21.xml.rels><?xml version="1.0" encoding="UTF-8" standalone="yes"?>
<Relationships xmlns="http://schemas.openxmlformats.org/package/2006/relationships"><Relationship Id="rId6" Type="http://schemas.openxmlformats.org/officeDocument/2006/relationships/vmlDrawing" Target="../drawings/vmlDrawing7.vml"/><Relationship Id="rId5" Type="http://schemas.openxmlformats.org/officeDocument/2006/relationships/slideLayout" Target="../slideLayouts/slideLayout2.xml"/><Relationship Id="rId4" Type="http://schemas.openxmlformats.org/officeDocument/2006/relationships/image" Target="../media/image20.wmf"/><Relationship Id="rId3" Type="http://schemas.openxmlformats.org/officeDocument/2006/relationships/oleObject" Target="../embeddings/oleObject15.bin"/><Relationship Id="rId2" Type="http://schemas.openxmlformats.org/officeDocument/2006/relationships/image" Target="../media/image19.wmf"/><Relationship Id="rId1" Type="http://schemas.openxmlformats.org/officeDocument/2006/relationships/oleObject" Target="../embeddings/oleObject14.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2.xml"/><Relationship Id="rId2" Type="http://schemas.openxmlformats.org/officeDocument/2006/relationships/image" Target="../media/image21.wmf"/><Relationship Id="rId1" Type="http://schemas.openxmlformats.org/officeDocument/2006/relationships/oleObject" Target="../embeddings/oleObject16.bin"/></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5.wmf"/><Relationship Id="rId7" Type="http://schemas.openxmlformats.org/officeDocument/2006/relationships/oleObject" Target="../embeddings/oleObject20.bin"/><Relationship Id="rId6" Type="http://schemas.openxmlformats.org/officeDocument/2006/relationships/image" Target="../media/image24.wmf"/><Relationship Id="rId5" Type="http://schemas.openxmlformats.org/officeDocument/2006/relationships/oleObject" Target="../embeddings/oleObject19.bin"/><Relationship Id="rId4" Type="http://schemas.openxmlformats.org/officeDocument/2006/relationships/image" Target="../media/image23.wmf"/><Relationship Id="rId3" Type="http://schemas.openxmlformats.org/officeDocument/2006/relationships/oleObject" Target="../embeddings/oleObject18.bin"/><Relationship Id="rId2" Type="http://schemas.openxmlformats.org/officeDocument/2006/relationships/image" Target="../media/image22.wmf"/><Relationship Id="rId10" Type="http://schemas.openxmlformats.org/officeDocument/2006/relationships/vmlDrawing" Target="../drawings/vmlDrawing9.vml"/><Relationship Id="rId1" Type="http://schemas.openxmlformats.org/officeDocument/2006/relationships/oleObject" Target="../embeddings/oleObject17.bin"/></Relationships>
</file>

<file path=ppt/slides/_rels/slide28.xml.rels><?xml version="1.0" encoding="UTF-8" standalone="yes"?>
<Relationships xmlns="http://schemas.openxmlformats.org/package/2006/relationships"><Relationship Id="rId4" Type="http://schemas.openxmlformats.org/officeDocument/2006/relationships/vmlDrawing" Target="../drawings/vmlDrawing10.vml"/><Relationship Id="rId3" Type="http://schemas.openxmlformats.org/officeDocument/2006/relationships/slideLayout" Target="../slideLayouts/slideLayout2.xml"/><Relationship Id="rId2" Type="http://schemas.openxmlformats.org/officeDocument/2006/relationships/image" Target="../media/image26.wmf"/><Relationship Id="rId1" Type="http://schemas.openxmlformats.org/officeDocument/2006/relationships/oleObject" Target="../embeddings/oleObject21.bin"/></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30.wmf"/><Relationship Id="rId7" Type="http://schemas.openxmlformats.org/officeDocument/2006/relationships/oleObject" Target="../embeddings/oleObject25.bin"/><Relationship Id="rId6" Type="http://schemas.openxmlformats.org/officeDocument/2006/relationships/image" Target="../media/image29.wmf"/><Relationship Id="rId5" Type="http://schemas.openxmlformats.org/officeDocument/2006/relationships/oleObject" Target="../embeddings/oleObject24.bin"/><Relationship Id="rId4" Type="http://schemas.openxmlformats.org/officeDocument/2006/relationships/image" Target="../media/image28.wmf"/><Relationship Id="rId3" Type="http://schemas.openxmlformats.org/officeDocument/2006/relationships/oleObject" Target="../embeddings/oleObject23.bin"/><Relationship Id="rId2" Type="http://schemas.openxmlformats.org/officeDocument/2006/relationships/image" Target="../media/image27.wmf"/><Relationship Id="rId10" Type="http://schemas.openxmlformats.org/officeDocument/2006/relationships/vmlDrawing" Target="../drawings/vmlDrawing11.vml"/><Relationship Id="rId1" Type="http://schemas.openxmlformats.org/officeDocument/2006/relationships/oleObject" Target="../embeddings/oleObject22.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2.xml"/><Relationship Id="rId4" Type="http://schemas.openxmlformats.org/officeDocument/2006/relationships/image" Target="../media/image32.wmf"/><Relationship Id="rId3" Type="http://schemas.openxmlformats.org/officeDocument/2006/relationships/oleObject" Target="../embeddings/oleObject27.bin"/><Relationship Id="rId2" Type="http://schemas.openxmlformats.org/officeDocument/2006/relationships/image" Target="../media/image31.wmf"/><Relationship Id="rId1" Type="http://schemas.openxmlformats.org/officeDocument/2006/relationships/oleObject" Target="../embeddings/oleObject26.bin"/></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2.xml"/><Relationship Id="rId2" Type="http://schemas.openxmlformats.org/officeDocument/2006/relationships/image" Target="../media/image33.wmf"/><Relationship Id="rId1" Type="http://schemas.openxmlformats.org/officeDocument/2006/relationships/oleObject" Target="../embeddings/oleObject28.bin"/></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type="subTitle" idx="1"/>
          </p:nvPr>
        </p:nvSpPr>
        <p:spPr>
          <a:xfrm>
            <a:off x="2051685" y="3213100"/>
            <a:ext cx="5608955" cy="2146935"/>
          </a:xfrm>
        </p:spPr>
        <p:txBody>
          <a:bodyPr/>
          <a:lstStyle/>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证券投资概述</a:t>
            </a:r>
            <a:endParaRPr lang="zh-CN" altLang="en-US" sz="2800" dirty="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债券投资</a:t>
            </a:r>
            <a:endParaRPr lang="zh-CN" altLang="en-US" sz="2800" dirty="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股票投资</a:t>
            </a:r>
            <a:endParaRPr lang="zh-CN" altLang="en-US" sz="2800" dirty="0">
              <a:solidFill>
                <a:schemeClr val="tx2"/>
              </a:solidFill>
              <a:latin typeface="华文楷体" panose="02010600040101010101" pitchFamily="2" charset="-122"/>
              <a:ea typeface="华文楷体" panose="02010600040101010101" pitchFamily="2" charset="-122"/>
            </a:endParaRPr>
          </a:p>
          <a:p>
            <a:pPr marL="457200" indent="-457200" algn="l">
              <a:buFont typeface="Wingdings" panose="05000000000000000000" pitchFamily="2" charset="2"/>
              <a:buChar char="Ø"/>
            </a:pPr>
            <a:r>
              <a:rPr lang="zh-CN" altLang="en-US" sz="2800" dirty="0">
                <a:solidFill>
                  <a:schemeClr val="tx2"/>
                </a:solidFill>
                <a:latin typeface="华文楷体" panose="02010600040101010101" pitchFamily="2" charset="-122"/>
                <a:ea typeface="华文楷体" panose="02010600040101010101" pitchFamily="2" charset="-122"/>
              </a:rPr>
              <a:t>基金投资</a:t>
            </a:r>
            <a:endParaRPr lang="zh-CN" altLang="en-US" sz="2800" dirty="0">
              <a:solidFill>
                <a:schemeClr val="tx2"/>
              </a:solidFill>
              <a:latin typeface="华文楷体" panose="02010600040101010101" pitchFamily="2" charset="-122"/>
              <a:ea typeface="华文楷体" panose="02010600040101010101" pitchFamily="2" charset="-122"/>
            </a:endParaRPr>
          </a:p>
        </p:txBody>
      </p:sp>
      <p:sp>
        <p:nvSpPr>
          <p:cNvPr id="24581" name="标题 5"/>
          <p:cNvSpPr>
            <a:spLocks noGrp="1"/>
          </p:cNvSpPr>
          <p:nvPr>
            <p:ph type="ctrTitle"/>
          </p:nvPr>
        </p:nvSpPr>
        <p:spPr>
          <a:xfrm>
            <a:off x="600765" y="1049050"/>
            <a:ext cx="7772400" cy="1470025"/>
          </a:xfrm>
        </p:spPr>
        <p:txBody>
          <a:bodyPr/>
          <a:lstStyle/>
          <a:p>
            <a:pPr algn="ctr"/>
            <a:r>
              <a:rPr lang="zh-CN" altLang="en-US" dirty="0">
                <a:solidFill>
                  <a:schemeClr val="accent5">
                    <a:lumMod val="50000"/>
                  </a:schemeClr>
                </a:solidFill>
              </a:rPr>
              <a:t>第七章 证券投资管理</a:t>
            </a:r>
            <a:endParaRPr lang="en-US" altLang="zh-CN" dirty="0">
              <a:solidFill>
                <a:schemeClr val="accent5">
                  <a:lumMod val="50000"/>
                </a:schemeClr>
              </a:solidFill>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6945630" cy="5202555"/>
          </a:xfrm>
        </p:spPr>
        <p:txBody>
          <a:bodyPr/>
          <a:lstStyle/>
          <a:p>
            <a:pPr marL="0" indent="0">
              <a:buNone/>
            </a:pPr>
            <a:r>
              <a:rPr lang="zh-CN" altLang="zh-CN" b="1" dirty="0">
                <a:solidFill>
                  <a:schemeClr val="tx2"/>
                </a:solidFill>
              </a:rPr>
              <a:t>三、证券投资的目的</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000" dirty="0">
                <a:solidFill>
                  <a:schemeClr val="tx2"/>
                </a:solidFill>
              </a:rPr>
              <a:t>       不同的证券投资主体有不同的投资目的，同一投资者在不同的时期也可能有不同的目的。就非政府投资主体而言，从事证券投资的目的主要有以下几方面：</a:t>
            </a:r>
            <a:endParaRPr sz="2000" dirty="0">
              <a:solidFill>
                <a:schemeClr val="tx2"/>
              </a:solidFill>
            </a:endParaRPr>
          </a:p>
          <a:p>
            <a:pPr marL="0" algn="l">
              <a:lnSpc>
                <a:spcPct val="150000"/>
              </a:lnSpc>
              <a:buClrTx/>
              <a:buSzTx/>
              <a:buFontTx/>
              <a:buNone/>
            </a:pPr>
            <a:r>
              <a:rPr sz="2000" dirty="0">
                <a:solidFill>
                  <a:schemeClr val="tx2"/>
                </a:solidFill>
              </a:rPr>
              <a:t>（一）获取利润</a:t>
            </a:r>
            <a:endParaRPr sz="2000" dirty="0">
              <a:solidFill>
                <a:schemeClr val="tx2"/>
              </a:solidFill>
            </a:endParaRPr>
          </a:p>
          <a:p>
            <a:pPr marL="0" algn="l">
              <a:lnSpc>
                <a:spcPct val="150000"/>
              </a:lnSpc>
              <a:buClrTx/>
              <a:buSzTx/>
              <a:buFontTx/>
              <a:buNone/>
            </a:pPr>
            <a:r>
              <a:rPr sz="2000" dirty="0">
                <a:solidFill>
                  <a:schemeClr val="tx2"/>
                </a:solidFill>
              </a:rPr>
              <a:t>（二）获取控制权</a:t>
            </a:r>
            <a:endParaRPr sz="2000" dirty="0">
              <a:solidFill>
                <a:schemeClr val="tx2"/>
              </a:solidFill>
            </a:endParaRPr>
          </a:p>
          <a:p>
            <a:pPr marL="0" algn="l">
              <a:lnSpc>
                <a:spcPct val="150000"/>
              </a:lnSpc>
              <a:buClrTx/>
              <a:buSzTx/>
              <a:buFontTx/>
              <a:buNone/>
            </a:pPr>
            <a:r>
              <a:rPr sz="2000" dirty="0">
                <a:solidFill>
                  <a:schemeClr val="tx2"/>
                </a:solidFill>
              </a:rPr>
              <a:t>（三）分散风险</a:t>
            </a:r>
            <a:endParaRPr sz="2000" dirty="0">
              <a:solidFill>
                <a:schemeClr val="tx2"/>
              </a:solidFill>
            </a:endParaRPr>
          </a:p>
          <a:p>
            <a:pPr marL="0" algn="l">
              <a:lnSpc>
                <a:spcPct val="150000"/>
              </a:lnSpc>
              <a:buClrTx/>
              <a:buSzTx/>
              <a:buFontTx/>
              <a:buNone/>
            </a:pPr>
            <a:r>
              <a:rPr sz="2000" dirty="0">
                <a:solidFill>
                  <a:schemeClr val="tx2"/>
                </a:solidFill>
              </a:rPr>
              <a:t>（四）保持资产的流动性</a:t>
            </a: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6945630" cy="5202555"/>
          </a:xfrm>
        </p:spPr>
        <p:txBody>
          <a:bodyPr/>
          <a:lstStyle/>
          <a:p>
            <a:pPr marL="0" indent="0">
              <a:buNone/>
            </a:pPr>
            <a:r>
              <a:rPr altLang="zh-CN" dirty="0">
                <a:solidFill>
                  <a:schemeClr val="tx2"/>
                </a:solidFill>
              </a:rPr>
              <a:t>四、证券投资的风险</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000" dirty="0">
                <a:solidFill>
                  <a:schemeClr val="tx2"/>
                </a:solidFill>
              </a:rPr>
              <a:t>       证券投资必然要承担一定的风险。证券投资风险主要来自于以下几个方面：</a:t>
            </a:r>
            <a:endParaRPr sz="2000" dirty="0">
              <a:solidFill>
                <a:schemeClr val="tx2"/>
              </a:solidFill>
            </a:endParaRPr>
          </a:p>
          <a:p>
            <a:pPr marL="0" algn="l">
              <a:lnSpc>
                <a:spcPct val="150000"/>
              </a:lnSpc>
              <a:buClrTx/>
              <a:buSzTx/>
              <a:buFontTx/>
              <a:buNone/>
            </a:pPr>
            <a:r>
              <a:rPr sz="2000" dirty="0">
                <a:solidFill>
                  <a:schemeClr val="tx2"/>
                </a:solidFill>
              </a:rPr>
              <a:t>（一）违约风险</a:t>
            </a:r>
            <a:endParaRPr sz="2000" dirty="0">
              <a:solidFill>
                <a:schemeClr val="tx2"/>
              </a:solidFill>
            </a:endParaRPr>
          </a:p>
          <a:p>
            <a:pPr marL="0" algn="l">
              <a:lnSpc>
                <a:spcPct val="150000"/>
              </a:lnSpc>
              <a:buClrTx/>
              <a:buSzTx/>
              <a:buFontTx/>
              <a:buNone/>
            </a:pPr>
            <a:r>
              <a:rPr sz="2000" dirty="0">
                <a:solidFill>
                  <a:schemeClr val="tx2"/>
                </a:solidFill>
              </a:rPr>
              <a:t> （二）利率风险</a:t>
            </a:r>
            <a:endParaRPr sz="2000" dirty="0">
              <a:solidFill>
                <a:schemeClr val="tx2"/>
              </a:solidFill>
            </a:endParaRPr>
          </a:p>
          <a:p>
            <a:pPr marL="0" algn="l">
              <a:lnSpc>
                <a:spcPct val="150000"/>
              </a:lnSpc>
              <a:buClrTx/>
              <a:buSzTx/>
              <a:buFontTx/>
              <a:buNone/>
            </a:pPr>
            <a:r>
              <a:rPr sz="2000" dirty="0">
                <a:solidFill>
                  <a:schemeClr val="tx2"/>
                </a:solidFill>
              </a:rPr>
              <a:t>（三）购买力风险</a:t>
            </a:r>
            <a:endParaRPr sz="2000" dirty="0">
              <a:solidFill>
                <a:schemeClr val="tx2"/>
              </a:solidFill>
            </a:endParaRPr>
          </a:p>
          <a:p>
            <a:pPr marL="0" algn="l">
              <a:lnSpc>
                <a:spcPct val="150000"/>
              </a:lnSpc>
              <a:buClrTx/>
              <a:buSzTx/>
              <a:buFontTx/>
              <a:buNone/>
            </a:pPr>
            <a:r>
              <a:rPr sz="2000" dirty="0">
                <a:solidFill>
                  <a:schemeClr val="tx2"/>
                </a:solidFill>
              </a:rPr>
              <a:t>（四）流动性风险</a:t>
            </a:r>
            <a:endParaRPr sz="2000" dirty="0">
              <a:solidFill>
                <a:schemeClr val="tx2"/>
              </a:solidFill>
            </a:endParaRPr>
          </a:p>
          <a:p>
            <a:pPr marL="0" algn="l">
              <a:lnSpc>
                <a:spcPct val="150000"/>
              </a:lnSpc>
              <a:buClrTx/>
              <a:buSzTx/>
              <a:buFontTx/>
              <a:buNone/>
            </a:pPr>
            <a:r>
              <a:rPr sz="2000" dirty="0">
                <a:solidFill>
                  <a:schemeClr val="tx2"/>
                </a:solidFill>
              </a:rPr>
              <a:t>（五）期限性风险</a:t>
            </a: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altLang="zh-CN" dirty="0">
                <a:solidFill>
                  <a:schemeClr val="tx2"/>
                </a:solidFill>
              </a:rPr>
              <a:t>五、证券投资的基本程序</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000" dirty="0">
                <a:solidFill>
                  <a:schemeClr val="tx2"/>
                </a:solidFill>
              </a:rPr>
              <a:t>       企业在进行证券投资时，一般应按照下面的基本程序进行：</a:t>
            </a:r>
            <a:endParaRPr sz="2000" dirty="0">
              <a:solidFill>
                <a:schemeClr val="tx2"/>
              </a:solidFill>
            </a:endParaRPr>
          </a:p>
          <a:p>
            <a:pPr marL="0" algn="l">
              <a:lnSpc>
                <a:spcPct val="150000"/>
              </a:lnSpc>
              <a:buClrTx/>
              <a:buSzTx/>
              <a:buFontTx/>
              <a:buNone/>
            </a:pPr>
            <a:r>
              <a:rPr sz="2000" dirty="0">
                <a:solidFill>
                  <a:schemeClr val="tx2"/>
                </a:solidFill>
              </a:rPr>
              <a:t>（一）选择投资对象</a:t>
            </a:r>
            <a:endParaRPr sz="2000" dirty="0">
              <a:solidFill>
                <a:schemeClr val="tx2"/>
              </a:solidFill>
            </a:endParaRPr>
          </a:p>
          <a:p>
            <a:pPr marL="0" algn="l">
              <a:lnSpc>
                <a:spcPct val="150000"/>
              </a:lnSpc>
              <a:buClrTx/>
              <a:buSzTx/>
              <a:buFontTx/>
              <a:buNone/>
            </a:pPr>
            <a:r>
              <a:rPr sz="2000" dirty="0">
                <a:solidFill>
                  <a:schemeClr val="tx2"/>
                </a:solidFill>
              </a:rPr>
              <a:t>（二）确定合适的证券买入价格</a:t>
            </a:r>
            <a:endParaRPr sz="2000" dirty="0">
              <a:solidFill>
                <a:schemeClr val="tx2"/>
              </a:solidFill>
            </a:endParaRPr>
          </a:p>
          <a:p>
            <a:pPr marL="0" algn="l">
              <a:lnSpc>
                <a:spcPct val="150000"/>
              </a:lnSpc>
              <a:buClrTx/>
              <a:buSzTx/>
              <a:buFontTx/>
              <a:buNone/>
            </a:pPr>
            <a:r>
              <a:rPr sz="2000" dirty="0">
                <a:solidFill>
                  <a:schemeClr val="tx2"/>
                </a:solidFill>
              </a:rPr>
              <a:t>（三）委托买卖并发出委托投资指示</a:t>
            </a:r>
            <a:endParaRPr sz="2000" dirty="0">
              <a:solidFill>
                <a:schemeClr val="tx2"/>
              </a:solidFill>
            </a:endParaRPr>
          </a:p>
          <a:p>
            <a:pPr marL="0" algn="l">
              <a:lnSpc>
                <a:spcPct val="150000"/>
              </a:lnSpc>
              <a:buClrTx/>
              <a:buSzTx/>
              <a:buFontTx/>
              <a:buNone/>
            </a:pPr>
            <a:r>
              <a:rPr sz="2000" dirty="0">
                <a:solidFill>
                  <a:schemeClr val="tx2"/>
                </a:solidFill>
              </a:rPr>
              <a:t>（四）进行证券交割和清算</a:t>
            </a:r>
            <a:endParaRPr sz="2000" dirty="0">
              <a:solidFill>
                <a:schemeClr val="tx2"/>
              </a:solidFill>
            </a:endParaRPr>
          </a:p>
          <a:p>
            <a:pPr marL="0" algn="l">
              <a:lnSpc>
                <a:spcPct val="150000"/>
              </a:lnSpc>
              <a:buClrTx/>
              <a:buSzTx/>
              <a:buFontTx/>
              <a:buNone/>
            </a:pPr>
            <a:r>
              <a:rPr sz="2000" dirty="0">
                <a:solidFill>
                  <a:schemeClr val="tx2"/>
                </a:solidFill>
              </a:rPr>
              <a:t>（五）办理证券过户</a:t>
            </a: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014845" cy="5202555"/>
          </a:xfrm>
        </p:spPr>
        <p:txBody>
          <a:bodyPr/>
          <a:lstStyle/>
          <a:p>
            <a:pPr marL="0" indent="0">
              <a:buNone/>
            </a:pPr>
            <a:r>
              <a:rPr altLang="zh-CN" dirty="0">
                <a:solidFill>
                  <a:schemeClr val="tx2"/>
                </a:solidFill>
              </a:rPr>
              <a:t>一、债券投资的目的</a:t>
            </a:r>
            <a:endParaRPr altLang="zh-CN" dirty="0">
              <a:solidFill>
                <a:schemeClr val="tx2"/>
              </a:solidFill>
            </a:endParaRPr>
          </a:p>
          <a:p>
            <a:pPr marL="0" algn="l">
              <a:lnSpc>
                <a:spcPct val="200000"/>
              </a:lnSpc>
              <a:buClrTx/>
              <a:buSzTx/>
              <a:buFontTx/>
              <a:buNone/>
            </a:pPr>
            <a:r>
              <a:rPr sz="2000" dirty="0">
                <a:solidFill>
                  <a:schemeClr val="tx2"/>
                </a:solidFill>
              </a:rPr>
              <a:t>      </a:t>
            </a:r>
            <a:r>
              <a:rPr sz="2000" b="1" dirty="0">
                <a:solidFill>
                  <a:schemeClr val="tx2"/>
                </a:solidFill>
              </a:rPr>
              <a:t>企业进行短期债券投资的目的主要是为了合理利用暂时闲置资金，调节现金余额，获得收益。当企业现金余额太多时，便投资于债券，使现金余额降低；反之，当现金余额太少时，则出售原来投资的债券，收回现金，使现金余额提高。企业进行长期债券投资的目的主要是为了获得稳定的收益</a:t>
            </a:r>
            <a:r>
              <a:rPr lang="zh-CN" sz="2000" b="1" dirty="0">
                <a:solidFill>
                  <a:schemeClr val="tx2"/>
                </a:solidFill>
              </a:rPr>
              <a:t>。</a:t>
            </a:r>
            <a:endParaRPr lang="zh-CN" sz="2000" b="1"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altLang="zh-CN" dirty="0">
                <a:solidFill>
                  <a:schemeClr val="tx2"/>
                </a:solidFill>
              </a:rPr>
              <a:t>一、债券投资的目的</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000" dirty="0">
                <a:solidFill>
                  <a:schemeClr val="tx2"/>
                </a:solidFill>
              </a:rPr>
              <a:t>       企业在进行证券投资时，一般应按照下面的基本程序进行：</a:t>
            </a:r>
            <a:endParaRPr sz="2000" dirty="0">
              <a:solidFill>
                <a:schemeClr val="tx2"/>
              </a:solidFill>
            </a:endParaRPr>
          </a:p>
          <a:p>
            <a:pPr marL="0" algn="l">
              <a:lnSpc>
                <a:spcPct val="150000"/>
              </a:lnSpc>
              <a:buClrTx/>
              <a:buSzTx/>
              <a:buFontTx/>
              <a:buNone/>
            </a:pPr>
            <a:r>
              <a:rPr sz="2000" dirty="0">
                <a:solidFill>
                  <a:schemeClr val="tx2"/>
                </a:solidFill>
              </a:rPr>
              <a:t>（一）选择投资对象</a:t>
            </a:r>
            <a:endParaRPr sz="2000" dirty="0">
              <a:solidFill>
                <a:schemeClr val="tx2"/>
              </a:solidFill>
            </a:endParaRPr>
          </a:p>
          <a:p>
            <a:pPr marL="0" algn="l">
              <a:lnSpc>
                <a:spcPct val="150000"/>
              </a:lnSpc>
              <a:buClrTx/>
              <a:buSzTx/>
              <a:buFontTx/>
              <a:buNone/>
            </a:pPr>
            <a:r>
              <a:rPr sz="2000" dirty="0">
                <a:solidFill>
                  <a:schemeClr val="tx2"/>
                </a:solidFill>
              </a:rPr>
              <a:t>（二）确定合适的证券买入价格</a:t>
            </a:r>
            <a:endParaRPr sz="2000" dirty="0">
              <a:solidFill>
                <a:schemeClr val="tx2"/>
              </a:solidFill>
            </a:endParaRPr>
          </a:p>
          <a:p>
            <a:pPr marL="0" algn="l">
              <a:lnSpc>
                <a:spcPct val="150000"/>
              </a:lnSpc>
              <a:buClrTx/>
              <a:buSzTx/>
              <a:buFontTx/>
              <a:buNone/>
            </a:pPr>
            <a:r>
              <a:rPr sz="2000" dirty="0">
                <a:solidFill>
                  <a:schemeClr val="tx2"/>
                </a:solidFill>
              </a:rPr>
              <a:t>（三）委托买卖并发出委托投资指示</a:t>
            </a:r>
            <a:endParaRPr sz="2000" dirty="0">
              <a:solidFill>
                <a:schemeClr val="tx2"/>
              </a:solidFill>
            </a:endParaRPr>
          </a:p>
          <a:p>
            <a:pPr marL="0" algn="l">
              <a:lnSpc>
                <a:spcPct val="150000"/>
              </a:lnSpc>
              <a:buClrTx/>
              <a:buSzTx/>
              <a:buFontTx/>
              <a:buNone/>
            </a:pPr>
            <a:r>
              <a:rPr sz="2000" dirty="0">
                <a:solidFill>
                  <a:schemeClr val="tx2"/>
                </a:solidFill>
              </a:rPr>
              <a:t>（四）进行证券交割和清算</a:t>
            </a:r>
            <a:endParaRPr sz="2000" dirty="0">
              <a:solidFill>
                <a:schemeClr val="tx2"/>
              </a:solidFill>
            </a:endParaRPr>
          </a:p>
          <a:p>
            <a:pPr marL="0" algn="l">
              <a:lnSpc>
                <a:spcPct val="150000"/>
              </a:lnSpc>
              <a:buClrTx/>
              <a:buSzTx/>
              <a:buFontTx/>
              <a:buNone/>
            </a:pPr>
            <a:r>
              <a:rPr sz="2000" dirty="0">
                <a:solidFill>
                  <a:schemeClr val="tx2"/>
                </a:solidFill>
              </a:rPr>
              <a:t>（五）办理证券过户</a:t>
            </a: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altLang="zh-CN" dirty="0">
                <a:solidFill>
                  <a:schemeClr val="tx2"/>
                </a:solidFill>
              </a:rPr>
              <a:t>二、债券投资的估价</a:t>
            </a:r>
            <a:endParaRPr altLang="zh-CN" dirty="0">
              <a:solidFill>
                <a:schemeClr val="tx2"/>
              </a:solidFill>
            </a:endParaRPr>
          </a:p>
          <a:p>
            <a:pPr marL="0" algn="l">
              <a:lnSpc>
                <a:spcPct val="150000"/>
              </a:lnSpc>
              <a:buClrTx/>
              <a:buSzTx/>
              <a:buFontTx/>
              <a:buNone/>
            </a:pPr>
            <a:r>
              <a:rPr sz="2000" dirty="0">
                <a:solidFill>
                  <a:schemeClr val="tx2"/>
                </a:solidFill>
              </a:rPr>
              <a:t>     （一）每年付息、到期还本债券的估价</a:t>
            </a:r>
            <a:endParaRPr sz="2000" dirty="0">
              <a:solidFill>
                <a:schemeClr val="tx2"/>
              </a:solidFill>
            </a:endParaRPr>
          </a:p>
          <a:p>
            <a:pPr marL="0" algn="l">
              <a:lnSpc>
                <a:spcPct val="150000"/>
              </a:lnSpc>
              <a:buClrTx/>
              <a:buSzTx/>
              <a:buFontTx/>
              <a:buNone/>
            </a:pPr>
            <a:r>
              <a:rPr sz="2000" dirty="0">
                <a:solidFill>
                  <a:schemeClr val="tx2"/>
                </a:solidFill>
              </a:rPr>
              <a:t>P=          </a:t>
            </a:r>
            <a:r>
              <a:rPr lang="en-US" sz="2000" dirty="0">
                <a:solidFill>
                  <a:schemeClr val="tx2"/>
                </a:solidFill>
              </a:rPr>
              <a:t>+         +  ... +          +         </a:t>
            </a:r>
            <a:endParaRPr lang="en-US" sz="2000" dirty="0">
              <a:solidFill>
                <a:schemeClr val="tx2"/>
              </a:solidFill>
            </a:endParaRPr>
          </a:p>
          <a:p>
            <a:pPr marL="0" algn="l">
              <a:lnSpc>
                <a:spcPct val="150000"/>
              </a:lnSpc>
              <a:buClrTx/>
              <a:buSzTx/>
              <a:buFontTx/>
              <a:buNone/>
            </a:pPr>
            <a:r>
              <a:rPr lang="en-US" sz="2000" dirty="0">
                <a:solidFill>
                  <a:schemeClr val="tx2"/>
                </a:solidFill>
              </a:rPr>
              <a:t>  </a:t>
            </a:r>
            <a:endParaRPr lang="en-US" sz="2000" dirty="0">
              <a:solidFill>
                <a:schemeClr val="tx2"/>
              </a:solidFill>
            </a:endParaRPr>
          </a:p>
          <a:p>
            <a:pPr marL="0" algn="l">
              <a:lnSpc>
                <a:spcPct val="150000"/>
              </a:lnSpc>
              <a:buClrTx/>
              <a:buSzTx/>
              <a:buFontTx/>
              <a:buNone/>
            </a:pPr>
            <a:r>
              <a:rPr lang="en-US" sz="1800" dirty="0">
                <a:solidFill>
                  <a:schemeClr val="tx2"/>
                </a:solidFill>
              </a:rPr>
              <a:t>式中：</a:t>
            </a:r>
            <a:endParaRPr lang="en-US" sz="1800" dirty="0">
              <a:solidFill>
                <a:schemeClr val="tx2"/>
              </a:solidFill>
            </a:endParaRPr>
          </a:p>
          <a:p>
            <a:pPr marL="0" algn="l">
              <a:lnSpc>
                <a:spcPct val="150000"/>
              </a:lnSpc>
              <a:buClrTx/>
              <a:buSzTx/>
              <a:buFontTx/>
              <a:buNone/>
            </a:pPr>
            <a:r>
              <a:rPr lang="en-US" sz="1800" dirty="0">
                <a:solidFill>
                  <a:schemeClr val="tx2"/>
                </a:solidFill>
              </a:rPr>
              <a:t>P...........债券价值；</a:t>
            </a:r>
            <a:endParaRPr lang="en-US" sz="1800" dirty="0">
              <a:solidFill>
                <a:schemeClr val="tx2"/>
              </a:solidFill>
            </a:endParaRPr>
          </a:p>
          <a:p>
            <a:pPr marL="0" algn="l">
              <a:lnSpc>
                <a:spcPct val="150000"/>
              </a:lnSpc>
              <a:buClrTx/>
              <a:buSzTx/>
              <a:buFontTx/>
              <a:buNone/>
            </a:pPr>
            <a:r>
              <a:rPr lang="en-US" sz="1800" dirty="0">
                <a:solidFill>
                  <a:schemeClr val="tx2"/>
                </a:solidFill>
              </a:rPr>
              <a:t>I...........每年的利息；</a:t>
            </a:r>
            <a:endParaRPr lang="en-US" sz="1800" dirty="0">
              <a:solidFill>
                <a:schemeClr val="tx2"/>
              </a:solidFill>
            </a:endParaRPr>
          </a:p>
          <a:p>
            <a:pPr marL="0" algn="l">
              <a:lnSpc>
                <a:spcPct val="150000"/>
              </a:lnSpc>
              <a:buClrTx/>
              <a:buSzTx/>
              <a:buFontTx/>
              <a:buNone/>
            </a:pPr>
            <a:r>
              <a:rPr lang="en-US" sz="1800" dirty="0">
                <a:solidFill>
                  <a:schemeClr val="tx2"/>
                </a:solidFill>
              </a:rPr>
              <a:t>M.......... 到期的本金，即债券面值；</a:t>
            </a:r>
            <a:endParaRPr lang="en-US" sz="1800" dirty="0">
              <a:solidFill>
                <a:schemeClr val="tx2"/>
              </a:solidFill>
            </a:endParaRPr>
          </a:p>
          <a:p>
            <a:pPr marL="0" algn="l">
              <a:lnSpc>
                <a:spcPct val="150000"/>
              </a:lnSpc>
              <a:buClrTx/>
              <a:buSzTx/>
              <a:buFontTx/>
              <a:buNone/>
            </a:pPr>
            <a:r>
              <a:rPr lang="en-US" sz="1800" dirty="0">
                <a:solidFill>
                  <a:schemeClr val="tx2"/>
                </a:solidFill>
              </a:rPr>
              <a:t>i.......... 折现率，一般采用当时的市场利率或投资者要求的必要报酬率；</a:t>
            </a:r>
            <a:endParaRPr lang="en-US" sz="1800" dirty="0">
              <a:solidFill>
                <a:schemeClr val="tx2"/>
              </a:solidFill>
            </a:endParaRPr>
          </a:p>
          <a:p>
            <a:pPr marL="0" algn="l">
              <a:lnSpc>
                <a:spcPct val="150000"/>
              </a:lnSpc>
              <a:buClrTx/>
              <a:buSzTx/>
              <a:buFontTx/>
              <a:buNone/>
            </a:pPr>
            <a:r>
              <a:rPr lang="en-US" sz="1800" dirty="0">
                <a:solidFill>
                  <a:schemeClr val="tx2"/>
                </a:solidFill>
              </a:rPr>
              <a:t>n为付息期，即债券到期前的年数。</a:t>
            </a:r>
            <a:endParaRPr lang="en-US" sz="1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 name="对象 -2147482624"/>
          <p:cNvGraphicFramePr>
            <a:graphicFrameLocks noChangeAspect="1"/>
          </p:cNvGraphicFramePr>
          <p:nvPr/>
        </p:nvGraphicFramePr>
        <p:xfrm>
          <a:off x="1093470" y="2371090"/>
          <a:ext cx="419100" cy="419100"/>
        </p:xfrm>
        <a:graphic>
          <a:graphicData uri="http://schemas.openxmlformats.org/presentationml/2006/ole">
            <mc:AlternateContent xmlns:mc="http://schemas.openxmlformats.org/markup-compatibility/2006">
              <mc:Choice xmlns:v="urn:schemas-microsoft-com:vml" Requires="v">
                <p:oleObj spid="_x0000_s3076" name="" r:id="rId1" imgW="422275" imgH="422275" progId="Equation.3">
                  <p:embed/>
                </p:oleObj>
              </mc:Choice>
              <mc:Fallback>
                <p:oleObj name="" r:id="rId1" imgW="422275" imgH="422275" progId="Equation.3">
                  <p:embed/>
                  <p:pic>
                    <p:nvPicPr>
                      <p:cNvPr id="0" name="图片 3075"/>
                      <p:cNvPicPr/>
                      <p:nvPr/>
                    </p:nvPicPr>
                    <p:blipFill>
                      <a:blip r:embed="rId2"/>
                      <a:stretch>
                        <a:fillRect/>
                      </a:stretch>
                    </p:blipFill>
                    <p:spPr>
                      <a:xfrm>
                        <a:off x="1093470" y="2371090"/>
                        <a:ext cx="419100" cy="419100"/>
                      </a:xfrm>
                      <a:prstGeom prst="rect">
                        <a:avLst/>
                      </a:prstGeom>
                      <a:noFill/>
                      <a:ln w="38100">
                        <a:noFill/>
                        <a:miter/>
                      </a:ln>
                    </p:spPr>
                  </p:pic>
                </p:oleObj>
              </mc:Fallback>
            </mc:AlternateContent>
          </a:graphicData>
        </a:graphic>
      </p:graphicFrame>
      <p:graphicFrame>
        <p:nvGraphicFramePr>
          <p:cNvPr id="6" name="对象 -2147482623"/>
          <p:cNvGraphicFramePr>
            <a:graphicFrameLocks noChangeAspect="1"/>
          </p:cNvGraphicFramePr>
          <p:nvPr/>
        </p:nvGraphicFramePr>
        <p:xfrm>
          <a:off x="1895475" y="2371090"/>
          <a:ext cx="444500" cy="419100"/>
        </p:xfrm>
        <a:graphic>
          <a:graphicData uri="http://schemas.openxmlformats.org/presentationml/2006/ole">
            <mc:AlternateContent xmlns:mc="http://schemas.openxmlformats.org/markup-compatibility/2006">
              <mc:Choice xmlns:v="urn:schemas-microsoft-com:vml" Requires="v">
                <p:oleObj spid="_x0000_s7" name="" r:id="rId3" imgW="447675" imgH="421640" progId="Equation.3">
                  <p:embed/>
                </p:oleObj>
              </mc:Choice>
              <mc:Fallback>
                <p:oleObj name="" r:id="rId3" imgW="447675" imgH="421640" progId="Equation.3">
                  <p:embed/>
                  <p:pic>
                    <p:nvPicPr>
                      <p:cNvPr id="0" name="图片 1"/>
                      <p:cNvPicPr/>
                      <p:nvPr/>
                    </p:nvPicPr>
                    <p:blipFill>
                      <a:blip r:embed="rId4"/>
                      <a:stretch>
                        <a:fillRect/>
                      </a:stretch>
                    </p:blipFill>
                    <p:spPr>
                      <a:xfrm>
                        <a:off x="1895475" y="2371090"/>
                        <a:ext cx="444500" cy="419100"/>
                      </a:xfrm>
                      <a:prstGeom prst="rect">
                        <a:avLst/>
                      </a:prstGeom>
                      <a:noFill/>
                      <a:ln w="38100">
                        <a:noFill/>
                        <a:miter/>
                      </a:ln>
                    </p:spPr>
                  </p:pic>
                </p:oleObj>
              </mc:Fallback>
            </mc:AlternateContent>
          </a:graphicData>
        </a:graphic>
      </p:graphicFrame>
      <p:graphicFrame>
        <p:nvGraphicFramePr>
          <p:cNvPr id="8" name="对象 -2147482622"/>
          <p:cNvGraphicFramePr>
            <a:graphicFrameLocks noChangeAspect="1"/>
          </p:cNvGraphicFramePr>
          <p:nvPr/>
        </p:nvGraphicFramePr>
        <p:xfrm>
          <a:off x="3099435" y="2371090"/>
          <a:ext cx="444500" cy="419100"/>
        </p:xfrm>
        <a:graphic>
          <a:graphicData uri="http://schemas.openxmlformats.org/presentationml/2006/ole">
            <mc:AlternateContent xmlns:mc="http://schemas.openxmlformats.org/markup-compatibility/2006">
              <mc:Choice xmlns:v="urn:schemas-microsoft-com:vml" Requires="v">
                <p:oleObj spid="_x0000_s9" name="" r:id="rId5" imgW="447675" imgH="421640" progId="Equation.3">
                  <p:embed/>
                </p:oleObj>
              </mc:Choice>
              <mc:Fallback>
                <p:oleObj name="" r:id="rId5" imgW="447675" imgH="421640" progId="Equation.3">
                  <p:embed/>
                  <p:pic>
                    <p:nvPicPr>
                      <p:cNvPr id="0" name="图片 5"/>
                      <p:cNvPicPr/>
                      <p:nvPr/>
                    </p:nvPicPr>
                    <p:blipFill>
                      <a:blip r:embed="rId6"/>
                      <a:stretch>
                        <a:fillRect/>
                      </a:stretch>
                    </p:blipFill>
                    <p:spPr>
                      <a:xfrm>
                        <a:off x="3099435" y="2371090"/>
                        <a:ext cx="444500" cy="419100"/>
                      </a:xfrm>
                      <a:prstGeom prst="rect">
                        <a:avLst/>
                      </a:prstGeom>
                      <a:noFill/>
                      <a:ln w="38100">
                        <a:noFill/>
                        <a:miter/>
                      </a:ln>
                    </p:spPr>
                  </p:pic>
                </p:oleObj>
              </mc:Fallback>
            </mc:AlternateContent>
          </a:graphicData>
        </a:graphic>
      </p:graphicFrame>
      <p:graphicFrame>
        <p:nvGraphicFramePr>
          <p:cNvPr id="10" name="对象 -2147482621"/>
          <p:cNvGraphicFramePr>
            <a:graphicFrameLocks noChangeAspect="1"/>
          </p:cNvGraphicFramePr>
          <p:nvPr/>
        </p:nvGraphicFramePr>
        <p:xfrm>
          <a:off x="3810635" y="2371090"/>
          <a:ext cx="444500" cy="419100"/>
        </p:xfrm>
        <a:graphic>
          <a:graphicData uri="http://schemas.openxmlformats.org/presentationml/2006/ole">
            <mc:AlternateContent xmlns:mc="http://schemas.openxmlformats.org/markup-compatibility/2006">
              <mc:Choice xmlns:v="urn:schemas-microsoft-com:vml" Requires="v">
                <p:oleObj spid="_x0000_s11" name="" r:id="rId7" imgW="447675" imgH="421640" progId="Equation.3">
                  <p:embed/>
                </p:oleObj>
              </mc:Choice>
              <mc:Fallback>
                <p:oleObj name="" r:id="rId7" imgW="447675" imgH="421640" progId="Equation.3">
                  <p:embed/>
                  <p:pic>
                    <p:nvPicPr>
                      <p:cNvPr id="0" name="图片 6"/>
                      <p:cNvPicPr/>
                      <p:nvPr/>
                    </p:nvPicPr>
                    <p:blipFill>
                      <a:blip r:embed="rId8"/>
                      <a:stretch>
                        <a:fillRect/>
                      </a:stretch>
                    </p:blipFill>
                    <p:spPr>
                      <a:xfrm>
                        <a:off x="3810635" y="2371090"/>
                        <a:ext cx="444500" cy="419100"/>
                      </a:xfrm>
                      <a:prstGeom prst="rect">
                        <a:avLst/>
                      </a:prstGeom>
                      <a:noFill/>
                      <a:ln w="38100">
                        <a:noFill/>
                        <a:miter/>
                      </a:ln>
                    </p:spPr>
                  </p:pic>
                </p:oleObj>
              </mc:Fallback>
            </mc:AlternateContent>
          </a:graphicData>
        </a:graphic>
      </p:graphicFrame>
      <p:graphicFrame>
        <p:nvGraphicFramePr>
          <p:cNvPr id="12" name="对象 -2147482620"/>
          <p:cNvGraphicFramePr>
            <a:graphicFrameLocks noChangeAspect="1"/>
          </p:cNvGraphicFramePr>
          <p:nvPr/>
        </p:nvGraphicFramePr>
        <p:xfrm>
          <a:off x="798195" y="2955290"/>
          <a:ext cx="3186430" cy="328930"/>
        </p:xfrm>
        <a:graphic>
          <a:graphicData uri="http://schemas.openxmlformats.org/presentationml/2006/ole">
            <mc:AlternateContent xmlns:mc="http://schemas.openxmlformats.org/markup-compatibility/2006">
              <mc:Choice xmlns:v="urn:schemas-microsoft-com:vml" Requires="v">
                <p:oleObj spid="_x0000_s13" name="" r:id="rId9" imgW="1966595" imgH="203200" progId="Equation.DSMT4">
                  <p:embed/>
                </p:oleObj>
              </mc:Choice>
              <mc:Fallback>
                <p:oleObj name="" r:id="rId9" imgW="1966595" imgH="203200" progId="Equation.DSMT4">
                  <p:embed/>
                  <p:pic>
                    <p:nvPicPr>
                      <p:cNvPr id="0" name="图片 7"/>
                      <p:cNvPicPr/>
                      <p:nvPr/>
                    </p:nvPicPr>
                    <p:blipFill>
                      <a:blip r:embed="rId10"/>
                      <a:stretch>
                        <a:fillRect/>
                      </a:stretch>
                    </p:blipFill>
                    <p:spPr>
                      <a:xfrm>
                        <a:off x="798195" y="2955290"/>
                        <a:ext cx="3186430" cy="328930"/>
                      </a:xfrm>
                      <a:prstGeom prst="rect">
                        <a:avLst/>
                      </a:prstGeom>
                      <a:noFill/>
                      <a:ln w="38100">
                        <a:noFill/>
                        <a:miter/>
                      </a:ln>
                    </p:spPr>
                  </p:pic>
                </p:oleObj>
              </mc:Fallback>
            </mc:AlternateContent>
          </a:graphicData>
        </a:graphic>
      </p:graphicFrame>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lang="zh-CN" dirty="0">
                <a:solidFill>
                  <a:schemeClr val="tx2"/>
                </a:solidFill>
              </a:rPr>
              <a:t>二</a:t>
            </a:r>
            <a:r>
              <a:rPr altLang="zh-CN" dirty="0">
                <a:solidFill>
                  <a:schemeClr val="tx2"/>
                </a:solidFill>
              </a:rPr>
              <a:t>、债券投资的</a:t>
            </a:r>
            <a:r>
              <a:rPr lang="zh-CN" dirty="0">
                <a:solidFill>
                  <a:schemeClr val="tx2"/>
                </a:solidFill>
              </a:rPr>
              <a:t>估价</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000" dirty="0">
                <a:solidFill>
                  <a:schemeClr val="tx2"/>
                </a:solidFill>
              </a:rPr>
              <a:t>       (二) 单利、到期一次还本付息债券的估价</a:t>
            </a:r>
            <a:endParaRPr sz="2000" dirty="0">
              <a:solidFill>
                <a:schemeClr val="tx2"/>
              </a:solidFill>
            </a:endParaRPr>
          </a:p>
          <a:p>
            <a:pPr marL="0" algn="l">
              <a:lnSpc>
                <a:spcPct val="150000"/>
              </a:lnSpc>
              <a:buClrTx/>
              <a:buSzTx/>
              <a:buFontTx/>
              <a:buNone/>
            </a:pPr>
            <a:r>
              <a:rPr sz="2000" dirty="0">
                <a:solidFill>
                  <a:schemeClr val="tx2"/>
                </a:solidFill>
              </a:rPr>
              <a:t>我国很多债券属于到期一次还本付息且不计复利的债券，其估价计算公式为：</a:t>
            </a:r>
            <a:endParaRPr sz="2000" dirty="0">
              <a:solidFill>
                <a:schemeClr val="tx2"/>
              </a:solidFill>
            </a:endParaRPr>
          </a:p>
          <a:p>
            <a:pPr marL="0" algn="l">
              <a:lnSpc>
                <a:spcPct val="150000"/>
              </a:lnSpc>
              <a:buClrTx/>
              <a:buSzTx/>
              <a:buFontTx/>
              <a:buNone/>
            </a:pPr>
            <a:r>
              <a:rPr lang="en-US" sz="2000" dirty="0">
                <a:solidFill>
                  <a:schemeClr val="tx2"/>
                </a:solidFill>
              </a:rPr>
              <a:t>P=                              =</a:t>
            </a:r>
            <a:endParaRPr lang="en-US" sz="2000" dirty="0">
              <a:solidFill>
                <a:schemeClr val="tx2"/>
              </a:solidFill>
            </a:endParaRPr>
          </a:p>
          <a:p>
            <a:pPr marL="0" algn="l">
              <a:lnSpc>
                <a:spcPct val="150000"/>
              </a:lnSpc>
              <a:buClrTx/>
              <a:buSzTx/>
              <a:buFontTx/>
              <a:buNone/>
            </a:pPr>
            <a:r>
              <a:rPr lang="en-US" sz="2000" dirty="0">
                <a:solidFill>
                  <a:schemeClr val="tx2"/>
                </a:solidFill>
              </a:rPr>
              <a:t>式中:</a:t>
            </a:r>
            <a:endParaRPr lang="en-US" sz="2000" dirty="0">
              <a:solidFill>
                <a:schemeClr val="tx2"/>
              </a:solidFill>
            </a:endParaRPr>
          </a:p>
          <a:p>
            <a:pPr marL="0" algn="l">
              <a:lnSpc>
                <a:spcPct val="150000"/>
              </a:lnSpc>
              <a:buClrTx/>
              <a:buSzTx/>
              <a:buFontTx/>
              <a:buNone/>
            </a:pPr>
            <a:r>
              <a:rPr lang="en-US" sz="2000" dirty="0">
                <a:solidFill>
                  <a:schemeClr val="tx2"/>
                </a:solidFill>
              </a:rPr>
              <a:t>i...........为债券票面利率</a:t>
            </a:r>
            <a:endParaRPr lang="en-US" sz="2000" dirty="0">
              <a:solidFill>
                <a:schemeClr val="tx2"/>
              </a:solidFill>
            </a:endParaRPr>
          </a:p>
          <a:p>
            <a:pPr marL="0" algn="l">
              <a:lnSpc>
                <a:spcPct val="150000"/>
              </a:lnSpc>
              <a:buClrTx/>
              <a:buSzTx/>
              <a:buFontTx/>
              <a:buNone/>
            </a:pPr>
            <a:r>
              <a:rPr lang="en-US" sz="2000" dirty="0">
                <a:solidFill>
                  <a:schemeClr val="tx2"/>
                </a:solidFill>
              </a:rPr>
              <a:t>K...........为折现率，一般采用当时的市场利率或投资人要求的必要报酬率。其余符号含义同上。</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612" name="对象 -2147482613"/>
          <p:cNvGraphicFramePr>
            <a:graphicFrameLocks noChangeAspect="1"/>
          </p:cNvGraphicFramePr>
          <p:nvPr/>
        </p:nvGraphicFramePr>
        <p:xfrm>
          <a:off x="1151890" y="3387090"/>
          <a:ext cx="1734820" cy="457835"/>
        </p:xfrm>
        <a:graphic>
          <a:graphicData uri="http://schemas.openxmlformats.org/presentationml/2006/ole">
            <mc:AlternateContent xmlns:mc="http://schemas.openxmlformats.org/markup-compatibility/2006">
              <mc:Choice xmlns:v="urn:schemas-microsoft-com:vml" Requires="v">
                <p:oleObj spid="_x0000_s3076" name="" r:id="rId1" imgW="649605" imgH="407670" progId="">
                  <p:embed/>
                </p:oleObj>
              </mc:Choice>
              <mc:Fallback>
                <p:oleObj name="" r:id="rId1" imgW="649605" imgH="407670" progId="">
                  <p:embed/>
                  <p:pic>
                    <p:nvPicPr>
                      <p:cNvPr id="0" name="图片 3075"/>
                      <p:cNvPicPr/>
                      <p:nvPr/>
                    </p:nvPicPr>
                    <p:blipFill>
                      <a:blip r:embed="rId2"/>
                      <a:stretch>
                        <a:fillRect/>
                      </a:stretch>
                    </p:blipFill>
                    <p:spPr>
                      <a:xfrm>
                        <a:off x="1151890" y="3387090"/>
                        <a:ext cx="1734820" cy="457835"/>
                      </a:xfrm>
                      <a:prstGeom prst="rect">
                        <a:avLst/>
                      </a:prstGeom>
                      <a:noFill/>
                      <a:ln w="38100">
                        <a:noFill/>
                        <a:miter/>
                      </a:ln>
                    </p:spPr>
                  </p:pic>
                </p:oleObj>
              </mc:Fallback>
            </mc:AlternateContent>
          </a:graphicData>
        </a:graphic>
      </p:graphicFrame>
      <p:graphicFrame>
        <p:nvGraphicFramePr>
          <p:cNvPr id="-2147482611" name="对象 -2147482612"/>
          <p:cNvGraphicFramePr>
            <a:graphicFrameLocks noChangeAspect="1"/>
          </p:cNvGraphicFramePr>
          <p:nvPr/>
        </p:nvGraphicFramePr>
        <p:xfrm>
          <a:off x="3206115" y="3334385"/>
          <a:ext cx="1126490" cy="562610"/>
        </p:xfrm>
        <a:graphic>
          <a:graphicData uri="http://schemas.openxmlformats.org/presentationml/2006/ole">
            <mc:AlternateContent xmlns:mc="http://schemas.openxmlformats.org/markup-compatibility/2006">
              <mc:Choice xmlns:v="urn:schemas-microsoft-com:vml" Requires="v">
                <p:oleObj spid="_x0000_s6" name="" r:id="rId3" imgW="624205" imgH="407670" progId="">
                  <p:embed/>
                </p:oleObj>
              </mc:Choice>
              <mc:Fallback>
                <p:oleObj name="" r:id="rId3" imgW="624205" imgH="407670" progId="">
                  <p:embed/>
                  <p:pic>
                    <p:nvPicPr>
                      <p:cNvPr id="0" name="图片 5"/>
                      <p:cNvPicPr/>
                      <p:nvPr/>
                    </p:nvPicPr>
                    <p:blipFill>
                      <a:blip r:embed="rId4"/>
                      <a:stretch>
                        <a:fillRect/>
                      </a:stretch>
                    </p:blipFill>
                    <p:spPr>
                      <a:xfrm>
                        <a:off x="3206115" y="3334385"/>
                        <a:ext cx="1126490" cy="562610"/>
                      </a:xfrm>
                      <a:prstGeom prst="rect">
                        <a:avLst/>
                      </a:prstGeom>
                      <a:noFill/>
                      <a:ln w="38100">
                        <a:noFill/>
                        <a:miter/>
                      </a:ln>
                    </p:spPr>
                  </p:pic>
                </p:oleObj>
              </mc:Fallback>
            </mc:AlternateContent>
          </a:graphicData>
        </a:graphic>
      </p:graphicFrame>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lang="zh-CN" dirty="0">
                <a:solidFill>
                  <a:schemeClr val="tx2"/>
                </a:solidFill>
              </a:rPr>
              <a:t>二</a:t>
            </a:r>
            <a:r>
              <a:rPr altLang="zh-CN" dirty="0">
                <a:solidFill>
                  <a:schemeClr val="tx2"/>
                </a:solidFill>
              </a:rPr>
              <a:t>、债券投资的</a:t>
            </a:r>
            <a:r>
              <a:rPr lang="zh-CN" dirty="0">
                <a:solidFill>
                  <a:schemeClr val="tx2"/>
                </a:solidFill>
              </a:rPr>
              <a:t>估价</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000" dirty="0">
                <a:solidFill>
                  <a:schemeClr val="tx2"/>
                </a:solidFill>
              </a:rPr>
              <a:t>       (三) 零票面利率债券的估价</a:t>
            </a:r>
            <a:endParaRPr sz="2000" dirty="0">
              <a:solidFill>
                <a:schemeClr val="tx2"/>
              </a:solidFill>
            </a:endParaRPr>
          </a:p>
          <a:p>
            <a:pPr marL="0" algn="l">
              <a:lnSpc>
                <a:spcPct val="150000"/>
              </a:lnSpc>
              <a:buClrTx/>
              <a:buSzTx/>
              <a:buFontTx/>
              <a:buNone/>
            </a:pPr>
            <a:r>
              <a:rPr lang="en-US" sz="2000" dirty="0">
                <a:solidFill>
                  <a:schemeClr val="tx2"/>
                </a:solidFill>
              </a:rPr>
              <a:t>零票面利率债券，亦称零息债券或纯贴现债券，是指承诺在未来某一特定日期作某一单笔支付的债券。这种债券没有票面利率，在到期日前购买人不能得到任何现金支付，到期按票面金额偿还。该类债券的估价模型为</a:t>
            </a:r>
            <a:r>
              <a:rPr lang="zh-CN" altLang="en-US" sz="2000" dirty="0">
                <a:solidFill>
                  <a:schemeClr val="tx2"/>
                </a:solidFill>
              </a:rPr>
              <a:t>：</a:t>
            </a:r>
            <a:endParaRPr lang="zh-CN" altLang="en-US" sz="2000" dirty="0">
              <a:solidFill>
                <a:schemeClr val="tx2"/>
              </a:solidFill>
            </a:endParaRPr>
          </a:p>
          <a:p>
            <a:pPr marL="0" algn="l">
              <a:lnSpc>
                <a:spcPct val="150000"/>
              </a:lnSpc>
              <a:buClrTx/>
              <a:buSzTx/>
              <a:buFontTx/>
              <a:buNone/>
            </a:pPr>
            <a:r>
              <a:rPr lang="en-US" altLang="zh-CN" sz="2000" dirty="0">
                <a:solidFill>
                  <a:schemeClr val="tx2"/>
                </a:solidFill>
              </a:rPr>
              <a:t>P=</a:t>
            </a:r>
            <a:endParaRPr lang="en-US" altLang="zh-CN"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609" name="对象 -2147482610"/>
          <p:cNvGraphicFramePr>
            <a:graphicFrameLocks noChangeAspect="1"/>
          </p:cNvGraphicFramePr>
          <p:nvPr/>
        </p:nvGraphicFramePr>
        <p:xfrm>
          <a:off x="1141730" y="4286250"/>
          <a:ext cx="1058545" cy="461010"/>
        </p:xfrm>
        <a:graphic>
          <a:graphicData uri="http://schemas.openxmlformats.org/presentationml/2006/ole">
            <mc:AlternateContent xmlns:mc="http://schemas.openxmlformats.org/markup-compatibility/2006">
              <mc:Choice xmlns:v="urn:schemas-microsoft-com:vml" Requires="v">
                <p:oleObj spid="_x0000_s8" name="" r:id="rId1" imgW="509905" imgH="420370" progId="">
                  <p:embed/>
                </p:oleObj>
              </mc:Choice>
              <mc:Fallback>
                <p:oleObj name="" r:id="rId1" imgW="509905" imgH="420370" progId="">
                  <p:embed/>
                  <p:pic>
                    <p:nvPicPr>
                      <p:cNvPr id="0" name="图片 7"/>
                      <p:cNvPicPr/>
                      <p:nvPr/>
                    </p:nvPicPr>
                    <p:blipFill>
                      <a:blip r:embed="rId2"/>
                      <a:stretch>
                        <a:fillRect/>
                      </a:stretch>
                    </p:blipFill>
                    <p:spPr>
                      <a:xfrm>
                        <a:off x="1141730" y="4286250"/>
                        <a:ext cx="1058545" cy="461010"/>
                      </a:xfrm>
                      <a:prstGeom prst="rect">
                        <a:avLst/>
                      </a:prstGeom>
                      <a:noFill/>
                      <a:ln w="38100">
                        <a:noFill/>
                        <a:miter/>
                      </a:ln>
                    </p:spPr>
                  </p:pic>
                </p:oleObj>
              </mc:Fallback>
            </mc:AlternateContent>
          </a:graphicData>
        </a:graphic>
      </p:graphicFrame>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三、债券投资收益的计算</a:t>
            </a:r>
            <a:endParaRPr dirty="0">
              <a:solidFill>
                <a:schemeClr val="tx2"/>
              </a:solidFill>
            </a:endParaRPr>
          </a:p>
          <a:p>
            <a:pPr marL="0" indent="0">
              <a:buNone/>
            </a:pP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000" dirty="0">
                <a:solidFill>
                  <a:schemeClr val="tx2"/>
                </a:solidFill>
              </a:rPr>
              <a:t>(一) 票面收益率</a:t>
            </a:r>
            <a:endParaRPr sz="2000" dirty="0">
              <a:solidFill>
                <a:schemeClr val="tx2"/>
              </a:solidFill>
            </a:endParaRPr>
          </a:p>
          <a:p>
            <a:pPr marL="0" algn="l">
              <a:lnSpc>
                <a:spcPct val="150000"/>
              </a:lnSpc>
              <a:buClrTx/>
              <a:buSzTx/>
              <a:buFontTx/>
              <a:buNone/>
            </a:pPr>
            <a:r>
              <a:rPr sz="2000" dirty="0">
                <a:solidFill>
                  <a:schemeClr val="tx2"/>
                </a:solidFill>
              </a:rPr>
              <a:t>        票面收益率，又称名义收益率或息票率，是印制在债券票面上的固定利率，通常是年利息收入与债券面额的比率。票面利率反映了债券按面值购入、持有到期满所获得的收益水平。</a:t>
            </a:r>
            <a:endParaRPr sz="2000" dirty="0">
              <a:solidFill>
                <a:schemeClr val="tx2"/>
              </a:solidFill>
            </a:endParaRPr>
          </a:p>
          <a:p>
            <a:pPr marL="0" algn="l">
              <a:lnSpc>
                <a:spcPct val="150000"/>
              </a:lnSpc>
              <a:buClrTx/>
              <a:buSzTx/>
              <a:buFontTx/>
              <a:buNone/>
            </a:pPr>
            <a:r>
              <a:rPr sz="2000" dirty="0">
                <a:solidFill>
                  <a:schemeClr val="tx2"/>
                </a:solidFill>
              </a:rPr>
              <a:t>(二) 本期收益率</a:t>
            </a:r>
            <a:endParaRPr sz="2000" dirty="0">
              <a:solidFill>
                <a:schemeClr val="tx2"/>
              </a:solidFill>
            </a:endParaRPr>
          </a:p>
          <a:p>
            <a:pPr marL="0" algn="l">
              <a:lnSpc>
                <a:spcPct val="150000"/>
              </a:lnSpc>
              <a:buClrTx/>
              <a:buSzTx/>
              <a:buFontTx/>
              <a:buNone/>
            </a:pPr>
            <a:r>
              <a:rPr sz="2000" dirty="0">
                <a:solidFill>
                  <a:schemeClr val="tx2"/>
                </a:solidFill>
              </a:rPr>
              <a:t>本期收益率，又称直接收益率或当前收益率，指债券的年实际利息收入与买入债券的实际价格之比率，其计算公式为</a:t>
            </a:r>
            <a:endParaRPr sz="2000" dirty="0">
              <a:solidFill>
                <a:schemeClr val="tx2"/>
              </a:solidFill>
            </a:endParaRPr>
          </a:p>
          <a:p>
            <a:pPr marL="0" algn="l">
              <a:lnSpc>
                <a:spcPct val="150000"/>
              </a:lnSpc>
              <a:buClrTx/>
              <a:buSzTx/>
              <a:buFontTx/>
              <a:buNone/>
            </a:pPr>
            <a:r>
              <a:rPr sz="2000" dirty="0">
                <a:solidFill>
                  <a:schemeClr val="tx2"/>
                </a:solidFill>
              </a:rPr>
              <a:t>本期收益率=</a:t>
            </a: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607" name="对象 -2147482608"/>
          <p:cNvGraphicFramePr>
            <a:graphicFrameLocks noChangeAspect="1"/>
          </p:cNvGraphicFramePr>
          <p:nvPr/>
        </p:nvGraphicFramePr>
        <p:xfrm>
          <a:off x="2232025" y="5867400"/>
          <a:ext cx="1560195" cy="381000"/>
        </p:xfrm>
        <a:graphic>
          <a:graphicData uri="http://schemas.openxmlformats.org/presentationml/2006/ole">
            <mc:AlternateContent xmlns:mc="http://schemas.openxmlformats.org/markup-compatibility/2006">
              <mc:Choice xmlns:v="urn:schemas-microsoft-com:vml" Requires="v">
                <p:oleObj spid="_x0000_s3076" name="" r:id="rId1" imgW="1197610" imgH="382270" progId="">
                  <p:embed/>
                </p:oleObj>
              </mc:Choice>
              <mc:Fallback>
                <p:oleObj name="" r:id="rId1" imgW="1197610" imgH="382270" progId="">
                  <p:embed/>
                  <p:pic>
                    <p:nvPicPr>
                      <p:cNvPr id="0" name="图片 3075"/>
                      <p:cNvPicPr/>
                      <p:nvPr/>
                    </p:nvPicPr>
                    <p:blipFill>
                      <a:blip r:embed="rId2"/>
                      <a:stretch>
                        <a:fillRect/>
                      </a:stretch>
                    </p:blipFill>
                    <p:spPr>
                      <a:xfrm>
                        <a:off x="2232025" y="5867400"/>
                        <a:ext cx="1560195" cy="381000"/>
                      </a:xfrm>
                      <a:prstGeom prst="rect">
                        <a:avLst/>
                      </a:prstGeom>
                      <a:noFill/>
                      <a:ln w="38100">
                        <a:noFill/>
                        <a:miter/>
                      </a:ln>
                    </p:spPr>
                  </p:pic>
                </p:oleObj>
              </mc:Fallback>
            </mc:AlternateContent>
          </a:graphicData>
        </a:graphic>
      </p:graphicFrame>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三、债券投资收益的计算</a:t>
            </a:r>
            <a:endParaRPr dirty="0">
              <a:solidFill>
                <a:schemeClr val="tx2"/>
              </a:solidFill>
            </a:endParaRPr>
          </a:p>
          <a:p>
            <a:pPr marL="0" indent="0">
              <a:buNone/>
            </a:pP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000" dirty="0">
                <a:solidFill>
                  <a:schemeClr val="tx2"/>
                </a:solidFill>
              </a:rPr>
              <a:t>(三) 持有期收益率</a:t>
            </a:r>
            <a:endParaRPr sz="2000" dirty="0">
              <a:solidFill>
                <a:schemeClr val="tx2"/>
              </a:solidFill>
            </a:endParaRPr>
          </a:p>
          <a:p>
            <a:pPr marL="0" algn="l">
              <a:lnSpc>
                <a:spcPct val="150000"/>
              </a:lnSpc>
              <a:buClrTx/>
              <a:buSzTx/>
              <a:buFontTx/>
              <a:buNone/>
            </a:pPr>
            <a:r>
              <a:rPr sz="2000" dirty="0">
                <a:solidFill>
                  <a:schemeClr val="tx2"/>
                </a:solidFill>
              </a:rPr>
              <a:t>1. 持有时间较短(不超过 1 年)</a:t>
            </a:r>
            <a:endParaRPr sz="2000" dirty="0">
              <a:solidFill>
                <a:schemeClr val="tx2"/>
              </a:solidFill>
            </a:endParaRPr>
          </a:p>
          <a:p>
            <a:pPr marL="0" algn="l">
              <a:lnSpc>
                <a:spcPct val="150000"/>
              </a:lnSpc>
              <a:buClrTx/>
              <a:buSzTx/>
              <a:buFontTx/>
              <a:buNone/>
            </a:pPr>
            <a:r>
              <a:rPr sz="2000" dirty="0">
                <a:solidFill>
                  <a:schemeClr val="tx2"/>
                </a:solidFill>
              </a:rPr>
              <a:t>持有期较短的，直接按债券持有期间的收益额除以买入价计算持有期收益率，可不考虑货币时间价值。</a:t>
            </a:r>
            <a:endParaRPr sz="2000" dirty="0">
              <a:solidFill>
                <a:schemeClr val="tx2"/>
              </a:solidFill>
            </a:endParaRPr>
          </a:p>
          <a:p>
            <a:pPr marL="0" algn="l">
              <a:lnSpc>
                <a:spcPct val="150000"/>
              </a:lnSpc>
              <a:buClrTx/>
              <a:buSzTx/>
              <a:buFontTx/>
              <a:buNone/>
            </a:pPr>
            <a:r>
              <a:rPr sz="2000" dirty="0">
                <a:solidFill>
                  <a:schemeClr val="tx2"/>
                </a:solidFill>
              </a:rPr>
              <a:t>持有期收益率= </a:t>
            </a:r>
            <a:endParaRPr sz="2000" dirty="0">
              <a:solidFill>
                <a:schemeClr val="tx2"/>
              </a:solidFill>
            </a:endParaRPr>
          </a:p>
          <a:p>
            <a:pPr marL="0" algn="l">
              <a:lnSpc>
                <a:spcPct val="150000"/>
              </a:lnSpc>
              <a:buClrTx/>
              <a:buSzTx/>
              <a:buFontTx/>
              <a:buNone/>
            </a:pPr>
            <a:r>
              <a:rPr sz="2000" dirty="0">
                <a:solidFill>
                  <a:schemeClr val="tx2"/>
                </a:solidFill>
              </a:rPr>
              <a:t>持有期年平均收益率= </a:t>
            </a:r>
            <a:endParaRPr sz="2000" dirty="0">
              <a:solidFill>
                <a:schemeClr val="tx2"/>
              </a:solidFill>
            </a:endParaRPr>
          </a:p>
          <a:p>
            <a:pPr marL="0" algn="l">
              <a:lnSpc>
                <a:spcPct val="150000"/>
              </a:lnSpc>
              <a:buClrTx/>
              <a:buSzTx/>
              <a:buFontTx/>
              <a:buNone/>
            </a:pPr>
            <a:r>
              <a:rPr sz="2000" dirty="0">
                <a:solidFill>
                  <a:schemeClr val="tx2"/>
                </a:solidFill>
              </a:rPr>
              <a:t>其中：持有年限= </a:t>
            </a:r>
            <a:endParaRPr sz="2000" dirty="0">
              <a:solidFill>
                <a:schemeClr val="tx2"/>
              </a:solidFill>
            </a:endParaRPr>
          </a:p>
          <a:p>
            <a:pPr marL="0" algn="l">
              <a:lnSpc>
                <a:spcPct val="150000"/>
              </a:lnSpc>
              <a:buClrTx/>
              <a:buSzTx/>
              <a:buFontTx/>
              <a:buNone/>
            </a:pPr>
            <a:endParaRPr sz="2000" dirty="0">
              <a:solidFill>
                <a:schemeClr val="tx2"/>
              </a:solidFill>
            </a:endParaRPr>
          </a:p>
          <a:p>
            <a:pPr marL="0" algn="l">
              <a:lnSpc>
                <a:spcPct val="150000"/>
              </a:lnSpc>
              <a:buClrTx/>
              <a:buSzTx/>
              <a:buFontTx/>
              <a:buNone/>
            </a:pP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603" name="对象 -2147482604"/>
          <p:cNvGraphicFramePr>
            <a:graphicFrameLocks noChangeAspect="1"/>
          </p:cNvGraphicFramePr>
          <p:nvPr/>
        </p:nvGraphicFramePr>
        <p:xfrm>
          <a:off x="2512695" y="4431030"/>
          <a:ext cx="3578860" cy="426085"/>
        </p:xfrm>
        <a:graphic>
          <a:graphicData uri="http://schemas.openxmlformats.org/presentationml/2006/ole">
            <mc:AlternateContent xmlns:mc="http://schemas.openxmlformats.org/markup-compatibility/2006">
              <mc:Choice xmlns:v="urn:schemas-microsoft-com:vml" Requires="v">
                <p:oleObj spid="_x0000_s6" name="" r:id="rId1" imgW="3199130" imgH="381000" progId="Equation.3">
                  <p:embed/>
                </p:oleObj>
              </mc:Choice>
              <mc:Fallback>
                <p:oleObj name="" r:id="rId1" imgW="3199130" imgH="381000" progId="Equation.3">
                  <p:embed/>
                  <p:pic>
                    <p:nvPicPr>
                      <p:cNvPr id="0" name="图片 5"/>
                      <p:cNvPicPr/>
                      <p:nvPr/>
                    </p:nvPicPr>
                    <p:blipFill>
                      <a:blip r:embed="rId2"/>
                      <a:stretch>
                        <a:fillRect/>
                      </a:stretch>
                    </p:blipFill>
                    <p:spPr>
                      <a:xfrm>
                        <a:off x="2512695" y="4431030"/>
                        <a:ext cx="3578860" cy="426085"/>
                      </a:xfrm>
                      <a:prstGeom prst="rect">
                        <a:avLst/>
                      </a:prstGeom>
                      <a:noFill/>
                      <a:ln w="38100">
                        <a:noFill/>
                        <a:miter/>
                      </a:ln>
                    </p:spPr>
                  </p:pic>
                </p:oleObj>
              </mc:Fallback>
            </mc:AlternateContent>
          </a:graphicData>
        </a:graphic>
      </p:graphicFrame>
      <p:graphicFrame>
        <p:nvGraphicFramePr>
          <p:cNvPr id="-2147482602" name="对象 -2147482603"/>
          <p:cNvGraphicFramePr>
            <a:graphicFrameLocks noChangeAspect="1"/>
          </p:cNvGraphicFramePr>
          <p:nvPr/>
        </p:nvGraphicFramePr>
        <p:xfrm>
          <a:off x="3225800" y="4947285"/>
          <a:ext cx="1041400" cy="381000"/>
        </p:xfrm>
        <a:graphic>
          <a:graphicData uri="http://schemas.openxmlformats.org/presentationml/2006/ole">
            <mc:AlternateContent xmlns:mc="http://schemas.openxmlformats.org/markup-compatibility/2006">
              <mc:Choice xmlns:v="urn:schemas-microsoft-com:vml" Requires="v">
                <p:oleObj spid="_x0000_s7" name="" r:id="rId3" imgW="1044575" imgH="382270" progId="">
                  <p:embed/>
                </p:oleObj>
              </mc:Choice>
              <mc:Fallback>
                <p:oleObj name="" r:id="rId3" imgW="1044575" imgH="382270" progId="">
                  <p:embed/>
                  <p:pic>
                    <p:nvPicPr>
                      <p:cNvPr id="0" name="图片 6"/>
                      <p:cNvPicPr/>
                      <p:nvPr/>
                    </p:nvPicPr>
                    <p:blipFill>
                      <a:blip r:embed="rId4"/>
                      <a:stretch>
                        <a:fillRect/>
                      </a:stretch>
                    </p:blipFill>
                    <p:spPr>
                      <a:xfrm>
                        <a:off x="3225800" y="4947285"/>
                        <a:ext cx="1041400" cy="381000"/>
                      </a:xfrm>
                      <a:prstGeom prst="rect">
                        <a:avLst/>
                      </a:prstGeom>
                      <a:noFill/>
                      <a:ln w="38100">
                        <a:noFill/>
                        <a:miter/>
                      </a:ln>
                    </p:spPr>
                  </p:pic>
                </p:oleObj>
              </mc:Fallback>
            </mc:AlternateContent>
          </a:graphicData>
        </a:graphic>
      </p:graphicFrame>
      <p:graphicFrame>
        <p:nvGraphicFramePr>
          <p:cNvPr id="-2147482601" name="对象 -2147482602"/>
          <p:cNvGraphicFramePr>
            <a:graphicFrameLocks noChangeAspect="1"/>
          </p:cNvGraphicFramePr>
          <p:nvPr/>
        </p:nvGraphicFramePr>
        <p:xfrm>
          <a:off x="2813685" y="5462905"/>
          <a:ext cx="901700" cy="381000"/>
        </p:xfrm>
        <a:graphic>
          <a:graphicData uri="http://schemas.openxmlformats.org/presentationml/2006/ole">
            <mc:AlternateContent xmlns:mc="http://schemas.openxmlformats.org/markup-compatibility/2006">
              <mc:Choice xmlns:v="urn:schemas-microsoft-com:vml" Requires="v">
                <p:oleObj spid="_x0000_s8" name="" r:id="rId5" imgW="904240" imgH="382270" progId="">
                  <p:embed/>
                </p:oleObj>
              </mc:Choice>
              <mc:Fallback>
                <p:oleObj name="" r:id="rId5" imgW="904240" imgH="382270" progId="">
                  <p:embed/>
                  <p:pic>
                    <p:nvPicPr>
                      <p:cNvPr id="0" name="图片 7"/>
                      <p:cNvPicPr/>
                      <p:nvPr/>
                    </p:nvPicPr>
                    <p:blipFill>
                      <a:blip r:embed="rId6"/>
                      <a:stretch>
                        <a:fillRect/>
                      </a:stretch>
                    </p:blipFill>
                    <p:spPr>
                      <a:xfrm>
                        <a:off x="2813685" y="5462905"/>
                        <a:ext cx="901700" cy="381000"/>
                      </a:xfrm>
                      <a:prstGeom prst="rect">
                        <a:avLst/>
                      </a:prstGeom>
                      <a:noFill/>
                      <a:ln w="38100">
                        <a:noFill/>
                        <a:miter/>
                      </a:ln>
                    </p:spPr>
                  </p:pic>
                </p:oleObj>
              </mc:Fallback>
            </mc:AlternateContent>
          </a:graphicData>
        </a:graphic>
      </p:graphicFrame>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62965" y="1925955"/>
            <a:ext cx="6617335" cy="3562985"/>
          </a:xfrm>
          <a:prstGeom prst="rect">
            <a:avLst/>
          </a:prstGeom>
          <a:noFill/>
          <a:extLst>
            <a:ext uri="{909E8E84-426E-40DD-AFC4-6F175D3DCCD1}">
              <a14:hiddenFill xmlns:a14="http://schemas.microsoft.com/office/drawing/2010/main">
                <a:solidFill>
                  <a:srgbClr val="92D050"/>
                </a:solidFill>
              </a14:hiddenFill>
            </a:ext>
          </a:extLst>
        </p:spPr>
        <p:txBody>
          <a:bodyPr wrap="square">
            <a:spAutoFit/>
          </a:bodyPr>
          <a:lstStyle/>
          <a:p>
            <a:pPr marL="342900" indent="-342900">
              <a:lnSpc>
                <a:spcPct val="150000"/>
              </a:lnSpc>
              <a:spcBef>
                <a:spcPct val="20000"/>
              </a:spcBef>
            </a:pPr>
            <a:r>
              <a:rPr sz="2400" b="1" dirty="0">
                <a:solidFill>
                  <a:schemeClr val="tx1"/>
                </a:solidFill>
                <a:latin typeface="楷体" panose="02010609060101010101" pitchFamily="49" charset="-122"/>
                <a:ea typeface="楷体" panose="02010609060101010101" pitchFamily="49" charset="-122"/>
                <a:sym typeface="+mn-ea"/>
              </a:rPr>
              <a:t>了解证券投资的概念、种类、程序、风险及收益；</a:t>
            </a:r>
            <a:endParaRPr sz="2400" b="1" dirty="0">
              <a:solidFill>
                <a:schemeClr val="tx1"/>
              </a:solidFill>
              <a:latin typeface="楷体" panose="02010609060101010101" pitchFamily="49" charset="-122"/>
              <a:ea typeface="楷体" panose="02010609060101010101" pitchFamily="49" charset="-122"/>
              <a:sym typeface="+mn-ea"/>
            </a:endParaRPr>
          </a:p>
          <a:p>
            <a:pPr marL="342900" indent="-342900">
              <a:lnSpc>
                <a:spcPct val="150000"/>
              </a:lnSpc>
              <a:spcBef>
                <a:spcPct val="20000"/>
              </a:spcBef>
            </a:pPr>
            <a:r>
              <a:rPr sz="2400" b="1" dirty="0">
                <a:solidFill>
                  <a:schemeClr val="tx1"/>
                </a:solidFill>
                <a:latin typeface="楷体" panose="02010609060101010101" pitchFamily="49" charset="-122"/>
                <a:ea typeface="楷体" panose="02010609060101010101" pitchFamily="49" charset="-122"/>
                <a:sym typeface="+mn-ea"/>
              </a:rPr>
              <a:t>了解债券投资、股票投资、基金投资的概念和目的；</a:t>
            </a:r>
            <a:endParaRPr sz="2400" b="1" dirty="0">
              <a:solidFill>
                <a:schemeClr val="tx1"/>
              </a:solidFill>
              <a:latin typeface="楷体" panose="02010609060101010101" pitchFamily="49" charset="-122"/>
              <a:ea typeface="楷体" panose="02010609060101010101" pitchFamily="49" charset="-122"/>
              <a:sym typeface="+mn-ea"/>
            </a:endParaRPr>
          </a:p>
          <a:p>
            <a:pPr marL="342900" indent="-342900">
              <a:lnSpc>
                <a:spcPct val="150000"/>
              </a:lnSpc>
              <a:spcBef>
                <a:spcPct val="20000"/>
              </a:spcBef>
            </a:pPr>
            <a:r>
              <a:rPr sz="2400" b="1" dirty="0">
                <a:solidFill>
                  <a:schemeClr val="tx1"/>
                </a:solidFill>
                <a:latin typeface="楷体" panose="02010609060101010101" pitchFamily="49" charset="-122"/>
                <a:ea typeface="楷体" panose="02010609060101010101" pitchFamily="49" charset="-122"/>
                <a:sym typeface="+mn-ea"/>
              </a:rPr>
              <a:t>掌握证券投资的估价方法；理解证券投资的影响因素及特征。</a:t>
            </a:r>
            <a:endParaRPr sz="2400" b="1" dirty="0">
              <a:solidFill>
                <a:schemeClr val="tx1"/>
              </a:solidFill>
              <a:latin typeface="楷体" panose="02010609060101010101" pitchFamily="49" charset="-122"/>
              <a:ea typeface="楷体" panose="02010609060101010101" pitchFamily="49" charset="-122"/>
              <a:sym typeface="+mn-ea"/>
            </a:endParaRPr>
          </a:p>
        </p:txBody>
      </p:sp>
      <p:sp>
        <p:nvSpPr>
          <p:cNvPr id="3" name="标题 1"/>
          <p:cNvSpPr>
            <a:spLocks noGrp="1"/>
          </p:cNvSpPr>
          <p:nvPr/>
        </p:nvSpPr>
        <p:spPr>
          <a:xfrm>
            <a:off x="685800" y="0"/>
            <a:ext cx="7772400" cy="1143000"/>
          </a:xfrm>
          <a:prstGeom prst="rect">
            <a:avLst/>
          </a:prstGeom>
          <a:noFill/>
          <a:ln>
            <a:noFill/>
          </a:ln>
        </p:spPr>
        <p:txBody>
          <a:bodyPr vert="horz" wrap="square" lIns="91440" tIns="45720" rIns="91440" bIns="45720" numCol="1" anchor="ctr" anchorCtr="0" compatLnSpc="1"/>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l" rtl="0" fontAlgn="base">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a:lstStyle>
          <a:p>
            <a:pPr indent="0">
              <a:buNone/>
            </a:pPr>
            <a:r>
              <a:rPr lang="en-US" altLang="zh-CN" dirty="0">
                <a:solidFill>
                  <a:schemeClr val="accent5">
                    <a:lumMod val="50000"/>
                  </a:schemeClr>
                </a:solidFill>
              </a:rPr>
              <a:t> </a:t>
            </a:r>
            <a:r>
              <a:rPr lang="zh-CN" altLang="en-US" dirty="0">
                <a:solidFill>
                  <a:schemeClr val="accent5">
                    <a:lumMod val="50000"/>
                  </a:schemeClr>
                </a:solidFill>
              </a:rPr>
              <a:t>学习目标</a:t>
            </a:r>
            <a:endParaRPr lang="zh-CN" altLang="en-US" dirty="0">
              <a:solidFill>
                <a:schemeClr val="accent5">
                  <a:lumMod val="50000"/>
                </a:schemeClr>
              </a:solidFill>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三、债券投资收益的计算</a:t>
            </a:r>
            <a:endParaRPr dirty="0">
              <a:solidFill>
                <a:schemeClr val="tx2"/>
              </a:solidFill>
            </a:endParaRPr>
          </a:p>
          <a:p>
            <a:pPr marL="0" indent="0">
              <a:buNone/>
            </a:pPr>
            <a:r>
              <a:rPr lang="en-US" altLang="zh-CN" sz="2800" dirty="0">
                <a:solidFill>
                  <a:schemeClr val="tx2"/>
                </a:solidFill>
              </a:rPr>
              <a:t> </a:t>
            </a:r>
            <a:r>
              <a:rPr sz="2000" dirty="0">
                <a:solidFill>
                  <a:schemeClr val="tx2"/>
                </a:solidFill>
              </a:rPr>
              <a:t>(三) 持有期收益率</a:t>
            </a:r>
            <a:endParaRPr sz="2000" dirty="0">
              <a:solidFill>
                <a:schemeClr val="tx2"/>
              </a:solidFill>
            </a:endParaRPr>
          </a:p>
          <a:p>
            <a:pPr marL="0" indent="0">
              <a:buNone/>
            </a:pPr>
            <a:r>
              <a:rPr sz="2000" dirty="0">
                <a:solidFill>
                  <a:schemeClr val="tx2"/>
                </a:solidFill>
              </a:rPr>
              <a:t>2. 持有期较长(超过 1 年)</a:t>
            </a:r>
            <a:endParaRPr sz="2000" dirty="0">
              <a:solidFill>
                <a:schemeClr val="tx2"/>
              </a:solidFill>
            </a:endParaRPr>
          </a:p>
          <a:p>
            <a:pPr marL="0" indent="0">
              <a:lnSpc>
                <a:spcPct val="150000"/>
              </a:lnSpc>
              <a:buNone/>
            </a:pPr>
            <a:r>
              <a:rPr sz="2000" dirty="0">
                <a:solidFill>
                  <a:schemeClr val="tx2"/>
                </a:solidFill>
              </a:rPr>
              <a:t>        持有期较长的，应按复利计算持有期年平均收益率，即使债券未来现金流量的现值等于其购入价格的折现率。另外，如果债券持有至到期，计算出的收益率又称为到期收益率。</a:t>
            </a:r>
            <a:endParaRPr sz="2000" dirty="0">
              <a:solidFill>
                <a:schemeClr val="tx2"/>
              </a:solidFill>
            </a:endParaRPr>
          </a:p>
          <a:p>
            <a:pPr marL="0" indent="0">
              <a:lnSpc>
                <a:spcPct val="150000"/>
              </a:lnSpc>
              <a:buNone/>
            </a:pPr>
            <a:r>
              <a:rPr sz="2000" dirty="0">
                <a:solidFill>
                  <a:schemeClr val="tx2"/>
                </a:solidFill>
              </a:rPr>
              <a:t>计算到期收益率的方法是求解含有折现率的方程，具体包括两种情形：</a:t>
            </a:r>
            <a:endParaRPr sz="2000" dirty="0">
              <a:solidFill>
                <a:schemeClr val="tx2"/>
              </a:solidFill>
            </a:endParaRPr>
          </a:p>
          <a:p>
            <a:pPr marL="0" indent="0">
              <a:lnSpc>
                <a:spcPct val="150000"/>
              </a:lnSpc>
              <a:buNone/>
            </a:pPr>
            <a:r>
              <a:rPr sz="2000" dirty="0">
                <a:solidFill>
                  <a:schemeClr val="tx2"/>
                </a:solidFill>
              </a:rPr>
              <a:t>（1） 到期一次还本付息债券</a:t>
            </a:r>
            <a:endParaRPr sz="2000" dirty="0">
              <a:solidFill>
                <a:schemeClr val="tx2"/>
              </a:solidFill>
            </a:endParaRPr>
          </a:p>
          <a:p>
            <a:pPr marL="0" indent="0">
              <a:lnSpc>
                <a:spcPct val="150000"/>
              </a:lnSpc>
              <a:buNone/>
            </a:pPr>
            <a:r>
              <a:rPr sz="2000" dirty="0">
                <a:solidFill>
                  <a:schemeClr val="tx2"/>
                </a:solidFill>
              </a:rPr>
              <a:t>持有期年平均收益率=           -1</a:t>
            </a:r>
            <a:endParaRPr sz="2000" dirty="0">
              <a:solidFill>
                <a:schemeClr val="tx2"/>
              </a:solidFill>
            </a:endParaRPr>
          </a:p>
          <a:p>
            <a:pPr marL="0" algn="l">
              <a:lnSpc>
                <a:spcPct val="150000"/>
              </a:lnSpc>
              <a:buClrTx/>
              <a:buSzTx/>
              <a:buFontTx/>
              <a:buNone/>
            </a:pP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598" name="对象 -2147482599"/>
          <p:cNvGraphicFramePr>
            <a:graphicFrameLocks noChangeAspect="1"/>
          </p:cNvGraphicFramePr>
          <p:nvPr/>
        </p:nvGraphicFramePr>
        <p:xfrm>
          <a:off x="3134995" y="5668645"/>
          <a:ext cx="614045" cy="405765"/>
        </p:xfrm>
        <a:graphic>
          <a:graphicData uri="http://schemas.openxmlformats.org/presentationml/2006/ole">
            <mc:AlternateContent xmlns:mc="http://schemas.openxmlformats.org/markup-compatibility/2006">
              <mc:Choice xmlns:v="urn:schemas-microsoft-com:vml" Requires="v">
                <p:oleObj spid="_x0000_s3076" name="" r:id="rId1" imgW="306705" imgH="408940" progId="Equation.3">
                  <p:embed/>
                </p:oleObj>
              </mc:Choice>
              <mc:Fallback>
                <p:oleObj name="" r:id="rId1" imgW="306705" imgH="408940" progId="Equation.3">
                  <p:embed/>
                  <p:pic>
                    <p:nvPicPr>
                      <p:cNvPr id="0" name="图片 3075"/>
                      <p:cNvPicPr/>
                      <p:nvPr/>
                    </p:nvPicPr>
                    <p:blipFill>
                      <a:blip r:embed="rId2"/>
                      <a:stretch>
                        <a:fillRect/>
                      </a:stretch>
                    </p:blipFill>
                    <p:spPr>
                      <a:xfrm>
                        <a:off x="3134995" y="5668645"/>
                        <a:ext cx="614045" cy="405765"/>
                      </a:xfrm>
                      <a:prstGeom prst="rect">
                        <a:avLst/>
                      </a:prstGeom>
                      <a:noFill/>
                      <a:ln w="38100">
                        <a:noFill/>
                        <a:miter/>
                      </a:ln>
                    </p:spPr>
                  </p:pic>
                </p:oleObj>
              </mc:Fallback>
            </mc:AlternateContent>
          </a:graphicData>
        </a:graphic>
      </p:graphicFrame>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三、债券投资收益的计算</a:t>
            </a:r>
            <a:endParaRPr dirty="0">
              <a:solidFill>
                <a:schemeClr val="tx2"/>
              </a:solidFill>
            </a:endParaRPr>
          </a:p>
          <a:p>
            <a:pPr marL="0" indent="0">
              <a:buNone/>
            </a:pPr>
            <a:r>
              <a:rPr lang="en-US" altLang="zh-CN" sz="2800" dirty="0">
                <a:solidFill>
                  <a:schemeClr val="tx2"/>
                </a:solidFill>
              </a:rPr>
              <a:t> </a:t>
            </a:r>
            <a:r>
              <a:rPr sz="2000" dirty="0">
                <a:solidFill>
                  <a:schemeClr val="tx2"/>
                </a:solidFill>
              </a:rPr>
              <a:t>(三) 持有期收益率</a:t>
            </a:r>
            <a:endParaRPr sz="2000" dirty="0">
              <a:solidFill>
                <a:schemeClr val="tx2"/>
              </a:solidFill>
            </a:endParaRPr>
          </a:p>
          <a:p>
            <a:pPr marL="0" indent="0">
              <a:buNone/>
            </a:pPr>
            <a:r>
              <a:rPr sz="2000" dirty="0">
                <a:solidFill>
                  <a:schemeClr val="tx2"/>
                </a:solidFill>
              </a:rPr>
              <a:t>2. 持有期较长(超过 1 年)</a:t>
            </a:r>
            <a:endParaRPr sz="2000" dirty="0">
              <a:solidFill>
                <a:schemeClr val="tx2"/>
              </a:solidFill>
            </a:endParaRPr>
          </a:p>
          <a:p>
            <a:pPr marL="0" indent="0">
              <a:buNone/>
            </a:pPr>
            <a:r>
              <a:rPr sz="2000" dirty="0">
                <a:solidFill>
                  <a:schemeClr val="tx2"/>
                </a:solidFill>
              </a:rPr>
              <a:t>（2）每年末付息，到期还本债券</a:t>
            </a:r>
            <a:endParaRPr sz="2000" dirty="0">
              <a:solidFill>
                <a:schemeClr val="tx2"/>
              </a:solidFill>
            </a:endParaRPr>
          </a:p>
          <a:p>
            <a:pPr marL="0" indent="0">
              <a:lnSpc>
                <a:spcPct val="150000"/>
              </a:lnSpc>
              <a:buNone/>
            </a:pPr>
            <a:r>
              <a:rPr sz="2000" dirty="0">
                <a:solidFill>
                  <a:schemeClr val="tx2"/>
                </a:solidFill>
              </a:rPr>
              <a:t>   P=                   </a:t>
            </a:r>
            <a:r>
              <a:rPr lang="en-US" sz="2000" dirty="0">
                <a:solidFill>
                  <a:schemeClr val="tx2"/>
                </a:solidFill>
              </a:rPr>
              <a:t>+</a:t>
            </a:r>
            <a:endParaRPr lang="en-US" sz="2000" dirty="0">
              <a:solidFill>
                <a:schemeClr val="tx2"/>
              </a:solidFill>
            </a:endParaRPr>
          </a:p>
          <a:p>
            <a:pPr marL="0" indent="0">
              <a:lnSpc>
                <a:spcPct val="150000"/>
              </a:lnSpc>
              <a:buNone/>
            </a:pPr>
            <a:r>
              <a:rPr lang="en-US" sz="2000" dirty="0">
                <a:solidFill>
                  <a:schemeClr val="tx2"/>
                </a:solidFill>
              </a:rPr>
              <a:t>或者： P=I·(P/A,k,n)+M·(P/F,k,n)</a:t>
            </a:r>
            <a:endParaRPr lang="en-US" sz="2000" dirty="0">
              <a:solidFill>
                <a:schemeClr val="tx2"/>
              </a:solidFill>
            </a:endParaRPr>
          </a:p>
          <a:p>
            <a:pPr marL="0" indent="0">
              <a:lnSpc>
                <a:spcPct val="150000"/>
              </a:lnSpc>
              <a:buNone/>
            </a:pPr>
            <a:r>
              <a:rPr lang="en-US" sz="2000" dirty="0">
                <a:solidFill>
                  <a:schemeClr val="tx2"/>
                </a:solidFill>
              </a:rPr>
              <a:t>即：购进价格=每年利息×年金现值系数+面值×复利现值系数</a:t>
            </a:r>
            <a:endParaRPr lang="en-US" sz="2000" dirty="0">
              <a:solidFill>
                <a:schemeClr val="tx2"/>
              </a:solidFill>
            </a:endParaRPr>
          </a:p>
          <a:p>
            <a:pPr marL="0" indent="0">
              <a:lnSpc>
                <a:spcPct val="150000"/>
              </a:lnSpc>
              <a:buNone/>
            </a:pPr>
            <a:r>
              <a:rPr lang="en-US" sz="1800" dirty="0">
                <a:solidFill>
                  <a:schemeClr val="tx2"/>
                </a:solidFill>
              </a:rPr>
              <a:t>式中：P为债券购入价格；</a:t>
            </a:r>
            <a:endParaRPr lang="en-US" sz="1800" dirty="0">
              <a:solidFill>
                <a:schemeClr val="tx2"/>
              </a:solidFill>
            </a:endParaRPr>
          </a:p>
          <a:p>
            <a:pPr marL="0" indent="0">
              <a:lnSpc>
                <a:spcPct val="150000"/>
              </a:lnSpc>
              <a:buNone/>
            </a:pPr>
            <a:r>
              <a:rPr lang="en-US" sz="1800" dirty="0">
                <a:solidFill>
                  <a:schemeClr val="tx2"/>
                </a:solidFill>
              </a:rPr>
              <a:t>I为每年的利息；M为债券面值；n实际持有年数；</a:t>
            </a:r>
            <a:endParaRPr lang="en-US" sz="1800" dirty="0">
              <a:solidFill>
                <a:schemeClr val="tx2"/>
              </a:solidFill>
            </a:endParaRPr>
          </a:p>
          <a:p>
            <a:pPr marL="0" indent="0">
              <a:lnSpc>
                <a:spcPct val="150000"/>
              </a:lnSpc>
              <a:buNone/>
            </a:pPr>
            <a:r>
              <a:rPr lang="en-US" sz="1800" dirty="0">
                <a:solidFill>
                  <a:schemeClr val="tx2"/>
                </a:solidFill>
              </a:rPr>
              <a:t>k为持有期年平均收益率。</a:t>
            </a:r>
            <a:endParaRPr lang="en-US" sz="1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595" name="对象 -2147482596"/>
          <p:cNvGraphicFramePr>
            <a:graphicFrameLocks noChangeAspect="1"/>
          </p:cNvGraphicFramePr>
          <p:nvPr/>
        </p:nvGraphicFramePr>
        <p:xfrm>
          <a:off x="1220470" y="3052445"/>
          <a:ext cx="1117600" cy="481965"/>
        </p:xfrm>
        <a:graphic>
          <a:graphicData uri="http://schemas.openxmlformats.org/presentationml/2006/ole">
            <mc:AlternateContent xmlns:mc="http://schemas.openxmlformats.org/markup-compatibility/2006">
              <mc:Choice xmlns:v="urn:schemas-microsoft-com:vml" Requires="v">
                <p:oleObj spid="_x0000_s6" name="" r:id="rId1" imgW="649605" imgH="433070" progId="Equation.3">
                  <p:embed/>
                </p:oleObj>
              </mc:Choice>
              <mc:Fallback>
                <p:oleObj name="" r:id="rId1" imgW="649605" imgH="433070" progId="Equation.3">
                  <p:embed/>
                  <p:pic>
                    <p:nvPicPr>
                      <p:cNvPr id="0" name="图片 5"/>
                      <p:cNvPicPr/>
                      <p:nvPr/>
                    </p:nvPicPr>
                    <p:blipFill>
                      <a:blip r:embed="rId2"/>
                      <a:stretch>
                        <a:fillRect/>
                      </a:stretch>
                    </p:blipFill>
                    <p:spPr>
                      <a:xfrm>
                        <a:off x="1220470" y="3052445"/>
                        <a:ext cx="1117600" cy="481965"/>
                      </a:xfrm>
                      <a:prstGeom prst="rect">
                        <a:avLst/>
                      </a:prstGeom>
                      <a:noFill/>
                      <a:ln w="38100">
                        <a:noFill/>
                        <a:miter/>
                      </a:ln>
                    </p:spPr>
                  </p:pic>
                </p:oleObj>
              </mc:Fallback>
            </mc:AlternateContent>
          </a:graphicData>
        </a:graphic>
      </p:graphicFrame>
      <p:graphicFrame>
        <p:nvGraphicFramePr>
          <p:cNvPr id="-2147482594" name="对象 -2147482595"/>
          <p:cNvGraphicFramePr>
            <a:graphicFrameLocks noChangeAspect="1"/>
          </p:cNvGraphicFramePr>
          <p:nvPr/>
        </p:nvGraphicFramePr>
        <p:xfrm>
          <a:off x="2587625" y="3083560"/>
          <a:ext cx="952500" cy="451485"/>
        </p:xfrm>
        <a:graphic>
          <a:graphicData uri="http://schemas.openxmlformats.org/presentationml/2006/ole">
            <mc:AlternateContent xmlns:mc="http://schemas.openxmlformats.org/markup-compatibility/2006">
              <mc:Choice xmlns:v="urn:schemas-microsoft-com:vml" Requires="v">
                <p:oleObj spid="_x0000_s7" name="" r:id="rId3" imgW="485140" imgH="421640" progId="Equation.3">
                  <p:embed/>
                </p:oleObj>
              </mc:Choice>
              <mc:Fallback>
                <p:oleObj name="" r:id="rId3" imgW="485140" imgH="421640" progId="Equation.3">
                  <p:embed/>
                  <p:pic>
                    <p:nvPicPr>
                      <p:cNvPr id="0" name="图片 6"/>
                      <p:cNvPicPr/>
                      <p:nvPr/>
                    </p:nvPicPr>
                    <p:blipFill>
                      <a:blip r:embed="rId4"/>
                      <a:stretch>
                        <a:fillRect/>
                      </a:stretch>
                    </p:blipFill>
                    <p:spPr>
                      <a:xfrm>
                        <a:off x="2587625" y="3083560"/>
                        <a:ext cx="952500" cy="451485"/>
                      </a:xfrm>
                      <a:prstGeom prst="rect">
                        <a:avLst/>
                      </a:prstGeom>
                      <a:noFill/>
                      <a:ln w="38100">
                        <a:noFill/>
                        <a:miter/>
                      </a:ln>
                    </p:spPr>
                  </p:pic>
                </p:oleObj>
              </mc:Fallback>
            </mc:AlternateContent>
          </a:graphicData>
        </a:graphic>
      </p:graphicFrame>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四、债券投资分析</a:t>
            </a:r>
            <a:endParaRPr dirty="0">
              <a:solidFill>
                <a:schemeClr val="tx2"/>
              </a:solidFill>
            </a:endParaRPr>
          </a:p>
          <a:p>
            <a:pPr marL="0" indent="0">
              <a:buNone/>
            </a:pPr>
            <a:r>
              <a:rPr lang="en-US" altLang="zh-CN" sz="2800" dirty="0">
                <a:solidFill>
                  <a:schemeClr val="tx2"/>
                </a:solidFill>
              </a:rPr>
              <a:t>      </a:t>
            </a:r>
            <a:r>
              <a:rPr lang="en-US" altLang="zh-CN" sz="2000" dirty="0">
                <a:solidFill>
                  <a:schemeClr val="tx2"/>
                </a:solidFill>
              </a:rPr>
              <a:t>对债券投资者来讲，安全收回本金和利息是非常重要的，要充分考虑债券的信用评级。目前国际上公认的最具权威性的信用评级机构，主要有美国标准·普尔公司和穆迪投资服务公司。标准·普尔公司信用等级标准从高到低可划分为：AAA级、AA级、A级、BBB级、BB级、B级、CCC级、CC级、C级九级。前四个级别债券信誉高、违约风险小，是“投资级债券”，第五级开始的债券信誉低，被称为“投机级债券”。企业在进行债券投资时，要注意以下几点：</a:t>
            </a:r>
            <a:endParaRPr lang="en-US" altLang="zh-CN" sz="2000" dirty="0">
              <a:solidFill>
                <a:schemeClr val="tx2"/>
              </a:solidFill>
            </a:endParaRPr>
          </a:p>
          <a:p>
            <a:pPr marL="0" indent="0">
              <a:lnSpc>
                <a:spcPct val="150000"/>
              </a:lnSpc>
              <a:buNone/>
            </a:pPr>
            <a:r>
              <a:rPr lang="en-US" altLang="zh-CN" sz="2000" dirty="0">
                <a:solidFill>
                  <a:schemeClr val="tx2"/>
                </a:solidFill>
              </a:rPr>
              <a:t>  1.提高流通性</a:t>
            </a:r>
            <a:endParaRPr lang="en-US" altLang="zh-CN" sz="2000" dirty="0">
              <a:solidFill>
                <a:schemeClr val="tx2"/>
              </a:solidFill>
            </a:endParaRPr>
          </a:p>
          <a:p>
            <a:pPr marL="0" algn="l">
              <a:lnSpc>
                <a:spcPct val="150000"/>
              </a:lnSpc>
              <a:buClrTx/>
              <a:buSzTx/>
              <a:buFontTx/>
              <a:buNone/>
            </a:pPr>
            <a:r>
              <a:rPr lang="en-US" altLang="zh-CN" sz="2000" dirty="0">
                <a:solidFill>
                  <a:schemeClr val="tx2"/>
                </a:solidFill>
              </a:rPr>
              <a:t>  2.注重关联性</a:t>
            </a:r>
            <a:endParaRPr lang="en-US" altLang="zh-CN" sz="2000" dirty="0">
              <a:solidFill>
                <a:schemeClr val="tx2"/>
              </a:solidFill>
            </a:endParaRPr>
          </a:p>
          <a:p>
            <a:pPr marL="0" algn="l">
              <a:lnSpc>
                <a:spcPct val="150000"/>
              </a:lnSpc>
              <a:buClrTx/>
              <a:buSzTx/>
              <a:buFontTx/>
              <a:buNone/>
            </a:pPr>
            <a:r>
              <a:rPr lang="en-US" altLang="zh-CN" sz="2000" dirty="0">
                <a:solidFill>
                  <a:schemeClr val="tx2"/>
                </a:solidFill>
                <a:sym typeface="+mn-ea"/>
              </a:rPr>
              <a:t>  3.利用专业性</a:t>
            </a:r>
            <a:endParaRPr lang="en-US" altLang="zh-CN" sz="2000" dirty="0">
              <a:solidFill>
                <a:schemeClr val="tx2"/>
              </a:solidFill>
            </a:endParaRPr>
          </a:p>
          <a:p>
            <a:pPr marL="0" algn="l">
              <a:lnSpc>
                <a:spcPct val="150000"/>
              </a:lnSpc>
              <a:buClrTx/>
              <a:buSzTx/>
              <a:buFontTx/>
              <a:buNone/>
            </a:pPr>
            <a:endParaRPr lang="en-US" altLang="zh-CN" sz="2000" dirty="0">
              <a:solidFill>
                <a:schemeClr val="tx2"/>
              </a:solidFill>
            </a:endParaRPr>
          </a:p>
          <a:p>
            <a:pPr marL="0" algn="l">
              <a:lnSpc>
                <a:spcPct val="150000"/>
              </a:lnSpc>
              <a:buClrTx/>
              <a:buSzTx/>
              <a:buFontTx/>
              <a:buNone/>
            </a:pPr>
            <a:endParaRPr lang="en-US" altLang="zh-CN"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五、债券投资的优缺点</a:t>
            </a:r>
            <a:endParaRPr dirty="0">
              <a:solidFill>
                <a:schemeClr val="tx2"/>
              </a:solidFill>
            </a:endParaRPr>
          </a:p>
          <a:p>
            <a:pPr marL="0" indent="0">
              <a:lnSpc>
                <a:spcPct val="150000"/>
              </a:lnSpc>
              <a:buNone/>
            </a:pPr>
            <a:r>
              <a:rPr dirty="0">
                <a:solidFill>
                  <a:schemeClr val="tx2"/>
                </a:solidFill>
              </a:rPr>
              <a:t>(一) 债券投资的优点</a:t>
            </a:r>
            <a:endParaRPr dirty="0">
              <a:solidFill>
                <a:schemeClr val="tx2"/>
              </a:solidFill>
            </a:endParaRPr>
          </a:p>
          <a:p>
            <a:pPr marL="0" indent="0">
              <a:lnSpc>
                <a:spcPct val="150000"/>
              </a:lnSpc>
              <a:buNone/>
            </a:pPr>
            <a:r>
              <a:rPr lang="en-US" dirty="0">
                <a:solidFill>
                  <a:schemeClr val="tx2"/>
                </a:solidFill>
              </a:rPr>
              <a:t>1.</a:t>
            </a:r>
            <a:r>
              <a:rPr dirty="0">
                <a:solidFill>
                  <a:schemeClr val="tx2"/>
                </a:solidFill>
              </a:rPr>
              <a:t>本金安全性高</a:t>
            </a:r>
            <a:endParaRPr dirty="0">
              <a:solidFill>
                <a:schemeClr val="tx2"/>
              </a:solidFill>
            </a:endParaRPr>
          </a:p>
          <a:p>
            <a:pPr marL="0" indent="0">
              <a:lnSpc>
                <a:spcPct val="150000"/>
              </a:lnSpc>
              <a:buNone/>
            </a:pPr>
            <a:r>
              <a:rPr lang="en-US" dirty="0">
                <a:solidFill>
                  <a:schemeClr val="tx2"/>
                </a:solidFill>
              </a:rPr>
              <a:t>2.</a:t>
            </a:r>
            <a:r>
              <a:rPr dirty="0">
                <a:solidFill>
                  <a:schemeClr val="tx2"/>
                </a:solidFill>
              </a:rPr>
              <a:t>收入稳定性强</a:t>
            </a:r>
            <a:endParaRPr dirty="0">
              <a:solidFill>
                <a:schemeClr val="tx2"/>
              </a:solidFill>
            </a:endParaRPr>
          </a:p>
          <a:p>
            <a:pPr marL="0" indent="0">
              <a:lnSpc>
                <a:spcPct val="150000"/>
              </a:lnSpc>
              <a:buNone/>
            </a:pPr>
            <a:r>
              <a:rPr lang="en-US" dirty="0">
                <a:solidFill>
                  <a:schemeClr val="tx2"/>
                </a:solidFill>
              </a:rPr>
              <a:t>3.</a:t>
            </a:r>
            <a:r>
              <a:rPr dirty="0">
                <a:solidFill>
                  <a:schemeClr val="tx2"/>
                </a:solidFill>
              </a:rPr>
              <a:t>市场流动性好</a:t>
            </a:r>
            <a:endParaRPr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五、债券投资的优缺点</a:t>
            </a:r>
            <a:endParaRPr dirty="0">
              <a:solidFill>
                <a:schemeClr val="tx2"/>
              </a:solidFill>
            </a:endParaRPr>
          </a:p>
          <a:p>
            <a:pPr marL="0" indent="0">
              <a:lnSpc>
                <a:spcPct val="150000"/>
              </a:lnSpc>
              <a:buNone/>
            </a:pPr>
            <a:r>
              <a:rPr dirty="0">
                <a:solidFill>
                  <a:schemeClr val="tx2"/>
                </a:solidFill>
              </a:rPr>
              <a:t>(二) 债券投资的缺点</a:t>
            </a:r>
            <a:endParaRPr dirty="0">
              <a:solidFill>
                <a:schemeClr val="tx2"/>
              </a:solidFill>
            </a:endParaRPr>
          </a:p>
          <a:p>
            <a:pPr marL="0" indent="0">
              <a:lnSpc>
                <a:spcPct val="150000"/>
              </a:lnSpc>
              <a:buNone/>
            </a:pPr>
            <a:r>
              <a:rPr lang="en-US" dirty="0">
                <a:solidFill>
                  <a:schemeClr val="tx2"/>
                </a:solidFill>
              </a:rPr>
              <a:t>1.</a:t>
            </a:r>
            <a:r>
              <a:rPr dirty="0">
                <a:solidFill>
                  <a:schemeClr val="tx2"/>
                </a:solidFill>
              </a:rPr>
              <a:t> 购买力风险较大。</a:t>
            </a:r>
            <a:endParaRPr dirty="0">
              <a:solidFill>
                <a:schemeClr val="tx2"/>
              </a:solidFill>
            </a:endParaRPr>
          </a:p>
          <a:p>
            <a:pPr marL="0" indent="0">
              <a:lnSpc>
                <a:spcPct val="150000"/>
              </a:lnSpc>
              <a:buNone/>
            </a:pPr>
            <a:r>
              <a:rPr lang="en-US" dirty="0">
                <a:solidFill>
                  <a:schemeClr val="tx2"/>
                </a:solidFill>
              </a:rPr>
              <a:t>2.</a:t>
            </a:r>
            <a:r>
              <a:rPr dirty="0">
                <a:solidFill>
                  <a:schemeClr val="tx2"/>
                </a:solidFill>
              </a:rPr>
              <a:t>没有经营管理权。</a:t>
            </a:r>
            <a:endParaRPr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第二节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一、股票投资的种类和目的</a:t>
            </a:r>
            <a:endParaRPr dirty="0">
              <a:solidFill>
                <a:schemeClr val="tx2"/>
              </a:solidFill>
            </a:endParaRPr>
          </a:p>
          <a:p>
            <a:pPr marL="0" indent="0">
              <a:lnSpc>
                <a:spcPct val="150000"/>
              </a:lnSpc>
              <a:buNone/>
            </a:pPr>
            <a:r>
              <a:rPr dirty="0">
                <a:solidFill>
                  <a:schemeClr val="tx2"/>
                </a:solidFill>
              </a:rPr>
              <a:t>      </a:t>
            </a:r>
            <a:r>
              <a:rPr sz="2400" dirty="0">
                <a:solidFill>
                  <a:schemeClr val="tx2"/>
                </a:solidFill>
              </a:rPr>
              <a:t>股票投资是企业通过证券市场购买其他公司发行的股票进行的投资。股票投资主要分两种：普通股投资和优先股投资。</a:t>
            </a:r>
            <a:endParaRPr sz="2400" dirty="0">
              <a:solidFill>
                <a:schemeClr val="tx2"/>
              </a:solidFill>
            </a:endParaRPr>
          </a:p>
          <a:p>
            <a:pPr marL="0" indent="0">
              <a:lnSpc>
                <a:spcPct val="150000"/>
              </a:lnSpc>
              <a:buNone/>
            </a:pPr>
            <a:r>
              <a:rPr sz="2400" dirty="0">
                <a:solidFill>
                  <a:schemeClr val="tx2"/>
                </a:solidFill>
              </a:rPr>
              <a:t>       企业进行股票投资的目的主要有两种：一是获利，二是控股</a:t>
            </a:r>
            <a:r>
              <a:rPr lang="zh-CN" sz="2400" dirty="0">
                <a:solidFill>
                  <a:schemeClr val="tx2"/>
                </a:solidFill>
              </a:rPr>
              <a:t>。</a:t>
            </a:r>
            <a:endParaRPr lang="zh-CN"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股票投资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二、股票投资估价</a:t>
            </a:r>
            <a:endParaRPr dirty="0">
              <a:solidFill>
                <a:schemeClr val="tx2"/>
              </a:solidFill>
            </a:endParaRPr>
          </a:p>
          <a:p>
            <a:pPr marL="0" indent="0">
              <a:lnSpc>
                <a:spcPct val="150000"/>
              </a:lnSpc>
              <a:buNone/>
            </a:pPr>
            <a:r>
              <a:rPr dirty="0">
                <a:solidFill>
                  <a:schemeClr val="tx2"/>
                </a:solidFill>
              </a:rPr>
              <a:t> (一) 短期持有股票的估价</a:t>
            </a:r>
            <a:endParaRPr dirty="0">
              <a:solidFill>
                <a:schemeClr val="tx2"/>
              </a:solidFill>
            </a:endParaRPr>
          </a:p>
          <a:p>
            <a:pPr marL="0" indent="0">
              <a:lnSpc>
                <a:spcPct val="150000"/>
              </a:lnSpc>
              <a:buNone/>
            </a:pPr>
            <a:r>
              <a:rPr lang="zh-CN" dirty="0">
                <a:solidFill>
                  <a:schemeClr val="tx2"/>
                </a:solidFill>
              </a:rPr>
              <a:t>可利用公式：</a:t>
            </a:r>
            <a:r>
              <a:rPr lang="en-US" altLang="zh-CN" dirty="0">
                <a:solidFill>
                  <a:schemeClr val="tx2"/>
                </a:solidFill>
              </a:rPr>
              <a:t>P</a:t>
            </a:r>
            <a:r>
              <a:rPr lang="en-US" altLang="zh-CN" sz="1800" dirty="0">
                <a:solidFill>
                  <a:schemeClr val="tx2"/>
                </a:solidFill>
              </a:rPr>
              <a:t>0</a:t>
            </a:r>
            <a:r>
              <a:rPr lang="en-US" altLang="zh-CN" dirty="0">
                <a:solidFill>
                  <a:schemeClr val="tx2"/>
                </a:solidFill>
              </a:rPr>
              <a:t>=V=</a:t>
            </a:r>
            <a:endParaRPr lang="en-US" altLang="zh-CN" dirty="0">
              <a:solidFill>
                <a:schemeClr val="tx2"/>
              </a:solidFill>
            </a:endParaRPr>
          </a:p>
          <a:p>
            <a:pPr marL="0" indent="0">
              <a:lnSpc>
                <a:spcPct val="150000"/>
              </a:lnSpc>
              <a:buNone/>
            </a:pPr>
            <a:endParaRPr lang="en-US" altLang="zh-CN" sz="2400" dirty="0">
              <a:solidFill>
                <a:schemeClr val="tx2"/>
              </a:solidFill>
            </a:endParaRPr>
          </a:p>
          <a:p>
            <a:pPr marL="0" indent="0">
              <a:lnSpc>
                <a:spcPct val="150000"/>
              </a:lnSpc>
              <a:buNone/>
            </a:pPr>
            <a:r>
              <a:rPr lang="en-US" altLang="zh-CN" sz="2400" dirty="0">
                <a:solidFill>
                  <a:schemeClr val="tx2"/>
                </a:solidFill>
              </a:rPr>
              <a:t>上式中，V 为股票内在价值，Dt为第 t 期预期股利，k 为折现率，一般取投资人要求的必要报酬率，Vn为未来股票售价，n 为预计持有股票的期数。</a:t>
            </a:r>
            <a:endParaRPr lang="en-US" altLang="zh-CN"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股票投资</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580" name="对象 -2147482581"/>
          <p:cNvGraphicFramePr>
            <a:graphicFrameLocks noChangeAspect="1"/>
          </p:cNvGraphicFramePr>
          <p:nvPr/>
        </p:nvGraphicFramePr>
        <p:xfrm>
          <a:off x="4319905" y="2844800"/>
          <a:ext cx="2233295" cy="623570"/>
        </p:xfrm>
        <a:graphic>
          <a:graphicData uri="http://schemas.openxmlformats.org/presentationml/2006/ole">
            <mc:AlternateContent xmlns:mc="http://schemas.openxmlformats.org/markup-compatibility/2006">
              <mc:Choice xmlns:v="urn:schemas-microsoft-com:vml" Requires="v">
                <p:oleObj spid="_x0000_s3076" name="" r:id="rId1" imgW="1219200" imgH="508000" progId="Equation.3">
                  <p:embed/>
                </p:oleObj>
              </mc:Choice>
              <mc:Fallback>
                <p:oleObj name="" r:id="rId1" imgW="1219200" imgH="508000" progId="Equation.3">
                  <p:embed/>
                  <p:pic>
                    <p:nvPicPr>
                      <p:cNvPr id="0" name="图片 3075"/>
                      <p:cNvPicPr/>
                      <p:nvPr/>
                    </p:nvPicPr>
                    <p:blipFill>
                      <a:blip r:embed="rId2"/>
                      <a:stretch>
                        <a:fillRect/>
                      </a:stretch>
                    </p:blipFill>
                    <p:spPr>
                      <a:xfrm>
                        <a:off x="4319905" y="2844800"/>
                        <a:ext cx="2233295" cy="623570"/>
                      </a:xfrm>
                      <a:prstGeom prst="rect">
                        <a:avLst/>
                      </a:prstGeom>
                      <a:noFill/>
                      <a:ln w="38100">
                        <a:noFill/>
                        <a:miter/>
                      </a:ln>
                    </p:spPr>
                  </p:pic>
                </p:oleObj>
              </mc:Fallback>
            </mc:AlternateContent>
          </a:graphicData>
        </a:graphic>
      </p:graphicFrame>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二、股票投资估价</a:t>
            </a:r>
            <a:endParaRPr dirty="0">
              <a:solidFill>
                <a:schemeClr val="tx2"/>
              </a:solidFill>
            </a:endParaRPr>
          </a:p>
          <a:p>
            <a:pPr marL="0" indent="0">
              <a:lnSpc>
                <a:spcPct val="150000"/>
              </a:lnSpc>
              <a:buNone/>
            </a:pPr>
            <a:r>
              <a:rPr dirty="0">
                <a:solidFill>
                  <a:schemeClr val="tx2"/>
                </a:solidFill>
              </a:rPr>
              <a:t> (二) 长期持有、各期股利不等的股票估价</a:t>
            </a:r>
            <a:endParaRPr dirty="0">
              <a:solidFill>
                <a:schemeClr val="tx2"/>
              </a:solidFill>
            </a:endParaRPr>
          </a:p>
          <a:p>
            <a:pPr marL="0" indent="0">
              <a:lnSpc>
                <a:spcPct val="150000"/>
              </a:lnSpc>
              <a:buNone/>
            </a:pPr>
            <a:r>
              <a:rPr lang="en-US" altLang="zh-CN" sz="2000" dirty="0">
                <a:solidFill>
                  <a:schemeClr val="tx2"/>
                </a:solidFill>
              </a:rPr>
              <a:t>      如果股东永远持有股票，他只获得股利，是一个永续的现金流入。这个现金流入的现值就是股票的价值。其计算公式为</a:t>
            </a:r>
            <a:r>
              <a:rPr lang="zh-CN" altLang="en-US" sz="2000" dirty="0">
                <a:solidFill>
                  <a:schemeClr val="tx2"/>
                </a:solidFill>
              </a:rPr>
              <a:t>：</a:t>
            </a:r>
            <a:endParaRPr lang="zh-CN" altLang="en-US" sz="2000" dirty="0">
              <a:solidFill>
                <a:schemeClr val="tx2"/>
              </a:solidFill>
            </a:endParaRPr>
          </a:p>
          <a:p>
            <a:pPr marL="0" indent="0">
              <a:lnSpc>
                <a:spcPct val="150000"/>
              </a:lnSpc>
              <a:buNone/>
            </a:pPr>
            <a:r>
              <a:rPr lang="zh-CN" altLang="en-US" sz="2000" dirty="0">
                <a:solidFill>
                  <a:schemeClr val="tx2"/>
                </a:solidFill>
              </a:rPr>
              <a:t>V=        </a:t>
            </a:r>
            <a:r>
              <a:rPr lang="en-US" altLang="zh-CN" sz="2000" dirty="0">
                <a:solidFill>
                  <a:schemeClr val="tx2"/>
                </a:solidFill>
              </a:rPr>
              <a:t>+          +…          </a:t>
            </a:r>
            <a:endParaRPr lang="en-US" altLang="zh-CN" sz="2000" dirty="0">
              <a:solidFill>
                <a:schemeClr val="tx2"/>
              </a:solidFill>
            </a:endParaRPr>
          </a:p>
          <a:p>
            <a:pPr marL="0" indent="0">
              <a:lnSpc>
                <a:spcPct val="150000"/>
              </a:lnSpc>
              <a:buNone/>
            </a:pPr>
            <a:r>
              <a:rPr lang="en-US" altLang="zh-CN" sz="2000" dirty="0">
                <a:solidFill>
                  <a:schemeClr val="tx2"/>
                </a:solidFill>
              </a:rPr>
              <a:t>   = </a:t>
            </a:r>
            <a:endParaRPr lang="en-US" altLang="zh-CN" sz="2000" dirty="0">
              <a:solidFill>
                <a:schemeClr val="tx2"/>
              </a:solidFill>
            </a:endParaRPr>
          </a:p>
          <a:p>
            <a:pPr marL="0" indent="0">
              <a:lnSpc>
                <a:spcPct val="150000"/>
              </a:lnSpc>
              <a:buNone/>
            </a:pPr>
            <a:endParaRPr lang="en-US" altLang="zh-CN" sz="2000" dirty="0">
              <a:solidFill>
                <a:schemeClr val="tx2"/>
              </a:solidFill>
            </a:endParaRPr>
          </a:p>
          <a:p>
            <a:pPr marL="0" indent="0">
              <a:lnSpc>
                <a:spcPct val="150000"/>
              </a:lnSpc>
              <a:buNone/>
            </a:pPr>
            <a:r>
              <a:rPr lang="en-US" altLang="zh-CN" sz="2000" dirty="0">
                <a:solidFill>
                  <a:schemeClr val="tx2"/>
                </a:solidFill>
              </a:rPr>
              <a:t>式中：Dt为第t年的股利；K为折现率，即必要的报酬率；n为年数。</a:t>
            </a:r>
            <a:endParaRPr lang="en-US" altLang="zh-CN"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股票投资</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577" name="对象 -2147482578"/>
          <p:cNvGraphicFramePr>
            <a:graphicFrameLocks noChangeAspect="1"/>
          </p:cNvGraphicFramePr>
          <p:nvPr/>
        </p:nvGraphicFramePr>
        <p:xfrm>
          <a:off x="1185545" y="3714750"/>
          <a:ext cx="304800" cy="368300"/>
        </p:xfrm>
        <a:graphic>
          <a:graphicData uri="http://schemas.openxmlformats.org/presentationml/2006/ole">
            <mc:AlternateContent xmlns:mc="http://schemas.openxmlformats.org/markup-compatibility/2006">
              <mc:Choice xmlns:v="urn:schemas-microsoft-com:vml" Requires="v">
                <p:oleObj spid="_x0000_s6" name="" r:id="rId1" imgW="306705" imgH="370840" progId="Equation.3">
                  <p:embed/>
                </p:oleObj>
              </mc:Choice>
              <mc:Fallback>
                <p:oleObj name="" r:id="rId1" imgW="306705" imgH="370840" progId="Equation.3">
                  <p:embed/>
                  <p:pic>
                    <p:nvPicPr>
                      <p:cNvPr id="0" name="图片 5"/>
                      <p:cNvPicPr/>
                      <p:nvPr/>
                    </p:nvPicPr>
                    <p:blipFill>
                      <a:blip r:embed="rId2"/>
                      <a:stretch>
                        <a:fillRect/>
                      </a:stretch>
                    </p:blipFill>
                    <p:spPr>
                      <a:xfrm>
                        <a:off x="1185545" y="3714750"/>
                        <a:ext cx="304800" cy="368300"/>
                      </a:xfrm>
                      <a:prstGeom prst="rect">
                        <a:avLst/>
                      </a:prstGeom>
                      <a:noFill/>
                      <a:ln w="38100">
                        <a:noFill/>
                        <a:miter/>
                      </a:ln>
                    </p:spPr>
                  </p:pic>
                </p:oleObj>
              </mc:Fallback>
            </mc:AlternateContent>
          </a:graphicData>
        </a:graphic>
      </p:graphicFrame>
      <p:graphicFrame>
        <p:nvGraphicFramePr>
          <p:cNvPr id="-2147482576" name="对象 -2147482577"/>
          <p:cNvGraphicFramePr>
            <a:graphicFrameLocks noChangeAspect="1"/>
          </p:cNvGraphicFramePr>
          <p:nvPr/>
        </p:nvGraphicFramePr>
        <p:xfrm>
          <a:off x="1814195" y="3714433"/>
          <a:ext cx="469900" cy="405765"/>
        </p:xfrm>
        <a:graphic>
          <a:graphicData uri="http://schemas.openxmlformats.org/presentationml/2006/ole">
            <mc:AlternateContent xmlns:mc="http://schemas.openxmlformats.org/markup-compatibility/2006">
              <mc:Choice xmlns:v="urn:schemas-microsoft-com:vml" Requires="v">
                <p:oleObj spid="_x0000_s7" name="" r:id="rId3" imgW="473075" imgH="408940" progId="Equation.3">
                  <p:embed/>
                </p:oleObj>
              </mc:Choice>
              <mc:Fallback>
                <p:oleObj name="" r:id="rId3" imgW="473075" imgH="408940" progId="Equation.3">
                  <p:embed/>
                  <p:pic>
                    <p:nvPicPr>
                      <p:cNvPr id="0" name="图片 6"/>
                      <p:cNvPicPr/>
                      <p:nvPr/>
                    </p:nvPicPr>
                    <p:blipFill>
                      <a:blip r:embed="rId4"/>
                      <a:stretch>
                        <a:fillRect/>
                      </a:stretch>
                    </p:blipFill>
                    <p:spPr>
                      <a:xfrm>
                        <a:off x="1814195" y="3714433"/>
                        <a:ext cx="469900" cy="405765"/>
                      </a:xfrm>
                      <a:prstGeom prst="rect">
                        <a:avLst/>
                      </a:prstGeom>
                      <a:noFill/>
                      <a:ln w="38100">
                        <a:noFill/>
                        <a:miter/>
                      </a:ln>
                    </p:spPr>
                  </p:pic>
                </p:oleObj>
              </mc:Fallback>
            </mc:AlternateContent>
          </a:graphicData>
        </a:graphic>
      </p:graphicFrame>
      <p:graphicFrame>
        <p:nvGraphicFramePr>
          <p:cNvPr id="-2147482575" name="对象 -2147482576"/>
          <p:cNvGraphicFramePr>
            <a:graphicFrameLocks noChangeAspect="1"/>
          </p:cNvGraphicFramePr>
          <p:nvPr/>
        </p:nvGraphicFramePr>
        <p:xfrm>
          <a:off x="2811780" y="3714433"/>
          <a:ext cx="469900" cy="405765"/>
        </p:xfrm>
        <a:graphic>
          <a:graphicData uri="http://schemas.openxmlformats.org/presentationml/2006/ole">
            <mc:AlternateContent xmlns:mc="http://schemas.openxmlformats.org/markup-compatibility/2006">
              <mc:Choice xmlns:v="urn:schemas-microsoft-com:vml" Requires="v">
                <p:oleObj spid="_x0000_s8" name="" r:id="rId5" imgW="473075" imgH="408940" progId="Equation.3">
                  <p:embed/>
                </p:oleObj>
              </mc:Choice>
              <mc:Fallback>
                <p:oleObj name="" r:id="rId5" imgW="473075" imgH="408940" progId="Equation.3">
                  <p:embed/>
                  <p:pic>
                    <p:nvPicPr>
                      <p:cNvPr id="0" name="图片 7"/>
                      <p:cNvPicPr/>
                      <p:nvPr/>
                    </p:nvPicPr>
                    <p:blipFill>
                      <a:blip r:embed="rId6"/>
                      <a:stretch>
                        <a:fillRect/>
                      </a:stretch>
                    </p:blipFill>
                    <p:spPr>
                      <a:xfrm>
                        <a:off x="2811780" y="3714433"/>
                        <a:ext cx="469900" cy="405765"/>
                      </a:xfrm>
                      <a:prstGeom prst="rect">
                        <a:avLst/>
                      </a:prstGeom>
                      <a:noFill/>
                      <a:ln w="38100">
                        <a:noFill/>
                        <a:miter/>
                      </a:ln>
                    </p:spPr>
                  </p:pic>
                </p:oleObj>
              </mc:Fallback>
            </mc:AlternateContent>
          </a:graphicData>
        </a:graphic>
      </p:graphicFrame>
      <p:graphicFrame>
        <p:nvGraphicFramePr>
          <p:cNvPr id="-2147482574" name="对象 -2147482575"/>
          <p:cNvGraphicFramePr>
            <a:graphicFrameLocks noChangeAspect="1"/>
          </p:cNvGraphicFramePr>
          <p:nvPr/>
        </p:nvGraphicFramePr>
        <p:xfrm>
          <a:off x="1191895" y="4235768"/>
          <a:ext cx="622300" cy="405765"/>
        </p:xfrm>
        <a:graphic>
          <a:graphicData uri="http://schemas.openxmlformats.org/presentationml/2006/ole">
            <mc:AlternateContent xmlns:mc="http://schemas.openxmlformats.org/markup-compatibility/2006">
              <mc:Choice xmlns:v="urn:schemas-microsoft-com:vml" Requires="v">
                <p:oleObj spid="_x0000_s9" name="" r:id="rId7" imgW="624205" imgH="407670" progId="Equation.3">
                  <p:embed/>
                </p:oleObj>
              </mc:Choice>
              <mc:Fallback>
                <p:oleObj name="" r:id="rId7" imgW="624205" imgH="407670" progId="Equation.3">
                  <p:embed/>
                  <p:pic>
                    <p:nvPicPr>
                      <p:cNvPr id="0" name="图片 8"/>
                      <p:cNvPicPr/>
                      <p:nvPr/>
                    </p:nvPicPr>
                    <p:blipFill>
                      <a:blip r:embed="rId8"/>
                      <a:stretch>
                        <a:fillRect/>
                      </a:stretch>
                    </p:blipFill>
                    <p:spPr>
                      <a:xfrm>
                        <a:off x="1191895" y="4235768"/>
                        <a:ext cx="622300" cy="405765"/>
                      </a:xfrm>
                      <a:prstGeom prst="rect">
                        <a:avLst/>
                      </a:prstGeom>
                      <a:noFill/>
                      <a:ln w="38100">
                        <a:noFill/>
                        <a:miter/>
                      </a:ln>
                    </p:spPr>
                  </p:pic>
                </p:oleObj>
              </mc:Fallback>
            </mc:AlternateContent>
          </a:graphicData>
        </a:graphic>
      </p:graphicFrame>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二、股票投资估价</a:t>
            </a:r>
            <a:endParaRPr dirty="0">
              <a:solidFill>
                <a:schemeClr val="tx2"/>
              </a:solidFill>
            </a:endParaRPr>
          </a:p>
          <a:p>
            <a:pPr marL="0" indent="0">
              <a:lnSpc>
                <a:spcPct val="150000"/>
              </a:lnSpc>
              <a:buNone/>
            </a:pPr>
            <a:r>
              <a:rPr sz="2800" dirty="0">
                <a:solidFill>
                  <a:schemeClr val="tx2"/>
                </a:solidFill>
              </a:rPr>
              <a:t>（三）长期持有、股利稳定不变的股票估价</a:t>
            </a:r>
            <a:endParaRPr sz="2800" dirty="0">
              <a:solidFill>
                <a:schemeClr val="tx2"/>
              </a:solidFill>
            </a:endParaRPr>
          </a:p>
          <a:p>
            <a:pPr marL="0" indent="0">
              <a:lnSpc>
                <a:spcPct val="150000"/>
              </a:lnSpc>
              <a:buNone/>
            </a:pPr>
            <a:r>
              <a:rPr sz="2000" dirty="0">
                <a:solidFill>
                  <a:schemeClr val="tx2"/>
                </a:solidFill>
              </a:rPr>
              <a:t>即为零成长股票，股利增长率为零的股票。如果未来股利不变，其支付过程是一个永续年金，则股票价值为：</a:t>
            </a:r>
            <a:endParaRPr sz="2000" dirty="0">
              <a:solidFill>
                <a:schemeClr val="tx2"/>
              </a:solidFill>
            </a:endParaRPr>
          </a:p>
          <a:p>
            <a:pPr marL="0" indent="0">
              <a:lnSpc>
                <a:spcPct val="150000"/>
              </a:lnSpc>
              <a:buNone/>
            </a:pPr>
            <a:endParaRPr sz="2000" dirty="0">
              <a:solidFill>
                <a:schemeClr val="tx2"/>
              </a:solidFill>
            </a:endParaRPr>
          </a:p>
          <a:p>
            <a:pPr marL="0" indent="0">
              <a:lnSpc>
                <a:spcPct val="150000"/>
              </a:lnSpc>
              <a:buNone/>
            </a:pPr>
            <a:endParaRPr sz="2000" dirty="0">
              <a:solidFill>
                <a:schemeClr val="tx2"/>
              </a:solidFill>
            </a:endParaRPr>
          </a:p>
          <a:p>
            <a:pPr marL="0" indent="0">
              <a:lnSpc>
                <a:spcPct val="150000"/>
              </a:lnSpc>
              <a:buNone/>
            </a:pPr>
            <a:r>
              <a:rPr sz="2000" dirty="0">
                <a:solidFill>
                  <a:schemeClr val="tx2"/>
                </a:solidFill>
              </a:rPr>
              <a:t>式中，V为股票内在价值，D为每年固定股利，K为投资人要求的必要报酬率。</a:t>
            </a: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股票投资</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573" name="对象 -2147482574"/>
          <p:cNvGraphicFramePr>
            <a:graphicFrameLocks noChangeAspect="1"/>
          </p:cNvGraphicFramePr>
          <p:nvPr/>
        </p:nvGraphicFramePr>
        <p:xfrm>
          <a:off x="2501265" y="3767455"/>
          <a:ext cx="620395" cy="454660"/>
        </p:xfrm>
        <a:graphic>
          <a:graphicData uri="http://schemas.openxmlformats.org/presentationml/2006/ole">
            <mc:AlternateContent xmlns:mc="http://schemas.openxmlformats.org/markup-compatibility/2006">
              <mc:Choice xmlns:v="urn:schemas-microsoft-com:vml" Requires="v">
                <p:oleObj spid="_x0000_s3076" name="" r:id="rId1" imgW="444500" imgH="393700" progId="Equation.3">
                  <p:embed/>
                </p:oleObj>
              </mc:Choice>
              <mc:Fallback>
                <p:oleObj name="" r:id="rId1" imgW="444500" imgH="393700" progId="Equation.3">
                  <p:embed/>
                  <p:pic>
                    <p:nvPicPr>
                      <p:cNvPr id="0" name="图片 3075"/>
                      <p:cNvPicPr/>
                      <p:nvPr/>
                    </p:nvPicPr>
                    <p:blipFill>
                      <a:blip r:embed="rId2"/>
                      <a:stretch>
                        <a:fillRect/>
                      </a:stretch>
                    </p:blipFill>
                    <p:spPr>
                      <a:xfrm>
                        <a:off x="2501265" y="3767455"/>
                        <a:ext cx="620395" cy="454660"/>
                      </a:xfrm>
                      <a:prstGeom prst="rect">
                        <a:avLst/>
                      </a:prstGeom>
                      <a:noFill/>
                      <a:ln w="38100">
                        <a:noFill/>
                        <a:miter/>
                      </a:ln>
                    </p:spPr>
                  </p:pic>
                </p:oleObj>
              </mc:Fallback>
            </mc:AlternateContent>
          </a:graphicData>
        </a:graphic>
      </p:graphicFrame>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二、股票投资估价</a:t>
            </a:r>
            <a:endParaRPr dirty="0">
              <a:solidFill>
                <a:schemeClr val="tx2"/>
              </a:solidFill>
            </a:endParaRPr>
          </a:p>
          <a:p>
            <a:pPr marL="0" algn="l">
              <a:lnSpc>
                <a:spcPct val="150000"/>
              </a:lnSpc>
              <a:buClrTx/>
              <a:buSzTx/>
              <a:buFontTx/>
              <a:buNone/>
            </a:pPr>
            <a:r>
              <a:rPr sz="2800" dirty="0">
                <a:solidFill>
                  <a:schemeClr val="tx2"/>
                </a:solidFill>
              </a:rPr>
              <a:t>(四) 长期持有、股利固定增长的股票估价</a:t>
            </a:r>
            <a:endParaRPr sz="2800" dirty="0">
              <a:solidFill>
                <a:schemeClr val="tx2"/>
              </a:solidFill>
            </a:endParaRPr>
          </a:p>
          <a:p>
            <a:pPr marL="0" indent="0">
              <a:lnSpc>
                <a:spcPct val="150000"/>
              </a:lnSpc>
              <a:buNone/>
            </a:pPr>
            <a:r>
              <a:rPr sz="2000" dirty="0">
                <a:solidFill>
                  <a:schemeClr val="tx2"/>
                </a:solidFill>
              </a:rPr>
              <a:t>        企业的股利不应当是固定不变的，而应当是不断增长的。这种情况下，由于投资人的投资期限非常长，公司股利不断增长，股票的估价更困难了，只能计算近似数。</a:t>
            </a:r>
            <a:endParaRPr sz="2000" dirty="0">
              <a:solidFill>
                <a:schemeClr val="tx2"/>
              </a:solidFill>
            </a:endParaRPr>
          </a:p>
          <a:p>
            <a:pPr marL="0" indent="0">
              <a:lnSpc>
                <a:spcPct val="150000"/>
              </a:lnSpc>
              <a:buNone/>
            </a:pPr>
            <a:r>
              <a:rPr sz="2000" dirty="0">
                <a:solidFill>
                  <a:schemeClr val="tx2"/>
                </a:solidFill>
              </a:rPr>
              <a:t>假设某公司上年的股利为D</a:t>
            </a:r>
            <a:r>
              <a:rPr sz="1200" dirty="0">
                <a:solidFill>
                  <a:schemeClr val="tx2"/>
                </a:solidFill>
              </a:rPr>
              <a:t>0</a:t>
            </a:r>
            <a:r>
              <a:rPr sz="2000" dirty="0">
                <a:solidFill>
                  <a:schemeClr val="tx2"/>
                </a:solidFill>
              </a:rPr>
              <a:t>，为第1年的股利，则第t年的股利应为：D</a:t>
            </a:r>
            <a:r>
              <a:rPr sz="1400" dirty="0">
                <a:solidFill>
                  <a:schemeClr val="tx2"/>
                </a:solidFill>
              </a:rPr>
              <a:t>t</a:t>
            </a:r>
            <a:r>
              <a:rPr sz="2000" dirty="0">
                <a:solidFill>
                  <a:schemeClr val="tx2"/>
                </a:solidFill>
              </a:rPr>
              <a:t>= D</a:t>
            </a:r>
            <a:r>
              <a:rPr sz="1400" dirty="0">
                <a:solidFill>
                  <a:schemeClr val="tx2"/>
                </a:solidFill>
              </a:rPr>
              <a:t>0</a:t>
            </a:r>
            <a:endParaRPr sz="1400" dirty="0">
              <a:solidFill>
                <a:schemeClr val="tx2"/>
              </a:solidFill>
            </a:endParaRPr>
          </a:p>
          <a:p>
            <a:pPr marL="0" indent="0">
              <a:lnSpc>
                <a:spcPct val="150000"/>
              </a:lnSpc>
              <a:buNone/>
            </a:pPr>
            <a:r>
              <a:rPr sz="2000" dirty="0">
                <a:solidFill>
                  <a:schemeClr val="tx2"/>
                </a:solidFill>
              </a:rPr>
              <a:t>式中：g为股利年增长率。</a:t>
            </a:r>
            <a:endParaRPr sz="2000" dirty="0">
              <a:solidFill>
                <a:schemeClr val="tx2"/>
              </a:solidFill>
            </a:endParaRPr>
          </a:p>
          <a:p>
            <a:pPr marL="0" indent="0">
              <a:lnSpc>
                <a:spcPct val="150000"/>
              </a:lnSpc>
              <a:buNone/>
            </a:pPr>
            <a:r>
              <a:rPr sz="2000" dirty="0">
                <a:solidFill>
                  <a:schemeClr val="tx2"/>
                </a:solidFill>
              </a:rPr>
              <a:t>固定增长股票的价值计算公式如下：V = </a:t>
            </a:r>
            <a:endParaRPr sz="2000" dirty="0">
              <a:solidFill>
                <a:schemeClr val="tx2"/>
              </a:solidFill>
            </a:endParaRPr>
          </a:p>
          <a:p>
            <a:pPr marL="0" indent="0">
              <a:lnSpc>
                <a:spcPct val="150000"/>
              </a:lnSpc>
              <a:buNone/>
            </a:pPr>
            <a:r>
              <a:rPr sz="2000" dirty="0">
                <a:solidFill>
                  <a:schemeClr val="tx2"/>
                </a:solidFill>
              </a:rPr>
              <a:t>当g为常数，并且K＞g时，上式可简化为：V =            </a:t>
            </a:r>
            <a:r>
              <a:rPr lang="en-US" sz="2000" dirty="0">
                <a:solidFill>
                  <a:schemeClr val="tx2"/>
                </a:solidFill>
              </a:rPr>
              <a:t>=</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股票投资</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571" name="对象 -2147482572"/>
          <p:cNvGraphicFramePr>
            <a:graphicFrameLocks noChangeAspect="1"/>
          </p:cNvGraphicFramePr>
          <p:nvPr/>
        </p:nvGraphicFramePr>
        <p:xfrm>
          <a:off x="1734185" y="4541520"/>
          <a:ext cx="629920" cy="306705"/>
        </p:xfrm>
        <a:graphic>
          <a:graphicData uri="http://schemas.openxmlformats.org/presentationml/2006/ole">
            <mc:AlternateContent xmlns:mc="http://schemas.openxmlformats.org/markup-compatibility/2006">
              <mc:Choice xmlns:v="urn:schemas-microsoft-com:vml" Requires="v">
                <p:oleObj spid="_x0000_s6" name="" r:id="rId1" imgW="473075" imgH="230505" progId="Equation.3">
                  <p:embed/>
                </p:oleObj>
              </mc:Choice>
              <mc:Fallback>
                <p:oleObj name="" r:id="rId1" imgW="473075" imgH="230505" progId="Equation.3">
                  <p:embed/>
                  <p:pic>
                    <p:nvPicPr>
                      <p:cNvPr id="0" name="图片 5"/>
                      <p:cNvPicPr/>
                      <p:nvPr/>
                    </p:nvPicPr>
                    <p:blipFill>
                      <a:blip r:embed="rId2"/>
                      <a:stretch>
                        <a:fillRect/>
                      </a:stretch>
                    </p:blipFill>
                    <p:spPr>
                      <a:xfrm>
                        <a:off x="1734185" y="4541520"/>
                        <a:ext cx="629920" cy="306705"/>
                      </a:xfrm>
                      <a:prstGeom prst="rect">
                        <a:avLst/>
                      </a:prstGeom>
                      <a:noFill/>
                      <a:ln w="38100">
                        <a:noFill/>
                        <a:miter/>
                      </a:ln>
                    </p:spPr>
                  </p:pic>
                </p:oleObj>
              </mc:Fallback>
            </mc:AlternateContent>
          </a:graphicData>
        </a:graphic>
      </p:graphicFrame>
      <p:graphicFrame>
        <p:nvGraphicFramePr>
          <p:cNvPr id="-2147482570" name="对象 -2147482571"/>
          <p:cNvGraphicFramePr>
            <a:graphicFrameLocks noChangeAspect="1"/>
          </p:cNvGraphicFramePr>
          <p:nvPr/>
        </p:nvGraphicFramePr>
        <p:xfrm>
          <a:off x="5360670" y="5490210"/>
          <a:ext cx="1191895" cy="419100"/>
        </p:xfrm>
        <a:graphic>
          <a:graphicData uri="http://schemas.openxmlformats.org/presentationml/2006/ole">
            <mc:AlternateContent xmlns:mc="http://schemas.openxmlformats.org/markup-compatibility/2006">
              <mc:Choice xmlns:v="urn:schemas-microsoft-com:vml" Requires="v">
                <p:oleObj spid="_x0000_s7" name="" r:id="rId3" imgW="764540" imgH="420370" progId="Equation.3">
                  <p:embed/>
                </p:oleObj>
              </mc:Choice>
              <mc:Fallback>
                <p:oleObj name="" r:id="rId3" imgW="764540" imgH="420370" progId="Equation.3">
                  <p:embed/>
                  <p:pic>
                    <p:nvPicPr>
                      <p:cNvPr id="0" name="图片 6"/>
                      <p:cNvPicPr/>
                      <p:nvPr/>
                    </p:nvPicPr>
                    <p:blipFill>
                      <a:blip r:embed="rId4"/>
                      <a:stretch>
                        <a:fillRect/>
                      </a:stretch>
                    </p:blipFill>
                    <p:spPr>
                      <a:xfrm>
                        <a:off x="5360670" y="5490210"/>
                        <a:ext cx="1191895" cy="419100"/>
                      </a:xfrm>
                      <a:prstGeom prst="rect">
                        <a:avLst/>
                      </a:prstGeom>
                      <a:noFill/>
                      <a:ln w="38100">
                        <a:noFill/>
                        <a:miter/>
                      </a:ln>
                    </p:spPr>
                  </p:pic>
                </p:oleObj>
              </mc:Fallback>
            </mc:AlternateContent>
          </a:graphicData>
        </a:graphic>
      </p:graphicFrame>
      <p:graphicFrame>
        <p:nvGraphicFramePr>
          <p:cNvPr id="-2147482569" name="对象 -2147482570"/>
          <p:cNvGraphicFramePr>
            <a:graphicFrameLocks noChangeAspect="1"/>
          </p:cNvGraphicFramePr>
          <p:nvPr/>
        </p:nvGraphicFramePr>
        <p:xfrm>
          <a:off x="6006783" y="6015038"/>
          <a:ext cx="545465" cy="405765"/>
        </p:xfrm>
        <a:graphic>
          <a:graphicData uri="http://schemas.openxmlformats.org/presentationml/2006/ole">
            <mc:AlternateContent xmlns:mc="http://schemas.openxmlformats.org/markup-compatibility/2006">
              <mc:Choice xmlns:v="urn:schemas-microsoft-com:vml" Requires="v">
                <p:oleObj spid="_x0000_s8" name="" r:id="rId5" imgW="547370" imgH="407670" progId="Equation.3">
                  <p:embed/>
                </p:oleObj>
              </mc:Choice>
              <mc:Fallback>
                <p:oleObj name="" r:id="rId5" imgW="547370" imgH="407670" progId="Equation.3">
                  <p:embed/>
                  <p:pic>
                    <p:nvPicPr>
                      <p:cNvPr id="0" name="图片 7"/>
                      <p:cNvPicPr/>
                      <p:nvPr/>
                    </p:nvPicPr>
                    <p:blipFill>
                      <a:blip r:embed="rId6"/>
                      <a:stretch>
                        <a:fillRect/>
                      </a:stretch>
                    </p:blipFill>
                    <p:spPr>
                      <a:xfrm>
                        <a:off x="6006783" y="6015038"/>
                        <a:ext cx="545465" cy="405765"/>
                      </a:xfrm>
                      <a:prstGeom prst="rect">
                        <a:avLst/>
                      </a:prstGeom>
                      <a:noFill/>
                      <a:ln w="38100">
                        <a:noFill/>
                        <a:miter/>
                      </a:ln>
                    </p:spPr>
                  </p:pic>
                </p:oleObj>
              </mc:Fallback>
            </mc:AlternateContent>
          </a:graphicData>
        </a:graphic>
      </p:graphicFrame>
      <p:graphicFrame>
        <p:nvGraphicFramePr>
          <p:cNvPr id="-2147482561" name="对象 -2147482562"/>
          <p:cNvGraphicFramePr>
            <a:graphicFrameLocks noChangeAspect="1"/>
          </p:cNvGraphicFramePr>
          <p:nvPr/>
        </p:nvGraphicFramePr>
        <p:xfrm>
          <a:off x="6937375" y="6015038"/>
          <a:ext cx="292100" cy="405765"/>
        </p:xfrm>
        <a:graphic>
          <a:graphicData uri="http://schemas.openxmlformats.org/presentationml/2006/ole">
            <mc:AlternateContent xmlns:mc="http://schemas.openxmlformats.org/markup-compatibility/2006">
              <mc:Choice xmlns:v="urn:schemas-microsoft-com:vml" Requires="v">
                <p:oleObj spid="_x0000_s9" name="" r:id="rId7" imgW="294005" imgH="408940" progId="Equation.3">
                  <p:embed/>
                </p:oleObj>
              </mc:Choice>
              <mc:Fallback>
                <p:oleObj name="" r:id="rId7" imgW="294005" imgH="408940" progId="Equation.3">
                  <p:embed/>
                  <p:pic>
                    <p:nvPicPr>
                      <p:cNvPr id="0" name="图片 8"/>
                      <p:cNvPicPr/>
                      <p:nvPr/>
                    </p:nvPicPr>
                    <p:blipFill>
                      <a:blip r:embed="rId8"/>
                      <a:stretch>
                        <a:fillRect/>
                      </a:stretch>
                    </p:blipFill>
                    <p:spPr>
                      <a:xfrm>
                        <a:off x="6937375" y="6015038"/>
                        <a:ext cx="292100" cy="405765"/>
                      </a:xfrm>
                      <a:prstGeom prst="rect">
                        <a:avLst/>
                      </a:prstGeom>
                      <a:noFill/>
                      <a:ln w="38100">
                        <a:noFill/>
                        <a:miter/>
                      </a:ln>
                    </p:spPr>
                  </p:pic>
                </p:oleObj>
              </mc:Fallback>
            </mc:AlternateContent>
          </a:graphicData>
        </a:graphic>
      </p:graphicFrame>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b="1" dirty="0">
                <a:solidFill>
                  <a:schemeClr val="tx2"/>
                </a:solidFill>
              </a:rPr>
              <a:t>一、证券的含义和种类</a:t>
            </a:r>
            <a:r>
              <a:rPr lang="en-US" altLang="zh-CN" sz="2800" dirty="0">
                <a:solidFill>
                  <a:schemeClr val="tx2"/>
                </a:solidFill>
              </a:rPr>
              <a:t>    </a:t>
            </a:r>
            <a:endParaRPr lang="en-US" altLang="zh-CN" sz="2800" dirty="0">
              <a:solidFill>
                <a:schemeClr val="tx2"/>
              </a:solidFill>
            </a:endParaRPr>
          </a:p>
          <a:p>
            <a:pPr marL="0" indent="0">
              <a:buNone/>
            </a:pPr>
            <a:r>
              <a:rPr lang="en-US" altLang="zh-CN" sz="2400" dirty="0">
                <a:solidFill>
                  <a:schemeClr val="tx2"/>
                </a:solidFill>
              </a:rPr>
              <a:t>(一) </a:t>
            </a:r>
            <a:r>
              <a:rPr lang="zh-CN" altLang="en-US" sz="2400" dirty="0">
                <a:solidFill>
                  <a:schemeClr val="tx2"/>
                </a:solidFill>
              </a:rPr>
              <a:t>证券的</a:t>
            </a:r>
            <a:r>
              <a:rPr lang="en-US" altLang="zh-CN" sz="2400" dirty="0">
                <a:solidFill>
                  <a:schemeClr val="tx2"/>
                </a:solidFill>
              </a:rPr>
              <a:t>含义</a:t>
            </a:r>
            <a:endParaRPr lang="en-US" altLang="zh-CN" sz="2400" dirty="0">
              <a:solidFill>
                <a:schemeClr val="tx2"/>
              </a:solidFill>
            </a:endParaRPr>
          </a:p>
          <a:p>
            <a:pPr marL="0" indent="0">
              <a:buNone/>
            </a:pPr>
            <a:r>
              <a:rPr lang="en-US" altLang="zh-CN" sz="2000" b="1" dirty="0">
                <a:solidFill>
                  <a:schemeClr val="tx2"/>
                </a:solidFill>
              </a:rPr>
              <a:t>        证券是有价证券的简称，是指各类记载并代表一定权利的可以有偿转让的法律凭证。</a:t>
            </a:r>
            <a:endParaRPr lang="en-US" altLang="zh-CN" sz="2000" b="1" dirty="0">
              <a:solidFill>
                <a:schemeClr val="tx2"/>
              </a:solidFill>
            </a:endParaRPr>
          </a:p>
          <a:p>
            <a:pPr marL="0" algn="l">
              <a:buClrTx/>
              <a:buSzTx/>
              <a:buFontTx/>
              <a:buNone/>
            </a:pPr>
            <a:endParaRPr lang="zh-CN" altLang="en-US" sz="2000" dirty="0">
              <a:solidFill>
                <a:schemeClr val="tx2"/>
              </a:solidFill>
            </a:endParaRPr>
          </a:p>
          <a:p>
            <a:pPr marL="0" algn="l">
              <a:buClrTx/>
              <a:buSzTx/>
              <a:buFontTx/>
              <a:buNone/>
            </a:pPr>
            <a:endParaRPr lang="zh-CN" alt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grpSp>
        <p:nvGrpSpPr>
          <p:cNvPr id="2" name="组合 1"/>
          <p:cNvGrpSpPr/>
          <p:nvPr/>
        </p:nvGrpSpPr>
        <p:grpSpPr>
          <a:xfrm>
            <a:off x="1174115" y="3198495"/>
            <a:ext cx="7143750" cy="2790190"/>
            <a:chOff x="66676" y="1695450"/>
            <a:chExt cx="8682039" cy="4325938"/>
          </a:xfrm>
        </p:grpSpPr>
        <p:grpSp>
          <p:nvGrpSpPr>
            <p:cNvPr id="6" name="Group 3"/>
            <p:cNvGrpSpPr/>
            <p:nvPr/>
          </p:nvGrpSpPr>
          <p:grpSpPr>
            <a:xfrm>
              <a:off x="177037" y="1695450"/>
              <a:ext cx="4239388" cy="2266950"/>
              <a:chOff x="-92" y="-110"/>
              <a:chExt cx="2670" cy="1428"/>
            </a:xfrm>
          </p:grpSpPr>
          <p:grpSp>
            <p:nvGrpSpPr>
              <p:cNvPr id="7" name="Group 52"/>
              <p:cNvGrpSpPr/>
              <p:nvPr/>
            </p:nvGrpSpPr>
            <p:grpSpPr>
              <a:xfrm>
                <a:off x="-92" y="216"/>
                <a:ext cx="1167" cy="821"/>
                <a:chOff x="-103" y="322"/>
                <a:chExt cx="1300" cy="1411"/>
              </a:xfrm>
            </p:grpSpPr>
            <p:sp>
              <p:nvSpPr>
                <p:cNvPr id="8" name="AutoShape 53"/>
                <p:cNvSpPr>
                  <a:spLocks noChangeArrowheads="1"/>
                </p:cNvSpPr>
                <p:nvPr/>
              </p:nvSpPr>
              <p:spPr bwMode="auto">
                <a:xfrm>
                  <a:off x="-103" y="322"/>
                  <a:ext cx="1300" cy="1411"/>
                </a:xfrm>
                <a:prstGeom prst="rightArrow">
                  <a:avLst>
                    <a:gd name="adj1" fmla="val 62787"/>
                    <a:gd name="adj2" fmla="val 41250"/>
                  </a:avLst>
                </a:prstGeom>
                <a:gradFill rotWithShape="1">
                  <a:gsLst>
                    <a:gs pos="0">
                      <a:srgbClr val="FFFFFF">
                        <a:alpha val="0"/>
                      </a:srgbClr>
                    </a:gs>
                    <a:gs pos="100000">
                      <a:srgbClr val="808080">
                        <a:alpha val="50000"/>
                      </a:srgbClr>
                    </a:gs>
                  </a:gsLst>
                  <a:lin ang="0" scaled="1"/>
                </a:gradFill>
                <a:ln w="19050" cap="rnd">
                  <a:solidFill>
                    <a:srgbClr val="808080"/>
                  </a:solidFill>
                  <a:prstDash val="sysDot"/>
                  <a:miter lim="800000"/>
                </a:ln>
              </p:spPr>
            </p:sp>
            <p:sp>
              <p:nvSpPr>
                <p:cNvPr id="9" name="Text Box 54"/>
                <p:cNvSpPr txBox="1">
                  <a:spLocks noChangeArrowheads="1"/>
                </p:cNvSpPr>
                <p:nvPr/>
              </p:nvSpPr>
              <p:spPr bwMode="auto">
                <a:xfrm>
                  <a:off x="-103" y="710"/>
                  <a:ext cx="1100" cy="786"/>
                </a:xfrm>
                <a:prstGeom prst="rect">
                  <a:avLst/>
                </a:prstGeom>
                <a:noFill/>
                <a:ln>
                  <a:noFill/>
                </a:ln>
              </p:spPr>
              <p:txBody>
                <a:bodyPr wrap="square">
                  <a:noAutofit/>
                </a:bodyPr>
                <a:lstStyle/>
                <a:p>
                  <a:pPr marL="0" marR="0" indent="0" algn="ctr" eaLnBrk="1">
                    <a:lnSpc>
                      <a:spcPct val="90000"/>
                    </a:lnSpc>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发行主体</a:t>
                  </a:r>
                  <a:endParaRPr lang="en-US" altLang="zh-CN" sz="1050" kern="1200">
                    <a:solidFill>
                      <a:srgbClr val="000000"/>
                    </a:solidFill>
                    <a:latin typeface="Calibri" panose="020F0502020204030204"/>
                    <a:ea typeface="楷体_GB2312"/>
                    <a:cs typeface="Times New Roman" panose="02020603050405020304"/>
                    <a:sym typeface="Times New Roman" panose="02020603050405020304"/>
                  </a:endParaRPr>
                </a:p>
              </p:txBody>
            </p:sp>
          </p:grpSp>
          <p:grpSp>
            <p:nvGrpSpPr>
              <p:cNvPr id="10" name="Group 7"/>
              <p:cNvGrpSpPr/>
              <p:nvPr/>
            </p:nvGrpSpPr>
            <p:grpSpPr>
              <a:xfrm>
                <a:off x="1142" y="-110"/>
                <a:ext cx="1436" cy="1428"/>
                <a:chOff x="0" y="-110"/>
                <a:chExt cx="1436" cy="1428"/>
              </a:xfrm>
            </p:grpSpPr>
            <p:sp>
              <p:nvSpPr>
                <p:cNvPr id="11" name="AutoShape 55"/>
                <p:cNvSpPr>
                  <a:spLocks noChangeArrowheads="1"/>
                </p:cNvSpPr>
                <p:nvPr/>
              </p:nvSpPr>
              <p:spPr bwMode="auto">
                <a:xfrm>
                  <a:off x="57" y="-106"/>
                  <a:ext cx="1188" cy="440"/>
                </a:xfrm>
                <a:prstGeom prst="roundRect">
                  <a:avLst>
                    <a:gd name="adj" fmla="val 10889"/>
                  </a:avLst>
                </a:prstGeom>
                <a:gradFill rotWithShape="1">
                  <a:gsLst>
                    <a:gs pos="0">
                      <a:srgbClr val="333399"/>
                    </a:gs>
                    <a:gs pos="100000">
                      <a:srgbClr val="D4D4E9"/>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政府证券</a:t>
                  </a:r>
                  <a:endParaRPr lang="en-US" altLang="zh-CN" sz="1050" kern="1200">
                    <a:solidFill>
                      <a:srgbClr val="000000"/>
                    </a:solidFill>
                    <a:latin typeface="Calibri" panose="020F0502020204030204"/>
                    <a:ea typeface="楷体_GB2312"/>
                    <a:cs typeface="Times New Roman" panose="02020603050405020304"/>
                    <a:sym typeface="Times New Roman" panose="02020603050405020304"/>
                  </a:endParaRPr>
                </a:p>
              </p:txBody>
            </p:sp>
            <p:sp>
              <p:nvSpPr>
                <p:cNvPr id="12" name="AutoShape 10"/>
                <p:cNvSpPr/>
                <p:nvPr/>
              </p:nvSpPr>
              <p:spPr>
                <a:xfrm>
                  <a:off x="0" y="-110"/>
                  <a:ext cx="1436" cy="1428"/>
                </a:xfrm>
                <a:prstGeom prst="roundRect">
                  <a:avLst>
                    <a:gd name="adj" fmla="val 3481"/>
                  </a:avLst>
                </a:prstGeom>
                <a:noFill/>
                <a:ln w="19050" cap="rnd" cmpd="sng">
                  <a:solidFill>
                    <a:srgbClr val="808080"/>
                  </a:solidFill>
                  <a:prstDash val="sysDot"/>
                  <a:headEnd type="none" w="med" len="med"/>
                  <a:tailEnd type="none" w="med" len="med"/>
                </a:ln>
              </p:spPr>
            </p:sp>
          </p:grpSp>
        </p:grpSp>
        <p:grpSp>
          <p:nvGrpSpPr>
            <p:cNvPr id="13" name="Group 11"/>
            <p:cNvGrpSpPr/>
            <p:nvPr/>
          </p:nvGrpSpPr>
          <p:grpSpPr>
            <a:xfrm>
              <a:off x="6516688" y="1773238"/>
              <a:ext cx="2160587" cy="1800225"/>
              <a:chOff x="1180" y="0"/>
              <a:chExt cx="1361" cy="1134"/>
            </a:xfrm>
          </p:grpSpPr>
          <p:grpSp>
            <p:nvGrpSpPr>
              <p:cNvPr id="14" name="Group 12"/>
              <p:cNvGrpSpPr/>
              <p:nvPr/>
            </p:nvGrpSpPr>
            <p:grpSpPr>
              <a:xfrm>
                <a:off x="1254" y="81"/>
                <a:ext cx="1079" cy="986"/>
                <a:chOff x="1254" y="56"/>
                <a:chExt cx="1079" cy="986"/>
              </a:xfrm>
            </p:grpSpPr>
            <p:sp>
              <p:nvSpPr>
                <p:cNvPr id="15" name="AutoShape 60"/>
                <p:cNvSpPr>
                  <a:spLocks noChangeArrowheads="1"/>
                </p:cNvSpPr>
                <p:nvPr/>
              </p:nvSpPr>
              <p:spPr bwMode="auto">
                <a:xfrm>
                  <a:off x="1254" y="56"/>
                  <a:ext cx="1070" cy="404"/>
                </a:xfrm>
                <a:prstGeom prst="roundRect">
                  <a:avLst>
                    <a:gd name="adj" fmla="val 10889"/>
                  </a:avLst>
                </a:prstGeom>
                <a:gradFill rotWithShape="1">
                  <a:gsLst>
                    <a:gs pos="0">
                      <a:srgbClr val="99CCFF"/>
                    </a:gs>
                    <a:gs pos="100000">
                      <a:srgbClr val="E2F1FF"/>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长期证券</a:t>
                  </a:r>
                  <a:endParaRPr lang="en-US" altLang="zh-CN" sz="120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16" name="AutoShape 61"/>
                <p:cNvSpPr>
                  <a:spLocks noChangeArrowheads="1"/>
                </p:cNvSpPr>
                <p:nvPr/>
              </p:nvSpPr>
              <p:spPr bwMode="auto">
                <a:xfrm>
                  <a:off x="1263" y="628"/>
                  <a:ext cx="1070" cy="414"/>
                </a:xfrm>
                <a:prstGeom prst="roundRect">
                  <a:avLst>
                    <a:gd name="adj" fmla="val 10889"/>
                  </a:avLst>
                </a:prstGeom>
                <a:gradFill rotWithShape="1">
                  <a:gsLst>
                    <a:gs pos="0">
                      <a:srgbClr val="99CCFF"/>
                    </a:gs>
                    <a:gs pos="100000">
                      <a:srgbClr val="DFEFFF"/>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短期证券 </a:t>
                  </a:r>
                  <a:endParaRPr lang="en-US" altLang="zh-CN" sz="1050" kern="1200">
                    <a:solidFill>
                      <a:srgbClr val="000000"/>
                    </a:solidFill>
                    <a:latin typeface="Calibri" panose="020F0502020204030204"/>
                    <a:ea typeface="楷体_GB2312"/>
                    <a:cs typeface="Times New Roman" panose="02020603050405020304"/>
                    <a:sym typeface="Times New Roman" panose="02020603050405020304"/>
                  </a:endParaRPr>
                </a:p>
              </p:txBody>
            </p:sp>
          </p:grpSp>
          <p:sp>
            <p:nvSpPr>
              <p:cNvPr id="17" name="AutoShape 19"/>
              <p:cNvSpPr/>
              <p:nvPr/>
            </p:nvSpPr>
            <p:spPr>
              <a:xfrm>
                <a:off x="1180" y="0"/>
                <a:ext cx="1361" cy="1134"/>
              </a:xfrm>
              <a:prstGeom prst="roundRect">
                <a:avLst>
                  <a:gd name="adj" fmla="val 3481"/>
                </a:avLst>
              </a:prstGeom>
              <a:noFill/>
              <a:ln w="19050" cap="rnd" cmpd="sng">
                <a:solidFill>
                  <a:srgbClr val="808080"/>
                </a:solidFill>
                <a:prstDash val="sysDot"/>
                <a:headEnd type="none" w="med" len="med"/>
                <a:tailEnd type="none" w="med" len="med"/>
              </a:ln>
            </p:spPr>
          </p:sp>
        </p:grpSp>
        <p:grpSp>
          <p:nvGrpSpPr>
            <p:cNvPr id="18" name="Group 20"/>
            <p:cNvGrpSpPr/>
            <p:nvPr/>
          </p:nvGrpSpPr>
          <p:grpSpPr>
            <a:xfrm>
              <a:off x="66676" y="4221163"/>
              <a:ext cx="4360863" cy="1800225"/>
              <a:chOff x="-162" y="0"/>
              <a:chExt cx="2747" cy="1134"/>
            </a:xfrm>
          </p:grpSpPr>
          <p:grpSp>
            <p:nvGrpSpPr>
              <p:cNvPr id="19" name="Group 21"/>
              <p:cNvGrpSpPr/>
              <p:nvPr/>
            </p:nvGrpSpPr>
            <p:grpSpPr>
              <a:xfrm>
                <a:off x="-162" y="159"/>
                <a:ext cx="1303" cy="973"/>
                <a:chOff x="-162" y="159"/>
                <a:chExt cx="1303" cy="973"/>
              </a:xfrm>
            </p:grpSpPr>
            <p:sp>
              <p:nvSpPr>
                <p:cNvPr id="20" name="AutoShape 63"/>
                <p:cNvSpPr>
                  <a:spLocks noChangeArrowheads="1"/>
                </p:cNvSpPr>
                <p:nvPr/>
              </p:nvSpPr>
              <p:spPr bwMode="auto">
                <a:xfrm>
                  <a:off x="-67" y="159"/>
                  <a:ext cx="1208" cy="793"/>
                </a:xfrm>
                <a:prstGeom prst="rightArrow">
                  <a:avLst>
                    <a:gd name="adj1" fmla="val 62787"/>
                    <a:gd name="adj2" fmla="val 47177"/>
                  </a:avLst>
                </a:prstGeom>
                <a:gradFill rotWithShape="1">
                  <a:gsLst>
                    <a:gs pos="0">
                      <a:srgbClr val="FFF1E2"/>
                    </a:gs>
                    <a:gs pos="100000">
                      <a:srgbClr val="FFCC99">
                        <a:alpha val="0"/>
                      </a:srgbClr>
                    </a:gs>
                  </a:gsLst>
                  <a:lin ang="0" scaled="1"/>
                </a:gradFill>
                <a:ln w="19050" cap="rnd">
                  <a:solidFill>
                    <a:srgbClr val="808080"/>
                  </a:solidFill>
                  <a:prstDash val="sysDot"/>
                  <a:miter lim="800000"/>
                </a:ln>
              </p:spPr>
            </p:sp>
            <p:sp>
              <p:nvSpPr>
                <p:cNvPr id="21" name="Text Box 64"/>
                <p:cNvSpPr txBox="1">
                  <a:spLocks noChangeArrowheads="1"/>
                </p:cNvSpPr>
                <p:nvPr/>
              </p:nvSpPr>
              <p:spPr bwMode="auto">
                <a:xfrm>
                  <a:off x="-162" y="365"/>
                  <a:ext cx="1121" cy="767"/>
                </a:xfrm>
                <a:prstGeom prst="rect">
                  <a:avLst/>
                </a:prstGeom>
                <a:noFill/>
                <a:ln>
                  <a:noFill/>
                </a:ln>
              </p:spPr>
              <p:txBody>
                <a:bodyPr wrap="square">
                  <a:noAutofit/>
                </a:bodyPr>
                <a:lstStyle/>
                <a:p>
                  <a:pPr marL="0" marR="0" indent="0" algn="ctr" eaLnBrk="1">
                    <a:lnSpc>
                      <a:spcPct val="90000"/>
                    </a:lnSpc>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收益状况</a:t>
                  </a:r>
                  <a:endParaRPr lang="en-US" altLang="zh-CN" sz="1200" kern="0">
                    <a:latin typeface="Calibri" panose="020F0502020204030204"/>
                    <a:ea typeface="宋体" panose="02010600030101010101" pitchFamily="2" charset="-122"/>
                    <a:cs typeface="Times New Roman" panose="02020603050405020304"/>
                    <a:sym typeface="Times New Roman" panose="02020603050405020304"/>
                  </a:endParaRPr>
                </a:p>
              </p:txBody>
            </p:sp>
          </p:grpSp>
          <p:grpSp>
            <p:nvGrpSpPr>
              <p:cNvPr id="22" name="Group 24"/>
              <p:cNvGrpSpPr/>
              <p:nvPr/>
            </p:nvGrpSpPr>
            <p:grpSpPr>
              <a:xfrm>
                <a:off x="1224" y="0"/>
                <a:ext cx="1361" cy="1134"/>
                <a:chOff x="0" y="0"/>
                <a:chExt cx="1361" cy="1134"/>
              </a:xfrm>
            </p:grpSpPr>
            <p:sp>
              <p:nvSpPr>
                <p:cNvPr id="23" name="AutoShape 69"/>
                <p:cNvSpPr>
                  <a:spLocks noChangeArrowheads="1"/>
                </p:cNvSpPr>
                <p:nvPr/>
              </p:nvSpPr>
              <p:spPr bwMode="auto">
                <a:xfrm>
                  <a:off x="29" y="57"/>
                  <a:ext cx="1060" cy="423"/>
                </a:xfrm>
                <a:prstGeom prst="roundRect">
                  <a:avLst>
                    <a:gd name="adj" fmla="val 10889"/>
                  </a:avLst>
                </a:prstGeom>
                <a:gradFill rotWithShape="1">
                  <a:gsLst>
                    <a:gs pos="0">
                      <a:srgbClr val="FFCC99"/>
                    </a:gs>
                    <a:gs pos="100000">
                      <a:srgbClr val="FFF1E2"/>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固定收益证券</a:t>
                  </a:r>
                  <a:endParaRPr lang="en-US" altLang="zh-CN" sz="120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4" name="AutoShape 70"/>
                <p:cNvSpPr>
                  <a:spLocks noChangeArrowheads="1"/>
                </p:cNvSpPr>
                <p:nvPr/>
              </p:nvSpPr>
              <p:spPr bwMode="auto">
                <a:xfrm>
                  <a:off x="46" y="590"/>
                  <a:ext cx="1023" cy="442"/>
                </a:xfrm>
                <a:prstGeom prst="roundRect">
                  <a:avLst>
                    <a:gd name="adj" fmla="val 10889"/>
                  </a:avLst>
                </a:prstGeom>
                <a:gradFill rotWithShape="1">
                  <a:gsLst>
                    <a:gs pos="0">
                      <a:srgbClr val="FFCC99"/>
                    </a:gs>
                    <a:gs pos="100000">
                      <a:srgbClr val="FFEDDB"/>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变动收益证券</a:t>
                  </a:r>
                  <a:endParaRPr lang="en-US" altLang="zh-CN" sz="120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5" name="AutoShape 27"/>
                <p:cNvSpPr/>
                <p:nvPr/>
              </p:nvSpPr>
              <p:spPr>
                <a:xfrm>
                  <a:off x="0" y="0"/>
                  <a:ext cx="1361" cy="1134"/>
                </a:xfrm>
                <a:prstGeom prst="roundRect">
                  <a:avLst>
                    <a:gd name="adj" fmla="val 3481"/>
                  </a:avLst>
                </a:prstGeom>
                <a:noFill/>
                <a:ln w="19050" cap="rnd" cmpd="sng">
                  <a:solidFill>
                    <a:srgbClr val="808080"/>
                  </a:solidFill>
                  <a:prstDash val="sysDot"/>
                  <a:headEnd type="none" w="med" len="med"/>
                  <a:tailEnd type="none" w="med" len="med"/>
                </a:ln>
              </p:spPr>
            </p:sp>
          </p:grpSp>
        </p:grpSp>
        <p:grpSp>
          <p:nvGrpSpPr>
            <p:cNvPr id="26" name="Group 28"/>
            <p:cNvGrpSpPr/>
            <p:nvPr/>
          </p:nvGrpSpPr>
          <p:grpSpPr>
            <a:xfrm>
              <a:off x="4627565" y="4221163"/>
              <a:ext cx="4121150" cy="1800225"/>
              <a:chOff x="-10" y="45"/>
              <a:chExt cx="2596" cy="1134"/>
            </a:xfrm>
          </p:grpSpPr>
          <p:grpSp>
            <p:nvGrpSpPr>
              <p:cNvPr id="27" name="Group 29"/>
              <p:cNvGrpSpPr/>
              <p:nvPr/>
            </p:nvGrpSpPr>
            <p:grpSpPr>
              <a:xfrm>
                <a:off x="-10" y="206"/>
                <a:ext cx="1163" cy="766"/>
                <a:chOff x="-10" y="206"/>
                <a:chExt cx="1163" cy="766"/>
              </a:xfrm>
            </p:grpSpPr>
            <p:sp>
              <p:nvSpPr>
                <p:cNvPr id="34" name="AutoShape 66"/>
                <p:cNvSpPr>
                  <a:spLocks noChangeArrowheads="1"/>
                </p:cNvSpPr>
                <p:nvPr/>
              </p:nvSpPr>
              <p:spPr bwMode="auto">
                <a:xfrm>
                  <a:off x="-10" y="206"/>
                  <a:ext cx="1163" cy="766"/>
                </a:xfrm>
                <a:prstGeom prst="rightArrow">
                  <a:avLst>
                    <a:gd name="adj1" fmla="val 62787"/>
                    <a:gd name="adj2" fmla="val 48750"/>
                  </a:avLst>
                </a:prstGeom>
                <a:gradFill rotWithShape="1">
                  <a:gsLst>
                    <a:gs pos="0">
                      <a:srgbClr val="FFDBED"/>
                    </a:gs>
                    <a:gs pos="100000">
                      <a:srgbClr val="FF99CC">
                        <a:alpha val="0"/>
                      </a:srgbClr>
                    </a:gs>
                  </a:gsLst>
                  <a:lin ang="0" scaled="1"/>
                </a:gradFill>
                <a:ln w="19050" cap="rnd">
                  <a:solidFill>
                    <a:srgbClr val="808080"/>
                  </a:solidFill>
                  <a:prstDash val="sysDot"/>
                  <a:miter lim="800000"/>
                </a:ln>
              </p:spPr>
            </p:sp>
            <p:sp>
              <p:nvSpPr>
                <p:cNvPr id="35" name="Text Box 67"/>
                <p:cNvSpPr txBox="1">
                  <a:spLocks noChangeArrowheads="1"/>
                </p:cNvSpPr>
                <p:nvPr/>
              </p:nvSpPr>
              <p:spPr bwMode="auto">
                <a:xfrm>
                  <a:off x="-10" y="410"/>
                  <a:ext cx="1016" cy="458"/>
                </a:xfrm>
                <a:prstGeom prst="rect">
                  <a:avLst/>
                </a:prstGeom>
                <a:noFill/>
                <a:ln>
                  <a:noFill/>
                </a:ln>
              </p:spPr>
              <p:txBody>
                <a:bodyPr wrap="square">
                  <a:noAutofit/>
                </a:bodyPr>
                <a:lstStyle/>
                <a:p>
                  <a:pPr marL="133350" marR="0" indent="11430" algn="just" eaLnBrk="1">
                    <a:lnSpc>
                      <a:spcPct val="90000"/>
                    </a:lnSpc>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权益关系</a:t>
                  </a:r>
                  <a:endParaRPr lang="en-US" altLang="zh-CN" sz="1050" kern="1200">
                    <a:solidFill>
                      <a:srgbClr val="000000"/>
                    </a:solidFill>
                    <a:latin typeface="Calibri" panose="020F0502020204030204"/>
                    <a:ea typeface="楷体_GB2312"/>
                    <a:cs typeface="Times New Roman" panose="02020603050405020304"/>
                    <a:sym typeface="Times New Roman" panose="02020603050405020304"/>
                  </a:endParaRPr>
                </a:p>
              </p:txBody>
            </p:sp>
          </p:grpSp>
          <p:grpSp>
            <p:nvGrpSpPr>
              <p:cNvPr id="36" name="Group 32"/>
              <p:cNvGrpSpPr/>
              <p:nvPr/>
            </p:nvGrpSpPr>
            <p:grpSpPr>
              <a:xfrm>
                <a:off x="1225" y="45"/>
                <a:ext cx="1361" cy="1134"/>
                <a:chOff x="0" y="0"/>
                <a:chExt cx="1361" cy="1134"/>
              </a:xfrm>
            </p:grpSpPr>
            <p:sp>
              <p:nvSpPr>
                <p:cNvPr id="37" name="AutoShape 72"/>
                <p:cNvSpPr>
                  <a:spLocks noChangeArrowheads="1"/>
                </p:cNvSpPr>
                <p:nvPr/>
              </p:nvSpPr>
              <p:spPr bwMode="auto">
                <a:xfrm>
                  <a:off x="45" y="83"/>
                  <a:ext cx="1060" cy="422"/>
                </a:xfrm>
                <a:prstGeom prst="roundRect">
                  <a:avLst>
                    <a:gd name="adj" fmla="val 10889"/>
                  </a:avLst>
                </a:prstGeom>
                <a:gradFill rotWithShape="1">
                  <a:gsLst>
                    <a:gs pos="0">
                      <a:srgbClr val="FF99CC"/>
                    </a:gs>
                    <a:gs pos="100000">
                      <a:srgbClr val="FFE6F2"/>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所有权证券</a:t>
                  </a:r>
                  <a:endParaRPr lang="en-US" altLang="zh-CN" sz="105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38" name="AutoShape 73"/>
                <p:cNvSpPr>
                  <a:spLocks noChangeArrowheads="1"/>
                </p:cNvSpPr>
                <p:nvPr/>
              </p:nvSpPr>
              <p:spPr bwMode="auto">
                <a:xfrm>
                  <a:off x="45" y="682"/>
                  <a:ext cx="1052" cy="376"/>
                </a:xfrm>
                <a:prstGeom prst="roundRect">
                  <a:avLst>
                    <a:gd name="adj" fmla="val 10889"/>
                  </a:avLst>
                </a:prstGeom>
                <a:gradFill rotWithShape="1">
                  <a:gsLst>
                    <a:gs pos="0">
                      <a:srgbClr val="FF99CC"/>
                    </a:gs>
                    <a:gs pos="100000">
                      <a:srgbClr val="FFE9F4"/>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债权证券</a:t>
                  </a:r>
                  <a:endParaRPr lang="en-US" altLang="zh-CN" sz="105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39" name="AutoShape 35"/>
                <p:cNvSpPr/>
                <p:nvPr/>
              </p:nvSpPr>
              <p:spPr>
                <a:xfrm>
                  <a:off x="0" y="0"/>
                  <a:ext cx="1361" cy="1134"/>
                </a:xfrm>
                <a:prstGeom prst="roundRect">
                  <a:avLst>
                    <a:gd name="adj" fmla="val 3481"/>
                  </a:avLst>
                </a:prstGeom>
                <a:noFill/>
                <a:ln w="19050" cap="rnd" cmpd="sng">
                  <a:solidFill>
                    <a:srgbClr val="808080"/>
                  </a:solidFill>
                  <a:prstDash val="sysDot"/>
                  <a:headEnd type="none" w="med" len="med"/>
                  <a:tailEnd type="none" w="med" len="med"/>
                </a:ln>
              </p:spPr>
            </p:sp>
          </p:grpSp>
        </p:grpSp>
      </p:grpSp>
      <p:sp>
        <p:nvSpPr>
          <p:cNvPr id="40" name="AutoShape 55"/>
          <p:cNvSpPr>
            <a:spLocks noChangeArrowheads="1"/>
          </p:cNvSpPr>
          <p:nvPr/>
        </p:nvSpPr>
        <p:spPr bwMode="auto">
          <a:xfrm>
            <a:off x="2962910" y="3797935"/>
            <a:ext cx="1552575" cy="433705"/>
          </a:xfrm>
          <a:prstGeom prst="roundRect">
            <a:avLst>
              <a:gd name="adj" fmla="val 10889"/>
            </a:avLst>
          </a:prstGeom>
          <a:gradFill rotWithShape="1">
            <a:gsLst>
              <a:gs pos="0">
                <a:srgbClr val="333399"/>
              </a:gs>
              <a:gs pos="100000">
                <a:srgbClr val="D4D4E9"/>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金融证券</a:t>
            </a:r>
            <a:endParaRPr lang="en-US" altLang="zh-CN" sz="105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1" name="AutoShape 55"/>
          <p:cNvSpPr>
            <a:spLocks noChangeArrowheads="1"/>
          </p:cNvSpPr>
          <p:nvPr/>
        </p:nvSpPr>
        <p:spPr bwMode="auto">
          <a:xfrm>
            <a:off x="2962910" y="4341495"/>
            <a:ext cx="1552575" cy="485775"/>
          </a:xfrm>
          <a:prstGeom prst="roundRect">
            <a:avLst>
              <a:gd name="adj" fmla="val 10889"/>
            </a:avLst>
          </a:prstGeom>
          <a:gradFill rotWithShape="1">
            <a:gsLst>
              <a:gs pos="0">
                <a:srgbClr val="333399"/>
              </a:gs>
              <a:gs pos="100000">
                <a:srgbClr val="D4D4E9"/>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公司证券</a:t>
            </a:r>
            <a:endParaRPr lang="en-US" altLang="zh-CN" sz="105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42" name="AutoShape 53"/>
          <p:cNvSpPr>
            <a:spLocks noChangeArrowheads="1"/>
          </p:cNvSpPr>
          <p:nvPr/>
        </p:nvSpPr>
        <p:spPr bwMode="auto">
          <a:xfrm>
            <a:off x="5124768" y="3483928"/>
            <a:ext cx="1122045" cy="690245"/>
          </a:xfrm>
          <a:prstGeom prst="rightArrow">
            <a:avLst>
              <a:gd name="adj1" fmla="val 62787"/>
              <a:gd name="adj2" fmla="val 41250"/>
            </a:avLst>
          </a:prstGeom>
          <a:gradFill rotWithShape="1">
            <a:gsLst>
              <a:gs pos="0">
                <a:srgbClr val="FFFFFF">
                  <a:alpha val="0"/>
                </a:srgbClr>
              </a:gs>
              <a:gs pos="100000">
                <a:srgbClr val="808080">
                  <a:alpha val="50000"/>
                </a:srgbClr>
              </a:gs>
            </a:gsLst>
            <a:lin ang="0" scaled="1"/>
          </a:gradFill>
          <a:ln w="19050" cap="rnd">
            <a:solidFill>
              <a:srgbClr val="808080"/>
            </a:solidFill>
            <a:prstDash val="sysDot"/>
            <a:miter lim="800000"/>
          </a:ln>
        </p:spPr>
      </p:sp>
      <p:sp>
        <p:nvSpPr>
          <p:cNvPr id="45" name="Text Box 54"/>
          <p:cNvSpPr txBox="1">
            <a:spLocks noChangeArrowheads="1"/>
          </p:cNvSpPr>
          <p:nvPr/>
        </p:nvSpPr>
        <p:spPr bwMode="auto">
          <a:xfrm>
            <a:off x="5044440" y="3697288"/>
            <a:ext cx="1092200" cy="464185"/>
          </a:xfrm>
          <a:prstGeom prst="rect">
            <a:avLst/>
          </a:prstGeom>
          <a:noFill/>
          <a:ln>
            <a:noFill/>
          </a:ln>
        </p:spPr>
        <p:txBody>
          <a:bodyPr wrap="square">
            <a:noAutofit/>
          </a:bodyPr>
          <a:lstStyle/>
          <a:p>
            <a:pPr marL="0" marR="0" indent="0" algn="just" eaLnBrk="1">
              <a:lnSpc>
                <a:spcPct val="90000"/>
              </a:lnSpc>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到期日长短</a:t>
            </a:r>
            <a:endParaRPr lang="en-US" altLang="zh-CN" sz="1050" kern="1200">
              <a:solidFill>
                <a:srgbClr val="000000"/>
              </a:solidFill>
              <a:latin typeface="Calibri" panose="020F0502020204030204"/>
              <a:ea typeface="楷体_GB2312"/>
              <a:cs typeface="Times New Roman" panose="02020603050405020304"/>
              <a:sym typeface="Times New Roman" panose="02020603050405020304"/>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679690" cy="5202555"/>
          </a:xfrm>
        </p:spPr>
        <p:txBody>
          <a:bodyPr/>
          <a:lstStyle/>
          <a:p>
            <a:pPr marL="0" indent="0">
              <a:buNone/>
            </a:pPr>
            <a:r>
              <a:rPr dirty="0">
                <a:solidFill>
                  <a:schemeClr val="tx2"/>
                </a:solidFill>
              </a:rPr>
              <a:t>三、股票投资收益</a:t>
            </a:r>
            <a:endParaRPr dirty="0">
              <a:solidFill>
                <a:schemeClr val="tx2"/>
              </a:solidFill>
            </a:endParaRPr>
          </a:p>
          <a:p>
            <a:pPr marL="0" algn="l">
              <a:lnSpc>
                <a:spcPct val="150000"/>
              </a:lnSpc>
              <a:buClrTx/>
              <a:buSzTx/>
              <a:buFontTx/>
              <a:buNone/>
            </a:pPr>
            <a:r>
              <a:rPr lang="en-US" sz="2000" dirty="0">
                <a:solidFill>
                  <a:schemeClr val="tx2"/>
                </a:solidFill>
              </a:rPr>
              <a:t>       假设股票价格是公平的市场价格，证券市场处于均衡状态；在任何一点证券价格都能完全反映有关该公司的任何可获得的公开信息，并且证券价格对新信息能迅速做出反应。在这种假设条件下，股票的期望收益率等于其必要的收益率。</a:t>
            </a:r>
            <a:endParaRPr lang="en-US" sz="2000" dirty="0">
              <a:solidFill>
                <a:schemeClr val="tx2"/>
              </a:solidFill>
            </a:endParaRPr>
          </a:p>
          <a:p>
            <a:pPr marL="0" algn="l">
              <a:lnSpc>
                <a:spcPct val="150000"/>
              </a:lnSpc>
              <a:buClrTx/>
              <a:buSzTx/>
              <a:buFontTx/>
              <a:buNone/>
            </a:pPr>
            <a:r>
              <a:rPr lang="en-US" sz="2000" dirty="0">
                <a:solidFill>
                  <a:schemeClr val="tx2"/>
                </a:solidFill>
              </a:rPr>
              <a:t>根据固定增长股利模型，我们知道：P</a:t>
            </a:r>
            <a:r>
              <a:rPr lang="en-US" sz="1000" dirty="0">
                <a:solidFill>
                  <a:schemeClr val="tx2"/>
                </a:solidFill>
              </a:rPr>
              <a:t>0</a:t>
            </a:r>
            <a:r>
              <a:rPr lang="en-US" sz="2000" dirty="0">
                <a:solidFill>
                  <a:schemeClr val="tx2"/>
                </a:solidFill>
              </a:rPr>
              <a:t>=</a:t>
            </a:r>
            <a:endParaRPr lang="en-US" sz="2000" dirty="0">
              <a:solidFill>
                <a:schemeClr val="tx2"/>
              </a:solidFill>
            </a:endParaRPr>
          </a:p>
          <a:p>
            <a:pPr marL="0" algn="l">
              <a:lnSpc>
                <a:spcPct val="150000"/>
              </a:lnSpc>
              <a:buClrTx/>
              <a:buSzTx/>
              <a:buFontTx/>
              <a:buNone/>
            </a:pPr>
            <a:r>
              <a:rPr lang="en-US" sz="2000" dirty="0">
                <a:solidFill>
                  <a:schemeClr val="tx2"/>
                </a:solidFill>
              </a:rPr>
              <a:t>将公式移项整理，求k，可以得到：K=     +g</a:t>
            </a:r>
            <a:endParaRPr lang="en-US" sz="2000" dirty="0">
              <a:solidFill>
                <a:schemeClr val="tx2"/>
              </a:solidFill>
            </a:endParaRPr>
          </a:p>
          <a:p>
            <a:pPr marL="0" algn="l">
              <a:lnSpc>
                <a:spcPct val="150000"/>
              </a:lnSpc>
              <a:buClrTx/>
              <a:buSzTx/>
              <a:buFontTx/>
              <a:buNone/>
            </a:pPr>
            <a:r>
              <a:rPr lang="en-US" sz="2000" dirty="0">
                <a:solidFill>
                  <a:schemeClr val="tx2"/>
                </a:solidFill>
              </a:rPr>
              <a:t>       由上述公式可知，股票的总收益率可分为两个部分：第一部分是D</a:t>
            </a:r>
            <a:r>
              <a:rPr lang="en-US" sz="1000" dirty="0">
                <a:solidFill>
                  <a:schemeClr val="tx2"/>
                </a:solidFill>
              </a:rPr>
              <a:t>1</a:t>
            </a:r>
            <a:r>
              <a:rPr lang="en-US" sz="2000" dirty="0">
                <a:solidFill>
                  <a:schemeClr val="tx2"/>
                </a:solidFill>
              </a:rPr>
              <a:t>/P</a:t>
            </a:r>
            <a:r>
              <a:rPr lang="en-US" sz="1000" dirty="0">
                <a:solidFill>
                  <a:schemeClr val="tx2"/>
                </a:solidFill>
              </a:rPr>
              <a:t>0</a:t>
            </a:r>
            <a:r>
              <a:rPr lang="en-US" sz="2000" dirty="0">
                <a:solidFill>
                  <a:schemeClr val="tx2"/>
                </a:solidFill>
              </a:rPr>
              <a:t>，叫做股利收益率，它是根据预期现金股利除以当前股价计算出来的。第二部分是增长率g，叫做股利增长率。</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股票投资</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566" name="对象 -2147482567"/>
          <p:cNvGraphicFramePr>
            <a:graphicFrameLocks noChangeAspect="1"/>
          </p:cNvGraphicFramePr>
          <p:nvPr/>
        </p:nvGraphicFramePr>
        <p:xfrm>
          <a:off x="5129848" y="3780473"/>
          <a:ext cx="375285" cy="375285"/>
        </p:xfrm>
        <a:graphic>
          <a:graphicData uri="http://schemas.openxmlformats.org/presentationml/2006/ole">
            <mc:AlternateContent xmlns:mc="http://schemas.openxmlformats.org/markup-compatibility/2006">
              <mc:Choice xmlns:v="urn:schemas-microsoft-com:vml" Requires="v">
                <p:oleObj spid="_x0000_s3076" name="" r:id="rId1" imgW="294005" imgH="408940" progId="Equation.3">
                  <p:embed/>
                </p:oleObj>
              </mc:Choice>
              <mc:Fallback>
                <p:oleObj name="" r:id="rId1" imgW="294005" imgH="408940" progId="Equation.3">
                  <p:embed/>
                  <p:pic>
                    <p:nvPicPr>
                      <p:cNvPr id="0" name="图片 3075"/>
                      <p:cNvPicPr/>
                      <p:nvPr/>
                    </p:nvPicPr>
                    <p:blipFill>
                      <a:blip r:embed="rId2">
                        <a:lum bright="-6000"/>
                      </a:blip>
                      <a:stretch>
                        <a:fillRect/>
                      </a:stretch>
                    </p:blipFill>
                    <p:spPr>
                      <a:xfrm>
                        <a:off x="5129848" y="3780473"/>
                        <a:ext cx="375285" cy="375285"/>
                      </a:xfrm>
                      <a:prstGeom prst="rect">
                        <a:avLst/>
                      </a:prstGeom>
                      <a:noFill/>
                      <a:ln w="38100">
                        <a:noFill/>
                        <a:miter/>
                      </a:ln>
                    </p:spPr>
                  </p:pic>
                </p:oleObj>
              </mc:Fallback>
            </mc:AlternateContent>
          </a:graphicData>
        </a:graphic>
      </p:graphicFrame>
      <p:graphicFrame>
        <p:nvGraphicFramePr>
          <p:cNvPr id="-2147482565" name="对象 -2147482566"/>
          <p:cNvGraphicFramePr>
            <a:graphicFrameLocks noChangeAspect="1"/>
          </p:cNvGraphicFramePr>
          <p:nvPr/>
        </p:nvGraphicFramePr>
        <p:xfrm>
          <a:off x="5014595" y="4270058"/>
          <a:ext cx="215900" cy="405765"/>
        </p:xfrm>
        <a:graphic>
          <a:graphicData uri="http://schemas.openxmlformats.org/presentationml/2006/ole">
            <mc:AlternateContent xmlns:mc="http://schemas.openxmlformats.org/markup-compatibility/2006">
              <mc:Choice xmlns:v="urn:schemas-microsoft-com:vml" Requires="v">
                <p:oleObj spid="_x0000_s13" name="" r:id="rId3" imgW="217170" imgH="408940" progId="Equation.3">
                  <p:embed/>
                </p:oleObj>
              </mc:Choice>
              <mc:Fallback>
                <p:oleObj name="" r:id="rId3" imgW="217170" imgH="408940" progId="Equation.3">
                  <p:embed/>
                  <p:pic>
                    <p:nvPicPr>
                      <p:cNvPr id="0" name="图片 12"/>
                      <p:cNvPicPr/>
                      <p:nvPr/>
                    </p:nvPicPr>
                    <p:blipFill>
                      <a:blip r:embed="rId4"/>
                      <a:stretch>
                        <a:fillRect/>
                      </a:stretch>
                    </p:blipFill>
                    <p:spPr>
                      <a:xfrm>
                        <a:off x="5014595" y="4270058"/>
                        <a:ext cx="215900" cy="405765"/>
                      </a:xfrm>
                      <a:prstGeom prst="rect">
                        <a:avLst/>
                      </a:prstGeom>
                      <a:noFill/>
                      <a:ln w="38100">
                        <a:noFill/>
                        <a:miter/>
                      </a:ln>
                    </p:spPr>
                  </p:pic>
                </p:oleObj>
              </mc:Fallback>
            </mc:AlternateContent>
          </a:graphicData>
        </a:graphic>
      </p:graphicFrame>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7773035" cy="5202555"/>
          </a:xfrm>
        </p:spPr>
        <p:txBody>
          <a:bodyPr/>
          <a:lstStyle/>
          <a:p>
            <a:pPr marL="0" indent="0">
              <a:buNone/>
            </a:pPr>
            <a:r>
              <a:rPr dirty="0">
                <a:solidFill>
                  <a:schemeClr val="tx2"/>
                </a:solidFill>
              </a:rPr>
              <a:t>四、股票投资分析</a:t>
            </a:r>
            <a:endParaRPr dirty="0">
              <a:solidFill>
                <a:schemeClr val="tx2"/>
              </a:solidFill>
            </a:endParaRPr>
          </a:p>
          <a:p>
            <a:pPr marL="0" indent="0">
              <a:lnSpc>
                <a:spcPct val="150000"/>
              </a:lnSpc>
              <a:buNone/>
            </a:pPr>
            <a:r>
              <a:rPr lang="en-US" sz="2000" dirty="0">
                <a:solidFill>
                  <a:schemeClr val="tx2"/>
                </a:solidFill>
              </a:rPr>
              <a:t>       这里讲的股票投资分析实际上指的是股票投资前的决策分析，而不是投资后的分析。股票投资分析非常复杂，而且对投资者来讲又非常重要。一般来说，股票投资分析主要有基本分析和技术分析。</a:t>
            </a:r>
            <a:endParaRPr lang="en-US" sz="2000" dirty="0">
              <a:solidFill>
                <a:schemeClr val="tx2"/>
              </a:solidFill>
            </a:endParaRPr>
          </a:p>
          <a:p>
            <a:pPr marL="0" indent="0">
              <a:lnSpc>
                <a:spcPct val="100000"/>
              </a:lnSpc>
              <a:buNone/>
            </a:pPr>
            <a:r>
              <a:rPr lang="en-US" sz="2000" dirty="0">
                <a:solidFill>
                  <a:schemeClr val="tx2"/>
                </a:solidFill>
              </a:rPr>
              <a:t>（一）基本分析</a:t>
            </a:r>
            <a:endParaRPr lang="en-US" sz="2000" dirty="0">
              <a:solidFill>
                <a:schemeClr val="tx2"/>
              </a:solidFill>
            </a:endParaRPr>
          </a:p>
          <a:p>
            <a:pPr marL="0" indent="0">
              <a:lnSpc>
                <a:spcPct val="100000"/>
              </a:lnSpc>
              <a:buNone/>
            </a:pPr>
            <a:r>
              <a:rPr lang="en-US" sz="2000" dirty="0">
                <a:solidFill>
                  <a:schemeClr val="tx2"/>
                </a:solidFill>
              </a:rPr>
              <a:t>1．宏观经济形势</a:t>
            </a:r>
            <a:endParaRPr lang="en-US" sz="2000" dirty="0">
              <a:solidFill>
                <a:schemeClr val="tx2"/>
              </a:solidFill>
            </a:endParaRPr>
          </a:p>
          <a:p>
            <a:pPr marL="0" indent="0">
              <a:lnSpc>
                <a:spcPct val="100000"/>
              </a:lnSpc>
              <a:buNone/>
            </a:pPr>
            <a:r>
              <a:rPr lang="en-US" sz="2000" dirty="0">
                <a:solidFill>
                  <a:schemeClr val="tx2"/>
                </a:solidFill>
              </a:rPr>
              <a:t>2．通货膨胀</a:t>
            </a:r>
            <a:endParaRPr lang="en-US" sz="2000" dirty="0">
              <a:solidFill>
                <a:schemeClr val="tx2"/>
              </a:solidFill>
            </a:endParaRPr>
          </a:p>
          <a:p>
            <a:pPr marL="0" indent="0">
              <a:lnSpc>
                <a:spcPct val="100000"/>
              </a:lnSpc>
              <a:buNone/>
            </a:pPr>
            <a:r>
              <a:rPr lang="en-US" sz="2000" dirty="0">
                <a:solidFill>
                  <a:schemeClr val="tx2"/>
                </a:solidFill>
              </a:rPr>
              <a:t>3．利率和汇率的变化</a:t>
            </a:r>
            <a:endParaRPr lang="en-US" sz="2000" dirty="0">
              <a:solidFill>
                <a:schemeClr val="tx2"/>
              </a:solidFill>
            </a:endParaRPr>
          </a:p>
          <a:p>
            <a:pPr marL="0" indent="0">
              <a:lnSpc>
                <a:spcPct val="100000"/>
              </a:lnSpc>
              <a:buNone/>
            </a:pPr>
            <a:r>
              <a:rPr lang="en-US" sz="2000" dirty="0">
                <a:solidFill>
                  <a:schemeClr val="tx2"/>
                </a:solidFill>
              </a:rPr>
              <a:t>4．经济政策</a:t>
            </a:r>
            <a:endParaRPr lang="en-US" sz="2000" dirty="0">
              <a:solidFill>
                <a:schemeClr val="tx2"/>
              </a:solidFill>
            </a:endParaRPr>
          </a:p>
          <a:p>
            <a:pPr marL="0" indent="0">
              <a:lnSpc>
                <a:spcPct val="100000"/>
              </a:lnSpc>
              <a:buNone/>
            </a:pPr>
            <a:r>
              <a:rPr lang="en-US" sz="2000" dirty="0">
                <a:solidFill>
                  <a:schemeClr val="tx2"/>
                </a:solidFill>
              </a:rPr>
              <a:t>5．公司因素</a:t>
            </a:r>
            <a:endParaRPr lang="en-US" sz="2000" dirty="0">
              <a:solidFill>
                <a:schemeClr val="tx2"/>
              </a:solidFill>
            </a:endParaRPr>
          </a:p>
          <a:p>
            <a:pPr marL="0" indent="0">
              <a:lnSpc>
                <a:spcPct val="100000"/>
              </a:lnSpc>
              <a:buNone/>
            </a:pPr>
            <a:r>
              <a:rPr lang="en-US" sz="2000" dirty="0">
                <a:solidFill>
                  <a:schemeClr val="tx2"/>
                </a:solidFill>
              </a:rPr>
              <a:t>6．市场因素</a:t>
            </a:r>
            <a:endParaRPr lang="en-US" sz="2000" dirty="0">
              <a:solidFill>
                <a:schemeClr val="tx2"/>
              </a:solidFill>
            </a:endParaRPr>
          </a:p>
          <a:p>
            <a:pPr marL="0" indent="0">
              <a:lnSpc>
                <a:spcPct val="100000"/>
              </a:lnSpc>
              <a:buNone/>
            </a:pPr>
            <a:r>
              <a:rPr lang="en-US" sz="2000" dirty="0">
                <a:solidFill>
                  <a:schemeClr val="tx2"/>
                </a:solidFill>
              </a:rPr>
              <a:t>7．政治因素</a:t>
            </a:r>
            <a:endParaRPr lang="en-US"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股票投资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9735" y="1218565"/>
            <a:ext cx="8230235" cy="5202555"/>
          </a:xfrm>
        </p:spPr>
        <p:txBody>
          <a:bodyPr/>
          <a:lstStyle/>
          <a:p>
            <a:pPr marL="0" indent="0">
              <a:buNone/>
            </a:pPr>
            <a:r>
              <a:rPr dirty="0">
                <a:solidFill>
                  <a:schemeClr val="tx2"/>
                </a:solidFill>
              </a:rPr>
              <a:t>四、股票投资分析</a:t>
            </a:r>
            <a:endParaRPr dirty="0">
              <a:solidFill>
                <a:schemeClr val="tx2"/>
              </a:solidFill>
            </a:endParaRPr>
          </a:p>
          <a:p>
            <a:pPr marL="0" indent="0">
              <a:lnSpc>
                <a:spcPct val="150000"/>
              </a:lnSpc>
              <a:buNone/>
            </a:pPr>
            <a:r>
              <a:rPr lang="en-US" sz="2000" dirty="0">
                <a:solidFill>
                  <a:schemeClr val="tx2"/>
                </a:solidFill>
              </a:rPr>
              <a:t> </a:t>
            </a:r>
            <a:r>
              <a:rPr sz="3200" dirty="0">
                <a:solidFill>
                  <a:schemeClr val="tx2"/>
                </a:solidFill>
              </a:rPr>
              <a:t>（二）技术分析</a:t>
            </a:r>
            <a:endParaRPr sz="3200" dirty="0">
              <a:solidFill>
                <a:schemeClr val="tx2"/>
              </a:solidFill>
            </a:endParaRPr>
          </a:p>
          <a:p>
            <a:pPr marL="0" indent="0">
              <a:lnSpc>
                <a:spcPct val="200000"/>
              </a:lnSpc>
              <a:buNone/>
            </a:pPr>
            <a:r>
              <a:rPr lang="zh-CN" sz="2400" dirty="0">
                <a:solidFill>
                  <a:schemeClr val="tx2"/>
                </a:solidFill>
              </a:rPr>
              <a:t>        技术</a:t>
            </a:r>
            <a:r>
              <a:rPr sz="2400" dirty="0">
                <a:solidFill>
                  <a:schemeClr val="tx2"/>
                </a:solidFill>
              </a:rPr>
              <a:t>分析是运用数学和逻辑的方法，通过对股票市场过去和现在的市场行为进行分析，从而预测股票市场未来的变化趋势。常用的技术分析方法主要有技术指标法、切线分析法、K线分析法、形态分析法、波浪理论等。</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股票投资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9735" y="1218565"/>
            <a:ext cx="8230235" cy="5202555"/>
          </a:xfrm>
        </p:spPr>
        <p:txBody>
          <a:bodyPr/>
          <a:lstStyle/>
          <a:p>
            <a:pPr marL="0" indent="0">
              <a:buNone/>
            </a:pPr>
            <a:r>
              <a:rPr dirty="0">
                <a:solidFill>
                  <a:schemeClr val="tx2"/>
                </a:solidFill>
              </a:rPr>
              <a:t>五、股票投资的优缺点</a:t>
            </a:r>
            <a:endParaRPr dirty="0">
              <a:solidFill>
                <a:schemeClr val="tx2"/>
              </a:solidFill>
            </a:endParaRPr>
          </a:p>
          <a:p>
            <a:pPr marL="0" indent="0">
              <a:buNone/>
            </a:pPr>
            <a:r>
              <a:rPr dirty="0">
                <a:solidFill>
                  <a:schemeClr val="tx2"/>
                </a:solidFill>
              </a:rPr>
              <a:t>（一）股票投资的优点</a:t>
            </a:r>
            <a:endParaRPr dirty="0">
              <a:solidFill>
                <a:schemeClr val="tx2"/>
              </a:solidFill>
            </a:endParaRPr>
          </a:p>
          <a:p>
            <a:pPr marL="0" indent="0">
              <a:buNone/>
            </a:pPr>
            <a:r>
              <a:rPr sz="2400" dirty="0">
                <a:solidFill>
                  <a:schemeClr val="tx2"/>
                </a:solidFill>
              </a:rPr>
              <a:t>1．投资收益高</a:t>
            </a:r>
            <a:endParaRPr sz="2400" dirty="0">
              <a:solidFill>
                <a:schemeClr val="tx2"/>
              </a:solidFill>
            </a:endParaRPr>
          </a:p>
          <a:p>
            <a:pPr marL="0" indent="0">
              <a:buNone/>
            </a:pPr>
            <a:r>
              <a:rPr sz="2400" dirty="0">
                <a:solidFill>
                  <a:schemeClr val="tx2"/>
                </a:solidFill>
              </a:rPr>
              <a:t>2．购买力风险低</a:t>
            </a:r>
            <a:endParaRPr sz="2400" dirty="0">
              <a:solidFill>
                <a:schemeClr val="tx2"/>
              </a:solidFill>
            </a:endParaRPr>
          </a:p>
          <a:p>
            <a:pPr marL="0" indent="0">
              <a:buNone/>
            </a:pPr>
            <a:r>
              <a:rPr sz="2400" dirty="0">
                <a:solidFill>
                  <a:schemeClr val="tx2"/>
                </a:solidFill>
              </a:rPr>
              <a:t>3．拥有一定的经营控制权</a:t>
            </a:r>
            <a:endParaRPr sz="2400" dirty="0">
              <a:solidFill>
                <a:schemeClr val="tx2"/>
              </a:solidFill>
            </a:endParaRPr>
          </a:p>
          <a:p>
            <a:pPr marL="0" indent="0">
              <a:buNone/>
            </a:pPr>
            <a:r>
              <a:rPr sz="3200" dirty="0">
                <a:solidFill>
                  <a:schemeClr val="tx2"/>
                </a:solidFill>
              </a:rPr>
              <a:t>（二）股票投资的缺点</a:t>
            </a:r>
            <a:endParaRPr sz="3200" dirty="0">
              <a:solidFill>
                <a:schemeClr val="tx2"/>
              </a:solidFill>
            </a:endParaRPr>
          </a:p>
          <a:p>
            <a:pPr marL="0" algn="l">
              <a:buClrTx/>
              <a:buSzTx/>
              <a:buNone/>
            </a:pPr>
            <a:r>
              <a:rPr sz="2400" dirty="0">
                <a:solidFill>
                  <a:schemeClr val="tx2"/>
                </a:solidFill>
              </a:rPr>
              <a:t>1．求偿权靠后</a:t>
            </a:r>
            <a:endParaRPr sz="2400" dirty="0">
              <a:solidFill>
                <a:schemeClr val="tx2"/>
              </a:solidFill>
            </a:endParaRPr>
          </a:p>
          <a:p>
            <a:pPr marL="0" algn="l">
              <a:buClrTx/>
              <a:buSzTx/>
              <a:buNone/>
            </a:pPr>
            <a:r>
              <a:rPr sz="2400" dirty="0">
                <a:solidFill>
                  <a:schemeClr val="tx2"/>
                </a:solidFill>
              </a:rPr>
              <a:t>2．股票价格不稳定。</a:t>
            </a:r>
            <a:endParaRPr sz="2400" dirty="0">
              <a:solidFill>
                <a:schemeClr val="tx2"/>
              </a:solidFill>
            </a:endParaRPr>
          </a:p>
          <a:p>
            <a:pPr marL="0" algn="l">
              <a:buClrTx/>
              <a:buSzTx/>
              <a:buNone/>
            </a:pPr>
            <a:r>
              <a:rPr sz="2400" dirty="0">
                <a:solidFill>
                  <a:schemeClr val="tx2"/>
                </a:solidFill>
              </a:rPr>
              <a:t>3．股利收入不稳定。</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第三节 股票投资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9735" y="1218565"/>
            <a:ext cx="8230235" cy="5202555"/>
          </a:xfrm>
        </p:spPr>
        <p:txBody>
          <a:bodyPr/>
          <a:lstStyle/>
          <a:p>
            <a:pPr marL="0" indent="0">
              <a:buNone/>
            </a:pPr>
            <a:r>
              <a:rPr sz="2400" dirty="0">
                <a:solidFill>
                  <a:schemeClr val="tx2"/>
                </a:solidFill>
              </a:rPr>
              <a:t>一、投资基金的含义及种类</a:t>
            </a:r>
            <a:endParaRPr sz="2400" dirty="0">
              <a:solidFill>
                <a:schemeClr val="tx2"/>
              </a:solidFill>
            </a:endParaRPr>
          </a:p>
          <a:p>
            <a:pPr marL="0" indent="0">
              <a:buNone/>
            </a:pPr>
            <a:r>
              <a:rPr sz="2000" dirty="0">
                <a:solidFill>
                  <a:schemeClr val="tx2"/>
                </a:solidFill>
              </a:rPr>
              <a:t>（一）投资基金的含义</a:t>
            </a:r>
            <a:endParaRPr sz="2400" dirty="0">
              <a:solidFill>
                <a:schemeClr val="tx2"/>
              </a:solidFill>
            </a:endParaRPr>
          </a:p>
          <a:p>
            <a:pPr marL="0" indent="0">
              <a:lnSpc>
                <a:spcPct val="150000"/>
              </a:lnSpc>
              <a:buNone/>
            </a:pPr>
            <a:r>
              <a:rPr sz="2000" dirty="0">
                <a:solidFill>
                  <a:schemeClr val="tx2"/>
                </a:solidFill>
              </a:rPr>
              <a:t>       投资基金，是一种利益共享、风险共担的集合投资方式，即通过发行基金股份或收益凭证等有价证券聚集众多投资者的资金，交由专业投资机构经营运作，以规避投资风险并谋取投资收益的证券投资工具。</a:t>
            </a:r>
            <a:endParaRPr sz="2000" dirty="0">
              <a:solidFill>
                <a:schemeClr val="tx2"/>
              </a:solidFill>
            </a:endParaRPr>
          </a:p>
          <a:p>
            <a:pPr marL="0" indent="0">
              <a:lnSpc>
                <a:spcPct val="150000"/>
              </a:lnSpc>
              <a:buNone/>
            </a:pPr>
            <a:r>
              <a:rPr sz="2000" dirty="0">
                <a:solidFill>
                  <a:schemeClr val="tx2"/>
                </a:solidFill>
              </a:rPr>
              <a:t>（二）投资基金的种类</a:t>
            </a:r>
            <a:endParaRPr sz="2000" dirty="0">
              <a:solidFill>
                <a:schemeClr val="tx2"/>
              </a:solidFill>
            </a:endParaRPr>
          </a:p>
          <a:p>
            <a:pPr marL="0" indent="0">
              <a:lnSpc>
                <a:spcPct val="150000"/>
              </a:lnSpc>
              <a:buNone/>
            </a:pPr>
            <a:r>
              <a:rPr sz="2000" dirty="0">
                <a:solidFill>
                  <a:schemeClr val="tx2"/>
                </a:solidFill>
              </a:rPr>
              <a:t>1．根据组织形态的不同，投资基金分为契约型基金和公司型基金</a:t>
            </a:r>
            <a:endParaRPr sz="2000" dirty="0">
              <a:solidFill>
                <a:schemeClr val="tx2"/>
              </a:solidFill>
            </a:endParaRPr>
          </a:p>
          <a:p>
            <a:pPr marL="0" indent="0">
              <a:lnSpc>
                <a:spcPct val="150000"/>
              </a:lnSpc>
              <a:buNone/>
            </a:pPr>
            <a:r>
              <a:rPr sz="2000" dirty="0">
                <a:solidFill>
                  <a:schemeClr val="tx2"/>
                </a:solidFill>
              </a:rPr>
              <a:t>2．根据变现方式的不同，投资基金分为封闭式基金和开放式基金</a:t>
            </a:r>
            <a:endParaRPr sz="2000" dirty="0">
              <a:solidFill>
                <a:schemeClr val="tx2"/>
              </a:solidFill>
            </a:endParaRPr>
          </a:p>
          <a:p>
            <a:pPr marL="0" indent="0">
              <a:lnSpc>
                <a:spcPct val="150000"/>
              </a:lnSpc>
              <a:buNone/>
            </a:pPr>
            <a:r>
              <a:rPr sz="2000" dirty="0">
                <a:solidFill>
                  <a:schemeClr val="tx2"/>
                </a:solidFill>
              </a:rPr>
              <a:t>3．根据投资对象不同，投资基金分为股票基金、债券基金、货币基金、期货基金、期权基金、认股权证基金和专门基金等</a:t>
            </a:r>
            <a:endParaRPr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第四节     基金投资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9735" y="1218565"/>
            <a:ext cx="8230235" cy="5202555"/>
          </a:xfrm>
        </p:spPr>
        <p:txBody>
          <a:bodyPr/>
          <a:lstStyle/>
          <a:p>
            <a:pPr marL="0" indent="0">
              <a:buNone/>
            </a:pPr>
            <a:r>
              <a:rPr sz="2400" dirty="0">
                <a:solidFill>
                  <a:schemeClr val="tx2"/>
                </a:solidFill>
              </a:rPr>
              <a:t>二、投资基金的估价</a:t>
            </a:r>
            <a:endParaRPr sz="2400" dirty="0">
              <a:solidFill>
                <a:schemeClr val="tx2"/>
              </a:solidFill>
            </a:endParaRPr>
          </a:p>
          <a:p>
            <a:pPr marL="0" indent="0">
              <a:lnSpc>
                <a:spcPct val="150000"/>
              </a:lnSpc>
              <a:buNone/>
            </a:pPr>
            <a:r>
              <a:rPr sz="2400" dirty="0">
                <a:solidFill>
                  <a:schemeClr val="tx2"/>
                </a:solidFill>
              </a:rPr>
              <a:t>        投资基金的估价涉及三个概念：基金的价值、基金单位净值、基金报价</a:t>
            </a:r>
            <a:r>
              <a:rPr lang="zh-CN" sz="2400" dirty="0">
                <a:solidFill>
                  <a:schemeClr val="tx2"/>
                </a:solidFill>
              </a:rPr>
              <a:t>。</a:t>
            </a:r>
            <a:endParaRPr lang="zh-CN" sz="2400" dirty="0">
              <a:solidFill>
                <a:schemeClr val="tx2"/>
              </a:solidFill>
            </a:endParaRPr>
          </a:p>
          <a:p>
            <a:pPr marL="0" indent="0">
              <a:lnSpc>
                <a:spcPct val="150000"/>
              </a:lnSpc>
              <a:buNone/>
            </a:pPr>
            <a:r>
              <a:rPr lang="zh-CN" sz="2400" dirty="0">
                <a:solidFill>
                  <a:schemeClr val="tx2"/>
                </a:solidFill>
              </a:rPr>
              <a:t>（一）基金的价值</a:t>
            </a:r>
            <a:endParaRPr lang="zh-CN" sz="2400" dirty="0">
              <a:solidFill>
                <a:schemeClr val="tx2"/>
              </a:solidFill>
            </a:endParaRPr>
          </a:p>
          <a:p>
            <a:pPr marL="0" indent="0">
              <a:lnSpc>
                <a:spcPct val="150000"/>
              </a:lnSpc>
              <a:buNone/>
            </a:pPr>
            <a:r>
              <a:rPr lang="zh-CN" sz="2400" dirty="0">
                <a:solidFill>
                  <a:schemeClr val="tx2"/>
                </a:solidFill>
              </a:rPr>
              <a:t>（二）基金单位净值</a:t>
            </a:r>
            <a:endParaRPr lang="zh-CN" sz="2400" dirty="0">
              <a:solidFill>
                <a:schemeClr val="tx2"/>
              </a:solidFill>
            </a:endParaRPr>
          </a:p>
          <a:p>
            <a:pPr marL="0" indent="0">
              <a:lnSpc>
                <a:spcPct val="150000"/>
              </a:lnSpc>
              <a:buNone/>
            </a:pPr>
            <a:r>
              <a:rPr lang="zh-CN" sz="2400" dirty="0">
                <a:solidFill>
                  <a:schemeClr val="tx2"/>
                </a:solidFill>
              </a:rPr>
              <a:t>（三）基金报价</a:t>
            </a:r>
            <a:endParaRPr lang="zh-CN"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第四节     基金投资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9735" y="1218565"/>
            <a:ext cx="7966075" cy="5202555"/>
          </a:xfrm>
        </p:spPr>
        <p:txBody>
          <a:bodyPr/>
          <a:lstStyle/>
          <a:p>
            <a:pPr marL="0" indent="0">
              <a:buNone/>
            </a:pPr>
            <a:r>
              <a:rPr lang="zh-CN" sz="2400" dirty="0">
                <a:solidFill>
                  <a:schemeClr val="tx2"/>
                </a:solidFill>
              </a:rPr>
              <a:t>三、基金投资收益的计算</a:t>
            </a:r>
            <a:endParaRPr lang="zh-CN" sz="2400" dirty="0">
              <a:solidFill>
                <a:schemeClr val="tx2"/>
              </a:solidFill>
            </a:endParaRPr>
          </a:p>
          <a:p>
            <a:pPr marL="0" indent="0">
              <a:lnSpc>
                <a:spcPct val="150000"/>
              </a:lnSpc>
              <a:buNone/>
            </a:pPr>
            <a:r>
              <a:rPr lang="zh-CN" sz="2000" dirty="0">
                <a:solidFill>
                  <a:schemeClr val="tx2"/>
                </a:solidFill>
              </a:rPr>
              <a:t>       基金投资的收益主要用基金收益率表示。基金收益率用以反映基金增值的情况，它通过基金净资产的价值变化来衡量。基金净资产的价值是以估计市价计量的，基金资产的市场价值增加，意味着基金的投资收益率增加，基金投资者的权益也随之增加。基金收益率的计算公式为：</a:t>
            </a:r>
            <a:endParaRPr lang="zh-CN" sz="2000" dirty="0">
              <a:solidFill>
                <a:schemeClr val="tx2"/>
              </a:solidFill>
            </a:endParaRPr>
          </a:p>
          <a:p>
            <a:pPr marL="0" indent="0">
              <a:lnSpc>
                <a:spcPct val="150000"/>
              </a:lnSpc>
              <a:buNone/>
            </a:pPr>
            <a:r>
              <a:rPr lang="zh-CN" sz="2000" dirty="0">
                <a:solidFill>
                  <a:schemeClr val="tx2"/>
                </a:solidFill>
              </a:rPr>
              <a:t>基金收益率=</a:t>
            </a:r>
            <a:endParaRPr lang="zh-CN" sz="2000" dirty="0">
              <a:solidFill>
                <a:schemeClr val="tx2"/>
              </a:solidFill>
            </a:endParaRPr>
          </a:p>
          <a:p>
            <a:pPr marL="0" indent="0">
              <a:lnSpc>
                <a:spcPct val="150000"/>
              </a:lnSpc>
              <a:buNone/>
            </a:pPr>
            <a:r>
              <a:rPr lang="zh-CN" sz="2000" dirty="0">
                <a:solidFill>
                  <a:schemeClr val="tx2"/>
                </a:solidFill>
              </a:rPr>
              <a:t>       式中，持有份数是指基金单位的持有份数。如果年末和年初基金单位的持有份数相同，基金收益率就简化为基金单位净值在本年内的变化幅度。</a:t>
            </a:r>
            <a:endParaRPr lang="zh-CN"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第四节     基金投资</a:t>
            </a:r>
            <a:endParaRPr lang="zh-CN" altLang="en-US" sz="3600" dirty="0">
              <a:latin typeface="楷体" panose="02010609060101010101" pitchFamily="49" charset="-122"/>
              <a:ea typeface="楷体" panose="02010609060101010101" pitchFamily="49" charset="-122"/>
              <a:sym typeface="+mn-ea"/>
            </a:endParaRPr>
          </a:p>
        </p:txBody>
      </p:sp>
      <p:graphicFrame>
        <p:nvGraphicFramePr>
          <p:cNvPr id="-2147482563" name="对象 -2147482564"/>
          <p:cNvGraphicFramePr>
            <a:graphicFrameLocks noChangeAspect="1"/>
          </p:cNvGraphicFramePr>
          <p:nvPr/>
        </p:nvGraphicFramePr>
        <p:xfrm>
          <a:off x="2021840" y="4046220"/>
          <a:ext cx="5855970" cy="530860"/>
        </p:xfrm>
        <a:graphic>
          <a:graphicData uri="http://schemas.openxmlformats.org/presentationml/2006/ole">
            <mc:AlternateContent xmlns:mc="http://schemas.openxmlformats.org/markup-compatibility/2006">
              <mc:Choice xmlns:v="urn:schemas-microsoft-com:vml" Requires="v">
                <p:oleObj spid="_x0000_s3076" name="" r:id="rId1" imgW="4341495" imgH="393700" progId="Equation.3">
                  <p:embed/>
                </p:oleObj>
              </mc:Choice>
              <mc:Fallback>
                <p:oleObj name="" r:id="rId1" imgW="4341495" imgH="393700" progId="Equation.3">
                  <p:embed/>
                  <p:pic>
                    <p:nvPicPr>
                      <p:cNvPr id="0" name="图片 3075"/>
                      <p:cNvPicPr/>
                      <p:nvPr/>
                    </p:nvPicPr>
                    <p:blipFill>
                      <a:blip r:embed="rId2"/>
                      <a:stretch>
                        <a:fillRect/>
                      </a:stretch>
                    </p:blipFill>
                    <p:spPr>
                      <a:xfrm>
                        <a:off x="2021840" y="4046220"/>
                        <a:ext cx="5855970" cy="530860"/>
                      </a:xfrm>
                      <a:prstGeom prst="rect">
                        <a:avLst/>
                      </a:prstGeom>
                      <a:noFill/>
                      <a:ln w="38100">
                        <a:noFill/>
                        <a:miter/>
                      </a:ln>
                    </p:spPr>
                  </p:pic>
                </p:oleObj>
              </mc:Fallback>
            </mc:AlternateContent>
          </a:graphicData>
        </a:graphic>
      </p:graphicFrame>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9735" y="1218565"/>
            <a:ext cx="8195310" cy="5202555"/>
          </a:xfrm>
        </p:spPr>
        <p:txBody>
          <a:bodyPr/>
          <a:lstStyle/>
          <a:p>
            <a:pPr marL="0" indent="0">
              <a:buNone/>
            </a:pPr>
            <a:r>
              <a:rPr lang="zh-CN" sz="2000" dirty="0">
                <a:solidFill>
                  <a:schemeClr val="tx2"/>
                </a:solidFill>
              </a:rPr>
              <a:t>四、基金投资分析</a:t>
            </a:r>
            <a:endParaRPr lang="zh-CN" sz="2000" dirty="0">
              <a:solidFill>
                <a:schemeClr val="tx2"/>
              </a:solidFill>
            </a:endParaRPr>
          </a:p>
          <a:p>
            <a:pPr marL="0" indent="0">
              <a:buNone/>
            </a:pPr>
            <a:r>
              <a:rPr lang="zh-CN" sz="1800" dirty="0">
                <a:solidFill>
                  <a:schemeClr val="tx2"/>
                </a:solidFill>
              </a:rPr>
              <a:t>（一）基金投资的优点</a:t>
            </a:r>
            <a:endParaRPr lang="zh-CN" sz="1800" dirty="0">
              <a:solidFill>
                <a:schemeClr val="tx2"/>
              </a:solidFill>
            </a:endParaRPr>
          </a:p>
          <a:p>
            <a:pPr marL="0" indent="0">
              <a:lnSpc>
                <a:spcPct val="150000"/>
              </a:lnSpc>
              <a:buNone/>
            </a:pPr>
            <a:r>
              <a:rPr lang="zh-CN" sz="1800" dirty="0">
                <a:solidFill>
                  <a:schemeClr val="tx2"/>
                </a:solidFill>
              </a:rPr>
              <a:t>      1．投资基金具有专家理财优势。投资基金的管理人都是投资方面的专家，他们在投资前均进行多种研究，这能够降低风险，提高收益。</a:t>
            </a:r>
            <a:endParaRPr lang="zh-CN" sz="1800" dirty="0">
              <a:solidFill>
                <a:schemeClr val="tx2"/>
              </a:solidFill>
            </a:endParaRPr>
          </a:p>
          <a:p>
            <a:pPr marL="0" indent="0">
              <a:lnSpc>
                <a:spcPct val="150000"/>
              </a:lnSpc>
              <a:buNone/>
            </a:pPr>
            <a:r>
              <a:rPr lang="zh-CN" sz="1800" dirty="0">
                <a:solidFill>
                  <a:schemeClr val="tx2"/>
                </a:solidFill>
              </a:rPr>
              <a:t>     2．投资基金具有资金规模优势。我国的投资基金一般拥有资金20亿元以上，西方大型投资基金一般拥有资金百亿美元以上，这种资金优势可以进行充分的资金组合，能够降低风险，提高效益。</a:t>
            </a:r>
            <a:endParaRPr lang="zh-CN" sz="1800" dirty="0">
              <a:solidFill>
                <a:schemeClr val="tx2"/>
              </a:solidFill>
            </a:endParaRPr>
          </a:p>
          <a:p>
            <a:pPr marL="0" indent="0">
              <a:lnSpc>
                <a:spcPct val="150000"/>
              </a:lnSpc>
              <a:buNone/>
            </a:pPr>
            <a:r>
              <a:rPr lang="zh-CN" sz="1800" dirty="0">
                <a:solidFill>
                  <a:schemeClr val="tx2"/>
                </a:solidFill>
              </a:rPr>
              <a:t>（二）基金投资的缺点</a:t>
            </a:r>
            <a:endParaRPr lang="zh-CN" sz="1800" dirty="0">
              <a:solidFill>
                <a:schemeClr val="tx2"/>
              </a:solidFill>
            </a:endParaRPr>
          </a:p>
          <a:p>
            <a:pPr marL="0" indent="0">
              <a:lnSpc>
                <a:spcPct val="150000"/>
              </a:lnSpc>
              <a:buNone/>
            </a:pPr>
            <a:r>
              <a:rPr lang="zh-CN" sz="1800" dirty="0">
                <a:solidFill>
                  <a:schemeClr val="tx2"/>
                </a:solidFill>
              </a:rPr>
              <a:t>1．无法获得很高的投资收益。投资基金在投资组合过程中，在降低风险的同时，也丧失了获得巨大收益的机会。</a:t>
            </a:r>
            <a:endParaRPr lang="zh-CN" sz="1800" dirty="0">
              <a:solidFill>
                <a:schemeClr val="tx2"/>
              </a:solidFill>
            </a:endParaRPr>
          </a:p>
          <a:p>
            <a:pPr marL="0" indent="0">
              <a:lnSpc>
                <a:spcPct val="150000"/>
              </a:lnSpc>
              <a:buNone/>
            </a:pPr>
            <a:r>
              <a:rPr lang="zh-CN" sz="1800" dirty="0">
                <a:solidFill>
                  <a:schemeClr val="tx2"/>
                </a:solidFill>
              </a:rPr>
              <a:t>2．在大盘整体大幅度下跌的情况下，进行基金投资也可能会损失较多，投资人承担较大风险。</a:t>
            </a:r>
            <a:endParaRPr lang="zh-CN" sz="18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第四节     基金投资</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9735" y="1218565"/>
            <a:ext cx="8195310" cy="5202555"/>
          </a:xfrm>
        </p:spPr>
        <p:txBody>
          <a:bodyPr/>
          <a:lstStyle/>
          <a:p>
            <a:pPr marL="0" indent="0">
              <a:lnSpc>
                <a:spcPct val="150000"/>
              </a:lnSpc>
              <a:buNone/>
            </a:pPr>
            <a:r>
              <a:rPr lang="en-US" altLang="zh-CN" sz="2000" dirty="0">
                <a:solidFill>
                  <a:schemeClr val="tx2"/>
                </a:solidFill>
              </a:rPr>
              <a:t>        </a:t>
            </a:r>
            <a:r>
              <a:rPr lang="zh-CN" sz="2000" dirty="0">
                <a:solidFill>
                  <a:schemeClr val="tx2"/>
                </a:solidFill>
              </a:rPr>
              <a:t>证券投资是投资者通过购买债券、股票、基金等有价证券，以获取利息、股息、红利及资本利得等的投资行为和投资过程。债券投资是指投资者购买债券以取得资金收益的一种投资活动，其目的主要是为了合理利用暂时闲置资金，调节现金余额，获得收益。股票投资是指投资者将资金投向股票，通过股票的买卖和收取股利以获得收益的投资行为。相对于债券投资而言，股票投资（尤其是普通股投资）风险较高，但有机会获得较高的收益。基金投资，是指投资者将资金投向基金的行为。证券投资具有较大的风险，企业要根据自身经营状况、闲置资金数量、市场环境变化等因素进行合理的证券投资。</a:t>
            </a:r>
            <a:endParaRPr lang="zh-CN" sz="20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本章小结</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8286750" cy="5202555"/>
          </a:xfrm>
        </p:spPr>
        <p:txBody>
          <a:bodyPr/>
          <a:lstStyle/>
          <a:p>
            <a:pPr marL="0" indent="0">
              <a:buNone/>
            </a:pPr>
            <a:r>
              <a:rPr lang="zh-CN" altLang="zh-CN" b="1" dirty="0">
                <a:solidFill>
                  <a:schemeClr val="tx2"/>
                </a:solidFill>
              </a:rPr>
              <a:t>一、证券的含义和种类</a:t>
            </a:r>
            <a:r>
              <a:rPr lang="en-US" altLang="zh-CN" sz="2800" dirty="0">
                <a:solidFill>
                  <a:schemeClr val="tx2"/>
                </a:solidFill>
              </a:rPr>
              <a:t>    </a:t>
            </a:r>
            <a:endParaRPr lang="en-US" altLang="zh-CN" sz="2800" dirty="0">
              <a:solidFill>
                <a:schemeClr val="tx2"/>
              </a:solidFill>
            </a:endParaRPr>
          </a:p>
          <a:p>
            <a:pPr marL="0" algn="l">
              <a:buClrTx/>
              <a:buSzTx/>
              <a:buFontTx/>
              <a:buNone/>
            </a:pPr>
            <a:r>
              <a:rPr lang="en-US" altLang="zh-CN" sz="2400" dirty="0">
                <a:solidFill>
                  <a:schemeClr val="tx2"/>
                </a:solidFill>
              </a:rPr>
              <a:t>(二) </a:t>
            </a:r>
            <a:r>
              <a:rPr lang="zh-CN" altLang="en-US" sz="2400" dirty="0">
                <a:solidFill>
                  <a:schemeClr val="tx2"/>
                </a:solidFill>
              </a:rPr>
              <a:t>证券的种类</a:t>
            </a:r>
            <a:endParaRPr lang="zh-CN" altLang="en-US" sz="2400" dirty="0">
              <a:solidFill>
                <a:schemeClr val="tx2"/>
              </a:solidFill>
            </a:endParaRPr>
          </a:p>
          <a:p>
            <a:pPr marL="0" algn="l">
              <a:lnSpc>
                <a:spcPct val="150000"/>
              </a:lnSpc>
              <a:buClrTx/>
              <a:buSzTx/>
              <a:buFontTx/>
              <a:buNone/>
            </a:pPr>
            <a:r>
              <a:rPr lang="en-US" altLang="zh-CN" sz="2400" dirty="0">
                <a:solidFill>
                  <a:schemeClr val="tx2"/>
                </a:solidFill>
              </a:rPr>
              <a:t>1</a:t>
            </a:r>
            <a:r>
              <a:rPr lang="zh-CN" altLang="en-US" sz="2400" dirty="0">
                <a:solidFill>
                  <a:schemeClr val="tx2"/>
                </a:solidFill>
              </a:rPr>
              <a:t>、按证券发行主体分类</a:t>
            </a:r>
            <a:endParaRPr lang="zh-CN" altLang="en-US" sz="2400" dirty="0">
              <a:solidFill>
                <a:schemeClr val="tx2"/>
              </a:solidFill>
            </a:endParaRPr>
          </a:p>
          <a:p>
            <a:pPr marL="0" algn="l">
              <a:lnSpc>
                <a:spcPct val="150000"/>
              </a:lnSpc>
              <a:buClrTx/>
              <a:buSzTx/>
              <a:buFontTx/>
              <a:buNone/>
            </a:pPr>
            <a:r>
              <a:rPr lang="zh-CN" altLang="en-US" sz="2400" dirty="0">
                <a:solidFill>
                  <a:schemeClr val="tx2"/>
                </a:solidFill>
              </a:rPr>
              <a:t> </a:t>
            </a:r>
            <a:r>
              <a:rPr lang="en-US" altLang="zh-CN" sz="2400" dirty="0">
                <a:solidFill>
                  <a:schemeClr val="tx2"/>
                </a:solidFill>
              </a:rPr>
              <a:t>2</a:t>
            </a:r>
            <a:r>
              <a:rPr lang="zh-CN" altLang="en-US" sz="2400" dirty="0">
                <a:solidFill>
                  <a:schemeClr val="tx2"/>
                </a:solidFill>
              </a:rPr>
              <a:t>、按证券到期日长短分类</a:t>
            </a:r>
            <a:endParaRPr lang="zh-CN" altLang="en-US" sz="2400" dirty="0">
              <a:solidFill>
                <a:schemeClr val="tx2"/>
              </a:solidFill>
            </a:endParaRPr>
          </a:p>
          <a:p>
            <a:pPr marL="0" algn="l">
              <a:lnSpc>
                <a:spcPct val="150000"/>
              </a:lnSpc>
              <a:buClrTx/>
              <a:buSzTx/>
              <a:buFontTx/>
              <a:buNone/>
            </a:pPr>
            <a:r>
              <a:rPr lang="en-US" altLang="zh-CN" sz="2400" dirty="0">
                <a:solidFill>
                  <a:schemeClr val="tx2"/>
                </a:solidFill>
              </a:rPr>
              <a:t>3</a:t>
            </a:r>
            <a:r>
              <a:rPr lang="zh-CN" altLang="en-US" sz="2400" dirty="0">
                <a:solidFill>
                  <a:schemeClr val="tx2"/>
                </a:solidFill>
              </a:rPr>
              <a:t>、</a:t>
            </a:r>
            <a:r>
              <a:rPr lang="en-US" altLang="zh-CN" sz="2400" dirty="0">
                <a:solidFill>
                  <a:schemeClr val="tx2"/>
                </a:solidFill>
              </a:rPr>
              <a:t>按证券收益状况分类</a:t>
            </a:r>
            <a:endParaRPr lang="en-US" altLang="zh-CN" sz="2400" dirty="0">
              <a:solidFill>
                <a:schemeClr val="tx2"/>
              </a:solidFill>
            </a:endParaRPr>
          </a:p>
          <a:p>
            <a:pPr marL="0" algn="l">
              <a:lnSpc>
                <a:spcPct val="150000"/>
              </a:lnSpc>
              <a:buClrTx/>
              <a:buSzTx/>
              <a:buFontTx/>
              <a:buNone/>
            </a:pPr>
            <a:r>
              <a:rPr lang="en-US" altLang="zh-CN" sz="2400" dirty="0">
                <a:solidFill>
                  <a:schemeClr val="tx2"/>
                </a:solidFill>
              </a:rPr>
              <a:t>4</a:t>
            </a:r>
            <a:r>
              <a:rPr lang="zh-CN" altLang="en-US" sz="2400" dirty="0">
                <a:solidFill>
                  <a:schemeClr val="tx2"/>
                </a:solidFill>
              </a:rPr>
              <a:t>、按证券体现的权益关系分类</a:t>
            </a:r>
            <a:endParaRPr lang="zh-CN" altLang="en-US" sz="2400" dirty="0">
              <a:solidFill>
                <a:schemeClr val="tx2"/>
              </a:solidFill>
            </a:endParaRPr>
          </a:p>
          <a:p>
            <a:pPr marL="0" algn="l">
              <a:lnSpc>
                <a:spcPct val="150000"/>
              </a:lnSpc>
              <a:buClrTx/>
              <a:buSzTx/>
              <a:buFontTx/>
              <a:buNone/>
            </a:pPr>
            <a:endParaRPr lang="zh-CN" altLang="en-US"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6945630" cy="5202555"/>
          </a:xfrm>
        </p:spPr>
        <p:txBody>
          <a:bodyPr/>
          <a:lstStyle/>
          <a:p>
            <a:pPr marL="0" indent="0">
              <a:buNone/>
            </a:pPr>
            <a:r>
              <a:rPr lang="zh-CN" altLang="zh-CN" b="1" dirty="0">
                <a:solidFill>
                  <a:schemeClr val="tx2"/>
                </a:solidFill>
              </a:rPr>
              <a:t>二、证券投资的对象和种类</a:t>
            </a:r>
            <a:r>
              <a:rPr lang="en-US" altLang="zh-CN" sz="2800" dirty="0">
                <a:solidFill>
                  <a:schemeClr val="tx2"/>
                </a:solidFill>
              </a:rPr>
              <a:t>    </a:t>
            </a:r>
            <a:endParaRPr lang="en-US" altLang="zh-CN" sz="2800" dirty="0">
              <a:solidFill>
                <a:schemeClr val="tx2"/>
              </a:solidFill>
            </a:endParaRPr>
          </a:p>
          <a:p>
            <a:pPr marL="0" algn="l">
              <a:buClrTx/>
              <a:buSzTx/>
              <a:buFontTx/>
              <a:buNone/>
            </a:pPr>
            <a:r>
              <a:rPr sz="2400" dirty="0">
                <a:solidFill>
                  <a:schemeClr val="tx2"/>
                </a:solidFill>
              </a:rPr>
              <a:t>（一）债券投资</a:t>
            </a:r>
            <a:endParaRPr sz="2400" dirty="0">
              <a:solidFill>
                <a:schemeClr val="tx2"/>
              </a:solidFill>
            </a:endParaRPr>
          </a:p>
          <a:p>
            <a:pPr marL="0" algn="l">
              <a:lnSpc>
                <a:spcPct val="150000"/>
              </a:lnSpc>
              <a:buClrTx/>
              <a:buSzTx/>
              <a:buFontTx/>
              <a:buNone/>
            </a:pPr>
            <a:r>
              <a:rPr sz="2400" dirty="0">
                <a:solidFill>
                  <a:schemeClr val="tx2"/>
                </a:solidFill>
              </a:rPr>
              <a:t>        </a:t>
            </a:r>
            <a:r>
              <a:rPr sz="2400" dirty="0">
                <a:solidFill>
                  <a:schemeClr val="tx2"/>
                </a:solidFill>
                <a:latin typeface="华文楷体" panose="02010600040101010101" pitchFamily="2" charset="-122"/>
                <a:ea typeface="华文楷体" panose="02010600040101010101" pitchFamily="2" charset="-122"/>
              </a:rPr>
              <a:t>债券投资，是指投资者购买债券以取得资金收益的一种投资活动。</a:t>
            </a:r>
            <a:endParaRPr sz="2400" dirty="0">
              <a:solidFill>
                <a:schemeClr val="tx2"/>
              </a:solidFill>
              <a:latin typeface="华文楷体" panose="02010600040101010101" pitchFamily="2" charset="-122"/>
              <a:ea typeface="华文楷体" panose="02010600040101010101" pitchFamily="2" charset="-122"/>
            </a:endParaRPr>
          </a:p>
          <a:p>
            <a:pPr marL="0" algn="l">
              <a:lnSpc>
                <a:spcPct val="150000"/>
              </a:lnSpc>
              <a:buClrTx/>
              <a:buSzTx/>
              <a:buFontTx/>
              <a:buNone/>
            </a:pPr>
            <a:r>
              <a:rPr sz="2400" dirty="0">
                <a:solidFill>
                  <a:schemeClr val="tx2"/>
                </a:solidFill>
                <a:latin typeface="华文楷体" panose="02010600040101010101" pitchFamily="2" charset="-122"/>
                <a:ea typeface="华文楷体" panose="02010600040101010101" pitchFamily="2" charset="-122"/>
              </a:rPr>
              <a:t>      从债券形式来看，我国发行的国债可分为记账式国债、凭证式国债、无记名（实物）国债三种。</a:t>
            </a:r>
            <a:endParaRPr sz="2400" dirty="0">
              <a:solidFill>
                <a:schemeClr val="tx2"/>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6945630" cy="5202555"/>
          </a:xfrm>
        </p:spPr>
        <p:txBody>
          <a:bodyPr/>
          <a:lstStyle/>
          <a:p>
            <a:pPr marL="0" indent="0">
              <a:buNone/>
            </a:pPr>
            <a:r>
              <a:rPr lang="zh-CN" altLang="zh-CN" b="1" dirty="0">
                <a:solidFill>
                  <a:schemeClr val="tx2"/>
                </a:solidFill>
              </a:rPr>
              <a:t>二、证券投资的对象和种类</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400" dirty="0">
                <a:solidFill>
                  <a:schemeClr val="tx2"/>
                </a:solidFill>
              </a:rPr>
              <a:t>（二）股票投资</a:t>
            </a:r>
            <a:endParaRPr sz="2400" dirty="0">
              <a:solidFill>
                <a:schemeClr val="tx2"/>
              </a:solidFill>
            </a:endParaRPr>
          </a:p>
          <a:p>
            <a:pPr marL="0" algn="l">
              <a:lnSpc>
                <a:spcPct val="150000"/>
              </a:lnSpc>
              <a:buClrTx/>
              <a:buSzTx/>
              <a:buFontTx/>
              <a:buNone/>
            </a:pPr>
            <a:r>
              <a:rPr sz="2400" dirty="0">
                <a:solidFill>
                  <a:schemeClr val="tx2"/>
                </a:solidFill>
              </a:rPr>
              <a:t>        </a:t>
            </a:r>
            <a:r>
              <a:rPr sz="2400" dirty="0">
                <a:solidFill>
                  <a:schemeClr val="tx2"/>
                </a:solidFill>
                <a:latin typeface="华文楷体" panose="02010600040101010101" pitchFamily="2" charset="-122"/>
                <a:ea typeface="华文楷体" panose="02010600040101010101" pitchFamily="2" charset="-122"/>
              </a:rPr>
              <a:t>股票投资，是指投资者将资金投向股票，通过股票的买卖和收取股利以获得收益的投资行为。相对于债券投资而言，股票投资（尤其是普通股投资）风险较高，但有机会获得较高的收益。</a:t>
            </a:r>
            <a:endParaRPr sz="2400" dirty="0">
              <a:solidFill>
                <a:schemeClr val="tx2"/>
              </a:solidFill>
              <a:latin typeface="华文楷体" panose="02010600040101010101" pitchFamily="2" charset="-122"/>
              <a:ea typeface="华文楷体" panose="02010600040101010101" pitchFamily="2" charset="-122"/>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6945630" cy="5202555"/>
          </a:xfrm>
        </p:spPr>
        <p:txBody>
          <a:bodyPr/>
          <a:lstStyle/>
          <a:p>
            <a:pPr marL="0" indent="0">
              <a:buNone/>
            </a:pPr>
            <a:r>
              <a:rPr lang="zh-CN" altLang="zh-CN" b="1" dirty="0">
                <a:solidFill>
                  <a:schemeClr val="tx2"/>
                </a:solidFill>
              </a:rPr>
              <a:t>二、证券投资的对象和种类</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400" dirty="0">
                <a:solidFill>
                  <a:schemeClr val="tx2"/>
                </a:solidFill>
              </a:rPr>
              <a:t>（三）基金投资</a:t>
            </a:r>
            <a:endParaRPr sz="2400" dirty="0">
              <a:solidFill>
                <a:schemeClr val="tx2"/>
              </a:solidFill>
            </a:endParaRPr>
          </a:p>
          <a:p>
            <a:pPr marL="0" algn="l">
              <a:lnSpc>
                <a:spcPct val="150000"/>
              </a:lnSpc>
              <a:buClrTx/>
              <a:buSzTx/>
              <a:buFontTx/>
              <a:buNone/>
            </a:pPr>
            <a:r>
              <a:rPr sz="2400" dirty="0">
                <a:solidFill>
                  <a:schemeClr val="tx2"/>
                </a:solidFill>
              </a:rPr>
              <a:t>         基金投资，是指投资者将资金投向基金的行为。由于基金投资具有资金的规模优势和专家理财优势，从而有利于降低投资风险，获得较高的、较稳定的投资收益。</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6945630" cy="5202555"/>
          </a:xfrm>
        </p:spPr>
        <p:txBody>
          <a:bodyPr/>
          <a:lstStyle/>
          <a:p>
            <a:pPr marL="0" indent="0">
              <a:buNone/>
            </a:pPr>
            <a:r>
              <a:rPr lang="zh-CN" altLang="zh-CN" b="1" dirty="0">
                <a:solidFill>
                  <a:schemeClr val="tx2"/>
                </a:solidFill>
              </a:rPr>
              <a:t>二、证券投资的对象和种类</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r>
              <a:rPr sz="2400" dirty="0">
                <a:solidFill>
                  <a:schemeClr val="tx2"/>
                </a:solidFill>
              </a:rPr>
              <a:t>（四）证券组合投资</a:t>
            </a:r>
            <a:endParaRPr sz="2400" dirty="0">
              <a:solidFill>
                <a:schemeClr val="tx2"/>
              </a:solidFill>
            </a:endParaRPr>
          </a:p>
          <a:p>
            <a:pPr marL="0" algn="l">
              <a:lnSpc>
                <a:spcPct val="150000"/>
              </a:lnSpc>
              <a:buClrTx/>
              <a:buSzTx/>
              <a:buFontTx/>
              <a:buNone/>
            </a:pPr>
            <a:r>
              <a:rPr sz="2400" dirty="0">
                <a:solidFill>
                  <a:schemeClr val="tx2"/>
                </a:solidFill>
              </a:rPr>
              <a:t>         证券组合投资，是指企业将资金同时投资于多种证券。例如，既投资于国库券，又投资于企业股票。组合投资可以有效地分散证券投资风险，是企业等法人单位进行证券投资时常用的投资方式。</a:t>
            </a: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4045" y="1218565"/>
            <a:ext cx="6945630" cy="5202555"/>
          </a:xfrm>
        </p:spPr>
        <p:txBody>
          <a:bodyPr/>
          <a:lstStyle/>
          <a:p>
            <a:pPr marL="0" indent="0">
              <a:buNone/>
            </a:pPr>
            <a:r>
              <a:rPr lang="zh-CN" altLang="zh-CN" b="1" dirty="0">
                <a:solidFill>
                  <a:schemeClr val="tx2"/>
                </a:solidFill>
              </a:rPr>
              <a:t>二、证券投资的对象和种类</a:t>
            </a:r>
            <a:r>
              <a:rPr lang="en-US" altLang="zh-CN" sz="2800" dirty="0">
                <a:solidFill>
                  <a:schemeClr val="tx2"/>
                </a:solidFill>
              </a:rPr>
              <a:t>    </a:t>
            </a:r>
            <a:endParaRPr lang="en-US" altLang="zh-CN" sz="2800" dirty="0">
              <a:solidFill>
                <a:schemeClr val="tx2"/>
              </a:solidFill>
            </a:endParaRPr>
          </a:p>
          <a:p>
            <a:pPr marL="0" algn="l">
              <a:lnSpc>
                <a:spcPct val="150000"/>
              </a:lnSpc>
              <a:buClrTx/>
              <a:buSzTx/>
              <a:buFontTx/>
              <a:buNone/>
            </a:pPr>
            <a:endParaRPr sz="2400" dirty="0">
              <a:solidFill>
                <a:schemeClr val="tx2"/>
              </a:solidFill>
            </a:endParaRPr>
          </a:p>
        </p:txBody>
      </p:sp>
      <p:sp>
        <p:nvSpPr>
          <p:cNvPr id="4" name="灯片编号占位符 3"/>
          <p:cNvSpPr>
            <a:spLocks noGrp="1"/>
          </p:cNvSpPr>
          <p:nvPr>
            <p:ph type="sldNum" sz="quarter" idx="12"/>
          </p:nvPr>
        </p:nvSpPr>
        <p:spPr/>
        <p:txBody>
          <a:bodyPr/>
          <a:lstStyle/>
          <a:p>
            <a:pPr>
              <a:defRPr/>
            </a:pPr>
            <a:fld id="{F59B271C-77F9-4E66-A72D-B1A09ADC51FC}" type="slidenum">
              <a:rPr lang="zh-CN" altLang="en-US" smtClean="0"/>
            </a:fld>
            <a:endParaRPr lang="zh-CN" altLang="zh-CN"/>
          </a:p>
        </p:txBody>
      </p:sp>
      <p:sp>
        <p:nvSpPr>
          <p:cNvPr id="5" name="标题 1"/>
          <p:cNvSpPr>
            <a:spLocks noGrp="1"/>
          </p:cNvSpPr>
          <p:nvPr>
            <p:ph type="title"/>
          </p:nvPr>
        </p:nvSpPr>
        <p:spPr>
          <a:xfrm>
            <a:off x="614045" y="-146050"/>
            <a:ext cx="7772400" cy="1155700"/>
          </a:xfrm>
        </p:spPr>
        <p:txBody>
          <a:bodyPr/>
          <a:lstStyle/>
          <a:p>
            <a:r>
              <a:rPr lang="zh-CN" altLang="en-US" sz="3600" dirty="0">
                <a:latin typeface="楷体" panose="02010609060101010101" pitchFamily="49" charset="-122"/>
                <a:ea typeface="楷体" panose="02010609060101010101" pitchFamily="49" charset="-122"/>
                <a:sym typeface="+mn-ea"/>
              </a:rPr>
              <a:t>第一节 证券投资概述</a:t>
            </a:r>
            <a:endParaRPr lang="zh-CN" altLang="en-US" sz="3600" dirty="0">
              <a:latin typeface="楷体" panose="02010609060101010101" pitchFamily="49" charset="-122"/>
              <a:ea typeface="楷体" panose="02010609060101010101" pitchFamily="49" charset="-122"/>
              <a:sym typeface="+mn-ea"/>
            </a:endParaRPr>
          </a:p>
        </p:txBody>
      </p:sp>
      <p:sp>
        <p:nvSpPr>
          <p:cNvPr id="20" name="AutoShape 35"/>
          <p:cNvSpPr/>
          <p:nvPr/>
        </p:nvSpPr>
        <p:spPr>
          <a:xfrm>
            <a:off x="4382770" y="2599690"/>
            <a:ext cx="2583180" cy="2799080"/>
          </a:xfrm>
          <a:prstGeom prst="roundRect">
            <a:avLst>
              <a:gd name="adj" fmla="val 3481"/>
            </a:avLst>
          </a:prstGeom>
          <a:noFill/>
          <a:ln w="19050" cap="rnd" cmpd="sng">
            <a:solidFill>
              <a:srgbClr val="808080"/>
            </a:solidFill>
            <a:prstDash val="sysDot"/>
            <a:headEnd type="none" w="med" len="med"/>
            <a:tailEnd type="none" w="med" len="med"/>
          </a:ln>
        </p:spPr>
      </p:sp>
      <p:sp>
        <p:nvSpPr>
          <p:cNvPr id="17" name="AutoShape 66"/>
          <p:cNvSpPr>
            <a:spLocks noChangeArrowheads="1"/>
          </p:cNvSpPr>
          <p:nvPr/>
        </p:nvSpPr>
        <p:spPr bwMode="auto">
          <a:xfrm>
            <a:off x="2668588" y="3581083"/>
            <a:ext cx="1307465" cy="774065"/>
          </a:xfrm>
          <a:prstGeom prst="rightArrow">
            <a:avLst>
              <a:gd name="adj1" fmla="val 62787"/>
              <a:gd name="adj2" fmla="val 48750"/>
            </a:avLst>
          </a:prstGeom>
          <a:noFill/>
          <a:ln w="19050" cap="rnd">
            <a:solidFill>
              <a:srgbClr val="808080"/>
            </a:solidFill>
            <a:prstDash val="sysDot"/>
            <a:miter lim="800000"/>
          </a:ln>
        </p:spPr>
      </p:sp>
      <p:sp>
        <p:nvSpPr>
          <p:cNvPr id="14" name="Text Box 67"/>
          <p:cNvSpPr txBox="1">
            <a:spLocks noChangeArrowheads="1"/>
          </p:cNvSpPr>
          <p:nvPr/>
        </p:nvSpPr>
        <p:spPr bwMode="auto">
          <a:xfrm>
            <a:off x="2668905" y="3769360"/>
            <a:ext cx="1421765" cy="398145"/>
          </a:xfrm>
          <a:prstGeom prst="rect">
            <a:avLst/>
          </a:prstGeom>
          <a:noFill/>
          <a:ln>
            <a:noFill/>
          </a:ln>
        </p:spPr>
        <p:txBody>
          <a:bodyPr wrap="square">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按投资对象</a:t>
            </a:r>
            <a:endParaRPr lang="en-US" altLang="zh-CN" sz="1050" kern="1200">
              <a:solidFill>
                <a:srgbClr val="000000"/>
              </a:solidFill>
              <a:latin typeface="Calibri" panose="020F0502020204030204"/>
              <a:ea typeface="楷体_GB2312"/>
              <a:cs typeface="Times New Roman" panose="02020603050405020304"/>
              <a:sym typeface="Times New Roman" panose="02020603050405020304"/>
            </a:endParaRPr>
          </a:p>
        </p:txBody>
      </p:sp>
      <p:sp>
        <p:nvSpPr>
          <p:cNvPr id="21" name="AutoShape 72"/>
          <p:cNvSpPr>
            <a:spLocks noChangeArrowheads="1"/>
          </p:cNvSpPr>
          <p:nvPr/>
        </p:nvSpPr>
        <p:spPr bwMode="auto">
          <a:xfrm>
            <a:off x="4795520" y="2790825"/>
            <a:ext cx="1757680" cy="514985"/>
          </a:xfrm>
          <a:prstGeom prst="roundRect">
            <a:avLst>
              <a:gd name="adj" fmla="val 10889"/>
            </a:avLst>
          </a:prstGeom>
          <a:gradFill rotWithShape="1">
            <a:gsLst>
              <a:gs pos="0">
                <a:srgbClr val="FF99CC"/>
              </a:gs>
              <a:gs pos="100000">
                <a:srgbClr val="FFE6F2"/>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债券投资</a:t>
            </a:r>
            <a:endParaRPr lang="en-US" altLang="zh-CN" sz="105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3" name="AutoShape 72"/>
          <p:cNvSpPr>
            <a:spLocks noChangeArrowheads="1"/>
          </p:cNvSpPr>
          <p:nvPr/>
        </p:nvSpPr>
        <p:spPr bwMode="auto">
          <a:xfrm>
            <a:off x="4795520" y="3457575"/>
            <a:ext cx="1757680" cy="560070"/>
          </a:xfrm>
          <a:prstGeom prst="roundRect">
            <a:avLst>
              <a:gd name="adj" fmla="val 10889"/>
            </a:avLst>
          </a:prstGeom>
          <a:gradFill rotWithShape="1">
            <a:gsLst>
              <a:gs pos="0">
                <a:srgbClr val="FF99CC"/>
              </a:gs>
              <a:gs pos="100000">
                <a:srgbClr val="FFE6F2"/>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股票投资</a:t>
            </a:r>
            <a:endParaRPr lang="en-US" altLang="zh-CN" sz="105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2" name="AutoShape 72"/>
          <p:cNvSpPr>
            <a:spLocks noChangeArrowheads="1"/>
          </p:cNvSpPr>
          <p:nvPr/>
        </p:nvSpPr>
        <p:spPr bwMode="auto">
          <a:xfrm>
            <a:off x="4795520" y="4167505"/>
            <a:ext cx="1757680" cy="461645"/>
          </a:xfrm>
          <a:prstGeom prst="roundRect">
            <a:avLst>
              <a:gd name="adj" fmla="val 10889"/>
            </a:avLst>
          </a:prstGeom>
          <a:gradFill rotWithShape="1">
            <a:gsLst>
              <a:gs pos="0">
                <a:srgbClr val="FF99CC"/>
              </a:gs>
              <a:gs pos="100000">
                <a:srgbClr val="FFE6F2"/>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基金投资</a:t>
            </a:r>
            <a:endParaRPr lang="en-US" altLang="zh-CN" sz="1050" kern="0">
              <a:latin typeface="Calibri" panose="020F0502020204030204"/>
              <a:ea typeface="宋体" panose="02010600030101010101" pitchFamily="2" charset="-122"/>
              <a:cs typeface="Times New Roman" panose="02020603050405020304"/>
              <a:sym typeface="Times New Roman" panose="02020603050405020304"/>
            </a:endParaRPr>
          </a:p>
        </p:txBody>
      </p:sp>
      <p:sp>
        <p:nvSpPr>
          <p:cNvPr id="24" name="AutoShape 72"/>
          <p:cNvSpPr>
            <a:spLocks noChangeArrowheads="1"/>
          </p:cNvSpPr>
          <p:nvPr/>
        </p:nvSpPr>
        <p:spPr bwMode="auto">
          <a:xfrm>
            <a:off x="4795520" y="4821555"/>
            <a:ext cx="1757680" cy="507365"/>
          </a:xfrm>
          <a:prstGeom prst="roundRect">
            <a:avLst>
              <a:gd name="adj" fmla="val 10889"/>
            </a:avLst>
          </a:prstGeom>
          <a:gradFill rotWithShape="1">
            <a:gsLst>
              <a:gs pos="0">
                <a:srgbClr val="FF99CC"/>
              </a:gs>
              <a:gs pos="100000">
                <a:srgbClr val="FFE6F2"/>
              </a:gs>
            </a:gsLst>
            <a:lin ang="0" scaled="1"/>
          </a:gradFill>
          <a:ln>
            <a:noFill/>
          </a:ln>
        </p:spPr>
        <p:txBody>
          <a:bodyPr wrap="square" anchor="ctr">
            <a:noAutofit/>
          </a:bodyPr>
          <a:lstStyle/>
          <a:p>
            <a:pPr marL="0" marR="0" algn="l" eaLnBrk="1">
              <a:spcBef>
                <a:spcPts val="0"/>
              </a:spcBef>
              <a:spcAft>
                <a:spcPts val="0"/>
              </a:spcAft>
            </a:pPr>
            <a:r>
              <a:rPr lang="en-US" altLang="zh-CN" sz="1050" kern="1200">
                <a:solidFill>
                  <a:srgbClr val="000000"/>
                </a:solidFill>
                <a:latin typeface="Calibri" panose="020F0502020204030204"/>
                <a:ea typeface="楷体_GB2312"/>
                <a:cs typeface="Times New Roman" panose="02020603050405020304"/>
                <a:sym typeface="Times New Roman" panose="02020603050405020304"/>
              </a:rPr>
              <a:t>证券组合投资</a:t>
            </a:r>
            <a:endParaRPr lang="en-US" altLang="zh-CN" sz="1050" kern="0">
              <a:latin typeface="Calibri" panose="020F0502020204030204"/>
              <a:ea typeface="宋体" panose="02010600030101010101" pitchFamily="2" charset="-122"/>
              <a:cs typeface="Times New Roman" panose="02020603050405020304"/>
              <a:sym typeface="Times New Roman" panose="02020603050405020304"/>
            </a:endParaRPr>
          </a:p>
        </p:txBody>
      </p:sp>
    </p:spTree>
  </p:cSld>
  <p:clrMapOvr>
    <a:masterClrMapping/>
  </p:clrMapOvr>
  <p:transition/>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建行模版">
  <a:themeElements>
    <a:clrScheme name="">
      <a:dk1>
        <a:srgbClr val="336699"/>
      </a:dk1>
      <a:lt1>
        <a:srgbClr val="FFFFFF"/>
      </a:lt1>
      <a:dk2>
        <a:srgbClr val="000000"/>
      </a:dk2>
      <a:lt2>
        <a:srgbClr val="808080"/>
      </a:lt2>
      <a:accent1>
        <a:srgbClr val="3399FF"/>
      </a:accent1>
      <a:accent2>
        <a:srgbClr val="99FFCC"/>
      </a:accent2>
      <a:accent3>
        <a:srgbClr val="FFFFFF"/>
      </a:accent3>
      <a:accent4>
        <a:srgbClr val="2A5682"/>
      </a:accent4>
      <a:accent5>
        <a:srgbClr val="ADCAFF"/>
      </a:accent5>
      <a:accent6>
        <a:srgbClr val="8AE7B9"/>
      </a:accent6>
      <a:hlink>
        <a:srgbClr val="CC00CC"/>
      </a:hlink>
      <a:folHlink>
        <a:srgbClr val="B2B2B2"/>
      </a:folHlink>
    </a:clrScheme>
    <a:fontScheme name="建行模版">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0" lang="en-US" sz="4800" b="0" i="0" u="none" strike="noStrike" cap="none" normalizeH="0" baseline="0" smtClean="0">
            <a:ln>
              <a:noFill/>
            </a:ln>
            <a:solidFill>
              <a:schemeClr val="tx2"/>
            </a:solidFill>
            <a:effectLst/>
            <a:latin typeface="黑体" panose="02010609060101010101" pitchFamily="2" charset="-122"/>
            <a:ea typeface="黑体" panose="02010609060101010101" pitchFamily="2" charset="-122"/>
          </a:defRPr>
        </a:defPPr>
      </a:lstStyle>
    </a:spDef>
    <a:lnDef>
      <a:spPr bwMode="auto">
        <a:xfrm>
          <a:off x="0" y="0"/>
          <a:ext cx="1" cy="1"/>
        </a:xfrm>
        <a:custGeom>
          <a:avLst/>
          <a:gdLst/>
          <a:ahLst/>
          <a:cxnLst/>
          <a:rect l="0" t="0" r="0" b="0"/>
          <a:pathLst/>
        </a:custGeom>
        <a:solidFill>
          <a:srgbClr val="FF5050"/>
        </a:solidFill>
        <a:ln w="9525" cap="flat" cmpd="sng" algn="ctr">
          <a:solidFill>
            <a:srgbClr val="FF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0" lang="en-US" sz="4800" b="0" i="0" u="none" strike="noStrike" cap="none" normalizeH="0" baseline="0" smtClean="0">
            <a:ln>
              <a:noFill/>
            </a:ln>
            <a:solidFill>
              <a:schemeClr val="tx2"/>
            </a:solidFill>
            <a:effectLst/>
            <a:latin typeface="黑体" panose="02010609060101010101" pitchFamily="2" charset="-122"/>
            <a:ea typeface="黑体" panose="02010609060101010101" pitchFamily="2" charset="-122"/>
          </a:defRPr>
        </a:defPPr>
      </a:lstStyle>
    </a:lnDef>
  </a:objectDefaults>
  <a:extraClrSchemeLst>
    <a:extraClrScheme>
      <a:clrScheme name="建行模版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建行模版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建行模版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建行模版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建行模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建行模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建行模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0</TotalTime>
  <Words>5619</Words>
  <Application>WPS 演示</Application>
  <PresentationFormat>全屏显示(4:3)</PresentationFormat>
  <Paragraphs>436</Paragraphs>
  <Slides>38</Slides>
  <Notes>0</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22</vt:i4>
      </vt:variant>
      <vt:variant>
        <vt:lpstr>幻灯片标题</vt:lpstr>
      </vt:variant>
      <vt:variant>
        <vt:i4>38</vt:i4>
      </vt:variant>
    </vt:vector>
  </HeadingPairs>
  <TitlesOfParts>
    <vt:vector size="75" baseType="lpstr">
      <vt:lpstr>Arial</vt:lpstr>
      <vt:lpstr>宋体</vt:lpstr>
      <vt:lpstr>Wingdings</vt:lpstr>
      <vt:lpstr>彩虹粗仿宋</vt:lpstr>
      <vt:lpstr>黑体</vt:lpstr>
      <vt:lpstr>Times New Roman</vt:lpstr>
      <vt:lpstr>华文楷体</vt:lpstr>
      <vt:lpstr>楷体</vt:lpstr>
      <vt:lpstr>Calibri</vt:lpstr>
      <vt:lpstr>楷体_GB2312</vt:lpstr>
      <vt:lpstr>新宋体</vt:lpstr>
      <vt:lpstr>Times New Roman</vt:lpstr>
      <vt:lpstr>微软雅黑</vt:lpstr>
      <vt:lpstr>Arial Unicode MS</vt:lpstr>
      <vt:lpstr>建行模版</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第七章 证券投资管理</vt:lpstr>
      <vt:lpstr>PowerPoint 演示文稿</vt:lpstr>
      <vt:lpstr>第一节 证券投资概述</vt:lpstr>
      <vt:lpstr>第一节 证券投资概述</vt:lpstr>
      <vt:lpstr>第一节 证券投资概述</vt:lpstr>
      <vt:lpstr>第一节 证券投资概述</vt:lpstr>
      <vt:lpstr>第一节 证券投资概述</vt:lpstr>
      <vt:lpstr>第一节 证券投资概述</vt:lpstr>
      <vt:lpstr>第一节 证券投资概述</vt:lpstr>
      <vt:lpstr>第一节 证券投资概述</vt:lpstr>
      <vt:lpstr>第一节 证券投资概述</vt:lpstr>
      <vt:lpstr>第一节 证券投资概述</vt:lpstr>
      <vt:lpstr>第一节 证券投资概述</vt:lpstr>
      <vt:lpstr>第二节 证券投资概述</vt:lpstr>
      <vt:lpstr>第二节 证券投资概述</vt:lpstr>
      <vt:lpstr>第二节 证券投资概述</vt:lpstr>
      <vt:lpstr>第二节 证券投资概述</vt:lpstr>
      <vt:lpstr>第二节 证券投资概述</vt:lpstr>
      <vt:lpstr>第二节 证券投资概述</vt:lpstr>
      <vt:lpstr>第二节 证券投资概述</vt:lpstr>
      <vt:lpstr>第二节 证券投资概述</vt:lpstr>
      <vt:lpstr>第二节 证券投资概述</vt:lpstr>
      <vt:lpstr>第二节 证券投资概述</vt:lpstr>
      <vt:lpstr>第二节 证券投资概述</vt:lpstr>
      <vt:lpstr>第二节 证券投资概述</vt:lpstr>
      <vt:lpstr>第三节 股票投资</vt:lpstr>
      <vt:lpstr>第三节 股票投资</vt:lpstr>
      <vt:lpstr>第三节 股票投资</vt:lpstr>
      <vt:lpstr>第三节 股票投资</vt:lpstr>
      <vt:lpstr>第三节 股票投资</vt:lpstr>
      <vt:lpstr>第三节 股票投资</vt:lpstr>
      <vt:lpstr>第三节 股票投资</vt:lpstr>
      <vt:lpstr>第三节 股票投资</vt:lpstr>
      <vt:lpstr>第三节 股票投资</vt:lpstr>
      <vt:lpstr>第四节     基金投资</vt:lpstr>
      <vt:lpstr>第四节     基金投资</vt:lpstr>
      <vt:lpstr>第四节     基金投资</vt:lpstr>
      <vt:lpstr>第四节     基金投资</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2005年计财会培训讲义</dc:title>
  <dc:creator>王晓薇</dc:creator>
  <cp:lastModifiedBy>蓝色月光/yl</cp:lastModifiedBy>
  <cp:revision>753</cp:revision>
  <dcterms:created xsi:type="dcterms:W3CDTF">2019-05-14T10:35:00Z</dcterms:created>
  <dcterms:modified xsi:type="dcterms:W3CDTF">2019-05-26T15:47:27Z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2052-11.1.0.8597</vt:lpwstr>
  </property>
</Properties>
</file>