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notesMasterIdLst>
    <p:notesMasterId r:id="rId14"/>
  </p:notesMasterIdLst>
  <p:handoutMasterIdLst>
    <p:handoutMasterId r:id="rId15"/>
  </p:handoutMasterIdLst>
  <p:sldIdLst>
    <p:sldId id="447" r:id="rId2"/>
    <p:sldId id="448" r:id="rId3"/>
    <p:sldId id="449" r:id="rId4"/>
    <p:sldId id="450" r:id="rId5"/>
    <p:sldId id="451" r:id="rId6"/>
    <p:sldId id="452" r:id="rId7"/>
    <p:sldId id="453" r:id="rId8"/>
    <p:sldId id="454" r:id="rId9"/>
    <p:sldId id="455" r:id="rId10"/>
    <p:sldId id="456" r:id="rId11"/>
    <p:sldId id="457" r:id="rId12"/>
    <p:sldId id="458" r:id="rId13"/>
  </p:sldIdLst>
  <p:sldSz cx="9144000" cy="6858000" type="screen4x3"/>
  <p:notesSz cx="6797675" cy="9928225"/>
  <p:defaultTextStyle>
    <a:defPPr>
      <a:defRPr lang="en-US"/>
    </a:defPPr>
    <a:lvl1pPr algn="l" rtl="0" eaLnBrk="0" fontAlgn="base" hangingPunct="0">
      <a:lnSpc>
        <a:spcPct val="150000"/>
      </a:lnSpc>
      <a:spcBef>
        <a:spcPct val="20000"/>
      </a:spcBef>
      <a:spcAft>
        <a:spcPct val="0"/>
      </a:spcAft>
      <a:buFont typeface="Wingdings" pitchFamily="2" charset="2"/>
      <a:buChar char="²"/>
      <a:defRPr sz="2800" b="1" kern="1200">
        <a:solidFill>
          <a:schemeClr val="tx2"/>
        </a:solidFill>
        <a:latin typeface="彩虹粗仿宋" pitchFamily="49" charset="-122"/>
        <a:ea typeface="彩虹粗仿宋" pitchFamily="49" charset="-122"/>
        <a:cs typeface="+mn-cs"/>
      </a:defRPr>
    </a:lvl1pPr>
    <a:lvl2pPr marL="457200" algn="l" rtl="0" eaLnBrk="0" fontAlgn="base" hangingPunct="0">
      <a:lnSpc>
        <a:spcPct val="150000"/>
      </a:lnSpc>
      <a:spcBef>
        <a:spcPct val="20000"/>
      </a:spcBef>
      <a:spcAft>
        <a:spcPct val="0"/>
      </a:spcAft>
      <a:buFont typeface="Wingdings" pitchFamily="2" charset="2"/>
      <a:buChar char="²"/>
      <a:defRPr sz="2800" b="1" kern="1200">
        <a:solidFill>
          <a:schemeClr val="tx2"/>
        </a:solidFill>
        <a:latin typeface="彩虹粗仿宋" pitchFamily="49" charset="-122"/>
        <a:ea typeface="彩虹粗仿宋" pitchFamily="49" charset="-122"/>
        <a:cs typeface="+mn-cs"/>
      </a:defRPr>
    </a:lvl2pPr>
    <a:lvl3pPr marL="914400" algn="l" rtl="0" eaLnBrk="0" fontAlgn="base" hangingPunct="0">
      <a:lnSpc>
        <a:spcPct val="150000"/>
      </a:lnSpc>
      <a:spcBef>
        <a:spcPct val="20000"/>
      </a:spcBef>
      <a:spcAft>
        <a:spcPct val="0"/>
      </a:spcAft>
      <a:buFont typeface="Wingdings" pitchFamily="2" charset="2"/>
      <a:buChar char="²"/>
      <a:defRPr sz="2800" b="1" kern="1200">
        <a:solidFill>
          <a:schemeClr val="tx2"/>
        </a:solidFill>
        <a:latin typeface="彩虹粗仿宋" pitchFamily="49" charset="-122"/>
        <a:ea typeface="彩虹粗仿宋" pitchFamily="49" charset="-122"/>
        <a:cs typeface="+mn-cs"/>
      </a:defRPr>
    </a:lvl3pPr>
    <a:lvl4pPr marL="1371600" algn="l" rtl="0" eaLnBrk="0" fontAlgn="base" hangingPunct="0">
      <a:lnSpc>
        <a:spcPct val="150000"/>
      </a:lnSpc>
      <a:spcBef>
        <a:spcPct val="20000"/>
      </a:spcBef>
      <a:spcAft>
        <a:spcPct val="0"/>
      </a:spcAft>
      <a:buFont typeface="Wingdings" pitchFamily="2" charset="2"/>
      <a:buChar char="²"/>
      <a:defRPr sz="2800" b="1" kern="1200">
        <a:solidFill>
          <a:schemeClr val="tx2"/>
        </a:solidFill>
        <a:latin typeface="彩虹粗仿宋" pitchFamily="49" charset="-122"/>
        <a:ea typeface="彩虹粗仿宋" pitchFamily="49" charset="-122"/>
        <a:cs typeface="+mn-cs"/>
      </a:defRPr>
    </a:lvl4pPr>
    <a:lvl5pPr marL="1828800" algn="l" rtl="0" eaLnBrk="0" fontAlgn="base" hangingPunct="0">
      <a:lnSpc>
        <a:spcPct val="150000"/>
      </a:lnSpc>
      <a:spcBef>
        <a:spcPct val="20000"/>
      </a:spcBef>
      <a:spcAft>
        <a:spcPct val="0"/>
      </a:spcAft>
      <a:buFont typeface="Wingdings" pitchFamily="2" charset="2"/>
      <a:buChar char="²"/>
      <a:defRPr sz="2800" b="1" kern="1200">
        <a:solidFill>
          <a:schemeClr val="tx2"/>
        </a:solidFill>
        <a:latin typeface="彩虹粗仿宋" pitchFamily="49" charset="-122"/>
        <a:ea typeface="彩虹粗仿宋" pitchFamily="49" charset="-122"/>
        <a:cs typeface="+mn-cs"/>
      </a:defRPr>
    </a:lvl5pPr>
    <a:lvl6pPr marL="2286000" algn="l" defTabSz="914400" rtl="0" eaLnBrk="1" latinLnBrk="0" hangingPunct="1">
      <a:defRPr sz="2800" b="1" kern="1200">
        <a:solidFill>
          <a:schemeClr val="tx2"/>
        </a:solidFill>
        <a:latin typeface="彩虹粗仿宋" pitchFamily="49" charset="-122"/>
        <a:ea typeface="彩虹粗仿宋" pitchFamily="49" charset="-122"/>
        <a:cs typeface="+mn-cs"/>
      </a:defRPr>
    </a:lvl6pPr>
    <a:lvl7pPr marL="2743200" algn="l" defTabSz="914400" rtl="0" eaLnBrk="1" latinLnBrk="0" hangingPunct="1">
      <a:defRPr sz="2800" b="1" kern="1200">
        <a:solidFill>
          <a:schemeClr val="tx2"/>
        </a:solidFill>
        <a:latin typeface="彩虹粗仿宋" pitchFamily="49" charset="-122"/>
        <a:ea typeface="彩虹粗仿宋" pitchFamily="49" charset="-122"/>
        <a:cs typeface="+mn-cs"/>
      </a:defRPr>
    </a:lvl7pPr>
    <a:lvl8pPr marL="3200400" algn="l" defTabSz="914400" rtl="0" eaLnBrk="1" latinLnBrk="0" hangingPunct="1">
      <a:defRPr sz="2800" b="1" kern="1200">
        <a:solidFill>
          <a:schemeClr val="tx2"/>
        </a:solidFill>
        <a:latin typeface="彩虹粗仿宋" pitchFamily="49" charset="-122"/>
        <a:ea typeface="彩虹粗仿宋" pitchFamily="49" charset="-122"/>
        <a:cs typeface="+mn-cs"/>
      </a:defRPr>
    </a:lvl8pPr>
    <a:lvl9pPr marL="3657600" algn="l" defTabSz="914400" rtl="0" eaLnBrk="1" latinLnBrk="0" hangingPunct="1">
      <a:defRPr sz="2800" b="1" kern="1200">
        <a:solidFill>
          <a:schemeClr val="tx2"/>
        </a:solidFill>
        <a:latin typeface="彩虹粗仿宋" pitchFamily="49" charset="-122"/>
        <a:ea typeface="彩虹粗仿宋" pitchFamily="49"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33CCFF"/>
    <a:srgbClr val="FF6600"/>
    <a:srgbClr val="FFCC00"/>
    <a:srgbClr val="CC0000"/>
    <a:srgbClr val="FF0000"/>
    <a:srgbClr val="000099"/>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70" autoAdjust="0"/>
    <p:restoredTop sz="94660" autoAdjust="0"/>
  </p:normalViewPr>
  <p:slideViewPr>
    <p:cSldViewPr>
      <p:cViewPr varScale="1">
        <p:scale>
          <a:sx n="92" d="100"/>
          <a:sy n="92" d="100"/>
        </p:scale>
        <p:origin x="94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none" lIns="91431" tIns="45715" rIns="91431" bIns="45715" numCol="1" anchor="t" anchorCtr="0" compatLnSpc="1">
            <a:prstTxWarp prst="textNoShape">
              <a:avLst/>
            </a:prstTxWarp>
          </a:bodyPr>
          <a:lstStyle>
            <a:lvl1pP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endParaRPr lang="zh-CN" altLang="en-US"/>
          </a:p>
        </p:txBody>
      </p:sp>
      <p:sp>
        <p:nvSpPr>
          <p:cNvPr id="67587"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none" lIns="91431" tIns="45715" rIns="91431" bIns="45715" numCol="1" anchor="t" anchorCtr="0" compatLnSpc="1">
            <a:prstTxWarp prst="textNoShape">
              <a:avLst/>
            </a:prstTxWarp>
          </a:bodyPr>
          <a:lstStyle>
            <a:lvl1pPr algn="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fld id="{9F507A11-36A8-43D7-AFB9-38989250E9BF}" type="datetimeFigureOut">
              <a:rPr lang="zh-CN" altLang="en-US"/>
              <a:pPr>
                <a:defRPr/>
              </a:pPr>
              <a:t>2019/4/19</a:t>
            </a:fld>
            <a:endParaRPr lang="zh-CN" altLang="zh-CN"/>
          </a:p>
        </p:txBody>
      </p:sp>
      <p:sp>
        <p:nvSpPr>
          <p:cNvPr id="67588"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none" lIns="91431" tIns="45715" rIns="91431" bIns="45715" numCol="1" anchor="b" anchorCtr="0" compatLnSpc="1">
            <a:prstTxWarp prst="textNoShape">
              <a:avLst/>
            </a:prstTxWarp>
          </a:bodyPr>
          <a:lstStyle>
            <a:lvl1pP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endParaRPr lang="zh-CN" altLang="zh-CN"/>
          </a:p>
        </p:txBody>
      </p:sp>
      <p:sp>
        <p:nvSpPr>
          <p:cNvPr id="67589"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none" lIns="91431" tIns="45715" rIns="91431" bIns="45715" numCol="1" anchor="b" anchorCtr="0" compatLnSpc="1">
            <a:prstTxWarp prst="textNoShape">
              <a:avLst/>
            </a:prstTxWarp>
          </a:bodyPr>
          <a:lstStyle>
            <a:lvl1pPr algn="r" eaLnBrk="1" fontAlgn="base"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fld id="{C386BE08-2F5B-4E58-B2D8-6B0400770D36}" type="slidenum">
              <a:rPr lang="zh-CN" altLang="en-US"/>
              <a:pPr>
                <a:defRPr/>
              </a:pPr>
              <a:t>‹#›</a:t>
            </a:fld>
            <a:endParaRPr lang="zh-CN" altLang="zh-CN"/>
          </a:p>
        </p:txBody>
      </p:sp>
    </p:spTree>
    <p:extLst>
      <p:ext uri="{BB962C8B-B14F-4D97-AF65-F5344CB8AC3E}">
        <p14:creationId xmlns:p14="http://schemas.microsoft.com/office/powerpoint/2010/main" val="7862358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none" lIns="91431" tIns="45715" rIns="91431" bIns="45715" numCol="1" anchor="t" anchorCtr="0" compatLnSpc="1">
            <a:prstTxWarp prst="textNoShape">
              <a:avLst/>
            </a:prstTxWarp>
          </a:bodyPr>
          <a:lstStyle>
            <a:lvl1pP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endParaRPr lang="zh-CN" altLang="en-US"/>
          </a:p>
        </p:txBody>
      </p:sp>
      <p:sp>
        <p:nvSpPr>
          <p:cNvPr id="74755"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none" lIns="91431" tIns="45715" rIns="91431" bIns="45715" numCol="1" anchor="t" anchorCtr="0" compatLnSpc="1">
            <a:prstTxWarp prst="textNoShape">
              <a:avLst/>
            </a:prstTxWarp>
          </a:bodyPr>
          <a:lstStyle>
            <a:lvl1pPr algn="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fld id="{EAE1D60F-0D87-43C2-AA4D-500F7C4E95D5}" type="datetimeFigureOut">
              <a:rPr lang="en-US" altLang="zh-CN"/>
              <a:pPr>
                <a:defRPr/>
              </a:pPr>
              <a:t>4/19/2019</a:t>
            </a:fld>
            <a:endParaRPr lang="en-US" altLang="zh-CN"/>
          </a:p>
        </p:txBody>
      </p:sp>
      <p:sp>
        <p:nvSpPr>
          <p:cNvPr id="80900"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7" name="Rectangle 5"/>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none" lIns="91431" tIns="45715" rIns="91431" bIns="45715"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74758"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none" lIns="91431" tIns="45715" rIns="91431" bIns="45715" numCol="1" anchor="b" anchorCtr="0" compatLnSpc="1">
            <a:prstTxWarp prst="textNoShape">
              <a:avLst/>
            </a:prstTxWarp>
          </a:bodyPr>
          <a:lstStyle>
            <a:lvl1pP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endParaRPr lang="en-US" altLang="zh-CN"/>
          </a:p>
        </p:txBody>
      </p:sp>
      <p:sp>
        <p:nvSpPr>
          <p:cNvPr id="74759"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none" lIns="91431" tIns="45715" rIns="91431" bIns="45715" numCol="1" anchor="b" anchorCtr="0" compatLnSpc="1">
            <a:prstTxWarp prst="textNoShape">
              <a:avLst/>
            </a:prstTxWarp>
          </a:bodyPr>
          <a:lstStyle>
            <a:lvl1pPr algn="r" eaLnBrk="1" fontAlgn="base"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fld id="{8D2DB4EB-8151-4781-871F-29EB55976A43}" type="slidenum">
              <a:rPr lang="zh-CN" altLang="en-US"/>
              <a:pPr>
                <a:defRPr/>
              </a:pPr>
              <a:t>‹#›</a:t>
            </a:fld>
            <a:endParaRPr lang="en-US" altLang="zh-CN"/>
          </a:p>
        </p:txBody>
      </p:sp>
    </p:spTree>
    <p:extLst>
      <p:ext uri="{BB962C8B-B14F-4D97-AF65-F5344CB8AC3E}">
        <p14:creationId xmlns:p14="http://schemas.microsoft.com/office/powerpoint/2010/main" val="26544106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49211" y="4867275"/>
            <a:ext cx="1994789" cy="1990725"/>
          </a:xfrm>
          <a:prstGeom prst="rect">
            <a:avLst/>
          </a:prstGeom>
        </p:spPr>
      </p:pic>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8B66F3E7-D886-4E5D-B749-B3E44A4A6380}" type="datetime1">
              <a:rPr lang="zh-CN" altLang="en-US"/>
              <a:pPr>
                <a:defRPr/>
              </a:pPr>
              <a:t>2019/4/19</a:t>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F29E9DC7-0772-4A40-A136-3DCC85127513}" type="slidenum">
              <a:rPr lang="zh-CN" altLang="en-US"/>
              <a:pPr>
                <a:defRPr/>
              </a:pPr>
              <a:t>‹#›</a:t>
            </a:fld>
            <a:endParaRPr lang="zh-CN" altLang="zh-CN"/>
          </a:p>
        </p:txBody>
      </p:sp>
    </p:spTree>
    <p:extLst>
      <p:ext uri="{BB962C8B-B14F-4D97-AF65-F5344CB8AC3E}">
        <p14:creationId xmlns:p14="http://schemas.microsoft.com/office/powerpoint/2010/main" val="141325195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A80D521-7DD3-469E-851E-23C5F963B3DA}" type="datetime1">
              <a:rPr lang="zh-CN" altLang="en-US"/>
              <a:pPr>
                <a:defRPr/>
              </a:pPr>
              <a:t>2019/4/19</a:t>
            </a:fld>
            <a:endParaRPr lang="zh-CN" altLang="zh-CN"/>
          </a:p>
        </p:txBody>
      </p:sp>
      <p:sp>
        <p:nvSpPr>
          <p:cNvPr id="6" name="页脚占位符 4"/>
          <p:cNvSpPr>
            <a:spLocks noGrp="1"/>
          </p:cNvSpPr>
          <p:nvPr>
            <p:ph type="ftr" sz="quarter" idx="11"/>
          </p:nvPr>
        </p:nvSpPr>
        <p:spPr/>
        <p:txBody>
          <a:bodyPr/>
          <a:lstStyle>
            <a:lvl1pPr>
              <a:defRPr/>
            </a:lvl1pPr>
          </a:lstStyle>
          <a:p>
            <a:pPr>
              <a:defRPr/>
            </a:pPr>
            <a:endParaRPr lang="zh-CN" altLang="zh-CN"/>
          </a:p>
        </p:txBody>
      </p:sp>
      <p:sp>
        <p:nvSpPr>
          <p:cNvPr id="7" name="灯片编号占位符 5"/>
          <p:cNvSpPr>
            <a:spLocks noGrp="1"/>
          </p:cNvSpPr>
          <p:nvPr>
            <p:ph type="sldNum" sz="quarter" idx="12"/>
          </p:nvPr>
        </p:nvSpPr>
        <p:spPr/>
        <p:txBody>
          <a:bodyPr/>
          <a:lstStyle>
            <a:lvl1pPr>
              <a:defRPr/>
            </a:lvl1pPr>
          </a:lstStyle>
          <a:p>
            <a:pPr>
              <a:defRPr/>
            </a:pPr>
            <a:fld id="{A92C9018-8895-4337-AE92-23E78966F21F}" type="slidenum">
              <a:rPr lang="zh-CN" altLang="en-US"/>
              <a:pPr>
                <a:defRPr/>
              </a:pPr>
              <a:t>‹#›</a:t>
            </a:fld>
            <a:endParaRPr lang="zh-CN" altLang="zh-CN"/>
          </a:p>
        </p:txBody>
      </p:sp>
    </p:spTree>
    <p:extLst>
      <p:ext uri="{BB962C8B-B14F-4D97-AF65-F5344CB8AC3E}">
        <p14:creationId xmlns:p14="http://schemas.microsoft.com/office/powerpoint/2010/main" val="71808514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C46CDC7-0BBC-4D1E-A363-E85479FC15AD}" type="datetime1">
              <a:rPr lang="zh-CN" altLang="en-US"/>
              <a:pPr>
                <a:defRPr/>
              </a:pPr>
              <a:t>2019/4/19</a:t>
            </a:fld>
            <a:endParaRPr lang="zh-CN" altLang="zh-CN"/>
          </a:p>
        </p:txBody>
      </p:sp>
      <p:sp>
        <p:nvSpPr>
          <p:cNvPr id="6" name="页脚占位符 4"/>
          <p:cNvSpPr>
            <a:spLocks noGrp="1"/>
          </p:cNvSpPr>
          <p:nvPr>
            <p:ph type="ftr" sz="quarter" idx="11"/>
          </p:nvPr>
        </p:nvSpPr>
        <p:spPr/>
        <p:txBody>
          <a:bodyPr/>
          <a:lstStyle>
            <a:lvl1pPr>
              <a:defRPr/>
            </a:lvl1pPr>
          </a:lstStyle>
          <a:p>
            <a:pPr>
              <a:defRPr/>
            </a:pPr>
            <a:endParaRPr lang="zh-CN" altLang="zh-CN"/>
          </a:p>
        </p:txBody>
      </p:sp>
      <p:sp>
        <p:nvSpPr>
          <p:cNvPr id="7" name="灯片编号占位符 5"/>
          <p:cNvSpPr>
            <a:spLocks noGrp="1"/>
          </p:cNvSpPr>
          <p:nvPr>
            <p:ph type="sldNum" sz="quarter" idx="12"/>
          </p:nvPr>
        </p:nvSpPr>
        <p:spPr/>
        <p:txBody>
          <a:bodyPr/>
          <a:lstStyle>
            <a:lvl1pPr>
              <a:defRPr/>
            </a:lvl1pPr>
          </a:lstStyle>
          <a:p>
            <a:pPr>
              <a:defRPr/>
            </a:pPr>
            <a:fld id="{C6CE8CF9-A2DF-49AC-809D-0521A1532DD6}" type="slidenum">
              <a:rPr lang="zh-CN" altLang="en-US"/>
              <a:pPr>
                <a:defRPr/>
              </a:pPr>
              <a:t>‹#›</a:t>
            </a:fld>
            <a:endParaRPr lang="zh-CN" altLang="zh-CN"/>
          </a:p>
        </p:txBody>
      </p:sp>
    </p:spTree>
    <p:extLst>
      <p:ext uri="{BB962C8B-B14F-4D97-AF65-F5344CB8AC3E}">
        <p14:creationId xmlns:p14="http://schemas.microsoft.com/office/powerpoint/2010/main" val="77570260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DA7B2FFF-7200-406F-80C8-E58E359CED89}" type="datetime1">
              <a:rPr lang="zh-CN" altLang="en-US"/>
              <a:pPr>
                <a:defRPr/>
              </a:pPr>
              <a:t>2019/4/19</a:t>
            </a:fld>
            <a:endParaRPr lang="zh-CN" altLang="zh-CN"/>
          </a:p>
        </p:txBody>
      </p:sp>
      <p:sp>
        <p:nvSpPr>
          <p:cNvPr id="3" name="Rectangle 5"/>
          <p:cNvSpPr>
            <a:spLocks noGrp="1" noChangeArrowheads="1"/>
          </p:cNvSpPr>
          <p:nvPr>
            <p:ph type="ftr" sz="quarter" idx="11"/>
          </p:nvPr>
        </p:nvSpPr>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a:defRPr/>
            </a:lvl1pPr>
          </a:lstStyle>
          <a:p>
            <a:pPr>
              <a:defRPr/>
            </a:pPr>
            <a:fld id="{4EF2028A-DF8A-4D2B-A4C9-D18199CD2067}" type="slidenum">
              <a:rPr lang="zh-CN" altLang="en-US"/>
              <a:pPr>
                <a:defRPr/>
              </a:pPr>
              <a:t>‹#›</a:t>
            </a:fld>
            <a:endParaRPr lang="zh-CN" altLang="zh-CN"/>
          </a:p>
        </p:txBody>
      </p:sp>
    </p:spTree>
    <p:extLst>
      <p:ext uri="{BB962C8B-B14F-4D97-AF65-F5344CB8AC3E}">
        <p14:creationId xmlns:p14="http://schemas.microsoft.com/office/powerpoint/2010/main" val="67312557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CFB2C1D1-5881-4B06-A220-D7DECA66C3C9}" type="datetime1">
              <a:rPr lang="zh-CN" altLang="en-US"/>
              <a:pPr>
                <a:defRPr/>
              </a:pPr>
              <a:t>2019/4/19</a:t>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F59B271C-77F9-4E66-A72D-B1A09ADC51FC}" type="slidenum">
              <a:rPr lang="zh-CN" altLang="en-US"/>
              <a:pPr>
                <a:defRPr/>
              </a:pPr>
              <a:t>‹#›</a:t>
            </a:fld>
            <a:endParaRPr lang="zh-CN" altLang="zh-CN"/>
          </a:p>
        </p:txBody>
      </p:sp>
    </p:spTree>
    <p:extLst>
      <p:ext uri="{BB962C8B-B14F-4D97-AF65-F5344CB8AC3E}">
        <p14:creationId xmlns:p14="http://schemas.microsoft.com/office/powerpoint/2010/main" val="400900537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fld id="{77224C7A-6172-4C5C-A84E-D16536D5776E}" type="datetime1">
              <a:rPr lang="zh-CN" altLang="en-US"/>
              <a:pPr>
                <a:defRPr/>
              </a:pPr>
              <a:t>2019/4/19</a:t>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52ADAABD-A5C6-467E-AA8B-41483292213A}" type="slidenum">
              <a:rPr lang="zh-CN" altLang="en-US"/>
              <a:pPr>
                <a:defRPr/>
              </a:pPr>
              <a:t>‹#›</a:t>
            </a:fld>
            <a:endParaRPr lang="zh-CN" altLang="zh-CN"/>
          </a:p>
        </p:txBody>
      </p:sp>
    </p:spTree>
    <p:extLst>
      <p:ext uri="{BB962C8B-B14F-4D97-AF65-F5344CB8AC3E}">
        <p14:creationId xmlns:p14="http://schemas.microsoft.com/office/powerpoint/2010/main" val="83389516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fld id="{F8D6E995-6FDA-4064-9332-B53B18215216}" type="datetime1">
              <a:rPr lang="zh-CN" altLang="en-US"/>
              <a:pPr>
                <a:defRPr/>
              </a:pPr>
              <a:t>2019/4/19</a:t>
            </a:fld>
            <a:endParaRPr lang="zh-CN" altLang="zh-CN"/>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a:defRPr/>
            </a:lvl1pPr>
          </a:lstStyle>
          <a:p>
            <a:pPr>
              <a:defRPr/>
            </a:pPr>
            <a:fld id="{4D430463-4FDD-4C9D-B97C-567A96743EEF}" type="slidenum">
              <a:rPr lang="zh-CN" altLang="en-US"/>
              <a:pPr>
                <a:defRPr/>
              </a:pPr>
              <a:t>‹#›</a:t>
            </a:fld>
            <a:endParaRPr lang="zh-CN" altLang="zh-CN"/>
          </a:p>
        </p:txBody>
      </p:sp>
    </p:spTree>
    <p:extLst>
      <p:ext uri="{BB962C8B-B14F-4D97-AF65-F5344CB8AC3E}">
        <p14:creationId xmlns:p14="http://schemas.microsoft.com/office/powerpoint/2010/main" val="397863586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fld id="{379AD2B1-557D-4867-B29B-6C52F91D1105}" type="datetime1">
              <a:rPr lang="zh-CN" altLang="en-US"/>
              <a:pPr>
                <a:defRPr/>
              </a:pPr>
              <a:t>2019/4/19</a:t>
            </a:fld>
            <a:endParaRPr lang="zh-CN" altLang="zh-CN"/>
          </a:p>
        </p:txBody>
      </p:sp>
      <p:sp>
        <p:nvSpPr>
          <p:cNvPr id="8" name="Rectangle 5"/>
          <p:cNvSpPr>
            <a:spLocks noGrp="1" noChangeArrowheads="1"/>
          </p:cNvSpPr>
          <p:nvPr>
            <p:ph type="ftr" sz="quarter" idx="11"/>
          </p:nvPr>
        </p:nvSpPr>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p:txBody>
          <a:bodyPr/>
          <a:lstStyle>
            <a:lvl1pPr>
              <a:defRPr/>
            </a:lvl1pPr>
          </a:lstStyle>
          <a:p>
            <a:pPr>
              <a:defRPr/>
            </a:pPr>
            <a:fld id="{16C20458-8901-47DB-A903-075EB53EC415}" type="slidenum">
              <a:rPr lang="zh-CN" altLang="en-US"/>
              <a:pPr>
                <a:defRPr/>
              </a:pPr>
              <a:t>‹#›</a:t>
            </a:fld>
            <a:endParaRPr lang="zh-CN" altLang="zh-CN"/>
          </a:p>
        </p:txBody>
      </p:sp>
    </p:spTree>
    <p:extLst>
      <p:ext uri="{BB962C8B-B14F-4D97-AF65-F5344CB8AC3E}">
        <p14:creationId xmlns:p14="http://schemas.microsoft.com/office/powerpoint/2010/main" val="309104916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fld id="{08D50519-2C64-4B50-A6FC-44DD2B33A8B5}" type="datetime1">
              <a:rPr lang="zh-CN" altLang="en-US"/>
              <a:pPr>
                <a:defRPr/>
              </a:pPr>
              <a:t>2019/4/19</a:t>
            </a:fld>
            <a:endParaRPr lang="zh-CN" altLang="zh-CN"/>
          </a:p>
        </p:txBody>
      </p:sp>
      <p:sp>
        <p:nvSpPr>
          <p:cNvPr id="4" name="Rectangle 5"/>
          <p:cNvSpPr>
            <a:spLocks noGrp="1" noChangeArrowheads="1"/>
          </p:cNvSpPr>
          <p:nvPr>
            <p:ph type="ftr" sz="quarter" idx="11"/>
          </p:nvPr>
        </p:nvSpPr>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p:txBody>
          <a:bodyPr/>
          <a:lstStyle>
            <a:lvl1pPr>
              <a:defRPr/>
            </a:lvl1pPr>
          </a:lstStyle>
          <a:p>
            <a:pPr>
              <a:defRPr/>
            </a:pPr>
            <a:fld id="{8B8EB283-9DA5-4142-9D74-CDEBEE296E33}" type="slidenum">
              <a:rPr lang="zh-CN" altLang="en-US"/>
              <a:pPr>
                <a:defRPr/>
              </a:pPr>
              <a:t>‹#›</a:t>
            </a:fld>
            <a:endParaRPr lang="zh-CN" altLang="zh-CN"/>
          </a:p>
        </p:txBody>
      </p:sp>
    </p:spTree>
    <p:extLst>
      <p:ext uri="{BB962C8B-B14F-4D97-AF65-F5344CB8AC3E}">
        <p14:creationId xmlns:p14="http://schemas.microsoft.com/office/powerpoint/2010/main" val="340052179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1"/>
          <p:cNvSpPr>
            <a:spLocks noGrp="1"/>
          </p:cNvSpPr>
          <p:nvPr>
            <p:ph type="dt" sz="half" idx="10"/>
          </p:nvPr>
        </p:nvSpPr>
        <p:spPr/>
        <p:txBody>
          <a:bodyPr/>
          <a:lstStyle>
            <a:lvl1pPr>
              <a:defRPr/>
            </a:lvl1pPr>
          </a:lstStyle>
          <a:p>
            <a:pPr>
              <a:defRPr/>
            </a:pPr>
            <a:fld id="{462437D9-A96C-4C3F-A576-F4132EFE9167}" type="datetime1">
              <a:rPr lang="zh-CN" altLang="en-US"/>
              <a:pPr>
                <a:defRPr/>
              </a:pPr>
              <a:t>2019/4/19</a:t>
            </a:fld>
            <a:endParaRPr lang="zh-CN" altLang="zh-CN"/>
          </a:p>
        </p:txBody>
      </p:sp>
      <p:sp>
        <p:nvSpPr>
          <p:cNvPr id="4" name="页脚占位符 2"/>
          <p:cNvSpPr>
            <a:spLocks noGrp="1"/>
          </p:cNvSpPr>
          <p:nvPr>
            <p:ph type="ftr" sz="quarter" idx="11"/>
          </p:nvPr>
        </p:nvSpPr>
        <p:spPr/>
        <p:txBody>
          <a:bodyPr/>
          <a:lstStyle>
            <a:lvl1pPr>
              <a:defRPr/>
            </a:lvl1pPr>
          </a:lstStyle>
          <a:p>
            <a:pPr>
              <a:defRPr/>
            </a:pPr>
            <a:endParaRPr lang="zh-CN" altLang="zh-CN"/>
          </a:p>
        </p:txBody>
      </p:sp>
      <p:sp>
        <p:nvSpPr>
          <p:cNvPr id="5" name="灯片编号占位符 3"/>
          <p:cNvSpPr>
            <a:spLocks noGrp="1"/>
          </p:cNvSpPr>
          <p:nvPr>
            <p:ph type="sldNum" sz="quarter" idx="12"/>
          </p:nvPr>
        </p:nvSpPr>
        <p:spPr/>
        <p:txBody>
          <a:bodyPr/>
          <a:lstStyle>
            <a:lvl1pPr>
              <a:defRPr/>
            </a:lvl1pPr>
          </a:lstStyle>
          <a:p>
            <a:pPr>
              <a:defRPr/>
            </a:pPr>
            <a:fld id="{F4FB9225-9997-4053-934F-6152987B7E23}" type="slidenum">
              <a:rPr lang="zh-CN" altLang="en-US"/>
              <a:pPr>
                <a:defRPr/>
              </a:pPr>
              <a:t>‹#›</a:t>
            </a:fld>
            <a:endParaRPr lang="zh-CN" altLang="zh-CN"/>
          </a:p>
        </p:txBody>
      </p:sp>
    </p:spTree>
    <p:extLst>
      <p:ext uri="{BB962C8B-B14F-4D97-AF65-F5344CB8AC3E}">
        <p14:creationId xmlns:p14="http://schemas.microsoft.com/office/powerpoint/2010/main" val="101002326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p:txBody>
          <a:bodyPr/>
          <a:lstStyle>
            <a:lvl1pPr>
              <a:defRPr/>
            </a:lvl1pPr>
          </a:lstStyle>
          <a:p>
            <a:pPr>
              <a:defRPr/>
            </a:pPr>
            <a:fld id="{88ED1CBF-479D-4E1E-83AC-4F3023010811}" type="datetime1">
              <a:rPr lang="zh-CN" altLang="en-US"/>
              <a:pPr>
                <a:defRPr/>
              </a:pPr>
              <a:t>2019/4/19</a:t>
            </a:fld>
            <a:endParaRPr lang="zh-CN" altLang="zh-CN"/>
          </a:p>
        </p:txBody>
      </p:sp>
      <p:sp>
        <p:nvSpPr>
          <p:cNvPr id="7" name="页脚占位符 5"/>
          <p:cNvSpPr>
            <a:spLocks noGrp="1"/>
          </p:cNvSpPr>
          <p:nvPr>
            <p:ph type="ftr" sz="quarter" idx="11"/>
          </p:nvPr>
        </p:nvSpPr>
        <p:spPr/>
        <p:txBody>
          <a:bodyPr/>
          <a:lstStyle>
            <a:lvl1pPr>
              <a:defRPr/>
            </a:lvl1pPr>
          </a:lstStyle>
          <a:p>
            <a:pPr>
              <a:defRPr/>
            </a:pPr>
            <a:endParaRPr lang="zh-CN" altLang="zh-CN"/>
          </a:p>
        </p:txBody>
      </p:sp>
      <p:sp>
        <p:nvSpPr>
          <p:cNvPr id="8" name="灯片编号占位符 6"/>
          <p:cNvSpPr>
            <a:spLocks noGrp="1"/>
          </p:cNvSpPr>
          <p:nvPr>
            <p:ph type="sldNum" sz="quarter" idx="12"/>
          </p:nvPr>
        </p:nvSpPr>
        <p:spPr/>
        <p:txBody>
          <a:bodyPr/>
          <a:lstStyle>
            <a:lvl1pPr>
              <a:defRPr/>
            </a:lvl1pPr>
          </a:lstStyle>
          <a:p>
            <a:pPr>
              <a:defRPr/>
            </a:pPr>
            <a:fld id="{FB69FC28-83DA-4996-AB4E-382899964066}" type="slidenum">
              <a:rPr lang="zh-CN" altLang="en-US"/>
              <a:pPr>
                <a:defRPr/>
              </a:pPr>
              <a:t>‹#›</a:t>
            </a:fld>
            <a:endParaRPr lang="zh-CN" altLang="zh-CN"/>
          </a:p>
        </p:txBody>
      </p:sp>
    </p:spTree>
    <p:extLst>
      <p:ext uri="{BB962C8B-B14F-4D97-AF65-F5344CB8AC3E}">
        <p14:creationId xmlns:p14="http://schemas.microsoft.com/office/powerpoint/2010/main" val="67639791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p:txBody>
          <a:bodyPr/>
          <a:lstStyle>
            <a:lvl1pPr>
              <a:defRPr/>
            </a:lvl1pPr>
          </a:lstStyle>
          <a:p>
            <a:pPr>
              <a:defRPr/>
            </a:pPr>
            <a:fld id="{7F5BF5B4-10DC-4E74-9A93-B5D8E413EA3E}" type="datetime1">
              <a:rPr lang="zh-CN" altLang="en-US"/>
              <a:pPr>
                <a:defRPr/>
              </a:pPr>
              <a:t>2019/4/19</a:t>
            </a:fld>
            <a:endParaRPr lang="zh-CN" altLang="zh-CN"/>
          </a:p>
        </p:txBody>
      </p:sp>
      <p:sp>
        <p:nvSpPr>
          <p:cNvPr id="7" name="页脚占位符 5"/>
          <p:cNvSpPr>
            <a:spLocks noGrp="1"/>
          </p:cNvSpPr>
          <p:nvPr>
            <p:ph type="ftr" sz="quarter" idx="11"/>
          </p:nvPr>
        </p:nvSpPr>
        <p:spPr/>
        <p:txBody>
          <a:bodyPr/>
          <a:lstStyle>
            <a:lvl1pPr>
              <a:defRPr/>
            </a:lvl1pPr>
          </a:lstStyle>
          <a:p>
            <a:pPr>
              <a:defRPr/>
            </a:pPr>
            <a:endParaRPr lang="zh-CN" altLang="zh-CN"/>
          </a:p>
        </p:txBody>
      </p:sp>
      <p:sp>
        <p:nvSpPr>
          <p:cNvPr id="8" name="灯片编号占位符 6"/>
          <p:cNvSpPr>
            <a:spLocks noGrp="1"/>
          </p:cNvSpPr>
          <p:nvPr>
            <p:ph type="sldNum" sz="quarter" idx="12"/>
          </p:nvPr>
        </p:nvSpPr>
        <p:spPr/>
        <p:txBody>
          <a:bodyPr/>
          <a:lstStyle>
            <a:lvl1pPr>
              <a:defRPr/>
            </a:lvl1pPr>
          </a:lstStyle>
          <a:p>
            <a:pPr>
              <a:defRPr/>
            </a:pPr>
            <a:fld id="{7D7B8025-B361-40D8-BAA5-515363C2E7E9}" type="slidenum">
              <a:rPr lang="zh-CN" altLang="en-US"/>
              <a:pPr>
                <a:defRPr/>
              </a:pPr>
              <a:t>‹#›</a:t>
            </a:fld>
            <a:endParaRPr lang="zh-CN" altLang="zh-CN"/>
          </a:p>
        </p:txBody>
      </p:sp>
    </p:spTree>
    <p:extLst>
      <p:ext uri="{BB962C8B-B14F-4D97-AF65-F5344CB8AC3E}">
        <p14:creationId xmlns:p14="http://schemas.microsoft.com/office/powerpoint/2010/main" val="315951887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pic>
        <p:nvPicPr>
          <p:cNvPr id="11266" name="Picture 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1268"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5300"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400" b="0">
                <a:solidFill>
                  <a:schemeClr val="tx1"/>
                </a:solidFill>
                <a:latin typeface="Times New Roman" pitchFamily="18" charset="0"/>
                <a:ea typeface="宋体" pitchFamily="2" charset="-122"/>
              </a:defRPr>
            </a:lvl1pPr>
          </a:lstStyle>
          <a:p>
            <a:pPr>
              <a:defRPr/>
            </a:pPr>
            <a:fld id="{262CC1DE-C097-4F04-BBA8-DE05C55D8A3E}" type="datetime1">
              <a:rPr lang="zh-CN" altLang="en-US"/>
              <a:pPr>
                <a:defRPr/>
              </a:pPr>
              <a:t>2019/4/19</a:t>
            </a:fld>
            <a:endParaRPr lang="zh-CN" altLang="zh-CN"/>
          </a:p>
        </p:txBody>
      </p:sp>
      <p:sp>
        <p:nvSpPr>
          <p:cNvPr id="55301"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b="0">
                <a:solidFill>
                  <a:schemeClr val="tx1"/>
                </a:solidFill>
                <a:latin typeface="Times New Roman" pitchFamily="18" charset="0"/>
                <a:ea typeface="宋体" pitchFamily="2" charset="-122"/>
              </a:defRPr>
            </a:lvl1pPr>
          </a:lstStyle>
          <a:p>
            <a:pPr>
              <a:defRPr/>
            </a:pPr>
            <a:endParaRPr lang="zh-CN" altLang="zh-CN"/>
          </a:p>
        </p:txBody>
      </p:sp>
      <p:sp>
        <p:nvSpPr>
          <p:cNvPr id="55302"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fontAlgn="base" hangingPunct="1">
              <a:lnSpc>
                <a:spcPct val="100000"/>
              </a:lnSpc>
              <a:spcBef>
                <a:spcPct val="0"/>
              </a:spcBef>
              <a:buFontTx/>
              <a:buNone/>
              <a:defRPr sz="1400" b="0">
                <a:solidFill>
                  <a:schemeClr val="tx1"/>
                </a:solidFill>
                <a:latin typeface="+mn-lt"/>
                <a:ea typeface="+mn-ea"/>
              </a:defRPr>
            </a:lvl1pPr>
          </a:lstStyle>
          <a:p>
            <a:pPr>
              <a:defRPr/>
            </a:pPr>
            <a:fld id="{A36DC088-5DDB-44C5-A5DD-619B43A55EB8}" type="slidenum">
              <a:rPr lang="zh-CN" altLang="en-US"/>
              <a:pPr>
                <a:defRPr/>
              </a:pPr>
              <a:t>‹#›</a:t>
            </a:fld>
            <a:endParaRPr lang="zh-CN" altLang="zh-CN"/>
          </a:p>
        </p:txBody>
      </p:sp>
      <p:pic>
        <p:nvPicPr>
          <p:cNvPr id="2" name="图片 1"/>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380888" y="627669"/>
            <a:ext cx="304912" cy="304912"/>
          </a:xfrm>
          <a:prstGeom prst="rect">
            <a:avLst/>
          </a:prstGeom>
        </p:spPr>
      </p:pic>
      <p:pic>
        <p:nvPicPr>
          <p:cNvPr id="3" name="图片 2"/>
          <p:cNvPicPr>
            <a:picLocks noChangeAspect="1"/>
          </p:cNvPicPr>
          <p:nvPr userDrawn="1"/>
        </p:nvPicPr>
        <p:blipFill>
          <a:blip r:embed="rId17"/>
          <a:stretch>
            <a:fillRect/>
          </a:stretch>
        </p:blipFill>
        <p:spPr>
          <a:xfrm>
            <a:off x="7150435" y="4852215"/>
            <a:ext cx="1993565" cy="1993565"/>
          </a:xfrm>
          <a:prstGeom prst="rect">
            <a:avLst/>
          </a:prstGeom>
        </p:spPr>
      </p:pic>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Lst>
  <p:transition spd="med">
    <p:random/>
  </p:transition>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l"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l"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l"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l" rtl="0" fontAlgn="base">
        <a:spcBef>
          <a:spcPct val="0"/>
        </a:spcBef>
        <a:spcAft>
          <a:spcPct val="0"/>
        </a:spcAft>
        <a:defRPr sz="4400">
          <a:solidFill>
            <a:schemeClr val="tx2"/>
          </a:solidFill>
          <a:latin typeface="Times New Roman" pitchFamily="18" charset="0"/>
          <a:ea typeface="宋体" pitchFamily="2" charset="-122"/>
        </a:defRPr>
      </a:lvl6pPr>
      <a:lvl7pPr marL="914400" algn="l" rtl="0" fontAlgn="base">
        <a:spcBef>
          <a:spcPct val="0"/>
        </a:spcBef>
        <a:spcAft>
          <a:spcPct val="0"/>
        </a:spcAft>
        <a:defRPr sz="4400">
          <a:solidFill>
            <a:schemeClr val="tx2"/>
          </a:solidFill>
          <a:latin typeface="Times New Roman" pitchFamily="18" charset="0"/>
          <a:ea typeface="宋体" pitchFamily="2" charset="-122"/>
        </a:defRPr>
      </a:lvl7pPr>
      <a:lvl8pPr marL="1371600" algn="l" rtl="0" fontAlgn="base">
        <a:spcBef>
          <a:spcPct val="0"/>
        </a:spcBef>
        <a:spcAft>
          <a:spcPct val="0"/>
        </a:spcAft>
        <a:defRPr sz="4400">
          <a:solidFill>
            <a:schemeClr val="tx2"/>
          </a:solidFill>
          <a:latin typeface="Times New Roman" pitchFamily="18" charset="0"/>
          <a:ea typeface="宋体" pitchFamily="2" charset="-122"/>
        </a:defRPr>
      </a:lvl8pPr>
      <a:lvl9pPr marL="1828800" algn="l"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subTitle" idx="1"/>
          </p:nvPr>
        </p:nvSpPr>
        <p:spPr>
          <a:xfrm>
            <a:off x="2123728" y="3573016"/>
            <a:ext cx="5608712" cy="1752600"/>
          </a:xfrm>
        </p:spPr>
        <p:txBody>
          <a:bodyPr/>
          <a:lstStyle/>
          <a:p>
            <a:pPr marL="457200" indent="-457200" algn="l">
              <a:buFont typeface="Wingdings" panose="05000000000000000000" pitchFamily="2" charset="2"/>
              <a:buChar char="Ø"/>
            </a:pPr>
            <a:r>
              <a:rPr lang="zh-CN" altLang="en-US" sz="2800" dirty="0" smtClean="0">
                <a:solidFill>
                  <a:schemeClr val="tx2"/>
                </a:solidFill>
                <a:latin typeface="华文楷体" panose="02010600040101010101" pitchFamily="2" charset="-122"/>
                <a:ea typeface="华文楷体" panose="02010600040101010101" pitchFamily="2" charset="-122"/>
              </a:rPr>
              <a:t>财务管理概述</a:t>
            </a:r>
            <a:endParaRPr lang="en-US" altLang="zh-CN" sz="2800" dirty="0" smtClean="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smtClean="0">
                <a:solidFill>
                  <a:schemeClr val="tx2"/>
                </a:solidFill>
                <a:latin typeface="华文楷体" panose="02010600040101010101" pitchFamily="2" charset="-122"/>
                <a:ea typeface="华文楷体" panose="02010600040101010101" pitchFamily="2" charset="-122"/>
              </a:rPr>
              <a:t>财务管理的目标</a:t>
            </a:r>
            <a:endParaRPr lang="en-US" altLang="zh-CN" sz="2800" dirty="0" smtClean="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smtClean="0">
                <a:solidFill>
                  <a:schemeClr val="tx2"/>
                </a:solidFill>
                <a:latin typeface="华文楷体" panose="02010600040101010101" pitchFamily="2" charset="-122"/>
                <a:ea typeface="华文楷体" panose="02010600040101010101" pitchFamily="2" charset="-122"/>
              </a:rPr>
              <a:t>财务管理环节</a:t>
            </a:r>
            <a:endParaRPr lang="en-US" altLang="zh-CN" sz="2800" dirty="0" smtClean="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smtClean="0">
                <a:solidFill>
                  <a:schemeClr val="tx2"/>
                </a:solidFill>
                <a:latin typeface="华文楷体" panose="02010600040101010101" pitchFamily="2" charset="-122"/>
                <a:ea typeface="华文楷体" panose="02010600040101010101" pitchFamily="2" charset="-122"/>
              </a:rPr>
              <a:t>财务管理的环境</a:t>
            </a:r>
            <a:endParaRPr lang="en-US" altLang="zh-CN" sz="2800" dirty="0" smtClean="0">
              <a:solidFill>
                <a:schemeClr val="tx2"/>
              </a:solidFill>
              <a:latin typeface="华文楷体" panose="02010600040101010101" pitchFamily="2" charset="-122"/>
              <a:ea typeface="华文楷体" panose="02010600040101010101" pitchFamily="2" charset="-122"/>
            </a:endParaRPr>
          </a:p>
        </p:txBody>
      </p:sp>
      <p:sp>
        <p:nvSpPr>
          <p:cNvPr id="24581" name="标题 5"/>
          <p:cNvSpPr>
            <a:spLocks noGrp="1"/>
          </p:cNvSpPr>
          <p:nvPr>
            <p:ph type="ctrTitle"/>
          </p:nvPr>
        </p:nvSpPr>
        <p:spPr>
          <a:xfrm>
            <a:off x="714375" y="1643063"/>
            <a:ext cx="7772400" cy="1470025"/>
          </a:xfrm>
        </p:spPr>
        <p:txBody>
          <a:bodyPr/>
          <a:lstStyle/>
          <a:p>
            <a:pPr algn="ctr"/>
            <a:r>
              <a:rPr lang="en-US" altLang="zh-CN" dirty="0" smtClean="0"/>
              <a:t/>
            </a:r>
            <a:br>
              <a:rPr lang="en-US" altLang="zh-CN" dirty="0" smtClean="0"/>
            </a:br>
            <a:r>
              <a:rPr lang="zh-CN" altLang="en-US" dirty="0" smtClean="0">
                <a:solidFill>
                  <a:schemeClr val="accent5">
                    <a:lumMod val="50000"/>
                  </a:schemeClr>
                </a:solidFill>
              </a:rPr>
              <a:t>第一章 财务管理总论</a:t>
            </a:r>
            <a:endParaRPr lang="en-US" altLang="zh-CN" dirty="0" smtClean="0">
              <a:solidFill>
                <a:schemeClr val="accent5">
                  <a:lumMod val="50000"/>
                </a:schemeClr>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52055" y="980728"/>
            <a:ext cx="7772400" cy="4114800"/>
          </a:xfrm>
        </p:spPr>
        <p:txBody>
          <a:bodyPr/>
          <a:lstStyle/>
          <a:p>
            <a:pPr marL="0" indent="0">
              <a:buNone/>
            </a:pPr>
            <a:r>
              <a:rPr lang="zh-CN" altLang="zh-CN" sz="2800" b="1" dirty="0">
                <a:solidFill>
                  <a:schemeClr val="tx2"/>
                </a:solidFill>
              </a:rPr>
              <a:t>第三节 财务管理环节</a:t>
            </a:r>
            <a:endParaRPr lang="zh-CN" altLang="zh-CN" sz="2800" dirty="0">
              <a:solidFill>
                <a:schemeClr val="tx2"/>
              </a:solidFill>
            </a:endParaRPr>
          </a:p>
          <a:p>
            <a:pPr marL="0" indent="0">
              <a:buNone/>
            </a:pPr>
            <a:r>
              <a:rPr lang="zh-CN" altLang="zh-CN" sz="2800" b="1" dirty="0">
                <a:solidFill>
                  <a:schemeClr val="tx2"/>
                </a:solidFill>
              </a:rPr>
              <a:t>一、计划与预算</a:t>
            </a:r>
            <a:endParaRPr lang="zh-CN" altLang="zh-CN" sz="2800" dirty="0">
              <a:solidFill>
                <a:schemeClr val="tx2"/>
              </a:solidFill>
            </a:endParaRPr>
          </a:p>
          <a:p>
            <a:pPr marL="0" indent="0">
              <a:buNone/>
            </a:pPr>
            <a:r>
              <a:rPr lang="zh-CN" altLang="zh-CN" sz="2800" dirty="0">
                <a:solidFill>
                  <a:schemeClr val="tx2"/>
                </a:solidFill>
              </a:rPr>
              <a:t>（一）财务预测</a:t>
            </a:r>
          </a:p>
          <a:p>
            <a:pPr marL="0" indent="0">
              <a:buNone/>
            </a:pPr>
            <a:r>
              <a:rPr lang="zh-CN" altLang="zh-CN" sz="2800" dirty="0">
                <a:solidFill>
                  <a:schemeClr val="tx2"/>
                </a:solidFill>
              </a:rPr>
              <a:t>（二）财务计划</a:t>
            </a:r>
          </a:p>
          <a:p>
            <a:pPr marL="0" indent="0">
              <a:buNone/>
            </a:pPr>
            <a:r>
              <a:rPr lang="zh-CN" altLang="zh-CN" sz="2800" dirty="0">
                <a:solidFill>
                  <a:schemeClr val="tx2"/>
                </a:solidFill>
              </a:rPr>
              <a:t>（三）财务预算</a:t>
            </a:r>
          </a:p>
          <a:p>
            <a:pPr marL="0" indent="0">
              <a:buNone/>
            </a:pPr>
            <a:r>
              <a:rPr lang="zh-CN" altLang="zh-CN" sz="2800" b="1" dirty="0">
                <a:solidFill>
                  <a:schemeClr val="tx2"/>
                </a:solidFill>
              </a:rPr>
              <a:t>二、决策与控制</a:t>
            </a:r>
            <a:endParaRPr lang="zh-CN" altLang="zh-CN" sz="2800" dirty="0">
              <a:solidFill>
                <a:schemeClr val="tx2"/>
              </a:solidFill>
            </a:endParaRPr>
          </a:p>
          <a:p>
            <a:pPr marL="0" indent="0">
              <a:buNone/>
            </a:pPr>
            <a:r>
              <a:rPr lang="zh-CN" altLang="zh-CN" sz="2800" dirty="0">
                <a:solidFill>
                  <a:schemeClr val="tx2"/>
                </a:solidFill>
              </a:rPr>
              <a:t>（一）财务决策</a:t>
            </a:r>
          </a:p>
          <a:p>
            <a:pPr marL="0" indent="0">
              <a:buNone/>
            </a:pPr>
            <a:r>
              <a:rPr lang="zh-CN" altLang="zh-CN" sz="2800" dirty="0">
                <a:solidFill>
                  <a:schemeClr val="tx2"/>
                </a:solidFill>
              </a:rPr>
              <a:t>（二）财务控制</a:t>
            </a:r>
          </a:p>
          <a:p>
            <a:pPr marL="0" indent="0">
              <a:buNone/>
            </a:pPr>
            <a:r>
              <a:rPr lang="zh-CN" altLang="zh-CN" sz="2800" b="1" dirty="0">
                <a:solidFill>
                  <a:schemeClr val="tx2"/>
                </a:solidFill>
              </a:rPr>
              <a:t>三、分析与考核</a:t>
            </a:r>
            <a:endParaRPr lang="zh-CN" altLang="zh-CN" sz="2800" dirty="0">
              <a:solidFill>
                <a:schemeClr val="tx2"/>
              </a:solidFill>
            </a:endParaRPr>
          </a:p>
          <a:p>
            <a:pPr marL="0" indent="0">
              <a:buNone/>
            </a:pPr>
            <a:r>
              <a:rPr lang="zh-CN" altLang="zh-CN" sz="2800" dirty="0">
                <a:solidFill>
                  <a:schemeClr val="tx2"/>
                </a:solidFill>
              </a:rPr>
              <a:t>（一）财务分析</a:t>
            </a:r>
          </a:p>
          <a:p>
            <a:pPr marL="0" indent="0">
              <a:buNone/>
            </a:pPr>
            <a:r>
              <a:rPr lang="zh-CN" altLang="zh-CN" sz="2800" dirty="0">
                <a:solidFill>
                  <a:schemeClr val="tx2"/>
                </a:solidFill>
              </a:rPr>
              <a:t>（二）财务考核</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10</a:t>
            </a:fld>
            <a:endParaRPr lang="zh-CN" altLang="zh-CN"/>
          </a:p>
        </p:txBody>
      </p:sp>
    </p:spTree>
    <p:extLst>
      <p:ext uri="{BB962C8B-B14F-4D97-AF65-F5344CB8AC3E}">
        <p14:creationId xmlns:p14="http://schemas.microsoft.com/office/powerpoint/2010/main" val="298228875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11560" y="7624"/>
            <a:ext cx="7772400" cy="1143000"/>
          </a:xfrm>
        </p:spPr>
        <p:txBody>
          <a:bodyPr/>
          <a:lstStyle/>
          <a:p>
            <a:r>
              <a:rPr lang="zh-CN" altLang="en-US" dirty="0">
                <a:solidFill>
                  <a:schemeClr val="accent5">
                    <a:lumMod val="50000"/>
                  </a:schemeClr>
                </a:solidFill>
              </a:rPr>
              <a:t>第四节 财务管理的环境</a:t>
            </a:r>
          </a:p>
        </p:txBody>
      </p:sp>
      <p:sp>
        <p:nvSpPr>
          <p:cNvPr id="3" name="内容占位符 2"/>
          <p:cNvSpPr>
            <a:spLocks noGrp="1"/>
          </p:cNvSpPr>
          <p:nvPr>
            <p:ph idx="1"/>
          </p:nvPr>
        </p:nvSpPr>
        <p:spPr>
          <a:xfrm>
            <a:off x="597674" y="1052736"/>
            <a:ext cx="7772400" cy="4114800"/>
          </a:xfrm>
        </p:spPr>
        <p:txBody>
          <a:bodyPr/>
          <a:lstStyle/>
          <a:p>
            <a:pPr marL="0" indent="0">
              <a:buNone/>
            </a:pPr>
            <a:r>
              <a:rPr lang="zh-CN" altLang="en-US" sz="2800" dirty="0">
                <a:solidFill>
                  <a:schemeClr val="tx2"/>
                </a:solidFill>
              </a:rPr>
              <a:t>一、技术环境 </a:t>
            </a:r>
          </a:p>
          <a:p>
            <a:pPr marL="0" indent="0">
              <a:buNone/>
            </a:pPr>
            <a:r>
              <a:rPr lang="zh-CN" altLang="en-US" sz="2800" dirty="0">
                <a:solidFill>
                  <a:schemeClr val="tx2"/>
                </a:solidFill>
              </a:rPr>
              <a:t>二、经济环境</a:t>
            </a:r>
          </a:p>
          <a:p>
            <a:pPr marL="0" indent="0">
              <a:buNone/>
            </a:pPr>
            <a:r>
              <a:rPr lang="zh-CN" altLang="en-US" sz="2800" dirty="0">
                <a:solidFill>
                  <a:schemeClr val="tx2"/>
                </a:solidFill>
              </a:rPr>
              <a:t>（一）经济体制 </a:t>
            </a:r>
          </a:p>
          <a:p>
            <a:pPr marL="0" indent="0">
              <a:buNone/>
            </a:pPr>
            <a:r>
              <a:rPr lang="zh-CN" altLang="en-US" sz="2800" dirty="0">
                <a:solidFill>
                  <a:schemeClr val="tx2"/>
                </a:solidFill>
              </a:rPr>
              <a:t>（二）经济周期  </a:t>
            </a:r>
          </a:p>
          <a:p>
            <a:pPr marL="0" indent="0">
              <a:buNone/>
            </a:pPr>
            <a:r>
              <a:rPr lang="zh-CN" altLang="en-US" sz="2800" dirty="0">
                <a:solidFill>
                  <a:schemeClr val="tx2"/>
                </a:solidFill>
              </a:rPr>
              <a:t>（三）经济发展水平 </a:t>
            </a:r>
          </a:p>
          <a:p>
            <a:pPr marL="0" indent="0">
              <a:buNone/>
            </a:pPr>
            <a:r>
              <a:rPr lang="zh-CN" altLang="en-US" sz="2800" dirty="0">
                <a:solidFill>
                  <a:schemeClr val="tx2"/>
                </a:solidFill>
              </a:rPr>
              <a:t>（四）宏观经济政策 </a:t>
            </a:r>
          </a:p>
          <a:p>
            <a:pPr marL="0" indent="0">
              <a:buNone/>
            </a:pPr>
            <a:r>
              <a:rPr lang="zh-CN" altLang="en-US" sz="2800" dirty="0">
                <a:solidFill>
                  <a:schemeClr val="tx2"/>
                </a:solidFill>
              </a:rPr>
              <a:t>（五）通货膨胀</a:t>
            </a:r>
            <a:r>
              <a:rPr lang="zh-CN" altLang="en-US" sz="2800" dirty="0" smtClean="0">
                <a:solidFill>
                  <a:schemeClr val="tx2"/>
                </a:solidFill>
              </a:rPr>
              <a:t>水平</a:t>
            </a:r>
            <a:endParaRPr lang="en-US" altLang="zh-CN" sz="2800" dirty="0" smtClean="0">
              <a:solidFill>
                <a:schemeClr val="tx2"/>
              </a:solidFill>
            </a:endParaRPr>
          </a:p>
          <a:p>
            <a:pPr marL="0" indent="0">
              <a:buNone/>
            </a:pPr>
            <a:r>
              <a:rPr lang="zh-CN" altLang="zh-CN" sz="2800" b="1" dirty="0">
                <a:solidFill>
                  <a:schemeClr val="tx2"/>
                </a:solidFill>
              </a:rPr>
              <a:t>三、法律环境</a:t>
            </a:r>
            <a:endParaRPr lang="zh-CN" altLang="zh-CN" sz="2800" dirty="0">
              <a:solidFill>
                <a:schemeClr val="tx2"/>
              </a:solidFill>
            </a:endParaRPr>
          </a:p>
          <a:p>
            <a:pPr marL="0" indent="0">
              <a:buNone/>
            </a:pPr>
            <a:r>
              <a:rPr lang="zh-CN" altLang="zh-CN" sz="2800" b="1" dirty="0" smtClean="0">
                <a:solidFill>
                  <a:schemeClr val="tx2"/>
                </a:solidFill>
              </a:rPr>
              <a:t>四</a:t>
            </a:r>
            <a:r>
              <a:rPr lang="zh-CN" altLang="zh-CN" sz="2800" b="1" dirty="0">
                <a:solidFill>
                  <a:schemeClr val="tx2"/>
                </a:solidFill>
              </a:rPr>
              <a:t>、金融环境</a:t>
            </a:r>
            <a:endParaRPr lang="zh-CN" altLang="zh-CN" sz="2800" dirty="0">
              <a:solidFill>
                <a:schemeClr val="tx2"/>
              </a:solidFill>
            </a:endParaRPr>
          </a:p>
          <a:p>
            <a:pPr marL="0" indent="0">
              <a:buNone/>
            </a:pPr>
            <a:r>
              <a:rPr lang="zh-CN" altLang="zh-CN" sz="2800" dirty="0">
                <a:solidFill>
                  <a:schemeClr val="tx2"/>
                </a:solidFill>
              </a:rPr>
              <a:t>（一）金融</a:t>
            </a:r>
            <a:r>
              <a:rPr lang="zh-CN" altLang="zh-CN" sz="2800" dirty="0" smtClean="0">
                <a:solidFill>
                  <a:schemeClr val="tx2"/>
                </a:solidFill>
              </a:rPr>
              <a:t>机构</a:t>
            </a:r>
            <a:endParaRPr lang="en-US" altLang="zh-CN" sz="2800" dirty="0" smtClean="0">
              <a:solidFill>
                <a:schemeClr val="tx2"/>
              </a:solidFill>
            </a:endParaRPr>
          </a:p>
          <a:p>
            <a:pPr marL="0" indent="0">
              <a:buNone/>
            </a:pPr>
            <a:r>
              <a:rPr lang="zh-CN" altLang="en-US" sz="2800" dirty="0">
                <a:solidFill>
                  <a:schemeClr val="tx2"/>
                </a:solidFill>
              </a:rPr>
              <a:t>（二）金融工具 </a:t>
            </a:r>
            <a:endParaRPr lang="en-US" altLang="zh-CN" sz="2800" dirty="0" smtClean="0">
              <a:solidFill>
                <a:schemeClr val="tx2"/>
              </a:solidFill>
            </a:endParaRPr>
          </a:p>
          <a:p>
            <a:endParaRPr lang="zh-CN" altLang="zh-CN" dirty="0"/>
          </a:p>
          <a:p>
            <a:endParaRPr lang="zh-CN" altLang="en-US" dirty="0"/>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11</a:t>
            </a:fld>
            <a:endParaRPr lang="zh-CN" altLang="zh-CN"/>
          </a:p>
        </p:txBody>
      </p:sp>
    </p:spTree>
    <p:extLst>
      <p:ext uri="{BB962C8B-B14F-4D97-AF65-F5344CB8AC3E}">
        <p14:creationId xmlns:p14="http://schemas.microsoft.com/office/powerpoint/2010/main" val="196171179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908720"/>
            <a:ext cx="8604448" cy="4114800"/>
          </a:xfrm>
        </p:spPr>
        <p:txBody>
          <a:bodyPr/>
          <a:lstStyle/>
          <a:p>
            <a:pPr marL="0" indent="0">
              <a:buNone/>
            </a:pPr>
            <a:r>
              <a:rPr lang="zh-CN" altLang="en-US" sz="2800" dirty="0" smtClean="0">
                <a:solidFill>
                  <a:schemeClr val="tx2"/>
                </a:solidFill>
              </a:rPr>
              <a:t>（</a:t>
            </a:r>
            <a:r>
              <a:rPr lang="zh-CN" altLang="en-US" sz="2800" dirty="0">
                <a:solidFill>
                  <a:schemeClr val="tx2"/>
                </a:solidFill>
              </a:rPr>
              <a:t>三）</a:t>
            </a:r>
            <a:r>
              <a:rPr lang="zh-CN" altLang="en-US" sz="2800" dirty="0" smtClean="0">
                <a:solidFill>
                  <a:schemeClr val="tx2"/>
                </a:solidFill>
              </a:rPr>
              <a:t>金融市场</a:t>
            </a:r>
            <a:endParaRPr lang="en-US" altLang="zh-CN" sz="2800" dirty="0" smtClean="0">
              <a:solidFill>
                <a:schemeClr val="tx2"/>
              </a:solidFill>
            </a:endParaRPr>
          </a:p>
          <a:p>
            <a:pPr marL="0" indent="0">
              <a:buNone/>
            </a:pPr>
            <a:r>
              <a:rPr lang="en-US" altLang="zh-CN" sz="2800" dirty="0">
                <a:solidFill>
                  <a:schemeClr val="tx2"/>
                </a:solidFill>
              </a:rPr>
              <a:t>1.</a:t>
            </a:r>
            <a:r>
              <a:rPr lang="zh-CN" altLang="en-US" sz="2800" dirty="0">
                <a:solidFill>
                  <a:schemeClr val="tx2"/>
                </a:solidFill>
              </a:rPr>
              <a:t>金融市场的含义与</a:t>
            </a:r>
            <a:r>
              <a:rPr lang="zh-CN" altLang="en-US" sz="2800" dirty="0" smtClean="0">
                <a:solidFill>
                  <a:schemeClr val="tx2"/>
                </a:solidFill>
              </a:rPr>
              <a:t>功能</a:t>
            </a:r>
            <a:endParaRPr lang="en-US" altLang="zh-CN" sz="2800" dirty="0" smtClean="0">
              <a:solidFill>
                <a:schemeClr val="tx2"/>
              </a:solidFill>
            </a:endParaRPr>
          </a:p>
          <a:p>
            <a:pPr marL="0" indent="0">
              <a:buNone/>
            </a:pPr>
            <a:r>
              <a:rPr lang="en-US" altLang="zh-CN" sz="2800" dirty="0">
                <a:solidFill>
                  <a:schemeClr val="tx2"/>
                </a:solidFill>
              </a:rPr>
              <a:t>2.</a:t>
            </a:r>
            <a:r>
              <a:rPr lang="zh-CN" altLang="en-US" sz="2800" dirty="0">
                <a:solidFill>
                  <a:schemeClr val="tx2"/>
                </a:solidFill>
              </a:rPr>
              <a:t>金融市场的分类和组成</a:t>
            </a:r>
          </a:p>
          <a:p>
            <a:pPr marL="0" indent="0">
              <a:buNone/>
            </a:pPr>
            <a:r>
              <a:rPr lang="zh-CN" altLang="en-US" sz="2800" dirty="0">
                <a:solidFill>
                  <a:schemeClr val="tx2"/>
                </a:solidFill>
              </a:rPr>
              <a:t>（</a:t>
            </a:r>
            <a:r>
              <a:rPr lang="en-US" altLang="zh-CN" sz="2800" dirty="0">
                <a:solidFill>
                  <a:schemeClr val="tx2"/>
                </a:solidFill>
              </a:rPr>
              <a:t>1</a:t>
            </a:r>
            <a:r>
              <a:rPr lang="zh-CN" altLang="en-US" sz="2800" dirty="0">
                <a:solidFill>
                  <a:schemeClr val="tx2"/>
                </a:solidFill>
              </a:rPr>
              <a:t>） 货币市场和资本市场 </a:t>
            </a:r>
          </a:p>
          <a:p>
            <a:pPr marL="0" indent="0">
              <a:buNone/>
            </a:pPr>
            <a:r>
              <a:rPr lang="zh-CN" altLang="en-US" sz="2800" dirty="0">
                <a:solidFill>
                  <a:schemeClr val="tx2"/>
                </a:solidFill>
              </a:rPr>
              <a:t>（</a:t>
            </a:r>
            <a:r>
              <a:rPr lang="en-US" altLang="zh-CN" sz="2800" dirty="0">
                <a:solidFill>
                  <a:schemeClr val="tx2"/>
                </a:solidFill>
              </a:rPr>
              <a:t>2</a:t>
            </a:r>
            <a:r>
              <a:rPr lang="zh-CN" altLang="en-US" sz="2800" dirty="0">
                <a:solidFill>
                  <a:schemeClr val="tx2"/>
                </a:solidFill>
              </a:rPr>
              <a:t>）发行市场和流通市场 </a:t>
            </a:r>
          </a:p>
          <a:p>
            <a:pPr marL="0" indent="0">
              <a:buNone/>
            </a:pPr>
            <a:r>
              <a:rPr lang="zh-CN" altLang="en-US" sz="2800" dirty="0">
                <a:solidFill>
                  <a:schemeClr val="tx2"/>
                </a:solidFill>
              </a:rPr>
              <a:t>（</a:t>
            </a:r>
            <a:r>
              <a:rPr lang="en-US" altLang="zh-CN" sz="2800" dirty="0">
                <a:solidFill>
                  <a:schemeClr val="tx2"/>
                </a:solidFill>
              </a:rPr>
              <a:t>3</a:t>
            </a:r>
            <a:r>
              <a:rPr lang="zh-CN" altLang="en-US" sz="2800" dirty="0">
                <a:solidFill>
                  <a:schemeClr val="tx2"/>
                </a:solidFill>
              </a:rPr>
              <a:t>） 资本市场、外汇市场和黄金市场 </a:t>
            </a:r>
          </a:p>
          <a:p>
            <a:pPr marL="0" indent="0">
              <a:buNone/>
            </a:pPr>
            <a:r>
              <a:rPr lang="zh-CN" altLang="en-US" sz="2800" dirty="0">
                <a:solidFill>
                  <a:schemeClr val="tx2"/>
                </a:solidFill>
              </a:rPr>
              <a:t>（</a:t>
            </a:r>
            <a:r>
              <a:rPr lang="en-US" altLang="zh-CN" sz="2800" dirty="0">
                <a:solidFill>
                  <a:schemeClr val="tx2"/>
                </a:solidFill>
              </a:rPr>
              <a:t>4</a:t>
            </a:r>
            <a:r>
              <a:rPr lang="zh-CN" altLang="en-US" sz="2800" dirty="0">
                <a:solidFill>
                  <a:schemeClr val="tx2"/>
                </a:solidFill>
              </a:rPr>
              <a:t>）基础性金融市场和金融衍生品市场 </a:t>
            </a:r>
          </a:p>
          <a:p>
            <a:pPr marL="0" indent="0">
              <a:buNone/>
            </a:pPr>
            <a:r>
              <a:rPr lang="zh-CN" altLang="en-US" sz="2800" dirty="0">
                <a:solidFill>
                  <a:schemeClr val="tx2"/>
                </a:solidFill>
              </a:rPr>
              <a:t>（</a:t>
            </a:r>
            <a:r>
              <a:rPr lang="en-US" altLang="zh-CN" sz="2800" dirty="0">
                <a:solidFill>
                  <a:schemeClr val="tx2"/>
                </a:solidFill>
              </a:rPr>
              <a:t>5</a:t>
            </a:r>
            <a:r>
              <a:rPr lang="zh-CN" altLang="en-US" sz="2800" dirty="0">
                <a:solidFill>
                  <a:schemeClr val="tx2"/>
                </a:solidFill>
              </a:rPr>
              <a:t>）地方性金融市场、全国性金融市场和国际性</a:t>
            </a:r>
            <a:r>
              <a:rPr lang="zh-CN" altLang="en-US" sz="2800" dirty="0" smtClean="0">
                <a:solidFill>
                  <a:schemeClr val="tx2"/>
                </a:solidFill>
              </a:rPr>
              <a:t>金融市场</a:t>
            </a:r>
            <a:endParaRPr lang="en-US" altLang="zh-CN" sz="2800" dirty="0" smtClean="0">
              <a:solidFill>
                <a:schemeClr val="tx2"/>
              </a:solidFill>
            </a:endParaRPr>
          </a:p>
          <a:p>
            <a:pPr marL="0" indent="0">
              <a:buNone/>
            </a:pPr>
            <a:r>
              <a:rPr lang="en-US" altLang="zh-CN" sz="2800" dirty="0">
                <a:solidFill>
                  <a:schemeClr val="tx2"/>
                </a:solidFill>
              </a:rPr>
              <a:t>3.</a:t>
            </a:r>
            <a:r>
              <a:rPr lang="zh-CN" altLang="zh-CN" sz="2800" dirty="0">
                <a:solidFill>
                  <a:schemeClr val="tx2"/>
                </a:solidFill>
              </a:rPr>
              <a:t>金融市场上利率的决定</a:t>
            </a:r>
            <a:r>
              <a:rPr lang="zh-CN" altLang="zh-CN" sz="2800" dirty="0" smtClean="0">
                <a:solidFill>
                  <a:schemeClr val="tx2"/>
                </a:solidFill>
              </a:rPr>
              <a:t>因素</a:t>
            </a:r>
            <a:endParaRPr lang="zh-CN" altLang="zh-CN" sz="2800" dirty="0">
              <a:solidFill>
                <a:schemeClr val="tx2"/>
              </a:solidFill>
            </a:endParaRPr>
          </a:p>
          <a:p>
            <a:pPr marL="0" indent="0">
              <a:buNone/>
            </a:pPr>
            <a:r>
              <a:rPr lang="zh-CN" altLang="zh-CN" sz="2800" dirty="0">
                <a:solidFill>
                  <a:schemeClr val="tx2"/>
                </a:solidFill>
              </a:rPr>
              <a:t>利率 </a:t>
            </a:r>
            <a:r>
              <a:rPr lang="en-US" altLang="zh-CN" sz="2800" dirty="0">
                <a:solidFill>
                  <a:schemeClr val="tx2"/>
                </a:solidFill>
              </a:rPr>
              <a:t>= </a:t>
            </a:r>
            <a:r>
              <a:rPr lang="zh-CN" altLang="zh-CN" sz="2800" dirty="0">
                <a:solidFill>
                  <a:schemeClr val="tx2"/>
                </a:solidFill>
              </a:rPr>
              <a:t>纯粹利率 </a:t>
            </a:r>
            <a:r>
              <a:rPr lang="en-US" altLang="zh-CN" sz="2800" dirty="0">
                <a:solidFill>
                  <a:schemeClr val="tx2"/>
                </a:solidFill>
              </a:rPr>
              <a:t>+ </a:t>
            </a:r>
            <a:r>
              <a:rPr lang="zh-CN" altLang="zh-CN" sz="2800" dirty="0">
                <a:solidFill>
                  <a:schemeClr val="tx2"/>
                </a:solidFill>
              </a:rPr>
              <a:t>通货膨胀附加率 </a:t>
            </a:r>
            <a:r>
              <a:rPr lang="en-US" altLang="zh-CN" sz="2800" dirty="0">
                <a:solidFill>
                  <a:schemeClr val="tx2"/>
                </a:solidFill>
              </a:rPr>
              <a:t>+ </a:t>
            </a:r>
            <a:r>
              <a:rPr lang="zh-CN" altLang="zh-CN" sz="2800" dirty="0">
                <a:solidFill>
                  <a:schemeClr val="tx2"/>
                </a:solidFill>
              </a:rPr>
              <a:t>风险附加率</a:t>
            </a:r>
          </a:p>
          <a:p>
            <a:endParaRPr lang="zh-CN" altLang="en-US" dirty="0"/>
          </a:p>
          <a:p>
            <a:endParaRPr lang="zh-CN" altLang="en-US" dirty="0"/>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12</a:t>
            </a:fld>
            <a:endParaRPr lang="zh-CN" altLang="zh-CN"/>
          </a:p>
        </p:txBody>
      </p:sp>
    </p:spTree>
    <p:extLst>
      <p:ext uri="{BB962C8B-B14F-4D97-AF65-F5344CB8AC3E}">
        <p14:creationId xmlns:p14="http://schemas.microsoft.com/office/powerpoint/2010/main" val="48621172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0"/>
            <a:ext cx="7772400" cy="1143000"/>
          </a:xfrm>
        </p:spPr>
        <p:txBody>
          <a:bodyPr/>
          <a:lstStyle/>
          <a:p>
            <a:r>
              <a:rPr lang="zh-CN" altLang="en-US" dirty="0" smtClean="0">
                <a:solidFill>
                  <a:schemeClr val="accent5">
                    <a:lumMod val="50000"/>
                  </a:schemeClr>
                </a:solidFill>
              </a:rPr>
              <a:t>学习目标</a:t>
            </a:r>
            <a:endParaRPr lang="zh-CN" altLang="en-US" dirty="0">
              <a:solidFill>
                <a:schemeClr val="accent5">
                  <a:lumMod val="50000"/>
                </a:schemeClr>
              </a:solidFill>
            </a:endParaRPr>
          </a:p>
        </p:txBody>
      </p:sp>
      <p:sp>
        <p:nvSpPr>
          <p:cNvPr id="3" name="内容占位符 2"/>
          <p:cNvSpPr>
            <a:spLocks noGrp="1"/>
          </p:cNvSpPr>
          <p:nvPr>
            <p:ph idx="1"/>
          </p:nvPr>
        </p:nvSpPr>
        <p:spPr/>
        <p:txBody>
          <a:bodyPr/>
          <a:lstStyle/>
          <a:p>
            <a:r>
              <a:rPr lang="zh-CN" altLang="zh-CN" dirty="0">
                <a:solidFill>
                  <a:schemeClr val="tx2"/>
                </a:solidFill>
              </a:rPr>
              <a:t>理解财务管理的概念，掌握财务管理的</a:t>
            </a:r>
            <a:r>
              <a:rPr lang="zh-CN" altLang="zh-CN" dirty="0" smtClean="0">
                <a:solidFill>
                  <a:schemeClr val="tx2"/>
                </a:solidFill>
              </a:rPr>
              <a:t>内容</a:t>
            </a:r>
            <a:r>
              <a:rPr lang="zh-CN" altLang="en-US" dirty="0" smtClean="0">
                <a:solidFill>
                  <a:schemeClr val="tx2"/>
                </a:solidFill>
              </a:rPr>
              <a:t>，</a:t>
            </a:r>
            <a:r>
              <a:rPr lang="zh-CN" altLang="zh-CN" dirty="0" smtClean="0">
                <a:solidFill>
                  <a:schemeClr val="tx2"/>
                </a:solidFill>
              </a:rPr>
              <a:t>处理</a:t>
            </a:r>
            <a:r>
              <a:rPr lang="zh-CN" altLang="zh-CN" dirty="0">
                <a:solidFill>
                  <a:schemeClr val="tx2"/>
                </a:solidFill>
              </a:rPr>
              <a:t>好企业财务关系</a:t>
            </a:r>
            <a:r>
              <a:rPr lang="zh-CN" altLang="zh-CN" dirty="0" smtClean="0">
                <a:solidFill>
                  <a:schemeClr val="tx2"/>
                </a:solidFill>
              </a:rPr>
              <a:t>。</a:t>
            </a:r>
            <a:endParaRPr lang="en-US" altLang="zh-CN" dirty="0" smtClean="0">
              <a:solidFill>
                <a:schemeClr val="tx2"/>
              </a:solidFill>
            </a:endParaRPr>
          </a:p>
          <a:p>
            <a:r>
              <a:rPr lang="zh-CN" altLang="zh-CN" dirty="0" smtClean="0">
                <a:solidFill>
                  <a:schemeClr val="tx2"/>
                </a:solidFill>
              </a:rPr>
              <a:t>掌握</a:t>
            </a:r>
            <a:r>
              <a:rPr lang="zh-CN" altLang="zh-CN" dirty="0">
                <a:solidFill>
                  <a:schemeClr val="tx2"/>
                </a:solidFill>
              </a:rPr>
              <a:t>财务管理目标的主要</a:t>
            </a:r>
            <a:r>
              <a:rPr lang="zh-CN" altLang="zh-CN" dirty="0" smtClean="0">
                <a:solidFill>
                  <a:schemeClr val="tx2"/>
                </a:solidFill>
              </a:rPr>
              <a:t>观点</a:t>
            </a:r>
            <a:r>
              <a:rPr lang="zh-CN" altLang="en-US" dirty="0" smtClean="0">
                <a:solidFill>
                  <a:schemeClr val="tx2"/>
                </a:solidFill>
              </a:rPr>
              <a:t>。</a:t>
            </a:r>
            <a:endParaRPr lang="en-US" altLang="zh-CN" dirty="0" smtClean="0">
              <a:solidFill>
                <a:schemeClr val="tx2"/>
              </a:solidFill>
            </a:endParaRPr>
          </a:p>
          <a:p>
            <a:r>
              <a:rPr lang="zh-CN" altLang="zh-CN" dirty="0" smtClean="0">
                <a:solidFill>
                  <a:schemeClr val="tx2"/>
                </a:solidFill>
              </a:rPr>
              <a:t>了解</a:t>
            </a:r>
            <a:r>
              <a:rPr lang="zh-CN" altLang="zh-CN" dirty="0">
                <a:solidFill>
                  <a:schemeClr val="tx2"/>
                </a:solidFill>
              </a:rPr>
              <a:t>财务管理的环境，理解利息率的构成及其测算。</a:t>
            </a:r>
            <a:endParaRPr lang="zh-CN" altLang="en-US"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a:t>
            </a:fld>
            <a:endParaRPr lang="zh-CN" altLang="zh-CN"/>
          </a:p>
        </p:txBody>
      </p:sp>
    </p:spTree>
    <p:extLst>
      <p:ext uri="{BB962C8B-B14F-4D97-AF65-F5344CB8AC3E}">
        <p14:creationId xmlns:p14="http://schemas.microsoft.com/office/powerpoint/2010/main" val="2658798337"/>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116632"/>
            <a:ext cx="7772400" cy="1143000"/>
          </a:xfrm>
        </p:spPr>
        <p:txBody>
          <a:bodyPr/>
          <a:lstStyle/>
          <a:p>
            <a:r>
              <a:rPr lang="zh-CN" altLang="en-US" dirty="0" smtClean="0">
                <a:solidFill>
                  <a:schemeClr val="accent5">
                    <a:lumMod val="50000"/>
                  </a:schemeClr>
                </a:solidFill>
              </a:rPr>
              <a:t>案例导入</a:t>
            </a:r>
            <a:endParaRPr lang="zh-CN" altLang="en-US" dirty="0">
              <a:solidFill>
                <a:schemeClr val="accent5">
                  <a:lumMod val="50000"/>
                </a:schemeClr>
              </a:solidFill>
            </a:endParaRPr>
          </a:p>
        </p:txBody>
      </p:sp>
      <p:sp>
        <p:nvSpPr>
          <p:cNvPr id="3" name="内容占位符 2"/>
          <p:cNvSpPr>
            <a:spLocks noGrp="1"/>
          </p:cNvSpPr>
          <p:nvPr>
            <p:ph idx="1"/>
          </p:nvPr>
        </p:nvSpPr>
        <p:spPr>
          <a:xfrm>
            <a:off x="467544" y="1124744"/>
            <a:ext cx="7772400" cy="4114800"/>
          </a:xfrm>
        </p:spPr>
        <p:txBody>
          <a:bodyPr/>
          <a:lstStyle/>
          <a:p>
            <a:pPr marL="0" indent="0">
              <a:buNone/>
            </a:pPr>
            <a:r>
              <a:rPr lang="zh-CN" altLang="en-US" sz="2800" dirty="0" smtClean="0">
                <a:solidFill>
                  <a:schemeClr val="tx2"/>
                </a:solidFill>
              </a:rPr>
              <a:t>        安然</a:t>
            </a:r>
            <a:r>
              <a:rPr lang="zh-CN" altLang="en-US" sz="2800" dirty="0">
                <a:solidFill>
                  <a:schemeClr val="tx2"/>
                </a:solidFill>
              </a:rPr>
              <a:t>公司</a:t>
            </a:r>
            <a:r>
              <a:rPr lang="zh-CN" altLang="en-US" sz="2800" dirty="0" smtClean="0">
                <a:solidFill>
                  <a:schemeClr val="tx2"/>
                </a:solidFill>
              </a:rPr>
              <a:t>，</a:t>
            </a:r>
            <a:r>
              <a:rPr lang="en-US" altLang="zh-CN" sz="2800" dirty="0" smtClean="0">
                <a:solidFill>
                  <a:schemeClr val="tx2"/>
                </a:solidFill>
              </a:rPr>
              <a:t>2000</a:t>
            </a:r>
            <a:r>
              <a:rPr lang="zh-CN" altLang="en-US" sz="2800" dirty="0">
                <a:solidFill>
                  <a:schemeClr val="tx2"/>
                </a:solidFill>
              </a:rPr>
              <a:t>年披露的营业额达</a:t>
            </a:r>
            <a:r>
              <a:rPr lang="en-US" altLang="zh-CN" sz="2800" dirty="0">
                <a:solidFill>
                  <a:schemeClr val="tx2"/>
                </a:solidFill>
              </a:rPr>
              <a:t>1010</a:t>
            </a:r>
            <a:r>
              <a:rPr lang="zh-CN" altLang="en-US" sz="2800" dirty="0">
                <a:solidFill>
                  <a:schemeClr val="tx2"/>
                </a:solidFill>
              </a:rPr>
              <a:t>亿美元之巨</a:t>
            </a:r>
            <a:r>
              <a:rPr lang="zh-CN" altLang="en-US" sz="2800" dirty="0" smtClean="0">
                <a:solidFill>
                  <a:schemeClr val="tx2"/>
                </a:solidFill>
              </a:rPr>
              <a:t>。</a:t>
            </a:r>
            <a:r>
              <a:rPr lang="en-US" altLang="zh-CN" sz="2800" dirty="0" smtClean="0">
                <a:solidFill>
                  <a:schemeClr val="tx2"/>
                </a:solidFill>
              </a:rPr>
              <a:t>2002</a:t>
            </a:r>
            <a:r>
              <a:rPr lang="zh-CN" altLang="en-US" sz="2800" dirty="0">
                <a:solidFill>
                  <a:schemeClr val="tx2"/>
                </a:solidFill>
              </a:rPr>
              <a:t>年在几周内破产的财务造假丑闻。安然的崩溃并不仅仅是因为假账，也不全是高层的腐败，更深层次的原因是急功近利，使安然在走向成功的同时也预掘了失败之墓。安然的核心文化就是盈利，在安然，经营者追求的目标就是“高获利、高股价、高成长”。正是由于安然公司的主管们建立了以赢利增长为核心的文化，经理们才有了很大的动力去涉险，安然追求的目标最后也只剩下一个，那就是赢利。这种只追求盈利的财务管理目标是否正确呢？</a:t>
            </a: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3</a:t>
            </a:fld>
            <a:endParaRPr lang="zh-CN" altLang="zh-CN"/>
          </a:p>
        </p:txBody>
      </p:sp>
    </p:spTree>
    <p:extLst>
      <p:ext uri="{BB962C8B-B14F-4D97-AF65-F5344CB8AC3E}">
        <p14:creationId xmlns:p14="http://schemas.microsoft.com/office/powerpoint/2010/main" val="268879750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90511" y="7624"/>
            <a:ext cx="7772400" cy="1143000"/>
          </a:xfrm>
        </p:spPr>
        <p:txBody>
          <a:bodyPr/>
          <a:lstStyle/>
          <a:p>
            <a:r>
              <a:rPr lang="zh-CN" altLang="en-US" dirty="0">
                <a:solidFill>
                  <a:schemeClr val="accent5">
                    <a:lumMod val="50000"/>
                  </a:schemeClr>
                </a:solidFill>
              </a:rPr>
              <a:t>第一节  财务管理的概念</a:t>
            </a:r>
          </a:p>
        </p:txBody>
      </p:sp>
      <p:sp>
        <p:nvSpPr>
          <p:cNvPr id="3" name="内容占位符 2"/>
          <p:cNvSpPr>
            <a:spLocks noGrp="1"/>
          </p:cNvSpPr>
          <p:nvPr>
            <p:ph idx="1"/>
          </p:nvPr>
        </p:nvSpPr>
        <p:spPr>
          <a:xfrm>
            <a:off x="685800" y="1340768"/>
            <a:ext cx="7772400" cy="4114800"/>
          </a:xfrm>
        </p:spPr>
        <p:txBody>
          <a:bodyPr/>
          <a:lstStyle/>
          <a:p>
            <a:pPr marL="0" indent="0">
              <a:buNone/>
            </a:pPr>
            <a:r>
              <a:rPr lang="zh-CN" altLang="en-US" dirty="0">
                <a:solidFill>
                  <a:schemeClr val="tx2"/>
                </a:solidFill>
              </a:rPr>
              <a:t>一、财务管理的概念</a:t>
            </a:r>
            <a:br>
              <a:rPr lang="zh-CN" altLang="en-US" dirty="0">
                <a:solidFill>
                  <a:schemeClr val="tx2"/>
                </a:solidFill>
              </a:rPr>
            </a:br>
            <a:r>
              <a:rPr lang="zh-CN" altLang="en-US" dirty="0">
                <a:solidFill>
                  <a:schemeClr val="tx2"/>
                </a:solidFill>
              </a:rPr>
              <a:t>     </a:t>
            </a:r>
            <a:r>
              <a:rPr lang="en-US" altLang="zh-CN" dirty="0">
                <a:solidFill>
                  <a:schemeClr val="tx2"/>
                </a:solidFill>
              </a:rPr>
              <a:t>1</a:t>
            </a:r>
            <a:r>
              <a:rPr lang="zh-CN" altLang="en-US" dirty="0">
                <a:solidFill>
                  <a:schemeClr val="tx2"/>
                </a:solidFill>
              </a:rPr>
              <a:t>、企业财务：是指企业在生产经营过程中客观存在的资金运动及其所体现的经济利益关系。      </a:t>
            </a:r>
            <a:br>
              <a:rPr lang="zh-CN" altLang="en-US" dirty="0">
                <a:solidFill>
                  <a:schemeClr val="tx2"/>
                </a:solidFill>
              </a:rPr>
            </a:br>
            <a:r>
              <a:rPr lang="zh-CN" altLang="en-US" dirty="0">
                <a:solidFill>
                  <a:schemeClr val="tx2"/>
                </a:solidFill>
              </a:rPr>
              <a:t>   </a:t>
            </a:r>
            <a:r>
              <a:rPr lang="en-US" altLang="zh-CN" dirty="0">
                <a:solidFill>
                  <a:schemeClr val="tx2"/>
                </a:solidFill>
              </a:rPr>
              <a:t>2</a:t>
            </a:r>
            <a:r>
              <a:rPr lang="zh-CN" altLang="en-US" dirty="0">
                <a:solidFill>
                  <a:schemeClr val="tx2"/>
                </a:solidFill>
              </a:rPr>
              <a:t>、财务管理：财务管理就是财务活动和财务关系的管理</a:t>
            </a:r>
            <a:r>
              <a:rPr lang="en-US" altLang="zh-CN" dirty="0">
                <a:solidFill>
                  <a:schemeClr val="tx2"/>
                </a:solidFill>
              </a:rPr>
              <a:t>,</a:t>
            </a:r>
            <a:r>
              <a:rPr lang="zh-CN" altLang="en-US" dirty="0">
                <a:solidFill>
                  <a:schemeClr val="tx2"/>
                </a:solidFill>
              </a:rPr>
              <a:t>即基于企业生产经营过程中客观存在的财务活动和财务关系而产生的</a:t>
            </a:r>
            <a:r>
              <a:rPr lang="en-US" altLang="zh-CN" dirty="0">
                <a:solidFill>
                  <a:schemeClr val="tx2"/>
                </a:solidFill>
              </a:rPr>
              <a:t>,</a:t>
            </a:r>
            <a:r>
              <a:rPr lang="zh-CN" altLang="en-US" dirty="0">
                <a:solidFill>
                  <a:schemeClr val="tx2"/>
                </a:solidFill>
              </a:rPr>
              <a:t>组织企业财务活动、处理与各方面财务关系的一项综合性的管理工作。</a:t>
            </a:r>
          </a:p>
          <a:p>
            <a:endParaRPr lang="zh-CN" altLang="en-US"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4</a:t>
            </a:fld>
            <a:endParaRPr lang="zh-CN" altLang="zh-CN"/>
          </a:p>
        </p:txBody>
      </p:sp>
    </p:spTree>
    <p:extLst>
      <p:ext uri="{BB962C8B-B14F-4D97-AF65-F5344CB8AC3E}">
        <p14:creationId xmlns:p14="http://schemas.microsoft.com/office/powerpoint/2010/main" val="334640792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85800" y="1181100"/>
            <a:ext cx="7772400" cy="4114800"/>
          </a:xfrm>
        </p:spPr>
        <p:txBody>
          <a:bodyPr/>
          <a:lstStyle/>
          <a:p>
            <a:pPr marL="0" indent="0">
              <a:buNone/>
            </a:pPr>
            <a:r>
              <a:rPr lang="zh-CN" altLang="zh-CN" b="1" dirty="0">
                <a:solidFill>
                  <a:schemeClr val="tx2"/>
                </a:solidFill>
              </a:rPr>
              <a:t>二、企业财务</a:t>
            </a:r>
            <a:r>
              <a:rPr lang="zh-CN" altLang="zh-CN" b="1" dirty="0" smtClean="0">
                <a:solidFill>
                  <a:schemeClr val="tx2"/>
                </a:solidFill>
              </a:rPr>
              <a:t>活动</a:t>
            </a:r>
            <a:endParaRPr lang="en-US" altLang="zh-CN" b="1" dirty="0" smtClean="0">
              <a:solidFill>
                <a:schemeClr val="tx2"/>
              </a:solidFill>
            </a:endParaRPr>
          </a:p>
          <a:p>
            <a:pPr marL="0" indent="0">
              <a:buNone/>
            </a:pPr>
            <a:r>
              <a:rPr lang="zh-CN" altLang="zh-CN" dirty="0">
                <a:solidFill>
                  <a:schemeClr val="tx2"/>
                </a:solidFill>
              </a:rPr>
              <a:t>（一）企业筹资引起的财务活动</a:t>
            </a:r>
          </a:p>
          <a:p>
            <a:pPr marL="0" indent="0">
              <a:buNone/>
            </a:pPr>
            <a:r>
              <a:rPr lang="zh-CN" altLang="zh-CN" dirty="0">
                <a:solidFill>
                  <a:schemeClr val="tx2"/>
                </a:solidFill>
              </a:rPr>
              <a:t>（二）企业投资引起的财务活动</a:t>
            </a:r>
          </a:p>
          <a:p>
            <a:pPr marL="0" indent="0">
              <a:buNone/>
            </a:pPr>
            <a:r>
              <a:rPr lang="zh-CN" altLang="zh-CN" dirty="0">
                <a:solidFill>
                  <a:schemeClr val="tx2"/>
                </a:solidFill>
              </a:rPr>
              <a:t>（三）企业经营引起的财务活动</a:t>
            </a:r>
          </a:p>
          <a:p>
            <a:pPr marL="0" indent="0">
              <a:buNone/>
            </a:pPr>
            <a:r>
              <a:rPr lang="zh-CN" altLang="zh-CN" dirty="0">
                <a:solidFill>
                  <a:schemeClr val="tx2"/>
                </a:solidFill>
              </a:rPr>
              <a:t>（四）企业分配引起的财务活动</a:t>
            </a:r>
          </a:p>
          <a:p>
            <a:endParaRPr lang="zh-CN" altLang="zh-CN" dirty="0"/>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5</a:t>
            </a:fld>
            <a:endParaRPr lang="zh-CN" altLang="zh-CN"/>
          </a:p>
        </p:txBody>
      </p:sp>
    </p:spTree>
    <p:extLst>
      <p:ext uri="{BB962C8B-B14F-4D97-AF65-F5344CB8AC3E}">
        <p14:creationId xmlns:p14="http://schemas.microsoft.com/office/powerpoint/2010/main" val="416629017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39552" y="908720"/>
            <a:ext cx="7992888" cy="4114800"/>
          </a:xfrm>
        </p:spPr>
        <p:txBody>
          <a:bodyPr/>
          <a:lstStyle/>
          <a:p>
            <a:pPr marL="0" indent="0">
              <a:buNone/>
            </a:pPr>
            <a:r>
              <a:rPr lang="zh-CN" altLang="zh-CN" b="1" dirty="0">
                <a:solidFill>
                  <a:schemeClr val="tx2"/>
                </a:solidFill>
              </a:rPr>
              <a:t>三、企业财务关系</a:t>
            </a:r>
            <a:endParaRPr lang="zh-CN" altLang="zh-CN" dirty="0">
              <a:solidFill>
                <a:schemeClr val="tx2"/>
              </a:solidFill>
            </a:endParaRPr>
          </a:p>
          <a:p>
            <a:pPr marL="0" indent="0">
              <a:buNone/>
            </a:pPr>
            <a:r>
              <a:rPr lang="zh-CN" altLang="zh-CN" dirty="0">
                <a:solidFill>
                  <a:schemeClr val="tx2"/>
                </a:solidFill>
              </a:rPr>
              <a:t>（一）企业与投资者之间的财务关系</a:t>
            </a:r>
          </a:p>
          <a:p>
            <a:pPr marL="0" indent="0">
              <a:buNone/>
            </a:pPr>
            <a:r>
              <a:rPr lang="zh-CN" altLang="zh-CN" dirty="0">
                <a:solidFill>
                  <a:schemeClr val="tx2"/>
                </a:solidFill>
              </a:rPr>
              <a:t>（二）企业与受资者之间的财务关系</a:t>
            </a:r>
          </a:p>
          <a:p>
            <a:pPr marL="0" indent="0">
              <a:buNone/>
            </a:pPr>
            <a:r>
              <a:rPr lang="zh-CN" altLang="zh-CN" dirty="0">
                <a:solidFill>
                  <a:schemeClr val="tx2"/>
                </a:solidFill>
              </a:rPr>
              <a:t>（三）企业与债权人之间的财务关系</a:t>
            </a:r>
          </a:p>
          <a:p>
            <a:pPr marL="0" indent="0">
              <a:buNone/>
            </a:pPr>
            <a:r>
              <a:rPr lang="zh-CN" altLang="en-US" dirty="0">
                <a:solidFill>
                  <a:schemeClr val="tx2"/>
                </a:solidFill>
              </a:rPr>
              <a:t>（四）企业与债务人之间的财务关系</a:t>
            </a:r>
          </a:p>
          <a:p>
            <a:pPr marL="0" indent="0">
              <a:buNone/>
            </a:pPr>
            <a:r>
              <a:rPr lang="zh-CN" altLang="en-US" dirty="0">
                <a:solidFill>
                  <a:schemeClr val="tx2"/>
                </a:solidFill>
              </a:rPr>
              <a:t>（五）企业与供应商及客户之间的财务关系</a:t>
            </a:r>
          </a:p>
          <a:p>
            <a:pPr marL="0" indent="0">
              <a:buNone/>
            </a:pPr>
            <a:r>
              <a:rPr lang="zh-CN" altLang="en-US" dirty="0">
                <a:solidFill>
                  <a:schemeClr val="tx2"/>
                </a:solidFill>
              </a:rPr>
              <a:t>（六）企业与税务机关之间的财务关系</a:t>
            </a:r>
          </a:p>
          <a:p>
            <a:pPr marL="0" indent="0">
              <a:buNone/>
            </a:pPr>
            <a:r>
              <a:rPr lang="zh-CN" altLang="en-US" dirty="0">
                <a:solidFill>
                  <a:schemeClr val="tx2"/>
                </a:solidFill>
              </a:rPr>
              <a:t>（七）企业内部各部门之间的财务关系</a:t>
            </a:r>
          </a:p>
          <a:p>
            <a:pPr marL="0" indent="0">
              <a:buNone/>
            </a:pPr>
            <a:r>
              <a:rPr lang="zh-CN" altLang="en-US" dirty="0">
                <a:solidFill>
                  <a:schemeClr val="tx2"/>
                </a:solidFill>
              </a:rPr>
              <a:t>（八）企业与职工之间的财务关系</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6</a:t>
            </a:fld>
            <a:endParaRPr lang="zh-CN" altLang="zh-CN"/>
          </a:p>
        </p:txBody>
      </p:sp>
    </p:spTree>
    <p:extLst>
      <p:ext uri="{BB962C8B-B14F-4D97-AF65-F5344CB8AC3E}">
        <p14:creationId xmlns:p14="http://schemas.microsoft.com/office/powerpoint/2010/main" val="247406169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91045" y="332656"/>
            <a:ext cx="7772400" cy="1143000"/>
          </a:xfrm>
        </p:spPr>
        <p:txBody>
          <a:bodyPr/>
          <a:lstStyle/>
          <a:p>
            <a:r>
              <a:rPr lang="zh-CN" altLang="zh-CN" b="1" dirty="0">
                <a:solidFill>
                  <a:schemeClr val="accent5">
                    <a:lumMod val="50000"/>
                  </a:schemeClr>
                </a:solidFill>
              </a:rPr>
              <a:t>第二节 财务管理的目标</a:t>
            </a:r>
            <a:r>
              <a:rPr lang="zh-CN" altLang="zh-CN" dirty="0">
                <a:solidFill>
                  <a:schemeClr val="accent5">
                    <a:lumMod val="50000"/>
                  </a:schemeClr>
                </a:solidFill>
              </a:rPr>
              <a:t/>
            </a:r>
            <a:br>
              <a:rPr lang="zh-CN" altLang="zh-CN" dirty="0">
                <a:solidFill>
                  <a:schemeClr val="accent5">
                    <a:lumMod val="50000"/>
                  </a:schemeClr>
                </a:solidFill>
              </a:rPr>
            </a:br>
            <a:endParaRPr lang="zh-CN" altLang="en-US" dirty="0">
              <a:solidFill>
                <a:schemeClr val="accent5">
                  <a:lumMod val="50000"/>
                </a:schemeClr>
              </a:solidFill>
            </a:endParaRPr>
          </a:p>
        </p:txBody>
      </p:sp>
      <p:sp>
        <p:nvSpPr>
          <p:cNvPr id="3" name="内容占位符 2"/>
          <p:cNvSpPr>
            <a:spLocks noGrp="1"/>
          </p:cNvSpPr>
          <p:nvPr>
            <p:ph idx="1"/>
          </p:nvPr>
        </p:nvSpPr>
        <p:spPr>
          <a:xfrm>
            <a:off x="611560" y="980728"/>
            <a:ext cx="7772400" cy="4114800"/>
          </a:xfrm>
        </p:spPr>
        <p:txBody>
          <a:bodyPr/>
          <a:lstStyle/>
          <a:p>
            <a:pPr marL="0" indent="0">
              <a:buNone/>
            </a:pPr>
            <a:r>
              <a:rPr lang="zh-CN" altLang="zh-CN" sz="2800" b="1" dirty="0">
                <a:solidFill>
                  <a:schemeClr val="tx2"/>
                </a:solidFill>
              </a:rPr>
              <a:t>一、企业财务管理目标理论</a:t>
            </a:r>
            <a:endParaRPr lang="zh-CN" altLang="zh-CN" sz="2800" dirty="0">
              <a:solidFill>
                <a:schemeClr val="tx2"/>
              </a:solidFill>
            </a:endParaRPr>
          </a:p>
          <a:p>
            <a:pPr marL="0" indent="0">
              <a:buNone/>
            </a:pPr>
            <a:r>
              <a:rPr lang="zh-CN" altLang="zh-CN" sz="2800" dirty="0">
                <a:solidFill>
                  <a:schemeClr val="tx2"/>
                </a:solidFill>
              </a:rPr>
              <a:t>（一）总体目标</a:t>
            </a:r>
          </a:p>
          <a:p>
            <a:pPr marL="0" indent="0">
              <a:buNone/>
            </a:pPr>
            <a:r>
              <a:rPr lang="en-US" altLang="zh-CN" sz="2800" dirty="0" smtClean="0">
                <a:solidFill>
                  <a:schemeClr val="tx2"/>
                </a:solidFill>
              </a:rPr>
              <a:t>1.</a:t>
            </a:r>
            <a:r>
              <a:rPr lang="zh-CN" altLang="zh-CN" sz="2800" dirty="0" smtClean="0">
                <a:solidFill>
                  <a:schemeClr val="tx2"/>
                </a:solidFill>
              </a:rPr>
              <a:t>利润</a:t>
            </a:r>
            <a:r>
              <a:rPr lang="zh-CN" altLang="zh-CN" sz="2800" dirty="0">
                <a:solidFill>
                  <a:schemeClr val="tx2"/>
                </a:solidFill>
              </a:rPr>
              <a:t>最大化</a:t>
            </a:r>
          </a:p>
          <a:p>
            <a:pPr marL="0" indent="0">
              <a:buNone/>
            </a:pPr>
            <a:r>
              <a:rPr lang="en-US" altLang="zh-CN" sz="2800" dirty="0" smtClean="0">
                <a:solidFill>
                  <a:schemeClr val="tx2"/>
                </a:solidFill>
              </a:rPr>
              <a:t>2.</a:t>
            </a:r>
            <a:r>
              <a:rPr lang="zh-CN" altLang="zh-CN" sz="2800" dirty="0" smtClean="0">
                <a:solidFill>
                  <a:schemeClr val="tx2"/>
                </a:solidFill>
              </a:rPr>
              <a:t>股东</a:t>
            </a:r>
            <a:r>
              <a:rPr lang="zh-CN" altLang="zh-CN" sz="2800" dirty="0">
                <a:solidFill>
                  <a:schemeClr val="tx2"/>
                </a:solidFill>
              </a:rPr>
              <a:t>财富最大化</a:t>
            </a:r>
          </a:p>
          <a:p>
            <a:pPr marL="0" indent="0">
              <a:buNone/>
            </a:pPr>
            <a:r>
              <a:rPr lang="en-US" altLang="zh-CN" sz="2800" dirty="0" smtClean="0">
                <a:solidFill>
                  <a:schemeClr val="tx2"/>
                </a:solidFill>
              </a:rPr>
              <a:t>3.</a:t>
            </a:r>
            <a:r>
              <a:rPr lang="zh-CN" altLang="zh-CN" sz="2800" dirty="0" smtClean="0">
                <a:solidFill>
                  <a:schemeClr val="tx2"/>
                </a:solidFill>
              </a:rPr>
              <a:t>企业</a:t>
            </a:r>
            <a:r>
              <a:rPr lang="zh-CN" altLang="zh-CN" sz="2800" dirty="0">
                <a:solidFill>
                  <a:schemeClr val="tx2"/>
                </a:solidFill>
              </a:rPr>
              <a:t>价值最大化</a:t>
            </a:r>
          </a:p>
          <a:p>
            <a:pPr marL="0" indent="0">
              <a:buNone/>
            </a:pPr>
            <a:r>
              <a:rPr lang="en-US" altLang="zh-CN" sz="2800" dirty="0" smtClean="0">
                <a:solidFill>
                  <a:schemeClr val="tx2"/>
                </a:solidFill>
              </a:rPr>
              <a:t>4.</a:t>
            </a:r>
            <a:r>
              <a:rPr lang="zh-CN" altLang="zh-CN" sz="2800" dirty="0">
                <a:solidFill>
                  <a:schemeClr val="tx2"/>
                </a:solidFill>
              </a:rPr>
              <a:t>相关者利益</a:t>
            </a:r>
            <a:r>
              <a:rPr lang="zh-CN" altLang="zh-CN" sz="2800" dirty="0" smtClean="0">
                <a:solidFill>
                  <a:schemeClr val="tx2"/>
                </a:solidFill>
              </a:rPr>
              <a:t>最大化</a:t>
            </a:r>
            <a:endParaRPr lang="en-US" altLang="zh-CN" sz="2800" dirty="0" smtClean="0">
              <a:solidFill>
                <a:schemeClr val="tx2"/>
              </a:solidFill>
            </a:endParaRPr>
          </a:p>
          <a:p>
            <a:pPr marL="0" indent="0">
              <a:buNone/>
            </a:pPr>
            <a:r>
              <a:rPr lang="zh-CN" altLang="zh-CN" sz="2800" dirty="0">
                <a:solidFill>
                  <a:schemeClr val="tx2"/>
                </a:solidFill>
              </a:rPr>
              <a:t>（二）分部目标</a:t>
            </a:r>
          </a:p>
          <a:p>
            <a:pPr marL="0" indent="0">
              <a:buNone/>
            </a:pPr>
            <a:r>
              <a:rPr lang="en-US" altLang="zh-CN" sz="2800" dirty="0">
                <a:solidFill>
                  <a:schemeClr val="tx2"/>
                </a:solidFill>
              </a:rPr>
              <a:t>1.</a:t>
            </a:r>
            <a:r>
              <a:rPr lang="zh-CN" altLang="zh-CN" sz="2800" dirty="0">
                <a:solidFill>
                  <a:schemeClr val="tx2"/>
                </a:solidFill>
              </a:rPr>
              <a:t>企业筹资管理目标</a:t>
            </a:r>
          </a:p>
          <a:p>
            <a:pPr marL="0" indent="0">
              <a:buNone/>
            </a:pPr>
            <a:r>
              <a:rPr lang="en-US" altLang="zh-CN" sz="2800" dirty="0">
                <a:solidFill>
                  <a:schemeClr val="tx2"/>
                </a:solidFill>
              </a:rPr>
              <a:t>2.</a:t>
            </a:r>
            <a:r>
              <a:rPr lang="zh-CN" altLang="zh-CN" sz="2800" dirty="0">
                <a:solidFill>
                  <a:schemeClr val="tx2"/>
                </a:solidFill>
              </a:rPr>
              <a:t>企业投资管理</a:t>
            </a:r>
            <a:r>
              <a:rPr lang="zh-CN" altLang="zh-CN" sz="2800" dirty="0" smtClean="0">
                <a:solidFill>
                  <a:schemeClr val="tx2"/>
                </a:solidFill>
              </a:rPr>
              <a:t>目标</a:t>
            </a:r>
            <a:endParaRPr lang="en-US" altLang="zh-CN" sz="2800" dirty="0" smtClean="0">
              <a:solidFill>
                <a:schemeClr val="tx2"/>
              </a:solidFill>
            </a:endParaRPr>
          </a:p>
          <a:p>
            <a:pPr marL="0" indent="0">
              <a:buNone/>
            </a:pPr>
            <a:r>
              <a:rPr lang="en-US" altLang="zh-CN" sz="2800" dirty="0">
                <a:solidFill>
                  <a:schemeClr val="tx2"/>
                </a:solidFill>
              </a:rPr>
              <a:t>3.</a:t>
            </a:r>
            <a:r>
              <a:rPr lang="zh-CN" altLang="zh-CN" sz="2800" dirty="0">
                <a:solidFill>
                  <a:schemeClr val="tx2"/>
                </a:solidFill>
              </a:rPr>
              <a:t>企业营运资金管理目标</a:t>
            </a:r>
          </a:p>
          <a:p>
            <a:pPr marL="0" indent="0">
              <a:buNone/>
            </a:pPr>
            <a:r>
              <a:rPr lang="en-US" altLang="zh-CN" sz="2800" dirty="0">
                <a:solidFill>
                  <a:schemeClr val="tx2"/>
                </a:solidFill>
              </a:rPr>
              <a:t>4.</a:t>
            </a:r>
            <a:r>
              <a:rPr lang="zh-CN" altLang="zh-CN" sz="2800" dirty="0">
                <a:solidFill>
                  <a:schemeClr val="tx2"/>
                </a:solidFill>
              </a:rPr>
              <a:t>企业收益分配管理目标</a:t>
            </a:r>
          </a:p>
          <a:p>
            <a:pPr marL="0" indent="0">
              <a:buNone/>
            </a:pPr>
            <a:endParaRPr lang="zh-CN" altLang="zh-CN" dirty="0"/>
          </a:p>
          <a:p>
            <a:pPr marL="0" indent="0">
              <a:buNone/>
            </a:pPr>
            <a:endParaRPr lang="zh-CN" altLang="zh-CN" dirty="0"/>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7</a:t>
            </a:fld>
            <a:endParaRPr lang="zh-CN" altLang="zh-CN"/>
          </a:p>
        </p:txBody>
      </p:sp>
    </p:spTree>
    <p:extLst>
      <p:ext uri="{BB962C8B-B14F-4D97-AF65-F5344CB8AC3E}">
        <p14:creationId xmlns:p14="http://schemas.microsoft.com/office/powerpoint/2010/main" val="279303195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755576" y="1268760"/>
            <a:ext cx="7772400" cy="4114800"/>
          </a:xfrm>
        </p:spPr>
        <p:txBody>
          <a:bodyPr/>
          <a:lstStyle/>
          <a:p>
            <a:pPr marL="0" indent="0">
              <a:buNone/>
            </a:pPr>
            <a:r>
              <a:rPr lang="zh-CN" altLang="zh-CN" sz="2800" b="1" dirty="0">
                <a:solidFill>
                  <a:schemeClr val="tx2"/>
                </a:solidFill>
              </a:rPr>
              <a:t>二、财务管理目标的协调</a:t>
            </a:r>
            <a:endParaRPr lang="zh-CN" altLang="zh-CN" sz="2800" dirty="0">
              <a:solidFill>
                <a:schemeClr val="tx2"/>
              </a:solidFill>
            </a:endParaRPr>
          </a:p>
          <a:p>
            <a:pPr marL="0" indent="0">
              <a:buNone/>
            </a:pPr>
            <a:r>
              <a:rPr lang="zh-CN" altLang="zh-CN" sz="2800" dirty="0">
                <a:solidFill>
                  <a:schemeClr val="tx2"/>
                </a:solidFill>
              </a:rPr>
              <a:t>（一）所有者与经营者的利益冲突与协调</a:t>
            </a:r>
          </a:p>
          <a:p>
            <a:pPr marL="0" indent="0">
              <a:buNone/>
            </a:pPr>
            <a:r>
              <a:rPr lang="en-US" altLang="zh-CN" sz="2800" dirty="0">
                <a:solidFill>
                  <a:schemeClr val="tx2"/>
                </a:solidFill>
              </a:rPr>
              <a:t>1.</a:t>
            </a:r>
            <a:r>
              <a:rPr lang="zh-CN" altLang="zh-CN" sz="2800" dirty="0">
                <a:solidFill>
                  <a:schemeClr val="tx2"/>
                </a:solidFill>
              </a:rPr>
              <a:t>建立激励</a:t>
            </a:r>
            <a:r>
              <a:rPr lang="zh-CN" altLang="zh-CN" sz="2800" dirty="0" smtClean="0">
                <a:solidFill>
                  <a:schemeClr val="tx2"/>
                </a:solidFill>
              </a:rPr>
              <a:t>机制</a:t>
            </a:r>
            <a:r>
              <a:rPr lang="zh-CN" altLang="en-US" sz="2800" dirty="0" smtClean="0">
                <a:solidFill>
                  <a:schemeClr val="tx2"/>
                </a:solidFill>
              </a:rPr>
              <a:t>：</a:t>
            </a:r>
            <a:r>
              <a:rPr lang="zh-CN" altLang="zh-CN" sz="2800" dirty="0"/>
              <a:t>（</a:t>
            </a:r>
            <a:r>
              <a:rPr lang="en-US" altLang="zh-CN" sz="2800" dirty="0"/>
              <a:t>1</a:t>
            </a:r>
            <a:r>
              <a:rPr lang="zh-CN" altLang="zh-CN" sz="2800" dirty="0"/>
              <a:t>）股票</a:t>
            </a:r>
            <a:r>
              <a:rPr lang="zh-CN" altLang="zh-CN" sz="2800" dirty="0" smtClean="0"/>
              <a:t>期权</a:t>
            </a:r>
            <a:r>
              <a:rPr lang="zh-CN" altLang="zh-CN" sz="2800" dirty="0"/>
              <a:t>（</a:t>
            </a:r>
            <a:r>
              <a:rPr lang="en-US" altLang="zh-CN" sz="2800" dirty="0"/>
              <a:t>2</a:t>
            </a:r>
            <a:r>
              <a:rPr lang="zh-CN" altLang="zh-CN" sz="2800" dirty="0"/>
              <a:t>）绩效股</a:t>
            </a:r>
            <a:endParaRPr lang="en-US" altLang="zh-CN" sz="2800" dirty="0" smtClean="0">
              <a:solidFill>
                <a:schemeClr val="tx2"/>
              </a:solidFill>
            </a:endParaRPr>
          </a:p>
          <a:p>
            <a:pPr marL="0" indent="0">
              <a:buNone/>
            </a:pPr>
            <a:r>
              <a:rPr lang="en-US" altLang="zh-CN" sz="2800" dirty="0">
                <a:solidFill>
                  <a:schemeClr val="tx2"/>
                </a:solidFill>
              </a:rPr>
              <a:t>2.</a:t>
            </a:r>
            <a:r>
              <a:rPr lang="zh-CN" altLang="zh-CN" sz="2800" dirty="0">
                <a:solidFill>
                  <a:schemeClr val="tx2"/>
                </a:solidFill>
              </a:rPr>
              <a:t>建立约束</a:t>
            </a:r>
            <a:r>
              <a:rPr lang="zh-CN" altLang="zh-CN" sz="2800" dirty="0" smtClean="0">
                <a:solidFill>
                  <a:schemeClr val="tx2"/>
                </a:solidFill>
              </a:rPr>
              <a:t>机制</a:t>
            </a:r>
            <a:r>
              <a:rPr lang="zh-CN" altLang="en-US" sz="2800" dirty="0" smtClean="0">
                <a:solidFill>
                  <a:schemeClr val="tx2"/>
                </a:solidFill>
              </a:rPr>
              <a:t>：</a:t>
            </a:r>
            <a:r>
              <a:rPr lang="zh-CN" altLang="zh-CN" sz="2800" dirty="0"/>
              <a:t>（</a:t>
            </a:r>
            <a:r>
              <a:rPr lang="en-US" altLang="zh-CN" sz="2800" dirty="0"/>
              <a:t>1</a:t>
            </a:r>
            <a:r>
              <a:rPr lang="zh-CN" altLang="zh-CN" sz="2800" dirty="0"/>
              <a:t>） 解聘 （</a:t>
            </a:r>
            <a:r>
              <a:rPr lang="en-US" altLang="zh-CN" sz="2800" dirty="0"/>
              <a:t>2</a:t>
            </a:r>
            <a:r>
              <a:rPr lang="zh-CN" altLang="zh-CN" sz="2800" dirty="0"/>
              <a:t>） 接收</a:t>
            </a:r>
            <a:endParaRPr lang="en-US" altLang="zh-CN" sz="2800" dirty="0" smtClean="0">
              <a:solidFill>
                <a:schemeClr val="tx2"/>
              </a:solidFill>
            </a:endParaRPr>
          </a:p>
          <a:p>
            <a:pPr marL="0" indent="0">
              <a:buNone/>
            </a:pPr>
            <a:r>
              <a:rPr lang="zh-CN" altLang="zh-CN" sz="2800" dirty="0">
                <a:solidFill>
                  <a:schemeClr val="tx2"/>
                </a:solidFill>
              </a:rPr>
              <a:t> （二）所有者与债权人的利益冲突与</a:t>
            </a:r>
            <a:r>
              <a:rPr lang="zh-CN" altLang="zh-CN" sz="2800" dirty="0" smtClean="0">
                <a:solidFill>
                  <a:schemeClr val="tx2"/>
                </a:solidFill>
              </a:rPr>
              <a:t>协调</a:t>
            </a:r>
            <a:endParaRPr lang="en-US" altLang="zh-CN" sz="2800" dirty="0" smtClean="0">
              <a:solidFill>
                <a:schemeClr val="tx2"/>
              </a:solidFill>
            </a:endParaRPr>
          </a:p>
          <a:p>
            <a:pPr marL="0" indent="0">
              <a:buNone/>
            </a:pPr>
            <a:r>
              <a:rPr lang="en-US" altLang="zh-CN" sz="2800" dirty="0">
                <a:solidFill>
                  <a:schemeClr val="tx2"/>
                </a:solidFill>
              </a:rPr>
              <a:t>1.</a:t>
            </a:r>
            <a:r>
              <a:rPr lang="zh-CN" altLang="zh-CN" sz="2800" dirty="0">
                <a:solidFill>
                  <a:schemeClr val="tx2"/>
                </a:solidFill>
              </a:rPr>
              <a:t>限制性</a:t>
            </a:r>
            <a:r>
              <a:rPr lang="zh-CN" altLang="zh-CN" sz="2800" dirty="0" smtClean="0">
                <a:solidFill>
                  <a:schemeClr val="tx2"/>
                </a:solidFill>
              </a:rPr>
              <a:t>借债</a:t>
            </a:r>
            <a:endParaRPr lang="en-US" altLang="zh-CN" sz="2800" dirty="0" smtClean="0">
              <a:solidFill>
                <a:schemeClr val="tx2"/>
              </a:solidFill>
            </a:endParaRPr>
          </a:p>
          <a:p>
            <a:pPr marL="0" indent="0">
              <a:buNone/>
            </a:pPr>
            <a:r>
              <a:rPr lang="en-US" altLang="zh-CN" sz="2800" dirty="0">
                <a:solidFill>
                  <a:schemeClr val="tx2"/>
                </a:solidFill>
              </a:rPr>
              <a:t>2.</a:t>
            </a:r>
            <a:r>
              <a:rPr lang="zh-CN" altLang="zh-CN" sz="2800" dirty="0">
                <a:solidFill>
                  <a:schemeClr val="tx2"/>
                </a:solidFill>
              </a:rPr>
              <a:t>收回借款或停止借款</a:t>
            </a:r>
            <a:endParaRPr lang="zh-CN" altLang="en-US"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8</a:t>
            </a:fld>
            <a:endParaRPr lang="zh-CN" altLang="zh-CN"/>
          </a:p>
        </p:txBody>
      </p:sp>
    </p:spTree>
    <p:extLst>
      <p:ext uri="{BB962C8B-B14F-4D97-AF65-F5344CB8AC3E}">
        <p14:creationId xmlns:p14="http://schemas.microsoft.com/office/powerpoint/2010/main" val="1179007975"/>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zh-CN" b="1" dirty="0">
                <a:solidFill>
                  <a:schemeClr val="tx2"/>
                </a:solidFill>
              </a:rPr>
              <a:t>三、企业的社会责任</a:t>
            </a:r>
            <a:endParaRPr lang="zh-CN" altLang="zh-CN" dirty="0">
              <a:solidFill>
                <a:schemeClr val="tx2"/>
              </a:solidFill>
            </a:endParaRPr>
          </a:p>
          <a:p>
            <a:pPr marL="0" indent="0">
              <a:buNone/>
            </a:pPr>
            <a:r>
              <a:rPr lang="en-US" altLang="zh-CN" dirty="0">
                <a:solidFill>
                  <a:schemeClr val="tx2"/>
                </a:solidFill>
              </a:rPr>
              <a:t>1.</a:t>
            </a:r>
            <a:r>
              <a:rPr lang="zh-CN" altLang="en-US" dirty="0">
                <a:solidFill>
                  <a:schemeClr val="tx2"/>
                </a:solidFill>
              </a:rPr>
              <a:t>对员工的责任</a:t>
            </a:r>
          </a:p>
          <a:p>
            <a:pPr marL="0" indent="0">
              <a:buNone/>
            </a:pPr>
            <a:r>
              <a:rPr lang="en-US" altLang="zh-CN" dirty="0">
                <a:solidFill>
                  <a:schemeClr val="tx2"/>
                </a:solidFill>
              </a:rPr>
              <a:t>2.</a:t>
            </a:r>
            <a:r>
              <a:rPr lang="zh-CN" altLang="en-US" dirty="0">
                <a:solidFill>
                  <a:schemeClr val="tx2"/>
                </a:solidFill>
              </a:rPr>
              <a:t>对债权人的</a:t>
            </a:r>
            <a:r>
              <a:rPr lang="zh-CN" altLang="en-US" dirty="0" smtClean="0">
                <a:solidFill>
                  <a:schemeClr val="tx2"/>
                </a:solidFill>
              </a:rPr>
              <a:t>责任</a:t>
            </a:r>
            <a:endParaRPr lang="en-US" altLang="zh-CN" dirty="0" smtClean="0">
              <a:solidFill>
                <a:schemeClr val="tx2"/>
              </a:solidFill>
            </a:endParaRPr>
          </a:p>
          <a:p>
            <a:pPr marL="0" indent="0">
              <a:buNone/>
            </a:pPr>
            <a:r>
              <a:rPr lang="en-US" altLang="zh-CN" dirty="0" smtClean="0">
                <a:solidFill>
                  <a:schemeClr val="tx2"/>
                </a:solidFill>
              </a:rPr>
              <a:t>3</a:t>
            </a:r>
            <a:r>
              <a:rPr lang="en-US" altLang="zh-CN" dirty="0">
                <a:solidFill>
                  <a:schemeClr val="tx2"/>
                </a:solidFill>
              </a:rPr>
              <a:t>.</a:t>
            </a:r>
            <a:r>
              <a:rPr lang="zh-CN" altLang="en-US" dirty="0">
                <a:solidFill>
                  <a:schemeClr val="tx2"/>
                </a:solidFill>
              </a:rPr>
              <a:t>对消费者的</a:t>
            </a:r>
            <a:r>
              <a:rPr lang="zh-CN" altLang="en-US" dirty="0" smtClean="0">
                <a:solidFill>
                  <a:schemeClr val="tx2"/>
                </a:solidFill>
              </a:rPr>
              <a:t>责任</a:t>
            </a:r>
            <a:endParaRPr lang="en-US" altLang="zh-CN" dirty="0" smtClean="0">
              <a:solidFill>
                <a:schemeClr val="tx2"/>
              </a:solidFill>
            </a:endParaRPr>
          </a:p>
          <a:p>
            <a:pPr marL="0" indent="0">
              <a:buNone/>
            </a:pPr>
            <a:r>
              <a:rPr lang="en-US" altLang="zh-CN" dirty="0" smtClean="0">
                <a:solidFill>
                  <a:schemeClr val="tx2"/>
                </a:solidFill>
              </a:rPr>
              <a:t>4</a:t>
            </a:r>
            <a:r>
              <a:rPr lang="en-US" altLang="zh-CN" dirty="0">
                <a:solidFill>
                  <a:schemeClr val="tx2"/>
                </a:solidFill>
              </a:rPr>
              <a:t>.</a:t>
            </a:r>
            <a:r>
              <a:rPr lang="zh-CN" altLang="en-US" dirty="0">
                <a:solidFill>
                  <a:schemeClr val="tx2"/>
                </a:solidFill>
              </a:rPr>
              <a:t>对社会公益的</a:t>
            </a:r>
            <a:r>
              <a:rPr lang="zh-CN" altLang="en-US" dirty="0" smtClean="0">
                <a:solidFill>
                  <a:schemeClr val="tx2"/>
                </a:solidFill>
              </a:rPr>
              <a:t>责任</a:t>
            </a:r>
            <a:endParaRPr lang="en-US" altLang="zh-CN" dirty="0">
              <a:solidFill>
                <a:schemeClr val="tx2"/>
              </a:solidFill>
            </a:endParaRPr>
          </a:p>
          <a:p>
            <a:pPr marL="0" indent="0">
              <a:buNone/>
            </a:pPr>
            <a:r>
              <a:rPr lang="en-US" altLang="zh-CN" dirty="0">
                <a:solidFill>
                  <a:schemeClr val="tx2"/>
                </a:solidFill>
              </a:rPr>
              <a:t>5.</a:t>
            </a:r>
            <a:r>
              <a:rPr lang="zh-CN" altLang="zh-CN" dirty="0">
                <a:solidFill>
                  <a:schemeClr val="tx2"/>
                </a:solidFill>
              </a:rPr>
              <a:t>对环境和资源的责任</a:t>
            </a:r>
            <a:endParaRPr lang="zh-CN" altLang="en-US"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9</a:t>
            </a:fld>
            <a:endParaRPr lang="zh-CN" altLang="zh-CN"/>
          </a:p>
        </p:txBody>
      </p:sp>
    </p:spTree>
    <p:extLst>
      <p:ext uri="{BB962C8B-B14F-4D97-AF65-F5344CB8AC3E}">
        <p14:creationId xmlns:p14="http://schemas.microsoft.com/office/powerpoint/2010/main" val="658084928"/>
      </p:ext>
    </p:extLst>
  </p:cSld>
  <p:clrMapOvr>
    <a:masterClrMapping/>
  </p:clrMapOvr>
  <p:transition/>
</p:sld>
</file>

<file path=ppt/theme/theme1.xml><?xml version="1.0" encoding="utf-8"?>
<a:theme xmlns:a="http://schemas.openxmlformats.org/drawingml/2006/main" name="建行模版">
  <a:themeElements>
    <a:clrScheme name="">
      <a:dk1>
        <a:srgbClr val="336699"/>
      </a:dk1>
      <a:lt1>
        <a:srgbClr val="FFFFFF"/>
      </a:lt1>
      <a:dk2>
        <a:srgbClr val="000000"/>
      </a:dk2>
      <a:lt2>
        <a:srgbClr val="808080"/>
      </a:lt2>
      <a:accent1>
        <a:srgbClr val="3399FF"/>
      </a:accent1>
      <a:accent2>
        <a:srgbClr val="99FFCC"/>
      </a:accent2>
      <a:accent3>
        <a:srgbClr val="FFFFFF"/>
      </a:accent3>
      <a:accent4>
        <a:srgbClr val="2A5682"/>
      </a:accent4>
      <a:accent5>
        <a:srgbClr val="ADCAFF"/>
      </a:accent5>
      <a:accent6>
        <a:srgbClr val="8AE7B9"/>
      </a:accent6>
      <a:hlink>
        <a:srgbClr val="CC00CC"/>
      </a:hlink>
      <a:folHlink>
        <a:srgbClr val="B2B2B2"/>
      </a:folHlink>
    </a:clrScheme>
    <a:fontScheme name="建行模版">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5050"/>
        </a:solidFill>
        <a:ln w="9525" cap="flat" cmpd="sng" algn="ctr">
          <a:solidFill>
            <a:srgbClr val="FF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0" lang="en-US" sz="4800" b="0" i="0" u="none" strike="noStrike" cap="none" normalizeH="0" baseline="0" smtClean="0">
            <a:ln>
              <a:noFill/>
            </a:ln>
            <a:solidFill>
              <a:schemeClr val="tx2"/>
            </a:solidFill>
            <a:effectLst/>
            <a:latin typeface="黑体" pitchFamily="2" charset="-122"/>
            <a:ea typeface="黑体" pitchFamily="2" charset="-122"/>
          </a:defRPr>
        </a:defPPr>
      </a:lstStyle>
    </a:spDef>
    <a:lnDef>
      <a:spPr bwMode="auto">
        <a:xfrm>
          <a:off x="0" y="0"/>
          <a:ext cx="1" cy="1"/>
        </a:xfrm>
        <a:custGeom>
          <a:avLst/>
          <a:gdLst/>
          <a:ahLst/>
          <a:cxnLst/>
          <a:rect l="0" t="0" r="0" b="0"/>
          <a:pathLst/>
        </a:custGeom>
        <a:solidFill>
          <a:srgbClr val="FF5050"/>
        </a:solidFill>
        <a:ln w="9525" cap="flat" cmpd="sng" algn="ctr">
          <a:solidFill>
            <a:srgbClr val="FF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0" lang="en-US" sz="4800" b="0" i="0" u="none" strike="noStrike" cap="none" normalizeH="0" baseline="0" smtClean="0">
            <a:ln>
              <a:noFill/>
            </a:ln>
            <a:solidFill>
              <a:schemeClr val="tx2"/>
            </a:solidFill>
            <a:effectLst/>
            <a:latin typeface="黑体" pitchFamily="2" charset="-122"/>
            <a:ea typeface="黑体" pitchFamily="2" charset="-122"/>
          </a:defRPr>
        </a:defPPr>
      </a:lstStyle>
    </a:lnDef>
  </a:objectDefaults>
  <a:extraClrSchemeLst>
    <a:extraClrScheme>
      <a:clrScheme name="建行模版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建行模版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建行模版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建行模版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建行模版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建行模版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建行模版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10082</TotalTime>
  <Words>707</Words>
  <Application>Microsoft Office PowerPoint</Application>
  <PresentationFormat>全屏显示(4:3)</PresentationFormat>
  <Paragraphs>99</Paragraphs>
  <Slides>12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彩虹粗仿宋</vt:lpstr>
      <vt:lpstr>华文楷体</vt:lpstr>
      <vt:lpstr>宋体</vt:lpstr>
      <vt:lpstr>Times New Roman</vt:lpstr>
      <vt:lpstr>Wingdings</vt:lpstr>
      <vt:lpstr>建行模版</vt:lpstr>
      <vt:lpstr> 第一章 财务管理总论</vt:lpstr>
      <vt:lpstr>学习目标</vt:lpstr>
      <vt:lpstr>案例导入</vt:lpstr>
      <vt:lpstr>第一节  财务管理的概念</vt:lpstr>
      <vt:lpstr>PowerPoint 演示文稿</vt:lpstr>
      <vt:lpstr>PowerPoint 演示文稿</vt:lpstr>
      <vt:lpstr>第二节 财务管理的目标 </vt:lpstr>
      <vt:lpstr>PowerPoint 演示文稿</vt:lpstr>
      <vt:lpstr>PowerPoint 演示文稿</vt:lpstr>
      <vt:lpstr>PowerPoint 演示文稿</vt:lpstr>
      <vt:lpstr>第四节 财务管理的环境</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2005年计财会培训讲义</dc:title>
  <dc:creator>王晓薇</dc:creator>
  <cp:lastModifiedBy>cuijie</cp:lastModifiedBy>
  <cp:revision>725</cp:revision>
  <dcterms:modified xsi:type="dcterms:W3CDTF">2019-04-19T02:00:37Z</dcterms:modified>
</cp:coreProperties>
</file>