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7" r:id="rId22"/>
    <p:sldId id="276" r:id="rId23"/>
    <p:sldId id="278" r:id="rId24"/>
    <p:sldId id="279" r:id="rId25"/>
    <p:sldId id="280" r:id="rId26"/>
    <p:sldId id="281"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5" d="100"/>
          <a:sy n="95" d="100"/>
        </p:scale>
        <p:origin x="-1090" y="-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FEA0C22-2E48-417F-BC84-EDFFAA84F25C}"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760D9-F8A5-46B0-A6FE-1BD03F1CEDD8}"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FEA0C22-2E48-417F-BC84-EDFFAA84F25C}"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760D9-F8A5-46B0-A6FE-1BD03F1CEDD8}"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FEA0C22-2E48-417F-BC84-EDFFAA84F25C}"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760D9-F8A5-46B0-A6FE-1BD03F1CEDD8}"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FEA0C22-2E48-417F-BC84-EDFFAA84F25C}"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760D9-F8A5-46B0-A6FE-1BD03F1CEDD8}"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FEA0C22-2E48-417F-BC84-EDFFAA84F25C}"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CE760D9-F8A5-46B0-A6FE-1BD03F1CEDD8}"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FEA0C22-2E48-417F-BC84-EDFFAA84F25C}" type="datetimeFigureOut">
              <a:rPr lang="zh-CN" altLang="en-US" smtClean="0"/>
              <a:t>2020/12/24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E760D9-F8A5-46B0-A6FE-1BD03F1CEDD8}"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FEA0C22-2E48-417F-BC84-EDFFAA84F25C}" type="datetimeFigureOut">
              <a:rPr lang="zh-CN" altLang="en-US" smtClean="0"/>
              <a:t>2020/12/24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CE760D9-F8A5-46B0-A6FE-1BD03F1CEDD8}"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FEA0C22-2E48-417F-BC84-EDFFAA84F25C}" type="datetimeFigureOut">
              <a:rPr lang="zh-CN" altLang="en-US" smtClean="0"/>
              <a:t>2020/12/24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CE760D9-F8A5-46B0-A6FE-1BD03F1CEDD8}"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FEA0C22-2E48-417F-BC84-EDFFAA84F25C}" type="datetimeFigureOut">
              <a:rPr lang="zh-CN" altLang="en-US" smtClean="0"/>
              <a:t>2020/12/24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CE760D9-F8A5-46B0-A6FE-1BD03F1CEDD8}"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FEA0C22-2E48-417F-BC84-EDFFAA84F25C}" type="datetimeFigureOut">
              <a:rPr lang="zh-CN" altLang="en-US" smtClean="0"/>
              <a:t>2020/12/24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E760D9-F8A5-46B0-A6FE-1BD03F1CEDD8}"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FEA0C22-2E48-417F-BC84-EDFFAA84F25C}" type="datetimeFigureOut">
              <a:rPr lang="zh-CN" altLang="en-US" smtClean="0"/>
              <a:t>2020/12/24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CE760D9-F8A5-46B0-A6FE-1BD03F1CEDD8}"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EA0C22-2E48-417F-BC84-EDFFAA84F25C}" type="datetimeFigureOut">
              <a:rPr lang="zh-CN" altLang="en-US" smtClean="0"/>
              <a:t>2020/12/24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E760D9-F8A5-46B0-A6FE-1BD03F1CEDD8}"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第七章 商务策划文案的写作</a:t>
            </a:r>
            <a:br>
              <a:rPr lang="zh-CN" altLang="en-US" dirty="0"/>
            </a:br>
            <a:endParaRPr lang="zh-CN" altLang="en-US"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30425"/>
            <a:ext cx="8358246" cy="1470025"/>
          </a:xfrm>
        </p:spPr>
        <p:txBody>
          <a:bodyPr>
            <a:normAutofit fontScale="90000"/>
          </a:bodyPr>
          <a:lstStyle/>
          <a:p>
            <a:r>
              <a:rPr lang="zh-CN" altLang="en-US" dirty="0"/>
              <a:t>第二节</a:t>
            </a:r>
            <a:r>
              <a:rPr lang="en-US" dirty="0"/>
              <a:t>  </a:t>
            </a:r>
            <a:r>
              <a:rPr lang="zh-CN" altLang="en-US" dirty="0"/>
              <a:t>商务策划文案的结构与</a:t>
            </a:r>
            <a:r>
              <a:rPr lang="zh-CN" altLang="en-US" dirty="0" smtClean="0"/>
              <a:t>内</a:t>
            </a:r>
            <a:r>
              <a:rPr lang="en-US" altLang="zh-CN" dirty="0"/>
              <a:t> </a:t>
            </a:r>
            <a:r>
              <a:rPr lang="zh-CN" altLang="en-US" dirty="0"/>
              <a:t>容</a:t>
            </a:r>
            <a:br>
              <a:rPr lang="zh-CN" altLang="en-US" dirty="0"/>
            </a:br>
            <a:endParaRPr lang="zh-CN" altLang="en-US"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en-US" dirty="0"/>
              <a:t>一、商务策划文案写作的准备工作 </a:t>
            </a:r>
          </a:p>
          <a:p>
            <a:r>
              <a:rPr lang="en-US" dirty="0"/>
              <a:t> (</a:t>
            </a:r>
            <a:r>
              <a:rPr lang="zh-CN" altLang="en-US" dirty="0"/>
              <a:t>一</a:t>
            </a:r>
            <a:r>
              <a:rPr lang="en-US" dirty="0"/>
              <a:t>) </a:t>
            </a:r>
            <a:r>
              <a:rPr lang="zh-CN" altLang="en-US" dirty="0"/>
              <a:t>充分了解商务策划环境</a:t>
            </a:r>
          </a:p>
          <a:p>
            <a:r>
              <a:rPr lang="en-US" dirty="0"/>
              <a:t>1. </a:t>
            </a:r>
            <a:r>
              <a:rPr lang="zh-CN" altLang="en-US" dirty="0"/>
              <a:t>外部环境分析</a:t>
            </a:r>
          </a:p>
          <a:p>
            <a:r>
              <a:rPr lang="en-US" dirty="0"/>
              <a:t>1) </a:t>
            </a:r>
            <a:r>
              <a:rPr lang="zh-CN" altLang="en-US" dirty="0"/>
              <a:t>宏观环境分析</a:t>
            </a:r>
          </a:p>
          <a:p>
            <a:r>
              <a:rPr lang="en-US" dirty="0"/>
              <a:t> (1) </a:t>
            </a:r>
            <a:r>
              <a:rPr lang="zh-CN" altLang="en-US" dirty="0"/>
              <a:t>政治与法律因素。</a:t>
            </a:r>
          </a:p>
          <a:p>
            <a:r>
              <a:rPr lang="en-US" dirty="0"/>
              <a:t>(2) </a:t>
            </a:r>
            <a:r>
              <a:rPr lang="zh-CN" altLang="en-US" dirty="0"/>
              <a:t>经济因素。</a:t>
            </a:r>
          </a:p>
          <a:p>
            <a:r>
              <a:rPr lang="en-US" dirty="0"/>
              <a:t>(3) </a:t>
            </a:r>
            <a:r>
              <a:rPr lang="zh-CN" altLang="en-US" dirty="0"/>
              <a:t>社会文化因素。</a:t>
            </a:r>
          </a:p>
          <a:p>
            <a:r>
              <a:rPr lang="en-US" dirty="0"/>
              <a:t>(4) </a:t>
            </a:r>
            <a:r>
              <a:rPr lang="zh-CN" altLang="en-US" dirty="0"/>
              <a:t>技术环境</a:t>
            </a:r>
            <a:r>
              <a:rPr lang="zh-CN" altLang="en-US" dirty="0" smtClean="0"/>
              <a:t>。</a:t>
            </a:r>
            <a:endParaRPr lang="en-US" altLang="zh-CN" dirty="0" smtClean="0"/>
          </a:p>
          <a:p>
            <a:r>
              <a:rPr lang="en-US" dirty="0"/>
              <a:t>2) </a:t>
            </a:r>
            <a:r>
              <a:rPr lang="zh-CN" altLang="en-US" dirty="0"/>
              <a:t>微观环境分析</a:t>
            </a:r>
          </a:p>
          <a:p>
            <a:endParaRPr lang="zh-CN" altLang="en-US" dirty="0"/>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endParaRPr lang="zh-CN" altLang="en-US" dirty="0"/>
          </a:p>
          <a:p>
            <a:r>
              <a:rPr lang="en-US" dirty="0"/>
              <a:t>2. </a:t>
            </a:r>
            <a:r>
              <a:rPr lang="zh-CN" altLang="en-US" dirty="0"/>
              <a:t>内部环境分析</a:t>
            </a:r>
          </a:p>
          <a:p>
            <a:r>
              <a:rPr lang="en-US" dirty="0" smtClean="0"/>
              <a:t>(</a:t>
            </a:r>
            <a:r>
              <a:rPr lang="en-US" dirty="0"/>
              <a:t>1) </a:t>
            </a:r>
            <a:r>
              <a:rPr lang="zh-CN" altLang="en-US" dirty="0"/>
              <a:t>能力分析。</a:t>
            </a:r>
          </a:p>
          <a:p>
            <a:r>
              <a:rPr lang="en-US" dirty="0"/>
              <a:t>(2) </a:t>
            </a:r>
            <a:r>
              <a:rPr lang="zh-CN" altLang="en-US" dirty="0"/>
              <a:t>财务状况分析。</a:t>
            </a:r>
          </a:p>
          <a:p>
            <a:r>
              <a:rPr lang="en-US" dirty="0"/>
              <a:t>(3) </a:t>
            </a:r>
            <a:r>
              <a:rPr lang="zh-CN" altLang="en-US" dirty="0"/>
              <a:t>组织文化。</a:t>
            </a:r>
          </a:p>
          <a:p>
            <a:r>
              <a:rPr lang="en-US" dirty="0"/>
              <a:t>(</a:t>
            </a:r>
            <a:r>
              <a:rPr lang="zh-CN" altLang="en-US" dirty="0"/>
              <a:t>二</a:t>
            </a:r>
            <a:r>
              <a:rPr lang="en-US" dirty="0"/>
              <a:t>) </a:t>
            </a:r>
            <a:r>
              <a:rPr lang="zh-CN" altLang="en-US" dirty="0"/>
              <a:t>紧紧抓住商务策划的核心</a:t>
            </a:r>
          </a:p>
          <a:p>
            <a:r>
              <a:rPr lang="en-US" dirty="0" smtClean="0"/>
              <a:t>(</a:t>
            </a:r>
            <a:r>
              <a:rPr lang="zh-CN" altLang="en-US" dirty="0"/>
              <a:t>三</a:t>
            </a:r>
            <a:r>
              <a:rPr lang="en-US" dirty="0"/>
              <a:t>) </a:t>
            </a:r>
            <a:r>
              <a:rPr lang="zh-CN" altLang="en-US" dirty="0"/>
              <a:t>积极与委托方建立沟通渠道</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zh-CN" altLang="en-US" dirty="0"/>
              <a:t>二、商务策划文案的基本结构</a:t>
            </a:r>
          </a:p>
          <a:p>
            <a:r>
              <a:rPr lang="en-US" dirty="0"/>
              <a:t>What (</a:t>
            </a:r>
            <a:r>
              <a:rPr lang="zh-CN" altLang="en-US" dirty="0"/>
              <a:t>什么</a:t>
            </a:r>
            <a:r>
              <a:rPr lang="en-US" dirty="0"/>
              <a:t>)</a:t>
            </a:r>
            <a:r>
              <a:rPr lang="zh-CN" altLang="en-US" dirty="0"/>
              <a:t>：商务策划目的、商务策划主题和商务策划方式；</a:t>
            </a:r>
          </a:p>
          <a:p>
            <a:r>
              <a:rPr lang="en-US" dirty="0"/>
              <a:t>Who(</a:t>
            </a:r>
            <a:r>
              <a:rPr lang="zh-CN" altLang="en-US" dirty="0"/>
              <a:t>人物</a:t>
            </a:r>
            <a:r>
              <a:rPr lang="en-US" dirty="0"/>
              <a:t>)</a:t>
            </a:r>
            <a:r>
              <a:rPr lang="zh-CN" altLang="en-US" dirty="0"/>
              <a:t>：商务策划的参与者，其中包括策划的主体、客体、相关人员；</a:t>
            </a:r>
          </a:p>
          <a:p>
            <a:r>
              <a:rPr lang="en-US" dirty="0"/>
              <a:t>Where(</a:t>
            </a:r>
            <a:r>
              <a:rPr lang="zh-CN" altLang="en-US" dirty="0"/>
              <a:t>地点</a:t>
            </a:r>
            <a:r>
              <a:rPr lang="en-US" dirty="0"/>
              <a:t>)</a:t>
            </a:r>
            <a:r>
              <a:rPr lang="zh-CN" altLang="en-US" dirty="0"/>
              <a:t>：商务策划实施的地区或者地点；</a:t>
            </a:r>
          </a:p>
          <a:p>
            <a:r>
              <a:rPr lang="en-US" dirty="0"/>
              <a:t>When(</a:t>
            </a:r>
            <a:r>
              <a:rPr lang="zh-CN" altLang="en-US" dirty="0"/>
              <a:t>时间</a:t>
            </a:r>
            <a:r>
              <a:rPr lang="en-US" dirty="0"/>
              <a:t>)</a:t>
            </a:r>
            <a:r>
              <a:rPr lang="zh-CN" altLang="en-US" dirty="0"/>
              <a:t>：商务策划实施的具体时间安排；</a:t>
            </a:r>
          </a:p>
          <a:p>
            <a:r>
              <a:rPr lang="en-US" dirty="0"/>
              <a:t>Why(</a:t>
            </a:r>
            <a:r>
              <a:rPr lang="zh-CN" altLang="en-US" dirty="0"/>
              <a:t>原因</a:t>
            </a:r>
            <a:r>
              <a:rPr lang="en-US" dirty="0"/>
              <a:t>)</a:t>
            </a:r>
            <a:r>
              <a:rPr lang="zh-CN" altLang="en-US" dirty="0"/>
              <a:t>：商务策划的可行性和可操作性；</a:t>
            </a:r>
          </a:p>
          <a:p>
            <a:r>
              <a:rPr lang="en-US" dirty="0"/>
              <a:t>How(</a:t>
            </a:r>
            <a:r>
              <a:rPr lang="zh-CN" altLang="en-US" dirty="0"/>
              <a:t>如何</a:t>
            </a:r>
            <a:r>
              <a:rPr lang="en-US" dirty="0"/>
              <a:t>)</a:t>
            </a:r>
            <a:r>
              <a:rPr lang="zh-CN" altLang="en-US" dirty="0"/>
              <a:t>：商务策划的原理、方法和策划的创新性等；</a:t>
            </a:r>
          </a:p>
          <a:p>
            <a:r>
              <a:rPr lang="en-US" dirty="0"/>
              <a:t>How much(</a:t>
            </a:r>
            <a:r>
              <a:rPr lang="zh-CN" altLang="en-US" dirty="0"/>
              <a:t>价格或金额</a:t>
            </a:r>
            <a:r>
              <a:rPr lang="en-US" dirty="0"/>
              <a:t>) </a:t>
            </a:r>
            <a:r>
              <a:rPr lang="zh-CN" altLang="en-US" dirty="0"/>
              <a:t>：商务策划方案实施的成本预算等。</a:t>
            </a: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商务策划文案的各部分在命名上可能有所不同，但通常会包括以下几个</a:t>
            </a:r>
            <a:r>
              <a:rPr lang="zh-CN" altLang="en-US" dirty="0" smtClean="0"/>
              <a:t>部分：</a:t>
            </a:r>
            <a:endParaRPr lang="en-US" altLang="zh-CN" dirty="0" smtClean="0"/>
          </a:p>
          <a:p>
            <a:r>
              <a:rPr lang="en-US" dirty="0"/>
              <a:t>(</a:t>
            </a:r>
            <a:r>
              <a:rPr lang="zh-CN" altLang="en-US" dirty="0"/>
              <a:t>一</a:t>
            </a:r>
            <a:r>
              <a:rPr lang="en-US" dirty="0"/>
              <a:t>) </a:t>
            </a:r>
            <a:r>
              <a:rPr lang="zh-CN" altLang="en-US" dirty="0"/>
              <a:t>封面</a:t>
            </a:r>
          </a:p>
          <a:p>
            <a:r>
              <a:rPr lang="en-US" dirty="0"/>
              <a:t>(</a:t>
            </a:r>
            <a:r>
              <a:rPr lang="zh-CN" altLang="en-US" dirty="0"/>
              <a:t>二</a:t>
            </a:r>
            <a:r>
              <a:rPr lang="en-US" dirty="0"/>
              <a:t>) </a:t>
            </a:r>
            <a:r>
              <a:rPr lang="zh-CN" altLang="en-US" dirty="0"/>
              <a:t>摘要</a:t>
            </a:r>
          </a:p>
          <a:p>
            <a:r>
              <a:rPr lang="en-US" dirty="0" smtClean="0"/>
              <a:t>(</a:t>
            </a:r>
            <a:r>
              <a:rPr lang="zh-CN" altLang="en-US" dirty="0"/>
              <a:t>三</a:t>
            </a:r>
            <a:r>
              <a:rPr lang="en-US" dirty="0"/>
              <a:t>) </a:t>
            </a:r>
            <a:r>
              <a:rPr lang="zh-CN" altLang="en-US" dirty="0"/>
              <a:t>目录</a:t>
            </a:r>
          </a:p>
          <a:p>
            <a:r>
              <a:rPr lang="en-US" dirty="0" smtClean="0"/>
              <a:t>(</a:t>
            </a:r>
            <a:r>
              <a:rPr lang="zh-CN" altLang="en-US" dirty="0"/>
              <a:t>四</a:t>
            </a:r>
            <a:r>
              <a:rPr lang="en-US" dirty="0"/>
              <a:t>) </a:t>
            </a:r>
            <a:r>
              <a:rPr lang="zh-CN" altLang="en-US" dirty="0"/>
              <a:t>前言</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五</a:t>
            </a:r>
            <a:r>
              <a:rPr lang="en-US" dirty="0"/>
              <a:t>) </a:t>
            </a:r>
            <a:r>
              <a:rPr lang="zh-CN" altLang="en-US" dirty="0"/>
              <a:t>主体内容</a:t>
            </a:r>
          </a:p>
          <a:p>
            <a:r>
              <a:rPr lang="en-US" dirty="0"/>
              <a:t>1. </a:t>
            </a:r>
            <a:r>
              <a:rPr lang="zh-CN" altLang="en-US" dirty="0"/>
              <a:t>商务策划问题的提出</a:t>
            </a:r>
          </a:p>
          <a:p>
            <a:r>
              <a:rPr lang="en-US" dirty="0"/>
              <a:t>2. </a:t>
            </a:r>
            <a:r>
              <a:rPr lang="zh-CN" altLang="en-US" dirty="0"/>
              <a:t>商务策划目标</a:t>
            </a:r>
          </a:p>
          <a:p>
            <a:r>
              <a:rPr lang="en-US" dirty="0"/>
              <a:t>3. </a:t>
            </a:r>
            <a:r>
              <a:rPr lang="zh-CN" altLang="en-US" dirty="0"/>
              <a:t>商务策划实施方案</a:t>
            </a:r>
          </a:p>
          <a:p>
            <a:r>
              <a:rPr lang="en-US" dirty="0"/>
              <a:t>4. </a:t>
            </a:r>
            <a:r>
              <a:rPr lang="zh-CN" altLang="en-US" dirty="0"/>
              <a:t>应急预案</a:t>
            </a:r>
          </a:p>
          <a:p>
            <a:r>
              <a:rPr lang="en-US" dirty="0"/>
              <a:t>5. </a:t>
            </a:r>
            <a:r>
              <a:rPr lang="zh-CN" altLang="en-US" dirty="0"/>
              <a:t>预期</a:t>
            </a:r>
            <a:r>
              <a:rPr lang="zh-CN" altLang="en-US" dirty="0" smtClean="0"/>
              <a:t>成果</a:t>
            </a:r>
            <a:endParaRPr lang="en-US" altLang="zh-CN" dirty="0" smtClean="0"/>
          </a:p>
          <a:p>
            <a:r>
              <a:rPr lang="en-US" dirty="0"/>
              <a:t>(</a:t>
            </a:r>
            <a:r>
              <a:rPr lang="zh-CN" altLang="en-US" dirty="0"/>
              <a:t>六</a:t>
            </a:r>
            <a:r>
              <a:rPr lang="en-US" dirty="0"/>
              <a:t>) </a:t>
            </a:r>
            <a:r>
              <a:rPr lang="zh-CN" altLang="en-US" dirty="0"/>
              <a:t>附录</a:t>
            </a:r>
          </a:p>
          <a:p>
            <a:pPr>
              <a:buNone/>
            </a:pPr>
            <a:endParaRPr lang="zh-CN" altLang="en-US" dirty="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zh-CN" altLang="en-US" dirty="0"/>
              <a:t>三、商务策划文案的逻辑结构 </a:t>
            </a:r>
          </a:p>
          <a:p>
            <a:pPr>
              <a:buNone/>
            </a:pPr>
            <a:endParaRPr lang="zh-CN" altLang="en-US" dirty="0"/>
          </a:p>
          <a:p>
            <a:r>
              <a:rPr lang="en-US" dirty="0"/>
              <a:t> (</a:t>
            </a:r>
            <a:r>
              <a:rPr lang="zh-CN" altLang="en-US" dirty="0"/>
              <a:t>一</a:t>
            </a:r>
            <a:r>
              <a:rPr lang="en-US" dirty="0"/>
              <a:t>) </a:t>
            </a:r>
            <a:r>
              <a:rPr lang="zh-CN" altLang="en-US" dirty="0"/>
              <a:t>思维创意逻辑</a:t>
            </a:r>
          </a:p>
          <a:p>
            <a:r>
              <a:rPr lang="en-US" dirty="0"/>
              <a:t> (1) </a:t>
            </a:r>
            <a:r>
              <a:rPr lang="zh-CN" altLang="en-US" dirty="0"/>
              <a:t>要针对现有资料进行文字加工和处理，体现问题解决过程的思维逻辑性。</a:t>
            </a:r>
          </a:p>
          <a:p>
            <a:r>
              <a:rPr lang="en-US" dirty="0"/>
              <a:t> (2) </a:t>
            </a:r>
            <a:r>
              <a:rPr lang="zh-CN" altLang="en-US" dirty="0"/>
              <a:t>商务策划文案不可随意堆砌材料，应围绕商务策划人的思维创意、商务策划</a:t>
            </a:r>
            <a:r>
              <a:rPr lang="zh-CN" altLang="en-US" dirty="0" smtClean="0"/>
              <a:t>问题和</a:t>
            </a:r>
            <a:r>
              <a:rPr lang="zh-CN" altLang="en-US" dirty="0"/>
              <a:t>解决方案展开，使商务策划文案的各部分紧紧围绕中心，各部分之间紧密关联、</a:t>
            </a:r>
            <a:r>
              <a:rPr lang="zh-CN" altLang="en-US" dirty="0" smtClean="0"/>
              <a:t>环环相扣</a:t>
            </a:r>
            <a:r>
              <a:rPr lang="zh-CN" altLang="en-US" dirty="0"/>
              <a:t>。</a:t>
            </a:r>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en-US" dirty="0"/>
              <a:t>(</a:t>
            </a:r>
            <a:r>
              <a:rPr lang="zh-CN" altLang="en-US" dirty="0"/>
              <a:t>二</a:t>
            </a:r>
            <a:r>
              <a:rPr lang="en-US" dirty="0"/>
              <a:t>) </a:t>
            </a:r>
            <a:r>
              <a:rPr lang="zh-CN" altLang="en-US" dirty="0"/>
              <a:t>方案实施逻辑</a:t>
            </a:r>
          </a:p>
          <a:p>
            <a:r>
              <a:rPr lang="en-US" dirty="0"/>
              <a:t> (1) </a:t>
            </a:r>
            <a:r>
              <a:rPr lang="zh-CN" altLang="en-US" dirty="0"/>
              <a:t>在环境分析部分，要体现对商务策划主体</a:t>
            </a:r>
            <a:r>
              <a:rPr lang="en-US" dirty="0"/>
              <a:t>(</a:t>
            </a:r>
            <a:r>
              <a:rPr lang="zh-CN" altLang="en-US" dirty="0"/>
              <a:t>企业或组织</a:t>
            </a:r>
            <a:r>
              <a:rPr lang="en-US" dirty="0"/>
              <a:t>)</a:t>
            </a:r>
            <a:r>
              <a:rPr lang="zh-CN" altLang="en-US" dirty="0"/>
              <a:t>外部环境和内部环境的</a:t>
            </a:r>
            <a:r>
              <a:rPr lang="zh-CN" altLang="en-US" dirty="0" smtClean="0"/>
              <a:t>深入</a:t>
            </a:r>
            <a:r>
              <a:rPr lang="zh-CN" altLang="en-US" dirty="0"/>
              <a:t>分析，并考虑到上述环境因素可能产生的变化，以及商务策划主体</a:t>
            </a:r>
            <a:r>
              <a:rPr lang="en-US" dirty="0"/>
              <a:t>(</a:t>
            </a:r>
            <a:r>
              <a:rPr lang="zh-CN" altLang="en-US" dirty="0"/>
              <a:t>企业或组织</a:t>
            </a:r>
            <a:r>
              <a:rPr lang="en-US" dirty="0"/>
              <a:t>)</a:t>
            </a:r>
            <a:r>
              <a:rPr lang="zh-CN" altLang="en-US" dirty="0"/>
              <a:t>的</a:t>
            </a:r>
            <a:r>
              <a:rPr lang="zh-CN" altLang="en-US" dirty="0" smtClean="0"/>
              <a:t>应对措施</a:t>
            </a:r>
            <a:r>
              <a:rPr lang="zh-CN" altLang="en-US" dirty="0"/>
              <a:t>。</a:t>
            </a:r>
          </a:p>
          <a:p>
            <a:r>
              <a:rPr lang="en-US" dirty="0"/>
              <a:t>(2) </a:t>
            </a:r>
            <a:r>
              <a:rPr lang="zh-CN" altLang="en-US" dirty="0"/>
              <a:t>商务策划实施方案应充分考虑商务策划主体</a:t>
            </a:r>
            <a:r>
              <a:rPr lang="en-US" dirty="0"/>
              <a:t>(</a:t>
            </a:r>
            <a:r>
              <a:rPr lang="zh-CN" altLang="en-US" dirty="0"/>
              <a:t>企业或组织</a:t>
            </a:r>
            <a:r>
              <a:rPr lang="en-US" dirty="0"/>
              <a:t>)</a:t>
            </a:r>
            <a:r>
              <a:rPr lang="zh-CN" altLang="en-US" dirty="0"/>
              <a:t>内部的成本与控制，在</a:t>
            </a:r>
            <a:r>
              <a:rPr lang="zh-CN" altLang="en-US" dirty="0" smtClean="0"/>
              <a:t>实施</a:t>
            </a:r>
            <a:r>
              <a:rPr lang="zh-CN" altLang="en-US" dirty="0"/>
              <a:t>过程中，不仅要考虑商务策划实施效果，还要考虑商务策划的实际收益。</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endParaRPr lang="zh-CN" altLang="en-US" dirty="0"/>
          </a:p>
          <a:p>
            <a:r>
              <a:rPr lang="en-US" dirty="0"/>
              <a:t>(</a:t>
            </a:r>
            <a:r>
              <a:rPr lang="zh-CN" altLang="en-US" dirty="0"/>
              <a:t>三</a:t>
            </a:r>
            <a:r>
              <a:rPr lang="en-US" dirty="0"/>
              <a:t>) </a:t>
            </a:r>
            <a:r>
              <a:rPr lang="zh-CN" altLang="en-US" dirty="0"/>
              <a:t>语言表达逻辑</a:t>
            </a:r>
          </a:p>
          <a:p>
            <a:r>
              <a:rPr lang="en-US" dirty="0"/>
              <a:t>(1) </a:t>
            </a:r>
            <a:r>
              <a:rPr lang="zh-CN" altLang="en-US" dirty="0"/>
              <a:t>要做到文字前后呼应、联系紧密。</a:t>
            </a:r>
          </a:p>
          <a:p>
            <a:r>
              <a:rPr lang="en-US" dirty="0"/>
              <a:t>(2) </a:t>
            </a:r>
            <a:r>
              <a:rPr lang="zh-CN" altLang="en-US" dirty="0"/>
              <a:t>商务策划文案的语言表达，尤其是相关概念的解读和阐述中，一定要前后一致</a:t>
            </a:r>
            <a:r>
              <a:rPr lang="zh-CN" altLang="en-US" dirty="0" smtClean="0"/>
              <a:t>，不可</a:t>
            </a:r>
            <a:r>
              <a:rPr lang="zh-CN" altLang="en-US" dirty="0"/>
              <a:t>前后矛盾。</a:t>
            </a:r>
          </a:p>
          <a:p>
            <a:r>
              <a:rPr lang="en-US" dirty="0"/>
              <a:t>(3) </a:t>
            </a:r>
            <a:r>
              <a:rPr lang="zh-CN" altLang="en-US" dirty="0"/>
              <a:t>商务策划文案的语言风格应前后一致。</a:t>
            </a: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0000" lnSpcReduction="20000"/>
          </a:bodyPr>
          <a:lstStyle/>
          <a:p>
            <a:r>
              <a:rPr lang="zh-CN" altLang="en-US" dirty="0"/>
              <a:t>四、商务策划文案的写作章法</a:t>
            </a:r>
          </a:p>
          <a:p>
            <a:r>
              <a:rPr lang="en-US" dirty="0"/>
              <a:t> (</a:t>
            </a:r>
            <a:r>
              <a:rPr lang="zh-CN" altLang="en-US" dirty="0"/>
              <a:t>一</a:t>
            </a:r>
            <a:r>
              <a:rPr lang="en-US" dirty="0"/>
              <a:t>) </a:t>
            </a:r>
            <a:r>
              <a:rPr lang="zh-CN" altLang="en-US" dirty="0"/>
              <a:t>段落主题与中心句</a:t>
            </a:r>
          </a:p>
          <a:p>
            <a:r>
              <a:rPr lang="en-US" dirty="0"/>
              <a:t> (</a:t>
            </a:r>
            <a:r>
              <a:rPr lang="zh-CN" altLang="en-US" dirty="0"/>
              <a:t>二</a:t>
            </a:r>
            <a:r>
              <a:rPr lang="en-US" dirty="0"/>
              <a:t>) </a:t>
            </a:r>
            <a:r>
              <a:rPr lang="zh-CN" altLang="en-US" dirty="0"/>
              <a:t>谋篇布局与框架结构</a:t>
            </a:r>
          </a:p>
          <a:p>
            <a:r>
              <a:rPr lang="en-US" dirty="0"/>
              <a:t>1. </a:t>
            </a:r>
            <a:r>
              <a:rPr lang="zh-CN" altLang="en-US" dirty="0"/>
              <a:t>谋篇布局</a:t>
            </a:r>
          </a:p>
          <a:p>
            <a:r>
              <a:rPr lang="en-US" dirty="0"/>
              <a:t>2. </a:t>
            </a:r>
            <a:r>
              <a:rPr lang="zh-CN" altLang="en-US" dirty="0"/>
              <a:t>框架</a:t>
            </a:r>
            <a:r>
              <a:rPr lang="zh-CN" altLang="en-US" dirty="0" smtClean="0"/>
              <a:t>结构</a:t>
            </a:r>
            <a:r>
              <a:rPr lang="en-US" dirty="0"/>
              <a:t> </a:t>
            </a:r>
            <a:endParaRPr lang="zh-CN" altLang="en-US" dirty="0"/>
          </a:p>
          <a:p>
            <a:r>
              <a:rPr lang="en-US" dirty="0"/>
              <a:t>(1) </a:t>
            </a:r>
            <a:r>
              <a:rPr lang="zh-CN" altLang="en-US" dirty="0"/>
              <a:t>情境分析</a:t>
            </a:r>
            <a:r>
              <a:rPr lang="en-US" altLang="zh-CN" dirty="0"/>
              <a:t>—</a:t>
            </a:r>
            <a:r>
              <a:rPr lang="zh-CN" altLang="en-US" dirty="0"/>
              <a:t>问题分析</a:t>
            </a:r>
            <a:r>
              <a:rPr lang="en-US" altLang="zh-CN" dirty="0"/>
              <a:t>—</a:t>
            </a:r>
            <a:r>
              <a:rPr lang="zh-CN" altLang="en-US" dirty="0"/>
              <a:t>方案阐述。首先，对商务策划文案进行环境分析；其次</a:t>
            </a:r>
            <a:r>
              <a:rPr lang="zh-CN" altLang="en-US" dirty="0" smtClean="0"/>
              <a:t>，明确</a:t>
            </a:r>
            <a:r>
              <a:rPr lang="zh-CN" altLang="en-US" dirty="0"/>
              <a:t>商务策划目标；最后，提出针对商务策划问题的商务策划实施方案</a:t>
            </a:r>
            <a:r>
              <a:rPr lang="zh-CN" altLang="en-US" dirty="0" smtClean="0"/>
              <a:t>。</a:t>
            </a:r>
            <a:r>
              <a:rPr lang="en-US" dirty="0"/>
              <a:t> </a:t>
            </a:r>
            <a:endParaRPr lang="zh-CN" altLang="en-US" dirty="0"/>
          </a:p>
          <a:p>
            <a:r>
              <a:rPr lang="en-US" dirty="0"/>
              <a:t>(2) </a:t>
            </a:r>
            <a:r>
              <a:rPr lang="zh-CN" altLang="en-US" dirty="0"/>
              <a:t>引起读者注意</a:t>
            </a:r>
            <a:r>
              <a:rPr lang="en-US" altLang="zh-CN" dirty="0"/>
              <a:t>—</a:t>
            </a:r>
            <a:r>
              <a:rPr lang="zh-CN" altLang="en-US" dirty="0"/>
              <a:t>激发读者欲望</a:t>
            </a:r>
            <a:r>
              <a:rPr lang="en-US" altLang="zh-CN" dirty="0"/>
              <a:t>—</a:t>
            </a:r>
            <a:r>
              <a:rPr lang="zh-CN" altLang="en-US" dirty="0"/>
              <a:t>采取明确行动。首先，利用商务策划文案引起</a:t>
            </a:r>
            <a:r>
              <a:rPr lang="zh-CN" altLang="en-US" dirty="0" smtClean="0"/>
              <a:t>读者</a:t>
            </a:r>
            <a:r>
              <a:rPr lang="zh-CN" altLang="en-US" dirty="0"/>
              <a:t>的注意；其次，唤起读者对商务策划任务浓厚的兴趣；最后，使读者采纳商务策划</a:t>
            </a:r>
            <a:r>
              <a:rPr lang="zh-CN" altLang="en-US" dirty="0" smtClean="0"/>
              <a:t>文案中</a:t>
            </a:r>
            <a:r>
              <a:rPr lang="zh-CN" altLang="en-US" dirty="0"/>
              <a:t>的实施</a:t>
            </a:r>
            <a:r>
              <a:rPr lang="zh-CN" altLang="en-US" dirty="0" smtClean="0"/>
              <a:t>方案</a:t>
            </a:r>
            <a:r>
              <a:rPr lang="en-US" dirty="0"/>
              <a:t> </a:t>
            </a:r>
            <a:endParaRPr lang="zh-CN" altLang="en-US" dirty="0"/>
          </a:p>
          <a:p>
            <a:r>
              <a:rPr lang="en-US" dirty="0"/>
              <a:t>(3) </a:t>
            </a:r>
            <a:r>
              <a:rPr lang="zh-CN" altLang="en-US" dirty="0"/>
              <a:t>问题</a:t>
            </a:r>
            <a:r>
              <a:rPr lang="en-US" altLang="zh-CN" dirty="0"/>
              <a:t>—</a:t>
            </a:r>
            <a:r>
              <a:rPr lang="zh-CN" altLang="en-US" dirty="0"/>
              <a:t>原因</a:t>
            </a:r>
            <a:r>
              <a:rPr lang="en-US" altLang="zh-CN" dirty="0"/>
              <a:t>—</a:t>
            </a:r>
            <a:r>
              <a:rPr lang="zh-CN" altLang="en-US" dirty="0"/>
              <a:t>对策。对于一些小型的商务策划活动，策划文案可采用这种简单</a:t>
            </a:r>
            <a:r>
              <a:rPr lang="zh-CN" altLang="en-US" dirty="0" smtClean="0"/>
              <a:t>的框架</a:t>
            </a:r>
            <a:r>
              <a:rPr lang="zh-CN" altLang="en-US" dirty="0"/>
              <a:t>结构，简单陈述当前的商务策划问题，明确策划原因，概括具有创意的实施方案。</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第一节 商务策划文案</a:t>
            </a:r>
            <a:r>
              <a:rPr lang="zh-CN" altLang="en-US" dirty="0" smtClean="0"/>
              <a:t>概述</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a:t>一、商务策划与商务策划文案的关系 </a:t>
            </a:r>
          </a:p>
          <a:p>
            <a:r>
              <a:rPr lang="en-US" dirty="0"/>
              <a:t> </a:t>
            </a:r>
            <a:r>
              <a:rPr lang="zh-CN" altLang="en-US" dirty="0" smtClean="0"/>
              <a:t>每次</a:t>
            </a:r>
            <a:r>
              <a:rPr lang="zh-CN" altLang="en-US" dirty="0"/>
              <a:t>开展商务策划活动之前，策划人都需要对活动主题进行合理规划，判断投入能否得到应有的回报，并针对商务策划活动的目标，对企业现阶段的资源条件进行评价，然后进行有针对性的组织和调配</a:t>
            </a:r>
            <a:r>
              <a:rPr lang="zh-CN" altLang="en-US" dirty="0" smtClean="0"/>
              <a:t>。</a:t>
            </a:r>
            <a:endParaRPr lang="en-US" altLang="zh-CN" dirty="0" smtClean="0"/>
          </a:p>
          <a:p>
            <a:r>
              <a:rPr lang="zh-CN" altLang="en-US" dirty="0" smtClean="0"/>
              <a:t>上述</a:t>
            </a:r>
            <a:r>
              <a:rPr lang="zh-CN" altLang="en-US" dirty="0"/>
              <a:t>内容都需要进行严谨、科学的判断和分析，需要有严密的论证过程，这就是商务策划文案的撰写工作。</a:t>
            </a:r>
          </a:p>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endParaRPr lang="zh-CN" altLang="en-US" dirty="0"/>
          </a:p>
          <a:p>
            <a:r>
              <a:rPr lang="en-US" dirty="0"/>
              <a:t>(</a:t>
            </a:r>
            <a:r>
              <a:rPr lang="zh-CN" altLang="en-US" dirty="0"/>
              <a:t>三</a:t>
            </a:r>
            <a:r>
              <a:rPr lang="en-US" dirty="0"/>
              <a:t>) </a:t>
            </a:r>
            <a:r>
              <a:rPr lang="zh-CN" altLang="en-US" dirty="0"/>
              <a:t>重点突出与详略得当</a:t>
            </a:r>
          </a:p>
          <a:p>
            <a:r>
              <a:rPr lang="en-US" dirty="0"/>
              <a:t> (1) </a:t>
            </a:r>
            <a:r>
              <a:rPr lang="zh-CN" altLang="en-US" dirty="0"/>
              <a:t>商务策划文案要突出重点。</a:t>
            </a:r>
          </a:p>
          <a:p>
            <a:r>
              <a:rPr lang="en-US" dirty="0"/>
              <a:t> (2) </a:t>
            </a:r>
            <a:r>
              <a:rPr lang="zh-CN" altLang="en-US" dirty="0"/>
              <a:t>合理安排商务策划文案各部分内容的顺序，即做好策划书的层次安排。</a:t>
            </a:r>
          </a:p>
          <a:p>
            <a:r>
              <a:rPr lang="en-US" dirty="0"/>
              <a:t> (3) </a:t>
            </a:r>
            <a:r>
              <a:rPr lang="zh-CN" altLang="en-US" dirty="0"/>
              <a:t>策划人可以按照商务策划实施方案的基本逻辑或者读者的阅读习惯来组织</a:t>
            </a:r>
            <a:r>
              <a:rPr lang="zh-CN" altLang="en-US" dirty="0" smtClean="0"/>
              <a:t>策划书的具体内容。</a:t>
            </a: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28596" y="2130425"/>
            <a:ext cx="8358246" cy="1470025"/>
          </a:xfrm>
        </p:spPr>
        <p:txBody>
          <a:bodyPr>
            <a:normAutofit/>
          </a:bodyPr>
          <a:lstStyle/>
          <a:p>
            <a:r>
              <a:rPr lang="zh-CN" altLang="en-US" dirty="0"/>
              <a:t>第三</a:t>
            </a:r>
            <a:r>
              <a:rPr lang="zh-CN" altLang="en-US" dirty="0" smtClean="0"/>
              <a:t>节 商务</a:t>
            </a:r>
            <a:r>
              <a:rPr lang="zh-CN" altLang="en-US" dirty="0"/>
              <a:t>策划文案写作的语言和文本要求</a:t>
            </a:r>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en-US" dirty="0"/>
              <a:t>一、商务策划文案的语言表达</a:t>
            </a:r>
          </a:p>
          <a:p>
            <a:r>
              <a:rPr lang="zh-CN" altLang="en-US" dirty="0"/>
              <a:t>二、商务策划文案的句式使用</a:t>
            </a:r>
          </a:p>
          <a:p>
            <a:r>
              <a:rPr lang="zh-CN" altLang="en-US" dirty="0"/>
              <a:t>三、商务策划文案的修辞手法 </a:t>
            </a:r>
          </a:p>
          <a:p>
            <a:r>
              <a:rPr lang="en-US" dirty="0"/>
              <a:t> (</a:t>
            </a:r>
            <a:r>
              <a:rPr lang="zh-CN" altLang="en-US" dirty="0"/>
              <a:t>一</a:t>
            </a:r>
            <a:r>
              <a:rPr lang="en-US" dirty="0"/>
              <a:t>) </a:t>
            </a:r>
            <a:r>
              <a:rPr lang="zh-CN" altLang="en-US" dirty="0"/>
              <a:t>排比</a:t>
            </a:r>
          </a:p>
          <a:p>
            <a:r>
              <a:rPr lang="en-US" dirty="0"/>
              <a:t> (</a:t>
            </a:r>
            <a:r>
              <a:rPr lang="zh-CN" altLang="en-US" dirty="0"/>
              <a:t>二</a:t>
            </a:r>
            <a:r>
              <a:rPr lang="en-US" dirty="0"/>
              <a:t>) </a:t>
            </a:r>
            <a:r>
              <a:rPr lang="zh-CN" altLang="en-US" dirty="0"/>
              <a:t>省略</a:t>
            </a:r>
          </a:p>
          <a:p>
            <a:r>
              <a:rPr lang="en-US" dirty="0"/>
              <a:t>1. </a:t>
            </a:r>
            <a:r>
              <a:rPr lang="zh-CN" altLang="en-US" dirty="0"/>
              <a:t>承前省略</a:t>
            </a:r>
          </a:p>
          <a:p>
            <a:r>
              <a:rPr lang="en-US" dirty="0"/>
              <a:t>2. </a:t>
            </a:r>
            <a:r>
              <a:rPr lang="zh-CN" altLang="en-US" dirty="0"/>
              <a:t>蒙后省略</a:t>
            </a:r>
          </a:p>
          <a:p>
            <a:r>
              <a:rPr lang="en-US" dirty="0"/>
              <a:t>3. </a:t>
            </a:r>
            <a:r>
              <a:rPr lang="zh-CN" altLang="en-US" dirty="0"/>
              <a:t>同语</a:t>
            </a:r>
            <a:r>
              <a:rPr lang="zh-CN" altLang="en-US" dirty="0" smtClean="0"/>
              <a:t>省略</a:t>
            </a:r>
            <a:endParaRPr lang="en-US" altLang="zh-CN" dirty="0" smtClean="0"/>
          </a:p>
          <a:p>
            <a:r>
              <a:rPr lang="zh-CN" altLang="en-US" dirty="0"/>
              <a:t> </a:t>
            </a:r>
            <a:r>
              <a:rPr lang="en-US" dirty="0"/>
              <a:t>(</a:t>
            </a:r>
            <a:r>
              <a:rPr lang="zh-CN" altLang="en-US" dirty="0"/>
              <a:t>三</a:t>
            </a:r>
            <a:r>
              <a:rPr lang="en-US" dirty="0"/>
              <a:t>) </a:t>
            </a:r>
            <a:r>
              <a:rPr lang="zh-CN" altLang="en-US" dirty="0" smtClean="0"/>
              <a:t>对偶</a:t>
            </a:r>
            <a:endParaRPr lang="zh-CN" altLang="en-US" dirty="0"/>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zh-CN" altLang="en-US" dirty="0"/>
              <a:t>四、商务策划文案的专业术语</a:t>
            </a:r>
          </a:p>
          <a:p>
            <a:r>
              <a:rPr lang="zh-CN" altLang="en-US" dirty="0"/>
              <a:t>五、商务策划文案的视觉语言</a:t>
            </a:r>
          </a:p>
          <a:p>
            <a:r>
              <a:rPr lang="en-US" dirty="0"/>
              <a:t>(</a:t>
            </a:r>
            <a:r>
              <a:rPr lang="zh-CN" altLang="en-US" dirty="0"/>
              <a:t>一</a:t>
            </a:r>
            <a:r>
              <a:rPr lang="en-US" dirty="0"/>
              <a:t>) </a:t>
            </a:r>
            <a:r>
              <a:rPr lang="zh-CN" altLang="en-US" dirty="0"/>
              <a:t>视觉语言的概念</a:t>
            </a:r>
          </a:p>
          <a:p>
            <a:r>
              <a:rPr lang="en-US" dirty="0"/>
              <a:t>(</a:t>
            </a:r>
            <a:r>
              <a:rPr lang="zh-CN" altLang="en-US" dirty="0"/>
              <a:t>二</a:t>
            </a:r>
            <a:r>
              <a:rPr lang="en-US" dirty="0"/>
              <a:t>) </a:t>
            </a:r>
            <a:r>
              <a:rPr lang="zh-CN" altLang="en-US" dirty="0"/>
              <a:t>统计图形的运用</a:t>
            </a:r>
          </a:p>
          <a:p>
            <a:r>
              <a:rPr lang="en-US" dirty="0"/>
              <a:t>1. </a:t>
            </a:r>
            <a:r>
              <a:rPr lang="zh-CN" altLang="en-US" dirty="0"/>
              <a:t>扇形图</a:t>
            </a:r>
          </a:p>
          <a:p>
            <a:r>
              <a:rPr lang="en-US" dirty="0"/>
              <a:t>2. </a:t>
            </a:r>
            <a:r>
              <a:rPr lang="zh-CN" altLang="en-US" dirty="0"/>
              <a:t>曲线图</a:t>
            </a:r>
          </a:p>
          <a:p>
            <a:r>
              <a:rPr lang="en-US" dirty="0"/>
              <a:t>3. </a:t>
            </a:r>
            <a:r>
              <a:rPr lang="zh-CN" altLang="en-US" dirty="0"/>
              <a:t>条形图</a:t>
            </a:r>
          </a:p>
          <a:p>
            <a:r>
              <a:rPr lang="en-US" dirty="0"/>
              <a:t>4. </a:t>
            </a:r>
            <a:r>
              <a:rPr lang="zh-CN" altLang="en-US" dirty="0"/>
              <a:t>结构图</a:t>
            </a:r>
          </a:p>
          <a:p>
            <a:r>
              <a:rPr lang="en-US" dirty="0"/>
              <a:t>5. </a:t>
            </a:r>
            <a:r>
              <a:rPr lang="zh-CN" altLang="en-US" dirty="0"/>
              <a:t>水平分层图</a:t>
            </a:r>
          </a:p>
          <a:p>
            <a:r>
              <a:rPr lang="en-US" dirty="0"/>
              <a:t>6. </a:t>
            </a:r>
            <a:r>
              <a:rPr lang="zh-CN" altLang="en-US" dirty="0"/>
              <a:t>流程图</a:t>
            </a:r>
          </a:p>
          <a:p>
            <a:r>
              <a:rPr lang="en-US" dirty="0"/>
              <a:t>7. </a:t>
            </a:r>
            <a:r>
              <a:rPr lang="zh-CN" altLang="en-US" dirty="0"/>
              <a:t>甘特图</a:t>
            </a:r>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六、商务策划文案的文本表现 </a:t>
            </a:r>
          </a:p>
          <a:p>
            <a:r>
              <a:rPr lang="en-US" dirty="0"/>
              <a:t> (</a:t>
            </a:r>
            <a:r>
              <a:rPr lang="zh-CN" altLang="en-US" dirty="0"/>
              <a:t>一</a:t>
            </a:r>
            <a:r>
              <a:rPr lang="en-US" dirty="0"/>
              <a:t>) </a:t>
            </a:r>
            <a:r>
              <a:rPr lang="zh-CN" altLang="en-US" dirty="0"/>
              <a:t>文本表现的目标</a:t>
            </a:r>
          </a:p>
          <a:p>
            <a:r>
              <a:rPr lang="en-US" dirty="0"/>
              <a:t>1. </a:t>
            </a:r>
            <a:r>
              <a:rPr lang="zh-CN" altLang="en-US" dirty="0"/>
              <a:t>体现商务策划文案的严肃性</a:t>
            </a:r>
          </a:p>
          <a:p>
            <a:r>
              <a:rPr lang="en-US" dirty="0"/>
              <a:t>2. </a:t>
            </a:r>
            <a:r>
              <a:rPr lang="zh-CN" altLang="en-US" dirty="0"/>
              <a:t>体现策划人及其团队对委托方的重视</a:t>
            </a:r>
          </a:p>
          <a:p>
            <a:r>
              <a:rPr lang="en-US" dirty="0"/>
              <a:t>3. </a:t>
            </a:r>
            <a:r>
              <a:rPr lang="zh-CN" altLang="en-US" dirty="0"/>
              <a:t>体现策划人及其团队的专业态度</a:t>
            </a:r>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en-US" dirty="0"/>
              <a:t>(</a:t>
            </a:r>
            <a:r>
              <a:rPr lang="zh-CN" altLang="en-US" dirty="0"/>
              <a:t>二</a:t>
            </a:r>
            <a:r>
              <a:rPr lang="en-US" dirty="0"/>
              <a:t>) </a:t>
            </a:r>
            <a:r>
              <a:rPr lang="zh-CN" altLang="en-US" dirty="0"/>
              <a:t>文本整理的任务</a:t>
            </a:r>
          </a:p>
          <a:p>
            <a:r>
              <a:rPr lang="en-US" dirty="0"/>
              <a:t>1. </a:t>
            </a:r>
            <a:r>
              <a:rPr lang="zh-CN" altLang="en-US" dirty="0"/>
              <a:t>商务策划文案文本整理的原则</a:t>
            </a:r>
          </a:p>
          <a:p>
            <a:r>
              <a:rPr lang="en-US" dirty="0"/>
              <a:t> (1) </a:t>
            </a:r>
            <a:r>
              <a:rPr lang="zh-CN" altLang="en-US" dirty="0"/>
              <a:t>商务策划文案的内容必须准确，语言、文字的运用不能出现规范性错误。</a:t>
            </a:r>
          </a:p>
          <a:p>
            <a:r>
              <a:rPr lang="en-US" dirty="0" smtClean="0"/>
              <a:t>(</a:t>
            </a:r>
            <a:r>
              <a:rPr lang="en-US" dirty="0"/>
              <a:t>2) </a:t>
            </a:r>
            <a:r>
              <a:rPr lang="zh-CN" altLang="en-US" dirty="0"/>
              <a:t>商务策划文案的装订排版必须关注细节。</a:t>
            </a:r>
          </a:p>
          <a:p>
            <a:r>
              <a:rPr lang="en-US" dirty="0"/>
              <a:t>2. </a:t>
            </a:r>
            <a:r>
              <a:rPr lang="zh-CN" altLang="en-US" dirty="0"/>
              <a:t>视觉语言的文本整理</a:t>
            </a:r>
          </a:p>
          <a:p>
            <a:r>
              <a:rPr lang="en-US" dirty="0"/>
              <a:t>(1) </a:t>
            </a:r>
            <a:r>
              <a:rPr lang="zh-CN" altLang="en-US" dirty="0"/>
              <a:t>位置安排科学合理。</a:t>
            </a:r>
          </a:p>
          <a:p>
            <a:r>
              <a:rPr lang="en-US" dirty="0"/>
              <a:t>(2) </a:t>
            </a:r>
            <a:r>
              <a:rPr lang="zh-CN" altLang="en-US" dirty="0"/>
              <a:t>说明文字清晰、简洁。</a:t>
            </a:r>
          </a:p>
          <a:p>
            <a:r>
              <a:rPr lang="en-US" dirty="0"/>
              <a:t>(3) </a:t>
            </a:r>
            <a:r>
              <a:rPr lang="zh-CN" altLang="en-US" dirty="0"/>
              <a:t>色彩风格协调统一。</a:t>
            </a:r>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 </a:t>
            </a:r>
            <a:r>
              <a:rPr lang="en-US" dirty="0"/>
              <a:t>(</a:t>
            </a:r>
            <a:r>
              <a:rPr lang="zh-CN" altLang="en-US" dirty="0"/>
              <a:t>三</a:t>
            </a:r>
            <a:r>
              <a:rPr lang="en-US" dirty="0"/>
              <a:t>) </a:t>
            </a:r>
            <a:r>
              <a:rPr lang="zh-CN" altLang="en-US" dirty="0"/>
              <a:t>商务策划文案装订的注意事项</a:t>
            </a:r>
          </a:p>
          <a:p>
            <a:r>
              <a:rPr lang="en-US" dirty="0"/>
              <a:t>1. </a:t>
            </a:r>
            <a:r>
              <a:rPr lang="zh-CN" altLang="en-US" dirty="0"/>
              <a:t>开本的选择</a:t>
            </a:r>
          </a:p>
          <a:p>
            <a:r>
              <a:rPr lang="en-US" dirty="0"/>
              <a:t>2. </a:t>
            </a:r>
            <a:r>
              <a:rPr lang="zh-CN" altLang="en-US" dirty="0"/>
              <a:t>纸张的选择</a:t>
            </a:r>
          </a:p>
          <a:p>
            <a:r>
              <a:rPr lang="en-US" dirty="0"/>
              <a:t>3. </a:t>
            </a:r>
            <a:r>
              <a:rPr lang="zh-CN" altLang="en-US" dirty="0"/>
              <a:t>装订方式的选择</a:t>
            </a:r>
          </a:p>
          <a:p>
            <a:r>
              <a:rPr lang="en-US" dirty="0"/>
              <a:t>4. </a:t>
            </a:r>
            <a:r>
              <a:rPr lang="zh-CN" altLang="en-US"/>
              <a:t>封面、扉页和封底的设计</a:t>
            </a:r>
          </a:p>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关于商务策划文案，从广义上讲，是指能够体现商务策划活动思考过程和商务策划</a:t>
            </a:r>
            <a:r>
              <a:rPr lang="zh-CN" altLang="en-US" dirty="0" smtClean="0"/>
              <a:t>沟通</a:t>
            </a:r>
            <a:r>
              <a:rPr lang="zh-CN" altLang="en-US" dirty="0"/>
              <a:t>全过程的所有记录和所有材料</a:t>
            </a:r>
            <a:r>
              <a:rPr lang="zh-CN" altLang="en-US" dirty="0" smtClean="0"/>
              <a:t>。</a:t>
            </a:r>
            <a:endParaRPr lang="en-US" altLang="zh-CN" dirty="0" smtClean="0"/>
          </a:p>
          <a:p>
            <a:r>
              <a:rPr lang="zh-CN" altLang="en-US" dirty="0" smtClean="0"/>
              <a:t>从</a:t>
            </a:r>
            <a:r>
              <a:rPr lang="zh-CN" altLang="en-US" dirty="0"/>
              <a:t>狭义上来说，商务策划文案是指商务策划材料撰写</a:t>
            </a:r>
            <a:r>
              <a:rPr lang="zh-CN" altLang="en-US" dirty="0" smtClean="0"/>
              <a:t>过程</a:t>
            </a:r>
            <a:r>
              <a:rPr lang="zh-CN" altLang="en-US" dirty="0"/>
              <a:t>中的核心部分，即明确策划背景、提出策划问题并解决策划问题的具体实施方案。</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二、商务策划文案的作用</a:t>
            </a:r>
          </a:p>
          <a:p>
            <a:r>
              <a:rPr lang="en-US" dirty="0"/>
              <a:t>(</a:t>
            </a:r>
            <a:r>
              <a:rPr lang="zh-CN" altLang="en-US" dirty="0"/>
              <a:t>一</a:t>
            </a:r>
            <a:r>
              <a:rPr lang="en-US" dirty="0"/>
              <a:t>) </a:t>
            </a:r>
            <a:r>
              <a:rPr lang="zh-CN" altLang="en-US" dirty="0"/>
              <a:t>获得商务策划委托方的支持和认可</a:t>
            </a:r>
          </a:p>
          <a:p>
            <a:r>
              <a:rPr lang="en-US" dirty="0"/>
              <a:t>(</a:t>
            </a:r>
            <a:r>
              <a:rPr lang="zh-CN" altLang="en-US" dirty="0"/>
              <a:t>二</a:t>
            </a:r>
            <a:r>
              <a:rPr lang="en-US" dirty="0"/>
              <a:t>) </a:t>
            </a:r>
            <a:r>
              <a:rPr lang="zh-CN" altLang="en-US" dirty="0"/>
              <a:t>赢得商务策划执行者的理解和支持</a:t>
            </a:r>
          </a:p>
          <a:p>
            <a:r>
              <a:rPr lang="en-US" dirty="0"/>
              <a:t>(</a:t>
            </a:r>
            <a:r>
              <a:rPr lang="zh-CN" altLang="en-US" dirty="0"/>
              <a:t>三</a:t>
            </a:r>
            <a:r>
              <a:rPr lang="en-US" dirty="0"/>
              <a:t>) </a:t>
            </a:r>
            <a:r>
              <a:rPr lang="zh-CN" altLang="en-US" dirty="0"/>
              <a:t>提供商务策划方案实施的基本框架</a:t>
            </a:r>
          </a:p>
          <a:p>
            <a:r>
              <a:rPr lang="en-US" dirty="0"/>
              <a:t>(</a:t>
            </a:r>
            <a:r>
              <a:rPr lang="zh-CN" altLang="en-US" dirty="0"/>
              <a:t>四</a:t>
            </a:r>
            <a:r>
              <a:rPr lang="en-US" dirty="0"/>
              <a:t>) </a:t>
            </a:r>
            <a:r>
              <a:rPr lang="zh-CN" altLang="en-US" dirty="0"/>
              <a:t>增强商务策划控制和评估的有效性</a:t>
            </a:r>
          </a:p>
          <a:p>
            <a:r>
              <a:rPr lang="en-US" dirty="0"/>
              <a:t/>
            </a:r>
            <a:br>
              <a:rPr lang="en-US" dirty="0"/>
            </a:br>
            <a:r>
              <a:rPr lang="en-US" dirty="0"/>
              <a:t> </a:t>
            </a:r>
            <a:endParaRPr lang="zh-CN" altLang="en-US" dirty="0"/>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zh-CN" altLang="en-US" dirty="0"/>
              <a:t>三、商务策划文案写作的基本要求 </a:t>
            </a:r>
          </a:p>
          <a:p>
            <a:r>
              <a:rPr lang="en-US" dirty="0"/>
              <a:t> (</a:t>
            </a:r>
            <a:r>
              <a:rPr lang="zh-CN" altLang="en-US" dirty="0"/>
              <a:t>一</a:t>
            </a:r>
            <a:r>
              <a:rPr lang="en-US" dirty="0"/>
              <a:t>) </a:t>
            </a:r>
            <a:r>
              <a:rPr lang="zh-CN" altLang="en-US" dirty="0"/>
              <a:t>广泛、深厚的知识储备</a:t>
            </a:r>
          </a:p>
          <a:p>
            <a:r>
              <a:rPr lang="en-US" dirty="0"/>
              <a:t> (1) </a:t>
            </a:r>
            <a:r>
              <a:rPr lang="zh-CN" altLang="en-US" dirty="0"/>
              <a:t>策划地区相关政策法规的变化，这是进行商务策划的重要参考。</a:t>
            </a:r>
          </a:p>
          <a:p>
            <a:r>
              <a:rPr lang="en-US" dirty="0"/>
              <a:t> (2) </a:t>
            </a:r>
            <a:r>
              <a:rPr lang="zh-CN" altLang="en-US" dirty="0"/>
              <a:t>策划地区相关行业的背景资料，包括行业现状、行业竞争状况、行业未来发展</a:t>
            </a:r>
            <a:r>
              <a:rPr lang="zh-CN" altLang="en-US" dirty="0" smtClean="0"/>
              <a:t>趋势</a:t>
            </a:r>
            <a:r>
              <a:rPr lang="zh-CN" altLang="en-US" dirty="0"/>
              <a:t>等，这商务策划文案写作的重要依据。</a:t>
            </a:r>
          </a:p>
          <a:p>
            <a:r>
              <a:rPr lang="en-US" dirty="0"/>
              <a:t> (3) </a:t>
            </a:r>
            <a:r>
              <a:rPr lang="zh-CN" altLang="en-US" dirty="0"/>
              <a:t>商务策划应与时俱进，紧跟社会文化发展的变迁，策划人应关注各种新思想、</a:t>
            </a:r>
            <a:r>
              <a:rPr lang="zh-CN" altLang="en-US" dirty="0" smtClean="0"/>
              <a:t>新观念</a:t>
            </a:r>
            <a:r>
              <a:rPr lang="zh-CN" altLang="en-US" dirty="0"/>
              <a:t>，这些都能够为商务策划文案的写作提供重要支撑。</a:t>
            </a:r>
          </a:p>
          <a:p>
            <a:r>
              <a:rPr lang="en-US" dirty="0"/>
              <a:t> (4) </a:t>
            </a:r>
            <a:r>
              <a:rPr lang="zh-CN" altLang="en-US" dirty="0"/>
              <a:t>商务策划人还应广泛借鉴其他相关学科的最新研究成果，可以帮助策划人</a:t>
            </a:r>
            <a:r>
              <a:rPr lang="zh-CN" altLang="en-US" dirty="0" smtClean="0"/>
              <a:t>进一步总结</a:t>
            </a:r>
            <a:r>
              <a:rPr lang="zh-CN" altLang="en-US" dirty="0"/>
              <a:t>和完善还处于起步阶段的商务策划理论与方法的研究。</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dirty="0"/>
              <a:t>(</a:t>
            </a:r>
            <a:r>
              <a:rPr lang="zh-CN" altLang="en-US" dirty="0"/>
              <a:t>二</a:t>
            </a:r>
            <a:r>
              <a:rPr lang="en-US" dirty="0"/>
              <a:t>) </a:t>
            </a:r>
            <a:r>
              <a:rPr lang="zh-CN" altLang="en-US" dirty="0"/>
              <a:t>周密、严谨的文案结构</a:t>
            </a:r>
          </a:p>
          <a:p>
            <a:r>
              <a:rPr lang="en-US" dirty="0"/>
              <a:t> (1) </a:t>
            </a:r>
            <a:r>
              <a:rPr lang="zh-CN" altLang="en-US" dirty="0"/>
              <a:t>商务策划文案的结构应尽量体现策划人的思考逻辑，让策划委托方或执行人</a:t>
            </a:r>
            <a:r>
              <a:rPr lang="zh-CN" altLang="en-US" dirty="0" smtClean="0"/>
              <a:t>跟随</a:t>
            </a:r>
            <a:r>
              <a:rPr lang="zh-CN" altLang="en-US" dirty="0"/>
              <a:t>策划人的思维去理解策划方案，较快获得委托方和执行人的认同和支持。</a:t>
            </a:r>
          </a:p>
          <a:p>
            <a:r>
              <a:rPr lang="en-US" dirty="0"/>
              <a:t> (2) </a:t>
            </a:r>
            <a:r>
              <a:rPr lang="zh-CN" altLang="en-US" dirty="0"/>
              <a:t>商务策划人通过一定的逻辑结构来组织和撰写商务策划实施方案的具体内容</a:t>
            </a:r>
            <a:r>
              <a:rPr lang="zh-CN" altLang="en-US" dirty="0" smtClean="0"/>
              <a:t>，通过</a:t>
            </a:r>
            <a:r>
              <a:rPr lang="zh-CN" altLang="en-US" dirty="0"/>
              <a:t>合理的结构，将商务策划内容及方案准确地呈现给策划委托方或执行人。</a:t>
            </a:r>
          </a:p>
          <a:p>
            <a:r>
              <a:rPr lang="en-US" dirty="0"/>
              <a:t> (3) </a:t>
            </a:r>
            <a:r>
              <a:rPr lang="zh-CN" altLang="en-US" dirty="0"/>
              <a:t>商务策划人通过合理安排篇章结构来为文案提供一定的语言环境，合理的</a:t>
            </a:r>
            <a:r>
              <a:rPr lang="zh-CN" altLang="en-US" dirty="0" smtClean="0"/>
              <a:t>篇章结构</a:t>
            </a:r>
            <a:r>
              <a:rPr lang="zh-CN" altLang="en-US" dirty="0"/>
              <a:t>也能让委托方或执行者更好地理解策划方案。</a:t>
            </a: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三</a:t>
            </a:r>
            <a:r>
              <a:rPr lang="en-US" dirty="0"/>
              <a:t>) </a:t>
            </a:r>
            <a:r>
              <a:rPr lang="zh-CN" altLang="en-US" dirty="0"/>
              <a:t>准确、简练的文字处理能力</a:t>
            </a:r>
          </a:p>
          <a:p>
            <a:r>
              <a:rPr lang="en-US" dirty="0"/>
              <a:t> </a:t>
            </a:r>
            <a:r>
              <a:rPr lang="en-US" dirty="0" smtClean="0"/>
              <a:t> </a:t>
            </a:r>
            <a:r>
              <a:rPr lang="en-US" dirty="0"/>
              <a:t>(1) </a:t>
            </a:r>
            <a:r>
              <a:rPr lang="zh-CN" altLang="en-US" dirty="0"/>
              <a:t>商务策划文案的文字应能够直接表达策划人的策划思维，尽量开门见山、直奔</a:t>
            </a:r>
            <a:r>
              <a:rPr lang="zh-CN" altLang="en-US" dirty="0" smtClean="0"/>
              <a:t>主题</a:t>
            </a:r>
            <a:r>
              <a:rPr lang="zh-CN" altLang="en-US" dirty="0"/>
              <a:t>，避免隐晦含蓄的语言风格，以免浪费读者的有效时间，导致读者无限解读和猜疑，</a:t>
            </a:r>
            <a:r>
              <a:rPr lang="zh-CN" altLang="en-US" dirty="0" smtClean="0"/>
              <a:t>引起</a:t>
            </a:r>
            <a:r>
              <a:rPr lang="zh-CN" altLang="en-US" dirty="0"/>
              <a:t>不必要的麻烦。</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a:t> </a:t>
            </a:r>
            <a:r>
              <a:rPr lang="en-US" dirty="0"/>
              <a:t>(2) </a:t>
            </a:r>
            <a:r>
              <a:rPr lang="zh-CN" altLang="en-US" dirty="0"/>
              <a:t>商务策划文案的语言文字风格应朴实、具体，尽量避免复杂、抽象的理论推演</a:t>
            </a:r>
            <a:r>
              <a:rPr lang="zh-CN" altLang="en-US" dirty="0" smtClean="0"/>
              <a:t>，应</a:t>
            </a:r>
            <a:r>
              <a:rPr lang="zh-CN" altLang="en-US" dirty="0"/>
              <a:t>给出具体、实际的程序和步骤。</a:t>
            </a:r>
          </a:p>
          <a:p>
            <a:r>
              <a:rPr lang="en-US" dirty="0"/>
              <a:t>(3) </a:t>
            </a:r>
            <a:r>
              <a:rPr lang="zh-CN" altLang="en-US" dirty="0"/>
              <a:t>商务策划文案应尽量保证语言准确，避免文字上的歧义，模糊不清、一语双关</a:t>
            </a:r>
            <a:r>
              <a:rPr lang="zh-CN" altLang="en-US" dirty="0" smtClean="0"/>
              <a:t>的语言</a:t>
            </a:r>
            <a:r>
              <a:rPr lang="zh-CN" altLang="en-US" dirty="0"/>
              <a:t>和句式不适用于商务策划文案</a:t>
            </a:r>
            <a:r>
              <a:rPr lang="zh-CN" altLang="en-US" dirty="0" smtClean="0"/>
              <a:t>。</a:t>
            </a:r>
            <a:r>
              <a:rPr lang="en-US" dirty="0"/>
              <a:t> </a:t>
            </a:r>
            <a:endParaRPr lang="zh-CN" altLang="en-US" dirty="0"/>
          </a:p>
          <a:p>
            <a:r>
              <a:rPr lang="en-US" dirty="0"/>
              <a:t> (</a:t>
            </a:r>
            <a:r>
              <a:rPr lang="zh-CN" altLang="en-US" dirty="0"/>
              <a:t>四</a:t>
            </a:r>
            <a:r>
              <a:rPr lang="en-US" dirty="0"/>
              <a:t>) </a:t>
            </a:r>
            <a:r>
              <a:rPr lang="zh-CN" altLang="en-US" dirty="0"/>
              <a:t>日常经验的积累与感知能力</a:t>
            </a:r>
          </a:p>
          <a:p>
            <a:r>
              <a:rPr lang="en-US" dirty="0"/>
              <a:t> (</a:t>
            </a:r>
            <a:r>
              <a:rPr lang="zh-CN" altLang="en-US" dirty="0"/>
              <a:t>五</a:t>
            </a:r>
            <a:r>
              <a:rPr lang="en-US" dirty="0"/>
              <a:t>) </a:t>
            </a:r>
            <a:r>
              <a:rPr lang="zh-CN" altLang="en-US" dirty="0"/>
              <a:t>灵活敏捷的思维能力</a:t>
            </a:r>
          </a:p>
          <a:p>
            <a:endParaRPr lang="zh-CN" altLang="en-US" dirty="0"/>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None/>
            </a:pPr>
            <a:endParaRPr lang="zh-CN" altLang="en-US" dirty="0"/>
          </a:p>
          <a:p>
            <a:r>
              <a:rPr lang="zh-CN" altLang="en-US" dirty="0"/>
              <a:t>四、商务策划文案写作的基本原则 </a:t>
            </a:r>
          </a:p>
          <a:p>
            <a:r>
              <a:rPr lang="en-US" dirty="0"/>
              <a:t> (</a:t>
            </a:r>
            <a:r>
              <a:rPr lang="zh-CN" altLang="en-US" dirty="0"/>
              <a:t>一</a:t>
            </a:r>
            <a:r>
              <a:rPr lang="en-US" dirty="0"/>
              <a:t>) </a:t>
            </a:r>
            <a:r>
              <a:rPr lang="zh-CN" altLang="en-US" dirty="0"/>
              <a:t>文案写作应逻辑清晰</a:t>
            </a:r>
          </a:p>
          <a:p>
            <a:r>
              <a:rPr lang="en-US" dirty="0"/>
              <a:t> (</a:t>
            </a:r>
            <a:r>
              <a:rPr lang="zh-CN" altLang="en-US" dirty="0"/>
              <a:t>二</a:t>
            </a:r>
            <a:r>
              <a:rPr lang="en-US" dirty="0"/>
              <a:t>) </a:t>
            </a:r>
            <a:r>
              <a:rPr lang="zh-CN" altLang="en-US" dirty="0"/>
              <a:t>文案写作应简明扼要</a:t>
            </a:r>
          </a:p>
          <a:p>
            <a:r>
              <a:rPr lang="en-US" dirty="0"/>
              <a:t> (</a:t>
            </a:r>
            <a:r>
              <a:rPr lang="zh-CN" altLang="en-US" dirty="0"/>
              <a:t>三</a:t>
            </a:r>
            <a:r>
              <a:rPr lang="en-US" dirty="0"/>
              <a:t>) </a:t>
            </a:r>
            <a:r>
              <a:rPr lang="zh-CN" altLang="en-US" dirty="0"/>
              <a:t>文案写作应精准</a:t>
            </a:r>
          </a:p>
          <a:p>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TotalTime>
  <Words>1479</Words>
  <Application>Microsoft Office PowerPoint</Application>
  <PresentationFormat>全屏显示(4:3)</PresentationFormat>
  <Paragraphs>136</Paragraphs>
  <Slides>26</Slides>
  <Notes>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第七章 商务策划文案的写作 </vt:lpstr>
      <vt:lpstr>第一节 商务策划文案概述</vt:lpstr>
      <vt:lpstr>幻灯片 3</vt:lpstr>
      <vt:lpstr>幻灯片 4</vt:lpstr>
      <vt:lpstr>幻灯片 5</vt:lpstr>
      <vt:lpstr>幻灯片 6</vt:lpstr>
      <vt:lpstr>幻灯片 7</vt:lpstr>
      <vt:lpstr>幻灯片 8</vt:lpstr>
      <vt:lpstr>幻灯片 9</vt:lpstr>
      <vt:lpstr>第二节  商务策划文案的结构与内 容 </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第三节 商务策划文案写作的语言和文本要求</vt:lpstr>
      <vt:lpstr>幻灯片 22</vt:lpstr>
      <vt:lpstr>幻灯片 23</vt:lpstr>
      <vt:lpstr>幻灯片 24</vt:lpstr>
      <vt:lpstr>幻灯片 25</vt:lpstr>
      <vt:lpstr>幻灯片 26</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第七章 商务策划文案的写作 </dc:title>
  <dc:creator>刘凯宁</dc:creator>
  <cp:lastModifiedBy>刘凯宁</cp:lastModifiedBy>
  <cp:revision>6</cp:revision>
  <dcterms:created xsi:type="dcterms:W3CDTF">2020-12-24T05:21:21Z</dcterms:created>
  <dcterms:modified xsi:type="dcterms:W3CDTF">2020-12-24T05:43:52Z</dcterms:modified>
</cp:coreProperties>
</file>