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304" r:id="rId26"/>
    <p:sldId id="305" r:id="rId27"/>
    <p:sldId id="280" r:id="rId28"/>
    <p:sldId id="281" r:id="rId29"/>
    <p:sldId id="282" r:id="rId30"/>
    <p:sldId id="283" r:id="rId31"/>
    <p:sldId id="284" r:id="rId32"/>
    <p:sldId id="285" r:id="rId33"/>
    <p:sldId id="287" r:id="rId34"/>
    <p:sldId id="286"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2" r:id="rId48"/>
    <p:sldId id="303" r:id="rId49"/>
    <p:sldId id="306" r:id="rId50"/>
    <p:sldId id="307" r:id="rId5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CEF8C8B-2FBE-403E-AF7D-48C6F47C3A9F}" type="datetimeFigureOut">
              <a:rPr lang="zh-CN" altLang="en-US" smtClean="0"/>
              <a:pPr/>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D18A918-D957-414A-8A3B-1498966410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EF8C8B-2FBE-403E-AF7D-48C6F47C3A9F}" type="datetimeFigureOut">
              <a:rPr lang="zh-CN" altLang="en-US" smtClean="0"/>
              <a:pPr/>
              <a:t>2022/9/28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D18A918-D957-414A-8A3B-1498966410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第一章  商务策划概述</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四</a:t>
            </a:r>
            <a:r>
              <a:rPr lang="en-US" dirty="0"/>
              <a:t>) </a:t>
            </a:r>
            <a:r>
              <a:rPr lang="zh-CN" altLang="en-US" dirty="0"/>
              <a:t>新产品开发策划</a:t>
            </a:r>
          </a:p>
          <a:p>
            <a:r>
              <a:rPr lang="zh-CN" altLang="en-US" dirty="0"/>
              <a:t>新产品开发策划是指企业有目的、有计划、有步骤地发展新产品的计划。新产品开发具有战略决策的性质，是企业的一项重大经营管理决策，它决定了企业的经营方向。</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五</a:t>
            </a:r>
            <a:r>
              <a:rPr lang="en-US" dirty="0"/>
              <a:t>) </a:t>
            </a:r>
            <a:r>
              <a:rPr lang="zh-CN" altLang="en-US" dirty="0"/>
              <a:t>品牌策划</a:t>
            </a:r>
          </a:p>
          <a:p>
            <a:r>
              <a:rPr lang="zh-CN" altLang="en-US" dirty="0"/>
              <a:t>品牌策划旨在使企业形象和产品品牌在消费者脑海中形成一种个性化的区隔，使消费者与企业品牌和产品品牌之间形成统一的价值观，从而建立自己的品牌声誉，即确定企业产品或服务的市场识别与影响力的最佳方案。</a:t>
            </a:r>
          </a:p>
          <a:p>
            <a:endParaRPr lang="zh-CN" altLang="en-US" dirty="0"/>
          </a:p>
          <a:p>
            <a:endParaRPr lang="zh-CN" alt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六</a:t>
            </a:r>
            <a:r>
              <a:rPr lang="en-US" dirty="0"/>
              <a:t>) </a:t>
            </a:r>
            <a:r>
              <a:rPr lang="zh-CN" altLang="en-US" dirty="0"/>
              <a:t>采购策划</a:t>
            </a:r>
          </a:p>
          <a:p>
            <a:r>
              <a:rPr lang="zh-CN" altLang="en-US" dirty="0"/>
              <a:t>采购策划是指企业管理人员在了解市场供求情况、企业生产经营活动过程和掌握物料消耗规律的基础上，对计划期内物料采购管理活动所做的预见性的安排和部署。采购策划是根据生产部门或其他使用部门的计划制订的包括采购物料名称、采购数量、需求日期等内容的计划。</a:t>
            </a: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七</a:t>
            </a:r>
            <a:r>
              <a:rPr lang="en-US" dirty="0"/>
              <a:t>) </a:t>
            </a:r>
            <a:r>
              <a:rPr lang="zh-CN" altLang="en-US" dirty="0"/>
              <a:t>公关策划</a:t>
            </a:r>
          </a:p>
          <a:p>
            <a:r>
              <a:rPr lang="en-US" dirty="0"/>
              <a:t> </a:t>
            </a:r>
            <a:r>
              <a:rPr lang="zh-CN" altLang="en-US" dirty="0"/>
              <a:t>公关策划，即公共关系策划，是公共关系人员根据组织现状和目标要求，分析现有条件，策划并设计公关战略、专题活动和具体公关活动方案的过程，即确定企业与社会组织、社会公众相互关系及处理方式的最佳方案。</a:t>
            </a:r>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dirty="0"/>
              <a:t>(</a:t>
            </a:r>
            <a:r>
              <a:rPr lang="zh-CN" altLang="en-US" dirty="0"/>
              <a:t>八</a:t>
            </a:r>
            <a:r>
              <a:rPr lang="en-US" dirty="0"/>
              <a:t>) </a:t>
            </a:r>
            <a:r>
              <a:rPr lang="zh-CN" altLang="en-US" dirty="0"/>
              <a:t>企业形象策划</a:t>
            </a:r>
          </a:p>
          <a:p>
            <a:r>
              <a:rPr lang="en-US" dirty="0"/>
              <a:t> </a:t>
            </a:r>
            <a:r>
              <a:rPr lang="zh-CN" altLang="en-US" dirty="0"/>
              <a:t>企业形象策划是指公共关系人员在形象调查的基础上，运用自己的知识、经验，充分发挥想象力和创造力，制定最佳公关活动方案，以塑造良好组织形象的过程。企业形象是企业自身的一项重要无形资产，因为它代表企业信誉、产品质量、人员素质、股票涨跌等。企业形象策划是识别与传播企业形象的最佳方案。</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九</a:t>
            </a:r>
            <a:r>
              <a:rPr lang="en-US" dirty="0"/>
              <a:t>) </a:t>
            </a:r>
            <a:r>
              <a:rPr lang="zh-CN" altLang="en-US" dirty="0"/>
              <a:t>投资策划</a:t>
            </a:r>
          </a:p>
          <a:p>
            <a:r>
              <a:rPr lang="en-US" dirty="0"/>
              <a:t> </a:t>
            </a:r>
            <a:r>
              <a:rPr lang="zh-CN" altLang="en-US" dirty="0"/>
              <a:t>投资策划是指企业为了达到招商融资和其他发展目标，在对项目进行调研和分析、对资料进行收集与整理的基础上，对未来投资活动做出的安排和部署。</a:t>
            </a:r>
          </a:p>
          <a:p>
            <a:endParaRPr lang="zh-CN" altLang="en-US"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 第二节 商务策划的起源与发展</a:t>
            </a:r>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商务策划的起源</a:t>
            </a:r>
          </a:p>
        </p:txBody>
      </p:sp>
      <p:sp>
        <p:nvSpPr>
          <p:cNvPr id="3" name="内容占位符 2"/>
          <p:cNvSpPr>
            <a:spLocks noGrp="1"/>
          </p:cNvSpPr>
          <p:nvPr>
            <p:ph idx="1"/>
          </p:nvPr>
        </p:nvSpPr>
        <p:spPr/>
        <p:txBody>
          <a:bodyPr>
            <a:normAutofit lnSpcReduction="10000"/>
          </a:bodyPr>
          <a:lstStyle/>
          <a:p>
            <a:r>
              <a:rPr lang="zh-CN" altLang="en-US" dirty="0"/>
              <a:t>笼统而言，策划起源于中国。“策划”一词，最早出现在</a:t>
            </a:r>
            <a:r>
              <a:rPr lang="en-US" altLang="zh-CN" dirty="0"/>
              <a:t>《</a:t>
            </a:r>
            <a:r>
              <a:rPr lang="zh-CN" altLang="en-US" dirty="0"/>
              <a:t>后汉书</a:t>
            </a:r>
            <a:r>
              <a:rPr lang="en-US" altLang="zh-CN" dirty="0"/>
              <a:t>·</a:t>
            </a:r>
            <a:r>
              <a:rPr lang="zh-CN" altLang="en-US" dirty="0"/>
              <a:t>隗嚣传</a:t>
            </a:r>
            <a:r>
              <a:rPr lang="en-US" altLang="zh-CN" dirty="0"/>
              <a:t>》</a:t>
            </a:r>
            <a:r>
              <a:rPr lang="zh-CN" altLang="en-US" dirty="0"/>
              <a:t>中：“是以功名终申，策画复得。”</a:t>
            </a:r>
            <a:endParaRPr lang="en-US" altLang="zh-CN" dirty="0"/>
          </a:p>
          <a:p>
            <a:r>
              <a:rPr lang="zh-CN" altLang="en-US" dirty="0"/>
              <a:t>此外，</a:t>
            </a:r>
            <a:r>
              <a:rPr lang="en-US" altLang="zh-CN" dirty="0"/>
              <a:t>《</a:t>
            </a:r>
            <a:r>
              <a:rPr lang="zh-CN" altLang="en-US" dirty="0"/>
              <a:t>文选</a:t>
            </a:r>
            <a:r>
              <a:rPr lang="en-US" altLang="zh-CN" dirty="0"/>
              <a:t>·</a:t>
            </a:r>
            <a:r>
              <a:rPr lang="zh-CN" altLang="en-US" dirty="0"/>
              <a:t>晋纪总论</a:t>
            </a:r>
            <a:r>
              <a:rPr lang="en-US" altLang="zh-CN" dirty="0"/>
              <a:t>》</a:t>
            </a:r>
            <a:r>
              <a:rPr lang="zh-CN" altLang="en-US" dirty="0"/>
              <a:t>中也有提及：“魏武帝为丞相，命高祖为文学掾，每与谋策画，多善。”其中， “画”字通“划”字。尽管中国古代的策划主要集中在军事、政治和外交领域，但是这对于整个人类社会的影响是广泛而深刻的。</a:t>
            </a: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早在原始社会时期就有了策划，当时的人类，技术能力和认知能力有限，生存环境恶劣，部落之间的矛盾和冲突接连不断，为了生存，策划应运而生。人类进入奴隶制社会以后，诸侯间在政治上争权夺利，以个人咨询为特征的策划早在几千年前就已出现。</a:t>
            </a:r>
            <a:endParaRPr lang="en-US" altLang="zh-CN" dirty="0"/>
          </a:p>
          <a:p>
            <a:r>
              <a:rPr lang="zh-CN" altLang="en-US" dirty="0"/>
              <a:t>随着战争的规模越来越大，军事谋略方面的策划日益受到重视，由此产生了“策划”的概念。古代军队里的军师、官府里的师爷，还有藏身于豪门富户中的谋士等，他们的行为，都是典型的个人咨询。</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10000"/>
          </a:bodyPr>
          <a:lstStyle/>
          <a:p>
            <a:r>
              <a:rPr lang="zh-CN" altLang="en-US" dirty="0"/>
              <a:t>那时候，诸侯国的公族子弟都养了大批的门客，他们都是为献计献策而来，虽不乏鸡鸣狗盗之辈，但也有具有真才实学的谋士、策士。当时的儒家、道家、法家、兵家等，实际上都可视为策划家。</a:t>
            </a:r>
            <a:endParaRPr lang="en-US" altLang="zh-CN" dirty="0"/>
          </a:p>
          <a:p>
            <a:r>
              <a:rPr lang="zh-CN" altLang="en-US" dirty="0"/>
              <a:t>到了封建社会初期，各种学术思想受到压抑，不再是百家争鸣，策划的发展落后于当时的社会生产力的发展。直到东汉末年的三国鼎立阶段，由于魏、蜀、吴三国争夺天下，策划人才得到了重视和重用。</a:t>
            </a:r>
          </a:p>
          <a:p>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商务策划的概念</a:t>
            </a:r>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事前设计</a:t>
            </a:r>
          </a:p>
          <a:p>
            <a:endParaRPr lang="zh-CN" altLang="en-US" dirty="0"/>
          </a:p>
          <a:p>
            <a:r>
              <a:rPr lang="zh-CN" altLang="en-US" dirty="0"/>
              <a:t>以美国学者威廉</a:t>
            </a:r>
            <a:r>
              <a:rPr lang="en-US" altLang="zh-CN" dirty="0"/>
              <a:t>·</a:t>
            </a:r>
            <a:r>
              <a:rPr lang="zh-CN" altLang="en-US" dirty="0"/>
              <a:t>纽曼为代表的学者认为，商务策划是在商务活动前精心、周密地设计后面的行动路线及行动步骤。他们强调事前设计的过程。</a:t>
            </a:r>
          </a:p>
          <a:p>
            <a:r>
              <a:rPr lang="en-US" dirty="0"/>
              <a:t> </a:t>
            </a:r>
            <a:endParaRPr lang="zh-CN" altLang="en-US" dirty="0"/>
          </a:p>
          <a:p>
            <a:endParaRPr lang="zh-CN" altLang="en-US"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从本质上说，中国古代的策划是一种军事、政治和外交上的谋略，尚未形成我们今天所谓的商务策划。例如，孙膑智斗庞涓、勾践灭吴、张仪的远交近攻、吕不韦的奇货可居，等等。</a:t>
            </a: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新民主主义革命时期的策划发生于中国的革命战争中，毛泽东策划并领导的“四次反围剿”“二万五千里长征”和“三大战役”等，在世界军事史上创造了奇迹。</a:t>
            </a: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进入改革开放时期，策划逐渐进入商务领域，邓小平同志做出了把党和国家工作重心转移到经济建设上来、实行改革开放的历史性决策，实现了中华人民共和国成立以来，我们党历史上具有深远意义的伟大转折。他不仅提出了“一国两制”，在经济建设全面展开的背景下，还设立了深圳、珠海、汕头和厦门经济特区，这一重要举措促进了我国改革不断深化、经济持续飞跃和对外开放的进一步扩大。在此之后，随着商务活动的不断增多，以市场为中心、以商务活动为对象的商务策划迅速发展起来。</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商务策划的发展</a:t>
            </a:r>
          </a:p>
        </p:txBody>
      </p:sp>
      <p:sp>
        <p:nvSpPr>
          <p:cNvPr id="3" name="内容占位符 2"/>
          <p:cNvSpPr>
            <a:spLocks noGrp="1"/>
          </p:cNvSpPr>
          <p:nvPr>
            <p:ph idx="1"/>
          </p:nvPr>
        </p:nvSpPr>
        <p:spPr/>
        <p:txBody>
          <a:bodyPr>
            <a:normAutofit fontScale="92500" lnSpcReduction="20000"/>
          </a:bodyPr>
          <a:lstStyle/>
          <a:p>
            <a:r>
              <a:rPr lang="zh-CN" altLang="en-US" dirty="0"/>
              <a:t>商务活动是组织在商事环境中的经营行为或经营活动。</a:t>
            </a:r>
            <a:endParaRPr lang="en-US" altLang="zh-CN" dirty="0"/>
          </a:p>
          <a:p>
            <a:r>
              <a:rPr lang="zh-CN" altLang="en-US" dirty="0"/>
              <a:t>现如今，人们的生产与生活离不开商务活动，而商务活动需要有针对性的商务策划。</a:t>
            </a:r>
            <a:endParaRPr lang="en-US" altLang="zh-CN" dirty="0"/>
          </a:p>
          <a:p>
            <a:r>
              <a:rPr lang="zh-CN" altLang="en-US" dirty="0"/>
              <a:t>商务策划在国外是社会公认的咨询服务，它源于咨询业。策划人员的主要职责就是接受咨询、提供处理方法、安排具体行动、出谋划策等。例如，美国的兰德公司、斯坦福国际咨询研究所、日本的野村综合研究所、中国的希尔咨询公司等，这些机构有别于一般的学术机构，强调“设计未来”“规划未来”。</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改革开放后的</a:t>
            </a:r>
            <a:r>
              <a:rPr lang="en-US" dirty="0"/>
              <a:t>20 </a:t>
            </a:r>
            <a:r>
              <a:rPr lang="zh-CN" altLang="en-US" dirty="0"/>
              <a:t>世纪</a:t>
            </a:r>
            <a:r>
              <a:rPr lang="en-US" dirty="0"/>
              <a:t>80 </a:t>
            </a:r>
            <a:r>
              <a:rPr lang="zh-CN" altLang="en-US" dirty="0"/>
              <a:t>年代中期，我国的商务策划得到了迅速发展，各种商务策划咨询服务逐渐兴起，婚庆典礼策划、求学求职策划、公司创业策划、企业兼并策划等，都能找到相应的商务策划咨询服务，特别是在广告、营销、演艺、影视、出版等领域，商务策划更是举足轻重。</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a:t>(</a:t>
            </a:r>
            <a:r>
              <a:rPr lang="zh-CN" altLang="en-US" dirty="0"/>
              <a:t>一</a:t>
            </a:r>
            <a:r>
              <a:rPr lang="en-US" dirty="0"/>
              <a:t>) </a:t>
            </a:r>
            <a:r>
              <a:rPr lang="zh-CN" altLang="en-US" dirty="0"/>
              <a:t>第一阶段：“点子”时代</a:t>
            </a:r>
          </a:p>
        </p:txBody>
      </p:sp>
      <p:sp>
        <p:nvSpPr>
          <p:cNvPr id="3" name="内容占位符 2"/>
          <p:cNvSpPr>
            <a:spLocks noGrp="1"/>
          </p:cNvSpPr>
          <p:nvPr>
            <p:ph idx="1"/>
          </p:nvPr>
        </p:nvSpPr>
        <p:spPr/>
        <p:txBody>
          <a:bodyPr>
            <a:normAutofit fontScale="92500"/>
          </a:bodyPr>
          <a:lstStyle/>
          <a:p>
            <a:r>
              <a:rPr lang="zh-CN" altLang="en-US" dirty="0"/>
              <a:t>改革开放以后，中国市场经济处于初级阶段，人们对市场和经营知识普遍缺乏，只要有一个与众不同的“点子”就能使一个产品“红遍天下”。这个时期被称为“点子时代”，被视为商务策划发展的第一阶段自发阶段。</a:t>
            </a:r>
            <a:endParaRPr lang="en-US" altLang="zh-CN" dirty="0"/>
          </a:p>
          <a:p>
            <a:r>
              <a:rPr lang="zh-CN" altLang="en-US" dirty="0"/>
              <a:t>其中，“点子”就是“商务策划”。红极一时的“点子”策划师何阳在</a:t>
            </a:r>
            <a:r>
              <a:rPr lang="en-US" dirty="0"/>
              <a:t>20</a:t>
            </a:r>
            <a:r>
              <a:rPr lang="zh-CN" altLang="en-US" dirty="0"/>
              <a:t>世纪</a:t>
            </a:r>
            <a:r>
              <a:rPr lang="en-US" dirty="0"/>
              <a:t>90</a:t>
            </a:r>
            <a:r>
              <a:rPr lang="zh-CN" altLang="en-US" dirty="0"/>
              <a:t>年代创立了点子公司，专门为不同的企业提供“点子”。</a:t>
            </a: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但是由于“点子”策划缺乏系统性，加上执行环节的失误，致使失败的“点子”策划案例层出不穷。</a:t>
            </a:r>
            <a:endParaRPr lang="en-US" altLang="zh-CN" dirty="0"/>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a:t>(</a:t>
            </a:r>
            <a:r>
              <a:rPr lang="zh-CN" altLang="en-US" dirty="0"/>
              <a:t>二</a:t>
            </a:r>
            <a:r>
              <a:rPr lang="en-US" dirty="0"/>
              <a:t>) </a:t>
            </a:r>
            <a:r>
              <a:rPr lang="zh-CN" altLang="en-US" dirty="0"/>
              <a:t>第二阶段：战术策划时代</a:t>
            </a:r>
          </a:p>
        </p:txBody>
      </p:sp>
      <p:sp>
        <p:nvSpPr>
          <p:cNvPr id="3" name="内容占位符 2"/>
          <p:cNvSpPr>
            <a:spLocks noGrp="1"/>
          </p:cNvSpPr>
          <p:nvPr>
            <p:ph idx="1"/>
          </p:nvPr>
        </p:nvSpPr>
        <p:spPr/>
        <p:txBody>
          <a:bodyPr>
            <a:normAutofit fontScale="92500"/>
          </a:bodyPr>
          <a:lstStyle/>
          <a:p>
            <a:r>
              <a:rPr lang="en-US" dirty="0"/>
              <a:t>20</a:t>
            </a:r>
            <a:r>
              <a:rPr lang="zh-CN" altLang="en-US" dirty="0"/>
              <a:t>世纪</a:t>
            </a:r>
            <a:r>
              <a:rPr lang="en-US" dirty="0"/>
              <a:t>90</a:t>
            </a:r>
            <a:r>
              <a:rPr lang="zh-CN" altLang="en-US" dirty="0"/>
              <a:t>年代中后期，一些商务策划的实战专家将商务策划与热门专业或新兴行业结合起来，通过整合资源，发挥个人的专业特长和策划智慧，创造了一大批商务策划成果。商务策划的发展逐渐进入第二阶段：自觉阶段。</a:t>
            </a:r>
            <a:endParaRPr lang="en-US" altLang="zh-CN" dirty="0"/>
          </a:p>
          <a:p>
            <a:r>
              <a:rPr lang="zh-CN" altLang="en-US" dirty="0"/>
              <a:t>这个时期的代表人物有房地产策划王志纲、广告策划叶茂中等。这些商务策划代表人物的成功案例产生了广泛的社会影响，使企业界对商务</a:t>
            </a:r>
            <a:r>
              <a:rPr lang="zh-CN" altLang="en-US"/>
              <a:t>策划重要性的认识逐步加深。</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二</a:t>
            </a:r>
            <a:r>
              <a:rPr lang="en-US" dirty="0"/>
              <a:t>) </a:t>
            </a:r>
            <a:r>
              <a:rPr lang="zh-CN" altLang="en-US" dirty="0"/>
              <a:t>思维活动</a:t>
            </a:r>
          </a:p>
          <a:p>
            <a:pPr>
              <a:buNone/>
            </a:pPr>
            <a:endParaRPr lang="zh-CN" altLang="en-US" dirty="0"/>
          </a:p>
          <a:p>
            <a:r>
              <a:rPr lang="zh-CN" altLang="en-US" dirty="0"/>
              <a:t>日本著名策划大师梅泽庄亮与星野匡认为，任何策划都是一种突破传统、勇于创新、从无到有的思维活动。</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dirty="0"/>
              <a:t>(</a:t>
            </a:r>
            <a:r>
              <a:rPr lang="zh-CN" altLang="en-US" dirty="0"/>
              <a:t>三</a:t>
            </a:r>
            <a:r>
              <a:rPr lang="en-US" dirty="0"/>
              <a:t>) </a:t>
            </a:r>
            <a:r>
              <a:rPr lang="zh-CN" altLang="en-US" dirty="0"/>
              <a:t>第三阶段：战略策划时代</a:t>
            </a:r>
          </a:p>
        </p:txBody>
      </p:sp>
      <p:sp>
        <p:nvSpPr>
          <p:cNvPr id="3" name="内容占位符 2"/>
          <p:cNvSpPr>
            <a:spLocks noGrp="1"/>
          </p:cNvSpPr>
          <p:nvPr>
            <p:ph idx="1"/>
          </p:nvPr>
        </p:nvSpPr>
        <p:spPr/>
        <p:txBody>
          <a:bodyPr>
            <a:normAutofit lnSpcReduction="10000"/>
          </a:bodyPr>
          <a:lstStyle/>
          <a:p>
            <a:r>
              <a:rPr lang="en-US" dirty="0"/>
              <a:t>21</a:t>
            </a:r>
            <a:r>
              <a:rPr lang="zh-CN" altLang="en-US" dirty="0"/>
              <a:t>世纪以来，随着知识经济的到来和中国加入</a:t>
            </a:r>
            <a:r>
              <a:rPr lang="en-US" dirty="0"/>
              <a:t>WTO </a:t>
            </a:r>
            <a:r>
              <a:rPr lang="zh-CN" altLang="en-US" dirty="0"/>
              <a:t>，企业之间的竞争越来越激烈，企业对商务策划的要求越来越高，商务策划知识体系不断建立健全。</a:t>
            </a:r>
            <a:r>
              <a:rPr lang="en-US" dirty="0"/>
              <a:t> </a:t>
            </a:r>
          </a:p>
          <a:p>
            <a:r>
              <a:rPr lang="en-US" dirty="0"/>
              <a:t>2002</a:t>
            </a:r>
            <a:r>
              <a:rPr lang="zh-CN" altLang="en-US" dirty="0"/>
              <a:t>年</a:t>
            </a:r>
            <a:r>
              <a:rPr lang="en-US" dirty="0"/>
              <a:t>6</a:t>
            </a:r>
            <a:r>
              <a:rPr lang="zh-CN" altLang="en-US" dirty="0"/>
              <a:t>月，国家人事部全国人才流动中心决定与全国商务策划师培训总部共同在全国范围内开展商务策划师认证培训工作。</a:t>
            </a:r>
            <a:endParaRPr lang="en-US" altLang="zh-CN" dirty="0"/>
          </a:p>
          <a:p>
            <a:r>
              <a:rPr lang="en-US" dirty="0"/>
              <a:t>2004</a:t>
            </a:r>
            <a:r>
              <a:rPr lang="zh-CN" altLang="en-US" dirty="0"/>
              <a:t>年</a:t>
            </a:r>
            <a:r>
              <a:rPr lang="en-US" dirty="0"/>
              <a:t>12</a:t>
            </a:r>
            <a:r>
              <a:rPr lang="zh-CN" altLang="en-US" dirty="0"/>
              <a:t>月，劳动和社会保障部颁布第二批</a:t>
            </a:r>
            <a:r>
              <a:rPr lang="en-US" dirty="0"/>
              <a:t>10</a:t>
            </a:r>
            <a:r>
              <a:rPr lang="zh-CN" altLang="en-US" dirty="0"/>
              <a:t>种新职业，商务策划师位列第一。</a:t>
            </a:r>
          </a:p>
          <a:p>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商务策划特点</a:t>
            </a:r>
          </a:p>
        </p:txBody>
      </p:sp>
      <p:sp>
        <p:nvSpPr>
          <p:cNvPr id="3" name="内容占位符 2"/>
          <p:cNvSpPr>
            <a:spLocks noGrp="1"/>
          </p:cNvSpPr>
          <p:nvPr>
            <p:ph idx="1"/>
          </p:nvPr>
        </p:nvSpPr>
        <p:spPr/>
        <p:txBody>
          <a:bodyPr>
            <a:normAutofit/>
          </a:bodyPr>
          <a:lstStyle/>
          <a:p>
            <a:pPr>
              <a:buNone/>
            </a:pPr>
            <a:r>
              <a:rPr lang="en-US" dirty="0"/>
              <a:t>(1) </a:t>
            </a:r>
            <a:r>
              <a:rPr lang="zh-CN" altLang="en-US" dirty="0"/>
              <a:t>商务策划应用的广泛化。</a:t>
            </a:r>
            <a:endParaRPr lang="en-US" altLang="zh-CN" dirty="0"/>
          </a:p>
          <a:p>
            <a:pPr>
              <a:buNone/>
            </a:pPr>
            <a:r>
              <a:rPr lang="en-US" dirty="0"/>
              <a:t>(2) </a:t>
            </a:r>
            <a:r>
              <a:rPr lang="zh-CN" altLang="en-US" dirty="0"/>
              <a:t>商务策划方法的多样化。</a:t>
            </a:r>
            <a:endParaRPr lang="en-US" altLang="zh-CN" dirty="0"/>
          </a:p>
          <a:p>
            <a:pPr>
              <a:buNone/>
            </a:pPr>
            <a:r>
              <a:rPr lang="en-US" dirty="0"/>
              <a:t>(3) </a:t>
            </a:r>
            <a:r>
              <a:rPr lang="zh-CN" altLang="en-US" dirty="0"/>
              <a:t>商务策划工作职业化。</a:t>
            </a:r>
            <a:endParaRPr lang="en-US" altLang="zh-CN" dirty="0"/>
          </a:p>
          <a:p>
            <a:pPr>
              <a:buNone/>
            </a:pPr>
            <a:r>
              <a:rPr lang="en-US" dirty="0"/>
              <a:t>(4) </a:t>
            </a:r>
            <a:r>
              <a:rPr lang="zh-CN" altLang="en-US" dirty="0"/>
              <a:t>商务策划理论学科化。</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商务策划在中国存在的问题</a:t>
            </a:r>
          </a:p>
        </p:txBody>
      </p:sp>
      <p:sp>
        <p:nvSpPr>
          <p:cNvPr id="3" name="内容占位符 2"/>
          <p:cNvSpPr>
            <a:spLocks noGrp="1"/>
          </p:cNvSpPr>
          <p:nvPr>
            <p:ph idx="1"/>
          </p:nvPr>
        </p:nvSpPr>
        <p:spPr/>
        <p:txBody>
          <a:bodyPr>
            <a:normAutofit/>
          </a:bodyPr>
          <a:lstStyle/>
          <a:p>
            <a:r>
              <a:rPr lang="en-US" dirty="0"/>
              <a:t>(1) </a:t>
            </a:r>
            <a:r>
              <a:rPr lang="zh-CN" altLang="en-US" dirty="0"/>
              <a:t>商务策划缺乏行业规范</a:t>
            </a:r>
            <a:endParaRPr lang="en-US" altLang="zh-CN" dirty="0"/>
          </a:p>
          <a:p>
            <a:r>
              <a:rPr lang="en-US" dirty="0"/>
              <a:t>(2) </a:t>
            </a:r>
            <a:r>
              <a:rPr lang="zh-CN" altLang="en-US" dirty="0"/>
              <a:t>商务策划科学含量不高</a:t>
            </a:r>
          </a:p>
          <a:p>
            <a:endParaRPr lang="zh-CN"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第三节 商务策划的基本要素、基本特征与基本原则</a:t>
            </a:r>
          </a:p>
        </p:txBody>
      </p:sp>
      <p:sp>
        <p:nvSpPr>
          <p:cNvPr id="3" name="副标题 2"/>
          <p:cNvSpPr>
            <a:spLocks noGrp="1"/>
          </p:cNvSpPr>
          <p:nvPr>
            <p:ph type="subTitle" idx="1"/>
          </p:nvPr>
        </p:nvSpPr>
        <p:spPr/>
        <p:txBody>
          <a:bodyPr/>
          <a:lstStyle/>
          <a:p>
            <a:endParaRPr lang="zh-CN"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商务策划的基本要素 </a:t>
            </a:r>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商务策划的主体</a:t>
            </a:r>
          </a:p>
          <a:p>
            <a:pPr>
              <a:buNone/>
            </a:pPr>
            <a:r>
              <a:rPr lang="en-US" dirty="0"/>
              <a:t> </a:t>
            </a:r>
            <a:endParaRPr lang="zh-CN" altLang="en-US" dirty="0"/>
          </a:p>
          <a:p>
            <a:r>
              <a:rPr lang="zh-CN" altLang="en-US" dirty="0"/>
              <a:t>开展商务策划前，必须要确定由谁来策划，以及为谁策划。商务策划的主体是商务策划的策划人、商务策划委托方、商务策划的管理者及决策分析者。</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dirty="0"/>
              <a:t>(</a:t>
            </a:r>
            <a:r>
              <a:rPr lang="zh-CN" altLang="en-US" dirty="0"/>
              <a:t>二</a:t>
            </a:r>
            <a:r>
              <a:rPr lang="en-US" dirty="0"/>
              <a:t>) </a:t>
            </a:r>
            <a:r>
              <a:rPr lang="zh-CN" altLang="en-US" dirty="0"/>
              <a:t>商务策划的客体</a:t>
            </a:r>
          </a:p>
          <a:p>
            <a:endParaRPr lang="zh-CN" altLang="en-US" dirty="0"/>
          </a:p>
          <a:p>
            <a:r>
              <a:rPr lang="zh-CN" altLang="en-US" dirty="0"/>
              <a:t>商务策划必须考虑宏观环境因素</a:t>
            </a:r>
            <a:r>
              <a:rPr lang="en-US" dirty="0"/>
              <a:t>(</a:t>
            </a:r>
            <a:r>
              <a:rPr lang="zh-CN" altLang="en-US" dirty="0"/>
              <a:t>政治、经济、文化、技术</a:t>
            </a:r>
            <a:r>
              <a:rPr lang="en-US" dirty="0"/>
              <a:t>)</a:t>
            </a:r>
            <a:r>
              <a:rPr lang="zh-CN" altLang="en-US" dirty="0"/>
              <a:t>。例如，国家政策法规是否允许，市场时机是否成熟等。同时还要考虑微观环境因素</a:t>
            </a:r>
            <a:r>
              <a:rPr lang="en-US" dirty="0"/>
              <a:t>(</a:t>
            </a:r>
            <a:r>
              <a:rPr lang="zh-CN" altLang="en-US" dirty="0"/>
              <a:t>消费者或买家、竞争者、合作伙伴等</a:t>
            </a:r>
            <a:r>
              <a:rPr lang="en-US" dirty="0"/>
              <a:t>)</a:t>
            </a:r>
            <a:r>
              <a:rPr lang="zh-CN" altLang="en-US" dirty="0"/>
              <a:t>。例如，消费者或买家是否接受策划人的策划方式和方法；竞争者是否采用相似的策划方式和方法；合作伙伴是否能够很好地配合，等等。商务策划的客体是商务策划过程中的环境因素、利益相关者和主要竞争者。</a:t>
            </a: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en-US" dirty="0"/>
              <a:t>(</a:t>
            </a:r>
            <a:r>
              <a:rPr lang="zh-CN" altLang="en-US" dirty="0"/>
              <a:t>三</a:t>
            </a:r>
            <a:r>
              <a:rPr lang="en-US" dirty="0"/>
              <a:t>) </a:t>
            </a:r>
            <a:r>
              <a:rPr lang="zh-CN" altLang="en-US" dirty="0"/>
              <a:t>商务策划的资源</a:t>
            </a:r>
          </a:p>
          <a:p>
            <a:r>
              <a:rPr lang="zh-CN" altLang="en-US" dirty="0"/>
              <a:t>商务策划是对资源的整合和利用，任何商务策划都需要具备一定的资源和条件。商务策划的资源即商务策划人或商务策划决策者的策划优势和策划条件。策划优势是指商务策划人所具备的独特资源，该资源独特、稀缺且具备一定的唯一性。策划条件是指商务策划人所具备的能力，如人力、物力、财力方面的独特能力，也可以指商务策划人的工作实施能力等。</a:t>
            </a:r>
          </a:p>
          <a:p>
            <a:endParaRPr lang="zh-CN"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四</a:t>
            </a:r>
            <a:r>
              <a:rPr lang="en-US" dirty="0"/>
              <a:t>) </a:t>
            </a:r>
            <a:r>
              <a:rPr lang="zh-CN" altLang="en-US" dirty="0"/>
              <a:t>商务策划的思维方法</a:t>
            </a:r>
          </a:p>
          <a:p>
            <a:r>
              <a:rPr lang="zh-CN" altLang="en-US" dirty="0"/>
              <a:t>商务策划是一种创新思维活动，在一定的资源条件下，商务策划的成败取决于策划人的创新思维能力和方法。其中，创新思维能力是指商务策划人对创新方法和手段的合理运用；创新思维方法是指商务策划人采用的创新方法和手段。</a:t>
            </a:r>
          </a:p>
          <a:p>
            <a:endParaRPr lang="zh-CN" alt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五</a:t>
            </a:r>
            <a:r>
              <a:rPr lang="en-US" dirty="0"/>
              <a:t>) </a:t>
            </a:r>
            <a:r>
              <a:rPr lang="zh-CN" altLang="en-US" dirty="0"/>
              <a:t>商务策划的目标</a:t>
            </a:r>
          </a:p>
          <a:p>
            <a:r>
              <a:rPr lang="zh-CN" altLang="en-US" dirty="0"/>
              <a:t>商务策划具有一定的针对性和目的性。商务策划的目标是指商务策划的对象想要达到的预期目标。其中，商务策划的对象是指商务策划需要解决的具体问题。</a:t>
            </a:r>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br>
              <a:rPr lang="en-US" altLang="zh-CN" dirty="0"/>
            </a:br>
            <a:r>
              <a:rPr lang="zh-CN" altLang="en-US" dirty="0"/>
              <a:t>商务策划的基本特征</a:t>
            </a:r>
            <a:br>
              <a:rPr lang="zh-CN" altLang="en-US" dirty="0"/>
            </a:br>
            <a:endParaRPr lang="zh-CN" altLang="en-US" dirty="0"/>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创新性</a:t>
            </a:r>
          </a:p>
          <a:p>
            <a:r>
              <a:rPr lang="zh-CN" altLang="en-US" dirty="0"/>
              <a:t>商务策划是一种创新思维活动，在商务策划过程中必须有新的创意或新的做法。</a:t>
            </a:r>
            <a:endParaRPr lang="en-US" altLang="zh-CN" dirty="0"/>
          </a:p>
          <a:p>
            <a:r>
              <a:rPr lang="en-US" dirty="0"/>
              <a:t>(</a:t>
            </a:r>
            <a:r>
              <a:rPr lang="zh-CN" altLang="en-US" dirty="0"/>
              <a:t>二</a:t>
            </a:r>
            <a:r>
              <a:rPr lang="en-US" dirty="0"/>
              <a:t>) </a:t>
            </a:r>
            <a:r>
              <a:rPr lang="zh-CN" altLang="en-US" dirty="0"/>
              <a:t>联想性</a:t>
            </a:r>
          </a:p>
          <a:p>
            <a:r>
              <a:rPr lang="zh-CN" altLang="en-US" dirty="0"/>
              <a:t>成功的商务策划可以引起人们的合理联想和设想，将具有鲜活性、特殊性、直接性的材料直观呈现给人们，让人们从时间和空间上引起事物之间的联想。</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dirty="0"/>
              <a:t>(</a:t>
            </a:r>
            <a:r>
              <a:rPr lang="zh-CN" altLang="en-US" dirty="0"/>
              <a:t>三</a:t>
            </a:r>
            <a:r>
              <a:rPr lang="en-US" dirty="0"/>
              <a:t>) </a:t>
            </a:r>
            <a:r>
              <a:rPr lang="zh-CN" altLang="en-US" dirty="0"/>
              <a:t>决策思维</a:t>
            </a:r>
          </a:p>
          <a:p>
            <a:endParaRPr lang="zh-CN" altLang="en-US" dirty="0"/>
          </a:p>
          <a:p>
            <a:r>
              <a:rPr lang="zh-CN" altLang="en-US" dirty="0"/>
              <a:t>我国著名策划理论专家史宪文教授强调策划是一种决策思维方式，商务策划是组织为了获取竞争力而开展的创新和决策思维。他不仅提出了商务策划创新性的特点，并且解释了其功能和作用，即经济组织为了获得必要的竞争优势或最佳生存环境而采取的创新性或精密性决策思维方式。</a:t>
            </a:r>
          </a:p>
          <a:p>
            <a:endParaRPr lang="zh-CN" altLang="en-US"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三</a:t>
            </a:r>
            <a:r>
              <a:rPr lang="en-US" dirty="0"/>
              <a:t>) </a:t>
            </a:r>
            <a:r>
              <a:rPr lang="zh-CN" altLang="en-US" dirty="0"/>
              <a:t>前瞻性</a:t>
            </a:r>
          </a:p>
          <a:p>
            <a:r>
              <a:rPr lang="en-US" dirty="0"/>
              <a:t> </a:t>
            </a:r>
            <a:r>
              <a:rPr lang="zh-CN" altLang="en-US" dirty="0"/>
              <a:t>商务策划在确保创新性的同时，也应具有一定的前瞻性。前瞻性是指思想上具有敏锐的洞察力和预见性，这需要商务策划人目光长远，相较于竞争对手，提前把握市场方向，为产品创造市场定位。</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四</a:t>
            </a:r>
            <a:r>
              <a:rPr lang="en-US" dirty="0"/>
              <a:t>) </a:t>
            </a:r>
            <a:r>
              <a:rPr lang="zh-CN" altLang="en-US" dirty="0"/>
              <a:t>可行性</a:t>
            </a:r>
          </a:p>
          <a:p>
            <a:pPr>
              <a:buNone/>
            </a:pPr>
            <a:r>
              <a:rPr lang="en-US" dirty="0"/>
              <a:t> </a:t>
            </a:r>
            <a:endParaRPr lang="zh-CN" altLang="en-US" dirty="0"/>
          </a:p>
          <a:p>
            <a:r>
              <a:rPr lang="zh-CN" altLang="en-US" dirty="0"/>
              <a:t>商务策划不仅需要创新性、联想性和前瞻性，还必须具有可行性。</a:t>
            </a:r>
            <a:endParaRPr lang="en-US" altLang="zh-CN" dirty="0"/>
          </a:p>
          <a:p>
            <a:r>
              <a:rPr lang="zh-CN" altLang="en-US" dirty="0"/>
              <a:t>其中，商务策划方案的可行性主要体现在以下几个方面：</a:t>
            </a:r>
          </a:p>
          <a:p>
            <a:endParaRPr lang="zh-CN"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(1) </a:t>
            </a:r>
            <a:r>
              <a:rPr lang="zh-CN" altLang="en-US" dirty="0"/>
              <a:t>是否具有竞争优势。</a:t>
            </a:r>
            <a:r>
              <a:rPr lang="en-US" dirty="0"/>
              <a:t> </a:t>
            </a:r>
            <a:endParaRPr lang="zh-CN" altLang="en-US" dirty="0"/>
          </a:p>
          <a:p>
            <a:r>
              <a:rPr lang="en-US" dirty="0"/>
              <a:t>(2) </a:t>
            </a:r>
            <a:r>
              <a:rPr lang="zh-CN" altLang="en-US" dirty="0"/>
              <a:t>是否符合政策环境。</a:t>
            </a:r>
            <a:r>
              <a:rPr lang="en-US" dirty="0"/>
              <a:t> </a:t>
            </a:r>
            <a:endParaRPr lang="zh-CN" altLang="en-US" dirty="0"/>
          </a:p>
          <a:p>
            <a:r>
              <a:rPr lang="en-US" dirty="0"/>
              <a:t>(3) </a:t>
            </a:r>
            <a:r>
              <a:rPr lang="zh-CN" altLang="en-US" dirty="0"/>
              <a:t>是否符合企业自身需要和实际条件。</a:t>
            </a:r>
          </a:p>
          <a:p>
            <a:r>
              <a:rPr lang="en-US" dirty="0"/>
              <a:t>(4) </a:t>
            </a:r>
            <a:r>
              <a:rPr lang="zh-CN" altLang="en-US" dirty="0"/>
              <a:t>是否有明确的策划程序和步骤。</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商务策划的基本原则 </a:t>
            </a:r>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利益主导原则 </a:t>
            </a:r>
          </a:p>
          <a:p>
            <a:r>
              <a:rPr lang="en-US" dirty="0"/>
              <a:t>(</a:t>
            </a:r>
            <a:r>
              <a:rPr lang="zh-CN" altLang="en-US" dirty="0"/>
              <a:t>二</a:t>
            </a:r>
            <a:r>
              <a:rPr lang="en-US" dirty="0"/>
              <a:t>) </a:t>
            </a:r>
            <a:r>
              <a:rPr lang="zh-CN" altLang="en-US" dirty="0"/>
              <a:t>创意创新原则</a:t>
            </a:r>
          </a:p>
          <a:p>
            <a:r>
              <a:rPr lang="en-US" dirty="0"/>
              <a:t>(</a:t>
            </a:r>
            <a:r>
              <a:rPr lang="zh-CN" altLang="en-US" dirty="0"/>
              <a:t>三</a:t>
            </a:r>
            <a:r>
              <a:rPr lang="en-US" dirty="0"/>
              <a:t>) </a:t>
            </a:r>
            <a:r>
              <a:rPr lang="zh-CN" altLang="en-US" dirty="0"/>
              <a:t>整体规划原则</a:t>
            </a:r>
          </a:p>
          <a:p>
            <a:r>
              <a:rPr lang="en-US" dirty="0"/>
              <a:t>(</a:t>
            </a:r>
            <a:r>
              <a:rPr lang="zh-CN" altLang="en-US" dirty="0"/>
              <a:t>四</a:t>
            </a:r>
            <a:r>
              <a:rPr lang="en-US" dirty="0"/>
              <a:t>) </a:t>
            </a:r>
            <a:r>
              <a:rPr lang="zh-CN" altLang="en-US" dirty="0"/>
              <a:t>客观可行原则</a:t>
            </a:r>
          </a:p>
          <a:p>
            <a:r>
              <a:rPr lang="en-US" dirty="0"/>
              <a:t>(</a:t>
            </a:r>
            <a:r>
              <a:rPr lang="zh-CN" altLang="en-US" dirty="0"/>
              <a:t>五</a:t>
            </a:r>
            <a:r>
              <a:rPr lang="en-US" dirty="0"/>
              <a:t>) </a:t>
            </a:r>
            <a:r>
              <a:rPr lang="zh-CN" altLang="en-US" dirty="0"/>
              <a:t>灵活性原则</a:t>
            </a:r>
          </a:p>
          <a:p>
            <a:endParaRPr lang="zh-CN" alt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 第四节 商务策划的功能与作用</a:t>
            </a:r>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商务策划的功能 </a:t>
            </a:r>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竞争功能</a:t>
            </a:r>
          </a:p>
          <a:p>
            <a:r>
              <a:rPr lang="en-US" dirty="0"/>
              <a:t>(</a:t>
            </a:r>
            <a:r>
              <a:rPr lang="zh-CN" altLang="en-US" dirty="0"/>
              <a:t>二</a:t>
            </a:r>
            <a:r>
              <a:rPr lang="en-US" dirty="0"/>
              <a:t>) </a:t>
            </a:r>
            <a:r>
              <a:rPr lang="zh-CN" altLang="en-US" dirty="0"/>
              <a:t>预测功能</a:t>
            </a:r>
          </a:p>
          <a:p>
            <a:r>
              <a:rPr lang="en-US" dirty="0"/>
              <a:t>(</a:t>
            </a:r>
            <a:r>
              <a:rPr lang="zh-CN" altLang="en-US" dirty="0"/>
              <a:t>三</a:t>
            </a:r>
            <a:r>
              <a:rPr lang="en-US" dirty="0"/>
              <a:t>) </a:t>
            </a:r>
            <a:r>
              <a:rPr lang="zh-CN" altLang="en-US" dirty="0"/>
              <a:t>决策功能</a:t>
            </a:r>
          </a:p>
          <a:p>
            <a:r>
              <a:rPr lang="en-US" dirty="0"/>
              <a:t>(</a:t>
            </a:r>
            <a:r>
              <a:rPr lang="zh-CN" altLang="en-US" dirty="0"/>
              <a:t>四</a:t>
            </a:r>
            <a:r>
              <a:rPr lang="en-US" dirty="0"/>
              <a:t>) </a:t>
            </a:r>
            <a:r>
              <a:rPr lang="zh-CN" altLang="en-US" dirty="0"/>
              <a:t>创新功能</a:t>
            </a:r>
          </a:p>
          <a:p>
            <a:endParaRPr lang="zh-CN" altLang="en-US"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商务策划的作用</a:t>
            </a:r>
          </a:p>
        </p:txBody>
      </p:sp>
      <p:sp>
        <p:nvSpPr>
          <p:cNvPr id="3" name="内容占位符 2"/>
          <p:cNvSpPr>
            <a:spLocks noGrp="1"/>
          </p:cNvSpPr>
          <p:nvPr>
            <p:ph idx="1"/>
          </p:nvPr>
        </p:nvSpPr>
        <p:spPr/>
        <p:txBody>
          <a:bodyPr/>
          <a:lstStyle/>
          <a:p>
            <a:r>
              <a:rPr lang="en-US" dirty="0"/>
              <a:t>(</a:t>
            </a:r>
            <a:r>
              <a:rPr lang="zh-CN" altLang="en-US" dirty="0"/>
              <a:t>一</a:t>
            </a:r>
            <a:r>
              <a:rPr lang="en-US" dirty="0"/>
              <a:t>) </a:t>
            </a:r>
            <a:r>
              <a:rPr lang="zh-CN" altLang="en-US" dirty="0"/>
              <a:t>提高岗位职能</a:t>
            </a:r>
          </a:p>
          <a:p>
            <a:r>
              <a:rPr lang="en-US" dirty="0"/>
              <a:t>(</a:t>
            </a:r>
            <a:r>
              <a:rPr lang="zh-CN" altLang="en-US" dirty="0"/>
              <a:t>二</a:t>
            </a:r>
            <a:r>
              <a:rPr lang="en-US" dirty="0"/>
              <a:t>) </a:t>
            </a:r>
            <a:r>
              <a:rPr lang="zh-CN" altLang="en-US" dirty="0"/>
              <a:t>提高决策质量</a:t>
            </a:r>
          </a:p>
          <a:p>
            <a:r>
              <a:rPr lang="en-US" dirty="0"/>
              <a:t>(</a:t>
            </a:r>
            <a:r>
              <a:rPr lang="zh-CN" altLang="en-US" dirty="0"/>
              <a:t>三</a:t>
            </a:r>
            <a:r>
              <a:rPr lang="en-US" dirty="0"/>
              <a:t>) </a:t>
            </a:r>
            <a:r>
              <a:rPr lang="zh-CN" altLang="en-US" dirty="0"/>
              <a:t>创新企业发展模式</a:t>
            </a:r>
          </a:p>
          <a:p>
            <a:r>
              <a:rPr lang="en-US" dirty="0"/>
              <a:t>(</a:t>
            </a:r>
            <a:r>
              <a:rPr lang="zh-CN" altLang="en-US" dirty="0"/>
              <a:t>四</a:t>
            </a:r>
            <a:r>
              <a:rPr lang="en-US" dirty="0"/>
              <a:t>) </a:t>
            </a:r>
            <a:r>
              <a:rPr lang="zh-CN" altLang="en-US" dirty="0"/>
              <a:t>加强企业资源优化及合理配置</a:t>
            </a:r>
          </a:p>
          <a:p>
            <a:endParaRPr lang="zh-CN" altLang="en-US"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 第五节  商务策划的常见误区</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一、商务策划就是市场营销 </a:t>
            </a:r>
          </a:p>
          <a:p>
            <a:r>
              <a:rPr lang="zh-CN" altLang="en-US" dirty="0"/>
              <a:t>二、商务策划就是商业咨询 </a:t>
            </a:r>
          </a:p>
          <a:p>
            <a:r>
              <a:rPr lang="zh-CN" altLang="en-US" dirty="0"/>
              <a:t>三、商务策划就是构思或计划 </a:t>
            </a:r>
          </a:p>
          <a:p>
            <a:r>
              <a:rPr lang="zh-CN" altLang="en-US"/>
              <a:t>四、商务策划就是商业炒作 </a:t>
            </a:r>
          </a:p>
          <a:p>
            <a:endParaRPr lang="zh-CN" altLang="en-US"/>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四</a:t>
            </a:r>
            <a:r>
              <a:rPr lang="en-US" dirty="0"/>
              <a:t>) </a:t>
            </a:r>
            <a:r>
              <a:rPr lang="zh-CN" altLang="en-US" dirty="0"/>
              <a:t>决策过程</a:t>
            </a:r>
          </a:p>
          <a:p>
            <a:endParaRPr lang="zh-CN" altLang="en-US" dirty="0"/>
          </a:p>
          <a:p>
            <a:r>
              <a:rPr lang="zh-CN" altLang="en-US" dirty="0"/>
              <a:t>我国著名学者周培玉教授认为，商务策划是企业获取更多收益的经营创新决策方式，他强调商务策划是创新决策过程。</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商务策划的过程应既有科学性又有艺术性，还要考虑实践性，即从决策到实施，整个过程要遵循一定的程序，系统、全面地制定可行的方案。</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商务策划的分类</a:t>
            </a:r>
          </a:p>
        </p:txBody>
      </p:sp>
      <p:sp>
        <p:nvSpPr>
          <p:cNvPr id="3" name="内容占位符 2"/>
          <p:cNvSpPr>
            <a:spLocks noGrp="1"/>
          </p:cNvSpPr>
          <p:nvPr>
            <p:ph idx="1"/>
          </p:nvPr>
        </p:nvSpPr>
        <p:spPr/>
        <p:txBody>
          <a:bodyPr>
            <a:normAutofit lnSpcReduction="10000"/>
          </a:bodyPr>
          <a:lstStyle/>
          <a:p>
            <a:r>
              <a:rPr lang="en-US" dirty="0"/>
              <a:t>(</a:t>
            </a:r>
            <a:r>
              <a:rPr lang="zh-CN" altLang="en-US" dirty="0"/>
              <a:t>一</a:t>
            </a:r>
            <a:r>
              <a:rPr lang="en-US" dirty="0"/>
              <a:t>) </a:t>
            </a:r>
            <a:r>
              <a:rPr lang="zh-CN" altLang="en-US" dirty="0"/>
              <a:t>营销策划</a:t>
            </a:r>
          </a:p>
          <a:p>
            <a:r>
              <a:rPr lang="zh-CN" altLang="en-US" dirty="0"/>
              <a:t>营销策划是根据企业的营销目标，设计和规划企业产品、服务、价格、渠道、促销，从而实现个人和组织交换过程的行为。营销策划往往以企业的盈利目标和满足消费者需求和欲望为核心，是确定企业产品或服务如何进入市场、如何实现消费者转移、如何促成客户购买行为、如何获得预期市场占有率的最佳方案。</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en-US" dirty="0"/>
              <a:t>(</a:t>
            </a:r>
            <a:r>
              <a:rPr lang="zh-CN" altLang="en-US" dirty="0"/>
              <a:t>二</a:t>
            </a:r>
            <a:r>
              <a:rPr lang="en-US" dirty="0"/>
              <a:t>) </a:t>
            </a:r>
            <a:r>
              <a:rPr lang="zh-CN" altLang="en-US" dirty="0"/>
              <a:t>广告策划</a:t>
            </a:r>
          </a:p>
          <a:p>
            <a:r>
              <a:rPr lang="zh-CN" altLang="en-US" dirty="0"/>
              <a:t>广告策划就是对广告的整体战略与策略的运筹规划，是预先对提出广告决策、实施广告决策、检验广告决策全过程所做的考虑与设想。广告策划不是具体的广告业务，而是广告决策的形成过程，即确定宣传与传播企业产品或服务的最佳方案。</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三</a:t>
            </a:r>
            <a:r>
              <a:rPr lang="en-US" dirty="0"/>
              <a:t>) </a:t>
            </a:r>
            <a:r>
              <a:rPr lang="zh-CN" altLang="en-US" dirty="0"/>
              <a:t>生产策划</a:t>
            </a:r>
          </a:p>
          <a:p>
            <a:r>
              <a:rPr lang="zh-CN" altLang="en-US" dirty="0"/>
              <a:t>生产策划是企业对生产任务做出的统筹安排，是企业经营计划的重要组成部分，包括具体拟定生产产品的品种、数量、质量和进度的计划，是企业进行生产管理的重要依据。</a:t>
            </a:r>
          </a:p>
          <a:p>
            <a:endParaRPr lang="zh-CN" altLang="en-US"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61</TotalTime>
  <Words>3108</Words>
  <Application>Microsoft Office PowerPoint</Application>
  <PresentationFormat>全屏显示(4:3)</PresentationFormat>
  <Paragraphs>171</Paragraphs>
  <Slides>50</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50</vt:i4>
      </vt:variant>
    </vt:vector>
  </HeadingPairs>
  <TitlesOfParts>
    <vt:vector size="55" baseType="lpstr">
      <vt:lpstr>黑体</vt:lpstr>
      <vt:lpstr>华文新魏</vt:lpstr>
      <vt:lpstr>Arial</vt:lpstr>
      <vt:lpstr>Calibri</vt:lpstr>
      <vt:lpstr>Office 主题</vt:lpstr>
      <vt:lpstr>第一章  商务策划概述</vt:lpstr>
      <vt:lpstr>商务策划的概念</vt:lpstr>
      <vt:lpstr>PowerPoint 演示文稿</vt:lpstr>
      <vt:lpstr>PowerPoint 演示文稿</vt:lpstr>
      <vt:lpstr>PowerPoint 演示文稿</vt:lpstr>
      <vt:lpstr>PowerPoint 演示文稿</vt:lpstr>
      <vt:lpstr>商务策划的分类</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第二节 商务策划的起源与发展</vt:lpstr>
      <vt:lpstr>商务策划的起源</vt:lpstr>
      <vt:lpstr>PowerPoint 演示文稿</vt:lpstr>
      <vt:lpstr>PowerPoint 演示文稿</vt:lpstr>
      <vt:lpstr>PowerPoint 演示文稿</vt:lpstr>
      <vt:lpstr>PowerPoint 演示文稿</vt:lpstr>
      <vt:lpstr>PowerPoint 演示文稿</vt:lpstr>
      <vt:lpstr>商务策划的发展</vt:lpstr>
      <vt:lpstr>PowerPoint 演示文稿</vt:lpstr>
      <vt:lpstr> </vt:lpstr>
      <vt:lpstr>PowerPoint 演示文稿</vt:lpstr>
      <vt:lpstr>(一) 第一阶段：“点子”时代</vt:lpstr>
      <vt:lpstr>PowerPoint 演示文稿</vt:lpstr>
      <vt:lpstr>(二) 第二阶段：战术策划时代</vt:lpstr>
      <vt:lpstr>(三) 第三阶段：战略策划时代</vt:lpstr>
      <vt:lpstr>商务策划特点</vt:lpstr>
      <vt:lpstr>商务策划在中国存在的问题</vt:lpstr>
      <vt:lpstr>第三节 商务策划的基本要素、基本特征与基本原则</vt:lpstr>
      <vt:lpstr>商务策划的基本要素 </vt:lpstr>
      <vt:lpstr>PowerPoint 演示文稿</vt:lpstr>
      <vt:lpstr>PowerPoint 演示文稿</vt:lpstr>
      <vt:lpstr>PowerPoint 演示文稿</vt:lpstr>
      <vt:lpstr>PowerPoint 演示文稿</vt:lpstr>
      <vt:lpstr> 商务策划的基本特征 </vt:lpstr>
      <vt:lpstr>PowerPoint 演示文稿</vt:lpstr>
      <vt:lpstr>PowerPoint 演示文稿</vt:lpstr>
      <vt:lpstr>PowerPoint 演示文稿</vt:lpstr>
      <vt:lpstr>商务策划的基本原则 </vt:lpstr>
      <vt:lpstr> 第四节 商务策划的功能与作用</vt:lpstr>
      <vt:lpstr>商务策划的功能 </vt:lpstr>
      <vt:lpstr>商务策划的作用</vt:lpstr>
      <vt:lpstr> 第五节  商务策划的常见误区 </vt:lpstr>
      <vt:lpstr>PowerPoint 演示文稿</vt:lpstr>
      <vt:lpstr> </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第一章  商务策划概述</dc:title>
  <dc:creator>刘凯宁</dc:creator>
  <cp:lastModifiedBy>传有 徐</cp:lastModifiedBy>
  <cp:revision>10</cp:revision>
  <dcterms:created xsi:type="dcterms:W3CDTF">2020-12-22T07:19:23Z</dcterms:created>
  <dcterms:modified xsi:type="dcterms:W3CDTF">2022-09-28T08:58:07Z</dcterms:modified>
</cp:coreProperties>
</file>