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7" r:id="rId3"/>
    <p:sldId id="278"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9" r:id="rId19"/>
    <p:sldId id="280" r:id="rId20"/>
    <p:sldId id="271" r:id="rId21"/>
    <p:sldId id="272" r:id="rId22"/>
    <p:sldId id="273" r:id="rId23"/>
    <p:sldId id="274" r:id="rId24"/>
    <p:sldId id="275" r:id="rId25"/>
    <p:sldId id="276" r:id="rId2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1" d="100"/>
          <a:sy n="81" d="100"/>
        </p:scale>
        <p:origin x="1498" y="67"/>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78F72F28-5809-47F4-9CF2-5631E0FBABAE}" type="datetimeFigureOut">
              <a:rPr lang="zh-CN" altLang="en-US" smtClean="0"/>
              <a:t>2022/9/28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C163EDE-9B5A-44A5-AF2C-5BD33B8C00F3}"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8F72F28-5809-47F4-9CF2-5631E0FBABAE}" type="datetimeFigureOut">
              <a:rPr lang="zh-CN" altLang="en-US" smtClean="0"/>
              <a:t>2022/9/28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C163EDE-9B5A-44A5-AF2C-5BD33B8C00F3}"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8F72F28-5809-47F4-9CF2-5631E0FBABAE}" type="datetimeFigureOut">
              <a:rPr lang="zh-CN" altLang="en-US" smtClean="0"/>
              <a:t>2022/9/28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C163EDE-9B5A-44A5-AF2C-5BD33B8C00F3}"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78F72F28-5809-47F4-9CF2-5631E0FBABAE}" type="datetimeFigureOut">
              <a:rPr lang="zh-CN" altLang="en-US" smtClean="0"/>
              <a:t>2022/9/28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C163EDE-9B5A-44A5-AF2C-5BD33B8C00F3}"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78F72F28-5809-47F4-9CF2-5631E0FBABAE}" type="datetimeFigureOut">
              <a:rPr lang="zh-CN" altLang="en-US" smtClean="0"/>
              <a:t>2022/9/28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C163EDE-9B5A-44A5-AF2C-5BD33B8C00F3}"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78F72F28-5809-47F4-9CF2-5631E0FBABAE}" type="datetimeFigureOut">
              <a:rPr lang="zh-CN" altLang="en-US" smtClean="0"/>
              <a:t>2022/9/28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C163EDE-9B5A-44A5-AF2C-5BD33B8C00F3}"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78F72F28-5809-47F4-9CF2-5631E0FBABAE}" type="datetimeFigureOut">
              <a:rPr lang="zh-CN" altLang="en-US" smtClean="0"/>
              <a:t>2022/9/28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C163EDE-9B5A-44A5-AF2C-5BD33B8C00F3}"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78F72F28-5809-47F4-9CF2-5631E0FBABAE}" type="datetimeFigureOut">
              <a:rPr lang="zh-CN" altLang="en-US" smtClean="0"/>
              <a:t>2022/9/28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C163EDE-9B5A-44A5-AF2C-5BD33B8C00F3}"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8F72F28-5809-47F4-9CF2-5631E0FBABAE}" type="datetimeFigureOut">
              <a:rPr lang="zh-CN" altLang="en-US" smtClean="0"/>
              <a:t>2022/9/28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C163EDE-9B5A-44A5-AF2C-5BD33B8C00F3}"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78F72F28-5809-47F4-9CF2-5631E0FBABAE}" type="datetimeFigureOut">
              <a:rPr lang="zh-CN" altLang="en-US" smtClean="0"/>
              <a:t>2022/9/28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C163EDE-9B5A-44A5-AF2C-5BD33B8C00F3}"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78F72F28-5809-47F4-9CF2-5631E0FBABAE}" type="datetimeFigureOut">
              <a:rPr lang="zh-CN" altLang="en-US" smtClean="0"/>
              <a:t>2022/9/28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C163EDE-9B5A-44A5-AF2C-5BD33B8C00F3}"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8F72F28-5809-47F4-9CF2-5631E0FBABAE}" type="datetimeFigureOut">
              <a:rPr lang="zh-CN" altLang="en-US" smtClean="0"/>
              <a:t>2022/9/28</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C163EDE-9B5A-44A5-AF2C-5BD33B8C00F3}"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hyperlink" Target="mailto:xchy007@163.com" TargetMode="External"/><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www.mhjy.net/" TargetMode="Externa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fontScale="90000"/>
          </a:bodyPr>
          <a:lstStyle/>
          <a:p>
            <a:br>
              <a:rPr lang="en-US" altLang="zh-CN" dirty="0"/>
            </a:br>
            <a:br>
              <a:rPr lang="en-US" altLang="zh-CN" dirty="0"/>
            </a:br>
            <a:r>
              <a:rPr lang="zh-CN" altLang="en-US" dirty="0"/>
              <a:t>第四章    商务策划的基本方法</a:t>
            </a:r>
            <a:br>
              <a:rPr lang="zh-CN" altLang="en-US" dirty="0"/>
            </a:br>
            <a:r>
              <a:rPr lang="en-US" dirty="0"/>
              <a:t> </a:t>
            </a:r>
            <a:br>
              <a:rPr lang="zh-CN" altLang="en-US" dirty="0"/>
            </a:br>
            <a:endParaRPr lang="zh-CN" altLang="en-US" dirty="0"/>
          </a:p>
        </p:txBody>
      </p:sp>
      <p:sp>
        <p:nvSpPr>
          <p:cNvPr id="3" name="副标题 2"/>
          <p:cNvSpPr>
            <a:spLocks noGrp="1"/>
          </p:cNvSpPr>
          <p:nvPr>
            <p:ph type="subTitle" idx="1"/>
          </p:nvPr>
        </p:nvSpPr>
        <p:spPr/>
        <p:txBody>
          <a:bodyPr/>
          <a:lstStyle/>
          <a:p>
            <a:endParaRPr lang="zh-CN"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a:bodyPr>
          <a:lstStyle/>
          <a:p>
            <a:r>
              <a:rPr lang="zh-CN" altLang="en-US" dirty="0"/>
              <a:t> </a:t>
            </a:r>
            <a:r>
              <a:rPr lang="en-US" dirty="0"/>
              <a:t>(</a:t>
            </a:r>
            <a:r>
              <a:rPr lang="zh-CN" altLang="en-US" dirty="0"/>
              <a:t>一</a:t>
            </a:r>
            <a:r>
              <a:rPr lang="en-US" dirty="0"/>
              <a:t>) </a:t>
            </a:r>
            <a:r>
              <a:rPr lang="zh-CN" altLang="en-US" dirty="0"/>
              <a:t>抽象性和概括性</a:t>
            </a:r>
          </a:p>
          <a:p>
            <a:r>
              <a:rPr lang="zh-CN" altLang="en-US" dirty="0"/>
              <a:t>商务策划客体的发展具有曲折性，其本质经常被表面现象所遮盖，其必然性也经常借助若干偶然性间接体现出来。逻辑分析法则从纯粹的、抽象理论的形态上对商务策划客体的本质进行归纳和总结，并在此基础上开展商务策划活动。因此，逻辑分析法是以抽象的、理论上前后一贯的形式对商务策划客体的发展进行概括研究的方法。</a:t>
            </a:r>
          </a:p>
          <a:p>
            <a:endParaRPr lang="zh-CN"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dirty="0"/>
              <a:t>(</a:t>
            </a:r>
            <a:r>
              <a:rPr lang="zh-CN" altLang="en-US" dirty="0"/>
              <a:t>二</a:t>
            </a:r>
            <a:r>
              <a:rPr lang="en-US" dirty="0"/>
              <a:t>) </a:t>
            </a:r>
            <a:r>
              <a:rPr lang="zh-CN" altLang="en-US" dirty="0"/>
              <a:t>典型性</a:t>
            </a:r>
          </a:p>
          <a:p>
            <a:pPr>
              <a:buNone/>
            </a:pPr>
            <a:r>
              <a:rPr lang="en-US" dirty="0"/>
              <a:t> </a:t>
            </a:r>
            <a:endParaRPr lang="zh-CN" altLang="en-US" dirty="0"/>
          </a:p>
          <a:p>
            <a:r>
              <a:rPr lang="zh-CN" altLang="en-US" dirty="0"/>
              <a:t>在商务策划客体的发展初期，其本质尚未显露，很难认识它的本质和规律。当客体发展到成熟时期时，相关本质特性充分显现，其发展比较完善，具有一定的典型性。</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四、人文法 </a:t>
            </a:r>
          </a:p>
          <a:p>
            <a:endParaRPr lang="zh-CN" altLang="en-US" dirty="0"/>
          </a:p>
          <a:p>
            <a:r>
              <a:rPr lang="zh-CN" altLang="en-US" dirty="0"/>
              <a:t>人类既是商务策划的策划者，也是决策者和执行者，能够最高程度发挥人类潜能的就是成功的商务策划方法，我们统称为人文法。</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20000"/>
          </a:bodyPr>
          <a:lstStyle/>
          <a:p>
            <a:r>
              <a:rPr lang="en-US" dirty="0"/>
              <a:t>(</a:t>
            </a:r>
            <a:r>
              <a:rPr lang="zh-CN" altLang="en-US" dirty="0"/>
              <a:t>一</a:t>
            </a:r>
            <a:r>
              <a:rPr lang="en-US" dirty="0"/>
              <a:t>) </a:t>
            </a:r>
            <a:r>
              <a:rPr lang="zh-CN" altLang="en-US" dirty="0"/>
              <a:t>集思广益法</a:t>
            </a:r>
          </a:p>
          <a:p>
            <a:pPr>
              <a:buNone/>
            </a:pPr>
            <a:endParaRPr lang="zh-CN" altLang="en-US" dirty="0"/>
          </a:p>
          <a:p>
            <a:r>
              <a:rPr lang="zh-CN" altLang="en-US" dirty="0"/>
              <a:t>由会议主持人引导参加会议的全体人员，在融洽的气氛中，针对某个商务策划问题阐述自己的观点和看法。这些观点和看法不分先后、不分好坏和重要性，参会人员也不得提出反对意见。然后，把大家的意见分类整理、综合提炼，初步形成商务策划方案，该策划方案基本上能够反映参会人员的主要想法和思路。集思广益法的优点是能够快速、较全面地反映大家的想法。</a:t>
            </a:r>
          </a:p>
          <a:p>
            <a:endParaRPr lang="zh-CN" altLang="en-US" dirty="0"/>
          </a:p>
          <a:p>
            <a:endParaRPr lang="zh-CN"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10000"/>
          </a:bodyPr>
          <a:lstStyle/>
          <a:p>
            <a:r>
              <a:rPr lang="zh-CN" altLang="en-US" dirty="0"/>
              <a:t> </a:t>
            </a:r>
            <a:r>
              <a:rPr lang="en-US" dirty="0"/>
              <a:t>(</a:t>
            </a:r>
            <a:r>
              <a:rPr lang="zh-CN" altLang="en-US" dirty="0"/>
              <a:t>二</a:t>
            </a:r>
            <a:r>
              <a:rPr lang="en-US" dirty="0"/>
              <a:t>) </a:t>
            </a:r>
            <a:r>
              <a:rPr lang="zh-CN" altLang="en-US" dirty="0"/>
              <a:t>调查法</a:t>
            </a:r>
          </a:p>
          <a:p>
            <a:pPr>
              <a:buNone/>
            </a:pPr>
            <a:r>
              <a:rPr lang="en-US" dirty="0"/>
              <a:t> </a:t>
            </a:r>
            <a:endParaRPr lang="zh-CN" altLang="en-US" dirty="0"/>
          </a:p>
          <a:p>
            <a:r>
              <a:rPr lang="zh-CN" altLang="en-US" dirty="0"/>
              <a:t>针对某个商务策划问题，组织人员较为全面地收集问题的相关信息和资料，并进行分析和整理，进而得到相关结论，再根据这些结论进行商务策划。</a:t>
            </a:r>
          </a:p>
          <a:p>
            <a:pPr>
              <a:buNone/>
            </a:pPr>
            <a:endParaRPr lang="zh-CN" altLang="en-US" dirty="0"/>
          </a:p>
          <a:p>
            <a:r>
              <a:rPr lang="zh-CN" altLang="en-US" dirty="0"/>
              <a:t>调查法的优点是能获取商务策划所需的第一手资料，体现其客观性。但由于各种原因，调查对象给出的数据</a:t>
            </a:r>
            <a:r>
              <a:rPr lang="en-US" dirty="0"/>
              <a:t>(</a:t>
            </a:r>
            <a:r>
              <a:rPr lang="zh-CN" altLang="en-US" dirty="0"/>
              <a:t>或调研得到的数据</a:t>
            </a:r>
            <a:r>
              <a:rPr lang="en-US" dirty="0"/>
              <a:t>)</a:t>
            </a:r>
            <a:r>
              <a:rPr lang="zh-CN" altLang="en-US" dirty="0"/>
              <a:t>可能存在偏差，从而导致商务策划的实际效果可能与策划目标产生差距，这也是调查法的缺点。</a:t>
            </a:r>
          </a:p>
          <a:p>
            <a:endParaRPr lang="zh-CN"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20000"/>
          </a:bodyPr>
          <a:lstStyle/>
          <a:p>
            <a:r>
              <a:rPr lang="en-US" dirty="0"/>
              <a:t>(</a:t>
            </a:r>
            <a:r>
              <a:rPr lang="zh-CN" altLang="en-US" dirty="0"/>
              <a:t>三</a:t>
            </a:r>
            <a:r>
              <a:rPr lang="en-US" dirty="0"/>
              <a:t>) </a:t>
            </a:r>
            <a:r>
              <a:rPr lang="zh-CN" altLang="en-US" dirty="0"/>
              <a:t>经验法</a:t>
            </a:r>
          </a:p>
          <a:p>
            <a:pPr>
              <a:buNone/>
            </a:pPr>
            <a:endParaRPr lang="zh-CN" altLang="en-US" dirty="0"/>
          </a:p>
          <a:p>
            <a:r>
              <a:rPr lang="zh-CN" altLang="en-US" dirty="0"/>
              <a:t>商务策划人及其团队通过对已实施的商务策划活动进行归纳与分析，使其系统化、理论化，成为商务策划人的经验。</a:t>
            </a:r>
            <a:endParaRPr lang="en-US" altLang="zh-CN" dirty="0"/>
          </a:p>
          <a:p>
            <a:r>
              <a:rPr lang="zh-CN" altLang="en-US" dirty="0"/>
              <a:t>当商务策划人及其团队遇到新的商务策划问题时，可迅速搜索与该问题情况相似的历史案例，并根据实际条件、对象、要素的不同，有选择地对已形成或实施过的商务策划方案等进行复制。这种方法也是商务策划人经常运用的方法，其效果与商务策划人的知识、阅历、判断力等方面息息相关。</a:t>
            </a:r>
          </a:p>
          <a:p>
            <a:r>
              <a:rPr lang="en-US" dirty="0"/>
              <a:t> </a:t>
            </a:r>
            <a:endParaRPr lang="zh-CN" altLang="en-US" dirty="0"/>
          </a:p>
          <a:p>
            <a:endParaRPr lang="zh-CN"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fontScale="90000"/>
          </a:bodyPr>
          <a:lstStyle/>
          <a:p>
            <a:br>
              <a:rPr lang="en-US" altLang="zh-CN" dirty="0"/>
            </a:br>
            <a:br>
              <a:rPr lang="en-US" altLang="zh-CN" dirty="0"/>
            </a:br>
            <a:r>
              <a:rPr lang="zh-CN" altLang="en-US" dirty="0"/>
              <a:t>第三节    商务策划的专用方法</a:t>
            </a:r>
            <a:br>
              <a:rPr lang="zh-CN" altLang="en-US" dirty="0"/>
            </a:br>
            <a:br>
              <a:rPr lang="zh-CN" altLang="en-US" dirty="0"/>
            </a:br>
            <a:r>
              <a:rPr lang="en-US" dirty="0"/>
              <a:t> </a:t>
            </a:r>
            <a:br>
              <a:rPr lang="zh-CN" altLang="en-US" dirty="0"/>
            </a:br>
            <a:endParaRPr lang="zh-CN" altLang="en-US" dirty="0"/>
          </a:p>
        </p:txBody>
      </p:sp>
      <p:sp>
        <p:nvSpPr>
          <p:cNvPr id="3" name="副标题 2"/>
          <p:cNvSpPr>
            <a:spLocks noGrp="1"/>
          </p:cNvSpPr>
          <p:nvPr>
            <p:ph type="subTitle" idx="1"/>
          </p:nvPr>
        </p:nvSpPr>
        <p:spPr/>
        <p:txBody>
          <a:bodyPr/>
          <a:lstStyle/>
          <a:p>
            <a:endParaRPr lang="zh-CN" alt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en-US" dirty="0"/>
              <a:t>一、罗列细分法</a:t>
            </a:r>
          </a:p>
          <a:p>
            <a:r>
              <a:rPr lang="zh-CN" altLang="en-US" dirty="0"/>
              <a:t>一般情况下，人们在思考某个问题并试图解决它时，首先要做的就是把这个问题涉及的各方面以及所面临的问题，进行全面、详细的罗列与分解。</a:t>
            </a:r>
            <a:endParaRPr lang="en-US" altLang="zh-CN" dirty="0"/>
          </a:p>
          <a:p>
            <a:r>
              <a:rPr lang="zh-CN" altLang="en-US" dirty="0"/>
              <a:t>通过罗列把问题涉及的相关方面和问题都摆出来，通过分解使问题更加简单、清晰，寻求思考和解决问题的机会和突破口。</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DD89F23D-9A5A-717C-0224-9D8F5F09815F}"/>
              </a:ext>
            </a:extLst>
          </p:cNvPr>
          <p:cNvSpPr>
            <a:spLocks noGrp="1" noChangeArrowheads="1"/>
          </p:cNvSpPr>
          <p:nvPr>
            <p:ph type="body" idx="1"/>
          </p:nvPr>
        </p:nvSpPr>
        <p:spPr>
          <a:xfrm>
            <a:off x="0" y="1143000"/>
            <a:ext cx="9144000" cy="5715000"/>
          </a:xfrm>
        </p:spPr>
        <p:txBody>
          <a:bodyPr/>
          <a:lstStyle/>
          <a:p>
            <a:pPr eaLnBrk="1" hangingPunct="1">
              <a:lnSpc>
                <a:spcPct val="80000"/>
              </a:lnSpc>
            </a:pPr>
            <a:r>
              <a:rPr lang="en-US" altLang="zh-CN" sz="1600"/>
              <a:t> </a:t>
            </a:r>
            <a:endParaRPr lang="en-US" altLang="zh-CN" sz="1600" b="1"/>
          </a:p>
          <a:p>
            <a:pPr eaLnBrk="1" hangingPunct="1">
              <a:lnSpc>
                <a:spcPct val="80000"/>
              </a:lnSpc>
            </a:pPr>
            <a:r>
              <a:rPr lang="zh-CN" altLang="en-US" sz="1600" b="1"/>
              <a:t>学习方式：</a:t>
            </a:r>
            <a:r>
              <a:rPr lang="zh-CN" altLang="en-US" b="1">
                <a:ea typeface="黑体" panose="02010609060101010101" pitchFamily="49" charset="-122"/>
              </a:rPr>
              <a:t>全国招生  函授学习  权威双证  国际互认</a:t>
            </a:r>
            <a:endParaRPr lang="zh-CN" altLang="en-US" sz="1600" b="1"/>
          </a:p>
          <a:p>
            <a:pPr eaLnBrk="1" hangingPunct="1">
              <a:lnSpc>
                <a:spcPct val="80000"/>
              </a:lnSpc>
            </a:pPr>
            <a:endParaRPr lang="en-US" altLang="zh-CN" sz="1600" b="1"/>
          </a:p>
          <a:p>
            <a:pPr eaLnBrk="1" hangingPunct="1">
              <a:lnSpc>
                <a:spcPct val="80000"/>
              </a:lnSpc>
            </a:pPr>
            <a:r>
              <a:rPr lang="zh-CN" altLang="en-US" sz="1600" b="1"/>
              <a:t>认证项目：注册</a:t>
            </a:r>
            <a:r>
              <a:rPr lang="en-US" altLang="zh-CN" sz="1600" b="1"/>
              <a:t> </a:t>
            </a:r>
            <a:r>
              <a:rPr lang="zh-CN" altLang="en-US" sz="1600" b="1"/>
              <a:t>职业经理、人力资源总监、品质经理、生产经理、营销策划师、物流经理、</a:t>
            </a:r>
            <a:endParaRPr lang="en-US" altLang="zh-CN" sz="1600" b="1"/>
          </a:p>
          <a:p>
            <a:pPr eaLnBrk="1" hangingPunct="1">
              <a:lnSpc>
                <a:spcPct val="80000"/>
              </a:lnSpc>
            </a:pPr>
            <a:r>
              <a:rPr lang="zh-CN" altLang="en-US" sz="1600" b="1"/>
              <a:t>          项目经理、企业管理咨询师、企业总经理、营销经理、财务总监、酒店经理、企业培训师</a:t>
            </a:r>
            <a:endParaRPr lang="en-US" altLang="zh-CN" sz="1600" b="1"/>
          </a:p>
          <a:p>
            <a:pPr eaLnBrk="1" hangingPunct="1">
              <a:lnSpc>
                <a:spcPct val="80000"/>
              </a:lnSpc>
            </a:pPr>
            <a:r>
              <a:rPr lang="zh-CN" altLang="en-US" sz="1600" b="1"/>
              <a:t>          采购经理、</a:t>
            </a:r>
            <a:r>
              <a:rPr lang="en-US" altLang="zh-CN" sz="1600" b="1"/>
              <a:t>IE</a:t>
            </a:r>
            <a:r>
              <a:rPr lang="zh-CN" altLang="en-US" sz="1600" b="1"/>
              <a:t>工业工程师、医院管理、行政总监、市场总监、工厂管理、服装企业管理、</a:t>
            </a:r>
            <a:endParaRPr lang="en-US" altLang="zh-CN" sz="1600" b="1"/>
          </a:p>
          <a:p>
            <a:pPr eaLnBrk="1" hangingPunct="1">
              <a:lnSpc>
                <a:spcPct val="80000"/>
              </a:lnSpc>
            </a:pPr>
            <a:r>
              <a:rPr lang="zh-CN" altLang="en-US" sz="1600" b="1"/>
              <a:t>          六西格玛管理师、车间主管、经济管理师、生产运营管理师、精益管理师等</a:t>
            </a:r>
            <a:r>
              <a:rPr lang="en-US" altLang="zh-CN" sz="1600" b="1"/>
              <a:t>MBA</a:t>
            </a:r>
            <a:r>
              <a:rPr lang="zh-CN" altLang="en-US" sz="1600" b="1"/>
              <a:t>等认证。</a:t>
            </a:r>
          </a:p>
          <a:p>
            <a:pPr eaLnBrk="1" hangingPunct="1">
              <a:lnSpc>
                <a:spcPct val="80000"/>
              </a:lnSpc>
            </a:pPr>
            <a:endParaRPr lang="zh-CN" altLang="en-US" sz="1600" b="1"/>
          </a:p>
          <a:p>
            <a:pPr eaLnBrk="1" hangingPunct="1">
              <a:lnSpc>
                <a:spcPct val="80000"/>
              </a:lnSpc>
            </a:pPr>
            <a:r>
              <a:rPr lang="zh-CN" altLang="en-US" sz="1600" b="1"/>
              <a:t>颁发双证：经理资格证</a:t>
            </a:r>
            <a:r>
              <a:rPr lang="en-US" altLang="zh-CN" sz="1600" b="1"/>
              <a:t>+MBA</a:t>
            </a:r>
            <a:r>
              <a:rPr lang="zh-CN" altLang="en-US" sz="1600" b="1"/>
              <a:t>研修证</a:t>
            </a:r>
            <a:r>
              <a:rPr lang="en-US" altLang="zh-CN" sz="1600" b="1"/>
              <a:t>+</a:t>
            </a:r>
            <a:r>
              <a:rPr lang="zh-CN" altLang="en-US" sz="1600" b="1"/>
              <a:t>全套学籍档案</a:t>
            </a:r>
          </a:p>
          <a:p>
            <a:pPr eaLnBrk="1" hangingPunct="1">
              <a:lnSpc>
                <a:spcPct val="80000"/>
              </a:lnSpc>
            </a:pPr>
            <a:r>
              <a:rPr lang="zh-CN" altLang="en-US" sz="1600" b="1"/>
              <a:t>收费标准  ：</a:t>
            </a:r>
            <a:r>
              <a:rPr lang="zh-CN" altLang="en-US" sz="2400" b="1"/>
              <a:t>仅收取</a:t>
            </a:r>
            <a:r>
              <a:rPr lang="en-US" altLang="zh-CN" sz="2400" b="1"/>
              <a:t>1280</a:t>
            </a:r>
            <a:r>
              <a:rPr lang="zh-CN" altLang="en-US" sz="2400" b="1"/>
              <a:t>元</a:t>
            </a:r>
            <a:r>
              <a:rPr lang="zh-CN" altLang="en-US" sz="1600"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600" b="1"/>
              <a:t>报名电话：</a:t>
            </a:r>
            <a:r>
              <a:rPr lang="en-US" altLang="zh-CN" sz="1600" b="1"/>
              <a:t>13684609885    0451—88342620 </a:t>
            </a:r>
          </a:p>
          <a:p>
            <a:pPr eaLnBrk="1" hangingPunct="1">
              <a:lnSpc>
                <a:spcPct val="80000"/>
              </a:lnSpc>
              <a:buFontTx/>
              <a:buNone/>
            </a:pPr>
            <a:r>
              <a:rPr lang="en-US" altLang="zh-CN" sz="1600" b="1"/>
              <a:t>        </a:t>
            </a:r>
            <a:r>
              <a:rPr lang="zh-CN" altLang="en-US" sz="1600" b="1"/>
              <a:t>微信公众号：</a:t>
            </a:r>
            <a:r>
              <a:rPr lang="en-US" altLang="zh-CN" sz="1600" b="1"/>
              <a:t>MHJY1999   </a:t>
            </a:r>
            <a:r>
              <a:rPr lang="zh-CN" altLang="en-US" sz="1600" b="1"/>
              <a:t>微信客服：</a:t>
            </a:r>
            <a:r>
              <a:rPr lang="en-US" altLang="zh-CN" sz="1600" b="1"/>
              <a:t>122285053    </a:t>
            </a:r>
            <a:r>
              <a:rPr lang="zh-CN" altLang="en-US" sz="1600" b="1"/>
              <a:t>咨询邮箱：</a:t>
            </a:r>
            <a:r>
              <a:rPr lang="en-US" altLang="zh-CN" sz="1600" b="1">
                <a:hlinkClick r:id="rId3"/>
              </a:rPr>
              <a:t>xchy007@163.com</a:t>
            </a:r>
            <a:r>
              <a:rPr lang="en-US" altLang="zh-CN" sz="1600" b="1"/>
              <a:t>   </a:t>
            </a:r>
          </a:p>
          <a:p>
            <a:pPr eaLnBrk="1" hangingPunct="1">
              <a:lnSpc>
                <a:spcPct val="80000"/>
              </a:lnSpc>
              <a:buFontTx/>
              <a:buNone/>
            </a:pPr>
            <a:r>
              <a:rPr lang="en-US" altLang="zh-CN" sz="1600" b="1"/>
              <a:t>        </a:t>
            </a:r>
            <a:r>
              <a:rPr lang="zh-CN" altLang="en-US" sz="1600" b="1"/>
              <a:t>咨询教师</a:t>
            </a:r>
            <a:r>
              <a:rPr lang="en-US" altLang="zh-CN" sz="1600" b="1"/>
              <a:t>: </a:t>
            </a:r>
            <a:r>
              <a:rPr lang="zh-CN" altLang="en-US" sz="1600" b="1"/>
              <a:t>王海涛 郑毅 </a:t>
            </a:r>
          </a:p>
          <a:p>
            <a:pPr eaLnBrk="1" hangingPunct="1">
              <a:lnSpc>
                <a:spcPct val="80000"/>
              </a:lnSpc>
            </a:pPr>
            <a:endParaRPr lang="zh-CN" altLang="en-US" sz="1600" b="1"/>
          </a:p>
          <a:p>
            <a:pPr algn="r" eaLnBrk="1" hangingPunct="1">
              <a:lnSpc>
                <a:spcPct val="80000"/>
              </a:lnSpc>
              <a:buFontTx/>
              <a:buNone/>
            </a:pPr>
            <a:r>
              <a:rPr lang="zh-CN" altLang="en-US" sz="1800" b="1"/>
              <a:t>颁证单位：中国经济管理大学</a:t>
            </a:r>
          </a:p>
          <a:p>
            <a:pPr algn="r" eaLnBrk="1" hangingPunct="1">
              <a:lnSpc>
                <a:spcPct val="80000"/>
              </a:lnSpc>
            </a:pPr>
            <a:r>
              <a:rPr lang="zh-CN" altLang="en-US" sz="1800" b="1"/>
              <a:t>主办单位：哈尔滨美华企业管理有限公司</a:t>
            </a:r>
            <a:endParaRPr lang="en-US" altLang="zh-CN" sz="1800" b="1"/>
          </a:p>
        </p:txBody>
      </p:sp>
      <p:sp>
        <p:nvSpPr>
          <p:cNvPr id="2051" name="WordArt 4">
            <a:extLst>
              <a:ext uri="{FF2B5EF4-FFF2-40B4-BE49-F238E27FC236}">
                <a16:creationId xmlns:a16="http://schemas.microsoft.com/office/drawing/2014/main" id="{58491806-0970-6681-B19F-B0C38E4A6260}"/>
              </a:ext>
            </a:extLst>
          </p:cNvPr>
          <p:cNvSpPr>
            <a:spLocks noChangeArrowheads="1" noChangeShapeType="1" noTextEdit="1"/>
          </p:cNvSpPr>
          <p:nvPr/>
        </p:nvSpPr>
        <p:spPr bwMode="auto">
          <a:xfrm flipH="1">
            <a:off x="10548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E45DCED6-7BC1-77A8-7147-930B991BF1EF}"/>
              </a:ext>
            </a:extLst>
          </p:cNvPr>
          <p:cNvSpPr>
            <a:spLocks noGrp="1" noChangeArrowheads="1"/>
          </p:cNvSpPr>
          <p:nvPr>
            <p:ph type="title"/>
          </p:nvPr>
        </p:nvSpPr>
        <p:spPr/>
        <p:txBody>
          <a:bodyPr>
            <a:normAutofit fontScale="90000"/>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E5D00AA0-44E0-F402-637E-5C95D384BF92}"/>
              </a:ext>
            </a:extLst>
          </p:cNvPr>
          <p:cNvSpPr>
            <a:spLocks noChangeArrowheads="1" noChangeShapeType="1" noTextEdit="1"/>
          </p:cNvSpPr>
          <p:nvPr/>
        </p:nvSpPr>
        <p:spPr bwMode="auto">
          <a:xfrm>
            <a:off x="395288" y="357166"/>
            <a:ext cx="8105802" cy="1000132"/>
          </a:xfrm>
          <a:prstGeom prst="rect">
            <a:avLst/>
          </a:prstGeom>
        </p:spPr>
        <p:txBody>
          <a:bodyPr wrap="none" fromWordArt="1">
            <a:prstTxWarp prst="textPlain">
              <a:avLst>
                <a:gd name="adj" fmla="val 50000"/>
              </a:avLst>
            </a:prstTxWarp>
          </a:bodyPr>
          <a:lstStyle/>
          <a:p>
            <a:pPr algn="ctr" eaLnBrk="1" hangingPunct="1">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057F148D-6AAB-62AD-612D-A2BC5E6261A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19475" y="5373688"/>
            <a:ext cx="130492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C1E7C838-8169-37F5-7C1E-31DA326C5148}"/>
              </a:ext>
            </a:extLst>
          </p:cNvPr>
          <p:cNvSpPr>
            <a:spLocks noGrp="1" noChangeArrowheads="1"/>
          </p:cNvSpPr>
          <p:nvPr>
            <p:ph type="title"/>
          </p:nvPr>
        </p:nvSpPr>
        <p:spPr/>
        <p:txBody>
          <a:bodyPr/>
          <a:lstStyle/>
          <a:p>
            <a:pPr eaLnBrk="1" hangingPunct="1"/>
            <a:endParaRPr lang="zh-CN" altLang="zh-CN"/>
          </a:p>
        </p:txBody>
      </p:sp>
      <p:sp>
        <p:nvSpPr>
          <p:cNvPr id="3075" name="Rectangle 3">
            <a:extLst>
              <a:ext uri="{FF2B5EF4-FFF2-40B4-BE49-F238E27FC236}">
                <a16:creationId xmlns:a16="http://schemas.microsoft.com/office/drawing/2014/main" id="{317636BA-EC02-9BB6-7B32-AFCCA0E0ECB5}"/>
              </a:ext>
            </a:extLst>
          </p:cNvPr>
          <p:cNvSpPr>
            <a:spLocks noGrp="1" noChangeArrowheads="1"/>
          </p:cNvSpPr>
          <p:nvPr>
            <p:ph type="body" idx="1"/>
          </p:nvPr>
        </p:nvSpPr>
        <p:spPr/>
        <p:txBody>
          <a:bodyPr/>
          <a:lstStyle/>
          <a:p>
            <a:pPr eaLnBrk="1" hangingPunct="1"/>
            <a:endParaRPr lang="en-US" altLang="zh-CN" sz="2800" b="1"/>
          </a:p>
          <a:p>
            <a:pPr eaLnBrk="1" hangingPunct="1"/>
            <a:endParaRPr lang="en-US" altLang="zh-CN" sz="2800" b="1"/>
          </a:p>
          <a:p>
            <a:pPr eaLnBrk="1" hangingPunct="1"/>
            <a:endParaRPr lang="en-US" altLang="zh-CN" sz="3600" b="1"/>
          </a:p>
          <a:p>
            <a:pPr eaLnBrk="1" hangingPunct="1"/>
            <a:endParaRPr lang="en-US" altLang="zh-CN" sz="3600" b="1"/>
          </a:p>
          <a:p>
            <a:pPr eaLnBrk="1" hangingPunct="1"/>
            <a:r>
              <a:rPr lang="zh-CN" altLang="en-US" sz="3600" b="1"/>
              <a:t>近千本</a:t>
            </a:r>
            <a:r>
              <a:rPr lang="en-US" altLang="zh-CN" sz="3600" b="1"/>
              <a:t>MBA</a:t>
            </a:r>
            <a:r>
              <a:rPr lang="zh-CN" altLang="en-US" sz="3600" b="1"/>
              <a:t>职业经理教程免费下载</a:t>
            </a:r>
          </a:p>
          <a:p>
            <a:pPr eaLnBrk="1" hangingPunct="1"/>
            <a:r>
              <a:rPr lang="en-US" altLang="zh-CN" sz="3600" b="1"/>
              <a:t>-----</a:t>
            </a:r>
            <a:r>
              <a:rPr lang="zh-CN" altLang="en-US" sz="3600" b="1"/>
              <a:t>请速登陆：</a:t>
            </a:r>
            <a:r>
              <a:rPr lang="en-US" altLang="zh-CN" sz="3600" b="1">
                <a:hlinkClick r:id="rId2"/>
              </a:rPr>
              <a:t>www.mhjy.net</a:t>
            </a:r>
            <a:endParaRPr lang="en-US" altLang="zh-CN" sz="3600" b="1"/>
          </a:p>
          <a:p>
            <a:pPr eaLnBrk="1" hangingPunct="1"/>
            <a:endParaRPr lang="en-US" altLang="zh-CN" sz="3600" b="1"/>
          </a:p>
          <a:p>
            <a:pPr eaLnBrk="1" hangingPunct="1"/>
            <a:endParaRPr lang="en-US" altLang="zh-CN" sz="3600" b="1"/>
          </a:p>
          <a:p>
            <a:pPr eaLnBrk="1" hangingPunct="1"/>
            <a:endParaRPr lang="en-US" altLang="zh-CN"/>
          </a:p>
        </p:txBody>
      </p:sp>
      <p:pic>
        <p:nvPicPr>
          <p:cNvPr id="3076" name="Picture 6" descr="banner_cn">
            <a:extLst>
              <a:ext uri="{FF2B5EF4-FFF2-40B4-BE49-F238E27FC236}">
                <a16:creationId xmlns:a16="http://schemas.microsoft.com/office/drawing/2014/main" id="{D97BEE71-DD37-B0CC-FAD0-AFAF37BEEC8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7" name="图片 2">
            <a:extLst>
              <a:ext uri="{FF2B5EF4-FFF2-40B4-BE49-F238E27FC236}">
                <a16:creationId xmlns:a16="http://schemas.microsoft.com/office/drawing/2014/main" id="{40E0766D-A216-DC1C-C5C5-35D3D5797E9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DD89F23D-9A5A-717C-0224-9D8F5F09815F}"/>
              </a:ext>
            </a:extLst>
          </p:cNvPr>
          <p:cNvSpPr>
            <a:spLocks noGrp="1" noChangeArrowheads="1"/>
          </p:cNvSpPr>
          <p:nvPr>
            <p:ph type="body" idx="1"/>
          </p:nvPr>
        </p:nvSpPr>
        <p:spPr>
          <a:xfrm>
            <a:off x="0" y="1143000"/>
            <a:ext cx="9144000" cy="5715000"/>
          </a:xfrm>
        </p:spPr>
        <p:txBody>
          <a:bodyPr/>
          <a:lstStyle/>
          <a:p>
            <a:pPr eaLnBrk="1" hangingPunct="1">
              <a:lnSpc>
                <a:spcPct val="80000"/>
              </a:lnSpc>
            </a:pPr>
            <a:r>
              <a:rPr lang="en-US" altLang="zh-CN" sz="1600"/>
              <a:t> </a:t>
            </a:r>
            <a:endParaRPr lang="en-US" altLang="zh-CN" sz="1600" b="1"/>
          </a:p>
          <a:p>
            <a:pPr eaLnBrk="1" hangingPunct="1">
              <a:lnSpc>
                <a:spcPct val="80000"/>
              </a:lnSpc>
            </a:pPr>
            <a:r>
              <a:rPr lang="zh-CN" altLang="en-US" sz="1600" b="1"/>
              <a:t>学习方式：</a:t>
            </a:r>
            <a:r>
              <a:rPr lang="zh-CN" altLang="en-US" b="1">
                <a:ea typeface="黑体" panose="02010609060101010101" pitchFamily="49" charset="-122"/>
              </a:rPr>
              <a:t>全国招生  函授学习  权威双证  国际互认</a:t>
            </a:r>
            <a:endParaRPr lang="zh-CN" altLang="en-US" sz="1600" b="1"/>
          </a:p>
          <a:p>
            <a:pPr eaLnBrk="1" hangingPunct="1">
              <a:lnSpc>
                <a:spcPct val="80000"/>
              </a:lnSpc>
            </a:pPr>
            <a:endParaRPr lang="en-US" altLang="zh-CN" sz="1600" b="1"/>
          </a:p>
          <a:p>
            <a:pPr eaLnBrk="1" hangingPunct="1">
              <a:lnSpc>
                <a:spcPct val="80000"/>
              </a:lnSpc>
            </a:pPr>
            <a:r>
              <a:rPr lang="zh-CN" altLang="en-US" sz="1600" b="1"/>
              <a:t>认证项目：注册</a:t>
            </a:r>
            <a:r>
              <a:rPr lang="en-US" altLang="zh-CN" sz="1600" b="1"/>
              <a:t> </a:t>
            </a:r>
            <a:r>
              <a:rPr lang="zh-CN" altLang="en-US" sz="1600" b="1"/>
              <a:t>职业经理、人力资源总监、品质经理、生产经理、营销策划师、物流经理、</a:t>
            </a:r>
            <a:endParaRPr lang="en-US" altLang="zh-CN" sz="1600" b="1"/>
          </a:p>
          <a:p>
            <a:pPr eaLnBrk="1" hangingPunct="1">
              <a:lnSpc>
                <a:spcPct val="80000"/>
              </a:lnSpc>
            </a:pPr>
            <a:r>
              <a:rPr lang="zh-CN" altLang="en-US" sz="1600" b="1"/>
              <a:t>          项目经理、企业管理咨询师、企业总经理、营销经理、财务总监、酒店经理、企业培训师</a:t>
            </a:r>
            <a:endParaRPr lang="en-US" altLang="zh-CN" sz="1600" b="1"/>
          </a:p>
          <a:p>
            <a:pPr eaLnBrk="1" hangingPunct="1">
              <a:lnSpc>
                <a:spcPct val="80000"/>
              </a:lnSpc>
            </a:pPr>
            <a:r>
              <a:rPr lang="zh-CN" altLang="en-US" sz="1600" b="1"/>
              <a:t>          采购经理、</a:t>
            </a:r>
            <a:r>
              <a:rPr lang="en-US" altLang="zh-CN" sz="1600" b="1"/>
              <a:t>IE</a:t>
            </a:r>
            <a:r>
              <a:rPr lang="zh-CN" altLang="en-US" sz="1600" b="1"/>
              <a:t>工业工程师、医院管理、行政总监、市场总监、工厂管理、服装企业管理、</a:t>
            </a:r>
            <a:endParaRPr lang="en-US" altLang="zh-CN" sz="1600" b="1"/>
          </a:p>
          <a:p>
            <a:pPr eaLnBrk="1" hangingPunct="1">
              <a:lnSpc>
                <a:spcPct val="80000"/>
              </a:lnSpc>
            </a:pPr>
            <a:r>
              <a:rPr lang="zh-CN" altLang="en-US" sz="1600" b="1"/>
              <a:t>          六西格玛管理师、车间主管、经济管理师、生产运营管理师、精益管理师等</a:t>
            </a:r>
            <a:r>
              <a:rPr lang="en-US" altLang="zh-CN" sz="1600" b="1"/>
              <a:t>MBA</a:t>
            </a:r>
            <a:r>
              <a:rPr lang="zh-CN" altLang="en-US" sz="1600" b="1"/>
              <a:t>等认证。</a:t>
            </a:r>
          </a:p>
          <a:p>
            <a:pPr eaLnBrk="1" hangingPunct="1">
              <a:lnSpc>
                <a:spcPct val="80000"/>
              </a:lnSpc>
            </a:pPr>
            <a:endParaRPr lang="zh-CN" altLang="en-US" sz="1600" b="1"/>
          </a:p>
          <a:p>
            <a:pPr eaLnBrk="1" hangingPunct="1">
              <a:lnSpc>
                <a:spcPct val="80000"/>
              </a:lnSpc>
            </a:pPr>
            <a:r>
              <a:rPr lang="zh-CN" altLang="en-US" sz="1600" b="1"/>
              <a:t>颁发双证：经理资格证</a:t>
            </a:r>
            <a:r>
              <a:rPr lang="en-US" altLang="zh-CN" sz="1600" b="1"/>
              <a:t>+MBA</a:t>
            </a:r>
            <a:r>
              <a:rPr lang="zh-CN" altLang="en-US" sz="1600" b="1"/>
              <a:t>研修证</a:t>
            </a:r>
            <a:r>
              <a:rPr lang="en-US" altLang="zh-CN" sz="1600" b="1"/>
              <a:t>+</a:t>
            </a:r>
            <a:r>
              <a:rPr lang="zh-CN" altLang="en-US" sz="1600" b="1"/>
              <a:t>全套学籍档案</a:t>
            </a:r>
          </a:p>
          <a:p>
            <a:pPr eaLnBrk="1" hangingPunct="1">
              <a:lnSpc>
                <a:spcPct val="80000"/>
              </a:lnSpc>
            </a:pPr>
            <a:r>
              <a:rPr lang="zh-CN" altLang="en-US" sz="1600" b="1"/>
              <a:t>收费标准  ：</a:t>
            </a:r>
            <a:r>
              <a:rPr lang="zh-CN" altLang="en-US" sz="2400" b="1"/>
              <a:t>仅收取</a:t>
            </a:r>
            <a:r>
              <a:rPr lang="en-US" altLang="zh-CN" sz="2400" b="1"/>
              <a:t>1280</a:t>
            </a:r>
            <a:r>
              <a:rPr lang="zh-CN" altLang="en-US" sz="2400" b="1"/>
              <a:t>元</a:t>
            </a:r>
            <a:r>
              <a:rPr lang="zh-CN" altLang="en-US" sz="1600" b="1"/>
              <a:t>       招生网址： </a:t>
            </a:r>
            <a:r>
              <a:rPr lang="en-US" altLang="zh-CN" b="1">
                <a:hlinkClick r:id="rId2"/>
              </a:rPr>
              <a:t>www.mhjy.net</a:t>
            </a:r>
            <a:endParaRPr lang="en-US" altLang="zh-CN" b="1"/>
          </a:p>
          <a:p>
            <a:pPr eaLnBrk="1" hangingPunct="1">
              <a:lnSpc>
                <a:spcPct val="80000"/>
              </a:lnSpc>
              <a:buFontTx/>
              <a:buNone/>
            </a:pPr>
            <a:r>
              <a:rPr lang="en-US" altLang="zh-CN" b="1"/>
              <a:t>    </a:t>
            </a:r>
            <a:r>
              <a:rPr lang="zh-CN" altLang="en-US" sz="1600" b="1"/>
              <a:t>报名电话：</a:t>
            </a:r>
            <a:r>
              <a:rPr lang="en-US" altLang="zh-CN" sz="1600" b="1"/>
              <a:t>13684609885    0451—88342620 </a:t>
            </a:r>
          </a:p>
          <a:p>
            <a:pPr eaLnBrk="1" hangingPunct="1">
              <a:lnSpc>
                <a:spcPct val="80000"/>
              </a:lnSpc>
              <a:buFontTx/>
              <a:buNone/>
            </a:pPr>
            <a:r>
              <a:rPr lang="en-US" altLang="zh-CN" sz="1600" b="1"/>
              <a:t>        </a:t>
            </a:r>
            <a:r>
              <a:rPr lang="zh-CN" altLang="en-US" sz="1600" b="1"/>
              <a:t>微信公众号：</a:t>
            </a:r>
            <a:r>
              <a:rPr lang="en-US" altLang="zh-CN" sz="1600" b="1"/>
              <a:t>MHJY1999   </a:t>
            </a:r>
            <a:r>
              <a:rPr lang="zh-CN" altLang="en-US" sz="1600" b="1"/>
              <a:t>微信客服：</a:t>
            </a:r>
            <a:r>
              <a:rPr lang="en-US" altLang="zh-CN" sz="1600" b="1"/>
              <a:t>122285053    </a:t>
            </a:r>
            <a:r>
              <a:rPr lang="zh-CN" altLang="en-US" sz="1600" b="1"/>
              <a:t>咨询邮箱：</a:t>
            </a:r>
            <a:r>
              <a:rPr lang="en-US" altLang="zh-CN" sz="1600" b="1">
                <a:hlinkClick r:id="rId3"/>
              </a:rPr>
              <a:t>xchy007@163.com</a:t>
            </a:r>
            <a:r>
              <a:rPr lang="en-US" altLang="zh-CN" sz="1600" b="1"/>
              <a:t>   </a:t>
            </a:r>
          </a:p>
          <a:p>
            <a:pPr eaLnBrk="1" hangingPunct="1">
              <a:lnSpc>
                <a:spcPct val="80000"/>
              </a:lnSpc>
              <a:buFontTx/>
              <a:buNone/>
            </a:pPr>
            <a:r>
              <a:rPr lang="en-US" altLang="zh-CN" sz="1600" b="1"/>
              <a:t>        </a:t>
            </a:r>
            <a:r>
              <a:rPr lang="zh-CN" altLang="en-US" sz="1600" b="1"/>
              <a:t>咨询教师</a:t>
            </a:r>
            <a:r>
              <a:rPr lang="en-US" altLang="zh-CN" sz="1600" b="1"/>
              <a:t>: </a:t>
            </a:r>
            <a:r>
              <a:rPr lang="zh-CN" altLang="en-US" sz="1600" b="1"/>
              <a:t>王海涛 郑毅 </a:t>
            </a:r>
          </a:p>
          <a:p>
            <a:pPr eaLnBrk="1" hangingPunct="1">
              <a:lnSpc>
                <a:spcPct val="80000"/>
              </a:lnSpc>
            </a:pPr>
            <a:endParaRPr lang="zh-CN" altLang="en-US" sz="1600" b="1"/>
          </a:p>
          <a:p>
            <a:pPr algn="r" eaLnBrk="1" hangingPunct="1">
              <a:lnSpc>
                <a:spcPct val="80000"/>
              </a:lnSpc>
              <a:buFontTx/>
              <a:buNone/>
            </a:pPr>
            <a:r>
              <a:rPr lang="zh-CN" altLang="en-US" sz="1800" b="1"/>
              <a:t>颁证单位：中国经济管理大学</a:t>
            </a:r>
          </a:p>
          <a:p>
            <a:pPr algn="r" eaLnBrk="1" hangingPunct="1">
              <a:lnSpc>
                <a:spcPct val="80000"/>
              </a:lnSpc>
            </a:pPr>
            <a:r>
              <a:rPr lang="zh-CN" altLang="en-US" sz="1800" b="1"/>
              <a:t>主办单位：哈尔滨美华企业管理有限公司</a:t>
            </a:r>
            <a:endParaRPr lang="en-US" altLang="zh-CN" sz="1800" b="1"/>
          </a:p>
        </p:txBody>
      </p:sp>
      <p:sp>
        <p:nvSpPr>
          <p:cNvPr id="2051" name="WordArt 4">
            <a:extLst>
              <a:ext uri="{FF2B5EF4-FFF2-40B4-BE49-F238E27FC236}">
                <a16:creationId xmlns:a16="http://schemas.microsoft.com/office/drawing/2014/main" id="{58491806-0970-6681-B19F-B0C38E4A6260}"/>
              </a:ext>
            </a:extLst>
          </p:cNvPr>
          <p:cNvSpPr>
            <a:spLocks noChangeArrowheads="1" noChangeShapeType="1" noTextEdit="1"/>
          </p:cNvSpPr>
          <p:nvPr/>
        </p:nvSpPr>
        <p:spPr bwMode="auto">
          <a:xfrm flipH="1">
            <a:off x="10548938" y="5373688"/>
            <a:ext cx="215900" cy="412750"/>
          </a:xfrm>
          <a:prstGeom prst="rect">
            <a:avLst/>
          </a:prstGeom>
        </p:spPr>
        <p:txBody>
          <a:bodyPr wrap="none" fromWordArt="1">
            <a:prstTxWarp prst="textSlantUp">
              <a:avLst>
                <a:gd name="adj" fmla="val 32056"/>
              </a:avLst>
            </a:prstTxWarp>
          </a:bodyPr>
          <a:lstStyle/>
          <a:p>
            <a:pPr algn="ctr"/>
            <a:endParaRPr lang="zh-CN" altLang="en-US" kern="10">
              <a:ln w="9525">
                <a:solidFill>
                  <a:srgbClr val="FF0000"/>
                </a:solidFill>
                <a:round/>
                <a:headEnd/>
                <a:tailEnd/>
              </a:ln>
              <a:solidFill>
                <a:srgbClr val="FF0000"/>
              </a:solidFill>
              <a:effectLst>
                <a:outerShdw dist="53882" dir="2700000" algn="ctr" rotWithShape="0">
                  <a:srgbClr val="9999FF">
                    <a:alpha val="79999"/>
                  </a:srgbClr>
                </a:outerShdw>
              </a:effectLst>
              <a:latin typeface="华文新魏" panose="02010800040101010101" pitchFamily="2" charset="-122"/>
              <a:ea typeface="华文新魏" panose="02010800040101010101" pitchFamily="2" charset="-122"/>
            </a:endParaRPr>
          </a:p>
        </p:txBody>
      </p:sp>
      <p:sp>
        <p:nvSpPr>
          <p:cNvPr id="2052" name="Rectangle 7">
            <a:extLst>
              <a:ext uri="{FF2B5EF4-FFF2-40B4-BE49-F238E27FC236}">
                <a16:creationId xmlns:a16="http://schemas.microsoft.com/office/drawing/2014/main" id="{E45DCED6-7BC1-77A8-7147-930B991BF1EF}"/>
              </a:ext>
            </a:extLst>
          </p:cNvPr>
          <p:cNvSpPr>
            <a:spLocks noGrp="1" noChangeArrowheads="1"/>
          </p:cNvSpPr>
          <p:nvPr>
            <p:ph type="title"/>
          </p:nvPr>
        </p:nvSpPr>
        <p:spPr/>
        <p:txBody>
          <a:bodyPr>
            <a:normAutofit fontScale="90000"/>
          </a:bodyPr>
          <a:lstStyle/>
          <a:p>
            <a:pPr eaLnBrk="1" hangingPunct="1"/>
            <a:br>
              <a:rPr lang="en-US" altLang="zh-CN" sz="4000">
                <a:solidFill>
                  <a:srgbClr val="FF0000"/>
                </a:solidFill>
              </a:rPr>
            </a:br>
            <a:endParaRPr lang="en-US" altLang="zh-CN" sz="4000">
              <a:solidFill>
                <a:srgbClr val="FF0000"/>
              </a:solidFill>
            </a:endParaRPr>
          </a:p>
        </p:txBody>
      </p:sp>
      <p:sp>
        <p:nvSpPr>
          <p:cNvPr id="3080" name="WordArt 8">
            <a:extLst>
              <a:ext uri="{FF2B5EF4-FFF2-40B4-BE49-F238E27FC236}">
                <a16:creationId xmlns:a16="http://schemas.microsoft.com/office/drawing/2014/main" id="{E5D00AA0-44E0-F402-637E-5C95D384BF92}"/>
              </a:ext>
            </a:extLst>
          </p:cNvPr>
          <p:cNvSpPr>
            <a:spLocks noChangeArrowheads="1" noChangeShapeType="1" noTextEdit="1"/>
          </p:cNvSpPr>
          <p:nvPr/>
        </p:nvSpPr>
        <p:spPr bwMode="auto">
          <a:xfrm>
            <a:off x="395288" y="357166"/>
            <a:ext cx="8105802" cy="1000132"/>
          </a:xfrm>
          <a:prstGeom prst="rect">
            <a:avLst/>
          </a:prstGeom>
        </p:spPr>
        <p:txBody>
          <a:bodyPr wrap="none" fromWordArt="1">
            <a:prstTxWarp prst="textPlain">
              <a:avLst>
                <a:gd name="adj" fmla="val 50000"/>
              </a:avLst>
            </a:prstTxWarp>
          </a:bodyPr>
          <a:lstStyle/>
          <a:p>
            <a:pPr algn="ctr" eaLnBrk="1" hangingPunct="1">
              <a:defRPr/>
            </a:pPr>
            <a:r>
              <a:rPr lang="zh-CN" altLang="en-US" sz="3600" b="1" kern="10" dirty="0">
                <a:ln w="9525">
                  <a:solidFill>
                    <a:srgbClr val="FF0000"/>
                  </a:solidFill>
                  <a:round/>
                  <a:headEnd/>
                  <a:tailEnd/>
                </a:ln>
                <a:solidFill>
                  <a:srgbClr val="FF0000"/>
                </a:solidFill>
                <a:latin typeface="黑体"/>
                <a:ea typeface="黑体"/>
              </a:rPr>
              <a:t>全国迷你型</a:t>
            </a:r>
            <a:r>
              <a:rPr lang="en-US" altLang="zh-CN" sz="3600" b="1" kern="10" dirty="0">
                <a:ln w="9525">
                  <a:solidFill>
                    <a:srgbClr val="FF0000"/>
                  </a:solidFill>
                  <a:round/>
                  <a:headEnd/>
                  <a:tailEnd/>
                </a:ln>
                <a:solidFill>
                  <a:srgbClr val="FF0000"/>
                </a:solidFill>
                <a:latin typeface="黑体"/>
                <a:ea typeface="黑体"/>
              </a:rPr>
              <a:t>MBA</a:t>
            </a:r>
            <a:r>
              <a:rPr lang="zh-CN" altLang="en-US" sz="3600" b="1" kern="10" dirty="0">
                <a:ln w="9525">
                  <a:solidFill>
                    <a:srgbClr val="FF0000"/>
                  </a:solidFill>
                  <a:round/>
                  <a:headEnd/>
                  <a:tailEnd/>
                </a:ln>
                <a:solidFill>
                  <a:srgbClr val="FF0000"/>
                </a:solidFill>
                <a:latin typeface="黑体"/>
                <a:ea typeface="黑体"/>
              </a:rPr>
              <a:t>职业经理双证班</a:t>
            </a:r>
          </a:p>
        </p:txBody>
      </p:sp>
      <p:pic>
        <p:nvPicPr>
          <p:cNvPr id="2054" name="图片 2" descr="一些文字和图案&#10;&#10;描述已自动生成">
            <a:extLst>
              <a:ext uri="{FF2B5EF4-FFF2-40B4-BE49-F238E27FC236}">
                <a16:creationId xmlns:a16="http://schemas.microsoft.com/office/drawing/2014/main" id="{057F148D-6AAB-62AD-612D-A2BC5E6261A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19475" y="5373688"/>
            <a:ext cx="130492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a:bodyPr>
          <a:lstStyle/>
          <a:p>
            <a:r>
              <a:rPr lang="zh-CN" altLang="en-US" dirty="0"/>
              <a:t>二、组合求异法</a:t>
            </a:r>
          </a:p>
          <a:p>
            <a:r>
              <a:rPr lang="zh-CN" altLang="en-US" dirty="0"/>
              <a:t>组合求异法是指把不同的商务对象或商务过程创造性地组合在一起，构成一个完整的新事物的过程，并形成与其他类似事物之间的差异。这里所说的“组合”，并不是物理上的简单拼接和堆叠，而是围绕商务策划的目标，开展具有目的性、创新性的整合，这样既与组合前的事物具有相似性，又具有明显的差异和特征。</a:t>
            </a:r>
          </a:p>
          <a:p>
            <a:r>
              <a:rPr lang="en-US" dirty="0"/>
              <a:t> </a:t>
            </a:r>
            <a:endParaRPr lang="zh-CN" altLang="en-US" dirty="0"/>
          </a:p>
          <a:p>
            <a:endParaRPr lang="zh-CN" altLang="en-US"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a:bodyPr>
          <a:lstStyle/>
          <a:p>
            <a:r>
              <a:rPr lang="zh-CN" altLang="en-US" dirty="0"/>
              <a:t>三、重点强化法 </a:t>
            </a:r>
          </a:p>
          <a:p>
            <a:r>
              <a:rPr lang="zh-CN" altLang="en-US" dirty="0"/>
              <a:t>前文介绍的罗列细分法是通过将相关问题进行罗列和分解，找到可行的商务策划创新点，从中找到解决当前商务策划问题的突破口。</a:t>
            </a:r>
            <a:endParaRPr lang="en-US" altLang="zh-CN" dirty="0"/>
          </a:p>
          <a:p>
            <a:r>
              <a:rPr lang="zh-CN" altLang="en-US" dirty="0"/>
              <a:t>这里需要指出的是，这些创新点的商务价值不仅存在差异，还会随着商务策划环境的变化而变化。</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a:bodyPr>
          <a:lstStyle/>
          <a:p>
            <a:r>
              <a:rPr lang="zh-CN" altLang="en-US" dirty="0"/>
              <a:t>四、借势增值法 </a:t>
            </a:r>
          </a:p>
          <a:p>
            <a:r>
              <a:rPr lang="zh-CN" altLang="en-US" dirty="0"/>
              <a:t>人类对社会现象的普遍感受和理解，是社会意识形态的一种形式，普遍表现在人们的言论、情绪、态度和习惯之中。而社会心理就是一个时期内社会及其群体存在的心理状态，是整个社会的情绪基调、共识和价值取向的总和。人们的社会心理状况，直接形成于现实生活中的各种迹象对人们的刺激和人们的理解与感受，最终取决于社会生活实际。</a:t>
            </a:r>
          </a:p>
          <a:p>
            <a:endParaRPr lang="zh-CN" alt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lnSpcReduction="20000"/>
          </a:bodyPr>
          <a:lstStyle/>
          <a:p>
            <a:r>
              <a:rPr lang="zh-CN" altLang="en-US" dirty="0"/>
              <a:t>五、逆向变通法</a:t>
            </a:r>
          </a:p>
          <a:p>
            <a:r>
              <a:rPr lang="zh-CN" altLang="en-US" dirty="0"/>
              <a:t>在商务策划实践中，特别是当商务策划人按照经验和习惯，用传统的思维路径无法找到当前商务策划问题的解决办法时，逆向思维方法往往是解决问题的良方。</a:t>
            </a:r>
            <a:endParaRPr lang="en-US" altLang="zh-CN" dirty="0"/>
          </a:p>
          <a:p>
            <a:r>
              <a:rPr lang="zh-CN" altLang="en-US" dirty="0"/>
              <a:t>在商务策划实践中，逆向变通法是指从不同的角度观察和理解策划对象，并从相反的方向设定商务策划的课题，开展商务策划活动。简而言之，逆向变通法强调放弃原有的方向和思路，通过“逆向”进行“变通”，最终达到商务策划的目标。</a:t>
            </a:r>
          </a:p>
          <a:p>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77500" lnSpcReduction="20000"/>
          </a:bodyPr>
          <a:lstStyle/>
          <a:p>
            <a:r>
              <a:rPr lang="zh-CN" altLang="en-US" dirty="0"/>
              <a:t>六、连环伏笔法</a:t>
            </a:r>
          </a:p>
          <a:p>
            <a:r>
              <a:rPr lang="zh-CN" altLang="en-US" dirty="0"/>
              <a:t>连环伏笔法是指为了保证商务策划对象能够在激烈的市场环境中获得持续的关注和认可，保持其价值和收益的连续性，商务策划人应站在市场前沿，面向未来，充分考虑未来市场环境和需求可能发生的变化，在制定第一个商务策划方案的时候，同时考虑到后续为了适应环境变化所准备的一系列商务策划活动，确保始终为可能出现的环境变化或市场需求埋下伏笔，实现策划思路步步为营，确保一切尽在掌握，为今后组织的可持续发展打下基础。</a:t>
            </a:r>
            <a:endParaRPr lang="en-US" altLang="zh-CN" dirty="0"/>
          </a:p>
          <a:p>
            <a:r>
              <a:rPr lang="zh-CN" altLang="en-US" dirty="0"/>
              <a:t>简而言之，连环伏笔法就是要通过实施“连环”的商务策划活动，为组织的可持续发展奠定基础，即埋下“伏笔”。 </a:t>
            </a:r>
          </a:p>
          <a:p>
            <a:endParaRPr lang="zh-CN"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85000" lnSpcReduction="20000"/>
          </a:bodyPr>
          <a:lstStyle/>
          <a:p>
            <a:r>
              <a:rPr lang="zh-CN" altLang="en-US" dirty="0"/>
              <a:t>七、移植模仿法 </a:t>
            </a:r>
          </a:p>
          <a:p>
            <a:pPr>
              <a:buNone/>
            </a:pPr>
            <a:endParaRPr lang="zh-CN" altLang="en-US" dirty="0"/>
          </a:p>
          <a:p>
            <a:r>
              <a:rPr lang="zh-CN" altLang="en-US" dirty="0"/>
              <a:t>移植模仿法就是将已经成功的商务策划方案作为模板进行复制、模仿，根据策划委托方的实际需求和市场环境有针对性地进行本地化、个性化改造，并加以实施的方法。</a:t>
            </a:r>
            <a:endParaRPr lang="en-US" altLang="zh-CN" dirty="0"/>
          </a:p>
          <a:p>
            <a:r>
              <a:rPr lang="zh-CN" altLang="en-US" dirty="0"/>
              <a:t>在具体运用该方法的时候，分为直接移植和间接移植两种方式：直接移植方式主要是模仿，即商务策划人及其团队对已有商务策划模板进行全面复制；间接移植方式除了模仿以外，还在已有商务策划模板的基础上进行改造和创新，是商务策划人及其团队找到事物间的相似性并应用其规律的结果。</a:t>
            </a:r>
          </a:p>
          <a:p>
            <a:endParaRPr lang="zh-CN"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C1E7C838-8169-37F5-7C1E-31DA326C5148}"/>
              </a:ext>
            </a:extLst>
          </p:cNvPr>
          <p:cNvSpPr>
            <a:spLocks noGrp="1" noChangeArrowheads="1"/>
          </p:cNvSpPr>
          <p:nvPr>
            <p:ph type="title"/>
          </p:nvPr>
        </p:nvSpPr>
        <p:spPr/>
        <p:txBody>
          <a:bodyPr/>
          <a:lstStyle/>
          <a:p>
            <a:pPr eaLnBrk="1" hangingPunct="1"/>
            <a:endParaRPr lang="zh-CN" altLang="zh-CN"/>
          </a:p>
        </p:txBody>
      </p:sp>
      <p:sp>
        <p:nvSpPr>
          <p:cNvPr id="3075" name="Rectangle 3">
            <a:extLst>
              <a:ext uri="{FF2B5EF4-FFF2-40B4-BE49-F238E27FC236}">
                <a16:creationId xmlns:a16="http://schemas.microsoft.com/office/drawing/2014/main" id="{317636BA-EC02-9BB6-7B32-AFCCA0E0ECB5}"/>
              </a:ext>
            </a:extLst>
          </p:cNvPr>
          <p:cNvSpPr>
            <a:spLocks noGrp="1" noChangeArrowheads="1"/>
          </p:cNvSpPr>
          <p:nvPr>
            <p:ph type="body" idx="1"/>
          </p:nvPr>
        </p:nvSpPr>
        <p:spPr/>
        <p:txBody>
          <a:bodyPr/>
          <a:lstStyle/>
          <a:p>
            <a:pPr eaLnBrk="1" hangingPunct="1"/>
            <a:endParaRPr lang="en-US" altLang="zh-CN" sz="2800" b="1"/>
          </a:p>
          <a:p>
            <a:pPr eaLnBrk="1" hangingPunct="1"/>
            <a:endParaRPr lang="en-US" altLang="zh-CN" sz="2800" b="1"/>
          </a:p>
          <a:p>
            <a:pPr eaLnBrk="1" hangingPunct="1"/>
            <a:endParaRPr lang="en-US" altLang="zh-CN" sz="3600" b="1"/>
          </a:p>
          <a:p>
            <a:pPr eaLnBrk="1" hangingPunct="1"/>
            <a:endParaRPr lang="en-US" altLang="zh-CN" sz="3600" b="1"/>
          </a:p>
          <a:p>
            <a:pPr eaLnBrk="1" hangingPunct="1"/>
            <a:r>
              <a:rPr lang="zh-CN" altLang="en-US" sz="3600" b="1"/>
              <a:t>近千本</a:t>
            </a:r>
            <a:r>
              <a:rPr lang="en-US" altLang="zh-CN" sz="3600" b="1"/>
              <a:t>MBA</a:t>
            </a:r>
            <a:r>
              <a:rPr lang="zh-CN" altLang="en-US" sz="3600" b="1"/>
              <a:t>职业经理教程免费下载</a:t>
            </a:r>
          </a:p>
          <a:p>
            <a:pPr eaLnBrk="1" hangingPunct="1"/>
            <a:r>
              <a:rPr lang="en-US" altLang="zh-CN" sz="3600" b="1"/>
              <a:t>-----</a:t>
            </a:r>
            <a:r>
              <a:rPr lang="zh-CN" altLang="en-US" sz="3600" b="1"/>
              <a:t>请速登陆：</a:t>
            </a:r>
            <a:r>
              <a:rPr lang="en-US" altLang="zh-CN" sz="3600" b="1">
                <a:hlinkClick r:id="rId2"/>
              </a:rPr>
              <a:t>www.mhjy.net</a:t>
            </a:r>
            <a:endParaRPr lang="en-US" altLang="zh-CN" sz="3600" b="1"/>
          </a:p>
          <a:p>
            <a:pPr eaLnBrk="1" hangingPunct="1"/>
            <a:endParaRPr lang="en-US" altLang="zh-CN" sz="3600" b="1"/>
          </a:p>
          <a:p>
            <a:pPr eaLnBrk="1" hangingPunct="1"/>
            <a:endParaRPr lang="en-US" altLang="zh-CN" sz="3600" b="1"/>
          </a:p>
          <a:p>
            <a:pPr eaLnBrk="1" hangingPunct="1"/>
            <a:endParaRPr lang="en-US" altLang="zh-CN"/>
          </a:p>
        </p:txBody>
      </p:sp>
      <p:pic>
        <p:nvPicPr>
          <p:cNvPr id="3076" name="Picture 6" descr="banner_cn">
            <a:extLst>
              <a:ext uri="{FF2B5EF4-FFF2-40B4-BE49-F238E27FC236}">
                <a16:creationId xmlns:a16="http://schemas.microsoft.com/office/drawing/2014/main" id="{D97BEE71-DD37-B0CC-FAD0-AFAF37BEEC8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27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7" name="图片 2">
            <a:extLst>
              <a:ext uri="{FF2B5EF4-FFF2-40B4-BE49-F238E27FC236}">
                <a16:creationId xmlns:a16="http://schemas.microsoft.com/office/drawing/2014/main" id="{40E0766D-A216-DC1C-C5C5-35D3D5797E9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第一节 商务策划方法概述</a:t>
            </a:r>
          </a:p>
        </p:txBody>
      </p:sp>
      <p:sp>
        <p:nvSpPr>
          <p:cNvPr id="3" name="内容占位符 2"/>
          <p:cNvSpPr>
            <a:spLocks noGrp="1"/>
          </p:cNvSpPr>
          <p:nvPr>
            <p:ph idx="1"/>
          </p:nvPr>
        </p:nvSpPr>
        <p:spPr/>
        <p:txBody>
          <a:bodyPr>
            <a:normAutofit fontScale="92500" lnSpcReduction="10000"/>
          </a:bodyPr>
          <a:lstStyle/>
          <a:p>
            <a:r>
              <a:rPr lang="zh-CN" altLang="en-US" dirty="0"/>
              <a:t>商务策划方法的内涵 </a:t>
            </a:r>
            <a:endParaRPr lang="en-US" altLang="zh-CN" dirty="0"/>
          </a:p>
          <a:p>
            <a:r>
              <a:rPr lang="zh-CN" altLang="en-US" dirty="0"/>
              <a:t>商务策划总是与一定的方法和手段联系在一起，近年来经过不断地发展和完善，商务策划方法已越来越系统化、专业化，并逐渐成为一门新兴学科。</a:t>
            </a:r>
            <a:endParaRPr lang="en-US" altLang="zh-CN" dirty="0"/>
          </a:p>
          <a:p>
            <a:r>
              <a:rPr lang="zh-CN" altLang="en-US" dirty="0"/>
              <a:t>商务策划方法是为了达到某种商业目的而存在的，为了达到商务策划委托方的商业目的，商务策划既可以做战略性策划，也可以做战术性策划，既可以用定量分析方法，也可以用定性分析方法。</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第二节</a:t>
            </a:r>
            <a:r>
              <a:rPr lang="en-US" altLang="zh-CN" dirty="0"/>
              <a:t>  </a:t>
            </a:r>
            <a:r>
              <a:rPr lang="zh-CN" altLang="en-US" dirty="0"/>
              <a:t>商务策划的一般方法</a:t>
            </a:r>
            <a:br>
              <a:rPr lang="zh-CN" altLang="en-US" dirty="0"/>
            </a:br>
            <a:endParaRPr lang="zh-CN" altLang="en-US" dirty="0"/>
          </a:p>
        </p:txBody>
      </p:sp>
      <p:sp>
        <p:nvSpPr>
          <p:cNvPr id="3" name="内容占位符 2"/>
          <p:cNvSpPr>
            <a:spLocks noGrp="1"/>
          </p:cNvSpPr>
          <p:nvPr>
            <p:ph idx="1"/>
          </p:nvPr>
        </p:nvSpPr>
        <p:spPr/>
        <p:txBody>
          <a:bodyPr>
            <a:normAutofit lnSpcReduction="10000"/>
          </a:bodyPr>
          <a:lstStyle/>
          <a:p>
            <a:r>
              <a:rPr lang="zh-CN" altLang="en-US" dirty="0"/>
              <a:t>一、系统分析法</a:t>
            </a:r>
          </a:p>
          <a:p>
            <a:r>
              <a:rPr lang="en-US" dirty="0"/>
              <a:t>(</a:t>
            </a:r>
            <a:r>
              <a:rPr lang="zh-CN" altLang="en-US" dirty="0"/>
              <a:t>一</a:t>
            </a:r>
            <a:r>
              <a:rPr lang="en-US" dirty="0"/>
              <a:t>) </a:t>
            </a:r>
            <a:r>
              <a:rPr lang="zh-CN" altLang="en-US" dirty="0"/>
              <a:t>系统分析法的概念</a:t>
            </a:r>
            <a:r>
              <a:rPr lang="en-US" dirty="0"/>
              <a:t> </a:t>
            </a:r>
            <a:endParaRPr lang="zh-CN" altLang="en-US" dirty="0"/>
          </a:p>
          <a:p>
            <a:r>
              <a:rPr lang="zh-CN" altLang="en-US" dirty="0"/>
              <a:t>系统分析法是商务策划中较为常见的一般方法，它是将商务策划等问题视为一个系统，又把系统分解为若干个子系统，在开展系统目标分析、要素分析、环境分析、资源分析等基础上，进行综合、分析、整理、加工和判断，从而找出最佳商务策划方案的一种方法。</a:t>
            </a:r>
          </a:p>
          <a:p>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10000"/>
          </a:bodyPr>
          <a:lstStyle/>
          <a:p>
            <a:r>
              <a:rPr lang="en-US" dirty="0"/>
              <a:t>(</a:t>
            </a:r>
            <a:r>
              <a:rPr lang="zh-CN" altLang="en-US" dirty="0"/>
              <a:t>二</a:t>
            </a:r>
            <a:r>
              <a:rPr lang="en-US" dirty="0"/>
              <a:t>) </a:t>
            </a:r>
            <a:r>
              <a:rPr lang="zh-CN" altLang="en-US" dirty="0"/>
              <a:t>系统分析法的基本步骤</a:t>
            </a:r>
          </a:p>
          <a:p>
            <a:r>
              <a:rPr lang="en-US" dirty="0"/>
              <a:t> 1. </a:t>
            </a:r>
            <a:r>
              <a:rPr lang="zh-CN" altLang="en-US" dirty="0"/>
              <a:t>定位问题</a:t>
            </a:r>
            <a:endParaRPr lang="en-US" altLang="zh-CN" dirty="0"/>
          </a:p>
          <a:p>
            <a:r>
              <a:rPr lang="en-US" dirty="0"/>
              <a:t> 2. </a:t>
            </a:r>
            <a:r>
              <a:rPr lang="zh-CN" altLang="en-US" dirty="0"/>
              <a:t>确定目标</a:t>
            </a:r>
            <a:endParaRPr lang="en-US" altLang="zh-CN" dirty="0"/>
          </a:p>
          <a:p>
            <a:r>
              <a:rPr lang="en-US" dirty="0"/>
              <a:t> 3. </a:t>
            </a:r>
            <a:r>
              <a:rPr lang="zh-CN" altLang="en-US" dirty="0"/>
              <a:t>调查研究</a:t>
            </a:r>
            <a:endParaRPr lang="en-US" altLang="zh-CN" dirty="0"/>
          </a:p>
          <a:p>
            <a:r>
              <a:rPr lang="en-US" dirty="0"/>
              <a:t> 4. </a:t>
            </a:r>
            <a:r>
              <a:rPr lang="zh-CN" altLang="en-US" dirty="0"/>
              <a:t>提出方案</a:t>
            </a:r>
            <a:endParaRPr lang="en-US" altLang="zh-CN" dirty="0"/>
          </a:p>
          <a:p>
            <a:r>
              <a:rPr lang="en-US" dirty="0"/>
              <a:t> 5. </a:t>
            </a:r>
            <a:r>
              <a:rPr lang="zh-CN" altLang="en-US" dirty="0"/>
              <a:t>方案评估</a:t>
            </a:r>
            <a:endParaRPr lang="en-US" altLang="zh-CN" dirty="0"/>
          </a:p>
          <a:p>
            <a:r>
              <a:rPr lang="en-US" dirty="0"/>
              <a:t> 6. </a:t>
            </a:r>
            <a:r>
              <a:rPr lang="zh-CN" altLang="en-US" dirty="0"/>
              <a:t>方案选择</a:t>
            </a:r>
            <a:endParaRPr lang="en-US" altLang="zh-CN" dirty="0"/>
          </a:p>
          <a:p>
            <a:r>
              <a:rPr lang="en-US" dirty="0"/>
              <a:t> 7. </a:t>
            </a:r>
            <a:r>
              <a:rPr lang="zh-CN" altLang="en-US" dirty="0"/>
              <a:t>跟进调整</a:t>
            </a:r>
          </a:p>
          <a:p>
            <a:endParaRPr lang="zh-CN" altLang="en-US" dirty="0"/>
          </a:p>
          <a:p>
            <a:endParaRPr lang="zh-CN" altLang="en-US" dirty="0"/>
          </a:p>
          <a:p>
            <a:endParaRPr lang="zh-CN" altLang="en-US" dirty="0"/>
          </a:p>
          <a:p>
            <a:endParaRPr lang="zh-CN" altLang="en-US" dirty="0"/>
          </a:p>
          <a:p>
            <a:endParaRPr lang="zh-CN" altLang="en-US" dirty="0"/>
          </a:p>
          <a:p>
            <a:endParaRPr lang="zh-CN" altLang="en-US" dirty="0"/>
          </a:p>
          <a:p>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zh-CN" altLang="en-US" dirty="0"/>
              <a:t>二、综合分析法</a:t>
            </a:r>
          </a:p>
          <a:p>
            <a:r>
              <a:rPr lang="zh-CN" altLang="en-US" dirty="0"/>
              <a:t>综合分析法是商务策划主体全面、完整地认识策划目标，掌握其各种属性、各种关系，从而使商务策划主体对策划客体形成准确认识的一种策划方法。综合分析法的特点是全面完整，力求把握商务策划目标的所有方面、所有要素和所有条件。</a:t>
            </a:r>
          </a:p>
          <a:p>
            <a:endParaRPr lang="zh-CN"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fontScale="92500"/>
          </a:bodyPr>
          <a:lstStyle/>
          <a:p>
            <a:r>
              <a:rPr lang="zh-CN" altLang="en-US" dirty="0"/>
              <a:t>商务策划人及其团队应理解并合理运用综合分析法，要注意以下三个方面：</a:t>
            </a:r>
            <a:endParaRPr lang="en-US" altLang="zh-CN" dirty="0"/>
          </a:p>
          <a:p>
            <a:r>
              <a:rPr lang="zh-CN" altLang="en-US" dirty="0"/>
              <a:t>一是商务策划的客体由实体及属性两方面构成，而实体和属性又分别由要素和特性构成。</a:t>
            </a:r>
            <a:endParaRPr lang="en-US" altLang="zh-CN" dirty="0"/>
          </a:p>
          <a:p>
            <a:r>
              <a:rPr lang="zh-CN" altLang="en-US" dirty="0"/>
              <a:t>二是商务策划客体的要素、特征之间不仅存在直接关联，同时存在以第三方载体为中介的间接关联。</a:t>
            </a:r>
            <a:endParaRPr lang="en-US" altLang="zh-CN" dirty="0"/>
          </a:p>
          <a:p>
            <a:r>
              <a:rPr lang="zh-CN" altLang="en-US" dirty="0"/>
              <a:t>三是任何事物都是在一定条件下存在和发展的，商务策划客体也不例</a:t>
            </a:r>
          </a:p>
          <a:p>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normAutofit lnSpcReduction="10000"/>
          </a:bodyPr>
          <a:lstStyle/>
          <a:p>
            <a:r>
              <a:rPr lang="zh-CN" altLang="en-US" dirty="0"/>
              <a:t>三、逻辑分析法</a:t>
            </a:r>
          </a:p>
          <a:p>
            <a:r>
              <a:rPr lang="zh-CN" altLang="en-US" dirty="0"/>
              <a:t>逻辑分析法是在思维中以逻辑的形式将商务策划客体的发展进程表现出来，进而有针对性地制定相关策划方案，开展商务策划的方法。逻辑分析法从考察商务策划客体的内部发展规律入手，探究其发展的本质、规律和必然性，在揭示其内部逻辑关系和结构的基础上，对商务策划客体的发展进行重构和再现。</a:t>
            </a: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87</TotalTime>
  <Words>2137</Words>
  <Application>Microsoft Office PowerPoint</Application>
  <PresentationFormat>全屏显示(4:3)</PresentationFormat>
  <Paragraphs>123</Paragraphs>
  <Slides>25</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25</vt:i4>
      </vt:variant>
    </vt:vector>
  </HeadingPairs>
  <TitlesOfParts>
    <vt:vector size="30" baseType="lpstr">
      <vt:lpstr>黑体</vt:lpstr>
      <vt:lpstr>华文新魏</vt:lpstr>
      <vt:lpstr>Arial</vt:lpstr>
      <vt:lpstr>Calibri</vt:lpstr>
      <vt:lpstr>Office 主题</vt:lpstr>
      <vt:lpstr>  第四章    商务策划的基本方法   </vt:lpstr>
      <vt:lpstr> </vt:lpstr>
      <vt:lpstr>PowerPoint 演示文稿</vt:lpstr>
      <vt:lpstr>第一节 商务策划方法概述</vt:lpstr>
      <vt:lpstr>第二节  商务策划的一般方法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第三节    商务策划的专用方法    </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第四章    商务策划的基本方法   </dc:title>
  <dc:creator>刘凯宁</dc:creator>
  <cp:lastModifiedBy>传有 徐</cp:lastModifiedBy>
  <cp:revision>11</cp:revision>
  <dcterms:created xsi:type="dcterms:W3CDTF">2020-12-24T03:08:43Z</dcterms:created>
  <dcterms:modified xsi:type="dcterms:W3CDTF">2022-09-28T08:58:49Z</dcterms:modified>
</cp:coreProperties>
</file>