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4"/>
  </p:notesMasterIdLst>
  <p:sldIdLst>
    <p:sldId id="293" r:id="rId2"/>
    <p:sldId id="257" r:id="rId3"/>
    <p:sldId id="258" r:id="rId4"/>
    <p:sldId id="262" r:id="rId5"/>
    <p:sldId id="260" r:id="rId6"/>
    <p:sldId id="261" r:id="rId7"/>
    <p:sldId id="263" r:id="rId8"/>
    <p:sldId id="265" r:id="rId9"/>
    <p:sldId id="266" r:id="rId10"/>
    <p:sldId id="268" r:id="rId11"/>
    <p:sldId id="270" r:id="rId12"/>
    <p:sldId id="271" r:id="rId13"/>
    <p:sldId id="272" r:id="rId14"/>
    <p:sldId id="294" r:id="rId15"/>
    <p:sldId id="295" r:id="rId16"/>
    <p:sldId id="273" r:id="rId17"/>
    <p:sldId id="275" r:id="rId18"/>
    <p:sldId id="278" r:id="rId19"/>
    <p:sldId id="279" r:id="rId20"/>
    <p:sldId id="296" r:id="rId21"/>
    <p:sldId id="297" r:id="rId22"/>
    <p:sldId id="298" r:id="rId23"/>
    <p:sldId id="280" r:id="rId24"/>
    <p:sldId id="299" r:id="rId25"/>
    <p:sldId id="300" r:id="rId26"/>
    <p:sldId id="281" r:id="rId27"/>
    <p:sldId id="282" r:id="rId28"/>
    <p:sldId id="284" r:id="rId29"/>
    <p:sldId id="289" r:id="rId30"/>
    <p:sldId id="308" r:id="rId31"/>
    <p:sldId id="288" r:id="rId32"/>
    <p:sldId id="285" r:id="rId33"/>
    <p:sldId id="301" r:id="rId34"/>
    <p:sldId id="302" r:id="rId35"/>
    <p:sldId id="303" r:id="rId36"/>
    <p:sldId id="306" r:id="rId37"/>
    <p:sldId id="304" r:id="rId38"/>
    <p:sldId id="307" r:id="rId39"/>
    <p:sldId id="305" r:id="rId40"/>
    <p:sldId id="291" r:id="rId41"/>
    <p:sldId id="292" r:id="rId42"/>
    <p:sldId id="309" r:id="rId4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42" autoAdjust="0"/>
    <p:restoredTop sz="94660"/>
  </p:normalViewPr>
  <p:slideViewPr>
    <p:cSldViewPr>
      <p:cViewPr varScale="1">
        <p:scale>
          <a:sx n="85" d="100"/>
          <a:sy n="85" d="100"/>
        </p:scale>
        <p:origin x="1152" y="78"/>
      </p:cViewPr>
      <p:guideLst>
        <p:guide orient="horz" pos="2160"/>
        <p:guide pos="2880"/>
      </p:guideLst>
    </p:cSldViewPr>
  </p:slideViewPr>
  <p:notesTextViewPr>
    <p:cViewPr>
      <p:scale>
        <a:sx n="1" d="1"/>
        <a:sy n="1" d="1"/>
      </p:scale>
      <p:origin x="0" y="0"/>
    </p:cViewPr>
  </p:notesTextViewPr>
  <p:notesViewPr>
    <p:cSldViewPr>
      <p:cViewPr varScale="1">
        <p:scale>
          <a:sx n="55" d="100"/>
          <a:sy n="55" d="100"/>
        </p:scale>
        <p:origin x="288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985B096-F429-43D6-A288-38ABA9364950}" type="datetimeFigureOut">
              <a:rPr lang="zh-CN" altLang="en-US" smtClean="0"/>
              <a:t>2020/3/8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EA67F9-741E-49E9-86DE-22111E4DA01F}" type="slidenum">
              <a:rPr lang="zh-CN" altLang="en-US" smtClean="0"/>
              <a:t>‹#›</a:t>
            </a:fld>
            <a:endParaRPr lang="zh-CN" altLang="en-US"/>
          </a:p>
        </p:txBody>
      </p:sp>
    </p:spTree>
    <p:extLst>
      <p:ext uri="{BB962C8B-B14F-4D97-AF65-F5344CB8AC3E}">
        <p14:creationId xmlns:p14="http://schemas.microsoft.com/office/powerpoint/2010/main" val="20893585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hg</a:t>
            </a:r>
            <a:endParaRPr lang="zh-CN" altLang="en-US" dirty="0"/>
          </a:p>
        </p:txBody>
      </p:sp>
      <p:sp>
        <p:nvSpPr>
          <p:cNvPr id="4" name="灯片编号占位符 3"/>
          <p:cNvSpPr>
            <a:spLocks noGrp="1"/>
          </p:cNvSpPr>
          <p:nvPr>
            <p:ph type="sldNum" sz="quarter" idx="10"/>
          </p:nvPr>
        </p:nvSpPr>
        <p:spPr/>
        <p:txBody>
          <a:bodyPr/>
          <a:lstStyle/>
          <a:p>
            <a:fld id="{6FB71E82-9D40-45EF-9962-7AFC042DE9B9}" type="slidenum">
              <a:rPr lang="zh-CN" altLang="en-US">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25897325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gradFill rotWithShape="0">
          <a:gsLst>
            <a:gs pos="0">
              <a:schemeClr val="bg2"/>
            </a:gs>
            <a:gs pos="50000">
              <a:schemeClr val="bg1"/>
            </a:gs>
            <a:gs pos="100000">
              <a:schemeClr val="bg2"/>
            </a:gs>
          </a:gsLst>
          <a:lin ang="0" scaled="1"/>
        </a:grad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hidden">
          <a:xfrm>
            <a:off x="2895600" y="0"/>
            <a:ext cx="3352800" cy="6856413"/>
          </a:xfrm>
          <a:prstGeom prst="rect">
            <a:avLst/>
          </a:prstGeom>
          <a:gradFill rotWithShape="0">
            <a:gsLst>
              <a:gs pos="0">
                <a:schemeClr val="bg2"/>
              </a:gs>
              <a:gs pos="50000">
                <a:schemeClr val="bg1"/>
              </a:gs>
              <a:gs pos="100000">
                <a:schemeClr val="bg2"/>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base">
              <a:spcBef>
                <a:spcPct val="0"/>
              </a:spcBef>
              <a:spcAft>
                <a:spcPct val="0"/>
              </a:spcAft>
              <a:defRPr/>
            </a:pPr>
            <a:endParaRPr kumimoji="1" lang="zh-CN" altLang="zh-CN" sz="2400">
              <a:solidFill>
                <a:srgbClr val="EAEAEA"/>
              </a:solidFill>
            </a:endParaRPr>
          </a:p>
        </p:txBody>
      </p:sp>
      <p:grpSp>
        <p:nvGrpSpPr>
          <p:cNvPr id="5" name="Group 3"/>
          <p:cNvGrpSpPr>
            <a:grpSpLocks/>
          </p:cNvGrpSpPr>
          <p:nvPr/>
        </p:nvGrpSpPr>
        <p:grpSpPr bwMode="auto">
          <a:xfrm>
            <a:off x="2133600" y="473075"/>
            <a:ext cx="4878388" cy="3490913"/>
            <a:chOff x="1344" y="298"/>
            <a:chExt cx="3073" cy="2199"/>
          </a:xfrm>
        </p:grpSpPr>
        <p:sp>
          <p:nvSpPr>
            <p:cNvPr id="6" name="Freeform 4"/>
            <p:cNvSpPr>
              <a:spLocks/>
            </p:cNvSpPr>
            <p:nvPr/>
          </p:nvSpPr>
          <p:spPr bwMode="auto">
            <a:xfrm>
              <a:off x="1344" y="1035"/>
              <a:ext cx="1019" cy="907"/>
            </a:xfrm>
            <a:custGeom>
              <a:avLst/>
              <a:gdLst>
                <a:gd name="T0" fmla="*/ 0 w 1019"/>
                <a:gd name="T1" fmla="*/ 566 h 907"/>
                <a:gd name="T2" fmla="*/ 0 w 1019"/>
                <a:gd name="T3" fmla="*/ 906 h 907"/>
                <a:gd name="T4" fmla="*/ 1014 w 1019"/>
                <a:gd name="T5" fmla="*/ 283 h 907"/>
                <a:gd name="T6" fmla="*/ 1018 w 1019"/>
                <a:gd name="T7" fmla="*/ 307 h 907"/>
                <a:gd name="T8" fmla="*/ 869 w 1019"/>
                <a:gd name="T9" fmla="*/ 0 h 907"/>
                <a:gd name="T10" fmla="*/ 0 w 1019"/>
                <a:gd name="T11" fmla="*/ 566 h 9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19" h="907">
                  <a:moveTo>
                    <a:pt x="0" y="566"/>
                  </a:moveTo>
                  <a:lnTo>
                    <a:pt x="0" y="906"/>
                  </a:lnTo>
                  <a:lnTo>
                    <a:pt x="1014" y="283"/>
                  </a:lnTo>
                  <a:lnTo>
                    <a:pt x="1018" y="307"/>
                  </a:lnTo>
                  <a:lnTo>
                    <a:pt x="869" y="0"/>
                  </a:lnTo>
                  <a:lnTo>
                    <a:pt x="0" y="566"/>
                  </a:lnTo>
                </a:path>
              </a:pathLst>
            </a:custGeom>
            <a:gradFill rotWithShape="0">
              <a:gsLst>
                <a:gs pos="0">
                  <a:schemeClr val="bg1"/>
                </a:gs>
                <a:gs pos="100000">
                  <a:schemeClr val="bg2"/>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7" name="Freeform 5"/>
            <p:cNvSpPr>
              <a:spLocks/>
            </p:cNvSpPr>
            <p:nvPr/>
          </p:nvSpPr>
          <p:spPr bwMode="auto">
            <a:xfrm>
              <a:off x="3398" y="1035"/>
              <a:ext cx="1019" cy="907"/>
            </a:xfrm>
            <a:custGeom>
              <a:avLst/>
              <a:gdLst>
                <a:gd name="T0" fmla="*/ 1018 w 1019"/>
                <a:gd name="T1" fmla="*/ 566 h 907"/>
                <a:gd name="T2" fmla="*/ 1018 w 1019"/>
                <a:gd name="T3" fmla="*/ 906 h 907"/>
                <a:gd name="T4" fmla="*/ 3 w 1019"/>
                <a:gd name="T5" fmla="*/ 283 h 907"/>
                <a:gd name="T6" fmla="*/ 0 w 1019"/>
                <a:gd name="T7" fmla="*/ 307 h 907"/>
                <a:gd name="T8" fmla="*/ 148 w 1019"/>
                <a:gd name="T9" fmla="*/ 0 h 907"/>
                <a:gd name="T10" fmla="*/ 1018 w 1019"/>
                <a:gd name="T11" fmla="*/ 566 h 9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19" h="907">
                  <a:moveTo>
                    <a:pt x="1018" y="566"/>
                  </a:moveTo>
                  <a:lnTo>
                    <a:pt x="1018" y="906"/>
                  </a:lnTo>
                  <a:lnTo>
                    <a:pt x="3" y="283"/>
                  </a:lnTo>
                  <a:lnTo>
                    <a:pt x="0" y="307"/>
                  </a:lnTo>
                  <a:lnTo>
                    <a:pt x="148" y="0"/>
                  </a:lnTo>
                  <a:lnTo>
                    <a:pt x="1018" y="566"/>
                  </a:lnTo>
                </a:path>
              </a:pathLst>
            </a:cu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nvGrpSpPr>
            <p:cNvPr id="8" name="Group 6"/>
            <p:cNvGrpSpPr>
              <a:grpSpLocks/>
            </p:cNvGrpSpPr>
            <p:nvPr/>
          </p:nvGrpSpPr>
          <p:grpSpPr bwMode="auto">
            <a:xfrm>
              <a:off x="1571" y="298"/>
              <a:ext cx="2632" cy="2199"/>
              <a:chOff x="1571" y="298"/>
              <a:chExt cx="2632" cy="2199"/>
            </a:xfrm>
          </p:grpSpPr>
          <p:sp>
            <p:nvSpPr>
              <p:cNvPr id="10" name="AutoShape 7" descr="Green marble"/>
              <p:cNvSpPr>
                <a:spLocks noChangeArrowheads="1"/>
              </p:cNvSpPr>
              <p:nvPr/>
            </p:nvSpPr>
            <p:spPr bwMode="auto">
              <a:xfrm rot="10800000" flipH="1">
                <a:off x="1571" y="298"/>
                <a:ext cx="2631" cy="2198"/>
              </a:xfrm>
              <a:prstGeom prst="triangle">
                <a:avLst>
                  <a:gd name="adj" fmla="val 49995"/>
                </a:avLst>
              </a:prstGeom>
              <a:blipFill dpi="0" rotWithShape="0">
                <a:blip r:embed="rId2"/>
                <a:srcRect/>
                <a:tile tx="0" ty="0" sx="100000" sy="100000" flip="none" algn="tl"/>
              </a:blipFill>
              <a:ln w="12700" cap="sq">
                <a:solidFill>
                  <a:srgbClr val="006633"/>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1" name="Freeform 8"/>
              <p:cNvSpPr>
                <a:spLocks/>
              </p:cNvSpPr>
              <p:nvPr/>
            </p:nvSpPr>
            <p:spPr bwMode="auto">
              <a:xfrm>
                <a:off x="1571" y="298"/>
                <a:ext cx="1316" cy="2199"/>
              </a:xfrm>
              <a:custGeom>
                <a:avLst/>
                <a:gdLst>
                  <a:gd name="T0" fmla="*/ 1315 w 1316"/>
                  <a:gd name="T1" fmla="*/ 2198 h 2199"/>
                  <a:gd name="T2" fmla="*/ 1315 w 1316"/>
                  <a:gd name="T3" fmla="*/ 1815 h 2199"/>
                  <a:gd name="T4" fmla="*/ 409 w 1316"/>
                  <a:gd name="T5" fmla="*/ 214 h 2199"/>
                  <a:gd name="T6" fmla="*/ 0 w 1316"/>
                  <a:gd name="T7" fmla="*/ 0 h 2199"/>
                  <a:gd name="T8" fmla="*/ 1315 w 1316"/>
                  <a:gd name="T9" fmla="*/ 2198 h 21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16" h="2199">
                    <a:moveTo>
                      <a:pt x="1315" y="2198"/>
                    </a:moveTo>
                    <a:lnTo>
                      <a:pt x="1315" y="1815"/>
                    </a:lnTo>
                    <a:lnTo>
                      <a:pt x="409" y="214"/>
                    </a:lnTo>
                    <a:lnTo>
                      <a:pt x="0" y="0"/>
                    </a:lnTo>
                    <a:lnTo>
                      <a:pt x="1315" y="2198"/>
                    </a:lnTo>
                  </a:path>
                </a:pathLst>
              </a:custGeom>
              <a:solidFill>
                <a:srgbClr val="002010">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2" name="Freeform 9"/>
              <p:cNvSpPr>
                <a:spLocks/>
              </p:cNvSpPr>
              <p:nvPr/>
            </p:nvSpPr>
            <p:spPr bwMode="auto">
              <a:xfrm>
                <a:off x="1571" y="298"/>
                <a:ext cx="2632" cy="217"/>
              </a:xfrm>
              <a:custGeom>
                <a:avLst/>
                <a:gdLst>
                  <a:gd name="T0" fmla="*/ 0 w 2632"/>
                  <a:gd name="T1" fmla="*/ 0 h 217"/>
                  <a:gd name="T2" fmla="*/ 409 w 2632"/>
                  <a:gd name="T3" fmla="*/ 216 h 217"/>
                  <a:gd name="T4" fmla="*/ 2279 w 2632"/>
                  <a:gd name="T5" fmla="*/ 216 h 217"/>
                  <a:gd name="T6" fmla="*/ 2631 w 2632"/>
                  <a:gd name="T7" fmla="*/ 0 h 217"/>
                  <a:gd name="T8" fmla="*/ 0 w 2632"/>
                  <a:gd name="T9" fmla="*/ 0 h 2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32" h="217">
                    <a:moveTo>
                      <a:pt x="0" y="0"/>
                    </a:moveTo>
                    <a:lnTo>
                      <a:pt x="409" y="216"/>
                    </a:lnTo>
                    <a:lnTo>
                      <a:pt x="2279" y="216"/>
                    </a:lnTo>
                    <a:lnTo>
                      <a:pt x="2631" y="0"/>
                    </a:lnTo>
                    <a:lnTo>
                      <a:pt x="0" y="0"/>
                    </a:lnTo>
                  </a:path>
                </a:pathLst>
              </a:custGeom>
              <a:solidFill>
                <a:srgbClr val="71BB96">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3" name="Freeform 10"/>
              <p:cNvSpPr>
                <a:spLocks/>
              </p:cNvSpPr>
              <p:nvPr/>
            </p:nvSpPr>
            <p:spPr bwMode="auto">
              <a:xfrm>
                <a:off x="2886" y="298"/>
                <a:ext cx="1317" cy="2199"/>
              </a:xfrm>
              <a:custGeom>
                <a:avLst/>
                <a:gdLst>
                  <a:gd name="T0" fmla="*/ 0 w 1317"/>
                  <a:gd name="T1" fmla="*/ 2198 h 2199"/>
                  <a:gd name="T2" fmla="*/ 0 w 1317"/>
                  <a:gd name="T3" fmla="*/ 1815 h 2199"/>
                  <a:gd name="T4" fmla="*/ 906 w 1317"/>
                  <a:gd name="T5" fmla="*/ 214 h 2199"/>
                  <a:gd name="T6" fmla="*/ 1316 w 1317"/>
                  <a:gd name="T7" fmla="*/ 0 h 2199"/>
                  <a:gd name="T8" fmla="*/ 0 w 1317"/>
                  <a:gd name="T9" fmla="*/ 2198 h 21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17" h="2199">
                    <a:moveTo>
                      <a:pt x="0" y="2198"/>
                    </a:moveTo>
                    <a:lnTo>
                      <a:pt x="0" y="1815"/>
                    </a:lnTo>
                    <a:lnTo>
                      <a:pt x="906" y="214"/>
                    </a:lnTo>
                    <a:lnTo>
                      <a:pt x="1316" y="0"/>
                    </a:lnTo>
                    <a:lnTo>
                      <a:pt x="0" y="2198"/>
                    </a:lnTo>
                  </a:path>
                </a:pathLst>
              </a:custGeom>
              <a:solidFill>
                <a:srgbClr val="006633">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sp>
          <p:nvSpPr>
            <p:cNvPr id="9" name="Rectangle 11"/>
            <p:cNvSpPr>
              <a:spLocks noChangeArrowheads="1"/>
            </p:cNvSpPr>
            <p:nvPr/>
          </p:nvSpPr>
          <p:spPr bwMode="auto">
            <a:xfrm>
              <a:off x="1344" y="1631"/>
              <a:ext cx="3069" cy="310"/>
            </a:xfrm>
            <a:prstGeom prst="rect">
              <a:avLst/>
            </a:prstGeom>
            <a:gradFill rotWithShape="0">
              <a:gsLst>
                <a:gs pos="0">
                  <a:schemeClr val="bg2"/>
                </a:gs>
                <a:gs pos="50000">
                  <a:schemeClr val="folHlink"/>
                </a:gs>
                <a:gs pos="100000">
                  <a:schemeClr val="bg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defRPr/>
              </a:pPr>
              <a:endParaRPr kumimoji="1" lang="zh-CN" altLang="en-US" sz="1100">
                <a:solidFill>
                  <a:srgbClr val="000000"/>
                </a:solidFill>
                <a:latin typeface="宋体" pitchFamily="2" charset="-122"/>
              </a:endParaRPr>
            </a:p>
          </p:txBody>
        </p:sp>
      </p:grpSp>
      <p:sp>
        <p:nvSpPr>
          <p:cNvPr id="60428" name="Rectangle 12"/>
          <p:cNvSpPr>
            <a:spLocks noGrp="1" noChangeArrowheads="1"/>
          </p:cNvSpPr>
          <p:nvPr>
            <p:ph type="ctrTitle" sz="quarter"/>
          </p:nvPr>
        </p:nvSpPr>
        <p:spPr>
          <a:xfrm>
            <a:off x="685800" y="3886200"/>
            <a:ext cx="7772400" cy="1143000"/>
          </a:xfrm>
        </p:spPr>
        <p:txBody>
          <a:bodyPr/>
          <a:lstStyle>
            <a:lvl1pPr algn="ctr">
              <a:defRPr/>
            </a:lvl1pPr>
          </a:lstStyle>
          <a:p>
            <a:pPr lvl="0"/>
            <a:r>
              <a:rPr lang="zh-CN" altLang="en-US" noProof="0"/>
              <a:t>单击此处编辑母版标题样式</a:t>
            </a:r>
          </a:p>
        </p:txBody>
      </p:sp>
      <p:sp>
        <p:nvSpPr>
          <p:cNvPr id="60429" name="Rectangle 13"/>
          <p:cNvSpPr>
            <a:spLocks noGrp="1" noChangeArrowheads="1"/>
          </p:cNvSpPr>
          <p:nvPr>
            <p:ph type="subTitle" sz="quarter" idx="1"/>
          </p:nvPr>
        </p:nvSpPr>
        <p:spPr>
          <a:xfrm>
            <a:off x="1371600" y="5410200"/>
            <a:ext cx="6400800" cy="1295400"/>
          </a:xfrm>
        </p:spPr>
        <p:txBody>
          <a:bodyPr/>
          <a:lstStyle>
            <a:lvl1pPr marL="0" indent="0" algn="ctr">
              <a:buFont typeface="Wingdings" pitchFamily="2" charset="2"/>
              <a:buNone/>
              <a:defRPr/>
            </a:lvl1pPr>
          </a:lstStyle>
          <a:p>
            <a:pPr lvl="0"/>
            <a:r>
              <a:rPr lang="zh-CN" altLang="en-US" noProof="0"/>
              <a:t>单击此处编辑母版副标题样式</a:t>
            </a:r>
          </a:p>
        </p:txBody>
      </p:sp>
      <p:sp>
        <p:nvSpPr>
          <p:cNvPr id="14" name="Rectangle 14"/>
          <p:cNvSpPr>
            <a:spLocks noGrp="1" noChangeArrowheads="1"/>
          </p:cNvSpPr>
          <p:nvPr>
            <p:ph type="dt" sz="quarter" idx="10"/>
          </p:nvPr>
        </p:nvSpPr>
        <p:spPr>
          <a:xfrm>
            <a:off x="685800" y="0"/>
            <a:ext cx="1905000" cy="457200"/>
          </a:xfrm>
        </p:spPr>
        <p:txBody>
          <a:bodyPr/>
          <a:lstStyle>
            <a:lvl1pPr>
              <a:defRPr/>
            </a:lvl1pPr>
          </a:lstStyle>
          <a:p>
            <a:pPr>
              <a:defRPr/>
            </a:pPr>
            <a:endParaRPr lang="en-US" altLang="zh-CN">
              <a:solidFill>
                <a:srgbClr val="EAEAEA"/>
              </a:solidFill>
            </a:endParaRPr>
          </a:p>
        </p:txBody>
      </p:sp>
      <p:sp>
        <p:nvSpPr>
          <p:cNvPr id="15" name="Rectangle 15"/>
          <p:cNvSpPr>
            <a:spLocks noGrp="1" noChangeArrowheads="1"/>
          </p:cNvSpPr>
          <p:nvPr>
            <p:ph type="ftr" sz="quarter" idx="11"/>
          </p:nvPr>
        </p:nvSpPr>
        <p:spPr>
          <a:xfrm>
            <a:off x="3124200" y="0"/>
            <a:ext cx="2895600" cy="457200"/>
          </a:xfrm>
        </p:spPr>
        <p:txBody>
          <a:bodyPr/>
          <a:lstStyle>
            <a:lvl1pPr>
              <a:defRPr/>
            </a:lvl1pPr>
          </a:lstStyle>
          <a:p>
            <a:pPr>
              <a:defRPr/>
            </a:pPr>
            <a:endParaRPr lang="en-US" altLang="zh-CN">
              <a:solidFill>
                <a:srgbClr val="EAEAEA"/>
              </a:solidFill>
            </a:endParaRPr>
          </a:p>
        </p:txBody>
      </p:sp>
      <p:sp>
        <p:nvSpPr>
          <p:cNvPr id="16" name="Rectangle 16"/>
          <p:cNvSpPr>
            <a:spLocks noGrp="1" noChangeArrowheads="1"/>
          </p:cNvSpPr>
          <p:nvPr>
            <p:ph type="sldNum" sz="quarter" idx="12"/>
          </p:nvPr>
        </p:nvSpPr>
        <p:spPr>
          <a:xfrm>
            <a:off x="6553200" y="0"/>
            <a:ext cx="1905000" cy="457200"/>
          </a:xfrm>
        </p:spPr>
        <p:txBody>
          <a:bodyPr/>
          <a:lstStyle>
            <a:lvl1pPr>
              <a:defRPr/>
            </a:lvl1pPr>
          </a:lstStyle>
          <a:p>
            <a:pPr>
              <a:defRPr/>
            </a:pPr>
            <a:fld id="{54DE9967-76EB-49B5-B16F-5C05D5A01F01}" type="slidenum">
              <a:rPr lang="en-US" altLang="zh-CN">
                <a:solidFill>
                  <a:srgbClr val="EAEAEA"/>
                </a:solidFill>
              </a:rPr>
              <a:pPr>
                <a:defRPr/>
              </a:pPr>
              <a:t>‹#›</a:t>
            </a:fld>
            <a:endParaRPr lang="en-US" altLang="zh-CN">
              <a:solidFill>
                <a:srgbClr val="EAEAEA"/>
              </a:solidFill>
            </a:endParaRPr>
          </a:p>
        </p:txBody>
      </p:sp>
      <p:sp>
        <p:nvSpPr>
          <p:cNvPr id="17" name="Text Box 4"/>
          <p:cNvSpPr txBox="1">
            <a:spLocks noChangeArrowheads="1"/>
          </p:cNvSpPr>
          <p:nvPr userDrawn="1"/>
        </p:nvSpPr>
        <p:spPr bwMode="auto">
          <a:xfrm>
            <a:off x="250825" y="152400"/>
            <a:ext cx="8785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20866000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ln/>
        </p:spPr>
        <p:txBody>
          <a:bodyPr/>
          <a:lstStyle>
            <a:lvl1pPr>
              <a:defRPr/>
            </a:lvl1pPr>
          </a:lstStyle>
          <a:p>
            <a:pPr>
              <a:defRPr/>
            </a:pPr>
            <a:fld id="{0CA0F0BF-E15A-4527-BEE2-EEC86C343A67}" type="slidenum">
              <a:rPr lang="en-US" altLang="zh-CN">
                <a:solidFill>
                  <a:srgbClr val="EAEAEA"/>
                </a:solidFill>
              </a:rPr>
              <a:pPr>
                <a:defRPr/>
              </a:pPr>
              <a:t>‹#›</a:t>
            </a:fld>
            <a:endParaRPr lang="en-US" altLang="zh-CN">
              <a:solidFill>
                <a:srgbClr val="EAEAEA"/>
              </a:solidFill>
            </a:endParaRPr>
          </a:p>
        </p:txBody>
      </p:sp>
      <p:sp>
        <p:nvSpPr>
          <p:cNvPr id="8"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34842986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10388" y="228600"/>
            <a:ext cx="2081212" cy="57912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61988" y="228600"/>
            <a:ext cx="6096000" cy="57912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ln/>
        </p:spPr>
        <p:txBody>
          <a:bodyPr/>
          <a:lstStyle>
            <a:lvl1pPr>
              <a:defRPr/>
            </a:lvl1pPr>
          </a:lstStyle>
          <a:p>
            <a:pPr>
              <a:defRPr/>
            </a:pPr>
            <a:fld id="{BC20FF10-2C8B-4046-8077-05392FAE1114}" type="slidenum">
              <a:rPr lang="en-US" altLang="zh-CN">
                <a:solidFill>
                  <a:srgbClr val="EAEAEA"/>
                </a:solidFill>
              </a:rPr>
              <a:pPr>
                <a:defRPr/>
              </a:pPr>
              <a:t>‹#›</a:t>
            </a:fld>
            <a:endParaRPr lang="en-US" altLang="zh-CN">
              <a:solidFill>
                <a:srgbClr val="EAEAEA"/>
              </a:solidFill>
            </a:endParaRPr>
          </a:p>
        </p:txBody>
      </p:sp>
      <p:sp>
        <p:nvSpPr>
          <p:cNvPr id="8"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5945469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61988" y="228600"/>
            <a:ext cx="8329612" cy="57912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4"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5" name="Rectangle 16"/>
          <p:cNvSpPr>
            <a:spLocks noGrp="1" noChangeArrowheads="1"/>
          </p:cNvSpPr>
          <p:nvPr>
            <p:ph type="sldNum" sz="quarter" idx="12"/>
          </p:nvPr>
        </p:nvSpPr>
        <p:spPr>
          <a:ln/>
        </p:spPr>
        <p:txBody>
          <a:bodyPr/>
          <a:lstStyle>
            <a:lvl1pPr>
              <a:defRPr/>
            </a:lvl1pPr>
          </a:lstStyle>
          <a:p>
            <a:pPr>
              <a:defRPr/>
            </a:pPr>
            <a:fld id="{4287EECF-20FD-4565-9ED7-6679FC180085}" type="slidenum">
              <a:rPr lang="en-US" altLang="zh-CN">
                <a:solidFill>
                  <a:srgbClr val="EAEAEA"/>
                </a:solidFill>
              </a:rPr>
              <a:pPr>
                <a:defRPr/>
              </a:pPr>
              <a:t>‹#›</a:t>
            </a:fld>
            <a:endParaRPr lang="en-US" altLang="zh-CN">
              <a:solidFill>
                <a:srgbClr val="EAEAEA"/>
              </a:solidFill>
            </a:endParaRPr>
          </a:p>
        </p:txBody>
      </p:sp>
      <p:sp>
        <p:nvSpPr>
          <p:cNvPr id="7"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34287356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28700" y="352425"/>
            <a:ext cx="7086600" cy="1447800"/>
          </a:xfrm>
        </p:spPr>
        <p:txBody>
          <a:bodyPr/>
          <a:lstStyle/>
          <a:p>
            <a:r>
              <a:rPr lang="zh-CN" altLang="en-US" dirty="0"/>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ln/>
        </p:spPr>
        <p:txBody>
          <a:bodyPr/>
          <a:lstStyle>
            <a:lvl1pPr>
              <a:defRPr/>
            </a:lvl1pPr>
          </a:lstStyle>
          <a:p>
            <a:pPr>
              <a:defRPr/>
            </a:pPr>
            <a:fld id="{2AEA2262-E2C0-4BF0-9F43-814E02601DBE}" type="slidenum">
              <a:rPr lang="en-US" altLang="zh-CN">
                <a:solidFill>
                  <a:srgbClr val="EAEAEA"/>
                </a:solidFill>
              </a:rPr>
              <a:pPr>
                <a:defRPr/>
              </a:pPr>
              <a:t>‹#›</a:t>
            </a:fld>
            <a:endParaRPr lang="en-US" altLang="zh-CN">
              <a:solidFill>
                <a:srgbClr val="EAEAEA"/>
              </a:solidFill>
            </a:endParaRPr>
          </a:p>
        </p:txBody>
      </p:sp>
      <p:sp>
        <p:nvSpPr>
          <p:cNvPr id="8"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856810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6" name="Rectangle 16"/>
          <p:cNvSpPr>
            <a:spLocks noGrp="1" noChangeArrowheads="1"/>
          </p:cNvSpPr>
          <p:nvPr>
            <p:ph type="sldNum" sz="quarter" idx="12"/>
          </p:nvPr>
        </p:nvSpPr>
        <p:spPr>
          <a:ln/>
        </p:spPr>
        <p:txBody>
          <a:bodyPr/>
          <a:lstStyle>
            <a:lvl1pPr>
              <a:defRPr/>
            </a:lvl1pPr>
          </a:lstStyle>
          <a:p>
            <a:pPr>
              <a:defRPr/>
            </a:pPr>
            <a:fld id="{35CFCFC0-8EDA-48F3-993E-A84A6C427A68}" type="slidenum">
              <a:rPr lang="en-US" altLang="zh-CN">
                <a:solidFill>
                  <a:srgbClr val="EAEAEA"/>
                </a:solidFill>
              </a:rPr>
              <a:pPr>
                <a:defRPr/>
              </a:pPr>
              <a:t>‹#›</a:t>
            </a:fld>
            <a:endParaRPr lang="en-US" altLang="zh-CN">
              <a:solidFill>
                <a:srgbClr val="EAEAEA"/>
              </a:solidFill>
            </a:endParaRPr>
          </a:p>
        </p:txBody>
      </p:sp>
      <p:sp>
        <p:nvSpPr>
          <p:cNvPr id="8"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3818601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61988"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4388"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7" name="Rectangle 16"/>
          <p:cNvSpPr>
            <a:spLocks noGrp="1" noChangeArrowheads="1"/>
          </p:cNvSpPr>
          <p:nvPr>
            <p:ph type="sldNum" sz="quarter" idx="12"/>
          </p:nvPr>
        </p:nvSpPr>
        <p:spPr>
          <a:ln/>
        </p:spPr>
        <p:txBody>
          <a:bodyPr/>
          <a:lstStyle>
            <a:lvl1pPr>
              <a:defRPr/>
            </a:lvl1pPr>
          </a:lstStyle>
          <a:p>
            <a:pPr>
              <a:defRPr/>
            </a:pPr>
            <a:fld id="{5E2788AE-AC6C-4086-A65D-A73603C1DDF5}" type="slidenum">
              <a:rPr lang="en-US" altLang="zh-CN">
                <a:solidFill>
                  <a:srgbClr val="EAEAEA"/>
                </a:solidFill>
              </a:rPr>
              <a:pPr>
                <a:defRPr/>
              </a:pPr>
              <a:t>‹#›</a:t>
            </a:fld>
            <a:endParaRPr lang="en-US" altLang="zh-CN">
              <a:solidFill>
                <a:srgbClr val="EAEAEA"/>
              </a:solidFill>
            </a:endParaRPr>
          </a:p>
        </p:txBody>
      </p:sp>
      <p:sp>
        <p:nvSpPr>
          <p:cNvPr id="9"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39160234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8"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9" name="Rectangle 16"/>
          <p:cNvSpPr>
            <a:spLocks noGrp="1" noChangeArrowheads="1"/>
          </p:cNvSpPr>
          <p:nvPr>
            <p:ph type="sldNum" sz="quarter" idx="12"/>
          </p:nvPr>
        </p:nvSpPr>
        <p:spPr>
          <a:ln/>
        </p:spPr>
        <p:txBody>
          <a:bodyPr/>
          <a:lstStyle>
            <a:lvl1pPr>
              <a:defRPr/>
            </a:lvl1pPr>
          </a:lstStyle>
          <a:p>
            <a:pPr>
              <a:defRPr/>
            </a:pPr>
            <a:fld id="{A429888A-DA17-4244-8BE0-6DDB0F239E86}" type="slidenum">
              <a:rPr lang="en-US" altLang="zh-CN">
                <a:solidFill>
                  <a:srgbClr val="EAEAEA"/>
                </a:solidFill>
              </a:rPr>
              <a:pPr>
                <a:defRPr/>
              </a:pPr>
              <a:t>‹#›</a:t>
            </a:fld>
            <a:endParaRPr lang="en-US" altLang="zh-CN">
              <a:solidFill>
                <a:srgbClr val="EAEAEA"/>
              </a:solidFill>
            </a:endParaRPr>
          </a:p>
        </p:txBody>
      </p:sp>
      <p:sp>
        <p:nvSpPr>
          <p:cNvPr id="11"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4082996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4"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5" name="Rectangle 16"/>
          <p:cNvSpPr>
            <a:spLocks noGrp="1" noChangeArrowheads="1"/>
          </p:cNvSpPr>
          <p:nvPr>
            <p:ph type="sldNum" sz="quarter" idx="12"/>
          </p:nvPr>
        </p:nvSpPr>
        <p:spPr>
          <a:ln/>
        </p:spPr>
        <p:txBody>
          <a:bodyPr/>
          <a:lstStyle>
            <a:lvl1pPr>
              <a:defRPr/>
            </a:lvl1pPr>
          </a:lstStyle>
          <a:p>
            <a:pPr>
              <a:defRPr/>
            </a:pPr>
            <a:fld id="{6E4917B8-F058-40C3-AEAF-23A823E95A02}" type="slidenum">
              <a:rPr lang="en-US" altLang="zh-CN">
                <a:solidFill>
                  <a:srgbClr val="EAEAEA"/>
                </a:solidFill>
              </a:rPr>
              <a:pPr>
                <a:defRPr/>
              </a:pPr>
              <a:t>‹#›</a:t>
            </a:fld>
            <a:endParaRPr lang="en-US" altLang="zh-CN">
              <a:solidFill>
                <a:srgbClr val="EAEAEA"/>
              </a:solidFill>
            </a:endParaRPr>
          </a:p>
        </p:txBody>
      </p:sp>
      <p:sp>
        <p:nvSpPr>
          <p:cNvPr id="7"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10167004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3"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4" name="Rectangle 16"/>
          <p:cNvSpPr>
            <a:spLocks noGrp="1" noChangeArrowheads="1"/>
          </p:cNvSpPr>
          <p:nvPr>
            <p:ph type="sldNum" sz="quarter" idx="12"/>
          </p:nvPr>
        </p:nvSpPr>
        <p:spPr>
          <a:ln/>
        </p:spPr>
        <p:txBody>
          <a:bodyPr/>
          <a:lstStyle>
            <a:lvl1pPr>
              <a:defRPr/>
            </a:lvl1pPr>
          </a:lstStyle>
          <a:p>
            <a:pPr>
              <a:defRPr/>
            </a:pPr>
            <a:fld id="{54B23307-E59C-4D9D-B1B6-CCA2623EE914}" type="slidenum">
              <a:rPr lang="en-US" altLang="zh-CN">
                <a:solidFill>
                  <a:srgbClr val="EAEAEA"/>
                </a:solidFill>
              </a:rPr>
              <a:pPr>
                <a:defRPr/>
              </a:pPr>
              <a:t>‹#›</a:t>
            </a:fld>
            <a:endParaRPr lang="en-US" altLang="zh-CN">
              <a:solidFill>
                <a:srgbClr val="EAEAEA"/>
              </a:solidFill>
            </a:endParaRPr>
          </a:p>
        </p:txBody>
      </p:sp>
      <p:sp>
        <p:nvSpPr>
          <p:cNvPr id="6"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3464550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7" name="Rectangle 16"/>
          <p:cNvSpPr>
            <a:spLocks noGrp="1" noChangeArrowheads="1"/>
          </p:cNvSpPr>
          <p:nvPr>
            <p:ph type="sldNum" sz="quarter" idx="12"/>
          </p:nvPr>
        </p:nvSpPr>
        <p:spPr>
          <a:ln/>
        </p:spPr>
        <p:txBody>
          <a:bodyPr/>
          <a:lstStyle>
            <a:lvl1pPr>
              <a:defRPr/>
            </a:lvl1pPr>
          </a:lstStyle>
          <a:p>
            <a:pPr>
              <a:defRPr/>
            </a:pPr>
            <a:fld id="{1AB97A76-9588-4BA0-963A-97837FEF40AB}" type="slidenum">
              <a:rPr lang="en-US" altLang="zh-CN">
                <a:solidFill>
                  <a:srgbClr val="EAEAEA"/>
                </a:solidFill>
              </a:rPr>
              <a:pPr>
                <a:defRPr/>
              </a:pPr>
              <a:t>‹#›</a:t>
            </a:fld>
            <a:endParaRPr lang="en-US" altLang="zh-CN">
              <a:solidFill>
                <a:srgbClr val="EAEAEA"/>
              </a:solidFill>
            </a:endParaRPr>
          </a:p>
        </p:txBody>
      </p:sp>
      <p:sp>
        <p:nvSpPr>
          <p:cNvPr id="9"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2008834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a:solidFill>
                <a:srgbClr val="EAEAEA"/>
              </a:solidFill>
            </a:endParaRPr>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a:solidFill>
                <a:srgbClr val="EAEAEA"/>
              </a:solidFill>
            </a:endParaRPr>
          </a:p>
        </p:txBody>
      </p:sp>
      <p:sp>
        <p:nvSpPr>
          <p:cNvPr id="7" name="Rectangle 16"/>
          <p:cNvSpPr>
            <a:spLocks noGrp="1" noChangeArrowheads="1"/>
          </p:cNvSpPr>
          <p:nvPr>
            <p:ph type="sldNum" sz="quarter" idx="12"/>
          </p:nvPr>
        </p:nvSpPr>
        <p:spPr>
          <a:ln/>
        </p:spPr>
        <p:txBody>
          <a:bodyPr/>
          <a:lstStyle>
            <a:lvl1pPr>
              <a:defRPr/>
            </a:lvl1pPr>
          </a:lstStyle>
          <a:p>
            <a:pPr>
              <a:defRPr/>
            </a:pPr>
            <a:fld id="{AEDD5A38-FFE5-429E-B79E-312955FB053C}" type="slidenum">
              <a:rPr lang="en-US" altLang="zh-CN">
                <a:solidFill>
                  <a:srgbClr val="EAEAEA"/>
                </a:solidFill>
              </a:rPr>
              <a:pPr>
                <a:defRPr/>
              </a:pPr>
              <a:t>‹#›</a:t>
            </a:fld>
            <a:endParaRPr lang="en-US" altLang="zh-CN">
              <a:solidFill>
                <a:srgbClr val="EAEAEA"/>
              </a:solidFill>
            </a:endParaRPr>
          </a:p>
        </p:txBody>
      </p:sp>
      <p:sp>
        <p:nvSpPr>
          <p:cNvPr id="9"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20630097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path path="rect">
            <a:fillToRect r="100000" b="100000"/>
          </a:path>
        </a:gradFill>
        <a:effectLst/>
      </p:bgPr>
    </p:bg>
    <p:spTree>
      <p:nvGrpSpPr>
        <p:cNvPr id="1" name=""/>
        <p:cNvGrpSpPr/>
        <p:nvPr/>
      </p:nvGrpSpPr>
      <p:grpSpPr>
        <a:xfrm>
          <a:off x="0" y="0"/>
          <a:ext cx="0" cy="0"/>
          <a:chOff x="0" y="0"/>
          <a:chExt cx="0" cy="0"/>
        </a:xfrm>
      </p:grpSpPr>
      <p:sp>
        <p:nvSpPr>
          <p:cNvPr id="59394" name="Rectangle 2"/>
          <p:cNvSpPr>
            <a:spLocks noChangeArrowheads="1"/>
          </p:cNvSpPr>
          <p:nvPr/>
        </p:nvSpPr>
        <p:spPr bwMode="hidden">
          <a:xfrm>
            <a:off x="0" y="0"/>
            <a:ext cx="1752600" cy="6856413"/>
          </a:xfrm>
          <a:prstGeom prst="rect">
            <a:avLst/>
          </a:prstGeom>
          <a:gradFill rotWithShape="0">
            <a:gsLst>
              <a:gs pos="0">
                <a:schemeClr val="bg2"/>
              </a:gs>
              <a:gs pos="50000">
                <a:schemeClr val="bg1"/>
              </a:gs>
              <a:gs pos="100000">
                <a:schemeClr val="bg2"/>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base">
              <a:spcBef>
                <a:spcPct val="0"/>
              </a:spcBef>
              <a:spcAft>
                <a:spcPct val="0"/>
              </a:spcAft>
              <a:defRPr/>
            </a:pPr>
            <a:endParaRPr kumimoji="1" lang="zh-CN" altLang="zh-CN" sz="2400">
              <a:solidFill>
                <a:srgbClr val="EAEAEA"/>
              </a:solidFill>
            </a:endParaRPr>
          </a:p>
        </p:txBody>
      </p:sp>
      <p:grpSp>
        <p:nvGrpSpPr>
          <p:cNvPr id="1027" name="Group 3"/>
          <p:cNvGrpSpPr>
            <a:grpSpLocks/>
          </p:cNvGrpSpPr>
          <p:nvPr/>
        </p:nvGrpSpPr>
        <p:grpSpPr bwMode="auto">
          <a:xfrm>
            <a:off x="152400" y="374650"/>
            <a:ext cx="1525588" cy="1227138"/>
            <a:chOff x="96" y="236"/>
            <a:chExt cx="961" cy="773"/>
          </a:xfrm>
        </p:grpSpPr>
        <p:sp>
          <p:nvSpPr>
            <p:cNvPr id="1033" name="Freeform 4"/>
            <p:cNvSpPr>
              <a:spLocks/>
            </p:cNvSpPr>
            <p:nvPr/>
          </p:nvSpPr>
          <p:spPr bwMode="auto">
            <a:xfrm>
              <a:off x="738" y="495"/>
              <a:ext cx="319" cy="319"/>
            </a:xfrm>
            <a:custGeom>
              <a:avLst/>
              <a:gdLst>
                <a:gd name="T0" fmla="*/ 318 w 319"/>
                <a:gd name="T1" fmla="*/ 198 h 319"/>
                <a:gd name="T2" fmla="*/ 318 w 319"/>
                <a:gd name="T3" fmla="*/ 318 h 319"/>
                <a:gd name="T4" fmla="*/ 1 w 319"/>
                <a:gd name="T5" fmla="*/ 99 h 319"/>
                <a:gd name="T6" fmla="*/ 0 w 319"/>
                <a:gd name="T7" fmla="*/ 108 h 319"/>
                <a:gd name="T8" fmla="*/ 46 w 319"/>
                <a:gd name="T9" fmla="*/ 0 h 319"/>
                <a:gd name="T10" fmla="*/ 318 w 319"/>
                <a:gd name="T11" fmla="*/ 198 h 3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9" h="319">
                  <a:moveTo>
                    <a:pt x="318" y="198"/>
                  </a:moveTo>
                  <a:lnTo>
                    <a:pt x="318" y="318"/>
                  </a:lnTo>
                  <a:lnTo>
                    <a:pt x="1" y="99"/>
                  </a:lnTo>
                  <a:lnTo>
                    <a:pt x="0" y="108"/>
                  </a:lnTo>
                  <a:lnTo>
                    <a:pt x="46" y="0"/>
                  </a:lnTo>
                  <a:lnTo>
                    <a:pt x="318" y="198"/>
                  </a:lnTo>
                </a:path>
              </a:pathLst>
            </a:cu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34" name="Freeform 5"/>
            <p:cNvSpPr>
              <a:spLocks/>
            </p:cNvSpPr>
            <p:nvPr/>
          </p:nvSpPr>
          <p:spPr bwMode="auto">
            <a:xfrm>
              <a:off x="96" y="495"/>
              <a:ext cx="319" cy="319"/>
            </a:xfrm>
            <a:custGeom>
              <a:avLst/>
              <a:gdLst>
                <a:gd name="T0" fmla="*/ 0 w 319"/>
                <a:gd name="T1" fmla="*/ 198 h 319"/>
                <a:gd name="T2" fmla="*/ 0 w 319"/>
                <a:gd name="T3" fmla="*/ 318 h 319"/>
                <a:gd name="T4" fmla="*/ 316 w 319"/>
                <a:gd name="T5" fmla="*/ 99 h 319"/>
                <a:gd name="T6" fmla="*/ 318 w 319"/>
                <a:gd name="T7" fmla="*/ 108 h 319"/>
                <a:gd name="T8" fmla="*/ 271 w 319"/>
                <a:gd name="T9" fmla="*/ 0 h 319"/>
                <a:gd name="T10" fmla="*/ 0 w 319"/>
                <a:gd name="T11" fmla="*/ 198 h 3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9" h="319">
                  <a:moveTo>
                    <a:pt x="0" y="198"/>
                  </a:moveTo>
                  <a:lnTo>
                    <a:pt x="0" y="318"/>
                  </a:lnTo>
                  <a:lnTo>
                    <a:pt x="316" y="99"/>
                  </a:lnTo>
                  <a:lnTo>
                    <a:pt x="318" y="108"/>
                  </a:lnTo>
                  <a:lnTo>
                    <a:pt x="271" y="0"/>
                  </a:lnTo>
                  <a:lnTo>
                    <a:pt x="0" y="198"/>
                  </a:lnTo>
                </a:path>
              </a:pathLst>
            </a:custGeom>
            <a:gradFill rotWithShape="0">
              <a:gsLst>
                <a:gs pos="0">
                  <a:schemeClr val="bg1"/>
                </a:gs>
                <a:gs pos="100000">
                  <a:schemeClr val="bg2"/>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nvGrpSpPr>
            <p:cNvPr id="1035" name="Group 6"/>
            <p:cNvGrpSpPr>
              <a:grpSpLocks/>
            </p:cNvGrpSpPr>
            <p:nvPr/>
          </p:nvGrpSpPr>
          <p:grpSpPr bwMode="auto">
            <a:xfrm>
              <a:off x="152" y="236"/>
              <a:ext cx="823" cy="773"/>
              <a:chOff x="152" y="236"/>
              <a:chExt cx="823" cy="773"/>
            </a:xfrm>
          </p:grpSpPr>
          <p:sp>
            <p:nvSpPr>
              <p:cNvPr id="1037" name="AutoShape 7" descr="Green marble"/>
              <p:cNvSpPr>
                <a:spLocks noChangeArrowheads="1"/>
              </p:cNvSpPr>
              <p:nvPr/>
            </p:nvSpPr>
            <p:spPr bwMode="auto">
              <a:xfrm rot="10800000" flipH="1">
                <a:off x="152" y="236"/>
                <a:ext cx="822" cy="772"/>
              </a:xfrm>
              <a:prstGeom prst="triangle">
                <a:avLst>
                  <a:gd name="adj" fmla="val 49995"/>
                </a:avLst>
              </a:prstGeom>
              <a:blipFill dpi="0" rotWithShape="0">
                <a:blip r:embed="rId14"/>
                <a:srcRect/>
                <a:tile tx="0" ty="0" sx="100000" sy="100000" flip="none" algn="tl"/>
              </a:blipFill>
              <a:ln w="12700" cap="sq">
                <a:solidFill>
                  <a:srgbClr val="006633"/>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38" name="Freeform 8"/>
              <p:cNvSpPr>
                <a:spLocks/>
              </p:cNvSpPr>
              <p:nvPr/>
            </p:nvSpPr>
            <p:spPr bwMode="auto">
              <a:xfrm>
                <a:off x="152" y="236"/>
                <a:ext cx="412" cy="773"/>
              </a:xfrm>
              <a:custGeom>
                <a:avLst/>
                <a:gdLst>
                  <a:gd name="T0" fmla="*/ 411 w 412"/>
                  <a:gd name="T1" fmla="*/ 772 h 773"/>
                  <a:gd name="T2" fmla="*/ 411 w 412"/>
                  <a:gd name="T3" fmla="*/ 637 h 773"/>
                  <a:gd name="T4" fmla="*/ 127 w 412"/>
                  <a:gd name="T5" fmla="*/ 75 h 773"/>
                  <a:gd name="T6" fmla="*/ 0 w 412"/>
                  <a:gd name="T7" fmla="*/ 0 h 773"/>
                  <a:gd name="T8" fmla="*/ 411 w 412"/>
                  <a:gd name="T9" fmla="*/ 772 h 7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2" h="773">
                    <a:moveTo>
                      <a:pt x="411" y="772"/>
                    </a:moveTo>
                    <a:lnTo>
                      <a:pt x="411" y="637"/>
                    </a:lnTo>
                    <a:lnTo>
                      <a:pt x="127" y="75"/>
                    </a:lnTo>
                    <a:lnTo>
                      <a:pt x="0" y="0"/>
                    </a:lnTo>
                    <a:lnTo>
                      <a:pt x="411" y="772"/>
                    </a:lnTo>
                  </a:path>
                </a:pathLst>
              </a:custGeom>
              <a:solidFill>
                <a:srgbClr val="002010">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39" name="Freeform 9"/>
              <p:cNvSpPr>
                <a:spLocks/>
              </p:cNvSpPr>
              <p:nvPr/>
            </p:nvSpPr>
            <p:spPr bwMode="auto">
              <a:xfrm>
                <a:off x="152" y="236"/>
                <a:ext cx="823" cy="77"/>
              </a:xfrm>
              <a:custGeom>
                <a:avLst/>
                <a:gdLst>
                  <a:gd name="T0" fmla="*/ 0 w 823"/>
                  <a:gd name="T1" fmla="*/ 0 h 77"/>
                  <a:gd name="T2" fmla="*/ 127 w 823"/>
                  <a:gd name="T3" fmla="*/ 76 h 77"/>
                  <a:gd name="T4" fmla="*/ 712 w 823"/>
                  <a:gd name="T5" fmla="*/ 76 h 77"/>
                  <a:gd name="T6" fmla="*/ 822 w 823"/>
                  <a:gd name="T7" fmla="*/ 0 h 77"/>
                  <a:gd name="T8" fmla="*/ 0 w 823"/>
                  <a:gd name="T9" fmla="*/ 0 h 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3" h="77">
                    <a:moveTo>
                      <a:pt x="0" y="0"/>
                    </a:moveTo>
                    <a:lnTo>
                      <a:pt x="127" y="76"/>
                    </a:lnTo>
                    <a:lnTo>
                      <a:pt x="712" y="76"/>
                    </a:lnTo>
                    <a:lnTo>
                      <a:pt x="822" y="0"/>
                    </a:lnTo>
                    <a:lnTo>
                      <a:pt x="0" y="0"/>
                    </a:lnTo>
                  </a:path>
                </a:pathLst>
              </a:custGeom>
              <a:solidFill>
                <a:srgbClr val="71BB96">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sp>
            <p:nvSpPr>
              <p:cNvPr id="1040" name="Freeform 10"/>
              <p:cNvSpPr>
                <a:spLocks/>
              </p:cNvSpPr>
              <p:nvPr/>
            </p:nvSpPr>
            <p:spPr bwMode="auto">
              <a:xfrm>
                <a:off x="563" y="236"/>
                <a:ext cx="412" cy="773"/>
              </a:xfrm>
              <a:custGeom>
                <a:avLst/>
                <a:gdLst>
                  <a:gd name="T0" fmla="*/ 0 w 412"/>
                  <a:gd name="T1" fmla="*/ 772 h 773"/>
                  <a:gd name="T2" fmla="*/ 0 w 412"/>
                  <a:gd name="T3" fmla="*/ 637 h 773"/>
                  <a:gd name="T4" fmla="*/ 283 w 412"/>
                  <a:gd name="T5" fmla="*/ 75 h 773"/>
                  <a:gd name="T6" fmla="*/ 411 w 412"/>
                  <a:gd name="T7" fmla="*/ 0 h 773"/>
                  <a:gd name="T8" fmla="*/ 0 w 412"/>
                  <a:gd name="T9" fmla="*/ 772 h 7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2" h="773">
                    <a:moveTo>
                      <a:pt x="0" y="772"/>
                    </a:moveTo>
                    <a:lnTo>
                      <a:pt x="0" y="637"/>
                    </a:lnTo>
                    <a:lnTo>
                      <a:pt x="283" y="75"/>
                    </a:lnTo>
                    <a:lnTo>
                      <a:pt x="411" y="0"/>
                    </a:lnTo>
                    <a:lnTo>
                      <a:pt x="0" y="772"/>
                    </a:lnTo>
                  </a:path>
                </a:pathLst>
              </a:custGeom>
              <a:solidFill>
                <a:srgbClr val="006633">
                  <a:alpha val="50195"/>
                </a:srgbClr>
              </a:solidFill>
              <a:ln w="12700" cap="sq">
                <a:solidFill>
                  <a:srgbClr val="006633"/>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pPr>
                <a:endParaRPr kumimoji="1" lang="zh-CN" altLang="en-US" sz="1100">
                  <a:solidFill>
                    <a:srgbClr val="000000"/>
                  </a:solidFill>
                  <a:latin typeface="宋体" pitchFamily="2" charset="-122"/>
                </a:endParaRPr>
              </a:p>
            </p:txBody>
          </p:sp>
        </p:grpSp>
        <p:sp>
          <p:nvSpPr>
            <p:cNvPr id="59403" name="Rectangle 11"/>
            <p:cNvSpPr>
              <a:spLocks noChangeArrowheads="1"/>
            </p:cNvSpPr>
            <p:nvPr/>
          </p:nvSpPr>
          <p:spPr bwMode="auto">
            <a:xfrm>
              <a:off x="96" y="704"/>
              <a:ext cx="959" cy="109"/>
            </a:xfrm>
            <a:prstGeom prst="rect">
              <a:avLst/>
            </a:prstGeom>
            <a:gradFill rotWithShape="0">
              <a:gsLst>
                <a:gs pos="0">
                  <a:schemeClr val="bg2"/>
                </a:gs>
                <a:gs pos="50000">
                  <a:schemeClr val="folHlink"/>
                </a:gs>
                <a:gs pos="100000">
                  <a:schemeClr val="bg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fontAlgn="base">
                <a:spcBef>
                  <a:spcPct val="0"/>
                </a:spcBef>
                <a:spcAft>
                  <a:spcPct val="0"/>
                </a:spcAft>
                <a:defRPr/>
              </a:pPr>
              <a:endParaRPr kumimoji="1" lang="zh-CN" altLang="en-US" sz="1100">
                <a:solidFill>
                  <a:srgbClr val="000000"/>
                </a:solidFill>
                <a:latin typeface="宋体" pitchFamily="2" charset="-122"/>
              </a:endParaRPr>
            </a:p>
          </p:txBody>
        </p:sp>
      </p:grpSp>
      <p:sp>
        <p:nvSpPr>
          <p:cNvPr id="1028" name="Rectangle 12"/>
          <p:cNvSpPr>
            <a:spLocks noGrp="1" noChangeArrowheads="1"/>
          </p:cNvSpPr>
          <p:nvPr>
            <p:ph type="title"/>
          </p:nvPr>
        </p:nvSpPr>
        <p:spPr bwMode="auto">
          <a:xfrm>
            <a:off x="1905000" y="228600"/>
            <a:ext cx="70866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075" tIns="46038" rIns="92075" bIns="46038" numCol="1" anchor="ctr" anchorCtr="0" compatLnSpc="1">
            <a:prstTxWarp prst="textNoShape">
              <a:avLst/>
            </a:prstTxWarp>
          </a:bodyPr>
          <a:lstStyle/>
          <a:p>
            <a:pPr lvl="0"/>
            <a:r>
              <a:rPr lang="zh-CN" altLang="en-US"/>
              <a:t>单击此处编辑母版标题样式</a:t>
            </a:r>
          </a:p>
        </p:txBody>
      </p:sp>
      <p:sp>
        <p:nvSpPr>
          <p:cNvPr id="1029" name="Rectangle 13"/>
          <p:cNvSpPr>
            <a:spLocks noGrp="1" noChangeArrowheads="1"/>
          </p:cNvSpPr>
          <p:nvPr>
            <p:ph type="body" idx="1"/>
          </p:nvPr>
        </p:nvSpPr>
        <p:spPr bwMode="auto">
          <a:xfrm>
            <a:off x="661988" y="19050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075" tIns="46038" rIns="92075" bIns="46038" numCol="1" anchor="t" anchorCtr="0" compatLnSpc="1">
            <a:prstTxWarp prst="textNoShape">
              <a:avLst/>
            </a:prstTxWarp>
          </a:bodyPr>
          <a:lstStyle/>
          <a:p>
            <a:pPr lvl="0"/>
            <a:r>
              <a:rPr lang="zh-CN" altLang="en-US"/>
              <a:t>单击此处编辑母版文本样式</a:t>
            </a:r>
          </a:p>
          <a:p>
            <a:pPr lvl="1"/>
            <a:r>
              <a:rPr lang="zh-CN" altLang="en-US"/>
              <a:t>第二层</a:t>
            </a:r>
          </a:p>
          <a:p>
            <a:pPr lvl="2"/>
            <a:r>
              <a:rPr lang="zh-CN" altLang="en-US"/>
              <a:t>第三层</a:t>
            </a:r>
          </a:p>
          <a:p>
            <a:pPr lvl="3"/>
            <a:r>
              <a:rPr lang="zh-CN" altLang="en-US"/>
              <a:t>第四层</a:t>
            </a:r>
          </a:p>
          <a:p>
            <a:pPr lvl="4"/>
            <a:r>
              <a:rPr lang="zh-CN" altLang="en-US"/>
              <a:t>第五层</a:t>
            </a:r>
          </a:p>
        </p:txBody>
      </p:sp>
      <p:sp>
        <p:nvSpPr>
          <p:cNvPr id="59406" name="Rectangle 14"/>
          <p:cNvSpPr>
            <a:spLocks noGrp="1" noChangeArrowheads="1"/>
          </p:cNvSpPr>
          <p:nvPr>
            <p:ph type="dt" sz="half" idx="2"/>
          </p:nvPr>
        </p:nvSpPr>
        <p:spPr bwMode="auto">
          <a:xfrm>
            <a:off x="685800" y="6399213"/>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075" tIns="46038" rIns="92075" bIns="46038" numCol="1" anchor="ctr" anchorCtr="0" compatLnSpc="1">
            <a:prstTxWarp prst="textNoShape">
              <a:avLst/>
            </a:prstTxWarp>
          </a:bodyPr>
          <a:lstStyle>
            <a:lvl1pPr algn="l">
              <a:defRPr sz="1400">
                <a:solidFill>
                  <a:schemeClr val="tx1"/>
                </a:solidFill>
                <a:latin typeface="+mn-lt"/>
              </a:defRPr>
            </a:lvl1pPr>
          </a:lstStyle>
          <a:p>
            <a:pPr fontAlgn="base">
              <a:spcBef>
                <a:spcPct val="0"/>
              </a:spcBef>
              <a:spcAft>
                <a:spcPct val="0"/>
              </a:spcAft>
              <a:defRPr/>
            </a:pPr>
            <a:endParaRPr kumimoji="1" lang="en-US" altLang="zh-CN">
              <a:solidFill>
                <a:srgbClr val="EAEAEA"/>
              </a:solidFill>
            </a:endParaRPr>
          </a:p>
        </p:txBody>
      </p:sp>
      <p:sp>
        <p:nvSpPr>
          <p:cNvPr id="59407" name="Rectangle 15"/>
          <p:cNvSpPr>
            <a:spLocks noGrp="1" noChangeArrowheads="1"/>
          </p:cNvSpPr>
          <p:nvPr>
            <p:ph type="ftr" sz="quarter" idx="3"/>
          </p:nvPr>
        </p:nvSpPr>
        <p:spPr bwMode="auto">
          <a:xfrm>
            <a:off x="3124200" y="6399213"/>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075" tIns="46038" rIns="92075" bIns="46038" numCol="1" anchor="ctr" anchorCtr="0" compatLnSpc="1">
            <a:prstTxWarp prst="textNoShape">
              <a:avLst/>
            </a:prstTxWarp>
          </a:bodyPr>
          <a:lstStyle>
            <a:lvl1pPr algn="ctr">
              <a:defRPr sz="1400">
                <a:solidFill>
                  <a:schemeClr val="tx1"/>
                </a:solidFill>
                <a:latin typeface="+mn-lt"/>
              </a:defRPr>
            </a:lvl1pPr>
          </a:lstStyle>
          <a:p>
            <a:pPr fontAlgn="base">
              <a:spcBef>
                <a:spcPct val="0"/>
              </a:spcBef>
              <a:spcAft>
                <a:spcPct val="0"/>
              </a:spcAft>
              <a:defRPr/>
            </a:pPr>
            <a:endParaRPr kumimoji="1" lang="en-US" altLang="zh-CN">
              <a:solidFill>
                <a:srgbClr val="EAEAEA"/>
              </a:solidFill>
            </a:endParaRPr>
          </a:p>
        </p:txBody>
      </p:sp>
      <p:sp>
        <p:nvSpPr>
          <p:cNvPr id="59408" name="Rectangle 16"/>
          <p:cNvSpPr>
            <a:spLocks noGrp="1" noChangeArrowheads="1"/>
          </p:cNvSpPr>
          <p:nvPr>
            <p:ph type="sldNum" sz="quarter" idx="4"/>
          </p:nvPr>
        </p:nvSpPr>
        <p:spPr bwMode="auto">
          <a:xfrm>
            <a:off x="6553200" y="6399213"/>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2075" tIns="46038" rIns="92075" bIns="46038" numCol="1" anchor="ctr" anchorCtr="0" compatLnSpc="1">
            <a:prstTxWarp prst="textNoShape">
              <a:avLst/>
            </a:prstTxWarp>
          </a:bodyPr>
          <a:lstStyle>
            <a:lvl1pPr algn="r">
              <a:defRPr sz="1400">
                <a:solidFill>
                  <a:schemeClr val="tx1"/>
                </a:solidFill>
                <a:latin typeface="+mn-lt"/>
              </a:defRPr>
            </a:lvl1pPr>
          </a:lstStyle>
          <a:p>
            <a:pPr fontAlgn="base">
              <a:spcBef>
                <a:spcPct val="0"/>
              </a:spcBef>
              <a:spcAft>
                <a:spcPct val="0"/>
              </a:spcAft>
              <a:defRPr/>
            </a:pPr>
            <a:fld id="{686C5696-4743-4141-8DEF-8F347F29058A}" type="slidenum">
              <a:rPr kumimoji="1" lang="en-US" altLang="zh-CN">
                <a:solidFill>
                  <a:srgbClr val="EAEAEA"/>
                </a:solidFill>
              </a:rPr>
              <a:pPr fontAlgn="base">
                <a:spcBef>
                  <a:spcPct val="0"/>
                </a:spcBef>
                <a:spcAft>
                  <a:spcPct val="0"/>
                </a:spcAft>
                <a:defRPr/>
              </a:pPr>
              <a:t>‹#›</a:t>
            </a:fld>
            <a:endParaRPr kumimoji="1" lang="en-US" altLang="zh-CN">
              <a:solidFill>
                <a:srgbClr val="EAEAEA"/>
              </a:solidFill>
            </a:endParaRPr>
          </a:p>
        </p:txBody>
      </p:sp>
      <p:sp>
        <p:nvSpPr>
          <p:cNvPr id="17" name="Text Box 4"/>
          <p:cNvSpPr txBox="1">
            <a:spLocks noChangeArrowheads="1"/>
          </p:cNvSpPr>
          <p:nvPr userDrawn="1"/>
        </p:nvSpPr>
        <p:spPr bwMode="auto">
          <a:xfrm>
            <a:off x="250825" y="152400"/>
            <a:ext cx="8785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spcBef>
                <a:spcPct val="50000"/>
              </a:spcBef>
              <a:spcAft>
                <a:spcPct val="0"/>
              </a:spcAft>
            </a:pPr>
            <a:r>
              <a:rPr lang="zh-CN" altLang="en-US" sz="2000" dirty="0">
                <a:solidFill>
                  <a:srgbClr val="FFFFCC"/>
                </a:solidFill>
                <a:latin typeface="隶书" pitchFamily="49" charset="-122"/>
                <a:ea typeface="隶书" pitchFamily="49" charset="-122"/>
              </a:rPr>
              <a:t>绩效管理（第</a:t>
            </a:r>
            <a:r>
              <a:rPr lang="en-US" altLang="zh-CN" sz="2000" dirty="0">
                <a:solidFill>
                  <a:srgbClr val="FFFFCC"/>
                </a:solidFill>
                <a:latin typeface="隶书" pitchFamily="49" charset="-122"/>
                <a:ea typeface="隶书" pitchFamily="49" charset="-122"/>
              </a:rPr>
              <a:t>2</a:t>
            </a:r>
            <a:r>
              <a:rPr lang="zh-CN" altLang="en-US" sz="2000" dirty="0">
                <a:solidFill>
                  <a:srgbClr val="FFFFCC"/>
                </a:solidFill>
                <a:latin typeface="隶书" pitchFamily="49" charset="-122"/>
                <a:ea typeface="隶书" pitchFamily="49" charset="-122"/>
              </a:rPr>
              <a:t>版）                    新编</a:t>
            </a:r>
            <a:r>
              <a:rPr lang="en-US" altLang="zh-CN" sz="2000" dirty="0">
                <a:solidFill>
                  <a:srgbClr val="FFFFCC"/>
                </a:solidFill>
                <a:latin typeface="隶书" pitchFamily="49" charset="-122"/>
                <a:ea typeface="隶书" pitchFamily="49" charset="-122"/>
              </a:rPr>
              <a:t>21</a:t>
            </a:r>
            <a:r>
              <a:rPr lang="zh-CN" altLang="en-US" sz="2000" dirty="0">
                <a:solidFill>
                  <a:srgbClr val="FFFFCC"/>
                </a:solidFill>
                <a:latin typeface="隶书" pitchFamily="49" charset="-122"/>
                <a:ea typeface="隶书" pitchFamily="49" charset="-122"/>
              </a:rPr>
              <a:t>世纪人力资源管理系列教材</a:t>
            </a:r>
          </a:p>
        </p:txBody>
      </p:sp>
    </p:spTree>
    <p:extLst>
      <p:ext uri="{BB962C8B-B14F-4D97-AF65-F5344CB8AC3E}">
        <p14:creationId xmlns:p14="http://schemas.microsoft.com/office/powerpoint/2010/main" val="2775823590"/>
      </p:ext>
    </p:extLst>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0" fontAlgn="base" hangingPunct="0">
        <a:spcBef>
          <a:spcPct val="0"/>
        </a:spcBef>
        <a:spcAft>
          <a:spcPct val="0"/>
        </a:spcAft>
        <a:defRPr kumimoji="1" sz="4400">
          <a:solidFill>
            <a:schemeClr val="tx2"/>
          </a:solidFill>
          <a:latin typeface="+mj-lt"/>
          <a:ea typeface="+mj-ea"/>
          <a:cs typeface="+mj-cs"/>
        </a:defRPr>
      </a:lvl1pPr>
      <a:lvl2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l"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l"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l"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l"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l"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lr>
          <a:schemeClr val="tx2"/>
        </a:buClr>
        <a:buSzPct val="90000"/>
        <a:buFont typeface="Wingdings" pitchFamily="2" charset="2"/>
        <a:buChar char="Ú"/>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946669" y="1628800"/>
            <a:ext cx="5017819" cy="2089150"/>
          </a:xfrm>
        </p:spPr>
        <p:txBody>
          <a:bodyPr/>
          <a:lstStyle/>
          <a:p>
            <a:pPr eaLnBrk="1" hangingPunct="1"/>
            <a:r>
              <a:rPr lang="zh-CN" altLang="en-US" sz="6000" b="1" dirty="0"/>
              <a:t>绩效管理</a:t>
            </a:r>
            <a:br>
              <a:rPr lang="en-US" altLang="zh-CN" sz="6000" b="1" dirty="0"/>
            </a:br>
            <a:r>
              <a:rPr lang="zh-CN" altLang="en-US" sz="3200" b="1" dirty="0"/>
              <a:t>（第</a:t>
            </a:r>
            <a:r>
              <a:rPr lang="en-US" altLang="zh-CN" sz="3200" b="1" dirty="0"/>
              <a:t>2</a:t>
            </a:r>
            <a:r>
              <a:rPr lang="zh-CN" altLang="en-US" sz="3200" b="1" dirty="0"/>
              <a:t>版）</a:t>
            </a:r>
            <a:br>
              <a:rPr lang="en-US" altLang="zh-CN" sz="6000" b="1" dirty="0"/>
            </a:br>
            <a:endParaRPr lang="zh-CN" altLang="en-US" sz="3600" b="1" dirty="0"/>
          </a:p>
        </p:txBody>
      </p:sp>
      <p:sp>
        <p:nvSpPr>
          <p:cNvPr id="3075" name="Rectangle 3"/>
          <p:cNvSpPr>
            <a:spLocks noGrp="1" noChangeArrowheads="1"/>
          </p:cNvSpPr>
          <p:nvPr>
            <p:ph type="subTitle" idx="1"/>
          </p:nvPr>
        </p:nvSpPr>
        <p:spPr>
          <a:xfrm>
            <a:off x="4211960" y="4077072"/>
            <a:ext cx="4608512" cy="649288"/>
          </a:xfrm>
        </p:spPr>
        <p:txBody>
          <a:bodyPr/>
          <a:lstStyle/>
          <a:p>
            <a:pPr eaLnBrk="1" hangingPunct="1"/>
            <a:r>
              <a:rPr lang="zh-CN" altLang="en-US" b="1" dirty="0">
                <a:latin typeface="楷体_GB2312" pitchFamily="49" charset="-122"/>
                <a:ea typeface="楷体_GB2312" pitchFamily="49" charset="-122"/>
              </a:rPr>
              <a:t>方振邦  杨畅  编著</a:t>
            </a:r>
            <a:endParaRPr lang="en-US" altLang="zh-CN" b="1" dirty="0">
              <a:latin typeface="楷体_GB2312" pitchFamily="49" charset="-122"/>
              <a:ea typeface="楷体_GB2312" pitchFamily="49" charset="-122"/>
            </a:endParaRPr>
          </a:p>
          <a:p>
            <a:pPr eaLnBrk="1" hangingPunct="1"/>
            <a:endParaRPr lang="en-US" altLang="zh-CN" sz="2400" b="1" dirty="0">
              <a:latin typeface="楷体" pitchFamily="49" charset="-122"/>
              <a:ea typeface="楷体" pitchFamily="49" charset="-122"/>
            </a:endParaRPr>
          </a:p>
          <a:p>
            <a:pPr eaLnBrk="1" hangingPunct="1"/>
            <a:r>
              <a:rPr lang="zh-CN" altLang="en-US" sz="2400" b="1" dirty="0">
                <a:latin typeface="楷体" pitchFamily="49" charset="-122"/>
                <a:ea typeface="楷体" pitchFamily="49" charset="-122"/>
              </a:rPr>
              <a:t>中国人民大学出版社</a:t>
            </a:r>
            <a:endParaRPr lang="en-US" altLang="zh-CN" sz="2400" b="1" dirty="0">
              <a:latin typeface="楷体" pitchFamily="49" charset="-122"/>
              <a:ea typeface="楷体" pitchFamily="49" charset="-122"/>
            </a:endParaRPr>
          </a:p>
          <a:p>
            <a:pPr eaLnBrk="1" hangingPunct="1"/>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北京</a:t>
            </a:r>
            <a:r>
              <a:rPr lang="en-US" altLang="zh-CN" sz="2400" b="1" dirty="0">
                <a:latin typeface="楷体" pitchFamily="49" charset="-122"/>
                <a:ea typeface="楷体" pitchFamily="49" charset="-122"/>
              </a:rPr>
              <a:t>·</a:t>
            </a:r>
            <a:endParaRPr lang="zh-CN" altLang="en-US" sz="2400" b="1" dirty="0">
              <a:latin typeface="楷体" pitchFamily="49" charset="-122"/>
              <a:ea typeface="楷体" pitchFamily="49" charset="-122"/>
            </a:endParaRPr>
          </a:p>
        </p:txBody>
      </p:sp>
      <p:pic>
        <p:nvPicPr>
          <p:cNvPr id="1026" name="Picture 2" descr="http://www.crup.com.cn/ShowPic/BookDetailShow?vpath=%2Ffzfm%2Fxiao%2F50491-(WBS)-sl.jpg&amp;vtag=1&amp;ptype=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6660" y="1340768"/>
            <a:ext cx="3344234" cy="47002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85112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rgbClr val="EAEAEA"/>
                </a:solidFill>
                <a:latin typeface="楷体_GB2312" pitchFamily="49" charset="-122"/>
                <a:ea typeface="楷体_GB2312" pitchFamily="49" charset="-122"/>
              </a:rPr>
              <a:t>第</a:t>
            </a:r>
            <a:r>
              <a:rPr lang="en-US" altLang="zh-CN" sz="3600" b="1" dirty="0">
                <a:solidFill>
                  <a:srgbClr val="EAEAEA"/>
                </a:solidFill>
                <a:latin typeface="楷体_GB2312" pitchFamily="49" charset="-122"/>
                <a:ea typeface="楷体_GB2312" pitchFamily="49" charset="-122"/>
              </a:rPr>
              <a:t>2</a:t>
            </a:r>
            <a:r>
              <a:rPr lang="zh-CN" altLang="en-US" sz="3600" b="1" dirty="0">
                <a:solidFill>
                  <a:srgbClr val="EAEAEA"/>
                </a:solidFill>
                <a:latin typeface="楷体_GB2312" pitchFamily="49" charset="-122"/>
                <a:ea typeface="楷体_GB2312" pitchFamily="49" charset="-122"/>
              </a:rPr>
              <a:t>节　绩效管理</a:t>
            </a:r>
          </a:p>
        </p:txBody>
      </p:sp>
      <p:sp>
        <p:nvSpPr>
          <p:cNvPr id="5" name="Text Box 3"/>
          <p:cNvSpPr txBox="1">
            <a:spLocks noChangeArrowheads="1"/>
          </p:cNvSpPr>
          <p:nvPr/>
        </p:nvSpPr>
        <p:spPr bwMode="auto">
          <a:xfrm>
            <a:off x="969772" y="1628800"/>
            <a:ext cx="7202628"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457200" indent="-457200">
              <a:lnSpc>
                <a:spcPct val="150000"/>
              </a:lnSpc>
              <a:buFont typeface="Arial" pitchFamily="34" charset="0"/>
              <a:buChar char="•"/>
            </a:pPr>
            <a:r>
              <a:rPr lang="zh-CN" altLang="en-US" sz="3200" dirty="0">
                <a:solidFill>
                  <a:srgbClr val="FFFFFF"/>
                </a:solidFill>
              </a:rPr>
              <a:t>一、绩效管理的发展历程</a:t>
            </a:r>
          </a:p>
          <a:p>
            <a:pPr marL="457200" indent="-457200">
              <a:lnSpc>
                <a:spcPct val="150000"/>
              </a:lnSpc>
              <a:buFont typeface="Arial" pitchFamily="34" charset="0"/>
              <a:buChar char="•"/>
            </a:pPr>
            <a:r>
              <a:rPr lang="zh-CN" altLang="en-US" sz="3200" dirty="0">
                <a:solidFill>
                  <a:srgbClr val="FFFFFF"/>
                </a:solidFill>
              </a:rPr>
              <a:t>二、绩效管理的内涵</a:t>
            </a:r>
          </a:p>
          <a:p>
            <a:pPr marL="457200" indent="-457200">
              <a:lnSpc>
                <a:spcPct val="150000"/>
              </a:lnSpc>
              <a:buFont typeface="Arial" pitchFamily="34" charset="0"/>
              <a:buChar char="•"/>
            </a:pPr>
            <a:r>
              <a:rPr lang="zh-CN" altLang="en-US" sz="3200" dirty="0">
                <a:solidFill>
                  <a:srgbClr val="FFFFFF"/>
                </a:solidFill>
              </a:rPr>
              <a:t>三、绩效管理的特点</a:t>
            </a:r>
          </a:p>
          <a:p>
            <a:pPr marL="457200" indent="-457200">
              <a:lnSpc>
                <a:spcPct val="150000"/>
              </a:lnSpc>
              <a:buFont typeface="Arial" pitchFamily="34" charset="0"/>
              <a:buChar char="•"/>
            </a:pPr>
            <a:r>
              <a:rPr lang="zh-CN" altLang="en-US" sz="3200" dirty="0">
                <a:solidFill>
                  <a:srgbClr val="FFFFFF"/>
                </a:solidFill>
              </a:rPr>
              <a:t>四、绩效管理系统模型</a:t>
            </a:r>
          </a:p>
        </p:txBody>
      </p:sp>
    </p:spTree>
    <p:extLst>
      <p:ext uri="{BB962C8B-B14F-4D97-AF65-F5344CB8AC3E}">
        <p14:creationId xmlns:p14="http://schemas.microsoft.com/office/powerpoint/2010/main" val="2831832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864461" y="577086"/>
            <a:ext cx="78486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a:lnSpc>
                <a:spcPct val="150000"/>
              </a:lnSpc>
            </a:pPr>
            <a:r>
              <a:rPr lang="zh-CN" altLang="en-US" sz="3600" b="1" dirty="0">
                <a:solidFill>
                  <a:schemeClr val="tx1"/>
                </a:solidFill>
                <a:latin typeface="楷体_GB2312" pitchFamily="49" charset="-122"/>
                <a:ea typeface="楷体_GB2312" pitchFamily="49" charset="-122"/>
              </a:rPr>
              <a:t>一、绩效管理的发展历程</a:t>
            </a:r>
          </a:p>
        </p:txBody>
      </p:sp>
      <p:sp>
        <p:nvSpPr>
          <p:cNvPr id="5" name="Text Box 3"/>
          <p:cNvSpPr txBox="1">
            <a:spLocks noChangeArrowheads="1"/>
          </p:cNvSpPr>
          <p:nvPr/>
        </p:nvSpPr>
        <p:spPr bwMode="auto">
          <a:xfrm>
            <a:off x="858865" y="1485637"/>
            <a:ext cx="7854196" cy="4616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zh-CN" sz="2800" dirty="0">
                <a:solidFill>
                  <a:srgbClr val="FFFFFF"/>
                </a:solidFill>
              </a:rPr>
              <a:t>绩效管理的历史轨迹</a:t>
            </a:r>
            <a:endParaRPr lang="en-US" altLang="zh-CN" sz="2800" dirty="0">
              <a:solidFill>
                <a:srgbClr val="FFFFFF"/>
              </a:solidFill>
            </a:endParaRPr>
          </a:p>
          <a:p>
            <a:pPr marL="342900" indent="-342900">
              <a:lnSpc>
                <a:spcPct val="150000"/>
              </a:lnSpc>
              <a:buFont typeface="Arial" panose="020B0604020202020204" pitchFamily="34" charset="0"/>
              <a:buChar char="•"/>
            </a:pPr>
            <a:r>
              <a:rPr lang="en-US" altLang="zh-CN" sz="2400" dirty="0">
                <a:solidFill>
                  <a:srgbClr val="FFFFFF"/>
                </a:solidFill>
              </a:rPr>
              <a:t>19</a:t>
            </a:r>
            <a:r>
              <a:rPr lang="zh-CN" altLang="en-US" sz="2400" dirty="0">
                <a:solidFill>
                  <a:srgbClr val="FFFFFF"/>
                </a:solidFill>
              </a:rPr>
              <a:t>世纪初期，罗伯特</a:t>
            </a:r>
            <a:r>
              <a:rPr lang="en-US" altLang="zh-CN" sz="2400" dirty="0">
                <a:solidFill>
                  <a:srgbClr val="FFFFFF"/>
                </a:solidFill>
              </a:rPr>
              <a:t>·</a:t>
            </a:r>
            <a:r>
              <a:rPr lang="zh-CN" altLang="en-US" sz="2400" dirty="0">
                <a:solidFill>
                  <a:srgbClr val="FFFFFF"/>
                </a:solidFill>
              </a:rPr>
              <a:t>欧文</a:t>
            </a:r>
            <a:r>
              <a:rPr lang="en-US" altLang="zh-CN" sz="2400" dirty="0">
                <a:solidFill>
                  <a:srgbClr val="FFFFFF"/>
                </a:solidFill>
              </a:rPr>
              <a:t>(Robert Owen)</a:t>
            </a:r>
            <a:r>
              <a:rPr lang="zh-CN" altLang="en-US" sz="2400" dirty="0">
                <a:solidFill>
                  <a:srgbClr val="FFFFFF"/>
                </a:solidFill>
              </a:rPr>
              <a:t>在苏格兰的新拉纳克进行了最早的绩效管理实验。</a:t>
            </a:r>
            <a:endParaRPr lang="en-US" altLang="zh-CN" sz="2400" dirty="0">
              <a:solidFill>
                <a:srgbClr val="FFFFFF"/>
              </a:solidFill>
            </a:endParaRPr>
          </a:p>
          <a:p>
            <a:pPr marL="342900" indent="-342900">
              <a:lnSpc>
                <a:spcPct val="150000"/>
              </a:lnSpc>
              <a:buFont typeface="Arial" panose="020B0604020202020204" pitchFamily="34" charset="0"/>
              <a:buChar char="•"/>
            </a:pPr>
            <a:r>
              <a:rPr lang="en-US" altLang="zh-CN" sz="2400" dirty="0">
                <a:solidFill>
                  <a:srgbClr val="FFFFFF"/>
                </a:solidFill>
              </a:rPr>
              <a:t>20</a:t>
            </a:r>
            <a:r>
              <a:rPr lang="zh-CN" altLang="en-US" sz="2400" dirty="0">
                <a:solidFill>
                  <a:srgbClr val="FFFFFF"/>
                </a:solidFill>
              </a:rPr>
              <a:t>世纪早期，通过工作标准化和培养“第一流的工人”来提高绩效。</a:t>
            </a:r>
            <a:endParaRPr lang="en-US" altLang="zh-CN" sz="2400" dirty="0">
              <a:solidFill>
                <a:srgbClr val="FFFFFF"/>
              </a:solidFill>
            </a:endParaRPr>
          </a:p>
          <a:p>
            <a:pPr marL="342900" indent="-342900">
              <a:lnSpc>
                <a:spcPct val="150000"/>
              </a:lnSpc>
              <a:buFont typeface="Arial" panose="020B0604020202020204" pitchFamily="34" charset="0"/>
              <a:buChar char="•"/>
            </a:pPr>
            <a:r>
              <a:rPr lang="en-US" altLang="zh-CN" sz="2400" dirty="0">
                <a:solidFill>
                  <a:srgbClr val="FFFFFF"/>
                </a:solidFill>
              </a:rPr>
              <a:t>20</a:t>
            </a:r>
            <a:r>
              <a:rPr lang="zh-CN" altLang="en-US" sz="2400" dirty="0">
                <a:solidFill>
                  <a:srgbClr val="FFFFFF"/>
                </a:solidFill>
              </a:rPr>
              <a:t>世纪</a:t>
            </a:r>
            <a:r>
              <a:rPr lang="en-US" altLang="zh-CN" sz="2400" dirty="0">
                <a:solidFill>
                  <a:srgbClr val="FFFFFF"/>
                </a:solidFill>
              </a:rPr>
              <a:t>50</a:t>
            </a:r>
            <a:r>
              <a:rPr lang="zh-CN" altLang="en-US" sz="2400" dirty="0">
                <a:solidFill>
                  <a:srgbClr val="FFFFFF"/>
                </a:solidFill>
              </a:rPr>
              <a:t>年代，彼得</a:t>
            </a:r>
            <a:r>
              <a:rPr lang="en-US" altLang="zh-CN" sz="2400" dirty="0">
                <a:solidFill>
                  <a:srgbClr val="FFFFFF"/>
                </a:solidFill>
              </a:rPr>
              <a:t>·</a:t>
            </a:r>
            <a:r>
              <a:rPr lang="zh-CN" altLang="en-US" sz="2400" dirty="0">
                <a:solidFill>
                  <a:srgbClr val="FFFFFF"/>
                </a:solidFill>
              </a:rPr>
              <a:t>德鲁克提出了目标管理的思想。</a:t>
            </a:r>
            <a:endParaRPr lang="en-US" altLang="zh-CN" sz="2400" dirty="0">
              <a:solidFill>
                <a:srgbClr val="FFFFFF"/>
              </a:solidFill>
            </a:endParaRPr>
          </a:p>
          <a:p>
            <a:pPr marL="342900" indent="-342900">
              <a:lnSpc>
                <a:spcPct val="150000"/>
              </a:lnSpc>
              <a:buFont typeface="Arial" panose="020B0604020202020204" pitchFamily="34" charset="0"/>
              <a:buChar char="•"/>
            </a:pPr>
            <a:r>
              <a:rPr lang="en-US" altLang="zh-CN" sz="2400" dirty="0">
                <a:solidFill>
                  <a:srgbClr val="FFFFFF"/>
                </a:solidFill>
              </a:rPr>
              <a:t>80</a:t>
            </a:r>
            <a:r>
              <a:rPr lang="zh-CN" altLang="en-US" sz="2400" dirty="0">
                <a:solidFill>
                  <a:srgbClr val="FFFFFF"/>
                </a:solidFill>
              </a:rPr>
              <a:t>年代出现的关键绩效指标</a:t>
            </a:r>
            <a:r>
              <a:rPr lang="en-US" altLang="zh-CN" sz="2400" dirty="0">
                <a:solidFill>
                  <a:srgbClr val="FFFFFF"/>
                </a:solidFill>
              </a:rPr>
              <a:t>(KPI)</a:t>
            </a:r>
            <a:r>
              <a:rPr lang="zh-CN" altLang="en-US" sz="2400" dirty="0">
                <a:solidFill>
                  <a:srgbClr val="FFFFFF"/>
                </a:solidFill>
              </a:rPr>
              <a:t>。</a:t>
            </a:r>
            <a:endParaRPr lang="en-US" altLang="zh-CN" sz="2400" dirty="0">
              <a:solidFill>
                <a:srgbClr val="FFFFFF"/>
              </a:solidFill>
            </a:endParaRPr>
          </a:p>
          <a:p>
            <a:pPr marL="342900" indent="-342900">
              <a:lnSpc>
                <a:spcPct val="150000"/>
              </a:lnSpc>
              <a:buFont typeface="Arial" panose="020B0604020202020204" pitchFamily="34" charset="0"/>
              <a:buChar char="•"/>
            </a:pPr>
            <a:r>
              <a:rPr lang="en-US" altLang="zh-CN" sz="2400" dirty="0">
                <a:solidFill>
                  <a:srgbClr val="FFFFFF"/>
                </a:solidFill>
              </a:rPr>
              <a:t>20</a:t>
            </a:r>
            <a:r>
              <a:rPr lang="zh-CN" altLang="en-US" sz="2400" dirty="0">
                <a:solidFill>
                  <a:srgbClr val="FFFFFF"/>
                </a:solidFill>
              </a:rPr>
              <a:t>世纪</a:t>
            </a:r>
            <a:r>
              <a:rPr lang="en-US" altLang="zh-CN" sz="2400" dirty="0">
                <a:solidFill>
                  <a:srgbClr val="FFFFFF"/>
                </a:solidFill>
              </a:rPr>
              <a:t>90</a:t>
            </a:r>
            <a:r>
              <a:rPr lang="zh-CN" altLang="en-US" sz="2400" dirty="0">
                <a:solidFill>
                  <a:srgbClr val="FFFFFF"/>
                </a:solidFill>
              </a:rPr>
              <a:t>年代卡普兰和诺顿提出平衡计分卡</a:t>
            </a:r>
            <a:r>
              <a:rPr lang="en-US" altLang="zh-CN" sz="2400" dirty="0">
                <a:solidFill>
                  <a:srgbClr val="FFFFFF"/>
                </a:solidFill>
              </a:rPr>
              <a:t>(BSC)</a:t>
            </a:r>
            <a:endParaRPr lang="zh-CN" altLang="zh-CN" sz="2800" dirty="0">
              <a:solidFill>
                <a:srgbClr val="FFFFFF"/>
              </a:solidFill>
            </a:endParaRPr>
          </a:p>
        </p:txBody>
      </p:sp>
    </p:spTree>
    <p:extLst>
      <p:ext uri="{BB962C8B-B14F-4D97-AF65-F5344CB8AC3E}">
        <p14:creationId xmlns:p14="http://schemas.microsoft.com/office/powerpoint/2010/main" val="53442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710333"/>
            <a:ext cx="78486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a:lnSpc>
                <a:spcPct val="150000"/>
              </a:lnSpc>
            </a:pPr>
            <a:r>
              <a:rPr lang="zh-CN" altLang="en-US" sz="3600" b="1" dirty="0">
                <a:solidFill>
                  <a:schemeClr val="tx1"/>
                </a:solidFill>
                <a:latin typeface="楷体_GB2312" pitchFamily="49" charset="-122"/>
                <a:ea typeface="楷体_GB2312" pitchFamily="49" charset="-122"/>
              </a:rPr>
              <a:t>二、绩效管理的内涵</a:t>
            </a:r>
          </a:p>
        </p:txBody>
      </p:sp>
      <p:sp>
        <p:nvSpPr>
          <p:cNvPr id="5" name="Text Box 3"/>
          <p:cNvSpPr txBox="1">
            <a:spLocks noChangeArrowheads="1"/>
          </p:cNvSpPr>
          <p:nvPr/>
        </p:nvSpPr>
        <p:spPr bwMode="auto">
          <a:xfrm>
            <a:off x="730619" y="1700808"/>
            <a:ext cx="8280919" cy="3508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zh-CN" sz="2800" b="1" i="1" u="sng" dirty="0">
                <a:solidFill>
                  <a:srgbClr val="FFFF00"/>
                </a:solidFill>
                <a:latin typeface="+mn-lt"/>
                <a:ea typeface="+mn-ea"/>
              </a:rPr>
              <a:t>绩效管理</a:t>
            </a:r>
            <a:r>
              <a:rPr lang="zh-CN" altLang="zh-CN" sz="2400" dirty="0">
                <a:solidFill>
                  <a:srgbClr val="FFFFFF"/>
                </a:solidFill>
              </a:rPr>
              <a:t>（</a:t>
            </a:r>
            <a:r>
              <a:rPr lang="en-US" altLang="zh-CN" sz="2400" dirty="0">
                <a:solidFill>
                  <a:srgbClr val="FFFFFF"/>
                </a:solidFill>
              </a:rPr>
              <a:t>performance management</a:t>
            </a:r>
            <a:r>
              <a:rPr lang="zh-CN" altLang="zh-CN" sz="2400" dirty="0">
                <a:solidFill>
                  <a:srgbClr val="FFFFFF"/>
                </a:solidFill>
              </a:rPr>
              <a:t>，</a:t>
            </a:r>
            <a:r>
              <a:rPr lang="en-US" altLang="zh-CN" sz="2400" dirty="0">
                <a:solidFill>
                  <a:srgbClr val="FFFFFF"/>
                </a:solidFill>
              </a:rPr>
              <a:t>PM</a:t>
            </a:r>
            <a:r>
              <a:rPr lang="zh-CN" altLang="zh-CN" sz="2400" dirty="0">
                <a:solidFill>
                  <a:srgbClr val="FFFFFF"/>
                </a:solidFill>
              </a:rPr>
              <a:t>）</a:t>
            </a:r>
            <a:r>
              <a:rPr lang="zh-CN" altLang="en-US" sz="2400" dirty="0">
                <a:solidFill>
                  <a:srgbClr val="FFFFFF"/>
                </a:solidFill>
              </a:rPr>
              <a:t>：</a:t>
            </a:r>
            <a:r>
              <a:rPr lang="zh-CN" altLang="zh-CN" sz="2400" dirty="0">
                <a:solidFill>
                  <a:srgbClr val="FFFFFF"/>
                </a:solidFill>
              </a:rPr>
              <a:t>组织及其管理者在组织的使命、核心价值观的指引下，为达成愿景和战略目标而进行的绩效计划、绩效监控、绩效评价以及绩效反馈的循环过程，其目的是为了确保组织成员的工作行为和工作结果与组织期望的目标保持一致，通过持续提升个人、部门以及组织的绩效水平，最终实现组织的战略目标。</a:t>
            </a:r>
            <a:endParaRPr lang="en-US" altLang="zh-CN" sz="2400" b="1" i="1" u="sng" dirty="0">
              <a:solidFill>
                <a:srgbClr val="FFFFFF"/>
              </a:solidFill>
              <a:latin typeface="+mn-lt"/>
              <a:ea typeface="+mn-ea"/>
            </a:endParaRPr>
          </a:p>
        </p:txBody>
      </p:sp>
    </p:spTree>
    <p:extLst>
      <p:ext uri="{BB962C8B-B14F-4D97-AF65-F5344CB8AC3E}">
        <p14:creationId xmlns:p14="http://schemas.microsoft.com/office/powerpoint/2010/main" val="1355426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710333"/>
            <a:ext cx="78486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a:lnSpc>
                <a:spcPct val="150000"/>
              </a:lnSpc>
            </a:pPr>
            <a:r>
              <a:rPr lang="zh-CN" altLang="en-US" sz="3600" b="1" dirty="0">
                <a:solidFill>
                  <a:schemeClr val="tx1"/>
                </a:solidFill>
                <a:latin typeface="楷体_GB2312" pitchFamily="49" charset="-122"/>
                <a:ea typeface="楷体_GB2312" pitchFamily="49" charset="-122"/>
              </a:rPr>
              <a:t>二、绩效管理的内涵</a:t>
            </a:r>
          </a:p>
        </p:txBody>
      </p:sp>
      <p:sp>
        <p:nvSpPr>
          <p:cNvPr id="5" name="Text Box 3"/>
          <p:cNvSpPr txBox="1">
            <a:spLocks noChangeArrowheads="1"/>
          </p:cNvSpPr>
          <p:nvPr/>
        </p:nvSpPr>
        <p:spPr bwMode="auto">
          <a:xfrm>
            <a:off x="574346" y="1553670"/>
            <a:ext cx="8280919" cy="5170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en-US" sz="2800" b="1" i="1" u="sng" dirty="0">
                <a:solidFill>
                  <a:srgbClr val="FFFF00"/>
                </a:solidFill>
                <a:latin typeface="+mn-lt"/>
                <a:ea typeface="+mn-ea"/>
              </a:rPr>
              <a:t>绩效管理的内涵</a:t>
            </a:r>
          </a:p>
          <a:p>
            <a:pPr marL="342900" indent="-342900">
              <a:lnSpc>
                <a:spcPct val="150000"/>
              </a:lnSpc>
              <a:buFont typeface="Arial" pitchFamily="34" charset="0"/>
              <a:buChar char="•"/>
            </a:pPr>
            <a:r>
              <a:rPr lang="zh-CN" altLang="zh-CN" sz="2400" dirty="0">
                <a:solidFill>
                  <a:srgbClr val="FFFFFF"/>
                </a:solidFill>
              </a:rPr>
              <a:t>首先，绩效管理是在组织使命和核心价值观的指引下，</a:t>
            </a:r>
            <a:r>
              <a:rPr lang="zh-CN" altLang="en-US" sz="2400" dirty="0">
                <a:solidFill>
                  <a:srgbClr val="FFFFFF"/>
                </a:solidFill>
              </a:rPr>
              <a:t>承接愿景和战略的管理系统</a:t>
            </a:r>
            <a:r>
              <a:rPr lang="zh-CN" altLang="zh-CN" sz="2400" dirty="0">
                <a:solidFill>
                  <a:srgbClr val="FFFFFF"/>
                </a:solidFill>
              </a:rPr>
              <a:t>。</a:t>
            </a:r>
          </a:p>
          <a:p>
            <a:pPr marL="342900" indent="-342900">
              <a:lnSpc>
                <a:spcPct val="150000"/>
              </a:lnSpc>
              <a:buFont typeface="Arial" pitchFamily="34" charset="0"/>
              <a:buChar char="•"/>
            </a:pPr>
            <a:r>
              <a:rPr lang="zh-CN" altLang="zh-CN" sz="2400" dirty="0">
                <a:solidFill>
                  <a:srgbClr val="FFFFFF"/>
                </a:solidFill>
              </a:rPr>
              <a:t>第二，绩效管是一个由绩效的计划、监控、评价及反馈四个环节构成的持续改进的封闭循环系统。</a:t>
            </a:r>
          </a:p>
          <a:p>
            <a:pPr marL="342900" indent="-342900">
              <a:lnSpc>
                <a:spcPct val="150000"/>
              </a:lnSpc>
              <a:buFont typeface="Arial" pitchFamily="34" charset="0"/>
              <a:buChar char="•"/>
            </a:pPr>
            <a:r>
              <a:rPr lang="zh-CN" altLang="zh-CN" sz="2400" dirty="0">
                <a:solidFill>
                  <a:srgbClr val="FFFFFF"/>
                </a:solidFill>
              </a:rPr>
              <a:t>第三，绩效管理是对组织绩效、部门绩效和个人绩效的全面管理。</a:t>
            </a:r>
          </a:p>
          <a:p>
            <a:pPr marL="342900" indent="-342900">
              <a:lnSpc>
                <a:spcPct val="150000"/>
              </a:lnSpc>
              <a:buFont typeface="Arial" pitchFamily="34" charset="0"/>
              <a:buChar char="•"/>
            </a:pPr>
            <a:r>
              <a:rPr lang="zh-CN" altLang="zh-CN" sz="2400" dirty="0">
                <a:solidFill>
                  <a:srgbClr val="FFFFFF"/>
                </a:solidFill>
              </a:rPr>
              <a:t>第四，绩效管理应该坚持全员绩效管理，但是主要管理责任由直线管理承担。</a:t>
            </a:r>
          </a:p>
        </p:txBody>
      </p:sp>
    </p:spTree>
    <p:extLst>
      <p:ext uri="{BB962C8B-B14F-4D97-AF65-F5344CB8AC3E}">
        <p14:creationId xmlns:p14="http://schemas.microsoft.com/office/powerpoint/2010/main" val="915771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710333"/>
            <a:ext cx="78486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a:lnSpc>
                <a:spcPct val="150000"/>
              </a:lnSpc>
            </a:pPr>
            <a:r>
              <a:rPr lang="zh-CN" altLang="en-US" sz="3600" b="1" dirty="0">
                <a:solidFill>
                  <a:schemeClr val="tx1"/>
                </a:solidFill>
                <a:latin typeface="楷体_GB2312" pitchFamily="49" charset="-122"/>
                <a:ea typeface="楷体_GB2312" pitchFamily="49" charset="-122"/>
              </a:rPr>
              <a:t>二、绩效管理的内涵</a:t>
            </a:r>
          </a:p>
        </p:txBody>
      </p:sp>
      <p:graphicFrame>
        <p:nvGraphicFramePr>
          <p:cNvPr id="6" name="表格 5"/>
          <p:cNvGraphicFramePr>
            <a:graphicFrameLocks noGrp="1"/>
          </p:cNvGraphicFramePr>
          <p:nvPr>
            <p:extLst>
              <p:ext uri="{D42A27DB-BD31-4B8C-83A1-F6EECF244321}">
                <p14:modId xmlns:p14="http://schemas.microsoft.com/office/powerpoint/2010/main" val="1838923901"/>
              </p:ext>
            </p:extLst>
          </p:nvPr>
        </p:nvGraphicFramePr>
        <p:xfrm>
          <a:off x="545369" y="3140968"/>
          <a:ext cx="8302500" cy="2044552"/>
        </p:xfrm>
        <a:graphic>
          <a:graphicData uri="http://schemas.openxmlformats.org/drawingml/2006/table">
            <a:tbl>
              <a:tblPr firstRow="1">
                <a:tableStyleId>{5C22544A-7EE6-4342-B048-85BDC9FD1C3A}</a:tableStyleId>
              </a:tblPr>
              <a:tblGrid>
                <a:gridCol w="4151250">
                  <a:extLst>
                    <a:ext uri="{9D8B030D-6E8A-4147-A177-3AD203B41FA5}">
                      <a16:colId xmlns:a16="http://schemas.microsoft.com/office/drawing/2014/main" val="20000"/>
                    </a:ext>
                  </a:extLst>
                </a:gridCol>
                <a:gridCol w="4151250">
                  <a:extLst>
                    <a:ext uri="{9D8B030D-6E8A-4147-A177-3AD203B41FA5}">
                      <a16:colId xmlns:a16="http://schemas.microsoft.com/office/drawing/2014/main" val="20001"/>
                    </a:ext>
                  </a:extLst>
                </a:gridCol>
              </a:tblGrid>
              <a:tr h="424004">
                <a:tc>
                  <a:txBody>
                    <a:bodyPr/>
                    <a:lstStyle/>
                    <a:p>
                      <a:pPr algn="ctr">
                        <a:lnSpc>
                          <a:spcPts val="1500"/>
                        </a:lnSpc>
                        <a:spcAft>
                          <a:spcPts val="0"/>
                        </a:spcAft>
                      </a:pPr>
                      <a:r>
                        <a:rPr lang="zh-CN" sz="1800" kern="100" dirty="0">
                          <a:effectLst/>
                        </a:rPr>
                        <a:t>绩效评价</a:t>
                      </a:r>
                      <a:endParaRPr lang="zh-CN" sz="1800" kern="100" dirty="0">
                        <a:effectLst/>
                        <a:latin typeface="Calibri"/>
                        <a:ea typeface="宋体"/>
                        <a:cs typeface="Times New Roman"/>
                      </a:endParaRPr>
                    </a:p>
                  </a:txBody>
                  <a:tcPr marL="68580" marR="68580" marT="0" marB="0" anchor="ctr"/>
                </a:tc>
                <a:tc>
                  <a:txBody>
                    <a:bodyPr/>
                    <a:lstStyle/>
                    <a:p>
                      <a:pPr algn="ctr">
                        <a:lnSpc>
                          <a:spcPts val="1500"/>
                        </a:lnSpc>
                        <a:spcAft>
                          <a:spcPts val="0"/>
                        </a:spcAft>
                      </a:pPr>
                      <a:r>
                        <a:rPr lang="zh-CN" sz="1800" kern="100" dirty="0">
                          <a:effectLst/>
                        </a:rPr>
                        <a:t>绩效管理</a:t>
                      </a:r>
                      <a:endParaRPr lang="zh-CN" sz="1800" kern="100" dirty="0">
                        <a:effectLst/>
                        <a:latin typeface="Calibri"/>
                        <a:ea typeface="宋体"/>
                        <a:cs typeface="Times New Roman"/>
                      </a:endParaRPr>
                    </a:p>
                  </a:txBody>
                  <a:tcPr marL="68580" marR="68580" marT="0" marB="0" anchor="ctr"/>
                </a:tc>
                <a:extLst>
                  <a:ext uri="{0D108BD9-81ED-4DB2-BD59-A6C34878D82A}">
                    <a16:rowId xmlns:a16="http://schemas.microsoft.com/office/drawing/2014/main" val="10000"/>
                  </a:ext>
                </a:extLst>
              </a:tr>
              <a:tr h="353074">
                <a:tc>
                  <a:txBody>
                    <a:bodyPr/>
                    <a:lstStyle/>
                    <a:p>
                      <a:pPr marL="342900" lvl="0" indent="-342900" algn="l">
                        <a:lnSpc>
                          <a:spcPts val="1200"/>
                        </a:lnSpc>
                        <a:buFont typeface="Wingdings"/>
                        <a:buChar char=""/>
                      </a:pPr>
                      <a:endParaRPr lang="en-US" altLang="zh-CN" sz="1800" kern="100" dirty="0">
                        <a:solidFill>
                          <a:schemeClr val="dk1"/>
                        </a:solidFill>
                        <a:effectLst/>
                        <a:latin typeface="+mn-lt"/>
                        <a:ea typeface="+mn-ea"/>
                        <a:cs typeface="+mn-cs"/>
                      </a:endParaRPr>
                    </a:p>
                    <a:p>
                      <a:pPr marL="342900" lvl="0" indent="-342900" algn="l">
                        <a:lnSpc>
                          <a:spcPts val="1200"/>
                        </a:lnSpc>
                        <a:buFont typeface="Wingdings"/>
                        <a:buChar char=""/>
                      </a:pPr>
                      <a:r>
                        <a:rPr lang="zh-CN" sz="1800" kern="100" dirty="0">
                          <a:solidFill>
                            <a:schemeClr val="dk1"/>
                          </a:solidFill>
                          <a:effectLst/>
                          <a:latin typeface="+mn-lt"/>
                          <a:ea typeface="+mn-ea"/>
                          <a:cs typeface="+mn-cs"/>
                        </a:rPr>
                        <a:t>管理过程中的一个环节</a:t>
                      </a:r>
                      <a:endParaRPr lang="en-US" altLang="zh-CN" sz="1800" kern="100" dirty="0">
                        <a:solidFill>
                          <a:schemeClr val="dk1"/>
                        </a:solidFill>
                        <a:effectLst/>
                        <a:latin typeface="+mn-lt"/>
                        <a:ea typeface="+mn-ea"/>
                        <a:cs typeface="+mn-cs"/>
                      </a:endParaRPr>
                    </a:p>
                    <a:p>
                      <a:pPr marL="0" lvl="0" indent="0" algn="l">
                        <a:lnSpc>
                          <a:spcPts val="1200"/>
                        </a:lnSpc>
                        <a:buFont typeface="Wingdings"/>
                        <a:buNone/>
                      </a:pPr>
                      <a:endParaRPr lang="zh-CN" sz="1800" kern="100" dirty="0">
                        <a:solidFill>
                          <a:schemeClr val="dk1"/>
                        </a:solidFill>
                        <a:effectLst/>
                        <a:latin typeface="+mn-lt"/>
                        <a:ea typeface="+mn-ea"/>
                        <a:cs typeface="+mn-cs"/>
                      </a:endParaRPr>
                    </a:p>
                  </a:txBody>
                  <a:tcPr marL="68580" marR="68580" marT="0" marB="0" anchor="ctr"/>
                </a:tc>
                <a:tc>
                  <a:txBody>
                    <a:bodyPr/>
                    <a:lstStyle/>
                    <a:p>
                      <a:pPr marL="342900" lvl="0" indent="-342900" algn="l">
                        <a:lnSpc>
                          <a:spcPts val="1200"/>
                        </a:lnSpc>
                        <a:buFont typeface="Wingdings"/>
                        <a:buChar char=""/>
                      </a:pPr>
                      <a:endParaRPr lang="en-US" altLang="zh-CN" sz="1800" kern="100" dirty="0">
                        <a:effectLst/>
                      </a:endParaRPr>
                    </a:p>
                    <a:p>
                      <a:pPr marL="342900" lvl="0" indent="-342900" algn="l">
                        <a:lnSpc>
                          <a:spcPts val="1200"/>
                        </a:lnSpc>
                        <a:buFont typeface="Wingdings"/>
                        <a:buChar char=""/>
                      </a:pPr>
                      <a:r>
                        <a:rPr lang="zh-CN" sz="1800" kern="100" dirty="0">
                          <a:effectLst/>
                        </a:rPr>
                        <a:t>一个完整的管理过程</a:t>
                      </a:r>
                      <a:endParaRPr lang="en-US" altLang="zh-CN" sz="1800" kern="100" dirty="0">
                        <a:effectLst/>
                      </a:endParaRPr>
                    </a:p>
                    <a:p>
                      <a:pPr marL="0" lvl="0" indent="0" algn="l">
                        <a:lnSpc>
                          <a:spcPts val="1200"/>
                        </a:lnSpc>
                        <a:buFont typeface="Wingdings"/>
                        <a:buNone/>
                      </a:pPr>
                      <a:endParaRPr lang="zh-CN" sz="1800" kern="100" dirty="0">
                        <a:effectLst/>
                        <a:latin typeface="Calibri"/>
                        <a:cs typeface="Times New Roman"/>
                      </a:endParaRPr>
                    </a:p>
                  </a:txBody>
                  <a:tcPr marL="68580" marR="68580" marT="0" marB="0" anchor="ctr"/>
                </a:tc>
                <a:extLst>
                  <a:ext uri="{0D108BD9-81ED-4DB2-BD59-A6C34878D82A}">
                    <a16:rowId xmlns:a16="http://schemas.microsoft.com/office/drawing/2014/main" val="10001"/>
                  </a:ext>
                </a:extLst>
              </a:tr>
              <a:tr h="353074">
                <a:tc>
                  <a:txBody>
                    <a:bodyPr/>
                    <a:lstStyle/>
                    <a:p>
                      <a:pPr marL="342900" lvl="0" indent="-342900" algn="l">
                        <a:lnSpc>
                          <a:spcPts val="1200"/>
                        </a:lnSpc>
                        <a:buFont typeface="Wingdings"/>
                        <a:buChar char=""/>
                      </a:pPr>
                      <a:r>
                        <a:rPr lang="zh-CN" sz="1800" kern="100" dirty="0">
                          <a:solidFill>
                            <a:schemeClr val="dk1"/>
                          </a:solidFill>
                          <a:effectLst/>
                          <a:latin typeface="+mn-lt"/>
                          <a:ea typeface="+mn-ea"/>
                          <a:cs typeface="+mn-cs"/>
                        </a:rPr>
                        <a:t>注重考核和评估</a:t>
                      </a:r>
                      <a:endParaRPr lang="en-US" altLang="zh-CN" sz="1800" kern="100" dirty="0">
                        <a:solidFill>
                          <a:schemeClr val="dk1"/>
                        </a:solidFill>
                        <a:effectLst/>
                        <a:latin typeface="+mn-lt"/>
                        <a:ea typeface="+mn-ea"/>
                        <a:cs typeface="+mn-cs"/>
                      </a:endParaRPr>
                    </a:p>
                    <a:p>
                      <a:pPr marL="0" lvl="0" indent="0" algn="l">
                        <a:lnSpc>
                          <a:spcPts val="1200"/>
                        </a:lnSpc>
                        <a:buFont typeface="Wingdings"/>
                        <a:buNone/>
                      </a:pPr>
                      <a:endParaRPr lang="zh-CN" sz="1800" kern="100" dirty="0">
                        <a:solidFill>
                          <a:schemeClr val="dk1"/>
                        </a:solidFill>
                        <a:effectLst/>
                        <a:latin typeface="+mn-lt"/>
                        <a:ea typeface="+mn-ea"/>
                        <a:cs typeface="+mn-cs"/>
                      </a:endParaRPr>
                    </a:p>
                  </a:txBody>
                  <a:tcPr marL="68580" marR="68580" marT="0" marB="0" anchor="ctr"/>
                </a:tc>
                <a:tc>
                  <a:txBody>
                    <a:bodyPr/>
                    <a:lstStyle/>
                    <a:p>
                      <a:pPr marL="342900" lvl="0" indent="-342900" algn="l">
                        <a:lnSpc>
                          <a:spcPts val="1200"/>
                        </a:lnSpc>
                        <a:buFont typeface="Wingdings"/>
                        <a:buChar char=""/>
                      </a:pPr>
                      <a:r>
                        <a:rPr lang="zh-CN" sz="1800" kern="100" dirty="0">
                          <a:effectLst/>
                        </a:rPr>
                        <a:t>注重信息的沟通与绩效目标的达成</a:t>
                      </a:r>
                      <a:endParaRPr lang="en-US" altLang="zh-CN" sz="1800" kern="100" dirty="0">
                        <a:effectLst/>
                      </a:endParaRPr>
                    </a:p>
                    <a:p>
                      <a:pPr marL="0" lvl="0" indent="0" algn="l">
                        <a:lnSpc>
                          <a:spcPts val="1200"/>
                        </a:lnSpc>
                        <a:buFont typeface="Wingdings"/>
                        <a:buNone/>
                      </a:pPr>
                      <a:endParaRPr lang="zh-CN" sz="1800" kern="100" dirty="0">
                        <a:effectLst/>
                        <a:latin typeface="Calibri"/>
                        <a:cs typeface="Times New Roman"/>
                      </a:endParaRPr>
                    </a:p>
                  </a:txBody>
                  <a:tcPr marL="68580" marR="68580" marT="0" marB="0" anchor="ctr"/>
                </a:tc>
                <a:extLst>
                  <a:ext uri="{0D108BD9-81ED-4DB2-BD59-A6C34878D82A}">
                    <a16:rowId xmlns:a16="http://schemas.microsoft.com/office/drawing/2014/main" val="10002"/>
                  </a:ext>
                </a:extLst>
              </a:tr>
              <a:tr h="353074">
                <a:tc>
                  <a:txBody>
                    <a:bodyPr/>
                    <a:lstStyle/>
                    <a:p>
                      <a:pPr marL="342900" lvl="0" indent="-342900" algn="l">
                        <a:lnSpc>
                          <a:spcPts val="1200"/>
                        </a:lnSpc>
                        <a:buFont typeface="Wingdings"/>
                        <a:buChar char=""/>
                      </a:pPr>
                      <a:r>
                        <a:rPr lang="zh-CN" sz="1800" kern="100" dirty="0">
                          <a:solidFill>
                            <a:schemeClr val="dk1"/>
                          </a:solidFill>
                          <a:effectLst/>
                          <a:latin typeface="+mn-lt"/>
                          <a:ea typeface="+mn-ea"/>
                          <a:cs typeface="+mn-cs"/>
                        </a:rPr>
                        <a:t>只出现在特定的时期</a:t>
                      </a:r>
                      <a:endParaRPr lang="en-US" altLang="zh-CN" sz="1800" kern="100" dirty="0">
                        <a:solidFill>
                          <a:schemeClr val="dk1"/>
                        </a:solidFill>
                        <a:effectLst/>
                        <a:latin typeface="+mn-lt"/>
                        <a:ea typeface="+mn-ea"/>
                        <a:cs typeface="+mn-cs"/>
                      </a:endParaRPr>
                    </a:p>
                    <a:p>
                      <a:pPr marL="0" lvl="0" indent="0" algn="l">
                        <a:lnSpc>
                          <a:spcPts val="1200"/>
                        </a:lnSpc>
                        <a:buFont typeface="Wingdings"/>
                        <a:buNone/>
                      </a:pPr>
                      <a:endParaRPr lang="zh-CN" sz="1800" kern="100" dirty="0">
                        <a:solidFill>
                          <a:schemeClr val="dk1"/>
                        </a:solidFill>
                        <a:effectLst/>
                        <a:latin typeface="+mn-lt"/>
                        <a:ea typeface="+mn-ea"/>
                        <a:cs typeface="+mn-cs"/>
                      </a:endParaRPr>
                    </a:p>
                  </a:txBody>
                  <a:tcPr marL="68580" marR="68580" marT="0" marB="0" anchor="ctr"/>
                </a:tc>
                <a:tc>
                  <a:txBody>
                    <a:bodyPr/>
                    <a:lstStyle/>
                    <a:p>
                      <a:pPr marL="342900" lvl="0" indent="-342900" algn="l">
                        <a:lnSpc>
                          <a:spcPts val="1200"/>
                        </a:lnSpc>
                        <a:buFont typeface="Wingdings"/>
                        <a:buChar char=""/>
                      </a:pPr>
                      <a:r>
                        <a:rPr lang="zh-CN" sz="1800" kern="100" dirty="0">
                          <a:solidFill>
                            <a:schemeClr val="dk1"/>
                          </a:solidFill>
                          <a:effectLst/>
                          <a:latin typeface="+mn-lt"/>
                          <a:ea typeface="+mn-ea"/>
                          <a:cs typeface="+mn-cs"/>
                        </a:rPr>
                        <a:t>伴随管理活动的全过程</a:t>
                      </a:r>
                      <a:endParaRPr lang="en-US" altLang="zh-CN" sz="1800" kern="100" dirty="0">
                        <a:solidFill>
                          <a:schemeClr val="dk1"/>
                        </a:solidFill>
                        <a:effectLst/>
                        <a:latin typeface="+mn-lt"/>
                        <a:ea typeface="+mn-ea"/>
                        <a:cs typeface="+mn-cs"/>
                      </a:endParaRPr>
                    </a:p>
                    <a:p>
                      <a:pPr marL="0" lvl="0" indent="0" algn="l">
                        <a:lnSpc>
                          <a:spcPts val="1200"/>
                        </a:lnSpc>
                        <a:buFont typeface="Wingdings"/>
                        <a:buNone/>
                      </a:pPr>
                      <a:endParaRPr lang="zh-CN" sz="1800" kern="1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10003"/>
                  </a:ext>
                </a:extLst>
              </a:tr>
              <a:tr h="388981">
                <a:tc>
                  <a:txBody>
                    <a:bodyPr/>
                    <a:lstStyle/>
                    <a:p>
                      <a:pPr marL="342900" lvl="0" indent="-342900" algn="l">
                        <a:lnSpc>
                          <a:spcPts val="1200"/>
                        </a:lnSpc>
                        <a:buFont typeface="Wingdings"/>
                        <a:buChar char=""/>
                      </a:pPr>
                      <a:r>
                        <a:rPr lang="zh-CN" sz="1800" kern="100" dirty="0">
                          <a:solidFill>
                            <a:schemeClr val="dk1"/>
                          </a:solidFill>
                          <a:effectLst/>
                          <a:latin typeface="+mn-lt"/>
                          <a:ea typeface="+mn-ea"/>
                          <a:cs typeface="+mn-cs"/>
                        </a:rPr>
                        <a:t>滞后性</a:t>
                      </a:r>
                      <a:endParaRPr lang="en-US" altLang="zh-CN" sz="1800" kern="100" dirty="0">
                        <a:solidFill>
                          <a:schemeClr val="dk1"/>
                        </a:solidFill>
                        <a:effectLst/>
                        <a:latin typeface="+mn-lt"/>
                        <a:ea typeface="+mn-ea"/>
                        <a:cs typeface="+mn-cs"/>
                      </a:endParaRPr>
                    </a:p>
                    <a:p>
                      <a:pPr marL="0" lvl="0" indent="0" algn="l">
                        <a:lnSpc>
                          <a:spcPts val="1200"/>
                        </a:lnSpc>
                        <a:buFont typeface="Wingdings"/>
                        <a:buNone/>
                      </a:pPr>
                      <a:endParaRPr lang="en-US" altLang="zh-CN" sz="1800" kern="100" dirty="0">
                        <a:solidFill>
                          <a:schemeClr val="dk1"/>
                        </a:solidFill>
                        <a:effectLst/>
                        <a:latin typeface="+mn-lt"/>
                        <a:ea typeface="+mn-ea"/>
                        <a:cs typeface="+mn-cs"/>
                      </a:endParaRPr>
                    </a:p>
                    <a:p>
                      <a:pPr marL="342900" lvl="0" indent="-342900" algn="l">
                        <a:lnSpc>
                          <a:spcPts val="1200"/>
                        </a:lnSpc>
                        <a:buFont typeface="Wingdings"/>
                        <a:buChar char=""/>
                      </a:pPr>
                      <a:r>
                        <a:rPr lang="zh-CN" altLang="en-US" sz="1800" kern="100" dirty="0">
                          <a:solidFill>
                            <a:schemeClr val="dk1"/>
                          </a:solidFill>
                          <a:effectLst/>
                          <a:latin typeface="+mn-lt"/>
                          <a:ea typeface="+mn-ea"/>
                          <a:cs typeface="+mn-cs"/>
                        </a:rPr>
                        <a:t>侧重事后评估</a:t>
                      </a:r>
                      <a:endParaRPr lang="zh-CN" sz="1800" kern="100" dirty="0">
                        <a:solidFill>
                          <a:schemeClr val="dk1"/>
                        </a:solidFill>
                        <a:effectLst/>
                        <a:latin typeface="+mn-lt"/>
                        <a:ea typeface="+mn-ea"/>
                        <a:cs typeface="+mn-cs"/>
                      </a:endParaRPr>
                    </a:p>
                  </a:txBody>
                  <a:tcPr marL="68580" marR="68580" marT="0" marB="0" anchor="ctr"/>
                </a:tc>
                <a:tc>
                  <a:txBody>
                    <a:bodyPr/>
                    <a:lstStyle/>
                    <a:p>
                      <a:pPr marL="342900" lvl="0" indent="-342900" algn="l">
                        <a:lnSpc>
                          <a:spcPts val="1200"/>
                        </a:lnSpc>
                        <a:buFont typeface="Wingdings"/>
                        <a:buChar char=""/>
                      </a:pPr>
                      <a:r>
                        <a:rPr lang="zh-CN" sz="1800" kern="100" dirty="0">
                          <a:solidFill>
                            <a:schemeClr val="dk1"/>
                          </a:solidFill>
                          <a:effectLst/>
                          <a:latin typeface="+mn-lt"/>
                          <a:ea typeface="+mn-ea"/>
                          <a:cs typeface="+mn-cs"/>
                        </a:rPr>
                        <a:t>战略性与前瞻性</a:t>
                      </a:r>
                      <a:endParaRPr lang="en-US" altLang="zh-CN" sz="1800" kern="100" dirty="0">
                        <a:solidFill>
                          <a:schemeClr val="dk1"/>
                        </a:solidFill>
                        <a:effectLst/>
                        <a:latin typeface="+mn-lt"/>
                        <a:ea typeface="+mn-ea"/>
                        <a:cs typeface="+mn-cs"/>
                      </a:endParaRPr>
                    </a:p>
                    <a:p>
                      <a:pPr marL="0" lvl="0" indent="0" algn="l">
                        <a:lnSpc>
                          <a:spcPts val="1200"/>
                        </a:lnSpc>
                        <a:buFont typeface="Wingdings"/>
                        <a:buNone/>
                      </a:pPr>
                      <a:endParaRPr lang="en-US" altLang="zh-CN" sz="1800" kern="100" dirty="0">
                        <a:solidFill>
                          <a:schemeClr val="dk1"/>
                        </a:solidFill>
                        <a:effectLst/>
                        <a:latin typeface="+mn-lt"/>
                        <a:ea typeface="+mn-ea"/>
                        <a:cs typeface="+mn-cs"/>
                      </a:endParaRPr>
                    </a:p>
                    <a:p>
                      <a:pPr marL="342900" lvl="0" indent="-342900" algn="l">
                        <a:lnSpc>
                          <a:spcPts val="1200"/>
                        </a:lnSpc>
                        <a:buFont typeface="Wingdings"/>
                        <a:buChar char=""/>
                      </a:pPr>
                      <a:r>
                        <a:rPr lang="zh-CN" altLang="en-US" sz="1800" kern="100" dirty="0">
                          <a:solidFill>
                            <a:schemeClr val="dk1"/>
                          </a:solidFill>
                          <a:effectLst/>
                          <a:latin typeface="+mn-lt"/>
                          <a:ea typeface="+mn-ea"/>
                          <a:cs typeface="+mn-cs"/>
                        </a:rPr>
                        <a:t>组织结构、职能</a:t>
                      </a:r>
                      <a:endParaRPr lang="zh-CN" sz="1800" kern="1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10004"/>
                  </a:ext>
                </a:extLst>
              </a:tr>
            </a:tbl>
          </a:graphicData>
        </a:graphic>
      </p:graphicFrame>
      <p:sp>
        <p:nvSpPr>
          <p:cNvPr id="7" name="Rectangle 1"/>
          <p:cNvSpPr>
            <a:spLocks noChangeArrowheads="1"/>
          </p:cNvSpPr>
          <p:nvPr/>
        </p:nvSpPr>
        <p:spPr bwMode="auto">
          <a:xfrm>
            <a:off x="395536" y="1864095"/>
            <a:ext cx="370005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indent="266700" fontAlgn="base">
              <a:spcBef>
                <a:spcPct val="0"/>
              </a:spcBef>
              <a:spcAft>
                <a:spcPct val="0"/>
              </a:spcAft>
            </a:pPr>
            <a:r>
              <a:rPr kumimoji="1" lang="zh-CN" altLang="zh-CN" sz="2800" b="1" i="1" u="sng" dirty="0">
                <a:solidFill>
                  <a:srgbClr val="FFFF00"/>
                </a:solidFill>
              </a:rPr>
              <a:t>绩效评价与绩效管理</a:t>
            </a:r>
            <a:endParaRPr kumimoji="1" lang="zh-CN" sz="2800" b="1" i="1" u="sng" dirty="0">
              <a:solidFill>
                <a:srgbClr val="FFFF00"/>
              </a:solidFill>
            </a:endParaRPr>
          </a:p>
        </p:txBody>
      </p:sp>
    </p:spTree>
    <p:extLst>
      <p:ext uri="{BB962C8B-B14F-4D97-AF65-F5344CB8AC3E}">
        <p14:creationId xmlns:p14="http://schemas.microsoft.com/office/powerpoint/2010/main" val="2426918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710333"/>
            <a:ext cx="78486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a:lnSpc>
                <a:spcPct val="150000"/>
              </a:lnSpc>
            </a:pPr>
            <a:r>
              <a:rPr lang="zh-CN" altLang="en-US" sz="3600" b="1" dirty="0">
                <a:solidFill>
                  <a:schemeClr val="tx1"/>
                </a:solidFill>
                <a:latin typeface="楷体_GB2312" pitchFamily="49" charset="-122"/>
                <a:ea typeface="楷体_GB2312" pitchFamily="49" charset="-122"/>
              </a:rPr>
              <a:t>三、绩效管理的特点</a:t>
            </a:r>
          </a:p>
        </p:txBody>
      </p:sp>
      <p:sp>
        <p:nvSpPr>
          <p:cNvPr id="5" name="Text Box 3"/>
          <p:cNvSpPr txBox="1">
            <a:spLocks noChangeArrowheads="1"/>
          </p:cNvSpPr>
          <p:nvPr/>
        </p:nvSpPr>
        <p:spPr bwMode="auto">
          <a:xfrm>
            <a:off x="323528" y="1609210"/>
            <a:ext cx="8280920"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en-US" sz="2800" b="1" i="1" u="sng" dirty="0">
                <a:solidFill>
                  <a:srgbClr val="FFFF00"/>
                </a:solidFill>
                <a:latin typeface="+mn-lt"/>
                <a:ea typeface="+mn-ea"/>
              </a:rPr>
              <a:t>绩效管理的特点</a:t>
            </a:r>
          </a:p>
          <a:p>
            <a:pPr marL="342900" indent="-342900">
              <a:lnSpc>
                <a:spcPct val="150000"/>
              </a:lnSpc>
              <a:buFont typeface="Arial" pitchFamily="34" charset="0"/>
              <a:buChar char="•"/>
            </a:pPr>
            <a:r>
              <a:rPr lang="zh-CN" altLang="zh-CN" sz="3200" b="1" dirty="0">
                <a:solidFill>
                  <a:srgbClr val="FFFFFF"/>
                </a:solidFill>
              </a:rPr>
              <a:t>战略性</a:t>
            </a:r>
            <a:r>
              <a:rPr lang="en-US" altLang="zh-CN" sz="3200" b="1" dirty="0">
                <a:solidFill>
                  <a:srgbClr val="FFFFFF"/>
                </a:solidFill>
              </a:rPr>
              <a:t> </a:t>
            </a:r>
          </a:p>
          <a:p>
            <a:pPr marL="342900" indent="-342900">
              <a:lnSpc>
                <a:spcPct val="150000"/>
              </a:lnSpc>
              <a:buFont typeface="Arial" pitchFamily="34" charset="0"/>
              <a:buChar char="•"/>
            </a:pPr>
            <a:r>
              <a:rPr lang="zh-CN" altLang="en-US" sz="2000" b="1" dirty="0">
                <a:solidFill>
                  <a:srgbClr val="FFFFFF"/>
                </a:solidFill>
              </a:rPr>
              <a:t>战略性是指要将绩效管理提升到战略高度，在组织战略的指导下，紧紧围绕组织战略来展开绩效管理的各项活动，并最大限度地助推组织战略目标的实现。</a:t>
            </a:r>
            <a:endParaRPr lang="en-US" altLang="zh-CN" sz="2000" b="1" dirty="0">
              <a:solidFill>
                <a:srgbClr val="FFFFFF"/>
              </a:solidFill>
            </a:endParaRPr>
          </a:p>
          <a:p>
            <a:pPr marL="342900" indent="-342900">
              <a:lnSpc>
                <a:spcPct val="150000"/>
              </a:lnSpc>
              <a:buFont typeface="Arial" pitchFamily="34" charset="0"/>
              <a:buChar char="•"/>
            </a:pPr>
            <a:r>
              <a:rPr lang="zh-CN" altLang="zh-CN" sz="3200" b="1" dirty="0">
                <a:solidFill>
                  <a:srgbClr val="FFFFFF"/>
                </a:solidFill>
              </a:rPr>
              <a:t>协同性</a:t>
            </a:r>
            <a:r>
              <a:rPr lang="en-US" altLang="zh-CN" sz="3200" b="1" dirty="0">
                <a:solidFill>
                  <a:srgbClr val="FFFFFF"/>
                </a:solidFill>
              </a:rPr>
              <a:t> </a:t>
            </a:r>
          </a:p>
          <a:p>
            <a:pPr marL="342900" indent="-342900">
              <a:lnSpc>
                <a:spcPct val="150000"/>
              </a:lnSpc>
              <a:buFont typeface="Arial" pitchFamily="34" charset="0"/>
              <a:buChar char="•"/>
            </a:pPr>
            <a:r>
              <a:rPr lang="zh-CN" altLang="en-US" sz="2000" b="1" dirty="0">
                <a:solidFill>
                  <a:srgbClr val="FFFFFF"/>
                </a:solidFill>
              </a:rPr>
              <a:t>协同性是指通过绩效管理系统，实现组织、业务部门、支持部门、外部合作伙伴的全面协同，形成合力，促进竞争优势的形成。</a:t>
            </a:r>
            <a:endParaRPr lang="zh-CN" altLang="zh-CN" sz="2000" dirty="0">
              <a:solidFill>
                <a:srgbClr val="FFFFFF"/>
              </a:solidFill>
            </a:endParaRPr>
          </a:p>
        </p:txBody>
      </p:sp>
    </p:spTree>
    <p:extLst>
      <p:ext uri="{BB962C8B-B14F-4D97-AF65-F5344CB8AC3E}">
        <p14:creationId xmlns:p14="http://schemas.microsoft.com/office/powerpoint/2010/main" val="2067189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710333"/>
            <a:ext cx="78486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a:lnSpc>
                <a:spcPct val="150000"/>
              </a:lnSpc>
            </a:pPr>
            <a:r>
              <a:rPr lang="zh-CN" altLang="en-US" sz="3600" b="1" dirty="0">
                <a:solidFill>
                  <a:schemeClr val="tx1"/>
                </a:solidFill>
                <a:latin typeface="楷体_GB2312" pitchFamily="49" charset="-122"/>
                <a:ea typeface="楷体_GB2312" pitchFamily="49" charset="-122"/>
              </a:rPr>
              <a:t>三、绩效管理的特点</a:t>
            </a:r>
          </a:p>
        </p:txBody>
      </p:sp>
      <p:sp>
        <p:nvSpPr>
          <p:cNvPr id="5" name="Text Box 3"/>
          <p:cNvSpPr txBox="1">
            <a:spLocks noChangeArrowheads="1"/>
          </p:cNvSpPr>
          <p:nvPr/>
        </p:nvSpPr>
        <p:spPr bwMode="auto">
          <a:xfrm>
            <a:off x="251520" y="1633663"/>
            <a:ext cx="8280920"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en-US" sz="2800" b="1" i="1" u="sng" dirty="0">
                <a:solidFill>
                  <a:srgbClr val="FFFF00"/>
                </a:solidFill>
                <a:latin typeface="+mn-lt"/>
                <a:ea typeface="+mn-ea"/>
              </a:rPr>
              <a:t>绩效管理的特点</a:t>
            </a:r>
          </a:p>
          <a:p>
            <a:pPr marL="342900" indent="-342900">
              <a:lnSpc>
                <a:spcPct val="150000"/>
              </a:lnSpc>
              <a:buFont typeface="Arial" pitchFamily="34" charset="0"/>
              <a:buChar char="•"/>
            </a:pPr>
            <a:r>
              <a:rPr lang="zh-CN" altLang="zh-CN" sz="3200" b="1" dirty="0">
                <a:solidFill>
                  <a:srgbClr val="FFFFFF"/>
                </a:solidFill>
              </a:rPr>
              <a:t>差异性</a:t>
            </a:r>
            <a:endParaRPr lang="en-US" altLang="zh-CN" sz="3200" b="1" dirty="0">
              <a:solidFill>
                <a:srgbClr val="FFFFFF"/>
              </a:solidFill>
            </a:endParaRPr>
          </a:p>
          <a:p>
            <a:pPr marL="342900" indent="-342900">
              <a:lnSpc>
                <a:spcPct val="150000"/>
              </a:lnSpc>
              <a:buFont typeface="Arial" pitchFamily="34" charset="0"/>
              <a:buChar char="•"/>
            </a:pPr>
            <a:r>
              <a:rPr lang="zh-CN" altLang="en-US" sz="2000" b="1" dirty="0">
                <a:solidFill>
                  <a:srgbClr val="FFFFFF"/>
                </a:solidFill>
              </a:rPr>
              <a:t>差异性是指不同组织、部门以及个人的绩效管理系统应该具有独特性，绩效计划的内容、绩效监控的重点、绩效评价的体系、绩效反馈的方式都要根据具体情况进行设计。</a:t>
            </a:r>
            <a:endParaRPr lang="en-US" altLang="zh-CN" sz="2000" b="1" dirty="0">
              <a:solidFill>
                <a:srgbClr val="FFFFFF"/>
              </a:solidFill>
            </a:endParaRPr>
          </a:p>
          <a:p>
            <a:pPr marL="342900" indent="-342900">
              <a:lnSpc>
                <a:spcPct val="150000"/>
              </a:lnSpc>
              <a:buFont typeface="Arial" pitchFamily="34" charset="0"/>
              <a:buChar char="•"/>
            </a:pPr>
            <a:r>
              <a:rPr lang="zh-CN" altLang="zh-CN" sz="3200" b="1" dirty="0">
                <a:solidFill>
                  <a:srgbClr val="FFFFFF"/>
                </a:solidFill>
              </a:rPr>
              <a:t>公平性 </a:t>
            </a:r>
            <a:endParaRPr lang="en-US" altLang="zh-CN" sz="3200" b="1" dirty="0">
              <a:solidFill>
                <a:srgbClr val="FFFFFF"/>
              </a:solidFill>
            </a:endParaRPr>
          </a:p>
          <a:p>
            <a:pPr marL="342900" indent="-342900">
              <a:lnSpc>
                <a:spcPct val="150000"/>
              </a:lnSpc>
              <a:buFont typeface="Arial" pitchFamily="34" charset="0"/>
              <a:buChar char="•"/>
            </a:pPr>
            <a:r>
              <a:rPr lang="zh-CN" altLang="en-US" sz="2000" b="1" dirty="0">
                <a:solidFill>
                  <a:srgbClr val="FFFFFF"/>
                </a:solidFill>
              </a:rPr>
              <a:t>公平性是指绩效管理系统必须站在推动组织持续发展的立场上公平地处理各种关系，让所有员工感受到程序、结果与人际的公平。</a:t>
            </a:r>
            <a:endParaRPr lang="zh-CN" altLang="zh-CN" sz="2000" b="1" dirty="0">
              <a:solidFill>
                <a:srgbClr val="FFFFFF"/>
              </a:solidFill>
            </a:endParaRPr>
          </a:p>
        </p:txBody>
      </p:sp>
    </p:spTree>
    <p:extLst>
      <p:ext uri="{BB962C8B-B14F-4D97-AF65-F5344CB8AC3E}">
        <p14:creationId xmlns:p14="http://schemas.microsoft.com/office/powerpoint/2010/main" val="2376400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600" y="694525"/>
            <a:ext cx="7883665" cy="793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a:lnSpc>
                <a:spcPct val="150000"/>
              </a:lnSpc>
            </a:pPr>
            <a:r>
              <a:rPr lang="zh-CN" altLang="en-US" sz="3600" b="1" dirty="0">
                <a:solidFill>
                  <a:schemeClr val="tx1"/>
                </a:solidFill>
                <a:latin typeface="楷体_GB2312" pitchFamily="49" charset="-122"/>
                <a:ea typeface="楷体_GB2312" pitchFamily="49" charset="-122"/>
              </a:rPr>
              <a:t>四、绩效管理系统模型</a:t>
            </a:r>
          </a:p>
        </p:txBody>
      </p:sp>
      <p:sp>
        <p:nvSpPr>
          <p:cNvPr id="5" name="Text Box 3"/>
          <p:cNvSpPr txBox="1">
            <a:spLocks noChangeArrowheads="1"/>
          </p:cNvSpPr>
          <p:nvPr/>
        </p:nvSpPr>
        <p:spPr bwMode="auto">
          <a:xfrm>
            <a:off x="574346" y="1553670"/>
            <a:ext cx="8280919"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en-US" sz="2800" b="1" i="1" u="sng" dirty="0">
                <a:solidFill>
                  <a:srgbClr val="FFFF00"/>
                </a:solidFill>
                <a:latin typeface="+mn-lt"/>
                <a:ea typeface="+mn-ea"/>
              </a:rPr>
              <a:t>绩效管理系统模型</a:t>
            </a:r>
            <a:endParaRPr lang="en-US" altLang="zh-CN" sz="2800" b="1" i="1" u="sng" dirty="0">
              <a:solidFill>
                <a:srgbClr val="FFFF00"/>
              </a:solidFill>
              <a:latin typeface="+mn-lt"/>
              <a:ea typeface="+mn-ea"/>
            </a:endParaRPr>
          </a:p>
        </p:txBody>
      </p:sp>
      <p:pic>
        <p:nvPicPr>
          <p:cNvPr id="26626" name="Picture 2"/>
          <p:cNvPicPr>
            <a:picLocks noChangeAspect="1" noChangeArrowheads="1"/>
          </p:cNvPicPr>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995487" y="2564904"/>
            <a:ext cx="5153025" cy="405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8508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600" y="694525"/>
            <a:ext cx="7883665"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a:lnSpc>
                <a:spcPct val="150000"/>
              </a:lnSpc>
            </a:pPr>
            <a:r>
              <a:rPr lang="zh-CN" altLang="en-US" sz="3600" b="1" dirty="0">
                <a:solidFill>
                  <a:schemeClr val="tx1"/>
                </a:solidFill>
                <a:latin typeface="楷体_GB2312" pitchFamily="49" charset="-122"/>
                <a:ea typeface="楷体_GB2312" pitchFamily="49" charset="-122"/>
              </a:rPr>
              <a:t>四、绩效管理系统模型</a:t>
            </a:r>
          </a:p>
        </p:txBody>
      </p:sp>
      <p:sp>
        <p:nvSpPr>
          <p:cNvPr id="5" name="Text Box 3"/>
          <p:cNvSpPr txBox="1">
            <a:spLocks noChangeArrowheads="1"/>
          </p:cNvSpPr>
          <p:nvPr/>
        </p:nvSpPr>
        <p:spPr bwMode="auto">
          <a:xfrm>
            <a:off x="467544" y="1642825"/>
            <a:ext cx="8208912" cy="5139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en-US" sz="2800" b="1" i="1" u="sng" dirty="0">
                <a:solidFill>
                  <a:srgbClr val="FFFF00"/>
                </a:solidFill>
                <a:latin typeface="+mn-lt"/>
                <a:ea typeface="+mn-ea"/>
              </a:rPr>
              <a:t>（一）绩效管理的目的</a:t>
            </a:r>
          </a:p>
          <a:p>
            <a:r>
              <a:rPr lang="en-US" altLang="zh-CN" sz="2800" dirty="0">
                <a:solidFill>
                  <a:srgbClr val="FFFFFF"/>
                </a:solidFill>
                <a:latin typeface="+mn-lt"/>
                <a:ea typeface="+mn-ea"/>
              </a:rPr>
              <a:t>1.</a:t>
            </a:r>
            <a:r>
              <a:rPr lang="zh-CN" altLang="en-US" sz="2800" dirty="0">
                <a:solidFill>
                  <a:srgbClr val="FFFFFF"/>
                </a:solidFill>
                <a:latin typeface="+mn-lt"/>
                <a:ea typeface="+mn-ea"/>
              </a:rPr>
              <a:t>战略目的</a:t>
            </a:r>
            <a:endParaRPr lang="en-US" altLang="zh-CN" sz="2800" dirty="0">
              <a:solidFill>
                <a:srgbClr val="FFFFFF"/>
              </a:solidFill>
              <a:latin typeface="+mn-lt"/>
              <a:ea typeface="+mn-ea"/>
            </a:endParaRPr>
          </a:p>
          <a:p>
            <a:r>
              <a:rPr lang="zh-CN" altLang="en-US" sz="2000" dirty="0">
                <a:solidFill>
                  <a:srgbClr val="FFFFFF"/>
                </a:solidFill>
                <a:latin typeface="+mn-lt"/>
                <a:ea typeface="+mn-ea"/>
              </a:rPr>
              <a:t>绩效管理与组织的战略密切相关。绩效管理系统必须与组织的战略目标密切联系才具有实际意义。</a:t>
            </a:r>
          </a:p>
          <a:p>
            <a:r>
              <a:rPr lang="en-US" altLang="zh-CN" sz="2800" dirty="0">
                <a:solidFill>
                  <a:srgbClr val="FFFFFF"/>
                </a:solidFill>
                <a:latin typeface="+mn-lt"/>
                <a:ea typeface="+mn-ea"/>
              </a:rPr>
              <a:t>2.</a:t>
            </a:r>
            <a:r>
              <a:rPr lang="zh-CN" altLang="en-US" sz="2800" dirty="0">
                <a:solidFill>
                  <a:srgbClr val="FFFFFF"/>
                </a:solidFill>
                <a:latin typeface="+mn-lt"/>
                <a:ea typeface="+mn-ea"/>
              </a:rPr>
              <a:t>管理目的</a:t>
            </a:r>
            <a:endParaRPr lang="en-US" altLang="zh-CN" sz="2800" dirty="0">
              <a:solidFill>
                <a:srgbClr val="FFFFFF"/>
              </a:solidFill>
              <a:latin typeface="+mn-lt"/>
              <a:ea typeface="+mn-ea"/>
            </a:endParaRPr>
          </a:p>
          <a:p>
            <a:r>
              <a:rPr lang="zh-CN" altLang="en-US" sz="2000" dirty="0">
                <a:solidFill>
                  <a:srgbClr val="FFFFFF"/>
                </a:solidFill>
                <a:latin typeface="+mn-lt"/>
                <a:ea typeface="+mn-ea"/>
              </a:rPr>
              <a:t>绩效管理的管理目的主要是指要以绩效评价结果为依据做出各项管理决策，从而激励和引导员工不断提高自身的工作绩效，最大限度地实现组织目标。</a:t>
            </a:r>
          </a:p>
          <a:p>
            <a:r>
              <a:rPr lang="en-US" altLang="zh-CN" sz="2800" dirty="0">
                <a:solidFill>
                  <a:srgbClr val="FFFFFF"/>
                </a:solidFill>
                <a:latin typeface="+mn-lt"/>
                <a:ea typeface="+mn-ea"/>
              </a:rPr>
              <a:t>3.</a:t>
            </a:r>
            <a:r>
              <a:rPr lang="zh-CN" altLang="en-US" sz="2800" dirty="0">
                <a:solidFill>
                  <a:srgbClr val="FFFFFF"/>
                </a:solidFill>
                <a:latin typeface="+mn-lt"/>
                <a:ea typeface="+mn-ea"/>
              </a:rPr>
              <a:t>开发目的</a:t>
            </a:r>
            <a:endParaRPr lang="en-US" altLang="zh-CN" sz="2800" dirty="0">
              <a:solidFill>
                <a:srgbClr val="FFFFFF"/>
              </a:solidFill>
              <a:latin typeface="+mn-lt"/>
              <a:ea typeface="+mn-ea"/>
            </a:endParaRPr>
          </a:p>
          <a:p>
            <a:r>
              <a:rPr lang="zh-CN" altLang="en-US" sz="2000" dirty="0">
                <a:solidFill>
                  <a:srgbClr val="FFFFFF"/>
                </a:solidFill>
                <a:latin typeface="+mn-lt"/>
                <a:ea typeface="+mn-ea"/>
              </a:rPr>
              <a:t>绩效管理的开发目的主要是指管理者通过绩效管理过程来发现员工存在的不足，以便对其进行有针对性的培训，从而使员工能够更加有效地完成工作。</a:t>
            </a:r>
          </a:p>
          <a:p>
            <a:pPr>
              <a:lnSpc>
                <a:spcPct val="150000"/>
              </a:lnSpc>
            </a:pPr>
            <a:endParaRPr lang="en-US" altLang="zh-CN" sz="2800" b="1" i="1" u="sng" dirty="0">
              <a:solidFill>
                <a:srgbClr val="FFFF00"/>
              </a:solidFill>
              <a:latin typeface="+mn-lt"/>
              <a:ea typeface="+mn-ea"/>
            </a:endParaRPr>
          </a:p>
        </p:txBody>
      </p:sp>
    </p:spTree>
    <p:extLst>
      <p:ext uri="{BB962C8B-B14F-4D97-AF65-F5344CB8AC3E}">
        <p14:creationId xmlns:p14="http://schemas.microsoft.com/office/powerpoint/2010/main" val="1977327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79512" y="694525"/>
            <a:ext cx="8964488" cy="793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a:lnSpc>
                <a:spcPct val="150000"/>
              </a:lnSpc>
            </a:pPr>
            <a:r>
              <a:rPr lang="zh-CN" altLang="en-US" sz="3600" b="1" dirty="0">
                <a:solidFill>
                  <a:schemeClr val="tx1"/>
                </a:solidFill>
                <a:latin typeface="楷体_GB2312" pitchFamily="49" charset="-122"/>
                <a:ea typeface="楷体_GB2312" pitchFamily="49" charset="-122"/>
              </a:rPr>
              <a:t>五、战略性绩效管理系统模型</a:t>
            </a:r>
          </a:p>
        </p:txBody>
      </p:sp>
      <p:sp>
        <p:nvSpPr>
          <p:cNvPr id="5" name="Text Box 3"/>
          <p:cNvSpPr txBox="1">
            <a:spLocks noChangeArrowheads="1"/>
          </p:cNvSpPr>
          <p:nvPr/>
        </p:nvSpPr>
        <p:spPr bwMode="auto">
          <a:xfrm>
            <a:off x="539552" y="1628800"/>
            <a:ext cx="7992888" cy="4062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en-US" sz="2800" b="1" i="1" u="sng" dirty="0">
                <a:solidFill>
                  <a:srgbClr val="FFFF00"/>
                </a:solidFill>
                <a:latin typeface="+mn-lt"/>
                <a:ea typeface="+mn-ea"/>
              </a:rPr>
              <a:t>（二）绩效管理的环节</a:t>
            </a:r>
          </a:p>
          <a:p>
            <a:pPr marL="514350" indent="-514350">
              <a:lnSpc>
                <a:spcPct val="200000"/>
              </a:lnSpc>
              <a:buAutoNum type="arabicPeriod"/>
            </a:pPr>
            <a:r>
              <a:rPr lang="zh-CN" altLang="en-US" sz="2800" dirty="0">
                <a:solidFill>
                  <a:srgbClr val="FFFFFF"/>
                </a:solidFill>
                <a:latin typeface="+mn-lt"/>
                <a:ea typeface="+mn-ea"/>
              </a:rPr>
              <a:t>绩效计划</a:t>
            </a:r>
            <a:endParaRPr lang="en-US" altLang="zh-CN" sz="2800" dirty="0">
              <a:solidFill>
                <a:srgbClr val="FFFFFF"/>
              </a:solidFill>
              <a:latin typeface="+mn-lt"/>
              <a:ea typeface="+mn-ea"/>
            </a:endParaRPr>
          </a:p>
          <a:p>
            <a:pPr>
              <a:lnSpc>
                <a:spcPct val="200000"/>
              </a:lnSpc>
            </a:pPr>
            <a:r>
              <a:rPr lang="zh-CN" altLang="en-US" sz="2000" dirty="0">
                <a:solidFill>
                  <a:srgbClr val="FFFFFF"/>
                </a:solidFill>
                <a:latin typeface="+mn-lt"/>
                <a:ea typeface="+mn-ea"/>
              </a:rPr>
              <a:t>绩效计划</a:t>
            </a:r>
            <a:r>
              <a:rPr lang="en-US" altLang="zh-CN" sz="2000" dirty="0">
                <a:solidFill>
                  <a:srgbClr val="FFFFFF"/>
                </a:solidFill>
                <a:latin typeface="+mn-lt"/>
                <a:ea typeface="+mn-ea"/>
              </a:rPr>
              <a:t>(performance planning)</a:t>
            </a:r>
            <a:r>
              <a:rPr lang="zh-CN" altLang="en-US" sz="2000" dirty="0">
                <a:solidFill>
                  <a:srgbClr val="FFFFFF"/>
                </a:solidFill>
                <a:latin typeface="+mn-lt"/>
                <a:ea typeface="+mn-ea"/>
              </a:rPr>
              <a:t>作为绩效管理系统闭循环中的第一个环节，是指当新的绩效周期开始时，管理者和下属依据组织的战略规划和年度工作计划，通过绩效计划面谈，共同确定组织、部门以及个人的工作任务，并签订绩效目标协议的过程。</a:t>
            </a:r>
          </a:p>
        </p:txBody>
      </p:sp>
    </p:spTree>
    <p:extLst>
      <p:ext uri="{BB962C8B-B14F-4D97-AF65-F5344CB8AC3E}">
        <p14:creationId xmlns:p14="http://schemas.microsoft.com/office/powerpoint/2010/main" val="1328116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8EE8B66-0777-4630-A45F-A57049866641}"/>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六西格玛管理师、车间主管、经济管理师、生产运营管理师、微营销师</a:t>
            </a:r>
            <a:r>
              <a:rPr lang="en-US" altLang="zh-CN" sz="1600" b="1"/>
              <a:t>MBA</a:t>
            </a:r>
            <a:r>
              <a:rPr lang="zh-CN" altLang="en-US" sz="1600" b="1"/>
              <a:t>等高级认证。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endParaRPr lang="zh-CN" altLang="en-US" sz="1600" b="1"/>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咨询邮箱：</a:t>
            </a:r>
            <a:r>
              <a:rPr lang="en-US" altLang="zh-CN" sz="1600" b="1">
                <a:hlinkClick r:id="rId3"/>
              </a:rPr>
              <a:t>xchy007@163.com</a:t>
            </a:r>
            <a:r>
              <a:rPr lang="en-US" altLang="zh-CN" sz="1600" b="1"/>
              <a:t>   </a:t>
            </a:r>
            <a:r>
              <a:rPr lang="zh-CN" altLang="en-US" sz="1600" b="1"/>
              <a:t>咨询教师</a:t>
            </a:r>
            <a:r>
              <a:rPr lang="en-US" altLang="zh-CN" sz="1600" b="1"/>
              <a:t>: </a:t>
            </a:r>
            <a:r>
              <a:rPr lang="zh-CN" altLang="en-US" sz="1600" b="1"/>
              <a:t>王海涛 </a:t>
            </a:r>
          </a:p>
          <a:p>
            <a:pPr eaLnBrk="1" hangingPunct="1">
              <a:lnSpc>
                <a:spcPct val="80000"/>
              </a:lnSpc>
            </a:pPr>
            <a:r>
              <a:rPr lang="en-US" altLang="zh-CN" sz="1600" b="1"/>
              <a:t> </a:t>
            </a:r>
            <a:endParaRPr lang="zh-CN" altLang="en-US" sz="1600" b="1"/>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BC881EC7-F718-4392-88B1-1F8B0EA1D20D}"/>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A296896-420F-4393-9EEC-5124B57B7860}"/>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FA8F17C0-718B-4ECD-B94E-E338B4DBEF84}"/>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79512" y="694525"/>
            <a:ext cx="8964488" cy="793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a:lnSpc>
                <a:spcPct val="150000"/>
              </a:lnSpc>
            </a:pPr>
            <a:r>
              <a:rPr lang="zh-CN" altLang="en-US" sz="3600" b="1" dirty="0">
                <a:solidFill>
                  <a:schemeClr val="tx1"/>
                </a:solidFill>
                <a:latin typeface="楷体_GB2312" pitchFamily="49" charset="-122"/>
                <a:ea typeface="楷体_GB2312" pitchFamily="49" charset="-122"/>
              </a:rPr>
              <a:t>五、战略性绩效管理系统模型</a:t>
            </a:r>
          </a:p>
        </p:txBody>
      </p:sp>
      <p:sp>
        <p:nvSpPr>
          <p:cNvPr id="5" name="Text Box 3"/>
          <p:cNvSpPr txBox="1">
            <a:spLocks noChangeArrowheads="1"/>
          </p:cNvSpPr>
          <p:nvPr/>
        </p:nvSpPr>
        <p:spPr bwMode="auto">
          <a:xfrm>
            <a:off x="539552" y="1628800"/>
            <a:ext cx="7992888" cy="4678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en-US" sz="2800" b="1" i="1" u="sng" dirty="0">
                <a:solidFill>
                  <a:srgbClr val="FFFF00"/>
                </a:solidFill>
                <a:latin typeface="+mn-lt"/>
                <a:ea typeface="+mn-ea"/>
              </a:rPr>
              <a:t>（二）绩效管理的环节</a:t>
            </a:r>
          </a:p>
          <a:p>
            <a:pPr>
              <a:lnSpc>
                <a:spcPct val="200000"/>
              </a:lnSpc>
            </a:pPr>
            <a:r>
              <a:rPr lang="en-US" altLang="zh-CN" sz="2800" dirty="0">
                <a:solidFill>
                  <a:srgbClr val="FFFFFF"/>
                </a:solidFill>
                <a:latin typeface="+mn-lt"/>
                <a:ea typeface="+mn-ea"/>
              </a:rPr>
              <a:t>2. </a:t>
            </a:r>
            <a:r>
              <a:rPr lang="zh-CN" altLang="en-US" sz="2800" dirty="0">
                <a:solidFill>
                  <a:srgbClr val="FFFFFF"/>
                </a:solidFill>
                <a:latin typeface="+mn-lt"/>
                <a:ea typeface="+mn-ea"/>
              </a:rPr>
              <a:t>绩效监控</a:t>
            </a:r>
            <a:endParaRPr lang="en-US" altLang="zh-CN" sz="2800" dirty="0">
              <a:solidFill>
                <a:srgbClr val="FFFFFF"/>
              </a:solidFill>
              <a:latin typeface="+mn-lt"/>
              <a:ea typeface="+mn-ea"/>
            </a:endParaRPr>
          </a:p>
          <a:p>
            <a:pPr>
              <a:lnSpc>
                <a:spcPct val="200000"/>
              </a:lnSpc>
            </a:pPr>
            <a:r>
              <a:rPr lang="zh-CN" altLang="en-US" sz="2000" dirty="0">
                <a:solidFill>
                  <a:srgbClr val="FFFFFF"/>
                </a:solidFill>
                <a:latin typeface="+mn-lt"/>
                <a:ea typeface="+mn-ea"/>
              </a:rPr>
              <a:t>绩效监控</a:t>
            </a:r>
            <a:r>
              <a:rPr lang="en-US" altLang="zh-CN" sz="2000" dirty="0">
                <a:solidFill>
                  <a:srgbClr val="FFFFFF"/>
                </a:solidFill>
                <a:latin typeface="+mn-lt"/>
                <a:ea typeface="+mn-ea"/>
              </a:rPr>
              <a:t>(performance monitoring)</a:t>
            </a:r>
            <a:r>
              <a:rPr lang="zh-CN" altLang="en-US" sz="2000" dirty="0">
                <a:solidFill>
                  <a:srgbClr val="FFFFFF"/>
                </a:solidFill>
                <a:latin typeface="+mn-lt"/>
                <a:ea typeface="+mn-ea"/>
              </a:rPr>
              <a:t>是绩效管理的第二个环节，也是整个绩效周期中历时最长的环节。绩效监控是指在绩效计划实施过程中，管理者与下属通过持续的绩效沟通，采取有效的监控方式对员工的行为及绩效目标的实施情况进行监控，并提供必要的工作指导与工作支持的过程。</a:t>
            </a:r>
          </a:p>
        </p:txBody>
      </p:sp>
    </p:spTree>
    <p:extLst>
      <p:ext uri="{BB962C8B-B14F-4D97-AF65-F5344CB8AC3E}">
        <p14:creationId xmlns:p14="http://schemas.microsoft.com/office/powerpoint/2010/main" val="1208024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79512" y="694525"/>
            <a:ext cx="8964488" cy="793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a:lnSpc>
                <a:spcPct val="150000"/>
              </a:lnSpc>
            </a:pPr>
            <a:r>
              <a:rPr lang="zh-CN" altLang="en-US" sz="3600" b="1" dirty="0">
                <a:solidFill>
                  <a:schemeClr val="tx1"/>
                </a:solidFill>
                <a:latin typeface="楷体_GB2312" pitchFamily="49" charset="-122"/>
                <a:ea typeface="楷体_GB2312" pitchFamily="49" charset="-122"/>
              </a:rPr>
              <a:t>五、战略性绩效管理系统模型</a:t>
            </a:r>
          </a:p>
        </p:txBody>
      </p:sp>
      <p:sp>
        <p:nvSpPr>
          <p:cNvPr id="5" name="Text Box 3"/>
          <p:cNvSpPr txBox="1">
            <a:spLocks noChangeArrowheads="1"/>
          </p:cNvSpPr>
          <p:nvPr/>
        </p:nvSpPr>
        <p:spPr bwMode="auto">
          <a:xfrm>
            <a:off x="539552" y="1628800"/>
            <a:ext cx="7992888" cy="4062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en-US" sz="2800" b="1" i="1" u="sng" dirty="0">
                <a:solidFill>
                  <a:srgbClr val="FFFF00"/>
                </a:solidFill>
                <a:latin typeface="+mn-lt"/>
                <a:ea typeface="+mn-ea"/>
              </a:rPr>
              <a:t>（二）绩效管理的环节</a:t>
            </a:r>
          </a:p>
          <a:p>
            <a:pPr>
              <a:lnSpc>
                <a:spcPct val="200000"/>
              </a:lnSpc>
            </a:pPr>
            <a:r>
              <a:rPr lang="en-US" altLang="zh-CN" sz="2800" dirty="0">
                <a:solidFill>
                  <a:srgbClr val="FFFFFF"/>
                </a:solidFill>
                <a:latin typeface="+mn-lt"/>
                <a:ea typeface="+mn-ea"/>
              </a:rPr>
              <a:t>3. </a:t>
            </a:r>
            <a:r>
              <a:rPr lang="zh-CN" altLang="en-US" sz="2800" dirty="0">
                <a:solidFill>
                  <a:srgbClr val="FFFFFF"/>
                </a:solidFill>
                <a:latin typeface="+mn-lt"/>
                <a:ea typeface="+mn-ea"/>
              </a:rPr>
              <a:t>绩效评价</a:t>
            </a:r>
          </a:p>
          <a:p>
            <a:pPr>
              <a:lnSpc>
                <a:spcPct val="200000"/>
              </a:lnSpc>
            </a:pPr>
            <a:r>
              <a:rPr lang="zh-CN" altLang="en-US" sz="2000" dirty="0">
                <a:solidFill>
                  <a:srgbClr val="FFFFFF"/>
                </a:solidFill>
                <a:latin typeface="+mn-lt"/>
                <a:ea typeface="+mn-ea"/>
              </a:rPr>
              <a:t>作为绩效管理过程中的核心环节，绩效评价</a:t>
            </a:r>
            <a:r>
              <a:rPr lang="en-US" altLang="zh-CN" sz="2000" dirty="0">
                <a:solidFill>
                  <a:srgbClr val="FFFFFF"/>
                </a:solidFill>
                <a:latin typeface="+mn-lt"/>
                <a:ea typeface="+mn-ea"/>
              </a:rPr>
              <a:t>(performance appraisal)</a:t>
            </a:r>
            <a:r>
              <a:rPr lang="zh-CN" altLang="en-US" sz="2000" dirty="0">
                <a:solidFill>
                  <a:srgbClr val="FFFFFF"/>
                </a:solidFill>
                <a:latin typeface="+mn-lt"/>
                <a:ea typeface="+mn-ea"/>
              </a:rPr>
              <a:t>是指根据绩效目标协议书所约定的评价周期和评价标准，由绩效管理主管部门选定的评价主体，采用有效的评价方法，对组织、部门及个人的绩效目标完成情况进行评价的过程。</a:t>
            </a:r>
            <a:endParaRPr lang="en-US" altLang="zh-CN" sz="2000" dirty="0">
              <a:solidFill>
                <a:srgbClr val="FFFFFF"/>
              </a:solidFill>
              <a:latin typeface="+mn-lt"/>
              <a:ea typeface="+mn-ea"/>
            </a:endParaRPr>
          </a:p>
        </p:txBody>
      </p:sp>
    </p:spTree>
    <p:extLst>
      <p:ext uri="{BB962C8B-B14F-4D97-AF65-F5344CB8AC3E}">
        <p14:creationId xmlns:p14="http://schemas.microsoft.com/office/powerpoint/2010/main" val="3198993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79512" y="694525"/>
            <a:ext cx="8964488" cy="793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a:lnSpc>
                <a:spcPct val="150000"/>
              </a:lnSpc>
            </a:pPr>
            <a:r>
              <a:rPr lang="zh-CN" altLang="en-US" sz="3600" b="1" dirty="0">
                <a:solidFill>
                  <a:schemeClr val="tx1"/>
                </a:solidFill>
                <a:latin typeface="楷体_GB2312" pitchFamily="49" charset="-122"/>
                <a:ea typeface="楷体_GB2312" pitchFamily="49" charset="-122"/>
              </a:rPr>
              <a:t>五、战略性绩效管理系统模型</a:t>
            </a:r>
          </a:p>
        </p:txBody>
      </p:sp>
      <p:sp>
        <p:nvSpPr>
          <p:cNvPr id="5" name="Text Box 3"/>
          <p:cNvSpPr txBox="1">
            <a:spLocks noChangeArrowheads="1"/>
          </p:cNvSpPr>
          <p:nvPr/>
        </p:nvSpPr>
        <p:spPr bwMode="auto">
          <a:xfrm>
            <a:off x="539552" y="1628800"/>
            <a:ext cx="7992888" cy="3447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en-US" sz="2800" b="1" i="1" u="sng" dirty="0">
                <a:solidFill>
                  <a:srgbClr val="FFFF00"/>
                </a:solidFill>
                <a:latin typeface="+mn-lt"/>
                <a:ea typeface="+mn-ea"/>
              </a:rPr>
              <a:t>（二）绩效管理的环节</a:t>
            </a:r>
          </a:p>
          <a:p>
            <a:pPr>
              <a:lnSpc>
                <a:spcPct val="200000"/>
              </a:lnSpc>
            </a:pPr>
            <a:r>
              <a:rPr lang="en-US" altLang="zh-CN" sz="2800" dirty="0">
                <a:solidFill>
                  <a:srgbClr val="FFFFFF"/>
                </a:solidFill>
                <a:latin typeface="+mn-lt"/>
                <a:ea typeface="+mn-ea"/>
              </a:rPr>
              <a:t>4. </a:t>
            </a:r>
            <a:r>
              <a:rPr lang="zh-CN" altLang="en-US" sz="2800" dirty="0">
                <a:solidFill>
                  <a:srgbClr val="FFFFFF"/>
                </a:solidFill>
                <a:latin typeface="+mn-lt"/>
                <a:ea typeface="+mn-ea"/>
              </a:rPr>
              <a:t>绩效反馈</a:t>
            </a:r>
          </a:p>
          <a:p>
            <a:pPr>
              <a:lnSpc>
                <a:spcPct val="200000"/>
              </a:lnSpc>
            </a:pPr>
            <a:r>
              <a:rPr lang="zh-CN" altLang="en-US" sz="2000" dirty="0">
                <a:solidFill>
                  <a:srgbClr val="FFFFFF"/>
                </a:solidFill>
                <a:latin typeface="+mn-lt"/>
                <a:ea typeface="+mn-ea"/>
              </a:rPr>
              <a:t>绩效反馈</a:t>
            </a:r>
            <a:r>
              <a:rPr lang="en-US" altLang="zh-CN" sz="2000" dirty="0">
                <a:solidFill>
                  <a:srgbClr val="FFFFFF"/>
                </a:solidFill>
                <a:latin typeface="+mn-lt"/>
                <a:ea typeface="+mn-ea"/>
              </a:rPr>
              <a:t>(performance feedback)</a:t>
            </a:r>
            <a:r>
              <a:rPr lang="zh-CN" altLang="en-US" sz="2000" dirty="0">
                <a:solidFill>
                  <a:srgbClr val="FFFFFF"/>
                </a:solidFill>
                <a:latin typeface="+mn-lt"/>
                <a:ea typeface="+mn-ea"/>
              </a:rPr>
              <a:t>是指在绩效评价结束后，管理者与下属通过绩效反馈面谈，将评价结果反馈给下属，并共同分析绩效不佳的方面及其原因，制定绩效改进计划的过程。</a:t>
            </a:r>
            <a:endParaRPr lang="en-US" altLang="zh-CN" sz="2000" dirty="0">
              <a:solidFill>
                <a:srgbClr val="FFFFFF"/>
              </a:solidFill>
              <a:latin typeface="+mn-lt"/>
              <a:ea typeface="+mn-ea"/>
            </a:endParaRPr>
          </a:p>
        </p:txBody>
      </p:sp>
    </p:spTree>
    <p:extLst>
      <p:ext uri="{BB962C8B-B14F-4D97-AF65-F5344CB8AC3E}">
        <p14:creationId xmlns:p14="http://schemas.microsoft.com/office/powerpoint/2010/main" val="3139969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79512" y="694525"/>
            <a:ext cx="8964488" cy="793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a:lnSpc>
                <a:spcPct val="150000"/>
              </a:lnSpc>
            </a:pPr>
            <a:r>
              <a:rPr lang="zh-CN" altLang="en-US" sz="3600" b="1" dirty="0">
                <a:solidFill>
                  <a:schemeClr val="tx1"/>
                </a:solidFill>
                <a:latin typeface="楷体_GB2312" pitchFamily="49" charset="-122"/>
                <a:ea typeface="楷体_GB2312" pitchFamily="49" charset="-122"/>
              </a:rPr>
              <a:t>五、战略性绩效管理系统模型</a:t>
            </a:r>
          </a:p>
        </p:txBody>
      </p:sp>
      <p:sp>
        <p:nvSpPr>
          <p:cNvPr id="5" name="Text Box 3"/>
          <p:cNvSpPr txBox="1">
            <a:spLocks noChangeArrowheads="1"/>
          </p:cNvSpPr>
          <p:nvPr/>
        </p:nvSpPr>
        <p:spPr bwMode="auto">
          <a:xfrm>
            <a:off x="395536" y="1488012"/>
            <a:ext cx="8352928" cy="3877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en-US" sz="2800" b="1" i="1" u="sng" dirty="0">
                <a:solidFill>
                  <a:srgbClr val="FFFF00"/>
                </a:solidFill>
                <a:latin typeface="+mn-lt"/>
                <a:ea typeface="+mn-ea"/>
              </a:rPr>
              <a:t>（三）绩效管理的关键决策</a:t>
            </a:r>
          </a:p>
          <a:p>
            <a:pPr>
              <a:lnSpc>
                <a:spcPct val="150000"/>
              </a:lnSpc>
            </a:pPr>
            <a:r>
              <a:rPr lang="en-US" altLang="zh-CN" sz="2800" dirty="0">
                <a:solidFill>
                  <a:srgbClr val="FFFFFF"/>
                </a:solidFill>
                <a:latin typeface="+mn-lt"/>
                <a:ea typeface="+mn-ea"/>
              </a:rPr>
              <a:t>1.</a:t>
            </a:r>
            <a:r>
              <a:rPr lang="zh-CN" altLang="en-US" sz="2800" dirty="0">
                <a:solidFill>
                  <a:srgbClr val="FFFFFF"/>
                </a:solidFill>
                <a:latin typeface="+mn-lt"/>
                <a:ea typeface="+mn-ea"/>
              </a:rPr>
              <a:t>评价内容</a:t>
            </a:r>
            <a:endParaRPr lang="en-US" altLang="zh-CN" sz="2800" dirty="0">
              <a:solidFill>
                <a:srgbClr val="FFFFFF"/>
              </a:solidFill>
              <a:latin typeface="+mn-lt"/>
              <a:ea typeface="+mn-ea"/>
            </a:endParaRPr>
          </a:p>
          <a:p>
            <a:pPr>
              <a:lnSpc>
                <a:spcPct val="150000"/>
              </a:lnSpc>
            </a:pPr>
            <a:r>
              <a:rPr lang="zh-CN" altLang="en-US" sz="2000" dirty="0">
                <a:solidFill>
                  <a:srgbClr val="FFFFFF"/>
                </a:solidFill>
                <a:latin typeface="+mn-lt"/>
                <a:ea typeface="+mn-ea"/>
              </a:rPr>
              <a:t>所谓“评价内容”，即“评价什么”，就是指如何确定绩效评价所需的评价指标、目标值及指标权重等内容。</a:t>
            </a:r>
          </a:p>
          <a:p>
            <a:pPr>
              <a:lnSpc>
                <a:spcPct val="150000"/>
              </a:lnSpc>
            </a:pPr>
            <a:r>
              <a:rPr lang="en-US" altLang="zh-CN" sz="2800" dirty="0">
                <a:solidFill>
                  <a:srgbClr val="FFFFFF"/>
                </a:solidFill>
                <a:latin typeface="+mn-lt"/>
                <a:ea typeface="+mn-ea"/>
              </a:rPr>
              <a:t>2.</a:t>
            </a:r>
            <a:r>
              <a:rPr lang="zh-CN" altLang="en-US" sz="2800" dirty="0">
                <a:solidFill>
                  <a:srgbClr val="FFFFFF"/>
                </a:solidFill>
                <a:latin typeface="+mn-lt"/>
                <a:ea typeface="+mn-ea"/>
              </a:rPr>
              <a:t>评价主体</a:t>
            </a:r>
            <a:endParaRPr lang="en-US" altLang="zh-CN" sz="2800" dirty="0">
              <a:solidFill>
                <a:srgbClr val="FFFFFF"/>
              </a:solidFill>
              <a:latin typeface="+mn-lt"/>
              <a:ea typeface="+mn-ea"/>
            </a:endParaRPr>
          </a:p>
          <a:p>
            <a:pPr>
              <a:lnSpc>
                <a:spcPct val="150000"/>
              </a:lnSpc>
            </a:pPr>
            <a:r>
              <a:rPr lang="zh-CN" altLang="en-US" sz="2000" dirty="0">
                <a:solidFill>
                  <a:srgbClr val="FFFFFF"/>
                </a:solidFill>
                <a:latin typeface="+mn-lt"/>
                <a:ea typeface="+mn-ea"/>
              </a:rPr>
              <a:t>所谓“评价主体”，即“谁来评价”，就是指对评价对象做出评价的人。通常，评价主体的划分可以从内部和外部两个维度来进行。</a:t>
            </a:r>
            <a:endParaRPr lang="zh-CN" altLang="en-US" sz="2800" dirty="0">
              <a:solidFill>
                <a:srgbClr val="FFFFFF"/>
              </a:solidFill>
              <a:latin typeface="+mn-lt"/>
              <a:ea typeface="+mn-ea"/>
            </a:endParaRPr>
          </a:p>
        </p:txBody>
      </p:sp>
    </p:spTree>
    <p:extLst>
      <p:ext uri="{BB962C8B-B14F-4D97-AF65-F5344CB8AC3E}">
        <p14:creationId xmlns:p14="http://schemas.microsoft.com/office/powerpoint/2010/main" val="1328116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79512" y="694525"/>
            <a:ext cx="8964488" cy="793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a:lnSpc>
                <a:spcPct val="150000"/>
              </a:lnSpc>
            </a:pPr>
            <a:r>
              <a:rPr lang="zh-CN" altLang="en-US" sz="3600" b="1" dirty="0">
                <a:solidFill>
                  <a:schemeClr val="tx1"/>
                </a:solidFill>
                <a:latin typeface="楷体_GB2312" pitchFamily="49" charset="-122"/>
                <a:ea typeface="楷体_GB2312" pitchFamily="49" charset="-122"/>
              </a:rPr>
              <a:t>五、战略性绩效管理系统模型</a:t>
            </a:r>
          </a:p>
        </p:txBody>
      </p:sp>
      <p:sp>
        <p:nvSpPr>
          <p:cNvPr id="5" name="Text Box 3"/>
          <p:cNvSpPr txBox="1">
            <a:spLocks noChangeArrowheads="1"/>
          </p:cNvSpPr>
          <p:nvPr/>
        </p:nvSpPr>
        <p:spPr bwMode="auto">
          <a:xfrm>
            <a:off x="395536" y="1488012"/>
            <a:ext cx="8280920" cy="433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en-US" sz="2800" b="1" i="1" u="sng" dirty="0">
                <a:solidFill>
                  <a:srgbClr val="FFFF00"/>
                </a:solidFill>
                <a:latin typeface="+mn-lt"/>
                <a:ea typeface="+mn-ea"/>
              </a:rPr>
              <a:t>（三）绩效管理的关键决策</a:t>
            </a:r>
          </a:p>
          <a:p>
            <a:pPr>
              <a:lnSpc>
                <a:spcPct val="150000"/>
              </a:lnSpc>
            </a:pPr>
            <a:r>
              <a:rPr lang="en-US" altLang="zh-CN" sz="2800" dirty="0">
                <a:solidFill>
                  <a:srgbClr val="FFFFFF"/>
                </a:solidFill>
                <a:latin typeface="+mn-lt"/>
                <a:ea typeface="+mn-ea"/>
              </a:rPr>
              <a:t>3.</a:t>
            </a:r>
            <a:r>
              <a:rPr lang="zh-CN" altLang="en-US" sz="2800" dirty="0">
                <a:solidFill>
                  <a:srgbClr val="FFFFFF"/>
                </a:solidFill>
                <a:latin typeface="+mn-lt"/>
                <a:ea typeface="+mn-ea"/>
              </a:rPr>
              <a:t>评价周期</a:t>
            </a:r>
            <a:endParaRPr lang="en-US" altLang="zh-CN" sz="2800" dirty="0">
              <a:solidFill>
                <a:srgbClr val="FFFFFF"/>
              </a:solidFill>
              <a:latin typeface="+mn-lt"/>
              <a:ea typeface="+mn-ea"/>
            </a:endParaRPr>
          </a:p>
          <a:p>
            <a:pPr>
              <a:lnSpc>
                <a:spcPct val="150000"/>
              </a:lnSpc>
            </a:pPr>
            <a:r>
              <a:rPr lang="zh-CN" altLang="en-US" sz="2000" dirty="0">
                <a:solidFill>
                  <a:srgbClr val="FFFFFF"/>
                </a:solidFill>
                <a:latin typeface="+mn-lt"/>
                <a:ea typeface="+mn-ea"/>
              </a:rPr>
              <a:t>所谓“评价周期”，即“多长时间评价一次”。评价周期的设置应尽量合理，既不宜过长，也不能过短。</a:t>
            </a:r>
          </a:p>
          <a:p>
            <a:pPr>
              <a:lnSpc>
                <a:spcPct val="150000"/>
              </a:lnSpc>
            </a:pPr>
            <a:r>
              <a:rPr lang="en-US" altLang="zh-CN" sz="2800" dirty="0">
                <a:solidFill>
                  <a:srgbClr val="FFFFFF"/>
                </a:solidFill>
                <a:latin typeface="+mn-lt"/>
                <a:ea typeface="+mn-ea"/>
              </a:rPr>
              <a:t>4.</a:t>
            </a:r>
            <a:r>
              <a:rPr lang="zh-CN" altLang="en-US" sz="2800" dirty="0">
                <a:solidFill>
                  <a:srgbClr val="FFFFFF"/>
                </a:solidFill>
                <a:latin typeface="+mn-lt"/>
                <a:ea typeface="+mn-ea"/>
              </a:rPr>
              <a:t>评价方法</a:t>
            </a:r>
            <a:endParaRPr lang="en-US" altLang="zh-CN" sz="2800" dirty="0">
              <a:solidFill>
                <a:srgbClr val="FFFFFF"/>
              </a:solidFill>
              <a:latin typeface="+mn-lt"/>
              <a:ea typeface="+mn-ea"/>
            </a:endParaRPr>
          </a:p>
          <a:p>
            <a:pPr>
              <a:lnSpc>
                <a:spcPct val="150000"/>
              </a:lnSpc>
            </a:pPr>
            <a:r>
              <a:rPr lang="zh-CN" altLang="en-US" sz="2000" dirty="0">
                <a:solidFill>
                  <a:srgbClr val="FFFFFF"/>
                </a:solidFill>
                <a:latin typeface="+mn-lt"/>
                <a:ea typeface="+mn-ea"/>
              </a:rPr>
              <a:t>所谓“评价方法”，就是判断员工个人工作绩效时所使用的具体方法。正确地选择绩效评价方法对于得到公正、客观的绩效评价结果有着重要的意义。</a:t>
            </a:r>
          </a:p>
        </p:txBody>
      </p:sp>
    </p:spTree>
    <p:extLst>
      <p:ext uri="{BB962C8B-B14F-4D97-AF65-F5344CB8AC3E}">
        <p14:creationId xmlns:p14="http://schemas.microsoft.com/office/powerpoint/2010/main" val="2436518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79512" y="694525"/>
            <a:ext cx="8964488" cy="793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a:lnSpc>
                <a:spcPct val="150000"/>
              </a:lnSpc>
            </a:pPr>
            <a:r>
              <a:rPr lang="zh-CN" altLang="en-US" sz="3600" b="1" dirty="0">
                <a:solidFill>
                  <a:schemeClr val="tx1"/>
                </a:solidFill>
                <a:latin typeface="楷体_GB2312" pitchFamily="49" charset="-122"/>
                <a:ea typeface="楷体_GB2312" pitchFamily="49" charset="-122"/>
              </a:rPr>
              <a:t>五、战略性绩效管理系统模型</a:t>
            </a:r>
          </a:p>
        </p:txBody>
      </p:sp>
      <p:sp>
        <p:nvSpPr>
          <p:cNvPr id="5" name="Text Box 3"/>
          <p:cNvSpPr txBox="1">
            <a:spLocks noChangeArrowheads="1"/>
          </p:cNvSpPr>
          <p:nvPr/>
        </p:nvSpPr>
        <p:spPr bwMode="auto">
          <a:xfrm>
            <a:off x="395536" y="1488012"/>
            <a:ext cx="8280920" cy="3447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en-US" sz="2800" b="1" i="1" u="sng" dirty="0">
                <a:solidFill>
                  <a:srgbClr val="FFFF00"/>
                </a:solidFill>
                <a:latin typeface="+mn-lt"/>
                <a:ea typeface="+mn-ea"/>
              </a:rPr>
              <a:t>（三）绩效管理的关键决策</a:t>
            </a:r>
          </a:p>
          <a:p>
            <a:pPr>
              <a:lnSpc>
                <a:spcPct val="200000"/>
              </a:lnSpc>
            </a:pPr>
            <a:r>
              <a:rPr lang="en-US" altLang="zh-CN" sz="2800" dirty="0">
                <a:solidFill>
                  <a:srgbClr val="FFFFFF"/>
                </a:solidFill>
                <a:latin typeface="+mn-lt"/>
                <a:ea typeface="+mn-ea"/>
              </a:rPr>
              <a:t>5.</a:t>
            </a:r>
            <a:r>
              <a:rPr lang="zh-CN" altLang="en-US" sz="2800" dirty="0">
                <a:solidFill>
                  <a:srgbClr val="FFFFFF"/>
                </a:solidFill>
                <a:latin typeface="+mn-lt"/>
                <a:ea typeface="+mn-ea"/>
              </a:rPr>
              <a:t>结果应用</a:t>
            </a:r>
            <a:endParaRPr lang="en-US" altLang="zh-CN" sz="2800" dirty="0">
              <a:solidFill>
                <a:srgbClr val="FFFFFF"/>
              </a:solidFill>
              <a:latin typeface="+mn-lt"/>
              <a:ea typeface="+mn-ea"/>
            </a:endParaRPr>
          </a:p>
          <a:p>
            <a:pPr>
              <a:lnSpc>
                <a:spcPct val="200000"/>
              </a:lnSpc>
            </a:pPr>
            <a:r>
              <a:rPr lang="zh-CN" altLang="en-US" sz="2000" dirty="0">
                <a:solidFill>
                  <a:srgbClr val="FFFFFF"/>
                </a:solidFill>
                <a:latin typeface="+mn-lt"/>
                <a:ea typeface="+mn-ea"/>
              </a:rPr>
              <a:t>绩效管理是人力资源管理职能系统中的核心模块，而绩效评价结果能否被有效利用，关系到整个绩效管理系统的成败，也关系到人力资源系统运行有效性的高低。</a:t>
            </a:r>
          </a:p>
        </p:txBody>
      </p:sp>
    </p:spTree>
    <p:extLst>
      <p:ext uri="{BB962C8B-B14F-4D97-AF65-F5344CB8AC3E}">
        <p14:creationId xmlns:p14="http://schemas.microsoft.com/office/powerpoint/2010/main" val="604828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latin typeface="黑体" pitchFamily="49" charset="-122"/>
                <a:ea typeface="黑体" pitchFamily="49" charset="-122"/>
              </a:rPr>
              <a:t>第</a:t>
            </a:r>
            <a:r>
              <a:rPr lang="en-US" altLang="zh-CN" dirty="0">
                <a:latin typeface="黑体" pitchFamily="49" charset="-122"/>
                <a:ea typeface="黑体" pitchFamily="49" charset="-122"/>
              </a:rPr>
              <a:t>1</a:t>
            </a:r>
            <a:r>
              <a:rPr lang="zh-CN" altLang="en-US" dirty="0">
                <a:latin typeface="黑体" pitchFamily="49" charset="-122"/>
                <a:ea typeface="黑体" pitchFamily="49" charset="-122"/>
              </a:rPr>
              <a:t>章  概论</a:t>
            </a:r>
            <a:endParaRPr lang="zh-CN" altLang="en-US" dirty="0"/>
          </a:p>
        </p:txBody>
      </p:sp>
      <p:sp>
        <p:nvSpPr>
          <p:cNvPr id="3" name="内容占位符 2"/>
          <p:cNvSpPr>
            <a:spLocks noGrp="1"/>
          </p:cNvSpPr>
          <p:nvPr>
            <p:ph idx="1"/>
          </p:nvPr>
        </p:nvSpPr>
        <p:spPr>
          <a:xfrm>
            <a:off x="661988" y="1905000"/>
            <a:ext cx="7870452" cy="4114800"/>
          </a:xfrm>
        </p:spPr>
        <p:txBody>
          <a:bodyPr/>
          <a:lstStyle/>
          <a:p>
            <a:pPr>
              <a:lnSpc>
                <a:spcPct val="150000"/>
              </a:lnSpc>
            </a:pPr>
            <a:r>
              <a:rPr lang="zh-CN" altLang="en-US" dirty="0">
                <a:solidFill>
                  <a:srgbClr val="FFFFFF"/>
                </a:solidFill>
              </a:rPr>
              <a:t>第</a:t>
            </a:r>
            <a:r>
              <a:rPr lang="en-US" altLang="zh-CN" dirty="0">
                <a:solidFill>
                  <a:srgbClr val="FFFFFF"/>
                </a:solidFill>
              </a:rPr>
              <a:t>1</a:t>
            </a:r>
            <a:r>
              <a:rPr lang="zh-CN" altLang="en-US" dirty="0">
                <a:solidFill>
                  <a:srgbClr val="FFFFFF"/>
                </a:solidFill>
              </a:rPr>
              <a:t>节　绩效	</a:t>
            </a:r>
            <a:endParaRPr lang="en-US" altLang="zh-CN" dirty="0">
              <a:solidFill>
                <a:srgbClr val="FFFFFF"/>
              </a:solidFill>
            </a:endParaRPr>
          </a:p>
          <a:p>
            <a:pPr>
              <a:lnSpc>
                <a:spcPct val="150000"/>
              </a:lnSpc>
            </a:pPr>
            <a:r>
              <a:rPr lang="zh-CN" altLang="en-US" dirty="0">
                <a:solidFill>
                  <a:srgbClr val="FFFFFF"/>
                </a:solidFill>
              </a:rPr>
              <a:t>第</a:t>
            </a:r>
            <a:r>
              <a:rPr lang="en-US" altLang="zh-CN" dirty="0">
                <a:solidFill>
                  <a:srgbClr val="FFFFFF"/>
                </a:solidFill>
              </a:rPr>
              <a:t>2</a:t>
            </a:r>
            <a:r>
              <a:rPr lang="zh-CN" altLang="en-US" dirty="0">
                <a:solidFill>
                  <a:srgbClr val="FFFFFF"/>
                </a:solidFill>
              </a:rPr>
              <a:t>节　绩效管理	</a:t>
            </a:r>
            <a:endParaRPr lang="en-US" altLang="zh-CN" dirty="0">
              <a:solidFill>
                <a:srgbClr val="FFFFFF"/>
              </a:solidFill>
            </a:endParaRPr>
          </a:p>
          <a:p>
            <a:pPr>
              <a:lnSpc>
                <a:spcPct val="150000"/>
              </a:lnSpc>
            </a:pPr>
            <a:r>
              <a:rPr lang="zh-CN" altLang="en-US" dirty="0">
                <a:solidFill>
                  <a:srgbClr val="FF0000"/>
                </a:solidFill>
              </a:rPr>
              <a:t>第</a:t>
            </a:r>
            <a:r>
              <a:rPr lang="en-US" altLang="zh-CN" dirty="0">
                <a:solidFill>
                  <a:srgbClr val="FF0000"/>
                </a:solidFill>
              </a:rPr>
              <a:t>3</a:t>
            </a:r>
            <a:r>
              <a:rPr lang="zh-CN" altLang="en-US" dirty="0">
                <a:solidFill>
                  <a:srgbClr val="FF0000"/>
                </a:solidFill>
              </a:rPr>
              <a:t>节　绩效管理与战略性人力资源管理</a:t>
            </a:r>
            <a:endParaRPr lang="en-US" altLang="zh-CN" dirty="0">
              <a:solidFill>
                <a:srgbClr val="FF0000"/>
              </a:solidFill>
            </a:endParaRPr>
          </a:p>
          <a:p>
            <a:pPr>
              <a:lnSpc>
                <a:spcPct val="150000"/>
              </a:lnSpc>
            </a:pPr>
            <a:r>
              <a:rPr lang="zh-CN" altLang="en-US" dirty="0"/>
              <a:t>第</a:t>
            </a:r>
            <a:r>
              <a:rPr lang="en-US" altLang="zh-CN" dirty="0"/>
              <a:t>4</a:t>
            </a:r>
            <a:r>
              <a:rPr lang="zh-CN" altLang="en-US" dirty="0"/>
              <a:t>节    我国绩效管理的发展趋势</a:t>
            </a:r>
            <a:r>
              <a:rPr lang="zh-CN" altLang="en-US" dirty="0">
                <a:solidFill>
                  <a:srgbClr val="FF0000"/>
                </a:solidFill>
              </a:rPr>
              <a:t>	</a:t>
            </a:r>
            <a:endParaRPr lang="en-US" altLang="zh-CN" dirty="0">
              <a:solidFill>
                <a:srgbClr val="FF0000"/>
              </a:solidFill>
            </a:endParaRPr>
          </a:p>
          <a:p>
            <a:endParaRPr lang="zh-CN" altLang="en-US" dirty="0"/>
          </a:p>
        </p:txBody>
      </p:sp>
      <p:sp>
        <p:nvSpPr>
          <p:cNvPr id="4" name="Rectangle 5"/>
          <p:cNvSpPr>
            <a:spLocks noChangeArrowheads="1"/>
          </p:cNvSpPr>
          <p:nvPr/>
        </p:nvSpPr>
        <p:spPr bwMode="auto">
          <a:xfrm>
            <a:off x="754459" y="3499917"/>
            <a:ext cx="7777981" cy="1009203"/>
          </a:xfrm>
          <a:prstGeom prst="rect">
            <a:avLst/>
          </a:prstGeom>
          <a:noFill/>
          <a:ln w="19050" algn="ctr">
            <a:solidFill>
              <a:srgbClr val="FFFF00"/>
            </a:solidFill>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solidFill>
                <a:srgbClr val="EAEAEA"/>
              </a:solidFill>
            </a:endParaRPr>
          </a:p>
        </p:txBody>
      </p:sp>
    </p:spTree>
    <p:extLst>
      <p:ext uri="{BB962C8B-B14F-4D97-AF65-F5344CB8AC3E}">
        <p14:creationId xmlns:p14="http://schemas.microsoft.com/office/powerpoint/2010/main" val="11426616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eaLnBrk="1" hangingPunct="1">
              <a:spcBef>
                <a:spcPct val="50000"/>
              </a:spcBef>
            </a:pPr>
            <a:r>
              <a:rPr lang="zh-CN" altLang="en-US" sz="3600" b="1" kern="1200" dirty="0">
                <a:solidFill>
                  <a:schemeClr val="tx1"/>
                </a:solidFill>
                <a:latin typeface="楷体_GB2312" pitchFamily="49" charset="-122"/>
                <a:ea typeface="楷体_GB2312" pitchFamily="49" charset="-122"/>
                <a:cs typeface="+mn-cs"/>
              </a:rPr>
              <a:t>第</a:t>
            </a:r>
            <a:r>
              <a:rPr lang="en-US" altLang="zh-CN" sz="3600" b="1" kern="1200" dirty="0">
                <a:solidFill>
                  <a:schemeClr val="tx1"/>
                </a:solidFill>
                <a:latin typeface="楷体_GB2312" pitchFamily="49" charset="-122"/>
                <a:ea typeface="楷体_GB2312" pitchFamily="49" charset="-122"/>
                <a:cs typeface="+mn-cs"/>
              </a:rPr>
              <a:t>3</a:t>
            </a:r>
            <a:r>
              <a:rPr lang="zh-CN" altLang="en-US" sz="3600" b="1" kern="1200" dirty="0">
                <a:solidFill>
                  <a:schemeClr val="tx1"/>
                </a:solidFill>
                <a:latin typeface="楷体_GB2312" pitchFamily="49" charset="-122"/>
                <a:ea typeface="楷体_GB2312" pitchFamily="49" charset="-122"/>
                <a:cs typeface="+mn-cs"/>
              </a:rPr>
              <a:t>节　绩效管理与战略性人力资源管理</a:t>
            </a:r>
          </a:p>
        </p:txBody>
      </p:sp>
      <p:sp>
        <p:nvSpPr>
          <p:cNvPr id="5" name="矩形 4"/>
          <p:cNvSpPr/>
          <p:nvPr/>
        </p:nvSpPr>
        <p:spPr>
          <a:xfrm>
            <a:off x="708744" y="2276872"/>
            <a:ext cx="7416824" cy="2541978"/>
          </a:xfrm>
          <a:prstGeom prst="rect">
            <a:avLst/>
          </a:prstGeom>
        </p:spPr>
        <p:txBody>
          <a:bodyPr wrap="square">
            <a:spAutoFit/>
          </a:bodyPr>
          <a:lstStyle/>
          <a:p>
            <a:pPr marL="457200" indent="-457200">
              <a:lnSpc>
                <a:spcPct val="200000"/>
              </a:lnSpc>
              <a:buFont typeface="Arial" pitchFamily="34" charset="0"/>
              <a:buChar char="•"/>
            </a:pPr>
            <a:r>
              <a:rPr lang="zh-CN" altLang="en-US" sz="2800" dirty="0"/>
              <a:t>一、战略性人力资源管理</a:t>
            </a:r>
          </a:p>
          <a:p>
            <a:pPr marL="457200" indent="-457200">
              <a:lnSpc>
                <a:spcPct val="200000"/>
              </a:lnSpc>
              <a:buFont typeface="Arial" pitchFamily="34" charset="0"/>
              <a:buChar char="•"/>
            </a:pPr>
            <a:r>
              <a:rPr lang="zh-CN" altLang="en-US" sz="2800" dirty="0"/>
              <a:t>二、绩效管理在战略性人力资源管理系统中的地位</a:t>
            </a:r>
          </a:p>
        </p:txBody>
      </p:sp>
    </p:spTree>
    <p:extLst>
      <p:ext uri="{BB962C8B-B14F-4D97-AF65-F5344CB8AC3E}">
        <p14:creationId xmlns:p14="http://schemas.microsoft.com/office/powerpoint/2010/main" val="25698210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79512" y="694525"/>
            <a:ext cx="896448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a:lnSpc>
                <a:spcPct val="150000"/>
              </a:lnSpc>
            </a:pPr>
            <a:r>
              <a:rPr lang="zh-CN" altLang="en-US" sz="3600" b="1" dirty="0">
                <a:solidFill>
                  <a:schemeClr val="tx1"/>
                </a:solidFill>
                <a:latin typeface="楷体_GB2312" pitchFamily="49" charset="-122"/>
                <a:ea typeface="楷体_GB2312" pitchFamily="49" charset="-122"/>
              </a:rPr>
              <a:t>一、战略性人力资源管理</a:t>
            </a:r>
          </a:p>
        </p:txBody>
      </p:sp>
      <p:sp>
        <p:nvSpPr>
          <p:cNvPr id="5" name="Text Box 3"/>
          <p:cNvSpPr txBox="1">
            <a:spLocks noChangeArrowheads="1"/>
          </p:cNvSpPr>
          <p:nvPr/>
        </p:nvSpPr>
        <p:spPr bwMode="auto">
          <a:xfrm>
            <a:off x="574346" y="1484784"/>
            <a:ext cx="8280919"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en-US" sz="2800" b="1" dirty="0">
                <a:solidFill>
                  <a:srgbClr val="FFFFFF"/>
                </a:solidFill>
                <a:latin typeface="+mn-lt"/>
                <a:ea typeface="+mn-ea"/>
              </a:rPr>
              <a:t>（一）战略性人力资源管理的内涵</a:t>
            </a:r>
            <a:endParaRPr lang="en-US" altLang="zh-CN" sz="2800" b="1" dirty="0">
              <a:solidFill>
                <a:srgbClr val="FFFFFF"/>
              </a:solidFill>
              <a:latin typeface="+mn-lt"/>
              <a:ea typeface="+mn-ea"/>
            </a:endParaRPr>
          </a:p>
          <a:p>
            <a:pPr>
              <a:lnSpc>
                <a:spcPct val="200000"/>
              </a:lnSpc>
            </a:pPr>
            <a:r>
              <a:rPr lang="zh-CN" altLang="zh-CN" sz="2800" b="1" i="1" u="sng" dirty="0">
                <a:solidFill>
                  <a:srgbClr val="FFFF00"/>
                </a:solidFill>
                <a:latin typeface="+mn-lt"/>
                <a:ea typeface="+mn-ea"/>
              </a:rPr>
              <a:t>战略性人力资源管理</a:t>
            </a:r>
            <a:r>
              <a:rPr lang="zh-CN" altLang="zh-CN" sz="2800" dirty="0">
                <a:solidFill>
                  <a:srgbClr val="FFFFFF"/>
                </a:solidFill>
              </a:rPr>
              <a:t>就是以组织战略为导向，通过动态协同人力资源管理的各项职能活动，确保组织获取持续竞争优势，达成组织目标的过程。</a:t>
            </a:r>
          </a:p>
          <a:p>
            <a:pPr>
              <a:lnSpc>
                <a:spcPct val="150000"/>
              </a:lnSpc>
            </a:pPr>
            <a:endParaRPr lang="en-US" altLang="zh-CN" sz="2800" b="1" i="1" u="sng" dirty="0">
              <a:solidFill>
                <a:srgbClr val="FFFF00"/>
              </a:solidFill>
              <a:latin typeface="+mn-lt"/>
              <a:ea typeface="+mn-ea"/>
            </a:endParaRPr>
          </a:p>
        </p:txBody>
      </p:sp>
    </p:spTree>
    <p:extLst>
      <p:ext uri="{BB962C8B-B14F-4D97-AF65-F5344CB8AC3E}">
        <p14:creationId xmlns:p14="http://schemas.microsoft.com/office/powerpoint/2010/main" val="7388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79512" y="694525"/>
            <a:ext cx="896448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a:lnSpc>
                <a:spcPct val="150000"/>
              </a:lnSpc>
            </a:pPr>
            <a:r>
              <a:rPr lang="zh-CN" altLang="en-US" sz="3600" b="1" dirty="0">
                <a:solidFill>
                  <a:schemeClr val="tx1"/>
                </a:solidFill>
                <a:latin typeface="楷体_GB2312" pitchFamily="49" charset="-122"/>
                <a:ea typeface="楷体_GB2312" pitchFamily="49" charset="-122"/>
              </a:rPr>
              <a:t>一、战略性人力资源管理</a:t>
            </a:r>
          </a:p>
        </p:txBody>
      </p:sp>
      <p:sp>
        <p:nvSpPr>
          <p:cNvPr id="5" name="Text Box 3"/>
          <p:cNvSpPr txBox="1">
            <a:spLocks noChangeArrowheads="1"/>
          </p:cNvSpPr>
          <p:nvPr/>
        </p:nvSpPr>
        <p:spPr bwMode="auto">
          <a:xfrm>
            <a:off x="574346" y="1484784"/>
            <a:ext cx="8390142" cy="5170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en-US" sz="2800" b="1" dirty="0">
                <a:solidFill>
                  <a:srgbClr val="FFFFFF"/>
                </a:solidFill>
                <a:latin typeface="+mn-lt"/>
                <a:ea typeface="+mn-ea"/>
              </a:rPr>
              <a:t>（二）战略性人力资源管理的</a:t>
            </a:r>
            <a:r>
              <a:rPr lang="zh-CN" altLang="en-US" sz="2800" b="1" i="1" u="sng" dirty="0">
                <a:solidFill>
                  <a:srgbClr val="FFFF00"/>
                </a:solidFill>
                <a:latin typeface="+mn-lt"/>
                <a:ea typeface="+mn-ea"/>
              </a:rPr>
              <a:t>基本特征</a:t>
            </a:r>
          </a:p>
          <a:p>
            <a:pPr>
              <a:lnSpc>
                <a:spcPct val="150000"/>
              </a:lnSpc>
            </a:pPr>
            <a:r>
              <a:rPr lang="en-US" altLang="zh-CN" sz="2800" dirty="0">
                <a:solidFill>
                  <a:srgbClr val="FFFFFF"/>
                </a:solidFill>
                <a:latin typeface="+mn-lt"/>
                <a:ea typeface="+mn-ea"/>
              </a:rPr>
              <a:t>1. </a:t>
            </a:r>
            <a:r>
              <a:rPr lang="zh-CN" altLang="en-US" sz="2800" dirty="0">
                <a:solidFill>
                  <a:srgbClr val="FFFFFF"/>
                </a:solidFill>
              </a:rPr>
              <a:t>战略性 </a:t>
            </a:r>
            <a:r>
              <a:rPr lang="zh-CN" altLang="en-US" sz="2400" dirty="0">
                <a:solidFill>
                  <a:srgbClr val="FFFFFF"/>
                </a:solidFill>
                <a:latin typeface="+mn-lt"/>
                <a:ea typeface="+mn-ea"/>
              </a:rPr>
              <a:t>是战略性人力资源管理的本质特征。</a:t>
            </a:r>
          </a:p>
          <a:p>
            <a:pPr>
              <a:lnSpc>
                <a:spcPct val="150000"/>
              </a:lnSpc>
            </a:pPr>
            <a:r>
              <a:rPr lang="en-US" altLang="zh-CN" sz="2800" dirty="0">
                <a:solidFill>
                  <a:srgbClr val="FFFFFF"/>
                </a:solidFill>
                <a:latin typeface="+mn-lt"/>
                <a:ea typeface="+mn-ea"/>
              </a:rPr>
              <a:t>2. </a:t>
            </a:r>
            <a:r>
              <a:rPr lang="zh-CN" altLang="en-US" sz="2800" dirty="0">
                <a:solidFill>
                  <a:srgbClr val="FFFFFF"/>
                </a:solidFill>
                <a:latin typeface="+mn-lt"/>
                <a:ea typeface="+mn-ea"/>
              </a:rPr>
              <a:t>系统性  </a:t>
            </a:r>
            <a:r>
              <a:rPr lang="zh-CN" altLang="en-US" sz="2400" dirty="0">
                <a:solidFill>
                  <a:srgbClr val="FFFFFF"/>
                </a:solidFill>
                <a:latin typeface="+mn-lt"/>
                <a:ea typeface="+mn-ea"/>
              </a:rPr>
              <a:t>主要体现在以系统论的观点看待人力资源管理。</a:t>
            </a:r>
            <a:endParaRPr lang="en-US" altLang="zh-CN" sz="2400" dirty="0">
              <a:solidFill>
                <a:srgbClr val="FFFFFF"/>
              </a:solidFill>
              <a:latin typeface="+mn-lt"/>
              <a:ea typeface="+mn-ea"/>
            </a:endParaRPr>
          </a:p>
          <a:p>
            <a:pPr>
              <a:lnSpc>
                <a:spcPct val="150000"/>
              </a:lnSpc>
            </a:pPr>
            <a:r>
              <a:rPr lang="en-US" altLang="zh-CN" sz="2800" dirty="0">
                <a:solidFill>
                  <a:srgbClr val="FFFFFF"/>
                </a:solidFill>
                <a:latin typeface="+mn-lt"/>
                <a:ea typeface="+mn-ea"/>
              </a:rPr>
              <a:t>3. </a:t>
            </a:r>
            <a:r>
              <a:rPr lang="zh-CN" altLang="en-US" sz="2800" dirty="0">
                <a:solidFill>
                  <a:srgbClr val="FFFFFF"/>
                </a:solidFill>
                <a:latin typeface="+mn-lt"/>
                <a:ea typeface="+mn-ea"/>
              </a:rPr>
              <a:t>匹配性  </a:t>
            </a:r>
            <a:r>
              <a:rPr lang="zh-CN" altLang="en-US" sz="2400" dirty="0">
                <a:solidFill>
                  <a:srgbClr val="FFFFFF"/>
                </a:solidFill>
                <a:latin typeface="+mn-lt"/>
                <a:ea typeface="+mn-ea"/>
              </a:rPr>
              <a:t>是战略性人力资源管理的核心要求，战略匹配性包括纵向匹配和横向匹配</a:t>
            </a:r>
            <a:r>
              <a:rPr lang="zh-CN" altLang="en-US" sz="2800" dirty="0">
                <a:solidFill>
                  <a:srgbClr val="FFFFFF"/>
                </a:solidFill>
                <a:latin typeface="+mn-lt"/>
                <a:ea typeface="+mn-ea"/>
              </a:rPr>
              <a:t>。</a:t>
            </a:r>
          </a:p>
          <a:p>
            <a:pPr>
              <a:lnSpc>
                <a:spcPct val="150000"/>
              </a:lnSpc>
            </a:pPr>
            <a:r>
              <a:rPr lang="en-US" altLang="zh-CN" sz="2800" dirty="0">
                <a:solidFill>
                  <a:srgbClr val="FFFFFF"/>
                </a:solidFill>
                <a:latin typeface="+mn-lt"/>
                <a:ea typeface="+mn-ea"/>
              </a:rPr>
              <a:t>4. </a:t>
            </a:r>
            <a:r>
              <a:rPr lang="zh-CN" altLang="en-US" sz="2800" dirty="0">
                <a:solidFill>
                  <a:srgbClr val="FFFFFF"/>
                </a:solidFill>
                <a:latin typeface="+mn-lt"/>
                <a:ea typeface="+mn-ea"/>
              </a:rPr>
              <a:t>动态性  </a:t>
            </a:r>
            <a:r>
              <a:rPr lang="zh-CN" altLang="en-US" sz="2400" dirty="0">
                <a:solidFill>
                  <a:srgbClr val="FFFFFF"/>
                </a:solidFill>
                <a:latin typeface="+mn-lt"/>
                <a:ea typeface="+mn-ea"/>
              </a:rPr>
              <a:t>基于这样的基本假设，即组织的内外部环境是不断变化的。</a:t>
            </a:r>
          </a:p>
          <a:p>
            <a:pPr>
              <a:lnSpc>
                <a:spcPct val="150000"/>
              </a:lnSpc>
            </a:pPr>
            <a:endParaRPr lang="en-US" altLang="zh-CN" sz="2800" b="1" i="1" u="sng" dirty="0">
              <a:solidFill>
                <a:srgbClr val="FFFF00"/>
              </a:solidFill>
              <a:latin typeface="+mn-lt"/>
              <a:ea typeface="+mn-ea"/>
            </a:endParaRPr>
          </a:p>
        </p:txBody>
      </p:sp>
    </p:spTree>
    <p:extLst>
      <p:ext uri="{BB962C8B-B14F-4D97-AF65-F5344CB8AC3E}">
        <p14:creationId xmlns:p14="http://schemas.microsoft.com/office/powerpoint/2010/main" val="104327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latin typeface="黑体" pitchFamily="49" charset="-122"/>
                <a:ea typeface="黑体" pitchFamily="49" charset="-122"/>
              </a:rPr>
              <a:t>第</a:t>
            </a:r>
            <a:r>
              <a:rPr lang="en-US" altLang="zh-CN" dirty="0">
                <a:latin typeface="黑体" pitchFamily="49" charset="-122"/>
                <a:ea typeface="黑体" pitchFamily="49" charset="-122"/>
              </a:rPr>
              <a:t>1</a:t>
            </a:r>
            <a:r>
              <a:rPr lang="zh-CN" altLang="en-US" dirty="0">
                <a:latin typeface="黑体" pitchFamily="49" charset="-122"/>
                <a:ea typeface="黑体" pitchFamily="49" charset="-122"/>
              </a:rPr>
              <a:t>章  概论</a:t>
            </a:r>
            <a:endParaRPr lang="zh-CN" altLang="en-US" dirty="0"/>
          </a:p>
        </p:txBody>
      </p:sp>
      <p:sp>
        <p:nvSpPr>
          <p:cNvPr id="3" name="内容占位符 2"/>
          <p:cNvSpPr>
            <a:spLocks noGrp="1"/>
          </p:cNvSpPr>
          <p:nvPr>
            <p:ph idx="1"/>
          </p:nvPr>
        </p:nvSpPr>
        <p:spPr>
          <a:xfrm>
            <a:off x="661988" y="1905000"/>
            <a:ext cx="7870452" cy="4114800"/>
          </a:xfrm>
        </p:spPr>
        <p:txBody>
          <a:bodyPr/>
          <a:lstStyle/>
          <a:p>
            <a:pPr>
              <a:lnSpc>
                <a:spcPct val="150000"/>
              </a:lnSpc>
            </a:pPr>
            <a:r>
              <a:rPr lang="zh-CN" altLang="en-US" dirty="0">
                <a:solidFill>
                  <a:srgbClr val="FF0000"/>
                </a:solidFill>
              </a:rPr>
              <a:t>第</a:t>
            </a:r>
            <a:r>
              <a:rPr lang="en-US" altLang="zh-CN" dirty="0">
                <a:solidFill>
                  <a:srgbClr val="FF0000"/>
                </a:solidFill>
              </a:rPr>
              <a:t>1</a:t>
            </a:r>
            <a:r>
              <a:rPr lang="zh-CN" altLang="en-US" dirty="0">
                <a:solidFill>
                  <a:srgbClr val="FF0000"/>
                </a:solidFill>
              </a:rPr>
              <a:t>节　绩效	</a:t>
            </a:r>
            <a:endParaRPr lang="en-US" altLang="zh-CN" dirty="0">
              <a:solidFill>
                <a:srgbClr val="FF0000"/>
              </a:solidFill>
            </a:endParaRPr>
          </a:p>
          <a:p>
            <a:pPr>
              <a:lnSpc>
                <a:spcPct val="150000"/>
              </a:lnSpc>
            </a:pPr>
            <a:r>
              <a:rPr lang="zh-CN" altLang="en-US" dirty="0"/>
              <a:t>第</a:t>
            </a:r>
            <a:r>
              <a:rPr lang="en-US" altLang="zh-CN" dirty="0"/>
              <a:t>2</a:t>
            </a:r>
            <a:r>
              <a:rPr lang="zh-CN" altLang="en-US" dirty="0"/>
              <a:t>节　绩效管理	</a:t>
            </a:r>
            <a:endParaRPr lang="en-US" altLang="zh-CN" dirty="0"/>
          </a:p>
          <a:p>
            <a:pPr>
              <a:lnSpc>
                <a:spcPct val="150000"/>
              </a:lnSpc>
            </a:pPr>
            <a:r>
              <a:rPr lang="zh-CN" altLang="en-US" dirty="0"/>
              <a:t>第</a:t>
            </a:r>
            <a:r>
              <a:rPr lang="en-US" altLang="zh-CN" dirty="0"/>
              <a:t>3</a:t>
            </a:r>
            <a:r>
              <a:rPr lang="zh-CN" altLang="en-US" dirty="0"/>
              <a:t>节　绩效管理与战略性人力资源管理</a:t>
            </a:r>
            <a:endParaRPr lang="en-US" altLang="zh-CN" dirty="0"/>
          </a:p>
          <a:p>
            <a:pPr>
              <a:lnSpc>
                <a:spcPct val="150000"/>
              </a:lnSpc>
            </a:pPr>
            <a:r>
              <a:rPr lang="zh-CN" altLang="en-US" dirty="0"/>
              <a:t>第</a:t>
            </a:r>
            <a:r>
              <a:rPr lang="en-US" altLang="zh-CN" dirty="0"/>
              <a:t>4</a:t>
            </a:r>
            <a:r>
              <a:rPr lang="zh-CN" altLang="en-US" dirty="0"/>
              <a:t>节    我国绩效管理的发展趋势	</a:t>
            </a:r>
            <a:endParaRPr lang="en-US" altLang="zh-CN" dirty="0"/>
          </a:p>
          <a:p>
            <a:endParaRPr lang="zh-CN" altLang="en-US" dirty="0"/>
          </a:p>
        </p:txBody>
      </p:sp>
      <p:sp>
        <p:nvSpPr>
          <p:cNvPr id="4" name="Rectangle 5"/>
          <p:cNvSpPr>
            <a:spLocks noChangeArrowheads="1"/>
          </p:cNvSpPr>
          <p:nvPr/>
        </p:nvSpPr>
        <p:spPr bwMode="auto">
          <a:xfrm>
            <a:off x="611560" y="1843733"/>
            <a:ext cx="7273925" cy="865187"/>
          </a:xfrm>
          <a:prstGeom prst="rect">
            <a:avLst/>
          </a:prstGeom>
          <a:noFill/>
          <a:ln w="19050" algn="ctr">
            <a:solidFill>
              <a:srgbClr val="FFFF00"/>
            </a:solidFill>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40786216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8EE8B66-0777-4630-A45F-A57049866641}"/>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六西格玛管理师、车间主管、经济管理师、生产运营管理师、微营销师</a:t>
            </a:r>
            <a:r>
              <a:rPr lang="en-US" altLang="zh-CN" sz="1600" b="1"/>
              <a:t>MBA</a:t>
            </a:r>
            <a:r>
              <a:rPr lang="zh-CN" altLang="en-US" sz="1600" b="1"/>
              <a:t>等高级认证。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endParaRPr lang="zh-CN" altLang="en-US" sz="1600" b="1"/>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咨询邮箱：</a:t>
            </a:r>
            <a:r>
              <a:rPr lang="en-US" altLang="zh-CN" sz="1600" b="1">
                <a:hlinkClick r:id="rId3"/>
              </a:rPr>
              <a:t>xchy007@163.com</a:t>
            </a:r>
            <a:r>
              <a:rPr lang="en-US" altLang="zh-CN" sz="1600" b="1"/>
              <a:t>   </a:t>
            </a:r>
            <a:r>
              <a:rPr lang="zh-CN" altLang="en-US" sz="1600" b="1"/>
              <a:t>咨询教师</a:t>
            </a:r>
            <a:r>
              <a:rPr lang="en-US" altLang="zh-CN" sz="1600" b="1"/>
              <a:t>: </a:t>
            </a:r>
            <a:r>
              <a:rPr lang="zh-CN" altLang="en-US" sz="1600" b="1"/>
              <a:t>王海涛 </a:t>
            </a:r>
          </a:p>
          <a:p>
            <a:pPr eaLnBrk="1" hangingPunct="1">
              <a:lnSpc>
                <a:spcPct val="80000"/>
              </a:lnSpc>
            </a:pPr>
            <a:r>
              <a:rPr lang="en-US" altLang="zh-CN" sz="1600" b="1"/>
              <a:t> </a:t>
            </a:r>
            <a:endParaRPr lang="zh-CN" altLang="en-US" sz="1600" b="1"/>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BC881EC7-F718-4392-88B1-1F8B0EA1D20D}"/>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A296896-420F-4393-9EEC-5124B57B7860}"/>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FA8F17C0-718B-4ECD-B94E-E338B4DBEF84}"/>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79512" y="694525"/>
            <a:ext cx="8964488" cy="793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a:lnSpc>
                <a:spcPct val="150000"/>
              </a:lnSpc>
            </a:pPr>
            <a:r>
              <a:rPr lang="zh-CN" altLang="en-US" sz="3600" b="1" dirty="0">
                <a:solidFill>
                  <a:schemeClr val="tx1"/>
                </a:solidFill>
                <a:latin typeface="楷体_GB2312" pitchFamily="49" charset="-122"/>
                <a:ea typeface="楷体_GB2312" pitchFamily="49" charset="-122"/>
              </a:rPr>
              <a:t>一、战略性人力资源管理</a:t>
            </a:r>
          </a:p>
        </p:txBody>
      </p:sp>
      <p:sp>
        <p:nvSpPr>
          <p:cNvPr id="5" name="Text Box 3"/>
          <p:cNvSpPr txBox="1">
            <a:spLocks noChangeArrowheads="1"/>
          </p:cNvSpPr>
          <p:nvPr/>
        </p:nvSpPr>
        <p:spPr bwMode="auto">
          <a:xfrm>
            <a:off x="574346" y="1484784"/>
            <a:ext cx="8280919" cy="656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en-US" sz="2800" b="1" dirty="0">
                <a:solidFill>
                  <a:srgbClr val="FFFFFF"/>
                </a:solidFill>
              </a:rPr>
              <a:t>（二）战略性人力资源管理</a:t>
            </a:r>
            <a:r>
              <a:rPr lang="zh-CN" altLang="en-US" sz="2800" b="1" i="1" u="sng" dirty="0">
                <a:solidFill>
                  <a:srgbClr val="FFFF00"/>
                </a:solidFill>
              </a:rPr>
              <a:t>系统模型</a:t>
            </a:r>
          </a:p>
        </p:txBody>
      </p:sp>
      <p:pic>
        <p:nvPicPr>
          <p:cNvPr id="27650" name="Picture 2"/>
          <p:cNvPicPr>
            <a:picLocks noChangeAspect="1" noChangeArrowheads="1"/>
          </p:cNvPicPr>
          <p:nvPr/>
        </p:nvPicPr>
        <p:blipFill>
          <a:blip r:embed="rId2">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2131420" y="2030831"/>
            <a:ext cx="5464916" cy="4746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3454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0" y="694525"/>
            <a:ext cx="9144000" cy="63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a:lnSpc>
                <a:spcPct val="150000"/>
              </a:lnSpc>
            </a:pPr>
            <a:r>
              <a:rPr lang="zh-CN" altLang="en-US" sz="2800" b="1" dirty="0">
                <a:solidFill>
                  <a:schemeClr val="tx1"/>
                </a:solidFill>
                <a:latin typeface="楷体_GB2312" pitchFamily="49" charset="-122"/>
                <a:ea typeface="楷体_GB2312" pitchFamily="49" charset="-122"/>
              </a:rPr>
              <a:t>二、绩效管理在战略性人力资源管理系统中的地位</a:t>
            </a:r>
          </a:p>
        </p:txBody>
      </p:sp>
      <p:sp>
        <p:nvSpPr>
          <p:cNvPr id="5" name="Text Box 3"/>
          <p:cNvSpPr txBox="1">
            <a:spLocks noChangeArrowheads="1"/>
          </p:cNvSpPr>
          <p:nvPr/>
        </p:nvSpPr>
        <p:spPr bwMode="auto">
          <a:xfrm>
            <a:off x="574346" y="1484784"/>
            <a:ext cx="8280919"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zh-CN" sz="2400" b="1" i="1" u="sng" dirty="0">
                <a:solidFill>
                  <a:srgbClr val="FFFF00"/>
                </a:solidFill>
              </a:rPr>
              <a:t>绩效管理在战略性人力资源管理系统中的地位</a:t>
            </a:r>
            <a:endParaRPr lang="en-US" altLang="zh-CN" sz="2400" b="1" i="1" u="sng" dirty="0">
              <a:solidFill>
                <a:srgbClr val="FFFF00"/>
              </a:solidFill>
              <a:latin typeface="+mn-lt"/>
              <a:ea typeface="+mn-ea"/>
            </a:endParaRPr>
          </a:p>
          <a:p>
            <a:pPr>
              <a:lnSpc>
                <a:spcPct val="150000"/>
              </a:lnSpc>
            </a:pPr>
            <a:r>
              <a:rPr lang="zh-CN" altLang="en-US" sz="2400" dirty="0">
                <a:solidFill>
                  <a:srgbClr val="FFFFFF"/>
                </a:solidFill>
                <a:latin typeface="+mn-lt"/>
                <a:ea typeface="+mn-ea"/>
              </a:rPr>
              <a:t>（一） 绩效管理与工作设计及工作分析的关系</a:t>
            </a:r>
            <a:endParaRPr lang="en-US" altLang="zh-CN" sz="2400" dirty="0">
              <a:solidFill>
                <a:srgbClr val="FFFFFF"/>
              </a:solidFill>
              <a:latin typeface="+mn-lt"/>
              <a:ea typeface="+mn-ea"/>
            </a:endParaRPr>
          </a:p>
          <a:p>
            <a:pPr marL="457200" indent="-457200">
              <a:lnSpc>
                <a:spcPct val="150000"/>
              </a:lnSpc>
              <a:buFont typeface="+mj-lt"/>
              <a:buAutoNum type="arabicPeriod"/>
            </a:pPr>
            <a:r>
              <a:rPr lang="zh-CN" altLang="en-US" sz="2000" dirty="0">
                <a:solidFill>
                  <a:srgbClr val="FFFFFF"/>
                </a:solidFill>
                <a:latin typeface="+mn-lt"/>
                <a:ea typeface="+mn-ea"/>
              </a:rPr>
              <a:t>工作设计和工作分析的结果是设计绩效管理系统的重要依据。</a:t>
            </a:r>
            <a:endParaRPr lang="en-US" altLang="zh-CN" sz="2000" dirty="0">
              <a:solidFill>
                <a:srgbClr val="FFFFFF"/>
              </a:solidFill>
              <a:latin typeface="+mn-lt"/>
              <a:ea typeface="+mn-ea"/>
            </a:endParaRPr>
          </a:p>
          <a:p>
            <a:pPr marL="457200" indent="-457200">
              <a:lnSpc>
                <a:spcPct val="150000"/>
              </a:lnSpc>
              <a:buFont typeface="+mj-lt"/>
              <a:buAutoNum type="arabicPeriod"/>
            </a:pPr>
            <a:r>
              <a:rPr lang="zh-CN" altLang="en-US" sz="2000" dirty="0">
                <a:solidFill>
                  <a:srgbClr val="FFFFFF"/>
                </a:solidFill>
                <a:latin typeface="+mn-lt"/>
                <a:ea typeface="+mn-ea"/>
              </a:rPr>
              <a:t>绩效管理也会对工作设计和工作分析产生影响。</a:t>
            </a:r>
          </a:p>
          <a:p>
            <a:pPr>
              <a:lnSpc>
                <a:spcPct val="150000"/>
              </a:lnSpc>
            </a:pPr>
            <a:r>
              <a:rPr lang="zh-CN" altLang="en-US" sz="2400" dirty="0">
                <a:solidFill>
                  <a:srgbClr val="FFFFFF"/>
                </a:solidFill>
                <a:latin typeface="+mn-lt"/>
                <a:ea typeface="+mn-ea"/>
              </a:rPr>
              <a:t>（二） 绩效管理与招募甄选的关系</a:t>
            </a:r>
            <a:endParaRPr lang="en-US" altLang="zh-CN" sz="2400" dirty="0">
              <a:solidFill>
                <a:srgbClr val="FFFFFF"/>
              </a:solidFill>
              <a:latin typeface="+mn-lt"/>
              <a:ea typeface="+mn-ea"/>
            </a:endParaRPr>
          </a:p>
          <a:p>
            <a:pPr marL="457200" indent="-457200">
              <a:lnSpc>
                <a:spcPct val="150000"/>
              </a:lnSpc>
              <a:buFont typeface="+mj-lt"/>
              <a:buAutoNum type="arabicPeriod"/>
            </a:pPr>
            <a:r>
              <a:rPr lang="zh-CN" altLang="en-US" sz="2000" dirty="0">
                <a:solidFill>
                  <a:srgbClr val="FFFFFF"/>
                </a:solidFill>
                <a:latin typeface="+mn-lt"/>
                <a:ea typeface="+mn-ea"/>
              </a:rPr>
              <a:t>招募与甄选质量的高低直接影响到员工乃至组织的绩效水平。</a:t>
            </a:r>
            <a:endParaRPr lang="en-US" altLang="zh-CN" sz="2000" dirty="0">
              <a:solidFill>
                <a:srgbClr val="FFFFFF"/>
              </a:solidFill>
              <a:latin typeface="+mn-lt"/>
              <a:ea typeface="+mn-ea"/>
            </a:endParaRPr>
          </a:p>
          <a:p>
            <a:pPr marL="457200" indent="-457200">
              <a:lnSpc>
                <a:spcPct val="150000"/>
              </a:lnSpc>
              <a:buFont typeface="+mj-lt"/>
              <a:buAutoNum type="arabicPeriod"/>
            </a:pPr>
            <a:r>
              <a:rPr lang="zh-CN" altLang="en-US" sz="2000" dirty="0">
                <a:solidFill>
                  <a:srgbClr val="FFFFFF"/>
                </a:solidFill>
                <a:latin typeface="+mn-lt"/>
                <a:ea typeface="+mn-ea"/>
              </a:rPr>
              <a:t>绩效管理也直接影响着组织的招募与甄选工作。</a:t>
            </a:r>
            <a:endParaRPr lang="en-US" altLang="zh-CN" sz="2000" dirty="0">
              <a:solidFill>
                <a:srgbClr val="FFFFFF"/>
              </a:solidFill>
              <a:latin typeface="+mn-lt"/>
              <a:ea typeface="+mn-ea"/>
            </a:endParaRPr>
          </a:p>
          <a:p>
            <a:pPr marL="720000" indent="-457200">
              <a:lnSpc>
                <a:spcPct val="150000"/>
              </a:lnSpc>
              <a:buFont typeface="+mj-ea"/>
              <a:buAutoNum type="circleNumDbPlain"/>
            </a:pPr>
            <a:r>
              <a:rPr lang="zh-CN" altLang="en-US" sz="2000" dirty="0">
                <a:solidFill>
                  <a:srgbClr val="FFFFFF"/>
                </a:solidFill>
                <a:latin typeface="+mn-lt"/>
                <a:ea typeface="+mn-ea"/>
              </a:rPr>
              <a:t>绩效管理的结果可以为招募与甄选决策提供依据。</a:t>
            </a:r>
            <a:endParaRPr lang="en-US" altLang="zh-CN" sz="2000" dirty="0">
              <a:solidFill>
                <a:srgbClr val="FFFFFF"/>
              </a:solidFill>
              <a:latin typeface="+mn-lt"/>
              <a:ea typeface="+mn-ea"/>
            </a:endParaRPr>
          </a:p>
          <a:p>
            <a:pPr marL="720000" indent="-457200">
              <a:lnSpc>
                <a:spcPct val="150000"/>
              </a:lnSpc>
              <a:buFont typeface="+mj-ea"/>
              <a:buAutoNum type="circleNumDbPlain"/>
            </a:pPr>
            <a:r>
              <a:rPr lang="zh-CN" altLang="en-US" sz="2000" dirty="0">
                <a:solidFill>
                  <a:srgbClr val="FFFFFF"/>
                </a:solidFill>
                <a:latin typeface="+mn-lt"/>
                <a:ea typeface="+mn-ea"/>
              </a:rPr>
              <a:t>绩效管理是检验一个组织甄选系统预测效度的有效途径。</a:t>
            </a:r>
          </a:p>
        </p:txBody>
      </p:sp>
    </p:spTree>
    <p:extLst>
      <p:ext uri="{BB962C8B-B14F-4D97-AF65-F5344CB8AC3E}">
        <p14:creationId xmlns:p14="http://schemas.microsoft.com/office/powerpoint/2010/main" val="1104471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0" y="694525"/>
            <a:ext cx="9144000" cy="63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a:lnSpc>
                <a:spcPct val="150000"/>
              </a:lnSpc>
            </a:pPr>
            <a:r>
              <a:rPr lang="zh-CN" altLang="en-US" sz="2800" b="1" dirty="0">
                <a:solidFill>
                  <a:schemeClr val="tx1"/>
                </a:solidFill>
                <a:latin typeface="楷体_GB2312" pitchFamily="49" charset="-122"/>
                <a:ea typeface="楷体_GB2312" pitchFamily="49" charset="-122"/>
              </a:rPr>
              <a:t>二、绩效管理在战略性人力资源管理系统中的地位</a:t>
            </a:r>
          </a:p>
        </p:txBody>
      </p:sp>
      <p:sp>
        <p:nvSpPr>
          <p:cNvPr id="5" name="Text Box 3"/>
          <p:cNvSpPr txBox="1">
            <a:spLocks noChangeArrowheads="1"/>
          </p:cNvSpPr>
          <p:nvPr/>
        </p:nvSpPr>
        <p:spPr bwMode="auto">
          <a:xfrm>
            <a:off x="574346" y="1484784"/>
            <a:ext cx="8280919" cy="4985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zh-CN" sz="2400" b="1" i="1" u="sng" dirty="0">
                <a:solidFill>
                  <a:srgbClr val="FFFF00"/>
                </a:solidFill>
              </a:rPr>
              <a:t>绩效管理在战略性人力资源管理系统中的地位</a:t>
            </a:r>
            <a:endParaRPr lang="en-US" altLang="zh-CN" sz="2400" b="1" i="1" u="sng" dirty="0">
              <a:solidFill>
                <a:srgbClr val="FFFF00"/>
              </a:solidFill>
              <a:latin typeface="+mn-lt"/>
              <a:ea typeface="+mn-ea"/>
            </a:endParaRPr>
          </a:p>
          <a:p>
            <a:pPr>
              <a:lnSpc>
                <a:spcPct val="150000"/>
              </a:lnSpc>
            </a:pPr>
            <a:r>
              <a:rPr lang="zh-CN" altLang="en-US" sz="2400" dirty="0">
                <a:solidFill>
                  <a:srgbClr val="FFFFFF"/>
                </a:solidFill>
                <a:latin typeface="+mn-lt"/>
                <a:ea typeface="+mn-ea"/>
              </a:rPr>
              <a:t>（三） 绩效管理与职业生涯管理的关系</a:t>
            </a:r>
            <a:endParaRPr lang="en-US" altLang="zh-CN" sz="2400" dirty="0">
              <a:solidFill>
                <a:srgbClr val="FFFFFF"/>
              </a:solidFill>
              <a:latin typeface="+mn-lt"/>
              <a:ea typeface="+mn-ea"/>
            </a:endParaRPr>
          </a:p>
          <a:p>
            <a:pPr marL="457200" indent="-457200">
              <a:lnSpc>
                <a:spcPct val="150000"/>
              </a:lnSpc>
              <a:buFont typeface="+mj-lt"/>
              <a:buAutoNum type="arabicPeriod"/>
            </a:pPr>
            <a:r>
              <a:rPr lang="zh-CN" altLang="en-US" sz="2000" dirty="0">
                <a:solidFill>
                  <a:srgbClr val="FFFFFF"/>
                </a:solidFill>
                <a:latin typeface="+mn-lt"/>
                <a:ea typeface="+mn-ea"/>
              </a:rPr>
              <a:t>有效的绩效管理能够促进员工职业生涯的发展。</a:t>
            </a:r>
            <a:endParaRPr lang="en-US" altLang="zh-CN" sz="2000" dirty="0">
              <a:solidFill>
                <a:srgbClr val="FFFFFF"/>
              </a:solidFill>
              <a:latin typeface="+mn-lt"/>
              <a:ea typeface="+mn-ea"/>
            </a:endParaRPr>
          </a:p>
          <a:p>
            <a:pPr marL="457200" indent="-457200">
              <a:lnSpc>
                <a:spcPct val="150000"/>
              </a:lnSpc>
              <a:buFont typeface="+mj-lt"/>
              <a:buAutoNum type="arabicPeriod"/>
            </a:pPr>
            <a:r>
              <a:rPr lang="zh-CN" altLang="en-US" sz="2000" dirty="0">
                <a:solidFill>
                  <a:srgbClr val="FFFFFF"/>
                </a:solidFill>
                <a:latin typeface="+mn-lt"/>
                <a:ea typeface="+mn-ea"/>
              </a:rPr>
              <a:t>职业生涯管理促使了管理者和员工在绩效管理过程中角色的变化。</a:t>
            </a:r>
          </a:p>
          <a:p>
            <a:pPr>
              <a:lnSpc>
                <a:spcPct val="150000"/>
              </a:lnSpc>
            </a:pPr>
            <a:r>
              <a:rPr lang="zh-CN" altLang="en-US" sz="2400" dirty="0">
                <a:solidFill>
                  <a:srgbClr val="FFFFFF"/>
                </a:solidFill>
                <a:latin typeface="+mn-lt"/>
                <a:ea typeface="+mn-ea"/>
              </a:rPr>
              <a:t>（四） 绩效管理与薪酬管理的关系</a:t>
            </a:r>
            <a:endParaRPr lang="en-US" altLang="zh-CN" sz="2400" dirty="0">
              <a:solidFill>
                <a:srgbClr val="FFFFFF"/>
              </a:solidFill>
              <a:latin typeface="+mn-lt"/>
              <a:ea typeface="+mn-ea"/>
            </a:endParaRPr>
          </a:p>
          <a:p>
            <a:pPr marL="457200" indent="-457200">
              <a:lnSpc>
                <a:spcPct val="150000"/>
              </a:lnSpc>
              <a:buFont typeface="+mj-lt"/>
              <a:buAutoNum type="arabicPeriod"/>
            </a:pPr>
            <a:r>
              <a:rPr lang="zh-CN" altLang="en-US" sz="2000" dirty="0">
                <a:solidFill>
                  <a:srgbClr val="FFFFFF"/>
                </a:solidFill>
                <a:latin typeface="+mn-lt"/>
                <a:ea typeface="+mn-ea"/>
              </a:rPr>
              <a:t>绩效管理是薪酬管理的基础之一，建立科学的绩效管理体系是进行薪酬管理的首要条件。</a:t>
            </a:r>
            <a:endParaRPr lang="en-US" altLang="zh-CN" sz="2000" dirty="0">
              <a:solidFill>
                <a:srgbClr val="FFFFFF"/>
              </a:solidFill>
              <a:latin typeface="+mn-lt"/>
              <a:ea typeface="+mn-ea"/>
            </a:endParaRPr>
          </a:p>
          <a:p>
            <a:pPr marL="457200" indent="-457200">
              <a:lnSpc>
                <a:spcPct val="150000"/>
              </a:lnSpc>
              <a:buFont typeface="+mj-lt"/>
              <a:buAutoNum type="arabicPeriod"/>
            </a:pPr>
            <a:r>
              <a:rPr lang="zh-CN" altLang="en-US" sz="2000" dirty="0">
                <a:solidFill>
                  <a:srgbClr val="FFFFFF"/>
                </a:solidFill>
                <a:latin typeface="+mn-lt"/>
                <a:ea typeface="+mn-ea"/>
              </a:rPr>
              <a:t>针对员工的绩效表现及时地给予他们不同的薪酬奖励，能够合理地引导员工的工作行为，确保组织目标与员工目标的一致性，同时提高员工的工作积极性，增强激励效果，促使员工工作绩效不断提升。</a:t>
            </a:r>
          </a:p>
        </p:txBody>
      </p:sp>
    </p:spTree>
    <p:extLst>
      <p:ext uri="{BB962C8B-B14F-4D97-AF65-F5344CB8AC3E}">
        <p14:creationId xmlns:p14="http://schemas.microsoft.com/office/powerpoint/2010/main" val="3382141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0" y="694525"/>
            <a:ext cx="9144000" cy="63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a:lnSpc>
                <a:spcPct val="150000"/>
              </a:lnSpc>
            </a:pPr>
            <a:r>
              <a:rPr lang="zh-CN" altLang="en-US" sz="2800" b="1" dirty="0">
                <a:solidFill>
                  <a:schemeClr val="tx1"/>
                </a:solidFill>
                <a:latin typeface="楷体_GB2312" pitchFamily="49" charset="-122"/>
                <a:ea typeface="楷体_GB2312" pitchFamily="49" charset="-122"/>
              </a:rPr>
              <a:t>二、绩效管理在战略性人力资源管理系统中的地位</a:t>
            </a:r>
          </a:p>
        </p:txBody>
      </p:sp>
      <p:sp>
        <p:nvSpPr>
          <p:cNvPr id="5" name="Text Box 3"/>
          <p:cNvSpPr txBox="1">
            <a:spLocks noChangeArrowheads="1"/>
          </p:cNvSpPr>
          <p:nvPr/>
        </p:nvSpPr>
        <p:spPr bwMode="auto">
          <a:xfrm>
            <a:off x="574346" y="1484784"/>
            <a:ext cx="8280919"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zh-CN" sz="2400" b="1" i="1" u="sng" dirty="0">
                <a:solidFill>
                  <a:srgbClr val="FFFF00"/>
                </a:solidFill>
              </a:rPr>
              <a:t>绩效管理在战略性人力资源管理系统中的地位</a:t>
            </a:r>
            <a:endParaRPr lang="en-US" altLang="zh-CN" sz="2400" b="1" i="1" u="sng" dirty="0">
              <a:solidFill>
                <a:srgbClr val="FFFF00"/>
              </a:solidFill>
              <a:latin typeface="+mn-lt"/>
              <a:ea typeface="+mn-ea"/>
            </a:endParaRPr>
          </a:p>
          <a:p>
            <a:pPr>
              <a:lnSpc>
                <a:spcPct val="150000"/>
              </a:lnSpc>
            </a:pPr>
            <a:r>
              <a:rPr lang="zh-CN" altLang="en-US" sz="2400" dirty="0">
                <a:solidFill>
                  <a:srgbClr val="FFFFFF"/>
                </a:solidFill>
                <a:latin typeface="+mn-lt"/>
                <a:ea typeface="+mn-ea"/>
              </a:rPr>
              <a:t>（五） 绩效管理与培训开发的关系</a:t>
            </a:r>
            <a:endParaRPr lang="en-US" altLang="zh-CN" sz="2400" dirty="0">
              <a:solidFill>
                <a:srgbClr val="FFFFFF"/>
              </a:solidFill>
              <a:latin typeface="+mn-lt"/>
              <a:ea typeface="+mn-ea"/>
            </a:endParaRPr>
          </a:p>
          <a:p>
            <a:pPr>
              <a:lnSpc>
                <a:spcPct val="150000"/>
              </a:lnSpc>
            </a:pPr>
            <a:r>
              <a:rPr lang="zh-CN" altLang="en-US" sz="2000" dirty="0">
                <a:solidFill>
                  <a:srgbClr val="FFFFFF"/>
                </a:solidFill>
                <a:latin typeface="+mn-lt"/>
                <a:ea typeface="+mn-ea"/>
              </a:rPr>
              <a:t>绩效管理与培训开发之间的关系是双向的。不论是培训开发还是绩效管理，都是通过引导员工的行为，使其能够满足组织发展的需要。</a:t>
            </a:r>
          </a:p>
          <a:p>
            <a:pPr>
              <a:lnSpc>
                <a:spcPct val="150000"/>
              </a:lnSpc>
            </a:pPr>
            <a:r>
              <a:rPr lang="zh-CN" altLang="en-US" sz="2400" dirty="0">
                <a:solidFill>
                  <a:srgbClr val="FFFFFF"/>
                </a:solidFill>
                <a:latin typeface="+mn-lt"/>
                <a:ea typeface="+mn-ea"/>
              </a:rPr>
              <a:t>（六） 绩效管理与劳动关系管理的关系</a:t>
            </a:r>
            <a:endParaRPr lang="en-US" altLang="zh-CN" sz="2400" dirty="0">
              <a:solidFill>
                <a:srgbClr val="FFFFFF"/>
              </a:solidFill>
              <a:latin typeface="+mn-lt"/>
              <a:ea typeface="+mn-ea"/>
            </a:endParaRPr>
          </a:p>
          <a:p>
            <a:pPr marL="457200" indent="-457200">
              <a:lnSpc>
                <a:spcPct val="150000"/>
              </a:lnSpc>
              <a:buFont typeface="+mj-lt"/>
              <a:buAutoNum type="arabicPeriod"/>
            </a:pPr>
            <a:r>
              <a:rPr lang="zh-CN" altLang="en-US" sz="2000" dirty="0">
                <a:solidFill>
                  <a:srgbClr val="FFFFFF"/>
                </a:solidFill>
                <a:latin typeface="+mn-lt"/>
                <a:ea typeface="+mn-ea"/>
              </a:rPr>
              <a:t>劳动关系管理与员工的利益密切相关，是直接影响员工工作积极性和工作满意度的重要因素。</a:t>
            </a:r>
            <a:endParaRPr lang="en-US" altLang="zh-CN" sz="2000" dirty="0">
              <a:solidFill>
                <a:srgbClr val="FFFFFF"/>
              </a:solidFill>
              <a:latin typeface="+mn-lt"/>
              <a:ea typeface="+mn-ea"/>
            </a:endParaRPr>
          </a:p>
          <a:p>
            <a:pPr marL="457200" indent="-457200">
              <a:lnSpc>
                <a:spcPct val="150000"/>
              </a:lnSpc>
              <a:buFont typeface="+mj-lt"/>
              <a:buAutoNum type="arabicPeriod"/>
            </a:pPr>
            <a:r>
              <a:rPr lang="zh-CN" altLang="en-US" sz="2000" dirty="0">
                <a:solidFill>
                  <a:srgbClr val="FFFFFF"/>
                </a:solidFill>
                <a:latin typeface="+mn-lt"/>
                <a:ea typeface="+mn-ea"/>
              </a:rPr>
              <a:t>科学有效的绩效管理可以加强管理者与员工之间的沟通和理解</a:t>
            </a:r>
            <a:r>
              <a:rPr lang="en-US" altLang="zh-CN" sz="2000" dirty="0">
                <a:solidFill>
                  <a:srgbClr val="FFFFFF"/>
                </a:solidFill>
                <a:latin typeface="+mn-lt"/>
                <a:ea typeface="+mn-ea"/>
              </a:rPr>
              <a:t>.</a:t>
            </a:r>
            <a:endParaRPr lang="zh-CN" altLang="en-US" sz="2000" dirty="0">
              <a:solidFill>
                <a:srgbClr val="FFFFFF"/>
              </a:solidFill>
              <a:latin typeface="+mn-lt"/>
              <a:ea typeface="+mn-ea"/>
            </a:endParaRPr>
          </a:p>
          <a:p>
            <a:pPr>
              <a:lnSpc>
                <a:spcPct val="150000"/>
              </a:lnSpc>
            </a:pPr>
            <a:r>
              <a:rPr lang="zh-CN" altLang="en-US" sz="2400" dirty="0">
                <a:solidFill>
                  <a:srgbClr val="FFFFFF"/>
                </a:solidFill>
                <a:latin typeface="+mn-lt"/>
                <a:ea typeface="+mn-ea"/>
              </a:rPr>
              <a:t>（七） 绩效管理与员工流动管理的关系</a:t>
            </a:r>
            <a:endParaRPr lang="en-US" altLang="zh-CN" sz="2400" dirty="0">
              <a:solidFill>
                <a:srgbClr val="FFFFFF"/>
              </a:solidFill>
              <a:latin typeface="+mn-lt"/>
              <a:ea typeface="+mn-ea"/>
            </a:endParaRPr>
          </a:p>
          <a:p>
            <a:pPr>
              <a:lnSpc>
                <a:spcPct val="150000"/>
              </a:lnSpc>
            </a:pPr>
            <a:r>
              <a:rPr lang="zh-CN" altLang="en-US" sz="2000" dirty="0">
                <a:solidFill>
                  <a:srgbClr val="FFFFFF"/>
                </a:solidFill>
                <a:latin typeface="+mn-lt"/>
                <a:ea typeface="+mn-ea"/>
              </a:rPr>
              <a:t>员工流动管理是强化绩效管理的一种有效形式。</a:t>
            </a:r>
          </a:p>
        </p:txBody>
      </p:sp>
    </p:spTree>
    <p:extLst>
      <p:ext uri="{BB962C8B-B14F-4D97-AF65-F5344CB8AC3E}">
        <p14:creationId xmlns:p14="http://schemas.microsoft.com/office/powerpoint/2010/main" val="2622194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latin typeface="黑体" pitchFamily="49" charset="-122"/>
                <a:ea typeface="黑体" pitchFamily="49" charset="-122"/>
              </a:rPr>
              <a:t>第</a:t>
            </a:r>
            <a:r>
              <a:rPr lang="en-US" altLang="zh-CN" dirty="0">
                <a:latin typeface="黑体" pitchFamily="49" charset="-122"/>
                <a:ea typeface="黑体" pitchFamily="49" charset="-122"/>
              </a:rPr>
              <a:t>1</a:t>
            </a:r>
            <a:r>
              <a:rPr lang="zh-CN" altLang="en-US" dirty="0">
                <a:latin typeface="黑体" pitchFamily="49" charset="-122"/>
                <a:ea typeface="黑体" pitchFamily="49" charset="-122"/>
              </a:rPr>
              <a:t>章  概论</a:t>
            </a:r>
            <a:endParaRPr lang="zh-CN" altLang="en-US" dirty="0"/>
          </a:p>
        </p:txBody>
      </p:sp>
      <p:sp>
        <p:nvSpPr>
          <p:cNvPr id="3" name="内容占位符 2"/>
          <p:cNvSpPr>
            <a:spLocks noGrp="1"/>
          </p:cNvSpPr>
          <p:nvPr>
            <p:ph idx="1"/>
          </p:nvPr>
        </p:nvSpPr>
        <p:spPr>
          <a:xfrm>
            <a:off x="661988" y="1905000"/>
            <a:ext cx="7870452" cy="4114800"/>
          </a:xfrm>
        </p:spPr>
        <p:txBody>
          <a:bodyPr/>
          <a:lstStyle/>
          <a:p>
            <a:pPr>
              <a:lnSpc>
                <a:spcPct val="150000"/>
              </a:lnSpc>
            </a:pPr>
            <a:r>
              <a:rPr lang="zh-CN" altLang="en-US" dirty="0">
                <a:solidFill>
                  <a:srgbClr val="FFFFFF"/>
                </a:solidFill>
              </a:rPr>
              <a:t>第</a:t>
            </a:r>
            <a:r>
              <a:rPr lang="en-US" altLang="zh-CN" dirty="0">
                <a:solidFill>
                  <a:srgbClr val="FFFFFF"/>
                </a:solidFill>
              </a:rPr>
              <a:t>1</a:t>
            </a:r>
            <a:r>
              <a:rPr lang="zh-CN" altLang="en-US" dirty="0">
                <a:solidFill>
                  <a:srgbClr val="FFFFFF"/>
                </a:solidFill>
              </a:rPr>
              <a:t>节　绩效	</a:t>
            </a:r>
            <a:endParaRPr lang="en-US" altLang="zh-CN" dirty="0">
              <a:solidFill>
                <a:srgbClr val="FFFFFF"/>
              </a:solidFill>
            </a:endParaRPr>
          </a:p>
          <a:p>
            <a:pPr>
              <a:lnSpc>
                <a:spcPct val="150000"/>
              </a:lnSpc>
            </a:pPr>
            <a:r>
              <a:rPr lang="zh-CN" altLang="en-US" dirty="0">
                <a:solidFill>
                  <a:srgbClr val="FFFFFF"/>
                </a:solidFill>
              </a:rPr>
              <a:t>第</a:t>
            </a:r>
            <a:r>
              <a:rPr lang="en-US" altLang="zh-CN" dirty="0">
                <a:solidFill>
                  <a:srgbClr val="FFFFFF"/>
                </a:solidFill>
              </a:rPr>
              <a:t>2</a:t>
            </a:r>
            <a:r>
              <a:rPr lang="zh-CN" altLang="en-US" dirty="0">
                <a:solidFill>
                  <a:srgbClr val="FFFFFF"/>
                </a:solidFill>
              </a:rPr>
              <a:t>节　绩效管理	</a:t>
            </a:r>
            <a:endParaRPr lang="en-US" altLang="zh-CN" dirty="0">
              <a:solidFill>
                <a:srgbClr val="FFFFFF"/>
              </a:solidFill>
            </a:endParaRPr>
          </a:p>
          <a:p>
            <a:pPr>
              <a:lnSpc>
                <a:spcPct val="150000"/>
              </a:lnSpc>
            </a:pPr>
            <a:r>
              <a:rPr lang="zh-CN" altLang="en-US" dirty="0">
                <a:solidFill>
                  <a:srgbClr val="FFFFFF"/>
                </a:solidFill>
              </a:rPr>
              <a:t>第</a:t>
            </a:r>
            <a:r>
              <a:rPr lang="en-US" altLang="zh-CN" dirty="0">
                <a:solidFill>
                  <a:srgbClr val="FFFFFF"/>
                </a:solidFill>
              </a:rPr>
              <a:t>3</a:t>
            </a:r>
            <a:r>
              <a:rPr lang="zh-CN" altLang="en-US" dirty="0">
                <a:solidFill>
                  <a:srgbClr val="FFFFFF"/>
                </a:solidFill>
              </a:rPr>
              <a:t>节　绩效管理与战略性人力资源管理</a:t>
            </a:r>
            <a:endParaRPr lang="en-US" altLang="zh-CN" dirty="0">
              <a:solidFill>
                <a:srgbClr val="FFFFFF"/>
              </a:solidFill>
            </a:endParaRPr>
          </a:p>
          <a:p>
            <a:pPr>
              <a:lnSpc>
                <a:spcPct val="150000"/>
              </a:lnSpc>
            </a:pPr>
            <a:r>
              <a:rPr lang="zh-CN" altLang="en-US" dirty="0">
                <a:solidFill>
                  <a:srgbClr val="FF0000"/>
                </a:solidFill>
              </a:rPr>
              <a:t>第</a:t>
            </a:r>
            <a:r>
              <a:rPr lang="en-US" altLang="zh-CN" dirty="0">
                <a:solidFill>
                  <a:srgbClr val="FF0000"/>
                </a:solidFill>
              </a:rPr>
              <a:t>4</a:t>
            </a:r>
            <a:r>
              <a:rPr lang="zh-CN" altLang="en-US" dirty="0">
                <a:solidFill>
                  <a:srgbClr val="FF0000"/>
                </a:solidFill>
              </a:rPr>
              <a:t>节    我国绩效管理的发展趋势	</a:t>
            </a:r>
            <a:endParaRPr lang="en-US" altLang="zh-CN" dirty="0">
              <a:solidFill>
                <a:srgbClr val="FF0000"/>
              </a:solidFill>
            </a:endParaRPr>
          </a:p>
          <a:p>
            <a:endParaRPr lang="zh-CN" altLang="en-US" dirty="0"/>
          </a:p>
        </p:txBody>
      </p:sp>
      <p:sp>
        <p:nvSpPr>
          <p:cNvPr id="4" name="Rectangle 5"/>
          <p:cNvSpPr>
            <a:spLocks noChangeArrowheads="1"/>
          </p:cNvSpPr>
          <p:nvPr/>
        </p:nvSpPr>
        <p:spPr bwMode="auto">
          <a:xfrm>
            <a:off x="754459" y="4365104"/>
            <a:ext cx="7777981" cy="1009203"/>
          </a:xfrm>
          <a:prstGeom prst="rect">
            <a:avLst/>
          </a:prstGeom>
          <a:noFill/>
          <a:ln w="19050" algn="ctr">
            <a:solidFill>
              <a:srgbClr val="FFFF00"/>
            </a:solidFill>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solidFill>
                <a:srgbClr val="EAEAEA"/>
              </a:solidFill>
            </a:endParaRPr>
          </a:p>
        </p:txBody>
      </p:sp>
    </p:spTree>
    <p:extLst>
      <p:ext uri="{BB962C8B-B14F-4D97-AF65-F5344CB8AC3E}">
        <p14:creationId xmlns:p14="http://schemas.microsoft.com/office/powerpoint/2010/main" val="3541060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50000"/>
              </a:lnSpc>
            </a:pPr>
            <a:r>
              <a:rPr lang="zh-CN" altLang="en-US" sz="3600" dirty="0"/>
              <a:t>第</a:t>
            </a:r>
            <a:r>
              <a:rPr lang="en-US" altLang="zh-CN" sz="3600" dirty="0"/>
              <a:t>4</a:t>
            </a:r>
            <a:r>
              <a:rPr lang="zh-CN" altLang="en-US" sz="3600" dirty="0"/>
              <a:t>节    我国绩效管理的发展趋势</a:t>
            </a:r>
            <a:endParaRPr lang="en-US" altLang="zh-CN" sz="3600" dirty="0">
              <a:solidFill>
                <a:srgbClr val="FF0000"/>
              </a:solidFill>
            </a:endParaRPr>
          </a:p>
        </p:txBody>
      </p:sp>
      <p:sp>
        <p:nvSpPr>
          <p:cNvPr id="5" name="矩形 4"/>
          <p:cNvSpPr/>
          <p:nvPr/>
        </p:nvSpPr>
        <p:spPr>
          <a:xfrm>
            <a:off x="863588" y="1916832"/>
            <a:ext cx="7416824" cy="4154984"/>
          </a:xfrm>
          <a:prstGeom prst="rect">
            <a:avLst/>
          </a:prstGeom>
        </p:spPr>
        <p:txBody>
          <a:bodyPr wrap="square">
            <a:spAutoFit/>
          </a:bodyPr>
          <a:lstStyle/>
          <a:p>
            <a:r>
              <a:rPr lang="zh-CN" altLang="zh-CN" sz="2800" dirty="0"/>
              <a:t>一、绩效管理发展演变的总体趋势是战略性绩效管理</a:t>
            </a:r>
            <a:endParaRPr lang="en-US" altLang="zh-CN" sz="2800" dirty="0"/>
          </a:p>
          <a:p>
            <a:r>
              <a:rPr lang="zh-CN" altLang="zh-CN" sz="2000" dirty="0">
                <a:latin typeface="+mn-ea"/>
              </a:rPr>
              <a:t>组织需要通过战略将自己有关组织业务、发展目标、客户需求和价值的经营假设转变为现实绩效。绩效管理只是组织达成战略目的的一种手段或方式</a:t>
            </a:r>
            <a:r>
              <a:rPr lang="en-US" altLang="zh-CN" sz="2000" dirty="0">
                <a:latin typeface="+mn-ea"/>
              </a:rPr>
              <a:t>,</a:t>
            </a:r>
            <a:r>
              <a:rPr lang="zh-CN" altLang="zh-CN" sz="2000" dirty="0">
                <a:latin typeface="+mn-ea"/>
              </a:rPr>
              <a:t>只有与战略高度匹配并对战略形成有效支撑才具有实际意义。</a:t>
            </a:r>
            <a:endParaRPr lang="en-US" altLang="zh-CN" sz="2000" dirty="0">
              <a:latin typeface="+mn-ea"/>
            </a:endParaRPr>
          </a:p>
          <a:p>
            <a:endParaRPr lang="en-US" altLang="zh-CN" sz="2000" dirty="0">
              <a:latin typeface="+mn-ea"/>
            </a:endParaRPr>
          </a:p>
          <a:p>
            <a:r>
              <a:rPr lang="zh-CN" altLang="zh-CN" sz="2800" dirty="0"/>
              <a:t>二、平衡计分卡将成为主导性的绩效管理工具</a:t>
            </a:r>
            <a:endParaRPr lang="en-US" altLang="zh-CN" sz="2800" dirty="0"/>
          </a:p>
          <a:p>
            <a:r>
              <a:rPr lang="zh-CN" altLang="zh-CN" sz="2000" dirty="0">
                <a:latin typeface="+mn-ea"/>
              </a:rPr>
              <a:t>平衡计分卡在理论的广度、深度以及包容性上具有比较明显的优势</a:t>
            </a:r>
            <a:r>
              <a:rPr lang="zh-CN" altLang="en-US" sz="2000" dirty="0">
                <a:latin typeface="+mn-ea"/>
              </a:rPr>
              <a:t>，</a:t>
            </a:r>
            <a:r>
              <a:rPr lang="zh-CN" altLang="zh-CN" sz="2000" dirty="0">
                <a:latin typeface="+mn-ea"/>
              </a:rPr>
              <a:t>该理论体系包罗万象</a:t>
            </a:r>
            <a:r>
              <a:rPr lang="en-US" altLang="zh-CN" sz="2000" dirty="0">
                <a:latin typeface="+mn-ea"/>
              </a:rPr>
              <a:t>,</a:t>
            </a:r>
            <a:r>
              <a:rPr lang="zh-CN" altLang="zh-CN" sz="2000" dirty="0">
                <a:latin typeface="+mn-ea"/>
              </a:rPr>
              <a:t>而且开放性强</a:t>
            </a:r>
            <a:r>
              <a:rPr lang="en-US" altLang="zh-CN" sz="2000" dirty="0">
                <a:latin typeface="+mn-ea"/>
              </a:rPr>
              <a:t>,</a:t>
            </a:r>
            <a:r>
              <a:rPr lang="zh-CN" altLang="zh-CN" sz="2000" dirty="0">
                <a:latin typeface="+mn-ea"/>
              </a:rPr>
              <a:t>能够与任何组织管理理论进行对话</a:t>
            </a:r>
            <a:r>
              <a:rPr lang="en-US" altLang="zh-CN" sz="2000" dirty="0">
                <a:latin typeface="+mn-ea"/>
              </a:rPr>
              <a:t>,</a:t>
            </a:r>
            <a:r>
              <a:rPr lang="zh-CN" altLang="zh-CN" sz="2000" dirty="0">
                <a:latin typeface="+mn-ea"/>
              </a:rPr>
              <a:t>可以说是百年管理思想的集大成者。</a:t>
            </a:r>
          </a:p>
          <a:p>
            <a:endParaRPr lang="zh-CN" altLang="zh-CN" sz="2000" dirty="0">
              <a:latin typeface="+mn-ea"/>
            </a:endParaRPr>
          </a:p>
        </p:txBody>
      </p:sp>
    </p:spTree>
    <p:extLst>
      <p:ext uri="{BB962C8B-B14F-4D97-AF65-F5344CB8AC3E}">
        <p14:creationId xmlns:p14="http://schemas.microsoft.com/office/powerpoint/2010/main" val="13732979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50000"/>
              </a:lnSpc>
            </a:pPr>
            <a:r>
              <a:rPr lang="zh-CN" altLang="en-US" sz="3600" dirty="0"/>
              <a:t>第</a:t>
            </a:r>
            <a:r>
              <a:rPr lang="en-US" altLang="zh-CN" sz="3600" dirty="0"/>
              <a:t>4</a:t>
            </a:r>
            <a:r>
              <a:rPr lang="zh-CN" altLang="en-US" sz="3600" dirty="0"/>
              <a:t>节    我国绩效管理的发展趋势</a:t>
            </a:r>
            <a:endParaRPr lang="en-US" altLang="zh-CN" sz="3600" dirty="0">
              <a:solidFill>
                <a:srgbClr val="FF0000"/>
              </a:solidFill>
            </a:endParaRPr>
          </a:p>
        </p:txBody>
      </p:sp>
      <p:sp>
        <p:nvSpPr>
          <p:cNvPr id="5" name="矩形 4"/>
          <p:cNvSpPr/>
          <p:nvPr/>
        </p:nvSpPr>
        <p:spPr>
          <a:xfrm>
            <a:off x="863588" y="1916832"/>
            <a:ext cx="7416824" cy="3724096"/>
          </a:xfrm>
          <a:prstGeom prst="rect">
            <a:avLst/>
          </a:prstGeom>
        </p:spPr>
        <p:txBody>
          <a:bodyPr wrap="square">
            <a:spAutoFit/>
          </a:bodyPr>
          <a:lstStyle/>
          <a:p>
            <a:r>
              <a:rPr lang="zh-CN" altLang="zh-CN" sz="2800" dirty="0"/>
              <a:t>三、绩效管理体系将贯通战略管理和运营管理</a:t>
            </a:r>
          </a:p>
          <a:p>
            <a:r>
              <a:rPr lang="zh-CN" altLang="zh-CN" sz="2000" dirty="0">
                <a:latin typeface="+mn-ea"/>
              </a:rPr>
              <a:t>战略管理和运营管理的相互分离是组织战略失败和运营不力的根本原因。随着对战略和运营连接机制的研究进一步深入</a:t>
            </a:r>
            <a:r>
              <a:rPr lang="en-US" altLang="zh-CN" sz="2000" dirty="0">
                <a:latin typeface="+mn-ea"/>
              </a:rPr>
              <a:t>,</a:t>
            </a:r>
            <a:r>
              <a:rPr lang="zh-CN" altLang="zh-CN" sz="2000" dirty="0">
                <a:latin typeface="+mn-ea"/>
              </a:rPr>
              <a:t>未来的绩效管理必将有效贯通组织的战略管理和运营管理</a:t>
            </a:r>
            <a:r>
              <a:rPr lang="en-US" altLang="zh-CN" sz="2000" dirty="0">
                <a:latin typeface="+mn-ea"/>
              </a:rPr>
              <a:t>,</a:t>
            </a:r>
            <a:r>
              <a:rPr lang="zh-CN" altLang="zh-CN" sz="2000" dirty="0">
                <a:latin typeface="+mn-ea"/>
              </a:rPr>
              <a:t>形成一个层次分明且高度整合的管理体系</a:t>
            </a:r>
            <a:r>
              <a:rPr lang="zh-CN" altLang="en-US" sz="2000" dirty="0">
                <a:latin typeface="+mn-ea"/>
              </a:rPr>
              <a:t>。</a:t>
            </a:r>
            <a:endParaRPr lang="en-US" altLang="zh-CN" sz="2000" dirty="0">
              <a:latin typeface="+mn-ea"/>
            </a:endParaRPr>
          </a:p>
          <a:p>
            <a:endParaRPr lang="en-US" altLang="zh-CN" sz="2000" dirty="0">
              <a:latin typeface="+mn-ea"/>
            </a:endParaRPr>
          </a:p>
          <a:p>
            <a:r>
              <a:rPr lang="zh-CN" altLang="zh-CN" sz="2800" dirty="0"/>
              <a:t>四、无形资产将成为绩效管理的重点对象</a:t>
            </a:r>
          </a:p>
          <a:p>
            <a:r>
              <a:rPr lang="zh-CN" altLang="zh-CN" sz="2000" dirty="0">
                <a:latin typeface="+mn-ea"/>
              </a:rPr>
              <a:t>在知识经济时代</a:t>
            </a:r>
            <a:r>
              <a:rPr lang="en-US" altLang="zh-CN" sz="2000" dirty="0">
                <a:latin typeface="+mn-ea"/>
              </a:rPr>
              <a:t>,</a:t>
            </a:r>
            <a:r>
              <a:rPr lang="zh-CN" altLang="zh-CN" sz="2000" dirty="0">
                <a:latin typeface="+mn-ea"/>
              </a:rPr>
              <a:t>组织赖以生存和发展的价值来源已经发生实质性的变化</a:t>
            </a:r>
            <a:r>
              <a:rPr lang="en-US" altLang="zh-CN" sz="2000" dirty="0">
                <a:latin typeface="+mn-ea"/>
              </a:rPr>
              <a:t>,</a:t>
            </a:r>
            <a:r>
              <a:rPr lang="zh-CN" altLang="zh-CN" sz="2000" dirty="0">
                <a:latin typeface="+mn-ea"/>
              </a:rPr>
              <a:t>组织之间的竞争不仅取决于有形资产</a:t>
            </a:r>
            <a:r>
              <a:rPr lang="en-US" altLang="zh-CN" sz="2000" dirty="0">
                <a:latin typeface="+mn-ea"/>
              </a:rPr>
              <a:t>,</a:t>
            </a:r>
            <a:r>
              <a:rPr lang="zh-CN" altLang="zh-CN" sz="2000" dirty="0">
                <a:latin typeface="+mn-ea"/>
              </a:rPr>
              <a:t>而且更多地依靠人力资源、技术、品牌、文化等无形资产的贡献</a:t>
            </a:r>
            <a:r>
              <a:rPr lang="en-US" altLang="zh-CN" sz="2000" dirty="0">
                <a:latin typeface="+mn-ea"/>
              </a:rPr>
              <a:t>,</a:t>
            </a:r>
            <a:r>
              <a:rPr lang="zh-CN" altLang="zh-CN" sz="2000" dirty="0">
                <a:latin typeface="+mn-ea"/>
              </a:rPr>
              <a:t>无形资产日益成为组织构建核心竞争能力的决定性因素。</a:t>
            </a:r>
          </a:p>
        </p:txBody>
      </p:sp>
    </p:spTree>
    <p:extLst>
      <p:ext uri="{BB962C8B-B14F-4D97-AF65-F5344CB8AC3E}">
        <p14:creationId xmlns:p14="http://schemas.microsoft.com/office/powerpoint/2010/main" val="21749983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50000"/>
              </a:lnSpc>
            </a:pPr>
            <a:r>
              <a:rPr lang="zh-CN" altLang="en-US" sz="3600" dirty="0"/>
              <a:t>第</a:t>
            </a:r>
            <a:r>
              <a:rPr lang="en-US" altLang="zh-CN" sz="3600" dirty="0"/>
              <a:t>4</a:t>
            </a:r>
            <a:r>
              <a:rPr lang="zh-CN" altLang="en-US" sz="3600" dirty="0"/>
              <a:t>节    我国绩效管理的发展趋势</a:t>
            </a:r>
            <a:endParaRPr lang="en-US" altLang="zh-CN" sz="3600" dirty="0">
              <a:solidFill>
                <a:srgbClr val="FF0000"/>
              </a:solidFill>
            </a:endParaRPr>
          </a:p>
        </p:txBody>
      </p:sp>
      <p:sp>
        <p:nvSpPr>
          <p:cNvPr id="5" name="矩形 4"/>
          <p:cNvSpPr/>
          <p:nvPr/>
        </p:nvSpPr>
        <p:spPr>
          <a:xfrm>
            <a:off x="863588" y="1916832"/>
            <a:ext cx="7416824" cy="4154984"/>
          </a:xfrm>
          <a:prstGeom prst="rect">
            <a:avLst/>
          </a:prstGeom>
        </p:spPr>
        <p:txBody>
          <a:bodyPr wrap="square">
            <a:spAutoFit/>
          </a:bodyPr>
          <a:lstStyle/>
          <a:p>
            <a:r>
              <a:rPr lang="zh-CN" altLang="zh-CN" sz="2800" dirty="0"/>
              <a:t>五、人的能动性将在未来的绩效管理中得到加强</a:t>
            </a:r>
          </a:p>
          <a:p>
            <a:r>
              <a:rPr lang="zh-CN" altLang="zh-CN" sz="2000" dirty="0">
                <a:latin typeface="+mn-ea"/>
              </a:rPr>
              <a:t>人力资源是第一资源</a:t>
            </a:r>
            <a:r>
              <a:rPr lang="en-US" altLang="zh-CN" sz="2000" dirty="0">
                <a:latin typeface="+mn-ea"/>
              </a:rPr>
              <a:t>,</a:t>
            </a:r>
            <a:r>
              <a:rPr lang="zh-CN" altLang="zh-CN" sz="2000" dirty="0">
                <a:latin typeface="+mn-ea"/>
              </a:rPr>
              <a:t>也是组织最为重要的无形资产。随着知识经济的兴起</a:t>
            </a:r>
            <a:r>
              <a:rPr lang="en-US" altLang="zh-CN" sz="2000" dirty="0">
                <a:latin typeface="+mn-ea"/>
              </a:rPr>
              <a:t>,</a:t>
            </a:r>
            <a:r>
              <a:rPr lang="zh-CN" altLang="zh-CN" sz="2000" dirty="0">
                <a:latin typeface="+mn-ea"/>
              </a:rPr>
              <a:t>未来的组织将由知识工作者构成劳动力主体</a:t>
            </a:r>
            <a:r>
              <a:rPr lang="en-US" altLang="zh-CN" sz="2000" dirty="0">
                <a:latin typeface="+mn-ea"/>
              </a:rPr>
              <a:t>,</a:t>
            </a:r>
            <a:r>
              <a:rPr lang="zh-CN" altLang="zh-CN" sz="2000" dirty="0">
                <a:latin typeface="+mn-ea"/>
              </a:rPr>
              <a:t>员工的自我管理意识和能力将逐步提高</a:t>
            </a:r>
            <a:r>
              <a:rPr lang="zh-CN" altLang="en-US" sz="2000" dirty="0">
                <a:latin typeface="+mn-ea"/>
              </a:rPr>
              <a:t>，</a:t>
            </a:r>
            <a:r>
              <a:rPr lang="zh-CN" altLang="zh-CN" sz="2000" dirty="0">
                <a:latin typeface="+mn-ea"/>
              </a:rPr>
              <a:t>使组织中的每一个人都有机会发挥自己的能动性和创造力。</a:t>
            </a:r>
            <a:endParaRPr lang="en-US" altLang="zh-CN" sz="2000" dirty="0">
              <a:latin typeface="+mn-ea"/>
            </a:endParaRPr>
          </a:p>
          <a:p>
            <a:endParaRPr lang="en-US" altLang="zh-CN" sz="2000" dirty="0">
              <a:latin typeface="+mn-ea"/>
            </a:endParaRPr>
          </a:p>
          <a:p>
            <a:r>
              <a:rPr lang="zh-CN" altLang="zh-CN" sz="2800" dirty="0"/>
              <a:t>六、电子化绩效管理系统将得到全面实施</a:t>
            </a:r>
          </a:p>
          <a:p>
            <a:r>
              <a:rPr lang="zh-CN" altLang="zh-CN" sz="2000" dirty="0">
                <a:latin typeface="+mn-ea"/>
              </a:rPr>
              <a:t>电子化绩效管理系统能够提供轻松、快捷的在线信息访问与业务处理方式</a:t>
            </a:r>
            <a:r>
              <a:rPr lang="en-US" altLang="zh-CN" sz="2000" dirty="0">
                <a:latin typeface="+mn-ea"/>
              </a:rPr>
              <a:t>,</a:t>
            </a:r>
            <a:r>
              <a:rPr lang="zh-CN" altLang="zh-CN" sz="2000" dirty="0">
                <a:latin typeface="+mn-ea"/>
              </a:rPr>
              <a:t>大大优化组织的绩效管理业务流程</a:t>
            </a:r>
            <a:r>
              <a:rPr lang="zh-CN" altLang="en-US" sz="2000" dirty="0">
                <a:latin typeface="+mn-ea"/>
              </a:rPr>
              <a:t>，</a:t>
            </a:r>
            <a:r>
              <a:rPr lang="zh-CN" altLang="zh-CN" sz="2000" dirty="0">
                <a:latin typeface="+mn-ea"/>
              </a:rPr>
              <a:t>进一步提高人力资源部门的工作效率</a:t>
            </a:r>
            <a:r>
              <a:rPr lang="en-US" altLang="zh-CN" sz="2000" dirty="0">
                <a:latin typeface="+mn-ea"/>
              </a:rPr>
              <a:t>,</a:t>
            </a:r>
            <a:r>
              <a:rPr lang="zh-CN" altLang="zh-CN" sz="2000" dirty="0">
                <a:latin typeface="+mn-ea"/>
              </a:rPr>
              <a:t> 优化业务处理流程和信息访问方式</a:t>
            </a:r>
            <a:r>
              <a:rPr lang="en-US" altLang="zh-CN" sz="2000" dirty="0">
                <a:latin typeface="+mn-ea"/>
              </a:rPr>
              <a:t>,</a:t>
            </a:r>
            <a:r>
              <a:rPr lang="zh-CN" altLang="en-US" sz="2000" dirty="0">
                <a:latin typeface="+mn-ea"/>
              </a:rPr>
              <a:t>并节省大量处理费用。</a:t>
            </a:r>
            <a:endParaRPr lang="zh-CN" altLang="zh-CN" sz="2000" dirty="0">
              <a:latin typeface="+mn-ea"/>
            </a:endParaRPr>
          </a:p>
        </p:txBody>
      </p:sp>
    </p:spTree>
    <p:extLst>
      <p:ext uri="{BB962C8B-B14F-4D97-AF65-F5344CB8AC3E}">
        <p14:creationId xmlns:p14="http://schemas.microsoft.com/office/powerpoint/2010/main" val="5073215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50000"/>
              </a:lnSpc>
            </a:pPr>
            <a:r>
              <a:rPr lang="zh-CN" altLang="en-US" sz="3600" dirty="0"/>
              <a:t>第</a:t>
            </a:r>
            <a:r>
              <a:rPr lang="en-US" altLang="zh-CN" sz="3600" dirty="0"/>
              <a:t>4</a:t>
            </a:r>
            <a:r>
              <a:rPr lang="zh-CN" altLang="en-US" sz="3600" dirty="0"/>
              <a:t>节    我国绩效管理的发展趋势</a:t>
            </a:r>
            <a:endParaRPr lang="en-US" altLang="zh-CN" sz="3600" dirty="0">
              <a:solidFill>
                <a:srgbClr val="FF0000"/>
              </a:solidFill>
            </a:endParaRPr>
          </a:p>
        </p:txBody>
      </p:sp>
      <p:sp>
        <p:nvSpPr>
          <p:cNvPr id="5" name="矩形 4"/>
          <p:cNvSpPr/>
          <p:nvPr/>
        </p:nvSpPr>
        <p:spPr>
          <a:xfrm>
            <a:off x="863588" y="1916832"/>
            <a:ext cx="7416824" cy="2985433"/>
          </a:xfrm>
          <a:prstGeom prst="rect">
            <a:avLst/>
          </a:prstGeom>
        </p:spPr>
        <p:txBody>
          <a:bodyPr wrap="square">
            <a:spAutoFit/>
          </a:bodyPr>
          <a:lstStyle/>
          <a:p>
            <a:r>
              <a:rPr lang="zh-CN" altLang="zh-CN" sz="2800" dirty="0"/>
              <a:t>七、政府绩效管理法制化建设进程不断推进</a:t>
            </a:r>
          </a:p>
          <a:p>
            <a:r>
              <a:rPr lang="zh-CN" altLang="zh-CN" sz="2000" dirty="0">
                <a:latin typeface="+mn-ea"/>
              </a:rPr>
              <a:t>有序推进政府绩效管理的法制化进程既是建设社会主义法治国家的内在要求</a:t>
            </a:r>
            <a:r>
              <a:rPr lang="en-US" altLang="zh-CN" sz="2000" dirty="0">
                <a:latin typeface="+mn-ea"/>
              </a:rPr>
              <a:t>,</a:t>
            </a:r>
            <a:r>
              <a:rPr lang="zh-CN" altLang="zh-CN" sz="2000" dirty="0">
                <a:latin typeface="+mn-ea"/>
              </a:rPr>
              <a:t>也是促进政府绩效管理制度化、规范化的必要举措。《哈尔滨市政府绩效管理条例》是国内首部政府绩效管理的专门立法</a:t>
            </a:r>
            <a:r>
              <a:rPr lang="en-US" altLang="zh-CN" sz="2000" dirty="0">
                <a:latin typeface="+mn-ea"/>
              </a:rPr>
              <a:t>,</a:t>
            </a:r>
            <a:r>
              <a:rPr lang="zh-CN" altLang="zh-CN" sz="2000" dirty="0">
                <a:latin typeface="+mn-ea"/>
              </a:rPr>
              <a:t>被誉为政府绩效管理的“哈尔滨模式”。随后</a:t>
            </a:r>
            <a:r>
              <a:rPr lang="en-US" altLang="zh-CN" sz="2000" dirty="0">
                <a:latin typeface="+mn-ea"/>
              </a:rPr>
              <a:t>,</a:t>
            </a:r>
            <a:r>
              <a:rPr lang="zh-CN" altLang="zh-CN" sz="2000" dirty="0">
                <a:latin typeface="+mn-ea"/>
              </a:rPr>
              <a:t>《南京市政府部门绩效管理暂行办法》《四川省人民政府部门绩效管理办法》《杭州市绩效管理条例》《深圳市政府绩效评估与管理暂行办法》等相继发布</a:t>
            </a:r>
            <a:r>
              <a:rPr lang="en-US" altLang="zh-CN" sz="2000" dirty="0">
                <a:latin typeface="+mn-ea"/>
              </a:rPr>
              <a:t>,</a:t>
            </a:r>
            <a:r>
              <a:rPr lang="zh-CN" altLang="zh-CN" sz="2000" dirty="0">
                <a:latin typeface="+mn-ea"/>
              </a:rPr>
              <a:t>标志着政府绩效管理法制化进程的不断深入推进。</a:t>
            </a:r>
          </a:p>
          <a:p>
            <a:endParaRPr lang="zh-CN" altLang="zh-CN" sz="2000" dirty="0">
              <a:latin typeface="+mn-ea"/>
            </a:endParaRPr>
          </a:p>
        </p:txBody>
      </p:sp>
    </p:spTree>
    <p:extLst>
      <p:ext uri="{BB962C8B-B14F-4D97-AF65-F5344CB8AC3E}">
        <p14:creationId xmlns:p14="http://schemas.microsoft.com/office/powerpoint/2010/main" val="37740031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第</a:t>
            </a:r>
            <a:r>
              <a:rPr lang="en-US" altLang="zh-CN" sz="3600" b="1" dirty="0">
                <a:solidFill>
                  <a:schemeClr val="tx1"/>
                </a:solidFill>
                <a:latin typeface="楷体_GB2312" pitchFamily="49" charset="-122"/>
                <a:ea typeface="楷体_GB2312" pitchFamily="49" charset="-122"/>
              </a:rPr>
              <a:t>1</a:t>
            </a:r>
            <a:r>
              <a:rPr lang="zh-CN" altLang="en-US" sz="3600" b="1" dirty="0">
                <a:solidFill>
                  <a:schemeClr val="tx1"/>
                </a:solidFill>
                <a:latin typeface="楷体_GB2312" pitchFamily="49" charset="-122"/>
                <a:ea typeface="楷体_GB2312" pitchFamily="49" charset="-122"/>
              </a:rPr>
              <a:t>节　绩效</a:t>
            </a:r>
          </a:p>
        </p:txBody>
      </p:sp>
      <p:sp>
        <p:nvSpPr>
          <p:cNvPr id="5" name="Text Box 3"/>
          <p:cNvSpPr txBox="1">
            <a:spLocks noChangeArrowheads="1"/>
          </p:cNvSpPr>
          <p:nvPr/>
        </p:nvSpPr>
        <p:spPr bwMode="auto">
          <a:xfrm>
            <a:off x="900113" y="1341438"/>
            <a:ext cx="7561262" cy="4068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l" eaLnBrk="1" hangingPunct="1">
              <a:spcBef>
                <a:spcPct val="20000"/>
              </a:spcBef>
              <a:buFontTx/>
              <a:buChar char="•"/>
            </a:pPr>
            <a:endParaRPr lang="en-US" altLang="zh-CN" sz="2800" dirty="0">
              <a:solidFill>
                <a:schemeClr val="tx1"/>
              </a:solidFill>
              <a:latin typeface="Times New Roman" pitchFamily="18" charset="0"/>
            </a:endParaRPr>
          </a:p>
          <a:p>
            <a:pPr algn="l" eaLnBrk="1" hangingPunct="1">
              <a:spcBef>
                <a:spcPct val="20000"/>
              </a:spcBef>
              <a:buFontTx/>
              <a:buChar char="•"/>
            </a:pPr>
            <a:r>
              <a:rPr lang="zh-CN" altLang="en-US" sz="3200" dirty="0">
                <a:solidFill>
                  <a:srgbClr val="FFFFFF"/>
                </a:solidFill>
                <a:latin typeface="Times New Roman" pitchFamily="18" charset="0"/>
              </a:rPr>
              <a:t>   一、绩效的内涵</a:t>
            </a:r>
          </a:p>
          <a:p>
            <a:pPr algn="l" eaLnBrk="1" hangingPunct="1">
              <a:spcBef>
                <a:spcPct val="20000"/>
              </a:spcBef>
              <a:buFontTx/>
              <a:buChar char="•"/>
            </a:pPr>
            <a:endParaRPr lang="zh-CN" altLang="en-US" sz="3200" dirty="0">
              <a:solidFill>
                <a:schemeClr val="tx1"/>
              </a:solidFill>
              <a:latin typeface="Times New Roman" pitchFamily="18" charset="0"/>
            </a:endParaRPr>
          </a:p>
          <a:p>
            <a:pPr marL="457200" indent="-457200" algn="l" eaLnBrk="1" hangingPunct="1">
              <a:spcBef>
                <a:spcPct val="20000"/>
              </a:spcBef>
              <a:buFontTx/>
              <a:buChar char="•"/>
            </a:pPr>
            <a:r>
              <a:rPr lang="zh-CN" altLang="zh-CN" sz="3200" dirty="0">
                <a:solidFill>
                  <a:srgbClr val="FFFFFF"/>
                </a:solidFill>
                <a:latin typeface="Times New Roman" pitchFamily="18" charset="0"/>
              </a:rPr>
              <a:t>二、绩效的性质</a:t>
            </a:r>
            <a:endParaRPr lang="en-US" altLang="zh-CN" sz="3200" dirty="0">
              <a:solidFill>
                <a:srgbClr val="FFFFFF"/>
              </a:solidFill>
              <a:latin typeface="Times New Roman" pitchFamily="18" charset="0"/>
            </a:endParaRPr>
          </a:p>
          <a:p>
            <a:pPr marL="457200" indent="-457200" algn="l" eaLnBrk="1" hangingPunct="1">
              <a:spcBef>
                <a:spcPct val="20000"/>
              </a:spcBef>
              <a:buFontTx/>
              <a:buChar char="•"/>
            </a:pPr>
            <a:endParaRPr lang="en-US" altLang="zh-CN" sz="3200" dirty="0">
              <a:solidFill>
                <a:srgbClr val="FFFFFF"/>
              </a:solidFill>
              <a:latin typeface="Times New Roman" pitchFamily="18" charset="0"/>
            </a:endParaRPr>
          </a:p>
          <a:p>
            <a:pPr marL="457200" indent="-457200" eaLnBrk="1" hangingPunct="1">
              <a:spcBef>
                <a:spcPct val="20000"/>
              </a:spcBef>
              <a:buFontTx/>
              <a:buChar char="•"/>
            </a:pPr>
            <a:r>
              <a:rPr lang="zh-CN" altLang="zh-CN" sz="3200" dirty="0">
                <a:solidFill>
                  <a:srgbClr val="FFFFFF"/>
                </a:solidFill>
              </a:rPr>
              <a:t>三、绩效的主要</a:t>
            </a:r>
            <a:r>
              <a:rPr lang="zh-CN" altLang="en-US" sz="3200" dirty="0">
                <a:solidFill>
                  <a:srgbClr val="FFFFFF"/>
                </a:solidFill>
              </a:rPr>
              <a:t>影响</a:t>
            </a:r>
            <a:r>
              <a:rPr lang="zh-CN" altLang="zh-CN" sz="3200" dirty="0">
                <a:solidFill>
                  <a:srgbClr val="FFFFFF"/>
                </a:solidFill>
              </a:rPr>
              <a:t>因素</a:t>
            </a:r>
          </a:p>
          <a:p>
            <a:pPr marL="457200" indent="-457200" algn="l" eaLnBrk="1" hangingPunct="1">
              <a:spcBef>
                <a:spcPct val="20000"/>
              </a:spcBef>
              <a:buFontTx/>
              <a:buChar char="•"/>
            </a:pPr>
            <a:endParaRPr lang="zh-CN" altLang="zh-CN" sz="3200" dirty="0">
              <a:solidFill>
                <a:srgbClr val="FFFFFF"/>
              </a:solidFill>
              <a:latin typeface="Times New Roman" pitchFamily="18" charset="0"/>
            </a:endParaRPr>
          </a:p>
        </p:txBody>
      </p:sp>
    </p:spTree>
    <p:extLst>
      <p:ext uri="{BB962C8B-B14F-4D97-AF65-F5344CB8AC3E}">
        <p14:creationId xmlns:p14="http://schemas.microsoft.com/office/powerpoint/2010/main" val="4277079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2"/>
          <p:cNvSpPr txBox="1">
            <a:spLocks noChangeArrowheads="1"/>
          </p:cNvSpPr>
          <p:nvPr/>
        </p:nvSpPr>
        <p:spPr bwMode="auto">
          <a:xfrm>
            <a:off x="468313" y="476250"/>
            <a:ext cx="7848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a:solidFill>
                  <a:schemeClr val="tx1"/>
                </a:solidFill>
                <a:latin typeface="楷体_GB2312" pitchFamily="49" charset="-122"/>
                <a:ea typeface="楷体_GB2312" pitchFamily="49" charset="-122"/>
              </a:rPr>
              <a:t>关键词</a:t>
            </a:r>
          </a:p>
        </p:txBody>
      </p:sp>
      <p:sp>
        <p:nvSpPr>
          <p:cNvPr id="3" name="矩形 2"/>
          <p:cNvSpPr/>
          <p:nvPr/>
        </p:nvSpPr>
        <p:spPr>
          <a:xfrm>
            <a:off x="469600" y="1628800"/>
            <a:ext cx="8674399" cy="3323987"/>
          </a:xfrm>
          <a:prstGeom prst="rect">
            <a:avLst/>
          </a:prstGeom>
        </p:spPr>
        <p:txBody>
          <a:bodyPr wrap="square">
            <a:spAutoFit/>
          </a:bodyPr>
          <a:lstStyle/>
          <a:p>
            <a:pPr marL="285750" indent="-285750" hangingPunct="0">
              <a:lnSpc>
                <a:spcPct val="150000"/>
              </a:lnSpc>
              <a:buFont typeface="Arial" pitchFamily="34" charset="0"/>
              <a:buChar char="•"/>
            </a:pPr>
            <a:r>
              <a:rPr lang="zh-CN" altLang="zh-CN" sz="2800" dirty="0"/>
              <a:t>绩效</a:t>
            </a:r>
            <a:r>
              <a:rPr lang="en-US" altLang="zh-CN" sz="2800" dirty="0"/>
              <a:t>(performance)</a:t>
            </a:r>
            <a:endParaRPr lang="zh-CN" altLang="zh-CN" sz="2800" dirty="0"/>
          </a:p>
          <a:p>
            <a:pPr marL="285750" indent="-285750" hangingPunct="0">
              <a:lnSpc>
                <a:spcPct val="150000"/>
              </a:lnSpc>
              <a:buFont typeface="Arial" pitchFamily="34" charset="0"/>
              <a:buChar char="•"/>
            </a:pPr>
            <a:r>
              <a:rPr lang="zh-CN" altLang="zh-CN" sz="2800" dirty="0"/>
              <a:t>绩效评价</a:t>
            </a:r>
            <a:r>
              <a:rPr lang="en-US" altLang="zh-CN" sz="2800" dirty="0"/>
              <a:t>(performance appraisal)</a:t>
            </a:r>
            <a:endParaRPr lang="zh-CN" altLang="zh-CN" sz="2800" dirty="0"/>
          </a:p>
          <a:p>
            <a:pPr marL="285750" indent="-285750" hangingPunct="0">
              <a:lnSpc>
                <a:spcPct val="150000"/>
              </a:lnSpc>
              <a:buFont typeface="Arial" pitchFamily="34" charset="0"/>
              <a:buChar char="•"/>
            </a:pPr>
            <a:r>
              <a:rPr lang="zh-CN" altLang="zh-CN" sz="2800" dirty="0"/>
              <a:t>绩效管理</a:t>
            </a:r>
            <a:r>
              <a:rPr lang="en-US" altLang="zh-CN" sz="2800" dirty="0"/>
              <a:t>(performance management)</a:t>
            </a:r>
            <a:endParaRPr lang="zh-CN" altLang="zh-CN" sz="2800" dirty="0"/>
          </a:p>
          <a:p>
            <a:pPr marL="285750" indent="-285750" hangingPunct="0">
              <a:lnSpc>
                <a:spcPct val="150000"/>
              </a:lnSpc>
              <a:buFont typeface="Arial" pitchFamily="34" charset="0"/>
              <a:buChar char="•"/>
            </a:pPr>
            <a:r>
              <a:rPr lang="zh-CN" altLang="zh-CN" sz="2800" dirty="0"/>
              <a:t>战略性人力资源管理</a:t>
            </a:r>
            <a:r>
              <a:rPr lang="en-US" altLang="zh-CN" sz="2800" dirty="0"/>
              <a:t>(strategic human resource management)</a:t>
            </a:r>
            <a:endParaRPr lang="zh-CN" altLang="zh-CN" sz="2800" dirty="0"/>
          </a:p>
        </p:txBody>
      </p:sp>
    </p:spTree>
    <p:extLst>
      <p:ext uri="{BB962C8B-B14F-4D97-AF65-F5344CB8AC3E}">
        <p14:creationId xmlns:p14="http://schemas.microsoft.com/office/powerpoint/2010/main" val="12522311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6018"/>
                                        </p:tgtEl>
                                        <p:attrNameLst>
                                          <p:attrName>style.visibility</p:attrName>
                                        </p:attrNameLst>
                                      </p:cBhvr>
                                      <p:to>
                                        <p:strVal val="visible"/>
                                      </p:to>
                                    </p:set>
                                    <p:animEffect transition="in" filter="blinds(horizontal)">
                                      <p:cBhvr>
                                        <p:cTn id="7" dur="500"/>
                                        <p:tgtEl>
                                          <p:spTgt spid="86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Box 2"/>
          <p:cNvSpPr txBox="1">
            <a:spLocks noChangeArrowheads="1"/>
          </p:cNvSpPr>
          <p:nvPr/>
        </p:nvSpPr>
        <p:spPr bwMode="auto">
          <a:xfrm>
            <a:off x="468313" y="476250"/>
            <a:ext cx="7848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a:solidFill>
                  <a:schemeClr val="tx1"/>
                </a:solidFill>
                <a:latin typeface="楷体_GB2312" pitchFamily="49" charset="-122"/>
                <a:ea typeface="楷体_GB2312" pitchFamily="49" charset="-122"/>
              </a:rPr>
              <a:t>复习思考题</a:t>
            </a:r>
          </a:p>
        </p:txBody>
      </p:sp>
      <p:sp>
        <p:nvSpPr>
          <p:cNvPr id="24579" name="Text12"/>
          <p:cNvSpPr>
            <a:spLocks noChangeArrowheads="1"/>
          </p:cNvSpPr>
          <p:nvPr/>
        </p:nvSpPr>
        <p:spPr bwMode="auto">
          <a:xfrm>
            <a:off x="3851275" y="1916113"/>
            <a:ext cx="142875" cy="487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algn="l" defTabSz="330200"/>
            <a:endParaRPr lang="zh-CN" altLang="zh-CN" sz="2400" b="1">
              <a:solidFill>
                <a:schemeClr val="tx1"/>
              </a:solidFill>
              <a:latin typeface="Times New Roman" pitchFamily="18" charset="0"/>
            </a:endParaRPr>
          </a:p>
        </p:txBody>
      </p:sp>
      <p:sp>
        <p:nvSpPr>
          <p:cNvPr id="24580" name="Rectangle 5"/>
          <p:cNvSpPr>
            <a:spLocks noGrp="1" noChangeArrowheads="1"/>
          </p:cNvSpPr>
          <p:nvPr>
            <p:ph type="body" idx="1"/>
          </p:nvPr>
        </p:nvSpPr>
        <p:spPr>
          <a:xfrm>
            <a:off x="471488" y="1268413"/>
            <a:ext cx="7772400" cy="5111750"/>
          </a:xfrm>
        </p:spPr>
        <p:txBody>
          <a:bodyPr/>
          <a:lstStyle/>
          <a:p>
            <a:pPr marL="0" indent="0">
              <a:lnSpc>
                <a:spcPct val="150000"/>
              </a:lnSpc>
              <a:buNone/>
            </a:pPr>
            <a:r>
              <a:rPr lang="en-US" altLang="zh-CN" sz="2400" b="1" dirty="0"/>
              <a:t>1.</a:t>
            </a:r>
            <a:r>
              <a:rPr lang="zh-CN" altLang="zh-CN" sz="2400" b="1" dirty="0"/>
              <a:t>谈谈你对绩效的理解。</a:t>
            </a:r>
          </a:p>
          <a:p>
            <a:pPr marL="0" indent="0">
              <a:lnSpc>
                <a:spcPct val="150000"/>
              </a:lnSpc>
              <a:buNone/>
            </a:pPr>
            <a:r>
              <a:rPr lang="en-US" altLang="zh-CN" sz="2400" b="1" dirty="0"/>
              <a:t>2.</a:t>
            </a:r>
            <a:r>
              <a:rPr lang="zh-CN" altLang="zh-CN" sz="2400" b="1" dirty="0"/>
              <a:t>绩效评价与绩效管理之间的联系和区别是什么？</a:t>
            </a:r>
          </a:p>
          <a:p>
            <a:pPr marL="0" indent="0">
              <a:lnSpc>
                <a:spcPct val="150000"/>
              </a:lnSpc>
              <a:buNone/>
            </a:pPr>
            <a:r>
              <a:rPr lang="en-US" altLang="zh-CN" sz="2400" b="1" dirty="0"/>
              <a:t>3.</a:t>
            </a:r>
            <a:r>
              <a:rPr lang="zh-CN" altLang="zh-CN" sz="2400" b="1" dirty="0"/>
              <a:t>谈谈你对绩效管理的内涵和特点的认识</a:t>
            </a:r>
          </a:p>
          <a:p>
            <a:pPr marL="0" indent="0">
              <a:lnSpc>
                <a:spcPct val="150000"/>
              </a:lnSpc>
              <a:buNone/>
            </a:pPr>
            <a:r>
              <a:rPr lang="en-US" altLang="zh-CN" sz="2400" b="1" dirty="0"/>
              <a:t>4.</a:t>
            </a:r>
            <a:r>
              <a:rPr lang="zh-CN" altLang="zh-CN" sz="2400" b="1" dirty="0"/>
              <a:t>谈谈你对绩效管理系统模型的认识。</a:t>
            </a:r>
          </a:p>
          <a:p>
            <a:pPr marL="0" indent="0">
              <a:lnSpc>
                <a:spcPct val="150000"/>
              </a:lnSpc>
              <a:buNone/>
            </a:pPr>
            <a:r>
              <a:rPr lang="en-US" altLang="zh-CN" sz="2400" b="1" dirty="0"/>
              <a:t>5.</a:t>
            </a:r>
            <a:r>
              <a:rPr lang="zh-CN" altLang="zh-CN" sz="2400" b="1" dirty="0"/>
              <a:t>谈谈绩效管理与战略性人力资源管理体系的其他职能的关系。</a:t>
            </a:r>
            <a:endParaRPr lang="en-US" altLang="zh-CN" sz="2400" b="1" dirty="0"/>
          </a:p>
          <a:p>
            <a:pPr marL="0" indent="0">
              <a:lnSpc>
                <a:spcPct val="150000"/>
              </a:lnSpc>
              <a:buNone/>
            </a:pPr>
            <a:r>
              <a:rPr lang="en-US" altLang="zh-CN" sz="2400" b="1" dirty="0"/>
              <a:t>6.</a:t>
            </a:r>
            <a:r>
              <a:rPr lang="zh-CN" altLang="zh-CN" sz="2400" b="1" dirty="0"/>
              <a:t>试论述绩效管理的发展趋势。</a:t>
            </a:r>
          </a:p>
        </p:txBody>
      </p:sp>
    </p:spTree>
    <p:extLst>
      <p:ext uri="{BB962C8B-B14F-4D97-AF65-F5344CB8AC3E}">
        <p14:creationId xmlns:p14="http://schemas.microsoft.com/office/powerpoint/2010/main" val="16181569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9874"/>
                                        </p:tgtEl>
                                        <p:attrNameLst>
                                          <p:attrName>style.visibility</p:attrName>
                                        </p:attrNameLst>
                                      </p:cBhvr>
                                      <p:to>
                                        <p:strVal val="visible"/>
                                      </p:to>
                                    </p:set>
                                    <p:animEffect transition="in" filter="blinds(horizontal)">
                                      <p:cBhvr>
                                        <p:cTn id="7" dur="500"/>
                                        <p:tgtEl>
                                          <p:spTgt spid="798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8EE8B66-0777-4630-A45F-A57049866641}"/>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六西格玛管理师、车间主管、经济管理师、生产运营管理师、微营销师</a:t>
            </a:r>
            <a:r>
              <a:rPr lang="en-US" altLang="zh-CN" sz="1600" b="1"/>
              <a:t>MBA</a:t>
            </a:r>
            <a:r>
              <a:rPr lang="zh-CN" altLang="en-US" sz="1600" b="1"/>
              <a:t>等高级认证。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endParaRPr lang="zh-CN" altLang="en-US" sz="1600" b="1"/>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咨询邮箱：</a:t>
            </a:r>
            <a:r>
              <a:rPr lang="en-US" altLang="zh-CN" sz="1600" b="1">
                <a:hlinkClick r:id="rId3"/>
              </a:rPr>
              <a:t>xchy007@163.com</a:t>
            </a:r>
            <a:r>
              <a:rPr lang="en-US" altLang="zh-CN" sz="1600" b="1"/>
              <a:t>   </a:t>
            </a:r>
            <a:r>
              <a:rPr lang="zh-CN" altLang="en-US" sz="1600" b="1"/>
              <a:t>咨询教师</a:t>
            </a:r>
            <a:r>
              <a:rPr lang="en-US" altLang="zh-CN" sz="1600" b="1"/>
              <a:t>: </a:t>
            </a:r>
            <a:r>
              <a:rPr lang="zh-CN" altLang="en-US" sz="1600" b="1"/>
              <a:t>王海涛 </a:t>
            </a:r>
          </a:p>
          <a:p>
            <a:pPr eaLnBrk="1" hangingPunct="1">
              <a:lnSpc>
                <a:spcPct val="80000"/>
              </a:lnSpc>
            </a:pPr>
            <a:r>
              <a:rPr lang="en-US" altLang="zh-CN" sz="1600" b="1"/>
              <a:t> </a:t>
            </a:r>
            <a:endParaRPr lang="zh-CN" altLang="en-US" sz="1600" b="1"/>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BC881EC7-F718-4392-88B1-1F8B0EA1D20D}"/>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A296896-420F-4393-9EEC-5124B57B7860}"/>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FA8F17C0-718B-4ECD-B94E-E338B4DBEF84}"/>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一、绩效的内涵</a:t>
            </a:r>
          </a:p>
        </p:txBody>
      </p:sp>
      <p:sp>
        <p:nvSpPr>
          <p:cNvPr id="5" name="Text Box 3"/>
          <p:cNvSpPr txBox="1">
            <a:spLocks noChangeArrowheads="1"/>
          </p:cNvSpPr>
          <p:nvPr/>
        </p:nvSpPr>
        <p:spPr bwMode="auto">
          <a:xfrm>
            <a:off x="900113" y="1341438"/>
            <a:ext cx="7561262" cy="2400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marL="342900" indent="-342900" eaLnBrk="1" fontAlgn="base" hangingPunct="1">
              <a:lnSpc>
                <a:spcPct val="150000"/>
              </a:lnSpc>
              <a:spcBef>
                <a:spcPct val="50000"/>
              </a:spcBef>
              <a:spcAft>
                <a:spcPct val="0"/>
              </a:spcAft>
            </a:pPr>
            <a:r>
              <a:rPr lang="zh-CN" altLang="zh-CN" sz="2800" b="1" i="1" u="sng" dirty="0">
                <a:solidFill>
                  <a:srgbClr val="FFFF00"/>
                </a:solidFill>
                <a:latin typeface="+mn-lt"/>
                <a:ea typeface="+mn-ea"/>
              </a:rPr>
              <a:t>绩效</a:t>
            </a:r>
            <a:r>
              <a:rPr lang="zh-CN" altLang="en-US" sz="2400" dirty="0">
                <a:solidFill>
                  <a:schemeClr val="tx1"/>
                </a:solidFill>
                <a:latin typeface="+mn-lt"/>
                <a:ea typeface="+mn-ea"/>
              </a:rPr>
              <a:t>（</a:t>
            </a:r>
            <a:r>
              <a:rPr lang="en-US" altLang="zh-CN" sz="2400" dirty="0">
                <a:solidFill>
                  <a:schemeClr val="tx1"/>
                </a:solidFill>
                <a:latin typeface="+mn-lt"/>
                <a:ea typeface="+mn-ea"/>
              </a:rPr>
              <a:t>Performance</a:t>
            </a:r>
            <a:r>
              <a:rPr lang="zh-CN" altLang="en-US" sz="2400" dirty="0">
                <a:solidFill>
                  <a:schemeClr val="tx1"/>
                </a:solidFill>
                <a:latin typeface="+mn-lt"/>
                <a:ea typeface="+mn-ea"/>
              </a:rPr>
              <a:t>）：</a:t>
            </a:r>
            <a:r>
              <a:rPr lang="zh-CN" altLang="zh-CN" sz="2400" dirty="0">
                <a:solidFill>
                  <a:schemeClr val="tx1"/>
                </a:solidFill>
                <a:latin typeface="+mn-lt"/>
                <a:ea typeface="+mn-ea"/>
              </a:rPr>
              <a:t>是指组织及个人的履职表现和工作任务完成情况，是组织期望的为实现其目标而展现在组织不同层面上的工作行为及其结果，它是组织的使命、核心价值观、愿景及战略的重要表现形式。</a:t>
            </a:r>
          </a:p>
        </p:txBody>
      </p:sp>
      <p:pic>
        <p:nvPicPr>
          <p:cNvPr id="1026" name="Picture 2"/>
          <p:cNvPicPr>
            <a:picLocks noChangeAspect="1" noChangeArrowheads="1"/>
          </p:cNvPicPr>
          <p:nvPr/>
        </p:nvPicPr>
        <p:blipFill>
          <a:blip r:embed="rId2">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2699792" y="4005064"/>
            <a:ext cx="3615376" cy="190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150579" y="6183031"/>
            <a:ext cx="5490542" cy="369332"/>
          </a:xfrm>
          <a:prstGeom prst="rect">
            <a:avLst/>
          </a:prstGeom>
        </p:spPr>
        <p:txBody>
          <a:bodyPr wrap="square">
            <a:spAutoFit/>
          </a:bodyPr>
          <a:lstStyle/>
          <a:p>
            <a:r>
              <a:rPr lang="zh-CN" altLang="en-US" dirty="0"/>
              <a:t>绩效的三个层次：组织绩效、群体绩效和个人绩效</a:t>
            </a:r>
          </a:p>
        </p:txBody>
      </p:sp>
    </p:spTree>
    <p:extLst>
      <p:ext uri="{BB962C8B-B14F-4D97-AF65-F5344CB8AC3E}">
        <p14:creationId xmlns:p14="http://schemas.microsoft.com/office/powerpoint/2010/main" val="2004214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path path="rect">
            <a:fillToRect r="100000" b="100000"/>
          </a:path>
        </a:gradFill>
        <a:effectLst/>
      </p:bgPr>
    </p:bg>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一、绩效的内涵</a:t>
            </a:r>
          </a:p>
        </p:txBody>
      </p:sp>
      <p:sp>
        <p:nvSpPr>
          <p:cNvPr id="5" name="Text Box 3"/>
          <p:cNvSpPr txBox="1">
            <a:spLocks noChangeArrowheads="1"/>
          </p:cNvSpPr>
          <p:nvPr/>
        </p:nvSpPr>
        <p:spPr bwMode="auto">
          <a:xfrm>
            <a:off x="395536" y="1380528"/>
            <a:ext cx="8592911" cy="4616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lnSpc>
                <a:spcPct val="150000"/>
              </a:lnSpc>
              <a:spcBef>
                <a:spcPct val="50000"/>
              </a:spcBef>
              <a:spcAft>
                <a:spcPct val="0"/>
              </a:spcAft>
            </a:pPr>
            <a:r>
              <a:rPr lang="zh-CN" altLang="en-US" sz="2800" b="1" i="1" u="sng" dirty="0">
                <a:solidFill>
                  <a:srgbClr val="FFFF00"/>
                </a:solidFill>
                <a:latin typeface="+mn-lt"/>
                <a:ea typeface="+mn-ea"/>
              </a:rPr>
              <a:t>绩效的内涵</a:t>
            </a:r>
            <a:endParaRPr lang="en-US" altLang="zh-CN" sz="2800" b="1" i="1" u="sng" dirty="0">
              <a:solidFill>
                <a:srgbClr val="FFFF00"/>
              </a:solidFill>
              <a:latin typeface="+mn-lt"/>
              <a:ea typeface="+mn-ea"/>
            </a:endParaRPr>
          </a:p>
          <a:p>
            <a:pPr marL="342900" indent="-342900" eaLnBrk="1" fontAlgn="base" hangingPunct="1">
              <a:lnSpc>
                <a:spcPct val="150000"/>
              </a:lnSpc>
              <a:spcBef>
                <a:spcPct val="50000"/>
              </a:spcBef>
              <a:spcAft>
                <a:spcPct val="0"/>
              </a:spcAft>
              <a:buFont typeface="Arial" pitchFamily="34" charset="0"/>
              <a:buChar char="•"/>
            </a:pPr>
            <a:r>
              <a:rPr lang="zh-CN" altLang="zh-CN" sz="2800" dirty="0">
                <a:solidFill>
                  <a:srgbClr val="FFFFFF"/>
                </a:solidFill>
              </a:rPr>
              <a:t>首先，绩效必须与组织战略目标的要求保持一致。</a:t>
            </a:r>
            <a:endParaRPr lang="en-US" altLang="zh-CN" sz="2800" dirty="0">
              <a:solidFill>
                <a:srgbClr val="FFFFFF"/>
              </a:solidFill>
            </a:endParaRPr>
          </a:p>
          <a:p>
            <a:pPr marL="342900" indent="-342900" eaLnBrk="1" fontAlgn="base" hangingPunct="1">
              <a:lnSpc>
                <a:spcPct val="150000"/>
              </a:lnSpc>
              <a:spcBef>
                <a:spcPct val="50000"/>
              </a:spcBef>
              <a:spcAft>
                <a:spcPct val="0"/>
              </a:spcAft>
              <a:buFont typeface="Arial" pitchFamily="34" charset="0"/>
              <a:buChar char="•"/>
            </a:pPr>
            <a:r>
              <a:rPr lang="zh-CN" altLang="zh-CN" sz="2800" dirty="0">
                <a:solidFill>
                  <a:srgbClr val="FFFFFF"/>
                </a:solidFill>
              </a:rPr>
              <a:t>第二，绩效是</a:t>
            </a:r>
            <a:r>
              <a:rPr lang="zh-CN" altLang="en-US" sz="2800" dirty="0">
                <a:solidFill>
                  <a:srgbClr val="FFFFFF"/>
                </a:solidFill>
              </a:rPr>
              <a:t>有层次的</a:t>
            </a:r>
            <a:r>
              <a:rPr lang="zh-CN" altLang="zh-CN" sz="2800" dirty="0">
                <a:solidFill>
                  <a:srgbClr val="FFFFFF"/>
                </a:solidFill>
              </a:rPr>
              <a:t>。绩效</a:t>
            </a:r>
            <a:r>
              <a:rPr lang="zh-CN" altLang="en-US" sz="2800" dirty="0">
                <a:solidFill>
                  <a:srgbClr val="FFFFFF"/>
                </a:solidFill>
              </a:rPr>
              <a:t>可以划分为</a:t>
            </a:r>
            <a:r>
              <a:rPr lang="zh-CN" altLang="zh-CN" sz="2800" dirty="0">
                <a:solidFill>
                  <a:srgbClr val="FFFFFF"/>
                </a:solidFill>
              </a:rPr>
              <a:t>组织绩效、群体绩效和个人绩效三个层次，其中组织绩效</a:t>
            </a:r>
            <a:r>
              <a:rPr lang="zh-CN" altLang="en-US" sz="2800" dirty="0">
                <a:solidFill>
                  <a:srgbClr val="FFFFFF"/>
                </a:solidFill>
              </a:rPr>
              <a:t>具有最高的战略价值，是绩效管理系统的最高目标。</a:t>
            </a:r>
            <a:endParaRPr lang="en-US" altLang="zh-CN" sz="2800" dirty="0">
              <a:solidFill>
                <a:srgbClr val="FFFFFF"/>
              </a:solidFill>
            </a:endParaRPr>
          </a:p>
          <a:p>
            <a:pPr marL="342900" indent="-342900" eaLnBrk="1" fontAlgn="base" hangingPunct="1">
              <a:lnSpc>
                <a:spcPct val="150000"/>
              </a:lnSpc>
              <a:spcBef>
                <a:spcPct val="50000"/>
              </a:spcBef>
              <a:spcAft>
                <a:spcPct val="0"/>
              </a:spcAft>
              <a:buFont typeface="Arial" pitchFamily="34" charset="0"/>
              <a:buChar char="•"/>
            </a:pPr>
            <a:r>
              <a:rPr lang="zh-CN" altLang="zh-CN" sz="2800" dirty="0">
                <a:solidFill>
                  <a:srgbClr val="FFFFFF"/>
                </a:solidFill>
              </a:rPr>
              <a:t>第三， 绩效的最终表现形式都是工作行为与结果</a:t>
            </a:r>
            <a:r>
              <a:rPr lang="zh-CN" altLang="en-US" sz="2800" dirty="0">
                <a:solidFill>
                  <a:srgbClr val="FFFFFF"/>
                </a:solidFill>
              </a:rPr>
              <a:t>。</a:t>
            </a:r>
            <a:r>
              <a:rPr lang="zh-CN" altLang="zh-CN" sz="2800" dirty="0"/>
              <a:t>。</a:t>
            </a:r>
            <a:endParaRPr lang="zh-CN" altLang="zh-CN" sz="2800" dirty="0">
              <a:solidFill>
                <a:srgbClr val="FFFFFF"/>
              </a:solidFill>
            </a:endParaRPr>
          </a:p>
        </p:txBody>
      </p:sp>
    </p:spTree>
    <p:extLst>
      <p:ext uri="{BB962C8B-B14F-4D97-AF65-F5344CB8AC3E}">
        <p14:creationId xmlns:p14="http://schemas.microsoft.com/office/powerpoint/2010/main" val="3180614668"/>
      </p:ext>
    </p:extLst>
  </p:cSld>
  <p:clrMapOvr>
    <a:overrideClrMapping bg1="dk2" tx1="lt1" bg2="dk1"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path path="rect">
            <a:fillToRect r="100000" b="100000"/>
          </a:path>
        </a:gradFill>
        <a:effectLst/>
      </p:bgPr>
    </p:bg>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二、绩效的性质</a:t>
            </a:r>
          </a:p>
        </p:txBody>
      </p:sp>
      <p:sp>
        <p:nvSpPr>
          <p:cNvPr id="5" name="Text Box 3"/>
          <p:cNvSpPr txBox="1">
            <a:spLocks noChangeArrowheads="1"/>
          </p:cNvSpPr>
          <p:nvPr/>
        </p:nvSpPr>
        <p:spPr bwMode="auto">
          <a:xfrm>
            <a:off x="755576" y="1484784"/>
            <a:ext cx="7848872" cy="4616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eaLnBrk="1" fontAlgn="base" hangingPunct="1">
              <a:lnSpc>
                <a:spcPct val="150000"/>
              </a:lnSpc>
              <a:spcBef>
                <a:spcPct val="50000"/>
              </a:spcBef>
              <a:spcAft>
                <a:spcPct val="0"/>
              </a:spcAft>
            </a:pPr>
            <a:r>
              <a:rPr lang="zh-CN" altLang="en-US" sz="2800" b="1" i="1" u="sng" dirty="0">
                <a:solidFill>
                  <a:srgbClr val="FFFF00"/>
                </a:solidFill>
                <a:latin typeface="+mn-lt"/>
                <a:ea typeface="+mn-ea"/>
              </a:rPr>
              <a:t>绩效的性质</a:t>
            </a:r>
            <a:endParaRPr lang="en-US" altLang="zh-CN" sz="2800" b="1" i="1" u="sng" dirty="0">
              <a:solidFill>
                <a:srgbClr val="FFFF00"/>
              </a:solidFill>
              <a:latin typeface="+mn-lt"/>
              <a:ea typeface="+mn-ea"/>
            </a:endParaRPr>
          </a:p>
          <a:p>
            <a:pPr marL="342900" indent="-342900">
              <a:lnSpc>
                <a:spcPct val="150000"/>
              </a:lnSpc>
              <a:buFont typeface="Arial" pitchFamily="34" charset="0"/>
              <a:buChar char="•"/>
            </a:pPr>
            <a:r>
              <a:rPr lang="zh-CN" altLang="zh-CN" sz="2400" b="1" dirty="0">
                <a:solidFill>
                  <a:srgbClr val="FFFFFF"/>
                </a:solidFill>
              </a:rPr>
              <a:t>多因性</a:t>
            </a:r>
            <a:r>
              <a:rPr lang="zh-CN" altLang="en-US" sz="2400" b="1" dirty="0">
                <a:solidFill>
                  <a:srgbClr val="FFFFFF"/>
                </a:solidFill>
              </a:rPr>
              <a:t>：</a:t>
            </a:r>
            <a:r>
              <a:rPr lang="zh-CN" altLang="en-US" sz="2400" dirty="0">
                <a:solidFill>
                  <a:srgbClr val="FFFFFF"/>
                </a:solidFill>
              </a:rPr>
              <a:t>绩效的多因性指的是绩效的好坏高低并不取决于单一因素，而是受主、客观多种因素的共同影响</a:t>
            </a:r>
            <a:r>
              <a:rPr lang="zh-CN" altLang="zh-CN" sz="2400" dirty="0">
                <a:solidFill>
                  <a:srgbClr val="FFFFFF"/>
                </a:solidFill>
              </a:rPr>
              <a:t>。</a:t>
            </a:r>
          </a:p>
          <a:p>
            <a:pPr marL="342900" indent="-342900">
              <a:lnSpc>
                <a:spcPct val="150000"/>
              </a:lnSpc>
              <a:buFont typeface="Arial" pitchFamily="34" charset="0"/>
              <a:buChar char="•"/>
            </a:pPr>
            <a:r>
              <a:rPr lang="zh-CN" altLang="zh-CN" sz="2400" b="1" dirty="0">
                <a:solidFill>
                  <a:srgbClr val="FFFFFF"/>
                </a:solidFill>
              </a:rPr>
              <a:t>多维性</a:t>
            </a:r>
            <a:r>
              <a:rPr lang="zh-CN" altLang="en-US" sz="2400" b="1" dirty="0">
                <a:solidFill>
                  <a:srgbClr val="FFFFFF"/>
                </a:solidFill>
              </a:rPr>
              <a:t>：</a:t>
            </a:r>
            <a:r>
              <a:rPr lang="zh-CN" altLang="en-US" sz="2400" dirty="0">
                <a:solidFill>
                  <a:srgbClr val="FFFFFF"/>
                </a:solidFill>
              </a:rPr>
              <a:t>绩效的多维性指的是在分析和评价绩效时需要从多维度、多角度</a:t>
            </a:r>
            <a:r>
              <a:rPr lang="zh-CN" altLang="en-US" sz="2400">
                <a:solidFill>
                  <a:srgbClr val="FFFFFF"/>
                </a:solidFill>
              </a:rPr>
              <a:t>入手</a:t>
            </a:r>
            <a:r>
              <a:rPr lang="zh-CN" altLang="zh-CN" sz="2400">
                <a:solidFill>
                  <a:srgbClr val="FFFFFF"/>
                </a:solidFill>
              </a:rPr>
              <a:t>。</a:t>
            </a:r>
            <a:endParaRPr lang="en-US" altLang="zh-CN" sz="2400" b="1" dirty="0">
              <a:solidFill>
                <a:srgbClr val="FFFFFF"/>
              </a:solidFill>
            </a:endParaRPr>
          </a:p>
          <a:p>
            <a:pPr marL="342900" indent="-342900">
              <a:lnSpc>
                <a:spcPct val="150000"/>
              </a:lnSpc>
              <a:buFont typeface="Arial" pitchFamily="34" charset="0"/>
              <a:buChar char="•"/>
            </a:pPr>
            <a:r>
              <a:rPr lang="zh-CN" altLang="zh-CN" sz="2400" b="1" dirty="0">
                <a:solidFill>
                  <a:srgbClr val="FFFFFF"/>
                </a:solidFill>
              </a:rPr>
              <a:t>动态性</a:t>
            </a:r>
            <a:r>
              <a:rPr lang="zh-CN" altLang="en-US" sz="2400" b="1" dirty="0">
                <a:solidFill>
                  <a:srgbClr val="FFFFFF"/>
                </a:solidFill>
              </a:rPr>
              <a:t>：</a:t>
            </a:r>
            <a:r>
              <a:rPr lang="zh-CN" altLang="en-US" sz="2400" dirty="0">
                <a:solidFill>
                  <a:srgbClr val="FFFFFF"/>
                </a:solidFill>
              </a:rPr>
              <a:t>由于环境的动态性和复杂性就造成了员工的绩效会随着时间的推移而发生变化；原来较差的绩效有可能好转，而原来较好的绩效也可能变差。</a:t>
            </a:r>
            <a:endParaRPr lang="zh-CN" altLang="zh-CN" sz="2400" dirty="0">
              <a:solidFill>
                <a:srgbClr val="FFFFFF"/>
              </a:solidFill>
            </a:endParaRPr>
          </a:p>
        </p:txBody>
      </p:sp>
    </p:spTree>
    <p:extLst>
      <p:ext uri="{BB962C8B-B14F-4D97-AF65-F5344CB8AC3E}">
        <p14:creationId xmlns:p14="http://schemas.microsoft.com/office/powerpoint/2010/main" val="2220697786"/>
      </p:ext>
    </p:extLst>
  </p:cSld>
  <p:clrMapOvr>
    <a:overrideClrMapping bg1="dk2" tx1="lt1" bg2="dk1"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71550" y="692150"/>
            <a:ext cx="7848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gn="ctr" eaLnBrk="1" hangingPunct="1">
              <a:spcBef>
                <a:spcPct val="50000"/>
              </a:spcBef>
            </a:pPr>
            <a:r>
              <a:rPr lang="zh-CN" altLang="en-US" sz="3600" b="1" dirty="0">
                <a:solidFill>
                  <a:schemeClr val="tx1"/>
                </a:solidFill>
                <a:latin typeface="楷体_GB2312" pitchFamily="49" charset="-122"/>
                <a:ea typeface="楷体_GB2312" pitchFamily="49" charset="-122"/>
              </a:rPr>
              <a:t>三、绩效的主要影响因素</a:t>
            </a:r>
          </a:p>
        </p:txBody>
      </p:sp>
      <p:sp>
        <p:nvSpPr>
          <p:cNvPr id="5" name="Text Box 3"/>
          <p:cNvSpPr txBox="1">
            <a:spLocks noChangeArrowheads="1"/>
          </p:cNvSpPr>
          <p:nvPr/>
        </p:nvSpPr>
        <p:spPr bwMode="auto">
          <a:xfrm>
            <a:off x="683569" y="1380832"/>
            <a:ext cx="5616623" cy="5170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1100">
                <a:solidFill>
                  <a:srgbClr val="000000"/>
                </a:solidFill>
                <a:latin typeface="宋体" pitchFamily="2" charset="-122"/>
                <a:ea typeface="宋体" pitchFamily="2" charset="-122"/>
              </a:defRPr>
            </a:lvl1pPr>
            <a:lvl2pPr marL="742950" indent="-285750" eaLnBrk="0" hangingPunct="0">
              <a:defRPr kumimoji="1" sz="1100">
                <a:solidFill>
                  <a:srgbClr val="000000"/>
                </a:solidFill>
                <a:latin typeface="宋体" pitchFamily="2" charset="-122"/>
                <a:ea typeface="宋体" pitchFamily="2" charset="-122"/>
              </a:defRPr>
            </a:lvl2pPr>
            <a:lvl3pPr marL="1143000" indent="-228600" eaLnBrk="0" hangingPunct="0">
              <a:defRPr kumimoji="1" sz="1100">
                <a:solidFill>
                  <a:srgbClr val="000000"/>
                </a:solidFill>
                <a:latin typeface="宋体" pitchFamily="2" charset="-122"/>
                <a:ea typeface="宋体" pitchFamily="2" charset="-122"/>
              </a:defRPr>
            </a:lvl3pPr>
            <a:lvl4pPr marL="1600200" indent="-228600" eaLnBrk="0" hangingPunct="0">
              <a:defRPr kumimoji="1" sz="1100">
                <a:solidFill>
                  <a:srgbClr val="000000"/>
                </a:solidFill>
                <a:latin typeface="宋体" pitchFamily="2" charset="-122"/>
                <a:ea typeface="宋体" pitchFamily="2" charset="-122"/>
              </a:defRPr>
            </a:lvl4pPr>
            <a:lvl5pPr marL="2057400" indent="-228600" eaLnBrk="0" hangingPunct="0">
              <a:defRPr kumimoji="1" sz="1100">
                <a:solidFill>
                  <a:srgbClr val="000000"/>
                </a:solidFill>
                <a:latin typeface="宋体" pitchFamily="2" charset="-122"/>
                <a:ea typeface="宋体" pitchFamily="2" charset="-122"/>
              </a:defRPr>
            </a:lvl5pPr>
            <a:lvl6pPr marL="25146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6pPr>
            <a:lvl7pPr marL="29718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7pPr>
            <a:lvl8pPr marL="34290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8pPr>
            <a:lvl9pPr marL="3886200" indent="-228600" algn="just" eaLnBrk="0" fontAlgn="base" hangingPunct="0">
              <a:spcBef>
                <a:spcPct val="0"/>
              </a:spcBef>
              <a:spcAft>
                <a:spcPct val="0"/>
              </a:spcAft>
              <a:defRPr kumimoji="1" sz="1100">
                <a:solidFill>
                  <a:srgbClr val="000000"/>
                </a:solidFill>
                <a:latin typeface="宋体" pitchFamily="2" charset="-122"/>
                <a:ea typeface="宋体" pitchFamily="2" charset="-122"/>
              </a:defRPr>
            </a:lvl9pPr>
          </a:lstStyle>
          <a:p>
            <a:pPr>
              <a:lnSpc>
                <a:spcPct val="150000"/>
              </a:lnSpc>
            </a:pPr>
            <a:r>
              <a:rPr lang="zh-CN" altLang="en-US" sz="2800" b="1" i="1" u="sng" dirty="0">
                <a:solidFill>
                  <a:srgbClr val="FFFF00"/>
                </a:solidFill>
                <a:latin typeface="+mn-lt"/>
                <a:ea typeface="+mn-ea"/>
              </a:rPr>
              <a:t>绩效的主要</a:t>
            </a:r>
            <a:r>
              <a:rPr lang="zh-CN" altLang="en-US" sz="2800" b="1" i="1" u="sng" dirty="0">
                <a:solidFill>
                  <a:srgbClr val="FFFF00"/>
                </a:solidFill>
              </a:rPr>
              <a:t>影响</a:t>
            </a:r>
            <a:r>
              <a:rPr lang="zh-CN" altLang="en-US" sz="2800" b="1" i="1" u="sng" dirty="0">
                <a:solidFill>
                  <a:srgbClr val="FFFF00"/>
                </a:solidFill>
                <a:latin typeface="+mn-lt"/>
                <a:ea typeface="+mn-ea"/>
              </a:rPr>
              <a:t>因素</a:t>
            </a:r>
            <a:endParaRPr lang="en-US" altLang="zh-CN" sz="2800" b="1" i="1" u="sng" dirty="0">
              <a:solidFill>
                <a:srgbClr val="FFFF00"/>
              </a:solidFill>
              <a:latin typeface="+mn-lt"/>
              <a:ea typeface="+mn-ea"/>
            </a:endParaRPr>
          </a:p>
          <a:p>
            <a:pPr marL="342900" indent="-342900">
              <a:lnSpc>
                <a:spcPct val="150000"/>
              </a:lnSpc>
              <a:buFont typeface="Arial" pitchFamily="34" charset="0"/>
              <a:buChar char="•"/>
            </a:pPr>
            <a:r>
              <a:rPr lang="zh-CN" altLang="zh-CN" sz="2400" dirty="0">
                <a:solidFill>
                  <a:srgbClr val="FFFFFF"/>
                </a:solidFill>
              </a:rPr>
              <a:t>技能</a:t>
            </a:r>
            <a:r>
              <a:rPr lang="zh-CN" altLang="en-US" sz="2400" dirty="0">
                <a:solidFill>
                  <a:srgbClr val="FFFFFF"/>
                </a:solidFill>
              </a:rPr>
              <a:t>：</a:t>
            </a:r>
            <a:r>
              <a:rPr lang="zh-CN" altLang="zh-CN" sz="2400" dirty="0">
                <a:solidFill>
                  <a:srgbClr val="FFFFFF"/>
                </a:solidFill>
              </a:rPr>
              <a:t>员工的工作技巧和能力水平。</a:t>
            </a:r>
          </a:p>
          <a:p>
            <a:pPr marL="342900" indent="-342900">
              <a:lnSpc>
                <a:spcPct val="150000"/>
              </a:lnSpc>
              <a:buFont typeface="Arial" pitchFamily="34" charset="0"/>
              <a:buChar char="•"/>
            </a:pPr>
            <a:r>
              <a:rPr lang="zh-CN" altLang="zh-CN" sz="2400" dirty="0">
                <a:solidFill>
                  <a:srgbClr val="FFFFFF"/>
                </a:solidFill>
              </a:rPr>
              <a:t>激励</a:t>
            </a:r>
            <a:r>
              <a:rPr lang="zh-CN" altLang="en-US" sz="2400" dirty="0">
                <a:solidFill>
                  <a:srgbClr val="FFFFFF"/>
                </a:solidFill>
              </a:rPr>
              <a:t>：</a:t>
            </a:r>
            <a:r>
              <a:rPr lang="zh-CN" altLang="zh-CN" sz="2400" dirty="0">
                <a:solidFill>
                  <a:srgbClr val="FFFFFF"/>
                </a:solidFill>
              </a:rPr>
              <a:t>通过提高员工的工作积极性来发挥作用的。</a:t>
            </a:r>
          </a:p>
          <a:p>
            <a:pPr marL="342900" indent="-342900">
              <a:lnSpc>
                <a:spcPct val="150000"/>
              </a:lnSpc>
              <a:buFont typeface="Arial" pitchFamily="34" charset="0"/>
              <a:buChar char="•"/>
            </a:pPr>
            <a:r>
              <a:rPr lang="zh-CN" altLang="zh-CN" sz="2400" dirty="0">
                <a:solidFill>
                  <a:srgbClr val="FFFFFF"/>
                </a:solidFill>
              </a:rPr>
              <a:t>环境</a:t>
            </a:r>
            <a:r>
              <a:rPr lang="zh-CN" altLang="en-US" sz="2400" dirty="0">
                <a:solidFill>
                  <a:srgbClr val="FFFFFF"/>
                </a:solidFill>
              </a:rPr>
              <a:t>：分为组织内部环境和组织外部环境两类</a:t>
            </a:r>
            <a:r>
              <a:rPr lang="zh-CN" altLang="zh-CN" sz="2400" dirty="0">
                <a:solidFill>
                  <a:srgbClr val="FFFFFF"/>
                </a:solidFill>
              </a:rPr>
              <a:t>。</a:t>
            </a:r>
          </a:p>
          <a:p>
            <a:pPr marL="342900" indent="-342900">
              <a:lnSpc>
                <a:spcPct val="150000"/>
              </a:lnSpc>
              <a:buFont typeface="Arial" pitchFamily="34" charset="0"/>
              <a:buChar char="•"/>
            </a:pPr>
            <a:r>
              <a:rPr lang="zh-CN" altLang="zh-CN" sz="2400" dirty="0">
                <a:solidFill>
                  <a:srgbClr val="FFFFFF"/>
                </a:solidFill>
              </a:rPr>
              <a:t>机会</a:t>
            </a:r>
            <a:r>
              <a:rPr lang="zh-CN" altLang="en-US" sz="2400" dirty="0">
                <a:solidFill>
                  <a:srgbClr val="FFFFFF"/>
                </a:solidFill>
              </a:rPr>
              <a:t>：</a:t>
            </a:r>
            <a:r>
              <a:rPr lang="zh-CN" altLang="zh-CN" sz="2400" dirty="0">
                <a:solidFill>
                  <a:srgbClr val="FFFFFF"/>
                </a:solidFill>
              </a:rPr>
              <a:t>是一种偶然性因素</a:t>
            </a:r>
            <a:r>
              <a:rPr lang="zh-CN" altLang="en-US" sz="2400" dirty="0">
                <a:solidFill>
                  <a:srgbClr val="FFFFFF"/>
                </a:solidFill>
              </a:rPr>
              <a:t>，</a:t>
            </a:r>
            <a:r>
              <a:rPr lang="zh-CN" altLang="zh-CN" sz="2400" dirty="0">
                <a:solidFill>
                  <a:srgbClr val="FFFFFF"/>
                </a:solidFill>
              </a:rPr>
              <a:t>能够促进组织的创新和变革，给予员工学习、成长和发展的有利环境。</a:t>
            </a:r>
          </a:p>
        </p:txBody>
      </p:sp>
      <p:pic>
        <p:nvPicPr>
          <p:cNvPr id="3074" name="Picture 2"/>
          <p:cNvPicPr>
            <a:picLocks noChangeAspect="1" noChangeArrowheads="1"/>
          </p:cNvPicPr>
          <p:nvPr/>
        </p:nvPicPr>
        <p:blipFill>
          <a:blip r:embed="rId2">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6300192" y="2487523"/>
            <a:ext cx="2530602" cy="2127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6732240" y="4797152"/>
            <a:ext cx="2262158" cy="369332"/>
          </a:xfrm>
          <a:prstGeom prst="rect">
            <a:avLst/>
          </a:prstGeom>
        </p:spPr>
        <p:txBody>
          <a:bodyPr wrap="none">
            <a:spAutoFit/>
          </a:bodyPr>
          <a:lstStyle/>
          <a:p>
            <a:r>
              <a:rPr lang="zh-CN" altLang="en-US" dirty="0"/>
              <a:t>影响绩效的主要因素</a:t>
            </a:r>
          </a:p>
        </p:txBody>
      </p:sp>
    </p:spTree>
    <p:extLst>
      <p:ext uri="{BB962C8B-B14F-4D97-AF65-F5344CB8AC3E}">
        <p14:creationId xmlns:p14="http://schemas.microsoft.com/office/powerpoint/2010/main" val="1471575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latin typeface="黑体" pitchFamily="49" charset="-122"/>
                <a:ea typeface="黑体" pitchFamily="49" charset="-122"/>
              </a:rPr>
              <a:t>第</a:t>
            </a:r>
            <a:r>
              <a:rPr lang="en-US" altLang="zh-CN" dirty="0">
                <a:latin typeface="黑体" pitchFamily="49" charset="-122"/>
                <a:ea typeface="黑体" pitchFamily="49" charset="-122"/>
              </a:rPr>
              <a:t>1</a:t>
            </a:r>
            <a:r>
              <a:rPr lang="zh-CN" altLang="en-US" dirty="0">
                <a:latin typeface="黑体" pitchFamily="49" charset="-122"/>
                <a:ea typeface="黑体" pitchFamily="49" charset="-122"/>
              </a:rPr>
              <a:t>章  概论</a:t>
            </a:r>
            <a:endParaRPr lang="zh-CN" altLang="en-US" dirty="0"/>
          </a:p>
        </p:txBody>
      </p:sp>
      <p:sp>
        <p:nvSpPr>
          <p:cNvPr id="3" name="内容占位符 2"/>
          <p:cNvSpPr>
            <a:spLocks noGrp="1"/>
          </p:cNvSpPr>
          <p:nvPr>
            <p:ph idx="1"/>
          </p:nvPr>
        </p:nvSpPr>
        <p:spPr>
          <a:xfrm>
            <a:off x="661988" y="1905000"/>
            <a:ext cx="7870452" cy="4114800"/>
          </a:xfrm>
        </p:spPr>
        <p:txBody>
          <a:bodyPr/>
          <a:lstStyle/>
          <a:p>
            <a:pPr>
              <a:lnSpc>
                <a:spcPct val="150000"/>
              </a:lnSpc>
            </a:pPr>
            <a:r>
              <a:rPr lang="zh-CN" altLang="en-US" dirty="0">
                <a:solidFill>
                  <a:srgbClr val="FFFFFF"/>
                </a:solidFill>
              </a:rPr>
              <a:t>第</a:t>
            </a:r>
            <a:r>
              <a:rPr lang="en-US" altLang="zh-CN" dirty="0">
                <a:solidFill>
                  <a:srgbClr val="FFFFFF"/>
                </a:solidFill>
              </a:rPr>
              <a:t>1</a:t>
            </a:r>
            <a:r>
              <a:rPr lang="zh-CN" altLang="en-US" dirty="0">
                <a:solidFill>
                  <a:srgbClr val="FFFFFF"/>
                </a:solidFill>
              </a:rPr>
              <a:t>节　绩效	</a:t>
            </a:r>
            <a:endParaRPr lang="en-US" altLang="zh-CN" dirty="0">
              <a:solidFill>
                <a:srgbClr val="FFFFFF"/>
              </a:solidFill>
            </a:endParaRPr>
          </a:p>
          <a:p>
            <a:pPr>
              <a:lnSpc>
                <a:spcPct val="150000"/>
              </a:lnSpc>
            </a:pPr>
            <a:r>
              <a:rPr lang="zh-CN" altLang="en-US" dirty="0">
                <a:solidFill>
                  <a:srgbClr val="C00000"/>
                </a:solidFill>
              </a:rPr>
              <a:t>第</a:t>
            </a:r>
            <a:r>
              <a:rPr lang="en-US" altLang="zh-CN" dirty="0">
                <a:solidFill>
                  <a:srgbClr val="C00000"/>
                </a:solidFill>
              </a:rPr>
              <a:t>2</a:t>
            </a:r>
            <a:r>
              <a:rPr lang="zh-CN" altLang="en-US" dirty="0">
                <a:solidFill>
                  <a:srgbClr val="C00000"/>
                </a:solidFill>
              </a:rPr>
              <a:t>节　绩效管理	</a:t>
            </a:r>
            <a:endParaRPr lang="en-US" altLang="zh-CN" dirty="0">
              <a:solidFill>
                <a:srgbClr val="C00000"/>
              </a:solidFill>
            </a:endParaRPr>
          </a:p>
          <a:p>
            <a:pPr>
              <a:lnSpc>
                <a:spcPct val="150000"/>
              </a:lnSpc>
            </a:pPr>
            <a:r>
              <a:rPr lang="zh-CN" altLang="en-US" dirty="0"/>
              <a:t>第</a:t>
            </a:r>
            <a:r>
              <a:rPr lang="en-US" altLang="zh-CN" dirty="0"/>
              <a:t>3</a:t>
            </a:r>
            <a:r>
              <a:rPr lang="zh-CN" altLang="en-US" dirty="0"/>
              <a:t>节　绩效管理与战略性人力资源管理</a:t>
            </a:r>
            <a:endParaRPr lang="en-US" altLang="zh-CN" dirty="0"/>
          </a:p>
          <a:p>
            <a:pPr>
              <a:lnSpc>
                <a:spcPct val="150000"/>
              </a:lnSpc>
            </a:pPr>
            <a:r>
              <a:rPr lang="zh-CN" altLang="en-US" dirty="0"/>
              <a:t>第</a:t>
            </a:r>
            <a:r>
              <a:rPr lang="en-US" altLang="zh-CN" dirty="0"/>
              <a:t>4</a:t>
            </a:r>
            <a:r>
              <a:rPr lang="zh-CN" altLang="en-US" dirty="0"/>
              <a:t>节    我国绩效管理的发展趋势	</a:t>
            </a:r>
            <a:endParaRPr lang="en-US" altLang="zh-CN" dirty="0"/>
          </a:p>
          <a:p>
            <a:endParaRPr lang="zh-CN" altLang="en-US" dirty="0"/>
          </a:p>
        </p:txBody>
      </p:sp>
      <p:sp>
        <p:nvSpPr>
          <p:cNvPr id="4" name="Rectangle 5"/>
          <p:cNvSpPr>
            <a:spLocks noChangeArrowheads="1"/>
          </p:cNvSpPr>
          <p:nvPr/>
        </p:nvSpPr>
        <p:spPr bwMode="auto">
          <a:xfrm>
            <a:off x="611560" y="2707829"/>
            <a:ext cx="7273925" cy="865187"/>
          </a:xfrm>
          <a:prstGeom prst="rect">
            <a:avLst/>
          </a:prstGeom>
          <a:noFill/>
          <a:ln w="19050" algn="ctr">
            <a:solidFill>
              <a:srgbClr val="FFFF00"/>
            </a:solidFill>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solidFill>
                <a:srgbClr val="EAEAEA"/>
              </a:solidFill>
            </a:endParaRPr>
          </a:p>
        </p:txBody>
      </p:sp>
    </p:spTree>
    <p:extLst>
      <p:ext uri="{BB962C8B-B14F-4D97-AF65-F5344CB8AC3E}">
        <p14:creationId xmlns:p14="http://schemas.microsoft.com/office/powerpoint/2010/main" val="4271598582"/>
      </p:ext>
    </p:extLst>
  </p:cSld>
  <p:clrMapOvr>
    <a:masterClrMapping/>
  </p:clrMapOvr>
</p:sld>
</file>

<file path=ppt/theme/theme1.xml><?xml version="1.0" encoding="utf-8"?>
<a:theme xmlns:a="http://schemas.openxmlformats.org/drawingml/2006/main" name="商务计划">
  <a:themeElements>
    <a:clrScheme name="商务计划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fontScheme name="商务计划">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rgbClr val="C0C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just" defTabSz="914400" rtl="0" eaLnBrk="1" fontAlgn="base" latinLnBrk="0" hangingPunct="1">
          <a:lnSpc>
            <a:spcPct val="100000"/>
          </a:lnSpc>
          <a:spcBef>
            <a:spcPct val="0"/>
          </a:spcBef>
          <a:spcAft>
            <a:spcPct val="0"/>
          </a:spcAft>
          <a:buClrTx/>
          <a:buSzTx/>
          <a:buFontTx/>
          <a:buNone/>
          <a:tabLst/>
          <a:defRPr kumimoji="1" lang="zh-CN" altLang="en-US" sz="1100" b="0" i="0" u="none" strike="noStrike" cap="none" normalizeH="0" baseline="0" smtClean="0">
            <a:ln>
              <a:noFill/>
            </a:ln>
            <a:solidFill>
              <a:srgbClr val="000000"/>
            </a:solidFill>
            <a:effectLst/>
            <a:latin typeface="宋体" pitchFamily="2" charset="-122"/>
            <a:ea typeface="宋体" pitchFamily="2" charset="-122"/>
          </a:defRPr>
        </a:defPPr>
      </a:lstStyle>
    </a:spDef>
    <a:lnDef>
      <a:spPr bwMode="auto">
        <a:xfrm>
          <a:off x="0" y="0"/>
          <a:ext cx="1" cy="1"/>
        </a:xfrm>
        <a:custGeom>
          <a:avLst/>
          <a:gdLst/>
          <a:ahLst/>
          <a:cxnLst/>
          <a:rect l="0" t="0" r="0" b="0"/>
          <a:pathLst/>
        </a:custGeom>
        <a:solidFill>
          <a:srgbClr val="C0C0C0"/>
        </a:solidFill>
        <a:ln w="9525" cap="flat" cmpd="sng" algn="ctr">
          <a:solidFill>
            <a:srgbClr val="C0C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just" defTabSz="914400" rtl="0" eaLnBrk="1" fontAlgn="base" latinLnBrk="0" hangingPunct="1">
          <a:lnSpc>
            <a:spcPct val="100000"/>
          </a:lnSpc>
          <a:spcBef>
            <a:spcPct val="0"/>
          </a:spcBef>
          <a:spcAft>
            <a:spcPct val="0"/>
          </a:spcAft>
          <a:buClrTx/>
          <a:buSzTx/>
          <a:buFontTx/>
          <a:buNone/>
          <a:tabLst/>
          <a:defRPr kumimoji="1" lang="zh-CN" altLang="en-US" sz="1100" b="0" i="0" u="none" strike="noStrike" cap="none" normalizeH="0" baseline="0" smtClean="0">
            <a:ln>
              <a:noFill/>
            </a:ln>
            <a:solidFill>
              <a:srgbClr val="000000"/>
            </a:solidFill>
            <a:effectLst/>
            <a:latin typeface="宋体" pitchFamily="2" charset="-122"/>
            <a:ea typeface="宋体" pitchFamily="2" charset="-122"/>
          </a:defRPr>
        </a:defPPr>
      </a:lstStyle>
    </a:lnDef>
  </a:objectDefaults>
  <a:extraClrSchemeLst>
    <a:extraClrScheme>
      <a:clrScheme name="商务计划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clrMap bg1="dk2" tx1="lt1" bg2="dk1" tx2="lt2" accent1="accent1" accent2="accent2" accent3="accent3" accent4="accent4" accent5="accent5" accent6="accent6" hlink="hlink" folHlink="folHlink"/>
    </a:extraClrScheme>
    <a:extraClrScheme>
      <a:clrScheme name="商务计划 2">
        <a:dk1>
          <a:srgbClr val="000000"/>
        </a:dk1>
        <a:lt1>
          <a:srgbClr val="FFFFFF"/>
        </a:lt1>
        <a:dk2>
          <a:srgbClr val="006633"/>
        </a:dk2>
        <a:lt2>
          <a:srgbClr val="FFFFFF"/>
        </a:lt2>
        <a:accent1>
          <a:srgbClr val="009999"/>
        </a:accent1>
        <a:accent2>
          <a:srgbClr val="8263A2"/>
        </a:accent2>
        <a:accent3>
          <a:srgbClr val="FFFFFF"/>
        </a:accent3>
        <a:accent4>
          <a:srgbClr val="000000"/>
        </a:accent4>
        <a:accent5>
          <a:srgbClr val="AACACA"/>
        </a:accent5>
        <a:accent6>
          <a:srgbClr val="755992"/>
        </a:accent6>
        <a:hlink>
          <a:srgbClr val="0665C6"/>
        </a:hlink>
        <a:folHlink>
          <a:srgbClr val="71BB96"/>
        </a:folHlink>
      </a:clrScheme>
      <a:clrMap bg1="lt1" tx1="dk1" bg2="lt2" tx2="dk2" accent1="accent1" accent2="accent2" accent3="accent3" accent4="accent4" accent5="accent5" accent6="accent6" hlink="hlink" folHlink="folHlink"/>
    </a:extraClrScheme>
    <a:extraClrScheme>
      <a:clrScheme name="商务计划 3">
        <a:dk1>
          <a:srgbClr val="000000"/>
        </a:dk1>
        <a:lt1>
          <a:srgbClr val="FFFFFF"/>
        </a:lt1>
        <a:dk2>
          <a:srgbClr val="000000"/>
        </a:dk2>
        <a:lt2>
          <a:srgbClr val="FFFFFF"/>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商务计划 4">
        <a:dk1>
          <a:srgbClr val="271A0D"/>
        </a:dk1>
        <a:lt1>
          <a:srgbClr val="EAEAEA"/>
        </a:lt1>
        <a:dk2>
          <a:srgbClr val="996633"/>
        </a:dk2>
        <a:lt2>
          <a:srgbClr val="FFFFCC"/>
        </a:lt2>
        <a:accent1>
          <a:srgbClr val="CC6600"/>
        </a:accent1>
        <a:accent2>
          <a:srgbClr val="FF9900"/>
        </a:accent2>
        <a:accent3>
          <a:srgbClr val="CAB8AD"/>
        </a:accent3>
        <a:accent4>
          <a:srgbClr val="C8C8C8"/>
        </a:accent4>
        <a:accent5>
          <a:srgbClr val="E2B8AA"/>
        </a:accent5>
        <a:accent6>
          <a:srgbClr val="E78A00"/>
        </a:accent6>
        <a:hlink>
          <a:srgbClr val="CC3300"/>
        </a:hlink>
        <a:folHlink>
          <a:srgbClr val="CA9561"/>
        </a:folHlink>
      </a:clrScheme>
      <a:clrMap bg1="dk2" tx1="lt1" bg2="dk1" tx2="lt2" accent1="accent1" accent2="accent2" accent3="accent3" accent4="accent4" accent5="accent5" accent6="accent6" hlink="hlink" folHlink="folHlink"/>
    </a:extraClrScheme>
    <a:extraClrScheme>
      <a:clrScheme name="商务计划 5">
        <a:dk1>
          <a:srgbClr val="001428"/>
        </a:dk1>
        <a:lt1>
          <a:srgbClr val="DDDDDD"/>
        </a:lt1>
        <a:dk2>
          <a:srgbClr val="336699"/>
        </a:dk2>
        <a:lt2>
          <a:srgbClr val="CCFFCC"/>
        </a:lt2>
        <a:accent1>
          <a:srgbClr val="009999"/>
        </a:accent1>
        <a:accent2>
          <a:srgbClr val="8263A2"/>
        </a:accent2>
        <a:accent3>
          <a:srgbClr val="ADB8CA"/>
        </a:accent3>
        <a:accent4>
          <a:srgbClr val="BDBDBD"/>
        </a:accent4>
        <a:accent5>
          <a:srgbClr val="AACACA"/>
        </a:accent5>
        <a:accent6>
          <a:srgbClr val="755992"/>
        </a:accent6>
        <a:hlink>
          <a:srgbClr val="0665C6"/>
        </a:hlink>
        <a:folHlink>
          <a:srgbClr val="699BCD"/>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商务计划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themeOverride>
</file>

<file path=ppt/theme/themeOverride2.xml><?xml version="1.0" encoding="utf-8"?>
<a:themeOverride xmlns:a="http://schemas.openxmlformats.org/drawingml/2006/main">
  <a:clrScheme name="商务计划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themeOverride>
</file>

<file path=docProps/app.xml><?xml version="1.0" encoding="utf-8"?>
<Properties xmlns="http://schemas.openxmlformats.org/officeDocument/2006/extended-properties" xmlns:vt="http://schemas.openxmlformats.org/officeDocument/2006/docPropsVTypes">
  <Template/>
  <TotalTime>382</TotalTime>
  <Words>3323</Words>
  <Application>Microsoft Office PowerPoint</Application>
  <PresentationFormat>全屏显示(4:3)</PresentationFormat>
  <Paragraphs>274</Paragraphs>
  <Slides>42</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42</vt:i4>
      </vt:variant>
    </vt:vector>
  </HeadingPairs>
  <TitlesOfParts>
    <vt:vector size="53" baseType="lpstr">
      <vt:lpstr>黑体</vt:lpstr>
      <vt:lpstr>华文新魏</vt:lpstr>
      <vt:lpstr>楷体</vt:lpstr>
      <vt:lpstr>楷体_GB2312</vt:lpstr>
      <vt:lpstr>隶书</vt:lpstr>
      <vt:lpstr>宋体</vt:lpstr>
      <vt:lpstr>Arial</vt:lpstr>
      <vt:lpstr>Calibri</vt:lpstr>
      <vt:lpstr>Times New Roman</vt:lpstr>
      <vt:lpstr>Wingdings</vt:lpstr>
      <vt:lpstr>商务计划</vt:lpstr>
      <vt:lpstr>绩效管理 （第2版） </vt:lpstr>
      <vt:lpstr> </vt:lpstr>
      <vt:lpstr>第1章  概论</vt:lpstr>
      <vt:lpstr>PowerPoint 演示文稿</vt:lpstr>
      <vt:lpstr>PowerPoint 演示文稿</vt:lpstr>
      <vt:lpstr>PowerPoint 演示文稿</vt:lpstr>
      <vt:lpstr>PowerPoint 演示文稿</vt:lpstr>
      <vt:lpstr>PowerPoint 演示文稿</vt:lpstr>
      <vt:lpstr>第1章  概论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第1章  概论</vt:lpstr>
      <vt:lpstr>第3节　绩效管理与战略性人力资源管理</vt:lpstr>
      <vt:lpstr>PowerPoint 演示文稿</vt:lpstr>
      <vt:lpstr>PowerPoint 演示文稿</vt:lpstr>
      <vt:lpstr> </vt:lpstr>
      <vt:lpstr>PowerPoint 演示文稿</vt:lpstr>
      <vt:lpstr>PowerPoint 演示文稿</vt:lpstr>
      <vt:lpstr>PowerPoint 演示文稿</vt:lpstr>
      <vt:lpstr>PowerPoint 演示文稿</vt:lpstr>
      <vt:lpstr>第1章  概论</vt:lpstr>
      <vt:lpstr>第4节    我国绩效管理的发展趋势</vt:lpstr>
      <vt:lpstr>第4节    我国绩效管理的发展趋势</vt:lpstr>
      <vt:lpstr>第4节    我国绩效管理的发展趋势</vt:lpstr>
      <vt:lpstr>第4节    我国绩效管理的发展趋势</vt:lpstr>
      <vt:lpstr>PowerPoint 演示文稿</vt:lpstr>
      <vt:lpstr>PowerPoint 演示文稿</vt:lpstr>
      <vt:lpstr> </vt:lpstr>
    </vt:vector>
  </TitlesOfParts>
  <Company>WwW.YlmF.CoM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战略性绩效管理  （第四版）</dc:title>
  <dc:creator>姜颖雁</dc:creator>
  <cp:lastModifiedBy>传有 徐</cp:lastModifiedBy>
  <cp:revision>39</cp:revision>
  <dcterms:created xsi:type="dcterms:W3CDTF">2013-06-27T14:08:24Z</dcterms:created>
  <dcterms:modified xsi:type="dcterms:W3CDTF">2020-03-08T03:05:45Z</dcterms:modified>
</cp:coreProperties>
</file>