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256" r:id="rId2"/>
    <p:sldId id="257" r:id="rId3"/>
    <p:sldId id="283" r:id="rId4"/>
    <p:sldId id="258" r:id="rId5"/>
    <p:sldId id="582" r:id="rId6"/>
    <p:sldId id="259" r:id="rId7"/>
    <p:sldId id="285" r:id="rId8"/>
    <p:sldId id="530" r:id="rId9"/>
    <p:sldId id="485" r:id="rId10"/>
    <p:sldId id="531" r:id="rId11"/>
    <p:sldId id="532" r:id="rId12"/>
    <p:sldId id="560" r:id="rId13"/>
    <p:sldId id="561" r:id="rId14"/>
    <p:sldId id="563" r:id="rId15"/>
    <p:sldId id="562" r:id="rId16"/>
    <p:sldId id="564" r:id="rId17"/>
    <p:sldId id="565" r:id="rId18"/>
    <p:sldId id="566" r:id="rId19"/>
    <p:sldId id="567" r:id="rId20"/>
    <p:sldId id="568" r:id="rId21"/>
    <p:sldId id="569" r:id="rId22"/>
    <p:sldId id="570" r:id="rId23"/>
    <p:sldId id="571" r:id="rId24"/>
    <p:sldId id="572" r:id="rId25"/>
    <p:sldId id="573" r:id="rId26"/>
    <p:sldId id="574" r:id="rId27"/>
    <p:sldId id="575" r:id="rId28"/>
    <p:sldId id="576" r:id="rId29"/>
    <p:sldId id="577" r:id="rId30"/>
    <p:sldId id="578" r:id="rId31"/>
    <p:sldId id="579" r:id="rId32"/>
    <p:sldId id="580" r:id="rId33"/>
    <p:sldId id="581" r:id="rId34"/>
    <p:sldId id="533" r:id="rId35"/>
    <p:sldId id="272" r:id="rId36"/>
    <p:sldId id="316" r:id="rId37"/>
    <p:sldId id="483" r:id="rId38"/>
    <p:sldId id="280"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9">
          <p15:clr>
            <a:srgbClr val="A4A3A4"/>
          </p15:clr>
        </p15:guide>
        <p15:guide id="2" pos="38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576" y="67"/>
      </p:cViewPr>
      <p:guideLst>
        <p:guide orient="horz" pos="2109"/>
        <p:guide pos="382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t>2022/1/1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t>‹#›</a:t>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slideLayout" Target="../slideLayouts/slideLayout7.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13.2.2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人才选用的原则</a:t>
            </a:r>
          </a:p>
          <a:p>
            <a:r>
              <a:rPr lang="zh-CN" altLang="en-US" sz="2000" dirty="0">
                <a:solidFill>
                  <a:schemeClr val="tx1"/>
                </a:solidFill>
                <a:latin typeface="+mn-ea"/>
                <a:sym typeface="思源黑体" panose="020B0400000000000000" pitchFamily="34" charset="-122"/>
              </a:rPr>
              <a:t>人才选用的目的是选到事业所需要的各种人才,并把他们合理地安置在相应的职位上,实现人与事的科学结合,以推动事业的发展。为此,在人才选用中,应遵循以下原则:</a:t>
            </a:r>
          </a:p>
        </p:txBody>
      </p:sp>
      <p:grpSp>
        <p:nvGrpSpPr>
          <p:cNvPr id="4" name="组合 3"/>
          <p:cNvGrpSpPr/>
          <p:nvPr/>
        </p:nvGrpSpPr>
        <p:grpSpPr>
          <a:xfrm>
            <a:off x="5154465" y="3039495"/>
            <a:ext cx="1882570" cy="2030333"/>
            <a:chOff x="4830225" y="2244838"/>
            <a:chExt cx="2531550" cy="2730252"/>
          </a:xfrm>
        </p:grpSpPr>
        <p:sp>
          <p:nvSpPr>
            <p:cNvPr id="5" name="形状"/>
            <p:cNvSpPr/>
            <p:nvPr/>
          </p:nvSpPr>
          <p:spPr bwMode="auto">
            <a:xfrm>
              <a:off x="4830225" y="3425445"/>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6A00"/>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6" name="形状"/>
            <p:cNvSpPr/>
            <p:nvPr/>
          </p:nvSpPr>
          <p:spPr bwMode="auto">
            <a:xfrm>
              <a:off x="4830225" y="2823345"/>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CC02B">
                <a:alpha val="90000"/>
              </a:srgbClr>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7" name="形状"/>
            <p:cNvSpPr/>
            <p:nvPr/>
          </p:nvSpPr>
          <p:spPr bwMode="auto">
            <a:xfrm>
              <a:off x="4830225" y="2244838"/>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6A00"/>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nvGrpSpPr>
          <p:cNvPr id="8" name="组合 7"/>
          <p:cNvGrpSpPr/>
          <p:nvPr/>
        </p:nvGrpSpPr>
        <p:grpSpPr>
          <a:xfrm>
            <a:off x="7395377" y="2560114"/>
            <a:ext cx="4314533" cy="1977390"/>
            <a:chOff x="7410617" y="2084354"/>
            <a:chExt cx="4314533" cy="1977390"/>
          </a:xfrm>
        </p:grpSpPr>
        <p:grpSp>
          <p:nvGrpSpPr>
            <p:cNvPr id="9" name="组合 8"/>
            <p:cNvGrpSpPr/>
            <p:nvPr/>
          </p:nvGrpSpPr>
          <p:grpSpPr>
            <a:xfrm>
              <a:off x="7410617" y="2286000"/>
              <a:ext cx="760456" cy="734944"/>
              <a:chOff x="7622946" y="2595773"/>
              <a:chExt cx="755892" cy="730534"/>
            </a:xfrm>
          </p:grpSpPr>
          <p:sp>
            <p:nvSpPr>
              <p:cNvPr id="11" name="形状"/>
              <p:cNvSpPr/>
              <p:nvPr/>
            </p:nvSpPr>
            <p:spPr>
              <a:xfrm>
                <a:off x="7622946" y="2595773"/>
                <a:ext cx="755892" cy="730534"/>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12" name="组合"/>
              <p:cNvGrpSpPr/>
              <p:nvPr/>
            </p:nvGrpSpPr>
            <p:grpSpPr>
              <a:xfrm>
                <a:off x="7741356" y="2704780"/>
                <a:ext cx="519068" cy="515515"/>
                <a:chOff x="1979613" y="3067051"/>
                <a:chExt cx="231775" cy="230188"/>
              </a:xfrm>
              <a:solidFill>
                <a:schemeClr val="bg1"/>
              </a:solidFill>
            </p:grpSpPr>
            <p:sp>
              <p:nvSpPr>
                <p:cNvPr id="13"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14"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15"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10" name="组合 9"/>
            <p:cNvGrpSpPr/>
            <p:nvPr/>
          </p:nvGrpSpPr>
          <p:grpSpPr>
            <a:xfrm>
              <a:off x="8288530" y="2084354"/>
              <a:ext cx="3436620" cy="1977390"/>
              <a:chOff x="8098970" y="1190157"/>
              <a:chExt cx="3436620" cy="1977390"/>
            </a:xfrm>
          </p:grpSpPr>
          <p:sp>
            <p:nvSpPr>
              <p:cNvPr id="16" name="矩形 15"/>
              <p:cNvSpPr/>
              <p:nvPr/>
            </p:nvSpPr>
            <p:spPr>
              <a:xfrm>
                <a:off x="8098970" y="1599097"/>
                <a:ext cx="3436620" cy="1568450"/>
              </a:xfrm>
              <a:prstGeom prst="rect">
                <a:avLst/>
              </a:prstGeom>
            </p:spPr>
            <p:txBody>
              <a:bodyPr wrap="square">
                <a:spAutoFit/>
              </a:bodyPr>
              <a:lstStyle/>
              <a:p>
                <a:pPr algn="just">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所谓适才适用,就是根据每个人的性格特点、专长和志趣等将其安排在适宜的职位上,使每个人都能各得其所,充分施展自己的才能。</a:t>
                </a:r>
              </a:p>
            </p:txBody>
          </p:sp>
          <p:sp>
            <p:nvSpPr>
              <p:cNvPr id="17" name="文本框 16"/>
              <p:cNvSpPr txBox="1"/>
              <p:nvPr/>
            </p:nvSpPr>
            <p:spPr>
              <a:xfrm>
                <a:off x="8098970" y="1190157"/>
                <a:ext cx="1524635" cy="460375"/>
              </a:xfrm>
              <a:prstGeom prst="rect">
                <a:avLst/>
              </a:prstGeom>
              <a:noFill/>
            </p:spPr>
            <p:txBody>
              <a:bodyPr wrap="none" rtlCol="0">
                <a:spAutoFit/>
              </a:bodyPr>
              <a:lstStyle/>
              <a:p>
                <a:pPr algn="l">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(3)适才适用</a:t>
                </a:r>
              </a:p>
            </p:txBody>
          </p:sp>
        </p:grpSp>
      </p:grpSp>
      <p:grpSp>
        <p:nvGrpSpPr>
          <p:cNvPr id="18" name="组合 17"/>
          <p:cNvGrpSpPr/>
          <p:nvPr/>
        </p:nvGrpSpPr>
        <p:grpSpPr>
          <a:xfrm>
            <a:off x="7395377" y="4522366"/>
            <a:ext cx="4041354" cy="1766796"/>
            <a:chOff x="7410617" y="4046606"/>
            <a:chExt cx="4041354" cy="1766796"/>
          </a:xfrm>
        </p:grpSpPr>
        <p:grpSp>
          <p:nvGrpSpPr>
            <p:cNvPr id="19" name="组合 18"/>
            <p:cNvGrpSpPr/>
            <p:nvPr/>
          </p:nvGrpSpPr>
          <p:grpSpPr>
            <a:xfrm>
              <a:off x="7410617" y="4046606"/>
              <a:ext cx="760456" cy="734944"/>
              <a:chOff x="7622946" y="3672049"/>
              <a:chExt cx="755892" cy="730534"/>
            </a:xfrm>
          </p:grpSpPr>
          <p:sp>
            <p:nvSpPr>
              <p:cNvPr id="21" name="形状"/>
              <p:cNvSpPr/>
              <p:nvPr/>
            </p:nvSpPr>
            <p:spPr>
              <a:xfrm>
                <a:off x="7622946" y="3672049"/>
                <a:ext cx="755892" cy="730534"/>
              </a:xfrm>
              <a:prstGeom prst="roundRect">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22" name="组合"/>
              <p:cNvGrpSpPr/>
              <p:nvPr/>
            </p:nvGrpSpPr>
            <p:grpSpPr>
              <a:xfrm>
                <a:off x="7776285" y="3859769"/>
                <a:ext cx="427877" cy="412146"/>
                <a:chOff x="4616450" y="1549401"/>
                <a:chExt cx="215900" cy="207963"/>
              </a:xfrm>
              <a:solidFill>
                <a:schemeClr val="bg1"/>
              </a:solidFill>
            </p:grpSpPr>
            <p:sp>
              <p:nvSpPr>
                <p:cNvPr id="23" name="形状"/>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24" name="圆形"/>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20" name="组合 19"/>
            <p:cNvGrpSpPr/>
            <p:nvPr/>
          </p:nvGrpSpPr>
          <p:grpSpPr>
            <a:xfrm>
              <a:off x="8288530" y="4205628"/>
              <a:ext cx="3163441" cy="1607774"/>
              <a:chOff x="8098970" y="4904254"/>
              <a:chExt cx="3163441" cy="1607774"/>
            </a:xfrm>
          </p:grpSpPr>
          <p:sp>
            <p:nvSpPr>
              <p:cNvPr id="25" name="矩形 24"/>
              <p:cNvSpPr/>
              <p:nvPr/>
            </p:nvSpPr>
            <p:spPr>
              <a:xfrm>
                <a:off x="8098970" y="5313148"/>
                <a:ext cx="3163441" cy="1198880"/>
              </a:xfrm>
              <a:prstGeom prst="rect">
                <a:avLst/>
              </a:prstGeom>
            </p:spPr>
            <p:txBody>
              <a:bodyPr wrap="square">
                <a:spAutoFit/>
              </a:bodyPr>
              <a:lstStyle/>
              <a:p>
                <a:pPr lvl="0" algn="just">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既然将人才安排到了合适的位置上,就应该对其给予充分的信任,让其大胆地开展工作,创造业绩。</a:t>
                </a:r>
              </a:p>
            </p:txBody>
          </p:sp>
          <p:sp>
            <p:nvSpPr>
              <p:cNvPr id="26" name="文本框 25"/>
              <p:cNvSpPr txBox="1"/>
              <p:nvPr/>
            </p:nvSpPr>
            <p:spPr>
              <a:xfrm>
                <a:off x="8098970" y="4904254"/>
                <a:ext cx="1524635" cy="460375"/>
              </a:xfrm>
              <a:prstGeom prst="rect">
                <a:avLst/>
              </a:prstGeom>
              <a:noFill/>
            </p:spPr>
            <p:txBody>
              <a:bodyPr wrap="none" rtlCol="0">
                <a:spAutoFit/>
              </a:bodyPr>
              <a:lstStyle/>
              <a:p>
                <a:pPr lvl="0" algn="l">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(4)充分信任</a:t>
                </a:r>
              </a:p>
            </p:txBody>
          </p:sp>
        </p:grpSp>
      </p:grpSp>
      <p:grpSp>
        <p:nvGrpSpPr>
          <p:cNvPr id="27" name="组合 26"/>
          <p:cNvGrpSpPr/>
          <p:nvPr/>
        </p:nvGrpSpPr>
        <p:grpSpPr>
          <a:xfrm>
            <a:off x="585150" y="4522366"/>
            <a:ext cx="4133279" cy="2136366"/>
            <a:chOff x="600390" y="4046606"/>
            <a:chExt cx="4133279" cy="2136366"/>
          </a:xfrm>
        </p:grpSpPr>
        <p:grpSp>
          <p:nvGrpSpPr>
            <p:cNvPr id="28" name="组合 27"/>
            <p:cNvGrpSpPr/>
            <p:nvPr/>
          </p:nvGrpSpPr>
          <p:grpSpPr>
            <a:xfrm>
              <a:off x="3973213" y="4046606"/>
              <a:ext cx="760456" cy="734944"/>
              <a:chOff x="3821162" y="3672049"/>
              <a:chExt cx="755892" cy="730534"/>
            </a:xfrm>
          </p:grpSpPr>
          <p:sp>
            <p:nvSpPr>
              <p:cNvPr id="30" name="形状"/>
              <p:cNvSpPr/>
              <p:nvPr/>
            </p:nvSpPr>
            <p:spPr>
              <a:xfrm>
                <a:off x="3821162" y="3672049"/>
                <a:ext cx="755892" cy="730534"/>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31" name="形状"/>
              <p:cNvSpPr>
                <a:spLocks noEditPoints="1"/>
              </p:cNvSpPr>
              <p:nvPr/>
            </p:nvSpPr>
            <p:spPr bwMode="auto">
              <a:xfrm>
                <a:off x="4003014" y="3773090"/>
                <a:ext cx="371958" cy="498825"/>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nvGrpSpPr>
            <p:cNvPr id="29" name="组合 28"/>
            <p:cNvGrpSpPr/>
            <p:nvPr/>
          </p:nvGrpSpPr>
          <p:grpSpPr>
            <a:xfrm>
              <a:off x="600390" y="4205628"/>
              <a:ext cx="3240549" cy="1977344"/>
              <a:chOff x="808936" y="4904254"/>
              <a:chExt cx="3240549" cy="1977344"/>
            </a:xfrm>
          </p:grpSpPr>
          <p:sp>
            <p:nvSpPr>
              <p:cNvPr id="32" name="矩形 31"/>
              <p:cNvSpPr/>
              <p:nvPr/>
            </p:nvSpPr>
            <p:spPr>
              <a:xfrm>
                <a:off x="808936" y="5313148"/>
                <a:ext cx="3240549" cy="1568450"/>
              </a:xfrm>
              <a:prstGeom prst="rect">
                <a:avLst/>
              </a:prstGeom>
            </p:spPr>
            <p:txBody>
              <a:bodyPr wrap="square">
                <a:spAutoFit/>
              </a:bodyPr>
              <a:lstStyle/>
              <a:p>
                <a:pPr lvl="0" algn="r">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在人才选用中所说的竞争择优,就是指在公开平等的前提下,让求职者依靠自身的素质进行竞争,用人单位择优选用人才。</a:t>
                </a:r>
              </a:p>
            </p:txBody>
          </p:sp>
          <p:sp>
            <p:nvSpPr>
              <p:cNvPr id="33" name="文本框 32"/>
              <p:cNvSpPr txBox="1"/>
              <p:nvPr/>
            </p:nvSpPr>
            <p:spPr>
              <a:xfrm>
                <a:off x="2524850" y="4904254"/>
                <a:ext cx="1524635" cy="460375"/>
              </a:xfrm>
              <a:prstGeom prst="rect">
                <a:avLst/>
              </a:prstGeom>
              <a:noFill/>
            </p:spPr>
            <p:txBody>
              <a:bodyPr wrap="none" rtlCol="0">
                <a:spAutoFit/>
              </a:bodyPr>
              <a:lstStyle/>
              <a:p>
                <a:pPr algn="r">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(2)竞争择优</a:t>
                </a:r>
              </a:p>
            </p:txBody>
          </p:sp>
        </p:grpSp>
      </p:grpSp>
      <p:grpSp>
        <p:nvGrpSpPr>
          <p:cNvPr id="34" name="组合 33"/>
          <p:cNvGrpSpPr/>
          <p:nvPr/>
        </p:nvGrpSpPr>
        <p:grpSpPr>
          <a:xfrm>
            <a:off x="724789" y="2761760"/>
            <a:ext cx="3993640" cy="1751568"/>
            <a:chOff x="740029" y="2286000"/>
            <a:chExt cx="3993640" cy="1751568"/>
          </a:xfrm>
        </p:grpSpPr>
        <p:grpSp>
          <p:nvGrpSpPr>
            <p:cNvPr id="35" name="组合 34"/>
            <p:cNvGrpSpPr/>
            <p:nvPr/>
          </p:nvGrpSpPr>
          <p:grpSpPr>
            <a:xfrm>
              <a:off x="3973213" y="2286000"/>
              <a:ext cx="760456" cy="734944"/>
              <a:chOff x="3821162" y="2595773"/>
              <a:chExt cx="755892" cy="730534"/>
            </a:xfrm>
          </p:grpSpPr>
          <p:sp>
            <p:nvSpPr>
              <p:cNvPr id="37" name="形状"/>
              <p:cNvSpPr/>
              <p:nvPr/>
            </p:nvSpPr>
            <p:spPr>
              <a:xfrm>
                <a:off x="3821162" y="2595773"/>
                <a:ext cx="755892" cy="730534"/>
              </a:xfrm>
              <a:prstGeom prst="roundRect">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38" name="组合"/>
              <p:cNvGrpSpPr/>
              <p:nvPr/>
            </p:nvGrpSpPr>
            <p:grpSpPr>
              <a:xfrm>
                <a:off x="4023243" y="2758814"/>
                <a:ext cx="351730" cy="407449"/>
                <a:chOff x="3581400" y="3905251"/>
                <a:chExt cx="160338" cy="185738"/>
              </a:xfrm>
              <a:solidFill>
                <a:schemeClr val="bg1"/>
              </a:solidFill>
            </p:grpSpPr>
            <p:sp>
              <p:nvSpPr>
                <p:cNvPr id="39" name="形状"/>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0" name="形状"/>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1" name="形状"/>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2" name="形状"/>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36" name="组合 35"/>
            <p:cNvGrpSpPr/>
            <p:nvPr/>
          </p:nvGrpSpPr>
          <p:grpSpPr>
            <a:xfrm>
              <a:off x="740029" y="2429794"/>
              <a:ext cx="3100910" cy="1607774"/>
              <a:chOff x="948575" y="1535597"/>
              <a:chExt cx="3100910" cy="1607774"/>
            </a:xfrm>
          </p:grpSpPr>
          <p:sp>
            <p:nvSpPr>
              <p:cNvPr id="43" name="矩形 42"/>
              <p:cNvSpPr/>
              <p:nvPr/>
            </p:nvSpPr>
            <p:spPr>
              <a:xfrm>
                <a:off x="948575" y="1944491"/>
                <a:ext cx="3100910" cy="1198880"/>
              </a:xfrm>
              <a:prstGeom prst="rect">
                <a:avLst/>
              </a:prstGeom>
            </p:spPr>
            <p:txBody>
              <a:bodyPr wrap="square">
                <a:spAutoFit/>
              </a:bodyPr>
              <a:lstStyle/>
              <a:p>
                <a:pPr lvl="0" algn="r">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这是指必须根据事业的需要、职位的空缺和职位对人员资格的要求来选用人才。</a:t>
                </a:r>
              </a:p>
            </p:txBody>
          </p:sp>
          <p:sp>
            <p:nvSpPr>
              <p:cNvPr id="44" name="文本框 43"/>
              <p:cNvSpPr txBox="1"/>
              <p:nvPr/>
            </p:nvSpPr>
            <p:spPr>
              <a:xfrm>
                <a:off x="2575650" y="1535597"/>
                <a:ext cx="1473835" cy="460375"/>
              </a:xfrm>
              <a:prstGeom prst="rect">
                <a:avLst/>
              </a:prstGeom>
              <a:noFill/>
            </p:spPr>
            <p:txBody>
              <a:bodyPr wrap="none" rtlCol="0">
                <a:spAutoFit/>
              </a:bodyPr>
              <a:lstStyle/>
              <a:p>
                <a:pPr algn="r">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(1)因事择人</a:t>
                </a:r>
              </a:p>
            </p:txBody>
          </p:sp>
        </p:gr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13.2.3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人才使用的要义</a:t>
            </a:r>
          </a:p>
          <a:p>
            <a:pPr lvl="0" algn="l" fontAlgn="auto">
              <a:lnSpc>
                <a:spcPct val="100000"/>
              </a:lnSpc>
              <a:buSzTx/>
            </a:pPr>
            <a:r>
              <a:rPr lang="zh-CN" altLang="en-US" sz="2000" b="1" dirty="0">
                <a:solidFill>
                  <a:schemeClr val="tx1"/>
                </a:solidFill>
                <a:latin typeface="+mn-ea"/>
                <a:sym typeface="思源黑体" panose="020B0400000000000000" pitchFamily="34" charset="-122"/>
              </a:rPr>
              <a:t>(1)用人之长。</a:t>
            </a:r>
            <a:r>
              <a:rPr lang="zh-CN" altLang="en-US" sz="2000" dirty="0">
                <a:solidFill>
                  <a:schemeClr val="tx1"/>
                </a:solidFill>
                <a:latin typeface="+mn-ea"/>
                <a:sym typeface="思源黑体" panose="020B0400000000000000" pitchFamily="34" charset="-122"/>
              </a:rPr>
              <a:t>所谓用人,就是用人所长,避人所短,这样才有可用之人、可用之才。</a:t>
            </a:r>
          </a:p>
          <a:p>
            <a:pPr lvl="0" algn="l" fontAlgn="auto">
              <a:lnSpc>
                <a:spcPct val="100000"/>
              </a:lnSpc>
              <a:buSzTx/>
            </a:pPr>
            <a:r>
              <a:rPr lang="zh-CN" altLang="en-US" sz="2000" b="1" dirty="0">
                <a:solidFill>
                  <a:schemeClr val="tx1"/>
                </a:solidFill>
                <a:latin typeface="+mn-ea"/>
                <a:sym typeface="思源黑体" panose="020B0400000000000000" pitchFamily="34" charset="-122"/>
              </a:rPr>
              <a:t>(2)量才任职,职能相称。</a:t>
            </a:r>
            <a:r>
              <a:rPr lang="zh-CN" altLang="en-US" sz="2000" dirty="0">
                <a:solidFill>
                  <a:schemeClr val="tx1"/>
                </a:solidFill>
                <a:latin typeface="+mn-ea"/>
                <a:sym typeface="思源黑体" panose="020B0400000000000000" pitchFamily="34" charset="-122"/>
              </a:rPr>
              <a:t>所谓量才任职,就是按照每个下属的实际才能来安排相应的职务,做到人尽其才。要做到量才任职,首先要全面衡量每一个下属的长处和短处。</a:t>
            </a:r>
          </a:p>
          <a:p>
            <a:pPr lvl="0" algn="l" fontAlgn="auto">
              <a:lnSpc>
                <a:spcPct val="100000"/>
              </a:lnSpc>
              <a:buSzTx/>
            </a:pPr>
            <a:r>
              <a:rPr lang="zh-CN" altLang="en-US" sz="2000" b="1" dirty="0">
                <a:solidFill>
                  <a:schemeClr val="tx1"/>
                </a:solidFill>
                <a:latin typeface="+mn-ea"/>
                <a:sym typeface="思源黑体" panose="020B0400000000000000" pitchFamily="34" charset="-122"/>
              </a:rPr>
              <a:t>(3)层次授权。</a:t>
            </a:r>
            <a:r>
              <a:rPr lang="zh-CN" altLang="en-US" sz="2000" dirty="0">
                <a:solidFill>
                  <a:schemeClr val="tx1"/>
                </a:solidFill>
                <a:latin typeface="+mn-ea"/>
                <a:sym typeface="思源黑体" panose="020B0400000000000000" pitchFamily="34" charset="-122"/>
              </a:rPr>
              <a:t>领导者不可能只靠自己就能把方方面面的工作都做好,特别是有些专业性很强的工作,领导者可能远不如下属做得好。但是,高明的领导者却善于通过授权、调动下属的积极性来做好千头万绪的工作。</a:t>
            </a:r>
          </a:p>
          <a:p>
            <a:pPr lvl="0" algn="l" fontAlgn="auto">
              <a:lnSpc>
                <a:spcPct val="100000"/>
              </a:lnSpc>
              <a:buSzTx/>
            </a:pPr>
            <a:r>
              <a:rPr lang="zh-CN" altLang="en-US" sz="2000" b="1" dirty="0">
                <a:solidFill>
                  <a:schemeClr val="tx1"/>
                </a:solidFill>
                <a:latin typeface="+mn-ea"/>
                <a:sym typeface="思源黑体" panose="020B0400000000000000" pitchFamily="34" charset="-122"/>
              </a:rPr>
              <a:t>(4)建立人才保护制度。</a:t>
            </a:r>
            <a:r>
              <a:rPr lang="zh-CN" altLang="en-US" sz="2000" dirty="0">
                <a:solidFill>
                  <a:schemeClr val="tx1"/>
                </a:solidFill>
                <a:latin typeface="+mn-ea"/>
                <a:sym typeface="思源黑体" panose="020B0400000000000000" pitchFamily="34" charset="-122"/>
              </a:rPr>
              <a:t>人才是成就事业的根本,人才浪费是最大的浪费,不能允许发生人才浪费的现象。</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13.2.4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人才选用的方式</a:t>
            </a:r>
          </a:p>
          <a:p>
            <a:pPr lvl="0" algn="l" fontAlgn="auto">
              <a:lnSpc>
                <a:spcPct val="100000"/>
              </a:lnSpc>
              <a:buSzTx/>
            </a:pPr>
            <a:r>
              <a:rPr lang="zh-CN" altLang="en-US" sz="2000" dirty="0">
                <a:solidFill>
                  <a:schemeClr val="tx1"/>
                </a:solidFill>
                <a:latin typeface="+mn-ea"/>
                <a:sym typeface="思源黑体" panose="020B0400000000000000" pitchFamily="34" charset="-122"/>
              </a:rPr>
              <a:t>随着时代的变迁和社会经济的发展,人才选用方式也在不断地变化和发展。目前,人才选用的主要方式有以下几种:</a:t>
            </a:r>
          </a:p>
          <a:p>
            <a:pPr lvl="0" algn="l" fontAlgn="auto">
              <a:lnSpc>
                <a:spcPct val="100000"/>
              </a:lnSpc>
              <a:buSzTx/>
            </a:pPr>
            <a:r>
              <a:rPr lang="zh-CN" altLang="en-US" sz="2000" b="1" dirty="0">
                <a:solidFill>
                  <a:schemeClr val="tx1"/>
                </a:solidFill>
                <a:latin typeface="+mn-ea"/>
                <a:sym typeface="思源黑体" panose="020B0400000000000000" pitchFamily="34" charset="-122"/>
              </a:rPr>
              <a:t>(1)选任。</a:t>
            </a:r>
            <a:r>
              <a:rPr lang="zh-CN" altLang="en-US" sz="2000" dirty="0">
                <a:solidFill>
                  <a:schemeClr val="tx1"/>
                </a:solidFill>
                <a:latin typeface="+mn-ea"/>
                <a:sym typeface="思源黑体" panose="020B0400000000000000" pitchFamily="34" charset="-122"/>
              </a:rPr>
              <a:t>选任制是以选举的形式产生被任用者。它是由公众直接向被选举人授权的行为,是权力的集聚过程,也就是说,权力主体将自己的某些权力交给自己的代表来行使。</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(2)委任。</a:t>
            </a:r>
            <a:r>
              <a:rPr lang="zh-CN" altLang="en-US" sz="2000" dirty="0">
                <a:solidFill>
                  <a:schemeClr val="tx1"/>
                </a:solidFill>
                <a:latin typeface="+mn-ea"/>
                <a:sym typeface="思源黑体" panose="020B0400000000000000" pitchFamily="34" charset="-122"/>
              </a:rPr>
              <a:t>委任制是由有任免权的机关按自身的权限来指定被任用者。它是由上级向下级授权的行为,是权力的发散过程,即权力的再分配过程。被任命者向任命者负责。委任制可适用于任用领导人的助手、秘书等辅助人员。</a:t>
            </a:r>
          </a:p>
          <a:p>
            <a:pPr lvl="0" algn="l" fontAlgn="auto">
              <a:lnSpc>
                <a:spcPct val="100000"/>
              </a:lnSpc>
              <a:buSzTx/>
            </a:pPr>
            <a:r>
              <a:rPr lang="zh-CN" altLang="en-US" sz="2000" b="1" dirty="0">
                <a:solidFill>
                  <a:schemeClr val="tx1"/>
                </a:solidFill>
                <a:latin typeface="+mn-ea"/>
                <a:sym typeface="思源黑体" panose="020B0400000000000000" pitchFamily="34" charset="-122"/>
              </a:rPr>
              <a:t>(3)聘任。</a:t>
            </a:r>
            <a:r>
              <a:rPr lang="zh-CN" altLang="en-US" sz="2000" dirty="0">
                <a:solidFill>
                  <a:schemeClr val="tx1"/>
                </a:solidFill>
                <a:latin typeface="+mn-ea"/>
                <a:sym typeface="思源黑体" panose="020B0400000000000000" pitchFamily="34" charset="-122"/>
              </a:rPr>
              <a:t>聘任制是用人单位以合同为契约产生被任用者。</a:t>
            </a:r>
          </a:p>
          <a:p>
            <a:pPr lvl="0" algn="l" fontAlgn="auto">
              <a:lnSpc>
                <a:spcPct val="100000"/>
              </a:lnSpc>
              <a:buSzTx/>
            </a:pPr>
            <a:r>
              <a:rPr lang="zh-CN" altLang="en-US" sz="2000" b="1" dirty="0">
                <a:solidFill>
                  <a:schemeClr val="tx1"/>
                </a:solidFill>
                <a:latin typeface="+mn-ea"/>
                <a:sym typeface="思源黑体" panose="020B0400000000000000" pitchFamily="34" charset="-122"/>
              </a:rPr>
              <a:t>(4)考任。</a:t>
            </a:r>
            <a:r>
              <a:rPr lang="zh-CN" altLang="en-US" sz="2000" dirty="0">
                <a:solidFill>
                  <a:schemeClr val="tx1"/>
                </a:solidFill>
                <a:latin typeface="+mn-ea"/>
                <a:sym typeface="思源黑体" panose="020B0400000000000000" pitchFamily="34" charset="-122"/>
              </a:rPr>
              <a:t>考任制是以公开的竞争性考试择优产生被任用者。</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13.2.5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人才选用的方法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人才选用的具体方法多种多样,就常用的来讲,主要有以下几种:</a:t>
            </a:r>
          </a:p>
          <a:p>
            <a:pPr lvl="0" algn="l" fontAlgn="auto">
              <a:lnSpc>
                <a:spcPct val="100000"/>
              </a:lnSpc>
              <a:buSzTx/>
            </a:pPr>
            <a:r>
              <a:rPr lang="zh-CN" altLang="en-US" sz="2000" dirty="0">
                <a:solidFill>
                  <a:schemeClr val="tx1"/>
                </a:solidFill>
                <a:latin typeface="+mn-ea"/>
                <a:sym typeface="思源黑体" panose="020B0400000000000000" pitchFamily="34" charset="-122"/>
              </a:rPr>
              <a:t>(1)笔试法。笔试是通过文字描述、解答考卷问题来鉴别应考者的知识水平、理论水平、写作能力和阅读能力的方法。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(2)面试法。面试是要求应考者在规定的时间和场所,口头回答主考人的提问和考试题目,以考察应考者是否具备拟任职位所需要的实际知识和工作能力,观察应试者的仪表、性格以及机敏度等。</a:t>
            </a:r>
          </a:p>
          <a:p>
            <a:pPr lvl="0" algn="l" fontAlgn="auto">
              <a:lnSpc>
                <a:spcPct val="100000"/>
              </a:lnSpc>
              <a:buSzTx/>
            </a:pPr>
            <a:r>
              <a:rPr lang="zh-CN" altLang="en-US" sz="2000" dirty="0">
                <a:solidFill>
                  <a:schemeClr val="tx1"/>
                </a:solidFill>
                <a:latin typeface="+mn-ea"/>
                <a:sym typeface="思源黑体" panose="020B0400000000000000" pitchFamily="34" charset="-122"/>
              </a:rPr>
              <a:t>(3)操作式考试法。操作式考试要求应试者运用其所具有的专业知识和技能,按拟任职位的要求进行实地操作表演,主考人据此判断应试者的专业知识水平和实际工作能力。</a:t>
            </a:r>
          </a:p>
          <a:p>
            <a:pPr lvl="0" algn="l" fontAlgn="auto">
              <a:lnSpc>
                <a:spcPct val="100000"/>
              </a:lnSpc>
              <a:buSzTx/>
            </a:pPr>
            <a:r>
              <a:rPr lang="zh-CN" altLang="en-US" sz="2000" dirty="0">
                <a:solidFill>
                  <a:schemeClr val="tx1"/>
                </a:solidFill>
                <a:latin typeface="+mn-ea"/>
                <a:sym typeface="思源黑体" panose="020B0400000000000000" pitchFamily="34" charset="-122"/>
              </a:rPr>
              <a:t>(4)心理测验法。心理测验法是借助各种测量仪器和量表来测定人的各种心理特点。其测验主要包括如下内容:1)智力测验。2)性向测验。3)兴趣测验。4)人格测验。</a:t>
            </a:r>
          </a:p>
          <a:p>
            <a:pPr lvl="0" algn="l" fontAlgn="auto">
              <a:lnSpc>
                <a:spcPct val="100000"/>
              </a:lnSpc>
              <a:buSzTx/>
            </a:pPr>
            <a:r>
              <a:rPr lang="zh-CN" altLang="en-US" sz="2000" dirty="0">
                <a:solidFill>
                  <a:schemeClr val="tx1"/>
                </a:solidFill>
                <a:latin typeface="+mn-ea"/>
                <a:sym typeface="思源黑体" panose="020B0400000000000000" pitchFamily="34" charset="-122"/>
              </a:rPr>
              <a:t>(5)群众评议法。群众评议法是通过走群众路线的办法来考察被任用者,评论其是否具备担任一定职务的资格。</a:t>
            </a:r>
          </a:p>
          <a:p>
            <a:pPr lvl="0" algn="l" fontAlgn="auto">
              <a:lnSpc>
                <a:spcPct val="100000"/>
              </a:lnSpc>
              <a:buSzTx/>
            </a:pPr>
            <a:r>
              <a:rPr lang="zh-CN" altLang="en-US" sz="2000" dirty="0">
                <a:solidFill>
                  <a:schemeClr val="tx1"/>
                </a:solidFill>
                <a:latin typeface="+mn-ea"/>
                <a:sym typeface="思源黑体" panose="020B0400000000000000" pitchFamily="34" charset="-122"/>
              </a:rPr>
              <a:t>(6)短期试用法。短期试用法是将被选用人员安排到一定的职位上,让其工作一段时间,考察其是否适合担任此职。此法是了解人的一种切实有效的方法。</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领导用人与驭人的艺术</a:t>
              </a: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13.3.1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领导驭人艺术概述</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领导者能否获取事业上的成功,在很大程度上取决于他是否掌握了高超的驭人艺术。</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者在掌握了科学的驭人方法并创造性地加以运用时,或者在诸多的方法中灵活选择最优方法时,便进入了更高的领导境界。这个境界就是艺术化的领导境界。所以,驭人艺术是领导者在掌握和运用科学驭人方法的基础上,根据特定情况灵活运用驭人方法和驭人技巧。当驭人水平达到相当高度时,驭人方法和驭人技巧就成为一种高超的领导艺术。正因如此,在各级领导者从事的驭人活动中,它始终发挥着极其重要的统御、指导作用。驭人艺术是领导艺术中最重要的部分之一。这可从以下几方面来理解:</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第一,驭人艺术是领导者根据驭人原则和驭人需要之间的复杂关系,根据被使用对象与他所处的客观环境之间的发展变化情况,对驭人技术做出的大胆选择和灵活运用。这</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第二,驭人艺术很难用简单的数学方法、定量方法来描述,它所解决的主要是驭人矛盾的特殊性方面。</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第三,指导驭人艺术的是领导者个人的价值观念。</a:t>
            </a:r>
          </a:p>
          <a:p>
            <a:pPr lvl="0" algn="l" fontAlgn="auto">
              <a:lnSpc>
                <a:spcPct val="100000"/>
              </a:lnSpc>
              <a:buSzTx/>
            </a:pPr>
            <a:r>
              <a:rPr lang="zh-CN" altLang="en-US" sz="2000" dirty="0">
                <a:solidFill>
                  <a:schemeClr val="tx1"/>
                </a:solidFill>
                <a:latin typeface="+mn-ea"/>
                <a:sym typeface="思源黑体" panose="020B0400000000000000" pitchFamily="34" charset="-122"/>
              </a:rPr>
              <a:t>第四,具体到某个被使用对象身上,驭人艺术通常把使用与开发巧妙地结合起来。</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常见的驭人艺术</a:t>
            </a:r>
          </a:p>
          <a:p>
            <a:pPr lvl="0" algn="l" fontAlgn="auto">
              <a:lnSpc>
                <a:spcPct val="100000"/>
              </a:lnSpc>
              <a:buSzTx/>
            </a:pPr>
            <a:r>
              <a:rPr lang="zh-CN" altLang="en-US" sz="2000" b="1" dirty="0">
                <a:solidFill>
                  <a:schemeClr val="tx1"/>
                </a:solidFill>
                <a:latin typeface="+mn-ea"/>
                <a:sym typeface="思源黑体" panose="020B0400000000000000" pitchFamily="34" charset="-122"/>
              </a:rPr>
              <a:t>1.攻心为上</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所有的驭人艺术中,攻心为上是一条最重要、最关键的驭人艺术。攻心,就是征服人心。作为一种驭人艺术,攻心就是指领导者不仅需要准确了解下属的内心世界,而且还要在此基础上,进一步征服下属的心,使下属从心里信服你、敬重你、服从你、爱戴你,心甘情愿为你效力。事实上,攻心艺术在驭人行为中总是起着非常重要而显著的作用。攻心的方法有很多,在此只将实践中常用的四种介绍如下:</a:t>
            </a:r>
          </a:p>
          <a:p>
            <a:pPr lvl="0" algn="l" fontAlgn="auto">
              <a:lnSpc>
                <a:spcPct val="100000"/>
              </a:lnSpc>
              <a:buSzTx/>
            </a:pPr>
            <a:r>
              <a:rPr lang="zh-CN" altLang="en-US" sz="2000" b="1" dirty="0">
                <a:solidFill>
                  <a:schemeClr val="tx1"/>
                </a:solidFill>
                <a:latin typeface="+mn-ea"/>
                <a:sym typeface="思源黑体" panose="020B0400000000000000" pitchFamily="34" charset="-122"/>
              </a:rPr>
              <a:t>(1)以情起始。</a:t>
            </a:r>
            <a:r>
              <a:rPr lang="zh-CN" altLang="en-US" sz="2000" dirty="0">
                <a:solidFill>
                  <a:schemeClr val="tx1"/>
                </a:solidFill>
                <a:latin typeface="+mn-ea"/>
                <a:sym typeface="思源黑体" panose="020B0400000000000000" pitchFamily="34" charset="-122"/>
              </a:rPr>
              <a:t>人是十分珍视感情的,中国人又有注重感情的传统,在人与人的接触和交往中,感情的作用就十分重要。</a:t>
            </a:r>
          </a:p>
          <a:p>
            <a:pPr lvl="0" algn="l" fontAlgn="auto">
              <a:lnSpc>
                <a:spcPct val="100000"/>
              </a:lnSpc>
              <a:buSzTx/>
            </a:pPr>
            <a:r>
              <a:rPr lang="zh-CN" altLang="en-US" sz="2000" b="1" dirty="0">
                <a:solidFill>
                  <a:schemeClr val="tx1"/>
                </a:solidFill>
                <a:latin typeface="+mn-ea"/>
                <a:sym typeface="思源黑体" panose="020B0400000000000000" pitchFamily="34" charset="-122"/>
              </a:rPr>
              <a:t>(2)先顺后逆。</a:t>
            </a:r>
            <a:r>
              <a:rPr lang="zh-CN" altLang="en-US" sz="2000" dirty="0">
                <a:solidFill>
                  <a:schemeClr val="tx1"/>
                </a:solidFill>
                <a:latin typeface="+mn-ea"/>
                <a:sym typeface="思源黑体" panose="020B0400000000000000" pitchFamily="34" charset="-122"/>
              </a:rPr>
              <a:t>心理学中的“名片效应”,指与人接触时要先向人家介绍自己的情况,让人家了解自己,取得信任。</a:t>
            </a:r>
          </a:p>
          <a:p>
            <a:pPr lvl="0" algn="l" fontAlgn="auto">
              <a:lnSpc>
                <a:spcPct val="100000"/>
              </a:lnSpc>
              <a:buSzTx/>
            </a:pPr>
            <a:r>
              <a:rPr lang="zh-CN" altLang="en-US" sz="2000" b="1" dirty="0">
                <a:solidFill>
                  <a:schemeClr val="tx1"/>
                </a:solidFill>
                <a:latin typeface="+mn-ea"/>
                <a:sym typeface="思源黑体" panose="020B0400000000000000" pitchFamily="34" charset="-122"/>
              </a:rPr>
              <a:t>(3)寻找共同点。</a:t>
            </a:r>
            <a:r>
              <a:rPr lang="zh-CN" altLang="en-US" sz="2000" dirty="0">
                <a:solidFill>
                  <a:schemeClr val="tx1"/>
                </a:solidFill>
                <a:latin typeface="+mn-ea"/>
                <a:sym typeface="思源黑体" panose="020B0400000000000000" pitchFamily="34" charset="-122"/>
              </a:rPr>
              <a:t>它是指如何引起对方注意。实际上,无论在心理上、感情上,还是在理性上和语言上,彼此都可以找到双方的共鸣之处,即共同点。共同的爱好、兴趣,共同的性格、情感,共同的方向、理想,共同的行业、工作等,都是很好的沟通媒介。</a:t>
            </a:r>
          </a:p>
          <a:p>
            <a:pPr lvl="0" algn="l" fontAlgn="auto">
              <a:lnSpc>
                <a:spcPct val="100000"/>
              </a:lnSpc>
              <a:buSzTx/>
            </a:pPr>
            <a:r>
              <a:rPr lang="zh-CN" altLang="en-US" sz="2000" b="1" dirty="0">
                <a:solidFill>
                  <a:schemeClr val="tx1"/>
                </a:solidFill>
                <a:latin typeface="+mn-ea"/>
                <a:sym typeface="思源黑体" panose="020B0400000000000000" pitchFamily="34" charset="-122"/>
              </a:rPr>
              <a:t>(4)求大同存小异。</a:t>
            </a:r>
            <a:r>
              <a:rPr lang="zh-CN" altLang="en-US" sz="2000" dirty="0">
                <a:solidFill>
                  <a:schemeClr val="tx1"/>
                </a:solidFill>
                <a:latin typeface="+mn-ea"/>
                <a:sym typeface="思源黑体" panose="020B0400000000000000" pitchFamily="34" charset="-122"/>
              </a:rPr>
              <a:t>在具体问题上发生分歧,使问题停留在具体问题上,事情往往不好解决。如果把这个问题提到如目标、理想等相关层次上,就容易找到共同点。</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常见的驭人艺术</a:t>
            </a:r>
          </a:p>
          <a:p>
            <a:pPr lvl="0" algn="l" fontAlgn="auto">
              <a:lnSpc>
                <a:spcPct val="100000"/>
              </a:lnSpc>
              <a:buSzTx/>
            </a:pPr>
            <a:r>
              <a:rPr lang="zh-CN" altLang="en-US" sz="2000" b="1" dirty="0">
                <a:solidFill>
                  <a:schemeClr val="tx1"/>
                </a:solidFill>
                <a:latin typeface="+mn-ea"/>
                <a:sym typeface="思源黑体" panose="020B0400000000000000" pitchFamily="34" charset="-122"/>
              </a:rPr>
              <a:t>2.以柔克刚</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如何理智地处理和解决这些矛盾冲突,是每个领导者在驭人过程中必须认真对待的一个重要问题。</a:t>
            </a:r>
          </a:p>
          <a:p>
            <a:pPr lvl="0" algn="l" fontAlgn="auto">
              <a:lnSpc>
                <a:spcPct val="100000"/>
              </a:lnSpc>
              <a:buSzTx/>
            </a:pPr>
            <a:r>
              <a:rPr lang="zh-CN" altLang="en-US" sz="2000" dirty="0">
                <a:solidFill>
                  <a:schemeClr val="tx1"/>
                </a:solidFill>
                <a:latin typeface="+mn-ea"/>
                <a:sym typeface="思源黑体" panose="020B0400000000000000" pitchFamily="34" charset="-122"/>
              </a:rPr>
              <a:t>以柔克刚通常包括以下一些策略和手段:</a:t>
            </a:r>
          </a:p>
          <a:p>
            <a:pPr lvl="0" algn="l" fontAlgn="auto">
              <a:lnSpc>
                <a:spcPct val="100000"/>
              </a:lnSpc>
              <a:buSzTx/>
            </a:pPr>
            <a:r>
              <a:rPr lang="zh-CN" altLang="en-US" sz="2000" b="1" dirty="0">
                <a:solidFill>
                  <a:schemeClr val="tx1"/>
                </a:solidFill>
                <a:latin typeface="+mn-ea"/>
                <a:sym typeface="思源黑体" panose="020B0400000000000000" pitchFamily="34" charset="-122"/>
              </a:rPr>
              <a:t>(1)以理服人。</a:t>
            </a:r>
            <a:r>
              <a:rPr lang="zh-CN" altLang="en-US" sz="2000" dirty="0">
                <a:solidFill>
                  <a:schemeClr val="tx1"/>
                </a:solidFill>
                <a:latin typeface="+mn-ea"/>
                <a:sym typeface="思源黑体" panose="020B0400000000000000" pitchFamily="34" charset="-122"/>
              </a:rPr>
              <a:t>以理服人,主要指以符合党纪国法、规章制度、道德准则的规范行为疏导下属。对无理的下属,耐心疏导,晓之以理,促其醒悟,是以柔克刚艺术的重要行为准则。</a:t>
            </a:r>
          </a:p>
          <a:p>
            <a:pPr lvl="0" algn="l" fontAlgn="auto">
              <a:lnSpc>
                <a:spcPct val="100000"/>
              </a:lnSpc>
              <a:buSzTx/>
            </a:pPr>
            <a:r>
              <a:rPr lang="zh-CN" altLang="en-US" sz="2000" b="1" dirty="0">
                <a:solidFill>
                  <a:schemeClr val="tx1"/>
                </a:solidFill>
                <a:latin typeface="+mn-ea"/>
                <a:sym typeface="思源黑体" panose="020B0400000000000000" pitchFamily="34" charset="-122"/>
              </a:rPr>
              <a:t>(2)以礼待人。</a:t>
            </a:r>
            <a:r>
              <a:rPr lang="zh-CN" altLang="en-US" sz="2000" dirty="0">
                <a:solidFill>
                  <a:schemeClr val="tx1"/>
                </a:solidFill>
                <a:latin typeface="+mn-ea"/>
                <a:sym typeface="思源黑体" panose="020B0400000000000000" pitchFamily="34" charset="-122"/>
              </a:rPr>
              <a:t>对失礼的下属,既坚持原则,又以礼相待,是以柔克刚艺术的又一行为准则。</a:t>
            </a:r>
          </a:p>
          <a:p>
            <a:pPr lvl="0" algn="l" fontAlgn="auto">
              <a:lnSpc>
                <a:spcPct val="100000"/>
              </a:lnSpc>
              <a:buSzTx/>
            </a:pPr>
            <a:r>
              <a:rPr lang="zh-CN" altLang="en-US" sz="2000" b="1" dirty="0">
                <a:solidFill>
                  <a:schemeClr val="tx1"/>
                </a:solidFill>
                <a:latin typeface="+mn-ea"/>
                <a:sym typeface="思源黑体" panose="020B0400000000000000" pitchFamily="34" charset="-122"/>
              </a:rPr>
              <a:t>(3)以智驭人。</a:t>
            </a:r>
            <a:r>
              <a:rPr lang="zh-CN" altLang="en-US" sz="2000" dirty="0">
                <a:solidFill>
                  <a:schemeClr val="tx1"/>
                </a:solidFill>
                <a:latin typeface="+mn-ea"/>
                <a:sym typeface="思源黑体" panose="020B0400000000000000" pitchFamily="34" charset="-122"/>
              </a:rPr>
              <a:t>从根本上说,柔之所以能够克刚,是由于柔代表智。</a:t>
            </a:r>
          </a:p>
          <a:p>
            <a:pPr lvl="0" algn="l" fontAlgn="auto">
              <a:lnSpc>
                <a:spcPct val="100000"/>
              </a:lnSpc>
              <a:buSzTx/>
            </a:pPr>
            <a:r>
              <a:rPr lang="zh-CN" altLang="en-US" sz="2000" b="1" dirty="0">
                <a:solidFill>
                  <a:schemeClr val="tx1"/>
                </a:solidFill>
                <a:latin typeface="+mn-ea"/>
                <a:sym typeface="思源黑体" panose="020B0400000000000000" pitchFamily="34" charset="-122"/>
              </a:rPr>
              <a:t>(4)以情动人。</a:t>
            </a:r>
            <a:r>
              <a:rPr lang="zh-CN" altLang="en-US" sz="2000" dirty="0">
                <a:solidFill>
                  <a:schemeClr val="tx1"/>
                </a:solidFill>
                <a:latin typeface="+mn-ea"/>
                <a:sym typeface="思源黑体" panose="020B0400000000000000" pitchFamily="34" charset="-122"/>
              </a:rPr>
              <a:t>这是以柔克刚艺术的催化剂和润滑剂。这是因为,人都有思想、有感情,任何领导活动包括驭人活动,都不可避免地会有领导者与被领导者之间的思想传递和感情传递。</a:t>
            </a:r>
          </a:p>
          <a:p>
            <a:pPr lvl="0" algn="l" fontAlgn="auto">
              <a:lnSpc>
                <a:spcPct val="100000"/>
              </a:lnSpc>
              <a:buSzTx/>
            </a:pPr>
            <a:r>
              <a:rPr lang="zh-CN" altLang="en-US" sz="2000" b="1" dirty="0">
                <a:solidFill>
                  <a:schemeClr val="tx1"/>
                </a:solidFill>
                <a:latin typeface="+mn-ea"/>
                <a:sym typeface="思源黑体" panose="020B0400000000000000" pitchFamily="34" charset="-122"/>
              </a:rPr>
              <a:t>(5)以信处人。</a:t>
            </a:r>
            <a:r>
              <a:rPr lang="zh-CN" altLang="en-US" sz="2000" dirty="0">
                <a:solidFill>
                  <a:schemeClr val="tx1"/>
                </a:solidFill>
                <a:latin typeface="+mn-ea"/>
                <a:sym typeface="思源黑体" panose="020B0400000000000000" pitchFamily="34" charset="-122"/>
              </a:rPr>
              <a:t>信即信用,表现在驭人行为上,就是说到做到,言必信,行必果,获取下属对领导者的信任和支持。</a:t>
            </a:r>
          </a:p>
          <a:p>
            <a:pPr lvl="0" algn="l" fontAlgn="auto">
              <a:lnSpc>
                <a:spcPct val="100000"/>
              </a:lnSpc>
              <a:buSzTx/>
            </a:pPr>
            <a:r>
              <a:rPr lang="zh-CN" altLang="en-US" sz="2000" b="1" dirty="0">
                <a:solidFill>
                  <a:schemeClr val="tx1"/>
                </a:solidFill>
                <a:latin typeface="+mn-ea"/>
                <a:sym typeface="思源黑体" panose="020B0400000000000000" pitchFamily="34" charset="-122"/>
              </a:rPr>
              <a:t>(6)以法治人。</a:t>
            </a:r>
            <a:r>
              <a:rPr lang="zh-CN" altLang="en-US" sz="2000" dirty="0">
                <a:solidFill>
                  <a:schemeClr val="tx1"/>
                </a:solidFill>
                <a:latin typeface="+mn-ea"/>
                <a:sym typeface="思源黑体" panose="020B0400000000000000" pitchFamily="34" charset="-122"/>
              </a:rPr>
              <a:t>对于个别无理取闹、违反原则、故意给领导活动设置障碍、经教育仍不悔改的下属,领导者只有在柔的行为方式中维护法的尊严,才能真正治服一切无原则的、粗暴的刚,使自己永远立于不败之地。以法治人正是在这一点上为以柔克刚艺术提供了一块极其重要的基石。</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常见的驭人艺术</a:t>
            </a:r>
          </a:p>
          <a:p>
            <a:pPr lvl="0" algn="l" fontAlgn="auto">
              <a:lnSpc>
                <a:spcPct val="100000"/>
              </a:lnSpc>
              <a:buSzTx/>
            </a:pPr>
            <a:r>
              <a:rPr lang="zh-CN" altLang="en-US" sz="2000" b="1" dirty="0">
                <a:solidFill>
                  <a:schemeClr val="tx1"/>
                </a:solidFill>
                <a:latin typeface="+mn-ea"/>
                <a:sym typeface="思源黑体" panose="020B0400000000000000" pitchFamily="34" charset="-122"/>
              </a:rPr>
              <a:t>3.维持平衡</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领导者的责任之一就是平衡、协调好各方面的关系。领导者在领导活动中,就是要巧妙处理各种势力之间的动态平衡关系。领导者在处理这一问题时,必须注意如下客观事实:</a:t>
            </a:r>
          </a:p>
          <a:p>
            <a:pPr lvl="0" algn="l" fontAlgn="auto">
              <a:lnSpc>
                <a:spcPct val="100000"/>
              </a:lnSpc>
              <a:buSzTx/>
            </a:pPr>
            <a:r>
              <a:rPr lang="zh-CN" altLang="en-US" sz="2000" dirty="0">
                <a:solidFill>
                  <a:schemeClr val="tx1"/>
                </a:solidFill>
                <a:latin typeface="+mn-ea"/>
                <a:sym typeface="思源黑体" panose="020B0400000000000000" pitchFamily="34" charset="-122"/>
              </a:rPr>
              <a:t>其一,各种势力的产生非一朝一夕的事,它的消失,自然也绝非短期内就能办到的,而且,各种势力既然能在复杂的环境中生存下来,就可能有其存在的价值。</a:t>
            </a:r>
          </a:p>
          <a:p>
            <a:pPr lvl="0" algn="l" fontAlgn="auto">
              <a:lnSpc>
                <a:spcPct val="100000"/>
              </a:lnSpc>
              <a:buSzTx/>
            </a:pPr>
            <a:r>
              <a:rPr lang="zh-CN" altLang="en-US" sz="2000" dirty="0">
                <a:solidFill>
                  <a:schemeClr val="tx1"/>
                </a:solidFill>
                <a:latin typeface="+mn-ea"/>
                <a:sym typeface="思源黑体" panose="020B0400000000000000" pitchFamily="34" charset="-122"/>
              </a:rPr>
              <a:t>其二,每一种势力都能在组织管理活动中发挥其特有的作用,都能对其他势力,甚至对领导者自身,产生微妙的影响和牵制作用。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其三,各种势力之间,既相容又排他,既对立又统一,既协调合作又互相制约,往往呈现出一种十分复杂的情形。</a:t>
            </a:r>
          </a:p>
          <a:p>
            <a:pPr lvl="0" algn="l" fontAlgn="auto">
              <a:lnSpc>
                <a:spcPct val="100000"/>
              </a:lnSpc>
              <a:buSzTx/>
            </a:pPr>
            <a:r>
              <a:rPr lang="zh-CN" altLang="en-US" sz="2000" dirty="0">
                <a:solidFill>
                  <a:schemeClr val="tx1"/>
                </a:solidFill>
                <a:latin typeface="+mn-ea"/>
                <a:sym typeface="思源黑体" panose="020B0400000000000000" pitchFamily="34" charset="-122"/>
              </a:rPr>
              <a:t>其四,领导者与各种势力之间存在着法定的领导与被领导的关系。但是,这种关系也是可以改变的,而且,领导者与各种势力之间只能建立较为合理的关系,而几乎很难建立最佳关系。</a:t>
            </a:r>
          </a:p>
          <a:p>
            <a:pPr lvl="0" algn="l" fontAlgn="auto">
              <a:lnSpc>
                <a:spcPct val="100000"/>
              </a:lnSpc>
              <a:buSzTx/>
            </a:pPr>
            <a:r>
              <a:rPr lang="zh-CN" altLang="en-US" sz="2000" dirty="0">
                <a:solidFill>
                  <a:schemeClr val="tx1"/>
                </a:solidFill>
                <a:latin typeface="+mn-ea"/>
                <a:sym typeface="思源黑体" panose="020B0400000000000000" pitchFamily="34" charset="-122"/>
              </a:rPr>
              <a:t>正因如此,领导者在运用维持平衡的谋略时,就应该注意以下四点:</a:t>
            </a:r>
          </a:p>
          <a:p>
            <a:pPr lvl="0" algn="l" fontAlgn="auto">
              <a:lnSpc>
                <a:spcPct val="100000"/>
              </a:lnSpc>
              <a:buSzTx/>
            </a:pPr>
            <a:r>
              <a:rPr lang="zh-CN" altLang="en-US" sz="2000" dirty="0">
                <a:solidFill>
                  <a:schemeClr val="tx1"/>
                </a:solidFill>
                <a:latin typeface="+mn-ea"/>
                <a:sym typeface="思源黑体" panose="020B0400000000000000" pitchFamily="34" charset="-122"/>
              </a:rPr>
              <a:t>(1)区别对待,用其所长。(2)不偏不倚,一视同仁。</a:t>
            </a:r>
          </a:p>
          <a:p>
            <a:pPr lvl="0" algn="l" fontAlgn="auto">
              <a:lnSpc>
                <a:spcPct val="100000"/>
              </a:lnSpc>
              <a:buSzTx/>
            </a:pPr>
            <a:r>
              <a:rPr lang="zh-CN" altLang="en-US" sz="2000" dirty="0">
                <a:solidFill>
                  <a:schemeClr val="tx1"/>
                </a:solidFill>
                <a:latin typeface="+mn-ea"/>
                <a:sym typeface="思源黑体" panose="020B0400000000000000" pitchFamily="34" charset="-122"/>
              </a:rPr>
              <a:t>(3)宏观控制,微观放手。(4)分而治之。</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常见的驭人艺术</a:t>
            </a:r>
          </a:p>
          <a:p>
            <a:pPr lvl="0" algn="l" fontAlgn="auto">
              <a:lnSpc>
                <a:spcPct val="100000"/>
              </a:lnSpc>
              <a:buSzTx/>
            </a:pPr>
            <a:r>
              <a:rPr lang="zh-CN" altLang="en-US" sz="2000" b="1" dirty="0">
                <a:solidFill>
                  <a:schemeClr val="tx1"/>
                </a:solidFill>
                <a:latin typeface="+mn-ea"/>
                <a:sym typeface="思源黑体" panose="020B0400000000000000" pitchFamily="34" charset="-122"/>
              </a:rPr>
              <a:t>4.典型警示</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典型警示是一种选择个别典型、惩一儆百的驭人艺术。</a:t>
            </a:r>
          </a:p>
          <a:p>
            <a:pPr lvl="0" algn="l" fontAlgn="auto">
              <a:lnSpc>
                <a:spcPct val="100000"/>
              </a:lnSpc>
              <a:buSzTx/>
            </a:pPr>
            <a:r>
              <a:rPr lang="zh-CN" altLang="en-US" sz="2000" dirty="0">
                <a:solidFill>
                  <a:schemeClr val="tx1"/>
                </a:solidFill>
                <a:latin typeface="+mn-ea"/>
                <a:sym typeface="思源黑体" panose="020B0400000000000000" pitchFamily="34" charset="-122"/>
              </a:rPr>
              <a:t>严明的纪律、有序的组织是一切领导活动得以顺利开展的根本保证。为此,就很有必要及时抓住个别害群之马,从严处理,以教育多数下属遵纪守法,服从指挥,以确保整个领导活动得以顺利进行。这是一种领导驭人的手段,有特效,但是不能滥用,否则也会变成封建官场的权术玩弄,就不再是领导艺术了。</a:t>
            </a:r>
          </a:p>
          <a:p>
            <a:pPr lvl="0" algn="l" fontAlgn="auto">
              <a:lnSpc>
                <a:spcPct val="100000"/>
              </a:lnSpc>
              <a:buSzTx/>
            </a:pPr>
            <a:r>
              <a:rPr lang="zh-CN" altLang="en-US" sz="2000" dirty="0">
                <a:solidFill>
                  <a:schemeClr val="tx1"/>
                </a:solidFill>
                <a:latin typeface="+mn-ea"/>
                <a:sym typeface="思源黑体" panose="020B0400000000000000" pitchFamily="34" charset="-122"/>
              </a:rPr>
              <a:t>在运用这一手段时,应注意以下四个问题:</a:t>
            </a:r>
          </a:p>
          <a:p>
            <a:pPr lvl="0" algn="l" fontAlgn="auto">
              <a:lnSpc>
                <a:spcPct val="100000"/>
              </a:lnSpc>
              <a:buSzTx/>
            </a:pPr>
            <a:r>
              <a:rPr lang="zh-CN" altLang="en-US" sz="2000" dirty="0">
                <a:solidFill>
                  <a:schemeClr val="tx1"/>
                </a:solidFill>
                <a:latin typeface="+mn-ea"/>
                <a:sym typeface="思源黑体" panose="020B0400000000000000" pitchFamily="34" charset="-122"/>
              </a:rPr>
              <a:t>(1)决不轻易放过第一个以身试法的下属。</a:t>
            </a:r>
          </a:p>
          <a:p>
            <a:pPr lvl="0" algn="l" fontAlgn="auto">
              <a:lnSpc>
                <a:spcPct val="100000"/>
              </a:lnSpc>
              <a:buSzTx/>
            </a:pPr>
            <a:r>
              <a:rPr lang="zh-CN" altLang="en-US" sz="2000" dirty="0">
                <a:solidFill>
                  <a:schemeClr val="tx1"/>
                </a:solidFill>
                <a:latin typeface="+mn-ea"/>
                <a:sym typeface="思源黑体" panose="020B0400000000000000" pitchFamily="34" charset="-122"/>
              </a:rPr>
              <a:t>(2)重点惩处性质最恶劣的下属。</a:t>
            </a:r>
          </a:p>
          <a:p>
            <a:pPr lvl="0" algn="l" fontAlgn="auto">
              <a:lnSpc>
                <a:spcPct val="100000"/>
              </a:lnSpc>
              <a:buSzTx/>
            </a:pPr>
            <a:r>
              <a:rPr lang="zh-CN" altLang="en-US" sz="2000" dirty="0">
                <a:solidFill>
                  <a:schemeClr val="tx1"/>
                </a:solidFill>
                <a:latin typeface="+mn-ea"/>
                <a:sym typeface="思源黑体" panose="020B0400000000000000" pitchFamily="34" charset="-122"/>
              </a:rPr>
              <a:t>(3)惩处违法的下属,应尽量做到合情合理。</a:t>
            </a:r>
          </a:p>
          <a:p>
            <a:pPr lvl="0" algn="l" fontAlgn="auto">
              <a:lnSpc>
                <a:spcPct val="100000"/>
              </a:lnSpc>
              <a:buSzTx/>
            </a:pPr>
            <a:r>
              <a:rPr lang="zh-CN" altLang="en-US" sz="2000" dirty="0">
                <a:solidFill>
                  <a:schemeClr val="tx1"/>
                </a:solidFill>
                <a:latin typeface="+mn-ea"/>
                <a:sym typeface="思源黑体" panose="020B0400000000000000" pitchFamily="34" charset="-122"/>
              </a:rPr>
              <a:t>(4)辅之以必要的关心帮助和教育。</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702050" y="225425"/>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1600" y="378059"/>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领导用人与驭人的含义和意义</a:t>
              </a:r>
            </a:p>
          </p:txBody>
        </p:sp>
      </p:grpSp>
      <p:grpSp>
        <p:nvGrpSpPr>
          <p:cNvPr id="20" name="组合 19"/>
          <p:cNvGrpSpPr/>
          <p:nvPr/>
        </p:nvGrpSpPr>
        <p:grpSpPr>
          <a:xfrm>
            <a:off x="4643587" y="1255271"/>
            <a:ext cx="7547610" cy="625642"/>
            <a:chOff x="-290162" y="704984"/>
            <a:chExt cx="7547610"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72655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选人用人的标准、原则、要义与方法</a:t>
              </a:r>
            </a:p>
          </p:txBody>
        </p:sp>
      </p:grpSp>
      <p:grpSp>
        <p:nvGrpSpPr>
          <p:cNvPr id="23" name="组合 22"/>
          <p:cNvGrpSpPr/>
          <p:nvPr/>
        </p:nvGrpSpPr>
        <p:grpSpPr>
          <a:xfrm>
            <a:off x="4646209" y="2111528"/>
            <a:ext cx="7247890" cy="625642"/>
            <a:chOff x="-1254092" y="593224"/>
            <a:chExt cx="7247890"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642683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领导用人与驭人的艺术</a:t>
              </a:r>
            </a:p>
          </p:txBody>
        </p:sp>
      </p:grpSp>
      <p:grpSp>
        <p:nvGrpSpPr>
          <p:cNvPr id="26" name="组合 25"/>
          <p:cNvGrpSpPr/>
          <p:nvPr/>
        </p:nvGrpSpPr>
        <p:grpSpPr>
          <a:xfrm>
            <a:off x="4642027" y="2967785"/>
            <a:ext cx="7192010" cy="625642"/>
            <a:chOff x="-2423127" y="636404"/>
            <a:chExt cx="7192010"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激励</a:t>
              </a:r>
            </a:p>
          </p:txBody>
        </p:sp>
      </p:grpSp>
      <p:sp>
        <p:nvSpPr>
          <p:cNvPr id="30" name="矩形 29"/>
          <p:cNvSpPr/>
          <p:nvPr/>
        </p:nvSpPr>
        <p:spPr>
          <a:xfrm>
            <a:off x="282381" y="2895904"/>
            <a:ext cx="3840480" cy="1198880"/>
          </a:xfrm>
          <a:prstGeom prst="rect">
            <a:avLst/>
          </a:prstGeom>
        </p:spPr>
        <p:txBody>
          <a:bodyPr wrap="none">
            <a:spAutoFit/>
          </a:bodyPr>
          <a:lstStyle/>
          <a:p>
            <a:r>
              <a:rPr lang="zh-CN" altLang="en-US" sz="7200" dirty="0">
                <a:solidFill>
                  <a:prstClr val="black">
                    <a:lumMod val="75000"/>
                    <a:lumOff val="25000"/>
                  </a:prstClr>
                </a:solidFill>
                <a:latin typeface="思源黑体 CN Heavy" panose="020B0A00000000000000" pitchFamily="34" charset="-122"/>
                <a:ea typeface="思源黑体 CN Heavy" panose="020B0A00000000000000" pitchFamily="34" charset="-122"/>
              </a:rPr>
              <a:t>第十三章</a:t>
            </a: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grpSp>
        <p:nvGrpSpPr>
          <p:cNvPr id="3" name="组合 2"/>
          <p:cNvGrpSpPr/>
          <p:nvPr/>
        </p:nvGrpSpPr>
        <p:grpSpPr>
          <a:xfrm>
            <a:off x="4643505" y="3845159"/>
            <a:ext cx="7250430" cy="625642"/>
            <a:chOff x="673768" y="830714"/>
            <a:chExt cx="7250430" cy="625642"/>
          </a:xfrm>
        </p:grpSpPr>
        <p:sp>
          <p:nvSpPr>
            <p:cNvPr id="7"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8" name="文本框 7"/>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批评</a:t>
              </a:r>
            </a:p>
          </p:txBody>
        </p:sp>
      </p:grpSp>
      <p:grpSp>
        <p:nvGrpSpPr>
          <p:cNvPr id="10" name="组合 9"/>
          <p:cNvGrpSpPr/>
          <p:nvPr/>
        </p:nvGrpSpPr>
        <p:grpSpPr>
          <a:xfrm>
            <a:off x="4642027" y="4680380"/>
            <a:ext cx="7192010" cy="625642"/>
            <a:chOff x="-2423127" y="636404"/>
            <a:chExt cx="7192010" cy="625642"/>
          </a:xfrm>
        </p:grpSpPr>
        <p:sp>
          <p:nvSpPr>
            <p:cNvPr id="11"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06</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2" name="文本框 11"/>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惩处</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常见的驭人艺术</a:t>
            </a:r>
          </a:p>
          <a:p>
            <a:pPr lvl="0" algn="l" fontAlgn="auto">
              <a:lnSpc>
                <a:spcPct val="100000"/>
              </a:lnSpc>
              <a:buSzTx/>
            </a:pPr>
            <a:r>
              <a:rPr lang="zh-CN" altLang="en-US" sz="2000" b="1" dirty="0">
                <a:solidFill>
                  <a:schemeClr val="tx1"/>
                </a:solidFill>
                <a:latin typeface="+mn-ea"/>
                <a:sym typeface="思源黑体" panose="020B0400000000000000" pitchFamily="34" charset="-122"/>
              </a:rPr>
              <a:t>5.确保团结</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团结是领导主体将被领导者紧紧地凝聚在一起,相互合作和相互支持,协调一致,为实现领导目标而共同奋斗的组织措施和人际措施。</a:t>
            </a:r>
          </a:p>
          <a:p>
            <a:pPr lvl="0" algn="l" fontAlgn="auto">
              <a:lnSpc>
                <a:spcPct val="100000"/>
              </a:lnSpc>
              <a:buSzTx/>
            </a:pPr>
            <a:r>
              <a:rPr lang="zh-CN" altLang="en-US" sz="2000" dirty="0">
                <a:solidFill>
                  <a:schemeClr val="tx1"/>
                </a:solidFill>
                <a:latin typeface="+mn-ea"/>
                <a:sym typeface="思源黑体" panose="020B0400000000000000" pitchFamily="34" charset="-122"/>
              </a:rPr>
              <a:t>团结的方法有很多,基本的方法和具体要点主要有如下几种:</a:t>
            </a:r>
          </a:p>
          <a:p>
            <a:pPr lvl="0" algn="l" fontAlgn="auto">
              <a:lnSpc>
                <a:spcPct val="100000"/>
              </a:lnSpc>
              <a:buSzTx/>
            </a:pPr>
            <a:r>
              <a:rPr lang="zh-CN" altLang="en-US" sz="2000" dirty="0">
                <a:solidFill>
                  <a:schemeClr val="tx1"/>
                </a:solidFill>
                <a:latin typeface="+mn-ea"/>
                <a:sym typeface="思源黑体" panose="020B0400000000000000" pitchFamily="34" charset="-122"/>
              </a:rPr>
              <a:t>(1)公正对人处事。</a:t>
            </a:r>
          </a:p>
          <a:p>
            <a:pPr lvl="0" algn="l" fontAlgn="auto">
              <a:lnSpc>
                <a:spcPct val="100000"/>
              </a:lnSpc>
              <a:buSzTx/>
            </a:pPr>
            <a:r>
              <a:rPr lang="zh-CN" altLang="en-US" sz="2000" dirty="0">
                <a:solidFill>
                  <a:schemeClr val="tx1"/>
                </a:solidFill>
                <a:latin typeface="+mn-ea"/>
                <a:sym typeface="思源黑体" panose="020B0400000000000000" pitchFamily="34" charset="-122"/>
              </a:rPr>
              <a:t>(2)平等待人相处。</a:t>
            </a:r>
          </a:p>
          <a:p>
            <a:pPr lvl="0" algn="l" fontAlgn="auto">
              <a:lnSpc>
                <a:spcPct val="100000"/>
              </a:lnSpc>
              <a:buSzTx/>
            </a:pPr>
            <a:r>
              <a:rPr lang="zh-CN" altLang="en-US" sz="2000" dirty="0">
                <a:solidFill>
                  <a:schemeClr val="tx1"/>
                </a:solidFill>
                <a:latin typeface="+mn-ea"/>
                <a:sym typeface="思源黑体" panose="020B0400000000000000" pitchFamily="34" charset="-122"/>
              </a:rPr>
              <a:t>(3)发扬民主。</a:t>
            </a:r>
          </a:p>
          <a:p>
            <a:pPr lvl="0" algn="l" fontAlgn="auto">
              <a:lnSpc>
                <a:spcPct val="100000"/>
              </a:lnSpc>
              <a:buSzTx/>
            </a:pPr>
            <a:r>
              <a:rPr lang="zh-CN" altLang="en-US" sz="2000" dirty="0">
                <a:solidFill>
                  <a:schemeClr val="tx1"/>
                </a:solidFill>
                <a:latin typeface="+mn-ea"/>
                <a:sym typeface="思源黑体" panose="020B0400000000000000" pitchFamily="34" charset="-122"/>
              </a:rPr>
              <a:t>(4)率先垂范。</a:t>
            </a:r>
          </a:p>
          <a:p>
            <a:pPr lvl="0" algn="l" fontAlgn="auto">
              <a:lnSpc>
                <a:spcPct val="100000"/>
              </a:lnSpc>
              <a:buSzTx/>
            </a:pPr>
            <a:r>
              <a:rPr lang="zh-CN" altLang="en-US" sz="2000" dirty="0">
                <a:solidFill>
                  <a:schemeClr val="tx1"/>
                </a:solidFill>
                <a:latin typeface="+mn-ea"/>
                <a:sym typeface="思源黑体" panose="020B0400000000000000" pitchFamily="34" charset="-122"/>
              </a:rPr>
              <a:t>(5)大局为重,化解矛盾。</a:t>
            </a:r>
          </a:p>
          <a:p>
            <a:pPr lvl="0" algn="l" fontAlgn="auto">
              <a:lnSpc>
                <a:spcPct val="100000"/>
              </a:lnSpc>
              <a:buSzTx/>
            </a:pPr>
            <a:r>
              <a:rPr lang="zh-CN" altLang="en-US" sz="2000" dirty="0">
                <a:solidFill>
                  <a:schemeClr val="tx1"/>
                </a:solidFill>
                <a:latin typeface="+mn-ea"/>
                <a:sym typeface="思源黑体" panose="020B0400000000000000" pitchFamily="34" charset="-122"/>
              </a:rPr>
              <a:t>(6)淡泊名利,谦让大度。</a:t>
            </a:r>
          </a:p>
          <a:p>
            <a:pPr lvl="0" algn="l" fontAlgn="auto">
              <a:lnSpc>
                <a:spcPct val="100000"/>
              </a:lnSpc>
              <a:buSzTx/>
            </a:pPr>
            <a:r>
              <a:rPr lang="zh-CN" altLang="en-US" sz="2000" dirty="0">
                <a:solidFill>
                  <a:schemeClr val="tx1"/>
                </a:solidFill>
                <a:latin typeface="+mn-ea"/>
                <a:sym typeface="思源黑体" panose="020B0400000000000000" pitchFamily="34" charset="-122"/>
              </a:rPr>
              <a:t>(7)理解支持,光明磊落。</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激励</a:t>
              </a: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13.4.1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激励的含义与实质</a:t>
            </a:r>
          </a:p>
          <a:p>
            <a:pPr lvl="0" algn="l" fontAlgn="auto">
              <a:lnSpc>
                <a:spcPct val="100000"/>
              </a:lnSpc>
              <a:buSzTx/>
            </a:pPr>
            <a:r>
              <a:rPr lang="zh-CN" altLang="en-US" sz="2000" dirty="0">
                <a:solidFill>
                  <a:schemeClr val="tx1"/>
                </a:solidFill>
                <a:latin typeface="+mn-ea"/>
                <a:sym typeface="思源黑体" panose="020B0400000000000000" pitchFamily="34" charset="-122"/>
              </a:rPr>
              <a:t>激励就是一种刺激和发掘积极性以有效实施领导的领导手段和领导活动本身,是领导用人与驭人的方法核心、艺术核心和价值核心所在。它可以运用于整个领导过程的任何一个阶段。这就是说,领导者可以根据下属在前一个阶段中的具体表现,以及在后一个阶段中承担的任务的难度,酌情给下属提供一定的激励,当然,也可以在任何时候根据需要实施激励。事实上,这些激励既是运用有效的领导方法,也是实施领导过程本身。</a:t>
            </a:r>
          </a:p>
          <a:p>
            <a:pPr lvl="0" algn="l" fontAlgn="auto">
              <a:lnSpc>
                <a:spcPct val="100000"/>
              </a:lnSpc>
              <a:buSzTx/>
            </a:pPr>
            <a:r>
              <a:rPr lang="zh-CN" altLang="en-US" sz="2000" dirty="0">
                <a:solidFill>
                  <a:schemeClr val="tx1"/>
                </a:solidFill>
                <a:latin typeface="+mn-ea"/>
                <a:sym typeface="思源黑体" panose="020B0400000000000000" pitchFamily="34" charset="-122"/>
              </a:rPr>
              <a:t>可以说,激励的实质包括两个层面:</a:t>
            </a:r>
          </a:p>
          <a:p>
            <a:pPr lvl="0" algn="l" fontAlgn="auto">
              <a:lnSpc>
                <a:spcPct val="100000"/>
              </a:lnSpc>
              <a:buSzTx/>
            </a:pPr>
            <a:r>
              <a:rPr lang="zh-CN" altLang="en-US" sz="2000" dirty="0">
                <a:solidFill>
                  <a:schemeClr val="tx1"/>
                </a:solidFill>
                <a:latin typeface="+mn-ea"/>
                <a:sym typeface="思源黑体" panose="020B0400000000000000" pitchFamily="34" charset="-122"/>
              </a:rPr>
              <a:t>一是对人们内心活动状态的激发;</a:t>
            </a:r>
          </a:p>
          <a:p>
            <a:pPr lvl="0" algn="l" fontAlgn="auto">
              <a:lnSpc>
                <a:spcPct val="100000"/>
              </a:lnSpc>
              <a:buSzTx/>
            </a:pPr>
            <a:r>
              <a:rPr lang="zh-CN" altLang="en-US" sz="2000" dirty="0">
                <a:solidFill>
                  <a:schemeClr val="tx1"/>
                </a:solidFill>
                <a:latin typeface="+mn-ea"/>
                <a:sym typeface="思源黑体" panose="020B0400000000000000" pitchFamily="34" charset="-122"/>
              </a:rPr>
              <a:t>二是领导者遵循人的心理和行为规律,运用有效的激励方法,最大限度地激发下属的积极性、主动性和创造性,以保证实现组织目标。</a:t>
            </a:r>
          </a:p>
          <a:p>
            <a:pPr lvl="0" algn="l" fontAlgn="auto">
              <a:lnSpc>
                <a:spcPct val="100000"/>
              </a:lnSpc>
              <a:buSzTx/>
            </a:pPr>
            <a:r>
              <a:rPr lang="zh-CN" altLang="en-US" sz="2000" u="sng" dirty="0">
                <a:solidFill>
                  <a:schemeClr val="tx1"/>
                </a:solidFill>
                <a:latin typeface="+mn-ea"/>
                <a:sym typeface="思源黑体" panose="020B0400000000000000" pitchFamily="34" charset="-122"/>
              </a:rPr>
              <a:t>s</a:t>
            </a:r>
            <a:r>
              <a:rPr lang="zh-CN" altLang="en-US" sz="2000" dirty="0">
                <a:solidFill>
                  <a:schemeClr val="tx1"/>
                </a:solidFill>
                <a:latin typeface="+mn-ea"/>
                <a:sym typeface="思源黑体" panose="020B0400000000000000" pitchFamily="34" charset="-122"/>
              </a:rPr>
              <a:t>总之,激励是最重要的领导手段之一。</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89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13.4.2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激励的目的与功能</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616039" y="1860249"/>
            <a:ext cx="5398770" cy="4615815"/>
            <a:chOff x="-603161" y="1994234"/>
            <a:chExt cx="5398770" cy="4615815"/>
          </a:xfrm>
        </p:grpSpPr>
        <p:sp>
          <p:nvSpPr>
            <p:cNvPr id="5" name="圆角矩形 4"/>
            <p:cNvSpPr/>
            <p:nvPr>
              <p:custDataLst>
                <p:tags r:id="rId2"/>
              </p:custDataLst>
            </p:nvPr>
          </p:nvSpPr>
          <p:spPr>
            <a:xfrm>
              <a:off x="-603161" y="199423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486956" y="2721944"/>
              <a:ext cx="5166360" cy="156845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一是激发出更大动力和才能,其中,动力包括下属的热情、忠诚、信念、耐力、积极性和进取心等,才能主要是指下属的创造性;</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二是既做好了工作,又带好了队伍。</a:t>
              </a:r>
            </a:p>
          </p:txBody>
        </p:sp>
        <p:grpSp>
          <p:nvGrpSpPr>
            <p:cNvPr id="7" name="组合 6"/>
            <p:cNvGrpSpPr/>
            <p:nvPr/>
          </p:nvGrpSpPr>
          <p:grpSpPr>
            <a:xfrm>
              <a:off x="1014207" y="2067660"/>
              <a:ext cx="2646947" cy="545432"/>
              <a:chOff x="128336" y="1458061"/>
              <a:chExt cx="2646947" cy="545432"/>
            </a:xfrm>
          </p:grpSpPr>
          <p:sp>
            <p:nvSpPr>
              <p:cNvPr id="8" name="矩形: 圆角 5"/>
              <p:cNvSpPr/>
              <p:nvPr/>
            </p:nvSpPr>
            <p:spPr>
              <a:xfrm>
                <a:off x="128336" y="1458061"/>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106180" y="1523709"/>
                <a:ext cx="692150" cy="359237"/>
              </a:xfrm>
              <a:prstGeom prst="rect">
                <a:avLst/>
              </a:prstGeom>
              <a:noFill/>
            </p:spPr>
            <p:txBody>
              <a:bodyPr wrap="none" rtlCol="0">
                <a:spAutoFit/>
              </a:bodyPr>
              <a:lstStyle/>
              <a:p>
                <a:pPr algn="l"/>
                <a:r>
                  <a:rPr lang="zh-CN" altLang="en-US" sz="2000" b="1" dirty="0">
                    <a:solidFill>
                      <a:schemeClr val="bg1"/>
                    </a:solidFill>
                    <a:latin typeface="思源宋体 CN" panose="02020400000000000000" pitchFamily="18" charset="-122"/>
                    <a:ea typeface="思源宋体 CN" panose="02020400000000000000" pitchFamily="18" charset="-122"/>
                  </a:rPr>
                  <a:t>目的</a:t>
                </a:r>
              </a:p>
            </p:txBody>
          </p:sp>
        </p:grpSp>
      </p:grpSp>
      <p:grpSp>
        <p:nvGrpSpPr>
          <p:cNvPr id="10" name="组合 9"/>
          <p:cNvGrpSpPr/>
          <p:nvPr/>
        </p:nvGrpSpPr>
        <p:grpSpPr>
          <a:xfrm>
            <a:off x="6279570" y="1860884"/>
            <a:ext cx="5398770" cy="4493260"/>
            <a:chOff x="6279570" y="1860884"/>
            <a:chExt cx="5398770" cy="4493260"/>
          </a:xfrm>
        </p:grpSpPr>
        <p:sp>
          <p:nvSpPr>
            <p:cNvPr id="11" name="圆角矩形 4"/>
            <p:cNvSpPr/>
            <p:nvPr>
              <p:custDataLst>
                <p:tags r:id="rId1"/>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6947" cy="545432"/>
              <a:chOff x="1042736" y="1311376"/>
              <a:chExt cx="2646947" cy="545432"/>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2025194" y="1384551"/>
                <a:ext cx="692150" cy="398780"/>
              </a:xfrm>
              <a:prstGeom prst="rect">
                <a:avLst/>
              </a:prstGeom>
              <a:noFill/>
            </p:spPr>
            <p:txBody>
              <a:bodyPr wrap="none" rtlCol="0">
                <a:spAutoFit/>
              </a:bodyPr>
              <a:lstStyle/>
              <a:p>
                <a:pPr algn="l"/>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功能</a:t>
                </a:r>
              </a:p>
            </p:txBody>
          </p:sp>
        </p:grpSp>
        <p:sp>
          <p:nvSpPr>
            <p:cNvPr id="15" name="文本框 14"/>
            <p:cNvSpPr txBox="1"/>
            <p:nvPr/>
          </p:nvSpPr>
          <p:spPr>
            <a:xfrm>
              <a:off x="6431970" y="2664159"/>
              <a:ext cx="5103495" cy="193802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一是能够激发出下属的巨大潜能,提高其工作动力、效率和业绩;</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二是能够引导和推动下属的心理和行为,使之协调一致,为实现组织目标做出贡献;</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三是能够让平凡的人干不平凡的事。</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13.4.3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激励的手段与方法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激励的手段一般来说主要有三大方面:</a:t>
            </a:r>
          </a:p>
          <a:p>
            <a:pPr lvl="0" algn="l" fontAlgn="auto">
              <a:lnSpc>
                <a:spcPct val="100000"/>
              </a:lnSpc>
              <a:buSzTx/>
            </a:pPr>
            <a:r>
              <a:rPr lang="zh-CN" altLang="en-US" sz="2000" b="1" dirty="0">
                <a:solidFill>
                  <a:schemeClr val="tx1"/>
                </a:solidFill>
                <a:latin typeface="+mn-ea"/>
                <a:sym typeface="思源黑体" panose="020B0400000000000000" pitchFamily="34" charset="-122"/>
              </a:rPr>
              <a:t>1.物质激励</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以调整物质分配的量和质作为激励手段,属于物质激励。物质需要是人的基础需要,衣食住行等条件的改善,对调动人的积极性有着极为重要的意义。</a:t>
            </a:r>
          </a:p>
          <a:p>
            <a:pPr lvl="0" algn="l" fontAlgn="auto">
              <a:lnSpc>
                <a:spcPct val="100000"/>
              </a:lnSpc>
              <a:buSzTx/>
            </a:pPr>
            <a:r>
              <a:rPr lang="zh-CN" altLang="en-US" sz="2000" b="1" dirty="0">
                <a:solidFill>
                  <a:schemeClr val="tx1"/>
                </a:solidFill>
                <a:latin typeface="+mn-ea"/>
                <a:sym typeface="思源黑体" panose="020B0400000000000000" pitchFamily="34" charset="-122"/>
              </a:rPr>
              <a:t>2.精神激励</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以调整精神传递的量和质作为激励手段,属于精神激励,是一种有效的激励手段。</a:t>
            </a:r>
          </a:p>
          <a:p>
            <a:pPr lvl="0" algn="l" fontAlgn="auto">
              <a:lnSpc>
                <a:spcPct val="100000"/>
              </a:lnSpc>
              <a:buSzTx/>
            </a:pPr>
            <a:r>
              <a:rPr lang="zh-CN" altLang="en-US" sz="2000" b="1" dirty="0">
                <a:solidFill>
                  <a:schemeClr val="tx1"/>
                </a:solidFill>
                <a:latin typeface="+mn-ea"/>
                <a:sym typeface="思源黑体" panose="020B0400000000000000" pitchFamily="34" charset="-122"/>
              </a:rPr>
              <a:t>3.行为激励</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行为激励,也叫行动激励或过程激励,是通过领导者对被激励对象明确施加正面的、有积极影响的态度、措施和行为来达成激励目的的基本做法。在实践中,主要有十种常用的方法,包括政策激励、信任激励(认同激励)、赏识激励(赞许激励)、支持激励、关怀激励、辅导激励、授权激励、晋升激励、奖赏激励和贬抑激励等。</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13.4.4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若干常用激励方法介绍</a:t>
            </a:r>
          </a:p>
          <a:p>
            <a:pPr lvl="0" algn="l" fontAlgn="auto">
              <a:lnSpc>
                <a:spcPct val="100000"/>
              </a:lnSpc>
              <a:buSzTx/>
            </a:pPr>
            <a:r>
              <a:rPr lang="zh-CN" altLang="en-US" sz="2000" dirty="0">
                <a:solidFill>
                  <a:schemeClr val="tx1"/>
                </a:solidFill>
                <a:latin typeface="+mn-ea"/>
                <a:sym typeface="思源黑体" panose="020B0400000000000000" pitchFamily="34" charset="-122"/>
              </a:rPr>
              <a:t>常用的激励方法很多,这里只简要介绍其中最常使用的八种方法。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1.经济激励</a:t>
            </a:r>
          </a:p>
          <a:p>
            <a:pPr lvl="0" algn="l" fontAlgn="auto">
              <a:lnSpc>
                <a:spcPct val="100000"/>
              </a:lnSpc>
              <a:buSzTx/>
            </a:pPr>
            <a:r>
              <a:rPr lang="zh-CN" altLang="en-US" sz="2000" dirty="0">
                <a:solidFill>
                  <a:schemeClr val="tx1"/>
                </a:solidFill>
                <a:latin typeface="+mn-ea"/>
                <a:sym typeface="思源黑体" panose="020B0400000000000000" pitchFamily="34" charset="-122"/>
              </a:rPr>
              <a:t>2.任务激励</a:t>
            </a:r>
          </a:p>
          <a:p>
            <a:pPr lvl="0" algn="l" fontAlgn="auto">
              <a:lnSpc>
                <a:spcPct val="100000"/>
              </a:lnSpc>
              <a:buSzTx/>
            </a:pPr>
            <a:r>
              <a:rPr lang="zh-CN" altLang="en-US" sz="2000" dirty="0">
                <a:solidFill>
                  <a:schemeClr val="tx1"/>
                </a:solidFill>
                <a:latin typeface="+mn-ea"/>
                <a:sym typeface="思源黑体" panose="020B0400000000000000" pitchFamily="34" charset="-122"/>
              </a:rPr>
              <a:t>3.知识激励</a:t>
            </a:r>
          </a:p>
          <a:p>
            <a:pPr lvl="0" algn="l" fontAlgn="auto">
              <a:lnSpc>
                <a:spcPct val="100000"/>
              </a:lnSpc>
              <a:buSzTx/>
            </a:pPr>
            <a:r>
              <a:rPr lang="zh-CN" altLang="en-US" sz="2000" dirty="0">
                <a:solidFill>
                  <a:schemeClr val="tx1"/>
                </a:solidFill>
                <a:latin typeface="+mn-ea"/>
                <a:sym typeface="思源黑体" panose="020B0400000000000000" pitchFamily="34" charset="-122"/>
              </a:rPr>
              <a:t>4.需要激励</a:t>
            </a:r>
          </a:p>
          <a:p>
            <a:pPr lvl="0" algn="l" fontAlgn="auto">
              <a:lnSpc>
                <a:spcPct val="100000"/>
              </a:lnSpc>
              <a:buSzTx/>
            </a:pPr>
            <a:r>
              <a:rPr lang="zh-CN" altLang="en-US" sz="2000" dirty="0">
                <a:solidFill>
                  <a:schemeClr val="tx1"/>
                </a:solidFill>
                <a:latin typeface="+mn-ea"/>
                <a:sym typeface="思源黑体" panose="020B0400000000000000" pitchFamily="34" charset="-122"/>
              </a:rPr>
              <a:t>5.情感激励</a:t>
            </a:r>
          </a:p>
          <a:p>
            <a:pPr lvl="0" algn="l" fontAlgn="auto">
              <a:lnSpc>
                <a:spcPct val="100000"/>
              </a:lnSpc>
              <a:buSzTx/>
            </a:pPr>
            <a:r>
              <a:rPr lang="zh-CN" altLang="en-US" sz="2000" dirty="0">
                <a:solidFill>
                  <a:schemeClr val="tx1"/>
                </a:solidFill>
                <a:latin typeface="+mn-ea"/>
                <a:sym typeface="思源黑体" panose="020B0400000000000000" pitchFamily="34" charset="-122"/>
              </a:rPr>
              <a:t>6.形象激励</a:t>
            </a:r>
          </a:p>
          <a:p>
            <a:pPr lvl="0" algn="l" fontAlgn="auto">
              <a:lnSpc>
                <a:spcPct val="100000"/>
              </a:lnSpc>
              <a:buSzTx/>
            </a:pPr>
            <a:r>
              <a:rPr lang="zh-CN" altLang="en-US" sz="2000" dirty="0">
                <a:solidFill>
                  <a:schemeClr val="tx1"/>
                </a:solidFill>
                <a:latin typeface="+mn-ea"/>
                <a:sym typeface="思源黑体" panose="020B0400000000000000" pitchFamily="34" charset="-122"/>
              </a:rPr>
              <a:t>7.赏识激励</a:t>
            </a:r>
          </a:p>
          <a:p>
            <a:pPr lvl="0" algn="l" fontAlgn="auto">
              <a:lnSpc>
                <a:spcPct val="100000"/>
              </a:lnSpc>
              <a:buSzTx/>
            </a:pPr>
            <a:r>
              <a:rPr lang="zh-CN" altLang="en-US" sz="2000" dirty="0">
                <a:solidFill>
                  <a:schemeClr val="tx1"/>
                </a:solidFill>
                <a:latin typeface="+mn-ea"/>
                <a:sym typeface="思源黑体" panose="020B0400000000000000" pitchFamily="34" charset="-122"/>
              </a:rPr>
              <a:t>8.晋升激励</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13.4.5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激励的原则和要点</a:t>
            </a:r>
          </a:p>
          <a:p>
            <a:pPr lvl="0" algn="l" fontAlgn="auto">
              <a:lnSpc>
                <a:spcPct val="100000"/>
              </a:lnSpc>
              <a:buSzTx/>
            </a:pPr>
            <a:r>
              <a:rPr lang="zh-CN" altLang="en-US" sz="2000" dirty="0">
                <a:solidFill>
                  <a:schemeClr val="tx1"/>
                </a:solidFill>
                <a:latin typeface="+mn-ea"/>
                <a:sym typeface="思源黑体" panose="020B0400000000000000" pitchFamily="34" charset="-122"/>
              </a:rPr>
              <a:t>1.注重实绩</a:t>
            </a:r>
          </a:p>
          <a:p>
            <a:pPr lvl="0" algn="l" fontAlgn="auto">
              <a:lnSpc>
                <a:spcPct val="100000"/>
              </a:lnSpc>
              <a:buSzTx/>
            </a:pPr>
            <a:r>
              <a:rPr lang="zh-CN" altLang="en-US" sz="2000" dirty="0">
                <a:solidFill>
                  <a:schemeClr val="tx1"/>
                </a:solidFill>
                <a:latin typeface="+mn-ea"/>
                <a:sym typeface="思源黑体" panose="020B0400000000000000" pitchFamily="34" charset="-122"/>
              </a:rPr>
              <a:t>2.鼓励冒尖</a:t>
            </a:r>
          </a:p>
          <a:p>
            <a:pPr lvl="0" algn="l" fontAlgn="auto">
              <a:lnSpc>
                <a:spcPct val="100000"/>
              </a:lnSpc>
              <a:buSzTx/>
            </a:pPr>
            <a:r>
              <a:rPr lang="zh-CN" altLang="en-US" sz="2000" dirty="0">
                <a:solidFill>
                  <a:schemeClr val="tx1"/>
                </a:solidFill>
                <a:latin typeface="+mn-ea"/>
                <a:sym typeface="思源黑体" panose="020B0400000000000000" pitchFamily="34" charset="-122"/>
              </a:rPr>
              <a:t>3.赏罚分明</a:t>
            </a:r>
          </a:p>
          <a:p>
            <a:pPr lvl="0" algn="l" fontAlgn="auto">
              <a:lnSpc>
                <a:spcPct val="100000"/>
              </a:lnSpc>
              <a:buSzTx/>
            </a:pPr>
            <a:r>
              <a:rPr lang="zh-CN" altLang="en-US" sz="2000" dirty="0">
                <a:solidFill>
                  <a:schemeClr val="tx1"/>
                </a:solidFill>
                <a:latin typeface="+mn-ea"/>
                <a:sym typeface="思源黑体" panose="020B0400000000000000" pitchFamily="34" charset="-122"/>
              </a:rPr>
              <a:t>4.物质激励与精神激励相结合</a:t>
            </a:r>
          </a:p>
          <a:p>
            <a:pPr lvl="0" algn="l" fontAlgn="auto">
              <a:lnSpc>
                <a:spcPct val="100000"/>
              </a:lnSpc>
              <a:buSzTx/>
            </a:pPr>
            <a:r>
              <a:rPr lang="zh-CN" altLang="en-US" sz="2000" dirty="0">
                <a:solidFill>
                  <a:schemeClr val="tx1"/>
                </a:solidFill>
                <a:latin typeface="+mn-ea"/>
                <a:sym typeface="思源黑体" panose="020B0400000000000000" pitchFamily="34" charset="-122"/>
              </a:rPr>
              <a:t>5.正激励与负激励相结合</a:t>
            </a:r>
          </a:p>
          <a:p>
            <a:pPr lvl="0" algn="l" fontAlgn="auto">
              <a:lnSpc>
                <a:spcPct val="100000"/>
              </a:lnSpc>
              <a:buSzTx/>
            </a:pPr>
            <a:r>
              <a:rPr lang="zh-CN" altLang="en-US" sz="2000" dirty="0">
                <a:solidFill>
                  <a:schemeClr val="tx1"/>
                </a:solidFill>
                <a:latin typeface="+mn-ea"/>
                <a:sym typeface="思源黑体" panose="020B0400000000000000" pitchFamily="34" charset="-122"/>
              </a:rPr>
              <a:t>6.激励个体与激励群体相结合</a:t>
            </a:r>
          </a:p>
          <a:p>
            <a:pPr lvl="0" algn="l" fontAlgn="auto">
              <a:lnSpc>
                <a:spcPct val="100000"/>
              </a:lnSpc>
              <a:buSzTx/>
            </a:pPr>
            <a:r>
              <a:rPr lang="zh-CN" altLang="en-US" sz="2000" dirty="0">
                <a:solidFill>
                  <a:schemeClr val="tx1"/>
                </a:solidFill>
                <a:latin typeface="+mn-ea"/>
                <a:sym typeface="思源黑体" panose="020B0400000000000000" pitchFamily="34" charset="-122"/>
              </a:rPr>
              <a:t>7.根据个体差异实行差别激励</a:t>
            </a:r>
          </a:p>
          <a:p>
            <a:pPr lvl="0" algn="l" fontAlgn="auto">
              <a:lnSpc>
                <a:spcPct val="100000"/>
              </a:lnSpc>
              <a:buSzTx/>
            </a:pPr>
            <a:r>
              <a:rPr lang="zh-CN" altLang="en-US" sz="2000" dirty="0">
                <a:solidFill>
                  <a:schemeClr val="tx1"/>
                </a:solidFill>
                <a:latin typeface="+mn-ea"/>
                <a:sym typeface="思源黑体" panose="020B0400000000000000" pitchFamily="34" charset="-122"/>
              </a:rPr>
              <a:t>8.坚持正确的激励顺序</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批评</a:t>
              </a: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12.5.1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批评的方式</a:t>
            </a:r>
          </a:p>
          <a:p>
            <a:pPr lvl="0" algn="l" fontAlgn="auto">
              <a:lnSpc>
                <a:spcPct val="100000"/>
              </a:lnSpc>
              <a:buSzTx/>
            </a:pPr>
            <a:r>
              <a:rPr lang="zh-CN" altLang="en-US" sz="2000" dirty="0">
                <a:solidFill>
                  <a:schemeClr val="tx1"/>
                </a:solidFill>
                <a:latin typeface="+mn-ea"/>
                <a:sym typeface="思源黑体" panose="020B0400000000000000" pitchFamily="34" charset="-122"/>
              </a:rPr>
              <a:t>在领导者的日常工作中,批评是领导者推动工作的重要手段。批评的方式方法很多,且包含着很强的艺术性。领导者高明的批评,能使人接受批评中传输的情感和真理,受到深刻的教育。因此,领导者必须认真研究批评的方式方法和艺术。</a:t>
            </a:r>
          </a:p>
          <a:p>
            <a:pPr lvl="0" algn="l" fontAlgn="auto">
              <a:lnSpc>
                <a:spcPct val="100000"/>
              </a:lnSpc>
              <a:buSzTx/>
            </a:pPr>
            <a:r>
              <a:rPr lang="zh-CN" altLang="en-US" sz="2000" dirty="0">
                <a:solidFill>
                  <a:schemeClr val="tx1"/>
                </a:solidFill>
                <a:latin typeface="+mn-ea"/>
                <a:sym typeface="思源黑体" panose="020B0400000000000000" pitchFamily="34" charset="-122"/>
              </a:rPr>
              <a:t>人们大多采用直截了当的批评方式,不管是公开批评,还是个别批评,都直接地批评错误者的过失言行。这种方式是有效的,也是主要的。作为补充,在一些比较特殊的情况下,可以变通批评的方式,采取一些比较灵活的方法,这会收到更为显著的效果。</a:t>
            </a:r>
          </a:p>
          <a:p>
            <a:pPr lvl="0" algn="l" fontAlgn="auto">
              <a:lnSpc>
                <a:spcPct val="100000"/>
              </a:lnSpc>
              <a:buSzTx/>
            </a:pPr>
            <a:r>
              <a:rPr lang="zh-CN" altLang="en-US" sz="2000" dirty="0">
                <a:solidFill>
                  <a:schemeClr val="tx1"/>
                </a:solidFill>
                <a:latin typeface="+mn-ea"/>
                <a:sym typeface="思源黑体" panose="020B0400000000000000" pitchFamily="34" charset="-122"/>
              </a:rPr>
              <a:t>1.激励式批评</a:t>
            </a:r>
          </a:p>
          <a:p>
            <a:pPr lvl="0" algn="l" fontAlgn="auto">
              <a:lnSpc>
                <a:spcPct val="100000"/>
              </a:lnSpc>
              <a:buSzTx/>
            </a:pPr>
            <a:r>
              <a:rPr lang="zh-CN" altLang="en-US" sz="2000" dirty="0">
                <a:solidFill>
                  <a:schemeClr val="tx1"/>
                </a:solidFill>
                <a:latin typeface="+mn-ea"/>
                <a:sym typeface="思源黑体" panose="020B0400000000000000" pitchFamily="34" charset="-122"/>
              </a:rPr>
              <a:t>2.建设性批评</a:t>
            </a:r>
          </a:p>
          <a:p>
            <a:pPr lvl="0" algn="l" fontAlgn="auto">
              <a:lnSpc>
                <a:spcPct val="100000"/>
              </a:lnSpc>
              <a:buSzTx/>
            </a:pPr>
            <a:r>
              <a:rPr lang="zh-CN" altLang="en-US" sz="2000" dirty="0">
                <a:solidFill>
                  <a:schemeClr val="tx1"/>
                </a:solidFill>
                <a:latin typeface="+mn-ea"/>
                <a:sym typeface="思源黑体" panose="020B0400000000000000" pitchFamily="34" charset="-122"/>
              </a:rPr>
              <a:t>3.启发式批评</a:t>
            </a:r>
          </a:p>
          <a:p>
            <a:pPr lvl="0" algn="l" fontAlgn="auto">
              <a:lnSpc>
                <a:spcPct val="100000"/>
              </a:lnSpc>
              <a:buSzTx/>
            </a:pPr>
            <a:r>
              <a:rPr lang="zh-CN" altLang="en-US" sz="2000" dirty="0">
                <a:solidFill>
                  <a:schemeClr val="tx1"/>
                </a:solidFill>
                <a:latin typeface="+mn-ea"/>
                <a:sym typeface="思源黑体" panose="020B0400000000000000" pitchFamily="34" charset="-122"/>
              </a:rPr>
              <a:t>4.开脱式批评</a:t>
            </a:r>
          </a:p>
          <a:p>
            <a:pPr lvl="0" algn="l" fontAlgn="auto">
              <a:lnSpc>
                <a:spcPct val="100000"/>
              </a:lnSpc>
              <a:buSzTx/>
            </a:pPr>
            <a:r>
              <a:rPr lang="zh-CN" altLang="en-US" sz="2000" dirty="0">
                <a:solidFill>
                  <a:schemeClr val="tx1"/>
                </a:solidFill>
                <a:latin typeface="+mn-ea"/>
                <a:sym typeface="思源黑体" panose="020B0400000000000000" pitchFamily="34" charset="-122"/>
              </a:rPr>
              <a:t>5.行动式批评</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12.5.2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批评的艺术</a:t>
            </a:r>
          </a:p>
          <a:p>
            <a:pPr lvl="0" algn="l" fontAlgn="auto">
              <a:lnSpc>
                <a:spcPct val="100000"/>
              </a:lnSpc>
              <a:buSzTx/>
            </a:pPr>
            <a:r>
              <a:rPr lang="zh-CN" altLang="en-US" sz="2000" dirty="0">
                <a:solidFill>
                  <a:schemeClr val="tx1"/>
                </a:solidFill>
                <a:latin typeface="+mn-ea"/>
                <a:sym typeface="思源黑体" panose="020B0400000000000000" pitchFamily="34" charset="-122"/>
              </a:rPr>
              <a:t>批评是件不容易掌握的事情,要既能使对方接受、引起警醒,又不伤感情,增进信任,除了真诚相待,批评的艺术就很重要了。从技巧上说,批评有如下十个方面的艺术要旨:</a:t>
            </a:r>
          </a:p>
          <a:p>
            <a:pPr lvl="0" algn="l" fontAlgn="auto">
              <a:lnSpc>
                <a:spcPct val="100000"/>
              </a:lnSpc>
              <a:buSzTx/>
            </a:pPr>
            <a:r>
              <a:rPr lang="zh-CN" altLang="en-US" sz="2000" dirty="0">
                <a:solidFill>
                  <a:schemeClr val="tx1"/>
                </a:solidFill>
                <a:latin typeface="+mn-ea"/>
                <a:sym typeface="思源黑体" panose="020B0400000000000000" pitchFamily="34" charset="-122"/>
              </a:rPr>
              <a:t>1.批评要围绕中心工作，抓住根本性问题</a:t>
            </a:r>
          </a:p>
          <a:p>
            <a:pPr lvl="0" algn="l" fontAlgn="auto">
              <a:lnSpc>
                <a:spcPct val="100000"/>
              </a:lnSpc>
              <a:buSzTx/>
            </a:pPr>
            <a:r>
              <a:rPr lang="zh-CN" altLang="en-US" sz="2000" dirty="0">
                <a:solidFill>
                  <a:schemeClr val="tx1"/>
                </a:solidFill>
                <a:latin typeface="+mn-ea"/>
                <a:sym typeface="思源黑体" panose="020B0400000000000000" pitchFamily="34" charset="-122"/>
              </a:rPr>
              <a:t>2.要有适宜的环境保证</a:t>
            </a:r>
          </a:p>
          <a:p>
            <a:pPr lvl="0" algn="l" fontAlgn="auto">
              <a:lnSpc>
                <a:spcPct val="100000"/>
              </a:lnSpc>
              <a:buSzTx/>
            </a:pPr>
            <a:r>
              <a:rPr lang="zh-CN" altLang="en-US" sz="2000" dirty="0">
                <a:solidFill>
                  <a:schemeClr val="tx1"/>
                </a:solidFill>
                <a:latin typeface="+mn-ea"/>
                <a:sym typeface="思源黑体" panose="020B0400000000000000" pitchFamily="34" charset="-122"/>
              </a:rPr>
              <a:t>3.要及时批评</a:t>
            </a:r>
          </a:p>
          <a:p>
            <a:pPr lvl="0" algn="l" fontAlgn="auto">
              <a:lnSpc>
                <a:spcPct val="100000"/>
              </a:lnSpc>
              <a:buSzTx/>
            </a:pPr>
            <a:r>
              <a:rPr lang="zh-CN" altLang="en-US" sz="2000" dirty="0">
                <a:solidFill>
                  <a:schemeClr val="tx1"/>
                </a:solidFill>
                <a:latin typeface="+mn-ea"/>
                <a:sym typeface="思源黑体" panose="020B0400000000000000" pitchFamily="34" charset="-122"/>
              </a:rPr>
              <a:t>4.要区别对象，采取不同方式</a:t>
            </a:r>
          </a:p>
          <a:p>
            <a:pPr lvl="0" algn="l" fontAlgn="auto">
              <a:lnSpc>
                <a:spcPct val="100000"/>
              </a:lnSpc>
              <a:buSzTx/>
            </a:pPr>
            <a:r>
              <a:rPr lang="zh-CN" altLang="en-US" sz="2000" dirty="0">
                <a:solidFill>
                  <a:schemeClr val="tx1"/>
                </a:solidFill>
                <a:latin typeface="+mn-ea"/>
                <a:sym typeface="思源黑体" panose="020B0400000000000000" pitchFamily="34" charset="-122"/>
              </a:rPr>
              <a:t>5.要由领导者承担责任</a:t>
            </a:r>
          </a:p>
          <a:p>
            <a:pPr lvl="0" algn="l" fontAlgn="auto">
              <a:lnSpc>
                <a:spcPct val="100000"/>
              </a:lnSpc>
              <a:buSzTx/>
            </a:pPr>
            <a:r>
              <a:rPr lang="zh-CN" altLang="en-US" sz="2000" dirty="0">
                <a:solidFill>
                  <a:schemeClr val="tx1"/>
                </a:solidFill>
                <a:latin typeface="+mn-ea"/>
                <a:sym typeface="思源黑体" panose="020B0400000000000000" pitchFamily="34" charset="-122"/>
              </a:rPr>
              <a:t>6.要着重批评可以改正的错误</a:t>
            </a:r>
          </a:p>
          <a:p>
            <a:pPr lvl="0" algn="l" fontAlgn="auto">
              <a:lnSpc>
                <a:spcPct val="100000"/>
              </a:lnSpc>
              <a:buSzTx/>
            </a:pPr>
            <a:r>
              <a:rPr lang="zh-CN" altLang="en-US" sz="2000" dirty="0">
                <a:solidFill>
                  <a:schemeClr val="tx1"/>
                </a:solidFill>
                <a:latin typeface="+mn-ea"/>
                <a:sym typeface="思源黑体" panose="020B0400000000000000" pitchFamily="34" charset="-122"/>
              </a:rPr>
              <a:t>7.要有轻松气氛</a:t>
            </a:r>
          </a:p>
          <a:p>
            <a:pPr lvl="0" algn="l" fontAlgn="auto">
              <a:lnSpc>
                <a:spcPct val="100000"/>
              </a:lnSpc>
              <a:buSzTx/>
            </a:pPr>
            <a:r>
              <a:rPr lang="zh-CN" altLang="en-US" sz="2000" dirty="0">
                <a:solidFill>
                  <a:schemeClr val="tx1"/>
                </a:solidFill>
                <a:latin typeface="+mn-ea"/>
                <a:sym typeface="思源黑体" panose="020B0400000000000000" pitchFamily="34" charset="-122"/>
              </a:rPr>
              <a:t>8.要重视语言艺术</a:t>
            </a:r>
          </a:p>
          <a:p>
            <a:pPr lvl="0" algn="l" fontAlgn="auto">
              <a:lnSpc>
                <a:spcPct val="100000"/>
              </a:lnSpc>
              <a:buSzTx/>
            </a:pPr>
            <a:r>
              <a:rPr lang="zh-CN" altLang="en-US" sz="2000" dirty="0">
                <a:solidFill>
                  <a:schemeClr val="tx1"/>
                </a:solidFill>
                <a:latin typeface="+mn-ea"/>
                <a:sym typeface="思源黑体" panose="020B0400000000000000" pitchFamily="34" charset="-122"/>
              </a:rPr>
              <a:t>9.要有批评后的缓解措施</a:t>
            </a:r>
          </a:p>
          <a:p>
            <a:pPr lvl="0" algn="l" fontAlgn="auto">
              <a:lnSpc>
                <a:spcPct val="100000"/>
              </a:lnSpc>
              <a:buSzTx/>
            </a:pPr>
            <a:r>
              <a:rPr lang="zh-CN" altLang="en-US" sz="2000" dirty="0">
                <a:solidFill>
                  <a:schemeClr val="tx1"/>
                </a:solidFill>
                <a:latin typeface="+mn-ea"/>
                <a:sym typeface="思源黑体" panose="020B0400000000000000" pitchFamily="34" charset="-122"/>
              </a:rPr>
              <a:t>10.要适当保密</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332295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●领导用人与驭人的含义和意义</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●选人用人的标准、原则、要义与方法</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●驭人的艺术</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●团结与激励的艺术</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●批评与惩处的艺术</a:t>
            </a: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12.5.3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提高批评效果的“十忌”</a:t>
            </a:r>
          </a:p>
          <a:p>
            <a:r>
              <a:rPr lang="zh-CN" altLang="en-US" sz="2000" dirty="0">
                <a:solidFill>
                  <a:schemeClr val="tx1"/>
                </a:solidFill>
                <a:latin typeface="+mn-ea"/>
                <a:sym typeface="思源黑体" panose="020B0400000000000000" pitchFamily="34" charset="-122"/>
              </a:rPr>
              <a:t>在领导实践中,批评应该是有限度、有分寸的。只有充分注意并把握好这些度,不要去冒险闯禁、侵犯被批评者的非批评禁区,才能真正取得良好的批评效果。可以说,这些度就是进行批评时的具体忌讳点。这些忌讳点有很多,但主要有如下十个方面。</a:t>
            </a:r>
          </a:p>
          <a:p>
            <a:r>
              <a:rPr lang="zh-CN" altLang="en-US" sz="2000" dirty="0">
                <a:solidFill>
                  <a:schemeClr val="tx1"/>
                </a:solidFill>
                <a:latin typeface="+mn-ea"/>
                <a:sym typeface="思源黑体" panose="020B0400000000000000" pitchFamily="34" charset="-122"/>
              </a:rPr>
              <a:t>1.忌伤自尊心</a:t>
            </a:r>
          </a:p>
          <a:p>
            <a:r>
              <a:rPr lang="zh-CN" altLang="en-US" sz="2000" dirty="0">
                <a:solidFill>
                  <a:schemeClr val="tx1"/>
                </a:solidFill>
                <a:latin typeface="+mn-ea"/>
                <a:sym typeface="思源黑体" panose="020B0400000000000000" pitchFamily="34" charset="-122"/>
              </a:rPr>
              <a:t>2.忌究底</a:t>
            </a:r>
          </a:p>
          <a:p>
            <a:r>
              <a:rPr lang="zh-CN" altLang="en-US" sz="2000" dirty="0">
                <a:solidFill>
                  <a:schemeClr val="tx1"/>
                </a:solidFill>
                <a:latin typeface="+mn-ea"/>
                <a:sym typeface="思源黑体" panose="020B0400000000000000" pitchFamily="34" charset="-122"/>
              </a:rPr>
              <a:t>3.忌绕弯</a:t>
            </a:r>
          </a:p>
          <a:p>
            <a:r>
              <a:rPr lang="zh-CN" altLang="en-US" sz="2000" dirty="0">
                <a:solidFill>
                  <a:schemeClr val="tx1"/>
                </a:solidFill>
                <a:latin typeface="+mn-ea"/>
                <a:sym typeface="思源黑体" panose="020B0400000000000000" pitchFamily="34" charset="-122"/>
              </a:rPr>
              <a:t>4.忌纠缠</a:t>
            </a:r>
          </a:p>
          <a:p>
            <a:r>
              <a:rPr lang="zh-CN" altLang="en-US" sz="2000" dirty="0">
                <a:solidFill>
                  <a:schemeClr val="tx1"/>
                </a:solidFill>
                <a:latin typeface="+mn-ea"/>
                <a:sym typeface="思源黑体" panose="020B0400000000000000" pitchFamily="34" charset="-122"/>
              </a:rPr>
              <a:t>5.忌强迫认错</a:t>
            </a:r>
          </a:p>
          <a:p>
            <a:r>
              <a:rPr lang="zh-CN" altLang="en-US" sz="2000" dirty="0">
                <a:solidFill>
                  <a:schemeClr val="tx1"/>
                </a:solidFill>
                <a:latin typeface="+mn-ea"/>
                <a:sym typeface="思源黑体" panose="020B0400000000000000" pitchFamily="34" charset="-122"/>
              </a:rPr>
              <a:t>6.忌讽刺</a:t>
            </a:r>
          </a:p>
          <a:p>
            <a:r>
              <a:rPr lang="zh-CN" altLang="en-US" sz="2000" dirty="0">
                <a:solidFill>
                  <a:schemeClr val="tx1"/>
                </a:solidFill>
                <a:latin typeface="+mn-ea"/>
                <a:sym typeface="思源黑体" panose="020B0400000000000000" pitchFamily="34" charset="-122"/>
              </a:rPr>
              <a:t>7.忌对证</a:t>
            </a:r>
          </a:p>
          <a:p>
            <a:r>
              <a:rPr lang="zh-CN" altLang="en-US" sz="2000" dirty="0">
                <a:solidFill>
                  <a:schemeClr val="tx1"/>
                </a:solidFill>
                <a:latin typeface="+mn-ea"/>
                <a:sym typeface="思源黑体" panose="020B0400000000000000" pitchFamily="34" charset="-122"/>
              </a:rPr>
              <a:t>8.忌提旧事</a:t>
            </a:r>
          </a:p>
          <a:p>
            <a:r>
              <a:rPr lang="zh-CN" altLang="en-US" sz="2000" dirty="0">
                <a:solidFill>
                  <a:schemeClr val="tx1"/>
                </a:solidFill>
                <a:latin typeface="+mn-ea"/>
                <a:sym typeface="思源黑体" panose="020B0400000000000000" pitchFamily="34" charset="-122"/>
              </a:rPr>
              <a:t>9.忌比较</a:t>
            </a:r>
          </a:p>
          <a:p>
            <a:r>
              <a:rPr lang="zh-CN" altLang="en-US" sz="2000" dirty="0">
                <a:solidFill>
                  <a:schemeClr val="tx1"/>
                </a:solidFill>
                <a:latin typeface="+mn-ea"/>
                <a:sym typeface="思源黑体" panose="020B0400000000000000" pitchFamily="34" charset="-122"/>
              </a:rPr>
              <a:t>10.忌间接批评</a:t>
            </a:r>
          </a:p>
          <a:p>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06</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惩处</a:t>
              </a: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06</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12.6.1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惩处的实质与必要性</a:t>
            </a:r>
          </a:p>
          <a:p>
            <a:r>
              <a:rPr lang="zh-CN" altLang="en-US" sz="2000" dirty="0">
                <a:solidFill>
                  <a:schemeClr val="tx1"/>
                </a:solidFill>
                <a:latin typeface="+mn-ea"/>
                <a:sym typeface="思源黑体" panose="020B0400000000000000" pitchFamily="34" charset="-122"/>
              </a:rPr>
              <a:t>惩处就是领导主体对不受约束、不够规范、常常越轨的下属运用超越一切非惩处的领导方法和措施所能调节的范围而运用强制性权力、权威予以制裁的严厉举措。它将给被惩处者带来某种损失、痛苦和强大压力,也将使被惩处者付出一定的代价,面临更大的生存危机和发展危险,直至被惩处者转回到为领导规范所认可的正常状态为止。其实质就是通过对人造成极大的现实困境和强大的心理压力来约束、引导和教育人。</a:t>
            </a:r>
          </a:p>
          <a:p>
            <a:r>
              <a:rPr lang="zh-CN" altLang="en-US" sz="2000" dirty="0">
                <a:solidFill>
                  <a:schemeClr val="tx1"/>
                </a:solidFill>
                <a:latin typeface="+mn-ea"/>
                <a:sym typeface="思源黑体" panose="020B0400000000000000" pitchFamily="34" charset="-122"/>
              </a:rPr>
              <a:t>应该说,惩处是一种反向的领导手段和过程,具有惩戒、警告、威慑、约束、限制、逼迫、督促、引导、教育和改造等强制性作用。这种作用可以打破不合理的满意感,使人产生必要的紧张与焦虑,由此逼迫被惩处者深刻反思，认真端正态度和改进自己,从痛苦的压力和困境中寻找正确的出路。这将最终达到纠正错误、回归正确、教人育人的目的。</a:t>
            </a:r>
          </a:p>
          <a:p>
            <a:r>
              <a:rPr lang="zh-CN" altLang="en-US" sz="2000" dirty="0">
                <a:solidFill>
                  <a:schemeClr val="tx1"/>
                </a:solidFill>
                <a:latin typeface="+mn-ea"/>
                <a:sym typeface="思源黑体" panose="020B0400000000000000" pitchFamily="34" charset="-122"/>
              </a:rPr>
              <a:t>事实上,要做领导工作,在极端的时候就不可避免地要实施惩处。不管愿不愿意,惩处这个手段都是需要也必然会运用的。因为在有些时候,只有运用惩处,才能进行引导、督促、控制和规范,亦即才能实施正常的领导和管理;否则,整个秩序都将被打乱或者受到破坏,领导权威和权力以及规章制度都将受到挑战而面临被削弱、贬低甚至废弃的危险。通过惩处,就可能维持秩序,破解来自可影响范围的领导危难,维护领导,实施领导。</a:t>
            </a:r>
          </a:p>
          <a:p>
            <a:r>
              <a:rPr lang="zh-CN" altLang="en-US" sz="2000" dirty="0">
                <a:solidFill>
                  <a:schemeClr val="tx1"/>
                </a:solidFill>
                <a:latin typeface="+mn-ea"/>
                <a:sym typeface="思源黑体" panose="020B0400000000000000" pitchFamily="34" charset="-122"/>
              </a:rPr>
              <a:t>应该说,这一步其实是领导的最后一步或无奈的一步,是在没有其他办法的情况下的最后选择。</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72707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12.6.2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惩处的原则</a:t>
            </a:r>
          </a:p>
          <a:p>
            <a:r>
              <a:rPr lang="zh-CN" altLang="en-US" sz="2000" dirty="0">
                <a:solidFill>
                  <a:schemeClr val="tx1"/>
                </a:solidFill>
                <a:latin typeface="+mn-ea"/>
                <a:sym typeface="思源黑体" panose="020B0400000000000000" pitchFamily="34" charset="-122"/>
              </a:rPr>
              <a:t>(1)说服原则。惩处实际上就是施加压力,既已有了大的压力,就不能在同一方向上继续加压,而只能辅之以说服的工作,以减轻压力,轻装前进。</a:t>
            </a:r>
          </a:p>
          <a:p>
            <a:r>
              <a:rPr lang="zh-CN" altLang="en-US" sz="2000" dirty="0">
                <a:solidFill>
                  <a:schemeClr val="tx1"/>
                </a:solidFill>
                <a:latin typeface="+mn-ea"/>
                <a:sym typeface="思源黑体" panose="020B0400000000000000" pitchFamily="34" charset="-122"/>
              </a:rPr>
              <a:t>(2)重举轻放原则。教育批评要重,处理要轻。</a:t>
            </a:r>
          </a:p>
          <a:p>
            <a:r>
              <a:rPr lang="zh-CN" altLang="en-US" sz="2000" dirty="0">
                <a:solidFill>
                  <a:schemeClr val="tx1"/>
                </a:solidFill>
                <a:latin typeface="+mn-ea"/>
                <a:sym typeface="思源黑体" panose="020B0400000000000000" pitchFamily="34" charset="-122"/>
              </a:rPr>
              <a:t>(3)惩微原则。这也是防微杜渐的意思。</a:t>
            </a:r>
          </a:p>
          <a:p>
            <a:r>
              <a:rPr lang="zh-CN" altLang="en-US" sz="2000" dirty="0">
                <a:solidFill>
                  <a:schemeClr val="tx1"/>
                </a:solidFill>
                <a:latin typeface="+mn-ea"/>
                <a:sym typeface="思源黑体" panose="020B0400000000000000" pitchFamily="34" charset="-122"/>
              </a:rPr>
              <a:t>(4)从速原则。之所以要惩处,是因为出现了严重的问题,那么,为解决已经出现的严重问题,就不能不从速进行了。这是其一。其二,处理越快,对人们的影响越大;时间拖得越长,人们对事情越淡漠。其三,对受处分者来说,时间拖得越长,他的修正心理越强,能找到更多导致犯错的客观原因,也就越不利于教育人、团结人。</a:t>
            </a:r>
          </a:p>
          <a:p>
            <a:r>
              <a:rPr lang="zh-CN" altLang="en-US" sz="2000" dirty="0">
                <a:solidFill>
                  <a:schemeClr val="tx1"/>
                </a:solidFill>
                <a:latin typeface="+mn-ea"/>
                <a:sym typeface="思源黑体" panose="020B0400000000000000" pitchFamily="34" charset="-122"/>
              </a:rPr>
              <a:t>(5)法制的原则。这就是说,实施惩处应该在法律规范、制度规章、方针政策所允许的范围内进行,而不能无法无天、肆无忌惮、为所欲为。这就是说,必须照章行事、依法行事。</a:t>
            </a:r>
          </a:p>
          <a:p>
            <a:r>
              <a:rPr lang="zh-CN" altLang="en-US" sz="2000" dirty="0">
                <a:solidFill>
                  <a:schemeClr val="tx1"/>
                </a:solidFill>
                <a:latin typeface="+mn-ea"/>
                <a:sym typeface="思源黑体" panose="020B0400000000000000" pitchFamily="34" charset="-122"/>
              </a:rPr>
              <a:t>(6)人性化原则。这是指实施惩处必须充分尊重基本的人性,包括尊重人权、人格、隐私。人的尊严为宪法和法律所保护,不得随意侵犯。也就是说,领导必须以德为治、善意为本,而非肆意胡为、滥用权威。</a:t>
            </a:r>
          </a:p>
          <a:p>
            <a:r>
              <a:rPr lang="zh-CN" altLang="en-US" sz="2000" dirty="0">
                <a:solidFill>
                  <a:schemeClr val="tx1"/>
                </a:solidFill>
                <a:latin typeface="+mn-ea"/>
                <a:sym typeface="思源黑体" panose="020B0400000000000000" pitchFamily="34" charset="-122"/>
              </a:rPr>
              <a:t>(7)公平公正原则。这是指惩处必须出于公心、工作标准和要求、维护大局和善意助人的需要与动机。</a:t>
            </a:r>
          </a:p>
          <a:p>
            <a:r>
              <a:rPr lang="zh-CN" altLang="en-US" sz="2000" dirty="0">
                <a:solidFill>
                  <a:schemeClr val="tx1"/>
                </a:solidFill>
                <a:latin typeface="+mn-ea"/>
                <a:sym typeface="思源黑体" panose="020B0400000000000000" pitchFamily="34" charset="-122"/>
              </a:rPr>
              <a:t>(8)慎用的原则。这是指惩处是一种会给被惩处对象带来严重结果的领导手段,一旦实施就可能形成深刻于心的后果,即使予以弥补也无法真正消除这种结果及其影响。</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sym typeface="+mn-ea"/>
              </a:rPr>
              <a:t>12.6.3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惩处的方法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惩处的方法有很多,就领导实践来看,通常使用的方法主要有如下几种:</a:t>
            </a:r>
          </a:p>
        </p:txBody>
      </p:sp>
      <p:grpSp>
        <p:nvGrpSpPr>
          <p:cNvPr id="4" name="组合 3"/>
          <p:cNvGrpSpPr/>
          <p:nvPr/>
        </p:nvGrpSpPr>
        <p:grpSpPr>
          <a:xfrm>
            <a:off x="1194435" y="3120394"/>
            <a:ext cx="6382385" cy="1853512"/>
            <a:chOff x="1028683" y="1961555"/>
            <a:chExt cx="10134634" cy="3047408"/>
          </a:xfrm>
        </p:grpSpPr>
        <p:grpSp>
          <p:nvGrpSpPr>
            <p:cNvPr id="5" name="."/>
            <p:cNvGrpSpPr/>
            <p:nvPr/>
          </p:nvGrpSpPr>
          <p:grpSpPr>
            <a:xfrm>
              <a:off x="1439476" y="1961555"/>
              <a:ext cx="1630055" cy="1634921"/>
              <a:chOff x="1085477" y="1535725"/>
              <a:chExt cx="1373932" cy="1378034"/>
            </a:xfrm>
          </p:grpSpPr>
          <p:sp>
            <p:nvSpPr>
              <p:cNvPr id="21" name="."/>
              <p:cNvSpPr/>
              <p:nvPr>
                <p:custDataLst>
                  <p:tags r:id="rId11"/>
                </p:custDataLst>
              </p:nvPr>
            </p:nvSpPr>
            <p:spPr bwMode="auto">
              <a:xfrm>
                <a:off x="1085477"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37" name="."/>
              <p:cNvSpPr/>
              <p:nvPr>
                <p:custDataLst>
                  <p:tags r:id="rId12"/>
                </p:custDataLst>
              </p:nvPr>
            </p:nvSpPr>
            <p:spPr>
              <a:xfrm>
                <a:off x="1550241" y="2005000"/>
                <a:ext cx="444393" cy="439485"/>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38" name="."/>
            <p:cNvGrpSpPr/>
            <p:nvPr/>
          </p:nvGrpSpPr>
          <p:grpSpPr>
            <a:xfrm>
              <a:off x="4000469" y="1961555"/>
              <a:ext cx="1630055" cy="1634921"/>
              <a:chOff x="3244081" y="1535725"/>
              <a:chExt cx="1373932" cy="1378034"/>
            </a:xfrm>
          </p:grpSpPr>
          <p:sp>
            <p:nvSpPr>
              <p:cNvPr id="39" name="."/>
              <p:cNvSpPr/>
              <p:nvPr>
                <p:custDataLst>
                  <p:tags r:id="rId9"/>
                </p:custDataLst>
              </p:nvPr>
            </p:nvSpPr>
            <p:spPr bwMode="auto">
              <a:xfrm>
                <a:off x="3244081"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0" name="."/>
              <p:cNvSpPr/>
              <p:nvPr>
                <p:custDataLst>
                  <p:tags r:id="rId10"/>
                </p:custDataLst>
              </p:nvPr>
            </p:nvSpPr>
            <p:spPr>
              <a:xfrm>
                <a:off x="3716905" y="2002546"/>
                <a:ext cx="428269" cy="444393"/>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41" name="."/>
            <p:cNvGrpSpPr/>
            <p:nvPr/>
          </p:nvGrpSpPr>
          <p:grpSpPr>
            <a:xfrm>
              <a:off x="6561468" y="1961555"/>
              <a:ext cx="1630055" cy="1634921"/>
              <a:chOff x="5402685" y="1535725"/>
              <a:chExt cx="1373932" cy="1378034"/>
            </a:xfrm>
          </p:grpSpPr>
          <p:sp>
            <p:nvSpPr>
              <p:cNvPr id="42" name="."/>
              <p:cNvSpPr/>
              <p:nvPr>
                <p:custDataLst>
                  <p:tags r:id="rId7"/>
                </p:custDataLst>
              </p:nvPr>
            </p:nvSpPr>
            <p:spPr bwMode="auto">
              <a:xfrm>
                <a:off x="5402685"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3" name="."/>
              <p:cNvSpPr/>
              <p:nvPr>
                <p:custDataLst>
                  <p:tags r:id="rId8"/>
                </p:custDataLst>
              </p:nvPr>
            </p:nvSpPr>
            <p:spPr>
              <a:xfrm>
                <a:off x="5867447" y="2037665"/>
                <a:ext cx="444392" cy="374154"/>
              </a:xfrm>
              <a:custGeom>
                <a:avLst/>
                <a:gdLst>
                  <a:gd name="connsiteX0" fmla="*/ 54158 w 604539"/>
                  <a:gd name="connsiteY0" fmla="*/ 287695 h 508988"/>
                  <a:gd name="connsiteX1" fmla="*/ 242194 w 604539"/>
                  <a:gd name="connsiteY1" fmla="*/ 287695 h 508988"/>
                  <a:gd name="connsiteX2" fmla="*/ 264990 w 604539"/>
                  <a:gd name="connsiteY2" fmla="*/ 306729 h 508988"/>
                  <a:gd name="connsiteX3" fmla="*/ 295264 w 604539"/>
                  <a:gd name="connsiteY3" fmla="*/ 478149 h 508988"/>
                  <a:gd name="connsiteX4" fmla="*/ 296591 w 604539"/>
                  <a:gd name="connsiteY4" fmla="*/ 485739 h 508988"/>
                  <a:gd name="connsiteX5" fmla="*/ 273433 w 604539"/>
                  <a:gd name="connsiteY5" fmla="*/ 508988 h 508988"/>
                  <a:gd name="connsiteX6" fmla="*/ 273071 w 604539"/>
                  <a:gd name="connsiteY6" fmla="*/ 508988 h 508988"/>
                  <a:gd name="connsiteX7" fmla="*/ 23160 w 604539"/>
                  <a:gd name="connsiteY7" fmla="*/ 508988 h 508988"/>
                  <a:gd name="connsiteX8" fmla="*/ 5430 w 604539"/>
                  <a:gd name="connsiteY8" fmla="*/ 500676 h 508988"/>
                  <a:gd name="connsiteX9" fmla="*/ 364 w 604539"/>
                  <a:gd name="connsiteY9" fmla="*/ 481763 h 508988"/>
                  <a:gd name="connsiteX10" fmla="*/ 31241 w 604539"/>
                  <a:gd name="connsiteY10" fmla="*/ 306729 h 508988"/>
                  <a:gd name="connsiteX11" fmla="*/ 54158 w 604539"/>
                  <a:gd name="connsiteY11" fmla="*/ 287695 h 508988"/>
                  <a:gd name="connsiteX12" fmla="*/ 362106 w 604539"/>
                  <a:gd name="connsiteY12" fmla="*/ 287554 h 508988"/>
                  <a:gd name="connsiteX13" fmla="*/ 550142 w 604539"/>
                  <a:gd name="connsiteY13" fmla="*/ 287554 h 508988"/>
                  <a:gd name="connsiteX14" fmla="*/ 572938 w 604539"/>
                  <a:gd name="connsiteY14" fmla="*/ 306710 h 508988"/>
                  <a:gd name="connsiteX15" fmla="*/ 603212 w 604539"/>
                  <a:gd name="connsiteY15" fmla="*/ 478147 h 508988"/>
                  <a:gd name="connsiteX16" fmla="*/ 604539 w 604539"/>
                  <a:gd name="connsiteY16" fmla="*/ 485736 h 508988"/>
                  <a:gd name="connsiteX17" fmla="*/ 581381 w 604539"/>
                  <a:gd name="connsiteY17" fmla="*/ 508988 h 508988"/>
                  <a:gd name="connsiteX18" fmla="*/ 581019 w 604539"/>
                  <a:gd name="connsiteY18" fmla="*/ 508988 h 508988"/>
                  <a:gd name="connsiteX19" fmla="*/ 331108 w 604539"/>
                  <a:gd name="connsiteY19" fmla="*/ 508988 h 508988"/>
                  <a:gd name="connsiteX20" fmla="*/ 313378 w 604539"/>
                  <a:gd name="connsiteY20" fmla="*/ 500675 h 508988"/>
                  <a:gd name="connsiteX21" fmla="*/ 308312 w 604539"/>
                  <a:gd name="connsiteY21" fmla="*/ 481761 h 508988"/>
                  <a:gd name="connsiteX22" fmla="*/ 339189 w 604539"/>
                  <a:gd name="connsiteY22" fmla="*/ 306710 h 508988"/>
                  <a:gd name="connsiteX23" fmla="*/ 362106 w 604539"/>
                  <a:gd name="connsiteY23" fmla="*/ 287554 h 508988"/>
                  <a:gd name="connsiteX24" fmla="*/ 208081 w 604539"/>
                  <a:gd name="connsiteY24" fmla="*/ 54053 h 508988"/>
                  <a:gd name="connsiteX25" fmla="*/ 396118 w 604539"/>
                  <a:gd name="connsiteY25" fmla="*/ 54053 h 508988"/>
                  <a:gd name="connsiteX26" fmla="*/ 419034 w 604539"/>
                  <a:gd name="connsiteY26" fmla="*/ 73201 h 508988"/>
                  <a:gd name="connsiteX27" fmla="*/ 449308 w 604539"/>
                  <a:gd name="connsiteY27" fmla="*/ 244446 h 508988"/>
                  <a:gd name="connsiteX28" fmla="*/ 450635 w 604539"/>
                  <a:gd name="connsiteY28" fmla="*/ 252154 h 508988"/>
                  <a:gd name="connsiteX29" fmla="*/ 427357 w 604539"/>
                  <a:gd name="connsiteY29" fmla="*/ 275275 h 508988"/>
                  <a:gd name="connsiteX30" fmla="*/ 427115 w 604539"/>
                  <a:gd name="connsiteY30" fmla="*/ 275275 h 508988"/>
                  <a:gd name="connsiteX31" fmla="*/ 177204 w 604539"/>
                  <a:gd name="connsiteY31" fmla="*/ 275275 h 508988"/>
                  <a:gd name="connsiteX32" fmla="*/ 159353 w 604539"/>
                  <a:gd name="connsiteY32" fmla="*/ 266966 h 508988"/>
                  <a:gd name="connsiteX33" fmla="*/ 154288 w 604539"/>
                  <a:gd name="connsiteY33" fmla="*/ 248059 h 508988"/>
                  <a:gd name="connsiteX34" fmla="*/ 185285 w 604539"/>
                  <a:gd name="connsiteY34" fmla="*/ 73201 h 508988"/>
                  <a:gd name="connsiteX35" fmla="*/ 208081 w 604539"/>
                  <a:gd name="connsiteY35" fmla="*/ 54053 h 508988"/>
                  <a:gd name="connsiteX36" fmla="*/ 518273 w 604539"/>
                  <a:gd name="connsiteY36" fmla="*/ 0 h 508988"/>
                  <a:gd name="connsiteX37" fmla="*/ 541548 w 604539"/>
                  <a:gd name="connsiteY37" fmla="*/ 23244 h 508988"/>
                  <a:gd name="connsiteX38" fmla="*/ 541548 w 604539"/>
                  <a:gd name="connsiteY38" fmla="*/ 54075 h 508988"/>
                  <a:gd name="connsiteX39" fmla="*/ 572422 w 604539"/>
                  <a:gd name="connsiteY39" fmla="*/ 54075 h 508988"/>
                  <a:gd name="connsiteX40" fmla="*/ 595577 w 604539"/>
                  <a:gd name="connsiteY40" fmla="*/ 77199 h 508988"/>
                  <a:gd name="connsiteX41" fmla="*/ 572422 w 604539"/>
                  <a:gd name="connsiteY41" fmla="*/ 100322 h 508988"/>
                  <a:gd name="connsiteX42" fmla="*/ 541548 w 604539"/>
                  <a:gd name="connsiteY42" fmla="*/ 100322 h 508988"/>
                  <a:gd name="connsiteX43" fmla="*/ 541548 w 604539"/>
                  <a:gd name="connsiteY43" fmla="*/ 131274 h 508988"/>
                  <a:gd name="connsiteX44" fmla="*/ 518273 w 604539"/>
                  <a:gd name="connsiteY44" fmla="*/ 154397 h 508988"/>
                  <a:gd name="connsiteX45" fmla="*/ 495117 w 604539"/>
                  <a:gd name="connsiteY45" fmla="*/ 131274 h 508988"/>
                  <a:gd name="connsiteX46" fmla="*/ 495117 w 604539"/>
                  <a:gd name="connsiteY46" fmla="*/ 100322 h 508988"/>
                  <a:gd name="connsiteX47" fmla="*/ 464244 w 604539"/>
                  <a:gd name="connsiteY47" fmla="*/ 100322 h 508988"/>
                  <a:gd name="connsiteX48" fmla="*/ 440968 w 604539"/>
                  <a:gd name="connsiteY48" fmla="*/ 77199 h 508988"/>
                  <a:gd name="connsiteX49" fmla="*/ 464244 w 604539"/>
                  <a:gd name="connsiteY49" fmla="*/ 54075 h 508988"/>
                  <a:gd name="connsiteX50" fmla="*/ 495117 w 604539"/>
                  <a:gd name="connsiteY50" fmla="*/ 54075 h 508988"/>
                  <a:gd name="connsiteX51" fmla="*/ 495117 w 604539"/>
                  <a:gd name="connsiteY51" fmla="*/ 23244 h 508988"/>
                  <a:gd name="connsiteX52" fmla="*/ 518273 w 604539"/>
                  <a:gd name="connsiteY52" fmla="*/ 0 h 50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4539" h="508988">
                    <a:moveTo>
                      <a:pt x="54158" y="287695"/>
                    </a:moveTo>
                    <a:lnTo>
                      <a:pt x="242194" y="287695"/>
                    </a:lnTo>
                    <a:cubicBezTo>
                      <a:pt x="253411" y="287695"/>
                      <a:pt x="263060" y="295766"/>
                      <a:pt x="264990" y="306729"/>
                    </a:cubicBezTo>
                    <a:lnTo>
                      <a:pt x="295264" y="478149"/>
                    </a:lnTo>
                    <a:cubicBezTo>
                      <a:pt x="296109" y="480559"/>
                      <a:pt x="296591" y="483088"/>
                      <a:pt x="296591" y="485739"/>
                    </a:cubicBezTo>
                    <a:cubicBezTo>
                      <a:pt x="296591" y="498628"/>
                      <a:pt x="286218" y="508988"/>
                      <a:pt x="273433" y="508988"/>
                    </a:cubicBezTo>
                    <a:lnTo>
                      <a:pt x="273071" y="508988"/>
                    </a:lnTo>
                    <a:lnTo>
                      <a:pt x="23160" y="508988"/>
                    </a:lnTo>
                    <a:cubicBezTo>
                      <a:pt x="16285" y="508988"/>
                      <a:pt x="9772" y="505977"/>
                      <a:pt x="5430" y="500676"/>
                    </a:cubicBezTo>
                    <a:cubicBezTo>
                      <a:pt x="967" y="495496"/>
                      <a:pt x="-842" y="488509"/>
                      <a:pt x="364" y="481763"/>
                    </a:cubicBezTo>
                    <a:lnTo>
                      <a:pt x="31241" y="306729"/>
                    </a:lnTo>
                    <a:cubicBezTo>
                      <a:pt x="33171" y="295766"/>
                      <a:pt x="42820" y="287695"/>
                      <a:pt x="54158" y="287695"/>
                    </a:cubicBezTo>
                    <a:close/>
                    <a:moveTo>
                      <a:pt x="362106" y="287554"/>
                    </a:moveTo>
                    <a:lnTo>
                      <a:pt x="550142" y="287554"/>
                    </a:lnTo>
                    <a:cubicBezTo>
                      <a:pt x="561359" y="287554"/>
                      <a:pt x="571008" y="295747"/>
                      <a:pt x="572938" y="306710"/>
                    </a:cubicBezTo>
                    <a:lnTo>
                      <a:pt x="603212" y="478147"/>
                    </a:lnTo>
                    <a:cubicBezTo>
                      <a:pt x="604057" y="480556"/>
                      <a:pt x="604539" y="483086"/>
                      <a:pt x="604539" y="485736"/>
                    </a:cubicBezTo>
                    <a:cubicBezTo>
                      <a:pt x="604539" y="498627"/>
                      <a:pt x="594166" y="508988"/>
                      <a:pt x="581381" y="508988"/>
                    </a:cubicBezTo>
                    <a:lnTo>
                      <a:pt x="581019" y="508988"/>
                    </a:lnTo>
                    <a:lnTo>
                      <a:pt x="331108" y="508988"/>
                    </a:lnTo>
                    <a:cubicBezTo>
                      <a:pt x="324233" y="508988"/>
                      <a:pt x="317720" y="505976"/>
                      <a:pt x="313378" y="500675"/>
                    </a:cubicBezTo>
                    <a:cubicBezTo>
                      <a:pt x="308915" y="495495"/>
                      <a:pt x="307106" y="488507"/>
                      <a:pt x="308312" y="481761"/>
                    </a:cubicBezTo>
                    <a:lnTo>
                      <a:pt x="339189" y="306710"/>
                    </a:lnTo>
                    <a:cubicBezTo>
                      <a:pt x="341119" y="295747"/>
                      <a:pt x="350768" y="287554"/>
                      <a:pt x="362106" y="287554"/>
                    </a:cubicBezTo>
                    <a:close/>
                    <a:moveTo>
                      <a:pt x="208081" y="54053"/>
                    </a:moveTo>
                    <a:lnTo>
                      <a:pt x="396118" y="54053"/>
                    </a:lnTo>
                    <a:cubicBezTo>
                      <a:pt x="407455" y="54053"/>
                      <a:pt x="417104" y="62122"/>
                      <a:pt x="419034" y="73201"/>
                    </a:cubicBezTo>
                    <a:lnTo>
                      <a:pt x="449308" y="244446"/>
                    </a:lnTo>
                    <a:cubicBezTo>
                      <a:pt x="450153" y="246855"/>
                      <a:pt x="450635" y="249504"/>
                      <a:pt x="450635" y="252154"/>
                    </a:cubicBezTo>
                    <a:cubicBezTo>
                      <a:pt x="450635" y="264919"/>
                      <a:pt x="440262" y="275275"/>
                      <a:pt x="427357" y="275275"/>
                    </a:cubicBezTo>
                    <a:lnTo>
                      <a:pt x="427115" y="275275"/>
                    </a:lnTo>
                    <a:lnTo>
                      <a:pt x="177204" y="275275"/>
                    </a:lnTo>
                    <a:cubicBezTo>
                      <a:pt x="170329" y="275275"/>
                      <a:pt x="163816" y="272265"/>
                      <a:pt x="159353" y="266966"/>
                    </a:cubicBezTo>
                    <a:cubicBezTo>
                      <a:pt x="155011" y="261788"/>
                      <a:pt x="153202" y="254803"/>
                      <a:pt x="154288" y="248059"/>
                    </a:cubicBezTo>
                    <a:lnTo>
                      <a:pt x="185285" y="73201"/>
                    </a:lnTo>
                    <a:cubicBezTo>
                      <a:pt x="187215" y="62122"/>
                      <a:pt x="196864" y="54053"/>
                      <a:pt x="208081" y="54053"/>
                    </a:cubicBezTo>
                    <a:close/>
                    <a:moveTo>
                      <a:pt x="518273" y="0"/>
                    </a:moveTo>
                    <a:cubicBezTo>
                      <a:pt x="531177" y="0"/>
                      <a:pt x="541548" y="10358"/>
                      <a:pt x="541548" y="23244"/>
                    </a:cubicBezTo>
                    <a:lnTo>
                      <a:pt x="541548" y="54075"/>
                    </a:lnTo>
                    <a:lnTo>
                      <a:pt x="572422" y="54075"/>
                    </a:lnTo>
                    <a:cubicBezTo>
                      <a:pt x="585205" y="54075"/>
                      <a:pt x="595577" y="64433"/>
                      <a:pt x="595577" y="77199"/>
                    </a:cubicBezTo>
                    <a:cubicBezTo>
                      <a:pt x="595577" y="89965"/>
                      <a:pt x="585205" y="100322"/>
                      <a:pt x="572422" y="100322"/>
                    </a:cubicBezTo>
                    <a:lnTo>
                      <a:pt x="541548" y="100322"/>
                    </a:lnTo>
                    <a:lnTo>
                      <a:pt x="541548" y="131274"/>
                    </a:lnTo>
                    <a:cubicBezTo>
                      <a:pt x="541548" y="144040"/>
                      <a:pt x="531177" y="154397"/>
                      <a:pt x="518273" y="154397"/>
                    </a:cubicBezTo>
                    <a:cubicBezTo>
                      <a:pt x="505489" y="154397"/>
                      <a:pt x="495117" y="144040"/>
                      <a:pt x="495117" y="131274"/>
                    </a:cubicBezTo>
                    <a:lnTo>
                      <a:pt x="495117" y="100322"/>
                    </a:lnTo>
                    <a:lnTo>
                      <a:pt x="464244" y="100322"/>
                    </a:lnTo>
                    <a:cubicBezTo>
                      <a:pt x="451340" y="100322"/>
                      <a:pt x="440968" y="89965"/>
                      <a:pt x="440968" y="77199"/>
                    </a:cubicBezTo>
                    <a:cubicBezTo>
                      <a:pt x="440968" y="64433"/>
                      <a:pt x="451340" y="54075"/>
                      <a:pt x="464244" y="54075"/>
                    </a:cubicBezTo>
                    <a:lnTo>
                      <a:pt x="495117" y="54075"/>
                    </a:lnTo>
                    <a:lnTo>
                      <a:pt x="495117" y="23244"/>
                    </a:lnTo>
                    <a:cubicBezTo>
                      <a:pt x="495117" y="10358"/>
                      <a:pt x="505489" y="0"/>
                      <a:pt x="518273"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44" name="."/>
            <p:cNvGrpSpPr/>
            <p:nvPr/>
          </p:nvGrpSpPr>
          <p:grpSpPr>
            <a:xfrm>
              <a:off x="9122469" y="1961555"/>
              <a:ext cx="1630055" cy="1634921"/>
              <a:chOff x="7561289" y="1535725"/>
              <a:chExt cx="1373932" cy="1378034"/>
            </a:xfrm>
          </p:grpSpPr>
          <p:sp>
            <p:nvSpPr>
              <p:cNvPr id="45" name="."/>
              <p:cNvSpPr/>
              <p:nvPr>
                <p:custDataLst>
                  <p:tags r:id="rId5"/>
                </p:custDataLst>
              </p:nvPr>
            </p:nvSpPr>
            <p:spPr bwMode="auto">
              <a:xfrm>
                <a:off x="7561289"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6" name="."/>
              <p:cNvSpPr/>
              <p:nvPr>
                <p:custDataLst>
                  <p:tags r:id="rId6"/>
                </p:custDataLst>
              </p:nvPr>
            </p:nvSpPr>
            <p:spPr>
              <a:xfrm>
                <a:off x="8026050" y="2028923"/>
                <a:ext cx="444393" cy="391638"/>
              </a:xfrm>
              <a:custGeom>
                <a:avLst/>
                <a:gdLst>
                  <a:gd name="T0" fmla="*/ 2472 w 2641"/>
                  <a:gd name="T1" fmla="*/ 1969 h 2331"/>
                  <a:gd name="T2" fmla="*/ 2472 w 2641"/>
                  <a:gd name="T3" fmla="*/ 1969 h 2331"/>
                  <a:gd name="T4" fmla="*/ 2426 w 2641"/>
                  <a:gd name="T5" fmla="*/ 2194 h 2331"/>
                  <a:gd name="T6" fmla="*/ 2258 w 2641"/>
                  <a:gd name="T7" fmla="*/ 2331 h 2331"/>
                  <a:gd name="T8" fmla="*/ 269 w 2641"/>
                  <a:gd name="T9" fmla="*/ 2331 h 2331"/>
                  <a:gd name="T10" fmla="*/ 101 w 2641"/>
                  <a:gd name="T11" fmla="*/ 2126 h 2331"/>
                  <a:gd name="T12" fmla="*/ 293 w 2641"/>
                  <a:gd name="T13" fmla="*/ 1188 h 2331"/>
                  <a:gd name="T14" fmla="*/ 414 w 2641"/>
                  <a:gd name="T15" fmla="*/ 1052 h 2331"/>
                  <a:gd name="T16" fmla="*/ 414 w 2641"/>
                  <a:gd name="T17" fmla="*/ 1052 h 2331"/>
                  <a:gd name="T18" fmla="*/ 428 w 2641"/>
                  <a:gd name="T19" fmla="*/ 1049 h 2331"/>
                  <a:gd name="T20" fmla="*/ 428 w 2641"/>
                  <a:gd name="T21" fmla="*/ 1048 h 2331"/>
                  <a:gd name="T22" fmla="*/ 441 w 2641"/>
                  <a:gd name="T23" fmla="*/ 1046 h 2331"/>
                  <a:gd name="T24" fmla="*/ 445 w 2641"/>
                  <a:gd name="T25" fmla="*/ 1045 h 2331"/>
                  <a:gd name="T26" fmla="*/ 455 w 2641"/>
                  <a:gd name="T27" fmla="*/ 1044 h 2331"/>
                  <a:gd name="T28" fmla="*/ 470 w 2641"/>
                  <a:gd name="T29" fmla="*/ 1044 h 2331"/>
                  <a:gd name="T30" fmla="*/ 548 w 2641"/>
                  <a:gd name="T31" fmla="*/ 1044 h 2331"/>
                  <a:gd name="T32" fmla="*/ 2118 w 2641"/>
                  <a:gd name="T33" fmla="*/ 1044 h 2331"/>
                  <a:gd name="T34" fmla="*/ 2251 w 2641"/>
                  <a:gd name="T35" fmla="*/ 1044 h 2331"/>
                  <a:gd name="T36" fmla="*/ 2472 w 2641"/>
                  <a:gd name="T37" fmla="*/ 1044 h 2331"/>
                  <a:gd name="T38" fmla="*/ 2555 w 2641"/>
                  <a:gd name="T39" fmla="*/ 1044 h 2331"/>
                  <a:gd name="T40" fmla="*/ 2615 w 2641"/>
                  <a:gd name="T41" fmla="*/ 1068 h 2331"/>
                  <a:gd name="T42" fmla="*/ 2641 w 2641"/>
                  <a:gd name="T43" fmla="*/ 1127 h 2331"/>
                  <a:gd name="T44" fmla="*/ 2639 w 2641"/>
                  <a:gd name="T45" fmla="*/ 1147 h 2331"/>
                  <a:gd name="T46" fmla="*/ 2472 w 2641"/>
                  <a:gd name="T47" fmla="*/ 1969 h 2331"/>
                  <a:gd name="T48" fmla="*/ 2471 w 2641"/>
                  <a:gd name="T49" fmla="*/ 910 h 2331"/>
                  <a:gd name="T50" fmla="*/ 2320 w 2641"/>
                  <a:gd name="T51" fmla="*/ 774 h 2331"/>
                  <a:gd name="T52" fmla="*/ 2251 w 2641"/>
                  <a:gd name="T53" fmla="*/ 774 h 2331"/>
                  <a:gd name="T54" fmla="*/ 2251 w 2641"/>
                  <a:gd name="T55" fmla="*/ 910 h 2331"/>
                  <a:gd name="T56" fmla="*/ 2471 w 2641"/>
                  <a:gd name="T57" fmla="*/ 910 h 2331"/>
                  <a:gd name="T58" fmla="*/ 162 w 2641"/>
                  <a:gd name="T59" fmla="*/ 1162 h 2331"/>
                  <a:gd name="T60" fmla="*/ 414 w 2641"/>
                  <a:gd name="T61" fmla="*/ 915 h 2331"/>
                  <a:gd name="T62" fmla="*/ 414 w 2641"/>
                  <a:gd name="T63" fmla="*/ 548 h 2331"/>
                  <a:gd name="T64" fmla="*/ 178 w 2641"/>
                  <a:gd name="T65" fmla="*/ 548 h 2331"/>
                  <a:gd name="T66" fmla="*/ 0 w 2641"/>
                  <a:gd name="T67" fmla="*/ 726 h 2331"/>
                  <a:gd name="T68" fmla="*/ 0 w 2641"/>
                  <a:gd name="T69" fmla="*/ 1955 h 2331"/>
                  <a:gd name="T70" fmla="*/ 162 w 2641"/>
                  <a:gd name="T71" fmla="*/ 1162 h 2331"/>
                  <a:gd name="T72" fmla="*/ 2118 w 2641"/>
                  <a:gd name="T73" fmla="*/ 75 h 2331"/>
                  <a:gd name="T74" fmla="*/ 2118 w 2641"/>
                  <a:gd name="T75" fmla="*/ 910 h 2331"/>
                  <a:gd name="T76" fmla="*/ 548 w 2641"/>
                  <a:gd name="T77" fmla="*/ 910 h 2331"/>
                  <a:gd name="T78" fmla="*/ 548 w 2641"/>
                  <a:gd name="T79" fmla="*/ 75 h 2331"/>
                  <a:gd name="T80" fmla="*/ 623 w 2641"/>
                  <a:gd name="T81" fmla="*/ 0 h 2331"/>
                  <a:gd name="T82" fmla="*/ 2043 w 2641"/>
                  <a:gd name="T83" fmla="*/ 0 h 2331"/>
                  <a:gd name="T84" fmla="*/ 2118 w 2641"/>
                  <a:gd name="T85" fmla="*/ 75 h 2331"/>
                  <a:gd name="T86" fmla="*/ 1926 w 2641"/>
                  <a:gd name="T87" fmla="*/ 665 h 2331"/>
                  <a:gd name="T88" fmla="*/ 1859 w 2641"/>
                  <a:gd name="T89" fmla="*/ 598 h 2331"/>
                  <a:gd name="T90" fmla="*/ 806 w 2641"/>
                  <a:gd name="T91" fmla="*/ 598 h 2331"/>
                  <a:gd name="T92" fmla="*/ 740 w 2641"/>
                  <a:gd name="T93" fmla="*/ 665 h 2331"/>
                  <a:gd name="T94" fmla="*/ 806 w 2641"/>
                  <a:gd name="T95" fmla="*/ 732 h 2331"/>
                  <a:gd name="T96" fmla="*/ 1859 w 2641"/>
                  <a:gd name="T97" fmla="*/ 732 h 2331"/>
                  <a:gd name="T98" fmla="*/ 1926 w 2641"/>
                  <a:gd name="T99" fmla="*/ 665 h 2331"/>
                  <a:gd name="T100" fmla="*/ 1926 w 2641"/>
                  <a:gd name="T101" fmla="*/ 321 h 2331"/>
                  <a:gd name="T102" fmla="*/ 1859 w 2641"/>
                  <a:gd name="T103" fmla="*/ 254 h 2331"/>
                  <a:gd name="T104" fmla="*/ 806 w 2641"/>
                  <a:gd name="T105" fmla="*/ 254 h 2331"/>
                  <a:gd name="T106" fmla="*/ 740 w 2641"/>
                  <a:gd name="T107" fmla="*/ 321 h 2331"/>
                  <a:gd name="T108" fmla="*/ 806 w 2641"/>
                  <a:gd name="T109" fmla="*/ 388 h 2331"/>
                  <a:gd name="T110" fmla="*/ 1859 w 2641"/>
                  <a:gd name="T111" fmla="*/ 388 h 2331"/>
                  <a:gd name="T112" fmla="*/ 1926 w 2641"/>
                  <a:gd name="T113" fmla="*/ 321 h 2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1" h="2331">
                    <a:moveTo>
                      <a:pt x="2472" y="1969"/>
                    </a:moveTo>
                    <a:lnTo>
                      <a:pt x="2472" y="1969"/>
                    </a:lnTo>
                    <a:lnTo>
                      <a:pt x="2426" y="2194"/>
                    </a:lnTo>
                    <a:cubicBezTo>
                      <a:pt x="2409" y="2274"/>
                      <a:pt x="2339" y="2331"/>
                      <a:pt x="2258" y="2331"/>
                    </a:cubicBezTo>
                    <a:lnTo>
                      <a:pt x="269" y="2331"/>
                    </a:lnTo>
                    <a:cubicBezTo>
                      <a:pt x="161" y="2331"/>
                      <a:pt x="80" y="2232"/>
                      <a:pt x="101" y="2126"/>
                    </a:cubicBezTo>
                    <a:lnTo>
                      <a:pt x="293" y="1188"/>
                    </a:lnTo>
                    <a:cubicBezTo>
                      <a:pt x="306" y="1123"/>
                      <a:pt x="354" y="1072"/>
                      <a:pt x="414" y="1052"/>
                    </a:cubicBezTo>
                    <a:lnTo>
                      <a:pt x="414" y="1052"/>
                    </a:lnTo>
                    <a:cubicBezTo>
                      <a:pt x="419" y="1051"/>
                      <a:pt x="423" y="1050"/>
                      <a:pt x="428" y="1049"/>
                    </a:cubicBezTo>
                    <a:cubicBezTo>
                      <a:pt x="428" y="1049"/>
                      <a:pt x="428" y="1049"/>
                      <a:pt x="428" y="1048"/>
                    </a:cubicBezTo>
                    <a:cubicBezTo>
                      <a:pt x="432" y="1047"/>
                      <a:pt x="437" y="1047"/>
                      <a:pt x="441" y="1046"/>
                    </a:cubicBezTo>
                    <a:cubicBezTo>
                      <a:pt x="442" y="1046"/>
                      <a:pt x="444" y="1046"/>
                      <a:pt x="445" y="1045"/>
                    </a:cubicBezTo>
                    <a:cubicBezTo>
                      <a:pt x="448" y="1045"/>
                      <a:pt x="452" y="1044"/>
                      <a:pt x="455" y="1044"/>
                    </a:cubicBezTo>
                    <a:cubicBezTo>
                      <a:pt x="460" y="1044"/>
                      <a:pt x="465" y="1044"/>
                      <a:pt x="470" y="1044"/>
                    </a:cubicBezTo>
                    <a:lnTo>
                      <a:pt x="548" y="1044"/>
                    </a:lnTo>
                    <a:lnTo>
                      <a:pt x="2118" y="1044"/>
                    </a:lnTo>
                    <a:lnTo>
                      <a:pt x="2251" y="1044"/>
                    </a:lnTo>
                    <a:lnTo>
                      <a:pt x="2472" y="1044"/>
                    </a:lnTo>
                    <a:lnTo>
                      <a:pt x="2555" y="1044"/>
                    </a:lnTo>
                    <a:cubicBezTo>
                      <a:pt x="2579" y="1044"/>
                      <a:pt x="2600" y="1053"/>
                      <a:pt x="2615" y="1068"/>
                    </a:cubicBezTo>
                    <a:cubicBezTo>
                      <a:pt x="2631" y="1084"/>
                      <a:pt x="2640" y="1104"/>
                      <a:pt x="2641" y="1127"/>
                    </a:cubicBezTo>
                    <a:cubicBezTo>
                      <a:pt x="2641" y="1134"/>
                      <a:pt x="2641" y="1140"/>
                      <a:pt x="2639" y="1147"/>
                    </a:cubicBezTo>
                    <a:lnTo>
                      <a:pt x="2472" y="1969"/>
                    </a:lnTo>
                    <a:close/>
                    <a:moveTo>
                      <a:pt x="2471" y="910"/>
                    </a:moveTo>
                    <a:cubicBezTo>
                      <a:pt x="2463" y="834"/>
                      <a:pt x="2398" y="774"/>
                      <a:pt x="2320" y="774"/>
                    </a:cubicBezTo>
                    <a:lnTo>
                      <a:pt x="2251" y="774"/>
                    </a:lnTo>
                    <a:lnTo>
                      <a:pt x="2251" y="910"/>
                    </a:lnTo>
                    <a:lnTo>
                      <a:pt x="2471" y="910"/>
                    </a:lnTo>
                    <a:close/>
                    <a:moveTo>
                      <a:pt x="162" y="1162"/>
                    </a:moveTo>
                    <a:cubicBezTo>
                      <a:pt x="188" y="1034"/>
                      <a:pt x="290" y="938"/>
                      <a:pt x="414" y="915"/>
                    </a:cubicBezTo>
                    <a:lnTo>
                      <a:pt x="414" y="548"/>
                    </a:lnTo>
                    <a:lnTo>
                      <a:pt x="178" y="548"/>
                    </a:lnTo>
                    <a:cubicBezTo>
                      <a:pt x="80" y="548"/>
                      <a:pt x="0" y="628"/>
                      <a:pt x="0" y="726"/>
                    </a:cubicBezTo>
                    <a:lnTo>
                      <a:pt x="0" y="1955"/>
                    </a:lnTo>
                    <a:lnTo>
                      <a:pt x="162" y="1162"/>
                    </a:lnTo>
                    <a:close/>
                    <a:moveTo>
                      <a:pt x="2118" y="75"/>
                    </a:moveTo>
                    <a:lnTo>
                      <a:pt x="2118" y="910"/>
                    </a:lnTo>
                    <a:lnTo>
                      <a:pt x="548" y="910"/>
                    </a:lnTo>
                    <a:lnTo>
                      <a:pt x="548" y="75"/>
                    </a:lnTo>
                    <a:cubicBezTo>
                      <a:pt x="548" y="33"/>
                      <a:pt x="581" y="0"/>
                      <a:pt x="623" y="0"/>
                    </a:cubicBezTo>
                    <a:lnTo>
                      <a:pt x="2043" y="0"/>
                    </a:lnTo>
                    <a:cubicBezTo>
                      <a:pt x="2084" y="0"/>
                      <a:pt x="2118" y="33"/>
                      <a:pt x="2118" y="75"/>
                    </a:cubicBezTo>
                    <a:close/>
                    <a:moveTo>
                      <a:pt x="1926" y="665"/>
                    </a:moveTo>
                    <a:cubicBezTo>
                      <a:pt x="1926" y="628"/>
                      <a:pt x="1896" y="598"/>
                      <a:pt x="1859" y="598"/>
                    </a:cubicBezTo>
                    <a:lnTo>
                      <a:pt x="806" y="598"/>
                    </a:lnTo>
                    <a:cubicBezTo>
                      <a:pt x="769" y="598"/>
                      <a:pt x="740" y="628"/>
                      <a:pt x="740" y="665"/>
                    </a:cubicBezTo>
                    <a:cubicBezTo>
                      <a:pt x="740" y="702"/>
                      <a:pt x="769" y="732"/>
                      <a:pt x="806" y="732"/>
                    </a:cubicBezTo>
                    <a:lnTo>
                      <a:pt x="1859" y="732"/>
                    </a:lnTo>
                    <a:cubicBezTo>
                      <a:pt x="1896" y="732"/>
                      <a:pt x="1926" y="702"/>
                      <a:pt x="1926" y="665"/>
                    </a:cubicBezTo>
                    <a:close/>
                    <a:moveTo>
                      <a:pt x="1926" y="321"/>
                    </a:moveTo>
                    <a:cubicBezTo>
                      <a:pt x="1926" y="284"/>
                      <a:pt x="1896" y="254"/>
                      <a:pt x="1859" y="254"/>
                    </a:cubicBezTo>
                    <a:lnTo>
                      <a:pt x="806" y="254"/>
                    </a:lnTo>
                    <a:cubicBezTo>
                      <a:pt x="769" y="254"/>
                      <a:pt x="740" y="284"/>
                      <a:pt x="740" y="321"/>
                    </a:cubicBezTo>
                    <a:cubicBezTo>
                      <a:pt x="740" y="358"/>
                      <a:pt x="769" y="388"/>
                      <a:pt x="806" y="388"/>
                    </a:cubicBezTo>
                    <a:lnTo>
                      <a:pt x="1859" y="388"/>
                    </a:lnTo>
                    <a:cubicBezTo>
                      <a:pt x="1896" y="388"/>
                      <a:pt x="1926" y="358"/>
                      <a:pt x="1926" y="321"/>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sp>
          <p:nvSpPr>
            <p:cNvPr id="50" name="Rectangle 29"/>
            <p:cNvSpPr/>
            <p:nvPr/>
          </p:nvSpPr>
          <p:spPr>
            <a:xfrm>
              <a:off x="1028683" y="4233403"/>
              <a:ext cx="2348760" cy="75691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集体教育</a:t>
              </a:r>
            </a:p>
          </p:txBody>
        </p:sp>
        <p:sp>
          <p:nvSpPr>
            <p:cNvPr id="52" name="Rectangle 29"/>
            <p:cNvSpPr/>
            <p:nvPr/>
          </p:nvSpPr>
          <p:spPr>
            <a:xfrm>
              <a:off x="3690327" y="4252048"/>
              <a:ext cx="2282408" cy="75691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舆论辅助</a:t>
              </a:r>
            </a:p>
          </p:txBody>
        </p:sp>
        <p:sp>
          <p:nvSpPr>
            <p:cNvPr id="55" name="Rectangle 29"/>
            <p:cNvSpPr/>
            <p:nvPr/>
          </p:nvSpPr>
          <p:spPr>
            <a:xfrm>
              <a:off x="6285619" y="4252048"/>
              <a:ext cx="2282407" cy="75691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关联处理</a:t>
              </a:r>
            </a:p>
          </p:txBody>
        </p:sp>
        <p:sp>
          <p:nvSpPr>
            <p:cNvPr id="57" name="Rectangle 29"/>
            <p:cNvSpPr/>
            <p:nvPr/>
          </p:nvSpPr>
          <p:spPr>
            <a:xfrm>
              <a:off x="8880911" y="4252048"/>
              <a:ext cx="2282406" cy="75691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欲擒故纵</a:t>
              </a:r>
            </a:p>
          </p:txBody>
        </p:sp>
      </p:grpSp>
      <p:sp>
        <p:nvSpPr>
          <p:cNvPr id="58" name="."/>
          <p:cNvSpPr/>
          <p:nvPr>
            <p:custDataLst>
              <p:tags r:id="rId1"/>
            </p:custDataLst>
          </p:nvPr>
        </p:nvSpPr>
        <p:spPr bwMode="auto">
          <a:xfrm>
            <a:off x="8007606" y="3120394"/>
            <a:ext cx="1026543" cy="994401"/>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59" name="."/>
          <p:cNvSpPr/>
          <p:nvPr>
            <p:custDataLst>
              <p:tags r:id="rId2"/>
            </p:custDataLst>
          </p:nvPr>
        </p:nvSpPr>
        <p:spPr>
          <a:xfrm>
            <a:off x="8354858" y="3459027"/>
            <a:ext cx="332031" cy="317136"/>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50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0" name="."/>
          <p:cNvSpPr/>
          <p:nvPr>
            <p:custDataLst>
              <p:tags r:id="rId3"/>
            </p:custDataLst>
          </p:nvPr>
        </p:nvSpPr>
        <p:spPr bwMode="auto">
          <a:xfrm>
            <a:off x="9620416" y="3120394"/>
            <a:ext cx="1026543" cy="994401"/>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1" name="."/>
          <p:cNvSpPr/>
          <p:nvPr>
            <p:custDataLst>
              <p:tags r:id="rId4"/>
            </p:custDataLst>
          </p:nvPr>
        </p:nvSpPr>
        <p:spPr>
          <a:xfrm>
            <a:off x="9973690" y="3457256"/>
            <a:ext cx="319984" cy="320678"/>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2" name="Rectangle 29"/>
          <p:cNvSpPr/>
          <p:nvPr/>
        </p:nvSpPr>
        <p:spPr>
          <a:xfrm>
            <a:off x="7748905" y="4502191"/>
            <a:ext cx="1479155" cy="46037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劝走</a:t>
            </a:r>
          </a:p>
        </p:txBody>
      </p:sp>
      <p:sp>
        <p:nvSpPr>
          <p:cNvPr id="63" name="Rectangle 29"/>
          <p:cNvSpPr/>
          <p:nvPr/>
        </p:nvSpPr>
        <p:spPr>
          <a:xfrm>
            <a:off x="9425101" y="4513531"/>
            <a:ext cx="1437369" cy="46037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返奖政策</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7445" y="2339340"/>
            <a:ext cx="9613265" cy="353758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3169285"/>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用人与驭人是领导的基本职能,既与作为管理手段的组织人事和事关综合实力的人力资源开发直接相关,而且还与领导决策及其实施等运行性职能有关,特别是团结、激励、批评和惩处都同控制关系最密。所以,领导用人与驭人不仅是直接关系到领导权威及其施张、领导地位和领导关系、领导效能和领导效用的最重大现实领域之一,而且是最容易导致领导失败的最经常的现实领域之一。其中,用人与驭人本身既有独立目的和价值的决策及其实施的问题,同时也是为了直接组织好人力以实施以事为中心的领导决策。沟通、团结与激励具有正向动力效用,而批评和惩处则具有负向动力效用,在领导实践中，它们都是经常被使用的手段,只是必须充分讲究方式方法和分寸限度。简言之,领导重在驾驭,驾驭重在激励,激励重在行动,行动重在方法,方法重在运用,运用重在灵活。</a:t>
            </a:r>
          </a:p>
        </p:txBody>
      </p:sp>
      <p:sp>
        <p:nvSpPr>
          <p:cNvPr id="8" name="Freeform 5"/>
          <p:cNvSpPr/>
          <p:nvPr/>
        </p:nvSpPr>
        <p:spPr bwMode="auto">
          <a:xfrm rot="21249602" flipH="1" flipV="1">
            <a:off x="9963345" y="517080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768350"/>
          </a:xfrm>
          <a:prstGeom prst="rect">
            <a:avLst/>
          </a:prstGeom>
          <a:noFill/>
        </p:spPr>
        <p:txBody>
          <a:bodyPr wrap="square" rtlCol="0">
            <a:spAutoFit/>
          </a:bodyPr>
          <a:lstStyle/>
          <a:p>
            <a:pPr marL="274320" lvl="0" indent="-274320" algn="l">
              <a:spcBef>
                <a:spcPct val="20000"/>
              </a:spcBef>
              <a:buClr>
                <a:schemeClr val="accent1"/>
              </a:buClr>
              <a:buFont typeface="Symbol" panose="05050102010706020507" pitchFamily="18" charset="2"/>
              <a:buChar char=""/>
            </a:pPr>
            <a:r>
              <a:rPr sz="2000" b="1" dirty="0">
                <a:latin typeface="Arial Bold" panose="020B0604020202090204" charset="0"/>
                <a:cs typeface="Arial Bold" panose="020B0604020202090204" charset="0"/>
              </a:rPr>
              <a:t>选人    用人</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驭人</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团结</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激励</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物质激励</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精神激励</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行为激励</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批评</a:t>
            </a:r>
          </a:p>
          <a:p>
            <a:pPr marL="274320" lvl="0" indent="-274320" algn="l">
              <a:spcBef>
                <a:spcPct val="20000"/>
              </a:spcBef>
              <a:buClr>
                <a:schemeClr val="accent1"/>
              </a:buClr>
              <a:buFont typeface="Symbol" panose="05050102010706020507" pitchFamily="18" charset="2"/>
              <a:buChar char=""/>
            </a:pPr>
            <a:r>
              <a:rPr sz="2000" b="1" dirty="0">
                <a:latin typeface="Arial Bold" panose="020B0604020202090204" charset="0"/>
                <a:cs typeface="Arial Bold" panose="020B0604020202090204" charset="0"/>
              </a:rPr>
              <a:t>激励式批评</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建设性批评</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启发式批评</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开脱式批评</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行动式批评</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惩处</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5"/>
          <p:cNvSpPr/>
          <p:nvPr/>
        </p:nvSpPr>
        <p:spPr>
          <a:xfrm>
            <a:off x="1146810" y="2351405"/>
            <a:ext cx="9613265" cy="422719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486025"/>
            <a:ext cx="9567545" cy="4092575"/>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1.试述领导用人的目的和关键所在。</a:t>
            </a:r>
          </a:p>
          <a:p>
            <a:pPr marL="274320" lvl="0" indent="-274320">
              <a:spcBef>
                <a:spcPct val="20000"/>
              </a:spcBef>
              <a:buClr>
                <a:schemeClr val="accent1"/>
              </a:buClr>
              <a:buFont typeface="Symbol" panose="05050102010706020507" pitchFamily="18" charset="2"/>
              <a:buChar char=""/>
            </a:pPr>
            <a:r>
              <a:rPr sz="2000" b="1" dirty="0">
                <a:latin typeface="+mn-ea"/>
              </a:rPr>
              <a:t>2.驭人是什么意思?对领导有什么作用?为什么要提出“驭人”这一概念?应如何驭人?</a:t>
            </a:r>
          </a:p>
          <a:p>
            <a:pPr marL="274320" lvl="0" indent="-274320">
              <a:spcBef>
                <a:spcPct val="20000"/>
              </a:spcBef>
              <a:buClr>
                <a:schemeClr val="accent1"/>
              </a:buClr>
              <a:buFont typeface="Symbol" panose="05050102010706020507" pitchFamily="18" charset="2"/>
              <a:buChar char=""/>
            </a:pPr>
            <a:r>
              <a:rPr sz="2000" b="1" dirty="0">
                <a:latin typeface="+mn-ea"/>
              </a:rPr>
              <a:t>3.试分析驭人艺术与领导权术之间有什么实质性的差异?</a:t>
            </a:r>
          </a:p>
          <a:p>
            <a:pPr marL="274320" lvl="0" indent="-274320">
              <a:spcBef>
                <a:spcPct val="20000"/>
              </a:spcBef>
              <a:buClr>
                <a:schemeClr val="accent1"/>
              </a:buClr>
              <a:buFont typeface="Symbol" panose="05050102010706020507" pitchFamily="18" charset="2"/>
              <a:buChar char=""/>
            </a:pPr>
            <a:r>
              <a:rPr sz="2000" b="1" dirty="0">
                <a:latin typeface="+mn-ea"/>
              </a:rPr>
              <a:t>4.领导者应该怎样才能看准人、选好人和用好人?</a:t>
            </a:r>
          </a:p>
          <a:p>
            <a:pPr marL="274320" lvl="0" indent="-274320">
              <a:spcBef>
                <a:spcPct val="20000"/>
              </a:spcBef>
              <a:buClr>
                <a:schemeClr val="accent1"/>
              </a:buClr>
              <a:buFont typeface="Symbol" panose="05050102010706020507" pitchFamily="18" charset="2"/>
              <a:buChar char=""/>
            </a:pPr>
            <a:r>
              <a:rPr sz="2000" b="1" dirty="0">
                <a:latin typeface="+mn-ea"/>
              </a:rPr>
              <a:t>5.试根据人才选用原则来分析当前领导用人中的问题及其解决办法。</a:t>
            </a:r>
          </a:p>
          <a:p>
            <a:pPr marL="274320" lvl="0" indent="-274320">
              <a:spcBef>
                <a:spcPct val="20000"/>
              </a:spcBef>
              <a:buClr>
                <a:schemeClr val="accent1"/>
              </a:buClr>
              <a:buFont typeface="Symbol" panose="05050102010706020507" pitchFamily="18" charset="2"/>
              <a:buChar char=""/>
            </a:pPr>
            <a:r>
              <a:rPr sz="2000" b="1" dirty="0">
                <a:latin typeface="+mn-ea"/>
              </a:rPr>
              <a:t>6.试结合人才选用方式谈谈如何改进和完善组织人事制度和领导体制。</a:t>
            </a:r>
          </a:p>
          <a:p>
            <a:pPr marL="274320" lvl="0" indent="-274320">
              <a:spcBef>
                <a:spcPct val="20000"/>
              </a:spcBef>
              <a:buClr>
                <a:schemeClr val="accent1"/>
              </a:buClr>
              <a:buFont typeface="Symbol" panose="05050102010706020507" pitchFamily="18" charset="2"/>
              <a:buChar char=""/>
            </a:pPr>
            <a:r>
              <a:rPr sz="2000" b="1" dirty="0">
                <a:latin typeface="+mn-ea"/>
              </a:rPr>
              <a:t>7.试分析沟通与协调的关系以及它们对于做好领导工作的意义。</a:t>
            </a:r>
          </a:p>
          <a:p>
            <a:pPr marL="274320" lvl="0" indent="-274320">
              <a:spcBef>
                <a:spcPct val="20000"/>
              </a:spcBef>
              <a:buClr>
                <a:schemeClr val="accent1"/>
              </a:buClr>
              <a:buFont typeface="Symbol" panose="05050102010706020507" pitchFamily="18" charset="2"/>
              <a:buChar char=""/>
            </a:pPr>
            <a:r>
              <a:rPr sz="2000" b="1" dirty="0">
                <a:latin typeface="+mn-ea"/>
              </a:rPr>
              <a:t>8.团结对于领导具有什么重要意义?领导者应该如何在实际工作中搞好团结?</a:t>
            </a:r>
          </a:p>
          <a:p>
            <a:pPr marL="274320" lvl="0" indent="-274320">
              <a:spcBef>
                <a:spcPct val="20000"/>
              </a:spcBef>
              <a:buClr>
                <a:schemeClr val="accent1"/>
              </a:buClr>
              <a:buFont typeface="Symbol" panose="05050102010706020507" pitchFamily="18" charset="2"/>
              <a:buChar char=""/>
            </a:pPr>
            <a:r>
              <a:rPr sz="2000" b="1" dirty="0">
                <a:latin typeface="+mn-ea"/>
              </a:rPr>
              <a:t>9.为了更好地发挥领导作用,应该怎样实施激励?</a:t>
            </a:r>
          </a:p>
          <a:p>
            <a:pPr marL="274320" lvl="0" indent="-274320">
              <a:spcBef>
                <a:spcPct val="20000"/>
              </a:spcBef>
              <a:buClr>
                <a:schemeClr val="accent1"/>
              </a:buClr>
              <a:buFont typeface="Symbol" panose="05050102010706020507" pitchFamily="18" charset="2"/>
              <a:buChar char=""/>
            </a:pPr>
            <a:r>
              <a:rPr sz="2000" b="1" dirty="0">
                <a:latin typeface="+mn-ea"/>
              </a:rPr>
              <a:t>10.在现代条件下,应该怎样进行批评才能取得更好的实际效果?</a:t>
            </a:r>
          </a:p>
          <a:p>
            <a:pPr marL="274320" lvl="0" indent="-274320">
              <a:spcBef>
                <a:spcPct val="20000"/>
              </a:spcBef>
              <a:buClr>
                <a:schemeClr val="accent1"/>
              </a:buClr>
              <a:buFont typeface="Symbol" panose="05050102010706020507" pitchFamily="18" charset="2"/>
              <a:buChar char=""/>
            </a:pPr>
            <a:r>
              <a:rPr sz="2000" b="1" dirty="0">
                <a:latin typeface="+mn-ea"/>
              </a:rPr>
              <a:t>11.实施惩处应该遵循哪些原则,注意哪些问题?</a:t>
            </a:r>
          </a:p>
        </p:txBody>
      </p:sp>
      <p:sp>
        <p:nvSpPr>
          <p:cNvPr id="8" name="Freeform 5"/>
          <p:cNvSpPr/>
          <p:nvPr/>
        </p:nvSpPr>
        <p:spPr bwMode="auto">
          <a:xfrm rot="21249602" flipH="1" flipV="1">
            <a:off x="10005890" y="599186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领导用人与驭人的含义和意义</a:t>
              </a: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1676"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zh-CN" altLang="en-US" sz="2000" dirty="0">
                <a:solidFill>
                  <a:schemeClr val="tx1"/>
                </a:solidFill>
                <a:latin typeface="+mn-ea"/>
                <a:sym typeface="思源黑体" panose="020B0400000000000000" pitchFamily="34" charset="-122"/>
              </a:rPr>
              <a:t>领导用人就是领导主体主要是领导者发现、选拔和任用人才的过程与活动,本质上是从领导的角度和全局的角度进行的人力资源开发。</a:t>
            </a:r>
          </a:p>
          <a:p>
            <a:r>
              <a:rPr lang="zh-CN" altLang="en-US" sz="2000" dirty="0">
                <a:solidFill>
                  <a:schemeClr val="tx1"/>
                </a:solidFill>
                <a:latin typeface="+mn-ea"/>
                <a:sym typeface="思源黑体" panose="020B0400000000000000" pitchFamily="34" charset="-122"/>
              </a:rPr>
              <a:t>领导环境和组织人事体制特别是领导关系和现实利益总是起着非常重要的作用,不过,领导者的素质却更为关键,总是起着根本性的作用,因为不同的领导素质,特别是其中的人才观等思想素质总是决定着领导者将会做出何种人才抉择,即起用人的人事决定、开发人力资源的实践。</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领导驭人是指领导主体在选定人、起用人之后驾驭、管理、引导和制约这些人的一系列行为与活动,实质就是人事管理与领导过程中的控制之和。</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用人与驭人是最具领导本义实质和特征的领导活动,是领导决策及其实施这种纯领导过程之外的单独一类领导行为;只不过这类领导行为同决策一类的领导行为互为表里、互为辅助、互为要件而已。应该说,领导用人与驭人既是领导的固有目的、目标和内容本身,也是实施领导、进行和落实决策的要件。这可以从以下两个方面来理解:</a:t>
            </a:r>
          </a:p>
          <a:p>
            <a:pPr lvl="0" algn="l" fontAlgn="auto">
              <a:lnSpc>
                <a:spcPct val="100000"/>
              </a:lnSpc>
              <a:buSzTx/>
            </a:pPr>
            <a:r>
              <a:rPr lang="zh-CN" altLang="en-US" sz="2000" dirty="0">
                <a:solidFill>
                  <a:schemeClr val="tx1"/>
                </a:solidFill>
                <a:latin typeface="+mn-ea"/>
                <a:sym typeface="思源黑体" panose="020B0400000000000000" pitchFamily="34" charset="-122"/>
              </a:rPr>
              <a:t>一方面,领导主体特别是领导者本来就是民众之中的统帅和将领,只有以人为基础并加以启用和统驭,才能成为正常的和正当的领导角色。</a:t>
            </a:r>
          </a:p>
          <a:p>
            <a:pPr lvl="0" algn="l" fontAlgn="auto">
              <a:lnSpc>
                <a:spcPct val="100000"/>
              </a:lnSpc>
              <a:buSzTx/>
            </a:pPr>
            <a:r>
              <a:rPr lang="zh-CN" altLang="en-US" sz="2000" dirty="0">
                <a:solidFill>
                  <a:schemeClr val="tx1"/>
                </a:solidFill>
                <a:latin typeface="+mn-ea"/>
                <a:sym typeface="思源黑体" panose="020B0400000000000000" pitchFamily="34" charset="-122"/>
              </a:rPr>
              <a:t>另一方面,领导用人与驭人并不仅仅是为了成为领导而存在或发生的,因为这实际上还仅仅是一个初级的领导内涵与需要。</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指挥</a:t>
              </a: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指挥的含义</a:t>
            </a:r>
          </a:p>
          <a:p>
            <a:pPr lvl="0" algn="l" fontAlgn="auto">
              <a:lnSpc>
                <a:spcPct val="100000"/>
              </a:lnSpc>
              <a:buSzTx/>
            </a:pPr>
            <a:r>
              <a:rPr lang="zh-CN" altLang="en-US" sz="2000" dirty="0">
                <a:solidFill>
                  <a:schemeClr val="tx1"/>
                </a:solidFill>
                <a:latin typeface="+mn-ea"/>
                <a:sym typeface="思源黑体" panose="020B0400000000000000" pitchFamily="34" charset="-122"/>
              </a:rPr>
              <a:t>所谓指挥,是一种具体地调遣力量、应对实际的过程。这个过程就是领导主体采用适当的方式和科学的手段,把社会系统内各相关因素,主要是人员和机构集中到统一的领导意志下,并按计划或者按政策安排和调遣这些因素,使之有效地发挥作用,实现决策目标。</a:t>
            </a:r>
          </a:p>
          <a:p>
            <a:pPr lvl="0" algn="l" fontAlgn="auto">
              <a:lnSpc>
                <a:spcPct val="100000"/>
              </a:lnSpc>
              <a:buSzTx/>
            </a:pPr>
            <a:r>
              <a:rPr lang="zh-CN" altLang="en-US" sz="2000" dirty="0">
                <a:solidFill>
                  <a:schemeClr val="tx1"/>
                </a:solidFill>
                <a:latin typeface="+mn-ea"/>
                <a:sym typeface="思源黑体" panose="020B0400000000000000" pitchFamily="34" charset="-122"/>
              </a:rPr>
              <a:t>作为领导者,有了正确的路线、方针、政策,有了正确的决策和计划,还必须依靠下属或全体组织成员的认真贯彻执行,才能将它们落到实处,取得应有的效果。</a:t>
            </a:r>
          </a:p>
          <a:p>
            <a:pPr lvl="0" algn="l" fontAlgn="auto">
              <a:lnSpc>
                <a:spcPct val="100000"/>
              </a:lnSpc>
              <a:buSzTx/>
            </a:pPr>
            <a:r>
              <a:rPr lang="zh-CN" altLang="en-US" sz="2000" dirty="0">
                <a:solidFill>
                  <a:schemeClr val="tx1"/>
                </a:solidFill>
                <a:latin typeface="+mn-ea"/>
                <a:sym typeface="思源黑体" panose="020B0400000000000000" pitchFamily="34" charset="-122"/>
              </a:rPr>
              <a:t>现代的领导活动,参与的人员较多,分工较细,协作复杂,连续性强,各项工作任务一环扣一环,相互联系,相互制约,必须有高度统一的指挥。通过有效的指挥,将决策执行活动从静态推向动态,沿着预定的轨道前进;通过有效的指挥,调动全体执行人员的积极性和创造性,激发起高昂的士气。俗话说得好,“强将手下无弱兵”,说的</a:t>
            </a:r>
          </a:p>
          <a:p>
            <a:pPr lvl="0" algn="l" fontAlgn="auto">
              <a:lnSpc>
                <a:spcPct val="100000"/>
              </a:lnSpc>
              <a:buSzTx/>
            </a:pPr>
            <a:r>
              <a:rPr lang="zh-CN" altLang="en-US" sz="2000" dirty="0">
                <a:solidFill>
                  <a:schemeClr val="tx1"/>
                </a:solidFill>
                <a:latin typeface="+mn-ea"/>
                <a:sym typeface="思源黑体" panose="020B0400000000000000" pitchFamily="34" charset="-122"/>
              </a:rPr>
              <a:t>就是强将有善于引导弱兵致强之道。反之,指挥无方,即使执行人马很强,也无法充分发挥作用。强有力的指挥必须集中统一,政出多门、多头指挥必然会乱套。</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10.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2"/>
</p:tagLst>
</file>

<file path=ppt/tags/tag12.xml><?xml version="1.0" encoding="utf-8"?>
<p:tagLst xmlns:a="http://schemas.openxmlformats.org/drawingml/2006/main" xmlns:r="http://schemas.openxmlformats.org/officeDocument/2006/relationships" xmlns:p="http://schemas.openxmlformats.org/presentationml/2006/main">
  <p:tag name="PA" val="v5.2.2"/>
</p:tagLst>
</file>

<file path=ppt/tags/tag13.xml><?xml version="1.0" encoding="utf-8"?>
<p:tagLst xmlns:a="http://schemas.openxmlformats.org/drawingml/2006/main" xmlns:r="http://schemas.openxmlformats.org/officeDocument/2006/relationships" xmlns:p="http://schemas.openxmlformats.org/presentationml/2006/main">
  <p:tag name="PA" val="v5.2.2"/>
</p:tagLst>
</file>

<file path=ppt/tags/tag14.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ags/tag5.xml><?xml version="1.0" encoding="utf-8"?>
<p:tagLst xmlns:a="http://schemas.openxmlformats.org/drawingml/2006/main" xmlns:r="http://schemas.openxmlformats.org/officeDocument/2006/relationships" xmlns:p="http://schemas.openxmlformats.org/presentationml/2006/main">
  <p:tag name="PA" val="v5.2.2"/>
</p:tagLst>
</file>

<file path=ppt/tags/tag6.xml><?xml version="1.0" encoding="utf-8"?>
<p:tagLst xmlns:a="http://schemas.openxmlformats.org/drawingml/2006/main" xmlns:r="http://schemas.openxmlformats.org/officeDocument/2006/relationships" xmlns:p="http://schemas.openxmlformats.org/presentationml/2006/main">
  <p:tag name="PA" val="v5.2.2"/>
</p:tagLst>
</file>

<file path=ppt/tags/tag7.xml><?xml version="1.0" encoding="utf-8"?>
<p:tagLst xmlns:a="http://schemas.openxmlformats.org/drawingml/2006/main" xmlns:r="http://schemas.openxmlformats.org/officeDocument/2006/relationships" xmlns:p="http://schemas.openxmlformats.org/presentationml/2006/main">
  <p:tag name="PA" val="v5.2.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ags/tag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5340</Words>
  <Application>Microsoft Office PowerPoint</Application>
  <PresentationFormat>宽屏</PresentationFormat>
  <Paragraphs>298</Paragraphs>
  <Slides>38</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38</vt:i4>
      </vt:variant>
    </vt:vector>
  </HeadingPairs>
  <TitlesOfParts>
    <vt:vector size="52" baseType="lpstr">
      <vt:lpstr>等线</vt:lpstr>
      <vt:lpstr>等线 Light</vt:lpstr>
      <vt:lpstr>黑体</vt:lpstr>
      <vt:lpstr>华文新魏</vt:lpstr>
      <vt:lpstr>思源黑体 CN Heavy</vt:lpstr>
      <vt:lpstr>思源黑体 CN Normal</vt:lpstr>
      <vt:lpstr>思源宋体 CN</vt:lpstr>
      <vt:lpstr>思源宋体 CN Heavy</vt:lpstr>
      <vt:lpstr>宋体</vt:lpstr>
      <vt:lpstr>Arial</vt:lpstr>
      <vt:lpstr>Arial Bold</vt:lpstr>
      <vt:lpstr>Symbol</vt:lpstr>
      <vt:lpstr>Wingdings</vt:lpstr>
      <vt:lpstr>Office 主题​​</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传有 徐</cp:lastModifiedBy>
  <cp:revision>267</cp:revision>
  <dcterms:created xsi:type="dcterms:W3CDTF">2021-12-05T08:29:05Z</dcterms:created>
  <dcterms:modified xsi:type="dcterms:W3CDTF">2022-01-01T02:20:10Z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2052-3.9.0.6159</vt:lpwstr>
  </property>
</Properties>
</file>