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509" r:id="rId2"/>
    <p:sldId id="257" r:id="rId3"/>
    <p:sldId id="400" r:id="rId4"/>
    <p:sldId id="459" r:id="rId5"/>
    <p:sldId id="460" r:id="rId6"/>
    <p:sldId id="461" r:id="rId7"/>
    <p:sldId id="462" r:id="rId8"/>
    <p:sldId id="463" r:id="rId9"/>
    <p:sldId id="464" r:id="rId10"/>
    <p:sldId id="480" r:id="rId11"/>
    <p:sldId id="481" r:id="rId12"/>
    <p:sldId id="482" r:id="rId13"/>
    <p:sldId id="497" r:id="rId14"/>
    <p:sldId id="498" r:id="rId15"/>
    <p:sldId id="499" r:id="rId16"/>
    <p:sldId id="500" r:id="rId17"/>
    <p:sldId id="510" r:id="rId18"/>
    <p:sldId id="501" r:id="rId19"/>
    <p:sldId id="502" r:id="rId20"/>
    <p:sldId id="503" r:id="rId21"/>
    <p:sldId id="504" r:id="rId22"/>
    <p:sldId id="506" r:id="rId23"/>
    <p:sldId id="483" r:id="rId24"/>
    <p:sldId id="484" r:id="rId25"/>
    <p:sldId id="485" r:id="rId26"/>
    <p:sldId id="486" r:id="rId27"/>
    <p:sldId id="487" r:id="rId28"/>
    <p:sldId id="488" r:id="rId29"/>
    <p:sldId id="489" r:id="rId30"/>
    <p:sldId id="490" r:id="rId31"/>
    <p:sldId id="491" r:id="rId32"/>
    <p:sldId id="492" r:id="rId33"/>
    <p:sldId id="493" r:id="rId34"/>
    <p:sldId id="494" r:id="rId35"/>
    <p:sldId id="507" r:id="rId36"/>
    <p:sldId id="508" r:id="rId37"/>
    <p:sldId id="457" r:id="rId38"/>
    <p:sldId id="458"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9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660"/>
  </p:normalViewPr>
  <p:slideViewPr>
    <p:cSldViewPr>
      <p:cViewPr varScale="1">
        <p:scale>
          <a:sx n="85" d="100"/>
          <a:sy n="85" d="100"/>
        </p:scale>
        <p:origin x="1170" y="78"/>
      </p:cViewPr>
      <p:guideLst>
        <p:guide orient="horz" pos="2160"/>
        <p:guide pos="29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85B096-F429-43D6-A288-38ABA9364950}" type="datetimeFigureOut">
              <a:rPr lang="zh-CN" altLang="en-US" smtClean="0"/>
              <a:t>2020/3/8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EA67F9-741E-49E9-86DE-22111E4DA01F}" type="slidenum">
              <a:rPr lang="zh-CN" altLang="en-US" smtClean="0"/>
              <a:t>‹#›</a:t>
            </a:fld>
            <a:endParaRPr lang="zh-CN" altLang="en-US"/>
          </a:p>
        </p:txBody>
      </p:sp>
    </p:spTree>
    <p:extLst>
      <p:ext uri="{BB962C8B-B14F-4D97-AF65-F5344CB8AC3E}">
        <p14:creationId xmlns:p14="http://schemas.microsoft.com/office/powerpoint/2010/main" val="2682800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hg</a:t>
            </a:r>
            <a:endParaRPr lang="zh-CN" altLang="en-US" dirty="0"/>
          </a:p>
        </p:txBody>
      </p:sp>
      <p:sp>
        <p:nvSpPr>
          <p:cNvPr id="4" name="灯片编号占位符 3"/>
          <p:cNvSpPr>
            <a:spLocks noGrp="1"/>
          </p:cNvSpPr>
          <p:nvPr>
            <p:ph type="sldNum" sz="quarter" idx="10"/>
          </p:nvPr>
        </p:nvSpPr>
        <p:spPr/>
        <p:txBody>
          <a:bodyPr/>
          <a:lstStyle/>
          <a:p>
            <a:fld id="{6FB71E82-9D40-45EF-9962-7AFC042DE9B9}" type="slidenum">
              <a:rPr lang="zh-CN" altLang="en-US">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5897325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rotWithShape="0">
          <a:gsLst>
            <a:gs pos="0">
              <a:schemeClr val="bg2"/>
            </a:gs>
            <a:gs pos="50000">
              <a:schemeClr val="bg1"/>
            </a:gs>
            <a:gs pos="100000">
              <a:schemeClr val="bg2"/>
            </a:gs>
          </a:gsLst>
          <a:lin ang="0" scaled="1"/>
        </a:grad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hidden">
          <a:xfrm>
            <a:off x="2895600" y="0"/>
            <a:ext cx="3352800" cy="6856413"/>
          </a:xfrm>
          <a:prstGeom prst="rect">
            <a:avLst/>
          </a:prstGeom>
          <a:gradFill rotWithShape="0">
            <a:gsLst>
              <a:gs pos="0">
                <a:schemeClr val="bg2"/>
              </a:gs>
              <a:gs pos="50000">
                <a:schemeClr val="bg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base">
              <a:spcBef>
                <a:spcPct val="0"/>
              </a:spcBef>
              <a:spcAft>
                <a:spcPct val="0"/>
              </a:spcAft>
              <a:defRPr/>
            </a:pPr>
            <a:endParaRPr kumimoji="1" lang="zh-CN" altLang="zh-CN" sz="2400">
              <a:solidFill>
                <a:srgbClr val="EAEAEA"/>
              </a:solidFill>
            </a:endParaRPr>
          </a:p>
        </p:txBody>
      </p:sp>
      <p:grpSp>
        <p:nvGrpSpPr>
          <p:cNvPr id="5" name="Group 3"/>
          <p:cNvGrpSpPr/>
          <p:nvPr/>
        </p:nvGrpSpPr>
        <p:grpSpPr bwMode="auto">
          <a:xfrm>
            <a:off x="2133600" y="473075"/>
            <a:ext cx="4878388" cy="3490913"/>
            <a:chOff x="1344" y="298"/>
            <a:chExt cx="3073" cy="2199"/>
          </a:xfrm>
        </p:grpSpPr>
        <p:sp>
          <p:nvSpPr>
            <p:cNvPr id="6" name="Freeform 4"/>
            <p:cNvSpPr/>
            <p:nvPr/>
          </p:nvSpPr>
          <p:spPr bwMode="auto">
            <a:xfrm>
              <a:off x="1344" y="1035"/>
              <a:ext cx="1019" cy="907"/>
            </a:xfrm>
            <a:custGeom>
              <a:avLst/>
              <a:gdLst>
                <a:gd name="T0" fmla="*/ 0 w 1019"/>
                <a:gd name="T1" fmla="*/ 566 h 907"/>
                <a:gd name="T2" fmla="*/ 0 w 1019"/>
                <a:gd name="T3" fmla="*/ 906 h 907"/>
                <a:gd name="T4" fmla="*/ 1014 w 1019"/>
                <a:gd name="T5" fmla="*/ 283 h 907"/>
                <a:gd name="T6" fmla="*/ 1018 w 1019"/>
                <a:gd name="T7" fmla="*/ 307 h 907"/>
                <a:gd name="T8" fmla="*/ 869 w 1019"/>
                <a:gd name="T9" fmla="*/ 0 h 907"/>
                <a:gd name="T10" fmla="*/ 0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0" y="566"/>
                  </a:moveTo>
                  <a:lnTo>
                    <a:pt x="0" y="906"/>
                  </a:lnTo>
                  <a:lnTo>
                    <a:pt x="1014" y="283"/>
                  </a:lnTo>
                  <a:lnTo>
                    <a:pt x="1018" y="307"/>
                  </a:lnTo>
                  <a:lnTo>
                    <a:pt x="869" y="0"/>
                  </a:lnTo>
                  <a:lnTo>
                    <a:pt x="0" y="566"/>
                  </a:lnTo>
                </a:path>
              </a:pathLst>
            </a:custGeom>
            <a:gradFill rotWithShape="0">
              <a:gsLst>
                <a:gs pos="0">
                  <a:schemeClr val="bg1"/>
                </a:gs>
                <a:gs pos="100000">
                  <a:schemeClr val="bg2"/>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7" name="Freeform 5"/>
            <p:cNvSpPr/>
            <p:nvPr/>
          </p:nvSpPr>
          <p:spPr bwMode="auto">
            <a:xfrm>
              <a:off x="3398" y="1035"/>
              <a:ext cx="1019" cy="907"/>
            </a:xfrm>
            <a:custGeom>
              <a:avLst/>
              <a:gdLst>
                <a:gd name="T0" fmla="*/ 1018 w 1019"/>
                <a:gd name="T1" fmla="*/ 566 h 907"/>
                <a:gd name="T2" fmla="*/ 1018 w 1019"/>
                <a:gd name="T3" fmla="*/ 906 h 907"/>
                <a:gd name="T4" fmla="*/ 3 w 1019"/>
                <a:gd name="T5" fmla="*/ 283 h 907"/>
                <a:gd name="T6" fmla="*/ 0 w 1019"/>
                <a:gd name="T7" fmla="*/ 307 h 907"/>
                <a:gd name="T8" fmla="*/ 148 w 1019"/>
                <a:gd name="T9" fmla="*/ 0 h 907"/>
                <a:gd name="T10" fmla="*/ 1018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1018" y="566"/>
                  </a:moveTo>
                  <a:lnTo>
                    <a:pt x="1018" y="906"/>
                  </a:lnTo>
                  <a:lnTo>
                    <a:pt x="3" y="283"/>
                  </a:lnTo>
                  <a:lnTo>
                    <a:pt x="0" y="307"/>
                  </a:lnTo>
                  <a:lnTo>
                    <a:pt x="148" y="0"/>
                  </a:lnTo>
                  <a:lnTo>
                    <a:pt x="1018" y="566"/>
                  </a:lnTo>
                </a:path>
              </a:pathLst>
            </a:cu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nvGrpSpPr>
            <p:cNvPr id="8" name="Group 6"/>
            <p:cNvGrpSpPr/>
            <p:nvPr/>
          </p:nvGrpSpPr>
          <p:grpSpPr bwMode="auto">
            <a:xfrm>
              <a:off x="1571" y="298"/>
              <a:ext cx="2632" cy="2199"/>
              <a:chOff x="1571" y="298"/>
              <a:chExt cx="2632" cy="2199"/>
            </a:xfrm>
          </p:grpSpPr>
          <p:sp>
            <p:nvSpPr>
              <p:cNvPr id="10" name="AutoShape 7" descr="Green marble"/>
              <p:cNvSpPr>
                <a:spLocks noChangeArrowheads="1"/>
              </p:cNvSpPr>
              <p:nvPr/>
            </p:nvSpPr>
            <p:spPr bwMode="auto">
              <a:xfrm rot="10800000" flipH="1">
                <a:off x="1571" y="298"/>
                <a:ext cx="2631" cy="2198"/>
              </a:xfrm>
              <a:prstGeom prst="triangle">
                <a:avLst>
                  <a:gd name="adj" fmla="val 49995"/>
                </a:avLst>
              </a:prstGeom>
              <a:blipFill dpi="0" rotWithShape="0">
                <a:blip r:embed="rId2"/>
                <a:srcRect/>
                <a:tile tx="0" ty="0" sx="100000" sy="100000" flip="none" algn="tl"/>
              </a:blipFill>
              <a:ln w="12700" cap="sq">
                <a:solidFill>
                  <a:srgbClr val="006633"/>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1" name="Freeform 8"/>
              <p:cNvSpPr/>
              <p:nvPr/>
            </p:nvSpPr>
            <p:spPr bwMode="auto">
              <a:xfrm>
                <a:off x="1571" y="298"/>
                <a:ext cx="1316" cy="2199"/>
              </a:xfrm>
              <a:custGeom>
                <a:avLst/>
                <a:gdLst>
                  <a:gd name="T0" fmla="*/ 1315 w 1316"/>
                  <a:gd name="T1" fmla="*/ 2198 h 2199"/>
                  <a:gd name="T2" fmla="*/ 1315 w 1316"/>
                  <a:gd name="T3" fmla="*/ 1815 h 2199"/>
                  <a:gd name="T4" fmla="*/ 409 w 1316"/>
                  <a:gd name="T5" fmla="*/ 214 h 2199"/>
                  <a:gd name="T6" fmla="*/ 0 w 1316"/>
                  <a:gd name="T7" fmla="*/ 0 h 2199"/>
                  <a:gd name="T8" fmla="*/ 1315 w 1316"/>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6" h="2199">
                    <a:moveTo>
                      <a:pt x="1315" y="2198"/>
                    </a:moveTo>
                    <a:lnTo>
                      <a:pt x="1315" y="1815"/>
                    </a:lnTo>
                    <a:lnTo>
                      <a:pt x="409" y="214"/>
                    </a:lnTo>
                    <a:lnTo>
                      <a:pt x="0" y="0"/>
                    </a:lnTo>
                    <a:lnTo>
                      <a:pt x="1315" y="2198"/>
                    </a:lnTo>
                  </a:path>
                </a:pathLst>
              </a:custGeom>
              <a:solidFill>
                <a:srgbClr val="002010">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2" name="Freeform 9"/>
              <p:cNvSpPr/>
              <p:nvPr/>
            </p:nvSpPr>
            <p:spPr bwMode="auto">
              <a:xfrm>
                <a:off x="1571" y="298"/>
                <a:ext cx="2632" cy="217"/>
              </a:xfrm>
              <a:custGeom>
                <a:avLst/>
                <a:gdLst>
                  <a:gd name="T0" fmla="*/ 0 w 2632"/>
                  <a:gd name="T1" fmla="*/ 0 h 217"/>
                  <a:gd name="T2" fmla="*/ 409 w 2632"/>
                  <a:gd name="T3" fmla="*/ 216 h 217"/>
                  <a:gd name="T4" fmla="*/ 2279 w 2632"/>
                  <a:gd name="T5" fmla="*/ 216 h 217"/>
                  <a:gd name="T6" fmla="*/ 2631 w 2632"/>
                  <a:gd name="T7" fmla="*/ 0 h 217"/>
                  <a:gd name="T8" fmla="*/ 0 w 2632"/>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2" h="217">
                    <a:moveTo>
                      <a:pt x="0" y="0"/>
                    </a:moveTo>
                    <a:lnTo>
                      <a:pt x="409" y="216"/>
                    </a:lnTo>
                    <a:lnTo>
                      <a:pt x="2279" y="216"/>
                    </a:lnTo>
                    <a:lnTo>
                      <a:pt x="2631" y="0"/>
                    </a:lnTo>
                    <a:lnTo>
                      <a:pt x="0" y="0"/>
                    </a:lnTo>
                  </a:path>
                </a:pathLst>
              </a:custGeom>
              <a:solidFill>
                <a:srgbClr val="71BB96">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3" name="Freeform 10"/>
              <p:cNvSpPr/>
              <p:nvPr/>
            </p:nvSpPr>
            <p:spPr bwMode="auto">
              <a:xfrm>
                <a:off x="2886" y="298"/>
                <a:ext cx="1317" cy="2199"/>
              </a:xfrm>
              <a:custGeom>
                <a:avLst/>
                <a:gdLst>
                  <a:gd name="T0" fmla="*/ 0 w 1317"/>
                  <a:gd name="T1" fmla="*/ 2198 h 2199"/>
                  <a:gd name="T2" fmla="*/ 0 w 1317"/>
                  <a:gd name="T3" fmla="*/ 1815 h 2199"/>
                  <a:gd name="T4" fmla="*/ 906 w 1317"/>
                  <a:gd name="T5" fmla="*/ 214 h 2199"/>
                  <a:gd name="T6" fmla="*/ 1316 w 1317"/>
                  <a:gd name="T7" fmla="*/ 0 h 2199"/>
                  <a:gd name="T8" fmla="*/ 0 w 1317"/>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7" h="2199">
                    <a:moveTo>
                      <a:pt x="0" y="2198"/>
                    </a:moveTo>
                    <a:lnTo>
                      <a:pt x="0" y="1815"/>
                    </a:lnTo>
                    <a:lnTo>
                      <a:pt x="906" y="214"/>
                    </a:lnTo>
                    <a:lnTo>
                      <a:pt x="1316" y="0"/>
                    </a:lnTo>
                    <a:lnTo>
                      <a:pt x="0" y="2198"/>
                    </a:lnTo>
                  </a:path>
                </a:pathLst>
              </a:custGeom>
              <a:solidFill>
                <a:srgbClr val="006633">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sp>
          <p:nvSpPr>
            <p:cNvPr id="9" name="Rectangle 11"/>
            <p:cNvSpPr>
              <a:spLocks noChangeArrowheads="1"/>
            </p:cNvSpPr>
            <p:nvPr/>
          </p:nvSpPr>
          <p:spPr bwMode="auto">
            <a:xfrm>
              <a:off x="1344" y="1631"/>
              <a:ext cx="3069" cy="310"/>
            </a:xfrm>
            <a:prstGeom prst="rect">
              <a:avLst/>
            </a:prstGeom>
            <a:gradFill rotWithShape="0">
              <a:gsLst>
                <a:gs pos="0">
                  <a:schemeClr val="bg2"/>
                </a:gs>
                <a:gs pos="50000">
                  <a:schemeClr val="folHlink"/>
                </a:gs>
                <a:gs pos="100000">
                  <a:schemeClr val="bg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defRPr/>
              </a:pPr>
              <a:endParaRPr kumimoji="1" lang="zh-CN" altLang="en-US" sz="1100">
                <a:solidFill>
                  <a:srgbClr val="000000"/>
                </a:solidFill>
                <a:latin typeface="宋体" pitchFamily="2" charset="-122"/>
              </a:endParaRPr>
            </a:p>
          </p:txBody>
        </p:sp>
      </p:grpSp>
      <p:sp>
        <p:nvSpPr>
          <p:cNvPr id="60428" name="Rectangle 12"/>
          <p:cNvSpPr>
            <a:spLocks noGrp="1" noChangeArrowheads="1"/>
          </p:cNvSpPr>
          <p:nvPr>
            <p:ph type="ctrTitle" sz="quarter"/>
          </p:nvPr>
        </p:nvSpPr>
        <p:spPr>
          <a:xfrm>
            <a:off x="685800" y="3886200"/>
            <a:ext cx="7772400" cy="1143000"/>
          </a:xfrm>
          <a:prstGeom prst="rect">
            <a:avLst/>
          </a:prstGeom>
        </p:spPr>
        <p:txBody>
          <a:bodyPr/>
          <a:lstStyle>
            <a:lvl1pPr algn="ctr">
              <a:defRPr/>
            </a:lvl1pPr>
          </a:lstStyle>
          <a:p>
            <a:pPr lvl="0"/>
            <a:r>
              <a:rPr lang="zh-CN" altLang="en-US" noProof="0"/>
              <a:t>单击此处编辑母版标题样式</a:t>
            </a:r>
          </a:p>
        </p:txBody>
      </p:sp>
      <p:sp>
        <p:nvSpPr>
          <p:cNvPr id="60429" name="Rectangle 13"/>
          <p:cNvSpPr>
            <a:spLocks noGrp="1" noChangeArrowheads="1"/>
          </p:cNvSpPr>
          <p:nvPr>
            <p:ph type="subTitle" sz="quarter" idx="1"/>
          </p:nvPr>
        </p:nvSpPr>
        <p:spPr>
          <a:xfrm>
            <a:off x="1371600" y="5410200"/>
            <a:ext cx="6400800" cy="1295400"/>
          </a:xfrm>
          <a:prstGeom prst="rect">
            <a:avLst/>
          </a:prstGeom>
        </p:spPr>
        <p:txBody>
          <a:bodyPr/>
          <a:lstStyle>
            <a:lvl1pPr marL="0" indent="0" algn="ctr">
              <a:buFont typeface="Wingdings" pitchFamily="2" charset="2"/>
              <a:buNone/>
              <a:defRPr/>
            </a:lvl1pPr>
          </a:lstStyle>
          <a:p>
            <a:pPr lvl="0"/>
            <a:r>
              <a:rPr lang="zh-CN" altLang="en-US" noProof="0"/>
              <a:t>单击此处编辑母版副标题样式</a:t>
            </a:r>
          </a:p>
        </p:txBody>
      </p:sp>
      <p:sp>
        <p:nvSpPr>
          <p:cNvPr id="15"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905000" y="228600"/>
            <a:ext cx="7086600" cy="14478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61988" y="1905000"/>
            <a:ext cx="7772400" cy="41148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0CA0F0BF-E15A-4527-BEE2-EEC86C343A67}"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10388" y="228600"/>
            <a:ext cx="2081212" cy="5791200"/>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61988" y="228600"/>
            <a:ext cx="6096000" cy="57912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BC20FF10-2C8B-4046-8077-05392FAE1114}"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61988" y="228600"/>
            <a:ext cx="8329612" cy="579120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4"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4287EECF-20FD-4565-9ED7-6679FC180085}"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905000" y="228600"/>
            <a:ext cx="7086600" cy="14478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61988" y="1905000"/>
            <a:ext cx="7772400" cy="411480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2AEA2262-E2C0-4BF0-9F43-814E02601DBE}"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35CFCFC0-8EDA-48F3-993E-A84A6C427A68}"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905000" y="228600"/>
            <a:ext cx="7086600" cy="14478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61988" y="19050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4388" y="19050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5E2788AE-AC6C-4086-A65D-A73603C1DDF5}"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8"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9"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A429888A-DA17-4244-8BE0-6DDB0F239E86}"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905000" y="228600"/>
            <a:ext cx="7086600" cy="1447800"/>
          </a:xfrm>
          <a:prstGeom prst="rect">
            <a:avLst/>
          </a:prstGeom>
        </p:spPr>
        <p:txBody>
          <a:bodyPr/>
          <a:lstStyle/>
          <a:p>
            <a:r>
              <a:rPr lang="zh-CN" altLang="en-US"/>
              <a:t>单击此处编辑母版标题样式</a:t>
            </a:r>
          </a:p>
        </p:txBody>
      </p:sp>
      <p:sp>
        <p:nvSpPr>
          <p:cNvPr id="3"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4"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6E4917B8-F058-40C3-AEAF-23A823E95A02}"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3"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4"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54B23307-E59C-4D9D-B1B6-CCA2623EE914}"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1AB97A76-9588-4BA0-963A-97837FEF40AB}"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AEDD5A38-FFE5-429E-B79E-312955FB053C}"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path path="rect">
            <a:fillToRect r="100000" b="100000"/>
          </a:path>
        </a:gradFill>
        <a:effectLst/>
      </p:bgPr>
    </p:bg>
    <p:spTree>
      <p:nvGrpSpPr>
        <p:cNvPr id="1" name=""/>
        <p:cNvGrpSpPr/>
        <p:nvPr/>
      </p:nvGrpSpPr>
      <p:grpSpPr>
        <a:xfrm>
          <a:off x="0" y="0"/>
          <a:ext cx="0" cy="0"/>
          <a:chOff x="0" y="0"/>
          <a:chExt cx="0" cy="0"/>
        </a:xfrm>
      </p:grpSpPr>
      <p:sp>
        <p:nvSpPr>
          <p:cNvPr id="59394" name="Rectangle 2"/>
          <p:cNvSpPr>
            <a:spLocks noChangeArrowheads="1"/>
          </p:cNvSpPr>
          <p:nvPr/>
        </p:nvSpPr>
        <p:spPr bwMode="hidden">
          <a:xfrm>
            <a:off x="0" y="0"/>
            <a:ext cx="1752600" cy="6856413"/>
          </a:xfrm>
          <a:prstGeom prst="rect">
            <a:avLst/>
          </a:prstGeom>
          <a:gradFill rotWithShape="0">
            <a:gsLst>
              <a:gs pos="0">
                <a:schemeClr val="bg2"/>
              </a:gs>
              <a:gs pos="50000">
                <a:schemeClr val="bg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base">
              <a:spcBef>
                <a:spcPct val="0"/>
              </a:spcBef>
              <a:spcAft>
                <a:spcPct val="0"/>
              </a:spcAft>
              <a:defRPr/>
            </a:pPr>
            <a:endParaRPr kumimoji="1" lang="zh-CN" altLang="zh-CN" sz="2400">
              <a:solidFill>
                <a:srgbClr val="EAEAEA"/>
              </a:solidFill>
            </a:endParaRPr>
          </a:p>
        </p:txBody>
      </p:sp>
      <p:grpSp>
        <p:nvGrpSpPr>
          <p:cNvPr id="1027" name="Group 3"/>
          <p:cNvGrpSpPr/>
          <p:nvPr/>
        </p:nvGrpSpPr>
        <p:grpSpPr bwMode="auto">
          <a:xfrm>
            <a:off x="152400" y="374650"/>
            <a:ext cx="1525588" cy="1227138"/>
            <a:chOff x="96" y="236"/>
            <a:chExt cx="961" cy="773"/>
          </a:xfrm>
        </p:grpSpPr>
        <p:sp>
          <p:nvSpPr>
            <p:cNvPr id="1033" name="Freeform 4"/>
            <p:cNvSpPr/>
            <p:nvPr/>
          </p:nvSpPr>
          <p:spPr bwMode="auto">
            <a:xfrm>
              <a:off x="738" y="495"/>
              <a:ext cx="319" cy="319"/>
            </a:xfrm>
            <a:custGeom>
              <a:avLst/>
              <a:gdLst>
                <a:gd name="T0" fmla="*/ 318 w 319"/>
                <a:gd name="T1" fmla="*/ 198 h 319"/>
                <a:gd name="T2" fmla="*/ 318 w 319"/>
                <a:gd name="T3" fmla="*/ 318 h 319"/>
                <a:gd name="T4" fmla="*/ 1 w 319"/>
                <a:gd name="T5" fmla="*/ 99 h 319"/>
                <a:gd name="T6" fmla="*/ 0 w 319"/>
                <a:gd name="T7" fmla="*/ 108 h 319"/>
                <a:gd name="T8" fmla="*/ 46 w 319"/>
                <a:gd name="T9" fmla="*/ 0 h 319"/>
                <a:gd name="T10" fmla="*/ 318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318" y="198"/>
                  </a:moveTo>
                  <a:lnTo>
                    <a:pt x="318" y="318"/>
                  </a:lnTo>
                  <a:lnTo>
                    <a:pt x="1" y="99"/>
                  </a:lnTo>
                  <a:lnTo>
                    <a:pt x="0" y="108"/>
                  </a:lnTo>
                  <a:lnTo>
                    <a:pt x="46" y="0"/>
                  </a:lnTo>
                  <a:lnTo>
                    <a:pt x="318" y="198"/>
                  </a:lnTo>
                </a:path>
              </a:pathLst>
            </a:cu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4" name="Freeform 5"/>
            <p:cNvSpPr/>
            <p:nvPr/>
          </p:nvSpPr>
          <p:spPr bwMode="auto">
            <a:xfrm>
              <a:off x="96" y="495"/>
              <a:ext cx="319" cy="319"/>
            </a:xfrm>
            <a:custGeom>
              <a:avLst/>
              <a:gdLst>
                <a:gd name="T0" fmla="*/ 0 w 319"/>
                <a:gd name="T1" fmla="*/ 198 h 319"/>
                <a:gd name="T2" fmla="*/ 0 w 319"/>
                <a:gd name="T3" fmla="*/ 318 h 319"/>
                <a:gd name="T4" fmla="*/ 316 w 319"/>
                <a:gd name="T5" fmla="*/ 99 h 319"/>
                <a:gd name="T6" fmla="*/ 318 w 319"/>
                <a:gd name="T7" fmla="*/ 108 h 319"/>
                <a:gd name="T8" fmla="*/ 271 w 319"/>
                <a:gd name="T9" fmla="*/ 0 h 319"/>
                <a:gd name="T10" fmla="*/ 0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0" y="198"/>
                  </a:moveTo>
                  <a:lnTo>
                    <a:pt x="0" y="318"/>
                  </a:lnTo>
                  <a:lnTo>
                    <a:pt x="316" y="99"/>
                  </a:lnTo>
                  <a:lnTo>
                    <a:pt x="318" y="108"/>
                  </a:lnTo>
                  <a:lnTo>
                    <a:pt x="271" y="0"/>
                  </a:lnTo>
                  <a:lnTo>
                    <a:pt x="0" y="198"/>
                  </a:lnTo>
                </a:path>
              </a:pathLst>
            </a:custGeom>
            <a:gradFill rotWithShape="0">
              <a:gsLst>
                <a:gs pos="0">
                  <a:schemeClr val="bg1"/>
                </a:gs>
                <a:gs pos="100000">
                  <a:schemeClr val="bg2"/>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nvGrpSpPr>
            <p:cNvPr id="1035" name="Group 6"/>
            <p:cNvGrpSpPr/>
            <p:nvPr/>
          </p:nvGrpSpPr>
          <p:grpSpPr bwMode="auto">
            <a:xfrm>
              <a:off x="152" y="236"/>
              <a:ext cx="823" cy="773"/>
              <a:chOff x="152" y="236"/>
              <a:chExt cx="823" cy="773"/>
            </a:xfrm>
          </p:grpSpPr>
          <p:sp>
            <p:nvSpPr>
              <p:cNvPr id="1037" name="AutoShape 7" descr="Green marble"/>
              <p:cNvSpPr>
                <a:spLocks noChangeArrowheads="1"/>
              </p:cNvSpPr>
              <p:nvPr/>
            </p:nvSpPr>
            <p:spPr bwMode="auto">
              <a:xfrm rot="10800000" flipH="1">
                <a:off x="152" y="236"/>
                <a:ext cx="822" cy="772"/>
              </a:xfrm>
              <a:prstGeom prst="triangle">
                <a:avLst>
                  <a:gd name="adj" fmla="val 49995"/>
                </a:avLst>
              </a:prstGeom>
              <a:blipFill dpi="0" rotWithShape="0">
                <a:blip r:embed="rId14"/>
                <a:srcRect/>
                <a:tile tx="0" ty="0" sx="100000" sy="100000" flip="none" algn="tl"/>
              </a:blipFill>
              <a:ln w="12700" cap="sq">
                <a:solidFill>
                  <a:srgbClr val="006633"/>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8" name="Freeform 8"/>
              <p:cNvSpPr/>
              <p:nvPr/>
            </p:nvSpPr>
            <p:spPr bwMode="auto">
              <a:xfrm>
                <a:off x="152" y="236"/>
                <a:ext cx="412" cy="773"/>
              </a:xfrm>
              <a:custGeom>
                <a:avLst/>
                <a:gdLst>
                  <a:gd name="T0" fmla="*/ 411 w 412"/>
                  <a:gd name="T1" fmla="*/ 772 h 773"/>
                  <a:gd name="T2" fmla="*/ 411 w 412"/>
                  <a:gd name="T3" fmla="*/ 637 h 773"/>
                  <a:gd name="T4" fmla="*/ 127 w 412"/>
                  <a:gd name="T5" fmla="*/ 75 h 773"/>
                  <a:gd name="T6" fmla="*/ 0 w 412"/>
                  <a:gd name="T7" fmla="*/ 0 h 773"/>
                  <a:gd name="T8" fmla="*/ 411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411" y="772"/>
                    </a:moveTo>
                    <a:lnTo>
                      <a:pt x="411" y="637"/>
                    </a:lnTo>
                    <a:lnTo>
                      <a:pt x="127" y="75"/>
                    </a:lnTo>
                    <a:lnTo>
                      <a:pt x="0" y="0"/>
                    </a:lnTo>
                    <a:lnTo>
                      <a:pt x="411" y="772"/>
                    </a:lnTo>
                  </a:path>
                </a:pathLst>
              </a:custGeom>
              <a:solidFill>
                <a:srgbClr val="002010">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9" name="Freeform 9"/>
              <p:cNvSpPr/>
              <p:nvPr/>
            </p:nvSpPr>
            <p:spPr bwMode="auto">
              <a:xfrm>
                <a:off x="152" y="236"/>
                <a:ext cx="823" cy="77"/>
              </a:xfrm>
              <a:custGeom>
                <a:avLst/>
                <a:gdLst>
                  <a:gd name="T0" fmla="*/ 0 w 823"/>
                  <a:gd name="T1" fmla="*/ 0 h 77"/>
                  <a:gd name="T2" fmla="*/ 127 w 823"/>
                  <a:gd name="T3" fmla="*/ 76 h 77"/>
                  <a:gd name="T4" fmla="*/ 712 w 823"/>
                  <a:gd name="T5" fmla="*/ 76 h 77"/>
                  <a:gd name="T6" fmla="*/ 822 w 823"/>
                  <a:gd name="T7" fmla="*/ 0 h 77"/>
                  <a:gd name="T8" fmla="*/ 0 w 823"/>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3" h="77">
                    <a:moveTo>
                      <a:pt x="0" y="0"/>
                    </a:moveTo>
                    <a:lnTo>
                      <a:pt x="127" y="76"/>
                    </a:lnTo>
                    <a:lnTo>
                      <a:pt x="712" y="76"/>
                    </a:lnTo>
                    <a:lnTo>
                      <a:pt x="822" y="0"/>
                    </a:lnTo>
                    <a:lnTo>
                      <a:pt x="0" y="0"/>
                    </a:lnTo>
                  </a:path>
                </a:pathLst>
              </a:custGeom>
              <a:solidFill>
                <a:srgbClr val="71BB96">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40" name="Freeform 10"/>
              <p:cNvSpPr/>
              <p:nvPr/>
            </p:nvSpPr>
            <p:spPr bwMode="auto">
              <a:xfrm>
                <a:off x="563" y="236"/>
                <a:ext cx="412" cy="773"/>
              </a:xfrm>
              <a:custGeom>
                <a:avLst/>
                <a:gdLst>
                  <a:gd name="T0" fmla="*/ 0 w 412"/>
                  <a:gd name="T1" fmla="*/ 772 h 773"/>
                  <a:gd name="T2" fmla="*/ 0 w 412"/>
                  <a:gd name="T3" fmla="*/ 637 h 773"/>
                  <a:gd name="T4" fmla="*/ 283 w 412"/>
                  <a:gd name="T5" fmla="*/ 75 h 773"/>
                  <a:gd name="T6" fmla="*/ 411 w 412"/>
                  <a:gd name="T7" fmla="*/ 0 h 773"/>
                  <a:gd name="T8" fmla="*/ 0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0" y="772"/>
                    </a:moveTo>
                    <a:lnTo>
                      <a:pt x="0" y="637"/>
                    </a:lnTo>
                    <a:lnTo>
                      <a:pt x="283" y="75"/>
                    </a:lnTo>
                    <a:lnTo>
                      <a:pt x="411" y="0"/>
                    </a:lnTo>
                    <a:lnTo>
                      <a:pt x="0" y="772"/>
                    </a:lnTo>
                  </a:path>
                </a:pathLst>
              </a:custGeom>
              <a:solidFill>
                <a:srgbClr val="006633">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sp>
          <p:nvSpPr>
            <p:cNvPr id="59403" name="Rectangle 11"/>
            <p:cNvSpPr>
              <a:spLocks noChangeArrowheads="1"/>
            </p:cNvSpPr>
            <p:nvPr/>
          </p:nvSpPr>
          <p:spPr bwMode="auto">
            <a:xfrm>
              <a:off x="96" y="704"/>
              <a:ext cx="959" cy="109"/>
            </a:xfrm>
            <a:prstGeom prst="rect">
              <a:avLst/>
            </a:prstGeom>
            <a:gradFill rotWithShape="0">
              <a:gsLst>
                <a:gs pos="0">
                  <a:schemeClr val="bg2"/>
                </a:gs>
                <a:gs pos="50000">
                  <a:schemeClr val="folHlink"/>
                </a:gs>
                <a:gs pos="100000">
                  <a:schemeClr val="bg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defRPr/>
              </a:pPr>
              <a:endParaRPr kumimoji="1" lang="zh-CN" altLang="en-US" sz="1100">
                <a:solidFill>
                  <a:srgbClr val="000000"/>
                </a:solidFill>
                <a:latin typeface="宋体" pitchFamily="2" charset="-122"/>
              </a:endParaRPr>
            </a:p>
          </p:txBody>
        </p:sp>
      </p:grpSp>
      <p:sp>
        <p:nvSpPr>
          <p:cNvPr id="13"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l"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l"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l"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l"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lr>
          <a:schemeClr val="tx2"/>
        </a:buClr>
        <a:buSzPct val="90000"/>
        <a:buFont typeface="Wingdings" pitchFamily="2" charset="2"/>
        <a:buChar char="Ú"/>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946669" y="1628800"/>
            <a:ext cx="5017819" cy="2089150"/>
          </a:xfrm>
        </p:spPr>
        <p:txBody>
          <a:bodyPr/>
          <a:lstStyle/>
          <a:p>
            <a:pPr eaLnBrk="1" hangingPunct="1"/>
            <a:r>
              <a:rPr lang="zh-CN" altLang="en-US" sz="6000" b="1" dirty="0"/>
              <a:t>绩效管理</a:t>
            </a:r>
            <a:br>
              <a:rPr lang="en-US" altLang="zh-CN" sz="6000" b="1" dirty="0"/>
            </a:br>
            <a:r>
              <a:rPr lang="zh-CN" altLang="en-US" sz="3200" b="1" dirty="0"/>
              <a:t>（第</a:t>
            </a:r>
            <a:r>
              <a:rPr lang="en-US" altLang="zh-CN" sz="3200" b="1" dirty="0"/>
              <a:t>2</a:t>
            </a:r>
            <a:r>
              <a:rPr lang="zh-CN" altLang="en-US" sz="3200" b="1" dirty="0"/>
              <a:t>版）</a:t>
            </a:r>
            <a:br>
              <a:rPr lang="en-US" altLang="zh-CN" sz="6000" b="1" dirty="0"/>
            </a:br>
            <a:endParaRPr lang="zh-CN" altLang="en-US" sz="3600" b="1" dirty="0"/>
          </a:p>
        </p:txBody>
      </p:sp>
      <p:sp>
        <p:nvSpPr>
          <p:cNvPr id="3075" name="Rectangle 3"/>
          <p:cNvSpPr>
            <a:spLocks noGrp="1" noChangeArrowheads="1"/>
          </p:cNvSpPr>
          <p:nvPr>
            <p:ph type="subTitle" idx="1"/>
          </p:nvPr>
        </p:nvSpPr>
        <p:spPr>
          <a:xfrm>
            <a:off x="4211960" y="4077072"/>
            <a:ext cx="4608512" cy="649288"/>
          </a:xfrm>
        </p:spPr>
        <p:txBody>
          <a:bodyPr/>
          <a:lstStyle/>
          <a:p>
            <a:pPr eaLnBrk="1" hangingPunct="1"/>
            <a:r>
              <a:rPr lang="zh-CN" altLang="en-US" b="1" dirty="0">
                <a:latin typeface="楷体_GB2312" pitchFamily="49" charset="-122"/>
                <a:ea typeface="楷体_GB2312" pitchFamily="49" charset="-122"/>
              </a:rPr>
              <a:t>方振邦  杨畅  编著</a:t>
            </a:r>
            <a:endParaRPr lang="en-US" altLang="zh-CN" b="1" dirty="0">
              <a:latin typeface="楷体_GB2312" pitchFamily="49" charset="-122"/>
              <a:ea typeface="楷体_GB2312" pitchFamily="49" charset="-122"/>
            </a:endParaRPr>
          </a:p>
          <a:p>
            <a:pPr eaLnBrk="1" hangingPunct="1"/>
            <a:endParaRPr lang="en-US" altLang="zh-CN" sz="2400" b="1" dirty="0">
              <a:latin typeface="楷体" pitchFamily="49" charset="-122"/>
              <a:ea typeface="楷体" pitchFamily="49" charset="-122"/>
            </a:endParaRPr>
          </a:p>
          <a:p>
            <a:pPr eaLnBrk="1" hangingPunct="1"/>
            <a:r>
              <a:rPr lang="zh-CN" altLang="en-US" sz="2400" b="1" dirty="0">
                <a:latin typeface="楷体" pitchFamily="49" charset="-122"/>
                <a:ea typeface="楷体" pitchFamily="49" charset="-122"/>
              </a:rPr>
              <a:t>中国人民大学出版社</a:t>
            </a:r>
            <a:endParaRPr lang="en-US" altLang="zh-CN" sz="2400" b="1" dirty="0">
              <a:latin typeface="楷体" pitchFamily="49" charset="-122"/>
              <a:ea typeface="楷体" pitchFamily="49" charset="-122"/>
            </a:endParaRPr>
          </a:p>
          <a:p>
            <a:pPr eaLnBrk="1" hangingPunct="1"/>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北京</a:t>
            </a:r>
            <a:r>
              <a:rPr lang="en-US" altLang="zh-CN" sz="2400" b="1" dirty="0">
                <a:latin typeface="楷体" pitchFamily="49" charset="-122"/>
                <a:ea typeface="楷体" pitchFamily="49" charset="-122"/>
              </a:rPr>
              <a:t>·</a:t>
            </a:r>
            <a:endParaRPr lang="zh-CN" altLang="en-US" sz="2400" b="1" dirty="0">
              <a:latin typeface="楷体" pitchFamily="49" charset="-122"/>
              <a:ea typeface="楷体" pitchFamily="49" charset="-122"/>
            </a:endParaRPr>
          </a:p>
        </p:txBody>
      </p:sp>
      <p:pic>
        <p:nvPicPr>
          <p:cNvPr id="1026" name="Picture 2" descr="http://www.crup.com.cn/ShowPic/BookDetailShow?vpath=%2Ffzfm%2Fxiao%2F50491-(WBS)-sl.jpg&amp;vtag=1&amp;ptyp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660" y="1340768"/>
            <a:ext cx="3344234" cy="4700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83098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2</a:t>
            </a:r>
            <a:r>
              <a:rPr lang="zh-CN" altLang="en-US" sz="3600" b="1" dirty="0">
                <a:solidFill>
                  <a:schemeClr val="tx1"/>
                </a:solidFill>
                <a:latin typeface="楷体_GB2312" pitchFamily="49" charset="-122"/>
                <a:ea typeface="楷体_GB2312" pitchFamily="49" charset="-122"/>
              </a:rPr>
              <a:t>节　评价中常见的问题</a:t>
            </a:r>
          </a:p>
        </p:txBody>
      </p:sp>
      <p:sp>
        <p:nvSpPr>
          <p:cNvPr id="5" name="Text Box 3"/>
          <p:cNvSpPr txBox="1">
            <a:spLocks noChangeArrowheads="1"/>
          </p:cNvSpPr>
          <p:nvPr/>
        </p:nvSpPr>
        <p:spPr bwMode="auto">
          <a:xfrm>
            <a:off x="900113" y="1746911"/>
            <a:ext cx="7561262" cy="2181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2800" dirty="0">
                <a:solidFill>
                  <a:srgbClr val="FFFFFF"/>
                </a:solidFill>
              </a:rPr>
              <a:t>一、评价系统的常见问题</a:t>
            </a:r>
          </a:p>
          <a:p>
            <a:pPr marL="457200" indent="-457200" eaLnBrk="1" hangingPunct="1">
              <a:lnSpc>
                <a:spcPct val="150000"/>
              </a:lnSpc>
              <a:spcBef>
                <a:spcPct val="20000"/>
              </a:spcBef>
              <a:buFont typeface="Arial" pitchFamily="34" charset="0"/>
              <a:buChar char="•"/>
            </a:pPr>
            <a:r>
              <a:rPr lang="zh-CN" altLang="en-US" sz="2800" dirty="0">
                <a:solidFill>
                  <a:srgbClr val="FFFFFF"/>
                </a:solidFill>
              </a:rPr>
              <a:t>二、评价主体误区</a:t>
            </a:r>
          </a:p>
          <a:p>
            <a:pPr indent="0" eaLnBrk="1" hangingPunct="1">
              <a:lnSpc>
                <a:spcPct val="150000"/>
              </a:lnSpc>
              <a:spcBef>
                <a:spcPct val="20000"/>
              </a:spcBef>
              <a:buFont typeface="Arial" pitchFamily="34" charset="0"/>
              <a:buNone/>
            </a:pPr>
            <a:r>
              <a:rPr lang="zh-CN" altLang="en-US" sz="2800" dirty="0">
                <a:solidFill>
                  <a:srgbClr val="FFFFFF"/>
                </a:solidFill>
              </a:rPr>
              <a:t>	</a:t>
            </a:r>
            <a:endParaRPr lang="en-US" altLang="zh-CN" sz="2800"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一、评价系统的常见问题</a:t>
            </a:r>
          </a:p>
        </p:txBody>
      </p:sp>
      <p:sp>
        <p:nvSpPr>
          <p:cNvPr id="5" name="Text Box 3"/>
          <p:cNvSpPr txBox="1">
            <a:spLocks noChangeArrowheads="1"/>
          </p:cNvSpPr>
          <p:nvPr/>
        </p:nvSpPr>
        <p:spPr bwMode="auto">
          <a:xfrm>
            <a:off x="900113" y="1746911"/>
            <a:ext cx="7561262"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(1) </a:t>
            </a:r>
            <a:r>
              <a:rPr lang="zh-CN" altLang="en-US" sz="2800" dirty="0">
                <a:solidFill>
                  <a:srgbClr val="FFFFFF"/>
                </a:solidFill>
              </a:rPr>
              <a:t>评价目的不明确。</a:t>
            </a:r>
          </a:p>
          <a:p>
            <a:pPr eaLnBrk="1" hangingPunct="1">
              <a:lnSpc>
                <a:spcPct val="150000"/>
              </a:lnSpc>
              <a:spcBef>
                <a:spcPct val="20000"/>
              </a:spcBef>
            </a:pPr>
            <a:r>
              <a:rPr lang="en-US" altLang="zh-CN" sz="2800" dirty="0">
                <a:solidFill>
                  <a:srgbClr val="FFFFFF"/>
                </a:solidFill>
              </a:rPr>
              <a:t>(2) </a:t>
            </a:r>
            <a:r>
              <a:rPr lang="zh-CN" altLang="en-US" sz="2800" dirty="0">
                <a:solidFill>
                  <a:srgbClr val="FFFFFF"/>
                </a:solidFill>
              </a:rPr>
              <a:t>评价标准缺失。</a:t>
            </a:r>
          </a:p>
          <a:p>
            <a:pPr eaLnBrk="1" hangingPunct="1">
              <a:lnSpc>
                <a:spcPct val="150000"/>
              </a:lnSpc>
              <a:spcBef>
                <a:spcPct val="20000"/>
              </a:spcBef>
            </a:pPr>
            <a:r>
              <a:rPr lang="en-US" altLang="zh-CN" sz="2800" dirty="0">
                <a:solidFill>
                  <a:srgbClr val="FFFFFF"/>
                </a:solidFill>
              </a:rPr>
              <a:t>(3) </a:t>
            </a:r>
            <a:r>
              <a:rPr lang="zh-CN" altLang="en-US" sz="2800" dirty="0">
                <a:solidFill>
                  <a:srgbClr val="FFFFFF"/>
                </a:solidFill>
              </a:rPr>
              <a:t>评价周期确定不合理。</a:t>
            </a:r>
          </a:p>
          <a:p>
            <a:pPr eaLnBrk="1" hangingPunct="1">
              <a:lnSpc>
                <a:spcPct val="150000"/>
              </a:lnSpc>
              <a:spcBef>
                <a:spcPct val="20000"/>
              </a:spcBef>
            </a:pPr>
            <a:r>
              <a:rPr lang="en-US" altLang="zh-CN" sz="2800" dirty="0">
                <a:solidFill>
                  <a:srgbClr val="FFFFFF"/>
                </a:solidFill>
              </a:rPr>
              <a:t>(4) </a:t>
            </a:r>
            <a:r>
              <a:rPr lang="zh-CN" altLang="en-US" sz="2800" dirty="0">
                <a:solidFill>
                  <a:srgbClr val="FFFFFF"/>
                </a:solidFill>
              </a:rPr>
              <a:t>评价方法选择不当。</a:t>
            </a:r>
          </a:p>
          <a:p>
            <a:pPr eaLnBrk="1" hangingPunct="1">
              <a:lnSpc>
                <a:spcPct val="150000"/>
              </a:lnSpc>
              <a:spcBef>
                <a:spcPct val="20000"/>
              </a:spcBef>
            </a:pPr>
            <a:r>
              <a:rPr lang="en-US" altLang="zh-CN" sz="2800" dirty="0">
                <a:solidFill>
                  <a:srgbClr val="FFFFFF"/>
                </a:solidFill>
              </a:rPr>
              <a:t>(5) </a:t>
            </a:r>
            <a:r>
              <a:rPr lang="zh-CN" altLang="en-US" sz="2800" dirty="0">
                <a:solidFill>
                  <a:srgbClr val="FFFFFF"/>
                </a:solidFill>
              </a:rPr>
              <a:t>评价结果运用不充分。</a:t>
            </a:r>
          </a:p>
          <a:p>
            <a:pPr eaLnBrk="1" hangingPunct="1">
              <a:lnSpc>
                <a:spcPct val="150000"/>
              </a:lnSpc>
              <a:spcBef>
                <a:spcPct val="20000"/>
              </a:spcBef>
            </a:pPr>
            <a:r>
              <a:rPr lang="zh-CN" altLang="en-US" sz="2800" dirty="0">
                <a:solidFill>
                  <a:srgbClr val="FFFFFF"/>
                </a:solidFill>
              </a:rPr>
              <a:t>	</a:t>
            </a:r>
            <a:endParaRPr lang="en-US" altLang="zh-CN" sz="2800"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二、评价主体误区</a:t>
            </a:r>
          </a:p>
        </p:txBody>
      </p:sp>
      <p:sp>
        <p:nvSpPr>
          <p:cNvPr id="5" name="Text Box 3"/>
          <p:cNvSpPr txBox="1">
            <a:spLocks noChangeArrowheads="1"/>
          </p:cNvSpPr>
          <p:nvPr/>
        </p:nvSpPr>
        <p:spPr bwMode="auto">
          <a:xfrm>
            <a:off x="969772" y="1484784"/>
            <a:ext cx="7561262" cy="5176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en-US" altLang="zh-CN" sz="2800" dirty="0">
                <a:solidFill>
                  <a:srgbClr val="FFFFFF"/>
                </a:solidFill>
              </a:rPr>
              <a:t>(</a:t>
            </a:r>
            <a:r>
              <a:rPr lang="zh-CN" altLang="en-US" sz="2800" dirty="0">
                <a:solidFill>
                  <a:srgbClr val="FFFFFF"/>
                </a:solidFill>
              </a:rPr>
              <a:t>一</a:t>
            </a:r>
            <a:r>
              <a:rPr lang="en-US" altLang="zh-CN" sz="2800" dirty="0">
                <a:solidFill>
                  <a:srgbClr val="FFFFFF"/>
                </a:solidFill>
              </a:rPr>
              <a:t>)</a:t>
            </a:r>
            <a:r>
              <a:rPr lang="zh-CN" altLang="en-US" sz="2800" dirty="0">
                <a:solidFill>
                  <a:srgbClr val="FFFFFF"/>
                </a:solidFill>
              </a:rPr>
              <a:t>常见的评价主体误区	</a:t>
            </a:r>
            <a:endParaRPr lang="en-US" altLang="zh-CN" sz="2800" dirty="0">
              <a:solidFill>
                <a:srgbClr val="FFFFFF"/>
              </a:solidFill>
            </a:endParaRPr>
          </a:p>
          <a:p>
            <a:pPr eaLnBrk="1" hangingPunct="1">
              <a:spcBef>
                <a:spcPct val="20000"/>
              </a:spcBef>
            </a:pPr>
            <a:r>
              <a:rPr lang="en-US" altLang="zh-CN" sz="2800" dirty="0">
                <a:solidFill>
                  <a:srgbClr val="FFFFFF"/>
                </a:solidFill>
              </a:rPr>
              <a:t>1.</a:t>
            </a:r>
            <a:r>
              <a:rPr lang="zh-CN" altLang="en-US" sz="2800" dirty="0">
                <a:solidFill>
                  <a:srgbClr val="FFFFFF"/>
                </a:solidFill>
              </a:rPr>
              <a:t>晕轮效应</a:t>
            </a:r>
            <a:endParaRPr lang="en-US" altLang="zh-CN" sz="2800" dirty="0">
              <a:solidFill>
                <a:srgbClr val="FFFFFF"/>
              </a:solidFill>
            </a:endParaRPr>
          </a:p>
          <a:p>
            <a:pPr eaLnBrk="1" hangingPunct="1">
              <a:spcBef>
                <a:spcPct val="20000"/>
              </a:spcBef>
            </a:pPr>
            <a:r>
              <a:rPr lang="en-US" altLang="zh-CN" sz="2800" dirty="0">
                <a:solidFill>
                  <a:srgbClr val="FFFFFF"/>
                </a:solidFill>
              </a:rPr>
              <a:t>2.</a:t>
            </a:r>
            <a:r>
              <a:rPr lang="zh-CN" altLang="en-US" sz="2800" dirty="0">
                <a:solidFill>
                  <a:srgbClr val="FFFFFF"/>
                </a:solidFill>
              </a:rPr>
              <a:t>逻辑误差	</a:t>
            </a:r>
            <a:endParaRPr lang="en-US" altLang="zh-CN" sz="2800" dirty="0">
              <a:solidFill>
                <a:srgbClr val="FFFFFF"/>
              </a:solidFill>
            </a:endParaRPr>
          </a:p>
          <a:p>
            <a:pPr eaLnBrk="1" hangingPunct="1">
              <a:spcBef>
                <a:spcPct val="20000"/>
              </a:spcBef>
            </a:pPr>
            <a:r>
              <a:rPr lang="en-US" altLang="zh-CN" sz="2800" dirty="0">
                <a:solidFill>
                  <a:srgbClr val="FFFFFF"/>
                </a:solidFill>
              </a:rPr>
              <a:t>3.</a:t>
            </a:r>
            <a:r>
              <a:rPr lang="zh-CN" altLang="en-US" sz="2800" dirty="0">
                <a:solidFill>
                  <a:srgbClr val="FFFFFF"/>
                </a:solidFill>
              </a:rPr>
              <a:t>宽大化倾向	</a:t>
            </a:r>
            <a:endParaRPr lang="en-US" altLang="zh-CN" sz="2800" dirty="0">
              <a:solidFill>
                <a:srgbClr val="FFFFFF"/>
              </a:solidFill>
            </a:endParaRPr>
          </a:p>
          <a:p>
            <a:pPr eaLnBrk="1" hangingPunct="1">
              <a:spcBef>
                <a:spcPct val="20000"/>
              </a:spcBef>
            </a:pPr>
            <a:r>
              <a:rPr lang="en-US" altLang="zh-CN" sz="2800" dirty="0">
                <a:solidFill>
                  <a:srgbClr val="FFFFFF"/>
                </a:solidFill>
              </a:rPr>
              <a:t>4.</a:t>
            </a:r>
            <a:r>
              <a:rPr lang="zh-CN" altLang="en-US" sz="2800" dirty="0">
                <a:solidFill>
                  <a:srgbClr val="FFFFFF"/>
                </a:solidFill>
              </a:rPr>
              <a:t>严格化倾向	</a:t>
            </a:r>
            <a:endParaRPr lang="en-US" altLang="zh-CN" sz="2800" dirty="0">
              <a:solidFill>
                <a:srgbClr val="FFFFFF"/>
              </a:solidFill>
            </a:endParaRPr>
          </a:p>
          <a:p>
            <a:pPr eaLnBrk="1" hangingPunct="1">
              <a:spcBef>
                <a:spcPct val="20000"/>
              </a:spcBef>
            </a:pPr>
            <a:r>
              <a:rPr lang="en-US" altLang="zh-CN" sz="2800" dirty="0">
                <a:solidFill>
                  <a:srgbClr val="FFFFFF"/>
                </a:solidFill>
              </a:rPr>
              <a:t>5.</a:t>
            </a:r>
            <a:r>
              <a:rPr lang="zh-CN" altLang="en-US" sz="2800" dirty="0">
                <a:solidFill>
                  <a:srgbClr val="FFFFFF"/>
                </a:solidFill>
              </a:rPr>
              <a:t>中心化倾向	</a:t>
            </a:r>
            <a:endParaRPr lang="en-US" altLang="zh-CN" sz="2800" dirty="0">
              <a:solidFill>
                <a:srgbClr val="FFFFFF"/>
              </a:solidFill>
            </a:endParaRPr>
          </a:p>
          <a:p>
            <a:pPr eaLnBrk="1" hangingPunct="1">
              <a:spcBef>
                <a:spcPct val="20000"/>
              </a:spcBef>
            </a:pPr>
            <a:r>
              <a:rPr lang="en-US" altLang="zh-CN" sz="2800" dirty="0">
                <a:solidFill>
                  <a:srgbClr val="FFFFFF"/>
                </a:solidFill>
              </a:rPr>
              <a:t>6.</a:t>
            </a:r>
            <a:r>
              <a:rPr lang="zh-CN" altLang="en-US" sz="2800" dirty="0">
                <a:solidFill>
                  <a:srgbClr val="FFFFFF"/>
                </a:solidFill>
              </a:rPr>
              <a:t>首因效应	</a:t>
            </a:r>
            <a:endParaRPr lang="en-US" altLang="zh-CN" sz="2800" dirty="0">
              <a:solidFill>
                <a:srgbClr val="FFFFFF"/>
              </a:solidFill>
            </a:endParaRPr>
          </a:p>
          <a:p>
            <a:pPr eaLnBrk="1" hangingPunct="1">
              <a:spcBef>
                <a:spcPct val="20000"/>
              </a:spcBef>
            </a:pPr>
            <a:r>
              <a:rPr lang="en-US" altLang="zh-CN" sz="2800" dirty="0">
                <a:solidFill>
                  <a:srgbClr val="FFFFFF"/>
                </a:solidFill>
              </a:rPr>
              <a:t>7.</a:t>
            </a:r>
            <a:r>
              <a:rPr lang="zh-CN" altLang="en-US" sz="2800" dirty="0">
                <a:solidFill>
                  <a:srgbClr val="FFFFFF"/>
                </a:solidFill>
              </a:rPr>
              <a:t>近因效应	</a:t>
            </a:r>
            <a:endParaRPr lang="en-US" altLang="zh-CN" sz="2800" dirty="0">
              <a:solidFill>
                <a:srgbClr val="FFFFFF"/>
              </a:solidFill>
            </a:endParaRPr>
          </a:p>
          <a:p>
            <a:pPr eaLnBrk="1" hangingPunct="1">
              <a:spcBef>
                <a:spcPct val="20000"/>
              </a:spcBef>
            </a:pPr>
            <a:r>
              <a:rPr lang="en-US" altLang="zh-CN" sz="2800" dirty="0">
                <a:solidFill>
                  <a:srgbClr val="FFFFFF"/>
                </a:solidFill>
              </a:rPr>
              <a:t>8.</a:t>
            </a:r>
            <a:r>
              <a:rPr lang="zh-CN" altLang="en-US" sz="2800" dirty="0">
                <a:solidFill>
                  <a:srgbClr val="FFFFFF"/>
                </a:solidFill>
              </a:rPr>
              <a:t>评价者个人偏见	</a:t>
            </a:r>
            <a:endParaRPr lang="en-US" altLang="zh-CN" sz="2800" dirty="0">
              <a:solidFill>
                <a:srgbClr val="FFFFFF"/>
              </a:solidFill>
            </a:endParaRPr>
          </a:p>
          <a:p>
            <a:pPr eaLnBrk="1" hangingPunct="1">
              <a:spcBef>
                <a:spcPct val="20000"/>
              </a:spcBef>
            </a:pPr>
            <a:r>
              <a:rPr lang="en-US" altLang="zh-CN" sz="2800" dirty="0">
                <a:solidFill>
                  <a:srgbClr val="FFFFFF"/>
                </a:solidFill>
              </a:rPr>
              <a:t>9.</a:t>
            </a:r>
            <a:r>
              <a:rPr lang="zh-CN" altLang="en-US" sz="2800" dirty="0">
                <a:solidFill>
                  <a:srgbClr val="FFFFFF"/>
                </a:solidFill>
              </a:rPr>
              <a:t>溢出效应	</a:t>
            </a:r>
            <a:endParaRPr lang="zh-CN" altLang="zh-CN" sz="24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二、评价主体误区</a:t>
            </a:r>
          </a:p>
        </p:txBody>
      </p:sp>
      <p:sp>
        <p:nvSpPr>
          <p:cNvPr id="5" name="Text Box 3"/>
          <p:cNvSpPr txBox="1">
            <a:spLocks noChangeArrowheads="1"/>
          </p:cNvSpPr>
          <p:nvPr/>
        </p:nvSpPr>
        <p:spPr bwMode="auto">
          <a:xfrm>
            <a:off x="969772" y="1484784"/>
            <a:ext cx="7561262" cy="3627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en-US" altLang="zh-CN" sz="2800" dirty="0">
                <a:solidFill>
                  <a:srgbClr val="FFFFFF"/>
                </a:solidFill>
              </a:rPr>
              <a:t>1.</a:t>
            </a:r>
            <a:r>
              <a:rPr lang="zh-CN" altLang="en-US" sz="2800" dirty="0">
                <a:solidFill>
                  <a:srgbClr val="FFFFFF"/>
                </a:solidFill>
              </a:rPr>
              <a:t>晕轮效应</a:t>
            </a:r>
            <a:endParaRPr lang="en-US" altLang="zh-CN" sz="2800" dirty="0">
              <a:solidFill>
                <a:srgbClr val="FFFFFF"/>
              </a:solidFill>
            </a:endParaRPr>
          </a:p>
          <a:p>
            <a:pPr indent="0" algn="l" eaLnBrk="1" hangingPunct="1">
              <a:spcBef>
                <a:spcPct val="20000"/>
              </a:spcBef>
              <a:buFontTx/>
              <a:buNone/>
            </a:pPr>
            <a:r>
              <a:rPr lang="zh-CN" altLang="zh-CN" sz="2000" dirty="0">
                <a:solidFill>
                  <a:srgbClr val="FFFFFF"/>
                </a:solidFill>
                <a:latin typeface="Times New Roman" pitchFamily="18" charset="0"/>
              </a:rPr>
              <a:t>当我们以个体的某一种特征形成对个体的一个总体印象时，就会受到晕轮效应(halo effect)的影响。在绩效评价的过程中，晕轮效应具体就是指由于个别特性评价而影响整体印象的倾向。有关晕轮效应的例子在我们的日常生活中经常发生，人们往往有根据某一局部印象得出整体印象的倾向。例如，某位管理者对下属的某一绩效要素(如“口头表达能力”)的评价较高，导致其对该下属其他绩效要素的评价也较高。同时，下属一般会对那些和颜悦色、比较客气的上级有好感。这样的上级工作能力也许不强，但下属往往倾向于对该上级的其他方面给予较高的评价。因此，晕轮效应非常不利于绩效评价的有效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二、评价主体误区</a:t>
            </a:r>
          </a:p>
        </p:txBody>
      </p:sp>
      <p:sp>
        <p:nvSpPr>
          <p:cNvPr id="5" name="Text Box 3"/>
          <p:cNvSpPr txBox="1">
            <a:spLocks noChangeArrowheads="1"/>
          </p:cNvSpPr>
          <p:nvPr/>
        </p:nvSpPr>
        <p:spPr bwMode="auto">
          <a:xfrm>
            <a:off x="969772" y="1484784"/>
            <a:ext cx="7561262" cy="2846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en-US" altLang="zh-CN" sz="2800" dirty="0">
                <a:solidFill>
                  <a:srgbClr val="FFFFFF"/>
                </a:solidFill>
              </a:rPr>
              <a:t>2.</a:t>
            </a:r>
            <a:r>
              <a:rPr lang="zh-CN" altLang="en-US" sz="2800" dirty="0">
                <a:solidFill>
                  <a:srgbClr val="FFFFFF"/>
                </a:solidFill>
              </a:rPr>
              <a:t>逻辑误差	</a:t>
            </a:r>
            <a:endParaRPr lang="en-US" altLang="zh-CN" sz="2800" dirty="0">
              <a:solidFill>
                <a:srgbClr val="FFFFFF"/>
              </a:solidFill>
            </a:endParaRPr>
          </a:p>
          <a:p>
            <a:pPr eaLnBrk="1" hangingPunct="1">
              <a:spcBef>
                <a:spcPct val="20000"/>
              </a:spcBef>
            </a:pPr>
            <a:r>
              <a:rPr lang="en-US" altLang="zh-CN" sz="2000" dirty="0">
                <a:solidFill>
                  <a:srgbClr val="FFFFFF"/>
                </a:solidFill>
              </a:rPr>
              <a:t>逻辑误差(logic error)指的是评价者在对某些有逻辑关系的评价要素进行评价时，使用简单的推理而造成的误差。在绩效评价过程中产生逻辑误差的原因是由于两个评价要素之间的高相关性。例如，很多人认为“社交能力与谈判能力之间有很密切的逻辑关系”，于是，评价者在进行绩效评价时，往往会依据“既然社交能力强，谈判能力当然也强”而对评价对象做出这样的评价。</a:t>
            </a:r>
          </a:p>
          <a:p>
            <a:pPr marL="457200" indent="-457200" algn="l" eaLnBrk="1" hangingPunct="1">
              <a:spcBef>
                <a:spcPct val="20000"/>
              </a:spcBef>
              <a:buFontTx/>
              <a:buChar char="•"/>
            </a:pPr>
            <a:endParaRPr lang="zh-CN" altLang="zh-CN" sz="24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二、评价主体误区</a:t>
            </a:r>
          </a:p>
        </p:txBody>
      </p:sp>
      <p:sp>
        <p:nvSpPr>
          <p:cNvPr id="5" name="Text Box 3"/>
          <p:cNvSpPr txBox="1">
            <a:spLocks noChangeArrowheads="1"/>
          </p:cNvSpPr>
          <p:nvPr/>
        </p:nvSpPr>
        <p:spPr bwMode="auto">
          <a:xfrm>
            <a:off x="969772" y="1484784"/>
            <a:ext cx="7561262" cy="4065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en-US" altLang="zh-CN" sz="2800" dirty="0">
                <a:solidFill>
                  <a:srgbClr val="FFFFFF"/>
                </a:solidFill>
              </a:rPr>
              <a:t>3.</a:t>
            </a:r>
            <a:r>
              <a:rPr lang="zh-CN" altLang="en-US" sz="2800" dirty="0">
                <a:solidFill>
                  <a:srgbClr val="FFFFFF"/>
                </a:solidFill>
              </a:rPr>
              <a:t>宽大化倾向	</a:t>
            </a:r>
            <a:endParaRPr lang="en-US" altLang="zh-CN" sz="2800" dirty="0">
              <a:solidFill>
                <a:srgbClr val="FFFFFF"/>
              </a:solidFill>
            </a:endParaRPr>
          </a:p>
          <a:p>
            <a:pPr eaLnBrk="1" hangingPunct="1">
              <a:spcBef>
                <a:spcPct val="20000"/>
              </a:spcBef>
            </a:pPr>
            <a:r>
              <a:rPr lang="en-US" altLang="zh-CN" sz="2000" dirty="0">
                <a:solidFill>
                  <a:srgbClr val="FFFFFF"/>
                </a:solidFill>
              </a:rPr>
              <a:t>宽大化倾向(leniency tendency)是最常见的评价误差行为。受这种行为倾向的影响，评价者对评价对象所作的评价往往高于其实际成绩。这种现象产生的原因主要有：</a:t>
            </a:r>
          </a:p>
          <a:p>
            <a:pPr eaLnBrk="1" hangingPunct="1">
              <a:spcBef>
                <a:spcPct val="20000"/>
              </a:spcBef>
            </a:pPr>
            <a:r>
              <a:rPr lang="en-US" altLang="zh-CN" sz="2000" dirty="0">
                <a:solidFill>
                  <a:srgbClr val="FFFFFF"/>
                </a:solidFill>
              </a:rPr>
              <a:t>(1)评价者为了保护评价对象，避免留下不良绩效的书面记录，不愿意严格地评价；</a:t>
            </a:r>
          </a:p>
          <a:p>
            <a:pPr eaLnBrk="1" hangingPunct="1">
              <a:spcBef>
                <a:spcPct val="20000"/>
              </a:spcBef>
            </a:pPr>
            <a:r>
              <a:rPr lang="en-US" altLang="zh-CN" sz="2000" dirty="0">
                <a:solidFill>
                  <a:srgbClr val="FFFFFF"/>
                </a:solidFill>
              </a:rPr>
              <a:t>(2)评价者希望本部门员工的业绩优于其他部门员工的业绩；</a:t>
            </a:r>
          </a:p>
          <a:p>
            <a:pPr eaLnBrk="1" hangingPunct="1">
              <a:spcBef>
                <a:spcPct val="20000"/>
              </a:spcBef>
            </a:pPr>
            <a:r>
              <a:rPr lang="en-US" altLang="zh-CN" sz="2000" dirty="0">
                <a:solidFill>
                  <a:srgbClr val="FFFFFF"/>
                </a:solidFill>
              </a:rPr>
              <a:t>(3)评价者对评价工作缺乏自信心，尽量避免引起评价争议；</a:t>
            </a:r>
          </a:p>
          <a:p>
            <a:pPr eaLnBrk="1" hangingPunct="1">
              <a:spcBef>
                <a:spcPct val="20000"/>
              </a:spcBef>
            </a:pPr>
            <a:r>
              <a:rPr lang="en-US" altLang="zh-CN" sz="2000" dirty="0">
                <a:solidFill>
                  <a:srgbClr val="FFFFFF"/>
                </a:solidFill>
              </a:rPr>
              <a:t>(4)评价要素的评价标准不明确；</a:t>
            </a:r>
          </a:p>
          <a:p>
            <a:pPr eaLnBrk="1" hangingPunct="1">
              <a:spcBef>
                <a:spcPct val="20000"/>
              </a:spcBef>
            </a:pPr>
            <a:r>
              <a:rPr lang="en-US" altLang="zh-CN" sz="2000" dirty="0">
                <a:solidFill>
                  <a:srgbClr val="FFFFFF"/>
                </a:solidFill>
              </a:rPr>
              <a:t>(5)评价者想要鼓励工作表现有所提高的评价对象。</a:t>
            </a:r>
          </a:p>
          <a:p>
            <a:pPr marL="457200" indent="-457200" algn="l" eaLnBrk="1" hangingPunct="1">
              <a:spcBef>
                <a:spcPct val="20000"/>
              </a:spcBef>
              <a:buFontTx/>
              <a:buChar char="•"/>
            </a:pPr>
            <a:endParaRPr lang="zh-CN" altLang="zh-CN" sz="24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二、评价主体误区</a:t>
            </a:r>
          </a:p>
        </p:txBody>
      </p:sp>
      <p:sp>
        <p:nvSpPr>
          <p:cNvPr id="5" name="Text Box 3"/>
          <p:cNvSpPr txBox="1">
            <a:spLocks noChangeArrowheads="1"/>
          </p:cNvSpPr>
          <p:nvPr/>
        </p:nvSpPr>
        <p:spPr bwMode="auto">
          <a:xfrm>
            <a:off x="969772" y="1484784"/>
            <a:ext cx="7561262" cy="479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en-US" altLang="zh-CN" sz="2800" dirty="0">
                <a:solidFill>
                  <a:srgbClr val="FFFFFF"/>
                </a:solidFill>
              </a:rPr>
              <a:t>4.</a:t>
            </a:r>
            <a:r>
              <a:rPr lang="zh-CN" altLang="en-US" sz="2800" dirty="0">
                <a:solidFill>
                  <a:srgbClr val="FFFFFF"/>
                </a:solidFill>
              </a:rPr>
              <a:t>严格化倾向	</a:t>
            </a:r>
            <a:endParaRPr lang="en-US" altLang="zh-CN" sz="2800" dirty="0">
              <a:solidFill>
                <a:srgbClr val="FFFFFF"/>
              </a:solidFill>
            </a:endParaRPr>
          </a:p>
          <a:p>
            <a:pPr eaLnBrk="1" hangingPunct="1">
              <a:spcBef>
                <a:spcPct val="20000"/>
              </a:spcBef>
            </a:pPr>
            <a:r>
              <a:rPr lang="en-US" altLang="zh-CN" sz="2000" dirty="0">
                <a:solidFill>
                  <a:srgbClr val="FFFFFF"/>
                </a:solidFill>
              </a:rPr>
              <a:t>严格化倾向(strictness tendency)是与宽大化倾向相对应的另一种可能的评价者行为倾向，是指评价者对评价对象工作业绩的评价过分严格的倾向。现实中，有些评价者在进行评价时，喜欢采用比既定标准更加苛刻的尺度。</a:t>
            </a:r>
          </a:p>
          <a:p>
            <a:pPr eaLnBrk="1" hangingPunct="1">
              <a:spcBef>
                <a:spcPct val="20000"/>
              </a:spcBef>
            </a:pPr>
            <a:r>
              <a:rPr lang="en-US" altLang="zh-CN" sz="2000" dirty="0">
                <a:solidFill>
                  <a:srgbClr val="FFFFFF"/>
                </a:solidFill>
              </a:rPr>
              <a:t>严格化倾向产生的原因有：</a:t>
            </a:r>
          </a:p>
          <a:p>
            <a:pPr eaLnBrk="1" hangingPunct="1">
              <a:spcBef>
                <a:spcPct val="20000"/>
              </a:spcBef>
            </a:pPr>
            <a:r>
              <a:rPr lang="en-US" altLang="zh-CN" sz="2000" dirty="0">
                <a:solidFill>
                  <a:srgbClr val="FFFFFF"/>
                </a:solidFill>
              </a:rPr>
              <a:t>(1)评价者对各种评价因素缺乏足够的了解；</a:t>
            </a:r>
          </a:p>
          <a:p>
            <a:pPr eaLnBrk="1" hangingPunct="1">
              <a:spcBef>
                <a:spcPct val="20000"/>
              </a:spcBef>
            </a:pPr>
            <a:r>
              <a:rPr lang="en-US" altLang="zh-CN" sz="2000" dirty="0">
                <a:solidFill>
                  <a:srgbClr val="FFFFFF"/>
                </a:solidFill>
              </a:rPr>
              <a:t>(2)惩罚顽固的或难以对付的评价对象；</a:t>
            </a:r>
          </a:p>
          <a:p>
            <a:pPr eaLnBrk="1" hangingPunct="1">
              <a:spcBef>
                <a:spcPct val="20000"/>
              </a:spcBef>
            </a:pPr>
            <a:r>
              <a:rPr lang="en-US" altLang="zh-CN" sz="2000" dirty="0">
                <a:solidFill>
                  <a:srgbClr val="FFFFFF"/>
                </a:solidFill>
              </a:rPr>
              <a:t>(3)促使有问题的员工主动辞职；</a:t>
            </a:r>
          </a:p>
          <a:p>
            <a:pPr eaLnBrk="1" hangingPunct="1">
              <a:spcBef>
                <a:spcPct val="20000"/>
              </a:spcBef>
            </a:pPr>
            <a:r>
              <a:rPr lang="en-US" altLang="zh-CN" sz="2000" dirty="0">
                <a:solidFill>
                  <a:srgbClr val="FFFFFF"/>
                </a:solidFill>
              </a:rPr>
              <a:t>(4)为有计划的裁员提供证据；</a:t>
            </a:r>
          </a:p>
          <a:p>
            <a:pPr eaLnBrk="1" hangingPunct="1">
              <a:spcBef>
                <a:spcPct val="20000"/>
              </a:spcBef>
            </a:pPr>
            <a:r>
              <a:rPr lang="en-US" altLang="zh-CN" sz="2000" dirty="0">
                <a:solidFill>
                  <a:srgbClr val="FFFFFF"/>
                </a:solidFill>
              </a:rPr>
              <a:t>(5)减少凭业绩提薪的员工的数量；</a:t>
            </a:r>
          </a:p>
          <a:p>
            <a:pPr eaLnBrk="1" hangingPunct="1">
              <a:spcBef>
                <a:spcPct val="20000"/>
              </a:spcBef>
            </a:pPr>
            <a:r>
              <a:rPr lang="en-US" altLang="zh-CN" sz="2000" dirty="0">
                <a:solidFill>
                  <a:srgbClr val="FFFFFF"/>
                </a:solidFill>
              </a:rPr>
              <a:t>(6)遵守组织的规定(组织不提倡管理者给出高评价)。</a:t>
            </a:r>
          </a:p>
          <a:p>
            <a:pPr marL="457200" indent="-457200" algn="l" eaLnBrk="1" hangingPunct="1">
              <a:spcBef>
                <a:spcPct val="20000"/>
              </a:spcBef>
              <a:buFontTx/>
              <a:buChar char="•"/>
            </a:pPr>
            <a:endParaRPr lang="zh-CN" altLang="zh-CN" sz="24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二、评价主体误区</a:t>
            </a:r>
          </a:p>
        </p:txBody>
      </p:sp>
      <p:sp>
        <p:nvSpPr>
          <p:cNvPr id="5" name="Text Box 3"/>
          <p:cNvSpPr txBox="1">
            <a:spLocks noChangeArrowheads="1"/>
          </p:cNvSpPr>
          <p:nvPr/>
        </p:nvSpPr>
        <p:spPr bwMode="auto">
          <a:xfrm>
            <a:off x="969772" y="1484784"/>
            <a:ext cx="7561262"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en-US" altLang="zh-CN" sz="2800" dirty="0">
                <a:solidFill>
                  <a:srgbClr val="FFFFFF"/>
                </a:solidFill>
              </a:rPr>
              <a:t>5.</a:t>
            </a:r>
            <a:r>
              <a:rPr lang="zh-CN" altLang="en-US" sz="2800" dirty="0">
                <a:solidFill>
                  <a:srgbClr val="FFFFFF"/>
                </a:solidFill>
              </a:rPr>
              <a:t>中心化倾向	</a:t>
            </a:r>
            <a:endParaRPr lang="en-US" altLang="zh-CN" sz="2800" dirty="0">
              <a:solidFill>
                <a:srgbClr val="FFFFFF"/>
              </a:solidFill>
            </a:endParaRPr>
          </a:p>
          <a:p>
            <a:pPr eaLnBrk="1" hangingPunct="1">
              <a:spcBef>
                <a:spcPct val="20000"/>
              </a:spcBef>
            </a:pPr>
            <a:r>
              <a:rPr lang="en-US" altLang="zh-CN" sz="2000" dirty="0">
                <a:solidFill>
                  <a:srgbClr val="FFFFFF"/>
                </a:solidFill>
              </a:rPr>
              <a:t>在确定评价等级时，许多管理者都很容易产生中心化倾向(central tendency)。这种倾向是指评价者对一组评价对象做出的评价结果相差不多，或者都集中在评价尺度的中心附近，导致评价成绩拉不开差距。例如，在图示量表法中，设计者规定了从第Ⅰ到第Ⅴ的五个评价等级。管理者很可能会避开最高的等级(第Ⅴ等级)和最低的等级(第Ⅰ等级)，而将他们的大多数下属都评定在第Ⅱ、Ⅲ、Ⅳ这三个等级上。</a:t>
            </a:r>
          </a:p>
          <a:p>
            <a:pPr eaLnBrk="1" hangingPunct="1">
              <a:spcBef>
                <a:spcPct val="20000"/>
              </a:spcBef>
            </a:pPr>
            <a:r>
              <a:rPr lang="en-US" altLang="zh-CN" sz="2000" dirty="0">
                <a:solidFill>
                  <a:srgbClr val="FFFFFF"/>
                </a:solidFill>
              </a:rPr>
              <a:t>中心化倾向产生的原因有：</a:t>
            </a:r>
          </a:p>
          <a:p>
            <a:pPr eaLnBrk="1" hangingPunct="1">
              <a:spcBef>
                <a:spcPct val="20000"/>
              </a:spcBef>
            </a:pPr>
            <a:r>
              <a:rPr lang="en-US" altLang="zh-CN" sz="2000" dirty="0">
                <a:solidFill>
                  <a:srgbClr val="FFFFFF"/>
                </a:solidFill>
              </a:rPr>
              <a:t>(1)人们往往不愿意做出“极好”、“极差”之类的极端评价；</a:t>
            </a:r>
          </a:p>
          <a:p>
            <a:pPr eaLnBrk="1" hangingPunct="1">
              <a:spcBef>
                <a:spcPct val="20000"/>
              </a:spcBef>
            </a:pPr>
            <a:r>
              <a:rPr lang="en-US" altLang="zh-CN" sz="2000" dirty="0">
                <a:solidFill>
                  <a:srgbClr val="FFFFFF"/>
                </a:solidFill>
              </a:rPr>
              <a:t>(2)对评价对象不够了解，难以做出准确的评价；</a:t>
            </a:r>
          </a:p>
          <a:p>
            <a:pPr eaLnBrk="1" hangingPunct="1">
              <a:spcBef>
                <a:spcPct val="20000"/>
              </a:spcBef>
            </a:pPr>
            <a:r>
              <a:rPr lang="en-US" altLang="zh-CN" sz="2000" dirty="0">
                <a:solidFill>
                  <a:srgbClr val="FFFFFF"/>
                </a:solidFill>
              </a:rPr>
              <a:t>(3)评价者对评价工作缺乏自信心；</a:t>
            </a:r>
          </a:p>
          <a:p>
            <a:pPr eaLnBrk="1" hangingPunct="1">
              <a:spcBef>
                <a:spcPct val="20000"/>
              </a:spcBef>
            </a:pPr>
            <a:r>
              <a:rPr lang="en-US" altLang="zh-CN" sz="2000" dirty="0">
                <a:solidFill>
                  <a:srgbClr val="FFFFFF"/>
                </a:solidFill>
              </a:rPr>
              <a:t>(4)评价要素的说明不完整，评价方法不明确；</a:t>
            </a:r>
          </a:p>
          <a:p>
            <a:pPr eaLnBrk="1" hangingPunct="1">
              <a:spcBef>
                <a:spcPct val="20000"/>
              </a:spcBef>
            </a:pPr>
            <a:r>
              <a:rPr lang="en-US" altLang="zh-CN" sz="2000" dirty="0">
                <a:solidFill>
                  <a:srgbClr val="FFFFFF"/>
                </a:solidFill>
              </a:rPr>
              <a:t>(5)</a:t>
            </a:r>
            <a:r>
              <a:rPr lang="en-US" altLang="zh-CN" sz="2000" dirty="0" err="1">
                <a:solidFill>
                  <a:srgbClr val="FFFFFF"/>
                </a:solidFill>
              </a:rPr>
              <a:t>有些组织要求评价者对过高或过低的评价写出书面鉴定，以免引起争议</a:t>
            </a:r>
            <a:r>
              <a:rPr lang="en-US" altLang="zh-CN" sz="2000" dirty="0">
                <a:solidFill>
                  <a:srgbClr val="FFFFFF"/>
                </a:solidFill>
              </a:rPr>
              <a:t>。</a:t>
            </a:r>
            <a:endParaRPr lang="zh-CN" altLang="zh-CN" sz="24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二、评价主体误区</a:t>
            </a:r>
          </a:p>
        </p:txBody>
      </p:sp>
      <p:sp>
        <p:nvSpPr>
          <p:cNvPr id="5" name="Text Box 3"/>
          <p:cNvSpPr txBox="1">
            <a:spLocks noChangeArrowheads="1"/>
          </p:cNvSpPr>
          <p:nvPr/>
        </p:nvSpPr>
        <p:spPr bwMode="auto">
          <a:xfrm>
            <a:off x="969772" y="1484784"/>
            <a:ext cx="7561262" cy="3151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en-US" altLang="zh-CN" sz="2800" dirty="0">
                <a:solidFill>
                  <a:srgbClr val="FFFFFF"/>
                </a:solidFill>
              </a:rPr>
              <a:t>6.</a:t>
            </a:r>
            <a:r>
              <a:rPr lang="zh-CN" altLang="en-US" sz="2800" dirty="0">
                <a:solidFill>
                  <a:srgbClr val="FFFFFF"/>
                </a:solidFill>
              </a:rPr>
              <a:t>首因效应	</a:t>
            </a:r>
            <a:endParaRPr lang="en-US" altLang="zh-CN" sz="2800" dirty="0">
              <a:solidFill>
                <a:srgbClr val="FFFFFF"/>
              </a:solidFill>
            </a:endParaRPr>
          </a:p>
          <a:p>
            <a:pPr eaLnBrk="1" hangingPunct="1">
              <a:spcBef>
                <a:spcPct val="20000"/>
              </a:spcBef>
            </a:pPr>
            <a:r>
              <a:rPr lang="en-US" altLang="zh-CN" sz="2000" dirty="0">
                <a:solidFill>
                  <a:srgbClr val="FFFFFF"/>
                </a:solidFill>
              </a:rPr>
              <a:t>首因效应(primacy effect)，亦称第一印象误差，是指评价对象在初期的绩效表现对评价者评价其以后的绩效表现会产生延续性影响。例如，某人在刚刚进入某个部门之初工作热情很高，很快取得了良好的业绩，给他的上级留下了深刻的印象。实际上他在整个绩效评价期间的工作绩效并不是很好，但上级还是根据最初的印象给了他较高的评价。首因效应会给评价工作带来消极的影响，使评价结果不能正确地反映评价对象的真实情况。</a:t>
            </a:r>
          </a:p>
          <a:p>
            <a:pPr marL="457200" indent="-457200" algn="l" eaLnBrk="1" hangingPunct="1">
              <a:spcBef>
                <a:spcPct val="20000"/>
              </a:spcBef>
              <a:buFontTx/>
              <a:buChar char="•"/>
            </a:pPr>
            <a:endParaRPr lang="zh-CN" altLang="zh-CN" sz="24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二、评价主体误区</a:t>
            </a:r>
          </a:p>
        </p:txBody>
      </p:sp>
      <p:sp>
        <p:nvSpPr>
          <p:cNvPr id="5" name="Text Box 3"/>
          <p:cNvSpPr txBox="1">
            <a:spLocks noChangeArrowheads="1"/>
          </p:cNvSpPr>
          <p:nvPr/>
        </p:nvSpPr>
        <p:spPr bwMode="auto">
          <a:xfrm>
            <a:off x="969772" y="1484784"/>
            <a:ext cx="7561262" cy="2164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en-US" altLang="zh-CN" sz="2800" dirty="0">
                <a:solidFill>
                  <a:srgbClr val="FFFFFF"/>
                </a:solidFill>
              </a:rPr>
              <a:t>7.</a:t>
            </a:r>
            <a:r>
              <a:rPr lang="zh-CN" altLang="en-US" sz="2800" dirty="0">
                <a:solidFill>
                  <a:srgbClr val="FFFFFF"/>
                </a:solidFill>
              </a:rPr>
              <a:t>近因效应	</a:t>
            </a:r>
            <a:endParaRPr lang="en-US" altLang="zh-CN" sz="2800" dirty="0">
              <a:solidFill>
                <a:srgbClr val="FFFFFF"/>
              </a:solidFill>
            </a:endParaRPr>
          </a:p>
          <a:p>
            <a:pPr eaLnBrk="1" hangingPunct="1">
              <a:spcBef>
                <a:spcPct val="20000"/>
              </a:spcBef>
            </a:pPr>
            <a:endParaRPr lang="en-US" altLang="zh-CN" sz="2000" dirty="0">
              <a:solidFill>
                <a:srgbClr val="FFFFFF"/>
              </a:solidFill>
            </a:endParaRPr>
          </a:p>
          <a:p>
            <a:pPr eaLnBrk="1" hangingPunct="1">
              <a:spcBef>
                <a:spcPct val="20000"/>
              </a:spcBef>
            </a:pPr>
            <a:r>
              <a:rPr lang="en-US" altLang="zh-CN" sz="2000" dirty="0">
                <a:solidFill>
                  <a:srgbClr val="FFFFFF"/>
                </a:solidFill>
              </a:rPr>
              <a:t>与首因效应相反，近因效应(recency effect)是指评价者只凭评价对象的近期行为表现，即绩效评价期间的最后阶段绩效表现的好坏，进行评价，导致评价者对其在整个评价期间的业绩表现得出相同的结论。</a:t>
            </a:r>
            <a:endParaRPr lang="zh-CN" altLang="zh-CN" sz="24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二、评价主体误区</a:t>
            </a:r>
          </a:p>
        </p:txBody>
      </p:sp>
      <p:sp>
        <p:nvSpPr>
          <p:cNvPr id="5" name="Text Box 3"/>
          <p:cNvSpPr txBox="1">
            <a:spLocks noChangeArrowheads="1"/>
          </p:cNvSpPr>
          <p:nvPr/>
        </p:nvSpPr>
        <p:spPr bwMode="auto">
          <a:xfrm>
            <a:off x="969772" y="1484784"/>
            <a:ext cx="7561262" cy="4919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en-US" altLang="zh-CN" sz="2800" dirty="0">
                <a:solidFill>
                  <a:srgbClr val="FFFFFF"/>
                </a:solidFill>
              </a:rPr>
              <a:t>8.</a:t>
            </a:r>
            <a:r>
              <a:rPr lang="zh-CN" altLang="en-US" sz="2800" dirty="0">
                <a:solidFill>
                  <a:srgbClr val="FFFFFF"/>
                </a:solidFill>
              </a:rPr>
              <a:t>评价者个人偏见	</a:t>
            </a:r>
            <a:endParaRPr lang="en-US" altLang="zh-CN" sz="2800" dirty="0">
              <a:solidFill>
                <a:srgbClr val="FFFFFF"/>
              </a:solidFill>
            </a:endParaRPr>
          </a:p>
          <a:p>
            <a:pPr eaLnBrk="1" hangingPunct="1">
              <a:spcBef>
                <a:spcPct val="20000"/>
              </a:spcBef>
            </a:pPr>
            <a:r>
              <a:rPr lang="en-US" altLang="zh-CN" sz="2000" dirty="0">
                <a:solidFill>
                  <a:srgbClr val="FFFFFF"/>
                </a:solidFill>
              </a:rPr>
              <a:t>组织行为学理论指出，当以某人所在的团体知觉为基础对某人进行判断时，就称这种行为受到了刻板印象(stereotyping)的影响。有些人也使用“评估者使用隐含人格理论”来指代这种现象。在这里，我们将之称为“评价者个人偏见”。评价者个人偏见是指评价者在进行各种评价时，可能在评价对象的个人特征，如种族、民族、性别、年龄、性格、爱好等方面存在偏见，或者偏爱与自己的行为或人格相近的人，造成人为的不公平。</a:t>
            </a:r>
          </a:p>
          <a:p>
            <a:pPr eaLnBrk="1" hangingPunct="1">
              <a:spcBef>
                <a:spcPct val="20000"/>
              </a:spcBef>
            </a:pPr>
            <a:r>
              <a:rPr lang="en-US" altLang="zh-CN" sz="2000" dirty="0">
                <a:solidFill>
                  <a:srgbClr val="FFFFFF"/>
                </a:solidFill>
              </a:rPr>
              <a:t>评价者个人偏见可能表现在：</a:t>
            </a:r>
          </a:p>
          <a:p>
            <a:pPr eaLnBrk="1" hangingPunct="1">
              <a:spcBef>
                <a:spcPct val="20000"/>
              </a:spcBef>
            </a:pPr>
            <a:r>
              <a:rPr lang="en-US" altLang="zh-CN" sz="2000" dirty="0">
                <a:solidFill>
                  <a:srgbClr val="FFFFFF"/>
                </a:solidFill>
              </a:rPr>
              <a:t>(1)对与自己关系不错、性格相投的人会给予较高的评价；</a:t>
            </a:r>
          </a:p>
          <a:p>
            <a:pPr eaLnBrk="1" hangingPunct="1">
              <a:spcBef>
                <a:spcPct val="20000"/>
              </a:spcBef>
            </a:pPr>
            <a:r>
              <a:rPr lang="en-US" altLang="zh-CN" sz="2000" dirty="0">
                <a:solidFill>
                  <a:srgbClr val="FFFFFF"/>
                </a:solidFill>
              </a:rPr>
              <a:t>(2)对女性、老年人等持有偏见，给予较低的评价等。</a:t>
            </a:r>
          </a:p>
          <a:p>
            <a:pPr eaLnBrk="1" hangingPunct="1">
              <a:spcBef>
                <a:spcPct val="20000"/>
              </a:spcBef>
            </a:pPr>
            <a:r>
              <a:rPr lang="en-US" altLang="zh-CN" sz="2000" dirty="0">
                <a:solidFill>
                  <a:srgbClr val="FFFFFF"/>
                </a:solidFill>
              </a:rPr>
              <a:t>我们应通过评价主体培训，要求评价者从企业发展的大局出发，抛弃自己的个人偏见，进行公正的评价。</a:t>
            </a:r>
          </a:p>
          <a:p>
            <a:pPr marL="457200" indent="-457200" algn="l" eaLnBrk="1" hangingPunct="1">
              <a:spcBef>
                <a:spcPct val="20000"/>
              </a:spcBef>
              <a:buFontTx/>
              <a:buChar char="•"/>
            </a:pPr>
            <a:endParaRPr lang="zh-CN" altLang="zh-CN" sz="24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二、评价主体误区</a:t>
            </a:r>
          </a:p>
        </p:txBody>
      </p:sp>
      <p:sp>
        <p:nvSpPr>
          <p:cNvPr id="5" name="Text Box 3"/>
          <p:cNvSpPr txBox="1">
            <a:spLocks noChangeArrowheads="1"/>
          </p:cNvSpPr>
          <p:nvPr/>
        </p:nvSpPr>
        <p:spPr bwMode="auto">
          <a:xfrm>
            <a:off x="969772" y="1484784"/>
            <a:ext cx="7561262" cy="3383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en-US" altLang="zh-CN" sz="2800" dirty="0">
                <a:solidFill>
                  <a:srgbClr val="FFFFFF"/>
                </a:solidFill>
              </a:rPr>
              <a:t>9.</a:t>
            </a:r>
            <a:r>
              <a:rPr lang="zh-CN" altLang="en-US" sz="2800" dirty="0">
                <a:solidFill>
                  <a:srgbClr val="FFFFFF"/>
                </a:solidFill>
              </a:rPr>
              <a:t>溢出效应	</a:t>
            </a:r>
            <a:endParaRPr lang="en-US" altLang="zh-CN" sz="2800" dirty="0">
              <a:solidFill>
                <a:srgbClr val="FFFFFF"/>
              </a:solidFill>
            </a:endParaRPr>
          </a:p>
          <a:p>
            <a:pPr indent="0" algn="l" eaLnBrk="1" hangingPunct="1">
              <a:spcBef>
                <a:spcPct val="20000"/>
              </a:spcBef>
              <a:buFontTx/>
              <a:buNone/>
            </a:pPr>
            <a:r>
              <a:rPr lang="zh-CN" altLang="zh-CN" sz="2000" dirty="0">
                <a:solidFill>
                  <a:srgbClr val="FFFFFF"/>
                </a:solidFill>
                <a:latin typeface="Times New Roman" pitchFamily="18" charset="0"/>
              </a:rPr>
              <a:t>溢出效应(spillover effect)是指因评价对象在评价期之外的绩效失误而降低其评价等级。例如，一名生产线上的评价对象在该评价周期之前出现了生产事故，影响了他上一期的工作业绩。在本评价期间他并没有再犯类似的错误，但是，评价者可能会由于他在上一评价期间的表现不佳而在该期的评价中给出较低的评价等级。</a:t>
            </a:r>
          </a:p>
          <a:p>
            <a:pPr indent="0" algn="l" eaLnBrk="1" hangingPunct="1">
              <a:spcBef>
                <a:spcPct val="20000"/>
              </a:spcBef>
              <a:buFontTx/>
              <a:buNone/>
            </a:pPr>
            <a:r>
              <a:rPr lang="zh-CN" altLang="zh-CN" sz="2000" dirty="0">
                <a:solidFill>
                  <a:srgbClr val="FFFFFF"/>
                </a:solidFill>
                <a:latin typeface="Times New Roman" pitchFamily="18" charset="0"/>
              </a:rPr>
              <a:t>对那些上一个评价期间表现不良的评价对象来说，在评价中出现溢出效应是很不公平的，会挫伤其继续提高工作绩效的积极性。因此，为了避免这种评价误区的发生，我们应该鼓励评价者记录评价期间发生的关键事件。在评价主体培训时，应对这种错误加以强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二、评价主体误区</a:t>
            </a:r>
          </a:p>
        </p:txBody>
      </p:sp>
      <p:sp>
        <p:nvSpPr>
          <p:cNvPr id="5" name="Text Box 3"/>
          <p:cNvSpPr txBox="1">
            <a:spLocks noChangeArrowheads="1"/>
          </p:cNvSpPr>
          <p:nvPr/>
        </p:nvSpPr>
        <p:spPr bwMode="auto">
          <a:xfrm>
            <a:off x="467544" y="1484784"/>
            <a:ext cx="8063490" cy="5309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二</a:t>
            </a:r>
            <a:r>
              <a:rPr lang="en-US" altLang="zh-CN" sz="2800" dirty="0">
                <a:solidFill>
                  <a:srgbClr val="FFFFFF"/>
                </a:solidFill>
              </a:rPr>
              <a:t>)</a:t>
            </a:r>
            <a:r>
              <a:rPr lang="zh-CN" altLang="en-US" sz="2800" dirty="0">
                <a:solidFill>
                  <a:srgbClr val="FFFFFF"/>
                </a:solidFill>
              </a:rPr>
              <a:t>避免评价主体误区的方法</a:t>
            </a:r>
          </a:p>
          <a:p>
            <a:pPr>
              <a:lnSpc>
                <a:spcPct val="150000"/>
              </a:lnSpc>
            </a:pPr>
            <a:r>
              <a:rPr lang="en-US" altLang="zh-CN" sz="1800" dirty="0">
                <a:solidFill>
                  <a:srgbClr val="FFFFFF"/>
                </a:solidFill>
              </a:rPr>
              <a:t>(1)</a:t>
            </a:r>
            <a:r>
              <a:rPr lang="zh-CN" altLang="zh-CN" sz="1800" dirty="0">
                <a:solidFill>
                  <a:srgbClr val="FFFFFF"/>
                </a:solidFill>
              </a:rPr>
              <a:t>清晰界定绩效评价指标，以避免晕轮效应、逻辑误差以及其它各种错误倾向的发生。</a:t>
            </a:r>
          </a:p>
          <a:p>
            <a:pPr>
              <a:lnSpc>
                <a:spcPct val="150000"/>
              </a:lnSpc>
            </a:pPr>
            <a:r>
              <a:rPr lang="en-US" altLang="zh-CN" sz="1800" dirty="0">
                <a:solidFill>
                  <a:srgbClr val="FFFFFF"/>
                </a:solidFill>
              </a:rPr>
              <a:t>(2)</a:t>
            </a:r>
            <a:r>
              <a:rPr lang="zh-CN" altLang="zh-CN" sz="1800" dirty="0">
                <a:solidFill>
                  <a:srgbClr val="FFFFFF"/>
                </a:solidFill>
              </a:rPr>
              <a:t>使评价者正确认识绩效评价的目的，以避免宽大化倾向及中心化倾向。</a:t>
            </a:r>
          </a:p>
          <a:p>
            <a:pPr>
              <a:lnSpc>
                <a:spcPct val="150000"/>
              </a:lnSpc>
            </a:pPr>
            <a:r>
              <a:rPr lang="en-US" altLang="zh-CN" sz="1800" dirty="0">
                <a:solidFill>
                  <a:srgbClr val="FFFFFF"/>
                </a:solidFill>
              </a:rPr>
              <a:t>(3)</a:t>
            </a:r>
            <a:r>
              <a:rPr lang="zh-CN" altLang="zh-CN" sz="1800" dirty="0">
                <a:solidFill>
                  <a:srgbClr val="FFFFFF"/>
                </a:solidFill>
              </a:rPr>
              <a:t>在必要的时候，综合使用强制分配法以避免宽大化倾向、严格化倾向和中心化倾向。</a:t>
            </a:r>
          </a:p>
          <a:p>
            <a:pPr>
              <a:lnSpc>
                <a:spcPct val="150000"/>
              </a:lnSpc>
            </a:pPr>
            <a:r>
              <a:rPr lang="en-US" altLang="zh-CN" sz="1800" dirty="0">
                <a:solidFill>
                  <a:srgbClr val="FFFFFF"/>
                </a:solidFill>
              </a:rPr>
              <a:t>(4)</a:t>
            </a:r>
            <a:r>
              <a:rPr lang="zh-CN" altLang="zh-CN" sz="1800" dirty="0">
                <a:solidFill>
                  <a:srgbClr val="FFFFFF"/>
                </a:solidFill>
              </a:rPr>
              <a:t>宽大化倾向和中心化倾向的产生原因之一是评价者对评价对象缺乏足够的了解，对于评价的结果缺乏信心</a:t>
            </a:r>
            <a:r>
              <a:rPr lang="zh-CN" altLang="en-US" sz="1800" dirty="0">
                <a:solidFill>
                  <a:srgbClr val="FFFFFF"/>
                </a:solidFill>
              </a:rPr>
              <a:t>。</a:t>
            </a:r>
            <a:endParaRPr lang="en-US" altLang="zh-CN" sz="1800" dirty="0">
              <a:solidFill>
                <a:srgbClr val="FFFFFF"/>
              </a:solidFill>
            </a:endParaRPr>
          </a:p>
          <a:p>
            <a:pPr>
              <a:lnSpc>
                <a:spcPct val="150000"/>
              </a:lnSpc>
            </a:pPr>
            <a:r>
              <a:rPr lang="en-US" altLang="zh-CN" sz="1800" dirty="0">
                <a:solidFill>
                  <a:srgbClr val="FFFFFF"/>
                </a:solidFill>
              </a:rPr>
              <a:t>(5)</a:t>
            </a:r>
            <a:r>
              <a:rPr lang="zh-CN" altLang="zh-CN" sz="1800" dirty="0">
                <a:solidFill>
                  <a:srgbClr val="FFFFFF"/>
                </a:solidFill>
              </a:rPr>
              <a:t> 通过培训使他们了解评价系统的科学性和重要性，这样可以在一定程度上避免宽大化倾向和中心化倾向的发生。</a:t>
            </a:r>
          </a:p>
          <a:p>
            <a:pPr>
              <a:lnSpc>
                <a:spcPct val="150000"/>
              </a:lnSpc>
            </a:pPr>
            <a:r>
              <a:rPr lang="en-US" altLang="zh-CN" sz="1800" dirty="0">
                <a:solidFill>
                  <a:srgbClr val="FFFFFF"/>
                </a:solidFill>
              </a:rPr>
              <a:t>(6)</a:t>
            </a:r>
            <a:r>
              <a:rPr lang="zh-CN" altLang="zh-CN" sz="1800" dirty="0">
                <a:solidFill>
                  <a:srgbClr val="FFFFFF"/>
                </a:solidFill>
              </a:rPr>
              <a:t>通过培训使评价者学会如何收集资料作为评价依据，以避免首因效应、近因效应和溢出效应</a:t>
            </a:r>
            <a:r>
              <a:rPr lang="zh-CN" altLang="en-US" sz="1600" dirty="0">
                <a:solidFill>
                  <a:srgbClr val="FFFFFF"/>
                </a:solidFill>
                <a:latin typeface="Times New Roman" pitchFamily="18" charset="0"/>
              </a:rPr>
              <a:t>。</a:t>
            </a:r>
            <a:endParaRPr lang="zh-CN" altLang="zh-CN" sz="1800"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74470" y="515620"/>
            <a:ext cx="7086600" cy="1447800"/>
          </a:xfrm>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5</a:t>
            </a:r>
            <a:r>
              <a:rPr lang="zh-CN" altLang="en-US" dirty="0">
                <a:latin typeface="黑体" pitchFamily="49" charset="-122"/>
                <a:ea typeface="黑体" pitchFamily="49" charset="-122"/>
              </a:rPr>
              <a:t>章  绩效评价</a:t>
            </a:r>
            <a:endParaRPr lang="zh-CN" altLang="en-US" dirty="0"/>
          </a:p>
        </p:txBody>
      </p:sp>
      <p:sp>
        <p:nvSpPr>
          <p:cNvPr id="3" name="内容占位符 2"/>
          <p:cNvSpPr>
            <a:spLocks noGrp="1"/>
          </p:cNvSpPr>
          <p:nvPr>
            <p:ph idx="1"/>
          </p:nvPr>
        </p:nvSpPr>
        <p:spPr/>
        <p:txBody>
          <a:bodyPr/>
          <a:lstStyle/>
          <a:p>
            <a:pPr>
              <a:lnSpc>
                <a:spcPct val="150000"/>
              </a:lnSpc>
            </a:pPr>
            <a:r>
              <a:rPr lang="zh-CN" altLang="zh-CN" dirty="0"/>
              <a:t>第</a:t>
            </a:r>
            <a:r>
              <a:rPr lang="en-US" altLang="zh-CN" dirty="0"/>
              <a:t>1</a:t>
            </a:r>
            <a:r>
              <a:rPr lang="zh-CN" altLang="zh-CN" dirty="0"/>
              <a:t>节　概述</a:t>
            </a:r>
            <a:r>
              <a:rPr lang="en-US" altLang="zh-CN" dirty="0"/>
              <a:t>	</a:t>
            </a:r>
            <a:endParaRPr lang="zh-CN" altLang="zh-CN" dirty="0"/>
          </a:p>
          <a:p>
            <a:pPr>
              <a:lnSpc>
                <a:spcPct val="150000"/>
              </a:lnSpc>
            </a:pPr>
            <a:r>
              <a:rPr lang="zh-CN" altLang="zh-CN" dirty="0"/>
              <a:t>第</a:t>
            </a:r>
            <a:r>
              <a:rPr lang="en-US" altLang="zh-CN" dirty="0"/>
              <a:t>2</a:t>
            </a:r>
            <a:r>
              <a:rPr lang="zh-CN" altLang="zh-CN" dirty="0"/>
              <a:t>节　评价中常见的问题</a:t>
            </a:r>
          </a:p>
          <a:p>
            <a:pPr>
              <a:lnSpc>
                <a:spcPct val="150000"/>
              </a:lnSpc>
            </a:pPr>
            <a:r>
              <a:rPr lang="zh-CN" altLang="zh-CN" dirty="0">
                <a:solidFill>
                  <a:srgbClr val="FF0000"/>
                </a:solidFill>
              </a:rPr>
              <a:t>第</a:t>
            </a:r>
            <a:r>
              <a:rPr lang="en-US" altLang="zh-CN" dirty="0">
                <a:solidFill>
                  <a:srgbClr val="FF0000"/>
                </a:solidFill>
              </a:rPr>
              <a:t>3</a:t>
            </a:r>
            <a:r>
              <a:rPr lang="zh-CN" altLang="zh-CN" dirty="0">
                <a:solidFill>
                  <a:srgbClr val="FF0000"/>
                </a:solidFill>
              </a:rPr>
              <a:t>节　评价主体</a:t>
            </a:r>
            <a:r>
              <a:rPr lang="en-US" altLang="zh-CN" dirty="0">
                <a:solidFill>
                  <a:srgbClr val="FF0000"/>
                </a:solidFill>
              </a:rPr>
              <a:t>	</a:t>
            </a:r>
            <a:endParaRPr lang="zh-CN" altLang="zh-CN" dirty="0">
              <a:solidFill>
                <a:srgbClr val="FF0000"/>
              </a:solidFill>
            </a:endParaRPr>
          </a:p>
          <a:p>
            <a:pPr>
              <a:lnSpc>
                <a:spcPct val="150000"/>
              </a:lnSpc>
            </a:pPr>
            <a:r>
              <a:rPr lang="zh-CN" altLang="zh-CN" dirty="0"/>
              <a:t>第</a:t>
            </a:r>
            <a:r>
              <a:rPr lang="en-US" altLang="zh-CN" dirty="0"/>
              <a:t>4</a:t>
            </a:r>
            <a:r>
              <a:rPr lang="zh-CN" altLang="zh-CN" dirty="0"/>
              <a:t>节　评价周期</a:t>
            </a:r>
            <a:r>
              <a:rPr lang="en-US" altLang="zh-CN" dirty="0"/>
              <a:t>	</a:t>
            </a:r>
            <a:endParaRPr lang="zh-CN" altLang="zh-CN" dirty="0"/>
          </a:p>
          <a:p>
            <a:pPr>
              <a:lnSpc>
                <a:spcPct val="150000"/>
              </a:lnSpc>
            </a:pPr>
            <a:r>
              <a:rPr lang="zh-CN" altLang="zh-CN" dirty="0"/>
              <a:t>第</a:t>
            </a:r>
            <a:r>
              <a:rPr lang="en-US" altLang="zh-CN" dirty="0"/>
              <a:t>5</a:t>
            </a:r>
            <a:r>
              <a:rPr lang="zh-CN" altLang="zh-CN" dirty="0"/>
              <a:t>节　评价方法</a:t>
            </a:r>
            <a:r>
              <a:rPr lang="en-US" altLang="zh-CN" dirty="0"/>
              <a:t>	</a:t>
            </a:r>
            <a:endParaRPr lang="zh-CN" altLang="zh-CN" dirty="0"/>
          </a:p>
          <a:p>
            <a:pPr marL="0" indent="0">
              <a:lnSpc>
                <a:spcPct val="150000"/>
              </a:lnSpc>
              <a:buNone/>
            </a:pPr>
            <a:endParaRPr lang="en-US" altLang="zh-CN" dirty="0"/>
          </a:p>
          <a:p>
            <a:pPr>
              <a:lnSpc>
                <a:spcPct val="150000"/>
              </a:lnSpc>
            </a:pPr>
            <a:endParaRPr lang="en-US" altLang="zh-CN" dirty="0"/>
          </a:p>
          <a:p>
            <a:pPr>
              <a:lnSpc>
                <a:spcPct val="150000"/>
              </a:lnSpc>
            </a:pPr>
            <a:endParaRPr lang="zh-CN" altLang="en-US" dirty="0"/>
          </a:p>
        </p:txBody>
      </p:sp>
      <p:sp>
        <p:nvSpPr>
          <p:cNvPr id="4" name="Rectangle 5"/>
          <p:cNvSpPr>
            <a:spLocks noChangeArrowheads="1"/>
          </p:cNvSpPr>
          <p:nvPr/>
        </p:nvSpPr>
        <p:spPr bwMode="auto">
          <a:xfrm>
            <a:off x="611559" y="3573016"/>
            <a:ext cx="7273925" cy="865187"/>
          </a:xfrm>
          <a:prstGeom prst="rect">
            <a:avLst/>
          </a:prstGeom>
          <a:noFill/>
          <a:ln w="19050" algn="ctr">
            <a:solidFill>
              <a:srgbClr val="FFFF00"/>
            </a:solidFill>
            <a:miter lim="800000"/>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3</a:t>
            </a:r>
            <a:r>
              <a:rPr lang="zh-CN" altLang="en-US" sz="3600" b="1" dirty="0">
                <a:solidFill>
                  <a:schemeClr val="tx1"/>
                </a:solidFill>
                <a:latin typeface="楷体_GB2312" pitchFamily="49" charset="-122"/>
                <a:ea typeface="楷体_GB2312" pitchFamily="49" charset="-122"/>
              </a:rPr>
              <a:t>节　评价主体</a:t>
            </a:r>
          </a:p>
        </p:txBody>
      </p:sp>
      <p:sp>
        <p:nvSpPr>
          <p:cNvPr id="5" name="Text Box 3"/>
          <p:cNvSpPr txBox="1">
            <a:spLocks noChangeArrowheads="1"/>
          </p:cNvSpPr>
          <p:nvPr/>
        </p:nvSpPr>
        <p:spPr bwMode="auto">
          <a:xfrm>
            <a:off x="894433" y="1338481"/>
            <a:ext cx="7561262"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342900" indent="-342900">
              <a:lnSpc>
                <a:spcPct val="200000"/>
              </a:lnSpc>
              <a:buFont typeface="Arial" pitchFamily="34" charset="0"/>
              <a:buChar char="•"/>
            </a:pPr>
            <a:r>
              <a:rPr lang="zh-CN" altLang="en-US" sz="2400" dirty="0">
                <a:solidFill>
                  <a:srgbClr val="FFFFFF"/>
                </a:solidFill>
              </a:rPr>
              <a:t>一、评价主体的选择</a:t>
            </a:r>
          </a:p>
          <a:p>
            <a:pPr marL="342900" indent="-342900">
              <a:lnSpc>
                <a:spcPct val="200000"/>
              </a:lnSpc>
              <a:buFont typeface="Arial" pitchFamily="34" charset="0"/>
              <a:buChar char="•"/>
            </a:pPr>
            <a:r>
              <a:rPr lang="zh-CN" altLang="en-US" sz="2400" dirty="0">
                <a:solidFill>
                  <a:srgbClr val="FFFFFF"/>
                </a:solidFill>
              </a:rPr>
              <a:t>二、评价主体培训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一、评价主体的选择</a:t>
            </a:r>
          </a:p>
        </p:txBody>
      </p:sp>
      <p:sp>
        <p:nvSpPr>
          <p:cNvPr id="5" name="Text Box 3"/>
          <p:cNvSpPr txBox="1">
            <a:spLocks noChangeArrowheads="1"/>
          </p:cNvSpPr>
          <p:nvPr/>
        </p:nvSpPr>
        <p:spPr bwMode="auto">
          <a:xfrm>
            <a:off x="894433" y="1338481"/>
            <a:ext cx="7561262"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en-US" altLang="zh-CN" sz="2400" dirty="0">
                <a:solidFill>
                  <a:srgbClr val="FFFFFF"/>
                </a:solidFill>
              </a:rPr>
              <a:t>(</a:t>
            </a:r>
            <a:r>
              <a:rPr lang="zh-CN" altLang="zh-CN" sz="2400" dirty="0">
                <a:solidFill>
                  <a:srgbClr val="FFFFFF"/>
                </a:solidFill>
              </a:rPr>
              <a:t>一</a:t>
            </a:r>
            <a:r>
              <a:rPr lang="en-US" altLang="zh-CN" sz="2400" dirty="0">
                <a:solidFill>
                  <a:srgbClr val="FFFFFF"/>
                </a:solidFill>
              </a:rPr>
              <a:t>)</a:t>
            </a:r>
            <a:r>
              <a:rPr lang="zh-CN" altLang="zh-CN" sz="2400" dirty="0">
                <a:solidFill>
                  <a:srgbClr val="FFFFFF"/>
                </a:solidFill>
              </a:rPr>
              <a:t>选择评价主体的一般原则</a:t>
            </a:r>
            <a:r>
              <a:rPr lang="en-US" altLang="zh-CN" sz="2400" dirty="0">
                <a:solidFill>
                  <a:srgbClr val="FFFFFF"/>
                </a:solidFill>
              </a:rPr>
              <a:t>	</a:t>
            </a:r>
          </a:p>
          <a:p>
            <a:pPr>
              <a:lnSpc>
                <a:spcPct val="150000"/>
              </a:lnSpc>
            </a:pPr>
            <a:r>
              <a:rPr lang="en-US" altLang="zh-CN" sz="2000" dirty="0">
                <a:solidFill>
                  <a:srgbClr val="FFFFFF"/>
                </a:solidFill>
              </a:rPr>
              <a:t>(1)</a:t>
            </a:r>
            <a:r>
              <a:rPr lang="zh-CN" altLang="en-US" sz="2000" dirty="0">
                <a:solidFill>
                  <a:srgbClr val="FFFFFF"/>
                </a:solidFill>
              </a:rPr>
              <a:t>知情原则</a:t>
            </a:r>
          </a:p>
          <a:p>
            <a:pPr>
              <a:lnSpc>
                <a:spcPct val="150000"/>
              </a:lnSpc>
            </a:pPr>
            <a:r>
              <a:rPr lang="en-US" altLang="zh-CN" sz="2000" dirty="0">
                <a:solidFill>
                  <a:srgbClr val="FFFFFF"/>
                </a:solidFill>
              </a:rPr>
              <a:t>(2) 360</a:t>
            </a:r>
            <a:r>
              <a:rPr lang="zh-CN" altLang="en-US" sz="2000" dirty="0">
                <a:solidFill>
                  <a:srgbClr val="FFFFFF"/>
                </a:solidFill>
              </a:rPr>
              <a:t>度原则</a:t>
            </a:r>
          </a:p>
          <a:p>
            <a:pPr>
              <a:lnSpc>
                <a:spcPct val="150000"/>
              </a:lnSpc>
            </a:pPr>
            <a:r>
              <a:rPr lang="en-US" altLang="zh-CN" sz="2400" dirty="0">
                <a:solidFill>
                  <a:srgbClr val="FFFFFF"/>
                </a:solidFill>
              </a:rPr>
              <a:t>(</a:t>
            </a:r>
            <a:r>
              <a:rPr lang="zh-CN" altLang="en-US" sz="2400" dirty="0">
                <a:solidFill>
                  <a:srgbClr val="FFFFFF"/>
                </a:solidFill>
              </a:rPr>
              <a:t>二</a:t>
            </a:r>
            <a:r>
              <a:rPr lang="en-US" altLang="zh-CN" sz="2400" dirty="0">
                <a:solidFill>
                  <a:srgbClr val="FFFFFF"/>
                </a:solidFill>
              </a:rPr>
              <a:t>)</a:t>
            </a:r>
            <a:r>
              <a:rPr lang="zh-CN" altLang="en-US" sz="2400" dirty="0">
                <a:solidFill>
                  <a:srgbClr val="FFFFFF"/>
                </a:solidFill>
              </a:rPr>
              <a:t>不同评价主体的比较	</a:t>
            </a:r>
          </a:p>
          <a:p>
            <a:pPr>
              <a:lnSpc>
                <a:spcPct val="150000"/>
              </a:lnSpc>
            </a:pPr>
            <a:r>
              <a:rPr lang="en-US" altLang="zh-CN" sz="2000" dirty="0">
                <a:solidFill>
                  <a:srgbClr val="FFFFFF"/>
                </a:solidFill>
              </a:rPr>
              <a:t>1.</a:t>
            </a:r>
            <a:r>
              <a:rPr lang="zh-CN" altLang="en-US" sz="2000" dirty="0">
                <a:solidFill>
                  <a:srgbClr val="FFFFFF"/>
                </a:solidFill>
              </a:rPr>
              <a:t>上级评价	</a:t>
            </a:r>
          </a:p>
          <a:p>
            <a:pPr>
              <a:lnSpc>
                <a:spcPct val="150000"/>
              </a:lnSpc>
            </a:pPr>
            <a:r>
              <a:rPr lang="en-US" altLang="zh-CN" sz="2000" dirty="0">
                <a:solidFill>
                  <a:srgbClr val="FFFFFF"/>
                </a:solidFill>
              </a:rPr>
              <a:t>2.</a:t>
            </a:r>
            <a:r>
              <a:rPr lang="zh-CN" altLang="en-US" sz="2000" dirty="0">
                <a:solidFill>
                  <a:srgbClr val="FFFFFF"/>
                </a:solidFill>
              </a:rPr>
              <a:t>同级评价	</a:t>
            </a:r>
          </a:p>
          <a:p>
            <a:pPr>
              <a:lnSpc>
                <a:spcPct val="150000"/>
              </a:lnSpc>
            </a:pPr>
            <a:r>
              <a:rPr lang="en-US" altLang="zh-CN" sz="2000" dirty="0">
                <a:solidFill>
                  <a:srgbClr val="FFFFFF"/>
                </a:solidFill>
              </a:rPr>
              <a:t>3.</a:t>
            </a:r>
            <a:r>
              <a:rPr lang="zh-CN" altLang="en-US" sz="2000" dirty="0">
                <a:solidFill>
                  <a:srgbClr val="FFFFFF"/>
                </a:solidFill>
              </a:rPr>
              <a:t>本人评价	</a:t>
            </a:r>
          </a:p>
          <a:p>
            <a:pPr>
              <a:lnSpc>
                <a:spcPct val="150000"/>
              </a:lnSpc>
            </a:pPr>
            <a:r>
              <a:rPr lang="en-US" altLang="zh-CN" sz="2000" dirty="0">
                <a:solidFill>
                  <a:srgbClr val="FFFFFF"/>
                </a:solidFill>
              </a:rPr>
              <a:t>4.</a:t>
            </a:r>
            <a:r>
              <a:rPr lang="zh-CN" altLang="en-US" sz="2000" dirty="0">
                <a:solidFill>
                  <a:srgbClr val="FFFFFF"/>
                </a:solidFill>
              </a:rPr>
              <a:t>下级评价	</a:t>
            </a:r>
          </a:p>
          <a:p>
            <a:pPr>
              <a:lnSpc>
                <a:spcPct val="150000"/>
              </a:lnSpc>
            </a:pPr>
            <a:r>
              <a:rPr lang="en-US" altLang="zh-CN" sz="2000" dirty="0">
                <a:solidFill>
                  <a:srgbClr val="FFFFFF"/>
                </a:solidFill>
              </a:rPr>
              <a:t>5.</a:t>
            </a:r>
            <a:r>
              <a:rPr lang="zh-CN" altLang="en-US" sz="2000" dirty="0">
                <a:solidFill>
                  <a:srgbClr val="FFFFFF"/>
                </a:solidFill>
              </a:rPr>
              <a:t>客户和供应商评价</a:t>
            </a:r>
            <a:r>
              <a:rPr lang="zh-CN" altLang="en-US" sz="2400" dirty="0">
                <a:solidFill>
                  <a:srgbClr val="FFFFFF"/>
                </a:solidFill>
              </a:rPr>
              <a:t>	</a:t>
            </a:r>
          </a:p>
          <a:p>
            <a:pPr>
              <a:lnSpc>
                <a:spcPct val="150000"/>
              </a:lnSpc>
            </a:pPr>
            <a:r>
              <a:rPr lang="en-US" altLang="zh-CN" sz="2400" dirty="0">
                <a:solidFill>
                  <a:srgbClr val="FFFFFF"/>
                </a:solidFill>
              </a:rPr>
              <a:t>(</a:t>
            </a:r>
            <a:r>
              <a:rPr lang="zh-CN" altLang="en-US" sz="2400" dirty="0">
                <a:solidFill>
                  <a:srgbClr val="FFFFFF"/>
                </a:solidFill>
              </a:rPr>
              <a:t>三</a:t>
            </a:r>
            <a:r>
              <a:rPr lang="en-US" altLang="zh-CN" sz="2400" dirty="0">
                <a:solidFill>
                  <a:srgbClr val="FFFFFF"/>
                </a:solidFill>
              </a:rPr>
              <a:t>)</a:t>
            </a:r>
            <a:r>
              <a:rPr lang="zh-CN" altLang="en-US" sz="2400" dirty="0">
                <a:solidFill>
                  <a:srgbClr val="FFFFFF"/>
                </a:solidFill>
              </a:rPr>
              <a:t>选择评价主体举例</a:t>
            </a:r>
            <a:endParaRPr lang="zh-CN" altLang="zh-CN" sz="2400"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二、评价主体培训</a:t>
            </a:r>
          </a:p>
        </p:txBody>
      </p:sp>
      <p:sp>
        <p:nvSpPr>
          <p:cNvPr id="5" name="Text Box 3"/>
          <p:cNvSpPr txBox="1">
            <a:spLocks noChangeArrowheads="1"/>
          </p:cNvSpPr>
          <p:nvPr/>
        </p:nvSpPr>
        <p:spPr bwMode="auto">
          <a:xfrm>
            <a:off x="883599" y="1357536"/>
            <a:ext cx="7561262" cy="4973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一</a:t>
            </a:r>
            <a:r>
              <a:rPr lang="en-US" altLang="zh-CN" sz="2800" dirty="0">
                <a:solidFill>
                  <a:srgbClr val="FFFFFF"/>
                </a:solidFill>
              </a:rPr>
              <a:t>)</a:t>
            </a:r>
            <a:r>
              <a:rPr lang="zh-CN" altLang="en-US" sz="2800" dirty="0">
                <a:solidFill>
                  <a:srgbClr val="FFFFFF"/>
                </a:solidFill>
              </a:rPr>
              <a:t>评价主体培训的必要性	</a:t>
            </a:r>
            <a:endParaRPr lang="en-US" altLang="zh-CN" sz="2800" dirty="0">
              <a:solidFill>
                <a:srgbClr val="FFFFFF"/>
              </a:solidFill>
            </a:endParaRPr>
          </a:p>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二</a:t>
            </a:r>
            <a:r>
              <a:rPr lang="en-US" altLang="zh-CN" sz="2800" dirty="0">
                <a:solidFill>
                  <a:srgbClr val="FFFFFF"/>
                </a:solidFill>
              </a:rPr>
              <a:t>)</a:t>
            </a:r>
            <a:r>
              <a:rPr lang="zh-CN" altLang="en-US" sz="2800" dirty="0">
                <a:solidFill>
                  <a:srgbClr val="FFFFFF"/>
                </a:solidFill>
              </a:rPr>
              <a:t>评价主体培训的主要内容</a:t>
            </a:r>
            <a:r>
              <a:rPr lang="zh-CN" altLang="en-US" sz="3200" dirty="0">
                <a:solidFill>
                  <a:srgbClr val="FFFFFF"/>
                </a:solidFill>
              </a:rPr>
              <a:t>	</a:t>
            </a:r>
            <a:endParaRPr lang="en-US" altLang="zh-CN" sz="3200" dirty="0">
              <a:solidFill>
                <a:srgbClr val="FFFFFF"/>
              </a:solidFill>
            </a:endParaRPr>
          </a:p>
          <a:p>
            <a:pPr eaLnBrk="1" hangingPunct="1">
              <a:lnSpc>
                <a:spcPct val="150000"/>
              </a:lnSpc>
              <a:spcBef>
                <a:spcPct val="20000"/>
              </a:spcBef>
            </a:pPr>
            <a:r>
              <a:rPr lang="en-US" altLang="zh-CN" sz="2400" dirty="0">
                <a:solidFill>
                  <a:srgbClr val="FFFFFF"/>
                </a:solidFill>
              </a:rPr>
              <a:t>1.</a:t>
            </a:r>
            <a:r>
              <a:rPr lang="zh-CN" altLang="en-US" sz="2400" dirty="0">
                <a:solidFill>
                  <a:srgbClr val="FFFFFF"/>
                </a:solidFill>
              </a:rPr>
              <a:t>关于避免评价主体误区的培训	</a:t>
            </a:r>
            <a:endParaRPr lang="en-US" altLang="zh-CN" sz="2400" dirty="0">
              <a:solidFill>
                <a:srgbClr val="FFFFFF"/>
              </a:solidFill>
            </a:endParaRPr>
          </a:p>
          <a:p>
            <a:pPr eaLnBrk="1" hangingPunct="1">
              <a:lnSpc>
                <a:spcPct val="150000"/>
              </a:lnSpc>
              <a:spcBef>
                <a:spcPct val="20000"/>
              </a:spcBef>
            </a:pPr>
            <a:r>
              <a:rPr lang="en-US" altLang="zh-CN" sz="2400" dirty="0">
                <a:solidFill>
                  <a:srgbClr val="FFFFFF"/>
                </a:solidFill>
              </a:rPr>
              <a:t>2.</a:t>
            </a:r>
            <a:r>
              <a:rPr lang="zh-CN" altLang="en-US" sz="2400" dirty="0">
                <a:solidFill>
                  <a:srgbClr val="FFFFFF"/>
                </a:solidFill>
              </a:rPr>
              <a:t>关于绩效信息收集方法的培训	</a:t>
            </a:r>
            <a:endParaRPr lang="en-US" altLang="zh-CN" sz="2400" dirty="0">
              <a:solidFill>
                <a:srgbClr val="FFFFFF"/>
              </a:solidFill>
            </a:endParaRPr>
          </a:p>
          <a:p>
            <a:pPr eaLnBrk="1" hangingPunct="1">
              <a:lnSpc>
                <a:spcPct val="150000"/>
              </a:lnSpc>
              <a:spcBef>
                <a:spcPct val="20000"/>
              </a:spcBef>
            </a:pPr>
            <a:r>
              <a:rPr lang="en-US" altLang="zh-CN" sz="2400" dirty="0">
                <a:solidFill>
                  <a:srgbClr val="FFFFFF"/>
                </a:solidFill>
              </a:rPr>
              <a:t>3.</a:t>
            </a:r>
            <a:r>
              <a:rPr lang="zh-CN" altLang="en-US" sz="2400" dirty="0">
                <a:solidFill>
                  <a:srgbClr val="FFFFFF"/>
                </a:solidFill>
              </a:rPr>
              <a:t>关于熟悉评价指标的培训	</a:t>
            </a:r>
            <a:endParaRPr lang="en-US" altLang="zh-CN" sz="2400" dirty="0">
              <a:solidFill>
                <a:srgbClr val="FFFFFF"/>
              </a:solidFill>
            </a:endParaRPr>
          </a:p>
          <a:p>
            <a:pPr eaLnBrk="1" hangingPunct="1">
              <a:lnSpc>
                <a:spcPct val="150000"/>
              </a:lnSpc>
              <a:spcBef>
                <a:spcPct val="20000"/>
              </a:spcBef>
            </a:pPr>
            <a:r>
              <a:rPr lang="en-US" altLang="zh-CN" sz="2400" dirty="0">
                <a:solidFill>
                  <a:srgbClr val="FFFFFF"/>
                </a:solidFill>
              </a:rPr>
              <a:t>4.</a:t>
            </a:r>
            <a:r>
              <a:rPr lang="zh-CN" altLang="en-US" sz="2400" dirty="0">
                <a:solidFill>
                  <a:srgbClr val="FFFFFF"/>
                </a:solidFill>
              </a:rPr>
              <a:t>关于确定绩效标准的培训	</a:t>
            </a:r>
            <a:endParaRPr lang="en-US" altLang="zh-CN" sz="2400" dirty="0">
              <a:solidFill>
                <a:srgbClr val="FFFFFF"/>
              </a:solidFill>
            </a:endParaRPr>
          </a:p>
          <a:p>
            <a:pPr eaLnBrk="1" hangingPunct="1">
              <a:spcBef>
                <a:spcPct val="20000"/>
              </a:spcBef>
            </a:pPr>
            <a:r>
              <a:rPr lang="en-US" altLang="zh-CN" sz="2400" dirty="0">
                <a:solidFill>
                  <a:srgbClr val="FFFFFF"/>
                </a:solidFill>
              </a:rPr>
              <a:t>5.</a:t>
            </a:r>
            <a:r>
              <a:rPr lang="zh-CN" altLang="en-US" sz="2400" dirty="0">
                <a:solidFill>
                  <a:srgbClr val="FFFFFF"/>
                </a:solidFill>
              </a:rPr>
              <a:t>关于正确使用评价方法的培训	</a:t>
            </a:r>
            <a:endParaRPr lang="en-US" altLang="zh-CN" sz="2400" dirty="0">
              <a:solidFill>
                <a:srgbClr val="FFFFFF"/>
              </a:solidFill>
            </a:endParaRPr>
          </a:p>
          <a:p>
            <a:pPr eaLnBrk="1" hangingPunct="1">
              <a:spcBef>
                <a:spcPct val="20000"/>
              </a:spcBef>
            </a:pPr>
            <a:r>
              <a:rPr lang="en-US" altLang="zh-CN" sz="2400" dirty="0">
                <a:solidFill>
                  <a:srgbClr val="FFFFFF"/>
                </a:solidFill>
              </a:rPr>
              <a:t>6.</a:t>
            </a:r>
            <a:r>
              <a:rPr lang="zh-CN" altLang="en-US" sz="2400" dirty="0">
                <a:solidFill>
                  <a:srgbClr val="FFFFFF"/>
                </a:solidFill>
              </a:rPr>
              <a:t>关于做好绩效反馈的培训</a:t>
            </a: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二、评价主体培训</a:t>
            </a:r>
          </a:p>
        </p:txBody>
      </p:sp>
      <p:sp>
        <p:nvSpPr>
          <p:cNvPr id="5" name="Text Box 3"/>
          <p:cNvSpPr txBox="1">
            <a:spLocks noChangeArrowheads="1"/>
          </p:cNvSpPr>
          <p:nvPr/>
        </p:nvSpPr>
        <p:spPr bwMode="auto">
          <a:xfrm>
            <a:off x="883599" y="1357536"/>
            <a:ext cx="7561262" cy="471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rPr>
              <a:t>(</a:t>
            </a:r>
            <a:r>
              <a:rPr lang="zh-CN" altLang="en-US" sz="2800" dirty="0">
                <a:solidFill>
                  <a:srgbClr val="FFFFFF"/>
                </a:solidFill>
              </a:rPr>
              <a:t>三</a:t>
            </a:r>
            <a:r>
              <a:rPr lang="en-US" altLang="zh-CN" sz="2800" dirty="0">
                <a:solidFill>
                  <a:srgbClr val="FFFFFF"/>
                </a:solidFill>
              </a:rPr>
              <a:t>)</a:t>
            </a:r>
            <a:r>
              <a:rPr lang="zh-CN" altLang="en-US" sz="2800" dirty="0">
                <a:solidFill>
                  <a:srgbClr val="FFFFFF"/>
                </a:solidFill>
              </a:rPr>
              <a:t>评价主体培训的实施	</a:t>
            </a:r>
            <a:endParaRPr lang="en-US" altLang="zh-CN" sz="2800" dirty="0">
              <a:solidFill>
                <a:srgbClr val="FFFFFF"/>
              </a:solidFill>
            </a:endParaRPr>
          </a:p>
          <a:p>
            <a:pPr eaLnBrk="1" hangingPunct="1">
              <a:lnSpc>
                <a:spcPct val="150000"/>
              </a:lnSpc>
              <a:spcBef>
                <a:spcPct val="20000"/>
              </a:spcBef>
            </a:pPr>
            <a:r>
              <a:rPr lang="en-US" altLang="zh-CN" sz="2800" dirty="0">
                <a:solidFill>
                  <a:srgbClr val="FFFFFF"/>
                </a:solidFill>
              </a:rPr>
              <a:t>1.</a:t>
            </a:r>
            <a:r>
              <a:rPr lang="zh-CN" altLang="en-US" sz="2800" dirty="0">
                <a:solidFill>
                  <a:srgbClr val="FFFFFF"/>
                </a:solidFill>
              </a:rPr>
              <a:t>评价主体培训的时间	</a:t>
            </a:r>
            <a:endParaRPr lang="en-US" altLang="zh-CN" sz="2800" dirty="0">
              <a:solidFill>
                <a:srgbClr val="FFFFFF"/>
              </a:solidFill>
            </a:endParaRPr>
          </a:p>
          <a:p>
            <a:pPr eaLnBrk="1" hangingPunct="1">
              <a:lnSpc>
                <a:spcPct val="150000"/>
              </a:lnSpc>
              <a:spcBef>
                <a:spcPct val="20000"/>
              </a:spcBef>
            </a:pPr>
            <a:r>
              <a:rPr lang="en-US" altLang="zh-CN" sz="2400" dirty="0">
                <a:solidFill>
                  <a:srgbClr val="FFFFFF"/>
                </a:solidFill>
              </a:rPr>
              <a:t>(1)</a:t>
            </a:r>
            <a:r>
              <a:rPr lang="zh-CN" altLang="zh-CN" sz="2400" dirty="0">
                <a:solidFill>
                  <a:srgbClr val="FFFFFF"/>
                </a:solidFill>
              </a:rPr>
              <a:t>管理者刚到任的时候。</a:t>
            </a:r>
            <a:endParaRPr lang="en-US" altLang="zh-CN" sz="2400" dirty="0">
              <a:solidFill>
                <a:srgbClr val="FFFFFF"/>
              </a:solidFill>
            </a:endParaRPr>
          </a:p>
          <a:p>
            <a:pPr eaLnBrk="1" hangingPunct="1">
              <a:lnSpc>
                <a:spcPct val="150000"/>
              </a:lnSpc>
              <a:spcBef>
                <a:spcPct val="20000"/>
              </a:spcBef>
            </a:pPr>
            <a:r>
              <a:rPr lang="en-US" altLang="zh-CN" sz="2400" dirty="0">
                <a:solidFill>
                  <a:srgbClr val="FFFFFF"/>
                </a:solidFill>
              </a:rPr>
              <a:t>(2)</a:t>
            </a:r>
            <a:r>
              <a:rPr lang="zh-CN" altLang="zh-CN" sz="2400" dirty="0">
                <a:solidFill>
                  <a:srgbClr val="FFFFFF"/>
                </a:solidFill>
              </a:rPr>
              <a:t>进行绩效评价之前。</a:t>
            </a:r>
            <a:endParaRPr lang="en-US" altLang="zh-CN" sz="2400" dirty="0">
              <a:solidFill>
                <a:srgbClr val="FFFFFF"/>
              </a:solidFill>
            </a:endParaRPr>
          </a:p>
          <a:p>
            <a:pPr eaLnBrk="1" hangingPunct="1">
              <a:lnSpc>
                <a:spcPct val="150000"/>
              </a:lnSpc>
              <a:spcBef>
                <a:spcPct val="20000"/>
              </a:spcBef>
            </a:pPr>
            <a:r>
              <a:rPr lang="en-US" altLang="zh-CN" sz="2400" dirty="0">
                <a:solidFill>
                  <a:srgbClr val="FFFFFF"/>
                </a:solidFill>
              </a:rPr>
              <a:t>(3)</a:t>
            </a:r>
            <a:r>
              <a:rPr lang="zh-CN" altLang="zh-CN" sz="2400" dirty="0">
                <a:solidFill>
                  <a:srgbClr val="FFFFFF"/>
                </a:solidFill>
              </a:rPr>
              <a:t>修改绩效评价办法之后。</a:t>
            </a:r>
            <a:endParaRPr lang="en-US" altLang="zh-CN" sz="2400" dirty="0">
              <a:solidFill>
                <a:srgbClr val="FFFFFF"/>
              </a:solidFill>
            </a:endParaRPr>
          </a:p>
          <a:p>
            <a:pPr eaLnBrk="1" hangingPunct="1">
              <a:lnSpc>
                <a:spcPct val="150000"/>
              </a:lnSpc>
              <a:spcBef>
                <a:spcPct val="20000"/>
              </a:spcBef>
            </a:pPr>
            <a:r>
              <a:rPr lang="en-US" altLang="zh-CN" sz="2400" dirty="0">
                <a:solidFill>
                  <a:srgbClr val="FFFFFF"/>
                </a:solidFill>
              </a:rPr>
              <a:t>(4)</a:t>
            </a:r>
            <a:r>
              <a:rPr lang="zh-CN" altLang="zh-CN" sz="2400" dirty="0">
                <a:solidFill>
                  <a:srgbClr val="FFFFFF"/>
                </a:solidFill>
              </a:rPr>
              <a:t>在进行日常管理技能培训的同时进行评价主体培训。</a:t>
            </a:r>
            <a:endParaRPr lang="en-US" altLang="zh-CN" sz="2400" dirty="0">
              <a:solidFill>
                <a:srgbClr val="FFFFFF"/>
              </a:solidFill>
            </a:endParaRPr>
          </a:p>
          <a:p>
            <a:pPr eaLnBrk="1" hangingPunct="1">
              <a:lnSpc>
                <a:spcPct val="150000"/>
              </a:lnSpc>
              <a:spcBef>
                <a:spcPct val="20000"/>
              </a:spcBef>
            </a:pPr>
            <a:r>
              <a:rPr lang="en-US" altLang="zh-CN" sz="2800" dirty="0">
                <a:solidFill>
                  <a:srgbClr val="FFFFFF"/>
                </a:solidFill>
              </a:rPr>
              <a:t>2.</a:t>
            </a:r>
            <a:r>
              <a:rPr lang="zh-CN" altLang="en-US" sz="2800" dirty="0">
                <a:solidFill>
                  <a:srgbClr val="FFFFFF"/>
                </a:solidFill>
              </a:rPr>
              <a:t>评价主体培训的具体实施形式</a:t>
            </a: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46225" y="515620"/>
            <a:ext cx="7086600" cy="1447800"/>
          </a:xfrm>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5</a:t>
            </a:r>
            <a:r>
              <a:rPr lang="zh-CN" altLang="en-US" dirty="0">
                <a:latin typeface="黑体" pitchFamily="49" charset="-122"/>
                <a:ea typeface="黑体" pitchFamily="49" charset="-122"/>
              </a:rPr>
              <a:t>章  绩效评价</a:t>
            </a:r>
            <a:endParaRPr lang="zh-CN" altLang="en-US" dirty="0"/>
          </a:p>
        </p:txBody>
      </p:sp>
      <p:sp>
        <p:nvSpPr>
          <p:cNvPr id="3" name="内容占位符 2"/>
          <p:cNvSpPr>
            <a:spLocks noGrp="1"/>
          </p:cNvSpPr>
          <p:nvPr>
            <p:ph idx="1"/>
          </p:nvPr>
        </p:nvSpPr>
        <p:spPr/>
        <p:txBody>
          <a:bodyPr/>
          <a:lstStyle/>
          <a:p>
            <a:pPr>
              <a:lnSpc>
                <a:spcPct val="150000"/>
              </a:lnSpc>
            </a:pPr>
            <a:r>
              <a:rPr lang="zh-CN" altLang="zh-CN" dirty="0"/>
              <a:t>第</a:t>
            </a:r>
            <a:r>
              <a:rPr lang="en-US" altLang="zh-CN" dirty="0"/>
              <a:t>1</a:t>
            </a:r>
            <a:r>
              <a:rPr lang="zh-CN" altLang="zh-CN" dirty="0"/>
              <a:t>节　概述</a:t>
            </a:r>
            <a:r>
              <a:rPr lang="en-US" altLang="zh-CN" dirty="0"/>
              <a:t>	</a:t>
            </a:r>
            <a:endParaRPr lang="zh-CN" altLang="zh-CN" dirty="0"/>
          </a:p>
          <a:p>
            <a:pPr>
              <a:lnSpc>
                <a:spcPct val="150000"/>
              </a:lnSpc>
            </a:pPr>
            <a:r>
              <a:rPr lang="zh-CN" altLang="zh-CN" dirty="0"/>
              <a:t>第</a:t>
            </a:r>
            <a:r>
              <a:rPr lang="en-US" altLang="zh-CN" dirty="0"/>
              <a:t>2</a:t>
            </a:r>
            <a:r>
              <a:rPr lang="zh-CN" altLang="zh-CN" dirty="0"/>
              <a:t>节　评价中常见的问题</a:t>
            </a:r>
          </a:p>
          <a:p>
            <a:pPr>
              <a:lnSpc>
                <a:spcPct val="150000"/>
              </a:lnSpc>
            </a:pPr>
            <a:r>
              <a:rPr lang="zh-CN" altLang="zh-CN" dirty="0"/>
              <a:t>第</a:t>
            </a:r>
            <a:r>
              <a:rPr lang="en-US" altLang="zh-CN" dirty="0"/>
              <a:t>3</a:t>
            </a:r>
            <a:r>
              <a:rPr lang="zh-CN" altLang="zh-CN" dirty="0"/>
              <a:t>节　评价主体</a:t>
            </a:r>
            <a:r>
              <a:rPr lang="en-US" altLang="zh-CN" dirty="0"/>
              <a:t>	</a:t>
            </a:r>
            <a:endParaRPr lang="zh-CN" altLang="zh-CN" dirty="0"/>
          </a:p>
          <a:p>
            <a:pPr>
              <a:lnSpc>
                <a:spcPct val="150000"/>
              </a:lnSpc>
            </a:pPr>
            <a:r>
              <a:rPr lang="zh-CN" altLang="zh-CN" dirty="0">
                <a:solidFill>
                  <a:srgbClr val="FF0000"/>
                </a:solidFill>
              </a:rPr>
              <a:t>第</a:t>
            </a:r>
            <a:r>
              <a:rPr lang="en-US" altLang="zh-CN" dirty="0">
                <a:solidFill>
                  <a:srgbClr val="FF0000"/>
                </a:solidFill>
              </a:rPr>
              <a:t>4</a:t>
            </a:r>
            <a:r>
              <a:rPr lang="zh-CN" altLang="zh-CN" dirty="0">
                <a:solidFill>
                  <a:srgbClr val="FF0000"/>
                </a:solidFill>
              </a:rPr>
              <a:t>节　评价周期</a:t>
            </a:r>
            <a:r>
              <a:rPr lang="en-US" altLang="zh-CN" dirty="0">
                <a:solidFill>
                  <a:srgbClr val="FF0000"/>
                </a:solidFill>
              </a:rPr>
              <a:t>	</a:t>
            </a:r>
            <a:endParaRPr lang="zh-CN" altLang="zh-CN" dirty="0">
              <a:solidFill>
                <a:srgbClr val="FF0000"/>
              </a:solidFill>
            </a:endParaRPr>
          </a:p>
          <a:p>
            <a:pPr>
              <a:lnSpc>
                <a:spcPct val="150000"/>
              </a:lnSpc>
            </a:pPr>
            <a:r>
              <a:rPr lang="zh-CN" altLang="zh-CN" dirty="0"/>
              <a:t>第</a:t>
            </a:r>
            <a:r>
              <a:rPr lang="en-US" altLang="zh-CN" dirty="0"/>
              <a:t>5</a:t>
            </a:r>
            <a:r>
              <a:rPr lang="zh-CN" altLang="zh-CN" dirty="0"/>
              <a:t>节　评价方法</a:t>
            </a:r>
            <a:r>
              <a:rPr lang="en-US" altLang="zh-CN" dirty="0"/>
              <a:t>	</a:t>
            </a:r>
            <a:endParaRPr lang="zh-CN" altLang="zh-CN" dirty="0"/>
          </a:p>
          <a:p>
            <a:pPr marL="0" indent="0">
              <a:lnSpc>
                <a:spcPct val="150000"/>
              </a:lnSpc>
              <a:buNone/>
            </a:pPr>
            <a:endParaRPr lang="en-US" altLang="zh-CN" dirty="0"/>
          </a:p>
          <a:p>
            <a:pPr>
              <a:lnSpc>
                <a:spcPct val="150000"/>
              </a:lnSpc>
            </a:pPr>
            <a:endParaRPr lang="en-US" altLang="zh-CN" dirty="0"/>
          </a:p>
          <a:p>
            <a:pPr>
              <a:lnSpc>
                <a:spcPct val="150000"/>
              </a:lnSpc>
            </a:pPr>
            <a:endParaRPr lang="zh-CN" altLang="en-US" dirty="0"/>
          </a:p>
        </p:txBody>
      </p:sp>
      <p:sp>
        <p:nvSpPr>
          <p:cNvPr id="4" name="Rectangle 5"/>
          <p:cNvSpPr>
            <a:spLocks noChangeArrowheads="1"/>
          </p:cNvSpPr>
          <p:nvPr/>
        </p:nvSpPr>
        <p:spPr bwMode="auto">
          <a:xfrm>
            <a:off x="587660" y="4365104"/>
            <a:ext cx="7273925" cy="865187"/>
          </a:xfrm>
          <a:prstGeom prst="rect">
            <a:avLst/>
          </a:prstGeom>
          <a:noFill/>
          <a:ln w="19050" algn="ctr">
            <a:solidFill>
              <a:srgbClr val="FFFF00"/>
            </a:solidFill>
            <a:miter lim="800000"/>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a:spLocks noGrp="1"/>
          </p:cNvSpPr>
          <p:nvPr/>
        </p:nvSpPr>
        <p:spPr>
          <a:xfrm>
            <a:off x="1529715" y="355600"/>
            <a:ext cx="7086600" cy="1447800"/>
          </a:xfrm>
          <a:prstGeom prst="rect">
            <a:avLst/>
          </a:prstGeom>
          <a:noFill/>
          <a:ln>
            <a:noFill/>
          </a:ln>
        </p:spPr>
        <p:txBody>
          <a:bodyPr vert="horz" wrap="square" lIns="92075" tIns="46038" rIns="92075" bIns="46038" numCol="1" anchor="ctr" anchorCtr="0" compatLnSpc="1"/>
          <a:lst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l"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l"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l"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l" rtl="0" fontAlgn="base">
              <a:spcBef>
                <a:spcPct val="0"/>
              </a:spcBef>
              <a:spcAft>
                <a:spcPct val="0"/>
              </a:spcAft>
              <a:defRPr kumimoji="1" sz="4400">
                <a:solidFill>
                  <a:schemeClr val="tx2"/>
                </a:solidFill>
                <a:latin typeface="Times New Roman" pitchFamily="18" charset="0"/>
                <a:ea typeface="宋体" pitchFamily="2" charset="-122"/>
              </a:defRPr>
            </a:lvl9p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5</a:t>
            </a:r>
            <a:r>
              <a:rPr lang="zh-CN" altLang="en-US" dirty="0">
                <a:latin typeface="黑体" pitchFamily="49" charset="-122"/>
                <a:ea typeface="黑体" pitchFamily="49" charset="-122"/>
              </a:rPr>
              <a:t>章  绩效评价</a:t>
            </a:r>
            <a:endParaRPr lang="zh-CN" altLang="en-US" dirty="0"/>
          </a:p>
        </p:txBody>
      </p:sp>
      <p:sp>
        <p:nvSpPr>
          <p:cNvPr id="12" name="内容占位符 2"/>
          <p:cNvSpPr>
            <a:spLocks noGrp="1"/>
          </p:cNvSpPr>
          <p:nvPr/>
        </p:nvSpPr>
        <p:spPr>
          <a:xfrm>
            <a:off x="788988" y="2032000"/>
            <a:ext cx="7772400" cy="4114800"/>
          </a:xfrm>
          <a:prstGeom prst="rect">
            <a:avLst/>
          </a:prstGeom>
          <a:noFill/>
          <a:ln>
            <a:noFill/>
          </a:ln>
        </p:spPr>
        <p:txBody>
          <a:bodyPr vert="horz" wrap="square" lIns="92075" tIns="46038" rIns="92075" bIns="46038" numCol="1" anchor="t" anchorCtr="0" compatLnSpc="1"/>
          <a:lstStyle>
            <a:lvl1pPr marL="342900" indent="-342900" algn="l" rtl="0" eaLnBrk="0" fontAlgn="base" hangingPunct="0">
              <a:spcBef>
                <a:spcPct val="20000"/>
              </a:spcBef>
              <a:spcAft>
                <a:spcPct val="0"/>
              </a:spcAft>
              <a:buClr>
                <a:schemeClr val="tx2"/>
              </a:buClr>
              <a:buSzPct val="90000"/>
              <a:buFont typeface="Wingdings" pitchFamily="2" charset="2"/>
              <a:buChar char="Ú"/>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a:lnSpc>
                <a:spcPct val="150000"/>
              </a:lnSpc>
            </a:pPr>
            <a:r>
              <a:rPr lang="zh-CN" altLang="zh-CN" dirty="0">
                <a:solidFill>
                  <a:srgbClr val="FF0000"/>
                </a:solidFill>
              </a:rPr>
              <a:t>第</a:t>
            </a:r>
            <a:r>
              <a:rPr lang="en-US" altLang="zh-CN" dirty="0">
                <a:solidFill>
                  <a:srgbClr val="FF0000"/>
                </a:solidFill>
              </a:rPr>
              <a:t>1</a:t>
            </a:r>
            <a:r>
              <a:rPr lang="zh-CN" altLang="zh-CN" dirty="0">
                <a:solidFill>
                  <a:srgbClr val="FF0000"/>
                </a:solidFill>
              </a:rPr>
              <a:t>节　概述</a:t>
            </a:r>
            <a:r>
              <a:rPr lang="en-US" altLang="zh-CN" dirty="0">
                <a:solidFill>
                  <a:srgbClr val="FF0000"/>
                </a:solidFill>
              </a:rPr>
              <a:t>	</a:t>
            </a:r>
            <a:endParaRPr lang="zh-CN" altLang="zh-CN" dirty="0">
              <a:solidFill>
                <a:srgbClr val="FF0000"/>
              </a:solidFill>
            </a:endParaRPr>
          </a:p>
          <a:p>
            <a:pPr>
              <a:lnSpc>
                <a:spcPct val="150000"/>
              </a:lnSpc>
            </a:pPr>
            <a:r>
              <a:rPr lang="zh-CN" altLang="zh-CN" dirty="0"/>
              <a:t>第</a:t>
            </a:r>
            <a:r>
              <a:rPr lang="en-US" altLang="zh-CN" dirty="0"/>
              <a:t>2</a:t>
            </a:r>
            <a:r>
              <a:rPr lang="zh-CN" altLang="zh-CN" dirty="0"/>
              <a:t>节　评价中常见的问题</a:t>
            </a:r>
          </a:p>
          <a:p>
            <a:pPr>
              <a:lnSpc>
                <a:spcPct val="150000"/>
              </a:lnSpc>
            </a:pPr>
            <a:r>
              <a:rPr lang="zh-CN" altLang="zh-CN" dirty="0"/>
              <a:t>第</a:t>
            </a:r>
            <a:r>
              <a:rPr lang="en-US" altLang="zh-CN" dirty="0"/>
              <a:t>3</a:t>
            </a:r>
            <a:r>
              <a:rPr lang="zh-CN" altLang="zh-CN" dirty="0"/>
              <a:t>节　评价主体</a:t>
            </a:r>
            <a:r>
              <a:rPr lang="en-US" altLang="zh-CN" dirty="0"/>
              <a:t>	</a:t>
            </a:r>
            <a:endParaRPr lang="zh-CN" altLang="zh-CN" dirty="0"/>
          </a:p>
          <a:p>
            <a:pPr>
              <a:lnSpc>
                <a:spcPct val="150000"/>
              </a:lnSpc>
            </a:pPr>
            <a:r>
              <a:rPr lang="zh-CN" altLang="zh-CN" dirty="0"/>
              <a:t>第</a:t>
            </a:r>
            <a:r>
              <a:rPr lang="en-US" altLang="zh-CN" dirty="0"/>
              <a:t>4</a:t>
            </a:r>
            <a:r>
              <a:rPr lang="zh-CN" altLang="zh-CN" dirty="0"/>
              <a:t>节　评价周期</a:t>
            </a:r>
            <a:r>
              <a:rPr lang="en-US" altLang="zh-CN" dirty="0"/>
              <a:t>	</a:t>
            </a:r>
            <a:endParaRPr lang="zh-CN" altLang="zh-CN" dirty="0"/>
          </a:p>
          <a:p>
            <a:pPr>
              <a:lnSpc>
                <a:spcPct val="150000"/>
              </a:lnSpc>
            </a:pPr>
            <a:r>
              <a:rPr lang="zh-CN" altLang="zh-CN" dirty="0"/>
              <a:t>第</a:t>
            </a:r>
            <a:r>
              <a:rPr lang="en-US" altLang="zh-CN" dirty="0"/>
              <a:t>5</a:t>
            </a:r>
            <a:r>
              <a:rPr lang="zh-CN" altLang="zh-CN" dirty="0"/>
              <a:t>节　评价方法</a:t>
            </a:r>
            <a:r>
              <a:rPr lang="en-US" altLang="zh-CN" dirty="0"/>
              <a:t>	</a:t>
            </a:r>
            <a:endParaRPr lang="zh-CN" altLang="zh-CN" dirty="0"/>
          </a:p>
          <a:p>
            <a:pPr marL="0" indent="0">
              <a:lnSpc>
                <a:spcPct val="150000"/>
              </a:lnSpc>
              <a:buNone/>
            </a:pPr>
            <a:endParaRPr lang="en-US" altLang="zh-CN" dirty="0"/>
          </a:p>
          <a:p>
            <a:pPr>
              <a:lnSpc>
                <a:spcPct val="150000"/>
              </a:lnSpc>
            </a:pPr>
            <a:endParaRPr lang="en-US" altLang="zh-CN" dirty="0"/>
          </a:p>
          <a:p>
            <a:pPr>
              <a:lnSpc>
                <a:spcPct val="150000"/>
              </a:lnSpc>
            </a:pPr>
            <a:endParaRPr lang="zh-CN" altLang="en-US" dirty="0"/>
          </a:p>
        </p:txBody>
      </p:sp>
      <p:sp>
        <p:nvSpPr>
          <p:cNvPr id="6" name="Rectangle 5"/>
          <p:cNvSpPr>
            <a:spLocks noChangeArrowheads="1"/>
          </p:cNvSpPr>
          <p:nvPr/>
        </p:nvSpPr>
        <p:spPr bwMode="auto">
          <a:xfrm>
            <a:off x="539552" y="2154388"/>
            <a:ext cx="7273925" cy="865187"/>
          </a:xfrm>
          <a:prstGeom prst="rect">
            <a:avLst/>
          </a:prstGeom>
          <a:noFill/>
          <a:ln w="19050" algn="ctr">
            <a:solidFill>
              <a:srgbClr val="FFFF00"/>
            </a:solidFill>
            <a:miter lim="800000"/>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4</a:t>
            </a:r>
            <a:r>
              <a:rPr lang="zh-CN" altLang="en-US" sz="3600" b="1" dirty="0">
                <a:solidFill>
                  <a:schemeClr val="tx1"/>
                </a:solidFill>
                <a:latin typeface="楷体_GB2312" pitchFamily="49" charset="-122"/>
                <a:ea typeface="楷体_GB2312" pitchFamily="49" charset="-122"/>
              </a:rPr>
              <a:t>节　评价周期	</a:t>
            </a:r>
          </a:p>
        </p:txBody>
      </p:sp>
      <p:sp>
        <p:nvSpPr>
          <p:cNvPr id="5" name="Text Box 3"/>
          <p:cNvSpPr txBox="1">
            <a:spLocks noChangeArrowheads="1"/>
          </p:cNvSpPr>
          <p:nvPr/>
        </p:nvSpPr>
        <p:spPr bwMode="auto">
          <a:xfrm>
            <a:off x="827584" y="1350721"/>
            <a:ext cx="7561262" cy="5669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Tx/>
              <a:buChar char="•"/>
            </a:pPr>
            <a:r>
              <a:rPr lang="zh-CN" altLang="en-US" sz="2400" dirty="0">
                <a:solidFill>
                  <a:srgbClr val="FFFFFF"/>
                </a:solidFill>
                <a:latin typeface="Times New Roman" pitchFamily="18" charset="0"/>
              </a:rPr>
              <a:t>一、与评价周期相关的概念	</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Tx/>
              <a:buChar char="•"/>
            </a:pPr>
            <a:r>
              <a:rPr lang="zh-CN" altLang="en-US" sz="2400" dirty="0">
                <a:solidFill>
                  <a:srgbClr val="FFFFFF"/>
                </a:solidFill>
                <a:latin typeface="Times New Roman" pitchFamily="18" charset="0"/>
              </a:rPr>
              <a:t>（一）绩效管理周期	</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Tx/>
              <a:buChar char="•"/>
            </a:pPr>
            <a:r>
              <a:rPr lang="zh-CN" altLang="en-US" sz="2400" dirty="0">
                <a:solidFill>
                  <a:srgbClr val="FFFFFF"/>
                </a:solidFill>
                <a:latin typeface="Times New Roman" pitchFamily="18" charset="0"/>
              </a:rPr>
              <a:t>（二）数据收集频率	</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Tx/>
              <a:buChar char="•"/>
            </a:pPr>
            <a:r>
              <a:rPr lang="zh-CN" altLang="en-US" sz="2400" dirty="0">
                <a:solidFill>
                  <a:srgbClr val="FFFFFF"/>
                </a:solidFill>
                <a:latin typeface="Times New Roman" pitchFamily="18" charset="0"/>
              </a:rPr>
              <a:t>二、评价周期的影响因素	</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Tx/>
              <a:buChar char="•"/>
            </a:pPr>
            <a:r>
              <a:rPr lang="zh-CN" altLang="en-US" sz="2400" dirty="0">
                <a:solidFill>
                  <a:srgbClr val="FFFFFF"/>
                </a:solidFill>
                <a:latin typeface="Times New Roman" pitchFamily="18" charset="0"/>
              </a:rPr>
              <a:t>（一）评价指标与评价周期	</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Tx/>
              <a:buChar char="•"/>
            </a:pPr>
            <a:r>
              <a:rPr lang="zh-CN" altLang="en-US" sz="2400" dirty="0">
                <a:solidFill>
                  <a:srgbClr val="FFFFFF"/>
                </a:solidFill>
                <a:latin typeface="Times New Roman" pitchFamily="18" charset="0"/>
              </a:rPr>
              <a:t>（二）管理层级与评价周期	</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Tx/>
              <a:buChar char="•"/>
            </a:pPr>
            <a:r>
              <a:rPr lang="zh-CN" altLang="en-US" sz="2400" dirty="0">
                <a:solidFill>
                  <a:srgbClr val="FFFFFF"/>
                </a:solidFill>
                <a:latin typeface="Times New Roman" pitchFamily="18" charset="0"/>
              </a:rPr>
              <a:t>（三）职位类型与评价周期	</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Tx/>
              <a:buChar char="•"/>
            </a:pPr>
            <a:r>
              <a:rPr lang="zh-CN" altLang="en-US" sz="2400" dirty="0">
                <a:solidFill>
                  <a:srgbClr val="FFFFFF"/>
                </a:solidFill>
                <a:latin typeface="Times New Roman" pitchFamily="18" charset="0"/>
              </a:rPr>
              <a:t>（四）绩效管理实施的时间与评价周期	</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Tx/>
              <a:buChar char="•"/>
            </a:pPr>
            <a:r>
              <a:rPr lang="zh-CN" altLang="en-US" sz="2400" dirty="0">
                <a:solidFill>
                  <a:srgbClr val="FFFFFF"/>
                </a:solidFill>
                <a:latin typeface="Times New Roman" pitchFamily="18" charset="0"/>
              </a:rPr>
              <a:t>（五）评价目的与评价周期</a:t>
            </a: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74470" y="587375"/>
            <a:ext cx="7086600" cy="1447800"/>
          </a:xfrm>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5</a:t>
            </a:r>
            <a:r>
              <a:rPr lang="zh-CN" altLang="en-US" dirty="0">
                <a:latin typeface="黑体" pitchFamily="49" charset="-122"/>
                <a:ea typeface="黑体" pitchFamily="49" charset="-122"/>
              </a:rPr>
              <a:t>章  绩效评价</a:t>
            </a:r>
            <a:endParaRPr lang="zh-CN" altLang="en-US" dirty="0"/>
          </a:p>
        </p:txBody>
      </p:sp>
      <p:sp>
        <p:nvSpPr>
          <p:cNvPr id="3" name="内容占位符 2"/>
          <p:cNvSpPr>
            <a:spLocks noGrp="1"/>
          </p:cNvSpPr>
          <p:nvPr>
            <p:ph idx="1"/>
          </p:nvPr>
        </p:nvSpPr>
        <p:spPr/>
        <p:txBody>
          <a:bodyPr/>
          <a:lstStyle/>
          <a:p>
            <a:pPr>
              <a:lnSpc>
                <a:spcPct val="150000"/>
              </a:lnSpc>
            </a:pPr>
            <a:r>
              <a:rPr lang="zh-CN" altLang="zh-CN" dirty="0"/>
              <a:t>第</a:t>
            </a:r>
            <a:r>
              <a:rPr lang="en-US" altLang="zh-CN" dirty="0"/>
              <a:t>1</a:t>
            </a:r>
            <a:r>
              <a:rPr lang="zh-CN" altLang="zh-CN" dirty="0"/>
              <a:t>节　概述</a:t>
            </a:r>
            <a:r>
              <a:rPr lang="en-US" altLang="zh-CN" dirty="0"/>
              <a:t>	</a:t>
            </a:r>
            <a:endParaRPr lang="zh-CN" altLang="zh-CN" dirty="0"/>
          </a:p>
          <a:p>
            <a:pPr>
              <a:lnSpc>
                <a:spcPct val="150000"/>
              </a:lnSpc>
            </a:pPr>
            <a:r>
              <a:rPr lang="zh-CN" altLang="zh-CN" dirty="0"/>
              <a:t>第</a:t>
            </a:r>
            <a:r>
              <a:rPr lang="en-US" altLang="zh-CN" dirty="0"/>
              <a:t>2</a:t>
            </a:r>
            <a:r>
              <a:rPr lang="zh-CN" altLang="zh-CN" dirty="0"/>
              <a:t>节　评价中常见的问题</a:t>
            </a:r>
          </a:p>
          <a:p>
            <a:pPr>
              <a:lnSpc>
                <a:spcPct val="150000"/>
              </a:lnSpc>
            </a:pPr>
            <a:r>
              <a:rPr lang="zh-CN" altLang="zh-CN" dirty="0"/>
              <a:t>第</a:t>
            </a:r>
            <a:r>
              <a:rPr lang="en-US" altLang="zh-CN" dirty="0"/>
              <a:t>3</a:t>
            </a:r>
            <a:r>
              <a:rPr lang="zh-CN" altLang="zh-CN" dirty="0"/>
              <a:t>节　评价主体</a:t>
            </a:r>
            <a:r>
              <a:rPr lang="en-US" altLang="zh-CN" dirty="0"/>
              <a:t>	</a:t>
            </a:r>
            <a:endParaRPr lang="zh-CN" altLang="zh-CN" dirty="0"/>
          </a:p>
          <a:p>
            <a:pPr>
              <a:lnSpc>
                <a:spcPct val="150000"/>
              </a:lnSpc>
            </a:pPr>
            <a:r>
              <a:rPr lang="zh-CN" altLang="zh-CN" dirty="0"/>
              <a:t>第</a:t>
            </a:r>
            <a:r>
              <a:rPr lang="en-US" altLang="zh-CN" dirty="0"/>
              <a:t>4</a:t>
            </a:r>
            <a:r>
              <a:rPr lang="zh-CN" altLang="zh-CN" dirty="0"/>
              <a:t>节　评价周期</a:t>
            </a:r>
            <a:r>
              <a:rPr lang="en-US" altLang="zh-CN" dirty="0"/>
              <a:t>	</a:t>
            </a:r>
            <a:endParaRPr lang="zh-CN" altLang="zh-CN" dirty="0"/>
          </a:p>
          <a:p>
            <a:pPr>
              <a:lnSpc>
                <a:spcPct val="150000"/>
              </a:lnSpc>
            </a:pPr>
            <a:r>
              <a:rPr lang="zh-CN" altLang="zh-CN" dirty="0">
                <a:solidFill>
                  <a:srgbClr val="FF0000"/>
                </a:solidFill>
              </a:rPr>
              <a:t>第</a:t>
            </a:r>
            <a:r>
              <a:rPr lang="en-US" altLang="zh-CN" dirty="0">
                <a:solidFill>
                  <a:srgbClr val="FF0000"/>
                </a:solidFill>
              </a:rPr>
              <a:t>5</a:t>
            </a:r>
            <a:r>
              <a:rPr lang="zh-CN" altLang="zh-CN" dirty="0">
                <a:solidFill>
                  <a:srgbClr val="FF0000"/>
                </a:solidFill>
              </a:rPr>
              <a:t>节　评价方法</a:t>
            </a:r>
            <a:r>
              <a:rPr lang="en-US" altLang="zh-CN" dirty="0">
                <a:solidFill>
                  <a:srgbClr val="FF0000"/>
                </a:solidFill>
              </a:rPr>
              <a:t>	</a:t>
            </a:r>
            <a:endParaRPr lang="zh-CN" altLang="zh-CN" dirty="0">
              <a:solidFill>
                <a:srgbClr val="FF0000"/>
              </a:solidFill>
            </a:endParaRPr>
          </a:p>
          <a:p>
            <a:pPr marL="0" indent="0">
              <a:lnSpc>
                <a:spcPct val="150000"/>
              </a:lnSpc>
              <a:buNone/>
            </a:pPr>
            <a:endParaRPr lang="en-US" altLang="zh-CN" dirty="0"/>
          </a:p>
          <a:p>
            <a:pPr>
              <a:lnSpc>
                <a:spcPct val="150000"/>
              </a:lnSpc>
            </a:pPr>
            <a:endParaRPr lang="en-US" altLang="zh-CN" dirty="0"/>
          </a:p>
          <a:p>
            <a:pPr>
              <a:lnSpc>
                <a:spcPct val="150000"/>
              </a:lnSpc>
            </a:pPr>
            <a:endParaRPr lang="zh-CN" altLang="en-US" dirty="0"/>
          </a:p>
        </p:txBody>
      </p:sp>
      <p:sp>
        <p:nvSpPr>
          <p:cNvPr id="4" name="Rectangle 5"/>
          <p:cNvSpPr>
            <a:spLocks noChangeArrowheads="1"/>
          </p:cNvSpPr>
          <p:nvPr/>
        </p:nvSpPr>
        <p:spPr bwMode="auto">
          <a:xfrm>
            <a:off x="611560" y="5157192"/>
            <a:ext cx="7273925" cy="865187"/>
          </a:xfrm>
          <a:prstGeom prst="rect">
            <a:avLst/>
          </a:prstGeom>
          <a:noFill/>
          <a:ln w="19050" algn="ctr">
            <a:solidFill>
              <a:srgbClr val="FFFF00"/>
            </a:solidFill>
            <a:miter lim="800000"/>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5</a:t>
            </a:r>
            <a:r>
              <a:rPr lang="zh-CN" altLang="en-US" sz="3600" b="1" dirty="0">
                <a:solidFill>
                  <a:schemeClr val="tx1"/>
                </a:solidFill>
                <a:latin typeface="楷体_GB2312" pitchFamily="49" charset="-122"/>
                <a:ea typeface="楷体_GB2312" pitchFamily="49" charset="-122"/>
              </a:rPr>
              <a:t>节　评价方法</a:t>
            </a:r>
          </a:p>
        </p:txBody>
      </p:sp>
      <p:sp>
        <p:nvSpPr>
          <p:cNvPr id="5" name="Text Box 3"/>
          <p:cNvSpPr txBox="1">
            <a:spLocks noChangeArrowheads="1"/>
          </p:cNvSpPr>
          <p:nvPr/>
        </p:nvSpPr>
        <p:spPr bwMode="auto">
          <a:xfrm>
            <a:off x="1187624" y="1844824"/>
            <a:ext cx="6192167"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200000"/>
              </a:lnSpc>
            </a:pPr>
            <a:r>
              <a:rPr lang="zh-CN" altLang="zh-CN" sz="2400" dirty="0">
                <a:solidFill>
                  <a:srgbClr val="FFFFFF"/>
                </a:solidFill>
              </a:rPr>
              <a:t>一、评价方法的分类</a:t>
            </a:r>
          </a:p>
          <a:p>
            <a:pPr>
              <a:lnSpc>
                <a:spcPct val="200000"/>
              </a:lnSpc>
            </a:pPr>
            <a:r>
              <a:rPr lang="zh-CN" altLang="zh-CN" sz="2400" dirty="0">
                <a:solidFill>
                  <a:srgbClr val="FFFFFF"/>
                </a:solidFill>
              </a:rPr>
              <a:t>二、各种评价方法的比较和选择</a:t>
            </a:r>
            <a:endParaRPr lang="en-US" altLang="zh-CN" sz="2400" dirty="0">
              <a:solidFill>
                <a:srgbClr val="FFFFFF"/>
              </a:solidFill>
            </a:endParaRPr>
          </a:p>
          <a:p>
            <a:pPr>
              <a:lnSpc>
                <a:spcPct val="200000"/>
              </a:lnSpc>
            </a:pPr>
            <a:r>
              <a:rPr lang="zh-CN" altLang="en-US" sz="2400" dirty="0">
                <a:solidFill>
                  <a:srgbClr val="FFFFFF"/>
                </a:solidFill>
              </a:rPr>
              <a:t>三、杭州市的绩效考核评价</a:t>
            </a:r>
            <a:endParaRPr lang="zh-CN" altLang="zh-CN" sz="2400" dirty="0">
              <a:solidFill>
                <a:srgbClr val="FFFFFF"/>
              </a:solidFill>
            </a:endParaRPr>
          </a:p>
          <a:p>
            <a:pPr>
              <a:lnSpc>
                <a:spcPct val="200000"/>
              </a:lnSpc>
            </a:pPr>
            <a:r>
              <a:rPr lang="en-US" altLang="zh-CN" sz="2400" dirty="0">
                <a:solidFill>
                  <a:srgbClr val="FFFFFF"/>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zh-CN" sz="3600" b="1" dirty="0">
                <a:solidFill>
                  <a:schemeClr val="tx1"/>
                </a:solidFill>
                <a:latin typeface="楷体_GB2312" pitchFamily="49" charset="-122"/>
                <a:ea typeface="楷体_GB2312" pitchFamily="49" charset="-122"/>
              </a:rPr>
              <a:t>一、评价方法的分类</a:t>
            </a:r>
            <a:endParaRPr lang="zh-CN" altLang="en-US" sz="3600" b="1" dirty="0">
              <a:solidFill>
                <a:schemeClr val="tx1"/>
              </a:solidFill>
              <a:latin typeface="楷体_GB2312" pitchFamily="49" charset="-122"/>
              <a:ea typeface="楷体_GB2312" pitchFamily="49" charset="-122"/>
            </a:endParaRPr>
          </a:p>
        </p:txBody>
      </p:sp>
      <p:sp>
        <p:nvSpPr>
          <p:cNvPr id="5" name="Text Box 3"/>
          <p:cNvSpPr txBox="1">
            <a:spLocks noChangeArrowheads="1"/>
          </p:cNvSpPr>
          <p:nvPr/>
        </p:nvSpPr>
        <p:spPr bwMode="auto">
          <a:xfrm>
            <a:off x="900113" y="1412776"/>
            <a:ext cx="4391967"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en-US" altLang="zh-CN" sz="2400" dirty="0">
                <a:solidFill>
                  <a:srgbClr val="FFFFFF"/>
                </a:solidFill>
              </a:rPr>
              <a:t>(</a:t>
            </a:r>
            <a:r>
              <a:rPr lang="zh-CN" altLang="zh-CN" sz="2400" dirty="0">
                <a:solidFill>
                  <a:srgbClr val="FFFFFF"/>
                </a:solidFill>
              </a:rPr>
              <a:t>一</a:t>
            </a:r>
            <a:r>
              <a:rPr lang="en-US" altLang="zh-CN" sz="2400" dirty="0">
                <a:solidFill>
                  <a:srgbClr val="FFFFFF"/>
                </a:solidFill>
              </a:rPr>
              <a:t>)</a:t>
            </a:r>
            <a:r>
              <a:rPr lang="zh-CN" altLang="zh-CN" sz="2400" dirty="0">
                <a:solidFill>
                  <a:srgbClr val="FFFFFF"/>
                </a:solidFill>
              </a:rPr>
              <a:t>相对评价——比较法</a:t>
            </a:r>
            <a:r>
              <a:rPr lang="en-US" altLang="zh-CN" sz="2400" dirty="0">
                <a:solidFill>
                  <a:srgbClr val="FFFFFF"/>
                </a:solidFill>
              </a:rPr>
              <a:t>	</a:t>
            </a:r>
          </a:p>
          <a:p>
            <a:pPr>
              <a:lnSpc>
                <a:spcPct val="150000"/>
              </a:lnSpc>
            </a:pPr>
            <a:r>
              <a:rPr lang="en-US" altLang="zh-CN" sz="2400" dirty="0">
                <a:solidFill>
                  <a:srgbClr val="FFFFFF"/>
                </a:solidFill>
              </a:rPr>
              <a:t>1.</a:t>
            </a:r>
            <a:r>
              <a:rPr lang="zh-CN" altLang="zh-CN" sz="2400" dirty="0">
                <a:solidFill>
                  <a:srgbClr val="FFFFFF"/>
                </a:solidFill>
              </a:rPr>
              <a:t>排序法</a:t>
            </a:r>
            <a:r>
              <a:rPr lang="en-US" altLang="zh-CN" sz="2400" dirty="0">
                <a:solidFill>
                  <a:srgbClr val="FFFFFF"/>
                </a:solidFill>
              </a:rPr>
              <a:t>	</a:t>
            </a:r>
          </a:p>
          <a:p>
            <a:pPr>
              <a:lnSpc>
                <a:spcPct val="150000"/>
              </a:lnSpc>
            </a:pPr>
            <a:r>
              <a:rPr lang="en-US" altLang="zh-CN" sz="2400" dirty="0">
                <a:solidFill>
                  <a:srgbClr val="FFFFFF"/>
                </a:solidFill>
              </a:rPr>
              <a:t>2.</a:t>
            </a:r>
            <a:r>
              <a:rPr lang="zh-CN" altLang="zh-CN" sz="2400" dirty="0">
                <a:solidFill>
                  <a:srgbClr val="FFFFFF"/>
                </a:solidFill>
              </a:rPr>
              <a:t>配对比较法</a:t>
            </a:r>
            <a:r>
              <a:rPr lang="en-US" altLang="zh-CN" sz="2400" dirty="0">
                <a:solidFill>
                  <a:srgbClr val="FFFFFF"/>
                </a:solidFill>
              </a:rPr>
              <a:t>	</a:t>
            </a:r>
          </a:p>
          <a:p>
            <a:pPr>
              <a:lnSpc>
                <a:spcPct val="150000"/>
              </a:lnSpc>
            </a:pPr>
            <a:r>
              <a:rPr lang="en-US" altLang="zh-CN" sz="2400" dirty="0">
                <a:solidFill>
                  <a:srgbClr val="FFFFFF"/>
                </a:solidFill>
              </a:rPr>
              <a:t>3.</a:t>
            </a:r>
            <a:r>
              <a:rPr lang="zh-CN" altLang="zh-CN" sz="2400" dirty="0">
                <a:solidFill>
                  <a:srgbClr val="FFFFFF"/>
                </a:solidFill>
              </a:rPr>
              <a:t>人物比较法</a:t>
            </a:r>
            <a:r>
              <a:rPr lang="en-US" altLang="zh-CN" sz="2400" dirty="0">
                <a:solidFill>
                  <a:srgbClr val="FFFFFF"/>
                </a:solidFill>
              </a:rPr>
              <a:t>	</a:t>
            </a:r>
          </a:p>
          <a:p>
            <a:pPr>
              <a:lnSpc>
                <a:spcPct val="150000"/>
              </a:lnSpc>
            </a:pPr>
            <a:r>
              <a:rPr lang="en-US" altLang="zh-CN" sz="2400" dirty="0">
                <a:solidFill>
                  <a:srgbClr val="FFFFFF"/>
                </a:solidFill>
              </a:rPr>
              <a:t>(</a:t>
            </a:r>
            <a:r>
              <a:rPr lang="zh-CN" altLang="zh-CN" sz="2400" dirty="0">
                <a:solidFill>
                  <a:srgbClr val="FFFFFF"/>
                </a:solidFill>
              </a:rPr>
              <a:t>二</a:t>
            </a:r>
            <a:r>
              <a:rPr lang="en-US" altLang="zh-CN" sz="2400" dirty="0">
                <a:solidFill>
                  <a:srgbClr val="FFFFFF"/>
                </a:solidFill>
              </a:rPr>
              <a:t>)</a:t>
            </a:r>
            <a:r>
              <a:rPr lang="zh-CN" altLang="zh-CN" sz="2400" dirty="0">
                <a:solidFill>
                  <a:srgbClr val="FFFFFF"/>
                </a:solidFill>
              </a:rPr>
              <a:t>绝对评价——量表法</a:t>
            </a:r>
            <a:r>
              <a:rPr lang="en-US" altLang="zh-CN" sz="2400" dirty="0">
                <a:solidFill>
                  <a:srgbClr val="FFFFFF"/>
                </a:solidFill>
              </a:rPr>
              <a:t>	</a:t>
            </a:r>
          </a:p>
          <a:p>
            <a:pPr>
              <a:lnSpc>
                <a:spcPct val="150000"/>
              </a:lnSpc>
            </a:pPr>
            <a:r>
              <a:rPr lang="en-US" altLang="zh-CN" sz="2400" dirty="0">
                <a:solidFill>
                  <a:srgbClr val="FFFFFF"/>
                </a:solidFill>
              </a:rPr>
              <a:t>1.</a:t>
            </a:r>
            <a:r>
              <a:rPr lang="zh-CN" altLang="zh-CN" sz="2400" dirty="0">
                <a:solidFill>
                  <a:srgbClr val="FFFFFF"/>
                </a:solidFill>
              </a:rPr>
              <a:t>图尺度量表法</a:t>
            </a:r>
            <a:r>
              <a:rPr lang="en-US" altLang="zh-CN" sz="2400" dirty="0">
                <a:solidFill>
                  <a:srgbClr val="FFFFFF"/>
                </a:solidFill>
              </a:rPr>
              <a:t>	</a:t>
            </a:r>
          </a:p>
          <a:p>
            <a:pPr>
              <a:lnSpc>
                <a:spcPct val="150000"/>
              </a:lnSpc>
            </a:pPr>
            <a:r>
              <a:rPr lang="en-US" altLang="zh-CN" sz="2400" dirty="0">
                <a:solidFill>
                  <a:srgbClr val="FFFFFF"/>
                </a:solidFill>
              </a:rPr>
              <a:t>2.</a:t>
            </a:r>
            <a:r>
              <a:rPr lang="zh-CN" altLang="zh-CN" sz="2400" dirty="0">
                <a:solidFill>
                  <a:srgbClr val="FFFFFF"/>
                </a:solidFill>
              </a:rPr>
              <a:t>等级择一法</a:t>
            </a:r>
            <a:r>
              <a:rPr lang="en-US" altLang="zh-CN" sz="2400" dirty="0">
                <a:solidFill>
                  <a:srgbClr val="FFFFFF"/>
                </a:solidFill>
              </a:rPr>
              <a:t>	</a:t>
            </a:r>
          </a:p>
          <a:p>
            <a:pPr>
              <a:lnSpc>
                <a:spcPct val="150000"/>
              </a:lnSpc>
            </a:pPr>
            <a:r>
              <a:rPr lang="en-US" altLang="zh-CN" sz="2400" dirty="0">
                <a:solidFill>
                  <a:srgbClr val="FFFFFF"/>
                </a:solidFill>
              </a:rPr>
              <a:t>3.</a:t>
            </a:r>
            <a:r>
              <a:rPr lang="zh-CN" altLang="zh-CN" sz="2400" dirty="0">
                <a:solidFill>
                  <a:srgbClr val="FFFFFF"/>
                </a:solidFill>
              </a:rPr>
              <a:t>行为锚定量表法</a:t>
            </a:r>
            <a:r>
              <a:rPr lang="en-US" altLang="zh-CN" sz="2400" dirty="0">
                <a:solidFill>
                  <a:srgbClr val="FFFFFF"/>
                </a:solidFill>
              </a:rPr>
              <a:t>	</a:t>
            </a:r>
          </a:p>
          <a:p>
            <a:pPr>
              <a:lnSpc>
                <a:spcPct val="150000"/>
              </a:lnSpc>
            </a:pPr>
            <a:r>
              <a:rPr lang="en-US" altLang="zh-CN" sz="2400" dirty="0">
                <a:solidFill>
                  <a:srgbClr val="FFFFFF"/>
                </a:solidFill>
              </a:rPr>
              <a:t>4.</a:t>
            </a:r>
            <a:r>
              <a:rPr lang="zh-CN" altLang="zh-CN" sz="2400" dirty="0">
                <a:solidFill>
                  <a:srgbClr val="FFFFFF"/>
                </a:solidFill>
              </a:rPr>
              <a:t>混合标准量表法</a:t>
            </a:r>
            <a:endParaRPr lang="en-US" altLang="zh-CN" sz="2400" dirty="0">
              <a:solidFill>
                <a:srgbClr val="FFFFFF"/>
              </a:solidFill>
            </a:endParaRPr>
          </a:p>
        </p:txBody>
      </p:sp>
      <p:sp>
        <p:nvSpPr>
          <p:cNvPr id="3" name="矩形 2"/>
          <p:cNvSpPr/>
          <p:nvPr/>
        </p:nvSpPr>
        <p:spPr>
          <a:xfrm>
            <a:off x="5076056" y="2060848"/>
            <a:ext cx="3924300" cy="4524315"/>
          </a:xfrm>
          <a:prstGeom prst="rect">
            <a:avLst/>
          </a:prstGeom>
        </p:spPr>
        <p:txBody>
          <a:bodyPr wrap="square">
            <a:spAutoFit/>
          </a:bodyPr>
          <a:lstStyle/>
          <a:p>
            <a:pPr eaLnBrk="0" hangingPunct="0">
              <a:lnSpc>
                <a:spcPct val="150000"/>
              </a:lnSpc>
            </a:pPr>
            <a:r>
              <a:rPr kumimoji="1" lang="en-US" altLang="zh-CN" sz="2400" dirty="0">
                <a:solidFill>
                  <a:srgbClr val="FFFFFF"/>
                </a:solidFill>
                <a:latin typeface="宋体" pitchFamily="2" charset="-122"/>
                <a:ea typeface="宋体" pitchFamily="2" charset="-122"/>
              </a:rPr>
              <a:t>5.</a:t>
            </a:r>
            <a:r>
              <a:rPr kumimoji="1" lang="zh-CN" altLang="en-US" sz="2400" dirty="0">
                <a:solidFill>
                  <a:srgbClr val="FFFFFF"/>
                </a:solidFill>
                <a:latin typeface="宋体" pitchFamily="2" charset="-122"/>
                <a:ea typeface="宋体" pitchFamily="2" charset="-122"/>
              </a:rPr>
              <a:t>综合尺度量表法	</a:t>
            </a:r>
          </a:p>
          <a:p>
            <a:pPr eaLnBrk="0" hangingPunct="0">
              <a:lnSpc>
                <a:spcPct val="150000"/>
              </a:lnSpc>
            </a:pPr>
            <a:r>
              <a:rPr kumimoji="1" lang="en-US" altLang="zh-CN" sz="2400" dirty="0">
                <a:solidFill>
                  <a:srgbClr val="FFFFFF"/>
                </a:solidFill>
                <a:latin typeface="宋体" pitchFamily="2" charset="-122"/>
                <a:ea typeface="宋体" pitchFamily="2" charset="-122"/>
              </a:rPr>
              <a:t>6.</a:t>
            </a:r>
            <a:r>
              <a:rPr kumimoji="1" lang="zh-CN" altLang="en-US" sz="2400" dirty="0">
                <a:solidFill>
                  <a:srgbClr val="FFFFFF"/>
                </a:solidFill>
                <a:latin typeface="宋体" pitchFamily="2" charset="-122"/>
                <a:ea typeface="宋体" pitchFamily="2" charset="-122"/>
              </a:rPr>
              <a:t>行为对照表法	</a:t>
            </a:r>
          </a:p>
          <a:p>
            <a:pPr eaLnBrk="0" hangingPunct="0">
              <a:lnSpc>
                <a:spcPct val="150000"/>
              </a:lnSpc>
            </a:pPr>
            <a:r>
              <a:rPr kumimoji="1" lang="en-US" altLang="zh-CN" sz="2400" dirty="0">
                <a:solidFill>
                  <a:srgbClr val="FFFFFF"/>
                </a:solidFill>
                <a:latin typeface="宋体" pitchFamily="2" charset="-122"/>
                <a:ea typeface="宋体" pitchFamily="2" charset="-122"/>
              </a:rPr>
              <a:t>7.</a:t>
            </a:r>
            <a:r>
              <a:rPr kumimoji="1" lang="zh-CN" altLang="en-US" sz="2400" dirty="0">
                <a:solidFill>
                  <a:srgbClr val="FFFFFF"/>
                </a:solidFill>
                <a:latin typeface="宋体" pitchFamily="2" charset="-122"/>
                <a:ea typeface="宋体" pitchFamily="2" charset="-122"/>
              </a:rPr>
              <a:t>行为观察量表法	</a:t>
            </a:r>
          </a:p>
          <a:p>
            <a:pPr eaLnBrk="0" hangingPunct="0">
              <a:lnSpc>
                <a:spcPct val="150000"/>
              </a:lnSpc>
            </a:pPr>
            <a:r>
              <a:rPr kumimoji="1" lang="en-US" altLang="zh-CN" sz="2400" dirty="0">
                <a:solidFill>
                  <a:srgbClr val="FFFFFF"/>
                </a:solidFill>
                <a:latin typeface="宋体" pitchFamily="2" charset="-122"/>
                <a:ea typeface="宋体" pitchFamily="2" charset="-122"/>
              </a:rPr>
              <a:t>(</a:t>
            </a:r>
            <a:r>
              <a:rPr kumimoji="1" lang="zh-CN" altLang="en-US" sz="2400" dirty="0">
                <a:solidFill>
                  <a:srgbClr val="FFFFFF"/>
                </a:solidFill>
                <a:latin typeface="宋体" pitchFamily="2" charset="-122"/>
                <a:ea typeface="宋体" pitchFamily="2" charset="-122"/>
              </a:rPr>
              <a:t>三</a:t>
            </a:r>
            <a:r>
              <a:rPr kumimoji="1" lang="en-US" altLang="zh-CN" sz="2400" dirty="0">
                <a:solidFill>
                  <a:srgbClr val="FFFFFF"/>
                </a:solidFill>
                <a:latin typeface="宋体" pitchFamily="2" charset="-122"/>
                <a:ea typeface="宋体" pitchFamily="2" charset="-122"/>
              </a:rPr>
              <a:t>)</a:t>
            </a:r>
            <a:r>
              <a:rPr kumimoji="1" lang="zh-CN" altLang="en-US" sz="2400" dirty="0">
                <a:solidFill>
                  <a:srgbClr val="FFFFFF"/>
                </a:solidFill>
                <a:latin typeface="宋体" pitchFamily="2" charset="-122"/>
                <a:ea typeface="宋体" pitchFamily="2" charset="-122"/>
              </a:rPr>
              <a:t>描述法	</a:t>
            </a:r>
          </a:p>
          <a:p>
            <a:pPr eaLnBrk="0" hangingPunct="0">
              <a:lnSpc>
                <a:spcPct val="150000"/>
              </a:lnSpc>
            </a:pPr>
            <a:r>
              <a:rPr kumimoji="1" lang="en-US" altLang="zh-CN" sz="2400" dirty="0">
                <a:solidFill>
                  <a:srgbClr val="FFFFFF"/>
                </a:solidFill>
                <a:latin typeface="宋体" pitchFamily="2" charset="-122"/>
                <a:ea typeface="宋体" pitchFamily="2" charset="-122"/>
              </a:rPr>
              <a:t>1.</a:t>
            </a:r>
            <a:r>
              <a:rPr kumimoji="1" lang="zh-CN" altLang="en-US" sz="2400" dirty="0">
                <a:solidFill>
                  <a:srgbClr val="FFFFFF"/>
                </a:solidFill>
                <a:latin typeface="宋体" pitchFamily="2" charset="-122"/>
                <a:ea typeface="宋体" pitchFamily="2" charset="-122"/>
              </a:rPr>
              <a:t>态度记录法	</a:t>
            </a:r>
          </a:p>
          <a:p>
            <a:pPr eaLnBrk="0" hangingPunct="0">
              <a:lnSpc>
                <a:spcPct val="150000"/>
              </a:lnSpc>
            </a:pPr>
            <a:r>
              <a:rPr kumimoji="1" lang="en-US" altLang="zh-CN" sz="2400" dirty="0">
                <a:solidFill>
                  <a:srgbClr val="FFFFFF"/>
                </a:solidFill>
                <a:latin typeface="宋体" pitchFamily="2" charset="-122"/>
                <a:ea typeface="宋体" pitchFamily="2" charset="-122"/>
              </a:rPr>
              <a:t>2.</a:t>
            </a:r>
            <a:r>
              <a:rPr kumimoji="1" lang="zh-CN" altLang="en-US" sz="2400" dirty="0">
                <a:solidFill>
                  <a:srgbClr val="FFFFFF"/>
                </a:solidFill>
                <a:latin typeface="宋体" pitchFamily="2" charset="-122"/>
                <a:ea typeface="宋体" pitchFamily="2" charset="-122"/>
              </a:rPr>
              <a:t>工作业绩记录法	</a:t>
            </a:r>
          </a:p>
          <a:p>
            <a:pPr eaLnBrk="0" hangingPunct="0">
              <a:lnSpc>
                <a:spcPct val="150000"/>
              </a:lnSpc>
            </a:pPr>
            <a:r>
              <a:rPr kumimoji="1" lang="en-US" altLang="zh-CN" sz="2400" dirty="0">
                <a:solidFill>
                  <a:srgbClr val="FFFFFF"/>
                </a:solidFill>
                <a:latin typeface="宋体" pitchFamily="2" charset="-122"/>
                <a:ea typeface="宋体" pitchFamily="2" charset="-122"/>
              </a:rPr>
              <a:t>3.</a:t>
            </a:r>
            <a:r>
              <a:rPr kumimoji="1" lang="zh-CN" altLang="en-US" sz="2400" dirty="0">
                <a:solidFill>
                  <a:srgbClr val="FFFFFF"/>
                </a:solidFill>
                <a:latin typeface="宋体" pitchFamily="2" charset="-122"/>
                <a:ea typeface="宋体" pitchFamily="2" charset="-122"/>
              </a:rPr>
              <a:t>指导记录法	</a:t>
            </a:r>
          </a:p>
          <a:p>
            <a:pPr eaLnBrk="0" hangingPunct="0">
              <a:lnSpc>
                <a:spcPct val="150000"/>
              </a:lnSpc>
            </a:pPr>
            <a:r>
              <a:rPr kumimoji="1" lang="en-US" altLang="zh-CN" sz="2400" dirty="0">
                <a:solidFill>
                  <a:srgbClr val="FFFFFF"/>
                </a:solidFill>
                <a:latin typeface="宋体" pitchFamily="2" charset="-122"/>
                <a:ea typeface="宋体" pitchFamily="2" charset="-122"/>
              </a:rPr>
              <a:t>4.</a:t>
            </a:r>
            <a:r>
              <a:rPr kumimoji="1" lang="zh-CN" altLang="en-US" sz="2400" dirty="0">
                <a:solidFill>
                  <a:srgbClr val="FFFFFF"/>
                </a:solidFill>
                <a:latin typeface="宋体" pitchFamily="2" charset="-122"/>
                <a:ea typeface="宋体" pitchFamily="2" charset="-122"/>
              </a:rPr>
              <a:t>关键事件法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二、各种评价方法的比较和选择	</a:t>
            </a:r>
          </a:p>
        </p:txBody>
      </p:sp>
      <p:sp>
        <p:nvSpPr>
          <p:cNvPr id="5" name="Text Box 3"/>
          <p:cNvSpPr txBox="1">
            <a:spLocks noChangeArrowheads="1"/>
          </p:cNvSpPr>
          <p:nvPr/>
        </p:nvSpPr>
        <p:spPr bwMode="auto">
          <a:xfrm>
            <a:off x="900113" y="1412776"/>
            <a:ext cx="7561262" cy="3859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en-US" altLang="zh-CN" sz="2400" dirty="0">
                <a:solidFill>
                  <a:srgbClr val="FFFFFF"/>
                </a:solidFill>
              </a:rPr>
              <a:t>(</a:t>
            </a:r>
            <a:r>
              <a:rPr lang="zh-CN" altLang="zh-CN" sz="2400" dirty="0">
                <a:solidFill>
                  <a:srgbClr val="FFFFFF"/>
                </a:solidFill>
              </a:rPr>
              <a:t>一</a:t>
            </a:r>
            <a:r>
              <a:rPr lang="en-US" altLang="zh-CN" sz="2400" dirty="0">
                <a:solidFill>
                  <a:srgbClr val="FFFFFF"/>
                </a:solidFill>
              </a:rPr>
              <a:t>)</a:t>
            </a:r>
            <a:r>
              <a:rPr lang="zh-CN" altLang="zh-CN" sz="2400" dirty="0">
                <a:solidFill>
                  <a:srgbClr val="FFFFFF"/>
                </a:solidFill>
              </a:rPr>
              <a:t>各种评价方法的比较</a:t>
            </a:r>
            <a:r>
              <a:rPr lang="en-US" altLang="zh-CN" sz="2400" dirty="0">
                <a:solidFill>
                  <a:srgbClr val="FFFFFF"/>
                </a:solidFill>
              </a:rPr>
              <a:t>	</a:t>
            </a:r>
          </a:p>
          <a:p>
            <a:pPr>
              <a:lnSpc>
                <a:spcPct val="150000"/>
              </a:lnSpc>
            </a:pPr>
            <a:r>
              <a:rPr lang="en-US" altLang="zh-CN" sz="2400" dirty="0">
                <a:solidFill>
                  <a:srgbClr val="FFFFFF"/>
                </a:solidFill>
              </a:rPr>
              <a:t>(</a:t>
            </a:r>
            <a:r>
              <a:rPr lang="zh-CN" altLang="zh-CN" sz="2400" dirty="0">
                <a:solidFill>
                  <a:srgbClr val="FFFFFF"/>
                </a:solidFill>
              </a:rPr>
              <a:t>二</a:t>
            </a:r>
            <a:r>
              <a:rPr lang="en-US" altLang="zh-CN" sz="2400" dirty="0">
                <a:solidFill>
                  <a:srgbClr val="FFFFFF"/>
                </a:solidFill>
              </a:rPr>
              <a:t>)</a:t>
            </a:r>
            <a:r>
              <a:rPr lang="zh-CN" altLang="zh-CN" sz="2400" dirty="0">
                <a:solidFill>
                  <a:srgbClr val="FFFFFF"/>
                </a:solidFill>
              </a:rPr>
              <a:t>评价方法的选择</a:t>
            </a:r>
            <a:r>
              <a:rPr lang="en-US" altLang="zh-CN" sz="2400" dirty="0">
                <a:solidFill>
                  <a:srgbClr val="FFFFFF"/>
                </a:solidFill>
              </a:rPr>
              <a:t>	</a:t>
            </a:r>
          </a:p>
          <a:p>
            <a:pPr>
              <a:lnSpc>
                <a:spcPct val="150000"/>
              </a:lnSpc>
            </a:pPr>
            <a:r>
              <a:rPr lang="en-US" altLang="zh-CN" sz="2400" dirty="0">
                <a:solidFill>
                  <a:srgbClr val="FFFFFF"/>
                </a:solidFill>
              </a:rPr>
              <a:t>1.</a:t>
            </a:r>
            <a:r>
              <a:rPr lang="zh-CN" altLang="zh-CN" sz="2400" dirty="0">
                <a:solidFill>
                  <a:srgbClr val="FFFFFF"/>
                </a:solidFill>
              </a:rPr>
              <a:t>指标特性</a:t>
            </a:r>
            <a:r>
              <a:rPr lang="en-US" altLang="zh-CN" sz="2400" dirty="0">
                <a:solidFill>
                  <a:srgbClr val="FFFFFF"/>
                </a:solidFill>
              </a:rPr>
              <a:t>	</a:t>
            </a:r>
          </a:p>
          <a:p>
            <a:pPr>
              <a:lnSpc>
                <a:spcPct val="150000"/>
              </a:lnSpc>
            </a:pPr>
            <a:r>
              <a:rPr lang="en-US" altLang="zh-CN" sz="2400" dirty="0">
                <a:solidFill>
                  <a:srgbClr val="FFFFFF"/>
                </a:solidFill>
              </a:rPr>
              <a:t>2.</a:t>
            </a:r>
            <a:r>
              <a:rPr lang="zh-CN" altLang="zh-CN" sz="2400" dirty="0">
                <a:solidFill>
                  <a:srgbClr val="FFFFFF"/>
                </a:solidFill>
              </a:rPr>
              <a:t>绩效数据的可获得性</a:t>
            </a:r>
            <a:r>
              <a:rPr lang="en-US" altLang="zh-CN" sz="2400" dirty="0">
                <a:solidFill>
                  <a:srgbClr val="FFFFFF"/>
                </a:solidFill>
              </a:rPr>
              <a:t>	</a:t>
            </a:r>
          </a:p>
          <a:p>
            <a:pPr>
              <a:lnSpc>
                <a:spcPct val="150000"/>
              </a:lnSpc>
            </a:pPr>
            <a:r>
              <a:rPr lang="en-US" altLang="zh-CN" sz="2400" dirty="0">
                <a:solidFill>
                  <a:srgbClr val="FFFFFF"/>
                </a:solidFill>
              </a:rPr>
              <a:t>3.</a:t>
            </a:r>
            <a:r>
              <a:rPr lang="zh-CN" altLang="zh-CN" sz="2400" dirty="0">
                <a:solidFill>
                  <a:srgbClr val="FFFFFF"/>
                </a:solidFill>
              </a:rPr>
              <a:t>评价结果的应用目的</a:t>
            </a:r>
            <a:r>
              <a:rPr lang="en-US" altLang="zh-CN" sz="2400" dirty="0">
                <a:solidFill>
                  <a:srgbClr val="FFFFFF"/>
                </a:solidFill>
              </a:rPr>
              <a:t>	</a:t>
            </a:r>
          </a:p>
          <a:p>
            <a:pPr>
              <a:lnSpc>
                <a:spcPct val="150000"/>
              </a:lnSpc>
            </a:pPr>
            <a:r>
              <a:rPr lang="en-US" altLang="zh-CN" sz="2400" dirty="0">
                <a:solidFill>
                  <a:srgbClr val="FFFFFF"/>
                </a:solidFill>
              </a:rPr>
              <a:t>4.</a:t>
            </a:r>
            <a:r>
              <a:rPr lang="zh-CN" altLang="zh-CN" sz="2400" dirty="0">
                <a:solidFill>
                  <a:srgbClr val="FFFFFF"/>
                </a:solidFill>
              </a:rPr>
              <a:t>评价方法的使用成本</a:t>
            </a:r>
            <a:r>
              <a:rPr lang="en-US" altLang="zh-CN" sz="2400" dirty="0">
                <a:solidFill>
                  <a:srgbClr val="FFFFFF"/>
                </a:solidFill>
              </a:rPr>
              <a:t>	</a:t>
            </a:r>
          </a:p>
          <a:p>
            <a:pPr marL="457200" indent="-457200" algn="l" eaLnBrk="1" hangingPunct="1">
              <a:spcBef>
                <a:spcPct val="20000"/>
              </a:spcBef>
              <a:buFontTx/>
              <a:buChar char="•"/>
            </a:pPr>
            <a:endParaRPr lang="zh-CN" altLang="zh-CN" sz="2400" dirty="0">
              <a:solidFill>
                <a:srgbClr val="FFFFFF"/>
              </a:solidFill>
              <a:latin typeface="Times New Roman" pitchFamily="18" charset="0"/>
            </a:endParaRPr>
          </a:p>
        </p:txBody>
      </p:sp>
      <p:graphicFrame>
        <p:nvGraphicFramePr>
          <p:cNvPr id="3" name="表格 2"/>
          <p:cNvGraphicFramePr>
            <a:graphicFrameLocks noGrp="1"/>
          </p:cNvGraphicFramePr>
          <p:nvPr/>
        </p:nvGraphicFramePr>
        <p:xfrm>
          <a:off x="4211960" y="3427259"/>
          <a:ext cx="4463250" cy="2664297"/>
        </p:xfrm>
        <a:graphic>
          <a:graphicData uri="http://schemas.openxmlformats.org/drawingml/2006/table">
            <a:tbl>
              <a:tblPr firstRow="1" firstCol="1" bandRow="1">
                <a:tableStyleId>{5C22544A-7EE6-4342-B048-85BDC9FD1C3A}</a:tableStyleId>
              </a:tblPr>
              <a:tblGrid>
                <a:gridCol w="796170">
                  <a:extLst>
                    <a:ext uri="{9D8B030D-6E8A-4147-A177-3AD203B41FA5}">
                      <a16:colId xmlns:a16="http://schemas.microsoft.com/office/drawing/2014/main" val="20000"/>
                    </a:ext>
                  </a:extLst>
                </a:gridCol>
                <a:gridCol w="916770">
                  <a:extLst>
                    <a:ext uri="{9D8B030D-6E8A-4147-A177-3AD203B41FA5}">
                      <a16:colId xmlns:a16="http://schemas.microsoft.com/office/drawing/2014/main" val="20001"/>
                    </a:ext>
                  </a:extLst>
                </a:gridCol>
                <a:gridCol w="916770">
                  <a:extLst>
                    <a:ext uri="{9D8B030D-6E8A-4147-A177-3AD203B41FA5}">
                      <a16:colId xmlns:a16="http://schemas.microsoft.com/office/drawing/2014/main" val="20002"/>
                    </a:ext>
                  </a:extLst>
                </a:gridCol>
                <a:gridCol w="916770">
                  <a:extLst>
                    <a:ext uri="{9D8B030D-6E8A-4147-A177-3AD203B41FA5}">
                      <a16:colId xmlns:a16="http://schemas.microsoft.com/office/drawing/2014/main" val="20003"/>
                    </a:ext>
                  </a:extLst>
                </a:gridCol>
                <a:gridCol w="916770">
                  <a:extLst>
                    <a:ext uri="{9D8B030D-6E8A-4147-A177-3AD203B41FA5}">
                      <a16:colId xmlns:a16="http://schemas.microsoft.com/office/drawing/2014/main" val="20004"/>
                    </a:ext>
                  </a:extLst>
                </a:gridCol>
              </a:tblGrid>
              <a:tr h="380614">
                <a:tc rowSpan="2">
                  <a:txBody>
                    <a:bodyPr/>
                    <a:lstStyle/>
                    <a:p>
                      <a:pPr algn="ctr">
                        <a:lnSpc>
                          <a:spcPts val="1200"/>
                        </a:lnSpc>
                        <a:spcAft>
                          <a:spcPts val="0"/>
                        </a:spcAft>
                      </a:pPr>
                      <a:r>
                        <a:rPr lang="zh-CN" sz="1200" kern="100">
                          <a:effectLst/>
                        </a:rPr>
                        <a:t>评价方法</a:t>
                      </a:r>
                      <a:endParaRPr lang="zh-CN" sz="1200" kern="100">
                        <a:effectLst/>
                        <a:latin typeface="Calibri"/>
                        <a:ea typeface="宋体"/>
                        <a:cs typeface="Times New Roman"/>
                      </a:endParaRPr>
                    </a:p>
                  </a:txBody>
                  <a:tcPr marL="68580" marR="68580" marT="0" marB="0" anchor="ctr"/>
                </a:tc>
                <a:tc gridSpan="4">
                  <a:txBody>
                    <a:bodyPr/>
                    <a:lstStyle/>
                    <a:p>
                      <a:pPr algn="ctr">
                        <a:lnSpc>
                          <a:spcPts val="1200"/>
                        </a:lnSpc>
                        <a:spcAft>
                          <a:spcPts val="0"/>
                        </a:spcAft>
                      </a:pPr>
                      <a:r>
                        <a:rPr lang="zh-CN" sz="1200" kern="100">
                          <a:effectLst/>
                        </a:rPr>
                        <a:t>比较的维度</a:t>
                      </a:r>
                      <a:endParaRPr lang="zh-CN" sz="1200" kern="100">
                        <a:effectLst/>
                        <a:latin typeface="Calibri"/>
                        <a:ea typeface="宋体"/>
                        <a:cs typeface="Times New Roman"/>
                      </a:endParaRPr>
                    </a:p>
                  </a:txBody>
                  <a:tcPr marL="68580" marR="68580" marT="0" marB="0" anchor="ct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761227">
                <a:tc vMerge="1">
                  <a:txBody>
                    <a:bodyPr/>
                    <a:lstStyle/>
                    <a:p>
                      <a:endParaRPr lang="zh-CN"/>
                    </a:p>
                  </a:txBody>
                  <a:tcPr/>
                </a:tc>
                <a:tc>
                  <a:txBody>
                    <a:bodyPr/>
                    <a:lstStyle/>
                    <a:p>
                      <a:pPr algn="ctr">
                        <a:lnSpc>
                          <a:spcPts val="1200"/>
                        </a:lnSpc>
                        <a:spcAft>
                          <a:spcPts val="0"/>
                        </a:spcAft>
                      </a:pPr>
                      <a:r>
                        <a:rPr lang="zh-CN" sz="1200" kern="100">
                          <a:effectLst/>
                        </a:rPr>
                        <a:t>成本最小化</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员工开发</a:t>
                      </a:r>
                    </a:p>
                    <a:p>
                      <a:pPr algn="ctr">
                        <a:lnSpc>
                          <a:spcPts val="1200"/>
                        </a:lnSpc>
                        <a:spcAft>
                          <a:spcPts val="0"/>
                        </a:spcAft>
                      </a:pPr>
                      <a:r>
                        <a:rPr lang="en-US" sz="1200" kern="100">
                          <a:effectLst/>
                        </a:rPr>
                        <a:t>(</a:t>
                      </a:r>
                      <a:r>
                        <a:rPr lang="zh-CN" sz="1200" kern="100">
                          <a:effectLst/>
                        </a:rPr>
                        <a:t>提供反馈指导</a:t>
                      </a:r>
                      <a:r>
                        <a:rPr lang="en-US" sz="1200" kern="100">
                          <a:effectLst/>
                        </a:rPr>
                        <a:t>)</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分配奖金和</a:t>
                      </a:r>
                    </a:p>
                    <a:p>
                      <a:pPr algn="ctr">
                        <a:lnSpc>
                          <a:spcPts val="1200"/>
                        </a:lnSpc>
                        <a:spcAft>
                          <a:spcPts val="0"/>
                        </a:spcAft>
                      </a:pPr>
                      <a:r>
                        <a:rPr lang="zh-CN" sz="1200" kern="100">
                          <a:effectLst/>
                        </a:rPr>
                        <a:t>发展机会</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有效性</a:t>
                      </a:r>
                    </a:p>
                    <a:p>
                      <a:pPr algn="ctr">
                        <a:lnSpc>
                          <a:spcPts val="1200"/>
                        </a:lnSpc>
                        <a:spcAft>
                          <a:spcPts val="0"/>
                        </a:spcAft>
                      </a:pPr>
                      <a:r>
                        <a:rPr lang="en-US" sz="1200" kern="100">
                          <a:effectLst/>
                        </a:rPr>
                        <a:t>(</a:t>
                      </a:r>
                      <a:r>
                        <a:rPr lang="zh-CN" sz="1200" kern="100">
                          <a:effectLst/>
                        </a:rPr>
                        <a:t>避免评价错误</a:t>
                      </a:r>
                      <a:r>
                        <a:rPr lang="en-US" sz="1200" kern="100">
                          <a:effectLst/>
                        </a:rPr>
                        <a:t>)</a:t>
                      </a:r>
                      <a:endParaRPr lang="zh-CN" sz="12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01"/>
                  </a:ext>
                </a:extLst>
              </a:tr>
              <a:tr h="380614">
                <a:tc>
                  <a:txBody>
                    <a:bodyPr/>
                    <a:lstStyle/>
                    <a:p>
                      <a:pPr algn="ctr">
                        <a:lnSpc>
                          <a:spcPts val="1200"/>
                        </a:lnSpc>
                        <a:spcAft>
                          <a:spcPts val="0"/>
                        </a:spcAft>
                      </a:pPr>
                      <a:r>
                        <a:rPr lang="zh-CN" sz="1200" kern="100">
                          <a:effectLst/>
                        </a:rPr>
                        <a:t>描述法</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一般</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不确定</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差</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不确定</a:t>
                      </a:r>
                      <a:endParaRPr lang="zh-CN" sz="12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02"/>
                  </a:ext>
                </a:extLst>
              </a:tr>
              <a:tr h="380614">
                <a:tc>
                  <a:txBody>
                    <a:bodyPr/>
                    <a:lstStyle/>
                    <a:p>
                      <a:pPr algn="ctr">
                        <a:lnSpc>
                          <a:spcPts val="1200"/>
                        </a:lnSpc>
                        <a:spcAft>
                          <a:spcPts val="0"/>
                        </a:spcAft>
                      </a:pPr>
                      <a:r>
                        <a:rPr lang="zh-CN" sz="1200" kern="100">
                          <a:effectLst/>
                        </a:rPr>
                        <a:t>排序法</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好</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差</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一般</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一般</a:t>
                      </a:r>
                      <a:endParaRPr lang="zh-CN" sz="12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03"/>
                  </a:ext>
                </a:extLst>
              </a:tr>
              <a:tr h="380614">
                <a:tc>
                  <a:txBody>
                    <a:bodyPr/>
                    <a:lstStyle/>
                    <a:p>
                      <a:pPr algn="ctr">
                        <a:lnSpc>
                          <a:spcPts val="1200"/>
                        </a:lnSpc>
                        <a:spcAft>
                          <a:spcPts val="0"/>
                        </a:spcAft>
                      </a:pPr>
                      <a:r>
                        <a:rPr lang="zh-CN" sz="1200" kern="100">
                          <a:effectLst/>
                        </a:rPr>
                        <a:t>等级择一法</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一般</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不确定</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差</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不确定</a:t>
                      </a:r>
                      <a:endParaRPr lang="zh-CN" sz="12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04"/>
                  </a:ext>
                </a:extLst>
              </a:tr>
              <a:tr h="380614">
                <a:tc>
                  <a:txBody>
                    <a:bodyPr/>
                    <a:lstStyle/>
                    <a:p>
                      <a:pPr algn="ctr">
                        <a:lnSpc>
                          <a:spcPts val="1200"/>
                        </a:lnSpc>
                        <a:spcAft>
                          <a:spcPts val="0"/>
                        </a:spcAft>
                      </a:pPr>
                      <a:r>
                        <a:rPr lang="zh-CN" sz="1200" kern="100">
                          <a:effectLst/>
                        </a:rPr>
                        <a:t>行为锚定量表法</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一般</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好</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a:effectLst/>
                        </a:rPr>
                        <a:t>好</a:t>
                      </a:r>
                      <a:endParaRPr lang="zh-CN" sz="12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1200" kern="100" dirty="0">
                          <a:effectLst/>
                        </a:rPr>
                        <a:t>好</a:t>
                      </a:r>
                      <a:endParaRPr lang="zh-CN" sz="12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05"/>
                  </a:ext>
                </a:extLst>
              </a:tr>
            </a:tbl>
          </a:graphicData>
        </a:graphic>
      </p:graphicFrame>
      <p:sp>
        <p:nvSpPr>
          <p:cNvPr id="4" name="Rectangle 1"/>
          <p:cNvSpPr>
            <a:spLocks noChangeArrowheads="1"/>
          </p:cNvSpPr>
          <p:nvPr/>
        </p:nvSpPr>
        <p:spPr bwMode="auto">
          <a:xfrm>
            <a:off x="5160772" y="2780928"/>
            <a:ext cx="367240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1" fontAlgn="base" latinLnBrk="0" hangingPunct="1">
              <a:spcBef>
                <a:spcPct val="0"/>
              </a:spcBef>
              <a:spcAft>
                <a:spcPct val="0"/>
              </a:spcAft>
              <a:buClrTx/>
              <a:buSzTx/>
              <a:buFontTx/>
              <a:buNone/>
            </a:pPr>
            <a:r>
              <a:rPr kumimoji="0" lang="zh-CN" altLang="zh-CN" b="1" i="0" u="none" strike="noStrike" cap="none" normalizeH="0" baseline="0" dirty="0">
                <a:ln>
                  <a:noFill/>
                </a:ln>
                <a:solidFill>
                  <a:schemeClr val="tx1"/>
                </a:solidFill>
                <a:effectLst/>
                <a:latin typeface="宋体" pitchFamily="2" charset="-122"/>
                <a:ea typeface="宋体" pitchFamily="2" charset="-122"/>
                <a:cs typeface="Times New Roman" pitchFamily="18" charset="0"/>
              </a:rPr>
              <a:t> </a:t>
            </a:r>
            <a:r>
              <a:rPr kumimoji="0" lang="zh-CN" b="1" i="0" u="none" strike="noStrike" cap="none" normalizeH="0" baseline="0" dirty="0">
                <a:ln>
                  <a:noFill/>
                </a:ln>
                <a:solidFill>
                  <a:schemeClr val="tx1"/>
                </a:solidFill>
                <a:effectLst/>
                <a:latin typeface="宋体" pitchFamily="2" charset="-122"/>
                <a:ea typeface="宋体" pitchFamily="2" charset="-122"/>
                <a:cs typeface="Times New Roman" pitchFamily="18" charset="0"/>
              </a:rPr>
              <a:t>几种常见评价方法的比较</a:t>
            </a:r>
            <a:endParaRPr kumimoji="0" lang="zh-CN" b="0" i="0" u="none" strike="noStrike" cap="none" normalizeH="0" baseline="0" dirty="0">
              <a:ln>
                <a:noFill/>
              </a:ln>
              <a:solidFill>
                <a:schemeClr val="tx1"/>
              </a:solidFill>
              <a:effectLst/>
              <a:latin typeface="Arial" pitchFamily="34" charset="0"/>
              <a:ea typeface="宋体" pitchFamily="2" charset="-122"/>
            </a:endParaRPr>
          </a:p>
          <a:p>
            <a:pPr marL="0" marR="0" lvl="0" indent="0" algn="l" defTabSz="914400" rtl="0" eaLnBrk="0" fontAlgn="base" latinLnBrk="0" hangingPunct="0">
              <a:spcBef>
                <a:spcPct val="0"/>
              </a:spcBef>
              <a:spcAft>
                <a:spcPct val="0"/>
              </a:spcAft>
              <a:buClrTx/>
              <a:buSzTx/>
              <a:buFontTx/>
              <a:buNone/>
            </a:pPr>
            <a:endParaRPr kumimoji="0" lang="zh-CN" b="0" i="0" u="none" strike="noStrike" cap="none" normalizeH="0" baseline="0" dirty="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三、杭州市的绩效考核评价	</a:t>
            </a:r>
          </a:p>
        </p:txBody>
      </p:sp>
      <p:sp>
        <p:nvSpPr>
          <p:cNvPr id="5" name="Text Box 3"/>
          <p:cNvSpPr txBox="1">
            <a:spLocks noChangeArrowheads="1"/>
          </p:cNvSpPr>
          <p:nvPr/>
        </p:nvSpPr>
        <p:spPr bwMode="auto">
          <a:xfrm>
            <a:off x="1115194" y="1268760"/>
            <a:ext cx="7561262"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en-US" altLang="zh-CN" sz="2400" dirty="0">
                <a:solidFill>
                  <a:srgbClr val="FFFFFF"/>
                </a:solidFill>
              </a:rPr>
              <a:t>(</a:t>
            </a:r>
            <a:r>
              <a:rPr lang="zh-CN" altLang="zh-CN" sz="2400" dirty="0">
                <a:solidFill>
                  <a:srgbClr val="FFFFFF"/>
                </a:solidFill>
              </a:rPr>
              <a:t>一</a:t>
            </a:r>
            <a:r>
              <a:rPr lang="en-US" altLang="zh-CN" sz="2400" dirty="0">
                <a:solidFill>
                  <a:srgbClr val="FFFFFF"/>
                </a:solidFill>
              </a:rPr>
              <a:t>)</a:t>
            </a:r>
            <a:r>
              <a:rPr lang="zh-CN" altLang="en-US" sz="2400" dirty="0">
                <a:solidFill>
                  <a:srgbClr val="FFFFFF"/>
                </a:solidFill>
              </a:rPr>
              <a:t>组织方式</a:t>
            </a:r>
            <a:endParaRPr lang="en-US" altLang="zh-CN" sz="2400" dirty="0">
              <a:solidFill>
                <a:srgbClr val="FFFFFF"/>
              </a:solidFill>
            </a:endParaRPr>
          </a:p>
          <a:p>
            <a:pPr>
              <a:lnSpc>
                <a:spcPct val="150000"/>
              </a:lnSpc>
            </a:pPr>
            <a:r>
              <a:rPr lang="zh-CN" altLang="en-US" sz="2400" dirty="0">
                <a:solidFill>
                  <a:srgbClr val="FFFFFF"/>
                </a:solidFill>
              </a:rPr>
              <a:t>市直机关：</a:t>
            </a:r>
            <a:endParaRPr lang="en-US" altLang="zh-CN" sz="2400" dirty="0">
              <a:solidFill>
                <a:srgbClr val="FFFFFF"/>
              </a:solidFill>
            </a:endParaRPr>
          </a:p>
          <a:p>
            <a:pPr>
              <a:lnSpc>
                <a:spcPct val="150000"/>
              </a:lnSpc>
            </a:pPr>
            <a:r>
              <a:rPr lang="en-US" altLang="zh-CN" sz="2400" dirty="0">
                <a:solidFill>
                  <a:srgbClr val="FFFFFF"/>
                </a:solidFill>
              </a:rPr>
              <a:t>1.</a:t>
            </a:r>
            <a:r>
              <a:rPr lang="zh-CN" altLang="en-US" sz="2400" dirty="0">
                <a:solidFill>
                  <a:srgbClr val="FFFFFF"/>
                </a:solidFill>
              </a:rPr>
              <a:t>绩效目标考核</a:t>
            </a:r>
            <a:endParaRPr lang="en-US" altLang="zh-CN" sz="2400" dirty="0">
              <a:solidFill>
                <a:srgbClr val="FFFFFF"/>
              </a:solidFill>
            </a:endParaRPr>
          </a:p>
          <a:p>
            <a:pPr>
              <a:lnSpc>
                <a:spcPct val="150000"/>
              </a:lnSpc>
            </a:pPr>
            <a:r>
              <a:rPr lang="en-US" altLang="zh-CN" sz="2400" dirty="0">
                <a:solidFill>
                  <a:srgbClr val="FFFFFF"/>
                </a:solidFill>
              </a:rPr>
              <a:t>2.</a:t>
            </a:r>
            <a:r>
              <a:rPr lang="zh-CN" altLang="en-US" sz="2400" dirty="0">
                <a:solidFill>
                  <a:srgbClr val="FFFFFF"/>
                </a:solidFill>
              </a:rPr>
              <a:t>专项目标考核</a:t>
            </a:r>
            <a:endParaRPr lang="en-US" altLang="zh-CN" sz="2400" dirty="0">
              <a:solidFill>
                <a:srgbClr val="FFFFFF"/>
              </a:solidFill>
            </a:endParaRPr>
          </a:p>
          <a:p>
            <a:pPr>
              <a:lnSpc>
                <a:spcPct val="150000"/>
              </a:lnSpc>
            </a:pPr>
            <a:r>
              <a:rPr lang="en-US" altLang="zh-CN" sz="2400" dirty="0">
                <a:solidFill>
                  <a:srgbClr val="FFFFFF"/>
                </a:solidFill>
              </a:rPr>
              <a:t>3.</a:t>
            </a:r>
            <a:r>
              <a:rPr lang="zh-CN" altLang="en-US" sz="2400" dirty="0">
                <a:solidFill>
                  <a:srgbClr val="FFFFFF"/>
                </a:solidFill>
              </a:rPr>
              <a:t>创新创优目标考核</a:t>
            </a:r>
            <a:r>
              <a:rPr lang="en-US" altLang="zh-CN" sz="2400" dirty="0">
                <a:solidFill>
                  <a:srgbClr val="FFFFFF"/>
                </a:solidFill>
              </a:rPr>
              <a:t>	</a:t>
            </a:r>
          </a:p>
          <a:p>
            <a:pPr>
              <a:lnSpc>
                <a:spcPct val="150000"/>
              </a:lnSpc>
            </a:pPr>
            <a:r>
              <a:rPr lang="zh-CN" altLang="en-US" sz="2400" dirty="0">
                <a:solidFill>
                  <a:srgbClr val="FFFFFF"/>
                </a:solidFill>
              </a:rPr>
              <a:t>区、县（市）：</a:t>
            </a:r>
            <a:endParaRPr lang="en-US" altLang="zh-CN" sz="2400" dirty="0">
              <a:solidFill>
                <a:srgbClr val="FFFFFF"/>
              </a:solidFill>
            </a:endParaRPr>
          </a:p>
          <a:p>
            <a:pPr>
              <a:lnSpc>
                <a:spcPct val="150000"/>
              </a:lnSpc>
            </a:pPr>
            <a:r>
              <a:rPr lang="en-US" altLang="zh-CN" sz="2400" dirty="0">
                <a:solidFill>
                  <a:srgbClr val="FFFFFF"/>
                </a:solidFill>
                <a:latin typeface="Times New Roman" pitchFamily="18" charset="0"/>
              </a:rPr>
              <a:t>1.</a:t>
            </a:r>
            <a:r>
              <a:rPr lang="zh-CN" altLang="en-US" sz="2400" dirty="0">
                <a:solidFill>
                  <a:srgbClr val="FFFFFF"/>
                </a:solidFill>
                <a:latin typeface="Times New Roman" pitchFamily="18" charset="0"/>
              </a:rPr>
              <a:t>发展指标考核</a:t>
            </a:r>
            <a:endParaRPr lang="en-US" altLang="zh-CN" sz="2400" dirty="0">
              <a:solidFill>
                <a:srgbClr val="FFFFFF"/>
              </a:solidFill>
              <a:latin typeface="Times New Roman" pitchFamily="18" charset="0"/>
            </a:endParaRPr>
          </a:p>
          <a:p>
            <a:pPr>
              <a:lnSpc>
                <a:spcPct val="150000"/>
              </a:lnSpc>
            </a:pPr>
            <a:r>
              <a:rPr lang="en-US" altLang="zh-CN" sz="2400" dirty="0">
                <a:solidFill>
                  <a:srgbClr val="FFFFFF"/>
                </a:solidFill>
                <a:latin typeface="Times New Roman" pitchFamily="18" charset="0"/>
              </a:rPr>
              <a:t>2.</a:t>
            </a:r>
            <a:r>
              <a:rPr lang="zh-CN" altLang="en-US" sz="2400" dirty="0">
                <a:solidFill>
                  <a:srgbClr val="FFFFFF"/>
                </a:solidFill>
                <a:latin typeface="Times New Roman" pitchFamily="18" charset="0"/>
              </a:rPr>
              <a:t>工作目标考核</a:t>
            </a:r>
            <a:endParaRPr lang="en-US" altLang="zh-CN" sz="2400" dirty="0">
              <a:solidFill>
                <a:srgbClr val="FFFFFF"/>
              </a:solidFill>
              <a:latin typeface="Times New Roman" pitchFamily="18" charset="0"/>
            </a:endParaRPr>
          </a:p>
          <a:p>
            <a:pPr>
              <a:lnSpc>
                <a:spcPct val="150000"/>
              </a:lnSpc>
            </a:pPr>
            <a:r>
              <a:rPr lang="en-US" altLang="zh-CN" sz="2400" dirty="0">
                <a:solidFill>
                  <a:srgbClr val="FFFFFF"/>
                </a:solidFill>
                <a:latin typeface="Times New Roman" pitchFamily="18" charset="0"/>
              </a:rPr>
              <a:t>3.</a:t>
            </a:r>
            <a:r>
              <a:rPr lang="zh-CN" altLang="en-US" sz="2400" dirty="0">
                <a:solidFill>
                  <a:srgbClr val="FFFFFF"/>
                </a:solidFill>
                <a:latin typeface="Times New Roman" pitchFamily="18" charset="0"/>
              </a:rPr>
              <a:t>特色创新目标考核</a:t>
            </a:r>
            <a:endParaRPr lang="en-US" altLang="zh-CN" sz="2400" dirty="0">
              <a:solidFill>
                <a:srgbClr val="FFFFFF"/>
              </a:solidFill>
              <a:latin typeface="Times New Roman" pitchFamily="18" charset="0"/>
            </a:endParaRPr>
          </a:p>
          <a:p>
            <a:pPr>
              <a:lnSpc>
                <a:spcPct val="150000"/>
              </a:lnSpc>
            </a:pPr>
            <a:r>
              <a:rPr lang="en-US" altLang="zh-CN" sz="2400" dirty="0">
                <a:solidFill>
                  <a:srgbClr val="FFFFFF"/>
                </a:solidFill>
                <a:latin typeface="Times New Roman" pitchFamily="18" charset="0"/>
              </a:rPr>
              <a:t>4.</a:t>
            </a:r>
            <a:r>
              <a:rPr lang="zh-CN" altLang="en-US" sz="2400" dirty="0">
                <a:solidFill>
                  <a:srgbClr val="FFFFFF"/>
                </a:solidFill>
                <a:latin typeface="Times New Roman" pitchFamily="18" charset="0"/>
              </a:rPr>
              <a:t>综合考评重点工作单项奖项目复验</a:t>
            </a:r>
            <a:endParaRPr lang="zh-CN" altLang="zh-CN" sz="2400" dirty="0">
              <a:solidFill>
                <a:srgbClr val="FFFFFF"/>
              </a:solidFill>
              <a:latin typeface="Times New Roman" pitchFamily="18" charset="0"/>
            </a:endParaRPr>
          </a:p>
        </p:txBody>
      </p:sp>
    </p:spTree>
    <p:extLst>
      <p:ext uri="{BB962C8B-B14F-4D97-AF65-F5344CB8AC3E}">
        <p14:creationId xmlns:p14="http://schemas.microsoft.com/office/powerpoint/2010/main" val="1711744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三、杭州市的绩效考核评价	</a:t>
            </a:r>
          </a:p>
        </p:txBody>
      </p:sp>
      <p:sp>
        <p:nvSpPr>
          <p:cNvPr id="5" name="Text Box 3"/>
          <p:cNvSpPr txBox="1">
            <a:spLocks noChangeArrowheads="1"/>
          </p:cNvSpPr>
          <p:nvPr/>
        </p:nvSpPr>
        <p:spPr bwMode="auto">
          <a:xfrm>
            <a:off x="1115194" y="1268760"/>
            <a:ext cx="7561262"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en-US" altLang="zh-CN" sz="2400" dirty="0">
                <a:solidFill>
                  <a:srgbClr val="FFFFFF"/>
                </a:solidFill>
              </a:rPr>
              <a:t>(</a:t>
            </a:r>
            <a:r>
              <a:rPr lang="zh-CN" altLang="en-US" sz="2400" dirty="0">
                <a:solidFill>
                  <a:srgbClr val="FFFFFF"/>
                </a:solidFill>
              </a:rPr>
              <a:t>二</a:t>
            </a:r>
            <a:r>
              <a:rPr lang="en-US" altLang="zh-CN" sz="2400" dirty="0">
                <a:solidFill>
                  <a:srgbClr val="FFFFFF"/>
                </a:solidFill>
              </a:rPr>
              <a:t>)</a:t>
            </a:r>
            <a:r>
              <a:rPr lang="zh-CN" altLang="en-US" sz="2400" dirty="0">
                <a:solidFill>
                  <a:srgbClr val="FFFFFF"/>
                </a:solidFill>
              </a:rPr>
              <a:t>程序步骤</a:t>
            </a:r>
            <a:endParaRPr lang="en-US" altLang="zh-CN" sz="2400" dirty="0">
              <a:solidFill>
                <a:srgbClr val="FFFFFF"/>
              </a:solidFill>
            </a:endParaRPr>
          </a:p>
          <a:p>
            <a:pPr>
              <a:lnSpc>
                <a:spcPct val="150000"/>
              </a:lnSpc>
            </a:pPr>
            <a:r>
              <a:rPr lang="en-US" altLang="zh-CN" sz="2400" dirty="0">
                <a:solidFill>
                  <a:srgbClr val="FFFFFF"/>
                </a:solidFill>
              </a:rPr>
              <a:t>1.</a:t>
            </a:r>
            <a:r>
              <a:rPr lang="zh-CN" altLang="en-US" sz="2400" dirty="0">
                <a:solidFill>
                  <a:srgbClr val="FFFFFF"/>
                </a:solidFill>
              </a:rPr>
              <a:t>准备阶段</a:t>
            </a:r>
            <a:endParaRPr lang="en-US" altLang="zh-CN" sz="2400" dirty="0">
              <a:solidFill>
                <a:srgbClr val="FFFFFF"/>
              </a:solidFill>
            </a:endParaRPr>
          </a:p>
          <a:p>
            <a:pPr>
              <a:lnSpc>
                <a:spcPct val="150000"/>
              </a:lnSpc>
            </a:pPr>
            <a:r>
              <a:rPr lang="en-US" altLang="zh-CN" sz="2400" dirty="0">
                <a:solidFill>
                  <a:srgbClr val="FFFFFF"/>
                </a:solidFill>
              </a:rPr>
              <a:t>2.</a:t>
            </a:r>
            <a:r>
              <a:rPr lang="zh-CN" altLang="en-US" sz="2400" dirty="0">
                <a:solidFill>
                  <a:srgbClr val="FFFFFF"/>
                </a:solidFill>
              </a:rPr>
              <a:t>实施阶段</a:t>
            </a:r>
            <a:endParaRPr lang="en-US" altLang="zh-CN" sz="2400" dirty="0">
              <a:solidFill>
                <a:srgbClr val="FFFFFF"/>
              </a:solidFill>
            </a:endParaRPr>
          </a:p>
          <a:p>
            <a:pPr lvl="1">
              <a:lnSpc>
                <a:spcPct val="150000"/>
              </a:lnSpc>
            </a:pPr>
            <a:r>
              <a:rPr lang="zh-CN" altLang="en-US" sz="2400" dirty="0">
                <a:solidFill>
                  <a:srgbClr val="FFFFFF"/>
                </a:solidFill>
              </a:rPr>
              <a:t>（</a:t>
            </a:r>
            <a:r>
              <a:rPr lang="en-US" altLang="zh-CN" sz="2400" dirty="0">
                <a:solidFill>
                  <a:srgbClr val="FFFFFF"/>
                </a:solidFill>
              </a:rPr>
              <a:t>1</a:t>
            </a:r>
            <a:r>
              <a:rPr lang="zh-CN" altLang="en-US" sz="2400" dirty="0">
                <a:solidFill>
                  <a:srgbClr val="FFFFFF"/>
                </a:solidFill>
              </a:rPr>
              <a:t>）单位自评</a:t>
            </a:r>
            <a:endParaRPr lang="en-US" altLang="zh-CN" sz="2400" dirty="0">
              <a:solidFill>
                <a:srgbClr val="FFFFFF"/>
              </a:solidFill>
            </a:endParaRPr>
          </a:p>
          <a:p>
            <a:pPr lvl="1">
              <a:lnSpc>
                <a:spcPct val="150000"/>
              </a:lnSpc>
            </a:pPr>
            <a:r>
              <a:rPr lang="zh-CN" altLang="en-US" sz="2400" dirty="0">
                <a:solidFill>
                  <a:srgbClr val="FFFFFF"/>
                </a:solidFill>
              </a:rPr>
              <a:t>（</a:t>
            </a:r>
            <a:r>
              <a:rPr lang="en-US" altLang="zh-CN" sz="2400" dirty="0">
                <a:solidFill>
                  <a:srgbClr val="FFFFFF"/>
                </a:solidFill>
              </a:rPr>
              <a:t>2</a:t>
            </a:r>
            <a:r>
              <a:rPr lang="zh-CN" altLang="en-US" sz="2400" dirty="0">
                <a:solidFill>
                  <a:srgbClr val="FFFFFF"/>
                </a:solidFill>
              </a:rPr>
              <a:t>）检查考核</a:t>
            </a:r>
            <a:endParaRPr lang="en-US" altLang="zh-CN" sz="2400" dirty="0">
              <a:solidFill>
                <a:srgbClr val="FFFFFF"/>
              </a:solidFill>
            </a:endParaRPr>
          </a:p>
          <a:p>
            <a:pPr lvl="1">
              <a:lnSpc>
                <a:spcPct val="150000"/>
              </a:lnSpc>
            </a:pPr>
            <a:r>
              <a:rPr lang="zh-CN" altLang="en-US" sz="2400" dirty="0">
                <a:solidFill>
                  <a:srgbClr val="FFFFFF"/>
                </a:solidFill>
              </a:rPr>
              <a:t>（</a:t>
            </a:r>
            <a:r>
              <a:rPr lang="en-US" altLang="zh-CN" sz="2400" dirty="0">
                <a:solidFill>
                  <a:srgbClr val="FFFFFF"/>
                </a:solidFill>
              </a:rPr>
              <a:t>3</a:t>
            </a:r>
            <a:r>
              <a:rPr lang="zh-CN" altLang="en-US" sz="2400" dirty="0">
                <a:solidFill>
                  <a:srgbClr val="FFFFFF"/>
                </a:solidFill>
              </a:rPr>
              <a:t>）意见反馈</a:t>
            </a:r>
            <a:endParaRPr lang="en-US" altLang="zh-CN" sz="2400" dirty="0">
              <a:solidFill>
                <a:srgbClr val="FFFFFF"/>
              </a:solidFill>
            </a:endParaRPr>
          </a:p>
          <a:p>
            <a:pPr lvl="1">
              <a:lnSpc>
                <a:spcPct val="150000"/>
              </a:lnSpc>
            </a:pPr>
            <a:r>
              <a:rPr lang="zh-CN" altLang="en-US" sz="2400" dirty="0">
                <a:solidFill>
                  <a:srgbClr val="FFFFFF"/>
                </a:solidFill>
              </a:rPr>
              <a:t>（</a:t>
            </a:r>
            <a:r>
              <a:rPr lang="en-US" altLang="zh-CN" sz="2400" dirty="0">
                <a:solidFill>
                  <a:srgbClr val="FFFFFF"/>
                </a:solidFill>
              </a:rPr>
              <a:t>4</a:t>
            </a:r>
            <a:r>
              <a:rPr lang="zh-CN" altLang="en-US" sz="2400" dirty="0">
                <a:solidFill>
                  <a:srgbClr val="FFFFFF"/>
                </a:solidFill>
              </a:rPr>
              <a:t>）公告公示</a:t>
            </a:r>
            <a:endParaRPr lang="en-US" altLang="zh-CN" sz="2400" dirty="0">
              <a:solidFill>
                <a:srgbClr val="FFFFFF"/>
              </a:solidFill>
            </a:endParaRPr>
          </a:p>
          <a:p>
            <a:pPr lvl="1">
              <a:lnSpc>
                <a:spcPct val="150000"/>
              </a:lnSpc>
            </a:pPr>
            <a:r>
              <a:rPr lang="zh-CN" altLang="en-US" sz="2400" dirty="0">
                <a:solidFill>
                  <a:srgbClr val="FFFFFF"/>
                </a:solidFill>
              </a:rPr>
              <a:t>（</a:t>
            </a:r>
            <a:r>
              <a:rPr lang="en-US" altLang="zh-CN" sz="2400" dirty="0">
                <a:solidFill>
                  <a:srgbClr val="FFFFFF"/>
                </a:solidFill>
              </a:rPr>
              <a:t>5</a:t>
            </a:r>
            <a:r>
              <a:rPr lang="zh-CN" altLang="en-US" sz="2400" dirty="0">
                <a:solidFill>
                  <a:srgbClr val="FFFFFF"/>
                </a:solidFill>
              </a:rPr>
              <a:t>）审核确定</a:t>
            </a:r>
            <a:endParaRPr lang="en-US" altLang="zh-CN" sz="2400" dirty="0">
              <a:solidFill>
                <a:srgbClr val="FFFFFF"/>
              </a:solidFill>
            </a:endParaRPr>
          </a:p>
          <a:p>
            <a:pPr>
              <a:lnSpc>
                <a:spcPct val="150000"/>
              </a:lnSpc>
            </a:pPr>
            <a:r>
              <a:rPr lang="en-US" altLang="zh-CN" sz="2400" dirty="0">
                <a:solidFill>
                  <a:srgbClr val="FFFFFF"/>
                </a:solidFill>
              </a:rPr>
              <a:t>3.</a:t>
            </a:r>
            <a:r>
              <a:rPr lang="zh-CN" altLang="en-US" sz="2400" dirty="0">
                <a:solidFill>
                  <a:srgbClr val="FFFFFF"/>
                </a:solidFill>
              </a:rPr>
              <a:t>汇总评定阶段</a:t>
            </a:r>
            <a:r>
              <a:rPr lang="en-US" altLang="zh-CN" sz="2400" dirty="0">
                <a:solidFill>
                  <a:srgbClr val="FFFFFF"/>
                </a:solidFill>
              </a:rPr>
              <a:t>	</a:t>
            </a:r>
          </a:p>
        </p:txBody>
      </p:sp>
    </p:spTree>
    <p:extLst>
      <p:ext uri="{BB962C8B-B14F-4D97-AF65-F5344CB8AC3E}">
        <p14:creationId xmlns:p14="http://schemas.microsoft.com/office/powerpoint/2010/main" val="2361679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468313" y="476250"/>
            <a:ext cx="784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a:solidFill>
                  <a:schemeClr val="tx1"/>
                </a:solidFill>
                <a:latin typeface="楷体_GB2312" pitchFamily="49" charset="-122"/>
                <a:ea typeface="楷体_GB2312" pitchFamily="49" charset="-122"/>
              </a:rPr>
              <a:t>关键词</a:t>
            </a:r>
          </a:p>
        </p:txBody>
      </p:sp>
      <p:sp>
        <p:nvSpPr>
          <p:cNvPr id="4" name="矩形 3"/>
          <p:cNvSpPr/>
          <p:nvPr/>
        </p:nvSpPr>
        <p:spPr>
          <a:xfrm>
            <a:off x="899592" y="1603612"/>
            <a:ext cx="8674399" cy="3888500"/>
          </a:xfrm>
          <a:prstGeom prst="rect">
            <a:avLst/>
          </a:prstGeom>
        </p:spPr>
        <p:txBody>
          <a:bodyPr wrap="square">
            <a:spAutoFit/>
          </a:bodyPr>
          <a:lstStyle/>
          <a:p>
            <a:pPr marL="285750" indent="-285750" hangingPunct="0">
              <a:lnSpc>
                <a:spcPct val="150000"/>
              </a:lnSpc>
              <a:buFont typeface="Arial" pitchFamily="34" charset="0"/>
              <a:buChar char="•"/>
            </a:pPr>
            <a:r>
              <a:rPr lang="zh-CN" altLang="en-US" sz="2800" dirty="0"/>
              <a:t>绩效评价 </a:t>
            </a:r>
            <a:r>
              <a:rPr lang="en-US" altLang="zh-CN" sz="2800" dirty="0"/>
              <a:t>(performance appraisal)</a:t>
            </a:r>
          </a:p>
          <a:p>
            <a:pPr marL="285750" indent="-285750" hangingPunct="0">
              <a:lnSpc>
                <a:spcPct val="150000"/>
              </a:lnSpc>
              <a:buFont typeface="Arial" pitchFamily="34" charset="0"/>
              <a:buChar char="•"/>
            </a:pPr>
            <a:r>
              <a:rPr lang="zh-CN" altLang="en-US" sz="2800" dirty="0"/>
              <a:t>评价主体</a:t>
            </a:r>
            <a:r>
              <a:rPr lang="en-US" altLang="zh-CN" sz="2800" dirty="0"/>
              <a:t>(performance appraiser)</a:t>
            </a:r>
          </a:p>
          <a:p>
            <a:pPr marL="285750" indent="-285750" hangingPunct="0">
              <a:lnSpc>
                <a:spcPct val="150000"/>
              </a:lnSpc>
              <a:buFont typeface="Arial" pitchFamily="34" charset="0"/>
              <a:buChar char="•"/>
            </a:pPr>
            <a:r>
              <a:rPr lang="zh-CN" altLang="en-US" sz="2800" dirty="0"/>
              <a:t>评价方法</a:t>
            </a:r>
            <a:r>
              <a:rPr lang="en-US" altLang="zh-CN" sz="2800" dirty="0"/>
              <a:t>(appraisal method)</a:t>
            </a:r>
          </a:p>
          <a:p>
            <a:pPr marL="285750" indent="-285750" hangingPunct="0">
              <a:lnSpc>
                <a:spcPct val="150000"/>
              </a:lnSpc>
              <a:buFont typeface="Arial" pitchFamily="34" charset="0"/>
              <a:buChar char="•"/>
            </a:pPr>
            <a:r>
              <a:rPr lang="zh-CN" altLang="en-US" sz="2800" dirty="0"/>
              <a:t>比较法</a:t>
            </a:r>
            <a:r>
              <a:rPr lang="en-US" altLang="zh-CN" sz="2800" dirty="0"/>
              <a:t>(comparison method)</a:t>
            </a:r>
          </a:p>
          <a:p>
            <a:pPr marL="285750" indent="-285750" hangingPunct="0">
              <a:lnSpc>
                <a:spcPct val="150000"/>
              </a:lnSpc>
              <a:buFont typeface="Arial" pitchFamily="34" charset="0"/>
              <a:buChar char="•"/>
            </a:pPr>
            <a:r>
              <a:rPr lang="zh-CN" altLang="en-US" sz="2800" dirty="0"/>
              <a:t>量表法</a:t>
            </a:r>
            <a:r>
              <a:rPr lang="en-US" altLang="zh-CN" sz="2800" dirty="0"/>
              <a:t>(scaling method)</a:t>
            </a:r>
          </a:p>
          <a:p>
            <a:pPr marL="285750" indent="-285750" hangingPunct="0">
              <a:lnSpc>
                <a:spcPct val="150000"/>
              </a:lnSpc>
              <a:buFont typeface="Arial" pitchFamily="34" charset="0"/>
              <a:buChar char="•"/>
            </a:pPr>
            <a:r>
              <a:rPr lang="zh-CN" altLang="en-US" sz="2800" dirty="0"/>
              <a:t>描述法</a:t>
            </a:r>
            <a:r>
              <a:rPr lang="en-US" altLang="zh-CN" sz="2800" dirty="0"/>
              <a:t>(essay method)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blinds(horizontal)">
                                      <p:cBhvr>
                                        <p:cTn id="7"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468313" y="476250"/>
            <a:ext cx="784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a:solidFill>
                  <a:schemeClr val="tx1"/>
                </a:solidFill>
                <a:latin typeface="楷体_GB2312" pitchFamily="49" charset="-122"/>
                <a:ea typeface="楷体_GB2312" pitchFamily="49" charset="-122"/>
              </a:rPr>
              <a:t>复习思考题</a:t>
            </a:r>
          </a:p>
        </p:txBody>
      </p:sp>
      <p:sp>
        <p:nvSpPr>
          <p:cNvPr id="24579" name="Text12"/>
          <p:cNvSpPr>
            <a:spLocks noChangeArrowheads="1"/>
          </p:cNvSpPr>
          <p:nvPr/>
        </p:nvSpPr>
        <p:spPr bwMode="auto">
          <a:xfrm>
            <a:off x="3851275" y="1916113"/>
            <a:ext cx="142875" cy="487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defTabSz="330200"/>
            <a:endParaRPr lang="zh-CN" altLang="zh-CN" sz="2400" b="1">
              <a:solidFill>
                <a:schemeClr val="tx1"/>
              </a:solidFill>
              <a:latin typeface="Times New Roman" pitchFamily="18" charset="0"/>
            </a:endParaRPr>
          </a:p>
        </p:txBody>
      </p:sp>
      <p:sp>
        <p:nvSpPr>
          <p:cNvPr id="24580" name="Rectangle 5"/>
          <p:cNvSpPr>
            <a:spLocks noGrp="1" noChangeArrowheads="1"/>
          </p:cNvSpPr>
          <p:nvPr>
            <p:ph type="body" idx="1"/>
          </p:nvPr>
        </p:nvSpPr>
        <p:spPr>
          <a:xfrm>
            <a:off x="468313" y="1122336"/>
            <a:ext cx="8276976" cy="5475016"/>
          </a:xfrm>
        </p:spPr>
        <p:txBody>
          <a:bodyPr/>
          <a:lstStyle/>
          <a:p>
            <a:pPr marL="0" indent="0">
              <a:lnSpc>
                <a:spcPct val="150000"/>
              </a:lnSpc>
              <a:buNone/>
            </a:pPr>
            <a:r>
              <a:rPr lang="en-US" altLang="zh-CN" sz="2100" b="1" dirty="0"/>
              <a:t>1.</a:t>
            </a:r>
            <a:r>
              <a:rPr lang="zh-CN" altLang="en-US" sz="2100" b="1" dirty="0"/>
              <a:t>试述绩效评价的内涵。</a:t>
            </a:r>
          </a:p>
          <a:p>
            <a:pPr marL="0" indent="0">
              <a:lnSpc>
                <a:spcPct val="150000"/>
              </a:lnSpc>
              <a:buNone/>
            </a:pPr>
            <a:r>
              <a:rPr lang="en-US" altLang="zh-CN" sz="2100" b="1" dirty="0"/>
              <a:t>2.</a:t>
            </a:r>
            <a:r>
              <a:rPr lang="zh-CN" altLang="en-US" sz="2100" b="1" dirty="0"/>
              <a:t>试述绩效评价的过程模型。</a:t>
            </a:r>
          </a:p>
          <a:p>
            <a:pPr marL="0" indent="0">
              <a:lnSpc>
                <a:spcPct val="150000"/>
              </a:lnSpc>
              <a:buNone/>
            </a:pPr>
            <a:r>
              <a:rPr lang="en-US" altLang="zh-CN" sz="2100" b="1" dirty="0"/>
              <a:t>3.</a:t>
            </a:r>
            <a:r>
              <a:rPr lang="zh-CN" altLang="en-US" sz="2100" b="1" dirty="0"/>
              <a:t>绩效评价的内容有哪些</a:t>
            </a:r>
            <a:r>
              <a:rPr lang="en-US" altLang="zh-CN" sz="2100" b="1" dirty="0"/>
              <a:t>?</a:t>
            </a:r>
            <a:r>
              <a:rPr lang="zh-CN" altLang="en-US" sz="2100" b="1" dirty="0"/>
              <a:t>各自具有什么样的特征</a:t>
            </a:r>
            <a:r>
              <a:rPr lang="en-US" altLang="zh-CN" sz="2100" b="1" dirty="0"/>
              <a:t>?</a:t>
            </a:r>
          </a:p>
          <a:p>
            <a:pPr marL="0" indent="0">
              <a:lnSpc>
                <a:spcPct val="150000"/>
              </a:lnSpc>
              <a:buNone/>
            </a:pPr>
            <a:r>
              <a:rPr lang="en-US" altLang="zh-CN" sz="2100" b="1" dirty="0"/>
              <a:t>4.</a:t>
            </a:r>
            <a:r>
              <a:rPr lang="zh-CN" altLang="en-US" sz="2100" b="1" dirty="0"/>
              <a:t>常见的评价主体误区主要有哪几种</a:t>
            </a:r>
            <a:r>
              <a:rPr lang="en-US" altLang="zh-CN" sz="2100" b="1" dirty="0"/>
              <a:t>?</a:t>
            </a:r>
            <a:r>
              <a:rPr lang="zh-CN" altLang="en-US" sz="2100" b="1" dirty="0"/>
              <a:t>请结合实际情况</a:t>
            </a:r>
            <a:r>
              <a:rPr lang="en-US" altLang="zh-CN" sz="2100" b="1" dirty="0"/>
              <a:t>,</a:t>
            </a:r>
            <a:r>
              <a:rPr lang="zh-CN" altLang="en-US" sz="2100" b="1" dirty="0"/>
              <a:t>解释不同评价主体误区的含义和可能的产生原因。</a:t>
            </a:r>
          </a:p>
          <a:p>
            <a:pPr marL="0" indent="0">
              <a:lnSpc>
                <a:spcPct val="150000"/>
              </a:lnSpc>
              <a:buNone/>
            </a:pPr>
            <a:r>
              <a:rPr lang="en-US" altLang="zh-CN" sz="2100" b="1" dirty="0"/>
              <a:t>5.</a:t>
            </a:r>
            <a:r>
              <a:rPr lang="zh-CN" altLang="en-US" sz="2100" b="1" dirty="0"/>
              <a:t>评价主体主要有哪几种类型</a:t>
            </a:r>
            <a:r>
              <a:rPr lang="en-US" altLang="zh-CN" sz="2100" b="1" dirty="0"/>
              <a:t>?</a:t>
            </a:r>
            <a:r>
              <a:rPr lang="zh-CN" altLang="en-US" sz="2100" b="1" dirty="0"/>
              <a:t>试对不同的主体进行比较。 </a:t>
            </a:r>
          </a:p>
          <a:p>
            <a:pPr marL="0" indent="0">
              <a:lnSpc>
                <a:spcPct val="150000"/>
              </a:lnSpc>
              <a:buNone/>
            </a:pPr>
            <a:r>
              <a:rPr lang="en-US" altLang="zh-CN" sz="2100" b="1" dirty="0"/>
              <a:t>6.</a:t>
            </a:r>
            <a:r>
              <a:rPr lang="zh-CN" altLang="en-US" sz="2100" b="1" dirty="0"/>
              <a:t>绩效评价周期的影响因素有哪些</a:t>
            </a:r>
            <a:r>
              <a:rPr lang="en-US" altLang="zh-CN" sz="2100" b="1" dirty="0"/>
              <a:t>?</a:t>
            </a:r>
            <a:r>
              <a:rPr lang="zh-CN" altLang="en-US" sz="2100" b="1" dirty="0"/>
              <a:t>如何设置绩效评价周期</a:t>
            </a:r>
            <a:r>
              <a:rPr lang="en-US" altLang="zh-CN" sz="2100" b="1" dirty="0"/>
              <a:t>?</a:t>
            </a:r>
          </a:p>
          <a:p>
            <a:pPr marL="0" indent="0">
              <a:lnSpc>
                <a:spcPct val="150000"/>
              </a:lnSpc>
              <a:buNone/>
            </a:pPr>
            <a:r>
              <a:rPr lang="en-US" altLang="zh-CN" sz="2100" b="1" dirty="0"/>
              <a:t>7.</a:t>
            </a:r>
            <a:r>
              <a:rPr lang="zh-CN" altLang="en-US" sz="2100" b="1" dirty="0"/>
              <a:t>试述主要的评价方法及各方法的区别。</a:t>
            </a:r>
          </a:p>
          <a:p>
            <a:pPr marL="0" indent="0">
              <a:lnSpc>
                <a:spcPct val="150000"/>
              </a:lnSpc>
              <a:buNone/>
            </a:pPr>
            <a:r>
              <a:rPr lang="en-US" altLang="zh-CN" sz="2100" b="1" dirty="0"/>
              <a:t>8.</a:t>
            </a:r>
            <a:r>
              <a:rPr lang="zh-CN" altLang="en-US" sz="2100" b="1" dirty="0"/>
              <a:t>在选择评价方法时需要考虑哪些影响因素</a:t>
            </a:r>
            <a:r>
              <a:rPr lang="en-US" altLang="zh-CN" sz="2100" b="1" dirty="0"/>
              <a:t>?</a:t>
            </a:r>
            <a:r>
              <a:rPr lang="zh-CN" altLang="en-US" sz="2100" b="1" dirty="0"/>
              <a:t>试结合实例</a:t>
            </a:r>
            <a:r>
              <a:rPr lang="en-US" altLang="zh-CN" sz="2100" b="1" dirty="0"/>
              <a:t>,</a:t>
            </a:r>
            <a:r>
              <a:rPr lang="zh-CN" altLang="en-US" sz="2100" b="1" dirty="0"/>
              <a:t>解释各个因素是如何影响评价方法的选择的。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blinds(horizontal)">
                                      <p:cBhvr>
                                        <p:cTn id="7" dur="500"/>
                                        <p:tgtEl>
                                          <p:spTgt spid="79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1</a:t>
            </a:r>
            <a:r>
              <a:rPr lang="zh-CN" altLang="en-US" sz="3600" b="1" dirty="0">
                <a:solidFill>
                  <a:schemeClr val="tx1"/>
                </a:solidFill>
                <a:latin typeface="楷体_GB2312" pitchFamily="49" charset="-122"/>
                <a:ea typeface="楷体_GB2312" pitchFamily="49" charset="-122"/>
              </a:rPr>
              <a:t>节　概述</a:t>
            </a:r>
          </a:p>
        </p:txBody>
      </p:sp>
      <p:sp>
        <p:nvSpPr>
          <p:cNvPr id="5" name="Text Box 3"/>
          <p:cNvSpPr txBox="1">
            <a:spLocks noChangeArrowheads="1"/>
          </p:cNvSpPr>
          <p:nvPr/>
        </p:nvSpPr>
        <p:spPr bwMode="auto">
          <a:xfrm>
            <a:off x="900113" y="1556792"/>
            <a:ext cx="7561262" cy="2936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342900" indent="-342900" eaLnBrk="1" hangingPunct="1">
              <a:lnSpc>
                <a:spcPct val="150000"/>
              </a:lnSpc>
              <a:spcBef>
                <a:spcPct val="20000"/>
              </a:spcBef>
              <a:buFont typeface="Arial" pitchFamily="34" charset="0"/>
              <a:buChar char="•"/>
            </a:pPr>
            <a:r>
              <a:rPr lang="zh-CN" altLang="en-US" sz="2800" dirty="0">
                <a:solidFill>
                  <a:srgbClr val="FFFFFF"/>
                </a:solidFill>
                <a:latin typeface="Times New Roman" pitchFamily="18" charset="0"/>
              </a:rPr>
              <a:t>一、绩效评价的内涵</a:t>
            </a:r>
          </a:p>
          <a:p>
            <a:pPr marL="342900" indent="-342900" eaLnBrk="1" hangingPunct="1">
              <a:lnSpc>
                <a:spcPct val="150000"/>
              </a:lnSpc>
              <a:spcBef>
                <a:spcPct val="20000"/>
              </a:spcBef>
              <a:buFont typeface="Arial" pitchFamily="34" charset="0"/>
              <a:buChar char="•"/>
            </a:pPr>
            <a:r>
              <a:rPr lang="zh-CN" altLang="en-US" sz="2800" dirty="0">
                <a:solidFill>
                  <a:srgbClr val="FFFFFF"/>
                </a:solidFill>
                <a:latin typeface="Times New Roman" pitchFamily="18" charset="0"/>
              </a:rPr>
              <a:t>二、评价内容</a:t>
            </a:r>
          </a:p>
          <a:p>
            <a:pPr marL="342900" indent="-342900" eaLnBrk="1" hangingPunct="1">
              <a:lnSpc>
                <a:spcPct val="150000"/>
              </a:lnSpc>
              <a:spcBef>
                <a:spcPct val="20000"/>
              </a:spcBef>
              <a:buFont typeface="Arial" pitchFamily="34" charset="0"/>
              <a:buChar char="•"/>
            </a:pPr>
            <a:r>
              <a:rPr lang="zh-CN" altLang="en-US" sz="2800" dirty="0">
                <a:solidFill>
                  <a:srgbClr val="FFFFFF"/>
                </a:solidFill>
                <a:latin typeface="Times New Roman" pitchFamily="18" charset="0"/>
              </a:rPr>
              <a:t>三、绩效评价的类型</a:t>
            </a:r>
          </a:p>
          <a:p>
            <a:pPr marL="342900" indent="-342900" eaLnBrk="1" hangingPunct="1">
              <a:lnSpc>
                <a:spcPct val="150000"/>
              </a:lnSpc>
              <a:spcBef>
                <a:spcPct val="20000"/>
              </a:spcBef>
              <a:buFont typeface="Arial" pitchFamily="34" charset="0"/>
              <a:buChar char="•"/>
            </a:pPr>
            <a:r>
              <a:rPr lang="zh-CN" altLang="en-US" sz="2800" dirty="0">
                <a:solidFill>
                  <a:srgbClr val="FFFFFF"/>
                </a:solidFill>
                <a:latin typeface="Times New Roman" pitchFamily="18" charset="0"/>
              </a:rPr>
              <a:t>四、绩效评价的过程模型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一、绩效评价的内涵</a:t>
            </a:r>
          </a:p>
        </p:txBody>
      </p:sp>
      <p:sp>
        <p:nvSpPr>
          <p:cNvPr id="5" name="Text Box 3"/>
          <p:cNvSpPr txBox="1">
            <a:spLocks noChangeArrowheads="1"/>
          </p:cNvSpPr>
          <p:nvPr/>
        </p:nvSpPr>
        <p:spPr bwMode="auto">
          <a:xfrm>
            <a:off x="900113" y="1556792"/>
            <a:ext cx="7561262" cy="443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400" b="1" i="1" u="sng" dirty="0">
                <a:solidFill>
                  <a:srgbClr val="FFFF00"/>
                </a:solidFill>
                <a:latin typeface="Times New Roman" pitchFamily="18" charset="0"/>
              </a:rPr>
              <a:t>绩效评价</a:t>
            </a:r>
            <a:r>
              <a:rPr lang="zh-CN" altLang="en-US" sz="2400" dirty="0">
                <a:solidFill>
                  <a:srgbClr val="FFFFFF"/>
                </a:solidFill>
                <a:latin typeface="Times New Roman" pitchFamily="18" charset="0"/>
              </a:rPr>
              <a:t> </a:t>
            </a:r>
            <a:r>
              <a:rPr lang="en-US" altLang="zh-CN" sz="2400" dirty="0">
                <a:solidFill>
                  <a:srgbClr val="FFFFFF"/>
                </a:solidFill>
                <a:latin typeface="Times New Roman" pitchFamily="18" charset="0"/>
              </a:rPr>
              <a:t>(performance appraisal</a:t>
            </a: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PA) </a:t>
            </a:r>
            <a:r>
              <a:rPr lang="zh-CN" altLang="en-US" sz="2400" dirty="0">
                <a:solidFill>
                  <a:srgbClr val="FFFFFF"/>
                </a:solidFill>
                <a:latin typeface="Times New Roman" pitchFamily="18" charset="0"/>
              </a:rPr>
              <a:t>是指根据绩效目标协议书所约定的评价周期和评价标准，由绩效管理主管部门选定的评价主体，采用有效的评价方法，对组织、部门及个人的绩效目标完成情况进行评价的过程</a:t>
            </a:r>
            <a:r>
              <a:rPr lang="zh-CN" altLang="en-US" sz="2800" dirty="0">
                <a:solidFill>
                  <a:srgbClr val="FFFFFF"/>
                </a:solidFill>
                <a:latin typeface="Times New Roman" pitchFamily="18" charset="0"/>
              </a:rPr>
              <a:t>。</a:t>
            </a:r>
          </a:p>
          <a:p>
            <a:pPr marL="342900" indent="-342900" eaLnBrk="1" hangingPunct="1">
              <a:lnSpc>
                <a:spcPct val="150000"/>
              </a:lnSpc>
              <a:spcBef>
                <a:spcPct val="20000"/>
              </a:spcBef>
              <a:buFont typeface="Arial" pitchFamily="34" charset="0"/>
              <a:buChar char="•"/>
            </a:pPr>
            <a:r>
              <a:rPr lang="zh-CN" altLang="en-US" sz="2000" dirty="0">
                <a:solidFill>
                  <a:srgbClr val="FFFFFF"/>
                </a:solidFill>
                <a:latin typeface="Times New Roman" pitchFamily="18" charset="0"/>
              </a:rPr>
              <a:t>第一，绩效评价能够推进组织战略的实现。绩效评价的内容具有行为导向作用</a:t>
            </a:r>
            <a:endParaRPr lang="en-US" altLang="zh-CN" sz="2000" dirty="0">
              <a:solidFill>
                <a:srgbClr val="FFFFFF"/>
              </a:solidFill>
              <a:latin typeface="Times New Roman" pitchFamily="18" charset="0"/>
            </a:endParaRPr>
          </a:p>
          <a:p>
            <a:pPr marL="342900" indent="-342900" eaLnBrk="1" hangingPunct="1">
              <a:lnSpc>
                <a:spcPct val="150000"/>
              </a:lnSpc>
              <a:spcBef>
                <a:spcPct val="20000"/>
              </a:spcBef>
              <a:buFont typeface="Arial" pitchFamily="34" charset="0"/>
              <a:buChar char="•"/>
            </a:pPr>
            <a:r>
              <a:rPr lang="zh-CN" altLang="en-US" sz="2000" dirty="0">
                <a:solidFill>
                  <a:srgbClr val="FFFFFF"/>
                </a:solidFill>
                <a:latin typeface="Times New Roman" pitchFamily="18" charset="0"/>
              </a:rPr>
              <a:t>第二，绩效评价能够促进绩效水平的提升。</a:t>
            </a:r>
            <a:endParaRPr lang="en-US" altLang="zh-CN" sz="2000" dirty="0">
              <a:solidFill>
                <a:srgbClr val="FFFFFF"/>
              </a:solidFill>
              <a:latin typeface="Times New Roman" pitchFamily="18" charset="0"/>
            </a:endParaRPr>
          </a:p>
          <a:p>
            <a:pPr marL="342900" indent="-342900" eaLnBrk="1" hangingPunct="1">
              <a:lnSpc>
                <a:spcPct val="150000"/>
              </a:lnSpc>
              <a:spcBef>
                <a:spcPct val="20000"/>
              </a:spcBef>
              <a:buFont typeface="Arial" pitchFamily="34" charset="0"/>
              <a:buChar char="•"/>
            </a:pPr>
            <a:r>
              <a:rPr lang="zh-CN" altLang="en-US" sz="2000" dirty="0">
                <a:solidFill>
                  <a:srgbClr val="FFFFFF"/>
                </a:solidFill>
                <a:latin typeface="Times New Roman" pitchFamily="18" charset="0"/>
              </a:rPr>
              <a:t>第三，绩效评价结果能够为各项人力资源管理决策提供依据。</a:t>
            </a:r>
            <a:endParaRPr lang="zh-CN" altLang="zh-CN" sz="20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二、评价内容</a:t>
            </a:r>
          </a:p>
        </p:txBody>
      </p:sp>
      <p:sp>
        <p:nvSpPr>
          <p:cNvPr id="5" name="Text Box 3"/>
          <p:cNvSpPr txBox="1">
            <a:spLocks noChangeArrowheads="1"/>
          </p:cNvSpPr>
          <p:nvPr/>
        </p:nvSpPr>
        <p:spPr bwMode="auto">
          <a:xfrm>
            <a:off x="900113" y="1588794"/>
            <a:ext cx="7561262" cy="4358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zh-CN" altLang="en-US" sz="2800" dirty="0">
                <a:solidFill>
                  <a:srgbClr val="FFFFFF"/>
                </a:solidFill>
                <a:latin typeface="Times New Roman" pitchFamily="18" charset="0"/>
              </a:rPr>
              <a:t>（一）业绩评价</a:t>
            </a:r>
            <a:endParaRPr lang="en-US" altLang="zh-CN" sz="2800" dirty="0">
              <a:solidFill>
                <a:srgbClr val="FFFFFF"/>
              </a:solidFill>
              <a:latin typeface="Times New Roman" pitchFamily="18" charset="0"/>
            </a:endParaRPr>
          </a:p>
          <a:p>
            <a:pPr marL="342900" indent="-342900" eaLnBrk="1" hangingPunct="1">
              <a:lnSpc>
                <a:spcPct val="150000"/>
              </a:lnSpc>
              <a:spcBef>
                <a:spcPct val="20000"/>
              </a:spcBef>
              <a:buFont typeface="Arial" pitchFamily="34" charset="0"/>
              <a:buChar char="•"/>
            </a:pPr>
            <a:r>
              <a:rPr lang="zh-CN" altLang="en-US" sz="2000" dirty="0">
                <a:solidFill>
                  <a:srgbClr val="FFFFFF"/>
                </a:solidFill>
                <a:latin typeface="Times New Roman" pitchFamily="18" charset="0"/>
              </a:rPr>
              <a:t>业绩评价一般是从数量、质量、时间和成本等角度来考虑的。但组织、部门和个人层面的业绩评价是有区别的</a:t>
            </a:r>
            <a:r>
              <a:rPr lang="zh-CN" altLang="en-US" sz="2800" dirty="0">
                <a:solidFill>
                  <a:srgbClr val="FFFFFF"/>
                </a:solidFill>
                <a:latin typeface="Times New Roman" pitchFamily="18" charset="0"/>
              </a:rPr>
              <a:t>。	</a:t>
            </a:r>
          </a:p>
          <a:p>
            <a:pPr eaLnBrk="1" hangingPunct="1">
              <a:spcBef>
                <a:spcPct val="20000"/>
              </a:spcBef>
            </a:pPr>
            <a:r>
              <a:rPr lang="zh-CN" altLang="en-US" sz="2800" dirty="0">
                <a:solidFill>
                  <a:srgbClr val="FFFFFF"/>
                </a:solidFill>
                <a:latin typeface="Times New Roman" pitchFamily="18" charset="0"/>
              </a:rPr>
              <a:t>（二）态度评价</a:t>
            </a:r>
            <a:endParaRPr lang="en-US" altLang="zh-CN" sz="2800" dirty="0">
              <a:solidFill>
                <a:srgbClr val="FFFFFF"/>
              </a:solidFill>
              <a:latin typeface="Times New Roman" pitchFamily="18" charset="0"/>
            </a:endParaRPr>
          </a:p>
          <a:p>
            <a:pPr marL="342900" indent="-342900" eaLnBrk="1" hangingPunct="1">
              <a:lnSpc>
                <a:spcPct val="150000"/>
              </a:lnSpc>
              <a:spcBef>
                <a:spcPct val="20000"/>
              </a:spcBef>
              <a:buFont typeface="Arial" pitchFamily="34" charset="0"/>
              <a:buChar char="•"/>
            </a:pPr>
            <a:r>
              <a:rPr lang="zh-CN" altLang="en-US" sz="2000" dirty="0">
                <a:solidFill>
                  <a:srgbClr val="FFFFFF"/>
                </a:solidFill>
                <a:latin typeface="Times New Roman" pitchFamily="18" charset="0"/>
              </a:rPr>
              <a:t>在评价工作态度时，只评价其是否努力、认真地工作，工作中是否有干劲、有热情，是否遵守各种规章制度等即可，要忽略评价对象的职位高低或能力大小。</a:t>
            </a:r>
            <a:r>
              <a:rPr lang="zh-CN" altLang="en-US" sz="2800" dirty="0">
                <a:solidFill>
                  <a:srgbClr val="FFFFFF"/>
                </a:solidFill>
                <a:latin typeface="Times New Roman" pitchFamily="18" charset="0"/>
              </a:rPr>
              <a:t>	</a:t>
            </a:r>
          </a:p>
          <a:p>
            <a:pPr eaLnBrk="1" hangingPunct="1">
              <a:spcBef>
                <a:spcPct val="20000"/>
              </a:spcBef>
            </a:pPr>
            <a:endParaRPr lang="zh-CN" altLang="zh-CN" sz="28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三、绩效评价的类型</a:t>
            </a:r>
          </a:p>
        </p:txBody>
      </p:sp>
      <p:sp>
        <p:nvSpPr>
          <p:cNvPr id="5" name="Text Box 3"/>
          <p:cNvSpPr txBox="1">
            <a:spLocks noChangeArrowheads="1"/>
          </p:cNvSpPr>
          <p:nvPr/>
        </p:nvSpPr>
        <p:spPr bwMode="auto">
          <a:xfrm>
            <a:off x="900113" y="1364168"/>
            <a:ext cx="7561262" cy="516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400" dirty="0">
                <a:solidFill>
                  <a:srgbClr val="FFFFFF"/>
                </a:solidFill>
                <a:latin typeface="Times New Roman" pitchFamily="18" charset="0"/>
              </a:rPr>
              <a:t>（一）组织绩效评价	</a:t>
            </a:r>
            <a:endParaRPr lang="en-US" altLang="zh-CN" sz="2400" dirty="0">
              <a:solidFill>
                <a:srgbClr val="FFFFFF"/>
              </a:solidFill>
              <a:latin typeface="Times New Roman" pitchFamily="18" charset="0"/>
            </a:endParaRPr>
          </a:p>
          <a:p>
            <a:pPr eaLnBrk="1" hangingPunct="1">
              <a:lnSpc>
                <a:spcPct val="150000"/>
              </a:lnSpc>
              <a:spcBef>
                <a:spcPct val="20000"/>
              </a:spcBef>
            </a:pPr>
            <a:r>
              <a:rPr lang="en-US" altLang="zh-CN" sz="2000" dirty="0">
                <a:solidFill>
                  <a:srgbClr val="FFFFFF"/>
                </a:solidFill>
                <a:latin typeface="Times New Roman" pitchFamily="18" charset="0"/>
              </a:rPr>
              <a:t>1.</a:t>
            </a:r>
            <a:r>
              <a:rPr lang="zh-CN" altLang="en-US" sz="2000" dirty="0">
                <a:solidFill>
                  <a:srgbClr val="FFFFFF"/>
                </a:solidFill>
                <a:latin typeface="Times New Roman" pitchFamily="18" charset="0"/>
              </a:rPr>
              <a:t>组织绩效评价系统的特征	</a:t>
            </a:r>
            <a:endParaRPr lang="en-US" altLang="zh-CN" sz="2000" dirty="0">
              <a:solidFill>
                <a:srgbClr val="FFFFFF"/>
              </a:solidFill>
              <a:latin typeface="Times New Roman" pitchFamily="18" charset="0"/>
            </a:endParaRPr>
          </a:p>
          <a:p>
            <a:pPr eaLnBrk="1" hangingPunct="1">
              <a:lnSpc>
                <a:spcPct val="150000"/>
              </a:lnSpc>
              <a:spcBef>
                <a:spcPct val="20000"/>
              </a:spcBef>
            </a:pPr>
            <a:r>
              <a:rPr lang="en-US" altLang="zh-CN" sz="2000" dirty="0">
                <a:solidFill>
                  <a:srgbClr val="FFFFFF"/>
                </a:solidFill>
                <a:latin typeface="Times New Roman" pitchFamily="18" charset="0"/>
              </a:rPr>
              <a:t>2.</a:t>
            </a:r>
            <a:r>
              <a:rPr lang="zh-CN" altLang="en-US" sz="2000" dirty="0">
                <a:solidFill>
                  <a:srgbClr val="FFFFFF"/>
                </a:solidFill>
                <a:latin typeface="Times New Roman" pitchFamily="18" charset="0"/>
              </a:rPr>
              <a:t>组织绩效评价量表	</a:t>
            </a:r>
            <a:endParaRPr lang="en-US" altLang="zh-CN" sz="2000" dirty="0">
              <a:solidFill>
                <a:srgbClr val="FFFFFF"/>
              </a:solidFill>
              <a:latin typeface="Times New Roman" pitchFamily="18" charset="0"/>
            </a:endParaRPr>
          </a:p>
          <a:p>
            <a:pPr eaLnBrk="1" hangingPunct="1">
              <a:spcBef>
                <a:spcPct val="20000"/>
              </a:spcBef>
            </a:pPr>
            <a:r>
              <a:rPr lang="zh-CN" altLang="en-US" sz="2000" dirty="0">
                <a:solidFill>
                  <a:srgbClr val="FFFFFF"/>
                </a:solidFill>
                <a:latin typeface="Times New Roman" pitchFamily="18" charset="0"/>
              </a:rPr>
              <a:t>（１）组织绩效评价量表的功能在于考核评价</a:t>
            </a:r>
            <a:endParaRPr lang="en-US" altLang="zh-CN" sz="2000" dirty="0">
              <a:solidFill>
                <a:srgbClr val="FFFFFF"/>
              </a:solidFill>
              <a:latin typeface="Times New Roman" pitchFamily="18" charset="0"/>
            </a:endParaRPr>
          </a:p>
          <a:p>
            <a:pPr eaLnBrk="1" hangingPunct="1">
              <a:spcBef>
                <a:spcPct val="20000"/>
              </a:spcBef>
            </a:pPr>
            <a:r>
              <a:rPr lang="zh-CN" altLang="en-US" sz="2000" dirty="0">
                <a:solidFill>
                  <a:srgbClr val="FFFFFF"/>
                </a:solidFill>
                <a:latin typeface="Times New Roman" pitchFamily="18" charset="0"/>
              </a:rPr>
              <a:t>（２）加减分项	</a:t>
            </a:r>
            <a:endParaRPr lang="en-US" altLang="zh-CN" sz="2000" dirty="0">
              <a:solidFill>
                <a:srgbClr val="FFFFFF"/>
              </a:solidFill>
              <a:latin typeface="Times New Roman" pitchFamily="18" charset="0"/>
            </a:endParaRPr>
          </a:p>
          <a:p>
            <a:pPr eaLnBrk="1" hangingPunct="1">
              <a:spcBef>
                <a:spcPct val="20000"/>
              </a:spcBef>
            </a:pPr>
            <a:r>
              <a:rPr lang="zh-CN" altLang="en-US" sz="2000" dirty="0">
                <a:solidFill>
                  <a:srgbClr val="FFFFFF"/>
                </a:solidFill>
                <a:latin typeface="Times New Roman" pitchFamily="18" charset="0"/>
              </a:rPr>
              <a:t>（３）数据来源与评价主体	</a:t>
            </a:r>
          </a:p>
          <a:p>
            <a:pPr eaLnBrk="1" hangingPunct="1">
              <a:lnSpc>
                <a:spcPct val="150000"/>
              </a:lnSpc>
              <a:spcBef>
                <a:spcPct val="20000"/>
              </a:spcBef>
            </a:pPr>
            <a:r>
              <a:rPr lang="zh-CN" altLang="en-US" sz="2400" dirty="0">
                <a:solidFill>
                  <a:srgbClr val="FFFFFF"/>
                </a:solidFill>
                <a:latin typeface="Times New Roman" pitchFamily="18" charset="0"/>
              </a:rPr>
              <a:t>（二）部门绩效评价	</a:t>
            </a:r>
          </a:p>
          <a:p>
            <a:pPr eaLnBrk="1" hangingPunct="1">
              <a:lnSpc>
                <a:spcPct val="150000"/>
              </a:lnSpc>
              <a:spcBef>
                <a:spcPct val="20000"/>
              </a:spcBef>
            </a:pPr>
            <a:r>
              <a:rPr lang="zh-CN" altLang="en-US" sz="2400" dirty="0">
                <a:solidFill>
                  <a:srgbClr val="FFFFFF"/>
                </a:solidFill>
                <a:latin typeface="Times New Roman" pitchFamily="18" charset="0"/>
              </a:rPr>
              <a:t>（三）个人绩效评价</a:t>
            </a:r>
            <a:endParaRPr lang="en-US" altLang="zh-CN" sz="2400" dirty="0">
              <a:solidFill>
                <a:srgbClr val="FFFFFF"/>
              </a:solidFill>
              <a:latin typeface="Times New Roman" pitchFamily="18" charset="0"/>
            </a:endParaRPr>
          </a:p>
          <a:p>
            <a:pPr eaLnBrk="1" hangingPunct="1">
              <a:spcBef>
                <a:spcPct val="20000"/>
              </a:spcBef>
            </a:pPr>
            <a:r>
              <a:rPr lang="en-US" altLang="zh-CN" sz="2000" dirty="0">
                <a:solidFill>
                  <a:srgbClr val="FFFFFF"/>
                </a:solidFill>
                <a:latin typeface="Times New Roman" pitchFamily="18" charset="0"/>
              </a:rPr>
              <a:t>1.</a:t>
            </a:r>
            <a:r>
              <a:rPr lang="zh-CN" altLang="en-US" sz="2000" dirty="0">
                <a:solidFill>
                  <a:srgbClr val="FFFFFF"/>
                </a:solidFill>
                <a:latin typeface="Times New Roman" pitchFamily="18" charset="0"/>
              </a:rPr>
              <a:t>领导班子成员个人绩效评价</a:t>
            </a:r>
            <a:endParaRPr lang="en-US" altLang="zh-CN" sz="2000" dirty="0">
              <a:solidFill>
                <a:srgbClr val="FFFFFF"/>
              </a:solidFill>
              <a:latin typeface="Times New Roman" pitchFamily="18" charset="0"/>
            </a:endParaRPr>
          </a:p>
          <a:p>
            <a:pPr eaLnBrk="1" hangingPunct="1">
              <a:spcBef>
                <a:spcPct val="20000"/>
              </a:spcBef>
            </a:pPr>
            <a:r>
              <a:rPr lang="en-US" altLang="zh-CN" sz="2000" dirty="0">
                <a:solidFill>
                  <a:srgbClr val="FFFFFF"/>
                </a:solidFill>
                <a:latin typeface="Times New Roman" pitchFamily="18" charset="0"/>
              </a:rPr>
              <a:t>2.</a:t>
            </a:r>
            <a:r>
              <a:rPr lang="zh-CN" altLang="en-US" sz="2000" dirty="0">
                <a:solidFill>
                  <a:srgbClr val="FFFFFF"/>
                </a:solidFill>
                <a:latin typeface="Times New Roman" pitchFamily="18" charset="0"/>
              </a:rPr>
              <a:t>部门负责人绩效评价</a:t>
            </a:r>
            <a:endParaRPr lang="en-US" altLang="zh-CN" sz="2000" dirty="0">
              <a:solidFill>
                <a:srgbClr val="FFFFFF"/>
              </a:solidFill>
              <a:latin typeface="Times New Roman" pitchFamily="18" charset="0"/>
            </a:endParaRPr>
          </a:p>
          <a:p>
            <a:pPr eaLnBrk="1" hangingPunct="1">
              <a:spcBef>
                <a:spcPct val="20000"/>
              </a:spcBef>
            </a:pPr>
            <a:r>
              <a:rPr lang="en-US" altLang="zh-CN" sz="2000" dirty="0">
                <a:solidFill>
                  <a:srgbClr val="FFFFFF"/>
                </a:solidFill>
                <a:latin typeface="Times New Roman" pitchFamily="18" charset="0"/>
              </a:rPr>
              <a:t>3.</a:t>
            </a:r>
            <a:r>
              <a:rPr lang="zh-CN" altLang="en-US" sz="2000" dirty="0">
                <a:solidFill>
                  <a:srgbClr val="FFFFFF"/>
                </a:solidFill>
                <a:latin typeface="Times New Roman" pitchFamily="18" charset="0"/>
              </a:rPr>
              <a:t>普通员工个人绩效评价</a:t>
            </a:r>
            <a:endParaRPr lang="zh-CN" altLang="zh-CN" sz="28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四、绩效评价的过程模型</a:t>
            </a:r>
          </a:p>
        </p:txBody>
      </p:sp>
      <p:pic>
        <p:nvPicPr>
          <p:cNvPr id="2050" name="Picture 2"/>
          <p:cNvPicPr>
            <a:picLocks noChangeAspect="1" noChangeArrowheads="1"/>
          </p:cNvPicPr>
          <p:nvPr/>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2026354" y="1700808"/>
            <a:ext cx="5301812" cy="3146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979256" y="5085184"/>
            <a:ext cx="3012363" cy="369332"/>
          </a:xfrm>
          <a:prstGeom prst="rect">
            <a:avLst/>
          </a:prstGeom>
        </p:spPr>
        <p:txBody>
          <a:bodyPr wrap="none">
            <a:spAutoFit/>
          </a:bodyPr>
          <a:lstStyle/>
          <a:p>
            <a:r>
              <a:rPr lang="zh-CN" altLang="en-US" dirty="0"/>
              <a:t>图</a:t>
            </a:r>
            <a:r>
              <a:rPr lang="en-US" altLang="zh-CN" dirty="0"/>
              <a:t>5-2</a:t>
            </a:r>
            <a:r>
              <a:rPr lang="zh-CN" altLang="en-US" dirty="0"/>
              <a:t>　绩效评价的过程模型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546225" y="515620"/>
            <a:ext cx="7086600" cy="1447800"/>
          </a:xfrm>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5</a:t>
            </a:r>
            <a:r>
              <a:rPr lang="zh-CN" altLang="en-US" dirty="0">
                <a:latin typeface="黑体" pitchFamily="49" charset="-122"/>
                <a:ea typeface="黑体" pitchFamily="49" charset="-122"/>
              </a:rPr>
              <a:t>章  绩效评价</a:t>
            </a:r>
            <a:endParaRPr lang="zh-CN" altLang="en-US" dirty="0"/>
          </a:p>
        </p:txBody>
      </p:sp>
      <p:sp>
        <p:nvSpPr>
          <p:cNvPr id="5" name="内容占位符 4"/>
          <p:cNvSpPr>
            <a:spLocks noGrp="1"/>
          </p:cNvSpPr>
          <p:nvPr>
            <p:ph idx="1"/>
          </p:nvPr>
        </p:nvSpPr>
        <p:spPr/>
        <p:txBody>
          <a:bodyPr/>
          <a:lstStyle/>
          <a:p>
            <a:pPr>
              <a:lnSpc>
                <a:spcPct val="150000"/>
              </a:lnSpc>
            </a:pPr>
            <a:r>
              <a:rPr lang="zh-CN" altLang="zh-CN" dirty="0"/>
              <a:t>第</a:t>
            </a:r>
            <a:r>
              <a:rPr lang="en-US" altLang="zh-CN" dirty="0"/>
              <a:t>1</a:t>
            </a:r>
            <a:r>
              <a:rPr lang="zh-CN" altLang="zh-CN" dirty="0"/>
              <a:t>节　概述</a:t>
            </a:r>
            <a:r>
              <a:rPr lang="en-US" altLang="zh-CN" dirty="0"/>
              <a:t>	</a:t>
            </a:r>
            <a:endParaRPr lang="zh-CN" altLang="zh-CN" dirty="0"/>
          </a:p>
          <a:p>
            <a:pPr>
              <a:lnSpc>
                <a:spcPct val="150000"/>
              </a:lnSpc>
            </a:pPr>
            <a:r>
              <a:rPr lang="zh-CN" altLang="zh-CN" dirty="0">
                <a:solidFill>
                  <a:srgbClr val="FF0000"/>
                </a:solidFill>
              </a:rPr>
              <a:t>第</a:t>
            </a:r>
            <a:r>
              <a:rPr lang="en-US" altLang="zh-CN" dirty="0">
                <a:solidFill>
                  <a:srgbClr val="FF0000"/>
                </a:solidFill>
              </a:rPr>
              <a:t>2</a:t>
            </a:r>
            <a:r>
              <a:rPr lang="zh-CN" altLang="zh-CN" dirty="0">
                <a:solidFill>
                  <a:srgbClr val="FF0000"/>
                </a:solidFill>
              </a:rPr>
              <a:t>节　评价中常见的问题</a:t>
            </a:r>
          </a:p>
          <a:p>
            <a:pPr>
              <a:lnSpc>
                <a:spcPct val="150000"/>
              </a:lnSpc>
            </a:pPr>
            <a:r>
              <a:rPr lang="zh-CN" altLang="zh-CN" dirty="0"/>
              <a:t>第</a:t>
            </a:r>
            <a:r>
              <a:rPr lang="en-US" altLang="zh-CN" dirty="0"/>
              <a:t>3</a:t>
            </a:r>
            <a:r>
              <a:rPr lang="zh-CN" altLang="zh-CN" dirty="0"/>
              <a:t>节　评价主体</a:t>
            </a:r>
            <a:r>
              <a:rPr lang="en-US" altLang="zh-CN" dirty="0"/>
              <a:t>	</a:t>
            </a:r>
            <a:endParaRPr lang="zh-CN" altLang="zh-CN" dirty="0"/>
          </a:p>
          <a:p>
            <a:pPr>
              <a:lnSpc>
                <a:spcPct val="150000"/>
              </a:lnSpc>
            </a:pPr>
            <a:r>
              <a:rPr lang="zh-CN" altLang="zh-CN" dirty="0"/>
              <a:t>第</a:t>
            </a:r>
            <a:r>
              <a:rPr lang="en-US" altLang="zh-CN" dirty="0"/>
              <a:t>4</a:t>
            </a:r>
            <a:r>
              <a:rPr lang="zh-CN" altLang="zh-CN" dirty="0"/>
              <a:t>节　评价周期</a:t>
            </a:r>
            <a:r>
              <a:rPr lang="en-US" altLang="zh-CN" dirty="0"/>
              <a:t>	</a:t>
            </a:r>
            <a:endParaRPr lang="zh-CN" altLang="zh-CN" dirty="0"/>
          </a:p>
          <a:p>
            <a:pPr>
              <a:lnSpc>
                <a:spcPct val="150000"/>
              </a:lnSpc>
            </a:pPr>
            <a:r>
              <a:rPr lang="zh-CN" altLang="zh-CN" dirty="0"/>
              <a:t>第</a:t>
            </a:r>
            <a:r>
              <a:rPr lang="en-US" altLang="zh-CN" dirty="0"/>
              <a:t>5</a:t>
            </a:r>
            <a:r>
              <a:rPr lang="zh-CN" altLang="zh-CN" dirty="0"/>
              <a:t>节　评价方法</a:t>
            </a:r>
            <a:r>
              <a:rPr lang="en-US" altLang="zh-CN" dirty="0"/>
              <a:t>	</a:t>
            </a:r>
            <a:endParaRPr lang="zh-CN" altLang="zh-CN" dirty="0"/>
          </a:p>
          <a:p>
            <a:pPr marL="0" indent="0">
              <a:lnSpc>
                <a:spcPct val="150000"/>
              </a:lnSpc>
              <a:buNone/>
            </a:pPr>
            <a:endParaRPr lang="en-US" altLang="zh-CN" dirty="0"/>
          </a:p>
          <a:p>
            <a:pPr>
              <a:lnSpc>
                <a:spcPct val="150000"/>
              </a:lnSpc>
            </a:pPr>
            <a:endParaRPr lang="en-US" altLang="zh-CN" dirty="0"/>
          </a:p>
          <a:p>
            <a:pPr>
              <a:lnSpc>
                <a:spcPct val="150000"/>
              </a:lnSpc>
            </a:pPr>
            <a:endParaRPr lang="zh-CN" altLang="en-US" dirty="0"/>
          </a:p>
        </p:txBody>
      </p:sp>
      <p:sp>
        <p:nvSpPr>
          <p:cNvPr id="6" name="Rectangle 5"/>
          <p:cNvSpPr>
            <a:spLocks noChangeArrowheads="1"/>
          </p:cNvSpPr>
          <p:nvPr/>
        </p:nvSpPr>
        <p:spPr bwMode="auto">
          <a:xfrm>
            <a:off x="539552" y="2728428"/>
            <a:ext cx="7273925" cy="865187"/>
          </a:xfrm>
          <a:prstGeom prst="rect">
            <a:avLst/>
          </a:prstGeom>
          <a:noFill/>
          <a:ln w="19050" algn="ctr">
            <a:solidFill>
              <a:srgbClr val="FFFF00"/>
            </a:solidFill>
            <a:miter lim="800000"/>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sld>
</file>

<file path=ppt/theme/theme1.xml><?xml version="1.0" encoding="utf-8"?>
<a:theme xmlns:a="http://schemas.openxmlformats.org/drawingml/2006/main" name="商务计划">
  <a:themeElements>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fontScheme name="商务计划">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rgbClr val="C0C0C0"/>
          </a:solidFill>
          <a:prstDash val="solid"/>
          <a:round/>
          <a:headEnd type="none" w="med" len="med"/>
          <a:tailEnd type="none" w="med" len="med"/>
        </a:ln>
      </a:spPr>
      <a:bodyPr vert="horz" wrap="square" lIns="91440" tIns="45720" rIns="91440" bIns="45720" numCol="1" anchor="t" anchorCtr="0" compatLnSpc="1"/>
      <a:lstStyle>
        <a:defPPr marL="0" marR="0" indent="0" algn="just" defTabSz="914400" rtl="0" eaLnBrk="1" fontAlgn="base" latinLnBrk="0" hangingPunct="1">
          <a:spcBef>
            <a:spcPct val="0"/>
          </a:spcBef>
          <a:spcAft>
            <a:spcPct val="0"/>
          </a:spcAft>
          <a:buClrTx/>
          <a:buSzTx/>
          <a:buFontTx/>
          <a:buNone/>
          <a:defRPr kumimoji="1" lang="zh-CN" altLang="en-US" sz="1100" b="0" i="0" u="none" strike="noStrike" cap="none" normalizeH="0" baseline="0" smtClean="0">
            <a:ln>
              <a:noFill/>
            </a:ln>
            <a:solidFill>
              <a:srgbClr val="000000"/>
            </a:solidFill>
            <a:effectLst/>
            <a:latin typeface="宋体" pitchFamily="2" charset="-122"/>
            <a:ea typeface="宋体" pitchFamily="2" charset="-122"/>
          </a:defRPr>
        </a:defPPr>
      </a:lstStyle>
    </a:spDef>
    <a:lnDef>
      <a:spPr bwMode="auto">
        <a:xfrm>
          <a:off x="0" y="0"/>
          <a:ext cx="1" cy="1"/>
        </a:xfrm>
        <a:custGeom>
          <a:avLst/>
          <a:gdLst/>
          <a:ahLst/>
          <a:cxnLst/>
          <a:rect l="0" t="0" r="0" b="0"/>
          <a:pathLst/>
        </a:custGeom>
        <a:solidFill>
          <a:srgbClr val="C0C0C0"/>
        </a:solidFill>
        <a:ln w="9525" cap="flat" cmpd="sng" algn="ctr">
          <a:solidFill>
            <a:srgbClr val="C0C0C0"/>
          </a:solidFill>
          <a:prstDash val="solid"/>
          <a:round/>
          <a:headEnd type="none" w="med" len="med"/>
          <a:tailEnd type="none" w="med" len="med"/>
        </a:ln>
      </a:spPr>
      <a:bodyPr vert="horz" wrap="square" lIns="91440" tIns="45720" rIns="91440" bIns="45720" numCol="1" anchor="t" anchorCtr="0" compatLnSpc="1"/>
      <a:lstStyle>
        <a:defPPr marL="0" marR="0" indent="0" algn="just" defTabSz="914400" rtl="0" eaLnBrk="1" fontAlgn="base" latinLnBrk="0" hangingPunct="1">
          <a:spcBef>
            <a:spcPct val="0"/>
          </a:spcBef>
          <a:spcAft>
            <a:spcPct val="0"/>
          </a:spcAft>
          <a:buClrTx/>
          <a:buSzTx/>
          <a:buFontTx/>
          <a:buNone/>
          <a:defRPr kumimoji="1" lang="zh-CN" altLang="en-US" sz="1100" b="0" i="0" u="none" strike="noStrike" cap="none" normalizeH="0" baseline="0" smtClean="0">
            <a:ln>
              <a:noFill/>
            </a:ln>
            <a:solidFill>
              <a:srgbClr val="000000"/>
            </a:solidFill>
            <a:effectLst/>
            <a:latin typeface="宋体" pitchFamily="2" charset="-122"/>
            <a:ea typeface="宋体" pitchFamily="2" charset="-122"/>
          </a:defRPr>
        </a:defPPr>
      </a:lstStyle>
    </a:lnDef>
  </a:objectDefaults>
  <a:extraClrSchemeLst>
    <a:extraClrScheme>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clrMap bg1="dk2" tx1="lt1" bg2="dk1" tx2="lt2" accent1="accent1" accent2="accent2" accent3="accent3" accent4="accent4" accent5="accent5" accent6="accent6" hlink="hlink" folHlink="folHlink"/>
    </a:extraClrScheme>
    <a:extraClrScheme>
      <a:clrScheme name="商务计划 2">
        <a:dk1>
          <a:srgbClr val="000000"/>
        </a:dk1>
        <a:lt1>
          <a:srgbClr val="FFFFFF"/>
        </a:lt1>
        <a:dk2>
          <a:srgbClr val="006633"/>
        </a:dk2>
        <a:lt2>
          <a:srgbClr val="FFFFFF"/>
        </a:lt2>
        <a:accent1>
          <a:srgbClr val="009999"/>
        </a:accent1>
        <a:accent2>
          <a:srgbClr val="8263A2"/>
        </a:accent2>
        <a:accent3>
          <a:srgbClr val="FFFFFF"/>
        </a:accent3>
        <a:accent4>
          <a:srgbClr val="000000"/>
        </a:accent4>
        <a:accent5>
          <a:srgbClr val="AACACA"/>
        </a:accent5>
        <a:accent6>
          <a:srgbClr val="755992"/>
        </a:accent6>
        <a:hlink>
          <a:srgbClr val="0665C6"/>
        </a:hlink>
        <a:folHlink>
          <a:srgbClr val="71BB96"/>
        </a:folHlink>
      </a:clrScheme>
      <a:clrMap bg1="lt1" tx1="dk1" bg2="lt2" tx2="dk2" accent1="accent1" accent2="accent2" accent3="accent3" accent4="accent4" accent5="accent5" accent6="accent6" hlink="hlink" folHlink="folHlink"/>
    </a:extraClrScheme>
    <a:extraClrScheme>
      <a:clrScheme name="商务计划 3">
        <a:dk1>
          <a:srgbClr val="000000"/>
        </a:dk1>
        <a:lt1>
          <a:srgbClr val="FFFFFF"/>
        </a:lt1>
        <a:dk2>
          <a:srgbClr val="000000"/>
        </a:dk2>
        <a:lt2>
          <a:srgbClr val="FFFFFF"/>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商务计划 4">
        <a:dk1>
          <a:srgbClr val="271A0D"/>
        </a:dk1>
        <a:lt1>
          <a:srgbClr val="EAEAEA"/>
        </a:lt1>
        <a:dk2>
          <a:srgbClr val="996633"/>
        </a:dk2>
        <a:lt2>
          <a:srgbClr val="FFFFCC"/>
        </a:lt2>
        <a:accent1>
          <a:srgbClr val="CC6600"/>
        </a:accent1>
        <a:accent2>
          <a:srgbClr val="FF9900"/>
        </a:accent2>
        <a:accent3>
          <a:srgbClr val="CAB8AD"/>
        </a:accent3>
        <a:accent4>
          <a:srgbClr val="C8C8C8"/>
        </a:accent4>
        <a:accent5>
          <a:srgbClr val="E2B8AA"/>
        </a:accent5>
        <a:accent6>
          <a:srgbClr val="E78A00"/>
        </a:accent6>
        <a:hlink>
          <a:srgbClr val="CC3300"/>
        </a:hlink>
        <a:folHlink>
          <a:srgbClr val="CA9561"/>
        </a:folHlink>
      </a:clrScheme>
      <a:clrMap bg1="dk2" tx1="lt1" bg2="dk1" tx2="lt2" accent1="accent1" accent2="accent2" accent3="accent3" accent4="accent4" accent5="accent5" accent6="accent6" hlink="hlink" folHlink="folHlink"/>
    </a:extraClrScheme>
    <a:extraClrScheme>
      <a:clrScheme name="商务计划 5">
        <a:dk1>
          <a:srgbClr val="001428"/>
        </a:dk1>
        <a:lt1>
          <a:srgbClr val="DDDDDD"/>
        </a:lt1>
        <a:dk2>
          <a:srgbClr val="336699"/>
        </a:dk2>
        <a:lt2>
          <a:srgbClr val="CCFFCC"/>
        </a:lt2>
        <a:accent1>
          <a:srgbClr val="009999"/>
        </a:accent1>
        <a:accent2>
          <a:srgbClr val="8263A2"/>
        </a:accent2>
        <a:accent3>
          <a:srgbClr val="ADB8CA"/>
        </a:accent3>
        <a:accent4>
          <a:srgbClr val="BDBDBD"/>
        </a:accent4>
        <a:accent5>
          <a:srgbClr val="AACACA"/>
        </a:accent5>
        <a:accent6>
          <a:srgbClr val="755992"/>
        </a:accent6>
        <a:hlink>
          <a:srgbClr val="0665C6"/>
        </a:hlink>
        <a:folHlink>
          <a:srgbClr val="699BCD"/>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TotalTime>
  <Words>1526</Words>
  <Application>Microsoft Office PowerPoint</Application>
  <PresentationFormat>全屏显示(4:3)</PresentationFormat>
  <Paragraphs>326</Paragraphs>
  <Slides>38</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38</vt:i4>
      </vt:variant>
    </vt:vector>
  </HeadingPairs>
  <TitlesOfParts>
    <vt:vector size="49" baseType="lpstr">
      <vt:lpstr>黑体</vt:lpstr>
      <vt:lpstr>华文新魏</vt:lpstr>
      <vt:lpstr>楷体</vt:lpstr>
      <vt:lpstr>楷体_GB2312</vt:lpstr>
      <vt:lpstr>隶书</vt:lpstr>
      <vt:lpstr>宋体</vt:lpstr>
      <vt:lpstr>Arial</vt:lpstr>
      <vt:lpstr>Calibri</vt:lpstr>
      <vt:lpstr>Times New Roman</vt:lpstr>
      <vt:lpstr>Wingdings</vt:lpstr>
      <vt:lpstr>商务计划</vt:lpstr>
      <vt:lpstr>绩效管理 （第2版） </vt:lpstr>
      <vt:lpstr> </vt:lpstr>
      <vt:lpstr>PowerPoint 演示文稿</vt:lpstr>
      <vt:lpstr>PowerPoint 演示文稿</vt:lpstr>
      <vt:lpstr>PowerPoint 演示文稿</vt:lpstr>
      <vt:lpstr>PowerPoint 演示文稿</vt:lpstr>
      <vt:lpstr>PowerPoint 演示文稿</vt:lpstr>
      <vt:lpstr>PowerPoint 演示文稿</vt:lpstr>
      <vt:lpstr>第5章  绩效评价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第5章  绩效评价</vt:lpstr>
      <vt:lpstr>PowerPoint 演示文稿</vt:lpstr>
      <vt:lpstr>PowerPoint 演示文稿</vt:lpstr>
      <vt:lpstr>PowerPoint 演示文稿</vt:lpstr>
      <vt:lpstr>PowerPoint 演示文稿</vt:lpstr>
      <vt:lpstr>第5章  绩效评价</vt:lpstr>
      <vt:lpstr>PowerPoint 演示文稿</vt:lpstr>
      <vt:lpstr>第5章  绩效评价</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WwW.YlmF.CoM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战略性绩效管理  （第四版）</dc:title>
  <dc:creator>蔡媛青</dc:creator>
  <cp:lastModifiedBy>传有 徐</cp:lastModifiedBy>
  <cp:revision>53</cp:revision>
  <dcterms:created xsi:type="dcterms:W3CDTF">2013-06-27T14:08:00Z</dcterms:created>
  <dcterms:modified xsi:type="dcterms:W3CDTF">2020-03-08T03:07:37Z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