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3"/>
    <p:sldId id="257" r:id="rId4"/>
    <p:sldId id="283" r:id="rId5"/>
    <p:sldId id="258" r:id="rId6"/>
    <p:sldId id="285" r:id="rId7"/>
    <p:sldId id="528" r:id="rId8"/>
    <p:sldId id="529" r:id="rId9"/>
    <p:sldId id="530" r:id="rId10"/>
    <p:sldId id="485" r:id="rId11"/>
    <p:sldId id="531" r:id="rId12"/>
    <p:sldId id="532" r:id="rId13"/>
    <p:sldId id="533" r:id="rId14"/>
    <p:sldId id="534" r:id="rId15"/>
    <p:sldId id="487" r:id="rId16"/>
    <p:sldId id="486" r:id="rId17"/>
    <p:sldId id="535" r:id="rId18"/>
    <p:sldId id="488" r:id="rId19"/>
    <p:sldId id="536" r:id="rId20"/>
    <p:sldId id="489" r:id="rId21"/>
    <p:sldId id="537" r:id="rId22"/>
    <p:sldId id="538" r:id="rId23"/>
    <p:sldId id="539" r:id="rId24"/>
    <p:sldId id="540" r:id="rId25"/>
    <p:sldId id="541" r:id="rId26"/>
    <p:sldId id="542" r:id="rId27"/>
    <p:sldId id="543" r:id="rId28"/>
    <p:sldId id="544" r:id="rId29"/>
    <p:sldId id="545" r:id="rId30"/>
    <p:sldId id="546" r:id="rId31"/>
    <p:sldId id="547" r:id="rId32"/>
    <p:sldId id="548" r:id="rId33"/>
    <p:sldId id="549" r:id="rId34"/>
    <p:sldId id="272" r:id="rId35"/>
    <p:sldId id="316" r:id="rId36"/>
    <p:sldId id="483" r:id="rId37"/>
    <p:sldId id="28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876" y="-90"/>
      </p:cViewPr>
      <p:guideLst>
        <p:guide orient="horz" pos="2109"/>
        <p:guide pos="38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slideLayout" Target="../slideLayouts/slideLayout7.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endPar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endParaRP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endParaRPr lang="zh-CN" altLang="en-US" sz="2800" b="1" dirty="0">
              <a:latin typeface="思源宋体 CN Heavy" panose="02020900000000000000" pitchFamily="18" charset="-122"/>
              <a:ea typeface="思源宋体 CN Heavy" panose="02020900000000000000" pitchFamily="18"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指挥的方式</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领导主体为落实决策而进行指挥,会采用多种不同的方式,通常采用的方式有五种: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第一种是口头指挥。这种指挥方式简明、及时、方便,因而最常用。运用口头指挥,要注意语言艺术,面向不同的对象指挥语气也要有区别。</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第二种是书面指挥。在指挥层次多,时间、地域等条件又受到限制,不便以口头方式进行指挥时,为了确保指挥信息传达不走样,以后又便于核查,适宜采用书面方式。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第三种是会议指挥。比如执行前的动员会,执行中的协调会、调研会,执行后的总结会等,都能起到指导和推动工作的作用。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种是现场指挥。比如在发生重大突发事件和自然灾害或重大事故时,领导者需要亲临现场,直接把握实情,当场拍板决定,及时调兵遣将,面对面地进行指挥,直接控制事态的发展。这种现场指挥具有较强的应变性和时效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五种是电子指挥。这主要是运用一切电子信息手段进行跨区域、高效率的直接指挥,包括电话指挥、无线电通信指挥、电子网络指挥等。这些方式将大大提高指挥的直接性、有效性、质量和速度,同时大大降低指挥的成本、间接性和信息失真度,有助于使领导的决策得到更快更好的贯彻落实。</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指挥的方法与艺术</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指挥方法与艺术的核心问题就是“灵活”二字,就是对于指挥的理论原则能活用,灵活地指挥,做到“运用之妙”。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那么,怎样才能做到指挥灵活呢?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第一,要确保可靠。就是要保证有把握。</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第二,要确保及时。就是要抓住时机。</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第三,要确保有针对性。这就是要针对客观形势的复杂多变而动,要针对具体对象的情况变化而动。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第四,要确保准确。此即要注意确保信息准确。</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第五,要确保明确坚定。任何事物的发展变化都是以相对稳定为基础,指挥亦然。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第六,要确保机灵应变。此即要善于变通。</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第七,要确保权威。领导者如果没有足够的权威,就无法有效指挥,更谈不上“活”。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第八,要确保民主。领导者在任何时候和场合进行指挥,都是要调动人们朝着一定的目标或方向前进。</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影响指挥权威的性格因素</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指挥是领导者与被领导者之间的一种命令与服从关系。领导者之所以能够发布命令、进行调度,被领导者之所以能够接受命令、服从调度,主要是因为领导者具有一定的指挥权威。而这种指挥权威是由领导者的权力和威信两个方面构成的。领导者要想实现有效的指挥,不能光靠权力,还要靠威信。</a:t>
            </a: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1194435" y="3120394"/>
            <a:ext cx="6382385" cy="2223082"/>
            <a:chOff x="1028683" y="1961555"/>
            <a:chExt cx="10134634" cy="3655027"/>
          </a:xfrm>
        </p:grpSpPr>
        <p:grpSp>
          <p:nvGrpSpPr>
            <p:cNvPr id="5" name="."/>
            <p:cNvGrpSpPr/>
            <p:nvPr/>
          </p:nvGrpSpPr>
          <p:grpSpPr>
            <a:xfrm>
              <a:off x="1439476" y="1961555"/>
              <a:ext cx="1630055" cy="1634921"/>
              <a:chOff x="1085477" y="1535725"/>
              <a:chExt cx="1373932" cy="1378034"/>
            </a:xfrm>
          </p:grpSpPr>
          <p:sp>
            <p:nvSpPr>
              <p:cNvPr id="21" name="."/>
              <p:cNvSpPr/>
              <p:nvPr>
                <p:custDataLst>
                  <p:tags r:id="rId1"/>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37" name="."/>
              <p:cNvSpPr/>
              <p:nvPr>
                <p:custDataLst>
                  <p:tags r:id="rId2"/>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38" name="."/>
            <p:cNvGrpSpPr/>
            <p:nvPr/>
          </p:nvGrpSpPr>
          <p:grpSpPr>
            <a:xfrm>
              <a:off x="4000469" y="1961555"/>
              <a:ext cx="1630055" cy="1634921"/>
              <a:chOff x="3244081" y="1535725"/>
              <a:chExt cx="1373932" cy="1378034"/>
            </a:xfrm>
          </p:grpSpPr>
          <p:sp>
            <p:nvSpPr>
              <p:cNvPr id="39" name="."/>
              <p:cNvSpPr/>
              <p:nvPr>
                <p:custDataLst>
                  <p:tags r:id="rId3"/>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0" name="."/>
              <p:cNvSpPr/>
              <p:nvPr>
                <p:custDataLst>
                  <p:tags r:id="rId4"/>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1" name="."/>
            <p:cNvGrpSpPr/>
            <p:nvPr/>
          </p:nvGrpSpPr>
          <p:grpSpPr>
            <a:xfrm>
              <a:off x="6561468" y="1961555"/>
              <a:ext cx="1630055" cy="1634921"/>
              <a:chOff x="5402685" y="1535725"/>
              <a:chExt cx="1373932" cy="1378034"/>
            </a:xfrm>
          </p:grpSpPr>
          <p:sp>
            <p:nvSpPr>
              <p:cNvPr id="42" name="."/>
              <p:cNvSpPr/>
              <p:nvPr>
                <p:custDataLst>
                  <p:tags r:id="rId5"/>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3" name="."/>
              <p:cNvSpPr/>
              <p:nvPr>
                <p:custDataLst>
                  <p:tags r:id="rId6"/>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4" name="."/>
            <p:cNvGrpSpPr/>
            <p:nvPr/>
          </p:nvGrpSpPr>
          <p:grpSpPr>
            <a:xfrm>
              <a:off x="9122469" y="1961555"/>
              <a:ext cx="1630055" cy="1634921"/>
              <a:chOff x="7561289" y="1535725"/>
              <a:chExt cx="1373932" cy="1378034"/>
            </a:xfrm>
          </p:grpSpPr>
          <p:sp>
            <p:nvSpPr>
              <p:cNvPr id="45" name="."/>
              <p:cNvSpPr/>
              <p:nvPr>
                <p:custDataLst>
                  <p:tags r:id="rId7"/>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6" name="."/>
              <p:cNvSpPr/>
              <p:nvPr>
                <p:custDataLst>
                  <p:tags r:id="rId8"/>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50" name="Rectangle 29"/>
            <p:cNvSpPr/>
            <p:nvPr/>
          </p:nvSpPr>
          <p:spPr>
            <a:xfrm>
              <a:off x="1028683" y="4233403"/>
              <a:ext cx="2348760"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一是自负和傲慢。</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52" name="Rectangle 29"/>
            <p:cNvSpPr/>
            <p:nvPr/>
          </p:nvSpPr>
          <p:spPr>
            <a:xfrm>
              <a:off x="3690327" y="4252048"/>
              <a:ext cx="2282408"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二是草率马虎,随便表态。</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55" name="Rectangle 29"/>
            <p:cNvSpPr/>
            <p:nvPr/>
          </p:nvSpPr>
          <p:spPr>
            <a:xfrm>
              <a:off x="6285619" y="4252048"/>
              <a:ext cx="2282407"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三是好疑多变,失信无义。</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57" name="Rectangle 29"/>
            <p:cNvSpPr/>
            <p:nvPr/>
          </p:nvSpPr>
          <p:spPr>
            <a:xfrm>
              <a:off x="8880911" y="4252048"/>
              <a:ext cx="2282406"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四是粗暴,缺乏节制。</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sp>
        <p:nvSpPr>
          <p:cNvPr id="58" name="."/>
          <p:cNvSpPr/>
          <p:nvPr>
            <p:custDataLst>
              <p:tags r:id="rId9"/>
            </p:custDataLst>
          </p:nvPr>
        </p:nvSpPr>
        <p:spPr bwMode="auto">
          <a:xfrm>
            <a:off x="8007606" y="3120394"/>
            <a:ext cx="1026543" cy="994401"/>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59" name="."/>
          <p:cNvSpPr/>
          <p:nvPr>
            <p:custDataLst>
              <p:tags r:id="rId10"/>
            </p:custDataLst>
          </p:nvPr>
        </p:nvSpPr>
        <p:spPr>
          <a:xfrm>
            <a:off x="8354858" y="3459027"/>
            <a:ext cx="332031" cy="317136"/>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0" name="."/>
          <p:cNvSpPr/>
          <p:nvPr>
            <p:custDataLst>
              <p:tags r:id="rId11"/>
            </p:custDataLst>
          </p:nvPr>
        </p:nvSpPr>
        <p:spPr bwMode="auto">
          <a:xfrm>
            <a:off x="9620416" y="3120394"/>
            <a:ext cx="1026543" cy="994401"/>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1" name="."/>
          <p:cNvSpPr/>
          <p:nvPr>
            <p:custDataLst>
              <p:tags r:id="rId12"/>
            </p:custDataLst>
          </p:nvPr>
        </p:nvSpPr>
        <p:spPr>
          <a:xfrm>
            <a:off x="9973690" y="3457256"/>
            <a:ext cx="319984" cy="320678"/>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2" name="Rectangle 29"/>
          <p:cNvSpPr/>
          <p:nvPr/>
        </p:nvSpPr>
        <p:spPr>
          <a:xfrm>
            <a:off x="7748905" y="4502191"/>
            <a:ext cx="1479155" cy="82994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五是优柔寡断,缺乏自信。</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63" name="Rectangle 29"/>
          <p:cNvSpPr/>
          <p:nvPr/>
        </p:nvSpPr>
        <p:spPr>
          <a:xfrm>
            <a:off x="9425101" y="4513531"/>
            <a:ext cx="1437369"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六是只顾自己,不关心体谅下属。</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12.2.5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提高指挥艺术的性格优化</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要克服指挥的性格障碍,提高指挥的艺术水平,关键要从以下方面优化性格品质:</a:t>
            </a: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169705" y="2366395"/>
            <a:ext cx="1882570" cy="2030333"/>
            <a:chOff x="4830225" y="2244838"/>
            <a:chExt cx="2531550" cy="2730252"/>
          </a:xfrm>
        </p:grpSpPr>
        <p:sp>
          <p:nvSpPr>
            <p:cNvPr id="5" name="形状"/>
            <p:cNvSpPr/>
            <p:nvPr/>
          </p:nvSpPr>
          <p:spPr bwMode="auto">
            <a:xfrm>
              <a:off x="4830225" y="34254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6" name="形状"/>
            <p:cNvSpPr/>
            <p:nvPr/>
          </p:nvSpPr>
          <p:spPr bwMode="auto">
            <a:xfrm>
              <a:off x="4830225" y="28233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CC02B">
                <a:alpha val="90000"/>
              </a:srgbClr>
            </a:solidFill>
            <a:ln>
              <a:noFill/>
            </a:ln>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7" name="形状"/>
            <p:cNvSpPr/>
            <p:nvPr/>
          </p:nvSpPr>
          <p:spPr bwMode="auto">
            <a:xfrm>
              <a:off x="4830225" y="2244838"/>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8" name="组合 7"/>
          <p:cNvGrpSpPr/>
          <p:nvPr/>
        </p:nvGrpSpPr>
        <p:grpSpPr>
          <a:xfrm>
            <a:off x="7410617" y="2088660"/>
            <a:ext cx="4041354" cy="1013063"/>
            <a:chOff x="7410617" y="2286000"/>
            <a:chExt cx="4041354" cy="1013063"/>
          </a:xfrm>
        </p:grpSpPr>
        <p:grpSp>
          <p:nvGrpSpPr>
            <p:cNvPr id="9" name="组合 8"/>
            <p:cNvGrpSpPr/>
            <p:nvPr/>
          </p:nvGrpSpPr>
          <p:grpSpPr>
            <a:xfrm>
              <a:off x="7410617" y="2286000"/>
              <a:ext cx="760456" cy="734944"/>
              <a:chOff x="7622946" y="2595773"/>
              <a:chExt cx="755892" cy="730534"/>
            </a:xfrm>
          </p:grpSpPr>
          <p:sp>
            <p:nvSpPr>
              <p:cNvPr id="11" name="形状"/>
              <p:cNvSpPr/>
              <p:nvPr/>
            </p:nvSpPr>
            <p:spPr>
              <a:xfrm>
                <a:off x="7622946" y="2595773"/>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12" name="组合"/>
              <p:cNvGrpSpPr/>
              <p:nvPr/>
            </p:nvGrpSpPr>
            <p:grpSpPr>
              <a:xfrm>
                <a:off x="7741356" y="2704780"/>
                <a:ext cx="519068" cy="515515"/>
                <a:chOff x="1979613" y="3067051"/>
                <a:chExt cx="231775" cy="230188"/>
              </a:xfrm>
              <a:solidFill>
                <a:schemeClr val="bg1"/>
              </a:solidFill>
            </p:grpSpPr>
            <p:sp>
              <p:nvSpPr>
                <p:cNvPr id="13"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4"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5"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10" name="组合 9"/>
            <p:cNvGrpSpPr/>
            <p:nvPr/>
          </p:nvGrpSpPr>
          <p:grpSpPr>
            <a:xfrm>
              <a:off x="8288530" y="2429794"/>
              <a:ext cx="3163441" cy="869269"/>
              <a:chOff x="8098970" y="1535597"/>
              <a:chExt cx="3163441" cy="869269"/>
            </a:xfrm>
          </p:grpSpPr>
          <p:sp>
            <p:nvSpPr>
              <p:cNvPr id="16" name="矩形 15"/>
              <p:cNvSpPr/>
              <p:nvPr/>
            </p:nvSpPr>
            <p:spPr>
              <a:xfrm>
                <a:off x="8098970" y="1944491"/>
                <a:ext cx="3163441" cy="460375"/>
              </a:xfrm>
              <a:prstGeom prst="rect">
                <a:avLst/>
              </a:prstGeom>
            </p:spPr>
            <p:txBody>
              <a:bodyPr wrap="square">
                <a:spAutoFit/>
              </a:bodyPr>
              <a:p>
                <a:pPr algn="just">
                  <a:lnSpc>
                    <a:spcPct val="150000"/>
                  </a:lnSpc>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endParaRPr>
              </a:p>
            </p:txBody>
          </p:sp>
          <p:sp>
            <p:nvSpPr>
              <p:cNvPr id="17" name="文本框 16"/>
              <p:cNvSpPr txBox="1"/>
              <p:nvPr/>
            </p:nvSpPr>
            <p:spPr>
              <a:xfrm>
                <a:off x="8098970" y="1535597"/>
                <a:ext cx="2542540" cy="829945"/>
              </a:xfrm>
              <a:prstGeom prst="rect">
                <a:avLst/>
              </a:prstGeom>
              <a:noFill/>
            </p:spPr>
            <p:txBody>
              <a:bodyPr wrap="none" rtlCol="0">
                <a:spAutoFit/>
              </a:bodyPr>
              <a:p>
                <a:pPr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第三,要培养平易近人</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a:p>
                <a:pPr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、和蔼可亲的性格。</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grpSp>
        <p:nvGrpSpPr>
          <p:cNvPr id="18" name="组合 17"/>
          <p:cNvGrpSpPr/>
          <p:nvPr/>
        </p:nvGrpSpPr>
        <p:grpSpPr>
          <a:xfrm>
            <a:off x="7410617" y="3849266"/>
            <a:ext cx="4041354" cy="1028291"/>
            <a:chOff x="7410617" y="4046606"/>
            <a:chExt cx="4041354" cy="1028291"/>
          </a:xfrm>
        </p:grpSpPr>
        <p:grpSp>
          <p:nvGrpSpPr>
            <p:cNvPr id="19" name="组合 18"/>
            <p:cNvGrpSpPr/>
            <p:nvPr/>
          </p:nvGrpSpPr>
          <p:grpSpPr>
            <a:xfrm>
              <a:off x="7410617" y="4046606"/>
              <a:ext cx="760456" cy="734944"/>
              <a:chOff x="7622946" y="3672049"/>
              <a:chExt cx="755892" cy="730534"/>
            </a:xfrm>
          </p:grpSpPr>
          <p:sp>
            <p:nvSpPr>
              <p:cNvPr id="21" name="形状"/>
              <p:cNvSpPr/>
              <p:nvPr/>
            </p:nvSpPr>
            <p:spPr>
              <a:xfrm>
                <a:off x="7622946" y="3672049"/>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22" name="组合"/>
              <p:cNvGrpSpPr/>
              <p:nvPr/>
            </p:nvGrpSpPr>
            <p:grpSpPr>
              <a:xfrm>
                <a:off x="7776285" y="3859769"/>
                <a:ext cx="427877" cy="412146"/>
                <a:chOff x="4616450" y="1549401"/>
                <a:chExt cx="215900" cy="207963"/>
              </a:xfrm>
              <a:solidFill>
                <a:schemeClr val="bg1"/>
              </a:solidFill>
            </p:grpSpPr>
            <p:sp>
              <p:nvSpPr>
                <p:cNvPr id="23" name="形状"/>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24" name="圆形"/>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20" name="组合 19"/>
            <p:cNvGrpSpPr/>
            <p:nvPr/>
          </p:nvGrpSpPr>
          <p:grpSpPr>
            <a:xfrm>
              <a:off x="8288530" y="4205628"/>
              <a:ext cx="3163441" cy="869269"/>
              <a:chOff x="8098970" y="4904254"/>
              <a:chExt cx="3163441" cy="869269"/>
            </a:xfrm>
          </p:grpSpPr>
          <p:sp>
            <p:nvSpPr>
              <p:cNvPr id="25" name="矩形 24"/>
              <p:cNvSpPr/>
              <p:nvPr/>
            </p:nvSpPr>
            <p:spPr>
              <a:xfrm>
                <a:off x="8098970" y="5313148"/>
                <a:ext cx="3163441" cy="460375"/>
              </a:xfrm>
              <a:prstGeom prst="rect">
                <a:avLst/>
              </a:prstGeom>
            </p:spPr>
            <p:txBody>
              <a:bodyPr wrap="square">
                <a:spAutoFit/>
              </a:bodyPr>
              <a:p>
                <a:pPr lvl="0" algn="just">
                  <a:lnSpc>
                    <a:spcPct val="150000"/>
                  </a:lnSpc>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endParaRPr>
              </a:p>
            </p:txBody>
          </p:sp>
          <p:sp>
            <p:nvSpPr>
              <p:cNvPr id="26" name="文本框 25"/>
              <p:cNvSpPr txBox="1"/>
              <p:nvPr/>
            </p:nvSpPr>
            <p:spPr>
              <a:xfrm>
                <a:off x="8098970" y="4904254"/>
                <a:ext cx="2542540" cy="829945"/>
              </a:xfrm>
              <a:prstGeom prst="rect">
                <a:avLst/>
              </a:prstGeom>
              <a:noFill/>
            </p:spPr>
            <p:txBody>
              <a:bodyPr wrap="none" rtlCol="0">
                <a:spAutoFit/>
              </a:bodyPr>
              <a:p>
                <a:pPr lvl="0"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第四,要培养灵活机动</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a:p>
                <a:pPr lvl="0"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、随机应变的性格。</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grpSp>
        <p:nvGrpSpPr>
          <p:cNvPr id="27" name="组合 26"/>
          <p:cNvGrpSpPr/>
          <p:nvPr/>
        </p:nvGrpSpPr>
        <p:grpSpPr>
          <a:xfrm>
            <a:off x="600390" y="3849266"/>
            <a:ext cx="4133279" cy="1028291"/>
            <a:chOff x="600390" y="4046606"/>
            <a:chExt cx="4133279" cy="1028291"/>
          </a:xfrm>
        </p:grpSpPr>
        <p:grpSp>
          <p:nvGrpSpPr>
            <p:cNvPr id="28" name="组合 27"/>
            <p:cNvGrpSpPr/>
            <p:nvPr/>
          </p:nvGrpSpPr>
          <p:grpSpPr>
            <a:xfrm>
              <a:off x="3973213" y="4046606"/>
              <a:ext cx="760456" cy="734944"/>
              <a:chOff x="3821162" y="3672049"/>
              <a:chExt cx="755892" cy="730534"/>
            </a:xfrm>
          </p:grpSpPr>
          <p:sp>
            <p:nvSpPr>
              <p:cNvPr id="30" name="形状"/>
              <p:cNvSpPr/>
              <p:nvPr/>
            </p:nvSpPr>
            <p:spPr>
              <a:xfrm>
                <a:off x="3821162" y="3672049"/>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31" name="形状"/>
              <p:cNvSpPr>
                <a:spLocks noEditPoints="1"/>
              </p:cNvSpPr>
              <p:nvPr/>
            </p:nvSpPr>
            <p:spPr bwMode="auto">
              <a:xfrm>
                <a:off x="4003014" y="3773090"/>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29" name="组合 28"/>
            <p:cNvGrpSpPr/>
            <p:nvPr/>
          </p:nvGrpSpPr>
          <p:grpSpPr>
            <a:xfrm>
              <a:off x="600390" y="4205628"/>
              <a:ext cx="3240549" cy="869269"/>
              <a:chOff x="808936" y="4904254"/>
              <a:chExt cx="3240549" cy="869269"/>
            </a:xfrm>
          </p:grpSpPr>
          <p:sp>
            <p:nvSpPr>
              <p:cNvPr id="32" name="矩形 31"/>
              <p:cNvSpPr/>
              <p:nvPr/>
            </p:nvSpPr>
            <p:spPr>
              <a:xfrm>
                <a:off x="808936" y="5313148"/>
                <a:ext cx="3240549" cy="460375"/>
              </a:xfrm>
              <a:prstGeom prst="rect">
                <a:avLst/>
              </a:prstGeom>
            </p:spPr>
            <p:txBody>
              <a:bodyPr wrap="square">
                <a:spAutoFit/>
              </a:bodyPr>
              <a:p>
                <a:pPr lvl="0" algn="r">
                  <a:lnSpc>
                    <a:spcPct val="150000"/>
                  </a:lnSpc>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endParaRPr>
              </a:p>
            </p:txBody>
          </p:sp>
          <p:sp>
            <p:nvSpPr>
              <p:cNvPr id="33" name="文本框 32"/>
              <p:cNvSpPr txBox="1"/>
              <p:nvPr/>
            </p:nvSpPr>
            <p:spPr>
              <a:xfrm>
                <a:off x="997675" y="4904254"/>
                <a:ext cx="3051810" cy="829945"/>
              </a:xfrm>
              <a:prstGeom prst="rect">
                <a:avLst/>
              </a:prstGeom>
              <a:noFill/>
            </p:spPr>
            <p:txBody>
              <a:bodyPr wrap="none" rtlCol="0">
                <a:spAutoFit/>
              </a:bodyPr>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第二,要培养具有自知之明</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和知人之明的性格</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grpSp>
        <p:nvGrpSpPr>
          <p:cNvPr id="34" name="组合 33"/>
          <p:cNvGrpSpPr/>
          <p:nvPr/>
        </p:nvGrpSpPr>
        <p:grpSpPr>
          <a:xfrm>
            <a:off x="740029" y="2088660"/>
            <a:ext cx="3993640" cy="1013063"/>
            <a:chOff x="740029" y="2286000"/>
            <a:chExt cx="3993640" cy="1013063"/>
          </a:xfrm>
        </p:grpSpPr>
        <p:grpSp>
          <p:nvGrpSpPr>
            <p:cNvPr id="35" name="组合 34"/>
            <p:cNvGrpSpPr/>
            <p:nvPr/>
          </p:nvGrpSpPr>
          <p:grpSpPr>
            <a:xfrm>
              <a:off x="3973213" y="2286000"/>
              <a:ext cx="760456" cy="734944"/>
              <a:chOff x="3821162" y="2595773"/>
              <a:chExt cx="755892" cy="730534"/>
            </a:xfrm>
          </p:grpSpPr>
          <p:sp>
            <p:nvSpPr>
              <p:cNvPr id="37" name="形状"/>
              <p:cNvSpPr/>
              <p:nvPr/>
            </p:nvSpPr>
            <p:spPr>
              <a:xfrm>
                <a:off x="3821162" y="2595773"/>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38" name="组合"/>
              <p:cNvGrpSpPr/>
              <p:nvPr/>
            </p:nvGrpSpPr>
            <p:grpSpPr>
              <a:xfrm>
                <a:off x="4023243" y="2758814"/>
                <a:ext cx="351730" cy="407449"/>
                <a:chOff x="3581400" y="3905251"/>
                <a:chExt cx="160338" cy="185738"/>
              </a:xfrm>
              <a:solidFill>
                <a:schemeClr val="bg1"/>
              </a:solidFill>
            </p:grpSpPr>
            <p:sp>
              <p:nvSpPr>
                <p:cNvPr id="39" name="形状"/>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0" name="形状"/>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1" name="形状"/>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2" name="形状"/>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36" name="组合 35"/>
            <p:cNvGrpSpPr/>
            <p:nvPr/>
          </p:nvGrpSpPr>
          <p:grpSpPr>
            <a:xfrm>
              <a:off x="740029" y="2429794"/>
              <a:ext cx="3100910" cy="869269"/>
              <a:chOff x="948575" y="1535597"/>
              <a:chExt cx="3100910" cy="869269"/>
            </a:xfrm>
          </p:grpSpPr>
          <p:sp>
            <p:nvSpPr>
              <p:cNvPr id="43" name="矩形 42"/>
              <p:cNvSpPr/>
              <p:nvPr/>
            </p:nvSpPr>
            <p:spPr>
              <a:xfrm>
                <a:off x="948575" y="1944491"/>
                <a:ext cx="3100910" cy="460375"/>
              </a:xfrm>
              <a:prstGeom prst="rect">
                <a:avLst/>
              </a:prstGeom>
            </p:spPr>
            <p:txBody>
              <a:bodyPr wrap="square">
                <a:spAutoFit/>
              </a:bodyPr>
              <a:p>
                <a:pPr lvl="0" algn="r">
                  <a:lnSpc>
                    <a:spcPct val="150000"/>
                  </a:lnSpc>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endParaRPr>
              </a:p>
            </p:txBody>
          </p:sp>
          <p:sp>
            <p:nvSpPr>
              <p:cNvPr id="44" name="文本框 43"/>
              <p:cNvSpPr txBox="1"/>
              <p:nvPr/>
            </p:nvSpPr>
            <p:spPr>
              <a:xfrm>
                <a:off x="1506945" y="1535597"/>
                <a:ext cx="2542540" cy="829945"/>
              </a:xfrm>
              <a:prstGeom prst="rect">
                <a:avLst/>
              </a:prstGeom>
              <a:noFill/>
            </p:spPr>
            <p:txBody>
              <a:bodyPr wrap="none" rtlCol="0">
                <a:spAutoFit/>
              </a:bodyPr>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第一,要培养刚柔相济</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的弹性性格</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沟通</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沟通的含义与功能</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般意义上的沟通是指人际联络交流,是群体相互理解的桥梁、团结的枢纽和统一步调的有效机制。在领导活动过程中,沟通是指领导者与被领导者、领导部门与被领导部门之间相互联络、互通信息和加强关系以便达到行动上的配合与一致的活动和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沟通就是领导主体为实现领导目标而与上下左右互通信息、交换情况以求得思想认识上统一和行动上相互呼应配合的内务性保障活动。领导主体要获得领导成功,就必须充分掌握和娴熟运用它。不借助它,领导实践将无法正常运作,其效率和效果都将大打折扣。应该说,沟通对于整个领导活动起着“轴承”的作用。它是领导过程中具有特殊人际功能和组织功能的重要环节。具体而言,沟通主要有三个方面的功能:</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(1)加深理解。</a:t>
            </a:r>
            <a:r>
              <a:rPr lang="zh-CN" altLang="en-US" sz="2000" dirty="0">
                <a:solidFill>
                  <a:schemeClr val="tx1"/>
                </a:solidFill>
                <a:latin typeface="+mn-ea"/>
                <a:sym typeface="思源黑体" panose="020B0400000000000000" pitchFamily="34" charset="-122"/>
              </a:rPr>
              <a:t>理解是人们在工作和生活中的感情上的互融与认可。只有互相理解,才能互相接受、容忍、赞同和支持。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(2)增进感情。</a:t>
            </a:r>
            <a:r>
              <a:rPr lang="zh-CN" altLang="en-US" sz="2000" dirty="0">
                <a:solidFill>
                  <a:schemeClr val="tx1"/>
                </a:solidFill>
                <a:latin typeface="+mn-ea"/>
                <a:sym typeface="思源黑体" panose="020B0400000000000000" pitchFamily="34" charset="-122"/>
              </a:rPr>
              <a:t>感情是人们团结、合作的基础。领导者与部属之间只有以诚相待,感情真挚,才能和谐默契,工作事半功倍。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(3)统一认识。</a:t>
            </a:r>
            <a:r>
              <a:rPr lang="zh-CN" altLang="en-US" sz="2000" dirty="0">
                <a:solidFill>
                  <a:schemeClr val="tx1"/>
                </a:solidFill>
                <a:latin typeface="+mn-ea"/>
                <a:sym typeface="思源黑体" panose="020B0400000000000000" pitchFamily="34" charset="-122"/>
              </a:rPr>
              <a:t>认识是行动的先导,只有统一认识,才能统一行动。</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沟通的内容与范围</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16" name="组合 15"/>
          <p:cNvGrpSpPr/>
          <p:nvPr/>
        </p:nvGrpSpPr>
        <p:grpSpPr>
          <a:xfrm>
            <a:off x="552539" y="1860884"/>
            <a:ext cx="5398770" cy="4615815"/>
            <a:chOff x="552539" y="1860884"/>
            <a:chExt cx="5398770" cy="4615815"/>
          </a:xfrm>
        </p:grpSpPr>
        <p:sp>
          <p:nvSpPr>
            <p:cNvPr id="17" name="圆角矩形 16"/>
            <p:cNvSpPr/>
            <p:nvPr>
              <p:custDataLst>
                <p:tags r:id="rId1"/>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18" name="文本框 17"/>
            <p:cNvSpPr txBox="1"/>
            <p:nvPr/>
          </p:nvSpPr>
          <p:spPr>
            <a:xfrm>
              <a:off x="663029" y="2569544"/>
              <a:ext cx="5166360" cy="3415030"/>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(1)目标沟通。这又包括两个具体的方面。一是整体目标沟通。</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(2)思想沟通。部门领导一定要避免单纯本位主义思想,要多从全局出发考虑问题,多从部门之间、上级和下级之间的协调合作上考虑问题,以期达成共识。</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(3)感情沟通。没有感情上的沟通与交流,就不会有工作上的合作与融洽。</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(4)信息沟通。情报信息的传达与交流也是沟通的重要内容。</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nvGrpSpPr>
            <p:cNvPr id="19" name="组合 18"/>
            <p:cNvGrpSpPr/>
            <p:nvPr/>
          </p:nvGrpSpPr>
          <p:grpSpPr>
            <a:xfrm>
              <a:off x="1928607" y="1920975"/>
              <a:ext cx="2646947" cy="545432"/>
              <a:chOff x="1042736" y="1311376"/>
              <a:chExt cx="2646947" cy="545432"/>
            </a:xfrm>
          </p:grpSpPr>
          <p:sp>
            <p:nvSpPr>
              <p:cNvPr id="20"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1" name="文本框 20"/>
              <p:cNvSpPr txBox="1"/>
              <p:nvPr/>
            </p:nvSpPr>
            <p:spPr>
              <a:xfrm>
                <a:off x="1625144" y="1384790"/>
                <a:ext cx="1456055" cy="398780"/>
              </a:xfrm>
              <a:prstGeom prst="rect">
                <a:avLst/>
              </a:prstGeom>
              <a:noFill/>
            </p:spPr>
            <p:txBody>
              <a:bodyPr wrap="none" rtlCol="0">
                <a:spAutoFit/>
              </a:bodyPr>
              <a:p>
                <a:pPr algn="l"/>
                <a:r>
                  <a:rPr lang="zh-CN" altLang="en-US" sz="2000" b="1" dirty="0">
                    <a:solidFill>
                      <a:schemeClr val="bg1"/>
                    </a:solidFill>
                    <a:latin typeface="思源宋体 CN" panose="02020400000000000000" pitchFamily="18" charset="-122"/>
                    <a:ea typeface="思源宋体 CN" panose="02020400000000000000" pitchFamily="18" charset="-122"/>
                  </a:rPr>
                  <a:t>沟通的内容</a:t>
                </a:r>
                <a:endParaRPr lang="zh-CN" altLang="en-US" sz="2000" b="1" dirty="0">
                  <a:solidFill>
                    <a:schemeClr val="bg1"/>
                  </a:solidFill>
                  <a:latin typeface="思源宋体 CN" panose="02020400000000000000" pitchFamily="18" charset="-122"/>
                  <a:ea typeface="思源宋体 CN" panose="02020400000000000000" pitchFamily="18" charset="-122"/>
                </a:endParaRPr>
              </a:p>
            </p:txBody>
          </p:sp>
        </p:grpSp>
      </p:grpSp>
      <p:grpSp>
        <p:nvGrpSpPr>
          <p:cNvPr id="22" name="组合 21"/>
          <p:cNvGrpSpPr/>
          <p:nvPr/>
        </p:nvGrpSpPr>
        <p:grpSpPr>
          <a:xfrm>
            <a:off x="6279570" y="1860884"/>
            <a:ext cx="5398770" cy="4493260"/>
            <a:chOff x="6279570" y="1860884"/>
            <a:chExt cx="5398770" cy="4493260"/>
          </a:xfrm>
        </p:grpSpPr>
        <p:sp>
          <p:nvSpPr>
            <p:cNvPr id="23" name="圆角矩形 4"/>
            <p:cNvSpPr/>
            <p:nvPr>
              <p:custDataLst>
                <p:tags r:id="rId2"/>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24" name="组合 23"/>
            <p:cNvGrpSpPr/>
            <p:nvPr/>
          </p:nvGrpSpPr>
          <p:grpSpPr>
            <a:xfrm>
              <a:off x="7655638" y="1937016"/>
              <a:ext cx="2646947" cy="545432"/>
              <a:chOff x="1042736" y="1311376"/>
              <a:chExt cx="2646947" cy="545432"/>
            </a:xfrm>
          </p:grpSpPr>
          <p:sp>
            <p:nvSpPr>
              <p:cNvPr id="25"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6" name="文本框 25"/>
              <p:cNvSpPr txBox="1"/>
              <p:nvPr/>
            </p:nvSpPr>
            <p:spPr>
              <a:xfrm>
                <a:off x="1637844" y="1384551"/>
                <a:ext cx="1456055" cy="398780"/>
              </a:xfrm>
              <a:prstGeom prst="rect">
                <a:avLst/>
              </a:prstGeom>
              <a:noFill/>
            </p:spPr>
            <p:txBody>
              <a:bodyPr wrap="none" rtlCol="0">
                <a:spAutoFit/>
              </a:bodyPr>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沟通的范围</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grpSp>
        <p:sp>
          <p:nvSpPr>
            <p:cNvPr id="27" name="文本框 26"/>
            <p:cNvSpPr txBox="1"/>
            <p:nvPr/>
          </p:nvSpPr>
          <p:spPr>
            <a:xfrm>
              <a:off x="6431970" y="2664159"/>
              <a:ext cx="5103495" cy="3415030"/>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(1)与班子成员沟通。与班子成员的沟通事关成败。</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(2)与部属沟通。群众是实践的主体。没有他们的参与和努力,权力的行使就不会顺利,工作目标就难以实现。</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(3)与上级沟通。与上级的沟通,包括与领导机关和职能部门的沟通。</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(4)与友邻沟通。人们的社会联系和交往是多方面的,同行业同系统单位之间的联系非常密切,所属人员在一些问题上也常常与其他单位攀比。</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沟通的方法与艺术</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1.沟通的方法</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沟通的方法有很多。不同的领导主体有不同的沟通方法。但是,在领导过程中经常使用的沟通方法主要有如下几种: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(1)逐一沟通。</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(2)座谈沟通。</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(3)重点沟通。</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2.沟通的艺术</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沟通是一门艺术。沟通艺术就是充分个性化和创造性地运用沟通方法与沟通技巧所达到的领导行为水平;其本质上仍然是方法,但在具体形态上却与具体的方法区别较大,几乎就是纯经验性的和哲学层面上的现象和事物了。非凡的沟通艺术不仅能够最好地达到沟通的目的和效果,而且还能给人以美的感觉和享受。</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(1)虚心请教。(2)坦诚相见。(3)不走过场。</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(4)防止庸俗。(5)综合分析。</a:t>
            </a:r>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协调</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协调的含义与作用</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协调是领导主体为了更好地实现领导目标而采取不同的方法和手段协同各方面的力量,以达到相互配合,形成最大合力和支持力的具体过程。它主要是领导主体之间的协调,也包括领导主体与领导客体之间的协调。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协调是现代领导实践的重要环节。凡进行领导活动总离不开协调。协调可以使党的路线、方针、政策得以落实,可以充分调动群众的积极性,可以创造一个稳定和谐的社会环境,可以使部门之间密切协作,减少内耗,提高效率,可以有效地利用人力、物力、财力和信息资源,取得良好的领导效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在领导过程中,协调常常扮演着非常重要的角色,具有很多层面的作用。但就通常显得比较突出的情况来看,协调的作用主要有如下两个方面: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第一,协调是实现领导职能的重要条件。任何部门、任何工作,在实现领导职能、达到工作目标的过程中,都必然会存在各种各样的矛盾,影响着思想的统一和行动的一致。</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协调是提高领导工作效率的重要保证。协调与领导工作效率的关系非常密切,加强协调是提高效率的一个行之有效、事半功倍的好办法。一是通过协调可以理顺部门之间的关系,减少决策失误;二是通过协调可以理顺人际关系,创造良好的工作环境;三是通过协调可以很好地处理工作中的矛盾,减少摩擦,提高领导工作效率。</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动员</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指挥</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沟通</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6" name="组合 25"/>
          <p:cNvGrpSpPr/>
          <p:nvPr/>
        </p:nvGrpSpPr>
        <p:grpSpPr>
          <a:xfrm>
            <a:off x="4642027" y="296778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协调</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30" name="矩形 29"/>
          <p:cNvSpPr/>
          <p:nvPr/>
        </p:nvSpPr>
        <p:spPr>
          <a:xfrm>
            <a:off x="282381" y="2895904"/>
            <a:ext cx="3840480" cy="1198880"/>
          </a:xfrm>
          <a:prstGeom prst="rect">
            <a:avLst/>
          </a:prstGeom>
        </p:spPr>
        <p:txBody>
          <a:bodyPr wrap="none">
            <a:spAutoFit/>
          </a:bodyPr>
          <a:lstStyle/>
          <a:p>
            <a:r>
              <a:rPr lang="zh-CN" altLang="en-US" sz="7200" dirty="0">
                <a:solidFill>
                  <a:prstClr val="black">
                    <a:lumMod val="75000"/>
                    <a:lumOff val="25000"/>
                  </a:prstClr>
                </a:solidFill>
                <a:latin typeface="思源黑体 CN Heavy" panose="020B0A00000000000000" pitchFamily="34" charset="-122"/>
                <a:ea typeface="思源黑体 CN Heavy" panose="020B0A00000000000000" pitchFamily="34" charset="-122"/>
              </a:rPr>
              <a:t>第十二章</a:t>
            </a:r>
            <a:endParaRPr lang="zh-CN" altLang="en-US" sz="7200" dirty="0">
              <a:solidFill>
                <a:prstClr val="black">
                  <a:lumMod val="75000"/>
                  <a:lumOff val="25000"/>
                </a:prstClr>
              </a:solidFill>
              <a:latin typeface="思源黑体 CN Heavy" panose="020B0A00000000000000" pitchFamily="34" charset="-122"/>
              <a:ea typeface="思源黑体 CN Heavy" panose="020B0A00000000000000" pitchFamily="34" charset="-122"/>
            </a:endParaRP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grpSp>
        <p:nvGrpSpPr>
          <p:cNvPr id="3" name="组合 2"/>
          <p:cNvGrpSpPr/>
          <p:nvPr/>
        </p:nvGrpSpPr>
        <p:grpSpPr>
          <a:xfrm>
            <a:off x="4643505" y="384515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控制</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10" name="组合 9"/>
          <p:cNvGrpSpPr/>
          <p:nvPr/>
        </p:nvGrpSpPr>
        <p:grpSpPr>
          <a:xfrm>
            <a:off x="4642027" y="4680380"/>
            <a:ext cx="7192010" cy="625642"/>
            <a:chOff x="-2423127" y="636404"/>
            <a:chExt cx="7192010"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6355080" cy="583565"/>
            </a:xfrm>
            <a:prstGeom prst="rect">
              <a:avLst/>
            </a:prstGeom>
            <a:noFill/>
          </p:spPr>
          <p:txBody>
            <a:bodyPr wrap="square" rtlCol="0">
              <a:spAutoFit/>
            </a:bodyPr>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纠错与追踪决策</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98488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协调的内容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可以说,领导活动范围有多广,领导协调的内容就有多广。但是,在日常领导工作中出现的领导协调一般是如下方面的日常操作性协调内容:</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(1)纵向协调。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与上级领导和机关的协调: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一是要认真贯彻上级决定、指示和命令,树立下级服从上级的良好形象,取得上级的信任,这是下级与上级协调的前提;</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二是主动与上级沟通,做到沟通渠道畅通,下情及时上达,采取口头汇报、信息传播、请示报告等方式,使上级了解情况,取得上级支持;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三是及时反馈信息,在上级决策前后都要及时反馈信息,使上级了解下情,有利于上级做好决策,完善决策。</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与下级部门和所属人员的协调: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一是要经常通报信息和工作情况,使下属及时了解领导意图,以利贯彻执行;</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二是尊重下属的权力和利益,在决策和执行过程中,都要充分考虑下属的承受能力,不损害下属的利益;</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三是要经常深入调查研究,了解下情,主动关心下属的工作和生活情况,增加下属对领导者的尊重和信任,达到上下协调的目的。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协调的内容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(2)横向协调。</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领导工作横向协调是指与其他各部门和领导之间的协调。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与部门之间的协调: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一是目标协调,使每个部门了解自己与总目标的关系和责任,为实现总目标共同努力;</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二是信息协调,加强沟通与交流,互通情报;</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三是工作协调,包括计划协调、组织协调、控制协调等,在实现总目标的前提下,协调开展工作。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与领导者之间的协调,即同级协调。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一是相互尊重,做到热情诚恳,严于律己,宽以待人,气氛融洽。</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二是彼此理解,做到相互关心和信任,消除分歧和隔阂。</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三是团结协作,做到分工不分家,同心同德,通力合作。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四是同舟共济,做到相互协调,相互依存,患难与共。</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协调的内容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(3)综合协调。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多数情况下,领导决策乃至整个领导工作都是综合性的,都必须同时涉及多个方面、解决多种问题、梳理多层关系。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这就要求领导者必须站在组织系统和领导客体的中间进行有效、全方位、有重点、有先后的协调。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这种协调一般都具有多维度、规模化、复杂化、变化大和难度大的特点,需要统筹安排、集中精力和资源,需要运用各种各样的具体办法和对策来进行协调,因而也就需要专门的协调机构来具体组织实施。</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协调艺术</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协调艺术是一门实用艺术。协调方法和技巧的运用发展到高级阶段,就形成了协调艺术。协调艺术是一门学问,每个领导者都应该掌握协调艺术的基本内容。协调艺术归结起来主要有以下几个方面: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(1)虚怀若谷。</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(2)以诚相待。</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(3)循循善诱。</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(4)刚柔相济。</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(5)朴实无华。</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(6)因势利导。</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(7)坚定有力。</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只有协调才能真正有效地理顺领导关系、组织关系、系统运作、行动方向和心理行为,才能化逆境为顺境、变顺境为成功,最为显著有效地落实并实现领导决策和组织目标。要做好领导工作,就一定要做好协调工作。</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控制</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控制的概念</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为了使决策落到实处,并使决策更趋于完善,领导者必须对整个执行情况进行控制，发现和认识决策中不符合客观要求的部分,及时反馈,及时修正,时时把握住整个领导过程的方向、进度、质量和速度。</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在领导过程中,控制就是领导主体牢牢把握领导系统、领导过程和整个被领导系统的过程,是实现有效领导的关键环节之一。</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普通来说,只要能够发挥这种作用的手段和领导活动都算作领导的控制,所以控制本质上包括了沟通、协调、团结、批评、监督等方面。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控制是以监督为主要内容的强力性内务保障活动。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控制是领导活动的一个重要环节和基本要素。所谓控制,是指对下属的业务工作进行考核、计量和纠正,以确保目标和计划的实现。在领导活动中的控制,具体来说,是指根据决策执行的目标和计划,对执行活动进行监督检查,为消除目标实施和预期目标之间的差异所进行的领导活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控制的根本任务是在决策制定之后,通过一定的组织机构,运用控制和调节机制,保证决策方案的实施,从而使领导决策所确定的具体目标、计划和步骤得到严格落实,使决策方案具体化、决策实施程序化。</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控制的类型</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在领导活动中,控制的形式是多种多样的,也就是说,控制的类型是十分复杂的。在这里我们只是从控制组织系统和控制过程系统进行分类。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(1)从</a:t>
            </a:r>
            <a:r>
              <a:rPr lang="zh-CN" altLang="en-US" sz="2000" b="1" dirty="0">
                <a:solidFill>
                  <a:schemeClr val="tx1"/>
                </a:solidFill>
                <a:latin typeface="+mn-ea"/>
                <a:sym typeface="思源黑体" panose="020B0400000000000000" pitchFamily="34" charset="-122"/>
              </a:rPr>
              <a:t>控制组织系统</a:t>
            </a:r>
            <a:r>
              <a:rPr lang="zh-CN" altLang="en-US" sz="2000" dirty="0">
                <a:solidFill>
                  <a:schemeClr val="tx1"/>
                </a:solidFill>
                <a:latin typeface="+mn-ea"/>
                <a:sym typeface="思源黑体" panose="020B0400000000000000" pitchFamily="34" charset="-122"/>
              </a:rPr>
              <a:t>的角度来看,控制可以分为集中控制、分散控制和等级结构控制。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1)集中控制。</a:t>
            </a:r>
            <a:r>
              <a:rPr lang="zh-CN" altLang="en-US" sz="2000" dirty="0">
                <a:solidFill>
                  <a:schemeClr val="tx1"/>
                </a:solidFill>
                <a:latin typeface="+mn-ea"/>
                <a:sym typeface="思源黑体" panose="020B0400000000000000" pitchFamily="34" charset="-122"/>
              </a:rPr>
              <a:t>这是指由一个集中的控制机构进行的控制。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2)分散控制。</a:t>
            </a:r>
            <a:r>
              <a:rPr lang="zh-CN" altLang="en-US" sz="2000" dirty="0">
                <a:solidFill>
                  <a:schemeClr val="tx1"/>
                </a:solidFill>
                <a:latin typeface="+mn-ea"/>
                <a:sym typeface="思源黑体" panose="020B0400000000000000" pitchFamily="34" charset="-122"/>
              </a:rPr>
              <a:t>这是指由若干个分散、相对独立的控制机构分别进行控制,共同完成控制目标的控制形式。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3)等级结构控制。</a:t>
            </a:r>
            <a:r>
              <a:rPr lang="zh-CN" altLang="en-US" sz="2000" dirty="0">
                <a:solidFill>
                  <a:schemeClr val="tx1"/>
                </a:solidFill>
                <a:latin typeface="+mn-ea"/>
                <a:sym typeface="思源黑体" panose="020B0400000000000000" pitchFamily="34" charset="-122"/>
              </a:rPr>
              <a:t>由多层次控制机构所进行的多级控制的形式就是等级结构控制。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(2)从</a:t>
            </a:r>
            <a:r>
              <a:rPr lang="zh-CN" altLang="en-US" sz="2000" b="1" dirty="0">
                <a:solidFill>
                  <a:schemeClr val="tx1"/>
                </a:solidFill>
                <a:latin typeface="+mn-ea"/>
                <a:sym typeface="思源黑体" panose="020B0400000000000000" pitchFamily="34" charset="-122"/>
              </a:rPr>
              <a:t>控制过程</a:t>
            </a:r>
            <a:r>
              <a:rPr lang="zh-CN" altLang="en-US" sz="2000" dirty="0">
                <a:solidFill>
                  <a:schemeClr val="tx1"/>
                </a:solidFill>
                <a:latin typeface="+mn-ea"/>
                <a:sym typeface="思源黑体" panose="020B0400000000000000" pitchFamily="34" charset="-122"/>
              </a:rPr>
              <a:t>的角度来看,控制可以分为事前控制、事中控制和事后控制。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1)事前控制。</a:t>
            </a:r>
            <a:r>
              <a:rPr lang="zh-CN" altLang="en-US" sz="2000" dirty="0">
                <a:solidFill>
                  <a:schemeClr val="tx1"/>
                </a:solidFill>
                <a:latin typeface="+mn-ea"/>
                <a:sym typeface="思源黑体" panose="020B0400000000000000" pitchFamily="34" charset="-122"/>
              </a:rPr>
              <a:t>这是指控制中心事先所采取的控制活动的形式。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2)事中控制。</a:t>
            </a:r>
            <a:r>
              <a:rPr lang="zh-CN" altLang="en-US" sz="2000" dirty="0">
                <a:solidFill>
                  <a:schemeClr val="tx1"/>
                </a:solidFill>
                <a:latin typeface="+mn-ea"/>
                <a:sym typeface="思源黑体" panose="020B0400000000000000" pitchFamily="34" charset="-122"/>
              </a:rPr>
              <a:t>这是指在执行过程中以保证目标实现为目的的一种控制活动。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3)事后控制。</a:t>
            </a:r>
            <a:r>
              <a:rPr lang="zh-CN" altLang="en-US" sz="2000" dirty="0">
                <a:solidFill>
                  <a:schemeClr val="tx1"/>
                </a:solidFill>
                <a:latin typeface="+mn-ea"/>
                <a:sym typeface="思源黑体" panose="020B0400000000000000" pitchFamily="34" charset="-122"/>
              </a:rPr>
              <a:t>这是根据目标实施所获得的实际结果,与预期目标进行比较而进行的控制。</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控制的基本原则</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控制是对组织系统的控制,是有效地控制和推动下属和组织高效地实现决策目标的活动,除了有合适的领导控制类型外,还必须确定有效的原则,既要实现控制职能,又要防止包办代替、指手画脚,人为地破坏组织的稳定和下属的积极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(1)反映决策目标原则。</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(2)组织适宜性原则。</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(3)控制关键点原则。</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(4)控制趋势原则。</a:t>
            </a:r>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提高控制效能的方法</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(1)明确控制的目标。控制作为特殊的实践活动,总是在一定的目的指导下进行的,这就是人们常说的控制的目的性特征。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(2)增强控制的感受灵敏度。没有灵敏的感受,不能及时掌握实际工作进展情况及其发生偏差的信息,也就无法进行有效控制。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(3)增强控制的适应性。通过对工作情况的测量和评估,能够确定行为成果与控制目标的符合程度。当发现偏差之后,就要采取措施加以纠正。</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(4)排除控制中的障碍。障碍太多或有障碍不除,都会给控制工作带来不同程度的影响。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控制过程中的障碍有哪些呢?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1)控制过程中的障碍以目标不正确为最大。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2)标准不恰当的障碍。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3)控制规章制度不合理的障碍。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4)执行不坚决的障碍。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5)领导者自身素质的障碍,如私心杂念、认识局限性造成的偏见等。</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纠错与追踪决策</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96938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●动员的方法与艺术</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●指挥的方法与艺术</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●沟通的方法与艺术</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●协调的方法与艺术</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●控制的方法与艺术</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●纠错与追踪决策</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endParaRPr lang="zh-CN" sz="4000" b="1">
              <a:latin typeface="黑体" panose="02010609060101010101" charset="-122"/>
              <a:ea typeface="黑体" panose="02010609060101010101" charset="-122"/>
            </a:endParaRP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12.6.1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纠错</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在决策执行过程中,反馈信息通过信息系统传输到决策中心,决策中心根据反馈信息,又必须对原有决策进行修正或追踪。在这一决策执行完成后又必须进行新的决策,因而决策过程处在连续不断的运动之中。</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决策的正确性总是相对的,任何一项决策都很难说在一开始就是绝对正确的,它的完善需要一个过程。经验表明,一项决策即使制定时是正确,但一开始总是不够完善的,而是在执行过程中经过不断修正而逐步地完善起来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所谓纠错,是指在已做出的决策基本正确并能继续执行的前提下,为了更好地实现决策目标,对决策方案所进行的部分调整和补充。纠错具有如下几个特点:</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第一,其前提必须是原有决策基本正确,且有条件继续执行下去。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第二,纠错以不改变原有决策目标为原则。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第三,纠错主要是对决策方案的修正。</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第四,纠错是在决策的执行过程中进行的。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第五,纠错在决策中是经常性的。</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12.6.2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追踪决策的概念与比较特征</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追踪决策是指在决策执行过程中由于发现原有决策失误或无法继续执行下去而对决策目标和方案所做的一种根本性修改,它本质上是就原有决策问题在新的情况下所做的一次重新决策。追踪决策实质上是就原来的问题重新进行决策。不言而喻,它应该按照决策程序图所示的科学程序重新进行一遍。然而,这种重新决策又不是简单重复,因为主客观情况已今非昔比了，而是有更多复杂的问题和因素需要考虑。</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我们要通过区别追踪决策与纠错来认识追踪决策的特征,以便更好地理解和把握追踪决策,并在实践中做得更好。追踪决策与纠错的区别主要有如下四点:</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第一,追踪决策必须以原有决策失误或原有决策无法执行下去为前提。</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第二,追踪决策必须从根本上改变原有决策目标。</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第三,追踪决策过程中,为了实现新的目标往往需要重新制定方案,至少也要对原决策方案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做出重大调整。</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第四,追踪决策往往造成原有决策执行过程的暂时中断。</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699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12.6.3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追踪决策的原理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追踪决策在操作上具有如下几方面的原理: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(1)回溯分析。</a:t>
            </a:r>
            <a:r>
              <a:rPr lang="zh-CN" altLang="en-US" sz="2000" dirty="0">
                <a:solidFill>
                  <a:schemeClr val="tx1"/>
                </a:solidFill>
                <a:latin typeface="+mn-ea"/>
                <a:sym typeface="思源黑体" panose="020B0400000000000000" pitchFamily="34" charset="-122"/>
              </a:rPr>
              <a:t>一般决策是在分析当时条件与预测未来的基础上寻找最佳方案,而追踪决策是在这样的情况下进行的,即原有决策业已实施,而在实施中情况发生了极大的变化,追踪原有决策面临失效的危险,必须重新决策。</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(2)非零起点。</a:t>
            </a:r>
            <a:r>
              <a:rPr lang="zh-CN" altLang="en-US" sz="2000" dirty="0">
                <a:solidFill>
                  <a:schemeClr val="tx1"/>
                </a:solidFill>
                <a:latin typeface="+mn-ea"/>
                <a:sym typeface="思源黑体" panose="020B0400000000000000" pitchFamily="34" charset="-122"/>
              </a:rPr>
              <a:t>一般决策指的是人们为了达到一定的目标,从两个以上的方案中,经过分析比较,选择一个最佳的或满意的方案。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(3)双重优化。</a:t>
            </a:r>
            <a:r>
              <a:rPr lang="zh-CN" altLang="en-US" sz="2000" dirty="0">
                <a:solidFill>
                  <a:schemeClr val="tx1"/>
                </a:solidFill>
                <a:latin typeface="+mn-ea"/>
                <a:sym typeface="思源黑体" panose="020B0400000000000000" pitchFamily="34" charset="-122"/>
              </a:rPr>
              <a:t>一般决策的方案优选是从几个并列的方案中一次择优敲定即可。</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(4)心理效应。</a:t>
            </a:r>
            <a:r>
              <a:rPr lang="zh-CN" altLang="en-US" sz="2000" dirty="0">
                <a:solidFill>
                  <a:schemeClr val="tx1"/>
                </a:solidFill>
                <a:latin typeface="+mn-ea"/>
                <a:sym typeface="思源黑体" panose="020B0400000000000000" pitchFamily="34" charset="-122"/>
              </a:rPr>
              <a:t>心理效应在决策中占有重要地位,而对于追踪决策,这个效应更为强烈。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追踪决策较一般决策更为复杂,更难决断。所以,决策必须谨慎冷静,应“三思而后行”。为此,在追踪决策时必须注意处理如下四对关系: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第一,是与非的关系。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第二,功与过的关系。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第三,旧与新的关系。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第四,事与人的关系。</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86131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领导决策的组织实施集中表现为动员、指挥、沟通、协调、控制、纠错和追踪决策等一系列执行性活动。这些活动是继决策之后的典型领导环节,与决策一起构成完整的运行性领导职能和领导过程。只有经过这些活动,才能产生现实的领导结果。尽管决策对于整个领导成败几乎会产生一半以上的直接作用,但仅凭决策还不足以产生真正意义上的现实领导结果。所以,必须抓好领导决策的组织实施各环节,否则,决策无论多高明,也将无济于事。其中,纠错是确保正确落实决策的重要环节和机制,追踪决策则是重要的决策完善环节和决策补救机制。领导过程必须将所有这些环节完备而有机地结合在一起,才能形成完整、科学、有效的领导整体,才能进而产生良好的成效与结果,并达到预期的领导目的和领导目标。</a:t>
            </a:r>
            <a:endParaRPr sz="2000" b="1" dirty="0" smtClean="0">
              <a:latin typeface="+mn-ea"/>
            </a:endParaRP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506855"/>
          </a:xfrm>
          <a:prstGeom prst="rect">
            <a:avLst/>
          </a:prstGeom>
          <a:noFill/>
        </p:spPr>
        <p:txBody>
          <a:bodyPr wrap="square" rtlCol="0">
            <a:spAutoFit/>
          </a:bodyPr>
          <a:lstStyle/>
          <a:p>
            <a:pPr marL="274320" lvl="0" indent="-274320" algn="l">
              <a:spcBef>
                <a:spcPct val="20000"/>
              </a:spcBef>
              <a:buClr>
                <a:schemeClr val="accent1"/>
              </a:buClr>
              <a:buFont typeface="Symbol" panose="05050102010706020507" pitchFamily="18" charset="2"/>
              <a:buChar char=""/>
            </a:pPr>
            <a:r>
              <a:rPr sz="2000" b="1" dirty="0" smtClean="0">
                <a:latin typeface="Arial Bold" panose="020B0604020202090204" charset="0"/>
                <a:cs typeface="Arial Bold" panose="020B0604020202090204" charset="0"/>
              </a:rPr>
              <a:t>动员    直接动员</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间接动员</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指挥</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口头指挥</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书面指挥</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会议指挥</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现场指挥</a:t>
            </a:r>
            <a:endParaRPr sz="2000" b="1" dirty="0" smtClean="0">
              <a:latin typeface="Arial Bold" panose="020B0604020202090204" charset="0"/>
              <a:cs typeface="Arial Bold" panose="020B0604020202090204" charset="0"/>
            </a:endParaRPr>
          </a:p>
          <a:p>
            <a:pPr marL="274320" lvl="0" indent="-274320" algn="l">
              <a:spcBef>
                <a:spcPct val="20000"/>
              </a:spcBef>
              <a:buClr>
                <a:schemeClr val="accent1"/>
              </a:buClr>
              <a:buFont typeface="Symbol" panose="05050102010706020507" pitchFamily="18" charset="2"/>
              <a:buChar char=""/>
            </a:pPr>
            <a:r>
              <a:rPr sz="2000" b="1" dirty="0" smtClean="0">
                <a:latin typeface="Arial Bold" panose="020B0604020202090204" charset="0"/>
                <a:cs typeface="Arial Bold" panose="020B0604020202090204" charset="0"/>
              </a:rPr>
              <a:t>电子指挥</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沟通</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协调</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纵向协调</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横向协调</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综合协调</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集中控制</a:t>
            </a:r>
            <a:endParaRPr sz="2000" b="1" dirty="0" smtClean="0">
              <a:latin typeface="Arial Bold" panose="020B0604020202090204" charset="0"/>
              <a:cs typeface="Arial Bold" panose="020B0604020202090204" charset="0"/>
            </a:endParaRPr>
          </a:p>
          <a:p>
            <a:pPr marL="274320" lvl="0" indent="-274320" algn="l">
              <a:spcBef>
                <a:spcPct val="20000"/>
              </a:spcBef>
              <a:buClr>
                <a:schemeClr val="accent1"/>
              </a:buClr>
              <a:buFont typeface="Symbol" panose="05050102010706020507" pitchFamily="18" charset="2"/>
              <a:buChar char=""/>
            </a:pPr>
            <a:r>
              <a:rPr sz="2000" b="1" dirty="0" smtClean="0">
                <a:latin typeface="Arial Bold" panose="020B0604020202090204" charset="0"/>
                <a:cs typeface="Arial Bold" panose="020B0604020202090204" charset="0"/>
              </a:rPr>
              <a:t>分散控制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等级结构控制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事前控制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事中控制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事后控制</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纠错</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追踪决策</a:t>
            </a:r>
            <a:endParaRPr sz="2000" b="1" dirty="0" smtClean="0">
              <a:latin typeface="Arial Bold" panose="020B0604020202090204" charset="0"/>
              <a:cs typeface="Arial Bold" panose="020B0604020202090204" charset="0"/>
            </a:endParaRPr>
          </a:p>
          <a:p>
            <a:pPr marL="274320" lvl="0" indent="-274320" algn="l">
              <a:spcBef>
                <a:spcPct val="20000"/>
              </a:spcBef>
              <a:buClr>
                <a:schemeClr val="accent1"/>
              </a:buClr>
              <a:buFont typeface="Symbol" panose="05050102010706020507" pitchFamily="18" charset="2"/>
              <a:buChar char=""/>
            </a:pPr>
            <a:r>
              <a:rPr sz="2000" b="1" dirty="0" smtClean="0">
                <a:latin typeface="Arial Bold" panose="020B0604020202090204" charset="0"/>
                <a:cs typeface="Arial Bold" panose="020B0604020202090204" charset="0"/>
              </a:rPr>
              <a:t>回溯分析</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非零起点</a:t>
            </a:r>
            <a:r>
              <a:rPr sz="2000" b="1" dirty="0" smtClean="0">
                <a:latin typeface="Arial Bold" panose="020B0604020202090204" charset="0"/>
                <a:cs typeface="Arial Bold" panose="020B0604020202090204" charset="0"/>
                <a:sym typeface="+mn-ea"/>
              </a:rPr>
              <a:t>    </a:t>
            </a:r>
            <a:r>
              <a:rPr sz="2000" b="1" dirty="0" smtClean="0">
                <a:latin typeface="Arial Bold" panose="020B0604020202090204" charset="0"/>
                <a:cs typeface="Arial Bold" panose="020B0604020202090204" charset="0"/>
              </a:rPr>
              <a:t>双重优化</a:t>
            </a:r>
            <a:endParaRPr sz="2000" b="1" dirty="0" smtClean="0">
              <a:latin typeface="Arial Bold" panose="020B0604020202090204" charset="0"/>
              <a:cs typeface="Arial Bold" panose="020B0604020202090204" charset="0"/>
            </a:endParaRP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46810" y="2351405"/>
            <a:ext cx="9613265" cy="422719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261493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1.为了落实领导决策,应该如何进行动员?要确保动员成功,需要注意什么?</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2.指挥失败的主观因素主要有哪些?领导者应该如何克服或避免?</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3.你认为应该怎样才能做好协调工作?</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4.试分析集中控制与事中控制的利与弊。</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5.试阐述控制的目的和用途以及搞好控制的方法。</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6.为什么要纠错?纠错在决策实施的过程中起什么作用?应该怎样对待和完成纠错?</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7.追踪决策的实质与核心要义是什么?怎样才能做好追踪决策的工作?</a:t>
            </a:r>
            <a:endParaRPr sz="2000" b="1" dirty="0" smtClean="0">
              <a:latin typeface="+mn-ea"/>
            </a:endParaRPr>
          </a:p>
        </p:txBody>
      </p:sp>
      <p:sp>
        <p:nvSpPr>
          <p:cNvPr id="8" name="Freeform 5"/>
          <p:cNvSpPr/>
          <p:nvPr/>
        </p:nvSpPr>
        <p:spPr bwMode="auto">
          <a:xfrm rot="21249602" flipH="1" flipV="1">
            <a:off x="10005890" y="599186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endParaRPr lang="zh-CN" altLang="en-US" sz="16600" dirty="0">
              <a:solidFill>
                <a:schemeClr val="tx1"/>
              </a:solidFill>
              <a:latin typeface="思源黑体 CN Heavy" panose="020B0A00000000000000" pitchFamily="34" charset="-122"/>
              <a:ea typeface="思源黑体 CN Heavy" panose="020B0A00000000000000" pitchFamily="34"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动员</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动员的含义与意义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动员是对执行人员及有关人员有目的地施加有说服力的影响,借助于这种影响,把决策意图灌输到他们的意识中去,促使和引导他们的行为向着领导者所希望的方向发展。因此,动员不仅包括对决策的宣布或公布,还包括领导者对决策执行者及有关人员的教育、说服和鼓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一般来说,决策执行离不开动员,动员不仅是决策执行的一个主要方法和手段,也是决策执行活动不可缺少的有机组成部分。决策的执行要由多人一起协作去完成。</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事实上,正确的方针、政策和奋斗目标,对于广大干部群众具有巨大的鼓舞和动员作用,但这种作用只有当这些方针政策为广大群众深刻理解和掌握之后才能发挥出来。</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实践证明,领导作用的发挥,各项路线方针政策的执行,各项具体任务的落实,都要通过向群众宣传、发动群众、调动一切积极因素才能充分实现。</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在决策本身能够符合和满足人们利益的条件下,动员的目的是要加深人们对决策的理解和认同,推动人们努力去执行决策,这是动员的一个重要作用。</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动员的内容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动员的内容包括决策的公布和决策的宣传、说明。除了秘密的决策以外,决策制定后都有正式公布的环节。</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决策公布的内容含混不清,或者相互矛盾,人们分析决策公布的内容时出发点和理解不同,都会给决策执行活动带来不同的影响。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对决策的宣传、说明,就是通过各种有影响力的渠道和方式,向决策执行者、决策对象和社会各个方面传播决策的合法性、合理性、必要性和效益性等方面的信息,以获得决策执行者和决策对象对决策的理解、支持和接受,并形成有利于决策执行的社会舆论环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在现实生活中,各阶级、阶层、集团和个人总是在特定的社会舆论环境中活动的,超出舆论许可的范围,其活动就会受到压制。</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动员的方法</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1"/>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046095"/>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第一,发动群众,直接动员。这是一种经常使用的方法。为了形成大的行动局面,领导者要大张旗鼓地向全体</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第二,讲话动员,亲自号召。这也是一种常用的动员方法。</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第三,下发文件,书面动员。这种方式虽然不如面向群众的直接动员影响力大,但也不失为一种可行的办法。第四,临场动员,鼓舞士气。这是临战状态下的人们特别需要的。</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383844" y="1384790"/>
                <a:ext cx="1710690" cy="398780"/>
              </a:xfrm>
              <a:prstGeom prst="rect">
                <a:avLst/>
              </a:prstGeom>
              <a:noFill/>
            </p:spPr>
            <p:txBody>
              <a:bodyPr wrap="none" rtlCol="0">
                <a:spAutoFit/>
              </a:bodyPr>
              <a:p>
                <a:pPr algn="l"/>
                <a:r>
                  <a:rPr lang="zh-CN" altLang="en-US" sz="2000" b="1" dirty="0">
                    <a:solidFill>
                      <a:schemeClr val="bg1"/>
                    </a:solidFill>
                    <a:latin typeface="思源宋体 CN" panose="02020400000000000000" pitchFamily="18" charset="-122"/>
                    <a:ea typeface="思源宋体 CN" panose="02020400000000000000" pitchFamily="18" charset="-122"/>
                  </a:rPr>
                  <a:t>直接动员方法</a:t>
                </a:r>
                <a:endParaRPr lang="zh-CN" altLang="en-US" sz="2000" b="1" dirty="0">
                  <a:solidFill>
                    <a:schemeClr val="bg1"/>
                  </a:solidFill>
                  <a:latin typeface="思源宋体 CN" panose="02020400000000000000" pitchFamily="18" charset="-122"/>
                  <a:ea typeface="思源宋体 CN" panose="02020400000000000000" pitchFamily="18" charset="-122"/>
                </a:endParaRP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2"/>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383209" y="1383916"/>
                <a:ext cx="1710690" cy="398780"/>
              </a:xfrm>
              <a:prstGeom prst="rect">
                <a:avLst/>
              </a:prstGeom>
              <a:noFill/>
            </p:spPr>
            <p:txBody>
              <a:bodyPr wrap="none" rtlCol="0">
                <a:spAutoFit/>
              </a:bodyPr>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间接动员方法</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grpSp>
        <p:sp>
          <p:nvSpPr>
            <p:cNvPr id="15" name="文本框 14"/>
            <p:cNvSpPr txBox="1"/>
            <p:nvPr/>
          </p:nvSpPr>
          <p:spPr>
            <a:xfrm>
              <a:off x="6431970" y="2664159"/>
              <a:ext cx="5103495" cy="1938020"/>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这个方法主要有如下两方面的内容:</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第一,公之于众,让群众产生自觉行动。</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第二,参与进来,在干中动员。任何观念和思想都是在实践中产生的,让实践本身来说服人,这是最有力的,所以使人参与进来也是一种动员。</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指挥</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12.2.1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指挥的含义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所谓指挥,是一种具体地调遣力量、应对实际的过程。这个过程就是领导主体采用适当的方式和科学的手段,把社会系统内各相关因素,主要是人员和机构集中到统一的领导意志下,并按计划或者按政策安排和调遣这些因素,使之有效地发挥作用,实现决策目标。</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作为领导者,有了正确的路线、方针、政策,有了正确的决策和计划,还必须依靠下属或全体组织成员的认真贯彻执行,才能将它们落到实处,取得应有的效果。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现代的领导活动,参与的人员较多,分工较细,协作复杂,连续性强,各项工作任务一环扣一环,相互联系,相互制约,必须有高度统一的指挥。通过有效的指挥,将决策执行活动从静态推向动态,沿着预定的轨道前进;通过有效的指挥,调动全体执行人员的积极性和创造性,激发起高昂的士气。俗话说得好,“强将手下无弱兵”,说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就是强将有善于引导弱兵致强之道。反之,指挥无方,即使执行人马很强,也无法充分发挥作用。强有力的指挥必须集中统一,政出多门、多头指挥必然会乱套。</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tags/tag1.xml><?xml version="1.0" encoding="utf-8"?>
<p:tagLst xmlns:p="http://schemas.openxmlformats.org/presentationml/2006/main">
  <p:tag name="PA" val="v5.2.2"/>
</p:tagLst>
</file>

<file path=ppt/tags/tag10.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12.xml><?xml version="1.0" encoding="utf-8"?>
<p:tagLst xmlns:p="http://schemas.openxmlformats.org/presentationml/2006/main">
  <p:tag name="PA" val="v5.2.2"/>
</p:tagLst>
</file>

<file path=ppt/tags/tag13.xml><?xml version="1.0" encoding="utf-8"?>
<p:tagLst xmlns:p="http://schemas.openxmlformats.org/presentationml/2006/main">
  <p:tag name="PA" val="v5.2.2"/>
</p:tagLst>
</file>

<file path=ppt/tags/tag14.xml><?xml version="1.0" encoding="utf-8"?>
<p:tagLst xmlns:p="http://schemas.openxmlformats.org/presentationml/2006/main">
  <p:tag name="PA" val="v5.2.2"/>
</p:tagLst>
</file>

<file path=ppt/tags/tag15.xml><?xml version="1.0" encoding="utf-8"?>
<p:tagLst xmlns:p="http://schemas.openxmlformats.org/presentationml/2006/main">
  <p:tag name="PA" val="v5.2.2"/>
</p:tagLst>
</file>

<file path=ppt/tags/tag16.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8.xml><?xml version="1.0" encoding="utf-8"?>
<p:tagLst xmlns:p="http://schemas.openxmlformats.org/presentationml/2006/main">
  <p:tag name="PA" val="v5.2.2"/>
</p:tagLst>
</file>

<file path=ppt/tags/tag9.xml><?xml version="1.0" encoding="utf-8"?>
<p:tagLst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8968</Words>
  <Application>WPS 文字</Application>
  <PresentationFormat>自定义</PresentationFormat>
  <Paragraphs>389</Paragraphs>
  <Slides>36</Slides>
  <Notes>1</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36</vt:i4>
      </vt:variant>
    </vt:vector>
  </HeadingPairs>
  <TitlesOfParts>
    <vt:vector size="62" baseType="lpstr">
      <vt:lpstr>Arial</vt:lpstr>
      <vt:lpstr>方正书宋_GBK</vt:lpstr>
      <vt:lpstr>Wingdings</vt:lpstr>
      <vt:lpstr>思源黑体 CN Heavy</vt:lpstr>
      <vt:lpstr>苹方-简</vt:lpstr>
      <vt:lpstr>思源宋体 CN Heavy</vt:lpstr>
      <vt:lpstr>宋体-简</vt:lpstr>
      <vt:lpstr>思源宋体 CN</vt:lpstr>
      <vt:lpstr>思源黑体 CN Normal</vt:lpstr>
      <vt:lpstr>黑体</vt:lpstr>
      <vt:lpstr>Symbol</vt:lpstr>
      <vt:lpstr>Kingsoft Sign</vt:lpstr>
      <vt:lpstr>宋体</vt:lpstr>
      <vt:lpstr>汉仪书宋二KW</vt:lpstr>
      <vt:lpstr>思源黑体</vt:lpstr>
      <vt:lpstr>Arial Bold</vt:lpstr>
      <vt:lpstr>等线</vt:lpstr>
      <vt:lpstr>汉仪中等线KW</vt:lpstr>
      <vt:lpstr>微软雅黑</vt:lpstr>
      <vt:lpstr>汉仪旗黑</vt:lpstr>
      <vt:lpstr>宋体</vt:lpstr>
      <vt:lpstr>Arial Unicode MS</vt:lpstr>
      <vt:lpstr>汉仪中黑KW</vt:lpstr>
      <vt:lpstr>等线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yy</cp:lastModifiedBy>
  <cp:revision>244</cp:revision>
  <dcterms:created xsi:type="dcterms:W3CDTF">2021-12-05T07:33:09Z</dcterms:created>
  <dcterms:modified xsi:type="dcterms:W3CDTF">2021-12-05T07:33:09Z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2052-3.9.0.6159</vt:lpwstr>
  </property>
</Properties>
</file>