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472" r:id="rId2"/>
    <p:sldId id="257" r:id="rId3"/>
    <p:sldId id="400" r:id="rId4"/>
    <p:sldId id="401" r:id="rId5"/>
    <p:sldId id="402" r:id="rId6"/>
    <p:sldId id="471" r:id="rId7"/>
    <p:sldId id="404" r:id="rId8"/>
    <p:sldId id="455" r:id="rId9"/>
    <p:sldId id="456" r:id="rId10"/>
    <p:sldId id="457" r:id="rId11"/>
    <p:sldId id="407" r:id="rId12"/>
    <p:sldId id="433" r:id="rId13"/>
    <p:sldId id="408" r:id="rId14"/>
    <p:sldId id="409" r:id="rId15"/>
    <p:sldId id="410" r:id="rId16"/>
    <p:sldId id="411" r:id="rId17"/>
    <p:sldId id="473" r:id="rId18"/>
    <p:sldId id="412" r:id="rId19"/>
    <p:sldId id="458" r:id="rId20"/>
    <p:sldId id="459" r:id="rId21"/>
    <p:sldId id="460" r:id="rId22"/>
    <p:sldId id="413" r:id="rId23"/>
    <p:sldId id="461" r:id="rId24"/>
    <p:sldId id="462" r:id="rId25"/>
    <p:sldId id="463" r:id="rId26"/>
    <p:sldId id="418" r:id="rId27"/>
    <p:sldId id="419" r:id="rId28"/>
    <p:sldId id="420" r:id="rId29"/>
    <p:sldId id="421" r:id="rId30"/>
    <p:sldId id="422" r:id="rId31"/>
    <p:sldId id="423" r:id="rId32"/>
    <p:sldId id="474" r:id="rId33"/>
    <p:sldId id="424" r:id="rId34"/>
    <p:sldId id="425" r:id="rId35"/>
    <p:sldId id="426" r:id="rId36"/>
    <p:sldId id="427" r:id="rId37"/>
    <p:sldId id="428" r:id="rId38"/>
    <p:sldId id="429" r:id="rId39"/>
    <p:sldId id="430" r:id="rId40"/>
    <p:sldId id="464" r:id="rId41"/>
    <p:sldId id="465" r:id="rId42"/>
    <p:sldId id="466" r:id="rId43"/>
    <p:sldId id="467" r:id="rId44"/>
    <p:sldId id="468" r:id="rId45"/>
    <p:sldId id="469" r:id="rId46"/>
    <p:sldId id="470" r:id="rId47"/>
    <p:sldId id="431" r:id="rId48"/>
    <p:sldId id="432"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5" d="100"/>
          <a:sy n="85" d="100"/>
        </p:scale>
        <p:origin x="1170" y="78"/>
      </p:cViewPr>
      <p:guideLst>
        <p:guide orient="horz" pos="2160"/>
        <p:guide pos="28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3165396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p:nvPr/>
        </p:nvGrpSpPr>
        <p:grpSpPr bwMode="auto">
          <a:xfrm>
            <a:off x="2133600" y="473075"/>
            <a:ext cx="4878388" cy="3490913"/>
            <a:chOff x="1344" y="298"/>
            <a:chExt cx="3073" cy="2199"/>
          </a:xfrm>
        </p:grpSpPr>
        <p:sp>
          <p:nvSpPr>
            <p:cNvPr id="6" name="Freeform 4"/>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a:prstGeom prst="rect">
            <a:avLst/>
          </a:prstGeo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a:prstGeom prst="rect">
            <a:avLst/>
          </a:prstGeo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6"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61988" y="1905000"/>
            <a:ext cx="7772400" cy="41148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0CA0F0BF-E15A-4527-BEE2-EEC86C343A67}"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BC20FF10-2C8B-4046-8077-05392FAE11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4287EECF-20FD-4565-9ED7-6679FC18008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7704" y="404664"/>
            <a:ext cx="7086600" cy="1447800"/>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661988" y="1905000"/>
            <a:ext cx="7772400" cy="41148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2AEA2262-E2C0-4BF0-9F43-814E02601DBE}"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35CFCFC0-8EDA-48F3-993E-A84A6C427A68}"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E2788AE-AC6C-4086-A65D-A73603C1DDF5}"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429888A-DA17-4244-8BE0-6DDB0F239E86}"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05000" y="228600"/>
            <a:ext cx="7086600" cy="1447800"/>
          </a:xfrm>
          <a:prstGeom prst="rect">
            <a:avLst/>
          </a:prstGeom>
        </p:spPr>
        <p:txBody>
          <a:bodyPr/>
          <a:lstStyle/>
          <a:p>
            <a:r>
              <a:rPr lang="zh-CN" altLang="en-US"/>
              <a:t>单击此处编辑母版标题样式</a:t>
            </a:r>
          </a:p>
        </p:txBody>
      </p:sp>
      <p:sp>
        <p:nvSpPr>
          <p:cNvPr id="3"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6E4917B8-F058-40C3-AEAF-23A823E95A02}"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54B23307-E59C-4D9D-B1B6-CCA2623EE914}"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1AB97A76-9588-4BA0-963A-97837FEF40AB}"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xfrm>
            <a:off x="685800" y="6399213"/>
            <a:ext cx="1905000" cy="457200"/>
          </a:xfrm>
          <a:prstGeom prst="rect">
            <a:avLst/>
          </a:prstGeom>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xfrm>
            <a:off x="3124200" y="6399213"/>
            <a:ext cx="2895600" cy="457200"/>
          </a:xfrm>
          <a:prstGeom prst="rect">
            <a:avLst/>
          </a:prstGeom>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xfrm>
            <a:off x="6553200" y="6399213"/>
            <a:ext cx="1905000" cy="457200"/>
          </a:xfrm>
          <a:prstGeom prst="rect">
            <a:avLst/>
          </a:prstGeom>
        </p:spPr>
        <p:txBody>
          <a:bodyPr/>
          <a:lstStyle>
            <a:lvl1pPr>
              <a:defRPr/>
            </a:lvl1pPr>
          </a:lstStyle>
          <a:p>
            <a:pPr>
              <a:defRPr/>
            </a:pPr>
            <a:fld id="{AEDD5A38-FFE5-429E-B79E-312955FB053C}" type="slidenum">
              <a:rPr lang="en-US" altLang="zh-CN">
                <a:solidFill>
                  <a:srgbClr val="EAEAEA"/>
                </a:solidFill>
              </a:rPr>
              <a:t>‹#›</a:t>
            </a:fld>
            <a:endParaRPr lang="en-US" altLang="zh-CN">
              <a:solidFill>
                <a:srgbClr val="EAEAEA"/>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p:nvPr/>
        </p:nvGrpSpPr>
        <p:grpSpPr bwMode="auto">
          <a:xfrm>
            <a:off x="152400" y="374650"/>
            <a:ext cx="1525588" cy="1227138"/>
            <a:chOff x="96" y="236"/>
            <a:chExt cx="961" cy="773"/>
          </a:xfrm>
        </p:grpSpPr>
        <p:sp>
          <p:nvSpPr>
            <p:cNvPr id="1033" name="Freeform 4"/>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3"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30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二、绩效监控的方法</a:t>
            </a:r>
          </a:p>
        </p:txBody>
      </p:sp>
      <p:sp>
        <p:nvSpPr>
          <p:cNvPr id="5" name="Text Box 3"/>
          <p:cNvSpPr txBox="1">
            <a:spLocks noChangeArrowheads="1"/>
          </p:cNvSpPr>
          <p:nvPr/>
        </p:nvSpPr>
        <p:spPr bwMode="auto">
          <a:xfrm>
            <a:off x="900113" y="1746911"/>
            <a:ext cx="7561262" cy="412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800" dirty="0">
                <a:solidFill>
                  <a:srgbClr val="FFFFFF"/>
                </a:solidFill>
              </a:rPr>
              <a:t>（三）走动式管理</a:t>
            </a:r>
          </a:p>
          <a:p>
            <a:pPr indent="0" eaLnBrk="1" hangingPunct="1">
              <a:lnSpc>
                <a:spcPct val="150000"/>
              </a:lnSpc>
              <a:spcBef>
                <a:spcPct val="20000"/>
              </a:spcBef>
              <a:buFont typeface="Arial" pitchFamily="34" charset="0"/>
              <a:buNone/>
            </a:pPr>
            <a:r>
              <a:rPr lang="zh-CN" altLang="en-US" sz="2000" dirty="0">
                <a:solidFill>
                  <a:srgbClr val="FFFFFF"/>
                </a:solidFill>
              </a:rPr>
              <a:t>走动式管理（management by wandering around或management by walking around，MBWA）是美国管理学者彼得斯（Thomas J. Peters）与沃特曼(Robert H. Waterman)在《追求卓越》一书中提出的，是指高层管理者为了实现卓越绩效，利用时间经常抽空前往各个办公室走动，以获得更丰富、更直接的员工工作问题，并及时了解所属员工工作困境的一种策略。</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4470" y="515620"/>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4</a:t>
            </a:r>
            <a:r>
              <a:rPr lang="zh-CN" altLang="en-US" dirty="0">
                <a:latin typeface="黑体" pitchFamily="49" charset="-122"/>
                <a:ea typeface="黑体" pitchFamily="49" charset="-122"/>
              </a:rPr>
              <a:t>章  绩效监控	</a:t>
            </a:r>
            <a:endParaRPr lang="zh-CN" altLang="en-US" dirty="0"/>
          </a:p>
        </p:txBody>
      </p:sp>
      <p:sp>
        <p:nvSpPr>
          <p:cNvPr id="3" name="内容占位符 2"/>
          <p:cNvSpPr>
            <a:spLocks noGrp="1"/>
          </p:cNvSpPr>
          <p:nvPr>
            <p:ph idx="1"/>
          </p:nvPr>
        </p:nvSpPr>
        <p:spPr>
          <a:xfrm>
            <a:off x="611560" y="1791431"/>
            <a:ext cx="7772400" cy="4114800"/>
          </a:xfrm>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2</a:t>
            </a:r>
            <a:r>
              <a:rPr lang="zh-CN" altLang="zh-CN" dirty="0">
                <a:solidFill>
                  <a:srgbClr val="FF0000"/>
                </a:solidFill>
              </a:rPr>
              <a:t>节　绩效沟通</a:t>
            </a:r>
            <a:r>
              <a:rPr lang="en-US" altLang="zh-CN" dirty="0">
                <a:solidFill>
                  <a:srgbClr val="FF0000"/>
                </a:solidFill>
              </a:rPr>
              <a:t>	</a:t>
            </a:r>
            <a:endParaRPr lang="zh-CN" altLang="zh-CN" dirty="0">
              <a:solidFill>
                <a:srgbClr val="FF0000"/>
              </a:solidFill>
            </a:endParaRPr>
          </a:p>
          <a:p>
            <a:pPr>
              <a:lnSpc>
                <a:spcPct val="150000"/>
              </a:lnSpc>
            </a:pPr>
            <a:r>
              <a:rPr lang="zh-CN" altLang="zh-CN" dirty="0"/>
              <a:t>第</a:t>
            </a:r>
            <a:r>
              <a:rPr lang="en-US" altLang="zh-CN" dirty="0"/>
              <a:t>3</a:t>
            </a:r>
            <a:r>
              <a:rPr lang="zh-CN" altLang="zh-CN" dirty="0"/>
              <a:t>节　绩效辅导</a:t>
            </a:r>
            <a:r>
              <a:rPr lang="en-US" altLang="zh-CN" dirty="0"/>
              <a:t>	</a:t>
            </a:r>
            <a:endParaRPr lang="zh-CN" altLang="zh-CN" dirty="0"/>
          </a:p>
          <a:p>
            <a:pPr>
              <a:lnSpc>
                <a:spcPct val="150000"/>
              </a:lnSpc>
            </a:pPr>
            <a:r>
              <a:rPr lang="zh-CN" altLang="zh-CN" dirty="0"/>
              <a:t>第</a:t>
            </a:r>
            <a:r>
              <a:rPr lang="en-US" altLang="zh-CN" dirty="0"/>
              <a:t>4</a:t>
            </a:r>
            <a:r>
              <a:rPr lang="zh-CN" altLang="zh-CN" dirty="0"/>
              <a:t>节　绩效信息的收集</a:t>
            </a:r>
            <a:r>
              <a:rPr lang="en-US" altLang="zh-CN" dirty="0"/>
              <a:t>	</a:t>
            </a:r>
            <a:endParaRPr lang="zh-CN" altLang="zh-CN" dirty="0"/>
          </a:p>
          <a:p>
            <a:pPr>
              <a:lnSpc>
                <a:spcPct val="150000"/>
              </a:lnSpc>
            </a:pP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2711450"/>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绩效沟通</a:t>
            </a:r>
          </a:p>
        </p:txBody>
      </p:sp>
      <p:sp>
        <p:nvSpPr>
          <p:cNvPr id="5" name="Text Box 3"/>
          <p:cNvSpPr txBox="1">
            <a:spLocks noChangeArrowheads="1"/>
          </p:cNvSpPr>
          <p:nvPr/>
        </p:nvSpPr>
        <p:spPr bwMode="auto">
          <a:xfrm>
            <a:off x="885795" y="1484784"/>
            <a:ext cx="7561262" cy="5029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2800" dirty="0">
                <a:solidFill>
                  <a:srgbClr val="FFFFFF"/>
                </a:solidFill>
              </a:rPr>
              <a:t>一、绩效沟通的概念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二、绩效沟通的内容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三、绩效沟通的方式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四、绩效沟通的原则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五、绩效沟通的技巧	</a:t>
            </a:r>
            <a:endParaRPr lang="en-US" altLang="zh-CN" sz="2800" dirty="0">
              <a:solidFill>
                <a:srgbClr val="FFFFFF"/>
              </a:solidFill>
            </a:endParaRPr>
          </a:p>
          <a:p>
            <a:pPr eaLnBrk="1" hangingPunct="1">
              <a:lnSpc>
                <a:spcPct val="150000"/>
              </a:lnSpc>
              <a:spcBef>
                <a:spcPct val="20000"/>
              </a:spcBef>
            </a:pPr>
            <a:endParaRPr lang="zh-CN" altLang="en-US" sz="2400" dirty="0">
              <a:solidFill>
                <a:srgbClr val="FFFFFF"/>
              </a:solidFill>
            </a:endParaRPr>
          </a:p>
          <a:p>
            <a:pPr eaLnBrk="1" hangingPunct="1">
              <a:lnSpc>
                <a:spcPct val="150000"/>
              </a:lnSpc>
              <a:spcBef>
                <a:spcPct val="20000"/>
              </a:spcBef>
            </a:pPr>
            <a:endParaRPr lang="zh-CN" altLang="en-US"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一、绩效沟通的概念</a:t>
            </a:r>
          </a:p>
        </p:txBody>
      </p:sp>
      <p:sp>
        <p:nvSpPr>
          <p:cNvPr id="5" name="Text Box 3"/>
          <p:cNvSpPr txBox="1">
            <a:spLocks noChangeArrowheads="1"/>
          </p:cNvSpPr>
          <p:nvPr/>
        </p:nvSpPr>
        <p:spPr bwMode="auto">
          <a:xfrm>
            <a:off x="885795" y="1484784"/>
            <a:ext cx="7561262"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（一）绩效沟通的内涵	</a:t>
            </a:r>
            <a:endParaRPr lang="en-US" altLang="zh-CN" sz="2800" dirty="0">
              <a:solidFill>
                <a:srgbClr val="FFFFFF"/>
              </a:solidFill>
            </a:endParaRPr>
          </a:p>
          <a:p>
            <a:pPr eaLnBrk="1" hangingPunct="1">
              <a:lnSpc>
                <a:spcPct val="150000"/>
              </a:lnSpc>
              <a:spcBef>
                <a:spcPct val="20000"/>
              </a:spcBef>
            </a:pPr>
            <a:r>
              <a:rPr lang="zh-CN" altLang="en-US" sz="2400" b="1" i="1" u="sng" dirty="0">
                <a:solidFill>
                  <a:srgbClr val="FFFF00"/>
                </a:solidFill>
              </a:rPr>
              <a:t>绩效沟通</a:t>
            </a:r>
            <a:r>
              <a:rPr lang="zh-CN" altLang="en-US" sz="2400" dirty="0">
                <a:solidFill>
                  <a:srgbClr val="FFFFFF"/>
                </a:solidFill>
              </a:rPr>
              <a:t>是管理者和下属为了实现绩效目标开展的建设性、平等、双向和持续的信息分享和思想交流。</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）绩效沟通是一种建设性的沟通。绩效沟通是以解决问题为目的的沟通。</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）绩效沟通是一种平等的沟通。</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）绩效沟通是一种有效的沟通。</a:t>
            </a:r>
            <a:endParaRPr lang="en-US" altLang="zh-CN" sz="2400" dirty="0">
              <a:solidFill>
                <a:srgbClr val="FFFFFF"/>
              </a:solidFill>
            </a:endParaRP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4</a:t>
            </a:r>
            <a:r>
              <a:rPr lang="zh-CN" altLang="en-US" sz="2400" dirty="0">
                <a:solidFill>
                  <a:srgbClr val="FFFFFF"/>
                </a:solidFill>
              </a:rPr>
              <a:t>）</a:t>
            </a:r>
            <a:r>
              <a:rPr lang="zh-CN" altLang="zh-CN" sz="2400" dirty="0">
                <a:solidFill>
                  <a:srgbClr val="FFFFFF"/>
                </a:solidFill>
              </a:rPr>
              <a:t>绩效沟通是一种持续的沟通。</a:t>
            </a:r>
            <a:endParaRPr lang="zh-CN" altLang="en-US" sz="2400" dirty="0">
              <a:solidFill>
                <a:srgbClr val="FFFFFF"/>
              </a:solidFill>
            </a:endParaRPr>
          </a:p>
        </p:txBody>
      </p:sp>
      <p:pic>
        <p:nvPicPr>
          <p:cNvPr id="3074" name="Picture 2"/>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805767" y="4509120"/>
            <a:ext cx="2826947"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530732" y="6021288"/>
            <a:ext cx="1569660" cy="369332"/>
          </a:xfrm>
          <a:prstGeom prst="rect">
            <a:avLst/>
          </a:prstGeom>
        </p:spPr>
        <p:txBody>
          <a:bodyPr wrap="none">
            <a:spAutoFit/>
          </a:bodyPr>
          <a:lstStyle/>
          <a:p>
            <a:r>
              <a:rPr lang="zh-CN" altLang="en-US"/>
              <a:t>沟通</a:t>
            </a:r>
            <a:r>
              <a:rPr lang="zh-CN" altLang="en-US" dirty="0"/>
              <a:t>过程模型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一、绩效沟通的概念</a:t>
            </a:r>
          </a:p>
        </p:txBody>
      </p:sp>
      <p:sp>
        <p:nvSpPr>
          <p:cNvPr id="5" name="Text Box 3"/>
          <p:cNvSpPr txBox="1">
            <a:spLocks noChangeArrowheads="1"/>
          </p:cNvSpPr>
          <p:nvPr/>
        </p:nvSpPr>
        <p:spPr bwMode="auto">
          <a:xfrm>
            <a:off x="885795" y="1772816"/>
            <a:ext cx="7561262" cy="220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（二）绩效沟通的重要性</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en-US" altLang="zh-CN" sz="2800" dirty="0">
                <a:solidFill>
                  <a:srgbClr val="FFFFFF"/>
                </a:solidFill>
              </a:rPr>
              <a:t>1.</a:t>
            </a:r>
            <a:r>
              <a:rPr lang="zh-CN" altLang="en-US" sz="2800" dirty="0">
                <a:solidFill>
                  <a:srgbClr val="FFFFFF"/>
                </a:solidFill>
              </a:rPr>
              <a:t>沟通的重要性</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en-US" altLang="zh-CN" sz="2800" dirty="0">
                <a:solidFill>
                  <a:srgbClr val="FFFFFF"/>
                </a:solidFill>
              </a:rPr>
              <a:t>2.</a:t>
            </a:r>
            <a:r>
              <a:rPr lang="zh-CN" altLang="en-US" sz="2800" dirty="0">
                <a:solidFill>
                  <a:srgbClr val="FFFFFF"/>
                </a:solidFill>
              </a:rPr>
              <a:t>绩效沟通的重要性</a:t>
            </a:r>
            <a:endParaRPr lang="en-US" altLang="zh-CN" sz="2800" dirty="0">
              <a:solidFill>
                <a:srgbClr val="FFFFFF"/>
              </a:solidFill>
            </a:endParaRPr>
          </a:p>
        </p:txBody>
      </p:sp>
      <p:pic>
        <p:nvPicPr>
          <p:cNvPr id="4098" name="Picture 2"/>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551082" y="4365104"/>
            <a:ext cx="4230687" cy="124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380426" y="5877272"/>
            <a:ext cx="4783862" cy="365760"/>
          </a:xfrm>
          <a:prstGeom prst="rect">
            <a:avLst/>
          </a:prstGeom>
        </p:spPr>
        <p:txBody>
          <a:bodyPr wrap="square">
            <a:spAutoFit/>
          </a:bodyPr>
          <a:lstStyle/>
          <a:p>
            <a:r>
              <a:rPr lang="zh-CN" altLang="zh-CN" dirty="0"/>
              <a:t>图</a:t>
            </a:r>
            <a:r>
              <a:rPr lang="en-US" altLang="zh-CN" dirty="0"/>
              <a:t>4-1</a:t>
            </a:r>
            <a:r>
              <a:rPr lang="zh-CN" altLang="zh-CN" dirty="0"/>
              <a:t>　不同管理者用于沟通活动的时间分布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二、绩效沟通的内容</a:t>
            </a:r>
            <a:endParaRPr lang="zh-CN" altLang="en-US"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611560" y="1628800"/>
            <a:ext cx="783549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400" dirty="0">
                <a:solidFill>
                  <a:srgbClr val="FFFFFF"/>
                </a:solidFill>
              </a:rPr>
              <a:t>绩效沟通的目的就是保证在任何时候，每个人都能够获得改善工作绩效所需要的各类信息。为了进行有效的绩效沟通，管理者首先要确定双方之间应沟通的具体内容。我们可以通过回答以下两个问题来确定沟通的具体内容：</a:t>
            </a:r>
          </a:p>
          <a:p>
            <a:pPr>
              <a:lnSpc>
                <a:spcPct val="150000"/>
              </a:lnSpc>
            </a:pPr>
            <a:r>
              <a:rPr lang="en-US" altLang="zh-CN" sz="2400" dirty="0">
                <a:solidFill>
                  <a:srgbClr val="FFFFFF"/>
                </a:solidFill>
              </a:rPr>
              <a:t>(1)</a:t>
            </a:r>
            <a:r>
              <a:rPr lang="zh-CN" altLang="en-US" sz="2400" dirty="0">
                <a:solidFill>
                  <a:srgbClr val="FFFFFF"/>
                </a:solidFill>
              </a:rPr>
              <a:t>作为管理者，为了更好地履行职责，我必须从下属那里获得什么信息？</a:t>
            </a:r>
          </a:p>
          <a:p>
            <a:pPr>
              <a:lnSpc>
                <a:spcPct val="150000"/>
              </a:lnSpc>
            </a:pPr>
            <a:r>
              <a:rPr lang="en-US" altLang="zh-CN" sz="2400" dirty="0">
                <a:solidFill>
                  <a:srgbClr val="FFFFFF"/>
                </a:solidFill>
              </a:rPr>
              <a:t>(2)</a:t>
            </a:r>
            <a:r>
              <a:rPr lang="zh-CN" altLang="en-US" sz="2400" dirty="0">
                <a:solidFill>
                  <a:srgbClr val="FFFFFF"/>
                </a:solidFill>
              </a:rPr>
              <a:t>作为下属，为了更好地完成工作职责，我需要哪些信息？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三、绩效沟通的方式</a:t>
            </a:r>
          </a:p>
        </p:txBody>
      </p:sp>
      <p:sp>
        <p:nvSpPr>
          <p:cNvPr id="5" name="Text Box 3"/>
          <p:cNvSpPr txBox="1">
            <a:spLocks noChangeArrowheads="1"/>
          </p:cNvSpPr>
          <p:nvPr/>
        </p:nvSpPr>
        <p:spPr bwMode="auto">
          <a:xfrm>
            <a:off x="885795" y="1772816"/>
            <a:ext cx="756126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（一）正式的绩效沟通</a:t>
            </a:r>
          </a:p>
          <a:p>
            <a:pPr eaLnBrk="1" hangingPunct="1">
              <a:lnSpc>
                <a:spcPct val="150000"/>
              </a:lnSpc>
              <a:spcBef>
                <a:spcPct val="20000"/>
              </a:spcBef>
            </a:pPr>
            <a:r>
              <a:rPr lang="en-US" altLang="zh-CN" sz="2800" dirty="0">
                <a:solidFill>
                  <a:srgbClr val="FFFFFF"/>
                </a:solidFill>
              </a:rPr>
              <a:t>1. </a:t>
            </a:r>
            <a:r>
              <a:rPr lang="zh-CN" altLang="en-US" sz="2800" dirty="0">
                <a:solidFill>
                  <a:srgbClr val="FFFFFF"/>
                </a:solidFill>
              </a:rPr>
              <a:t>正式的书面报告</a:t>
            </a:r>
          </a:p>
          <a:p>
            <a:pPr eaLnBrk="1" hangingPunct="1">
              <a:lnSpc>
                <a:spcPct val="150000"/>
              </a:lnSpc>
              <a:spcBef>
                <a:spcPct val="20000"/>
              </a:spcBef>
            </a:pPr>
            <a:r>
              <a:rPr lang="en-US" altLang="zh-CN" sz="2800" dirty="0">
                <a:solidFill>
                  <a:srgbClr val="FFFFFF"/>
                </a:solidFill>
              </a:rPr>
              <a:t>2. </a:t>
            </a:r>
            <a:r>
              <a:rPr lang="zh-CN" altLang="en-US" sz="2800" dirty="0">
                <a:solidFill>
                  <a:srgbClr val="FFFFFF"/>
                </a:solidFill>
              </a:rPr>
              <a:t>定期会面</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1</a:t>
            </a:r>
            <a:r>
              <a:rPr lang="zh-CN" altLang="en-US" sz="2800" dirty="0">
                <a:solidFill>
                  <a:srgbClr val="FFFFFF"/>
                </a:solidFill>
              </a:rPr>
              <a:t>）一对一会谈</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2</a:t>
            </a:r>
            <a:r>
              <a:rPr lang="zh-CN" altLang="en-US" sz="2800" dirty="0">
                <a:solidFill>
                  <a:srgbClr val="FFFFFF"/>
                </a:solidFill>
              </a:rPr>
              <a:t>）团队会谈</a:t>
            </a:r>
          </a:p>
          <a:p>
            <a:pPr eaLnBrk="1" hangingPunct="1">
              <a:lnSpc>
                <a:spcPct val="150000"/>
              </a:lnSpc>
              <a:spcBef>
                <a:spcPct val="20000"/>
              </a:spcBef>
            </a:pPr>
            <a:r>
              <a:rPr lang="zh-CN" altLang="en-US" sz="2800" dirty="0">
                <a:solidFill>
                  <a:srgbClr val="FFFFFF"/>
                </a:solidFill>
              </a:rPr>
              <a:t>（二）非正式的绩效沟通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四、绩效沟通的原则</a:t>
            </a:r>
          </a:p>
        </p:txBody>
      </p:sp>
      <p:sp>
        <p:nvSpPr>
          <p:cNvPr id="5" name="Text Box 3"/>
          <p:cNvSpPr txBox="1">
            <a:spLocks noChangeArrowheads="1"/>
          </p:cNvSpPr>
          <p:nvPr/>
        </p:nvSpPr>
        <p:spPr bwMode="auto">
          <a:xfrm>
            <a:off x="1115219" y="2060848"/>
            <a:ext cx="7561262" cy="198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spcBef>
                <a:spcPct val="20000"/>
              </a:spcBef>
              <a:buFont typeface="Arial" pitchFamily="34" charset="0"/>
              <a:buChar char="•"/>
            </a:pPr>
            <a:r>
              <a:rPr lang="zh-CN" altLang="en-US" sz="2800" dirty="0">
                <a:solidFill>
                  <a:srgbClr val="FFFFFF"/>
                </a:solidFill>
              </a:rPr>
              <a:t>（一）对事不对人原则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（二）责任导向原则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（三）事实导向原则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四、绩效沟通的原则</a:t>
            </a:r>
          </a:p>
        </p:txBody>
      </p:sp>
      <p:sp>
        <p:nvSpPr>
          <p:cNvPr id="5" name="Text Box 3"/>
          <p:cNvSpPr txBox="1">
            <a:spLocks noChangeArrowheads="1"/>
          </p:cNvSpPr>
          <p:nvPr/>
        </p:nvSpPr>
        <p:spPr bwMode="auto">
          <a:xfrm>
            <a:off x="1115219" y="2060848"/>
            <a:ext cx="7561262" cy="3322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spcBef>
                <a:spcPct val="20000"/>
              </a:spcBef>
              <a:buFont typeface="Arial" pitchFamily="34" charset="0"/>
              <a:buNone/>
            </a:pPr>
            <a:r>
              <a:rPr lang="zh-CN" altLang="en-US" sz="2800" dirty="0">
                <a:solidFill>
                  <a:srgbClr val="FFFFFF"/>
                </a:solidFill>
              </a:rPr>
              <a:t>（一）对事不对人原则	</a:t>
            </a:r>
          </a:p>
          <a:p>
            <a:pPr indent="0" eaLnBrk="1" hangingPunct="1">
              <a:lnSpc>
                <a:spcPct val="150000"/>
              </a:lnSpc>
              <a:spcBef>
                <a:spcPct val="20000"/>
              </a:spcBef>
              <a:buFont typeface="Arial" pitchFamily="34" charset="0"/>
              <a:buNone/>
            </a:pPr>
            <a:r>
              <a:rPr lang="zh-CN" altLang="en-US" sz="2000" dirty="0">
                <a:solidFill>
                  <a:srgbClr val="FFFFFF"/>
                </a:solidFill>
              </a:rPr>
              <a:t>人们在沟通中存在两种导向：问题导向和人身导向。所谓问题导向，指的是沟通关注问题本身，注重寻找解决问题的方法；而人身导向的沟通则更多地关注出现问题的人，而不是问题本身。绩效沟通的对事不对人的原则要求沟通双方针对问题本身提出看法，充分维护他人的自尊，不要轻易对人下结论，从解决问题的目的出发进行沟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四、绩效沟通的原则</a:t>
            </a:r>
          </a:p>
        </p:txBody>
      </p:sp>
      <p:sp>
        <p:nvSpPr>
          <p:cNvPr id="5" name="Text Box 3"/>
          <p:cNvSpPr txBox="1">
            <a:spLocks noChangeArrowheads="1"/>
          </p:cNvSpPr>
          <p:nvPr/>
        </p:nvSpPr>
        <p:spPr bwMode="auto">
          <a:xfrm>
            <a:off x="1115219" y="2060848"/>
            <a:ext cx="7561262" cy="4236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spcBef>
                <a:spcPct val="20000"/>
              </a:spcBef>
              <a:buFont typeface="Arial" pitchFamily="34" charset="0"/>
              <a:buNone/>
            </a:pPr>
            <a:r>
              <a:rPr lang="zh-CN" altLang="en-US" sz="2800" dirty="0">
                <a:solidFill>
                  <a:srgbClr val="FFFFFF"/>
                </a:solidFill>
              </a:rPr>
              <a:t>（二）责任导向原则	</a:t>
            </a:r>
          </a:p>
          <a:p>
            <a:pPr indent="0" eaLnBrk="1" hangingPunct="1">
              <a:lnSpc>
                <a:spcPct val="150000"/>
              </a:lnSpc>
              <a:spcBef>
                <a:spcPct val="20000"/>
              </a:spcBef>
              <a:buFont typeface="Arial" pitchFamily="34" charset="0"/>
              <a:buNone/>
            </a:pPr>
            <a:r>
              <a:rPr lang="zh-CN" altLang="en-US" sz="2000" dirty="0">
                <a:solidFill>
                  <a:srgbClr val="FFFFFF"/>
                </a:solidFill>
              </a:rPr>
              <a:t>所谓责任导向，就是在绩效沟通中引导对方承担责任的沟通模式。与责任导向相关的沟通方式有两种——自我显性的沟通与自我隐性的沟通。典型的自我显性的沟通使用第一人称的表达方式；而自我隐性的沟通则采用第三人称或第一人称复数，如“有人说”、“我们都认为”等。自我隐性的沟通通过使用第三者或群体作为主体，避免对信息承担责任，从而逃避就其自身的情况进行真正的交流。如果不能引导对方从自我隐性转向自我显性的沟通方式，就不能实现责任导向的沟通，不利于实际问题的解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四、绩效沟通的原则</a:t>
            </a:r>
          </a:p>
        </p:txBody>
      </p:sp>
      <p:sp>
        <p:nvSpPr>
          <p:cNvPr id="5" name="Text Box 3"/>
          <p:cNvSpPr txBox="1">
            <a:spLocks noChangeArrowheads="1"/>
          </p:cNvSpPr>
          <p:nvPr/>
        </p:nvSpPr>
        <p:spPr bwMode="auto">
          <a:xfrm>
            <a:off x="1115219" y="2060848"/>
            <a:ext cx="7561262" cy="3718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spcBef>
                <a:spcPct val="20000"/>
              </a:spcBef>
              <a:buFont typeface="Arial" pitchFamily="34" charset="0"/>
              <a:buNone/>
            </a:pPr>
            <a:r>
              <a:rPr lang="zh-CN" altLang="en-US" sz="2800" dirty="0">
                <a:solidFill>
                  <a:srgbClr val="FFFFFF"/>
                </a:solidFill>
              </a:rPr>
              <a:t>（三）事实导向原则</a:t>
            </a:r>
          </a:p>
          <a:p>
            <a:pPr indent="0" eaLnBrk="1" hangingPunct="1">
              <a:lnSpc>
                <a:spcPct val="150000"/>
              </a:lnSpc>
              <a:spcBef>
                <a:spcPts val="0"/>
              </a:spcBef>
              <a:buFont typeface="Arial" pitchFamily="34" charset="0"/>
              <a:buNone/>
            </a:pPr>
            <a:r>
              <a:rPr lang="zh-CN" altLang="en-US" sz="2000" dirty="0">
                <a:solidFill>
                  <a:srgbClr val="FFFFFF"/>
                </a:solidFill>
              </a:rPr>
              <a:t>在前面对事不对人的原则中我们谈到，建设性沟通应该避免轻易对人下结论的做法。遵循事实导向的定位原则能够帮助我们更好地克服这种倾向。事实导向的定位原则在沟通中表现为以描述事实为主要内容的沟通方式。在这种方式中，人们通过对事实的描述避免对人身的直接攻击，从而避免对双方的关系产生破坏性作用。特别是在管理者向下属指出其缺点和错误的时候，更应该恪守这一原则。	</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五、绩效沟通的技巧</a:t>
            </a:r>
          </a:p>
        </p:txBody>
      </p:sp>
      <p:sp>
        <p:nvSpPr>
          <p:cNvPr id="5" name="Text Box 3"/>
          <p:cNvSpPr txBox="1">
            <a:spLocks noChangeArrowheads="1"/>
          </p:cNvSpPr>
          <p:nvPr/>
        </p:nvSpPr>
        <p:spPr bwMode="auto">
          <a:xfrm>
            <a:off x="900113" y="1746911"/>
            <a:ext cx="7561262"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	</a:t>
            </a:r>
          </a:p>
          <a:p>
            <a:pPr marL="457200" indent="-457200" eaLnBrk="1" hangingPunct="1">
              <a:spcBef>
                <a:spcPct val="20000"/>
              </a:spcBef>
              <a:buFont typeface="Arial" pitchFamily="34" charset="0"/>
              <a:buChar char="•"/>
            </a:pPr>
            <a:r>
              <a:rPr lang="zh-CN" altLang="en-US" sz="2800" dirty="0">
                <a:solidFill>
                  <a:srgbClr val="FFFFFF"/>
                </a:solidFill>
              </a:rPr>
              <a:t>（一）有效沟通技巧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（二）非语言沟通技巧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（三）对信息的要求</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五、绩效沟通的技巧</a:t>
            </a:r>
          </a:p>
        </p:txBody>
      </p:sp>
      <p:sp>
        <p:nvSpPr>
          <p:cNvPr id="5" name="Text Box 3"/>
          <p:cNvSpPr txBox="1">
            <a:spLocks noChangeArrowheads="1"/>
          </p:cNvSpPr>
          <p:nvPr/>
        </p:nvSpPr>
        <p:spPr bwMode="auto">
          <a:xfrm>
            <a:off x="900113" y="1746911"/>
            <a:ext cx="7561262" cy="4807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	</a:t>
            </a:r>
          </a:p>
          <a:p>
            <a:pPr indent="0" eaLnBrk="1" hangingPunct="1">
              <a:spcBef>
                <a:spcPct val="20000"/>
              </a:spcBef>
              <a:buFont typeface="Arial" pitchFamily="34" charset="0"/>
              <a:buNone/>
            </a:pPr>
            <a:r>
              <a:rPr lang="zh-CN" altLang="en-US" sz="2800" dirty="0">
                <a:solidFill>
                  <a:srgbClr val="FFFFFF"/>
                </a:solidFill>
              </a:rPr>
              <a:t>（一）有效沟通技巧	</a:t>
            </a:r>
          </a:p>
          <a:p>
            <a:pPr eaLnBrk="1" hangingPunct="1">
              <a:lnSpc>
                <a:spcPct val="150000"/>
              </a:lnSpc>
              <a:spcBef>
                <a:spcPct val="20000"/>
              </a:spcBef>
            </a:pPr>
            <a:r>
              <a:rPr lang="en-US" altLang="zh-CN" sz="2400" dirty="0">
                <a:solidFill>
                  <a:srgbClr val="FFFFFF"/>
                </a:solidFill>
                <a:latin typeface="+mn-ea"/>
                <a:ea typeface="+mn-ea"/>
              </a:rPr>
              <a:t>1.</a:t>
            </a:r>
            <a:r>
              <a:rPr lang="zh-CN" altLang="en-US" sz="2400" dirty="0">
                <a:solidFill>
                  <a:srgbClr val="FFFFFF"/>
                </a:solidFill>
                <a:latin typeface="+mn-ea"/>
                <a:ea typeface="+mn-ea"/>
              </a:rPr>
              <a:t>利用反馈</a:t>
            </a:r>
            <a:endParaRPr lang="en-US" altLang="zh-CN" sz="2400" dirty="0">
              <a:solidFill>
                <a:srgbClr val="FFFFFF"/>
              </a:solidFill>
              <a:latin typeface="+mn-ea"/>
              <a:ea typeface="+mn-ea"/>
            </a:endParaRPr>
          </a:p>
          <a:p>
            <a:pPr eaLnBrk="1" hangingPunct="1">
              <a:lnSpc>
                <a:spcPct val="150000"/>
              </a:lnSpc>
              <a:spcBef>
                <a:spcPct val="20000"/>
              </a:spcBef>
            </a:pPr>
            <a:r>
              <a:rPr lang="en-US" altLang="zh-CN" sz="2400" dirty="0">
                <a:solidFill>
                  <a:srgbClr val="FFFFFF"/>
                </a:solidFill>
                <a:latin typeface="+mn-ea"/>
                <a:ea typeface="+mn-ea"/>
              </a:rPr>
              <a:t>2.</a:t>
            </a:r>
            <a:r>
              <a:rPr lang="zh-CN" altLang="en-US" sz="2400" dirty="0">
                <a:solidFill>
                  <a:srgbClr val="FFFFFF"/>
                </a:solidFill>
                <a:latin typeface="+mn-ea"/>
                <a:ea typeface="+mn-ea"/>
              </a:rPr>
              <a:t>简化语言</a:t>
            </a:r>
            <a:endParaRPr lang="en-US" altLang="zh-CN" sz="2400" dirty="0">
              <a:solidFill>
                <a:srgbClr val="FFFFFF"/>
              </a:solidFill>
              <a:latin typeface="+mn-ea"/>
              <a:ea typeface="+mn-ea"/>
            </a:endParaRPr>
          </a:p>
          <a:p>
            <a:pPr eaLnBrk="1" hangingPunct="1">
              <a:lnSpc>
                <a:spcPct val="150000"/>
              </a:lnSpc>
              <a:spcBef>
                <a:spcPct val="20000"/>
              </a:spcBef>
            </a:pPr>
            <a:r>
              <a:rPr lang="en-US" altLang="zh-CN" sz="2400" dirty="0">
                <a:solidFill>
                  <a:srgbClr val="FFFFFF"/>
                </a:solidFill>
                <a:latin typeface="+mn-ea"/>
                <a:ea typeface="+mn-ea"/>
              </a:rPr>
              <a:t>3.</a:t>
            </a:r>
            <a:r>
              <a:rPr lang="zh-CN" altLang="en-US" sz="2400" dirty="0">
                <a:solidFill>
                  <a:srgbClr val="FFFFFF"/>
                </a:solidFill>
                <a:latin typeface="+mn-ea"/>
                <a:ea typeface="+mn-ea"/>
              </a:rPr>
              <a:t>积极倾听</a:t>
            </a:r>
            <a:endParaRPr lang="en-US" altLang="zh-CN" sz="2400" dirty="0">
              <a:solidFill>
                <a:srgbClr val="FFFFFF"/>
              </a:solidFill>
              <a:latin typeface="+mn-ea"/>
              <a:ea typeface="+mn-ea"/>
            </a:endParaRPr>
          </a:p>
          <a:p>
            <a:pPr eaLnBrk="1" hangingPunct="1">
              <a:lnSpc>
                <a:spcPct val="150000"/>
              </a:lnSpc>
              <a:spcBef>
                <a:spcPct val="20000"/>
              </a:spcBef>
            </a:pPr>
            <a:r>
              <a:rPr lang="en-US" altLang="zh-CN" sz="2400" dirty="0">
                <a:solidFill>
                  <a:srgbClr val="FFFFFF"/>
                </a:solidFill>
                <a:latin typeface="+mn-ea"/>
                <a:ea typeface="+mn-ea"/>
              </a:rPr>
              <a:t>4.</a:t>
            </a:r>
            <a:r>
              <a:rPr lang="zh-CN" altLang="en-US" sz="2400" dirty="0">
                <a:solidFill>
                  <a:srgbClr val="FFFFFF"/>
                </a:solidFill>
                <a:latin typeface="+mn-ea"/>
                <a:ea typeface="+mn-ea"/>
              </a:rPr>
              <a:t>设身处地</a:t>
            </a:r>
            <a:endParaRPr lang="en-US" altLang="zh-CN" sz="2400" dirty="0">
              <a:solidFill>
                <a:srgbClr val="FFFFFF"/>
              </a:solidFill>
              <a:latin typeface="+mn-ea"/>
              <a:ea typeface="+mn-ea"/>
            </a:endParaRPr>
          </a:p>
          <a:p>
            <a:pPr eaLnBrk="1" hangingPunct="1">
              <a:lnSpc>
                <a:spcPct val="150000"/>
              </a:lnSpc>
              <a:spcBef>
                <a:spcPct val="20000"/>
              </a:spcBef>
            </a:pPr>
            <a:r>
              <a:rPr lang="en-US" altLang="zh-CN" sz="2400" dirty="0">
                <a:solidFill>
                  <a:srgbClr val="FFFFFF"/>
                </a:solidFill>
                <a:latin typeface="+mn-ea"/>
                <a:ea typeface="+mn-ea"/>
              </a:rPr>
              <a:t>5.</a:t>
            </a:r>
            <a:r>
              <a:rPr lang="zh-CN" altLang="en-US" sz="2400" dirty="0">
                <a:solidFill>
                  <a:srgbClr val="FFFFFF"/>
                </a:solidFill>
                <a:latin typeface="+mn-ea"/>
                <a:ea typeface="+mn-ea"/>
              </a:rPr>
              <a:t>言行一致</a:t>
            </a:r>
            <a:endParaRPr lang="en-US" altLang="zh-CN" sz="2400" dirty="0">
              <a:solidFill>
                <a:srgbClr val="FFFFFF"/>
              </a:solidFill>
              <a:latin typeface="+mn-ea"/>
              <a:ea typeface="+mn-ea"/>
            </a:endParaRPr>
          </a:p>
          <a:p>
            <a:pPr eaLnBrk="1" hangingPunct="1">
              <a:lnSpc>
                <a:spcPct val="150000"/>
              </a:lnSpc>
              <a:spcBef>
                <a:spcPct val="20000"/>
              </a:spcBef>
            </a:pPr>
            <a:r>
              <a:rPr lang="en-US" altLang="zh-CN" sz="2400" dirty="0">
                <a:solidFill>
                  <a:srgbClr val="FFFFFF"/>
                </a:solidFill>
                <a:latin typeface="+mn-ea"/>
                <a:ea typeface="+mn-ea"/>
              </a:rPr>
              <a:t>6.</a:t>
            </a:r>
            <a:r>
              <a:rPr lang="zh-CN" altLang="en-US" sz="2400" dirty="0">
                <a:solidFill>
                  <a:srgbClr val="FFFFFF"/>
                </a:solidFill>
                <a:latin typeface="+mn-ea"/>
                <a:ea typeface="+mn-ea"/>
              </a:rPr>
              <a:t>控制情绪</a:t>
            </a:r>
            <a:endParaRPr lang="zh-CN" altLang="zh-CN" sz="2400" dirty="0">
              <a:solidFill>
                <a:srgbClr val="FFFFFF"/>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五、绩效沟通的技巧</a:t>
            </a:r>
          </a:p>
        </p:txBody>
      </p:sp>
      <p:sp>
        <p:nvSpPr>
          <p:cNvPr id="5" name="Text Box 3"/>
          <p:cNvSpPr txBox="1">
            <a:spLocks noChangeArrowheads="1"/>
          </p:cNvSpPr>
          <p:nvPr/>
        </p:nvSpPr>
        <p:spPr bwMode="auto">
          <a:xfrm>
            <a:off x="900113" y="1746911"/>
            <a:ext cx="7561262" cy="4205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	</a:t>
            </a:r>
          </a:p>
          <a:p>
            <a:pPr indent="0" eaLnBrk="1" hangingPunct="1">
              <a:spcBef>
                <a:spcPct val="20000"/>
              </a:spcBef>
              <a:buFont typeface="Arial" pitchFamily="34" charset="0"/>
              <a:buNone/>
            </a:pPr>
            <a:r>
              <a:rPr lang="zh-CN" altLang="en-US" sz="2800" dirty="0">
                <a:solidFill>
                  <a:srgbClr val="FFFFFF"/>
                </a:solidFill>
              </a:rPr>
              <a:t>（二）非语言沟通技巧	</a:t>
            </a:r>
          </a:p>
          <a:p>
            <a:pPr indent="0" eaLnBrk="1" hangingPunct="1">
              <a:lnSpc>
                <a:spcPct val="150000"/>
              </a:lnSpc>
              <a:spcBef>
                <a:spcPct val="20000"/>
              </a:spcBef>
              <a:buFont typeface="Arial" pitchFamily="34" charset="0"/>
              <a:buNone/>
            </a:pPr>
            <a:r>
              <a:rPr lang="zh-CN" altLang="en-US" sz="2000" dirty="0">
                <a:solidFill>
                  <a:srgbClr val="FFFFFF"/>
                </a:solidFill>
              </a:rPr>
              <a:t>沟通并不是一个简单的语言传递的过程。在沟通的过程中，沟通双方往往需要通过非语言的信息传递各自的想法。在积极倾听的技巧中，我们已经谈到了肢体语言对于沟通对象的影响。沟通双方能否很好地运用非语言沟通技巧，是影响建设性沟通成败的一个重要因素。</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五、绩效沟通的技巧</a:t>
            </a:r>
          </a:p>
        </p:txBody>
      </p:sp>
      <p:sp>
        <p:nvSpPr>
          <p:cNvPr id="5" name="Text Box 3"/>
          <p:cNvSpPr txBox="1">
            <a:spLocks noChangeArrowheads="1"/>
          </p:cNvSpPr>
          <p:nvPr/>
        </p:nvSpPr>
        <p:spPr bwMode="auto">
          <a:xfrm>
            <a:off x="900113" y="1746911"/>
            <a:ext cx="7561262" cy="44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	</a:t>
            </a:r>
          </a:p>
          <a:p>
            <a:pPr indent="0" eaLnBrk="1" hangingPunct="1">
              <a:spcBef>
                <a:spcPct val="20000"/>
              </a:spcBef>
              <a:buFont typeface="Arial" pitchFamily="34" charset="0"/>
              <a:buNone/>
            </a:pPr>
            <a:r>
              <a:rPr lang="zh-CN" altLang="en-US" sz="3200" dirty="0">
                <a:solidFill>
                  <a:srgbClr val="FFFFFF"/>
                </a:solidFill>
              </a:rPr>
              <a:t>（三）对信息的要求</a:t>
            </a:r>
            <a:endParaRPr lang="zh-CN" altLang="en-US" sz="2800" dirty="0">
              <a:solidFill>
                <a:srgbClr val="FFFFFF"/>
              </a:solidFill>
            </a:endParaRPr>
          </a:p>
          <a:p>
            <a:pPr indent="0" eaLnBrk="1" hangingPunct="1">
              <a:lnSpc>
                <a:spcPct val="150000"/>
              </a:lnSpc>
              <a:spcBef>
                <a:spcPts val="0"/>
              </a:spcBef>
              <a:buFont typeface="Arial" pitchFamily="34" charset="0"/>
              <a:buNone/>
            </a:pPr>
            <a:r>
              <a:rPr lang="zh-CN" altLang="en-US" sz="2400" dirty="0">
                <a:solidFill>
                  <a:srgbClr val="FFFFFF"/>
                </a:solidFill>
              </a:rPr>
              <a:t>1.信息的完整性</a:t>
            </a:r>
            <a:endParaRPr lang="en-US" altLang="zh-CN" sz="2400" dirty="0">
              <a:solidFill>
                <a:srgbClr val="FFFFFF"/>
              </a:solidFill>
            </a:endParaRPr>
          </a:p>
          <a:p>
            <a:pPr indent="0" eaLnBrk="1" hangingPunct="1">
              <a:lnSpc>
                <a:spcPct val="150000"/>
              </a:lnSpc>
              <a:spcBef>
                <a:spcPts val="0"/>
              </a:spcBef>
              <a:buFont typeface="Arial" pitchFamily="34" charset="0"/>
              <a:buNone/>
            </a:pPr>
            <a:r>
              <a:rPr lang="zh-CN" altLang="en-US" sz="2400" dirty="0">
                <a:solidFill>
                  <a:srgbClr val="FFFFFF"/>
                </a:solidFill>
              </a:rPr>
              <a:t>信息的完整性是指在沟通中信息发出者需要尽量提供完整和全面的信息。</a:t>
            </a:r>
          </a:p>
          <a:p>
            <a:pPr indent="0" eaLnBrk="1" hangingPunct="1">
              <a:lnSpc>
                <a:spcPct val="150000"/>
              </a:lnSpc>
              <a:spcBef>
                <a:spcPts val="0"/>
              </a:spcBef>
              <a:buFont typeface="Arial" pitchFamily="34" charset="0"/>
              <a:buNone/>
            </a:pPr>
            <a:r>
              <a:rPr lang="zh-CN" altLang="en-US" sz="2400" dirty="0">
                <a:solidFill>
                  <a:srgbClr val="FFFFFF"/>
                </a:solidFill>
              </a:rPr>
              <a:t>2.信息的准确性</a:t>
            </a:r>
            <a:endParaRPr lang="en-US" altLang="zh-CN" sz="2400" dirty="0">
              <a:solidFill>
                <a:srgbClr val="FFFFFF"/>
              </a:solidFill>
            </a:endParaRPr>
          </a:p>
          <a:p>
            <a:pPr indent="0" eaLnBrk="1" hangingPunct="1">
              <a:lnSpc>
                <a:spcPct val="150000"/>
              </a:lnSpc>
              <a:spcBef>
                <a:spcPts val="0"/>
              </a:spcBef>
              <a:buFont typeface="Arial" pitchFamily="34" charset="0"/>
              <a:buNone/>
            </a:pPr>
            <a:r>
              <a:rPr lang="zh-CN" altLang="en-US" sz="2400" dirty="0">
                <a:solidFill>
                  <a:srgbClr val="FFFFFF"/>
                </a:solidFill>
              </a:rPr>
              <a:t>信息的准确性是指提供的信息对沟通双方来说应该是准确、对称的。</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4470" y="515620"/>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4</a:t>
            </a:r>
            <a:r>
              <a:rPr lang="zh-CN" altLang="en-US" dirty="0">
                <a:latin typeface="黑体" pitchFamily="49" charset="-122"/>
                <a:ea typeface="黑体" pitchFamily="49" charset="-122"/>
              </a:rPr>
              <a:t>章  绩效监控	</a:t>
            </a:r>
            <a:endParaRPr lang="zh-CN" altLang="en-US" dirty="0"/>
          </a:p>
        </p:txBody>
      </p:sp>
      <p:sp>
        <p:nvSpPr>
          <p:cNvPr id="3" name="内容占位符 2"/>
          <p:cNvSpPr>
            <a:spLocks noGrp="1"/>
          </p:cNvSpPr>
          <p:nvPr>
            <p:ph idx="1"/>
          </p:nvPr>
        </p:nvSpPr>
        <p:spPr>
          <a:xfrm>
            <a:off x="611560" y="1791431"/>
            <a:ext cx="7772400" cy="4114800"/>
          </a:xfrm>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t>第</a:t>
            </a:r>
            <a:r>
              <a:rPr lang="en-US" altLang="zh-CN" dirty="0"/>
              <a:t>2</a:t>
            </a:r>
            <a:r>
              <a:rPr lang="zh-CN" altLang="zh-CN" dirty="0"/>
              <a:t>节　绩效沟通</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3</a:t>
            </a:r>
            <a:r>
              <a:rPr lang="zh-CN" altLang="zh-CN" dirty="0">
                <a:solidFill>
                  <a:srgbClr val="FF0000"/>
                </a:solidFill>
              </a:rPr>
              <a:t>节　绩效辅导</a:t>
            </a:r>
            <a:r>
              <a:rPr lang="en-US" altLang="zh-CN" dirty="0">
                <a:solidFill>
                  <a:srgbClr val="FF0000"/>
                </a:solidFill>
              </a:rPr>
              <a:t>	</a:t>
            </a:r>
            <a:endParaRPr lang="zh-CN" altLang="zh-CN" dirty="0">
              <a:solidFill>
                <a:srgbClr val="FF0000"/>
              </a:solidFill>
            </a:endParaRPr>
          </a:p>
          <a:p>
            <a:pPr>
              <a:lnSpc>
                <a:spcPct val="150000"/>
              </a:lnSpc>
            </a:pPr>
            <a:r>
              <a:rPr lang="zh-CN" altLang="zh-CN" dirty="0"/>
              <a:t>第</a:t>
            </a:r>
            <a:r>
              <a:rPr lang="en-US" altLang="zh-CN" dirty="0"/>
              <a:t>4</a:t>
            </a:r>
            <a:r>
              <a:rPr lang="zh-CN" altLang="zh-CN" dirty="0"/>
              <a:t>节　绩效信息的收集</a:t>
            </a:r>
            <a:r>
              <a:rPr lang="en-US" altLang="zh-CN" dirty="0"/>
              <a:t>	</a:t>
            </a:r>
            <a:endParaRPr lang="zh-CN" altLang="zh-CN" dirty="0"/>
          </a:p>
          <a:p>
            <a:pPr>
              <a:lnSpc>
                <a:spcPct val="150000"/>
              </a:lnSpc>
            </a:pP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539552" y="3503538"/>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绩效辅导</a:t>
            </a:r>
          </a:p>
        </p:txBody>
      </p:sp>
      <p:sp>
        <p:nvSpPr>
          <p:cNvPr id="5" name="Text Box 3"/>
          <p:cNvSpPr txBox="1">
            <a:spLocks noChangeArrowheads="1"/>
          </p:cNvSpPr>
          <p:nvPr/>
        </p:nvSpPr>
        <p:spPr bwMode="auto">
          <a:xfrm>
            <a:off x="878826" y="1628800"/>
            <a:ext cx="7797630" cy="220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2800" dirty="0">
                <a:solidFill>
                  <a:srgbClr val="FFFFFF"/>
                </a:solidFill>
              </a:rPr>
              <a:t>一、绩效辅导的内涵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二、绩效辅导中的领导风格的选择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三、绩效辅导的实施	</a:t>
            </a:r>
            <a:endParaRPr lang="en-US" altLang="zh-CN"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一、绩效辅导的内涵</a:t>
            </a:r>
          </a:p>
        </p:txBody>
      </p:sp>
      <p:sp>
        <p:nvSpPr>
          <p:cNvPr id="5" name="Text Box 3"/>
          <p:cNvSpPr txBox="1">
            <a:spLocks noChangeArrowheads="1"/>
          </p:cNvSpPr>
          <p:nvPr/>
        </p:nvSpPr>
        <p:spPr bwMode="auto">
          <a:xfrm>
            <a:off x="878826" y="1484784"/>
            <a:ext cx="7797630"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b="1" i="1" u="sng" dirty="0">
                <a:solidFill>
                  <a:srgbClr val="FFFF00"/>
                </a:solidFill>
              </a:rPr>
              <a:t>绩效辅导</a:t>
            </a:r>
            <a:r>
              <a:rPr lang="zh-CN" altLang="en-US" sz="2400" dirty="0">
                <a:solidFill>
                  <a:srgbClr val="FFFFFF"/>
                </a:solidFill>
              </a:rPr>
              <a:t>（</a:t>
            </a:r>
            <a:r>
              <a:rPr lang="en-US" altLang="zh-CN" sz="2400" dirty="0">
                <a:solidFill>
                  <a:srgbClr val="FFFFFF"/>
                </a:solidFill>
              </a:rPr>
              <a:t>performance coaching</a:t>
            </a:r>
            <a:r>
              <a:rPr lang="zh-CN" altLang="en-US" sz="2400" dirty="0">
                <a:solidFill>
                  <a:srgbClr val="FFFFFF"/>
                </a:solidFill>
              </a:rPr>
              <a:t>），是指管理者采取恰当的领导风格，在进行充分的绩效沟通的基础上，根据绩效计划，针对下属工作进展中存在的问题和潜在的障碍，激励和指导下属，以帮助其实现绩效目标，并且确保其工作不偏离组织战略目标的持续过程</a:t>
            </a:r>
            <a:r>
              <a:rPr lang="zh-CN" altLang="en-US" sz="2800" dirty="0">
                <a:solidFill>
                  <a:srgbClr val="FFFFFF"/>
                </a:solidFill>
              </a:rPr>
              <a:t>。</a:t>
            </a:r>
          </a:p>
          <a:p>
            <a:pPr eaLnBrk="1" hangingPunct="1">
              <a:lnSpc>
                <a:spcPct val="150000"/>
              </a:lnSpc>
              <a:spcBef>
                <a:spcPct val="20000"/>
              </a:spcBef>
            </a:pPr>
            <a:r>
              <a:rPr lang="zh-CN" altLang="en-US" sz="2000" dirty="0">
                <a:solidFill>
                  <a:srgbClr val="FFFFFF"/>
                </a:solidFill>
              </a:rPr>
              <a:t>第一，管理者提供帮助是绩效辅导的关键。</a:t>
            </a:r>
          </a:p>
          <a:p>
            <a:pPr eaLnBrk="1" hangingPunct="1">
              <a:lnSpc>
                <a:spcPct val="150000"/>
              </a:lnSpc>
              <a:spcBef>
                <a:spcPct val="20000"/>
              </a:spcBef>
            </a:pPr>
            <a:r>
              <a:rPr lang="zh-CN" altLang="en-US" sz="2000" dirty="0">
                <a:solidFill>
                  <a:srgbClr val="FFFFFF"/>
                </a:solidFill>
              </a:rPr>
              <a:t>第二，激励下属是绩效辅导的重要职能。</a:t>
            </a:r>
          </a:p>
          <a:p>
            <a:pPr eaLnBrk="1" hangingPunct="1">
              <a:lnSpc>
                <a:spcPct val="150000"/>
              </a:lnSpc>
              <a:spcBef>
                <a:spcPct val="20000"/>
              </a:spcBef>
            </a:pPr>
            <a:r>
              <a:rPr lang="zh-CN" altLang="en-US" sz="2000" dirty="0">
                <a:solidFill>
                  <a:srgbClr val="FFFFFF"/>
                </a:solidFill>
              </a:rPr>
              <a:t>第三，领导风格对绩效辅导效果有重要影响。</a:t>
            </a:r>
          </a:p>
          <a:p>
            <a:pPr eaLnBrk="1" hangingPunct="1">
              <a:lnSpc>
                <a:spcPct val="150000"/>
              </a:lnSpc>
              <a:spcBef>
                <a:spcPct val="20000"/>
              </a:spcBef>
            </a:pPr>
            <a:r>
              <a:rPr lang="zh-CN" altLang="en-US" sz="2000" dirty="0">
                <a:solidFill>
                  <a:srgbClr val="FFFFFF"/>
                </a:solidFill>
              </a:rPr>
              <a:t>第四，根据绩效计划的执行情况，及时与下属沟通是绩效辅导成功的基本保障。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二、绩效辅导中的领导风格的选择</a:t>
            </a:r>
          </a:p>
        </p:txBody>
      </p:sp>
      <p:sp>
        <p:nvSpPr>
          <p:cNvPr id="5" name="Text Box 3"/>
          <p:cNvSpPr txBox="1">
            <a:spLocks noChangeArrowheads="1"/>
          </p:cNvSpPr>
          <p:nvPr/>
        </p:nvSpPr>
        <p:spPr bwMode="auto">
          <a:xfrm>
            <a:off x="900113" y="1746911"/>
            <a:ext cx="75612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（一）依据下属成熟程度选择绩效辅导风格	</a:t>
            </a:r>
          </a:p>
        </p:txBody>
      </p:sp>
      <p:pic>
        <p:nvPicPr>
          <p:cNvPr id="5122" name="Picture 2"/>
          <p:cNvPicPr>
            <a:picLocks noChangeAspect="1" noChangeArrowheads="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522537" y="2708920"/>
            <a:ext cx="4097337" cy="3341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386842" y="6165304"/>
            <a:ext cx="2339102" cy="369332"/>
          </a:xfrm>
          <a:prstGeom prst="rect">
            <a:avLst/>
          </a:prstGeom>
        </p:spPr>
        <p:txBody>
          <a:bodyPr wrap="none">
            <a:spAutoFit/>
          </a:bodyPr>
          <a:lstStyle/>
          <a:p>
            <a:r>
              <a:rPr lang="zh-CN" altLang="en-US" dirty="0"/>
              <a:t>图</a:t>
            </a:r>
            <a:r>
              <a:rPr lang="en-US" altLang="zh-CN" dirty="0"/>
              <a:t>4-2</a:t>
            </a:r>
            <a:r>
              <a:rPr lang="zh-CN" altLang="en-US" dirty="0"/>
              <a:t>　领导情境理论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1905000" y="443865"/>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4</a:t>
            </a:r>
            <a:r>
              <a:rPr lang="zh-CN" altLang="en-US" dirty="0">
                <a:latin typeface="黑体" pitchFamily="49" charset="-122"/>
                <a:ea typeface="黑体" pitchFamily="49" charset="-122"/>
              </a:rPr>
              <a:t>章  绩效监控	</a:t>
            </a:r>
            <a:endParaRPr lang="zh-CN" altLang="en-US" dirty="0"/>
          </a:p>
        </p:txBody>
      </p:sp>
      <p:sp>
        <p:nvSpPr>
          <p:cNvPr id="8" name="内容占位符 7"/>
          <p:cNvSpPr>
            <a:spLocks noGrp="1"/>
          </p:cNvSpPr>
          <p:nvPr>
            <p:ph idx="1"/>
          </p:nvPr>
        </p:nvSpPr>
        <p:spPr>
          <a:xfrm>
            <a:off x="611560" y="1791431"/>
            <a:ext cx="7772400" cy="4114800"/>
          </a:xfrm>
        </p:spPr>
        <p:txBody>
          <a:bodyPr/>
          <a:lstStyle/>
          <a:p>
            <a:pPr>
              <a:lnSpc>
                <a:spcPct val="150000"/>
              </a:lnSpc>
            </a:pPr>
            <a:r>
              <a:rPr lang="zh-CN" altLang="zh-CN" dirty="0">
                <a:solidFill>
                  <a:srgbClr val="FF0000"/>
                </a:solidFill>
              </a:rPr>
              <a:t>第</a:t>
            </a:r>
            <a:r>
              <a:rPr lang="en-US" altLang="zh-CN" dirty="0">
                <a:solidFill>
                  <a:srgbClr val="FF0000"/>
                </a:solidFill>
              </a:rPr>
              <a:t>1</a:t>
            </a:r>
            <a:r>
              <a:rPr lang="zh-CN" altLang="zh-CN" dirty="0">
                <a:solidFill>
                  <a:srgbClr val="FF0000"/>
                </a:solidFill>
              </a:rPr>
              <a:t>节　概述</a:t>
            </a:r>
            <a:r>
              <a:rPr lang="en-US" altLang="zh-CN" dirty="0">
                <a:solidFill>
                  <a:srgbClr val="FF0000"/>
                </a:solidFill>
              </a:rPr>
              <a:t>	</a:t>
            </a:r>
            <a:endParaRPr lang="zh-CN" altLang="zh-CN" dirty="0"/>
          </a:p>
          <a:p>
            <a:pPr>
              <a:lnSpc>
                <a:spcPct val="150000"/>
              </a:lnSpc>
            </a:pPr>
            <a:r>
              <a:rPr lang="zh-CN" altLang="zh-CN" dirty="0"/>
              <a:t>第</a:t>
            </a:r>
            <a:r>
              <a:rPr lang="en-US" altLang="zh-CN" dirty="0"/>
              <a:t>2</a:t>
            </a:r>
            <a:r>
              <a:rPr lang="zh-CN" altLang="zh-CN" dirty="0"/>
              <a:t>节　绩效沟通</a:t>
            </a:r>
            <a:r>
              <a:rPr lang="en-US" altLang="zh-CN" dirty="0"/>
              <a:t>	</a:t>
            </a:r>
            <a:endParaRPr lang="zh-CN" altLang="zh-CN" dirty="0"/>
          </a:p>
          <a:p>
            <a:pPr>
              <a:lnSpc>
                <a:spcPct val="150000"/>
              </a:lnSpc>
            </a:pPr>
            <a:r>
              <a:rPr lang="zh-CN" altLang="zh-CN" dirty="0"/>
              <a:t>第</a:t>
            </a:r>
            <a:r>
              <a:rPr lang="en-US" altLang="zh-CN" dirty="0"/>
              <a:t>3</a:t>
            </a:r>
            <a:r>
              <a:rPr lang="zh-CN" altLang="zh-CN" dirty="0"/>
              <a:t>节　绩效辅导</a:t>
            </a:r>
            <a:r>
              <a:rPr lang="en-US" altLang="zh-CN" dirty="0"/>
              <a:t>	</a:t>
            </a:r>
            <a:endParaRPr lang="zh-CN" altLang="zh-CN" dirty="0"/>
          </a:p>
          <a:p>
            <a:pPr>
              <a:lnSpc>
                <a:spcPct val="150000"/>
              </a:lnSpc>
            </a:pPr>
            <a:r>
              <a:rPr lang="zh-CN" altLang="zh-CN" dirty="0"/>
              <a:t>第</a:t>
            </a:r>
            <a:r>
              <a:rPr lang="en-US" altLang="zh-CN" dirty="0"/>
              <a:t>4</a:t>
            </a:r>
            <a:r>
              <a:rPr lang="zh-CN" altLang="zh-CN" dirty="0"/>
              <a:t>节　绩效信息的收集</a:t>
            </a:r>
            <a:r>
              <a:rPr lang="en-US" altLang="zh-CN" dirty="0"/>
              <a:t>	</a:t>
            </a:r>
            <a:endParaRPr lang="zh-CN" altLang="zh-CN" dirty="0"/>
          </a:p>
          <a:p>
            <a:pPr>
              <a:lnSpc>
                <a:spcPct val="150000"/>
              </a:lnSpc>
            </a:pPr>
            <a:endParaRPr lang="en-US" altLang="zh-CN" dirty="0"/>
          </a:p>
          <a:p>
            <a:pPr>
              <a:lnSpc>
                <a:spcPct val="150000"/>
              </a:lnSpc>
            </a:pPr>
            <a:endParaRPr lang="en-US" altLang="zh-CN" dirty="0"/>
          </a:p>
          <a:p>
            <a:endParaRPr lang="zh-CN" altLang="en-US" dirty="0"/>
          </a:p>
        </p:txBody>
      </p:sp>
      <p:sp>
        <p:nvSpPr>
          <p:cNvPr id="9" name="Rectangle 5"/>
          <p:cNvSpPr>
            <a:spLocks noChangeArrowheads="1"/>
          </p:cNvSpPr>
          <p:nvPr/>
        </p:nvSpPr>
        <p:spPr bwMode="auto">
          <a:xfrm>
            <a:off x="611560" y="1843733"/>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二、绩效辅导的风格</a:t>
            </a:r>
          </a:p>
        </p:txBody>
      </p:sp>
      <p:sp>
        <p:nvSpPr>
          <p:cNvPr id="5" name="Text Box 3"/>
          <p:cNvSpPr txBox="1">
            <a:spLocks noChangeArrowheads="1"/>
          </p:cNvSpPr>
          <p:nvPr/>
        </p:nvSpPr>
        <p:spPr bwMode="auto">
          <a:xfrm>
            <a:off x="900113" y="1746911"/>
            <a:ext cx="7561262" cy="1471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zh-CN" altLang="en-US" sz="2800" dirty="0">
                <a:solidFill>
                  <a:srgbClr val="FFFFFF"/>
                </a:solidFill>
              </a:rPr>
              <a:t>（二）依据环境和下属的权变因素选择绩效辅导风格	</a:t>
            </a:r>
          </a:p>
          <a:p>
            <a:pPr marL="457200" indent="-457200" algn="l" eaLnBrk="1" hangingPunct="1">
              <a:spcBef>
                <a:spcPct val="20000"/>
              </a:spcBef>
              <a:buFontTx/>
              <a:buChar char="•"/>
            </a:pPr>
            <a:endParaRPr lang="zh-CN" altLang="zh-CN" sz="2800" dirty="0">
              <a:solidFill>
                <a:srgbClr val="FFFFFF"/>
              </a:solidFill>
              <a:latin typeface="Times New Roman" pitchFamily="18" charset="0"/>
            </a:endParaRPr>
          </a:p>
        </p:txBody>
      </p:sp>
      <p:pic>
        <p:nvPicPr>
          <p:cNvPr id="6146" name="Picture 2"/>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028310" y="3068960"/>
            <a:ext cx="4084637"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546813" y="5733256"/>
            <a:ext cx="3047629" cy="369332"/>
          </a:xfrm>
          <a:prstGeom prst="rect">
            <a:avLst/>
          </a:prstGeom>
        </p:spPr>
        <p:txBody>
          <a:bodyPr wrap="none">
            <a:spAutoFit/>
          </a:bodyPr>
          <a:lstStyle/>
          <a:p>
            <a:r>
              <a:rPr lang="zh-CN" altLang="zh-CN" b="1" dirty="0"/>
              <a:t>图</a:t>
            </a:r>
            <a:r>
              <a:rPr lang="en-US" altLang="zh-CN" b="1" dirty="0"/>
              <a:t>4-3</a:t>
            </a:r>
            <a:r>
              <a:rPr lang="zh-CN" altLang="zh-CN" b="1" dirty="0"/>
              <a:t>　路径—目标理论模型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三、绩效辅导的实施</a:t>
            </a:r>
          </a:p>
        </p:txBody>
      </p:sp>
      <p:sp>
        <p:nvSpPr>
          <p:cNvPr id="5" name="Text Box 3"/>
          <p:cNvSpPr txBox="1">
            <a:spLocks noChangeArrowheads="1"/>
          </p:cNvSpPr>
          <p:nvPr/>
        </p:nvSpPr>
        <p:spPr bwMode="auto">
          <a:xfrm>
            <a:off x="900113" y="1380642"/>
            <a:ext cx="7561262"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rPr>
              <a:t>（一）绩效辅导时机</a:t>
            </a:r>
            <a:endParaRPr lang="en-US" altLang="zh-CN" sz="2400" dirty="0">
              <a:solidFill>
                <a:srgbClr val="FFFFFF"/>
              </a:solidFill>
            </a:endParaRPr>
          </a:p>
          <a:p>
            <a:pPr eaLnBrk="1" hangingPunct="1">
              <a:lnSpc>
                <a:spcPct val="150000"/>
              </a:lnSpc>
              <a:spcBef>
                <a:spcPct val="20000"/>
              </a:spcBef>
            </a:pPr>
            <a:r>
              <a:rPr lang="en-US" altLang="zh-CN" sz="2000" dirty="0">
                <a:solidFill>
                  <a:srgbClr val="FFFFFF"/>
                </a:solidFill>
              </a:rPr>
              <a:t>(1)</a:t>
            </a:r>
            <a:r>
              <a:rPr lang="zh-CN" altLang="en-US" sz="2000" dirty="0">
                <a:solidFill>
                  <a:srgbClr val="FFFFFF"/>
                </a:solidFill>
              </a:rPr>
              <a:t>正在学习新技能时。</a:t>
            </a:r>
          </a:p>
          <a:p>
            <a:pPr eaLnBrk="1" hangingPunct="1">
              <a:lnSpc>
                <a:spcPct val="150000"/>
              </a:lnSpc>
              <a:spcBef>
                <a:spcPct val="20000"/>
              </a:spcBef>
            </a:pPr>
            <a:r>
              <a:rPr lang="en-US" altLang="zh-CN" sz="2000" dirty="0">
                <a:solidFill>
                  <a:srgbClr val="FFFFFF"/>
                </a:solidFill>
              </a:rPr>
              <a:t>(2)</a:t>
            </a:r>
            <a:r>
              <a:rPr lang="zh-CN" altLang="en-US" sz="2000" dirty="0">
                <a:solidFill>
                  <a:srgbClr val="FFFFFF"/>
                </a:solidFill>
              </a:rPr>
              <a:t>正在从事一项任务，而你认为如果他们采取其他方法能够更加有效地完成任务时。</a:t>
            </a:r>
          </a:p>
          <a:p>
            <a:pPr eaLnBrk="1" hangingPunct="1">
              <a:lnSpc>
                <a:spcPct val="150000"/>
              </a:lnSpc>
              <a:spcBef>
                <a:spcPct val="20000"/>
              </a:spcBef>
            </a:pPr>
            <a:r>
              <a:rPr lang="en-US" altLang="zh-CN" sz="2000" dirty="0">
                <a:solidFill>
                  <a:srgbClr val="FFFFFF"/>
                </a:solidFill>
              </a:rPr>
              <a:t>(3)</a:t>
            </a:r>
            <a:r>
              <a:rPr lang="zh-CN" altLang="en-US" sz="2000" dirty="0">
                <a:solidFill>
                  <a:srgbClr val="FFFFFF"/>
                </a:solidFill>
              </a:rPr>
              <a:t>被安排参与一项大的或非同寻常的项目时。</a:t>
            </a:r>
          </a:p>
          <a:p>
            <a:pPr eaLnBrk="1" hangingPunct="1">
              <a:lnSpc>
                <a:spcPct val="150000"/>
              </a:lnSpc>
              <a:spcBef>
                <a:spcPct val="20000"/>
              </a:spcBef>
            </a:pPr>
            <a:r>
              <a:rPr lang="en-US" altLang="zh-CN" sz="2000" dirty="0">
                <a:solidFill>
                  <a:srgbClr val="FFFFFF"/>
                </a:solidFill>
              </a:rPr>
              <a:t>(4)</a:t>
            </a:r>
            <a:r>
              <a:rPr lang="zh-CN" altLang="en-US" sz="2000" dirty="0">
                <a:solidFill>
                  <a:srgbClr val="FFFFFF"/>
                </a:solidFill>
              </a:rPr>
              <a:t>面临新的职业发展机会时。</a:t>
            </a:r>
          </a:p>
          <a:p>
            <a:pPr eaLnBrk="1" hangingPunct="1">
              <a:lnSpc>
                <a:spcPct val="150000"/>
              </a:lnSpc>
              <a:spcBef>
                <a:spcPct val="20000"/>
              </a:spcBef>
            </a:pPr>
            <a:r>
              <a:rPr lang="en-US" altLang="zh-CN" sz="2000" dirty="0">
                <a:solidFill>
                  <a:srgbClr val="FFFFFF"/>
                </a:solidFill>
              </a:rPr>
              <a:t>(5)</a:t>
            </a:r>
            <a:r>
              <a:rPr lang="zh-CN" altLang="en-US" sz="2000" dirty="0">
                <a:solidFill>
                  <a:srgbClr val="FFFFFF"/>
                </a:solidFill>
              </a:rPr>
              <a:t>未能按照标准完成任务时。</a:t>
            </a:r>
          </a:p>
          <a:p>
            <a:pPr eaLnBrk="1" hangingPunct="1">
              <a:lnSpc>
                <a:spcPct val="150000"/>
              </a:lnSpc>
              <a:spcBef>
                <a:spcPct val="20000"/>
              </a:spcBef>
            </a:pPr>
            <a:r>
              <a:rPr lang="en-US" altLang="zh-CN" sz="2000" dirty="0">
                <a:solidFill>
                  <a:srgbClr val="FFFFFF"/>
                </a:solidFill>
              </a:rPr>
              <a:t>(6)</a:t>
            </a:r>
            <a:r>
              <a:rPr lang="zh-CN" altLang="en-US" sz="2000" dirty="0">
                <a:solidFill>
                  <a:srgbClr val="FFFFFF"/>
                </a:solidFill>
              </a:rPr>
              <a:t>弄不清工作的重要性时。</a:t>
            </a:r>
          </a:p>
          <a:p>
            <a:pPr eaLnBrk="1" hangingPunct="1">
              <a:lnSpc>
                <a:spcPct val="150000"/>
              </a:lnSpc>
              <a:spcBef>
                <a:spcPct val="20000"/>
              </a:spcBef>
            </a:pPr>
            <a:r>
              <a:rPr lang="en-US" altLang="zh-CN" sz="2000" dirty="0">
                <a:solidFill>
                  <a:srgbClr val="FFFFFF"/>
                </a:solidFill>
              </a:rPr>
              <a:t>(7)</a:t>
            </a:r>
            <a:r>
              <a:rPr lang="zh-CN" altLang="en-US" sz="2000" dirty="0">
                <a:solidFill>
                  <a:srgbClr val="FFFFFF"/>
                </a:solidFill>
              </a:rPr>
              <a:t>刚结束培训学习时。</a:t>
            </a:r>
            <a:endParaRPr lang="en-US" altLang="zh-CN"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三、绩效辅导的实施</a:t>
            </a:r>
          </a:p>
        </p:txBody>
      </p:sp>
      <p:sp>
        <p:nvSpPr>
          <p:cNvPr id="5" name="Text Box 3"/>
          <p:cNvSpPr txBox="1">
            <a:spLocks noChangeArrowheads="1"/>
          </p:cNvSpPr>
          <p:nvPr/>
        </p:nvSpPr>
        <p:spPr bwMode="auto">
          <a:xfrm>
            <a:off x="900113" y="1746911"/>
            <a:ext cx="7561262" cy="55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rPr>
              <a:t>（二）绩效辅导方式</a:t>
            </a:r>
          </a:p>
        </p:txBody>
      </p:sp>
      <p:pic>
        <p:nvPicPr>
          <p:cNvPr id="7170" name="Picture 2"/>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900113" y="3040801"/>
            <a:ext cx="7308304" cy="762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557838" y="4149080"/>
            <a:ext cx="1859280" cy="365760"/>
          </a:xfrm>
          <a:prstGeom prst="rect">
            <a:avLst/>
          </a:prstGeom>
        </p:spPr>
        <p:txBody>
          <a:bodyPr wrap="none">
            <a:spAutoFit/>
          </a:bodyPr>
          <a:lstStyle/>
          <a:p>
            <a:r>
              <a:rPr lang="zh-CN" altLang="en-US" dirty="0"/>
              <a:t>图</a:t>
            </a:r>
            <a:r>
              <a:rPr lang="en-US" altLang="zh-CN" dirty="0"/>
              <a:t>4-5</a:t>
            </a:r>
            <a:r>
              <a:rPr lang="zh-CN" altLang="en-US" dirty="0"/>
              <a:t>　指导风格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4470" y="587375"/>
            <a:ext cx="7086600" cy="1447800"/>
          </a:xfrm>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4</a:t>
            </a:r>
            <a:r>
              <a:rPr lang="zh-CN" altLang="en-US" dirty="0">
                <a:latin typeface="黑体" pitchFamily="49" charset="-122"/>
                <a:ea typeface="黑体" pitchFamily="49" charset="-122"/>
              </a:rPr>
              <a:t>章  绩效监控	</a:t>
            </a:r>
            <a:endParaRPr lang="zh-CN" altLang="en-US" dirty="0"/>
          </a:p>
        </p:txBody>
      </p:sp>
      <p:sp>
        <p:nvSpPr>
          <p:cNvPr id="3" name="内容占位符 2"/>
          <p:cNvSpPr>
            <a:spLocks noGrp="1"/>
          </p:cNvSpPr>
          <p:nvPr>
            <p:ph idx="1"/>
          </p:nvPr>
        </p:nvSpPr>
        <p:spPr>
          <a:xfrm>
            <a:off x="611560" y="1791431"/>
            <a:ext cx="7772400" cy="4114800"/>
          </a:xfrm>
        </p:spPr>
        <p:txBody>
          <a:bodyPr/>
          <a:lstStyle/>
          <a:p>
            <a:pPr>
              <a:lnSpc>
                <a:spcPct val="150000"/>
              </a:lnSpc>
            </a:pPr>
            <a:r>
              <a:rPr lang="zh-CN" altLang="zh-CN" dirty="0"/>
              <a:t>第</a:t>
            </a:r>
            <a:r>
              <a:rPr lang="en-US" altLang="zh-CN" dirty="0"/>
              <a:t>1</a:t>
            </a:r>
            <a:r>
              <a:rPr lang="zh-CN" altLang="zh-CN" dirty="0"/>
              <a:t>节　概述</a:t>
            </a:r>
            <a:r>
              <a:rPr lang="en-US" altLang="zh-CN" dirty="0"/>
              <a:t>	</a:t>
            </a:r>
            <a:endParaRPr lang="zh-CN" altLang="zh-CN" dirty="0"/>
          </a:p>
          <a:p>
            <a:pPr>
              <a:lnSpc>
                <a:spcPct val="150000"/>
              </a:lnSpc>
            </a:pPr>
            <a:r>
              <a:rPr lang="zh-CN" altLang="zh-CN" dirty="0"/>
              <a:t>第</a:t>
            </a:r>
            <a:r>
              <a:rPr lang="en-US" altLang="zh-CN" dirty="0"/>
              <a:t>2</a:t>
            </a:r>
            <a:r>
              <a:rPr lang="zh-CN" altLang="zh-CN" dirty="0"/>
              <a:t>节　绩效沟通</a:t>
            </a:r>
            <a:r>
              <a:rPr lang="en-US" altLang="zh-CN" dirty="0"/>
              <a:t>	</a:t>
            </a:r>
            <a:endParaRPr lang="zh-CN" altLang="zh-CN" dirty="0"/>
          </a:p>
          <a:p>
            <a:pPr>
              <a:lnSpc>
                <a:spcPct val="150000"/>
              </a:lnSpc>
            </a:pPr>
            <a:r>
              <a:rPr lang="zh-CN" altLang="zh-CN" dirty="0"/>
              <a:t>第</a:t>
            </a:r>
            <a:r>
              <a:rPr lang="en-US" altLang="zh-CN" dirty="0"/>
              <a:t>3</a:t>
            </a:r>
            <a:r>
              <a:rPr lang="zh-CN" altLang="zh-CN" dirty="0"/>
              <a:t>节　绩效辅导</a:t>
            </a:r>
            <a:r>
              <a:rPr lang="en-US" altLang="zh-CN" dirty="0"/>
              <a:t>	</a:t>
            </a:r>
            <a:endParaRPr lang="zh-CN" altLang="zh-CN" dirty="0"/>
          </a:p>
          <a:p>
            <a:pPr>
              <a:lnSpc>
                <a:spcPct val="150000"/>
              </a:lnSpc>
            </a:pPr>
            <a:r>
              <a:rPr lang="zh-CN" altLang="zh-CN" dirty="0">
                <a:solidFill>
                  <a:srgbClr val="FF0000"/>
                </a:solidFill>
              </a:rPr>
              <a:t>第</a:t>
            </a:r>
            <a:r>
              <a:rPr lang="en-US" altLang="zh-CN" dirty="0">
                <a:solidFill>
                  <a:srgbClr val="FF0000"/>
                </a:solidFill>
              </a:rPr>
              <a:t>4</a:t>
            </a:r>
            <a:r>
              <a:rPr lang="zh-CN" altLang="zh-CN" dirty="0">
                <a:solidFill>
                  <a:srgbClr val="FF0000"/>
                </a:solidFill>
              </a:rPr>
              <a:t>节　绩效信息的收集</a:t>
            </a:r>
            <a:r>
              <a:rPr lang="en-US" altLang="zh-CN" dirty="0">
                <a:solidFill>
                  <a:srgbClr val="FF0000"/>
                </a:solidFill>
              </a:rPr>
              <a:t>	</a:t>
            </a:r>
            <a:endParaRPr lang="zh-CN" altLang="zh-CN" dirty="0">
              <a:solidFill>
                <a:srgbClr val="FF0000"/>
              </a:solidFill>
            </a:endParaRPr>
          </a:p>
          <a:p>
            <a:pPr>
              <a:lnSpc>
                <a:spcPct val="150000"/>
              </a:lnSpc>
            </a:pP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59" y="4367634"/>
            <a:ext cx="7273925" cy="865187"/>
          </a:xfrm>
          <a:prstGeom prst="rect">
            <a:avLst/>
          </a:prstGeom>
          <a:noFill/>
          <a:ln w="19050" algn="ctr">
            <a:solidFill>
              <a:srgbClr val="FFFF00"/>
            </a:solidFill>
            <a:miter lim="800000"/>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绩效信息的收集</a:t>
            </a:r>
          </a:p>
        </p:txBody>
      </p:sp>
      <p:sp>
        <p:nvSpPr>
          <p:cNvPr id="5" name="Text Box 3"/>
          <p:cNvSpPr txBox="1">
            <a:spLocks noChangeArrowheads="1"/>
          </p:cNvSpPr>
          <p:nvPr/>
        </p:nvSpPr>
        <p:spPr bwMode="auto">
          <a:xfrm>
            <a:off x="900113" y="1916832"/>
            <a:ext cx="7561262" cy="315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eaLnBrk="1" hangingPunct="1">
              <a:lnSpc>
                <a:spcPct val="150000"/>
              </a:lnSpc>
              <a:spcBef>
                <a:spcPct val="20000"/>
              </a:spcBef>
              <a:buFont typeface="Arial" pitchFamily="34" charset="0"/>
              <a:buChar char="•"/>
            </a:pPr>
            <a:r>
              <a:rPr lang="zh-CN" altLang="en-US" sz="2400" dirty="0">
                <a:solidFill>
                  <a:srgbClr val="FFFFFF"/>
                </a:solidFill>
              </a:rPr>
              <a:t>一、信息收集的意义	</a:t>
            </a:r>
            <a:endParaRPr lang="en-US" altLang="zh-CN" sz="2400" dirty="0">
              <a:solidFill>
                <a:srgbClr val="FFFFFF"/>
              </a:solidFill>
            </a:endParaRPr>
          </a:p>
          <a:p>
            <a:pPr marL="342900" indent="-342900" eaLnBrk="1" hangingPunct="1">
              <a:lnSpc>
                <a:spcPct val="150000"/>
              </a:lnSpc>
              <a:spcBef>
                <a:spcPct val="20000"/>
              </a:spcBef>
              <a:buFont typeface="Arial" pitchFamily="34" charset="0"/>
              <a:buChar char="•"/>
            </a:pPr>
            <a:r>
              <a:rPr lang="zh-CN" altLang="en-US" sz="2400" dirty="0">
                <a:solidFill>
                  <a:srgbClr val="FFFFFF"/>
                </a:solidFill>
              </a:rPr>
              <a:t>二、信息收集的内容	</a:t>
            </a:r>
            <a:endParaRPr lang="en-US" altLang="zh-CN" sz="2400" dirty="0">
              <a:solidFill>
                <a:srgbClr val="FFFFFF"/>
              </a:solidFill>
            </a:endParaRPr>
          </a:p>
          <a:p>
            <a:pPr marL="342900" indent="-342900" eaLnBrk="1" hangingPunct="1">
              <a:lnSpc>
                <a:spcPct val="150000"/>
              </a:lnSpc>
              <a:spcBef>
                <a:spcPct val="20000"/>
              </a:spcBef>
              <a:buFont typeface="Arial" pitchFamily="34" charset="0"/>
              <a:buChar char="•"/>
            </a:pPr>
            <a:r>
              <a:rPr lang="zh-CN" altLang="en-US" sz="2400" dirty="0">
                <a:solidFill>
                  <a:srgbClr val="FFFFFF"/>
                </a:solidFill>
              </a:rPr>
              <a:t>三、绩效信息的来源	</a:t>
            </a:r>
            <a:endParaRPr lang="en-US" altLang="zh-CN" sz="2400" dirty="0">
              <a:solidFill>
                <a:srgbClr val="FFFFFF"/>
              </a:solidFill>
            </a:endParaRPr>
          </a:p>
          <a:p>
            <a:pPr marL="342900" indent="-342900" eaLnBrk="1" hangingPunct="1">
              <a:lnSpc>
                <a:spcPct val="150000"/>
              </a:lnSpc>
              <a:spcBef>
                <a:spcPct val="20000"/>
              </a:spcBef>
              <a:buFont typeface="Arial" pitchFamily="34" charset="0"/>
              <a:buChar char="•"/>
            </a:pPr>
            <a:r>
              <a:rPr lang="zh-CN" altLang="en-US" sz="2400" dirty="0">
                <a:solidFill>
                  <a:srgbClr val="FFFFFF"/>
                </a:solidFill>
              </a:rPr>
              <a:t>四、信息收集的方法</a:t>
            </a:r>
            <a:endParaRPr lang="en-US" altLang="zh-CN" sz="2400" dirty="0">
              <a:solidFill>
                <a:srgbClr val="FFFFFF"/>
              </a:solidFill>
            </a:endParaRPr>
          </a:p>
          <a:p>
            <a:pPr marL="342900" indent="-342900" eaLnBrk="1" hangingPunct="1">
              <a:lnSpc>
                <a:spcPct val="150000"/>
              </a:lnSpc>
              <a:spcBef>
                <a:spcPct val="20000"/>
              </a:spcBef>
              <a:buFont typeface="Arial" pitchFamily="34" charset="0"/>
              <a:buChar char="•"/>
            </a:pPr>
            <a:r>
              <a:rPr lang="zh-CN" altLang="en-US" sz="2400" dirty="0">
                <a:solidFill>
                  <a:srgbClr val="FFFFFF"/>
                </a:solidFill>
              </a:rPr>
              <a:t>五、杭州市绩效信息的收集	</a:t>
            </a: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一、信息收集的意义</a:t>
            </a:r>
          </a:p>
        </p:txBody>
      </p:sp>
      <p:sp>
        <p:nvSpPr>
          <p:cNvPr id="5" name="Text Box 3"/>
          <p:cNvSpPr txBox="1">
            <a:spLocks noChangeArrowheads="1"/>
          </p:cNvSpPr>
          <p:nvPr/>
        </p:nvSpPr>
        <p:spPr bwMode="auto">
          <a:xfrm>
            <a:off x="900113" y="1916832"/>
            <a:ext cx="7561262" cy="2529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）绩效信息是绩效监控决策的基础。</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）绩效信息是绩效评价决策的依据。</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）绩效信息是绩效改进决策的依据和保障。</a:t>
            </a:r>
          </a:p>
          <a:p>
            <a:pPr marL="457200" indent="-457200" algn="l" eaLnBrk="1" hangingPunct="1">
              <a:lnSpc>
                <a:spcPct val="150000"/>
              </a:lnSpc>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二、信息收集的内容</a:t>
            </a:r>
          </a:p>
        </p:txBody>
      </p:sp>
      <p:sp>
        <p:nvSpPr>
          <p:cNvPr id="5" name="Text Box 3"/>
          <p:cNvSpPr txBox="1">
            <a:spLocks noChangeArrowheads="1"/>
          </p:cNvSpPr>
          <p:nvPr/>
        </p:nvSpPr>
        <p:spPr bwMode="auto">
          <a:xfrm>
            <a:off x="900113" y="1746911"/>
            <a:ext cx="7561262" cy="516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）绩效目标决定绩效信息收集的范围，所有与实现组织目标相关的重要绩效信息都需要收集、记录和保存下来。</a:t>
            </a: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）信息收集的内容需要面向绩效评价。绩效监控的内容也是绩效评价的重点。</a:t>
            </a:r>
            <a:endParaRPr lang="en-US" altLang="zh-CN" sz="2400" dirty="0">
              <a:solidFill>
                <a:srgbClr val="FFFFFF"/>
              </a:solidFill>
            </a:endParaRPr>
          </a:p>
          <a:p>
            <a:pPr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）绩效信息一般分为关键事件、业绩记录和第三方意见三大类</a:t>
            </a:r>
          </a:p>
          <a:p>
            <a:pPr marL="457200" indent="-457200" algn="l" eaLnBrk="1" hangingPunct="1">
              <a:lnSpc>
                <a:spcPct val="150000"/>
              </a:lnSpc>
              <a:spcBef>
                <a:spcPct val="20000"/>
              </a:spcBef>
              <a:buFontTx/>
              <a:buChar char="•"/>
            </a:pPr>
            <a:endParaRPr lang="zh-CN" altLang="zh-CN" sz="40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三、绩效信息的来源</a:t>
            </a:r>
          </a:p>
        </p:txBody>
      </p:sp>
      <p:sp>
        <p:nvSpPr>
          <p:cNvPr id="5" name="Text Box 3"/>
          <p:cNvSpPr txBox="1">
            <a:spLocks noChangeArrowheads="1"/>
          </p:cNvSpPr>
          <p:nvPr/>
        </p:nvSpPr>
        <p:spPr bwMode="auto">
          <a:xfrm>
            <a:off x="900113" y="1746911"/>
            <a:ext cx="7561262" cy="4001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1</a:t>
            </a:r>
            <a:r>
              <a:rPr lang="zh-CN" altLang="en-US" sz="2800" dirty="0">
                <a:solidFill>
                  <a:srgbClr val="FFFFFF"/>
                </a:solidFill>
              </a:rPr>
              <a:t>）上级是绩效信息的主要来源</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2</a:t>
            </a:r>
            <a:r>
              <a:rPr lang="zh-CN" altLang="en-US" sz="2800" dirty="0">
                <a:solidFill>
                  <a:srgbClr val="FFFFFF"/>
                </a:solidFill>
              </a:rPr>
              <a:t>）同事、下级、本人也是绩效信息收集的重要来源</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3</a:t>
            </a:r>
            <a:r>
              <a:rPr lang="zh-CN" altLang="en-US" sz="2800" dirty="0">
                <a:solidFill>
                  <a:srgbClr val="FFFFFF"/>
                </a:solidFill>
              </a:rPr>
              <a:t>）外部客户信息是必要的信息来源</a:t>
            </a:r>
          </a:p>
          <a:p>
            <a:pPr marL="457200" indent="-457200" algn="l" eaLnBrk="1" hangingPunct="1">
              <a:lnSpc>
                <a:spcPct val="150000"/>
              </a:lnSpc>
              <a:spcBef>
                <a:spcPct val="20000"/>
              </a:spcBef>
              <a:buFontTx/>
              <a:buChar char="•"/>
            </a:pPr>
            <a:endParaRPr lang="zh-CN" altLang="zh-CN" sz="4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四、信息收集的方法</a:t>
            </a:r>
          </a:p>
        </p:txBody>
      </p:sp>
      <p:sp>
        <p:nvSpPr>
          <p:cNvPr id="5" name="Text Box 3"/>
          <p:cNvSpPr txBox="1">
            <a:spLocks noChangeArrowheads="1"/>
          </p:cNvSpPr>
          <p:nvPr/>
        </p:nvSpPr>
        <p:spPr bwMode="auto">
          <a:xfrm>
            <a:off x="1258888" y="1844824"/>
            <a:ext cx="7561262" cy="315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eaLnBrk="1" hangingPunct="1">
              <a:lnSpc>
                <a:spcPct val="150000"/>
              </a:lnSpc>
              <a:spcBef>
                <a:spcPct val="20000"/>
              </a:spcBef>
              <a:buFont typeface="Arial" pitchFamily="34" charset="0"/>
              <a:buChar char="•"/>
            </a:pPr>
            <a:r>
              <a:rPr lang="zh-CN" altLang="en-US" sz="2400" dirty="0">
                <a:solidFill>
                  <a:srgbClr val="FFFFFF"/>
                </a:solidFill>
              </a:rPr>
              <a:t>第一，工作记录法</a:t>
            </a:r>
          </a:p>
          <a:p>
            <a:pPr marL="342900" indent="-342900" eaLnBrk="1" hangingPunct="1">
              <a:lnSpc>
                <a:spcPct val="150000"/>
              </a:lnSpc>
              <a:spcBef>
                <a:spcPct val="20000"/>
              </a:spcBef>
              <a:buFont typeface="Arial" pitchFamily="34" charset="0"/>
              <a:buChar char="•"/>
            </a:pPr>
            <a:r>
              <a:rPr lang="zh-CN" altLang="en-US" sz="2400" dirty="0">
                <a:solidFill>
                  <a:srgbClr val="FFFFFF"/>
                </a:solidFill>
              </a:rPr>
              <a:t>第二，观察法</a:t>
            </a:r>
          </a:p>
          <a:p>
            <a:pPr marL="342900" indent="-342900" eaLnBrk="1" hangingPunct="1">
              <a:lnSpc>
                <a:spcPct val="150000"/>
              </a:lnSpc>
              <a:spcBef>
                <a:spcPct val="20000"/>
              </a:spcBef>
              <a:buFont typeface="Arial" pitchFamily="34" charset="0"/>
              <a:buChar char="•"/>
            </a:pPr>
            <a:r>
              <a:rPr lang="zh-CN" altLang="en-US" sz="2400" dirty="0">
                <a:solidFill>
                  <a:srgbClr val="FFFFFF"/>
                </a:solidFill>
              </a:rPr>
              <a:t>第三，抽查或检查法</a:t>
            </a:r>
            <a:endParaRPr lang="en-US" altLang="zh-CN" sz="2400" dirty="0">
              <a:solidFill>
                <a:srgbClr val="FFFFFF"/>
              </a:solidFill>
            </a:endParaRPr>
          </a:p>
          <a:p>
            <a:pPr marL="342900" indent="-342900" eaLnBrk="1" hangingPunct="1">
              <a:lnSpc>
                <a:spcPct val="150000"/>
              </a:lnSpc>
              <a:spcBef>
                <a:spcPct val="20000"/>
              </a:spcBef>
              <a:buFont typeface="Arial" pitchFamily="34" charset="0"/>
              <a:buChar char="•"/>
            </a:pPr>
            <a:r>
              <a:rPr lang="zh-CN" altLang="en-US" sz="2400" dirty="0">
                <a:solidFill>
                  <a:srgbClr val="FFFFFF"/>
                </a:solidFill>
              </a:rPr>
              <a:t>第四，关键事件法</a:t>
            </a:r>
          </a:p>
          <a:p>
            <a:pPr marL="457200" indent="-457200" algn="l" eaLnBrk="1" hangingPunct="1">
              <a:lnSpc>
                <a:spcPct val="150000"/>
              </a:lnSpc>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概述	</a:t>
            </a:r>
          </a:p>
        </p:txBody>
      </p:sp>
      <p:sp>
        <p:nvSpPr>
          <p:cNvPr id="5" name="Text Box 3"/>
          <p:cNvSpPr txBox="1">
            <a:spLocks noChangeArrowheads="1"/>
          </p:cNvSpPr>
          <p:nvPr/>
        </p:nvSpPr>
        <p:spPr bwMode="auto">
          <a:xfrm>
            <a:off x="1582738" y="1916832"/>
            <a:ext cx="7561262" cy="1456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2800" dirty="0">
                <a:solidFill>
                  <a:srgbClr val="FFFFFF"/>
                </a:solidFill>
              </a:rPr>
              <a:t>一、绩效监控的内涵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二、绩效监控的方法	</a:t>
            </a:r>
            <a:endParaRPr lang="en-US" altLang="zh-CN" sz="28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四、信息收集的方法</a:t>
            </a:r>
          </a:p>
        </p:txBody>
      </p:sp>
      <p:sp>
        <p:nvSpPr>
          <p:cNvPr id="5" name="Text Box 3"/>
          <p:cNvSpPr txBox="1">
            <a:spLocks noChangeArrowheads="1"/>
          </p:cNvSpPr>
          <p:nvPr/>
        </p:nvSpPr>
        <p:spPr bwMode="auto">
          <a:xfrm>
            <a:off x="1258888" y="1844824"/>
            <a:ext cx="7561262" cy="3444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400" dirty="0">
                <a:solidFill>
                  <a:srgbClr val="FFFFFF"/>
                </a:solidFill>
              </a:rPr>
              <a:t>第一，工作记录法</a:t>
            </a:r>
          </a:p>
          <a:p>
            <a:pPr indent="0" algn="l" eaLnBrk="1" hangingPunct="1">
              <a:lnSpc>
                <a:spcPct val="150000"/>
              </a:lnSpc>
              <a:spcBef>
                <a:spcPct val="20000"/>
              </a:spcBef>
              <a:buFontTx/>
              <a:buNone/>
            </a:pPr>
            <a:r>
              <a:rPr lang="zh-CN" altLang="zh-CN" sz="2000" dirty="0">
                <a:solidFill>
                  <a:srgbClr val="FFFFFF"/>
                </a:solidFill>
                <a:latin typeface="Times New Roman" pitchFamily="18" charset="0"/>
              </a:rPr>
              <a:t>对需要详细工作记录的工种进行监管的时候，就需要使用工作记录法收集相应的绩效信息。比如，对于财务、生产、销售、服务有关方面数量、质量、时限等指标，就需要使用工作记录法，规定相关人员填写原始记录单，并定期进行统计和汇总。工作记录法要求使用规范的信息收集表格，在条件允许的情况下，也需要使用电子表格或绩效信息系统进行收集，便于信息的存储、统计、汇总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四、信息收集的方法</a:t>
            </a:r>
          </a:p>
        </p:txBody>
      </p:sp>
      <p:sp>
        <p:nvSpPr>
          <p:cNvPr id="5" name="Text Box 3"/>
          <p:cNvSpPr txBox="1">
            <a:spLocks noChangeArrowheads="1"/>
          </p:cNvSpPr>
          <p:nvPr/>
        </p:nvSpPr>
        <p:spPr bwMode="auto">
          <a:xfrm>
            <a:off x="1258888" y="1844824"/>
            <a:ext cx="7561262" cy="3608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400" dirty="0">
                <a:solidFill>
                  <a:srgbClr val="FFFFFF"/>
                </a:solidFill>
              </a:rPr>
              <a:t>第二，观察法</a:t>
            </a:r>
          </a:p>
          <a:p>
            <a:pPr indent="0" eaLnBrk="1" hangingPunct="1">
              <a:lnSpc>
                <a:spcPct val="150000"/>
              </a:lnSpc>
              <a:spcBef>
                <a:spcPct val="20000"/>
              </a:spcBef>
              <a:buFont typeface="Arial" pitchFamily="34" charset="0"/>
              <a:buNone/>
            </a:pPr>
            <a:r>
              <a:rPr lang="zh-CN" altLang="en-US" sz="2000" dirty="0">
                <a:solidFill>
                  <a:srgbClr val="FFFFFF"/>
                </a:solidFill>
              </a:rPr>
              <a:t>观察法是管理者直接观察下属的工作表现。在各种渠道中，观察一般是最可靠的。观察是一种收集信息的特定方式，通常是由管理者亲眼所见、亲耳所闻，而不是从别人那里得知。管理者常常采用走动式管理，对工作现场进行不定时的考察，从而获取第一手绩效信息。</a:t>
            </a:r>
          </a:p>
          <a:p>
            <a:pPr marL="457200" indent="-457200" algn="l" eaLnBrk="1" hangingPunct="1">
              <a:lnSpc>
                <a:spcPct val="150000"/>
              </a:lnSpc>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四、信息收集的方法</a:t>
            </a:r>
          </a:p>
        </p:txBody>
      </p:sp>
      <p:sp>
        <p:nvSpPr>
          <p:cNvPr id="5" name="Text Box 3"/>
          <p:cNvSpPr txBox="1">
            <a:spLocks noChangeArrowheads="1"/>
          </p:cNvSpPr>
          <p:nvPr/>
        </p:nvSpPr>
        <p:spPr bwMode="auto">
          <a:xfrm>
            <a:off x="1258888" y="1844824"/>
            <a:ext cx="7561262" cy="2694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400" dirty="0">
                <a:solidFill>
                  <a:srgbClr val="FFFFFF"/>
                </a:solidFill>
              </a:rPr>
              <a:t>第三，抽查或检查法</a:t>
            </a:r>
            <a:endParaRPr lang="en-US" altLang="zh-CN" sz="2400" dirty="0">
              <a:solidFill>
                <a:srgbClr val="FFFFFF"/>
              </a:solidFill>
            </a:endParaRPr>
          </a:p>
          <a:p>
            <a:pPr indent="0" eaLnBrk="1" hangingPunct="1">
              <a:lnSpc>
                <a:spcPct val="150000"/>
              </a:lnSpc>
              <a:spcBef>
                <a:spcPct val="20000"/>
              </a:spcBef>
              <a:buFont typeface="Arial" pitchFamily="34" charset="0"/>
              <a:buNone/>
            </a:pPr>
            <a:r>
              <a:rPr lang="zh-CN" altLang="en-US" sz="2000" dirty="0">
                <a:solidFill>
                  <a:srgbClr val="FFFFFF"/>
                </a:solidFill>
              </a:rPr>
              <a:t>这种办法常常与工作记录法配合使用，为了核对相关绩效信息的真实性而采用的一种信息收集方法。管理者或专门的部门可以对绩效信息进行抽查或检查，确保原始信息的真实性。</a:t>
            </a:r>
          </a:p>
          <a:p>
            <a:pPr marL="457200" indent="-457200" algn="l" eaLnBrk="1" hangingPunct="1">
              <a:lnSpc>
                <a:spcPct val="150000"/>
              </a:lnSpc>
              <a:spcBef>
                <a:spcPct val="20000"/>
              </a:spcBef>
              <a:buFontTx/>
              <a:buChar char="•"/>
            </a:pPr>
            <a:endParaRPr lang="zh-CN" altLang="zh-CN" sz="24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四、信息收集的方法</a:t>
            </a:r>
          </a:p>
        </p:txBody>
      </p:sp>
      <p:sp>
        <p:nvSpPr>
          <p:cNvPr id="5" name="Text Box 3"/>
          <p:cNvSpPr txBox="1">
            <a:spLocks noChangeArrowheads="1"/>
          </p:cNvSpPr>
          <p:nvPr/>
        </p:nvSpPr>
        <p:spPr bwMode="auto">
          <a:xfrm>
            <a:off x="1258888" y="1844824"/>
            <a:ext cx="7561262" cy="252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400" dirty="0">
                <a:solidFill>
                  <a:srgbClr val="FFFFFF"/>
                </a:solidFill>
              </a:rPr>
              <a:t>第四，关键事件法</a:t>
            </a:r>
          </a:p>
          <a:p>
            <a:pPr indent="0" algn="l" eaLnBrk="1" hangingPunct="1">
              <a:lnSpc>
                <a:spcPct val="150000"/>
              </a:lnSpc>
              <a:spcBef>
                <a:spcPct val="20000"/>
              </a:spcBef>
              <a:buFontTx/>
              <a:buNone/>
            </a:pPr>
            <a:r>
              <a:rPr lang="zh-CN" altLang="zh-CN" sz="2000" dirty="0">
                <a:solidFill>
                  <a:srgbClr val="FFFFFF"/>
                </a:solidFill>
                <a:latin typeface="Times New Roman" pitchFamily="18" charset="0"/>
              </a:rPr>
              <a:t>这种方法要求在绩效实施过程中，特别对突出或异常失误的关键性事件进行记录，为管理者对突出业绩进行及时奖励和对重大问题进行及时辅导或纠偏做准备，并为绩效评价和绩效改进做基础信息收集。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五、杭州市绩效信息的收集</a:t>
            </a:r>
          </a:p>
        </p:txBody>
      </p:sp>
      <p:sp>
        <p:nvSpPr>
          <p:cNvPr id="5" name="Text Box 3"/>
          <p:cNvSpPr txBox="1">
            <a:spLocks noChangeArrowheads="1"/>
          </p:cNvSpPr>
          <p:nvPr/>
        </p:nvSpPr>
        <p:spPr bwMode="auto">
          <a:xfrm>
            <a:off x="971550" y="1844824"/>
            <a:ext cx="7561262"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400" dirty="0">
                <a:solidFill>
                  <a:srgbClr val="FFFFFF"/>
                </a:solidFill>
              </a:rPr>
              <a:t>杭州市在实施绩效管理过程中</a:t>
            </a:r>
            <a:r>
              <a:rPr lang="en-US" altLang="zh-CN" sz="2400" dirty="0">
                <a:solidFill>
                  <a:srgbClr val="FFFFFF"/>
                </a:solidFill>
              </a:rPr>
              <a:t>,</a:t>
            </a:r>
            <a:r>
              <a:rPr lang="zh-CN" altLang="en-US" sz="2400" dirty="0">
                <a:solidFill>
                  <a:srgbClr val="FFFFFF"/>
                </a:solidFill>
              </a:rPr>
              <a:t>主要通过绩效管理机构、第三方机构、绩效信息员和公共服务窗口四个方面进行绩效信息的采集工作。</a:t>
            </a:r>
            <a:endParaRPr lang="en-US" altLang="zh-CN" sz="2400" dirty="0">
              <a:solidFill>
                <a:srgbClr val="FFFFFF"/>
              </a:solidFill>
            </a:endParaRPr>
          </a:p>
          <a:p>
            <a:pPr indent="0" eaLnBrk="1" hangingPunct="1">
              <a:lnSpc>
                <a:spcPct val="150000"/>
              </a:lnSpc>
              <a:spcBef>
                <a:spcPct val="20000"/>
              </a:spcBef>
              <a:buFont typeface="Arial" pitchFamily="34" charset="0"/>
              <a:buNone/>
            </a:pPr>
            <a:r>
              <a:rPr lang="en-US" altLang="zh-CN" sz="2000" dirty="0">
                <a:solidFill>
                  <a:srgbClr val="FFFFFF"/>
                </a:solidFill>
                <a:latin typeface="+mn-ea"/>
                <a:ea typeface="+mn-ea"/>
              </a:rPr>
              <a:t>1.</a:t>
            </a:r>
            <a:r>
              <a:rPr lang="zh-CN" altLang="en-US" sz="2000" dirty="0">
                <a:solidFill>
                  <a:srgbClr val="FFFFFF"/>
                </a:solidFill>
                <a:latin typeface="+mn-ea"/>
                <a:ea typeface="+mn-ea"/>
              </a:rPr>
              <a:t>绩效管理机构采集</a:t>
            </a:r>
          </a:p>
          <a:p>
            <a:pPr indent="0" eaLnBrk="1" hangingPunct="1">
              <a:lnSpc>
                <a:spcPct val="150000"/>
              </a:lnSpc>
              <a:spcBef>
                <a:spcPct val="20000"/>
              </a:spcBef>
              <a:buFont typeface="Arial" pitchFamily="34" charset="0"/>
              <a:buNone/>
            </a:pPr>
            <a:r>
              <a:rPr lang="zh-CN" altLang="en-US" sz="2000" dirty="0">
                <a:solidFill>
                  <a:srgbClr val="FFFFFF"/>
                </a:solidFill>
                <a:latin typeface="+mn-ea"/>
                <a:ea typeface="+mn-ea"/>
              </a:rPr>
              <a:t>绩效管理机构依托信息化系统</a:t>
            </a:r>
            <a:r>
              <a:rPr lang="en-US" altLang="zh-CN" sz="2000" dirty="0">
                <a:solidFill>
                  <a:srgbClr val="FFFFFF"/>
                </a:solidFill>
                <a:latin typeface="+mn-ea"/>
                <a:ea typeface="+mn-ea"/>
              </a:rPr>
              <a:t>,</a:t>
            </a:r>
            <a:r>
              <a:rPr lang="zh-CN" altLang="en-US" sz="2000" dirty="0">
                <a:solidFill>
                  <a:srgbClr val="FFFFFF"/>
                </a:solidFill>
                <a:latin typeface="+mn-ea"/>
                <a:ea typeface="+mn-ea"/>
              </a:rPr>
              <a:t>定期采集绩效责任单位各类工作目标的实施进展情况、存在的问题等日常信息。采集方式主要有定期报送和系统自动抓取两种。</a:t>
            </a:r>
          </a:p>
        </p:txBody>
      </p:sp>
    </p:spTree>
    <p:extLst>
      <p:ext uri="{BB962C8B-B14F-4D97-AF65-F5344CB8AC3E}">
        <p14:creationId xmlns:p14="http://schemas.microsoft.com/office/powerpoint/2010/main" val="16647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五、杭州市绩效信息的收集</a:t>
            </a:r>
          </a:p>
        </p:txBody>
      </p:sp>
      <p:sp>
        <p:nvSpPr>
          <p:cNvPr id="5" name="Text Box 3"/>
          <p:cNvSpPr txBox="1">
            <a:spLocks noChangeArrowheads="1"/>
          </p:cNvSpPr>
          <p:nvPr/>
        </p:nvSpPr>
        <p:spPr bwMode="auto">
          <a:xfrm>
            <a:off x="971550" y="1488268"/>
            <a:ext cx="7561262"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en-US" altLang="zh-CN" sz="2000" dirty="0">
                <a:solidFill>
                  <a:srgbClr val="FFFFFF"/>
                </a:solidFill>
              </a:rPr>
              <a:t>2.</a:t>
            </a:r>
            <a:r>
              <a:rPr lang="zh-CN" altLang="en-US" sz="2000" dirty="0">
                <a:solidFill>
                  <a:srgbClr val="FFFFFF"/>
                </a:solidFill>
              </a:rPr>
              <a:t>第三方机构采集</a:t>
            </a:r>
          </a:p>
          <a:p>
            <a:pPr indent="0" eaLnBrk="1" hangingPunct="1">
              <a:lnSpc>
                <a:spcPct val="150000"/>
              </a:lnSpc>
              <a:spcBef>
                <a:spcPct val="20000"/>
              </a:spcBef>
              <a:buFont typeface="Arial" pitchFamily="34" charset="0"/>
              <a:buNone/>
            </a:pPr>
            <a:r>
              <a:rPr lang="zh-CN" altLang="en-US" sz="2000" dirty="0">
                <a:solidFill>
                  <a:srgbClr val="FFFFFF"/>
                </a:solidFill>
              </a:rPr>
              <a:t>第三方机构采集是以政府购买服务的形式</a:t>
            </a:r>
            <a:r>
              <a:rPr lang="en-US" altLang="zh-CN" sz="2000" dirty="0">
                <a:solidFill>
                  <a:srgbClr val="FFFFFF"/>
                </a:solidFill>
              </a:rPr>
              <a:t>,</a:t>
            </a:r>
            <a:r>
              <a:rPr lang="zh-CN" altLang="en-US" sz="2000" dirty="0">
                <a:solidFill>
                  <a:srgbClr val="FFFFFF"/>
                </a:solidFill>
              </a:rPr>
              <a:t>委托非利益相关第三方提供信息监测和信息采集服务</a:t>
            </a:r>
            <a:r>
              <a:rPr lang="en-US" altLang="zh-CN" sz="2000" dirty="0">
                <a:solidFill>
                  <a:srgbClr val="FFFFFF"/>
                </a:solidFill>
              </a:rPr>
              <a:t>,</a:t>
            </a:r>
            <a:r>
              <a:rPr lang="zh-CN" altLang="en-US" sz="2000" dirty="0">
                <a:solidFill>
                  <a:srgbClr val="FFFFFF"/>
                </a:solidFill>
              </a:rPr>
              <a:t>建立中立客观的绩效信息采集渠道。采集的范围主要是与绩效目标相关的媒体舆情信息。</a:t>
            </a:r>
            <a:endParaRPr lang="en-US" altLang="zh-CN" sz="2000" dirty="0">
              <a:solidFill>
                <a:srgbClr val="FFFFFF"/>
              </a:solidFill>
            </a:endParaRPr>
          </a:p>
          <a:p>
            <a:pPr indent="0" eaLnBrk="1" hangingPunct="1">
              <a:lnSpc>
                <a:spcPct val="150000"/>
              </a:lnSpc>
              <a:spcBef>
                <a:spcPct val="20000"/>
              </a:spcBef>
              <a:buFont typeface="Arial" pitchFamily="34" charset="0"/>
              <a:buNone/>
            </a:pPr>
            <a:r>
              <a:rPr lang="en-US" altLang="zh-CN" sz="2000" dirty="0">
                <a:solidFill>
                  <a:srgbClr val="FFFFFF"/>
                </a:solidFill>
              </a:rPr>
              <a:t>3.</a:t>
            </a:r>
            <a:r>
              <a:rPr lang="zh-CN" altLang="en-US" sz="2000" dirty="0">
                <a:solidFill>
                  <a:srgbClr val="FFFFFF"/>
                </a:solidFill>
              </a:rPr>
              <a:t>绩效信息员采集</a:t>
            </a:r>
            <a:endParaRPr lang="en-US" altLang="zh-CN" sz="2000" dirty="0">
              <a:solidFill>
                <a:srgbClr val="FFFFFF"/>
              </a:solidFill>
            </a:endParaRPr>
          </a:p>
          <a:p>
            <a:pPr indent="0" eaLnBrk="1" hangingPunct="1">
              <a:lnSpc>
                <a:spcPct val="150000"/>
              </a:lnSpc>
              <a:spcBef>
                <a:spcPct val="20000"/>
              </a:spcBef>
              <a:buFont typeface="Arial" pitchFamily="34" charset="0"/>
              <a:buNone/>
            </a:pPr>
            <a:r>
              <a:rPr lang="zh-CN" altLang="en-US" sz="2000" dirty="0">
                <a:solidFill>
                  <a:srgbClr val="FFFFFF"/>
                </a:solidFill>
              </a:rPr>
              <a:t>采集方式主要有两种</a:t>
            </a:r>
            <a:r>
              <a:rPr lang="en-US" altLang="zh-CN" sz="2000" dirty="0">
                <a:solidFill>
                  <a:srgbClr val="FFFFFF"/>
                </a:solidFill>
              </a:rPr>
              <a:t>:</a:t>
            </a:r>
            <a:r>
              <a:rPr lang="zh-CN" altLang="en-US" sz="2000" dirty="0">
                <a:solidFill>
                  <a:srgbClr val="FFFFFF"/>
                </a:solidFill>
              </a:rPr>
              <a:t>自主采集和专题采集。自主采集是指通过实地勘察、体验、调研、走访等方式</a:t>
            </a:r>
            <a:r>
              <a:rPr lang="en-US" altLang="zh-CN" sz="2000" dirty="0">
                <a:solidFill>
                  <a:srgbClr val="FFFFFF"/>
                </a:solidFill>
              </a:rPr>
              <a:t>,</a:t>
            </a:r>
            <a:r>
              <a:rPr lang="zh-CN" altLang="en-US" sz="2000" dirty="0">
                <a:solidFill>
                  <a:srgbClr val="FFFFFF"/>
                </a:solidFill>
              </a:rPr>
              <a:t>广泛收集身边群众对绩效责任单位的评价、意见及建议</a:t>
            </a:r>
            <a:r>
              <a:rPr lang="en-US" altLang="zh-CN" sz="2000" dirty="0">
                <a:solidFill>
                  <a:srgbClr val="FFFFFF"/>
                </a:solidFill>
              </a:rPr>
              <a:t>,</a:t>
            </a:r>
            <a:r>
              <a:rPr lang="zh-CN" altLang="en-US" sz="2000" dirty="0">
                <a:solidFill>
                  <a:srgbClr val="FFFFFF"/>
                </a:solidFill>
              </a:rPr>
              <a:t>及时发现苗头或倾向性问题</a:t>
            </a:r>
            <a:r>
              <a:rPr lang="en-US" altLang="zh-CN" sz="2000" dirty="0">
                <a:solidFill>
                  <a:srgbClr val="FFFFFF"/>
                </a:solidFill>
              </a:rPr>
              <a:t>,</a:t>
            </a:r>
            <a:r>
              <a:rPr lang="zh-CN" altLang="en-US" sz="2000" dirty="0">
                <a:solidFill>
                  <a:srgbClr val="FFFFFF"/>
                </a:solidFill>
              </a:rPr>
              <a:t>为绩效管理提供第一手资料</a:t>
            </a:r>
            <a:r>
              <a:rPr lang="en-US" altLang="zh-CN" sz="2000" dirty="0">
                <a:solidFill>
                  <a:srgbClr val="FFFFFF"/>
                </a:solidFill>
              </a:rPr>
              <a:t>;</a:t>
            </a:r>
            <a:r>
              <a:rPr lang="zh-CN" altLang="en-US" sz="2000" dirty="0">
                <a:solidFill>
                  <a:srgbClr val="FFFFFF"/>
                </a:solidFill>
              </a:rPr>
              <a:t>专题采集是指市考评办确定好采集专题</a:t>
            </a:r>
            <a:r>
              <a:rPr lang="en-US" altLang="zh-CN" sz="2000" dirty="0">
                <a:solidFill>
                  <a:srgbClr val="FFFFFF"/>
                </a:solidFill>
              </a:rPr>
              <a:t>,</a:t>
            </a:r>
            <a:r>
              <a:rPr lang="zh-CN" altLang="en-US" sz="2000" dirty="0">
                <a:solidFill>
                  <a:srgbClr val="FFFFFF"/>
                </a:solidFill>
              </a:rPr>
              <a:t>组织绩效信息员在规定时间内</a:t>
            </a:r>
            <a:r>
              <a:rPr lang="en-US" altLang="zh-CN" sz="2000" dirty="0">
                <a:solidFill>
                  <a:srgbClr val="FFFFFF"/>
                </a:solidFill>
              </a:rPr>
              <a:t>,</a:t>
            </a:r>
            <a:r>
              <a:rPr lang="zh-CN" altLang="en-US" sz="2000" dirty="0">
                <a:solidFill>
                  <a:srgbClr val="FFFFFF"/>
                </a:solidFill>
              </a:rPr>
              <a:t>通过调查研究、实地访谈和体验等</a:t>
            </a:r>
            <a:r>
              <a:rPr lang="en-US" altLang="zh-CN" sz="2000" dirty="0">
                <a:solidFill>
                  <a:srgbClr val="FFFFFF"/>
                </a:solidFill>
              </a:rPr>
              <a:t>,</a:t>
            </a:r>
            <a:r>
              <a:rPr lang="zh-CN" altLang="en-US" sz="2000" dirty="0">
                <a:solidFill>
                  <a:srgbClr val="FFFFFF"/>
                </a:solidFill>
              </a:rPr>
              <a:t>围绕专题集中定向进行重点采集。</a:t>
            </a:r>
          </a:p>
        </p:txBody>
      </p:sp>
    </p:spTree>
    <p:extLst>
      <p:ext uri="{BB962C8B-B14F-4D97-AF65-F5344CB8AC3E}">
        <p14:creationId xmlns:p14="http://schemas.microsoft.com/office/powerpoint/2010/main" val="74393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五、杭州市绩效信息的收集</a:t>
            </a:r>
          </a:p>
        </p:txBody>
      </p:sp>
      <p:sp>
        <p:nvSpPr>
          <p:cNvPr id="5" name="Text Box 3"/>
          <p:cNvSpPr txBox="1">
            <a:spLocks noChangeArrowheads="1"/>
          </p:cNvSpPr>
          <p:nvPr/>
        </p:nvSpPr>
        <p:spPr bwMode="auto">
          <a:xfrm>
            <a:off x="971550" y="1844824"/>
            <a:ext cx="7561262" cy="3775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en-US" altLang="zh-CN" sz="2000" dirty="0">
                <a:solidFill>
                  <a:srgbClr val="FFFFFF"/>
                </a:solidFill>
              </a:rPr>
              <a:t>4.</a:t>
            </a:r>
            <a:r>
              <a:rPr lang="zh-CN" altLang="en-US" sz="2000" dirty="0">
                <a:solidFill>
                  <a:srgbClr val="FFFFFF"/>
                </a:solidFill>
              </a:rPr>
              <a:t>公共服务窗口采集</a:t>
            </a:r>
          </a:p>
          <a:p>
            <a:pPr indent="0" eaLnBrk="1" hangingPunct="1">
              <a:lnSpc>
                <a:spcPct val="150000"/>
              </a:lnSpc>
              <a:spcBef>
                <a:spcPct val="20000"/>
              </a:spcBef>
              <a:buFont typeface="Arial" pitchFamily="34" charset="0"/>
              <a:buNone/>
            </a:pPr>
            <a:r>
              <a:rPr lang="zh-CN" altLang="en-US" sz="2000" dirty="0">
                <a:solidFill>
                  <a:srgbClr val="FFFFFF"/>
                </a:solidFill>
              </a:rPr>
              <a:t>公共服务窗口采集是指依托信息化系统</a:t>
            </a:r>
            <a:r>
              <a:rPr lang="en-US" altLang="zh-CN" sz="2000" dirty="0">
                <a:solidFill>
                  <a:srgbClr val="FFFFFF"/>
                </a:solidFill>
              </a:rPr>
              <a:t>,</a:t>
            </a:r>
            <a:r>
              <a:rPr lang="zh-CN" altLang="en-US" sz="2000" dirty="0">
                <a:solidFill>
                  <a:srgbClr val="FFFFFF"/>
                </a:solidFill>
              </a:rPr>
              <a:t>获取接受公共服务的行政相对人对公共服务窗口的服务质量、服务态度等方面的满意度评价信息。具体做法是</a:t>
            </a:r>
            <a:r>
              <a:rPr lang="en-US" altLang="zh-CN" sz="2000" dirty="0">
                <a:solidFill>
                  <a:srgbClr val="FFFFFF"/>
                </a:solidFill>
              </a:rPr>
              <a:t>:</a:t>
            </a:r>
            <a:r>
              <a:rPr lang="zh-CN" altLang="en-US" sz="2000" dirty="0">
                <a:solidFill>
                  <a:srgbClr val="FFFFFF"/>
                </a:solidFill>
              </a:rPr>
              <a:t>在行政审批和公共服务窗口</a:t>
            </a:r>
            <a:r>
              <a:rPr lang="en-US" altLang="zh-CN" sz="2000" dirty="0">
                <a:solidFill>
                  <a:srgbClr val="FFFFFF"/>
                </a:solidFill>
              </a:rPr>
              <a:t>,</a:t>
            </a:r>
            <a:r>
              <a:rPr lang="zh-CN" altLang="en-US" sz="2000" dirty="0">
                <a:solidFill>
                  <a:srgbClr val="FFFFFF"/>
                </a:solidFill>
              </a:rPr>
              <a:t>统一设置评价器</a:t>
            </a:r>
            <a:r>
              <a:rPr lang="en-US" altLang="zh-CN" sz="2000" dirty="0">
                <a:solidFill>
                  <a:srgbClr val="FFFFFF"/>
                </a:solidFill>
              </a:rPr>
              <a:t>,</a:t>
            </a:r>
            <a:r>
              <a:rPr lang="zh-CN" altLang="en-US" sz="2000" dirty="0">
                <a:solidFill>
                  <a:srgbClr val="FFFFFF"/>
                </a:solidFill>
              </a:rPr>
              <a:t>事项办结时</a:t>
            </a:r>
            <a:r>
              <a:rPr lang="en-US" altLang="zh-CN" sz="2000" dirty="0">
                <a:solidFill>
                  <a:srgbClr val="FFFFFF"/>
                </a:solidFill>
              </a:rPr>
              <a:t>,</a:t>
            </a:r>
            <a:r>
              <a:rPr lang="zh-CN" altLang="en-US" sz="2000" dirty="0">
                <a:solidFill>
                  <a:srgbClr val="FFFFFF"/>
                </a:solidFill>
              </a:rPr>
              <a:t>窗口工作人员触发服务评价系统</a:t>
            </a:r>
            <a:r>
              <a:rPr lang="en-US" altLang="zh-CN" sz="2000" dirty="0">
                <a:solidFill>
                  <a:srgbClr val="FFFFFF"/>
                </a:solidFill>
              </a:rPr>
              <a:t>,</a:t>
            </a:r>
            <a:r>
              <a:rPr lang="zh-CN" altLang="en-US" sz="2000" dirty="0">
                <a:solidFill>
                  <a:srgbClr val="FFFFFF"/>
                </a:solidFill>
              </a:rPr>
              <a:t>提请服务对象对其所提供的服务进行评价。服务评价坚持“五统一”原则</a:t>
            </a:r>
            <a:r>
              <a:rPr lang="en-US" altLang="zh-CN" sz="2000" dirty="0">
                <a:solidFill>
                  <a:srgbClr val="FFFFFF"/>
                </a:solidFill>
              </a:rPr>
              <a:t>,</a:t>
            </a:r>
            <a:r>
              <a:rPr lang="zh-CN" altLang="en-US" sz="2000" dirty="0">
                <a:solidFill>
                  <a:srgbClr val="FFFFFF"/>
                </a:solidFill>
              </a:rPr>
              <a:t>即统一评价标准、统一评价器数据处理、统一评价器验收标识、统一评价数据发布、统一服务评价考核。</a:t>
            </a:r>
          </a:p>
        </p:txBody>
      </p:sp>
    </p:spTree>
    <p:extLst>
      <p:ext uri="{BB962C8B-B14F-4D97-AF65-F5344CB8AC3E}">
        <p14:creationId xmlns:p14="http://schemas.microsoft.com/office/powerpoint/2010/main" val="262251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899592" y="1603612"/>
            <a:ext cx="8674399" cy="1949508"/>
          </a:xfrm>
          <a:prstGeom prst="rect">
            <a:avLst/>
          </a:prstGeom>
        </p:spPr>
        <p:txBody>
          <a:bodyPr wrap="square">
            <a:spAutoFit/>
          </a:bodyPr>
          <a:lstStyle/>
          <a:p>
            <a:pPr marL="285750" indent="-285750" hangingPunct="0">
              <a:lnSpc>
                <a:spcPct val="150000"/>
              </a:lnSpc>
              <a:buFont typeface="Arial" pitchFamily="34" charset="0"/>
              <a:buChar char="•"/>
            </a:pPr>
            <a:r>
              <a:rPr lang="zh-CN" altLang="en-US" sz="2800" dirty="0"/>
              <a:t>绩效监控 </a:t>
            </a:r>
            <a:r>
              <a:rPr lang="en-US" altLang="zh-CN" sz="2800" dirty="0"/>
              <a:t>(performance monitoring)</a:t>
            </a:r>
          </a:p>
          <a:p>
            <a:pPr marL="285750" indent="-285750" hangingPunct="0">
              <a:lnSpc>
                <a:spcPct val="150000"/>
              </a:lnSpc>
              <a:buFont typeface="Arial" pitchFamily="34" charset="0"/>
              <a:buChar char="•"/>
            </a:pPr>
            <a:r>
              <a:rPr lang="zh-CN" altLang="en-US" sz="2800" dirty="0"/>
              <a:t>绩效沟通</a:t>
            </a:r>
            <a:r>
              <a:rPr lang="en-US" altLang="zh-CN" sz="2800" dirty="0"/>
              <a:t>(performance communication)</a:t>
            </a:r>
          </a:p>
          <a:p>
            <a:pPr marL="285750" indent="-285750" hangingPunct="0">
              <a:lnSpc>
                <a:spcPct val="150000"/>
              </a:lnSpc>
              <a:buFont typeface="Arial" pitchFamily="34" charset="0"/>
              <a:buChar char="•"/>
            </a:pPr>
            <a:r>
              <a:rPr lang="zh-CN" altLang="en-US" sz="2800" dirty="0"/>
              <a:t>绩效辅导（</a:t>
            </a:r>
            <a:r>
              <a:rPr lang="en-US" altLang="zh-CN" sz="2800" dirty="0"/>
              <a:t>performance coaching</a:t>
            </a:r>
            <a:r>
              <a:rPr lang="zh-CN" altLang="en-US" sz="28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1043608" y="1268760"/>
            <a:ext cx="7772400" cy="5111750"/>
          </a:xfrm>
        </p:spPr>
        <p:txBody>
          <a:bodyPr/>
          <a:lstStyle/>
          <a:p>
            <a:pPr marL="0" indent="0">
              <a:lnSpc>
                <a:spcPct val="150000"/>
              </a:lnSpc>
              <a:buNone/>
            </a:pPr>
            <a:r>
              <a:rPr sz="2400" b="1" dirty="0"/>
              <a:t>1.绩效监控的方法有哪些？</a:t>
            </a:r>
          </a:p>
          <a:p>
            <a:pPr marL="0" indent="0">
              <a:lnSpc>
                <a:spcPct val="150000"/>
              </a:lnSpc>
              <a:buNone/>
            </a:pPr>
            <a:r>
              <a:rPr sz="2400" b="1" dirty="0"/>
              <a:t>2.谈谈你对绩效沟通原则的认识。</a:t>
            </a:r>
          </a:p>
          <a:p>
            <a:pPr marL="0" indent="0">
              <a:lnSpc>
                <a:spcPct val="150000"/>
              </a:lnSpc>
              <a:buNone/>
            </a:pPr>
            <a:r>
              <a:rPr sz="2400" b="1" dirty="0"/>
              <a:t>3.你对管理者领导风格选择和绩效辅导的理解。</a:t>
            </a:r>
          </a:p>
          <a:p>
            <a:pPr marL="0" indent="0">
              <a:lnSpc>
                <a:spcPct val="150000"/>
              </a:lnSpc>
              <a:buNone/>
            </a:pPr>
            <a:r>
              <a:rPr sz="2400" b="1" dirty="0"/>
              <a:t>4.绩效信息收集的内容和方法有哪些？</a:t>
            </a:r>
          </a:p>
          <a:p>
            <a:pPr marL="609600" indent="-609600" eaLnBrk="1" hangingPunct="1">
              <a:spcBef>
                <a:spcPct val="50000"/>
              </a:spcBef>
              <a:buClrTx/>
              <a:buSzTx/>
              <a:buFontTx/>
              <a:buNone/>
            </a:pPr>
            <a:endParaRPr lang="en-US" altLang="zh-CN"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一、绩效监控的内涵</a:t>
            </a:r>
          </a:p>
        </p:txBody>
      </p:sp>
      <p:sp>
        <p:nvSpPr>
          <p:cNvPr id="5" name="Text Box 3"/>
          <p:cNvSpPr txBox="1">
            <a:spLocks noChangeArrowheads="1"/>
          </p:cNvSpPr>
          <p:nvPr/>
        </p:nvSpPr>
        <p:spPr bwMode="auto">
          <a:xfrm>
            <a:off x="900113" y="1746911"/>
            <a:ext cx="7561262"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b="1" i="1" u="sng" dirty="0">
                <a:solidFill>
                  <a:srgbClr val="FFFF00"/>
                </a:solidFill>
              </a:rPr>
              <a:t>绩效监控</a:t>
            </a:r>
            <a:r>
              <a:rPr lang="zh-CN" altLang="en-US" sz="2800" dirty="0">
                <a:solidFill>
                  <a:srgbClr val="FFFFFF"/>
                </a:solidFill>
              </a:rPr>
              <a:t>（</a:t>
            </a:r>
            <a:r>
              <a:rPr lang="en-US" altLang="zh-CN" sz="2800" dirty="0">
                <a:solidFill>
                  <a:srgbClr val="FFFFFF"/>
                </a:solidFill>
              </a:rPr>
              <a:t>performance monitoring</a:t>
            </a:r>
            <a:r>
              <a:rPr lang="zh-CN" altLang="en-US" sz="2800" dirty="0">
                <a:solidFill>
                  <a:srgbClr val="FFFFFF"/>
                </a:solidFill>
              </a:rPr>
              <a:t>）是指在绩效计划实施过程中，管理者与下属通过持续的绩效沟通，采取有效的监控方式对下属的行为及绩效目标的实施情况进行监控，并提供必要的工作指导与工作支持的过程。其目的是为了确保组织、部门及个人绩效目标的达成。</a:t>
            </a: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一、绩效监控的内涵</a:t>
            </a:r>
          </a:p>
        </p:txBody>
      </p:sp>
      <p:sp>
        <p:nvSpPr>
          <p:cNvPr id="5" name="Text Box 3"/>
          <p:cNvSpPr txBox="1">
            <a:spLocks noChangeArrowheads="1"/>
          </p:cNvSpPr>
          <p:nvPr/>
        </p:nvSpPr>
        <p:spPr bwMode="auto">
          <a:xfrm>
            <a:off x="900113" y="1746911"/>
            <a:ext cx="7561262" cy="4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对绩效监控概念的把握需要注意以下几个方面</a:t>
            </a:r>
            <a:r>
              <a:rPr lang="en-US" altLang="zh-CN" sz="2800" dirty="0">
                <a:solidFill>
                  <a:srgbClr val="FFFFFF"/>
                </a:solidFill>
                <a:latin typeface="Times New Roman" pitchFamily="18" charset="0"/>
              </a:rPr>
              <a:t>:</a:t>
            </a:r>
          </a:p>
          <a:p>
            <a:pPr eaLnBrk="1" hangingPunct="1">
              <a:lnSpc>
                <a:spcPct val="150000"/>
              </a:lnSpc>
              <a:spcBef>
                <a:spcPct val="20000"/>
              </a:spcBef>
            </a:pPr>
            <a:r>
              <a:rPr lang="zh-CN" altLang="en-US" sz="2800" dirty="0">
                <a:solidFill>
                  <a:srgbClr val="FFFFFF"/>
                </a:solidFill>
                <a:latin typeface="Times New Roman" pitchFamily="18" charset="0"/>
              </a:rPr>
              <a:t>第一，绩效监控的重点内容是绩效计划实施情况。</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第二，绩效监控是一个持续沟通的过程。</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第三，绩效监控环节的主要任务是提供绩效辅导和收集绩效信息。</a:t>
            </a:r>
            <a:endParaRPr lang="zh-CN" altLang="zh-CN" sz="2800" dirty="0">
              <a:solidFill>
                <a:srgbClr val="FFFFFF"/>
              </a:solidFill>
              <a:latin typeface="Times New Roman" pitchFamily="18" charset="0"/>
            </a:endParaRPr>
          </a:p>
        </p:txBody>
      </p:sp>
    </p:spTree>
    <p:extLst>
      <p:ext uri="{BB962C8B-B14F-4D97-AF65-F5344CB8AC3E}">
        <p14:creationId xmlns:p14="http://schemas.microsoft.com/office/powerpoint/2010/main" val="82389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二、绩效监控的方法</a:t>
            </a:r>
          </a:p>
        </p:txBody>
      </p:sp>
      <p:sp>
        <p:nvSpPr>
          <p:cNvPr id="5" name="Text Box 3"/>
          <p:cNvSpPr txBox="1">
            <a:spLocks noChangeArrowheads="1"/>
          </p:cNvSpPr>
          <p:nvPr/>
        </p:nvSpPr>
        <p:spPr bwMode="auto">
          <a:xfrm>
            <a:off x="900113" y="1746911"/>
            <a:ext cx="7561262" cy="2794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2800" dirty="0">
                <a:solidFill>
                  <a:srgbClr val="FFFFFF"/>
                </a:solidFill>
              </a:rPr>
              <a:t>（一）书面报告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（二）绩效会议	</a:t>
            </a: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（三）走动式管理</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二、绩效监控的方法</a:t>
            </a:r>
          </a:p>
        </p:txBody>
      </p:sp>
      <p:sp>
        <p:nvSpPr>
          <p:cNvPr id="5" name="Text Box 3"/>
          <p:cNvSpPr txBox="1">
            <a:spLocks noChangeArrowheads="1"/>
          </p:cNvSpPr>
          <p:nvPr/>
        </p:nvSpPr>
        <p:spPr bwMode="auto">
          <a:xfrm>
            <a:off x="900113" y="1746911"/>
            <a:ext cx="7561262" cy="412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800" dirty="0">
                <a:solidFill>
                  <a:srgbClr val="FFFFFF"/>
                </a:solidFill>
              </a:rPr>
              <a:t>（一）书面报告	</a:t>
            </a:r>
          </a:p>
          <a:p>
            <a:pPr indent="0" eaLnBrk="1" hangingPunct="1">
              <a:lnSpc>
                <a:spcPct val="150000"/>
              </a:lnSpc>
              <a:spcBef>
                <a:spcPct val="20000"/>
              </a:spcBef>
              <a:buFont typeface="Arial" pitchFamily="34" charset="0"/>
              <a:buNone/>
            </a:pPr>
            <a:r>
              <a:rPr lang="zh-CN" altLang="en-US" sz="2000" dirty="0">
                <a:solidFill>
                  <a:srgbClr val="FFFFFF"/>
                </a:solidFill>
              </a:rPr>
              <a:t>书面报告是绩效监控中最常用的一种方法，主要指下级以文字或图表的形式向上级报告工作进展的情况。书面报告可以分为两种类型：一类是定期的书面报告，比如工作日志、周报、月报、季报、年报等；另一类是不定期的书面报告，如对绩效影响重大的工作所做的各种专项报告，报告时间相对灵活，可以根据工作进展的情况做具体的安排。</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二、绩效监控的方法</a:t>
            </a:r>
          </a:p>
        </p:txBody>
      </p:sp>
      <p:sp>
        <p:nvSpPr>
          <p:cNvPr id="5" name="Text Box 3"/>
          <p:cNvSpPr txBox="1">
            <a:spLocks noChangeArrowheads="1"/>
          </p:cNvSpPr>
          <p:nvPr/>
        </p:nvSpPr>
        <p:spPr bwMode="auto">
          <a:xfrm>
            <a:off x="900113" y="1746911"/>
            <a:ext cx="7561262" cy="274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indent="0" eaLnBrk="1" hangingPunct="1">
              <a:lnSpc>
                <a:spcPct val="150000"/>
              </a:lnSpc>
              <a:spcBef>
                <a:spcPct val="20000"/>
              </a:spcBef>
              <a:buFont typeface="Arial" pitchFamily="34" charset="0"/>
              <a:buNone/>
            </a:pPr>
            <a:r>
              <a:rPr lang="zh-CN" altLang="en-US" sz="2800" dirty="0">
                <a:solidFill>
                  <a:srgbClr val="FFFFFF"/>
                </a:solidFill>
              </a:rPr>
              <a:t>（二）绩效会议	</a:t>
            </a:r>
          </a:p>
          <a:p>
            <a:pPr indent="0" eaLnBrk="1" hangingPunct="1">
              <a:lnSpc>
                <a:spcPct val="150000"/>
              </a:lnSpc>
              <a:spcBef>
                <a:spcPct val="20000"/>
              </a:spcBef>
              <a:buFont typeface="Arial" pitchFamily="34" charset="0"/>
              <a:buNone/>
            </a:pPr>
            <a:r>
              <a:rPr lang="zh-CN" altLang="en-US" sz="2000" dirty="0">
                <a:solidFill>
                  <a:srgbClr val="FFFFFF"/>
                </a:solidFill>
              </a:rPr>
              <a:t>绩效会议是指管理者和下属就重要的绩效问题通过召开会议的形式进行正式沟通的绩效监控方法。为了使绩效会议能达到预期目的，管理者需要注意绩效会议的目的、过程以及基本技术等关键点。</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spPr>
      <a:bodyPr vert="horz" wrap="square" lIns="91440" tIns="45720" rIns="91440" bIns="45720" numCol="1" anchor="t" anchorCtr="0" compatLnSpc="1"/>
      <a:lstStyle>
        <a:defPPr marL="0" marR="0" indent="0" algn="just" defTabSz="914400" rtl="0" eaLnBrk="1" fontAlgn="base" latinLnBrk="0" hangingPunct="1">
          <a:spcBef>
            <a:spcPct val="0"/>
          </a:spcBef>
          <a:spcAft>
            <a:spcPct val="0"/>
          </a:spcAft>
          <a:buClrTx/>
          <a:buSzTx/>
          <a:buFontTx/>
          <a:buNone/>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themeOverride>
</file>

<file path=docProps/app.xml><?xml version="1.0" encoding="utf-8"?>
<Properties xmlns="http://schemas.openxmlformats.org/officeDocument/2006/extended-properties" xmlns:vt="http://schemas.openxmlformats.org/officeDocument/2006/docPropsVTypes">
  <TotalTime>106</TotalTime>
  <Words>2446</Words>
  <Application>Microsoft Office PowerPoint</Application>
  <PresentationFormat>全屏显示(4:3)</PresentationFormat>
  <Paragraphs>260</Paragraphs>
  <Slides>48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第4章  绩效监控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第4章  绩效监控 </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第4章  绩效监控 </vt:lpstr>
      <vt:lpstr>PowerPoint 演示文稿</vt:lpstr>
      <vt:lpstr>PowerPoint 演示文稿</vt:lpstr>
      <vt:lpstr>PowerPoint 演示文稿</vt:lpstr>
      <vt:lpstr>PowerPoint 演示文稿</vt:lpstr>
      <vt:lpstr>PowerPoint 演示文稿</vt:lpstr>
      <vt:lpstr> </vt:lpstr>
      <vt:lpstr>PowerPoint 演示文稿</vt:lpstr>
      <vt:lpstr>第4章  绩效监控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蔡媛青</dc:creator>
  <cp:lastModifiedBy>传有 徐</cp:lastModifiedBy>
  <cp:revision>53</cp:revision>
  <dcterms:created xsi:type="dcterms:W3CDTF">2013-06-27T14:08:00Z</dcterms:created>
  <dcterms:modified xsi:type="dcterms:W3CDTF">2020-03-08T03:07:23Z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