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8" r:id="rId3"/>
    <p:sldId id="259" r:id="rId4"/>
    <p:sldId id="260" r:id="rId5"/>
    <p:sldId id="261" r:id="rId6"/>
    <p:sldId id="262" r:id="rId7"/>
    <p:sldId id="263" r:id="rId8"/>
    <p:sldId id="264" r:id="rId9"/>
    <p:sldId id="265" r:id="rId10"/>
    <p:sldId id="266" r:id="rId11"/>
    <p:sldId id="267" r:id="rId12"/>
    <p:sldId id="283"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10807700" cy="5403850"/>
  <p:notesSz cx="10807700" cy="540385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396" y="66"/>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10577" y="1675193"/>
            <a:ext cx="9186545" cy="1134808"/>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621155" y="3026156"/>
            <a:ext cx="7565390" cy="135096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2000" b="0" i="0">
                <a:solidFill>
                  <a:srgbClr val="00AF50"/>
                </a:solidFill>
                <a:latin typeface="宋体" panose="02010600030101010101" pitchFamily="2" charset="-122"/>
                <a:cs typeface="宋体" panose="02010600030101010101" pitchFamily="2" charset="-122"/>
              </a:defRPr>
            </a:lvl1pPr>
          </a:lstStyle>
          <a:p>
            <a:pPr marL="12700">
              <a:lnSpc>
                <a:spcPts val="2095"/>
              </a:lnSpc>
            </a:pPr>
            <a:r>
              <a:rPr spc="5" dirty="0"/>
              <a:t>会计学堂</a:t>
            </a:r>
          </a:p>
        </p:txBody>
      </p:sp>
      <p:sp>
        <p:nvSpPr>
          <p:cNvPr id="5" name="Holder 5"/>
          <p:cNvSpPr>
            <a:spLocks noGrp="1"/>
          </p:cNvSpPr>
          <p:nvPr>
            <p:ph type="dt" sz="half" idx="6"/>
          </p:nvPr>
        </p:nvSpPr>
        <p:spPr/>
        <p:txBody>
          <a:bodyPr lIns="0" tIns="0" rIns="0" bIns="0"/>
          <a:lstStyle>
            <a:lvl1pPr>
              <a:defRPr sz="1100" b="0" i="0">
                <a:solidFill>
                  <a:srgbClr val="00AF50"/>
                </a:solidFill>
                <a:latin typeface="微软雅黑" panose="020B0503020204020204" charset="-122"/>
                <a:cs typeface="微软雅黑" panose="020B0503020204020204" charset="-122"/>
              </a:defRPr>
            </a:lvl1pPr>
          </a:lstStyle>
          <a:p>
            <a:pPr marL="12700">
              <a:lnSpc>
                <a:spcPts val="1205"/>
              </a:lnSpc>
            </a:pPr>
            <a:r>
              <a:rPr dirty="0"/>
              <a:t>深圳快学教育发展有限公司</a:t>
            </a:r>
            <a:r>
              <a:rPr spc="235" dirty="0"/>
              <a:t> </a:t>
            </a:r>
            <a:r>
              <a:rPr spc="-5" dirty="0"/>
              <a:t>www.acc5.com</a:t>
            </a: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0" i="0">
                <a:solidFill>
                  <a:schemeClr val="bg1"/>
                </a:solidFill>
                <a:latin typeface="宋体" panose="02010600030101010101" pitchFamily="2" charset="-122"/>
                <a:cs typeface="宋体" panose="02010600030101010101" pitchFamily="2" charset="-122"/>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defRPr sz="2000" b="0" i="0">
                <a:solidFill>
                  <a:srgbClr val="00AF50"/>
                </a:solidFill>
                <a:latin typeface="宋体" panose="02010600030101010101" pitchFamily="2" charset="-122"/>
                <a:cs typeface="宋体" panose="02010600030101010101" pitchFamily="2" charset="-122"/>
              </a:defRPr>
            </a:lvl1pPr>
          </a:lstStyle>
          <a:p>
            <a:pPr marL="12700">
              <a:lnSpc>
                <a:spcPts val="2095"/>
              </a:lnSpc>
            </a:pPr>
            <a:r>
              <a:rPr spc="5" dirty="0"/>
              <a:t>会计学堂</a:t>
            </a:r>
          </a:p>
        </p:txBody>
      </p:sp>
      <p:sp>
        <p:nvSpPr>
          <p:cNvPr id="5" name="Holder 5"/>
          <p:cNvSpPr>
            <a:spLocks noGrp="1"/>
          </p:cNvSpPr>
          <p:nvPr>
            <p:ph type="dt" sz="half" idx="6"/>
          </p:nvPr>
        </p:nvSpPr>
        <p:spPr/>
        <p:txBody>
          <a:bodyPr lIns="0" tIns="0" rIns="0" bIns="0"/>
          <a:lstStyle>
            <a:lvl1pPr>
              <a:defRPr sz="1100" b="0" i="0">
                <a:solidFill>
                  <a:srgbClr val="00AF50"/>
                </a:solidFill>
                <a:latin typeface="微软雅黑" panose="020B0503020204020204" charset="-122"/>
                <a:cs typeface="微软雅黑" panose="020B0503020204020204" charset="-122"/>
              </a:defRPr>
            </a:lvl1pPr>
          </a:lstStyle>
          <a:p>
            <a:pPr marL="12700">
              <a:lnSpc>
                <a:spcPts val="1205"/>
              </a:lnSpc>
            </a:pPr>
            <a:r>
              <a:rPr dirty="0"/>
              <a:t>深圳快学教育发展有限公司</a:t>
            </a:r>
            <a:r>
              <a:rPr spc="235" dirty="0"/>
              <a:t> </a:t>
            </a:r>
            <a:r>
              <a:rPr spc="-5" dirty="0"/>
              <a:t>www.acc5.com</a:t>
            </a: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0" i="0">
                <a:solidFill>
                  <a:schemeClr val="bg1"/>
                </a:solidFill>
                <a:latin typeface="宋体" panose="02010600030101010101" pitchFamily="2" charset="-122"/>
                <a:cs typeface="宋体" panose="02010600030101010101" pitchFamily="2" charset="-122"/>
              </a:defRPr>
            </a:lvl1pPr>
          </a:lstStyle>
          <a:p>
            <a:endParaRPr/>
          </a:p>
        </p:txBody>
      </p:sp>
      <p:sp>
        <p:nvSpPr>
          <p:cNvPr id="3" name="Holder 3"/>
          <p:cNvSpPr>
            <a:spLocks noGrp="1"/>
          </p:cNvSpPr>
          <p:nvPr>
            <p:ph sz="half" idx="2"/>
          </p:nvPr>
        </p:nvSpPr>
        <p:spPr>
          <a:xfrm>
            <a:off x="540385" y="1242885"/>
            <a:ext cx="4701349" cy="356654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65965" y="1242885"/>
            <a:ext cx="4701349" cy="356654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2000" b="0" i="0">
                <a:solidFill>
                  <a:srgbClr val="00AF50"/>
                </a:solidFill>
                <a:latin typeface="宋体" panose="02010600030101010101" pitchFamily="2" charset="-122"/>
                <a:cs typeface="宋体" panose="02010600030101010101" pitchFamily="2" charset="-122"/>
              </a:defRPr>
            </a:lvl1pPr>
          </a:lstStyle>
          <a:p>
            <a:pPr marL="12700">
              <a:lnSpc>
                <a:spcPts val="2095"/>
              </a:lnSpc>
            </a:pPr>
            <a:r>
              <a:rPr spc="5" dirty="0"/>
              <a:t>会计学堂</a:t>
            </a:r>
          </a:p>
        </p:txBody>
      </p:sp>
      <p:sp>
        <p:nvSpPr>
          <p:cNvPr id="6" name="Holder 6"/>
          <p:cNvSpPr>
            <a:spLocks noGrp="1"/>
          </p:cNvSpPr>
          <p:nvPr>
            <p:ph type="dt" sz="half" idx="6"/>
          </p:nvPr>
        </p:nvSpPr>
        <p:spPr/>
        <p:txBody>
          <a:bodyPr lIns="0" tIns="0" rIns="0" bIns="0"/>
          <a:lstStyle>
            <a:lvl1pPr>
              <a:defRPr sz="1100" b="0" i="0">
                <a:solidFill>
                  <a:srgbClr val="00AF50"/>
                </a:solidFill>
                <a:latin typeface="微软雅黑" panose="020B0503020204020204" charset="-122"/>
                <a:cs typeface="微软雅黑" panose="020B0503020204020204" charset="-122"/>
              </a:defRPr>
            </a:lvl1pPr>
          </a:lstStyle>
          <a:p>
            <a:pPr marL="12700">
              <a:lnSpc>
                <a:spcPts val="1205"/>
              </a:lnSpc>
            </a:pPr>
            <a:r>
              <a:rPr dirty="0"/>
              <a:t>深圳快学教育发展有限公司</a:t>
            </a:r>
            <a:r>
              <a:rPr spc="235" dirty="0"/>
              <a:t> </a:t>
            </a:r>
            <a:r>
              <a:rPr spc="-5" dirty="0"/>
              <a:t>www.acc5.com</a:t>
            </a: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0" i="0">
                <a:solidFill>
                  <a:schemeClr val="bg1"/>
                </a:solidFill>
                <a:latin typeface="宋体" panose="02010600030101010101" pitchFamily="2" charset="-122"/>
                <a:cs typeface="宋体" panose="02010600030101010101" pitchFamily="2" charset="-122"/>
              </a:defRPr>
            </a:lvl1pPr>
          </a:lstStyle>
          <a:p>
            <a:endParaRPr/>
          </a:p>
        </p:txBody>
      </p:sp>
      <p:sp>
        <p:nvSpPr>
          <p:cNvPr id="3" name="Holder 3"/>
          <p:cNvSpPr>
            <a:spLocks noGrp="1"/>
          </p:cNvSpPr>
          <p:nvPr>
            <p:ph type="ftr" sz="quarter" idx="5"/>
          </p:nvPr>
        </p:nvSpPr>
        <p:spPr/>
        <p:txBody>
          <a:bodyPr lIns="0" tIns="0" rIns="0" bIns="0"/>
          <a:lstStyle>
            <a:lvl1pPr>
              <a:defRPr sz="2000" b="0" i="0">
                <a:solidFill>
                  <a:srgbClr val="00AF50"/>
                </a:solidFill>
                <a:latin typeface="宋体" panose="02010600030101010101" pitchFamily="2" charset="-122"/>
                <a:cs typeface="宋体" panose="02010600030101010101" pitchFamily="2" charset="-122"/>
              </a:defRPr>
            </a:lvl1pPr>
          </a:lstStyle>
          <a:p>
            <a:pPr marL="12700">
              <a:lnSpc>
                <a:spcPts val="2095"/>
              </a:lnSpc>
            </a:pPr>
            <a:r>
              <a:rPr spc="5" dirty="0"/>
              <a:t>会计学堂</a:t>
            </a:r>
          </a:p>
        </p:txBody>
      </p:sp>
      <p:sp>
        <p:nvSpPr>
          <p:cNvPr id="4" name="Holder 4"/>
          <p:cNvSpPr>
            <a:spLocks noGrp="1"/>
          </p:cNvSpPr>
          <p:nvPr>
            <p:ph type="dt" sz="half" idx="6"/>
          </p:nvPr>
        </p:nvSpPr>
        <p:spPr/>
        <p:txBody>
          <a:bodyPr lIns="0" tIns="0" rIns="0" bIns="0"/>
          <a:lstStyle>
            <a:lvl1pPr>
              <a:defRPr sz="1100" b="0" i="0">
                <a:solidFill>
                  <a:srgbClr val="00AF50"/>
                </a:solidFill>
                <a:latin typeface="微软雅黑" panose="020B0503020204020204" charset="-122"/>
                <a:cs typeface="微软雅黑" panose="020B0503020204020204" charset="-122"/>
              </a:defRPr>
            </a:lvl1pPr>
          </a:lstStyle>
          <a:p>
            <a:pPr marL="12700">
              <a:lnSpc>
                <a:spcPts val="1205"/>
              </a:lnSpc>
            </a:pPr>
            <a:r>
              <a:rPr dirty="0"/>
              <a:t>深圳快学教育发展有限公司</a:t>
            </a:r>
            <a:r>
              <a:rPr spc="235" dirty="0"/>
              <a:t> </a:t>
            </a:r>
            <a:r>
              <a:rPr spc="-5" dirty="0"/>
              <a:t>www.acc5.com</a:t>
            </a: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2000" b="0" i="0">
                <a:solidFill>
                  <a:srgbClr val="00AF50"/>
                </a:solidFill>
                <a:latin typeface="宋体" panose="02010600030101010101" pitchFamily="2" charset="-122"/>
                <a:cs typeface="宋体" panose="02010600030101010101" pitchFamily="2" charset="-122"/>
              </a:defRPr>
            </a:lvl1pPr>
          </a:lstStyle>
          <a:p>
            <a:pPr marL="12700">
              <a:lnSpc>
                <a:spcPts val="2095"/>
              </a:lnSpc>
            </a:pPr>
            <a:r>
              <a:rPr spc="5" dirty="0"/>
              <a:t>会计学堂</a:t>
            </a:r>
          </a:p>
        </p:txBody>
      </p:sp>
      <p:sp>
        <p:nvSpPr>
          <p:cNvPr id="3" name="Holder 3"/>
          <p:cNvSpPr>
            <a:spLocks noGrp="1"/>
          </p:cNvSpPr>
          <p:nvPr>
            <p:ph type="dt" sz="half" idx="6"/>
          </p:nvPr>
        </p:nvSpPr>
        <p:spPr/>
        <p:txBody>
          <a:bodyPr lIns="0" tIns="0" rIns="0" bIns="0"/>
          <a:lstStyle>
            <a:lvl1pPr>
              <a:defRPr sz="1100" b="0" i="0">
                <a:solidFill>
                  <a:srgbClr val="00AF50"/>
                </a:solidFill>
                <a:latin typeface="微软雅黑" panose="020B0503020204020204" charset="-122"/>
                <a:cs typeface="微软雅黑" panose="020B0503020204020204" charset="-122"/>
              </a:defRPr>
            </a:lvl1pPr>
          </a:lstStyle>
          <a:p>
            <a:pPr marL="12700">
              <a:lnSpc>
                <a:spcPts val="1205"/>
              </a:lnSpc>
            </a:pPr>
            <a:r>
              <a:rPr dirty="0"/>
              <a:t>深圳快学教育发展有限公司</a:t>
            </a:r>
            <a:r>
              <a:rPr spc="235" dirty="0"/>
              <a:t> </a:t>
            </a:r>
            <a:r>
              <a:rPr spc="-5" dirty="0"/>
              <a:t>www.acc5.com</a:t>
            </a: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50088" y="36576"/>
            <a:ext cx="10707522" cy="287020"/>
          </a:xfrm>
          <a:prstGeom prst="rect">
            <a:avLst/>
          </a:prstGeom>
        </p:spPr>
        <p:txBody>
          <a:bodyPr wrap="square" lIns="0" tIns="0" rIns="0" bIns="0">
            <a:spAutoFit/>
          </a:bodyPr>
          <a:lstStyle>
            <a:lvl1pPr>
              <a:defRPr sz="1800" b="0" i="0">
                <a:solidFill>
                  <a:schemeClr val="bg1"/>
                </a:solidFill>
                <a:latin typeface="宋体" panose="02010600030101010101" pitchFamily="2" charset="-122"/>
                <a:cs typeface="宋体" panose="02010600030101010101" pitchFamily="2" charset="-122"/>
              </a:defRPr>
            </a:lvl1pPr>
          </a:lstStyle>
          <a:p>
            <a:endParaRPr/>
          </a:p>
        </p:txBody>
      </p:sp>
      <p:sp>
        <p:nvSpPr>
          <p:cNvPr id="3" name="Holder 3"/>
          <p:cNvSpPr>
            <a:spLocks noGrp="1"/>
          </p:cNvSpPr>
          <p:nvPr>
            <p:ph type="body" idx="1"/>
          </p:nvPr>
        </p:nvSpPr>
        <p:spPr>
          <a:xfrm>
            <a:off x="1541462" y="1412811"/>
            <a:ext cx="7790180" cy="314706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9673590" y="5079605"/>
            <a:ext cx="1049654" cy="278764"/>
          </a:xfrm>
          <a:prstGeom prst="rect">
            <a:avLst/>
          </a:prstGeom>
        </p:spPr>
        <p:txBody>
          <a:bodyPr wrap="square" lIns="0" tIns="0" rIns="0" bIns="0">
            <a:spAutoFit/>
          </a:bodyPr>
          <a:lstStyle>
            <a:lvl1pPr>
              <a:defRPr sz="2000" b="0" i="0">
                <a:solidFill>
                  <a:srgbClr val="00AF50"/>
                </a:solidFill>
                <a:latin typeface="宋体" panose="02010600030101010101" pitchFamily="2" charset="-122"/>
                <a:cs typeface="宋体" panose="02010600030101010101" pitchFamily="2" charset="-122"/>
              </a:defRPr>
            </a:lvl1pPr>
          </a:lstStyle>
          <a:p>
            <a:pPr marL="12700">
              <a:lnSpc>
                <a:spcPts val="2095"/>
              </a:lnSpc>
            </a:pPr>
            <a:r>
              <a:rPr spc="5" dirty="0"/>
              <a:t>会计学堂</a:t>
            </a:r>
          </a:p>
        </p:txBody>
      </p:sp>
      <p:sp>
        <p:nvSpPr>
          <p:cNvPr id="5" name="Holder 5"/>
          <p:cNvSpPr>
            <a:spLocks noGrp="1"/>
          </p:cNvSpPr>
          <p:nvPr>
            <p:ph type="dt" sz="half" idx="6"/>
          </p:nvPr>
        </p:nvSpPr>
        <p:spPr>
          <a:xfrm>
            <a:off x="4286250" y="5169636"/>
            <a:ext cx="2773045" cy="166370"/>
          </a:xfrm>
          <a:prstGeom prst="rect">
            <a:avLst/>
          </a:prstGeom>
        </p:spPr>
        <p:txBody>
          <a:bodyPr wrap="square" lIns="0" tIns="0" rIns="0" bIns="0">
            <a:spAutoFit/>
          </a:bodyPr>
          <a:lstStyle>
            <a:lvl1pPr>
              <a:defRPr sz="1100" b="0" i="0">
                <a:solidFill>
                  <a:srgbClr val="00AF50"/>
                </a:solidFill>
                <a:latin typeface="微软雅黑" panose="020B0503020204020204" charset="-122"/>
                <a:cs typeface="微软雅黑" panose="020B0503020204020204" charset="-122"/>
              </a:defRPr>
            </a:lvl1pPr>
          </a:lstStyle>
          <a:p>
            <a:pPr marL="12700">
              <a:lnSpc>
                <a:spcPts val="1205"/>
              </a:lnSpc>
            </a:pPr>
            <a:r>
              <a:rPr dirty="0"/>
              <a:t>深圳快学教育发展有限公司</a:t>
            </a:r>
            <a:r>
              <a:rPr spc="235" dirty="0"/>
              <a:t> </a:t>
            </a:r>
            <a:r>
              <a:rPr spc="-5" dirty="0"/>
              <a:t>www.acc5.com</a:t>
            </a:r>
          </a:p>
        </p:txBody>
      </p:sp>
      <p:sp>
        <p:nvSpPr>
          <p:cNvPr id="6" name="Holder 6"/>
          <p:cNvSpPr>
            <a:spLocks noGrp="1"/>
          </p:cNvSpPr>
          <p:nvPr>
            <p:ph type="sldNum" sz="quarter" idx="7"/>
          </p:nvPr>
        </p:nvSpPr>
        <p:spPr>
          <a:xfrm>
            <a:off x="7781544" y="5025580"/>
            <a:ext cx="2485771" cy="270192"/>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801350" cy="5400674"/>
          </a:xfrm>
          <a:prstGeom prst="rect">
            <a:avLst/>
          </a:prstGeom>
          <a:blipFill>
            <a:blip r:embed="rId3" cstate="print"/>
            <a:stretch>
              <a:fillRect/>
            </a:stretch>
          </a:blipFill>
        </p:spPr>
        <p:txBody>
          <a:bodyPr wrap="square" lIns="0" tIns="0" rIns="0" bIns="0" rtlCol="0"/>
          <a:lstStyle/>
          <a:p>
            <a:endParaRPr/>
          </a:p>
        </p:txBody>
      </p:sp>
      <p:sp>
        <p:nvSpPr>
          <p:cNvPr id="3" name="object 3"/>
          <p:cNvSpPr/>
          <p:nvPr/>
        </p:nvSpPr>
        <p:spPr>
          <a:xfrm>
            <a:off x="0" y="4986356"/>
            <a:ext cx="10801350" cy="415290"/>
          </a:xfrm>
          <a:custGeom>
            <a:avLst/>
            <a:gdLst/>
            <a:ahLst/>
            <a:cxnLst/>
            <a:rect l="l" t="t" r="r" b="b"/>
            <a:pathLst>
              <a:path w="10801350" h="415289">
                <a:moveTo>
                  <a:pt x="10801350" y="414697"/>
                </a:moveTo>
                <a:lnTo>
                  <a:pt x="10801350" y="0"/>
                </a:lnTo>
                <a:lnTo>
                  <a:pt x="0" y="0"/>
                </a:lnTo>
                <a:lnTo>
                  <a:pt x="0" y="414697"/>
                </a:lnTo>
                <a:lnTo>
                  <a:pt x="10801350" y="414697"/>
                </a:lnTo>
                <a:close/>
              </a:path>
            </a:pathLst>
          </a:custGeom>
          <a:solidFill>
            <a:srgbClr val="404040"/>
          </a:solidFill>
        </p:spPr>
        <p:txBody>
          <a:bodyPr wrap="square" lIns="0" tIns="0" rIns="0" bIns="0" rtlCol="0"/>
          <a:lstStyle/>
          <a:p>
            <a:endParaRPr/>
          </a:p>
        </p:txBody>
      </p:sp>
      <p:sp>
        <p:nvSpPr>
          <p:cNvPr id="4" name="object 4"/>
          <p:cNvSpPr txBox="1"/>
          <p:nvPr/>
        </p:nvSpPr>
        <p:spPr>
          <a:xfrm>
            <a:off x="0" y="0"/>
            <a:ext cx="10801350" cy="4986655"/>
          </a:xfrm>
          <a:prstGeom prst="rect">
            <a:avLst/>
          </a:prstGeom>
        </p:spPr>
        <p:txBody>
          <a:bodyPr vert="horz" wrap="square" lIns="0" tIns="36195" rIns="0" bIns="0" rtlCol="0">
            <a:spAutoFit/>
          </a:bodyPr>
          <a:lstStyle/>
          <a:p>
            <a:pPr marL="62230">
              <a:lnSpc>
                <a:spcPct val="100000"/>
              </a:lnSpc>
              <a:spcBef>
                <a:spcPts val="285"/>
              </a:spcBef>
            </a:pPr>
            <a:r>
              <a:rPr sz="1800" dirty="0">
                <a:solidFill>
                  <a:srgbClr val="FFFFFF"/>
                </a:solidFill>
                <a:latin typeface="宋体" panose="02010600030101010101" pitchFamily="2" charset="-122"/>
                <a:cs typeface="宋体" panose="02010600030101010101" pitchFamily="2" charset="-122"/>
              </a:rPr>
              <a:t>会计学堂</a:t>
            </a:r>
            <a:endParaRPr sz="1800">
              <a:latin typeface="宋体" panose="02010600030101010101" pitchFamily="2" charset="-122"/>
              <a:cs typeface="宋体" panose="02010600030101010101" pitchFamily="2" charset="-122"/>
            </a:endParaRPr>
          </a:p>
        </p:txBody>
      </p:sp>
      <p:sp>
        <p:nvSpPr>
          <p:cNvPr id="5" name="object 5"/>
          <p:cNvSpPr/>
          <p:nvPr/>
        </p:nvSpPr>
        <p:spPr>
          <a:xfrm>
            <a:off x="0" y="0"/>
            <a:ext cx="10801350" cy="4986655"/>
          </a:xfrm>
          <a:custGeom>
            <a:avLst/>
            <a:gdLst/>
            <a:ahLst/>
            <a:cxnLst/>
            <a:rect l="l" t="t" r="r" b="b"/>
            <a:pathLst>
              <a:path w="10801350" h="4986655">
                <a:moveTo>
                  <a:pt x="0" y="4986401"/>
                </a:moveTo>
                <a:lnTo>
                  <a:pt x="10801350" y="4986401"/>
                </a:lnTo>
                <a:lnTo>
                  <a:pt x="10801350" y="0"/>
                </a:lnTo>
                <a:lnTo>
                  <a:pt x="0" y="0"/>
                </a:lnTo>
                <a:lnTo>
                  <a:pt x="0" y="4986401"/>
                </a:lnTo>
                <a:close/>
              </a:path>
            </a:pathLst>
          </a:custGeom>
          <a:solidFill>
            <a:srgbClr val="00AF50"/>
          </a:solidFill>
        </p:spPr>
        <p:txBody>
          <a:bodyPr wrap="square" lIns="0" tIns="0" rIns="0" bIns="0" rtlCol="0"/>
          <a:lstStyle/>
          <a:p>
            <a:endParaRPr/>
          </a:p>
        </p:txBody>
      </p:sp>
      <p:sp>
        <p:nvSpPr>
          <p:cNvPr id="6" name="object 6"/>
          <p:cNvSpPr txBox="1">
            <a:spLocks noGrp="1"/>
          </p:cNvSpPr>
          <p:nvPr>
            <p:ph type="title"/>
          </p:nvPr>
        </p:nvSpPr>
        <p:spPr>
          <a:xfrm>
            <a:off x="1974850" y="1711325"/>
            <a:ext cx="5867400" cy="677108"/>
          </a:xfrm>
          <a:prstGeom prst="rect">
            <a:avLst/>
          </a:prstGeom>
        </p:spPr>
        <p:txBody>
          <a:bodyPr vert="horz" wrap="square" lIns="0" tIns="0" rIns="0" bIns="0" rtlCol="0">
            <a:spAutoFit/>
          </a:bodyPr>
          <a:lstStyle/>
          <a:p>
            <a:pPr marL="12700" marR="5080" indent="1256030" algn="ctr">
              <a:lnSpc>
                <a:spcPct val="100000"/>
              </a:lnSpc>
            </a:pPr>
            <a:r>
              <a:rPr lang="en-US" altLang="zh-CN" sz="4400" b="1" spc="-5">
                <a:cs typeface="Arial" panose="020B0604020202020204"/>
              </a:rPr>
              <a:t>HR</a:t>
            </a:r>
            <a:r>
              <a:rPr lang="zh-CN" altLang="en-US" sz="4400" b="1" spc="-5">
                <a:cs typeface="Arial" panose="020B0604020202020204"/>
              </a:rPr>
              <a:t>如何筹划年终奖？</a:t>
            </a:r>
            <a:endParaRPr sz="4400" b="1">
              <a:latin typeface="Arial" panose="020B0604020202020204"/>
              <a:cs typeface="Arial" panose="020B0604020202020204"/>
            </a:endParaRPr>
          </a:p>
        </p:txBody>
      </p:sp>
      <p:sp>
        <p:nvSpPr>
          <p:cNvPr id="9" name="object 9"/>
          <p:cNvSpPr txBox="1">
            <a:spLocks noGrp="1"/>
          </p:cNvSpPr>
          <p:nvPr>
            <p:ph type="ftr" sz="quarter" idx="5"/>
          </p:nvPr>
        </p:nvSpPr>
        <p:spPr>
          <a:xfrm>
            <a:off x="9673590" y="5064125"/>
            <a:ext cx="1049654" cy="278764"/>
          </a:xfrm>
          <a:prstGeom prst="rect">
            <a:avLst/>
          </a:prstGeom>
        </p:spPr>
        <p:txBody>
          <a:bodyPr vert="horz" wrap="square" lIns="0" tIns="0" rIns="0" bIns="0" rtlCol="0">
            <a:spAutoFit/>
          </a:bodyPr>
          <a:lstStyle/>
          <a:p>
            <a:pPr marL="12700">
              <a:lnSpc>
                <a:spcPts val="2095"/>
              </a:lnSpc>
            </a:pPr>
            <a:r>
              <a:rPr spc="5" dirty="0"/>
              <a:t>会计学堂</a:t>
            </a:r>
          </a:p>
        </p:txBody>
      </p:sp>
      <p:sp>
        <p:nvSpPr>
          <p:cNvPr id="8" name="object 8"/>
          <p:cNvSpPr txBox="1"/>
          <p:nvPr/>
        </p:nvSpPr>
        <p:spPr>
          <a:xfrm>
            <a:off x="2508250" y="3261638"/>
            <a:ext cx="5147310" cy="430887"/>
          </a:xfrm>
          <a:prstGeom prst="rect">
            <a:avLst/>
          </a:prstGeom>
        </p:spPr>
        <p:txBody>
          <a:bodyPr vert="horz" wrap="square" lIns="0" tIns="0" rIns="0" bIns="0" rtlCol="0">
            <a:spAutoFit/>
          </a:bodyPr>
          <a:lstStyle/>
          <a:p>
            <a:pPr marL="12700" marR="5080" indent="996950">
              <a:lnSpc>
                <a:spcPct val="100000"/>
              </a:lnSpc>
            </a:pPr>
            <a:r>
              <a:rPr sz="2800" b="1" spc="15">
                <a:latin typeface="微软雅黑" panose="020B0503020204020204" charset="-122"/>
                <a:cs typeface="微软雅黑" panose="020B0503020204020204" charset="-122"/>
              </a:rPr>
              <a:t>10大经典个税筹划案例</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0" rIns="0" bIns="0" rtlCol="0">
            <a:spAutoFit/>
          </a:bodyPr>
          <a:lstStyle/>
          <a:p>
            <a:pPr marL="12700">
              <a:lnSpc>
                <a:spcPct val="100000"/>
              </a:lnSpc>
            </a:pPr>
            <a:endParaRPr dirty="0">
              <a:solidFill>
                <a:srgbClr val="00AF50"/>
              </a:solidFill>
            </a:endParaRPr>
          </a:p>
        </p:txBody>
      </p:sp>
      <p:sp>
        <p:nvSpPr>
          <p:cNvPr id="3" name="object 3"/>
          <p:cNvSpPr/>
          <p:nvPr/>
        </p:nvSpPr>
        <p:spPr>
          <a:xfrm>
            <a:off x="1014374" y="271398"/>
            <a:ext cx="2886075" cy="428625"/>
          </a:xfrm>
          <a:custGeom>
            <a:avLst/>
            <a:gdLst/>
            <a:ahLst/>
            <a:cxnLst/>
            <a:rect l="l" t="t" r="r" b="b"/>
            <a:pathLst>
              <a:path w="2886075" h="428625">
                <a:moveTo>
                  <a:pt x="2421737" y="0"/>
                </a:moveTo>
                <a:lnTo>
                  <a:pt x="464286" y="0"/>
                </a:lnTo>
                <a:lnTo>
                  <a:pt x="401289" y="1957"/>
                </a:lnTo>
                <a:lnTo>
                  <a:pt x="340867" y="7659"/>
                </a:lnTo>
                <a:lnTo>
                  <a:pt x="283572" y="16851"/>
                </a:lnTo>
                <a:lnTo>
                  <a:pt x="229960" y="29275"/>
                </a:lnTo>
                <a:lnTo>
                  <a:pt x="180582" y="44677"/>
                </a:lnTo>
                <a:lnTo>
                  <a:pt x="135993" y="62801"/>
                </a:lnTo>
                <a:lnTo>
                  <a:pt x="96745" y="83391"/>
                </a:lnTo>
                <a:lnTo>
                  <a:pt x="63392" y="106190"/>
                </a:lnTo>
                <a:lnTo>
                  <a:pt x="16586" y="157397"/>
                </a:lnTo>
                <a:lnTo>
                  <a:pt x="0" y="214376"/>
                </a:lnTo>
                <a:lnTo>
                  <a:pt x="4238" y="243456"/>
                </a:lnTo>
                <a:lnTo>
                  <a:pt x="36488" y="297787"/>
                </a:lnTo>
                <a:lnTo>
                  <a:pt x="96745" y="345313"/>
                </a:lnTo>
                <a:lnTo>
                  <a:pt x="135993" y="365887"/>
                </a:lnTo>
                <a:lnTo>
                  <a:pt x="180582" y="383994"/>
                </a:lnTo>
                <a:lnTo>
                  <a:pt x="229960" y="399382"/>
                </a:lnTo>
                <a:lnTo>
                  <a:pt x="283572" y="411793"/>
                </a:lnTo>
                <a:lnTo>
                  <a:pt x="340867" y="420974"/>
                </a:lnTo>
                <a:lnTo>
                  <a:pt x="401289" y="426669"/>
                </a:lnTo>
                <a:lnTo>
                  <a:pt x="464286" y="428625"/>
                </a:lnTo>
                <a:lnTo>
                  <a:pt x="2421737" y="428625"/>
                </a:lnTo>
                <a:lnTo>
                  <a:pt x="2484764" y="426669"/>
                </a:lnTo>
                <a:lnTo>
                  <a:pt x="2545207" y="420974"/>
                </a:lnTo>
                <a:lnTo>
                  <a:pt x="2602514" y="411793"/>
                </a:lnTo>
                <a:lnTo>
                  <a:pt x="2656132" y="399382"/>
                </a:lnTo>
                <a:lnTo>
                  <a:pt x="2705510" y="383994"/>
                </a:lnTo>
                <a:lnTo>
                  <a:pt x="2750096" y="365887"/>
                </a:lnTo>
                <a:lnTo>
                  <a:pt x="2789337" y="345313"/>
                </a:lnTo>
                <a:lnTo>
                  <a:pt x="2822681" y="322528"/>
                </a:lnTo>
                <a:lnTo>
                  <a:pt x="2869471" y="271344"/>
                </a:lnTo>
                <a:lnTo>
                  <a:pt x="2886049" y="214376"/>
                </a:lnTo>
                <a:lnTo>
                  <a:pt x="2881813" y="185293"/>
                </a:lnTo>
                <a:lnTo>
                  <a:pt x="2849576" y="130944"/>
                </a:lnTo>
                <a:lnTo>
                  <a:pt x="2789337" y="83391"/>
                </a:lnTo>
                <a:lnTo>
                  <a:pt x="2750096" y="62801"/>
                </a:lnTo>
                <a:lnTo>
                  <a:pt x="2705510" y="44677"/>
                </a:lnTo>
                <a:lnTo>
                  <a:pt x="2656132" y="29275"/>
                </a:lnTo>
                <a:lnTo>
                  <a:pt x="2602514" y="16851"/>
                </a:lnTo>
                <a:lnTo>
                  <a:pt x="2545207" y="7659"/>
                </a:lnTo>
                <a:lnTo>
                  <a:pt x="2484764" y="1957"/>
                </a:lnTo>
                <a:lnTo>
                  <a:pt x="2421737" y="0"/>
                </a:lnTo>
                <a:close/>
              </a:path>
            </a:pathLst>
          </a:custGeom>
          <a:solidFill>
            <a:srgbClr val="4F81BC"/>
          </a:solidFill>
        </p:spPr>
        <p:txBody>
          <a:bodyPr wrap="square" lIns="0" tIns="0" rIns="0" bIns="0" rtlCol="0"/>
          <a:lstStyle/>
          <a:p>
            <a:endParaRPr/>
          </a:p>
        </p:txBody>
      </p:sp>
      <p:sp>
        <p:nvSpPr>
          <p:cNvPr id="4" name="object 4"/>
          <p:cNvSpPr txBox="1"/>
          <p:nvPr/>
        </p:nvSpPr>
        <p:spPr>
          <a:xfrm>
            <a:off x="7180326" y="93852"/>
            <a:ext cx="2732405" cy="287020"/>
          </a:xfrm>
          <a:prstGeom prst="rect">
            <a:avLst/>
          </a:prstGeom>
        </p:spPr>
        <p:txBody>
          <a:bodyPr vert="horz" wrap="square" lIns="0" tIns="0" rIns="0" bIns="0" rtlCol="0">
            <a:spAutoFit/>
          </a:bodyPr>
          <a:lstStyle/>
          <a:p>
            <a:pPr marL="12700">
              <a:lnSpc>
                <a:spcPct val="100000"/>
              </a:lnSpc>
            </a:pPr>
            <a:r>
              <a:rPr sz="1800" spc="-254" dirty="0">
                <a:latin typeface="Arial" panose="020B0604020202020204"/>
                <a:cs typeface="Arial" panose="020B0604020202020204"/>
              </a:rPr>
              <a:t>1</a:t>
            </a:r>
            <a:r>
              <a:rPr sz="1800" spc="-245" dirty="0">
                <a:latin typeface="Arial" panose="020B0604020202020204"/>
                <a:cs typeface="Arial" panose="020B0604020202020204"/>
              </a:rPr>
              <a:t>0</a:t>
            </a:r>
            <a:r>
              <a:rPr sz="1800" dirty="0">
                <a:latin typeface="宋体" panose="02010600030101010101" pitchFamily="2" charset="-122"/>
                <a:cs typeface="宋体" panose="02010600030101010101" pitchFamily="2" charset="-122"/>
              </a:rPr>
              <a:t>大经典案例教你节约个税</a:t>
            </a:r>
            <a:endParaRPr sz="1800">
              <a:latin typeface="宋体" panose="02010600030101010101" pitchFamily="2" charset="-122"/>
              <a:cs typeface="宋体" panose="02010600030101010101" pitchFamily="2" charset="-122"/>
            </a:endParaRPr>
          </a:p>
        </p:txBody>
      </p:sp>
      <p:sp>
        <p:nvSpPr>
          <p:cNvPr id="5" name="object 5"/>
          <p:cNvSpPr/>
          <p:nvPr/>
        </p:nvSpPr>
        <p:spPr>
          <a:xfrm>
            <a:off x="642912" y="985786"/>
            <a:ext cx="9615805" cy="3786504"/>
          </a:xfrm>
          <a:custGeom>
            <a:avLst/>
            <a:gdLst/>
            <a:ahLst/>
            <a:cxnLst/>
            <a:rect l="l" t="t" r="r" b="b"/>
            <a:pathLst>
              <a:path w="9615805" h="3786504">
                <a:moveTo>
                  <a:pt x="0" y="3786251"/>
                </a:moveTo>
                <a:lnTo>
                  <a:pt x="9615551" y="3786251"/>
                </a:lnTo>
                <a:lnTo>
                  <a:pt x="9615551" y="0"/>
                </a:lnTo>
                <a:lnTo>
                  <a:pt x="0" y="0"/>
                </a:lnTo>
                <a:lnTo>
                  <a:pt x="0" y="3786251"/>
                </a:lnTo>
                <a:close/>
              </a:path>
            </a:pathLst>
          </a:custGeom>
          <a:ln w="25400">
            <a:solidFill>
              <a:srgbClr val="4F81BC"/>
            </a:solidFill>
          </a:ln>
        </p:spPr>
        <p:txBody>
          <a:bodyPr wrap="square" lIns="0" tIns="0" rIns="0" bIns="0" rtlCol="0"/>
          <a:lstStyle/>
          <a:p>
            <a:endParaRPr/>
          </a:p>
        </p:txBody>
      </p:sp>
      <p:sp>
        <p:nvSpPr>
          <p:cNvPr id="6" name="object 6"/>
          <p:cNvSpPr/>
          <p:nvPr/>
        </p:nvSpPr>
        <p:spPr>
          <a:xfrm>
            <a:off x="4257675" y="771525"/>
            <a:ext cx="2143125" cy="428625"/>
          </a:xfrm>
          <a:custGeom>
            <a:avLst/>
            <a:gdLst/>
            <a:ahLst/>
            <a:cxnLst/>
            <a:rect l="l" t="t" r="r" b="b"/>
            <a:pathLst>
              <a:path w="2143125" h="428625">
                <a:moveTo>
                  <a:pt x="2071751" y="0"/>
                </a:moveTo>
                <a:lnTo>
                  <a:pt x="71374" y="0"/>
                </a:lnTo>
                <a:lnTo>
                  <a:pt x="43612" y="5615"/>
                </a:lnTo>
                <a:lnTo>
                  <a:pt x="20923" y="20923"/>
                </a:lnTo>
                <a:lnTo>
                  <a:pt x="5615" y="43612"/>
                </a:lnTo>
                <a:lnTo>
                  <a:pt x="0" y="71373"/>
                </a:lnTo>
                <a:lnTo>
                  <a:pt x="0" y="357123"/>
                </a:lnTo>
                <a:lnTo>
                  <a:pt x="5615" y="384958"/>
                </a:lnTo>
                <a:lnTo>
                  <a:pt x="20923" y="407685"/>
                </a:lnTo>
                <a:lnTo>
                  <a:pt x="43612" y="423007"/>
                </a:lnTo>
                <a:lnTo>
                  <a:pt x="71374" y="428625"/>
                </a:lnTo>
                <a:lnTo>
                  <a:pt x="2071751" y="428625"/>
                </a:lnTo>
                <a:lnTo>
                  <a:pt x="2099512" y="423007"/>
                </a:lnTo>
                <a:lnTo>
                  <a:pt x="2122201" y="407685"/>
                </a:lnTo>
                <a:lnTo>
                  <a:pt x="2137509" y="384958"/>
                </a:lnTo>
                <a:lnTo>
                  <a:pt x="2143125" y="357123"/>
                </a:lnTo>
                <a:lnTo>
                  <a:pt x="2143125" y="71373"/>
                </a:lnTo>
                <a:lnTo>
                  <a:pt x="2137509" y="43612"/>
                </a:lnTo>
                <a:lnTo>
                  <a:pt x="2122201" y="20923"/>
                </a:lnTo>
                <a:lnTo>
                  <a:pt x="2099512" y="5615"/>
                </a:lnTo>
                <a:lnTo>
                  <a:pt x="2071751" y="0"/>
                </a:lnTo>
                <a:close/>
              </a:path>
            </a:pathLst>
          </a:custGeom>
          <a:solidFill>
            <a:srgbClr val="4F81BC"/>
          </a:solidFill>
        </p:spPr>
        <p:txBody>
          <a:bodyPr wrap="square" lIns="0" tIns="0" rIns="0" bIns="0" rtlCol="0"/>
          <a:lstStyle/>
          <a:p>
            <a:endParaRPr/>
          </a:p>
        </p:txBody>
      </p:sp>
      <p:sp>
        <p:nvSpPr>
          <p:cNvPr id="7" name="object 7"/>
          <p:cNvSpPr/>
          <p:nvPr/>
        </p:nvSpPr>
        <p:spPr>
          <a:xfrm>
            <a:off x="4257675" y="771525"/>
            <a:ext cx="2143125" cy="428625"/>
          </a:xfrm>
          <a:custGeom>
            <a:avLst/>
            <a:gdLst/>
            <a:ahLst/>
            <a:cxnLst/>
            <a:rect l="l" t="t" r="r" b="b"/>
            <a:pathLst>
              <a:path w="2143125" h="428625">
                <a:moveTo>
                  <a:pt x="0" y="71373"/>
                </a:moveTo>
                <a:lnTo>
                  <a:pt x="5615" y="43612"/>
                </a:lnTo>
                <a:lnTo>
                  <a:pt x="20923" y="20923"/>
                </a:lnTo>
                <a:lnTo>
                  <a:pt x="43612" y="5615"/>
                </a:lnTo>
                <a:lnTo>
                  <a:pt x="71374" y="0"/>
                </a:lnTo>
                <a:lnTo>
                  <a:pt x="2071751" y="0"/>
                </a:lnTo>
                <a:lnTo>
                  <a:pt x="2099512" y="5615"/>
                </a:lnTo>
                <a:lnTo>
                  <a:pt x="2122201" y="20923"/>
                </a:lnTo>
                <a:lnTo>
                  <a:pt x="2137509" y="43612"/>
                </a:lnTo>
                <a:lnTo>
                  <a:pt x="2143125" y="71373"/>
                </a:lnTo>
                <a:lnTo>
                  <a:pt x="2143125" y="357123"/>
                </a:lnTo>
                <a:lnTo>
                  <a:pt x="2137509" y="384958"/>
                </a:lnTo>
                <a:lnTo>
                  <a:pt x="2122201" y="407685"/>
                </a:lnTo>
                <a:lnTo>
                  <a:pt x="2099512" y="423007"/>
                </a:lnTo>
                <a:lnTo>
                  <a:pt x="2071751" y="428625"/>
                </a:lnTo>
                <a:lnTo>
                  <a:pt x="71374" y="428625"/>
                </a:lnTo>
                <a:lnTo>
                  <a:pt x="43612" y="423007"/>
                </a:lnTo>
                <a:lnTo>
                  <a:pt x="20923" y="407685"/>
                </a:lnTo>
                <a:lnTo>
                  <a:pt x="5615" y="384958"/>
                </a:lnTo>
                <a:lnTo>
                  <a:pt x="0" y="357123"/>
                </a:lnTo>
                <a:lnTo>
                  <a:pt x="0" y="71373"/>
                </a:lnTo>
                <a:close/>
              </a:path>
            </a:pathLst>
          </a:custGeom>
          <a:ln w="25400">
            <a:solidFill>
              <a:srgbClr val="4F81BC"/>
            </a:solidFill>
          </a:ln>
        </p:spPr>
        <p:txBody>
          <a:bodyPr wrap="square" lIns="0" tIns="0" rIns="0" bIns="0" rtlCol="0"/>
          <a:lstStyle/>
          <a:p>
            <a:endParaRPr/>
          </a:p>
        </p:txBody>
      </p:sp>
      <p:sp>
        <p:nvSpPr>
          <p:cNvPr id="8" name="object 8"/>
          <p:cNvSpPr txBox="1"/>
          <p:nvPr/>
        </p:nvSpPr>
        <p:spPr>
          <a:xfrm>
            <a:off x="907796" y="339852"/>
            <a:ext cx="9012555" cy="2542540"/>
          </a:xfrm>
          <a:prstGeom prst="rect">
            <a:avLst/>
          </a:prstGeom>
        </p:spPr>
        <p:txBody>
          <a:bodyPr vert="horz" wrap="square" lIns="0" tIns="0" rIns="0" bIns="0" rtlCol="0">
            <a:spAutoFit/>
          </a:bodyPr>
          <a:lstStyle/>
          <a:p>
            <a:pPr marL="367665">
              <a:lnSpc>
                <a:spcPct val="100000"/>
              </a:lnSpc>
            </a:pPr>
            <a:r>
              <a:rPr sz="1800" b="1" spc="-25" dirty="0">
                <a:solidFill>
                  <a:srgbClr val="FFFFFF"/>
                </a:solidFill>
                <a:latin typeface="Arial Narrow" panose="020B0706020202030204"/>
                <a:cs typeface="Arial Narrow" panose="020B0706020202030204"/>
              </a:rPr>
              <a:t>1</a:t>
            </a:r>
            <a:r>
              <a:rPr sz="1800" b="1" spc="-25" dirty="0">
                <a:solidFill>
                  <a:srgbClr val="FFFFFF"/>
                </a:solidFill>
                <a:latin typeface="微软雅黑" panose="020B0503020204020204" charset="-122"/>
                <a:cs typeface="微软雅黑" panose="020B0503020204020204" charset="-122"/>
              </a:rPr>
              <a:t>、巧用年终奖政策节税</a:t>
            </a:r>
            <a:endParaRPr sz="1800">
              <a:latin typeface="微软雅黑" panose="020B0503020204020204" charset="-122"/>
              <a:cs typeface="微软雅黑" panose="020B0503020204020204" charset="-122"/>
            </a:endParaRPr>
          </a:p>
          <a:p>
            <a:pPr>
              <a:lnSpc>
                <a:spcPct val="100000"/>
              </a:lnSpc>
              <a:spcBef>
                <a:spcPts val="50"/>
              </a:spcBef>
            </a:pPr>
            <a:endParaRPr sz="1500">
              <a:latin typeface="Times New Roman" panose="02020603050405020304"/>
              <a:cs typeface="Times New Roman" panose="02020603050405020304"/>
            </a:endParaRPr>
          </a:p>
          <a:p>
            <a:pPr marL="3570605">
              <a:lnSpc>
                <a:spcPct val="100000"/>
              </a:lnSpc>
            </a:pPr>
            <a:r>
              <a:rPr sz="1800" b="1" spc="-5" dirty="0">
                <a:solidFill>
                  <a:srgbClr val="FFFFFF"/>
                </a:solidFill>
                <a:latin typeface="微软雅黑" panose="020B0503020204020204" charset="-122"/>
                <a:cs typeface="微软雅黑" panose="020B0503020204020204" charset="-122"/>
              </a:rPr>
              <a:t>工资低于3500元</a:t>
            </a:r>
            <a:endParaRPr sz="1800">
              <a:latin typeface="微软雅黑" panose="020B0503020204020204" charset="-122"/>
              <a:cs typeface="微软雅黑" panose="020B0503020204020204" charset="-122"/>
            </a:endParaRPr>
          </a:p>
          <a:p>
            <a:pPr>
              <a:lnSpc>
                <a:spcPct val="100000"/>
              </a:lnSpc>
            </a:pPr>
            <a:endParaRPr sz="1800">
              <a:latin typeface="Times New Roman" panose="02020603050405020304"/>
              <a:cs typeface="Times New Roman" panose="02020603050405020304"/>
            </a:endParaRPr>
          </a:p>
          <a:p>
            <a:pPr marL="12700">
              <a:lnSpc>
                <a:spcPct val="100000"/>
              </a:lnSpc>
              <a:spcBef>
                <a:spcPts val="1180"/>
              </a:spcBef>
            </a:pPr>
            <a:r>
              <a:rPr sz="1600" dirty="0">
                <a:latin typeface="微软雅黑" panose="020B0503020204020204" charset="-122"/>
                <a:cs typeface="微软雅黑" panose="020B0503020204020204" charset="-122"/>
              </a:rPr>
              <a:t>例：逗逗的年终奖金为10000元，当月工资为3000元。</a:t>
            </a:r>
            <a:endParaRPr sz="1600">
              <a:latin typeface="微软雅黑" panose="020B0503020204020204" charset="-122"/>
              <a:cs typeface="微软雅黑" panose="020B0503020204020204" charset="-122"/>
            </a:endParaRPr>
          </a:p>
          <a:p>
            <a:pPr marL="12700">
              <a:lnSpc>
                <a:spcPct val="100000"/>
              </a:lnSpc>
              <a:spcBef>
                <a:spcPts val="960"/>
              </a:spcBef>
            </a:pPr>
            <a:r>
              <a:rPr sz="1600" spc="-5" dirty="0">
                <a:latin typeface="Wingdings" panose="05000000000000000000"/>
                <a:cs typeface="Wingdings" panose="05000000000000000000"/>
              </a:rPr>
              <a:t></a:t>
            </a:r>
            <a:r>
              <a:rPr sz="1600" spc="-5" dirty="0">
                <a:latin typeface="微软雅黑" panose="020B0503020204020204" charset="-122"/>
                <a:cs typeface="微软雅黑" panose="020B0503020204020204" charset="-122"/>
              </a:rPr>
              <a:t>(10000+3000)-3500=9500，以9500除以12，其商数791.66</a:t>
            </a:r>
            <a:r>
              <a:rPr sz="1600" spc="30" dirty="0">
                <a:latin typeface="微软雅黑" panose="020B0503020204020204" charset="-122"/>
                <a:cs typeface="微软雅黑" panose="020B0503020204020204" charset="-122"/>
              </a:rPr>
              <a:t> </a:t>
            </a:r>
            <a:r>
              <a:rPr sz="1600" spc="5" dirty="0">
                <a:latin typeface="微软雅黑" panose="020B0503020204020204" charset="-122"/>
                <a:cs typeface="微软雅黑" panose="020B0503020204020204" charset="-122"/>
              </a:rPr>
              <a:t>对应的适用税率为3%</a:t>
            </a:r>
            <a:endParaRPr sz="1600">
              <a:latin typeface="微软雅黑" panose="020B0503020204020204" charset="-122"/>
              <a:cs typeface="微软雅黑" panose="020B0503020204020204" charset="-122"/>
            </a:endParaRPr>
          </a:p>
          <a:p>
            <a:pPr marL="12700">
              <a:lnSpc>
                <a:spcPct val="100000"/>
              </a:lnSpc>
              <a:spcBef>
                <a:spcPts val="960"/>
              </a:spcBef>
            </a:pPr>
            <a:r>
              <a:rPr sz="1600" dirty="0">
                <a:latin typeface="Wingdings" panose="05000000000000000000"/>
                <a:cs typeface="Wingdings" panose="05000000000000000000"/>
              </a:rPr>
              <a:t></a:t>
            </a:r>
            <a:r>
              <a:rPr sz="1600" dirty="0">
                <a:latin typeface="微软雅黑" panose="020B0503020204020204" charset="-122"/>
                <a:cs typeface="微软雅黑" panose="020B0503020204020204" charset="-122"/>
              </a:rPr>
              <a:t>年终奖金应纳税额为：9500×3%=285(元)</a:t>
            </a:r>
            <a:r>
              <a:rPr sz="1600" spc="-50" dirty="0">
                <a:latin typeface="微软雅黑" panose="020B0503020204020204" charset="-122"/>
                <a:cs typeface="微软雅黑" panose="020B0503020204020204" charset="-122"/>
              </a:rPr>
              <a:t> </a:t>
            </a:r>
            <a:r>
              <a:rPr sz="1600" dirty="0">
                <a:latin typeface="微软雅黑" panose="020B0503020204020204" charset="-122"/>
                <a:cs typeface="微软雅黑" panose="020B0503020204020204" charset="-122"/>
              </a:rPr>
              <a:t>当月工资所得由于低于3500元的费用扣除标准，不再缴</a:t>
            </a:r>
            <a:endParaRPr sz="1600">
              <a:latin typeface="微软雅黑" panose="020B0503020204020204" charset="-122"/>
              <a:cs typeface="微软雅黑" panose="020B0503020204020204" charset="-122"/>
            </a:endParaRPr>
          </a:p>
          <a:p>
            <a:pPr marL="12700">
              <a:lnSpc>
                <a:spcPct val="100000"/>
              </a:lnSpc>
              <a:spcBef>
                <a:spcPts val="960"/>
              </a:spcBef>
            </a:pPr>
            <a:r>
              <a:rPr sz="1600" dirty="0">
                <a:latin typeface="微软雅黑" panose="020B0503020204020204" charset="-122"/>
                <a:cs typeface="微软雅黑" panose="020B0503020204020204" charset="-122"/>
              </a:rPr>
              <a:t>纳个税。逗逗当月共计应纳个税285元。</a:t>
            </a:r>
            <a:endParaRPr sz="1600">
              <a:latin typeface="微软雅黑" panose="020B0503020204020204" charset="-122"/>
              <a:cs typeface="微软雅黑" panose="020B0503020204020204" charset="-122"/>
            </a:endParaRPr>
          </a:p>
        </p:txBody>
      </p:sp>
      <p:sp>
        <p:nvSpPr>
          <p:cNvPr id="9" name="object 9"/>
          <p:cNvSpPr/>
          <p:nvPr/>
        </p:nvSpPr>
        <p:spPr>
          <a:xfrm>
            <a:off x="3855720" y="432815"/>
            <a:ext cx="6848856" cy="131063"/>
          </a:xfrm>
          <a:prstGeom prst="rect">
            <a:avLst/>
          </a:prstGeom>
          <a:blipFill>
            <a:blip r:embed="rId2" cstate="print"/>
            <a:stretch>
              <a:fillRect/>
            </a:stretch>
          </a:blipFill>
        </p:spPr>
        <p:txBody>
          <a:bodyPr wrap="square" lIns="0" tIns="0" rIns="0" bIns="0" rtlCol="0"/>
          <a:lstStyle/>
          <a:p>
            <a:endParaRPr/>
          </a:p>
        </p:txBody>
      </p:sp>
      <p:sp>
        <p:nvSpPr>
          <p:cNvPr id="10" name="object 10"/>
          <p:cNvSpPr/>
          <p:nvPr/>
        </p:nvSpPr>
        <p:spPr>
          <a:xfrm>
            <a:off x="3900423" y="471423"/>
            <a:ext cx="6758305" cy="14604"/>
          </a:xfrm>
          <a:custGeom>
            <a:avLst/>
            <a:gdLst/>
            <a:ahLst/>
            <a:cxnLst/>
            <a:rect l="l" t="t" r="r" b="b"/>
            <a:pathLst>
              <a:path w="6758305" h="14604">
                <a:moveTo>
                  <a:pt x="0" y="14351"/>
                </a:moveTo>
                <a:lnTo>
                  <a:pt x="6758051" y="0"/>
                </a:lnTo>
              </a:path>
            </a:pathLst>
          </a:custGeom>
          <a:ln w="25400">
            <a:solidFill>
              <a:srgbClr val="4F81BC"/>
            </a:solidFill>
          </a:ln>
        </p:spPr>
        <p:txBody>
          <a:bodyPr wrap="square" lIns="0" tIns="0" rIns="0" bIns="0" rtlCol="0"/>
          <a:lstStyle/>
          <a:p>
            <a:endParaRPr/>
          </a:p>
        </p:txBody>
      </p:sp>
      <p:sp>
        <p:nvSpPr>
          <p:cNvPr id="11" name="object 11"/>
          <p:cNvSpPr/>
          <p:nvPr/>
        </p:nvSpPr>
        <p:spPr>
          <a:xfrm>
            <a:off x="0" y="4986356"/>
            <a:ext cx="10801350" cy="415290"/>
          </a:xfrm>
          <a:custGeom>
            <a:avLst/>
            <a:gdLst/>
            <a:ahLst/>
            <a:cxnLst/>
            <a:rect l="l" t="t" r="r" b="b"/>
            <a:pathLst>
              <a:path w="10801350" h="415289">
                <a:moveTo>
                  <a:pt x="10801350" y="414697"/>
                </a:moveTo>
                <a:lnTo>
                  <a:pt x="10801350" y="0"/>
                </a:lnTo>
                <a:lnTo>
                  <a:pt x="0" y="0"/>
                </a:lnTo>
                <a:lnTo>
                  <a:pt x="0" y="414697"/>
                </a:lnTo>
                <a:lnTo>
                  <a:pt x="10801350" y="414697"/>
                </a:lnTo>
                <a:close/>
              </a:path>
            </a:pathLst>
          </a:custGeom>
          <a:solidFill>
            <a:srgbClr val="404040"/>
          </a:solidFill>
        </p:spPr>
        <p:txBody>
          <a:bodyPr wrap="square" lIns="0" tIns="0" rIns="0" bIns="0" rtlCol="0"/>
          <a:lstStyle/>
          <a:p>
            <a:endParaRPr/>
          </a:p>
        </p:txBody>
      </p:sp>
      <p:sp>
        <p:nvSpPr>
          <p:cNvPr id="12" name="object 12"/>
          <p:cNvSpPr txBox="1">
            <a:spLocks noGrp="1"/>
          </p:cNvSpPr>
          <p:nvPr>
            <p:ph type="ftr" sz="quarter" idx="5"/>
          </p:nvPr>
        </p:nvSpPr>
        <p:spPr>
          <a:prstGeom prst="rect">
            <a:avLst/>
          </a:prstGeom>
        </p:spPr>
        <p:txBody>
          <a:bodyPr vert="horz" wrap="square" lIns="0" tIns="0" rIns="0" bIns="0" rtlCol="0">
            <a:spAutoFit/>
          </a:bodyPr>
          <a:lstStyle/>
          <a:p>
            <a:pPr marL="12700">
              <a:lnSpc>
                <a:spcPts val="2095"/>
              </a:lnSpc>
            </a:pPr>
            <a:r>
              <a:rPr spc="5" dirty="0"/>
              <a:t>会计学堂</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506272" y="1050036"/>
            <a:ext cx="3124072" cy="1983613"/>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3971925" y="771525"/>
            <a:ext cx="6501130" cy="500380"/>
          </a:xfrm>
          <a:custGeom>
            <a:avLst/>
            <a:gdLst/>
            <a:ahLst/>
            <a:cxnLst/>
            <a:rect l="l" t="t" r="r" b="b"/>
            <a:pathLst>
              <a:path w="6501130" h="500380">
                <a:moveTo>
                  <a:pt x="6417564" y="0"/>
                </a:moveTo>
                <a:lnTo>
                  <a:pt x="83312" y="0"/>
                </a:lnTo>
                <a:lnTo>
                  <a:pt x="50899" y="6552"/>
                </a:lnTo>
                <a:lnTo>
                  <a:pt x="24415" y="24415"/>
                </a:lnTo>
                <a:lnTo>
                  <a:pt x="6552" y="50899"/>
                </a:lnTo>
                <a:lnTo>
                  <a:pt x="0" y="83311"/>
                </a:lnTo>
                <a:lnTo>
                  <a:pt x="0" y="416686"/>
                </a:lnTo>
                <a:lnTo>
                  <a:pt x="6552" y="449153"/>
                </a:lnTo>
                <a:lnTo>
                  <a:pt x="24415" y="475630"/>
                </a:lnTo>
                <a:lnTo>
                  <a:pt x="50899" y="493464"/>
                </a:lnTo>
                <a:lnTo>
                  <a:pt x="83312" y="499998"/>
                </a:lnTo>
                <a:lnTo>
                  <a:pt x="6417564" y="499998"/>
                </a:lnTo>
                <a:lnTo>
                  <a:pt x="6449976" y="493464"/>
                </a:lnTo>
                <a:lnTo>
                  <a:pt x="6476460" y="475630"/>
                </a:lnTo>
                <a:lnTo>
                  <a:pt x="6494323" y="449153"/>
                </a:lnTo>
                <a:lnTo>
                  <a:pt x="6500876" y="416686"/>
                </a:lnTo>
                <a:lnTo>
                  <a:pt x="6500876" y="83311"/>
                </a:lnTo>
                <a:lnTo>
                  <a:pt x="6494323" y="50899"/>
                </a:lnTo>
                <a:lnTo>
                  <a:pt x="6476460" y="24415"/>
                </a:lnTo>
                <a:lnTo>
                  <a:pt x="6449976" y="6552"/>
                </a:lnTo>
                <a:lnTo>
                  <a:pt x="6417564" y="0"/>
                </a:lnTo>
                <a:close/>
              </a:path>
            </a:pathLst>
          </a:custGeom>
          <a:solidFill>
            <a:srgbClr val="4F81BC"/>
          </a:solidFill>
        </p:spPr>
        <p:txBody>
          <a:bodyPr wrap="square" lIns="0" tIns="0" rIns="0" bIns="0" rtlCol="0"/>
          <a:lstStyle/>
          <a:p>
            <a:endParaRPr/>
          </a:p>
        </p:txBody>
      </p:sp>
      <p:sp>
        <p:nvSpPr>
          <p:cNvPr id="5" name="object 5"/>
          <p:cNvSpPr txBox="1"/>
          <p:nvPr/>
        </p:nvSpPr>
        <p:spPr>
          <a:xfrm>
            <a:off x="3973563" y="771525"/>
            <a:ext cx="6497955" cy="500380"/>
          </a:xfrm>
          <a:prstGeom prst="rect">
            <a:avLst/>
          </a:prstGeom>
          <a:solidFill>
            <a:srgbClr val="4F81BC"/>
          </a:solidFill>
        </p:spPr>
        <p:txBody>
          <a:bodyPr vert="horz" wrap="square" lIns="0" tIns="104139" rIns="0" bIns="0" rtlCol="0">
            <a:spAutoFit/>
          </a:bodyPr>
          <a:lstStyle/>
          <a:p>
            <a:pPr marL="1992630">
              <a:lnSpc>
                <a:spcPct val="100000"/>
              </a:lnSpc>
              <a:spcBef>
                <a:spcPts val="820"/>
              </a:spcBef>
            </a:pPr>
            <a:r>
              <a:rPr sz="1800" b="1" dirty="0">
                <a:solidFill>
                  <a:srgbClr val="1F487C"/>
                </a:solidFill>
                <a:latin typeface="微软雅黑" panose="020B0503020204020204" charset="-122"/>
                <a:cs typeface="微软雅黑" panose="020B0503020204020204" charset="-122"/>
              </a:rPr>
              <a:t>全年一次性奖金计税方法</a:t>
            </a:r>
            <a:endParaRPr sz="1800">
              <a:latin typeface="微软雅黑" panose="020B0503020204020204" charset="-122"/>
              <a:cs typeface="微软雅黑" panose="020B0503020204020204" charset="-122"/>
            </a:endParaRPr>
          </a:p>
        </p:txBody>
      </p:sp>
      <p:sp>
        <p:nvSpPr>
          <p:cNvPr id="6" name="object 6"/>
          <p:cNvSpPr/>
          <p:nvPr/>
        </p:nvSpPr>
        <p:spPr>
          <a:xfrm>
            <a:off x="3971925" y="1700148"/>
            <a:ext cx="6501130" cy="500380"/>
          </a:xfrm>
          <a:custGeom>
            <a:avLst/>
            <a:gdLst/>
            <a:ahLst/>
            <a:cxnLst/>
            <a:rect l="l" t="t" r="r" b="b"/>
            <a:pathLst>
              <a:path w="6501130" h="500380">
                <a:moveTo>
                  <a:pt x="6417564" y="0"/>
                </a:moveTo>
                <a:lnTo>
                  <a:pt x="83312" y="0"/>
                </a:lnTo>
                <a:lnTo>
                  <a:pt x="50899" y="6554"/>
                </a:lnTo>
                <a:lnTo>
                  <a:pt x="24415" y="24431"/>
                </a:lnTo>
                <a:lnTo>
                  <a:pt x="6552" y="50952"/>
                </a:lnTo>
                <a:lnTo>
                  <a:pt x="0" y="83439"/>
                </a:lnTo>
                <a:lnTo>
                  <a:pt x="0" y="416814"/>
                </a:lnTo>
                <a:lnTo>
                  <a:pt x="6552" y="449226"/>
                </a:lnTo>
                <a:lnTo>
                  <a:pt x="24415" y="475710"/>
                </a:lnTo>
                <a:lnTo>
                  <a:pt x="50899" y="493573"/>
                </a:lnTo>
                <a:lnTo>
                  <a:pt x="83312" y="500126"/>
                </a:lnTo>
                <a:lnTo>
                  <a:pt x="6417564" y="500126"/>
                </a:lnTo>
                <a:lnTo>
                  <a:pt x="6449976" y="493573"/>
                </a:lnTo>
                <a:lnTo>
                  <a:pt x="6476460" y="475710"/>
                </a:lnTo>
                <a:lnTo>
                  <a:pt x="6494323" y="449226"/>
                </a:lnTo>
                <a:lnTo>
                  <a:pt x="6500876" y="416814"/>
                </a:lnTo>
                <a:lnTo>
                  <a:pt x="6500876" y="83439"/>
                </a:lnTo>
                <a:lnTo>
                  <a:pt x="6494323" y="50952"/>
                </a:lnTo>
                <a:lnTo>
                  <a:pt x="6476460" y="24431"/>
                </a:lnTo>
                <a:lnTo>
                  <a:pt x="6449976" y="6554"/>
                </a:lnTo>
                <a:lnTo>
                  <a:pt x="6417564" y="0"/>
                </a:lnTo>
                <a:close/>
              </a:path>
            </a:pathLst>
          </a:custGeom>
          <a:solidFill>
            <a:srgbClr val="4F81BC"/>
          </a:solidFill>
        </p:spPr>
        <p:txBody>
          <a:bodyPr wrap="square" lIns="0" tIns="0" rIns="0" bIns="0" rtlCol="0"/>
          <a:lstStyle/>
          <a:p>
            <a:endParaRPr/>
          </a:p>
        </p:txBody>
      </p:sp>
      <p:sp>
        <p:nvSpPr>
          <p:cNvPr id="7" name="object 7"/>
          <p:cNvSpPr/>
          <p:nvPr/>
        </p:nvSpPr>
        <p:spPr>
          <a:xfrm>
            <a:off x="3971925" y="1700148"/>
            <a:ext cx="6501130" cy="500380"/>
          </a:xfrm>
          <a:custGeom>
            <a:avLst/>
            <a:gdLst/>
            <a:ahLst/>
            <a:cxnLst/>
            <a:rect l="l" t="t" r="r" b="b"/>
            <a:pathLst>
              <a:path w="6501130" h="500380">
                <a:moveTo>
                  <a:pt x="0" y="83439"/>
                </a:moveTo>
                <a:lnTo>
                  <a:pt x="6552" y="50952"/>
                </a:lnTo>
                <a:lnTo>
                  <a:pt x="24415" y="24431"/>
                </a:lnTo>
                <a:lnTo>
                  <a:pt x="50899" y="6554"/>
                </a:lnTo>
                <a:lnTo>
                  <a:pt x="83312" y="0"/>
                </a:lnTo>
                <a:lnTo>
                  <a:pt x="6417564" y="0"/>
                </a:lnTo>
                <a:lnTo>
                  <a:pt x="6449976" y="6554"/>
                </a:lnTo>
                <a:lnTo>
                  <a:pt x="6476460" y="24431"/>
                </a:lnTo>
                <a:lnTo>
                  <a:pt x="6494323" y="50952"/>
                </a:lnTo>
                <a:lnTo>
                  <a:pt x="6500876" y="83439"/>
                </a:lnTo>
                <a:lnTo>
                  <a:pt x="6500876" y="416814"/>
                </a:lnTo>
                <a:lnTo>
                  <a:pt x="6494323" y="449226"/>
                </a:lnTo>
                <a:lnTo>
                  <a:pt x="6476460" y="475710"/>
                </a:lnTo>
                <a:lnTo>
                  <a:pt x="6449976" y="493573"/>
                </a:lnTo>
                <a:lnTo>
                  <a:pt x="6417564" y="500126"/>
                </a:lnTo>
                <a:lnTo>
                  <a:pt x="83312" y="500126"/>
                </a:lnTo>
                <a:lnTo>
                  <a:pt x="50899" y="493573"/>
                </a:lnTo>
                <a:lnTo>
                  <a:pt x="24415" y="475710"/>
                </a:lnTo>
                <a:lnTo>
                  <a:pt x="6552" y="449226"/>
                </a:lnTo>
                <a:lnTo>
                  <a:pt x="0" y="416814"/>
                </a:lnTo>
                <a:lnTo>
                  <a:pt x="0" y="83439"/>
                </a:lnTo>
                <a:close/>
              </a:path>
            </a:pathLst>
          </a:custGeom>
          <a:ln w="25400">
            <a:solidFill>
              <a:srgbClr val="4F81BC"/>
            </a:solidFill>
          </a:ln>
        </p:spPr>
        <p:txBody>
          <a:bodyPr wrap="square" lIns="0" tIns="0" rIns="0" bIns="0" rtlCol="0"/>
          <a:lstStyle/>
          <a:p>
            <a:endParaRPr/>
          </a:p>
        </p:txBody>
      </p:sp>
      <p:sp>
        <p:nvSpPr>
          <p:cNvPr id="8" name="object 8"/>
          <p:cNvSpPr txBox="1"/>
          <p:nvPr/>
        </p:nvSpPr>
        <p:spPr>
          <a:xfrm>
            <a:off x="6182995" y="1805051"/>
            <a:ext cx="2082800" cy="287020"/>
          </a:xfrm>
          <a:prstGeom prst="rect">
            <a:avLst/>
          </a:prstGeom>
        </p:spPr>
        <p:txBody>
          <a:bodyPr vert="horz" wrap="square" lIns="0" tIns="0" rIns="0" bIns="0" rtlCol="0">
            <a:spAutoFit/>
          </a:bodyPr>
          <a:lstStyle/>
          <a:p>
            <a:pPr marL="12700">
              <a:lnSpc>
                <a:spcPct val="100000"/>
              </a:lnSpc>
            </a:pPr>
            <a:r>
              <a:rPr sz="1800" b="1" dirty="0">
                <a:solidFill>
                  <a:srgbClr val="FFFFFF"/>
                </a:solidFill>
                <a:latin typeface="微软雅黑" panose="020B0503020204020204" charset="-122"/>
                <a:cs typeface="微软雅黑" panose="020B0503020204020204" charset="-122"/>
              </a:rPr>
              <a:t>年终奖为什么有雷区</a:t>
            </a:r>
            <a:endParaRPr sz="1800">
              <a:latin typeface="微软雅黑" panose="020B0503020204020204" charset="-122"/>
              <a:cs typeface="微软雅黑" panose="020B0503020204020204" charset="-122"/>
            </a:endParaRPr>
          </a:p>
        </p:txBody>
      </p:sp>
      <p:sp>
        <p:nvSpPr>
          <p:cNvPr id="9" name="object 9"/>
          <p:cNvSpPr/>
          <p:nvPr/>
        </p:nvSpPr>
        <p:spPr>
          <a:xfrm>
            <a:off x="3971925" y="2628900"/>
            <a:ext cx="6501130" cy="500380"/>
          </a:xfrm>
          <a:custGeom>
            <a:avLst/>
            <a:gdLst/>
            <a:ahLst/>
            <a:cxnLst/>
            <a:rect l="l" t="t" r="r" b="b"/>
            <a:pathLst>
              <a:path w="6501130" h="500380">
                <a:moveTo>
                  <a:pt x="6417564" y="0"/>
                </a:moveTo>
                <a:lnTo>
                  <a:pt x="83312" y="0"/>
                </a:lnTo>
                <a:lnTo>
                  <a:pt x="50899" y="6552"/>
                </a:lnTo>
                <a:lnTo>
                  <a:pt x="24415" y="24415"/>
                </a:lnTo>
                <a:lnTo>
                  <a:pt x="6552" y="50899"/>
                </a:lnTo>
                <a:lnTo>
                  <a:pt x="0" y="83312"/>
                </a:lnTo>
                <a:lnTo>
                  <a:pt x="0" y="416687"/>
                </a:lnTo>
                <a:lnTo>
                  <a:pt x="6552" y="449173"/>
                </a:lnTo>
                <a:lnTo>
                  <a:pt x="24415" y="475694"/>
                </a:lnTo>
                <a:lnTo>
                  <a:pt x="50899" y="493571"/>
                </a:lnTo>
                <a:lnTo>
                  <a:pt x="83312" y="500125"/>
                </a:lnTo>
                <a:lnTo>
                  <a:pt x="6417564" y="500125"/>
                </a:lnTo>
                <a:lnTo>
                  <a:pt x="6449976" y="493571"/>
                </a:lnTo>
                <a:lnTo>
                  <a:pt x="6476460" y="475694"/>
                </a:lnTo>
                <a:lnTo>
                  <a:pt x="6494323" y="449173"/>
                </a:lnTo>
                <a:lnTo>
                  <a:pt x="6500876" y="416687"/>
                </a:lnTo>
                <a:lnTo>
                  <a:pt x="6500876" y="83312"/>
                </a:lnTo>
                <a:lnTo>
                  <a:pt x="6494323" y="50899"/>
                </a:lnTo>
                <a:lnTo>
                  <a:pt x="6476460" y="24415"/>
                </a:lnTo>
                <a:lnTo>
                  <a:pt x="6449976" y="6552"/>
                </a:lnTo>
                <a:lnTo>
                  <a:pt x="6417564" y="0"/>
                </a:lnTo>
                <a:close/>
              </a:path>
            </a:pathLst>
          </a:custGeom>
          <a:solidFill>
            <a:srgbClr val="4F81BC"/>
          </a:solidFill>
        </p:spPr>
        <p:txBody>
          <a:bodyPr wrap="square" lIns="0" tIns="0" rIns="0" bIns="0" rtlCol="0"/>
          <a:lstStyle/>
          <a:p>
            <a:endParaRPr/>
          </a:p>
        </p:txBody>
      </p:sp>
      <p:sp>
        <p:nvSpPr>
          <p:cNvPr id="10" name="object 10"/>
          <p:cNvSpPr/>
          <p:nvPr/>
        </p:nvSpPr>
        <p:spPr>
          <a:xfrm>
            <a:off x="3971925" y="2628900"/>
            <a:ext cx="6501130" cy="500380"/>
          </a:xfrm>
          <a:custGeom>
            <a:avLst/>
            <a:gdLst/>
            <a:ahLst/>
            <a:cxnLst/>
            <a:rect l="l" t="t" r="r" b="b"/>
            <a:pathLst>
              <a:path w="6501130" h="500380">
                <a:moveTo>
                  <a:pt x="0" y="83312"/>
                </a:moveTo>
                <a:lnTo>
                  <a:pt x="6552" y="50899"/>
                </a:lnTo>
                <a:lnTo>
                  <a:pt x="24415" y="24415"/>
                </a:lnTo>
                <a:lnTo>
                  <a:pt x="50899" y="6552"/>
                </a:lnTo>
                <a:lnTo>
                  <a:pt x="83312" y="0"/>
                </a:lnTo>
                <a:lnTo>
                  <a:pt x="6417564" y="0"/>
                </a:lnTo>
                <a:lnTo>
                  <a:pt x="6449976" y="6552"/>
                </a:lnTo>
                <a:lnTo>
                  <a:pt x="6476460" y="24415"/>
                </a:lnTo>
                <a:lnTo>
                  <a:pt x="6494323" y="50899"/>
                </a:lnTo>
                <a:lnTo>
                  <a:pt x="6500876" y="83312"/>
                </a:lnTo>
                <a:lnTo>
                  <a:pt x="6500876" y="416687"/>
                </a:lnTo>
                <a:lnTo>
                  <a:pt x="6494323" y="449173"/>
                </a:lnTo>
                <a:lnTo>
                  <a:pt x="6476460" y="475694"/>
                </a:lnTo>
                <a:lnTo>
                  <a:pt x="6449976" y="493571"/>
                </a:lnTo>
                <a:lnTo>
                  <a:pt x="6417564" y="500125"/>
                </a:lnTo>
                <a:lnTo>
                  <a:pt x="83312" y="500125"/>
                </a:lnTo>
                <a:lnTo>
                  <a:pt x="50899" y="493571"/>
                </a:lnTo>
                <a:lnTo>
                  <a:pt x="24415" y="475694"/>
                </a:lnTo>
                <a:lnTo>
                  <a:pt x="6552" y="449173"/>
                </a:lnTo>
                <a:lnTo>
                  <a:pt x="0" y="416687"/>
                </a:lnTo>
                <a:lnTo>
                  <a:pt x="0" y="83312"/>
                </a:lnTo>
                <a:close/>
              </a:path>
            </a:pathLst>
          </a:custGeom>
          <a:ln w="25400">
            <a:solidFill>
              <a:srgbClr val="4F81BC"/>
            </a:solidFill>
          </a:ln>
        </p:spPr>
        <p:txBody>
          <a:bodyPr wrap="square" lIns="0" tIns="0" rIns="0" bIns="0" rtlCol="0"/>
          <a:lstStyle/>
          <a:p>
            <a:endParaRPr/>
          </a:p>
        </p:txBody>
      </p:sp>
      <p:sp>
        <p:nvSpPr>
          <p:cNvPr id="11" name="object 11"/>
          <p:cNvSpPr/>
          <p:nvPr/>
        </p:nvSpPr>
        <p:spPr>
          <a:xfrm>
            <a:off x="3971925" y="3557651"/>
            <a:ext cx="6501130" cy="500380"/>
          </a:xfrm>
          <a:custGeom>
            <a:avLst/>
            <a:gdLst/>
            <a:ahLst/>
            <a:cxnLst/>
            <a:rect l="l" t="t" r="r" b="b"/>
            <a:pathLst>
              <a:path w="6501130" h="500379">
                <a:moveTo>
                  <a:pt x="6417564" y="0"/>
                </a:moveTo>
                <a:lnTo>
                  <a:pt x="83312" y="0"/>
                </a:lnTo>
                <a:lnTo>
                  <a:pt x="50899" y="6534"/>
                </a:lnTo>
                <a:lnTo>
                  <a:pt x="24415" y="24368"/>
                </a:lnTo>
                <a:lnTo>
                  <a:pt x="6552" y="50845"/>
                </a:lnTo>
                <a:lnTo>
                  <a:pt x="0" y="83311"/>
                </a:lnTo>
                <a:lnTo>
                  <a:pt x="0" y="416686"/>
                </a:lnTo>
                <a:lnTo>
                  <a:pt x="6552" y="449099"/>
                </a:lnTo>
                <a:lnTo>
                  <a:pt x="24415" y="475583"/>
                </a:lnTo>
                <a:lnTo>
                  <a:pt x="50899" y="493446"/>
                </a:lnTo>
                <a:lnTo>
                  <a:pt x="83312" y="499998"/>
                </a:lnTo>
                <a:lnTo>
                  <a:pt x="6417564" y="499998"/>
                </a:lnTo>
                <a:lnTo>
                  <a:pt x="6449976" y="493446"/>
                </a:lnTo>
                <a:lnTo>
                  <a:pt x="6476460" y="475583"/>
                </a:lnTo>
                <a:lnTo>
                  <a:pt x="6494323" y="449099"/>
                </a:lnTo>
                <a:lnTo>
                  <a:pt x="6500876" y="416686"/>
                </a:lnTo>
                <a:lnTo>
                  <a:pt x="6500876" y="83311"/>
                </a:lnTo>
                <a:lnTo>
                  <a:pt x="6494323" y="50845"/>
                </a:lnTo>
                <a:lnTo>
                  <a:pt x="6476460" y="24368"/>
                </a:lnTo>
                <a:lnTo>
                  <a:pt x="6449976" y="6534"/>
                </a:lnTo>
                <a:lnTo>
                  <a:pt x="6417564" y="0"/>
                </a:lnTo>
                <a:close/>
              </a:path>
            </a:pathLst>
          </a:custGeom>
          <a:solidFill>
            <a:srgbClr val="4F81BC"/>
          </a:solidFill>
        </p:spPr>
        <p:txBody>
          <a:bodyPr wrap="square" lIns="0" tIns="0" rIns="0" bIns="0" rtlCol="0"/>
          <a:lstStyle/>
          <a:p>
            <a:endParaRPr/>
          </a:p>
        </p:txBody>
      </p:sp>
      <p:sp>
        <p:nvSpPr>
          <p:cNvPr id="12" name="object 12"/>
          <p:cNvSpPr txBox="1"/>
          <p:nvPr/>
        </p:nvSpPr>
        <p:spPr>
          <a:xfrm>
            <a:off x="3973563" y="3557651"/>
            <a:ext cx="6497955" cy="500380"/>
          </a:xfrm>
          <a:prstGeom prst="rect">
            <a:avLst/>
          </a:prstGeom>
          <a:solidFill>
            <a:srgbClr val="4F81BC"/>
          </a:solidFill>
        </p:spPr>
        <p:txBody>
          <a:bodyPr vert="horz" wrap="square" lIns="0" tIns="105410" rIns="0" bIns="0" rtlCol="0">
            <a:spAutoFit/>
          </a:bodyPr>
          <a:lstStyle/>
          <a:p>
            <a:pPr marL="635" algn="ctr">
              <a:lnSpc>
                <a:spcPct val="100000"/>
              </a:lnSpc>
              <a:spcBef>
                <a:spcPts val="830"/>
              </a:spcBef>
            </a:pPr>
            <a:r>
              <a:rPr sz="1800" b="1" dirty="0">
                <a:solidFill>
                  <a:srgbClr val="1F487C"/>
                </a:solidFill>
                <a:latin typeface="微软雅黑" panose="020B0503020204020204" charset="-122"/>
                <a:cs typeface="微软雅黑" panose="020B0503020204020204" charset="-122"/>
              </a:rPr>
              <a:t>均衡年终奖、工资</a:t>
            </a:r>
            <a:endParaRPr sz="1800">
              <a:latin typeface="微软雅黑" panose="020B0503020204020204" charset="-122"/>
              <a:cs typeface="微软雅黑" panose="020B0503020204020204" charset="-122"/>
            </a:endParaRPr>
          </a:p>
        </p:txBody>
      </p:sp>
      <p:sp>
        <p:nvSpPr>
          <p:cNvPr id="13" name="object 13"/>
          <p:cNvSpPr/>
          <p:nvPr/>
        </p:nvSpPr>
        <p:spPr>
          <a:xfrm>
            <a:off x="421894" y="3150361"/>
            <a:ext cx="3291204" cy="525145"/>
          </a:xfrm>
          <a:custGeom>
            <a:avLst/>
            <a:gdLst/>
            <a:ahLst/>
            <a:cxnLst/>
            <a:rect l="l" t="t" r="r" b="b"/>
            <a:pathLst>
              <a:path w="3291204" h="525145">
                <a:moveTo>
                  <a:pt x="3203575" y="0"/>
                </a:moveTo>
                <a:lnTo>
                  <a:pt x="87515" y="0"/>
                </a:lnTo>
                <a:lnTo>
                  <a:pt x="53449" y="6885"/>
                </a:lnTo>
                <a:lnTo>
                  <a:pt x="25631" y="25653"/>
                </a:lnTo>
                <a:lnTo>
                  <a:pt x="6877" y="53470"/>
                </a:lnTo>
                <a:lnTo>
                  <a:pt x="0" y="87502"/>
                </a:lnTo>
                <a:lnTo>
                  <a:pt x="0" y="437642"/>
                </a:lnTo>
                <a:lnTo>
                  <a:pt x="6877" y="471674"/>
                </a:lnTo>
                <a:lnTo>
                  <a:pt x="25631" y="499490"/>
                </a:lnTo>
                <a:lnTo>
                  <a:pt x="53449" y="518259"/>
                </a:lnTo>
                <a:lnTo>
                  <a:pt x="87515" y="525144"/>
                </a:lnTo>
                <a:lnTo>
                  <a:pt x="3203575" y="525144"/>
                </a:lnTo>
                <a:lnTo>
                  <a:pt x="3237607" y="518259"/>
                </a:lnTo>
                <a:lnTo>
                  <a:pt x="3265424" y="499491"/>
                </a:lnTo>
                <a:lnTo>
                  <a:pt x="3284192" y="471674"/>
                </a:lnTo>
                <a:lnTo>
                  <a:pt x="3291078" y="437642"/>
                </a:lnTo>
                <a:lnTo>
                  <a:pt x="3291078" y="87502"/>
                </a:lnTo>
                <a:lnTo>
                  <a:pt x="3284192" y="53470"/>
                </a:lnTo>
                <a:lnTo>
                  <a:pt x="3265424" y="25654"/>
                </a:lnTo>
                <a:lnTo>
                  <a:pt x="3237607" y="6885"/>
                </a:lnTo>
                <a:lnTo>
                  <a:pt x="3203575" y="0"/>
                </a:lnTo>
                <a:close/>
              </a:path>
            </a:pathLst>
          </a:custGeom>
          <a:solidFill>
            <a:srgbClr val="4F81BC"/>
          </a:solidFill>
        </p:spPr>
        <p:txBody>
          <a:bodyPr wrap="square" lIns="0" tIns="0" rIns="0" bIns="0" rtlCol="0"/>
          <a:lstStyle/>
          <a:p>
            <a:endParaRPr/>
          </a:p>
        </p:txBody>
      </p:sp>
      <p:sp>
        <p:nvSpPr>
          <p:cNvPr id="14" name="object 14"/>
          <p:cNvSpPr txBox="1"/>
          <p:nvPr/>
        </p:nvSpPr>
        <p:spPr>
          <a:xfrm>
            <a:off x="1596644" y="2734310"/>
            <a:ext cx="6897370" cy="505267"/>
          </a:xfrm>
          <a:prstGeom prst="rect">
            <a:avLst/>
          </a:prstGeom>
        </p:spPr>
        <p:txBody>
          <a:bodyPr vert="horz" wrap="square" lIns="0" tIns="0" rIns="0" bIns="0" rtlCol="0">
            <a:spAutoFit/>
          </a:bodyPr>
          <a:lstStyle/>
          <a:p>
            <a:pPr marL="4370070">
              <a:lnSpc>
                <a:spcPct val="100000"/>
              </a:lnSpc>
            </a:pPr>
            <a:r>
              <a:rPr sz="1800" b="1" spc="-5" dirty="0">
                <a:solidFill>
                  <a:srgbClr val="1F487C"/>
                </a:solidFill>
                <a:latin typeface="微软雅黑" panose="020B0503020204020204" charset="-122"/>
                <a:cs typeface="微软雅黑" panose="020B0503020204020204" charset="-122"/>
              </a:rPr>
              <a:t>如何理解一年只能用一次</a:t>
            </a:r>
            <a:endParaRPr sz="1800">
              <a:latin typeface="微软雅黑" panose="020B0503020204020204" charset="-122"/>
              <a:cs typeface="微软雅黑" panose="020B0503020204020204" charset="-122"/>
            </a:endParaRPr>
          </a:p>
          <a:p>
            <a:pPr>
              <a:lnSpc>
                <a:spcPct val="100000"/>
              </a:lnSpc>
              <a:spcBef>
                <a:spcPts val="50"/>
              </a:spcBef>
            </a:pPr>
            <a:endParaRPr sz="1400">
              <a:latin typeface="Times New Roman" panose="02020603050405020304"/>
              <a:cs typeface="Times New Roman" panose="02020603050405020304"/>
            </a:endParaRPr>
          </a:p>
        </p:txBody>
      </p:sp>
      <p:sp>
        <p:nvSpPr>
          <p:cNvPr id="15" name="object 15"/>
          <p:cNvSpPr/>
          <p:nvPr/>
        </p:nvSpPr>
        <p:spPr>
          <a:xfrm>
            <a:off x="4829175" y="2128773"/>
            <a:ext cx="428625" cy="571500"/>
          </a:xfrm>
          <a:custGeom>
            <a:avLst/>
            <a:gdLst/>
            <a:ahLst/>
            <a:cxnLst/>
            <a:rect l="l" t="t" r="r" b="b"/>
            <a:pathLst>
              <a:path w="428625" h="571500">
                <a:moveTo>
                  <a:pt x="0" y="571499"/>
                </a:moveTo>
                <a:lnTo>
                  <a:pt x="428625" y="571499"/>
                </a:lnTo>
                <a:lnTo>
                  <a:pt x="428625" y="0"/>
                </a:lnTo>
                <a:lnTo>
                  <a:pt x="0" y="0"/>
                </a:lnTo>
                <a:lnTo>
                  <a:pt x="0" y="571499"/>
                </a:lnTo>
                <a:close/>
              </a:path>
            </a:pathLst>
          </a:custGeom>
          <a:solidFill>
            <a:srgbClr val="4F81BC"/>
          </a:solidFill>
        </p:spPr>
        <p:txBody>
          <a:bodyPr wrap="square" lIns="0" tIns="0" rIns="0" bIns="0" rtlCol="0"/>
          <a:lstStyle/>
          <a:p>
            <a:endParaRPr/>
          </a:p>
        </p:txBody>
      </p:sp>
      <p:sp>
        <p:nvSpPr>
          <p:cNvPr id="16" name="object 16"/>
          <p:cNvSpPr/>
          <p:nvPr/>
        </p:nvSpPr>
        <p:spPr>
          <a:xfrm>
            <a:off x="4829175" y="2128773"/>
            <a:ext cx="428625" cy="571500"/>
          </a:xfrm>
          <a:custGeom>
            <a:avLst/>
            <a:gdLst/>
            <a:ahLst/>
            <a:cxnLst/>
            <a:rect l="l" t="t" r="r" b="b"/>
            <a:pathLst>
              <a:path w="428625" h="571500">
                <a:moveTo>
                  <a:pt x="0" y="571499"/>
                </a:moveTo>
                <a:lnTo>
                  <a:pt x="428625" y="571499"/>
                </a:lnTo>
                <a:lnTo>
                  <a:pt x="428625" y="0"/>
                </a:lnTo>
                <a:lnTo>
                  <a:pt x="0" y="0"/>
                </a:lnTo>
                <a:lnTo>
                  <a:pt x="0" y="571499"/>
                </a:lnTo>
                <a:close/>
              </a:path>
            </a:pathLst>
          </a:custGeom>
          <a:ln w="25400">
            <a:solidFill>
              <a:srgbClr val="4F81BC"/>
            </a:solidFill>
          </a:ln>
        </p:spPr>
        <p:txBody>
          <a:bodyPr wrap="square" lIns="0" tIns="0" rIns="0" bIns="0" rtlCol="0"/>
          <a:lstStyle/>
          <a:p>
            <a:endParaRPr/>
          </a:p>
        </p:txBody>
      </p:sp>
      <p:sp>
        <p:nvSpPr>
          <p:cNvPr id="17" name="object 17"/>
          <p:cNvSpPr/>
          <p:nvPr/>
        </p:nvSpPr>
        <p:spPr>
          <a:xfrm>
            <a:off x="0" y="4986356"/>
            <a:ext cx="10801350" cy="415290"/>
          </a:xfrm>
          <a:custGeom>
            <a:avLst/>
            <a:gdLst/>
            <a:ahLst/>
            <a:cxnLst/>
            <a:rect l="l" t="t" r="r" b="b"/>
            <a:pathLst>
              <a:path w="10801350" h="415289">
                <a:moveTo>
                  <a:pt x="10801350" y="414697"/>
                </a:moveTo>
                <a:lnTo>
                  <a:pt x="10801350" y="0"/>
                </a:lnTo>
                <a:lnTo>
                  <a:pt x="0" y="0"/>
                </a:lnTo>
                <a:lnTo>
                  <a:pt x="0" y="414697"/>
                </a:lnTo>
                <a:lnTo>
                  <a:pt x="10801350" y="414697"/>
                </a:lnTo>
                <a:close/>
              </a:path>
            </a:pathLst>
          </a:custGeom>
          <a:solidFill>
            <a:srgbClr val="404040"/>
          </a:solidFill>
        </p:spPr>
        <p:txBody>
          <a:bodyPr wrap="square" lIns="0" tIns="0" rIns="0" bIns="0" rtlCol="0"/>
          <a:lstStyle/>
          <a:p>
            <a:endParaRPr/>
          </a:p>
        </p:txBody>
      </p:sp>
      <p:sp>
        <p:nvSpPr>
          <p:cNvPr id="18" name="object 18"/>
          <p:cNvSpPr txBox="1">
            <a:spLocks noGrp="1"/>
          </p:cNvSpPr>
          <p:nvPr>
            <p:ph type="ftr" sz="quarter" idx="5"/>
          </p:nvPr>
        </p:nvSpPr>
        <p:spPr>
          <a:prstGeom prst="rect">
            <a:avLst/>
          </a:prstGeom>
        </p:spPr>
        <p:txBody>
          <a:bodyPr vert="horz" wrap="square" lIns="0" tIns="0" rIns="0" bIns="0" rtlCol="0">
            <a:spAutoFit/>
          </a:bodyPr>
          <a:lstStyle/>
          <a:p>
            <a:pPr marL="12700">
              <a:lnSpc>
                <a:spcPts val="2095"/>
              </a:lnSpc>
            </a:pPr>
            <a:r>
              <a:rPr spc="5" dirty="0"/>
              <a:t>会计学堂</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关注领取更多干货"/>
          <p:cNvPicPr>
            <a:picLocks noChangeAspect="1"/>
          </p:cNvPicPr>
          <p:nvPr/>
        </p:nvPicPr>
        <p:blipFill>
          <a:blip r:embed="rId2"/>
          <a:stretch>
            <a:fillRect/>
          </a:stretch>
        </p:blipFill>
        <p:spPr>
          <a:xfrm>
            <a:off x="534035" y="-17145"/>
            <a:ext cx="9654540" cy="541972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0" rIns="0" bIns="0" rtlCol="0">
            <a:spAutoFit/>
          </a:bodyPr>
          <a:lstStyle/>
          <a:p>
            <a:pPr marL="12700">
              <a:lnSpc>
                <a:spcPct val="100000"/>
              </a:lnSpc>
            </a:pPr>
            <a:endParaRPr dirty="0">
              <a:solidFill>
                <a:srgbClr val="00AF50"/>
              </a:solidFill>
            </a:endParaRPr>
          </a:p>
        </p:txBody>
      </p:sp>
      <p:sp>
        <p:nvSpPr>
          <p:cNvPr id="3" name="object 3"/>
          <p:cNvSpPr/>
          <p:nvPr/>
        </p:nvSpPr>
        <p:spPr>
          <a:xfrm>
            <a:off x="1014374" y="271398"/>
            <a:ext cx="2886075" cy="428625"/>
          </a:xfrm>
          <a:custGeom>
            <a:avLst/>
            <a:gdLst/>
            <a:ahLst/>
            <a:cxnLst/>
            <a:rect l="l" t="t" r="r" b="b"/>
            <a:pathLst>
              <a:path w="2886075" h="428625">
                <a:moveTo>
                  <a:pt x="2421737" y="0"/>
                </a:moveTo>
                <a:lnTo>
                  <a:pt x="464286" y="0"/>
                </a:lnTo>
                <a:lnTo>
                  <a:pt x="401289" y="1957"/>
                </a:lnTo>
                <a:lnTo>
                  <a:pt x="340867" y="7659"/>
                </a:lnTo>
                <a:lnTo>
                  <a:pt x="283572" y="16851"/>
                </a:lnTo>
                <a:lnTo>
                  <a:pt x="229960" y="29275"/>
                </a:lnTo>
                <a:lnTo>
                  <a:pt x="180582" y="44677"/>
                </a:lnTo>
                <a:lnTo>
                  <a:pt x="135993" y="62801"/>
                </a:lnTo>
                <a:lnTo>
                  <a:pt x="96745" y="83391"/>
                </a:lnTo>
                <a:lnTo>
                  <a:pt x="63392" y="106190"/>
                </a:lnTo>
                <a:lnTo>
                  <a:pt x="16586" y="157397"/>
                </a:lnTo>
                <a:lnTo>
                  <a:pt x="0" y="214376"/>
                </a:lnTo>
                <a:lnTo>
                  <a:pt x="4238" y="243456"/>
                </a:lnTo>
                <a:lnTo>
                  <a:pt x="36488" y="297787"/>
                </a:lnTo>
                <a:lnTo>
                  <a:pt x="96745" y="345313"/>
                </a:lnTo>
                <a:lnTo>
                  <a:pt x="135993" y="365887"/>
                </a:lnTo>
                <a:lnTo>
                  <a:pt x="180582" y="383994"/>
                </a:lnTo>
                <a:lnTo>
                  <a:pt x="229960" y="399382"/>
                </a:lnTo>
                <a:lnTo>
                  <a:pt x="283572" y="411793"/>
                </a:lnTo>
                <a:lnTo>
                  <a:pt x="340867" y="420974"/>
                </a:lnTo>
                <a:lnTo>
                  <a:pt x="401289" y="426669"/>
                </a:lnTo>
                <a:lnTo>
                  <a:pt x="464286" y="428625"/>
                </a:lnTo>
                <a:lnTo>
                  <a:pt x="2421737" y="428625"/>
                </a:lnTo>
                <a:lnTo>
                  <a:pt x="2484764" y="426669"/>
                </a:lnTo>
                <a:lnTo>
                  <a:pt x="2545207" y="420974"/>
                </a:lnTo>
                <a:lnTo>
                  <a:pt x="2602514" y="411793"/>
                </a:lnTo>
                <a:lnTo>
                  <a:pt x="2656132" y="399382"/>
                </a:lnTo>
                <a:lnTo>
                  <a:pt x="2705510" y="383994"/>
                </a:lnTo>
                <a:lnTo>
                  <a:pt x="2750096" y="365887"/>
                </a:lnTo>
                <a:lnTo>
                  <a:pt x="2789337" y="345313"/>
                </a:lnTo>
                <a:lnTo>
                  <a:pt x="2822681" y="322528"/>
                </a:lnTo>
                <a:lnTo>
                  <a:pt x="2869471" y="271344"/>
                </a:lnTo>
                <a:lnTo>
                  <a:pt x="2886049" y="214376"/>
                </a:lnTo>
                <a:lnTo>
                  <a:pt x="2881813" y="185293"/>
                </a:lnTo>
                <a:lnTo>
                  <a:pt x="2849576" y="130944"/>
                </a:lnTo>
                <a:lnTo>
                  <a:pt x="2789337" y="83391"/>
                </a:lnTo>
                <a:lnTo>
                  <a:pt x="2750096" y="62801"/>
                </a:lnTo>
                <a:lnTo>
                  <a:pt x="2705510" y="44677"/>
                </a:lnTo>
                <a:lnTo>
                  <a:pt x="2656132" y="29275"/>
                </a:lnTo>
                <a:lnTo>
                  <a:pt x="2602514" y="16851"/>
                </a:lnTo>
                <a:lnTo>
                  <a:pt x="2545207" y="7659"/>
                </a:lnTo>
                <a:lnTo>
                  <a:pt x="2484764" y="1957"/>
                </a:lnTo>
                <a:lnTo>
                  <a:pt x="2421737" y="0"/>
                </a:lnTo>
                <a:close/>
              </a:path>
            </a:pathLst>
          </a:custGeom>
          <a:solidFill>
            <a:srgbClr val="4F81BC"/>
          </a:solidFill>
        </p:spPr>
        <p:txBody>
          <a:bodyPr wrap="square" lIns="0" tIns="0" rIns="0" bIns="0" rtlCol="0"/>
          <a:lstStyle/>
          <a:p>
            <a:endParaRPr/>
          </a:p>
        </p:txBody>
      </p:sp>
      <p:sp>
        <p:nvSpPr>
          <p:cNvPr id="4" name="object 4"/>
          <p:cNvSpPr txBox="1"/>
          <p:nvPr/>
        </p:nvSpPr>
        <p:spPr>
          <a:xfrm>
            <a:off x="7180326" y="93852"/>
            <a:ext cx="2732405" cy="287020"/>
          </a:xfrm>
          <a:prstGeom prst="rect">
            <a:avLst/>
          </a:prstGeom>
        </p:spPr>
        <p:txBody>
          <a:bodyPr vert="horz" wrap="square" lIns="0" tIns="0" rIns="0" bIns="0" rtlCol="0">
            <a:spAutoFit/>
          </a:bodyPr>
          <a:lstStyle/>
          <a:p>
            <a:pPr marL="12700">
              <a:lnSpc>
                <a:spcPct val="100000"/>
              </a:lnSpc>
            </a:pPr>
            <a:r>
              <a:rPr sz="1800" spc="-254" dirty="0">
                <a:latin typeface="Arial" panose="020B0604020202020204"/>
                <a:cs typeface="Arial" panose="020B0604020202020204"/>
              </a:rPr>
              <a:t>1</a:t>
            </a:r>
            <a:r>
              <a:rPr sz="1800" spc="-245" dirty="0">
                <a:latin typeface="Arial" panose="020B0604020202020204"/>
                <a:cs typeface="Arial" panose="020B0604020202020204"/>
              </a:rPr>
              <a:t>0</a:t>
            </a:r>
            <a:r>
              <a:rPr sz="1800" dirty="0">
                <a:latin typeface="宋体" panose="02010600030101010101" pitchFamily="2" charset="-122"/>
                <a:cs typeface="宋体" panose="02010600030101010101" pitchFamily="2" charset="-122"/>
              </a:rPr>
              <a:t>大经典案例教你节约个税</a:t>
            </a:r>
            <a:endParaRPr sz="1800">
              <a:latin typeface="宋体" panose="02010600030101010101" pitchFamily="2" charset="-122"/>
              <a:cs typeface="宋体" panose="02010600030101010101" pitchFamily="2" charset="-122"/>
            </a:endParaRPr>
          </a:p>
        </p:txBody>
      </p:sp>
      <p:sp>
        <p:nvSpPr>
          <p:cNvPr id="5" name="object 5"/>
          <p:cNvSpPr/>
          <p:nvPr/>
        </p:nvSpPr>
        <p:spPr>
          <a:xfrm>
            <a:off x="642912" y="985786"/>
            <a:ext cx="9615805" cy="3786504"/>
          </a:xfrm>
          <a:custGeom>
            <a:avLst/>
            <a:gdLst/>
            <a:ahLst/>
            <a:cxnLst/>
            <a:rect l="l" t="t" r="r" b="b"/>
            <a:pathLst>
              <a:path w="9615805" h="3786504">
                <a:moveTo>
                  <a:pt x="0" y="3786251"/>
                </a:moveTo>
                <a:lnTo>
                  <a:pt x="9615551" y="3786251"/>
                </a:lnTo>
                <a:lnTo>
                  <a:pt x="9615551" y="0"/>
                </a:lnTo>
                <a:lnTo>
                  <a:pt x="0" y="0"/>
                </a:lnTo>
                <a:lnTo>
                  <a:pt x="0" y="3786251"/>
                </a:lnTo>
                <a:close/>
              </a:path>
            </a:pathLst>
          </a:custGeom>
          <a:ln w="25400">
            <a:solidFill>
              <a:srgbClr val="4F81BC"/>
            </a:solidFill>
          </a:ln>
        </p:spPr>
        <p:txBody>
          <a:bodyPr wrap="square" lIns="0" tIns="0" rIns="0" bIns="0" rtlCol="0"/>
          <a:lstStyle/>
          <a:p>
            <a:endParaRPr/>
          </a:p>
        </p:txBody>
      </p:sp>
      <p:sp>
        <p:nvSpPr>
          <p:cNvPr id="6" name="object 6"/>
          <p:cNvSpPr/>
          <p:nvPr/>
        </p:nvSpPr>
        <p:spPr>
          <a:xfrm>
            <a:off x="4043298" y="771525"/>
            <a:ext cx="2429510" cy="428625"/>
          </a:xfrm>
          <a:custGeom>
            <a:avLst/>
            <a:gdLst/>
            <a:ahLst/>
            <a:cxnLst/>
            <a:rect l="l" t="t" r="r" b="b"/>
            <a:pathLst>
              <a:path w="2429510" h="428625">
                <a:moveTo>
                  <a:pt x="2357501" y="0"/>
                </a:moveTo>
                <a:lnTo>
                  <a:pt x="71500" y="0"/>
                </a:lnTo>
                <a:lnTo>
                  <a:pt x="43666" y="5615"/>
                </a:lnTo>
                <a:lnTo>
                  <a:pt x="20939" y="20923"/>
                </a:lnTo>
                <a:lnTo>
                  <a:pt x="5617" y="43612"/>
                </a:lnTo>
                <a:lnTo>
                  <a:pt x="0" y="71373"/>
                </a:lnTo>
                <a:lnTo>
                  <a:pt x="0" y="357123"/>
                </a:lnTo>
                <a:lnTo>
                  <a:pt x="5617" y="384958"/>
                </a:lnTo>
                <a:lnTo>
                  <a:pt x="20939" y="407685"/>
                </a:lnTo>
                <a:lnTo>
                  <a:pt x="43666" y="423007"/>
                </a:lnTo>
                <a:lnTo>
                  <a:pt x="71500" y="428625"/>
                </a:lnTo>
                <a:lnTo>
                  <a:pt x="2357501" y="428625"/>
                </a:lnTo>
                <a:lnTo>
                  <a:pt x="2385335" y="423007"/>
                </a:lnTo>
                <a:lnTo>
                  <a:pt x="2408062" y="407685"/>
                </a:lnTo>
                <a:lnTo>
                  <a:pt x="2423384" y="384958"/>
                </a:lnTo>
                <a:lnTo>
                  <a:pt x="2429002" y="357123"/>
                </a:lnTo>
                <a:lnTo>
                  <a:pt x="2429002" y="71373"/>
                </a:lnTo>
                <a:lnTo>
                  <a:pt x="2423384" y="43612"/>
                </a:lnTo>
                <a:lnTo>
                  <a:pt x="2408062" y="20923"/>
                </a:lnTo>
                <a:lnTo>
                  <a:pt x="2385335" y="5615"/>
                </a:lnTo>
                <a:lnTo>
                  <a:pt x="2357501" y="0"/>
                </a:lnTo>
                <a:close/>
              </a:path>
            </a:pathLst>
          </a:custGeom>
          <a:solidFill>
            <a:srgbClr val="4F81BC"/>
          </a:solidFill>
        </p:spPr>
        <p:txBody>
          <a:bodyPr wrap="square" lIns="0" tIns="0" rIns="0" bIns="0" rtlCol="0"/>
          <a:lstStyle/>
          <a:p>
            <a:endParaRPr/>
          </a:p>
        </p:txBody>
      </p:sp>
      <p:sp>
        <p:nvSpPr>
          <p:cNvPr id="7" name="object 7"/>
          <p:cNvSpPr/>
          <p:nvPr/>
        </p:nvSpPr>
        <p:spPr>
          <a:xfrm>
            <a:off x="4043298" y="771525"/>
            <a:ext cx="2429510" cy="428625"/>
          </a:xfrm>
          <a:custGeom>
            <a:avLst/>
            <a:gdLst/>
            <a:ahLst/>
            <a:cxnLst/>
            <a:rect l="l" t="t" r="r" b="b"/>
            <a:pathLst>
              <a:path w="2429510" h="428625">
                <a:moveTo>
                  <a:pt x="0" y="71373"/>
                </a:moveTo>
                <a:lnTo>
                  <a:pt x="5617" y="43612"/>
                </a:lnTo>
                <a:lnTo>
                  <a:pt x="20939" y="20923"/>
                </a:lnTo>
                <a:lnTo>
                  <a:pt x="43666" y="5615"/>
                </a:lnTo>
                <a:lnTo>
                  <a:pt x="71500" y="0"/>
                </a:lnTo>
                <a:lnTo>
                  <a:pt x="2357501" y="0"/>
                </a:lnTo>
                <a:lnTo>
                  <a:pt x="2385335" y="5615"/>
                </a:lnTo>
                <a:lnTo>
                  <a:pt x="2408062" y="20923"/>
                </a:lnTo>
                <a:lnTo>
                  <a:pt x="2423384" y="43612"/>
                </a:lnTo>
                <a:lnTo>
                  <a:pt x="2429002" y="71373"/>
                </a:lnTo>
                <a:lnTo>
                  <a:pt x="2429002" y="357123"/>
                </a:lnTo>
                <a:lnTo>
                  <a:pt x="2423384" y="384958"/>
                </a:lnTo>
                <a:lnTo>
                  <a:pt x="2408062" y="407685"/>
                </a:lnTo>
                <a:lnTo>
                  <a:pt x="2385335" y="423007"/>
                </a:lnTo>
                <a:lnTo>
                  <a:pt x="2357501" y="428625"/>
                </a:lnTo>
                <a:lnTo>
                  <a:pt x="71500" y="428625"/>
                </a:lnTo>
                <a:lnTo>
                  <a:pt x="43666" y="423007"/>
                </a:lnTo>
                <a:lnTo>
                  <a:pt x="20939" y="407685"/>
                </a:lnTo>
                <a:lnTo>
                  <a:pt x="5617" y="384958"/>
                </a:lnTo>
                <a:lnTo>
                  <a:pt x="0" y="357123"/>
                </a:lnTo>
                <a:lnTo>
                  <a:pt x="0" y="71373"/>
                </a:lnTo>
                <a:close/>
              </a:path>
            </a:pathLst>
          </a:custGeom>
          <a:ln w="25400">
            <a:solidFill>
              <a:srgbClr val="4F81BC"/>
            </a:solidFill>
          </a:ln>
        </p:spPr>
        <p:txBody>
          <a:bodyPr wrap="square" lIns="0" tIns="0" rIns="0" bIns="0" rtlCol="0"/>
          <a:lstStyle/>
          <a:p>
            <a:endParaRPr/>
          </a:p>
        </p:txBody>
      </p:sp>
      <p:sp>
        <p:nvSpPr>
          <p:cNvPr id="8" name="object 8"/>
          <p:cNvSpPr txBox="1"/>
          <p:nvPr/>
        </p:nvSpPr>
        <p:spPr>
          <a:xfrm>
            <a:off x="1263141" y="339852"/>
            <a:ext cx="8622030" cy="4005579"/>
          </a:xfrm>
          <a:prstGeom prst="rect">
            <a:avLst/>
          </a:prstGeom>
        </p:spPr>
        <p:txBody>
          <a:bodyPr vert="horz" wrap="square" lIns="0" tIns="0" rIns="0" bIns="0" rtlCol="0">
            <a:spAutoFit/>
          </a:bodyPr>
          <a:lstStyle/>
          <a:p>
            <a:pPr marL="12700">
              <a:lnSpc>
                <a:spcPct val="100000"/>
              </a:lnSpc>
            </a:pPr>
            <a:r>
              <a:rPr sz="1800" b="1" spc="-25" dirty="0">
                <a:solidFill>
                  <a:srgbClr val="FFFFFF"/>
                </a:solidFill>
                <a:latin typeface="Arial Narrow" panose="020B0706020202030204"/>
                <a:cs typeface="Arial Narrow" panose="020B0706020202030204"/>
              </a:rPr>
              <a:t>1</a:t>
            </a:r>
            <a:r>
              <a:rPr sz="1800" b="1" spc="-25" dirty="0">
                <a:solidFill>
                  <a:srgbClr val="FFFFFF"/>
                </a:solidFill>
                <a:latin typeface="微软雅黑" panose="020B0503020204020204" charset="-122"/>
                <a:cs typeface="微软雅黑" panose="020B0503020204020204" charset="-122"/>
              </a:rPr>
              <a:t>、巧用年终奖政策节税</a:t>
            </a:r>
            <a:endParaRPr sz="1800">
              <a:latin typeface="微软雅黑" panose="020B0503020204020204" charset="-122"/>
              <a:cs typeface="微软雅黑" panose="020B0503020204020204" charset="-122"/>
            </a:endParaRPr>
          </a:p>
          <a:p>
            <a:pPr>
              <a:lnSpc>
                <a:spcPct val="100000"/>
              </a:lnSpc>
              <a:spcBef>
                <a:spcPts val="50"/>
              </a:spcBef>
            </a:pPr>
            <a:endParaRPr sz="1500">
              <a:latin typeface="Times New Roman" panose="02020603050405020304"/>
              <a:cs typeface="Times New Roman" panose="02020603050405020304"/>
            </a:endParaRPr>
          </a:p>
          <a:p>
            <a:pPr marR="622935" algn="ctr">
              <a:lnSpc>
                <a:spcPct val="100000"/>
              </a:lnSpc>
            </a:pPr>
            <a:r>
              <a:rPr sz="1800" b="1" spc="-5" dirty="0">
                <a:solidFill>
                  <a:srgbClr val="FFFFFF"/>
                </a:solidFill>
                <a:latin typeface="微软雅黑" panose="020B0503020204020204" charset="-122"/>
                <a:cs typeface="微软雅黑" panose="020B0503020204020204" charset="-122"/>
              </a:rPr>
              <a:t>只有1个速算扣除数</a:t>
            </a:r>
            <a:endParaRPr sz="1800">
              <a:latin typeface="微软雅黑" panose="020B0503020204020204" charset="-122"/>
              <a:cs typeface="微软雅黑" panose="020B0503020204020204" charset="-122"/>
            </a:endParaRPr>
          </a:p>
          <a:p>
            <a:pPr>
              <a:lnSpc>
                <a:spcPct val="100000"/>
              </a:lnSpc>
              <a:spcBef>
                <a:spcPts val="45"/>
              </a:spcBef>
            </a:pPr>
            <a:endParaRPr sz="1950">
              <a:latin typeface="Times New Roman" panose="02020603050405020304"/>
              <a:cs typeface="Times New Roman" panose="02020603050405020304"/>
            </a:endParaRPr>
          </a:p>
          <a:p>
            <a:pPr marL="114300" marR="5080">
              <a:lnSpc>
                <a:spcPct val="150000"/>
              </a:lnSpc>
            </a:pPr>
            <a:r>
              <a:rPr sz="1600" spc="-5" dirty="0">
                <a:latin typeface="Wingdings" panose="05000000000000000000"/>
                <a:cs typeface="Wingdings" panose="05000000000000000000"/>
              </a:rPr>
              <a:t></a:t>
            </a:r>
            <a:r>
              <a:rPr sz="1600" spc="-5" dirty="0">
                <a:latin typeface="微软雅黑" panose="020B0503020204020204" charset="-122"/>
                <a:cs typeface="微软雅黑" panose="020B0503020204020204" charset="-122"/>
              </a:rPr>
              <a:t>多发一元年终奖，少拿几千元，出现该情况是个税的七级累进税率及年终奖的特殊计算方法所  </a:t>
            </a:r>
            <a:r>
              <a:rPr sz="1600" dirty="0">
                <a:latin typeface="微软雅黑" panose="020B0503020204020204" charset="-122"/>
                <a:cs typeface="微软雅黑" panose="020B0503020204020204" charset="-122"/>
              </a:rPr>
              <a:t>致，多交的税，约等于年终奖少扣除的11个速算扣除数。  应纳税额=雇员当月取得全年一次性奖金×适用税率-</a:t>
            </a:r>
            <a:r>
              <a:rPr sz="1600" dirty="0">
                <a:solidFill>
                  <a:srgbClr val="FF0066"/>
                </a:solidFill>
                <a:latin typeface="微软雅黑" panose="020B0503020204020204" charset="-122"/>
                <a:cs typeface="微软雅黑" panose="020B0503020204020204" charset="-122"/>
              </a:rPr>
              <a:t>速算扣除数  </a:t>
            </a:r>
            <a:r>
              <a:rPr sz="1600" dirty="0">
                <a:latin typeface="微软雅黑" panose="020B0503020204020204" charset="-122"/>
                <a:cs typeface="微软雅黑" panose="020B0503020204020204" charset="-122"/>
              </a:rPr>
              <a:t>应纳税额=(雇员当月取得全年一次性奖金-雇员当月工资薪金所得与费用扣除额的差额)×适用税  </a:t>
            </a:r>
            <a:r>
              <a:rPr sz="1600" spc="5" dirty="0">
                <a:latin typeface="微软雅黑" panose="020B0503020204020204" charset="-122"/>
                <a:cs typeface="微软雅黑" panose="020B0503020204020204" charset="-122"/>
              </a:rPr>
              <a:t>率-</a:t>
            </a:r>
            <a:r>
              <a:rPr sz="1600" spc="5" dirty="0">
                <a:solidFill>
                  <a:srgbClr val="FF0066"/>
                </a:solidFill>
                <a:latin typeface="微软雅黑" panose="020B0503020204020204" charset="-122"/>
                <a:cs typeface="微软雅黑" panose="020B0503020204020204" charset="-122"/>
              </a:rPr>
              <a:t>速算扣除数</a:t>
            </a:r>
            <a:endParaRPr sz="1600">
              <a:latin typeface="微软雅黑" panose="020B0503020204020204" charset="-122"/>
              <a:cs typeface="微软雅黑" panose="020B0503020204020204" charset="-122"/>
            </a:endParaRPr>
          </a:p>
          <a:p>
            <a:pPr>
              <a:lnSpc>
                <a:spcPct val="100000"/>
              </a:lnSpc>
            </a:pPr>
            <a:endParaRPr sz="1600">
              <a:latin typeface="Times New Roman" panose="02020603050405020304"/>
              <a:cs typeface="Times New Roman" panose="02020603050405020304"/>
            </a:endParaRPr>
          </a:p>
          <a:p>
            <a:pPr>
              <a:lnSpc>
                <a:spcPct val="100000"/>
              </a:lnSpc>
              <a:spcBef>
                <a:spcPts val="50"/>
              </a:spcBef>
            </a:pPr>
            <a:endParaRPr sz="1700">
              <a:latin typeface="Times New Roman" panose="02020603050405020304"/>
              <a:cs typeface="Times New Roman" panose="02020603050405020304"/>
            </a:endParaRPr>
          </a:p>
          <a:p>
            <a:pPr marL="114300">
              <a:lnSpc>
                <a:spcPct val="100000"/>
              </a:lnSpc>
            </a:pPr>
            <a:r>
              <a:rPr sz="1600" spc="-5" dirty="0">
                <a:latin typeface="Wingdings" panose="05000000000000000000"/>
                <a:cs typeface="Wingdings" panose="05000000000000000000"/>
              </a:rPr>
              <a:t></a:t>
            </a:r>
            <a:r>
              <a:rPr sz="1600" spc="-5" dirty="0">
                <a:latin typeface="微软雅黑" panose="020B0503020204020204" charset="-122"/>
                <a:cs typeface="微软雅黑" panose="020B0503020204020204" charset="-122"/>
              </a:rPr>
              <a:t>先看看七级累进税率，大家可以看到，1500适用3%、1501适用10%；4500适用10%，4501</a:t>
            </a:r>
            <a:endParaRPr sz="1600">
              <a:latin typeface="微软雅黑" panose="020B0503020204020204" charset="-122"/>
              <a:cs typeface="微软雅黑" panose="020B0503020204020204" charset="-122"/>
            </a:endParaRPr>
          </a:p>
          <a:p>
            <a:pPr marL="114300">
              <a:lnSpc>
                <a:spcPct val="100000"/>
              </a:lnSpc>
              <a:spcBef>
                <a:spcPts val="960"/>
              </a:spcBef>
            </a:pPr>
            <a:r>
              <a:rPr sz="1600" spc="5" dirty="0">
                <a:latin typeface="微软雅黑" panose="020B0503020204020204" charset="-122"/>
                <a:cs typeface="微软雅黑" panose="020B0503020204020204" charset="-122"/>
              </a:rPr>
              <a:t>适用20%。</a:t>
            </a:r>
            <a:endParaRPr sz="1600">
              <a:latin typeface="微软雅黑" panose="020B0503020204020204" charset="-122"/>
              <a:cs typeface="微软雅黑" panose="020B0503020204020204" charset="-122"/>
            </a:endParaRPr>
          </a:p>
        </p:txBody>
      </p:sp>
      <p:sp>
        <p:nvSpPr>
          <p:cNvPr id="9" name="object 9"/>
          <p:cNvSpPr/>
          <p:nvPr/>
        </p:nvSpPr>
        <p:spPr>
          <a:xfrm>
            <a:off x="3855720" y="432815"/>
            <a:ext cx="6848856" cy="131063"/>
          </a:xfrm>
          <a:prstGeom prst="rect">
            <a:avLst/>
          </a:prstGeom>
          <a:blipFill>
            <a:blip r:embed="rId2" cstate="print"/>
            <a:stretch>
              <a:fillRect/>
            </a:stretch>
          </a:blipFill>
        </p:spPr>
        <p:txBody>
          <a:bodyPr wrap="square" lIns="0" tIns="0" rIns="0" bIns="0" rtlCol="0"/>
          <a:lstStyle/>
          <a:p>
            <a:endParaRPr/>
          </a:p>
        </p:txBody>
      </p:sp>
      <p:sp>
        <p:nvSpPr>
          <p:cNvPr id="10" name="object 10"/>
          <p:cNvSpPr/>
          <p:nvPr/>
        </p:nvSpPr>
        <p:spPr>
          <a:xfrm>
            <a:off x="3900423" y="471423"/>
            <a:ext cx="6758305" cy="14604"/>
          </a:xfrm>
          <a:custGeom>
            <a:avLst/>
            <a:gdLst/>
            <a:ahLst/>
            <a:cxnLst/>
            <a:rect l="l" t="t" r="r" b="b"/>
            <a:pathLst>
              <a:path w="6758305" h="14604">
                <a:moveTo>
                  <a:pt x="0" y="14351"/>
                </a:moveTo>
                <a:lnTo>
                  <a:pt x="6758051" y="0"/>
                </a:lnTo>
              </a:path>
            </a:pathLst>
          </a:custGeom>
          <a:ln w="25400">
            <a:solidFill>
              <a:srgbClr val="4F81BC"/>
            </a:solidFill>
          </a:ln>
        </p:spPr>
        <p:txBody>
          <a:bodyPr wrap="square" lIns="0" tIns="0" rIns="0" bIns="0" rtlCol="0"/>
          <a:lstStyle/>
          <a:p>
            <a:endParaRPr/>
          </a:p>
        </p:txBody>
      </p:sp>
      <p:sp>
        <p:nvSpPr>
          <p:cNvPr id="11" name="object 11"/>
          <p:cNvSpPr/>
          <p:nvPr/>
        </p:nvSpPr>
        <p:spPr>
          <a:xfrm>
            <a:off x="0" y="4986356"/>
            <a:ext cx="10801350" cy="415290"/>
          </a:xfrm>
          <a:custGeom>
            <a:avLst/>
            <a:gdLst/>
            <a:ahLst/>
            <a:cxnLst/>
            <a:rect l="l" t="t" r="r" b="b"/>
            <a:pathLst>
              <a:path w="10801350" h="415289">
                <a:moveTo>
                  <a:pt x="10801350" y="414697"/>
                </a:moveTo>
                <a:lnTo>
                  <a:pt x="10801350" y="0"/>
                </a:lnTo>
                <a:lnTo>
                  <a:pt x="0" y="0"/>
                </a:lnTo>
                <a:lnTo>
                  <a:pt x="0" y="414697"/>
                </a:lnTo>
                <a:lnTo>
                  <a:pt x="10801350" y="414697"/>
                </a:lnTo>
                <a:close/>
              </a:path>
            </a:pathLst>
          </a:custGeom>
          <a:solidFill>
            <a:srgbClr val="404040"/>
          </a:solidFill>
        </p:spPr>
        <p:txBody>
          <a:bodyPr wrap="square" lIns="0" tIns="0" rIns="0" bIns="0" rtlCol="0"/>
          <a:lstStyle/>
          <a:p>
            <a:endParaRPr/>
          </a:p>
        </p:txBody>
      </p:sp>
      <p:sp>
        <p:nvSpPr>
          <p:cNvPr id="12" name="object 12"/>
          <p:cNvSpPr txBox="1">
            <a:spLocks noGrp="1"/>
          </p:cNvSpPr>
          <p:nvPr>
            <p:ph type="ftr" sz="quarter" idx="5"/>
          </p:nvPr>
        </p:nvSpPr>
        <p:spPr>
          <a:prstGeom prst="rect">
            <a:avLst/>
          </a:prstGeom>
        </p:spPr>
        <p:txBody>
          <a:bodyPr vert="horz" wrap="square" lIns="0" tIns="0" rIns="0" bIns="0" rtlCol="0">
            <a:spAutoFit/>
          </a:bodyPr>
          <a:lstStyle/>
          <a:p>
            <a:pPr marL="12700">
              <a:lnSpc>
                <a:spcPts val="2095"/>
              </a:lnSpc>
            </a:pPr>
            <a:r>
              <a:rPr spc="5" dirty="0"/>
              <a:t>会计学堂</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0" rIns="0" bIns="0" rtlCol="0">
            <a:spAutoFit/>
          </a:bodyPr>
          <a:lstStyle/>
          <a:p>
            <a:pPr marL="12700">
              <a:lnSpc>
                <a:spcPct val="100000"/>
              </a:lnSpc>
            </a:pPr>
            <a:endParaRPr dirty="0">
              <a:solidFill>
                <a:srgbClr val="00AF50"/>
              </a:solidFill>
            </a:endParaRPr>
          </a:p>
        </p:txBody>
      </p:sp>
      <p:sp>
        <p:nvSpPr>
          <p:cNvPr id="3" name="object 3"/>
          <p:cNvSpPr/>
          <p:nvPr/>
        </p:nvSpPr>
        <p:spPr>
          <a:xfrm>
            <a:off x="1014374" y="271398"/>
            <a:ext cx="2886075" cy="428625"/>
          </a:xfrm>
          <a:custGeom>
            <a:avLst/>
            <a:gdLst/>
            <a:ahLst/>
            <a:cxnLst/>
            <a:rect l="l" t="t" r="r" b="b"/>
            <a:pathLst>
              <a:path w="2886075" h="428625">
                <a:moveTo>
                  <a:pt x="2421737" y="0"/>
                </a:moveTo>
                <a:lnTo>
                  <a:pt x="464286" y="0"/>
                </a:lnTo>
                <a:lnTo>
                  <a:pt x="401289" y="1957"/>
                </a:lnTo>
                <a:lnTo>
                  <a:pt x="340867" y="7659"/>
                </a:lnTo>
                <a:lnTo>
                  <a:pt x="283572" y="16851"/>
                </a:lnTo>
                <a:lnTo>
                  <a:pt x="229960" y="29275"/>
                </a:lnTo>
                <a:lnTo>
                  <a:pt x="180582" y="44677"/>
                </a:lnTo>
                <a:lnTo>
                  <a:pt x="135993" y="62801"/>
                </a:lnTo>
                <a:lnTo>
                  <a:pt x="96745" y="83391"/>
                </a:lnTo>
                <a:lnTo>
                  <a:pt x="63392" y="106190"/>
                </a:lnTo>
                <a:lnTo>
                  <a:pt x="16586" y="157397"/>
                </a:lnTo>
                <a:lnTo>
                  <a:pt x="0" y="214376"/>
                </a:lnTo>
                <a:lnTo>
                  <a:pt x="4238" y="243456"/>
                </a:lnTo>
                <a:lnTo>
                  <a:pt x="36488" y="297787"/>
                </a:lnTo>
                <a:lnTo>
                  <a:pt x="96745" y="345313"/>
                </a:lnTo>
                <a:lnTo>
                  <a:pt x="135993" y="365887"/>
                </a:lnTo>
                <a:lnTo>
                  <a:pt x="180582" y="383994"/>
                </a:lnTo>
                <a:lnTo>
                  <a:pt x="229960" y="399382"/>
                </a:lnTo>
                <a:lnTo>
                  <a:pt x="283572" y="411793"/>
                </a:lnTo>
                <a:lnTo>
                  <a:pt x="340867" y="420974"/>
                </a:lnTo>
                <a:lnTo>
                  <a:pt x="401289" y="426669"/>
                </a:lnTo>
                <a:lnTo>
                  <a:pt x="464286" y="428625"/>
                </a:lnTo>
                <a:lnTo>
                  <a:pt x="2421737" y="428625"/>
                </a:lnTo>
                <a:lnTo>
                  <a:pt x="2484764" y="426669"/>
                </a:lnTo>
                <a:lnTo>
                  <a:pt x="2545207" y="420974"/>
                </a:lnTo>
                <a:lnTo>
                  <a:pt x="2602514" y="411793"/>
                </a:lnTo>
                <a:lnTo>
                  <a:pt x="2656132" y="399382"/>
                </a:lnTo>
                <a:lnTo>
                  <a:pt x="2705510" y="383994"/>
                </a:lnTo>
                <a:lnTo>
                  <a:pt x="2750096" y="365887"/>
                </a:lnTo>
                <a:lnTo>
                  <a:pt x="2789337" y="345313"/>
                </a:lnTo>
                <a:lnTo>
                  <a:pt x="2822681" y="322528"/>
                </a:lnTo>
                <a:lnTo>
                  <a:pt x="2869471" y="271344"/>
                </a:lnTo>
                <a:lnTo>
                  <a:pt x="2886049" y="214376"/>
                </a:lnTo>
                <a:lnTo>
                  <a:pt x="2881813" y="185293"/>
                </a:lnTo>
                <a:lnTo>
                  <a:pt x="2849576" y="130944"/>
                </a:lnTo>
                <a:lnTo>
                  <a:pt x="2789337" y="83391"/>
                </a:lnTo>
                <a:lnTo>
                  <a:pt x="2750096" y="62801"/>
                </a:lnTo>
                <a:lnTo>
                  <a:pt x="2705510" y="44677"/>
                </a:lnTo>
                <a:lnTo>
                  <a:pt x="2656132" y="29275"/>
                </a:lnTo>
                <a:lnTo>
                  <a:pt x="2602514" y="16851"/>
                </a:lnTo>
                <a:lnTo>
                  <a:pt x="2545207" y="7659"/>
                </a:lnTo>
                <a:lnTo>
                  <a:pt x="2484764" y="1957"/>
                </a:lnTo>
                <a:lnTo>
                  <a:pt x="2421737" y="0"/>
                </a:lnTo>
                <a:close/>
              </a:path>
            </a:pathLst>
          </a:custGeom>
          <a:solidFill>
            <a:srgbClr val="4F81BC"/>
          </a:solidFill>
        </p:spPr>
        <p:txBody>
          <a:bodyPr wrap="square" lIns="0" tIns="0" rIns="0" bIns="0" rtlCol="0"/>
          <a:lstStyle/>
          <a:p>
            <a:endParaRPr/>
          </a:p>
        </p:txBody>
      </p:sp>
      <p:sp>
        <p:nvSpPr>
          <p:cNvPr id="4" name="object 4"/>
          <p:cNvSpPr txBox="1"/>
          <p:nvPr/>
        </p:nvSpPr>
        <p:spPr>
          <a:xfrm>
            <a:off x="1263141" y="339852"/>
            <a:ext cx="2388235" cy="287655"/>
          </a:xfrm>
          <a:prstGeom prst="rect">
            <a:avLst/>
          </a:prstGeom>
        </p:spPr>
        <p:txBody>
          <a:bodyPr vert="horz" wrap="square" lIns="0" tIns="0" rIns="0" bIns="0" rtlCol="0">
            <a:spAutoFit/>
          </a:bodyPr>
          <a:lstStyle/>
          <a:p>
            <a:pPr marL="12700">
              <a:lnSpc>
                <a:spcPct val="100000"/>
              </a:lnSpc>
            </a:pPr>
            <a:r>
              <a:rPr sz="1800" b="1" spc="-25" dirty="0">
                <a:solidFill>
                  <a:srgbClr val="FFFFFF"/>
                </a:solidFill>
                <a:latin typeface="Arial Narrow" panose="020B0706020202030204"/>
                <a:cs typeface="Arial Narrow" panose="020B0706020202030204"/>
              </a:rPr>
              <a:t>1</a:t>
            </a:r>
            <a:r>
              <a:rPr sz="1800" b="1" spc="-25" dirty="0">
                <a:solidFill>
                  <a:srgbClr val="FFFFFF"/>
                </a:solidFill>
                <a:latin typeface="微软雅黑" panose="020B0503020204020204" charset="-122"/>
                <a:cs typeface="微软雅黑" panose="020B0503020204020204" charset="-122"/>
              </a:rPr>
              <a:t>、巧用年终奖政策节税</a:t>
            </a:r>
            <a:endParaRPr sz="1800">
              <a:latin typeface="微软雅黑" panose="020B0503020204020204" charset="-122"/>
              <a:cs typeface="微软雅黑" panose="020B0503020204020204" charset="-122"/>
            </a:endParaRPr>
          </a:p>
        </p:txBody>
      </p:sp>
      <p:sp>
        <p:nvSpPr>
          <p:cNvPr id="5" name="object 5"/>
          <p:cNvSpPr txBox="1"/>
          <p:nvPr/>
        </p:nvSpPr>
        <p:spPr>
          <a:xfrm>
            <a:off x="7180326" y="93852"/>
            <a:ext cx="2732405" cy="287020"/>
          </a:xfrm>
          <a:prstGeom prst="rect">
            <a:avLst/>
          </a:prstGeom>
        </p:spPr>
        <p:txBody>
          <a:bodyPr vert="horz" wrap="square" lIns="0" tIns="0" rIns="0" bIns="0" rtlCol="0">
            <a:spAutoFit/>
          </a:bodyPr>
          <a:lstStyle/>
          <a:p>
            <a:pPr marL="12700">
              <a:lnSpc>
                <a:spcPct val="100000"/>
              </a:lnSpc>
            </a:pPr>
            <a:r>
              <a:rPr sz="1800" spc="-254" dirty="0">
                <a:latin typeface="Arial" panose="020B0604020202020204"/>
                <a:cs typeface="Arial" panose="020B0604020202020204"/>
              </a:rPr>
              <a:t>1</a:t>
            </a:r>
            <a:r>
              <a:rPr sz="1800" spc="-245" dirty="0">
                <a:latin typeface="Arial" panose="020B0604020202020204"/>
                <a:cs typeface="Arial" panose="020B0604020202020204"/>
              </a:rPr>
              <a:t>0</a:t>
            </a:r>
            <a:r>
              <a:rPr sz="1800" dirty="0">
                <a:latin typeface="宋体" panose="02010600030101010101" pitchFamily="2" charset="-122"/>
                <a:cs typeface="宋体" panose="02010600030101010101" pitchFamily="2" charset="-122"/>
              </a:rPr>
              <a:t>大经典案例教你节约个税</a:t>
            </a:r>
            <a:endParaRPr sz="1800">
              <a:latin typeface="宋体" panose="02010600030101010101" pitchFamily="2" charset="-122"/>
              <a:cs typeface="宋体" panose="02010600030101010101" pitchFamily="2" charset="-122"/>
            </a:endParaRPr>
          </a:p>
        </p:txBody>
      </p:sp>
      <p:sp>
        <p:nvSpPr>
          <p:cNvPr id="6" name="object 6"/>
          <p:cNvSpPr/>
          <p:nvPr/>
        </p:nvSpPr>
        <p:spPr>
          <a:xfrm>
            <a:off x="642912" y="985786"/>
            <a:ext cx="9615805" cy="3786504"/>
          </a:xfrm>
          <a:custGeom>
            <a:avLst/>
            <a:gdLst/>
            <a:ahLst/>
            <a:cxnLst/>
            <a:rect l="l" t="t" r="r" b="b"/>
            <a:pathLst>
              <a:path w="9615805" h="3786504">
                <a:moveTo>
                  <a:pt x="0" y="3786251"/>
                </a:moveTo>
                <a:lnTo>
                  <a:pt x="9615551" y="3786251"/>
                </a:lnTo>
                <a:lnTo>
                  <a:pt x="9615551" y="0"/>
                </a:lnTo>
                <a:lnTo>
                  <a:pt x="0" y="0"/>
                </a:lnTo>
                <a:lnTo>
                  <a:pt x="0" y="3786251"/>
                </a:lnTo>
                <a:close/>
              </a:path>
            </a:pathLst>
          </a:custGeom>
          <a:ln w="25400">
            <a:solidFill>
              <a:srgbClr val="4F81BC"/>
            </a:solidFill>
          </a:ln>
        </p:spPr>
        <p:txBody>
          <a:bodyPr wrap="square" lIns="0" tIns="0" rIns="0" bIns="0" rtlCol="0"/>
          <a:lstStyle/>
          <a:p>
            <a:endParaRPr/>
          </a:p>
        </p:txBody>
      </p:sp>
      <p:sp>
        <p:nvSpPr>
          <p:cNvPr id="7" name="object 7"/>
          <p:cNvSpPr/>
          <p:nvPr/>
        </p:nvSpPr>
        <p:spPr>
          <a:xfrm>
            <a:off x="4257675" y="771525"/>
            <a:ext cx="2143125" cy="428625"/>
          </a:xfrm>
          <a:custGeom>
            <a:avLst/>
            <a:gdLst/>
            <a:ahLst/>
            <a:cxnLst/>
            <a:rect l="l" t="t" r="r" b="b"/>
            <a:pathLst>
              <a:path w="2143125" h="428625">
                <a:moveTo>
                  <a:pt x="2071751" y="0"/>
                </a:moveTo>
                <a:lnTo>
                  <a:pt x="71374" y="0"/>
                </a:lnTo>
                <a:lnTo>
                  <a:pt x="43612" y="5615"/>
                </a:lnTo>
                <a:lnTo>
                  <a:pt x="20923" y="20923"/>
                </a:lnTo>
                <a:lnTo>
                  <a:pt x="5615" y="43612"/>
                </a:lnTo>
                <a:lnTo>
                  <a:pt x="0" y="71373"/>
                </a:lnTo>
                <a:lnTo>
                  <a:pt x="0" y="357123"/>
                </a:lnTo>
                <a:lnTo>
                  <a:pt x="5615" y="384958"/>
                </a:lnTo>
                <a:lnTo>
                  <a:pt x="20923" y="407685"/>
                </a:lnTo>
                <a:lnTo>
                  <a:pt x="43612" y="423007"/>
                </a:lnTo>
                <a:lnTo>
                  <a:pt x="71374" y="428625"/>
                </a:lnTo>
                <a:lnTo>
                  <a:pt x="2071751" y="428625"/>
                </a:lnTo>
                <a:lnTo>
                  <a:pt x="2099512" y="423007"/>
                </a:lnTo>
                <a:lnTo>
                  <a:pt x="2122201" y="407685"/>
                </a:lnTo>
                <a:lnTo>
                  <a:pt x="2137509" y="384958"/>
                </a:lnTo>
                <a:lnTo>
                  <a:pt x="2143125" y="357123"/>
                </a:lnTo>
                <a:lnTo>
                  <a:pt x="2143125" y="71373"/>
                </a:lnTo>
                <a:lnTo>
                  <a:pt x="2137509" y="43612"/>
                </a:lnTo>
                <a:lnTo>
                  <a:pt x="2122201" y="20923"/>
                </a:lnTo>
                <a:lnTo>
                  <a:pt x="2099512" y="5615"/>
                </a:lnTo>
                <a:lnTo>
                  <a:pt x="2071751" y="0"/>
                </a:lnTo>
                <a:close/>
              </a:path>
            </a:pathLst>
          </a:custGeom>
          <a:solidFill>
            <a:srgbClr val="4F81BC"/>
          </a:solidFill>
        </p:spPr>
        <p:txBody>
          <a:bodyPr wrap="square" lIns="0" tIns="0" rIns="0" bIns="0" rtlCol="0"/>
          <a:lstStyle/>
          <a:p>
            <a:endParaRPr/>
          </a:p>
        </p:txBody>
      </p:sp>
      <p:sp>
        <p:nvSpPr>
          <p:cNvPr id="8" name="object 8"/>
          <p:cNvSpPr/>
          <p:nvPr/>
        </p:nvSpPr>
        <p:spPr>
          <a:xfrm>
            <a:off x="4257675" y="771525"/>
            <a:ext cx="2143125" cy="428625"/>
          </a:xfrm>
          <a:custGeom>
            <a:avLst/>
            <a:gdLst/>
            <a:ahLst/>
            <a:cxnLst/>
            <a:rect l="l" t="t" r="r" b="b"/>
            <a:pathLst>
              <a:path w="2143125" h="428625">
                <a:moveTo>
                  <a:pt x="0" y="71373"/>
                </a:moveTo>
                <a:lnTo>
                  <a:pt x="5615" y="43612"/>
                </a:lnTo>
                <a:lnTo>
                  <a:pt x="20923" y="20923"/>
                </a:lnTo>
                <a:lnTo>
                  <a:pt x="43612" y="5615"/>
                </a:lnTo>
                <a:lnTo>
                  <a:pt x="71374" y="0"/>
                </a:lnTo>
                <a:lnTo>
                  <a:pt x="2071751" y="0"/>
                </a:lnTo>
                <a:lnTo>
                  <a:pt x="2099512" y="5615"/>
                </a:lnTo>
                <a:lnTo>
                  <a:pt x="2122201" y="20923"/>
                </a:lnTo>
                <a:lnTo>
                  <a:pt x="2137509" y="43612"/>
                </a:lnTo>
                <a:lnTo>
                  <a:pt x="2143125" y="71373"/>
                </a:lnTo>
                <a:lnTo>
                  <a:pt x="2143125" y="357123"/>
                </a:lnTo>
                <a:lnTo>
                  <a:pt x="2137509" y="384958"/>
                </a:lnTo>
                <a:lnTo>
                  <a:pt x="2122201" y="407685"/>
                </a:lnTo>
                <a:lnTo>
                  <a:pt x="2099512" y="423007"/>
                </a:lnTo>
                <a:lnTo>
                  <a:pt x="2071751" y="428625"/>
                </a:lnTo>
                <a:lnTo>
                  <a:pt x="71374" y="428625"/>
                </a:lnTo>
                <a:lnTo>
                  <a:pt x="43612" y="423007"/>
                </a:lnTo>
                <a:lnTo>
                  <a:pt x="20923" y="407685"/>
                </a:lnTo>
                <a:lnTo>
                  <a:pt x="5615" y="384958"/>
                </a:lnTo>
                <a:lnTo>
                  <a:pt x="0" y="357123"/>
                </a:lnTo>
                <a:lnTo>
                  <a:pt x="0" y="71373"/>
                </a:lnTo>
                <a:close/>
              </a:path>
            </a:pathLst>
          </a:custGeom>
          <a:ln w="25400">
            <a:solidFill>
              <a:srgbClr val="4F81BC"/>
            </a:solidFill>
          </a:ln>
        </p:spPr>
        <p:txBody>
          <a:bodyPr wrap="square" lIns="0" tIns="0" rIns="0" bIns="0" rtlCol="0"/>
          <a:lstStyle/>
          <a:p>
            <a:endParaRPr/>
          </a:p>
        </p:txBody>
      </p:sp>
      <p:sp>
        <p:nvSpPr>
          <p:cNvPr id="9" name="object 9"/>
          <p:cNvSpPr txBox="1"/>
          <p:nvPr/>
        </p:nvSpPr>
        <p:spPr>
          <a:xfrm>
            <a:off x="4974716" y="839977"/>
            <a:ext cx="711200" cy="287020"/>
          </a:xfrm>
          <a:prstGeom prst="rect">
            <a:avLst/>
          </a:prstGeom>
        </p:spPr>
        <p:txBody>
          <a:bodyPr vert="horz" wrap="square" lIns="0" tIns="0" rIns="0" bIns="0" rtlCol="0">
            <a:spAutoFit/>
          </a:bodyPr>
          <a:lstStyle/>
          <a:p>
            <a:pPr marL="12700">
              <a:lnSpc>
                <a:spcPct val="100000"/>
              </a:lnSpc>
            </a:pPr>
            <a:r>
              <a:rPr sz="1800" b="1" dirty="0">
                <a:solidFill>
                  <a:srgbClr val="FFFFFF"/>
                </a:solidFill>
                <a:latin typeface="微软雅黑" panose="020B0503020204020204" charset="-122"/>
                <a:cs typeface="微软雅黑" panose="020B0503020204020204" charset="-122"/>
              </a:rPr>
              <a:t>税率表</a:t>
            </a:r>
            <a:endParaRPr sz="1800">
              <a:latin typeface="微软雅黑" panose="020B0503020204020204" charset="-122"/>
              <a:cs typeface="微软雅黑" panose="020B0503020204020204" charset="-122"/>
            </a:endParaRPr>
          </a:p>
        </p:txBody>
      </p:sp>
      <p:sp>
        <p:nvSpPr>
          <p:cNvPr id="10" name="object 10"/>
          <p:cNvSpPr/>
          <p:nvPr/>
        </p:nvSpPr>
        <p:spPr>
          <a:xfrm>
            <a:off x="3855720" y="432815"/>
            <a:ext cx="6848856" cy="131063"/>
          </a:xfrm>
          <a:prstGeom prst="rect">
            <a:avLst/>
          </a:prstGeom>
          <a:blipFill>
            <a:blip r:embed="rId2" cstate="print"/>
            <a:stretch>
              <a:fillRect/>
            </a:stretch>
          </a:blipFill>
        </p:spPr>
        <p:txBody>
          <a:bodyPr wrap="square" lIns="0" tIns="0" rIns="0" bIns="0" rtlCol="0"/>
          <a:lstStyle/>
          <a:p>
            <a:endParaRPr/>
          </a:p>
        </p:txBody>
      </p:sp>
      <p:sp>
        <p:nvSpPr>
          <p:cNvPr id="11" name="object 11"/>
          <p:cNvSpPr/>
          <p:nvPr/>
        </p:nvSpPr>
        <p:spPr>
          <a:xfrm>
            <a:off x="3900423" y="471423"/>
            <a:ext cx="6758305" cy="14604"/>
          </a:xfrm>
          <a:custGeom>
            <a:avLst/>
            <a:gdLst/>
            <a:ahLst/>
            <a:cxnLst/>
            <a:rect l="l" t="t" r="r" b="b"/>
            <a:pathLst>
              <a:path w="6758305" h="14604">
                <a:moveTo>
                  <a:pt x="0" y="14351"/>
                </a:moveTo>
                <a:lnTo>
                  <a:pt x="6758051" y="0"/>
                </a:lnTo>
              </a:path>
            </a:pathLst>
          </a:custGeom>
          <a:ln w="25400">
            <a:solidFill>
              <a:srgbClr val="4F81BC"/>
            </a:solidFill>
          </a:ln>
        </p:spPr>
        <p:txBody>
          <a:bodyPr wrap="square" lIns="0" tIns="0" rIns="0" bIns="0" rtlCol="0"/>
          <a:lstStyle/>
          <a:p>
            <a:endParaRPr/>
          </a:p>
        </p:txBody>
      </p:sp>
      <p:sp>
        <p:nvSpPr>
          <p:cNvPr id="12" name="object 12"/>
          <p:cNvSpPr/>
          <p:nvPr/>
        </p:nvSpPr>
        <p:spPr>
          <a:xfrm>
            <a:off x="1800225" y="1874596"/>
            <a:ext cx="619760" cy="275590"/>
          </a:xfrm>
          <a:custGeom>
            <a:avLst/>
            <a:gdLst/>
            <a:ahLst/>
            <a:cxnLst/>
            <a:rect l="l" t="t" r="r" b="b"/>
            <a:pathLst>
              <a:path w="619760" h="275589">
                <a:moveTo>
                  <a:pt x="0" y="275259"/>
                </a:moveTo>
                <a:lnTo>
                  <a:pt x="619569" y="275259"/>
                </a:lnTo>
                <a:lnTo>
                  <a:pt x="619569" y="0"/>
                </a:lnTo>
                <a:lnTo>
                  <a:pt x="0" y="0"/>
                </a:lnTo>
                <a:lnTo>
                  <a:pt x="0" y="275259"/>
                </a:lnTo>
                <a:close/>
              </a:path>
            </a:pathLst>
          </a:custGeom>
          <a:solidFill>
            <a:srgbClr val="DBEDF3"/>
          </a:solidFill>
        </p:spPr>
        <p:txBody>
          <a:bodyPr wrap="square" lIns="0" tIns="0" rIns="0" bIns="0" rtlCol="0"/>
          <a:lstStyle/>
          <a:p>
            <a:endParaRPr/>
          </a:p>
        </p:txBody>
      </p:sp>
      <p:sp>
        <p:nvSpPr>
          <p:cNvPr id="13" name="object 13"/>
          <p:cNvSpPr/>
          <p:nvPr/>
        </p:nvSpPr>
        <p:spPr>
          <a:xfrm>
            <a:off x="2419730" y="1874596"/>
            <a:ext cx="2313940" cy="275590"/>
          </a:xfrm>
          <a:custGeom>
            <a:avLst/>
            <a:gdLst/>
            <a:ahLst/>
            <a:cxnLst/>
            <a:rect l="l" t="t" r="r" b="b"/>
            <a:pathLst>
              <a:path w="2313940" h="275589">
                <a:moveTo>
                  <a:pt x="0" y="275259"/>
                </a:moveTo>
                <a:lnTo>
                  <a:pt x="2313940" y="275259"/>
                </a:lnTo>
                <a:lnTo>
                  <a:pt x="2313940" y="0"/>
                </a:lnTo>
                <a:lnTo>
                  <a:pt x="0" y="0"/>
                </a:lnTo>
                <a:lnTo>
                  <a:pt x="0" y="275259"/>
                </a:lnTo>
                <a:close/>
              </a:path>
            </a:pathLst>
          </a:custGeom>
          <a:solidFill>
            <a:srgbClr val="DBEDF3"/>
          </a:solidFill>
        </p:spPr>
        <p:txBody>
          <a:bodyPr wrap="square" lIns="0" tIns="0" rIns="0" bIns="0" rtlCol="0"/>
          <a:lstStyle/>
          <a:p>
            <a:endParaRPr/>
          </a:p>
        </p:txBody>
      </p:sp>
      <p:sp>
        <p:nvSpPr>
          <p:cNvPr id="14" name="object 14"/>
          <p:cNvSpPr/>
          <p:nvPr/>
        </p:nvSpPr>
        <p:spPr>
          <a:xfrm>
            <a:off x="4733671" y="1874596"/>
            <a:ext cx="2162175" cy="275590"/>
          </a:xfrm>
          <a:custGeom>
            <a:avLst/>
            <a:gdLst/>
            <a:ahLst/>
            <a:cxnLst/>
            <a:rect l="l" t="t" r="r" b="b"/>
            <a:pathLst>
              <a:path w="2162175" h="275589">
                <a:moveTo>
                  <a:pt x="0" y="275259"/>
                </a:moveTo>
                <a:lnTo>
                  <a:pt x="2162175" y="275259"/>
                </a:lnTo>
                <a:lnTo>
                  <a:pt x="2162175" y="0"/>
                </a:lnTo>
                <a:lnTo>
                  <a:pt x="0" y="0"/>
                </a:lnTo>
                <a:lnTo>
                  <a:pt x="0" y="275259"/>
                </a:lnTo>
                <a:close/>
              </a:path>
            </a:pathLst>
          </a:custGeom>
          <a:solidFill>
            <a:srgbClr val="DBEDF3"/>
          </a:solidFill>
        </p:spPr>
        <p:txBody>
          <a:bodyPr wrap="square" lIns="0" tIns="0" rIns="0" bIns="0" rtlCol="0"/>
          <a:lstStyle/>
          <a:p>
            <a:endParaRPr/>
          </a:p>
        </p:txBody>
      </p:sp>
      <p:sp>
        <p:nvSpPr>
          <p:cNvPr id="15" name="object 15"/>
          <p:cNvSpPr/>
          <p:nvPr/>
        </p:nvSpPr>
        <p:spPr>
          <a:xfrm>
            <a:off x="6895845" y="1874596"/>
            <a:ext cx="1052830" cy="275590"/>
          </a:xfrm>
          <a:custGeom>
            <a:avLst/>
            <a:gdLst/>
            <a:ahLst/>
            <a:cxnLst/>
            <a:rect l="l" t="t" r="r" b="b"/>
            <a:pathLst>
              <a:path w="1052829" h="275589">
                <a:moveTo>
                  <a:pt x="0" y="275259"/>
                </a:moveTo>
                <a:lnTo>
                  <a:pt x="1052639" y="275259"/>
                </a:lnTo>
                <a:lnTo>
                  <a:pt x="1052639" y="0"/>
                </a:lnTo>
                <a:lnTo>
                  <a:pt x="0" y="0"/>
                </a:lnTo>
                <a:lnTo>
                  <a:pt x="0" y="275259"/>
                </a:lnTo>
                <a:close/>
              </a:path>
            </a:pathLst>
          </a:custGeom>
          <a:solidFill>
            <a:srgbClr val="DBEDF3"/>
          </a:solidFill>
        </p:spPr>
        <p:txBody>
          <a:bodyPr wrap="square" lIns="0" tIns="0" rIns="0" bIns="0" rtlCol="0"/>
          <a:lstStyle/>
          <a:p>
            <a:endParaRPr/>
          </a:p>
        </p:txBody>
      </p:sp>
      <p:sp>
        <p:nvSpPr>
          <p:cNvPr id="16" name="object 16"/>
          <p:cNvSpPr/>
          <p:nvPr/>
        </p:nvSpPr>
        <p:spPr>
          <a:xfrm>
            <a:off x="7948548" y="1874596"/>
            <a:ext cx="1052830" cy="275590"/>
          </a:xfrm>
          <a:custGeom>
            <a:avLst/>
            <a:gdLst/>
            <a:ahLst/>
            <a:cxnLst/>
            <a:rect l="l" t="t" r="r" b="b"/>
            <a:pathLst>
              <a:path w="1052829" h="275589">
                <a:moveTo>
                  <a:pt x="0" y="275259"/>
                </a:moveTo>
                <a:lnTo>
                  <a:pt x="1052639" y="275259"/>
                </a:lnTo>
                <a:lnTo>
                  <a:pt x="1052639" y="0"/>
                </a:lnTo>
                <a:lnTo>
                  <a:pt x="0" y="0"/>
                </a:lnTo>
                <a:lnTo>
                  <a:pt x="0" y="275259"/>
                </a:lnTo>
                <a:close/>
              </a:path>
            </a:pathLst>
          </a:custGeom>
          <a:solidFill>
            <a:srgbClr val="DBEDF3"/>
          </a:solidFill>
        </p:spPr>
        <p:txBody>
          <a:bodyPr wrap="square" lIns="0" tIns="0" rIns="0" bIns="0" rtlCol="0"/>
          <a:lstStyle/>
          <a:p>
            <a:endParaRPr/>
          </a:p>
        </p:txBody>
      </p:sp>
      <p:sp>
        <p:nvSpPr>
          <p:cNvPr id="17" name="object 17"/>
          <p:cNvSpPr/>
          <p:nvPr/>
        </p:nvSpPr>
        <p:spPr>
          <a:xfrm>
            <a:off x="1800225" y="2425141"/>
            <a:ext cx="619760" cy="275590"/>
          </a:xfrm>
          <a:custGeom>
            <a:avLst/>
            <a:gdLst/>
            <a:ahLst/>
            <a:cxnLst/>
            <a:rect l="l" t="t" r="r" b="b"/>
            <a:pathLst>
              <a:path w="619760" h="275589">
                <a:moveTo>
                  <a:pt x="0" y="275259"/>
                </a:moveTo>
                <a:lnTo>
                  <a:pt x="619569" y="275259"/>
                </a:lnTo>
                <a:lnTo>
                  <a:pt x="619569" y="0"/>
                </a:lnTo>
                <a:lnTo>
                  <a:pt x="0" y="0"/>
                </a:lnTo>
                <a:lnTo>
                  <a:pt x="0" y="275259"/>
                </a:lnTo>
                <a:close/>
              </a:path>
            </a:pathLst>
          </a:custGeom>
          <a:solidFill>
            <a:srgbClr val="DBEDF3"/>
          </a:solidFill>
        </p:spPr>
        <p:txBody>
          <a:bodyPr wrap="square" lIns="0" tIns="0" rIns="0" bIns="0" rtlCol="0"/>
          <a:lstStyle/>
          <a:p>
            <a:endParaRPr/>
          </a:p>
        </p:txBody>
      </p:sp>
      <p:sp>
        <p:nvSpPr>
          <p:cNvPr id="18" name="object 18"/>
          <p:cNvSpPr/>
          <p:nvPr/>
        </p:nvSpPr>
        <p:spPr>
          <a:xfrm>
            <a:off x="2419730" y="2425141"/>
            <a:ext cx="2313940" cy="275590"/>
          </a:xfrm>
          <a:custGeom>
            <a:avLst/>
            <a:gdLst/>
            <a:ahLst/>
            <a:cxnLst/>
            <a:rect l="l" t="t" r="r" b="b"/>
            <a:pathLst>
              <a:path w="2313940" h="275589">
                <a:moveTo>
                  <a:pt x="0" y="275259"/>
                </a:moveTo>
                <a:lnTo>
                  <a:pt x="2313940" y="275259"/>
                </a:lnTo>
                <a:lnTo>
                  <a:pt x="2313940" y="0"/>
                </a:lnTo>
                <a:lnTo>
                  <a:pt x="0" y="0"/>
                </a:lnTo>
                <a:lnTo>
                  <a:pt x="0" y="275259"/>
                </a:lnTo>
                <a:close/>
              </a:path>
            </a:pathLst>
          </a:custGeom>
          <a:solidFill>
            <a:srgbClr val="DBEDF3"/>
          </a:solidFill>
        </p:spPr>
        <p:txBody>
          <a:bodyPr wrap="square" lIns="0" tIns="0" rIns="0" bIns="0" rtlCol="0"/>
          <a:lstStyle/>
          <a:p>
            <a:endParaRPr/>
          </a:p>
        </p:txBody>
      </p:sp>
      <p:sp>
        <p:nvSpPr>
          <p:cNvPr id="19" name="object 19"/>
          <p:cNvSpPr/>
          <p:nvPr/>
        </p:nvSpPr>
        <p:spPr>
          <a:xfrm>
            <a:off x="4733671" y="2425141"/>
            <a:ext cx="2162175" cy="275590"/>
          </a:xfrm>
          <a:custGeom>
            <a:avLst/>
            <a:gdLst/>
            <a:ahLst/>
            <a:cxnLst/>
            <a:rect l="l" t="t" r="r" b="b"/>
            <a:pathLst>
              <a:path w="2162175" h="275589">
                <a:moveTo>
                  <a:pt x="0" y="275259"/>
                </a:moveTo>
                <a:lnTo>
                  <a:pt x="2162175" y="275259"/>
                </a:lnTo>
                <a:lnTo>
                  <a:pt x="2162175" y="0"/>
                </a:lnTo>
                <a:lnTo>
                  <a:pt x="0" y="0"/>
                </a:lnTo>
                <a:lnTo>
                  <a:pt x="0" y="275259"/>
                </a:lnTo>
                <a:close/>
              </a:path>
            </a:pathLst>
          </a:custGeom>
          <a:solidFill>
            <a:srgbClr val="DBEDF3"/>
          </a:solidFill>
        </p:spPr>
        <p:txBody>
          <a:bodyPr wrap="square" lIns="0" tIns="0" rIns="0" bIns="0" rtlCol="0"/>
          <a:lstStyle/>
          <a:p>
            <a:endParaRPr/>
          </a:p>
        </p:txBody>
      </p:sp>
      <p:sp>
        <p:nvSpPr>
          <p:cNvPr id="20" name="object 20"/>
          <p:cNvSpPr/>
          <p:nvPr/>
        </p:nvSpPr>
        <p:spPr>
          <a:xfrm>
            <a:off x="6895845" y="2425141"/>
            <a:ext cx="1052830" cy="275590"/>
          </a:xfrm>
          <a:custGeom>
            <a:avLst/>
            <a:gdLst/>
            <a:ahLst/>
            <a:cxnLst/>
            <a:rect l="l" t="t" r="r" b="b"/>
            <a:pathLst>
              <a:path w="1052829" h="275589">
                <a:moveTo>
                  <a:pt x="0" y="275259"/>
                </a:moveTo>
                <a:lnTo>
                  <a:pt x="1052639" y="275259"/>
                </a:lnTo>
                <a:lnTo>
                  <a:pt x="1052639" y="0"/>
                </a:lnTo>
                <a:lnTo>
                  <a:pt x="0" y="0"/>
                </a:lnTo>
                <a:lnTo>
                  <a:pt x="0" y="275259"/>
                </a:lnTo>
                <a:close/>
              </a:path>
            </a:pathLst>
          </a:custGeom>
          <a:solidFill>
            <a:srgbClr val="DBEDF3"/>
          </a:solidFill>
        </p:spPr>
        <p:txBody>
          <a:bodyPr wrap="square" lIns="0" tIns="0" rIns="0" bIns="0" rtlCol="0"/>
          <a:lstStyle/>
          <a:p>
            <a:endParaRPr/>
          </a:p>
        </p:txBody>
      </p:sp>
      <p:sp>
        <p:nvSpPr>
          <p:cNvPr id="21" name="object 21"/>
          <p:cNvSpPr/>
          <p:nvPr/>
        </p:nvSpPr>
        <p:spPr>
          <a:xfrm>
            <a:off x="7948548" y="2425141"/>
            <a:ext cx="1052830" cy="275590"/>
          </a:xfrm>
          <a:custGeom>
            <a:avLst/>
            <a:gdLst/>
            <a:ahLst/>
            <a:cxnLst/>
            <a:rect l="l" t="t" r="r" b="b"/>
            <a:pathLst>
              <a:path w="1052829" h="275589">
                <a:moveTo>
                  <a:pt x="0" y="275259"/>
                </a:moveTo>
                <a:lnTo>
                  <a:pt x="1052639" y="275259"/>
                </a:lnTo>
                <a:lnTo>
                  <a:pt x="1052639" y="0"/>
                </a:lnTo>
                <a:lnTo>
                  <a:pt x="0" y="0"/>
                </a:lnTo>
                <a:lnTo>
                  <a:pt x="0" y="275259"/>
                </a:lnTo>
                <a:close/>
              </a:path>
            </a:pathLst>
          </a:custGeom>
          <a:solidFill>
            <a:srgbClr val="DBEDF3"/>
          </a:solidFill>
        </p:spPr>
        <p:txBody>
          <a:bodyPr wrap="square" lIns="0" tIns="0" rIns="0" bIns="0" rtlCol="0"/>
          <a:lstStyle/>
          <a:p>
            <a:endParaRPr/>
          </a:p>
        </p:txBody>
      </p:sp>
      <p:sp>
        <p:nvSpPr>
          <p:cNvPr id="22" name="object 22"/>
          <p:cNvSpPr/>
          <p:nvPr/>
        </p:nvSpPr>
        <p:spPr>
          <a:xfrm>
            <a:off x="1800225" y="2975559"/>
            <a:ext cx="619760" cy="275590"/>
          </a:xfrm>
          <a:custGeom>
            <a:avLst/>
            <a:gdLst/>
            <a:ahLst/>
            <a:cxnLst/>
            <a:rect l="l" t="t" r="r" b="b"/>
            <a:pathLst>
              <a:path w="619760" h="275589">
                <a:moveTo>
                  <a:pt x="0" y="275259"/>
                </a:moveTo>
                <a:lnTo>
                  <a:pt x="619569" y="275259"/>
                </a:lnTo>
                <a:lnTo>
                  <a:pt x="619569" y="0"/>
                </a:lnTo>
                <a:lnTo>
                  <a:pt x="0" y="0"/>
                </a:lnTo>
                <a:lnTo>
                  <a:pt x="0" y="275259"/>
                </a:lnTo>
                <a:close/>
              </a:path>
            </a:pathLst>
          </a:custGeom>
          <a:solidFill>
            <a:srgbClr val="DBEDF3"/>
          </a:solidFill>
        </p:spPr>
        <p:txBody>
          <a:bodyPr wrap="square" lIns="0" tIns="0" rIns="0" bIns="0" rtlCol="0"/>
          <a:lstStyle/>
          <a:p>
            <a:endParaRPr/>
          </a:p>
        </p:txBody>
      </p:sp>
      <p:sp>
        <p:nvSpPr>
          <p:cNvPr id="23" name="object 23"/>
          <p:cNvSpPr/>
          <p:nvPr/>
        </p:nvSpPr>
        <p:spPr>
          <a:xfrm>
            <a:off x="2419730" y="2975559"/>
            <a:ext cx="2313940" cy="275590"/>
          </a:xfrm>
          <a:custGeom>
            <a:avLst/>
            <a:gdLst/>
            <a:ahLst/>
            <a:cxnLst/>
            <a:rect l="l" t="t" r="r" b="b"/>
            <a:pathLst>
              <a:path w="2313940" h="275589">
                <a:moveTo>
                  <a:pt x="0" y="275259"/>
                </a:moveTo>
                <a:lnTo>
                  <a:pt x="2313940" y="275259"/>
                </a:lnTo>
                <a:lnTo>
                  <a:pt x="2313940" y="0"/>
                </a:lnTo>
                <a:lnTo>
                  <a:pt x="0" y="0"/>
                </a:lnTo>
                <a:lnTo>
                  <a:pt x="0" y="275259"/>
                </a:lnTo>
                <a:close/>
              </a:path>
            </a:pathLst>
          </a:custGeom>
          <a:solidFill>
            <a:srgbClr val="DBEDF3"/>
          </a:solidFill>
        </p:spPr>
        <p:txBody>
          <a:bodyPr wrap="square" lIns="0" tIns="0" rIns="0" bIns="0" rtlCol="0"/>
          <a:lstStyle/>
          <a:p>
            <a:endParaRPr/>
          </a:p>
        </p:txBody>
      </p:sp>
      <p:sp>
        <p:nvSpPr>
          <p:cNvPr id="24" name="object 24"/>
          <p:cNvSpPr/>
          <p:nvPr/>
        </p:nvSpPr>
        <p:spPr>
          <a:xfrm>
            <a:off x="4733671" y="2975559"/>
            <a:ext cx="2162175" cy="275590"/>
          </a:xfrm>
          <a:custGeom>
            <a:avLst/>
            <a:gdLst/>
            <a:ahLst/>
            <a:cxnLst/>
            <a:rect l="l" t="t" r="r" b="b"/>
            <a:pathLst>
              <a:path w="2162175" h="275589">
                <a:moveTo>
                  <a:pt x="0" y="275259"/>
                </a:moveTo>
                <a:lnTo>
                  <a:pt x="2162175" y="275259"/>
                </a:lnTo>
                <a:lnTo>
                  <a:pt x="2162175" y="0"/>
                </a:lnTo>
                <a:lnTo>
                  <a:pt x="0" y="0"/>
                </a:lnTo>
                <a:lnTo>
                  <a:pt x="0" y="275259"/>
                </a:lnTo>
                <a:close/>
              </a:path>
            </a:pathLst>
          </a:custGeom>
          <a:solidFill>
            <a:srgbClr val="DBEDF3"/>
          </a:solidFill>
        </p:spPr>
        <p:txBody>
          <a:bodyPr wrap="square" lIns="0" tIns="0" rIns="0" bIns="0" rtlCol="0"/>
          <a:lstStyle/>
          <a:p>
            <a:endParaRPr/>
          </a:p>
        </p:txBody>
      </p:sp>
      <p:sp>
        <p:nvSpPr>
          <p:cNvPr id="25" name="object 25"/>
          <p:cNvSpPr/>
          <p:nvPr/>
        </p:nvSpPr>
        <p:spPr>
          <a:xfrm>
            <a:off x="6895845" y="2975559"/>
            <a:ext cx="1052830" cy="275590"/>
          </a:xfrm>
          <a:custGeom>
            <a:avLst/>
            <a:gdLst/>
            <a:ahLst/>
            <a:cxnLst/>
            <a:rect l="l" t="t" r="r" b="b"/>
            <a:pathLst>
              <a:path w="1052829" h="275589">
                <a:moveTo>
                  <a:pt x="0" y="275259"/>
                </a:moveTo>
                <a:lnTo>
                  <a:pt x="1052639" y="275259"/>
                </a:lnTo>
                <a:lnTo>
                  <a:pt x="1052639" y="0"/>
                </a:lnTo>
                <a:lnTo>
                  <a:pt x="0" y="0"/>
                </a:lnTo>
                <a:lnTo>
                  <a:pt x="0" y="275259"/>
                </a:lnTo>
                <a:close/>
              </a:path>
            </a:pathLst>
          </a:custGeom>
          <a:solidFill>
            <a:srgbClr val="DBEDF3"/>
          </a:solidFill>
        </p:spPr>
        <p:txBody>
          <a:bodyPr wrap="square" lIns="0" tIns="0" rIns="0" bIns="0" rtlCol="0"/>
          <a:lstStyle/>
          <a:p>
            <a:endParaRPr/>
          </a:p>
        </p:txBody>
      </p:sp>
      <p:sp>
        <p:nvSpPr>
          <p:cNvPr id="26" name="object 26"/>
          <p:cNvSpPr/>
          <p:nvPr/>
        </p:nvSpPr>
        <p:spPr>
          <a:xfrm>
            <a:off x="7948548" y="2975559"/>
            <a:ext cx="1052830" cy="275590"/>
          </a:xfrm>
          <a:custGeom>
            <a:avLst/>
            <a:gdLst/>
            <a:ahLst/>
            <a:cxnLst/>
            <a:rect l="l" t="t" r="r" b="b"/>
            <a:pathLst>
              <a:path w="1052829" h="275589">
                <a:moveTo>
                  <a:pt x="0" y="275259"/>
                </a:moveTo>
                <a:lnTo>
                  <a:pt x="1052639" y="275259"/>
                </a:lnTo>
                <a:lnTo>
                  <a:pt x="1052639" y="0"/>
                </a:lnTo>
                <a:lnTo>
                  <a:pt x="0" y="0"/>
                </a:lnTo>
                <a:lnTo>
                  <a:pt x="0" y="275259"/>
                </a:lnTo>
                <a:close/>
              </a:path>
            </a:pathLst>
          </a:custGeom>
          <a:solidFill>
            <a:srgbClr val="DBEDF3"/>
          </a:solidFill>
        </p:spPr>
        <p:txBody>
          <a:bodyPr wrap="square" lIns="0" tIns="0" rIns="0" bIns="0" rtlCol="0"/>
          <a:lstStyle/>
          <a:p>
            <a:endParaRPr/>
          </a:p>
        </p:txBody>
      </p:sp>
      <p:sp>
        <p:nvSpPr>
          <p:cNvPr id="27" name="object 27"/>
          <p:cNvSpPr/>
          <p:nvPr/>
        </p:nvSpPr>
        <p:spPr>
          <a:xfrm>
            <a:off x="1800225" y="3526104"/>
            <a:ext cx="619760" cy="275590"/>
          </a:xfrm>
          <a:custGeom>
            <a:avLst/>
            <a:gdLst/>
            <a:ahLst/>
            <a:cxnLst/>
            <a:rect l="l" t="t" r="r" b="b"/>
            <a:pathLst>
              <a:path w="619760" h="275589">
                <a:moveTo>
                  <a:pt x="0" y="275259"/>
                </a:moveTo>
                <a:lnTo>
                  <a:pt x="619569" y="275259"/>
                </a:lnTo>
                <a:lnTo>
                  <a:pt x="619569" y="0"/>
                </a:lnTo>
                <a:lnTo>
                  <a:pt x="0" y="0"/>
                </a:lnTo>
                <a:lnTo>
                  <a:pt x="0" y="275259"/>
                </a:lnTo>
                <a:close/>
              </a:path>
            </a:pathLst>
          </a:custGeom>
          <a:solidFill>
            <a:srgbClr val="DBEDF3"/>
          </a:solidFill>
        </p:spPr>
        <p:txBody>
          <a:bodyPr wrap="square" lIns="0" tIns="0" rIns="0" bIns="0" rtlCol="0"/>
          <a:lstStyle/>
          <a:p>
            <a:endParaRPr/>
          </a:p>
        </p:txBody>
      </p:sp>
      <p:sp>
        <p:nvSpPr>
          <p:cNvPr id="28" name="object 28"/>
          <p:cNvSpPr/>
          <p:nvPr/>
        </p:nvSpPr>
        <p:spPr>
          <a:xfrm>
            <a:off x="2419730" y="3526104"/>
            <a:ext cx="2313940" cy="275590"/>
          </a:xfrm>
          <a:custGeom>
            <a:avLst/>
            <a:gdLst/>
            <a:ahLst/>
            <a:cxnLst/>
            <a:rect l="l" t="t" r="r" b="b"/>
            <a:pathLst>
              <a:path w="2313940" h="275589">
                <a:moveTo>
                  <a:pt x="0" y="275259"/>
                </a:moveTo>
                <a:lnTo>
                  <a:pt x="2313940" y="275259"/>
                </a:lnTo>
                <a:lnTo>
                  <a:pt x="2313940" y="0"/>
                </a:lnTo>
                <a:lnTo>
                  <a:pt x="0" y="0"/>
                </a:lnTo>
                <a:lnTo>
                  <a:pt x="0" y="275259"/>
                </a:lnTo>
                <a:close/>
              </a:path>
            </a:pathLst>
          </a:custGeom>
          <a:solidFill>
            <a:srgbClr val="DBEDF3"/>
          </a:solidFill>
        </p:spPr>
        <p:txBody>
          <a:bodyPr wrap="square" lIns="0" tIns="0" rIns="0" bIns="0" rtlCol="0"/>
          <a:lstStyle/>
          <a:p>
            <a:endParaRPr/>
          </a:p>
        </p:txBody>
      </p:sp>
      <p:sp>
        <p:nvSpPr>
          <p:cNvPr id="29" name="object 29"/>
          <p:cNvSpPr/>
          <p:nvPr/>
        </p:nvSpPr>
        <p:spPr>
          <a:xfrm>
            <a:off x="4733671" y="3526104"/>
            <a:ext cx="2162175" cy="275590"/>
          </a:xfrm>
          <a:custGeom>
            <a:avLst/>
            <a:gdLst/>
            <a:ahLst/>
            <a:cxnLst/>
            <a:rect l="l" t="t" r="r" b="b"/>
            <a:pathLst>
              <a:path w="2162175" h="275589">
                <a:moveTo>
                  <a:pt x="0" y="275259"/>
                </a:moveTo>
                <a:lnTo>
                  <a:pt x="2162175" y="275259"/>
                </a:lnTo>
                <a:lnTo>
                  <a:pt x="2162175" y="0"/>
                </a:lnTo>
                <a:lnTo>
                  <a:pt x="0" y="0"/>
                </a:lnTo>
                <a:lnTo>
                  <a:pt x="0" y="275259"/>
                </a:lnTo>
                <a:close/>
              </a:path>
            </a:pathLst>
          </a:custGeom>
          <a:solidFill>
            <a:srgbClr val="DBEDF3"/>
          </a:solidFill>
        </p:spPr>
        <p:txBody>
          <a:bodyPr wrap="square" lIns="0" tIns="0" rIns="0" bIns="0" rtlCol="0"/>
          <a:lstStyle/>
          <a:p>
            <a:endParaRPr/>
          </a:p>
        </p:txBody>
      </p:sp>
      <p:sp>
        <p:nvSpPr>
          <p:cNvPr id="30" name="object 30"/>
          <p:cNvSpPr/>
          <p:nvPr/>
        </p:nvSpPr>
        <p:spPr>
          <a:xfrm>
            <a:off x="6895845" y="3526104"/>
            <a:ext cx="1052830" cy="275590"/>
          </a:xfrm>
          <a:custGeom>
            <a:avLst/>
            <a:gdLst/>
            <a:ahLst/>
            <a:cxnLst/>
            <a:rect l="l" t="t" r="r" b="b"/>
            <a:pathLst>
              <a:path w="1052829" h="275589">
                <a:moveTo>
                  <a:pt x="0" y="275259"/>
                </a:moveTo>
                <a:lnTo>
                  <a:pt x="1052639" y="275259"/>
                </a:lnTo>
                <a:lnTo>
                  <a:pt x="1052639" y="0"/>
                </a:lnTo>
                <a:lnTo>
                  <a:pt x="0" y="0"/>
                </a:lnTo>
                <a:lnTo>
                  <a:pt x="0" y="275259"/>
                </a:lnTo>
                <a:close/>
              </a:path>
            </a:pathLst>
          </a:custGeom>
          <a:solidFill>
            <a:srgbClr val="DBEDF3"/>
          </a:solidFill>
        </p:spPr>
        <p:txBody>
          <a:bodyPr wrap="square" lIns="0" tIns="0" rIns="0" bIns="0" rtlCol="0"/>
          <a:lstStyle/>
          <a:p>
            <a:endParaRPr/>
          </a:p>
        </p:txBody>
      </p:sp>
      <p:sp>
        <p:nvSpPr>
          <p:cNvPr id="31" name="object 31"/>
          <p:cNvSpPr/>
          <p:nvPr/>
        </p:nvSpPr>
        <p:spPr>
          <a:xfrm>
            <a:off x="7948548" y="3526104"/>
            <a:ext cx="1052830" cy="275590"/>
          </a:xfrm>
          <a:custGeom>
            <a:avLst/>
            <a:gdLst/>
            <a:ahLst/>
            <a:cxnLst/>
            <a:rect l="l" t="t" r="r" b="b"/>
            <a:pathLst>
              <a:path w="1052829" h="275589">
                <a:moveTo>
                  <a:pt x="0" y="275259"/>
                </a:moveTo>
                <a:lnTo>
                  <a:pt x="1052639" y="275259"/>
                </a:lnTo>
                <a:lnTo>
                  <a:pt x="1052639" y="0"/>
                </a:lnTo>
                <a:lnTo>
                  <a:pt x="0" y="0"/>
                </a:lnTo>
                <a:lnTo>
                  <a:pt x="0" y="275259"/>
                </a:lnTo>
                <a:close/>
              </a:path>
            </a:pathLst>
          </a:custGeom>
          <a:solidFill>
            <a:srgbClr val="DBEDF3"/>
          </a:solidFill>
        </p:spPr>
        <p:txBody>
          <a:bodyPr wrap="square" lIns="0" tIns="0" rIns="0" bIns="0" rtlCol="0"/>
          <a:lstStyle/>
          <a:p>
            <a:endParaRPr/>
          </a:p>
        </p:txBody>
      </p:sp>
      <p:sp>
        <p:nvSpPr>
          <p:cNvPr id="32" name="object 32"/>
          <p:cNvSpPr/>
          <p:nvPr/>
        </p:nvSpPr>
        <p:spPr>
          <a:xfrm>
            <a:off x="2419730" y="1596136"/>
            <a:ext cx="0" cy="2208530"/>
          </a:xfrm>
          <a:custGeom>
            <a:avLst/>
            <a:gdLst/>
            <a:ahLst/>
            <a:cxnLst/>
            <a:rect l="l" t="t" r="r" b="b"/>
            <a:pathLst>
              <a:path h="2208529">
                <a:moveTo>
                  <a:pt x="0" y="0"/>
                </a:moveTo>
                <a:lnTo>
                  <a:pt x="0" y="2208403"/>
                </a:lnTo>
              </a:path>
            </a:pathLst>
          </a:custGeom>
          <a:ln w="6350">
            <a:solidFill>
              <a:srgbClr val="000000"/>
            </a:solidFill>
          </a:ln>
        </p:spPr>
        <p:txBody>
          <a:bodyPr wrap="square" lIns="0" tIns="0" rIns="0" bIns="0" rtlCol="0"/>
          <a:lstStyle/>
          <a:p>
            <a:endParaRPr/>
          </a:p>
        </p:txBody>
      </p:sp>
      <p:sp>
        <p:nvSpPr>
          <p:cNvPr id="33" name="object 33"/>
          <p:cNvSpPr/>
          <p:nvPr/>
        </p:nvSpPr>
        <p:spPr>
          <a:xfrm>
            <a:off x="4733671" y="1596136"/>
            <a:ext cx="0" cy="2208530"/>
          </a:xfrm>
          <a:custGeom>
            <a:avLst/>
            <a:gdLst/>
            <a:ahLst/>
            <a:cxnLst/>
            <a:rect l="l" t="t" r="r" b="b"/>
            <a:pathLst>
              <a:path h="2208529">
                <a:moveTo>
                  <a:pt x="0" y="0"/>
                </a:moveTo>
                <a:lnTo>
                  <a:pt x="0" y="2208403"/>
                </a:lnTo>
              </a:path>
            </a:pathLst>
          </a:custGeom>
          <a:ln w="6350">
            <a:solidFill>
              <a:srgbClr val="000000"/>
            </a:solidFill>
          </a:ln>
        </p:spPr>
        <p:txBody>
          <a:bodyPr wrap="square" lIns="0" tIns="0" rIns="0" bIns="0" rtlCol="0"/>
          <a:lstStyle/>
          <a:p>
            <a:endParaRPr/>
          </a:p>
        </p:txBody>
      </p:sp>
      <p:sp>
        <p:nvSpPr>
          <p:cNvPr id="34" name="object 34"/>
          <p:cNvSpPr/>
          <p:nvPr/>
        </p:nvSpPr>
        <p:spPr>
          <a:xfrm>
            <a:off x="6895845" y="1596136"/>
            <a:ext cx="0" cy="2208530"/>
          </a:xfrm>
          <a:custGeom>
            <a:avLst/>
            <a:gdLst/>
            <a:ahLst/>
            <a:cxnLst/>
            <a:rect l="l" t="t" r="r" b="b"/>
            <a:pathLst>
              <a:path h="2208529">
                <a:moveTo>
                  <a:pt x="0" y="0"/>
                </a:moveTo>
                <a:lnTo>
                  <a:pt x="0" y="2208403"/>
                </a:lnTo>
              </a:path>
            </a:pathLst>
          </a:custGeom>
          <a:ln w="6350">
            <a:solidFill>
              <a:srgbClr val="000000"/>
            </a:solidFill>
          </a:ln>
        </p:spPr>
        <p:txBody>
          <a:bodyPr wrap="square" lIns="0" tIns="0" rIns="0" bIns="0" rtlCol="0"/>
          <a:lstStyle/>
          <a:p>
            <a:endParaRPr/>
          </a:p>
        </p:txBody>
      </p:sp>
      <p:sp>
        <p:nvSpPr>
          <p:cNvPr id="35" name="object 35"/>
          <p:cNvSpPr/>
          <p:nvPr/>
        </p:nvSpPr>
        <p:spPr>
          <a:xfrm>
            <a:off x="7948548" y="1596136"/>
            <a:ext cx="0" cy="2208530"/>
          </a:xfrm>
          <a:custGeom>
            <a:avLst/>
            <a:gdLst/>
            <a:ahLst/>
            <a:cxnLst/>
            <a:rect l="l" t="t" r="r" b="b"/>
            <a:pathLst>
              <a:path h="2208529">
                <a:moveTo>
                  <a:pt x="0" y="0"/>
                </a:moveTo>
                <a:lnTo>
                  <a:pt x="0" y="2208403"/>
                </a:lnTo>
              </a:path>
            </a:pathLst>
          </a:custGeom>
          <a:ln w="6350">
            <a:solidFill>
              <a:srgbClr val="000000"/>
            </a:solidFill>
          </a:ln>
        </p:spPr>
        <p:txBody>
          <a:bodyPr wrap="square" lIns="0" tIns="0" rIns="0" bIns="0" rtlCol="0"/>
          <a:lstStyle/>
          <a:p>
            <a:endParaRPr/>
          </a:p>
        </p:txBody>
      </p:sp>
      <p:sp>
        <p:nvSpPr>
          <p:cNvPr id="36" name="object 36"/>
          <p:cNvSpPr/>
          <p:nvPr/>
        </p:nvSpPr>
        <p:spPr>
          <a:xfrm>
            <a:off x="1797050" y="1874520"/>
            <a:ext cx="7207250" cy="0"/>
          </a:xfrm>
          <a:custGeom>
            <a:avLst/>
            <a:gdLst/>
            <a:ahLst/>
            <a:cxnLst/>
            <a:rect l="l" t="t" r="r" b="b"/>
            <a:pathLst>
              <a:path w="7207250">
                <a:moveTo>
                  <a:pt x="0" y="0"/>
                </a:moveTo>
                <a:lnTo>
                  <a:pt x="7207250" y="0"/>
                </a:lnTo>
              </a:path>
            </a:pathLst>
          </a:custGeom>
          <a:ln w="6350">
            <a:solidFill>
              <a:srgbClr val="000000"/>
            </a:solidFill>
          </a:ln>
        </p:spPr>
        <p:txBody>
          <a:bodyPr wrap="square" lIns="0" tIns="0" rIns="0" bIns="0" rtlCol="0"/>
          <a:lstStyle/>
          <a:p>
            <a:endParaRPr/>
          </a:p>
        </p:txBody>
      </p:sp>
      <p:sp>
        <p:nvSpPr>
          <p:cNvPr id="37" name="object 37"/>
          <p:cNvSpPr/>
          <p:nvPr/>
        </p:nvSpPr>
        <p:spPr>
          <a:xfrm>
            <a:off x="1797050" y="2149855"/>
            <a:ext cx="7207250" cy="0"/>
          </a:xfrm>
          <a:custGeom>
            <a:avLst/>
            <a:gdLst/>
            <a:ahLst/>
            <a:cxnLst/>
            <a:rect l="l" t="t" r="r" b="b"/>
            <a:pathLst>
              <a:path w="7207250">
                <a:moveTo>
                  <a:pt x="0" y="0"/>
                </a:moveTo>
                <a:lnTo>
                  <a:pt x="7207250" y="0"/>
                </a:lnTo>
              </a:path>
            </a:pathLst>
          </a:custGeom>
          <a:ln w="6350">
            <a:solidFill>
              <a:srgbClr val="000000"/>
            </a:solidFill>
          </a:ln>
        </p:spPr>
        <p:txBody>
          <a:bodyPr wrap="square" lIns="0" tIns="0" rIns="0" bIns="0" rtlCol="0"/>
          <a:lstStyle/>
          <a:p>
            <a:endParaRPr/>
          </a:p>
        </p:txBody>
      </p:sp>
      <p:sp>
        <p:nvSpPr>
          <p:cNvPr id="38" name="object 38"/>
          <p:cNvSpPr/>
          <p:nvPr/>
        </p:nvSpPr>
        <p:spPr>
          <a:xfrm>
            <a:off x="1797050" y="2425064"/>
            <a:ext cx="7207250" cy="0"/>
          </a:xfrm>
          <a:custGeom>
            <a:avLst/>
            <a:gdLst/>
            <a:ahLst/>
            <a:cxnLst/>
            <a:rect l="l" t="t" r="r" b="b"/>
            <a:pathLst>
              <a:path w="7207250">
                <a:moveTo>
                  <a:pt x="0" y="0"/>
                </a:moveTo>
                <a:lnTo>
                  <a:pt x="7207250" y="0"/>
                </a:lnTo>
              </a:path>
            </a:pathLst>
          </a:custGeom>
          <a:ln w="6350">
            <a:solidFill>
              <a:srgbClr val="000000"/>
            </a:solidFill>
          </a:ln>
        </p:spPr>
        <p:txBody>
          <a:bodyPr wrap="square" lIns="0" tIns="0" rIns="0" bIns="0" rtlCol="0"/>
          <a:lstStyle/>
          <a:p>
            <a:endParaRPr/>
          </a:p>
        </p:txBody>
      </p:sp>
      <p:sp>
        <p:nvSpPr>
          <p:cNvPr id="39" name="object 39"/>
          <p:cNvSpPr/>
          <p:nvPr/>
        </p:nvSpPr>
        <p:spPr>
          <a:xfrm>
            <a:off x="1797050" y="2700401"/>
            <a:ext cx="7207250" cy="0"/>
          </a:xfrm>
          <a:custGeom>
            <a:avLst/>
            <a:gdLst/>
            <a:ahLst/>
            <a:cxnLst/>
            <a:rect l="l" t="t" r="r" b="b"/>
            <a:pathLst>
              <a:path w="7207250">
                <a:moveTo>
                  <a:pt x="0" y="0"/>
                </a:moveTo>
                <a:lnTo>
                  <a:pt x="7207250" y="0"/>
                </a:lnTo>
              </a:path>
            </a:pathLst>
          </a:custGeom>
          <a:ln w="6350">
            <a:solidFill>
              <a:srgbClr val="000000"/>
            </a:solidFill>
          </a:ln>
        </p:spPr>
        <p:txBody>
          <a:bodyPr wrap="square" lIns="0" tIns="0" rIns="0" bIns="0" rtlCol="0"/>
          <a:lstStyle/>
          <a:p>
            <a:endParaRPr/>
          </a:p>
        </p:txBody>
      </p:sp>
      <p:sp>
        <p:nvSpPr>
          <p:cNvPr id="40" name="object 40"/>
          <p:cNvSpPr/>
          <p:nvPr/>
        </p:nvSpPr>
        <p:spPr>
          <a:xfrm>
            <a:off x="1797050" y="2975610"/>
            <a:ext cx="7207250" cy="0"/>
          </a:xfrm>
          <a:custGeom>
            <a:avLst/>
            <a:gdLst/>
            <a:ahLst/>
            <a:cxnLst/>
            <a:rect l="l" t="t" r="r" b="b"/>
            <a:pathLst>
              <a:path w="7207250">
                <a:moveTo>
                  <a:pt x="0" y="0"/>
                </a:moveTo>
                <a:lnTo>
                  <a:pt x="7207250" y="0"/>
                </a:lnTo>
              </a:path>
            </a:pathLst>
          </a:custGeom>
          <a:ln w="6350">
            <a:solidFill>
              <a:srgbClr val="000000"/>
            </a:solidFill>
          </a:ln>
        </p:spPr>
        <p:txBody>
          <a:bodyPr wrap="square" lIns="0" tIns="0" rIns="0" bIns="0" rtlCol="0"/>
          <a:lstStyle/>
          <a:p>
            <a:endParaRPr/>
          </a:p>
        </p:txBody>
      </p:sp>
      <p:sp>
        <p:nvSpPr>
          <p:cNvPr id="41" name="object 41"/>
          <p:cNvSpPr/>
          <p:nvPr/>
        </p:nvSpPr>
        <p:spPr>
          <a:xfrm>
            <a:off x="1797050" y="3250819"/>
            <a:ext cx="7207250" cy="0"/>
          </a:xfrm>
          <a:custGeom>
            <a:avLst/>
            <a:gdLst/>
            <a:ahLst/>
            <a:cxnLst/>
            <a:rect l="l" t="t" r="r" b="b"/>
            <a:pathLst>
              <a:path w="7207250">
                <a:moveTo>
                  <a:pt x="0" y="0"/>
                </a:moveTo>
                <a:lnTo>
                  <a:pt x="7207250" y="0"/>
                </a:lnTo>
              </a:path>
            </a:pathLst>
          </a:custGeom>
          <a:ln w="6350">
            <a:solidFill>
              <a:srgbClr val="000000"/>
            </a:solidFill>
          </a:ln>
        </p:spPr>
        <p:txBody>
          <a:bodyPr wrap="square" lIns="0" tIns="0" rIns="0" bIns="0" rtlCol="0"/>
          <a:lstStyle/>
          <a:p>
            <a:endParaRPr/>
          </a:p>
        </p:txBody>
      </p:sp>
      <p:sp>
        <p:nvSpPr>
          <p:cNvPr id="42" name="object 42"/>
          <p:cNvSpPr/>
          <p:nvPr/>
        </p:nvSpPr>
        <p:spPr>
          <a:xfrm>
            <a:off x="1797050" y="3526154"/>
            <a:ext cx="7207250" cy="0"/>
          </a:xfrm>
          <a:custGeom>
            <a:avLst/>
            <a:gdLst/>
            <a:ahLst/>
            <a:cxnLst/>
            <a:rect l="l" t="t" r="r" b="b"/>
            <a:pathLst>
              <a:path w="7207250">
                <a:moveTo>
                  <a:pt x="0" y="0"/>
                </a:moveTo>
                <a:lnTo>
                  <a:pt x="7207250" y="0"/>
                </a:lnTo>
              </a:path>
            </a:pathLst>
          </a:custGeom>
          <a:ln w="6350">
            <a:solidFill>
              <a:srgbClr val="000000"/>
            </a:solidFill>
          </a:ln>
        </p:spPr>
        <p:txBody>
          <a:bodyPr wrap="square" lIns="0" tIns="0" rIns="0" bIns="0" rtlCol="0"/>
          <a:lstStyle/>
          <a:p>
            <a:endParaRPr/>
          </a:p>
        </p:txBody>
      </p:sp>
      <p:sp>
        <p:nvSpPr>
          <p:cNvPr id="43" name="object 43"/>
          <p:cNvSpPr/>
          <p:nvPr/>
        </p:nvSpPr>
        <p:spPr>
          <a:xfrm>
            <a:off x="1800225" y="1596136"/>
            <a:ext cx="0" cy="2208530"/>
          </a:xfrm>
          <a:custGeom>
            <a:avLst/>
            <a:gdLst/>
            <a:ahLst/>
            <a:cxnLst/>
            <a:rect l="l" t="t" r="r" b="b"/>
            <a:pathLst>
              <a:path h="2208529">
                <a:moveTo>
                  <a:pt x="0" y="0"/>
                </a:moveTo>
                <a:lnTo>
                  <a:pt x="0" y="2208403"/>
                </a:lnTo>
              </a:path>
            </a:pathLst>
          </a:custGeom>
          <a:ln w="6350">
            <a:solidFill>
              <a:srgbClr val="000000"/>
            </a:solidFill>
          </a:ln>
        </p:spPr>
        <p:txBody>
          <a:bodyPr wrap="square" lIns="0" tIns="0" rIns="0" bIns="0" rtlCol="0"/>
          <a:lstStyle/>
          <a:p>
            <a:endParaRPr/>
          </a:p>
        </p:txBody>
      </p:sp>
      <p:sp>
        <p:nvSpPr>
          <p:cNvPr id="44" name="object 44"/>
          <p:cNvSpPr/>
          <p:nvPr/>
        </p:nvSpPr>
        <p:spPr>
          <a:xfrm>
            <a:off x="9001125" y="1596136"/>
            <a:ext cx="0" cy="2208530"/>
          </a:xfrm>
          <a:custGeom>
            <a:avLst/>
            <a:gdLst/>
            <a:ahLst/>
            <a:cxnLst/>
            <a:rect l="l" t="t" r="r" b="b"/>
            <a:pathLst>
              <a:path h="2208529">
                <a:moveTo>
                  <a:pt x="0" y="0"/>
                </a:moveTo>
                <a:lnTo>
                  <a:pt x="0" y="2208403"/>
                </a:lnTo>
              </a:path>
            </a:pathLst>
          </a:custGeom>
          <a:ln w="6350">
            <a:solidFill>
              <a:srgbClr val="000000"/>
            </a:solidFill>
          </a:ln>
        </p:spPr>
        <p:txBody>
          <a:bodyPr wrap="square" lIns="0" tIns="0" rIns="0" bIns="0" rtlCol="0"/>
          <a:lstStyle/>
          <a:p>
            <a:endParaRPr/>
          </a:p>
        </p:txBody>
      </p:sp>
      <p:sp>
        <p:nvSpPr>
          <p:cNvPr id="45" name="object 45"/>
          <p:cNvSpPr/>
          <p:nvPr/>
        </p:nvSpPr>
        <p:spPr>
          <a:xfrm>
            <a:off x="1797050" y="1599311"/>
            <a:ext cx="7207250" cy="0"/>
          </a:xfrm>
          <a:custGeom>
            <a:avLst/>
            <a:gdLst/>
            <a:ahLst/>
            <a:cxnLst/>
            <a:rect l="l" t="t" r="r" b="b"/>
            <a:pathLst>
              <a:path w="7207250">
                <a:moveTo>
                  <a:pt x="0" y="0"/>
                </a:moveTo>
                <a:lnTo>
                  <a:pt x="7207250" y="0"/>
                </a:lnTo>
              </a:path>
            </a:pathLst>
          </a:custGeom>
          <a:ln w="6350">
            <a:solidFill>
              <a:srgbClr val="000000"/>
            </a:solidFill>
          </a:ln>
        </p:spPr>
        <p:txBody>
          <a:bodyPr wrap="square" lIns="0" tIns="0" rIns="0" bIns="0" rtlCol="0"/>
          <a:lstStyle/>
          <a:p>
            <a:endParaRPr/>
          </a:p>
        </p:txBody>
      </p:sp>
      <p:sp>
        <p:nvSpPr>
          <p:cNvPr id="46" name="object 46"/>
          <p:cNvSpPr/>
          <p:nvPr/>
        </p:nvSpPr>
        <p:spPr>
          <a:xfrm>
            <a:off x="1797050" y="3801364"/>
            <a:ext cx="7207250" cy="0"/>
          </a:xfrm>
          <a:custGeom>
            <a:avLst/>
            <a:gdLst/>
            <a:ahLst/>
            <a:cxnLst/>
            <a:rect l="l" t="t" r="r" b="b"/>
            <a:pathLst>
              <a:path w="7207250">
                <a:moveTo>
                  <a:pt x="0" y="0"/>
                </a:moveTo>
                <a:lnTo>
                  <a:pt x="7207250" y="0"/>
                </a:lnTo>
              </a:path>
            </a:pathLst>
          </a:custGeom>
          <a:ln w="6350">
            <a:solidFill>
              <a:srgbClr val="000000"/>
            </a:solidFill>
          </a:ln>
        </p:spPr>
        <p:txBody>
          <a:bodyPr wrap="square" lIns="0" tIns="0" rIns="0" bIns="0" rtlCol="0"/>
          <a:lstStyle/>
          <a:p>
            <a:endParaRPr/>
          </a:p>
        </p:txBody>
      </p:sp>
      <p:graphicFrame>
        <p:nvGraphicFramePr>
          <p:cNvPr id="47" name="object 47"/>
          <p:cNvGraphicFramePr>
            <a:graphicFrameLocks noGrp="1"/>
          </p:cNvGraphicFramePr>
          <p:nvPr/>
        </p:nvGraphicFramePr>
        <p:xfrm>
          <a:off x="1800225" y="1599311"/>
          <a:ext cx="7200899" cy="2202051"/>
        </p:xfrm>
        <a:graphic>
          <a:graphicData uri="http://schemas.openxmlformats.org/drawingml/2006/table">
            <a:tbl>
              <a:tblPr firstRow="1" bandRow="1">
                <a:tableStyleId>{2D5ABB26-0587-4C30-8999-92F81FD0307C}</a:tableStyleId>
              </a:tblPr>
              <a:tblGrid>
                <a:gridCol w="619506">
                  <a:extLst>
                    <a:ext uri="{9D8B030D-6E8A-4147-A177-3AD203B41FA5}">
                      <a16:colId xmlns:a16="http://schemas.microsoft.com/office/drawing/2014/main" val="20000"/>
                    </a:ext>
                  </a:extLst>
                </a:gridCol>
                <a:gridCol w="2313940">
                  <a:extLst>
                    <a:ext uri="{9D8B030D-6E8A-4147-A177-3AD203B41FA5}">
                      <a16:colId xmlns:a16="http://schemas.microsoft.com/office/drawing/2014/main" val="20001"/>
                    </a:ext>
                  </a:extLst>
                </a:gridCol>
                <a:gridCol w="2162175">
                  <a:extLst>
                    <a:ext uri="{9D8B030D-6E8A-4147-A177-3AD203B41FA5}">
                      <a16:colId xmlns:a16="http://schemas.microsoft.com/office/drawing/2014/main" val="20002"/>
                    </a:ext>
                  </a:extLst>
                </a:gridCol>
                <a:gridCol w="1052702">
                  <a:extLst>
                    <a:ext uri="{9D8B030D-6E8A-4147-A177-3AD203B41FA5}">
                      <a16:colId xmlns:a16="http://schemas.microsoft.com/office/drawing/2014/main" val="20003"/>
                    </a:ext>
                  </a:extLst>
                </a:gridCol>
                <a:gridCol w="1052576">
                  <a:extLst>
                    <a:ext uri="{9D8B030D-6E8A-4147-A177-3AD203B41FA5}">
                      <a16:colId xmlns:a16="http://schemas.microsoft.com/office/drawing/2014/main" val="20004"/>
                    </a:ext>
                  </a:extLst>
                </a:gridCol>
              </a:tblGrid>
              <a:tr h="275209">
                <a:tc>
                  <a:txBody>
                    <a:bodyPr/>
                    <a:lstStyle/>
                    <a:p>
                      <a:pPr marL="9525">
                        <a:lnSpc>
                          <a:spcPct val="100000"/>
                        </a:lnSpc>
                        <a:spcBef>
                          <a:spcPts val="540"/>
                        </a:spcBef>
                      </a:pPr>
                      <a:r>
                        <a:rPr sz="1100" dirty="0">
                          <a:solidFill>
                            <a:srgbClr val="333333"/>
                          </a:solidFill>
                          <a:latin typeface="微软雅黑" panose="020B0503020204020204" charset="-122"/>
                          <a:cs typeface="微软雅黑" panose="020B0503020204020204" charset="-122"/>
                        </a:rPr>
                        <a:t>级数</a:t>
                      </a:r>
                      <a:endParaRPr sz="1100">
                        <a:latin typeface="微软雅黑" panose="020B0503020204020204" charset="-122"/>
                        <a:cs typeface="微软雅黑" panose="020B0503020204020204" charset="-122"/>
                      </a:endParaRPr>
                    </a:p>
                  </a:txBody>
                  <a:tcPr marL="0" marR="0" marT="0" marB="0"/>
                </a:tc>
                <a:tc>
                  <a:txBody>
                    <a:bodyPr/>
                    <a:lstStyle/>
                    <a:p>
                      <a:pPr marL="10160">
                        <a:lnSpc>
                          <a:spcPct val="100000"/>
                        </a:lnSpc>
                        <a:spcBef>
                          <a:spcPts val="540"/>
                        </a:spcBef>
                      </a:pPr>
                      <a:r>
                        <a:rPr sz="1100" dirty="0">
                          <a:solidFill>
                            <a:srgbClr val="333333"/>
                          </a:solidFill>
                          <a:latin typeface="微软雅黑" panose="020B0503020204020204" charset="-122"/>
                          <a:cs typeface="微软雅黑" panose="020B0503020204020204" charset="-122"/>
                        </a:rPr>
                        <a:t>含税级距</a:t>
                      </a:r>
                      <a:endParaRPr sz="1100">
                        <a:latin typeface="微软雅黑" panose="020B0503020204020204" charset="-122"/>
                        <a:cs typeface="微软雅黑" panose="020B0503020204020204" charset="-122"/>
                      </a:endParaRPr>
                    </a:p>
                  </a:txBody>
                  <a:tcPr marL="0" marR="0" marT="0" marB="0"/>
                </a:tc>
                <a:tc>
                  <a:txBody>
                    <a:bodyPr/>
                    <a:lstStyle/>
                    <a:p>
                      <a:pPr marL="10160">
                        <a:lnSpc>
                          <a:spcPct val="100000"/>
                        </a:lnSpc>
                        <a:spcBef>
                          <a:spcPts val="540"/>
                        </a:spcBef>
                      </a:pPr>
                      <a:r>
                        <a:rPr sz="1100" dirty="0">
                          <a:solidFill>
                            <a:srgbClr val="333333"/>
                          </a:solidFill>
                          <a:latin typeface="微软雅黑" panose="020B0503020204020204" charset="-122"/>
                          <a:cs typeface="微软雅黑" panose="020B0503020204020204" charset="-122"/>
                        </a:rPr>
                        <a:t>不含税级距</a:t>
                      </a:r>
                      <a:endParaRPr sz="1100">
                        <a:latin typeface="微软雅黑" panose="020B0503020204020204" charset="-122"/>
                        <a:cs typeface="微软雅黑" panose="020B0503020204020204" charset="-122"/>
                      </a:endParaRPr>
                    </a:p>
                  </a:txBody>
                  <a:tcPr marL="0" marR="0" marT="0" marB="0"/>
                </a:tc>
                <a:tc>
                  <a:txBody>
                    <a:bodyPr/>
                    <a:lstStyle/>
                    <a:p>
                      <a:pPr marL="11430">
                        <a:lnSpc>
                          <a:spcPct val="100000"/>
                        </a:lnSpc>
                        <a:spcBef>
                          <a:spcPts val="540"/>
                        </a:spcBef>
                      </a:pPr>
                      <a:r>
                        <a:rPr sz="1100" dirty="0">
                          <a:solidFill>
                            <a:srgbClr val="333333"/>
                          </a:solidFill>
                          <a:latin typeface="微软雅黑" panose="020B0503020204020204" charset="-122"/>
                          <a:cs typeface="微软雅黑" panose="020B0503020204020204" charset="-122"/>
                        </a:rPr>
                        <a:t>税率(%)</a:t>
                      </a:r>
                      <a:endParaRPr sz="1100">
                        <a:latin typeface="微软雅黑" panose="020B0503020204020204" charset="-122"/>
                        <a:cs typeface="微软雅黑" panose="020B0503020204020204" charset="-122"/>
                      </a:endParaRPr>
                    </a:p>
                  </a:txBody>
                  <a:tcPr marL="0" marR="0" marT="0" marB="0"/>
                </a:tc>
                <a:tc>
                  <a:txBody>
                    <a:bodyPr/>
                    <a:lstStyle/>
                    <a:p>
                      <a:pPr marL="11430">
                        <a:lnSpc>
                          <a:spcPct val="100000"/>
                        </a:lnSpc>
                        <a:spcBef>
                          <a:spcPts val="540"/>
                        </a:spcBef>
                      </a:pPr>
                      <a:r>
                        <a:rPr sz="1100" dirty="0">
                          <a:solidFill>
                            <a:srgbClr val="333333"/>
                          </a:solidFill>
                          <a:latin typeface="微软雅黑" panose="020B0503020204020204" charset="-122"/>
                          <a:cs typeface="微软雅黑" panose="020B0503020204020204" charset="-122"/>
                        </a:rPr>
                        <a:t>速算扣除数</a:t>
                      </a:r>
                      <a:endParaRPr sz="1100">
                        <a:latin typeface="微软雅黑" panose="020B0503020204020204" charset="-122"/>
                        <a:cs typeface="微软雅黑" panose="020B0503020204020204" charset="-122"/>
                      </a:endParaRPr>
                    </a:p>
                  </a:txBody>
                  <a:tcPr marL="0" marR="0" marT="0" marB="0"/>
                </a:tc>
                <a:extLst>
                  <a:ext uri="{0D108BD9-81ED-4DB2-BD59-A6C34878D82A}">
                    <a16:rowId xmlns:a16="http://schemas.microsoft.com/office/drawing/2014/main" val="10000"/>
                  </a:ext>
                </a:extLst>
              </a:tr>
              <a:tr h="275336">
                <a:tc>
                  <a:txBody>
                    <a:bodyPr/>
                    <a:lstStyle/>
                    <a:p>
                      <a:pPr marL="9525">
                        <a:lnSpc>
                          <a:spcPct val="100000"/>
                        </a:lnSpc>
                        <a:spcBef>
                          <a:spcPts val="545"/>
                        </a:spcBef>
                      </a:pPr>
                      <a:r>
                        <a:rPr sz="1100" dirty="0">
                          <a:solidFill>
                            <a:srgbClr val="333333"/>
                          </a:solidFill>
                          <a:latin typeface="微软雅黑" panose="020B0503020204020204" charset="-122"/>
                          <a:cs typeface="微软雅黑" panose="020B0503020204020204" charset="-122"/>
                        </a:rPr>
                        <a:t>1</a:t>
                      </a:r>
                      <a:endParaRPr sz="1100">
                        <a:latin typeface="微软雅黑" panose="020B0503020204020204" charset="-122"/>
                        <a:cs typeface="微软雅黑" panose="020B0503020204020204" charset="-122"/>
                      </a:endParaRPr>
                    </a:p>
                  </a:txBody>
                  <a:tcPr marL="0" marR="0" marT="0" marB="0">
                    <a:solidFill>
                      <a:srgbClr val="DBEDF3"/>
                    </a:solidFill>
                  </a:tcPr>
                </a:tc>
                <a:tc>
                  <a:txBody>
                    <a:bodyPr/>
                    <a:lstStyle/>
                    <a:p>
                      <a:pPr marL="10160">
                        <a:lnSpc>
                          <a:spcPct val="100000"/>
                        </a:lnSpc>
                        <a:spcBef>
                          <a:spcPts val="545"/>
                        </a:spcBef>
                      </a:pPr>
                      <a:r>
                        <a:rPr sz="1100" dirty="0">
                          <a:solidFill>
                            <a:srgbClr val="333333"/>
                          </a:solidFill>
                          <a:latin typeface="微软雅黑" panose="020B0503020204020204" charset="-122"/>
                          <a:cs typeface="微软雅黑" panose="020B0503020204020204" charset="-122"/>
                        </a:rPr>
                        <a:t>不超过1,500元的</a:t>
                      </a:r>
                      <a:endParaRPr sz="1100">
                        <a:latin typeface="微软雅黑" panose="020B0503020204020204" charset="-122"/>
                        <a:cs typeface="微软雅黑" panose="020B0503020204020204" charset="-122"/>
                      </a:endParaRPr>
                    </a:p>
                  </a:txBody>
                  <a:tcPr marL="0" marR="0" marT="0" marB="0">
                    <a:solidFill>
                      <a:srgbClr val="DBEDF3"/>
                    </a:solidFill>
                  </a:tcPr>
                </a:tc>
                <a:tc>
                  <a:txBody>
                    <a:bodyPr/>
                    <a:lstStyle/>
                    <a:p>
                      <a:pPr marL="10160">
                        <a:lnSpc>
                          <a:spcPct val="100000"/>
                        </a:lnSpc>
                        <a:spcBef>
                          <a:spcPts val="545"/>
                        </a:spcBef>
                      </a:pPr>
                      <a:r>
                        <a:rPr sz="1100" dirty="0">
                          <a:solidFill>
                            <a:srgbClr val="333333"/>
                          </a:solidFill>
                          <a:latin typeface="微软雅黑" panose="020B0503020204020204" charset="-122"/>
                          <a:cs typeface="微软雅黑" panose="020B0503020204020204" charset="-122"/>
                        </a:rPr>
                        <a:t>不超1455元的</a:t>
                      </a:r>
                      <a:endParaRPr sz="1100">
                        <a:latin typeface="微软雅黑" panose="020B0503020204020204" charset="-122"/>
                        <a:cs typeface="微软雅黑" panose="020B0503020204020204" charset="-122"/>
                      </a:endParaRPr>
                    </a:p>
                  </a:txBody>
                  <a:tcPr marL="0" marR="0" marT="0" marB="0">
                    <a:solidFill>
                      <a:srgbClr val="DBEDF3"/>
                    </a:solidFill>
                  </a:tcPr>
                </a:tc>
                <a:tc>
                  <a:txBody>
                    <a:bodyPr/>
                    <a:lstStyle/>
                    <a:p>
                      <a:pPr marL="11430">
                        <a:lnSpc>
                          <a:spcPct val="100000"/>
                        </a:lnSpc>
                        <a:spcBef>
                          <a:spcPts val="545"/>
                        </a:spcBef>
                      </a:pPr>
                      <a:r>
                        <a:rPr sz="1100" dirty="0">
                          <a:solidFill>
                            <a:srgbClr val="333333"/>
                          </a:solidFill>
                          <a:latin typeface="微软雅黑" panose="020B0503020204020204" charset="-122"/>
                          <a:cs typeface="微软雅黑" panose="020B0503020204020204" charset="-122"/>
                        </a:rPr>
                        <a:t>3</a:t>
                      </a:r>
                      <a:endParaRPr sz="1100">
                        <a:latin typeface="微软雅黑" panose="020B0503020204020204" charset="-122"/>
                        <a:cs typeface="微软雅黑" panose="020B0503020204020204" charset="-122"/>
                      </a:endParaRPr>
                    </a:p>
                  </a:txBody>
                  <a:tcPr marL="0" marR="0" marT="0" marB="0">
                    <a:solidFill>
                      <a:srgbClr val="DBEDF3"/>
                    </a:solidFill>
                  </a:tcPr>
                </a:tc>
                <a:tc>
                  <a:txBody>
                    <a:bodyPr/>
                    <a:lstStyle/>
                    <a:p>
                      <a:pPr marL="11430">
                        <a:lnSpc>
                          <a:spcPct val="100000"/>
                        </a:lnSpc>
                        <a:spcBef>
                          <a:spcPts val="545"/>
                        </a:spcBef>
                      </a:pPr>
                      <a:r>
                        <a:rPr sz="1100" dirty="0">
                          <a:solidFill>
                            <a:srgbClr val="333333"/>
                          </a:solidFill>
                          <a:latin typeface="微软雅黑" panose="020B0503020204020204" charset="-122"/>
                          <a:cs typeface="微软雅黑" panose="020B0503020204020204" charset="-122"/>
                        </a:rPr>
                        <a:t>0</a:t>
                      </a:r>
                      <a:endParaRPr sz="1100">
                        <a:latin typeface="微软雅黑" panose="020B0503020204020204" charset="-122"/>
                        <a:cs typeface="微软雅黑" panose="020B0503020204020204" charset="-122"/>
                      </a:endParaRPr>
                    </a:p>
                  </a:txBody>
                  <a:tcPr marL="0" marR="0" marT="0" marB="0">
                    <a:solidFill>
                      <a:srgbClr val="DBEDF3"/>
                    </a:solidFill>
                  </a:tcPr>
                </a:tc>
                <a:extLst>
                  <a:ext uri="{0D108BD9-81ED-4DB2-BD59-A6C34878D82A}">
                    <a16:rowId xmlns:a16="http://schemas.microsoft.com/office/drawing/2014/main" val="10001"/>
                  </a:ext>
                </a:extLst>
              </a:tr>
              <a:tr h="275208">
                <a:tc>
                  <a:txBody>
                    <a:bodyPr/>
                    <a:lstStyle/>
                    <a:p>
                      <a:pPr marL="9525">
                        <a:lnSpc>
                          <a:spcPct val="100000"/>
                        </a:lnSpc>
                        <a:spcBef>
                          <a:spcPts val="545"/>
                        </a:spcBef>
                      </a:pPr>
                      <a:r>
                        <a:rPr sz="1100" dirty="0">
                          <a:solidFill>
                            <a:srgbClr val="333333"/>
                          </a:solidFill>
                          <a:latin typeface="微软雅黑" panose="020B0503020204020204" charset="-122"/>
                          <a:cs typeface="微软雅黑" panose="020B0503020204020204" charset="-122"/>
                        </a:rPr>
                        <a:t>2</a:t>
                      </a:r>
                      <a:endParaRPr sz="1100">
                        <a:latin typeface="微软雅黑" panose="020B0503020204020204" charset="-122"/>
                        <a:cs typeface="微软雅黑" panose="020B0503020204020204" charset="-122"/>
                      </a:endParaRPr>
                    </a:p>
                  </a:txBody>
                  <a:tcPr marL="0" marR="0" marT="0" marB="0"/>
                </a:tc>
                <a:tc>
                  <a:txBody>
                    <a:bodyPr/>
                    <a:lstStyle/>
                    <a:p>
                      <a:pPr marL="10160">
                        <a:lnSpc>
                          <a:spcPct val="100000"/>
                        </a:lnSpc>
                        <a:spcBef>
                          <a:spcPts val="545"/>
                        </a:spcBef>
                      </a:pPr>
                      <a:r>
                        <a:rPr sz="1100" dirty="0">
                          <a:solidFill>
                            <a:srgbClr val="333333"/>
                          </a:solidFill>
                          <a:latin typeface="微软雅黑" panose="020B0503020204020204" charset="-122"/>
                          <a:cs typeface="微软雅黑" panose="020B0503020204020204" charset="-122"/>
                        </a:rPr>
                        <a:t>超过1,500元至4,500元的部分</a:t>
                      </a:r>
                      <a:endParaRPr sz="1100">
                        <a:latin typeface="微软雅黑" panose="020B0503020204020204" charset="-122"/>
                        <a:cs typeface="微软雅黑" panose="020B0503020204020204" charset="-122"/>
                      </a:endParaRPr>
                    </a:p>
                  </a:txBody>
                  <a:tcPr marL="0" marR="0" marT="0" marB="0"/>
                </a:tc>
                <a:tc>
                  <a:txBody>
                    <a:bodyPr/>
                    <a:lstStyle/>
                    <a:p>
                      <a:pPr marL="10160">
                        <a:lnSpc>
                          <a:spcPct val="100000"/>
                        </a:lnSpc>
                        <a:spcBef>
                          <a:spcPts val="545"/>
                        </a:spcBef>
                      </a:pPr>
                      <a:r>
                        <a:rPr sz="1100" dirty="0">
                          <a:solidFill>
                            <a:srgbClr val="333333"/>
                          </a:solidFill>
                          <a:latin typeface="微软雅黑" panose="020B0503020204020204" charset="-122"/>
                          <a:cs typeface="微软雅黑" panose="020B0503020204020204" charset="-122"/>
                        </a:rPr>
                        <a:t>超过1455元至4155元的部分</a:t>
                      </a:r>
                      <a:endParaRPr sz="1100">
                        <a:latin typeface="微软雅黑" panose="020B0503020204020204" charset="-122"/>
                        <a:cs typeface="微软雅黑" panose="020B0503020204020204" charset="-122"/>
                      </a:endParaRPr>
                    </a:p>
                  </a:txBody>
                  <a:tcPr marL="0" marR="0" marT="0" marB="0"/>
                </a:tc>
                <a:tc>
                  <a:txBody>
                    <a:bodyPr/>
                    <a:lstStyle/>
                    <a:p>
                      <a:pPr marL="11430">
                        <a:lnSpc>
                          <a:spcPct val="100000"/>
                        </a:lnSpc>
                        <a:spcBef>
                          <a:spcPts val="545"/>
                        </a:spcBef>
                      </a:pPr>
                      <a:r>
                        <a:rPr sz="1100" dirty="0">
                          <a:solidFill>
                            <a:srgbClr val="333333"/>
                          </a:solidFill>
                          <a:latin typeface="微软雅黑" panose="020B0503020204020204" charset="-122"/>
                          <a:cs typeface="微软雅黑" panose="020B0503020204020204" charset="-122"/>
                        </a:rPr>
                        <a:t>10</a:t>
                      </a:r>
                      <a:endParaRPr sz="1100">
                        <a:latin typeface="微软雅黑" panose="020B0503020204020204" charset="-122"/>
                        <a:cs typeface="微软雅黑" panose="020B0503020204020204" charset="-122"/>
                      </a:endParaRPr>
                    </a:p>
                  </a:txBody>
                  <a:tcPr marL="0" marR="0" marT="0" marB="0"/>
                </a:tc>
                <a:tc>
                  <a:txBody>
                    <a:bodyPr/>
                    <a:lstStyle/>
                    <a:p>
                      <a:pPr marL="11430">
                        <a:lnSpc>
                          <a:spcPct val="100000"/>
                        </a:lnSpc>
                        <a:spcBef>
                          <a:spcPts val="545"/>
                        </a:spcBef>
                      </a:pPr>
                      <a:r>
                        <a:rPr sz="1100" dirty="0">
                          <a:solidFill>
                            <a:srgbClr val="333333"/>
                          </a:solidFill>
                          <a:latin typeface="微软雅黑" panose="020B0503020204020204" charset="-122"/>
                          <a:cs typeface="微软雅黑" panose="020B0503020204020204" charset="-122"/>
                        </a:rPr>
                        <a:t>105</a:t>
                      </a:r>
                      <a:endParaRPr sz="1100">
                        <a:latin typeface="微软雅黑" panose="020B0503020204020204" charset="-122"/>
                        <a:cs typeface="微软雅黑" panose="020B0503020204020204" charset="-122"/>
                      </a:endParaRPr>
                    </a:p>
                  </a:txBody>
                  <a:tcPr marL="0" marR="0" marT="0" marB="0"/>
                </a:tc>
                <a:extLst>
                  <a:ext uri="{0D108BD9-81ED-4DB2-BD59-A6C34878D82A}">
                    <a16:rowId xmlns:a16="http://schemas.microsoft.com/office/drawing/2014/main" val="10002"/>
                  </a:ext>
                </a:extLst>
              </a:tr>
              <a:tr h="275336">
                <a:tc>
                  <a:txBody>
                    <a:bodyPr/>
                    <a:lstStyle/>
                    <a:p>
                      <a:pPr marL="9525">
                        <a:lnSpc>
                          <a:spcPct val="100000"/>
                        </a:lnSpc>
                        <a:spcBef>
                          <a:spcPts val="545"/>
                        </a:spcBef>
                      </a:pPr>
                      <a:r>
                        <a:rPr sz="1100" dirty="0">
                          <a:solidFill>
                            <a:srgbClr val="333333"/>
                          </a:solidFill>
                          <a:latin typeface="微软雅黑" panose="020B0503020204020204" charset="-122"/>
                          <a:cs typeface="微软雅黑" panose="020B0503020204020204" charset="-122"/>
                        </a:rPr>
                        <a:t>3</a:t>
                      </a:r>
                      <a:endParaRPr sz="1100">
                        <a:latin typeface="微软雅黑" panose="020B0503020204020204" charset="-122"/>
                        <a:cs typeface="微软雅黑" panose="020B0503020204020204" charset="-122"/>
                      </a:endParaRPr>
                    </a:p>
                  </a:txBody>
                  <a:tcPr marL="0" marR="0" marT="0" marB="0">
                    <a:solidFill>
                      <a:srgbClr val="DBEDF3"/>
                    </a:solidFill>
                  </a:tcPr>
                </a:tc>
                <a:tc>
                  <a:txBody>
                    <a:bodyPr/>
                    <a:lstStyle/>
                    <a:p>
                      <a:pPr marL="10160">
                        <a:lnSpc>
                          <a:spcPct val="100000"/>
                        </a:lnSpc>
                        <a:spcBef>
                          <a:spcPts val="545"/>
                        </a:spcBef>
                      </a:pPr>
                      <a:r>
                        <a:rPr sz="1100" dirty="0">
                          <a:solidFill>
                            <a:srgbClr val="333333"/>
                          </a:solidFill>
                          <a:latin typeface="微软雅黑" panose="020B0503020204020204" charset="-122"/>
                          <a:cs typeface="微软雅黑" panose="020B0503020204020204" charset="-122"/>
                        </a:rPr>
                        <a:t>超过4,500元至9,000元的部分</a:t>
                      </a:r>
                      <a:endParaRPr sz="1100">
                        <a:latin typeface="微软雅黑" panose="020B0503020204020204" charset="-122"/>
                        <a:cs typeface="微软雅黑" panose="020B0503020204020204" charset="-122"/>
                      </a:endParaRPr>
                    </a:p>
                  </a:txBody>
                  <a:tcPr marL="0" marR="0" marT="0" marB="0">
                    <a:solidFill>
                      <a:srgbClr val="DBEDF3"/>
                    </a:solidFill>
                  </a:tcPr>
                </a:tc>
                <a:tc>
                  <a:txBody>
                    <a:bodyPr/>
                    <a:lstStyle/>
                    <a:p>
                      <a:pPr marL="10160">
                        <a:lnSpc>
                          <a:spcPct val="100000"/>
                        </a:lnSpc>
                        <a:spcBef>
                          <a:spcPts val="545"/>
                        </a:spcBef>
                      </a:pPr>
                      <a:r>
                        <a:rPr sz="1100" dirty="0">
                          <a:solidFill>
                            <a:srgbClr val="333333"/>
                          </a:solidFill>
                          <a:latin typeface="微软雅黑" panose="020B0503020204020204" charset="-122"/>
                          <a:cs typeface="微软雅黑" panose="020B0503020204020204" charset="-122"/>
                        </a:rPr>
                        <a:t>超过4155元至7755元的部分</a:t>
                      </a:r>
                      <a:endParaRPr sz="1100">
                        <a:latin typeface="微软雅黑" panose="020B0503020204020204" charset="-122"/>
                        <a:cs typeface="微软雅黑" panose="020B0503020204020204" charset="-122"/>
                      </a:endParaRPr>
                    </a:p>
                  </a:txBody>
                  <a:tcPr marL="0" marR="0" marT="0" marB="0">
                    <a:solidFill>
                      <a:srgbClr val="DBEDF3"/>
                    </a:solidFill>
                  </a:tcPr>
                </a:tc>
                <a:tc>
                  <a:txBody>
                    <a:bodyPr/>
                    <a:lstStyle/>
                    <a:p>
                      <a:pPr marL="11430">
                        <a:lnSpc>
                          <a:spcPct val="100000"/>
                        </a:lnSpc>
                        <a:spcBef>
                          <a:spcPts val="545"/>
                        </a:spcBef>
                      </a:pPr>
                      <a:r>
                        <a:rPr sz="1100" dirty="0">
                          <a:solidFill>
                            <a:srgbClr val="333333"/>
                          </a:solidFill>
                          <a:latin typeface="微软雅黑" panose="020B0503020204020204" charset="-122"/>
                          <a:cs typeface="微软雅黑" panose="020B0503020204020204" charset="-122"/>
                        </a:rPr>
                        <a:t>20</a:t>
                      </a:r>
                      <a:endParaRPr sz="1100">
                        <a:latin typeface="微软雅黑" panose="020B0503020204020204" charset="-122"/>
                        <a:cs typeface="微软雅黑" panose="020B0503020204020204" charset="-122"/>
                      </a:endParaRPr>
                    </a:p>
                  </a:txBody>
                  <a:tcPr marL="0" marR="0" marT="0" marB="0">
                    <a:solidFill>
                      <a:srgbClr val="DBEDF3"/>
                    </a:solidFill>
                  </a:tcPr>
                </a:tc>
                <a:tc>
                  <a:txBody>
                    <a:bodyPr/>
                    <a:lstStyle/>
                    <a:p>
                      <a:pPr marL="11430">
                        <a:lnSpc>
                          <a:spcPct val="100000"/>
                        </a:lnSpc>
                        <a:spcBef>
                          <a:spcPts val="545"/>
                        </a:spcBef>
                      </a:pPr>
                      <a:r>
                        <a:rPr sz="1100" dirty="0">
                          <a:solidFill>
                            <a:srgbClr val="333333"/>
                          </a:solidFill>
                          <a:latin typeface="微软雅黑" panose="020B0503020204020204" charset="-122"/>
                          <a:cs typeface="微软雅黑" panose="020B0503020204020204" charset="-122"/>
                        </a:rPr>
                        <a:t>555</a:t>
                      </a:r>
                      <a:endParaRPr sz="1100">
                        <a:latin typeface="微软雅黑" panose="020B0503020204020204" charset="-122"/>
                        <a:cs typeface="微软雅黑" panose="020B0503020204020204" charset="-122"/>
                      </a:endParaRPr>
                    </a:p>
                  </a:txBody>
                  <a:tcPr marL="0" marR="0" marT="0" marB="0">
                    <a:solidFill>
                      <a:srgbClr val="DBEDF3"/>
                    </a:solidFill>
                  </a:tcPr>
                </a:tc>
                <a:extLst>
                  <a:ext uri="{0D108BD9-81ED-4DB2-BD59-A6C34878D82A}">
                    <a16:rowId xmlns:a16="http://schemas.microsoft.com/office/drawing/2014/main" val="10003"/>
                  </a:ext>
                </a:extLst>
              </a:tr>
              <a:tr h="275209">
                <a:tc>
                  <a:txBody>
                    <a:bodyPr/>
                    <a:lstStyle/>
                    <a:p>
                      <a:pPr marL="9525">
                        <a:lnSpc>
                          <a:spcPct val="100000"/>
                        </a:lnSpc>
                        <a:spcBef>
                          <a:spcPts val="550"/>
                        </a:spcBef>
                      </a:pPr>
                      <a:r>
                        <a:rPr sz="1100" dirty="0">
                          <a:solidFill>
                            <a:srgbClr val="333333"/>
                          </a:solidFill>
                          <a:latin typeface="微软雅黑" panose="020B0503020204020204" charset="-122"/>
                          <a:cs typeface="微软雅黑" panose="020B0503020204020204" charset="-122"/>
                        </a:rPr>
                        <a:t>4</a:t>
                      </a:r>
                      <a:endParaRPr sz="1100">
                        <a:latin typeface="微软雅黑" panose="020B0503020204020204" charset="-122"/>
                        <a:cs typeface="微软雅黑" panose="020B0503020204020204" charset="-122"/>
                      </a:endParaRPr>
                    </a:p>
                  </a:txBody>
                  <a:tcPr marL="0" marR="0" marT="0" marB="0"/>
                </a:tc>
                <a:tc>
                  <a:txBody>
                    <a:bodyPr/>
                    <a:lstStyle/>
                    <a:p>
                      <a:pPr marL="10160">
                        <a:lnSpc>
                          <a:spcPct val="100000"/>
                        </a:lnSpc>
                        <a:spcBef>
                          <a:spcPts val="550"/>
                        </a:spcBef>
                      </a:pPr>
                      <a:r>
                        <a:rPr sz="1100" spc="-5" dirty="0">
                          <a:solidFill>
                            <a:srgbClr val="333333"/>
                          </a:solidFill>
                          <a:latin typeface="微软雅黑" panose="020B0503020204020204" charset="-122"/>
                          <a:cs typeface="微软雅黑" panose="020B0503020204020204" charset="-122"/>
                        </a:rPr>
                        <a:t>超过9,000元至35,000元的部分</a:t>
                      </a:r>
                      <a:endParaRPr sz="1100">
                        <a:latin typeface="微软雅黑" panose="020B0503020204020204" charset="-122"/>
                        <a:cs typeface="微软雅黑" panose="020B0503020204020204" charset="-122"/>
                      </a:endParaRPr>
                    </a:p>
                  </a:txBody>
                  <a:tcPr marL="0" marR="0" marT="0" marB="0"/>
                </a:tc>
                <a:tc>
                  <a:txBody>
                    <a:bodyPr/>
                    <a:lstStyle/>
                    <a:p>
                      <a:pPr marL="10160">
                        <a:lnSpc>
                          <a:spcPct val="100000"/>
                        </a:lnSpc>
                        <a:spcBef>
                          <a:spcPts val="550"/>
                        </a:spcBef>
                      </a:pPr>
                      <a:r>
                        <a:rPr sz="1100" dirty="0">
                          <a:solidFill>
                            <a:srgbClr val="333333"/>
                          </a:solidFill>
                          <a:latin typeface="微软雅黑" panose="020B0503020204020204" charset="-122"/>
                          <a:cs typeface="微软雅黑" panose="020B0503020204020204" charset="-122"/>
                        </a:rPr>
                        <a:t>超过7755元至27255元的部分</a:t>
                      </a:r>
                      <a:endParaRPr sz="1100">
                        <a:latin typeface="微软雅黑" panose="020B0503020204020204" charset="-122"/>
                        <a:cs typeface="微软雅黑" panose="020B0503020204020204" charset="-122"/>
                      </a:endParaRPr>
                    </a:p>
                  </a:txBody>
                  <a:tcPr marL="0" marR="0" marT="0" marB="0"/>
                </a:tc>
                <a:tc>
                  <a:txBody>
                    <a:bodyPr/>
                    <a:lstStyle/>
                    <a:p>
                      <a:pPr marL="11430">
                        <a:lnSpc>
                          <a:spcPct val="100000"/>
                        </a:lnSpc>
                        <a:spcBef>
                          <a:spcPts val="550"/>
                        </a:spcBef>
                      </a:pPr>
                      <a:r>
                        <a:rPr sz="1100" spc="-5" dirty="0">
                          <a:solidFill>
                            <a:srgbClr val="333333"/>
                          </a:solidFill>
                          <a:latin typeface="微软雅黑" panose="020B0503020204020204" charset="-122"/>
                          <a:cs typeface="微软雅黑" panose="020B0503020204020204" charset="-122"/>
                        </a:rPr>
                        <a:t>25</a:t>
                      </a:r>
                      <a:endParaRPr sz="1100">
                        <a:latin typeface="微软雅黑" panose="020B0503020204020204" charset="-122"/>
                        <a:cs typeface="微软雅黑" panose="020B0503020204020204" charset="-122"/>
                      </a:endParaRPr>
                    </a:p>
                  </a:txBody>
                  <a:tcPr marL="0" marR="0" marT="0" marB="0"/>
                </a:tc>
                <a:tc>
                  <a:txBody>
                    <a:bodyPr/>
                    <a:lstStyle/>
                    <a:p>
                      <a:pPr marL="11430">
                        <a:lnSpc>
                          <a:spcPct val="100000"/>
                        </a:lnSpc>
                        <a:spcBef>
                          <a:spcPts val="550"/>
                        </a:spcBef>
                      </a:pPr>
                      <a:r>
                        <a:rPr sz="1100" spc="-5" dirty="0">
                          <a:solidFill>
                            <a:srgbClr val="333333"/>
                          </a:solidFill>
                          <a:latin typeface="微软雅黑" panose="020B0503020204020204" charset="-122"/>
                          <a:cs typeface="微软雅黑" panose="020B0503020204020204" charset="-122"/>
                        </a:rPr>
                        <a:t>1,005</a:t>
                      </a:r>
                      <a:endParaRPr sz="1100">
                        <a:latin typeface="微软雅黑" panose="020B0503020204020204" charset="-122"/>
                        <a:cs typeface="微软雅黑" panose="020B0503020204020204" charset="-122"/>
                      </a:endParaRPr>
                    </a:p>
                  </a:txBody>
                  <a:tcPr marL="0" marR="0" marT="0" marB="0"/>
                </a:tc>
                <a:extLst>
                  <a:ext uri="{0D108BD9-81ED-4DB2-BD59-A6C34878D82A}">
                    <a16:rowId xmlns:a16="http://schemas.microsoft.com/office/drawing/2014/main" val="10004"/>
                  </a:ext>
                </a:extLst>
              </a:tr>
              <a:tr h="275208">
                <a:tc>
                  <a:txBody>
                    <a:bodyPr/>
                    <a:lstStyle/>
                    <a:p>
                      <a:pPr marL="9525">
                        <a:lnSpc>
                          <a:spcPct val="100000"/>
                        </a:lnSpc>
                        <a:spcBef>
                          <a:spcPts val="550"/>
                        </a:spcBef>
                      </a:pPr>
                      <a:r>
                        <a:rPr sz="1100" dirty="0">
                          <a:solidFill>
                            <a:srgbClr val="333333"/>
                          </a:solidFill>
                          <a:latin typeface="微软雅黑" panose="020B0503020204020204" charset="-122"/>
                          <a:cs typeface="微软雅黑" panose="020B0503020204020204" charset="-122"/>
                        </a:rPr>
                        <a:t>5</a:t>
                      </a:r>
                      <a:endParaRPr sz="1100">
                        <a:latin typeface="微软雅黑" panose="020B0503020204020204" charset="-122"/>
                        <a:cs typeface="微软雅黑" panose="020B0503020204020204" charset="-122"/>
                      </a:endParaRPr>
                    </a:p>
                  </a:txBody>
                  <a:tcPr marL="0" marR="0" marT="0" marB="0">
                    <a:solidFill>
                      <a:srgbClr val="DBEDF3"/>
                    </a:solidFill>
                  </a:tcPr>
                </a:tc>
                <a:tc>
                  <a:txBody>
                    <a:bodyPr/>
                    <a:lstStyle/>
                    <a:p>
                      <a:pPr marL="10160">
                        <a:lnSpc>
                          <a:spcPct val="100000"/>
                        </a:lnSpc>
                        <a:spcBef>
                          <a:spcPts val="550"/>
                        </a:spcBef>
                      </a:pPr>
                      <a:r>
                        <a:rPr sz="1100" dirty="0">
                          <a:solidFill>
                            <a:srgbClr val="333333"/>
                          </a:solidFill>
                          <a:latin typeface="微软雅黑" panose="020B0503020204020204" charset="-122"/>
                          <a:cs typeface="微软雅黑" panose="020B0503020204020204" charset="-122"/>
                        </a:rPr>
                        <a:t>超过35,000元至55,000元的部分</a:t>
                      </a:r>
                      <a:endParaRPr sz="1100">
                        <a:latin typeface="微软雅黑" panose="020B0503020204020204" charset="-122"/>
                        <a:cs typeface="微软雅黑" panose="020B0503020204020204" charset="-122"/>
                      </a:endParaRPr>
                    </a:p>
                  </a:txBody>
                  <a:tcPr marL="0" marR="0" marT="0" marB="0">
                    <a:solidFill>
                      <a:srgbClr val="DBEDF3"/>
                    </a:solidFill>
                  </a:tcPr>
                </a:tc>
                <a:tc>
                  <a:txBody>
                    <a:bodyPr/>
                    <a:lstStyle/>
                    <a:p>
                      <a:pPr marL="10160">
                        <a:lnSpc>
                          <a:spcPct val="100000"/>
                        </a:lnSpc>
                        <a:spcBef>
                          <a:spcPts val="550"/>
                        </a:spcBef>
                      </a:pPr>
                      <a:r>
                        <a:rPr sz="1100" dirty="0">
                          <a:solidFill>
                            <a:srgbClr val="333333"/>
                          </a:solidFill>
                          <a:latin typeface="微软雅黑" panose="020B0503020204020204" charset="-122"/>
                          <a:cs typeface="微软雅黑" panose="020B0503020204020204" charset="-122"/>
                        </a:rPr>
                        <a:t>超27255元至41255元的部分</a:t>
                      </a:r>
                      <a:endParaRPr sz="1100">
                        <a:latin typeface="微软雅黑" panose="020B0503020204020204" charset="-122"/>
                        <a:cs typeface="微软雅黑" panose="020B0503020204020204" charset="-122"/>
                      </a:endParaRPr>
                    </a:p>
                  </a:txBody>
                  <a:tcPr marL="0" marR="0" marT="0" marB="0">
                    <a:solidFill>
                      <a:srgbClr val="DBEDF3"/>
                    </a:solidFill>
                  </a:tcPr>
                </a:tc>
                <a:tc>
                  <a:txBody>
                    <a:bodyPr/>
                    <a:lstStyle/>
                    <a:p>
                      <a:pPr marL="11430">
                        <a:lnSpc>
                          <a:spcPct val="100000"/>
                        </a:lnSpc>
                        <a:spcBef>
                          <a:spcPts val="550"/>
                        </a:spcBef>
                      </a:pPr>
                      <a:r>
                        <a:rPr sz="1100" dirty="0">
                          <a:solidFill>
                            <a:srgbClr val="333333"/>
                          </a:solidFill>
                          <a:latin typeface="微软雅黑" panose="020B0503020204020204" charset="-122"/>
                          <a:cs typeface="微软雅黑" panose="020B0503020204020204" charset="-122"/>
                        </a:rPr>
                        <a:t>30</a:t>
                      </a:r>
                      <a:endParaRPr sz="1100">
                        <a:latin typeface="微软雅黑" panose="020B0503020204020204" charset="-122"/>
                        <a:cs typeface="微软雅黑" panose="020B0503020204020204" charset="-122"/>
                      </a:endParaRPr>
                    </a:p>
                  </a:txBody>
                  <a:tcPr marL="0" marR="0" marT="0" marB="0">
                    <a:solidFill>
                      <a:srgbClr val="DBEDF3"/>
                    </a:solidFill>
                  </a:tcPr>
                </a:tc>
                <a:tc>
                  <a:txBody>
                    <a:bodyPr/>
                    <a:lstStyle/>
                    <a:p>
                      <a:pPr marL="11430">
                        <a:lnSpc>
                          <a:spcPct val="100000"/>
                        </a:lnSpc>
                        <a:spcBef>
                          <a:spcPts val="550"/>
                        </a:spcBef>
                      </a:pPr>
                      <a:r>
                        <a:rPr sz="1100" spc="-5" dirty="0">
                          <a:solidFill>
                            <a:srgbClr val="333333"/>
                          </a:solidFill>
                          <a:latin typeface="微软雅黑" panose="020B0503020204020204" charset="-122"/>
                          <a:cs typeface="微软雅黑" panose="020B0503020204020204" charset="-122"/>
                        </a:rPr>
                        <a:t>2,755</a:t>
                      </a:r>
                      <a:endParaRPr sz="1100">
                        <a:latin typeface="微软雅黑" panose="020B0503020204020204" charset="-122"/>
                        <a:cs typeface="微软雅黑" panose="020B0503020204020204" charset="-122"/>
                      </a:endParaRPr>
                    </a:p>
                  </a:txBody>
                  <a:tcPr marL="0" marR="0" marT="0" marB="0">
                    <a:solidFill>
                      <a:srgbClr val="DBEDF3"/>
                    </a:solidFill>
                  </a:tcPr>
                </a:tc>
                <a:extLst>
                  <a:ext uri="{0D108BD9-81ED-4DB2-BD59-A6C34878D82A}">
                    <a16:rowId xmlns:a16="http://schemas.microsoft.com/office/drawing/2014/main" val="10005"/>
                  </a:ext>
                </a:extLst>
              </a:tr>
              <a:tr h="275336">
                <a:tc>
                  <a:txBody>
                    <a:bodyPr/>
                    <a:lstStyle/>
                    <a:p>
                      <a:pPr marL="9525">
                        <a:lnSpc>
                          <a:spcPct val="100000"/>
                        </a:lnSpc>
                        <a:spcBef>
                          <a:spcPts val="550"/>
                        </a:spcBef>
                      </a:pPr>
                      <a:r>
                        <a:rPr sz="1100" dirty="0">
                          <a:solidFill>
                            <a:srgbClr val="333333"/>
                          </a:solidFill>
                          <a:latin typeface="微软雅黑" panose="020B0503020204020204" charset="-122"/>
                          <a:cs typeface="微软雅黑" panose="020B0503020204020204" charset="-122"/>
                        </a:rPr>
                        <a:t>6</a:t>
                      </a:r>
                      <a:endParaRPr sz="1100">
                        <a:latin typeface="微软雅黑" panose="020B0503020204020204" charset="-122"/>
                        <a:cs typeface="微软雅黑" panose="020B0503020204020204" charset="-122"/>
                      </a:endParaRPr>
                    </a:p>
                  </a:txBody>
                  <a:tcPr marL="0" marR="0" marT="0" marB="0"/>
                </a:tc>
                <a:tc>
                  <a:txBody>
                    <a:bodyPr/>
                    <a:lstStyle/>
                    <a:p>
                      <a:pPr marL="10160">
                        <a:lnSpc>
                          <a:spcPct val="100000"/>
                        </a:lnSpc>
                        <a:spcBef>
                          <a:spcPts val="550"/>
                        </a:spcBef>
                      </a:pPr>
                      <a:r>
                        <a:rPr sz="1100" spc="-5" dirty="0">
                          <a:solidFill>
                            <a:srgbClr val="333333"/>
                          </a:solidFill>
                          <a:latin typeface="微软雅黑" panose="020B0503020204020204" charset="-122"/>
                          <a:cs typeface="微软雅黑" panose="020B0503020204020204" charset="-122"/>
                        </a:rPr>
                        <a:t>超过55,000元至80,000元的部分</a:t>
                      </a:r>
                      <a:endParaRPr sz="1100">
                        <a:latin typeface="微软雅黑" panose="020B0503020204020204" charset="-122"/>
                        <a:cs typeface="微软雅黑" panose="020B0503020204020204" charset="-122"/>
                      </a:endParaRPr>
                    </a:p>
                  </a:txBody>
                  <a:tcPr marL="0" marR="0" marT="0" marB="0"/>
                </a:tc>
                <a:tc>
                  <a:txBody>
                    <a:bodyPr/>
                    <a:lstStyle/>
                    <a:p>
                      <a:pPr marL="10160">
                        <a:lnSpc>
                          <a:spcPct val="100000"/>
                        </a:lnSpc>
                        <a:spcBef>
                          <a:spcPts val="550"/>
                        </a:spcBef>
                      </a:pPr>
                      <a:r>
                        <a:rPr sz="1100" dirty="0">
                          <a:solidFill>
                            <a:srgbClr val="333333"/>
                          </a:solidFill>
                          <a:latin typeface="微软雅黑" panose="020B0503020204020204" charset="-122"/>
                          <a:cs typeface="微软雅黑" panose="020B0503020204020204" charset="-122"/>
                        </a:rPr>
                        <a:t>超41255元至57505元的部分</a:t>
                      </a:r>
                      <a:endParaRPr sz="1100">
                        <a:latin typeface="微软雅黑" panose="020B0503020204020204" charset="-122"/>
                        <a:cs typeface="微软雅黑" panose="020B0503020204020204" charset="-122"/>
                      </a:endParaRPr>
                    </a:p>
                  </a:txBody>
                  <a:tcPr marL="0" marR="0" marT="0" marB="0"/>
                </a:tc>
                <a:tc>
                  <a:txBody>
                    <a:bodyPr/>
                    <a:lstStyle/>
                    <a:p>
                      <a:pPr marL="11430">
                        <a:lnSpc>
                          <a:spcPct val="100000"/>
                        </a:lnSpc>
                        <a:spcBef>
                          <a:spcPts val="550"/>
                        </a:spcBef>
                      </a:pPr>
                      <a:r>
                        <a:rPr sz="1100" spc="-5" dirty="0">
                          <a:solidFill>
                            <a:srgbClr val="333333"/>
                          </a:solidFill>
                          <a:latin typeface="微软雅黑" panose="020B0503020204020204" charset="-122"/>
                          <a:cs typeface="微软雅黑" panose="020B0503020204020204" charset="-122"/>
                        </a:rPr>
                        <a:t>35</a:t>
                      </a:r>
                      <a:endParaRPr sz="1100">
                        <a:latin typeface="微软雅黑" panose="020B0503020204020204" charset="-122"/>
                        <a:cs typeface="微软雅黑" panose="020B0503020204020204" charset="-122"/>
                      </a:endParaRPr>
                    </a:p>
                  </a:txBody>
                  <a:tcPr marL="0" marR="0" marT="0" marB="0"/>
                </a:tc>
                <a:tc>
                  <a:txBody>
                    <a:bodyPr/>
                    <a:lstStyle/>
                    <a:p>
                      <a:pPr marL="11430">
                        <a:lnSpc>
                          <a:spcPct val="100000"/>
                        </a:lnSpc>
                        <a:spcBef>
                          <a:spcPts val="550"/>
                        </a:spcBef>
                      </a:pPr>
                      <a:r>
                        <a:rPr sz="1100" spc="-5" dirty="0">
                          <a:solidFill>
                            <a:srgbClr val="333333"/>
                          </a:solidFill>
                          <a:latin typeface="微软雅黑" panose="020B0503020204020204" charset="-122"/>
                          <a:cs typeface="微软雅黑" panose="020B0503020204020204" charset="-122"/>
                        </a:rPr>
                        <a:t>5,505</a:t>
                      </a:r>
                      <a:endParaRPr sz="1100">
                        <a:latin typeface="微软雅黑" panose="020B0503020204020204" charset="-122"/>
                        <a:cs typeface="微软雅黑" panose="020B0503020204020204" charset="-122"/>
                      </a:endParaRPr>
                    </a:p>
                  </a:txBody>
                  <a:tcPr marL="0" marR="0" marT="0" marB="0"/>
                </a:tc>
                <a:extLst>
                  <a:ext uri="{0D108BD9-81ED-4DB2-BD59-A6C34878D82A}">
                    <a16:rowId xmlns:a16="http://schemas.microsoft.com/office/drawing/2014/main" val="10006"/>
                  </a:ext>
                </a:extLst>
              </a:tr>
              <a:tr h="275209">
                <a:tc>
                  <a:txBody>
                    <a:bodyPr/>
                    <a:lstStyle/>
                    <a:p>
                      <a:pPr marL="9525">
                        <a:lnSpc>
                          <a:spcPct val="100000"/>
                        </a:lnSpc>
                        <a:spcBef>
                          <a:spcPts val="550"/>
                        </a:spcBef>
                      </a:pPr>
                      <a:r>
                        <a:rPr sz="1100" dirty="0">
                          <a:solidFill>
                            <a:srgbClr val="333333"/>
                          </a:solidFill>
                          <a:latin typeface="微软雅黑" panose="020B0503020204020204" charset="-122"/>
                          <a:cs typeface="微软雅黑" panose="020B0503020204020204" charset="-122"/>
                        </a:rPr>
                        <a:t>7</a:t>
                      </a:r>
                      <a:endParaRPr sz="1100">
                        <a:latin typeface="微软雅黑" panose="020B0503020204020204" charset="-122"/>
                        <a:cs typeface="微软雅黑" panose="020B0503020204020204" charset="-122"/>
                      </a:endParaRPr>
                    </a:p>
                  </a:txBody>
                  <a:tcPr marL="0" marR="0" marT="0" marB="0">
                    <a:solidFill>
                      <a:srgbClr val="DBEDF3"/>
                    </a:solidFill>
                  </a:tcPr>
                </a:tc>
                <a:tc>
                  <a:txBody>
                    <a:bodyPr/>
                    <a:lstStyle/>
                    <a:p>
                      <a:pPr marL="10160">
                        <a:lnSpc>
                          <a:spcPct val="100000"/>
                        </a:lnSpc>
                        <a:spcBef>
                          <a:spcPts val="550"/>
                        </a:spcBef>
                      </a:pPr>
                      <a:r>
                        <a:rPr sz="1100" dirty="0">
                          <a:solidFill>
                            <a:srgbClr val="333333"/>
                          </a:solidFill>
                          <a:latin typeface="微软雅黑" panose="020B0503020204020204" charset="-122"/>
                          <a:cs typeface="微软雅黑" panose="020B0503020204020204" charset="-122"/>
                        </a:rPr>
                        <a:t>超过80,000元的部分</a:t>
                      </a:r>
                      <a:endParaRPr sz="1100">
                        <a:latin typeface="微软雅黑" panose="020B0503020204020204" charset="-122"/>
                        <a:cs typeface="微软雅黑" panose="020B0503020204020204" charset="-122"/>
                      </a:endParaRPr>
                    </a:p>
                  </a:txBody>
                  <a:tcPr marL="0" marR="0" marT="0" marB="0">
                    <a:solidFill>
                      <a:srgbClr val="DBEDF3"/>
                    </a:solidFill>
                  </a:tcPr>
                </a:tc>
                <a:tc>
                  <a:txBody>
                    <a:bodyPr/>
                    <a:lstStyle/>
                    <a:p>
                      <a:pPr marL="10160">
                        <a:lnSpc>
                          <a:spcPct val="100000"/>
                        </a:lnSpc>
                        <a:spcBef>
                          <a:spcPts val="550"/>
                        </a:spcBef>
                      </a:pPr>
                      <a:r>
                        <a:rPr sz="1100" dirty="0">
                          <a:solidFill>
                            <a:srgbClr val="333333"/>
                          </a:solidFill>
                          <a:latin typeface="微软雅黑" panose="020B0503020204020204" charset="-122"/>
                          <a:cs typeface="微软雅黑" panose="020B0503020204020204" charset="-122"/>
                        </a:rPr>
                        <a:t>超57505元的部分</a:t>
                      </a:r>
                      <a:endParaRPr sz="1100">
                        <a:latin typeface="微软雅黑" panose="020B0503020204020204" charset="-122"/>
                        <a:cs typeface="微软雅黑" panose="020B0503020204020204" charset="-122"/>
                      </a:endParaRPr>
                    </a:p>
                  </a:txBody>
                  <a:tcPr marL="0" marR="0" marT="0" marB="0">
                    <a:solidFill>
                      <a:srgbClr val="DBEDF3"/>
                    </a:solidFill>
                  </a:tcPr>
                </a:tc>
                <a:tc>
                  <a:txBody>
                    <a:bodyPr/>
                    <a:lstStyle/>
                    <a:p>
                      <a:pPr marL="11430">
                        <a:lnSpc>
                          <a:spcPct val="100000"/>
                        </a:lnSpc>
                        <a:spcBef>
                          <a:spcPts val="550"/>
                        </a:spcBef>
                      </a:pPr>
                      <a:r>
                        <a:rPr sz="1100" dirty="0">
                          <a:solidFill>
                            <a:srgbClr val="333333"/>
                          </a:solidFill>
                          <a:latin typeface="微软雅黑" panose="020B0503020204020204" charset="-122"/>
                          <a:cs typeface="微软雅黑" panose="020B0503020204020204" charset="-122"/>
                        </a:rPr>
                        <a:t>45</a:t>
                      </a:r>
                      <a:endParaRPr sz="1100">
                        <a:latin typeface="微软雅黑" panose="020B0503020204020204" charset="-122"/>
                        <a:cs typeface="微软雅黑" panose="020B0503020204020204" charset="-122"/>
                      </a:endParaRPr>
                    </a:p>
                  </a:txBody>
                  <a:tcPr marL="0" marR="0" marT="0" marB="0">
                    <a:solidFill>
                      <a:srgbClr val="DBEDF3"/>
                    </a:solidFill>
                  </a:tcPr>
                </a:tc>
                <a:tc>
                  <a:txBody>
                    <a:bodyPr/>
                    <a:lstStyle/>
                    <a:p>
                      <a:pPr marL="11430">
                        <a:lnSpc>
                          <a:spcPct val="100000"/>
                        </a:lnSpc>
                        <a:spcBef>
                          <a:spcPts val="550"/>
                        </a:spcBef>
                      </a:pPr>
                      <a:r>
                        <a:rPr sz="1100" spc="-5" dirty="0">
                          <a:solidFill>
                            <a:srgbClr val="333333"/>
                          </a:solidFill>
                          <a:latin typeface="微软雅黑" panose="020B0503020204020204" charset="-122"/>
                          <a:cs typeface="微软雅黑" panose="020B0503020204020204" charset="-122"/>
                        </a:rPr>
                        <a:t>13,505</a:t>
                      </a:r>
                      <a:endParaRPr sz="1100">
                        <a:latin typeface="微软雅黑" panose="020B0503020204020204" charset="-122"/>
                        <a:cs typeface="微软雅黑" panose="020B0503020204020204" charset="-122"/>
                      </a:endParaRPr>
                    </a:p>
                  </a:txBody>
                  <a:tcPr marL="0" marR="0" marT="0" marB="0">
                    <a:solidFill>
                      <a:srgbClr val="DBEDF3"/>
                    </a:solidFill>
                  </a:tcPr>
                </a:tc>
                <a:extLst>
                  <a:ext uri="{0D108BD9-81ED-4DB2-BD59-A6C34878D82A}">
                    <a16:rowId xmlns:a16="http://schemas.microsoft.com/office/drawing/2014/main" val="10007"/>
                  </a:ext>
                </a:extLst>
              </a:tr>
            </a:tbl>
          </a:graphicData>
        </a:graphic>
      </p:graphicFrame>
      <p:sp>
        <p:nvSpPr>
          <p:cNvPr id="48" name="object 48"/>
          <p:cNvSpPr/>
          <p:nvPr/>
        </p:nvSpPr>
        <p:spPr>
          <a:xfrm>
            <a:off x="0" y="4986356"/>
            <a:ext cx="10801350" cy="415290"/>
          </a:xfrm>
          <a:custGeom>
            <a:avLst/>
            <a:gdLst/>
            <a:ahLst/>
            <a:cxnLst/>
            <a:rect l="l" t="t" r="r" b="b"/>
            <a:pathLst>
              <a:path w="10801350" h="415289">
                <a:moveTo>
                  <a:pt x="10801350" y="414697"/>
                </a:moveTo>
                <a:lnTo>
                  <a:pt x="10801350" y="0"/>
                </a:lnTo>
                <a:lnTo>
                  <a:pt x="0" y="0"/>
                </a:lnTo>
                <a:lnTo>
                  <a:pt x="0" y="414697"/>
                </a:lnTo>
                <a:lnTo>
                  <a:pt x="10801350" y="414697"/>
                </a:lnTo>
                <a:close/>
              </a:path>
            </a:pathLst>
          </a:custGeom>
          <a:solidFill>
            <a:srgbClr val="404040"/>
          </a:solidFill>
        </p:spPr>
        <p:txBody>
          <a:bodyPr wrap="square" lIns="0" tIns="0" rIns="0" bIns="0" rtlCol="0"/>
          <a:lstStyle/>
          <a:p>
            <a:endParaRPr/>
          </a:p>
        </p:txBody>
      </p:sp>
      <p:sp>
        <p:nvSpPr>
          <p:cNvPr id="49" name="object 49"/>
          <p:cNvSpPr txBox="1">
            <a:spLocks noGrp="1"/>
          </p:cNvSpPr>
          <p:nvPr>
            <p:ph type="ftr" sz="quarter" idx="5"/>
          </p:nvPr>
        </p:nvSpPr>
        <p:spPr>
          <a:prstGeom prst="rect">
            <a:avLst/>
          </a:prstGeom>
        </p:spPr>
        <p:txBody>
          <a:bodyPr vert="horz" wrap="square" lIns="0" tIns="0" rIns="0" bIns="0" rtlCol="0">
            <a:spAutoFit/>
          </a:bodyPr>
          <a:lstStyle/>
          <a:p>
            <a:pPr marL="12700">
              <a:lnSpc>
                <a:spcPts val="2095"/>
              </a:lnSpc>
            </a:pPr>
            <a:r>
              <a:rPr spc="5" dirty="0"/>
              <a:t>会计学堂</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0" rIns="0" bIns="0" rtlCol="0">
            <a:spAutoFit/>
          </a:bodyPr>
          <a:lstStyle/>
          <a:p>
            <a:pPr marL="12700">
              <a:lnSpc>
                <a:spcPct val="100000"/>
              </a:lnSpc>
            </a:pPr>
            <a:endParaRPr dirty="0">
              <a:solidFill>
                <a:srgbClr val="00AF50"/>
              </a:solidFill>
            </a:endParaRPr>
          </a:p>
        </p:txBody>
      </p:sp>
      <p:sp>
        <p:nvSpPr>
          <p:cNvPr id="3" name="object 3"/>
          <p:cNvSpPr/>
          <p:nvPr/>
        </p:nvSpPr>
        <p:spPr>
          <a:xfrm>
            <a:off x="1014374" y="271398"/>
            <a:ext cx="2886075" cy="428625"/>
          </a:xfrm>
          <a:custGeom>
            <a:avLst/>
            <a:gdLst/>
            <a:ahLst/>
            <a:cxnLst/>
            <a:rect l="l" t="t" r="r" b="b"/>
            <a:pathLst>
              <a:path w="2886075" h="428625">
                <a:moveTo>
                  <a:pt x="2421737" y="0"/>
                </a:moveTo>
                <a:lnTo>
                  <a:pt x="464286" y="0"/>
                </a:lnTo>
                <a:lnTo>
                  <a:pt x="401289" y="1957"/>
                </a:lnTo>
                <a:lnTo>
                  <a:pt x="340867" y="7659"/>
                </a:lnTo>
                <a:lnTo>
                  <a:pt x="283572" y="16851"/>
                </a:lnTo>
                <a:lnTo>
                  <a:pt x="229960" y="29275"/>
                </a:lnTo>
                <a:lnTo>
                  <a:pt x="180582" y="44677"/>
                </a:lnTo>
                <a:lnTo>
                  <a:pt x="135993" y="62801"/>
                </a:lnTo>
                <a:lnTo>
                  <a:pt x="96745" y="83391"/>
                </a:lnTo>
                <a:lnTo>
                  <a:pt x="63392" y="106190"/>
                </a:lnTo>
                <a:lnTo>
                  <a:pt x="16586" y="157397"/>
                </a:lnTo>
                <a:lnTo>
                  <a:pt x="0" y="214376"/>
                </a:lnTo>
                <a:lnTo>
                  <a:pt x="4238" y="243456"/>
                </a:lnTo>
                <a:lnTo>
                  <a:pt x="36488" y="297787"/>
                </a:lnTo>
                <a:lnTo>
                  <a:pt x="96745" y="345313"/>
                </a:lnTo>
                <a:lnTo>
                  <a:pt x="135993" y="365887"/>
                </a:lnTo>
                <a:lnTo>
                  <a:pt x="180582" y="383994"/>
                </a:lnTo>
                <a:lnTo>
                  <a:pt x="229960" y="399382"/>
                </a:lnTo>
                <a:lnTo>
                  <a:pt x="283572" y="411793"/>
                </a:lnTo>
                <a:lnTo>
                  <a:pt x="340867" y="420974"/>
                </a:lnTo>
                <a:lnTo>
                  <a:pt x="401289" y="426669"/>
                </a:lnTo>
                <a:lnTo>
                  <a:pt x="464286" y="428625"/>
                </a:lnTo>
                <a:lnTo>
                  <a:pt x="2421737" y="428625"/>
                </a:lnTo>
                <a:lnTo>
                  <a:pt x="2484764" y="426669"/>
                </a:lnTo>
                <a:lnTo>
                  <a:pt x="2545207" y="420974"/>
                </a:lnTo>
                <a:lnTo>
                  <a:pt x="2602514" y="411793"/>
                </a:lnTo>
                <a:lnTo>
                  <a:pt x="2656132" y="399382"/>
                </a:lnTo>
                <a:lnTo>
                  <a:pt x="2705510" y="383994"/>
                </a:lnTo>
                <a:lnTo>
                  <a:pt x="2750096" y="365887"/>
                </a:lnTo>
                <a:lnTo>
                  <a:pt x="2789337" y="345313"/>
                </a:lnTo>
                <a:lnTo>
                  <a:pt x="2822681" y="322528"/>
                </a:lnTo>
                <a:lnTo>
                  <a:pt x="2869471" y="271344"/>
                </a:lnTo>
                <a:lnTo>
                  <a:pt x="2886049" y="214376"/>
                </a:lnTo>
                <a:lnTo>
                  <a:pt x="2881813" y="185293"/>
                </a:lnTo>
                <a:lnTo>
                  <a:pt x="2849576" y="130944"/>
                </a:lnTo>
                <a:lnTo>
                  <a:pt x="2789337" y="83391"/>
                </a:lnTo>
                <a:lnTo>
                  <a:pt x="2750096" y="62801"/>
                </a:lnTo>
                <a:lnTo>
                  <a:pt x="2705510" y="44677"/>
                </a:lnTo>
                <a:lnTo>
                  <a:pt x="2656132" y="29275"/>
                </a:lnTo>
                <a:lnTo>
                  <a:pt x="2602514" y="16851"/>
                </a:lnTo>
                <a:lnTo>
                  <a:pt x="2545207" y="7659"/>
                </a:lnTo>
                <a:lnTo>
                  <a:pt x="2484764" y="1957"/>
                </a:lnTo>
                <a:lnTo>
                  <a:pt x="2421737" y="0"/>
                </a:lnTo>
                <a:close/>
              </a:path>
            </a:pathLst>
          </a:custGeom>
          <a:solidFill>
            <a:srgbClr val="4F81BC"/>
          </a:solidFill>
        </p:spPr>
        <p:txBody>
          <a:bodyPr wrap="square" lIns="0" tIns="0" rIns="0" bIns="0" rtlCol="0"/>
          <a:lstStyle/>
          <a:p>
            <a:endParaRPr/>
          </a:p>
        </p:txBody>
      </p:sp>
      <p:sp>
        <p:nvSpPr>
          <p:cNvPr id="4" name="object 4"/>
          <p:cNvSpPr txBox="1"/>
          <p:nvPr/>
        </p:nvSpPr>
        <p:spPr>
          <a:xfrm>
            <a:off x="7180326" y="93852"/>
            <a:ext cx="2732405" cy="287020"/>
          </a:xfrm>
          <a:prstGeom prst="rect">
            <a:avLst/>
          </a:prstGeom>
        </p:spPr>
        <p:txBody>
          <a:bodyPr vert="horz" wrap="square" lIns="0" tIns="0" rIns="0" bIns="0" rtlCol="0">
            <a:spAutoFit/>
          </a:bodyPr>
          <a:lstStyle/>
          <a:p>
            <a:pPr marL="12700">
              <a:lnSpc>
                <a:spcPct val="100000"/>
              </a:lnSpc>
            </a:pPr>
            <a:r>
              <a:rPr sz="1800" spc="-254" dirty="0">
                <a:latin typeface="Arial" panose="020B0604020202020204"/>
                <a:cs typeface="Arial" panose="020B0604020202020204"/>
              </a:rPr>
              <a:t>1</a:t>
            </a:r>
            <a:r>
              <a:rPr sz="1800" spc="-245" dirty="0">
                <a:latin typeface="Arial" panose="020B0604020202020204"/>
                <a:cs typeface="Arial" panose="020B0604020202020204"/>
              </a:rPr>
              <a:t>0</a:t>
            </a:r>
            <a:r>
              <a:rPr sz="1800" dirty="0">
                <a:latin typeface="宋体" panose="02010600030101010101" pitchFamily="2" charset="-122"/>
                <a:cs typeface="宋体" panose="02010600030101010101" pitchFamily="2" charset="-122"/>
              </a:rPr>
              <a:t>大经典案例教你节约个税</a:t>
            </a:r>
            <a:endParaRPr sz="1800">
              <a:latin typeface="宋体" panose="02010600030101010101" pitchFamily="2" charset="-122"/>
              <a:cs typeface="宋体" panose="02010600030101010101" pitchFamily="2" charset="-122"/>
            </a:endParaRPr>
          </a:p>
        </p:txBody>
      </p:sp>
      <p:sp>
        <p:nvSpPr>
          <p:cNvPr id="5" name="object 5"/>
          <p:cNvSpPr/>
          <p:nvPr/>
        </p:nvSpPr>
        <p:spPr>
          <a:xfrm>
            <a:off x="642912" y="985786"/>
            <a:ext cx="9615805" cy="3786504"/>
          </a:xfrm>
          <a:custGeom>
            <a:avLst/>
            <a:gdLst/>
            <a:ahLst/>
            <a:cxnLst/>
            <a:rect l="l" t="t" r="r" b="b"/>
            <a:pathLst>
              <a:path w="9615805" h="3786504">
                <a:moveTo>
                  <a:pt x="0" y="3786251"/>
                </a:moveTo>
                <a:lnTo>
                  <a:pt x="9615551" y="3786251"/>
                </a:lnTo>
                <a:lnTo>
                  <a:pt x="9615551" y="0"/>
                </a:lnTo>
                <a:lnTo>
                  <a:pt x="0" y="0"/>
                </a:lnTo>
                <a:lnTo>
                  <a:pt x="0" y="3786251"/>
                </a:lnTo>
                <a:close/>
              </a:path>
            </a:pathLst>
          </a:custGeom>
          <a:ln w="25400">
            <a:solidFill>
              <a:srgbClr val="4F81BC"/>
            </a:solidFill>
          </a:ln>
        </p:spPr>
        <p:txBody>
          <a:bodyPr wrap="square" lIns="0" tIns="0" rIns="0" bIns="0" rtlCol="0"/>
          <a:lstStyle/>
          <a:p>
            <a:endParaRPr/>
          </a:p>
        </p:txBody>
      </p:sp>
      <p:sp>
        <p:nvSpPr>
          <p:cNvPr id="6" name="object 6"/>
          <p:cNvSpPr/>
          <p:nvPr/>
        </p:nvSpPr>
        <p:spPr>
          <a:xfrm>
            <a:off x="4257675" y="771525"/>
            <a:ext cx="2143125" cy="428625"/>
          </a:xfrm>
          <a:custGeom>
            <a:avLst/>
            <a:gdLst/>
            <a:ahLst/>
            <a:cxnLst/>
            <a:rect l="l" t="t" r="r" b="b"/>
            <a:pathLst>
              <a:path w="2143125" h="428625">
                <a:moveTo>
                  <a:pt x="2071751" y="0"/>
                </a:moveTo>
                <a:lnTo>
                  <a:pt x="71374" y="0"/>
                </a:lnTo>
                <a:lnTo>
                  <a:pt x="43612" y="5615"/>
                </a:lnTo>
                <a:lnTo>
                  <a:pt x="20923" y="20923"/>
                </a:lnTo>
                <a:lnTo>
                  <a:pt x="5615" y="43612"/>
                </a:lnTo>
                <a:lnTo>
                  <a:pt x="0" y="71373"/>
                </a:lnTo>
                <a:lnTo>
                  <a:pt x="0" y="357123"/>
                </a:lnTo>
                <a:lnTo>
                  <a:pt x="5615" y="384958"/>
                </a:lnTo>
                <a:lnTo>
                  <a:pt x="20923" y="407685"/>
                </a:lnTo>
                <a:lnTo>
                  <a:pt x="43612" y="423007"/>
                </a:lnTo>
                <a:lnTo>
                  <a:pt x="71374" y="428625"/>
                </a:lnTo>
                <a:lnTo>
                  <a:pt x="2071751" y="428625"/>
                </a:lnTo>
                <a:lnTo>
                  <a:pt x="2099512" y="423007"/>
                </a:lnTo>
                <a:lnTo>
                  <a:pt x="2122201" y="407685"/>
                </a:lnTo>
                <a:lnTo>
                  <a:pt x="2137509" y="384958"/>
                </a:lnTo>
                <a:lnTo>
                  <a:pt x="2143125" y="357123"/>
                </a:lnTo>
                <a:lnTo>
                  <a:pt x="2143125" y="71373"/>
                </a:lnTo>
                <a:lnTo>
                  <a:pt x="2137509" y="43612"/>
                </a:lnTo>
                <a:lnTo>
                  <a:pt x="2122201" y="20923"/>
                </a:lnTo>
                <a:lnTo>
                  <a:pt x="2099512" y="5615"/>
                </a:lnTo>
                <a:lnTo>
                  <a:pt x="2071751" y="0"/>
                </a:lnTo>
                <a:close/>
              </a:path>
            </a:pathLst>
          </a:custGeom>
          <a:solidFill>
            <a:srgbClr val="4F81BC"/>
          </a:solidFill>
        </p:spPr>
        <p:txBody>
          <a:bodyPr wrap="square" lIns="0" tIns="0" rIns="0" bIns="0" rtlCol="0"/>
          <a:lstStyle/>
          <a:p>
            <a:endParaRPr/>
          </a:p>
        </p:txBody>
      </p:sp>
      <p:sp>
        <p:nvSpPr>
          <p:cNvPr id="7" name="object 7"/>
          <p:cNvSpPr/>
          <p:nvPr/>
        </p:nvSpPr>
        <p:spPr>
          <a:xfrm>
            <a:off x="4257675" y="771525"/>
            <a:ext cx="2143125" cy="428625"/>
          </a:xfrm>
          <a:custGeom>
            <a:avLst/>
            <a:gdLst/>
            <a:ahLst/>
            <a:cxnLst/>
            <a:rect l="l" t="t" r="r" b="b"/>
            <a:pathLst>
              <a:path w="2143125" h="428625">
                <a:moveTo>
                  <a:pt x="0" y="71373"/>
                </a:moveTo>
                <a:lnTo>
                  <a:pt x="5615" y="43612"/>
                </a:lnTo>
                <a:lnTo>
                  <a:pt x="20923" y="20923"/>
                </a:lnTo>
                <a:lnTo>
                  <a:pt x="43612" y="5615"/>
                </a:lnTo>
                <a:lnTo>
                  <a:pt x="71374" y="0"/>
                </a:lnTo>
                <a:lnTo>
                  <a:pt x="2071751" y="0"/>
                </a:lnTo>
                <a:lnTo>
                  <a:pt x="2099512" y="5615"/>
                </a:lnTo>
                <a:lnTo>
                  <a:pt x="2122201" y="20923"/>
                </a:lnTo>
                <a:lnTo>
                  <a:pt x="2137509" y="43612"/>
                </a:lnTo>
                <a:lnTo>
                  <a:pt x="2143125" y="71373"/>
                </a:lnTo>
                <a:lnTo>
                  <a:pt x="2143125" y="357123"/>
                </a:lnTo>
                <a:lnTo>
                  <a:pt x="2137509" y="384958"/>
                </a:lnTo>
                <a:lnTo>
                  <a:pt x="2122201" y="407685"/>
                </a:lnTo>
                <a:lnTo>
                  <a:pt x="2099512" y="423007"/>
                </a:lnTo>
                <a:lnTo>
                  <a:pt x="2071751" y="428625"/>
                </a:lnTo>
                <a:lnTo>
                  <a:pt x="71374" y="428625"/>
                </a:lnTo>
                <a:lnTo>
                  <a:pt x="43612" y="423007"/>
                </a:lnTo>
                <a:lnTo>
                  <a:pt x="20923" y="407685"/>
                </a:lnTo>
                <a:lnTo>
                  <a:pt x="5615" y="384958"/>
                </a:lnTo>
                <a:lnTo>
                  <a:pt x="0" y="357123"/>
                </a:lnTo>
                <a:lnTo>
                  <a:pt x="0" y="71373"/>
                </a:lnTo>
                <a:close/>
              </a:path>
            </a:pathLst>
          </a:custGeom>
          <a:ln w="25400">
            <a:solidFill>
              <a:srgbClr val="4F81BC"/>
            </a:solidFill>
          </a:ln>
        </p:spPr>
        <p:txBody>
          <a:bodyPr wrap="square" lIns="0" tIns="0" rIns="0" bIns="0" rtlCol="0"/>
          <a:lstStyle/>
          <a:p>
            <a:endParaRPr/>
          </a:p>
        </p:txBody>
      </p:sp>
      <p:sp>
        <p:nvSpPr>
          <p:cNvPr id="8" name="object 8"/>
          <p:cNvSpPr txBox="1"/>
          <p:nvPr/>
        </p:nvSpPr>
        <p:spPr>
          <a:xfrm>
            <a:off x="907796" y="339852"/>
            <a:ext cx="9220835" cy="3966845"/>
          </a:xfrm>
          <a:prstGeom prst="rect">
            <a:avLst/>
          </a:prstGeom>
        </p:spPr>
        <p:txBody>
          <a:bodyPr vert="horz" wrap="square" lIns="0" tIns="0" rIns="0" bIns="0" rtlCol="0">
            <a:spAutoFit/>
          </a:bodyPr>
          <a:lstStyle/>
          <a:p>
            <a:pPr marL="367665">
              <a:lnSpc>
                <a:spcPct val="100000"/>
              </a:lnSpc>
            </a:pPr>
            <a:r>
              <a:rPr sz="1800" b="1" spc="-25" dirty="0">
                <a:solidFill>
                  <a:srgbClr val="FFFFFF"/>
                </a:solidFill>
                <a:latin typeface="Arial Narrow" panose="020B0706020202030204"/>
                <a:cs typeface="Arial Narrow" panose="020B0706020202030204"/>
              </a:rPr>
              <a:t>1</a:t>
            </a:r>
            <a:r>
              <a:rPr sz="1800" b="1" spc="-25" dirty="0">
                <a:solidFill>
                  <a:srgbClr val="FFFFFF"/>
                </a:solidFill>
                <a:latin typeface="微软雅黑" panose="020B0503020204020204" charset="-122"/>
                <a:cs typeface="微软雅黑" panose="020B0503020204020204" charset="-122"/>
              </a:rPr>
              <a:t>、巧用年终奖政策节税</a:t>
            </a:r>
            <a:endParaRPr sz="1800">
              <a:latin typeface="微软雅黑" panose="020B0503020204020204" charset="-122"/>
              <a:cs typeface="微软雅黑" panose="020B0503020204020204" charset="-122"/>
            </a:endParaRPr>
          </a:p>
          <a:p>
            <a:pPr>
              <a:lnSpc>
                <a:spcPct val="100000"/>
              </a:lnSpc>
              <a:spcBef>
                <a:spcPts val="50"/>
              </a:spcBef>
            </a:pPr>
            <a:endParaRPr sz="1500">
              <a:latin typeface="Times New Roman" panose="02020603050405020304"/>
              <a:cs typeface="Times New Roman" panose="02020603050405020304"/>
            </a:endParaRPr>
          </a:p>
          <a:p>
            <a:pPr marR="370840" algn="ctr">
              <a:lnSpc>
                <a:spcPct val="100000"/>
              </a:lnSpc>
            </a:pPr>
            <a:r>
              <a:rPr sz="1800" b="1" dirty="0">
                <a:solidFill>
                  <a:srgbClr val="FFFFFF"/>
                </a:solidFill>
                <a:latin typeface="微软雅黑" panose="020B0503020204020204" charset="-122"/>
                <a:cs typeface="微软雅黑" panose="020B0503020204020204" charset="-122"/>
              </a:rPr>
              <a:t>为什么出现雷区？</a:t>
            </a:r>
            <a:endParaRPr sz="1800">
              <a:latin typeface="微软雅黑" panose="020B0503020204020204" charset="-122"/>
              <a:cs typeface="微软雅黑" panose="020B0503020204020204" charset="-122"/>
            </a:endParaRPr>
          </a:p>
          <a:p>
            <a:pPr>
              <a:lnSpc>
                <a:spcPct val="100000"/>
              </a:lnSpc>
              <a:spcBef>
                <a:spcPts val="45"/>
              </a:spcBef>
            </a:pPr>
            <a:endParaRPr sz="2000">
              <a:latin typeface="Times New Roman" panose="02020603050405020304"/>
              <a:cs typeface="Times New Roman" panose="02020603050405020304"/>
            </a:endParaRPr>
          </a:p>
          <a:p>
            <a:pPr marL="12700" marR="5080">
              <a:lnSpc>
                <a:spcPct val="150000"/>
              </a:lnSpc>
            </a:pPr>
            <a:r>
              <a:rPr sz="1400" spc="-5" dirty="0">
                <a:latin typeface="Wingdings" panose="05000000000000000000"/>
                <a:cs typeface="Wingdings" panose="05000000000000000000"/>
              </a:rPr>
              <a:t></a:t>
            </a:r>
            <a:r>
              <a:rPr sz="1400" spc="-5" dirty="0">
                <a:latin typeface="微软雅黑" panose="020B0503020204020204" charset="-122"/>
                <a:cs typeface="微软雅黑" panose="020B0503020204020204" charset="-122"/>
              </a:rPr>
              <a:t>计算年终奖时，就是先以年终奖除以12个月，套用相应税率，再减去1个速算扣除数得出个税。如年终奖18000元，  18000/12=1500，适用3%的税率，年终奖个税=18000*3%-0=540元，18001元呢？18000/12&gt;1500，适用10%  的税率，年终奖个税=18001*10%-105=1695.1，所以会出现年终奖18000元，到手17460元，年终奖18001元，到  </a:t>
            </a:r>
            <a:r>
              <a:rPr sz="1400" spc="-10" dirty="0">
                <a:latin typeface="微软雅黑" panose="020B0503020204020204" charset="-122"/>
                <a:cs typeface="微软雅黑" panose="020B0503020204020204" charset="-122"/>
              </a:rPr>
              <a:t>手只有16305.9元的情况。</a:t>
            </a:r>
            <a:endParaRPr sz="1400">
              <a:latin typeface="微软雅黑" panose="020B0503020204020204" charset="-122"/>
              <a:cs typeface="微软雅黑" panose="020B0503020204020204" charset="-122"/>
            </a:endParaRPr>
          </a:p>
          <a:p>
            <a:pPr marL="12700">
              <a:lnSpc>
                <a:spcPct val="100000"/>
              </a:lnSpc>
              <a:spcBef>
                <a:spcPts val="840"/>
              </a:spcBef>
            </a:pPr>
            <a:r>
              <a:rPr sz="1400" spc="-10" dirty="0">
                <a:solidFill>
                  <a:srgbClr val="FF0066"/>
                </a:solidFill>
                <a:latin typeface="Wingdings" panose="05000000000000000000"/>
                <a:cs typeface="Wingdings" panose="05000000000000000000"/>
              </a:rPr>
              <a:t></a:t>
            </a:r>
            <a:r>
              <a:rPr sz="1400" spc="-10" dirty="0">
                <a:solidFill>
                  <a:srgbClr val="FF0066"/>
                </a:solidFill>
                <a:latin typeface="微软雅黑" panose="020B0503020204020204" charset="-122"/>
                <a:cs typeface="微软雅黑" panose="020B0503020204020204" charset="-122"/>
              </a:rPr>
              <a:t>为什么不会出现月度工资越高，到手越少的情况呢？</a:t>
            </a:r>
            <a:endParaRPr sz="1400">
              <a:latin typeface="微软雅黑" panose="020B0503020204020204" charset="-122"/>
              <a:cs typeface="微软雅黑" panose="020B0503020204020204" charset="-122"/>
            </a:endParaRPr>
          </a:p>
          <a:p>
            <a:pPr>
              <a:lnSpc>
                <a:spcPct val="100000"/>
              </a:lnSpc>
            </a:pPr>
            <a:endParaRPr sz="1400">
              <a:latin typeface="Times New Roman" panose="02020603050405020304"/>
              <a:cs typeface="Times New Roman" panose="02020603050405020304"/>
            </a:endParaRPr>
          </a:p>
          <a:p>
            <a:pPr marL="12700" marR="157480">
              <a:lnSpc>
                <a:spcPct val="150000"/>
              </a:lnSpc>
              <a:spcBef>
                <a:spcPts val="910"/>
              </a:spcBef>
            </a:pPr>
            <a:r>
              <a:rPr sz="1400" spc="-5" dirty="0">
                <a:latin typeface="Wingdings" panose="05000000000000000000"/>
                <a:cs typeface="Wingdings" panose="05000000000000000000"/>
              </a:rPr>
              <a:t></a:t>
            </a:r>
            <a:r>
              <a:rPr sz="1400" spc="-5" dirty="0">
                <a:latin typeface="微软雅黑" panose="020B0503020204020204" charset="-122"/>
                <a:cs typeface="微软雅黑" panose="020B0503020204020204" charset="-122"/>
              </a:rPr>
              <a:t>因为月度工资有速算扣除数，每上升一个级别，有1个对应的速算扣除数可以扣除，年终奖不一样，他适用高一级  别税率之后，类似于按月计算个税*12，但能扣除的扣除数只有1个，即18001能够扣除的速算扣除数是105，而不是  12*105=1260，雷区就在于这11个速算扣除数，18001比18000少拿的钱约等于105*11=1155。</a:t>
            </a:r>
            <a:endParaRPr sz="1400">
              <a:latin typeface="微软雅黑" panose="020B0503020204020204" charset="-122"/>
              <a:cs typeface="微软雅黑" panose="020B0503020204020204" charset="-122"/>
            </a:endParaRPr>
          </a:p>
        </p:txBody>
      </p:sp>
      <p:sp>
        <p:nvSpPr>
          <p:cNvPr id="9" name="object 9"/>
          <p:cNvSpPr/>
          <p:nvPr/>
        </p:nvSpPr>
        <p:spPr>
          <a:xfrm>
            <a:off x="3855720" y="432815"/>
            <a:ext cx="6848856" cy="131063"/>
          </a:xfrm>
          <a:prstGeom prst="rect">
            <a:avLst/>
          </a:prstGeom>
          <a:blipFill>
            <a:blip r:embed="rId2" cstate="print"/>
            <a:stretch>
              <a:fillRect/>
            </a:stretch>
          </a:blipFill>
        </p:spPr>
        <p:txBody>
          <a:bodyPr wrap="square" lIns="0" tIns="0" rIns="0" bIns="0" rtlCol="0"/>
          <a:lstStyle/>
          <a:p>
            <a:endParaRPr/>
          </a:p>
        </p:txBody>
      </p:sp>
      <p:sp>
        <p:nvSpPr>
          <p:cNvPr id="10" name="object 10"/>
          <p:cNvSpPr/>
          <p:nvPr/>
        </p:nvSpPr>
        <p:spPr>
          <a:xfrm>
            <a:off x="3900423" y="471423"/>
            <a:ext cx="6758305" cy="14604"/>
          </a:xfrm>
          <a:custGeom>
            <a:avLst/>
            <a:gdLst/>
            <a:ahLst/>
            <a:cxnLst/>
            <a:rect l="l" t="t" r="r" b="b"/>
            <a:pathLst>
              <a:path w="6758305" h="14604">
                <a:moveTo>
                  <a:pt x="0" y="14351"/>
                </a:moveTo>
                <a:lnTo>
                  <a:pt x="6758051" y="0"/>
                </a:lnTo>
              </a:path>
            </a:pathLst>
          </a:custGeom>
          <a:ln w="25400">
            <a:solidFill>
              <a:srgbClr val="4F81BC"/>
            </a:solidFill>
          </a:ln>
        </p:spPr>
        <p:txBody>
          <a:bodyPr wrap="square" lIns="0" tIns="0" rIns="0" bIns="0" rtlCol="0"/>
          <a:lstStyle/>
          <a:p>
            <a:endParaRPr/>
          </a:p>
        </p:txBody>
      </p:sp>
      <p:sp>
        <p:nvSpPr>
          <p:cNvPr id="11" name="object 11"/>
          <p:cNvSpPr/>
          <p:nvPr/>
        </p:nvSpPr>
        <p:spPr>
          <a:xfrm>
            <a:off x="0" y="4986356"/>
            <a:ext cx="10801350" cy="415290"/>
          </a:xfrm>
          <a:custGeom>
            <a:avLst/>
            <a:gdLst/>
            <a:ahLst/>
            <a:cxnLst/>
            <a:rect l="l" t="t" r="r" b="b"/>
            <a:pathLst>
              <a:path w="10801350" h="415289">
                <a:moveTo>
                  <a:pt x="10801350" y="414697"/>
                </a:moveTo>
                <a:lnTo>
                  <a:pt x="10801350" y="0"/>
                </a:lnTo>
                <a:lnTo>
                  <a:pt x="0" y="0"/>
                </a:lnTo>
                <a:lnTo>
                  <a:pt x="0" y="414697"/>
                </a:lnTo>
                <a:lnTo>
                  <a:pt x="10801350" y="414697"/>
                </a:lnTo>
                <a:close/>
              </a:path>
            </a:pathLst>
          </a:custGeom>
          <a:solidFill>
            <a:srgbClr val="404040"/>
          </a:solidFill>
        </p:spPr>
        <p:txBody>
          <a:bodyPr wrap="square" lIns="0" tIns="0" rIns="0" bIns="0" rtlCol="0"/>
          <a:lstStyle/>
          <a:p>
            <a:endParaRPr/>
          </a:p>
        </p:txBody>
      </p:sp>
      <p:sp>
        <p:nvSpPr>
          <p:cNvPr id="12" name="object 12"/>
          <p:cNvSpPr txBox="1">
            <a:spLocks noGrp="1"/>
          </p:cNvSpPr>
          <p:nvPr>
            <p:ph type="ftr" sz="quarter" idx="5"/>
          </p:nvPr>
        </p:nvSpPr>
        <p:spPr>
          <a:prstGeom prst="rect">
            <a:avLst/>
          </a:prstGeom>
        </p:spPr>
        <p:txBody>
          <a:bodyPr vert="horz" wrap="square" lIns="0" tIns="0" rIns="0" bIns="0" rtlCol="0">
            <a:spAutoFit/>
          </a:bodyPr>
          <a:lstStyle/>
          <a:p>
            <a:pPr marL="12700">
              <a:lnSpc>
                <a:spcPts val="2095"/>
              </a:lnSpc>
            </a:pPr>
            <a:r>
              <a:rPr spc="5" dirty="0"/>
              <a:t>会计学堂</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0" rIns="0" bIns="0" rtlCol="0">
            <a:spAutoFit/>
          </a:bodyPr>
          <a:lstStyle/>
          <a:p>
            <a:pPr marL="12700">
              <a:lnSpc>
                <a:spcPct val="100000"/>
              </a:lnSpc>
            </a:pPr>
            <a:endParaRPr dirty="0">
              <a:solidFill>
                <a:srgbClr val="00AF50"/>
              </a:solidFill>
            </a:endParaRPr>
          </a:p>
        </p:txBody>
      </p:sp>
      <p:sp>
        <p:nvSpPr>
          <p:cNvPr id="3" name="object 3"/>
          <p:cNvSpPr txBox="1"/>
          <p:nvPr/>
        </p:nvSpPr>
        <p:spPr>
          <a:xfrm>
            <a:off x="7180326" y="93852"/>
            <a:ext cx="2732405" cy="287020"/>
          </a:xfrm>
          <a:prstGeom prst="rect">
            <a:avLst/>
          </a:prstGeom>
        </p:spPr>
        <p:txBody>
          <a:bodyPr vert="horz" wrap="square" lIns="0" tIns="0" rIns="0" bIns="0" rtlCol="0">
            <a:spAutoFit/>
          </a:bodyPr>
          <a:lstStyle/>
          <a:p>
            <a:pPr marL="12700">
              <a:lnSpc>
                <a:spcPct val="100000"/>
              </a:lnSpc>
            </a:pPr>
            <a:r>
              <a:rPr sz="1800" spc="-254" dirty="0">
                <a:latin typeface="Arial" panose="020B0604020202020204"/>
                <a:cs typeface="Arial" panose="020B0604020202020204"/>
              </a:rPr>
              <a:t>1</a:t>
            </a:r>
            <a:r>
              <a:rPr sz="1800" spc="-245" dirty="0">
                <a:latin typeface="Arial" panose="020B0604020202020204"/>
                <a:cs typeface="Arial" panose="020B0604020202020204"/>
              </a:rPr>
              <a:t>0</a:t>
            </a:r>
            <a:r>
              <a:rPr sz="1800" dirty="0">
                <a:latin typeface="宋体" panose="02010600030101010101" pitchFamily="2" charset="-122"/>
                <a:cs typeface="宋体" panose="02010600030101010101" pitchFamily="2" charset="-122"/>
              </a:rPr>
              <a:t>大经典案例教你节约个税</a:t>
            </a:r>
            <a:endParaRPr sz="1800">
              <a:latin typeface="宋体" panose="02010600030101010101" pitchFamily="2" charset="-122"/>
              <a:cs typeface="宋体" panose="02010600030101010101" pitchFamily="2" charset="-122"/>
            </a:endParaRPr>
          </a:p>
        </p:txBody>
      </p:sp>
      <p:sp>
        <p:nvSpPr>
          <p:cNvPr id="4" name="object 4"/>
          <p:cNvSpPr txBox="1"/>
          <p:nvPr/>
        </p:nvSpPr>
        <p:spPr>
          <a:xfrm>
            <a:off x="1263141" y="339852"/>
            <a:ext cx="4879975" cy="786765"/>
          </a:xfrm>
          <a:prstGeom prst="rect">
            <a:avLst/>
          </a:prstGeom>
        </p:spPr>
        <p:txBody>
          <a:bodyPr vert="horz" wrap="square" lIns="0" tIns="0" rIns="0" bIns="0" rtlCol="0">
            <a:spAutoFit/>
          </a:bodyPr>
          <a:lstStyle/>
          <a:p>
            <a:pPr marL="12700">
              <a:lnSpc>
                <a:spcPct val="100000"/>
              </a:lnSpc>
            </a:pPr>
            <a:r>
              <a:rPr sz="1800" b="1" spc="-25" dirty="0">
                <a:solidFill>
                  <a:srgbClr val="FFFFFF"/>
                </a:solidFill>
                <a:latin typeface="Arial Narrow" panose="020B0706020202030204"/>
                <a:cs typeface="Arial Narrow" panose="020B0706020202030204"/>
              </a:rPr>
              <a:t>1</a:t>
            </a:r>
            <a:r>
              <a:rPr sz="1800" b="1" spc="-25" dirty="0">
                <a:solidFill>
                  <a:srgbClr val="FFFFFF"/>
                </a:solidFill>
                <a:latin typeface="微软雅黑" panose="020B0503020204020204" charset="-122"/>
                <a:cs typeface="微软雅黑" panose="020B0503020204020204" charset="-122"/>
              </a:rPr>
              <a:t>、巧用年终奖政策节税</a:t>
            </a:r>
            <a:endParaRPr sz="1800">
              <a:latin typeface="微软雅黑" panose="020B0503020204020204" charset="-122"/>
              <a:cs typeface="微软雅黑" panose="020B0503020204020204" charset="-122"/>
            </a:endParaRPr>
          </a:p>
          <a:p>
            <a:pPr>
              <a:lnSpc>
                <a:spcPct val="100000"/>
              </a:lnSpc>
              <a:spcBef>
                <a:spcPts val="50"/>
              </a:spcBef>
            </a:pPr>
            <a:endParaRPr sz="1500">
              <a:latin typeface="Times New Roman" panose="02020603050405020304"/>
              <a:cs typeface="Times New Roman" panose="02020603050405020304"/>
            </a:endParaRPr>
          </a:p>
          <a:p>
            <a:pPr marR="5080" algn="r">
              <a:lnSpc>
                <a:spcPct val="100000"/>
              </a:lnSpc>
            </a:pPr>
            <a:r>
              <a:rPr sz="1800" b="1" dirty="0">
                <a:solidFill>
                  <a:srgbClr val="FFFFFF"/>
                </a:solidFill>
                <a:latin typeface="微软雅黑" panose="020B0503020204020204" charset="-122"/>
                <a:cs typeface="微软雅黑" panose="020B0503020204020204" charset="-122"/>
              </a:rPr>
              <a:t>应用：避开雷区</a:t>
            </a:r>
            <a:endParaRPr sz="1800">
              <a:latin typeface="微软雅黑" panose="020B0503020204020204" charset="-122"/>
              <a:cs typeface="微软雅黑" panose="020B0503020204020204" charset="-122"/>
            </a:endParaRPr>
          </a:p>
        </p:txBody>
      </p:sp>
      <p:graphicFrame>
        <p:nvGraphicFramePr>
          <p:cNvPr id="5" name="object 5"/>
          <p:cNvGraphicFramePr>
            <a:graphicFrameLocks noGrp="1"/>
          </p:cNvGraphicFramePr>
          <p:nvPr/>
        </p:nvGraphicFramePr>
        <p:xfrm>
          <a:off x="1541462" y="1412811"/>
          <a:ext cx="7789920" cy="3146500"/>
        </p:xfrm>
        <a:graphic>
          <a:graphicData uri="http://schemas.openxmlformats.org/drawingml/2006/table">
            <a:tbl>
              <a:tblPr firstRow="1" bandRow="1">
                <a:tableStyleId>{2D5ABB26-0587-4C30-8999-92F81FD0307C}</a:tableStyleId>
              </a:tblPr>
              <a:tblGrid>
                <a:gridCol w="234505">
                  <a:extLst>
                    <a:ext uri="{9D8B030D-6E8A-4147-A177-3AD203B41FA5}">
                      <a16:colId xmlns:a16="http://schemas.microsoft.com/office/drawing/2014/main" val="20000"/>
                    </a:ext>
                  </a:extLst>
                </a:gridCol>
                <a:gridCol w="1535048">
                  <a:extLst>
                    <a:ext uri="{9D8B030D-6E8A-4147-A177-3AD203B41FA5}">
                      <a16:colId xmlns:a16="http://schemas.microsoft.com/office/drawing/2014/main" val="20001"/>
                    </a:ext>
                  </a:extLst>
                </a:gridCol>
                <a:gridCol w="423545">
                  <a:extLst>
                    <a:ext uri="{9D8B030D-6E8A-4147-A177-3AD203B41FA5}">
                      <a16:colId xmlns:a16="http://schemas.microsoft.com/office/drawing/2014/main" val="20002"/>
                    </a:ext>
                  </a:extLst>
                </a:gridCol>
                <a:gridCol w="423417">
                  <a:extLst>
                    <a:ext uri="{9D8B030D-6E8A-4147-A177-3AD203B41FA5}">
                      <a16:colId xmlns:a16="http://schemas.microsoft.com/office/drawing/2014/main" val="20003"/>
                    </a:ext>
                  </a:extLst>
                </a:gridCol>
                <a:gridCol w="738505">
                  <a:extLst>
                    <a:ext uri="{9D8B030D-6E8A-4147-A177-3AD203B41FA5}">
                      <a16:colId xmlns:a16="http://schemas.microsoft.com/office/drawing/2014/main" val="20004"/>
                    </a:ext>
                  </a:extLst>
                </a:gridCol>
                <a:gridCol w="738377">
                  <a:extLst>
                    <a:ext uri="{9D8B030D-6E8A-4147-A177-3AD203B41FA5}">
                      <a16:colId xmlns:a16="http://schemas.microsoft.com/office/drawing/2014/main" val="20005"/>
                    </a:ext>
                  </a:extLst>
                </a:gridCol>
                <a:gridCol w="738504">
                  <a:extLst>
                    <a:ext uri="{9D8B030D-6E8A-4147-A177-3AD203B41FA5}">
                      <a16:colId xmlns:a16="http://schemas.microsoft.com/office/drawing/2014/main" val="20006"/>
                    </a:ext>
                  </a:extLst>
                </a:gridCol>
                <a:gridCol w="738378">
                  <a:extLst>
                    <a:ext uri="{9D8B030D-6E8A-4147-A177-3AD203B41FA5}">
                      <a16:colId xmlns:a16="http://schemas.microsoft.com/office/drawing/2014/main" val="20007"/>
                    </a:ext>
                  </a:extLst>
                </a:gridCol>
                <a:gridCol w="741172">
                  <a:extLst>
                    <a:ext uri="{9D8B030D-6E8A-4147-A177-3AD203B41FA5}">
                      <a16:colId xmlns:a16="http://schemas.microsoft.com/office/drawing/2014/main" val="20008"/>
                    </a:ext>
                  </a:extLst>
                </a:gridCol>
                <a:gridCol w="738377">
                  <a:extLst>
                    <a:ext uri="{9D8B030D-6E8A-4147-A177-3AD203B41FA5}">
                      <a16:colId xmlns:a16="http://schemas.microsoft.com/office/drawing/2014/main" val="20009"/>
                    </a:ext>
                  </a:extLst>
                </a:gridCol>
                <a:gridCol w="740092">
                  <a:extLst>
                    <a:ext uri="{9D8B030D-6E8A-4147-A177-3AD203B41FA5}">
                      <a16:colId xmlns:a16="http://schemas.microsoft.com/office/drawing/2014/main" val="20010"/>
                    </a:ext>
                  </a:extLst>
                </a:gridCol>
              </a:tblGrid>
              <a:tr h="334962">
                <a:tc rowSpan="2">
                  <a:txBody>
                    <a:bodyPr/>
                    <a:lstStyle/>
                    <a:p>
                      <a:endParaRPr sz="1800">
                        <a:latin typeface="微软雅黑" panose="020B0503020204020204" charset="-122"/>
                        <a:cs typeface="微软雅黑" panose="020B0503020204020204" charset="-122"/>
                      </a:endParaRPr>
                    </a:p>
                  </a:txBody>
                  <a:tcPr marL="0" marR="0" marT="0" marB="0"/>
                </a:tc>
                <a:tc rowSpan="2">
                  <a:txBody>
                    <a:bodyPr/>
                    <a:lstStyle/>
                    <a:p>
                      <a:endParaRPr sz="1800">
                        <a:latin typeface="微软雅黑" panose="020B0503020204020204" charset="-122"/>
                        <a:cs typeface="微软雅黑" panose="020B0503020204020204" charset="-122"/>
                      </a:endParaRPr>
                    </a:p>
                  </a:txBody>
                  <a:tcPr marL="0" marR="0" marT="0" marB="0"/>
                </a:tc>
                <a:tc rowSpan="2">
                  <a:txBody>
                    <a:bodyPr/>
                    <a:lstStyle/>
                    <a:p>
                      <a:endParaRPr sz="1800">
                        <a:latin typeface="微软雅黑" panose="020B0503020204020204" charset="-122"/>
                        <a:cs typeface="微软雅黑" panose="020B0503020204020204" charset="-122"/>
                      </a:endParaRPr>
                    </a:p>
                  </a:txBody>
                  <a:tcPr marL="0" marR="0" marT="0" marB="0"/>
                </a:tc>
                <a:tc rowSpan="2">
                  <a:txBody>
                    <a:bodyPr/>
                    <a:lstStyle/>
                    <a:p>
                      <a:endParaRPr sz="1800">
                        <a:latin typeface="微软雅黑" panose="020B0503020204020204" charset="-122"/>
                        <a:cs typeface="微软雅黑" panose="020B0503020204020204" charset="-122"/>
                      </a:endParaRPr>
                    </a:p>
                  </a:txBody>
                  <a:tcPr marL="0" marR="0" marT="0" marB="0"/>
                </a:tc>
                <a:tc gridSpan="2">
                  <a:txBody>
                    <a:bodyPr/>
                    <a:lstStyle/>
                    <a:p>
                      <a:endParaRPr sz="1800">
                        <a:latin typeface="微软雅黑" panose="020B0503020204020204" charset="-122"/>
                        <a:cs typeface="微软雅黑" panose="020B0503020204020204" charset="-122"/>
                      </a:endParaRPr>
                    </a:p>
                  </a:txBody>
                  <a:tcPr marL="0" marR="0" marT="0" marB="0"/>
                </a:tc>
                <a:tc hMerge="1">
                  <a:txBody>
                    <a:bodyPr/>
                    <a:lstStyle/>
                    <a:p>
                      <a:endParaRPr lang="zh-CN"/>
                    </a:p>
                  </a:txBody>
                  <a:tcPr marL="0" marR="0" marT="0" marB="0"/>
                </a:tc>
                <a:tc gridSpan="2">
                  <a:txBody>
                    <a:bodyPr/>
                    <a:lstStyle/>
                    <a:p>
                      <a:endParaRPr sz="1800">
                        <a:latin typeface="微软雅黑" panose="020B0503020204020204" charset="-122"/>
                        <a:cs typeface="微软雅黑" panose="020B0503020204020204" charset="-122"/>
                      </a:endParaRPr>
                    </a:p>
                  </a:txBody>
                  <a:tcPr marL="0" marR="0" marT="0" marB="0"/>
                </a:tc>
                <a:tc hMerge="1">
                  <a:txBody>
                    <a:bodyPr/>
                    <a:lstStyle/>
                    <a:p>
                      <a:endParaRPr lang="zh-CN"/>
                    </a:p>
                  </a:txBody>
                  <a:tcPr marL="0" marR="0" marT="0" marB="0"/>
                </a:tc>
                <a:tc rowSpan="2">
                  <a:txBody>
                    <a:bodyPr/>
                    <a:lstStyle/>
                    <a:p>
                      <a:endParaRPr sz="1800">
                        <a:latin typeface="微软雅黑" panose="020B0503020204020204" charset="-122"/>
                        <a:cs typeface="微软雅黑" panose="020B0503020204020204" charset="-122"/>
                      </a:endParaRPr>
                    </a:p>
                  </a:txBody>
                  <a:tcPr marL="0" marR="0" marT="0" marB="0"/>
                </a:tc>
                <a:tc gridSpan="2">
                  <a:txBody>
                    <a:bodyPr/>
                    <a:lstStyle/>
                    <a:p>
                      <a:endParaRPr sz="1800">
                        <a:latin typeface="微软雅黑" panose="020B0503020204020204" charset="-122"/>
                        <a:cs typeface="微软雅黑" panose="020B0503020204020204" charset="-122"/>
                      </a:endParaRPr>
                    </a:p>
                  </a:txBody>
                  <a:tcPr marL="0" marR="0" marT="0" marB="0"/>
                </a:tc>
                <a:tc hMerge="1">
                  <a:txBody>
                    <a:bodyPr/>
                    <a:lstStyle/>
                    <a:p>
                      <a:endParaRPr lang="zh-CN"/>
                    </a:p>
                  </a:txBody>
                  <a:tcPr marL="0" marR="0" marT="0" marB="0"/>
                </a:tc>
                <a:extLst>
                  <a:ext uri="{0D108BD9-81ED-4DB2-BD59-A6C34878D82A}">
                    <a16:rowId xmlns:a16="http://schemas.microsoft.com/office/drawing/2014/main" val="10000"/>
                  </a:ext>
                </a:extLst>
              </a:tr>
              <a:tr h="333375">
                <a:tc vMerge="1">
                  <a:txBody>
                    <a:bodyPr/>
                    <a:lstStyle/>
                    <a:p>
                      <a:endParaRPr lang="zh-CN"/>
                    </a:p>
                  </a:txBody>
                  <a:tcPr marL="0" marR="0" marT="0" marB="0"/>
                </a:tc>
                <a:tc vMerge="1">
                  <a:txBody>
                    <a:bodyPr/>
                    <a:lstStyle/>
                    <a:p>
                      <a:endParaRPr lang="zh-CN"/>
                    </a:p>
                  </a:txBody>
                  <a:tcPr marL="0" marR="0" marT="0" marB="0"/>
                </a:tc>
                <a:tc vMerge="1">
                  <a:txBody>
                    <a:bodyPr/>
                    <a:lstStyle/>
                    <a:p>
                      <a:endParaRPr lang="zh-CN"/>
                    </a:p>
                  </a:txBody>
                  <a:tcPr marL="0" marR="0" marT="0" marB="0"/>
                </a:tc>
                <a:tc vMerge="1">
                  <a:txBody>
                    <a:bodyPr/>
                    <a:lstStyle/>
                    <a:p>
                      <a:endParaRPr lang="zh-CN"/>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vMerge="1">
                  <a:txBody>
                    <a:bodyPr/>
                    <a:lstStyle/>
                    <a:p>
                      <a:endParaRPr lang="zh-CN"/>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extLst>
                  <a:ext uri="{0D108BD9-81ED-4DB2-BD59-A6C34878D82A}">
                    <a16:rowId xmlns:a16="http://schemas.microsoft.com/office/drawing/2014/main" val="10001"/>
                  </a:ext>
                </a:extLst>
              </a:tr>
              <a:tr h="333375">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extLst>
                  <a:ext uri="{0D108BD9-81ED-4DB2-BD59-A6C34878D82A}">
                    <a16:rowId xmlns:a16="http://schemas.microsoft.com/office/drawing/2014/main" val="10002"/>
                  </a:ext>
                </a:extLst>
              </a:tr>
              <a:tr h="333375">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extLst>
                  <a:ext uri="{0D108BD9-81ED-4DB2-BD59-A6C34878D82A}">
                    <a16:rowId xmlns:a16="http://schemas.microsoft.com/office/drawing/2014/main" val="10003"/>
                  </a:ext>
                </a:extLst>
              </a:tr>
              <a:tr h="333375">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extLst>
                  <a:ext uri="{0D108BD9-81ED-4DB2-BD59-A6C34878D82A}">
                    <a16:rowId xmlns:a16="http://schemas.microsoft.com/office/drawing/2014/main" val="10004"/>
                  </a:ext>
                </a:extLst>
              </a:tr>
              <a:tr h="333375">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extLst>
                  <a:ext uri="{0D108BD9-81ED-4DB2-BD59-A6C34878D82A}">
                    <a16:rowId xmlns:a16="http://schemas.microsoft.com/office/drawing/2014/main" val="10005"/>
                  </a:ext>
                </a:extLst>
              </a:tr>
              <a:tr h="333375">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extLst>
                  <a:ext uri="{0D108BD9-81ED-4DB2-BD59-A6C34878D82A}">
                    <a16:rowId xmlns:a16="http://schemas.microsoft.com/office/drawing/2014/main" val="10006"/>
                  </a:ext>
                </a:extLst>
              </a:tr>
              <a:tr h="333375">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extLst>
                  <a:ext uri="{0D108BD9-81ED-4DB2-BD59-A6C34878D82A}">
                    <a16:rowId xmlns:a16="http://schemas.microsoft.com/office/drawing/2014/main" val="10007"/>
                  </a:ext>
                </a:extLst>
              </a:tr>
              <a:tr h="477913">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tc>
                  <a:txBody>
                    <a:bodyPr/>
                    <a:lstStyle/>
                    <a:p>
                      <a:endParaRPr sz="1800">
                        <a:latin typeface="微软雅黑" panose="020B0503020204020204" charset="-122"/>
                        <a:cs typeface="微软雅黑" panose="020B0503020204020204" charset="-122"/>
                      </a:endParaRPr>
                    </a:p>
                  </a:txBody>
                  <a:tcPr marL="0" marR="0" marT="0" marB="0"/>
                </a:tc>
                <a:extLst>
                  <a:ext uri="{0D108BD9-81ED-4DB2-BD59-A6C34878D82A}">
                    <a16:rowId xmlns:a16="http://schemas.microsoft.com/office/drawing/2014/main" val="10008"/>
                  </a:ext>
                </a:extLst>
              </a:tr>
            </a:tbl>
          </a:graphicData>
        </a:graphic>
      </p:graphicFrame>
      <p:sp>
        <p:nvSpPr>
          <p:cNvPr id="6" name="object 6"/>
          <p:cNvSpPr/>
          <p:nvPr/>
        </p:nvSpPr>
        <p:spPr>
          <a:xfrm>
            <a:off x="1014374" y="271398"/>
            <a:ext cx="2886075" cy="428625"/>
          </a:xfrm>
          <a:custGeom>
            <a:avLst/>
            <a:gdLst/>
            <a:ahLst/>
            <a:cxnLst/>
            <a:rect l="l" t="t" r="r" b="b"/>
            <a:pathLst>
              <a:path w="2886075" h="428625">
                <a:moveTo>
                  <a:pt x="2421737" y="0"/>
                </a:moveTo>
                <a:lnTo>
                  <a:pt x="464286" y="0"/>
                </a:lnTo>
                <a:lnTo>
                  <a:pt x="401289" y="1957"/>
                </a:lnTo>
                <a:lnTo>
                  <a:pt x="340867" y="7659"/>
                </a:lnTo>
                <a:lnTo>
                  <a:pt x="283572" y="16851"/>
                </a:lnTo>
                <a:lnTo>
                  <a:pt x="229960" y="29275"/>
                </a:lnTo>
                <a:lnTo>
                  <a:pt x="180582" y="44677"/>
                </a:lnTo>
                <a:lnTo>
                  <a:pt x="135993" y="62801"/>
                </a:lnTo>
                <a:lnTo>
                  <a:pt x="96745" y="83391"/>
                </a:lnTo>
                <a:lnTo>
                  <a:pt x="63392" y="106190"/>
                </a:lnTo>
                <a:lnTo>
                  <a:pt x="16586" y="157397"/>
                </a:lnTo>
                <a:lnTo>
                  <a:pt x="0" y="214376"/>
                </a:lnTo>
                <a:lnTo>
                  <a:pt x="4238" y="243456"/>
                </a:lnTo>
                <a:lnTo>
                  <a:pt x="36488" y="297787"/>
                </a:lnTo>
                <a:lnTo>
                  <a:pt x="96745" y="345313"/>
                </a:lnTo>
                <a:lnTo>
                  <a:pt x="135993" y="365887"/>
                </a:lnTo>
                <a:lnTo>
                  <a:pt x="180582" y="383994"/>
                </a:lnTo>
                <a:lnTo>
                  <a:pt x="229960" y="399382"/>
                </a:lnTo>
                <a:lnTo>
                  <a:pt x="283572" y="411793"/>
                </a:lnTo>
                <a:lnTo>
                  <a:pt x="340867" y="420974"/>
                </a:lnTo>
                <a:lnTo>
                  <a:pt x="401289" y="426669"/>
                </a:lnTo>
                <a:lnTo>
                  <a:pt x="464286" y="428625"/>
                </a:lnTo>
                <a:lnTo>
                  <a:pt x="2421737" y="428625"/>
                </a:lnTo>
                <a:lnTo>
                  <a:pt x="2484764" y="426669"/>
                </a:lnTo>
                <a:lnTo>
                  <a:pt x="2545207" y="420974"/>
                </a:lnTo>
                <a:lnTo>
                  <a:pt x="2602514" y="411793"/>
                </a:lnTo>
                <a:lnTo>
                  <a:pt x="2656132" y="399382"/>
                </a:lnTo>
                <a:lnTo>
                  <a:pt x="2705510" y="383994"/>
                </a:lnTo>
                <a:lnTo>
                  <a:pt x="2750096" y="365887"/>
                </a:lnTo>
                <a:lnTo>
                  <a:pt x="2789337" y="345313"/>
                </a:lnTo>
                <a:lnTo>
                  <a:pt x="2822681" y="322528"/>
                </a:lnTo>
                <a:lnTo>
                  <a:pt x="2869471" y="271344"/>
                </a:lnTo>
                <a:lnTo>
                  <a:pt x="2886049" y="214376"/>
                </a:lnTo>
                <a:lnTo>
                  <a:pt x="2881813" y="185293"/>
                </a:lnTo>
                <a:lnTo>
                  <a:pt x="2849576" y="130944"/>
                </a:lnTo>
                <a:lnTo>
                  <a:pt x="2789337" y="83391"/>
                </a:lnTo>
                <a:lnTo>
                  <a:pt x="2750096" y="62801"/>
                </a:lnTo>
                <a:lnTo>
                  <a:pt x="2705510" y="44677"/>
                </a:lnTo>
                <a:lnTo>
                  <a:pt x="2656132" y="29275"/>
                </a:lnTo>
                <a:lnTo>
                  <a:pt x="2602514" y="16851"/>
                </a:lnTo>
                <a:lnTo>
                  <a:pt x="2545207" y="7659"/>
                </a:lnTo>
                <a:lnTo>
                  <a:pt x="2484764" y="1957"/>
                </a:lnTo>
                <a:lnTo>
                  <a:pt x="2421737" y="0"/>
                </a:lnTo>
                <a:close/>
              </a:path>
            </a:pathLst>
          </a:custGeom>
          <a:solidFill>
            <a:srgbClr val="4F81BC"/>
          </a:solidFill>
        </p:spPr>
        <p:txBody>
          <a:bodyPr wrap="square" lIns="0" tIns="0" rIns="0" bIns="0" rtlCol="0"/>
          <a:lstStyle/>
          <a:p>
            <a:endParaRPr/>
          </a:p>
        </p:txBody>
      </p:sp>
      <p:sp>
        <p:nvSpPr>
          <p:cNvPr id="7" name="object 7"/>
          <p:cNvSpPr/>
          <p:nvPr/>
        </p:nvSpPr>
        <p:spPr>
          <a:xfrm>
            <a:off x="642912" y="985786"/>
            <a:ext cx="9615805" cy="3786504"/>
          </a:xfrm>
          <a:custGeom>
            <a:avLst/>
            <a:gdLst/>
            <a:ahLst/>
            <a:cxnLst/>
            <a:rect l="l" t="t" r="r" b="b"/>
            <a:pathLst>
              <a:path w="9615805" h="3786504">
                <a:moveTo>
                  <a:pt x="0" y="3786251"/>
                </a:moveTo>
                <a:lnTo>
                  <a:pt x="9615551" y="3786251"/>
                </a:lnTo>
                <a:lnTo>
                  <a:pt x="9615551" y="0"/>
                </a:lnTo>
                <a:lnTo>
                  <a:pt x="0" y="0"/>
                </a:lnTo>
                <a:lnTo>
                  <a:pt x="0" y="3786251"/>
                </a:lnTo>
                <a:close/>
              </a:path>
            </a:pathLst>
          </a:custGeom>
          <a:ln w="25400">
            <a:solidFill>
              <a:srgbClr val="4F81BC"/>
            </a:solidFill>
          </a:ln>
        </p:spPr>
        <p:txBody>
          <a:bodyPr wrap="square" lIns="0" tIns="0" rIns="0" bIns="0" rtlCol="0"/>
          <a:lstStyle/>
          <a:p>
            <a:endParaRPr/>
          </a:p>
        </p:txBody>
      </p:sp>
      <p:sp>
        <p:nvSpPr>
          <p:cNvPr id="8" name="object 8"/>
          <p:cNvSpPr/>
          <p:nvPr/>
        </p:nvSpPr>
        <p:spPr>
          <a:xfrm>
            <a:off x="4257675" y="771525"/>
            <a:ext cx="2143125" cy="428625"/>
          </a:xfrm>
          <a:custGeom>
            <a:avLst/>
            <a:gdLst/>
            <a:ahLst/>
            <a:cxnLst/>
            <a:rect l="l" t="t" r="r" b="b"/>
            <a:pathLst>
              <a:path w="2143125" h="428625">
                <a:moveTo>
                  <a:pt x="2071751" y="0"/>
                </a:moveTo>
                <a:lnTo>
                  <a:pt x="71374" y="0"/>
                </a:lnTo>
                <a:lnTo>
                  <a:pt x="43612" y="5615"/>
                </a:lnTo>
                <a:lnTo>
                  <a:pt x="20923" y="20923"/>
                </a:lnTo>
                <a:lnTo>
                  <a:pt x="5615" y="43612"/>
                </a:lnTo>
                <a:lnTo>
                  <a:pt x="0" y="71373"/>
                </a:lnTo>
                <a:lnTo>
                  <a:pt x="0" y="357123"/>
                </a:lnTo>
                <a:lnTo>
                  <a:pt x="5615" y="384958"/>
                </a:lnTo>
                <a:lnTo>
                  <a:pt x="20923" y="407685"/>
                </a:lnTo>
                <a:lnTo>
                  <a:pt x="43612" y="423007"/>
                </a:lnTo>
                <a:lnTo>
                  <a:pt x="71374" y="428625"/>
                </a:lnTo>
                <a:lnTo>
                  <a:pt x="2071751" y="428625"/>
                </a:lnTo>
                <a:lnTo>
                  <a:pt x="2099512" y="423007"/>
                </a:lnTo>
                <a:lnTo>
                  <a:pt x="2122201" y="407685"/>
                </a:lnTo>
                <a:lnTo>
                  <a:pt x="2137509" y="384958"/>
                </a:lnTo>
                <a:lnTo>
                  <a:pt x="2143125" y="357123"/>
                </a:lnTo>
                <a:lnTo>
                  <a:pt x="2143125" y="71373"/>
                </a:lnTo>
                <a:lnTo>
                  <a:pt x="2137509" y="43612"/>
                </a:lnTo>
                <a:lnTo>
                  <a:pt x="2122201" y="20923"/>
                </a:lnTo>
                <a:lnTo>
                  <a:pt x="2099512" y="5615"/>
                </a:lnTo>
                <a:lnTo>
                  <a:pt x="2071751" y="0"/>
                </a:lnTo>
                <a:close/>
              </a:path>
            </a:pathLst>
          </a:custGeom>
          <a:solidFill>
            <a:srgbClr val="4F81BC"/>
          </a:solidFill>
        </p:spPr>
        <p:txBody>
          <a:bodyPr wrap="square" lIns="0" tIns="0" rIns="0" bIns="0" rtlCol="0"/>
          <a:lstStyle/>
          <a:p>
            <a:endParaRPr/>
          </a:p>
        </p:txBody>
      </p:sp>
      <p:sp>
        <p:nvSpPr>
          <p:cNvPr id="9" name="object 9"/>
          <p:cNvSpPr/>
          <p:nvPr/>
        </p:nvSpPr>
        <p:spPr>
          <a:xfrm>
            <a:off x="4257675" y="771525"/>
            <a:ext cx="2143125" cy="428625"/>
          </a:xfrm>
          <a:custGeom>
            <a:avLst/>
            <a:gdLst/>
            <a:ahLst/>
            <a:cxnLst/>
            <a:rect l="l" t="t" r="r" b="b"/>
            <a:pathLst>
              <a:path w="2143125" h="428625">
                <a:moveTo>
                  <a:pt x="0" y="71373"/>
                </a:moveTo>
                <a:lnTo>
                  <a:pt x="5615" y="43612"/>
                </a:lnTo>
                <a:lnTo>
                  <a:pt x="20923" y="20923"/>
                </a:lnTo>
                <a:lnTo>
                  <a:pt x="43612" y="5615"/>
                </a:lnTo>
                <a:lnTo>
                  <a:pt x="71374" y="0"/>
                </a:lnTo>
                <a:lnTo>
                  <a:pt x="2071751" y="0"/>
                </a:lnTo>
                <a:lnTo>
                  <a:pt x="2099512" y="5615"/>
                </a:lnTo>
                <a:lnTo>
                  <a:pt x="2122201" y="20923"/>
                </a:lnTo>
                <a:lnTo>
                  <a:pt x="2137509" y="43612"/>
                </a:lnTo>
                <a:lnTo>
                  <a:pt x="2143125" y="71373"/>
                </a:lnTo>
                <a:lnTo>
                  <a:pt x="2143125" y="357123"/>
                </a:lnTo>
                <a:lnTo>
                  <a:pt x="2137509" y="384958"/>
                </a:lnTo>
                <a:lnTo>
                  <a:pt x="2122201" y="407685"/>
                </a:lnTo>
                <a:lnTo>
                  <a:pt x="2099512" y="423007"/>
                </a:lnTo>
                <a:lnTo>
                  <a:pt x="2071751" y="428625"/>
                </a:lnTo>
                <a:lnTo>
                  <a:pt x="71374" y="428625"/>
                </a:lnTo>
                <a:lnTo>
                  <a:pt x="43612" y="423007"/>
                </a:lnTo>
                <a:lnTo>
                  <a:pt x="20923" y="407685"/>
                </a:lnTo>
                <a:lnTo>
                  <a:pt x="5615" y="384958"/>
                </a:lnTo>
                <a:lnTo>
                  <a:pt x="0" y="357123"/>
                </a:lnTo>
                <a:lnTo>
                  <a:pt x="0" y="71373"/>
                </a:lnTo>
                <a:close/>
              </a:path>
            </a:pathLst>
          </a:custGeom>
          <a:ln w="25400">
            <a:solidFill>
              <a:srgbClr val="4F81BC"/>
            </a:solidFill>
          </a:ln>
        </p:spPr>
        <p:txBody>
          <a:bodyPr wrap="square" lIns="0" tIns="0" rIns="0" bIns="0" rtlCol="0"/>
          <a:lstStyle/>
          <a:p>
            <a:endParaRPr/>
          </a:p>
        </p:txBody>
      </p:sp>
      <p:sp>
        <p:nvSpPr>
          <p:cNvPr id="10" name="object 10"/>
          <p:cNvSpPr/>
          <p:nvPr/>
        </p:nvSpPr>
        <p:spPr>
          <a:xfrm>
            <a:off x="3855720" y="432815"/>
            <a:ext cx="6848856" cy="131063"/>
          </a:xfrm>
          <a:prstGeom prst="rect">
            <a:avLst/>
          </a:prstGeom>
          <a:blipFill>
            <a:blip r:embed="rId2" cstate="print"/>
            <a:stretch>
              <a:fillRect/>
            </a:stretch>
          </a:blipFill>
        </p:spPr>
        <p:txBody>
          <a:bodyPr wrap="square" lIns="0" tIns="0" rIns="0" bIns="0" rtlCol="0"/>
          <a:lstStyle/>
          <a:p>
            <a:endParaRPr/>
          </a:p>
        </p:txBody>
      </p:sp>
      <p:sp>
        <p:nvSpPr>
          <p:cNvPr id="11" name="object 11"/>
          <p:cNvSpPr/>
          <p:nvPr/>
        </p:nvSpPr>
        <p:spPr>
          <a:xfrm>
            <a:off x="3900423" y="471423"/>
            <a:ext cx="6758305" cy="14604"/>
          </a:xfrm>
          <a:custGeom>
            <a:avLst/>
            <a:gdLst/>
            <a:ahLst/>
            <a:cxnLst/>
            <a:rect l="l" t="t" r="r" b="b"/>
            <a:pathLst>
              <a:path w="6758305" h="14604">
                <a:moveTo>
                  <a:pt x="0" y="14351"/>
                </a:moveTo>
                <a:lnTo>
                  <a:pt x="6758051" y="0"/>
                </a:lnTo>
              </a:path>
            </a:pathLst>
          </a:custGeom>
          <a:ln w="25400">
            <a:solidFill>
              <a:srgbClr val="4F81BC"/>
            </a:solidFill>
          </a:ln>
        </p:spPr>
        <p:txBody>
          <a:bodyPr wrap="square" lIns="0" tIns="0" rIns="0" bIns="0" rtlCol="0"/>
          <a:lstStyle/>
          <a:p>
            <a:endParaRPr/>
          </a:p>
        </p:txBody>
      </p:sp>
      <p:graphicFrame>
        <p:nvGraphicFramePr>
          <p:cNvPr id="12" name="object 12"/>
          <p:cNvGraphicFramePr>
            <a:graphicFrameLocks noGrp="1"/>
          </p:cNvGraphicFramePr>
          <p:nvPr/>
        </p:nvGraphicFramePr>
        <p:xfrm>
          <a:off x="1539875" y="1411223"/>
          <a:ext cx="7786745" cy="3143326"/>
        </p:xfrm>
        <a:graphic>
          <a:graphicData uri="http://schemas.openxmlformats.org/drawingml/2006/table">
            <a:tbl>
              <a:tblPr firstRow="1" bandRow="1">
                <a:tableStyleId>{2D5ABB26-0587-4C30-8999-92F81FD0307C}</a:tableStyleId>
              </a:tblPr>
              <a:tblGrid>
                <a:gridCol w="232918">
                  <a:extLst>
                    <a:ext uri="{9D8B030D-6E8A-4147-A177-3AD203B41FA5}">
                      <a16:colId xmlns:a16="http://schemas.microsoft.com/office/drawing/2014/main" val="20000"/>
                    </a:ext>
                  </a:extLst>
                </a:gridCol>
                <a:gridCol w="1535048">
                  <a:extLst>
                    <a:ext uri="{9D8B030D-6E8A-4147-A177-3AD203B41FA5}">
                      <a16:colId xmlns:a16="http://schemas.microsoft.com/office/drawing/2014/main" val="20001"/>
                    </a:ext>
                  </a:extLst>
                </a:gridCol>
                <a:gridCol w="423545">
                  <a:extLst>
                    <a:ext uri="{9D8B030D-6E8A-4147-A177-3AD203B41FA5}">
                      <a16:colId xmlns:a16="http://schemas.microsoft.com/office/drawing/2014/main" val="20002"/>
                    </a:ext>
                  </a:extLst>
                </a:gridCol>
                <a:gridCol w="423417">
                  <a:extLst>
                    <a:ext uri="{9D8B030D-6E8A-4147-A177-3AD203B41FA5}">
                      <a16:colId xmlns:a16="http://schemas.microsoft.com/office/drawing/2014/main" val="20003"/>
                    </a:ext>
                  </a:extLst>
                </a:gridCol>
                <a:gridCol w="738505">
                  <a:extLst>
                    <a:ext uri="{9D8B030D-6E8A-4147-A177-3AD203B41FA5}">
                      <a16:colId xmlns:a16="http://schemas.microsoft.com/office/drawing/2014/main" val="20004"/>
                    </a:ext>
                  </a:extLst>
                </a:gridCol>
                <a:gridCol w="738377">
                  <a:extLst>
                    <a:ext uri="{9D8B030D-6E8A-4147-A177-3AD203B41FA5}">
                      <a16:colId xmlns:a16="http://schemas.microsoft.com/office/drawing/2014/main" val="20005"/>
                    </a:ext>
                  </a:extLst>
                </a:gridCol>
                <a:gridCol w="738504">
                  <a:extLst>
                    <a:ext uri="{9D8B030D-6E8A-4147-A177-3AD203B41FA5}">
                      <a16:colId xmlns:a16="http://schemas.microsoft.com/office/drawing/2014/main" val="20006"/>
                    </a:ext>
                  </a:extLst>
                </a:gridCol>
                <a:gridCol w="738378">
                  <a:extLst>
                    <a:ext uri="{9D8B030D-6E8A-4147-A177-3AD203B41FA5}">
                      <a16:colId xmlns:a16="http://schemas.microsoft.com/office/drawing/2014/main" val="20007"/>
                    </a:ext>
                  </a:extLst>
                </a:gridCol>
                <a:gridCol w="741172">
                  <a:extLst>
                    <a:ext uri="{9D8B030D-6E8A-4147-A177-3AD203B41FA5}">
                      <a16:colId xmlns:a16="http://schemas.microsoft.com/office/drawing/2014/main" val="20008"/>
                    </a:ext>
                  </a:extLst>
                </a:gridCol>
                <a:gridCol w="738377">
                  <a:extLst>
                    <a:ext uri="{9D8B030D-6E8A-4147-A177-3AD203B41FA5}">
                      <a16:colId xmlns:a16="http://schemas.microsoft.com/office/drawing/2014/main" val="20009"/>
                    </a:ext>
                  </a:extLst>
                </a:gridCol>
                <a:gridCol w="738504">
                  <a:extLst>
                    <a:ext uri="{9D8B030D-6E8A-4147-A177-3AD203B41FA5}">
                      <a16:colId xmlns:a16="http://schemas.microsoft.com/office/drawing/2014/main" val="20010"/>
                    </a:ext>
                  </a:extLst>
                </a:gridCol>
              </a:tblGrid>
              <a:tr h="333375">
                <a:tc rowSpan="2">
                  <a:txBody>
                    <a:bodyPr/>
                    <a:lstStyle/>
                    <a:p>
                      <a:pPr>
                        <a:lnSpc>
                          <a:spcPct val="100000"/>
                        </a:lnSpc>
                      </a:pPr>
                      <a:endParaRPr sz="900">
                        <a:latin typeface="Times New Roman" panose="02020603050405020304"/>
                        <a:cs typeface="Times New Roman" panose="02020603050405020304"/>
                      </a:endParaRPr>
                    </a:p>
                    <a:p>
                      <a:pPr marL="53340">
                        <a:lnSpc>
                          <a:spcPct val="100000"/>
                        </a:lnSpc>
                        <a:spcBef>
                          <a:spcPts val="530"/>
                        </a:spcBef>
                      </a:pPr>
                      <a:r>
                        <a:rPr sz="900" dirty="0">
                          <a:latin typeface="微软雅黑" panose="020B0503020204020204" charset="-122"/>
                          <a:cs typeface="微软雅黑" panose="020B0503020204020204" charset="-122"/>
                        </a:rPr>
                        <a:t>级</a:t>
                      </a:r>
                      <a:endParaRPr sz="900">
                        <a:latin typeface="微软雅黑" panose="020B0503020204020204" charset="-122"/>
                        <a:cs typeface="微软雅黑" panose="020B0503020204020204" charset="-122"/>
                      </a:endParaRPr>
                    </a:p>
                    <a:p>
                      <a:pPr marL="53340">
                        <a:lnSpc>
                          <a:spcPct val="100000"/>
                        </a:lnSpc>
                      </a:pPr>
                      <a:r>
                        <a:rPr sz="900" dirty="0">
                          <a:latin typeface="微软雅黑" panose="020B0503020204020204" charset="-122"/>
                          <a:cs typeface="微软雅黑" panose="020B0503020204020204" charset="-122"/>
                        </a:rPr>
                        <a:t>数</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2">
                  <a:txBody>
                    <a:bodyPr/>
                    <a:lstStyle/>
                    <a:p>
                      <a:pPr>
                        <a:lnSpc>
                          <a:spcPct val="100000"/>
                        </a:lnSpc>
                      </a:pPr>
                      <a:endParaRPr sz="900">
                        <a:latin typeface="Times New Roman" panose="02020603050405020304"/>
                        <a:cs typeface="Times New Roman" panose="02020603050405020304"/>
                      </a:endParaRPr>
                    </a:p>
                    <a:p>
                      <a:pPr>
                        <a:lnSpc>
                          <a:spcPct val="100000"/>
                        </a:lnSpc>
                        <a:spcBef>
                          <a:spcPts val="40"/>
                        </a:spcBef>
                      </a:pPr>
                      <a:endParaRPr sz="900">
                        <a:latin typeface="Times New Roman" panose="02020603050405020304"/>
                        <a:cs typeface="Times New Roman" panose="02020603050405020304"/>
                      </a:endParaRPr>
                    </a:p>
                    <a:p>
                      <a:pPr marL="187960">
                        <a:lnSpc>
                          <a:spcPct val="100000"/>
                        </a:lnSpc>
                      </a:pPr>
                      <a:r>
                        <a:rPr sz="900" spc="5" dirty="0">
                          <a:latin typeface="微软雅黑" panose="020B0503020204020204" charset="-122"/>
                          <a:cs typeface="微软雅黑" panose="020B0503020204020204" charset="-122"/>
                        </a:rPr>
                        <a:t>全月含税应纳税所得额</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2">
                  <a:txBody>
                    <a:bodyPr/>
                    <a:lstStyle/>
                    <a:p>
                      <a:pPr>
                        <a:lnSpc>
                          <a:spcPct val="100000"/>
                        </a:lnSpc>
                      </a:pPr>
                      <a:endParaRPr sz="900">
                        <a:latin typeface="Times New Roman" panose="02020603050405020304"/>
                        <a:cs typeface="Times New Roman" panose="02020603050405020304"/>
                      </a:endParaRPr>
                    </a:p>
                    <a:p>
                      <a:pPr marL="93345">
                        <a:lnSpc>
                          <a:spcPct val="100000"/>
                        </a:lnSpc>
                        <a:spcBef>
                          <a:spcPts val="530"/>
                        </a:spcBef>
                      </a:pPr>
                      <a:r>
                        <a:rPr sz="900" spc="10" dirty="0">
                          <a:latin typeface="微软雅黑" panose="020B0503020204020204" charset="-122"/>
                          <a:cs typeface="微软雅黑" panose="020B0503020204020204" charset="-122"/>
                        </a:rPr>
                        <a:t>税率</a:t>
                      </a:r>
                      <a:endParaRPr sz="900">
                        <a:latin typeface="微软雅黑" panose="020B0503020204020204" charset="-122"/>
                        <a:cs typeface="微软雅黑" panose="020B0503020204020204" charset="-122"/>
                      </a:endParaRPr>
                    </a:p>
                    <a:p>
                      <a:pPr marL="41910">
                        <a:lnSpc>
                          <a:spcPct val="100000"/>
                        </a:lnSpc>
                      </a:pPr>
                      <a:r>
                        <a:rPr sz="900" spc="10" dirty="0">
                          <a:latin typeface="微软雅黑" panose="020B0503020204020204" charset="-122"/>
                          <a:cs typeface="微软雅黑" panose="020B0503020204020204" charset="-122"/>
                        </a:rPr>
                        <a:t>（%）</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2">
                  <a:txBody>
                    <a:bodyPr/>
                    <a:lstStyle/>
                    <a:p>
                      <a:pPr>
                        <a:lnSpc>
                          <a:spcPct val="100000"/>
                        </a:lnSpc>
                      </a:pPr>
                      <a:endParaRPr sz="900">
                        <a:latin typeface="Times New Roman" panose="02020603050405020304"/>
                        <a:cs typeface="Times New Roman" panose="02020603050405020304"/>
                      </a:endParaRPr>
                    </a:p>
                    <a:p>
                      <a:pPr marL="35560">
                        <a:lnSpc>
                          <a:spcPct val="100000"/>
                        </a:lnSpc>
                        <a:spcBef>
                          <a:spcPts val="530"/>
                        </a:spcBef>
                      </a:pPr>
                      <a:r>
                        <a:rPr sz="900" spc="10" dirty="0">
                          <a:latin typeface="微软雅黑" panose="020B0503020204020204" charset="-122"/>
                          <a:cs typeface="微软雅黑" panose="020B0503020204020204" charset="-122"/>
                        </a:rPr>
                        <a:t>速算扣</a:t>
                      </a:r>
                      <a:endParaRPr sz="900">
                        <a:latin typeface="微软雅黑" panose="020B0503020204020204" charset="-122"/>
                        <a:cs typeface="微软雅黑" panose="020B0503020204020204" charset="-122"/>
                      </a:endParaRPr>
                    </a:p>
                    <a:p>
                      <a:pPr marL="93345">
                        <a:lnSpc>
                          <a:spcPct val="100000"/>
                        </a:lnSpc>
                      </a:pPr>
                      <a:r>
                        <a:rPr sz="900" spc="5" dirty="0">
                          <a:latin typeface="微软雅黑" panose="020B0503020204020204" charset="-122"/>
                          <a:cs typeface="微软雅黑" panose="020B0503020204020204" charset="-122"/>
                        </a:rPr>
                        <a:t>除数</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gridSpan="2">
                  <a:txBody>
                    <a:bodyPr/>
                    <a:lstStyle/>
                    <a:p>
                      <a:pPr marL="331470">
                        <a:lnSpc>
                          <a:spcPct val="100000"/>
                        </a:lnSpc>
                        <a:spcBef>
                          <a:spcPts val="795"/>
                        </a:spcBef>
                      </a:pPr>
                      <a:r>
                        <a:rPr sz="900" spc="10" dirty="0">
                          <a:latin typeface="微软雅黑" panose="020B0503020204020204" charset="-122"/>
                          <a:cs typeface="微软雅黑" panose="020B0503020204020204" charset="-122"/>
                        </a:rPr>
                        <a:t>年终奖（税前）</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lang="zh-CN"/>
                    </a:p>
                  </a:txBody>
                  <a:tcPr marL="0" marR="0" marT="0" marB="0"/>
                </a:tc>
                <a:tc gridSpan="2">
                  <a:txBody>
                    <a:bodyPr/>
                    <a:lstStyle/>
                    <a:p>
                      <a:pPr marL="331470">
                        <a:lnSpc>
                          <a:spcPct val="100000"/>
                        </a:lnSpc>
                        <a:spcBef>
                          <a:spcPts val="795"/>
                        </a:spcBef>
                      </a:pPr>
                      <a:r>
                        <a:rPr sz="900" spc="10" dirty="0">
                          <a:latin typeface="微软雅黑" panose="020B0503020204020204" charset="-122"/>
                          <a:cs typeface="微软雅黑" panose="020B0503020204020204" charset="-122"/>
                        </a:rPr>
                        <a:t>年终奖（税后）</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lang="zh-CN"/>
                    </a:p>
                  </a:txBody>
                  <a:tcPr marL="0" marR="0" marT="0" marB="0"/>
                </a:tc>
                <a:tc rowSpan="2">
                  <a:txBody>
                    <a:bodyPr/>
                    <a:lstStyle/>
                    <a:p>
                      <a:pPr>
                        <a:lnSpc>
                          <a:spcPct val="100000"/>
                        </a:lnSpc>
                      </a:pPr>
                      <a:endParaRPr sz="900">
                        <a:latin typeface="Times New Roman" panose="02020603050405020304"/>
                        <a:cs typeface="Times New Roman" panose="02020603050405020304"/>
                      </a:endParaRPr>
                    </a:p>
                    <a:p>
                      <a:pPr marL="194945">
                        <a:lnSpc>
                          <a:spcPct val="100000"/>
                        </a:lnSpc>
                        <a:spcBef>
                          <a:spcPts val="530"/>
                        </a:spcBef>
                      </a:pPr>
                      <a:r>
                        <a:rPr sz="900" spc="10" dirty="0">
                          <a:latin typeface="微软雅黑" panose="020B0503020204020204" charset="-122"/>
                          <a:cs typeface="微软雅黑" panose="020B0503020204020204" charset="-122"/>
                        </a:rPr>
                        <a:t>平衡点</a:t>
                      </a:r>
                      <a:endParaRPr sz="900">
                        <a:latin typeface="微软雅黑" panose="020B0503020204020204" charset="-122"/>
                        <a:cs typeface="微软雅黑" panose="020B0503020204020204" charset="-122"/>
                      </a:endParaRPr>
                    </a:p>
                    <a:p>
                      <a:pPr marL="137160">
                        <a:lnSpc>
                          <a:spcPct val="100000"/>
                        </a:lnSpc>
                      </a:pPr>
                      <a:r>
                        <a:rPr sz="900" spc="5" dirty="0">
                          <a:latin typeface="微软雅黑" panose="020B0503020204020204" charset="-122"/>
                          <a:cs typeface="微软雅黑" panose="020B0503020204020204" charset="-122"/>
                        </a:rPr>
                        <a:t>（税前）</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gridSpan="2">
                  <a:txBody>
                    <a:bodyPr/>
                    <a:lstStyle/>
                    <a:p>
                      <a:pPr marL="215900">
                        <a:lnSpc>
                          <a:spcPct val="100000"/>
                        </a:lnSpc>
                        <a:spcBef>
                          <a:spcPts val="795"/>
                        </a:spcBef>
                      </a:pPr>
                      <a:r>
                        <a:rPr sz="900" spc="5" dirty="0">
                          <a:latin typeface="微软雅黑" panose="020B0503020204020204" charset="-122"/>
                          <a:cs typeface="微软雅黑" panose="020B0503020204020204" charset="-122"/>
                        </a:rPr>
                        <a:t>年终奖雷区（税前）</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lang="zh-CN"/>
                    </a:p>
                  </a:txBody>
                  <a:tcPr marL="0" marR="0" marT="0" marB="0"/>
                </a:tc>
                <a:extLst>
                  <a:ext uri="{0D108BD9-81ED-4DB2-BD59-A6C34878D82A}">
                    <a16:rowId xmlns:a16="http://schemas.microsoft.com/office/drawing/2014/main" val="10000"/>
                  </a:ext>
                </a:extLst>
              </a:tr>
              <a:tr h="333375">
                <a:tc vMerge="1">
                  <a:txBody>
                    <a:bodyPr/>
                    <a:lstStyle/>
                    <a:p>
                      <a:endParaRPr lang="zh-CN"/>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lang="zh-CN"/>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lang="zh-CN"/>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lang="zh-CN"/>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spcBef>
                          <a:spcPts val="795"/>
                        </a:spcBef>
                      </a:pPr>
                      <a:r>
                        <a:rPr sz="900" spc="10" dirty="0">
                          <a:latin typeface="微软雅黑" panose="020B0503020204020204" charset="-122"/>
                          <a:cs typeface="微软雅黑" panose="020B0503020204020204" charset="-122"/>
                        </a:rPr>
                        <a:t>下限</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spcBef>
                          <a:spcPts val="795"/>
                        </a:spcBef>
                      </a:pPr>
                      <a:r>
                        <a:rPr sz="900" spc="10" dirty="0">
                          <a:latin typeface="微软雅黑" panose="020B0503020204020204" charset="-122"/>
                          <a:cs typeface="微软雅黑" panose="020B0503020204020204" charset="-122"/>
                        </a:rPr>
                        <a:t>上限</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spcBef>
                          <a:spcPts val="795"/>
                        </a:spcBef>
                      </a:pPr>
                      <a:r>
                        <a:rPr sz="900" spc="10" dirty="0">
                          <a:latin typeface="微软雅黑" panose="020B0503020204020204" charset="-122"/>
                          <a:cs typeface="微软雅黑" panose="020B0503020204020204" charset="-122"/>
                        </a:rPr>
                        <a:t>下限</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spcBef>
                          <a:spcPts val="795"/>
                        </a:spcBef>
                      </a:pPr>
                      <a:r>
                        <a:rPr sz="900" spc="10" dirty="0">
                          <a:latin typeface="微软雅黑" panose="020B0503020204020204" charset="-122"/>
                          <a:cs typeface="微软雅黑" panose="020B0503020204020204" charset="-122"/>
                        </a:rPr>
                        <a:t>上限</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lang="zh-CN"/>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35" algn="ctr">
                        <a:lnSpc>
                          <a:spcPct val="100000"/>
                        </a:lnSpc>
                        <a:spcBef>
                          <a:spcPts val="795"/>
                        </a:spcBef>
                      </a:pPr>
                      <a:r>
                        <a:rPr sz="900" spc="10" dirty="0">
                          <a:latin typeface="微软雅黑" panose="020B0503020204020204" charset="-122"/>
                          <a:cs typeface="微软雅黑" panose="020B0503020204020204" charset="-122"/>
                        </a:rPr>
                        <a:t>下限</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1270" algn="ctr">
                        <a:lnSpc>
                          <a:spcPct val="100000"/>
                        </a:lnSpc>
                        <a:spcBef>
                          <a:spcPts val="795"/>
                        </a:spcBef>
                      </a:pPr>
                      <a:r>
                        <a:rPr sz="900" spc="10" dirty="0">
                          <a:latin typeface="微软雅黑" panose="020B0503020204020204" charset="-122"/>
                          <a:cs typeface="微软雅黑" panose="020B0503020204020204" charset="-122"/>
                        </a:rPr>
                        <a:t>上限</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1"/>
                  </a:ext>
                </a:extLst>
              </a:tr>
              <a:tr h="333375">
                <a:tc>
                  <a:txBody>
                    <a:bodyPr/>
                    <a:lstStyle/>
                    <a:p>
                      <a:pPr algn="ctr">
                        <a:lnSpc>
                          <a:spcPct val="100000"/>
                        </a:lnSpc>
                        <a:spcBef>
                          <a:spcPts val="795"/>
                        </a:spcBef>
                      </a:pPr>
                      <a:r>
                        <a:rPr sz="900" dirty="0">
                          <a:latin typeface="微软雅黑" panose="020B0503020204020204" charset="-122"/>
                          <a:cs typeface="微软雅黑" panose="020B0503020204020204" charset="-122"/>
                        </a:rPr>
                        <a:t>1</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marL="4445">
                        <a:lnSpc>
                          <a:spcPct val="100000"/>
                        </a:lnSpc>
                        <a:spcBef>
                          <a:spcPts val="795"/>
                        </a:spcBef>
                      </a:pPr>
                      <a:r>
                        <a:rPr sz="900" spc="5" dirty="0">
                          <a:latin typeface="微软雅黑" panose="020B0503020204020204" charset="-122"/>
                          <a:cs typeface="微软雅黑" panose="020B0503020204020204" charset="-122"/>
                        </a:rPr>
                        <a:t>不超过1500元的</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marL="175895">
                        <a:lnSpc>
                          <a:spcPct val="100000"/>
                        </a:lnSpc>
                        <a:spcBef>
                          <a:spcPts val="795"/>
                        </a:spcBef>
                      </a:pPr>
                      <a:r>
                        <a:rPr sz="900" dirty="0">
                          <a:latin typeface="微软雅黑" panose="020B0503020204020204" charset="-122"/>
                          <a:cs typeface="微软雅黑" panose="020B0503020204020204" charset="-122"/>
                        </a:rPr>
                        <a:t>3</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marL="2540" algn="ctr">
                        <a:lnSpc>
                          <a:spcPct val="100000"/>
                        </a:lnSpc>
                        <a:spcBef>
                          <a:spcPts val="795"/>
                        </a:spcBef>
                      </a:pP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algn="r">
                        <a:lnSpc>
                          <a:spcPct val="100000"/>
                        </a:lnSpc>
                        <a:spcBef>
                          <a:spcPts val="795"/>
                        </a:spcBef>
                      </a:pPr>
                      <a:r>
                        <a:rPr sz="900" spc="-10" dirty="0">
                          <a:latin typeface="微软雅黑" panose="020B0503020204020204" charset="-122"/>
                          <a:cs typeface="微软雅黑" panose="020B0503020204020204" charset="-122"/>
                        </a:rPr>
                        <a:t>0</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algn="r">
                        <a:lnSpc>
                          <a:spcPct val="100000"/>
                        </a:lnSpc>
                        <a:spcBef>
                          <a:spcPts val="795"/>
                        </a:spcBef>
                      </a:pPr>
                      <a:r>
                        <a:rPr sz="900" spc="-10" dirty="0">
                          <a:latin typeface="微软雅黑" panose="020B0503020204020204" charset="-122"/>
                          <a:cs typeface="微软雅黑" panose="020B0503020204020204" charset="-122"/>
                        </a:rPr>
                        <a:t>18</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000</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algn="r">
                        <a:lnSpc>
                          <a:spcPct val="100000"/>
                        </a:lnSpc>
                        <a:spcBef>
                          <a:spcPts val="795"/>
                        </a:spcBef>
                      </a:pPr>
                      <a:r>
                        <a:rPr sz="900" spc="-10" dirty="0">
                          <a:latin typeface="微软雅黑" panose="020B0503020204020204" charset="-122"/>
                          <a:cs typeface="微软雅黑" panose="020B0503020204020204" charset="-122"/>
                        </a:rPr>
                        <a:t>0</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algn="r">
                        <a:lnSpc>
                          <a:spcPct val="100000"/>
                        </a:lnSpc>
                        <a:spcBef>
                          <a:spcPts val="795"/>
                        </a:spcBef>
                      </a:pPr>
                      <a:r>
                        <a:rPr sz="900" spc="-10" dirty="0">
                          <a:latin typeface="微软雅黑" panose="020B0503020204020204" charset="-122"/>
                          <a:cs typeface="微软雅黑" panose="020B0503020204020204" charset="-122"/>
                        </a:rPr>
                        <a:t>17</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460</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extLst>
                  <a:ext uri="{0D108BD9-81ED-4DB2-BD59-A6C34878D82A}">
                    <a16:rowId xmlns:a16="http://schemas.microsoft.com/office/drawing/2014/main" val="10002"/>
                  </a:ext>
                </a:extLst>
              </a:tr>
              <a:tr h="333375">
                <a:tc>
                  <a:txBody>
                    <a:bodyPr/>
                    <a:lstStyle/>
                    <a:p>
                      <a:pPr algn="ctr">
                        <a:lnSpc>
                          <a:spcPct val="100000"/>
                        </a:lnSpc>
                        <a:spcBef>
                          <a:spcPts val="800"/>
                        </a:spcBef>
                      </a:pPr>
                      <a:r>
                        <a:rPr sz="900" dirty="0">
                          <a:latin typeface="微软雅黑" panose="020B0503020204020204" charset="-122"/>
                          <a:cs typeface="微软雅黑" panose="020B0503020204020204" charset="-122"/>
                        </a:rPr>
                        <a:t>2</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4445">
                        <a:lnSpc>
                          <a:spcPct val="100000"/>
                        </a:lnSpc>
                        <a:spcBef>
                          <a:spcPts val="800"/>
                        </a:spcBef>
                      </a:pPr>
                      <a:r>
                        <a:rPr sz="900" dirty="0">
                          <a:latin typeface="微软雅黑" panose="020B0503020204020204" charset="-122"/>
                          <a:cs typeface="微软雅黑" panose="020B0503020204020204" charset="-122"/>
                        </a:rPr>
                        <a:t>超过1500～4500元的部分</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142240">
                        <a:lnSpc>
                          <a:spcPct val="100000"/>
                        </a:lnSpc>
                        <a:spcBef>
                          <a:spcPts val="800"/>
                        </a:spcBef>
                      </a:pPr>
                      <a:r>
                        <a:rPr sz="900" spc="-5" dirty="0">
                          <a:latin typeface="微软雅黑" panose="020B0503020204020204" charset="-122"/>
                          <a:cs typeface="微软雅黑" panose="020B0503020204020204" charset="-122"/>
                        </a:rPr>
                        <a:t>10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1905" algn="ctr">
                        <a:lnSpc>
                          <a:spcPct val="100000"/>
                        </a:lnSpc>
                        <a:spcBef>
                          <a:spcPts val="800"/>
                        </a:spcBef>
                      </a:pPr>
                      <a:r>
                        <a:rPr sz="900" spc="-5" dirty="0">
                          <a:latin typeface="微软雅黑" panose="020B0503020204020204" charset="-122"/>
                          <a:cs typeface="微软雅黑" panose="020B0503020204020204" charset="-122"/>
                        </a:rPr>
                        <a:t>105</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r">
                        <a:lnSpc>
                          <a:spcPct val="100000"/>
                        </a:lnSpc>
                        <a:spcBef>
                          <a:spcPts val="800"/>
                        </a:spcBef>
                      </a:pPr>
                      <a:r>
                        <a:rPr sz="900" spc="-10" dirty="0">
                          <a:latin typeface="微软雅黑" panose="020B0503020204020204" charset="-122"/>
                          <a:cs typeface="微软雅黑" panose="020B0503020204020204" charset="-122"/>
                        </a:rPr>
                        <a:t>18</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000</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r">
                        <a:lnSpc>
                          <a:spcPct val="100000"/>
                        </a:lnSpc>
                        <a:spcBef>
                          <a:spcPts val="800"/>
                        </a:spcBef>
                      </a:pPr>
                      <a:r>
                        <a:rPr sz="900" spc="-10" dirty="0">
                          <a:latin typeface="微软雅黑" panose="020B0503020204020204" charset="-122"/>
                          <a:cs typeface="微软雅黑" panose="020B0503020204020204" charset="-122"/>
                        </a:rPr>
                        <a:t>54</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000</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r">
                        <a:lnSpc>
                          <a:spcPct val="100000"/>
                        </a:lnSpc>
                        <a:spcBef>
                          <a:spcPts val="800"/>
                        </a:spcBef>
                      </a:pPr>
                      <a:r>
                        <a:rPr sz="900" spc="-10" dirty="0">
                          <a:latin typeface="微软雅黑" panose="020B0503020204020204" charset="-122"/>
                          <a:cs typeface="微软雅黑" panose="020B0503020204020204" charset="-122"/>
                        </a:rPr>
                        <a:t>16</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305</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r">
                        <a:lnSpc>
                          <a:spcPct val="100000"/>
                        </a:lnSpc>
                        <a:spcBef>
                          <a:spcPts val="800"/>
                        </a:spcBef>
                      </a:pPr>
                      <a:r>
                        <a:rPr sz="900" spc="-10" dirty="0">
                          <a:latin typeface="微软雅黑" panose="020B0503020204020204" charset="-122"/>
                          <a:cs typeface="微软雅黑" panose="020B0503020204020204" charset="-122"/>
                        </a:rPr>
                        <a:t>48</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705</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39370">
                        <a:lnSpc>
                          <a:spcPct val="100000"/>
                        </a:lnSpc>
                        <a:spcBef>
                          <a:spcPts val="800"/>
                        </a:spcBef>
                      </a:pPr>
                      <a:r>
                        <a:rPr sz="900" spc="-5" dirty="0">
                          <a:latin typeface="微软雅黑" panose="020B0503020204020204" charset="-122"/>
                          <a:cs typeface="微软雅黑" panose="020B0503020204020204" charset="-122"/>
                        </a:rPr>
                        <a:t>19,283.33</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r">
                        <a:lnSpc>
                          <a:spcPct val="100000"/>
                        </a:lnSpc>
                        <a:spcBef>
                          <a:spcPts val="800"/>
                        </a:spcBef>
                      </a:pPr>
                      <a:r>
                        <a:rPr sz="900" spc="-10" dirty="0">
                          <a:latin typeface="微软雅黑" panose="020B0503020204020204" charset="-122"/>
                          <a:cs typeface="微软雅黑" panose="020B0503020204020204" charset="-122"/>
                        </a:rPr>
                        <a:t>18</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000</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40005">
                        <a:lnSpc>
                          <a:spcPct val="100000"/>
                        </a:lnSpc>
                        <a:spcBef>
                          <a:spcPts val="800"/>
                        </a:spcBef>
                      </a:pPr>
                      <a:r>
                        <a:rPr sz="900" spc="-5" dirty="0">
                          <a:latin typeface="微软雅黑" panose="020B0503020204020204" charset="-122"/>
                          <a:cs typeface="微软雅黑" panose="020B0503020204020204" charset="-122"/>
                        </a:rPr>
                        <a:t>19,283.33</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3"/>
                  </a:ext>
                </a:extLst>
              </a:tr>
              <a:tr h="333375">
                <a:tc>
                  <a:txBody>
                    <a:bodyPr/>
                    <a:lstStyle/>
                    <a:p>
                      <a:pPr algn="ctr">
                        <a:lnSpc>
                          <a:spcPct val="100000"/>
                        </a:lnSpc>
                        <a:spcBef>
                          <a:spcPts val="800"/>
                        </a:spcBef>
                      </a:pPr>
                      <a:r>
                        <a:rPr sz="900" dirty="0">
                          <a:latin typeface="微软雅黑" panose="020B0503020204020204" charset="-122"/>
                          <a:cs typeface="微软雅黑" panose="020B0503020204020204" charset="-122"/>
                        </a:rPr>
                        <a:t>3</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marL="4445">
                        <a:lnSpc>
                          <a:spcPct val="100000"/>
                        </a:lnSpc>
                        <a:spcBef>
                          <a:spcPts val="800"/>
                        </a:spcBef>
                      </a:pPr>
                      <a:r>
                        <a:rPr sz="900" dirty="0">
                          <a:latin typeface="微软雅黑" panose="020B0503020204020204" charset="-122"/>
                          <a:cs typeface="微软雅黑" panose="020B0503020204020204" charset="-122"/>
                        </a:rPr>
                        <a:t>超过4500～9000元的部分</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marL="142240">
                        <a:lnSpc>
                          <a:spcPct val="100000"/>
                        </a:lnSpc>
                        <a:spcBef>
                          <a:spcPts val="800"/>
                        </a:spcBef>
                      </a:pPr>
                      <a:r>
                        <a:rPr sz="900" spc="-5" dirty="0">
                          <a:latin typeface="微软雅黑" panose="020B0503020204020204" charset="-122"/>
                          <a:cs typeface="微软雅黑" panose="020B0503020204020204" charset="-122"/>
                        </a:rPr>
                        <a:t>20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marL="1905" algn="ctr">
                        <a:lnSpc>
                          <a:spcPct val="100000"/>
                        </a:lnSpc>
                        <a:spcBef>
                          <a:spcPts val="800"/>
                        </a:spcBef>
                      </a:pPr>
                      <a:r>
                        <a:rPr sz="900" spc="-5" dirty="0">
                          <a:latin typeface="微软雅黑" panose="020B0503020204020204" charset="-122"/>
                          <a:cs typeface="微软雅黑" panose="020B0503020204020204" charset="-122"/>
                        </a:rPr>
                        <a:t>555</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algn="r">
                        <a:lnSpc>
                          <a:spcPct val="100000"/>
                        </a:lnSpc>
                        <a:spcBef>
                          <a:spcPts val="800"/>
                        </a:spcBef>
                      </a:pPr>
                      <a:r>
                        <a:rPr sz="900" spc="-10" dirty="0">
                          <a:latin typeface="微软雅黑" panose="020B0503020204020204" charset="-122"/>
                          <a:cs typeface="微软雅黑" panose="020B0503020204020204" charset="-122"/>
                        </a:rPr>
                        <a:t>54</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000</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algn="r">
                        <a:lnSpc>
                          <a:spcPct val="100000"/>
                        </a:lnSpc>
                        <a:spcBef>
                          <a:spcPts val="800"/>
                        </a:spcBef>
                      </a:pPr>
                      <a:r>
                        <a:rPr sz="900" spc="-10" dirty="0">
                          <a:latin typeface="微软雅黑" panose="020B0503020204020204" charset="-122"/>
                          <a:cs typeface="微软雅黑" panose="020B0503020204020204" charset="-122"/>
                        </a:rPr>
                        <a:t>108</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000</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algn="r">
                        <a:lnSpc>
                          <a:spcPct val="100000"/>
                        </a:lnSpc>
                        <a:spcBef>
                          <a:spcPts val="800"/>
                        </a:spcBef>
                      </a:pPr>
                      <a:r>
                        <a:rPr sz="900" spc="-10" dirty="0">
                          <a:latin typeface="微软雅黑" panose="020B0503020204020204" charset="-122"/>
                          <a:cs typeface="微软雅黑" panose="020B0503020204020204" charset="-122"/>
                        </a:rPr>
                        <a:t>43</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755</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algn="r">
                        <a:lnSpc>
                          <a:spcPct val="100000"/>
                        </a:lnSpc>
                        <a:spcBef>
                          <a:spcPts val="800"/>
                        </a:spcBef>
                      </a:pPr>
                      <a:r>
                        <a:rPr sz="900" spc="-10" dirty="0">
                          <a:latin typeface="微软雅黑" panose="020B0503020204020204" charset="-122"/>
                          <a:cs typeface="微软雅黑" panose="020B0503020204020204" charset="-122"/>
                        </a:rPr>
                        <a:t>86</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955</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marL="39370">
                        <a:lnSpc>
                          <a:spcPct val="100000"/>
                        </a:lnSpc>
                        <a:spcBef>
                          <a:spcPts val="800"/>
                        </a:spcBef>
                      </a:pPr>
                      <a:r>
                        <a:rPr sz="900" spc="-5" dirty="0">
                          <a:latin typeface="微软雅黑" panose="020B0503020204020204" charset="-122"/>
                          <a:cs typeface="微软雅黑" panose="020B0503020204020204" charset="-122"/>
                        </a:rPr>
                        <a:t>60,187.50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algn="r">
                        <a:lnSpc>
                          <a:spcPct val="100000"/>
                        </a:lnSpc>
                        <a:spcBef>
                          <a:spcPts val="800"/>
                        </a:spcBef>
                      </a:pPr>
                      <a:r>
                        <a:rPr sz="900" spc="-10" dirty="0">
                          <a:latin typeface="微软雅黑" panose="020B0503020204020204" charset="-122"/>
                          <a:cs typeface="微软雅黑" panose="020B0503020204020204" charset="-122"/>
                        </a:rPr>
                        <a:t>54</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000</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marL="40005">
                        <a:lnSpc>
                          <a:spcPct val="100000"/>
                        </a:lnSpc>
                        <a:spcBef>
                          <a:spcPts val="800"/>
                        </a:spcBef>
                      </a:pPr>
                      <a:r>
                        <a:rPr sz="900" spc="-5" dirty="0">
                          <a:latin typeface="微软雅黑" panose="020B0503020204020204" charset="-122"/>
                          <a:cs typeface="微软雅黑" panose="020B0503020204020204" charset="-122"/>
                        </a:rPr>
                        <a:t>60,187.50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extLst>
                  <a:ext uri="{0D108BD9-81ED-4DB2-BD59-A6C34878D82A}">
                    <a16:rowId xmlns:a16="http://schemas.microsoft.com/office/drawing/2014/main" val="10004"/>
                  </a:ext>
                </a:extLst>
              </a:tr>
              <a:tr h="333375">
                <a:tc>
                  <a:txBody>
                    <a:bodyPr/>
                    <a:lstStyle/>
                    <a:p>
                      <a:pPr algn="ctr">
                        <a:lnSpc>
                          <a:spcPct val="100000"/>
                        </a:lnSpc>
                        <a:spcBef>
                          <a:spcPts val="800"/>
                        </a:spcBef>
                      </a:pPr>
                      <a:r>
                        <a:rPr sz="900" dirty="0">
                          <a:latin typeface="微软雅黑" panose="020B0503020204020204" charset="-122"/>
                          <a:cs typeface="微软雅黑" panose="020B0503020204020204" charset="-122"/>
                        </a:rPr>
                        <a:t>4</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4445">
                        <a:lnSpc>
                          <a:spcPct val="100000"/>
                        </a:lnSpc>
                        <a:spcBef>
                          <a:spcPts val="800"/>
                        </a:spcBef>
                      </a:pPr>
                      <a:r>
                        <a:rPr sz="900" dirty="0">
                          <a:latin typeface="微软雅黑" panose="020B0503020204020204" charset="-122"/>
                          <a:cs typeface="微软雅黑" panose="020B0503020204020204" charset="-122"/>
                        </a:rPr>
                        <a:t>超过9000～35000的部分</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142240">
                        <a:lnSpc>
                          <a:spcPct val="100000"/>
                        </a:lnSpc>
                        <a:spcBef>
                          <a:spcPts val="800"/>
                        </a:spcBef>
                      </a:pPr>
                      <a:r>
                        <a:rPr sz="900" spc="-5" dirty="0">
                          <a:latin typeface="微软雅黑" panose="020B0503020204020204" charset="-122"/>
                          <a:cs typeface="微软雅黑" panose="020B0503020204020204" charset="-122"/>
                        </a:rPr>
                        <a:t>25</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1905" algn="ctr">
                        <a:lnSpc>
                          <a:spcPct val="100000"/>
                        </a:lnSpc>
                        <a:spcBef>
                          <a:spcPts val="800"/>
                        </a:spcBef>
                      </a:pPr>
                      <a:r>
                        <a:rPr sz="900" spc="-5" dirty="0">
                          <a:latin typeface="微软雅黑" panose="020B0503020204020204" charset="-122"/>
                          <a:cs typeface="微软雅黑" panose="020B0503020204020204" charset="-122"/>
                        </a:rPr>
                        <a:t>1005</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r">
                        <a:lnSpc>
                          <a:spcPct val="100000"/>
                        </a:lnSpc>
                        <a:spcBef>
                          <a:spcPts val="800"/>
                        </a:spcBef>
                      </a:pPr>
                      <a:r>
                        <a:rPr sz="900" spc="-10" dirty="0">
                          <a:latin typeface="微软雅黑" panose="020B0503020204020204" charset="-122"/>
                          <a:cs typeface="微软雅黑" panose="020B0503020204020204" charset="-122"/>
                        </a:rPr>
                        <a:t>108</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000</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r">
                        <a:lnSpc>
                          <a:spcPct val="100000"/>
                        </a:lnSpc>
                        <a:spcBef>
                          <a:spcPts val="800"/>
                        </a:spcBef>
                      </a:pPr>
                      <a:r>
                        <a:rPr sz="900" spc="-10" dirty="0">
                          <a:latin typeface="微软雅黑" panose="020B0503020204020204" charset="-122"/>
                          <a:cs typeface="微软雅黑" panose="020B0503020204020204" charset="-122"/>
                        </a:rPr>
                        <a:t>420</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000</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r">
                        <a:lnSpc>
                          <a:spcPct val="100000"/>
                        </a:lnSpc>
                        <a:spcBef>
                          <a:spcPts val="800"/>
                        </a:spcBef>
                      </a:pPr>
                      <a:r>
                        <a:rPr sz="900" spc="-10" dirty="0">
                          <a:latin typeface="微软雅黑" panose="020B0503020204020204" charset="-122"/>
                          <a:cs typeface="微软雅黑" panose="020B0503020204020204" charset="-122"/>
                        </a:rPr>
                        <a:t>82</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005</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r">
                        <a:lnSpc>
                          <a:spcPct val="100000"/>
                        </a:lnSpc>
                        <a:spcBef>
                          <a:spcPts val="800"/>
                        </a:spcBef>
                      </a:pPr>
                      <a:r>
                        <a:rPr sz="900" spc="-10" dirty="0">
                          <a:latin typeface="微软雅黑" panose="020B0503020204020204" charset="-122"/>
                          <a:cs typeface="微软雅黑" panose="020B0503020204020204" charset="-122"/>
                        </a:rPr>
                        <a:t>316</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005</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39370">
                        <a:lnSpc>
                          <a:spcPct val="100000"/>
                        </a:lnSpc>
                        <a:spcBef>
                          <a:spcPts val="800"/>
                        </a:spcBef>
                      </a:pPr>
                      <a:r>
                        <a:rPr sz="900" spc="-5" dirty="0">
                          <a:latin typeface="微软雅黑" panose="020B0503020204020204" charset="-122"/>
                          <a:cs typeface="微软雅黑" panose="020B0503020204020204" charset="-122"/>
                        </a:rPr>
                        <a:t>114,600.00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r">
                        <a:lnSpc>
                          <a:spcPct val="100000"/>
                        </a:lnSpc>
                        <a:spcBef>
                          <a:spcPts val="800"/>
                        </a:spcBef>
                      </a:pPr>
                      <a:r>
                        <a:rPr sz="900" spc="-10" dirty="0">
                          <a:latin typeface="微软雅黑" panose="020B0503020204020204" charset="-122"/>
                          <a:cs typeface="微软雅黑" panose="020B0503020204020204" charset="-122"/>
                        </a:rPr>
                        <a:t>108</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000</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40005">
                        <a:lnSpc>
                          <a:spcPct val="100000"/>
                        </a:lnSpc>
                        <a:spcBef>
                          <a:spcPts val="800"/>
                        </a:spcBef>
                      </a:pPr>
                      <a:r>
                        <a:rPr sz="900" spc="-5" dirty="0">
                          <a:latin typeface="微软雅黑" panose="020B0503020204020204" charset="-122"/>
                          <a:cs typeface="微软雅黑" panose="020B0503020204020204" charset="-122"/>
                        </a:rPr>
                        <a:t>114,600.00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5"/>
                  </a:ext>
                </a:extLst>
              </a:tr>
              <a:tr h="333375">
                <a:tc>
                  <a:txBody>
                    <a:bodyPr/>
                    <a:lstStyle/>
                    <a:p>
                      <a:pPr algn="ctr">
                        <a:lnSpc>
                          <a:spcPct val="100000"/>
                        </a:lnSpc>
                        <a:spcBef>
                          <a:spcPts val="800"/>
                        </a:spcBef>
                      </a:pPr>
                      <a:r>
                        <a:rPr sz="900" dirty="0">
                          <a:latin typeface="微软雅黑" panose="020B0503020204020204" charset="-122"/>
                          <a:cs typeface="微软雅黑" panose="020B0503020204020204" charset="-122"/>
                        </a:rPr>
                        <a:t>5</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marL="4445">
                        <a:lnSpc>
                          <a:spcPct val="100000"/>
                        </a:lnSpc>
                        <a:spcBef>
                          <a:spcPts val="800"/>
                        </a:spcBef>
                      </a:pPr>
                      <a:r>
                        <a:rPr sz="900" dirty="0">
                          <a:latin typeface="微软雅黑" panose="020B0503020204020204" charset="-122"/>
                          <a:cs typeface="微软雅黑" panose="020B0503020204020204" charset="-122"/>
                        </a:rPr>
                        <a:t>超过35000～55000的部分</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marL="142240">
                        <a:lnSpc>
                          <a:spcPct val="100000"/>
                        </a:lnSpc>
                        <a:spcBef>
                          <a:spcPts val="800"/>
                        </a:spcBef>
                      </a:pPr>
                      <a:r>
                        <a:rPr sz="900" spc="-5" dirty="0">
                          <a:latin typeface="微软雅黑" panose="020B0503020204020204" charset="-122"/>
                          <a:cs typeface="微软雅黑" panose="020B0503020204020204" charset="-122"/>
                        </a:rPr>
                        <a:t>30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marL="1905" algn="ctr">
                        <a:lnSpc>
                          <a:spcPct val="100000"/>
                        </a:lnSpc>
                        <a:spcBef>
                          <a:spcPts val="800"/>
                        </a:spcBef>
                      </a:pPr>
                      <a:r>
                        <a:rPr sz="900" spc="-5" dirty="0">
                          <a:latin typeface="微软雅黑" panose="020B0503020204020204" charset="-122"/>
                          <a:cs typeface="微软雅黑" panose="020B0503020204020204" charset="-122"/>
                        </a:rPr>
                        <a:t>2755</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algn="r">
                        <a:lnSpc>
                          <a:spcPct val="100000"/>
                        </a:lnSpc>
                        <a:spcBef>
                          <a:spcPts val="800"/>
                        </a:spcBef>
                      </a:pPr>
                      <a:r>
                        <a:rPr sz="900" spc="-10" dirty="0">
                          <a:latin typeface="微软雅黑" panose="020B0503020204020204" charset="-122"/>
                          <a:cs typeface="微软雅黑" panose="020B0503020204020204" charset="-122"/>
                        </a:rPr>
                        <a:t>420</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000</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algn="r">
                        <a:lnSpc>
                          <a:spcPct val="100000"/>
                        </a:lnSpc>
                        <a:spcBef>
                          <a:spcPts val="800"/>
                        </a:spcBef>
                      </a:pPr>
                      <a:r>
                        <a:rPr sz="900" spc="-10" dirty="0">
                          <a:latin typeface="微软雅黑" panose="020B0503020204020204" charset="-122"/>
                          <a:cs typeface="微软雅黑" panose="020B0503020204020204" charset="-122"/>
                        </a:rPr>
                        <a:t>660</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000</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algn="r">
                        <a:lnSpc>
                          <a:spcPct val="100000"/>
                        </a:lnSpc>
                        <a:spcBef>
                          <a:spcPts val="800"/>
                        </a:spcBef>
                      </a:pPr>
                      <a:r>
                        <a:rPr sz="900" spc="-10" dirty="0">
                          <a:latin typeface="微软雅黑" panose="020B0503020204020204" charset="-122"/>
                          <a:cs typeface="微软雅黑" panose="020B0503020204020204" charset="-122"/>
                        </a:rPr>
                        <a:t>296</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755</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algn="r">
                        <a:lnSpc>
                          <a:spcPct val="100000"/>
                        </a:lnSpc>
                        <a:spcBef>
                          <a:spcPts val="800"/>
                        </a:spcBef>
                      </a:pPr>
                      <a:r>
                        <a:rPr sz="900" spc="-10" dirty="0">
                          <a:latin typeface="微软雅黑" panose="020B0503020204020204" charset="-122"/>
                          <a:cs typeface="微软雅黑" panose="020B0503020204020204" charset="-122"/>
                        </a:rPr>
                        <a:t>464</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755</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marL="39370">
                        <a:lnSpc>
                          <a:spcPct val="100000"/>
                        </a:lnSpc>
                        <a:spcBef>
                          <a:spcPts val="800"/>
                        </a:spcBef>
                      </a:pPr>
                      <a:r>
                        <a:rPr sz="900" spc="-5" dirty="0">
                          <a:latin typeface="微软雅黑" panose="020B0503020204020204" charset="-122"/>
                          <a:cs typeface="微软雅黑" panose="020B0503020204020204" charset="-122"/>
                        </a:rPr>
                        <a:t>447,500.00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algn="r">
                        <a:lnSpc>
                          <a:spcPct val="100000"/>
                        </a:lnSpc>
                        <a:spcBef>
                          <a:spcPts val="800"/>
                        </a:spcBef>
                      </a:pPr>
                      <a:r>
                        <a:rPr sz="900" spc="-10" dirty="0">
                          <a:latin typeface="微软雅黑" panose="020B0503020204020204" charset="-122"/>
                          <a:cs typeface="微软雅黑" panose="020B0503020204020204" charset="-122"/>
                        </a:rPr>
                        <a:t>420</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000</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marL="40005">
                        <a:lnSpc>
                          <a:spcPct val="100000"/>
                        </a:lnSpc>
                        <a:spcBef>
                          <a:spcPts val="800"/>
                        </a:spcBef>
                      </a:pPr>
                      <a:r>
                        <a:rPr sz="900" spc="-5" dirty="0">
                          <a:latin typeface="微软雅黑" panose="020B0503020204020204" charset="-122"/>
                          <a:cs typeface="微软雅黑" panose="020B0503020204020204" charset="-122"/>
                        </a:rPr>
                        <a:t>447,500.00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extLst>
                  <a:ext uri="{0D108BD9-81ED-4DB2-BD59-A6C34878D82A}">
                    <a16:rowId xmlns:a16="http://schemas.microsoft.com/office/drawing/2014/main" val="10006"/>
                  </a:ext>
                </a:extLst>
              </a:tr>
              <a:tr h="333375">
                <a:tc>
                  <a:txBody>
                    <a:bodyPr/>
                    <a:lstStyle/>
                    <a:p>
                      <a:pPr algn="ctr">
                        <a:lnSpc>
                          <a:spcPct val="100000"/>
                        </a:lnSpc>
                        <a:spcBef>
                          <a:spcPts val="805"/>
                        </a:spcBef>
                      </a:pPr>
                      <a:r>
                        <a:rPr sz="900" dirty="0">
                          <a:latin typeface="微软雅黑" panose="020B0503020204020204" charset="-122"/>
                          <a:cs typeface="微软雅黑" panose="020B0503020204020204" charset="-122"/>
                        </a:rPr>
                        <a:t>6</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4445">
                        <a:lnSpc>
                          <a:spcPct val="100000"/>
                        </a:lnSpc>
                        <a:spcBef>
                          <a:spcPts val="805"/>
                        </a:spcBef>
                      </a:pPr>
                      <a:r>
                        <a:rPr sz="900" dirty="0">
                          <a:latin typeface="微软雅黑" panose="020B0503020204020204" charset="-122"/>
                          <a:cs typeface="微软雅黑" panose="020B0503020204020204" charset="-122"/>
                        </a:rPr>
                        <a:t>超过55000～80000元的部分</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142240">
                        <a:lnSpc>
                          <a:spcPct val="100000"/>
                        </a:lnSpc>
                        <a:spcBef>
                          <a:spcPts val="805"/>
                        </a:spcBef>
                      </a:pPr>
                      <a:r>
                        <a:rPr sz="900" spc="-5" dirty="0">
                          <a:latin typeface="微软雅黑" panose="020B0503020204020204" charset="-122"/>
                          <a:cs typeface="微软雅黑" panose="020B0503020204020204" charset="-122"/>
                        </a:rPr>
                        <a:t>35</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1905" algn="ctr">
                        <a:lnSpc>
                          <a:spcPct val="100000"/>
                        </a:lnSpc>
                        <a:spcBef>
                          <a:spcPts val="805"/>
                        </a:spcBef>
                      </a:pPr>
                      <a:r>
                        <a:rPr sz="900" spc="-5" dirty="0">
                          <a:latin typeface="微软雅黑" panose="020B0503020204020204" charset="-122"/>
                          <a:cs typeface="微软雅黑" panose="020B0503020204020204" charset="-122"/>
                        </a:rPr>
                        <a:t>5505</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r">
                        <a:lnSpc>
                          <a:spcPct val="100000"/>
                        </a:lnSpc>
                        <a:spcBef>
                          <a:spcPts val="805"/>
                        </a:spcBef>
                      </a:pPr>
                      <a:r>
                        <a:rPr sz="900" spc="-10" dirty="0">
                          <a:latin typeface="微软雅黑" panose="020B0503020204020204" charset="-122"/>
                          <a:cs typeface="微软雅黑" panose="020B0503020204020204" charset="-122"/>
                        </a:rPr>
                        <a:t>660</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000</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r">
                        <a:lnSpc>
                          <a:spcPct val="100000"/>
                        </a:lnSpc>
                        <a:spcBef>
                          <a:spcPts val="805"/>
                        </a:spcBef>
                      </a:pPr>
                      <a:r>
                        <a:rPr sz="900" spc="-10" dirty="0">
                          <a:latin typeface="微软雅黑" panose="020B0503020204020204" charset="-122"/>
                          <a:cs typeface="微软雅黑" panose="020B0503020204020204" charset="-122"/>
                        </a:rPr>
                        <a:t>960</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000</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r">
                        <a:lnSpc>
                          <a:spcPct val="100000"/>
                        </a:lnSpc>
                        <a:spcBef>
                          <a:spcPts val="805"/>
                        </a:spcBef>
                      </a:pPr>
                      <a:r>
                        <a:rPr sz="900" spc="-10" dirty="0">
                          <a:latin typeface="微软雅黑" panose="020B0503020204020204" charset="-122"/>
                          <a:cs typeface="微软雅黑" panose="020B0503020204020204" charset="-122"/>
                        </a:rPr>
                        <a:t>434</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505</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r">
                        <a:lnSpc>
                          <a:spcPct val="100000"/>
                        </a:lnSpc>
                        <a:spcBef>
                          <a:spcPts val="805"/>
                        </a:spcBef>
                      </a:pPr>
                      <a:r>
                        <a:rPr sz="900" spc="-10" dirty="0">
                          <a:latin typeface="微软雅黑" panose="020B0503020204020204" charset="-122"/>
                          <a:cs typeface="微软雅黑" panose="020B0503020204020204" charset="-122"/>
                        </a:rPr>
                        <a:t>629</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505</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39370">
                        <a:lnSpc>
                          <a:spcPct val="100000"/>
                        </a:lnSpc>
                        <a:spcBef>
                          <a:spcPts val="805"/>
                        </a:spcBef>
                      </a:pPr>
                      <a:r>
                        <a:rPr sz="900" spc="-5" dirty="0">
                          <a:latin typeface="微软雅黑" panose="020B0503020204020204" charset="-122"/>
                          <a:cs typeface="微软雅黑" panose="020B0503020204020204" charset="-122"/>
                        </a:rPr>
                        <a:t>706,538.46</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r">
                        <a:lnSpc>
                          <a:spcPct val="100000"/>
                        </a:lnSpc>
                        <a:spcBef>
                          <a:spcPts val="805"/>
                        </a:spcBef>
                      </a:pPr>
                      <a:r>
                        <a:rPr sz="900" spc="-10" dirty="0">
                          <a:latin typeface="微软雅黑" panose="020B0503020204020204" charset="-122"/>
                          <a:cs typeface="微软雅黑" panose="020B0503020204020204" charset="-122"/>
                        </a:rPr>
                        <a:t>660</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000</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40005">
                        <a:lnSpc>
                          <a:spcPct val="100000"/>
                        </a:lnSpc>
                        <a:spcBef>
                          <a:spcPts val="805"/>
                        </a:spcBef>
                      </a:pPr>
                      <a:r>
                        <a:rPr sz="900" spc="-5" dirty="0">
                          <a:latin typeface="微软雅黑" panose="020B0503020204020204" charset="-122"/>
                          <a:cs typeface="微软雅黑" panose="020B0503020204020204" charset="-122"/>
                        </a:rPr>
                        <a:t>706,538.46</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7"/>
                  </a:ext>
                </a:extLst>
              </a:tr>
              <a:tr h="476326">
                <a:tc>
                  <a:txBody>
                    <a:bodyPr/>
                    <a:lstStyle/>
                    <a:p>
                      <a:pPr>
                        <a:lnSpc>
                          <a:spcPct val="100000"/>
                        </a:lnSpc>
                        <a:spcBef>
                          <a:spcPts val="45"/>
                        </a:spcBef>
                      </a:pPr>
                      <a:endParaRPr sz="1150">
                        <a:latin typeface="Times New Roman" panose="02020603050405020304"/>
                        <a:cs typeface="Times New Roman" panose="02020603050405020304"/>
                      </a:endParaRPr>
                    </a:p>
                    <a:p>
                      <a:pPr algn="ctr">
                        <a:lnSpc>
                          <a:spcPct val="100000"/>
                        </a:lnSpc>
                      </a:pPr>
                      <a:r>
                        <a:rPr sz="900" dirty="0">
                          <a:latin typeface="微软雅黑" panose="020B0503020204020204" charset="-122"/>
                          <a:cs typeface="微软雅黑" panose="020B0503020204020204" charset="-122"/>
                        </a:rPr>
                        <a:t>7</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a:lnSpc>
                          <a:spcPct val="100000"/>
                        </a:lnSpc>
                        <a:spcBef>
                          <a:spcPts val="45"/>
                        </a:spcBef>
                      </a:pPr>
                      <a:endParaRPr sz="1150">
                        <a:latin typeface="Times New Roman" panose="02020603050405020304"/>
                        <a:cs typeface="Times New Roman" panose="02020603050405020304"/>
                      </a:endParaRPr>
                    </a:p>
                    <a:p>
                      <a:pPr marL="4445">
                        <a:lnSpc>
                          <a:spcPct val="100000"/>
                        </a:lnSpc>
                      </a:pPr>
                      <a:r>
                        <a:rPr sz="900" dirty="0">
                          <a:latin typeface="微软雅黑" panose="020B0503020204020204" charset="-122"/>
                          <a:cs typeface="微软雅黑" panose="020B0503020204020204" charset="-122"/>
                        </a:rPr>
                        <a:t>超过80000元的部分</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a:lnSpc>
                          <a:spcPct val="100000"/>
                        </a:lnSpc>
                        <a:spcBef>
                          <a:spcPts val="45"/>
                        </a:spcBef>
                      </a:pPr>
                      <a:endParaRPr sz="1150">
                        <a:latin typeface="Times New Roman" panose="02020603050405020304"/>
                        <a:cs typeface="Times New Roman" panose="02020603050405020304"/>
                      </a:endParaRPr>
                    </a:p>
                    <a:p>
                      <a:pPr marL="142240">
                        <a:lnSpc>
                          <a:spcPct val="100000"/>
                        </a:lnSpc>
                      </a:pPr>
                      <a:r>
                        <a:rPr sz="900" spc="-5" dirty="0">
                          <a:latin typeface="微软雅黑" panose="020B0503020204020204" charset="-122"/>
                          <a:cs typeface="微软雅黑" panose="020B0503020204020204" charset="-122"/>
                        </a:rPr>
                        <a:t>45</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a:lnSpc>
                          <a:spcPct val="100000"/>
                        </a:lnSpc>
                        <a:spcBef>
                          <a:spcPts val="45"/>
                        </a:spcBef>
                      </a:pPr>
                      <a:endParaRPr sz="1150">
                        <a:latin typeface="Times New Roman" panose="02020603050405020304"/>
                        <a:cs typeface="Times New Roman" panose="02020603050405020304"/>
                      </a:endParaRPr>
                    </a:p>
                    <a:p>
                      <a:pPr marL="1905" algn="ctr">
                        <a:lnSpc>
                          <a:spcPct val="100000"/>
                        </a:lnSpc>
                      </a:pPr>
                      <a:r>
                        <a:rPr sz="900" spc="-5" dirty="0">
                          <a:latin typeface="微软雅黑" panose="020B0503020204020204" charset="-122"/>
                          <a:cs typeface="微软雅黑" panose="020B0503020204020204" charset="-122"/>
                        </a:rPr>
                        <a:t>13505</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a:lnSpc>
                          <a:spcPct val="100000"/>
                        </a:lnSpc>
                        <a:spcBef>
                          <a:spcPts val="45"/>
                        </a:spcBef>
                      </a:pPr>
                      <a:endParaRPr sz="1150">
                        <a:latin typeface="Times New Roman" panose="02020603050405020304"/>
                        <a:cs typeface="Times New Roman" panose="02020603050405020304"/>
                      </a:endParaRPr>
                    </a:p>
                    <a:p>
                      <a:pPr algn="r">
                        <a:lnSpc>
                          <a:spcPct val="100000"/>
                        </a:lnSpc>
                      </a:pPr>
                      <a:r>
                        <a:rPr sz="900" spc="-10" dirty="0">
                          <a:latin typeface="微软雅黑" panose="020B0503020204020204" charset="-122"/>
                          <a:cs typeface="微软雅黑" panose="020B0503020204020204" charset="-122"/>
                        </a:rPr>
                        <a:t>960</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000</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a:lnSpc>
                          <a:spcPct val="100000"/>
                        </a:lnSpc>
                        <a:spcBef>
                          <a:spcPts val="45"/>
                        </a:spcBef>
                      </a:pPr>
                      <a:endParaRPr sz="1150">
                        <a:latin typeface="Times New Roman" panose="02020603050405020304"/>
                        <a:cs typeface="Times New Roman" panose="02020603050405020304"/>
                      </a:endParaRPr>
                    </a:p>
                    <a:p>
                      <a:pPr marL="635" algn="ctr">
                        <a:lnSpc>
                          <a:spcPct val="100000"/>
                        </a:lnSpc>
                      </a:pPr>
                      <a:r>
                        <a:rPr sz="900" dirty="0">
                          <a:latin typeface="微软雅黑" panose="020B0503020204020204" charset="-122"/>
                          <a:cs typeface="微软雅黑" panose="020B0503020204020204" charset="-122"/>
                        </a:rPr>
                        <a:t>-</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a:lnSpc>
                          <a:spcPct val="100000"/>
                        </a:lnSpc>
                        <a:spcBef>
                          <a:spcPts val="45"/>
                        </a:spcBef>
                      </a:pPr>
                      <a:endParaRPr sz="1150">
                        <a:latin typeface="Times New Roman" panose="02020603050405020304"/>
                        <a:cs typeface="Times New Roman" panose="02020603050405020304"/>
                      </a:endParaRPr>
                    </a:p>
                    <a:p>
                      <a:pPr algn="r">
                        <a:lnSpc>
                          <a:spcPct val="100000"/>
                        </a:lnSpc>
                      </a:pPr>
                      <a:r>
                        <a:rPr sz="900" spc="-10" dirty="0">
                          <a:latin typeface="微软雅黑" panose="020B0503020204020204" charset="-122"/>
                          <a:cs typeface="微软雅黑" panose="020B0503020204020204" charset="-122"/>
                        </a:rPr>
                        <a:t>541</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505</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a:lnSpc>
                          <a:spcPct val="100000"/>
                        </a:lnSpc>
                        <a:spcBef>
                          <a:spcPts val="45"/>
                        </a:spcBef>
                      </a:pPr>
                      <a:endParaRPr sz="1150">
                        <a:latin typeface="Times New Roman" panose="02020603050405020304"/>
                        <a:cs typeface="Times New Roman" panose="02020603050405020304"/>
                      </a:endParaRPr>
                    </a:p>
                    <a:p>
                      <a:pPr marL="1905" algn="ctr">
                        <a:lnSpc>
                          <a:spcPct val="100000"/>
                        </a:lnSpc>
                      </a:pPr>
                      <a:r>
                        <a:rPr sz="900" dirty="0">
                          <a:latin typeface="微软雅黑" panose="020B0503020204020204" charset="-122"/>
                          <a:cs typeface="微软雅黑" panose="020B0503020204020204" charset="-122"/>
                        </a:rPr>
                        <a:t>-</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a:lnSpc>
                          <a:spcPct val="100000"/>
                        </a:lnSpc>
                        <a:spcBef>
                          <a:spcPts val="45"/>
                        </a:spcBef>
                      </a:pPr>
                      <a:endParaRPr sz="1150">
                        <a:latin typeface="Times New Roman" panose="02020603050405020304"/>
                        <a:cs typeface="Times New Roman" panose="02020603050405020304"/>
                      </a:endParaRPr>
                    </a:p>
                    <a:p>
                      <a:pPr marL="39370">
                        <a:lnSpc>
                          <a:spcPct val="100000"/>
                        </a:lnSpc>
                      </a:pPr>
                      <a:r>
                        <a:rPr sz="900" spc="-5" dirty="0">
                          <a:latin typeface="微软雅黑" panose="020B0503020204020204" charset="-122"/>
                          <a:cs typeface="微软雅黑" panose="020B0503020204020204" charset="-122"/>
                        </a:rPr>
                        <a:t>1,120,000.00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a:lnSpc>
                          <a:spcPct val="100000"/>
                        </a:lnSpc>
                        <a:spcBef>
                          <a:spcPts val="45"/>
                        </a:spcBef>
                      </a:pPr>
                      <a:endParaRPr sz="1150">
                        <a:latin typeface="Times New Roman" panose="02020603050405020304"/>
                        <a:cs typeface="Times New Roman" panose="02020603050405020304"/>
                      </a:endParaRPr>
                    </a:p>
                    <a:p>
                      <a:pPr algn="r">
                        <a:lnSpc>
                          <a:spcPct val="100000"/>
                        </a:lnSpc>
                      </a:pPr>
                      <a:r>
                        <a:rPr sz="900" spc="-10" dirty="0">
                          <a:latin typeface="微软雅黑" panose="020B0503020204020204" charset="-122"/>
                          <a:cs typeface="微软雅黑" panose="020B0503020204020204" charset="-122"/>
                        </a:rPr>
                        <a:t>960</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000</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a:lnSpc>
                          <a:spcPct val="100000"/>
                        </a:lnSpc>
                        <a:spcBef>
                          <a:spcPts val="45"/>
                        </a:spcBef>
                      </a:pPr>
                      <a:endParaRPr sz="1150">
                        <a:latin typeface="Times New Roman" panose="02020603050405020304"/>
                        <a:cs typeface="Times New Roman" panose="02020603050405020304"/>
                      </a:endParaRPr>
                    </a:p>
                    <a:p>
                      <a:pPr marL="40005">
                        <a:lnSpc>
                          <a:spcPct val="100000"/>
                        </a:lnSpc>
                      </a:pPr>
                      <a:r>
                        <a:rPr sz="900" spc="-10" dirty="0">
                          <a:latin typeface="微软雅黑" panose="020B0503020204020204" charset="-122"/>
                          <a:cs typeface="微软雅黑" panose="020B0503020204020204" charset="-122"/>
                        </a:rPr>
                        <a:t>1</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120</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000</a:t>
                      </a:r>
                      <a:r>
                        <a:rPr sz="900" spc="-5" dirty="0">
                          <a:latin typeface="微软雅黑" panose="020B0503020204020204" charset="-122"/>
                          <a:cs typeface="微软雅黑" panose="020B0503020204020204" charset="-122"/>
                        </a:rPr>
                        <a:t>.</a:t>
                      </a:r>
                      <a:r>
                        <a:rPr sz="900" spc="-10" dirty="0">
                          <a:latin typeface="微软雅黑" panose="020B0503020204020204" charset="-122"/>
                          <a:cs typeface="微软雅黑" panose="020B0503020204020204" charset="-122"/>
                        </a:rPr>
                        <a:t>0</a:t>
                      </a:r>
                      <a:r>
                        <a:rPr sz="900" dirty="0">
                          <a:latin typeface="微软雅黑" panose="020B0503020204020204" charset="-122"/>
                          <a:cs typeface="微软雅黑" panose="020B0503020204020204" charset="-122"/>
                        </a:rPr>
                        <a:t>0</a:t>
                      </a:r>
                      <a:endParaRPr sz="900">
                        <a:latin typeface="微软雅黑" panose="020B0503020204020204" charset="-122"/>
                        <a:cs typeface="微软雅黑" panose="020B0503020204020204" charset="-122"/>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extLst>
                  <a:ext uri="{0D108BD9-81ED-4DB2-BD59-A6C34878D82A}">
                    <a16:rowId xmlns:a16="http://schemas.microsoft.com/office/drawing/2014/main" val="10008"/>
                  </a:ext>
                </a:extLst>
              </a:tr>
            </a:tbl>
          </a:graphicData>
        </a:graphic>
      </p:graphicFrame>
      <p:sp>
        <p:nvSpPr>
          <p:cNvPr id="13" name="object 13"/>
          <p:cNvSpPr/>
          <p:nvPr/>
        </p:nvSpPr>
        <p:spPr>
          <a:xfrm>
            <a:off x="0" y="4986356"/>
            <a:ext cx="10801350" cy="415290"/>
          </a:xfrm>
          <a:custGeom>
            <a:avLst/>
            <a:gdLst/>
            <a:ahLst/>
            <a:cxnLst/>
            <a:rect l="l" t="t" r="r" b="b"/>
            <a:pathLst>
              <a:path w="10801350" h="415289">
                <a:moveTo>
                  <a:pt x="10801350" y="414697"/>
                </a:moveTo>
                <a:lnTo>
                  <a:pt x="10801350" y="0"/>
                </a:lnTo>
                <a:lnTo>
                  <a:pt x="0" y="0"/>
                </a:lnTo>
                <a:lnTo>
                  <a:pt x="0" y="414697"/>
                </a:lnTo>
                <a:lnTo>
                  <a:pt x="10801350" y="414697"/>
                </a:lnTo>
                <a:close/>
              </a:path>
            </a:pathLst>
          </a:custGeom>
          <a:solidFill>
            <a:srgbClr val="404040"/>
          </a:solidFill>
        </p:spPr>
        <p:txBody>
          <a:bodyPr wrap="square" lIns="0" tIns="0" rIns="0" bIns="0" rtlCol="0"/>
          <a:lstStyle/>
          <a:p>
            <a:endParaRPr/>
          </a:p>
        </p:txBody>
      </p:sp>
      <p:sp>
        <p:nvSpPr>
          <p:cNvPr id="14" name="object 14"/>
          <p:cNvSpPr txBox="1">
            <a:spLocks noGrp="1"/>
          </p:cNvSpPr>
          <p:nvPr>
            <p:ph type="ftr" sz="quarter" idx="5"/>
          </p:nvPr>
        </p:nvSpPr>
        <p:spPr>
          <a:prstGeom prst="rect">
            <a:avLst/>
          </a:prstGeom>
        </p:spPr>
        <p:txBody>
          <a:bodyPr vert="horz" wrap="square" lIns="0" tIns="0" rIns="0" bIns="0" rtlCol="0">
            <a:spAutoFit/>
          </a:bodyPr>
          <a:lstStyle/>
          <a:p>
            <a:pPr marL="12700">
              <a:lnSpc>
                <a:spcPts val="2095"/>
              </a:lnSpc>
            </a:pPr>
            <a:r>
              <a:rPr spc="5" dirty="0"/>
              <a:t>会计学堂</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0" rIns="0" bIns="0" rtlCol="0">
            <a:spAutoFit/>
          </a:bodyPr>
          <a:lstStyle/>
          <a:p>
            <a:pPr marL="12700">
              <a:lnSpc>
                <a:spcPct val="100000"/>
              </a:lnSpc>
            </a:pPr>
            <a:endParaRPr dirty="0">
              <a:solidFill>
                <a:srgbClr val="00AF50"/>
              </a:solidFill>
            </a:endParaRPr>
          </a:p>
        </p:txBody>
      </p:sp>
      <p:sp>
        <p:nvSpPr>
          <p:cNvPr id="3" name="object 3"/>
          <p:cNvSpPr/>
          <p:nvPr/>
        </p:nvSpPr>
        <p:spPr>
          <a:xfrm>
            <a:off x="1014374" y="271398"/>
            <a:ext cx="2886075" cy="428625"/>
          </a:xfrm>
          <a:custGeom>
            <a:avLst/>
            <a:gdLst/>
            <a:ahLst/>
            <a:cxnLst/>
            <a:rect l="l" t="t" r="r" b="b"/>
            <a:pathLst>
              <a:path w="2886075" h="428625">
                <a:moveTo>
                  <a:pt x="2421737" y="0"/>
                </a:moveTo>
                <a:lnTo>
                  <a:pt x="464286" y="0"/>
                </a:lnTo>
                <a:lnTo>
                  <a:pt x="401289" y="1957"/>
                </a:lnTo>
                <a:lnTo>
                  <a:pt x="340867" y="7659"/>
                </a:lnTo>
                <a:lnTo>
                  <a:pt x="283572" y="16851"/>
                </a:lnTo>
                <a:lnTo>
                  <a:pt x="229960" y="29275"/>
                </a:lnTo>
                <a:lnTo>
                  <a:pt x="180582" y="44677"/>
                </a:lnTo>
                <a:lnTo>
                  <a:pt x="135993" y="62801"/>
                </a:lnTo>
                <a:lnTo>
                  <a:pt x="96745" y="83391"/>
                </a:lnTo>
                <a:lnTo>
                  <a:pt x="63392" y="106190"/>
                </a:lnTo>
                <a:lnTo>
                  <a:pt x="16586" y="157397"/>
                </a:lnTo>
                <a:lnTo>
                  <a:pt x="0" y="214376"/>
                </a:lnTo>
                <a:lnTo>
                  <a:pt x="4238" y="243456"/>
                </a:lnTo>
                <a:lnTo>
                  <a:pt x="36488" y="297787"/>
                </a:lnTo>
                <a:lnTo>
                  <a:pt x="96745" y="345313"/>
                </a:lnTo>
                <a:lnTo>
                  <a:pt x="135993" y="365887"/>
                </a:lnTo>
                <a:lnTo>
                  <a:pt x="180582" y="383994"/>
                </a:lnTo>
                <a:lnTo>
                  <a:pt x="229960" y="399382"/>
                </a:lnTo>
                <a:lnTo>
                  <a:pt x="283572" y="411793"/>
                </a:lnTo>
                <a:lnTo>
                  <a:pt x="340867" y="420974"/>
                </a:lnTo>
                <a:lnTo>
                  <a:pt x="401289" y="426669"/>
                </a:lnTo>
                <a:lnTo>
                  <a:pt x="464286" y="428625"/>
                </a:lnTo>
                <a:lnTo>
                  <a:pt x="2421737" y="428625"/>
                </a:lnTo>
                <a:lnTo>
                  <a:pt x="2484764" y="426669"/>
                </a:lnTo>
                <a:lnTo>
                  <a:pt x="2545207" y="420974"/>
                </a:lnTo>
                <a:lnTo>
                  <a:pt x="2602514" y="411793"/>
                </a:lnTo>
                <a:lnTo>
                  <a:pt x="2656132" y="399382"/>
                </a:lnTo>
                <a:lnTo>
                  <a:pt x="2705510" y="383994"/>
                </a:lnTo>
                <a:lnTo>
                  <a:pt x="2750096" y="365887"/>
                </a:lnTo>
                <a:lnTo>
                  <a:pt x="2789337" y="345313"/>
                </a:lnTo>
                <a:lnTo>
                  <a:pt x="2822681" y="322528"/>
                </a:lnTo>
                <a:lnTo>
                  <a:pt x="2869471" y="271344"/>
                </a:lnTo>
                <a:lnTo>
                  <a:pt x="2886049" y="214376"/>
                </a:lnTo>
                <a:lnTo>
                  <a:pt x="2881813" y="185293"/>
                </a:lnTo>
                <a:lnTo>
                  <a:pt x="2849576" y="130944"/>
                </a:lnTo>
                <a:lnTo>
                  <a:pt x="2789337" y="83391"/>
                </a:lnTo>
                <a:lnTo>
                  <a:pt x="2750096" y="62801"/>
                </a:lnTo>
                <a:lnTo>
                  <a:pt x="2705510" y="44677"/>
                </a:lnTo>
                <a:lnTo>
                  <a:pt x="2656132" y="29275"/>
                </a:lnTo>
                <a:lnTo>
                  <a:pt x="2602514" y="16851"/>
                </a:lnTo>
                <a:lnTo>
                  <a:pt x="2545207" y="7659"/>
                </a:lnTo>
                <a:lnTo>
                  <a:pt x="2484764" y="1957"/>
                </a:lnTo>
                <a:lnTo>
                  <a:pt x="2421737" y="0"/>
                </a:lnTo>
                <a:close/>
              </a:path>
            </a:pathLst>
          </a:custGeom>
          <a:solidFill>
            <a:srgbClr val="4F81BC"/>
          </a:solidFill>
        </p:spPr>
        <p:txBody>
          <a:bodyPr wrap="square" lIns="0" tIns="0" rIns="0" bIns="0" rtlCol="0"/>
          <a:lstStyle/>
          <a:p>
            <a:endParaRPr/>
          </a:p>
        </p:txBody>
      </p:sp>
      <p:sp>
        <p:nvSpPr>
          <p:cNvPr id="4" name="object 4"/>
          <p:cNvSpPr txBox="1"/>
          <p:nvPr/>
        </p:nvSpPr>
        <p:spPr>
          <a:xfrm>
            <a:off x="7180326" y="93852"/>
            <a:ext cx="2732405" cy="287020"/>
          </a:xfrm>
          <a:prstGeom prst="rect">
            <a:avLst/>
          </a:prstGeom>
        </p:spPr>
        <p:txBody>
          <a:bodyPr vert="horz" wrap="square" lIns="0" tIns="0" rIns="0" bIns="0" rtlCol="0">
            <a:spAutoFit/>
          </a:bodyPr>
          <a:lstStyle/>
          <a:p>
            <a:pPr marL="12700">
              <a:lnSpc>
                <a:spcPct val="100000"/>
              </a:lnSpc>
            </a:pPr>
            <a:r>
              <a:rPr sz="1800" spc="-254" dirty="0">
                <a:latin typeface="Arial" panose="020B0604020202020204"/>
                <a:cs typeface="Arial" panose="020B0604020202020204"/>
              </a:rPr>
              <a:t>1</a:t>
            </a:r>
            <a:r>
              <a:rPr sz="1800" spc="-245" dirty="0">
                <a:latin typeface="Arial" panose="020B0604020202020204"/>
                <a:cs typeface="Arial" panose="020B0604020202020204"/>
              </a:rPr>
              <a:t>0</a:t>
            </a:r>
            <a:r>
              <a:rPr sz="1800" dirty="0">
                <a:latin typeface="宋体" panose="02010600030101010101" pitchFamily="2" charset="-122"/>
                <a:cs typeface="宋体" panose="02010600030101010101" pitchFamily="2" charset="-122"/>
              </a:rPr>
              <a:t>大经典案例教你节约个税</a:t>
            </a:r>
            <a:endParaRPr sz="1800">
              <a:latin typeface="宋体" panose="02010600030101010101" pitchFamily="2" charset="-122"/>
              <a:cs typeface="宋体" panose="02010600030101010101" pitchFamily="2" charset="-122"/>
            </a:endParaRPr>
          </a:p>
        </p:txBody>
      </p:sp>
      <p:sp>
        <p:nvSpPr>
          <p:cNvPr id="5" name="object 5"/>
          <p:cNvSpPr/>
          <p:nvPr/>
        </p:nvSpPr>
        <p:spPr>
          <a:xfrm>
            <a:off x="642912" y="985786"/>
            <a:ext cx="9615805" cy="3786504"/>
          </a:xfrm>
          <a:custGeom>
            <a:avLst/>
            <a:gdLst/>
            <a:ahLst/>
            <a:cxnLst/>
            <a:rect l="l" t="t" r="r" b="b"/>
            <a:pathLst>
              <a:path w="9615805" h="3786504">
                <a:moveTo>
                  <a:pt x="0" y="3786251"/>
                </a:moveTo>
                <a:lnTo>
                  <a:pt x="9615551" y="3786251"/>
                </a:lnTo>
                <a:lnTo>
                  <a:pt x="9615551" y="0"/>
                </a:lnTo>
                <a:lnTo>
                  <a:pt x="0" y="0"/>
                </a:lnTo>
                <a:lnTo>
                  <a:pt x="0" y="3786251"/>
                </a:lnTo>
                <a:close/>
              </a:path>
            </a:pathLst>
          </a:custGeom>
          <a:ln w="25400">
            <a:solidFill>
              <a:srgbClr val="4F81BC"/>
            </a:solidFill>
          </a:ln>
        </p:spPr>
        <p:txBody>
          <a:bodyPr wrap="square" lIns="0" tIns="0" rIns="0" bIns="0" rtlCol="0"/>
          <a:lstStyle/>
          <a:p>
            <a:endParaRPr/>
          </a:p>
        </p:txBody>
      </p:sp>
      <p:sp>
        <p:nvSpPr>
          <p:cNvPr id="6" name="object 6"/>
          <p:cNvSpPr/>
          <p:nvPr/>
        </p:nvSpPr>
        <p:spPr>
          <a:xfrm>
            <a:off x="4257675" y="771525"/>
            <a:ext cx="2143125" cy="428625"/>
          </a:xfrm>
          <a:custGeom>
            <a:avLst/>
            <a:gdLst/>
            <a:ahLst/>
            <a:cxnLst/>
            <a:rect l="l" t="t" r="r" b="b"/>
            <a:pathLst>
              <a:path w="2143125" h="428625">
                <a:moveTo>
                  <a:pt x="2071751" y="0"/>
                </a:moveTo>
                <a:lnTo>
                  <a:pt x="71374" y="0"/>
                </a:lnTo>
                <a:lnTo>
                  <a:pt x="43612" y="5615"/>
                </a:lnTo>
                <a:lnTo>
                  <a:pt x="20923" y="20923"/>
                </a:lnTo>
                <a:lnTo>
                  <a:pt x="5615" y="43612"/>
                </a:lnTo>
                <a:lnTo>
                  <a:pt x="0" y="71373"/>
                </a:lnTo>
                <a:lnTo>
                  <a:pt x="0" y="357123"/>
                </a:lnTo>
                <a:lnTo>
                  <a:pt x="5615" y="384958"/>
                </a:lnTo>
                <a:lnTo>
                  <a:pt x="20923" y="407685"/>
                </a:lnTo>
                <a:lnTo>
                  <a:pt x="43612" y="423007"/>
                </a:lnTo>
                <a:lnTo>
                  <a:pt x="71374" y="428625"/>
                </a:lnTo>
                <a:lnTo>
                  <a:pt x="2071751" y="428625"/>
                </a:lnTo>
                <a:lnTo>
                  <a:pt x="2099512" y="423007"/>
                </a:lnTo>
                <a:lnTo>
                  <a:pt x="2122201" y="407685"/>
                </a:lnTo>
                <a:lnTo>
                  <a:pt x="2137509" y="384958"/>
                </a:lnTo>
                <a:lnTo>
                  <a:pt x="2143125" y="357123"/>
                </a:lnTo>
                <a:lnTo>
                  <a:pt x="2143125" y="71373"/>
                </a:lnTo>
                <a:lnTo>
                  <a:pt x="2137509" y="43612"/>
                </a:lnTo>
                <a:lnTo>
                  <a:pt x="2122201" y="20923"/>
                </a:lnTo>
                <a:lnTo>
                  <a:pt x="2099512" y="5615"/>
                </a:lnTo>
                <a:lnTo>
                  <a:pt x="2071751" y="0"/>
                </a:lnTo>
                <a:close/>
              </a:path>
            </a:pathLst>
          </a:custGeom>
          <a:solidFill>
            <a:srgbClr val="4F81BC"/>
          </a:solidFill>
        </p:spPr>
        <p:txBody>
          <a:bodyPr wrap="square" lIns="0" tIns="0" rIns="0" bIns="0" rtlCol="0"/>
          <a:lstStyle/>
          <a:p>
            <a:endParaRPr/>
          </a:p>
        </p:txBody>
      </p:sp>
      <p:sp>
        <p:nvSpPr>
          <p:cNvPr id="7" name="object 7"/>
          <p:cNvSpPr/>
          <p:nvPr/>
        </p:nvSpPr>
        <p:spPr>
          <a:xfrm>
            <a:off x="4257675" y="771525"/>
            <a:ext cx="2143125" cy="428625"/>
          </a:xfrm>
          <a:custGeom>
            <a:avLst/>
            <a:gdLst/>
            <a:ahLst/>
            <a:cxnLst/>
            <a:rect l="l" t="t" r="r" b="b"/>
            <a:pathLst>
              <a:path w="2143125" h="428625">
                <a:moveTo>
                  <a:pt x="0" y="71373"/>
                </a:moveTo>
                <a:lnTo>
                  <a:pt x="5615" y="43612"/>
                </a:lnTo>
                <a:lnTo>
                  <a:pt x="20923" y="20923"/>
                </a:lnTo>
                <a:lnTo>
                  <a:pt x="43612" y="5615"/>
                </a:lnTo>
                <a:lnTo>
                  <a:pt x="71374" y="0"/>
                </a:lnTo>
                <a:lnTo>
                  <a:pt x="2071751" y="0"/>
                </a:lnTo>
                <a:lnTo>
                  <a:pt x="2099512" y="5615"/>
                </a:lnTo>
                <a:lnTo>
                  <a:pt x="2122201" y="20923"/>
                </a:lnTo>
                <a:lnTo>
                  <a:pt x="2137509" y="43612"/>
                </a:lnTo>
                <a:lnTo>
                  <a:pt x="2143125" y="71373"/>
                </a:lnTo>
                <a:lnTo>
                  <a:pt x="2143125" y="357123"/>
                </a:lnTo>
                <a:lnTo>
                  <a:pt x="2137509" y="384958"/>
                </a:lnTo>
                <a:lnTo>
                  <a:pt x="2122201" y="407685"/>
                </a:lnTo>
                <a:lnTo>
                  <a:pt x="2099512" y="423007"/>
                </a:lnTo>
                <a:lnTo>
                  <a:pt x="2071751" y="428625"/>
                </a:lnTo>
                <a:lnTo>
                  <a:pt x="71374" y="428625"/>
                </a:lnTo>
                <a:lnTo>
                  <a:pt x="43612" y="423007"/>
                </a:lnTo>
                <a:lnTo>
                  <a:pt x="20923" y="407685"/>
                </a:lnTo>
                <a:lnTo>
                  <a:pt x="5615" y="384958"/>
                </a:lnTo>
                <a:lnTo>
                  <a:pt x="0" y="357123"/>
                </a:lnTo>
                <a:lnTo>
                  <a:pt x="0" y="71373"/>
                </a:lnTo>
                <a:close/>
              </a:path>
            </a:pathLst>
          </a:custGeom>
          <a:ln w="25400">
            <a:solidFill>
              <a:srgbClr val="4F81BC"/>
            </a:solidFill>
          </a:ln>
        </p:spPr>
        <p:txBody>
          <a:bodyPr wrap="square" lIns="0" tIns="0" rIns="0" bIns="0" rtlCol="0"/>
          <a:lstStyle/>
          <a:p>
            <a:endParaRPr/>
          </a:p>
        </p:txBody>
      </p:sp>
      <p:sp>
        <p:nvSpPr>
          <p:cNvPr id="8" name="object 8"/>
          <p:cNvSpPr txBox="1"/>
          <p:nvPr/>
        </p:nvSpPr>
        <p:spPr>
          <a:xfrm>
            <a:off x="1263141" y="339852"/>
            <a:ext cx="4879975" cy="786765"/>
          </a:xfrm>
          <a:prstGeom prst="rect">
            <a:avLst/>
          </a:prstGeom>
        </p:spPr>
        <p:txBody>
          <a:bodyPr vert="horz" wrap="square" lIns="0" tIns="0" rIns="0" bIns="0" rtlCol="0">
            <a:spAutoFit/>
          </a:bodyPr>
          <a:lstStyle/>
          <a:p>
            <a:pPr marL="12700">
              <a:lnSpc>
                <a:spcPct val="100000"/>
              </a:lnSpc>
            </a:pPr>
            <a:r>
              <a:rPr sz="1800" b="1" spc="-25" dirty="0">
                <a:solidFill>
                  <a:srgbClr val="FFFFFF"/>
                </a:solidFill>
                <a:latin typeface="Arial Narrow" panose="020B0706020202030204"/>
                <a:cs typeface="Arial Narrow" panose="020B0706020202030204"/>
              </a:rPr>
              <a:t>1</a:t>
            </a:r>
            <a:r>
              <a:rPr sz="1800" b="1" spc="-25" dirty="0">
                <a:solidFill>
                  <a:srgbClr val="FFFFFF"/>
                </a:solidFill>
                <a:latin typeface="微软雅黑" panose="020B0503020204020204" charset="-122"/>
                <a:cs typeface="微软雅黑" panose="020B0503020204020204" charset="-122"/>
              </a:rPr>
              <a:t>、巧用年终奖政策节税</a:t>
            </a:r>
            <a:endParaRPr sz="1800">
              <a:latin typeface="微软雅黑" panose="020B0503020204020204" charset="-122"/>
              <a:cs typeface="微软雅黑" panose="020B0503020204020204" charset="-122"/>
            </a:endParaRPr>
          </a:p>
          <a:p>
            <a:pPr>
              <a:lnSpc>
                <a:spcPct val="100000"/>
              </a:lnSpc>
              <a:spcBef>
                <a:spcPts val="50"/>
              </a:spcBef>
            </a:pPr>
            <a:endParaRPr sz="1500">
              <a:latin typeface="Times New Roman" panose="02020603050405020304"/>
              <a:cs typeface="Times New Roman" panose="02020603050405020304"/>
            </a:endParaRPr>
          </a:p>
          <a:p>
            <a:pPr marR="5080" algn="r">
              <a:lnSpc>
                <a:spcPct val="100000"/>
              </a:lnSpc>
            </a:pPr>
            <a:r>
              <a:rPr sz="1800" b="1" dirty="0">
                <a:solidFill>
                  <a:srgbClr val="FFFFFF"/>
                </a:solidFill>
                <a:latin typeface="微软雅黑" panose="020B0503020204020204" charset="-122"/>
                <a:cs typeface="微软雅黑" panose="020B0503020204020204" charset="-122"/>
              </a:rPr>
              <a:t>应用：避开雷区</a:t>
            </a:r>
            <a:endParaRPr sz="1800">
              <a:latin typeface="微软雅黑" panose="020B0503020204020204" charset="-122"/>
              <a:cs typeface="微软雅黑" panose="020B0503020204020204" charset="-122"/>
            </a:endParaRPr>
          </a:p>
        </p:txBody>
      </p:sp>
      <p:sp>
        <p:nvSpPr>
          <p:cNvPr id="9" name="object 9"/>
          <p:cNvSpPr/>
          <p:nvPr/>
        </p:nvSpPr>
        <p:spPr>
          <a:xfrm>
            <a:off x="3855720" y="432815"/>
            <a:ext cx="6848856" cy="131063"/>
          </a:xfrm>
          <a:prstGeom prst="rect">
            <a:avLst/>
          </a:prstGeom>
          <a:blipFill>
            <a:blip r:embed="rId2" cstate="print"/>
            <a:stretch>
              <a:fillRect/>
            </a:stretch>
          </a:blipFill>
        </p:spPr>
        <p:txBody>
          <a:bodyPr wrap="square" lIns="0" tIns="0" rIns="0" bIns="0" rtlCol="0"/>
          <a:lstStyle/>
          <a:p>
            <a:endParaRPr/>
          </a:p>
        </p:txBody>
      </p:sp>
      <p:sp>
        <p:nvSpPr>
          <p:cNvPr id="10" name="object 10"/>
          <p:cNvSpPr/>
          <p:nvPr/>
        </p:nvSpPr>
        <p:spPr>
          <a:xfrm>
            <a:off x="3900423" y="471423"/>
            <a:ext cx="6758305" cy="14604"/>
          </a:xfrm>
          <a:custGeom>
            <a:avLst/>
            <a:gdLst/>
            <a:ahLst/>
            <a:cxnLst/>
            <a:rect l="l" t="t" r="r" b="b"/>
            <a:pathLst>
              <a:path w="6758305" h="14604">
                <a:moveTo>
                  <a:pt x="0" y="14351"/>
                </a:moveTo>
                <a:lnTo>
                  <a:pt x="6758051" y="0"/>
                </a:lnTo>
              </a:path>
            </a:pathLst>
          </a:custGeom>
          <a:ln w="25400">
            <a:solidFill>
              <a:srgbClr val="4F81BC"/>
            </a:solidFill>
          </a:ln>
        </p:spPr>
        <p:txBody>
          <a:bodyPr wrap="square" lIns="0" tIns="0" rIns="0" bIns="0" rtlCol="0"/>
          <a:lstStyle/>
          <a:p>
            <a:endParaRPr/>
          </a:p>
        </p:txBody>
      </p:sp>
      <p:sp>
        <p:nvSpPr>
          <p:cNvPr id="11" name="object 11"/>
          <p:cNvSpPr/>
          <p:nvPr/>
        </p:nvSpPr>
        <p:spPr>
          <a:xfrm>
            <a:off x="0" y="4986356"/>
            <a:ext cx="10801350" cy="415290"/>
          </a:xfrm>
          <a:custGeom>
            <a:avLst/>
            <a:gdLst/>
            <a:ahLst/>
            <a:cxnLst/>
            <a:rect l="l" t="t" r="r" b="b"/>
            <a:pathLst>
              <a:path w="10801350" h="415289">
                <a:moveTo>
                  <a:pt x="10801350" y="414697"/>
                </a:moveTo>
                <a:lnTo>
                  <a:pt x="10801350" y="0"/>
                </a:lnTo>
                <a:lnTo>
                  <a:pt x="0" y="0"/>
                </a:lnTo>
                <a:lnTo>
                  <a:pt x="0" y="414697"/>
                </a:lnTo>
                <a:lnTo>
                  <a:pt x="10801350" y="414697"/>
                </a:lnTo>
                <a:close/>
              </a:path>
            </a:pathLst>
          </a:custGeom>
          <a:solidFill>
            <a:srgbClr val="404040"/>
          </a:solidFill>
        </p:spPr>
        <p:txBody>
          <a:bodyPr wrap="square" lIns="0" tIns="0" rIns="0" bIns="0" rtlCol="0"/>
          <a:lstStyle/>
          <a:p>
            <a:endParaRPr/>
          </a:p>
        </p:txBody>
      </p:sp>
      <p:sp>
        <p:nvSpPr>
          <p:cNvPr id="12" name="object 12"/>
          <p:cNvSpPr/>
          <p:nvPr/>
        </p:nvSpPr>
        <p:spPr>
          <a:xfrm>
            <a:off x="2490216" y="1085088"/>
            <a:ext cx="5821680" cy="3819144"/>
          </a:xfrm>
          <a:prstGeom prst="rect">
            <a:avLst/>
          </a:prstGeom>
          <a:blipFill>
            <a:blip r:embed="rId3" cstate="print"/>
            <a:stretch>
              <a:fillRect/>
            </a:stretch>
          </a:blipFill>
        </p:spPr>
        <p:txBody>
          <a:bodyPr wrap="square" lIns="0" tIns="0" rIns="0" bIns="0" rtlCol="0"/>
          <a:lstStyle/>
          <a:p>
            <a:endParaRPr/>
          </a:p>
        </p:txBody>
      </p:sp>
      <p:sp>
        <p:nvSpPr>
          <p:cNvPr id="13" name="object 13"/>
          <p:cNvSpPr/>
          <p:nvPr/>
        </p:nvSpPr>
        <p:spPr>
          <a:xfrm>
            <a:off x="2686050" y="1278991"/>
            <a:ext cx="5429250" cy="3430904"/>
          </a:xfrm>
          <a:prstGeom prst="rect">
            <a:avLst/>
          </a:prstGeom>
          <a:blipFill>
            <a:blip r:embed="rId4" cstate="print"/>
            <a:stretch>
              <a:fillRect/>
            </a:stretch>
          </a:blipFill>
        </p:spPr>
        <p:txBody>
          <a:bodyPr wrap="square" lIns="0" tIns="0" rIns="0" bIns="0" rtlCol="0"/>
          <a:lstStyle/>
          <a:p>
            <a:endParaRPr/>
          </a:p>
        </p:txBody>
      </p:sp>
      <p:sp>
        <p:nvSpPr>
          <p:cNvPr id="14" name="object 14"/>
          <p:cNvSpPr txBox="1">
            <a:spLocks noGrp="1"/>
          </p:cNvSpPr>
          <p:nvPr>
            <p:ph type="ftr" sz="quarter" idx="5"/>
          </p:nvPr>
        </p:nvSpPr>
        <p:spPr>
          <a:prstGeom prst="rect">
            <a:avLst/>
          </a:prstGeom>
        </p:spPr>
        <p:txBody>
          <a:bodyPr vert="horz" wrap="square" lIns="0" tIns="0" rIns="0" bIns="0" rtlCol="0">
            <a:spAutoFit/>
          </a:bodyPr>
          <a:lstStyle/>
          <a:p>
            <a:pPr marL="12700">
              <a:lnSpc>
                <a:spcPts val="2095"/>
              </a:lnSpc>
            </a:pPr>
            <a:r>
              <a:rPr spc="5" dirty="0"/>
              <a:t>会计学堂</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506272" y="1050036"/>
            <a:ext cx="3124072" cy="198361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prstGeom prst="rect">
            <a:avLst/>
          </a:prstGeom>
        </p:spPr>
        <p:txBody>
          <a:bodyPr vert="horz" wrap="square" lIns="0" tIns="0" rIns="0" bIns="0" rtlCol="0">
            <a:spAutoFit/>
          </a:bodyPr>
          <a:lstStyle/>
          <a:p>
            <a:pPr marL="53340">
              <a:lnSpc>
                <a:spcPct val="100000"/>
              </a:lnSpc>
            </a:pPr>
            <a:endParaRPr dirty="0">
              <a:solidFill>
                <a:srgbClr val="00AF50"/>
              </a:solidFill>
            </a:endParaRPr>
          </a:p>
        </p:txBody>
      </p:sp>
      <p:sp>
        <p:nvSpPr>
          <p:cNvPr id="4" name="object 4"/>
          <p:cNvSpPr/>
          <p:nvPr/>
        </p:nvSpPr>
        <p:spPr>
          <a:xfrm>
            <a:off x="3971925" y="771525"/>
            <a:ext cx="6501130" cy="500380"/>
          </a:xfrm>
          <a:custGeom>
            <a:avLst/>
            <a:gdLst/>
            <a:ahLst/>
            <a:cxnLst/>
            <a:rect l="l" t="t" r="r" b="b"/>
            <a:pathLst>
              <a:path w="6501130" h="500380">
                <a:moveTo>
                  <a:pt x="6417564" y="0"/>
                </a:moveTo>
                <a:lnTo>
                  <a:pt x="83312" y="0"/>
                </a:lnTo>
                <a:lnTo>
                  <a:pt x="50899" y="6552"/>
                </a:lnTo>
                <a:lnTo>
                  <a:pt x="24415" y="24415"/>
                </a:lnTo>
                <a:lnTo>
                  <a:pt x="6552" y="50899"/>
                </a:lnTo>
                <a:lnTo>
                  <a:pt x="0" y="83311"/>
                </a:lnTo>
                <a:lnTo>
                  <a:pt x="0" y="416686"/>
                </a:lnTo>
                <a:lnTo>
                  <a:pt x="6552" y="449153"/>
                </a:lnTo>
                <a:lnTo>
                  <a:pt x="24415" y="475630"/>
                </a:lnTo>
                <a:lnTo>
                  <a:pt x="50899" y="493464"/>
                </a:lnTo>
                <a:lnTo>
                  <a:pt x="83312" y="499998"/>
                </a:lnTo>
                <a:lnTo>
                  <a:pt x="6417564" y="499998"/>
                </a:lnTo>
                <a:lnTo>
                  <a:pt x="6449976" y="493464"/>
                </a:lnTo>
                <a:lnTo>
                  <a:pt x="6476460" y="475630"/>
                </a:lnTo>
                <a:lnTo>
                  <a:pt x="6494323" y="449153"/>
                </a:lnTo>
                <a:lnTo>
                  <a:pt x="6500876" y="416686"/>
                </a:lnTo>
                <a:lnTo>
                  <a:pt x="6500876" y="83311"/>
                </a:lnTo>
                <a:lnTo>
                  <a:pt x="6494323" y="50899"/>
                </a:lnTo>
                <a:lnTo>
                  <a:pt x="6476460" y="24415"/>
                </a:lnTo>
                <a:lnTo>
                  <a:pt x="6449976" y="6552"/>
                </a:lnTo>
                <a:lnTo>
                  <a:pt x="6417564" y="0"/>
                </a:lnTo>
                <a:close/>
              </a:path>
            </a:pathLst>
          </a:custGeom>
          <a:solidFill>
            <a:srgbClr val="4F81BC"/>
          </a:solidFill>
        </p:spPr>
        <p:txBody>
          <a:bodyPr wrap="square" lIns="0" tIns="0" rIns="0" bIns="0" rtlCol="0"/>
          <a:lstStyle/>
          <a:p>
            <a:endParaRPr/>
          </a:p>
        </p:txBody>
      </p:sp>
      <p:sp>
        <p:nvSpPr>
          <p:cNvPr id="5" name="object 5"/>
          <p:cNvSpPr txBox="1"/>
          <p:nvPr/>
        </p:nvSpPr>
        <p:spPr>
          <a:xfrm>
            <a:off x="3973563" y="771525"/>
            <a:ext cx="6497955" cy="500380"/>
          </a:xfrm>
          <a:prstGeom prst="rect">
            <a:avLst/>
          </a:prstGeom>
          <a:solidFill>
            <a:srgbClr val="4F81BC"/>
          </a:solidFill>
        </p:spPr>
        <p:txBody>
          <a:bodyPr vert="horz" wrap="square" lIns="0" tIns="104139" rIns="0" bIns="0" rtlCol="0">
            <a:spAutoFit/>
          </a:bodyPr>
          <a:lstStyle/>
          <a:p>
            <a:pPr marL="1992630">
              <a:lnSpc>
                <a:spcPct val="100000"/>
              </a:lnSpc>
              <a:spcBef>
                <a:spcPts val="820"/>
              </a:spcBef>
            </a:pPr>
            <a:r>
              <a:rPr sz="1800" b="1" dirty="0">
                <a:solidFill>
                  <a:srgbClr val="1F487C"/>
                </a:solidFill>
                <a:latin typeface="微软雅黑" panose="020B0503020204020204" charset="-122"/>
                <a:cs typeface="微软雅黑" panose="020B0503020204020204" charset="-122"/>
              </a:rPr>
              <a:t>全年一次性奖金计税方法</a:t>
            </a:r>
            <a:endParaRPr sz="1800">
              <a:latin typeface="微软雅黑" panose="020B0503020204020204" charset="-122"/>
              <a:cs typeface="微软雅黑" panose="020B0503020204020204" charset="-122"/>
            </a:endParaRPr>
          </a:p>
        </p:txBody>
      </p:sp>
      <p:sp>
        <p:nvSpPr>
          <p:cNvPr id="6" name="object 6"/>
          <p:cNvSpPr/>
          <p:nvPr/>
        </p:nvSpPr>
        <p:spPr>
          <a:xfrm>
            <a:off x="3971925" y="1700148"/>
            <a:ext cx="6501130" cy="500380"/>
          </a:xfrm>
          <a:custGeom>
            <a:avLst/>
            <a:gdLst/>
            <a:ahLst/>
            <a:cxnLst/>
            <a:rect l="l" t="t" r="r" b="b"/>
            <a:pathLst>
              <a:path w="6501130" h="500380">
                <a:moveTo>
                  <a:pt x="6417564" y="0"/>
                </a:moveTo>
                <a:lnTo>
                  <a:pt x="83312" y="0"/>
                </a:lnTo>
                <a:lnTo>
                  <a:pt x="50899" y="6554"/>
                </a:lnTo>
                <a:lnTo>
                  <a:pt x="24415" y="24431"/>
                </a:lnTo>
                <a:lnTo>
                  <a:pt x="6552" y="50952"/>
                </a:lnTo>
                <a:lnTo>
                  <a:pt x="0" y="83439"/>
                </a:lnTo>
                <a:lnTo>
                  <a:pt x="0" y="416814"/>
                </a:lnTo>
                <a:lnTo>
                  <a:pt x="6552" y="449226"/>
                </a:lnTo>
                <a:lnTo>
                  <a:pt x="24415" y="475710"/>
                </a:lnTo>
                <a:lnTo>
                  <a:pt x="50899" y="493573"/>
                </a:lnTo>
                <a:lnTo>
                  <a:pt x="83312" y="500126"/>
                </a:lnTo>
                <a:lnTo>
                  <a:pt x="6417564" y="500126"/>
                </a:lnTo>
                <a:lnTo>
                  <a:pt x="6449976" y="493573"/>
                </a:lnTo>
                <a:lnTo>
                  <a:pt x="6476460" y="475710"/>
                </a:lnTo>
                <a:lnTo>
                  <a:pt x="6494323" y="449226"/>
                </a:lnTo>
                <a:lnTo>
                  <a:pt x="6500876" y="416814"/>
                </a:lnTo>
                <a:lnTo>
                  <a:pt x="6500876" y="83439"/>
                </a:lnTo>
                <a:lnTo>
                  <a:pt x="6494323" y="50952"/>
                </a:lnTo>
                <a:lnTo>
                  <a:pt x="6476460" y="24431"/>
                </a:lnTo>
                <a:lnTo>
                  <a:pt x="6449976" y="6554"/>
                </a:lnTo>
                <a:lnTo>
                  <a:pt x="6417564" y="0"/>
                </a:lnTo>
                <a:close/>
              </a:path>
            </a:pathLst>
          </a:custGeom>
          <a:solidFill>
            <a:srgbClr val="4F81BC"/>
          </a:solidFill>
        </p:spPr>
        <p:txBody>
          <a:bodyPr wrap="square" lIns="0" tIns="0" rIns="0" bIns="0" rtlCol="0"/>
          <a:lstStyle/>
          <a:p>
            <a:endParaRPr/>
          </a:p>
        </p:txBody>
      </p:sp>
      <p:sp>
        <p:nvSpPr>
          <p:cNvPr id="7" name="object 7"/>
          <p:cNvSpPr txBox="1"/>
          <p:nvPr/>
        </p:nvSpPr>
        <p:spPr>
          <a:xfrm>
            <a:off x="3973563" y="1700148"/>
            <a:ext cx="6497955" cy="500380"/>
          </a:xfrm>
          <a:prstGeom prst="rect">
            <a:avLst/>
          </a:prstGeom>
          <a:solidFill>
            <a:srgbClr val="4F81BC"/>
          </a:solidFill>
        </p:spPr>
        <p:txBody>
          <a:bodyPr vert="horz" wrap="square" lIns="0" tIns="104775" rIns="0" bIns="0" rtlCol="0">
            <a:spAutoFit/>
          </a:bodyPr>
          <a:lstStyle/>
          <a:p>
            <a:pPr marL="3810" algn="ctr">
              <a:lnSpc>
                <a:spcPct val="100000"/>
              </a:lnSpc>
              <a:spcBef>
                <a:spcPts val="825"/>
              </a:spcBef>
            </a:pPr>
            <a:r>
              <a:rPr sz="1800" b="1" dirty="0">
                <a:solidFill>
                  <a:srgbClr val="1F487C"/>
                </a:solidFill>
                <a:latin typeface="微软雅黑" panose="020B0503020204020204" charset="-122"/>
                <a:cs typeface="微软雅黑" panose="020B0503020204020204" charset="-122"/>
              </a:rPr>
              <a:t>年终奖为什么有雷区</a:t>
            </a:r>
            <a:endParaRPr sz="1800">
              <a:latin typeface="微软雅黑" panose="020B0503020204020204" charset="-122"/>
              <a:cs typeface="微软雅黑" panose="020B0503020204020204" charset="-122"/>
            </a:endParaRPr>
          </a:p>
        </p:txBody>
      </p:sp>
      <p:sp>
        <p:nvSpPr>
          <p:cNvPr id="8" name="object 8"/>
          <p:cNvSpPr/>
          <p:nvPr/>
        </p:nvSpPr>
        <p:spPr>
          <a:xfrm>
            <a:off x="3971925" y="2628900"/>
            <a:ext cx="6501130" cy="500380"/>
          </a:xfrm>
          <a:custGeom>
            <a:avLst/>
            <a:gdLst/>
            <a:ahLst/>
            <a:cxnLst/>
            <a:rect l="l" t="t" r="r" b="b"/>
            <a:pathLst>
              <a:path w="6501130" h="500380">
                <a:moveTo>
                  <a:pt x="6417564" y="0"/>
                </a:moveTo>
                <a:lnTo>
                  <a:pt x="83312" y="0"/>
                </a:lnTo>
                <a:lnTo>
                  <a:pt x="50899" y="6552"/>
                </a:lnTo>
                <a:lnTo>
                  <a:pt x="24415" y="24415"/>
                </a:lnTo>
                <a:lnTo>
                  <a:pt x="6552" y="50899"/>
                </a:lnTo>
                <a:lnTo>
                  <a:pt x="0" y="83312"/>
                </a:lnTo>
                <a:lnTo>
                  <a:pt x="0" y="416687"/>
                </a:lnTo>
                <a:lnTo>
                  <a:pt x="6552" y="449173"/>
                </a:lnTo>
                <a:lnTo>
                  <a:pt x="24415" y="475694"/>
                </a:lnTo>
                <a:lnTo>
                  <a:pt x="50899" y="493571"/>
                </a:lnTo>
                <a:lnTo>
                  <a:pt x="83312" y="500125"/>
                </a:lnTo>
                <a:lnTo>
                  <a:pt x="6417564" y="500125"/>
                </a:lnTo>
                <a:lnTo>
                  <a:pt x="6449976" y="493571"/>
                </a:lnTo>
                <a:lnTo>
                  <a:pt x="6476460" y="475694"/>
                </a:lnTo>
                <a:lnTo>
                  <a:pt x="6494323" y="449173"/>
                </a:lnTo>
                <a:lnTo>
                  <a:pt x="6500876" y="416687"/>
                </a:lnTo>
                <a:lnTo>
                  <a:pt x="6500876" y="83312"/>
                </a:lnTo>
                <a:lnTo>
                  <a:pt x="6494323" y="50899"/>
                </a:lnTo>
                <a:lnTo>
                  <a:pt x="6476460" y="24415"/>
                </a:lnTo>
                <a:lnTo>
                  <a:pt x="6449976" y="6552"/>
                </a:lnTo>
                <a:lnTo>
                  <a:pt x="6417564" y="0"/>
                </a:lnTo>
                <a:close/>
              </a:path>
            </a:pathLst>
          </a:custGeom>
          <a:solidFill>
            <a:srgbClr val="4F81BC"/>
          </a:solidFill>
        </p:spPr>
        <p:txBody>
          <a:bodyPr wrap="square" lIns="0" tIns="0" rIns="0" bIns="0" rtlCol="0"/>
          <a:lstStyle/>
          <a:p>
            <a:endParaRPr/>
          </a:p>
        </p:txBody>
      </p:sp>
      <p:sp>
        <p:nvSpPr>
          <p:cNvPr id="9" name="object 9"/>
          <p:cNvSpPr/>
          <p:nvPr/>
        </p:nvSpPr>
        <p:spPr>
          <a:xfrm>
            <a:off x="3971925" y="2628900"/>
            <a:ext cx="6501130" cy="500380"/>
          </a:xfrm>
          <a:custGeom>
            <a:avLst/>
            <a:gdLst/>
            <a:ahLst/>
            <a:cxnLst/>
            <a:rect l="l" t="t" r="r" b="b"/>
            <a:pathLst>
              <a:path w="6501130" h="500380">
                <a:moveTo>
                  <a:pt x="0" y="83312"/>
                </a:moveTo>
                <a:lnTo>
                  <a:pt x="6552" y="50899"/>
                </a:lnTo>
                <a:lnTo>
                  <a:pt x="24415" y="24415"/>
                </a:lnTo>
                <a:lnTo>
                  <a:pt x="50899" y="6552"/>
                </a:lnTo>
                <a:lnTo>
                  <a:pt x="83312" y="0"/>
                </a:lnTo>
                <a:lnTo>
                  <a:pt x="6417564" y="0"/>
                </a:lnTo>
                <a:lnTo>
                  <a:pt x="6449976" y="6552"/>
                </a:lnTo>
                <a:lnTo>
                  <a:pt x="6476460" y="24415"/>
                </a:lnTo>
                <a:lnTo>
                  <a:pt x="6494323" y="50899"/>
                </a:lnTo>
                <a:lnTo>
                  <a:pt x="6500876" y="83312"/>
                </a:lnTo>
                <a:lnTo>
                  <a:pt x="6500876" y="416687"/>
                </a:lnTo>
                <a:lnTo>
                  <a:pt x="6494323" y="449173"/>
                </a:lnTo>
                <a:lnTo>
                  <a:pt x="6476460" y="475694"/>
                </a:lnTo>
                <a:lnTo>
                  <a:pt x="6449976" y="493571"/>
                </a:lnTo>
                <a:lnTo>
                  <a:pt x="6417564" y="500125"/>
                </a:lnTo>
                <a:lnTo>
                  <a:pt x="83312" y="500125"/>
                </a:lnTo>
                <a:lnTo>
                  <a:pt x="50899" y="493571"/>
                </a:lnTo>
                <a:lnTo>
                  <a:pt x="24415" y="475694"/>
                </a:lnTo>
                <a:lnTo>
                  <a:pt x="6552" y="449173"/>
                </a:lnTo>
                <a:lnTo>
                  <a:pt x="0" y="416687"/>
                </a:lnTo>
                <a:lnTo>
                  <a:pt x="0" y="83312"/>
                </a:lnTo>
                <a:close/>
              </a:path>
            </a:pathLst>
          </a:custGeom>
          <a:ln w="25400">
            <a:solidFill>
              <a:srgbClr val="4F81BC"/>
            </a:solidFill>
          </a:ln>
        </p:spPr>
        <p:txBody>
          <a:bodyPr wrap="square" lIns="0" tIns="0" rIns="0" bIns="0" rtlCol="0"/>
          <a:lstStyle/>
          <a:p>
            <a:endParaRPr/>
          </a:p>
        </p:txBody>
      </p:sp>
      <p:sp>
        <p:nvSpPr>
          <p:cNvPr id="10" name="object 10"/>
          <p:cNvSpPr/>
          <p:nvPr/>
        </p:nvSpPr>
        <p:spPr>
          <a:xfrm>
            <a:off x="3971925" y="3557651"/>
            <a:ext cx="6501130" cy="500380"/>
          </a:xfrm>
          <a:custGeom>
            <a:avLst/>
            <a:gdLst/>
            <a:ahLst/>
            <a:cxnLst/>
            <a:rect l="l" t="t" r="r" b="b"/>
            <a:pathLst>
              <a:path w="6501130" h="500379">
                <a:moveTo>
                  <a:pt x="6417564" y="0"/>
                </a:moveTo>
                <a:lnTo>
                  <a:pt x="83312" y="0"/>
                </a:lnTo>
                <a:lnTo>
                  <a:pt x="50899" y="6534"/>
                </a:lnTo>
                <a:lnTo>
                  <a:pt x="24415" y="24368"/>
                </a:lnTo>
                <a:lnTo>
                  <a:pt x="6552" y="50845"/>
                </a:lnTo>
                <a:lnTo>
                  <a:pt x="0" y="83311"/>
                </a:lnTo>
                <a:lnTo>
                  <a:pt x="0" y="416686"/>
                </a:lnTo>
                <a:lnTo>
                  <a:pt x="6552" y="449099"/>
                </a:lnTo>
                <a:lnTo>
                  <a:pt x="24415" y="475583"/>
                </a:lnTo>
                <a:lnTo>
                  <a:pt x="50899" y="493446"/>
                </a:lnTo>
                <a:lnTo>
                  <a:pt x="83312" y="499998"/>
                </a:lnTo>
                <a:lnTo>
                  <a:pt x="6417564" y="499998"/>
                </a:lnTo>
                <a:lnTo>
                  <a:pt x="6449976" y="493446"/>
                </a:lnTo>
                <a:lnTo>
                  <a:pt x="6476460" y="475583"/>
                </a:lnTo>
                <a:lnTo>
                  <a:pt x="6494323" y="449099"/>
                </a:lnTo>
                <a:lnTo>
                  <a:pt x="6500876" y="416686"/>
                </a:lnTo>
                <a:lnTo>
                  <a:pt x="6500876" y="83311"/>
                </a:lnTo>
                <a:lnTo>
                  <a:pt x="6494323" y="50845"/>
                </a:lnTo>
                <a:lnTo>
                  <a:pt x="6476460" y="24368"/>
                </a:lnTo>
                <a:lnTo>
                  <a:pt x="6449976" y="6534"/>
                </a:lnTo>
                <a:lnTo>
                  <a:pt x="6417564" y="0"/>
                </a:lnTo>
                <a:close/>
              </a:path>
            </a:pathLst>
          </a:custGeom>
          <a:solidFill>
            <a:srgbClr val="4F81BC"/>
          </a:solidFill>
        </p:spPr>
        <p:txBody>
          <a:bodyPr wrap="square" lIns="0" tIns="0" rIns="0" bIns="0" rtlCol="0"/>
          <a:lstStyle/>
          <a:p>
            <a:endParaRPr/>
          </a:p>
        </p:txBody>
      </p:sp>
      <p:sp>
        <p:nvSpPr>
          <p:cNvPr id="11" name="object 11"/>
          <p:cNvSpPr/>
          <p:nvPr/>
        </p:nvSpPr>
        <p:spPr>
          <a:xfrm>
            <a:off x="3971925" y="3557651"/>
            <a:ext cx="6501130" cy="500380"/>
          </a:xfrm>
          <a:custGeom>
            <a:avLst/>
            <a:gdLst/>
            <a:ahLst/>
            <a:cxnLst/>
            <a:rect l="l" t="t" r="r" b="b"/>
            <a:pathLst>
              <a:path w="6501130" h="500379">
                <a:moveTo>
                  <a:pt x="0" y="83311"/>
                </a:moveTo>
                <a:lnTo>
                  <a:pt x="6552" y="50845"/>
                </a:lnTo>
                <a:lnTo>
                  <a:pt x="24415" y="24368"/>
                </a:lnTo>
                <a:lnTo>
                  <a:pt x="50899" y="6534"/>
                </a:lnTo>
                <a:lnTo>
                  <a:pt x="83312" y="0"/>
                </a:lnTo>
                <a:lnTo>
                  <a:pt x="6417564" y="0"/>
                </a:lnTo>
                <a:lnTo>
                  <a:pt x="6449976" y="6534"/>
                </a:lnTo>
                <a:lnTo>
                  <a:pt x="6476460" y="24368"/>
                </a:lnTo>
                <a:lnTo>
                  <a:pt x="6494323" y="50845"/>
                </a:lnTo>
                <a:lnTo>
                  <a:pt x="6500876" y="83311"/>
                </a:lnTo>
                <a:lnTo>
                  <a:pt x="6500876" y="416686"/>
                </a:lnTo>
                <a:lnTo>
                  <a:pt x="6494323" y="449099"/>
                </a:lnTo>
                <a:lnTo>
                  <a:pt x="6476460" y="475583"/>
                </a:lnTo>
                <a:lnTo>
                  <a:pt x="6449976" y="493446"/>
                </a:lnTo>
                <a:lnTo>
                  <a:pt x="6417564" y="499998"/>
                </a:lnTo>
                <a:lnTo>
                  <a:pt x="83312" y="499998"/>
                </a:lnTo>
                <a:lnTo>
                  <a:pt x="50899" y="493446"/>
                </a:lnTo>
                <a:lnTo>
                  <a:pt x="24415" y="475583"/>
                </a:lnTo>
                <a:lnTo>
                  <a:pt x="6552" y="449099"/>
                </a:lnTo>
                <a:lnTo>
                  <a:pt x="0" y="416686"/>
                </a:lnTo>
                <a:lnTo>
                  <a:pt x="0" y="83311"/>
                </a:lnTo>
                <a:close/>
              </a:path>
            </a:pathLst>
          </a:custGeom>
          <a:ln w="25399">
            <a:solidFill>
              <a:srgbClr val="4F81BC"/>
            </a:solidFill>
          </a:ln>
        </p:spPr>
        <p:txBody>
          <a:bodyPr wrap="square" lIns="0" tIns="0" rIns="0" bIns="0" rtlCol="0"/>
          <a:lstStyle/>
          <a:p>
            <a:endParaRPr/>
          </a:p>
        </p:txBody>
      </p:sp>
      <p:sp>
        <p:nvSpPr>
          <p:cNvPr id="12" name="object 12"/>
          <p:cNvSpPr/>
          <p:nvPr/>
        </p:nvSpPr>
        <p:spPr>
          <a:xfrm>
            <a:off x="421894" y="3150361"/>
            <a:ext cx="3291204" cy="525145"/>
          </a:xfrm>
          <a:custGeom>
            <a:avLst/>
            <a:gdLst/>
            <a:ahLst/>
            <a:cxnLst/>
            <a:rect l="l" t="t" r="r" b="b"/>
            <a:pathLst>
              <a:path w="3291204" h="525145">
                <a:moveTo>
                  <a:pt x="3203575" y="0"/>
                </a:moveTo>
                <a:lnTo>
                  <a:pt x="87515" y="0"/>
                </a:lnTo>
                <a:lnTo>
                  <a:pt x="53449" y="6885"/>
                </a:lnTo>
                <a:lnTo>
                  <a:pt x="25631" y="25653"/>
                </a:lnTo>
                <a:lnTo>
                  <a:pt x="6877" y="53470"/>
                </a:lnTo>
                <a:lnTo>
                  <a:pt x="0" y="87502"/>
                </a:lnTo>
                <a:lnTo>
                  <a:pt x="0" y="437642"/>
                </a:lnTo>
                <a:lnTo>
                  <a:pt x="6877" y="471674"/>
                </a:lnTo>
                <a:lnTo>
                  <a:pt x="25631" y="499490"/>
                </a:lnTo>
                <a:lnTo>
                  <a:pt x="53449" y="518259"/>
                </a:lnTo>
                <a:lnTo>
                  <a:pt x="87515" y="525144"/>
                </a:lnTo>
                <a:lnTo>
                  <a:pt x="3203575" y="525144"/>
                </a:lnTo>
                <a:lnTo>
                  <a:pt x="3237607" y="518259"/>
                </a:lnTo>
                <a:lnTo>
                  <a:pt x="3265424" y="499491"/>
                </a:lnTo>
                <a:lnTo>
                  <a:pt x="3284192" y="471674"/>
                </a:lnTo>
                <a:lnTo>
                  <a:pt x="3291078" y="437642"/>
                </a:lnTo>
                <a:lnTo>
                  <a:pt x="3291078" y="87502"/>
                </a:lnTo>
                <a:lnTo>
                  <a:pt x="3284192" y="53470"/>
                </a:lnTo>
                <a:lnTo>
                  <a:pt x="3265424" y="25654"/>
                </a:lnTo>
                <a:lnTo>
                  <a:pt x="3237607" y="6885"/>
                </a:lnTo>
                <a:lnTo>
                  <a:pt x="3203575" y="0"/>
                </a:lnTo>
                <a:close/>
              </a:path>
            </a:pathLst>
          </a:custGeom>
          <a:solidFill>
            <a:srgbClr val="4F81BC"/>
          </a:solidFill>
        </p:spPr>
        <p:txBody>
          <a:bodyPr wrap="square" lIns="0" tIns="0" rIns="0" bIns="0" rtlCol="0"/>
          <a:lstStyle/>
          <a:p>
            <a:endParaRPr/>
          </a:p>
        </p:txBody>
      </p:sp>
      <p:sp>
        <p:nvSpPr>
          <p:cNvPr id="13" name="object 13"/>
          <p:cNvSpPr txBox="1"/>
          <p:nvPr/>
        </p:nvSpPr>
        <p:spPr>
          <a:xfrm>
            <a:off x="1596644" y="2734310"/>
            <a:ext cx="6897370" cy="1213153"/>
          </a:xfrm>
          <a:prstGeom prst="rect">
            <a:avLst/>
          </a:prstGeom>
        </p:spPr>
        <p:txBody>
          <a:bodyPr vert="horz" wrap="square" lIns="0" tIns="0" rIns="0" bIns="0" rtlCol="0">
            <a:spAutoFit/>
          </a:bodyPr>
          <a:lstStyle/>
          <a:p>
            <a:pPr marL="4356735" algn="ctr">
              <a:lnSpc>
                <a:spcPct val="100000"/>
              </a:lnSpc>
            </a:pPr>
            <a:r>
              <a:rPr sz="1800" b="1" spc="-5" dirty="0">
                <a:solidFill>
                  <a:srgbClr val="FFFFFF"/>
                </a:solidFill>
                <a:latin typeface="微软雅黑" panose="020B0503020204020204" charset="-122"/>
                <a:cs typeface="微软雅黑" panose="020B0503020204020204" charset="-122"/>
              </a:rPr>
              <a:t>如何理解一年只能用一次</a:t>
            </a:r>
            <a:endParaRPr sz="1800">
              <a:latin typeface="微软雅黑" panose="020B0503020204020204" charset="-122"/>
              <a:cs typeface="微软雅黑" panose="020B0503020204020204" charset="-122"/>
            </a:endParaRPr>
          </a:p>
          <a:p>
            <a:pPr>
              <a:lnSpc>
                <a:spcPct val="100000"/>
              </a:lnSpc>
              <a:spcBef>
                <a:spcPts val="50"/>
              </a:spcBef>
            </a:pPr>
            <a:endParaRPr sz="1400">
              <a:latin typeface="Times New Roman" panose="02020603050405020304"/>
              <a:cs typeface="Times New Roman" panose="02020603050405020304"/>
            </a:endParaRPr>
          </a:p>
          <a:p>
            <a:pPr marR="348615" algn="r">
              <a:lnSpc>
                <a:spcPct val="100000"/>
              </a:lnSpc>
              <a:spcBef>
                <a:spcPts val="610"/>
              </a:spcBef>
            </a:pPr>
            <a:endParaRPr lang="en-US" sz="1800" b="1">
              <a:solidFill>
                <a:srgbClr val="1F487C"/>
              </a:solidFill>
              <a:latin typeface="微软雅黑" panose="020B0503020204020204" charset="-122"/>
              <a:cs typeface="微软雅黑" panose="020B0503020204020204" charset="-122"/>
            </a:endParaRPr>
          </a:p>
          <a:p>
            <a:pPr marR="348615" algn="r">
              <a:lnSpc>
                <a:spcPct val="100000"/>
              </a:lnSpc>
              <a:spcBef>
                <a:spcPts val="610"/>
              </a:spcBef>
            </a:pPr>
            <a:r>
              <a:rPr sz="1800" b="1">
                <a:solidFill>
                  <a:srgbClr val="1F487C"/>
                </a:solidFill>
                <a:latin typeface="微软雅黑" panose="020B0503020204020204" charset="-122"/>
                <a:cs typeface="微软雅黑" panose="020B0503020204020204" charset="-122"/>
              </a:rPr>
              <a:t>均衡年终奖</a:t>
            </a:r>
            <a:r>
              <a:rPr sz="1800" b="1" dirty="0">
                <a:solidFill>
                  <a:srgbClr val="1F487C"/>
                </a:solidFill>
                <a:latin typeface="微软雅黑" panose="020B0503020204020204" charset="-122"/>
                <a:cs typeface="微软雅黑" panose="020B0503020204020204" charset="-122"/>
              </a:rPr>
              <a:t>、工资</a:t>
            </a:r>
            <a:endParaRPr sz="1800">
              <a:latin typeface="微软雅黑" panose="020B0503020204020204" charset="-122"/>
              <a:cs typeface="微软雅黑" panose="020B0503020204020204" charset="-122"/>
            </a:endParaRPr>
          </a:p>
        </p:txBody>
      </p:sp>
      <p:sp>
        <p:nvSpPr>
          <p:cNvPr id="14" name="object 14"/>
          <p:cNvSpPr/>
          <p:nvPr/>
        </p:nvSpPr>
        <p:spPr>
          <a:xfrm>
            <a:off x="5257800" y="3057525"/>
            <a:ext cx="428625" cy="571500"/>
          </a:xfrm>
          <a:custGeom>
            <a:avLst/>
            <a:gdLst/>
            <a:ahLst/>
            <a:cxnLst/>
            <a:rect l="l" t="t" r="r" b="b"/>
            <a:pathLst>
              <a:path w="428625" h="571500">
                <a:moveTo>
                  <a:pt x="0" y="571500"/>
                </a:moveTo>
                <a:lnTo>
                  <a:pt x="428625" y="571500"/>
                </a:lnTo>
                <a:lnTo>
                  <a:pt x="428625" y="0"/>
                </a:lnTo>
                <a:lnTo>
                  <a:pt x="0" y="0"/>
                </a:lnTo>
                <a:lnTo>
                  <a:pt x="0" y="571500"/>
                </a:lnTo>
                <a:close/>
              </a:path>
            </a:pathLst>
          </a:custGeom>
          <a:solidFill>
            <a:srgbClr val="4F81BC"/>
          </a:solidFill>
        </p:spPr>
        <p:txBody>
          <a:bodyPr wrap="square" lIns="0" tIns="0" rIns="0" bIns="0" rtlCol="0"/>
          <a:lstStyle/>
          <a:p>
            <a:endParaRPr/>
          </a:p>
        </p:txBody>
      </p:sp>
      <p:sp>
        <p:nvSpPr>
          <p:cNvPr id="15" name="object 15"/>
          <p:cNvSpPr/>
          <p:nvPr/>
        </p:nvSpPr>
        <p:spPr>
          <a:xfrm>
            <a:off x="5257800" y="3057525"/>
            <a:ext cx="428625" cy="571500"/>
          </a:xfrm>
          <a:custGeom>
            <a:avLst/>
            <a:gdLst/>
            <a:ahLst/>
            <a:cxnLst/>
            <a:rect l="l" t="t" r="r" b="b"/>
            <a:pathLst>
              <a:path w="428625" h="571500">
                <a:moveTo>
                  <a:pt x="0" y="571500"/>
                </a:moveTo>
                <a:lnTo>
                  <a:pt x="428625" y="571500"/>
                </a:lnTo>
                <a:lnTo>
                  <a:pt x="428625" y="0"/>
                </a:lnTo>
                <a:lnTo>
                  <a:pt x="0" y="0"/>
                </a:lnTo>
                <a:lnTo>
                  <a:pt x="0" y="571500"/>
                </a:lnTo>
                <a:close/>
              </a:path>
            </a:pathLst>
          </a:custGeom>
          <a:ln w="25400">
            <a:solidFill>
              <a:srgbClr val="4F81BC"/>
            </a:solidFill>
          </a:ln>
        </p:spPr>
        <p:txBody>
          <a:bodyPr wrap="square" lIns="0" tIns="0" rIns="0" bIns="0" rtlCol="0"/>
          <a:lstStyle/>
          <a:p>
            <a:endParaRPr/>
          </a:p>
        </p:txBody>
      </p:sp>
      <p:sp>
        <p:nvSpPr>
          <p:cNvPr id="16" name="object 16"/>
          <p:cNvSpPr/>
          <p:nvPr/>
        </p:nvSpPr>
        <p:spPr>
          <a:xfrm>
            <a:off x="0" y="4986356"/>
            <a:ext cx="10801350" cy="415290"/>
          </a:xfrm>
          <a:custGeom>
            <a:avLst/>
            <a:gdLst/>
            <a:ahLst/>
            <a:cxnLst/>
            <a:rect l="l" t="t" r="r" b="b"/>
            <a:pathLst>
              <a:path w="10801350" h="415289">
                <a:moveTo>
                  <a:pt x="10801350" y="414697"/>
                </a:moveTo>
                <a:lnTo>
                  <a:pt x="10801350" y="0"/>
                </a:lnTo>
                <a:lnTo>
                  <a:pt x="0" y="0"/>
                </a:lnTo>
                <a:lnTo>
                  <a:pt x="0" y="414697"/>
                </a:lnTo>
                <a:lnTo>
                  <a:pt x="10801350" y="414697"/>
                </a:lnTo>
                <a:close/>
              </a:path>
            </a:pathLst>
          </a:custGeom>
          <a:solidFill>
            <a:srgbClr val="404040"/>
          </a:solidFill>
        </p:spPr>
        <p:txBody>
          <a:bodyPr wrap="square" lIns="0" tIns="0" rIns="0" bIns="0" rtlCol="0"/>
          <a:lstStyle/>
          <a:p>
            <a:endParaRPr/>
          </a:p>
        </p:txBody>
      </p:sp>
      <p:sp>
        <p:nvSpPr>
          <p:cNvPr id="17" name="object 17"/>
          <p:cNvSpPr txBox="1">
            <a:spLocks noGrp="1"/>
          </p:cNvSpPr>
          <p:nvPr>
            <p:ph type="ftr" sz="quarter" idx="5"/>
          </p:nvPr>
        </p:nvSpPr>
        <p:spPr>
          <a:prstGeom prst="rect">
            <a:avLst/>
          </a:prstGeom>
        </p:spPr>
        <p:txBody>
          <a:bodyPr vert="horz" wrap="square" lIns="0" tIns="0" rIns="0" bIns="0" rtlCol="0">
            <a:spAutoFit/>
          </a:bodyPr>
          <a:lstStyle/>
          <a:p>
            <a:pPr marL="12700">
              <a:lnSpc>
                <a:spcPts val="2095"/>
              </a:lnSpc>
            </a:pPr>
            <a:r>
              <a:rPr spc="5" dirty="0"/>
              <a:t>会计学堂</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0" rIns="0" bIns="0" rtlCol="0">
            <a:spAutoFit/>
          </a:bodyPr>
          <a:lstStyle/>
          <a:p>
            <a:pPr marL="12700">
              <a:lnSpc>
                <a:spcPct val="100000"/>
              </a:lnSpc>
            </a:pPr>
            <a:endParaRPr dirty="0">
              <a:solidFill>
                <a:srgbClr val="00AF50"/>
              </a:solidFill>
            </a:endParaRPr>
          </a:p>
        </p:txBody>
      </p:sp>
      <p:sp>
        <p:nvSpPr>
          <p:cNvPr id="3" name="object 3"/>
          <p:cNvSpPr/>
          <p:nvPr/>
        </p:nvSpPr>
        <p:spPr>
          <a:xfrm>
            <a:off x="1014374" y="271398"/>
            <a:ext cx="2886075" cy="428625"/>
          </a:xfrm>
          <a:custGeom>
            <a:avLst/>
            <a:gdLst/>
            <a:ahLst/>
            <a:cxnLst/>
            <a:rect l="l" t="t" r="r" b="b"/>
            <a:pathLst>
              <a:path w="2886075" h="428625">
                <a:moveTo>
                  <a:pt x="2421737" y="0"/>
                </a:moveTo>
                <a:lnTo>
                  <a:pt x="464286" y="0"/>
                </a:lnTo>
                <a:lnTo>
                  <a:pt x="401289" y="1957"/>
                </a:lnTo>
                <a:lnTo>
                  <a:pt x="340867" y="7659"/>
                </a:lnTo>
                <a:lnTo>
                  <a:pt x="283572" y="16851"/>
                </a:lnTo>
                <a:lnTo>
                  <a:pt x="229960" y="29275"/>
                </a:lnTo>
                <a:lnTo>
                  <a:pt x="180582" y="44677"/>
                </a:lnTo>
                <a:lnTo>
                  <a:pt x="135993" y="62801"/>
                </a:lnTo>
                <a:lnTo>
                  <a:pt x="96745" y="83391"/>
                </a:lnTo>
                <a:lnTo>
                  <a:pt x="63392" y="106190"/>
                </a:lnTo>
                <a:lnTo>
                  <a:pt x="16586" y="157397"/>
                </a:lnTo>
                <a:lnTo>
                  <a:pt x="0" y="214376"/>
                </a:lnTo>
                <a:lnTo>
                  <a:pt x="4238" y="243456"/>
                </a:lnTo>
                <a:lnTo>
                  <a:pt x="36488" y="297787"/>
                </a:lnTo>
                <a:lnTo>
                  <a:pt x="96745" y="345313"/>
                </a:lnTo>
                <a:lnTo>
                  <a:pt x="135993" y="365887"/>
                </a:lnTo>
                <a:lnTo>
                  <a:pt x="180582" y="383994"/>
                </a:lnTo>
                <a:lnTo>
                  <a:pt x="229960" y="399382"/>
                </a:lnTo>
                <a:lnTo>
                  <a:pt x="283572" y="411793"/>
                </a:lnTo>
                <a:lnTo>
                  <a:pt x="340867" y="420974"/>
                </a:lnTo>
                <a:lnTo>
                  <a:pt x="401289" y="426669"/>
                </a:lnTo>
                <a:lnTo>
                  <a:pt x="464286" y="428625"/>
                </a:lnTo>
                <a:lnTo>
                  <a:pt x="2421737" y="428625"/>
                </a:lnTo>
                <a:lnTo>
                  <a:pt x="2484764" y="426669"/>
                </a:lnTo>
                <a:lnTo>
                  <a:pt x="2545207" y="420974"/>
                </a:lnTo>
                <a:lnTo>
                  <a:pt x="2602514" y="411793"/>
                </a:lnTo>
                <a:lnTo>
                  <a:pt x="2656132" y="399382"/>
                </a:lnTo>
                <a:lnTo>
                  <a:pt x="2705510" y="383994"/>
                </a:lnTo>
                <a:lnTo>
                  <a:pt x="2750096" y="365887"/>
                </a:lnTo>
                <a:lnTo>
                  <a:pt x="2789337" y="345313"/>
                </a:lnTo>
                <a:lnTo>
                  <a:pt x="2822681" y="322528"/>
                </a:lnTo>
                <a:lnTo>
                  <a:pt x="2869471" y="271344"/>
                </a:lnTo>
                <a:lnTo>
                  <a:pt x="2886049" y="214376"/>
                </a:lnTo>
                <a:lnTo>
                  <a:pt x="2881813" y="185293"/>
                </a:lnTo>
                <a:lnTo>
                  <a:pt x="2849576" y="130944"/>
                </a:lnTo>
                <a:lnTo>
                  <a:pt x="2789337" y="83391"/>
                </a:lnTo>
                <a:lnTo>
                  <a:pt x="2750096" y="62801"/>
                </a:lnTo>
                <a:lnTo>
                  <a:pt x="2705510" y="44677"/>
                </a:lnTo>
                <a:lnTo>
                  <a:pt x="2656132" y="29275"/>
                </a:lnTo>
                <a:lnTo>
                  <a:pt x="2602514" y="16851"/>
                </a:lnTo>
                <a:lnTo>
                  <a:pt x="2545207" y="7659"/>
                </a:lnTo>
                <a:lnTo>
                  <a:pt x="2484764" y="1957"/>
                </a:lnTo>
                <a:lnTo>
                  <a:pt x="2421737" y="0"/>
                </a:lnTo>
                <a:close/>
              </a:path>
            </a:pathLst>
          </a:custGeom>
          <a:solidFill>
            <a:srgbClr val="4F81BC"/>
          </a:solidFill>
        </p:spPr>
        <p:txBody>
          <a:bodyPr wrap="square" lIns="0" tIns="0" rIns="0" bIns="0" rtlCol="0"/>
          <a:lstStyle/>
          <a:p>
            <a:endParaRPr/>
          </a:p>
        </p:txBody>
      </p:sp>
      <p:sp>
        <p:nvSpPr>
          <p:cNvPr id="4" name="object 4"/>
          <p:cNvSpPr txBox="1"/>
          <p:nvPr/>
        </p:nvSpPr>
        <p:spPr>
          <a:xfrm>
            <a:off x="7180326" y="93852"/>
            <a:ext cx="2732405" cy="287020"/>
          </a:xfrm>
          <a:prstGeom prst="rect">
            <a:avLst/>
          </a:prstGeom>
        </p:spPr>
        <p:txBody>
          <a:bodyPr vert="horz" wrap="square" lIns="0" tIns="0" rIns="0" bIns="0" rtlCol="0">
            <a:spAutoFit/>
          </a:bodyPr>
          <a:lstStyle/>
          <a:p>
            <a:pPr marL="12700">
              <a:lnSpc>
                <a:spcPct val="100000"/>
              </a:lnSpc>
            </a:pPr>
            <a:r>
              <a:rPr sz="1800" spc="-254" dirty="0">
                <a:latin typeface="Arial" panose="020B0604020202020204"/>
                <a:cs typeface="Arial" panose="020B0604020202020204"/>
              </a:rPr>
              <a:t>1</a:t>
            </a:r>
            <a:r>
              <a:rPr sz="1800" spc="-245" dirty="0">
                <a:latin typeface="Arial" panose="020B0604020202020204"/>
                <a:cs typeface="Arial" panose="020B0604020202020204"/>
              </a:rPr>
              <a:t>0</a:t>
            </a:r>
            <a:r>
              <a:rPr sz="1800" dirty="0">
                <a:latin typeface="宋体" panose="02010600030101010101" pitchFamily="2" charset="-122"/>
                <a:cs typeface="宋体" panose="02010600030101010101" pitchFamily="2" charset="-122"/>
              </a:rPr>
              <a:t>大经典案例教你节约个税</a:t>
            </a:r>
            <a:endParaRPr sz="1800">
              <a:latin typeface="宋体" panose="02010600030101010101" pitchFamily="2" charset="-122"/>
              <a:cs typeface="宋体" panose="02010600030101010101" pitchFamily="2" charset="-122"/>
            </a:endParaRPr>
          </a:p>
        </p:txBody>
      </p:sp>
      <p:sp>
        <p:nvSpPr>
          <p:cNvPr id="5" name="object 5"/>
          <p:cNvSpPr/>
          <p:nvPr/>
        </p:nvSpPr>
        <p:spPr>
          <a:xfrm>
            <a:off x="642912" y="985786"/>
            <a:ext cx="9615805" cy="3786504"/>
          </a:xfrm>
          <a:custGeom>
            <a:avLst/>
            <a:gdLst/>
            <a:ahLst/>
            <a:cxnLst/>
            <a:rect l="l" t="t" r="r" b="b"/>
            <a:pathLst>
              <a:path w="9615805" h="3786504">
                <a:moveTo>
                  <a:pt x="0" y="3786251"/>
                </a:moveTo>
                <a:lnTo>
                  <a:pt x="9615551" y="3786251"/>
                </a:lnTo>
                <a:lnTo>
                  <a:pt x="9615551" y="0"/>
                </a:lnTo>
                <a:lnTo>
                  <a:pt x="0" y="0"/>
                </a:lnTo>
                <a:lnTo>
                  <a:pt x="0" y="3786251"/>
                </a:lnTo>
                <a:close/>
              </a:path>
            </a:pathLst>
          </a:custGeom>
          <a:ln w="25400">
            <a:solidFill>
              <a:srgbClr val="4F81BC"/>
            </a:solidFill>
          </a:ln>
        </p:spPr>
        <p:txBody>
          <a:bodyPr wrap="square" lIns="0" tIns="0" rIns="0" bIns="0" rtlCol="0"/>
          <a:lstStyle/>
          <a:p>
            <a:endParaRPr/>
          </a:p>
        </p:txBody>
      </p:sp>
      <p:sp>
        <p:nvSpPr>
          <p:cNvPr id="6" name="object 6"/>
          <p:cNvSpPr/>
          <p:nvPr/>
        </p:nvSpPr>
        <p:spPr>
          <a:xfrm>
            <a:off x="4043298" y="771525"/>
            <a:ext cx="2715260" cy="428625"/>
          </a:xfrm>
          <a:custGeom>
            <a:avLst/>
            <a:gdLst/>
            <a:ahLst/>
            <a:cxnLst/>
            <a:rect l="l" t="t" r="r" b="b"/>
            <a:pathLst>
              <a:path w="2715259" h="428625">
                <a:moveTo>
                  <a:pt x="2643251" y="0"/>
                </a:moveTo>
                <a:lnTo>
                  <a:pt x="71500" y="0"/>
                </a:lnTo>
                <a:lnTo>
                  <a:pt x="43666" y="5615"/>
                </a:lnTo>
                <a:lnTo>
                  <a:pt x="20939" y="20923"/>
                </a:lnTo>
                <a:lnTo>
                  <a:pt x="5617" y="43612"/>
                </a:lnTo>
                <a:lnTo>
                  <a:pt x="0" y="71373"/>
                </a:lnTo>
                <a:lnTo>
                  <a:pt x="0" y="357123"/>
                </a:lnTo>
                <a:lnTo>
                  <a:pt x="5617" y="384958"/>
                </a:lnTo>
                <a:lnTo>
                  <a:pt x="20939" y="407685"/>
                </a:lnTo>
                <a:lnTo>
                  <a:pt x="43666" y="423007"/>
                </a:lnTo>
                <a:lnTo>
                  <a:pt x="71500" y="428625"/>
                </a:lnTo>
                <a:lnTo>
                  <a:pt x="2643251" y="428625"/>
                </a:lnTo>
                <a:lnTo>
                  <a:pt x="2671085" y="423007"/>
                </a:lnTo>
                <a:lnTo>
                  <a:pt x="2693812" y="407685"/>
                </a:lnTo>
                <a:lnTo>
                  <a:pt x="2709134" y="384958"/>
                </a:lnTo>
                <a:lnTo>
                  <a:pt x="2714752" y="357123"/>
                </a:lnTo>
                <a:lnTo>
                  <a:pt x="2714752" y="71373"/>
                </a:lnTo>
                <a:lnTo>
                  <a:pt x="2709134" y="43612"/>
                </a:lnTo>
                <a:lnTo>
                  <a:pt x="2693812" y="20923"/>
                </a:lnTo>
                <a:lnTo>
                  <a:pt x="2671085" y="5615"/>
                </a:lnTo>
                <a:lnTo>
                  <a:pt x="2643251" y="0"/>
                </a:lnTo>
                <a:close/>
              </a:path>
            </a:pathLst>
          </a:custGeom>
          <a:solidFill>
            <a:srgbClr val="4F81BC"/>
          </a:solidFill>
        </p:spPr>
        <p:txBody>
          <a:bodyPr wrap="square" lIns="0" tIns="0" rIns="0" bIns="0" rtlCol="0"/>
          <a:lstStyle/>
          <a:p>
            <a:endParaRPr/>
          </a:p>
        </p:txBody>
      </p:sp>
      <p:sp>
        <p:nvSpPr>
          <p:cNvPr id="7" name="object 7"/>
          <p:cNvSpPr/>
          <p:nvPr/>
        </p:nvSpPr>
        <p:spPr>
          <a:xfrm>
            <a:off x="4043298" y="771525"/>
            <a:ext cx="2715260" cy="428625"/>
          </a:xfrm>
          <a:custGeom>
            <a:avLst/>
            <a:gdLst/>
            <a:ahLst/>
            <a:cxnLst/>
            <a:rect l="l" t="t" r="r" b="b"/>
            <a:pathLst>
              <a:path w="2715259" h="428625">
                <a:moveTo>
                  <a:pt x="0" y="71373"/>
                </a:moveTo>
                <a:lnTo>
                  <a:pt x="5617" y="43612"/>
                </a:lnTo>
                <a:lnTo>
                  <a:pt x="20939" y="20923"/>
                </a:lnTo>
                <a:lnTo>
                  <a:pt x="43666" y="5615"/>
                </a:lnTo>
                <a:lnTo>
                  <a:pt x="71500" y="0"/>
                </a:lnTo>
                <a:lnTo>
                  <a:pt x="2643251" y="0"/>
                </a:lnTo>
                <a:lnTo>
                  <a:pt x="2671085" y="5615"/>
                </a:lnTo>
                <a:lnTo>
                  <a:pt x="2693812" y="20923"/>
                </a:lnTo>
                <a:lnTo>
                  <a:pt x="2709134" y="43612"/>
                </a:lnTo>
                <a:lnTo>
                  <a:pt x="2714752" y="71373"/>
                </a:lnTo>
                <a:lnTo>
                  <a:pt x="2714752" y="357123"/>
                </a:lnTo>
                <a:lnTo>
                  <a:pt x="2709134" y="384958"/>
                </a:lnTo>
                <a:lnTo>
                  <a:pt x="2693812" y="407685"/>
                </a:lnTo>
                <a:lnTo>
                  <a:pt x="2671085" y="423007"/>
                </a:lnTo>
                <a:lnTo>
                  <a:pt x="2643251" y="428625"/>
                </a:lnTo>
                <a:lnTo>
                  <a:pt x="71500" y="428625"/>
                </a:lnTo>
                <a:lnTo>
                  <a:pt x="43666" y="423007"/>
                </a:lnTo>
                <a:lnTo>
                  <a:pt x="20939" y="407685"/>
                </a:lnTo>
                <a:lnTo>
                  <a:pt x="5617" y="384958"/>
                </a:lnTo>
                <a:lnTo>
                  <a:pt x="0" y="357123"/>
                </a:lnTo>
                <a:lnTo>
                  <a:pt x="0" y="71373"/>
                </a:lnTo>
                <a:close/>
              </a:path>
            </a:pathLst>
          </a:custGeom>
          <a:ln w="25400">
            <a:solidFill>
              <a:srgbClr val="4F81BC"/>
            </a:solidFill>
          </a:ln>
        </p:spPr>
        <p:txBody>
          <a:bodyPr wrap="square" lIns="0" tIns="0" rIns="0" bIns="0" rtlCol="0"/>
          <a:lstStyle/>
          <a:p>
            <a:endParaRPr/>
          </a:p>
        </p:txBody>
      </p:sp>
      <p:sp>
        <p:nvSpPr>
          <p:cNvPr id="8" name="object 8"/>
          <p:cNvSpPr txBox="1"/>
          <p:nvPr/>
        </p:nvSpPr>
        <p:spPr>
          <a:xfrm>
            <a:off x="1263141" y="339852"/>
            <a:ext cx="8670925" cy="2907665"/>
          </a:xfrm>
          <a:prstGeom prst="rect">
            <a:avLst/>
          </a:prstGeom>
        </p:spPr>
        <p:txBody>
          <a:bodyPr vert="horz" wrap="square" lIns="0" tIns="0" rIns="0" bIns="0" rtlCol="0">
            <a:spAutoFit/>
          </a:bodyPr>
          <a:lstStyle/>
          <a:p>
            <a:pPr marL="12700">
              <a:lnSpc>
                <a:spcPct val="100000"/>
              </a:lnSpc>
            </a:pPr>
            <a:r>
              <a:rPr sz="1800" b="1" spc="-25" dirty="0">
                <a:solidFill>
                  <a:srgbClr val="FFFFFF"/>
                </a:solidFill>
                <a:latin typeface="Arial Narrow" panose="020B0706020202030204"/>
                <a:cs typeface="Arial Narrow" panose="020B0706020202030204"/>
              </a:rPr>
              <a:t>1</a:t>
            </a:r>
            <a:r>
              <a:rPr sz="1800" b="1" spc="-25" dirty="0">
                <a:solidFill>
                  <a:srgbClr val="FFFFFF"/>
                </a:solidFill>
                <a:latin typeface="微软雅黑" panose="020B0503020204020204" charset="-122"/>
                <a:cs typeface="微软雅黑" panose="020B0503020204020204" charset="-122"/>
              </a:rPr>
              <a:t>、巧用年终奖政策节税</a:t>
            </a:r>
            <a:endParaRPr sz="1800">
              <a:latin typeface="微软雅黑" panose="020B0503020204020204" charset="-122"/>
              <a:cs typeface="微软雅黑" panose="020B0503020204020204" charset="-122"/>
            </a:endParaRPr>
          </a:p>
          <a:p>
            <a:pPr>
              <a:lnSpc>
                <a:spcPct val="100000"/>
              </a:lnSpc>
              <a:spcBef>
                <a:spcPts val="50"/>
              </a:spcBef>
            </a:pPr>
            <a:endParaRPr sz="1500">
              <a:latin typeface="Times New Roman" panose="02020603050405020304"/>
              <a:cs typeface="Times New Roman" panose="02020603050405020304"/>
            </a:endParaRPr>
          </a:p>
          <a:p>
            <a:pPr marR="383540" algn="ctr">
              <a:lnSpc>
                <a:spcPct val="100000"/>
              </a:lnSpc>
            </a:pPr>
            <a:r>
              <a:rPr sz="1800" b="1" spc="-10" dirty="0">
                <a:solidFill>
                  <a:srgbClr val="FFFFFF"/>
                </a:solidFill>
                <a:latin typeface="微软雅黑" panose="020B0503020204020204" charset="-122"/>
                <a:cs typeface="微软雅黑" panose="020B0503020204020204" charset="-122"/>
              </a:rPr>
              <a:t>穗地税发[2006]84号</a:t>
            </a:r>
            <a:endParaRPr sz="1800">
              <a:latin typeface="微软雅黑" panose="020B0503020204020204" charset="-122"/>
              <a:cs typeface="微软雅黑" panose="020B0503020204020204" charset="-122"/>
            </a:endParaRPr>
          </a:p>
          <a:p>
            <a:pPr>
              <a:lnSpc>
                <a:spcPct val="100000"/>
              </a:lnSpc>
            </a:pPr>
            <a:endParaRPr sz="1800">
              <a:latin typeface="Times New Roman" panose="02020603050405020304"/>
              <a:cs typeface="Times New Roman" panose="02020603050405020304"/>
            </a:endParaRPr>
          </a:p>
          <a:p>
            <a:pPr marL="114300">
              <a:lnSpc>
                <a:spcPct val="100000"/>
              </a:lnSpc>
              <a:spcBef>
                <a:spcPts val="1180"/>
              </a:spcBef>
            </a:pPr>
            <a:r>
              <a:rPr sz="1600" spc="-5" dirty="0">
                <a:latin typeface="Wingdings" panose="05000000000000000000"/>
                <a:cs typeface="Wingdings" panose="05000000000000000000"/>
              </a:rPr>
              <a:t></a:t>
            </a:r>
            <a:r>
              <a:rPr sz="1600" spc="-5" dirty="0">
                <a:latin typeface="微软雅黑" panose="020B0503020204020204" charset="-122"/>
                <a:cs typeface="微软雅黑" panose="020B0503020204020204" charset="-122"/>
              </a:rPr>
              <a:t>纳税人在一个月度内分次取得属于全年一次性奖金性质的收入，以一个月为一次，可以将其合</a:t>
            </a:r>
            <a:endParaRPr sz="1600">
              <a:latin typeface="微软雅黑" panose="020B0503020204020204" charset="-122"/>
              <a:cs typeface="微软雅黑" panose="020B0503020204020204" charset="-122"/>
            </a:endParaRPr>
          </a:p>
          <a:p>
            <a:pPr marL="114300">
              <a:lnSpc>
                <a:spcPct val="100000"/>
              </a:lnSpc>
              <a:spcBef>
                <a:spcPts val="960"/>
              </a:spcBef>
            </a:pPr>
            <a:r>
              <a:rPr sz="1600" dirty="0">
                <a:latin typeface="微软雅黑" panose="020B0503020204020204" charset="-122"/>
                <a:cs typeface="微软雅黑" panose="020B0503020204020204" charset="-122"/>
              </a:rPr>
              <a:t>并后单独作为一个月工资、薪金所得计算纳税；</a:t>
            </a:r>
            <a:endParaRPr sz="1600">
              <a:latin typeface="微软雅黑" panose="020B0503020204020204" charset="-122"/>
              <a:cs typeface="微软雅黑" panose="020B0503020204020204" charset="-122"/>
            </a:endParaRPr>
          </a:p>
          <a:p>
            <a:pPr>
              <a:lnSpc>
                <a:spcPct val="100000"/>
              </a:lnSpc>
            </a:pPr>
            <a:endParaRPr sz="1600">
              <a:latin typeface="Times New Roman" panose="02020603050405020304"/>
              <a:cs typeface="Times New Roman" panose="02020603050405020304"/>
            </a:endParaRPr>
          </a:p>
          <a:p>
            <a:pPr>
              <a:lnSpc>
                <a:spcPct val="100000"/>
              </a:lnSpc>
              <a:spcBef>
                <a:spcPts val="45"/>
              </a:spcBef>
            </a:pPr>
            <a:endParaRPr sz="1700">
              <a:latin typeface="Times New Roman" panose="02020603050405020304"/>
              <a:cs typeface="Times New Roman" panose="02020603050405020304"/>
            </a:endParaRPr>
          </a:p>
          <a:p>
            <a:pPr marL="114300">
              <a:lnSpc>
                <a:spcPct val="100000"/>
              </a:lnSpc>
            </a:pPr>
            <a:r>
              <a:rPr sz="1600" spc="-5" dirty="0">
                <a:latin typeface="Wingdings" panose="05000000000000000000"/>
                <a:cs typeface="Wingdings" panose="05000000000000000000"/>
              </a:rPr>
              <a:t></a:t>
            </a:r>
            <a:r>
              <a:rPr sz="1600" spc="-5" dirty="0">
                <a:latin typeface="微软雅黑" panose="020B0503020204020204" charset="-122"/>
                <a:cs typeface="微软雅黑" panose="020B0503020204020204" charset="-122"/>
              </a:rPr>
              <a:t>纳税人在一个年度内不同月份分次取得属于本年度和上年度（或下年度）全年一次性奖金性质</a:t>
            </a:r>
            <a:endParaRPr sz="1600">
              <a:latin typeface="微软雅黑" panose="020B0503020204020204" charset="-122"/>
              <a:cs typeface="微软雅黑" panose="020B0503020204020204" charset="-122"/>
            </a:endParaRPr>
          </a:p>
          <a:p>
            <a:pPr marL="114300">
              <a:lnSpc>
                <a:spcPct val="100000"/>
              </a:lnSpc>
              <a:spcBef>
                <a:spcPts val="960"/>
              </a:spcBef>
            </a:pPr>
            <a:r>
              <a:rPr sz="1600" dirty="0">
                <a:latin typeface="微软雅黑" panose="020B0503020204020204" charset="-122"/>
                <a:cs typeface="微软雅黑" panose="020B0503020204020204" charset="-122"/>
              </a:rPr>
              <a:t>的收入，也只允许选择其中一次单独作为一个月工资、薪金所得计算纳税。</a:t>
            </a:r>
            <a:endParaRPr sz="1600">
              <a:latin typeface="微软雅黑" panose="020B0503020204020204" charset="-122"/>
              <a:cs typeface="微软雅黑" panose="020B0503020204020204" charset="-122"/>
            </a:endParaRPr>
          </a:p>
        </p:txBody>
      </p:sp>
      <p:sp>
        <p:nvSpPr>
          <p:cNvPr id="9" name="object 9"/>
          <p:cNvSpPr/>
          <p:nvPr/>
        </p:nvSpPr>
        <p:spPr>
          <a:xfrm>
            <a:off x="3855720" y="432815"/>
            <a:ext cx="6848856" cy="131063"/>
          </a:xfrm>
          <a:prstGeom prst="rect">
            <a:avLst/>
          </a:prstGeom>
          <a:blipFill>
            <a:blip r:embed="rId2" cstate="print"/>
            <a:stretch>
              <a:fillRect/>
            </a:stretch>
          </a:blipFill>
        </p:spPr>
        <p:txBody>
          <a:bodyPr wrap="square" lIns="0" tIns="0" rIns="0" bIns="0" rtlCol="0"/>
          <a:lstStyle/>
          <a:p>
            <a:endParaRPr/>
          </a:p>
        </p:txBody>
      </p:sp>
      <p:sp>
        <p:nvSpPr>
          <p:cNvPr id="10" name="object 10"/>
          <p:cNvSpPr/>
          <p:nvPr/>
        </p:nvSpPr>
        <p:spPr>
          <a:xfrm>
            <a:off x="3900423" y="471423"/>
            <a:ext cx="6758305" cy="14604"/>
          </a:xfrm>
          <a:custGeom>
            <a:avLst/>
            <a:gdLst/>
            <a:ahLst/>
            <a:cxnLst/>
            <a:rect l="l" t="t" r="r" b="b"/>
            <a:pathLst>
              <a:path w="6758305" h="14604">
                <a:moveTo>
                  <a:pt x="0" y="14351"/>
                </a:moveTo>
                <a:lnTo>
                  <a:pt x="6758051" y="0"/>
                </a:lnTo>
              </a:path>
            </a:pathLst>
          </a:custGeom>
          <a:ln w="25400">
            <a:solidFill>
              <a:srgbClr val="4F81BC"/>
            </a:solidFill>
          </a:ln>
        </p:spPr>
        <p:txBody>
          <a:bodyPr wrap="square" lIns="0" tIns="0" rIns="0" bIns="0" rtlCol="0"/>
          <a:lstStyle/>
          <a:p>
            <a:endParaRPr/>
          </a:p>
        </p:txBody>
      </p:sp>
      <p:sp>
        <p:nvSpPr>
          <p:cNvPr id="11" name="object 11"/>
          <p:cNvSpPr/>
          <p:nvPr/>
        </p:nvSpPr>
        <p:spPr>
          <a:xfrm>
            <a:off x="0" y="4986356"/>
            <a:ext cx="10801350" cy="415290"/>
          </a:xfrm>
          <a:custGeom>
            <a:avLst/>
            <a:gdLst/>
            <a:ahLst/>
            <a:cxnLst/>
            <a:rect l="l" t="t" r="r" b="b"/>
            <a:pathLst>
              <a:path w="10801350" h="415289">
                <a:moveTo>
                  <a:pt x="10801350" y="414697"/>
                </a:moveTo>
                <a:lnTo>
                  <a:pt x="10801350" y="0"/>
                </a:lnTo>
                <a:lnTo>
                  <a:pt x="0" y="0"/>
                </a:lnTo>
                <a:lnTo>
                  <a:pt x="0" y="414697"/>
                </a:lnTo>
                <a:lnTo>
                  <a:pt x="10801350" y="414697"/>
                </a:lnTo>
                <a:close/>
              </a:path>
            </a:pathLst>
          </a:custGeom>
          <a:solidFill>
            <a:srgbClr val="404040"/>
          </a:solidFill>
        </p:spPr>
        <p:txBody>
          <a:bodyPr wrap="square" lIns="0" tIns="0" rIns="0" bIns="0" rtlCol="0"/>
          <a:lstStyle/>
          <a:p>
            <a:endParaRPr/>
          </a:p>
        </p:txBody>
      </p:sp>
      <p:sp>
        <p:nvSpPr>
          <p:cNvPr id="12" name="object 12"/>
          <p:cNvSpPr txBox="1">
            <a:spLocks noGrp="1"/>
          </p:cNvSpPr>
          <p:nvPr>
            <p:ph type="ftr" sz="quarter" idx="5"/>
          </p:nvPr>
        </p:nvSpPr>
        <p:spPr>
          <a:prstGeom prst="rect">
            <a:avLst/>
          </a:prstGeom>
        </p:spPr>
        <p:txBody>
          <a:bodyPr vert="horz" wrap="square" lIns="0" tIns="0" rIns="0" bIns="0" rtlCol="0">
            <a:spAutoFit/>
          </a:bodyPr>
          <a:lstStyle/>
          <a:p>
            <a:pPr marL="12700">
              <a:lnSpc>
                <a:spcPts val="2095"/>
              </a:lnSpc>
            </a:pPr>
            <a:r>
              <a:rPr spc="5" dirty="0"/>
              <a:t>会计学堂</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06528" y="109283"/>
            <a:ext cx="10707522" cy="287020"/>
          </a:xfrm>
          <a:prstGeom prst="rect">
            <a:avLst/>
          </a:prstGeom>
        </p:spPr>
        <p:txBody>
          <a:bodyPr vert="horz" wrap="square" lIns="0" tIns="0" rIns="0" bIns="0" rtlCol="0">
            <a:spAutoFit/>
          </a:bodyPr>
          <a:lstStyle/>
          <a:p>
            <a:pPr marL="12700">
              <a:lnSpc>
                <a:spcPct val="100000"/>
              </a:lnSpc>
            </a:pPr>
            <a:endParaRPr dirty="0">
              <a:solidFill>
                <a:srgbClr val="00AF50"/>
              </a:solidFill>
            </a:endParaRPr>
          </a:p>
        </p:txBody>
      </p:sp>
      <p:sp>
        <p:nvSpPr>
          <p:cNvPr id="3" name="object 3"/>
          <p:cNvSpPr/>
          <p:nvPr/>
        </p:nvSpPr>
        <p:spPr>
          <a:xfrm>
            <a:off x="1014374" y="271398"/>
            <a:ext cx="2886075" cy="428625"/>
          </a:xfrm>
          <a:custGeom>
            <a:avLst/>
            <a:gdLst/>
            <a:ahLst/>
            <a:cxnLst/>
            <a:rect l="l" t="t" r="r" b="b"/>
            <a:pathLst>
              <a:path w="2886075" h="428625">
                <a:moveTo>
                  <a:pt x="2421737" y="0"/>
                </a:moveTo>
                <a:lnTo>
                  <a:pt x="464286" y="0"/>
                </a:lnTo>
                <a:lnTo>
                  <a:pt x="401289" y="1957"/>
                </a:lnTo>
                <a:lnTo>
                  <a:pt x="340867" y="7659"/>
                </a:lnTo>
                <a:lnTo>
                  <a:pt x="283572" y="16851"/>
                </a:lnTo>
                <a:lnTo>
                  <a:pt x="229960" y="29275"/>
                </a:lnTo>
                <a:lnTo>
                  <a:pt x="180582" y="44677"/>
                </a:lnTo>
                <a:lnTo>
                  <a:pt x="135993" y="62801"/>
                </a:lnTo>
                <a:lnTo>
                  <a:pt x="96745" y="83391"/>
                </a:lnTo>
                <a:lnTo>
                  <a:pt x="63392" y="106190"/>
                </a:lnTo>
                <a:lnTo>
                  <a:pt x="16586" y="157397"/>
                </a:lnTo>
                <a:lnTo>
                  <a:pt x="0" y="214376"/>
                </a:lnTo>
                <a:lnTo>
                  <a:pt x="4238" y="243456"/>
                </a:lnTo>
                <a:lnTo>
                  <a:pt x="36488" y="297787"/>
                </a:lnTo>
                <a:lnTo>
                  <a:pt x="96745" y="345313"/>
                </a:lnTo>
                <a:lnTo>
                  <a:pt x="135993" y="365887"/>
                </a:lnTo>
                <a:lnTo>
                  <a:pt x="180582" y="383994"/>
                </a:lnTo>
                <a:lnTo>
                  <a:pt x="229960" y="399382"/>
                </a:lnTo>
                <a:lnTo>
                  <a:pt x="283572" y="411793"/>
                </a:lnTo>
                <a:lnTo>
                  <a:pt x="340867" y="420974"/>
                </a:lnTo>
                <a:lnTo>
                  <a:pt x="401289" y="426669"/>
                </a:lnTo>
                <a:lnTo>
                  <a:pt x="464286" y="428625"/>
                </a:lnTo>
                <a:lnTo>
                  <a:pt x="2421737" y="428625"/>
                </a:lnTo>
                <a:lnTo>
                  <a:pt x="2484764" y="426669"/>
                </a:lnTo>
                <a:lnTo>
                  <a:pt x="2545207" y="420974"/>
                </a:lnTo>
                <a:lnTo>
                  <a:pt x="2602514" y="411793"/>
                </a:lnTo>
                <a:lnTo>
                  <a:pt x="2656132" y="399382"/>
                </a:lnTo>
                <a:lnTo>
                  <a:pt x="2705510" y="383994"/>
                </a:lnTo>
                <a:lnTo>
                  <a:pt x="2750096" y="365887"/>
                </a:lnTo>
                <a:lnTo>
                  <a:pt x="2789337" y="345313"/>
                </a:lnTo>
                <a:lnTo>
                  <a:pt x="2822681" y="322528"/>
                </a:lnTo>
                <a:lnTo>
                  <a:pt x="2869471" y="271344"/>
                </a:lnTo>
                <a:lnTo>
                  <a:pt x="2886049" y="214376"/>
                </a:lnTo>
                <a:lnTo>
                  <a:pt x="2881813" y="185293"/>
                </a:lnTo>
                <a:lnTo>
                  <a:pt x="2849576" y="130944"/>
                </a:lnTo>
                <a:lnTo>
                  <a:pt x="2789337" y="83391"/>
                </a:lnTo>
                <a:lnTo>
                  <a:pt x="2750096" y="62801"/>
                </a:lnTo>
                <a:lnTo>
                  <a:pt x="2705510" y="44677"/>
                </a:lnTo>
                <a:lnTo>
                  <a:pt x="2656132" y="29275"/>
                </a:lnTo>
                <a:lnTo>
                  <a:pt x="2602514" y="16851"/>
                </a:lnTo>
                <a:lnTo>
                  <a:pt x="2545207" y="7659"/>
                </a:lnTo>
                <a:lnTo>
                  <a:pt x="2484764" y="1957"/>
                </a:lnTo>
                <a:lnTo>
                  <a:pt x="2421737" y="0"/>
                </a:lnTo>
                <a:close/>
              </a:path>
            </a:pathLst>
          </a:custGeom>
          <a:solidFill>
            <a:srgbClr val="4F81BC"/>
          </a:solidFill>
        </p:spPr>
        <p:txBody>
          <a:bodyPr wrap="square" lIns="0" tIns="0" rIns="0" bIns="0" rtlCol="0"/>
          <a:lstStyle/>
          <a:p>
            <a:endParaRPr/>
          </a:p>
        </p:txBody>
      </p:sp>
      <p:sp>
        <p:nvSpPr>
          <p:cNvPr id="4" name="object 4"/>
          <p:cNvSpPr txBox="1"/>
          <p:nvPr/>
        </p:nvSpPr>
        <p:spPr>
          <a:xfrm>
            <a:off x="1239685" y="731965"/>
            <a:ext cx="7529830" cy="3363595"/>
          </a:xfrm>
          <a:prstGeom prst="rect">
            <a:avLst/>
          </a:prstGeom>
        </p:spPr>
        <p:txBody>
          <a:bodyPr vert="horz" wrap="square" lIns="0" tIns="0" rIns="0" bIns="0" rtlCol="0">
            <a:spAutoFit/>
          </a:bodyPr>
          <a:lstStyle/>
          <a:p>
            <a:pPr marL="12700">
              <a:lnSpc>
                <a:spcPct val="100000"/>
              </a:lnSpc>
            </a:pPr>
            <a:r>
              <a:rPr sz="1800" b="1" spc="-25" dirty="0">
                <a:solidFill>
                  <a:srgbClr val="FFFFFF"/>
                </a:solidFill>
                <a:latin typeface="Arial Narrow" panose="020B0706020202030204"/>
                <a:cs typeface="Arial Narrow" panose="020B0706020202030204"/>
              </a:rPr>
              <a:t>1</a:t>
            </a:r>
            <a:r>
              <a:rPr sz="1800" b="1" spc="-25" dirty="0">
                <a:solidFill>
                  <a:srgbClr val="FFFFFF"/>
                </a:solidFill>
                <a:latin typeface="微软雅黑" panose="020B0503020204020204" charset="-122"/>
                <a:cs typeface="微软雅黑" panose="020B0503020204020204" charset="-122"/>
              </a:rPr>
              <a:t>、巧用年终奖政策节税</a:t>
            </a:r>
            <a:endParaRPr sz="1800">
              <a:latin typeface="微软雅黑" panose="020B0503020204020204" charset="-122"/>
              <a:cs typeface="微软雅黑" panose="020B0503020204020204" charset="-122"/>
            </a:endParaRPr>
          </a:p>
          <a:p>
            <a:pPr marL="157480">
              <a:lnSpc>
                <a:spcPct val="100000"/>
              </a:lnSpc>
              <a:spcBef>
                <a:spcPts val="1530"/>
              </a:spcBef>
            </a:pPr>
            <a:r>
              <a:rPr sz="1800" dirty="0">
                <a:latin typeface="微软雅黑" panose="020B0503020204020204" charset="-122"/>
                <a:cs typeface="微软雅黑" panose="020B0503020204020204" charset="-122"/>
              </a:rPr>
              <a:t>案例 1：某公司变相发放补贴少代扣代缴个人所得税被查处</a:t>
            </a:r>
            <a:r>
              <a:rPr sz="1800" spc="-75" dirty="0">
                <a:latin typeface="微软雅黑" panose="020B0503020204020204" charset="-122"/>
                <a:cs typeface="微软雅黑" panose="020B0503020204020204" charset="-122"/>
              </a:rPr>
              <a:t> </a:t>
            </a:r>
            <a:r>
              <a:rPr sz="1800" dirty="0">
                <a:latin typeface="微软雅黑" panose="020B0503020204020204" charset="-122"/>
                <a:cs typeface="微软雅黑" panose="020B0503020204020204" charset="-122"/>
              </a:rPr>
              <a:t>（深圳地税）</a:t>
            </a:r>
            <a:endParaRPr sz="1800">
              <a:latin typeface="微软雅黑" panose="020B0503020204020204" charset="-122"/>
              <a:cs typeface="微软雅黑" panose="020B0503020204020204" charset="-122"/>
            </a:endParaRPr>
          </a:p>
          <a:p>
            <a:pPr>
              <a:lnSpc>
                <a:spcPct val="100000"/>
              </a:lnSpc>
            </a:pPr>
            <a:endParaRPr sz="1800">
              <a:latin typeface="Times New Roman" panose="02020603050405020304"/>
              <a:cs typeface="Times New Roman" panose="02020603050405020304"/>
            </a:endParaRPr>
          </a:p>
          <a:p>
            <a:pPr>
              <a:lnSpc>
                <a:spcPct val="100000"/>
              </a:lnSpc>
              <a:spcBef>
                <a:spcPts val="25"/>
              </a:spcBef>
            </a:pPr>
            <a:endParaRPr sz="1600">
              <a:latin typeface="Times New Roman" panose="02020603050405020304"/>
              <a:cs typeface="Times New Roman" panose="02020603050405020304"/>
            </a:endParaRPr>
          </a:p>
          <a:p>
            <a:pPr marL="157480">
              <a:lnSpc>
                <a:spcPct val="100000"/>
              </a:lnSpc>
              <a:spcBef>
                <a:spcPts val="5"/>
              </a:spcBef>
            </a:pPr>
            <a:r>
              <a:rPr sz="1800" b="1" dirty="0">
                <a:latin typeface="微软雅黑" panose="020B0503020204020204" charset="-122"/>
                <a:cs typeface="微软雅黑" panose="020B0503020204020204" charset="-122"/>
              </a:rPr>
              <a:t>解决的疑惑：</a:t>
            </a:r>
            <a:endParaRPr sz="1800">
              <a:latin typeface="微软雅黑" panose="020B0503020204020204" charset="-122"/>
              <a:cs typeface="微软雅黑" panose="020B0503020204020204" charset="-122"/>
            </a:endParaRPr>
          </a:p>
          <a:p>
            <a:pPr marL="157480">
              <a:lnSpc>
                <a:spcPct val="100000"/>
              </a:lnSpc>
              <a:spcBef>
                <a:spcPts val="1080"/>
              </a:spcBef>
            </a:pPr>
            <a:r>
              <a:rPr sz="1800" dirty="0">
                <a:latin typeface="Wingdings" panose="05000000000000000000"/>
                <a:cs typeface="Wingdings" panose="05000000000000000000"/>
              </a:rPr>
              <a:t></a:t>
            </a:r>
            <a:r>
              <a:rPr sz="1800" dirty="0">
                <a:latin typeface="微软雅黑" panose="020B0503020204020204" charset="-122"/>
                <a:cs typeface="微软雅黑" panose="020B0503020204020204" charset="-122"/>
              </a:rPr>
              <a:t>为什么多发 1</a:t>
            </a:r>
            <a:r>
              <a:rPr sz="1800" spc="-90" dirty="0">
                <a:latin typeface="微软雅黑" panose="020B0503020204020204" charset="-122"/>
                <a:cs typeface="微软雅黑" panose="020B0503020204020204" charset="-122"/>
              </a:rPr>
              <a:t> </a:t>
            </a:r>
            <a:r>
              <a:rPr sz="1800" dirty="0">
                <a:latin typeface="微软雅黑" panose="020B0503020204020204" charset="-122"/>
                <a:cs typeface="微软雅黑" panose="020B0503020204020204" charset="-122"/>
              </a:rPr>
              <a:t>元会少拿几千元？</a:t>
            </a:r>
            <a:endParaRPr sz="1800">
              <a:latin typeface="微软雅黑" panose="020B0503020204020204" charset="-122"/>
              <a:cs typeface="微软雅黑" panose="020B0503020204020204" charset="-122"/>
            </a:endParaRPr>
          </a:p>
          <a:p>
            <a:pPr marL="157480">
              <a:lnSpc>
                <a:spcPct val="100000"/>
              </a:lnSpc>
              <a:spcBef>
                <a:spcPts val="1080"/>
              </a:spcBef>
            </a:pPr>
            <a:r>
              <a:rPr sz="1800" spc="-5" dirty="0">
                <a:latin typeface="Wingdings" panose="05000000000000000000"/>
                <a:cs typeface="Wingdings" panose="05000000000000000000"/>
              </a:rPr>
              <a:t></a:t>
            </a:r>
            <a:r>
              <a:rPr sz="1800" spc="-5" dirty="0">
                <a:latin typeface="微软雅黑" panose="020B0503020204020204" charset="-122"/>
                <a:cs typeface="微软雅黑" panose="020B0503020204020204" charset="-122"/>
              </a:rPr>
              <a:t>如何正确理解年终奖优惠政策一年只能用一次？</a:t>
            </a:r>
            <a:endParaRPr sz="1800">
              <a:latin typeface="微软雅黑" panose="020B0503020204020204" charset="-122"/>
              <a:cs typeface="微软雅黑" panose="020B0503020204020204" charset="-122"/>
            </a:endParaRPr>
          </a:p>
          <a:p>
            <a:pPr marL="157480">
              <a:lnSpc>
                <a:spcPct val="100000"/>
              </a:lnSpc>
              <a:spcBef>
                <a:spcPts val="1080"/>
              </a:spcBef>
            </a:pPr>
            <a:r>
              <a:rPr sz="1800" dirty="0">
                <a:latin typeface="Wingdings" panose="05000000000000000000"/>
                <a:cs typeface="Wingdings" panose="05000000000000000000"/>
              </a:rPr>
              <a:t></a:t>
            </a:r>
            <a:r>
              <a:rPr sz="1800" dirty="0">
                <a:latin typeface="微软雅黑" panose="020B0503020204020204" charset="-122"/>
                <a:cs typeface="微软雅黑" panose="020B0503020204020204" charset="-122"/>
              </a:rPr>
              <a:t>如何搭配年终奖和工资最为节税？</a:t>
            </a:r>
            <a:endParaRPr sz="1800">
              <a:latin typeface="微软雅黑" panose="020B0503020204020204" charset="-122"/>
              <a:cs typeface="微软雅黑" panose="020B0503020204020204" charset="-122"/>
            </a:endParaRPr>
          </a:p>
          <a:p>
            <a:pPr>
              <a:lnSpc>
                <a:spcPct val="100000"/>
              </a:lnSpc>
              <a:spcBef>
                <a:spcPts val="15"/>
              </a:spcBef>
            </a:pPr>
            <a:endParaRPr sz="2200">
              <a:latin typeface="Times New Roman" panose="02020603050405020304"/>
              <a:cs typeface="Times New Roman" panose="02020603050405020304"/>
            </a:endParaRPr>
          </a:p>
          <a:p>
            <a:pPr marL="157480">
              <a:lnSpc>
                <a:spcPct val="100000"/>
              </a:lnSpc>
            </a:pPr>
            <a:r>
              <a:rPr sz="1800" b="1" spc="-5" dirty="0">
                <a:latin typeface="微软雅黑" panose="020B0503020204020204" charset="-122"/>
                <a:cs typeface="微软雅黑" panose="020B0503020204020204" charset="-122"/>
              </a:rPr>
              <a:t>实际应用：</a:t>
            </a:r>
            <a:r>
              <a:rPr sz="1800" spc="-5" dirty="0">
                <a:solidFill>
                  <a:srgbClr val="FF0066"/>
                </a:solidFill>
                <a:latin typeface="微软雅黑" panose="020B0503020204020204" charset="-122"/>
                <a:cs typeface="微软雅黑" panose="020B0503020204020204" charset="-122"/>
              </a:rPr>
              <a:t>利用年终奖优惠政策、合理搭配工资节税</a:t>
            </a:r>
            <a:endParaRPr sz="1800">
              <a:latin typeface="微软雅黑" panose="020B0503020204020204" charset="-122"/>
              <a:cs typeface="微软雅黑" panose="020B0503020204020204" charset="-122"/>
            </a:endParaRPr>
          </a:p>
        </p:txBody>
      </p:sp>
      <p:sp>
        <p:nvSpPr>
          <p:cNvPr id="5" name="object 5"/>
          <p:cNvSpPr txBox="1"/>
          <p:nvPr/>
        </p:nvSpPr>
        <p:spPr>
          <a:xfrm>
            <a:off x="7842250" y="127888"/>
            <a:ext cx="2732405" cy="287020"/>
          </a:xfrm>
          <a:prstGeom prst="rect">
            <a:avLst/>
          </a:prstGeom>
        </p:spPr>
        <p:txBody>
          <a:bodyPr vert="horz" wrap="square" lIns="0" tIns="0" rIns="0" bIns="0" rtlCol="0">
            <a:spAutoFit/>
          </a:bodyPr>
          <a:lstStyle/>
          <a:p>
            <a:pPr marL="12700">
              <a:lnSpc>
                <a:spcPct val="100000"/>
              </a:lnSpc>
            </a:pPr>
            <a:r>
              <a:rPr sz="1800" spc="-254" dirty="0">
                <a:latin typeface="Arial" panose="020B0604020202020204"/>
                <a:cs typeface="Arial" panose="020B0604020202020204"/>
              </a:rPr>
              <a:t>1</a:t>
            </a:r>
            <a:r>
              <a:rPr sz="1800" spc="-245" dirty="0">
                <a:latin typeface="Arial" panose="020B0604020202020204"/>
                <a:cs typeface="Arial" panose="020B0604020202020204"/>
              </a:rPr>
              <a:t>0</a:t>
            </a:r>
            <a:r>
              <a:rPr sz="1800" dirty="0">
                <a:latin typeface="宋体" panose="02010600030101010101" pitchFamily="2" charset="-122"/>
                <a:cs typeface="宋体" panose="02010600030101010101" pitchFamily="2" charset="-122"/>
              </a:rPr>
              <a:t>大经典案例教你节约个税</a:t>
            </a:r>
            <a:endParaRPr sz="1800">
              <a:latin typeface="宋体" panose="02010600030101010101" pitchFamily="2" charset="-122"/>
              <a:cs typeface="宋体" panose="02010600030101010101" pitchFamily="2" charset="-122"/>
            </a:endParaRPr>
          </a:p>
        </p:txBody>
      </p:sp>
      <p:sp>
        <p:nvSpPr>
          <p:cNvPr id="6" name="object 6"/>
          <p:cNvSpPr/>
          <p:nvPr/>
        </p:nvSpPr>
        <p:spPr>
          <a:xfrm>
            <a:off x="3855720" y="432815"/>
            <a:ext cx="6848856" cy="131063"/>
          </a:xfrm>
          <a:prstGeom prst="rect">
            <a:avLst/>
          </a:prstGeom>
          <a:blipFill>
            <a:blip r:embed="rId2" cstate="print"/>
            <a:stretch>
              <a:fillRect/>
            </a:stretch>
          </a:blipFill>
        </p:spPr>
        <p:txBody>
          <a:bodyPr wrap="square" lIns="0" tIns="0" rIns="0" bIns="0" rtlCol="0"/>
          <a:lstStyle/>
          <a:p>
            <a:endParaRPr/>
          </a:p>
        </p:txBody>
      </p:sp>
      <p:sp>
        <p:nvSpPr>
          <p:cNvPr id="7" name="object 7"/>
          <p:cNvSpPr/>
          <p:nvPr/>
        </p:nvSpPr>
        <p:spPr>
          <a:xfrm>
            <a:off x="3900423" y="471423"/>
            <a:ext cx="6758305" cy="14604"/>
          </a:xfrm>
          <a:custGeom>
            <a:avLst/>
            <a:gdLst/>
            <a:ahLst/>
            <a:cxnLst/>
            <a:rect l="l" t="t" r="r" b="b"/>
            <a:pathLst>
              <a:path w="6758305" h="14604">
                <a:moveTo>
                  <a:pt x="0" y="14351"/>
                </a:moveTo>
                <a:lnTo>
                  <a:pt x="6758051" y="0"/>
                </a:lnTo>
              </a:path>
            </a:pathLst>
          </a:custGeom>
          <a:ln w="25400">
            <a:solidFill>
              <a:srgbClr val="4F81BC"/>
            </a:solidFill>
          </a:ln>
        </p:spPr>
        <p:txBody>
          <a:bodyPr wrap="square" lIns="0" tIns="0" rIns="0" bIns="0" rtlCol="0"/>
          <a:lstStyle/>
          <a:p>
            <a:endParaRPr/>
          </a:p>
        </p:txBody>
      </p:sp>
      <p:sp>
        <p:nvSpPr>
          <p:cNvPr id="8" name="object 8"/>
          <p:cNvSpPr/>
          <p:nvPr/>
        </p:nvSpPr>
        <p:spPr>
          <a:xfrm>
            <a:off x="0" y="4986356"/>
            <a:ext cx="10801350" cy="415290"/>
          </a:xfrm>
          <a:custGeom>
            <a:avLst/>
            <a:gdLst/>
            <a:ahLst/>
            <a:cxnLst/>
            <a:rect l="l" t="t" r="r" b="b"/>
            <a:pathLst>
              <a:path w="10801350" h="415289">
                <a:moveTo>
                  <a:pt x="10801350" y="414697"/>
                </a:moveTo>
                <a:lnTo>
                  <a:pt x="10801350" y="0"/>
                </a:lnTo>
                <a:lnTo>
                  <a:pt x="0" y="0"/>
                </a:lnTo>
                <a:lnTo>
                  <a:pt x="0" y="414697"/>
                </a:lnTo>
                <a:lnTo>
                  <a:pt x="10801350" y="414697"/>
                </a:lnTo>
                <a:close/>
              </a:path>
            </a:pathLst>
          </a:custGeom>
          <a:solidFill>
            <a:srgbClr val="404040"/>
          </a:solidFill>
        </p:spPr>
        <p:txBody>
          <a:bodyPr wrap="square" lIns="0" tIns="0" rIns="0" bIns="0" rtlCol="0"/>
          <a:lstStyle/>
          <a:p>
            <a:endParaRPr/>
          </a:p>
        </p:txBody>
      </p:sp>
      <p:sp>
        <p:nvSpPr>
          <p:cNvPr id="9" name="object 9"/>
          <p:cNvSpPr txBox="1">
            <a:spLocks noGrp="1"/>
          </p:cNvSpPr>
          <p:nvPr>
            <p:ph type="ftr" sz="quarter" idx="5"/>
          </p:nvPr>
        </p:nvSpPr>
        <p:spPr>
          <a:prstGeom prst="rect">
            <a:avLst/>
          </a:prstGeom>
        </p:spPr>
        <p:txBody>
          <a:bodyPr vert="horz" wrap="square" lIns="0" tIns="0" rIns="0" bIns="0" rtlCol="0">
            <a:spAutoFit/>
          </a:bodyPr>
          <a:lstStyle/>
          <a:p>
            <a:pPr marL="12700">
              <a:lnSpc>
                <a:spcPts val="2095"/>
              </a:lnSpc>
            </a:pPr>
            <a:r>
              <a:rPr spc="5" dirty="0"/>
              <a:t>会计学堂</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0" rIns="0" bIns="0" rtlCol="0">
            <a:spAutoFit/>
          </a:bodyPr>
          <a:lstStyle/>
          <a:p>
            <a:pPr marL="12700">
              <a:lnSpc>
                <a:spcPct val="100000"/>
              </a:lnSpc>
            </a:pPr>
            <a:endParaRPr dirty="0">
              <a:solidFill>
                <a:srgbClr val="00AF50"/>
              </a:solidFill>
            </a:endParaRPr>
          </a:p>
        </p:txBody>
      </p:sp>
      <p:sp>
        <p:nvSpPr>
          <p:cNvPr id="3" name="object 3"/>
          <p:cNvSpPr/>
          <p:nvPr/>
        </p:nvSpPr>
        <p:spPr>
          <a:xfrm>
            <a:off x="1014374" y="271398"/>
            <a:ext cx="2886075" cy="428625"/>
          </a:xfrm>
          <a:custGeom>
            <a:avLst/>
            <a:gdLst/>
            <a:ahLst/>
            <a:cxnLst/>
            <a:rect l="l" t="t" r="r" b="b"/>
            <a:pathLst>
              <a:path w="2886075" h="428625">
                <a:moveTo>
                  <a:pt x="2421737" y="0"/>
                </a:moveTo>
                <a:lnTo>
                  <a:pt x="464286" y="0"/>
                </a:lnTo>
                <a:lnTo>
                  <a:pt x="401289" y="1957"/>
                </a:lnTo>
                <a:lnTo>
                  <a:pt x="340867" y="7659"/>
                </a:lnTo>
                <a:lnTo>
                  <a:pt x="283572" y="16851"/>
                </a:lnTo>
                <a:lnTo>
                  <a:pt x="229960" y="29275"/>
                </a:lnTo>
                <a:lnTo>
                  <a:pt x="180582" y="44677"/>
                </a:lnTo>
                <a:lnTo>
                  <a:pt x="135993" y="62801"/>
                </a:lnTo>
                <a:lnTo>
                  <a:pt x="96745" y="83391"/>
                </a:lnTo>
                <a:lnTo>
                  <a:pt x="63392" y="106190"/>
                </a:lnTo>
                <a:lnTo>
                  <a:pt x="16586" y="157397"/>
                </a:lnTo>
                <a:lnTo>
                  <a:pt x="0" y="214376"/>
                </a:lnTo>
                <a:lnTo>
                  <a:pt x="4238" y="243456"/>
                </a:lnTo>
                <a:lnTo>
                  <a:pt x="36488" y="297787"/>
                </a:lnTo>
                <a:lnTo>
                  <a:pt x="96745" y="345313"/>
                </a:lnTo>
                <a:lnTo>
                  <a:pt x="135993" y="365887"/>
                </a:lnTo>
                <a:lnTo>
                  <a:pt x="180582" y="383994"/>
                </a:lnTo>
                <a:lnTo>
                  <a:pt x="229960" y="399382"/>
                </a:lnTo>
                <a:lnTo>
                  <a:pt x="283572" y="411793"/>
                </a:lnTo>
                <a:lnTo>
                  <a:pt x="340867" y="420974"/>
                </a:lnTo>
                <a:lnTo>
                  <a:pt x="401289" y="426669"/>
                </a:lnTo>
                <a:lnTo>
                  <a:pt x="464286" y="428625"/>
                </a:lnTo>
                <a:lnTo>
                  <a:pt x="2421737" y="428625"/>
                </a:lnTo>
                <a:lnTo>
                  <a:pt x="2484764" y="426669"/>
                </a:lnTo>
                <a:lnTo>
                  <a:pt x="2545207" y="420974"/>
                </a:lnTo>
                <a:lnTo>
                  <a:pt x="2602514" y="411793"/>
                </a:lnTo>
                <a:lnTo>
                  <a:pt x="2656132" y="399382"/>
                </a:lnTo>
                <a:lnTo>
                  <a:pt x="2705510" y="383994"/>
                </a:lnTo>
                <a:lnTo>
                  <a:pt x="2750096" y="365887"/>
                </a:lnTo>
                <a:lnTo>
                  <a:pt x="2789337" y="345313"/>
                </a:lnTo>
                <a:lnTo>
                  <a:pt x="2822681" y="322528"/>
                </a:lnTo>
                <a:lnTo>
                  <a:pt x="2869471" y="271344"/>
                </a:lnTo>
                <a:lnTo>
                  <a:pt x="2886049" y="214376"/>
                </a:lnTo>
                <a:lnTo>
                  <a:pt x="2881813" y="185293"/>
                </a:lnTo>
                <a:lnTo>
                  <a:pt x="2849576" y="130944"/>
                </a:lnTo>
                <a:lnTo>
                  <a:pt x="2789337" y="83391"/>
                </a:lnTo>
                <a:lnTo>
                  <a:pt x="2750096" y="62801"/>
                </a:lnTo>
                <a:lnTo>
                  <a:pt x="2705510" y="44677"/>
                </a:lnTo>
                <a:lnTo>
                  <a:pt x="2656132" y="29275"/>
                </a:lnTo>
                <a:lnTo>
                  <a:pt x="2602514" y="16851"/>
                </a:lnTo>
                <a:lnTo>
                  <a:pt x="2545207" y="7659"/>
                </a:lnTo>
                <a:lnTo>
                  <a:pt x="2484764" y="1957"/>
                </a:lnTo>
                <a:lnTo>
                  <a:pt x="2421737" y="0"/>
                </a:lnTo>
                <a:close/>
              </a:path>
            </a:pathLst>
          </a:custGeom>
          <a:solidFill>
            <a:srgbClr val="4F81BC"/>
          </a:solidFill>
        </p:spPr>
        <p:txBody>
          <a:bodyPr wrap="square" lIns="0" tIns="0" rIns="0" bIns="0" rtlCol="0"/>
          <a:lstStyle/>
          <a:p>
            <a:endParaRPr/>
          </a:p>
        </p:txBody>
      </p:sp>
      <p:sp>
        <p:nvSpPr>
          <p:cNvPr id="4" name="object 4"/>
          <p:cNvSpPr txBox="1"/>
          <p:nvPr/>
        </p:nvSpPr>
        <p:spPr>
          <a:xfrm>
            <a:off x="7180326" y="93852"/>
            <a:ext cx="2732405" cy="287020"/>
          </a:xfrm>
          <a:prstGeom prst="rect">
            <a:avLst/>
          </a:prstGeom>
        </p:spPr>
        <p:txBody>
          <a:bodyPr vert="horz" wrap="square" lIns="0" tIns="0" rIns="0" bIns="0" rtlCol="0">
            <a:spAutoFit/>
          </a:bodyPr>
          <a:lstStyle/>
          <a:p>
            <a:pPr marL="12700">
              <a:lnSpc>
                <a:spcPct val="100000"/>
              </a:lnSpc>
            </a:pPr>
            <a:r>
              <a:rPr sz="1800" spc="-254" dirty="0">
                <a:latin typeface="Arial" panose="020B0604020202020204"/>
                <a:cs typeface="Arial" panose="020B0604020202020204"/>
              </a:rPr>
              <a:t>1</a:t>
            </a:r>
            <a:r>
              <a:rPr sz="1800" spc="-245" dirty="0">
                <a:latin typeface="Arial" panose="020B0604020202020204"/>
                <a:cs typeface="Arial" panose="020B0604020202020204"/>
              </a:rPr>
              <a:t>0</a:t>
            </a:r>
            <a:r>
              <a:rPr sz="1800" dirty="0">
                <a:latin typeface="宋体" panose="02010600030101010101" pitchFamily="2" charset="-122"/>
                <a:cs typeface="宋体" panose="02010600030101010101" pitchFamily="2" charset="-122"/>
              </a:rPr>
              <a:t>大经典案例教你节约个税</a:t>
            </a:r>
            <a:endParaRPr sz="1800">
              <a:latin typeface="宋体" panose="02010600030101010101" pitchFamily="2" charset="-122"/>
              <a:cs typeface="宋体" panose="02010600030101010101" pitchFamily="2" charset="-122"/>
            </a:endParaRPr>
          </a:p>
        </p:txBody>
      </p:sp>
      <p:sp>
        <p:nvSpPr>
          <p:cNvPr id="5" name="object 5"/>
          <p:cNvSpPr/>
          <p:nvPr/>
        </p:nvSpPr>
        <p:spPr>
          <a:xfrm>
            <a:off x="642912" y="985786"/>
            <a:ext cx="9615805" cy="3786504"/>
          </a:xfrm>
          <a:custGeom>
            <a:avLst/>
            <a:gdLst/>
            <a:ahLst/>
            <a:cxnLst/>
            <a:rect l="l" t="t" r="r" b="b"/>
            <a:pathLst>
              <a:path w="9615805" h="3786504">
                <a:moveTo>
                  <a:pt x="0" y="3786251"/>
                </a:moveTo>
                <a:lnTo>
                  <a:pt x="9615551" y="3786251"/>
                </a:lnTo>
                <a:lnTo>
                  <a:pt x="9615551" y="0"/>
                </a:lnTo>
                <a:lnTo>
                  <a:pt x="0" y="0"/>
                </a:lnTo>
                <a:lnTo>
                  <a:pt x="0" y="3786251"/>
                </a:lnTo>
                <a:close/>
              </a:path>
            </a:pathLst>
          </a:custGeom>
          <a:ln w="25400">
            <a:solidFill>
              <a:srgbClr val="4F81BC"/>
            </a:solidFill>
          </a:ln>
        </p:spPr>
        <p:txBody>
          <a:bodyPr wrap="square" lIns="0" tIns="0" rIns="0" bIns="0" rtlCol="0"/>
          <a:lstStyle/>
          <a:p>
            <a:endParaRPr/>
          </a:p>
        </p:txBody>
      </p:sp>
      <p:sp>
        <p:nvSpPr>
          <p:cNvPr id="6" name="object 6"/>
          <p:cNvSpPr/>
          <p:nvPr/>
        </p:nvSpPr>
        <p:spPr>
          <a:xfrm>
            <a:off x="4257675" y="771525"/>
            <a:ext cx="2357755" cy="428625"/>
          </a:xfrm>
          <a:custGeom>
            <a:avLst/>
            <a:gdLst/>
            <a:ahLst/>
            <a:cxnLst/>
            <a:rect l="l" t="t" r="r" b="b"/>
            <a:pathLst>
              <a:path w="2357754" h="428625">
                <a:moveTo>
                  <a:pt x="2286000" y="0"/>
                </a:moveTo>
                <a:lnTo>
                  <a:pt x="71374" y="0"/>
                </a:lnTo>
                <a:lnTo>
                  <a:pt x="43612" y="5615"/>
                </a:lnTo>
                <a:lnTo>
                  <a:pt x="20923" y="20923"/>
                </a:lnTo>
                <a:lnTo>
                  <a:pt x="5615" y="43612"/>
                </a:lnTo>
                <a:lnTo>
                  <a:pt x="0" y="71373"/>
                </a:lnTo>
                <a:lnTo>
                  <a:pt x="0" y="357123"/>
                </a:lnTo>
                <a:lnTo>
                  <a:pt x="5615" y="384958"/>
                </a:lnTo>
                <a:lnTo>
                  <a:pt x="20923" y="407685"/>
                </a:lnTo>
                <a:lnTo>
                  <a:pt x="43612" y="423007"/>
                </a:lnTo>
                <a:lnTo>
                  <a:pt x="71374" y="428625"/>
                </a:lnTo>
                <a:lnTo>
                  <a:pt x="2286000" y="428625"/>
                </a:lnTo>
                <a:lnTo>
                  <a:pt x="2313834" y="423007"/>
                </a:lnTo>
                <a:lnTo>
                  <a:pt x="2336561" y="407685"/>
                </a:lnTo>
                <a:lnTo>
                  <a:pt x="2351883" y="384958"/>
                </a:lnTo>
                <a:lnTo>
                  <a:pt x="2357501" y="357123"/>
                </a:lnTo>
                <a:lnTo>
                  <a:pt x="2357501" y="71373"/>
                </a:lnTo>
                <a:lnTo>
                  <a:pt x="2351883" y="43612"/>
                </a:lnTo>
                <a:lnTo>
                  <a:pt x="2336561" y="20923"/>
                </a:lnTo>
                <a:lnTo>
                  <a:pt x="2313834" y="5615"/>
                </a:lnTo>
                <a:lnTo>
                  <a:pt x="2286000" y="0"/>
                </a:lnTo>
                <a:close/>
              </a:path>
            </a:pathLst>
          </a:custGeom>
          <a:solidFill>
            <a:srgbClr val="4F81BC"/>
          </a:solidFill>
        </p:spPr>
        <p:txBody>
          <a:bodyPr wrap="square" lIns="0" tIns="0" rIns="0" bIns="0" rtlCol="0"/>
          <a:lstStyle/>
          <a:p>
            <a:endParaRPr/>
          </a:p>
        </p:txBody>
      </p:sp>
      <p:sp>
        <p:nvSpPr>
          <p:cNvPr id="7" name="object 7"/>
          <p:cNvSpPr/>
          <p:nvPr/>
        </p:nvSpPr>
        <p:spPr>
          <a:xfrm>
            <a:off x="4257675" y="771525"/>
            <a:ext cx="2357755" cy="428625"/>
          </a:xfrm>
          <a:custGeom>
            <a:avLst/>
            <a:gdLst/>
            <a:ahLst/>
            <a:cxnLst/>
            <a:rect l="l" t="t" r="r" b="b"/>
            <a:pathLst>
              <a:path w="2357754" h="428625">
                <a:moveTo>
                  <a:pt x="0" y="71373"/>
                </a:moveTo>
                <a:lnTo>
                  <a:pt x="5615" y="43612"/>
                </a:lnTo>
                <a:lnTo>
                  <a:pt x="20923" y="20923"/>
                </a:lnTo>
                <a:lnTo>
                  <a:pt x="43612" y="5615"/>
                </a:lnTo>
                <a:lnTo>
                  <a:pt x="71374" y="0"/>
                </a:lnTo>
                <a:lnTo>
                  <a:pt x="2286000" y="0"/>
                </a:lnTo>
                <a:lnTo>
                  <a:pt x="2313834" y="5615"/>
                </a:lnTo>
                <a:lnTo>
                  <a:pt x="2336561" y="20923"/>
                </a:lnTo>
                <a:lnTo>
                  <a:pt x="2351883" y="43612"/>
                </a:lnTo>
                <a:lnTo>
                  <a:pt x="2357501" y="71373"/>
                </a:lnTo>
                <a:lnTo>
                  <a:pt x="2357501" y="357123"/>
                </a:lnTo>
                <a:lnTo>
                  <a:pt x="2351883" y="384958"/>
                </a:lnTo>
                <a:lnTo>
                  <a:pt x="2336561" y="407685"/>
                </a:lnTo>
                <a:lnTo>
                  <a:pt x="2313834" y="423007"/>
                </a:lnTo>
                <a:lnTo>
                  <a:pt x="2286000" y="428625"/>
                </a:lnTo>
                <a:lnTo>
                  <a:pt x="71374" y="428625"/>
                </a:lnTo>
                <a:lnTo>
                  <a:pt x="43612" y="423007"/>
                </a:lnTo>
                <a:lnTo>
                  <a:pt x="20923" y="407685"/>
                </a:lnTo>
                <a:lnTo>
                  <a:pt x="5615" y="384958"/>
                </a:lnTo>
                <a:lnTo>
                  <a:pt x="0" y="357123"/>
                </a:lnTo>
                <a:lnTo>
                  <a:pt x="0" y="71373"/>
                </a:lnTo>
                <a:close/>
              </a:path>
            </a:pathLst>
          </a:custGeom>
          <a:ln w="25400">
            <a:solidFill>
              <a:srgbClr val="4F81BC"/>
            </a:solidFill>
          </a:ln>
        </p:spPr>
        <p:txBody>
          <a:bodyPr wrap="square" lIns="0" tIns="0" rIns="0" bIns="0" rtlCol="0"/>
          <a:lstStyle/>
          <a:p>
            <a:endParaRPr/>
          </a:p>
        </p:txBody>
      </p:sp>
      <p:sp>
        <p:nvSpPr>
          <p:cNvPr id="8" name="object 8"/>
          <p:cNvSpPr txBox="1"/>
          <p:nvPr/>
        </p:nvSpPr>
        <p:spPr>
          <a:xfrm>
            <a:off x="1263141" y="339852"/>
            <a:ext cx="8764905" cy="4005579"/>
          </a:xfrm>
          <a:prstGeom prst="rect">
            <a:avLst/>
          </a:prstGeom>
        </p:spPr>
        <p:txBody>
          <a:bodyPr vert="horz" wrap="square" lIns="0" tIns="0" rIns="0" bIns="0" rtlCol="0">
            <a:spAutoFit/>
          </a:bodyPr>
          <a:lstStyle/>
          <a:p>
            <a:pPr marL="12700">
              <a:lnSpc>
                <a:spcPct val="100000"/>
              </a:lnSpc>
            </a:pPr>
            <a:r>
              <a:rPr sz="1800" b="1" spc="-25" dirty="0">
                <a:solidFill>
                  <a:srgbClr val="FFFFFF"/>
                </a:solidFill>
                <a:latin typeface="Arial Narrow" panose="020B0706020202030204"/>
                <a:cs typeface="Arial Narrow" panose="020B0706020202030204"/>
              </a:rPr>
              <a:t>1</a:t>
            </a:r>
            <a:r>
              <a:rPr sz="1800" b="1" spc="-25" dirty="0">
                <a:solidFill>
                  <a:srgbClr val="FFFFFF"/>
                </a:solidFill>
                <a:latin typeface="微软雅黑" panose="020B0503020204020204" charset="-122"/>
                <a:cs typeface="微软雅黑" panose="020B0503020204020204" charset="-122"/>
              </a:rPr>
              <a:t>、巧用年终奖政策节税</a:t>
            </a:r>
            <a:endParaRPr sz="1800">
              <a:latin typeface="微软雅黑" panose="020B0503020204020204" charset="-122"/>
              <a:cs typeface="微软雅黑" panose="020B0503020204020204" charset="-122"/>
            </a:endParaRPr>
          </a:p>
          <a:p>
            <a:pPr>
              <a:lnSpc>
                <a:spcPct val="100000"/>
              </a:lnSpc>
              <a:spcBef>
                <a:spcPts val="50"/>
              </a:spcBef>
            </a:pPr>
            <a:endParaRPr sz="1500">
              <a:latin typeface="Times New Roman" panose="02020603050405020304"/>
              <a:cs typeface="Times New Roman" panose="02020603050405020304"/>
            </a:endParaRPr>
          </a:p>
          <a:p>
            <a:pPr marR="406400" algn="ctr">
              <a:lnSpc>
                <a:spcPct val="100000"/>
              </a:lnSpc>
            </a:pPr>
            <a:r>
              <a:rPr sz="1800" b="1" dirty="0">
                <a:solidFill>
                  <a:srgbClr val="FFFFFF"/>
                </a:solidFill>
                <a:latin typeface="微软雅黑" panose="020B0503020204020204" charset="-122"/>
                <a:cs typeface="微软雅黑" panose="020B0503020204020204" charset="-122"/>
              </a:rPr>
              <a:t>正确理解分次</a:t>
            </a:r>
            <a:endParaRPr sz="1800">
              <a:latin typeface="微软雅黑" panose="020B0503020204020204" charset="-122"/>
              <a:cs typeface="微软雅黑" panose="020B0503020204020204" charset="-122"/>
            </a:endParaRPr>
          </a:p>
          <a:p>
            <a:pPr>
              <a:lnSpc>
                <a:spcPct val="100000"/>
              </a:lnSpc>
              <a:spcBef>
                <a:spcPts val="45"/>
              </a:spcBef>
            </a:pPr>
            <a:endParaRPr sz="1950">
              <a:latin typeface="Times New Roman" panose="02020603050405020304"/>
              <a:cs typeface="Times New Roman" panose="02020603050405020304"/>
            </a:endParaRPr>
          </a:p>
          <a:p>
            <a:pPr marL="114300" marR="5080">
              <a:lnSpc>
                <a:spcPct val="150000"/>
              </a:lnSpc>
            </a:pPr>
            <a:r>
              <a:rPr sz="1600" spc="-5" dirty="0">
                <a:latin typeface="Wingdings" panose="05000000000000000000"/>
                <a:cs typeface="Wingdings" panose="05000000000000000000"/>
              </a:rPr>
              <a:t></a:t>
            </a:r>
            <a:r>
              <a:rPr sz="1600" spc="-5" dirty="0">
                <a:latin typeface="微软雅黑" panose="020B0503020204020204" charset="-122"/>
                <a:cs typeface="微软雅黑" panose="020B0503020204020204" charset="-122"/>
              </a:rPr>
              <a:t>“在一个纳税年度”指的是所属期，而不是看你的申报时间。如你2014年度的年终奖在2015  </a:t>
            </a:r>
            <a:r>
              <a:rPr sz="1600" spc="5" dirty="0">
                <a:latin typeface="微软雅黑" panose="020B0503020204020204" charset="-122"/>
                <a:cs typeface="微软雅黑" panose="020B0503020204020204" charset="-122"/>
              </a:rPr>
              <a:t>年度</a:t>
            </a:r>
            <a:r>
              <a:rPr sz="1600" spc="-10" dirty="0">
                <a:latin typeface="微软雅黑" panose="020B0503020204020204" charset="-122"/>
                <a:cs typeface="微软雅黑" panose="020B0503020204020204" charset="-122"/>
              </a:rPr>
              <a:t>2</a:t>
            </a:r>
            <a:r>
              <a:rPr sz="1600" spc="5" dirty="0">
                <a:latin typeface="微软雅黑" panose="020B0503020204020204" charset="-122"/>
                <a:cs typeface="微软雅黑" panose="020B0503020204020204" charset="-122"/>
              </a:rPr>
              <a:t>月发放，已按优惠</a:t>
            </a:r>
            <a:r>
              <a:rPr sz="1600" spc="-20" dirty="0">
                <a:latin typeface="微软雅黑" panose="020B0503020204020204" charset="-122"/>
                <a:cs typeface="微软雅黑" panose="020B0503020204020204" charset="-122"/>
              </a:rPr>
              <a:t>政</a:t>
            </a:r>
            <a:r>
              <a:rPr sz="1600" spc="5" dirty="0">
                <a:latin typeface="微软雅黑" panose="020B0503020204020204" charset="-122"/>
                <a:cs typeface="微软雅黑" panose="020B0503020204020204" charset="-122"/>
              </a:rPr>
              <a:t>策操</a:t>
            </a:r>
            <a:r>
              <a:rPr sz="1600" spc="-20" dirty="0">
                <a:latin typeface="微软雅黑" panose="020B0503020204020204" charset="-122"/>
                <a:cs typeface="微软雅黑" panose="020B0503020204020204" charset="-122"/>
              </a:rPr>
              <a:t>作</a:t>
            </a:r>
            <a:r>
              <a:rPr sz="1600" spc="5" dirty="0">
                <a:latin typeface="微软雅黑" panose="020B0503020204020204" charset="-122"/>
                <a:cs typeface="微软雅黑" panose="020B0503020204020204" charset="-122"/>
              </a:rPr>
              <a:t>，当</a:t>
            </a:r>
            <a:r>
              <a:rPr sz="1600" spc="-20" dirty="0">
                <a:latin typeface="微软雅黑" panose="020B0503020204020204" charset="-122"/>
                <a:cs typeface="微软雅黑" panose="020B0503020204020204" charset="-122"/>
              </a:rPr>
              <a:t>时</a:t>
            </a:r>
            <a:r>
              <a:rPr sz="1600" spc="5" dirty="0">
                <a:latin typeface="微软雅黑" panose="020B0503020204020204" charset="-122"/>
                <a:cs typeface="微软雅黑" panose="020B0503020204020204" charset="-122"/>
              </a:rPr>
              <a:t>申报</a:t>
            </a:r>
            <a:r>
              <a:rPr sz="1600" spc="-20" dirty="0">
                <a:latin typeface="微软雅黑" panose="020B0503020204020204" charset="-122"/>
                <a:cs typeface="微软雅黑" panose="020B0503020204020204" charset="-122"/>
              </a:rPr>
              <a:t>的</a:t>
            </a:r>
            <a:r>
              <a:rPr sz="1600" spc="15" dirty="0">
                <a:latin typeface="微软雅黑" panose="020B0503020204020204" charset="-122"/>
                <a:cs typeface="微软雅黑" panose="020B0503020204020204" charset="-122"/>
              </a:rPr>
              <a:t>是</a:t>
            </a:r>
            <a:r>
              <a:rPr sz="1600" spc="-10" dirty="0">
                <a:latin typeface="微软雅黑" panose="020B0503020204020204" charset="-122"/>
                <a:cs typeface="微软雅黑" panose="020B0503020204020204" charset="-122"/>
              </a:rPr>
              <a:t>2014</a:t>
            </a:r>
            <a:r>
              <a:rPr sz="1600" spc="5" dirty="0">
                <a:latin typeface="微软雅黑" panose="020B0503020204020204" charset="-122"/>
                <a:cs typeface="微软雅黑" panose="020B0503020204020204" charset="-122"/>
              </a:rPr>
              <a:t>年度</a:t>
            </a:r>
            <a:r>
              <a:rPr sz="1600" spc="-20" dirty="0">
                <a:latin typeface="微软雅黑" panose="020B0503020204020204" charset="-122"/>
                <a:cs typeface="微软雅黑" panose="020B0503020204020204" charset="-122"/>
              </a:rPr>
              <a:t>全</a:t>
            </a:r>
            <a:r>
              <a:rPr sz="1600" spc="5" dirty="0">
                <a:latin typeface="微软雅黑" panose="020B0503020204020204" charset="-122"/>
                <a:cs typeface="微软雅黑" panose="020B0503020204020204" charset="-122"/>
              </a:rPr>
              <a:t>年一</a:t>
            </a:r>
            <a:r>
              <a:rPr sz="1600" spc="-20" dirty="0">
                <a:latin typeface="微软雅黑" panose="020B0503020204020204" charset="-122"/>
                <a:cs typeface="微软雅黑" panose="020B0503020204020204" charset="-122"/>
              </a:rPr>
              <a:t>次</a:t>
            </a:r>
            <a:r>
              <a:rPr sz="1600" spc="5" dirty="0">
                <a:latin typeface="微软雅黑" panose="020B0503020204020204" charset="-122"/>
                <a:cs typeface="微软雅黑" panose="020B0503020204020204" charset="-122"/>
              </a:rPr>
              <a:t>性奖</a:t>
            </a:r>
            <a:r>
              <a:rPr sz="1600" spc="-20" dirty="0">
                <a:latin typeface="微软雅黑" panose="020B0503020204020204" charset="-122"/>
                <a:cs typeface="微软雅黑" panose="020B0503020204020204" charset="-122"/>
              </a:rPr>
              <a:t>金</a:t>
            </a:r>
            <a:r>
              <a:rPr sz="1600" spc="5" dirty="0">
                <a:latin typeface="微软雅黑" panose="020B0503020204020204" charset="-122"/>
                <a:cs typeface="微软雅黑" panose="020B0503020204020204" charset="-122"/>
              </a:rPr>
              <a:t>，</a:t>
            </a:r>
            <a:r>
              <a:rPr sz="1600" spc="-10" dirty="0">
                <a:latin typeface="微软雅黑" panose="020B0503020204020204" charset="-122"/>
                <a:cs typeface="微软雅黑" panose="020B0503020204020204" charset="-122"/>
              </a:rPr>
              <a:t>201</a:t>
            </a:r>
            <a:r>
              <a:rPr sz="1600" spc="-5" dirty="0">
                <a:latin typeface="微软雅黑" panose="020B0503020204020204" charset="-122"/>
                <a:cs typeface="微软雅黑" panose="020B0503020204020204" charset="-122"/>
              </a:rPr>
              <a:t>5</a:t>
            </a:r>
            <a:r>
              <a:rPr sz="1600" spc="5" dirty="0">
                <a:latin typeface="微软雅黑" panose="020B0503020204020204" charset="-122"/>
                <a:cs typeface="微软雅黑" panose="020B0503020204020204" charset="-122"/>
              </a:rPr>
              <a:t>年</a:t>
            </a:r>
            <a:r>
              <a:rPr sz="1600" spc="-10" dirty="0">
                <a:latin typeface="微软雅黑" panose="020B0503020204020204" charset="-122"/>
                <a:cs typeface="微软雅黑" panose="020B0503020204020204" charset="-122"/>
              </a:rPr>
              <a:t>12</a:t>
            </a:r>
            <a:r>
              <a:rPr sz="1600" spc="5" dirty="0">
                <a:latin typeface="微软雅黑" panose="020B0503020204020204" charset="-122"/>
                <a:cs typeface="微软雅黑" panose="020B0503020204020204" charset="-122"/>
              </a:rPr>
              <a:t>月</a:t>
            </a:r>
            <a:r>
              <a:rPr sz="1600" spc="-20" dirty="0">
                <a:latin typeface="微软雅黑" panose="020B0503020204020204" charset="-122"/>
                <a:cs typeface="微软雅黑" panose="020B0503020204020204" charset="-122"/>
              </a:rPr>
              <a:t>，</a:t>
            </a:r>
            <a:r>
              <a:rPr sz="1600" spc="5" dirty="0">
                <a:latin typeface="微软雅黑" panose="020B0503020204020204" charset="-122"/>
                <a:cs typeface="微软雅黑" panose="020B0503020204020204" charset="-122"/>
              </a:rPr>
              <a:t>公司  </a:t>
            </a:r>
            <a:r>
              <a:rPr sz="1600" dirty="0">
                <a:latin typeface="微软雅黑" panose="020B0503020204020204" charset="-122"/>
                <a:cs typeface="微软雅黑" panose="020B0503020204020204" charset="-122"/>
              </a:rPr>
              <a:t>改变策略，提前发放2015年度的年终奖，同样可以按全年一次性奖金申报个税，因为这是2015  年度的年终奖金，实际并不会按广州地税（穗地税发[2006]84号）的规定操作</a:t>
            </a:r>
            <a:r>
              <a:rPr sz="1600" spc="-170" dirty="0">
                <a:latin typeface="微软雅黑" panose="020B0503020204020204" charset="-122"/>
                <a:cs typeface="微软雅黑" panose="020B0503020204020204" charset="-122"/>
              </a:rPr>
              <a:t> </a:t>
            </a:r>
            <a:r>
              <a:rPr sz="1600" spc="10" dirty="0">
                <a:latin typeface="微软雅黑" panose="020B0503020204020204" charset="-122"/>
                <a:cs typeface="微软雅黑" panose="020B0503020204020204" charset="-122"/>
              </a:rPr>
              <a:t>；</a:t>
            </a:r>
            <a:endParaRPr sz="1600">
              <a:latin typeface="微软雅黑" panose="020B0503020204020204" charset="-122"/>
              <a:cs typeface="微软雅黑" panose="020B0503020204020204" charset="-122"/>
            </a:endParaRPr>
          </a:p>
          <a:p>
            <a:pPr>
              <a:lnSpc>
                <a:spcPct val="100000"/>
              </a:lnSpc>
            </a:pPr>
            <a:endParaRPr sz="1600">
              <a:latin typeface="Times New Roman" panose="02020603050405020304"/>
              <a:cs typeface="Times New Roman" panose="02020603050405020304"/>
            </a:endParaRPr>
          </a:p>
          <a:p>
            <a:pPr marL="114300" marR="61595" algn="just">
              <a:lnSpc>
                <a:spcPct val="150000"/>
              </a:lnSpc>
              <a:spcBef>
                <a:spcPts val="1040"/>
              </a:spcBef>
            </a:pPr>
            <a:r>
              <a:rPr sz="1600" dirty="0">
                <a:latin typeface="Wingdings" panose="05000000000000000000"/>
                <a:cs typeface="Wingdings" panose="05000000000000000000"/>
              </a:rPr>
              <a:t></a:t>
            </a:r>
            <a:r>
              <a:rPr sz="1600" dirty="0">
                <a:latin typeface="微软雅黑" panose="020B0503020204020204" charset="-122"/>
                <a:cs typeface="微软雅黑" panose="020B0503020204020204" charset="-122"/>
              </a:rPr>
              <a:t>“一次”是个人一次，不是整个公司必须统一发放一次。个人所得税申报是以个人为主体进行  </a:t>
            </a:r>
            <a:r>
              <a:rPr sz="1600" spc="-5" dirty="0">
                <a:latin typeface="微软雅黑" panose="020B0503020204020204" charset="-122"/>
                <a:cs typeface="微软雅黑" panose="020B0503020204020204" charset="-122"/>
              </a:rPr>
              <a:t>申报，每个年度申报一次，系统会记录并控制。同一家企业，可以财务部2月发年终奖、销售部4  </a:t>
            </a:r>
            <a:r>
              <a:rPr sz="1600" dirty="0">
                <a:latin typeface="微软雅黑" panose="020B0503020204020204" charset="-122"/>
                <a:cs typeface="微软雅黑" panose="020B0503020204020204" charset="-122"/>
              </a:rPr>
              <a:t>月发年终奖，不影响年终奖个税政策的应用</a:t>
            </a:r>
            <a:endParaRPr sz="1600">
              <a:latin typeface="微软雅黑" panose="020B0503020204020204" charset="-122"/>
              <a:cs typeface="微软雅黑" panose="020B0503020204020204" charset="-122"/>
            </a:endParaRPr>
          </a:p>
        </p:txBody>
      </p:sp>
      <p:sp>
        <p:nvSpPr>
          <p:cNvPr id="9" name="object 9"/>
          <p:cNvSpPr/>
          <p:nvPr/>
        </p:nvSpPr>
        <p:spPr>
          <a:xfrm>
            <a:off x="3855720" y="432815"/>
            <a:ext cx="6848856" cy="131063"/>
          </a:xfrm>
          <a:prstGeom prst="rect">
            <a:avLst/>
          </a:prstGeom>
          <a:blipFill>
            <a:blip r:embed="rId2" cstate="print"/>
            <a:stretch>
              <a:fillRect/>
            </a:stretch>
          </a:blipFill>
        </p:spPr>
        <p:txBody>
          <a:bodyPr wrap="square" lIns="0" tIns="0" rIns="0" bIns="0" rtlCol="0"/>
          <a:lstStyle/>
          <a:p>
            <a:endParaRPr/>
          </a:p>
        </p:txBody>
      </p:sp>
      <p:sp>
        <p:nvSpPr>
          <p:cNvPr id="10" name="object 10"/>
          <p:cNvSpPr/>
          <p:nvPr/>
        </p:nvSpPr>
        <p:spPr>
          <a:xfrm>
            <a:off x="3900423" y="471423"/>
            <a:ext cx="6758305" cy="14604"/>
          </a:xfrm>
          <a:custGeom>
            <a:avLst/>
            <a:gdLst/>
            <a:ahLst/>
            <a:cxnLst/>
            <a:rect l="l" t="t" r="r" b="b"/>
            <a:pathLst>
              <a:path w="6758305" h="14604">
                <a:moveTo>
                  <a:pt x="0" y="14351"/>
                </a:moveTo>
                <a:lnTo>
                  <a:pt x="6758051" y="0"/>
                </a:lnTo>
              </a:path>
            </a:pathLst>
          </a:custGeom>
          <a:ln w="25400">
            <a:solidFill>
              <a:srgbClr val="4F81BC"/>
            </a:solidFill>
          </a:ln>
        </p:spPr>
        <p:txBody>
          <a:bodyPr wrap="square" lIns="0" tIns="0" rIns="0" bIns="0" rtlCol="0"/>
          <a:lstStyle/>
          <a:p>
            <a:endParaRPr/>
          </a:p>
        </p:txBody>
      </p:sp>
      <p:sp>
        <p:nvSpPr>
          <p:cNvPr id="11" name="object 11"/>
          <p:cNvSpPr/>
          <p:nvPr/>
        </p:nvSpPr>
        <p:spPr>
          <a:xfrm>
            <a:off x="0" y="4986356"/>
            <a:ext cx="10801350" cy="415290"/>
          </a:xfrm>
          <a:custGeom>
            <a:avLst/>
            <a:gdLst/>
            <a:ahLst/>
            <a:cxnLst/>
            <a:rect l="l" t="t" r="r" b="b"/>
            <a:pathLst>
              <a:path w="10801350" h="415289">
                <a:moveTo>
                  <a:pt x="10801350" y="414697"/>
                </a:moveTo>
                <a:lnTo>
                  <a:pt x="10801350" y="0"/>
                </a:lnTo>
                <a:lnTo>
                  <a:pt x="0" y="0"/>
                </a:lnTo>
                <a:lnTo>
                  <a:pt x="0" y="414697"/>
                </a:lnTo>
                <a:lnTo>
                  <a:pt x="10801350" y="414697"/>
                </a:lnTo>
                <a:close/>
              </a:path>
            </a:pathLst>
          </a:custGeom>
          <a:solidFill>
            <a:srgbClr val="404040"/>
          </a:solidFill>
        </p:spPr>
        <p:txBody>
          <a:bodyPr wrap="square" lIns="0" tIns="0" rIns="0" bIns="0" rtlCol="0"/>
          <a:lstStyle/>
          <a:p>
            <a:endParaRPr/>
          </a:p>
        </p:txBody>
      </p:sp>
      <p:sp>
        <p:nvSpPr>
          <p:cNvPr id="12" name="object 12"/>
          <p:cNvSpPr txBox="1">
            <a:spLocks noGrp="1"/>
          </p:cNvSpPr>
          <p:nvPr>
            <p:ph type="ftr" sz="quarter" idx="5"/>
          </p:nvPr>
        </p:nvSpPr>
        <p:spPr>
          <a:prstGeom prst="rect">
            <a:avLst/>
          </a:prstGeom>
        </p:spPr>
        <p:txBody>
          <a:bodyPr vert="horz" wrap="square" lIns="0" tIns="0" rIns="0" bIns="0" rtlCol="0">
            <a:spAutoFit/>
          </a:bodyPr>
          <a:lstStyle/>
          <a:p>
            <a:pPr marL="12700">
              <a:lnSpc>
                <a:spcPts val="2095"/>
              </a:lnSpc>
            </a:pPr>
            <a:r>
              <a:rPr spc="5" dirty="0"/>
              <a:t>会计学堂</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0" rIns="0" bIns="0" rtlCol="0">
            <a:spAutoFit/>
          </a:bodyPr>
          <a:lstStyle/>
          <a:p>
            <a:pPr marL="12700">
              <a:lnSpc>
                <a:spcPct val="100000"/>
              </a:lnSpc>
            </a:pPr>
            <a:endParaRPr dirty="0">
              <a:solidFill>
                <a:srgbClr val="00AF50"/>
              </a:solidFill>
            </a:endParaRPr>
          </a:p>
        </p:txBody>
      </p:sp>
      <p:sp>
        <p:nvSpPr>
          <p:cNvPr id="3" name="object 3"/>
          <p:cNvSpPr/>
          <p:nvPr/>
        </p:nvSpPr>
        <p:spPr>
          <a:xfrm>
            <a:off x="1014374" y="271398"/>
            <a:ext cx="2886075" cy="428625"/>
          </a:xfrm>
          <a:custGeom>
            <a:avLst/>
            <a:gdLst/>
            <a:ahLst/>
            <a:cxnLst/>
            <a:rect l="l" t="t" r="r" b="b"/>
            <a:pathLst>
              <a:path w="2886075" h="428625">
                <a:moveTo>
                  <a:pt x="2421737" y="0"/>
                </a:moveTo>
                <a:lnTo>
                  <a:pt x="464286" y="0"/>
                </a:lnTo>
                <a:lnTo>
                  <a:pt x="401289" y="1957"/>
                </a:lnTo>
                <a:lnTo>
                  <a:pt x="340867" y="7659"/>
                </a:lnTo>
                <a:lnTo>
                  <a:pt x="283572" y="16851"/>
                </a:lnTo>
                <a:lnTo>
                  <a:pt x="229960" y="29275"/>
                </a:lnTo>
                <a:lnTo>
                  <a:pt x="180582" y="44677"/>
                </a:lnTo>
                <a:lnTo>
                  <a:pt x="135993" y="62801"/>
                </a:lnTo>
                <a:lnTo>
                  <a:pt x="96745" y="83391"/>
                </a:lnTo>
                <a:lnTo>
                  <a:pt x="63392" y="106190"/>
                </a:lnTo>
                <a:lnTo>
                  <a:pt x="16586" y="157397"/>
                </a:lnTo>
                <a:lnTo>
                  <a:pt x="0" y="214376"/>
                </a:lnTo>
                <a:lnTo>
                  <a:pt x="4238" y="243456"/>
                </a:lnTo>
                <a:lnTo>
                  <a:pt x="36488" y="297787"/>
                </a:lnTo>
                <a:lnTo>
                  <a:pt x="96745" y="345313"/>
                </a:lnTo>
                <a:lnTo>
                  <a:pt x="135993" y="365887"/>
                </a:lnTo>
                <a:lnTo>
                  <a:pt x="180582" y="383994"/>
                </a:lnTo>
                <a:lnTo>
                  <a:pt x="229960" y="399382"/>
                </a:lnTo>
                <a:lnTo>
                  <a:pt x="283572" y="411793"/>
                </a:lnTo>
                <a:lnTo>
                  <a:pt x="340867" y="420974"/>
                </a:lnTo>
                <a:lnTo>
                  <a:pt x="401289" y="426669"/>
                </a:lnTo>
                <a:lnTo>
                  <a:pt x="464286" y="428625"/>
                </a:lnTo>
                <a:lnTo>
                  <a:pt x="2421737" y="428625"/>
                </a:lnTo>
                <a:lnTo>
                  <a:pt x="2484764" y="426669"/>
                </a:lnTo>
                <a:lnTo>
                  <a:pt x="2545207" y="420974"/>
                </a:lnTo>
                <a:lnTo>
                  <a:pt x="2602514" y="411793"/>
                </a:lnTo>
                <a:lnTo>
                  <a:pt x="2656132" y="399382"/>
                </a:lnTo>
                <a:lnTo>
                  <a:pt x="2705510" y="383994"/>
                </a:lnTo>
                <a:lnTo>
                  <a:pt x="2750096" y="365887"/>
                </a:lnTo>
                <a:lnTo>
                  <a:pt x="2789337" y="345313"/>
                </a:lnTo>
                <a:lnTo>
                  <a:pt x="2822681" y="322528"/>
                </a:lnTo>
                <a:lnTo>
                  <a:pt x="2869471" y="271344"/>
                </a:lnTo>
                <a:lnTo>
                  <a:pt x="2886049" y="214376"/>
                </a:lnTo>
                <a:lnTo>
                  <a:pt x="2881813" y="185293"/>
                </a:lnTo>
                <a:lnTo>
                  <a:pt x="2849576" y="130944"/>
                </a:lnTo>
                <a:lnTo>
                  <a:pt x="2789337" y="83391"/>
                </a:lnTo>
                <a:lnTo>
                  <a:pt x="2750096" y="62801"/>
                </a:lnTo>
                <a:lnTo>
                  <a:pt x="2705510" y="44677"/>
                </a:lnTo>
                <a:lnTo>
                  <a:pt x="2656132" y="29275"/>
                </a:lnTo>
                <a:lnTo>
                  <a:pt x="2602514" y="16851"/>
                </a:lnTo>
                <a:lnTo>
                  <a:pt x="2545207" y="7659"/>
                </a:lnTo>
                <a:lnTo>
                  <a:pt x="2484764" y="1957"/>
                </a:lnTo>
                <a:lnTo>
                  <a:pt x="2421737" y="0"/>
                </a:lnTo>
                <a:close/>
              </a:path>
            </a:pathLst>
          </a:custGeom>
          <a:solidFill>
            <a:srgbClr val="4F81BC"/>
          </a:solidFill>
        </p:spPr>
        <p:txBody>
          <a:bodyPr wrap="square" lIns="0" tIns="0" rIns="0" bIns="0" rtlCol="0"/>
          <a:lstStyle/>
          <a:p>
            <a:endParaRPr/>
          </a:p>
        </p:txBody>
      </p:sp>
      <p:sp>
        <p:nvSpPr>
          <p:cNvPr id="4" name="object 4"/>
          <p:cNvSpPr txBox="1"/>
          <p:nvPr/>
        </p:nvSpPr>
        <p:spPr>
          <a:xfrm>
            <a:off x="7180326" y="93852"/>
            <a:ext cx="2732405" cy="287020"/>
          </a:xfrm>
          <a:prstGeom prst="rect">
            <a:avLst/>
          </a:prstGeom>
        </p:spPr>
        <p:txBody>
          <a:bodyPr vert="horz" wrap="square" lIns="0" tIns="0" rIns="0" bIns="0" rtlCol="0">
            <a:spAutoFit/>
          </a:bodyPr>
          <a:lstStyle/>
          <a:p>
            <a:pPr marL="12700">
              <a:lnSpc>
                <a:spcPct val="100000"/>
              </a:lnSpc>
            </a:pPr>
            <a:r>
              <a:rPr sz="1800" spc="-254" dirty="0">
                <a:latin typeface="Arial" panose="020B0604020202020204"/>
                <a:cs typeface="Arial" panose="020B0604020202020204"/>
              </a:rPr>
              <a:t>1</a:t>
            </a:r>
            <a:r>
              <a:rPr sz="1800" spc="-245" dirty="0">
                <a:latin typeface="Arial" panose="020B0604020202020204"/>
                <a:cs typeface="Arial" panose="020B0604020202020204"/>
              </a:rPr>
              <a:t>0</a:t>
            </a:r>
            <a:r>
              <a:rPr sz="1800" dirty="0">
                <a:latin typeface="宋体" panose="02010600030101010101" pitchFamily="2" charset="-122"/>
                <a:cs typeface="宋体" panose="02010600030101010101" pitchFamily="2" charset="-122"/>
              </a:rPr>
              <a:t>大经典案例教你节约个税</a:t>
            </a:r>
            <a:endParaRPr sz="1800">
              <a:latin typeface="宋体" panose="02010600030101010101" pitchFamily="2" charset="-122"/>
              <a:cs typeface="宋体" panose="02010600030101010101" pitchFamily="2" charset="-122"/>
            </a:endParaRPr>
          </a:p>
        </p:txBody>
      </p:sp>
      <p:sp>
        <p:nvSpPr>
          <p:cNvPr id="5" name="object 5"/>
          <p:cNvSpPr/>
          <p:nvPr/>
        </p:nvSpPr>
        <p:spPr>
          <a:xfrm>
            <a:off x="642912" y="985786"/>
            <a:ext cx="9615805" cy="3786504"/>
          </a:xfrm>
          <a:custGeom>
            <a:avLst/>
            <a:gdLst/>
            <a:ahLst/>
            <a:cxnLst/>
            <a:rect l="l" t="t" r="r" b="b"/>
            <a:pathLst>
              <a:path w="9615805" h="3786504">
                <a:moveTo>
                  <a:pt x="0" y="3786251"/>
                </a:moveTo>
                <a:lnTo>
                  <a:pt x="9615551" y="3786251"/>
                </a:lnTo>
                <a:lnTo>
                  <a:pt x="9615551" y="0"/>
                </a:lnTo>
                <a:lnTo>
                  <a:pt x="0" y="0"/>
                </a:lnTo>
                <a:lnTo>
                  <a:pt x="0" y="3786251"/>
                </a:lnTo>
                <a:close/>
              </a:path>
            </a:pathLst>
          </a:custGeom>
          <a:ln w="25400">
            <a:solidFill>
              <a:srgbClr val="4F81BC"/>
            </a:solidFill>
          </a:ln>
        </p:spPr>
        <p:txBody>
          <a:bodyPr wrap="square" lIns="0" tIns="0" rIns="0" bIns="0" rtlCol="0"/>
          <a:lstStyle/>
          <a:p>
            <a:endParaRPr/>
          </a:p>
        </p:txBody>
      </p:sp>
      <p:sp>
        <p:nvSpPr>
          <p:cNvPr id="6" name="object 6"/>
          <p:cNvSpPr/>
          <p:nvPr/>
        </p:nvSpPr>
        <p:spPr>
          <a:xfrm>
            <a:off x="4257675" y="771525"/>
            <a:ext cx="2357755" cy="428625"/>
          </a:xfrm>
          <a:custGeom>
            <a:avLst/>
            <a:gdLst/>
            <a:ahLst/>
            <a:cxnLst/>
            <a:rect l="l" t="t" r="r" b="b"/>
            <a:pathLst>
              <a:path w="2357754" h="428625">
                <a:moveTo>
                  <a:pt x="2286000" y="0"/>
                </a:moveTo>
                <a:lnTo>
                  <a:pt x="71374" y="0"/>
                </a:lnTo>
                <a:lnTo>
                  <a:pt x="43612" y="5615"/>
                </a:lnTo>
                <a:lnTo>
                  <a:pt x="20923" y="20923"/>
                </a:lnTo>
                <a:lnTo>
                  <a:pt x="5615" y="43612"/>
                </a:lnTo>
                <a:lnTo>
                  <a:pt x="0" y="71373"/>
                </a:lnTo>
                <a:lnTo>
                  <a:pt x="0" y="357123"/>
                </a:lnTo>
                <a:lnTo>
                  <a:pt x="5615" y="384958"/>
                </a:lnTo>
                <a:lnTo>
                  <a:pt x="20923" y="407685"/>
                </a:lnTo>
                <a:lnTo>
                  <a:pt x="43612" y="423007"/>
                </a:lnTo>
                <a:lnTo>
                  <a:pt x="71374" y="428625"/>
                </a:lnTo>
                <a:lnTo>
                  <a:pt x="2286000" y="428625"/>
                </a:lnTo>
                <a:lnTo>
                  <a:pt x="2313834" y="423007"/>
                </a:lnTo>
                <a:lnTo>
                  <a:pt x="2336561" y="407685"/>
                </a:lnTo>
                <a:lnTo>
                  <a:pt x="2351883" y="384958"/>
                </a:lnTo>
                <a:lnTo>
                  <a:pt x="2357501" y="357123"/>
                </a:lnTo>
                <a:lnTo>
                  <a:pt x="2357501" y="71373"/>
                </a:lnTo>
                <a:lnTo>
                  <a:pt x="2351883" y="43612"/>
                </a:lnTo>
                <a:lnTo>
                  <a:pt x="2336561" y="20923"/>
                </a:lnTo>
                <a:lnTo>
                  <a:pt x="2313834" y="5615"/>
                </a:lnTo>
                <a:lnTo>
                  <a:pt x="2286000" y="0"/>
                </a:lnTo>
                <a:close/>
              </a:path>
            </a:pathLst>
          </a:custGeom>
          <a:solidFill>
            <a:srgbClr val="4F81BC"/>
          </a:solidFill>
        </p:spPr>
        <p:txBody>
          <a:bodyPr wrap="square" lIns="0" tIns="0" rIns="0" bIns="0" rtlCol="0"/>
          <a:lstStyle/>
          <a:p>
            <a:endParaRPr/>
          </a:p>
        </p:txBody>
      </p:sp>
      <p:sp>
        <p:nvSpPr>
          <p:cNvPr id="7" name="object 7"/>
          <p:cNvSpPr/>
          <p:nvPr/>
        </p:nvSpPr>
        <p:spPr>
          <a:xfrm>
            <a:off x="4257675" y="771525"/>
            <a:ext cx="2357755" cy="428625"/>
          </a:xfrm>
          <a:custGeom>
            <a:avLst/>
            <a:gdLst/>
            <a:ahLst/>
            <a:cxnLst/>
            <a:rect l="l" t="t" r="r" b="b"/>
            <a:pathLst>
              <a:path w="2357754" h="428625">
                <a:moveTo>
                  <a:pt x="0" y="71373"/>
                </a:moveTo>
                <a:lnTo>
                  <a:pt x="5615" y="43612"/>
                </a:lnTo>
                <a:lnTo>
                  <a:pt x="20923" y="20923"/>
                </a:lnTo>
                <a:lnTo>
                  <a:pt x="43612" y="5615"/>
                </a:lnTo>
                <a:lnTo>
                  <a:pt x="71374" y="0"/>
                </a:lnTo>
                <a:lnTo>
                  <a:pt x="2286000" y="0"/>
                </a:lnTo>
                <a:lnTo>
                  <a:pt x="2313834" y="5615"/>
                </a:lnTo>
                <a:lnTo>
                  <a:pt x="2336561" y="20923"/>
                </a:lnTo>
                <a:lnTo>
                  <a:pt x="2351883" y="43612"/>
                </a:lnTo>
                <a:lnTo>
                  <a:pt x="2357501" y="71373"/>
                </a:lnTo>
                <a:lnTo>
                  <a:pt x="2357501" y="357123"/>
                </a:lnTo>
                <a:lnTo>
                  <a:pt x="2351883" y="384958"/>
                </a:lnTo>
                <a:lnTo>
                  <a:pt x="2336561" y="407685"/>
                </a:lnTo>
                <a:lnTo>
                  <a:pt x="2313834" y="423007"/>
                </a:lnTo>
                <a:lnTo>
                  <a:pt x="2286000" y="428625"/>
                </a:lnTo>
                <a:lnTo>
                  <a:pt x="71374" y="428625"/>
                </a:lnTo>
                <a:lnTo>
                  <a:pt x="43612" y="423007"/>
                </a:lnTo>
                <a:lnTo>
                  <a:pt x="20923" y="407685"/>
                </a:lnTo>
                <a:lnTo>
                  <a:pt x="5615" y="384958"/>
                </a:lnTo>
                <a:lnTo>
                  <a:pt x="0" y="357123"/>
                </a:lnTo>
                <a:lnTo>
                  <a:pt x="0" y="71373"/>
                </a:lnTo>
                <a:close/>
              </a:path>
            </a:pathLst>
          </a:custGeom>
          <a:ln w="25400">
            <a:solidFill>
              <a:srgbClr val="4F81BC"/>
            </a:solidFill>
          </a:ln>
        </p:spPr>
        <p:txBody>
          <a:bodyPr wrap="square" lIns="0" tIns="0" rIns="0" bIns="0" rtlCol="0"/>
          <a:lstStyle/>
          <a:p>
            <a:endParaRPr/>
          </a:p>
        </p:txBody>
      </p:sp>
      <p:sp>
        <p:nvSpPr>
          <p:cNvPr id="8" name="object 8"/>
          <p:cNvSpPr txBox="1"/>
          <p:nvPr/>
        </p:nvSpPr>
        <p:spPr>
          <a:xfrm>
            <a:off x="1263141" y="339852"/>
            <a:ext cx="8712200" cy="3640454"/>
          </a:xfrm>
          <a:prstGeom prst="rect">
            <a:avLst/>
          </a:prstGeom>
        </p:spPr>
        <p:txBody>
          <a:bodyPr vert="horz" wrap="square" lIns="0" tIns="0" rIns="0" bIns="0" rtlCol="0">
            <a:spAutoFit/>
          </a:bodyPr>
          <a:lstStyle/>
          <a:p>
            <a:pPr marL="12700">
              <a:lnSpc>
                <a:spcPct val="100000"/>
              </a:lnSpc>
            </a:pPr>
            <a:r>
              <a:rPr sz="1800" b="1" spc="-25" dirty="0">
                <a:solidFill>
                  <a:srgbClr val="FFFFFF"/>
                </a:solidFill>
                <a:latin typeface="Arial Narrow" panose="020B0706020202030204"/>
                <a:cs typeface="Arial Narrow" panose="020B0706020202030204"/>
              </a:rPr>
              <a:t>1</a:t>
            </a:r>
            <a:r>
              <a:rPr sz="1800" b="1" spc="-25" dirty="0">
                <a:solidFill>
                  <a:srgbClr val="FFFFFF"/>
                </a:solidFill>
                <a:latin typeface="微软雅黑" panose="020B0503020204020204" charset="-122"/>
                <a:cs typeface="微软雅黑" panose="020B0503020204020204" charset="-122"/>
              </a:rPr>
              <a:t>、巧用年终奖政策节税</a:t>
            </a:r>
            <a:endParaRPr sz="1800">
              <a:latin typeface="微软雅黑" panose="020B0503020204020204" charset="-122"/>
              <a:cs typeface="微软雅黑" panose="020B0503020204020204" charset="-122"/>
            </a:endParaRPr>
          </a:p>
          <a:p>
            <a:pPr>
              <a:lnSpc>
                <a:spcPct val="100000"/>
              </a:lnSpc>
              <a:spcBef>
                <a:spcPts val="50"/>
              </a:spcBef>
            </a:pPr>
            <a:endParaRPr sz="1500">
              <a:latin typeface="Times New Roman" panose="02020603050405020304"/>
              <a:cs typeface="Times New Roman" panose="02020603050405020304"/>
            </a:endParaRPr>
          </a:p>
          <a:p>
            <a:pPr marR="353695" algn="ctr">
              <a:lnSpc>
                <a:spcPct val="100000"/>
              </a:lnSpc>
            </a:pPr>
            <a:r>
              <a:rPr sz="1800" b="1" dirty="0">
                <a:solidFill>
                  <a:srgbClr val="FFFFFF"/>
                </a:solidFill>
                <a:latin typeface="微软雅黑" panose="020B0503020204020204" charset="-122"/>
                <a:cs typeface="微软雅黑" panose="020B0503020204020204" charset="-122"/>
              </a:rPr>
              <a:t>正确理解分次</a:t>
            </a:r>
            <a:endParaRPr sz="1800">
              <a:latin typeface="微软雅黑" panose="020B0503020204020204" charset="-122"/>
              <a:cs typeface="微软雅黑" panose="020B0503020204020204" charset="-122"/>
            </a:endParaRPr>
          </a:p>
          <a:p>
            <a:pPr>
              <a:lnSpc>
                <a:spcPct val="100000"/>
              </a:lnSpc>
              <a:spcBef>
                <a:spcPts val="45"/>
              </a:spcBef>
            </a:pPr>
            <a:endParaRPr sz="1950">
              <a:latin typeface="Times New Roman" panose="02020603050405020304"/>
              <a:cs typeface="Times New Roman" panose="02020603050405020304"/>
            </a:endParaRPr>
          </a:p>
          <a:p>
            <a:pPr marL="114300" marR="5080">
              <a:lnSpc>
                <a:spcPct val="150000"/>
              </a:lnSpc>
            </a:pPr>
            <a:r>
              <a:rPr sz="1400" spc="-5" dirty="0">
                <a:latin typeface="Wingdings" panose="05000000000000000000"/>
                <a:cs typeface="Wingdings" panose="05000000000000000000"/>
              </a:rPr>
              <a:t></a:t>
            </a:r>
            <a:r>
              <a:rPr sz="1400" spc="-5" dirty="0">
                <a:latin typeface="微软雅黑" panose="020B0503020204020204" charset="-122"/>
                <a:cs typeface="微软雅黑" panose="020B0503020204020204" charset="-122"/>
              </a:rPr>
              <a:t>“</a:t>
            </a:r>
            <a:r>
              <a:rPr sz="1600" spc="-5" dirty="0">
                <a:latin typeface="微软雅黑" panose="020B0503020204020204" charset="-122"/>
                <a:cs typeface="微软雅黑" panose="020B0503020204020204" charset="-122"/>
              </a:rPr>
              <a:t>一年一次”只针对全年一次性奖金，对于其他参照全年一次性奖金计算个税的，不影响年终  </a:t>
            </a:r>
            <a:r>
              <a:rPr sz="1600" spc="5" dirty="0">
                <a:latin typeface="微软雅黑" panose="020B0503020204020204" charset="-122"/>
                <a:cs typeface="微软雅黑" panose="020B0503020204020204" charset="-122"/>
              </a:rPr>
              <a:t>奖的计算，例如企业向</a:t>
            </a:r>
            <a:r>
              <a:rPr sz="1600" spc="-20" dirty="0">
                <a:latin typeface="微软雅黑" panose="020B0503020204020204" charset="-122"/>
                <a:cs typeface="微软雅黑" panose="020B0503020204020204" charset="-122"/>
              </a:rPr>
              <a:t>员</a:t>
            </a:r>
            <a:r>
              <a:rPr sz="1600" spc="5" dirty="0">
                <a:latin typeface="微软雅黑" panose="020B0503020204020204" charset="-122"/>
                <a:cs typeface="微软雅黑" panose="020B0503020204020204" charset="-122"/>
              </a:rPr>
              <a:t>工低</a:t>
            </a:r>
            <a:r>
              <a:rPr sz="1600" spc="-20" dirty="0">
                <a:latin typeface="微软雅黑" panose="020B0503020204020204" charset="-122"/>
                <a:cs typeface="微软雅黑" panose="020B0503020204020204" charset="-122"/>
              </a:rPr>
              <a:t>价</a:t>
            </a:r>
            <a:r>
              <a:rPr sz="1600" spc="5" dirty="0">
                <a:latin typeface="微软雅黑" panose="020B0503020204020204" charset="-122"/>
                <a:cs typeface="微软雅黑" panose="020B0503020204020204" charset="-122"/>
              </a:rPr>
              <a:t>售房</a:t>
            </a:r>
            <a:r>
              <a:rPr sz="1600" spc="-20" dirty="0">
                <a:latin typeface="微软雅黑" panose="020B0503020204020204" charset="-122"/>
                <a:cs typeface="微软雅黑" panose="020B0503020204020204" charset="-122"/>
              </a:rPr>
              <a:t>（</a:t>
            </a:r>
            <a:r>
              <a:rPr sz="1600" spc="5" dirty="0">
                <a:latin typeface="微软雅黑" panose="020B0503020204020204" charset="-122"/>
                <a:cs typeface="微软雅黑" panose="020B0503020204020204" charset="-122"/>
              </a:rPr>
              <a:t>财</a:t>
            </a:r>
            <a:r>
              <a:rPr sz="1600" spc="10" dirty="0">
                <a:latin typeface="微软雅黑" panose="020B0503020204020204" charset="-122"/>
                <a:cs typeface="微软雅黑" panose="020B0503020204020204" charset="-122"/>
              </a:rPr>
              <a:t>税</a:t>
            </a:r>
            <a:r>
              <a:rPr sz="1600" spc="-10" dirty="0">
                <a:latin typeface="微软雅黑" panose="020B0503020204020204" charset="-122"/>
                <a:cs typeface="微软雅黑" panose="020B0503020204020204" charset="-122"/>
              </a:rPr>
              <a:t>[2007]1</a:t>
            </a:r>
            <a:r>
              <a:rPr sz="1600" spc="-5" dirty="0">
                <a:latin typeface="微软雅黑" panose="020B0503020204020204" charset="-122"/>
                <a:cs typeface="微软雅黑" panose="020B0503020204020204" charset="-122"/>
              </a:rPr>
              <a:t>3</a:t>
            </a:r>
            <a:r>
              <a:rPr sz="1600" spc="5" dirty="0">
                <a:latin typeface="微软雅黑" panose="020B0503020204020204" charset="-122"/>
                <a:cs typeface="微软雅黑" panose="020B0503020204020204" charset="-122"/>
              </a:rPr>
              <a:t>号）、公</a:t>
            </a:r>
            <a:r>
              <a:rPr sz="1600" spc="-20" dirty="0">
                <a:latin typeface="微软雅黑" panose="020B0503020204020204" charset="-122"/>
                <a:cs typeface="微软雅黑" panose="020B0503020204020204" charset="-122"/>
              </a:rPr>
              <a:t>司</a:t>
            </a:r>
            <a:r>
              <a:rPr sz="1600" spc="5" dirty="0">
                <a:latin typeface="微软雅黑" panose="020B0503020204020204" charset="-122"/>
                <a:cs typeface="微软雅黑" panose="020B0503020204020204" charset="-122"/>
              </a:rPr>
              <a:t>雇员</a:t>
            </a:r>
            <a:r>
              <a:rPr sz="1600" spc="-20" dirty="0">
                <a:latin typeface="微软雅黑" panose="020B0503020204020204" charset="-122"/>
                <a:cs typeface="微软雅黑" panose="020B0503020204020204" charset="-122"/>
              </a:rPr>
              <a:t>以</a:t>
            </a:r>
            <a:r>
              <a:rPr sz="1600" spc="5" dirty="0">
                <a:latin typeface="微软雅黑" panose="020B0503020204020204" charset="-122"/>
                <a:cs typeface="微软雅黑" panose="020B0503020204020204" charset="-122"/>
              </a:rPr>
              <a:t>非上</a:t>
            </a:r>
            <a:r>
              <a:rPr sz="1600" spc="-20" dirty="0">
                <a:latin typeface="微软雅黑" panose="020B0503020204020204" charset="-122"/>
                <a:cs typeface="微软雅黑" panose="020B0503020204020204" charset="-122"/>
              </a:rPr>
              <a:t>市</a:t>
            </a:r>
            <a:r>
              <a:rPr sz="1600" spc="5" dirty="0">
                <a:latin typeface="微软雅黑" panose="020B0503020204020204" charset="-122"/>
                <a:cs typeface="微软雅黑" panose="020B0503020204020204" charset="-122"/>
              </a:rPr>
              <a:t>公司</a:t>
            </a:r>
            <a:r>
              <a:rPr sz="1600" spc="-20" dirty="0">
                <a:latin typeface="微软雅黑" panose="020B0503020204020204" charset="-122"/>
                <a:cs typeface="微软雅黑" panose="020B0503020204020204" charset="-122"/>
              </a:rPr>
              <a:t>股</a:t>
            </a:r>
            <a:r>
              <a:rPr sz="1600" spc="5" dirty="0">
                <a:latin typeface="微软雅黑" panose="020B0503020204020204" charset="-122"/>
                <a:cs typeface="微软雅黑" panose="020B0503020204020204" charset="-122"/>
              </a:rPr>
              <a:t>票期</a:t>
            </a:r>
            <a:r>
              <a:rPr sz="1600" spc="-20" dirty="0">
                <a:latin typeface="微软雅黑" panose="020B0503020204020204" charset="-122"/>
                <a:cs typeface="微软雅黑" panose="020B0503020204020204" charset="-122"/>
              </a:rPr>
              <a:t>权</a:t>
            </a:r>
            <a:r>
              <a:rPr sz="1600" spc="5" dirty="0">
                <a:latin typeface="微软雅黑" panose="020B0503020204020204" charset="-122"/>
                <a:cs typeface="微软雅黑" panose="020B0503020204020204" charset="-122"/>
              </a:rPr>
              <a:t>形式  </a:t>
            </a:r>
            <a:r>
              <a:rPr sz="1600" dirty="0">
                <a:latin typeface="微软雅黑" panose="020B0503020204020204" charset="-122"/>
                <a:cs typeface="微软雅黑" panose="020B0503020204020204" charset="-122"/>
              </a:rPr>
              <a:t>取得的工资薪金所得（国税函〔2007〕1030号）等；</a:t>
            </a:r>
            <a:endParaRPr sz="1600">
              <a:latin typeface="微软雅黑" panose="020B0503020204020204" charset="-122"/>
              <a:cs typeface="微软雅黑" panose="020B0503020204020204" charset="-122"/>
            </a:endParaRPr>
          </a:p>
          <a:p>
            <a:pPr>
              <a:lnSpc>
                <a:spcPct val="100000"/>
              </a:lnSpc>
            </a:pPr>
            <a:endParaRPr sz="1600">
              <a:latin typeface="Times New Roman" panose="02020603050405020304"/>
              <a:cs typeface="Times New Roman" panose="02020603050405020304"/>
            </a:endParaRPr>
          </a:p>
          <a:p>
            <a:pPr marL="114300" marR="130175" algn="just">
              <a:lnSpc>
                <a:spcPct val="150000"/>
              </a:lnSpc>
              <a:spcBef>
                <a:spcPts val="1040"/>
              </a:spcBef>
            </a:pPr>
            <a:r>
              <a:rPr sz="1600" dirty="0">
                <a:latin typeface="Wingdings" panose="05000000000000000000"/>
                <a:cs typeface="Wingdings" panose="05000000000000000000"/>
              </a:rPr>
              <a:t></a:t>
            </a:r>
            <a:r>
              <a:rPr sz="1600" dirty="0">
                <a:latin typeface="微软雅黑" panose="020B0503020204020204" charset="-122"/>
                <a:cs typeface="微软雅黑" panose="020B0503020204020204" charset="-122"/>
              </a:rPr>
              <a:t>正确理解分次。2015年度年终奖金，公司的制度规定，2016年2月只先发40%、另外60%在  </a:t>
            </a:r>
            <a:r>
              <a:rPr sz="1600" spc="-10" dirty="0">
                <a:latin typeface="微软雅黑" panose="020B0503020204020204" charset="-122"/>
                <a:cs typeface="微软雅黑" panose="020B0503020204020204" charset="-122"/>
              </a:rPr>
              <a:t>2016</a:t>
            </a:r>
            <a:r>
              <a:rPr sz="1600" spc="5" dirty="0">
                <a:latin typeface="微软雅黑" panose="020B0503020204020204" charset="-122"/>
                <a:cs typeface="微软雅黑" panose="020B0503020204020204" charset="-122"/>
              </a:rPr>
              <a:t>年</a:t>
            </a:r>
            <a:r>
              <a:rPr sz="1600" spc="-10" dirty="0">
                <a:latin typeface="微软雅黑" panose="020B0503020204020204" charset="-122"/>
                <a:cs typeface="微软雅黑" panose="020B0503020204020204" charset="-122"/>
              </a:rPr>
              <a:t>4</a:t>
            </a:r>
            <a:r>
              <a:rPr sz="1600" spc="5" dirty="0">
                <a:latin typeface="微软雅黑" panose="020B0503020204020204" charset="-122"/>
                <a:cs typeface="微软雅黑" panose="020B0503020204020204" charset="-122"/>
              </a:rPr>
              <a:t>月发放，可以一次</a:t>
            </a:r>
            <a:r>
              <a:rPr sz="1600" spc="-10" dirty="0">
                <a:latin typeface="微软雅黑" panose="020B0503020204020204" charset="-122"/>
                <a:cs typeface="微软雅黑" panose="020B0503020204020204" charset="-122"/>
              </a:rPr>
              <a:t>100</a:t>
            </a:r>
            <a:r>
              <a:rPr sz="1600" spc="15" dirty="0">
                <a:latin typeface="微软雅黑" panose="020B0503020204020204" charset="-122"/>
                <a:cs typeface="微软雅黑" panose="020B0503020204020204" charset="-122"/>
              </a:rPr>
              <a:t>%</a:t>
            </a:r>
            <a:r>
              <a:rPr sz="1600" spc="5" dirty="0">
                <a:latin typeface="微软雅黑" panose="020B0503020204020204" charset="-122"/>
                <a:cs typeface="微软雅黑" panose="020B0503020204020204" charset="-122"/>
              </a:rPr>
              <a:t>申</a:t>
            </a:r>
            <a:r>
              <a:rPr sz="1600" spc="-20" dirty="0">
                <a:latin typeface="微软雅黑" panose="020B0503020204020204" charset="-122"/>
                <a:cs typeface="微软雅黑" panose="020B0503020204020204" charset="-122"/>
              </a:rPr>
              <a:t>报</a:t>
            </a:r>
            <a:r>
              <a:rPr sz="1600" spc="5" dirty="0">
                <a:latin typeface="微软雅黑" panose="020B0503020204020204" charset="-122"/>
                <a:cs typeface="微软雅黑" panose="020B0503020204020204" charset="-122"/>
              </a:rPr>
              <a:t>个人</a:t>
            </a:r>
            <a:r>
              <a:rPr sz="1600" spc="-20" dirty="0">
                <a:latin typeface="微软雅黑" panose="020B0503020204020204" charset="-122"/>
                <a:cs typeface="微软雅黑" panose="020B0503020204020204" charset="-122"/>
              </a:rPr>
              <a:t>所</a:t>
            </a:r>
            <a:r>
              <a:rPr sz="1600" spc="5" dirty="0">
                <a:latin typeface="微软雅黑" panose="020B0503020204020204" charset="-122"/>
                <a:cs typeface="微软雅黑" panose="020B0503020204020204" charset="-122"/>
              </a:rPr>
              <a:t>得税</a:t>
            </a:r>
            <a:r>
              <a:rPr sz="1600" spc="-20" dirty="0">
                <a:latin typeface="微软雅黑" panose="020B0503020204020204" charset="-122"/>
                <a:cs typeface="微软雅黑" panose="020B0503020204020204" charset="-122"/>
              </a:rPr>
              <a:t>，</a:t>
            </a:r>
            <a:r>
              <a:rPr sz="1600" spc="5" dirty="0">
                <a:latin typeface="微软雅黑" panose="020B0503020204020204" charset="-122"/>
                <a:cs typeface="微软雅黑" panose="020B0503020204020204" charset="-122"/>
              </a:rPr>
              <a:t>不属</a:t>
            </a:r>
            <a:r>
              <a:rPr sz="1600" spc="-20" dirty="0">
                <a:latin typeface="微软雅黑" panose="020B0503020204020204" charset="-122"/>
                <a:cs typeface="微软雅黑" panose="020B0503020204020204" charset="-122"/>
              </a:rPr>
              <a:t>于</a:t>
            </a:r>
            <a:r>
              <a:rPr sz="1600" spc="5" dirty="0">
                <a:latin typeface="微软雅黑" panose="020B0503020204020204" charset="-122"/>
                <a:cs typeface="微软雅黑" panose="020B0503020204020204" charset="-122"/>
              </a:rPr>
              <a:t>两次</a:t>
            </a:r>
            <a:r>
              <a:rPr sz="1600" spc="-20" dirty="0">
                <a:latin typeface="微软雅黑" panose="020B0503020204020204" charset="-122"/>
                <a:cs typeface="微软雅黑" panose="020B0503020204020204" charset="-122"/>
              </a:rPr>
              <a:t>发</a:t>
            </a:r>
            <a:r>
              <a:rPr sz="1600" spc="5" dirty="0">
                <a:latin typeface="微软雅黑" panose="020B0503020204020204" charset="-122"/>
                <a:cs typeface="微软雅黑" panose="020B0503020204020204" charset="-122"/>
              </a:rPr>
              <a:t>放年</a:t>
            </a:r>
            <a:r>
              <a:rPr sz="1600" spc="-20" dirty="0">
                <a:latin typeface="微软雅黑" panose="020B0503020204020204" charset="-122"/>
                <a:cs typeface="微软雅黑" panose="020B0503020204020204" charset="-122"/>
              </a:rPr>
              <a:t>终</a:t>
            </a:r>
            <a:r>
              <a:rPr sz="1600" spc="5" dirty="0">
                <a:latin typeface="微软雅黑" panose="020B0503020204020204" charset="-122"/>
                <a:cs typeface="微软雅黑" panose="020B0503020204020204" charset="-122"/>
              </a:rPr>
              <a:t>奖，</a:t>
            </a:r>
            <a:r>
              <a:rPr sz="1600" spc="-20" dirty="0">
                <a:latin typeface="微软雅黑" panose="020B0503020204020204" charset="-122"/>
                <a:cs typeface="微软雅黑" panose="020B0503020204020204" charset="-122"/>
              </a:rPr>
              <a:t>但</a:t>
            </a:r>
            <a:r>
              <a:rPr sz="1600" spc="5" dirty="0">
                <a:latin typeface="微软雅黑" panose="020B0503020204020204" charset="-122"/>
                <a:cs typeface="微软雅黑" panose="020B0503020204020204" charset="-122"/>
              </a:rPr>
              <a:t>如果</a:t>
            </a:r>
            <a:r>
              <a:rPr sz="1600" spc="-20" dirty="0">
                <a:latin typeface="微软雅黑" panose="020B0503020204020204" charset="-122"/>
                <a:cs typeface="微软雅黑" panose="020B0503020204020204" charset="-122"/>
              </a:rPr>
              <a:t>是</a:t>
            </a:r>
            <a:r>
              <a:rPr sz="1600" spc="5" dirty="0">
                <a:latin typeface="微软雅黑" panose="020B0503020204020204" charset="-122"/>
                <a:cs typeface="微软雅黑" panose="020B0503020204020204" charset="-122"/>
              </a:rPr>
              <a:t>上半</a:t>
            </a:r>
            <a:r>
              <a:rPr sz="1600" spc="-20" dirty="0">
                <a:latin typeface="微软雅黑" panose="020B0503020204020204" charset="-122"/>
                <a:cs typeface="微软雅黑" panose="020B0503020204020204" charset="-122"/>
              </a:rPr>
              <a:t>年</a:t>
            </a:r>
            <a:r>
              <a:rPr sz="1600" dirty="0">
                <a:latin typeface="微软雅黑" panose="020B0503020204020204" charset="-122"/>
                <a:cs typeface="微软雅黑" panose="020B0503020204020204" charset="-122"/>
              </a:rPr>
              <a:t>、  </a:t>
            </a:r>
            <a:r>
              <a:rPr sz="1600" spc="-5" dirty="0">
                <a:latin typeface="微软雅黑" panose="020B0503020204020204" charset="-122"/>
                <a:cs typeface="微软雅黑" panose="020B0503020204020204" charset="-122"/>
              </a:rPr>
              <a:t>下半年分别依据当时的业绩计算发放奖金，属于两次发放奖金，只能使用一次优惠。</a:t>
            </a:r>
            <a:endParaRPr sz="1600">
              <a:latin typeface="微软雅黑" panose="020B0503020204020204" charset="-122"/>
              <a:cs typeface="微软雅黑" panose="020B0503020204020204" charset="-122"/>
            </a:endParaRPr>
          </a:p>
        </p:txBody>
      </p:sp>
      <p:sp>
        <p:nvSpPr>
          <p:cNvPr id="9" name="object 9"/>
          <p:cNvSpPr/>
          <p:nvPr/>
        </p:nvSpPr>
        <p:spPr>
          <a:xfrm>
            <a:off x="3855720" y="432815"/>
            <a:ext cx="6848856" cy="131063"/>
          </a:xfrm>
          <a:prstGeom prst="rect">
            <a:avLst/>
          </a:prstGeom>
          <a:blipFill>
            <a:blip r:embed="rId2" cstate="print"/>
            <a:stretch>
              <a:fillRect/>
            </a:stretch>
          </a:blipFill>
        </p:spPr>
        <p:txBody>
          <a:bodyPr wrap="square" lIns="0" tIns="0" rIns="0" bIns="0" rtlCol="0"/>
          <a:lstStyle/>
          <a:p>
            <a:endParaRPr/>
          </a:p>
        </p:txBody>
      </p:sp>
      <p:sp>
        <p:nvSpPr>
          <p:cNvPr id="10" name="object 10"/>
          <p:cNvSpPr/>
          <p:nvPr/>
        </p:nvSpPr>
        <p:spPr>
          <a:xfrm>
            <a:off x="3900423" y="471423"/>
            <a:ext cx="6758305" cy="14604"/>
          </a:xfrm>
          <a:custGeom>
            <a:avLst/>
            <a:gdLst/>
            <a:ahLst/>
            <a:cxnLst/>
            <a:rect l="l" t="t" r="r" b="b"/>
            <a:pathLst>
              <a:path w="6758305" h="14604">
                <a:moveTo>
                  <a:pt x="0" y="14351"/>
                </a:moveTo>
                <a:lnTo>
                  <a:pt x="6758051" y="0"/>
                </a:lnTo>
              </a:path>
            </a:pathLst>
          </a:custGeom>
          <a:ln w="25400">
            <a:solidFill>
              <a:srgbClr val="4F81BC"/>
            </a:solidFill>
          </a:ln>
        </p:spPr>
        <p:txBody>
          <a:bodyPr wrap="square" lIns="0" tIns="0" rIns="0" bIns="0" rtlCol="0"/>
          <a:lstStyle/>
          <a:p>
            <a:endParaRPr/>
          </a:p>
        </p:txBody>
      </p:sp>
      <p:sp>
        <p:nvSpPr>
          <p:cNvPr id="11" name="object 11"/>
          <p:cNvSpPr/>
          <p:nvPr/>
        </p:nvSpPr>
        <p:spPr>
          <a:xfrm>
            <a:off x="0" y="4986356"/>
            <a:ext cx="10801350" cy="415290"/>
          </a:xfrm>
          <a:custGeom>
            <a:avLst/>
            <a:gdLst/>
            <a:ahLst/>
            <a:cxnLst/>
            <a:rect l="l" t="t" r="r" b="b"/>
            <a:pathLst>
              <a:path w="10801350" h="415289">
                <a:moveTo>
                  <a:pt x="10801350" y="414697"/>
                </a:moveTo>
                <a:lnTo>
                  <a:pt x="10801350" y="0"/>
                </a:lnTo>
                <a:lnTo>
                  <a:pt x="0" y="0"/>
                </a:lnTo>
                <a:lnTo>
                  <a:pt x="0" y="414697"/>
                </a:lnTo>
                <a:lnTo>
                  <a:pt x="10801350" y="414697"/>
                </a:lnTo>
                <a:close/>
              </a:path>
            </a:pathLst>
          </a:custGeom>
          <a:solidFill>
            <a:srgbClr val="404040"/>
          </a:solidFill>
        </p:spPr>
        <p:txBody>
          <a:bodyPr wrap="square" lIns="0" tIns="0" rIns="0" bIns="0" rtlCol="0"/>
          <a:lstStyle/>
          <a:p>
            <a:endParaRPr/>
          </a:p>
        </p:txBody>
      </p:sp>
      <p:sp>
        <p:nvSpPr>
          <p:cNvPr id="12" name="object 12"/>
          <p:cNvSpPr txBox="1">
            <a:spLocks noGrp="1"/>
          </p:cNvSpPr>
          <p:nvPr>
            <p:ph type="ftr" sz="quarter" idx="5"/>
          </p:nvPr>
        </p:nvSpPr>
        <p:spPr>
          <a:prstGeom prst="rect">
            <a:avLst/>
          </a:prstGeom>
        </p:spPr>
        <p:txBody>
          <a:bodyPr vert="horz" wrap="square" lIns="0" tIns="0" rIns="0" bIns="0" rtlCol="0">
            <a:spAutoFit/>
          </a:bodyPr>
          <a:lstStyle/>
          <a:p>
            <a:pPr marL="12700">
              <a:lnSpc>
                <a:spcPts val="2095"/>
              </a:lnSpc>
            </a:pPr>
            <a:r>
              <a:rPr spc="5" dirty="0"/>
              <a:t>会计学堂</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506272" y="1050036"/>
            <a:ext cx="3124072" cy="1983613"/>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3971925" y="771525"/>
            <a:ext cx="6501130" cy="500380"/>
          </a:xfrm>
          <a:custGeom>
            <a:avLst/>
            <a:gdLst/>
            <a:ahLst/>
            <a:cxnLst/>
            <a:rect l="l" t="t" r="r" b="b"/>
            <a:pathLst>
              <a:path w="6501130" h="500380">
                <a:moveTo>
                  <a:pt x="6417564" y="0"/>
                </a:moveTo>
                <a:lnTo>
                  <a:pt x="83312" y="0"/>
                </a:lnTo>
                <a:lnTo>
                  <a:pt x="50899" y="6552"/>
                </a:lnTo>
                <a:lnTo>
                  <a:pt x="24415" y="24415"/>
                </a:lnTo>
                <a:lnTo>
                  <a:pt x="6552" y="50899"/>
                </a:lnTo>
                <a:lnTo>
                  <a:pt x="0" y="83311"/>
                </a:lnTo>
                <a:lnTo>
                  <a:pt x="0" y="416686"/>
                </a:lnTo>
                <a:lnTo>
                  <a:pt x="6552" y="449153"/>
                </a:lnTo>
                <a:lnTo>
                  <a:pt x="24415" y="475630"/>
                </a:lnTo>
                <a:lnTo>
                  <a:pt x="50899" y="493464"/>
                </a:lnTo>
                <a:lnTo>
                  <a:pt x="83312" y="499998"/>
                </a:lnTo>
                <a:lnTo>
                  <a:pt x="6417564" y="499998"/>
                </a:lnTo>
                <a:lnTo>
                  <a:pt x="6449976" y="493464"/>
                </a:lnTo>
                <a:lnTo>
                  <a:pt x="6476460" y="475630"/>
                </a:lnTo>
                <a:lnTo>
                  <a:pt x="6494323" y="449153"/>
                </a:lnTo>
                <a:lnTo>
                  <a:pt x="6500876" y="416686"/>
                </a:lnTo>
                <a:lnTo>
                  <a:pt x="6500876" y="83311"/>
                </a:lnTo>
                <a:lnTo>
                  <a:pt x="6494323" y="50899"/>
                </a:lnTo>
                <a:lnTo>
                  <a:pt x="6476460" y="24415"/>
                </a:lnTo>
                <a:lnTo>
                  <a:pt x="6449976" y="6552"/>
                </a:lnTo>
                <a:lnTo>
                  <a:pt x="6417564" y="0"/>
                </a:lnTo>
                <a:close/>
              </a:path>
            </a:pathLst>
          </a:custGeom>
          <a:solidFill>
            <a:srgbClr val="4F81BC"/>
          </a:solidFill>
        </p:spPr>
        <p:txBody>
          <a:bodyPr wrap="square" lIns="0" tIns="0" rIns="0" bIns="0" rtlCol="0"/>
          <a:lstStyle/>
          <a:p>
            <a:endParaRPr/>
          </a:p>
        </p:txBody>
      </p:sp>
      <p:sp>
        <p:nvSpPr>
          <p:cNvPr id="5" name="object 5"/>
          <p:cNvSpPr txBox="1"/>
          <p:nvPr/>
        </p:nvSpPr>
        <p:spPr>
          <a:xfrm>
            <a:off x="3973563" y="771525"/>
            <a:ext cx="6497955" cy="500380"/>
          </a:xfrm>
          <a:prstGeom prst="rect">
            <a:avLst/>
          </a:prstGeom>
          <a:solidFill>
            <a:srgbClr val="4F81BC"/>
          </a:solidFill>
        </p:spPr>
        <p:txBody>
          <a:bodyPr vert="horz" wrap="square" lIns="0" tIns="104139" rIns="0" bIns="0" rtlCol="0">
            <a:spAutoFit/>
          </a:bodyPr>
          <a:lstStyle/>
          <a:p>
            <a:pPr marL="1992630">
              <a:lnSpc>
                <a:spcPct val="100000"/>
              </a:lnSpc>
              <a:spcBef>
                <a:spcPts val="820"/>
              </a:spcBef>
            </a:pPr>
            <a:r>
              <a:rPr sz="1800" b="1" dirty="0">
                <a:solidFill>
                  <a:srgbClr val="1F487C"/>
                </a:solidFill>
                <a:latin typeface="微软雅黑" panose="020B0503020204020204" charset="-122"/>
                <a:cs typeface="微软雅黑" panose="020B0503020204020204" charset="-122"/>
              </a:rPr>
              <a:t>全年一次性奖金计税方法</a:t>
            </a:r>
            <a:endParaRPr sz="1800">
              <a:latin typeface="微软雅黑" panose="020B0503020204020204" charset="-122"/>
              <a:cs typeface="微软雅黑" panose="020B0503020204020204" charset="-122"/>
            </a:endParaRPr>
          </a:p>
        </p:txBody>
      </p:sp>
      <p:sp>
        <p:nvSpPr>
          <p:cNvPr id="6" name="object 6"/>
          <p:cNvSpPr/>
          <p:nvPr/>
        </p:nvSpPr>
        <p:spPr>
          <a:xfrm>
            <a:off x="3971925" y="1700148"/>
            <a:ext cx="6501130" cy="500380"/>
          </a:xfrm>
          <a:custGeom>
            <a:avLst/>
            <a:gdLst/>
            <a:ahLst/>
            <a:cxnLst/>
            <a:rect l="l" t="t" r="r" b="b"/>
            <a:pathLst>
              <a:path w="6501130" h="500380">
                <a:moveTo>
                  <a:pt x="6417564" y="0"/>
                </a:moveTo>
                <a:lnTo>
                  <a:pt x="83312" y="0"/>
                </a:lnTo>
                <a:lnTo>
                  <a:pt x="50899" y="6554"/>
                </a:lnTo>
                <a:lnTo>
                  <a:pt x="24415" y="24431"/>
                </a:lnTo>
                <a:lnTo>
                  <a:pt x="6552" y="50952"/>
                </a:lnTo>
                <a:lnTo>
                  <a:pt x="0" y="83439"/>
                </a:lnTo>
                <a:lnTo>
                  <a:pt x="0" y="416814"/>
                </a:lnTo>
                <a:lnTo>
                  <a:pt x="6552" y="449226"/>
                </a:lnTo>
                <a:lnTo>
                  <a:pt x="24415" y="475710"/>
                </a:lnTo>
                <a:lnTo>
                  <a:pt x="50899" y="493573"/>
                </a:lnTo>
                <a:lnTo>
                  <a:pt x="83312" y="500126"/>
                </a:lnTo>
                <a:lnTo>
                  <a:pt x="6417564" y="500126"/>
                </a:lnTo>
                <a:lnTo>
                  <a:pt x="6449976" y="493573"/>
                </a:lnTo>
                <a:lnTo>
                  <a:pt x="6476460" y="475710"/>
                </a:lnTo>
                <a:lnTo>
                  <a:pt x="6494323" y="449226"/>
                </a:lnTo>
                <a:lnTo>
                  <a:pt x="6500876" y="416814"/>
                </a:lnTo>
                <a:lnTo>
                  <a:pt x="6500876" y="83439"/>
                </a:lnTo>
                <a:lnTo>
                  <a:pt x="6494323" y="50952"/>
                </a:lnTo>
                <a:lnTo>
                  <a:pt x="6476460" y="24431"/>
                </a:lnTo>
                <a:lnTo>
                  <a:pt x="6449976" y="6554"/>
                </a:lnTo>
                <a:lnTo>
                  <a:pt x="6417564" y="0"/>
                </a:lnTo>
                <a:close/>
              </a:path>
            </a:pathLst>
          </a:custGeom>
          <a:solidFill>
            <a:srgbClr val="4F81BC"/>
          </a:solidFill>
        </p:spPr>
        <p:txBody>
          <a:bodyPr wrap="square" lIns="0" tIns="0" rIns="0" bIns="0" rtlCol="0"/>
          <a:lstStyle/>
          <a:p>
            <a:endParaRPr/>
          </a:p>
        </p:txBody>
      </p:sp>
      <p:sp>
        <p:nvSpPr>
          <p:cNvPr id="7" name="object 7"/>
          <p:cNvSpPr txBox="1"/>
          <p:nvPr/>
        </p:nvSpPr>
        <p:spPr>
          <a:xfrm>
            <a:off x="3973563" y="1700148"/>
            <a:ext cx="6497955" cy="500380"/>
          </a:xfrm>
          <a:prstGeom prst="rect">
            <a:avLst/>
          </a:prstGeom>
          <a:solidFill>
            <a:srgbClr val="4F81BC"/>
          </a:solidFill>
        </p:spPr>
        <p:txBody>
          <a:bodyPr vert="horz" wrap="square" lIns="0" tIns="104775" rIns="0" bIns="0" rtlCol="0">
            <a:spAutoFit/>
          </a:bodyPr>
          <a:lstStyle/>
          <a:p>
            <a:pPr marL="3810" algn="ctr">
              <a:lnSpc>
                <a:spcPct val="100000"/>
              </a:lnSpc>
              <a:spcBef>
                <a:spcPts val="825"/>
              </a:spcBef>
            </a:pPr>
            <a:r>
              <a:rPr sz="1800" b="1" dirty="0">
                <a:solidFill>
                  <a:srgbClr val="1F487C"/>
                </a:solidFill>
                <a:latin typeface="微软雅黑" panose="020B0503020204020204" charset="-122"/>
                <a:cs typeface="微软雅黑" panose="020B0503020204020204" charset="-122"/>
              </a:rPr>
              <a:t>年终奖为什么有雷区</a:t>
            </a:r>
            <a:endParaRPr sz="1800">
              <a:latin typeface="微软雅黑" panose="020B0503020204020204" charset="-122"/>
              <a:cs typeface="微软雅黑" panose="020B0503020204020204" charset="-122"/>
            </a:endParaRPr>
          </a:p>
        </p:txBody>
      </p:sp>
      <p:sp>
        <p:nvSpPr>
          <p:cNvPr id="8" name="object 8"/>
          <p:cNvSpPr/>
          <p:nvPr/>
        </p:nvSpPr>
        <p:spPr>
          <a:xfrm>
            <a:off x="3971925" y="2628900"/>
            <a:ext cx="6501130" cy="500380"/>
          </a:xfrm>
          <a:custGeom>
            <a:avLst/>
            <a:gdLst/>
            <a:ahLst/>
            <a:cxnLst/>
            <a:rect l="l" t="t" r="r" b="b"/>
            <a:pathLst>
              <a:path w="6501130" h="500380">
                <a:moveTo>
                  <a:pt x="6417564" y="0"/>
                </a:moveTo>
                <a:lnTo>
                  <a:pt x="83312" y="0"/>
                </a:lnTo>
                <a:lnTo>
                  <a:pt x="50899" y="6552"/>
                </a:lnTo>
                <a:lnTo>
                  <a:pt x="24415" y="24415"/>
                </a:lnTo>
                <a:lnTo>
                  <a:pt x="6552" y="50899"/>
                </a:lnTo>
                <a:lnTo>
                  <a:pt x="0" y="83312"/>
                </a:lnTo>
                <a:lnTo>
                  <a:pt x="0" y="416687"/>
                </a:lnTo>
                <a:lnTo>
                  <a:pt x="6552" y="449173"/>
                </a:lnTo>
                <a:lnTo>
                  <a:pt x="24415" y="475694"/>
                </a:lnTo>
                <a:lnTo>
                  <a:pt x="50899" y="493571"/>
                </a:lnTo>
                <a:lnTo>
                  <a:pt x="83312" y="500125"/>
                </a:lnTo>
                <a:lnTo>
                  <a:pt x="6417564" y="500125"/>
                </a:lnTo>
                <a:lnTo>
                  <a:pt x="6449976" y="493571"/>
                </a:lnTo>
                <a:lnTo>
                  <a:pt x="6476460" y="475694"/>
                </a:lnTo>
                <a:lnTo>
                  <a:pt x="6494323" y="449173"/>
                </a:lnTo>
                <a:lnTo>
                  <a:pt x="6500876" y="416687"/>
                </a:lnTo>
                <a:lnTo>
                  <a:pt x="6500876" y="83312"/>
                </a:lnTo>
                <a:lnTo>
                  <a:pt x="6494323" y="50899"/>
                </a:lnTo>
                <a:lnTo>
                  <a:pt x="6476460" y="24415"/>
                </a:lnTo>
                <a:lnTo>
                  <a:pt x="6449976" y="6552"/>
                </a:lnTo>
                <a:lnTo>
                  <a:pt x="6417564" y="0"/>
                </a:lnTo>
                <a:close/>
              </a:path>
            </a:pathLst>
          </a:custGeom>
          <a:solidFill>
            <a:srgbClr val="4F81BC"/>
          </a:solidFill>
        </p:spPr>
        <p:txBody>
          <a:bodyPr wrap="square" lIns="0" tIns="0" rIns="0" bIns="0" rtlCol="0"/>
          <a:lstStyle/>
          <a:p>
            <a:endParaRPr/>
          </a:p>
        </p:txBody>
      </p:sp>
      <p:sp>
        <p:nvSpPr>
          <p:cNvPr id="9" name="object 9"/>
          <p:cNvSpPr txBox="1"/>
          <p:nvPr/>
        </p:nvSpPr>
        <p:spPr>
          <a:xfrm>
            <a:off x="3973563" y="2628900"/>
            <a:ext cx="6497955" cy="500380"/>
          </a:xfrm>
          <a:prstGeom prst="rect">
            <a:avLst/>
          </a:prstGeom>
          <a:solidFill>
            <a:srgbClr val="4F81BC"/>
          </a:solidFill>
        </p:spPr>
        <p:txBody>
          <a:bodyPr vert="horz" wrap="square" lIns="0" tIns="105410" rIns="0" bIns="0" rtlCol="0">
            <a:spAutoFit/>
          </a:bodyPr>
          <a:lstStyle/>
          <a:p>
            <a:pPr marL="1992630">
              <a:lnSpc>
                <a:spcPct val="100000"/>
              </a:lnSpc>
              <a:spcBef>
                <a:spcPts val="830"/>
              </a:spcBef>
            </a:pPr>
            <a:r>
              <a:rPr sz="1800" b="1" spc="-5" dirty="0">
                <a:solidFill>
                  <a:srgbClr val="1F487C"/>
                </a:solidFill>
                <a:latin typeface="微软雅黑" panose="020B0503020204020204" charset="-122"/>
                <a:cs typeface="微软雅黑" panose="020B0503020204020204" charset="-122"/>
              </a:rPr>
              <a:t>如何理解一年只能用一次</a:t>
            </a:r>
            <a:endParaRPr sz="1800">
              <a:latin typeface="微软雅黑" panose="020B0503020204020204" charset="-122"/>
              <a:cs typeface="微软雅黑" panose="020B0503020204020204" charset="-122"/>
            </a:endParaRPr>
          </a:p>
        </p:txBody>
      </p:sp>
      <p:sp>
        <p:nvSpPr>
          <p:cNvPr id="10" name="object 10"/>
          <p:cNvSpPr/>
          <p:nvPr/>
        </p:nvSpPr>
        <p:spPr>
          <a:xfrm>
            <a:off x="3971925" y="3557651"/>
            <a:ext cx="6501130" cy="500380"/>
          </a:xfrm>
          <a:custGeom>
            <a:avLst/>
            <a:gdLst/>
            <a:ahLst/>
            <a:cxnLst/>
            <a:rect l="l" t="t" r="r" b="b"/>
            <a:pathLst>
              <a:path w="6501130" h="500379">
                <a:moveTo>
                  <a:pt x="6417564" y="0"/>
                </a:moveTo>
                <a:lnTo>
                  <a:pt x="83312" y="0"/>
                </a:lnTo>
                <a:lnTo>
                  <a:pt x="50899" y="6534"/>
                </a:lnTo>
                <a:lnTo>
                  <a:pt x="24415" y="24368"/>
                </a:lnTo>
                <a:lnTo>
                  <a:pt x="6552" y="50845"/>
                </a:lnTo>
                <a:lnTo>
                  <a:pt x="0" y="83311"/>
                </a:lnTo>
                <a:lnTo>
                  <a:pt x="0" y="416686"/>
                </a:lnTo>
                <a:lnTo>
                  <a:pt x="6552" y="449099"/>
                </a:lnTo>
                <a:lnTo>
                  <a:pt x="24415" y="475583"/>
                </a:lnTo>
                <a:lnTo>
                  <a:pt x="50899" y="493446"/>
                </a:lnTo>
                <a:lnTo>
                  <a:pt x="83312" y="499998"/>
                </a:lnTo>
                <a:lnTo>
                  <a:pt x="6417564" y="499998"/>
                </a:lnTo>
                <a:lnTo>
                  <a:pt x="6449976" y="493446"/>
                </a:lnTo>
                <a:lnTo>
                  <a:pt x="6476460" y="475583"/>
                </a:lnTo>
                <a:lnTo>
                  <a:pt x="6494323" y="449099"/>
                </a:lnTo>
                <a:lnTo>
                  <a:pt x="6500876" y="416686"/>
                </a:lnTo>
                <a:lnTo>
                  <a:pt x="6500876" y="83311"/>
                </a:lnTo>
                <a:lnTo>
                  <a:pt x="6494323" y="50845"/>
                </a:lnTo>
                <a:lnTo>
                  <a:pt x="6476460" y="24368"/>
                </a:lnTo>
                <a:lnTo>
                  <a:pt x="6449976" y="6534"/>
                </a:lnTo>
                <a:lnTo>
                  <a:pt x="6417564" y="0"/>
                </a:lnTo>
                <a:close/>
              </a:path>
            </a:pathLst>
          </a:custGeom>
          <a:solidFill>
            <a:srgbClr val="4F81BC"/>
          </a:solidFill>
        </p:spPr>
        <p:txBody>
          <a:bodyPr wrap="square" lIns="0" tIns="0" rIns="0" bIns="0" rtlCol="0"/>
          <a:lstStyle/>
          <a:p>
            <a:endParaRPr/>
          </a:p>
        </p:txBody>
      </p:sp>
      <p:sp>
        <p:nvSpPr>
          <p:cNvPr id="11" name="object 11"/>
          <p:cNvSpPr txBox="1"/>
          <p:nvPr/>
        </p:nvSpPr>
        <p:spPr>
          <a:xfrm>
            <a:off x="3973563" y="3557651"/>
            <a:ext cx="6497955" cy="500380"/>
          </a:xfrm>
          <a:prstGeom prst="rect">
            <a:avLst/>
          </a:prstGeom>
          <a:solidFill>
            <a:srgbClr val="4F81BC"/>
          </a:solidFill>
        </p:spPr>
        <p:txBody>
          <a:bodyPr vert="horz" wrap="square" lIns="0" tIns="105410" rIns="0" bIns="0" rtlCol="0">
            <a:spAutoFit/>
          </a:bodyPr>
          <a:lstStyle/>
          <a:p>
            <a:pPr marL="635" algn="ctr">
              <a:lnSpc>
                <a:spcPct val="100000"/>
              </a:lnSpc>
              <a:spcBef>
                <a:spcPts val="830"/>
              </a:spcBef>
            </a:pPr>
            <a:r>
              <a:rPr sz="1800" b="1" dirty="0">
                <a:solidFill>
                  <a:srgbClr val="FFFFFF"/>
                </a:solidFill>
                <a:latin typeface="微软雅黑" panose="020B0503020204020204" charset="-122"/>
                <a:cs typeface="微软雅黑" panose="020B0503020204020204" charset="-122"/>
              </a:rPr>
              <a:t>均衡年终奖、工资</a:t>
            </a:r>
            <a:endParaRPr sz="1800">
              <a:latin typeface="微软雅黑" panose="020B0503020204020204" charset="-122"/>
              <a:cs typeface="微软雅黑" panose="020B0503020204020204" charset="-122"/>
            </a:endParaRPr>
          </a:p>
        </p:txBody>
      </p:sp>
      <p:sp>
        <p:nvSpPr>
          <p:cNvPr id="12" name="object 12"/>
          <p:cNvSpPr/>
          <p:nvPr/>
        </p:nvSpPr>
        <p:spPr>
          <a:xfrm>
            <a:off x="421894" y="3150361"/>
            <a:ext cx="3291204" cy="525145"/>
          </a:xfrm>
          <a:custGeom>
            <a:avLst/>
            <a:gdLst/>
            <a:ahLst/>
            <a:cxnLst/>
            <a:rect l="l" t="t" r="r" b="b"/>
            <a:pathLst>
              <a:path w="3291204" h="525145">
                <a:moveTo>
                  <a:pt x="3203575" y="0"/>
                </a:moveTo>
                <a:lnTo>
                  <a:pt x="87515" y="0"/>
                </a:lnTo>
                <a:lnTo>
                  <a:pt x="53449" y="6885"/>
                </a:lnTo>
                <a:lnTo>
                  <a:pt x="25631" y="25653"/>
                </a:lnTo>
                <a:lnTo>
                  <a:pt x="6877" y="53470"/>
                </a:lnTo>
                <a:lnTo>
                  <a:pt x="0" y="87502"/>
                </a:lnTo>
                <a:lnTo>
                  <a:pt x="0" y="437642"/>
                </a:lnTo>
                <a:lnTo>
                  <a:pt x="6877" y="471674"/>
                </a:lnTo>
                <a:lnTo>
                  <a:pt x="25631" y="499490"/>
                </a:lnTo>
                <a:lnTo>
                  <a:pt x="53449" y="518259"/>
                </a:lnTo>
                <a:lnTo>
                  <a:pt x="87515" y="525144"/>
                </a:lnTo>
                <a:lnTo>
                  <a:pt x="3203575" y="525144"/>
                </a:lnTo>
                <a:lnTo>
                  <a:pt x="3237607" y="518259"/>
                </a:lnTo>
                <a:lnTo>
                  <a:pt x="3265424" y="499491"/>
                </a:lnTo>
                <a:lnTo>
                  <a:pt x="3284192" y="471674"/>
                </a:lnTo>
                <a:lnTo>
                  <a:pt x="3291078" y="437642"/>
                </a:lnTo>
                <a:lnTo>
                  <a:pt x="3291078" y="87502"/>
                </a:lnTo>
                <a:lnTo>
                  <a:pt x="3284192" y="53470"/>
                </a:lnTo>
                <a:lnTo>
                  <a:pt x="3265424" y="25654"/>
                </a:lnTo>
                <a:lnTo>
                  <a:pt x="3237607" y="6885"/>
                </a:lnTo>
                <a:lnTo>
                  <a:pt x="3203575" y="0"/>
                </a:lnTo>
                <a:close/>
              </a:path>
            </a:pathLst>
          </a:custGeom>
          <a:solidFill>
            <a:srgbClr val="4F81BC"/>
          </a:solidFill>
        </p:spPr>
        <p:txBody>
          <a:bodyPr wrap="square" lIns="0" tIns="0" rIns="0" bIns="0" rtlCol="0"/>
          <a:lstStyle/>
          <a:p>
            <a:endParaRPr/>
          </a:p>
        </p:txBody>
      </p:sp>
      <p:sp>
        <p:nvSpPr>
          <p:cNvPr id="14" name="object 14"/>
          <p:cNvSpPr/>
          <p:nvPr/>
        </p:nvSpPr>
        <p:spPr>
          <a:xfrm>
            <a:off x="0" y="4986356"/>
            <a:ext cx="10801350" cy="415290"/>
          </a:xfrm>
          <a:custGeom>
            <a:avLst/>
            <a:gdLst/>
            <a:ahLst/>
            <a:cxnLst/>
            <a:rect l="l" t="t" r="r" b="b"/>
            <a:pathLst>
              <a:path w="10801350" h="415289">
                <a:moveTo>
                  <a:pt x="10801350" y="414697"/>
                </a:moveTo>
                <a:lnTo>
                  <a:pt x="10801350" y="0"/>
                </a:lnTo>
                <a:lnTo>
                  <a:pt x="0" y="0"/>
                </a:lnTo>
                <a:lnTo>
                  <a:pt x="0" y="414697"/>
                </a:lnTo>
                <a:lnTo>
                  <a:pt x="10801350" y="414697"/>
                </a:lnTo>
                <a:close/>
              </a:path>
            </a:pathLst>
          </a:custGeom>
          <a:solidFill>
            <a:srgbClr val="404040"/>
          </a:solidFill>
        </p:spPr>
        <p:txBody>
          <a:bodyPr wrap="square" lIns="0" tIns="0" rIns="0" bIns="0" rtlCol="0"/>
          <a:lstStyle/>
          <a:p>
            <a:endParaRPr/>
          </a:p>
        </p:txBody>
      </p:sp>
      <p:sp>
        <p:nvSpPr>
          <p:cNvPr id="15" name="object 15"/>
          <p:cNvSpPr txBox="1">
            <a:spLocks noGrp="1"/>
          </p:cNvSpPr>
          <p:nvPr>
            <p:ph type="ftr" sz="quarter" idx="5"/>
          </p:nvPr>
        </p:nvSpPr>
        <p:spPr>
          <a:prstGeom prst="rect">
            <a:avLst/>
          </a:prstGeom>
        </p:spPr>
        <p:txBody>
          <a:bodyPr vert="horz" wrap="square" lIns="0" tIns="0" rIns="0" bIns="0" rtlCol="0">
            <a:spAutoFit/>
          </a:bodyPr>
          <a:lstStyle/>
          <a:p>
            <a:pPr marL="12700">
              <a:lnSpc>
                <a:spcPts val="2095"/>
              </a:lnSpc>
            </a:pPr>
            <a:r>
              <a:rPr spc="5" dirty="0"/>
              <a:t>会计学堂</a:t>
            </a:r>
          </a:p>
        </p:txBody>
      </p:sp>
      <p:sp>
        <p:nvSpPr>
          <p:cNvPr id="13" name="标题 12"/>
          <p:cNvSpPr>
            <a:spLocks noGrp="1"/>
          </p:cNvSpPr>
          <p:nvPr>
            <p:ph type="title"/>
          </p:nvPr>
        </p:nvSpPr>
        <p:spPr/>
        <p:txBody>
          <a:bodyPr/>
          <a:lstStyle/>
          <a:p>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0" rIns="0" bIns="0" rtlCol="0">
            <a:spAutoFit/>
          </a:bodyPr>
          <a:lstStyle/>
          <a:p>
            <a:pPr marL="12700">
              <a:lnSpc>
                <a:spcPct val="100000"/>
              </a:lnSpc>
            </a:pPr>
            <a:endParaRPr dirty="0">
              <a:solidFill>
                <a:srgbClr val="00AF50"/>
              </a:solidFill>
            </a:endParaRPr>
          </a:p>
        </p:txBody>
      </p:sp>
      <p:sp>
        <p:nvSpPr>
          <p:cNvPr id="3" name="object 3"/>
          <p:cNvSpPr/>
          <p:nvPr/>
        </p:nvSpPr>
        <p:spPr>
          <a:xfrm>
            <a:off x="1014374" y="271398"/>
            <a:ext cx="2886075" cy="428625"/>
          </a:xfrm>
          <a:custGeom>
            <a:avLst/>
            <a:gdLst/>
            <a:ahLst/>
            <a:cxnLst/>
            <a:rect l="l" t="t" r="r" b="b"/>
            <a:pathLst>
              <a:path w="2886075" h="428625">
                <a:moveTo>
                  <a:pt x="2421737" y="0"/>
                </a:moveTo>
                <a:lnTo>
                  <a:pt x="464286" y="0"/>
                </a:lnTo>
                <a:lnTo>
                  <a:pt x="401289" y="1957"/>
                </a:lnTo>
                <a:lnTo>
                  <a:pt x="340867" y="7659"/>
                </a:lnTo>
                <a:lnTo>
                  <a:pt x="283572" y="16851"/>
                </a:lnTo>
                <a:lnTo>
                  <a:pt x="229960" y="29275"/>
                </a:lnTo>
                <a:lnTo>
                  <a:pt x="180582" y="44677"/>
                </a:lnTo>
                <a:lnTo>
                  <a:pt x="135993" y="62801"/>
                </a:lnTo>
                <a:lnTo>
                  <a:pt x="96745" y="83391"/>
                </a:lnTo>
                <a:lnTo>
                  <a:pt x="63392" y="106190"/>
                </a:lnTo>
                <a:lnTo>
                  <a:pt x="16586" y="157397"/>
                </a:lnTo>
                <a:lnTo>
                  <a:pt x="0" y="214376"/>
                </a:lnTo>
                <a:lnTo>
                  <a:pt x="4238" y="243456"/>
                </a:lnTo>
                <a:lnTo>
                  <a:pt x="36488" y="297787"/>
                </a:lnTo>
                <a:lnTo>
                  <a:pt x="96745" y="345313"/>
                </a:lnTo>
                <a:lnTo>
                  <a:pt x="135993" y="365887"/>
                </a:lnTo>
                <a:lnTo>
                  <a:pt x="180582" y="383994"/>
                </a:lnTo>
                <a:lnTo>
                  <a:pt x="229960" y="399382"/>
                </a:lnTo>
                <a:lnTo>
                  <a:pt x="283572" y="411793"/>
                </a:lnTo>
                <a:lnTo>
                  <a:pt x="340867" y="420974"/>
                </a:lnTo>
                <a:lnTo>
                  <a:pt x="401289" y="426669"/>
                </a:lnTo>
                <a:lnTo>
                  <a:pt x="464286" y="428625"/>
                </a:lnTo>
                <a:lnTo>
                  <a:pt x="2421737" y="428625"/>
                </a:lnTo>
                <a:lnTo>
                  <a:pt x="2484764" y="426669"/>
                </a:lnTo>
                <a:lnTo>
                  <a:pt x="2545207" y="420974"/>
                </a:lnTo>
                <a:lnTo>
                  <a:pt x="2602514" y="411793"/>
                </a:lnTo>
                <a:lnTo>
                  <a:pt x="2656132" y="399382"/>
                </a:lnTo>
                <a:lnTo>
                  <a:pt x="2705510" y="383994"/>
                </a:lnTo>
                <a:lnTo>
                  <a:pt x="2750096" y="365887"/>
                </a:lnTo>
                <a:lnTo>
                  <a:pt x="2789337" y="345313"/>
                </a:lnTo>
                <a:lnTo>
                  <a:pt x="2822681" y="322528"/>
                </a:lnTo>
                <a:lnTo>
                  <a:pt x="2869471" y="271344"/>
                </a:lnTo>
                <a:lnTo>
                  <a:pt x="2886049" y="214376"/>
                </a:lnTo>
                <a:lnTo>
                  <a:pt x="2881813" y="185293"/>
                </a:lnTo>
                <a:lnTo>
                  <a:pt x="2849576" y="130944"/>
                </a:lnTo>
                <a:lnTo>
                  <a:pt x="2789337" y="83391"/>
                </a:lnTo>
                <a:lnTo>
                  <a:pt x="2750096" y="62801"/>
                </a:lnTo>
                <a:lnTo>
                  <a:pt x="2705510" y="44677"/>
                </a:lnTo>
                <a:lnTo>
                  <a:pt x="2656132" y="29275"/>
                </a:lnTo>
                <a:lnTo>
                  <a:pt x="2602514" y="16851"/>
                </a:lnTo>
                <a:lnTo>
                  <a:pt x="2545207" y="7659"/>
                </a:lnTo>
                <a:lnTo>
                  <a:pt x="2484764" y="1957"/>
                </a:lnTo>
                <a:lnTo>
                  <a:pt x="2421737" y="0"/>
                </a:lnTo>
                <a:close/>
              </a:path>
            </a:pathLst>
          </a:custGeom>
          <a:solidFill>
            <a:srgbClr val="4F81BC"/>
          </a:solidFill>
        </p:spPr>
        <p:txBody>
          <a:bodyPr wrap="square" lIns="0" tIns="0" rIns="0" bIns="0" rtlCol="0"/>
          <a:lstStyle/>
          <a:p>
            <a:endParaRPr/>
          </a:p>
        </p:txBody>
      </p:sp>
      <p:sp>
        <p:nvSpPr>
          <p:cNvPr id="4" name="object 4"/>
          <p:cNvSpPr txBox="1"/>
          <p:nvPr/>
        </p:nvSpPr>
        <p:spPr>
          <a:xfrm>
            <a:off x="1263141" y="339852"/>
            <a:ext cx="2388235" cy="287655"/>
          </a:xfrm>
          <a:prstGeom prst="rect">
            <a:avLst/>
          </a:prstGeom>
        </p:spPr>
        <p:txBody>
          <a:bodyPr vert="horz" wrap="square" lIns="0" tIns="0" rIns="0" bIns="0" rtlCol="0">
            <a:spAutoFit/>
          </a:bodyPr>
          <a:lstStyle/>
          <a:p>
            <a:pPr marL="12700">
              <a:lnSpc>
                <a:spcPct val="100000"/>
              </a:lnSpc>
            </a:pPr>
            <a:r>
              <a:rPr sz="1800" b="1" spc="-25" dirty="0">
                <a:solidFill>
                  <a:srgbClr val="FFFFFF"/>
                </a:solidFill>
                <a:latin typeface="Arial Narrow" panose="020B0706020202030204"/>
                <a:cs typeface="Arial Narrow" panose="020B0706020202030204"/>
              </a:rPr>
              <a:t>1</a:t>
            </a:r>
            <a:r>
              <a:rPr sz="1800" b="1" spc="-25" dirty="0">
                <a:solidFill>
                  <a:srgbClr val="FFFFFF"/>
                </a:solidFill>
                <a:latin typeface="微软雅黑" panose="020B0503020204020204" charset="-122"/>
                <a:cs typeface="微软雅黑" panose="020B0503020204020204" charset="-122"/>
              </a:rPr>
              <a:t>、巧用年终奖政策节税</a:t>
            </a:r>
            <a:endParaRPr sz="1800">
              <a:latin typeface="微软雅黑" panose="020B0503020204020204" charset="-122"/>
              <a:cs typeface="微软雅黑" panose="020B0503020204020204" charset="-122"/>
            </a:endParaRPr>
          </a:p>
        </p:txBody>
      </p:sp>
      <p:sp>
        <p:nvSpPr>
          <p:cNvPr id="5" name="object 5"/>
          <p:cNvSpPr txBox="1"/>
          <p:nvPr/>
        </p:nvSpPr>
        <p:spPr>
          <a:xfrm>
            <a:off x="7180326" y="93852"/>
            <a:ext cx="2732405" cy="287020"/>
          </a:xfrm>
          <a:prstGeom prst="rect">
            <a:avLst/>
          </a:prstGeom>
        </p:spPr>
        <p:txBody>
          <a:bodyPr vert="horz" wrap="square" lIns="0" tIns="0" rIns="0" bIns="0" rtlCol="0">
            <a:spAutoFit/>
          </a:bodyPr>
          <a:lstStyle/>
          <a:p>
            <a:pPr marL="12700">
              <a:lnSpc>
                <a:spcPct val="100000"/>
              </a:lnSpc>
            </a:pPr>
            <a:r>
              <a:rPr sz="1800" spc="-254" dirty="0">
                <a:latin typeface="Arial" panose="020B0604020202020204"/>
                <a:cs typeface="Arial" panose="020B0604020202020204"/>
              </a:rPr>
              <a:t>1</a:t>
            </a:r>
            <a:r>
              <a:rPr sz="1800" spc="-245" dirty="0">
                <a:latin typeface="Arial" panose="020B0604020202020204"/>
                <a:cs typeface="Arial" panose="020B0604020202020204"/>
              </a:rPr>
              <a:t>0</a:t>
            </a:r>
            <a:r>
              <a:rPr sz="1800" dirty="0">
                <a:latin typeface="宋体" panose="02010600030101010101" pitchFamily="2" charset="-122"/>
                <a:cs typeface="宋体" panose="02010600030101010101" pitchFamily="2" charset="-122"/>
              </a:rPr>
              <a:t>大经典案例教你节约个税</a:t>
            </a:r>
            <a:endParaRPr sz="1800">
              <a:latin typeface="宋体" panose="02010600030101010101" pitchFamily="2" charset="-122"/>
              <a:cs typeface="宋体" panose="02010600030101010101" pitchFamily="2" charset="-122"/>
            </a:endParaRPr>
          </a:p>
        </p:txBody>
      </p:sp>
      <p:sp>
        <p:nvSpPr>
          <p:cNvPr id="6" name="object 6"/>
          <p:cNvSpPr/>
          <p:nvPr/>
        </p:nvSpPr>
        <p:spPr>
          <a:xfrm>
            <a:off x="642912" y="985786"/>
            <a:ext cx="9615805" cy="3786504"/>
          </a:xfrm>
          <a:custGeom>
            <a:avLst/>
            <a:gdLst/>
            <a:ahLst/>
            <a:cxnLst/>
            <a:rect l="l" t="t" r="r" b="b"/>
            <a:pathLst>
              <a:path w="9615805" h="3786504">
                <a:moveTo>
                  <a:pt x="0" y="3786251"/>
                </a:moveTo>
                <a:lnTo>
                  <a:pt x="9615551" y="3786251"/>
                </a:lnTo>
                <a:lnTo>
                  <a:pt x="9615551" y="0"/>
                </a:lnTo>
                <a:lnTo>
                  <a:pt x="0" y="0"/>
                </a:lnTo>
                <a:lnTo>
                  <a:pt x="0" y="3786251"/>
                </a:lnTo>
                <a:close/>
              </a:path>
            </a:pathLst>
          </a:custGeom>
          <a:ln w="25400">
            <a:solidFill>
              <a:srgbClr val="4F81BC"/>
            </a:solidFill>
          </a:ln>
        </p:spPr>
        <p:txBody>
          <a:bodyPr wrap="square" lIns="0" tIns="0" rIns="0" bIns="0" rtlCol="0"/>
          <a:lstStyle/>
          <a:p>
            <a:endParaRPr/>
          </a:p>
        </p:txBody>
      </p:sp>
      <p:sp>
        <p:nvSpPr>
          <p:cNvPr id="7" name="object 7"/>
          <p:cNvSpPr/>
          <p:nvPr/>
        </p:nvSpPr>
        <p:spPr>
          <a:xfrm>
            <a:off x="4257675" y="771525"/>
            <a:ext cx="2357755" cy="428625"/>
          </a:xfrm>
          <a:custGeom>
            <a:avLst/>
            <a:gdLst/>
            <a:ahLst/>
            <a:cxnLst/>
            <a:rect l="l" t="t" r="r" b="b"/>
            <a:pathLst>
              <a:path w="2357754" h="428625">
                <a:moveTo>
                  <a:pt x="2286000" y="0"/>
                </a:moveTo>
                <a:lnTo>
                  <a:pt x="71374" y="0"/>
                </a:lnTo>
                <a:lnTo>
                  <a:pt x="43612" y="5615"/>
                </a:lnTo>
                <a:lnTo>
                  <a:pt x="20923" y="20923"/>
                </a:lnTo>
                <a:lnTo>
                  <a:pt x="5615" y="43612"/>
                </a:lnTo>
                <a:lnTo>
                  <a:pt x="0" y="71373"/>
                </a:lnTo>
                <a:lnTo>
                  <a:pt x="0" y="357123"/>
                </a:lnTo>
                <a:lnTo>
                  <a:pt x="5615" y="384958"/>
                </a:lnTo>
                <a:lnTo>
                  <a:pt x="20923" y="407685"/>
                </a:lnTo>
                <a:lnTo>
                  <a:pt x="43612" y="423007"/>
                </a:lnTo>
                <a:lnTo>
                  <a:pt x="71374" y="428625"/>
                </a:lnTo>
                <a:lnTo>
                  <a:pt x="2286000" y="428625"/>
                </a:lnTo>
                <a:lnTo>
                  <a:pt x="2313834" y="423007"/>
                </a:lnTo>
                <a:lnTo>
                  <a:pt x="2336561" y="407685"/>
                </a:lnTo>
                <a:lnTo>
                  <a:pt x="2351883" y="384958"/>
                </a:lnTo>
                <a:lnTo>
                  <a:pt x="2357501" y="357123"/>
                </a:lnTo>
                <a:lnTo>
                  <a:pt x="2357501" y="71373"/>
                </a:lnTo>
                <a:lnTo>
                  <a:pt x="2351883" y="43612"/>
                </a:lnTo>
                <a:lnTo>
                  <a:pt x="2336561" y="20923"/>
                </a:lnTo>
                <a:lnTo>
                  <a:pt x="2313834" y="5615"/>
                </a:lnTo>
                <a:lnTo>
                  <a:pt x="2286000" y="0"/>
                </a:lnTo>
                <a:close/>
              </a:path>
            </a:pathLst>
          </a:custGeom>
          <a:solidFill>
            <a:srgbClr val="4F81BC"/>
          </a:solidFill>
        </p:spPr>
        <p:txBody>
          <a:bodyPr wrap="square" lIns="0" tIns="0" rIns="0" bIns="0" rtlCol="0"/>
          <a:lstStyle/>
          <a:p>
            <a:endParaRPr/>
          </a:p>
        </p:txBody>
      </p:sp>
      <p:sp>
        <p:nvSpPr>
          <p:cNvPr id="8" name="object 8"/>
          <p:cNvSpPr/>
          <p:nvPr/>
        </p:nvSpPr>
        <p:spPr>
          <a:xfrm>
            <a:off x="4257675" y="771525"/>
            <a:ext cx="2357755" cy="428625"/>
          </a:xfrm>
          <a:custGeom>
            <a:avLst/>
            <a:gdLst/>
            <a:ahLst/>
            <a:cxnLst/>
            <a:rect l="l" t="t" r="r" b="b"/>
            <a:pathLst>
              <a:path w="2357754" h="428625">
                <a:moveTo>
                  <a:pt x="0" y="71373"/>
                </a:moveTo>
                <a:lnTo>
                  <a:pt x="5615" y="43612"/>
                </a:lnTo>
                <a:lnTo>
                  <a:pt x="20923" y="20923"/>
                </a:lnTo>
                <a:lnTo>
                  <a:pt x="43612" y="5615"/>
                </a:lnTo>
                <a:lnTo>
                  <a:pt x="71374" y="0"/>
                </a:lnTo>
                <a:lnTo>
                  <a:pt x="2286000" y="0"/>
                </a:lnTo>
                <a:lnTo>
                  <a:pt x="2313834" y="5615"/>
                </a:lnTo>
                <a:lnTo>
                  <a:pt x="2336561" y="20923"/>
                </a:lnTo>
                <a:lnTo>
                  <a:pt x="2351883" y="43612"/>
                </a:lnTo>
                <a:lnTo>
                  <a:pt x="2357501" y="71373"/>
                </a:lnTo>
                <a:lnTo>
                  <a:pt x="2357501" y="357123"/>
                </a:lnTo>
                <a:lnTo>
                  <a:pt x="2351883" y="384958"/>
                </a:lnTo>
                <a:lnTo>
                  <a:pt x="2336561" y="407685"/>
                </a:lnTo>
                <a:lnTo>
                  <a:pt x="2313834" y="423007"/>
                </a:lnTo>
                <a:lnTo>
                  <a:pt x="2286000" y="428625"/>
                </a:lnTo>
                <a:lnTo>
                  <a:pt x="71374" y="428625"/>
                </a:lnTo>
                <a:lnTo>
                  <a:pt x="43612" y="423007"/>
                </a:lnTo>
                <a:lnTo>
                  <a:pt x="20923" y="407685"/>
                </a:lnTo>
                <a:lnTo>
                  <a:pt x="5615" y="384958"/>
                </a:lnTo>
                <a:lnTo>
                  <a:pt x="0" y="357123"/>
                </a:lnTo>
                <a:lnTo>
                  <a:pt x="0" y="71373"/>
                </a:lnTo>
                <a:close/>
              </a:path>
            </a:pathLst>
          </a:custGeom>
          <a:ln w="25400">
            <a:solidFill>
              <a:srgbClr val="4F81BC"/>
            </a:solidFill>
          </a:ln>
        </p:spPr>
        <p:txBody>
          <a:bodyPr wrap="square" lIns="0" tIns="0" rIns="0" bIns="0" rtlCol="0"/>
          <a:lstStyle/>
          <a:p>
            <a:endParaRPr/>
          </a:p>
        </p:txBody>
      </p:sp>
      <p:sp>
        <p:nvSpPr>
          <p:cNvPr id="9" name="object 9"/>
          <p:cNvSpPr txBox="1"/>
          <p:nvPr/>
        </p:nvSpPr>
        <p:spPr>
          <a:xfrm>
            <a:off x="4395342" y="839977"/>
            <a:ext cx="2082800" cy="287020"/>
          </a:xfrm>
          <a:prstGeom prst="rect">
            <a:avLst/>
          </a:prstGeom>
        </p:spPr>
        <p:txBody>
          <a:bodyPr vert="horz" wrap="square" lIns="0" tIns="0" rIns="0" bIns="0" rtlCol="0">
            <a:spAutoFit/>
          </a:bodyPr>
          <a:lstStyle/>
          <a:p>
            <a:pPr marL="12700">
              <a:lnSpc>
                <a:spcPct val="100000"/>
              </a:lnSpc>
            </a:pPr>
            <a:r>
              <a:rPr sz="1800" b="1" dirty="0">
                <a:solidFill>
                  <a:srgbClr val="FFFFFF"/>
                </a:solidFill>
                <a:latin typeface="微软雅黑" panose="020B0503020204020204" charset="-122"/>
                <a:cs typeface="微软雅黑" panose="020B0503020204020204" charset="-122"/>
              </a:rPr>
              <a:t>利用年终奖政策对比</a:t>
            </a:r>
            <a:endParaRPr sz="1800">
              <a:latin typeface="微软雅黑" panose="020B0503020204020204" charset="-122"/>
              <a:cs typeface="微软雅黑" panose="020B0503020204020204" charset="-122"/>
            </a:endParaRPr>
          </a:p>
        </p:txBody>
      </p:sp>
      <p:sp>
        <p:nvSpPr>
          <p:cNvPr id="10" name="object 10"/>
          <p:cNvSpPr/>
          <p:nvPr/>
        </p:nvSpPr>
        <p:spPr>
          <a:xfrm>
            <a:off x="3855720" y="432815"/>
            <a:ext cx="6848856" cy="131063"/>
          </a:xfrm>
          <a:prstGeom prst="rect">
            <a:avLst/>
          </a:prstGeom>
          <a:blipFill>
            <a:blip r:embed="rId2" cstate="print"/>
            <a:stretch>
              <a:fillRect/>
            </a:stretch>
          </a:blipFill>
        </p:spPr>
        <p:txBody>
          <a:bodyPr wrap="square" lIns="0" tIns="0" rIns="0" bIns="0" rtlCol="0"/>
          <a:lstStyle/>
          <a:p>
            <a:endParaRPr/>
          </a:p>
        </p:txBody>
      </p:sp>
      <p:sp>
        <p:nvSpPr>
          <p:cNvPr id="11" name="object 11"/>
          <p:cNvSpPr/>
          <p:nvPr/>
        </p:nvSpPr>
        <p:spPr>
          <a:xfrm>
            <a:off x="3900423" y="471423"/>
            <a:ext cx="6758305" cy="14604"/>
          </a:xfrm>
          <a:custGeom>
            <a:avLst/>
            <a:gdLst/>
            <a:ahLst/>
            <a:cxnLst/>
            <a:rect l="l" t="t" r="r" b="b"/>
            <a:pathLst>
              <a:path w="6758305" h="14604">
                <a:moveTo>
                  <a:pt x="0" y="14351"/>
                </a:moveTo>
                <a:lnTo>
                  <a:pt x="6758051" y="0"/>
                </a:lnTo>
              </a:path>
            </a:pathLst>
          </a:custGeom>
          <a:ln w="25400">
            <a:solidFill>
              <a:srgbClr val="4F81BC"/>
            </a:solidFill>
          </a:ln>
        </p:spPr>
        <p:txBody>
          <a:bodyPr wrap="square" lIns="0" tIns="0" rIns="0" bIns="0" rtlCol="0"/>
          <a:lstStyle/>
          <a:p>
            <a:endParaRPr/>
          </a:p>
        </p:txBody>
      </p:sp>
      <p:sp>
        <p:nvSpPr>
          <p:cNvPr id="12" name="object 12"/>
          <p:cNvSpPr/>
          <p:nvPr/>
        </p:nvSpPr>
        <p:spPr>
          <a:xfrm>
            <a:off x="0" y="4986356"/>
            <a:ext cx="10801350" cy="415290"/>
          </a:xfrm>
          <a:custGeom>
            <a:avLst/>
            <a:gdLst/>
            <a:ahLst/>
            <a:cxnLst/>
            <a:rect l="l" t="t" r="r" b="b"/>
            <a:pathLst>
              <a:path w="10801350" h="415289">
                <a:moveTo>
                  <a:pt x="10801350" y="414697"/>
                </a:moveTo>
                <a:lnTo>
                  <a:pt x="10801350" y="0"/>
                </a:lnTo>
                <a:lnTo>
                  <a:pt x="0" y="0"/>
                </a:lnTo>
                <a:lnTo>
                  <a:pt x="0" y="414697"/>
                </a:lnTo>
                <a:lnTo>
                  <a:pt x="10801350" y="414697"/>
                </a:lnTo>
                <a:close/>
              </a:path>
            </a:pathLst>
          </a:custGeom>
          <a:solidFill>
            <a:srgbClr val="404040"/>
          </a:solidFill>
        </p:spPr>
        <p:txBody>
          <a:bodyPr wrap="square" lIns="0" tIns="0" rIns="0" bIns="0" rtlCol="0"/>
          <a:lstStyle/>
          <a:p>
            <a:endParaRPr/>
          </a:p>
        </p:txBody>
      </p:sp>
      <p:sp>
        <p:nvSpPr>
          <p:cNvPr id="13" name="object 13"/>
          <p:cNvSpPr txBox="1"/>
          <p:nvPr/>
        </p:nvSpPr>
        <p:spPr>
          <a:xfrm>
            <a:off x="1328674" y="1026414"/>
            <a:ext cx="1086485" cy="226060"/>
          </a:xfrm>
          <a:prstGeom prst="rect">
            <a:avLst/>
          </a:prstGeom>
        </p:spPr>
        <p:txBody>
          <a:bodyPr vert="horz" wrap="square" lIns="0" tIns="0" rIns="0" bIns="0" rtlCol="0">
            <a:spAutoFit/>
          </a:bodyPr>
          <a:lstStyle/>
          <a:p>
            <a:pPr marL="12700">
              <a:lnSpc>
                <a:spcPct val="100000"/>
              </a:lnSpc>
            </a:pPr>
            <a:r>
              <a:rPr sz="1400" spc="-10" dirty="0">
                <a:latin typeface="微软雅黑" panose="020B0503020204020204" charset="-122"/>
                <a:cs typeface="微软雅黑" panose="020B0503020204020204" charset="-122"/>
              </a:rPr>
              <a:t>无年终奖政策</a:t>
            </a:r>
            <a:endParaRPr sz="1400">
              <a:latin typeface="微软雅黑" panose="020B0503020204020204" charset="-122"/>
              <a:cs typeface="微软雅黑" panose="020B0503020204020204" charset="-122"/>
            </a:endParaRPr>
          </a:p>
        </p:txBody>
      </p:sp>
      <p:sp>
        <p:nvSpPr>
          <p:cNvPr id="17" name="object 17"/>
          <p:cNvSpPr txBox="1">
            <a:spLocks noGrp="1"/>
          </p:cNvSpPr>
          <p:nvPr>
            <p:ph type="ftr" sz="quarter" idx="5"/>
          </p:nvPr>
        </p:nvSpPr>
        <p:spPr>
          <a:prstGeom prst="rect">
            <a:avLst/>
          </a:prstGeom>
        </p:spPr>
        <p:txBody>
          <a:bodyPr vert="horz" wrap="square" lIns="0" tIns="0" rIns="0" bIns="0" rtlCol="0">
            <a:spAutoFit/>
          </a:bodyPr>
          <a:lstStyle/>
          <a:p>
            <a:pPr marL="12700">
              <a:lnSpc>
                <a:spcPts val="2095"/>
              </a:lnSpc>
            </a:pPr>
            <a:r>
              <a:rPr spc="5" dirty="0"/>
              <a:t>会计学堂</a:t>
            </a:r>
          </a:p>
        </p:txBody>
      </p:sp>
      <p:graphicFrame>
        <p:nvGraphicFramePr>
          <p:cNvPr id="14" name="object 14"/>
          <p:cNvGraphicFramePr>
            <a:graphicFrameLocks noGrp="1"/>
          </p:cNvGraphicFramePr>
          <p:nvPr/>
        </p:nvGraphicFramePr>
        <p:xfrm>
          <a:off x="1325117" y="1265173"/>
          <a:ext cx="8242808" cy="1428750"/>
        </p:xfrm>
        <a:graphic>
          <a:graphicData uri="http://schemas.openxmlformats.org/drawingml/2006/table">
            <a:tbl>
              <a:tblPr firstRow="1" bandRow="1">
                <a:tableStyleId>{2D5ABB26-0587-4C30-8999-92F81FD0307C}</a:tableStyleId>
              </a:tblPr>
              <a:tblGrid>
                <a:gridCol w="1644777">
                  <a:extLst>
                    <a:ext uri="{9D8B030D-6E8A-4147-A177-3AD203B41FA5}">
                      <a16:colId xmlns:a16="http://schemas.microsoft.com/office/drawing/2014/main" val="20000"/>
                    </a:ext>
                  </a:extLst>
                </a:gridCol>
                <a:gridCol w="1644650">
                  <a:extLst>
                    <a:ext uri="{9D8B030D-6E8A-4147-A177-3AD203B41FA5}">
                      <a16:colId xmlns:a16="http://schemas.microsoft.com/office/drawing/2014/main" val="20001"/>
                    </a:ext>
                  </a:extLst>
                </a:gridCol>
                <a:gridCol w="1644777">
                  <a:extLst>
                    <a:ext uri="{9D8B030D-6E8A-4147-A177-3AD203B41FA5}">
                      <a16:colId xmlns:a16="http://schemas.microsoft.com/office/drawing/2014/main" val="20002"/>
                    </a:ext>
                  </a:extLst>
                </a:gridCol>
                <a:gridCol w="1654302">
                  <a:extLst>
                    <a:ext uri="{9D8B030D-6E8A-4147-A177-3AD203B41FA5}">
                      <a16:colId xmlns:a16="http://schemas.microsoft.com/office/drawing/2014/main" val="20003"/>
                    </a:ext>
                  </a:extLst>
                </a:gridCol>
                <a:gridCol w="1654302">
                  <a:extLst>
                    <a:ext uri="{9D8B030D-6E8A-4147-A177-3AD203B41FA5}">
                      <a16:colId xmlns:a16="http://schemas.microsoft.com/office/drawing/2014/main" val="20004"/>
                    </a:ext>
                  </a:extLst>
                </a:gridCol>
              </a:tblGrid>
              <a:tr h="285750">
                <a:tc>
                  <a:txBody>
                    <a:bodyPr/>
                    <a:lstStyle/>
                    <a:p>
                      <a:pPr algn="ctr">
                        <a:lnSpc>
                          <a:spcPct val="100000"/>
                        </a:lnSpc>
                        <a:spcBef>
                          <a:spcPts val="400"/>
                        </a:spcBef>
                      </a:pPr>
                      <a:r>
                        <a:rPr sz="1200" dirty="0">
                          <a:latin typeface="微软雅黑" panose="020B0503020204020204" charset="-122"/>
                          <a:cs typeface="微软雅黑" panose="020B0503020204020204" charset="-122"/>
                        </a:rPr>
                        <a:t>年薪</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algn="ctr">
                        <a:lnSpc>
                          <a:spcPct val="100000"/>
                        </a:lnSpc>
                        <a:spcBef>
                          <a:spcPts val="400"/>
                        </a:spcBef>
                      </a:pPr>
                      <a:r>
                        <a:rPr sz="1200" dirty="0">
                          <a:latin typeface="微软雅黑" panose="020B0503020204020204" charset="-122"/>
                          <a:cs typeface="微软雅黑" panose="020B0503020204020204" charset="-122"/>
                        </a:rPr>
                        <a:t>月薪</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algn="ctr">
                        <a:lnSpc>
                          <a:spcPct val="100000"/>
                        </a:lnSpc>
                        <a:spcBef>
                          <a:spcPts val="400"/>
                        </a:spcBef>
                      </a:pPr>
                      <a:r>
                        <a:rPr sz="1200" dirty="0">
                          <a:latin typeface="微软雅黑" panose="020B0503020204020204" charset="-122"/>
                          <a:cs typeface="微软雅黑" panose="020B0503020204020204" charset="-122"/>
                        </a:rPr>
                        <a:t>年终奖</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marL="1905" algn="ctr">
                        <a:lnSpc>
                          <a:spcPct val="100000"/>
                        </a:lnSpc>
                        <a:spcBef>
                          <a:spcPts val="400"/>
                        </a:spcBef>
                      </a:pPr>
                      <a:r>
                        <a:rPr sz="1200" dirty="0">
                          <a:latin typeface="微软雅黑" panose="020B0503020204020204" charset="-122"/>
                          <a:cs typeface="微软雅黑" panose="020B0503020204020204" charset="-122"/>
                        </a:rPr>
                        <a:t>个税</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marL="2540" algn="ctr">
                        <a:lnSpc>
                          <a:spcPct val="100000"/>
                        </a:lnSpc>
                        <a:spcBef>
                          <a:spcPts val="400"/>
                        </a:spcBef>
                      </a:pPr>
                      <a:r>
                        <a:rPr sz="1200" dirty="0">
                          <a:latin typeface="微软雅黑" panose="020B0503020204020204" charset="-122"/>
                          <a:cs typeface="微软雅黑" panose="020B0503020204020204" charset="-122"/>
                        </a:rPr>
                        <a:t>税负率</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extLst>
                  <a:ext uri="{0D108BD9-81ED-4DB2-BD59-A6C34878D82A}">
                    <a16:rowId xmlns:a16="http://schemas.microsoft.com/office/drawing/2014/main" val="10000"/>
                  </a:ext>
                </a:extLst>
              </a:tr>
              <a:tr h="285750">
                <a:tc>
                  <a:txBody>
                    <a:bodyPr/>
                    <a:lstStyle/>
                    <a:p>
                      <a:pPr marR="330200" algn="r">
                        <a:lnSpc>
                          <a:spcPct val="100000"/>
                        </a:lnSpc>
                        <a:spcBef>
                          <a:spcPts val="400"/>
                        </a:spcBef>
                      </a:pPr>
                      <a:r>
                        <a:rPr sz="1200" spc="-10" dirty="0">
                          <a:latin typeface="微软雅黑" panose="020B0503020204020204" charset="-122"/>
                          <a:cs typeface="微软雅黑" panose="020B0503020204020204" charset="-122"/>
                        </a:rPr>
                        <a:t>100</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000</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a:t>
                      </a:r>
                      <a:r>
                        <a:rPr sz="1200" dirty="0">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marR="326390" algn="r">
                        <a:lnSpc>
                          <a:spcPct val="100000"/>
                        </a:lnSpc>
                        <a:spcBef>
                          <a:spcPts val="400"/>
                        </a:spcBef>
                      </a:pPr>
                      <a:r>
                        <a:rPr sz="1200" spc="-10" dirty="0">
                          <a:latin typeface="微软雅黑" panose="020B0503020204020204" charset="-122"/>
                          <a:cs typeface="微软雅黑" panose="020B0503020204020204" charset="-122"/>
                        </a:rPr>
                        <a:t>8</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333</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a:t>
                      </a:r>
                      <a:r>
                        <a:rPr sz="1200" dirty="0">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algn="ctr">
                        <a:lnSpc>
                          <a:spcPct val="100000"/>
                        </a:lnSpc>
                        <a:spcBef>
                          <a:spcPts val="400"/>
                        </a:spcBef>
                      </a:pPr>
                      <a:r>
                        <a:rPr sz="1200" dirty="0">
                          <a:latin typeface="微软雅黑" panose="020B0503020204020204" charset="-122"/>
                          <a:cs typeface="微软雅黑" panose="020B0503020204020204" charset="-122"/>
                        </a:rPr>
                        <a:t>-</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marR="332105" algn="r">
                        <a:lnSpc>
                          <a:spcPct val="100000"/>
                        </a:lnSpc>
                        <a:spcBef>
                          <a:spcPts val="400"/>
                        </a:spcBef>
                      </a:pPr>
                      <a:r>
                        <a:rPr sz="1200" spc="-10" dirty="0">
                          <a:latin typeface="微软雅黑" panose="020B0503020204020204" charset="-122"/>
                          <a:cs typeface="微软雅黑" panose="020B0503020204020204" charset="-122"/>
                        </a:rPr>
                        <a:t>4</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032</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a:t>
                      </a:r>
                      <a:r>
                        <a:rPr sz="1200" dirty="0">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marL="1270" algn="ctr">
                        <a:lnSpc>
                          <a:spcPct val="100000"/>
                        </a:lnSpc>
                        <a:spcBef>
                          <a:spcPts val="400"/>
                        </a:spcBef>
                      </a:pPr>
                      <a:r>
                        <a:rPr sz="1200" spc="-10" dirty="0">
                          <a:latin typeface="微软雅黑" panose="020B0503020204020204" charset="-122"/>
                          <a:cs typeface="微软雅黑" panose="020B0503020204020204" charset="-122"/>
                        </a:rPr>
                        <a:t>4.03%</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extLst>
                  <a:ext uri="{0D108BD9-81ED-4DB2-BD59-A6C34878D82A}">
                    <a16:rowId xmlns:a16="http://schemas.microsoft.com/office/drawing/2014/main" val="10001"/>
                  </a:ext>
                </a:extLst>
              </a:tr>
              <a:tr h="285750">
                <a:tc>
                  <a:txBody>
                    <a:bodyPr/>
                    <a:lstStyle/>
                    <a:p>
                      <a:pPr marR="330200" algn="r">
                        <a:lnSpc>
                          <a:spcPct val="100000"/>
                        </a:lnSpc>
                        <a:spcBef>
                          <a:spcPts val="400"/>
                        </a:spcBef>
                      </a:pPr>
                      <a:r>
                        <a:rPr sz="1200" spc="-10" dirty="0">
                          <a:latin typeface="微软雅黑" panose="020B0503020204020204" charset="-122"/>
                          <a:cs typeface="微软雅黑" panose="020B0503020204020204" charset="-122"/>
                        </a:rPr>
                        <a:t>200</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000</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a:t>
                      </a:r>
                      <a:r>
                        <a:rPr sz="1200" dirty="0">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marR="326390" algn="r">
                        <a:lnSpc>
                          <a:spcPct val="100000"/>
                        </a:lnSpc>
                        <a:spcBef>
                          <a:spcPts val="400"/>
                        </a:spcBef>
                      </a:pPr>
                      <a:r>
                        <a:rPr sz="1200" spc="-10" dirty="0">
                          <a:latin typeface="微软雅黑" panose="020B0503020204020204" charset="-122"/>
                          <a:cs typeface="微软雅黑" panose="020B0503020204020204" charset="-122"/>
                        </a:rPr>
                        <a:t>16</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667</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a:t>
                      </a:r>
                      <a:r>
                        <a:rPr sz="1200" dirty="0">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algn="ctr">
                        <a:lnSpc>
                          <a:spcPct val="100000"/>
                        </a:lnSpc>
                        <a:spcBef>
                          <a:spcPts val="400"/>
                        </a:spcBef>
                      </a:pPr>
                      <a:r>
                        <a:rPr sz="1200" dirty="0">
                          <a:latin typeface="微软雅黑" panose="020B0503020204020204" charset="-122"/>
                          <a:cs typeface="微软雅黑" panose="020B0503020204020204" charset="-122"/>
                        </a:rPr>
                        <a:t>-</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marR="332105" algn="r">
                        <a:lnSpc>
                          <a:spcPct val="100000"/>
                        </a:lnSpc>
                        <a:spcBef>
                          <a:spcPts val="400"/>
                        </a:spcBef>
                      </a:pPr>
                      <a:r>
                        <a:rPr sz="1200" spc="-10" dirty="0">
                          <a:latin typeface="微软雅黑" panose="020B0503020204020204" charset="-122"/>
                          <a:cs typeface="微软雅黑" panose="020B0503020204020204" charset="-122"/>
                        </a:rPr>
                        <a:t>26</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170</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a:t>
                      </a:r>
                      <a:r>
                        <a:rPr sz="1200" dirty="0">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marL="4445" algn="ctr">
                        <a:lnSpc>
                          <a:spcPct val="100000"/>
                        </a:lnSpc>
                        <a:spcBef>
                          <a:spcPts val="400"/>
                        </a:spcBef>
                      </a:pPr>
                      <a:r>
                        <a:rPr sz="1200" spc="-10" dirty="0">
                          <a:latin typeface="微软雅黑" panose="020B0503020204020204" charset="-122"/>
                          <a:cs typeface="微软雅黑" panose="020B0503020204020204" charset="-122"/>
                        </a:rPr>
                        <a:t>13.08%</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extLst>
                  <a:ext uri="{0D108BD9-81ED-4DB2-BD59-A6C34878D82A}">
                    <a16:rowId xmlns:a16="http://schemas.microsoft.com/office/drawing/2014/main" val="10002"/>
                  </a:ext>
                </a:extLst>
              </a:tr>
              <a:tr h="285750">
                <a:tc>
                  <a:txBody>
                    <a:bodyPr/>
                    <a:lstStyle/>
                    <a:p>
                      <a:pPr marR="330200" algn="r">
                        <a:lnSpc>
                          <a:spcPct val="100000"/>
                        </a:lnSpc>
                        <a:spcBef>
                          <a:spcPts val="400"/>
                        </a:spcBef>
                      </a:pPr>
                      <a:r>
                        <a:rPr sz="1200" spc="-10" dirty="0">
                          <a:latin typeface="微软雅黑" panose="020B0503020204020204" charset="-122"/>
                          <a:cs typeface="微软雅黑" panose="020B0503020204020204" charset="-122"/>
                        </a:rPr>
                        <a:t>300</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000</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a:t>
                      </a:r>
                      <a:r>
                        <a:rPr sz="1200" dirty="0">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marR="326390" algn="r">
                        <a:lnSpc>
                          <a:spcPct val="100000"/>
                        </a:lnSpc>
                        <a:spcBef>
                          <a:spcPts val="400"/>
                        </a:spcBef>
                      </a:pPr>
                      <a:r>
                        <a:rPr sz="1200" spc="-10" dirty="0">
                          <a:latin typeface="微软雅黑" panose="020B0503020204020204" charset="-122"/>
                          <a:cs typeface="微软雅黑" panose="020B0503020204020204" charset="-122"/>
                        </a:rPr>
                        <a:t>25</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000</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a:t>
                      </a:r>
                      <a:r>
                        <a:rPr sz="1200" dirty="0">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algn="ctr">
                        <a:lnSpc>
                          <a:spcPct val="100000"/>
                        </a:lnSpc>
                        <a:spcBef>
                          <a:spcPts val="400"/>
                        </a:spcBef>
                      </a:pPr>
                      <a:r>
                        <a:rPr sz="1200" dirty="0">
                          <a:latin typeface="微软雅黑" panose="020B0503020204020204" charset="-122"/>
                          <a:cs typeface="微软雅黑" panose="020B0503020204020204" charset="-122"/>
                        </a:rPr>
                        <a:t>-</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marR="332105" algn="r">
                        <a:lnSpc>
                          <a:spcPct val="100000"/>
                        </a:lnSpc>
                        <a:spcBef>
                          <a:spcPts val="400"/>
                        </a:spcBef>
                      </a:pPr>
                      <a:r>
                        <a:rPr sz="1200" spc="-10" dirty="0">
                          <a:latin typeface="微软雅黑" panose="020B0503020204020204" charset="-122"/>
                          <a:cs typeface="微软雅黑" panose="020B0503020204020204" charset="-122"/>
                        </a:rPr>
                        <a:t>51</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170</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a:t>
                      </a:r>
                      <a:r>
                        <a:rPr sz="1200" dirty="0">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marL="4445" algn="ctr">
                        <a:lnSpc>
                          <a:spcPct val="100000"/>
                        </a:lnSpc>
                        <a:spcBef>
                          <a:spcPts val="400"/>
                        </a:spcBef>
                      </a:pPr>
                      <a:r>
                        <a:rPr sz="1200" spc="-10" dirty="0">
                          <a:latin typeface="微软雅黑" panose="020B0503020204020204" charset="-122"/>
                          <a:cs typeface="微软雅黑" panose="020B0503020204020204" charset="-122"/>
                        </a:rPr>
                        <a:t>17.06%</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extLst>
                  <a:ext uri="{0D108BD9-81ED-4DB2-BD59-A6C34878D82A}">
                    <a16:rowId xmlns:a16="http://schemas.microsoft.com/office/drawing/2014/main" val="10003"/>
                  </a:ext>
                </a:extLst>
              </a:tr>
              <a:tr h="285750">
                <a:tc>
                  <a:txBody>
                    <a:bodyPr/>
                    <a:lstStyle/>
                    <a:p>
                      <a:pPr marR="330200" algn="r">
                        <a:lnSpc>
                          <a:spcPct val="100000"/>
                        </a:lnSpc>
                        <a:spcBef>
                          <a:spcPts val="405"/>
                        </a:spcBef>
                      </a:pPr>
                      <a:r>
                        <a:rPr sz="1200" spc="-10" dirty="0">
                          <a:latin typeface="微软雅黑" panose="020B0503020204020204" charset="-122"/>
                          <a:cs typeface="微软雅黑" panose="020B0503020204020204" charset="-122"/>
                        </a:rPr>
                        <a:t>500</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000</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a:t>
                      </a:r>
                      <a:r>
                        <a:rPr sz="1200" dirty="0">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marR="326390" algn="r">
                        <a:lnSpc>
                          <a:spcPct val="100000"/>
                        </a:lnSpc>
                        <a:spcBef>
                          <a:spcPts val="405"/>
                        </a:spcBef>
                      </a:pPr>
                      <a:r>
                        <a:rPr sz="1200" spc="-10" dirty="0">
                          <a:latin typeface="微软雅黑" panose="020B0503020204020204" charset="-122"/>
                          <a:cs typeface="微软雅黑" panose="020B0503020204020204" charset="-122"/>
                        </a:rPr>
                        <a:t>41</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667</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a:t>
                      </a:r>
                      <a:r>
                        <a:rPr sz="1200" dirty="0">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algn="ctr">
                        <a:lnSpc>
                          <a:spcPct val="100000"/>
                        </a:lnSpc>
                        <a:spcBef>
                          <a:spcPts val="405"/>
                        </a:spcBef>
                      </a:pPr>
                      <a:r>
                        <a:rPr sz="1200" dirty="0">
                          <a:latin typeface="微软雅黑" panose="020B0503020204020204" charset="-122"/>
                          <a:cs typeface="微软雅黑" panose="020B0503020204020204" charset="-122"/>
                        </a:rPr>
                        <a:t>-</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marR="332105" algn="r">
                        <a:lnSpc>
                          <a:spcPct val="100000"/>
                        </a:lnSpc>
                        <a:spcBef>
                          <a:spcPts val="405"/>
                        </a:spcBef>
                      </a:pPr>
                      <a:r>
                        <a:rPr sz="1200" spc="-10" dirty="0">
                          <a:latin typeface="微软雅黑" panose="020B0503020204020204" charset="-122"/>
                          <a:cs typeface="微软雅黑" panose="020B0503020204020204" charset="-122"/>
                        </a:rPr>
                        <a:t>102</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816</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a:t>
                      </a:r>
                      <a:r>
                        <a:rPr sz="1200" dirty="0">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marL="4445" algn="ctr">
                        <a:lnSpc>
                          <a:spcPct val="100000"/>
                        </a:lnSpc>
                        <a:spcBef>
                          <a:spcPts val="405"/>
                        </a:spcBef>
                      </a:pPr>
                      <a:r>
                        <a:rPr sz="1200" spc="-10" dirty="0">
                          <a:latin typeface="微软雅黑" panose="020B0503020204020204" charset="-122"/>
                          <a:cs typeface="微软雅黑" panose="020B0503020204020204" charset="-122"/>
                        </a:rPr>
                        <a:t>20.56%</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extLst>
                  <a:ext uri="{0D108BD9-81ED-4DB2-BD59-A6C34878D82A}">
                    <a16:rowId xmlns:a16="http://schemas.microsoft.com/office/drawing/2014/main" val="10004"/>
                  </a:ext>
                </a:extLst>
              </a:tr>
            </a:tbl>
          </a:graphicData>
        </a:graphic>
      </p:graphicFrame>
      <p:sp>
        <p:nvSpPr>
          <p:cNvPr id="15" name="object 15"/>
          <p:cNvSpPr txBox="1"/>
          <p:nvPr/>
        </p:nvSpPr>
        <p:spPr>
          <a:xfrm>
            <a:off x="1328674" y="3027807"/>
            <a:ext cx="2146935" cy="226060"/>
          </a:xfrm>
          <a:prstGeom prst="rect">
            <a:avLst/>
          </a:prstGeom>
        </p:spPr>
        <p:txBody>
          <a:bodyPr vert="horz" wrap="square" lIns="0" tIns="0" rIns="0" bIns="0" rtlCol="0">
            <a:spAutoFit/>
          </a:bodyPr>
          <a:lstStyle/>
          <a:p>
            <a:pPr marL="12700">
              <a:lnSpc>
                <a:spcPct val="100000"/>
              </a:lnSpc>
            </a:pPr>
            <a:r>
              <a:rPr sz="1400" spc="-10" dirty="0">
                <a:latin typeface="微软雅黑" panose="020B0503020204020204" charset="-122"/>
                <a:cs typeface="微软雅黑" panose="020B0503020204020204" charset="-122"/>
              </a:rPr>
              <a:t>合理搭配年终奖政策与工资</a:t>
            </a:r>
            <a:endParaRPr sz="1400">
              <a:latin typeface="微软雅黑" panose="020B0503020204020204" charset="-122"/>
              <a:cs typeface="微软雅黑" panose="020B0503020204020204" charset="-122"/>
            </a:endParaRPr>
          </a:p>
        </p:txBody>
      </p:sp>
      <p:graphicFrame>
        <p:nvGraphicFramePr>
          <p:cNvPr id="16" name="object 16"/>
          <p:cNvGraphicFramePr>
            <a:graphicFrameLocks noGrp="1"/>
          </p:cNvGraphicFramePr>
          <p:nvPr/>
        </p:nvGraphicFramePr>
        <p:xfrm>
          <a:off x="1325117" y="3265423"/>
          <a:ext cx="8242808" cy="1428800"/>
        </p:xfrm>
        <a:graphic>
          <a:graphicData uri="http://schemas.openxmlformats.org/drawingml/2006/table">
            <a:tbl>
              <a:tblPr firstRow="1" bandRow="1">
                <a:tableStyleId>{2D5ABB26-0587-4C30-8999-92F81FD0307C}</a:tableStyleId>
              </a:tblPr>
              <a:tblGrid>
                <a:gridCol w="1644777">
                  <a:extLst>
                    <a:ext uri="{9D8B030D-6E8A-4147-A177-3AD203B41FA5}">
                      <a16:colId xmlns:a16="http://schemas.microsoft.com/office/drawing/2014/main" val="20000"/>
                    </a:ext>
                  </a:extLst>
                </a:gridCol>
                <a:gridCol w="1644650">
                  <a:extLst>
                    <a:ext uri="{9D8B030D-6E8A-4147-A177-3AD203B41FA5}">
                      <a16:colId xmlns:a16="http://schemas.microsoft.com/office/drawing/2014/main" val="20001"/>
                    </a:ext>
                  </a:extLst>
                </a:gridCol>
                <a:gridCol w="1644777">
                  <a:extLst>
                    <a:ext uri="{9D8B030D-6E8A-4147-A177-3AD203B41FA5}">
                      <a16:colId xmlns:a16="http://schemas.microsoft.com/office/drawing/2014/main" val="20002"/>
                    </a:ext>
                  </a:extLst>
                </a:gridCol>
                <a:gridCol w="1654302">
                  <a:extLst>
                    <a:ext uri="{9D8B030D-6E8A-4147-A177-3AD203B41FA5}">
                      <a16:colId xmlns:a16="http://schemas.microsoft.com/office/drawing/2014/main" val="20003"/>
                    </a:ext>
                  </a:extLst>
                </a:gridCol>
                <a:gridCol w="1654302">
                  <a:extLst>
                    <a:ext uri="{9D8B030D-6E8A-4147-A177-3AD203B41FA5}">
                      <a16:colId xmlns:a16="http://schemas.microsoft.com/office/drawing/2014/main" val="20004"/>
                    </a:ext>
                  </a:extLst>
                </a:gridCol>
              </a:tblGrid>
              <a:tr h="285750">
                <a:tc>
                  <a:txBody>
                    <a:bodyPr/>
                    <a:lstStyle/>
                    <a:p>
                      <a:pPr algn="ctr">
                        <a:lnSpc>
                          <a:spcPct val="100000"/>
                        </a:lnSpc>
                        <a:spcBef>
                          <a:spcPts val="405"/>
                        </a:spcBef>
                      </a:pPr>
                      <a:r>
                        <a:rPr sz="1200" dirty="0">
                          <a:latin typeface="微软雅黑" panose="020B0503020204020204" charset="-122"/>
                          <a:cs typeface="微软雅黑" panose="020B0503020204020204" charset="-122"/>
                        </a:rPr>
                        <a:t>年薪</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algn="ctr">
                        <a:lnSpc>
                          <a:spcPct val="100000"/>
                        </a:lnSpc>
                        <a:spcBef>
                          <a:spcPts val="405"/>
                        </a:spcBef>
                      </a:pPr>
                      <a:r>
                        <a:rPr sz="1200" dirty="0">
                          <a:latin typeface="微软雅黑" panose="020B0503020204020204" charset="-122"/>
                          <a:cs typeface="微软雅黑" panose="020B0503020204020204" charset="-122"/>
                        </a:rPr>
                        <a:t>月薪</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algn="ctr">
                        <a:lnSpc>
                          <a:spcPct val="100000"/>
                        </a:lnSpc>
                        <a:spcBef>
                          <a:spcPts val="405"/>
                        </a:spcBef>
                      </a:pPr>
                      <a:r>
                        <a:rPr sz="1200" dirty="0">
                          <a:latin typeface="微软雅黑" panose="020B0503020204020204" charset="-122"/>
                          <a:cs typeface="微软雅黑" panose="020B0503020204020204" charset="-122"/>
                        </a:rPr>
                        <a:t>年终奖</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marL="1905" algn="ctr">
                        <a:lnSpc>
                          <a:spcPct val="100000"/>
                        </a:lnSpc>
                        <a:spcBef>
                          <a:spcPts val="405"/>
                        </a:spcBef>
                      </a:pPr>
                      <a:r>
                        <a:rPr sz="1200" dirty="0">
                          <a:latin typeface="微软雅黑" panose="020B0503020204020204" charset="-122"/>
                          <a:cs typeface="微软雅黑" panose="020B0503020204020204" charset="-122"/>
                        </a:rPr>
                        <a:t>个税</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marL="2540" algn="ctr">
                        <a:lnSpc>
                          <a:spcPct val="100000"/>
                        </a:lnSpc>
                        <a:spcBef>
                          <a:spcPts val="405"/>
                        </a:spcBef>
                      </a:pPr>
                      <a:r>
                        <a:rPr sz="1200" dirty="0">
                          <a:latin typeface="微软雅黑" panose="020B0503020204020204" charset="-122"/>
                          <a:cs typeface="微软雅黑" panose="020B0503020204020204" charset="-122"/>
                        </a:rPr>
                        <a:t>税负率</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extLst>
                  <a:ext uri="{0D108BD9-81ED-4DB2-BD59-A6C34878D82A}">
                    <a16:rowId xmlns:a16="http://schemas.microsoft.com/office/drawing/2014/main" val="10000"/>
                  </a:ext>
                </a:extLst>
              </a:tr>
              <a:tr h="285750">
                <a:tc>
                  <a:txBody>
                    <a:bodyPr/>
                    <a:lstStyle/>
                    <a:p>
                      <a:pPr marR="330200" algn="r">
                        <a:lnSpc>
                          <a:spcPct val="100000"/>
                        </a:lnSpc>
                        <a:spcBef>
                          <a:spcPts val="405"/>
                        </a:spcBef>
                      </a:pPr>
                      <a:r>
                        <a:rPr sz="1200" spc="-10" dirty="0">
                          <a:latin typeface="微软雅黑" panose="020B0503020204020204" charset="-122"/>
                          <a:cs typeface="微软雅黑" panose="020B0503020204020204" charset="-122"/>
                        </a:rPr>
                        <a:t>100</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000</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a:t>
                      </a:r>
                      <a:r>
                        <a:rPr sz="1200" dirty="0">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marR="326390" algn="r">
                        <a:lnSpc>
                          <a:spcPct val="100000"/>
                        </a:lnSpc>
                        <a:spcBef>
                          <a:spcPts val="405"/>
                        </a:spcBef>
                      </a:pPr>
                      <a:r>
                        <a:rPr sz="1200" spc="-10" dirty="0">
                          <a:latin typeface="微软雅黑" panose="020B0503020204020204" charset="-122"/>
                          <a:cs typeface="微软雅黑" panose="020B0503020204020204" charset="-122"/>
                        </a:rPr>
                        <a:t>6</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833</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a:t>
                      </a:r>
                      <a:r>
                        <a:rPr sz="1200" dirty="0">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marR="325755" algn="r">
                        <a:lnSpc>
                          <a:spcPct val="100000"/>
                        </a:lnSpc>
                        <a:spcBef>
                          <a:spcPts val="405"/>
                        </a:spcBef>
                      </a:pPr>
                      <a:r>
                        <a:rPr sz="1200" spc="-10" dirty="0">
                          <a:latin typeface="微软雅黑" panose="020B0503020204020204" charset="-122"/>
                          <a:cs typeface="微软雅黑" panose="020B0503020204020204" charset="-122"/>
                        </a:rPr>
                        <a:t>18</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000</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a:t>
                      </a:r>
                      <a:r>
                        <a:rPr sz="1200" dirty="0">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marR="332105" algn="r">
                        <a:lnSpc>
                          <a:spcPct val="100000"/>
                        </a:lnSpc>
                        <a:spcBef>
                          <a:spcPts val="405"/>
                        </a:spcBef>
                      </a:pPr>
                      <a:r>
                        <a:rPr sz="1200" spc="-10" dirty="0">
                          <a:latin typeface="微软雅黑" panose="020B0503020204020204" charset="-122"/>
                          <a:cs typeface="微软雅黑" panose="020B0503020204020204" charset="-122"/>
                        </a:rPr>
                        <a:t>2</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772</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a:t>
                      </a:r>
                      <a:r>
                        <a:rPr sz="1200" dirty="0">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marL="1270" algn="ctr">
                        <a:lnSpc>
                          <a:spcPct val="100000"/>
                        </a:lnSpc>
                        <a:spcBef>
                          <a:spcPts val="405"/>
                        </a:spcBef>
                      </a:pPr>
                      <a:r>
                        <a:rPr sz="1200" spc="-10" dirty="0">
                          <a:latin typeface="微软雅黑" panose="020B0503020204020204" charset="-122"/>
                          <a:cs typeface="微软雅黑" panose="020B0503020204020204" charset="-122"/>
                        </a:rPr>
                        <a:t>2.77%</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extLst>
                  <a:ext uri="{0D108BD9-81ED-4DB2-BD59-A6C34878D82A}">
                    <a16:rowId xmlns:a16="http://schemas.microsoft.com/office/drawing/2014/main" val="10001"/>
                  </a:ext>
                </a:extLst>
              </a:tr>
              <a:tr h="285750">
                <a:tc>
                  <a:txBody>
                    <a:bodyPr/>
                    <a:lstStyle/>
                    <a:p>
                      <a:pPr marR="330200" algn="r">
                        <a:lnSpc>
                          <a:spcPct val="100000"/>
                        </a:lnSpc>
                        <a:spcBef>
                          <a:spcPts val="410"/>
                        </a:spcBef>
                      </a:pPr>
                      <a:r>
                        <a:rPr sz="1200" spc="-10" dirty="0">
                          <a:latin typeface="微软雅黑" panose="020B0503020204020204" charset="-122"/>
                          <a:cs typeface="微软雅黑" panose="020B0503020204020204" charset="-122"/>
                        </a:rPr>
                        <a:t>200</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000</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a:t>
                      </a:r>
                      <a:r>
                        <a:rPr sz="1200" dirty="0">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marR="326390" algn="r">
                        <a:lnSpc>
                          <a:spcPct val="100000"/>
                        </a:lnSpc>
                        <a:spcBef>
                          <a:spcPts val="410"/>
                        </a:spcBef>
                      </a:pPr>
                      <a:r>
                        <a:rPr sz="1200" spc="-10" dirty="0">
                          <a:latin typeface="微软雅黑" panose="020B0503020204020204" charset="-122"/>
                          <a:cs typeface="微软雅黑" panose="020B0503020204020204" charset="-122"/>
                        </a:rPr>
                        <a:t>12</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167</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a:t>
                      </a:r>
                      <a:r>
                        <a:rPr sz="1200" dirty="0">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marR="325755" algn="r">
                        <a:lnSpc>
                          <a:spcPct val="100000"/>
                        </a:lnSpc>
                        <a:spcBef>
                          <a:spcPts val="410"/>
                        </a:spcBef>
                      </a:pPr>
                      <a:r>
                        <a:rPr sz="1200" spc="-10" dirty="0">
                          <a:latin typeface="微软雅黑" panose="020B0503020204020204" charset="-122"/>
                          <a:cs typeface="微软雅黑" panose="020B0503020204020204" charset="-122"/>
                        </a:rPr>
                        <a:t>54</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000</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a:t>
                      </a:r>
                      <a:r>
                        <a:rPr sz="1200" dirty="0">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marR="332105" algn="r">
                        <a:lnSpc>
                          <a:spcPct val="100000"/>
                        </a:lnSpc>
                        <a:spcBef>
                          <a:spcPts val="410"/>
                        </a:spcBef>
                      </a:pPr>
                      <a:r>
                        <a:rPr sz="1200" spc="-10" dirty="0">
                          <a:latin typeface="微软雅黑" panose="020B0503020204020204" charset="-122"/>
                          <a:cs typeface="微软雅黑" panose="020B0503020204020204" charset="-122"/>
                        </a:rPr>
                        <a:t>18</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419</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a:t>
                      </a:r>
                      <a:r>
                        <a:rPr sz="1200" dirty="0">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marL="1270" algn="ctr">
                        <a:lnSpc>
                          <a:spcPct val="100000"/>
                        </a:lnSpc>
                        <a:spcBef>
                          <a:spcPts val="410"/>
                        </a:spcBef>
                      </a:pPr>
                      <a:r>
                        <a:rPr sz="1200" spc="-10" dirty="0">
                          <a:latin typeface="微软雅黑" panose="020B0503020204020204" charset="-122"/>
                          <a:cs typeface="微软雅黑" panose="020B0503020204020204" charset="-122"/>
                        </a:rPr>
                        <a:t>9.21%</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extLst>
                  <a:ext uri="{0D108BD9-81ED-4DB2-BD59-A6C34878D82A}">
                    <a16:rowId xmlns:a16="http://schemas.microsoft.com/office/drawing/2014/main" val="10002"/>
                  </a:ext>
                </a:extLst>
              </a:tr>
              <a:tr h="285800">
                <a:tc>
                  <a:txBody>
                    <a:bodyPr/>
                    <a:lstStyle/>
                    <a:p>
                      <a:pPr marR="330200" algn="r">
                        <a:lnSpc>
                          <a:spcPct val="100000"/>
                        </a:lnSpc>
                        <a:spcBef>
                          <a:spcPts val="410"/>
                        </a:spcBef>
                      </a:pPr>
                      <a:r>
                        <a:rPr sz="1200" spc="-10" dirty="0">
                          <a:latin typeface="微软雅黑" panose="020B0503020204020204" charset="-122"/>
                          <a:cs typeface="微软雅黑" panose="020B0503020204020204" charset="-122"/>
                        </a:rPr>
                        <a:t>300</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000</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a:t>
                      </a:r>
                      <a:r>
                        <a:rPr sz="1200" dirty="0">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marR="326390" algn="r">
                        <a:lnSpc>
                          <a:spcPct val="100000"/>
                        </a:lnSpc>
                        <a:spcBef>
                          <a:spcPts val="410"/>
                        </a:spcBef>
                      </a:pPr>
                      <a:r>
                        <a:rPr sz="1200" spc="-10" dirty="0">
                          <a:latin typeface="微软雅黑" panose="020B0503020204020204" charset="-122"/>
                          <a:cs typeface="微软雅黑" panose="020B0503020204020204" charset="-122"/>
                        </a:rPr>
                        <a:t>16</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000</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a:t>
                      </a:r>
                      <a:r>
                        <a:rPr sz="1200" dirty="0">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marR="329565" algn="r">
                        <a:lnSpc>
                          <a:spcPct val="100000"/>
                        </a:lnSpc>
                        <a:spcBef>
                          <a:spcPts val="410"/>
                        </a:spcBef>
                      </a:pPr>
                      <a:r>
                        <a:rPr sz="1200" spc="-10" dirty="0">
                          <a:latin typeface="微软雅黑" panose="020B0503020204020204" charset="-122"/>
                          <a:cs typeface="微软雅黑" panose="020B0503020204020204" charset="-122"/>
                        </a:rPr>
                        <a:t>108</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000</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a:t>
                      </a:r>
                      <a:r>
                        <a:rPr sz="1200" dirty="0">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marR="332105" algn="r">
                        <a:lnSpc>
                          <a:spcPct val="100000"/>
                        </a:lnSpc>
                        <a:spcBef>
                          <a:spcPts val="410"/>
                        </a:spcBef>
                      </a:pPr>
                      <a:r>
                        <a:rPr sz="1200" spc="-10" dirty="0">
                          <a:latin typeface="微软雅黑" panose="020B0503020204020204" charset="-122"/>
                          <a:cs typeface="微软雅黑" panose="020B0503020204020204" charset="-122"/>
                        </a:rPr>
                        <a:t>45</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215</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a:t>
                      </a:r>
                      <a:r>
                        <a:rPr sz="1200" dirty="0">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marL="4445" algn="ctr">
                        <a:lnSpc>
                          <a:spcPct val="100000"/>
                        </a:lnSpc>
                        <a:spcBef>
                          <a:spcPts val="410"/>
                        </a:spcBef>
                      </a:pPr>
                      <a:r>
                        <a:rPr sz="1200" spc="-10" dirty="0">
                          <a:latin typeface="微软雅黑" panose="020B0503020204020204" charset="-122"/>
                          <a:cs typeface="微软雅黑" panose="020B0503020204020204" charset="-122"/>
                        </a:rPr>
                        <a:t>15.07%</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extLst>
                  <a:ext uri="{0D108BD9-81ED-4DB2-BD59-A6C34878D82A}">
                    <a16:rowId xmlns:a16="http://schemas.microsoft.com/office/drawing/2014/main" val="10003"/>
                  </a:ext>
                </a:extLst>
              </a:tr>
              <a:tr h="285750">
                <a:tc>
                  <a:txBody>
                    <a:bodyPr/>
                    <a:lstStyle/>
                    <a:p>
                      <a:pPr marR="330200" algn="r">
                        <a:lnSpc>
                          <a:spcPct val="100000"/>
                        </a:lnSpc>
                        <a:spcBef>
                          <a:spcPts val="410"/>
                        </a:spcBef>
                      </a:pPr>
                      <a:r>
                        <a:rPr sz="1200" spc="-10" dirty="0">
                          <a:latin typeface="微软雅黑" panose="020B0503020204020204" charset="-122"/>
                          <a:cs typeface="微软雅黑" panose="020B0503020204020204" charset="-122"/>
                        </a:rPr>
                        <a:t>500</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000</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a:t>
                      </a:r>
                      <a:r>
                        <a:rPr sz="1200" dirty="0">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marR="326390" algn="r">
                        <a:lnSpc>
                          <a:spcPct val="100000"/>
                        </a:lnSpc>
                        <a:spcBef>
                          <a:spcPts val="410"/>
                        </a:spcBef>
                      </a:pPr>
                      <a:r>
                        <a:rPr sz="1200" spc="-10" dirty="0">
                          <a:latin typeface="微软雅黑" panose="020B0503020204020204" charset="-122"/>
                          <a:cs typeface="微软雅黑" panose="020B0503020204020204" charset="-122"/>
                        </a:rPr>
                        <a:t>32</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667</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a:t>
                      </a:r>
                      <a:r>
                        <a:rPr sz="1200" dirty="0">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marR="329565" algn="r">
                        <a:lnSpc>
                          <a:spcPct val="100000"/>
                        </a:lnSpc>
                        <a:spcBef>
                          <a:spcPts val="410"/>
                        </a:spcBef>
                      </a:pPr>
                      <a:r>
                        <a:rPr sz="1200" spc="-10" dirty="0">
                          <a:latin typeface="微软雅黑" panose="020B0503020204020204" charset="-122"/>
                          <a:cs typeface="微软雅黑" panose="020B0503020204020204" charset="-122"/>
                        </a:rPr>
                        <a:t>108</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000</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a:t>
                      </a:r>
                      <a:r>
                        <a:rPr sz="1200" dirty="0">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marR="332105" algn="r">
                        <a:lnSpc>
                          <a:spcPct val="100000"/>
                        </a:lnSpc>
                        <a:spcBef>
                          <a:spcPts val="410"/>
                        </a:spcBef>
                      </a:pPr>
                      <a:r>
                        <a:rPr sz="1200" spc="-10" dirty="0">
                          <a:latin typeface="微软雅黑" panose="020B0503020204020204" charset="-122"/>
                          <a:cs typeface="微软雅黑" panose="020B0503020204020204" charset="-122"/>
                        </a:rPr>
                        <a:t>95</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215</a:t>
                      </a:r>
                      <a:r>
                        <a:rPr sz="1200" dirty="0">
                          <a:latin typeface="微软雅黑" panose="020B0503020204020204" charset="-122"/>
                          <a:cs typeface="微软雅黑" panose="020B0503020204020204" charset="-122"/>
                        </a:rPr>
                        <a:t>.</a:t>
                      </a:r>
                      <a:r>
                        <a:rPr sz="1200" spc="-10" dirty="0">
                          <a:latin typeface="微软雅黑" panose="020B0503020204020204" charset="-122"/>
                          <a:cs typeface="微软雅黑" panose="020B0503020204020204" charset="-122"/>
                        </a:rPr>
                        <a:t>0</a:t>
                      </a:r>
                      <a:r>
                        <a:rPr sz="1200" dirty="0">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tc>
                  <a:txBody>
                    <a:bodyPr/>
                    <a:lstStyle/>
                    <a:p>
                      <a:pPr marL="4445" algn="ctr">
                        <a:lnSpc>
                          <a:spcPct val="100000"/>
                        </a:lnSpc>
                        <a:spcBef>
                          <a:spcPts val="410"/>
                        </a:spcBef>
                      </a:pPr>
                      <a:r>
                        <a:rPr sz="1200" spc="-10" dirty="0">
                          <a:latin typeface="微软雅黑" panose="020B0503020204020204" charset="-122"/>
                          <a:cs typeface="微软雅黑" panose="020B0503020204020204" charset="-122"/>
                        </a:rPr>
                        <a:t>19.04%</a:t>
                      </a:r>
                      <a:endParaRPr sz="1200">
                        <a:latin typeface="微软雅黑" panose="020B0503020204020204" charset="-122"/>
                        <a:cs typeface="微软雅黑" panose="020B0503020204020204" charset="-122"/>
                      </a:endParaRPr>
                    </a:p>
                  </a:txBody>
                  <a:tcPr marL="0" marR="0" marT="0" marB="0">
                    <a:lnL w="12700">
                      <a:solidFill>
                        <a:srgbClr val="F79546"/>
                      </a:solidFill>
                      <a:prstDash val="solid"/>
                    </a:lnL>
                    <a:lnR w="12700">
                      <a:solidFill>
                        <a:srgbClr val="F79546"/>
                      </a:solidFill>
                      <a:prstDash val="solid"/>
                    </a:lnR>
                    <a:lnT w="12700">
                      <a:solidFill>
                        <a:srgbClr val="F79546"/>
                      </a:solidFill>
                      <a:prstDash val="solid"/>
                    </a:lnT>
                    <a:lnB w="12700">
                      <a:solidFill>
                        <a:srgbClr val="F79546"/>
                      </a:solidFill>
                      <a:prstDash val="solid"/>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0" rIns="0" bIns="0" rtlCol="0">
            <a:spAutoFit/>
          </a:bodyPr>
          <a:lstStyle/>
          <a:p>
            <a:pPr marL="12700">
              <a:lnSpc>
                <a:spcPct val="100000"/>
              </a:lnSpc>
            </a:pPr>
            <a:endParaRPr dirty="0">
              <a:solidFill>
                <a:srgbClr val="00AF50"/>
              </a:solidFill>
            </a:endParaRPr>
          </a:p>
        </p:txBody>
      </p:sp>
      <p:sp>
        <p:nvSpPr>
          <p:cNvPr id="3" name="object 3"/>
          <p:cNvSpPr/>
          <p:nvPr/>
        </p:nvSpPr>
        <p:spPr>
          <a:xfrm>
            <a:off x="1014374" y="271398"/>
            <a:ext cx="2886075" cy="428625"/>
          </a:xfrm>
          <a:custGeom>
            <a:avLst/>
            <a:gdLst/>
            <a:ahLst/>
            <a:cxnLst/>
            <a:rect l="l" t="t" r="r" b="b"/>
            <a:pathLst>
              <a:path w="2886075" h="428625">
                <a:moveTo>
                  <a:pt x="2421737" y="0"/>
                </a:moveTo>
                <a:lnTo>
                  <a:pt x="464286" y="0"/>
                </a:lnTo>
                <a:lnTo>
                  <a:pt x="401289" y="1957"/>
                </a:lnTo>
                <a:lnTo>
                  <a:pt x="340867" y="7659"/>
                </a:lnTo>
                <a:lnTo>
                  <a:pt x="283572" y="16851"/>
                </a:lnTo>
                <a:lnTo>
                  <a:pt x="229960" y="29275"/>
                </a:lnTo>
                <a:lnTo>
                  <a:pt x="180582" y="44677"/>
                </a:lnTo>
                <a:lnTo>
                  <a:pt x="135993" y="62801"/>
                </a:lnTo>
                <a:lnTo>
                  <a:pt x="96745" y="83391"/>
                </a:lnTo>
                <a:lnTo>
                  <a:pt x="63392" y="106190"/>
                </a:lnTo>
                <a:lnTo>
                  <a:pt x="16586" y="157397"/>
                </a:lnTo>
                <a:lnTo>
                  <a:pt x="0" y="214376"/>
                </a:lnTo>
                <a:lnTo>
                  <a:pt x="4238" y="243456"/>
                </a:lnTo>
                <a:lnTo>
                  <a:pt x="36488" y="297787"/>
                </a:lnTo>
                <a:lnTo>
                  <a:pt x="96745" y="345313"/>
                </a:lnTo>
                <a:lnTo>
                  <a:pt x="135993" y="365887"/>
                </a:lnTo>
                <a:lnTo>
                  <a:pt x="180582" y="383994"/>
                </a:lnTo>
                <a:lnTo>
                  <a:pt x="229960" y="399382"/>
                </a:lnTo>
                <a:lnTo>
                  <a:pt x="283572" y="411793"/>
                </a:lnTo>
                <a:lnTo>
                  <a:pt x="340867" y="420974"/>
                </a:lnTo>
                <a:lnTo>
                  <a:pt x="401289" y="426669"/>
                </a:lnTo>
                <a:lnTo>
                  <a:pt x="464286" y="428625"/>
                </a:lnTo>
                <a:lnTo>
                  <a:pt x="2421737" y="428625"/>
                </a:lnTo>
                <a:lnTo>
                  <a:pt x="2484764" y="426669"/>
                </a:lnTo>
                <a:lnTo>
                  <a:pt x="2545207" y="420974"/>
                </a:lnTo>
                <a:lnTo>
                  <a:pt x="2602514" y="411793"/>
                </a:lnTo>
                <a:lnTo>
                  <a:pt x="2656132" y="399382"/>
                </a:lnTo>
                <a:lnTo>
                  <a:pt x="2705510" y="383994"/>
                </a:lnTo>
                <a:lnTo>
                  <a:pt x="2750096" y="365887"/>
                </a:lnTo>
                <a:lnTo>
                  <a:pt x="2789337" y="345313"/>
                </a:lnTo>
                <a:lnTo>
                  <a:pt x="2822681" y="322528"/>
                </a:lnTo>
                <a:lnTo>
                  <a:pt x="2869471" y="271344"/>
                </a:lnTo>
                <a:lnTo>
                  <a:pt x="2886049" y="214376"/>
                </a:lnTo>
                <a:lnTo>
                  <a:pt x="2881813" y="185293"/>
                </a:lnTo>
                <a:lnTo>
                  <a:pt x="2849576" y="130944"/>
                </a:lnTo>
                <a:lnTo>
                  <a:pt x="2789337" y="83391"/>
                </a:lnTo>
                <a:lnTo>
                  <a:pt x="2750096" y="62801"/>
                </a:lnTo>
                <a:lnTo>
                  <a:pt x="2705510" y="44677"/>
                </a:lnTo>
                <a:lnTo>
                  <a:pt x="2656132" y="29275"/>
                </a:lnTo>
                <a:lnTo>
                  <a:pt x="2602514" y="16851"/>
                </a:lnTo>
                <a:lnTo>
                  <a:pt x="2545207" y="7659"/>
                </a:lnTo>
                <a:lnTo>
                  <a:pt x="2484764" y="1957"/>
                </a:lnTo>
                <a:lnTo>
                  <a:pt x="2421737" y="0"/>
                </a:lnTo>
                <a:close/>
              </a:path>
            </a:pathLst>
          </a:custGeom>
          <a:solidFill>
            <a:srgbClr val="4F81BC"/>
          </a:solidFill>
        </p:spPr>
        <p:txBody>
          <a:bodyPr wrap="square" lIns="0" tIns="0" rIns="0" bIns="0" rtlCol="0"/>
          <a:lstStyle/>
          <a:p>
            <a:endParaRPr/>
          </a:p>
        </p:txBody>
      </p:sp>
      <p:sp>
        <p:nvSpPr>
          <p:cNvPr id="4" name="object 4"/>
          <p:cNvSpPr txBox="1"/>
          <p:nvPr/>
        </p:nvSpPr>
        <p:spPr>
          <a:xfrm>
            <a:off x="7180326" y="93852"/>
            <a:ext cx="2732405" cy="287020"/>
          </a:xfrm>
          <a:prstGeom prst="rect">
            <a:avLst/>
          </a:prstGeom>
        </p:spPr>
        <p:txBody>
          <a:bodyPr vert="horz" wrap="square" lIns="0" tIns="0" rIns="0" bIns="0" rtlCol="0">
            <a:spAutoFit/>
          </a:bodyPr>
          <a:lstStyle/>
          <a:p>
            <a:pPr marL="12700">
              <a:lnSpc>
                <a:spcPct val="100000"/>
              </a:lnSpc>
            </a:pPr>
            <a:r>
              <a:rPr sz="1800" spc="-254" dirty="0">
                <a:latin typeface="Arial" panose="020B0604020202020204"/>
                <a:cs typeface="Arial" panose="020B0604020202020204"/>
              </a:rPr>
              <a:t>1</a:t>
            </a:r>
            <a:r>
              <a:rPr sz="1800" spc="-245" dirty="0">
                <a:latin typeface="Arial" panose="020B0604020202020204"/>
                <a:cs typeface="Arial" panose="020B0604020202020204"/>
              </a:rPr>
              <a:t>0</a:t>
            </a:r>
            <a:r>
              <a:rPr sz="1800" dirty="0">
                <a:latin typeface="宋体" panose="02010600030101010101" pitchFamily="2" charset="-122"/>
                <a:cs typeface="宋体" panose="02010600030101010101" pitchFamily="2" charset="-122"/>
              </a:rPr>
              <a:t>大经典案例教你节约个税</a:t>
            </a:r>
            <a:endParaRPr sz="1800">
              <a:latin typeface="宋体" panose="02010600030101010101" pitchFamily="2" charset="-122"/>
              <a:cs typeface="宋体" panose="02010600030101010101" pitchFamily="2" charset="-122"/>
            </a:endParaRPr>
          </a:p>
        </p:txBody>
      </p:sp>
      <p:sp>
        <p:nvSpPr>
          <p:cNvPr id="5" name="object 5"/>
          <p:cNvSpPr/>
          <p:nvPr/>
        </p:nvSpPr>
        <p:spPr>
          <a:xfrm>
            <a:off x="642912" y="985786"/>
            <a:ext cx="9615805" cy="3786504"/>
          </a:xfrm>
          <a:custGeom>
            <a:avLst/>
            <a:gdLst/>
            <a:ahLst/>
            <a:cxnLst/>
            <a:rect l="l" t="t" r="r" b="b"/>
            <a:pathLst>
              <a:path w="9615805" h="3786504">
                <a:moveTo>
                  <a:pt x="0" y="3786251"/>
                </a:moveTo>
                <a:lnTo>
                  <a:pt x="9615551" y="3786251"/>
                </a:lnTo>
                <a:lnTo>
                  <a:pt x="9615551" y="0"/>
                </a:lnTo>
                <a:lnTo>
                  <a:pt x="0" y="0"/>
                </a:lnTo>
                <a:lnTo>
                  <a:pt x="0" y="3786251"/>
                </a:lnTo>
                <a:close/>
              </a:path>
            </a:pathLst>
          </a:custGeom>
          <a:ln w="25400">
            <a:solidFill>
              <a:srgbClr val="4F81BC"/>
            </a:solidFill>
          </a:ln>
        </p:spPr>
        <p:txBody>
          <a:bodyPr wrap="square" lIns="0" tIns="0" rIns="0" bIns="0" rtlCol="0"/>
          <a:lstStyle/>
          <a:p>
            <a:endParaRPr/>
          </a:p>
        </p:txBody>
      </p:sp>
      <p:sp>
        <p:nvSpPr>
          <p:cNvPr id="6" name="object 6"/>
          <p:cNvSpPr/>
          <p:nvPr/>
        </p:nvSpPr>
        <p:spPr>
          <a:xfrm>
            <a:off x="4257675" y="771525"/>
            <a:ext cx="2357755" cy="428625"/>
          </a:xfrm>
          <a:custGeom>
            <a:avLst/>
            <a:gdLst/>
            <a:ahLst/>
            <a:cxnLst/>
            <a:rect l="l" t="t" r="r" b="b"/>
            <a:pathLst>
              <a:path w="2357754" h="428625">
                <a:moveTo>
                  <a:pt x="2286000" y="0"/>
                </a:moveTo>
                <a:lnTo>
                  <a:pt x="71374" y="0"/>
                </a:lnTo>
                <a:lnTo>
                  <a:pt x="43612" y="5615"/>
                </a:lnTo>
                <a:lnTo>
                  <a:pt x="20923" y="20923"/>
                </a:lnTo>
                <a:lnTo>
                  <a:pt x="5615" y="43612"/>
                </a:lnTo>
                <a:lnTo>
                  <a:pt x="0" y="71373"/>
                </a:lnTo>
                <a:lnTo>
                  <a:pt x="0" y="357123"/>
                </a:lnTo>
                <a:lnTo>
                  <a:pt x="5615" y="384958"/>
                </a:lnTo>
                <a:lnTo>
                  <a:pt x="20923" y="407685"/>
                </a:lnTo>
                <a:lnTo>
                  <a:pt x="43612" y="423007"/>
                </a:lnTo>
                <a:lnTo>
                  <a:pt x="71374" y="428625"/>
                </a:lnTo>
                <a:lnTo>
                  <a:pt x="2286000" y="428625"/>
                </a:lnTo>
                <a:lnTo>
                  <a:pt x="2313834" y="423007"/>
                </a:lnTo>
                <a:lnTo>
                  <a:pt x="2336561" y="407685"/>
                </a:lnTo>
                <a:lnTo>
                  <a:pt x="2351883" y="384958"/>
                </a:lnTo>
                <a:lnTo>
                  <a:pt x="2357501" y="357123"/>
                </a:lnTo>
                <a:lnTo>
                  <a:pt x="2357501" y="71373"/>
                </a:lnTo>
                <a:lnTo>
                  <a:pt x="2351883" y="43612"/>
                </a:lnTo>
                <a:lnTo>
                  <a:pt x="2336561" y="20923"/>
                </a:lnTo>
                <a:lnTo>
                  <a:pt x="2313834" y="5615"/>
                </a:lnTo>
                <a:lnTo>
                  <a:pt x="2286000" y="0"/>
                </a:lnTo>
                <a:close/>
              </a:path>
            </a:pathLst>
          </a:custGeom>
          <a:solidFill>
            <a:srgbClr val="4F81BC"/>
          </a:solidFill>
        </p:spPr>
        <p:txBody>
          <a:bodyPr wrap="square" lIns="0" tIns="0" rIns="0" bIns="0" rtlCol="0"/>
          <a:lstStyle/>
          <a:p>
            <a:endParaRPr/>
          </a:p>
        </p:txBody>
      </p:sp>
      <p:sp>
        <p:nvSpPr>
          <p:cNvPr id="7" name="object 7"/>
          <p:cNvSpPr/>
          <p:nvPr/>
        </p:nvSpPr>
        <p:spPr>
          <a:xfrm>
            <a:off x="4257675" y="771525"/>
            <a:ext cx="2357755" cy="428625"/>
          </a:xfrm>
          <a:custGeom>
            <a:avLst/>
            <a:gdLst/>
            <a:ahLst/>
            <a:cxnLst/>
            <a:rect l="l" t="t" r="r" b="b"/>
            <a:pathLst>
              <a:path w="2357754" h="428625">
                <a:moveTo>
                  <a:pt x="0" y="71373"/>
                </a:moveTo>
                <a:lnTo>
                  <a:pt x="5615" y="43612"/>
                </a:lnTo>
                <a:lnTo>
                  <a:pt x="20923" y="20923"/>
                </a:lnTo>
                <a:lnTo>
                  <a:pt x="43612" y="5615"/>
                </a:lnTo>
                <a:lnTo>
                  <a:pt x="71374" y="0"/>
                </a:lnTo>
                <a:lnTo>
                  <a:pt x="2286000" y="0"/>
                </a:lnTo>
                <a:lnTo>
                  <a:pt x="2313834" y="5615"/>
                </a:lnTo>
                <a:lnTo>
                  <a:pt x="2336561" y="20923"/>
                </a:lnTo>
                <a:lnTo>
                  <a:pt x="2351883" y="43612"/>
                </a:lnTo>
                <a:lnTo>
                  <a:pt x="2357501" y="71373"/>
                </a:lnTo>
                <a:lnTo>
                  <a:pt x="2357501" y="357123"/>
                </a:lnTo>
                <a:lnTo>
                  <a:pt x="2351883" y="384958"/>
                </a:lnTo>
                <a:lnTo>
                  <a:pt x="2336561" y="407685"/>
                </a:lnTo>
                <a:lnTo>
                  <a:pt x="2313834" y="423007"/>
                </a:lnTo>
                <a:lnTo>
                  <a:pt x="2286000" y="428625"/>
                </a:lnTo>
                <a:lnTo>
                  <a:pt x="71374" y="428625"/>
                </a:lnTo>
                <a:lnTo>
                  <a:pt x="43612" y="423007"/>
                </a:lnTo>
                <a:lnTo>
                  <a:pt x="20923" y="407685"/>
                </a:lnTo>
                <a:lnTo>
                  <a:pt x="5615" y="384958"/>
                </a:lnTo>
                <a:lnTo>
                  <a:pt x="0" y="357123"/>
                </a:lnTo>
                <a:lnTo>
                  <a:pt x="0" y="71373"/>
                </a:lnTo>
                <a:close/>
              </a:path>
            </a:pathLst>
          </a:custGeom>
          <a:ln w="25400">
            <a:solidFill>
              <a:srgbClr val="4F81BC"/>
            </a:solidFill>
          </a:ln>
        </p:spPr>
        <p:txBody>
          <a:bodyPr wrap="square" lIns="0" tIns="0" rIns="0" bIns="0" rtlCol="0"/>
          <a:lstStyle/>
          <a:p>
            <a:endParaRPr/>
          </a:p>
        </p:txBody>
      </p:sp>
      <p:sp>
        <p:nvSpPr>
          <p:cNvPr id="8" name="object 8"/>
          <p:cNvSpPr txBox="1"/>
          <p:nvPr/>
        </p:nvSpPr>
        <p:spPr>
          <a:xfrm>
            <a:off x="979119" y="339852"/>
            <a:ext cx="8084820" cy="3644900"/>
          </a:xfrm>
          <a:prstGeom prst="rect">
            <a:avLst/>
          </a:prstGeom>
        </p:spPr>
        <p:txBody>
          <a:bodyPr vert="horz" wrap="square" lIns="0" tIns="0" rIns="0" bIns="0" rtlCol="0">
            <a:spAutoFit/>
          </a:bodyPr>
          <a:lstStyle/>
          <a:p>
            <a:pPr marL="296545">
              <a:lnSpc>
                <a:spcPct val="100000"/>
              </a:lnSpc>
            </a:pPr>
            <a:r>
              <a:rPr sz="1800" b="1" spc="-25" dirty="0">
                <a:solidFill>
                  <a:srgbClr val="FFFFFF"/>
                </a:solidFill>
                <a:latin typeface="Arial Narrow" panose="020B0706020202030204"/>
                <a:cs typeface="Arial Narrow" panose="020B0706020202030204"/>
              </a:rPr>
              <a:t>1</a:t>
            </a:r>
            <a:r>
              <a:rPr sz="1800" b="1" spc="-25" dirty="0">
                <a:solidFill>
                  <a:srgbClr val="FFFFFF"/>
                </a:solidFill>
                <a:latin typeface="微软雅黑" panose="020B0503020204020204" charset="-122"/>
                <a:cs typeface="微软雅黑" panose="020B0503020204020204" charset="-122"/>
              </a:rPr>
              <a:t>、巧用年终奖政策节税</a:t>
            </a:r>
            <a:endParaRPr sz="1800">
              <a:latin typeface="微软雅黑" panose="020B0503020204020204" charset="-122"/>
              <a:cs typeface="微软雅黑" panose="020B0503020204020204" charset="-122"/>
            </a:endParaRPr>
          </a:p>
          <a:p>
            <a:pPr>
              <a:lnSpc>
                <a:spcPct val="100000"/>
              </a:lnSpc>
              <a:spcBef>
                <a:spcPts val="50"/>
              </a:spcBef>
            </a:pPr>
            <a:endParaRPr sz="1500">
              <a:latin typeface="Times New Roman" panose="02020603050405020304"/>
              <a:cs typeface="Times New Roman" panose="02020603050405020304"/>
            </a:endParaRPr>
          </a:p>
          <a:p>
            <a:pPr marL="3428365">
              <a:lnSpc>
                <a:spcPct val="100000"/>
              </a:lnSpc>
            </a:pPr>
            <a:r>
              <a:rPr sz="1800" b="1" dirty="0">
                <a:solidFill>
                  <a:srgbClr val="FFFFFF"/>
                </a:solidFill>
                <a:latin typeface="微软雅黑" panose="020B0503020204020204" charset="-122"/>
                <a:cs typeface="微软雅黑" panose="020B0503020204020204" charset="-122"/>
              </a:rPr>
              <a:t>利用年终奖政策对比</a:t>
            </a:r>
            <a:endParaRPr sz="1800">
              <a:latin typeface="微软雅黑" panose="020B0503020204020204" charset="-122"/>
              <a:cs typeface="微软雅黑" panose="020B0503020204020204" charset="-122"/>
            </a:endParaRPr>
          </a:p>
          <a:p>
            <a:pPr>
              <a:lnSpc>
                <a:spcPct val="100000"/>
              </a:lnSpc>
            </a:pPr>
            <a:endParaRPr sz="1800">
              <a:latin typeface="Times New Roman" panose="02020603050405020304"/>
              <a:cs typeface="Times New Roman" panose="02020603050405020304"/>
            </a:endParaRPr>
          </a:p>
          <a:p>
            <a:pPr marL="12700">
              <a:lnSpc>
                <a:spcPct val="100000"/>
              </a:lnSpc>
              <a:spcBef>
                <a:spcPts val="1220"/>
              </a:spcBef>
            </a:pPr>
            <a:r>
              <a:rPr sz="1600" dirty="0">
                <a:latin typeface="Wingdings" panose="05000000000000000000"/>
                <a:cs typeface="Wingdings" panose="05000000000000000000"/>
              </a:rPr>
              <a:t></a:t>
            </a:r>
            <a:r>
              <a:rPr sz="1600" dirty="0">
                <a:latin typeface="微软雅黑" panose="020B0503020204020204" charset="-122"/>
                <a:cs typeface="微软雅黑" panose="020B0503020204020204" charset="-122"/>
              </a:rPr>
              <a:t>工资VS年终奖</a:t>
            </a:r>
            <a:endParaRPr sz="1600">
              <a:latin typeface="微软雅黑" panose="020B0503020204020204" charset="-122"/>
              <a:cs typeface="微软雅黑" panose="020B0503020204020204" charset="-122"/>
            </a:endParaRPr>
          </a:p>
          <a:p>
            <a:pPr marL="12700">
              <a:lnSpc>
                <a:spcPct val="100000"/>
              </a:lnSpc>
              <a:spcBef>
                <a:spcPts val="960"/>
              </a:spcBef>
            </a:pPr>
            <a:r>
              <a:rPr sz="1600" dirty="0">
                <a:latin typeface="微软雅黑" panose="020B0503020204020204" charset="-122"/>
                <a:cs typeface="微软雅黑" panose="020B0503020204020204" charset="-122"/>
              </a:rPr>
              <a:t>年终奖18000,3%；年终奖54000，9.81%。</a:t>
            </a:r>
            <a:endParaRPr sz="1600">
              <a:latin typeface="微软雅黑" panose="020B0503020204020204" charset="-122"/>
              <a:cs typeface="微软雅黑" panose="020B0503020204020204" charset="-122"/>
            </a:endParaRPr>
          </a:p>
          <a:p>
            <a:pPr marL="12700">
              <a:lnSpc>
                <a:spcPct val="100000"/>
              </a:lnSpc>
              <a:spcBef>
                <a:spcPts val="960"/>
              </a:spcBef>
            </a:pPr>
            <a:r>
              <a:rPr sz="1600" spc="-5" dirty="0">
                <a:latin typeface="微软雅黑" panose="020B0503020204020204" charset="-122"/>
                <a:cs typeface="微软雅黑" panose="020B0503020204020204" charset="-122"/>
              </a:rPr>
              <a:t>工资：5000,3%；8000,10%；12500,20%；38500，25%；58500,30%</a:t>
            </a:r>
            <a:endParaRPr sz="1600">
              <a:latin typeface="微软雅黑" panose="020B0503020204020204" charset="-122"/>
              <a:cs typeface="微软雅黑" panose="020B0503020204020204" charset="-122"/>
            </a:endParaRPr>
          </a:p>
          <a:p>
            <a:pPr>
              <a:lnSpc>
                <a:spcPct val="100000"/>
              </a:lnSpc>
            </a:pPr>
            <a:endParaRPr sz="1600">
              <a:latin typeface="Times New Roman" panose="02020603050405020304"/>
              <a:cs typeface="Times New Roman" panose="02020603050405020304"/>
            </a:endParaRPr>
          </a:p>
          <a:p>
            <a:pPr>
              <a:lnSpc>
                <a:spcPct val="100000"/>
              </a:lnSpc>
              <a:spcBef>
                <a:spcPts val="45"/>
              </a:spcBef>
            </a:pPr>
            <a:endParaRPr sz="1700">
              <a:latin typeface="Times New Roman" panose="02020603050405020304"/>
              <a:cs typeface="Times New Roman" panose="02020603050405020304"/>
            </a:endParaRPr>
          </a:p>
          <a:p>
            <a:pPr marL="12700">
              <a:lnSpc>
                <a:spcPct val="100000"/>
              </a:lnSpc>
            </a:pPr>
            <a:r>
              <a:rPr sz="1600" dirty="0">
                <a:latin typeface="Wingdings" panose="05000000000000000000"/>
                <a:cs typeface="Wingdings" panose="05000000000000000000"/>
              </a:rPr>
              <a:t></a:t>
            </a:r>
            <a:r>
              <a:rPr sz="1600" dirty="0">
                <a:latin typeface="微软雅黑" panose="020B0503020204020204" charset="-122"/>
                <a:cs typeface="微软雅黑" panose="020B0503020204020204" charset="-122"/>
              </a:rPr>
              <a:t>利润VS年终奖</a:t>
            </a:r>
            <a:endParaRPr sz="1600">
              <a:latin typeface="微软雅黑" panose="020B0503020204020204" charset="-122"/>
              <a:cs typeface="微软雅黑" panose="020B0503020204020204" charset="-122"/>
            </a:endParaRPr>
          </a:p>
          <a:p>
            <a:pPr marL="12700">
              <a:lnSpc>
                <a:spcPct val="100000"/>
              </a:lnSpc>
              <a:spcBef>
                <a:spcPts val="960"/>
              </a:spcBef>
            </a:pPr>
            <a:r>
              <a:rPr sz="1600" dirty="0">
                <a:latin typeface="微软雅黑" panose="020B0503020204020204" charset="-122"/>
                <a:cs typeface="微软雅黑" panose="020B0503020204020204" charset="-122"/>
              </a:rPr>
              <a:t>年终奖18000,3%；年终奖54000，9.81%。</a:t>
            </a:r>
            <a:endParaRPr sz="1600">
              <a:latin typeface="微软雅黑" panose="020B0503020204020204" charset="-122"/>
              <a:cs typeface="微软雅黑" panose="020B0503020204020204" charset="-122"/>
            </a:endParaRPr>
          </a:p>
          <a:p>
            <a:pPr marL="12700">
              <a:lnSpc>
                <a:spcPct val="100000"/>
              </a:lnSpc>
              <a:spcBef>
                <a:spcPts val="960"/>
              </a:spcBef>
            </a:pPr>
            <a:r>
              <a:rPr sz="1600" spc="-5" dirty="0">
                <a:latin typeface="微软雅黑" panose="020B0503020204020204" charset="-122"/>
                <a:cs typeface="微软雅黑" panose="020B0503020204020204" charset="-122"/>
              </a:rPr>
              <a:t>企业分红：25%+（1-25%）*20%=40%；15%+（1-15%）*20%=32%；15%+0=15%</a:t>
            </a:r>
            <a:endParaRPr sz="1600">
              <a:latin typeface="微软雅黑" panose="020B0503020204020204" charset="-122"/>
              <a:cs typeface="微软雅黑" panose="020B0503020204020204" charset="-122"/>
            </a:endParaRPr>
          </a:p>
        </p:txBody>
      </p:sp>
      <p:sp>
        <p:nvSpPr>
          <p:cNvPr id="9" name="object 9"/>
          <p:cNvSpPr/>
          <p:nvPr/>
        </p:nvSpPr>
        <p:spPr>
          <a:xfrm>
            <a:off x="3855720" y="432815"/>
            <a:ext cx="6848856" cy="131063"/>
          </a:xfrm>
          <a:prstGeom prst="rect">
            <a:avLst/>
          </a:prstGeom>
          <a:blipFill>
            <a:blip r:embed="rId2" cstate="print"/>
            <a:stretch>
              <a:fillRect/>
            </a:stretch>
          </a:blipFill>
        </p:spPr>
        <p:txBody>
          <a:bodyPr wrap="square" lIns="0" tIns="0" rIns="0" bIns="0" rtlCol="0"/>
          <a:lstStyle/>
          <a:p>
            <a:endParaRPr/>
          </a:p>
        </p:txBody>
      </p:sp>
      <p:sp>
        <p:nvSpPr>
          <p:cNvPr id="10" name="object 10"/>
          <p:cNvSpPr/>
          <p:nvPr/>
        </p:nvSpPr>
        <p:spPr>
          <a:xfrm>
            <a:off x="3900423" y="471423"/>
            <a:ext cx="6758305" cy="14604"/>
          </a:xfrm>
          <a:custGeom>
            <a:avLst/>
            <a:gdLst/>
            <a:ahLst/>
            <a:cxnLst/>
            <a:rect l="l" t="t" r="r" b="b"/>
            <a:pathLst>
              <a:path w="6758305" h="14604">
                <a:moveTo>
                  <a:pt x="0" y="14351"/>
                </a:moveTo>
                <a:lnTo>
                  <a:pt x="6758051" y="0"/>
                </a:lnTo>
              </a:path>
            </a:pathLst>
          </a:custGeom>
          <a:ln w="25400">
            <a:solidFill>
              <a:srgbClr val="4F81BC"/>
            </a:solidFill>
          </a:ln>
        </p:spPr>
        <p:txBody>
          <a:bodyPr wrap="square" lIns="0" tIns="0" rIns="0" bIns="0" rtlCol="0"/>
          <a:lstStyle/>
          <a:p>
            <a:endParaRPr/>
          </a:p>
        </p:txBody>
      </p:sp>
      <p:sp>
        <p:nvSpPr>
          <p:cNvPr id="11" name="object 11"/>
          <p:cNvSpPr/>
          <p:nvPr/>
        </p:nvSpPr>
        <p:spPr>
          <a:xfrm>
            <a:off x="0" y="4986356"/>
            <a:ext cx="10801350" cy="415290"/>
          </a:xfrm>
          <a:custGeom>
            <a:avLst/>
            <a:gdLst/>
            <a:ahLst/>
            <a:cxnLst/>
            <a:rect l="l" t="t" r="r" b="b"/>
            <a:pathLst>
              <a:path w="10801350" h="415289">
                <a:moveTo>
                  <a:pt x="10801350" y="414697"/>
                </a:moveTo>
                <a:lnTo>
                  <a:pt x="10801350" y="0"/>
                </a:lnTo>
                <a:lnTo>
                  <a:pt x="0" y="0"/>
                </a:lnTo>
                <a:lnTo>
                  <a:pt x="0" y="414697"/>
                </a:lnTo>
                <a:lnTo>
                  <a:pt x="10801350" y="414697"/>
                </a:lnTo>
                <a:close/>
              </a:path>
            </a:pathLst>
          </a:custGeom>
          <a:solidFill>
            <a:srgbClr val="404040"/>
          </a:solidFill>
        </p:spPr>
        <p:txBody>
          <a:bodyPr wrap="square" lIns="0" tIns="0" rIns="0" bIns="0" rtlCol="0"/>
          <a:lstStyle/>
          <a:p>
            <a:endParaRPr/>
          </a:p>
        </p:txBody>
      </p:sp>
      <p:sp>
        <p:nvSpPr>
          <p:cNvPr id="12" name="object 12"/>
          <p:cNvSpPr txBox="1">
            <a:spLocks noGrp="1"/>
          </p:cNvSpPr>
          <p:nvPr>
            <p:ph type="ftr" sz="quarter" idx="5"/>
          </p:nvPr>
        </p:nvSpPr>
        <p:spPr>
          <a:prstGeom prst="rect">
            <a:avLst/>
          </a:prstGeom>
        </p:spPr>
        <p:txBody>
          <a:bodyPr vert="horz" wrap="square" lIns="0" tIns="0" rIns="0" bIns="0" rtlCol="0">
            <a:spAutoFit/>
          </a:bodyPr>
          <a:lstStyle/>
          <a:p>
            <a:pPr marL="12700">
              <a:lnSpc>
                <a:spcPts val="2095"/>
              </a:lnSpc>
            </a:pPr>
            <a:r>
              <a:rPr spc="5" dirty="0"/>
              <a:t>会计学堂</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0" rIns="0" bIns="0" rtlCol="0">
            <a:spAutoFit/>
          </a:bodyPr>
          <a:lstStyle/>
          <a:p>
            <a:pPr marL="12700">
              <a:lnSpc>
                <a:spcPct val="100000"/>
              </a:lnSpc>
            </a:pPr>
            <a:endParaRPr dirty="0">
              <a:solidFill>
                <a:srgbClr val="00AF50"/>
              </a:solidFill>
            </a:endParaRPr>
          </a:p>
        </p:txBody>
      </p:sp>
      <p:sp>
        <p:nvSpPr>
          <p:cNvPr id="3" name="object 3"/>
          <p:cNvSpPr/>
          <p:nvPr/>
        </p:nvSpPr>
        <p:spPr>
          <a:xfrm>
            <a:off x="971524" y="271398"/>
            <a:ext cx="2929255" cy="428625"/>
          </a:xfrm>
          <a:custGeom>
            <a:avLst/>
            <a:gdLst/>
            <a:ahLst/>
            <a:cxnLst/>
            <a:rect l="l" t="t" r="r" b="b"/>
            <a:pathLst>
              <a:path w="2929254" h="428625">
                <a:moveTo>
                  <a:pt x="2457729" y="0"/>
                </a:moveTo>
                <a:lnTo>
                  <a:pt x="471195" y="0"/>
                </a:lnTo>
                <a:lnTo>
                  <a:pt x="407256" y="1957"/>
                </a:lnTo>
                <a:lnTo>
                  <a:pt x="345932" y="7659"/>
                </a:lnTo>
                <a:lnTo>
                  <a:pt x="287784" y="16851"/>
                </a:lnTo>
                <a:lnTo>
                  <a:pt x="233373" y="29275"/>
                </a:lnTo>
                <a:lnTo>
                  <a:pt x="183261" y="44677"/>
                </a:lnTo>
                <a:lnTo>
                  <a:pt x="138009" y="62801"/>
                </a:lnTo>
                <a:lnTo>
                  <a:pt x="98178" y="83391"/>
                </a:lnTo>
                <a:lnTo>
                  <a:pt x="64331" y="106190"/>
                </a:lnTo>
                <a:lnTo>
                  <a:pt x="16831" y="157397"/>
                </a:lnTo>
                <a:lnTo>
                  <a:pt x="0" y="214376"/>
                </a:lnTo>
                <a:lnTo>
                  <a:pt x="4301" y="243456"/>
                </a:lnTo>
                <a:lnTo>
                  <a:pt x="37028" y="297787"/>
                </a:lnTo>
                <a:lnTo>
                  <a:pt x="98178" y="345313"/>
                </a:lnTo>
                <a:lnTo>
                  <a:pt x="138009" y="365887"/>
                </a:lnTo>
                <a:lnTo>
                  <a:pt x="183261" y="383994"/>
                </a:lnTo>
                <a:lnTo>
                  <a:pt x="233373" y="399382"/>
                </a:lnTo>
                <a:lnTo>
                  <a:pt x="287784" y="411793"/>
                </a:lnTo>
                <a:lnTo>
                  <a:pt x="345932" y="420974"/>
                </a:lnTo>
                <a:lnTo>
                  <a:pt x="407256" y="426669"/>
                </a:lnTo>
                <a:lnTo>
                  <a:pt x="471195" y="428625"/>
                </a:lnTo>
                <a:lnTo>
                  <a:pt x="2457729" y="428625"/>
                </a:lnTo>
                <a:lnTo>
                  <a:pt x="2521665" y="426669"/>
                </a:lnTo>
                <a:lnTo>
                  <a:pt x="2582986" y="420974"/>
                </a:lnTo>
                <a:lnTo>
                  <a:pt x="2641131" y="411793"/>
                </a:lnTo>
                <a:lnTo>
                  <a:pt x="2695539" y="399382"/>
                </a:lnTo>
                <a:lnTo>
                  <a:pt x="2745648" y="383994"/>
                </a:lnTo>
                <a:lnTo>
                  <a:pt x="2790898" y="365887"/>
                </a:lnTo>
                <a:lnTo>
                  <a:pt x="2830726" y="345313"/>
                </a:lnTo>
                <a:lnTo>
                  <a:pt x="2864571" y="322528"/>
                </a:lnTo>
                <a:lnTo>
                  <a:pt x="2912068" y="271344"/>
                </a:lnTo>
                <a:lnTo>
                  <a:pt x="2928899" y="214376"/>
                </a:lnTo>
                <a:lnTo>
                  <a:pt x="2924598" y="185293"/>
                </a:lnTo>
                <a:lnTo>
                  <a:pt x="2891872" y="130944"/>
                </a:lnTo>
                <a:lnTo>
                  <a:pt x="2830726" y="83391"/>
                </a:lnTo>
                <a:lnTo>
                  <a:pt x="2790898" y="62801"/>
                </a:lnTo>
                <a:lnTo>
                  <a:pt x="2745648" y="44677"/>
                </a:lnTo>
                <a:lnTo>
                  <a:pt x="2695539" y="29275"/>
                </a:lnTo>
                <a:lnTo>
                  <a:pt x="2641131" y="16851"/>
                </a:lnTo>
                <a:lnTo>
                  <a:pt x="2582986" y="7659"/>
                </a:lnTo>
                <a:lnTo>
                  <a:pt x="2521665" y="1957"/>
                </a:lnTo>
                <a:lnTo>
                  <a:pt x="2457729" y="0"/>
                </a:lnTo>
                <a:close/>
              </a:path>
            </a:pathLst>
          </a:custGeom>
          <a:solidFill>
            <a:srgbClr val="4F81BC"/>
          </a:solidFill>
        </p:spPr>
        <p:txBody>
          <a:bodyPr wrap="square" lIns="0" tIns="0" rIns="0" bIns="0" rtlCol="0"/>
          <a:lstStyle/>
          <a:p>
            <a:endParaRPr/>
          </a:p>
        </p:txBody>
      </p:sp>
      <p:sp>
        <p:nvSpPr>
          <p:cNvPr id="4" name="object 4"/>
          <p:cNvSpPr txBox="1"/>
          <p:nvPr/>
        </p:nvSpPr>
        <p:spPr>
          <a:xfrm>
            <a:off x="1240942" y="339852"/>
            <a:ext cx="2388235" cy="287655"/>
          </a:xfrm>
          <a:prstGeom prst="rect">
            <a:avLst/>
          </a:prstGeom>
        </p:spPr>
        <p:txBody>
          <a:bodyPr vert="horz" wrap="square" lIns="0" tIns="0" rIns="0" bIns="0" rtlCol="0">
            <a:spAutoFit/>
          </a:bodyPr>
          <a:lstStyle/>
          <a:p>
            <a:pPr marL="12700">
              <a:lnSpc>
                <a:spcPct val="100000"/>
              </a:lnSpc>
            </a:pPr>
            <a:r>
              <a:rPr sz="1800" b="1" spc="-25" dirty="0">
                <a:solidFill>
                  <a:srgbClr val="FFFFFF"/>
                </a:solidFill>
                <a:latin typeface="Arial Narrow" panose="020B0706020202030204"/>
                <a:cs typeface="Arial Narrow" panose="020B0706020202030204"/>
              </a:rPr>
              <a:t>1</a:t>
            </a:r>
            <a:r>
              <a:rPr sz="1800" b="1" spc="-25" dirty="0">
                <a:solidFill>
                  <a:srgbClr val="FFFFFF"/>
                </a:solidFill>
                <a:latin typeface="微软雅黑" panose="020B0503020204020204" charset="-122"/>
                <a:cs typeface="微软雅黑" panose="020B0503020204020204" charset="-122"/>
              </a:rPr>
              <a:t>、巧用年终奖政策节税</a:t>
            </a:r>
            <a:endParaRPr sz="1800">
              <a:latin typeface="微软雅黑" panose="020B0503020204020204" charset="-122"/>
              <a:cs typeface="微软雅黑" panose="020B0503020204020204" charset="-122"/>
            </a:endParaRPr>
          </a:p>
        </p:txBody>
      </p:sp>
      <p:sp>
        <p:nvSpPr>
          <p:cNvPr id="5" name="object 5"/>
          <p:cNvSpPr txBox="1"/>
          <p:nvPr/>
        </p:nvSpPr>
        <p:spPr>
          <a:xfrm>
            <a:off x="7180326" y="93852"/>
            <a:ext cx="2732405" cy="287020"/>
          </a:xfrm>
          <a:prstGeom prst="rect">
            <a:avLst/>
          </a:prstGeom>
        </p:spPr>
        <p:txBody>
          <a:bodyPr vert="horz" wrap="square" lIns="0" tIns="0" rIns="0" bIns="0" rtlCol="0">
            <a:spAutoFit/>
          </a:bodyPr>
          <a:lstStyle/>
          <a:p>
            <a:pPr marL="12700">
              <a:lnSpc>
                <a:spcPct val="100000"/>
              </a:lnSpc>
            </a:pPr>
            <a:r>
              <a:rPr sz="1800" spc="-254" dirty="0">
                <a:latin typeface="Arial" panose="020B0604020202020204"/>
                <a:cs typeface="Arial" panose="020B0604020202020204"/>
              </a:rPr>
              <a:t>1</a:t>
            </a:r>
            <a:r>
              <a:rPr sz="1800" spc="-245" dirty="0">
                <a:latin typeface="Arial" panose="020B0604020202020204"/>
                <a:cs typeface="Arial" panose="020B0604020202020204"/>
              </a:rPr>
              <a:t>0</a:t>
            </a:r>
            <a:r>
              <a:rPr sz="1800" dirty="0">
                <a:latin typeface="宋体" panose="02010600030101010101" pitchFamily="2" charset="-122"/>
                <a:cs typeface="宋体" panose="02010600030101010101" pitchFamily="2" charset="-122"/>
              </a:rPr>
              <a:t>大经典案例教你节约个税</a:t>
            </a:r>
            <a:endParaRPr sz="1800">
              <a:latin typeface="宋体" panose="02010600030101010101" pitchFamily="2" charset="-122"/>
              <a:cs typeface="宋体" panose="02010600030101010101" pitchFamily="2" charset="-122"/>
            </a:endParaRPr>
          </a:p>
        </p:txBody>
      </p:sp>
      <p:sp>
        <p:nvSpPr>
          <p:cNvPr id="6" name="object 6"/>
          <p:cNvSpPr/>
          <p:nvPr/>
        </p:nvSpPr>
        <p:spPr>
          <a:xfrm>
            <a:off x="642912" y="985786"/>
            <a:ext cx="9615805" cy="3786504"/>
          </a:xfrm>
          <a:custGeom>
            <a:avLst/>
            <a:gdLst/>
            <a:ahLst/>
            <a:cxnLst/>
            <a:rect l="l" t="t" r="r" b="b"/>
            <a:pathLst>
              <a:path w="9615805" h="3786504">
                <a:moveTo>
                  <a:pt x="0" y="3786251"/>
                </a:moveTo>
                <a:lnTo>
                  <a:pt x="9615551" y="3786251"/>
                </a:lnTo>
                <a:lnTo>
                  <a:pt x="9615551" y="0"/>
                </a:lnTo>
                <a:lnTo>
                  <a:pt x="0" y="0"/>
                </a:lnTo>
                <a:lnTo>
                  <a:pt x="0" y="3786251"/>
                </a:lnTo>
                <a:close/>
              </a:path>
            </a:pathLst>
          </a:custGeom>
          <a:ln w="25400">
            <a:solidFill>
              <a:srgbClr val="4F81BC"/>
            </a:solidFill>
          </a:ln>
        </p:spPr>
        <p:txBody>
          <a:bodyPr wrap="square" lIns="0" tIns="0" rIns="0" bIns="0" rtlCol="0"/>
          <a:lstStyle/>
          <a:p>
            <a:endParaRPr/>
          </a:p>
        </p:txBody>
      </p:sp>
      <p:sp>
        <p:nvSpPr>
          <p:cNvPr id="7" name="object 7"/>
          <p:cNvSpPr/>
          <p:nvPr/>
        </p:nvSpPr>
        <p:spPr>
          <a:xfrm>
            <a:off x="4257675" y="771525"/>
            <a:ext cx="2357755" cy="428625"/>
          </a:xfrm>
          <a:custGeom>
            <a:avLst/>
            <a:gdLst/>
            <a:ahLst/>
            <a:cxnLst/>
            <a:rect l="l" t="t" r="r" b="b"/>
            <a:pathLst>
              <a:path w="2357754" h="428625">
                <a:moveTo>
                  <a:pt x="2286000" y="0"/>
                </a:moveTo>
                <a:lnTo>
                  <a:pt x="71374" y="0"/>
                </a:lnTo>
                <a:lnTo>
                  <a:pt x="43612" y="5615"/>
                </a:lnTo>
                <a:lnTo>
                  <a:pt x="20923" y="20923"/>
                </a:lnTo>
                <a:lnTo>
                  <a:pt x="5615" y="43612"/>
                </a:lnTo>
                <a:lnTo>
                  <a:pt x="0" y="71373"/>
                </a:lnTo>
                <a:lnTo>
                  <a:pt x="0" y="357123"/>
                </a:lnTo>
                <a:lnTo>
                  <a:pt x="5615" y="384958"/>
                </a:lnTo>
                <a:lnTo>
                  <a:pt x="20923" y="407685"/>
                </a:lnTo>
                <a:lnTo>
                  <a:pt x="43612" y="423007"/>
                </a:lnTo>
                <a:lnTo>
                  <a:pt x="71374" y="428625"/>
                </a:lnTo>
                <a:lnTo>
                  <a:pt x="2286000" y="428625"/>
                </a:lnTo>
                <a:lnTo>
                  <a:pt x="2313834" y="423007"/>
                </a:lnTo>
                <a:lnTo>
                  <a:pt x="2336561" y="407685"/>
                </a:lnTo>
                <a:lnTo>
                  <a:pt x="2351883" y="384958"/>
                </a:lnTo>
                <a:lnTo>
                  <a:pt x="2357501" y="357123"/>
                </a:lnTo>
                <a:lnTo>
                  <a:pt x="2357501" y="71373"/>
                </a:lnTo>
                <a:lnTo>
                  <a:pt x="2351883" y="43612"/>
                </a:lnTo>
                <a:lnTo>
                  <a:pt x="2336561" y="20923"/>
                </a:lnTo>
                <a:lnTo>
                  <a:pt x="2313834" y="5615"/>
                </a:lnTo>
                <a:lnTo>
                  <a:pt x="2286000" y="0"/>
                </a:lnTo>
                <a:close/>
              </a:path>
            </a:pathLst>
          </a:custGeom>
          <a:solidFill>
            <a:srgbClr val="4F81BC"/>
          </a:solidFill>
        </p:spPr>
        <p:txBody>
          <a:bodyPr wrap="square" lIns="0" tIns="0" rIns="0" bIns="0" rtlCol="0"/>
          <a:lstStyle/>
          <a:p>
            <a:endParaRPr/>
          </a:p>
        </p:txBody>
      </p:sp>
      <p:sp>
        <p:nvSpPr>
          <p:cNvPr id="8" name="object 8"/>
          <p:cNvSpPr/>
          <p:nvPr/>
        </p:nvSpPr>
        <p:spPr>
          <a:xfrm>
            <a:off x="4257675" y="771525"/>
            <a:ext cx="2357755" cy="428625"/>
          </a:xfrm>
          <a:custGeom>
            <a:avLst/>
            <a:gdLst/>
            <a:ahLst/>
            <a:cxnLst/>
            <a:rect l="l" t="t" r="r" b="b"/>
            <a:pathLst>
              <a:path w="2357754" h="428625">
                <a:moveTo>
                  <a:pt x="0" y="71373"/>
                </a:moveTo>
                <a:lnTo>
                  <a:pt x="5615" y="43612"/>
                </a:lnTo>
                <a:lnTo>
                  <a:pt x="20923" y="20923"/>
                </a:lnTo>
                <a:lnTo>
                  <a:pt x="43612" y="5615"/>
                </a:lnTo>
                <a:lnTo>
                  <a:pt x="71374" y="0"/>
                </a:lnTo>
                <a:lnTo>
                  <a:pt x="2286000" y="0"/>
                </a:lnTo>
                <a:lnTo>
                  <a:pt x="2313834" y="5615"/>
                </a:lnTo>
                <a:lnTo>
                  <a:pt x="2336561" y="20923"/>
                </a:lnTo>
                <a:lnTo>
                  <a:pt x="2351883" y="43612"/>
                </a:lnTo>
                <a:lnTo>
                  <a:pt x="2357501" y="71373"/>
                </a:lnTo>
                <a:lnTo>
                  <a:pt x="2357501" y="357123"/>
                </a:lnTo>
                <a:lnTo>
                  <a:pt x="2351883" y="384958"/>
                </a:lnTo>
                <a:lnTo>
                  <a:pt x="2336561" y="407685"/>
                </a:lnTo>
                <a:lnTo>
                  <a:pt x="2313834" y="423007"/>
                </a:lnTo>
                <a:lnTo>
                  <a:pt x="2286000" y="428625"/>
                </a:lnTo>
                <a:lnTo>
                  <a:pt x="71374" y="428625"/>
                </a:lnTo>
                <a:lnTo>
                  <a:pt x="43612" y="423007"/>
                </a:lnTo>
                <a:lnTo>
                  <a:pt x="20923" y="407685"/>
                </a:lnTo>
                <a:lnTo>
                  <a:pt x="5615" y="384958"/>
                </a:lnTo>
                <a:lnTo>
                  <a:pt x="0" y="357123"/>
                </a:lnTo>
                <a:lnTo>
                  <a:pt x="0" y="71373"/>
                </a:lnTo>
                <a:close/>
              </a:path>
            </a:pathLst>
          </a:custGeom>
          <a:ln w="25400">
            <a:solidFill>
              <a:srgbClr val="4F81BC"/>
            </a:solidFill>
          </a:ln>
        </p:spPr>
        <p:txBody>
          <a:bodyPr wrap="square" lIns="0" tIns="0" rIns="0" bIns="0" rtlCol="0"/>
          <a:lstStyle/>
          <a:p>
            <a:endParaRPr/>
          </a:p>
        </p:txBody>
      </p:sp>
      <p:sp>
        <p:nvSpPr>
          <p:cNvPr id="9" name="object 9"/>
          <p:cNvSpPr txBox="1"/>
          <p:nvPr/>
        </p:nvSpPr>
        <p:spPr>
          <a:xfrm>
            <a:off x="4968621" y="839977"/>
            <a:ext cx="939800" cy="287020"/>
          </a:xfrm>
          <a:prstGeom prst="rect">
            <a:avLst/>
          </a:prstGeom>
        </p:spPr>
        <p:txBody>
          <a:bodyPr vert="horz" wrap="square" lIns="0" tIns="0" rIns="0" bIns="0" rtlCol="0">
            <a:spAutoFit/>
          </a:bodyPr>
          <a:lstStyle/>
          <a:p>
            <a:pPr marL="12700">
              <a:lnSpc>
                <a:spcPct val="100000"/>
              </a:lnSpc>
            </a:pPr>
            <a:r>
              <a:rPr sz="1800" b="1" dirty="0">
                <a:solidFill>
                  <a:srgbClr val="FFFFFF"/>
                </a:solidFill>
                <a:latin typeface="微软雅黑" panose="020B0503020204020204" charset="-122"/>
                <a:cs typeface="微软雅黑" panose="020B0503020204020204" charset="-122"/>
              </a:rPr>
              <a:t>应用总结</a:t>
            </a:r>
            <a:endParaRPr sz="1800">
              <a:latin typeface="微软雅黑" panose="020B0503020204020204" charset="-122"/>
              <a:cs typeface="微软雅黑" panose="020B0503020204020204" charset="-122"/>
            </a:endParaRPr>
          </a:p>
        </p:txBody>
      </p:sp>
      <p:sp>
        <p:nvSpPr>
          <p:cNvPr id="10" name="object 10"/>
          <p:cNvSpPr txBox="1"/>
          <p:nvPr/>
        </p:nvSpPr>
        <p:spPr>
          <a:xfrm>
            <a:off x="907796" y="1527428"/>
            <a:ext cx="4707255" cy="1720214"/>
          </a:xfrm>
          <a:prstGeom prst="rect">
            <a:avLst/>
          </a:prstGeom>
        </p:spPr>
        <p:txBody>
          <a:bodyPr vert="horz" wrap="square" lIns="0" tIns="0" rIns="0" bIns="0" rtlCol="0">
            <a:spAutoFit/>
          </a:bodyPr>
          <a:lstStyle/>
          <a:p>
            <a:pPr marL="12700">
              <a:lnSpc>
                <a:spcPct val="100000"/>
              </a:lnSpc>
            </a:pPr>
            <a:r>
              <a:rPr sz="1600" spc="5" dirty="0">
                <a:latin typeface="Wingdings" panose="05000000000000000000"/>
                <a:cs typeface="Wingdings" panose="05000000000000000000"/>
              </a:rPr>
              <a:t></a:t>
            </a:r>
            <a:r>
              <a:rPr sz="1600" spc="5" dirty="0">
                <a:latin typeface="微软雅黑" panose="020B0503020204020204" charset="-122"/>
                <a:cs typeface="微软雅黑" panose="020B0503020204020204" charset="-122"/>
              </a:rPr>
              <a:t>合理搭配工资、年终奖</a:t>
            </a:r>
            <a:endParaRPr sz="1600">
              <a:latin typeface="微软雅黑" panose="020B0503020204020204" charset="-122"/>
              <a:cs typeface="微软雅黑" panose="020B0503020204020204" charset="-122"/>
            </a:endParaRPr>
          </a:p>
          <a:p>
            <a:pPr marL="12700">
              <a:lnSpc>
                <a:spcPct val="100000"/>
              </a:lnSpc>
              <a:spcBef>
                <a:spcPts val="960"/>
              </a:spcBef>
            </a:pPr>
            <a:r>
              <a:rPr sz="1600" spc="5" dirty="0">
                <a:latin typeface="Wingdings" panose="05000000000000000000"/>
                <a:cs typeface="Wingdings" panose="05000000000000000000"/>
              </a:rPr>
              <a:t></a:t>
            </a:r>
            <a:r>
              <a:rPr sz="1600" spc="5" dirty="0">
                <a:latin typeface="微软雅黑" panose="020B0503020204020204" charset="-122"/>
                <a:cs typeface="微软雅黑" panose="020B0503020204020204" charset="-122"/>
              </a:rPr>
              <a:t>设置年终奖时，应避免雷区</a:t>
            </a:r>
            <a:endParaRPr sz="1600">
              <a:latin typeface="微软雅黑" panose="020B0503020204020204" charset="-122"/>
              <a:cs typeface="微软雅黑" panose="020B0503020204020204" charset="-122"/>
            </a:endParaRPr>
          </a:p>
          <a:p>
            <a:pPr marL="12700">
              <a:lnSpc>
                <a:spcPct val="100000"/>
              </a:lnSpc>
              <a:spcBef>
                <a:spcPts val="960"/>
              </a:spcBef>
            </a:pPr>
            <a:r>
              <a:rPr sz="1600" dirty="0">
                <a:latin typeface="Wingdings" panose="05000000000000000000"/>
                <a:cs typeface="Wingdings" panose="05000000000000000000"/>
              </a:rPr>
              <a:t></a:t>
            </a:r>
            <a:r>
              <a:rPr sz="1600" dirty="0">
                <a:latin typeface="微软雅黑" panose="020B0503020204020204" charset="-122"/>
                <a:cs typeface="微软雅黑" panose="020B0503020204020204" charset="-122"/>
              </a:rPr>
              <a:t>正确理解分次，避免被税局要求补税</a:t>
            </a:r>
            <a:endParaRPr sz="1600">
              <a:latin typeface="微软雅黑" panose="020B0503020204020204" charset="-122"/>
              <a:cs typeface="微软雅黑" panose="020B0503020204020204" charset="-122"/>
            </a:endParaRPr>
          </a:p>
          <a:p>
            <a:pPr marL="12700">
              <a:lnSpc>
                <a:spcPct val="100000"/>
              </a:lnSpc>
              <a:spcBef>
                <a:spcPts val="960"/>
              </a:spcBef>
            </a:pPr>
            <a:r>
              <a:rPr sz="1600" dirty="0">
                <a:latin typeface="Wingdings" panose="05000000000000000000"/>
                <a:cs typeface="Wingdings" panose="05000000000000000000"/>
              </a:rPr>
              <a:t></a:t>
            </a:r>
            <a:r>
              <a:rPr sz="1600" dirty="0">
                <a:latin typeface="微软雅黑" panose="020B0503020204020204" charset="-122"/>
                <a:cs typeface="微软雅黑" panose="020B0503020204020204" charset="-122"/>
              </a:rPr>
              <a:t>年终奖不一定最节税，分红、离职补偿有时更优惠</a:t>
            </a:r>
            <a:endParaRPr sz="1600">
              <a:latin typeface="微软雅黑" panose="020B0503020204020204" charset="-122"/>
              <a:cs typeface="微软雅黑" panose="020B0503020204020204" charset="-122"/>
            </a:endParaRPr>
          </a:p>
          <a:p>
            <a:pPr marL="12700">
              <a:lnSpc>
                <a:spcPct val="100000"/>
              </a:lnSpc>
              <a:spcBef>
                <a:spcPts val="960"/>
              </a:spcBef>
            </a:pPr>
            <a:r>
              <a:rPr sz="1600" dirty="0">
                <a:latin typeface="Wingdings" panose="05000000000000000000"/>
                <a:cs typeface="Wingdings" panose="05000000000000000000"/>
              </a:rPr>
              <a:t></a:t>
            </a:r>
            <a:r>
              <a:rPr sz="1600" dirty="0">
                <a:latin typeface="微软雅黑" panose="020B0503020204020204" charset="-122"/>
                <a:cs typeface="微软雅黑" panose="020B0503020204020204" charset="-122"/>
              </a:rPr>
              <a:t>各企业结合自身情况选择合适的方式</a:t>
            </a:r>
            <a:endParaRPr sz="1600">
              <a:latin typeface="微软雅黑" panose="020B0503020204020204" charset="-122"/>
              <a:cs typeface="微软雅黑" panose="020B0503020204020204" charset="-122"/>
            </a:endParaRPr>
          </a:p>
        </p:txBody>
      </p:sp>
      <p:sp>
        <p:nvSpPr>
          <p:cNvPr id="11" name="object 11"/>
          <p:cNvSpPr/>
          <p:nvPr/>
        </p:nvSpPr>
        <p:spPr>
          <a:xfrm>
            <a:off x="3855720" y="432815"/>
            <a:ext cx="6848856" cy="131063"/>
          </a:xfrm>
          <a:prstGeom prst="rect">
            <a:avLst/>
          </a:prstGeom>
          <a:blipFill>
            <a:blip r:embed="rId2" cstate="print"/>
            <a:stretch>
              <a:fillRect/>
            </a:stretch>
          </a:blipFill>
        </p:spPr>
        <p:txBody>
          <a:bodyPr wrap="square" lIns="0" tIns="0" rIns="0" bIns="0" rtlCol="0"/>
          <a:lstStyle/>
          <a:p>
            <a:endParaRPr/>
          </a:p>
        </p:txBody>
      </p:sp>
      <p:sp>
        <p:nvSpPr>
          <p:cNvPr id="12" name="object 12"/>
          <p:cNvSpPr/>
          <p:nvPr/>
        </p:nvSpPr>
        <p:spPr>
          <a:xfrm>
            <a:off x="3900423" y="471423"/>
            <a:ext cx="6758305" cy="14604"/>
          </a:xfrm>
          <a:custGeom>
            <a:avLst/>
            <a:gdLst/>
            <a:ahLst/>
            <a:cxnLst/>
            <a:rect l="l" t="t" r="r" b="b"/>
            <a:pathLst>
              <a:path w="6758305" h="14604">
                <a:moveTo>
                  <a:pt x="0" y="14351"/>
                </a:moveTo>
                <a:lnTo>
                  <a:pt x="6758051" y="0"/>
                </a:lnTo>
              </a:path>
            </a:pathLst>
          </a:custGeom>
          <a:ln w="25400">
            <a:solidFill>
              <a:srgbClr val="4F81BC"/>
            </a:solidFill>
          </a:ln>
        </p:spPr>
        <p:txBody>
          <a:bodyPr wrap="square" lIns="0" tIns="0" rIns="0" bIns="0" rtlCol="0"/>
          <a:lstStyle/>
          <a:p>
            <a:endParaRPr/>
          </a:p>
        </p:txBody>
      </p:sp>
      <p:sp>
        <p:nvSpPr>
          <p:cNvPr id="13" name="object 13"/>
          <p:cNvSpPr/>
          <p:nvPr/>
        </p:nvSpPr>
        <p:spPr>
          <a:xfrm>
            <a:off x="0" y="4986356"/>
            <a:ext cx="10801350" cy="415290"/>
          </a:xfrm>
          <a:custGeom>
            <a:avLst/>
            <a:gdLst/>
            <a:ahLst/>
            <a:cxnLst/>
            <a:rect l="l" t="t" r="r" b="b"/>
            <a:pathLst>
              <a:path w="10801350" h="415289">
                <a:moveTo>
                  <a:pt x="10801350" y="414697"/>
                </a:moveTo>
                <a:lnTo>
                  <a:pt x="10801350" y="0"/>
                </a:lnTo>
                <a:lnTo>
                  <a:pt x="0" y="0"/>
                </a:lnTo>
                <a:lnTo>
                  <a:pt x="0" y="414697"/>
                </a:lnTo>
                <a:lnTo>
                  <a:pt x="10801350" y="414697"/>
                </a:lnTo>
                <a:close/>
              </a:path>
            </a:pathLst>
          </a:custGeom>
          <a:solidFill>
            <a:srgbClr val="404040"/>
          </a:solidFill>
        </p:spPr>
        <p:txBody>
          <a:bodyPr wrap="square" lIns="0" tIns="0" rIns="0" bIns="0" rtlCol="0"/>
          <a:lstStyle/>
          <a:p>
            <a:endParaRPr/>
          </a:p>
        </p:txBody>
      </p:sp>
      <p:sp>
        <p:nvSpPr>
          <p:cNvPr id="14" name="object 14"/>
          <p:cNvSpPr txBox="1">
            <a:spLocks noGrp="1"/>
          </p:cNvSpPr>
          <p:nvPr>
            <p:ph type="ftr" sz="quarter" idx="5"/>
          </p:nvPr>
        </p:nvSpPr>
        <p:spPr>
          <a:prstGeom prst="rect">
            <a:avLst/>
          </a:prstGeom>
        </p:spPr>
        <p:txBody>
          <a:bodyPr vert="horz" wrap="square" lIns="0" tIns="0" rIns="0" bIns="0" rtlCol="0">
            <a:spAutoFit/>
          </a:bodyPr>
          <a:lstStyle/>
          <a:p>
            <a:pPr marL="12700">
              <a:lnSpc>
                <a:spcPts val="2095"/>
              </a:lnSpc>
            </a:pPr>
            <a:r>
              <a:rPr spc="5" dirty="0"/>
              <a:t>会计学堂</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0" rIns="0" bIns="0" rtlCol="0">
            <a:spAutoFit/>
          </a:bodyPr>
          <a:lstStyle/>
          <a:p>
            <a:pPr marL="12700">
              <a:lnSpc>
                <a:spcPct val="100000"/>
              </a:lnSpc>
            </a:pPr>
            <a:endParaRPr dirty="0">
              <a:solidFill>
                <a:srgbClr val="00AF50"/>
              </a:solidFill>
            </a:endParaRPr>
          </a:p>
        </p:txBody>
      </p:sp>
      <p:sp>
        <p:nvSpPr>
          <p:cNvPr id="3" name="object 3"/>
          <p:cNvSpPr/>
          <p:nvPr/>
        </p:nvSpPr>
        <p:spPr>
          <a:xfrm>
            <a:off x="971524" y="271398"/>
            <a:ext cx="2929255" cy="428625"/>
          </a:xfrm>
          <a:custGeom>
            <a:avLst/>
            <a:gdLst/>
            <a:ahLst/>
            <a:cxnLst/>
            <a:rect l="l" t="t" r="r" b="b"/>
            <a:pathLst>
              <a:path w="2929254" h="428625">
                <a:moveTo>
                  <a:pt x="2457729" y="0"/>
                </a:moveTo>
                <a:lnTo>
                  <a:pt x="471195" y="0"/>
                </a:lnTo>
                <a:lnTo>
                  <a:pt x="407256" y="1957"/>
                </a:lnTo>
                <a:lnTo>
                  <a:pt x="345932" y="7659"/>
                </a:lnTo>
                <a:lnTo>
                  <a:pt x="287784" y="16851"/>
                </a:lnTo>
                <a:lnTo>
                  <a:pt x="233373" y="29275"/>
                </a:lnTo>
                <a:lnTo>
                  <a:pt x="183261" y="44677"/>
                </a:lnTo>
                <a:lnTo>
                  <a:pt x="138009" y="62801"/>
                </a:lnTo>
                <a:lnTo>
                  <a:pt x="98178" y="83391"/>
                </a:lnTo>
                <a:lnTo>
                  <a:pt x="64331" y="106190"/>
                </a:lnTo>
                <a:lnTo>
                  <a:pt x="16831" y="157397"/>
                </a:lnTo>
                <a:lnTo>
                  <a:pt x="0" y="214376"/>
                </a:lnTo>
                <a:lnTo>
                  <a:pt x="4301" y="243456"/>
                </a:lnTo>
                <a:lnTo>
                  <a:pt x="37028" y="297787"/>
                </a:lnTo>
                <a:lnTo>
                  <a:pt x="98178" y="345313"/>
                </a:lnTo>
                <a:lnTo>
                  <a:pt x="138009" y="365887"/>
                </a:lnTo>
                <a:lnTo>
                  <a:pt x="183261" y="383994"/>
                </a:lnTo>
                <a:lnTo>
                  <a:pt x="233373" y="399382"/>
                </a:lnTo>
                <a:lnTo>
                  <a:pt x="287784" y="411793"/>
                </a:lnTo>
                <a:lnTo>
                  <a:pt x="345932" y="420974"/>
                </a:lnTo>
                <a:lnTo>
                  <a:pt x="407256" y="426669"/>
                </a:lnTo>
                <a:lnTo>
                  <a:pt x="471195" y="428625"/>
                </a:lnTo>
                <a:lnTo>
                  <a:pt x="2457729" y="428625"/>
                </a:lnTo>
                <a:lnTo>
                  <a:pt x="2521665" y="426669"/>
                </a:lnTo>
                <a:lnTo>
                  <a:pt x="2582986" y="420974"/>
                </a:lnTo>
                <a:lnTo>
                  <a:pt x="2641131" y="411793"/>
                </a:lnTo>
                <a:lnTo>
                  <a:pt x="2695539" y="399382"/>
                </a:lnTo>
                <a:lnTo>
                  <a:pt x="2745648" y="383994"/>
                </a:lnTo>
                <a:lnTo>
                  <a:pt x="2790898" y="365887"/>
                </a:lnTo>
                <a:lnTo>
                  <a:pt x="2830726" y="345313"/>
                </a:lnTo>
                <a:lnTo>
                  <a:pt x="2864571" y="322528"/>
                </a:lnTo>
                <a:lnTo>
                  <a:pt x="2912068" y="271344"/>
                </a:lnTo>
                <a:lnTo>
                  <a:pt x="2928899" y="214376"/>
                </a:lnTo>
                <a:lnTo>
                  <a:pt x="2924598" y="185293"/>
                </a:lnTo>
                <a:lnTo>
                  <a:pt x="2891872" y="130944"/>
                </a:lnTo>
                <a:lnTo>
                  <a:pt x="2830726" y="83391"/>
                </a:lnTo>
                <a:lnTo>
                  <a:pt x="2790898" y="62801"/>
                </a:lnTo>
                <a:lnTo>
                  <a:pt x="2745648" y="44677"/>
                </a:lnTo>
                <a:lnTo>
                  <a:pt x="2695539" y="29275"/>
                </a:lnTo>
                <a:lnTo>
                  <a:pt x="2641131" y="16851"/>
                </a:lnTo>
                <a:lnTo>
                  <a:pt x="2582986" y="7659"/>
                </a:lnTo>
                <a:lnTo>
                  <a:pt x="2521665" y="1957"/>
                </a:lnTo>
                <a:lnTo>
                  <a:pt x="2457729" y="0"/>
                </a:lnTo>
                <a:close/>
              </a:path>
            </a:pathLst>
          </a:custGeom>
          <a:solidFill>
            <a:srgbClr val="4F81BC"/>
          </a:solidFill>
        </p:spPr>
        <p:txBody>
          <a:bodyPr wrap="square" lIns="0" tIns="0" rIns="0" bIns="0" rtlCol="0"/>
          <a:lstStyle/>
          <a:p>
            <a:endParaRPr/>
          </a:p>
        </p:txBody>
      </p:sp>
      <p:sp>
        <p:nvSpPr>
          <p:cNvPr id="4" name="object 4"/>
          <p:cNvSpPr txBox="1"/>
          <p:nvPr/>
        </p:nvSpPr>
        <p:spPr>
          <a:xfrm>
            <a:off x="7180326" y="93852"/>
            <a:ext cx="2732405" cy="287020"/>
          </a:xfrm>
          <a:prstGeom prst="rect">
            <a:avLst/>
          </a:prstGeom>
        </p:spPr>
        <p:txBody>
          <a:bodyPr vert="horz" wrap="square" lIns="0" tIns="0" rIns="0" bIns="0" rtlCol="0">
            <a:spAutoFit/>
          </a:bodyPr>
          <a:lstStyle/>
          <a:p>
            <a:pPr marL="12700">
              <a:lnSpc>
                <a:spcPct val="100000"/>
              </a:lnSpc>
            </a:pPr>
            <a:r>
              <a:rPr sz="1800" spc="-254" dirty="0">
                <a:latin typeface="Arial" panose="020B0604020202020204"/>
                <a:cs typeface="Arial" panose="020B0604020202020204"/>
              </a:rPr>
              <a:t>1</a:t>
            </a:r>
            <a:r>
              <a:rPr sz="1800" spc="-245" dirty="0">
                <a:latin typeface="Arial" panose="020B0604020202020204"/>
                <a:cs typeface="Arial" panose="020B0604020202020204"/>
              </a:rPr>
              <a:t>0</a:t>
            </a:r>
            <a:r>
              <a:rPr sz="1800" dirty="0">
                <a:latin typeface="宋体" panose="02010600030101010101" pitchFamily="2" charset="-122"/>
                <a:cs typeface="宋体" panose="02010600030101010101" pitchFamily="2" charset="-122"/>
              </a:rPr>
              <a:t>大经典案例教你节约个税</a:t>
            </a:r>
            <a:endParaRPr sz="1800">
              <a:latin typeface="宋体" panose="02010600030101010101" pitchFamily="2" charset="-122"/>
              <a:cs typeface="宋体" panose="02010600030101010101" pitchFamily="2" charset="-122"/>
            </a:endParaRPr>
          </a:p>
        </p:txBody>
      </p:sp>
      <p:sp>
        <p:nvSpPr>
          <p:cNvPr id="5" name="object 5"/>
          <p:cNvSpPr/>
          <p:nvPr/>
        </p:nvSpPr>
        <p:spPr>
          <a:xfrm>
            <a:off x="642912" y="985786"/>
            <a:ext cx="9615805" cy="3786504"/>
          </a:xfrm>
          <a:custGeom>
            <a:avLst/>
            <a:gdLst/>
            <a:ahLst/>
            <a:cxnLst/>
            <a:rect l="l" t="t" r="r" b="b"/>
            <a:pathLst>
              <a:path w="9615805" h="3786504">
                <a:moveTo>
                  <a:pt x="0" y="3786251"/>
                </a:moveTo>
                <a:lnTo>
                  <a:pt x="9615551" y="3786251"/>
                </a:lnTo>
                <a:lnTo>
                  <a:pt x="9615551" y="0"/>
                </a:lnTo>
                <a:lnTo>
                  <a:pt x="0" y="0"/>
                </a:lnTo>
                <a:lnTo>
                  <a:pt x="0" y="3786251"/>
                </a:lnTo>
                <a:close/>
              </a:path>
            </a:pathLst>
          </a:custGeom>
          <a:ln w="25400">
            <a:solidFill>
              <a:srgbClr val="4F81BC"/>
            </a:solidFill>
          </a:ln>
        </p:spPr>
        <p:txBody>
          <a:bodyPr wrap="square" lIns="0" tIns="0" rIns="0" bIns="0" rtlCol="0"/>
          <a:lstStyle/>
          <a:p>
            <a:endParaRPr/>
          </a:p>
        </p:txBody>
      </p:sp>
      <p:sp>
        <p:nvSpPr>
          <p:cNvPr id="6" name="object 6"/>
          <p:cNvSpPr/>
          <p:nvPr/>
        </p:nvSpPr>
        <p:spPr>
          <a:xfrm>
            <a:off x="4257675" y="771525"/>
            <a:ext cx="2357755" cy="428625"/>
          </a:xfrm>
          <a:custGeom>
            <a:avLst/>
            <a:gdLst/>
            <a:ahLst/>
            <a:cxnLst/>
            <a:rect l="l" t="t" r="r" b="b"/>
            <a:pathLst>
              <a:path w="2357754" h="428625">
                <a:moveTo>
                  <a:pt x="2286000" y="0"/>
                </a:moveTo>
                <a:lnTo>
                  <a:pt x="71374" y="0"/>
                </a:lnTo>
                <a:lnTo>
                  <a:pt x="43612" y="5615"/>
                </a:lnTo>
                <a:lnTo>
                  <a:pt x="20923" y="20923"/>
                </a:lnTo>
                <a:lnTo>
                  <a:pt x="5615" y="43612"/>
                </a:lnTo>
                <a:lnTo>
                  <a:pt x="0" y="71373"/>
                </a:lnTo>
                <a:lnTo>
                  <a:pt x="0" y="357123"/>
                </a:lnTo>
                <a:lnTo>
                  <a:pt x="5615" y="384958"/>
                </a:lnTo>
                <a:lnTo>
                  <a:pt x="20923" y="407685"/>
                </a:lnTo>
                <a:lnTo>
                  <a:pt x="43612" y="423007"/>
                </a:lnTo>
                <a:lnTo>
                  <a:pt x="71374" y="428625"/>
                </a:lnTo>
                <a:lnTo>
                  <a:pt x="2286000" y="428625"/>
                </a:lnTo>
                <a:lnTo>
                  <a:pt x="2313834" y="423007"/>
                </a:lnTo>
                <a:lnTo>
                  <a:pt x="2336561" y="407685"/>
                </a:lnTo>
                <a:lnTo>
                  <a:pt x="2351883" y="384958"/>
                </a:lnTo>
                <a:lnTo>
                  <a:pt x="2357501" y="357123"/>
                </a:lnTo>
                <a:lnTo>
                  <a:pt x="2357501" y="71373"/>
                </a:lnTo>
                <a:lnTo>
                  <a:pt x="2351883" y="43612"/>
                </a:lnTo>
                <a:lnTo>
                  <a:pt x="2336561" y="20923"/>
                </a:lnTo>
                <a:lnTo>
                  <a:pt x="2313834" y="5615"/>
                </a:lnTo>
                <a:lnTo>
                  <a:pt x="2286000" y="0"/>
                </a:lnTo>
                <a:close/>
              </a:path>
            </a:pathLst>
          </a:custGeom>
          <a:solidFill>
            <a:srgbClr val="4F81BC"/>
          </a:solidFill>
        </p:spPr>
        <p:txBody>
          <a:bodyPr wrap="square" lIns="0" tIns="0" rIns="0" bIns="0" rtlCol="0"/>
          <a:lstStyle/>
          <a:p>
            <a:endParaRPr/>
          </a:p>
        </p:txBody>
      </p:sp>
      <p:sp>
        <p:nvSpPr>
          <p:cNvPr id="7" name="object 7"/>
          <p:cNvSpPr/>
          <p:nvPr/>
        </p:nvSpPr>
        <p:spPr>
          <a:xfrm>
            <a:off x="4257675" y="771525"/>
            <a:ext cx="2357755" cy="428625"/>
          </a:xfrm>
          <a:custGeom>
            <a:avLst/>
            <a:gdLst/>
            <a:ahLst/>
            <a:cxnLst/>
            <a:rect l="l" t="t" r="r" b="b"/>
            <a:pathLst>
              <a:path w="2357754" h="428625">
                <a:moveTo>
                  <a:pt x="0" y="71373"/>
                </a:moveTo>
                <a:lnTo>
                  <a:pt x="5615" y="43612"/>
                </a:lnTo>
                <a:lnTo>
                  <a:pt x="20923" y="20923"/>
                </a:lnTo>
                <a:lnTo>
                  <a:pt x="43612" y="5615"/>
                </a:lnTo>
                <a:lnTo>
                  <a:pt x="71374" y="0"/>
                </a:lnTo>
                <a:lnTo>
                  <a:pt x="2286000" y="0"/>
                </a:lnTo>
                <a:lnTo>
                  <a:pt x="2313834" y="5615"/>
                </a:lnTo>
                <a:lnTo>
                  <a:pt x="2336561" y="20923"/>
                </a:lnTo>
                <a:lnTo>
                  <a:pt x="2351883" y="43612"/>
                </a:lnTo>
                <a:lnTo>
                  <a:pt x="2357501" y="71373"/>
                </a:lnTo>
                <a:lnTo>
                  <a:pt x="2357501" y="357123"/>
                </a:lnTo>
                <a:lnTo>
                  <a:pt x="2351883" y="384958"/>
                </a:lnTo>
                <a:lnTo>
                  <a:pt x="2336561" y="407685"/>
                </a:lnTo>
                <a:lnTo>
                  <a:pt x="2313834" y="423007"/>
                </a:lnTo>
                <a:lnTo>
                  <a:pt x="2286000" y="428625"/>
                </a:lnTo>
                <a:lnTo>
                  <a:pt x="71374" y="428625"/>
                </a:lnTo>
                <a:lnTo>
                  <a:pt x="43612" y="423007"/>
                </a:lnTo>
                <a:lnTo>
                  <a:pt x="20923" y="407685"/>
                </a:lnTo>
                <a:lnTo>
                  <a:pt x="5615" y="384958"/>
                </a:lnTo>
                <a:lnTo>
                  <a:pt x="0" y="357123"/>
                </a:lnTo>
                <a:lnTo>
                  <a:pt x="0" y="71373"/>
                </a:lnTo>
                <a:close/>
              </a:path>
            </a:pathLst>
          </a:custGeom>
          <a:ln w="25400">
            <a:solidFill>
              <a:srgbClr val="4F81BC"/>
            </a:solidFill>
          </a:ln>
        </p:spPr>
        <p:txBody>
          <a:bodyPr wrap="square" lIns="0" tIns="0" rIns="0" bIns="0" rtlCol="0"/>
          <a:lstStyle/>
          <a:p>
            <a:endParaRPr/>
          </a:p>
        </p:txBody>
      </p:sp>
      <p:sp>
        <p:nvSpPr>
          <p:cNvPr id="8" name="object 8"/>
          <p:cNvSpPr txBox="1"/>
          <p:nvPr/>
        </p:nvSpPr>
        <p:spPr>
          <a:xfrm>
            <a:off x="907796" y="339852"/>
            <a:ext cx="5342255" cy="1810385"/>
          </a:xfrm>
          <a:prstGeom prst="rect">
            <a:avLst/>
          </a:prstGeom>
        </p:spPr>
        <p:txBody>
          <a:bodyPr vert="horz" wrap="square" lIns="0" tIns="0" rIns="0" bIns="0" rtlCol="0">
            <a:spAutoFit/>
          </a:bodyPr>
          <a:lstStyle/>
          <a:p>
            <a:pPr marL="345440">
              <a:lnSpc>
                <a:spcPct val="100000"/>
              </a:lnSpc>
            </a:pPr>
            <a:r>
              <a:rPr sz="1800" b="1" spc="-25" dirty="0">
                <a:solidFill>
                  <a:srgbClr val="FFFFFF"/>
                </a:solidFill>
                <a:latin typeface="Arial Narrow" panose="020B0706020202030204"/>
                <a:cs typeface="Arial Narrow" panose="020B0706020202030204"/>
              </a:rPr>
              <a:t>1</a:t>
            </a:r>
            <a:r>
              <a:rPr sz="1800" b="1" spc="-25" dirty="0">
                <a:solidFill>
                  <a:srgbClr val="FFFFFF"/>
                </a:solidFill>
                <a:latin typeface="微软雅黑" panose="020B0503020204020204" charset="-122"/>
                <a:cs typeface="微软雅黑" panose="020B0503020204020204" charset="-122"/>
              </a:rPr>
              <a:t>、巧用年终奖政策节税</a:t>
            </a:r>
            <a:endParaRPr sz="1800">
              <a:latin typeface="微软雅黑" panose="020B0503020204020204" charset="-122"/>
              <a:cs typeface="微软雅黑" panose="020B0503020204020204" charset="-122"/>
            </a:endParaRPr>
          </a:p>
          <a:p>
            <a:pPr>
              <a:lnSpc>
                <a:spcPct val="100000"/>
              </a:lnSpc>
              <a:spcBef>
                <a:spcPts val="50"/>
              </a:spcBef>
            </a:pPr>
            <a:endParaRPr sz="1500">
              <a:latin typeface="Times New Roman" panose="02020603050405020304"/>
              <a:cs typeface="Times New Roman" panose="02020603050405020304"/>
            </a:endParaRPr>
          </a:p>
          <a:p>
            <a:pPr marL="3728720">
              <a:lnSpc>
                <a:spcPct val="100000"/>
              </a:lnSpc>
            </a:pPr>
            <a:r>
              <a:rPr sz="1800" b="1" dirty="0">
                <a:solidFill>
                  <a:srgbClr val="FFFFFF"/>
                </a:solidFill>
                <a:latin typeface="微软雅黑" panose="020B0503020204020204" charset="-122"/>
                <a:cs typeface="微软雅黑" panose="020B0503020204020204" charset="-122"/>
              </a:rPr>
              <a:t>直播互动、讨论</a:t>
            </a:r>
            <a:endParaRPr sz="1800">
              <a:latin typeface="微软雅黑" panose="020B0503020204020204" charset="-122"/>
              <a:cs typeface="微软雅黑" panose="020B0503020204020204" charset="-122"/>
            </a:endParaRPr>
          </a:p>
          <a:p>
            <a:pPr>
              <a:lnSpc>
                <a:spcPct val="100000"/>
              </a:lnSpc>
            </a:pPr>
            <a:endParaRPr sz="1800">
              <a:latin typeface="Times New Roman" panose="02020603050405020304"/>
              <a:cs typeface="Times New Roman" panose="02020603050405020304"/>
            </a:endParaRPr>
          </a:p>
          <a:p>
            <a:pPr marL="12700">
              <a:lnSpc>
                <a:spcPct val="100000"/>
              </a:lnSpc>
              <a:spcBef>
                <a:spcPts val="1180"/>
              </a:spcBef>
            </a:pPr>
            <a:r>
              <a:rPr sz="1600" dirty="0">
                <a:latin typeface="微软雅黑" panose="020B0503020204020204" charset="-122"/>
                <a:cs typeface="微软雅黑" panose="020B0503020204020204" charset="-122"/>
              </a:rPr>
              <a:t>1、学员提问</a:t>
            </a:r>
            <a:endParaRPr sz="1600">
              <a:latin typeface="微软雅黑" panose="020B0503020204020204" charset="-122"/>
              <a:cs typeface="微软雅黑" panose="020B0503020204020204" charset="-122"/>
            </a:endParaRPr>
          </a:p>
          <a:p>
            <a:pPr marL="12700">
              <a:lnSpc>
                <a:spcPct val="100000"/>
              </a:lnSpc>
              <a:spcBef>
                <a:spcPts val="960"/>
              </a:spcBef>
            </a:pPr>
            <a:r>
              <a:rPr sz="1600" spc="5" dirty="0">
                <a:latin typeface="微软雅黑" panose="020B0503020204020204" charset="-122"/>
                <a:cs typeface="微软雅黑" panose="020B0503020204020204" charset="-122"/>
              </a:rPr>
              <a:t>2、老师学员互动</a:t>
            </a:r>
            <a:endParaRPr sz="1600">
              <a:latin typeface="微软雅黑" panose="020B0503020204020204" charset="-122"/>
              <a:cs typeface="微软雅黑" panose="020B0503020204020204" charset="-122"/>
            </a:endParaRPr>
          </a:p>
        </p:txBody>
      </p:sp>
      <p:sp>
        <p:nvSpPr>
          <p:cNvPr id="9" name="object 9"/>
          <p:cNvSpPr/>
          <p:nvPr/>
        </p:nvSpPr>
        <p:spPr>
          <a:xfrm>
            <a:off x="3855720" y="432815"/>
            <a:ext cx="6848856" cy="131063"/>
          </a:xfrm>
          <a:prstGeom prst="rect">
            <a:avLst/>
          </a:prstGeom>
          <a:blipFill>
            <a:blip r:embed="rId2" cstate="print"/>
            <a:stretch>
              <a:fillRect/>
            </a:stretch>
          </a:blipFill>
        </p:spPr>
        <p:txBody>
          <a:bodyPr wrap="square" lIns="0" tIns="0" rIns="0" bIns="0" rtlCol="0"/>
          <a:lstStyle/>
          <a:p>
            <a:endParaRPr/>
          </a:p>
        </p:txBody>
      </p:sp>
      <p:sp>
        <p:nvSpPr>
          <p:cNvPr id="10" name="object 10"/>
          <p:cNvSpPr/>
          <p:nvPr/>
        </p:nvSpPr>
        <p:spPr>
          <a:xfrm>
            <a:off x="3900423" y="471423"/>
            <a:ext cx="6758305" cy="14604"/>
          </a:xfrm>
          <a:custGeom>
            <a:avLst/>
            <a:gdLst/>
            <a:ahLst/>
            <a:cxnLst/>
            <a:rect l="l" t="t" r="r" b="b"/>
            <a:pathLst>
              <a:path w="6758305" h="14604">
                <a:moveTo>
                  <a:pt x="0" y="14351"/>
                </a:moveTo>
                <a:lnTo>
                  <a:pt x="6758051" y="0"/>
                </a:lnTo>
              </a:path>
            </a:pathLst>
          </a:custGeom>
          <a:ln w="25400">
            <a:solidFill>
              <a:srgbClr val="4F81BC"/>
            </a:solidFill>
          </a:ln>
        </p:spPr>
        <p:txBody>
          <a:bodyPr wrap="square" lIns="0" tIns="0" rIns="0" bIns="0" rtlCol="0"/>
          <a:lstStyle/>
          <a:p>
            <a:endParaRPr/>
          </a:p>
        </p:txBody>
      </p:sp>
      <p:sp>
        <p:nvSpPr>
          <p:cNvPr id="11" name="object 11"/>
          <p:cNvSpPr/>
          <p:nvPr/>
        </p:nvSpPr>
        <p:spPr>
          <a:xfrm>
            <a:off x="0" y="4986356"/>
            <a:ext cx="10801350" cy="415290"/>
          </a:xfrm>
          <a:custGeom>
            <a:avLst/>
            <a:gdLst/>
            <a:ahLst/>
            <a:cxnLst/>
            <a:rect l="l" t="t" r="r" b="b"/>
            <a:pathLst>
              <a:path w="10801350" h="415289">
                <a:moveTo>
                  <a:pt x="10801350" y="414697"/>
                </a:moveTo>
                <a:lnTo>
                  <a:pt x="10801350" y="0"/>
                </a:lnTo>
                <a:lnTo>
                  <a:pt x="0" y="0"/>
                </a:lnTo>
                <a:lnTo>
                  <a:pt x="0" y="414697"/>
                </a:lnTo>
                <a:lnTo>
                  <a:pt x="10801350" y="414697"/>
                </a:lnTo>
                <a:close/>
              </a:path>
            </a:pathLst>
          </a:custGeom>
          <a:solidFill>
            <a:srgbClr val="404040"/>
          </a:solidFill>
        </p:spPr>
        <p:txBody>
          <a:bodyPr wrap="square" lIns="0" tIns="0" rIns="0" bIns="0" rtlCol="0"/>
          <a:lstStyle/>
          <a:p>
            <a:endParaRPr/>
          </a:p>
        </p:txBody>
      </p:sp>
      <p:sp>
        <p:nvSpPr>
          <p:cNvPr id="12" name="object 12"/>
          <p:cNvSpPr txBox="1">
            <a:spLocks noGrp="1"/>
          </p:cNvSpPr>
          <p:nvPr>
            <p:ph type="ftr" sz="quarter" idx="5"/>
          </p:nvPr>
        </p:nvSpPr>
        <p:spPr>
          <a:prstGeom prst="rect">
            <a:avLst/>
          </a:prstGeom>
        </p:spPr>
        <p:txBody>
          <a:bodyPr vert="horz" wrap="square" lIns="0" tIns="0" rIns="0" bIns="0" rtlCol="0">
            <a:spAutoFit/>
          </a:bodyPr>
          <a:lstStyle/>
          <a:p>
            <a:pPr marL="12700">
              <a:lnSpc>
                <a:spcPts val="2095"/>
              </a:lnSpc>
            </a:pPr>
            <a:r>
              <a:rPr spc="5" dirty="0"/>
              <a:t>会计学堂</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801350" cy="5400674"/>
          </a:xfrm>
          <a:prstGeom prst="rect">
            <a:avLst/>
          </a:prstGeom>
          <a:blipFill>
            <a:blip r:embed="rId2" cstate="print"/>
            <a:stretch>
              <a:fillRect/>
            </a:stretch>
          </a:blipFill>
        </p:spPr>
        <p:txBody>
          <a:bodyPr wrap="square" lIns="0" tIns="0" rIns="0" bIns="0" rtlCol="0"/>
          <a:lstStyle/>
          <a:p>
            <a:endParaRPr/>
          </a:p>
        </p:txBody>
      </p:sp>
      <p:sp>
        <p:nvSpPr>
          <p:cNvPr id="3" name="object 3"/>
          <p:cNvSpPr txBox="1"/>
          <p:nvPr/>
        </p:nvSpPr>
        <p:spPr>
          <a:xfrm>
            <a:off x="0" y="0"/>
            <a:ext cx="10801350" cy="4986655"/>
          </a:xfrm>
          <a:prstGeom prst="rect">
            <a:avLst/>
          </a:prstGeom>
        </p:spPr>
        <p:txBody>
          <a:bodyPr vert="horz" wrap="square" lIns="0" tIns="36195" rIns="0" bIns="0" rtlCol="0">
            <a:spAutoFit/>
          </a:bodyPr>
          <a:lstStyle/>
          <a:p>
            <a:pPr marL="62230">
              <a:lnSpc>
                <a:spcPct val="100000"/>
              </a:lnSpc>
              <a:spcBef>
                <a:spcPts val="285"/>
              </a:spcBef>
            </a:pPr>
            <a:r>
              <a:rPr sz="1800" dirty="0">
                <a:solidFill>
                  <a:srgbClr val="FFFFFF"/>
                </a:solidFill>
                <a:latin typeface="宋体" panose="02010600030101010101" pitchFamily="2" charset="-122"/>
                <a:cs typeface="宋体" panose="02010600030101010101" pitchFamily="2" charset="-122"/>
              </a:rPr>
              <a:t>会计学堂</a:t>
            </a:r>
            <a:endParaRPr sz="1800">
              <a:latin typeface="宋体" panose="02010600030101010101" pitchFamily="2" charset="-122"/>
              <a:cs typeface="宋体" panose="02010600030101010101" pitchFamily="2" charset="-122"/>
            </a:endParaRPr>
          </a:p>
        </p:txBody>
      </p:sp>
      <p:sp>
        <p:nvSpPr>
          <p:cNvPr id="4" name="object 4"/>
          <p:cNvSpPr/>
          <p:nvPr/>
        </p:nvSpPr>
        <p:spPr>
          <a:xfrm>
            <a:off x="0" y="0"/>
            <a:ext cx="10801350" cy="4986655"/>
          </a:xfrm>
          <a:custGeom>
            <a:avLst/>
            <a:gdLst/>
            <a:ahLst/>
            <a:cxnLst/>
            <a:rect l="l" t="t" r="r" b="b"/>
            <a:pathLst>
              <a:path w="10801350" h="4986655">
                <a:moveTo>
                  <a:pt x="0" y="4986401"/>
                </a:moveTo>
                <a:lnTo>
                  <a:pt x="10801350" y="4986401"/>
                </a:lnTo>
                <a:lnTo>
                  <a:pt x="10801350" y="0"/>
                </a:lnTo>
                <a:lnTo>
                  <a:pt x="0" y="0"/>
                </a:lnTo>
                <a:lnTo>
                  <a:pt x="0" y="4986401"/>
                </a:lnTo>
                <a:close/>
              </a:path>
            </a:pathLst>
          </a:custGeom>
          <a:solidFill>
            <a:srgbClr val="00AF50"/>
          </a:solidFill>
        </p:spPr>
        <p:txBody>
          <a:bodyPr wrap="square" lIns="0" tIns="0" rIns="0" bIns="0" rtlCol="0"/>
          <a:lstStyle/>
          <a:p>
            <a:endParaRPr dirty="0"/>
          </a:p>
        </p:txBody>
      </p:sp>
      <p:sp>
        <p:nvSpPr>
          <p:cNvPr id="5" name="object 5"/>
          <p:cNvSpPr txBox="1"/>
          <p:nvPr/>
        </p:nvSpPr>
        <p:spPr>
          <a:xfrm>
            <a:off x="4036821" y="1801622"/>
            <a:ext cx="2727960" cy="1372870"/>
          </a:xfrm>
          <a:prstGeom prst="rect">
            <a:avLst/>
          </a:prstGeom>
        </p:spPr>
        <p:txBody>
          <a:bodyPr vert="horz" wrap="square" lIns="0" tIns="0" rIns="0" bIns="0" rtlCol="0">
            <a:spAutoFit/>
          </a:bodyPr>
          <a:lstStyle/>
          <a:p>
            <a:pPr marL="1270" algn="ctr">
              <a:lnSpc>
                <a:spcPts val="5245"/>
              </a:lnSpc>
            </a:pPr>
            <a:r>
              <a:rPr sz="4400" spc="-5" dirty="0">
                <a:solidFill>
                  <a:srgbClr val="FFFFFF"/>
                </a:solidFill>
                <a:latin typeface="宋体" panose="02010600030101010101" pitchFamily="2" charset="-122"/>
                <a:cs typeface="宋体" panose="02010600030101010101" pitchFamily="2" charset="-122"/>
              </a:rPr>
              <a:t>谢谢观看</a:t>
            </a:r>
            <a:endParaRPr sz="4400" dirty="0">
              <a:latin typeface="宋体" panose="02010600030101010101" pitchFamily="2" charset="-122"/>
              <a:cs typeface="宋体" panose="02010600030101010101" pitchFamily="2" charset="-122"/>
            </a:endParaRPr>
          </a:p>
          <a:p>
            <a:pPr algn="ctr">
              <a:lnSpc>
                <a:spcPts val="5245"/>
              </a:lnSpc>
            </a:pPr>
            <a:r>
              <a:rPr sz="4400" spc="-10" dirty="0">
                <a:solidFill>
                  <a:srgbClr val="FFFFFF"/>
                </a:solidFill>
                <a:latin typeface="Calibri" panose="020F0502020204030204"/>
                <a:cs typeface="Calibri" panose="020F0502020204030204"/>
              </a:rPr>
              <a:t>THANK</a:t>
            </a:r>
            <a:r>
              <a:rPr sz="4400" spc="-55" dirty="0">
                <a:solidFill>
                  <a:srgbClr val="FFFFFF"/>
                </a:solidFill>
                <a:latin typeface="Calibri" panose="020F0502020204030204"/>
                <a:cs typeface="Calibri" panose="020F0502020204030204"/>
              </a:rPr>
              <a:t> </a:t>
            </a:r>
            <a:r>
              <a:rPr sz="4400" spc="-60" dirty="0">
                <a:solidFill>
                  <a:srgbClr val="FFFFFF"/>
                </a:solidFill>
                <a:latin typeface="Calibri" panose="020F0502020204030204"/>
                <a:cs typeface="Calibri" panose="020F0502020204030204"/>
              </a:rPr>
              <a:t>YOU</a:t>
            </a:r>
            <a:endParaRPr sz="4400" dirty="0">
              <a:latin typeface="Calibri" panose="020F0502020204030204"/>
              <a:cs typeface="Calibri" panose="020F0502020204030204"/>
            </a:endParaRPr>
          </a:p>
        </p:txBody>
      </p:sp>
      <p:sp>
        <p:nvSpPr>
          <p:cNvPr id="6" name="object 6"/>
          <p:cNvSpPr txBox="1">
            <a:spLocks noGrp="1"/>
          </p:cNvSpPr>
          <p:nvPr>
            <p:ph type="title"/>
          </p:nvPr>
        </p:nvSpPr>
        <p:spPr>
          <a:prstGeom prst="rect">
            <a:avLst/>
          </a:prstGeom>
        </p:spPr>
        <p:txBody>
          <a:bodyPr vert="horz" wrap="square" lIns="0" tIns="0" rIns="0" bIns="0" rtlCol="0">
            <a:spAutoFit/>
          </a:bodyPr>
          <a:lstStyle/>
          <a:p>
            <a:pPr marL="41275">
              <a:lnSpc>
                <a:spcPct val="100000"/>
              </a:lnSpc>
            </a:pPr>
            <a:endParaRPr spc="-5" dirty="0"/>
          </a:p>
        </p:txBody>
      </p:sp>
      <p:sp>
        <p:nvSpPr>
          <p:cNvPr id="7" name="object 7"/>
          <p:cNvSpPr/>
          <p:nvPr/>
        </p:nvSpPr>
        <p:spPr>
          <a:xfrm>
            <a:off x="0" y="4986356"/>
            <a:ext cx="10801350" cy="415290"/>
          </a:xfrm>
          <a:custGeom>
            <a:avLst/>
            <a:gdLst/>
            <a:ahLst/>
            <a:cxnLst/>
            <a:rect l="l" t="t" r="r" b="b"/>
            <a:pathLst>
              <a:path w="10801350" h="415289">
                <a:moveTo>
                  <a:pt x="10801350" y="414697"/>
                </a:moveTo>
                <a:lnTo>
                  <a:pt x="10801350" y="0"/>
                </a:lnTo>
                <a:lnTo>
                  <a:pt x="0" y="0"/>
                </a:lnTo>
                <a:lnTo>
                  <a:pt x="0" y="414697"/>
                </a:lnTo>
                <a:lnTo>
                  <a:pt x="10801350" y="414697"/>
                </a:lnTo>
                <a:close/>
              </a:path>
            </a:pathLst>
          </a:custGeom>
          <a:solidFill>
            <a:srgbClr val="404040"/>
          </a:solidFill>
        </p:spPr>
        <p:txBody>
          <a:bodyPr wrap="square" lIns="0" tIns="0" rIns="0" bIns="0" rtlCol="0"/>
          <a:lstStyle/>
          <a:p>
            <a:endParaRPr/>
          </a:p>
        </p:txBody>
      </p:sp>
      <p:sp>
        <p:nvSpPr>
          <p:cNvPr id="8" name="object 8"/>
          <p:cNvSpPr txBox="1">
            <a:spLocks noGrp="1"/>
          </p:cNvSpPr>
          <p:nvPr>
            <p:ph type="ftr" sz="quarter" idx="5"/>
          </p:nvPr>
        </p:nvSpPr>
        <p:spPr>
          <a:prstGeom prst="rect">
            <a:avLst/>
          </a:prstGeom>
        </p:spPr>
        <p:txBody>
          <a:bodyPr vert="horz" wrap="square" lIns="0" tIns="0" rIns="0" bIns="0" rtlCol="0">
            <a:spAutoFit/>
          </a:bodyPr>
          <a:lstStyle/>
          <a:p>
            <a:pPr marL="12700">
              <a:lnSpc>
                <a:spcPts val="2095"/>
              </a:lnSpc>
            </a:pPr>
            <a:r>
              <a:rPr spc="5" dirty="0"/>
              <a:t>会计学堂</a:t>
            </a:r>
          </a:p>
        </p:txBody>
      </p:sp>
      <p:pic>
        <p:nvPicPr>
          <p:cNvPr id="10" name="图片 9" descr="图片包含 游戏机&#10;&#10;描述已自动生成">
            <a:extLst>
              <a:ext uri="{FF2B5EF4-FFF2-40B4-BE49-F238E27FC236}">
                <a16:creationId xmlns:a16="http://schemas.microsoft.com/office/drawing/2014/main" id="{05DDD238-C5C5-414F-91BF-2EB7AD3425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7582" y="0"/>
            <a:ext cx="6432535" cy="540385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00178" y="66113"/>
            <a:ext cx="10707522" cy="287020"/>
          </a:xfrm>
          <a:prstGeom prst="rect">
            <a:avLst/>
          </a:prstGeom>
        </p:spPr>
        <p:txBody>
          <a:bodyPr vert="horz" wrap="square" lIns="0" tIns="0" rIns="0" bIns="0" rtlCol="0">
            <a:spAutoFit/>
          </a:bodyPr>
          <a:lstStyle/>
          <a:p>
            <a:pPr marL="12700">
              <a:lnSpc>
                <a:spcPct val="100000"/>
              </a:lnSpc>
            </a:pPr>
            <a:endParaRPr dirty="0">
              <a:solidFill>
                <a:srgbClr val="00AF50"/>
              </a:solidFill>
            </a:endParaRPr>
          </a:p>
        </p:txBody>
      </p:sp>
      <p:sp>
        <p:nvSpPr>
          <p:cNvPr id="3" name="object 3"/>
          <p:cNvSpPr/>
          <p:nvPr/>
        </p:nvSpPr>
        <p:spPr>
          <a:xfrm>
            <a:off x="1014374" y="271398"/>
            <a:ext cx="2886075" cy="428625"/>
          </a:xfrm>
          <a:custGeom>
            <a:avLst/>
            <a:gdLst/>
            <a:ahLst/>
            <a:cxnLst/>
            <a:rect l="l" t="t" r="r" b="b"/>
            <a:pathLst>
              <a:path w="2886075" h="428625">
                <a:moveTo>
                  <a:pt x="2421737" y="0"/>
                </a:moveTo>
                <a:lnTo>
                  <a:pt x="464286" y="0"/>
                </a:lnTo>
                <a:lnTo>
                  <a:pt x="401289" y="1957"/>
                </a:lnTo>
                <a:lnTo>
                  <a:pt x="340867" y="7659"/>
                </a:lnTo>
                <a:lnTo>
                  <a:pt x="283572" y="16851"/>
                </a:lnTo>
                <a:lnTo>
                  <a:pt x="229960" y="29275"/>
                </a:lnTo>
                <a:lnTo>
                  <a:pt x="180582" y="44677"/>
                </a:lnTo>
                <a:lnTo>
                  <a:pt x="135993" y="62801"/>
                </a:lnTo>
                <a:lnTo>
                  <a:pt x="96745" y="83391"/>
                </a:lnTo>
                <a:lnTo>
                  <a:pt x="63392" y="106190"/>
                </a:lnTo>
                <a:lnTo>
                  <a:pt x="16586" y="157397"/>
                </a:lnTo>
                <a:lnTo>
                  <a:pt x="0" y="214376"/>
                </a:lnTo>
                <a:lnTo>
                  <a:pt x="4238" y="243456"/>
                </a:lnTo>
                <a:lnTo>
                  <a:pt x="36488" y="297787"/>
                </a:lnTo>
                <a:lnTo>
                  <a:pt x="96745" y="345313"/>
                </a:lnTo>
                <a:lnTo>
                  <a:pt x="135993" y="365887"/>
                </a:lnTo>
                <a:lnTo>
                  <a:pt x="180582" y="383994"/>
                </a:lnTo>
                <a:lnTo>
                  <a:pt x="229960" y="399382"/>
                </a:lnTo>
                <a:lnTo>
                  <a:pt x="283572" y="411793"/>
                </a:lnTo>
                <a:lnTo>
                  <a:pt x="340867" y="420974"/>
                </a:lnTo>
                <a:lnTo>
                  <a:pt x="401289" y="426669"/>
                </a:lnTo>
                <a:lnTo>
                  <a:pt x="464286" y="428625"/>
                </a:lnTo>
                <a:lnTo>
                  <a:pt x="2421737" y="428625"/>
                </a:lnTo>
                <a:lnTo>
                  <a:pt x="2484764" y="426669"/>
                </a:lnTo>
                <a:lnTo>
                  <a:pt x="2545207" y="420974"/>
                </a:lnTo>
                <a:lnTo>
                  <a:pt x="2602514" y="411793"/>
                </a:lnTo>
                <a:lnTo>
                  <a:pt x="2656132" y="399382"/>
                </a:lnTo>
                <a:lnTo>
                  <a:pt x="2705510" y="383994"/>
                </a:lnTo>
                <a:lnTo>
                  <a:pt x="2750096" y="365887"/>
                </a:lnTo>
                <a:lnTo>
                  <a:pt x="2789337" y="345313"/>
                </a:lnTo>
                <a:lnTo>
                  <a:pt x="2822681" y="322528"/>
                </a:lnTo>
                <a:lnTo>
                  <a:pt x="2869471" y="271344"/>
                </a:lnTo>
                <a:lnTo>
                  <a:pt x="2886049" y="214376"/>
                </a:lnTo>
                <a:lnTo>
                  <a:pt x="2881813" y="185293"/>
                </a:lnTo>
                <a:lnTo>
                  <a:pt x="2849576" y="130944"/>
                </a:lnTo>
                <a:lnTo>
                  <a:pt x="2789337" y="83391"/>
                </a:lnTo>
                <a:lnTo>
                  <a:pt x="2750096" y="62801"/>
                </a:lnTo>
                <a:lnTo>
                  <a:pt x="2705510" y="44677"/>
                </a:lnTo>
                <a:lnTo>
                  <a:pt x="2656132" y="29275"/>
                </a:lnTo>
                <a:lnTo>
                  <a:pt x="2602514" y="16851"/>
                </a:lnTo>
                <a:lnTo>
                  <a:pt x="2545207" y="7659"/>
                </a:lnTo>
                <a:lnTo>
                  <a:pt x="2484764" y="1957"/>
                </a:lnTo>
                <a:lnTo>
                  <a:pt x="2421737" y="0"/>
                </a:lnTo>
                <a:close/>
              </a:path>
            </a:pathLst>
          </a:custGeom>
          <a:solidFill>
            <a:srgbClr val="4F81BC"/>
          </a:solidFill>
        </p:spPr>
        <p:txBody>
          <a:bodyPr wrap="square" lIns="0" tIns="0" rIns="0" bIns="0" rtlCol="0"/>
          <a:lstStyle/>
          <a:p>
            <a:endParaRPr/>
          </a:p>
        </p:txBody>
      </p:sp>
      <p:sp>
        <p:nvSpPr>
          <p:cNvPr id="4" name="object 4"/>
          <p:cNvSpPr/>
          <p:nvPr/>
        </p:nvSpPr>
        <p:spPr>
          <a:xfrm>
            <a:off x="3855720" y="432815"/>
            <a:ext cx="6848856" cy="131063"/>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3900423" y="471423"/>
            <a:ext cx="6758305" cy="14604"/>
          </a:xfrm>
          <a:custGeom>
            <a:avLst/>
            <a:gdLst/>
            <a:ahLst/>
            <a:cxnLst/>
            <a:rect l="l" t="t" r="r" b="b"/>
            <a:pathLst>
              <a:path w="6758305" h="14604">
                <a:moveTo>
                  <a:pt x="0" y="14351"/>
                </a:moveTo>
                <a:lnTo>
                  <a:pt x="6758051" y="0"/>
                </a:lnTo>
              </a:path>
            </a:pathLst>
          </a:custGeom>
          <a:ln w="25400">
            <a:solidFill>
              <a:srgbClr val="4F81BC"/>
            </a:solidFill>
          </a:ln>
        </p:spPr>
        <p:txBody>
          <a:bodyPr wrap="square" lIns="0" tIns="0" rIns="0" bIns="0" rtlCol="0"/>
          <a:lstStyle/>
          <a:p>
            <a:endParaRPr/>
          </a:p>
        </p:txBody>
      </p:sp>
      <p:sp>
        <p:nvSpPr>
          <p:cNvPr id="6" name="object 6"/>
          <p:cNvSpPr txBox="1"/>
          <p:nvPr/>
        </p:nvSpPr>
        <p:spPr>
          <a:xfrm>
            <a:off x="7842249" y="101500"/>
            <a:ext cx="2732405" cy="287020"/>
          </a:xfrm>
          <a:prstGeom prst="rect">
            <a:avLst/>
          </a:prstGeom>
        </p:spPr>
        <p:txBody>
          <a:bodyPr vert="horz" wrap="square" lIns="0" tIns="0" rIns="0" bIns="0" rtlCol="0">
            <a:spAutoFit/>
          </a:bodyPr>
          <a:lstStyle/>
          <a:p>
            <a:pPr marL="12700">
              <a:lnSpc>
                <a:spcPct val="100000"/>
              </a:lnSpc>
            </a:pPr>
            <a:r>
              <a:rPr sz="1800" spc="-254" dirty="0">
                <a:latin typeface="Arial" panose="020B0604020202020204"/>
                <a:cs typeface="Arial" panose="020B0604020202020204"/>
              </a:rPr>
              <a:t>1</a:t>
            </a:r>
            <a:r>
              <a:rPr sz="1800" spc="-245" dirty="0">
                <a:latin typeface="Arial" panose="020B0604020202020204"/>
                <a:cs typeface="Arial" panose="020B0604020202020204"/>
              </a:rPr>
              <a:t>0</a:t>
            </a:r>
            <a:r>
              <a:rPr sz="1800" dirty="0">
                <a:latin typeface="宋体" panose="02010600030101010101" pitchFamily="2" charset="-122"/>
                <a:cs typeface="宋体" panose="02010600030101010101" pitchFamily="2" charset="-122"/>
              </a:rPr>
              <a:t>大经典案例教你节约个税</a:t>
            </a:r>
            <a:endParaRPr sz="1800">
              <a:latin typeface="宋体" panose="02010600030101010101" pitchFamily="2" charset="-122"/>
              <a:cs typeface="宋体" panose="02010600030101010101" pitchFamily="2" charset="-122"/>
            </a:endParaRPr>
          </a:p>
        </p:txBody>
      </p:sp>
      <p:sp>
        <p:nvSpPr>
          <p:cNvPr id="7" name="object 7"/>
          <p:cNvSpPr/>
          <p:nvPr/>
        </p:nvSpPr>
        <p:spPr>
          <a:xfrm>
            <a:off x="642912" y="985786"/>
            <a:ext cx="9615805" cy="3786504"/>
          </a:xfrm>
          <a:custGeom>
            <a:avLst/>
            <a:gdLst/>
            <a:ahLst/>
            <a:cxnLst/>
            <a:rect l="l" t="t" r="r" b="b"/>
            <a:pathLst>
              <a:path w="9615805" h="3786504">
                <a:moveTo>
                  <a:pt x="0" y="3786251"/>
                </a:moveTo>
                <a:lnTo>
                  <a:pt x="9615551" y="3786251"/>
                </a:lnTo>
                <a:lnTo>
                  <a:pt x="9615551" y="0"/>
                </a:lnTo>
                <a:lnTo>
                  <a:pt x="0" y="0"/>
                </a:lnTo>
                <a:lnTo>
                  <a:pt x="0" y="3786251"/>
                </a:lnTo>
                <a:close/>
              </a:path>
            </a:pathLst>
          </a:custGeom>
          <a:ln w="25400">
            <a:solidFill>
              <a:srgbClr val="4F81BC"/>
            </a:solidFill>
          </a:ln>
        </p:spPr>
        <p:txBody>
          <a:bodyPr wrap="square" lIns="0" tIns="0" rIns="0" bIns="0" rtlCol="0"/>
          <a:lstStyle/>
          <a:p>
            <a:endParaRPr/>
          </a:p>
        </p:txBody>
      </p:sp>
      <p:sp>
        <p:nvSpPr>
          <p:cNvPr id="8" name="object 8"/>
          <p:cNvSpPr/>
          <p:nvPr/>
        </p:nvSpPr>
        <p:spPr>
          <a:xfrm>
            <a:off x="4257675" y="771525"/>
            <a:ext cx="2143125" cy="428625"/>
          </a:xfrm>
          <a:custGeom>
            <a:avLst/>
            <a:gdLst/>
            <a:ahLst/>
            <a:cxnLst/>
            <a:rect l="l" t="t" r="r" b="b"/>
            <a:pathLst>
              <a:path w="2143125" h="428625">
                <a:moveTo>
                  <a:pt x="2071751" y="0"/>
                </a:moveTo>
                <a:lnTo>
                  <a:pt x="71374" y="0"/>
                </a:lnTo>
                <a:lnTo>
                  <a:pt x="43612" y="5615"/>
                </a:lnTo>
                <a:lnTo>
                  <a:pt x="20923" y="20923"/>
                </a:lnTo>
                <a:lnTo>
                  <a:pt x="5615" y="43612"/>
                </a:lnTo>
                <a:lnTo>
                  <a:pt x="0" y="71373"/>
                </a:lnTo>
                <a:lnTo>
                  <a:pt x="0" y="357123"/>
                </a:lnTo>
                <a:lnTo>
                  <a:pt x="5615" y="384958"/>
                </a:lnTo>
                <a:lnTo>
                  <a:pt x="20923" y="407685"/>
                </a:lnTo>
                <a:lnTo>
                  <a:pt x="43612" y="423007"/>
                </a:lnTo>
                <a:lnTo>
                  <a:pt x="71374" y="428625"/>
                </a:lnTo>
                <a:lnTo>
                  <a:pt x="2071751" y="428625"/>
                </a:lnTo>
                <a:lnTo>
                  <a:pt x="2099512" y="423007"/>
                </a:lnTo>
                <a:lnTo>
                  <a:pt x="2122201" y="407685"/>
                </a:lnTo>
                <a:lnTo>
                  <a:pt x="2137509" y="384958"/>
                </a:lnTo>
                <a:lnTo>
                  <a:pt x="2143125" y="357123"/>
                </a:lnTo>
                <a:lnTo>
                  <a:pt x="2143125" y="71373"/>
                </a:lnTo>
                <a:lnTo>
                  <a:pt x="2137509" y="43612"/>
                </a:lnTo>
                <a:lnTo>
                  <a:pt x="2122201" y="20923"/>
                </a:lnTo>
                <a:lnTo>
                  <a:pt x="2099512" y="5615"/>
                </a:lnTo>
                <a:lnTo>
                  <a:pt x="2071751" y="0"/>
                </a:lnTo>
                <a:close/>
              </a:path>
            </a:pathLst>
          </a:custGeom>
          <a:solidFill>
            <a:srgbClr val="4F81BC"/>
          </a:solidFill>
        </p:spPr>
        <p:txBody>
          <a:bodyPr wrap="square" lIns="0" tIns="0" rIns="0" bIns="0" rtlCol="0"/>
          <a:lstStyle/>
          <a:p>
            <a:endParaRPr/>
          </a:p>
        </p:txBody>
      </p:sp>
      <p:sp>
        <p:nvSpPr>
          <p:cNvPr id="9" name="object 9"/>
          <p:cNvSpPr/>
          <p:nvPr/>
        </p:nvSpPr>
        <p:spPr>
          <a:xfrm>
            <a:off x="4257675" y="771525"/>
            <a:ext cx="2143125" cy="428625"/>
          </a:xfrm>
          <a:custGeom>
            <a:avLst/>
            <a:gdLst/>
            <a:ahLst/>
            <a:cxnLst/>
            <a:rect l="l" t="t" r="r" b="b"/>
            <a:pathLst>
              <a:path w="2143125" h="428625">
                <a:moveTo>
                  <a:pt x="0" y="71373"/>
                </a:moveTo>
                <a:lnTo>
                  <a:pt x="5615" y="43612"/>
                </a:lnTo>
                <a:lnTo>
                  <a:pt x="20923" y="20923"/>
                </a:lnTo>
                <a:lnTo>
                  <a:pt x="43612" y="5615"/>
                </a:lnTo>
                <a:lnTo>
                  <a:pt x="71374" y="0"/>
                </a:lnTo>
                <a:lnTo>
                  <a:pt x="2071751" y="0"/>
                </a:lnTo>
                <a:lnTo>
                  <a:pt x="2099512" y="5615"/>
                </a:lnTo>
                <a:lnTo>
                  <a:pt x="2122201" y="20923"/>
                </a:lnTo>
                <a:lnTo>
                  <a:pt x="2137509" y="43612"/>
                </a:lnTo>
                <a:lnTo>
                  <a:pt x="2143125" y="71373"/>
                </a:lnTo>
                <a:lnTo>
                  <a:pt x="2143125" y="357123"/>
                </a:lnTo>
                <a:lnTo>
                  <a:pt x="2137509" y="384958"/>
                </a:lnTo>
                <a:lnTo>
                  <a:pt x="2122201" y="407685"/>
                </a:lnTo>
                <a:lnTo>
                  <a:pt x="2099512" y="423007"/>
                </a:lnTo>
                <a:lnTo>
                  <a:pt x="2071751" y="428625"/>
                </a:lnTo>
                <a:lnTo>
                  <a:pt x="71374" y="428625"/>
                </a:lnTo>
                <a:lnTo>
                  <a:pt x="43612" y="423007"/>
                </a:lnTo>
                <a:lnTo>
                  <a:pt x="20923" y="407685"/>
                </a:lnTo>
                <a:lnTo>
                  <a:pt x="5615" y="384958"/>
                </a:lnTo>
                <a:lnTo>
                  <a:pt x="0" y="357123"/>
                </a:lnTo>
                <a:lnTo>
                  <a:pt x="0" y="71373"/>
                </a:lnTo>
                <a:close/>
              </a:path>
            </a:pathLst>
          </a:custGeom>
          <a:ln w="25400">
            <a:solidFill>
              <a:srgbClr val="4F81BC"/>
            </a:solidFill>
          </a:ln>
        </p:spPr>
        <p:txBody>
          <a:bodyPr wrap="square" lIns="0" tIns="0" rIns="0" bIns="0" rtlCol="0"/>
          <a:lstStyle/>
          <a:p>
            <a:endParaRPr/>
          </a:p>
        </p:txBody>
      </p:sp>
      <p:sp>
        <p:nvSpPr>
          <p:cNvPr id="10" name="object 10"/>
          <p:cNvSpPr txBox="1"/>
          <p:nvPr/>
        </p:nvSpPr>
        <p:spPr>
          <a:xfrm>
            <a:off x="907796" y="339852"/>
            <a:ext cx="9090025" cy="4039567"/>
          </a:xfrm>
          <a:prstGeom prst="rect">
            <a:avLst/>
          </a:prstGeom>
        </p:spPr>
        <p:txBody>
          <a:bodyPr vert="horz" wrap="square" lIns="0" tIns="0" rIns="0" bIns="0" rtlCol="0">
            <a:spAutoFit/>
          </a:bodyPr>
          <a:lstStyle/>
          <a:p>
            <a:pPr marL="367665">
              <a:lnSpc>
                <a:spcPct val="100000"/>
              </a:lnSpc>
            </a:pPr>
            <a:r>
              <a:rPr sz="1800" b="1" spc="-25" dirty="0">
                <a:solidFill>
                  <a:srgbClr val="FFFFFF"/>
                </a:solidFill>
                <a:latin typeface="Arial Narrow" panose="020B0706020202030204"/>
                <a:cs typeface="Arial Narrow" panose="020B0706020202030204"/>
              </a:rPr>
              <a:t>1</a:t>
            </a:r>
            <a:r>
              <a:rPr sz="1800" b="1" spc="-25" dirty="0">
                <a:solidFill>
                  <a:srgbClr val="FFFFFF"/>
                </a:solidFill>
                <a:latin typeface="微软雅黑" panose="020B0503020204020204" charset="-122"/>
                <a:cs typeface="微软雅黑" panose="020B0503020204020204" charset="-122"/>
              </a:rPr>
              <a:t>、巧用年终奖政策节税</a:t>
            </a:r>
            <a:endParaRPr sz="1800">
              <a:latin typeface="微软雅黑" panose="020B0503020204020204" charset="-122"/>
              <a:cs typeface="微软雅黑" panose="020B0503020204020204" charset="-122"/>
            </a:endParaRPr>
          </a:p>
          <a:p>
            <a:pPr>
              <a:lnSpc>
                <a:spcPct val="100000"/>
              </a:lnSpc>
              <a:spcBef>
                <a:spcPts val="50"/>
              </a:spcBef>
            </a:pPr>
            <a:endParaRPr sz="1500">
              <a:latin typeface="Times New Roman" panose="02020603050405020304"/>
              <a:cs typeface="Times New Roman" panose="02020603050405020304"/>
            </a:endParaRPr>
          </a:p>
          <a:p>
            <a:pPr marR="240030" algn="ctr">
              <a:lnSpc>
                <a:spcPct val="100000"/>
              </a:lnSpc>
            </a:pPr>
            <a:r>
              <a:rPr sz="1800" b="1" dirty="0">
                <a:solidFill>
                  <a:srgbClr val="FFFFFF"/>
                </a:solidFill>
                <a:latin typeface="微软雅黑" panose="020B0503020204020204" charset="-122"/>
                <a:cs typeface="微软雅黑" panose="020B0503020204020204" charset="-122"/>
              </a:rPr>
              <a:t>深圳地税稽查案例</a:t>
            </a:r>
            <a:endParaRPr sz="1800">
              <a:latin typeface="微软雅黑" panose="020B0503020204020204" charset="-122"/>
              <a:cs typeface="微软雅黑" panose="020B0503020204020204" charset="-122"/>
            </a:endParaRPr>
          </a:p>
          <a:p>
            <a:pPr marL="12700" marR="5080" indent="365760" algn="just">
              <a:lnSpc>
                <a:spcPct val="150000"/>
              </a:lnSpc>
              <a:spcBef>
                <a:spcPts val="1260"/>
              </a:spcBef>
            </a:pPr>
            <a:endParaRPr lang="en-US" sz="1400" spc="-5">
              <a:latin typeface="微软雅黑" panose="020B0503020204020204" charset="-122"/>
              <a:cs typeface="微软雅黑" panose="020B0503020204020204" charset="-122"/>
            </a:endParaRPr>
          </a:p>
          <a:p>
            <a:pPr marL="12700" marR="5080" indent="365760" algn="just">
              <a:lnSpc>
                <a:spcPct val="150000"/>
              </a:lnSpc>
              <a:spcBef>
                <a:spcPts val="1260"/>
              </a:spcBef>
            </a:pPr>
            <a:r>
              <a:rPr sz="1400" spc="-5">
                <a:latin typeface="微软雅黑" panose="020B0503020204020204" charset="-122"/>
                <a:cs typeface="微软雅黑" panose="020B0503020204020204" charset="-122"/>
              </a:rPr>
              <a:t>近日</a:t>
            </a:r>
            <a:r>
              <a:rPr sz="1400" spc="-5" dirty="0">
                <a:latin typeface="微软雅黑" panose="020B0503020204020204" charset="-122"/>
                <a:cs typeface="微软雅黑" panose="020B0503020204020204" charset="-122"/>
              </a:rPr>
              <a:t>，深圳市地税局第三稽查局对某公司纳税情况实施稽查，</a:t>
            </a:r>
            <a:r>
              <a:rPr sz="1400" b="1" spc="-5" dirty="0">
                <a:latin typeface="微软雅黑" panose="020B0503020204020204" charset="-122"/>
                <a:cs typeface="微软雅黑" panose="020B0503020204020204" charset="-122"/>
              </a:rPr>
              <a:t>发现该公司存在以费用报销的名义发放各类补贴少  代扣代缴个人所得税的行为，最终依法责令其补扣缴个人所得税并处以罚款，补罚金额合计14万元</a:t>
            </a:r>
            <a:r>
              <a:rPr sz="1400" spc="-5" dirty="0">
                <a:latin typeface="微软雅黑" panose="020B0503020204020204" charset="-122"/>
                <a:cs typeface="微软雅黑" panose="020B0503020204020204" charset="-122"/>
              </a:rPr>
              <a:t>。</a:t>
            </a:r>
            <a:endParaRPr sz="1400">
              <a:latin typeface="微软雅黑" panose="020B0503020204020204" charset="-122"/>
              <a:cs typeface="微软雅黑" panose="020B0503020204020204" charset="-122"/>
            </a:endParaRPr>
          </a:p>
          <a:p>
            <a:pPr marL="12700" marR="6985" indent="365760" algn="just">
              <a:lnSpc>
                <a:spcPct val="150000"/>
              </a:lnSpc>
            </a:pPr>
            <a:r>
              <a:rPr sz="1400" spc="-5" dirty="0">
                <a:latin typeface="微软雅黑" panose="020B0503020204020204" charset="-122"/>
                <a:cs typeface="微软雅黑" panose="020B0503020204020204" charset="-122"/>
              </a:rPr>
              <a:t>由于该案为高收入行业专项检查选案户，因此在税务稽查过程中，稽查人员将个人所得税的扣缴情况作为稽查重  点。在调取了该公司稽查所属期内的账本、凭证、纳税资料之后，税务稽查人员发现该公司“管理费用”科目列支了  洗理费、通讯费、清凉费、伙食费、过节费、旅游费等各种名目的费用，</a:t>
            </a:r>
            <a:r>
              <a:rPr sz="1400" b="1" spc="-5" dirty="0">
                <a:latin typeface="微软雅黑" panose="020B0503020204020204" charset="-122"/>
                <a:cs typeface="微软雅黑" panose="020B0503020204020204" charset="-122"/>
              </a:rPr>
              <a:t>出现频率较高，金额相对固定，合计列支费  用达一百万元，有变相发放补贴的嫌疑。</a:t>
            </a:r>
            <a:r>
              <a:rPr sz="1400" spc="-5" dirty="0">
                <a:latin typeface="微软雅黑" panose="020B0503020204020204" charset="-122"/>
                <a:cs typeface="微软雅黑" panose="020B0503020204020204" charset="-122"/>
              </a:rPr>
              <a:t>经进一步核查相关记帐凭证，稽查人员发现记帐凭证后不仅附有电信定额发  票、大型商超商品销售发票、旅游费发票等各类名目的发票，还附有明细发放清单，各种补贴以现金发放，员工人人  </a:t>
            </a:r>
            <a:r>
              <a:rPr sz="1400" spc="-10" dirty="0">
                <a:latin typeface="微软雅黑" panose="020B0503020204020204" charset="-122"/>
                <a:cs typeface="微软雅黑" panose="020B0503020204020204" charset="-122"/>
              </a:rPr>
              <a:t>有份。</a:t>
            </a:r>
            <a:endParaRPr sz="1400">
              <a:latin typeface="微软雅黑" panose="020B0503020204020204" charset="-122"/>
              <a:cs typeface="微软雅黑" panose="020B0503020204020204" charset="-122"/>
            </a:endParaRPr>
          </a:p>
        </p:txBody>
      </p:sp>
      <p:sp>
        <p:nvSpPr>
          <p:cNvPr id="11" name="object 11"/>
          <p:cNvSpPr/>
          <p:nvPr/>
        </p:nvSpPr>
        <p:spPr>
          <a:xfrm>
            <a:off x="0" y="4986356"/>
            <a:ext cx="10801350" cy="415290"/>
          </a:xfrm>
          <a:custGeom>
            <a:avLst/>
            <a:gdLst/>
            <a:ahLst/>
            <a:cxnLst/>
            <a:rect l="l" t="t" r="r" b="b"/>
            <a:pathLst>
              <a:path w="10801350" h="415289">
                <a:moveTo>
                  <a:pt x="10801350" y="414697"/>
                </a:moveTo>
                <a:lnTo>
                  <a:pt x="10801350" y="0"/>
                </a:lnTo>
                <a:lnTo>
                  <a:pt x="0" y="0"/>
                </a:lnTo>
                <a:lnTo>
                  <a:pt x="0" y="414697"/>
                </a:lnTo>
                <a:lnTo>
                  <a:pt x="10801350" y="414697"/>
                </a:lnTo>
                <a:close/>
              </a:path>
            </a:pathLst>
          </a:custGeom>
          <a:solidFill>
            <a:srgbClr val="404040"/>
          </a:solidFill>
        </p:spPr>
        <p:txBody>
          <a:bodyPr wrap="square" lIns="0" tIns="0" rIns="0" bIns="0" rtlCol="0"/>
          <a:lstStyle/>
          <a:p>
            <a:endParaRPr/>
          </a:p>
        </p:txBody>
      </p:sp>
      <p:sp>
        <p:nvSpPr>
          <p:cNvPr id="12" name="object 12"/>
          <p:cNvSpPr txBox="1">
            <a:spLocks noGrp="1"/>
          </p:cNvSpPr>
          <p:nvPr>
            <p:ph type="ftr" sz="quarter" idx="5"/>
          </p:nvPr>
        </p:nvSpPr>
        <p:spPr>
          <a:prstGeom prst="rect">
            <a:avLst/>
          </a:prstGeom>
        </p:spPr>
        <p:txBody>
          <a:bodyPr vert="horz" wrap="square" lIns="0" tIns="0" rIns="0" bIns="0" rtlCol="0">
            <a:spAutoFit/>
          </a:bodyPr>
          <a:lstStyle/>
          <a:p>
            <a:pPr marL="12700">
              <a:lnSpc>
                <a:spcPts val="2095"/>
              </a:lnSpc>
            </a:pPr>
            <a:r>
              <a:rPr spc="5" dirty="0"/>
              <a:t>会计学堂</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0" rIns="0" bIns="0" rtlCol="0">
            <a:spAutoFit/>
          </a:bodyPr>
          <a:lstStyle/>
          <a:p>
            <a:pPr marL="12700">
              <a:lnSpc>
                <a:spcPct val="100000"/>
              </a:lnSpc>
            </a:pPr>
            <a:endParaRPr dirty="0">
              <a:solidFill>
                <a:srgbClr val="00AF50"/>
              </a:solidFill>
            </a:endParaRPr>
          </a:p>
        </p:txBody>
      </p:sp>
      <p:sp>
        <p:nvSpPr>
          <p:cNvPr id="3" name="object 3"/>
          <p:cNvSpPr/>
          <p:nvPr/>
        </p:nvSpPr>
        <p:spPr>
          <a:xfrm>
            <a:off x="1014374" y="271398"/>
            <a:ext cx="2886075" cy="428625"/>
          </a:xfrm>
          <a:custGeom>
            <a:avLst/>
            <a:gdLst/>
            <a:ahLst/>
            <a:cxnLst/>
            <a:rect l="l" t="t" r="r" b="b"/>
            <a:pathLst>
              <a:path w="2886075" h="428625">
                <a:moveTo>
                  <a:pt x="2421737" y="0"/>
                </a:moveTo>
                <a:lnTo>
                  <a:pt x="464286" y="0"/>
                </a:lnTo>
                <a:lnTo>
                  <a:pt x="401289" y="1957"/>
                </a:lnTo>
                <a:lnTo>
                  <a:pt x="340867" y="7659"/>
                </a:lnTo>
                <a:lnTo>
                  <a:pt x="283572" y="16851"/>
                </a:lnTo>
                <a:lnTo>
                  <a:pt x="229960" y="29275"/>
                </a:lnTo>
                <a:lnTo>
                  <a:pt x="180582" y="44677"/>
                </a:lnTo>
                <a:lnTo>
                  <a:pt x="135993" y="62801"/>
                </a:lnTo>
                <a:lnTo>
                  <a:pt x="96745" y="83391"/>
                </a:lnTo>
                <a:lnTo>
                  <a:pt x="63392" y="106190"/>
                </a:lnTo>
                <a:lnTo>
                  <a:pt x="16586" y="157397"/>
                </a:lnTo>
                <a:lnTo>
                  <a:pt x="0" y="214376"/>
                </a:lnTo>
                <a:lnTo>
                  <a:pt x="4238" y="243456"/>
                </a:lnTo>
                <a:lnTo>
                  <a:pt x="36488" y="297787"/>
                </a:lnTo>
                <a:lnTo>
                  <a:pt x="96745" y="345313"/>
                </a:lnTo>
                <a:lnTo>
                  <a:pt x="135993" y="365887"/>
                </a:lnTo>
                <a:lnTo>
                  <a:pt x="180582" y="383994"/>
                </a:lnTo>
                <a:lnTo>
                  <a:pt x="229960" y="399382"/>
                </a:lnTo>
                <a:lnTo>
                  <a:pt x="283572" y="411793"/>
                </a:lnTo>
                <a:lnTo>
                  <a:pt x="340867" y="420974"/>
                </a:lnTo>
                <a:lnTo>
                  <a:pt x="401289" y="426669"/>
                </a:lnTo>
                <a:lnTo>
                  <a:pt x="464286" y="428625"/>
                </a:lnTo>
                <a:lnTo>
                  <a:pt x="2421737" y="428625"/>
                </a:lnTo>
                <a:lnTo>
                  <a:pt x="2484764" y="426669"/>
                </a:lnTo>
                <a:lnTo>
                  <a:pt x="2545207" y="420974"/>
                </a:lnTo>
                <a:lnTo>
                  <a:pt x="2602514" y="411793"/>
                </a:lnTo>
                <a:lnTo>
                  <a:pt x="2656132" y="399382"/>
                </a:lnTo>
                <a:lnTo>
                  <a:pt x="2705510" y="383994"/>
                </a:lnTo>
                <a:lnTo>
                  <a:pt x="2750096" y="365887"/>
                </a:lnTo>
                <a:lnTo>
                  <a:pt x="2789337" y="345313"/>
                </a:lnTo>
                <a:lnTo>
                  <a:pt x="2822681" y="322528"/>
                </a:lnTo>
                <a:lnTo>
                  <a:pt x="2869471" y="271344"/>
                </a:lnTo>
                <a:lnTo>
                  <a:pt x="2886049" y="214376"/>
                </a:lnTo>
                <a:lnTo>
                  <a:pt x="2881813" y="185293"/>
                </a:lnTo>
                <a:lnTo>
                  <a:pt x="2849576" y="130944"/>
                </a:lnTo>
                <a:lnTo>
                  <a:pt x="2789337" y="83391"/>
                </a:lnTo>
                <a:lnTo>
                  <a:pt x="2750096" y="62801"/>
                </a:lnTo>
                <a:lnTo>
                  <a:pt x="2705510" y="44677"/>
                </a:lnTo>
                <a:lnTo>
                  <a:pt x="2656132" y="29275"/>
                </a:lnTo>
                <a:lnTo>
                  <a:pt x="2602514" y="16851"/>
                </a:lnTo>
                <a:lnTo>
                  <a:pt x="2545207" y="7659"/>
                </a:lnTo>
                <a:lnTo>
                  <a:pt x="2484764" y="1957"/>
                </a:lnTo>
                <a:lnTo>
                  <a:pt x="2421737" y="0"/>
                </a:lnTo>
                <a:close/>
              </a:path>
            </a:pathLst>
          </a:custGeom>
          <a:solidFill>
            <a:srgbClr val="4F81BC"/>
          </a:solidFill>
        </p:spPr>
        <p:txBody>
          <a:bodyPr wrap="square" lIns="0" tIns="0" rIns="0" bIns="0" rtlCol="0"/>
          <a:lstStyle/>
          <a:p>
            <a:endParaRPr/>
          </a:p>
        </p:txBody>
      </p:sp>
      <p:sp>
        <p:nvSpPr>
          <p:cNvPr id="4" name="object 4"/>
          <p:cNvSpPr txBox="1"/>
          <p:nvPr/>
        </p:nvSpPr>
        <p:spPr>
          <a:xfrm>
            <a:off x="7180326" y="93852"/>
            <a:ext cx="2732405" cy="287020"/>
          </a:xfrm>
          <a:prstGeom prst="rect">
            <a:avLst/>
          </a:prstGeom>
        </p:spPr>
        <p:txBody>
          <a:bodyPr vert="horz" wrap="square" lIns="0" tIns="0" rIns="0" bIns="0" rtlCol="0">
            <a:spAutoFit/>
          </a:bodyPr>
          <a:lstStyle/>
          <a:p>
            <a:pPr marL="12700">
              <a:lnSpc>
                <a:spcPct val="100000"/>
              </a:lnSpc>
            </a:pPr>
            <a:r>
              <a:rPr sz="1800" spc="-254" dirty="0">
                <a:latin typeface="Arial" panose="020B0604020202020204"/>
                <a:cs typeface="Arial" panose="020B0604020202020204"/>
              </a:rPr>
              <a:t>1</a:t>
            </a:r>
            <a:r>
              <a:rPr sz="1800" spc="-245" dirty="0">
                <a:latin typeface="Arial" panose="020B0604020202020204"/>
                <a:cs typeface="Arial" panose="020B0604020202020204"/>
              </a:rPr>
              <a:t>0</a:t>
            </a:r>
            <a:r>
              <a:rPr sz="1800" dirty="0">
                <a:latin typeface="宋体" panose="02010600030101010101" pitchFamily="2" charset="-122"/>
                <a:cs typeface="宋体" panose="02010600030101010101" pitchFamily="2" charset="-122"/>
              </a:rPr>
              <a:t>大经典案例教你节约个税</a:t>
            </a:r>
            <a:endParaRPr sz="1800">
              <a:latin typeface="宋体" panose="02010600030101010101" pitchFamily="2" charset="-122"/>
              <a:cs typeface="宋体" panose="02010600030101010101" pitchFamily="2" charset="-122"/>
            </a:endParaRPr>
          </a:p>
        </p:txBody>
      </p:sp>
      <p:sp>
        <p:nvSpPr>
          <p:cNvPr id="5" name="object 5"/>
          <p:cNvSpPr/>
          <p:nvPr/>
        </p:nvSpPr>
        <p:spPr>
          <a:xfrm>
            <a:off x="642912" y="985786"/>
            <a:ext cx="9615805" cy="3786504"/>
          </a:xfrm>
          <a:custGeom>
            <a:avLst/>
            <a:gdLst/>
            <a:ahLst/>
            <a:cxnLst/>
            <a:rect l="l" t="t" r="r" b="b"/>
            <a:pathLst>
              <a:path w="9615805" h="3786504">
                <a:moveTo>
                  <a:pt x="0" y="3786251"/>
                </a:moveTo>
                <a:lnTo>
                  <a:pt x="9615551" y="3786251"/>
                </a:lnTo>
                <a:lnTo>
                  <a:pt x="9615551" y="0"/>
                </a:lnTo>
                <a:lnTo>
                  <a:pt x="0" y="0"/>
                </a:lnTo>
                <a:lnTo>
                  <a:pt x="0" y="3786251"/>
                </a:lnTo>
                <a:close/>
              </a:path>
            </a:pathLst>
          </a:custGeom>
          <a:ln w="25400">
            <a:solidFill>
              <a:srgbClr val="4F81BC"/>
            </a:solidFill>
          </a:ln>
        </p:spPr>
        <p:txBody>
          <a:bodyPr wrap="square" lIns="0" tIns="0" rIns="0" bIns="0" rtlCol="0"/>
          <a:lstStyle/>
          <a:p>
            <a:endParaRPr/>
          </a:p>
        </p:txBody>
      </p:sp>
      <p:sp>
        <p:nvSpPr>
          <p:cNvPr id="6" name="object 6"/>
          <p:cNvSpPr/>
          <p:nvPr/>
        </p:nvSpPr>
        <p:spPr>
          <a:xfrm>
            <a:off x="4257675" y="771525"/>
            <a:ext cx="2143125" cy="428625"/>
          </a:xfrm>
          <a:custGeom>
            <a:avLst/>
            <a:gdLst/>
            <a:ahLst/>
            <a:cxnLst/>
            <a:rect l="l" t="t" r="r" b="b"/>
            <a:pathLst>
              <a:path w="2143125" h="428625">
                <a:moveTo>
                  <a:pt x="2071751" y="0"/>
                </a:moveTo>
                <a:lnTo>
                  <a:pt x="71374" y="0"/>
                </a:lnTo>
                <a:lnTo>
                  <a:pt x="43612" y="5615"/>
                </a:lnTo>
                <a:lnTo>
                  <a:pt x="20923" y="20923"/>
                </a:lnTo>
                <a:lnTo>
                  <a:pt x="5615" y="43612"/>
                </a:lnTo>
                <a:lnTo>
                  <a:pt x="0" y="71373"/>
                </a:lnTo>
                <a:lnTo>
                  <a:pt x="0" y="357123"/>
                </a:lnTo>
                <a:lnTo>
                  <a:pt x="5615" y="384958"/>
                </a:lnTo>
                <a:lnTo>
                  <a:pt x="20923" y="407685"/>
                </a:lnTo>
                <a:lnTo>
                  <a:pt x="43612" y="423007"/>
                </a:lnTo>
                <a:lnTo>
                  <a:pt x="71374" y="428625"/>
                </a:lnTo>
                <a:lnTo>
                  <a:pt x="2071751" y="428625"/>
                </a:lnTo>
                <a:lnTo>
                  <a:pt x="2099512" y="423007"/>
                </a:lnTo>
                <a:lnTo>
                  <a:pt x="2122201" y="407685"/>
                </a:lnTo>
                <a:lnTo>
                  <a:pt x="2137509" y="384958"/>
                </a:lnTo>
                <a:lnTo>
                  <a:pt x="2143125" y="357123"/>
                </a:lnTo>
                <a:lnTo>
                  <a:pt x="2143125" y="71373"/>
                </a:lnTo>
                <a:lnTo>
                  <a:pt x="2137509" y="43612"/>
                </a:lnTo>
                <a:lnTo>
                  <a:pt x="2122201" y="20923"/>
                </a:lnTo>
                <a:lnTo>
                  <a:pt x="2099512" y="5615"/>
                </a:lnTo>
                <a:lnTo>
                  <a:pt x="2071751" y="0"/>
                </a:lnTo>
                <a:close/>
              </a:path>
            </a:pathLst>
          </a:custGeom>
          <a:solidFill>
            <a:srgbClr val="4F81BC"/>
          </a:solidFill>
        </p:spPr>
        <p:txBody>
          <a:bodyPr wrap="square" lIns="0" tIns="0" rIns="0" bIns="0" rtlCol="0"/>
          <a:lstStyle/>
          <a:p>
            <a:endParaRPr/>
          </a:p>
        </p:txBody>
      </p:sp>
      <p:sp>
        <p:nvSpPr>
          <p:cNvPr id="7" name="object 7"/>
          <p:cNvSpPr/>
          <p:nvPr/>
        </p:nvSpPr>
        <p:spPr>
          <a:xfrm>
            <a:off x="4257675" y="771525"/>
            <a:ext cx="2143125" cy="428625"/>
          </a:xfrm>
          <a:custGeom>
            <a:avLst/>
            <a:gdLst/>
            <a:ahLst/>
            <a:cxnLst/>
            <a:rect l="l" t="t" r="r" b="b"/>
            <a:pathLst>
              <a:path w="2143125" h="428625">
                <a:moveTo>
                  <a:pt x="0" y="71373"/>
                </a:moveTo>
                <a:lnTo>
                  <a:pt x="5615" y="43612"/>
                </a:lnTo>
                <a:lnTo>
                  <a:pt x="20923" y="20923"/>
                </a:lnTo>
                <a:lnTo>
                  <a:pt x="43612" y="5615"/>
                </a:lnTo>
                <a:lnTo>
                  <a:pt x="71374" y="0"/>
                </a:lnTo>
                <a:lnTo>
                  <a:pt x="2071751" y="0"/>
                </a:lnTo>
                <a:lnTo>
                  <a:pt x="2099512" y="5615"/>
                </a:lnTo>
                <a:lnTo>
                  <a:pt x="2122201" y="20923"/>
                </a:lnTo>
                <a:lnTo>
                  <a:pt x="2137509" y="43612"/>
                </a:lnTo>
                <a:lnTo>
                  <a:pt x="2143125" y="71373"/>
                </a:lnTo>
                <a:lnTo>
                  <a:pt x="2143125" y="357123"/>
                </a:lnTo>
                <a:lnTo>
                  <a:pt x="2137509" y="384958"/>
                </a:lnTo>
                <a:lnTo>
                  <a:pt x="2122201" y="407685"/>
                </a:lnTo>
                <a:lnTo>
                  <a:pt x="2099512" y="423007"/>
                </a:lnTo>
                <a:lnTo>
                  <a:pt x="2071751" y="428625"/>
                </a:lnTo>
                <a:lnTo>
                  <a:pt x="71374" y="428625"/>
                </a:lnTo>
                <a:lnTo>
                  <a:pt x="43612" y="423007"/>
                </a:lnTo>
                <a:lnTo>
                  <a:pt x="20923" y="407685"/>
                </a:lnTo>
                <a:lnTo>
                  <a:pt x="5615" y="384958"/>
                </a:lnTo>
                <a:lnTo>
                  <a:pt x="0" y="357123"/>
                </a:lnTo>
                <a:lnTo>
                  <a:pt x="0" y="71373"/>
                </a:lnTo>
                <a:close/>
              </a:path>
            </a:pathLst>
          </a:custGeom>
          <a:ln w="25400">
            <a:solidFill>
              <a:srgbClr val="4F81BC"/>
            </a:solidFill>
          </a:ln>
        </p:spPr>
        <p:txBody>
          <a:bodyPr wrap="square" lIns="0" tIns="0" rIns="0" bIns="0" rtlCol="0"/>
          <a:lstStyle/>
          <a:p>
            <a:endParaRPr/>
          </a:p>
        </p:txBody>
      </p:sp>
      <p:sp>
        <p:nvSpPr>
          <p:cNvPr id="8" name="object 8"/>
          <p:cNvSpPr txBox="1"/>
          <p:nvPr/>
        </p:nvSpPr>
        <p:spPr>
          <a:xfrm>
            <a:off x="907796" y="339852"/>
            <a:ext cx="9090660" cy="3646804"/>
          </a:xfrm>
          <a:prstGeom prst="rect">
            <a:avLst/>
          </a:prstGeom>
        </p:spPr>
        <p:txBody>
          <a:bodyPr vert="horz" wrap="square" lIns="0" tIns="0" rIns="0" bIns="0" rtlCol="0">
            <a:spAutoFit/>
          </a:bodyPr>
          <a:lstStyle/>
          <a:p>
            <a:pPr marL="367665">
              <a:lnSpc>
                <a:spcPct val="100000"/>
              </a:lnSpc>
            </a:pPr>
            <a:r>
              <a:rPr sz="1800" b="1" spc="-25" dirty="0">
                <a:solidFill>
                  <a:srgbClr val="FFFFFF"/>
                </a:solidFill>
                <a:latin typeface="Arial Narrow" panose="020B0706020202030204"/>
                <a:cs typeface="Arial Narrow" panose="020B0706020202030204"/>
              </a:rPr>
              <a:t>1</a:t>
            </a:r>
            <a:r>
              <a:rPr sz="1800" b="1" spc="-25" dirty="0">
                <a:solidFill>
                  <a:srgbClr val="FFFFFF"/>
                </a:solidFill>
                <a:latin typeface="微软雅黑" panose="020B0503020204020204" charset="-122"/>
                <a:cs typeface="微软雅黑" panose="020B0503020204020204" charset="-122"/>
              </a:rPr>
              <a:t>、巧用年终奖政策节税</a:t>
            </a:r>
            <a:endParaRPr sz="1800">
              <a:latin typeface="微软雅黑" panose="020B0503020204020204" charset="-122"/>
              <a:cs typeface="微软雅黑" panose="020B0503020204020204" charset="-122"/>
            </a:endParaRPr>
          </a:p>
          <a:p>
            <a:pPr>
              <a:lnSpc>
                <a:spcPct val="100000"/>
              </a:lnSpc>
              <a:spcBef>
                <a:spcPts val="50"/>
              </a:spcBef>
            </a:pPr>
            <a:endParaRPr sz="1500">
              <a:latin typeface="Times New Roman" panose="02020603050405020304"/>
              <a:cs typeface="Times New Roman" panose="02020603050405020304"/>
            </a:endParaRPr>
          </a:p>
          <a:p>
            <a:pPr marR="240665" algn="ctr">
              <a:lnSpc>
                <a:spcPct val="100000"/>
              </a:lnSpc>
            </a:pPr>
            <a:r>
              <a:rPr sz="1800" b="1" dirty="0">
                <a:solidFill>
                  <a:srgbClr val="FFFFFF"/>
                </a:solidFill>
                <a:latin typeface="微软雅黑" panose="020B0503020204020204" charset="-122"/>
                <a:cs typeface="微软雅黑" panose="020B0503020204020204" charset="-122"/>
              </a:rPr>
              <a:t>深圳地税稽查案例</a:t>
            </a:r>
            <a:endParaRPr sz="1800">
              <a:latin typeface="微软雅黑" panose="020B0503020204020204" charset="-122"/>
              <a:cs typeface="微软雅黑" panose="020B0503020204020204" charset="-122"/>
            </a:endParaRPr>
          </a:p>
          <a:p>
            <a:pPr>
              <a:lnSpc>
                <a:spcPct val="100000"/>
              </a:lnSpc>
            </a:pPr>
            <a:endParaRPr sz="1800">
              <a:latin typeface="Times New Roman" panose="02020603050405020304"/>
              <a:cs typeface="Times New Roman" panose="02020603050405020304"/>
            </a:endParaRPr>
          </a:p>
          <a:p>
            <a:pPr marL="377825">
              <a:lnSpc>
                <a:spcPct val="100000"/>
              </a:lnSpc>
              <a:spcBef>
                <a:spcPts val="1120"/>
              </a:spcBef>
            </a:pPr>
            <a:r>
              <a:rPr sz="1400" spc="-5" dirty="0">
                <a:latin typeface="微软雅黑" panose="020B0503020204020204" charset="-122"/>
                <a:cs typeface="微软雅黑" panose="020B0503020204020204" charset="-122"/>
              </a:rPr>
              <a:t>近日，深圳市地税局第三稽查局对某公司纳税情况实施稽查，</a:t>
            </a:r>
            <a:r>
              <a:rPr sz="1400" b="1" spc="-5" dirty="0">
                <a:latin typeface="微软雅黑" panose="020B0503020204020204" charset="-122"/>
                <a:cs typeface="微软雅黑" panose="020B0503020204020204" charset="-122"/>
              </a:rPr>
              <a:t>发现该公司存在以费用报销的名义发放各类补贴少</a:t>
            </a:r>
            <a:endParaRPr sz="1400">
              <a:latin typeface="微软雅黑" panose="020B0503020204020204" charset="-122"/>
              <a:cs typeface="微软雅黑" panose="020B0503020204020204" charset="-122"/>
            </a:endParaRPr>
          </a:p>
          <a:p>
            <a:pPr marL="377825" marR="7620" indent="-365760">
              <a:lnSpc>
                <a:spcPts val="2520"/>
              </a:lnSpc>
              <a:spcBef>
                <a:spcPts val="220"/>
              </a:spcBef>
            </a:pPr>
            <a:r>
              <a:rPr sz="1400" b="1" spc="-5" dirty="0">
                <a:latin typeface="微软雅黑" panose="020B0503020204020204" charset="-122"/>
                <a:cs typeface="微软雅黑" panose="020B0503020204020204" charset="-122"/>
              </a:rPr>
              <a:t>代扣代缴个人所得税的行为，最终依法责令其补扣缴个人所得税并处以罚款，补罚金额合计14万元</a:t>
            </a:r>
            <a:r>
              <a:rPr sz="1400" spc="-5" dirty="0">
                <a:latin typeface="微软雅黑" panose="020B0503020204020204" charset="-122"/>
                <a:cs typeface="微软雅黑" panose="020B0503020204020204" charset="-122"/>
              </a:rPr>
              <a:t>。  由于该案为高收入行业专项检查选案户，因此在税务稽查过程中，稽查人员将个人所得税的扣缴情况作为稽查重</a:t>
            </a:r>
            <a:endParaRPr sz="1400">
              <a:latin typeface="微软雅黑" panose="020B0503020204020204" charset="-122"/>
              <a:cs typeface="微软雅黑" panose="020B0503020204020204" charset="-122"/>
            </a:endParaRPr>
          </a:p>
          <a:p>
            <a:pPr marL="12700" marR="17145" algn="just">
              <a:lnSpc>
                <a:spcPts val="2520"/>
              </a:lnSpc>
            </a:pPr>
            <a:r>
              <a:rPr sz="1400" spc="-5" dirty="0">
                <a:latin typeface="微软雅黑" panose="020B0503020204020204" charset="-122"/>
                <a:cs typeface="微软雅黑" panose="020B0503020204020204" charset="-122"/>
              </a:rPr>
              <a:t>点。在调取了该公司稽查所属期内的账本、凭证、纳税资料之后，税务稽查人员发现该公司“管理费用”科目列支了  洗理费、通讯费、清凉费、伙食费、过节费、旅游费等各种名目的费用，</a:t>
            </a:r>
            <a:r>
              <a:rPr sz="1400" b="1" spc="-5" dirty="0">
                <a:latin typeface="微软雅黑" panose="020B0503020204020204" charset="-122"/>
                <a:cs typeface="微软雅黑" panose="020B0503020204020204" charset="-122"/>
              </a:rPr>
              <a:t>出现频率较高，金额相对固定，合计列支费  用达一百万元，有变相发放补贴的嫌疑。</a:t>
            </a:r>
            <a:r>
              <a:rPr sz="1400" spc="-5" dirty="0">
                <a:latin typeface="微软雅黑" panose="020B0503020204020204" charset="-122"/>
                <a:cs typeface="微软雅黑" panose="020B0503020204020204" charset="-122"/>
              </a:rPr>
              <a:t>经进一步核查相关记帐凭证，稽查人员发现记帐凭证后不仅附有电信定额发</a:t>
            </a:r>
            <a:endParaRPr sz="1400">
              <a:latin typeface="微软雅黑" panose="020B0503020204020204" charset="-122"/>
              <a:cs typeface="微软雅黑" panose="020B0503020204020204" charset="-122"/>
            </a:endParaRPr>
          </a:p>
          <a:p>
            <a:pPr marL="12700" algn="just">
              <a:lnSpc>
                <a:spcPct val="100000"/>
              </a:lnSpc>
              <a:spcBef>
                <a:spcPts val="615"/>
              </a:spcBef>
            </a:pPr>
            <a:r>
              <a:rPr sz="1400" spc="-5" dirty="0">
                <a:latin typeface="微软雅黑" panose="020B0503020204020204" charset="-122"/>
                <a:cs typeface="微软雅黑" panose="020B0503020204020204" charset="-122"/>
              </a:rPr>
              <a:t>票、大型商超商品销售发票、旅游费发票等各类名目的发票，还附有明细发放清单，各种补贴以现金发放，员工人人</a:t>
            </a:r>
            <a:endParaRPr sz="1400">
              <a:latin typeface="微软雅黑" panose="020B0503020204020204" charset="-122"/>
              <a:cs typeface="微软雅黑" panose="020B0503020204020204" charset="-122"/>
            </a:endParaRPr>
          </a:p>
          <a:p>
            <a:pPr marL="12700" algn="just">
              <a:lnSpc>
                <a:spcPct val="100000"/>
              </a:lnSpc>
              <a:spcBef>
                <a:spcPts val="840"/>
              </a:spcBef>
            </a:pPr>
            <a:r>
              <a:rPr sz="1400" spc="-15" dirty="0">
                <a:latin typeface="微软雅黑" panose="020B0503020204020204" charset="-122"/>
                <a:cs typeface="微软雅黑" panose="020B0503020204020204" charset="-122"/>
              </a:rPr>
              <a:t>有份。</a:t>
            </a:r>
            <a:endParaRPr sz="1400">
              <a:latin typeface="微软雅黑" panose="020B0503020204020204" charset="-122"/>
              <a:cs typeface="微软雅黑" panose="020B0503020204020204" charset="-122"/>
            </a:endParaRPr>
          </a:p>
        </p:txBody>
      </p:sp>
      <p:sp>
        <p:nvSpPr>
          <p:cNvPr id="9" name="object 9"/>
          <p:cNvSpPr/>
          <p:nvPr/>
        </p:nvSpPr>
        <p:spPr>
          <a:xfrm>
            <a:off x="3855720" y="432815"/>
            <a:ext cx="6848856" cy="131063"/>
          </a:xfrm>
          <a:prstGeom prst="rect">
            <a:avLst/>
          </a:prstGeom>
          <a:blipFill>
            <a:blip r:embed="rId2" cstate="print"/>
            <a:stretch>
              <a:fillRect/>
            </a:stretch>
          </a:blipFill>
        </p:spPr>
        <p:txBody>
          <a:bodyPr wrap="square" lIns="0" tIns="0" rIns="0" bIns="0" rtlCol="0"/>
          <a:lstStyle/>
          <a:p>
            <a:endParaRPr/>
          </a:p>
        </p:txBody>
      </p:sp>
      <p:sp>
        <p:nvSpPr>
          <p:cNvPr id="10" name="object 10"/>
          <p:cNvSpPr/>
          <p:nvPr/>
        </p:nvSpPr>
        <p:spPr>
          <a:xfrm>
            <a:off x="3900423" y="471423"/>
            <a:ext cx="6758305" cy="14604"/>
          </a:xfrm>
          <a:custGeom>
            <a:avLst/>
            <a:gdLst/>
            <a:ahLst/>
            <a:cxnLst/>
            <a:rect l="l" t="t" r="r" b="b"/>
            <a:pathLst>
              <a:path w="6758305" h="14604">
                <a:moveTo>
                  <a:pt x="0" y="14351"/>
                </a:moveTo>
                <a:lnTo>
                  <a:pt x="6758051" y="0"/>
                </a:lnTo>
              </a:path>
            </a:pathLst>
          </a:custGeom>
          <a:ln w="25400">
            <a:solidFill>
              <a:srgbClr val="4F81BC"/>
            </a:solidFill>
          </a:ln>
        </p:spPr>
        <p:txBody>
          <a:bodyPr wrap="square" lIns="0" tIns="0" rIns="0" bIns="0" rtlCol="0"/>
          <a:lstStyle/>
          <a:p>
            <a:endParaRPr/>
          </a:p>
        </p:txBody>
      </p:sp>
      <p:sp>
        <p:nvSpPr>
          <p:cNvPr id="11" name="object 11"/>
          <p:cNvSpPr/>
          <p:nvPr/>
        </p:nvSpPr>
        <p:spPr>
          <a:xfrm>
            <a:off x="0" y="4986356"/>
            <a:ext cx="10801350" cy="415290"/>
          </a:xfrm>
          <a:custGeom>
            <a:avLst/>
            <a:gdLst/>
            <a:ahLst/>
            <a:cxnLst/>
            <a:rect l="l" t="t" r="r" b="b"/>
            <a:pathLst>
              <a:path w="10801350" h="415289">
                <a:moveTo>
                  <a:pt x="10801350" y="414697"/>
                </a:moveTo>
                <a:lnTo>
                  <a:pt x="10801350" y="0"/>
                </a:lnTo>
                <a:lnTo>
                  <a:pt x="0" y="0"/>
                </a:lnTo>
                <a:lnTo>
                  <a:pt x="0" y="414697"/>
                </a:lnTo>
                <a:lnTo>
                  <a:pt x="10801350" y="414697"/>
                </a:lnTo>
                <a:close/>
              </a:path>
            </a:pathLst>
          </a:custGeom>
          <a:solidFill>
            <a:srgbClr val="404040"/>
          </a:solidFill>
        </p:spPr>
        <p:txBody>
          <a:bodyPr wrap="square" lIns="0" tIns="0" rIns="0" bIns="0" rtlCol="0"/>
          <a:lstStyle/>
          <a:p>
            <a:endParaRPr/>
          </a:p>
        </p:txBody>
      </p:sp>
      <p:sp>
        <p:nvSpPr>
          <p:cNvPr id="12" name="object 12"/>
          <p:cNvSpPr txBox="1">
            <a:spLocks noGrp="1"/>
          </p:cNvSpPr>
          <p:nvPr>
            <p:ph type="ftr" sz="quarter" idx="5"/>
          </p:nvPr>
        </p:nvSpPr>
        <p:spPr>
          <a:prstGeom prst="rect">
            <a:avLst/>
          </a:prstGeom>
        </p:spPr>
        <p:txBody>
          <a:bodyPr vert="horz" wrap="square" lIns="0" tIns="0" rIns="0" bIns="0" rtlCol="0">
            <a:spAutoFit/>
          </a:bodyPr>
          <a:lstStyle/>
          <a:p>
            <a:pPr marL="12700">
              <a:lnSpc>
                <a:spcPts val="2095"/>
              </a:lnSpc>
            </a:pPr>
            <a:r>
              <a:rPr spc="5" dirty="0"/>
              <a:t>会计学堂</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0" rIns="0" bIns="0" rtlCol="0">
            <a:spAutoFit/>
          </a:bodyPr>
          <a:lstStyle/>
          <a:p>
            <a:pPr marL="12700">
              <a:lnSpc>
                <a:spcPct val="100000"/>
              </a:lnSpc>
            </a:pPr>
            <a:endParaRPr dirty="0">
              <a:solidFill>
                <a:srgbClr val="00AF50"/>
              </a:solidFill>
            </a:endParaRPr>
          </a:p>
        </p:txBody>
      </p:sp>
      <p:sp>
        <p:nvSpPr>
          <p:cNvPr id="3" name="object 3"/>
          <p:cNvSpPr/>
          <p:nvPr/>
        </p:nvSpPr>
        <p:spPr>
          <a:xfrm>
            <a:off x="1014374" y="271398"/>
            <a:ext cx="2886075" cy="428625"/>
          </a:xfrm>
          <a:custGeom>
            <a:avLst/>
            <a:gdLst/>
            <a:ahLst/>
            <a:cxnLst/>
            <a:rect l="l" t="t" r="r" b="b"/>
            <a:pathLst>
              <a:path w="2886075" h="428625">
                <a:moveTo>
                  <a:pt x="2421737" y="0"/>
                </a:moveTo>
                <a:lnTo>
                  <a:pt x="464286" y="0"/>
                </a:lnTo>
                <a:lnTo>
                  <a:pt x="401289" y="1957"/>
                </a:lnTo>
                <a:lnTo>
                  <a:pt x="340867" y="7659"/>
                </a:lnTo>
                <a:lnTo>
                  <a:pt x="283572" y="16851"/>
                </a:lnTo>
                <a:lnTo>
                  <a:pt x="229960" y="29275"/>
                </a:lnTo>
                <a:lnTo>
                  <a:pt x="180582" y="44677"/>
                </a:lnTo>
                <a:lnTo>
                  <a:pt x="135993" y="62801"/>
                </a:lnTo>
                <a:lnTo>
                  <a:pt x="96745" y="83391"/>
                </a:lnTo>
                <a:lnTo>
                  <a:pt x="63392" y="106190"/>
                </a:lnTo>
                <a:lnTo>
                  <a:pt x="16586" y="157397"/>
                </a:lnTo>
                <a:lnTo>
                  <a:pt x="0" y="214376"/>
                </a:lnTo>
                <a:lnTo>
                  <a:pt x="4238" y="243456"/>
                </a:lnTo>
                <a:lnTo>
                  <a:pt x="36488" y="297787"/>
                </a:lnTo>
                <a:lnTo>
                  <a:pt x="96745" y="345313"/>
                </a:lnTo>
                <a:lnTo>
                  <a:pt x="135993" y="365887"/>
                </a:lnTo>
                <a:lnTo>
                  <a:pt x="180582" y="383994"/>
                </a:lnTo>
                <a:lnTo>
                  <a:pt x="229960" y="399382"/>
                </a:lnTo>
                <a:lnTo>
                  <a:pt x="283572" y="411793"/>
                </a:lnTo>
                <a:lnTo>
                  <a:pt x="340867" y="420974"/>
                </a:lnTo>
                <a:lnTo>
                  <a:pt x="401289" y="426669"/>
                </a:lnTo>
                <a:lnTo>
                  <a:pt x="464286" y="428625"/>
                </a:lnTo>
                <a:lnTo>
                  <a:pt x="2421737" y="428625"/>
                </a:lnTo>
                <a:lnTo>
                  <a:pt x="2484764" y="426669"/>
                </a:lnTo>
                <a:lnTo>
                  <a:pt x="2545207" y="420974"/>
                </a:lnTo>
                <a:lnTo>
                  <a:pt x="2602514" y="411793"/>
                </a:lnTo>
                <a:lnTo>
                  <a:pt x="2656132" y="399382"/>
                </a:lnTo>
                <a:lnTo>
                  <a:pt x="2705510" y="383994"/>
                </a:lnTo>
                <a:lnTo>
                  <a:pt x="2750096" y="365887"/>
                </a:lnTo>
                <a:lnTo>
                  <a:pt x="2789337" y="345313"/>
                </a:lnTo>
                <a:lnTo>
                  <a:pt x="2822681" y="322528"/>
                </a:lnTo>
                <a:lnTo>
                  <a:pt x="2869471" y="271344"/>
                </a:lnTo>
                <a:lnTo>
                  <a:pt x="2886049" y="214376"/>
                </a:lnTo>
                <a:lnTo>
                  <a:pt x="2881813" y="185293"/>
                </a:lnTo>
                <a:lnTo>
                  <a:pt x="2849576" y="130944"/>
                </a:lnTo>
                <a:lnTo>
                  <a:pt x="2789337" y="83391"/>
                </a:lnTo>
                <a:lnTo>
                  <a:pt x="2750096" y="62801"/>
                </a:lnTo>
                <a:lnTo>
                  <a:pt x="2705510" y="44677"/>
                </a:lnTo>
                <a:lnTo>
                  <a:pt x="2656132" y="29275"/>
                </a:lnTo>
                <a:lnTo>
                  <a:pt x="2602514" y="16851"/>
                </a:lnTo>
                <a:lnTo>
                  <a:pt x="2545207" y="7659"/>
                </a:lnTo>
                <a:lnTo>
                  <a:pt x="2484764" y="1957"/>
                </a:lnTo>
                <a:lnTo>
                  <a:pt x="2421737" y="0"/>
                </a:lnTo>
                <a:close/>
              </a:path>
            </a:pathLst>
          </a:custGeom>
          <a:solidFill>
            <a:srgbClr val="4F81BC"/>
          </a:solidFill>
        </p:spPr>
        <p:txBody>
          <a:bodyPr wrap="square" lIns="0" tIns="0" rIns="0" bIns="0" rtlCol="0"/>
          <a:lstStyle/>
          <a:p>
            <a:endParaRPr/>
          </a:p>
        </p:txBody>
      </p:sp>
      <p:sp>
        <p:nvSpPr>
          <p:cNvPr id="4" name="object 4"/>
          <p:cNvSpPr txBox="1"/>
          <p:nvPr/>
        </p:nvSpPr>
        <p:spPr>
          <a:xfrm>
            <a:off x="7180326" y="93852"/>
            <a:ext cx="2732405" cy="287020"/>
          </a:xfrm>
          <a:prstGeom prst="rect">
            <a:avLst/>
          </a:prstGeom>
        </p:spPr>
        <p:txBody>
          <a:bodyPr vert="horz" wrap="square" lIns="0" tIns="0" rIns="0" bIns="0" rtlCol="0">
            <a:spAutoFit/>
          </a:bodyPr>
          <a:lstStyle/>
          <a:p>
            <a:pPr marL="12700">
              <a:lnSpc>
                <a:spcPct val="100000"/>
              </a:lnSpc>
            </a:pPr>
            <a:r>
              <a:rPr sz="1800" spc="-254" dirty="0">
                <a:latin typeface="Arial" panose="020B0604020202020204"/>
                <a:cs typeface="Arial" panose="020B0604020202020204"/>
              </a:rPr>
              <a:t>1</a:t>
            </a:r>
            <a:r>
              <a:rPr sz="1800" spc="-245" dirty="0">
                <a:latin typeface="Arial" panose="020B0604020202020204"/>
                <a:cs typeface="Arial" panose="020B0604020202020204"/>
              </a:rPr>
              <a:t>0</a:t>
            </a:r>
            <a:r>
              <a:rPr sz="1800" dirty="0">
                <a:latin typeface="宋体" panose="02010600030101010101" pitchFamily="2" charset="-122"/>
                <a:cs typeface="宋体" panose="02010600030101010101" pitchFamily="2" charset="-122"/>
              </a:rPr>
              <a:t>大经典案例教你节约个税</a:t>
            </a:r>
            <a:endParaRPr sz="1800">
              <a:latin typeface="宋体" panose="02010600030101010101" pitchFamily="2" charset="-122"/>
              <a:cs typeface="宋体" panose="02010600030101010101" pitchFamily="2" charset="-122"/>
            </a:endParaRPr>
          </a:p>
        </p:txBody>
      </p:sp>
      <p:sp>
        <p:nvSpPr>
          <p:cNvPr id="5" name="object 5"/>
          <p:cNvSpPr/>
          <p:nvPr/>
        </p:nvSpPr>
        <p:spPr>
          <a:xfrm>
            <a:off x="642912" y="985786"/>
            <a:ext cx="9615805" cy="3786504"/>
          </a:xfrm>
          <a:custGeom>
            <a:avLst/>
            <a:gdLst/>
            <a:ahLst/>
            <a:cxnLst/>
            <a:rect l="l" t="t" r="r" b="b"/>
            <a:pathLst>
              <a:path w="9615805" h="3786504">
                <a:moveTo>
                  <a:pt x="0" y="3786251"/>
                </a:moveTo>
                <a:lnTo>
                  <a:pt x="9615551" y="3786251"/>
                </a:lnTo>
                <a:lnTo>
                  <a:pt x="9615551" y="0"/>
                </a:lnTo>
                <a:lnTo>
                  <a:pt x="0" y="0"/>
                </a:lnTo>
                <a:lnTo>
                  <a:pt x="0" y="3786251"/>
                </a:lnTo>
                <a:close/>
              </a:path>
            </a:pathLst>
          </a:custGeom>
          <a:ln w="25400">
            <a:solidFill>
              <a:srgbClr val="4F81BC"/>
            </a:solidFill>
          </a:ln>
        </p:spPr>
        <p:txBody>
          <a:bodyPr wrap="square" lIns="0" tIns="0" rIns="0" bIns="0" rtlCol="0"/>
          <a:lstStyle/>
          <a:p>
            <a:endParaRPr/>
          </a:p>
        </p:txBody>
      </p:sp>
      <p:sp>
        <p:nvSpPr>
          <p:cNvPr id="6" name="object 6"/>
          <p:cNvSpPr/>
          <p:nvPr/>
        </p:nvSpPr>
        <p:spPr>
          <a:xfrm>
            <a:off x="4257675" y="771525"/>
            <a:ext cx="2143125" cy="428625"/>
          </a:xfrm>
          <a:custGeom>
            <a:avLst/>
            <a:gdLst/>
            <a:ahLst/>
            <a:cxnLst/>
            <a:rect l="l" t="t" r="r" b="b"/>
            <a:pathLst>
              <a:path w="2143125" h="428625">
                <a:moveTo>
                  <a:pt x="2071751" y="0"/>
                </a:moveTo>
                <a:lnTo>
                  <a:pt x="71374" y="0"/>
                </a:lnTo>
                <a:lnTo>
                  <a:pt x="43612" y="5615"/>
                </a:lnTo>
                <a:lnTo>
                  <a:pt x="20923" y="20923"/>
                </a:lnTo>
                <a:lnTo>
                  <a:pt x="5615" y="43612"/>
                </a:lnTo>
                <a:lnTo>
                  <a:pt x="0" y="71373"/>
                </a:lnTo>
                <a:lnTo>
                  <a:pt x="0" y="357123"/>
                </a:lnTo>
                <a:lnTo>
                  <a:pt x="5615" y="384958"/>
                </a:lnTo>
                <a:lnTo>
                  <a:pt x="20923" y="407685"/>
                </a:lnTo>
                <a:lnTo>
                  <a:pt x="43612" y="423007"/>
                </a:lnTo>
                <a:lnTo>
                  <a:pt x="71374" y="428625"/>
                </a:lnTo>
                <a:lnTo>
                  <a:pt x="2071751" y="428625"/>
                </a:lnTo>
                <a:lnTo>
                  <a:pt x="2099512" y="423007"/>
                </a:lnTo>
                <a:lnTo>
                  <a:pt x="2122201" y="407685"/>
                </a:lnTo>
                <a:lnTo>
                  <a:pt x="2137509" y="384958"/>
                </a:lnTo>
                <a:lnTo>
                  <a:pt x="2143125" y="357123"/>
                </a:lnTo>
                <a:lnTo>
                  <a:pt x="2143125" y="71373"/>
                </a:lnTo>
                <a:lnTo>
                  <a:pt x="2137509" y="43612"/>
                </a:lnTo>
                <a:lnTo>
                  <a:pt x="2122201" y="20923"/>
                </a:lnTo>
                <a:lnTo>
                  <a:pt x="2099512" y="5615"/>
                </a:lnTo>
                <a:lnTo>
                  <a:pt x="2071751" y="0"/>
                </a:lnTo>
                <a:close/>
              </a:path>
            </a:pathLst>
          </a:custGeom>
          <a:solidFill>
            <a:srgbClr val="4F81BC"/>
          </a:solidFill>
        </p:spPr>
        <p:txBody>
          <a:bodyPr wrap="square" lIns="0" tIns="0" rIns="0" bIns="0" rtlCol="0"/>
          <a:lstStyle/>
          <a:p>
            <a:endParaRPr/>
          </a:p>
        </p:txBody>
      </p:sp>
      <p:sp>
        <p:nvSpPr>
          <p:cNvPr id="7" name="object 7"/>
          <p:cNvSpPr/>
          <p:nvPr/>
        </p:nvSpPr>
        <p:spPr>
          <a:xfrm>
            <a:off x="4257675" y="771525"/>
            <a:ext cx="2143125" cy="428625"/>
          </a:xfrm>
          <a:custGeom>
            <a:avLst/>
            <a:gdLst/>
            <a:ahLst/>
            <a:cxnLst/>
            <a:rect l="l" t="t" r="r" b="b"/>
            <a:pathLst>
              <a:path w="2143125" h="428625">
                <a:moveTo>
                  <a:pt x="0" y="71373"/>
                </a:moveTo>
                <a:lnTo>
                  <a:pt x="5615" y="43612"/>
                </a:lnTo>
                <a:lnTo>
                  <a:pt x="20923" y="20923"/>
                </a:lnTo>
                <a:lnTo>
                  <a:pt x="43612" y="5615"/>
                </a:lnTo>
                <a:lnTo>
                  <a:pt x="71374" y="0"/>
                </a:lnTo>
                <a:lnTo>
                  <a:pt x="2071751" y="0"/>
                </a:lnTo>
                <a:lnTo>
                  <a:pt x="2099512" y="5615"/>
                </a:lnTo>
                <a:lnTo>
                  <a:pt x="2122201" y="20923"/>
                </a:lnTo>
                <a:lnTo>
                  <a:pt x="2137509" y="43612"/>
                </a:lnTo>
                <a:lnTo>
                  <a:pt x="2143125" y="71373"/>
                </a:lnTo>
                <a:lnTo>
                  <a:pt x="2143125" y="357123"/>
                </a:lnTo>
                <a:lnTo>
                  <a:pt x="2137509" y="384958"/>
                </a:lnTo>
                <a:lnTo>
                  <a:pt x="2122201" y="407685"/>
                </a:lnTo>
                <a:lnTo>
                  <a:pt x="2099512" y="423007"/>
                </a:lnTo>
                <a:lnTo>
                  <a:pt x="2071751" y="428625"/>
                </a:lnTo>
                <a:lnTo>
                  <a:pt x="71374" y="428625"/>
                </a:lnTo>
                <a:lnTo>
                  <a:pt x="43612" y="423007"/>
                </a:lnTo>
                <a:lnTo>
                  <a:pt x="20923" y="407685"/>
                </a:lnTo>
                <a:lnTo>
                  <a:pt x="5615" y="384958"/>
                </a:lnTo>
                <a:lnTo>
                  <a:pt x="0" y="357123"/>
                </a:lnTo>
                <a:lnTo>
                  <a:pt x="0" y="71373"/>
                </a:lnTo>
                <a:close/>
              </a:path>
            </a:pathLst>
          </a:custGeom>
          <a:ln w="25400">
            <a:solidFill>
              <a:srgbClr val="4F81BC"/>
            </a:solidFill>
          </a:ln>
        </p:spPr>
        <p:txBody>
          <a:bodyPr wrap="square" lIns="0" tIns="0" rIns="0" bIns="0" rtlCol="0"/>
          <a:lstStyle/>
          <a:p>
            <a:endParaRPr/>
          </a:p>
        </p:txBody>
      </p:sp>
      <p:sp>
        <p:nvSpPr>
          <p:cNvPr id="8" name="object 8"/>
          <p:cNvSpPr txBox="1"/>
          <p:nvPr/>
        </p:nvSpPr>
        <p:spPr>
          <a:xfrm>
            <a:off x="907796" y="339852"/>
            <a:ext cx="9077960" cy="4013919"/>
          </a:xfrm>
          <a:prstGeom prst="rect">
            <a:avLst/>
          </a:prstGeom>
        </p:spPr>
        <p:txBody>
          <a:bodyPr vert="horz" wrap="square" lIns="0" tIns="0" rIns="0" bIns="0" rtlCol="0">
            <a:spAutoFit/>
          </a:bodyPr>
          <a:lstStyle/>
          <a:p>
            <a:pPr marL="367665">
              <a:lnSpc>
                <a:spcPct val="100000"/>
              </a:lnSpc>
            </a:pPr>
            <a:r>
              <a:rPr sz="1800" b="1" spc="-25" dirty="0">
                <a:solidFill>
                  <a:srgbClr val="FFFFFF"/>
                </a:solidFill>
                <a:latin typeface="Arial Narrow" panose="020B0706020202030204"/>
                <a:cs typeface="Arial Narrow" panose="020B0706020202030204"/>
              </a:rPr>
              <a:t>1</a:t>
            </a:r>
            <a:r>
              <a:rPr sz="1800" b="1" spc="-25" dirty="0">
                <a:solidFill>
                  <a:srgbClr val="FFFFFF"/>
                </a:solidFill>
                <a:latin typeface="微软雅黑" panose="020B0503020204020204" charset="-122"/>
                <a:cs typeface="微软雅黑" panose="020B0503020204020204" charset="-122"/>
              </a:rPr>
              <a:t>、巧用年终奖政策节税</a:t>
            </a:r>
            <a:endParaRPr sz="1800">
              <a:latin typeface="微软雅黑" panose="020B0503020204020204" charset="-122"/>
              <a:cs typeface="微软雅黑" panose="020B0503020204020204" charset="-122"/>
            </a:endParaRPr>
          </a:p>
          <a:p>
            <a:pPr>
              <a:lnSpc>
                <a:spcPct val="100000"/>
              </a:lnSpc>
              <a:spcBef>
                <a:spcPts val="50"/>
              </a:spcBef>
            </a:pPr>
            <a:endParaRPr sz="1500">
              <a:latin typeface="Times New Roman" panose="02020603050405020304"/>
              <a:cs typeface="Times New Roman" panose="02020603050405020304"/>
            </a:endParaRPr>
          </a:p>
          <a:p>
            <a:pPr marR="227330" algn="ctr">
              <a:lnSpc>
                <a:spcPct val="100000"/>
              </a:lnSpc>
            </a:pPr>
            <a:r>
              <a:rPr sz="1800" b="1" dirty="0">
                <a:solidFill>
                  <a:srgbClr val="FFFFFF"/>
                </a:solidFill>
                <a:latin typeface="微软雅黑" panose="020B0503020204020204" charset="-122"/>
                <a:cs typeface="微软雅黑" panose="020B0503020204020204" charset="-122"/>
              </a:rPr>
              <a:t>深圳地税稽查案例</a:t>
            </a:r>
            <a:endParaRPr sz="1800">
              <a:latin typeface="微软雅黑" panose="020B0503020204020204" charset="-122"/>
              <a:cs typeface="微软雅黑" panose="020B0503020204020204" charset="-122"/>
            </a:endParaRPr>
          </a:p>
          <a:p>
            <a:pPr>
              <a:lnSpc>
                <a:spcPct val="100000"/>
              </a:lnSpc>
              <a:spcBef>
                <a:spcPts val="45"/>
              </a:spcBef>
            </a:pPr>
            <a:endParaRPr sz="2000">
              <a:latin typeface="Times New Roman" panose="02020603050405020304"/>
              <a:cs typeface="Times New Roman" panose="02020603050405020304"/>
            </a:endParaRPr>
          </a:p>
          <a:p>
            <a:pPr marL="12700" marR="5080">
              <a:lnSpc>
                <a:spcPct val="150000"/>
              </a:lnSpc>
            </a:pPr>
            <a:r>
              <a:rPr lang="en-US" sz="1400" spc="-5">
                <a:latin typeface="微软雅黑" panose="020B0503020204020204" charset="-122"/>
                <a:cs typeface="微软雅黑" panose="020B0503020204020204" charset="-122"/>
              </a:rPr>
              <a:t>      </a:t>
            </a:r>
            <a:r>
              <a:rPr sz="1400" spc="-5">
                <a:latin typeface="微软雅黑" panose="020B0503020204020204" charset="-122"/>
                <a:cs typeface="微软雅黑" panose="020B0503020204020204" charset="-122"/>
              </a:rPr>
              <a:t>至此</a:t>
            </a:r>
            <a:r>
              <a:rPr sz="1400" spc="-5" dirty="0">
                <a:latin typeface="微软雅黑" panose="020B0503020204020204" charset="-122"/>
                <a:cs typeface="微软雅黑" panose="020B0503020204020204" charset="-122"/>
              </a:rPr>
              <a:t>，企业以费用报销的名义发放补贴的事实已基本确定。随后</a:t>
            </a:r>
            <a:r>
              <a:rPr sz="1400" spc="-5">
                <a:latin typeface="微软雅黑" panose="020B0503020204020204" charset="-122"/>
                <a:cs typeface="微软雅黑" panose="020B0503020204020204" charset="-122"/>
              </a:rPr>
              <a:t>，稽查人员对工资发放表及个人所得税扣缴申报表进行比对</a:t>
            </a:r>
            <a:r>
              <a:rPr sz="1400" spc="-5" dirty="0">
                <a:latin typeface="微软雅黑" panose="020B0503020204020204" charset="-122"/>
                <a:cs typeface="微软雅黑" panose="020B0503020204020204" charset="-122"/>
              </a:rPr>
              <a:t>，证实该公司发放以上补贴未并入当月工资薪金计算个人所得税，造成少代扣代缴个人所得税。另外</a:t>
            </a:r>
            <a:r>
              <a:rPr sz="1400" spc="-5">
                <a:latin typeface="微软雅黑" panose="020B0503020204020204" charset="-122"/>
                <a:cs typeface="微软雅黑" panose="020B0503020204020204" charset="-122"/>
              </a:rPr>
              <a:t>，该公司分两次发放年终奖</a:t>
            </a:r>
            <a:r>
              <a:rPr sz="1400" spc="-5" dirty="0">
                <a:latin typeface="微软雅黑" panose="020B0503020204020204" charset="-122"/>
                <a:cs typeface="微软雅黑" panose="020B0503020204020204" charset="-122"/>
              </a:rPr>
              <a:t>，上半年发放一次，下半年发放一次。</a:t>
            </a:r>
            <a:r>
              <a:rPr sz="1400" b="1" spc="-5" dirty="0">
                <a:latin typeface="微软雅黑" panose="020B0503020204020204" charset="-122"/>
                <a:cs typeface="微软雅黑" panose="020B0503020204020204" charset="-122"/>
              </a:rPr>
              <a:t>根据税法规定</a:t>
            </a:r>
            <a:r>
              <a:rPr sz="1400" b="1" spc="-5">
                <a:latin typeface="微软雅黑" panose="020B0503020204020204" charset="-122"/>
                <a:cs typeface="微软雅黑" panose="020B0503020204020204" charset="-122"/>
              </a:rPr>
              <a:t>，全年一次性奖金的计税办法在一个纳税年度内只能使用一次</a:t>
            </a:r>
            <a:r>
              <a:rPr sz="1400" b="1" spc="-5" dirty="0">
                <a:latin typeface="微软雅黑" panose="020B0503020204020204" charset="-122"/>
                <a:cs typeface="微软雅黑" panose="020B0503020204020204" charset="-122"/>
              </a:rPr>
              <a:t>，因此按规定该公司只能选取其中一次发放的年终奖按全年一次性奖金申报代扣代缴个人所得税</a:t>
            </a:r>
            <a:r>
              <a:rPr sz="1400" b="1" spc="-5">
                <a:latin typeface="微软雅黑" panose="020B0503020204020204" charset="-122"/>
                <a:cs typeface="微软雅黑" panose="020B0503020204020204" charset="-122"/>
              </a:rPr>
              <a:t>，另一次发放的年终奖应并入当月工资薪金按工资薪金所得代扣代缴个人所得税，而该公司违反规定将两次发放的年终奖合并作为全年一次性奖金申报代扣代缴个人所得税</a:t>
            </a:r>
            <a:r>
              <a:rPr sz="1400" b="1" spc="-5" dirty="0">
                <a:latin typeface="微软雅黑" panose="020B0503020204020204" charset="-122"/>
                <a:cs typeface="微软雅黑" panose="020B0503020204020204" charset="-122"/>
              </a:rPr>
              <a:t>，也造成少代扣代缴个人所得税。  </a:t>
            </a:r>
            <a:r>
              <a:rPr sz="1400" spc="-5" dirty="0">
                <a:latin typeface="微软雅黑" panose="020B0503020204020204" charset="-122"/>
                <a:cs typeface="微软雅黑" panose="020B0503020204020204" charset="-122"/>
              </a:rPr>
              <a:t>稽查人员就个人所得税法的相关规定向该公司财务人员进行了耐心细致的宣讲，最终</a:t>
            </a:r>
            <a:r>
              <a:rPr sz="1400" spc="-5">
                <a:latin typeface="微软雅黑" panose="020B0503020204020204" charset="-122"/>
                <a:cs typeface="微软雅黑" panose="020B0503020204020204" charset="-122"/>
              </a:rPr>
              <a:t>，该公司财务人员承认了通过收集各类发票以费用报销的方式变相发放员工补贴的事实</a:t>
            </a:r>
            <a:r>
              <a:rPr sz="1400" spc="-5" dirty="0">
                <a:latin typeface="微软雅黑" panose="020B0503020204020204" charset="-122"/>
                <a:cs typeface="微软雅黑" panose="020B0503020204020204" charset="-122"/>
              </a:rPr>
              <a:t>，也意识到由于对税法相关规定理解不到位</a:t>
            </a:r>
            <a:r>
              <a:rPr sz="1400" spc="-5">
                <a:latin typeface="微软雅黑" panose="020B0503020204020204" charset="-122"/>
                <a:cs typeface="微软雅黑" panose="020B0503020204020204" charset="-122"/>
              </a:rPr>
              <a:t>，最终造成少代扣</a:t>
            </a:r>
            <a:r>
              <a:rPr sz="1400" spc="-10">
                <a:latin typeface="微软雅黑" panose="020B0503020204020204" charset="-122"/>
                <a:cs typeface="微软雅黑" panose="020B0503020204020204" charset="-122"/>
              </a:rPr>
              <a:t>代缴个人所得税的违法结果</a:t>
            </a:r>
            <a:r>
              <a:rPr sz="1400" spc="-10" dirty="0">
                <a:latin typeface="微软雅黑" panose="020B0503020204020204" charset="-122"/>
                <a:cs typeface="微软雅黑" panose="020B0503020204020204" charset="-122"/>
              </a:rPr>
              <a:t>。</a:t>
            </a:r>
            <a:endParaRPr sz="1400">
              <a:latin typeface="微软雅黑" panose="020B0503020204020204" charset="-122"/>
              <a:cs typeface="微软雅黑" panose="020B0503020204020204" charset="-122"/>
            </a:endParaRPr>
          </a:p>
        </p:txBody>
      </p:sp>
      <p:sp>
        <p:nvSpPr>
          <p:cNvPr id="9" name="object 9"/>
          <p:cNvSpPr/>
          <p:nvPr/>
        </p:nvSpPr>
        <p:spPr>
          <a:xfrm>
            <a:off x="3855720" y="432815"/>
            <a:ext cx="6848856" cy="131063"/>
          </a:xfrm>
          <a:prstGeom prst="rect">
            <a:avLst/>
          </a:prstGeom>
          <a:blipFill>
            <a:blip r:embed="rId2" cstate="print"/>
            <a:stretch>
              <a:fillRect/>
            </a:stretch>
          </a:blipFill>
        </p:spPr>
        <p:txBody>
          <a:bodyPr wrap="square" lIns="0" tIns="0" rIns="0" bIns="0" rtlCol="0"/>
          <a:lstStyle/>
          <a:p>
            <a:endParaRPr/>
          </a:p>
        </p:txBody>
      </p:sp>
      <p:sp>
        <p:nvSpPr>
          <p:cNvPr id="10" name="object 10"/>
          <p:cNvSpPr/>
          <p:nvPr/>
        </p:nvSpPr>
        <p:spPr>
          <a:xfrm>
            <a:off x="3900423" y="471423"/>
            <a:ext cx="6758305" cy="14604"/>
          </a:xfrm>
          <a:custGeom>
            <a:avLst/>
            <a:gdLst/>
            <a:ahLst/>
            <a:cxnLst/>
            <a:rect l="l" t="t" r="r" b="b"/>
            <a:pathLst>
              <a:path w="6758305" h="14604">
                <a:moveTo>
                  <a:pt x="0" y="14351"/>
                </a:moveTo>
                <a:lnTo>
                  <a:pt x="6758051" y="0"/>
                </a:lnTo>
              </a:path>
            </a:pathLst>
          </a:custGeom>
          <a:ln w="25400">
            <a:solidFill>
              <a:srgbClr val="4F81BC"/>
            </a:solidFill>
          </a:ln>
        </p:spPr>
        <p:txBody>
          <a:bodyPr wrap="square" lIns="0" tIns="0" rIns="0" bIns="0" rtlCol="0"/>
          <a:lstStyle/>
          <a:p>
            <a:endParaRPr/>
          </a:p>
        </p:txBody>
      </p:sp>
      <p:sp>
        <p:nvSpPr>
          <p:cNvPr id="11" name="object 11"/>
          <p:cNvSpPr/>
          <p:nvPr/>
        </p:nvSpPr>
        <p:spPr>
          <a:xfrm>
            <a:off x="0" y="4986356"/>
            <a:ext cx="10801350" cy="415290"/>
          </a:xfrm>
          <a:custGeom>
            <a:avLst/>
            <a:gdLst/>
            <a:ahLst/>
            <a:cxnLst/>
            <a:rect l="l" t="t" r="r" b="b"/>
            <a:pathLst>
              <a:path w="10801350" h="415289">
                <a:moveTo>
                  <a:pt x="10801350" y="414697"/>
                </a:moveTo>
                <a:lnTo>
                  <a:pt x="10801350" y="0"/>
                </a:lnTo>
                <a:lnTo>
                  <a:pt x="0" y="0"/>
                </a:lnTo>
                <a:lnTo>
                  <a:pt x="0" y="414697"/>
                </a:lnTo>
                <a:lnTo>
                  <a:pt x="10801350" y="414697"/>
                </a:lnTo>
                <a:close/>
              </a:path>
            </a:pathLst>
          </a:custGeom>
          <a:solidFill>
            <a:srgbClr val="404040"/>
          </a:solidFill>
        </p:spPr>
        <p:txBody>
          <a:bodyPr wrap="square" lIns="0" tIns="0" rIns="0" bIns="0" rtlCol="0"/>
          <a:lstStyle/>
          <a:p>
            <a:endParaRPr/>
          </a:p>
        </p:txBody>
      </p:sp>
      <p:sp>
        <p:nvSpPr>
          <p:cNvPr id="12" name="object 12"/>
          <p:cNvSpPr txBox="1">
            <a:spLocks noGrp="1"/>
          </p:cNvSpPr>
          <p:nvPr>
            <p:ph type="ftr" sz="quarter" idx="5"/>
          </p:nvPr>
        </p:nvSpPr>
        <p:spPr>
          <a:prstGeom prst="rect">
            <a:avLst/>
          </a:prstGeom>
        </p:spPr>
        <p:txBody>
          <a:bodyPr vert="horz" wrap="square" lIns="0" tIns="0" rIns="0" bIns="0" rtlCol="0">
            <a:spAutoFit/>
          </a:bodyPr>
          <a:lstStyle/>
          <a:p>
            <a:pPr marL="12700">
              <a:lnSpc>
                <a:spcPts val="2095"/>
              </a:lnSpc>
            </a:pPr>
            <a:r>
              <a:rPr spc="5" dirty="0"/>
              <a:t>会计学堂</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0" rIns="0" bIns="0" rtlCol="0">
            <a:spAutoFit/>
          </a:bodyPr>
          <a:lstStyle/>
          <a:p>
            <a:pPr marL="12700">
              <a:lnSpc>
                <a:spcPct val="100000"/>
              </a:lnSpc>
            </a:pPr>
            <a:endParaRPr dirty="0">
              <a:solidFill>
                <a:srgbClr val="00AF50"/>
              </a:solidFill>
            </a:endParaRPr>
          </a:p>
        </p:txBody>
      </p:sp>
      <p:sp>
        <p:nvSpPr>
          <p:cNvPr id="3" name="object 3"/>
          <p:cNvSpPr/>
          <p:nvPr/>
        </p:nvSpPr>
        <p:spPr>
          <a:xfrm>
            <a:off x="1014374" y="271398"/>
            <a:ext cx="2886075" cy="428625"/>
          </a:xfrm>
          <a:custGeom>
            <a:avLst/>
            <a:gdLst/>
            <a:ahLst/>
            <a:cxnLst/>
            <a:rect l="l" t="t" r="r" b="b"/>
            <a:pathLst>
              <a:path w="2886075" h="428625">
                <a:moveTo>
                  <a:pt x="2421737" y="0"/>
                </a:moveTo>
                <a:lnTo>
                  <a:pt x="464286" y="0"/>
                </a:lnTo>
                <a:lnTo>
                  <a:pt x="401289" y="1957"/>
                </a:lnTo>
                <a:lnTo>
                  <a:pt x="340867" y="7659"/>
                </a:lnTo>
                <a:lnTo>
                  <a:pt x="283572" y="16851"/>
                </a:lnTo>
                <a:lnTo>
                  <a:pt x="229960" y="29275"/>
                </a:lnTo>
                <a:lnTo>
                  <a:pt x="180582" y="44677"/>
                </a:lnTo>
                <a:lnTo>
                  <a:pt x="135993" y="62801"/>
                </a:lnTo>
                <a:lnTo>
                  <a:pt x="96745" y="83391"/>
                </a:lnTo>
                <a:lnTo>
                  <a:pt x="63392" y="106190"/>
                </a:lnTo>
                <a:lnTo>
                  <a:pt x="16586" y="157397"/>
                </a:lnTo>
                <a:lnTo>
                  <a:pt x="0" y="214376"/>
                </a:lnTo>
                <a:lnTo>
                  <a:pt x="4238" y="243456"/>
                </a:lnTo>
                <a:lnTo>
                  <a:pt x="36488" y="297787"/>
                </a:lnTo>
                <a:lnTo>
                  <a:pt x="96745" y="345313"/>
                </a:lnTo>
                <a:lnTo>
                  <a:pt x="135993" y="365887"/>
                </a:lnTo>
                <a:lnTo>
                  <a:pt x="180582" y="383994"/>
                </a:lnTo>
                <a:lnTo>
                  <a:pt x="229960" y="399382"/>
                </a:lnTo>
                <a:lnTo>
                  <a:pt x="283572" y="411793"/>
                </a:lnTo>
                <a:lnTo>
                  <a:pt x="340867" y="420974"/>
                </a:lnTo>
                <a:lnTo>
                  <a:pt x="401289" y="426669"/>
                </a:lnTo>
                <a:lnTo>
                  <a:pt x="464286" y="428625"/>
                </a:lnTo>
                <a:lnTo>
                  <a:pt x="2421737" y="428625"/>
                </a:lnTo>
                <a:lnTo>
                  <a:pt x="2484764" y="426669"/>
                </a:lnTo>
                <a:lnTo>
                  <a:pt x="2545207" y="420974"/>
                </a:lnTo>
                <a:lnTo>
                  <a:pt x="2602514" y="411793"/>
                </a:lnTo>
                <a:lnTo>
                  <a:pt x="2656132" y="399382"/>
                </a:lnTo>
                <a:lnTo>
                  <a:pt x="2705510" y="383994"/>
                </a:lnTo>
                <a:lnTo>
                  <a:pt x="2750096" y="365887"/>
                </a:lnTo>
                <a:lnTo>
                  <a:pt x="2789337" y="345313"/>
                </a:lnTo>
                <a:lnTo>
                  <a:pt x="2822681" y="322528"/>
                </a:lnTo>
                <a:lnTo>
                  <a:pt x="2869471" y="271344"/>
                </a:lnTo>
                <a:lnTo>
                  <a:pt x="2886049" y="214376"/>
                </a:lnTo>
                <a:lnTo>
                  <a:pt x="2881813" y="185293"/>
                </a:lnTo>
                <a:lnTo>
                  <a:pt x="2849576" y="130944"/>
                </a:lnTo>
                <a:lnTo>
                  <a:pt x="2789337" y="83391"/>
                </a:lnTo>
                <a:lnTo>
                  <a:pt x="2750096" y="62801"/>
                </a:lnTo>
                <a:lnTo>
                  <a:pt x="2705510" y="44677"/>
                </a:lnTo>
                <a:lnTo>
                  <a:pt x="2656132" y="29275"/>
                </a:lnTo>
                <a:lnTo>
                  <a:pt x="2602514" y="16851"/>
                </a:lnTo>
                <a:lnTo>
                  <a:pt x="2545207" y="7659"/>
                </a:lnTo>
                <a:lnTo>
                  <a:pt x="2484764" y="1957"/>
                </a:lnTo>
                <a:lnTo>
                  <a:pt x="2421737" y="0"/>
                </a:lnTo>
                <a:close/>
              </a:path>
            </a:pathLst>
          </a:custGeom>
          <a:solidFill>
            <a:srgbClr val="4F81BC"/>
          </a:solidFill>
        </p:spPr>
        <p:txBody>
          <a:bodyPr wrap="square" lIns="0" tIns="0" rIns="0" bIns="0" rtlCol="0"/>
          <a:lstStyle/>
          <a:p>
            <a:endParaRPr/>
          </a:p>
        </p:txBody>
      </p:sp>
      <p:sp>
        <p:nvSpPr>
          <p:cNvPr id="4" name="object 4"/>
          <p:cNvSpPr txBox="1"/>
          <p:nvPr/>
        </p:nvSpPr>
        <p:spPr>
          <a:xfrm>
            <a:off x="7537450" y="187325"/>
            <a:ext cx="2732405" cy="287020"/>
          </a:xfrm>
          <a:prstGeom prst="rect">
            <a:avLst/>
          </a:prstGeom>
        </p:spPr>
        <p:txBody>
          <a:bodyPr vert="horz" wrap="square" lIns="0" tIns="0" rIns="0" bIns="0" rtlCol="0">
            <a:spAutoFit/>
          </a:bodyPr>
          <a:lstStyle/>
          <a:p>
            <a:pPr marL="12700">
              <a:lnSpc>
                <a:spcPct val="100000"/>
              </a:lnSpc>
            </a:pPr>
            <a:r>
              <a:rPr sz="1800" spc="-254" dirty="0">
                <a:latin typeface="Arial" panose="020B0604020202020204"/>
                <a:cs typeface="Arial" panose="020B0604020202020204"/>
              </a:rPr>
              <a:t>1</a:t>
            </a:r>
            <a:r>
              <a:rPr sz="1800" spc="-245" dirty="0">
                <a:latin typeface="Arial" panose="020B0604020202020204"/>
                <a:cs typeface="Arial" panose="020B0604020202020204"/>
              </a:rPr>
              <a:t>0</a:t>
            </a:r>
            <a:r>
              <a:rPr sz="1800" dirty="0">
                <a:latin typeface="宋体" panose="02010600030101010101" pitchFamily="2" charset="-122"/>
                <a:cs typeface="宋体" panose="02010600030101010101" pitchFamily="2" charset="-122"/>
              </a:rPr>
              <a:t>大经典案例教你节约个税</a:t>
            </a:r>
            <a:endParaRPr sz="1800">
              <a:latin typeface="宋体" panose="02010600030101010101" pitchFamily="2" charset="-122"/>
              <a:cs typeface="宋体" panose="02010600030101010101" pitchFamily="2" charset="-122"/>
            </a:endParaRPr>
          </a:p>
        </p:txBody>
      </p:sp>
      <p:sp>
        <p:nvSpPr>
          <p:cNvPr id="5" name="object 5"/>
          <p:cNvSpPr/>
          <p:nvPr/>
        </p:nvSpPr>
        <p:spPr>
          <a:xfrm>
            <a:off x="642912" y="985786"/>
            <a:ext cx="9615805" cy="3786504"/>
          </a:xfrm>
          <a:custGeom>
            <a:avLst/>
            <a:gdLst/>
            <a:ahLst/>
            <a:cxnLst/>
            <a:rect l="l" t="t" r="r" b="b"/>
            <a:pathLst>
              <a:path w="9615805" h="3786504">
                <a:moveTo>
                  <a:pt x="0" y="3786251"/>
                </a:moveTo>
                <a:lnTo>
                  <a:pt x="9615551" y="3786251"/>
                </a:lnTo>
                <a:lnTo>
                  <a:pt x="9615551" y="0"/>
                </a:lnTo>
                <a:lnTo>
                  <a:pt x="0" y="0"/>
                </a:lnTo>
                <a:lnTo>
                  <a:pt x="0" y="3786251"/>
                </a:lnTo>
                <a:close/>
              </a:path>
            </a:pathLst>
          </a:custGeom>
          <a:ln w="25400">
            <a:solidFill>
              <a:srgbClr val="4F81BC"/>
            </a:solidFill>
          </a:ln>
        </p:spPr>
        <p:txBody>
          <a:bodyPr wrap="square" lIns="0" tIns="0" rIns="0" bIns="0" rtlCol="0"/>
          <a:lstStyle/>
          <a:p>
            <a:endParaRPr/>
          </a:p>
        </p:txBody>
      </p:sp>
      <p:sp>
        <p:nvSpPr>
          <p:cNvPr id="6" name="object 6"/>
          <p:cNvSpPr/>
          <p:nvPr/>
        </p:nvSpPr>
        <p:spPr>
          <a:xfrm>
            <a:off x="4257675" y="771525"/>
            <a:ext cx="2143125" cy="428625"/>
          </a:xfrm>
          <a:custGeom>
            <a:avLst/>
            <a:gdLst/>
            <a:ahLst/>
            <a:cxnLst/>
            <a:rect l="l" t="t" r="r" b="b"/>
            <a:pathLst>
              <a:path w="2143125" h="428625">
                <a:moveTo>
                  <a:pt x="2071751" y="0"/>
                </a:moveTo>
                <a:lnTo>
                  <a:pt x="71374" y="0"/>
                </a:lnTo>
                <a:lnTo>
                  <a:pt x="43612" y="5615"/>
                </a:lnTo>
                <a:lnTo>
                  <a:pt x="20923" y="20923"/>
                </a:lnTo>
                <a:lnTo>
                  <a:pt x="5615" y="43612"/>
                </a:lnTo>
                <a:lnTo>
                  <a:pt x="0" y="71373"/>
                </a:lnTo>
                <a:lnTo>
                  <a:pt x="0" y="357123"/>
                </a:lnTo>
                <a:lnTo>
                  <a:pt x="5615" y="384958"/>
                </a:lnTo>
                <a:lnTo>
                  <a:pt x="20923" y="407685"/>
                </a:lnTo>
                <a:lnTo>
                  <a:pt x="43612" y="423007"/>
                </a:lnTo>
                <a:lnTo>
                  <a:pt x="71374" y="428625"/>
                </a:lnTo>
                <a:lnTo>
                  <a:pt x="2071751" y="428625"/>
                </a:lnTo>
                <a:lnTo>
                  <a:pt x="2099512" y="423007"/>
                </a:lnTo>
                <a:lnTo>
                  <a:pt x="2122201" y="407685"/>
                </a:lnTo>
                <a:lnTo>
                  <a:pt x="2137509" y="384958"/>
                </a:lnTo>
                <a:lnTo>
                  <a:pt x="2143125" y="357123"/>
                </a:lnTo>
                <a:lnTo>
                  <a:pt x="2143125" y="71373"/>
                </a:lnTo>
                <a:lnTo>
                  <a:pt x="2137509" y="43612"/>
                </a:lnTo>
                <a:lnTo>
                  <a:pt x="2122201" y="20923"/>
                </a:lnTo>
                <a:lnTo>
                  <a:pt x="2099512" y="5615"/>
                </a:lnTo>
                <a:lnTo>
                  <a:pt x="2071751" y="0"/>
                </a:lnTo>
                <a:close/>
              </a:path>
            </a:pathLst>
          </a:custGeom>
          <a:solidFill>
            <a:srgbClr val="4F81BC"/>
          </a:solidFill>
        </p:spPr>
        <p:txBody>
          <a:bodyPr wrap="square" lIns="0" tIns="0" rIns="0" bIns="0" rtlCol="0"/>
          <a:lstStyle/>
          <a:p>
            <a:endParaRPr/>
          </a:p>
        </p:txBody>
      </p:sp>
      <p:sp>
        <p:nvSpPr>
          <p:cNvPr id="7" name="object 7"/>
          <p:cNvSpPr/>
          <p:nvPr/>
        </p:nvSpPr>
        <p:spPr>
          <a:xfrm>
            <a:off x="4257675" y="771525"/>
            <a:ext cx="2143125" cy="428625"/>
          </a:xfrm>
          <a:custGeom>
            <a:avLst/>
            <a:gdLst/>
            <a:ahLst/>
            <a:cxnLst/>
            <a:rect l="l" t="t" r="r" b="b"/>
            <a:pathLst>
              <a:path w="2143125" h="428625">
                <a:moveTo>
                  <a:pt x="0" y="71373"/>
                </a:moveTo>
                <a:lnTo>
                  <a:pt x="5615" y="43612"/>
                </a:lnTo>
                <a:lnTo>
                  <a:pt x="20923" y="20923"/>
                </a:lnTo>
                <a:lnTo>
                  <a:pt x="43612" y="5615"/>
                </a:lnTo>
                <a:lnTo>
                  <a:pt x="71374" y="0"/>
                </a:lnTo>
                <a:lnTo>
                  <a:pt x="2071751" y="0"/>
                </a:lnTo>
                <a:lnTo>
                  <a:pt x="2099512" y="5615"/>
                </a:lnTo>
                <a:lnTo>
                  <a:pt x="2122201" y="20923"/>
                </a:lnTo>
                <a:lnTo>
                  <a:pt x="2137509" y="43612"/>
                </a:lnTo>
                <a:lnTo>
                  <a:pt x="2143125" y="71373"/>
                </a:lnTo>
                <a:lnTo>
                  <a:pt x="2143125" y="357123"/>
                </a:lnTo>
                <a:lnTo>
                  <a:pt x="2137509" y="384958"/>
                </a:lnTo>
                <a:lnTo>
                  <a:pt x="2122201" y="407685"/>
                </a:lnTo>
                <a:lnTo>
                  <a:pt x="2099512" y="423007"/>
                </a:lnTo>
                <a:lnTo>
                  <a:pt x="2071751" y="428625"/>
                </a:lnTo>
                <a:lnTo>
                  <a:pt x="71374" y="428625"/>
                </a:lnTo>
                <a:lnTo>
                  <a:pt x="43612" y="423007"/>
                </a:lnTo>
                <a:lnTo>
                  <a:pt x="20923" y="407685"/>
                </a:lnTo>
                <a:lnTo>
                  <a:pt x="5615" y="384958"/>
                </a:lnTo>
                <a:lnTo>
                  <a:pt x="0" y="357123"/>
                </a:lnTo>
                <a:lnTo>
                  <a:pt x="0" y="71373"/>
                </a:lnTo>
                <a:close/>
              </a:path>
            </a:pathLst>
          </a:custGeom>
          <a:ln w="25400">
            <a:solidFill>
              <a:srgbClr val="4F81BC"/>
            </a:solidFill>
          </a:ln>
        </p:spPr>
        <p:txBody>
          <a:bodyPr wrap="square" lIns="0" tIns="0" rIns="0" bIns="0" rtlCol="0"/>
          <a:lstStyle/>
          <a:p>
            <a:endParaRPr/>
          </a:p>
        </p:txBody>
      </p:sp>
      <p:sp>
        <p:nvSpPr>
          <p:cNvPr id="8" name="object 8"/>
          <p:cNvSpPr txBox="1"/>
          <p:nvPr/>
        </p:nvSpPr>
        <p:spPr>
          <a:xfrm>
            <a:off x="907796" y="339852"/>
            <a:ext cx="9088120" cy="2366010"/>
          </a:xfrm>
          <a:prstGeom prst="rect">
            <a:avLst/>
          </a:prstGeom>
        </p:spPr>
        <p:txBody>
          <a:bodyPr vert="horz" wrap="square" lIns="0" tIns="0" rIns="0" bIns="0" rtlCol="0">
            <a:spAutoFit/>
          </a:bodyPr>
          <a:lstStyle/>
          <a:p>
            <a:pPr marL="367665">
              <a:lnSpc>
                <a:spcPct val="100000"/>
              </a:lnSpc>
            </a:pPr>
            <a:r>
              <a:rPr sz="1800" b="1" spc="-25" dirty="0">
                <a:solidFill>
                  <a:srgbClr val="FFFFFF"/>
                </a:solidFill>
                <a:latin typeface="Arial Narrow" panose="020B0706020202030204"/>
                <a:cs typeface="Arial Narrow" panose="020B0706020202030204"/>
              </a:rPr>
              <a:t>1</a:t>
            </a:r>
            <a:r>
              <a:rPr sz="1800" b="1" spc="-25" dirty="0">
                <a:solidFill>
                  <a:srgbClr val="FFFFFF"/>
                </a:solidFill>
                <a:latin typeface="微软雅黑" panose="020B0503020204020204" charset="-122"/>
                <a:cs typeface="微软雅黑" panose="020B0503020204020204" charset="-122"/>
              </a:rPr>
              <a:t>、巧用年终奖政策节税</a:t>
            </a:r>
            <a:endParaRPr sz="1800">
              <a:latin typeface="微软雅黑" panose="020B0503020204020204" charset="-122"/>
              <a:cs typeface="微软雅黑" panose="020B0503020204020204" charset="-122"/>
            </a:endParaRPr>
          </a:p>
          <a:p>
            <a:pPr>
              <a:lnSpc>
                <a:spcPct val="100000"/>
              </a:lnSpc>
              <a:spcBef>
                <a:spcPts val="50"/>
              </a:spcBef>
            </a:pPr>
            <a:endParaRPr sz="1500">
              <a:latin typeface="Times New Roman" panose="02020603050405020304"/>
              <a:cs typeface="Times New Roman" panose="02020603050405020304"/>
            </a:endParaRPr>
          </a:p>
          <a:p>
            <a:pPr marR="238125" algn="ctr">
              <a:lnSpc>
                <a:spcPct val="100000"/>
              </a:lnSpc>
            </a:pPr>
            <a:r>
              <a:rPr sz="1800" b="1" dirty="0">
                <a:solidFill>
                  <a:srgbClr val="FFFFFF"/>
                </a:solidFill>
                <a:latin typeface="微软雅黑" panose="020B0503020204020204" charset="-122"/>
                <a:cs typeface="微软雅黑" panose="020B0503020204020204" charset="-122"/>
              </a:rPr>
              <a:t>税官说法</a:t>
            </a:r>
            <a:endParaRPr sz="1800">
              <a:latin typeface="微软雅黑" panose="020B0503020204020204" charset="-122"/>
              <a:cs typeface="微软雅黑" panose="020B0503020204020204" charset="-122"/>
            </a:endParaRPr>
          </a:p>
          <a:p>
            <a:pPr>
              <a:lnSpc>
                <a:spcPct val="100000"/>
              </a:lnSpc>
              <a:spcBef>
                <a:spcPts val="45"/>
              </a:spcBef>
            </a:pPr>
            <a:endParaRPr sz="2000">
              <a:latin typeface="Times New Roman" panose="02020603050405020304"/>
              <a:cs typeface="Times New Roman" panose="02020603050405020304"/>
            </a:endParaRPr>
          </a:p>
          <a:p>
            <a:pPr marL="12700" marR="5080" indent="365760" algn="just">
              <a:lnSpc>
                <a:spcPct val="150000"/>
              </a:lnSpc>
            </a:pPr>
            <a:r>
              <a:rPr sz="1400" spc="-5" dirty="0">
                <a:latin typeface="微软雅黑" panose="020B0503020204020204" charset="-122"/>
                <a:cs typeface="微软雅黑" panose="020B0503020204020204" charset="-122"/>
              </a:rPr>
              <a:t>我国个人所得税法规定，工资薪金所得是指个人因任职或者受雇而取得的工资、薪金、奖金、年终加薪、劳动分  红、津贴、补贴以及与任职或者受雇有关的其他所得。在本案中，企业从各种渠道取得发票以费用报销的形式套取现  金，实际用于给员工发放补贴。这部分变相发放的补贴按规定属于工资薪金所得的一部分，但企业未将其并入员工当  月工资薪金总额，少代扣代缴了个人所得税，违反了税法的相关规定。</a:t>
            </a:r>
            <a:endParaRPr sz="1400">
              <a:latin typeface="微软雅黑" panose="020B0503020204020204" charset="-122"/>
              <a:cs typeface="微软雅黑" panose="020B0503020204020204" charset="-122"/>
            </a:endParaRPr>
          </a:p>
        </p:txBody>
      </p:sp>
      <p:sp>
        <p:nvSpPr>
          <p:cNvPr id="9" name="object 9"/>
          <p:cNvSpPr/>
          <p:nvPr/>
        </p:nvSpPr>
        <p:spPr>
          <a:xfrm>
            <a:off x="3855720" y="432815"/>
            <a:ext cx="6848856" cy="131063"/>
          </a:xfrm>
          <a:prstGeom prst="rect">
            <a:avLst/>
          </a:prstGeom>
          <a:blipFill>
            <a:blip r:embed="rId2" cstate="print"/>
            <a:stretch>
              <a:fillRect/>
            </a:stretch>
          </a:blipFill>
        </p:spPr>
        <p:txBody>
          <a:bodyPr wrap="square" lIns="0" tIns="0" rIns="0" bIns="0" rtlCol="0"/>
          <a:lstStyle/>
          <a:p>
            <a:endParaRPr/>
          </a:p>
        </p:txBody>
      </p:sp>
      <p:sp>
        <p:nvSpPr>
          <p:cNvPr id="10" name="object 10"/>
          <p:cNvSpPr/>
          <p:nvPr/>
        </p:nvSpPr>
        <p:spPr>
          <a:xfrm>
            <a:off x="3900423" y="471423"/>
            <a:ext cx="6758305" cy="14604"/>
          </a:xfrm>
          <a:custGeom>
            <a:avLst/>
            <a:gdLst/>
            <a:ahLst/>
            <a:cxnLst/>
            <a:rect l="l" t="t" r="r" b="b"/>
            <a:pathLst>
              <a:path w="6758305" h="14604">
                <a:moveTo>
                  <a:pt x="0" y="14351"/>
                </a:moveTo>
                <a:lnTo>
                  <a:pt x="6758051" y="0"/>
                </a:lnTo>
              </a:path>
            </a:pathLst>
          </a:custGeom>
          <a:ln w="25400">
            <a:solidFill>
              <a:srgbClr val="4F81BC"/>
            </a:solidFill>
          </a:ln>
        </p:spPr>
        <p:txBody>
          <a:bodyPr wrap="square" lIns="0" tIns="0" rIns="0" bIns="0" rtlCol="0"/>
          <a:lstStyle/>
          <a:p>
            <a:endParaRPr/>
          </a:p>
        </p:txBody>
      </p:sp>
      <p:sp>
        <p:nvSpPr>
          <p:cNvPr id="11" name="object 11"/>
          <p:cNvSpPr/>
          <p:nvPr/>
        </p:nvSpPr>
        <p:spPr>
          <a:xfrm>
            <a:off x="0" y="4986356"/>
            <a:ext cx="10801350" cy="415290"/>
          </a:xfrm>
          <a:custGeom>
            <a:avLst/>
            <a:gdLst/>
            <a:ahLst/>
            <a:cxnLst/>
            <a:rect l="l" t="t" r="r" b="b"/>
            <a:pathLst>
              <a:path w="10801350" h="415289">
                <a:moveTo>
                  <a:pt x="10801350" y="414697"/>
                </a:moveTo>
                <a:lnTo>
                  <a:pt x="10801350" y="0"/>
                </a:lnTo>
                <a:lnTo>
                  <a:pt x="0" y="0"/>
                </a:lnTo>
                <a:lnTo>
                  <a:pt x="0" y="414697"/>
                </a:lnTo>
                <a:lnTo>
                  <a:pt x="10801350" y="414697"/>
                </a:lnTo>
                <a:close/>
              </a:path>
            </a:pathLst>
          </a:custGeom>
          <a:solidFill>
            <a:srgbClr val="404040"/>
          </a:solidFill>
        </p:spPr>
        <p:txBody>
          <a:bodyPr wrap="square" lIns="0" tIns="0" rIns="0" bIns="0" rtlCol="0"/>
          <a:lstStyle/>
          <a:p>
            <a:endParaRPr/>
          </a:p>
        </p:txBody>
      </p:sp>
      <p:sp>
        <p:nvSpPr>
          <p:cNvPr id="12" name="object 12"/>
          <p:cNvSpPr txBox="1">
            <a:spLocks noGrp="1"/>
          </p:cNvSpPr>
          <p:nvPr>
            <p:ph type="ftr" sz="quarter" idx="5"/>
          </p:nvPr>
        </p:nvSpPr>
        <p:spPr>
          <a:prstGeom prst="rect">
            <a:avLst/>
          </a:prstGeom>
        </p:spPr>
        <p:txBody>
          <a:bodyPr vert="horz" wrap="square" lIns="0" tIns="0" rIns="0" bIns="0" rtlCol="0">
            <a:spAutoFit/>
          </a:bodyPr>
          <a:lstStyle/>
          <a:p>
            <a:pPr marL="12700">
              <a:lnSpc>
                <a:spcPts val="2095"/>
              </a:lnSpc>
            </a:pPr>
            <a:r>
              <a:rPr spc="5" dirty="0"/>
              <a:t>会计学堂</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0" rIns="0" bIns="0" rtlCol="0">
            <a:spAutoFit/>
          </a:bodyPr>
          <a:lstStyle/>
          <a:p>
            <a:pPr marL="12700">
              <a:lnSpc>
                <a:spcPct val="100000"/>
              </a:lnSpc>
            </a:pPr>
            <a:endParaRPr dirty="0">
              <a:solidFill>
                <a:srgbClr val="00AF50"/>
              </a:solidFill>
            </a:endParaRPr>
          </a:p>
        </p:txBody>
      </p:sp>
      <p:sp>
        <p:nvSpPr>
          <p:cNvPr id="3" name="object 3"/>
          <p:cNvSpPr/>
          <p:nvPr/>
        </p:nvSpPr>
        <p:spPr>
          <a:xfrm>
            <a:off x="1014374" y="271398"/>
            <a:ext cx="2886075" cy="428625"/>
          </a:xfrm>
          <a:custGeom>
            <a:avLst/>
            <a:gdLst/>
            <a:ahLst/>
            <a:cxnLst/>
            <a:rect l="l" t="t" r="r" b="b"/>
            <a:pathLst>
              <a:path w="2886075" h="428625">
                <a:moveTo>
                  <a:pt x="2421737" y="0"/>
                </a:moveTo>
                <a:lnTo>
                  <a:pt x="464286" y="0"/>
                </a:lnTo>
                <a:lnTo>
                  <a:pt x="401289" y="1957"/>
                </a:lnTo>
                <a:lnTo>
                  <a:pt x="340867" y="7659"/>
                </a:lnTo>
                <a:lnTo>
                  <a:pt x="283572" y="16851"/>
                </a:lnTo>
                <a:lnTo>
                  <a:pt x="229960" y="29275"/>
                </a:lnTo>
                <a:lnTo>
                  <a:pt x="180582" y="44677"/>
                </a:lnTo>
                <a:lnTo>
                  <a:pt x="135993" y="62801"/>
                </a:lnTo>
                <a:lnTo>
                  <a:pt x="96745" y="83391"/>
                </a:lnTo>
                <a:lnTo>
                  <a:pt x="63392" y="106190"/>
                </a:lnTo>
                <a:lnTo>
                  <a:pt x="16586" y="157397"/>
                </a:lnTo>
                <a:lnTo>
                  <a:pt x="0" y="214376"/>
                </a:lnTo>
                <a:lnTo>
                  <a:pt x="4238" y="243456"/>
                </a:lnTo>
                <a:lnTo>
                  <a:pt x="36488" y="297787"/>
                </a:lnTo>
                <a:lnTo>
                  <a:pt x="96745" y="345313"/>
                </a:lnTo>
                <a:lnTo>
                  <a:pt x="135993" y="365887"/>
                </a:lnTo>
                <a:lnTo>
                  <a:pt x="180582" y="383994"/>
                </a:lnTo>
                <a:lnTo>
                  <a:pt x="229960" y="399382"/>
                </a:lnTo>
                <a:lnTo>
                  <a:pt x="283572" y="411793"/>
                </a:lnTo>
                <a:lnTo>
                  <a:pt x="340867" y="420974"/>
                </a:lnTo>
                <a:lnTo>
                  <a:pt x="401289" y="426669"/>
                </a:lnTo>
                <a:lnTo>
                  <a:pt x="464286" y="428625"/>
                </a:lnTo>
                <a:lnTo>
                  <a:pt x="2421737" y="428625"/>
                </a:lnTo>
                <a:lnTo>
                  <a:pt x="2484764" y="426669"/>
                </a:lnTo>
                <a:lnTo>
                  <a:pt x="2545207" y="420974"/>
                </a:lnTo>
                <a:lnTo>
                  <a:pt x="2602514" y="411793"/>
                </a:lnTo>
                <a:lnTo>
                  <a:pt x="2656132" y="399382"/>
                </a:lnTo>
                <a:lnTo>
                  <a:pt x="2705510" y="383994"/>
                </a:lnTo>
                <a:lnTo>
                  <a:pt x="2750096" y="365887"/>
                </a:lnTo>
                <a:lnTo>
                  <a:pt x="2789337" y="345313"/>
                </a:lnTo>
                <a:lnTo>
                  <a:pt x="2822681" y="322528"/>
                </a:lnTo>
                <a:lnTo>
                  <a:pt x="2869471" y="271344"/>
                </a:lnTo>
                <a:lnTo>
                  <a:pt x="2886049" y="214376"/>
                </a:lnTo>
                <a:lnTo>
                  <a:pt x="2881813" y="185293"/>
                </a:lnTo>
                <a:lnTo>
                  <a:pt x="2849576" y="130944"/>
                </a:lnTo>
                <a:lnTo>
                  <a:pt x="2789337" y="83391"/>
                </a:lnTo>
                <a:lnTo>
                  <a:pt x="2750096" y="62801"/>
                </a:lnTo>
                <a:lnTo>
                  <a:pt x="2705510" y="44677"/>
                </a:lnTo>
                <a:lnTo>
                  <a:pt x="2656132" y="29275"/>
                </a:lnTo>
                <a:lnTo>
                  <a:pt x="2602514" y="16851"/>
                </a:lnTo>
                <a:lnTo>
                  <a:pt x="2545207" y="7659"/>
                </a:lnTo>
                <a:lnTo>
                  <a:pt x="2484764" y="1957"/>
                </a:lnTo>
                <a:lnTo>
                  <a:pt x="2421737" y="0"/>
                </a:lnTo>
                <a:close/>
              </a:path>
            </a:pathLst>
          </a:custGeom>
          <a:solidFill>
            <a:srgbClr val="4F81BC"/>
          </a:solidFill>
        </p:spPr>
        <p:txBody>
          <a:bodyPr wrap="square" lIns="0" tIns="0" rIns="0" bIns="0" rtlCol="0"/>
          <a:lstStyle/>
          <a:p>
            <a:endParaRPr/>
          </a:p>
        </p:txBody>
      </p:sp>
      <p:sp>
        <p:nvSpPr>
          <p:cNvPr id="4" name="object 4"/>
          <p:cNvSpPr txBox="1"/>
          <p:nvPr/>
        </p:nvSpPr>
        <p:spPr>
          <a:xfrm>
            <a:off x="7180326" y="93852"/>
            <a:ext cx="2732405" cy="287020"/>
          </a:xfrm>
          <a:prstGeom prst="rect">
            <a:avLst/>
          </a:prstGeom>
        </p:spPr>
        <p:txBody>
          <a:bodyPr vert="horz" wrap="square" lIns="0" tIns="0" rIns="0" bIns="0" rtlCol="0">
            <a:spAutoFit/>
          </a:bodyPr>
          <a:lstStyle/>
          <a:p>
            <a:pPr marL="12700">
              <a:lnSpc>
                <a:spcPct val="100000"/>
              </a:lnSpc>
            </a:pPr>
            <a:r>
              <a:rPr sz="1800" spc="-254" dirty="0">
                <a:latin typeface="Arial" panose="020B0604020202020204"/>
                <a:cs typeface="Arial" panose="020B0604020202020204"/>
              </a:rPr>
              <a:t>1</a:t>
            </a:r>
            <a:r>
              <a:rPr sz="1800" spc="-245" dirty="0">
                <a:latin typeface="Arial" panose="020B0604020202020204"/>
                <a:cs typeface="Arial" panose="020B0604020202020204"/>
              </a:rPr>
              <a:t>0</a:t>
            </a:r>
            <a:r>
              <a:rPr sz="1800" dirty="0">
                <a:latin typeface="宋体" panose="02010600030101010101" pitchFamily="2" charset="-122"/>
                <a:cs typeface="宋体" panose="02010600030101010101" pitchFamily="2" charset="-122"/>
              </a:rPr>
              <a:t>大经典案例教你节约个税</a:t>
            </a:r>
            <a:endParaRPr sz="1800">
              <a:latin typeface="宋体" panose="02010600030101010101" pitchFamily="2" charset="-122"/>
              <a:cs typeface="宋体" panose="02010600030101010101" pitchFamily="2" charset="-122"/>
            </a:endParaRPr>
          </a:p>
        </p:txBody>
      </p:sp>
      <p:sp>
        <p:nvSpPr>
          <p:cNvPr id="5" name="object 5"/>
          <p:cNvSpPr/>
          <p:nvPr/>
        </p:nvSpPr>
        <p:spPr>
          <a:xfrm>
            <a:off x="642912" y="985786"/>
            <a:ext cx="9615805" cy="3786504"/>
          </a:xfrm>
          <a:custGeom>
            <a:avLst/>
            <a:gdLst/>
            <a:ahLst/>
            <a:cxnLst/>
            <a:rect l="l" t="t" r="r" b="b"/>
            <a:pathLst>
              <a:path w="9615805" h="3786504">
                <a:moveTo>
                  <a:pt x="0" y="3786251"/>
                </a:moveTo>
                <a:lnTo>
                  <a:pt x="9615551" y="3786251"/>
                </a:lnTo>
                <a:lnTo>
                  <a:pt x="9615551" y="0"/>
                </a:lnTo>
                <a:lnTo>
                  <a:pt x="0" y="0"/>
                </a:lnTo>
                <a:lnTo>
                  <a:pt x="0" y="3786251"/>
                </a:lnTo>
                <a:close/>
              </a:path>
            </a:pathLst>
          </a:custGeom>
          <a:ln w="25400">
            <a:solidFill>
              <a:srgbClr val="4F81BC"/>
            </a:solidFill>
          </a:ln>
        </p:spPr>
        <p:txBody>
          <a:bodyPr wrap="square" lIns="0" tIns="0" rIns="0" bIns="0" rtlCol="0"/>
          <a:lstStyle/>
          <a:p>
            <a:endParaRPr/>
          </a:p>
        </p:txBody>
      </p:sp>
      <p:sp>
        <p:nvSpPr>
          <p:cNvPr id="6" name="object 6"/>
          <p:cNvSpPr/>
          <p:nvPr/>
        </p:nvSpPr>
        <p:spPr>
          <a:xfrm>
            <a:off x="4257675" y="771525"/>
            <a:ext cx="2143125" cy="428625"/>
          </a:xfrm>
          <a:custGeom>
            <a:avLst/>
            <a:gdLst/>
            <a:ahLst/>
            <a:cxnLst/>
            <a:rect l="l" t="t" r="r" b="b"/>
            <a:pathLst>
              <a:path w="2143125" h="428625">
                <a:moveTo>
                  <a:pt x="2071751" y="0"/>
                </a:moveTo>
                <a:lnTo>
                  <a:pt x="71374" y="0"/>
                </a:lnTo>
                <a:lnTo>
                  <a:pt x="43612" y="5615"/>
                </a:lnTo>
                <a:lnTo>
                  <a:pt x="20923" y="20923"/>
                </a:lnTo>
                <a:lnTo>
                  <a:pt x="5615" y="43612"/>
                </a:lnTo>
                <a:lnTo>
                  <a:pt x="0" y="71373"/>
                </a:lnTo>
                <a:lnTo>
                  <a:pt x="0" y="357123"/>
                </a:lnTo>
                <a:lnTo>
                  <a:pt x="5615" y="384958"/>
                </a:lnTo>
                <a:lnTo>
                  <a:pt x="20923" y="407685"/>
                </a:lnTo>
                <a:lnTo>
                  <a:pt x="43612" y="423007"/>
                </a:lnTo>
                <a:lnTo>
                  <a:pt x="71374" y="428625"/>
                </a:lnTo>
                <a:lnTo>
                  <a:pt x="2071751" y="428625"/>
                </a:lnTo>
                <a:lnTo>
                  <a:pt x="2099512" y="423007"/>
                </a:lnTo>
                <a:lnTo>
                  <a:pt x="2122201" y="407685"/>
                </a:lnTo>
                <a:lnTo>
                  <a:pt x="2137509" y="384958"/>
                </a:lnTo>
                <a:lnTo>
                  <a:pt x="2143125" y="357123"/>
                </a:lnTo>
                <a:lnTo>
                  <a:pt x="2143125" y="71373"/>
                </a:lnTo>
                <a:lnTo>
                  <a:pt x="2137509" y="43612"/>
                </a:lnTo>
                <a:lnTo>
                  <a:pt x="2122201" y="20923"/>
                </a:lnTo>
                <a:lnTo>
                  <a:pt x="2099512" y="5615"/>
                </a:lnTo>
                <a:lnTo>
                  <a:pt x="2071751" y="0"/>
                </a:lnTo>
                <a:close/>
              </a:path>
            </a:pathLst>
          </a:custGeom>
          <a:solidFill>
            <a:srgbClr val="4F81BC"/>
          </a:solidFill>
        </p:spPr>
        <p:txBody>
          <a:bodyPr wrap="square" lIns="0" tIns="0" rIns="0" bIns="0" rtlCol="0"/>
          <a:lstStyle/>
          <a:p>
            <a:endParaRPr/>
          </a:p>
        </p:txBody>
      </p:sp>
      <p:sp>
        <p:nvSpPr>
          <p:cNvPr id="7" name="object 7"/>
          <p:cNvSpPr/>
          <p:nvPr/>
        </p:nvSpPr>
        <p:spPr>
          <a:xfrm>
            <a:off x="4257675" y="771525"/>
            <a:ext cx="2143125" cy="428625"/>
          </a:xfrm>
          <a:custGeom>
            <a:avLst/>
            <a:gdLst/>
            <a:ahLst/>
            <a:cxnLst/>
            <a:rect l="l" t="t" r="r" b="b"/>
            <a:pathLst>
              <a:path w="2143125" h="428625">
                <a:moveTo>
                  <a:pt x="0" y="71373"/>
                </a:moveTo>
                <a:lnTo>
                  <a:pt x="5615" y="43612"/>
                </a:lnTo>
                <a:lnTo>
                  <a:pt x="20923" y="20923"/>
                </a:lnTo>
                <a:lnTo>
                  <a:pt x="43612" y="5615"/>
                </a:lnTo>
                <a:lnTo>
                  <a:pt x="71374" y="0"/>
                </a:lnTo>
                <a:lnTo>
                  <a:pt x="2071751" y="0"/>
                </a:lnTo>
                <a:lnTo>
                  <a:pt x="2099512" y="5615"/>
                </a:lnTo>
                <a:lnTo>
                  <a:pt x="2122201" y="20923"/>
                </a:lnTo>
                <a:lnTo>
                  <a:pt x="2137509" y="43612"/>
                </a:lnTo>
                <a:lnTo>
                  <a:pt x="2143125" y="71373"/>
                </a:lnTo>
                <a:lnTo>
                  <a:pt x="2143125" y="357123"/>
                </a:lnTo>
                <a:lnTo>
                  <a:pt x="2137509" y="384958"/>
                </a:lnTo>
                <a:lnTo>
                  <a:pt x="2122201" y="407685"/>
                </a:lnTo>
                <a:lnTo>
                  <a:pt x="2099512" y="423007"/>
                </a:lnTo>
                <a:lnTo>
                  <a:pt x="2071751" y="428625"/>
                </a:lnTo>
                <a:lnTo>
                  <a:pt x="71374" y="428625"/>
                </a:lnTo>
                <a:lnTo>
                  <a:pt x="43612" y="423007"/>
                </a:lnTo>
                <a:lnTo>
                  <a:pt x="20923" y="407685"/>
                </a:lnTo>
                <a:lnTo>
                  <a:pt x="5615" y="384958"/>
                </a:lnTo>
                <a:lnTo>
                  <a:pt x="0" y="357123"/>
                </a:lnTo>
                <a:lnTo>
                  <a:pt x="0" y="71373"/>
                </a:lnTo>
                <a:close/>
              </a:path>
            </a:pathLst>
          </a:custGeom>
          <a:ln w="25400">
            <a:solidFill>
              <a:srgbClr val="4F81BC"/>
            </a:solidFill>
          </a:ln>
        </p:spPr>
        <p:txBody>
          <a:bodyPr wrap="square" lIns="0" tIns="0" rIns="0" bIns="0" rtlCol="0"/>
          <a:lstStyle/>
          <a:p>
            <a:endParaRPr/>
          </a:p>
        </p:txBody>
      </p:sp>
      <p:sp>
        <p:nvSpPr>
          <p:cNvPr id="8" name="object 8"/>
          <p:cNvSpPr txBox="1"/>
          <p:nvPr/>
        </p:nvSpPr>
        <p:spPr>
          <a:xfrm>
            <a:off x="907796" y="339852"/>
            <a:ext cx="9075420" cy="3966845"/>
          </a:xfrm>
          <a:prstGeom prst="rect">
            <a:avLst/>
          </a:prstGeom>
        </p:spPr>
        <p:txBody>
          <a:bodyPr vert="horz" wrap="square" lIns="0" tIns="0" rIns="0" bIns="0" rtlCol="0">
            <a:spAutoFit/>
          </a:bodyPr>
          <a:lstStyle/>
          <a:p>
            <a:pPr marL="367665">
              <a:lnSpc>
                <a:spcPct val="100000"/>
              </a:lnSpc>
            </a:pPr>
            <a:r>
              <a:rPr sz="1800" b="1" spc="-25" dirty="0">
                <a:solidFill>
                  <a:srgbClr val="FFFFFF"/>
                </a:solidFill>
                <a:latin typeface="Arial Narrow" panose="020B0706020202030204"/>
                <a:cs typeface="Arial Narrow" panose="020B0706020202030204"/>
              </a:rPr>
              <a:t>1</a:t>
            </a:r>
            <a:r>
              <a:rPr sz="1800" b="1" spc="-25" dirty="0">
                <a:solidFill>
                  <a:srgbClr val="FFFFFF"/>
                </a:solidFill>
                <a:latin typeface="微软雅黑" panose="020B0503020204020204" charset="-122"/>
                <a:cs typeface="微软雅黑" panose="020B0503020204020204" charset="-122"/>
              </a:rPr>
              <a:t>、巧用年终奖政策节税</a:t>
            </a:r>
            <a:endParaRPr sz="1800">
              <a:latin typeface="微软雅黑" panose="020B0503020204020204" charset="-122"/>
              <a:cs typeface="微软雅黑" panose="020B0503020204020204" charset="-122"/>
            </a:endParaRPr>
          </a:p>
          <a:p>
            <a:pPr>
              <a:lnSpc>
                <a:spcPct val="100000"/>
              </a:lnSpc>
              <a:spcBef>
                <a:spcPts val="50"/>
              </a:spcBef>
            </a:pPr>
            <a:endParaRPr sz="1500">
              <a:latin typeface="Times New Roman" panose="02020603050405020304"/>
              <a:cs typeface="Times New Roman" panose="02020603050405020304"/>
            </a:endParaRPr>
          </a:p>
          <a:p>
            <a:pPr marR="225425" algn="ctr">
              <a:lnSpc>
                <a:spcPct val="100000"/>
              </a:lnSpc>
            </a:pPr>
            <a:r>
              <a:rPr sz="1800" b="1" dirty="0">
                <a:solidFill>
                  <a:srgbClr val="FFFFFF"/>
                </a:solidFill>
                <a:latin typeface="微软雅黑" panose="020B0503020204020204" charset="-122"/>
                <a:cs typeface="微软雅黑" panose="020B0503020204020204" charset="-122"/>
              </a:rPr>
              <a:t>税官说法</a:t>
            </a:r>
            <a:endParaRPr sz="1800">
              <a:latin typeface="微软雅黑" panose="020B0503020204020204" charset="-122"/>
              <a:cs typeface="微软雅黑" panose="020B0503020204020204" charset="-122"/>
            </a:endParaRPr>
          </a:p>
          <a:p>
            <a:pPr>
              <a:lnSpc>
                <a:spcPct val="100000"/>
              </a:lnSpc>
              <a:spcBef>
                <a:spcPts val="45"/>
              </a:spcBef>
            </a:pPr>
            <a:endParaRPr sz="2000">
              <a:latin typeface="Times New Roman" panose="02020603050405020304"/>
              <a:cs typeface="Times New Roman" panose="02020603050405020304"/>
            </a:endParaRPr>
          </a:p>
          <a:p>
            <a:pPr marL="12700" marR="5080">
              <a:lnSpc>
                <a:spcPct val="150000"/>
              </a:lnSpc>
            </a:pPr>
            <a:r>
              <a:rPr sz="1400" spc="-5" dirty="0">
                <a:latin typeface="微软雅黑" panose="020B0503020204020204" charset="-122"/>
                <a:cs typeface="微软雅黑" panose="020B0503020204020204" charset="-122"/>
              </a:rPr>
              <a:t>另外，根据《国家税务总局关于调整个人取得全年一次性奖金等计算征收个人所得税方法问题的通知》（国税发  [2005]9号）的规定，纳税人取得全年一次性奖金，单独作为一个月工资、薪金所得计算纳税，并且这种计税办法在  一个纳税年度内每一个纳税人只允许采用一次。在日常工作中，税务部门发现，有不少企业误以为年终奖无论何时发  放、分几次发放都可以合并作为全年一次性奖金计算个人所得税，只要保证一年只采用一次这种计税方法就行了。这  是对相关规定的误读。在此税务部门提醒，个人所得税的征收以收付实现制为基础，只有在同一个月份发放的、具有  年终奖性质的收入才能合并作为全年一次性奖金计算个人所得税，并且全年一次性奖金的计税办法在一个纳税年度只  能使用一次，在不同月份再次发放的年终奖应并入发放当月的工资按工资薪金所得缴纳个人所得税。因此，从合理节  </a:t>
            </a:r>
            <a:r>
              <a:rPr sz="1400" spc="-15" dirty="0">
                <a:latin typeface="微软雅黑" panose="020B0503020204020204" charset="-122"/>
                <a:cs typeface="微软雅黑" panose="020B0503020204020204" charset="-122"/>
              </a:rPr>
              <a:t>税的角度出发，企业应尽量将年终</a:t>
            </a:r>
            <a:r>
              <a:rPr sz="1400" spc="5" dirty="0">
                <a:latin typeface="微软雅黑" panose="020B0503020204020204" charset="-122"/>
                <a:cs typeface="微软雅黑" panose="020B0503020204020204" charset="-122"/>
              </a:rPr>
              <a:t>奖</a:t>
            </a:r>
            <a:r>
              <a:rPr sz="1400" spc="-15" dirty="0">
                <a:latin typeface="微软雅黑" panose="020B0503020204020204" charset="-122"/>
                <a:cs typeface="微软雅黑" panose="020B0503020204020204" charset="-122"/>
              </a:rPr>
              <a:t>放在</a:t>
            </a:r>
            <a:r>
              <a:rPr sz="1400" spc="5" dirty="0">
                <a:latin typeface="微软雅黑" panose="020B0503020204020204" charset="-122"/>
                <a:cs typeface="微软雅黑" panose="020B0503020204020204" charset="-122"/>
              </a:rPr>
              <a:t>同</a:t>
            </a:r>
            <a:r>
              <a:rPr sz="1400" spc="-15" dirty="0">
                <a:latin typeface="微软雅黑" panose="020B0503020204020204" charset="-122"/>
                <a:cs typeface="微软雅黑" panose="020B0503020204020204" charset="-122"/>
              </a:rPr>
              <a:t>一个</a:t>
            </a:r>
            <a:r>
              <a:rPr sz="1400" spc="5" dirty="0">
                <a:latin typeface="微软雅黑" panose="020B0503020204020204" charset="-122"/>
                <a:cs typeface="微软雅黑" panose="020B0503020204020204" charset="-122"/>
              </a:rPr>
              <a:t>月</a:t>
            </a:r>
            <a:r>
              <a:rPr sz="1400" spc="-15" dirty="0">
                <a:latin typeface="微软雅黑" panose="020B0503020204020204" charset="-122"/>
                <a:cs typeface="微软雅黑" panose="020B0503020204020204" charset="-122"/>
              </a:rPr>
              <a:t>份发</a:t>
            </a:r>
            <a:r>
              <a:rPr sz="1400" spc="5" dirty="0">
                <a:latin typeface="微软雅黑" panose="020B0503020204020204" charset="-122"/>
                <a:cs typeface="微软雅黑" panose="020B0503020204020204" charset="-122"/>
              </a:rPr>
              <a:t>放</a:t>
            </a:r>
            <a:r>
              <a:rPr sz="1400" spc="-15" dirty="0">
                <a:latin typeface="微软雅黑" panose="020B0503020204020204" charset="-122"/>
                <a:cs typeface="微软雅黑" panose="020B0503020204020204" charset="-122"/>
              </a:rPr>
              <a:t>，避</a:t>
            </a:r>
            <a:r>
              <a:rPr sz="1400" spc="5" dirty="0">
                <a:latin typeface="微软雅黑" panose="020B0503020204020204" charset="-122"/>
                <a:cs typeface="微软雅黑" panose="020B0503020204020204" charset="-122"/>
              </a:rPr>
              <a:t>免</a:t>
            </a:r>
            <a:r>
              <a:rPr sz="1400" spc="-15" dirty="0">
                <a:latin typeface="微软雅黑" panose="020B0503020204020204" charset="-122"/>
                <a:cs typeface="微软雅黑" panose="020B0503020204020204" charset="-122"/>
              </a:rPr>
              <a:t>分批</a:t>
            </a:r>
            <a:r>
              <a:rPr sz="1400" spc="5" dirty="0">
                <a:latin typeface="微软雅黑" panose="020B0503020204020204" charset="-122"/>
                <a:cs typeface="微软雅黑" panose="020B0503020204020204" charset="-122"/>
              </a:rPr>
              <a:t>发</a:t>
            </a:r>
            <a:r>
              <a:rPr sz="1400" spc="-15" dirty="0">
                <a:latin typeface="微软雅黑" panose="020B0503020204020204" charset="-122"/>
                <a:cs typeface="微软雅黑" panose="020B0503020204020204" charset="-122"/>
              </a:rPr>
              <a:t>放而</a:t>
            </a:r>
            <a:r>
              <a:rPr sz="1400" spc="5" dirty="0">
                <a:latin typeface="微软雅黑" panose="020B0503020204020204" charset="-122"/>
                <a:cs typeface="微软雅黑" panose="020B0503020204020204" charset="-122"/>
              </a:rPr>
              <a:t>造</a:t>
            </a:r>
            <a:r>
              <a:rPr sz="1400" spc="-15" dirty="0">
                <a:latin typeface="微软雅黑" panose="020B0503020204020204" charset="-122"/>
                <a:cs typeface="微软雅黑" panose="020B0503020204020204" charset="-122"/>
              </a:rPr>
              <a:t>成无</a:t>
            </a:r>
            <a:r>
              <a:rPr sz="1400" spc="5" dirty="0">
                <a:latin typeface="微软雅黑" panose="020B0503020204020204" charset="-122"/>
                <a:cs typeface="微软雅黑" panose="020B0503020204020204" charset="-122"/>
              </a:rPr>
              <a:t>法</a:t>
            </a:r>
            <a:r>
              <a:rPr sz="1400" spc="-15" dirty="0">
                <a:latin typeface="微软雅黑" panose="020B0503020204020204" charset="-122"/>
                <a:cs typeface="微软雅黑" panose="020B0503020204020204" charset="-122"/>
              </a:rPr>
              <a:t>充分</a:t>
            </a:r>
            <a:r>
              <a:rPr sz="1400" spc="5" dirty="0">
                <a:latin typeface="微软雅黑" panose="020B0503020204020204" charset="-122"/>
                <a:cs typeface="微软雅黑" panose="020B0503020204020204" charset="-122"/>
              </a:rPr>
              <a:t>享</a:t>
            </a:r>
            <a:r>
              <a:rPr sz="1400" spc="-15" dirty="0">
                <a:latin typeface="微软雅黑" panose="020B0503020204020204" charset="-122"/>
                <a:cs typeface="微软雅黑" panose="020B0503020204020204" charset="-122"/>
              </a:rPr>
              <a:t>受国</a:t>
            </a:r>
            <a:r>
              <a:rPr sz="1400" spc="5" dirty="0">
                <a:latin typeface="微软雅黑" panose="020B0503020204020204" charset="-122"/>
                <a:cs typeface="微软雅黑" panose="020B0503020204020204" charset="-122"/>
              </a:rPr>
              <a:t>家</a:t>
            </a:r>
            <a:r>
              <a:rPr sz="1400" spc="-15" dirty="0">
                <a:latin typeface="微软雅黑" panose="020B0503020204020204" charset="-122"/>
                <a:cs typeface="微软雅黑" panose="020B0503020204020204" charset="-122"/>
              </a:rPr>
              <a:t>给予</a:t>
            </a:r>
            <a:r>
              <a:rPr sz="1400" spc="5" dirty="0">
                <a:latin typeface="微软雅黑" panose="020B0503020204020204" charset="-122"/>
                <a:cs typeface="微软雅黑" panose="020B0503020204020204" charset="-122"/>
              </a:rPr>
              <a:t>纳</a:t>
            </a:r>
            <a:r>
              <a:rPr sz="1400" spc="-15" dirty="0">
                <a:latin typeface="微软雅黑" panose="020B0503020204020204" charset="-122"/>
                <a:cs typeface="微软雅黑" panose="020B0503020204020204" charset="-122"/>
              </a:rPr>
              <a:t>税人</a:t>
            </a:r>
            <a:r>
              <a:rPr sz="1400" spc="5" dirty="0">
                <a:latin typeface="微软雅黑" panose="020B0503020204020204" charset="-122"/>
                <a:cs typeface="微软雅黑" panose="020B0503020204020204" charset="-122"/>
              </a:rPr>
              <a:t>的</a:t>
            </a:r>
            <a:r>
              <a:rPr sz="1400" spc="-10" dirty="0">
                <a:latin typeface="微软雅黑" panose="020B0503020204020204" charset="-122"/>
                <a:cs typeface="微软雅黑" panose="020B0503020204020204" charset="-122"/>
              </a:rPr>
              <a:t>政策  红利。</a:t>
            </a:r>
            <a:endParaRPr sz="1400">
              <a:latin typeface="微软雅黑" panose="020B0503020204020204" charset="-122"/>
              <a:cs typeface="微软雅黑" panose="020B0503020204020204" charset="-122"/>
            </a:endParaRPr>
          </a:p>
        </p:txBody>
      </p:sp>
      <p:sp>
        <p:nvSpPr>
          <p:cNvPr id="9" name="object 9"/>
          <p:cNvSpPr/>
          <p:nvPr/>
        </p:nvSpPr>
        <p:spPr>
          <a:xfrm>
            <a:off x="3855720" y="432815"/>
            <a:ext cx="6848856" cy="131063"/>
          </a:xfrm>
          <a:prstGeom prst="rect">
            <a:avLst/>
          </a:prstGeom>
          <a:blipFill>
            <a:blip r:embed="rId2" cstate="print"/>
            <a:stretch>
              <a:fillRect/>
            </a:stretch>
          </a:blipFill>
        </p:spPr>
        <p:txBody>
          <a:bodyPr wrap="square" lIns="0" tIns="0" rIns="0" bIns="0" rtlCol="0"/>
          <a:lstStyle/>
          <a:p>
            <a:endParaRPr/>
          </a:p>
        </p:txBody>
      </p:sp>
      <p:sp>
        <p:nvSpPr>
          <p:cNvPr id="10" name="object 10"/>
          <p:cNvSpPr/>
          <p:nvPr/>
        </p:nvSpPr>
        <p:spPr>
          <a:xfrm>
            <a:off x="3900423" y="471423"/>
            <a:ext cx="6758305" cy="14604"/>
          </a:xfrm>
          <a:custGeom>
            <a:avLst/>
            <a:gdLst/>
            <a:ahLst/>
            <a:cxnLst/>
            <a:rect l="l" t="t" r="r" b="b"/>
            <a:pathLst>
              <a:path w="6758305" h="14604">
                <a:moveTo>
                  <a:pt x="0" y="14351"/>
                </a:moveTo>
                <a:lnTo>
                  <a:pt x="6758051" y="0"/>
                </a:lnTo>
              </a:path>
            </a:pathLst>
          </a:custGeom>
          <a:ln w="25400">
            <a:solidFill>
              <a:srgbClr val="4F81BC"/>
            </a:solidFill>
          </a:ln>
        </p:spPr>
        <p:txBody>
          <a:bodyPr wrap="square" lIns="0" tIns="0" rIns="0" bIns="0" rtlCol="0"/>
          <a:lstStyle/>
          <a:p>
            <a:endParaRPr/>
          </a:p>
        </p:txBody>
      </p:sp>
      <p:sp>
        <p:nvSpPr>
          <p:cNvPr id="11" name="object 11"/>
          <p:cNvSpPr/>
          <p:nvPr/>
        </p:nvSpPr>
        <p:spPr>
          <a:xfrm>
            <a:off x="0" y="4986356"/>
            <a:ext cx="10801350" cy="415290"/>
          </a:xfrm>
          <a:custGeom>
            <a:avLst/>
            <a:gdLst/>
            <a:ahLst/>
            <a:cxnLst/>
            <a:rect l="l" t="t" r="r" b="b"/>
            <a:pathLst>
              <a:path w="10801350" h="415289">
                <a:moveTo>
                  <a:pt x="10801350" y="414697"/>
                </a:moveTo>
                <a:lnTo>
                  <a:pt x="10801350" y="0"/>
                </a:lnTo>
                <a:lnTo>
                  <a:pt x="0" y="0"/>
                </a:lnTo>
                <a:lnTo>
                  <a:pt x="0" y="414697"/>
                </a:lnTo>
                <a:lnTo>
                  <a:pt x="10801350" y="414697"/>
                </a:lnTo>
                <a:close/>
              </a:path>
            </a:pathLst>
          </a:custGeom>
          <a:solidFill>
            <a:srgbClr val="404040"/>
          </a:solidFill>
        </p:spPr>
        <p:txBody>
          <a:bodyPr wrap="square" lIns="0" tIns="0" rIns="0" bIns="0" rtlCol="0"/>
          <a:lstStyle/>
          <a:p>
            <a:endParaRPr/>
          </a:p>
        </p:txBody>
      </p:sp>
      <p:sp>
        <p:nvSpPr>
          <p:cNvPr id="12" name="object 12"/>
          <p:cNvSpPr txBox="1">
            <a:spLocks noGrp="1"/>
          </p:cNvSpPr>
          <p:nvPr>
            <p:ph type="ftr" sz="quarter" idx="5"/>
          </p:nvPr>
        </p:nvSpPr>
        <p:spPr>
          <a:prstGeom prst="rect">
            <a:avLst/>
          </a:prstGeom>
        </p:spPr>
        <p:txBody>
          <a:bodyPr vert="horz" wrap="square" lIns="0" tIns="0" rIns="0" bIns="0" rtlCol="0">
            <a:spAutoFit/>
          </a:bodyPr>
          <a:lstStyle/>
          <a:p>
            <a:pPr marL="12700">
              <a:lnSpc>
                <a:spcPts val="2095"/>
              </a:lnSpc>
            </a:pPr>
            <a:r>
              <a:rPr spc="5" dirty="0"/>
              <a:t>会计学堂</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506272" y="1050036"/>
            <a:ext cx="3124072" cy="198361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prstGeom prst="rect">
            <a:avLst/>
          </a:prstGeom>
        </p:spPr>
        <p:txBody>
          <a:bodyPr vert="horz" wrap="square" lIns="0" tIns="0" rIns="0" bIns="0" rtlCol="0">
            <a:spAutoFit/>
          </a:bodyPr>
          <a:lstStyle/>
          <a:p>
            <a:pPr marL="53340">
              <a:lnSpc>
                <a:spcPct val="100000"/>
              </a:lnSpc>
            </a:pPr>
            <a:endParaRPr dirty="0">
              <a:solidFill>
                <a:srgbClr val="00AF50"/>
              </a:solidFill>
            </a:endParaRPr>
          </a:p>
        </p:txBody>
      </p:sp>
      <p:sp>
        <p:nvSpPr>
          <p:cNvPr id="4" name="object 4"/>
          <p:cNvSpPr/>
          <p:nvPr/>
        </p:nvSpPr>
        <p:spPr>
          <a:xfrm>
            <a:off x="3971925" y="771525"/>
            <a:ext cx="6501130" cy="500380"/>
          </a:xfrm>
          <a:custGeom>
            <a:avLst/>
            <a:gdLst/>
            <a:ahLst/>
            <a:cxnLst/>
            <a:rect l="l" t="t" r="r" b="b"/>
            <a:pathLst>
              <a:path w="6501130" h="500380">
                <a:moveTo>
                  <a:pt x="6417564" y="0"/>
                </a:moveTo>
                <a:lnTo>
                  <a:pt x="83312" y="0"/>
                </a:lnTo>
                <a:lnTo>
                  <a:pt x="50899" y="6552"/>
                </a:lnTo>
                <a:lnTo>
                  <a:pt x="24415" y="24415"/>
                </a:lnTo>
                <a:lnTo>
                  <a:pt x="6552" y="50899"/>
                </a:lnTo>
                <a:lnTo>
                  <a:pt x="0" y="83311"/>
                </a:lnTo>
                <a:lnTo>
                  <a:pt x="0" y="416686"/>
                </a:lnTo>
                <a:lnTo>
                  <a:pt x="6552" y="449153"/>
                </a:lnTo>
                <a:lnTo>
                  <a:pt x="24415" y="475630"/>
                </a:lnTo>
                <a:lnTo>
                  <a:pt x="50899" y="493464"/>
                </a:lnTo>
                <a:lnTo>
                  <a:pt x="83312" y="499998"/>
                </a:lnTo>
                <a:lnTo>
                  <a:pt x="6417564" y="499998"/>
                </a:lnTo>
                <a:lnTo>
                  <a:pt x="6449976" y="493464"/>
                </a:lnTo>
                <a:lnTo>
                  <a:pt x="6476460" y="475630"/>
                </a:lnTo>
                <a:lnTo>
                  <a:pt x="6494323" y="449153"/>
                </a:lnTo>
                <a:lnTo>
                  <a:pt x="6500876" y="416686"/>
                </a:lnTo>
                <a:lnTo>
                  <a:pt x="6500876" y="83311"/>
                </a:lnTo>
                <a:lnTo>
                  <a:pt x="6494323" y="50899"/>
                </a:lnTo>
                <a:lnTo>
                  <a:pt x="6476460" y="24415"/>
                </a:lnTo>
                <a:lnTo>
                  <a:pt x="6449976" y="6552"/>
                </a:lnTo>
                <a:lnTo>
                  <a:pt x="6417564" y="0"/>
                </a:lnTo>
                <a:close/>
              </a:path>
            </a:pathLst>
          </a:custGeom>
          <a:solidFill>
            <a:srgbClr val="4F81BC"/>
          </a:solidFill>
        </p:spPr>
        <p:txBody>
          <a:bodyPr wrap="square" lIns="0" tIns="0" rIns="0" bIns="0" rtlCol="0"/>
          <a:lstStyle/>
          <a:p>
            <a:endParaRPr/>
          </a:p>
        </p:txBody>
      </p:sp>
      <p:sp>
        <p:nvSpPr>
          <p:cNvPr id="5" name="object 5"/>
          <p:cNvSpPr/>
          <p:nvPr/>
        </p:nvSpPr>
        <p:spPr>
          <a:xfrm>
            <a:off x="3971925" y="771525"/>
            <a:ext cx="6501130" cy="500380"/>
          </a:xfrm>
          <a:custGeom>
            <a:avLst/>
            <a:gdLst/>
            <a:ahLst/>
            <a:cxnLst/>
            <a:rect l="l" t="t" r="r" b="b"/>
            <a:pathLst>
              <a:path w="6501130" h="500380">
                <a:moveTo>
                  <a:pt x="0" y="83311"/>
                </a:moveTo>
                <a:lnTo>
                  <a:pt x="6552" y="50899"/>
                </a:lnTo>
                <a:lnTo>
                  <a:pt x="24415" y="24415"/>
                </a:lnTo>
                <a:lnTo>
                  <a:pt x="50899" y="6552"/>
                </a:lnTo>
                <a:lnTo>
                  <a:pt x="83312" y="0"/>
                </a:lnTo>
                <a:lnTo>
                  <a:pt x="6417564" y="0"/>
                </a:lnTo>
                <a:lnTo>
                  <a:pt x="6449976" y="6552"/>
                </a:lnTo>
                <a:lnTo>
                  <a:pt x="6476460" y="24415"/>
                </a:lnTo>
                <a:lnTo>
                  <a:pt x="6494323" y="50899"/>
                </a:lnTo>
                <a:lnTo>
                  <a:pt x="6500876" y="83311"/>
                </a:lnTo>
                <a:lnTo>
                  <a:pt x="6500876" y="416686"/>
                </a:lnTo>
                <a:lnTo>
                  <a:pt x="6494323" y="449153"/>
                </a:lnTo>
                <a:lnTo>
                  <a:pt x="6476460" y="475630"/>
                </a:lnTo>
                <a:lnTo>
                  <a:pt x="6449976" y="493464"/>
                </a:lnTo>
                <a:lnTo>
                  <a:pt x="6417564" y="499998"/>
                </a:lnTo>
                <a:lnTo>
                  <a:pt x="83312" y="499998"/>
                </a:lnTo>
                <a:lnTo>
                  <a:pt x="50899" y="493464"/>
                </a:lnTo>
                <a:lnTo>
                  <a:pt x="24415" y="475630"/>
                </a:lnTo>
                <a:lnTo>
                  <a:pt x="6552" y="449153"/>
                </a:lnTo>
                <a:lnTo>
                  <a:pt x="0" y="416686"/>
                </a:lnTo>
                <a:lnTo>
                  <a:pt x="0" y="83311"/>
                </a:lnTo>
                <a:close/>
              </a:path>
            </a:pathLst>
          </a:custGeom>
          <a:ln w="25400">
            <a:solidFill>
              <a:srgbClr val="4F81BC"/>
            </a:solidFill>
          </a:ln>
        </p:spPr>
        <p:txBody>
          <a:bodyPr wrap="square" lIns="0" tIns="0" rIns="0" bIns="0" rtlCol="0"/>
          <a:lstStyle/>
          <a:p>
            <a:endParaRPr/>
          </a:p>
        </p:txBody>
      </p:sp>
      <p:sp>
        <p:nvSpPr>
          <p:cNvPr id="6" name="object 6"/>
          <p:cNvSpPr txBox="1"/>
          <p:nvPr/>
        </p:nvSpPr>
        <p:spPr>
          <a:xfrm>
            <a:off x="5954014" y="875665"/>
            <a:ext cx="2540000" cy="287020"/>
          </a:xfrm>
          <a:prstGeom prst="rect">
            <a:avLst/>
          </a:prstGeom>
        </p:spPr>
        <p:txBody>
          <a:bodyPr vert="horz" wrap="square" lIns="0" tIns="0" rIns="0" bIns="0" rtlCol="0">
            <a:spAutoFit/>
          </a:bodyPr>
          <a:lstStyle/>
          <a:p>
            <a:pPr marL="12700">
              <a:lnSpc>
                <a:spcPct val="100000"/>
              </a:lnSpc>
            </a:pPr>
            <a:r>
              <a:rPr sz="1800" b="1" dirty="0">
                <a:solidFill>
                  <a:srgbClr val="FFFFFF"/>
                </a:solidFill>
                <a:latin typeface="微软雅黑" panose="020B0503020204020204" charset="-122"/>
                <a:cs typeface="微软雅黑" panose="020B0503020204020204" charset="-122"/>
              </a:rPr>
              <a:t>全年一次性奖金计税方法</a:t>
            </a:r>
            <a:endParaRPr sz="1800">
              <a:latin typeface="微软雅黑" panose="020B0503020204020204" charset="-122"/>
              <a:cs typeface="微软雅黑" panose="020B0503020204020204" charset="-122"/>
            </a:endParaRPr>
          </a:p>
        </p:txBody>
      </p:sp>
      <p:sp>
        <p:nvSpPr>
          <p:cNvPr id="7" name="object 7"/>
          <p:cNvSpPr/>
          <p:nvPr/>
        </p:nvSpPr>
        <p:spPr>
          <a:xfrm>
            <a:off x="3971925" y="1700148"/>
            <a:ext cx="6501130" cy="500380"/>
          </a:xfrm>
          <a:custGeom>
            <a:avLst/>
            <a:gdLst/>
            <a:ahLst/>
            <a:cxnLst/>
            <a:rect l="l" t="t" r="r" b="b"/>
            <a:pathLst>
              <a:path w="6501130" h="500380">
                <a:moveTo>
                  <a:pt x="6417564" y="0"/>
                </a:moveTo>
                <a:lnTo>
                  <a:pt x="83312" y="0"/>
                </a:lnTo>
                <a:lnTo>
                  <a:pt x="50899" y="6554"/>
                </a:lnTo>
                <a:lnTo>
                  <a:pt x="24415" y="24431"/>
                </a:lnTo>
                <a:lnTo>
                  <a:pt x="6552" y="50952"/>
                </a:lnTo>
                <a:lnTo>
                  <a:pt x="0" y="83439"/>
                </a:lnTo>
                <a:lnTo>
                  <a:pt x="0" y="416814"/>
                </a:lnTo>
                <a:lnTo>
                  <a:pt x="6552" y="449226"/>
                </a:lnTo>
                <a:lnTo>
                  <a:pt x="24415" y="475710"/>
                </a:lnTo>
                <a:lnTo>
                  <a:pt x="50899" y="493573"/>
                </a:lnTo>
                <a:lnTo>
                  <a:pt x="83312" y="500126"/>
                </a:lnTo>
                <a:lnTo>
                  <a:pt x="6417564" y="500126"/>
                </a:lnTo>
                <a:lnTo>
                  <a:pt x="6449976" y="493573"/>
                </a:lnTo>
                <a:lnTo>
                  <a:pt x="6476460" y="475710"/>
                </a:lnTo>
                <a:lnTo>
                  <a:pt x="6494323" y="449226"/>
                </a:lnTo>
                <a:lnTo>
                  <a:pt x="6500876" y="416814"/>
                </a:lnTo>
                <a:lnTo>
                  <a:pt x="6500876" y="83439"/>
                </a:lnTo>
                <a:lnTo>
                  <a:pt x="6494323" y="50952"/>
                </a:lnTo>
                <a:lnTo>
                  <a:pt x="6476460" y="24431"/>
                </a:lnTo>
                <a:lnTo>
                  <a:pt x="6449976" y="6554"/>
                </a:lnTo>
                <a:lnTo>
                  <a:pt x="6417564" y="0"/>
                </a:lnTo>
                <a:close/>
              </a:path>
            </a:pathLst>
          </a:custGeom>
          <a:solidFill>
            <a:srgbClr val="4F81BC"/>
          </a:solidFill>
        </p:spPr>
        <p:txBody>
          <a:bodyPr wrap="square" lIns="0" tIns="0" rIns="0" bIns="0" rtlCol="0"/>
          <a:lstStyle/>
          <a:p>
            <a:endParaRPr/>
          </a:p>
        </p:txBody>
      </p:sp>
      <p:sp>
        <p:nvSpPr>
          <p:cNvPr id="8" name="object 8"/>
          <p:cNvSpPr/>
          <p:nvPr/>
        </p:nvSpPr>
        <p:spPr>
          <a:xfrm>
            <a:off x="3971925" y="1700148"/>
            <a:ext cx="6501130" cy="500380"/>
          </a:xfrm>
          <a:custGeom>
            <a:avLst/>
            <a:gdLst/>
            <a:ahLst/>
            <a:cxnLst/>
            <a:rect l="l" t="t" r="r" b="b"/>
            <a:pathLst>
              <a:path w="6501130" h="500380">
                <a:moveTo>
                  <a:pt x="0" y="83439"/>
                </a:moveTo>
                <a:lnTo>
                  <a:pt x="6552" y="50952"/>
                </a:lnTo>
                <a:lnTo>
                  <a:pt x="24415" y="24431"/>
                </a:lnTo>
                <a:lnTo>
                  <a:pt x="50899" y="6554"/>
                </a:lnTo>
                <a:lnTo>
                  <a:pt x="83312" y="0"/>
                </a:lnTo>
                <a:lnTo>
                  <a:pt x="6417564" y="0"/>
                </a:lnTo>
                <a:lnTo>
                  <a:pt x="6449976" y="6554"/>
                </a:lnTo>
                <a:lnTo>
                  <a:pt x="6476460" y="24431"/>
                </a:lnTo>
                <a:lnTo>
                  <a:pt x="6494323" y="50952"/>
                </a:lnTo>
                <a:lnTo>
                  <a:pt x="6500876" y="83439"/>
                </a:lnTo>
                <a:lnTo>
                  <a:pt x="6500876" y="416814"/>
                </a:lnTo>
                <a:lnTo>
                  <a:pt x="6494323" y="449226"/>
                </a:lnTo>
                <a:lnTo>
                  <a:pt x="6476460" y="475710"/>
                </a:lnTo>
                <a:lnTo>
                  <a:pt x="6449976" y="493573"/>
                </a:lnTo>
                <a:lnTo>
                  <a:pt x="6417564" y="500126"/>
                </a:lnTo>
                <a:lnTo>
                  <a:pt x="83312" y="500126"/>
                </a:lnTo>
                <a:lnTo>
                  <a:pt x="50899" y="493573"/>
                </a:lnTo>
                <a:lnTo>
                  <a:pt x="24415" y="475710"/>
                </a:lnTo>
                <a:lnTo>
                  <a:pt x="6552" y="449226"/>
                </a:lnTo>
                <a:lnTo>
                  <a:pt x="0" y="416814"/>
                </a:lnTo>
                <a:lnTo>
                  <a:pt x="0" y="83439"/>
                </a:lnTo>
                <a:close/>
              </a:path>
            </a:pathLst>
          </a:custGeom>
          <a:ln w="25400">
            <a:solidFill>
              <a:srgbClr val="4F81BC"/>
            </a:solidFill>
          </a:ln>
        </p:spPr>
        <p:txBody>
          <a:bodyPr wrap="square" lIns="0" tIns="0" rIns="0" bIns="0" rtlCol="0"/>
          <a:lstStyle/>
          <a:p>
            <a:endParaRPr/>
          </a:p>
        </p:txBody>
      </p:sp>
      <p:sp>
        <p:nvSpPr>
          <p:cNvPr id="9" name="object 9"/>
          <p:cNvSpPr txBox="1"/>
          <p:nvPr/>
        </p:nvSpPr>
        <p:spPr>
          <a:xfrm>
            <a:off x="6182995" y="1805051"/>
            <a:ext cx="2082800" cy="287020"/>
          </a:xfrm>
          <a:prstGeom prst="rect">
            <a:avLst/>
          </a:prstGeom>
        </p:spPr>
        <p:txBody>
          <a:bodyPr vert="horz" wrap="square" lIns="0" tIns="0" rIns="0" bIns="0" rtlCol="0">
            <a:spAutoFit/>
          </a:bodyPr>
          <a:lstStyle/>
          <a:p>
            <a:pPr marL="12700">
              <a:lnSpc>
                <a:spcPct val="100000"/>
              </a:lnSpc>
            </a:pPr>
            <a:r>
              <a:rPr sz="1800" b="1" dirty="0">
                <a:solidFill>
                  <a:srgbClr val="1F487C"/>
                </a:solidFill>
                <a:latin typeface="微软雅黑" panose="020B0503020204020204" charset="-122"/>
                <a:cs typeface="微软雅黑" panose="020B0503020204020204" charset="-122"/>
              </a:rPr>
              <a:t>年终奖为什么有雷区</a:t>
            </a:r>
            <a:endParaRPr sz="1800">
              <a:latin typeface="微软雅黑" panose="020B0503020204020204" charset="-122"/>
              <a:cs typeface="微软雅黑" panose="020B0503020204020204" charset="-122"/>
            </a:endParaRPr>
          </a:p>
        </p:txBody>
      </p:sp>
      <p:sp>
        <p:nvSpPr>
          <p:cNvPr id="10" name="object 10"/>
          <p:cNvSpPr/>
          <p:nvPr/>
        </p:nvSpPr>
        <p:spPr>
          <a:xfrm>
            <a:off x="3971925" y="2628900"/>
            <a:ext cx="6501130" cy="500380"/>
          </a:xfrm>
          <a:custGeom>
            <a:avLst/>
            <a:gdLst/>
            <a:ahLst/>
            <a:cxnLst/>
            <a:rect l="l" t="t" r="r" b="b"/>
            <a:pathLst>
              <a:path w="6501130" h="500380">
                <a:moveTo>
                  <a:pt x="6417564" y="0"/>
                </a:moveTo>
                <a:lnTo>
                  <a:pt x="83312" y="0"/>
                </a:lnTo>
                <a:lnTo>
                  <a:pt x="50899" y="6552"/>
                </a:lnTo>
                <a:lnTo>
                  <a:pt x="24415" y="24415"/>
                </a:lnTo>
                <a:lnTo>
                  <a:pt x="6552" y="50899"/>
                </a:lnTo>
                <a:lnTo>
                  <a:pt x="0" y="83312"/>
                </a:lnTo>
                <a:lnTo>
                  <a:pt x="0" y="416687"/>
                </a:lnTo>
                <a:lnTo>
                  <a:pt x="6552" y="449173"/>
                </a:lnTo>
                <a:lnTo>
                  <a:pt x="24415" y="475694"/>
                </a:lnTo>
                <a:lnTo>
                  <a:pt x="50899" y="493571"/>
                </a:lnTo>
                <a:lnTo>
                  <a:pt x="83312" y="500125"/>
                </a:lnTo>
                <a:lnTo>
                  <a:pt x="6417564" y="500125"/>
                </a:lnTo>
                <a:lnTo>
                  <a:pt x="6449976" y="493571"/>
                </a:lnTo>
                <a:lnTo>
                  <a:pt x="6476460" y="475694"/>
                </a:lnTo>
                <a:lnTo>
                  <a:pt x="6494323" y="449173"/>
                </a:lnTo>
                <a:lnTo>
                  <a:pt x="6500876" y="416687"/>
                </a:lnTo>
                <a:lnTo>
                  <a:pt x="6500876" y="83312"/>
                </a:lnTo>
                <a:lnTo>
                  <a:pt x="6494323" y="50899"/>
                </a:lnTo>
                <a:lnTo>
                  <a:pt x="6476460" y="24415"/>
                </a:lnTo>
                <a:lnTo>
                  <a:pt x="6449976" y="6552"/>
                </a:lnTo>
                <a:lnTo>
                  <a:pt x="6417564" y="0"/>
                </a:lnTo>
                <a:close/>
              </a:path>
            </a:pathLst>
          </a:custGeom>
          <a:solidFill>
            <a:srgbClr val="4F81BC"/>
          </a:solidFill>
        </p:spPr>
        <p:txBody>
          <a:bodyPr wrap="square" lIns="0" tIns="0" rIns="0" bIns="0" rtlCol="0"/>
          <a:lstStyle/>
          <a:p>
            <a:endParaRPr/>
          </a:p>
        </p:txBody>
      </p:sp>
      <p:sp>
        <p:nvSpPr>
          <p:cNvPr id="11" name="object 11"/>
          <p:cNvSpPr txBox="1"/>
          <p:nvPr/>
        </p:nvSpPr>
        <p:spPr>
          <a:xfrm>
            <a:off x="3973563" y="2628900"/>
            <a:ext cx="6497955" cy="500380"/>
          </a:xfrm>
          <a:prstGeom prst="rect">
            <a:avLst/>
          </a:prstGeom>
          <a:solidFill>
            <a:srgbClr val="4F81BC"/>
          </a:solidFill>
        </p:spPr>
        <p:txBody>
          <a:bodyPr vert="horz" wrap="square" lIns="0" tIns="105410" rIns="0" bIns="0" rtlCol="0">
            <a:spAutoFit/>
          </a:bodyPr>
          <a:lstStyle/>
          <a:p>
            <a:pPr marL="1992630">
              <a:lnSpc>
                <a:spcPct val="100000"/>
              </a:lnSpc>
              <a:spcBef>
                <a:spcPts val="830"/>
              </a:spcBef>
            </a:pPr>
            <a:r>
              <a:rPr sz="1800" b="1" spc="-5" dirty="0">
                <a:solidFill>
                  <a:srgbClr val="1F487C"/>
                </a:solidFill>
                <a:latin typeface="微软雅黑" panose="020B0503020204020204" charset="-122"/>
                <a:cs typeface="微软雅黑" panose="020B0503020204020204" charset="-122"/>
              </a:rPr>
              <a:t>如何理解一年只能用一次</a:t>
            </a:r>
            <a:endParaRPr sz="1800">
              <a:latin typeface="微软雅黑" panose="020B0503020204020204" charset="-122"/>
              <a:cs typeface="微软雅黑" panose="020B0503020204020204" charset="-122"/>
            </a:endParaRPr>
          </a:p>
        </p:txBody>
      </p:sp>
      <p:sp>
        <p:nvSpPr>
          <p:cNvPr id="12" name="object 12"/>
          <p:cNvSpPr/>
          <p:nvPr/>
        </p:nvSpPr>
        <p:spPr>
          <a:xfrm>
            <a:off x="3971925" y="3557651"/>
            <a:ext cx="6501130" cy="500380"/>
          </a:xfrm>
          <a:custGeom>
            <a:avLst/>
            <a:gdLst/>
            <a:ahLst/>
            <a:cxnLst/>
            <a:rect l="l" t="t" r="r" b="b"/>
            <a:pathLst>
              <a:path w="6501130" h="500379">
                <a:moveTo>
                  <a:pt x="6417564" y="0"/>
                </a:moveTo>
                <a:lnTo>
                  <a:pt x="83312" y="0"/>
                </a:lnTo>
                <a:lnTo>
                  <a:pt x="50899" y="6534"/>
                </a:lnTo>
                <a:lnTo>
                  <a:pt x="24415" y="24368"/>
                </a:lnTo>
                <a:lnTo>
                  <a:pt x="6552" y="50845"/>
                </a:lnTo>
                <a:lnTo>
                  <a:pt x="0" y="83311"/>
                </a:lnTo>
                <a:lnTo>
                  <a:pt x="0" y="416686"/>
                </a:lnTo>
                <a:lnTo>
                  <a:pt x="6552" y="449099"/>
                </a:lnTo>
                <a:lnTo>
                  <a:pt x="24415" y="475583"/>
                </a:lnTo>
                <a:lnTo>
                  <a:pt x="50899" y="493446"/>
                </a:lnTo>
                <a:lnTo>
                  <a:pt x="83312" y="499998"/>
                </a:lnTo>
                <a:lnTo>
                  <a:pt x="6417564" y="499998"/>
                </a:lnTo>
                <a:lnTo>
                  <a:pt x="6449976" y="493446"/>
                </a:lnTo>
                <a:lnTo>
                  <a:pt x="6476460" y="475583"/>
                </a:lnTo>
                <a:lnTo>
                  <a:pt x="6494323" y="449099"/>
                </a:lnTo>
                <a:lnTo>
                  <a:pt x="6500876" y="416686"/>
                </a:lnTo>
                <a:lnTo>
                  <a:pt x="6500876" y="83311"/>
                </a:lnTo>
                <a:lnTo>
                  <a:pt x="6494323" y="50845"/>
                </a:lnTo>
                <a:lnTo>
                  <a:pt x="6476460" y="24368"/>
                </a:lnTo>
                <a:lnTo>
                  <a:pt x="6449976" y="6534"/>
                </a:lnTo>
                <a:lnTo>
                  <a:pt x="6417564" y="0"/>
                </a:lnTo>
                <a:close/>
              </a:path>
            </a:pathLst>
          </a:custGeom>
          <a:solidFill>
            <a:srgbClr val="4F81BC"/>
          </a:solidFill>
        </p:spPr>
        <p:txBody>
          <a:bodyPr wrap="square" lIns="0" tIns="0" rIns="0" bIns="0" rtlCol="0"/>
          <a:lstStyle/>
          <a:p>
            <a:endParaRPr/>
          </a:p>
        </p:txBody>
      </p:sp>
      <p:sp>
        <p:nvSpPr>
          <p:cNvPr id="13" name="object 13"/>
          <p:cNvSpPr txBox="1"/>
          <p:nvPr/>
        </p:nvSpPr>
        <p:spPr>
          <a:xfrm>
            <a:off x="3973563" y="3557651"/>
            <a:ext cx="6497955" cy="500380"/>
          </a:xfrm>
          <a:prstGeom prst="rect">
            <a:avLst/>
          </a:prstGeom>
          <a:solidFill>
            <a:srgbClr val="4F81BC"/>
          </a:solidFill>
        </p:spPr>
        <p:txBody>
          <a:bodyPr vert="horz" wrap="square" lIns="0" tIns="105410" rIns="0" bIns="0" rtlCol="0">
            <a:spAutoFit/>
          </a:bodyPr>
          <a:lstStyle/>
          <a:p>
            <a:pPr marL="635" algn="ctr">
              <a:lnSpc>
                <a:spcPct val="100000"/>
              </a:lnSpc>
              <a:spcBef>
                <a:spcPts val="830"/>
              </a:spcBef>
            </a:pPr>
            <a:r>
              <a:rPr sz="1800" b="1" dirty="0">
                <a:solidFill>
                  <a:srgbClr val="1F487C"/>
                </a:solidFill>
                <a:latin typeface="微软雅黑" panose="020B0503020204020204" charset="-122"/>
                <a:cs typeface="微软雅黑" panose="020B0503020204020204" charset="-122"/>
              </a:rPr>
              <a:t>均衡年终奖、工资</a:t>
            </a:r>
            <a:endParaRPr sz="1800">
              <a:latin typeface="微软雅黑" panose="020B0503020204020204" charset="-122"/>
              <a:cs typeface="微软雅黑" panose="020B0503020204020204" charset="-122"/>
            </a:endParaRPr>
          </a:p>
        </p:txBody>
      </p:sp>
      <p:sp>
        <p:nvSpPr>
          <p:cNvPr id="14" name="object 14"/>
          <p:cNvSpPr/>
          <p:nvPr/>
        </p:nvSpPr>
        <p:spPr>
          <a:xfrm>
            <a:off x="421894" y="3150361"/>
            <a:ext cx="3291204" cy="525145"/>
          </a:xfrm>
          <a:custGeom>
            <a:avLst/>
            <a:gdLst/>
            <a:ahLst/>
            <a:cxnLst/>
            <a:rect l="l" t="t" r="r" b="b"/>
            <a:pathLst>
              <a:path w="3291204" h="525145">
                <a:moveTo>
                  <a:pt x="3203575" y="0"/>
                </a:moveTo>
                <a:lnTo>
                  <a:pt x="87515" y="0"/>
                </a:lnTo>
                <a:lnTo>
                  <a:pt x="53449" y="6885"/>
                </a:lnTo>
                <a:lnTo>
                  <a:pt x="25631" y="25653"/>
                </a:lnTo>
                <a:lnTo>
                  <a:pt x="6877" y="53470"/>
                </a:lnTo>
                <a:lnTo>
                  <a:pt x="0" y="87502"/>
                </a:lnTo>
                <a:lnTo>
                  <a:pt x="0" y="437642"/>
                </a:lnTo>
                <a:lnTo>
                  <a:pt x="6877" y="471674"/>
                </a:lnTo>
                <a:lnTo>
                  <a:pt x="25631" y="499490"/>
                </a:lnTo>
                <a:lnTo>
                  <a:pt x="53449" y="518259"/>
                </a:lnTo>
                <a:lnTo>
                  <a:pt x="87515" y="525144"/>
                </a:lnTo>
                <a:lnTo>
                  <a:pt x="3203575" y="525144"/>
                </a:lnTo>
                <a:lnTo>
                  <a:pt x="3237607" y="518259"/>
                </a:lnTo>
                <a:lnTo>
                  <a:pt x="3265424" y="499491"/>
                </a:lnTo>
                <a:lnTo>
                  <a:pt x="3284192" y="471674"/>
                </a:lnTo>
                <a:lnTo>
                  <a:pt x="3291078" y="437642"/>
                </a:lnTo>
                <a:lnTo>
                  <a:pt x="3291078" y="87502"/>
                </a:lnTo>
                <a:lnTo>
                  <a:pt x="3284192" y="53470"/>
                </a:lnTo>
                <a:lnTo>
                  <a:pt x="3265424" y="25654"/>
                </a:lnTo>
                <a:lnTo>
                  <a:pt x="3237607" y="6885"/>
                </a:lnTo>
                <a:lnTo>
                  <a:pt x="3203575" y="0"/>
                </a:lnTo>
                <a:close/>
              </a:path>
            </a:pathLst>
          </a:custGeom>
          <a:solidFill>
            <a:srgbClr val="4F81BC"/>
          </a:solidFill>
        </p:spPr>
        <p:txBody>
          <a:bodyPr wrap="square" lIns="0" tIns="0" rIns="0" bIns="0" rtlCol="0"/>
          <a:lstStyle/>
          <a:p>
            <a:endParaRPr/>
          </a:p>
        </p:txBody>
      </p:sp>
      <p:sp>
        <p:nvSpPr>
          <p:cNvPr id="16" name="object 16"/>
          <p:cNvSpPr/>
          <p:nvPr/>
        </p:nvSpPr>
        <p:spPr>
          <a:xfrm>
            <a:off x="4257675" y="1200150"/>
            <a:ext cx="428625" cy="571500"/>
          </a:xfrm>
          <a:custGeom>
            <a:avLst/>
            <a:gdLst/>
            <a:ahLst/>
            <a:cxnLst/>
            <a:rect l="l" t="t" r="r" b="b"/>
            <a:pathLst>
              <a:path w="428625" h="571500">
                <a:moveTo>
                  <a:pt x="0" y="571500"/>
                </a:moveTo>
                <a:lnTo>
                  <a:pt x="428625" y="571500"/>
                </a:lnTo>
                <a:lnTo>
                  <a:pt x="428625" y="0"/>
                </a:lnTo>
                <a:lnTo>
                  <a:pt x="0" y="0"/>
                </a:lnTo>
                <a:lnTo>
                  <a:pt x="0" y="571500"/>
                </a:lnTo>
                <a:close/>
              </a:path>
            </a:pathLst>
          </a:custGeom>
          <a:solidFill>
            <a:srgbClr val="4F81BC"/>
          </a:solidFill>
        </p:spPr>
        <p:txBody>
          <a:bodyPr wrap="square" lIns="0" tIns="0" rIns="0" bIns="0" rtlCol="0"/>
          <a:lstStyle/>
          <a:p>
            <a:endParaRPr/>
          </a:p>
        </p:txBody>
      </p:sp>
      <p:sp>
        <p:nvSpPr>
          <p:cNvPr id="17" name="object 17"/>
          <p:cNvSpPr/>
          <p:nvPr/>
        </p:nvSpPr>
        <p:spPr>
          <a:xfrm>
            <a:off x="4257675" y="1200150"/>
            <a:ext cx="428625" cy="571500"/>
          </a:xfrm>
          <a:custGeom>
            <a:avLst/>
            <a:gdLst/>
            <a:ahLst/>
            <a:cxnLst/>
            <a:rect l="l" t="t" r="r" b="b"/>
            <a:pathLst>
              <a:path w="428625" h="571500">
                <a:moveTo>
                  <a:pt x="0" y="571500"/>
                </a:moveTo>
                <a:lnTo>
                  <a:pt x="428625" y="571500"/>
                </a:lnTo>
                <a:lnTo>
                  <a:pt x="428625" y="0"/>
                </a:lnTo>
                <a:lnTo>
                  <a:pt x="0" y="0"/>
                </a:lnTo>
                <a:lnTo>
                  <a:pt x="0" y="571500"/>
                </a:lnTo>
                <a:close/>
              </a:path>
            </a:pathLst>
          </a:custGeom>
          <a:ln w="25400">
            <a:solidFill>
              <a:srgbClr val="4F81BC"/>
            </a:solidFill>
          </a:ln>
        </p:spPr>
        <p:txBody>
          <a:bodyPr wrap="square" lIns="0" tIns="0" rIns="0" bIns="0" rtlCol="0"/>
          <a:lstStyle/>
          <a:p>
            <a:endParaRPr/>
          </a:p>
        </p:txBody>
      </p:sp>
      <p:sp>
        <p:nvSpPr>
          <p:cNvPr id="18" name="object 18"/>
          <p:cNvSpPr/>
          <p:nvPr/>
        </p:nvSpPr>
        <p:spPr>
          <a:xfrm>
            <a:off x="0" y="4986356"/>
            <a:ext cx="10801350" cy="415290"/>
          </a:xfrm>
          <a:custGeom>
            <a:avLst/>
            <a:gdLst/>
            <a:ahLst/>
            <a:cxnLst/>
            <a:rect l="l" t="t" r="r" b="b"/>
            <a:pathLst>
              <a:path w="10801350" h="415289">
                <a:moveTo>
                  <a:pt x="10801350" y="414697"/>
                </a:moveTo>
                <a:lnTo>
                  <a:pt x="10801350" y="0"/>
                </a:lnTo>
                <a:lnTo>
                  <a:pt x="0" y="0"/>
                </a:lnTo>
                <a:lnTo>
                  <a:pt x="0" y="414697"/>
                </a:lnTo>
                <a:lnTo>
                  <a:pt x="10801350" y="414697"/>
                </a:lnTo>
                <a:close/>
              </a:path>
            </a:pathLst>
          </a:custGeom>
          <a:solidFill>
            <a:srgbClr val="404040"/>
          </a:solidFill>
        </p:spPr>
        <p:txBody>
          <a:bodyPr wrap="square" lIns="0" tIns="0" rIns="0" bIns="0" rtlCol="0"/>
          <a:lstStyle/>
          <a:p>
            <a:endParaRPr/>
          </a:p>
        </p:txBody>
      </p:sp>
      <p:sp>
        <p:nvSpPr>
          <p:cNvPr id="19" name="object 19"/>
          <p:cNvSpPr txBox="1">
            <a:spLocks noGrp="1"/>
          </p:cNvSpPr>
          <p:nvPr>
            <p:ph type="ftr" sz="quarter" idx="5"/>
          </p:nvPr>
        </p:nvSpPr>
        <p:spPr>
          <a:prstGeom prst="rect">
            <a:avLst/>
          </a:prstGeom>
        </p:spPr>
        <p:txBody>
          <a:bodyPr vert="horz" wrap="square" lIns="0" tIns="0" rIns="0" bIns="0" rtlCol="0">
            <a:spAutoFit/>
          </a:bodyPr>
          <a:lstStyle/>
          <a:p>
            <a:pPr marL="12700">
              <a:lnSpc>
                <a:spcPts val="2095"/>
              </a:lnSpc>
            </a:pPr>
            <a:r>
              <a:rPr spc="5" dirty="0"/>
              <a:t>会计学堂</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0" rIns="0" bIns="0" rtlCol="0">
            <a:spAutoFit/>
          </a:bodyPr>
          <a:lstStyle/>
          <a:p>
            <a:pPr marL="12700">
              <a:lnSpc>
                <a:spcPct val="100000"/>
              </a:lnSpc>
            </a:pPr>
            <a:endParaRPr dirty="0">
              <a:solidFill>
                <a:srgbClr val="00AF50"/>
              </a:solidFill>
            </a:endParaRPr>
          </a:p>
        </p:txBody>
      </p:sp>
      <p:sp>
        <p:nvSpPr>
          <p:cNvPr id="3" name="object 3"/>
          <p:cNvSpPr/>
          <p:nvPr/>
        </p:nvSpPr>
        <p:spPr>
          <a:xfrm>
            <a:off x="1014374" y="271398"/>
            <a:ext cx="2886075" cy="428625"/>
          </a:xfrm>
          <a:custGeom>
            <a:avLst/>
            <a:gdLst/>
            <a:ahLst/>
            <a:cxnLst/>
            <a:rect l="l" t="t" r="r" b="b"/>
            <a:pathLst>
              <a:path w="2886075" h="428625">
                <a:moveTo>
                  <a:pt x="2421737" y="0"/>
                </a:moveTo>
                <a:lnTo>
                  <a:pt x="464286" y="0"/>
                </a:lnTo>
                <a:lnTo>
                  <a:pt x="401289" y="1957"/>
                </a:lnTo>
                <a:lnTo>
                  <a:pt x="340867" y="7659"/>
                </a:lnTo>
                <a:lnTo>
                  <a:pt x="283572" y="16851"/>
                </a:lnTo>
                <a:lnTo>
                  <a:pt x="229960" y="29275"/>
                </a:lnTo>
                <a:lnTo>
                  <a:pt x="180582" y="44677"/>
                </a:lnTo>
                <a:lnTo>
                  <a:pt x="135993" y="62801"/>
                </a:lnTo>
                <a:lnTo>
                  <a:pt x="96745" y="83391"/>
                </a:lnTo>
                <a:lnTo>
                  <a:pt x="63392" y="106190"/>
                </a:lnTo>
                <a:lnTo>
                  <a:pt x="16586" y="157397"/>
                </a:lnTo>
                <a:lnTo>
                  <a:pt x="0" y="214376"/>
                </a:lnTo>
                <a:lnTo>
                  <a:pt x="4238" y="243456"/>
                </a:lnTo>
                <a:lnTo>
                  <a:pt x="36488" y="297787"/>
                </a:lnTo>
                <a:lnTo>
                  <a:pt x="96745" y="345313"/>
                </a:lnTo>
                <a:lnTo>
                  <a:pt x="135993" y="365887"/>
                </a:lnTo>
                <a:lnTo>
                  <a:pt x="180582" y="383994"/>
                </a:lnTo>
                <a:lnTo>
                  <a:pt x="229960" y="399382"/>
                </a:lnTo>
                <a:lnTo>
                  <a:pt x="283572" y="411793"/>
                </a:lnTo>
                <a:lnTo>
                  <a:pt x="340867" y="420974"/>
                </a:lnTo>
                <a:lnTo>
                  <a:pt x="401289" y="426669"/>
                </a:lnTo>
                <a:lnTo>
                  <a:pt x="464286" y="428625"/>
                </a:lnTo>
                <a:lnTo>
                  <a:pt x="2421737" y="428625"/>
                </a:lnTo>
                <a:lnTo>
                  <a:pt x="2484764" y="426669"/>
                </a:lnTo>
                <a:lnTo>
                  <a:pt x="2545207" y="420974"/>
                </a:lnTo>
                <a:lnTo>
                  <a:pt x="2602514" y="411793"/>
                </a:lnTo>
                <a:lnTo>
                  <a:pt x="2656132" y="399382"/>
                </a:lnTo>
                <a:lnTo>
                  <a:pt x="2705510" y="383994"/>
                </a:lnTo>
                <a:lnTo>
                  <a:pt x="2750096" y="365887"/>
                </a:lnTo>
                <a:lnTo>
                  <a:pt x="2789337" y="345313"/>
                </a:lnTo>
                <a:lnTo>
                  <a:pt x="2822681" y="322528"/>
                </a:lnTo>
                <a:lnTo>
                  <a:pt x="2869471" y="271344"/>
                </a:lnTo>
                <a:lnTo>
                  <a:pt x="2886049" y="214376"/>
                </a:lnTo>
                <a:lnTo>
                  <a:pt x="2881813" y="185293"/>
                </a:lnTo>
                <a:lnTo>
                  <a:pt x="2849576" y="130944"/>
                </a:lnTo>
                <a:lnTo>
                  <a:pt x="2789337" y="83391"/>
                </a:lnTo>
                <a:lnTo>
                  <a:pt x="2750096" y="62801"/>
                </a:lnTo>
                <a:lnTo>
                  <a:pt x="2705510" y="44677"/>
                </a:lnTo>
                <a:lnTo>
                  <a:pt x="2656132" y="29275"/>
                </a:lnTo>
                <a:lnTo>
                  <a:pt x="2602514" y="16851"/>
                </a:lnTo>
                <a:lnTo>
                  <a:pt x="2545207" y="7659"/>
                </a:lnTo>
                <a:lnTo>
                  <a:pt x="2484764" y="1957"/>
                </a:lnTo>
                <a:lnTo>
                  <a:pt x="2421737" y="0"/>
                </a:lnTo>
                <a:close/>
              </a:path>
            </a:pathLst>
          </a:custGeom>
          <a:solidFill>
            <a:srgbClr val="4F81BC"/>
          </a:solidFill>
        </p:spPr>
        <p:txBody>
          <a:bodyPr wrap="square" lIns="0" tIns="0" rIns="0" bIns="0" rtlCol="0"/>
          <a:lstStyle/>
          <a:p>
            <a:endParaRPr/>
          </a:p>
        </p:txBody>
      </p:sp>
      <p:sp>
        <p:nvSpPr>
          <p:cNvPr id="4" name="object 4"/>
          <p:cNvSpPr txBox="1"/>
          <p:nvPr/>
        </p:nvSpPr>
        <p:spPr>
          <a:xfrm>
            <a:off x="7180326" y="93852"/>
            <a:ext cx="2732405" cy="287020"/>
          </a:xfrm>
          <a:prstGeom prst="rect">
            <a:avLst/>
          </a:prstGeom>
        </p:spPr>
        <p:txBody>
          <a:bodyPr vert="horz" wrap="square" lIns="0" tIns="0" rIns="0" bIns="0" rtlCol="0">
            <a:spAutoFit/>
          </a:bodyPr>
          <a:lstStyle/>
          <a:p>
            <a:pPr marL="12700">
              <a:lnSpc>
                <a:spcPct val="100000"/>
              </a:lnSpc>
            </a:pPr>
            <a:r>
              <a:rPr sz="1800" spc="-254" dirty="0">
                <a:latin typeface="Arial" panose="020B0604020202020204"/>
                <a:cs typeface="Arial" panose="020B0604020202020204"/>
              </a:rPr>
              <a:t>1</a:t>
            </a:r>
            <a:r>
              <a:rPr sz="1800" spc="-245" dirty="0">
                <a:latin typeface="Arial" panose="020B0604020202020204"/>
                <a:cs typeface="Arial" panose="020B0604020202020204"/>
              </a:rPr>
              <a:t>0</a:t>
            </a:r>
            <a:r>
              <a:rPr sz="1800" dirty="0">
                <a:latin typeface="宋体" panose="02010600030101010101" pitchFamily="2" charset="-122"/>
                <a:cs typeface="宋体" panose="02010600030101010101" pitchFamily="2" charset="-122"/>
              </a:rPr>
              <a:t>大经典案例教你节约个税</a:t>
            </a:r>
            <a:endParaRPr sz="1800">
              <a:latin typeface="宋体" panose="02010600030101010101" pitchFamily="2" charset="-122"/>
              <a:cs typeface="宋体" panose="02010600030101010101" pitchFamily="2" charset="-122"/>
            </a:endParaRPr>
          </a:p>
        </p:txBody>
      </p:sp>
      <p:sp>
        <p:nvSpPr>
          <p:cNvPr id="5" name="object 5"/>
          <p:cNvSpPr/>
          <p:nvPr/>
        </p:nvSpPr>
        <p:spPr>
          <a:xfrm>
            <a:off x="642912" y="985786"/>
            <a:ext cx="9615805" cy="3786504"/>
          </a:xfrm>
          <a:custGeom>
            <a:avLst/>
            <a:gdLst/>
            <a:ahLst/>
            <a:cxnLst/>
            <a:rect l="l" t="t" r="r" b="b"/>
            <a:pathLst>
              <a:path w="9615805" h="3786504">
                <a:moveTo>
                  <a:pt x="0" y="3786251"/>
                </a:moveTo>
                <a:lnTo>
                  <a:pt x="9615551" y="3786251"/>
                </a:lnTo>
                <a:lnTo>
                  <a:pt x="9615551" y="0"/>
                </a:lnTo>
                <a:lnTo>
                  <a:pt x="0" y="0"/>
                </a:lnTo>
                <a:lnTo>
                  <a:pt x="0" y="3786251"/>
                </a:lnTo>
                <a:close/>
              </a:path>
            </a:pathLst>
          </a:custGeom>
          <a:ln w="25400">
            <a:solidFill>
              <a:srgbClr val="4F81BC"/>
            </a:solidFill>
          </a:ln>
        </p:spPr>
        <p:txBody>
          <a:bodyPr wrap="square" lIns="0" tIns="0" rIns="0" bIns="0" rtlCol="0"/>
          <a:lstStyle/>
          <a:p>
            <a:endParaRPr/>
          </a:p>
        </p:txBody>
      </p:sp>
      <p:sp>
        <p:nvSpPr>
          <p:cNvPr id="6" name="object 6"/>
          <p:cNvSpPr/>
          <p:nvPr/>
        </p:nvSpPr>
        <p:spPr>
          <a:xfrm>
            <a:off x="4257675" y="771525"/>
            <a:ext cx="2143125" cy="428625"/>
          </a:xfrm>
          <a:custGeom>
            <a:avLst/>
            <a:gdLst/>
            <a:ahLst/>
            <a:cxnLst/>
            <a:rect l="l" t="t" r="r" b="b"/>
            <a:pathLst>
              <a:path w="2143125" h="428625">
                <a:moveTo>
                  <a:pt x="2071751" y="0"/>
                </a:moveTo>
                <a:lnTo>
                  <a:pt x="71374" y="0"/>
                </a:lnTo>
                <a:lnTo>
                  <a:pt x="43612" y="5615"/>
                </a:lnTo>
                <a:lnTo>
                  <a:pt x="20923" y="20923"/>
                </a:lnTo>
                <a:lnTo>
                  <a:pt x="5615" y="43612"/>
                </a:lnTo>
                <a:lnTo>
                  <a:pt x="0" y="71373"/>
                </a:lnTo>
                <a:lnTo>
                  <a:pt x="0" y="357123"/>
                </a:lnTo>
                <a:lnTo>
                  <a:pt x="5615" y="384958"/>
                </a:lnTo>
                <a:lnTo>
                  <a:pt x="20923" y="407685"/>
                </a:lnTo>
                <a:lnTo>
                  <a:pt x="43612" y="423007"/>
                </a:lnTo>
                <a:lnTo>
                  <a:pt x="71374" y="428625"/>
                </a:lnTo>
                <a:lnTo>
                  <a:pt x="2071751" y="428625"/>
                </a:lnTo>
                <a:lnTo>
                  <a:pt x="2099512" y="423007"/>
                </a:lnTo>
                <a:lnTo>
                  <a:pt x="2122201" y="407685"/>
                </a:lnTo>
                <a:lnTo>
                  <a:pt x="2137509" y="384958"/>
                </a:lnTo>
                <a:lnTo>
                  <a:pt x="2143125" y="357123"/>
                </a:lnTo>
                <a:lnTo>
                  <a:pt x="2143125" y="71373"/>
                </a:lnTo>
                <a:lnTo>
                  <a:pt x="2137509" y="43612"/>
                </a:lnTo>
                <a:lnTo>
                  <a:pt x="2122201" y="20923"/>
                </a:lnTo>
                <a:lnTo>
                  <a:pt x="2099512" y="5615"/>
                </a:lnTo>
                <a:lnTo>
                  <a:pt x="2071751" y="0"/>
                </a:lnTo>
                <a:close/>
              </a:path>
            </a:pathLst>
          </a:custGeom>
          <a:solidFill>
            <a:srgbClr val="4F81BC"/>
          </a:solidFill>
        </p:spPr>
        <p:txBody>
          <a:bodyPr wrap="square" lIns="0" tIns="0" rIns="0" bIns="0" rtlCol="0"/>
          <a:lstStyle/>
          <a:p>
            <a:endParaRPr/>
          </a:p>
        </p:txBody>
      </p:sp>
      <p:sp>
        <p:nvSpPr>
          <p:cNvPr id="7" name="object 7"/>
          <p:cNvSpPr/>
          <p:nvPr/>
        </p:nvSpPr>
        <p:spPr>
          <a:xfrm>
            <a:off x="4257675" y="771525"/>
            <a:ext cx="2143125" cy="428625"/>
          </a:xfrm>
          <a:custGeom>
            <a:avLst/>
            <a:gdLst/>
            <a:ahLst/>
            <a:cxnLst/>
            <a:rect l="l" t="t" r="r" b="b"/>
            <a:pathLst>
              <a:path w="2143125" h="428625">
                <a:moveTo>
                  <a:pt x="0" y="71373"/>
                </a:moveTo>
                <a:lnTo>
                  <a:pt x="5615" y="43612"/>
                </a:lnTo>
                <a:lnTo>
                  <a:pt x="20923" y="20923"/>
                </a:lnTo>
                <a:lnTo>
                  <a:pt x="43612" y="5615"/>
                </a:lnTo>
                <a:lnTo>
                  <a:pt x="71374" y="0"/>
                </a:lnTo>
                <a:lnTo>
                  <a:pt x="2071751" y="0"/>
                </a:lnTo>
                <a:lnTo>
                  <a:pt x="2099512" y="5615"/>
                </a:lnTo>
                <a:lnTo>
                  <a:pt x="2122201" y="20923"/>
                </a:lnTo>
                <a:lnTo>
                  <a:pt x="2137509" y="43612"/>
                </a:lnTo>
                <a:lnTo>
                  <a:pt x="2143125" y="71373"/>
                </a:lnTo>
                <a:lnTo>
                  <a:pt x="2143125" y="357123"/>
                </a:lnTo>
                <a:lnTo>
                  <a:pt x="2137509" y="384958"/>
                </a:lnTo>
                <a:lnTo>
                  <a:pt x="2122201" y="407685"/>
                </a:lnTo>
                <a:lnTo>
                  <a:pt x="2099512" y="423007"/>
                </a:lnTo>
                <a:lnTo>
                  <a:pt x="2071751" y="428625"/>
                </a:lnTo>
                <a:lnTo>
                  <a:pt x="71374" y="428625"/>
                </a:lnTo>
                <a:lnTo>
                  <a:pt x="43612" y="423007"/>
                </a:lnTo>
                <a:lnTo>
                  <a:pt x="20923" y="407685"/>
                </a:lnTo>
                <a:lnTo>
                  <a:pt x="5615" y="384958"/>
                </a:lnTo>
                <a:lnTo>
                  <a:pt x="0" y="357123"/>
                </a:lnTo>
                <a:lnTo>
                  <a:pt x="0" y="71373"/>
                </a:lnTo>
                <a:close/>
              </a:path>
            </a:pathLst>
          </a:custGeom>
          <a:ln w="25400">
            <a:solidFill>
              <a:srgbClr val="4F81BC"/>
            </a:solidFill>
          </a:ln>
        </p:spPr>
        <p:txBody>
          <a:bodyPr wrap="square" lIns="0" tIns="0" rIns="0" bIns="0" rtlCol="0"/>
          <a:lstStyle/>
          <a:p>
            <a:endParaRPr/>
          </a:p>
        </p:txBody>
      </p:sp>
      <p:sp>
        <p:nvSpPr>
          <p:cNvPr id="8" name="object 8"/>
          <p:cNvSpPr txBox="1"/>
          <p:nvPr/>
        </p:nvSpPr>
        <p:spPr>
          <a:xfrm>
            <a:off x="907796" y="339852"/>
            <a:ext cx="8434070" cy="2542540"/>
          </a:xfrm>
          <a:prstGeom prst="rect">
            <a:avLst/>
          </a:prstGeom>
        </p:spPr>
        <p:txBody>
          <a:bodyPr vert="horz" wrap="square" lIns="0" tIns="0" rIns="0" bIns="0" rtlCol="0">
            <a:spAutoFit/>
          </a:bodyPr>
          <a:lstStyle/>
          <a:p>
            <a:pPr marL="367665">
              <a:lnSpc>
                <a:spcPct val="100000"/>
              </a:lnSpc>
            </a:pPr>
            <a:r>
              <a:rPr sz="1800" b="1" spc="-25" dirty="0">
                <a:solidFill>
                  <a:srgbClr val="FFFFFF"/>
                </a:solidFill>
                <a:latin typeface="Arial Narrow" panose="020B0706020202030204"/>
                <a:cs typeface="Arial Narrow" panose="020B0706020202030204"/>
              </a:rPr>
              <a:t>1</a:t>
            </a:r>
            <a:r>
              <a:rPr sz="1800" b="1" spc="-25" dirty="0">
                <a:solidFill>
                  <a:srgbClr val="FFFFFF"/>
                </a:solidFill>
                <a:latin typeface="微软雅黑" panose="020B0503020204020204" charset="-122"/>
                <a:cs typeface="微软雅黑" panose="020B0503020204020204" charset="-122"/>
              </a:rPr>
              <a:t>、巧用年终奖政策节税</a:t>
            </a:r>
            <a:endParaRPr sz="1800">
              <a:latin typeface="微软雅黑" panose="020B0503020204020204" charset="-122"/>
              <a:cs typeface="微软雅黑" panose="020B0503020204020204" charset="-122"/>
            </a:endParaRPr>
          </a:p>
          <a:p>
            <a:pPr>
              <a:lnSpc>
                <a:spcPct val="100000"/>
              </a:lnSpc>
              <a:spcBef>
                <a:spcPts val="50"/>
              </a:spcBef>
            </a:pPr>
            <a:endParaRPr sz="1500">
              <a:latin typeface="Times New Roman" panose="02020603050405020304"/>
              <a:cs typeface="Times New Roman" panose="02020603050405020304"/>
            </a:endParaRPr>
          </a:p>
          <a:p>
            <a:pPr marL="3570605">
              <a:lnSpc>
                <a:spcPct val="100000"/>
              </a:lnSpc>
            </a:pPr>
            <a:r>
              <a:rPr sz="1800" b="1" spc="-5" dirty="0">
                <a:solidFill>
                  <a:srgbClr val="FFFFFF"/>
                </a:solidFill>
                <a:latin typeface="微软雅黑" panose="020B0503020204020204" charset="-122"/>
                <a:cs typeface="微软雅黑" panose="020B0503020204020204" charset="-122"/>
              </a:rPr>
              <a:t>工资高于3500元</a:t>
            </a:r>
            <a:endParaRPr sz="1800">
              <a:latin typeface="微软雅黑" panose="020B0503020204020204" charset="-122"/>
              <a:cs typeface="微软雅黑" panose="020B0503020204020204" charset="-122"/>
            </a:endParaRPr>
          </a:p>
          <a:p>
            <a:pPr>
              <a:lnSpc>
                <a:spcPct val="100000"/>
              </a:lnSpc>
            </a:pPr>
            <a:endParaRPr sz="1800">
              <a:latin typeface="Times New Roman" panose="02020603050405020304"/>
              <a:cs typeface="Times New Roman" panose="02020603050405020304"/>
            </a:endParaRPr>
          </a:p>
          <a:p>
            <a:pPr marL="12700">
              <a:lnSpc>
                <a:spcPct val="100000"/>
              </a:lnSpc>
              <a:spcBef>
                <a:spcPts val="1180"/>
              </a:spcBef>
            </a:pPr>
            <a:r>
              <a:rPr sz="1600" dirty="0">
                <a:latin typeface="微软雅黑" panose="020B0503020204020204" charset="-122"/>
                <a:cs typeface="微软雅黑" panose="020B0503020204020204" charset="-122"/>
              </a:rPr>
              <a:t>例：逗逗的年终奖金为24000元，当月工资为5000元。</a:t>
            </a:r>
            <a:endParaRPr sz="1600">
              <a:latin typeface="微软雅黑" panose="020B0503020204020204" charset="-122"/>
              <a:cs typeface="微软雅黑" panose="020B0503020204020204" charset="-122"/>
            </a:endParaRPr>
          </a:p>
          <a:p>
            <a:pPr marL="12700">
              <a:lnSpc>
                <a:spcPct val="100000"/>
              </a:lnSpc>
              <a:spcBef>
                <a:spcPts val="960"/>
              </a:spcBef>
            </a:pPr>
            <a:r>
              <a:rPr sz="1600" dirty="0">
                <a:latin typeface="Wingdings" panose="05000000000000000000"/>
                <a:cs typeface="Wingdings" panose="05000000000000000000"/>
              </a:rPr>
              <a:t></a:t>
            </a:r>
            <a:r>
              <a:rPr sz="1600" dirty="0">
                <a:latin typeface="微软雅黑" panose="020B0503020204020204" charset="-122"/>
                <a:cs typeface="微软雅黑" panose="020B0503020204020204" charset="-122"/>
              </a:rPr>
              <a:t>以24000除以12，其商数2000对应的适用税率为10%，速算扣除数为105。</a:t>
            </a:r>
            <a:endParaRPr sz="1600">
              <a:latin typeface="微软雅黑" panose="020B0503020204020204" charset="-122"/>
              <a:cs typeface="微软雅黑" panose="020B0503020204020204" charset="-122"/>
            </a:endParaRPr>
          </a:p>
          <a:p>
            <a:pPr marL="12700">
              <a:lnSpc>
                <a:spcPct val="100000"/>
              </a:lnSpc>
              <a:spcBef>
                <a:spcPts val="960"/>
              </a:spcBef>
            </a:pPr>
            <a:r>
              <a:rPr sz="1600" dirty="0">
                <a:latin typeface="Wingdings" panose="05000000000000000000"/>
                <a:cs typeface="Wingdings" panose="05000000000000000000"/>
              </a:rPr>
              <a:t></a:t>
            </a:r>
            <a:r>
              <a:rPr sz="1600" dirty="0">
                <a:latin typeface="微软雅黑" panose="020B0503020204020204" charset="-122"/>
                <a:cs typeface="微软雅黑" panose="020B0503020204020204" charset="-122"/>
              </a:rPr>
              <a:t>年终奖金应纳税额为：24000×10%-105=2295(元)，当月工资、薪金所得应纳税额=(5000-</a:t>
            </a:r>
            <a:endParaRPr sz="1600">
              <a:latin typeface="微软雅黑" panose="020B0503020204020204" charset="-122"/>
              <a:cs typeface="微软雅黑" panose="020B0503020204020204" charset="-122"/>
            </a:endParaRPr>
          </a:p>
          <a:p>
            <a:pPr marL="12700">
              <a:lnSpc>
                <a:spcPct val="100000"/>
              </a:lnSpc>
              <a:spcBef>
                <a:spcPts val="960"/>
              </a:spcBef>
            </a:pPr>
            <a:r>
              <a:rPr sz="1600" spc="-5" dirty="0">
                <a:latin typeface="微软雅黑" panose="020B0503020204020204" charset="-122"/>
                <a:cs typeface="微软雅黑" panose="020B0503020204020204" charset="-122"/>
              </a:rPr>
              <a:t>3500)×10%-105=45(元)，逗逗当月共计应纳个税=2295+45=2340(元)</a:t>
            </a:r>
            <a:endParaRPr sz="1600">
              <a:latin typeface="微软雅黑" panose="020B0503020204020204" charset="-122"/>
              <a:cs typeface="微软雅黑" panose="020B0503020204020204" charset="-122"/>
            </a:endParaRPr>
          </a:p>
        </p:txBody>
      </p:sp>
      <p:sp>
        <p:nvSpPr>
          <p:cNvPr id="9" name="object 9"/>
          <p:cNvSpPr/>
          <p:nvPr/>
        </p:nvSpPr>
        <p:spPr>
          <a:xfrm>
            <a:off x="3855720" y="432815"/>
            <a:ext cx="6848856" cy="131063"/>
          </a:xfrm>
          <a:prstGeom prst="rect">
            <a:avLst/>
          </a:prstGeom>
          <a:blipFill>
            <a:blip r:embed="rId2" cstate="print"/>
            <a:stretch>
              <a:fillRect/>
            </a:stretch>
          </a:blipFill>
        </p:spPr>
        <p:txBody>
          <a:bodyPr wrap="square" lIns="0" tIns="0" rIns="0" bIns="0" rtlCol="0"/>
          <a:lstStyle/>
          <a:p>
            <a:endParaRPr/>
          </a:p>
        </p:txBody>
      </p:sp>
      <p:sp>
        <p:nvSpPr>
          <p:cNvPr id="10" name="object 10"/>
          <p:cNvSpPr/>
          <p:nvPr/>
        </p:nvSpPr>
        <p:spPr>
          <a:xfrm>
            <a:off x="3900423" y="471423"/>
            <a:ext cx="6758305" cy="14604"/>
          </a:xfrm>
          <a:custGeom>
            <a:avLst/>
            <a:gdLst/>
            <a:ahLst/>
            <a:cxnLst/>
            <a:rect l="l" t="t" r="r" b="b"/>
            <a:pathLst>
              <a:path w="6758305" h="14604">
                <a:moveTo>
                  <a:pt x="0" y="14351"/>
                </a:moveTo>
                <a:lnTo>
                  <a:pt x="6758051" y="0"/>
                </a:lnTo>
              </a:path>
            </a:pathLst>
          </a:custGeom>
          <a:ln w="25400">
            <a:solidFill>
              <a:srgbClr val="4F81BC"/>
            </a:solidFill>
          </a:ln>
        </p:spPr>
        <p:txBody>
          <a:bodyPr wrap="square" lIns="0" tIns="0" rIns="0" bIns="0" rtlCol="0"/>
          <a:lstStyle/>
          <a:p>
            <a:endParaRPr/>
          </a:p>
        </p:txBody>
      </p:sp>
      <p:sp>
        <p:nvSpPr>
          <p:cNvPr id="11" name="object 11"/>
          <p:cNvSpPr/>
          <p:nvPr/>
        </p:nvSpPr>
        <p:spPr>
          <a:xfrm>
            <a:off x="0" y="4986356"/>
            <a:ext cx="10801350" cy="415290"/>
          </a:xfrm>
          <a:custGeom>
            <a:avLst/>
            <a:gdLst/>
            <a:ahLst/>
            <a:cxnLst/>
            <a:rect l="l" t="t" r="r" b="b"/>
            <a:pathLst>
              <a:path w="10801350" h="415289">
                <a:moveTo>
                  <a:pt x="10801350" y="414697"/>
                </a:moveTo>
                <a:lnTo>
                  <a:pt x="10801350" y="0"/>
                </a:lnTo>
                <a:lnTo>
                  <a:pt x="0" y="0"/>
                </a:lnTo>
                <a:lnTo>
                  <a:pt x="0" y="414697"/>
                </a:lnTo>
                <a:lnTo>
                  <a:pt x="10801350" y="414697"/>
                </a:lnTo>
                <a:close/>
              </a:path>
            </a:pathLst>
          </a:custGeom>
          <a:solidFill>
            <a:srgbClr val="404040"/>
          </a:solidFill>
        </p:spPr>
        <p:txBody>
          <a:bodyPr wrap="square" lIns="0" tIns="0" rIns="0" bIns="0" rtlCol="0"/>
          <a:lstStyle/>
          <a:p>
            <a:endParaRPr/>
          </a:p>
        </p:txBody>
      </p:sp>
      <p:sp>
        <p:nvSpPr>
          <p:cNvPr id="12" name="object 12"/>
          <p:cNvSpPr txBox="1">
            <a:spLocks noGrp="1"/>
          </p:cNvSpPr>
          <p:nvPr>
            <p:ph type="ftr" sz="quarter" idx="5"/>
          </p:nvPr>
        </p:nvSpPr>
        <p:spPr>
          <a:prstGeom prst="rect">
            <a:avLst/>
          </a:prstGeom>
        </p:spPr>
        <p:txBody>
          <a:bodyPr vert="horz" wrap="square" lIns="0" tIns="0" rIns="0" bIns="0" rtlCol="0">
            <a:spAutoFit/>
          </a:bodyPr>
          <a:lstStyle/>
          <a:p>
            <a:pPr marL="12700">
              <a:lnSpc>
                <a:spcPts val="2095"/>
              </a:lnSpc>
            </a:pPr>
            <a:r>
              <a:rPr spc="5" dirty="0"/>
              <a:t>会计学堂</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1272</Words>
  <Application>Microsoft Office PowerPoint</Application>
  <PresentationFormat>自定义</PresentationFormat>
  <Paragraphs>403</Paragraphs>
  <Slides>27</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27</vt:i4>
      </vt:variant>
    </vt:vector>
  </HeadingPairs>
  <TitlesOfParts>
    <vt:vector size="35" baseType="lpstr">
      <vt:lpstr>宋体</vt:lpstr>
      <vt:lpstr>微软雅黑</vt:lpstr>
      <vt:lpstr>Arial</vt:lpstr>
      <vt:lpstr>Arial Narrow</vt:lpstr>
      <vt:lpstr>Calibri</vt:lpstr>
      <vt:lpstr>Times New Roman</vt:lpstr>
      <vt:lpstr>Wingdings</vt:lpstr>
      <vt:lpstr>Office Theme</vt:lpstr>
      <vt:lpstr>HR如何筹划年终奖？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acc5</dc:creator>
  <cp:lastModifiedBy>传有 徐</cp:lastModifiedBy>
  <cp:revision>5</cp:revision>
  <dcterms:created xsi:type="dcterms:W3CDTF">2016-11-11T09:10:00Z</dcterms:created>
  <dcterms:modified xsi:type="dcterms:W3CDTF">2020-07-03T01:16:58Z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2016-08-26T00:00:00Z</vt:filetime>
  </property>
  <property fmtid="{D5CDD505-2E9C-101B-9397-08002B2CF9AE}" pid="3" name="Creator">
    <vt:lpwstr>Microsoft® PowerPoint® 2010</vt:lpwstr>
  </property>
  <property fmtid="{D5CDD505-2E9C-101B-9397-08002B2CF9AE}" pid="4" name="LastSaved">
    <vt:filetime>2016-11-11T00:00:00Z</vt:filetime>
  </property>
  <property fmtid="{D5CDD505-2E9C-101B-9397-08002B2CF9AE}" pid="5" name="KSORubyTemplateID">
    <vt:lpwstr>2</vt:lpwstr>
  </property>
  <property fmtid="{D5CDD505-2E9C-101B-9397-08002B2CF9AE}" pid="6" name="KSOProductBuildVer">
    <vt:lpwstr>2052-10.1.0.7346</vt:lpwstr>
  </property>
</Properties>
</file>