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8.xml" ContentType="application/vnd.openxmlformats-officedocument.presentationml.slide+xml"/>
  <Override PartName="/ppt/slides/slide49.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326" r:id="rId3"/>
    <p:sldId id="257" r:id="rId4"/>
    <p:sldId id="320" r:id="rId5"/>
    <p:sldId id="321" r:id="rId6"/>
    <p:sldId id="258" r:id="rId7"/>
    <p:sldId id="261" r:id="rId8"/>
    <p:sldId id="259" r:id="rId9"/>
    <p:sldId id="262" r:id="rId10"/>
    <p:sldId id="264" r:id="rId11"/>
    <p:sldId id="265" r:id="rId12"/>
    <p:sldId id="266" r:id="rId13"/>
    <p:sldId id="267" r:id="rId14"/>
    <p:sldId id="268" r:id="rId15"/>
    <p:sldId id="269" r:id="rId16"/>
    <p:sldId id="270" r:id="rId17"/>
    <p:sldId id="271" r:id="rId18"/>
    <p:sldId id="272" r:id="rId19"/>
    <p:sldId id="274" r:id="rId20"/>
    <p:sldId id="275" r:id="rId21"/>
    <p:sldId id="276" r:id="rId22"/>
    <p:sldId id="277" r:id="rId23"/>
    <p:sldId id="278" r:id="rId24"/>
    <p:sldId id="279" r:id="rId25"/>
    <p:sldId id="280" r:id="rId26"/>
    <p:sldId id="281" r:id="rId27"/>
    <p:sldId id="322" r:id="rId28"/>
    <p:sldId id="292" r:id="rId29"/>
    <p:sldId id="282" r:id="rId30"/>
    <p:sldId id="283" r:id="rId31"/>
    <p:sldId id="284" r:id="rId32"/>
    <p:sldId id="285" r:id="rId33"/>
    <p:sldId id="286" r:id="rId34"/>
    <p:sldId id="287" r:id="rId35"/>
    <p:sldId id="288" r:id="rId36"/>
    <p:sldId id="290" r:id="rId37"/>
    <p:sldId id="291" r:id="rId38"/>
    <p:sldId id="294" r:id="rId39"/>
    <p:sldId id="295" r:id="rId40"/>
    <p:sldId id="293" r:id="rId41"/>
    <p:sldId id="296" r:id="rId42"/>
    <p:sldId id="297" r:id="rId43"/>
    <p:sldId id="298" r:id="rId44"/>
    <p:sldId id="299" r:id="rId45"/>
    <p:sldId id="300" r:id="rId46"/>
    <p:sldId id="301" r:id="rId47"/>
    <p:sldId id="302" r:id="rId48"/>
    <p:sldId id="304" r:id="rId49"/>
    <p:sldId id="327" r:id="rId50"/>
    <p:sldId id="303" r:id="rId51"/>
    <p:sldId id="305" r:id="rId52"/>
    <p:sldId id="306" r:id="rId53"/>
    <p:sldId id="308" r:id="rId54"/>
    <p:sldId id="307" r:id="rId55"/>
    <p:sldId id="309" r:id="rId56"/>
    <p:sldId id="310" r:id="rId57"/>
    <p:sldId id="311" r:id="rId58"/>
    <p:sldId id="312" r:id="rId59"/>
    <p:sldId id="313" r:id="rId60"/>
    <p:sldId id="314" r:id="rId61"/>
    <p:sldId id="315" r:id="rId62"/>
    <p:sldId id="316" r:id="rId63"/>
    <p:sldId id="317" r:id="rId64"/>
    <p:sldId id="318" r:id="rId65"/>
    <p:sldId id="323" r:id="rId66"/>
    <p:sldId id="324" r:id="rId67"/>
    <p:sldId id="325" r:id="rId68"/>
    <p:sldId id="328" r:id="rId6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0" d="100"/>
          <a:sy n="70" d="100"/>
        </p:scale>
        <p:origin x="-1164" y="-96"/>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7" name="Group 6"/>
          <p:cNvGrpSpPr/>
          <p:nvPr/>
        </p:nvGrpSpPr>
        <p:grpSpPr>
          <a:xfrm>
            <a:off x="0" y="-8467"/>
            <a:ext cx="9144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300" y="2404534"/>
            <a:ext cx="5825202" cy="1646302"/>
          </a:xfrm>
        </p:spPr>
        <p:txBody>
          <a:bodyPr anchor="b">
            <a:noAutofit/>
          </a:bodyPr>
          <a:lstStyle>
            <a:lvl1pPr algn="r">
              <a:defRPr sz="5400">
                <a:solidFill>
                  <a:schemeClr val="accent1"/>
                </a:solidFill>
              </a:defRPr>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30300" y="4050834"/>
            <a:ext cx="5825202"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单击以编辑母版副标题样式</a:t>
            </a:r>
            <a:endParaRPr lang="en-US" dirty="0"/>
          </a:p>
        </p:txBody>
      </p:sp>
      <p:sp>
        <p:nvSpPr>
          <p:cNvPr id="4" name="Date Placeholder 3"/>
          <p:cNvSpPr>
            <a:spLocks noGrp="1"/>
          </p:cNvSpPr>
          <p:nvPr>
            <p:ph type="dt" sz="half" idx="10"/>
          </p:nvPr>
        </p:nvSpPr>
        <p:spPr/>
        <p:txBody>
          <a:bodyPr/>
          <a:lstStyle/>
          <a:p>
            <a:fld id="{9F5DB97B-C9ED-4FB9-B32B-F25C62ACD8BA}" type="datetimeFigureOut">
              <a:rPr lang="zh-CN" altLang="en-US" smtClean="0"/>
              <a:pPr/>
              <a:t>2019/7/29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4D0900B-7F2F-4FF1-97A4-A32A4D8B6414}" type="slidenum">
              <a:rPr lang="zh-CN" altLang="en-US" smtClean="0"/>
              <a:pPr/>
              <a:t>‹#›</a:t>
            </a:fld>
            <a:endParaRPr lang="zh-CN" altLang="en-US"/>
          </a:p>
        </p:txBody>
      </p:sp>
    </p:spTree>
    <p:extLst>
      <p:ext uri="{BB962C8B-B14F-4D97-AF65-F5344CB8AC3E}">
        <p14:creationId xmlns:p14="http://schemas.microsoft.com/office/powerpoint/2010/main" xmlns="" val="11034080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标题和描述">
    <p:spTree>
      <p:nvGrpSpPr>
        <p:cNvPr id="1" name=""/>
        <p:cNvGrpSpPr/>
        <p:nvPr/>
      </p:nvGrpSpPr>
      <p:grpSpPr>
        <a:xfrm>
          <a:off x="0" y="0"/>
          <a:ext cx="0" cy="0"/>
          <a:chOff x="0" y="0"/>
          <a:chExt cx="0" cy="0"/>
        </a:xfrm>
      </p:grpSpPr>
      <p:sp>
        <p:nvSpPr>
          <p:cNvPr id="2" name="Title 1"/>
          <p:cNvSpPr>
            <a:spLocks noGrp="1"/>
          </p:cNvSpPr>
          <p:nvPr>
            <p:ph type="title"/>
          </p:nvPr>
        </p:nvSpPr>
        <p:spPr>
          <a:xfrm>
            <a:off x="508001" y="609600"/>
            <a:ext cx="6447501" cy="3403600"/>
          </a:xfrm>
        </p:spPr>
        <p:txBody>
          <a:bodyPr anchor="ctr">
            <a:normAutofit/>
          </a:bodyPr>
          <a:lstStyle>
            <a:lvl1pPr algn="l">
              <a:defRPr sz="44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508001" y="4470400"/>
            <a:ext cx="6447501"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9F5DB97B-C9ED-4FB9-B32B-F25C62ACD8BA}" type="datetimeFigureOut">
              <a:rPr lang="zh-CN" altLang="en-US" smtClean="0"/>
              <a:pPr/>
              <a:t>2019/7/29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4D0900B-7F2F-4FF1-97A4-A32A4D8B6414}" type="slidenum">
              <a:rPr lang="zh-CN" altLang="en-US" smtClean="0"/>
              <a:pPr/>
              <a:t>‹#›</a:t>
            </a:fld>
            <a:endParaRPr lang="zh-CN" altLang="en-US"/>
          </a:p>
        </p:txBody>
      </p:sp>
    </p:spTree>
    <p:extLst>
      <p:ext uri="{BB962C8B-B14F-4D97-AF65-F5344CB8AC3E}">
        <p14:creationId xmlns:p14="http://schemas.microsoft.com/office/powerpoint/2010/main" xmlns="" val="3125659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带描述的引言">
    <p:spTree>
      <p:nvGrpSpPr>
        <p:cNvPr id="1" name=""/>
        <p:cNvGrpSpPr/>
        <p:nvPr/>
      </p:nvGrpSpPr>
      <p:grpSpPr>
        <a:xfrm>
          <a:off x="0" y="0"/>
          <a:ext cx="0" cy="0"/>
          <a:chOff x="0" y="0"/>
          <a:chExt cx="0" cy="0"/>
        </a:xfrm>
      </p:grpSpPr>
      <p:sp>
        <p:nvSpPr>
          <p:cNvPr id="2" name="Title 1"/>
          <p:cNvSpPr>
            <a:spLocks noGrp="1"/>
          </p:cNvSpPr>
          <p:nvPr>
            <p:ph type="title"/>
          </p:nvPr>
        </p:nvSpPr>
        <p:spPr>
          <a:xfrm>
            <a:off x="698500" y="609600"/>
            <a:ext cx="6070601" cy="3022600"/>
          </a:xfrm>
        </p:spPr>
        <p:txBody>
          <a:bodyPr anchor="ctr">
            <a:normAutofit/>
          </a:bodyPr>
          <a:lstStyle>
            <a:lvl1pPr algn="l">
              <a:defRPr sz="4400" b="0" cap="none"/>
            </a:lvl1pPr>
          </a:lstStyle>
          <a:p>
            <a:r>
              <a:rPr lang="zh-CN" altLang="en-US" smtClean="0"/>
              <a:t>单击此处编辑母版标题样式</a:t>
            </a:r>
            <a:endParaRPr lang="en-US" dirty="0"/>
          </a:p>
        </p:txBody>
      </p:sp>
      <p:sp>
        <p:nvSpPr>
          <p:cNvPr id="23" name="Text Placeholder 9"/>
          <p:cNvSpPr>
            <a:spLocks noGrp="1"/>
          </p:cNvSpPr>
          <p:nvPr>
            <p:ph type="body" sz="quarter" idx="13"/>
          </p:nvPr>
        </p:nvSpPr>
        <p:spPr>
          <a:xfrm>
            <a:off x="1024604" y="3632200"/>
            <a:ext cx="5418393"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编辑母版文本样式</a:t>
            </a:r>
          </a:p>
        </p:txBody>
      </p:sp>
      <p:sp>
        <p:nvSpPr>
          <p:cNvPr id="3" name="Text Placeholder 2"/>
          <p:cNvSpPr>
            <a:spLocks noGrp="1"/>
          </p:cNvSpPr>
          <p:nvPr>
            <p:ph type="body" idx="1"/>
          </p:nvPr>
        </p:nvSpPr>
        <p:spPr>
          <a:xfrm>
            <a:off x="508001" y="4470400"/>
            <a:ext cx="6447501"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9F5DB97B-C9ED-4FB9-B32B-F25C62ACD8BA}" type="datetimeFigureOut">
              <a:rPr lang="zh-CN" altLang="en-US" smtClean="0"/>
              <a:pPr/>
              <a:t>2019/7/29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4D0900B-7F2F-4FF1-97A4-A32A4D8B6414}" type="slidenum">
              <a:rPr lang="zh-CN" altLang="en-US" smtClean="0"/>
              <a:pPr/>
              <a:t>‹#›</a:t>
            </a:fld>
            <a:endParaRPr lang="zh-CN" altLang="en-US"/>
          </a:p>
        </p:txBody>
      </p:sp>
      <p:sp>
        <p:nvSpPr>
          <p:cNvPr id="20" name="TextBox 19"/>
          <p:cNvSpPr txBox="1"/>
          <p:nvPr/>
        </p:nvSpPr>
        <p:spPr>
          <a:xfrm>
            <a:off x="406403" y="790378"/>
            <a:ext cx="4572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6669758" y="2886556"/>
            <a:ext cx="4572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sz="1800" dirty="0">
              <a:solidFill>
                <a:schemeClr val="accent1">
                  <a:lumMod val="60000"/>
                  <a:lumOff val="40000"/>
                </a:schemeClr>
              </a:solidFill>
              <a:latin typeface="Arial"/>
            </a:endParaRPr>
          </a:p>
        </p:txBody>
      </p:sp>
    </p:spTree>
    <p:extLst>
      <p:ext uri="{BB962C8B-B14F-4D97-AF65-F5344CB8AC3E}">
        <p14:creationId xmlns:p14="http://schemas.microsoft.com/office/powerpoint/2010/main" xmlns="" val="79738146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名片">
    <p:spTree>
      <p:nvGrpSpPr>
        <p:cNvPr id="1" name=""/>
        <p:cNvGrpSpPr/>
        <p:nvPr/>
      </p:nvGrpSpPr>
      <p:grpSpPr>
        <a:xfrm>
          <a:off x="0" y="0"/>
          <a:ext cx="0" cy="0"/>
          <a:chOff x="0" y="0"/>
          <a:chExt cx="0" cy="0"/>
        </a:xfrm>
      </p:grpSpPr>
      <p:sp>
        <p:nvSpPr>
          <p:cNvPr id="2" name="Title 1"/>
          <p:cNvSpPr>
            <a:spLocks noGrp="1"/>
          </p:cNvSpPr>
          <p:nvPr>
            <p:ph type="title"/>
          </p:nvPr>
        </p:nvSpPr>
        <p:spPr>
          <a:xfrm>
            <a:off x="508001" y="1931988"/>
            <a:ext cx="6447501" cy="2595460"/>
          </a:xfrm>
        </p:spPr>
        <p:txBody>
          <a:bodyPr anchor="b">
            <a:normAutofit/>
          </a:bodyPr>
          <a:lstStyle>
            <a:lvl1pPr algn="l">
              <a:defRPr sz="44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508001" y="4527448"/>
            <a:ext cx="6447501"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9F5DB97B-C9ED-4FB9-B32B-F25C62ACD8BA}" type="datetimeFigureOut">
              <a:rPr lang="zh-CN" altLang="en-US" smtClean="0"/>
              <a:pPr/>
              <a:t>2019/7/29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4D0900B-7F2F-4FF1-97A4-A32A4D8B6414}" type="slidenum">
              <a:rPr lang="zh-CN" altLang="en-US" smtClean="0"/>
              <a:pPr/>
              <a:t>‹#›</a:t>
            </a:fld>
            <a:endParaRPr lang="zh-CN" altLang="en-US"/>
          </a:p>
        </p:txBody>
      </p:sp>
    </p:spTree>
    <p:extLst>
      <p:ext uri="{BB962C8B-B14F-4D97-AF65-F5344CB8AC3E}">
        <p14:creationId xmlns:p14="http://schemas.microsoft.com/office/powerpoint/2010/main" xmlns="" val="252820948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引言名片">
    <p:spTree>
      <p:nvGrpSpPr>
        <p:cNvPr id="1" name=""/>
        <p:cNvGrpSpPr/>
        <p:nvPr/>
      </p:nvGrpSpPr>
      <p:grpSpPr>
        <a:xfrm>
          <a:off x="0" y="0"/>
          <a:ext cx="0" cy="0"/>
          <a:chOff x="0" y="0"/>
          <a:chExt cx="0" cy="0"/>
        </a:xfrm>
      </p:grpSpPr>
      <p:sp>
        <p:nvSpPr>
          <p:cNvPr id="2" name="Title 1"/>
          <p:cNvSpPr>
            <a:spLocks noGrp="1"/>
          </p:cNvSpPr>
          <p:nvPr>
            <p:ph type="title"/>
          </p:nvPr>
        </p:nvSpPr>
        <p:spPr>
          <a:xfrm>
            <a:off x="698500" y="609600"/>
            <a:ext cx="6070601" cy="3022600"/>
          </a:xfrm>
        </p:spPr>
        <p:txBody>
          <a:bodyPr anchor="ctr">
            <a:normAutofit/>
          </a:bodyPr>
          <a:lstStyle>
            <a:lvl1pPr algn="l">
              <a:defRPr sz="4400" b="0" cap="none"/>
            </a:lvl1pPr>
          </a:lstStyle>
          <a:p>
            <a:r>
              <a:rPr lang="zh-CN" altLang="en-US" smtClean="0"/>
              <a:t>单击此处编辑母版标题样式</a:t>
            </a:r>
            <a:endParaRPr lang="en-US" dirty="0"/>
          </a:p>
        </p:txBody>
      </p:sp>
      <p:sp>
        <p:nvSpPr>
          <p:cNvPr id="23" name="Text Placeholder 9"/>
          <p:cNvSpPr>
            <a:spLocks noGrp="1"/>
          </p:cNvSpPr>
          <p:nvPr>
            <p:ph type="body" sz="quarter" idx="13"/>
          </p:nvPr>
        </p:nvSpPr>
        <p:spPr>
          <a:xfrm>
            <a:off x="507999" y="4013200"/>
            <a:ext cx="6447502"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编辑母版文本样式</a:t>
            </a:r>
          </a:p>
        </p:txBody>
      </p:sp>
      <p:sp>
        <p:nvSpPr>
          <p:cNvPr id="3" name="Text Placeholder 2"/>
          <p:cNvSpPr>
            <a:spLocks noGrp="1"/>
          </p:cNvSpPr>
          <p:nvPr>
            <p:ph type="body" idx="1"/>
          </p:nvPr>
        </p:nvSpPr>
        <p:spPr>
          <a:xfrm>
            <a:off x="508001" y="4527448"/>
            <a:ext cx="6447501"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9F5DB97B-C9ED-4FB9-B32B-F25C62ACD8BA}" type="datetimeFigureOut">
              <a:rPr lang="zh-CN" altLang="en-US" smtClean="0"/>
              <a:pPr/>
              <a:t>2019/7/29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4D0900B-7F2F-4FF1-97A4-A32A4D8B6414}" type="slidenum">
              <a:rPr lang="zh-CN" altLang="en-US" smtClean="0"/>
              <a:pPr/>
              <a:t>‹#›</a:t>
            </a:fld>
            <a:endParaRPr lang="zh-CN" altLang="en-US"/>
          </a:p>
        </p:txBody>
      </p:sp>
      <p:sp>
        <p:nvSpPr>
          <p:cNvPr id="24" name="TextBox 23"/>
          <p:cNvSpPr txBox="1"/>
          <p:nvPr/>
        </p:nvSpPr>
        <p:spPr>
          <a:xfrm>
            <a:off x="406403" y="790378"/>
            <a:ext cx="4572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669758" y="2886556"/>
            <a:ext cx="4572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xmlns="" val="101667074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真或假">
    <p:spTree>
      <p:nvGrpSpPr>
        <p:cNvPr id="1" name=""/>
        <p:cNvGrpSpPr/>
        <p:nvPr/>
      </p:nvGrpSpPr>
      <p:grpSpPr>
        <a:xfrm>
          <a:off x="0" y="0"/>
          <a:ext cx="0" cy="0"/>
          <a:chOff x="0" y="0"/>
          <a:chExt cx="0" cy="0"/>
        </a:xfrm>
      </p:grpSpPr>
      <p:sp>
        <p:nvSpPr>
          <p:cNvPr id="2" name="Title 1"/>
          <p:cNvSpPr>
            <a:spLocks noGrp="1"/>
          </p:cNvSpPr>
          <p:nvPr>
            <p:ph type="title"/>
          </p:nvPr>
        </p:nvSpPr>
        <p:spPr>
          <a:xfrm>
            <a:off x="514350" y="609600"/>
            <a:ext cx="6441152" cy="3022600"/>
          </a:xfrm>
        </p:spPr>
        <p:txBody>
          <a:bodyPr anchor="ctr">
            <a:normAutofit/>
          </a:bodyPr>
          <a:lstStyle>
            <a:lvl1pPr algn="l">
              <a:defRPr sz="4400" b="0" cap="none"/>
            </a:lvl1pPr>
          </a:lstStyle>
          <a:p>
            <a:r>
              <a:rPr lang="zh-CN" altLang="en-US" smtClean="0"/>
              <a:t>单击此处编辑母版标题样式</a:t>
            </a:r>
            <a:endParaRPr lang="en-US" dirty="0"/>
          </a:p>
        </p:txBody>
      </p:sp>
      <p:sp>
        <p:nvSpPr>
          <p:cNvPr id="23" name="Text Placeholder 9"/>
          <p:cNvSpPr>
            <a:spLocks noGrp="1"/>
          </p:cNvSpPr>
          <p:nvPr>
            <p:ph type="body" sz="quarter" idx="13"/>
          </p:nvPr>
        </p:nvSpPr>
        <p:spPr>
          <a:xfrm>
            <a:off x="507999" y="4013200"/>
            <a:ext cx="6447502"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编辑母版文本样式</a:t>
            </a:r>
          </a:p>
        </p:txBody>
      </p:sp>
      <p:sp>
        <p:nvSpPr>
          <p:cNvPr id="3" name="Text Placeholder 2"/>
          <p:cNvSpPr>
            <a:spLocks noGrp="1"/>
          </p:cNvSpPr>
          <p:nvPr>
            <p:ph type="body" idx="1"/>
          </p:nvPr>
        </p:nvSpPr>
        <p:spPr>
          <a:xfrm>
            <a:off x="508001" y="4527448"/>
            <a:ext cx="6447501"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9F5DB97B-C9ED-4FB9-B32B-F25C62ACD8BA}" type="datetimeFigureOut">
              <a:rPr lang="zh-CN" altLang="en-US" smtClean="0"/>
              <a:pPr/>
              <a:t>2019/7/29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4D0900B-7F2F-4FF1-97A4-A32A4D8B6414}" type="slidenum">
              <a:rPr lang="zh-CN" altLang="en-US" smtClean="0"/>
              <a:pPr/>
              <a:t>‹#›</a:t>
            </a:fld>
            <a:endParaRPr lang="zh-CN" altLang="en-US"/>
          </a:p>
        </p:txBody>
      </p:sp>
    </p:spTree>
    <p:extLst>
      <p:ext uri="{BB962C8B-B14F-4D97-AF65-F5344CB8AC3E}">
        <p14:creationId xmlns:p14="http://schemas.microsoft.com/office/powerpoint/2010/main" xmlns="" val="310722216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9F5DB97B-C9ED-4FB9-B32B-F25C62ACD8BA}" type="datetimeFigureOut">
              <a:rPr lang="zh-CN" altLang="en-US" smtClean="0"/>
              <a:pPr/>
              <a:t>2019/7/29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4D0900B-7F2F-4FF1-97A4-A32A4D8B6414}" type="slidenum">
              <a:rPr lang="zh-CN" altLang="en-US" smtClean="0"/>
              <a:pPr/>
              <a:t>‹#›</a:t>
            </a:fld>
            <a:endParaRPr lang="zh-CN" altLang="en-US"/>
          </a:p>
        </p:txBody>
      </p:sp>
    </p:spTree>
    <p:extLst>
      <p:ext uri="{BB962C8B-B14F-4D97-AF65-F5344CB8AC3E}">
        <p14:creationId xmlns:p14="http://schemas.microsoft.com/office/powerpoint/2010/main" xmlns="" val="20222380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5755" y="609600"/>
            <a:ext cx="978557" cy="5251451"/>
          </a:xfrm>
        </p:spPr>
        <p:txBody>
          <a:bodyPr vert="eaVert" anchor="ct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508001" y="609600"/>
            <a:ext cx="5295113" cy="5251450"/>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9F5DB97B-C9ED-4FB9-B32B-F25C62ACD8BA}" type="datetimeFigureOut">
              <a:rPr lang="zh-CN" altLang="en-US" smtClean="0"/>
              <a:pPr/>
              <a:t>2019/7/29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4D0900B-7F2F-4FF1-97A4-A32A4D8B6414}" type="slidenum">
              <a:rPr lang="zh-CN" altLang="en-US" smtClean="0"/>
              <a:pPr/>
              <a:t>‹#›</a:t>
            </a:fld>
            <a:endParaRPr lang="zh-CN" altLang="en-US"/>
          </a:p>
        </p:txBody>
      </p:sp>
    </p:spTree>
    <p:extLst>
      <p:ext uri="{BB962C8B-B14F-4D97-AF65-F5344CB8AC3E}">
        <p14:creationId xmlns:p14="http://schemas.microsoft.com/office/powerpoint/2010/main" xmlns="" val="7728445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9F5DB97B-C9ED-4FB9-B32B-F25C62ACD8BA}" type="datetimeFigureOut">
              <a:rPr lang="zh-CN" altLang="en-US" smtClean="0"/>
              <a:pPr/>
              <a:t>2019/7/29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4D0900B-7F2F-4FF1-97A4-A32A4D8B6414}" type="slidenum">
              <a:rPr lang="zh-CN" altLang="en-US" smtClean="0"/>
              <a:pPr/>
              <a:t>‹#›</a:t>
            </a:fld>
            <a:endParaRPr lang="zh-CN" altLang="en-US"/>
          </a:p>
        </p:txBody>
      </p:sp>
    </p:spTree>
    <p:extLst>
      <p:ext uri="{BB962C8B-B14F-4D97-AF65-F5344CB8AC3E}">
        <p14:creationId xmlns:p14="http://schemas.microsoft.com/office/powerpoint/2010/main" xmlns="" val="1883105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508001" y="2700868"/>
            <a:ext cx="6447501" cy="1826581"/>
          </a:xfrm>
        </p:spPr>
        <p:txBody>
          <a:bodyPr anchor="b"/>
          <a:lstStyle>
            <a:lvl1pPr algn="l">
              <a:defRPr sz="40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508001" y="4527448"/>
            <a:ext cx="6447501"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9F5DB97B-C9ED-4FB9-B32B-F25C62ACD8BA}" type="datetimeFigureOut">
              <a:rPr lang="zh-CN" altLang="en-US" smtClean="0"/>
              <a:pPr/>
              <a:t>2019/7/29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4D0900B-7F2F-4FF1-97A4-A32A4D8B6414}" type="slidenum">
              <a:rPr lang="zh-CN" altLang="en-US" smtClean="0"/>
              <a:pPr/>
              <a:t>‹#›</a:t>
            </a:fld>
            <a:endParaRPr lang="zh-CN" altLang="en-US"/>
          </a:p>
        </p:txBody>
      </p:sp>
    </p:spTree>
    <p:extLst>
      <p:ext uri="{BB962C8B-B14F-4D97-AF65-F5344CB8AC3E}">
        <p14:creationId xmlns:p14="http://schemas.microsoft.com/office/powerpoint/2010/main" xmlns="" val="34628752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508001" y="2160589"/>
            <a:ext cx="3138026" cy="3880772"/>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3817477" y="2160590"/>
            <a:ext cx="3138026" cy="3880773"/>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9F5DB97B-C9ED-4FB9-B32B-F25C62ACD8BA}" type="datetimeFigureOut">
              <a:rPr lang="zh-CN" altLang="en-US" smtClean="0"/>
              <a:pPr/>
              <a:t>2019/7/29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C4D0900B-7F2F-4FF1-97A4-A32A4D8B6414}" type="slidenum">
              <a:rPr lang="zh-CN" altLang="en-US" smtClean="0"/>
              <a:pPr/>
              <a:t>‹#›</a:t>
            </a:fld>
            <a:endParaRPr lang="zh-CN" altLang="en-US"/>
          </a:p>
        </p:txBody>
      </p:sp>
    </p:spTree>
    <p:extLst>
      <p:ext uri="{BB962C8B-B14F-4D97-AF65-F5344CB8AC3E}">
        <p14:creationId xmlns:p14="http://schemas.microsoft.com/office/powerpoint/2010/main" xmlns="" val="11039470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506809" y="2160983"/>
            <a:ext cx="3139217"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Content Placeholder 3"/>
          <p:cNvSpPr>
            <a:spLocks noGrp="1"/>
          </p:cNvSpPr>
          <p:nvPr>
            <p:ph sz="half" idx="2"/>
          </p:nvPr>
        </p:nvSpPr>
        <p:spPr>
          <a:xfrm>
            <a:off x="506809" y="2737246"/>
            <a:ext cx="3139217" cy="3304117"/>
          </a:xfrm>
        </p:spPr>
        <p:txBody>
          <a:bodyPr>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3816287" y="2160983"/>
            <a:ext cx="3139214"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Content Placeholder 5"/>
          <p:cNvSpPr>
            <a:spLocks noGrp="1"/>
          </p:cNvSpPr>
          <p:nvPr>
            <p:ph sz="quarter" idx="4"/>
          </p:nvPr>
        </p:nvSpPr>
        <p:spPr>
          <a:xfrm>
            <a:off x="3816288" y="2737246"/>
            <a:ext cx="3139213" cy="3304117"/>
          </a:xfrm>
        </p:spPr>
        <p:txBody>
          <a:bodyPr>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9F5DB97B-C9ED-4FB9-B32B-F25C62ACD8BA}" type="datetimeFigureOut">
              <a:rPr lang="zh-CN" altLang="en-US" smtClean="0"/>
              <a:pPr/>
              <a:t>2019/7/29</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C4D0900B-7F2F-4FF1-97A4-A32A4D8B6414}" type="slidenum">
              <a:rPr lang="zh-CN" altLang="en-US" smtClean="0"/>
              <a:pPr/>
              <a:t>‹#›</a:t>
            </a:fld>
            <a:endParaRPr lang="zh-CN" altLang="en-US"/>
          </a:p>
        </p:txBody>
      </p:sp>
    </p:spTree>
    <p:extLst>
      <p:ext uri="{BB962C8B-B14F-4D97-AF65-F5344CB8AC3E}">
        <p14:creationId xmlns:p14="http://schemas.microsoft.com/office/powerpoint/2010/main" xmlns="" val="2016627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508001" y="609600"/>
            <a:ext cx="6447501" cy="1320800"/>
          </a:xfrm>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9F5DB97B-C9ED-4FB9-B32B-F25C62ACD8BA}" type="datetimeFigureOut">
              <a:rPr lang="zh-CN" altLang="en-US" smtClean="0"/>
              <a:pPr/>
              <a:t>2019/7/29</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C4D0900B-7F2F-4FF1-97A4-A32A4D8B6414}" type="slidenum">
              <a:rPr lang="zh-CN" altLang="en-US" smtClean="0"/>
              <a:pPr/>
              <a:t>‹#›</a:t>
            </a:fld>
            <a:endParaRPr lang="zh-CN" altLang="en-US"/>
          </a:p>
        </p:txBody>
      </p:sp>
    </p:spTree>
    <p:extLst>
      <p:ext uri="{BB962C8B-B14F-4D97-AF65-F5344CB8AC3E}">
        <p14:creationId xmlns:p14="http://schemas.microsoft.com/office/powerpoint/2010/main" xmlns="" val="19431994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F5DB97B-C9ED-4FB9-B32B-F25C62ACD8BA}" type="datetimeFigureOut">
              <a:rPr lang="zh-CN" altLang="en-US" smtClean="0"/>
              <a:pPr/>
              <a:t>2019/7/29</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C4D0900B-7F2F-4FF1-97A4-A32A4D8B6414}" type="slidenum">
              <a:rPr lang="zh-CN" altLang="en-US" smtClean="0"/>
              <a:pPr/>
              <a:t>‹#›</a:t>
            </a:fld>
            <a:endParaRPr lang="zh-CN" altLang="en-US"/>
          </a:p>
        </p:txBody>
      </p:sp>
    </p:spTree>
    <p:extLst>
      <p:ext uri="{BB962C8B-B14F-4D97-AF65-F5344CB8AC3E}">
        <p14:creationId xmlns:p14="http://schemas.microsoft.com/office/powerpoint/2010/main" xmlns="" val="10548582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508001" y="1498604"/>
            <a:ext cx="2890896" cy="1278466"/>
          </a:xfrm>
        </p:spPr>
        <p:txBody>
          <a:bodyPr anchor="b">
            <a:normAutofit/>
          </a:bodyPr>
          <a:lstStyle>
            <a:lvl1pPr>
              <a:defRPr sz="20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570346" y="514925"/>
            <a:ext cx="3385156" cy="5526437"/>
          </a:xfrm>
        </p:spPr>
        <p:txBody>
          <a:bodyPr>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508001" y="2777069"/>
            <a:ext cx="2890896"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9F5DB97B-C9ED-4FB9-B32B-F25C62ACD8BA}" type="datetimeFigureOut">
              <a:rPr lang="zh-CN" altLang="en-US" smtClean="0"/>
              <a:pPr/>
              <a:t>2019/7/29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C4D0900B-7F2F-4FF1-97A4-A32A4D8B6414}" type="slidenum">
              <a:rPr lang="zh-CN" altLang="en-US" smtClean="0"/>
              <a:pPr/>
              <a:t>‹#›</a:t>
            </a:fld>
            <a:endParaRPr lang="zh-CN" altLang="en-US"/>
          </a:p>
        </p:txBody>
      </p:sp>
    </p:spTree>
    <p:extLst>
      <p:ext uri="{BB962C8B-B14F-4D97-AF65-F5344CB8AC3E}">
        <p14:creationId xmlns:p14="http://schemas.microsoft.com/office/powerpoint/2010/main" xmlns="" val="38961558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508001" y="4800600"/>
            <a:ext cx="6447500" cy="566738"/>
          </a:xfrm>
        </p:spPr>
        <p:txBody>
          <a:bodyPr anchor="b">
            <a:normAutofit/>
          </a:bodyPr>
          <a:lstStyle>
            <a:lvl1pPr algn="l">
              <a:defRPr sz="2400" b="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08001" y="609600"/>
            <a:ext cx="6447501"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508001" y="5367338"/>
            <a:ext cx="6447500"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9F5DB97B-C9ED-4FB9-B32B-F25C62ACD8BA}" type="datetimeFigureOut">
              <a:rPr lang="zh-CN" altLang="en-US" smtClean="0"/>
              <a:pPr/>
              <a:t>2019/7/29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C4D0900B-7F2F-4FF1-97A4-A32A4D8B6414}" type="slidenum">
              <a:rPr lang="zh-CN" altLang="en-US" smtClean="0"/>
              <a:pPr/>
              <a:t>‹#›</a:t>
            </a:fld>
            <a:endParaRPr lang="zh-CN" altLang="en-US"/>
          </a:p>
        </p:txBody>
      </p:sp>
    </p:spTree>
    <p:extLst>
      <p:ext uri="{BB962C8B-B14F-4D97-AF65-F5344CB8AC3E}">
        <p14:creationId xmlns:p14="http://schemas.microsoft.com/office/powerpoint/2010/main" xmlns="" val="13918366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9144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508001" y="609600"/>
            <a:ext cx="6447501" cy="1320800"/>
          </a:xfrm>
          <a:prstGeom prst="rect">
            <a:avLst/>
          </a:prstGeom>
        </p:spPr>
        <p:txBody>
          <a:bodyPr vert="horz" lIns="91440" tIns="45720" rIns="91440" bIns="45720" rtlCol="0" anchor="t">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508001" y="2160590"/>
            <a:ext cx="6447501" cy="388077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2"/>
          </p:nvPr>
        </p:nvSpPr>
        <p:spPr>
          <a:xfrm>
            <a:off x="5403850" y="6041363"/>
            <a:ext cx="683954"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9F5DB97B-C9ED-4FB9-B32B-F25C62ACD8BA}" type="datetimeFigureOut">
              <a:rPr lang="zh-CN" altLang="en-US" smtClean="0"/>
              <a:pPr/>
              <a:t>2019/7/29</a:t>
            </a:fld>
            <a:endParaRPr lang="zh-CN" altLang="en-US"/>
          </a:p>
        </p:txBody>
      </p:sp>
      <p:sp>
        <p:nvSpPr>
          <p:cNvPr id="5" name="Footer Placeholder 4"/>
          <p:cNvSpPr>
            <a:spLocks noGrp="1"/>
          </p:cNvSpPr>
          <p:nvPr>
            <p:ph type="ftr" sz="quarter" idx="3"/>
          </p:nvPr>
        </p:nvSpPr>
        <p:spPr>
          <a:xfrm>
            <a:off x="508001" y="6041363"/>
            <a:ext cx="472320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42998" y="6041363"/>
            <a:ext cx="512504" cy="365125"/>
          </a:xfrm>
          <a:prstGeom prst="rect">
            <a:avLst/>
          </a:prstGeom>
        </p:spPr>
        <p:txBody>
          <a:bodyPr vert="horz" lIns="91440" tIns="45720" rIns="91440" bIns="45720" rtlCol="0" anchor="ctr"/>
          <a:lstStyle>
            <a:lvl1pPr algn="r">
              <a:defRPr sz="900">
                <a:solidFill>
                  <a:schemeClr val="accent1"/>
                </a:solidFill>
              </a:defRPr>
            </a:lvl1pPr>
          </a:lstStyle>
          <a:p>
            <a:fld id="{C4D0900B-7F2F-4FF1-97A4-A32A4D8B6414}" type="slidenum">
              <a:rPr lang="zh-CN" altLang="en-US" smtClean="0"/>
              <a:pPr/>
              <a:t>‹#›</a:t>
            </a:fld>
            <a:endParaRPr lang="zh-CN" altLang="en-US"/>
          </a:p>
        </p:txBody>
      </p:sp>
    </p:spTree>
    <p:extLst>
      <p:ext uri="{BB962C8B-B14F-4D97-AF65-F5344CB8AC3E}">
        <p14:creationId xmlns:p14="http://schemas.microsoft.com/office/powerpoint/2010/main" xmlns="" val="294565660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2.xml"/><Relationship Id="rId5" Type="http://schemas.openxmlformats.org/officeDocument/2006/relationships/image" Target="../media/image2.gif"/><Relationship Id="rId4" Type="http://schemas.openxmlformats.org/officeDocument/2006/relationships/image" Target="../media/image1.gif"/></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2.xml"/><Relationship Id="rId5" Type="http://schemas.openxmlformats.org/officeDocument/2006/relationships/image" Target="../media/image2.gif"/><Relationship Id="rId4" Type="http://schemas.openxmlformats.org/officeDocument/2006/relationships/image" Target="../media/image1.gi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2.xml"/><Relationship Id="rId5" Type="http://schemas.openxmlformats.org/officeDocument/2006/relationships/image" Target="../media/image2.gif"/><Relationship Id="rId4" Type="http://schemas.openxmlformats.org/officeDocument/2006/relationships/image" Target="../media/image1.gi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zh-CN" dirty="0"/>
              <a:t>第</a:t>
            </a:r>
            <a:r>
              <a:rPr lang="en-US" altLang="zh-CN" dirty="0"/>
              <a:t>8</a:t>
            </a:r>
            <a:r>
              <a:rPr lang="zh-CN" altLang="zh-CN" dirty="0" smtClean="0"/>
              <a:t>章</a:t>
            </a:r>
            <a:r>
              <a:rPr lang="en-US" altLang="zh-CN" dirty="0" smtClean="0"/>
              <a:t>  </a:t>
            </a:r>
            <a:r>
              <a:rPr lang="zh-CN" altLang="zh-CN" dirty="0" smtClean="0"/>
              <a:t>绩效</a:t>
            </a:r>
            <a:r>
              <a:rPr lang="zh-CN" altLang="zh-CN" dirty="0"/>
              <a:t>考评</a:t>
            </a:r>
            <a:br>
              <a:rPr lang="zh-CN" altLang="zh-CN" dirty="0"/>
            </a:br>
            <a:endParaRPr lang="zh-CN" altLang="en-US" dirty="0"/>
          </a:p>
        </p:txBody>
      </p:sp>
    </p:spTree>
    <p:extLst>
      <p:ext uri="{BB962C8B-B14F-4D97-AF65-F5344CB8AC3E}">
        <p14:creationId xmlns:p14="http://schemas.microsoft.com/office/powerpoint/2010/main" xmlns="" val="66540085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1</a:t>
            </a:r>
            <a:r>
              <a:rPr lang="zh-CN" altLang="en-US" dirty="0"/>
              <a:t>节　员工绩效</a:t>
            </a:r>
            <a:br>
              <a:rPr lang="zh-CN" altLang="en-US" dirty="0"/>
            </a:br>
            <a:endParaRPr lang="zh-CN" altLang="en-US" dirty="0"/>
          </a:p>
        </p:txBody>
      </p:sp>
      <p:sp>
        <p:nvSpPr>
          <p:cNvPr id="3" name="文本框 2"/>
          <p:cNvSpPr txBox="1"/>
          <p:nvPr/>
        </p:nvSpPr>
        <p:spPr>
          <a:xfrm>
            <a:off x="508001" y="1431235"/>
            <a:ext cx="6837016" cy="4154984"/>
          </a:xfrm>
          <a:prstGeom prst="rect">
            <a:avLst/>
          </a:prstGeom>
          <a:noFill/>
        </p:spPr>
        <p:txBody>
          <a:bodyPr wrap="square" rtlCol="0">
            <a:spAutoFit/>
          </a:bodyPr>
          <a:lstStyle/>
          <a:p>
            <a:r>
              <a:rPr lang="zh-CN" altLang="en-US" sz="2400" dirty="0"/>
              <a:t>（一）员工绩效的</a:t>
            </a:r>
            <a:r>
              <a:rPr lang="zh-CN" altLang="en-US" sz="2400" dirty="0" smtClean="0"/>
              <a:t>含义</a:t>
            </a:r>
            <a:endParaRPr lang="en-US" altLang="zh-CN" sz="2400" dirty="0" smtClean="0"/>
          </a:p>
          <a:p>
            <a:endParaRPr lang="zh-CN" altLang="en-US" sz="2400" dirty="0"/>
          </a:p>
          <a:p>
            <a:r>
              <a:rPr lang="zh-CN" altLang="en-US" sz="2400" dirty="0">
                <a:latin typeface="+mn-ea"/>
              </a:rPr>
              <a:t>员工绩效作为员工在组织中有价值的工作表现，与企业对员工的工作要求直接相关；有什么样的工作要求，就会出现什么样的员工绩效，包括员工的工作成果与工作行为。对于员工绩效，要把握绩效的范围、绩效的特征和绩效的意义。</a:t>
            </a:r>
            <a:endParaRPr lang="en-US" altLang="zh-CN" sz="2400" dirty="0">
              <a:latin typeface="+mn-ea"/>
            </a:endParaRPr>
          </a:p>
          <a:p>
            <a:endParaRPr lang="zh-CN" altLang="en-US" sz="2400" dirty="0"/>
          </a:p>
          <a:p>
            <a:pPr marL="457200" indent="-457200">
              <a:buFont typeface="+mj-lt"/>
              <a:buAutoNum type="arabicPeriod"/>
            </a:pPr>
            <a:r>
              <a:rPr lang="zh-CN" altLang="en-US" sz="2400" dirty="0"/>
              <a:t>员工绩效的范围</a:t>
            </a:r>
          </a:p>
          <a:p>
            <a:pPr marL="457200" indent="-457200">
              <a:buFont typeface="+mj-lt"/>
              <a:buAutoNum type="arabicPeriod"/>
            </a:pPr>
            <a:r>
              <a:rPr lang="zh-CN" altLang="en-US" sz="2400" dirty="0"/>
              <a:t>员工绩效的特征</a:t>
            </a:r>
          </a:p>
          <a:p>
            <a:pPr marL="457200" indent="-457200">
              <a:buFont typeface="+mj-lt"/>
              <a:buAutoNum type="arabicPeriod"/>
            </a:pPr>
            <a:r>
              <a:rPr lang="zh-CN" altLang="en-US" sz="2400" dirty="0"/>
              <a:t>员工绩效的意义</a:t>
            </a:r>
          </a:p>
        </p:txBody>
      </p:sp>
    </p:spTree>
    <p:extLst>
      <p:ext uri="{BB962C8B-B14F-4D97-AF65-F5344CB8AC3E}">
        <p14:creationId xmlns:p14="http://schemas.microsoft.com/office/powerpoint/2010/main" xmlns="" val="405448132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1</a:t>
            </a:r>
            <a:r>
              <a:rPr lang="zh-CN" altLang="en-US" dirty="0"/>
              <a:t>节　员工绩效</a:t>
            </a:r>
            <a:br>
              <a:rPr lang="zh-CN" altLang="en-US" dirty="0"/>
            </a:br>
            <a:endParaRPr lang="zh-CN" altLang="en-US" dirty="0"/>
          </a:p>
        </p:txBody>
      </p:sp>
      <p:sp>
        <p:nvSpPr>
          <p:cNvPr id="3" name="文本框 2"/>
          <p:cNvSpPr txBox="1"/>
          <p:nvPr/>
        </p:nvSpPr>
        <p:spPr>
          <a:xfrm>
            <a:off x="508001" y="1431235"/>
            <a:ext cx="6976164" cy="3416320"/>
          </a:xfrm>
          <a:prstGeom prst="rect">
            <a:avLst/>
          </a:prstGeom>
          <a:noFill/>
        </p:spPr>
        <p:txBody>
          <a:bodyPr wrap="square" rtlCol="0">
            <a:spAutoFit/>
          </a:bodyPr>
          <a:lstStyle/>
          <a:p>
            <a:r>
              <a:rPr lang="en-US" altLang="zh-CN" sz="2400" dirty="0"/>
              <a:t>1.</a:t>
            </a:r>
            <a:r>
              <a:rPr lang="zh-CN" altLang="en-US" sz="2400" dirty="0"/>
              <a:t>员工绩效的</a:t>
            </a:r>
            <a:r>
              <a:rPr lang="zh-CN" altLang="en-US" sz="2400" dirty="0" smtClean="0"/>
              <a:t>范围</a:t>
            </a:r>
            <a:endParaRPr lang="en-US" altLang="zh-CN" sz="2400" dirty="0" smtClean="0"/>
          </a:p>
          <a:p>
            <a:endParaRPr lang="zh-CN" altLang="en-US" sz="2400" dirty="0"/>
          </a:p>
          <a:p>
            <a:r>
              <a:rPr lang="zh-CN" altLang="en-US" sz="2400" dirty="0">
                <a:latin typeface="+mn-ea"/>
              </a:rPr>
              <a:t>员工绩效的范围包括与企业要求相关的工作成果与工作行为，其中工作成果具有主导地位；员工绩效通常被理解为工作成果及与其相关的工作行为。</a:t>
            </a:r>
            <a:endParaRPr lang="en-US" altLang="zh-CN" sz="2400" dirty="0">
              <a:latin typeface="+mn-ea"/>
            </a:endParaRPr>
          </a:p>
          <a:p>
            <a:endParaRPr lang="zh-CN" altLang="en-US" sz="2400" dirty="0"/>
          </a:p>
          <a:p>
            <a:pPr marL="342900" indent="-342900">
              <a:buFont typeface="Wingdings" panose="05000000000000000000" pitchFamily="2" charset="2"/>
              <a:buChar char="ü"/>
            </a:pPr>
            <a:r>
              <a:rPr lang="zh-CN" altLang="en-US" sz="2400" dirty="0"/>
              <a:t>首先是工作成果，即客观的能够衡量的工作结果。</a:t>
            </a:r>
          </a:p>
          <a:p>
            <a:pPr marL="342900" indent="-342900">
              <a:buFont typeface="Wingdings" panose="05000000000000000000" pitchFamily="2" charset="2"/>
              <a:buChar char="ü"/>
            </a:pPr>
            <a:r>
              <a:rPr lang="zh-CN" altLang="en-US" sz="2400" dirty="0"/>
              <a:t>其次是工作行为，即与工作成果直接相关的工作行为。</a:t>
            </a:r>
          </a:p>
        </p:txBody>
      </p:sp>
    </p:spTree>
    <p:extLst>
      <p:ext uri="{BB962C8B-B14F-4D97-AF65-F5344CB8AC3E}">
        <p14:creationId xmlns:p14="http://schemas.microsoft.com/office/powerpoint/2010/main" xmlns="" val="94172204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1</a:t>
            </a:r>
            <a:r>
              <a:rPr lang="zh-CN" altLang="en-US" dirty="0"/>
              <a:t>节　员工绩效</a:t>
            </a:r>
            <a:br>
              <a:rPr lang="zh-CN" altLang="en-US" dirty="0"/>
            </a:br>
            <a:endParaRPr lang="zh-CN" altLang="en-US" dirty="0"/>
          </a:p>
        </p:txBody>
      </p:sp>
      <p:sp>
        <p:nvSpPr>
          <p:cNvPr id="3" name="文本框 2"/>
          <p:cNvSpPr txBox="1"/>
          <p:nvPr/>
        </p:nvSpPr>
        <p:spPr>
          <a:xfrm>
            <a:off x="508001" y="1431235"/>
            <a:ext cx="6976164" cy="3785652"/>
          </a:xfrm>
          <a:prstGeom prst="rect">
            <a:avLst/>
          </a:prstGeom>
          <a:noFill/>
        </p:spPr>
        <p:txBody>
          <a:bodyPr wrap="square" rtlCol="0">
            <a:spAutoFit/>
          </a:bodyPr>
          <a:lstStyle/>
          <a:p>
            <a:r>
              <a:rPr lang="en-US" altLang="zh-CN" sz="2400" dirty="0"/>
              <a:t>2.</a:t>
            </a:r>
            <a:r>
              <a:rPr lang="zh-CN" altLang="en-US" sz="2400" dirty="0"/>
              <a:t>员工绩效的</a:t>
            </a:r>
            <a:r>
              <a:rPr lang="zh-CN" altLang="en-US" sz="2400" dirty="0" smtClean="0"/>
              <a:t>特征</a:t>
            </a:r>
            <a:endParaRPr lang="en-US" altLang="zh-CN" sz="2400" dirty="0" smtClean="0"/>
          </a:p>
          <a:p>
            <a:endParaRPr lang="zh-CN" altLang="en-US" sz="2400" dirty="0"/>
          </a:p>
          <a:p>
            <a:r>
              <a:rPr lang="zh-CN" altLang="en-US" sz="2400" dirty="0">
                <a:latin typeface="+mn-ea"/>
              </a:rPr>
              <a:t>员工绩效作为员工按照企业要求做出的工作业绩，不管工作成果还是工作行为，都具有规范性、客观性、可比性、能动性等方面的特征。</a:t>
            </a:r>
            <a:endParaRPr lang="en-US" altLang="zh-CN" sz="2400" dirty="0">
              <a:latin typeface="+mn-ea"/>
            </a:endParaRPr>
          </a:p>
          <a:p>
            <a:endParaRPr lang="zh-CN" altLang="en-US" sz="2400" dirty="0"/>
          </a:p>
          <a:p>
            <a:pPr marL="342900" indent="-342900">
              <a:buFont typeface="Wingdings" panose="05000000000000000000" pitchFamily="2" charset="2"/>
              <a:buChar char="ü"/>
            </a:pPr>
            <a:r>
              <a:rPr lang="zh-CN" altLang="en-US" sz="2400" dirty="0"/>
              <a:t>规范性</a:t>
            </a:r>
          </a:p>
          <a:p>
            <a:pPr marL="342900" indent="-342900">
              <a:buFont typeface="Wingdings" panose="05000000000000000000" pitchFamily="2" charset="2"/>
              <a:buChar char="ü"/>
            </a:pPr>
            <a:r>
              <a:rPr lang="zh-CN" altLang="en-US" sz="2400" dirty="0"/>
              <a:t>客观性</a:t>
            </a:r>
          </a:p>
          <a:p>
            <a:pPr marL="342900" indent="-342900">
              <a:buFont typeface="Wingdings" panose="05000000000000000000" pitchFamily="2" charset="2"/>
              <a:buChar char="ü"/>
            </a:pPr>
            <a:r>
              <a:rPr lang="zh-CN" altLang="en-US" sz="2400" dirty="0"/>
              <a:t>可比性</a:t>
            </a:r>
          </a:p>
          <a:p>
            <a:pPr marL="342900" indent="-342900">
              <a:buFont typeface="Wingdings" panose="05000000000000000000" pitchFamily="2" charset="2"/>
              <a:buChar char="ü"/>
            </a:pPr>
            <a:r>
              <a:rPr lang="zh-CN" altLang="en-US" sz="2400" dirty="0"/>
              <a:t>能动性</a:t>
            </a:r>
          </a:p>
        </p:txBody>
      </p:sp>
    </p:spTree>
    <p:extLst>
      <p:ext uri="{BB962C8B-B14F-4D97-AF65-F5344CB8AC3E}">
        <p14:creationId xmlns:p14="http://schemas.microsoft.com/office/powerpoint/2010/main" xmlns="" val="339897605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1</a:t>
            </a:r>
            <a:r>
              <a:rPr lang="zh-CN" altLang="en-US" dirty="0"/>
              <a:t>节　员工绩效</a:t>
            </a:r>
            <a:br>
              <a:rPr lang="zh-CN" altLang="en-US" dirty="0"/>
            </a:br>
            <a:endParaRPr lang="zh-CN" altLang="en-US" dirty="0"/>
          </a:p>
        </p:txBody>
      </p:sp>
      <p:sp>
        <p:nvSpPr>
          <p:cNvPr id="3" name="文本框 2"/>
          <p:cNvSpPr txBox="1"/>
          <p:nvPr/>
        </p:nvSpPr>
        <p:spPr>
          <a:xfrm>
            <a:off x="508001" y="1431235"/>
            <a:ext cx="6976164" cy="2677656"/>
          </a:xfrm>
          <a:prstGeom prst="rect">
            <a:avLst/>
          </a:prstGeom>
          <a:noFill/>
        </p:spPr>
        <p:txBody>
          <a:bodyPr wrap="square" rtlCol="0">
            <a:spAutoFit/>
          </a:bodyPr>
          <a:lstStyle/>
          <a:p>
            <a:r>
              <a:rPr lang="en-US" altLang="zh-CN" sz="2400" dirty="0"/>
              <a:t>3.</a:t>
            </a:r>
            <a:r>
              <a:rPr lang="zh-CN" altLang="en-US" sz="2400" dirty="0"/>
              <a:t>员工绩效的</a:t>
            </a:r>
            <a:r>
              <a:rPr lang="zh-CN" altLang="en-US" sz="2400" dirty="0" smtClean="0"/>
              <a:t>意义</a:t>
            </a:r>
            <a:endParaRPr lang="en-US" altLang="zh-CN" sz="2400" dirty="0" smtClean="0"/>
          </a:p>
          <a:p>
            <a:endParaRPr lang="zh-CN" altLang="en-US" sz="2400" dirty="0"/>
          </a:p>
          <a:p>
            <a:r>
              <a:rPr lang="zh-CN" altLang="en-US" sz="2400" dirty="0">
                <a:latin typeface="+mn-ea"/>
              </a:rPr>
              <a:t>员工绩效具有对企业和对自身的双重意义，它们之间的内在联系使企业和员工成为利益共同体。</a:t>
            </a:r>
            <a:endParaRPr lang="en-US" altLang="zh-CN" sz="2400" dirty="0">
              <a:latin typeface="+mn-ea"/>
            </a:endParaRPr>
          </a:p>
          <a:p>
            <a:endParaRPr lang="zh-CN" altLang="en-US" sz="2400" dirty="0"/>
          </a:p>
          <a:p>
            <a:pPr marL="342900" indent="-342900">
              <a:buFont typeface="Wingdings" panose="05000000000000000000" pitchFamily="2" charset="2"/>
              <a:buChar char="ü"/>
            </a:pPr>
            <a:r>
              <a:rPr lang="zh-CN" altLang="en-US" sz="2400" dirty="0"/>
              <a:t>员工绩效作用的双重性</a:t>
            </a:r>
          </a:p>
          <a:p>
            <a:pPr marL="342900" indent="-342900">
              <a:buFont typeface="Wingdings" panose="05000000000000000000" pitchFamily="2" charset="2"/>
              <a:buChar char="ü"/>
            </a:pPr>
            <a:r>
              <a:rPr lang="zh-CN" altLang="en-US" sz="2400" dirty="0"/>
              <a:t>员工绩效作用的统一性</a:t>
            </a:r>
          </a:p>
        </p:txBody>
      </p:sp>
    </p:spTree>
    <p:extLst>
      <p:ext uri="{BB962C8B-B14F-4D97-AF65-F5344CB8AC3E}">
        <p14:creationId xmlns:p14="http://schemas.microsoft.com/office/powerpoint/2010/main" xmlns="" val="63083836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1</a:t>
            </a:r>
            <a:r>
              <a:rPr lang="zh-CN" altLang="en-US" dirty="0"/>
              <a:t>节　员工绩效</a:t>
            </a:r>
            <a:br>
              <a:rPr lang="zh-CN" altLang="en-US" dirty="0"/>
            </a:br>
            <a:endParaRPr lang="zh-CN" altLang="en-US" dirty="0"/>
          </a:p>
        </p:txBody>
      </p:sp>
      <p:sp>
        <p:nvSpPr>
          <p:cNvPr id="3" name="文本框 2"/>
          <p:cNvSpPr txBox="1"/>
          <p:nvPr/>
        </p:nvSpPr>
        <p:spPr>
          <a:xfrm>
            <a:off x="508001" y="1431235"/>
            <a:ext cx="6976164" cy="3416320"/>
          </a:xfrm>
          <a:prstGeom prst="rect">
            <a:avLst/>
          </a:prstGeom>
          <a:noFill/>
        </p:spPr>
        <p:txBody>
          <a:bodyPr wrap="square" rtlCol="0">
            <a:spAutoFit/>
          </a:bodyPr>
          <a:lstStyle/>
          <a:p>
            <a:r>
              <a:rPr lang="zh-CN" altLang="en-US" sz="2400" dirty="0"/>
              <a:t>（二）员工绩效的</a:t>
            </a:r>
            <a:r>
              <a:rPr lang="zh-CN" altLang="en-US" sz="2400" dirty="0" smtClean="0"/>
              <a:t>形成</a:t>
            </a:r>
            <a:endParaRPr lang="en-US" altLang="zh-CN" sz="2400" dirty="0" smtClean="0"/>
          </a:p>
          <a:p>
            <a:endParaRPr lang="zh-CN" altLang="en-US" sz="2400" dirty="0"/>
          </a:p>
          <a:p>
            <a:r>
              <a:rPr lang="zh-CN" altLang="en-US" sz="2400" dirty="0">
                <a:latin typeface="+mn-ea"/>
              </a:rPr>
              <a:t>员工绩效来自员工按照企业要求所做的努力，是在组织中按照一定目标发挥能力的结果，受到多种因素影响。理解员工绩效的形成机理有助于采取措施改进绩效。</a:t>
            </a:r>
            <a:endParaRPr lang="en-US" altLang="zh-CN" sz="2400" dirty="0">
              <a:latin typeface="+mn-ea"/>
            </a:endParaRPr>
          </a:p>
          <a:p>
            <a:endParaRPr lang="zh-CN" altLang="en-US" sz="2400" dirty="0"/>
          </a:p>
          <a:p>
            <a:r>
              <a:rPr lang="en-US" altLang="zh-CN" sz="2400" dirty="0"/>
              <a:t>1.</a:t>
            </a:r>
            <a:r>
              <a:rPr lang="zh-CN" altLang="en-US" sz="2400" dirty="0"/>
              <a:t>员工绩效的影响因素</a:t>
            </a:r>
          </a:p>
          <a:p>
            <a:r>
              <a:rPr lang="en-US" altLang="zh-CN" sz="2400" dirty="0"/>
              <a:t>2.</a:t>
            </a:r>
            <a:r>
              <a:rPr lang="zh-CN" altLang="en-US" sz="2400" dirty="0"/>
              <a:t>员工绩效的形成机理</a:t>
            </a:r>
          </a:p>
        </p:txBody>
      </p:sp>
    </p:spTree>
    <p:extLst>
      <p:ext uri="{BB962C8B-B14F-4D97-AF65-F5344CB8AC3E}">
        <p14:creationId xmlns:p14="http://schemas.microsoft.com/office/powerpoint/2010/main" xmlns="" val="47438686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1</a:t>
            </a:r>
            <a:r>
              <a:rPr lang="zh-CN" altLang="en-US" dirty="0"/>
              <a:t>节　员工绩效</a:t>
            </a:r>
            <a:br>
              <a:rPr lang="zh-CN" altLang="en-US" dirty="0"/>
            </a:br>
            <a:endParaRPr lang="zh-CN" altLang="en-US" dirty="0"/>
          </a:p>
        </p:txBody>
      </p:sp>
      <p:sp>
        <p:nvSpPr>
          <p:cNvPr id="3" name="文本框 2"/>
          <p:cNvSpPr txBox="1"/>
          <p:nvPr/>
        </p:nvSpPr>
        <p:spPr>
          <a:xfrm>
            <a:off x="508001" y="1431235"/>
            <a:ext cx="6976164" cy="4524315"/>
          </a:xfrm>
          <a:prstGeom prst="rect">
            <a:avLst/>
          </a:prstGeom>
          <a:noFill/>
        </p:spPr>
        <p:txBody>
          <a:bodyPr wrap="square" rtlCol="0">
            <a:spAutoFit/>
          </a:bodyPr>
          <a:lstStyle/>
          <a:p>
            <a:r>
              <a:rPr lang="en-US" altLang="zh-CN" sz="2400" dirty="0"/>
              <a:t>1.</a:t>
            </a:r>
            <a:r>
              <a:rPr lang="zh-CN" altLang="en-US" sz="2400" dirty="0"/>
              <a:t>员工绩效的</a:t>
            </a:r>
            <a:r>
              <a:rPr lang="zh-CN" altLang="en-US" sz="2400" dirty="0" smtClean="0"/>
              <a:t>影响因素</a:t>
            </a:r>
            <a:endParaRPr lang="en-US" altLang="zh-CN" sz="2400" dirty="0" smtClean="0"/>
          </a:p>
          <a:p>
            <a:endParaRPr lang="zh-CN" altLang="en-US" sz="2400" dirty="0"/>
          </a:p>
          <a:p>
            <a:r>
              <a:rPr lang="zh-CN" altLang="en-US" sz="2400" dirty="0">
                <a:latin typeface="+mn-ea"/>
              </a:rPr>
              <a:t>员工绩效的形成是员工作为组织成员的努力结果，受到多种因素影响，下面的函数关系刻画了员工绩效的形成：</a:t>
            </a:r>
            <a:endParaRPr lang="en-US" altLang="zh-CN" sz="2400" dirty="0">
              <a:latin typeface="+mn-ea"/>
            </a:endParaRPr>
          </a:p>
          <a:p>
            <a:endParaRPr lang="zh-CN" altLang="en-US" sz="2400" dirty="0"/>
          </a:p>
          <a:p>
            <a:pPr marL="342900" indent="-342900">
              <a:buFont typeface="Wingdings" panose="05000000000000000000" pitchFamily="2" charset="2"/>
              <a:buChar char="ü"/>
            </a:pPr>
            <a:r>
              <a:rPr lang="zh-CN" altLang="en-US" sz="2400" dirty="0" smtClean="0"/>
              <a:t>因变量</a:t>
            </a:r>
            <a:r>
              <a:rPr lang="en-US" altLang="zh-CN" sz="2400" dirty="0" smtClean="0"/>
              <a:t>P</a:t>
            </a:r>
            <a:r>
              <a:rPr lang="zh-CN" altLang="en-US" sz="2400" dirty="0" smtClean="0"/>
              <a:t>是</a:t>
            </a:r>
            <a:r>
              <a:rPr lang="zh-CN" altLang="en-US" sz="2400" dirty="0"/>
              <a:t>员工绩效</a:t>
            </a:r>
            <a:r>
              <a:rPr lang="zh-CN" altLang="en-US" sz="2400" dirty="0" smtClean="0"/>
              <a:t>；</a:t>
            </a:r>
            <a:endParaRPr lang="en-US" altLang="zh-CN" sz="2400" dirty="0" smtClean="0"/>
          </a:p>
          <a:p>
            <a:pPr marL="342900" indent="-342900">
              <a:buFont typeface="Wingdings" panose="05000000000000000000" pitchFamily="2" charset="2"/>
              <a:buChar char="ü"/>
            </a:pPr>
            <a:r>
              <a:rPr lang="en-US" altLang="zh-CN" sz="2400" dirty="0" smtClean="0"/>
              <a:t>S</a:t>
            </a:r>
            <a:r>
              <a:rPr lang="zh-CN" altLang="en-US" sz="2400" dirty="0" smtClean="0"/>
              <a:t>为</a:t>
            </a:r>
            <a:r>
              <a:rPr lang="zh-CN" altLang="en-US" sz="2400" dirty="0"/>
              <a:t>技能</a:t>
            </a:r>
            <a:r>
              <a:rPr lang="zh-CN" altLang="en-US" sz="2400" dirty="0" smtClean="0"/>
              <a:t>，</a:t>
            </a:r>
            <a:endParaRPr lang="en-US" altLang="zh-CN" sz="2400" dirty="0" smtClean="0"/>
          </a:p>
          <a:p>
            <a:pPr marL="342900" indent="-342900">
              <a:buFont typeface="Wingdings" panose="05000000000000000000" pitchFamily="2" charset="2"/>
              <a:buChar char="ü"/>
            </a:pPr>
            <a:r>
              <a:rPr lang="en-US" altLang="zh-CN" sz="2400" dirty="0" smtClean="0"/>
              <a:t>O</a:t>
            </a:r>
            <a:r>
              <a:rPr lang="zh-CN" altLang="en-US" sz="2400" dirty="0" smtClean="0"/>
              <a:t>为</a:t>
            </a:r>
            <a:r>
              <a:rPr lang="zh-CN" altLang="en-US" sz="2400" dirty="0"/>
              <a:t>机会</a:t>
            </a:r>
            <a:r>
              <a:rPr lang="zh-CN" altLang="en-US" sz="2400" dirty="0" smtClean="0"/>
              <a:t>，</a:t>
            </a:r>
            <a:endParaRPr lang="en-US" altLang="zh-CN" sz="2400" dirty="0" smtClean="0"/>
          </a:p>
          <a:p>
            <a:pPr marL="342900" indent="-342900">
              <a:buFont typeface="Wingdings" panose="05000000000000000000" pitchFamily="2" charset="2"/>
              <a:buChar char="ü"/>
            </a:pPr>
            <a:r>
              <a:rPr lang="en-US" altLang="zh-CN" sz="2400" dirty="0" smtClean="0"/>
              <a:t>M</a:t>
            </a:r>
            <a:r>
              <a:rPr lang="zh-CN" altLang="en-US" sz="2400" dirty="0" smtClean="0"/>
              <a:t>为</a:t>
            </a:r>
            <a:r>
              <a:rPr lang="zh-CN" altLang="en-US" sz="2400" dirty="0"/>
              <a:t>动机</a:t>
            </a:r>
            <a:r>
              <a:rPr lang="zh-CN" altLang="en-US" sz="2400" dirty="0" smtClean="0"/>
              <a:t>，</a:t>
            </a:r>
            <a:endParaRPr lang="en-US" altLang="zh-CN" sz="2400" dirty="0" smtClean="0"/>
          </a:p>
          <a:p>
            <a:pPr marL="342900" indent="-342900">
              <a:buFont typeface="Wingdings" panose="05000000000000000000" pitchFamily="2" charset="2"/>
              <a:buChar char="ü"/>
            </a:pPr>
            <a:r>
              <a:rPr lang="en-US" altLang="zh-CN" sz="2400" dirty="0" smtClean="0"/>
              <a:t>E</a:t>
            </a:r>
            <a:r>
              <a:rPr lang="zh-CN" altLang="en-US" sz="2400" dirty="0" smtClean="0"/>
              <a:t>为</a:t>
            </a:r>
            <a:r>
              <a:rPr lang="zh-CN" altLang="en-US" sz="2400" dirty="0"/>
              <a:t>环境</a:t>
            </a:r>
            <a:r>
              <a:rPr lang="zh-CN" altLang="en-US" sz="2400" dirty="0" smtClean="0"/>
              <a:t>；</a:t>
            </a:r>
            <a:endParaRPr lang="en-US" altLang="zh-CN" sz="2400" dirty="0" smtClean="0"/>
          </a:p>
          <a:p>
            <a:pPr marL="342900" indent="-342900">
              <a:buFont typeface="Wingdings" panose="05000000000000000000" pitchFamily="2" charset="2"/>
              <a:buChar char="ü"/>
            </a:pPr>
            <a:r>
              <a:rPr lang="en-US" altLang="zh-CN" sz="2400" dirty="0" smtClean="0"/>
              <a:t>f</a:t>
            </a:r>
            <a:r>
              <a:rPr lang="zh-CN" altLang="en-US" sz="2400" dirty="0"/>
              <a:t>为因变量与自变量之间的关联方式</a:t>
            </a:r>
          </a:p>
        </p:txBody>
      </p:sp>
      <p:pic>
        <p:nvPicPr>
          <p:cNvPr id="4" name="图片 3"/>
          <p:cNvPicPr>
            <a:picLocks noChangeAspect="1"/>
          </p:cNvPicPr>
          <p:nvPr/>
        </p:nvPicPr>
        <p:blipFill>
          <a:blip r:embed="rId2" cstate="print"/>
          <a:stretch>
            <a:fillRect/>
          </a:stretch>
        </p:blipFill>
        <p:spPr>
          <a:xfrm>
            <a:off x="2128630" y="2929766"/>
            <a:ext cx="2362200" cy="581025"/>
          </a:xfrm>
          <a:prstGeom prst="rect">
            <a:avLst/>
          </a:prstGeom>
        </p:spPr>
      </p:pic>
    </p:spTree>
    <p:extLst>
      <p:ext uri="{BB962C8B-B14F-4D97-AF65-F5344CB8AC3E}">
        <p14:creationId xmlns:p14="http://schemas.microsoft.com/office/powerpoint/2010/main" xmlns="" val="87680903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1</a:t>
            </a:r>
            <a:r>
              <a:rPr lang="zh-CN" altLang="en-US" dirty="0"/>
              <a:t>节　员工绩效</a:t>
            </a:r>
            <a:br>
              <a:rPr lang="zh-CN" altLang="en-US" dirty="0"/>
            </a:br>
            <a:endParaRPr lang="zh-CN" altLang="en-US" dirty="0"/>
          </a:p>
        </p:txBody>
      </p:sp>
      <p:sp>
        <p:nvSpPr>
          <p:cNvPr id="3" name="文本框 2"/>
          <p:cNvSpPr txBox="1"/>
          <p:nvPr/>
        </p:nvSpPr>
        <p:spPr>
          <a:xfrm>
            <a:off x="508001" y="1431235"/>
            <a:ext cx="6976164" cy="3416320"/>
          </a:xfrm>
          <a:prstGeom prst="rect">
            <a:avLst/>
          </a:prstGeom>
          <a:noFill/>
        </p:spPr>
        <p:txBody>
          <a:bodyPr wrap="square" rtlCol="0">
            <a:spAutoFit/>
          </a:bodyPr>
          <a:lstStyle/>
          <a:p>
            <a:r>
              <a:rPr lang="en-US" altLang="zh-CN" sz="2400" dirty="0"/>
              <a:t>2.</a:t>
            </a:r>
            <a:r>
              <a:rPr lang="zh-CN" altLang="zh-CN" sz="2400" dirty="0"/>
              <a:t>员工绩效的形成</a:t>
            </a:r>
            <a:r>
              <a:rPr lang="zh-CN" altLang="zh-CN" sz="2400" dirty="0" smtClean="0"/>
              <a:t>机理</a:t>
            </a:r>
            <a:endParaRPr lang="en-US" altLang="zh-CN" sz="2400" dirty="0" smtClean="0"/>
          </a:p>
          <a:p>
            <a:endParaRPr lang="zh-CN" altLang="zh-CN" sz="2400" dirty="0"/>
          </a:p>
          <a:p>
            <a:r>
              <a:rPr lang="zh-CN" altLang="zh-CN" sz="2400" dirty="0">
                <a:latin typeface="+mn-ea"/>
              </a:rPr>
              <a:t>员工绩效的四种影响因素相互联系，通过一定的机理影响员工绩效。由于员工绩效的形成是在一定环境下运用能力识别和利用机会的过程，因此对于员工绩效的形成机理可以从两个方面把握。</a:t>
            </a:r>
            <a:endParaRPr lang="en-US" altLang="zh-CN" sz="2400" dirty="0">
              <a:latin typeface="+mn-ea"/>
            </a:endParaRPr>
          </a:p>
          <a:p>
            <a:endParaRPr lang="zh-CN" altLang="zh-CN" sz="2400" dirty="0"/>
          </a:p>
          <a:p>
            <a:pPr marL="342900" indent="-342900">
              <a:buFont typeface="Wingdings" panose="05000000000000000000" pitchFamily="2" charset="2"/>
              <a:buChar char="ü"/>
            </a:pPr>
            <a:r>
              <a:rPr lang="zh-CN" altLang="zh-CN" sz="2400" dirty="0"/>
              <a:t>员工绩效来自员工技能使用</a:t>
            </a:r>
          </a:p>
          <a:p>
            <a:pPr marL="342900" indent="-342900">
              <a:buFont typeface="Wingdings" panose="05000000000000000000" pitchFamily="2" charset="2"/>
              <a:buChar char="ü"/>
            </a:pPr>
            <a:r>
              <a:rPr lang="zh-CN" altLang="zh-CN" sz="2400" dirty="0"/>
              <a:t>员工绩效来自分工协作方式</a:t>
            </a:r>
          </a:p>
        </p:txBody>
      </p:sp>
    </p:spTree>
    <p:extLst>
      <p:ext uri="{BB962C8B-B14F-4D97-AF65-F5344CB8AC3E}">
        <p14:creationId xmlns:p14="http://schemas.microsoft.com/office/powerpoint/2010/main" xmlns="" val="304464129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1</a:t>
            </a:r>
            <a:r>
              <a:rPr lang="zh-CN" altLang="en-US" dirty="0"/>
              <a:t>节　员工绩效</a:t>
            </a:r>
            <a:br>
              <a:rPr lang="zh-CN" altLang="en-US" dirty="0"/>
            </a:br>
            <a:endParaRPr lang="zh-CN" altLang="en-US" dirty="0"/>
          </a:p>
        </p:txBody>
      </p:sp>
      <p:sp>
        <p:nvSpPr>
          <p:cNvPr id="3" name="文本框 2"/>
          <p:cNvSpPr txBox="1"/>
          <p:nvPr/>
        </p:nvSpPr>
        <p:spPr>
          <a:xfrm>
            <a:off x="508001" y="1431235"/>
            <a:ext cx="6976164" cy="4524315"/>
          </a:xfrm>
          <a:prstGeom prst="rect">
            <a:avLst/>
          </a:prstGeom>
          <a:noFill/>
        </p:spPr>
        <p:txBody>
          <a:bodyPr wrap="square" rtlCol="0">
            <a:spAutoFit/>
          </a:bodyPr>
          <a:lstStyle/>
          <a:p>
            <a:r>
              <a:rPr lang="zh-CN" altLang="en-US" sz="2400" dirty="0"/>
              <a:t>二、员工绩效</a:t>
            </a:r>
            <a:r>
              <a:rPr lang="zh-CN" altLang="en-US" sz="2400" dirty="0" smtClean="0"/>
              <a:t>改进</a:t>
            </a:r>
            <a:endParaRPr lang="en-US" altLang="zh-CN" sz="2400" dirty="0" smtClean="0"/>
          </a:p>
          <a:p>
            <a:endParaRPr lang="zh-CN" altLang="en-US" sz="2400" dirty="0"/>
          </a:p>
          <a:p>
            <a:r>
              <a:rPr lang="zh-CN" altLang="en-US" sz="2400" dirty="0">
                <a:latin typeface="+mn-ea"/>
              </a:rPr>
              <a:t>员工绩效改进是为了提高员工绩效而进行的专门努力。由于员工绩效在一定因素影响下形成，因此改变影响因素和因素之间的关系可以改进员工绩效状况。在实际工作中，员工绩效改进通常从员工指导开始，有目的地激发员工行为动机，引导员工行为选择，帮助员工以实际行动改变绩效状况。这是一个员工激励过程，需要建立员工激励机制。</a:t>
            </a:r>
            <a:endParaRPr lang="en-US" altLang="zh-CN" sz="2400" dirty="0">
              <a:latin typeface="+mn-ea"/>
            </a:endParaRPr>
          </a:p>
          <a:p>
            <a:endParaRPr lang="zh-CN" altLang="en-US" sz="2400" dirty="0"/>
          </a:p>
          <a:p>
            <a:r>
              <a:rPr lang="zh-CN" altLang="en-US" sz="2400" dirty="0"/>
              <a:t>（一）员工行为引导</a:t>
            </a:r>
          </a:p>
          <a:p>
            <a:r>
              <a:rPr lang="zh-CN" altLang="en-US" sz="2400" dirty="0"/>
              <a:t>（二）员工绩效激励</a:t>
            </a:r>
          </a:p>
        </p:txBody>
      </p:sp>
    </p:spTree>
    <p:extLst>
      <p:ext uri="{BB962C8B-B14F-4D97-AF65-F5344CB8AC3E}">
        <p14:creationId xmlns:p14="http://schemas.microsoft.com/office/powerpoint/2010/main" xmlns="" val="159684585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1</a:t>
            </a:r>
            <a:r>
              <a:rPr lang="zh-CN" altLang="en-US" dirty="0"/>
              <a:t>节　员工绩效</a:t>
            </a:r>
            <a:br>
              <a:rPr lang="zh-CN" altLang="en-US" dirty="0"/>
            </a:br>
            <a:endParaRPr lang="zh-CN" altLang="en-US" dirty="0"/>
          </a:p>
        </p:txBody>
      </p:sp>
      <p:sp>
        <p:nvSpPr>
          <p:cNvPr id="3" name="文本框 2"/>
          <p:cNvSpPr txBox="1"/>
          <p:nvPr/>
        </p:nvSpPr>
        <p:spPr>
          <a:xfrm>
            <a:off x="508001" y="1431235"/>
            <a:ext cx="6976164" cy="4154984"/>
          </a:xfrm>
          <a:prstGeom prst="rect">
            <a:avLst/>
          </a:prstGeom>
          <a:noFill/>
        </p:spPr>
        <p:txBody>
          <a:bodyPr wrap="square" rtlCol="0">
            <a:spAutoFit/>
          </a:bodyPr>
          <a:lstStyle/>
          <a:p>
            <a:r>
              <a:rPr lang="zh-CN" altLang="en-US" sz="2400" dirty="0"/>
              <a:t>（一）员工行为</a:t>
            </a:r>
            <a:r>
              <a:rPr lang="zh-CN" altLang="en-US" sz="2400" dirty="0" smtClean="0"/>
              <a:t>引导</a:t>
            </a:r>
            <a:endParaRPr lang="en-US" altLang="zh-CN" sz="2400" dirty="0" smtClean="0"/>
          </a:p>
          <a:p>
            <a:endParaRPr lang="zh-CN" altLang="en-US" sz="2400" dirty="0"/>
          </a:p>
          <a:p>
            <a:r>
              <a:rPr lang="zh-CN" altLang="en-US" sz="2400" dirty="0">
                <a:latin typeface="+mn-ea"/>
              </a:rPr>
              <a:t>员工行为引导是按照特定要求对于员工行为进行的干预，通过组织环境设计和行为干预措施进行，围绕员工行为动机的引导展开。塑造和强化员工动机是绩效考评中员工行为引导的重点，与培训开发中的员工能力与素质改进相结合，从短期绩效和长期发展的不同角度促进员工与企业共同发展。</a:t>
            </a:r>
            <a:endParaRPr lang="en-US" altLang="zh-CN" sz="2400" dirty="0">
              <a:latin typeface="+mn-ea"/>
            </a:endParaRPr>
          </a:p>
          <a:p>
            <a:endParaRPr lang="zh-CN" altLang="en-US" sz="2400" dirty="0"/>
          </a:p>
          <a:p>
            <a:pPr marL="342900" indent="-342900">
              <a:buFont typeface="Wingdings" panose="05000000000000000000" pitchFamily="2" charset="2"/>
              <a:buChar char="ü"/>
            </a:pPr>
            <a:r>
              <a:rPr lang="zh-CN" altLang="en-US" sz="2400" dirty="0"/>
              <a:t>员工行为动机</a:t>
            </a:r>
          </a:p>
          <a:p>
            <a:pPr marL="342900" indent="-342900">
              <a:buFont typeface="Wingdings" panose="05000000000000000000" pitchFamily="2" charset="2"/>
              <a:buChar char="ü"/>
            </a:pPr>
            <a:r>
              <a:rPr lang="zh-CN" altLang="en-US" sz="2400" dirty="0"/>
              <a:t>员工行为干预</a:t>
            </a:r>
          </a:p>
        </p:txBody>
      </p:sp>
    </p:spTree>
    <p:extLst>
      <p:ext uri="{BB962C8B-B14F-4D97-AF65-F5344CB8AC3E}">
        <p14:creationId xmlns:p14="http://schemas.microsoft.com/office/powerpoint/2010/main" xmlns="" val="347355891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1</a:t>
            </a:r>
            <a:r>
              <a:rPr lang="zh-CN" altLang="en-US" dirty="0"/>
              <a:t>节　员工绩效</a:t>
            </a:r>
            <a:br>
              <a:rPr lang="zh-CN" altLang="en-US" dirty="0"/>
            </a:br>
            <a:endParaRPr lang="zh-CN" altLang="en-US" dirty="0"/>
          </a:p>
        </p:txBody>
      </p:sp>
      <p:sp>
        <p:nvSpPr>
          <p:cNvPr id="3" name="文本框 2"/>
          <p:cNvSpPr txBox="1"/>
          <p:nvPr/>
        </p:nvSpPr>
        <p:spPr>
          <a:xfrm>
            <a:off x="508001" y="1431235"/>
            <a:ext cx="6976164" cy="2308324"/>
          </a:xfrm>
          <a:prstGeom prst="rect">
            <a:avLst/>
          </a:prstGeom>
          <a:noFill/>
        </p:spPr>
        <p:txBody>
          <a:bodyPr wrap="square" rtlCol="0">
            <a:spAutoFit/>
          </a:bodyPr>
          <a:lstStyle/>
          <a:p>
            <a:r>
              <a:rPr lang="en-US" altLang="zh-CN" sz="2400" dirty="0"/>
              <a:t>1.</a:t>
            </a:r>
            <a:r>
              <a:rPr lang="zh-CN" altLang="en-US" sz="2400" dirty="0"/>
              <a:t>员工行为</a:t>
            </a:r>
            <a:r>
              <a:rPr lang="zh-CN" altLang="en-US" sz="2400" dirty="0" smtClean="0"/>
              <a:t>动机</a:t>
            </a:r>
            <a:endParaRPr lang="en-US" altLang="zh-CN" sz="2400" dirty="0" smtClean="0"/>
          </a:p>
          <a:p>
            <a:endParaRPr lang="zh-CN" altLang="en-US" sz="2400" dirty="0"/>
          </a:p>
          <a:p>
            <a:r>
              <a:rPr lang="zh-CN" altLang="en-US" sz="2400" dirty="0">
                <a:latin typeface="+mn-ea"/>
              </a:rPr>
              <a:t>员工绩效是员工在组织中的工作表现，是组织成员的行为过程及其结果，受行为动机驱动。员工作为企业组织成员，从行为动机的形成到行为目标的实现具有一定的规律，可以用下图加以刻画。</a:t>
            </a:r>
          </a:p>
        </p:txBody>
      </p:sp>
      <p:pic>
        <p:nvPicPr>
          <p:cNvPr id="4" name="8-2.EPS" descr="id:2147499324;FounderCES"/>
          <p:cNvPicPr/>
          <p:nvPr/>
        </p:nvPicPr>
        <p:blipFill>
          <a:blip r:embed="rId2" cstate="print">
            <a:duotone>
              <a:prstClr val="black"/>
              <a:schemeClr val="accent4">
                <a:tint val="45000"/>
                <a:satMod val="400000"/>
              </a:schemeClr>
            </a:duotone>
          </a:blip>
          <a:stretch>
            <a:fillRect/>
          </a:stretch>
        </p:blipFill>
        <p:spPr>
          <a:xfrm>
            <a:off x="972158" y="4174996"/>
            <a:ext cx="5983344" cy="1574918"/>
          </a:xfrm>
          <a:prstGeom prst="rect">
            <a:avLst/>
          </a:prstGeom>
        </p:spPr>
      </p:pic>
    </p:spTree>
    <p:extLst>
      <p:ext uri="{BB962C8B-B14F-4D97-AF65-F5344CB8AC3E}">
        <p14:creationId xmlns:p14="http://schemas.microsoft.com/office/powerpoint/2010/main" xmlns="" val="84979772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body" idx="1"/>
          </p:nvPr>
        </p:nvSpPr>
        <p:spPr>
          <a:xfrm>
            <a:off x="0" y="1143000"/>
            <a:ext cx="9144000" cy="5715000"/>
          </a:xfrm>
        </p:spPr>
        <p:txBody>
          <a:bodyPr>
            <a:normAutofit lnSpcReduction="10000"/>
          </a:bodyPr>
          <a:lstStyle/>
          <a:p>
            <a:pPr eaLnBrk="1" hangingPunct="1">
              <a:lnSpc>
                <a:spcPct val="80000"/>
              </a:lnSpc>
            </a:pPr>
            <a:r>
              <a:rPr lang="en-US" altLang="zh-CN" sz="1600" smtClean="0"/>
              <a:t> </a:t>
            </a:r>
          </a:p>
          <a:p>
            <a:pPr eaLnBrk="1" hangingPunct="1">
              <a:lnSpc>
                <a:spcPct val="80000"/>
              </a:lnSpc>
            </a:pPr>
            <a:endParaRPr lang="en-US" altLang="zh-CN" sz="1600" b="1" smtClean="0"/>
          </a:p>
          <a:p>
            <a:pPr eaLnBrk="1" hangingPunct="1">
              <a:lnSpc>
                <a:spcPct val="80000"/>
              </a:lnSpc>
            </a:pPr>
            <a:r>
              <a:rPr lang="zh-CN" altLang="en-US" sz="1600" b="1" smtClean="0"/>
              <a:t>学习方式：</a:t>
            </a:r>
            <a:r>
              <a:rPr lang="zh-CN" altLang="en-US" b="1" smtClean="0">
                <a:ea typeface="黑体" pitchFamily="49" charset="-122"/>
              </a:rPr>
              <a:t>全国招生  函授学习  权威双证  国际互认</a:t>
            </a:r>
            <a:endParaRPr lang="zh-CN" altLang="en-US" sz="1600" b="1" smtClean="0"/>
          </a:p>
          <a:p>
            <a:pPr eaLnBrk="1" hangingPunct="1">
              <a:lnSpc>
                <a:spcPct val="80000"/>
              </a:lnSpc>
            </a:pPr>
            <a:endParaRPr lang="zh-CN" altLang="en-US" sz="1600" b="1" smtClean="0"/>
          </a:p>
          <a:p>
            <a:pPr eaLnBrk="1" hangingPunct="1">
              <a:lnSpc>
                <a:spcPct val="80000"/>
              </a:lnSpc>
            </a:pPr>
            <a:r>
              <a:rPr lang="zh-CN" altLang="en-US" sz="1600" b="1" smtClean="0"/>
              <a:t>认证项目：注册职业经理</a:t>
            </a:r>
            <a:r>
              <a:rPr lang="en-US" altLang="zh-CN" sz="1600" b="1" smtClean="0"/>
              <a:t>MBA</a:t>
            </a:r>
            <a:r>
              <a:rPr lang="zh-CN" altLang="en-US" sz="1600" b="1" smtClean="0"/>
              <a:t>、人力资源总监、品质经理、生产经理、营销策划师、物流经理、 项目经理、企业管理咨询师、企业总经理、营销经理、财务总监、酒店经理、企业培训师、采购经理、</a:t>
            </a:r>
            <a:r>
              <a:rPr lang="en-US" altLang="zh-CN" sz="1600" b="1" smtClean="0"/>
              <a:t>IE</a:t>
            </a:r>
            <a:r>
              <a:rPr lang="zh-CN" altLang="en-US" sz="1600" b="1" smtClean="0"/>
              <a:t>工业工程师、医院管理、行政总监、市场总监、工厂管理、服装企业管理、六西格玛管理师、车间主管、经济管理师、生产运营管理师、微营销管理师</a:t>
            </a:r>
            <a:r>
              <a:rPr lang="en-US" altLang="zh-CN" sz="1600" b="1" smtClean="0"/>
              <a:t>MBA</a:t>
            </a:r>
            <a:r>
              <a:rPr lang="zh-CN" altLang="en-US" sz="1600" b="1" smtClean="0"/>
              <a:t>等高级认证。</a:t>
            </a:r>
          </a:p>
          <a:p>
            <a:pPr eaLnBrk="1" hangingPunct="1">
              <a:lnSpc>
                <a:spcPct val="80000"/>
              </a:lnSpc>
            </a:pPr>
            <a:endParaRPr lang="zh-CN" altLang="en-US" sz="1600" b="1" smtClean="0"/>
          </a:p>
          <a:p>
            <a:pPr eaLnBrk="1" hangingPunct="1">
              <a:lnSpc>
                <a:spcPct val="80000"/>
              </a:lnSpc>
            </a:pPr>
            <a:r>
              <a:rPr lang="zh-CN" altLang="en-US" sz="1600" b="1" smtClean="0"/>
              <a:t>颁发双证：高级注册  经理资格证</a:t>
            </a:r>
            <a:r>
              <a:rPr lang="en-US" altLang="zh-CN" sz="1600" b="1" smtClean="0"/>
              <a:t>+MBA</a:t>
            </a:r>
            <a:r>
              <a:rPr lang="zh-CN" altLang="en-US" sz="1600" b="1" smtClean="0"/>
              <a:t>研修证</a:t>
            </a:r>
            <a:r>
              <a:rPr lang="en-US" altLang="zh-CN" sz="1600" b="1" smtClean="0"/>
              <a:t>+</a:t>
            </a:r>
            <a:r>
              <a:rPr lang="zh-CN" altLang="en-US" sz="1600" b="1" smtClean="0"/>
              <a:t>人才测评证</a:t>
            </a:r>
            <a:r>
              <a:rPr lang="en-US" altLang="zh-CN" sz="1600" b="1" smtClean="0"/>
              <a:t>+</a:t>
            </a:r>
            <a:r>
              <a:rPr lang="zh-CN" altLang="en-US" sz="1600" b="1" smtClean="0"/>
              <a:t>全套学籍档案</a:t>
            </a:r>
          </a:p>
          <a:p>
            <a:pPr eaLnBrk="1" hangingPunct="1">
              <a:lnSpc>
                <a:spcPct val="80000"/>
              </a:lnSpc>
            </a:pPr>
            <a:endParaRPr lang="zh-CN" altLang="en-US" sz="1600" b="1" smtClean="0"/>
          </a:p>
          <a:p>
            <a:pPr eaLnBrk="1" hangingPunct="1">
              <a:lnSpc>
                <a:spcPct val="80000"/>
              </a:lnSpc>
            </a:pPr>
            <a:r>
              <a:rPr lang="zh-CN" altLang="en-US" sz="1600" b="1" smtClean="0"/>
              <a:t>收费标准  ：</a:t>
            </a:r>
            <a:r>
              <a:rPr lang="zh-CN" altLang="en-US" sz="2400" b="1" smtClean="0"/>
              <a:t>仅收取</a:t>
            </a:r>
            <a:r>
              <a:rPr lang="en-US" altLang="zh-CN" sz="2400" b="1" smtClean="0"/>
              <a:t>1280</a:t>
            </a:r>
            <a:r>
              <a:rPr lang="zh-CN" altLang="en-US" sz="2400" b="1" smtClean="0"/>
              <a:t>元</a:t>
            </a:r>
            <a:r>
              <a:rPr lang="zh-CN" altLang="en-US" sz="1600" b="1" smtClean="0"/>
              <a:t>       招生网址： </a:t>
            </a:r>
            <a:r>
              <a:rPr lang="en-US" altLang="zh-CN" b="1" smtClean="0">
                <a:hlinkClick r:id="rId2"/>
              </a:rPr>
              <a:t>www.mhjy.net</a:t>
            </a:r>
            <a:endParaRPr lang="en-US" altLang="zh-CN" b="1" smtClean="0"/>
          </a:p>
          <a:p>
            <a:pPr eaLnBrk="1" hangingPunct="1">
              <a:lnSpc>
                <a:spcPct val="80000"/>
              </a:lnSpc>
              <a:buFontTx/>
              <a:buNone/>
            </a:pPr>
            <a:r>
              <a:rPr lang="en-US" altLang="zh-CN" b="1" smtClean="0"/>
              <a:t>    </a:t>
            </a:r>
            <a:r>
              <a:rPr lang="zh-CN" altLang="en-US" sz="1600" b="1" smtClean="0"/>
              <a:t>报名电话：</a:t>
            </a:r>
            <a:r>
              <a:rPr lang="en-US" altLang="zh-CN" sz="1600" b="1" smtClean="0"/>
              <a:t>13684609885    0451—88342620  </a:t>
            </a:r>
          </a:p>
          <a:p>
            <a:pPr eaLnBrk="1" hangingPunct="1">
              <a:lnSpc>
                <a:spcPct val="80000"/>
              </a:lnSpc>
              <a:buFontTx/>
              <a:buNone/>
            </a:pPr>
            <a:r>
              <a:rPr lang="en-US" altLang="zh-CN" sz="1600" b="1" smtClean="0"/>
              <a:t>        </a:t>
            </a:r>
            <a:r>
              <a:rPr lang="zh-CN" altLang="en-US" sz="1600" b="1" smtClean="0"/>
              <a:t>咨询邮箱：</a:t>
            </a:r>
            <a:r>
              <a:rPr lang="en-US" altLang="zh-CN" sz="1600" b="1" smtClean="0">
                <a:hlinkClick r:id="rId3"/>
              </a:rPr>
              <a:t>xchy007@163.com</a:t>
            </a:r>
            <a:r>
              <a:rPr lang="en-US" altLang="zh-CN" sz="1600" b="1" smtClean="0"/>
              <a:t>   </a:t>
            </a:r>
            <a:r>
              <a:rPr lang="zh-CN" altLang="en-US" sz="1600" b="1" smtClean="0"/>
              <a:t>咨询教师</a:t>
            </a:r>
            <a:r>
              <a:rPr lang="en-US" altLang="zh-CN" sz="1600" b="1" smtClean="0"/>
              <a:t>: </a:t>
            </a:r>
            <a:r>
              <a:rPr lang="zh-CN" altLang="en-US" sz="1600" b="1" smtClean="0"/>
              <a:t>王海涛 </a:t>
            </a:r>
          </a:p>
          <a:p>
            <a:pPr eaLnBrk="1" hangingPunct="1">
              <a:lnSpc>
                <a:spcPct val="80000"/>
              </a:lnSpc>
            </a:pPr>
            <a:r>
              <a:rPr lang="en-US" altLang="zh-CN" sz="1600" b="1" smtClean="0"/>
              <a:t> </a:t>
            </a:r>
            <a:endParaRPr lang="zh-CN" altLang="en-US" sz="1600" b="1" smtClean="0"/>
          </a:p>
          <a:p>
            <a:pPr eaLnBrk="1" hangingPunct="1">
              <a:lnSpc>
                <a:spcPct val="80000"/>
              </a:lnSpc>
            </a:pPr>
            <a:r>
              <a:rPr lang="zh-CN" altLang="en-US" sz="1600" b="1" smtClean="0"/>
              <a:t>学校网站：</a:t>
            </a:r>
            <a:r>
              <a:rPr lang="en-US" altLang="zh-CN" sz="1600" b="1" smtClean="0">
                <a:hlinkClick r:id="rId2"/>
              </a:rPr>
              <a:t>www.mhjy.net</a:t>
            </a:r>
            <a:r>
              <a:rPr lang="en-US" altLang="zh-CN" sz="1600" b="1" smtClean="0"/>
              <a:t>    </a:t>
            </a:r>
            <a:r>
              <a:rPr lang="zh-CN" altLang="en-US" sz="1600" b="1" smtClean="0"/>
              <a:t>微信公众号：</a:t>
            </a:r>
            <a:r>
              <a:rPr lang="en-US" altLang="zh-CN" sz="1600" b="1" smtClean="0"/>
              <a:t>MHJY1998   </a:t>
            </a:r>
            <a:r>
              <a:rPr lang="zh-CN" altLang="en-US" sz="1600" b="1" smtClean="0"/>
              <a:t>微信号客服：</a:t>
            </a:r>
            <a:r>
              <a:rPr lang="en-US" altLang="zh-CN" sz="1600" b="1" smtClean="0"/>
              <a:t>122285053</a:t>
            </a:r>
            <a:endParaRPr lang="zh-CN" altLang="en-US" sz="1600" b="1" smtClean="0"/>
          </a:p>
          <a:p>
            <a:pPr eaLnBrk="1" hangingPunct="1">
              <a:lnSpc>
                <a:spcPct val="80000"/>
              </a:lnSpc>
            </a:pPr>
            <a:endParaRPr lang="zh-CN" altLang="en-US" sz="1600" b="1" smtClean="0"/>
          </a:p>
          <a:p>
            <a:pPr algn="r" eaLnBrk="1" hangingPunct="1">
              <a:lnSpc>
                <a:spcPct val="80000"/>
              </a:lnSpc>
              <a:buFontTx/>
              <a:buNone/>
            </a:pPr>
            <a:r>
              <a:rPr lang="zh-CN" altLang="en-US" sz="1800" b="1" smtClean="0"/>
              <a:t>颁证单位：中国经济管理大学</a:t>
            </a:r>
          </a:p>
          <a:p>
            <a:pPr algn="r" eaLnBrk="1" hangingPunct="1">
              <a:lnSpc>
                <a:spcPct val="80000"/>
              </a:lnSpc>
            </a:pPr>
            <a:r>
              <a:rPr lang="zh-CN" altLang="en-US" sz="1800" b="1" smtClean="0"/>
              <a:t>主办单位：美华管理人才学校</a:t>
            </a:r>
            <a:endParaRPr lang="en-US" altLang="zh-CN" sz="1800" b="1" smtClean="0"/>
          </a:p>
        </p:txBody>
      </p:sp>
      <p:sp>
        <p:nvSpPr>
          <p:cNvPr id="2051" name="WordArt 4"/>
          <p:cNvSpPr>
            <a:spLocks noChangeArrowheads="1" noChangeShapeType="1" noTextEdit="1"/>
          </p:cNvSpPr>
          <p:nvPr/>
        </p:nvSpPr>
        <p:spPr bwMode="auto">
          <a:xfrm flipH="1">
            <a:off x="10548938" y="5373688"/>
            <a:ext cx="215900" cy="412750"/>
          </a:xfrm>
          <a:prstGeom prst="rect">
            <a:avLst/>
          </a:prstGeom>
        </p:spPr>
        <p:txBody>
          <a:bodyPr wrap="none" fromWordArt="1">
            <a:prstTxWarp prst="textSlantUp">
              <a:avLst>
                <a:gd name="adj" fmla="val 32056"/>
              </a:avLst>
            </a:prstTxWarp>
          </a:bodyPr>
          <a:lstStyle/>
          <a:p>
            <a:pPr algn="ctr"/>
            <a:endParaRPr lang="zh-CN" altLang="en-US"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a:ea typeface="华文新魏"/>
            </a:endParaRPr>
          </a:p>
        </p:txBody>
      </p:sp>
      <p:sp>
        <p:nvSpPr>
          <p:cNvPr id="2052" name="Rectangle 7"/>
          <p:cNvSpPr>
            <a:spLocks noGrp="1" noChangeArrowheads="1"/>
          </p:cNvSpPr>
          <p:nvPr>
            <p:ph type="title"/>
          </p:nvPr>
        </p:nvSpPr>
        <p:spPr/>
        <p:txBody>
          <a:bodyPr/>
          <a:lstStyle/>
          <a:p>
            <a:pPr eaLnBrk="1" hangingPunct="1"/>
            <a:r>
              <a:rPr lang="en-US" altLang="zh-CN" sz="4000" smtClean="0">
                <a:solidFill>
                  <a:srgbClr val="FF0000"/>
                </a:solidFill>
              </a:rPr>
              <a:t/>
            </a:r>
            <a:br>
              <a:rPr lang="en-US" altLang="zh-CN" sz="4000" smtClean="0">
                <a:solidFill>
                  <a:srgbClr val="FF0000"/>
                </a:solidFill>
              </a:rPr>
            </a:br>
            <a:endParaRPr lang="en-US" altLang="zh-CN" sz="4000" smtClean="0">
              <a:solidFill>
                <a:srgbClr val="FF0000"/>
              </a:solidFill>
            </a:endParaRPr>
          </a:p>
        </p:txBody>
      </p:sp>
      <p:sp>
        <p:nvSpPr>
          <p:cNvPr id="3080" name="WordArt 8"/>
          <p:cNvSpPr>
            <a:spLocks noChangeArrowheads="1" noChangeShapeType="1" noTextEdit="1"/>
          </p:cNvSpPr>
          <p:nvPr/>
        </p:nvSpPr>
        <p:spPr bwMode="auto">
          <a:xfrm>
            <a:off x="395288" y="357166"/>
            <a:ext cx="8064500" cy="1200172"/>
          </a:xfrm>
          <a:prstGeom prst="rect">
            <a:avLst/>
          </a:prstGeom>
        </p:spPr>
        <p:txBody>
          <a:bodyPr wrap="none" fromWordArt="1">
            <a:prstTxWarp prst="textPlain">
              <a:avLst>
                <a:gd name="adj" fmla="val 50000"/>
              </a:avLst>
            </a:prstTxWarp>
          </a:bodyPr>
          <a:lstStyle/>
          <a:p>
            <a:pPr algn="ctr">
              <a:defRPr/>
            </a:pPr>
            <a:r>
              <a:rPr lang="zh-CN" altLang="en-US" sz="3600" b="1" kern="10">
                <a:ln w="9525">
                  <a:solidFill>
                    <a:srgbClr val="FF0000"/>
                  </a:solidFill>
                  <a:round/>
                  <a:headEnd/>
                  <a:tailEnd/>
                </a:ln>
                <a:solidFill>
                  <a:srgbClr val="FF0000"/>
                </a:solidFill>
                <a:latin typeface="黑体"/>
                <a:ea typeface="黑体"/>
              </a:rPr>
              <a:t>全国迷你型</a:t>
            </a:r>
            <a:r>
              <a:rPr lang="en-US" altLang="zh-CN" sz="3600" b="1" kern="10">
                <a:ln w="9525">
                  <a:solidFill>
                    <a:srgbClr val="FF0000"/>
                  </a:solidFill>
                  <a:round/>
                  <a:headEnd/>
                  <a:tailEnd/>
                </a:ln>
                <a:solidFill>
                  <a:srgbClr val="FF0000"/>
                </a:solidFill>
                <a:latin typeface="黑体"/>
                <a:ea typeface="黑体"/>
              </a:rPr>
              <a:t>MBA</a:t>
            </a:r>
            <a:r>
              <a:rPr lang="zh-CN" altLang="en-US" sz="3600" b="1" kern="10">
                <a:ln w="9525">
                  <a:solidFill>
                    <a:srgbClr val="FF0000"/>
                  </a:solidFill>
                  <a:round/>
                  <a:headEnd/>
                  <a:tailEnd/>
                </a:ln>
                <a:solidFill>
                  <a:srgbClr val="FF0000"/>
                </a:solidFill>
                <a:latin typeface="黑体"/>
                <a:ea typeface="黑体"/>
              </a:rPr>
              <a:t>职业经理双证班</a:t>
            </a:r>
          </a:p>
        </p:txBody>
      </p:sp>
      <p:pic>
        <p:nvPicPr>
          <p:cNvPr id="2054" name="Picture 9" descr="look"/>
          <p:cNvPicPr>
            <a:picLocks noChangeAspect="1" noChangeArrowheads="1" noCrop="1"/>
          </p:cNvPicPr>
          <p:nvPr/>
        </p:nvPicPr>
        <p:blipFill>
          <a:blip r:embed="rId4" cstate="print"/>
          <a:srcRect/>
          <a:stretch>
            <a:fillRect/>
          </a:stretch>
        </p:blipFill>
        <p:spPr bwMode="auto">
          <a:xfrm>
            <a:off x="6215063" y="4429125"/>
            <a:ext cx="3429000" cy="774700"/>
          </a:xfrm>
          <a:prstGeom prst="rect">
            <a:avLst/>
          </a:prstGeom>
          <a:noFill/>
          <a:ln w="9525">
            <a:noFill/>
            <a:miter lim="800000"/>
            <a:headEnd/>
            <a:tailEnd/>
          </a:ln>
        </p:spPr>
      </p:pic>
      <p:pic>
        <p:nvPicPr>
          <p:cNvPr id="2055" name="Picture 10" descr="007"/>
          <p:cNvPicPr>
            <a:picLocks noChangeAspect="1" noChangeArrowheads="1" noCrop="1"/>
          </p:cNvPicPr>
          <p:nvPr/>
        </p:nvPicPr>
        <p:blipFill>
          <a:blip r:embed="rId5" cstate="print"/>
          <a:srcRect/>
          <a:stretch>
            <a:fillRect/>
          </a:stretch>
        </p:blipFill>
        <p:spPr bwMode="auto">
          <a:xfrm>
            <a:off x="0" y="5937250"/>
            <a:ext cx="3313113" cy="9207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1</a:t>
            </a:r>
            <a:r>
              <a:rPr lang="zh-CN" altLang="en-US" dirty="0"/>
              <a:t>节　员工绩效</a:t>
            </a:r>
            <a:br>
              <a:rPr lang="zh-CN" altLang="en-US" dirty="0"/>
            </a:br>
            <a:endParaRPr lang="zh-CN" altLang="en-US" dirty="0"/>
          </a:p>
        </p:txBody>
      </p:sp>
      <p:sp>
        <p:nvSpPr>
          <p:cNvPr id="3" name="文本框 2"/>
          <p:cNvSpPr txBox="1"/>
          <p:nvPr/>
        </p:nvSpPr>
        <p:spPr>
          <a:xfrm>
            <a:off x="508001" y="1930400"/>
            <a:ext cx="6976164" cy="3416320"/>
          </a:xfrm>
          <a:prstGeom prst="rect">
            <a:avLst/>
          </a:prstGeom>
          <a:noFill/>
        </p:spPr>
        <p:txBody>
          <a:bodyPr wrap="square" rtlCol="0">
            <a:spAutoFit/>
          </a:bodyPr>
          <a:lstStyle/>
          <a:p>
            <a:r>
              <a:rPr lang="en-US" altLang="zh-CN" sz="2400" dirty="0"/>
              <a:t>2.</a:t>
            </a:r>
            <a:r>
              <a:rPr lang="zh-CN" altLang="en-US" sz="2400" dirty="0"/>
              <a:t>员工行为</a:t>
            </a:r>
            <a:r>
              <a:rPr lang="zh-CN" altLang="en-US" sz="2400" dirty="0" smtClean="0"/>
              <a:t>干预</a:t>
            </a:r>
            <a:endParaRPr lang="en-US" altLang="zh-CN" sz="2400" dirty="0" smtClean="0"/>
          </a:p>
          <a:p>
            <a:endParaRPr lang="zh-CN" altLang="en-US" sz="2400" dirty="0"/>
          </a:p>
          <a:p>
            <a:r>
              <a:rPr lang="zh-CN" altLang="en-US" sz="2400" dirty="0">
                <a:latin typeface="+mn-ea"/>
              </a:rPr>
              <a:t>员工行为干预是对员工行为进行有意识调整，纳入一定的行为目标与方式之下。从员工需要确认到行为结果处理的全过程，都有行为干预的机会与方式。</a:t>
            </a:r>
            <a:endParaRPr lang="en-US" altLang="zh-CN" sz="2400" dirty="0">
              <a:latin typeface="+mn-ea"/>
            </a:endParaRPr>
          </a:p>
          <a:p>
            <a:endParaRPr lang="zh-CN" altLang="en-US" sz="2400" dirty="0"/>
          </a:p>
          <a:p>
            <a:pPr marL="342900" indent="-342900">
              <a:buFont typeface="Wingdings" panose="05000000000000000000" pitchFamily="2" charset="2"/>
              <a:buChar char="ü"/>
            </a:pPr>
            <a:r>
              <a:rPr lang="zh-CN" altLang="en-US" sz="2400" dirty="0"/>
              <a:t>开发员工需要</a:t>
            </a:r>
          </a:p>
          <a:p>
            <a:pPr marL="342900" indent="-342900">
              <a:buFont typeface="Wingdings" panose="05000000000000000000" pitchFamily="2" charset="2"/>
              <a:buChar char="ü"/>
            </a:pPr>
            <a:r>
              <a:rPr lang="zh-CN" altLang="en-US" sz="2400" dirty="0" smtClean="0"/>
              <a:t>体现</a:t>
            </a:r>
            <a:r>
              <a:rPr lang="zh-CN" altLang="en-US" sz="2400" dirty="0"/>
              <a:t>企业要求</a:t>
            </a:r>
          </a:p>
          <a:p>
            <a:pPr marL="342900" indent="-342900">
              <a:buFont typeface="Wingdings" panose="05000000000000000000" pitchFamily="2" charset="2"/>
              <a:buChar char="ü"/>
            </a:pPr>
            <a:r>
              <a:rPr lang="zh-CN" altLang="en-US" sz="2400" dirty="0"/>
              <a:t>加强自我管理</a:t>
            </a:r>
          </a:p>
        </p:txBody>
      </p:sp>
    </p:spTree>
    <p:extLst>
      <p:ext uri="{BB962C8B-B14F-4D97-AF65-F5344CB8AC3E}">
        <p14:creationId xmlns:p14="http://schemas.microsoft.com/office/powerpoint/2010/main" xmlns="" val="336387332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1</a:t>
            </a:r>
            <a:r>
              <a:rPr lang="zh-CN" altLang="en-US" dirty="0"/>
              <a:t>节　员工绩效</a:t>
            </a:r>
            <a:br>
              <a:rPr lang="zh-CN" altLang="en-US" dirty="0"/>
            </a:br>
            <a:endParaRPr lang="zh-CN" altLang="en-US" dirty="0"/>
          </a:p>
        </p:txBody>
      </p:sp>
      <p:sp>
        <p:nvSpPr>
          <p:cNvPr id="3" name="文本框 2"/>
          <p:cNvSpPr txBox="1"/>
          <p:nvPr/>
        </p:nvSpPr>
        <p:spPr>
          <a:xfrm>
            <a:off x="508001" y="1930400"/>
            <a:ext cx="6976164" cy="3046988"/>
          </a:xfrm>
          <a:prstGeom prst="rect">
            <a:avLst/>
          </a:prstGeom>
          <a:noFill/>
        </p:spPr>
        <p:txBody>
          <a:bodyPr wrap="square" rtlCol="0">
            <a:spAutoFit/>
          </a:bodyPr>
          <a:lstStyle/>
          <a:p>
            <a:r>
              <a:rPr lang="zh-CN" altLang="en-US" sz="2400" dirty="0"/>
              <a:t>（二）员工绩效</a:t>
            </a:r>
            <a:r>
              <a:rPr lang="zh-CN" altLang="en-US" sz="2400" dirty="0" smtClean="0"/>
              <a:t>激励</a:t>
            </a:r>
            <a:endParaRPr lang="en-US" altLang="zh-CN" sz="2400" dirty="0" smtClean="0"/>
          </a:p>
          <a:p>
            <a:endParaRPr lang="zh-CN" altLang="en-US" sz="2400" dirty="0"/>
          </a:p>
          <a:p>
            <a:r>
              <a:rPr lang="zh-CN" altLang="en-US" sz="2400" dirty="0">
                <a:latin typeface="+mn-ea"/>
              </a:rPr>
              <a:t>员工绩效激励是为了提升员工绩效所进行的行为干预，以激发和引导员工行为动力为主线，通过对员工绩效影响因素的专门处置来实现。</a:t>
            </a:r>
            <a:endParaRPr lang="en-US" altLang="zh-CN" sz="2400" dirty="0">
              <a:latin typeface="+mn-ea"/>
            </a:endParaRPr>
          </a:p>
          <a:p>
            <a:pPr marL="457200" indent="-457200">
              <a:buFont typeface="+mj-lt"/>
              <a:buAutoNum type="arabicPeriod"/>
            </a:pPr>
            <a:endParaRPr lang="zh-CN" altLang="en-US" sz="2400" dirty="0"/>
          </a:p>
          <a:p>
            <a:pPr marL="457200" indent="-457200">
              <a:buFont typeface="+mj-lt"/>
              <a:buAutoNum type="arabicPeriod"/>
            </a:pPr>
            <a:r>
              <a:rPr lang="zh-CN" altLang="en-US" sz="2400" dirty="0"/>
              <a:t>员工激励的机理</a:t>
            </a:r>
          </a:p>
          <a:p>
            <a:pPr marL="457200" indent="-457200">
              <a:buFont typeface="+mj-lt"/>
              <a:buAutoNum type="arabicPeriod"/>
            </a:pPr>
            <a:r>
              <a:rPr lang="zh-CN" altLang="en-US" sz="2400" dirty="0" smtClean="0"/>
              <a:t>员工</a:t>
            </a:r>
            <a:r>
              <a:rPr lang="zh-CN" altLang="en-US" sz="2400" dirty="0"/>
              <a:t>激励的措施</a:t>
            </a:r>
          </a:p>
        </p:txBody>
      </p:sp>
    </p:spTree>
    <p:extLst>
      <p:ext uri="{BB962C8B-B14F-4D97-AF65-F5344CB8AC3E}">
        <p14:creationId xmlns:p14="http://schemas.microsoft.com/office/powerpoint/2010/main" xmlns="" val="286756335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1</a:t>
            </a:r>
            <a:r>
              <a:rPr lang="zh-CN" altLang="en-US" dirty="0"/>
              <a:t>节　员工绩效</a:t>
            </a:r>
            <a:br>
              <a:rPr lang="zh-CN" altLang="en-US" dirty="0"/>
            </a:br>
            <a:endParaRPr lang="zh-CN" altLang="en-US" dirty="0"/>
          </a:p>
        </p:txBody>
      </p:sp>
      <p:sp>
        <p:nvSpPr>
          <p:cNvPr id="3" name="文本框 2"/>
          <p:cNvSpPr txBox="1"/>
          <p:nvPr/>
        </p:nvSpPr>
        <p:spPr>
          <a:xfrm>
            <a:off x="508001" y="1512956"/>
            <a:ext cx="6976164" cy="2308324"/>
          </a:xfrm>
          <a:prstGeom prst="rect">
            <a:avLst/>
          </a:prstGeom>
          <a:noFill/>
        </p:spPr>
        <p:txBody>
          <a:bodyPr wrap="square" rtlCol="0">
            <a:spAutoFit/>
          </a:bodyPr>
          <a:lstStyle/>
          <a:p>
            <a:r>
              <a:rPr lang="en-US" altLang="zh-CN" sz="2400" dirty="0"/>
              <a:t>1.</a:t>
            </a:r>
            <a:r>
              <a:rPr lang="zh-CN" altLang="en-US" sz="2400" dirty="0"/>
              <a:t>员工激励的</a:t>
            </a:r>
            <a:r>
              <a:rPr lang="zh-CN" altLang="en-US" sz="2400" dirty="0" smtClean="0"/>
              <a:t>机理</a:t>
            </a:r>
            <a:endParaRPr lang="en-US" altLang="zh-CN" sz="2400" dirty="0" smtClean="0"/>
          </a:p>
          <a:p>
            <a:endParaRPr lang="zh-CN" altLang="en-US" sz="2400" dirty="0"/>
          </a:p>
          <a:p>
            <a:r>
              <a:rPr lang="zh-CN" altLang="en-US" sz="2400" dirty="0">
                <a:latin typeface="+mn-ea"/>
              </a:rPr>
              <a:t>如何以员工行为规律为依据，从员工动机的影响因素入手，引导员工进行绩效改进，是工作激励的要求。对此员工激励理论提供了有启发性的思路，如下图所示。</a:t>
            </a:r>
          </a:p>
        </p:txBody>
      </p:sp>
      <p:pic>
        <p:nvPicPr>
          <p:cNvPr id="4" name="8-3.EPS" descr="id:2147499355;FounderCES"/>
          <p:cNvPicPr/>
          <p:nvPr/>
        </p:nvPicPr>
        <p:blipFill>
          <a:blip r:embed="rId2" cstate="print">
            <a:duotone>
              <a:prstClr val="black"/>
              <a:schemeClr val="accent2">
                <a:tint val="45000"/>
                <a:satMod val="400000"/>
              </a:schemeClr>
            </a:duotone>
          </a:blip>
          <a:stretch>
            <a:fillRect/>
          </a:stretch>
        </p:blipFill>
        <p:spPr>
          <a:xfrm>
            <a:off x="968637" y="3906078"/>
            <a:ext cx="6325685" cy="2131143"/>
          </a:xfrm>
          <a:prstGeom prst="rect">
            <a:avLst/>
          </a:prstGeom>
        </p:spPr>
      </p:pic>
    </p:spTree>
    <p:extLst>
      <p:ext uri="{BB962C8B-B14F-4D97-AF65-F5344CB8AC3E}">
        <p14:creationId xmlns:p14="http://schemas.microsoft.com/office/powerpoint/2010/main" xmlns="" val="188176433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1</a:t>
            </a:r>
            <a:r>
              <a:rPr lang="zh-CN" altLang="en-US" dirty="0"/>
              <a:t>节　员工绩效</a:t>
            </a:r>
            <a:br>
              <a:rPr lang="zh-CN" altLang="en-US" dirty="0"/>
            </a:br>
            <a:endParaRPr lang="zh-CN" altLang="en-US" dirty="0"/>
          </a:p>
        </p:txBody>
      </p:sp>
      <p:sp>
        <p:nvSpPr>
          <p:cNvPr id="3" name="文本框 2"/>
          <p:cNvSpPr txBox="1"/>
          <p:nvPr/>
        </p:nvSpPr>
        <p:spPr>
          <a:xfrm>
            <a:off x="508001" y="1512956"/>
            <a:ext cx="6976164" cy="3416320"/>
          </a:xfrm>
          <a:prstGeom prst="rect">
            <a:avLst/>
          </a:prstGeom>
          <a:noFill/>
        </p:spPr>
        <p:txBody>
          <a:bodyPr wrap="square" rtlCol="0">
            <a:spAutoFit/>
          </a:bodyPr>
          <a:lstStyle/>
          <a:p>
            <a:r>
              <a:rPr lang="en-US" altLang="zh-CN" sz="2400" dirty="0"/>
              <a:t>2.</a:t>
            </a:r>
            <a:r>
              <a:rPr lang="zh-CN" altLang="en-US" sz="2400" dirty="0"/>
              <a:t>员工激励的</a:t>
            </a:r>
            <a:r>
              <a:rPr lang="zh-CN" altLang="en-US" sz="2400" dirty="0" smtClean="0"/>
              <a:t>措施</a:t>
            </a:r>
            <a:endParaRPr lang="en-US" altLang="zh-CN" sz="2400" dirty="0" smtClean="0"/>
          </a:p>
          <a:p>
            <a:endParaRPr lang="zh-CN" altLang="en-US" sz="2400" dirty="0"/>
          </a:p>
          <a:p>
            <a:r>
              <a:rPr lang="zh-CN" altLang="en-US" sz="2400" dirty="0">
                <a:latin typeface="+mn-ea"/>
              </a:rPr>
              <a:t>从员工激励理论可以看到，明确工作任务、建立评价指标、确定奖酬方式是促进员工绩效改进的基本环节。</a:t>
            </a:r>
            <a:endParaRPr lang="en-US" altLang="zh-CN" sz="2400" dirty="0">
              <a:latin typeface="+mn-ea"/>
            </a:endParaRPr>
          </a:p>
          <a:p>
            <a:endParaRPr lang="zh-CN" altLang="en-US" sz="2400" dirty="0"/>
          </a:p>
          <a:p>
            <a:pPr marL="342900" indent="-342900">
              <a:buFont typeface="Wingdings" panose="05000000000000000000" pitchFamily="2" charset="2"/>
              <a:buChar char="ü"/>
            </a:pPr>
            <a:r>
              <a:rPr lang="zh-CN" altLang="en-US" sz="2400" dirty="0"/>
              <a:t>明确工作任务</a:t>
            </a:r>
          </a:p>
          <a:p>
            <a:pPr marL="342900" indent="-342900">
              <a:buFont typeface="Wingdings" panose="05000000000000000000" pitchFamily="2" charset="2"/>
              <a:buChar char="ü"/>
            </a:pPr>
            <a:r>
              <a:rPr lang="zh-CN" altLang="en-US" sz="2400" dirty="0"/>
              <a:t>建立评价指标</a:t>
            </a:r>
          </a:p>
          <a:p>
            <a:pPr marL="342900" indent="-342900">
              <a:buFont typeface="Wingdings" panose="05000000000000000000" pitchFamily="2" charset="2"/>
              <a:buChar char="ü"/>
            </a:pPr>
            <a:r>
              <a:rPr lang="zh-CN" altLang="en-US" sz="2400" dirty="0"/>
              <a:t>确定奖酬方式</a:t>
            </a:r>
          </a:p>
        </p:txBody>
      </p:sp>
    </p:spTree>
    <p:extLst>
      <p:ext uri="{BB962C8B-B14F-4D97-AF65-F5344CB8AC3E}">
        <p14:creationId xmlns:p14="http://schemas.microsoft.com/office/powerpoint/2010/main" xmlns="" val="43662906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1</a:t>
            </a:r>
            <a:r>
              <a:rPr lang="zh-CN" altLang="en-US" dirty="0"/>
              <a:t>节　员工绩效</a:t>
            </a:r>
            <a:br>
              <a:rPr lang="zh-CN" altLang="en-US" dirty="0"/>
            </a:br>
            <a:endParaRPr lang="zh-CN" altLang="en-US" dirty="0"/>
          </a:p>
        </p:txBody>
      </p:sp>
      <p:sp>
        <p:nvSpPr>
          <p:cNvPr id="3" name="文本框 2"/>
          <p:cNvSpPr txBox="1"/>
          <p:nvPr/>
        </p:nvSpPr>
        <p:spPr>
          <a:xfrm>
            <a:off x="508001" y="1270000"/>
            <a:ext cx="6976164" cy="4524315"/>
          </a:xfrm>
          <a:prstGeom prst="rect">
            <a:avLst/>
          </a:prstGeom>
          <a:noFill/>
        </p:spPr>
        <p:txBody>
          <a:bodyPr wrap="square" rtlCol="0">
            <a:spAutoFit/>
          </a:bodyPr>
          <a:lstStyle/>
          <a:p>
            <a:r>
              <a:rPr lang="zh-CN" altLang="en-US" sz="2400" dirty="0"/>
              <a:t>三、员工绩效</a:t>
            </a:r>
            <a:r>
              <a:rPr lang="zh-CN" altLang="en-US" sz="2400" dirty="0" smtClean="0"/>
              <a:t>管理</a:t>
            </a:r>
            <a:endParaRPr lang="en-US" altLang="zh-CN" sz="2400" dirty="0" smtClean="0"/>
          </a:p>
          <a:p>
            <a:endParaRPr lang="zh-CN" altLang="en-US" sz="2400" dirty="0"/>
          </a:p>
          <a:p>
            <a:r>
              <a:rPr lang="zh-CN" altLang="en-US" sz="2400" dirty="0">
                <a:latin typeface="+mn-ea"/>
              </a:rPr>
              <a:t>员工绩效</a:t>
            </a:r>
            <a:r>
              <a:rPr lang="zh-CN" altLang="en-US" sz="2400" dirty="0" smtClean="0">
                <a:latin typeface="+mn-ea"/>
              </a:rPr>
              <a:t>管理是</a:t>
            </a:r>
            <a:r>
              <a:rPr lang="zh-CN" altLang="en-US" sz="2400" dirty="0">
                <a:latin typeface="+mn-ea"/>
              </a:rPr>
              <a:t>改进员工绩效的组织措施，具有以成果为导向、以考评为抓手的特点，通过员工的动机激发、行为引导、工作评估、反馈改进等环节发挥作用。在企业经营管理中员工绩效管理具有基础地位，能够通过对员工当前工作状况的考评与改进，有针对性地褒扬与巩固成绩，发现和解决问题，促进企业</a:t>
            </a:r>
            <a:r>
              <a:rPr lang="zh-CN" altLang="en-US" sz="2400" dirty="0" smtClean="0">
                <a:latin typeface="+mn-ea"/>
              </a:rPr>
              <a:t>绩效的</a:t>
            </a:r>
            <a:r>
              <a:rPr lang="zh-CN" altLang="en-US" sz="2400" dirty="0">
                <a:latin typeface="+mn-ea"/>
              </a:rPr>
              <a:t>不断提升。</a:t>
            </a:r>
            <a:endParaRPr lang="en-US" altLang="zh-CN" sz="2400" dirty="0">
              <a:latin typeface="+mn-ea"/>
            </a:endParaRPr>
          </a:p>
          <a:p>
            <a:endParaRPr lang="zh-CN" altLang="en-US" sz="2400" dirty="0"/>
          </a:p>
          <a:p>
            <a:r>
              <a:rPr lang="zh-CN" altLang="en-US" sz="2400" dirty="0"/>
              <a:t>（一）员工绩效管理特点</a:t>
            </a:r>
          </a:p>
          <a:p>
            <a:r>
              <a:rPr lang="zh-CN" altLang="en-US" sz="2400" dirty="0"/>
              <a:t>（二）员工绩效管理结构</a:t>
            </a:r>
          </a:p>
        </p:txBody>
      </p:sp>
    </p:spTree>
    <p:extLst>
      <p:ext uri="{BB962C8B-B14F-4D97-AF65-F5344CB8AC3E}">
        <p14:creationId xmlns:p14="http://schemas.microsoft.com/office/powerpoint/2010/main" xmlns="" val="191339747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1</a:t>
            </a:r>
            <a:r>
              <a:rPr lang="zh-CN" altLang="en-US" dirty="0"/>
              <a:t>节　员工绩效</a:t>
            </a:r>
            <a:br>
              <a:rPr lang="zh-CN" altLang="en-US" dirty="0"/>
            </a:br>
            <a:endParaRPr lang="zh-CN" altLang="en-US" dirty="0"/>
          </a:p>
        </p:txBody>
      </p:sp>
      <p:sp>
        <p:nvSpPr>
          <p:cNvPr id="3" name="文本框 2"/>
          <p:cNvSpPr txBox="1"/>
          <p:nvPr/>
        </p:nvSpPr>
        <p:spPr>
          <a:xfrm>
            <a:off x="508001" y="1270000"/>
            <a:ext cx="6976164" cy="4524315"/>
          </a:xfrm>
          <a:prstGeom prst="rect">
            <a:avLst/>
          </a:prstGeom>
          <a:noFill/>
        </p:spPr>
        <p:txBody>
          <a:bodyPr wrap="square" rtlCol="0">
            <a:spAutoFit/>
          </a:bodyPr>
          <a:lstStyle/>
          <a:p>
            <a:r>
              <a:rPr lang="zh-CN" altLang="en-US" sz="2400" dirty="0"/>
              <a:t>（一）员工绩效管理</a:t>
            </a:r>
            <a:r>
              <a:rPr lang="zh-CN" altLang="en-US" sz="2400" dirty="0" smtClean="0"/>
              <a:t>特点</a:t>
            </a:r>
            <a:endParaRPr lang="en-US" altLang="zh-CN" sz="2400" dirty="0" smtClean="0"/>
          </a:p>
          <a:p>
            <a:endParaRPr lang="zh-CN" altLang="en-US" sz="2400" dirty="0"/>
          </a:p>
          <a:p>
            <a:r>
              <a:rPr lang="zh-CN" altLang="en-US" sz="2400" dirty="0">
                <a:latin typeface="+mn-ea"/>
              </a:rPr>
              <a:t>员工绩效管理是员工管理与绩效管理的结合。从前一方面考察，员工绩效管理与职位设计、人员甄选一样，围绕员工能力的利用和开发展开。从后一方面考虑，员工绩效管理是企业绩效管理的组成部分，处于绩效管理的基础地位，需要进行系统分析与整合。在实际工作中，员工绩效管理有如下特点。</a:t>
            </a:r>
            <a:endParaRPr lang="en-US" altLang="zh-CN" sz="2400" dirty="0">
              <a:latin typeface="+mn-ea"/>
            </a:endParaRPr>
          </a:p>
          <a:p>
            <a:endParaRPr lang="en-US" altLang="zh-CN" sz="2400" dirty="0" smtClean="0"/>
          </a:p>
          <a:p>
            <a:r>
              <a:rPr lang="en-US" altLang="zh-CN" sz="2400" dirty="0" smtClean="0"/>
              <a:t>1</a:t>
            </a:r>
            <a:r>
              <a:rPr lang="en-US" altLang="zh-CN" sz="2400" dirty="0"/>
              <a:t>.</a:t>
            </a:r>
            <a:r>
              <a:rPr lang="zh-CN" altLang="en-US" sz="2400" dirty="0"/>
              <a:t>以成果为导向</a:t>
            </a:r>
          </a:p>
          <a:p>
            <a:r>
              <a:rPr lang="en-US" altLang="zh-CN" sz="2400" dirty="0"/>
              <a:t>2.</a:t>
            </a:r>
            <a:r>
              <a:rPr lang="zh-CN" altLang="en-US" sz="2400" dirty="0"/>
              <a:t>以考评为杠杆</a:t>
            </a:r>
          </a:p>
          <a:p>
            <a:r>
              <a:rPr lang="en-US" altLang="zh-CN" sz="2400" dirty="0"/>
              <a:t>3.</a:t>
            </a:r>
            <a:r>
              <a:rPr lang="zh-CN" altLang="en-US" sz="2400" dirty="0"/>
              <a:t>以改进为目的</a:t>
            </a:r>
          </a:p>
        </p:txBody>
      </p:sp>
    </p:spTree>
    <p:extLst>
      <p:ext uri="{BB962C8B-B14F-4D97-AF65-F5344CB8AC3E}">
        <p14:creationId xmlns:p14="http://schemas.microsoft.com/office/powerpoint/2010/main" xmlns="" val="108591464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1</a:t>
            </a:r>
            <a:r>
              <a:rPr lang="zh-CN" altLang="en-US" dirty="0"/>
              <a:t>节　员工绩效</a:t>
            </a:r>
            <a:br>
              <a:rPr lang="zh-CN" altLang="en-US" dirty="0"/>
            </a:br>
            <a:endParaRPr lang="zh-CN" altLang="en-US" dirty="0"/>
          </a:p>
        </p:txBody>
      </p:sp>
      <p:sp>
        <p:nvSpPr>
          <p:cNvPr id="3" name="文本框 2"/>
          <p:cNvSpPr txBox="1"/>
          <p:nvPr/>
        </p:nvSpPr>
        <p:spPr>
          <a:xfrm>
            <a:off x="508001" y="1270000"/>
            <a:ext cx="6976164" cy="3046988"/>
          </a:xfrm>
          <a:prstGeom prst="rect">
            <a:avLst/>
          </a:prstGeom>
          <a:noFill/>
        </p:spPr>
        <p:txBody>
          <a:bodyPr wrap="square" rtlCol="0">
            <a:spAutoFit/>
          </a:bodyPr>
          <a:lstStyle/>
          <a:p>
            <a:r>
              <a:rPr lang="zh-CN" altLang="en-US" sz="2400" dirty="0"/>
              <a:t>（二）员工绩效管理</a:t>
            </a:r>
            <a:r>
              <a:rPr lang="zh-CN" altLang="en-US" sz="2400" dirty="0" smtClean="0"/>
              <a:t>结构</a:t>
            </a:r>
            <a:endParaRPr lang="en-US" altLang="zh-CN" sz="2400" dirty="0" smtClean="0"/>
          </a:p>
          <a:p>
            <a:endParaRPr lang="zh-CN" altLang="en-US" sz="2400" dirty="0"/>
          </a:p>
          <a:p>
            <a:r>
              <a:rPr lang="zh-CN" altLang="en-US" sz="2400" dirty="0">
                <a:latin typeface="+mn-ea"/>
              </a:rPr>
              <a:t>员工绩效管理作为员工管理与企业绩效管理的结合，有一定的程序与方法，通过一系列管理环节体现出来，以不断循环的方式发挥作用。</a:t>
            </a:r>
            <a:endParaRPr lang="en-US" altLang="zh-CN" sz="2400" dirty="0">
              <a:latin typeface="+mn-ea"/>
            </a:endParaRPr>
          </a:p>
          <a:p>
            <a:endParaRPr lang="zh-CN" altLang="en-US" sz="2400" dirty="0"/>
          </a:p>
          <a:p>
            <a:r>
              <a:rPr lang="en-US" altLang="zh-CN" sz="2400" dirty="0"/>
              <a:t>1.</a:t>
            </a:r>
            <a:r>
              <a:rPr lang="zh-CN" altLang="en-US" sz="2400" dirty="0"/>
              <a:t>员工绩效管理环节</a:t>
            </a:r>
          </a:p>
          <a:p>
            <a:r>
              <a:rPr lang="en-US" altLang="zh-CN" sz="2400" dirty="0"/>
              <a:t>2.</a:t>
            </a:r>
            <a:r>
              <a:rPr lang="zh-CN" altLang="en-US" sz="2400" dirty="0"/>
              <a:t>员工绩效管理过程</a:t>
            </a:r>
          </a:p>
        </p:txBody>
      </p:sp>
    </p:spTree>
    <p:extLst>
      <p:ext uri="{BB962C8B-B14F-4D97-AF65-F5344CB8AC3E}">
        <p14:creationId xmlns:p14="http://schemas.microsoft.com/office/powerpoint/2010/main" xmlns="" val="274369700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1</a:t>
            </a:r>
            <a:r>
              <a:rPr lang="zh-CN" altLang="en-US" dirty="0"/>
              <a:t>节　员工绩效</a:t>
            </a:r>
            <a:br>
              <a:rPr lang="zh-CN" altLang="en-US" dirty="0"/>
            </a:br>
            <a:endParaRPr lang="zh-CN" altLang="en-US" dirty="0"/>
          </a:p>
        </p:txBody>
      </p:sp>
      <p:pic>
        <p:nvPicPr>
          <p:cNvPr id="4" name="8-4.EPS" descr="id:2147499434;FounderCES"/>
          <p:cNvPicPr/>
          <p:nvPr/>
        </p:nvPicPr>
        <p:blipFill>
          <a:blip r:embed="rId2" cstate="print">
            <a:duotone>
              <a:prstClr val="black"/>
              <a:schemeClr val="accent2">
                <a:tint val="45000"/>
                <a:satMod val="400000"/>
              </a:schemeClr>
            </a:duotone>
          </a:blip>
          <a:stretch>
            <a:fillRect/>
          </a:stretch>
        </p:blipFill>
        <p:spPr>
          <a:xfrm>
            <a:off x="1111633" y="1868767"/>
            <a:ext cx="5735215" cy="3372306"/>
          </a:xfrm>
          <a:prstGeom prst="rect">
            <a:avLst/>
          </a:prstGeom>
        </p:spPr>
      </p:pic>
    </p:spTree>
    <p:extLst>
      <p:ext uri="{BB962C8B-B14F-4D97-AF65-F5344CB8AC3E}">
        <p14:creationId xmlns:p14="http://schemas.microsoft.com/office/powerpoint/2010/main" xmlns="" val="274369700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ph type="title"/>
          </p:nvPr>
        </p:nvSpPr>
        <p:spPr>
          <a:xfrm>
            <a:off x="508001" y="609600"/>
            <a:ext cx="6447501" cy="1320800"/>
          </a:xfrm>
        </p:spPr>
        <p:txBody>
          <a:bodyPr/>
          <a:lstStyle/>
          <a:p>
            <a:r>
              <a:rPr lang="zh-CN" altLang="en-US" dirty="0" smtClean="0"/>
              <a:t>本章内容</a:t>
            </a:r>
            <a:endParaRPr lang="zh-CN" altLang="en-US" dirty="0"/>
          </a:p>
        </p:txBody>
      </p:sp>
      <p:sp>
        <p:nvSpPr>
          <p:cNvPr id="6" name="文本框 2"/>
          <p:cNvSpPr txBox="1"/>
          <p:nvPr/>
        </p:nvSpPr>
        <p:spPr>
          <a:xfrm>
            <a:off x="2124928" y="2037522"/>
            <a:ext cx="4576955" cy="2462213"/>
          </a:xfrm>
          <a:prstGeom prst="rect">
            <a:avLst/>
          </a:prstGeom>
          <a:noFill/>
        </p:spPr>
        <p:txBody>
          <a:bodyPr wrap="square" rtlCol="0">
            <a:spAutoFit/>
          </a:bodyPr>
          <a:lstStyle/>
          <a:p>
            <a:pPr>
              <a:lnSpc>
                <a:spcPct val="150000"/>
              </a:lnSpc>
            </a:pPr>
            <a:r>
              <a:rPr lang="zh-CN" altLang="zh-CN" sz="2800" dirty="0"/>
              <a:t>第</a:t>
            </a:r>
            <a:r>
              <a:rPr lang="en-US" altLang="zh-CN" sz="2800" dirty="0"/>
              <a:t>1</a:t>
            </a:r>
            <a:r>
              <a:rPr lang="zh-CN" altLang="zh-CN" sz="2800" dirty="0"/>
              <a:t>节　员工绩效</a:t>
            </a:r>
          </a:p>
          <a:p>
            <a:pPr>
              <a:lnSpc>
                <a:spcPct val="150000"/>
              </a:lnSpc>
            </a:pPr>
            <a:r>
              <a:rPr lang="zh-CN" altLang="zh-CN" sz="2800" dirty="0">
                <a:solidFill>
                  <a:srgbClr val="FF0000"/>
                </a:solidFill>
              </a:rPr>
              <a:t>第</a:t>
            </a:r>
            <a:r>
              <a:rPr lang="en-US" altLang="zh-CN" sz="2800" dirty="0">
                <a:solidFill>
                  <a:srgbClr val="FF0000"/>
                </a:solidFill>
              </a:rPr>
              <a:t>2</a:t>
            </a:r>
            <a:r>
              <a:rPr lang="zh-CN" altLang="zh-CN" sz="2800" dirty="0">
                <a:solidFill>
                  <a:srgbClr val="FF0000"/>
                </a:solidFill>
              </a:rPr>
              <a:t>节　员工绩效考评</a:t>
            </a:r>
          </a:p>
          <a:p>
            <a:pPr>
              <a:lnSpc>
                <a:spcPct val="150000"/>
              </a:lnSpc>
            </a:pPr>
            <a:r>
              <a:rPr lang="zh-CN" altLang="zh-CN" sz="2800" dirty="0"/>
              <a:t>第</a:t>
            </a:r>
            <a:r>
              <a:rPr lang="en-US" altLang="zh-CN" sz="2800" dirty="0"/>
              <a:t>3</a:t>
            </a:r>
            <a:r>
              <a:rPr lang="zh-CN" altLang="zh-CN" sz="2800" dirty="0"/>
              <a:t>节　员工绩效考评工作</a:t>
            </a:r>
          </a:p>
          <a:p>
            <a:endParaRPr lang="zh-CN" altLang="en-US" sz="2800" dirty="0"/>
          </a:p>
        </p:txBody>
      </p:sp>
    </p:spTree>
    <p:extLst>
      <p:ext uri="{BB962C8B-B14F-4D97-AF65-F5344CB8AC3E}">
        <p14:creationId xmlns:p14="http://schemas.microsoft.com/office/powerpoint/2010/main" xmlns="" val="304488297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2</a:t>
            </a:r>
            <a:r>
              <a:rPr lang="zh-CN" altLang="en-US" dirty="0"/>
              <a:t>节　员工绩效考评</a:t>
            </a:r>
          </a:p>
        </p:txBody>
      </p:sp>
      <p:sp>
        <p:nvSpPr>
          <p:cNvPr id="3" name="文本框 2"/>
          <p:cNvSpPr txBox="1"/>
          <p:nvPr/>
        </p:nvSpPr>
        <p:spPr>
          <a:xfrm>
            <a:off x="508001" y="1270000"/>
            <a:ext cx="6976164" cy="4524315"/>
          </a:xfrm>
          <a:prstGeom prst="rect">
            <a:avLst/>
          </a:prstGeom>
          <a:noFill/>
        </p:spPr>
        <p:txBody>
          <a:bodyPr wrap="square" rtlCol="0">
            <a:spAutoFit/>
          </a:bodyPr>
          <a:lstStyle/>
          <a:p>
            <a:endParaRPr lang="zh-CN" altLang="en-US" sz="2400" dirty="0"/>
          </a:p>
          <a:p>
            <a:r>
              <a:rPr lang="zh-CN" altLang="en-US" sz="2400" dirty="0">
                <a:latin typeface="+mn-ea"/>
              </a:rPr>
              <a:t>员工绩效考评有广义与狭义之分。广义的员工绩效考评是依据一定标准对员工绩效的考察与评价，广泛发生在各种工作场合；狭义的员工绩效考评是对员工表现所做的系统化、制度化考察与评价，需要专门安排。在改进员工绩效的措施安排中，狭义绩效考评具有特殊地位，能够有针对性地帮助员工明确成绩、找出差距、不断进步。</a:t>
            </a:r>
            <a:endParaRPr lang="en-US" altLang="zh-CN" sz="2400" dirty="0">
              <a:latin typeface="+mn-ea"/>
            </a:endParaRPr>
          </a:p>
          <a:p>
            <a:endParaRPr lang="zh-CN" altLang="en-US" sz="2400" dirty="0"/>
          </a:p>
          <a:p>
            <a:r>
              <a:rPr lang="zh-CN" altLang="en-US" sz="2400" dirty="0"/>
              <a:t>一、员工绩效考评性质</a:t>
            </a:r>
          </a:p>
          <a:p>
            <a:r>
              <a:rPr lang="zh-CN" altLang="en-US" sz="2400" dirty="0"/>
              <a:t>二、员工绩效考评指标</a:t>
            </a:r>
          </a:p>
          <a:p>
            <a:r>
              <a:rPr lang="zh-CN" altLang="en-US" sz="2400" dirty="0"/>
              <a:t>三、员工绩效考评体制</a:t>
            </a:r>
          </a:p>
        </p:txBody>
      </p:sp>
    </p:spTree>
    <p:extLst>
      <p:ext uri="{BB962C8B-B14F-4D97-AF65-F5344CB8AC3E}">
        <p14:creationId xmlns:p14="http://schemas.microsoft.com/office/powerpoint/2010/main" xmlns="" val="359280632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学习目标</a:t>
            </a:r>
            <a:endParaRPr lang="zh-CN" altLang="en-US" dirty="0"/>
          </a:p>
        </p:txBody>
      </p:sp>
      <p:sp>
        <p:nvSpPr>
          <p:cNvPr id="3" name="内容占位符 2"/>
          <p:cNvSpPr>
            <a:spLocks noGrp="1"/>
          </p:cNvSpPr>
          <p:nvPr>
            <p:ph idx="1"/>
          </p:nvPr>
        </p:nvSpPr>
        <p:spPr>
          <a:xfrm>
            <a:off x="508001" y="1623877"/>
            <a:ext cx="6447501" cy="3880773"/>
          </a:xfrm>
        </p:spPr>
        <p:txBody>
          <a:bodyPr>
            <a:normAutofit/>
          </a:bodyPr>
          <a:lstStyle/>
          <a:p>
            <a:r>
              <a:rPr lang="en-US" altLang="zh-CN" sz="2400" dirty="0"/>
              <a:t>1.</a:t>
            </a:r>
            <a:r>
              <a:rPr lang="zh-CN" altLang="zh-CN" sz="2400" dirty="0"/>
              <a:t>员工绩效的含义</a:t>
            </a:r>
          </a:p>
          <a:p>
            <a:r>
              <a:rPr lang="en-US" altLang="zh-CN" sz="2400" dirty="0"/>
              <a:t>2.</a:t>
            </a:r>
            <a:r>
              <a:rPr lang="zh-CN" altLang="zh-CN" sz="2400" dirty="0"/>
              <a:t>员工绩效的影响因素</a:t>
            </a:r>
          </a:p>
          <a:p>
            <a:r>
              <a:rPr lang="en-US" altLang="zh-CN" sz="2400" dirty="0"/>
              <a:t>3.</a:t>
            </a:r>
            <a:r>
              <a:rPr lang="zh-CN" altLang="zh-CN" sz="2400" dirty="0"/>
              <a:t>员工绩效考评的任务与方法</a:t>
            </a:r>
          </a:p>
          <a:p>
            <a:r>
              <a:rPr lang="en-US" altLang="zh-CN" sz="2400" dirty="0"/>
              <a:t>4.</a:t>
            </a:r>
            <a:r>
              <a:rPr lang="zh-CN" altLang="zh-CN" sz="2400" dirty="0"/>
              <a:t>员工绩效考评指标的结构和建立方法</a:t>
            </a:r>
          </a:p>
          <a:p>
            <a:r>
              <a:rPr lang="en-US" altLang="zh-CN" sz="2400" dirty="0"/>
              <a:t>5.</a:t>
            </a:r>
            <a:r>
              <a:rPr lang="zh-CN" altLang="zh-CN" sz="2400" dirty="0"/>
              <a:t>员工绩效考评的难点及其原因</a:t>
            </a:r>
          </a:p>
          <a:p>
            <a:r>
              <a:rPr lang="en-US" altLang="zh-CN" sz="2400" dirty="0"/>
              <a:t>6.</a:t>
            </a:r>
            <a:r>
              <a:rPr lang="zh-CN" altLang="zh-CN" sz="2400" dirty="0"/>
              <a:t>常用的员工绩效考评方法</a:t>
            </a:r>
          </a:p>
          <a:p>
            <a:endParaRPr lang="zh-CN" altLang="en-US" sz="2400" dirty="0"/>
          </a:p>
        </p:txBody>
      </p:sp>
    </p:spTree>
    <p:extLst>
      <p:ext uri="{BB962C8B-B14F-4D97-AF65-F5344CB8AC3E}">
        <p14:creationId xmlns:p14="http://schemas.microsoft.com/office/powerpoint/2010/main" xmlns="" val="210342346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2</a:t>
            </a:r>
            <a:r>
              <a:rPr lang="zh-CN" altLang="en-US" dirty="0"/>
              <a:t>节　员工绩效考评</a:t>
            </a:r>
          </a:p>
        </p:txBody>
      </p:sp>
      <p:sp>
        <p:nvSpPr>
          <p:cNvPr id="3" name="文本框 2"/>
          <p:cNvSpPr txBox="1"/>
          <p:nvPr/>
        </p:nvSpPr>
        <p:spPr>
          <a:xfrm>
            <a:off x="508001" y="1270000"/>
            <a:ext cx="6976164" cy="4524315"/>
          </a:xfrm>
          <a:prstGeom prst="rect">
            <a:avLst/>
          </a:prstGeom>
          <a:noFill/>
        </p:spPr>
        <p:txBody>
          <a:bodyPr wrap="square" rtlCol="0">
            <a:spAutoFit/>
          </a:bodyPr>
          <a:lstStyle/>
          <a:p>
            <a:r>
              <a:rPr lang="zh-CN" altLang="en-US" sz="2400" dirty="0"/>
              <a:t>一、员工绩效考评</a:t>
            </a:r>
            <a:r>
              <a:rPr lang="zh-CN" altLang="en-US" sz="2400" dirty="0" smtClean="0"/>
              <a:t>性质</a:t>
            </a:r>
            <a:endParaRPr lang="en-US" altLang="zh-CN" sz="2400" dirty="0" smtClean="0"/>
          </a:p>
          <a:p>
            <a:endParaRPr lang="zh-CN" altLang="en-US" sz="2400" dirty="0"/>
          </a:p>
          <a:p>
            <a:r>
              <a:rPr lang="zh-CN" altLang="en-US" sz="2400" dirty="0">
                <a:latin typeface="+mn-ea"/>
              </a:rPr>
              <a:t>员工绩效</a:t>
            </a:r>
            <a:r>
              <a:rPr lang="zh-CN" altLang="en-US" sz="2400" dirty="0" smtClean="0">
                <a:latin typeface="+mn-ea"/>
              </a:rPr>
              <a:t>考评是</a:t>
            </a:r>
            <a:r>
              <a:rPr lang="zh-CN" altLang="en-US" sz="2400" dirty="0">
                <a:latin typeface="+mn-ea"/>
              </a:rPr>
              <a:t>对员工绩效的考察与评价，与对员工的工作指导和行为干预密切相关。狭义的员工绩效考评是一种制度化工作，通过专门的工作系统以特定的方法和技术进行，在员工绩效管理中具有关键地位。进行员工绩效考评的目的：一是确认员工对企业的贡献，为奖酬激励提供依据；二是分析工作成绩和不足，为绩效改进提供依据。</a:t>
            </a:r>
            <a:endParaRPr lang="en-US" altLang="zh-CN" sz="2400" dirty="0">
              <a:latin typeface="+mn-ea"/>
            </a:endParaRPr>
          </a:p>
          <a:p>
            <a:endParaRPr lang="zh-CN" altLang="en-US" sz="2400" dirty="0"/>
          </a:p>
          <a:p>
            <a:r>
              <a:rPr lang="zh-CN" altLang="en-US" sz="2400" dirty="0"/>
              <a:t>（一）员工绩效考评的含义</a:t>
            </a:r>
          </a:p>
          <a:p>
            <a:r>
              <a:rPr lang="zh-CN" altLang="en-US" sz="2400" dirty="0"/>
              <a:t>（二）员工绩效考评的地位</a:t>
            </a:r>
          </a:p>
        </p:txBody>
      </p:sp>
    </p:spTree>
    <p:extLst>
      <p:ext uri="{BB962C8B-B14F-4D97-AF65-F5344CB8AC3E}">
        <p14:creationId xmlns:p14="http://schemas.microsoft.com/office/powerpoint/2010/main" xmlns="" val="190143160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2</a:t>
            </a:r>
            <a:r>
              <a:rPr lang="zh-CN" altLang="en-US" dirty="0"/>
              <a:t>节　员工绩效考评</a:t>
            </a:r>
          </a:p>
        </p:txBody>
      </p:sp>
      <p:sp>
        <p:nvSpPr>
          <p:cNvPr id="3" name="文本框 2"/>
          <p:cNvSpPr txBox="1"/>
          <p:nvPr/>
        </p:nvSpPr>
        <p:spPr>
          <a:xfrm>
            <a:off x="508001" y="1270000"/>
            <a:ext cx="6976164" cy="3785652"/>
          </a:xfrm>
          <a:prstGeom prst="rect">
            <a:avLst/>
          </a:prstGeom>
          <a:noFill/>
        </p:spPr>
        <p:txBody>
          <a:bodyPr wrap="square" rtlCol="0">
            <a:spAutoFit/>
          </a:bodyPr>
          <a:lstStyle/>
          <a:p>
            <a:r>
              <a:rPr lang="zh-CN" altLang="en-US" sz="2400" dirty="0"/>
              <a:t>（一）员工绩效考评的</a:t>
            </a:r>
            <a:r>
              <a:rPr lang="zh-CN" altLang="en-US" sz="2400" dirty="0" smtClean="0"/>
              <a:t>含义</a:t>
            </a:r>
            <a:endParaRPr lang="en-US" altLang="zh-CN" sz="2400" dirty="0" smtClean="0"/>
          </a:p>
          <a:p>
            <a:endParaRPr lang="zh-CN" altLang="en-US" sz="2400" dirty="0"/>
          </a:p>
          <a:p>
            <a:r>
              <a:rPr lang="zh-CN" altLang="en-US" sz="2400" dirty="0">
                <a:latin typeface="+mn-ea"/>
              </a:rPr>
              <a:t>员工绩效考评是以一定的工作要求为依据，对员工的工作成果和工作行为进行测量和评价，为进行员工行为干预提供依据。绩效考评作为绩效管理的关键环节，与人力资源管理的其他职能密切相关，促进员工的绩效改进。</a:t>
            </a:r>
            <a:endParaRPr lang="en-US" altLang="zh-CN" sz="2400" dirty="0">
              <a:latin typeface="+mn-ea"/>
            </a:endParaRPr>
          </a:p>
          <a:p>
            <a:endParaRPr lang="zh-CN" altLang="en-US" sz="2400" dirty="0"/>
          </a:p>
          <a:p>
            <a:r>
              <a:rPr lang="en-US" altLang="zh-CN" sz="2400" dirty="0"/>
              <a:t>1.</a:t>
            </a:r>
            <a:r>
              <a:rPr lang="zh-CN" altLang="en-US" sz="2400" dirty="0"/>
              <a:t>员工绩效考评工作</a:t>
            </a:r>
          </a:p>
          <a:p>
            <a:r>
              <a:rPr lang="en-US" altLang="zh-CN" sz="2400" dirty="0"/>
              <a:t>2.</a:t>
            </a:r>
            <a:r>
              <a:rPr lang="zh-CN" altLang="en-US" sz="2400" dirty="0"/>
              <a:t>员工绩效考评机理</a:t>
            </a:r>
          </a:p>
        </p:txBody>
      </p:sp>
    </p:spTree>
    <p:extLst>
      <p:ext uri="{BB962C8B-B14F-4D97-AF65-F5344CB8AC3E}">
        <p14:creationId xmlns:p14="http://schemas.microsoft.com/office/powerpoint/2010/main" xmlns="" val="396134547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2</a:t>
            </a:r>
            <a:r>
              <a:rPr lang="zh-CN" altLang="en-US" dirty="0"/>
              <a:t>节　员工绩效考评</a:t>
            </a:r>
          </a:p>
        </p:txBody>
      </p:sp>
      <p:sp>
        <p:nvSpPr>
          <p:cNvPr id="3" name="文本框 2"/>
          <p:cNvSpPr txBox="1"/>
          <p:nvPr/>
        </p:nvSpPr>
        <p:spPr>
          <a:xfrm>
            <a:off x="508001" y="1438965"/>
            <a:ext cx="6976164" cy="4154984"/>
          </a:xfrm>
          <a:prstGeom prst="rect">
            <a:avLst/>
          </a:prstGeom>
          <a:noFill/>
        </p:spPr>
        <p:txBody>
          <a:bodyPr wrap="square" rtlCol="0">
            <a:spAutoFit/>
          </a:bodyPr>
          <a:lstStyle/>
          <a:p>
            <a:r>
              <a:rPr lang="en-US" altLang="zh-CN" sz="2400" dirty="0"/>
              <a:t>1.</a:t>
            </a:r>
            <a:r>
              <a:rPr lang="zh-CN" altLang="en-US" sz="2400" dirty="0"/>
              <a:t>员工绩效考评</a:t>
            </a:r>
            <a:r>
              <a:rPr lang="zh-CN" altLang="en-US" sz="2400" dirty="0" smtClean="0"/>
              <a:t>工作</a:t>
            </a:r>
            <a:endParaRPr lang="en-US" altLang="zh-CN" sz="2400" dirty="0" smtClean="0"/>
          </a:p>
          <a:p>
            <a:endParaRPr lang="zh-CN" altLang="en-US" sz="2400" dirty="0"/>
          </a:p>
          <a:p>
            <a:r>
              <a:rPr lang="zh-CN" altLang="en-US" sz="2400" dirty="0">
                <a:latin typeface="+mn-ea"/>
              </a:rPr>
              <a:t>员工绩效考评工作是对员工业绩进行考察与评价的专门工作，目的是根据一定制度标准检查员工的工作业绩情况，确认员工对企业的贡献和价值，为支付员工报酬和改进员工业绩提供依据。理解员工绩效考评工作的含义需要注意如下几点。</a:t>
            </a:r>
            <a:endParaRPr lang="en-US" altLang="zh-CN" sz="2400" dirty="0">
              <a:latin typeface="+mn-ea"/>
            </a:endParaRPr>
          </a:p>
          <a:p>
            <a:endParaRPr lang="zh-CN" altLang="en-US" sz="2400" dirty="0"/>
          </a:p>
          <a:p>
            <a:pPr marL="342900" indent="-342900">
              <a:buFont typeface="Wingdings" panose="05000000000000000000" pitchFamily="2" charset="2"/>
              <a:buChar char="ü"/>
            </a:pPr>
            <a:r>
              <a:rPr lang="zh-CN" altLang="en-US" sz="2400" dirty="0"/>
              <a:t>考评工作的规范性</a:t>
            </a:r>
          </a:p>
          <a:p>
            <a:pPr marL="342900" indent="-342900">
              <a:buFont typeface="Wingdings" panose="05000000000000000000" pitchFamily="2" charset="2"/>
              <a:buChar char="ü"/>
            </a:pPr>
            <a:r>
              <a:rPr lang="zh-CN" altLang="en-US" sz="2400" dirty="0"/>
              <a:t>考评工作的制度性</a:t>
            </a:r>
          </a:p>
          <a:p>
            <a:pPr marL="342900" indent="-342900">
              <a:buFont typeface="Wingdings" panose="05000000000000000000" pitchFamily="2" charset="2"/>
              <a:buChar char="ü"/>
            </a:pPr>
            <a:r>
              <a:rPr lang="zh-CN" altLang="en-US" sz="2400" dirty="0"/>
              <a:t>考评工作的组织性</a:t>
            </a:r>
          </a:p>
        </p:txBody>
      </p:sp>
    </p:spTree>
    <p:extLst>
      <p:ext uri="{BB962C8B-B14F-4D97-AF65-F5344CB8AC3E}">
        <p14:creationId xmlns:p14="http://schemas.microsoft.com/office/powerpoint/2010/main" xmlns="" val="341401352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2</a:t>
            </a:r>
            <a:r>
              <a:rPr lang="zh-CN" altLang="en-US" dirty="0"/>
              <a:t>节　员工绩效考评</a:t>
            </a:r>
          </a:p>
        </p:txBody>
      </p:sp>
      <p:sp>
        <p:nvSpPr>
          <p:cNvPr id="3" name="文本框 2"/>
          <p:cNvSpPr txBox="1"/>
          <p:nvPr/>
        </p:nvSpPr>
        <p:spPr>
          <a:xfrm>
            <a:off x="508001" y="1438965"/>
            <a:ext cx="6976164" cy="3785652"/>
          </a:xfrm>
          <a:prstGeom prst="rect">
            <a:avLst/>
          </a:prstGeom>
          <a:noFill/>
        </p:spPr>
        <p:txBody>
          <a:bodyPr wrap="square" rtlCol="0">
            <a:spAutoFit/>
          </a:bodyPr>
          <a:lstStyle/>
          <a:p>
            <a:r>
              <a:rPr lang="en-US" altLang="zh-CN" sz="2400" dirty="0"/>
              <a:t>2.</a:t>
            </a:r>
            <a:r>
              <a:rPr lang="zh-CN" altLang="en-US" sz="2400" dirty="0"/>
              <a:t>员工绩效考评</a:t>
            </a:r>
            <a:r>
              <a:rPr lang="zh-CN" altLang="en-US" sz="2400" dirty="0" smtClean="0"/>
              <a:t>机理</a:t>
            </a:r>
            <a:endParaRPr lang="en-US" altLang="zh-CN" sz="2400" dirty="0" smtClean="0"/>
          </a:p>
          <a:p>
            <a:endParaRPr lang="zh-CN" altLang="en-US" sz="2400" dirty="0"/>
          </a:p>
          <a:p>
            <a:r>
              <a:rPr lang="zh-CN" altLang="en-US" sz="2400" dirty="0">
                <a:latin typeface="+mn-ea"/>
              </a:rPr>
              <a:t>在人力资源管理实践中，员工绩效考评的工作机理是在工作职位和工作人员给定的情况下，激励员工利用既有条件创造更好的工作业绩。对此可以从三个方面理解。</a:t>
            </a:r>
            <a:endParaRPr lang="en-US" altLang="zh-CN" sz="2400" dirty="0">
              <a:latin typeface="+mn-ea"/>
            </a:endParaRPr>
          </a:p>
          <a:p>
            <a:endParaRPr lang="zh-CN" altLang="en-US" sz="2400" dirty="0"/>
          </a:p>
          <a:p>
            <a:pPr marL="342900" indent="-342900">
              <a:buFont typeface="Wingdings" panose="05000000000000000000" pitchFamily="2" charset="2"/>
              <a:buChar char="ü"/>
            </a:pPr>
            <a:r>
              <a:rPr lang="zh-CN" altLang="en-US" sz="2400" dirty="0"/>
              <a:t>人事匹配状况是员工绩效考评的前提</a:t>
            </a:r>
          </a:p>
          <a:p>
            <a:pPr marL="342900" indent="-342900">
              <a:buFont typeface="Wingdings" panose="05000000000000000000" pitchFamily="2" charset="2"/>
              <a:buChar char="ü"/>
            </a:pPr>
            <a:r>
              <a:rPr lang="zh-CN" altLang="en-US" sz="2400" dirty="0"/>
              <a:t>工作目标引导是员工绩效考评的关键</a:t>
            </a:r>
          </a:p>
          <a:p>
            <a:pPr marL="342900" indent="-342900">
              <a:buFont typeface="Wingdings" panose="05000000000000000000" pitchFamily="2" charset="2"/>
              <a:buChar char="ü"/>
            </a:pPr>
            <a:r>
              <a:rPr lang="zh-CN" altLang="en-US" sz="2400" dirty="0"/>
              <a:t>员工行为激励是员工绩效考评的切入点</a:t>
            </a:r>
          </a:p>
        </p:txBody>
      </p:sp>
    </p:spTree>
    <p:extLst>
      <p:ext uri="{BB962C8B-B14F-4D97-AF65-F5344CB8AC3E}">
        <p14:creationId xmlns:p14="http://schemas.microsoft.com/office/powerpoint/2010/main" xmlns="" val="199331454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2</a:t>
            </a:r>
            <a:r>
              <a:rPr lang="zh-CN" altLang="en-US" dirty="0"/>
              <a:t>节　员工绩效考评</a:t>
            </a:r>
          </a:p>
        </p:txBody>
      </p:sp>
      <p:sp>
        <p:nvSpPr>
          <p:cNvPr id="3" name="文本框 2"/>
          <p:cNvSpPr txBox="1"/>
          <p:nvPr/>
        </p:nvSpPr>
        <p:spPr>
          <a:xfrm>
            <a:off x="508001" y="1438965"/>
            <a:ext cx="6976164" cy="3785652"/>
          </a:xfrm>
          <a:prstGeom prst="rect">
            <a:avLst/>
          </a:prstGeom>
          <a:noFill/>
        </p:spPr>
        <p:txBody>
          <a:bodyPr wrap="square" rtlCol="0">
            <a:spAutoFit/>
          </a:bodyPr>
          <a:lstStyle/>
          <a:p>
            <a:r>
              <a:rPr lang="zh-CN" altLang="en-US" sz="2400" dirty="0"/>
              <a:t>（二）员工绩效考评的</a:t>
            </a:r>
            <a:r>
              <a:rPr lang="zh-CN" altLang="en-US" sz="2400" dirty="0" smtClean="0"/>
              <a:t>地位</a:t>
            </a:r>
            <a:endParaRPr lang="en-US" altLang="zh-CN" sz="2400" dirty="0" smtClean="0"/>
          </a:p>
          <a:p>
            <a:endParaRPr lang="zh-CN" altLang="en-US" sz="2400" dirty="0"/>
          </a:p>
          <a:p>
            <a:r>
              <a:rPr lang="zh-CN" altLang="en-US" sz="2400" dirty="0">
                <a:latin typeface="+mn-ea"/>
              </a:rPr>
              <a:t>在企业人力资源管理各项职能中，员工绩效考评与企业生产经营管理的关系最为直接，作为企业绩效管理的底层工作发挥作用。与此相应，员工绩效考评对于人力资源管理其他职能具有拉动和促进作用，必须高度关注考评工作质量。</a:t>
            </a:r>
            <a:endParaRPr lang="en-US" altLang="zh-CN" sz="2400" dirty="0">
              <a:latin typeface="+mn-ea"/>
            </a:endParaRPr>
          </a:p>
          <a:p>
            <a:endParaRPr lang="zh-CN" altLang="en-US" sz="2400" dirty="0"/>
          </a:p>
          <a:p>
            <a:pPr marL="457200" indent="-457200">
              <a:buFont typeface="+mj-lt"/>
              <a:buAutoNum type="arabicPeriod"/>
            </a:pPr>
            <a:r>
              <a:rPr lang="zh-CN" altLang="en-US" sz="2400" dirty="0"/>
              <a:t>员工绩效考评的作用</a:t>
            </a:r>
          </a:p>
          <a:p>
            <a:pPr marL="457200" indent="-457200">
              <a:buFont typeface="+mj-lt"/>
              <a:buAutoNum type="arabicPeriod"/>
            </a:pPr>
            <a:r>
              <a:rPr lang="zh-CN" altLang="en-US" sz="2400" dirty="0"/>
              <a:t>员工绩效考评的质量</a:t>
            </a:r>
          </a:p>
        </p:txBody>
      </p:sp>
    </p:spTree>
    <p:extLst>
      <p:ext uri="{BB962C8B-B14F-4D97-AF65-F5344CB8AC3E}">
        <p14:creationId xmlns:p14="http://schemas.microsoft.com/office/powerpoint/2010/main" xmlns="" val="414338339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2</a:t>
            </a:r>
            <a:r>
              <a:rPr lang="zh-CN" altLang="en-US" dirty="0"/>
              <a:t>节　员工绩效考评</a:t>
            </a:r>
          </a:p>
        </p:txBody>
      </p:sp>
      <p:sp>
        <p:nvSpPr>
          <p:cNvPr id="3" name="文本框 2"/>
          <p:cNvSpPr txBox="1"/>
          <p:nvPr/>
        </p:nvSpPr>
        <p:spPr>
          <a:xfrm>
            <a:off x="508001" y="1438965"/>
            <a:ext cx="6976164" cy="4893647"/>
          </a:xfrm>
          <a:prstGeom prst="rect">
            <a:avLst/>
          </a:prstGeom>
          <a:noFill/>
        </p:spPr>
        <p:txBody>
          <a:bodyPr wrap="square" rtlCol="0">
            <a:spAutoFit/>
          </a:bodyPr>
          <a:lstStyle/>
          <a:p>
            <a:r>
              <a:rPr lang="en-US" altLang="zh-CN" sz="2400" dirty="0"/>
              <a:t>1.</a:t>
            </a:r>
            <a:r>
              <a:rPr lang="zh-CN" altLang="en-US" sz="2400" dirty="0"/>
              <a:t>员工绩效考评的</a:t>
            </a:r>
            <a:r>
              <a:rPr lang="zh-CN" altLang="en-US" sz="2400" dirty="0" smtClean="0"/>
              <a:t>作用</a:t>
            </a:r>
            <a:endParaRPr lang="en-US" altLang="zh-CN" sz="2400" dirty="0" smtClean="0"/>
          </a:p>
          <a:p>
            <a:endParaRPr lang="zh-CN" altLang="en-US" sz="2400" dirty="0"/>
          </a:p>
          <a:p>
            <a:r>
              <a:rPr lang="zh-CN" altLang="en-US" sz="2400" dirty="0">
                <a:latin typeface="+mn-ea"/>
              </a:rPr>
              <a:t>员工绩效考评作为人力资源管理工作的重要职能，不仅具有与其他职能不同的作用角度，而且与其他职能密切相关，对其他职能的作用状况具有重大影响，制约着薪资报酬、培训开发、人员调配、职位设计的工作状况。</a:t>
            </a:r>
            <a:endParaRPr lang="en-US" altLang="zh-CN" sz="2400" dirty="0">
              <a:latin typeface="+mn-ea"/>
            </a:endParaRPr>
          </a:p>
          <a:p>
            <a:endParaRPr lang="zh-CN" altLang="en-US" sz="2400" dirty="0"/>
          </a:p>
          <a:p>
            <a:pPr marL="342900" indent="-342900">
              <a:buFont typeface="Wingdings" panose="05000000000000000000" pitchFamily="2" charset="2"/>
              <a:buChar char="ü"/>
            </a:pPr>
            <a:r>
              <a:rPr lang="zh-CN" altLang="en-US" sz="2400" dirty="0"/>
              <a:t>员工绩效考评是薪资报酬的重要依据</a:t>
            </a:r>
          </a:p>
          <a:p>
            <a:pPr marL="342900" indent="-342900">
              <a:buFont typeface="Wingdings" panose="05000000000000000000" pitchFamily="2" charset="2"/>
              <a:buChar char="ü"/>
            </a:pPr>
            <a:r>
              <a:rPr lang="zh-CN" altLang="en-US" sz="2400" dirty="0"/>
              <a:t>员工绩效考评是培训开发的重要依据</a:t>
            </a:r>
          </a:p>
          <a:p>
            <a:pPr marL="342900" indent="-342900">
              <a:buFont typeface="Wingdings" panose="05000000000000000000" pitchFamily="2" charset="2"/>
              <a:buChar char="ü"/>
            </a:pPr>
            <a:r>
              <a:rPr lang="zh-CN" altLang="en-US" sz="2400" dirty="0"/>
              <a:t>员工绩效考评是人员调配的重要依据</a:t>
            </a:r>
          </a:p>
          <a:p>
            <a:pPr marL="342900" indent="-342900">
              <a:buFont typeface="Wingdings" panose="05000000000000000000" pitchFamily="2" charset="2"/>
              <a:buChar char="ü"/>
            </a:pPr>
            <a:r>
              <a:rPr lang="zh-CN" altLang="en-US" sz="2400" dirty="0"/>
              <a:t>员工绩效考评是职位改进的重要依据</a:t>
            </a:r>
          </a:p>
          <a:p>
            <a:pPr marL="342900" indent="-342900">
              <a:buFont typeface="Wingdings" panose="05000000000000000000" pitchFamily="2" charset="2"/>
              <a:buChar char="ü"/>
            </a:pPr>
            <a:r>
              <a:rPr lang="zh-CN" altLang="en-US" sz="2400" dirty="0"/>
              <a:t>员工绩效考评是管理沟通的重要形式</a:t>
            </a:r>
          </a:p>
        </p:txBody>
      </p:sp>
    </p:spTree>
    <p:extLst>
      <p:ext uri="{BB962C8B-B14F-4D97-AF65-F5344CB8AC3E}">
        <p14:creationId xmlns:p14="http://schemas.microsoft.com/office/powerpoint/2010/main" xmlns="" val="188540215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2</a:t>
            </a:r>
            <a:r>
              <a:rPr lang="zh-CN" altLang="en-US" dirty="0"/>
              <a:t>节　员工绩效考评</a:t>
            </a:r>
          </a:p>
        </p:txBody>
      </p:sp>
      <p:sp>
        <p:nvSpPr>
          <p:cNvPr id="3" name="文本框 2"/>
          <p:cNvSpPr txBox="1"/>
          <p:nvPr/>
        </p:nvSpPr>
        <p:spPr>
          <a:xfrm>
            <a:off x="508001" y="1438965"/>
            <a:ext cx="6976164" cy="3785652"/>
          </a:xfrm>
          <a:prstGeom prst="rect">
            <a:avLst/>
          </a:prstGeom>
          <a:noFill/>
        </p:spPr>
        <p:txBody>
          <a:bodyPr wrap="square" rtlCol="0">
            <a:spAutoFit/>
          </a:bodyPr>
          <a:lstStyle/>
          <a:p>
            <a:r>
              <a:rPr lang="en-US" altLang="zh-CN" sz="2400" dirty="0"/>
              <a:t>2.</a:t>
            </a:r>
            <a:r>
              <a:rPr lang="zh-CN" altLang="en-US" sz="2400" dirty="0"/>
              <a:t>员工绩效考评的</a:t>
            </a:r>
            <a:r>
              <a:rPr lang="zh-CN" altLang="en-US" sz="2400" dirty="0" smtClean="0"/>
              <a:t>质量</a:t>
            </a:r>
            <a:endParaRPr lang="en-US" altLang="zh-CN" sz="2400" dirty="0" smtClean="0"/>
          </a:p>
          <a:p>
            <a:endParaRPr lang="zh-CN" altLang="en-US" sz="2400" dirty="0"/>
          </a:p>
          <a:p>
            <a:r>
              <a:rPr lang="zh-CN" altLang="en-US" sz="2400" dirty="0">
                <a:latin typeface="+mn-ea"/>
              </a:rPr>
              <a:t>由于员工绩效考评是薪酬分配、人事调配等工作的依据，具有很强的激励和引导作用，因此必须具有客观性、公平性与合理性。对员工绩效考评工作的状况与水平，可以从如下方面加以分析。</a:t>
            </a:r>
            <a:endParaRPr lang="en-US" altLang="zh-CN" sz="2400" dirty="0">
              <a:latin typeface="+mn-ea"/>
            </a:endParaRPr>
          </a:p>
          <a:p>
            <a:endParaRPr lang="zh-CN" altLang="en-US" sz="2400" dirty="0"/>
          </a:p>
          <a:p>
            <a:pPr marL="342900" indent="-342900">
              <a:buFont typeface="Wingdings" panose="05000000000000000000" pitchFamily="2" charset="2"/>
              <a:buChar char="ü"/>
            </a:pPr>
            <a:r>
              <a:rPr lang="zh-CN" altLang="en-US" sz="2400" dirty="0"/>
              <a:t>考评结论的认同性</a:t>
            </a:r>
          </a:p>
          <a:p>
            <a:pPr marL="342900" indent="-342900">
              <a:buFont typeface="Wingdings" panose="05000000000000000000" pitchFamily="2" charset="2"/>
              <a:buChar char="ü"/>
            </a:pPr>
            <a:r>
              <a:rPr lang="zh-CN" altLang="en-US" sz="2400" dirty="0"/>
              <a:t>考评方式的启发性</a:t>
            </a:r>
          </a:p>
          <a:p>
            <a:pPr marL="342900" indent="-342900">
              <a:buFont typeface="Wingdings" panose="05000000000000000000" pitchFamily="2" charset="2"/>
              <a:buChar char="ü"/>
            </a:pPr>
            <a:r>
              <a:rPr lang="zh-CN" altLang="en-US" sz="2400" dirty="0"/>
              <a:t>考评工作的激励性</a:t>
            </a:r>
          </a:p>
        </p:txBody>
      </p:sp>
    </p:spTree>
    <p:extLst>
      <p:ext uri="{BB962C8B-B14F-4D97-AF65-F5344CB8AC3E}">
        <p14:creationId xmlns:p14="http://schemas.microsoft.com/office/powerpoint/2010/main" xmlns="" val="145410704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2</a:t>
            </a:r>
            <a:r>
              <a:rPr lang="zh-CN" altLang="en-US" dirty="0"/>
              <a:t>节　员工绩效考评</a:t>
            </a:r>
          </a:p>
        </p:txBody>
      </p:sp>
      <p:sp>
        <p:nvSpPr>
          <p:cNvPr id="3" name="文本框 2"/>
          <p:cNvSpPr txBox="1"/>
          <p:nvPr/>
        </p:nvSpPr>
        <p:spPr>
          <a:xfrm>
            <a:off x="508001" y="1438965"/>
            <a:ext cx="6976164" cy="5201424"/>
          </a:xfrm>
          <a:prstGeom prst="rect">
            <a:avLst/>
          </a:prstGeom>
          <a:noFill/>
        </p:spPr>
        <p:txBody>
          <a:bodyPr wrap="square" rtlCol="0">
            <a:spAutoFit/>
          </a:bodyPr>
          <a:lstStyle/>
          <a:p>
            <a:r>
              <a:rPr lang="zh-CN" altLang="en-US" sz="2400" dirty="0"/>
              <a:t>二、员工绩效考评</a:t>
            </a:r>
            <a:r>
              <a:rPr lang="zh-CN" altLang="en-US" sz="2400" dirty="0" smtClean="0"/>
              <a:t>指标</a:t>
            </a:r>
            <a:endParaRPr lang="en-US" altLang="zh-CN" sz="2400" dirty="0" smtClean="0"/>
          </a:p>
          <a:p>
            <a:endParaRPr lang="zh-CN" altLang="en-US" sz="2400" dirty="0"/>
          </a:p>
          <a:p>
            <a:r>
              <a:rPr lang="zh-CN" altLang="en-US" sz="2400" dirty="0">
                <a:latin typeface="+mn-ea"/>
              </a:rPr>
              <a:t>员工绩效考评</a:t>
            </a:r>
            <a:r>
              <a:rPr lang="zh-CN" altLang="en-US" sz="2400" dirty="0" smtClean="0">
                <a:latin typeface="+mn-ea"/>
              </a:rPr>
              <a:t>指标是</a:t>
            </a:r>
            <a:r>
              <a:rPr lang="zh-CN" altLang="en-US" sz="2400" dirty="0">
                <a:latin typeface="+mn-ea"/>
              </a:rPr>
              <a:t>对员工特定时间内的具体工作要求，通过定性与定量方法加以刻画，以对完成情况进行制度化检查，并以相应的激励与约束措施加以保证。在员工管理实践中，绩效考评指标是管理者明确工作要求的基本方式、员工努力工作的直接引导，对于把企业目标和员工目标衔接起来、提高工作效率和企业绩效具有直接推动作用</a:t>
            </a:r>
            <a:r>
              <a:rPr lang="zh-CN" altLang="en-US" sz="2400" dirty="0" smtClean="0">
                <a:latin typeface="+mn-ea"/>
              </a:rPr>
              <a:t>。</a:t>
            </a:r>
            <a:endParaRPr lang="en-US" altLang="zh-CN" sz="2400" dirty="0">
              <a:latin typeface="+mn-ea"/>
            </a:endParaRPr>
          </a:p>
          <a:p>
            <a:endParaRPr lang="en-US" altLang="zh-CN" sz="2000" dirty="0" smtClean="0"/>
          </a:p>
          <a:p>
            <a:r>
              <a:rPr lang="zh-CN" altLang="zh-CN" sz="2400" dirty="0"/>
              <a:t>（一）员工绩效指标的性质</a:t>
            </a:r>
          </a:p>
          <a:p>
            <a:r>
              <a:rPr lang="zh-CN" altLang="zh-CN" sz="2400" dirty="0"/>
              <a:t>（二）员工绩效指标的设计</a:t>
            </a:r>
          </a:p>
          <a:p>
            <a:r>
              <a:rPr lang="zh-CN" altLang="zh-CN" sz="2400" dirty="0"/>
              <a:t>（三）员工绩效指标的确立</a:t>
            </a:r>
          </a:p>
          <a:p>
            <a:endParaRPr lang="zh-CN" altLang="en-US" sz="2400" dirty="0"/>
          </a:p>
        </p:txBody>
      </p:sp>
    </p:spTree>
    <p:extLst>
      <p:ext uri="{BB962C8B-B14F-4D97-AF65-F5344CB8AC3E}">
        <p14:creationId xmlns:p14="http://schemas.microsoft.com/office/powerpoint/2010/main" xmlns="" val="111700971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2</a:t>
            </a:r>
            <a:r>
              <a:rPr lang="zh-CN" altLang="en-US" dirty="0"/>
              <a:t>节　员工绩效考评</a:t>
            </a:r>
          </a:p>
        </p:txBody>
      </p:sp>
      <p:sp>
        <p:nvSpPr>
          <p:cNvPr id="3" name="文本框 2"/>
          <p:cNvSpPr txBox="1"/>
          <p:nvPr/>
        </p:nvSpPr>
        <p:spPr>
          <a:xfrm>
            <a:off x="508001" y="1438965"/>
            <a:ext cx="6976164" cy="3785652"/>
          </a:xfrm>
          <a:prstGeom prst="rect">
            <a:avLst/>
          </a:prstGeom>
          <a:noFill/>
        </p:spPr>
        <p:txBody>
          <a:bodyPr wrap="square" rtlCol="0">
            <a:spAutoFit/>
          </a:bodyPr>
          <a:lstStyle/>
          <a:p>
            <a:r>
              <a:rPr lang="zh-CN" altLang="en-US" sz="2400" dirty="0"/>
              <a:t>（一）员工绩效指标的</a:t>
            </a:r>
            <a:r>
              <a:rPr lang="zh-CN" altLang="en-US" sz="2400" dirty="0" smtClean="0"/>
              <a:t>性质</a:t>
            </a:r>
            <a:endParaRPr lang="en-US" altLang="zh-CN" sz="2400" dirty="0" smtClean="0"/>
          </a:p>
          <a:p>
            <a:endParaRPr lang="zh-CN" altLang="en-US" sz="2400" dirty="0"/>
          </a:p>
          <a:p>
            <a:r>
              <a:rPr lang="zh-CN" altLang="en-US" sz="2400" dirty="0">
                <a:latin typeface="+mn-ea"/>
              </a:rPr>
              <a:t>员工绩效指标是对员工的工作要求，包括对工作成果和工作行为的要求，是进行员工绩效考评的依据，对于员工的工作行为具有直接的引导与促进作用。企业确定什么样的员工绩效指标，就会推动员工追求什么样的行为结果。</a:t>
            </a:r>
            <a:endParaRPr lang="en-US" altLang="zh-CN" sz="2400" dirty="0">
              <a:latin typeface="+mn-ea"/>
            </a:endParaRPr>
          </a:p>
          <a:p>
            <a:endParaRPr lang="zh-CN" altLang="en-US" sz="2400" dirty="0"/>
          </a:p>
          <a:p>
            <a:pPr marL="457200" indent="-457200">
              <a:buFont typeface="+mj-lt"/>
              <a:buAutoNum type="arabicPeriod"/>
            </a:pPr>
            <a:r>
              <a:rPr lang="zh-CN" altLang="en-US" sz="2400" dirty="0"/>
              <a:t>员工绩效指标的含义</a:t>
            </a:r>
          </a:p>
          <a:p>
            <a:pPr marL="457200" indent="-457200">
              <a:buFont typeface="+mj-lt"/>
              <a:buAutoNum type="arabicPeriod"/>
            </a:pPr>
            <a:r>
              <a:rPr lang="zh-CN" altLang="en-US" sz="2400" dirty="0"/>
              <a:t>员工绩效指标的结构</a:t>
            </a:r>
          </a:p>
        </p:txBody>
      </p:sp>
    </p:spTree>
    <p:extLst>
      <p:ext uri="{BB962C8B-B14F-4D97-AF65-F5344CB8AC3E}">
        <p14:creationId xmlns:p14="http://schemas.microsoft.com/office/powerpoint/2010/main" xmlns="" val="376878432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2</a:t>
            </a:r>
            <a:r>
              <a:rPr lang="zh-CN" altLang="en-US" dirty="0"/>
              <a:t>节　员工绩效考评</a:t>
            </a:r>
          </a:p>
        </p:txBody>
      </p:sp>
      <p:sp>
        <p:nvSpPr>
          <p:cNvPr id="3" name="文本框 2"/>
          <p:cNvSpPr txBox="1"/>
          <p:nvPr/>
        </p:nvSpPr>
        <p:spPr>
          <a:xfrm>
            <a:off x="508001" y="1438965"/>
            <a:ext cx="6976164" cy="3785652"/>
          </a:xfrm>
          <a:prstGeom prst="rect">
            <a:avLst/>
          </a:prstGeom>
          <a:noFill/>
        </p:spPr>
        <p:txBody>
          <a:bodyPr wrap="square" rtlCol="0">
            <a:spAutoFit/>
          </a:bodyPr>
          <a:lstStyle/>
          <a:p>
            <a:r>
              <a:rPr lang="en-US" altLang="zh-CN" sz="2400" dirty="0"/>
              <a:t>1.</a:t>
            </a:r>
            <a:r>
              <a:rPr lang="zh-CN" altLang="en-US" sz="2400" dirty="0"/>
              <a:t>员工绩效指标的</a:t>
            </a:r>
            <a:r>
              <a:rPr lang="zh-CN" altLang="en-US" sz="2400" dirty="0" smtClean="0"/>
              <a:t>含义</a:t>
            </a:r>
            <a:endParaRPr lang="en-US" altLang="zh-CN" sz="2400" dirty="0" smtClean="0"/>
          </a:p>
          <a:p>
            <a:endParaRPr lang="zh-CN" altLang="en-US" sz="2400" dirty="0"/>
          </a:p>
          <a:p>
            <a:r>
              <a:rPr lang="zh-CN" altLang="en-US" sz="2400" dirty="0">
                <a:latin typeface="+mn-ea"/>
              </a:rPr>
              <a:t>员工绩效指标是企业对员工的工作要求，以工作成果为中心。由于工作成果来自员工努力，与工作投入和工作方式相关，因此员工绩效指标涵盖上述三个方面内容。</a:t>
            </a:r>
            <a:endParaRPr lang="en-US" altLang="zh-CN" sz="2400" dirty="0">
              <a:latin typeface="+mn-ea"/>
            </a:endParaRPr>
          </a:p>
          <a:p>
            <a:endParaRPr lang="zh-CN" altLang="en-US" sz="2400" dirty="0"/>
          </a:p>
          <a:p>
            <a:pPr marL="342900" indent="-342900">
              <a:buFont typeface="Wingdings" panose="05000000000000000000" pitchFamily="2" charset="2"/>
              <a:buChar char="ü"/>
            </a:pPr>
            <a:r>
              <a:rPr lang="zh-CN" altLang="en-US" sz="2400" dirty="0"/>
              <a:t>工作成果指标</a:t>
            </a:r>
          </a:p>
          <a:p>
            <a:pPr marL="342900" indent="-342900">
              <a:buFont typeface="Wingdings" panose="05000000000000000000" pitchFamily="2" charset="2"/>
              <a:buChar char="ü"/>
            </a:pPr>
            <a:r>
              <a:rPr lang="zh-CN" altLang="en-US" sz="2400" dirty="0"/>
              <a:t>工作投入指标</a:t>
            </a:r>
          </a:p>
          <a:p>
            <a:pPr marL="342900" indent="-342900">
              <a:buFont typeface="Wingdings" panose="05000000000000000000" pitchFamily="2" charset="2"/>
              <a:buChar char="ü"/>
            </a:pPr>
            <a:r>
              <a:rPr lang="zh-CN" altLang="en-US" sz="2400" dirty="0"/>
              <a:t>工作行为指标</a:t>
            </a:r>
          </a:p>
        </p:txBody>
      </p:sp>
    </p:spTree>
    <p:extLst>
      <p:ext uri="{BB962C8B-B14F-4D97-AF65-F5344CB8AC3E}">
        <p14:creationId xmlns:p14="http://schemas.microsoft.com/office/powerpoint/2010/main" xmlns="" val="4890187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本章结构</a:t>
            </a:r>
            <a:endParaRPr lang="zh-CN" altLang="en-US" dirty="0"/>
          </a:p>
        </p:txBody>
      </p:sp>
      <p:sp>
        <p:nvSpPr>
          <p:cNvPr id="3" name="文本框 2"/>
          <p:cNvSpPr txBox="1"/>
          <p:nvPr/>
        </p:nvSpPr>
        <p:spPr>
          <a:xfrm>
            <a:off x="1411250" y="1637532"/>
            <a:ext cx="6740292" cy="3416320"/>
          </a:xfrm>
          <a:prstGeom prst="rect">
            <a:avLst/>
          </a:prstGeom>
          <a:noFill/>
        </p:spPr>
        <p:txBody>
          <a:bodyPr wrap="square" rtlCol="0">
            <a:spAutoFit/>
          </a:bodyPr>
          <a:lstStyle/>
          <a:p>
            <a:pPr indent="455613">
              <a:buFont typeface="Arial" panose="020B0604020202020204" pitchFamily="34" charset="0"/>
              <a:buNone/>
            </a:pPr>
            <a:endParaRPr lang="en-US" altLang="zh-CN" sz="2400" dirty="0" smtClean="0">
              <a:latin typeface="华文新魏" panose="02010800040101010101" pitchFamily="2" charset="-122"/>
              <a:ea typeface="华文新魏" panose="02010800040101010101" pitchFamily="2" charset="-122"/>
            </a:endParaRPr>
          </a:p>
          <a:p>
            <a:pPr indent="455613">
              <a:lnSpc>
                <a:spcPct val="150000"/>
              </a:lnSpc>
            </a:pPr>
            <a:r>
              <a:rPr lang="zh-CN" altLang="en-US" sz="2800" dirty="0" smtClean="0">
                <a:latin typeface="+mn-ea"/>
              </a:rPr>
              <a:t>引例：</a:t>
            </a:r>
            <a:r>
              <a:rPr lang="en-US" altLang="zh-CN" sz="2800" dirty="0" smtClean="0">
                <a:latin typeface="+mn-ea"/>
              </a:rPr>
              <a:t>ABC</a:t>
            </a:r>
            <a:r>
              <a:rPr lang="zh-CN" altLang="zh-CN" sz="2800" dirty="0" smtClean="0">
                <a:latin typeface="+mn-ea"/>
              </a:rPr>
              <a:t>公司的员工绩效考评</a:t>
            </a:r>
            <a:endParaRPr lang="en-US" altLang="zh-CN" sz="2800" dirty="0" smtClean="0">
              <a:latin typeface="+mn-ea"/>
            </a:endParaRPr>
          </a:p>
          <a:p>
            <a:pPr indent="455613">
              <a:lnSpc>
                <a:spcPct val="150000"/>
              </a:lnSpc>
            </a:pPr>
            <a:r>
              <a:rPr lang="zh-CN" altLang="zh-CN" sz="2800" dirty="0" smtClean="0">
                <a:latin typeface="+mn-ea"/>
              </a:rPr>
              <a:t>第</a:t>
            </a:r>
            <a:r>
              <a:rPr lang="en-US" altLang="zh-CN" sz="2800" dirty="0" smtClean="0">
                <a:latin typeface="+mn-ea"/>
              </a:rPr>
              <a:t>1</a:t>
            </a:r>
            <a:r>
              <a:rPr lang="zh-CN" altLang="zh-CN" sz="2800" dirty="0" smtClean="0">
                <a:latin typeface="+mn-ea"/>
              </a:rPr>
              <a:t>节　员工绩效</a:t>
            </a:r>
            <a:endParaRPr lang="en-US" altLang="zh-CN" sz="2800" dirty="0" smtClean="0">
              <a:latin typeface="+mn-ea"/>
            </a:endParaRPr>
          </a:p>
          <a:p>
            <a:pPr indent="455613">
              <a:lnSpc>
                <a:spcPct val="150000"/>
              </a:lnSpc>
            </a:pPr>
            <a:r>
              <a:rPr lang="zh-CN" altLang="zh-CN" sz="2800" dirty="0" smtClean="0">
                <a:latin typeface="+mn-ea"/>
              </a:rPr>
              <a:t>第</a:t>
            </a:r>
            <a:r>
              <a:rPr lang="en-US" altLang="zh-CN" sz="2800" dirty="0" smtClean="0">
                <a:latin typeface="+mn-ea"/>
              </a:rPr>
              <a:t>2</a:t>
            </a:r>
            <a:r>
              <a:rPr lang="zh-CN" altLang="zh-CN" sz="2800" dirty="0" smtClean="0">
                <a:latin typeface="+mn-ea"/>
              </a:rPr>
              <a:t>节　员工绩效考评</a:t>
            </a:r>
            <a:endParaRPr lang="en-US" altLang="zh-CN" sz="2800" dirty="0" smtClean="0">
              <a:latin typeface="+mn-ea"/>
            </a:endParaRPr>
          </a:p>
          <a:p>
            <a:pPr indent="455613">
              <a:lnSpc>
                <a:spcPct val="150000"/>
              </a:lnSpc>
            </a:pPr>
            <a:r>
              <a:rPr lang="zh-CN" altLang="zh-CN" sz="2800" dirty="0" smtClean="0">
                <a:latin typeface="+mn-ea"/>
              </a:rPr>
              <a:t>第</a:t>
            </a:r>
            <a:r>
              <a:rPr lang="en-US" altLang="zh-CN" sz="2800" dirty="0" smtClean="0">
                <a:latin typeface="+mn-ea"/>
              </a:rPr>
              <a:t>3</a:t>
            </a:r>
            <a:r>
              <a:rPr lang="zh-CN" altLang="zh-CN" sz="2800" dirty="0" smtClean="0">
                <a:latin typeface="+mn-ea"/>
              </a:rPr>
              <a:t>节　员工绩效考评工作</a:t>
            </a:r>
          </a:p>
          <a:p>
            <a:pPr indent="455613">
              <a:buFont typeface="Arial" panose="020B0604020202020204" pitchFamily="34" charset="0"/>
              <a:buNone/>
            </a:pPr>
            <a:endParaRPr lang="zh-CN" altLang="en-US" sz="2400" dirty="0">
              <a:latin typeface="华文新魏" panose="02010800040101010101" pitchFamily="2" charset="-122"/>
              <a:ea typeface="华文新魏" panose="02010800040101010101" pitchFamily="2" charset="-122"/>
            </a:endParaRPr>
          </a:p>
        </p:txBody>
      </p:sp>
    </p:spTree>
    <p:extLst>
      <p:ext uri="{BB962C8B-B14F-4D97-AF65-F5344CB8AC3E}">
        <p14:creationId xmlns="" xmlns:p14="http://schemas.microsoft.com/office/powerpoint/2010/main" val="350218880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2</a:t>
            </a:r>
            <a:r>
              <a:rPr lang="zh-CN" altLang="en-US" dirty="0"/>
              <a:t>节　员工绩效考评</a:t>
            </a:r>
          </a:p>
        </p:txBody>
      </p:sp>
      <p:sp>
        <p:nvSpPr>
          <p:cNvPr id="3" name="文本框 2"/>
          <p:cNvSpPr txBox="1"/>
          <p:nvPr/>
        </p:nvSpPr>
        <p:spPr>
          <a:xfrm>
            <a:off x="508001" y="1438965"/>
            <a:ext cx="6976164" cy="3416320"/>
          </a:xfrm>
          <a:prstGeom prst="rect">
            <a:avLst/>
          </a:prstGeom>
          <a:noFill/>
        </p:spPr>
        <p:txBody>
          <a:bodyPr wrap="square" rtlCol="0">
            <a:spAutoFit/>
          </a:bodyPr>
          <a:lstStyle/>
          <a:p>
            <a:r>
              <a:rPr lang="en-US" altLang="zh-CN" sz="2400" dirty="0"/>
              <a:t>2.</a:t>
            </a:r>
            <a:r>
              <a:rPr lang="zh-CN" altLang="en-US" sz="2400" dirty="0"/>
              <a:t>员工绩效指标的</a:t>
            </a:r>
            <a:r>
              <a:rPr lang="zh-CN" altLang="en-US" sz="2400" dirty="0" smtClean="0"/>
              <a:t>结构</a:t>
            </a:r>
            <a:endParaRPr lang="en-US" altLang="zh-CN" sz="2400" dirty="0" smtClean="0"/>
          </a:p>
          <a:p>
            <a:endParaRPr lang="zh-CN" altLang="en-US" sz="2400" dirty="0"/>
          </a:p>
          <a:p>
            <a:r>
              <a:rPr lang="zh-CN" altLang="en-US" sz="2400" dirty="0">
                <a:latin typeface="+mn-ea"/>
              </a:rPr>
              <a:t>员工绩效指标涉及工作成果、工作投入和工作行为，内容复杂，需要以不同的方式加以刻画，由此形成一定的指标结构，可以从三个方面把握。</a:t>
            </a:r>
            <a:endParaRPr lang="en-US" altLang="zh-CN" sz="2400" dirty="0">
              <a:latin typeface="+mn-ea"/>
            </a:endParaRPr>
          </a:p>
          <a:p>
            <a:endParaRPr lang="zh-CN" altLang="en-US" sz="2400" dirty="0"/>
          </a:p>
          <a:p>
            <a:pPr marL="342900" indent="-342900">
              <a:buFont typeface="Wingdings" panose="05000000000000000000" pitchFamily="2" charset="2"/>
              <a:buChar char="ü"/>
            </a:pPr>
            <a:r>
              <a:rPr lang="zh-CN" altLang="en-US" sz="2400" dirty="0"/>
              <a:t>指标的适用面</a:t>
            </a:r>
          </a:p>
          <a:p>
            <a:pPr marL="342900" indent="-342900">
              <a:buFont typeface="Wingdings" panose="05000000000000000000" pitchFamily="2" charset="2"/>
              <a:buChar char="ü"/>
            </a:pPr>
            <a:r>
              <a:rPr lang="zh-CN" altLang="en-US" sz="2400" dirty="0"/>
              <a:t>指标的清晰度</a:t>
            </a:r>
          </a:p>
          <a:p>
            <a:pPr marL="342900" indent="-342900">
              <a:buFont typeface="Wingdings" panose="05000000000000000000" pitchFamily="2" charset="2"/>
              <a:buChar char="ü"/>
            </a:pPr>
            <a:r>
              <a:rPr lang="zh-CN" altLang="en-US" sz="2400" dirty="0"/>
              <a:t>指标的参照物</a:t>
            </a:r>
          </a:p>
        </p:txBody>
      </p:sp>
    </p:spTree>
    <p:extLst>
      <p:ext uri="{BB962C8B-B14F-4D97-AF65-F5344CB8AC3E}">
        <p14:creationId xmlns:p14="http://schemas.microsoft.com/office/powerpoint/2010/main" xmlns="" val="342600356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2</a:t>
            </a:r>
            <a:r>
              <a:rPr lang="zh-CN" altLang="en-US" dirty="0"/>
              <a:t>节　员工绩效考评</a:t>
            </a:r>
          </a:p>
        </p:txBody>
      </p:sp>
      <p:sp>
        <p:nvSpPr>
          <p:cNvPr id="3" name="文本框 2"/>
          <p:cNvSpPr txBox="1"/>
          <p:nvPr/>
        </p:nvSpPr>
        <p:spPr>
          <a:xfrm>
            <a:off x="508001" y="1438965"/>
            <a:ext cx="6976164" cy="4154984"/>
          </a:xfrm>
          <a:prstGeom prst="rect">
            <a:avLst/>
          </a:prstGeom>
          <a:noFill/>
        </p:spPr>
        <p:txBody>
          <a:bodyPr wrap="square" rtlCol="0">
            <a:spAutoFit/>
          </a:bodyPr>
          <a:lstStyle/>
          <a:p>
            <a:r>
              <a:rPr lang="zh-CN" altLang="en-US" sz="2400" dirty="0"/>
              <a:t>（二）员工绩效指标的</a:t>
            </a:r>
            <a:r>
              <a:rPr lang="zh-CN" altLang="en-US" sz="2400" dirty="0" smtClean="0"/>
              <a:t>设计</a:t>
            </a:r>
            <a:endParaRPr lang="en-US" altLang="zh-CN" sz="2400" dirty="0" smtClean="0"/>
          </a:p>
          <a:p>
            <a:endParaRPr lang="zh-CN" altLang="en-US" sz="2400" dirty="0"/>
          </a:p>
          <a:p>
            <a:r>
              <a:rPr lang="zh-CN" altLang="en-US" sz="2400" dirty="0">
                <a:latin typeface="+mn-ea"/>
              </a:rPr>
              <a:t>设计公平合理的考评指标是提高员工绩效考评水平的关键。由于员工绩效是员工在分工协作过程中为企业做出的贡献，受到诸多因素影响，因此在设计绩效考评指标时，必须结合具体情境确认对具体员工的工作要求，处理好三个基本关系。</a:t>
            </a:r>
            <a:endParaRPr lang="en-US" altLang="zh-CN" sz="2400" dirty="0">
              <a:latin typeface="+mn-ea"/>
            </a:endParaRPr>
          </a:p>
          <a:p>
            <a:endParaRPr lang="zh-CN" altLang="en-US" sz="2400" dirty="0"/>
          </a:p>
          <a:p>
            <a:r>
              <a:rPr lang="en-US" altLang="zh-CN" sz="2400" dirty="0"/>
              <a:t>1.</a:t>
            </a:r>
            <a:r>
              <a:rPr lang="zh-CN" altLang="en-US" sz="2400" dirty="0"/>
              <a:t>个体与整体的关系</a:t>
            </a:r>
          </a:p>
          <a:p>
            <a:r>
              <a:rPr lang="en-US" altLang="zh-CN" sz="2400" dirty="0"/>
              <a:t>2.</a:t>
            </a:r>
            <a:r>
              <a:rPr lang="zh-CN" altLang="en-US" sz="2400" dirty="0"/>
              <a:t>成果与行为的关系</a:t>
            </a:r>
          </a:p>
          <a:p>
            <a:r>
              <a:rPr lang="en-US" altLang="zh-CN" sz="2400" dirty="0"/>
              <a:t>3.</a:t>
            </a:r>
            <a:r>
              <a:rPr lang="zh-CN" altLang="en-US" sz="2400" dirty="0"/>
              <a:t>条件与努力的关系</a:t>
            </a:r>
          </a:p>
        </p:txBody>
      </p:sp>
    </p:spTree>
    <p:extLst>
      <p:ext uri="{BB962C8B-B14F-4D97-AF65-F5344CB8AC3E}">
        <p14:creationId xmlns:p14="http://schemas.microsoft.com/office/powerpoint/2010/main" xmlns="" val="3619186142"/>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2</a:t>
            </a:r>
            <a:r>
              <a:rPr lang="zh-CN" altLang="en-US" dirty="0"/>
              <a:t>节　员工绩效考评</a:t>
            </a:r>
          </a:p>
        </p:txBody>
      </p:sp>
      <p:sp>
        <p:nvSpPr>
          <p:cNvPr id="3" name="文本框 2"/>
          <p:cNvSpPr txBox="1"/>
          <p:nvPr/>
        </p:nvSpPr>
        <p:spPr>
          <a:xfrm>
            <a:off x="508001" y="1438965"/>
            <a:ext cx="6976164" cy="3416320"/>
          </a:xfrm>
          <a:prstGeom prst="rect">
            <a:avLst/>
          </a:prstGeom>
          <a:noFill/>
        </p:spPr>
        <p:txBody>
          <a:bodyPr wrap="square" rtlCol="0">
            <a:spAutoFit/>
          </a:bodyPr>
          <a:lstStyle/>
          <a:p>
            <a:r>
              <a:rPr lang="zh-CN" altLang="en-US" sz="2400" dirty="0"/>
              <a:t>（三）员工绩效指标的</a:t>
            </a:r>
            <a:r>
              <a:rPr lang="zh-CN" altLang="en-US" sz="2400" dirty="0" smtClean="0"/>
              <a:t>确立</a:t>
            </a:r>
            <a:endParaRPr lang="en-US" altLang="zh-CN" sz="2400" dirty="0" smtClean="0"/>
          </a:p>
          <a:p>
            <a:endParaRPr lang="zh-CN" altLang="en-US" sz="2400" dirty="0"/>
          </a:p>
          <a:p>
            <a:r>
              <a:rPr lang="zh-CN" altLang="en-US" sz="2400" dirty="0">
                <a:latin typeface="+mn-ea"/>
              </a:rPr>
              <a:t>由于员工绩效考评的目的是通过调动员工积极性提高工作效率，因此如何明确工作要求，确定绩效测评指标，并使员工理解和认同，是员工绩效考评的关键。</a:t>
            </a:r>
            <a:endParaRPr lang="en-US" altLang="zh-CN" sz="2400" dirty="0">
              <a:latin typeface="+mn-ea"/>
            </a:endParaRPr>
          </a:p>
          <a:p>
            <a:endParaRPr lang="zh-CN" altLang="en-US" sz="2400" dirty="0"/>
          </a:p>
          <a:p>
            <a:pPr marL="342900" indent="-342900">
              <a:buFont typeface="Wingdings" panose="05000000000000000000" pitchFamily="2" charset="2"/>
              <a:buChar char="ü"/>
            </a:pPr>
            <a:r>
              <a:rPr lang="zh-CN" altLang="en-US" sz="2400" dirty="0"/>
              <a:t>工作目标提出</a:t>
            </a:r>
          </a:p>
          <a:p>
            <a:pPr marL="342900" indent="-342900">
              <a:buFont typeface="Wingdings" panose="05000000000000000000" pitchFamily="2" charset="2"/>
              <a:buChar char="ü"/>
            </a:pPr>
            <a:r>
              <a:rPr lang="zh-CN" altLang="en-US" sz="2400" dirty="0"/>
              <a:t>工作目标认同</a:t>
            </a:r>
          </a:p>
        </p:txBody>
      </p:sp>
    </p:spTree>
    <p:extLst>
      <p:ext uri="{BB962C8B-B14F-4D97-AF65-F5344CB8AC3E}">
        <p14:creationId xmlns:p14="http://schemas.microsoft.com/office/powerpoint/2010/main" xmlns="" val="37193845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2</a:t>
            </a:r>
            <a:r>
              <a:rPr lang="zh-CN" altLang="en-US" dirty="0"/>
              <a:t>节　员工绩效考评</a:t>
            </a:r>
          </a:p>
        </p:txBody>
      </p:sp>
      <p:sp>
        <p:nvSpPr>
          <p:cNvPr id="3" name="文本框 2"/>
          <p:cNvSpPr txBox="1"/>
          <p:nvPr/>
        </p:nvSpPr>
        <p:spPr>
          <a:xfrm>
            <a:off x="508001" y="1438965"/>
            <a:ext cx="6976164" cy="4524315"/>
          </a:xfrm>
          <a:prstGeom prst="rect">
            <a:avLst/>
          </a:prstGeom>
          <a:noFill/>
        </p:spPr>
        <p:txBody>
          <a:bodyPr wrap="square" rtlCol="0">
            <a:spAutoFit/>
          </a:bodyPr>
          <a:lstStyle/>
          <a:p>
            <a:r>
              <a:rPr lang="zh-CN" altLang="en-US" sz="2400" dirty="0"/>
              <a:t>三、员工绩效考评</a:t>
            </a:r>
            <a:r>
              <a:rPr lang="zh-CN" altLang="en-US" sz="2400" dirty="0" smtClean="0"/>
              <a:t>体制</a:t>
            </a:r>
            <a:endParaRPr lang="en-US" altLang="zh-CN" sz="2400" dirty="0" smtClean="0"/>
          </a:p>
          <a:p>
            <a:endParaRPr lang="zh-CN" altLang="en-US" sz="2400" dirty="0"/>
          </a:p>
          <a:p>
            <a:r>
              <a:rPr lang="zh-CN" altLang="en-US" sz="2400" dirty="0">
                <a:latin typeface="+mn-ea"/>
              </a:rPr>
              <a:t>员工绩效考评是一项极为复杂敏感的工作，涉及考评工作的对象与范围、目标与任务、责任与权力、流程与环节、政策与策略等一系列问题，必须进行制度化安排。员工绩效考评体制是员工绩效考评工作的制度化安排，明确谁来考评、考评什么、如何考评等员工考评的原则问题，在人力资源管理体系中具有重要地位。</a:t>
            </a:r>
            <a:endParaRPr lang="en-US" altLang="zh-CN" sz="2400" dirty="0">
              <a:latin typeface="+mn-ea"/>
            </a:endParaRPr>
          </a:p>
          <a:p>
            <a:endParaRPr lang="zh-CN" altLang="en-US" sz="2400" dirty="0"/>
          </a:p>
          <a:p>
            <a:r>
              <a:rPr lang="zh-CN" altLang="en-US" sz="2400" dirty="0"/>
              <a:t>（一）员工绩效考评关系</a:t>
            </a:r>
          </a:p>
          <a:p>
            <a:r>
              <a:rPr lang="zh-CN" altLang="en-US" sz="2400" dirty="0"/>
              <a:t>（二）员工绩效考评规则</a:t>
            </a:r>
          </a:p>
        </p:txBody>
      </p:sp>
    </p:spTree>
    <p:extLst>
      <p:ext uri="{BB962C8B-B14F-4D97-AF65-F5344CB8AC3E}">
        <p14:creationId xmlns:p14="http://schemas.microsoft.com/office/powerpoint/2010/main" xmlns="" val="2561233451"/>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2</a:t>
            </a:r>
            <a:r>
              <a:rPr lang="zh-CN" altLang="en-US" dirty="0"/>
              <a:t>节　员工绩效考评</a:t>
            </a:r>
          </a:p>
        </p:txBody>
      </p:sp>
      <p:sp>
        <p:nvSpPr>
          <p:cNvPr id="3" name="文本框 2"/>
          <p:cNvSpPr txBox="1"/>
          <p:nvPr/>
        </p:nvSpPr>
        <p:spPr>
          <a:xfrm>
            <a:off x="508001" y="1438965"/>
            <a:ext cx="6976164" cy="4154984"/>
          </a:xfrm>
          <a:prstGeom prst="rect">
            <a:avLst/>
          </a:prstGeom>
          <a:noFill/>
        </p:spPr>
        <p:txBody>
          <a:bodyPr wrap="square" rtlCol="0">
            <a:spAutoFit/>
          </a:bodyPr>
          <a:lstStyle/>
          <a:p>
            <a:r>
              <a:rPr lang="zh-CN" altLang="en-US" sz="2400" dirty="0"/>
              <a:t>（一）员工绩效考评</a:t>
            </a:r>
            <a:r>
              <a:rPr lang="zh-CN" altLang="en-US" sz="2400" dirty="0" smtClean="0"/>
              <a:t>关系</a:t>
            </a:r>
            <a:endParaRPr lang="en-US" altLang="zh-CN" sz="2400" dirty="0" smtClean="0"/>
          </a:p>
          <a:p>
            <a:endParaRPr lang="zh-CN" altLang="en-US" sz="2400" dirty="0"/>
          </a:p>
          <a:p>
            <a:r>
              <a:rPr lang="zh-CN" altLang="en-US" sz="2400" dirty="0">
                <a:latin typeface="+mn-ea"/>
              </a:rPr>
              <a:t>员工绩效考评关系是考评主体与考评对象之间的关系，体现考评工作的权力配置和关系界定。绩效考评的目的是通过员工行为引导和激励改进工作业绩，因此考评权必须掌握在有能力、有动力的人手中。不同的考评权配置会带来不同的考评方式与考评效果。</a:t>
            </a:r>
            <a:endParaRPr lang="en-US" altLang="zh-CN" sz="2400" dirty="0">
              <a:latin typeface="+mn-ea"/>
            </a:endParaRPr>
          </a:p>
          <a:p>
            <a:endParaRPr lang="zh-CN" altLang="en-US" sz="2400" dirty="0"/>
          </a:p>
          <a:p>
            <a:r>
              <a:rPr lang="zh-CN" altLang="en-US" sz="2400" dirty="0"/>
              <a:t>考评工作的分工</a:t>
            </a:r>
          </a:p>
          <a:p>
            <a:r>
              <a:rPr lang="zh-CN" altLang="en-US" sz="2400" dirty="0"/>
              <a:t>考评主体的选择</a:t>
            </a:r>
          </a:p>
        </p:txBody>
      </p:sp>
      <p:sp>
        <p:nvSpPr>
          <p:cNvPr id="4" name="左大括号 3"/>
          <p:cNvSpPr/>
          <p:nvPr/>
        </p:nvSpPr>
        <p:spPr>
          <a:xfrm>
            <a:off x="2852530" y="4492487"/>
            <a:ext cx="149087" cy="1669774"/>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 name="文本框 4"/>
          <p:cNvSpPr txBox="1"/>
          <p:nvPr/>
        </p:nvSpPr>
        <p:spPr>
          <a:xfrm>
            <a:off x="3119781" y="4343400"/>
            <a:ext cx="2226365" cy="2308324"/>
          </a:xfrm>
          <a:prstGeom prst="rect">
            <a:avLst/>
          </a:prstGeom>
          <a:noFill/>
        </p:spPr>
        <p:txBody>
          <a:bodyPr wrap="square" rtlCol="0">
            <a:spAutoFit/>
          </a:bodyPr>
          <a:lstStyle/>
          <a:p>
            <a:r>
              <a:rPr lang="zh-CN" altLang="zh-CN" sz="2400" dirty="0"/>
              <a:t>直接主管</a:t>
            </a:r>
          </a:p>
          <a:p>
            <a:r>
              <a:rPr lang="zh-CN" altLang="zh-CN" sz="2400" dirty="0"/>
              <a:t>自己</a:t>
            </a:r>
          </a:p>
          <a:p>
            <a:r>
              <a:rPr lang="zh-CN" altLang="zh-CN" sz="2400" dirty="0"/>
              <a:t>同级人员</a:t>
            </a:r>
          </a:p>
          <a:p>
            <a:r>
              <a:rPr lang="zh-CN" altLang="zh-CN" sz="2400" dirty="0"/>
              <a:t>下级</a:t>
            </a:r>
          </a:p>
          <a:p>
            <a:r>
              <a:rPr lang="zh-CN" altLang="zh-CN" sz="2400" dirty="0"/>
              <a:t>外请专家</a:t>
            </a:r>
          </a:p>
          <a:p>
            <a:endParaRPr lang="zh-CN" altLang="en-US" sz="2400" dirty="0"/>
          </a:p>
        </p:txBody>
      </p:sp>
    </p:spTree>
    <p:extLst>
      <p:ext uri="{BB962C8B-B14F-4D97-AF65-F5344CB8AC3E}">
        <p14:creationId xmlns:p14="http://schemas.microsoft.com/office/powerpoint/2010/main" xmlns="" val="102909516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2</a:t>
            </a:r>
            <a:r>
              <a:rPr lang="zh-CN" altLang="en-US" dirty="0"/>
              <a:t>节　员工绩效考评</a:t>
            </a:r>
          </a:p>
        </p:txBody>
      </p:sp>
      <p:sp>
        <p:nvSpPr>
          <p:cNvPr id="3" name="文本框 2"/>
          <p:cNvSpPr txBox="1"/>
          <p:nvPr/>
        </p:nvSpPr>
        <p:spPr>
          <a:xfrm>
            <a:off x="508001" y="1438965"/>
            <a:ext cx="6976164" cy="3416320"/>
          </a:xfrm>
          <a:prstGeom prst="rect">
            <a:avLst/>
          </a:prstGeom>
          <a:noFill/>
        </p:spPr>
        <p:txBody>
          <a:bodyPr wrap="square" rtlCol="0">
            <a:spAutoFit/>
          </a:bodyPr>
          <a:lstStyle/>
          <a:p>
            <a:r>
              <a:rPr lang="zh-CN" altLang="en-US" sz="2400" dirty="0"/>
              <a:t>（二）员工绩效考评</a:t>
            </a:r>
            <a:r>
              <a:rPr lang="zh-CN" altLang="en-US" sz="2400" dirty="0" smtClean="0"/>
              <a:t>规则</a:t>
            </a:r>
            <a:endParaRPr lang="en-US" altLang="zh-CN" sz="2400" dirty="0" smtClean="0"/>
          </a:p>
          <a:p>
            <a:endParaRPr lang="zh-CN" altLang="en-US" sz="2400" dirty="0"/>
          </a:p>
          <a:p>
            <a:r>
              <a:rPr lang="zh-CN" altLang="en-US" sz="2400" dirty="0">
                <a:latin typeface="+mn-ea"/>
              </a:rPr>
              <a:t>员工绩效考评工作错综复杂，需要一定的规则，包括考评基本原则与考评流程规则。前者明确整个考评工作的目标、任务与要求，后者明确考评工作原则在不同工作环节的具体实现方式。</a:t>
            </a:r>
            <a:endParaRPr lang="en-US" altLang="zh-CN" sz="2400" dirty="0">
              <a:latin typeface="+mn-ea"/>
            </a:endParaRPr>
          </a:p>
          <a:p>
            <a:endParaRPr lang="zh-CN" altLang="en-US" sz="2400" dirty="0"/>
          </a:p>
          <a:p>
            <a:r>
              <a:rPr lang="en-US" altLang="zh-CN" sz="2400" dirty="0"/>
              <a:t>1.</a:t>
            </a:r>
            <a:r>
              <a:rPr lang="zh-CN" altLang="en-US" sz="2400" dirty="0"/>
              <a:t>员工绩效考评原则</a:t>
            </a:r>
          </a:p>
          <a:p>
            <a:r>
              <a:rPr lang="en-US" altLang="zh-CN" sz="2400" dirty="0"/>
              <a:t>2.</a:t>
            </a:r>
            <a:r>
              <a:rPr lang="zh-CN" altLang="en-US" sz="2400" dirty="0"/>
              <a:t>员工绩效考评程序</a:t>
            </a:r>
          </a:p>
        </p:txBody>
      </p:sp>
    </p:spTree>
    <p:extLst>
      <p:ext uri="{BB962C8B-B14F-4D97-AF65-F5344CB8AC3E}">
        <p14:creationId xmlns:p14="http://schemas.microsoft.com/office/powerpoint/2010/main" xmlns="" val="1060491088"/>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2</a:t>
            </a:r>
            <a:r>
              <a:rPr lang="zh-CN" altLang="en-US" dirty="0"/>
              <a:t>节　员工绩效考评</a:t>
            </a:r>
          </a:p>
        </p:txBody>
      </p:sp>
      <p:sp>
        <p:nvSpPr>
          <p:cNvPr id="3" name="文本框 2"/>
          <p:cNvSpPr txBox="1"/>
          <p:nvPr/>
        </p:nvSpPr>
        <p:spPr>
          <a:xfrm>
            <a:off x="508001" y="1438965"/>
            <a:ext cx="6976164" cy="3416320"/>
          </a:xfrm>
          <a:prstGeom prst="rect">
            <a:avLst/>
          </a:prstGeom>
          <a:noFill/>
        </p:spPr>
        <p:txBody>
          <a:bodyPr wrap="square" rtlCol="0">
            <a:spAutoFit/>
          </a:bodyPr>
          <a:lstStyle/>
          <a:p>
            <a:r>
              <a:rPr lang="en-US" altLang="zh-CN" sz="2400" dirty="0" smtClean="0"/>
              <a:t>1</a:t>
            </a:r>
            <a:r>
              <a:rPr lang="en-US" altLang="zh-CN" sz="2400" dirty="0"/>
              <a:t>.</a:t>
            </a:r>
            <a:r>
              <a:rPr lang="zh-CN" altLang="en-US" sz="2400" dirty="0" smtClean="0"/>
              <a:t>员工</a:t>
            </a:r>
            <a:r>
              <a:rPr lang="zh-CN" altLang="en-US" sz="2400" dirty="0"/>
              <a:t>绩效考评</a:t>
            </a:r>
            <a:r>
              <a:rPr lang="zh-CN" altLang="en-US" sz="2400" dirty="0" smtClean="0"/>
              <a:t>原则</a:t>
            </a:r>
            <a:endParaRPr lang="en-US" altLang="zh-CN" sz="2400" dirty="0" smtClean="0"/>
          </a:p>
          <a:p>
            <a:endParaRPr lang="zh-CN" altLang="en-US" sz="2400" dirty="0"/>
          </a:p>
          <a:p>
            <a:r>
              <a:rPr lang="zh-CN" altLang="en-US" sz="2400" dirty="0">
                <a:latin typeface="+mn-ea"/>
              </a:rPr>
              <a:t>员工绩效考评工作不管由谁负责，在哪一个环节展开，都要符合一个基本原则，即公平合理地刻画员工业绩。为此需要处理好三个方面的关系问题。</a:t>
            </a:r>
            <a:endParaRPr lang="en-US" altLang="zh-CN" sz="2400" dirty="0">
              <a:latin typeface="+mn-ea"/>
            </a:endParaRPr>
          </a:p>
          <a:p>
            <a:pPr marL="342900" indent="-342900">
              <a:buFont typeface="Wingdings" panose="05000000000000000000" pitchFamily="2" charset="2"/>
              <a:buChar char="ü"/>
            </a:pPr>
            <a:endParaRPr lang="zh-CN" altLang="en-US" sz="2400" dirty="0"/>
          </a:p>
          <a:p>
            <a:pPr marL="342900" indent="-342900">
              <a:buFont typeface="Wingdings" panose="05000000000000000000" pitchFamily="2" charset="2"/>
              <a:buChar char="ü"/>
            </a:pPr>
            <a:r>
              <a:rPr lang="zh-CN" altLang="en-US" sz="2400" dirty="0"/>
              <a:t>全面性与重要性的关系</a:t>
            </a:r>
          </a:p>
          <a:p>
            <a:pPr marL="342900" indent="-342900">
              <a:buFont typeface="Wingdings" panose="05000000000000000000" pitchFamily="2" charset="2"/>
              <a:buChar char="ü"/>
            </a:pPr>
            <a:r>
              <a:rPr lang="zh-CN" altLang="en-US" sz="2400" dirty="0"/>
              <a:t>统一性与具体性的关系</a:t>
            </a:r>
          </a:p>
          <a:p>
            <a:pPr marL="342900" indent="-342900">
              <a:buFont typeface="Wingdings" panose="05000000000000000000" pitchFamily="2" charset="2"/>
              <a:buChar char="ü"/>
            </a:pPr>
            <a:r>
              <a:rPr lang="zh-CN" altLang="en-US" sz="2400" dirty="0"/>
              <a:t>实用性与操作性的关系</a:t>
            </a:r>
          </a:p>
        </p:txBody>
      </p:sp>
    </p:spTree>
    <p:extLst>
      <p:ext uri="{BB962C8B-B14F-4D97-AF65-F5344CB8AC3E}">
        <p14:creationId xmlns:p14="http://schemas.microsoft.com/office/powerpoint/2010/main" xmlns="" val="108138020"/>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2</a:t>
            </a:r>
            <a:r>
              <a:rPr lang="zh-CN" altLang="en-US" dirty="0"/>
              <a:t>节　员工绩效考评</a:t>
            </a:r>
          </a:p>
        </p:txBody>
      </p:sp>
      <p:sp>
        <p:nvSpPr>
          <p:cNvPr id="3" name="文本框 2"/>
          <p:cNvSpPr txBox="1"/>
          <p:nvPr/>
        </p:nvSpPr>
        <p:spPr>
          <a:xfrm>
            <a:off x="508000" y="1438965"/>
            <a:ext cx="7592391" cy="3785652"/>
          </a:xfrm>
          <a:prstGeom prst="rect">
            <a:avLst/>
          </a:prstGeom>
          <a:noFill/>
        </p:spPr>
        <p:txBody>
          <a:bodyPr wrap="square" rtlCol="0">
            <a:spAutoFit/>
          </a:bodyPr>
          <a:lstStyle/>
          <a:p>
            <a:r>
              <a:rPr lang="en-US" altLang="zh-CN" sz="2400" dirty="0"/>
              <a:t>2.</a:t>
            </a:r>
            <a:r>
              <a:rPr lang="zh-CN" altLang="en-US" sz="2400" dirty="0"/>
              <a:t>员工绩效考评</a:t>
            </a:r>
            <a:r>
              <a:rPr lang="zh-CN" altLang="en-US" sz="2400" dirty="0" smtClean="0"/>
              <a:t>程序</a:t>
            </a:r>
            <a:endParaRPr lang="en-US" altLang="zh-CN" sz="2400" dirty="0" smtClean="0"/>
          </a:p>
          <a:p>
            <a:endParaRPr lang="zh-CN" altLang="en-US" sz="2400" dirty="0"/>
          </a:p>
          <a:p>
            <a:r>
              <a:rPr lang="zh-CN" altLang="en-US" sz="2400" dirty="0">
                <a:latin typeface="+mn-ea"/>
              </a:rPr>
              <a:t>员工绩效考评是一个从制定考评目标开始到应用考评结果的过程，需要遵循一定的程序规定，做好不同环节的工作。</a:t>
            </a:r>
            <a:endParaRPr lang="en-US" altLang="zh-CN" sz="2400" dirty="0">
              <a:latin typeface="+mn-ea"/>
            </a:endParaRPr>
          </a:p>
          <a:p>
            <a:endParaRPr lang="zh-CN" altLang="en-US" sz="2400" dirty="0"/>
          </a:p>
          <a:p>
            <a:pPr marL="342900" indent="-342900">
              <a:buFont typeface="Wingdings" panose="05000000000000000000" pitchFamily="2" charset="2"/>
              <a:buChar char="ü"/>
            </a:pPr>
            <a:r>
              <a:rPr lang="zh-CN" altLang="en-US" sz="2400" dirty="0"/>
              <a:t>达成对于绩效目标的</a:t>
            </a:r>
            <a:r>
              <a:rPr lang="zh-CN" altLang="en-US" sz="2400" dirty="0" smtClean="0"/>
              <a:t>共识，</a:t>
            </a:r>
            <a:r>
              <a:rPr lang="zh-CN" altLang="en-US" sz="2400" dirty="0"/>
              <a:t>在此基础上促进绩效计划实施</a:t>
            </a:r>
          </a:p>
          <a:p>
            <a:pPr marL="342900" indent="-342900">
              <a:buFont typeface="Wingdings" panose="05000000000000000000" pitchFamily="2" charset="2"/>
              <a:buChar char="ü"/>
            </a:pPr>
            <a:r>
              <a:rPr lang="zh-CN" altLang="en-US" sz="2400" dirty="0"/>
              <a:t>处理好绩效考评的关系，使考评意见客观合理</a:t>
            </a:r>
          </a:p>
          <a:p>
            <a:pPr marL="342900" indent="-342900">
              <a:buFont typeface="Wingdings" panose="05000000000000000000" pitchFamily="2" charset="2"/>
              <a:buChar char="ü"/>
            </a:pPr>
            <a:r>
              <a:rPr lang="zh-CN" altLang="en-US" sz="2400" dirty="0"/>
              <a:t>做好绩效考评的反馈工作，对工作成绩给予相应回报</a:t>
            </a:r>
          </a:p>
        </p:txBody>
      </p:sp>
    </p:spTree>
    <p:extLst>
      <p:ext uri="{BB962C8B-B14F-4D97-AF65-F5344CB8AC3E}">
        <p14:creationId xmlns:p14="http://schemas.microsoft.com/office/powerpoint/2010/main" xmlns="" val="1100335594"/>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ph type="title"/>
          </p:nvPr>
        </p:nvSpPr>
        <p:spPr>
          <a:xfrm>
            <a:off x="508001" y="609600"/>
            <a:ext cx="6447501" cy="1320800"/>
          </a:xfrm>
        </p:spPr>
        <p:txBody>
          <a:bodyPr/>
          <a:lstStyle/>
          <a:p>
            <a:r>
              <a:rPr lang="zh-CN" altLang="en-US" dirty="0" smtClean="0"/>
              <a:t>本章内容</a:t>
            </a:r>
            <a:endParaRPr lang="zh-CN" altLang="en-US" dirty="0"/>
          </a:p>
        </p:txBody>
      </p:sp>
      <p:sp>
        <p:nvSpPr>
          <p:cNvPr id="6" name="文本框 2"/>
          <p:cNvSpPr txBox="1"/>
          <p:nvPr/>
        </p:nvSpPr>
        <p:spPr>
          <a:xfrm>
            <a:off x="2124928" y="2037522"/>
            <a:ext cx="4576955" cy="2462213"/>
          </a:xfrm>
          <a:prstGeom prst="rect">
            <a:avLst/>
          </a:prstGeom>
          <a:noFill/>
        </p:spPr>
        <p:txBody>
          <a:bodyPr wrap="square" rtlCol="0">
            <a:spAutoFit/>
          </a:bodyPr>
          <a:lstStyle/>
          <a:p>
            <a:pPr>
              <a:lnSpc>
                <a:spcPct val="150000"/>
              </a:lnSpc>
            </a:pPr>
            <a:r>
              <a:rPr lang="zh-CN" altLang="zh-CN" sz="2800" dirty="0"/>
              <a:t>第</a:t>
            </a:r>
            <a:r>
              <a:rPr lang="en-US" altLang="zh-CN" sz="2800" dirty="0"/>
              <a:t>1</a:t>
            </a:r>
            <a:r>
              <a:rPr lang="zh-CN" altLang="zh-CN" sz="2800" dirty="0"/>
              <a:t>节　员工绩效</a:t>
            </a:r>
          </a:p>
          <a:p>
            <a:pPr>
              <a:lnSpc>
                <a:spcPct val="150000"/>
              </a:lnSpc>
            </a:pPr>
            <a:r>
              <a:rPr lang="zh-CN" altLang="zh-CN" sz="2800" dirty="0"/>
              <a:t>第</a:t>
            </a:r>
            <a:r>
              <a:rPr lang="en-US" altLang="zh-CN" sz="2800" dirty="0"/>
              <a:t>2</a:t>
            </a:r>
            <a:r>
              <a:rPr lang="zh-CN" altLang="zh-CN" sz="2800" dirty="0"/>
              <a:t>节　员工绩效考评</a:t>
            </a:r>
          </a:p>
          <a:p>
            <a:pPr>
              <a:lnSpc>
                <a:spcPct val="150000"/>
              </a:lnSpc>
            </a:pPr>
            <a:r>
              <a:rPr lang="zh-CN" altLang="zh-CN" sz="2800" dirty="0">
                <a:solidFill>
                  <a:srgbClr val="FF0000"/>
                </a:solidFill>
              </a:rPr>
              <a:t>第</a:t>
            </a:r>
            <a:r>
              <a:rPr lang="en-US" altLang="zh-CN" sz="2800" dirty="0">
                <a:solidFill>
                  <a:srgbClr val="FF0000"/>
                </a:solidFill>
              </a:rPr>
              <a:t>3</a:t>
            </a:r>
            <a:r>
              <a:rPr lang="zh-CN" altLang="zh-CN" sz="2800" dirty="0">
                <a:solidFill>
                  <a:srgbClr val="FF0000"/>
                </a:solidFill>
              </a:rPr>
              <a:t>节　员工绩效考评工作</a:t>
            </a:r>
          </a:p>
          <a:p>
            <a:endParaRPr lang="zh-CN" altLang="en-US" sz="2800" dirty="0"/>
          </a:p>
        </p:txBody>
      </p:sp>
    </p:spTree>
    <p:extLst>
      <p:ext uri="{BB962C8B-B14F-4D97-AF65-F5344CB8AC3E}">
        <p14:creationId xmlns:p14="http://schemas.microsoft.com/office/powerpoint/2010/main" xmlns="" val="2831179591"/>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body" idx="1"/>
          </p:nvPr>
        </p:nvSpPr>
        <p:spPr>
          <a:xfrm>
            <a:off x="0" y="1143000"/>
            <a:ext cx="9144000" cy="5715000"/>
          </a:xfrm>
        </p:spPr>
        <p:txBody>
          <a:bodyPr>
            <a:normAutofit lnSpcReduction="10000"/>
          </a:bodyPr>
          <a:lstStyle/>
          <a:p>
            <a:pPr eaLnBrk="1" hangingPunct="1">
              <a:lnSpc>
                <a:spcPct val="80000"/>
              </a:lnSpc>
            </a:pPr>
            <a:r>
              <a:rPr lang="en-US" altLang="zh-CN" sz="1600" smtClean="0"/>
              <a:t> </a:t>
            </a:r>
          </a:p>
          <a:p>
            <a:pPr eaLnBrk="1" hangingPunct="1">
              <a:lnSpc>
                <a:spcPct val="80000"/>
              </a:lnSpc>
            </a:pPr>
            <a:endParaRPr lang="en-US" altLang="zh-CN" sz="1600" b="1" smtClean="0"/>
          </a:p>
          <a:p>
            <a:pPr eaLnBrk="1" hangingPunct="1">
              <a:lnSpc>
                <a:spcPct val="80000"/>
              </a:lnSpc>
            </a:pPr>
            <a:r>
              <a:rPr lang="zh-CN" altLang="en-US" sz="1600" b="1" smtClean="0"/>
              <a:t>学习方式：</a:t>
            </a:r>
            <a:r>
              <a:rPr lang="zh-CN" altLang="en-US" b="1" smtClean="0">
                <a:ea typeface="黑体" pitchFamily="49" charset="-122"/>
              </a:rPr>
              <a:t>全国招生  函授学习  权威双证  国际互认</a:t>
            </a:r>
            <a:endParaRPr lang="zh-CN" altLang="en-US" sz="1600" b="1" smtClean="0"/>
          </a:p>
          <a:p>
            <a:pPr eaLnBrk="1" hangingPunct="1">
              <a:lnSpc>
                <a:spcPct val="80000"/>
              </a:lnSpc>
            </a:pPr>
            <a:endParaRPr lang="zh-CN" altLang="en-US" sz="1600" b="1" smtClean="0"/>
          </a:p>
          <a:p>
            <a:pPr eaLnBrk="1" hangingPunct="1">
              <a:lnSpc>
                <a:spcPct val="80000"/>
              </a:lnSpc>
            </a:pPr>
            <a:r>
              <a:rPr lang="zh-CN" altLang="en-US" sz="1600" b="1" smtClean="0"/>
              <a:t>认证项目：注册职业经理</a:t>
            </a:r>
            <a:r>
              <a:rPr lang="en-US" altLang="zh-CN" sz="1600" b="1" smtClean="0"/>
              <a:t>MBA</a:t>
            </a:r>
            <a:r>
              <a:rPr lang="zh-CN" altLang="en-US" sz="1600" b="1" smtClean="0"/>
              <a:t>、人力资源总监、品质经理、生产经理、营销策划师、物流经理、 项目经理、企业管理咨询师、企业总经理、营销经理、财务总监、酒店经理、企业培训师、采购经理、</a:t>
            </a:r>
            <a:r>
              <a:rPr lang="en-US" altLang="zh-CN" sz="1600" b="1" smtClean="0"/>
              <a:t>IE</a:t>
            </a:r>
            <a:r>
              <a:rPr lang="zh-CN" altLang="en-US" sz="1600" b="1" smtClean="0"/>
              <a:t>工业工程师、医院管理、行政总监、市场总监、工厂管理、服装企业管理、六西格玛管理师、车间主管、经济管理师、生产运营管理师、微营销管理师</a:t>
            </a:r>
            <a:r>
              <a:rPr lang="en-US" altLang="zh-CN" sz="1600" b="1" smtClean="0"/>
              <a:t>MBA</a:t>
            </a:r>
            <a:r>
              <a:rPr lang="zh-CN" altLang="en-US" sz="1600" b="1" smtClean="0"/>
              <a:t>等高级认证。</a:t>
            </a:r>
          </a:p>
          <a:p>
            <a:pPr eaLnBrk="1" hangingPunct="1">
              <a:lnSpc>
                <a:spcPct val="80000"/>
              </a:lnSpc>
            </a:pPr>
            <a:endParaRPr lang="zh-CN" altLang="en-US" sz="1600" b="1" smtClean="0"/>
          </a:p>
          <a:p>
            <a:pPr eaLnBrk="1" hangingPunct="1">
              <a:lnSpc>
                <a:spcPct val="80000"/>
              </a:lnSpc>
            </a:pPr>
            <a:r>
              <a:rPr lang="zh-CN" altLang="en-US" sz="1600" b="1" smtClean="0"/>
              <a:t>颁发双证：高级注册  经理资格证</a:t>
            </a:r>
            <a:r>
              <a:rPr lang="en-US" altLang="zh-CN" sz="1600" b="1" smtClean="0"/>
              <a:t>+MBA</a:t>
            </a:r>
            <a:r>
              <a:rPr lang="zh-CN" altLang="en-US" sz="1600" b="1" smtClean="0"/>
              <a:t>研修证</a:t>
            </a:r>
            <a:r>
              <a:rPr lang="en-US" altLang="zh-CN" sz="1600" b="1" smtClean="0"/>
              <a:t>+</a:t>
            </a:r>
            <a:r>
              <a:rPr lang="zh-CN" altLang="en-US" sz="1600" b="1" smtClean="0"/>
              <a:t>人才测评证</a:t>
            </a:r>
            <a:r>
              <a:rPr lang="en-US" altLang="zh-CN" sz="1600" b="1" smtClean="0"/>
              <a:t>+</a:t>
            </a:r>
            <a:r>
              <a:rPr lang="zh-CN" altLang="en-US" sz="1600" b="1" smtClean="0"/>
              <a:t>全套学籍档案</a:t>
            </a:r>
          </a:p>
          <a:p>
            <a:pPr eaLnBrk="1" hangingPunct="1">
              <a:lnSpc>
                <a:spcPct val="80000"/>
              </a:lnSpc>
            </a:pPr>
            <a:endParaRPr lang="zh-CN" altLang="en-US" sz="1600" b="1" smtClean="0"/>
          </a:p>
          <a:p>
            <a:pPr eaLnBrk="1" hangingPunct="1">
              <a:lnSpc>
                <a:spcPct val="80000"/>
              </a:lnSpc>
            </a:pPr>
            <a:r>
              <a:rPr lang="zh-CN" altLang="en-US" sz="1600" b="1" smtClean="0"/>
              <a:t>收费标准  ：</a:t>
            </a:r>
            <a:r>
              <a:rPr lang="zh-CN" altLang="en-US" sz="2400" b="1" smtClean="0"/>
              <a:t>仅收取</a:t>
            </a:r>
            <a:r>
              <a:rPr lang="en-US" altLang="zh-CN" sz="2400" b="1" smtClean="0"/>
              <a:t>1280</a:t>
            </a:r>
            <a:r>
              <a:rPr lang="zh-CN" altLang="en-US" sz="2400" b="1" smtClean="0"/>
              <a:t>元</a:t>
            </a:r>
            <a:r>
              <a:rPr lang="zh-CN" altLang="en-US" sz="1600" b="1" smtClean="0"/>
              <a:t>       招生网址： </a:t>
            </a:r>
            <a:r>
              <a:rPr lang="en-US" altLang="zh-CN" b="1" smtClean="0">
                <a:hlinkClick r:id="rId2"/>
              </a:rPr>
              <a:t>www.mhjy.net</a:t>
            </a:r>
            <a:endParaRPr lang="en-US" altLang="zh-CN" b="1" smtClean="0"/>
          </a:p>
          <a:p>
            <a:pPr eaLnBrk="1" hangingPunct="1">
              <a:lnSpc>
                <a:spcPct val="80000"/>
              </a:lnSpc>
              <a:buFontTx/>
              <a:buNone/>
            </a:pPr>
            <a:r>
              <a:rPr lang="en-US" altLang="zh-CN" b="1" smtClean="0"/>
              <a:t>    </a:t>
            </a:r>
            <a:r>
              <a:rPr lang="zh-CN" altLang="en-US" sz="1600" b="1" smtClean="0"/>
              <a:t>报名电话：</a:t>
            </a:r>
            <a:r>
              <a:rPr lang="en-US" altLang="zh-CN" sz="1600" b="1" smtClean="0"/>
              <a:t>13684609885    0451—88342620  </a:t>
            </a:r>
          </a:p>
          <a:p>
            <a:pPr eaLnBrk="1" hangingPunct="1">
              <a:lnSpc>
                <a:spcPct val="80000"/>
              </a:lnSpc>
              <a:buFontTx/>
              <a:buNone/>
            </a:pPr>
            <a:r>
              <a:rPr lang="en-US" altLang="zh-CN" sz="1600" b="1" smtClean="0"/>
              <a:t>        </a:t>
            </a:r>
            <a:r>
              <a:rPr lang="zh-CN" altLang="en-US" sz="1600" b="1" smtClean="0"/>
              <a:t>咨询邮箱：</a:t>
            </a:r>
            <a:r>
              <a:rPr lang="en-US" altLang="zh-CN" sz="1600" b="1" smtClean="0">
                <a:hlinkClick r:id="rId3"/>
              </a:rPr>
              <a:t>xchy007@163.com</a:t>
            </a:r>
            <a:r>
              <a:rPr lang="en-US" altLang="zh-CN" sz="1600" b="1" smtClean="0"/>
              <a:t>   </a:t>
            </a:r>
            <a:r>
              <a:rPr lang="zh-CN" altLang="en-US" sz="1600" b="1" smtClean="0"/>
              <a:t>咨询教师</a:t>
            </a:r>
            <a:r>
              <a:rPr lang="en-US" altLang="zh-CN" sz="1600" b="1" smtClean="0"/>
              <a:t>: </a:t>
            </a:r>
            <a:r>
              <a:rPr lang="zh-CN" altLang="en-US" sz="1600" b="1" smtClean="0"/>
              <a:t>王海涛 </a:t>
            </a:r>
          </a:p>
          <a:p>
            <a:pPr eaLnBrk="1" hangingPunct="1">
              <a:lnSpc>
                <a:spcPct val="80000"/>
              </a:lnSpc>
            </a:pPr>
            <a:r>
              <a:rPr lang="en-US" altLang="zh-CN" sz="1600" b="1" smtClean="0"/>
              <a:t> </a:t>
            </a:r>
            <a:endParaRPr lang="zh-CN" altLang="en-US" sz="1600" b="1" smtClean="0"/>
          </a:p>
          <a:p>
            <a:pPr eaLnBrk="1" hangingPunct="1">
              <a:lnSpc>
                <a:spcPct val="80000"/>
              </a:lnSpc>
            </a:pPr>
            <a:r>
              <a:rPr lang="zh-CN" altLang="en-US" sz="1600" b="1" smtClean="0"/>
              <a:t>学校网站：</a:t>
            </a:r>
            <a:r>
              <a:rPr lang="en-US" altLang="zh-CN" sz="1600" b="1" smtClean="0">
                <a:hlinkClick r:id="rId2"/>
              </a:rPr>
              <a:t>www.mhjy.net</a:t>
            </a:r>
            <a:r>
              <a:rPr lang="en-US" altLang="zh-CN" sz="1600" b="1" smtClean="0"/>
              <a:t>    </a:t>
            </a:r>
            <a:r>
              <a:rPr lang="zh-CN" altLang="en-US" sz="1600" b="1" smtClean="0"/>
              <a:t>微信公众号：</a:t>
            </a:r>
            <a:r>
              <a:rPr lang="en-US" altLang="zh-CN" sz="1600" b="1" smtClean="0"/>
              <a:t>MHJY1998   </a:t>
            </a:r>
            <a:r>
              <a:rPr lang="zh-CN" altLang="en-US" sz="1600" b="1" smtClean="0"/>
              <a:t>微信号客服：</a:t>
            </a:r>
            <a:r>
              <a:rPr lang="en-US" altLang="zh-CN" sz="1600" b="1" smtClean="0"/>
              <a:t>122285053</a:t>
            </a:r>
            <a:endParaRPr lang="zh-CN" altLang="en-US" sz="1600" b="1" smtClean="0"/>
          </a:p>
          <a:p>
            <a:pPr eaLnBrk="1" hangingPunct="1">
              <a:lnSpc>
                <a:spcPct val="80000"/>
              </a:lnSpc>
            </a:pPr>
            <a:endParaRPr lang="zh-CN" altLang="en-US" sz="1600" b="1" smtClean="0"/>
          </a:p>
          <a:p>
            <a:pPr algn="r" eaLnBrk="1" hangingPunct="1">
              <a:lnSpc>
                <a:spcPct val="80000"/>
              </a:lnSpc>
              <a:buFontTx/>
              <a:buNone/>
            </a:pPr>
            <a:r>
              <a:rPr lang="zh-CN" altLang="en-US" sz="1800" b="1" smtClean="0"/>
              <a:t>颁证单位：中国经济管理大学</a:t>
            </a:r>
          </a:p>
          <a:p>
            <a:pPr algn="r" eaLnBrk="1" hangingPunct="1">
              <a:lnSpc>
                <a:spcPct val="80000"/>
              </a:lnSpc>
            </a:pPr>
            <a:r>
              <a:rPr lang="zh-CN" altLang="en-US" sz="1800" b="1" smtClean="0"/>
              <a:t>主办单位：美华管理人才学校</a:t>
            </a:r>
            <a:endParaRPr lang="en-US" altLang="zh-CN" sz="1800" b="1" smtClean="0"/>
          </a:p>
        </p:txBody>
      </p:sp>
      <p:sp>
        <p:nvSpPr>
          <p:cNvPr id="2051" name="WordArt 4"/>
          <p:cNvSpPr>
            <a:spLocks noChangeArrowheads="1" noChangeShapeType="1" noTextEdit="1"/>
          </p:cNvSpPr>
          <p:nvPr/>
        </p:nvSpPr>
        <p:spPr bwMode="auto">
          <a:xfrm flipH="1">
            <a:off x="10548938" y="5373688"/>
            <a:ext cx="215900" cy="412750"/>
          </a:xfrm>
          <a:prstGeom prst="rect">
            <a:avLst/>
          </a:prstGeom>
        </p:spPr>
        <p:txBody>
          <a:bodyPr wrap="none" fromWordArt="1">
            <a:prstTxWarp prst="textSlantUp">
              <a:avLst>
                <a:gd name="adj" fmla="val 32056"/>
              </a:avLst>
            </a:prstTxWarp>
          </a:bodyPr>
          <a:lstStyle/>
          <a:p>
            <a:pPr algn="ctr"/>
            <a:endParaRPr lang="zh-CN" altLang="en-US"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a:ea typeface="华文新魏"/>
            </a:endParaRPr>
          </a:p>
        </p:txBody>
      </p:sp>
      <p:sp>
        <p:nvSpPr>
          <p:cNvPr id="2052" name="Rectangle 7"/>
          <p:cNvSpPr>
            <a:spLocks noGrp="1" noChangeArrowheads="1"/>
          </p:cNvSpPr>
          <p:nvPr>
            <p:ph type="title"/>
          </p:nvPr>
        </p:nvSpPr>
        <p:spPr/>
        <p:txBody>
          <a:bodyPr/>
          <a:lstStyle/>
          <a:p>
            <a:pPr eaLnBrk="1" hangingPunct="1"/>
            <a:r>
              <a:rPr lang="en-US" altLang="zh-CN" sz="4000" smtClean="0">
                <a:solidFill>
                  <a:srgbClr val="FF0000"/>
                </a:solidFill>
              </a:rPr>
              <a:t/>
            </a:r>
            <a:br>
              <a:rPr lang="en-US" altLang="zh-CN" sz="4000" smtClean="0">
                <a:solidFill>
                  <a:srgbClr val="FF0000"/>
                </a:solidFill>
              </a:rPr>
            </a:br>
            <a:endParaRPr lang="en-US" altLang="zh-CN" sz="4000" smtClean="0">
              <a:solidFill>
                <a:srgbClr val="FF0000"/>
              </a:solidFill>
            </a:endParaRPr>
          </a:p>
        </p:txBody>
      </p:sp>
      <p:sp>
        <p:nvSpPr>
          <p:cNvPr id="3080" name="WordArt 8"/>
          <p:cNvSpPr>
            <a:spLocks noChangeArrowheads="1" noChangeShapeType="1" noTextEdit="1"/>
          </p:cNvSpPr>
          <p:nvPr/>
        </p:nvSpPr>
        <p:spPr bwMode="auto">
          <a:xfrm>
            <a:off x="395288" y="357166"/>
            <a:ext cx="8064500" cy="1200172"/>
          </a:xfrm>
          <a:prstGeom prst="rect">
            <a:avLst/>
          </a:prstGeom>
        </p:spPr>
        <p:txBody>
          <a:bodyPr wrap="none" fromWordArt="1">
            <a:prstTxWarp prst="textPlain">
              <a:avLst>
                <a:gd name="adj" fmla="val 50000"/>
              </a:avLst>
            </a:prstTxWarp>
          </a:bodyPr>
          <a:lstStyle/>
          <a:p>
            <a:pPr algn="ctr">
              <a:defRPr/>
            </a:pPr>
            <a:r>
              <a:rPr lang="zh-CN" altLang="en-US" sz="3600" b="1" kern="10">
                <a:ln w="9525">
                  <a:solidFill>
                    <a:srgbClr val="FF0000"/>
                  </a:solidFill>
                  <a:round/>
                  <a:headEnd/>
                  <a:tailEnd/>
                </a:ln>
                <a:solidFill>
                  <a:srgbClr val="FF0000"/>
                </a:solidFill>
                <a:latin typeface="黑体"/>
                <a:ea typeface="黑体"/>
              </a:rPr>
              <a:t>全国迷你型</a:t>
            </a:r>
            <a:r>
              <a:rPr lang="en-US" altLang="zh-CN" sz="3600" b="1" kern="10">
                <a:ln w="9525">
                  <a:solidFill>
                    <a:srgbClr val="FF0000"/>
                  </a:solidFill>
                  <a:round/>
                  <a:headEnd/>
                  <a:tailEnd/>
                </a:ln>
                <a:solidFill>
                  <a:srgbClr val="FF0000"/>
                </a:solidFill>
                <a:latin typeface="黑体"/>
                <a:ea typeface="黑体"/>
              </a:rPr>
              <a:t>MBA</a:t>
            </a:r>
            <a:r>
              <a:rPr lang="zh-CN" altLang="en-US" sz="3600" b="1" kern="10">
                <a:ln w="9525">
                  <a:solidFill>
                    <a:srgbClr val="FF0000"/>
                  </a:solidFill>
                  <a:round/>
                  <a:headEnd/>
                  <a:tailEnd/>
                </a:ln>
                <a:solidFill>
                  <a:srgbClr val="FF0000"/>
                </a:solidFill>
                <a:latin typeface="黑体"/>
                <a:ea typeface="黑体"/>
              </a:rPr>
              <a:t>职业经理双证班</a:t>
            </a:r>
          </a:p>
        </p:txBody>
      </p:sp>
      <p:pic>
        <p:nvPicPr>
          <p:cNvPr id="2054" name="Picture 9" descr="look"/>
          <p:cNvPicPr>
            <a:picLocks noChangeAspect="1" noChangeArrowheads="1" noCrop="1"/>
          </p:cNvPicPr>
          <p:nvPr/>
        </p:nvPicPr>
        <p:blipFill>
          <a:blip r:embed="rId4" cstate="print"/>
          <a:srcRect/>
          <a:stretch>
            <a:fillRect/>
          </a:stretch>
        </p:blipFill>
        <p:spPr bwMode="auto">
          <a:xfrm>
            <a:off x="6215063" y="4429125"/>
            <a:ext cx="3429000" cy="774700"/>
          </a:xfrm>
          <a:prstGeom prst="rect">
            <a:avLst/>
          </a:prstGeom>
          <a:noFill/>
          <a:ln w="9525">
            <a:noFill/>
            <a:miter lim="800000"/>
            <a:headEnd/>
            <a:tailEnd/>
          </a:ln>
        </p:spPr>
      </p:pic>
      <p:pic>
        <p:nvPicPr>
          <p:cNvPr id="2055" name="Picture 10" descr="007"/>
          <p:cNvPicPr>
            <a:picLocks noChangeAspect="1" noChangeArrowheads="1" noCrop="1"/>
          </p:cNvPicPr>
          <p:nvPr/>
        </p:nvPicPr>
        <p:blipFill>
          <a:blip r:embed="rId5" cstate="print"/>
          <a:srcRect/>
          <a:stretch>
            <a:fillRect/>
          </a:stretch>
        </p:blipFill>
        <p:spPr bwMode="auto">
          <a:xfrm>
            <a:off x="0" y="5937250"/>
            <a:ext cx="3313113" cy="9207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a:spLocks noGrp="1"/>
          </p:cNvSpPr>
          <p:nvPr>
            <p:ph type="title"/>
          </p:nvPr>
        </p:nvSpPr>
        <p:spPr/>
        <p:txBody>
          <a:bodyPr/>
          <a:lstStyle/>
          <a:p>
            <a:r>
              <a:rPr lang="zh-CN" altLang="en-US" dirty="0" smtClean="0"/>
              <a:t>引例</a:t>
            </a:r>
          </a:p>
        </p:txBody>
      </p:sp>
      <p:sp>
        <p:nvSpPr>
          <p:cNvPr id="4" name="文本框 3"/>
          <p:cNvSpPr txBox="1"/>
          <p:nvPr/>
        </p:nvSpPr>
        <p:spPr>
          <a:xfrm>
            <a:off x="508001" y="1699591"/>
            <a:ext cx="6773745" cy="3108543"/>
          </a:xfrm>
          <a:prstGeom prst="rect">
            <a:avLst/>
          </a:prstGeom>
          <a:noFill/>
        </p:spPr>
        <p:txBody>
          <a:bodyPr wrap="square" rtlCol="0">
            <a:spAutoFit/>
          </a:bodyPr>
          <a:lstStyle/>
          <a:p>
            <a:pPr algn="ctr"/>
            <a:r>
              <a:rPr lang="en-US" altLang="zh-CN" sz="2800" dirty="0" smtClean="0"/>
              <a:t>ABC</a:t>
            </a:r>
            <a:r>
              <a:rPr lang="zh-CN" altLang="zh-CN" sz="2800" dirty="0" smtClean="0"/>
              <a:t>公司的员工绩效考评</a:t>
            </a:r>
          </a:p>
          <a:p>
            <a:pPr algn="ctr">
              <a:buFont typeface="Arial" panose="020B0604020202020204" pitchFamily="34" charset="0"/>
              <a:buNone/>
            </a:pPr>
            <a:r>
              <a:rPr lang="zh-CN" altLang="en-US" sz="2800" dirty="0" smtClean="0">
                <a:latin typeface="+mn-ea"/>
              </a:rPr>
              <a:t>                        </a:t>
            </a:r>
            <a:endParaRPr lang="en-US" altLang="zh-CN" sz="2800" dirty="0">
              <a:latin typeface="+mn-ea"/>
            </a:endParaRPr>
          </a:p>
          <a:p>
            <a:r>
              <a:rPr lang="en-US" altLang="zh-CN" sz="2800" dirty="0">
                <a:latin typeface="+mn-ea"/>
              </a:rPr>
              <a:t>·</a:t>
            </a:r>
            <a:r>
              <a:rPr lang="zh-CN" altLang="en-US" sz="2800" dirty="0">
                <a:latin typeface="+mn-ea"/>
              </a:rPr>
              <a:t>说了什么？</a:t>
            </a:r>
            <a:endParaRPr lang="en-US" altLang="zh-CN" sz="2800" dirty="0">
              <a:latin typeface="+mn-ea"/>
            </a:endParaRPr>
          </a:p>
          <a:p>
            <a:r>
              <a:rPr lang="en-US" altLang="zh-CN" sz="2800" dirty="0">
                <a:latin typeface="+mn-ea"/>
              </a:rPr>
              <a:t>·</a:t>
            </a:r>
            <a:r>
              <a:rPr lang="zh-CN" altLang="en-US" sz="2800" dirty="0">
                <a:latin typeface="+mn-ea"/>
              </a:rPr>
              <a:t>怎么概括？</a:t>
            </a:r>
            <a:endParaRPr lang="en-US" altLang="zh-CN" sz="2800" dirty="0">
              <a:latin typeface="+mn-ea"/>
            </a:endParaRPr>
          </a:p>
          <a:p>
            <a:r>
              <a:rPr lang="en-US" altLang="zh-CN" sz="2800" dirty="0">
                <a:latin typeface="+mn-ea"/>
              </a:rPr>
              <a:t>·</a:t>
            </a:r>
            <a:r>
              <a:rPr lang="zh-CN" altLang="en-US" sz="2800" dirty="0">
                <a:latin typeface="+mn-ea"/>
              </a:rPr>
              <a:t>如何分析？</a:t>
            </a:r>
            <a:endParaRPr lang="en-US" altLang="zh-CN" sz="2800" dirty="0">
              <a:latin typeface="+mn-ea"/>
            </a:endParaRPr>
          </a:p>
          <a:p>
            <a:r>
              <a:rPr lang="en-US" altLang="zh-CN" sz="2800" dirty="0">
                <a:latin typeface="+mn-ea"/>
              </a:rPr>
              <a:t>·</a:t>
            </a:r>
            <a:r>
              <a:rPr lang="zh-CN" altLang="en-US" sz="2800" dirty="0">
                <a:latin typeface="+mn-ea"/>
              </a:rPr>
              <a:t>怎样处理？</a:t>
            </a:r>
          </a:p>
          <a:p>
            <a:endParaRPr lang="zh-CN" altLang="en-US" sz="2800" dirty="0">
              <a:latin typeface="+mn-ea"/>
            </a:endParaRPr>
          </a:p>
        </p:txBody>
      </p:sp>
    </p:spTree>
    <p:extLst>
      <p:ext uri="{BB962C8B-B14F-4D97-AF65-F5344CB8AC3E}">
        <p14:creationId xmlns="" xmlns:p14="http://schemas.microsoft.com/office/powerpoint/2010/main" val="2564251164"/>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3</a:t>
            </a:r>
            <a:r>
              <a:rPr lang="zh-CN" altLang="en-US" dirty="0"/>
              <a:t>节　员工绩效考评工作</a:t>
            </a:r>
          </a:p>
        </p:txBody>
      </p:sp>
      <p:sp>
        <p:nvSpPr>
          <p:cNvPr id="3" name="文本框 2"/>
          <p:cNvSpPr txBox="1"/>
          <p:nvPr/>
        </p:nvSpPr>
        <p:spPr>
          <a:xfrm>
            <a:off x="508001" y="1409147"/>
            <a:ext cx="6837017" cy="5262979"/>
          </a:xfrm>
          <a:prstGeom prst="rect">
            <a:avLst/>
          </a:prstGeom>
          <a:noFill/>
        </p:spPr>
        <p:txBody>
          <a:bodyPr wrap="square" rtlCol="0">
            <a:spAutoFit/>
          </a:bodyPr>
          <a:lstStyle/>
          <a:p>
            <a:r>
              <a:rPr lang="zh-CN" altLang="en-US" sz="2400" dirty="0">
                <a:latin typeface="+mn-ea"/>
              </a:rPr>
              <a:t>员工绩效考评作为人力资源管理与生产经营管理的结合点，也是企业要求和员工利益的交接处，地位极为重要，工作极为敏感，面临诸多困难。在长期的企业管理实践中，员工绩效考评工作积累了大量经验，引发了广泛深入的探讨，出现了不同角度、不同类型的考评实践，形成了一些具有普遍意义的方法和技术，可以根据实际情况选择使用。对于员工绩效考评工作实践的梳理有助于促进考评工作的改进与发展。</a:t>
            </a:r>
            <a:endParaRPr lang="en-US" altLang="zh-CN" sz="2400" dirty="0">
              <a:latin typeface="+mn-ea"/>
            </a:endParaRPr>
          </a:p>
          <a:p>
            <a:endParaRPr lang="en-US" altLang="zh-CN" sz="2400" dirty="0"/>
          </a:p>
          <a:p>
            <a:r>
              <a:rPr lang="zh-CN" altLang="zh-CN" sz="2400" dirty="0"/>
              <a:t>一、员工绩效考评方法</a:t>
            </a:r>
          </a:p>
          <a:p>
            <a:r>
              <a:rPr lang="zh-CN" altLang="zh-CN" sz="2400" dirty="0"/>
              <a:t>二、员工绩效考评类型</a:t>
            </a:r>
          </a:p>
          <a:p>
            <a:r>
              <a:rPr lang="zh-CN" altLang="zh-CN" sz="2400" dirty="0"/>
              <a:t>三、员工绩效考评改进</a:t>
            </a:r>
          </a:p>
          <a:p>
            <a:endParaRPr lang="zh-CN" altLang="en-US" sz="2400" dirty="0"/>
          </a:p>
        </p:txBody>
      </p:sp>
    </p:spTree>
    <p:extLst>
      <p:ext uri="{BB962C8B-B14F-4D97-AF65-F5344CB8AC3E}">
        <p14:creationId xmlns:p14="http://schemas.microsoft.com/office/powerpoint/2010/main" xmlns="" val="2428129113"/>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3</a:t>
            </a:r>
            <a:r>
              <a:rPr lang="zh-CN" altLang="en-US" dirty="0"/>
              <a:t>节　员工绩效考评工作</a:t>
            </a:r>
          </a:p>
        </p:txBody>
      </p:sp>
      <p:sp>
        <p:nvSpPr>
          <p:cNvPr id="3" name="文本框 2"/>
          <p:cNvSpPr txBox="1"/>
          <p:nvPr/>
        </p:nvSpPr>
        <p:spPr>
          <a:xfrm>
            <a:off x="508001" y="1270000"/>
            <a:ext cx="6837017" cy="5262979"/>
          </a:xfrm>
          <a:prstGeom prst="rect">
            <a:avLst/>
          </a:prstGeom>
          <a:noFill/>
        </p:spPr>
        <p:txBody>
          <a:bodyPr wrap="square" rtlCol="0">
            <a:spAutoFit/>
          </a:bodyPr>
          <a:lstStyle/>
          <a:p>
            <a:r>
              <a:rPr lang="zh-CN" altLang="en-US" sz="2400" dirty="0"/>
              <a:t>一、员工绩效考评</a:t>
            </a:r>
            <a:r>
              <a:rPr lang="zh-CN" altLang="en-US" sz="2400" dirty="0" smtClean="0"/>
              <a:t>方法</a:t>
            </a:r>
            <a:endParaRPr lang="en-US" altLang="zh-CN" sz="2400" dirty="0" smtClean="0"/>
          </a:p>
          <a:p>
            <a:endParaRPr lang="zh-CN" altLang="en-US" sz="2400" dirty="0"/>
          </a:p>
          <a:p>
            <a:r>
              <a:rPr lang="zh-CN" altLang="en-US" sz="2400" dirty="0">
                <a:latin typeface="+mn-ea"/>
              </a:rPr>
              <a:t>员工绩效考评方法是考评工作的操作办法，用于测量员工绩效状况，给出员工绩效评价结果。在员工绩效考评工作中，标尺评估法、行为锚定法、指标筛选法、</a:t>
            </a:r>
            <a:r>
              <a:rPr lang="en-US" altLang="zh-CN" sz="2400" dirty="0">
                <a:latin typeface="+mn-ea"/>
              </a:rPr>
              <a:t>360</a:t>
            </a:r>
            <a:r>
              <a:rPr lang="zh-CN" altLang="en-US" sz="2400" dirty="0">
                <a:latin typeface="+mn-ea"/>
              </a:rPr>
              <a:t>度考评等，从工作状况的观察比较方式、重点内容聚焦、考评责权优化等角度发挥作用，在员工绩效考评工作中得到了普遍使用。</a:t>
            </a:r>
            <a:endParaRPr lang="en-US" altLang="zh-CN" sz="2400" dirty="0">
              <a:latin typeface="+mn-ea"/>
            </a:endParaRPr>
          </a:p>
          <a:p>
            <a:endParaRPr lang="zh-CN" altLang="en-US" sz="2400" dirty="0"/>
          </a:p>
          <a:p>
            <a:r>
              <a:rPr lang="zh-CN" altLang="en-US" sz="2400" dirty="0"/>
              <a:t>（一）标尺评估法</a:t>
            </a:r>
          </a:p>
          <a:p>
            <a:r>
              <a:rPr lang="zh-CN" altLang="en-US" sz="2400" dirty="0"/>
              <a:t>（二）行为锚定法</a:t>
            </a:r>
          </a:p>
          <a:p>
            <a:r>
              <a:rPr lang="zh-CN" altLang="en-US" sz="2400" dirty="0"/>
              <a:t>（三）指标筛选法</a:t>
            </a:r>
          </a:p>
          <a:p>
            <a:r>
              <a:rPr lang="zh-CN" altLang="en-US" sz="2400" dirty="0"/>
              <a:t>（四）</a:t>
            </a:r>
            <a:r>
              <a:rPr lang="en-US" altLang="zh-CN" sz="2400" dirty="0"/>
              <a:t>360</a:t>
            </a:r>
            <a:r>
              <a:rPr lang="zh-CN" altLang="en-US" sz="2400" dirty="0"/>
              <a:t>度考评</a:t>
            </a:r>
          </a:p>
          <a:p>
            <a:r>
              <a:rPr lang="zh-CN" altLang="en-US" sz="2400" dirty="0"/>
              <a:t>（五）考评方法比较</a:t>
            </a:r>
          </a:p>
        </p:txBody>
      </p:sp>
    </p:spTree>
    <p:extLst>
      <p:ext uri="{BB962C8B-B14F-4D97-AF65-F5344CB8AC3E}">
        <p14:creationId xmlns:p14="http://schemas.microsoft.com/office/powerpoint/2010/main" xmlns="" val="1227620591"/>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3</a:t>
            </a:r>
            <a:r>
              <a:rPr lang="zh-CN" altLang="en-US" dirty="0"/>
              <a:t>节　员工绩效考评工作</a:t>
            </a:r>
          </a:p>
        </p:txBody>
      </p:sp>
      <p:sp>
        <p:nvSpPr>
          <p:cNvPr id="3" name="文本框 2"/>
          <p:cNvSpPr txBox="1"/>
          <p:nvPr/>
        </p:nvSpPr>
        <p:spPr>
          <a:xfrm>
            <a:off x="508001" y="1270000"/>
            <a:ext cx="7075556" cy="4893647"/>
          </a:xfrm>
          <a:prstGeom prst="rect">
            <a:avLst/>
          </a:prstGeom>
          <a:noFill/>
        </p:spPr>
        <p:txBody>
          <a:bodyPr wrap="square" rtlCol="0">
            <a:spAutoFit/>
          </a:bodyPr>
          <a:lstStyle/>
          <a:p>
            <a:r>
              <a:rPr lang="zh-CN" altLang="en-US" sz="2400" dirty="0"/>
              <a:t>（一）标尺评估</a:t>
            </a:r>
            <a:r>
              <a:rPr lang="zh-CN" altLang="en-US" sz="2400" dirty="0" smtClean="0"/>
              <a:t>法</a:t>
            </a:r>
            <a:endParaRPr lang="en-US" altLang="zh-CN" sz="2400" dirty="0" smtClean="0"/>
          </a:p>
          <a:p>
            <a:endParaRPr lang="zh-CN" altLang="en-US" sz="2400" dirty="0"/>
          </a:p>
          <a:p>
            <a:r>
              <a:rPr lang="zh-CN" altLang="en-US" sz="2400" dirty="0">
                <a:latin typeface="+mn-ea"/>
              </a:rPr>
              <a:t>标尺评估</a:t>
            </a:r>
            <a:r>
              <a:rPr lang="zh-CN" altLang="en-US" sz="2400" dirty="0" smtClean="0">
                <a:latin typeface="+mn-ea"/>
              </a:rPr>
              <a:t>法是</a:t>
            </a:r>
            <a:r>
              <a:rPr lang="zh-CN" altLang="en-US" sz="2400" dirty="0">
                <a:latin typeface="+mn-ea"/>
              </a:rPr>
              <a:t>最常用的考评技术，用于给结构化较强的绩效评分。其基本思路是，对考评内容建立比较确定的量化标准，以统一尺度衡量不同员工的工作绩效，使之能够进行相互比较。由于实际工作千差万别，衡量员工绩效的尺度有很多形式，但都强调如下要求：</a:t>
            </a:r>
            <a:endParaRPr lang="en-US" altLang="zh-CN" sz="2400" dirty="0">
              <a:latin typeface="+mn-ea"/>
            </a:endParaRPr>
          </a:p>
          <a:p>
            <a:endParaRPr lang="zh-CN" altLang="en-US" sz="2400" dirty="0"/>
          </a:p>
          <a:p>
            <a:r>
              <a:rPr lang="zh-CN" altLang="en-US" sz="2400" dirty="0"/>
              <a:t>第一，指出所要考评的内容，并进行明确界定。</a:t>
            </a:r>
          </a:p>
          <a:p>
            <a:r>
              <a:rPr lang="zh-CN" altLang="en-US" sz="2400" dirty="0"/>
              <a:t>第二，对考评内容的要求做出层次划分。</a:t>
            </a:r>
          </a:p>
          <a:p>
            <a:r>
              <a:rPr lang="zh-CN" altLang="en-US" sz="2400" dirty="0"/>
              <a:t>第三，给出不同达标层次的分值。</a:t>
            </a:r>
          </a:p>
          <a:p>
            <a:r>
              <a:rPr lang="zh-CN" altLang="en-US" sz="2400" dirty="0"/>
              <a:t>第四，说明评分的主要依据。</a:t>
            </a:r>
          </a:p>
        </p:txBody>
      </p:sp>
    </p:spTree>
    <p:extLst>
      <p:ext uri="{BB962C8B-B14F-4D97-AF65-F5344CB8AC3E}">
        <p14:creationId xmlns:p14="http://schemas.microsoft.com/office/powerpoint/2010/main" xmlns="" val="2501687125"/>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3</a:t>
            </a:r>
            <a:r>
              <a:rPr lang="zh-CN" altLang="en-US" dirty="0"/>
              <a:t>节　员工绩效考评工作</a:t>
            </a:r>
          </a:p>
        </p:txBody>
      </p:sp>
      <p:sp>
        <p:nvSpPr>
          <p:cNvPr id="3" name="文本框 2"/>
          <p:cNvSpPr txBox="1"/>
          <p:nvPr/>
        </p:nvSpPr>
        <p:spPr>
          <a:xfrm>
            <a:off x="508001" y="1270000"/>
            <a:ext cx="7075556" cy="5262979"/>
          </a:xfrm>
          <a:prstGeom prst="rect">
            <a:avLst/>
          </a:prstGeom>
          <a:noFill/>
        </p:spPr>
        <p:txBody>
          <a:bodyPr wrap="square" rtlCol="0">
            <a:spAutoFit/>
          </a:bodyPr>
          <a:lstStyle/>
          <a:p>
            <a:r>
              <a:rPr lang="zh-CN" altLang="en-US" sz="2400" dirty="0"/>
              <a:t>（二）行为锚定</a:t>
            </a:r>
            <a:r>
              <a:rPr lang="zh-CN" altLang="en-US" sz="2400" dirty="0" smtClean="0"/>
              <a:t>法</a:t>
            </a:r>
            <a:endParaRPr lang="en-US" altLang="zh-CN" sz="2400" dirty="0" smtClean="0"/>
          </a:p>
          <a:p>
            <a:endParaRPr lang="zh-CN" altLang="en-US" sz="2400" dirty="0"/>
          </a:p>
          <a:p>
            <a:r>
              <a:rPr lang="zh-CN" altLang="en-US" sz="2400" dirty="0">
                <a:latin typeface="+mn-ea"/>
              </a:rPr>
              <a:t>行为锚定法是以典型工作行为为依据进行考评的方法。其基本思路是，描述职位工作可能发生的各种典型行为，对行为的不同情况进行度量评分，在此基础上建立锚定评分表，作为员工绩效考评的依据，对员工的实际工作行为进行测评打分。因此，使用行为锚定法的关键在于建立合理的锚定评分表，为此需要按以下程序进行操作和设计。</a:t>
            </a:r>
            <a:endParaRPr lang="en-US" altLang="zh-CN" sz="2400" dirty="0">
              <a:latin typeface="+mn-ea"/>
            </a:endParaRPr>
          </a:p>
          <a:p>
            <a:endParaRPr lang="zh-CN" altLang="en-US" sz="2400" dirty="0"/>
          </a:p>
          <a:p>
            <a:pPr marL="342900" indent="-342900">
              <a:buFont typeface="Wingdings" panose="05000000000000000000" pitchFamily="2" charset="2"/>
              <a:buChar char="ü"/>
            </a:pPr>
            <a:r>
              <a:rPr lang="zh-CN" altLang="en-US" sz="2400" dirty="0"/>
              <a:t>记录关键事件</a:t>
            </a:r>
          </a:p>
          <a:p>
            <a:pPr marL="342900" indent="-342900">
              <a:buFont typeface="Wingdings" panose="05000000000000000000" pitchFamily="2" charset="2"/>
              <a:buChar char="ü"/>
            </a:pPr>
            <a:r>
              <a:rPr lang="zh-CN" altLang="en-US" sz="2400" dirty="0"/>
              <a:t>进行整理和规范化表述</a:t>
            </a:r>
          </a:p>
          <a:p>
            <a:pPr marL="342900" indent="-342900">
              <a:buFont typeface="Wingdings" panose="05000000000000000000" pitchFamily="2" charset="2"/>
              <a:buChar char="ü"/>
            </a:pPr>
            <a:r>
              <a:rPr lang="zh-CN" altLang="en-US" sz="2400" dirty="0"/>
              <a:t>进行系统、全面的比较</a:t>
            </a:r>
            <a:endParaRPr lang="en-US" altLang="zh-CN" sz="2400" dirty="0"/>
          </a:p>
          <a:p>
            <a:pPr marL="342900" indent="-342900">
              <a:buFont typeface="Wingdings" panose="05000000000000000000" pitchFamily="2" charset="2"/>
              <a:buChar char="ü"/>
            </a:pPr>
            <a:r>
              <a:rPr lang="zh-CN" altLang="zh-CN" sz="2400" dirty="0"/>
              <a:t>进行形式设计</a:t>
            </a:r>
            <a:endParaRPr lang="zh-CN" altLang="en-US" sz="2400" dirty="0"/>
          </a:p>
        </p:txBody>
      </p:sp>
    </p:spTree>
    <p:extLst>
      <p:ext uri="{BB962C8B-B14F-4D97-AF65-F5344CB8AC3E}">
        <p14:creationId xmlns:p14="http://schemas.microsoft.com/office/powerpoint/2010/main" xmlns="" val="2337131001"/>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3</a:t>
            </a:r>
            <a:r>
              <a:rPr lang="zh-CN" altLang="en-US" dirty="0"/>
              <a:t>节　员工绩效考评工作</a:t>
            </a:r>
          </a:p>
        </p:txBody>
      </p:sp>
      <p:sp>
        <p:nvSpPr>
          <p:cNvPr id="3" name="文本框 2"/>
          <p:cNvSpPr txBox="1"/>
          <p:nvPr/>
        </p:nvSpPr>
        <p:spPr>
          <a:xfrm>
            <a:off x="508001" y="1270000"/>
            <a:ext cx="7075556" cy="2308324"/>
          </a:xfrm>
          <a:prstGeom prst="rect">
            <a:avLst/>
          </a:prstGeom>
          <a:noFill/>
        </p:spPr>
        <p:txBody>
          <a:bodyPr wrap="square" rtlCol="0">
            <a:spAutoFit/>
          </a:bodyPr>
          <a:lstStyle/>
          <a:p>
            <a:r>
              <a:rPr lang="zh-CN" altLang="en-US" sz="2400" dirty="0"/>
              <a:t>（三）指标筛选</a:t>
            </a:r>
            <a:r>
              <a:rPr lang="zh-CN" altLang="en-US" sz="2400" dirty="0" smtClean="0"/>
              <a:t>法</a:t>
            </a:r>
            <a:endParaRPr lang="en-US" altLang="zh-CN" sz="2400" dirty="0" smtClean="0"/>
          </a:p>
          <a:p>
            <a:endParaRPr lang="zh-CN" altLang="en-US" sz="2400" dirty="0"/>
          </a:p>
          <a:p>
            <a:r>
              <a:rPr lang="zh-CN" altLang="en-US" sz="2400" dirty="0">
                <a:latin typeface="+mn-ea"/>
              </a:rPr>
              <a:t>指标筛选</a:t>
            </a:r>
            <a:r>
              <a:rPr lang="zh-CN" altLang="en-US" sz="2400" dirty="0" smtClean="0">
                <a:latin typeface="+mn-ea"/>
              </a:rPr>
              <a:t>法是</a:t>
            </a:r>
            <a:r>
              <a:rPr lang="zh-CN" altLang="en-US" sz="2400" dirty="0">
                <a:latin typeface="+mn-ea"/>
              </a:rPr>
              <a:t>选择和明确绩效考评内容的操作技术。其基本思路是，以一定的标准对绩效指标进行比较和筛选，最后确认最重要的关键指标，作为绩效考评的主要内容。</a:t>
            </a:r>
          </a:p>
        </p:txBody>
      </p:sp>
    </p:spTree>
    <p:extLst>
      <p:ext uri="{BB962C8B-B14F-4D97-AF65-F5344CB8AC3E}">
        <p14:creationId xmlns:p14="http://schemas.microsoft.com/office/powerpoint/2010/main" xmlns="" val="1422538812"/>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3</a:t>
            </a:r>
            <a:r>
              <a:rPr lang="zh-CN" altLang="en-US" dirty="0"/>
              <a:t>节　员工绩效考评工作</a:t>
            </a:r>
          </a:p>
        </p:txBody>
      </p:sp>
      <p:sp>
        <p:nvSpPr>
          <p:cNvPr id="3" name="文本框 2"/>
          <p:cNvSpPr txBox="1"/>
          <p:nvPr/>
        </p:nvSpPr>
        <p:spPr>
          <a:xfrm>
            <a:off x="508001" y="1270000"/>
            <a:ext cx="7075556" cy="3046988"/>
          </a:xfrm>
          <a:prstGeom prst="rect">
            <a:avLst/>
          </a:prstGeom>
          <a:noFill/>
        </p:spPr>
        <p:txBody>
          <a:bodyPr wrap="square" rtlCol="0">
            <a:spAutoFit/>
          </a:bodyPr>
          <a:lstStyle/>
          <a:p>
            <a:r>
              <a:rPr lang="zh-CN" altLang="en-US" sz="2400" dirty="0"/>
              <a:t>（四）</a:t>
            </a:r>
            <a:r>
              <a:rPr lang="en-US" altLang="zh-CN" sz="2400" dirty="0"/>
              <a:t>360</a:t>
            </a:r>
            <a:r>
              <a:rPr lang="zh-CN" altLang="en-US" sz="2400" dirty="0"/>
              <a:t>度</a:t>
            </a:r>
            <a:r>
              <a:rPr lang="zh-CN" altLang="en-US" sz="2400" dirty="0" smtClean="0"/>
              <a:t>考评</a:t>
            </a:r>
            <a:endParaRPr lang="en-US" altLang="zh-CN" sz="2400" dirty="0" smtClean="0"/>
          </a:p>
          <a:p>
            <a:endParaRPr lang="zh-CN" altLang="en-US" sz="2400" dirty="0"/>
          </a:p>
          <a:p>
            <a:r>
              <a:rPr lang="en-US" altLang="zh-CN" sz="2400" dirty="0">
                <a:latin typeface="+mn-ea"/>
              </a:rPr>
              <a:t>360</a:t>
            </a:r>
            <a:r>
              <a:rPr lang="zh-CN" altLang="en-US" sz="2400" dirty="0">
                <a:latin typeface="+mn-ea"/>
              </a:rPr>
              <a:t>度</a:t>
            </a:r>
            <a:r>
              <a:rPr lang="zh-CN" altLang="en-US" sz="2400" dirty="0" smtClean="0">
                <a:latin typeface="+mn-ea"/>
              </a:rPr>
              <a:t>考评又</a:t>
            </a:r>
            <a:r>
              <a:rPr lang="zh-CN" altLang="en-US" sz="2400" dirty="0">
                <a:latin typeface="+mn-ea"/>
              </a:rPr>
              <a:t>称为立体考评，是对考评权力的配置方法。其基本思路是，从员工自己、上级、同事、下属、顾客等不同主体的角度了解和评价一个员工的工作绩效，以达到提高考评质量、促进绩效改进的目的。因此，需要为不同考评者确定不同的考评指标，建立规范的考评工作表单。</a:t>
            </a:r>
          </a:p>
        </p:txBody>
      </p:sp>
    </p:spTree>
    <p:extLst>
      <p:ext uri="{BB962C8B-B14F-4D97-AF65-F5344CB8AC3E}">
        <p14:creationId xmlns:p14="http://schemas.microsoft.com/office/powerpoint/2010/main" xmlns="" val="3793711701"/>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3</a:t>
            </a:r>
            <a:r>
              <a:rPr lang="zh-CN" altLang="en-US" dirty="0"/>
              <a:t>节　员工绩效考评工作</a:t>
            </a:r>
          </a:p>
        </p:txBody>
      </p:sp>
      <p:sp>
        <p:nvSpPr>
          <p:cNvPr id="3" name="文本框 2"/>
          <p:cNvSpPr txBox="1"/>
          <p:nvPr/>
        </p:nvSpPr>
        <p:spPr>
          <a:xfrm>
            <a:off x="508001" y="1270000"/>
            <a:ext cx="7075556" cy="1569660"/>
          </a:xfrm>
          <a:prstGeom prst="rect">
            <a:avLst/>
          </a:prstGeom>
          <a:noFill/>
        </p:spPr>
        <p:txBody>
          <a:bodyPr wrap="square" rtlCol="0">
            <a:spAutoFit/>
          </a:bodyPr>
          <a:lstStyle/>
          <a:p>
            <a:r>
              <a:rPr lang="zh-CN" altLang="en-US" sz="2400" dirty="0"/>
              <a:t>（五）考评方法</a:t>
            </a:r>
            <a:r>
              <a:rPr lang="zh-CN" altLang="en-US" sz="2400" dirty="0" smtClean="0"/>
              <a:t>比较</a:t>
            </a:r>
            <a:endParaRPr lang="en-US" altLang="zh-CN" sz="2400" dirty="0" smtClean="0"/>
          </a:p>
          <a:p>
            <a:endParaRPr lang="zh-CN" altLang="en-US" sz="2400" dirty="0"/>
          </a:p>
          <a:p>
            <a:r>
              <a:rPr lang="zh-CN" altLang="en-US" sz="2400" dirty="0">
                <a:latin typeface="+mn-ea"/>
              </a:rPr>
              <a:t>不同考评方法各有优缺点，适用于不同的范围和对象，可以根据工作需要加以选择与组合。</a:t>
            </a:r>
          </a:p>
        </p:txBody>
      </p:sp>
    </p:spTree>
    <p:extLst>
      <p:ext uri="{BB962C8B-B14F-4D97-AF65-F5344CB8AC3E}">
        <p14:creationId xmlns:p14="http://schemas.microsoft.com/office/powerpoint/2010/main" xmlns="" val="3195105713"/>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3</a:t>
            </a:r>
            <a:r>
              <a:rPr lang="zh-CN" altLang="en-US" dirty="0"/>
              <a:t>节　员工绩效考评工作</a:t>
            </a:r>
          </a:p>
        </p:txBody>
      </p:sp>
      <p:sp>
        <p:nvSpPr>
          <p:cNvPr id="3" name="文本框 2"/>
          <p:cNvSpPr txBox="1"/>
          <p:nvPr/>
        </p:nvSpPr>
        <p:spPr>
          <a:xfrm>
            <a:off x="508001" y="1270000"/>
            <a:ext cx="7075556" cy="4524315"/>
          </a:xfrm>
          <a:prstGeom prst="rect">
            <a:avLst/>
          </a:prstGeom>
          <a:noFill/>
        </p:spPr>
        <p:txBody>
          <a:bodyPr wrap="square" rtlCol="0">
            <a:spAutoFit/>
          </a:bodyPr>
          <a:lstStyle/>
          <a:p>
            <a:r>
              <a:rPr lang="zh-CN" altLang="en-US" sz="2400" dirty="0"/>
              <a:t>二、员工绩效考评</a:t>
            </a:r>
            <a:r>
              <a:rPr lang="zh-CN" altLang="en-US" sz="2400" dirty="0" smtClean="0"/>
              <a:t>类型</a:t>
            </a:r>
            <a:endParaRPr lang="en-US" altLang="zh-CN" sz="2400" dirty="0" smtClean="0"/>
          </a:p>
          <a:p>
            <a:endParaRPr lang="zh-CN" altLang="en-US" sz="2400" dirty="0"/>
          </a:p>
          <a:p>
            <a:r>
              <a:rPr lang="zh-CN" altLang="en-US" sz="2400" dirty="0">
                <a:latin typeface="+mn-ea"/>
              </a:rPr>
              <a:t>员工绩效考评类型是由于考评目标、依据与方式不同而出现的考评实践差异。员工绩效是员工在分工协作体系中的工作业绩，不仅受员工的素质能力和努力状况影响，而且受企业的分工协作方式和发展战略影响，因此进行员工绩效考评要系统考虑组织整体、部门要求、个体努力等不同层面的影响因素，做好绩效考评内容与形式的相应安排。</a:t>
            </a:r>
            <a:endParaRPr lang="en-US" altLang="zh-CN" sz="2400" dirty="0">
              <a:latin typeface="+mn-ea"/>
            </a:endParaRPr>
          </a:p>
          <a:p>
            <a:endParaRPr lang="en-US" altLang="zh-CN" sz="2400" dirty="0"/>
          </a:p>
          <a:p>
            <a:r>
              <a:rPr lang="zh-CN" altLang="en-US" sz="2400" dirty="0" smtClean="0"/>
              <a:t>（</a:t>
            </a:r>
            <a:r>
              <a:rPr lang="zh-CN" altLang="en-US" sz="2400" dirty="0"/>
              <a:t>一）员工绩效的日常考评</a:t>
            </a:r>
          </a:p>
          <a:p>
            <a:r>
              <a:rPr lang="zh-CN" altLang="en-US" sz="2400" dirty="0"/>
              <a:t>（二）员工绩效的系统考评</a:t>
            </a:r>
          </a:p>
        </p:txBody>
      </p:sp>
    </p:spTree>
    <p:extLst>
      <p:ext uri="{BB962C8B-B14F-4D97-AF65-F5344CB8AC3E}">
        <p14:creationId xmlns:p14="http://schemas.microsoft.com/office/powerpoint/2010/main" xmlns="" val="4289748881"/>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3</a:t>
            </a:r>
            <a:r>
              <a:rPr lang="zh-CN" altLang="en-US" dirty="0"/>
              <a:t>节　员工绩效考评工作</a:t>
            </a:r>
          </a:p>
        </p:txBody>
      </p:sp>
      <p:sp>
        <p:nvSpPr>
          <p:cNvPr id="3" name="文本框 2"/>
          <p:cNvSpPr txBox="1"/>
          <p:nvPr/>
        </p:nvSpPr>
        <p:spPr>
          <a:xfrm>
            <a:off x="508001" y="1682494"/>
            <a:ext cx="7075556" cy="3416320"/>
          </a:xfrm>
          <a:prstGeom prst="rect">
            <a:avLst/>
          </a:prstGeom>
          <a:noFill/>
        </p:spPr>
        <p:txBody>
          <a:bodyPr wrap="square" rtlCol="0">
            <a:spAutoFit/>
          </a:bodyPr>
          <a:lstStyle/>
          <a:p>
            <a:r>
              <a:rPr lang="zh-CN" altLang="en-US" sz="2400" dirty="0"/>
              <a:t>（一）员工绩效的日常</a:t>
            </a:r>
            <a:r>
              <a:rPr lang="zh-CN" altLang="en-US" sz="2400" dirty="0" smtClean="0"/>
              <a:t>考评</a:t>
            </a:r>
            <a:endParaRPr lang="en-US" altLang="zh-CN" sz="2400" dirty="0" smtClean="0"/>
          </a:p>
          <a:p>
            <a:endParaRPr lang="zh-CN" altLang="en-US" sz="2400" dirty="0"/>
          </a:p>
          <a:p>
            <a:r>
              <a:rPr lang="zh-CN" altLang="en-US" sz="2400" dirty="0">
                <a:latin typeface="+mn-ea"/>
              </a:rPr>
              <a:t>员工绩效日常考评是从职位要求出发，根据绩效指标确定的任务，对员工的工作情况进行经常性测量和评价。这是员工绩效考评的常态，包括工作成果、工作投入、工作行为等方面内容，与员工管理日常工作密切联系。在实际工作中，根据考评内容与重点的差异，可以把员工绩效日常考评区分为</a:t>
            </a:r>
            <a:r>
              <a:rPr lang="zh-CN" altLang="en-US" sz="2400" dirty="0">
                <a:solidFill>
                  <a:srgbClr val="FF0000"/>
                </a:solidFill>
                <a:latin typeface="+mn-ea"/>
              </a:rPr>
              <a:t>业务考评</a:t>
            </a:r>
            <a:r>
              <a:rPr lang="zh-CN" altLang="en-US" sz="2400" dirty="0">
                <a:latin typeface="+mn-ea"/>
              </a:rPr>
              <a:t>和</a:t>
            </a:r>
            <a:r>
              <a:rPr lang="zh-CN" altLang="en-US" sz="2400" dirty="0">
                <a:solidFill>
                  <a:srgbClr val="FF0000"/>
                </a:solidFill>
                <a:latin typeface="+mn-ea"/>
              </a:rPr>
              <a:t>关系考评</a:t>
            </a:r>
            <a:r>
              <a:rPr lang="zh-CN" altLang="en-US" sz="2400" dirty="0">
                <a:latin typeface="+mn-ea"/>
              </a:rPr>
              <a:t>。</a:t>
            </a:r>
          </a:p>
        </p:txBody>
      </p:sp>
    </p:spTree>
    <p:extLst>
      <p:ext uri="{BB962C8B-B14F-4D97-AF65-F5344CB8AC3E}">
        <p14:creationId xmlns:p14="http://schemas.microsoft.com/office/powerpoint/2010/main" xmlns="" val="3458575587"/>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3</a:t>
            </a:r>
            <a:r>
              <a:rPr lang="zh-CN" altLang="en-US" dirty="0"/>
              <a:t>节　员工绩效考评工作</a:t>
            </a:r>
          </a:p>
        </p:txBody>
      </p:sp>
      <p:sp>
        <p:nvSpPr>
          <p:cNvPr id="3" name="文本框 2"/>
          <p:cNvSpPr txBox="1"/>
          <p:nvPr/>
        </p:nvSpPr>
        <p:spPr>
          <a:xfrm>
            <a:off x="508001" y="1270000"/>
            <a:ext cx="7075556" cy="3785652"/>
          </a:xfrm>
          <a:prstGeom prst="rect">
            <a:avLst/>
          </a:prstGeom>
          <a:noFill/>
        </p:spPr>
        <p:txBody>
          <a:bodyPr wrap="square" rtlCol="0">
            <a:spAutoFit/>
          </a:bodyPr>
          <a:lstStyle/>
          <a:p>
            <a:r>
              <a:rPr lang="zh-CN" altLang="en-US" sz="2400" dirty="0"/>
              <a:t>（二）员工绩效的系统</a:t>
            </a:r>
            <a:r>
              <a:rPr lang="zh-CN" altLang="en-US" sz="2400" dirty="0" smtClean="0"/>
              <a:t>考评</a:t>
            </a:r>
            <a:endParaRPr lang="en-US" altLang="zh-CN" sz="2400" dirty="0" smtClean="0"/>
          </a:p>
          <a:p>
            <a:endParaRPr lang="zh-CN" altLang="en-US" sz="2400" dirty="0"/>
          </a:p>
          <a:p>
            <a:r>
              <a:rPr lang="zh-CN" altLang="en-US" sz="2400" dirty="0">
                <a:latin typeface="+mn-ea"/>
              </a:rPr>
              <a:t>员工绩效的系统考评是把员工业绩纳入整个企业的分工协作体系之中，通过把企业战略与职位任务更好地衔接起来，从提高员工绩效的角度落实企业战略目标、改进企业组织体系和促进企业持续发展。这是一个极为复杂的过程，具有战略考评的意义。在长期的员工绩效考评实践中，已经形成了一些具有普遍意义的系统考评类型，常见的有</a:t>
            </a:r>
            <a:r>
              <a:rPr lang="zh-CN" altLang="en-US" sz="2400" dirty="0">
                <a:solidFill>
                  <a:srgbClr val="FF0000"/>
                </a:solidFill>
                <a:latin typeface="+mn-ea"/>
              </a:rPr>
              <a:t>目标管理</a:t>
            </a:r>
            <a:r>
              <a:rPr lang="zh-CN" altLang="en-US" sz="2400" dirty="0">
                <a:latin typeface="+mn-ea"/>
              </a:rPr>
              <a:t>、</a:t>
            </a:r>
            <a:r>
              <a:rPr lang="zh-CN" altLang="en-US" sz="2400" dirty="0">
                <a:solidFill>
                  <a:srgbClr val="FF0000"/>
                </a:solidFill>
                <a:latin typeface="+mn-ea"/>
              </a:rPr>
              <a:t>关键绩效指标</a:t>
            </a:r>
            <a:r>
              <a:rPr lang="zh-CN" altLang="en-US" sz="2400" dirty="0">
                <a:latin typeface="+mn-ea"/>
              </a:rPr>
              <a:t>、</a:t>
            </a:r>
            <a:r>
              <a:rPr lang="zh-CN" altLang="en-US" sz="2400" dirty="0">
                <a:solidFill>
                  <a:srgbClr val="FF0000"/>
                </a:solidFill>
                <a:latin typeface="+mn-ea"/>
              </a:rPr>
              <a:t>平衡计分卡</a:t>
            </a:r>
            <a:r>
              <a:rPr lang="zh-CN" altLang="en-US" sz="2400" dirty="0">
                <a:latin typeface="+mn-ea"/>
              </a:rPr>
              <a:t>等。</a:t>
            </a:r>
          </a:p>
        </p:txBody>
      </p:sp>
    </p:spTree>
    <p:extLst>
      <p:ext uri="{BB962C8B-B14F-4D97-AF65-F5344CB8AC3E}">
        <p14:creationId xmlns:p14="http://schemas.microsoft.com/office/powerpoint/2010/main" xmlns="" val="345623268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引言</a:t>
            </a:r>
            <a:endParaRPr lang="zh-CN" altLang="en-US" dirty="0"/>
          </a:p>
        </p:txBody>
      </p:sp>
      <p:sp>
        <p:nvSpPr>
          <p:cNvPr id="3" name="文本框 2"/>
          <p:cNvSpPr txBox="1"/>
          <p:nvPr/>
        </p:nvSpPr>
        <p:spPr>
          <a:xfrm>
            <a:off x="508001" y="1441174"/>
            <a:ext cx="6906590" cy="4893647"/>
          </a:xfrm>
          <a:prstGeom prst="rect">
            <a:avLst/>
          </a:prstGeom>
          <a:noFill/>
        </p:spPr>
        <p:txBody>
          <a:bodyPr wrap="square" rtlCol="0">
            <a:spAutoFit/>
          </a:bodyPr>
          <a:lstStyle/>
          <a:p>
            <a:r>
              <a:rPr lang="zh-CN" altLang="zh-CN" sz="2400" dirty="0"/>
              <a:t>企业人力资源管理的任务是提高员工绩效从而促进企业发展。员工绩效不仅受能力素质影响，而且受工作态度和工作方式的影响。绩效考评通过制定明确可行的工作目标，引导和改进员工的工作方式，促进员工努力提高工作绩效。在人力资源管理工作中，员工绩效考评是与生产经营活动关系最为密切的环节，需要各级管理人员共同努力。其中如何制定绩效考核指标，把企业要求和员工期望结合起来，推动员工为改进绩效而自觉努力，是绩效考评的关键与难点。在绩效考评实践中，形成了一些具有普适性的方法和技术。本章探讨员工绩效、员工绩效考评、员工绩效考评工作。</a:t>
            </a:r>
          </a:p>
          <a:p>
            <a:endParaRPr lang="zh-CN" altLang="en-US" sz="2400" dirty="0"/>
          </a:p>
        </p:txBody>
      </p:sp>
    </p:spTree>
    <p:extLst>
      <p:ext uri="{BB962C8B-B14F-4D97-AF65-F5344CB8AC3E}">
        <p14:creationId xmlns:p14="http://schemas.microsoft.com/office/powerpoint/2010/main" xmlns="" val="2770248457"/>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3</a:t>
            </a:r>
            <a:r>
              <a:rPr lang="zh-CN" altLang="en-US" dirty="0"/>
              <a:t>节　员工绩效考评工作</a:t>
            </a:r>
          </a:p>
        </p:txBody>
      </p:sp>
      <p:sp>
        <p:nvSpPr>
          <p:cNvPr id="3" name="文本框 2"/>
          <p:cNvSpPr txBox="1"/>
          <p:nvPr/>
        </p:nvSpPr>
        <p:spPr>
          <a:xfrm>
            <a:off x="508001" y="1270000"/>
            <a:ext cx="7465122" cy="5262979"/>
          </a:xfrm>
          <a:prstGeom prst="rect">
            <a:avLst/>
          </a:prstGeom>
          <a:noFill/>
        </p:spPr>
        <p:txBody>
          <a:bodyPr wrap="square" rtlCol="0">
            <a:spAutoFit/>
          </a:bodyPr>
          <a:lstStyle/>
          <a:p>
            <a:r>
              <a:rPr lang="zh-CN" altLang="en-US" sz="2400" dirty="0"/>
              <a:t>三、员工绩效考评</a:t>
            </a:r>
            <a:r>
              <a:rPr lang="zh-CN" altLang="en-US" sz="2400" dirty="0" smtClean="0"/>
              <a:t>改进</a:t>
            </a:r>
            <a:endParaRPr lang="en-US" altLang="zh-CN" sz="2400" dirty="0" smtClean="0"/>
          </a:p>
          <a:p>
            <a:endParaRPr lang="zh-CN" altLang="en-US" sz="2400" dirty="0"/>
          </a:p>
          <a:p>
            <a:r>
              <a:rPr lang="zh-CN" altLang="en-US" sz="2400" dirty="0">
                <a:latin typeface="+mn-ea"/>
              </a:rPr>
              <a:t>员工绩效考评改进是对员工绩效考评目标与路径、方式与方法的改进，通过员工绩效考评难点问题的处理体现出来。在员工管理实践中，绩效考评是一个重要又困难的环节，不仅涉及职位责任、人员素质、工作任务等多方面因素，而且涉及企业与员工之间的利益关系</a:t>
            </a:r>
            <a:r>
              <a:rPr lang="zh-CN" altLang="en-US" sz="2400" dirty="0" smtClean="0">
                <a:latin typeface="+mn-ea"/>
              </a:rPr>
              <a:t>，必须</a:t>
            </a:r>
            <a:r>
              <a:rPr lang="zh-CN" altLang="en-US" sz="2400" dirty="0">
                <a:latin typeface="+mn-ea"/>
              </a:rPr>
              <a:t>结合企业实际情况进行系统设计和周密安排</a:t>
            </a:r>
            <a:r>
              <a:rPr lang="zh-CN" altLang="en-US" sz="2400" dirty="0" smtClean="0">
                <a:latin typeface="+mn-ea"/>
              </a:rPr>
              <a:t>。</a:t>
            </a:r>
            <a:endParaRPr lang="en-US" altLang="zh-CN" sz="2400" dirty="0">
              <a:latin typeface="+mn-ea"/>
            </a:endParaRPr>
          </a:p>
          <a:p>
            <a:endParaRPr lang="zh-CN" altLang="en-US" sz="2400" dirty="0"/>
          </a:p>
          <a:p>
            <a:r>
              <a:rPr lang="zh-CN" altLang="en-US" sz="2400" dirty="0"/>
              <a:t>（一）考评动力的协调</a:t>
            </a:r>
          </a:p>
          <a:p>
            <a:r>
              <a:rPr lang="zh-CN" altLang="en-US" sz="2400" dirty="0"/>
              <a:t>（二）考评指标的确定</a:t>
            </a:r>
          </a:p>
          <a:p>
            <a:r>
              <a:rPr lang="zh-CN" altLang="en-US" sz="2400" dirty="0"/>
              <a:t>（三）考评信息的收集</a:t>
            </a:r>
          </a:p>
          <a:p>
            <a:r>
              <a:rPr lang="zh-CN" altLang="en-US" sz="2400" dirty="0"/>
              <a:t>（四）考评结论的使用</a:t>
            </a:r>
          </a:p>
        </p:txBody>
      </p:sp>
    </p:spTree>
    <p:extLst>
      <p:ext uri="{BB962C8B-B14F-4D97-AF65-F5344CB8AC3E}">
        <p14:creationId xmlns:p14="http://schemas.microsoft.com/office/powerpoint/2010/main" xmlns="" val="261932475"/>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3</a:t>
            </a:r>
            <a:r>
              <a:rPr lang="zh-CN" altLang="en-US" dirty="0"/>
              <a:t>节　员工绩效考评工作</a:t>
            </a:r>
          </a:p>
        </p:txBody>
      </p:sp>
      <p:sp>
        <p:nvSpPr>
          <p:cNvPr id="3" name="文本框 2"/>
          <p:cNvSpPr txBox="1"/>
          <p:nvPr/>
        </p:nvSpPr>
        <p:spPr>
          <a:xfrm>
            <a:off x="508000" y="1270000"/>
            <a:ext cx="7721599" cy="4154984"/>
          </a:xfrm>
          <a:prstGeom prst="rect">
            <a:avLst/>
          </a:prstGeom>
          <a:noFill/>
        </p:spPr>
        <p:txBody>
          <a:bodyPr wrap="square" rtlCol="0">
            <a:spAutoFit/>
          </a:bodyPr>
          <a:lstStyle/>
          <a:p>
            <a:r>
              <a:rPr lang="zh-CN" altLang="en-US" sz="2400" dirty="0"/>
              <a:t>（一）考评动力的</a:t>
            </a:r>
            <a:r>
              <a:rPr lang="zh-CN" altLang="en-US" sz="2400" dirty="0" smtClean="0"/>
              <a:t>协调</a:t>
            </a:r>
            <a:endParaRPr lang="en-US" altLang="zh-CN" sz="2400" dirty="0" smtClean="0"/>
          </a:p>
          <a:p>
            <a:endParaRPr lang="zh-CN" altLang="en-US" sz="2400" dirty="0"/>
          </a:p>
          <a:p>
            <a:r>
              <a:rPr lang="zh-CN" altLang="en-US" sz="2400" dirty="0">
                <a:latin typeface="+mn-ea"/>
              </a:rPr>
              <a:t>在员工绩效考评中，为什么进行考评是首先要解决的问题，涉及考评工作的目标与动力。这个问题的难点在于，由于考评者与被考评者处在不同地位，对于绩效考评工作具有不同目标和期望，存在一定的利益矛盾；如果处理不好，会产生冲突，使绩效考评难以顺利进行和有效发挥作用。</a:t>
            </a:r>
            <a:endParaRPr lang="en-US" altLang="zh-CN" sz="2400" dirty="0">
              <a:latin typeface="+mn-ea"/>
            </a:endParaRPr>
          </a:p>
          <a:p>
            <a:endParaRPr lang="zh-CN" altLang="en-US" sz="2400" dirty="0"/>
          </a:p>
          <a:p>
            <a:pPr marL="342900" indent="-342900">
              <a:buFont typeface="Wingdings" panose="05000000000000000000" pitchFamily="2" charset="2"/>
              <a:buChar char="ü"/>
            </a:pPr>
            <a:r>
              <a:rPr lang="zh-CN" altLang="en-US" sz="2400" dirty="0"/>
              <a:t>考评矛盾的原因</a:t>
            </a:r>
          </a:p>
          <a:p>
            <a:pPr marL="342900" indent="-342900">
              <a:buFont typeface="Wingdings" panose="05000000000000000000" pitchFamily="2" charset="2"/>
              <a:buChar char="ü"/>
            </a:pPr>
            <a:r>
              <a:rPr lang="zh-CN" altLang="en-US" sz="2400" dirty="0"/>
              <a:t>考评矛盾的表现</a:t>
            </a:r>
          </a:p>
        </p:txBody>
      </p:sp>
    </p:spTree>
    <p:extLst>
      <p:ext uri="{BB962C8B-B14F-4D97-AF65-F5344CB8AC3E}">
        <p14:creationId xmlns:p14="http://schemas.microsoft.com/office/powerpoint/2010/main" xmlns="" val="13347143"/>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3</a:t>
            </a:r>
            <a:r>
              <a:rPr lang="zh-CN" altLang="en-US" dirty="0"/>
              <a:t>节　员工绩效考评工作</a:t>
            </a:r>
          </a:p>
        </p:txBody>
      </p:sp>
      <p:sp>
        <p:nvSpPr>
          <p:cNvPr id="3" name="文本框 2"/>
          <p:cNvSpPr txBox="1"/>
          <p:nvPr/>
        </p:nvSpPr>
        <p:spPr>
          <a:xfrm>
            <a:off x="508000" y="1270000"/>
            <a:ext cx="7721599" cy="3046988"/>
          </a:xfrm>
          <a:prstGeom prst="rect">
            <a:avLst/>
          </a:prstGeom>
          <a:noFill/>
        </p:spPr>
        <p:txBody>
          <a:bodyPr wrap="square" rtlCol="0">
            <a:spAutoFit/>
          </a:bodyPr>
          <a:lstStyle/>
          <a:p>
            <a:r>
              <a:rPr lang="zh-CN" altLang="en-US" sz="2400" dirty="0"/>
              <a:t>（二）考评指标的</a:t>
            </a:r>
            <a:r>
              <a:rPr lang="zh-CN" altLang="en-US" sz="2400" dirty="0" smtClean="0"/>
              <a:t>确定</a:t>
            </a:r>
            <a:endParaRPr lang="en-US" altLang="zh-CN" sz="2400" dirty="0" smtClean="0"/>
          </a:p>
          <a:p>
            <a:endParaRPr lang="zh-CN" altLang="en-US" sz="2400" dirty="0"/>
          </a:p>
          <a:p>
            <a:r>
              <a:rPr lang="zh-CN" altLang="en-US" sz="2400" dirty="0">
                <a:latin typeface="+mn-ea"/>
              </a:rPr>
              <a:t>考评什么内容是员工考评要解决的第二个问题。这个问题的难点在于，工作内容复杂多样，如何确定绩效指标才能提高工作效率。</a:t>
            </a:r>
            <a:endParaRPr lang="en-US" altLang="zh-CN" sz="2400" dirty="0">
              <a:latin typeface="+mn-ea"/>
            </a:endParaRPr>
          </a:p>
          <a:p>
            <a:endParaRPr lang="zh-CN" altLang="en-US" sz="2400" dirty="0"/>
          </a:p>
          <a:p>
            <a:pPr marL="342900" indent="-342900">
              <a:buFont typeface="Wingdings" panose="05000000000000000000" pitchFamily="2" charset="2"/>
              <a:buChar char="ü"/>
            </a:pPr>
            <a:r>
              <a:rPr lang="zh-CN" altLang="en-US" sz="2400" dirty="0"/>
              <a:t>考评指标的分解</a:t>
            </a:r>
          </a:p>
          <a:p>
            <a:pPr marL="342900" indent="-342900">
              <a:buFont typeface="Wingdings" panose="05000000000000000000" pitchFamily="2" charset="2"/>
              <a:buChar char="ü"/>
            </a:pPr>
            <a:r>
              <a:rPr lang="zh-CN" altLang="en-US" sz="2400" dirty="0"/>
              <a:t>考评指标的协商</a:t>
            </a:r>
          </a:p>
        </p:txBody>
      </p:sp>
    </p:spTree>
    <p:extLst>
      <p:ext uri="{BB962C8B-B14F-4D97-AF65-F5344CB8AC3E}">
        <p14:creationId xmlns:p14="http://schemas.microsoft.com/office/powerpoint/2010/main" xmlns="" val="3743094441"/>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3</a:t>
            </a:r>
            <a:r>
              <a:rPr lang="zh-CN" altLang="en-US" dirty="0"/>
              <a:t>节　员工绩效考评工作</a:t>
            </a:r>
          </a:p>
        </p:txBody>
      </p:sp>
      <p:sp>
        <p:nvSpPr>
          <p:cNvPr id="3" name="文本框 2"/>
          <p:cNvSpPr txBox="1"/>
          <p:nvPr/>
        </p:nvSpPr>
        <p:spPr>
          <a:xfrm>
            <a:off x="508000" y="1270000"/>
            <a:ext cx="7721599" cy="3046988"/>
          </a:xfrm>
          <a:prstGeom prst="rect">
            <a:avLst/>
          </a:prstGeom>
          <a:noFill/>
        </p:spPr>
        <p:txBody>
          <a:bodyPr wrap="square" rtlCol="0">
            <a:spAutoFit/>
          </a:bodyPr>
          <a:lstStyle/>
          <a:p>
            <a:r>
              <a:rPr lang="zh-CN" altLang="en-US" sz="2400" dirty="0"/>
              <a:t>（三）考评信息的</a:t>
            </a:r>
            <a:r>
              <a:rPr lang="zh-CN" altLang="en-US" sz="2400" dirty="0" smtClean="0"/>
              <a:t>收集</a:t>
            </a:r>
            <a:endParaRPr lang="en-US" altLang="zh-CN" sz="2400" dirty="0" smtClean="0"/>
          </a:p>
          <a:p>
            <a:endParaRPr lang="zh-CN" altLang="en-US" sz="2400" dirty="0"/>
          </a:p>
          <a:p>
            <a:r>
              <a:rPr lang="zh-CN" altLang="en-US" sz="2400" dirty="0">
                <a:latin typeface="+mn-ea"/>
              </a:rPr>
              <a:t>如何了解考评对象的情况是员工考评要解决的第三个问题。这个问题的难点在于如何确定收集信息的方式才能够保证考评的客观性和公正性。</a:t>
            </a:r>
            <a:endParaRPr lang="en-US" altLang="zh-CN" sz="2400" dirty="0">
              <a:latin typeface="+mn-ea"/>
            </a:endParaRPr>
          </a:p>
          <a:p>
            <a:endParaRPr lang="zh-CN" altLang="en-US" sz="2400" dirty="0"/>
          </a:p>
          <a:p>
            <a:pPr marL="342900" indent="-342900">
              <a:buFont typeface="Wingdings" panose="05000000000000000000" pitchFamily="2" charset="2"/>
              <a:buChar char="ü"/>
            </a:pPr>
            <a:r>
              <a:rPr lang="zh-CN" altLang="en-US" sz="2400" dirty="0"/>
              <a:t>考评信息的来源</a:t>
            </a:r>
          </a:p>
          <a:p>
            <a:pPr marL="342900" indent="-342900">
              <a:buFont typeface="Wingdings" panose="05000000000000000000" pitchFamily="2" charset="2"/>
              <a:buChar char="ü"/>
            </a:pPr>
            <a:r>
              <a:rPr lang="zh-CN" altLang="en-US" sz="2400" dirty="0"/>
              <a:t>考评信息的处理</a:t>
            </a:r>
          </a:p>
        </p:txBody>
      </p:sp>
    </p:spTree>
    <p:extLst>
      <p:ext uri="{BB962C8B-B14F-4D97-AF65-F5344CB8AC3E}">
        <p14:creationId xmlns:p14="http://schemas.microsoft.com/office/powerpoint/2010/main" xmlns="" val="2490142529"/>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3</a:t>
            </a:r>
            <a:r>
              <a:rPr lang="zh-CN" altLang="en-US" dirty="0"/>
              <a:t>节　员工绩效考评工作</a:t>
            </a:r>
          </a:p>
        </p:txBody>
      </p:sp>
      <p:sp>
        <p:nvSpPr>
          <p:cNvPr id="3" name="文本框 2"/>
          <p:cNvSpPr txBox="1"/>
          <p:nvPr/>
        </p:nvSpPr>
        <p:spPr>
          <a:xfrm>
            <a:off x="508000" y="1270000"/>
            <a:ext cx="7721599" cy="3046988"/>
          </a:xfrm>
          <a:prstGeom prst="rect">
            <a:avLst/>
          </a:prstGeom>
          <a:noFill/>
        </p:spPr>
        <p:txBody>
          <a:bodyPr wrap="square" rtlCol="0">
            <a:spAutoFit/>
          </a:bodyPr>
          <a:lstStyle/>
          <a:p>
            <a:r>
              <a:rPr lang="zh-CN" altLang="en-US" sz="2400" dirty="0"/>
              <a:t>（四）考评结论的</a:t>
            </a:r>
            <a:r>
              <a:rPr lang="zh-CN" altLang="en-US" sz="2400" dirty="0" smtClean="0"/>
              <a:t>使用</a:t>
            </a:r>
            <a:endParaRPr lang="en-US" altLang="zh-CN" sz="2400" dirty="0" smtClean="0"/>
          </a:p>
          <a:p>
            <a:endParaRPr lang="zh-CN" altLang="en-US" sz="2400" dirty="0"/>
          </a:p>
          <a:p>
            <a:r>
              <a:rPr lang="zh-CN" altLang="en-US" sz="2400" dirty="0">
                <a:latin typeface="+mn-ea"/>
              </a:rPr>
              <a:t>如何使用绩效考评的结论是员工考评要解决的第四个问题。这个问题的难点在于，如何使考评结论及其使用方式得到认同，从而发挥工作激励的作用</a:t>
            </a:r>
            <a:r>
              <a:rPr lang="zh-CN" altLang="en-US" sz="2400" dirty="0" smtClean="0">
                <a:latin typeface="+mn-ea"/>
              </a:rPr>
              <a:t>。</a:t>
            </a:r>
            <a:endParaRPr lang="en-US" altLang="zh-CN" sz="2400" dirty="0" smtClean="0">
              <a:latin typeface="+mn-ea"/>
            </a:endParaRPr>
          </a:p>
          <a:p>
            <a:endParaRPr lang="zh-CN" altLang="en-US" sz="2400" dirty="0"/>
          </a:p>
          <a:p>
            <a:pPr marL="342900" indent="-342900">
              <a:buFont typeface="Wingdings" panose="05000000000000000000" pitchFamily="2" charset="2"/>
              <a:buChar char="ü"/>
            </a:pPr>
            <a:r>
              <a:rPr lang="zh-CN" altLang="en-US" sz="2400" dirty="0"/>
              <a:t>考评结论的认同</a:t>
            </a:r>
          </a:p>
          <a:p>
            <a:pPr marL="342900" indent="-342900">
              <a:buFont typeface="Wingdings" panose="05000000000000000000" pitchFamily="2" charset="2"/>
              <a:buChar char="ü"/>
            </a:pPr>
            <a:r>
              <a:rPr lang="zh-CN" altLang="en-US" sz="2400" dirty="0"/>
              <a:t>考评结论的使用</a:t>
            </a:r>
          </a:p>
        </p:txBody>
      </p:sp>
    </p:spTree>
    <p:extLst>
      <p:ext uri="{BB962C8B-B14F-4D97-AF65-F5344CB8AC3E}">
        <p14:creationId xmlns:p14="http://schemas.microsoft.com/office/powerpoint/2010/main" xmlns="" val="2522560948"/>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本章小结</a:t>
            </a:r>
            <a:endParaRPr lang="zh-CN" altLang="en-US" dirty="0"/>
          </a:p>
        </p:txBody>
      </p:sp>
      <p:sp>
        <p:nvSpPr>
          <p:cNvPr id="3" name="文本框 2"/>
          <p:cNvSpPr txBox="1"/>
          <p:nvPr/>
        </p:nvSpPr>
        <p:spPr>
          <a:xfrm>
            <a:off x="742177" y="1492566"/>
            <a:ext cx="7453969" cy="4893647"/>
          </a:xfrm>
          <a:prstGeom prst="rect">
            <a:avLst/>
          </a:prstGeom>
          <a:noFill/>
        </p:spPr>
        <p:txBody>
          <a:bodyPr wrap="square" rtlCol="0">
            <a:spAutoFit/>
          </a:bodyPr>
          <a:lstStyle/>
          <a:p>
            <a:r>
              <a:rPr lang="zh-CN" altLang="zh-CN" sz="2400" dirty="0" smtClean="0"/>
              <a:t>员工绩效是员工在组织中做出的贡献，是企业效益的最终来源。</a:t>
            </a:r>
          </a:p>
          <a:p>
            <a:r>
              <a:rPr lang="en-US" altLang="zh-CN" sz="2400" dirty="0" smtClean="0"/>
              <a:t> </a:t>
            </a:r>
            <a:endParaRPr lang="zh-CN" altLang="zh-CN" sz="2400" dirty="0" smtClean="0"/>
          </a:p>
          <a:p>
            <a:r>
              <a:rPr lang="zh-CN" altLang="zh-CN" sz="2400" dirty="0" smtClean="0"/>
              <a:t>员工绩效考评是一个过程，由明确目标、指导实施、业绩评估和反馈改进等环节构成，其中业绩评估具有关键地位。</a:t>
            </a:r>
          </a:p>
          <a:p>
            <a:r>
              <a:rPr lang="en-US" altLang="zh-CN" sz="2400" dirty="0" smtClean="0"/>
              <a:t> </a:t>
            </a:r>
            <a:endParaRPr lang="zh-CN" altLang="zh-CN" sz="2400" dirty="0" smtClean="0"/>
          </a:p>
          <a:p>
            <a:r>
              <a:rPr lang="zh-CN" altLang="zh-CN" sz="2400" dirty="0" smtClean="0"/>
              <a:t>员工绩效考评是一个复杂的过程，需要从考评内容、考评关系、考评程序、考评方法等角度进行全面安排。</a:t>
            </a:r>
          </a:p>
          <a:p>
            <a:r>
              <a:rPr lang="en-US" altLang="zh-CN" sz="2400" dirty="0" smtClean="0"/>
              <a:t> </a:t>
            </a:r>
            <a:endParaRPr lang="zh-CN" altLang="zh-CN" sz="2400" dirty="0" smtClean="0"/>
          </a:p>
          <a:p>
            <a:r>
              <a:rPr lang="zh-CN" altLang="zh-CN" sz="2400" dirty="0" smtClean="0"/>
              <a:t>员工绩效考评与工作激励和人事匹配密切相关，是把人力资源管理与生产经营管理衔接起来的环节，不仅为员工管理提供依据，而且为员工管理提供动力。</a:t>
            </a:r>
            <a:endParaRPr lang="zh-CN" altLang="en-US" sz="2400" dirty="0">
              <a:latin typeface="华文新魏" panose="02010800040101010101" pitchFamily="2" charset="-122"/>
              <a:ea typeface="华文新魏" panose="02010800040101010101" pitchFamily="2" charset="-122"/>
            </a:endParaRPr>
          </a:p>
        </p:txBody>
      </p:sp>
    </p:spTree>
    <p:extLst>
      <p:ext uri="{BB962C8B-B14F-4D97-AF65-F5344CB8AC3E}">
        <p14:creationId xmlns="" xmlns:p14="http://schemas.microsoft.com/office/powerpoint/2010/main" val="3502188803"/>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smtClean="0"/>
              <a:t>关键术语</a:t>
            </a:r>
            <a:endParaRPr lang="zh-CN" altLang="en-US" dirty="0"/>
          </a:p>
        </p:txBody>
      </p:sp>
      <p:sp>
        <p:nvSpPr>
          <p:cNvPr id="3" name="文本框 2"/>
          <p:cNvSpPr txBox="1"/>
          <p:nvPr/>
        </p:nvSpPr>
        <p:spPr>
          <a:xfrm>
            <a:off x="742177" y="1492566"/>
            <a:ext cx="8000379" cy="4524315"/>
          </a:xfrm>
          <a:prstGeom prst="rect">
            <a:avLst/>
          </a:prstGeom>
          <a:noFill/>
        </p:spPr>
        <p:txBody>
          <a:bodyPr wrap="square" rtlCol="0">
            <a:spAutoFit/>
          </a:bodyPr>
          <a:lstStyle/>
          <a:p>
            <a:r>
              <a:rPr lang="zh-CN" altLang="zh-CN" sz="2400" dirty="0" smtClean="0"/>
              <a:t>员工绩效（</a:t>
            </a:r>
            <a:r>
              <a:rPr lang="en-US" altLang="zh-CN" sz="2400" dirty="0" smtClean="0"/>
              <a:t>employee performance</a:t>
            </a:r>
            <a:r>
              <a:rPr lang="zh-CN" altLang="zh-CN" sz="2400" dirty="0" smtClean="0"/>
              <a:t>）</a:t>
            </a:r>
          </a:p>
          <a:p>
            <a:r>
              <a:rPr lang="zh-CN" altLang="zh-CN" sz="2400" dirty="0" smtClean="0"/>
              <a:t>企业绩效（</a:t>
            </a:r>
            <a:r>
              <a:rPr lang="en-US" altLang="zh-CN" sz="2400" dirty="0" smtClean="0"/>
              <a:t>enterprise performance</a:t>
            </a:r>
            <a:r>
              <a:rPr lang="zh-CN" altLang="zh-CN" sz="2400" dirty="0" smtClean="0"/>
              <a:t>）</a:t>
            </a:r>
          </a:p>
          <a:p>
            <a:r>
              <a:rPr lang="zh-CN" altLang="zh-CN" sz="2400" dirty="0" smtClean="0"/>
              <a:t>绩效管理（</a:t>
            </a:r>
            <a:r>
              <a:rPr lang="en-US" altLang="zh-CN" sz="2400" dirty="0" smtClean="0"/>
              <a:t>performance management</a:t>
            </a:r>
            <a:r>
              <a:rPr lang="zh-CN" altLang="zh-CN" sz="2400" dirty="0" smtClean="0"/>
              <a:t>）</a:t>
            </a:r>
          </a:p>
          <a:p>
            <a:r>
              <a:rPr lang="zh-CN" altLang="zh-CN" sz="2400" dirty="0" smtClean="0"/>
              <a:t>员工绩效考评（</a:t>
            </a:r>
            <a:r>
              <a:rPr lang="en-US" altLang="zh-CN" sz="2400" dirty="0" smtClean="0"/>
              <a:t>employee performance appraisal</a:t>
            </a:r>
            <a:r>
              <a:rPr lang="zh-CN" altLang="zh-CN" sz="2400" dirty="0" smtClean="0"/>
              <a:t>）</a:t>
            </a:r>
          </a:p>
          <a:p>
            <a:r>
              <a:rPr lang="zh-CN" altLang="zh-CN" sz="2400" dirty="0" smtClean="0"/>
              <a:t>员工绩效考评指标（</a:t>
            </a:r>
            <a:r>
              <a:rPr lang="en-US" altLang="zh-CN" sz="2400" dirty="0" smtClean="0"/>
              <a:t>employee performance index</a:t>
            </a:r>
            <a:r>
              <a:rPr lang="zh-CN" altLang="zh-CN" sz="2400" dirty="0" smtClean="0"/>
              <a:t>）</a:t>
            </a:r>
          </a:p>
          <a:p>
            <a:r>
              <a:rPr lang="zh-CN" altLang="zh-CN" sz="2400" dirty="0" smtClean="0"/>
              <a:t>标尺评估法（</a:t>
            </a:r>
            <a:r>
              <a:rPr lang="en-US" altLang="zh-CN" sz="2400" dirty="0" smtClean="0"/>
              <a:t>graphic rating scale</a:t>
            </a:r>
            <a:r>
              <a:rPr lang="zh-CN" altLang="zh-CN" sz="2400" dirty="0" smtClean="0"/>
              <a:t>）</a:t>
            </a:r>
          </a:p>
          <a:p>
            <a:r>
              <a:rPr lang="zh-CN" altLang="zh-CN" sz="2400" dirty="0" smtClean="0"/>
              <a:t>行为锚定法（</a:t>
            </a:r>
            <a:r>
              <a:rPr lang="en-US" altLang="zh-CN" sz="2400" dirty="0" smtClean="0"/>
              <a:t>behaviorally anchored rating scale</a:t>
            </a:r>
            <a:r>
              <a:rPr lang="zh-CN" altLang="zh-CN" sz="2400" dirty="0" smtClean="0"/>
              <a:t>，</a:t>
            </a:r>
            <a:r>
              <a:rPr lang="en-US" altLang="zh-CN" sz="2400" dirty="0" smtClean="0"/>
              <a:t>BARS</a:t>
            </a:r>
            <a:r>
              <a:rPr lang="zh-CN" altLang="zh-CN" sz="2400" dirty="0" smtClean="0"/>
              <a:t>）</a:t>
            </a:r>
          </a:p>
          <a:p>
            <a:r>
              <a:rPr lang="zh-CN" altLang="zh-CN" sz="2400" dirty="0" smtClean="0"/>
              <a:t>指标筛选法（</a:t>
            </a:r>
            <a:r>
              <a:rPr lang="en-US" altLang="zh-CN" sz="2400" dirty="0" smtClean="0"/>
              <a:t>KPI screening method</a:t>
            </a:r>
            <a:r>
              <a:rPr lang="zh-CN" altLang="zh-CN" sz="2400" dirty="0" smtClean="0"/>
              <a:t>）</a:t>
            </a:r>
          </a:p>
          <a:p>
            <a:r>
              <a:rPr lang="en-US" altLang="zh-CN" sz="2400" dirty="0" smtClean="0"/>
              <a:t>360</a:t>
            </a:r>
            <a:r>
              <a:rPr lang="zh-CN" altLang="zh-CN" sz="2400" dirty="0" smtClean="0"/>
              <a:t>度考评（</a:t>
            </a:r>
            <a:r>
              <a:rPr lang="en-US" altLang="zh-CN" sz="2400" dirty="0" smtClean="0"/>
              <a:t>360-degree feedback</a:t>
            </a:r>
            <a:r>
              <a:rPr lang="zh-CN" altLang="zh-CN" sz="2400" dirty="0" smtClean="0"/>
              <a:t>）</a:t>
            </a:r>
          </a:p>
          <a:p>
            <a:r>
              <a:rPr lang="zh-CN" altLang="zh-CN" sz="2400" dirty="0" smtClean="0"/>
              <a:t>目标管理（</a:t>
            </a:r>
            <a:r>
              <a:rPr lang="en-US" altLang="zh-CN" sz="2400" dirty="0" smtClean="0"/>
              <a:t>management by objectives</a:t>
            </a:r>
            <a:r>
              <a:rPr lang="zh-CN" altLang="zh-CN" sz="2400" dirty="0" smtClean="0"/>
              <a:t>，</a:t>
            </a:r>
            <a:r>
              <a:rPr lang="en-US" altLang="zh-CN" sz="2400" dirty="0" smtClean="0"/>
              <a:t>MBO</a:t>
            </a:r>
            <a:r>
              <a:rPr lang="zh-CN" altLang="zh-CN" sz="2400" dirty="0" smtClean="0"/>
              <a:t>）</a:t>
            </a:r>
          </a:p>
          <a:p>
            <a:r>
              <a:rPr lang="zh-CN" altLang="zh-CN" sz="2400" dirty="0" smtClean="0"/>
              <a:t>关键绩效指标（</a:t>
            </a:r>
            <a:r>
              <a:rPr lang="en-US" altLang="zh-CN" sz="2400" dirty="0" smtClean="0"/>
              <a:t>key performance index</a:t>
            </a:r>
            <a:r>
              <a:rPr lang="zh-CN" altLang="zh-CN" sz="2400" dirty="0" smtClean="0"/>
              <a:t>，</a:t>
            </a:r>
            <a:r>
              <a:rPr lang="en-US" altLang="zh-CN" sz="2400" dirty="0" smtClean="0"/>
              <a:t>KPI</a:t>
            </a:r>
            <a:r>
              <a:rPr lang="zh-CN" altLang="zh-CN" sz="2400" dirty="0" smtClean="0"/>
              <a:t>）</a:t>
            </a:r>
          </a:p>
          <a:p>
            <a:r>
              <a:rPr lang="zh-CN" altLang="zh-CN" sz="2400" dirty="0" smtClean="0"/>
              <a:t>平衡计分卡（</a:t>
            </a:r>
            <a:r>
              <a:rPr lang="en-US" altLang="zh-CN" sz="2400" dirty="0" smtClean="0"/>
              <a:t>balanced scorecard</a:t>
            </a:r>
            <a:r>
              <a:rPr lang="zh-CN" altLang="zh-CN" sz="2400" dirty="0" smtClean="0"/>
              <a:t>， </a:t>
            </a:r>
            <a:r>
              <a:rPr lang="en-US" altLang="zh-CN" sz="2400" dirty="0" smtClean="0"/>
              <a:t>BSC</a:t>
            </a:r>
            <a:r>
              <a:rPr lang="zh-CN" altLang="zh-CN" sz="2400" dirty="0" smtClean="0"/>
              <a:t>）</a:t>
            </a:r>
            <a:endParaRPr lang="zh-CN" altLang="zh-CN" sz="2400" dirty="0"/>
          </a:p>
        </p:txBody>
      </p:sp>
    </p:spTree>
    <p:extLst>
      <p:ext uri="{BB962C8B-B14F-4D97-AF65-F5344CB8AC3E}">
        <p14:creationId xmlns="" xmlns:p14="http://schemas.microsoft.com/office/powerpoint/2010/main" val="3502188803"/>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smtClean="0"/>
              <a:t>思考题</a:t>
            </a:r>
            <a:endParaRPr lang="zh-CN" altLang="en-US" dirty="0"/>
          </a:p>
        </p:txBody>
      </p:sp>
      <p:sp>
        <p:nvSpPr>
          <p:cNvPr id="3" name="文本框 2"/>
          <p:cNvSpPr txBox="1"/>
          <p:nvPr/>
        </p:nvSpPr>
        <p:spPr>
          <a:xfrm>
            <a:off x="742177" y="1492566"/>
            <a:ext cx="7743901" cy="4832092"/>
          </a:xfrm>
          <a:prstGeom prst="rect">
            <a:avLst/>
          </a:prstGeom>
          <a:noFill/>
        </p:spPr>
        <p:txBody>
          <a:bodyPr wrap="square" rtlCol="0">
            <a:spAutoFit/>
          </a:bodyPr>
          <a:lstStyle/>
          <a:p>
            <a:r>
              <a:rPr lang="en-US" altLang="zh-CN" sz="2200" dirty="0" smtClean="0"/>
              <a:t>1.</a:t>
            </a:r>
            <a:r>
              <a:rPr lang="zh-CN" altLang="zh-CN" sz="2200" dirty="0" smtClean="0"/>
              <a:t>什么是员工绩效？与企业绩效是什么关系？</a:t>
            </a:r>
          </a:p>
          <a:p>
            <a:r>
              <a:rPr lang="en-US" altLang="zh-CN" sz="2200" dirty="0" smtClean="0"/>
              <a:t>2.</a:t>
            </a:r>
            <a:r>
              <a:rPr lang="zh-CN" altLang="zh-CN" sz="2200" dirty="0" smtClean="0"/>
              <a:t>员工绩效受哪些因素影响？怎样寻找绩效改进的措施？</a:t>
            </a:r>
          </a:p>
          <a:p>
            <a:r>
              <a:rPr lang="en-US" altLang="zh-CN" sz="2200" dirty="0" smtClean="0"/>
              <a:t>3.</a:t>
            </a:r>
            <a:r>
              <a:rPr lang="zh-CN" altLang="zh-CN" sz="2200" dirty="0" smtClean="0"/>
              <a:t>员工绩效形成的机理是什么？</a:t>
            </a:r>
          </a:p>
          <a:p>
            <a:r>
              <a:rPr lang="en-US" altLang="zh-CN" sz="2200" dirty="0" smtClean="0"/>
              <a:t>4.</a:t>
            </a:r>
            <a:r>
              <a:rPr lang="zh-CN" altLang="zh-CN" sz="2200" dirty="0" smtClean="0"/>
              <a:t>员工绩效考评的机理是什么？绩效考评有何作用？</a:t>
            </a:r>
          </a:p>
          <a:p>
            <a:r>
              <a:rPr lang="en-US" altLang="zh-CN" sz="2200" dirty="0" smtClean="0"/>
              <a:t>5.</a:t>
            </a:r>
            <a:r>
              <a:rPr lang="zh-CN" altLang="zh-CN" sz="2200" dirty="0" smtClean="0"/>
              <a:t>员工绩效考评工作的实施应该注意哪些问题？</a:t>
            </a:r>
          </a:p>
          <a:p>
            <a:r>
              <a:rPr lang="en-US" altLang="zh-CN" sz="2200" dirty="0" smtClean="0"/>
              <a:t>6.</a:t>
            </a:r>
            <a:r>
              <a:rPr lang="zh-CN" altLang="zh-CN" sz="2200" dirty="0" smtClean="0"/>
              <a:t>什么是员工绩效指标？怎样设计和确立员工绩效指标？</a:t>
            </a:r>
            <a:endParaRPr lang="en-US" altLang="zh-CN" sz="2200" dirty="0" smtClean="0"/>
          </a:p>
          <a:p>
            <a:r>
              <a:rPr lang="en-US" altLang="zh-CN" sz="2200" dirty="0" smtClean="0"/>
              <a:t>7.</a:t>
            </a:r>
            <a:r>
              <a:rPr lang="zh-CN" altLang="zh-CN" sz="2200" dirty="0" smtClean="0"/>
              <a:t>什么叫作员工考评关系？确定员工考评关系时应该关注哪些因素？</a:t>
            </a:r>
          </a:p>
          <a:p>
            <a:r>
              <a:rPr lang="en-US" altLang="zh-CN" sz="2200" dirty="0" smtClean="0"/>
              <a:t>8.</a:t>
            </a:r>
            <a:r>
              <a:rPr lang="zh-CN" altLang="zh-CN" sz="2200" dirty="0" smtClean="0"/>
              <a:t>目标管理的特点是什么？对于考评工作有什么意义？</a:t>
            </a:r>
          </a:p>
          <a:p>
            <a:r>
              <a:rPr lang="en-US" altLang="zh-CN" sz="2200" dirty="0" smtClean="0"/>
              <a:t>9.</a:t>
            </a:r>
            <a:r>
              <a:rPr lang="zh-CN" altLang="zh-CN" sz="2200" dirty="0" smtClean="0"/>
              <a:t>关键绩效指标法的核心思想是什么？怎样运用这一方法？</a:t>
            </a:r>
          </a:p>
          <a:p>
            <a:r>
              <a:rPr lang="en-US" altLang="zh-CN" sz="2200" dirty="0" smtClean="0"/>
              <a:t>10.</a:t>
            </a:r>
            <a:r>
              <a:rPr lang="zh-CN" altLang="zh-CN" sz="2200" dirty="0" smtClean="0"/>
              <a:t>平衡计分卡提出了什么分析思路？如何应用于员工绩效考评工作？</a:t>
            </a:r>
          </a:p>
          <a:p>
            <a:r>
              <a:rPr lang="en-US" altLang="zh-CN" sz="2200" dirty="0" smtClean="0"/>
              <a:t>11.</a:t>
            </a:r>
            <a:r>
              <a:rPr lang="zh-CN" altLang="zh-CN" sz="2200" dirty="0" smtClean="0"/>
              <a:t>常用的员工考评技术有哪些？各自有什么特点？</a:t>
            </a:r>
          </a:p>
          <a:p>
            <a:r>
              <a:rPr lang="en-US" altLang="zh-CN" sz="2200" dirty="0" smtClean="0"/>
              <a:t>12.</a:t>
            </a:r>
            <a:r>
              <a:rPr lang="zh-CN" altLang="zh-CN" sz="2200" dirty="0" smtClean="0"/>
              <a:t>员工考评的改进应该从哪些方面入手？有什么难点问题？</a:t>
            </a:r>
          </a:p>
        </p:txBody>
      </p:sp>
    </p:spTree>
    <p:extLst>
      <p:ext uri="{BB962C8B-B14F-4D97-AF65-F5344CB8AC3E}">
        <p14:creationId xmlns="" xmlns:p14="http://schemas.microsoft.com/office/powerpoint/2010/main" val="3502188803"/>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body" idx="1"/>
          </p:nvPr>
        </p:nvSpPr>
        <p:spPr>
          <a:xfrm>
            <a:off x="0" y="1143000"/>
            <a:ext cx="9144000" cy="5715000"/>
          </a:xfrm>
        </p:spPr>
        <p:txBody>
          <a:bodyPr/>
          <a:lstStyle/>
          <a:p>
            <a:pPr eaLnBrk="1" hangingPunct="1">
              <a:lnSpc>
                <a:spcPct val="80000"/>
              </a:lnSpc>
            </a:pPr>
            <a:r>
              <a:rPr lang="en-US" altLang="zh-CN" sz="1600" smtClean="0"/>
              <a:t> </a:t>
            </a:r>
          </a:p>
          <a:p>
            <a:pPr eaLnBrk="1" hangingPunct="1">
              <a:lnSpc>
                <a:spcPct val="80000"/>
              </a:lnSpc>
            </a:pPr>
            <a:endParaRPr lang="en-US" altLang="zh-CN" sz="1600" b="1" smtClean="0"/>
          </a:p>
          <a:p>
            <a:pPr eaLnBrk="1" hangingPunct="1">
              <a:lnSpc>
                <a:spcPct val="80000"/>
              </a:lnSpc>
            </a:pPr>
            <a:r>
              <a:rPr lang="zh-CN" altLang="en-US" sz="1600" b="1" smtClean="0"/>
              <a:t>学习方式：</a:t>
            </a:r>
            <a:r>
              <a:rPr lang="zh-CN" altLang="en-US" b="1" smtClean="0">
                <a:ea typeface="黑体" pitchFamily="49" charset="-122"/>
              </a:rPr>
              <a:t>全国招生  函授学习  权威双证  国际互认</a:t>
            </a:r>
            <a:endParaRPr lang="zh-CN" altLang="en-US" sz="1600" b="1" smtClean="0"/>
          </a:p>
          <a:p>
            <a:pPr eaLnBrk="1" hangingPunct="1">
              <a:lnSpc>
                <a:spcPct val="80000"/>
              </a:lnSpc>
            </a:pPr>
            <a:endParaRPr lang="zh-CN" altLang="en-US" sz="1600" b="1" smtClean="0"/>
          </a:p>
          <a:p>
            <a:pPr eaLnBrk="1" hangingPunct="1">
              <a:lnSpc>
                <a:spcPct val="80000"/>
              </a:lnSpc>
            </a:pPr>
            <a:r>
              <a:rPr lang="zh-CN" altLang="en-US" sz="1600" b="1" smtClean="0"/>
              <a:t>认证项目：注册职业经理</a:t>
            </a:r>
            <a:r>
              <a:rPr lang="en-US" altLang="zh-CN" sz="1600" b="1" smtClean="0"/>
              <a:t>MBA</a:t>
            </a:r>
            <a:r>
              <a:rPr lang="zh-CN" altLang="en-US" sz="1600" b="1" smtClean="0"/>
              <a:t>、人力资源总监、品质经理、生产经理、营销策划师、物流经理、 项目经理、企业管理咨询师、企业总经理、营销经理、财务总监、酒店经理、企业培训师、采购经理、</a:t>
            </a:r>
            <a:r>
              <a:rPr lang="en-US" altLang="zh-CN" sz="1600" b="1" smtClean="0"/>
              <a:t>IE</a:t>
            </a:r>
            <a:r>
              <a:rPr lang="zh-CN" altLang="en-US" sz="1600" b="1" smtClean="0"/>
              <a:t>工业工程师、医院管理、行政总监、市场总监、工厂管理、服装企业管理、六西格玛管理师、车间主管、经济管理师、生产运营管理师、微营销管理师</a:t>
            </a:r>
            <a:r>
              <a:rPr lang="en-US" altLang="zh-CN" sz="1600" b="1" smtClean="0"/>
              <a:t>MBA</a:t>
            </a:r>
            <a:r>
              <a:rPr lang="zh-CN" altLang="en-US" sz="1600" b="1" smtClean="0"/>
              <a:t>等高级认证。</a:t>
            </a:r>
          </a:p>
          <a:p>
            <a:pPr eaLnBrk="1" hangingPunct="1">
              <a:lnSpc>
                <a:spcPct val="80000"/>
              </a:lnSpc>
            </a:pPr>
            <a:endParaRPr lang="zh-CN" altLang="en-US" sz="1600" b="1" smtClean="0"/>
          </a:p>
          <a:p>
            <a:pPr eaLnBrk="1" hangingPunct="1">
              <a:lnSpc>
                <a:spcPct val="80000"/>
              </a:lnSpc>
            </a:pPr>
            <a:r>
              <a:rPr lang="zh-CN" altLang="en-US" sz="1600" b="1" smtClean="0"/>
              <a:t>颁发双证：高级注册  经理资格证</a:t>
            </a:r>
            <a:r>
              <a:rPr lang="en-US" altLang="zh-CN" sz="1600" b="1" smtClean="0"/>
              <a:t>+MBA</a:t>
            </a:r>
            <a:r>
              <a:rPr lang="zh-CN" altLang="en-US" sz="1600" b="1" smtClean="0"/>
              <a:t>研修证</a:t>
            </a:r>
            <a:r>
              <a:rPr lang="en-US" altLang="zh-CN" sz="1600" b="1" smtClean="0"/>
              <a:t>+</a:t>
            </a:r>
            <a:r>
              <a:rPr lang="zh-CN" altLang="en-US" sz="1600" b="1" smtClean="0"/>
              <a:t>人才测评证</a:t>
            </a:r>
            <a:r>
              <a:rPr lang="en-US" altLang="zh-CN" sz="1600" b="1" smtClean="0"/>
              <a:t>+</a:t>
            </a:r>
            <a:r>
              <a:rPr lang="zh-CN" altLang="en-US" sz="1600" b="1" smtClean="0"/>
              <a:t>全套学籍档案</a:t>
            </a:r>
          </a:p>
          <a:p>
            <a:pPr eaLnBrk="1" hangingPunct="1">
              <a:lnSpc>
                <a:spcPct val="80000"/>
              </a:lnSpc>
            </a:pPr>
            <a:endParaRPr lang="zh-CN" altLang="en-US" sz="1600" b="1" smtClean="0"/>
          </a:p>
          <a:p>
            <a:pPr eaLnBrk="1" hangingPunct="1">
              <a:lnSpc>
                <a:spcPct val="80000"/>
              </a:lnSpc>
            </a:pPr>
            <a:r>
              <a:rPr lang="zh-CN" altLang="en-US" sz="1600" b="1" smtClean="0"/>
              <a:t>收费标准  ：</a:t>
            </a:r>
            <a:r>
              <a:rPr lang="zh-CN" altLang="en-US" sz="2400" b="1" smtClean="0"/>
              <a:t>仅收取</a:t>
            </a:r>
            <a:r>
              <a:rPr lang="en-US" altLang="zh-CN" sz="2400" b="1" smtClean="0"/>
              <a:t>1280</a:t>
            </a:r>
            <a:r>
              <a:rPr lang="zh-CN" altLang="en-US" sz="2400" b="1" smtClean="0"/>
              <a:t>元</a:t>
            </a:r>
            <a:r>
              <a:rPr lang="zh-CN" altLang="en-US" sz="1600" b="1" smtClean="0"/>
              <a:t>       招生网址： </a:t>
            </a:r>
            <a:r>
              <a:rPr lang="en-US" altLang="zh-CN" b="1" smtClean="0">
                <a:hlinkClick r:id="rId2"/>
              </a:rPr>
              <a:t>www.mhjy.net</a:t>
            </a:r>
            <a:endParaRPr lang="en-US" altLang="zh-CN" b="1" smtClean="0"/>
          </a:p>
          <a:p>
            <a:pPr eaLnBrk="1" hangingPunct="1">
              <a:lnSpc>
                <a:spcPct val="80000"/>
              </a:lnSpc>
              <a:buFontTx/>
              <a:buNone/>
            </a:pPr>
            <a:r>
              <a:rPr lang="en-US" altLang="zh-CN" b="1" smtClean="0"/>
              <a:t>    </a:t>
            </a:r>
            <a:r>
              <a:rPr lang="zh-CN" altLang="en-US" sz="1600" b="1" smtClean="0"/>
              <a:t>报名电话：</a:t>
            </a:r>
            <a:r>
              <a:rPr lang="en-US" altLang="zh-CN" sz="1600" b="1" smtClean="0"/>
              <a:t>13684609885    0451—88342620  </a:t>
            </a:r>
          </a:p>
          <a:p>
            <a:pPr eaLnBrk="1" hangingPunct="1">
              <a:lnSpc>
                <a:spcPct val="80000"/>
              </a:lnSpc>
              <a:buFontTx/>
              <a:buNone/>
            </a:pPr>
            <a:r>
              <a:rPr lang="en-US" altLang="zh-CN" sz="1600" b="1" smtClean="0"/>
              <a:t>        </a:t>
            </a:r>
            <a:r>
              <a:rPr lang="zh-CN" altLang="en-US" sz="1600" b="1" smtClean="0"/>
              <a:t>咨询邮箱：</a:t>
            </a:r>
            <a:r>
              <a:rPr lang="en-US" altLang="zh-CN" sz="1600" b="1" smtClean="0">
                <a:hlinkClick r:id="rId3"/>
              </a:rPr>
              <a:t>xchy007@163.com</a:t>
            </a:r>
            <a:r>
              <a:rPr lang="en-US" altLang="zh-CN" sz="1600" b="1" smtClean="0"/>
              <a:t>   </a:t>
            </a:r>
            <a:r>
              <a:rPr lang="zh-CN" altLang="en-US" sz="1600" b="1" smtClean="0"/>
              <a:t>咨询教师</a:t>
            </a:r>
            <a:r>
              <a:rPr lang="en-US" altLang="zh-CN" sz="1600" b="1" smtClean="0"/>
              <a:t>: </a:t>
            </a:r>
            <a:r>
              <a:rPr lang="zh-CN" altLang="en-US" sz="1600" b="1" smtClean="0"/>
              <a:t>王海涛 </a:t>
            </a:r>
          </a:p>
          <a:p>
            <a:pPr eaLnBrk="1" hangingPunct="1">
              <a:lnSpc>
                <a:spcPct val="80000"/>
              </a:lnSpc>
            </a:pPr>
            <a:r>
              <a:rPr lang="en-US" altLang="zh-CN" sz="1600" b="1" smtClean="0"/>
              <a:t> </a:t>
            </a:r>
            <a:endParaRPr lang="zh-CN" altLang="en-US" sz="1600" b="1" smtClean="0"/>
          </a:p>
          <a:p>
            <a:pPr eaLnBrk="1" hangingPunct="1">
              <a:lnSpc>
                <a:spcPct val="80000"/>
              </a:lnSpc>
            </a:pPr>
            <a:r>
              <a:rPr lang="zh-CN" altLang="en-US" sz="1600" b="1" smtClean="0"/>
              <a:t>学校网站：</a:t>
            </a:r>
            <a:r>
              <a:rPr lang="en-US" altLang="zh-CN" sz="1600" b="1" smtClean="0">
                <a:hlinkClick r:id="rId2"/>
              </a:rPr>
              <a:t>www.mhjy.net</a:t>
            </a:r>
            <a:r>
              <a:rPr lang="en-US" altLang="zh-CN" sz="1600" b="1" smtClean="0"/>
              <a:t>    </a:t>
            </a:r>
            <a:r>
              <a:rPr lang="zh-CN" altLang="en-US" sz="1600" b="1" smtClean="0"/>
              <a:t>微信公众号：</a:t>
            </a:r>
            <a:r>
              <a:rPr lang="en-US" altLang="zh-CN" sz="1600" b="1" smtClean="0"/>
              <a:t>MHJY1998   </a:t>
            </a:r>
            <a:r>
              <a:rPr lang="zh-CN" altLang="en-US" sz="1600" b="1" smtClean="0"/>
              <a:t>微信号客服：</a:t>
            </a:r>
            <a:r>
              <a:rPr lang="en-US" altLang="zh-CN" sz="1600" b="1" smtClean="0"/>
              <a:t>122285053</a:t>
            </a:r>
            <a:endParaRPr lang="zh-CN" altLang="en-US" sz="1600" b="1" smtClean="0"/>
          </a:p>
          <a:p>
            <a:pPr eaLnBrk="1" hangingPunct="1">
              <a:lnSpc>
                <a:spcPct val="80000"/>
              </a:lnSpc>
            </a:pPr>
            <a:endParaRPr lang="zh-CN" altLang="en-US" sz="1600" b="1" smtClean="0"/>
          </a:p>
          <a:p>
            <a:pPr algn="r" eaLnBrk="1" hangingPunct="1">
              <a:lnSpc>
                <a:spcPct val="80000"/>
              </a:lnSpc>
              <a:buFontTx/>
              <a:buNone/>
            </a:pPr>
            <a:r>
              <a:rPr lang="zh-CN" altLang="en-US" sz="1800" b="1" smtClean="0"/>
              <a:t>颁证单位：中国经济管理大学</a:t>
            </a:r>
          </a:p>
          <a:p>
            <a:pPr algn="r" eaLnBrk="1" hangingPunct="1">
              <a:lnSpc>
                <a:spcPct val="80000"/>
              </a:lnSpc>
            </a:pPr>
            <a:r>
              <a:rPr lang="zh-CN" altLang="en-US" sz="1800" b="1" smtClean="0"/>
              <a:t>主办单位：美华管理人才学校</a:t>
            </a:r>
            <a:endParaRPr lang="en-US" altLang="zh-CN" sz="1800" b="1" smtClean="0"/>
          </a:p>
        </p:txBody>
      </p:sp>
      <p:sp>
        <p:nvSpPr>
          <p:cNvPr id="2051" name="WordArt 4"/>
          <p:cNvSpPr>
            <a:spLocks noChangeArrowheads="1" noChangeShapeType="1" noTextEdit="1"/>
          </p:cNvSpPr>
          <p:nvPr/>
        </p:nvSpPr>
        <p:spPr bwMode="auto">
          <a:xfrm flipH="1">
            <a:off x="10548938" y="5373688"/>
            <a:ext cx="215900" cy="412750"/>
          </a:xfrm>
          <a:prstGeom prst="rect">
            <a:avLst/>
          </a:prstGeom>
        </p:spPr>
        <p:txBody>
          <a:bodyPr wrap="none" fromWordArt="1">
            <a:prstTxWarp prst="textSlantUp">
              <a:avLst>
                <a:gd name="adj" fmla="val 32056"/>
              </a:avLst>
            </a:prstTxWarp>
          </a:bodyPr>
          <a:lstStyle/>
          <a:p>
            <a:pPr algn="ctr"/>
            <a:endParaRPr lang="zh-CN" altLang="en-US"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a:ea typeface="华文新魏"/>
            </a:endParaRPr>
          </a:p>
        </p:txBody>
      </p:sp>
      <p:sp>
        <p:nvSpPr>
          <p:cNvPr id="2052" name="Rectangle 7"/>
          <p:cNvSpPr>
            <a:spLocks noGrp="1" noChangeArrowheads="1"/>
          </p:cNvSpPr>
          <p:nvPr>
            <p:ph type="title"/>
          </p:nvPr>
        </p:nvSpPr>
        <p:spPr/>
        <p:txBody>
          <a:bodyPr/>
          <a:lstStyle/>
          <a:p>
            <a:pPr eaLnBrk="1" hangingPunct="1"/>
            <a:r>
              <a:rPr lang="en-US" altLang="zh-CN" sz="4000" smtClean="0">
                <a:solidFill>
                  <a:srgbClr val="FF0000"/>
                </a:solidFill>
              </a:rPr>
              <a:t/>
            </a:r>
            <a:br>
              <a:rPr lang="en-US" altLang="zh-CN" sz="4000" smtClean="0">
                <a:solidFill>
                  <a:srgbClr val="FF0000"/>
                </a:solidFill>
              </a:rPr>
            </a:br>
            <a:endParaRPr lang="en-US" altLang="zh-CN" sz="4000" smtClean="0">
              <a:solidFill>
                <a:srgbClr val="FF0000"/>
              </a:solidFill>
            </a:endParaRPr>
          </a:p>
        </p:txBody>
      </p:sp>
      <p:sp>
        <p:nvSpPr>
          <p:cNvPr id="3080" name="WordArt 8"/>
          <p:cNvSpPr>
            <a:spLocks noChangeArrowheads="1" noChangeShapeType="1" noTextEdit="1"/>
          </p:cNvSpPr>
          <p:nvPr/>
        </p:nvSpPr>
        <p:spPr bwMode="auto">
          <a:xfrm>
            <a:off x="395288" y="357166"/>
            <a:ext cx="8064500" cy="1200172"/>
          </a:xfrm>
          <a:prstGeom prst="rect">
            <a:avLst/>
          </a:prstGeom>
        </p:spPr>
        <p:txBody>
          <a:bodyPr wrap="none" fromWordArt="1">
            <a:prstTxWarp prst="textPlain">
              <a:avLst>
                <a:gd name="adj" fmla="val 50000"/>
              </a:avLst>
            </a:prstTxWarp>
          </a:bodyPr>
          <a:lstStyle/>
          <a:p>
            <a:pPr algn="ctr">
              <a:defRPr/>
            </a:pPr>
            <a:r>
              <a:rPr lang="zh-CN" altLang="en-US" sz="3600" b="1" kern="10">
                <a:ln w="9525">
                  <a:solidFill>
                    <a:srgbClr val="FF0000"/>
                  </a:solidFill>
                  <a:round/>
                  <a:headEnd/>
                  <a:tailEnd/>
                </a:ln>
                <a:solidFill>
                  <a:srgbClr val="FF0000"/>
                </a:solidFill>
                <a:latin typeface="黑体"/>
                <a:ea typeface="黑体"/>
              </a:rPr>
              <a:t>全国迷你型</a:t>
            </a:r>
            <a:r>
              <a:rPr lang="en-US" altLang="zh-CN" sz="3600" b="1" kern="10">
                <a:ln w="9525">
                  <a:solidFill>
                    <a:srgbClr val="FF0000"/>
                  </a:solidFill>
                  <a:round/>
                  <a:headEnd/>
                  <a:tailEnd/>
                </a:ln>
                <a:solidFill>
                  <a:srgbClr val="FF0000"/>
                </a:solidFill>
                <a:latin typeface="黑体"/>
                <a:ea typeface="黑体"/>
              </a:rPr>
              <a:t>MBA</a:t>
            </a:r>
            <a:r>
              <a:rPr lang="zh-CN" altLang="en-US" sz="3600" b="1" kern="10">
                <a:ln w="9525">
                  <a:solidFill>
                    <a:srgbClr val="FF0000"/>
                  </a:solidFill>
                  <a:round/>
                  <a:headEnd/>
                  <a:tailEnd/>
                </a:ln>
                <a:solidFill>
                  <a:srgbClr val="FF0000"/>
                </a:solidFill>
                <a:latin typeface="黑体"/>
                <a:ea typeface="黑体"/>
              </a:rPr>
              <a:t>职业经理双证班</a:t>
            </a:r>
          </a:p>
        </p:txBody>
      </p:sp>
      <p:pic>
        <p:nvPicPr>
          <p:cNvPr id="2054" name="Picture 9" descr="look"/>
          <p:cNvPicPr>
            <a:picLocks noChangeAspect="1" noChangeArrowheads="1" noCrop="1"/>
          </p:cNvPicPr>
          <p:nvPr/>
        </p:nvPicPr>
        <p:blipFill>
          <a:blip r:embed="rId4" cstate="print"/>
          <a:srcRect/>
          <a:stretch>
            <a:fillRect/>
          </a:stretch>
        </p:blipFill>
        <p:spPr bwMode="auto">
          <a:xfrm>
            <a:off x="6215063" y="4429125"/>
            <a:ext cx="3429000" cy="774700"/>
          </a:xfrm>
          <a:prstGeom prst="rect">
            <a:avLst/>
          </a:prstGeom>
          <a:noFill/>
          <a:ln w="9525">
            <a:noFill/>
            <a:miter lim="800000"/>
            <a:headEnd/>
            <a:tailEnd/>
          </a:ln>
        </p:spPr>
      </p:pic>
      <p:pic>
        <p:nvPicPr>
          <p:cNvPr id="2055" name="Picture 10" descr="007"/>
          <p:cNvPicPr>
            <a:picLocks noChangeAspect="1" noChangeArrowheads="1" noCrop="1"/>
          </p:cNvPicPr>
          <p:nvPr/>
        </p:nvPicPr>
        <p:blipFill>
          <a:blip r:embed="rId5" cstate="print"/>
          <a:srcRect/>
          <a:stretch>
            <a:fillRect/>
          </a:stretch>
        </p:blipFill>
        <p:spPr bwMode="auto">
          <a:xfrm>
            <a:off x="0" y="5937250"/>
            <a:ext cx="3313113" cy="9207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本章内容</a:t>
            </a:r>
            <a:endParaRPr lang="zh-CN" altLang="en-US" dirty="0"/>
          </a:p>
        </p:txBody>
      </p:sp>
      <p:sp>
        <p:nvSpPr>
          <p:cNvPr id="3" name="文本框 2"/>
          <p:cNvSpPr txBox="1"/>
          <p:nvPr/>
        </p:nvSpPr>
        <p:spPr>
          <a:xfrm>
            <a:off x="2124928" y="2037522"/>
            <a:ext cx="4576955" cy="2462213"/>
          </a:xfrm>
          <a:prstGeom prst="rect">
            <a:avLst/>
          </a:prstGeom>
          <a:noFill/>
        </p:spPr>
        <p:txBody>
          <a:bodyPr wrap="square" rtlCol="0">
            <a:spAutoFit/>
          </a:bodyPr>
          <a:lstStyle/>
          <a:p>
            <a:pPr>
              <a:lnSpc>
                <a:spcPct val="150000"/>
              </a:lnSpc>
            </a:pPr>
            <a:r>
              <a:rPr lang="zh-CN" altLang="zh-CN" sz="2800" dirty="0">
                <a:solidFill>
                  <a:srgbClr val="FF0000"/>
                </a:solidFill>
              </a:rPr>
              <a:t>第</a:t>
            </a:r>
            <a:r>
              <a:rPr lang="en-US" altLang="zh-CN" sz="2800" dirty="0">
                <a:solidFill>
                  <a:srgbClr val="FF0000"/>
                </a:solidFill>
              </a:rPr>
              <a:t>1</a:t>
            </a:r>
            <a:r>
              <a:rPr lang="zh-CN" altLang="zh-CN" sz="2800" dirty="0">
                <a:solidFill>
                  <a:srgbClr val="FF0000"/>
                </a:solidFill>
              </a:rPr>
              <a:t>节　员工绩效</a:t>
            </a:r>
          </a:p>
          <a:p>
            <a:pPr>
              <a:lnSpc>
                <a:spcPct val="150000"/>
              </a:lnSpc>
            </a:pPr>
            <a:r>
              <a:rPr lang="zh-CN" altLang="zh-CN" sz="2800" dirty="0"/>
              <a:t>第</a:t>
            </a:r>
            <a:r>
              <a:rPr lang="en-US" altLang="zh-CN" sz="2800" dirty="0"/>
              <a:t>2</a:t>
            </a:r>
            <a:r>
              <a:rPr lang="zh-CN" altLang="zh-CN" sz="2800" dirty="0"/>
              <a:t>节　员工绩效考评</a:t>
            </a:r>
          </a:p>
          <a:p>
            <a:pPr>
              <a:lnSpc>
                <a:spcPct val="150000"/>
              </a:lnSpc>
            </a:pPr>
            <a:r>
              <a:rPr lang="zh-CN" altLang="zh-CN" sz="2800" dirty="0"/>
              <a:t>第</a:t>
            </a:r>
            <a:r>
              <a:rPr lang="en-US" altLang="zh-CN" sz="2800" dirty="0"/>
              <a:t>3</a:t>
            </a:r>
            <a:r>
              <a:rPr lang="zh-CN" altLang="zh-CN" sz="2800" dirty="0"/>
              <a:t>节　员工绩效考评工作</a:t>
            </a:r>
          </a:p>
          <a:p>
            <a:endParaRPr lang="zh-CN" altLang="en-US" sz="2800" dirty="0"/>
          </a:p>
        </p:txBody>
      </p:sp>
    </p:spTree>
    <p:extLst>
      <p:ext uri="{BB962C8B-B14F-4D97-AF65-F5344CB8AC3E}">
        <p14:creationId xmlns:p14="http://schemas.microsoft.com/office/powerpoint/2010/main" xmlns="" val="126839686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1</a:t>
            </a:r>
            <a:r>
              <a:rPr lang="zh-CN" altLang="en-US" dirty="0"/>
              <a:t>节　员工绩效</a:t>
            </a:r>
            <a:br>
              <a:rPr lang="zh-CN" altLang="en-US" dirty="0"/>
            </a:br>
            <a:endParaRPr lang="zh-CN" altLang="en-US" dirty="0"/>
          </a:p>
        </p:txBody>
      </p:sp>
      <p:sp>
        <p:nvSpPr>
          <p:cNvPr id="3" name="文本框 2"/>
          <p:cNvSpPr txBox="1"/>
          <p:nvPr/>
        </p:nvSpPr>
        <p:spPr>
          <a:xfrm>
            <a:off x="508001" y="1431235"/>
            <a:ext cx="6837016" cy="4524315"/>
          </a:xfrm>
          <a:prstGeom prst="rect">
            <a:avLst/>
          </a:prstGeom>
          <a:noFill/>
        </p:spPr>
        <p:txBody>
          <a:bodyPr wrap="square" rtlCol="0">
            <a:spAutoFit/>
          </a:bodyPr>
          <a:lstStyle/>
          <a:p>
            <a:r>
              <a:rPr lang="zh-CN" altLang="zh-CN" sz="2400" dirty="0" smtClean="0">
                <a:latin typeface="+mn-ea"/>
              </a:rPr>
              <a:t>企业</a:t>
            </a:r>
            <a:r>
              <a:rPr lang="zh-CN" altLang="zh-CN" sz="2400" dirty="0">
                <a:latin typeface="+mn-ea"/>
              </a:rPr>
              <a:t>是一个有计划的分工协作体系，企业生产经营效益来自分工协作体系中每个企业成员的工作努力，员工绩效作为企业成员在组织中的工作成绩，从根本上影响企业效益和发展能力。理解员工绩效的性质，改进员工的绩效状况，建立员工绩效管理体系，是通过人力资源管理促进企业发展的重要措施。</a:t>
            </a:r>
            <a:endParaRPr lang="en-US" altLang="zh-CN" sz="2400" dirty="0">
              <a:latin typeface="+mn-ea"/>
            </a:endParaRPr>
          </a:p>
          <a:p>
            <a:endParaRPr lang="zh-CN" altLang="zh-CN" sz="2400" dirty="0" smtClean="0"/>
          </a:p>
          <a:p>
            <a:r>
              <a:rPr lang="zh-CN" altLang="zh-CN" sz="2400" dirty="0" smtClean="0"/>
              <a:t>一、员工绩效性质</a:t>
            </a:r>
          </a:p>
          <a:p>
            <a:r>
              <a:rPr lang="zh-CN" altLang="zh-CN" sz="2400" dirty="0" smtClean="0"/>
              <a:t>二、员工绩效改进</a:t>
            </a:r>
          </a:p>
          <a:p>
            <a:r>
              <a:rPr lang="zh-CN" altLang="zh-CN" sz="2400" dirty="0" smtClean="0"/>
              <a:t>三、员工绩效管理</a:t>
            </a:r>
          </a:p>
          <a:p>
            <a:endParaRPr lang="zh-CN" altLang="en-US" sz="2400" dirty="0"/>
          </a:p>
        </p:txBody>
      </p:sp>
    </p:spTree>
    <p:extLst>
      <p:ext uri="{BB962C8B-B14F-4D97-AF65-F5344CB8AC3E}">
        <p14:creationId xmlns:p14="http://schemas.microsoft.com/office/powerpoint/2010/main" xmlns="" val="186570739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1</a:t>
            </a:r>
            <a:r>
              <a:rPr lang="zh-CN" altLang="en-US" dirty="0"/>
              <a:t>节　员工绩效</a:t>
            </a:r>
            <a:br>
              <a:rPr lang="zh-CN" altLang="en-US" dirty="0"/>
            </a:br>
            <a:endParaRPr lang="zh-CN" altLang="en-US" dirty="0"/>
          </a:p>
        </p:txBody>
      </p:sp>
      <p:sp>
        <p:nvSpPr>
          <p:cNvPr id="3" name="文本框 2"/>
          <p:cNvSpPr txBox="1"/>
          <p:nvPr/>
        </p:nvSpPr>
        <p:spPr>
          <a:xfrm>
            <a:off x="508001" y="1431235"/>
            <a:ext cx="6837016" cy="4524315"/>
          </a:xfrm>
          <a:prstGeom prst="rect">
            <a:avLst/>
          </a:prstGeom>
          <a:noFill/>
        </p:spPr>
        <p:txBody>
          <a:bodyPr wrap="square" rtlCol="0">
            <a:spAutoFit/>
          </a:bodyPr>
          <a:lstStyle/>
          <a:p>
            <a:r>
              <a:rPr lang="zh-CN" altLang="en-US" sz="2400" dirty="0"/>
              <a:t>一、员工绩效</a:t>
            </a:r>
            <a:r>
              <a:rPr lang="zh-CN" altLang="en-US" sz="2400" dirty="0" smtClean="0"/>
              <a:t>性质</a:t>
            </a:r>
            <a:endParaRPr lang="en-US" altLang="zh-CN" sz="2400" dirty="0" smtClean="0"/>
          </a:p>
          <a:p>
            <a:endParaRPr lang="zh-CN" altLang="en-US" sz="2400" dirty="0"/>
          </a:p>
          <a:p>
            <a:r>
              <a:rPr lang="zh-CN" altLang="en-US" sz="2400" dirty="0">
                <a:latin typeface="+mn-ea"/>
              </a:rPr>
              <a:t>员工</a:t>
            </a:r>
            <a:r>
              <a:rPr lang="zh-CN" altLang="en-US" sz="2400" dirty="0" smtClean="0">
                <a:latin typeface="+mn-ea"/>
              </a:rPr>
              <a:t>绩效是</a:t>
            </a:r>
            <a:r>
              <a:rPr lang="zh-CN" altLang="en-US" sz="2400" dirty="0">
                <a:latin typeface="+mn-ea"/>
              </a:rPr>
              <a:t>员工有价值的工作表现，包括工作成果和为此而做的努力，具有对于企业和员工的双重意义。员工绩效首先与企业要求相关，受到工作规范的引导；员工绩效还与员工努力相关，体现员工能力与素质的作用状况。员工绩效的形成方式体现员工作为组织成员的行为规律，与企业分工协作方式密切相关。</a:t>
            </a:r>
            <a:endParaRPr lang="en-US" altLang="zh-CN" sz="2400" dirty="0">
              <a:latin typeface="+mn-ea"/>
            </a:endParaRPr>
          </a:p>
          <a:p>
            <a:endParaRPr lang="zh-CN" altLang="en-US" sz="2400" dirty="0"/>
          </a:p>
          <a:p>
            <a:r>
              <a:rPr lang="zh-CN" altLang="en-US" sz="2400" dirty="0"/>
              <a:t>（一）员工绩效的含义</a:t>
            </a:r>
          </a:p>
          <a:p>
            <a:r>
              <a:rPr lang="zh-CN" altLang="en-US" sz="2400" dirty="0"/>
              <a:t>（二）员工绩效的形成</a:t>
            </a:r>
          </a:p>
        </p:txBody>
      </p:sp>
    </p:spTree>
    <p:extLst>
      <p:ext uri="{BB962C8B-B14F-4D97-AF65-F5344CB8AC3E}">
        <p14:creationId xmlns:p14="http://schemas.microsoft.com/office/powerpoint/2010/main" xmlns="" val="3748142151"/>
      </p:ext>
    </p:extLst>
  </p:cSld>
  <p:clrMapOvr>
    <a:masterClrMapping/>
  </p:clrMapOvr>
  <p:timing>
    <p:tnLst>
      <p:par>
        <p:cTn id="1" dur="indefinite" restart="never" nodeType="tmRoot"/>
      </p:par>
    </p:tnLst>
  </p:timing>
</p:sld>
</file>

<file path=ppt/theme/theme1.xml><?xml version="1.0" encoding="utf-8"?>
<a:theme xmlns:a="http://schemas.openxmlformats.org/drawingml/2006/main" name="主题2">
  <a:themeElements>
    <a:clrScheme name="平面">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平面">
      <a:majorFont>
        <a:latin typeface="Trebuchet MS"/>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平面">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xmlns="" name="主题2" id="{75ED31E5-2ED1-4CBB-ABA5-2A0B6A2A5468}" vid="{E1DFF733-E501-4D19-9060-E160DA9BDD80}"/>
    </a:ext>
  </a:extLst>
</a:theme>
</file>

<file path=docProps/app.xml><?xml version="1.0" encoding="utf-8"?>
<Properties xmlns="http://schemas.openxmlformats.org/officeDocument/2006/extended-properties" xmlns:vt="http://schemas.openxmlformats.org/officeDocument/2006/docPropsVTypes">
  <Template>主题2</Template>
  <TotalTime>157</TotalTime>
  <Words>5510</Words>
  <Application>Microsoft Office PowerPoint</Application>
  <PresentationFormat>全屏显示(4:3)</PresentationFormat>
  <Paragraphs>508</Paragraphs>
  <Slides>68</Slides>
  <Notes>0</Notes>
  <HiddenSlides>0</HiddenSlides>
  <MMClips>0</MMClips>
  <ScaleCrop>false</ScaleCrop>
  <HeadingPairs>
    <vt:vector size="4" baseType="variant">
      <vt:variant>
        <vt:lpstr>主题</vt:lpstr>
      </vt:variant>
      <vt:variant>
        <vt:i4>1</vt:i4>
      </vt:variant>
      <vt:variant>
        <vt:lpstr>幻灯片标题</vt:lpstr>
      </vt:variant>
      <vt:variant>
        <vt:i4>68</vt:i4>
      </vt:variant>
    </vt:vector>
  </HeadingPairs>
  <TitlesOfParts>
    <vt:vector size="69" baseType="lpstr">
      <vt:lpstr>主题2</vt:lpstr>
      <vt:lpstr>第8章  绩效考评 </vt:lpstr>
      <vt:lpstr> </vt:lpstr>
      <vt:lpstr>学习目标</vt:lpstr>
      <vt:lpstr>本章结构</vt:lpstr>
      <vt:lpstr>引例</vt:lpstr>
      <vt:lpstr>引言</vt:lpstr>
      <vt:lpstr>本章内容</vt:lpstr>
      <vt:lpstr>第1节　员工绩效 </vt:lpstr>
      <vt:lpstr>第1节　员工绩效 </vt:lpstr>
      <vt:lpstr>第1节　员工绩效 </vt:lpstr>
      <vt:lpstr>第1节　员工绩效 </vt:lpstr>
      <vt:lpstr>第1节　员工绩效 </vt:lpstr>
      <vt:lpstr>第1节　员工绩效 </vt:lpstr>
      <vt:lpstr>第1节　员工绩效 </vt:lpstr>
      <vt:lpstr>第1节　员工绩效 </vt:lpstr>
      <vt:lpstr>第1节　员工绩效 </vt:lpstr>
      <vt:lpstr>第1节　员工绩效 </vt:lpstr>
      <vt:lpstr>第1节　员工绩效 </vt:lpstr>
      <vt:lpstr>第1节　员工绩效 </vt:lpstr>
      <vt:lpstr>第1节　员工绩效 </vt:lpstr>
      <vt:lpstr>第1节　员工绩效 </vt:lpstr>
      <vt:lpstr>第1节　员工绩效 </vt:lpstr>
      <vt:lpstr>第1节　员工绩效 </vt:lpstr>
      <vt:lpstr>第1节　员工绩效 </vt:lpstr>
      <vt:lpstr>第1节　员工绩效 </vt:lpstr>
      <vt:lpstr>第1节　员工绩效 </vt:lpstr>
      <vt:lpstr>第1节　员工绩效 </vt:lpstr>
      <vt:lpstr>本章内容</vt:lpstr>
      <vt:lpstr>第2节　员工绩效考评</vt:lpstr>
      <vt:lpstr>第2节　员工绩效考评</vt:lpstr>
      <vt:lpstr>第2节　员工绩效考评</vt:lpstr>
      <vt:lpstr>第2节　员工绩效考评</vt:lpstr>
      <vt:lpstr>第2节　员工绩效考评</vt:lpstr>
      <vt:lpstr>第2节　员工绩效考评</vt:lpstr>
      <vt:lpstr>第2节　员工绩效考评</vt:lpstr>
      <vt:lpstr>第2节　员工绩效考评</vt:lpstr>
      <vt:lpstr>第2节　员工绩效考评</vt:lpstr>
      <vt:lpstr>第2节　员工绩效考评</vt:lpstr>
      <vt:lpstr>第2节　员工绩效考评</vt:lpstr>
      <vt:lpstr>第2节　员工绩效考评</vt:lpstr>
      <vt:lpstr>第2节　员工绩效考评</vt:lpstr>
      <vt:lpstr>第2节　员工绩效考评</vt:lpstr>
      <vt:lpstr>第2节　员工绩效考评</vt:lpstr>
      <vt:lpstr>第2节　员工绩效考评</vt:lpstr>
      <vt:lpstr>第2节　员工绩效考评</vt:lpstr>
      <vt:lpstr>第2节　员工绩效考评</vt:lpstr>
      <vt:lpstr>第2节　员工绩效考评</vt:lpstr>
      <vt:lpstr>本章内容</vt:lpstr>
      <vt:lpstr> </vt:lpstr>
      <vt:lpstr>第3节　员工绩效考评工作</vt:lpstr>
      <vt:lpstr>第3节　员工绩效考评工作</vt:lpstr>
      <vt:lpstr>第3节　员工绩效考评工作</vt:lpstr>
      <vt:lpstr>第3节　员工绩效考评工作</vt:lpstr>
      <vt:lpstr>第3节　员工绩效考评工作</vt:lpstr>
      <vt:lpstr>第3节　员工绩效考评工作</vt:lpstr>
      <vt:lpstr>第3节　员工绩效考评工作</vt:lpstr>
      <vt:lpstr>第3节　员工绩效考评工作</vt:lpstr>
      <vt:lpstr>第3节　员工绩效考评工作</vt:lpstr>
      <vt:lpstr>第3节　员工绩效考评工作</vt:lpstr>
      <vt:lpstr>第3节　员工绩效考评工作</vt:lpstr>
      <vt:lpstr>第3节　员工绩效考评工作</vt:lpstr>
      <vt:lpstr>第3节　员工绩效考评工作</vt:lpstr>
      <vt:lpstr>第3节　员工绩效考评工作</vt:lpstr>
      <vt:lpstr>第3节　员工绩效考评工作</vt:lpstr>
      <vt:lpstr>本章小结</vt:lpstr>
      <vt:lpstr>关键术语</vt:lpstr>
      <vt:lpstr>思考题</vt:lpstr>
      <vt:lpstr> </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第8章　绩效考评 </dc:title>
  <dc:creator>dell</dc:creator>
  <cp:lastModifiedBy>XCHY</cp:lastModifiedBy>
  <cp:revision>13</cp:revision>
  <dcterms:created xsi:type="dcterms:W3CDTF">2019-07-06T10:10:12Z</dcterms:created>
  <dcterms:modified xsi:type="dcterms:W3CDTF">2019-07-29T02:38:02Z</dcterms:modified>
</cp:coreProperties>
</file>