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58"/>
  </p:notesMasterIdLst>
  <p:handoutMasterIdLst>
    <p:handoutMasterId r:id="rId59"/>
  </p:handoutMasterIdLst>
  <p:sldIdLst>
    <p:sldId id="8844" r:id="rId3"/>
    <p:sldId id="8743" r:id="rId4"/>
    <p:sldId id="8688" r:id="rId5"/>
    <p:sldId id="8689" r:id="rId6"/>
    <p:sldId id="8690" r:id="rId7"/>
    <p:sldId id="257" r:id="rId8"/>
    <p:sldId id="259" r:id="rId9"/>
    <p:sldId id="8691" r:id="rId10"/>
    <p:sldId id="8692" r:id="rId11"/>
    <p:sldId id="8693" r:id="rId12"/>
    <p:sldId id="8694" r:id="rId13"/>
    <p:sldId id="8701" r:id="rId14"/>
    <p:sldId id="8695" r:id="rId15"/>
    <p:sldId id="8700" r:id="rId16"/>
    <p:sldId id="8696" r:id="rId17"/>
    <p:sldId id="8699" r:id="rId18"/>
    <p:sldId id="8697" r:id="rId19"/>
    <p:sldId id="8698" r:id="rId20"/>
    <p:sldId id="8709" r:id="rId21"/>
    <p:sldId id="8710" r:id="rId22"/>
    <p:sldId id="8711" r:id="rId23"/>
    <p:sldId id="8712" r:id="rId24"/>
    <p:sldId id="8713" r:id="rId25"/>
    <p:sldId id="8714" r:id="rId26"/>
    <p:sldId id="8715" r:id="rId27"/>
    <p:sldId id="8716" r:id="rId28"/>
    <p:sldId id="8717" r:id="rId29"/>
    <p:sldId id="8718" r:id="rId30"/>
    <p:sldId id="8845" r:id="rId31"/>
    <p:sldId id="8846" r:id="rId32"/>
    <p:sldId id="8719" r:id="rId33"/>
    <p:sldId id="8720" r:id="rId34"/>
    <p:sldId id="8721" r:id="rId35"/>
    <p:sldId id="8722" r:id="rId36"/>
    <p:sldId id="8723" r:id="rId37"/>
    <p:sldId id="8724" r:id="rId38"/>
    <p:sldId id="8725" r:id="rId39"/>
    <p:sldId id="8726" r:id="rId40"/>
    <p:sldId id="8727" r:id="rId41"/>
    <p:sldId id="8728" r:id="rId42"/>
    <p:sldId id="8729" r:id="rId43"/>
    <p:sldId id="8730" r:id="rId44"/>
    <p:sldId id="8731" r:id="rId45"/>
    <p:sldId id="8732" r:id="rId46"/>
    <p:sldId id="8733" r:id="rId47"/>
    <p:sldId id="8734" r:id="rId48"/>
    <p:sldId id="8735" r:id="rId49"/>
    <p:sldId id="8736" r:id="rId50"/>
    <p:sldId id="8737" r:id="rId51"/>
    <p:sldId id="8738" r:id="rId52"/>
    <p:sldId id="8739" r:id="rId53"/>
    <p:sldId id="8740" r:id="rId54"/>
    <p:sldId id="8741" r:id="rId55"/>
    <p:sldId id="8742" r:id="rId56"/>
    <p:sldId id="8794" r:id="rId57"/>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627380" indent="-17018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1254125" indent="-33972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881505" indent="-50990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2508250" indent="-67945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017">
          <p15:clr>
            <a:srgbClr val="A4A3A4"/>
          </p15:clr>
        </p15:guide>
        <p15:guide id="2" orient="horz" pos="583">
          <p15:clr>
            <a:srgbClr val="A4A3A4"/>
          </p15:clr>
        </p15:guide>
        <p15:guide id="3" pos="5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250"/>
    <a:srgbClr val="FFFF00"/>
    <a:srgbClr val="00554C"/>
    <a:srgbClr val="0054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4" autoAdjust="0"/>
    <p:restoredTop sz="94660" autoAdjust="0"/>
  </p:normalViewPr>
  <p:slideViewPr>
    <p:cSldViewPr showGuides="1">
      <p:cViewPr varScale="1">
        <p:scale>
          <a:sx n="51" d="100"/>
          <a:sy n="51" d="100"/>
        </p:scale>
        <p:origin x="1027" y="43"/>
      </p:cViewPr>
      <p:guideLst>
        <p:guide orient="horz" pos="4017"/>
        <p:guide orient="horz" pos="583"/>
        <p:guide pos="532"/>
      </p:guideLst>
    </p:cSldViewPr>
  </p:slideViewPr>
  <p:notesTextViewPr>
    <p:cViewPr>
      <p:scale>
        <a:sx n="100" d="100"/>
        <a:sy n="100" d="100"/>
      </p:scale>
      <p:origin x="0" y="0"/>
    </p:cViewPr>
  </p:notesTextViewPr>
  <p:sorterViewPr>
    <p:cViewPr>
      <p:scale>
        <a:sx n="66" d="100"/>
        <a:sy n="66"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a:lvl1pPr>
          </a:lstStyle>
          <a:p>
            <a:pPr>
              <a:defRPr/>
            </a:pPr>
            <a:fld id="{54528976-65FD-4B13-950A-E6DB2E010CA6}"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2" name="幻灯片图像占位符 3"/>
          <p:cNvSpPr>
            <a:spLocks noGrp="1" noRot="1" noChangeAspect="1"/>
          </p:cNvSpPr>
          <p:nvPr>
            <p:ph type="sldImg" idx="2"/>
          </p:nvPr>
        </p:nvSpPr>
        <p:spPr>
          <a:xfrm>
            <a:off x="381001" y="685800"/>
            <a:ext cx="6096000" cy="3429000"/>
          </a:xfrm>
          <a:prstGeom prst="rect">
            <a:avLst/>
          </a:prstGeom>
          <a:noFill/>
          <a:ln w="9525">
            <a:noFill/>
            <a:miter/>
          </a:ln>
        </p:spPr>
        <p:txBody>
          <a:bodyPr/>
          <a:lstStyle/>
          <a:p>
            <a:pPr lvl="0"/>
            <a:endParaRPr lang="zh-CN" altLang="en-US" noProof="1"/>
          </a:p>
        </p:txBody>
      </p:sp>
      <p:sp>
        <p:nvSpPr>
          <p:cNvPr id="2053"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a:buFont typeface="Arial" panose="020B0604020202020204" pitchFamily="34" charset="0"/>
              <a:buNone/>
              <a:defRPr sz="1200">
                <a:latin typeface="微软雅黑" panose="020B0503020204020204" pitchFamily="34" charset="-122"/>
              </a:defRPr>
            </a:lvl1pPr>
          </a:lstStyle>
          <a:p>
            <a:pPr>
              <a:defRPr/>
            </a:pPr>
            <a:fld id="{01D7F8C4-D0AE-4633-B9AD-11E3F27E1582}"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1pPr>
    <a:lvl2pPr marL="62738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2pPr>
    <a:lvl3pPr marL="125412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3pPr>
    <a:lvl4pPr marL="188277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4pPr>
    <a:lvl5pPr marL="250825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5pPr>
    <a:lvl6pPr marL="3136265" algn="l" defTabSz="1254125" rtl="0" eaLnBrk="1" latinLnBrk="0" hangingPunct="1">
      <a:defRPr sz="1645" kern="1200">
        <a:solidFill>
          <a:schemeClr val="tx1"/>
        </a:solidFill>
        <a:latin typeface="+mn-lt"/>
        <a:ea typeface="+mn-ea"/>
        <a:cs typeface="+mn-cs"/>
      </a:defRPr>
    </a:lvl6pPr>
    <a:lvl7pPr marL="3763645" algn="l" defTabSz="1254125" rtl="0" eaLnBrk="1" latinLnBrk="0" hangingPunct="1">
      <a:defRPr sz="1645" kern="1200">
        <a:solidFill>
          <a:schemeClr val="tx1"/>
        </a:solidFill>
        <a:latin typeface="+mn-lt"/>
        <a:ea typeface="+mn-ea"/>
        <a:cs typeface="+mn-cs"/>
      </a:defRPr>
    </a:lvl7pPr>
    <a:lvl8pPr marL="4391025" algn="l" defTabSz="1254125" rtl="0" eaLnBrk="1" latinLnBrk="0" hangingPunct="1">
      <a:defRPr sz="1645" kern="1200">
        <a:solidFill>
          <a:schemeClr val="tx1"/>
        </a:solidFill>
        <a:latin typeface="+mn-lt"/>
        <a:ea typeface="+mn-ea"/>
        <a:cs typeface="+mn-cs"/>
      </a:defRPr>
    </a:lvl8pPr>
    <a:lvl9pPr marL="5018405" algn="l" defTabSz="1254125" rtl="0" eaLnBrk="1" latinLnBrk="0" hangingPunct="1">
      <a:defRPr sz="1645"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83D8C2F2-A651-4365-9CD6-CF85447B1478}" type="slidenum">
              <a:rPr lang="zh-CN" altLang="en-US"/>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FE9C963-C095-4AF5-9A20-064A7FD5F7BE}" type="slidenum">
              <a:rPr lang="zh-CN" altLang="en-US"/>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3F64E3DD-684C-4040-B03B-988BB3FED74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CBBBCEE5-97FC-44CD-9F72-CB3661D236E9}" type="slidenum">
              <a:rPr lang="zh-CN" altLang="en-US"/>
              <a:t>‹#›</a:t>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7FAB098D-7B42-4758-ABFA-A55028EB3AC8}" type="slidenum">
              <a:rPr lang="zh-CN" altLang="en-US"/>
              <a:t>‹#›</a:t>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939786B4-ECC0-4395-94DF-E1493E7A1CC0}" type="slidenum">
              <a:rPr lang="zh-CN" altLang="en-US"/>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DC0C1F1C-E5AE-4D5E-88B5-C69A3AC17092}" type="slidenum">
              <a:rPr lang="zh-CN" altLang="en-US"/>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E4DC486D-29B0-4EAB-BB14-4995A384B154}" type="slidenum">
              <a:rPr lang="zh-CN" altLang="en-US"/>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31D11D68-795E-450B-BEBB-C3F7BF59B263}" type="slidenum">
              <a:rPr lang="zh-CN" altLang="en-US"/>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97A7F1FD-C5F8-4948-AFC6-83154B33DAE6}" type="slidenum">
              <a:rPr lang="zh-CN" altLang="en-US"/>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9BA02C1F-4EEF-4FE1-9E0C-53B547D5A59E}" type="slidenum">
              <a:rPr lang="zh-CN" altLang="en-US"/>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9F5C0916-10A1-4E65-BBB1-E8CC01AE071B}" type="slidenum">
              <a:rPr lang="zh-CN" altLang="en-US"/>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AFF7A799-5884-4628-A8E6-C659B55925E7}" type="slidenum">
              <a:rPr lang="zh-CN" altLang="en-US"/>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D081B5A-1D8E-4932-9D4B-F497FDB5F81D}" type="slidenum">
              <a:rPr lang="zh-CN" altLang="en-US"/>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EAE761E7-AAAC-402B-893F-A431554AB6AF}" type="slidenum">
              <a:rPr lang="zh-CN" altLang="en-US"/>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7902F78A-1D5D-439D-B26C-661F9E95CAB5}" type="slidenum">
              <a:rPr lang="zh-CN" altLang="en-US"/>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AF1B6782-5345-4A00-B97F-D3A96A37A7D6}" type="slidenum">
              <a:rPr lang="zh-CN" altLang="en-US"/>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8AE38A3C-C326-4F36-B506-D3DF4A343217}" type="slidenum">
              <a:rPr lang="zh-CN" altLang="en-US"/>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89DFC59B-2ADC-44F3-A4BF-759B55205A67}" type="slidenum">
              <a:rPr lang="zh-CN" altLang="en-US"/>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6A3AADA8-4CFB-4835-9218-61D150816712}" type="slidenum">
              <a:rPr lang="zh-CN" altLang="en-US"/>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61D63F39-BBE6-4EB7-AD97-10BF970271BF}" type="slidenum">
              <a:rPr lang="zh-CN" altLang="en-US"/>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F64E3DD-684C-4040-B03B-988BB3FED740}" type="slidenum">
              <a:rPr lang="zh-CN" altLang="en-US"/>
              <a:t>‹#›</a:t>
            </a:fld>
            <a:endParaRPr lang="zh-CN" altLang="en-US"/>
          </a:p>
        </p:txBody>
      </p:sp>
      <p:pic>
        <p:nvPicPr>
          <p:cNvPr id="3" name="图片 2" descr="网上人大图标3"/>
          <p:cNvPicPr>
            <a:picLocks noChangeAspect="1"/>
          </p:cNvPicPr>
          <p:nvPr userDrawn="1"/>
        </p:nvPicPr>
        <p:blipFill>
          <a:blip r:embed="rId13"/>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2051"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4C57789-1CD1-435F-8A55-CF037ADF8E06}" type="slidenum">
              <a:rPr lang="zh-CN" altLang="en-US"/>
              <a:t>‹#›</a:t>
            </a:fld>
            <a:endParaRPr lang="zh-CN" altLang="en-US"/>
          </a:p>
        </p:txBody>
      </p:sp>
      <p:pic>
        <p:nvPicPr>
          <p:cNvPr id="3" name="图片 2" descr="网上人大图标3"/>
          <p:cNvPicPr>
            <a:picLocks noChangeAspect="1"/>
          </p:cNvPicPr>
          <p:nvPr userDrawn="1"/>
        </p:nvPicPr>
        <p:blipFill>
          <a:blip r:embed="rId12"/>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直角三角形 439"/>
          <p:cNvSpPr/>
          <p:nvPr/>
        </p:nvSpPr>
        <p:spPr>
          <a:xfrm rot="5400000" flipH="1">
            <a:off x="2404269" y="-2401094"/>
            <a:ext cx="6853238" cy="11658600"/>
          </a:xfrm>
          <a:prstGeom prst="rtTriangle">
            <a:avLst/>
          </a:prstGeom>
          <a:solidFill>
            <a:schemeClr val="tx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sp>
        <p:nvSpPr>
          <p:cNvPr id="441" name="矩形 440"/>
          <p:cNvSpPr/>
          <p:nvPr/>
        </p:nvSpPr>
        <p:spPr>
          <a:xfrm>
            <a:off x="666750" y="3813175"/>
            <a:ext cx="1720850" cy="71438"/>
          </a:xfrm>
          <a:prstGeom prst="rect">
            <a:avLst/>
          </a:prstGeom>
          <a:solidFill>
            <a:srgbClr val="033755"/>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cxnSp>
        <p:nvCxnSpPr>
          <p:cNvPr id="442" name="直接连接符 441"/>
          <p:cNvCxnSpPr/>
          <p:nvPr/>
        </p:nvCxnSpPr>
        <p:spPr>
          <a:xfrm>
            <a:off x="2387600" y="3849688"/>
            <a:ext cx="4475163" cy="0"/>
          </a:xfrm>
          <a:prstGeom prst="line">
            <a:avLst/>
          </a:prstGeom>
        </p:spPr>
        <p:style>
          <a:lnRef idx="1">
            <a:schemeClr val="dk1"/>
          </a:lnRef>
          <a:fillRef idx="0">
            <a:schemeClr val="dk1"/>
          </a:fillRef>
          <a:effectRef idx="0">
            <a:schemeClr val="dk1"/>
          </a:effectRef>
          <a:fontRef idx="minor">
            <a:schemeClr val="tx1"/>
          </a:fontRef>
        </p:style>
      </p:cxnSp>
      <p:sp>
        <p:nvSpPr>
          <p:cNvPr id="446" name="标题 1"/>
          <p:cNvSpPr txBox="1"/>
          <p:nvPr/>
        </p:nvSpPr>
        <p:spPr>
          <a:xfrm>
            <a:off x="674688" y="2589213"/>
            <a:ext cx="6196013" cy="1079500"/>
          </a:xfrm>
          <a:prstGeom prst="rect">
            <a:avLst/>
          </a:prstGeom>
        </p:spPr>
        <p:txBody>
          <a:bodyPr lIns="78933" tIns="39466" rIns="78933" bIns="39466" anchor="ctr">
            <a:normAutofit/>
          </a:bodyPr>
          <a:lstStyle/>
          <a:p>
            <a:pPr marR="0" algn="dist" defTabSz="1599565" eaLnBrk="0" fontAlgn="auto" hangingPunct="0">
              <a:lnSpc>
                <a:spcPct val="90000"/>
              </a:lnSpc>
              <a:spcAft>
                <a:spcPts val="0"/>
              </a:spcAft>
              <a:buClrTx/>
              <a:buSzTx/>
              <a:buFontTx/>
              <a:defRPr/>
            </a:pPr>
            <a:r>
              <a:rPr kumimoji="0" lang="zh-CN" altLang="en-US" sz="3385" b="1" kern="1200" cap="none" spc="0" normalizeH="0" baseline="0" noProof="0" dirty="0">
                <a:solidFill>
                  <a:srgbClr val="033755"/>
                </a:solidFill>
                <a:latin typeface="微软雅黑" panose="020B0503020204020204" pitchFamily="34" charset="-122"/>
                <a:ea typeface="微软雅黑" panose="020B0503020204020204" pitchFamily="34" charset="-122"/>
                <a:cs typeface="+mj-cs"/>
              </a:rPr>
              <a:t>人力资源管理基础知识</a:t>
            </a:r>
          </a:p>
        </p:txBody>
      </p:sp>
      <p:sp>
        <p:nvSpPr>
          <p:cNvPr id="448" name="副标题 2"/>
          <p:cNvSpPr txBox="1"/>
          <p:nvPr/>
        </p:nvSpPr>
        <p:spPr>
          <a:xfrm>
            <a:off x="674688" y="4065588"/>
            <a:ext cx="6196013" cy="360363"/>
          </a:xfrm>
          <a:prstGeom prst="rect">
            <a:avLst/>
          </a:prstGeom>
        </p:spPr>
        <p:txBody>
          <a:bodyPr lIns="78933" tIns="39466" rIns="78933" bIns="39466">
            <a:normAutofit/>
          </a:bodyPr>
          <a:lstStyle/>
          <a:p>
            <a:pPr marR="0" algn="dist" defTabSz="2195195" eaLnBrk="0" fontAlgn="auto" hangingPunct="0">
              <a:spcBef>
                <a:spcPct val="20000"/>
              </a:spcBef>
              <a:spcAft>
                <a:spcPts val="0"/>
              </a:spcAft>
              <a:buClrTx/>
              <a:buSzTx/>
              <a:buFont typeface="Arial" panose="020B0604020202020204" pitchFamily="34" charset="0"/>
              <a:defRPr/>
            </a:pPr>
            <a:r>
              <a:rPr kumimoji="0" lang="zh-CN" altLang="en-US" sz="1690" b="1" kern="1200" cap="none" spc="0" normalizeH="0" baseline="0" noProof="0" dirty="0">
                <a:solidFill>
                  <a:srgbClr val="033755"/>
                </a:solidFill>
                <a:latin typeface="黑体" panose="02010609060101010101" pitchFamily="49" charset="-122"/>
                <a:ea typeface="黑体" panose="02010609060101010101" pitchFamily="49" charset="-122"/>
                <a:cs typeface="+mn-cs"/>
              </a:rPr>
              <a:t>人力资源管理师职业资格考试</a:t>
            </a:r>
          </a:p>
        </p:txBody>
      </p:sp>
      <p:sp>
        <p:nvSpPr>
          <p:cNvPr id="2" name="矩形: 圆角 15"/>
          <p:cNvSpPr/>
          <p:nvPr/>
        </p:nvSpPr>
        <p:spPr>
          <a:xfrm>
            <a:off x="666750" y="1565275"/>
            <a:ext cx="2609215" cy="704850"/>
          </a:xfrm>
          <a:prstGeom prst="roundRect">
            <a:avLst/>
          </a:prstGeom>
          <a:solidFill>
            <a:srgbClr val="033755"/>
          </a:solidFill>
          <a:ln w="12700" cap="flat" cmpd="sng" algn="ctr">
            <a:noFill/>
            <a:prstDash val="solid"/>
            <a:miter lim="800000"/>
          </a:ln>
          <a:effectLst/>
        </p:spPr>
        <p:txBody>
          <a:bodyPr lIns="78933" tIns="39466" rIns="78933" bIns="39466" anchor="ctr"/>
          <a:lstStyle/>
          <a:p>
            <a:pPr marL="0" marR="0" lvl="0" indent="0" algn="ctr" defTabSz="1599565" rtl="0" eaLnBrk="0" fontAlgn="auto" latinLnBrk="0" hangingPunct="0">
              <a:lnSpc>
                <a:spcPct val="100000"/>
              </a:lnSpc>
              <a:spcBef>
                <a:spcPts val="0"/>
              </a:spcBef>
              <a:spcAft>
                <a:spcPts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教材精讲</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683937" cy="383540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）权利类型：</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劳动就业权、自由择业权、劳动报酬权、休息休假权、劳动保护权、职业培训权等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）保护类型：基本保护、全面保护、优先保护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基本保护：</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劳动者劳动权的最低限度保护（基本权益保护）。</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116556" cy="436626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全面保护：</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权益和权能的保护。人身权益、财产权益、法定权益、约定权益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优先保护：</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优先保护劳动关系中事实上处于相对弱势地位的劳动者 。如安全生产原则</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　</a:t>
            </a: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389214" cy="489775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、劳动关系民主化原则（工会三方原则和劳动争议三方原则）。</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具体内容：</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）劳动者享有参加和组织工会的权力（工会，职工大会或职工代表大会）。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）劳动关系当事人双方享有就劳动关系事务和生产经营事务进行平等协商的权力。</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）双方享有集体协商权和共同决定权。（劳动报酬，工作时间，休息休假，劳动安全卫生，职业培训，保险福利等）</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449452" cy="436626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）政府制定或调整重大劳动关系标准应当贯彻“三方原则”（政府，工会，企业家协会）。</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）用人单位制定重要规章制度涉及劳动者利益的，对劳动者进行重大处罚等事项应当通过一定形式听取工会意见。</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6</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）劳动争议仲裁委员会的组成应当贯彻“三方原则”。</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7</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）在劳动关系领域的其他方面，工会享有广泛的参与权，知情权和咨询权等。</a:t>
            </a:r>
          </a:p>
        </p:txBody>
      </p:sp>
      <p:sp>
        <p:nvSpPr>
          <p:cNvPr id="4" name="TextBox 3"/>
          <p:cNvSpPr txBox="1"/>
          <p:nvPr/>
        </p:nvSpPr>
        <p:spPr>
          <a:xfrm>
            <a:off x="1274141" y="454621"/>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
        <p:nvSpPr>
          <p:cNvPr id="2" name="文本框 1"/>
          <p:cNvSpPr txBox="1"/>
          <p:nvPr/>
        </p:nvSpPr>
        <p:spPr>
          <a:xfrm>
            <a:off x="848033" y="1034946"/>
            <a:ext cx="6836511" cy="3823335"/>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三、劳动法律渊源</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（一）含义：</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指具有法的效力作用和意义的法或法律的外在表现形式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、劳动法产生决定性影响的所有因素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、仅只对法律适用者有约束力的规范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、指法的表现形式</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13781" y="267381"/>
            <a:ext cx="7232789" cy="781685"/>
          </a:xfrm>
          <a:prstGeom prst="rect">
            <a:avLst/>
          </a:prstGeom>
        </p:spPr>
        <p:txBody>
          <a:bodyPr wrap="square" lIns="120017" tIns="60008" rIns="120017" bIns="60008">
            <a:spAutoFit/>
          </a:bodyPr>
          <a:lstStyle/>
          <a:p>
            <a:pPr>
              <a:lnSpc>
                <a:spcPct val="150000"/>
              </a:lnSpc>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
        <p:nvSpPr>
          <p:cNvPr id="2" name="文本框 1"/>
          <p:cNvSpPr txBox="1"/>
          <p:nvPr/>
        </p:nvSpPr>
        <p:spPr>
          <a:xfrm>
            <a:off x="848033" y="1042235"/>
            <a:ext cx="8312672" cy="4338320"/>
          </a:xfrm>
          <a:prstGeom prst="rect">
            <a:avLst/>
          </a:prstGeom>
          <a:noFill/>
        </p:spPr>
        <p:txBody>
          <a:bodyPr wrap="square" rtlCol="0">
            <a:spAutoFit/>
          </a:bodyPr>
          <a:lstStyle/>
          <a:p>
            <a:pPr eaLnBrk="1" latinLnBrk="0"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（二）劳动法律渊源的类别</a:t>
            </a:r>
            <a:r>
              <a:rPr lang="en-US" altLang="zh-CN" sz="2295" dirty="0">
                <a:solidFill>
                  <a:schemeClr val="tx1"/>
                </a:solidFill>
                <a:latin typeface="微软雅黑" panose="020B0503020204020204" pitchFamily="34" charset="-122"/>
                <a:ea typeface="微软雅黑" panose="020B0503020204020204" pitchFamily="34" charset="-122"/>
                <a:sym typeface="+mn-ea"/>
              </a:rPr>
              <a:t>P33-34</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１</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宪法中关于劳动问题的规定（劳动者的基本权力）</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２</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劳动法律（工会法、劳动法）</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３</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国务院劳动行政法规（劳动关系的各方面条例）</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４</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劳动规章（国务院组成部门）</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５</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地方性劳动法规（县级以上地方人大及常委会和地方政府）</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６</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我国立法机关批准的相关国际公约</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７</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正式解释（立法解释、司法解释、行政解释）。</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
        <p:nvSpPr>
          <p:cNvPr id="2" name="文本框 1"/>
          <p:cNvSpPr txBox="1"/>
          <p:nvPr/>
        </p:nvSpPr>
        <p:spPr>
          <a:xfrm>
            <a:off x="834062" y="1042843"/>
            <a:ext cx="7596460" cy="329184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其他类别：</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、雇佣规则（内部劳动规则）</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、劳动（雇佣）合同 （雇员与雇主确立劳动关系）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、集体合同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4</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、习惯法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、法官法或判例法</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916599" cy="383540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四、劳动法体系</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含义：劳动法的各项具体劳动法律制度构成和相互关系。</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劳动法的体系构成：</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、促进就业法律制度</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、劳动合同和集体合同制度</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、劳动标准制度（工作时间，休息休假制度、工资制度、劳动安全卫生制度以及女职工和未成年工特殊保护制度等）</a:t>
            </a: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2773680"/>
          </a:xfrm>
          <a:prstGeom prst="rect">
            <a:avLst/>
          </a:prstGeom>
        </p:spPr>
        <p:txBody>
          <a:bodyPr wrap="square" lIns="120017" tIns="60008" rIns="120017" bIns="60008">
            <a:spAutoFit/>
          </a:bodyPr>
          <a:lstStyle/>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职业培训制度（开发劳动者的职业技能，提高劳动者素质，增强劳动者的就业能力和工作能力。）</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5.</a:t>
            </a:r>
            <a:r>
              <a:rPr lang="zh-CN" altLang="en-US" sz="2295" dirty="0">
                <a:solidFill>
                  <a:schemeClr val="tx1"/>
                </a:solidFill>
                <a:latin typeface="微软雅黑" panose="020B0503020204020204" pitchFamily="34" charset="-122"/>
                <a:ea typeface="微软雅黑" panose="020B0503020204020204" pitchFamily="34" charset="-122"/>
                <a:sym typeface="+mn-ea"/>
              </a:rPr>
              <a:t>社会保险和福利制度</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6.</a:t>
            </a:r>
            <a:r>
              <a:rPr lang="zh-CN" altLang="en-US" sz="2295" dirty="0">
                <a:solidFill>
                  <a:schemeClr val="tx1"/>
                </a:solidFill>
                <a:latin typeface="微软雅黑" panose="020B0503020204020204" pitchFamily="34" charset="-122"/>
                <a:ea typeface="微软雅黑" panose="020B0503020204020204" pitchFamily="34" charset="-122"/>
                <a:sym typeface="+mn-ea"/>
              </a:rPr>
              <a:t>劳动争议处理制度</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897755"/>
          </a:xfrm>
          <a:prstGeom prst="rect">
            <a:avLst/>
          </a:prstGeom>
        </p:spPr>
        <p:txBody>
          <a:bodyPr wrap="square" lIns="120017" tIns="60008" rIns="120017" bIns="60008">
            <a:spAutoFit/>
          </a:bodyPr>
          <a:lstStyle/>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7.</a:t>
            </a:r>
            <a:r>
              <a:rPr lang="zh-CN" altLang="en-US" sz="2295" dirty="0">
                <a:solidFill>
                  <a:schemeClr val="tx1"/>
                </a:solidFill>
                <a:latin typeface="微软雅黑" panose="020B0503020204020204" pitchFamily="34" charset="-122"/>
                <a:ea typeface="微软雅黑" panose="020B0503020204020204" pitchFamily="34" charset="-122"/>
                <a:sym typeface="+mn-ea"/>
              </a:rPr>
              <a:t>工会和职工民主管理制度（保护劳动者的结社权和民主管理参与权）</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8.</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劳动法的监督检查制度</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按其他分类标准划分的类别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）国有企业劳动法律制度</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）集体企业劳动法律制度</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3</a:t>
            </a:r>
            <a:r>
              <a:rPr lang="zh-CN" altLang="en-US" sz="2295" dirty="0">
                <a:solidFill>
                  <a:schemeClr val="tx1"/>
                </a:solidFill>
                <a:latin typeface="微软雅黑" panose="020B0503020204020204" pitchFamily="34" charset="-122"/>
                <a:ea typeface="微软雅黑" panose="020B0503020204020204" pitchFamily="34" charset="-122"/>
                <a:sym typeface="+mn-ea"/>
              </a:rPr>
              <a:t>）股份制企业劳动法律制度</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）私营企业和个体经营单位劳动法律制度</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5</a:t>
            </a:r>
            <a:r>
              <a:rPr lang="zh-CN" altLang="en-US" sz="2295" dirty="0">
                <a:solidFill>
                  <a:schemeClr val="tx1"/>
                </a:solidFill>
                <a:latin typeface="微软雅黑" panose="020B0503020204020204" pitchFamily="34" charset="-122"/>
                <a:ea typeface="微软雅黑" panose="020B0503020204020204" pitchFamily="34" charset="-122"/>
                <a:sym typeface="+mn-ea"/>
              </a:rPr>
              <a:t>）外商投资企业劳动法律制度等</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1"/>
          <p:cNvSpPr txBox="1"/>
          <p:nvPr/>
        </p:nvSpPr>
        <p:spPr>
          <a:xfrm>
            <a:off x="3478419" y="2740163"/>
            <a:ext cx="4228625" cy="708660"/>
          </a:xfrm>
          <a:prstGeom prst="rect">
            <a:avLst/>
          </a:prstGeom>
          <a:noFill/>
        </p:spPr>
        <p:txBody>
          <a:bodyPr wrap="square" lIns="120017" tIns="60008" rIns="120017" bIns="60008" rtlCol="0">
            <a:spAutoFit/>
          </a:bodyPr>
          <a:lstStyle/>
          <a:p>
            <a:pPr algn="ctr"/>
            <a:r>
              <a:rPr kumimoji="1" lang="zh-CN" altLang="en-US" sz="3825" b="1" dirty="0">
                <a:solidFill>
                  <a:srgbClr val="004250"/>
                </a:solidFill>
                <a:latin typeface="微软雅黑" panose="020B0503020204020204" pitchFamily="34" charset="-122"/>
                <a:ea typeface="微软雅黑" panose="020B0503020204020204" pitchFamily="34" charset="-122"/>
                <a:sym typeface="+mn-ea"/>
              </a:rPr>
              <a:t>第二章  劳动法</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劳动法的首要原则是（    ）。</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A. </a:t>
            </a:r>
            <a:r>
              <a:rPr lang="zh-CN" altLang="en-US" sz="2295" dirty="0">
                <a:solidFill>
                  <a:schemeClr val="tx1"/>
                </a:solidFill>
                <a:latin typeface="微软雅黑" panose="020B0503020204020204" pitchFamily="34" charset="-122"/>
                <a:ea typeface="微软雅黑" panose="020B0503020204020204" pitchFamily="34" charset="-122"/>
                <a:sym typeface="+mn-ea"/>
              </a:rPr>
              <a:t>保障劳动者的劳动权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物质帮助权</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 </a:t>
            </a:r>
            <a:r>
              <a:rPr lang="zh-CN" altLang="en-US" sz="2295" dirty="0">
                <a:solidFill>
                  <a:schemeClr val="tx1"/>
                </a:solidFill>
                <a:latin typeface="微软雅黑" panose="020B0503020204020204" pitchFamily="34" charset="-122"/>
                <a:ea typeface="微软雅黑" panose="020B0503020204020204" pitchFamily="34" charset="-122"/>
                <a:sym typeface="+mn-ea"/>
              </a:rPr>
              <a:t>报酬权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  </a:t>
            </a:r>
            <a:r>
              <a:rPr lang="zh-CN" altLang="en-US" sz="2295" dirty="0">
                <a:solidFill>
                  <a:schemeClr val="tx1"/>
                </a:solidFill>
                <a:latin typeface="微软雅黑" panose="020B0503020204020204" pitchFamily="34" charset="-122"/>
                <a:ea typeface="微软雅黑" panose="020B0503020204020204" pitchFamily="34" charset="-122"/>
                <a:sym typeface="+mn-ea"/>
              </a:rPr>
              <a:t>休息休假权</a:t>
            </a: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  ）是劳动权的核心。</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A. </a:t>
            </a:r>
            <a:r>
              <a:rPr lang="zh-CN" altLang="en-US" sz="2295" dirty="0">
                <a:solidFill>
                  <a:schemeClr val="tx1"/>
                </a:solidFill>
                <a:latin typeface="微软雅黑" panose="020B0503020204020204" pitchFamily="34" charset="-122"/>
                <a:ea typeface="微软雅黑" panose="020B0503020204020204" pitchFamily="34" charset="-122"/>
                <a:sym typeface="+mn-ea"/>
              </a:rPr>
              <a:t>择业权和劳动报酬权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B.  </a:t>
            </a:r>
            <a:r>
              <a:rPr lang="zh-CN" altLang="en-US" sz="2295" dirty="0">
                <a:solidFill>
                  <a:schemeClr val="tx1"/>
                </a:solidFill>
                <a:latin typeface="微软雅黑" panose="020B0503020204020204" pitchFamily="34" charset="-122"/>
                <a:ea typeface="微软雅黑" panose="020B0503020204020204" pitchFamily="34" charset="-122"/>
                <a:sym typeface="+mn-ea"/>
              </a:rPr>
              <a:t>就业权和择业权</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 </a:t>
            </a:r>
            <a:r>
              <a:rPr lang="zh-CN" altLang="en-US" sz="2295" dirty="0">
                <a:solidFill>
                  <a:schemeClr val="tx1"/>
                </a:solidFill>
                <a:latin typeface="微软雅黑" panose="020B0503020204020204" pitchFamily="34" charset="-122"/>
                <a:ea typeface="微软雅黑" panose="020B0503020204020204" pitchFamily="34" charset="-122"/>
                <a:sym typeface="+mn-ea"/>
              </a:rPr>
              <a:t>休息休假权和劳动保护权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劳动保护权和职业培训权</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3.</a:t>
            </a:r>
            <a:r>
              <a:rPr lang="zh-CN" altLang="en-US" sz="2295" dirty="0">
                <a:solidFill>
                  <a:schemeClr val="tx1"/>
                </a:solidFill>
                <a:latin typeface="微软雅黑" panose="020B0503020204020204" pitchFamily="34" charset="-122"/>
                <a:ea typeface="微软雅黑" panose="020B0503020204020204" pitchFamily="34" charset="-122"/>
                <a:sym typeface="+mn-ea"/>
              </a:rPr>
              <a:t>关于劳动法的基本原则的说法正确的是（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A.</a:t>
            </a:r>
            <a:r>
              <a:rPr lang="zh-CN" altLang="en-US" sz="2295" dirty="0">
                <a:solidFill>
                  <a:schemeClr val="tx1"/>
                </a:solidFill>
                <a:latin typeface="微软雅黑" panose="020B0503020204020204" pitchFamily="34" charset="-122"/>
                <a:ea typeface="微软雅黑" panose="020B0503020204020204" pitchFamily="34" charset="-122"/>
                <a:sym typeface="+mn-ea"/>
              </a:rPr>
              <a:t>具有指导性、纲领性的法律规范</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a:t>
            </a:r>
            <a:r>
              <a:rPr lang="zh-CN" altLang="en-US" sz="2295" dirty="0">
                <a:solidFill>
                  <a:schemeClr val="tx1"/>
                </a:solidFill>
                <a:latin typeface="微软雅黑" panose="020B0503020204020204" pitchFamily="34" charset="-122"/>
                <a:ea typeface="微软雅黑" panose="020B0503020204020204" pitchFamily="34" charset="-122"/>
                <a:sym typeface="+mn-ea"/>
              </a:rPr>
              <a:t>其权威性高于劳动法的具体规定</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其稳定性低于劳动法的具体规定</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a:t>
            </a:r>
            <a:r>
              <a:rPr lang="zh-CN" altLang="en-US" sz="2295" dirty="0">
                <a:solidFill>
                  <a:schemeClr val="tx1"/>
                </a:solidFill>
                <a:latin typeface="微软雅黑" panose="020B0503020204020204" pitchFamily="34" charset="-122"/>
                <a:ea typeface="微软雅黑" panose="020B0503020204020204" pitchFamily="34" charset="-122"/>
                <a:sym typeface="+mn-ea"/>
              </a:rPr>
              <a:t>其权威性低于劳动法的具体规定</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E.</a:t>
            </a:r>
            <a:r>
              <a:rPr lang="zh-CN" altLang="en-US" sz="2295" dirty="0">
                <a:solidFill>
                  <a:schemeClr val="tx1"/>
                </a:solidFill>
                <a:latin typeface="微软雅黑" panose="020B0503020204020204" pitchFamily="34" charset="-122"/>
                <a:ea typeface="微软雅黑" panose="020B0503020204020204" pitchFamily="34" charset="-122"/>
                <a:sym typeface="+mn-ea"/>
              </a:rPr>
              <a:t>其稳定性高于劳动法的具体规定</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  【</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】ABE</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劳动权保障具体体现为</a:t>
            </a: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基本保护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平等就业权</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a:t>
            </a:r>
            <a:r>
              <a:rPr lang="zh-CN" altLang="en-US" sz="2295" dirty="0">
                <a:solidFill>
                  <a:schemeClr val="tx1"/>
                </a:solidFill>
                <a:latin typeface="微软雅黑" panose="020B0503020204020204" pitchFamily="34" charset="-122"/>
                <a:ea typeface="微软雅黑" panose="020B0503020204020204" pitchFamily="34" charset="-122"/>
                <a:sym typeface="+mn-ea"/>
              </a:rPr>
              <a:t>全面保护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a:t>
            </a:r>
            <a:r>
              <a:rPr lang="zh-CN" altLang="en-US" sz="2295" dirty="0">
                <a:solidFill>
                  <a:schemeClr val="tx1"/>
                </a:solidFill>
                <a:latin typeface="微软雅黑" panose="020B0503020204020204" pitchFamily="34" charset="-122"/>
                <a:ea typeface="微软雅黑" panose="020B0503020204020204" pitchFamily="34" charset="-122"/>
                <a:sym typeface="+mn-ea"/>
              </a:rPr>
              <a:t>自由择业权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E.</a:t>
            </a:r>
            <a:r>
              <a:rPr lang="zh-CN" altLang="en-US" sz="2295" dirty="0">
                <a:solidFill>
                  <a:schemeClr val="tx1"/>
                </a:solidFill>
                <a:latin typeface="微软雅黑" panose="020B0503020204020204" pitchFamily="34" charset="-122"/>
                <a:ea typeface="微软雅黑" panose="020B0503020204020204" pitchFamily="34" charset="-122"/>
                <a:sym typeface="+mn-ea"/>
              </a:rPr>
              <a:t>优先保护</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】ACE</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5.</a:t>
            </a:r>
            <a:r>
              <a:rPr lang="zh-CN" altLang="en-US" sz="2295" dirty="0">
                <a:solidFill>
                  <a:schemeClr val="tx1"/>
                </a:solidFill>
                <a:latin typeface="微软雅黑" panose="020B0503020204020204" pitchFamily="34" charset="-122"/>
                <a:ea typeface="微软雅黑" panose="020B0503020204020204" pitchFamily="34" charset="-122"/>
                <a:sym typeface="+mn-ea"/>
              </a:rPr>
              <a:t>所谓（  ）是对劳动者权益和权能的保护，包括人身权益和财产权利、法定权利和约定权益。</a:t>
            </a:r>
            <a:endParaRPr lang="zh-CN" altLang="en-US" sz="2295" b="1"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b="1"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A. </a:t>
            </a:r>
            <a:r>
              <a:rPr lang="zh-CN" altLang="en-US" sz="2295" dirty="0">
                <a:solidFill>
                  <a:schemeClr val="tx1"/>
                </a:solidFill>
                <a:latin typeface="微软雅黑" panose="020B0503020204020204" pitchFamily="34" charset="-122"/>
                <a:ea typeface="微软雅黑" panose="020B0503020204020204" pitchFamily="34" charset="-122"/>
                <a:sym typeface="+mn-ea"/>
              </a:rPr>
              <a:t>基本保护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B.  </a:t>
            </a:r>
            <a:r>
              <a:rPr lang="zh-CN" altLang="en-US" sz="2295" dirty="0">
                <a:solidFill>
                  <a:schemeClr val="tx1"/>
                </a:solidFill>
                <a:latin typeface="微软雅黑" panose="020B0503020204020204" pitchFamily="34" charset="-122"/>
                <a:ea typeface="微软雅黑" panose="020B0503020204020204" pitchFamily="34" charset="-122"/>
                <a:sym typeface="+mn-ea"/>
              </a:rPr>
              <a:t>优先保护</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 </a:t>
            </a:r>
            <a:r>
              <a:rPr lang="zh-CN" altLang="en-US" sz="2295" dirty="0">
                <a:solidFill>
                  <a:schemeClr val="tx1"/>
                </a:solidFill>
                <a:latin typeface="微软雅黑" panose="020B0503020204020204" pitchFamily="34" charset="-122"/>
                <a:ea typeface="微软雅黑" panose="020B0503020204020204" pitchFamily="34" charset="-122"/>
                <a:sym typeface="+mn-ea"/>
              </a:rPr>
              <a:t>全面保护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部分保护</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  【</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】C</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6.</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）是劳动权的核心。</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．择业权和劳动报酬权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．就业权和择业权</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．休息休假和劳动保护权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．劳动保护权和职业培训权</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7.</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）是指劳动法的各项具体劳动法律制度的构成和相互关系。</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lvl="0" fontAlgn="base">
              <a:lnSpc>
                <a:spcPct val="150000"/>
              </a:lnSpc>
              <a:spcBef>
                <a:spcPct val="0"/>
              </a:spcBef>
              <a:spcAft>
                <a:spcPct val="0"/>
              </a:spcAft>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劳动法的渊源</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lvl="0" fontAlgn="base">
              <a:lnSpc>
                <a:spcPct val="150000"/>
              </a:lnSpc>
              <a:spcBef>
                <a:spcPct val="0"/>
              </a:spcBef>
              <a:spcAft>
                <a:spcPct val="0"/>
              </a:spcAft>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．劳动法的体系</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．劳动法的原则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．劳动法的内容</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8.</a:t>
            </a:r>
            <a:r>
              <a:rPr lang="zh-CN" altLang="en-US" sz="2295" dirty="0">
                <a:solidFill>
                  <a:schemeClr val="tx1"/>
                </a:solidFill>
                <a:latin typeface="微软雅黑" panose="020B0503020204020204" pitchFamily="34" charset="-122"/>
                <a:ea typeface="微软雅黑" panose="020B0503020204020204" pitchFamily="34" charset="-122"/>
                <a:sym typeface="+mn-ea"/>
              </a:rPr>
              <a:t>下面属于法律渊源的有（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正式解释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C.</a:t>
            </a:r>
            <a:r>
              <a:rPr lang="zh-CN" altLang="en-US" sz="2295" dirty="0">
                <a:solidFill>
                  <a:schemeClr val="tx1"/>
                </a:solidFill>
                <a:latin typeface="微软雅黑" panose="020B0503020204020204" pitchFamily="34" charset="-122"/>
                <a:ea typeface="微软雅黑" panose="020B0503020204020204" pitchFamily="34" charset="-122"/>
                <a:sym typeface="+mn-ea"/>
              </a:rPr>
              <a:t>地方性劳动法规</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劳动规章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E.</a:t>
            </a:r>
            <a:r>
              <a:rPr lang="zh-CN" altLang="en-US" sz="2295" dirty="0">
                <a:solidFill>
                  <a:schemeClr val="tx1"/>
                </a:solidFill>
                <a:latin typeface="微软雅黑" panose="020B0503020204020204" pitchFamily="34" charset="-122"/>
                <a:ea typeface="微软雅黑" panose="020B0503020204020204" pitchFamily="34" charset="-122"/>
                <a:sym typeface="+mn-ea"/>
              </a:rPr>
              <a:t>国务院劳动行政法规</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】ABCDE</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436" y="1042977"/>
            <a:ext cx="6819487"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9.(    )</a:t>
            </a:r>
            <a:r>
              <a:rPr lang="zh-CN" altLang="en-US" sz="2295" dirty="0">
                <a:solidFill>
                  <a:schemeClr val="tx1"/>
                </a:solidFill>
                <a:latin typeface="微软雅黑" panose="020B0503020204020204" pitchFamily="34" charset="-122"/>
                <a:ea typeface="微软雅黑" panose="020B0503020204020204" pitchFamily="34" charset="-122"/>
                <a:sym typeface="+mn-ea"/>
              </a:rPr>
              <a:t>不具有法律效力</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立法解释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任意解释</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Ｃ</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司法解释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行政解释</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288" y="5259519"/>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723071" y="538318"/>
            <a:ext cx="4228625" cy="560070"/>
          </a:xfrm>
          <a:prstGeom prst="rect">
            <a:avLst/>
          </a:prstGeom>
          <a:noFill/>
        </p:spPr>
        <p:txBody>
          <a:bodyPr wrap="square" lIns="120017" tIns="60008" rIns="120017" bIns="60008" rtlCol="0">
            <a:spAutoFit/>
          </a:bodyPr>
          <a:lstStyle/>
          <a:p>
            <a:pPr algn="ct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
        <p:nvSpPr>
          <p:cNvPr id="3" name="文本框 2"/>
          <p:cNvSpPr txBox="1"/>
          <p:nvPr/>
        </p:nvSpPr>
        <p:spPr>
          <a:xfrm>
            <a:off x="862005" y="1042843"/>
            <a:ext cx="7806646" cy="5400675"/>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一、劳动法的概念</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p28</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marL="0" marR="0" lvl="0" indent="0" algn="l" rtl="0" eaLnBrk="1" latinLnBrk="0" hangingPunct="1">
              <a:lnSpc>
                <a:spcPct val="150000"/>
              </a:lnSpc>
              <a:spcBef>
                <a:spcPct val="0"/>
              </a:spcBef>
              <a:spcAft>
                <a:spcPct val="0"/>
              </a:spcAft>
              <a:buNone/>
            </a:pPr>
            <a:r>
              <a:rPr lang="zh-CN" altLang="en-US" sz="2295" dirty="0">
                <a:solidFill>
                  <a:schemeClr val="tx1"/>
                </a:solidFill>
                <a:latin typeface="微软雅黑" panose="020B0503020204020204" pitchFamily="34" charset="-122"/>
                <a:ea typeface="微软雅黑" panose="020B0503020204020204" pitchFamily="34" charset="-122"/>
                <a:sym typeface="+mn-ea"/>
              </a:rPr>
              <a:t>（一）劳动法的含义：</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rtl="0" eaLnBrk="1" latinLnBrk="0" hangingPunct="1">
              <a:lnSpc>
                <a:spcPct val="150000"/>
              </a:lnSpc>
              <a:spcBef>
                <a:spcPct val="0"/>
              </a:spcBef>
              <a:spcAft>
                <a:spcPct val="0"/>
              </a:spcAft>
              <a:buNone/>
            </a:pP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、适用于雇佣、报酬、工作条件、工会及劳资关系的法律总称 。</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简明不列颠百科全书</a:t>
            </a:r>
            <a:r>
              <a:rPr lang="en-US" altLang="zh-CN" sz="2295" dirty="0">
                <a:solidFill>
                  <a:schemeClr val="tx1"/>
                </a:solidFill>
                <a:latin typeface="微软雅黑" panose="020B0503020204020204" pitchFamily="34" charset="-122"/>
                <a:ea typeface="微软雅黑" panose="020B0503020204020204" pitchFamily="34" charset="-122"/>
                <a:sym typeface="+mn-ea"/>
              </a:rPr>
              <a:t>》</a:t>
            </a:r>
            <a:endParaRPr lang="en-US" altLang="zh-CN" sz="2295" dirty="0">
              <a:solidFill>
                <a:schemeClr val="tx1"/>
              </a:solidFill>
              <a:latin typeface="微软雅黑" panose="020B0503020204020204" pitchFamily="34" charset="-122"/>
              <a:ea typeface="微软雅黑" panose="020B0503020204020204" pitchFamily="34" charset="-122"/>
            </a:endParaRPr>
          </a:p>
          <a:p>
            <a:pPr marL="0" marR="0" lvl="0" indent="0" algn="l" rtl="0" eaLnBrk="1" latinLnBrk="0" hangingPunct="1">
              <a:lnSpc>
                <a:spcPct val="150000"/>
              </a:lnSpc>
              <a:spcBef>
                <a:spcPct val="0"/>
              </a:spcBef>
              <a:spcAft>
                <a:spcPct val="0"/>
              </a:spcAft>
              <a:buNone/>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、狭义：仅指劳动法律部门的核心法律，即</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这一规范性文件 。</a:t>
            </a:r>
            <a:endParaRPr lang="en-US" altLang="zh-CN" sz="2295" dirty="0">
              <a:solidFill>
                <a:schemeClr val="tx1"/>
              </a:solidFill>
              <a:latin typeface="微软雅黑" panose="020B0503020204020204" pitchFamily="34" charset="-122"/>
              <a:ea typeface="微软雅黑" panose="020B0503020204020204" pitchFamily="34" charset="-122"/>
            </a:endParaRPr>
          </a:p>
          <a:p>
            <a:pPr marL="0" marR="0" lvl="0" indent="0" algn="l" rtl="0" eaLnBrk="1" latinLnBrk="0" hangingPunct="1">
              <a:lnSpc>
                <a:spcPct val="150000"/>
              </a:lnSpc>
              <a:spcBef>
                <a:spcPct val="0"/>
              </a:spcBef>
              <a:spcAft>
                <a:spcPct val="0"/>
              </a:spcAft>
              <a:buNone/>
            </a:pPr>
            <a:r>
              <a:rPr lang="en-US" altLang="zh-CN" sz="2295" dirty="0">
                <a:solidFill>
                  <a:schemeClr val="tx1"/>
                </a:solidFill>
                <a:latin typeface="微软雅黑" panose="020B0503020204020204" pitchFamily="34" charset="-122"/>
                <a:ea typeface="微软雅黑" panose="020B0503020204020204" pitchFamily="34" charset="-122"/>
                <a:sym typeface="+mn-ea"/>
              </a:rPr>
              <a:t>3</a:t>
            </a:r>
            <a:r>
              <a:rPr lang="zh-CN" altLang="en-US" sz="2295" dirty="0">
                <a:solidFill>
                  <a:schemeClr val="tx1"/>
                </a:solidFill>
                <a:latin typeface="微软雅黑" panose="020B0503020204020204" pitchFamily="34" charset="-122"/>
                <a:ea typeface="微软雅黑" panose="020B0503020204020204" pitchFamily="34" charset="-122"/>
                <a:sym typeface="+mn-ea"/>
              </a:rPr>
              <a:t>、广义：指调整劳动关系以及与劳动关系密切联系的其他一些社会关系的法律规范的总和 。</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rtl="0" eaLnBrk="1" latinLnBrk="0" hangingPunct="1">
              <a:lnSpc>
                <a:spcPct val="150000"/>
              </a:lnSpc>
              <a:spcBef>
                <a:spcPct val="0"/>
              </a:spcBef>
              <a:spcAft>
                <a:spcPct val="0"/>
              </a:spcAft>
              <a:buNone/>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、劳动法是指法律学科的分支：劳动法学 。</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436" y="1042977"/>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10.</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下列属于劳动法构成体系的有（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．促进就业法律制度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．劳动标准制度</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．职业培训制度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．社会保险和福利制度</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E</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．劳动争议处理制度</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】ABCDE</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46819" y="1034946"/>
            <a:ext cx="7845525" cy="4987290"/>
          </a:xfrm>
          <a:prstGeom prst="rect">
            <a:avLst/>
          </a:prstGeom>
          <a:noFill/>
        </p:spPr>
        <p:txBody>
          <a:bodyPr wrap="square" rtlCol="0">
            <a:spAutoFit/>
          </a:bodyPr>
          <a:lstStyle/>
          <a:p>
            <a:pPr eaLnBrk="1" latinLnBrk="0" hangingPunct="1">
              <a:lnSpc>
                <a:spcPct val="150000"/>
              </a:lnSpc>
            </a:pPr>
            <a:r>
              <a:rPr lang="zh-CN" altLang="en-US" sz="2295">
                <a:solidFill>
                  <a:schemeClr val="tx1"/>
                </a:solidFill>
                <a:latin typeface="微软雅黑" panose="020B0503020204020204" pitchFamily="34" charset="-122"/>
                <a:ea typeface="微软雅黑" panose="020B0503020204020204" pitchFamily="34" charset="-122"/>
              </a:rPr>
              <a:t>一、劳动法律关系及其特征</a:t>
            </a:r>
          </a:p>
          <a:p>
            <a:pPr eaLnBrk="1" latinLnBrk="0" hangingPunct="1">
              <a:lnSpc>
                <a:spcPct val="150000"/>
              </a:lnSpc>
            </a:pPr>
            <a:r>
              <a:rPr lang="zh-CN" altLang="en-US" sz="2295">
                <a:solidFill>
                  <a:schemeClr val="tx1"/>
                </a:solidFill>
                <a:latin typeface="微软雅黑" panose="020B0503020204020204" pitchFamily="34" charset="-122"/>
                <a:ea typeface="微软雅黑" panose="020B0503020204020204" pitchFamily="34" charset="-122"/>
              </a:rPr>
              <a:t>（一）含义：指劳动法律规范在调整劳动关系过程中所形成的劳动者（雇员）与用人单位（雇主）之间权利义务关系 。</a:t>
            </a:r>
          </a:p>
          <a:p>
            <a:pPr eaLnBrk="1" latinLnBrk="0" hangingPunct="1">
              <a:lnSpc>
                <a:spcPct val="150000"/>
              </a:lnSpc>
            </a:pPr>
            <a:r>
              <a:rPr lang="zh-CN" altLang="en-US" sz="2295">
                <a:solidFill>
                  <a:schemeClr val="tx1"/>
                </a:solidFill>
                <a:latin typeface="微软雅黑" panose="020B0503020204020204" pitchFamily="34" charset="-122"/>
                <a:ea typeface="微软雅黑" panose="020B0503020204020204" pitchFamily="34" charset="-122"/>
              </a:rPr>
              <a:t>1、劳动关系转变为劳动法律的条件：</a:t>
            </a:r>
          </a:p>
          <a:p>
            <a:pPr eaLnBrk="1" latinLnBrk="0" hangingPunct="1">
              <a:lnSpc>
                <a:spcPct val="150000"/>
              </a:lnSpc>
            </a:pPr>
            <a:r>
              <a:rPr lang="zh-CN" altLang="en-US" sz="2295">
                <a:solidFill>
                  <a:schemeClr val="tx1"/>
                </a:solidFill>
                <a:latin typeface="微软雅黑" panose="020B0503020204020204" pitchFamily="34" charset="-122"/>
                <a:ea typeface="微软雅黑" panose="020B0503020204020204" pitchFamily="34" charset="-122"/>
              </a:rPr>
              <a:t>　　1）存在现实的劳动关系</a:t>
            </a:r>
          </a:p>
          <a:p>
            <a:pPr eaLnBrk="1" latinLnBrk="0" hangingPunct="1">
              <a:lnSpc>
                <a:spcPct val="150000"/>
              </a:lnSpc>
            </a:pPr>
            <a:r>
              <a:rPr lang="zh-CN" altLang="en-US" sz="2295">
                <a:solidFill>
                  <a:schemeClr val="tx1"/>
                </a:solidFill>
                <a:latin typeface="微软雅黑" panose="020B0503020204020204" pitchFamily="34" charset="-122"/>
                <a:ea typeface="微软雅黑" panose="020B0503020204020204" pitchFamily="34" charset="-122"/>
              </a:rPr>
              <a:t>　　2）存在着调整劳动关系的法律规范</a:t>
            </a:r>
            <a:endParaRPr lang="zh-CN" altLang="en-US" sz="2295" dirty="0">
              <a:solidFill>
                <a:schemeClr val="tx1"/>
              </a:solidFill>
              <a:latin typeface="微软雅黑" panose="020B0503020204020204" pitchFamily="34" charset="-122"/>
              <a:ea typeface="微软雅黑" panose="020B0503020204020204" pitchFamily="34" charset="-122"/>
              <a:sym typeface="+mn-ea"/>
            </a:endParaRPr>
          </a:p>
          <a:p>
            <a:pPr eaLnBrk="1" latinLnBrk="0" hangingPunct="1">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sym typeface="+mn-ea"/>
              </a:rPr>
              <a:t>区别：劳动法律关系与劳动关系最主要的区别在于劳动法律关系体现了国家意志。</a:t>
            </a:r>
            <a:endParaRPr lang="zh-CN" altLang="en-US" sz="2295" dirty="0">
              <a:solidFill>
                <a:srgbClr val="004250"/>
              </a:solidFill>
              <a:latin typeface="微软雅黑" panose="020B0503020204020204" pitchFamily="34" charset="-122"/>
              <a:ea typeface="微软雅黑" panose="020B0503020204020204" pitchFamily="34" charset="-122"/>
            </a:endParaRPr>
          </a:p>
          <a:p>
            <a:endParaRPr lang="zh-CN" altLang="en-US" sz="2105">
              <a:solidFill>
                <a:srgbClr val="004250"/>
              </a:solidFill>
            </a:endParaRPr>
          </a:p>
          <a:p>
            <a:endParaRPr lang="zh-CN" altLang="en-US" sz="2105">
              <a:solidFill>
                <a:srgbClr val="004250"/>
              </a:solidFill>
            </a:endParaRPr>
          </a:p>
        </p:txBody>
      </p:sp>
      <p:sp>
        <p:nvSpPr>
          <p:cNvPr id="6" name="文本框 5"/>
          <p:cNvSpPr txBox="1"/>
          <p:nvPr/>
        </p:nvSpPr>
        <p:spPr>
          <a:xfrm>
            <a:off x="2829006" y="387378"/>
            <a:ext cx="8126785" cy="547370"/>
          </a:xfrm>
          <a:prstGeom prst="rect">
            <a:avLst/>
          </a:prstGeom>
          <a:noFill/>
        </p:spPr>
        <p:txBody>
          <a:bodyPr wrap="square" rtlCol="0">
            <a:spAutoFit/>
          </a:bodyPr>
          <a:lstStyle/>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965785" y="478500"/>
            <a:ext cx="7247770" cy="532130"/>
          </a:xfrm>
          <a:prstGeom prst="rect">
            <a:avLst/>
          </a:prstGeom>
          <a:noFill/>
        </p:spPr>
        <p:txBody>
          <a:bodyPr wrap="square"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273873" y="455416"/>
            <a:ext cx="4412690"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
        <p:nvSpPr>
          <p:cNvPr id="3" name="文本框 2"/>
          <p:cNvSpPr txBox="1"/>
          <p:nvPr/>
        </p:nvSpPr>
        <p:spPr>
          <a:xfrm>
            <a:off x="847426" y="1042843"/>
            <a:ext cx="7524171" cy="433832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（二）劳动法律关系的种类：</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、劳动合同关系（即雇员与雇主在劳动过程中的权力义务关系）</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劳动合同关系细分为：</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）国有企业劳动合同关系</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）集体企业劳动合同关系</a:t>
            </a:r>
            <a:endParaRPr kumimoji="0" lang="en-US" altLang="zh-CN"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）股份制企业劳动合同关系</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）私营企业和个体经营单位劳动合同关系</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56256" y="476070"/>
            <a:ext cx="3893300" cy="532130"/>
          </a:xfrm>
          <a:prstGeom prst="rect">
            <a:avLst/>
          </a:prstGeom>
          <a:noFill/>
        </p:spPr>
        <p:txBody>
          <a:bodyPr wrap="square" rtlCol="0">
            <a:spAutoFit/>
          </a:bodyPr>
          <a:lstStyle/>
          <a:p>
            <a:pPr algn="ctr"/>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
        <p:nvSpPr>
          <p:cNvPr id="6" name="文本框 5"/>
          <p:cNvSpPr txBox="1"/>
          <p:nvPr/>
        </p:nvSpPr>
        <p:spPr>
          <a:xfrm>
            <a:off x="844996" y="1031908"/>
            <a:ext cx="6735062" cy="329184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）外商投资企业劳动合同关系</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6</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）国家机关、社会团体、事业单位与劳动者建立的劳动合同关系等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、劳动行政法律关系（劳动行政主体机构、劳动行政相对人（被管理和接受服务者－即劳动者</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用人单位）</a:t>
            </a:r>
            <a:r>
              <a:rPr lang="zh-CN" altLang="en-US" sz="210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endPar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6690109" cy="383540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、劳动服务法律关系（即劳动服务主体与劳动关系当事人一方或双方之间，依据劳动法律规范和有关法规形成的权利义务关系）</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）服务对象：劳动关系当事人</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）服务内容按规定约定（如培训、工会等）</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47473" y="1042977"/>
            <a:ext cx="7714976" cy="4900295"/>
          </a:xfrm>
          <a:prstGeom prst="rect">
            <a:avLst/>
          </a:prstGeom>
          <a:noFill/>
          <a:ln w="9525" algn="ctr">
            <a:noFill/>
            <a:miter lim="800000"/>
          </a:ln>
        </p:spPr>
        <p:txBody>
          <a:bodyPr wrap="square" lIns="118127" tIns="61426" rIns="118127" bIns="61426">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（三）劳动法律关系的特征</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、劳动法律关系是劳动关系的现实形态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）劳动法律关系是以劳动关系和劳动法律规范为前提而形成的社会关系，是法律对人们的劳动行为及其关系进行调整而出现的一种状态。</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）现实权力义务是指法律关系主体实际行使和履行的权力义务。</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）劳动关系是劳动法律关系的现实基础，而劳动法律关系则是劳动关系的法律形式。</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cs typeface="仿宋_GB2312" pitchFamily="49" charset="-122"/>
              <a:sym typeface="+mn-ea"/>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46211" y="1042843"/>
            <a:ext cx="6334737" cy="4368800"/>
          </a:xfrm>
          <a:prstGeom prst="rect">
            <a:avLst/>
          </a:prstGeom>
          <a:ln algn="ctr">
            <a:miter lim="800000"/>
          </a:ln>
        </p:spPr>
        <p:txBody>
          <a:bodyPr vert="horz" wrap="square" lIns="118127" tIns="61426" rIns="118127" bIns="61426"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、劳动法律关系的内容是权利和义务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、劳动法律关系是双务关系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）雇员与雇主既是权利主体，又是义务主体，互为对价关系 </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）雇主的权利是雇员的义务，雇员的权利是雇主的义务（劳动纪律、支付工资、安全生产、社会福利等）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defTabSz="1563370" fontAlgn="auto">
              <a:lnSpc>
                <a:spcPct val="150000"/>
              </a:lnSpc>
              <a:spcAft>
                <a:spcPts val="0"/>
              </a:spcAft>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9601" y="1057448"/>
            <a:ext cx="7585526" cy="5428615"/>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en-US" altLang="zh-CN"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4</a:t>
            </a: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、劳动法律关系具有国家强制性</a:t>
            </a:r>
            <a:endParaRPr kumimoji="0" lang="zh-CN" altLang="en-US" sz="2295"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a:ln>
                  <a:noFill/>
                </a:ln>
                <a:solidFill>
                  <a:schemeClr val="tx1"/>
                </a:solidFill>
                <a:effectLst/>
                <a:uLnTx/>
                <a:uFillTx/>
                <a:latin typeface="微软雅黑" panose="020B0503020204020204" pitchFamily="34" charset="-122"/>
                <a:ea typeface="微软雅黑" panose="020B0503020204020204" pitchFamily="34" charset="-122"/>
                <a:sym typeface="+mn-ea"/>
              </a:rPr>
              <a:t>　　劳动法律关系是以国家强制力作为保障手段的社会关系，是由观念抽象状态转化为现实秩序的一种状态。（不得使用童工，不得低于最低工资标准雇用员工，雇主提供的劳动安全卫生条件不得低于国家标准等）</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1288746" y="469833"/>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116556" cy="436626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二、劳动法律关系的构成要素（即劳动法律关系的主体、内容与客体）</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一）劳动法律关系主体：按照劳动法律规定享有权利、承担义务和劳动法律关系的参与者（企业、个体、国家机关、事业组织、社会团体）和与之建立劳动关系的劳动者，即雇主和雇员（工会是团体劳动法律关系的形式主体）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　</a:t>
            </a: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98990" y="604768"/>
            <a:ext cx="3893300" cy="532130"/>
          </a:xfrm>
          <a:prstGeom prst="rect">
            <a:avLst/>
          </a:prstGeom>
          <a:noFill/>
        </p:spPr>
        <p:txBody>
          <a:bodyPr wrap="square" rtlCol="0">
            <a:spAutoFit/>
          </a:bodyPr>
          <a:lstStyle/>
          <a:p>
            <a:pPr algn="ct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
        <p:nvSpPr>
          <p:cNvPr id="6" name="文本框 5"/>
          <p:cNvSpPr txBox="1"/>
          <p:nvPr/>
        </p:nvSpPr>
        <p:spPr>
          <a:xfrm>
            <a:off x="844996" y="1031908"/>
            <a:ext cx="6806137" cy="3248025"/>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二、劳动法基本原则</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chemeClr val="tx1"/>
                </a:solidFill>
                <a:latin typeface="微软雅黑" panose="020B0503020204020204" pitchFamily="34" charset="-122"/>
                <a:ea typeface="微软雅黑" panose="020B0503020204020204" pitchFamily="34" charset="-122"/>
                <a:sym typeface="+mn-ea"/>
              </a:rPr>
              <a:t>（一）劳动法基本原则的含义和特征</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劳动法基本原则：指调整劳动关系以及与劳动关系密切联系的其他一些社会关系时必须遵循的基本准则 。</a:t>
            </a:r>
            <a:endParaRPr lang="en-US" altLang="zh-CN"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endParaRPr kumimoji="0" lang="en-US" altLang="zh-CN" sz="210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389214" cy="5247640"/>
          </a:xfrm>
          <a:prstGeom prst="rect">
            <a:avLst/>
          </a:prstGeom>
          <a:noFill/>
        </p:spPr>
        <p:txBody>
          <a:bodyPr wrap="square" lIns="120017" tIns="60008" rIns="120017" bIns="60008" rtlCol="0">
            <a:spAutoFit/>
          </a:bodyPr>
          <a:lstStyle/>
          <a:p>
            <a:pPr marL="0" marR="0" lvl="0" indent="0" algn="l" defTabSz="914400" rtl="0" eaLnBrk="1" latinLnBrk="0" hangingPunct="1">
              <a:lnSpc>
                <a:spcPct val="13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、依据人的年龄、健康、智力和行为自由等事实要素，</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3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法律通常将自然人分为：</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3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）完全劳动行为能力人（身体健康、完全行为自由、</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18</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周岁以上的男性劳动者）</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3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）限制劳动行为能力人（</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16</a:t>
            </a:r>
            <a:r>
              <a:rPr lang="zh-CN"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18</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周岁未成年人、女性劳动者、具有一定劳动能力的残疾人、特定的疾病患者、部分被依法限制行为自由的人）</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3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）无劳动行为能力人（完全散失劳动能力的残疾人、</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16</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岁以下的未成年人，经有权机关批准，文娱、体育、特种工艺单位可以招用的未成年人除外）</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6771511" cy="224282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（二）劳动法律关系的内容</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含义：指劳动法律关系主体依法享有的</a:t>
            </a: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权力</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和承担的</a:t>
            </a: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义务</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。（劳动法律关系为双务关系）</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4" name="TextBox 3"/>
          <p:cNvSpPr txBox="1"/>
          <p:nvPr/>
        </p:nvSpPr>
        <p:spPr>
          <a:xfrm>
            <a:off x="1274141"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grpSp>
        <p:nvGrpSpPr>
          <p:cNvPr id="5" name="组合 16"/>
          <p:cNvGrpSpPr/>
          <p:nvPr/>
        </p:nvGrpSpPr>
        <p:grpSpPr bwMode="auto">
          <a:xfrm>
            <a:off x="978404" y="1142149"/>
            <a:ext cx="6288151" cy="4956987"/>
            <a:chOff x="914400" y="1295400"/>
            <a:chExt cx="6572264" cy="5181600"/>
          </a:xfrm>
        </p:grpSpPr>
        <p:sp>
          <p:nvSpPr>
            <p:cNvPr id="6" name="Text Box 5"/>
            <p:cNvSpPr txBox="1">
              <a:spLocks noChangeArrowheads="1"/>
            </p:cNvSpPr>
            <p:nvPr/>
          </p:nvSpPr>
          <p:spPr bwMode="auto">
            <a:xfrm>
              <a:off x="1917329" y="2590800"/>
              <a:ext cx="544890" cy="3048000"/>
            </a:xfrm>
            <a:prstGeom prst="rect">
              <a:avLst/>
            </a:prstGeom>
            <a:noFill/>
            <a:ln w="9525" algn="ctr">
              <a:solidFill>
                <a:srgbClr val="FFFF00"/>
              </a:solidFill>
              <a:miter lim="800000"/>
            </a:ln>
          </p:spPr>
          <p:txBody>
            <a:bodyPr vert="eaVert" anchor="ctr" anchorCtr="1">
              <a:spAutoFit/>
            </a:bodyPr>
            <a:lstStyle/>
            <a:p>
              <a:pPr marL="342900" indent="-342900" algn="just">
                <a:spcBef>
                  <a:spcPct val="50000"/>
                </a:spcBef>
                <a:buClr>
                  <a:schemeClr val="folHlink"/>
                </a:buClr>
                <a:defRPr/>
              </a:pPr>
              <a:r>
                <a:rPr lang="zh-CN" altLang="en-US" sz="2200" b="1" spc="300" dirty="0">
                  <a:solidFill>
                    <a:schemeClr val="tx1"/>
                  </a:solidFill>
                  <a:latin typeface="微软雅黑" panose="020B0503020204020204" pitchFamily="34" charset="-122"/>
                  <a:ea typeface="微软雅黑" panose="020B0503020204020204" pitchFamily="34" charset="-122"/>
                </a:rPr>
                <a:t>劳动者权利</a:t>
              </a:r>
            </a:p>
          </p:txBody>
        </p:sp>
        <p:sp>
          <p:nvSpPr>
            <p:cNvPr id="7" name="矩形 11"/>
            <p:cNvSpPr>
              <a:spLocks noChangeArrowheads="1"/>
            </p:cNvSpPr>
            <p:nvPr/>
          </p:nvSpPr>
          <p:spPr bwMode="auto">
            <a:xfrm>
              <a:off x="914400" y="1447800"/>
              <a:ext cx="2819358" cy="449375"/>
            </a:xfrm>
            <a:prstGeom prst="rect">
              <a:avLst/>
            </a:prstGeom>
            <a:noFill/>
            <a:ln w="9525">
              <a:noFill/>
              <a:miter lim="800000"/>
            </a:ln>
          </p:spPr>
          <p:txBody>
            <a:bodyPr wrap="none">
              <a:spAutoFit/>
            </a:bodyPr>
            <a:lstStyle/>
            <a:p>
              <a:r>
                <a:rPr lang="zh-CN" altLang="en-US" sz="2200" b="1">
                  <a:solidFill>
                    <a:schemeClr val="tx1"/>
                  </a:solidFill>
                  <a:latin typeface="微软雅黑" panose="020B0503020204020204" pitchFamily="34" charset="-122"/>
                  <a:ea typeface="微软雅黑" panose="020B0503020204020204" pitchFamily="34" charset="-122"/>
                </a:rPr>
                <a:t>劳动法律关系的内容</a:t>
              </a:r>
            </a:p>
          </p:txBody>
        </p:sp>
        <p:sp>
          <p:nvSpPr>
            <p:cNvPr id="8" name="矩形 13"/>
            <p:cNvSpPr>
              <a:spLocks noChangeArrowheads="1"/>
            </p:cNvSpPr>
            <p:nvPr/>
          </p:nvSpPr>
          <p:spPr bwMode="auto">
            <a:xfrm>
              <a:off x="2914664" y="2295532"/>
              <a:ext cx="4572000" cy="3065306"/>
            </a:xfrm>
            <a:prstGeom prst="rect">
              <a:avLst/>
            </a:prstGeom>
            <a:noFill/>
            <a:ln w="9525">
              <a:noFill/>
              <a:miter lim="800000"/>
            </a:ln>
          </p:spPr>
          <p:txBody>
            <a:bodyPr>
              <a:spAutoFit/>
            </a:bodyPr>
            <a:lstStyle/>
            <a:p>
              <a:pPr>
                <a:lnSpc>
                  <a:spcPct val="120000"/>
                </a:lnSpc>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平等就业和择业的权利；</a:t>
              </a:r>
            </a:p>
            <a:p>
              <a:pPr>
                <a:lnSpc>
                  <a:spcPct val="120000"/>
                </a:lnSpc>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休息休假的权利</a:t>
              </a:r>
            </a:p>
            <a:p>
              <a:pPr>
                <a:lnSpc>
                  <a:spcPct val="120000"/>
                </a:lnSpc>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安保权利</a:t>
              </a:r>
            </a:p>
            <a:p>
              <a:pPr>
                <a:lnSpc>
                  <a:spcPct val="120000"/>
                </a:lnSpc>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职业技能培训权利</a:t>
              </a:r>
            </a:p>
            <a:p>
              <a:pPr>
                <a:lnSpc>
                  <a:spcPct val="120000"/>
                </a:lnSpc>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社会保险和福利的权利</a:t>
              </a:r>
            </a:p>
            <a:p>
              <a:pPr>
                <a:lnSpc>
                  <a:spcPct val="120000"/>
                </a:lnSpc>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提请劳动争议处理的权利</a:t>
              </a:r>
            </a:p>
            <a:p>
              <a:pPr>
                <a:lnSpc>
                  <a:spcPct val="120000"/>
                </a:lnSpc>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其他权利</a:t>
              </a:r>
            </a:p>
          </p:txBody>
        </p:sp>
        <p:sp>
          <p:nvSpPr>
            <p:cNvPr id="9" name="流程图: 手动输入 8"/>
            <p:cNvSpPr/>
            <p:nvPr/>
          </p:nvSpPr>
          <p:spPr bwMode="auto">
            <a:xfrm>
              <a:off x="2743200" y="1295400"/>
              <a:ext cx="3719513" cy="4800600"/>
            </a:xfrm>
            <a:prstGeom prst="flowChartManualInpu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00">
                <a:solidFill>
                  <a:schemeClr val="tx1"/>
                </a:solidFill>
                <a:latin typeface="微软雅黑" panose="020B0503020204020204" pitchFamily="34" charset="-122"/>
                <a:ea typeface="微软雅黑" panose="020B0503020204020204" pitchFamily="34" charset="-122"/>
              </a:endParaRPr>
            </a:p>
          </p:txBody>
        </p:sp>
        <p:pic>
          <p:nvPicPr>
            <p:cNvPr id="10" name="Picture 9" descr="D:\迅雷下载\懒人图库PNG图标精选集[03]PNG图标\png-0281.png"/>
            <p:cNvPicPr>
              <a:picLocks noChangeAspect="1" noChangeArrowheads="1"/>
            </p:cNvPicPr>
            <p:nvPr/>
          </p:nvPicPr>
          <p:blipFill>
            <a:blip r:embed="rId2"/>
            <a:srcRect/>
            <a:stretch>
              <a:fillRect/>
            </a:stretch>
          </p:blipFill>
          <p:spPr bwMode="auto">
            <a:xfrm>
              <a:off x="6019800" y="5257800"/>
              <a:ext cx="1219200" cy="1219200"/>
            </a:xfrm>
            <a:prstGeom prst="rect">
              <a:avLst/>
            </a:prstGeom>
            <a:noFill/>
            <a:ln w="9525">
              <a:noFill/>
              <a:miter lim="800000"/>
              <a:headEnd/>
              <a:tailEnd/>
            </a:ln>
          </p:spPr>
        </p:pic>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13781" y="267381"/>
            <a:ext cx="7232789" cy="781685"/>
          </a:xfrm>
          <a:prstGeom prst="rect">
            <a:avLst/>
          </a:prstGeom>
        </p:spPr>
        <p:txBody>
          <a:bodyPr wrap="square" lIns="120017" tIns="60008" rIns="120017" bIns="60008">
            <a:spAutoFit/>
          </a:bodyPr>
          <a:lstStyle/>
          <a:p>
            <a:pPr>
              <a:lnSpc>
                <a:spcPct val="150000"/>
              </a:lnSpc>
            </a:pPr>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grpSp>
        <p:nvGrpSpPr>
          <p:cNvPr id="4" name="组合 16"/>
          <p:cNvGrpSpPr/>
          <p:nvPr/>
        </p:nvGrpSpPr>
        <p:grpSpPr bwMode="auto">
          <a:xfrm>
            <a:off x="961024" y="1164338"/>
            <a:ext cx="5921048" cy="4895632"/>
            <a:chOff x="2133600" y="1524000"/>
            <a:chExt cx="5686595" cy="4467395"/>
          </a:xfrm>
        </p:grpSpPr>
        <p:sp>
          <p:nvSpPr>
            <p:cNvPr id="5" name="Text Box 6"/>
            <p:cNvSpPr txBox="1">
              <a:spLocks noChangeArrowheads="1"/>
            </p:cNvSpPr>
            <p:nvPr/>
          </p:nvSpPr>
          <p:spPr bwMode="auto">
            <a:xfrm>
              <a:off x="4906555" y="2286029"/>
              <a:ext cx="500692" cy="2971913"/>
            </a:xfrm>
            <a:prstGeom prst="rect">
              <a:avLst/>
            </a:prstGeom>
            <a:noFill/>
            <a:ln w="9525" algn="ctr">
              <a:solidFill>
                <a:srgbClr val="FFFF00"/>
              </a:solidFill>
              <a:miter lim="800000"/>
            </a:ln>
          </p:spPr>
          <p:txBody>
            <a:bodyPr vert="eaVert" anchor="ctr" anchorCtr="1">
              <a:spAutoFit/>
            </a:bodyPr>
            <a:lstStyle/>
            <a:p>
              <a:pPr marL="342900" indent="-342900" algn="just">
                <a:spcBef>
                  <a:spcPct val="50000"/>
                </a:spcBef>
                <a:buClr>
                  <a:schemeClr val="folHlink"/>
                </a:buClr>
                <a:defRPr/>
              </a:pPr>
              <a:r>
                <a:rPr lang="zh-CN" altLang="en-US" sz="2200" b="1" spc="300">
                  <a:solidFill>
                    <a:schemeClr val="tx1"/>
                  </a:solidFill>
                  <a:latin typeface="微软雅黑" panose="020B0503020204020204" pitchFamily="34" charset="-122"/>
                  <a:ea typeface="微软雅黑" panose="020B0503020204020204" pitchFamily="34" charset="-122"/>
                </a:rPr>
                <a:t>劳动者义务</a:t>
              </a:r>
            </a:p>
          </p:txBody>
        </p:sp>
        <p:sp>
          <p:nvSpPr>
            <p:cNvPr id="6" name="矩形 13"/>
            <p:cNvSpPr>
              <a:spLocks noChangeArrowheads="1"/>
            </p:cNvSpPr>
            <p:nvPr/>
          </p:nvSpPr>
          <p:spPr bwMode="auto">
            <a:xfrm>
              <a:off x="2209800" y="2240744"/>
              <a:ext cx="2590800" cy="2335781"/>
            </a:xfrm>
            <a:prstGeom prst="rect">
              <a:avLst/>
            </a:prstGeom>
            <a:noFill/>
            <a:ln w="9525">
              <a:noFill/>
              <a:miter lim="800000"/>
            </a:ln>
          </p:spPr>
          <p:txBody>
            <a:bodyPr>
              <a:spAutoFit/>
            </a:bodyPr>
            <a:lstStyle/>
            <a:p>
              <a:pPr marL="342900" indent="-342900">
                <a:lnSpc>
                  <a:spcPct val="130000"/>
                </a:lnSpc>
                <a:spcBef>
                  <a:spcPct val="20000"/>
                </a:spcBef>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完成劳动任务</a:t>
              </a:r>
            </a:p>
            <a:p>
              <a:pPr marL="342900" indent="-342900">
                <a:lnSpc>
                  <a:spcPct val="130000"/>
                </a:lnSpc>
                <a:spcBef>
                  <a:spcPct val="20000"/>
                </a:spcBef>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提高职业技能</a:t>
              </a:r>
            </a:p>
            <a:p>
              <a:pPr marL="342900" indent="-342900">
                <a:lnSpc>
                  <a:spcPct val="130000"/>
                </a:lnSpc>
                <a:spcBef>
                  <a:spcPct val="20000"/>
                </a:spcBef>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执行安全规程</a:t>
              </a:r>
            </a:p>
            <a:p>
              <a:pPr marL="342900" indent="-342900">
                <a:lnSpc>
                  <a:spcPct val="130000"/>
                </a:lnSpc>
                <a:spcBef>
                  <a:spcPct val="20000"/>
                </a:spcBef>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遵守劳动纪律</a:t>
              </a:r>
            </a:p>
            <a:p>
              <a:pPr marL="342900" indent="-342900">
                <a:lnSpc>
                  <a:spcPct val="130000"/>
                </a:lnSpc>
                <a:spcBef>
                  <a:spcPct val="20000"/>
                </a:spcBef>
                <a:buFont typeface="Arial" panose="020B0604020202020204" pitchFamily="34" charset="0"/>
                <a:buChar char="•"/>
              </a:pPr>
              <a:r>
                <a:rPr lang="zh-CN" altLang="en-US" sz="2200" dirty="0">
                  <a:solidFill>
                    <a:schemeClr val="tx1"/>
                  </a:solidFill>
                  <a:latin typeface="微软雅黑" panose="020B0503020204020204" pitchFamily="34" charset="-122"/>
                  <a:ea typeface="微软雅黑" panose="020B0503020204020204" pitchFamily="34" charset="-122"/>
                </a:rPr>
                <a:t>遵守职业道德</a:t>
              </a:r>
            </a:p>
          </p:txBody>
        </p:sp>
        <p:sp>
          <p:nvSpPr>
            <p:cNvPr id="21" name="流程图: 手动输入 20"/>
            <p:cNvSpPr/>
            <p:nvPr/>
          </p:nvSpPr>
          <p:spPr bwMode="auto">
            <a:xfrm flipH="1">
              <a:off x="2133600" y="1524000"/>
              <a:ext cx="2590877" cy="3733942"/>
            </a:xfrm>
            <a:prstGeom prst="flowChartManualInpu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00">
                <a:solidFill>
                  <a:schemeClr val="tx1"/>
                </a:solidFill>
                <a:latin typeface="微软雅黑" panose="020B0503020204020204" pitchFamily="34" charset="-122"/>
                <a:ea typeface="微软雅黑" panose="020B0503020204020204" pitchFamily="34" charset="-122"/>
              </a:endParaRPr>
            </a:p>
          </p:txBody>
        </p:sp>
        <p:pic>
          <p:nvPicPr>
            <p:cNvPr id="22" name="Picture 2" descr="F:\素材\PNG\81.png"/>
            <p:cNvPicPr>
              <a:picLocks noChangeAspect="1" noChangeArrowheads="1"/>
            </p:cNvPicPr>
            <p:nvPr/>
          </p:nvPicPr>
          <p:blipFill>
            <a:blip r:embed="rId2"/>
            <a:srcRect/>
            <a:stretch>
              <a:fillRect/>
            </a:stretch>
          </p:blipFill>
          <p:spPr bwMode="auto">
            <a:xfrm>
              <a:off x="5105400" y="3276600"/>
              <a:ext cx="2714795" cy="2714795"/>
            </a:xfrm>
            <a:prstGeom prst="rect">
              <a:avLst/>
            </a:prstGeom>
            <a:noFill/>
            <a:ln w="9525">
              <a:noFill/>
              <a:miter lim="800000"/>
              <a:headEnd/>
              <a:tailEnd/>
            </a:ln>
          </p:spPr>
        </p:pic>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grpSp>
        <p:nvGrpSpPr>
          <p:cNvPr id="4" name="组合 14"/>
          <p:cNvGrpSpPr/>
          <p:nvPr/>
        </p:nvGrpSpPr>
        <p:grpSpPr bwMode="auto">
          <a:xfrm>
            <a:off x="959002" y="1145193"/>
            <a:ext cx="6197005" cy="3916688"/>
            <a:chOff x="1295400" y="1828800"/>
            <a:chExt cx="6477000" cy="4094162"/>
          </a:xfrm>
        </p:grpSpPr>
        <p:sp>
          <p:nvSpPr>
            <p:cNvPr id="5" name="Text Box 8"/>
            <p:cNvSpPr txBox="1">
              <a:spLocks noChangeArrowheads="1"/>
            </p:cNvSpPr>
            <p:nvPr/>
          </p:nvSpPr>
          <p:spPr bwMode="auto">
            <a:xfrm>
              <a:off x="1295400" y="2945468"/>
              <a:ext cx="1752600" cy="979729"/>
            </a:xfrm>
            <a:prstGeom prst="rect">
              <a:avLst/>
            </a:prstGeom>
            <a:noFill/>
            <a:ln w="9525" algn="ctr">
              <a:noFill/>
              <a:miter lim="800000"/>
            </a:ln>
          </p:spPr>
          <p:txBody>
            <a:bodyPr anchor="ctr" anchorCtr="1">
              <a:spAutoFit/>
            </a:bodyPr>
            <a:lstStyle/>
            <a:p>
              <a:pPr marL="342900" indent="-342900" algn="just">
                <a:spcBef>
                  <a:spcPct val="50000"/>
                </a:spcBef>
                <a:buClr>
                  <a:schemeClr val="folHlink"/>
                </a:buClr>
              </a:pPr>
              <a:r>
                <a:rPr lang="zh-CN" altLang="en-US" sz="2200" b="1">
                  <a:solidFill>
                    <a:schemeClr val="tx1"/>
                  </a:solidFill>
                  <a:latin typeface="微软雅黑" panose="020B0503020204020204" pitchFamily="34" charset="-122"/>
                  <a:ea typeface="微软雅黑" panose="020B0503020204020204" pitchFamily="34" charset="-122"/>
                </a:rPr>
                <a:t>用人单位的</a:t>
              </a:r>
              <a:endParaRPr lang="en-US" altLang="zh-CN" sz="2200" b="1">
                <a:solidFill>
                  <a:schemeClr val="tx1"/>
                </a:solidFill>
                <a:latin typeface="微软雅黑" panose="020B0503020204020204" pitchFamily="34" charset="-122"/>
                <a:ea typeface="微软雅黑" panose="020B0503020204020204" pitchFamily="34" charset="-122"/>
              </a:endParaRPr>
            </a:p>
            <a:p>
              <a:pPr marL="342900" indent="-342900" algn="just">
                <a:spcBef>
                  <a:spcPct val="50000"/>
                </a:spcBef>
                <a:buClr>
                  <a:schemeClr val="folHlink"/>
                </a:buClr>
              </a:pPr>
              <a:r>
                <a:rPr lang="zh-CN" altLang="en-US" sz="2200" b="1">
                  <a:solidFill>
                    <a:schemeClr val="tx1"/>
                  </a:solidFill>
                  <a:latin typeface="微软雅黑" panose="020B0503020204020204" pitchFamily="34" charset="-122"/>
                  <a:ea typeface="微软雅黑" panose="020B0503020204020204" pitchFamily="34" charset="-122"/>
                </a:rPr>
                <a:t>权利与义务</a:t>
              </a:r>
            </a:p>
          </p:txBody>
        </p:sp>
        <p:sp>
          <p:nvSpPr>
            <p:cNvPr id="6" name="矩形 8"/>
            <p:cNvSpPr>
              <a:spLocks noChangeArrowheads="1"/>
            </p:cNvSpPr>
            <p:nvPr/>
          </p:nvSpPr>
          <p:spPr bwMode="auto">
            <a:xfrm>
              <a:off x="3352799" y="2799005"/>
              <a:ext cx="4114800" cy="1120449"/>
            </a:xfrm>
            <a:prstGeom prst="rect">
              <a:avLst/>
            </a:prstGeom>
            <a:noFill/>
            <a:ln w="9525">
              <a:noFill/>
              <a:miter lim="800000"/>
            </a:ln>
          </p:spPr>
          <p:txBody>
            <a:bodyPr>
              <a:spAutoFit/>
            </a:bodyPr>
            <a:lstStyle/>
            <a:p>
              <a:pPr marL="342900" indent="-342900">
                <a:lnSpc>
                  <a:spcPct val="90000"/>
                </a:lnSpc>
                <a:spcBef>
                  <a:spcPct val="20000"/>
                </a:spcBef>
                <a:buFont typeface="Arial" panose="020B0604020202020204" pitchFamily="34" charset="0"/>
                <a:buChar char="•"/>
              </a:pPr>
              <a:r>
                <a:rPr lang="zh-CN" altLang="en-US" sz="2200">
                  <a:solidFill>
                    <a:schemeClr val="tx1"/>
                  </a:solidFill>
                  <a:latin typeface="微软雅黑" panose="020B0503020204020204" pitchFamily="34" charset="-122"/>
                  <a:ea typeface="微软雅黑" panose="020B0503020204020204" pitchFamily="34" charset="-122"/>
                </a:rPr>
                <a:t>依法建立和完善规章制度</a:t>
              </a:r>
            </a:p>
            <a:p>
              <a:pPr marL="342900" indent="-342900">
                <a:lnSpc>
                  <a:spcPct val="90000"/>
                </a:lnSpc>
                <a:spcBef>
                  <a:spcPct val="20000"/>
                </a:spcBef>
                <a:buFont typeface="Arial" panose="020B0604020202020204" pitchFamily="34" charset="0"/>
                <a:buChar char="•"/>
              </a:pPr>
              <a:r>
                <a:rPr lang="zh-CN" altLang="en-US" sz="2200">
                  <a:solidFill>
                    <a:schemeClr val="tx1"/>
                  </a:solidFill>
                  <a:latin typeface="微软雅黑" panose="020B0503020204020204" pitchFamily="34" charset="-122"/>
                  <a:ea typeface="微软雅黑" panose="020B0503020204020204" pitchFamily="34" charset="-122"/>
                </a:rPr>
                <a:t>保障劳动者享有劳动权利和履行劳动义务</a:t>
              </a:r>
            </a:p>
          </p:txBody>
        </p:sp>
        <p:sp>
          <p:nvSpPr>
            <p:cNvPr id="7" name="流程图: 手动输入 6"/>
            <p:cNvSpPr/>
            <p:nvPr/>
          </p:nvSpPr>
          <p:spPr bwMode="auto">
            <a:xfrm>
              <a:off x="3200400" y="1828800"/>
              <a:ext cx="4572000" cy="2362199"/>
            </a:xfrm>
            <a:prstGeom prst="flowChartManualInpu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00">
                <a:solidFill>
                  <a:schemeClr val="tx1"/>
                </a:solidFill>
                <a:latin typeface="微软雅黑" panose="020B0503020204020204" pitchFamily="34" charset="-122"/>
                <a:ea typeface="微软雅黑" panose="020B0503020204020204" pitchFamily="34" charset="-122"/>
              </a:endParaRPr>
            </a:p>
          </p:txBody>
        </p:sp>
        <p:pic>
          <p:nvPicPr>
            <p:cNvPr id="8" name="Picture 4" descr="E:\田\dfsdf.png"/>
            <p:cNvPicPr>
              <a:picLocks noChangeAspect="1" noChangeArrowheads="1"/>
            </p:cNvPicPr>
            <p:nvPr/>
          </p:nvPicPr>
          <p:blipFill>
            <a:blip r:embed="rId2"/>
            <a:srcRect/>
            <a:stretch>
              <a:fillRect/>
            </a:stretch>
          </p:blipFill>
          <p:spPr bwMode="auto">
            <a:xfrm>
              <a:off x="1295400" y="3581400"/>
              <a:ext cx="3121025" cy="2341562"/>
            </a:xfrm>
            <a:prstGeom prst="rect">
              <a:avLst/>
            </a:prstGeom>
            <a:noFill/>
            <a:ln w="9525">
              <a:noFill/>
              <a:miter lim="800000"/>
              <a:headEnd/>
              <a:tailEnd/>
            </a:ln>
          </p:spPr>
        </p:pic>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5044" y="1034472"/>
            <a:ext cx="7026137" cy="4366260"/>
          </a:xfrm>
          <a:prstGeom prst="rect">
            <a:avLst/>
          </a:prstGeom>
          <a:noFill/>
        </p:spPr>
        <p:txBody>
          <a:bodyPr wrap="square" lIns="120017" tIns="60008" rIns="120017" bIns="60008" rtlCol="0">
            <a:spAutoFit/>
          </a:bodyPr>
          <a:lstStyle/>
          <a:p>
            <a:pPr lvl="0" eaLnBrk="1" latinLnBrk="0" hangingPunct="1">
              <a:lnSpc>
                <a:spcPct val="150000"/>
              </a:lnSpc>
              <a:defRPr/>
            </a:pPr>
            <a:r>
              <a:rPr lang="zh-CN" altLang="en-US" sz="2295" dirty="0">
                <a:solidFill>
                  <a:schemeClr val="tx1"/>
                </a:solidFill>
                <a:latin typeface="微软雅黑" panose="020B0503020204020204" pitchFamily="34" charset="-122"/>
                <a:ea typeface="微软雅黑" panose="020B0503020204020204" pitchFamily="34" charset="-122"/>
                <a:sym typeface="+mn-ea"/>
              </a:rPr>
              <a:t>（三）劳动法律关系的客体（指主体权利义务所指向的事物，即劳动法律关系。）</a:t>
            </a:r>
            <a:endParaRPr lang="zh-CN" altLang="en-US" sz="2295" dirty="0">
              <a:solidFill>
                <a:schemeClr val="tx1"/>
              </a:solidFill>
              <a:latin typeface="微软雅黑" panose="020B0503020204020204" pitchFamily="34" charset="-122"/>
              <a:ea typeface="微软雅黑" panose="020B0503020204020204" pitchFamily="34" charset="-122"/>
            </a:endParaRPr>
          </a:p>
          <a:p>
            <a:pPr lvl="0" eaLnBrk="1" latinLnBrk="0" hangingPunct="1">
              <a:lnSpc>
                <a:spcPct val="150000"/>
              </a:lnSpc>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包括体现一定行政管理和物质利益性质的事物（劳动、工资、保险福利、工作时间、休息休假、劳动安全卫生等）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42843"/>
            <a:ext cx="7399031" cy="5428615"/>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三、劳动法律事实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（一）劳动法律行为（</a:t>
            </a: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即以当事人的意志为转移</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，能够引起劳动法律关系产生、变更和消灭，具有一定法律后果的活动。包括合法、违约、行政、仲裁和司法行为）构成要件（行为人意思表示、意思表示完整、意思表示形式）</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二）劳动法律事件：</a:t>
            </a: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不以当事人主观意志转移，</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能引起一定法律后果的客观现象（企业破产、劳动者伤残、死亡、战争等）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42843"/>
            <a:ext cx="7399031" cy="11811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
        <p:nvSpPr>
          <p:cNvPr id="4" name="文本框 3"/>
          <p:cNvSpPr txBox="1"/>
          <p:nvPr/>
        </p:nvSpPr>
        <p:spPr>
          <a:xfrm>
            <a:off x="844996" y="1034338"/>
            <a:ext cx="8248887" cy="4338320"/>
          </a:xfrm>
          <a:prstGeom prst="rect">
            <a:avLst/>
          </a:prstGeom>
          <a:noFill/>
        </p:spPr>
        <p:txBody>
          <a:bodyPr wrap="square" rtlCol="0" anchor="t">
            <a:spAutoFit/>
          </a:bodyPr>
          <a:lstStyle/>
          <a:p>
            <a:pPr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sym typeface="+mn-ea"/>
            </a:endParaRPr>
          </a:p>
          <a:p>
            <a:pPr eaLnBrk="1" latinLnBrk="0" hangingPunct="1">
              <a:lnSpc>
                <a:spcPct val="150000"/>
              </a:lnSpc>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   ）是指劳动法律规范在调整劳动关系过程中所形成的劳动者与用人单位之间的权利义务关系。</a:t>
            </a:r>
            <a:endParaRPr lang="zh-CN" altLang="en-US" sz="2295" b="1"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 . </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劳动法律关系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 .  </a:t>
            </a:r>
            <a:r>
              <a:rPr lang="zh-CN" altLang="en-US" sz="2295" dirty="0">
                <a:solidFill>
                  <a:schemeClr val="tx1"/>
                </a:solidFill>
                <a:latin typeface="微软雅黑" panose="020B0503020204020204" pitchFamily="34" charset="-122"/>
                <a:ea typeface="微软雅黑" panose="020B0503020204020204" pitchFamily="34" charset="-122"/>
                <a:sym typeface="+mn-ea"/>
              </a:rPr>
              <a:t>劳动合同关系</a:t>
            </a:r>
            <a:endParaRPr lang="zh-CN" altLang="en-US" sz="2295" dirty="0">
              <a:solidFill>
                <a:schemeClr val="tx1"/>
              </a:solidFill>
              <a:latin typeface="微软雅黑" panose="020B0503020204020204" pitchFamily="34" charset="-122"/>
              <a:ea typeface="微软雅黑" panose="020B0503020204020204" pitchFamily="34" charset="-122"/>
            </a:endParaRPr>
          </a:p>
          <a:p>
            <a:pPr marL="457200" indent="-457200" eaLnBrk="1" latinLnBrk="0" hangingPunct="1">
              <a:lnSpc>
                <a:spcPct val="150000"/>
              </a:lnSpc>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C . </a:t>
            </a:r>
            <a:r>
              <a:rPr lang="zh-CN" altLang="en-US" sz="2295" dirty="0">
                <a:solidFill>
                  <a:schemeClr val="tx1"/>
                </a:solidFill>
                <a:latin typeface="微软雅黑" panose="020B0503020204020204" pitchFamily="34" charset="-122"/>
                <a:ea typeface="微软雅黑" panose="020B0503020204020204" pitchFamily="34" charset="-122"/>
                <a:sym typeface="+mn-ea"/>
              </a:rPr>
              <a:t>劳动行政关系       </a:t>
            </a:r>
            <a:endParaRPr lang="en-US" altLang="zh-CN" sz="2295" dirty="0">
              <a:solidFill>
                <a:schemeClr val="tx1"/>
              </a:solidFill>
              <a:latin typeface="微软雅黑" panose="020B0503020204020204" pitchFamily="34" charset="-122"/>
              <a:ea typeface="微软雅黑" panose="020B0503020204020204" pitchFamily="34" charset="-122"/>
            </a:endParaRPr>
          </a:p>
          <a:p>
            <a:pPr marL="457200" indent="-457200" eaLnBrk="1" latinLnBrk="0" hangingPunct="1">
              <a:lnSpc>
                <a:spcPct val="150000"/>
              </a:lnSpc>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 .  </a:t>
            </a:r>
            <a:r>
              <a:rPr lang="zh-CN" altLang="en-US" sz="2295" dirty="0">
                <a:solidFill>
                  <a:schemeClr val="tx1"/>
                </a:solidFill>
                <a:latin typeface="微软雅黑" panose="020B0503020204020204" pitchFamily="34" charset="-122"/>
                <a:ea typeface="微软雅黑" panose="020B0503020204020204" pitchFamily="34" charset="-122"/>
                <a:sym typeface="+mn-ea"/>
              </a:rPr>
              <a:t>劳动服务关系</a:t>
            </a:r>
          </a:p>
          <a:p>
            <a:pPr marL="457200" indent="-457200" eaLnBrk="1" latinLnBrk="0" hangingPunct="1">
              <a:lnSpc>
                <a:spcPct val="150000"/>
              </a:lnSpc>
              <a:buSzPct val="75000"/>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blinds(horizontal)">
                                      <p:cBhvr>
                                        <p:cTn id="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42843"/>
            <a:ext cx="7399031" cy="11811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
        <p:nvSpPr>
          <p:cNvPr id="4" name="文本框 3"/>
          <p:cNvSpPr txBox="1"/>
          <p:nvPr/>
        </p:nvSpPr>
        <p:spPr>
          <a:xfrm>
            <a:off x="844996" y="1034338"/>
            <a:ext cx="7399031" cy="4338320"/>
          </a:xfrm>
          <a:prstGeom prst="rect">
            <a:avLst/>
          </a:prstGeom>
          <a:noFill/>
        </p:spPr>
        <p:txBody>
          <a:bodyPr wrap="square" rtlCol="0" anchor="t">
            <a:spAutoFit/>
          </a:bodyPr>
          <a:lstStyle/>
          <a:p>
            <a:pPr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sym typeface="+mn-ea"/>
            </a:endParaRPr>
          </a:p>
          <a:p>
            <a:pPr>
              <a:lnSpc>
                <a:spcPct val="150000"/>
              </a:lnSpc>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劳动法律关系与劳动关系的最主要区别在于劳动法律关系体现了（  ）</a:t>
            </a:r>
            <a:endParaRPr lang="zh-CN" altLang="en-US" sz="2295" b="1" dirty="0">
              <a:solidFill>
                <a:schemeClr val="tx1"/>
              </a:solidFill>
              <a:latin typeface="微软雅黑" panose="020B0503020204020204" pitchFamily="34" charset="-122"/>
              <a:ea typeface="微软雅黑" panose="020B0503020204020204" pitchFamily="34" charset="-122"/>
            </a:endParaRPr>
          </a:p>
          <a:p>
            <a:pPr>
              <a:lnSpc>
                <a:spcPct val="150000"/>
              </a:lnSpc>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法律原则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B.  </a:t>
            </a:r>
            <a:r>
              <a:rPr lang="zh-CN" altLang="en-US" sz="2295" dirty="0">
                <a:solidFill>
                  <a:schemeClr val="tx1"/>
                </a:solidFill>
                <a:latin typeface="微软雅黑" panose="020B0503020204020204" pitchFamily="34" charset="-122"/>
                <a:ea typeface="微软雅黑" panose="020B0503020204020204" pitchFamily="34" charset="-122"/>
                <a:sym typeface="+mn-ea"/>
              </a:rPr>
              <a:t>国家意志</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劳动权利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defRPr/>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法律渊源</a:t>
            </a:r>
          </a:p>
          <a:p>
            <a:pPr marL="457200" indent="-457200" eaLnBrk="1" latinLnBrk="0" hangingPunct="1">
              <a:lnSpc>
                <a:spcPct val="150000"/>
              </a:lnSpc>
              <a:buSzPct val="75000"/>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blinds(horizontal)">
                                      <p:cBhvr>
                                        <p:cTn id="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42843"/>
            <a:ext cx="7399031" cy="11811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
        <p:nvSpPr>
          <p:cNvPr id="4" name="文本框 3"/>
          <p:cNvSpPr txBox="1"/>
          <p:nvPr/>
        </p:nvSpPr>
        <p:spPr>
          <a:xfrm>
            <a:off x="844996" y="1034338"/>
            <a:ext cx="7399031" cy="3807460"/>
          </a:xfrm>
          <a:prstGeom prst="rect">
            <a:avLst/>
          </a:prstGeom>
          <a:noFill/>
        </p:spPr>
        <p:txBody>
          <a:bodyPr wrap="square" rtlCol="0" anchor="t">
            <a:spAutoFit/>
          </a:bodyPr>
          <a:lstStyle/>
          <a:p>
            <a:pPr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sym typeface="+mn-ea"/>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3.</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劳动法律关系的主要形态是（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劳动行政法律关系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a:t>
            </a:r>
            <a:r>
              <a:rPr lang="zh-CN" altLang="en-US" sz="2295" dirty="0">
                <a:solidFill>
                  <a:schemeClr val="tx1"/>
                </a:solidFill>
                <a:latin typeface="微软雅黑" panose="020B0503020204020204" pitchFamily="34" charset="-122"/>
                <a:ea typeface="微软雅黑" panose="020B0503020204020204" pitchFamily="34" charset="-122"/>
                <a:sym typeface="+mn-ea"/>
              </a:rPr>
              <a:t>劳动合同关系</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a:t>
            </a:r>
            <a:r>
              <a:rPr lang="zh-CN" altLang="en-US" sz="2295" dirty="0">
                <a:solidFill>
                  <a:schemeClr val="tx1"/>
                </a:solidFill>
                <a:latin typeface="微软雅黑" panose="020B0503020204020204" pitchFamily="34" charset="-122"/>
                <a:ea typeface="微软雅黑" panose="020B0503020204020204" pitchFamily="34" charset="-122"/>
                <a:sym typeface="+mn-ea"/>
              </a:rPr>
              <a:t>劳动服务法律关系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劳动监督关系</a:t>
            </a:r>
          </a:p>
          <a:p>
            <a:pPr marL="457200" indent="-457200" eaLnBrk="1" latinLnBrk="0" hangingPunct="1">
              <a:lnSpc>
                <a:spcPct val="150000"/>
              </a:lnSpc>
              <a:buSzPct val="75000"/>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blinds(horizontal)">
                                      <p:cBhvr>
                                        <p:cTn id="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411181" cy="4366260"/>
          </a:xfrm>
          <a:prstGeom prst="rect">
            <a:avLst/>
          </a:prstGeom>
          <a:noFill/>
        </p:spPr>
        <p:txBody>
          <a:bodyPr wrap="square" lIns="120017" tIns="60008" rIns="120017" bIns="60008" rtlCol="0">
            <a:spAutoFit/>
          </a:bodyPr>
          <a:lstStyle/>
          <a:p>
            <a:pPr eaLnBrk="1" latinLnBrk="0" hangingPunct="1">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、特点 ：</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）是劳动法律部门中具有指导性、纲领性的法律规范 。</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）反映了所调整的劳动关系的特殊性、本质和特点 。</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3</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）劳动法的基本原则有着高度的稳定性。</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）有着高度的权威性。</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42843"/>
            <a:ext cx="7399031" cy="11811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
        <p:nvSpPr>
          <p:cNvPr id="4" name="文本框 3"/>
          <p:cNvSpPr txBox="1"/>
          <p:nvPr/>
        </p:nvSpPr>
        <p:spPr>
          <a:xfrm>
            <a:off x="844996" y="1034338"/>
            <a:ext cx="7399031" cy="4338320"/>
          </a:xfrm>
          <a:prstGeom prst="rect">
            <a:avLst/>
          </a:prstGeom>
          <a:noFill/>
        </p:spPr>
        <p:txBody>
          <a:bodyPr wrap="square" rtlCol="0" anchor="t">
            <a:spAutoFit/>
          </a:bodyPr>
          <a:lstStyle/>
          <a:p>
            <a:pPr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sym typeface="+mn-ea"/>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劳动法律关系包括（       </a:t>
            </a:r>
            <a:r>
              <a:rPr lang="en-US" altLang="zh-CN" sz="2295" dirty="0">
                <a:solidFill>
                  <a:schemeClr val="tx1"/>
                </a:solidFill>
                <a:latin typeface="微软雅黑" panose="020B0503020204020204" pitchFamily="34" charset="-122"/>
                <a:ea typeface="微软雅黑" panose="020B0503020204020204" pitchFamily="34" charset="-122"/>
                <a:sym typeface="+mn-ea"/>
              </a:rPr>
              <a:t>)</a:t>
            </a:r>
            <a:endParaRPr lang="en-US" altLang="zh-CN" sz="2295" dirty="0">
              <a:solidFill>
                <a:schemeClr val="tx1"/>
              </a:solidFill>
              <a:latin typeface="微软雅黑" panose="020B0503020204020204" pitchFamily="34" charset="-122"/>
              <a:ea typeface="微软雅黑" panose="020B0503020204020204" pitchFamily="34" charset="-122"/>
            </a:endParaRPr>
          </a:p>
          <a:p>
            <a:pPr marL="342900" indent="-342900"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劳动关系</a:t>
            </a:r>
            <a:endParaRPr lang="en-US" altLang="zh-CN" sz="2295" dirty="0">
              <a:solidFill>
                <a:schemeClr val="tx1"/>
              </a:solidFill>
              <a:latin typeface="微软雅黑" panose="020B0503020204020204" pitchFamily="34" charset="-122"/>
              <a:ea typeface="微软雅黑" panose="020B0503020204020204" pitchFamily="34" charset="-122"/>
            </a:endParaRPr>
          </a:p>
          <a:p>
            <a:pPr marL="342900" indent="-342900"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劳动行政法律关系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C.</a:t>
            </a:r>
            <a:r>
              <a:rPr lang="zh-CN" altLang="en-US" sz="2295" dirty="0">
                <a:solidFill>
                  <a:schemeClr val="tx1"/>
                </a:solidFill>
                <a:latin typeface="微软雅黑" panose="020B0503020204020204" pitchFamily="34" charset="-122"/>
                <a:ea typeface="微软雅黑" panose="020B0503020204020204" pitchFamily="34" charset="-122"/>
                <a:sym typeface="+mn-ea"/>
              </a:rPr>
              <a:t>劳务派遣关系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劳动服务法律关系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E.</a:t>
            </a:r>
            <a:r>
              <a:rPr lang="zh-CN" altLang="en-US" sz="2295" dirty="0">
                <a:solidFill>
                  <a:schemeClr val="tx1"/>
                </a:solidFill>
                <a:latin typeface="微软雅黑" panose="020B0503020204020204" pitchFamily="34" charset="-122"/>
                <a:ea typeface="微软雅黑" panose="020B0503020204020204" pitchFamily="34" charset="-122"/>
                <a:sym typeface="+mn-ea"/>
              </a:rPr>
              <a:t>劳动合同关系</a:t>
            </a:r>
          </a:p>
          <a:p>
            <a:pPr marL="457200" indent="-457200" eaLnBrk="1" latinLnBrk="0" hangingPunct="1">
              <a:lnSpc>
                <a:spcPct val="150000"/>
              </a:lnSpc>
              <a:buSzPct val="75000"/>
              <a:defRPr/>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Effect transition="in" filter="blinds(horizontal)">
                                      <p:cBhvr>
                                        <p:cTn id="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42843"/>
            <a:ext cx="7399031" cy="11811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
        <p:nvSpPr>
          <p:cNvPr id="4" name="文本框 3"/>
          <p:cNvSpPr txBox="1"/>
          <p:nvPr/>
        </p:nvSpPr>
        <p:spPr>
          <a:xfrm>
            <a:off x="844996" y="1034338"/>
            <a:ext cx="7398424" cy="4869815"/>
          </a:xfrm>
          <a:prstGeom prst="rect">
            <a:avLst/>
          </a:prstGeom>
          <a:noFill/>
        </p:spPr>
        <p:txBody>
          <a:bodyPr wrap="square" rtlCol="0" anchor="t">
            <a:spAutoFit/>
          </a:bodyPr>
          <a:lstStyle/>
          <a:p>
            <a:pPr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sym typeface="+mn-ea"/>
            </a:endParaRPr>
          </a:p>
          <a:p>
            <a:pPr>
              <a:lnSpc>
                <a:spcPct val="150000"/>
              </a:lnSpc>
              <a:buSzPct val="85000"/>
            </a:pPr>
            <a:r>
              <a:rPr lang="en-US" altLang="zh-CN" sz="2295" dirty="0">
                <a:solidFill>
                  <a:schemeClr val="tx1"/>
                </a:solidFill>
                <a:latin typeface="微软雅黑" panose="020B0503020204020204" pitchFamily="34" charset="-122"/>
                <a:ea typeface="微软雅黑" panose="020B0503020204020204" pitchFamily="34" charset="-122"/>
                <a:sym typeface="+mn-ea"/>
              </a:rPr>
              <a:t>5.</a:t>
            </a:r>
            <a:r>
              <a:rPr lang="zh-CN" altLang="en-US" sz="2295" dirty="0">
                <a:solidFill>
                  <a:schemeClr val="tx1"/>
                </a:solidFill>
                <a:latin typeface="微软雅黑" panose="020B0503020204020204" pitchFamily="34" charset="-122"/>
                <a:ea typeface="微软雅黑" panose="020B0503020204020204" pitchFamily="34" charset="-122"/>
                <a:sym typeface="+mn-ea"/>
              </a:rPr>
              <a:t>（   ）是劳动行政主体与劳动行政相对人之间，为实现和保障劳动关系的运行而依据劳动法律规范和有关行政法律规范所形成的权利义务关系。</a:t>
            </a:r>
            <a:endParaRPr lang="zh-CN" altLang="en-US" sz="2295"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劳动合同关系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劳动行政法律关系</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劳动服务法律关系    </a:t>
            </a:r>
            <a:r>
              <a:rPr lang="en-US" altLang="zh-CN" sz="2295" dirty="0">
                <a:solidFill>
                  <a:schemeClr val="tx1"/>
                </a:solidFill>
                <a:latin typeface="微软雅黑" panose="020B0503020204020204" pitchFamily="34" charset="-122"/>
                <a:ea typeface="微软雅黑" panose="020B0503020204020204" pitchFamily="34" charset="-122"/>
                <a:sym typeface="+mn-ea"/>
              </a:rPr>
              <a:t>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劳动法律渊源</a:t>
            </a:r>
          </a:p>
          <a:p>
            <a:pPr marL="457200" indent="-457200" eaLnBrk="1" latinLnBrk="0" hangingPunct="1">
              <a:lnSpc>
                <a:spcPct val="150000"/>
              </a:lnSpc>
              <a:buSzPct val="75000"/>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blinds(horizontal)">
                                      <p:cBhvr>
                                        <p:cTn id="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42843"/>
            <a:ext cx="7399031" cy="11811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
        <p:nvSpPr>
          <p:cNvPr id="4" name="文本框 3"/>
          <p:cNvSpPr txBox="1"/>
          <p:nvPr/>
        </p:nvSpPr>
        <p:spPr>
          <a:xfrm>
            <a:off x="844996" y="1034338"/>
            <a:ext cx="7398424" cy="3807460"/>
          </a:xfrm>
          <a:prstGeom prst="rect">
            <a:avLst/>
          </a:prstGeom>
          <a:noFill/>
        </p:spPr>
        <p:txBody>
          <a:bodyPr wrap="square" rtlCol="0" anchor="t">
            <a:spAutoFit/>
          </a:bodyPr>
          <a:lstStyle/>
          <a:p>
            <a:pPr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sym typeface="+mn-ea"/>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6.</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劳动法律关系的构成要素不包括（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主体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内容</a:t>
            </a:r>
            <a:br>
              <a:rPr lang="zh-CN" altLang="en-US" sz="2295" dirty="0">
                <a:solidFill>
                  <a:schemeClr val="tx1"/>
                </a:solidFill>
                <a:latin typeface="微软雅黑" panose="020B0503020204020204" pitchFamily="34" charset="-122"/>
                <a:ea typeface="微软雅黑" panose="020B0503020204020204" pitchFamily="34" charset="-122"/>
                <a:sym typeface="+mn-ea"/>
              </a:rPr>
            </a:b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  </a:t>
            </a:r>
            <a:r>
              <a:rPr lang="zh-CN" altLang="en-US" sz="2295" dirty="0">
                <a:solidFill>
                  <a:schemeClr val="tx1"/>
                </a:solidFill>
                <a:latin typeface="微软雅黑" panose="020B0503020204020204" pitchFamily="34" charset="-122"/>
                <a:ea typeface="微软雅黑" panose="020B0503020204020204" pitchFamily="34" charset="-122"/>
                <a:sym typeface="+mn-ea"/>
              </a:rPr>
              <a:t>客体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  </a:t>
            </a:r>
            <a:r>
              <a:rPr lang="zh-CN" altLang="en-US" sz="2295" dirty="0">
                <a:solidFill>
                  <a:schemeClr val="tx1"/>
                </a:solidFill>
                <a:latin typeface="微软雅黑" panose="020B0503020204020204" pitchFamily="34" charset="-122"/>
                <a:ea typeface="微软雅黑" panose="020B0503020204020204" pitchFamily="34" charset="-122"/>
                <a:sym typeface="+mn-ea"/>
              </a:rPr>
              <a:t>原则</a:t>
            </a:r>
          </a:p>
          <a:p>
            <a:pPr marL="457200" indent="-457200"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blinds(horizontal)">
                                      <p:cBhvr>
                                        <p:cTn id="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42843"/>
            <a:ext cx="7399031" cy="11811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
        <p:nvSpPr>
          <p:cNvPr id="4" name="文本框 3"/>
          <p:cNvSpPr txBox="1"/>
          <p:nvPr/>
        </p:nvSpPr>
        <p:spPr>
          <a:xfrm>
            <a:off x="844996" y="1034338"/>
            <a:ext cx="7398424" cy="4338320"/>
          </a:xfrm>
          <a:prstGeom prst="rect">
            <a:avLst/>
          </a:prstGeom>
          <a:noFill/>
        </p:spPr>
        <p:txBody>
          <a:bodyPr wrap="square" rtlCol="0" anchor="t">
            <a:spAutoFit/>
          </a:bodyPr>
          <a:lstStyle/>
          <a:p>
            <a:pPr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sym typeface="+mn-ea"/>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7.</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劳动法律关系的（  ）是指劳动法律关系主体依法享有的权利和承担的义务。</a:t>
            </a:r>
            <a:endParaRPr lang="zh-CN" altLang="en-US" sz="2295" b="1" dirty="0">
              <a:solidFill>
                <a:schemeClr val="tx1"/>
              </a:solidFill>
              <a:latin typeface="微软雅黑" panose="020B0503020204020204" pitchFamily="34" charset="-122"/>
              <a:ea typeface="微软雅黑" panose="020B0503020204020204" pitchFamily="34" charset="-122"/>
            </a:endParaRPr>
          </a:p>
          <a:p>
            <a:pPr marL="342900" indent="-342900">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原则          </a:t>
            </a:r>
            <a:endParaRPr lang="en-US" altLang="zh-CN" sz="2295" dirty="0">
              <a:solidFill>
                <a:schemeClr val="tx1"/>
              </a:solidFill>
              <a:latin typeface="微软雅黑" panose="020B0503020204020204" pitchFamily="34" charset="-122"/>
              <a:ea typeface="微软雅黑" panose="020B0503020204020204" pitchFamily="34" charset="-122"/>
            </a:endParaRPr>
          </a:p>
          <a:p>
            <a:pPr marL="342900" indent="-342900">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客体</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C.</a:t>
            </a:r>
            <a:r>
              <a:rPr lang="zh-CN" altLang="en-US" sz="2295" dirty="0">
                <a:solidFill>
                  <a:schemeClr val="tx1"/>
                </a:solidFill>
                <a:latin typeface="微软雅黑" panose="020B0503020204020204" pitchFamily="34" charset="-122"/>
                <a:ea typeface="微软雅黑" panose="020B0503020204020204" pitchFamily="34" charset="-122"/>
                <a:sym typeface="+mn-ea"/>
              </a:rPr>
              <a:t>内容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a:t>
            </a:r>
            <a:r>
              <a:rPr lang="zh-CN" altLang="en-US" sz="2295" dirty="0">
                <a:solidFill>
                  <a:schemeClr val="tx1"/>
                </a:solidFill>
                <a:latin typeface="微软雅黑" panose="020B0503020204020204" pitchFamily="34" charset="-122"/>
                <a:ea typeface="微软雅黑" panose="020B0503020204020204" pitchFamily="34" charset="-122"/>
                <a:sym typeface="+mn-ea"/>
              </a:rPr>
              <a:t>事实</a:t>
            </a:r>
          </a:p>
          <a:p>
            <a:pPr marL="457200" indent="-457200"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blinds(horizontal)">
                                      <p:cBhvr>
                                        <p:cTn id="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42843"/>
            <a:ext cx="7399031" cy="1181100"/>
          </a:xfrm>
          <a:prstGeom prst="rect">
            <a:avLst/>
          </a:prstGeom>
        </p:spPr>
        <p:txBody>
          <a:bodyPr wrap="square" lIns="120017" tIns="60008" rIns="120017" bIns="60008">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lang="zh-CN" altLang="en-US" sz="2870" b="1" dirty="0">
                <a:solidFill>
                  <a:srgbClr val="004250"/>
                </a:solidFill>
                <a:latin typeface="微软雅黑" panose="020B0503020204020204" pitchFamily="34" charset="-122"/>
                <a:ea typeface="微软雅黑" panose="020B0503020204020204" pitchFamily="34" charset="-122"/>
                <a:sym typeface="+mn-ea"/>
              </a:rPr>
              <a:t>第二节　劳动法律关系</a:t>
            </a:r>
          </a:p>
        </p:txBody>
      </p:sp>
      <p:sp>
        <p:nvSpPr>
          <p:cNvPr id="4" name="文本框 3"/>
          <p:cNvSpPr txBox="1"/>
          <p:nvPr/>
        </p:nvSpPr>
        <p:spPr>
          <a:xfrm>
            <a:off x="844996" y="1034338"/>
            <a:ext cx="7398424" cy="4338320"/>
          </a:xfrm>
          <a:prstGeom prst="rect">
            <a:avLst/>
          </a:prstGeom>
          <a:noFill/>
        </p:spPr>
        <p:txBody>
          <a:bodyPr wrap="square" rtlCol="0" anchor="t">
            <a:spAutoFit/>
          </a:bodyPr>
          <a:lstStyle/>
          <a:p>
            <a:pPr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sym typeface="+mn-ea"/>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8.</a:t>
            </a:r>
            <a:r>
              <a:rPr lang="zh-CN" altLang="en-US" sz="2295" dirty="0">
                <a:solidFill>
                  <a:schemeClr val="tx1"/>
                </a:solidFill>
                <a:latin typeface="微软雅黑" panose="020B0503020204020204" pitchFamily="34" charset="-122"/>
                <a:ea typeface="微软雅黑" panose="020B0503020204020204" pitchFamily="34" charset="-122"/>
                <a:sym typeface="+mn-ea"/>
              </a:rPr>
              <a:t>依据劳动法律事实是否以当事人的意志为转移，法律事实可分为劳动法律行为和（   ）</a:t>
            </a:r>
            <a:endParaRPr lang="zh-CN" altLang="en-US" sz="2295" b="1"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劳动法律形式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B.  </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劳动法律渊源</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劳动法律体系        </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劳动法律事件</a:t>
            </a:r>
          </a:p>
          <a:p>
            <a:pPr marL="457200" indent="-457200" eaLnBrk="1" latinLnBrk="0" hangingPunct="1">
              <a:lnSpc>
                <a:spcPct val="150000"/>
              </a:lnSpc>
              <a:buSzPct val="75000"/>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blinds(horizontal)">
                                      <p:cBhvr>
                                        <p:cTn id="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662238" y="3978275"/>
            <a:ext cx="6307138" cy="0"/>
          </a:xfrm>
          <a:prstGeom prst="line">
            <a:avLst/>
          </a:prstGeom>
        </p:spPr>
        <p:style>
          <a:lnRef idx="1">
            <a:schemeClr val="dk1"/>
          </a:lnRef>
          <a:fillRef idx="0">
            <a:schemeClr val="dk1"/>
          </a:fillRef>
          <a:effectRef idx="0">
            <a:schemeClr val="dk1"/>
          </a:effectRef>
          <a:fontRef idx="minor">
            <a:schemeClr val="tx1"/>
          </a:fontRef>
        </p:style>
      </p:cxnSp>
      <p:sp>
        <p:nvSpPr>
          <p:cNvPr id="7" name="文本框 4"/>
          <p:cNvSpPr txBox="1"/>
          <p:nvPr/>
        </p:nvSpPr>
        <p:spPr>
          <a:xfrm rot="21367217">
            <a:off x="2955925" y="2293938"/>
            <a:ext cx="1509713" cy="1690688"/>
          </a:xfrm>
          <a:prstGeom prst="rect">
            <a:avLst/>
          </a:prstGeom>
          <a:noFill/>
        </p:spPr>
        <p:txBody>
          <a:bodyPr wrap="none">
            <a:spAutoFit/>
          </a:bodyPr>
          <a:lstStyle/>
          <a:p>
            <a:pPr marR="0" defTabSz="914400" eaLnBrk="0" hangingPunct="0">
              <a:buClrTx/>
              <a:buSzTx/>
              <a:buFontTx/>
              <a:defRPr/>
            </a:pPr>
            <a:r>
              <a:rPr kumimoji="0" lang="zh-CN" altLang="en-US" sz="103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感</a:t>
            </a:r>
          </a:p>
        </p:txBody>
      </p:sp>
      <p:sp>
        <p:nvSpPr>
          <p:cNvPr id="8" name="文本框 5"/>
          <p:cNvSpPr txBox="1"/>
          <p:nvPr/>
        </p:nvSpPr>
        <p:spPr>
          <a:xfrm rot="21244041">
            <a:off x="7081838" y="2312988"/>
            <a:ext cx="1406525" cy="1568450"/>
          </a:xfrm>
          <a:prstGeom prst="rect">
            <a:avLst/>
          </a:prstGeom>
          <a:noFill/>
        </p:spPr>
        <p:txBody>
          <a:bodyPr wrap="none">
            <a:spAutoFit/>
          </a:bodyPr>
          <a:lstStyle/>
          <a:p>
            <a:pPr marR="0" defTabSz="914400" eaLnBrk="0" hangingPunct="0">
              <a:buClrTx/>
              <a:buSzTx/>
              <a:buFontTx/>
              <a:defRPr/>
            </a:pPr>
            <a:r>
              <a:rPr kumimoji="0" lang="zh-CN" altLang="en-US" sz="95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看</a:t>
            </a:r>
          </a:p>
        </p:txBody>
      </p:sp>
      <p:sp>
        <p:nvSpPr>
          <p:cNvPr id="9" name="文本框 6"/>
          <p:cNvSpPr txBox="1"/>
          <p:nvPr/>
        </p:nvSpPr>
        <p:spPr>
          <a:xfrm rot="640494">
            <a:off x="5713413" y="2017713"/>
            <a:ext cx="1598613" cy="1800225"/>
          </a:xfrm>
          <a:prstGeom prst="rect">
            <a:avLst/>
          </a:prstGeom>
          <a:noFill/>
        </p:spPr>
        <p:txBody>
          <a:bodyPr wrap="none">
            <a:spAutoFit/>
          </a:bodyPr>
          <a:lstStyle/>
          <a:p>
            <a:pPr marR="0" defTabSz="914400" eaLnBrk="0" hangingPunct="0">
              <a:buClrTx/>
              <a:buSzTx/>
              <a:buFontTx/>
              <a:defRPr/>
            </a:pPr>
            <a:r>
              <a:rPr kumimoji="0" lang="zh-CN" altLang="en-US" sz="110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观</a:t>
            </a:r>
          </a:p>
        </p:txBody>
      </p:sp>
      <p:sp>
        <p:nvSpPr>
          <p:cNvPr id="10" name="文本框 7"/>
          <p:cNvSpPr txBox="1"/>
          <p:nvPr/>
        </p:nvSpPr>
        <p:spPr>
          <a:xfrm rot="20937589">
            <a:off x="4287838" y="1997075"/>
            <a:ext cx="1649413" cy="1862138"/>
          </a:xfrm>
          <a:prstGeom prst="rect">
            <a:avLst/>
          </a:prstGeom>
          <a:noFill/>
        </p:spPr>
        <p:txBody>
          <a:bodyPr wrap="none">
            <a:spAutoFit/>
          </a:bodyPr>
          <a:lstStyle/>
          <a:p>
            <a:pPr marR="0" defTabSz="914400" eaLnBrk="0" hangingPunct="0">
              <a:buClrTx/>
              <a:buSzTx/>
              <a:buFontTx/>
              <a:defRPr/>
            </a:pPr>
            <a:r>
              <a:rPr kumimoji="0" lang="zh-CN" altLang="en-US" sz="114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谢</a:t>
            </a:r>
          </a:p>
        </p:txBody>
      </p:sp>
      <p:sp>
        <p:nvSpPr>
          <p:cNvPr id="11" name="矩形 10"/>
          <p:cNvSpPr/>
          <p:nvPr/>
        </p:nvSpPr>
        <p:spPr>
          <a:xfrm>
            <a:off x="3486150" y="4138613"/>
            <a:ext cx="4267200" cy="398463"/>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请继续关注，精彩课程内容待续</a:t>
            </a:r>
            <a:r>
              <a:rPr kumimoji="0" lang="en-US" altLang="zh-CN"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1740" y="51339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47426" y="1042843"/>
            <a:ext cx="7460386" cy="3837940"/>
          </a:xfrm>
          <a:prstGeom prst="rect">
            <a:avLst/>
          </a:prstGeom>
          <a:noFill/>
          <a:ln w="9525" algn="ctr">
            <a:noFill/>
            <a:miter lim="800000"/>
          </a:ln>
        </p:spPr>
        <p:txBody>
          <a:bodyPr wrap="square" lIns="118127" tIns="61426" rIns="118127" bIns="61426">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（二）劳动法基本原则的作用</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）指导劳动法制定、修改和废止，确保劳动法律制度的统一和协调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）指导劳动法实施，正确适用法律，防止出现偏差。</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）有助于劳动法的理解、理解，弥补了对方规范可能存在的缺陷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46211" y="1042843"/>
            <a:ext cx="6773333" cy="3837940"/>
          </a:xfrm>
          <a:prstGeom prst="rect">
            <a:avLst/>
          </a:prstGeom>
          <a:ln algn="ctr">
            <a:miter lim="800000"/>
          </a:ln>
        </p:spPr>
        <p:txBody>
          <a:bodyPr vert="horz" wrap="square" lIns="118127" tIns="61426" rIns="118127" bIns="61426"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（三）劳动法基本原则内容</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、保证劳动者劳动权原则（宪法</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42</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条）。　　　　</a:t>
            </a:r>
            <a:endParaRPr kumimoji="0" lang="en-US" altLang="zh-CN"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）劳动权：</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指法律保证的有劳动能力的公民能够参加社会劳动并因劳动产生与劳动有密切联系的各项权利。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defTabSz="1563370" fontAlgn="auto">
              <a:lnSpc>
                <a:spcPct val="150000"/>
              </a:lnSpc>
              <a:spcAft>
                <a:spcPts val="0"/>
              </a:spcAft>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第一节  劳动法的体系</a:t>
            </a:r>
          </a:p>
        </p:txBody>
      </p:sp>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3574</Words>
  <Application>Microsoft Office PowerPoint</Application>
  <PresentationFormat>宽屏</PresentationFormat>
  <Paragraphs>393</Paragraphs>
  <Slides>55</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55</vt:i4>
      </vt:variant>
    </vt:vector>
  </HeadingPairs>
  <TitlesOfParts>
    <vt:vector size="63" baseType="lpstr">
      <vt:lpstr>黑体</vt:lpstr>
      <vt:lpstr>华文新魏</vt:lpstr>
      <vt:lpstr>微软雅黑</vt:lpstr>
      <vt:lpstr>Arial</vt:lpstr>
      <vt:lpstr>Calibri</vt:lpstr>
      <vt:lpstr>Calibri Light</vt:lpstr>
      <vt:lpstr>自定义设计方案</vt:lpstr>
      <vt:lpstr>1_自定义设计方案</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传有 徐</cp:lastModifiedBy>
  <cp:revision>346</cp:revision>
  <dcterms:created xsi:type="dcterms:W3CDTF">2015-04-07T05:51:00Z</dcterms:created>
  <dcterms:modified xsi:type="dcterms:W3CDTF">2021-06-08T05:09:12Z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2052-11.1.0.8806</vt:lpwstr>
  </property>
</Properties>
</file>