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60"/>
  </p:notesMasterIdLst>
  <p:handoutMasterIdLst>
    <p:handoutMasterId r:id="rId61"/>
  </p:handoutMasterIdLst>
  <p:sldIdLst>
    <p:sldId id="8855" r:id="rId3"/>
    <p:sldId id="8687" r:id="rId4"/>
    <p:sldId id="8688" r:id="rId5"/>
    <p:sldId id="8689" r:id="rId6"/>
    <p:sldId id="8845" r:id="rId7"/>
    <p:sldId id="8846" r:id="rId8"/>
    <p:sldId id="8690" r:id="rId9"/>
    <p:sldId id="8691" r:id="rId10"/>
    <p:sldId id="8692" r:id="rId11"/>
    <p:sldId id="8693" r:id="rId12"/>
    <p:sldId id="8757" r:id="rId13"/>
    <p:sldId id="8721" r:id="rId14"/>
    <p:sldId id="8694" r:id="rId15"/>
    <p:sldId id="8701" r:id="rId16"/>
    <p:sldId id="8695" r:id="rId17"/>
    <p:sldId id="8700" r:id="rId18"/>
    <p:sldId id="8696" r:id="rId19"/>
    <p:sldId id="8856" r:id="rId20"/>
    <p:sldId id="8857" r:id="rId21"/>
    <p:sldId id="8699" r:id="rId22"/>
    <p:sldId id="8758" r:id="rId23"/>
    <p:sldId id="8759" r:id="rId24"/>
    <p:sldId id="8760" r:id="rId25"/>
    <p:sldId id="8761" r:id="rId26"/>
    <p:sldId id="8762" r:id="rId27"/>
    <p:sldId id="8763" r:id="rId28"/>
    <p:sldId id="8764" r:id="rId29"/>
    <p:sldId id="8765" r:id="rId30"/>
    <p:sldId id="8766" r:id="rId31"/>
    <p:sldId id="8767" r:id="rId32"/>
    <p:sldId id="8768" r:id="rId33"/>
    <p:sldId id="8769" r:id="rId34"/>
    <p:sldId id="8770" r:id="rId35"/>
    <p:sldId id="8771" r:id="rId36"/>
    <p:sldId id="8772" r:id="rId37"/>
    <p:sldId id="8773" r:id="rId38"/>
    <p:sldId id="8774" r:id="rId39"/>
    <p:sldId id="8775" r:id="rId40"/>
    <p:sldId id="8776" r:id="rId41"/>
    <p:sldId id="8777" r:id="rId42"/>
    <p:sldId id="8778" r:id="rId43"/>
    <p:sldId id="8779" r:id="rId44"/>
    <p:sldId id="8780" r:id="rId45"/>
    <p:sldId id="8781" r:id="rId46"/>
    <p:sldId id="8782" r:id="rId47"/>
    <p:sldId id="8783" r:id="rId48"/>
    <p:sldId id="8784" r:id="rId49"/>
    <p:sldId id="8785" r:id="rId50"/>
    <p:sldId id="8697" r:id="rId51"/>
    <p:sldId id="8698" r:id="rId52"/>
    <p:sldId id="8709" r:id="rId53"/>
    <p:sldId id="8710" r:id="rId54"/>
    <p:sldId id="8751" r:id="rId55"/>
    <p:sldId id="8752" r:id="rId56"/>
    <p:sldId id="8753" r:id="rId57"/>
    <p:sldId id="8754" r:id="rId58"/>
    <p:sldId id="8803" r:id="rId5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68">
          <p15:clr>
            <a:srgbClr val="A4A3A4"/>
          </p15:clr>
        </p15:guide>
        <p15:guide id="2" orient="horz" pos="463">
          <p15:clr>
            <a:srgbClr val="A4A3A4"/>
          </p15:clr>
        </p15:guide>
        <p15:guide id="3" pos="5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68"/>
        <p:guide orient="horz" pos="463"/>
        <p:guide pos="542"/>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tags" Target="../tags/tag34.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slideLayout" Target="../slideLayouts/slideLayout7.xml"/><Relationship Id="rId8" Type="http://schemas.openxmlformats.org/officeDocument/2006/relationships/tags" Target="../tags/tag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414218" cy="383540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（四）组织市场分析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、组织市场构成：组织市场是由各组织机构形成的对企业产品或劳务需要的总和。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）产业市场。生产者市场或企业市场、购买、销售、出租、劳务给他人的个人或组织。是最具代表性、最多样化和最庞大的组织市场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6650624" cy="224282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）转卖者市场。通过购买商品和劳务并转售或出租给他人，以赚取利润的批发商和零售商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）政府市场。为执行政府主要职能而采购或租用商品的各级政府单位。税收、财政预算</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258097"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、产业市场购买行为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）产业市场特点：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产业市场购买者多为单位，数量少，购买额大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购买者集中在少数地区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产业市场的派生性取决于消费者市场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产业市场需求缺乏弹性。短期内企业生产方式不会改变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270854" cy="3835400"/>
          </a:xfrm>
          <a:prstGeom prst="rect">
            <a:avLst/>
          </a:prstGeom>
          <a:noFill/>
        </p:spPr>
        <p:txBody>
          <a:bodyPr wrap="square" lIns="120017" tIns="60008" rIns="120017" bIns="60008" rtlCol="0">
            <a:spAutoFit/>
          </a:bodyPr>
          <a:lstStyle/>
          <a:p>
            <a:pPr marL="457200" marR="0" lvl="0" indent="-457200" algn="l" defTabSz="914400" rtl="0" eaLnBrk="1" fontAlgn="base" latinLnBrk="0" hangingPunct="1">
              <a:lnSpc>
                <a:spcPct val="150000"/>
              </a:lnSpc>
              <a:spcBef>
                <a:spcPct val="0"/>
              </a:spcBef>
              <a:spcAft>
                <a:spcPct val="0"/>
              </a:spcAft>
              <a:buClrTx/>
              <a:buSzTx/>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e.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产品市场需求波动性较大，因消费者市场需求较小波动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f.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专业人员购买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g.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互惠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h.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直接购买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defRPr/>
            </a:pPr>
            <a:r>
              <a:rPr lang="en-US" altLang="zh-CN" sz="2295" noProof="0" dirty="0" err="1">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i</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产业购买者一般通过租赁方式取得产业用品。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809684" cy="224282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）产业购买决策参与者</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45589"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grpSp>
        <p:nvGrpSpPr>
          <p:cNvPr id="4" name="Group 3"/>
          <p:cNvGrpSpPr/>
          <p:nvPr/>
        </p:nvGrpSpPr>
        <p:grpSpPr bwMode="auto">
          <a:xfrm>
            <a:off x="1362703" y="1946462"/>
            <a:ext cx="6225865" cy="3702553"/>
            <a:chOff x="783" y="1162"/>
            <a:chExt cx="4099" cy="2438"/>
          </a:xfrm>
        </p:grpSpPr>
        <p:sp>
          <p:nvSpPr>
            <p:cNvPr id="5" name="Oval 4"/>
            <p:cNvSpPr>
              <a:spLocks noChangeArrowheads="1"/>
            </p:cNvSpPr>
            <p:nvPr/>
          </p:nvSpPr>
          <p:spPr bwMode="ltGray">
            <a:xfrm>
              <a:off x="1378" y="2765"/>
              <a:ext cx="3504" cy="835"/>
            </a:xfrm>
            <a:prstGeom prst="ellipse">
              <a:avLst/>
            </a:prstGeom>
            <a:gradFill rotWithShape="1">
              <a:gsLst>
                <a:gs pos="0">
                  <a:srgbClr val="292929"/>
                </a:gs>
                <a:gs pos="100000">
                  <a:schemeClr val="bg1"/>
                </a:gs>
              </a:gsLst>
              <a:lin ang="2700000" scaled="1"/>
            </a:gradFill>
            <a:ln w="3175">
              <a:noFill/>
              <a:round/>
              <a:tailEnd type="none" w="sm" len="sm"/>
            </a:ln>
          </p:spPr>
          <p:txBody>
            <a:bodyPr vert="eaVert" wrap="none" lIns="88083" tIns="44042" rIns="88083" bIns="44042" anchor="ctr"/>
            <a:lstStyle/>
            <a:p>
              <a:endParaRPr lang="zh-CN" altLang="en-US" sz="100">
                <a:solidFill>
                  <a:srgbClr val="004250"/>
                </a:solidFill>
                <a:latin typeface="Calibri" panose="020F0502020204030204" pitchFamily="34" charset="0"/>
              </a:endParaRPr>
            </a:p>
          </p:txBody>
        </p:sp>
        <p:sp>
          <p:nvSpPr>
            <p:cNvPr id="6" name="Oval 5"/>
            <p:cNvSpPr>
              <a:spLocks noChangeArrowheads="1"/>
            </p:cNvSpPr>
            <p:nvPr/>
          </p:nvSpPr>
          <p:spPr bwMode="ltGray">
            <a:xfrm rot="-998297">
              <a:off x="839" y="1386"/>
              <a:ext cx="3630" cy="1900"/>
            </a:xfrm>
            <a:prstGeom prst="ellipse">
              <a:avLst/>
            </a:prstGeom>
            <a:gradFill rotWithShape="0">
              <a:gsLst>
                <a:gs pos="0">
                  <a:srgbClr val="29698D"/>
                </a:gs>
                <a:gs pos="50000">
                  <a:srgbClr val="CBDBE3"/>
                </a:gs>
                <a:gs pos="100000">
                  <a:srgbClr val="29698D"/>
                </a:gs>
              </a:gsLst>
              <a:lin ang="0" scaled="1"/>
            </a:gra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7" name="Oval 6"/>
            <p:cNvSpPr>
              <a:spLocks noChangeArrowheads="1"/>
            </p:cNvSpPr>
            <p:nvPr/>
          </p:nvSpPr>
          <p:spPr bwMode="ltGray">
            <a:xfrm rot="-998297">
              <a:off x="875" y="1284"/>
              <a:ext cx="3504" cy="1841"/>
            </a:xfrm>
            <a:prstGeom prst="ellipse">
              <a:avLst/>
            </a:prstGeom>
            <a:gradFill rotWithShape="1">
              <a:gsLst>
                <a:gs pos="0">
                  <a:srgbClr val="208282"/>
                </a:gs>
                <a:gs pos="100000">
                  <a:srgbClr val="33CCCC"/>
                </a:gs>
              </a:gsLst>
              <a:lin ang="2700000" scaled="1"/>
            </a:gra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8" name="Arc 7"/>
            <p:cNvSpPr/>
            <p:nvPr/>
          </p:nvSpPr>
          <p:spPr bwMode="gray">
            <a:xfrm rot="-998297">
              <a:off x="2543" y="1333"/>
              <a:ext cx="1796" cy="969"/>
            </a:xfrm>
            <a:custGeom>
              <a:avLst/>
              <a:gdLst>
                <a:gd name="T0" fmla="*/ 1 w 21600"/>
                <a:gd name="T1" fmla="*/ 0 h 22718"/>
                <a:gd name="T2" fmla="*/ 1 w 21600"/>
                <a:gd name="T3" fmla="*/ 0 h 22718"/>
                <a:gd name="T4" fmla="*/ 0 w 21600"/>
                <a:gd name="T5" fmla="*/ 0 h 22718"/>
                <a:gd name="T6" fmla="*/ 0 60000 65536"/>
                <a:gd name="T7" fmla="*/ 0 60000 65536"/>
                <a:gd name="T8" fmla="*/ 0 60000 65536"/>
                <a:gd name="T9" fmla="*/ 0 w 21600"/>
                <a:gd name="T10" fmla="*/ 0 h 22718"/>
                <a:gd name="T11" fmla="*/ 21600 w 21600"/>
                <a:gd name="T12" fmla="*/ 22718 h 22718"/>
              </a:gdLst>
              <a:ahLst/>
              <a:cxnLst>
                <a:cxn ang="T6">
                  <a:pos x="T0" y="T1"/>
                </a:cxn>
                <a:cxn ang="T7">
                  <a:pos x="T2" y="T3"/>
                </a:cxn>
                <a:cxn ang="T8">
                  <a:pos x="T4" y="T5"/>
                </a:cxn>
              </a:cxnLst>
              <a:rect l="T9" t="T10" r="T11" b="T12"/>
              <a:pathLst>
                <a:path w="21600" h="22718" fill="none" extrusionOk="0">
                  <a:moveTo>
                    <a:pt x="16157" y="-1"/>
                  </a:moveTo>
                  <a:cubicBezTo>
                    <a:pt x="19663" y="3951"/>
                    <a:pt x="21600" y="9051"/>
                    <a:pt x="21600" y="14335"/>
                  </a:cubicBezTo>
                  <a:cubicBezTo>
                    <a:pt x="21600" y="17214"/>
                    <a:pt x="21024" y="20064"/>
                    <a:pt x="19906" y="22717"/>
                  </a:cubicBezTo>
                </a:path>
                <a:path w="21600" h="22718" stroke="0" extrusionOk="0">
                  <a:moveTo>
                    <a:pt x="16157" y="-1"/>
                  </a:moveTo>
                  <a:cubicBezTo>
                    <a:pt x="19663" y="3951"/>
                    <a:pt x="21600" y="9051"/>
                    <a:pt x="21600" y="14335"/>
                  </a:cubicBezTo>
                  <a:cubicBezTo>
                    <a:pt x="21600" y="17214"/>
                    <a:pt x="21024" y="20064"/>
                    <a:pt x="19906" y="22717"/>
                  </a:cubicBezTo>
                  <a:lnTo>
                    <a:pt x="0" y="14335"/>
                  </a:lnTo>
                  <a:close/>
                </a:path>
              </a:pathLst>
            </a:custGeom>
            <a:solidFill>
              <a:srgbClr val="0099CC"/>
            </a:soli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9" name="Arc 8"/>
            <p:cNvSpPr/>
            <p:nvPr/>
          </p:nvSpPr>
          <p:spPr bwMode="gray">
            <a:xfrm rot="20601703" flipH="1">
              <a:off x="909" y="2160"/>
              <a:ext cx="1812" cy="1027"/>
            </a:xfrm>
            <a:custGeom>
              <a:avLst/>
              <a:gdLst>
                <a:gd name="T0" fmla="*/ 1 w 21600"/>
                <a:gd name="T1" fmla="*/ 0 h 24439"/>
                <a:gd name="T2" fmla="*/ 1 w 21600"/>
                <a:gd name="T3" fmla="*/ 0 h 24439"/>
                <a:gd name="T4" fmla="*/ 0 w 21600"/>
                <a:gd name="T5" fmla="*/ 0 h 24439"/>
                <a:gd name="T6" fmla="*/ 0 60000 65536"/>
                <a:gd name="T7" fmla="*/ 0 60000 65536"/>
                <a:gd name="T8" fmla="*/ 0 60000 65536"/>
                <a:gd name="T9" fmla="*/ 0 w 21600"/>
                <a:gd name="T10" fmla="*/ 0 h 24439"/>
                <a:gd name="T11" fmla="*/ 21600 w 21600"/>
                <a:gd name="T12" fmla="*/ 24439 h 24439"/>
              </a:gdLst>
              <a:ahLst/>
              <a:cxnLst>
                <a:cxn ang="T6">
                  <a:pos x="T0" y="T1"/>
                </a:cxn>
                <a:cxn ang="T7">
                  <a:pos x="T2" y="T3"/>
                </a:cxn>
                <a:cxn ang="T8">
                  <a:pos x="T4" y="T5"/>
                </a:cxn>
              </a:cxnLst>
              <a:rect l="T9" t="T10" r="T11" b="T12"/>
              <a:pathLst>
                <a:path w="21600" h="24439" fill="none" extrusionOk="0">
                  <a:moveTo>
                    <a:pt x="20452" y="-1"/>
                  </a:moveTo>
                  <a:cubicBezTo>
                    <a:pt x="21212" y="2237"/>
                    <a:pt x="21600" y="4584"/>
                    <a:pt x="21600" y="6947"/>
                  </a:cubicBezTo>
                  <a:cubicBezTo>
                    <a:pt x="21600" y="13871"/>
                    <a:pt x="18280" y="20376"/>
                    <a:pt x="12672" y="24438"/>
                  </a:cubicBezTo>
                </a:path>
                <a:path w="21600" h="24439" stroke="0" extrusionOk="0">
                  <a:moveTo>
                    <a:pt x="20452" y="-1"/>
                  </a:moveTo>
                  <a:cubicBezTo>
                    <a:pt x="21212" y="2237"/>
                    <a:pt x="21600" y="4584"/>
                    <a:pt x="21600" y="6947"/>
                  </a:cubicBezTo>
                  <a:cubicBezTo>
                    <a:pt x="21600" y="13871"/>
                    <a:pt x="18280" y="20376"/>
                    <a:pt x="12672" y="24438"/>
                  </a:cubicBezTo>
                  <a:lnTo>
                    <a:pt x="0" y="6947"/>
                  </a:lnTo>
                  <a:close/>
                </a:path>
              </a:pathLst>
            </a:custGeom>
            <a:gradFill rotWithShape="1">
              <a:gsLst>
                <a:gs pos="0">
                  <a:srgbClr val="ABD9F2"/>
                </a:gs>
                <a:gs pos="100000">
                  <a:srgbClr val="47ABE3"/>
                </a:gs>
              </a:gsLst>
              <a:lin ang="2700000" scaled="1"/>
            </a:gra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10" name="Arc 9"/>
            <p:cNvSpPr/>
            <p:nvPr/>
          </p:nvSpPr>
          <p:spPr bwMode="gray">
            <a:xfrm rot="-998297">
              <a:off x="2067" y="1162"/>
              <a:ext cx="1772" cy="893"/>
            </a:xfrm>
            <a:custGeom>
              <a:avLst/>
              <a:gdLst>
                <a:gd name="T0" fmla="*/ 0 w 21397"/>
                <a:gd name="T1" fmla="*/ 0 h 21600"/>
                <a:gd name="T2" fmla="*/ 1 w 21397"/>
                <a:gd name="T3" fmla="*/ 0 h 21600"/>
                <a:gd name="T4" fmla="*/ 0 w 21397"/>
                <a:gd name="T5" fmla="*/ 0 h 21600"/>
                <a:gd name="T6" fmla="*/ 0 60000 65536"/>
                <a:gd name="T7" fmla="*/ 0 60000 65536"/>
                <a:gd name="T8" fmla="*/ 0 60000 65536"/>
                <a:gd name="T9" fmla="*/ 0 w 21397"/>
                <a:gd name="T10" fmla="*/ 0 h 21600"/>
                <a:gd name="T11" fmla="*/ 21397 w 21397"/>
                <a:gd name="T12" fmla="*/ 21600 h 21600"/>
              </a:gdLst>
              <a:ahLst/>
              <a:cxnLst>
                <a:cxn ang="T6">
                  <a:pos x="T0" y="T1"/>
                </a:cxn>
                <a:cxn ang="T7">
                  <a:pos x="T2" y="T3"/>
                </a:cxn>
                <a:cxn ang="T8">
                  <a:pos x="T4" y="T5"/>
                </a:cxn>
              </a:cxnLst>
              <a:rect l="T9" t="T10" r="T11" b="T12"/>
              <a:pathLst>
                <a:path w="21397" h="21600" fill="none" extrusionOk="0">
                  <a:moveTo>
                    <a:pt x="0" y="549"/>
                  </a:moveTo>
                  <a:cubicBezTo>
                    <a:pt x="1587" y="184"/>
                    <a:pt x="3210" y="-1"/>
                    <a:pt x="4839" y="0"/>
                  </a:cubicBezTo>
                  <a:cubicBezTo>
                    <a:pt x="11230" y="0"/>
                    <a:pt x="17293" y="2830"/>
                    <a:pt x="21397" y="7729"/>
                  </a:cubicBezTo>
                </a:path>
                <a:path w="21397" h="21600" stroke="0" extrusionOk="0">
                  <a:moveTo>
                    <a:pt x="0" y="549"/>
                  </a:moveTo>
                  <a:cubicBezTo>
                    <a:pt x="1587" y="184"/>
                    <a:pt x="3210" y="-1"/>
                    <a:pt x="4839" y="0"/>
                  </a:cubicBezTo>
                  <a:cubicBezTo>
                    <a:pt x="11230" y="0"/>
                    <a:pt x="17293" y="2830"/>
                    <a:pt x="21397" y="7729"/>
                  </a:cubicBezTo>
                  <a:lnTo>
                    <a:pt x="4839" y="21600"/>
                  </a:lnTo>
                  <a:close/>
                </a:path>
              </a:pathLst>
            </a:custGeom>
            <a:gradFill rotWithShape="1">
              <a:gsLst>
                <a:gs pos="0">
                  <a:srgbClr val="4F4A73"/>
                </a:gs>
                <a:gs pos="100000">
                  <a:srgbClr val="AAA0F8"/>
                </a:gs>
              </a:gsLst>
              <a:lin ang="2700000" scaled="1"/>
            </a:gra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11" name="Arc 10"/>
            <p:cNvSpPr/>
            <p:nvPr/>
          </p:nvSpPr>
          <p:spPr bwMode="gray">
            <a:xfrm rot="20601703" flipH="1">
              <a:off x="783" y="1573"/>
              <a:ext cx="1740" cy="870"/>
            </a:xfrm>
            <a:custGeom>
              <a:avLst/>
              <a:gdLst>
                <a:gd name="T0" fmla="*/ 0 w 20934"/>
                <a:gd name="T1" fmla="*/ 0 h 21142"/>
                <a:gd name="T2" fmla="*/ 1 w 20934"/>
                <a:gd name="T3" fmla="*/ 0 h 21142"/>
                <a:gd name="T4" fmla="*/ 0 w 20934"/>
                <a:gd name="T5" fmla="*/ 0 h 21142"/>
                <a:gd name="T6" fmla="*/ 0 60000 65536"/>
                <a:gd name="T7" fmla="*/ 0 60000 65536"/>
                <a:gd name="T8" fmla="*/ 0 60000 65536"/>
                <a:gd name="T9" fmla="*/ 0 w 20934"/>
                <a:gd name="T10" fmla="*/ 0 h 21142"/>
                <a:gd name="T11" fmla="*/ 20934 w 20934"/>
                <a:gd name="T12" fmla="*/ 21142 h 21142"/>
              </a:gdLst>
              <a:ahLst/>
              <a:cxnLst>
                <a:cxn ang="T6">
                  <a:pos x="T0" y="T1"/>
                </a:cxn>
                <a:cxn ang="T7">
                  <a:pos x="T2" y="T3"/>
                </a:cxn>
                <a:cxn ang="T8">
                  <a:pos x="T4" y="T5"/>
                </a:cxn>
              </a:cxnLst>
              <a:rect l="T9" t="T10" r="T11" b="T12"/>
              <a:pathLst>
                <a:path w="20934" h="21142" fill="none" extrusionOk="0">
                  <a:moveTo>
                    <a:pt x="4423" y="-1"/>
                  </a:moveTo>
                  <a:cubicBezTo>
                    <a:pt x="12495" y="1688"/>
                    <a:pt x="18902" y="7826"/>
                    <a:pt x="20934" y="15819"/>
                  </a:cubicBezTo>
                </a:path>
                <a:path w="20934" h="21142" stroke="0" extrusionOk="0">
                  <a:moveTo>
                    <a:pt x="4423" y="-1"/>
                  </a:moveTo>
                  <a:cubicBezTo>
                    <a:pt x="12495" y="1688"/>
                    <a:pt x="18902" y="7826"/>
                    <a:pt x="20934" y="15819"/>
                  </a:cubicBezTo>
                  <a:lnTo>
                    <a:pt x="0" y="21142"/>
                  </a:lnTo>
                  <a:close/>
                </a:path>
              </a:pathLst>
            </a:custGeom>
            <a:gradFill rotWithShape="1">
              <a:gsLst>
                <a:gs pos="0">
                  <a:srgbClr val="47ABE3"/>
                </a:gs>
                <a:gs pos="100000">
                  <a:srgbClr val="214F69"/>
                </a:gs>
              </a:gsLst>
              <a:lin ang="2700000" scaled="1"/>
            </a:gra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12" name="Text Box 12"/>
            <p:cNvSpPr txBox="1">
              <a:spLocks noChangeArrowheads="1"/>
            </p:cNvSpPr>
            <p:nvPr/>
          </p:nvSpPr>
          <p:spPr bwMode="auto">
            <a:xfrm>
              <a:off x="1289" y="1882"/>
              <a:ext cx="697" cy="293"/>
            </a:xfrm>
            <a:prstGeom prst="rect">
              <a:avLst/>
            </a:prstGeom>
            <a:noFill/>
            <a:ln w="9525" algn="ctr">
              <a:noFill/>
              <a:miter lim="800000"/>
            </a:ln>
          </p:spPr>
          <p:txBody>
            <a:bodyPr wrap="none">
              <a:spAutoFit/>
            </a:bodyPr>
            <a:lstStyle/>
            <a:p>
              <a:pPr algn="ctr"/>
              <a:r>
                <a:rPr lang="zh-CN" altLang="en-US" sz="2295">
                  <a:solidFill>
                    <a:srgbClr val="004250"/>
                  </a:solidFill>
                  <a:latin typeface="微软雅黑" panose="020B0503020204020204" pitchFamily="34" charset="-122"/>
                  <a:ea typeface="微软雅黑" panose="020B0503020204020204" pitchFamily="34" charset="-122"/>
                </a:rPr>
                <a:t>采购者</a:t>
              </a:r>
            </a:p>
          </p:txBody>
        </p:sp>
        <p:sp>
          <p:nvSpPr>
            <p:cNvPr id="13" name="Text Box 13"/>
            <p:cNvSpPr txBox="1">
              <a:spLocks noChangeArrowheads="1"/>
            </p:cNvSpPr>
            <p:nvPr/>
          </p:nvSpPr>
          <p:spPr bwMode="auto">
            <a:xfrm>
              <a:off x="2443" y="1387"/>
              <a:ext cx="697" cy="293"/>
            </a:xfrm>
            <a:prstGeom prst="rect">
              <a:avLst/>
            </a:prstGeom>
            <a:noFill/>
            <a:ln w="9525" algn="ctr">
              <a:noFill/>
              <a:miter lim="800000"/>
            </a:ln>
          </p:spPr>
          <p:txBody>
            <a:bodyPr wrap="none">
              <a:spAutoFit/>
            </a:bodyPr>
            <a:lstStyle/>
            <a:p>
              <a:pPr algn="ctr"/>
              <a:r>
                <a:rPr lang="zh-CN" altLang="en-US" sz="2295">
                  <a:solidFill>
                    <a:srgbClr val="004250"/>
                  </a:solidFill>
                  <a:latin typeface="微软雅黑" panose="020B0503020204020204" pitchFamily="34" charset="-122"/>
                  <a:ea typeface="微软雅黑" panose="020B0503020204020204" pitchFamily="34" charset="-122"/>
                </a:rPr>
                <a:t>决定者</a:t>
              </a:r>
            </a:p>
          </p:txBody>
        </p:sp>
        <p:sp>
          <p:nvSpPr>
            <p:cNvPr id="14" name="Text Box 14"/>
            <p:cNvSpPr txBox="1">
              <a:spLocks noChangeArrowheads="1"/>
            </p:cNvSpPr>
            <p:nvPr/>
          </p:nvSpPr>
          <p:spPr bwMode="auto">
            <a:xfrm>
              <a:off x="3243" y="1585"/>
              <a:ext cx="1082" cy="293"/>
            </a:xfrm>
            <a:prstGeom prst="rect">
              <a:avLst/>
            </a:prstGeom>
            <a:noFill/>
            <a:ln w="9525" algn="ctr">
              <a:noFill/>
              <a:miter lim="800000"/>
            </a:ln>
          </p:spPr>
          <p:txBody>
            <a:bodyPr wrap="none">
              <a:spAutoFit/>
            </a:bodyPr>
            <a:lstStyle/>
            <a:p>
              <a:pPr algn="ctr"/>
              <a:r>
                <a:rPr lang="zh-CN" altLang="en-US" sz="2295">
                  <a:solidFill>
                    <a:srgbClr val="004250"/>
                  </a:solidFill>
                  <a:latin typeface="微软雅黑" panose="020B0503020204020204" pitchFamily="34" charset="-122"/>
                  <a:ea typeface="微软雅黑" panose="020B0503020204020204" pitchFamily="34" charset="-122"/>
                </a:rPr>
                <a:t>信息控制者</a:t>
              </a:r>
            </a:p>
          </p:txBody>
        </p:sp>
        <p:sp>
          <p:nvSpPr>
            <p:cNvPr id="15" name="Freeform 15"/>
            <p:cNvSpPr/>
            <p:nvPr/>
          </p:nvSpPr>
          <p:spPr bwMode="gray">
            <a:xfrm>
              <a:off x="3888" y="1922"/>
              <a:ext cx="816" cy="70"/>
            </a:xfrm>
            <a:custGeom>
              <a:avLst/>
              <a:gdLst>
                <a:gd name="T0" fmla="*/ 0 w 816"/>
                <a:gd name="T1" fmla="*/ 841 h 1078"/>
                <a:gd name="T2" fmla="*/ 784 w 816"/>
                <a:gd name="T3" fmla="*/ 0 h 1078"/>
                <a:gd name="T4" fmla="*/ 816 w 816"/>
                <a:gd name="T5" fmla="*/ 280 h 1078"/>
                <a:gd name="T6" fmla="*/ 544 w 816"/>
                <a:gd name="T7" fmla="*/ 672 h 1078"/>
                <a:gd name="T8" fmla="*/ 25 w 816"/>
                <a:gd name="T9" fmla="*/ 1078 h 1078"/>
                <a:gd name="T10" fmla="*/ 0 w 816"/>
                <a:gd name="T11" fmla="*/ 841 h 1078"/>
                <a:gd name="T12" fmla="*/ 0 60000 65536"/>
                <a:gd name="T13" fmla="*/ 0 60000 65536"/>
                <a:gd name="T14" fmla="*/ 0 60000 65536"/>
                <a:gd name="T15" fmla="*/ 0 60000 65536"/>
                <a:gd name="T16" fmla="*/ 0 60000 65536"/>
                <a:gd name="T17" fmla="*/ 0 60000 65536"/>
                <a:gd name="T18" fmla="*/ 0 w 816"/>
                <a:gd name="T19" fmla="*/ 0 h 1078"/>
                <a:gd name="T20" fmla="*/ 816 w 816"/>
                <a:gd name="T21" fmla="*/ 1078 h 1078"/>
              </a:gdLst>
              <a:ahLst/>
              <a:cxnLst>
                <a:cxn ang="T12">
                  <a:pos x="T0" y="T1"/>
                </a:cxn>
                <a:cxn ang="T13">
                  <a:pos x="T2" y="T3"/>
                </a:cxn>
                <a:cxn ang="T14">
                  <a:pos x="T4" y="T5"/>
                </a:cxn>
                <a:cxn ang="T15">
                  <a:pos x="T6" y="T7"/>
                </a:cxn>
                <a:cxn ang="T16">
                  <a:pos x="T8" y="T9"/>
                </a:cxn>
                <a:cxn ang="T17">
                  <a:pos x="T10" y="T11"/>
                </a:cxn>
              </a:cxnLst>
              <a:rect l="T18" t="T19" r="T20" b="T21"/>
              <a:pathLst>
                <a:path w="816" h="1078">
                  <a:moveTo>
                    <a:pt x="0" y="841"/>
                  </a:moveTo>
                  <a:lnTo>
                    <a:pt x="784" y="0"/>
                  </a:lnTo>
                  <a:lnTo>
                    <a:pt x="816" y="280"/>
                  </a:lnTo>
                  <a:cubicBezTo>
                    <a:pt x="776" y="392"/>
                    <a:pt x="676" y="539"/>
                    <a:pt x="544" y="672"/>
                  </a:cubicBezTo>
                  <a:cubicBezTo>
                    <a:pt x="412" y="805"/>
                    <a:pt x="116" y="1050"/>
                    <a:pt x="25" y="1078"/>
                  </a:cubicBezTo>
                  <a:cubicBezTo>
                    <a:pt x="7" y="1006"/>
                    <a:pt x="0" y="841"/>
                    <a:pt x="0" y="841"/>
                  </a:cubicBezTo>
                  <a:close/>
                </a:path>
              </a:pathLst>
            </a:custGeom>
            <a:gradFill rotWithShape="0">
              <a:gsLst>
                <a:gs pos="0">
                  <a:srgbClr val="B98BE8"/>
                </a:gs>
                <a:gs pos="100000">
                  <a:srgbClr val="6600CC"/>
                </a:gs>
              </a:gsLst>
              <a:lin ang="0" scaled="1"/>
            </a:gradFill>
            <a:ln w="9525">
              <a:noFill/>
              <a:round/>
            </a:ln>
          </p:spPr>
          <p:txBody>
            <a:bodyPr>
              <a:spAutoFit/>
            </a:bodyPr>
            <a:lstStyle/>
            <a:p>
              <a:endParaRPr lang="zh-CN" altLang="en-US" sz="100">
                <a:solidFill>
                  <a:srgbClr val="004250"/>
                </a:solidFill>
                <a:latin typeface="Calibri" panose="020F0502020204030204" pitchFamily="34" charset="0"/>
              </a:endParaRPr>
            </a:p>
          </p:txBody>
        </p:sp>
        <p:sp>
          <p:nvSpPr>
            <p:cNvPr id="16" name="Arc 16"/>
            <p:cNvSpPr/>
            <p:nvPr/>
          </p:nvSpPr>
          <p:spPr bwMode="gray">
            <a:xfrm rot="-1060795">
              <a:off x="2879" y="1926"/>
              <a:ext cx="1880" cy="848"/>
            </a:xfrm>
            <a:custGeom>
              <a:avLst/>
              <a:gdLst>
                <a:gd name="T0" fmla="*/ 1 w 20601"/>
                <a:gd name="T1" fmla="*/ 0 h 19523"/>
                <a:gd name="T2" fmla="*/ 1 w 20601"/>
                <a:gd name="T3" fmla="*/ 0 h 19523"/>
                <a:gd name="T4" fmla="*/ 0 w 20601"/>
                <a:gd name="T5" fmla="*/ 0 h 19523"/>
                <a:gd name="T6" fmla="*/ 0 60000 65536"/>
                <a:gd name="T7" fmla="*/ 0 60000 65536"/>
                <a:gd name="T8" fmla="*/ 0 60000 65536"/>
                <a:gd name="T9" fmla="*/ 0 w 20601"/>
                <a:gd name="T10" fmla="*/ 0 h 19523"/>
                <a:gd name="T11" fmla="*/ 20601 w 20601"/>
                <a:gd name="T12" fmla="*/ 19523 h 19523"/>
              </a:gdLst>
              <a:ahLst/>
              <a:cxnLst>
                <a:cxn ang="T6">
                  <a:pos x="T0" y="T1"/>
                </a:cxn>
                <a:cxn ang="T7">
                  <a:pos x="T2" y="T3"/>
                </a:cxn>
                <a:cxn ang="T8">
                  <a:pos x="T4" y="T5"/>
                </a:cxn>
              </a:cxnLst>
              <a:rect l="T9" t="T10" r="T11" b="T12"/>
              <a:pathLst>
                <a:path w="20601" h="19523" fill="none" extrusionOk="0">
                  <a:moveTo>
                    <a:pt x="20601" y="6492"/>
                  </a:moveTo>
                  <a:cubicBezTo>
                    <a:pt x="18793" y="12227"/>
                    <a:pt x="14677" y="16949"/>
                    <a:pt x="9241" y="19522"/>
                  </a:cubicBezTo>
                </a:path>
                <a:path w="20601" h="19523" stroke="0" extrusionOk="0">
                  <a:moveTo>
                    <a:pt x="20601" y="6492"/>
                  </a:moveTo>
                  <a:cubicBezTo>
                    <a:pt x="18793" y="12227"/>
                    <a:pt x="14677" y="16949"/>
                    <a:pt x="9241" y="19522"/>
                  </a:cubicBezTo>
                  <a:lnTo>
                    <a:pt x="0" y="0"/>
                  </a:lnTo>
                  <a:close/>
                </a:path>
              </a:pathLst>
            </a:custGeom>
            <a:solidFill>
              <a:srgbClr val="CC99FF"/>
            </a:soli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17" name="Freeform 17"/>
            <p:cNvSpPr/>
            <p:nvPr/>
          </p:nvSpPr>
          <p:spPr bwMode="gray">
            <a:xfrm>
              <a:off x="2817" y="2225"/>
              <a:ext cx="1108" cy="70"/>
            </a:xfrm>
            <a:custGeom>
              <a:avLst/>
              <a:gdLst>
                <a:gd name="T0" fmla="*/ 1071 w 1108"/>
                <a:gd name="T1" fmla="*/ 546 h 779"/>
                <a:gd name="T2" fmla="*/ 1108 w 1108"/>
                <a:gd name="T3" fmla="*/ 779 h 779"/>
                <a:gd name="T4" fmla="*/ 67 w 1108"/>
                <a:gd name="T5" fmla="*/ 168 h 779"/>
                <a:gd name="T6" fmla="*/ 0 w 1108"/>
                <a:gd name="T7" fmla="*/ 0 h 779"/>
                <a:gd name="T8" fmla="*/ 1071 w 1108"/>
                <a:gd name="T9" fmla="*/ 546 h 779"/>
                <a:gd name="T10" fmla="*/ 0 60000 65536"/>
                <a:gd name="T11" fmla="*/ 0 60000 65536"/>
                <a:gd name="T12" fmla="*/ 0 60000 65536"/>
                <a:gd name="T13" fmla="*/ 0 60000 65536"/>
                <a:gd name="T14" fmla="*/ 0 60000 65536"/>
                <a:gd name="T15" fmla="*/ 0 w 1108"/>
                <a:gd name="T16" fmla="*/ 0 h 779"/>
                <a:gd name="T17" fmla="*/ 1108 w 1108"/>
                <a:gd name="T18" fmla="*/ 779 h 779"/>
              </a:gdLst>
              <a:ahLst/>
              <a:cxnLst>
                <a:cxn ang="T10">
                  <a:pos x="T0" y="T1"/>
                </a:cxn>
                <a:cxn ang="T11">
                  <a:pos x="T2" y="T3"/>
                </a:cxn>
                <a:cxn ang="T12">
                  <a:pos x="T4" y="T5"/>
                </a:cxn>
                <a:cxn ang="T13">
                  <a:pos x="T6" y="T7"/>
                </a:cxn>
                <a:cxn ang="T14">
                  <a:pos x="T8" y="T9"/>
                </a:cxn>
              </a:cxnLst>
              <a:rect l="T15" t="T16" r="T17" b="T18"/>
              <a:pathLst>
                <a:path w="1108" h="779">
                  <a:moveTo>
                    <a:pt x="1071" y="546"/>
                  </a:moveTo>
                  <a:lnTo>
                    <a:pt x="1108" y="779"/>
                  </a:lnTo>
                  <a:lnTo>
                    <a:pt x="67" y="168"/>
                  </a:lnTo>
                  <a:lnTo>
                    <a:pt x="0" y="0"/>
                  </a:lnTo>
                  <a:lnTo>
                    <a:pt x="1071" y="546"/>
                  </a:lnTo>
                  <a:close/>
                </a:path>
              </a:pathLst>
            </a:custGeom>
            <a:gradFill rotWithShape="1">
              <a:gsLst>
                <a:gs pos="0">
                  <a:srgbClr val="AF8ED4"/>
                </a:gs>
                <a:gs pos="100000">
                  <a:srgbClr val="5007A1"/>
                </a:gs>
              </a:gsLst>
              <a:lin ang="2700000" scaled="1"/>
            </a:gradFill>
            <a:ln w="9525">
              <a:noFill/>
              <a:round/>
            </a:ln>
          </p:spPr>
          <p:txBody>
            <a:bodyPr>
              <a:spAutoFit/>
            </a:bodyPr>
            <a:lstStyle/>
            <a:p>
              <a:endParaRPr lang="zh-CN" altLang="en-US" sz="100">
                <a:solidFill>
                  <a:srgbClr val="004250"/>
                </a:solidFill>
                <a:latin typeface="Calibri" panose="020F0502020204030204" pitchFamily="34" charset="0"/>
              </a:endParaRPr>
            </a:p>
          </p:txBody>
        </p:sp>
        <p:sp>
          <p:nvSpPr>
            <p:cNvPr id="18" name="Text Box 18"/>
            <p:cNvSpPr txBox="1">
              <a:spLocks noChangeArrowheads="1"/>
            </p:cNvSpPr>
            <p:nvPr/>
          </p:nvSpPr>
          <p:spPr bwMode="auto">
            <a:xfrm>
              <a:off x="3308" y="2206"/>
              <a:ext cx="1084" cy="449"/>
            </a:xfrm>
            <a:prstGeom prst="rect">
              <a:avLst/>
            </a:prstGeom>
            <a:noFill/>
            <a:ln w="9525" algn="ctr">
              <a:noFill/>
              <a:miter lim="800000"/>
            </a:ln>
          </p:spPr>
          <p:txBody>
            <a:bodyPr wrap="none">
              <a:spAutoFit/>
            </a:bodyPr>
            <a:lstStyle/>
            <a:p>
              <a:pPr algn="ctr"/>
              <a:r>
                <a:rPr lang="zh-CN" altLang="en-US" sz="1915">
                  <a:solidFill>
                    <a:srgbClr val="004250"/>
                  </a:solidFill>
                  <a:latin typeface="微软雅黑" panose="020B0503020204020204" pitchFamily="34" charset="-122"/>
                  <a:ea typeface="微软雅黑" panose="020B0503020204020204" pitchFamily="34" charset="-122"/>
                </a:rPr>
                <a:t>产业购买决策</a:t>
              </a:r>
            </a:p>
            <a:p>
              <a:pPr algn="ctr"/>
              <a:r>
                <a:rPr lang="zh-CN" altLang="en-US" sz="1915">
                  <a:solidFill>
                    <a:srgbClr val="004250"/>
                  </a:solidFill>
                  <a:latin typeface="微软雅黑" panose="020B0503020204020204" pitchFamily="34" charset="-122"/>
                  <a:ea typeface="微软雅黑" panose="020B0503020204020204" pitchFamily="34" charset="-122"/>
                </a:rPr>
                <a:t>的参与者</a:t>
              </a:r>
            </a:p>
          </p:txBody>
        </p:sp>
        <p:sp>
          <p:nvSpPr>
            <p:cNvPr id="19" name="Text Box 19"/>
            <p:cNvSpPr txBox="1">
              <a:spLocks noChangeArrowheads="1"/>
            </p:cNvSpPr>
            <p:nvPr/>
          </p:nvSpPr>
          <p:spPr bwMode="auto">
            <a:xfrm>
              <a:off x="2395" y="2653"/>
              <a:ext cx="697" cy="293"/>
            </a:xfrm>
            <a:prstGeom prst="rect">
              <a:avLst/>
            </a:prstGeom>
            <a:noFill/>
            <a:ln w="9525" algn="ctr">
              <a:noFill/>
              <a:miter lim="800000"/>
            </a:ln>
          </p:spPr>
          <p:txBody>
            <a:bodyPr wrap="none">
              <a:spAutoFit/>
            </a:bodyPr>
            <a:lstStyle/>
            <a:p>
              <a:pPr algn="ctr"/>
              <a:r>
                <a:rPr lang="zh-CN" altLang="en-US" sz="2295">
                  <a:solidFill>
                    <a:srgbClr val="004250"/>
                  </a:solidFill>
                  <a:latin typeface="微软雅黑" panose="020B0503020204020204" pitchFamily="34" charset="-122"/>
                  <a:ea typeface="微软雅黑" panose="020B0503020204020204" pitchFamily="34" charset="-122"/>
                </a:rPr>
                <a:t>使用者</a:t>
              </a:r>
            </a:p>
          </p:txBody>
        </p:sp>
        <p:sp>
          <p:nvSpPr>
            <p:cNvPr id="20" name="Text Box 20"/>
            <p:cNvSpPr txBox="1">
              <a:spLocks noChangeArrowheads="1"/>
            </p:cNvSpPr>
            <p:nvPr/>
          </p:nvSpPr>
          <p:spPr bwMode="auto">
            <a:xfrm>
              <a:off x="1195" y="2557"/>
              <a:ext cx="697" cy="293"/>
            </a:xfrm>
            <a:prstGeom prst="rect">
              <a:avLst/>
            </a:prstGeom>
            <a:noFill/>
            <a:ln w="9525" algn="ctr">
              <a:noFill/>
              <a:miter lim="800000"/>
            </a:ln>
          </p:spPr>
          <p:txBody>
            <a:bodyPr wrap="none">
              <a:spAutoFit/>
            </a:bodyPr>
            <a:lstStyle/>
            <a:p>
              <a:pPr algn="ctr"/>
              <a:r>
                <a:rPr lang="zh-CN" altLang="en-US" sz="2295">
                  <a:solidFill>
                    <a:srgbClr val="004250"/>
                  </a:solidFill>
                  <a:latin typeface="微软雅黑" panose="020B0503020204020204" pitchFamily="34" charset="-122"/>
                  <a:ea typeface="微软雅黑" panose="020B0503020204020204" pitchFamily="34" charset="-122"/>
                </a:rPr>
                <a:t>影响者</a:t>
              </a:r>
            </a:p>
          </p:txBody>
        </p:sp>
        <p:sp>
          <p:nvSpPr>
            <p:cNvPr id="21" name="Oval 21"/>
            <p:cNvSpPr>
              <a:spLocks noChangeArrowheads="1"/>
            </p:cNvSpPr>
            <p:nvPr/>
          </p:nvSpPr>
          <p:spPr bwMode="white">
            <a:xfrm rot="-998297">
              <a:off x="1859" y="1893"/>
              <a:ext cx="1629" cy="687"/>
            </a:xfrm>
            <a:prstGeom prst="ellipse">
              <a:avLst/>
            </a:prstGeom>
            <a:solidFill>
              <a:srgbClr val="FFFFFF"/>
            </a:solidFill>
            <a:ln w="12700">
              <a:noFill/>
              <a:round/>
              <a:headEnd type="none" w="sm" len="sm"/>
              <a:tailEnd type="none" w="sm" len="sm"/>
            </a:ln>
          </p:spPr>
          <p:txBody>
            <a:bodyPr wrap="none" anchor="ctr"/>
            <a:lstStyle/>
            <a:p>
              <a:endParaRPr lang="zh-CN" altLang="en-US" sz="100">
                <a:solidFill>
                  <a:srgbClr val="004250"/>
                </a:solidFill>
                <a:latin typeface="Calibri" panose="020F0502020204030204" pitchFamily="34" charset="0"/>
              </a:endParaRPr>
            </a:p>
          </p:txBody>
        </p:sp>
        <p:sp>
          <p:nvSpPr>
            <p:cNvPr id="22" name="Freeform 22"/>
            <p:cNvSpPr/>
            <p:nvPr/>
          </p:nvSpPr>
          <p:spPr bwMode="gray">
            <a:xfrm>
              <a:off x="2928" y="2474"/>
              <a:ext cx="808" cy="648"/>
            </a:xfrm>
            <a:custGeom>
              <a:avLst/>
              <a:gdLst>
                <a:gd name="T0" fmla="*/ 0 w 808"/>
                <a:gd name="T1" fmla="*/ 24 h 648"/>
                <a:gd name="T2" fmla="*/ 352 w 808"/>
                <a:gd name="T3" fmla="*/ 448 h 648"/>
                <a:gd name="T4" fmla="*/ 360 w 808"/>
                <a:gd name="T5" fmla="*/ 648 h 648"/>
                <a:gd name="T6" fmla="*/ 808 w 808"/>
                <a:gd name="T7" fmla="*/ 424 h 648"/>
                <a:gd name="T8" fmla="*/ 104 w 808"/>
                <a:gd name="T9" fmla="*/ 0 h 648"/>
                <a:gd name="T10" fmla="*/ 0 w 808"/>
                <a:gd name="T11" fmla="*/ 24 h 648"/>
                <a:gd name="T12" fmla="*/ 0 60000 65536"/>
                <a:gd name="T13" fmla="*/ 0 60000 65536"/>
                <a:gd name="T14" fmla="*/ 0 60000 65536"/>
                <a:gd name="T15" fmla="*/ 0 60000 65536"/>
                <a:gd name="T16" fmla="*/ 0 60000 65536"/>
                <a:gd name="T17" fmla="*/ 0 60000 65536"/>
                <a:gd name="T18" fmla="*/ 0 w 808"/>
                <a:gd name="T19" fmla="*/ 0 h 648"/>
                <a:gd name="T20" fmla="*/ 808 w 808"/>
                <a:gd name="T21" fmla="*/ 648 h 648"/>
              </a:gdLst>
              <a:ahLst/>
              <a:cxnLst>
                <a:cxn ang="T12">
                  <a:pos x="T0" y="T1"/>
                </a:cxn>
                <a:cxn ang="T13">
                  <a:pos x="T2" y="T3"/>
                </a:cxn>
                <a:cxn ang="T14">
                  <a:pos x="T4" y="T5"/>
                </a:cxn>
                <a:cxn ang="T15">
                  <a:pos x="T6" y="T7"/>
                </a:cxn>
                <a:cxn ang="T16">
                  <a:pos x="T8" y="T9"/>
                </a:cxn>
                <a:cxn ang="T17">
                  <a:pos x="T10" y="T11"/>
                </a:cxn>
              </a:cxnLst>
              <a:rect l="T18" t="T19" r="T20" b="T21"/>
              <a:pathLst>
                <a:path w="808" h="648">
                  <a:moveTo>
                    <a:pt x="0" y="24"/>
                  </a:moveTo>
                  <a:lnTo>
                    <a:pt x="352" y="448"/>
                  </a:lnTo>
                  <a:lnTo>
                    <a:pt x="360" y="648"/>
                  </a:lnTo>
                  <a:lnTo>
                    <a:pt x="808" y="424"/>
                  </a:lnTo>
                  <a:lnTo>
                    <a:pt x="104" y="0"/>
                  </a:lnTo>
                  <a:lnTo>
                    <a:pt x="0" y="24"/>
                  </a:lnTo>
                  <a:close/>
                </a:path>
              </a:pathLst>
            </a:custGeom>
            <a:solidFill>
              <a:srgbClr val="003399">
                <a:alpha val="49019"/>
              </a:srgbClr>
            </a:solidFill>
            <a:ln w="9525">
              <a:noFill/>
              <a:round/>
            </a:ln>
          </p:spPr>
          <p:txBody>
            <a:bodyPr wrap="none" anchor="ctr"/>
            <a:lstStyle/>
            <a:p>
              <a:endParaRPr lang="zh-CN" altLang="en-US" sz="100">
                <a:solidFill>
                  <a:srgbClr val="004250"/>
                </a:solidFill>
                <a:latin typeface="Calibri" panose="020F0502020204030204" pitchFamily="3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703983" cy="171196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）产业购买者购买类型：</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 </a:t>
            </a:r>
          </a:p>
        </p:txBody>
      </p:sp>
      <p:grpSp>
        <p:nvGrpSpPr>
          <p:cNvPr id="3" name="Group 9"/>
          <p:cNvGrpSpPr/>
          <p:nvPr/>
        </p:nvGrpSpPr>
        <p:grpSpPr bwMode="auto">
          <a:xfrm>
            <a:off x="937895" y="1755775"/>
            <a:ext cx="4388530" cy="2174240"/>
            <a:chOff x="2105" y="709"/>
            <a:chExt cx="2381" cy="1584"/>
          </a:xfrm>
        </p:grpSpPr>
        <p:sp>
          <p:nvSpPr>
            <p:cNvPr id="5" name="AutoShape 10"/>
            <p:cNvSpPr>
              <a:spLocks noChangeArrowheads="1"/>
            </p:cNvSpPr>
            <p:nvPr/>
          </p:nvSpPr>
          <p:spPr bwMode="gray">
            <a:xfrm>
              <a:off x="2105" y="1021"/>
              <a:ext cx="2381" cy="1272"/>
            </a:xfrm>
            <a:prstGeom prst="can">
              <a:avLst>
                <a:gd name="adj" fmla="val 17389"/>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ln>
            <a:effectLst/>
          </p:spPr>
          <p:txBody>
            <a:bodyPr wrap="none" anchor="ctr"/>
            <a:lstStyle/>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企业的采购部门根据过去和许多供应商</a:t>
              </a:r>
            </a:p>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打交道的经验，从供应商名单中选择供</a:t>
              </a:r>
            </a:p>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货企业，并直接重新订购过去采购的同</a:t>
              </a:r>
            </a:p>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类产业用品</a:t>
              </a:r>
            </a:p>
          </p:txBody>
        </p:sp>
        <p:sp>
          <p:nvSpPr>
            <p:cNvPr id="6" name="AutoShape 11"/>
            <p:cNvSpPr>
              <a:spLocks noChangeArrowheads="1"/>
            </p:cNvSpPr>
            <p:nvPr/>
          </p:nvSpPr>
          <p:spPr bwMode="gray">
            <a:xfrm>
              <a:off x="2726" y="709"/>
              <a:ext cx="1151" cy="544"/>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ln>
            <a:effectLst/>
          </p:spPr>
          <p:txBody>
            <a:bodyPr wrap="none" anchor="ctr"/>
            <a:lstStyle/>
            <a:p>
              <a:pPr algn="ctr" fontAlgn="auto">
                <a:spcBef>
                  <a:spcPts val="0"/>
                </a:spcBef>
                <a:spcAft>
                  <a:spcPts val="0"/>
                </a:spcAft>
                <a:defRPr/>
              </a:pPr>
              <a:r>
                <a:rPr lang="zh-CN" altLang="en-US" sz="1800" b="1" dirty="0">
                  <a:solidFill>
                    <a:schemeClr val="tx1"/>
                  </a:solidFill>
                  <a:latin typeface="微软雅黑" panose="020B0503020204020204" pitchFamily="34" charset="-122"/>
                  <a:ea typeface="微软雅黑" panose="020B0503020204020204" pitchFamily="34" charset="-122"/>
                </a:rPr>
                <a:t>直接重购</a:t>
              </a:r>
            </a:p>
          </p:txBody>
        </p:sp>
      </p:grpSp>
      <p:grpSp>
        <p:nvGrpSpPr>
          <p:cNvPr id="7" name="Group 3"/>
          <p:cNvGrpSpPr/>
          <p:nvPr/>
        </p:nvGrpSpPr>
        <p:grpSpPr bwMode="auto">
          <a:xfrm>
            <a:off x="2504440" y="3519805"/>
            <a:ext cx="4324985" cy="1808480"/>
            <a:chOff x="1754" y="2455"/>
            <a:chExt cx="3461" cy="1356"/>
          </a:xfrm>
        </p:grpSpPr>
        <p:sp>
          <p:nvSpPr>
            <p:cNvPr id="8" name="AutoShape 4"/>
            <p:cNvSpPr>
              <a:spLocks noChangeArrowheads="1"/>
            </p:cNvSpPr>
            <p:nvPr/>
          </p:nvSpPr>
          <p:spPr bwMode="gray">
            <a:xfrm>
              <a:off x="1754" y="2762"/>
              <a:ext cx="3461" cy="1049"/>
            </a:xfrm>
            <a:prstGeom prst="can">
              <a:avLst>
                <a:gd name="adj" fmla="val 20042"/>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ln>
            <a:effectLst/>
          </p:spPr>
          <p:txBody>
            <a:bodyPr wrap="none" anchor="ctr"/>
            <a:lstStyle/>
            <a:p>
              <a:pPr fontAlgn="auto">
                <a:spcBef>
                  <a:spcPct val="20000"/>
                </a:spcBef>
                <a:spcAft>
                  <a:spcPts val="0"/>
                </a:spcAft>
                <a:buClr>
                  <a:schemeClr val="accent2"/>
                </a:buClr>
                <a:buFont typeface="Wingdings" panose="05000000000000000000" pitchFamily="2" charset="2"/>
                <a:buNone/>
                <a:defRPr/>
              </a:pPr>
              <a:r>
                <a:rPr lang="zh-CN" altLang="en-US" sz="100" dirty="0">
                  <a:solidFill>
                    <a:schemeClr val="tx1"/>
                  </a:solidFill>
                  <a:latin typeface="微软雅黑" panose="020B0503020204020204" pitchFamily="34" charset="-122"/>
                  <a:ea typeface="微软雅黑" panose="020B0503020204020204" pitchFamily="34" charset="-122"/>
                </a:rPr>
                <a:t>企业的采购经理为了更好地完成采购工作</a:t>
              </a:r>
            </a:p>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任务，适当改变要采购的某些产业用品的</a:t>
              </a:r>
            </a:p>
            <a:p>
              <a:pP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规格、价格</a:t>
              </a:r>
              <a:r>
                <a:rPr lang="zh-CN" altLang="en-US" sz="100" dirty="0">
                  <a:solidFill>
                    <a:schemeClr val="tx1"/>
                  </a:solidFill>
                  <a:latin typeface="微软雅黑" panose="020B0503020204020204" pitchFamily="34" charset="-122"/>
                  <a:ea typeface="微软雅黑" panose="020B0503020204020204" pitchFamily="34" charset="-122"/>
                </a:rPr>
                <a:t>等条件或供应商</a:t>
              </a:r>
            </a:p>
          </p:txBody>
        </p:sp>
        <p:sp>
          <p:nvSpPr>
            <p:cNvPr id="9" name="AutoShape 5"/>
            <p:cNvSpPr>
              <a:spLocks noChangeArrowheads="1"/>
            </p:cNvSpPr>
            <p:nvPr/>
          </p:nvSpPr>
          <p:spPr bwMode="gray">
            <a:xfrm>
              <a:off x="3002" y="2455"/>
              <a:ext cx="1151" cy="544"/>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ln>
            <a:effectLst/>
          </p:spPr>
          <p:txBody>
            <a:bodyPr wrap="none" anchor="ctr"/>
            <a:lstStyle/>
            <a:p>
              <a:pPr algn="ctr" fontAlgn="auto">
                <a:spcBef>
                  <a:spcPts val="0"/>
                </a:spcBef>
                <a:spcAft>
                  <a:spcPts val="0"/>
                </a:spcAft>
                <a:defRPr/>
              </a:pPr>
              <a:r>
                <a:rPr lang="zh-CN" altLang="en-US" sz="1800" b="1" dirty="0">
                  <a:solidFill>
                    <a:schemeClr val="tx1"/>
                  </a:solidFill>
                  <a:latin typeface="微软雅黑" panose="020B0503020204020204" pitchFamily="34" charset="-122"/>
                  <a:ea typeface="微软雅黑" panose="020B0503020204020204" pitchFamily="34" charset="-122"/>
                </a:rPr>
                <a:t>修正重购</a:t>
              </a:r>
            </a:p>
          </p:txBody>
        </p:sp>
      </p:grpSp>
      <p:grpSp>
        <p:nvGrpSpPr>
          <p:cNvPr id="10" name="Group 6"/>
          <p:cNvGrpSpPr/>
          <p:nvPr/>
        </p:nvGrpSpPr>
        <p:grpSpPr bwMode="auto">
          <a:xfrm>
            <a:off x="4323070" y="4788841"/>
            <a:ext cx="3485816" cy="1287845"/>
            <a:chOff x="-295" y="1881"/>
            <a:chExt cx="2675" cy="732"/>
          </a:xfrm>
        </p:grpSpPr>
        <p:sp>
          <p:nvSpPr>
            <p:cNvPr id="11" name="AutoShape 7"/>
            <p:cNvSpPr>
              <a:spLocks noChangeArrowheads="1"/>
            </p:cNvSpPr>
            <p:nvPr/>
          </p:nvSpPr>
          <p:spPr bwMode="gray">
            <a:xfrm>
              <a:off x="-295" y="2205"/>
              <a:ext cx="2675" cy="408"/>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ln>
            <a:effectLst/>
          </p:spPr>
          <p:txBody>
            <a:bodyPr wrap="none" anchor="ctr"/>
            <a:lstStyle/>
            <a:p>
              <a:pPr algn="ctr" fontAlgn="auto">
                <a:spcBef>
                  <a:spcPct val="20000"/>
                </a:spcBef>
                <a:spcAft>
                  <a:spcPts val="0"/>
                </a:spcAft>
                <a:buClr>
                  <a:schemeClr val="accent2"/>
                </a:buClr>
                <a:buFont typeface="Wingdings" panose="05000000000000000000" pitchFamily="2" charset="2"/>
                <a:buNone/>
                <a:defRPr/>
              </a:pPr>
              <a:r>
                <a:rPr lang="zh-CN" altLang="en-US" sz="1800" dirty="0">
                  <a:solidFill>
                    <a:schemeClr val="tx1"/>
                  </a:solidFill>
                  <a:latin typeface="微软雅黑" panose="020B0503020204020204" pitchFamily="34" charset="-122"/>
                  <a:ea typeface="微软雅黑" panose="020B0503020204020204" pitchFamily="34" charset="-122"/>
                </a:rPr>
                <a:t>企业第一次采购某种产业用品</a:t>
              </a:r>
            </a:p>
          </p:txBody>
        </p:sp>
        <p:sp>
          <p:nvSpPr>
            <p:cNvPr id="12" name="AutoShape 8"/>
            <p:cNvSpPr>
              <a:spLocks noChangeArrowheads="1"/>
            </p:cNvSpPr>
            <p:nvPr/>
          </p:nvSpPr>
          <p:spPr bwMode="gray">
            <a:xfrm>
              <a:off x="475" y="1881"/>
              <a:ext cx="1153" cy="383"/>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ln>
            <a:effectLst/>
          </p:spPr>
          <p:txBody>
            <a:bodyPr wrap="none" anchor="ctr"/>
            <a:lstStyle/>
            <a:p>
              <a:pPr algn="ctr" fontAlgn="auto">
                <a:spcBef>
                  <a:spcPts val="0"/>
                </a:spcBef>
                <a:spcAft>
                  <a:spcPts val="0"/>
                </a:spcAft>
                <a:defRPr/>
              </a:pPr>
              <a:r>
                <a:rPr lang="zh-CN" altLang="en-US" sz="1800" b="1" dirty="0">
                  <a:solidFill>
                    <a:schemeClr val="tx1"/>
                  </a:solidFill>
                  <a:latin typeface="微软雅黑" panose="020B0503020204020204" pitchFamily="34" charset="-122"/>
                  <a:ea typeface="微软雅黑" panose="020B0503020204020204" pitchFamily="34" charset="-122"/>
                </a:rPr>
                <a:t>全新采购</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48033" y="1007006"/>
            <a:ext cx="7428798" cy="223012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）影响产业购买者购买决定因素。</a:t>
            </a:r>
            <a:endParaRPr lang="zh-CN" altLang="en-US" sz="2295" dirty="0">
              <a:solidFill>
                <a:schemeClr val="tx1"/>
              </a:solidFill>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4" name="Group 3"/>
          <p:cNvGrpSpPr/>
          <p:nvPr/>
        </p:nvGrpSpPr>
        <p:grpSpPr bwMode="auto">
          <a:xfrm>
            <a:off x="1010366" y="1972889"/>
            <a:ext cx="6341300" cy="3429190"/>
            <a:chOff x="449" y="1209"/>
            <a:chExt cx="4810" cy="2711"/>
          </a:xfrm>
        </p:grpSpPr>
        <p:sp>
          <p:nvSpPr>
            <p:cNvPr id="5" name="Rectangle 4"/>
            <p:cNvSpPr>
              <a:spLocks noChangeArrowheads="1"/>
            </p:cNvSpPr>
            <p:nvPr/>
          </p:nvSpPr>
          <p:spPr bwMode="auto">
            <a:xfrm>
              <a:off x="5101" y="2153"/>
              <a:ext cx="158" cy="171"/>
            </a:xfrm>
            <a:prstGeom prst="rect">
              <a:avLst/>
            </a:prstGeom>
            <a:solidFill>
              <a:srgbClr val="366B7E"/>
            </a:solidFill>
            <a:ln w="6350">
              <a:noFill/>
              <a:miter lim="800000"/>
            </a:ln>
          </p:spPr>
          <p:txBody>
            <a:bodyPr wrap="none" lIns="0" tIns="0" rIns="0" bIns="0" anchor="ctr"/>
            <a:lstStyle/>
            <a:p>
              <a:pPr algn="ctr" eaLnBrk="0" hangingPunct="0"/>
              <a:r>
                <a:rPr lang="en-US" altLang="zh-CN" sz="2295">
                  <a:solidFill>
                    <a:schemeClr val="bg1"/>
                  </a:solidFill>
                  <a:latin typeface="微软雅黑" panose="020B0503020204020204" pitchFamily="34" charset="-122"/>
                </a:rPr>
                <a:t>2</a:t>
              </a:r>
            </a:p>
          </p:txBody>
        </p:sp>
        <p:grpSp>
          <p:nvGrpSpPr>
            <p:cNvPr id="6" name="Group 5"/>
            <p:cNvGrpSpPr/>
            <p:nvPr/>
          </p:nvGrpSpPr>
          <p:grpSpPr bwMode="auto">
            <a:xfrm>
              <a:off x="449" y="1209"/>
              <a:ext cx="4810" cy="2711"/>
              <a:chOff x="449" y="1209"/>
              <a:chExt cx="4810" cy="2711"/>
            </a:xfrm>
          </p:grpSpPr>
          <p:sp>
            <p:nvSpPr>
              <p:cNvPr id="7" name="Freeform 6"/>
              <p:cNvSpPr/>
              <p:nvPr/>
            </p:nvSpPr>
            <p:spPr bwMode="auto">
              <a:xfrm rot="5400000">
                <a:off x="4038" y="1713"/>
                <a:ext cx="830" cy="1613"/>
              </a:xfrm>
              <a:custGeom>
                <a:avLst/>
                <a:gdLst>
                  <a:gd name="T0" fmla="*/ 0 w 873"/>
                  <a:gd name="T1" fmla="*/ 0 h 895"/>
                  <a:gd name="T2" fmla="*/ 0 w 873"/>
                  <a:gd name="T3" fmla="*/ 5239 h 895"/>
                  <a:gd name="T4" fmla="*/ 750 w 873"/>
                  <a:gd name="T5" fmla="*/ 5239 h 895"/>
                  <a:gd name="T6" fmla="*/ 0 60000 65536"/>
                  <a:gd name="T7" fmla="*/ 0 60000 65536"/>
                  <a:gd name="T8" fmla="*/ 0 60000 65536"/>
                  <a:gd name="T9" fmla="*/ 0 w 873"/>
                  <a:gd name="T10" fmla="*/ 0 h 895"/>
                  <a:gd name="T11" fmla="*/ 873 w 873"/>
                  <a:gd name="T12" fmla="*/ 895 h 895"/>
                </a:gdLst>
                <a:ahLst/>
                <a:cxnLst>
                  <a:cxn ang="T6">
                    <a:pos x="T0" y="T1"/>
                  </a:cxn>
                  <a:cxn ang="T7">
                    <a:pos x="T2" y="T3"/>
                  </a:cxn>
                  <a:cxn ang="T8">
                    <a:pos x="T4" y="T5"/>
                  </a:cxn>
                </a:cxnLst>
                <a:rect l="T9" t="T10" r="T11" b="T12"/>
                <a:pathLst>
                  <a:path w="873" h="895">
                    <a:moveTo>
                      <a:pt x="0" y="0"/>
                    </a:moveTo>
                    <a:lnTo>
                      <a:pt x="0" y="895"/>
                    </a:lnTo>
                    <a:lnTo>
                      <a:pt x="873" y="895"/>
                    </a:lnTo>
                  </a:path>
                </a:pathLst>
              </a:custGeom>
              <a:noFill/>
              <a:ln w="22225">
                <a:solidFill>
                  <a:srgbClr val="366B7E"/>
                </a:solidFill>
                <a:round/>
              </a:ln>
            </p:spPr>
            <p:txBody>
              <a:bodyPr wrap="none" lIns="0" tIns="0" rIns="0" bIns="0" anchor="ctr"/>
              <a:lstStyle/>
              <a:p>
                <a:endParaRPr lang="zh-CN" altLang="en-US" sz="100">
                  <a:solidFill>
                    <a:schemeClr val="tx1"/>
                  </a:solidFill>
                  <a:latin typeface="Calibri" panose="020F0502020204030204" pitchFamily="34" charset="0"/>
                </a:endParaRPr>
              </a:p>
            </p:txBody>
          </p:sp>
          <p:grpSp>
            <p:nvGrpSpPr>
              <p:cNvPr id="8" name="Group 7"/>
              <p:cNvGrpSpPr/>
              <p:nvPr/>
            </p:nvGrpSpPr>
            <p:grpSpPr bwMode="auto">
              <a:xfrm>
                <a:off x="449" y="1209"/>
                <a:ext cx="4358" cy="2711"/>
                <a:chOff x="449" y="1209"/>
                <a:chExt cx="4358" cy="2711"/>
              </a:xfrm>
            </p:grpSpPr>
            <p:sp>
              <p:nvSpPr>
                <p:cNvPr id="9" name="Freeform 8"/>
                <p:cNvSpPr/>
                <p:nvPr/>
              </p:nvSpPr>
              <p:spPr bwMode="auto">
                <a:xfrm>
                  <a:off x="2064" y="1209"/>
                  <a:ext cx="1484" cy="895"/>
                </a:xfrm>
                <a:custGeom>
                  <a:avLst/>
                  <a:gdLst>
                    <a:gd name="T0" fmla="*/ 0 w 873"/>
                    <a:gd name="T1" fmla="*/ 0 h 895"/>
                    <a:gd name="T2" fmla="*/ 0 w 873"/>
                    <a:gd name="T3" fmla="*/ 895 h 895"/>
                    <a:gd name="T4" fmla="*/ 4289 w 873"/>
                    <a:gd name="T5" fmla="*/ 895 h 895"/>
                    <a:gd name="T6" fmla="*/ 0 60000 65536"/>
                    <a:gd name="T7" fmla="*/ 0 60000 65536"/>
                    <a:gd name="T8" fmla="*/ 0 60000 65536"/>
                    <a:gd name="T9" fmla="*/ 0 w 873"/>
                    <a:gd name="T10" fmla="*/ 0 h 895"/>
                    <a:gd name="T11" fmla="*/ 873 w 873"/>
                    <a:gd name="T12" fmla="*/ 895 h 895"/>
                  </a:gdLst>
                  <a:ahLst/>
                  <a:cxnLst>
                    <a:cxn ang="T6">
                      <a:pos x="T0" y="T1"/>
                    </a:cxn>
                    <a:cxn ang="T7">
                      <a:pos x="T2" y="T3"/>
                    </a:cxn>
                    <a:cxn ang="T8">
                      <a:pos x="T4" y="T5"/>
                    </a:cxn>
                  </a:cxnLst>
                  <a:rect l="T9" t="T10" r="T11" b="T12"/>
                  <a:pathLst>
                    <a:path w="873" h="895">
                      <a:moveTo>
                        <a:pt x="0" y="0"/>
                      </a:moveTo>
                      <a:lnTo>
                        <a:pt x="0" y="895"/>
                      </a:lnTo>
                      <a:lnTo>
                        <a:pt x="873" y="895"/>
                      </a:lnTo>
                    </a:path>
                  </a:pathLst>
                </a:custGeom>
                <a:noFill/>
                <a:ln w="22225">
                  <a:solidFill>
                    <a:srgbClr val="366B7E"/>
                  </a:solidFill>
                  <a:round/>
                </a:ln>
              </p:spPr>
              <p:txBody>
                <a:bodyPr wrap="none" lIns="0" tIns="0" rIns="0" bIns="0" anchor="ctr"/>
                <a:lstStyle/>
                <a:p>
                  <a:endParaRPr lang="zh-CN" altLang="en-US" sz="100">
                    <a:solidFill>
                      <a:schemeClr val="tx1"/>
                    </a:solidFill>
                    <a:latin typeface="Calibri" panose="020F0502020204030204" pitchFamily="34" charset="0"/>
                  </a:endParaRPr>
                </a:p>
              </p:txBody>
            </p:sp>
            <p:sp>
              <p:nvSpPr>
                <p:cNvPr id="10" name="Freeform 9"/>
                <p:cNvSpPr/>
                <p:nvPr/>
              </p:nvSpPr>
              <p:spPr bwMode="auto">
                <a:xfrm flipH="1" flipV="1">
                  <a:off x="2159" y="3025"/>
                  <a:ext cx="1484" cy="895"/>
                </a:xfrm>
                <a:custGeom>
                  <a:avLst/>
                  <a:gdLst>
                    <a:gd name="T0" fmla="*/ 0 w 873"/>
                    <a:gd name="T1" fmla="*/ 0 h 895"/>
                    <a:gd name="T2" fmla="*/ 0 w 873"/>
                    <a:gd name="T3" fmla="*/ 895 h 895"/>
                    <a:gd name="T4" fmla="*/ 4289 w 873"/>
                    <a:gd name="T5" fmla="*/ 895 h 895"/>
                    <a:gd name="T6" fmla="*/ 0 60000 65536"/>
                    <a:gd name="T7" fmla="*/ 0 60000 65536"/>
                    <a:gd name="T8" fmla="*/ 0 60000 65536"/>
                    <a:gd name="T9" fmla="*/ 0 w 873"/>
                    <a:gd name="T10" fmla="*/ 0 h 895"/>
                    <a:gd name="T11" fmla="*/ 873 w 873"/>
                    <a:gd name="T12" fmla="*/ 895 h 895"/>
                  </a:gdLst>
                  <a:ahLst/>
                  <a:cxnLst>
                    <a:cxn ang="T6">
                      <a:pos x="T0" y="T1"/>
                    </a:cxn>
                    <a:cxn ang="T7">
                      <a:pos x="T2" y="T3"/>
                    </a:cxn>
                    <a:cxn ang="T8">
                      <a:pos x="T4" y="T5"/>
                    </a:cxn>
                  </a:cxnLst>
                  <a:rect l="T9" t="T10" r="T11" b="T12"/>
                  <a:pathLst>
                    <a:path w="873" h="895">
                      <a:moveTo>
                        <a:pt x="0" y="0"/>
                      </a:moveTo>
                      <a:lnTo>
                        <a:pt x="0" y="895"/>
                      </a:lnTo>
                      <a:lnTo>
                        <a:pt x="873" y="895"/>
                      </a:lnTo>
                    </a:path>
                  </a:pathLst>
                </a:custGeom>
                <a:noFill/>
                <a:ln w="22225">
                  <a:solidFill>
                    <a:srgbClr val="366B7E"/>
                  </a:solidFill>
                  <a:round/>
                </a:ln>
              </p:spPr>
              <p:txBody>
                <a:bodyPr wrap="none" lIns="0" tIns="0" rIns="0" bIns="0" anchor="ctr"/>
                <a:lstStyle/>
                <a:p>
                  <a:endParaRPr lang="zh-CN" altLang="en-US" sz="100">
                    <a:solidFill>
                      <a:schemeClr val="tx1"/>
                    </a:solidFill>
                    <a:latin typeface="Calibri" panose="020F0502020204030204" pitchFamily="34" charset="0"/>
                  </a:endParaRPr>
                </a:p>
              </p:txBody>
            </p:sp>
            <p:sp>
              <p:nvSpPr>
                <p:cNvPr id="11" name="Freeform 10"/>
                <p:cNvSpPr/>
                <p:nvPr/>
              </p:nvSpPr>
              <p:spPr bwMode="auto">
                <a:xfrm rot="5400000" flipH="1" flipV="1">
                  <a:off x="840" y="1804"/>
                  <a:ext cx="830" cy="1612"/>
                </a:xfrm>
                <a:custGeom>
                  <a:avLst/>
                  <a:gdLst>
                    <a:gd name="T0" fmla="*/ 0 w 873"/>
                    <a:gd name="T1" fmla="*/ 0 h 895"/>
                    <a:gd name="T2" fmla="*/ 0 w 873"/>
                    <a:gd name="T3" fmla="*/ 5229 h 895"/>
                    <a:gd name="T4" fmla="*/ 750 w 873"/>
                    <a:gd name="T5" fmla="*/ 5229 h 895"/>
                    <a:gd name="T6" fmla="*/ 0 60000 65536"/>
                    <a:gd name="T7" fmla="*/ 0 60000 65536"/>
                    <a:gd name="T8" fmla="*/ 0 60000 65536"/>
                    <a:gd name="T9" fmla="*/ 0 w 873"/>
                    <a:gd name="T10" fmla="*/ 0 h 895"/>
                    <a:gd name="T11" fmla="*/ 873 w 873"/>
                    <a:gd name="T12" fmla="*/ 895 h 895"/>
                  </a:gdLst>
                  <a:ahLst/>
                  <a:cxnLst>
                    <a:cxn ang="T6">
                      <a:pos x="T0" y="T1"/>
                    </a:cxn>
                    <a:cxn ang="T7">
                      <a:pos x="T2" y="T3"/>
                    </a:cxn>
                    <a:cxn ang="T8">
                      <a:pos x="T4" y="T5"/>
                    </a:cxn>
                  </a:cxnLst>
                  <a:rect l="T9" t="T10" r="T11" b="T12"/>
                  <a:pathLst>
                    <a:path w="873" h="895">
                      <a:moveTo>
                        <a:pt x="0" y="0"/>
                      </a:moveTo>
                      <a:lnTo>
                        <a:pt x="0" y="895"/>
                      </a:lnTo>
                      <a:lnTo>
                        <a:pt x="873" y="895"/>
                      </a:lnTo>
                    </a:path>
                  </a:pathLst>
                </a:custGeom>
                <a:noFill/>
                <a:ln w="22225">
                  <a:solidFill>
                    <a:srgbClr val="366B7E"/>
                  </a:solidFill>
                  <a:round/>
                </a:ln>
              </p:spPr>
              <p:txBody>
                <a:bodyPr wrap="none" lIns="0" tIns="0" rIns="0" bIns="0" anchor="ctr"/>
                <a:lstStyle/>
                <a:p>
                  <a:endParaRPr lang="zh-CN" altLang="en-US" sz="100">
                    <a:solidFill>
                      <a:schemeClr val="tx1"/>
                    </a:solidFill>
                    <a:latin typeface="Calibri" panose="020F0502020204030204" pitchFamily="34" charset="0"/>
                  </a:endParaRPr>
                </a:p>
              </p:txBody>
            </p:sp>
            <p:sp>
              <p:nvSpPr>
                <p:cNvPr id="12" name="Rectangle 11"/>
                <p:cNvSpPr>
                  <a:spLocks noChangeArrowheads="1"/>
                </p:cNvSpPr>
                <p:nvPr/>
              </p:nvSpPr>
              <p:spPr bwMode="auto">
                <a:xfrm>
                  <a:off x="2160" y="2342"/>
                  <a:ext cx="1400" cy="444"/>
                </a:xfrm>
                <a:prstGeom prst="rect">
                  <a:avLst/>
                </a:prstGeom>
                <a:solidFill>
                  <a:srgbClr val="366B7E"/>
                </a:solidFill>
                <a:ln w="6350">
                  <a:solidFill>
                    <a:srgbClr val="366B7E"/>
                  </a:solidFill>
                  <a:miter lim="800000"/>
                </a:ln>
              </p:spPr>
              <p:txBody>
                <a:bodyPr wrap="none" lIns="0" tIns="0" rIns="0" bIns="0" anchor="ctr"/>
                <a:lstStyle/>
                <a:p>
                  <a:pPr algn="ctr"/>
                  <a:r>
                    <a:rPr lang="zh-CN" altLang="en-US" sz="2295">
                      <a:solidFill>
                        <a:schemeClr val="tx1"/>
                      </a:solidFill>
                      <a:latin typeface="微软雅黑" panose="020B0503020204020204" pitchFamily="34" charset="-122"/>
                      <a:ea typeface="微软雅黑" panose="020B0503020204020204" pitchFamily="34" charset="-122"/>
                    </a:rPr>
                    <a:t>主要影响因素</a:t>
                  </a:r>
                </a:p>
              </p:txBody>
            </p:sp>
            <p:sp>
              <p:nvSpPr>
                <p:cNvPr id="13" name="Rectangle 12"/>
                <p:cNvSpPr>
                  <a:spLocks noChangeArrowheads="1"/>
                </p:cNvSpPr>
                <p:nvPr/>
              </p:nvSpPr>
              <p:spPr bwMode="auto">
                <a:xfrm>
                  <a:off x="2109" y="1209"/>
                  <a:ext cx="158" cy="171"/>
                </a:xfrm>
                <a:prstGeom prst="rect">
                  <a:avLst/>
                </a:prstGeom>
                <a:solidFill>
                  <a:srgbClr val="366B7E"/>
                </a:solidFill>
                <a:ln w="6350">
                  <a:noFill/>
                  <a:miter lim="800000"/>
                </a:ln>
              </p:spPr>
              <p:txBody>
                <a:bodyPr wrap="none" lIns="0" tIns="0" rIns="0" bIns="0" anchor="ctr"/>
                <a:lstStyle/>
                <a:p>
                  <a:pPr algn="ctr" eaLnBrk="0" hangingPunct="0"/>
                  <a:r>
                    <a:rPr lang="en-US" altLang="zh-CN" sz="2295">
                      <a:solidFill>
                        <a:schemeClr val="bg1"/>
                      </a:solidFill>
                      <a:latin typeface="微软雅黑" panose="020B0503020204020204" pitchFamily="34" charset="-122"/>
                    </a:rPr>
                    <a:t>1</a:t>
                  </a:r>
                </a:p>
              </p:txBody>
            </p:sp>
            <p:sp>
              <p:nvSpPr>
                <p:cNvPr id="14" name="Rectangle 13"/>
                <p:cNvSpPr>
                  <a:spLocks noChangeArrowheads="1"/>
                </p:cNvSpPr>
                <p:nvPr/>
              </p:nvSpPr>
              <p:spPr bwMode="auto">
                <a:xfrm>
                  <a:off x="3438" y="3749"/>
                  <a:ext cx="157" cy="171"/>
                </a:xfrm>
                <a:prstGeom prst="rect">
                  <a:avLst/>
                </a:prstGeom>
                <a:solidFill>
                  <a:srgbClr val="366B7E"/>
                </a:solidFill>
                <a:ln w="6350">
                  <a:noFill/>
                  <a:miter lim="800000"/>
                </a:ln>
              </p:spPr>
              <p:txBody>
                <a:bodyPr wrap="none" lIns="0" tIns="0" rIns="0" bIns="0" anchor="ctr"/>
                <a:lstStyle/>
                <a:p>
                  <a:pPr algn="ctr" eaLnBrk="0" hangingPunct="0"/>
                  <a:r>
                    <a:rPr lang="en-US" altLang="zh-CN" sz="2295">
                      <a:solidFill>
                        <a:schemeClr val="bg1"/>
                      </a:solidFill>
                      <a:latin typeface="微软雅黑" panose="020B0503020204020204" pitchFamily="34" charset="-122"/>
                    </a:rPr>
                    <a:t>3</a:t>
                  </a:r>
                </a:p>
              </p:txBody>
            </p:sp>
            <p:sp>
              <p:nvSpPr>
                <p:cNvPr id="15" name="Rectangle 14"/>
                <p:cNvSpPr>
                  <a:spLocks noChangeArrowheads="1"/>
                </p:cNvSpPr>
                <p:nvPr/>
              </p:nvSpPr>
              <p:spPr bwMode="auto">
                <a:xfrm>
                  <a:off x="449" y="2809"/>
                  <a:ext cx="157" cy="171"/>
                </a:xfrm>
                <a:prstGeom prst="rect">
                  <a:avLst/>
                </a:prstGeom>
                <a:solidFill>
                  <a:srgbClr val="366B7E"/>
                </a:solidFill>
                <a:ln w="6350">
                  <a:noFill/>
                  <a:miter lim="800000"/>
                </a:ln>
              </p:spPr>
              <p:txBody>
                <a:bodyPr wrap="none" lIns="0" tIns="0" rIns="0" bIns="0" anchor="ctr"/>
                <a:lstStyle/>
                <a:p>
                  <a:pPr algn="ctr" eaLnBrk="0" hangingPunct="0"/>
                  <a:r>
                    <a:rPr lang="en-US" altLang="zh-CN" sz="2295">
                      <a:solidFill>
                        <a:schemeClr val="bg1"/>
                      </a:solidFill>
                      <a:latin typeface="微软雅黑" panose="020B0503020204020204" pitchFamily="34" charset="-122"/>
                    </a:rPr>
                    <a:t>4</a:t>
                  </a:r>
                </a:p>
              </p:txBody>
            </p:sp>
            <p:sp>
              <p:nvSpPr>
                <p:cNvPr id="16" name="Text Box 15"/>
                <p:cNvSpPr txBox="1">
                  <a:spLocks noChangeArrowheads="1"/>
                </p:cNvSpPr>
                <p:nvPr/>
              </p:nvSpPr>
              <p:spPr bwMode="auto">
                <a:xfrm>
                  <a:off x="2068" y="1504"/>
                  <a:ext cx="1478" cy="280"/>
                </a:xfrm>
                <a:prstGeom prst="rect">
                  <a:avLst/>
                </a:prstGeom>
                <a:noFill/>
                <a:ln w="6350">
                  <a:noFill/>
                  <a:miter lim="800000"/>
                </a:ln>
              </p:spPr>
              <p:txBody>
                <a:bodyPr lIns="0" tIns="0" rIns="0" bIns="0" anchor="ctr">
                  <a:spAutoFit/>
                </a:bodyPr>
                <a:lstStyle/>
                <a:p>
                  <a:pPr algn="ctr" eaLnBrk="0" hangingPunct="0"/>
                  <a:r>
                    <a:rPr lang="zh-CN" altLang="en-US" sz="2295" dirty="0">
                      <a:solidFill>
                        <a:schemeClr val="tx1"/>
                      </a:solidFill>
                      <a:latin typeface="微软雅黑" panose="020B0503020204020204" pitchFamily="34" charset="-122"/>
                      <a:ea typeface="微软雅黑" panose="020B0503020204020204" pitchFamily="34" charset="-122"/>
                    </a:rPr>
                    <a:t>环境因素</a:t>
                  </a:r>
                </a:p>
              </p:txBody>
            </p:sp>
            <p:sp>
              <p:nvSpPr>
                <p:cNvPr id="17" name="Text Box 16"/>
                <p:cNvSpPr txBox="1">
                  <a:spLocks noChangeArrowheads="1"/>
                </p:cNvSpPr>
                <p:nvPr/>
              </p:nvSpPr>
              <p:spPr bwMode="auto">
                <a:xfrm>
                  <a:off x="4099" y="2245"/>
                  <a:ext cx="708" cy="559"/>
                </a:xfrm>
                <a:prstGeom prst="rect">
                  <a:avLst/>
                </a:prstGeom>
                <a:noFill/>
                <a:ln w="6350">
                  <a:noFill/>
                  <a:miter lim="800000"/>
                </a:ln>
              </p:spPr>
              <p:txBody>
                <a:bodyPr lIns="0" tIns="0" rIns="0" bIns="0" anchor="ctr">
                  <a:spAutoFit/>
                </a:bodyPr>
                <a:lstStyle/>
                <a:p>
                  <a:pPr algn="ctr" eaLnBrk="0" hangingPunct="0"/>
                  <a:r>
                    <a:rPr lang="zh-CN" altLang="en-US" sz="2295">
                      <a:solidFill>
                        <a:schemeClr val="tx1"/>
                      </a:solidFill>
                      <a:latin typeface="微软雅黑" panose="020B0503020204020204" pitchFamily="34" charset="-122"/>
                      <a:ea typeface="微软雅黑" panose="020B0503020204020204" pitchFamily="34" charset="-122"/>
                    </a:rPr>
                    <a:t>组织</a:t>
                  </a:r>
                </a:p>
                <a:p>
                  <a:pPr algn="ctr" eaLnBrk="0" hangingPunct="0"/>
                  <a:r>
                    <a:rPr lang="zh-CN" altLang="en-US" sz="2295">
                      <a:solidFill>
                        <a:schemeClr val="tx1"/>
                      </a:solidFill>
                      <a:latin typeface="微软雅黑" panose="020B0503020204020204" pitchFamily="34" charset="-122"/>
                      <a:ea typeface="微软雅黑" panose="020B0503020204020204" pitchFamily="34" charset="-122"/>
                    </a:rPr>
                    <a:t>因素</a:t>
                  </a:r>
                </a:p>
              </p:txBody>
            </p:sp>
            <p:sp>
              <p:nvSpPr>
                <p:cNvPr id="18" name="Text Box 17"/>
                <p:cNvSpPr txBox="1">
                  <a:spLocks noChangeArrowheads="1"/>
                </p:cNvSpPr>
                <p:nvPr/>
              </p:nvSpPr>
              <p:spPr bwMode="auto">
                <a:xfrm>
                  <a:off x="2117" y="3310"/>
                  <a:ext cx="1477" cy="280"/>
                </a:xfrm>
                <a:prstGeom prst="rect">
                  <a:avLst/>
                </a:prstGeom>
                <a:noFill/>
                <a:ln w="6350">
                  <a:noFill/>
                  <a:miter lim="800000"/>
                </a:ln>
              </p:spPr>
              <p:txBody>
                <a:bodyPr lIns="0" tIns="0" rIns="0" bIns="0" anchor="ctr">
                  <a:spAutoFit/>
                </a:bodyPr>
                <a:lstStyle/>
                <a:p>
                  <a:pPr algn="ctr" eaLnBrk="0" hangingPunct="0"/>
                  <a:r>
                    <a:rPr lang="zh-CN" altLang="en-US" sz="2295">
                      <a:solidFill>
                        <a:schemeClr val="tx1"/>
                      </a:solidFill>
                      <a:latin typeface="微软雅黑" panose="020B0503020204020204" pitchFamily="34" charset="-122"/>
                      <a:ea typeface="微软雅黑" panose="020B0503020204020204" pitchFamily="34" charset="-122"/>
                    </a:rPr>
                    <a:t>人际因素</a:t>
                  </a:r>
                </a:p>
              </p:txBody>
            </p:sp>
            <p:sp>
              <p:nvSpPr>
                <p:cNvPr id="19" name="Text Box 18"/>
                <p:cNvSpPr txBox="1">
                  <a:spLocks noChangeArrowheads="1"/>
                </p:cNvSpPr>
                <p:nvPr/>
              </p:nvSpPr>
              <p:spPr bwMode="auto">
                <a:xfrm>
                  <a:off x="845" y="2294"/>
                  <a:ext cx="709" cy="559"/>
                </a:xfrm>
                <a:prstGeom prst="rect">
                  <a:avLst/>
                </a:prstGeom>
                <a:noFill/>
                <a:ln w="6350">
                  <a:noFill/>
                  <a:miter lim="800000"/>
                </a:ln>
              </p:spPr>
              <p:txBody>
                <a:bodyPr lIns="0" tIns="0" rIns="0" bIns="0" anchor="ctr">
                  <a:spAutoFit/>
                </a:bodyPr>
                <a:lstStyle/>
                <a:p>
                  <a:pPr algn="ctr" eaLnBrk="0" hangingPunct="0"/>
                  <a:r>
                    <a:rPr lang="zh-CN" altLang="en-US" sz="2295">
                      <a:solidFill>
                        <a:schemeClr val="tx1"/>
                      </a:solidFill>
                      <a:latin typeface="微软雅黑" panose="020B0503020204020204" pitchFamily="34" charset="-122"/>
                      <a:ea typeface="微软雅黑" panose="020B0503020204020204" pitchFamily="34" charset="-122"/>
                    </a:rPr>
                    <a:t>个人</a:t>
                  </a:r>
                </a:p>
                <a:p>
                  <a:pPr algn="ctr" eaLnBrk="0" hangingPunct="0"/>
                  <a:r>
                    <a:rPr lang="zh-CN" altLang="en-US" sz="2295">
                      <a:solidFill>
                        <a:schemeClr val="tx1"/>
                      </a:solidFill>
                      <a:latin typeface="微软雅黑" panose="020B0503020204020204" pitchFamily="34" charset="-122"/>
                      <a:ea typeface="微软雅黑" panose="020B0503020204020204" pitchFamily="34" charset="-122"/>
                    </a:rPr>
                    <a:t>因素</a:t>
                  </a:r>
                </a:p>
              </p:txBody>
            </p:sp>
          </p:gr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48033" y="1042235"/>
            <a:ext cx="7392349" cy="5293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）购买主要阶段</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提出需求；</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确定需要；</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说明需要；</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物色供应商；</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征求意见；</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确定供应商；</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选择订货程序；</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457200" marR="0" lvl="0" indent="-457200" algn="l" defTabSz="914400" rtl="0" eaLnBrk="1" fontAlgn="base" latinLnBrk="0" hangingPunct="1">
              <a:lnSpc>
                <a:spcPct val="150000"/>
              </a:lnSpc>
              <a:spcBef>
                <a:spcPct val="0"/>
              </a:spcBef>
              <a:spcAft>
                <a:spcPct val="0"/>
              </a:spcAft>
              <a:buClrTx/>
              <a:buSzTx/>
              <a:buFont typeface="+mj-lt"/>
              <a:buAutoNum type="alphaL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检查合同履行情况。</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3592" y="5181771"/>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846819" y="1032516"/>
            <a:ext cx="7476181" cy="360108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一、市场分析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（一）市场营销概念：是关于构思、货物和服务的设计、定价、促销和分销的规划与实施过程。目的是实现个人和组织目标的交换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市场营销已成为企业经营管理的中心环节。</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endParaRPr>
          </a:p>
          <a:p>
            <a:endParaRPr lang="zh-CN" altLang="en-US" sz="2295" dirty="0">
              <a:solidFill>
                <a:srgbClr val="004250"/>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93122" y="476677"/>
            <a:ext cx="4245027"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4361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消费者市场是指所有为了（  </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而购买商品或服务的个人和家庭所构成市扬</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家庭消费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政府购买</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个人消费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产业消费</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4361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按照活动范围和区域的不同，可将市场分为</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行业性市场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世界市场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商品性市场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地方市场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全国性市场</a:t>
            </a: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】BDE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48926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0"/>
              </a:spcBef>
              <a:spcAft>
                <a:spcPts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按照在购买决策过程中的作用不同，销费者角色可分</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倡议者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需求者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供给者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购买者</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使用者</a:t>
            </a:r>
            <a:endPar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a:t>
            </a:r>
            <a:r>
              <a:rPr lang="en-US" altLang="zh-CN" sz="2295" dirty="0">
                <a:solidFill>
                  <a:srgbClr val="004250"/>
                </a:solidFill>
                <a:latin typeface="微软雅黑" panose="020B0503020204020204" pitchFamily="34" charset="-122"/>
                <a:ea typeface="微软雅黑" panose="020B0503020204020204" pitchFamily="34" charset="-122"/>
                <a:sym typeface="+mn-ea"/>
              </a:rPr>
              <a:t>DE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48926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根据参与者的介入程度和品牌间的差异程度，可将消费者的购买行为分为（         ）</a:t>
            </a:r>
            <a:br>
              <a:rPr lang="en-US" altLang="zh-CN" sz="2295" dirty="0">
                <a:solidFill>
                  <a:schemeClr val="tx1"/>
                </a:solidFill>
                <a:latin typeface="微软雅黑" panose="020B0503020204020204" pitchFamily="34" charset="-122"/>
                <a:ea typeface="微软雅黑" panose="020B0503020204020204" pitchFamily="34" charset="-122"/>
                <a:sym typeface="+mn-ea"/>
              </a:rPr>
            </a:b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习惯性购买行为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化解不协调的购买行为</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个性化购买行为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寻求多样化的购买行为</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复杂的购买行为</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ＡＢ</a:t>
            </a:r>
            <a:r>
              <a:rPr lang="en-US" altLang="zh-CN" sz="2295" dirty="0">
                <a:solidFill>
                  <a:srgbClr val="004250"/>
                </a:solidFill>
                <a:latin typeface="微软雅黑" panose="020B0503020204020204" pitchFamily="34" charset="-122"/>
                <a:ea typeface="微软雅黑" panose="020B0503020204020204" pitchFamily="34" charset="-122"/>
                <a:sym typeface="+mn-ea"/>
              </a:rPr>
              <a:t>DE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383095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组织市场的类型不包括（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垄断者市场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产业市场</a:t>
            </a:r>
            <a:b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b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转卖者市场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政府市场</a:t>
            </a: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383095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影响产业购买者购买决定的主要因素不包括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社会因素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环境因素</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组织因素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人际因素</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dirty="0">
                <a:solidFill>
                  <a:srgbClr val="004250"/>
                </a:solidFill>
              </a:rPr>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3755" y="1042670"/>
            <a:ext cx="7931150" cy="27686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二、市场营销管理过程</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（一）分析市场机会。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、发现市场机会。发现和识别未满足需求和新市场机会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、评价市场机会。选出最佳营销机会，发现威胁减少损失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a:solidFill>
                  <a:srgbClr val="004250"/>
                </a:solidFill>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46819" y="985133"/>
            <a:ext cx="7651741" cy="22377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（二）选择目标市场</a:t>
            </a: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、市场细分</a:t>
            </a:r>
            <a:endParaRPr lang="zh-CN" altLang="en-US" sz="2295" dirty="0">
              <a:solidFill>
                <a:schemeClr val="tx1"/>
              </a:solidFill>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100">
                <a:solidFill>
                  <a:srgbClr val="004250"/>
                </a:solidFill>
              </a:rPr>
              <a:t>＝</a:t>
            </a:r>
          </a:p>
        </p:txBody>
      </p:sp>
      <p:grpSp>
        <p:nvGrpSpPr>
          <p:cNvPr id="8" name="Group 8"/>
          <p:cNvGrpSpPr/>
          <p:nvPr/>
        </p:nvGrpSpPr>
        <p:grpSpPr bwMode="auto">
          <a:xfrm>
            <a:off x="2411630" y="2093169"/>
            <a:ext cx="2515255" cy="988664"/>
            <a:chOff x="3152" y="981"/>
            <a:chExt cx="1656" cy="787"/>
          </a:xfrm>
        </p:grpSpPr>
        <p:sp>
          <p:nvSpPr>
            <p:cNvPr id="9" name="Line 9"/>
            <p:cNvSpPr>
              <a:spLocks noChangeShapeType="1"/>
            </p:cNvSpPr>
            <p:nvPr/>
          </p:nvSpPr>
          <p:spPr bwMode="auto">
            <a:xfrm>
              <a:off x="3424" y="1086"/>
              <a:ext cx="0" cy="575"/>
            </a:xfrm>
            <a:prstGeom prst="line">
              <a:avLst/>
            </a:prstGeom>
            <a:noFill/>
            <a:ln w="9525">
              <a:solidFill>
                <a:schemeClr val="tx1"/>
              </a:solidFill>
              <a:round/>
            </a:ln>
          </p:spPr>
          <p:txBody>
            <a:bodyPr/>
            <a:lstStyle/>
            <a:p>
              <a:endParaRPr lang="zh-CN" altLang="en-US" sz="100"/>
            </a:p>
          </p:txBody>
        </p:sp>
        <p:grpSp>
          <p:nvGrpSpPr>
            <p:cNvPr id="10" name="Group 10"/>
            <p:cNvGrpSpPr/>
            <p:nvPr/>
          </p:nvGrpSpPr>
          <p:grpSpPr bwMode="auto">
            <a:xfrm>
              <a:off x="3152" y="982"/>
              <a:ext cx="1656" cy="787"/>
              <a:chOff x="2880" y="1002"/>
              <a:chExt cx="1656" cy="787"/>
            </a:xfrm>
          </p:grpSpPr>
          <p:grpSp>
            <p:nvGrpSpPr>
              <p:cNvPr id="11" name="Group 11"/>
              <p:cNvGrpSpPr/>
              <p:nvPr/>
            </p:nvGrpSpPr>
            <p:grpSpPr bwMode="auto">
              <a:xfrm>
                <a:off x="2880" y="1117"/>
                <a:ext cx="545" cy="575"/>
                <a:chOff x="2925" y="1117"/>
                <a:chExt cx="545" cy="575"/>
              </a:xfrm>
            </p:grpSpPr>
            <p:sp>
              <p:nvSpPr>
                <p:cNvPr id="21" name="Line 12"/>
                <p:cNvSpPr>
                  <a:spLocks noChangeShapeType="1"/>
                </p:cNvSpPr>
                <p:nvPr/>
              </p:nvSpPr>
              <p:spPr bwMode="auto">
                <a:xfrm>
                  <a:off x="2925" y="1389"/>
                  <a:ext cx="499" cy="0"/>
                </a:xfrm>
                <a:prstGeom prst="line">
                  <a:avLst/>
                </a:prstGeom>
                <a:noFill/>
                <a:ln w="9525">
                  <a:solidFill>
                    <a:schemeClr val="tx1"/>
                  </a:solidFill>
                  <a:round/>
                </a:ln>
              </p:spPr>
              <p:txBody>
                <a:bodyPr/>
                <a:lstStyle/>
                <a:p>
                  <a:endParaRPr lang="zh-CN" altLang="en-US" sz="100"/>
                </a:p>
              </p:txBody>
            </p:sp>
            <p:sp>
              <p:nvSpPr>
                <p:cNvPr id="22" name="Line 13"/>
                <p:cNvSpPr>
                  <a:spLocks noChangeShapeType="1"/>
                </p:cNvSpPr>
                <p:nvPr/>
              </p:nvSpPr>
              <p:spPr bwMode="auto">
                <a:xfrm>
                  <a:off x="3220" y="1117"/>
                  <a:ext cx="250" cy="0"/>
                </a:xfrm>
                <a:prstGeom prst="line">
                  <a:avLst/>
                </a:prstGeom>
                <a:noFill/>
                <a:ln w="9525">
                  <a:solidFill>
                    <a:schemeClr val="tx1"/>
                  </a:solidFill>
                  <a:round/>
                </a:ln>
              </p:spPr>
              <p:txBody>
                <a:bodyPr/>
                <a:lstStyle/>
                <a:p>
                  <a:endParaRPr lang="zh-CN" altLang="en-US" sz="100"/>
                </a:p>
              </p:txBody>
            </p:sp>
            <p:sp>
              <p:nvSpPr>
                <p:cNvPr id="23" name="Line 14"/>
                <p:cNvSpPr>
                  <a:spLocks noChangeShapeType="1"/>
                </p:cNvSpPr>
                <p:nvPr/>
              </p:nvSpPr>
              <p:spPr bwMode="auto">
                <a:xfrm>
                  <a:off x="3220" y="1692"/>
                  <a:ext cx="250" cy="0"/>
                </a:xfrm>
                <a:prstGeom prst="line">
                  <a:avLst/>
                </a:prstGeom>
                <a:noFill/>
                <a:ln w="9525">
                  <a:solidFill>
                    <a:schemeClr val="tx1"/>
                  </a:solidFill>
                  <a:round/>
                </a:ln>
              </p:spPr>
              <p:txBody>
                <a:bodyPr/>
                <a:lstStyle/>
                <a:p>
                  <a:endParaRPr lang="zh-CN" altLang="en-US" sz="100"/>
                </a:p>
              </p:txBody>
            </p:sp>
          </p:grpSp>
          <p:grpSp>
            <p:nvGrpSpPr>
              <p:cNvPr id="12" name="Group 15"/>
              <p:cNvGrpSpPr/>
              <p:nvPr/>
            </p:nvGrpSpPr>
            <p:grpSpPr bwMode="auto">
              <a:xfrm>
                <a:off x="3357" y="1002"/>
                <a:ext cx="1179" cy="229"/>
                <a:chOff x="631" y="1680"/>
                <a:chExt cx="960" cy="958"/>
              </a:xfrm>
            </p:grpSpPr>
            <p:sp>
              <p:nvSpPr>
                <p:cNvPr id="19" name="Rectangle 16"/>
                <p:cNvSpPr>
                  <a:spLocks noChangeArrowheads="1"/>
                </p:cNvSpPr>
                <p:nvPr>
                  <p:custDataLst>
                    <p:tags r:id="rId33"/>
                  </p:custDataLst>
                </p:nvPr>
              </p:nvSpPr>
              <p:spPr bwMode="blackWhite">
                <a:xfrm>
                  <a:off x="631" y="1680"/>
                  <a:ext cx="960" cy="958"/>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20" name="Rectangle 17"/>
                <p:cNvSpPr>
                  <a:spLocks noChangeArrowheads="1"/>
                </p:cNvSpPr>
                <p:nvPr>
                  <p:custDataLst>
                    <p:tags r:id="rId34"/>
                  </p:custDataLst>
                </p:nvPr>
              </p:nvSpPr>
              <p:spPr bwMode="blackWhite">
                <a:xfrm>
                  <a:off x="671" y="1720"/>
                  <a:ext cx="880" cy="880"/>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城市农村</a:t>
                  </a:r>
                </a:p>
              </p:txBody>
            </p:sp>
          </p:grpSp>
          <p:grpSp>
            <p:nvGrpSpPr>
              <p:cNvPr id="13" name="Group 18"/>
              <p:cNvGrpSpPr/>
              <p:nvPr/>
            </p:nvGrpSpPr>
            <p:grpSpPr bwMode="auto">
              <a:xfrm>
                <a:off x="3357" y="1276"/>
                <a:ext cx="1179" cy="229"/>
                <a:chOff x="631" y="1682"/>
                <a:chExt cx="960" cy="958"/>
              </a:xfrm>
            </p:grpSpPr>
            <p:sp>
              <p:nvSpPr>
                <p:cNvPr id="17" name="Rectangle 19"/>
                <p:cNvSpPr>
                  <a:spLocks noChangeArrowheads="1"/>
                </p:cNvSpPr>
                <p:nvPr>
                  <p:custDataLst>
                    <p:tags r:id="rId31"/>
                  </p:custDataLst>
                </p:nvPr>
              </p:nvSpPr>
              <p:spPr bwMode="blackWhite">
                <a:xfrm>
                  <a:off x="631" y="1682"/>
                  <a:ext cx="960" cy="958"/>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18" name="Rectangle 20"/>
                <p:cNvSpPr>
                  <a:spLocks noChangeArrowheads="1"/>
                </p:cNvSpPr>
                <p:nvPr>
                  <p:custDataLst>
                    <p:tags r:id="rId32"/>
                  </p:custDataLst>
                </p:nvPr>
              </p:nvSpPr>
              <p:spPr bwMode="blackWhite">
                <a:xfrm>
                  <a:off x="671" y="1720"/>
                  <a:ext cx="880" cy="880"/>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地形气候</a:t>
                  </a:r>
                </a:p>
              </p:txBody>
            </p:sp>
          </p:grpSp>
          <p:grpSp>
            <p:nvGrpSpPr>
              <p:cNvPr id="14" name="Group 21"/>
              <p:cNvGrpSpPr/>
              <p:nvPr/>
            </p:nvGrpSpPr>
            <p:grpSpPr bwMode="auto">
              <a:xfrm>
                <a:off x="3357" y="1560"/>
                <a:ext cx="1179" cy="229"/>
                <a:chOff x="631" y="1682"/>
                <a:chExt cx="960" cy="958"/>
              </a:xfrm>
            </p:grpSpPr>
            <p:sp>
              <p:nvSpPr>
                <p:cNvPr id="15" name="Rectangle 22"/>
                <p:cNvSpPr>
                  <a:spLocks noChangeArrowheads="1"/>
                </p:cNvSpPr>
                <p:nvPr>
                  <p:custDataLst>
                    <p:tags r:id="rId29"/>
                  </p:custDataLst>
                </p:nvPr>
              </p:nvSpPr>
              <p:spPr bwMode="blackWhite">
                <a:xfrm>
                  <a:off x="631" y="1682"/>
                  <a:ext cx="960" cy="958"/>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16" name="Rectangle 23"/>
                <p:cNvSpPr>
                  <a:spLocks noChangeArrowheads="1"/>
                </p:cNvSpPr>
                <p:nvPr>
                  <p:custDataLst>
                    <p:tags r:id="rId30"/>
                  </p:custDataLst>
                </p:nvPr>
              </p:nvSpPr>
              <p:spPr bwMode="blackWhite">
                <a:xfrm>
                  <a:off x="671" y="1720"/>
                  <a:ext cx="880" cy="880"/>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交通运输</a:t>
                  </a:r>
                </a:p>
              </p:txBody>
            </p:sp>
          </p:grpSp>
        </p:grpSp>
      </p:grpSp>
      <p:grpSp>
        <p:nvGrpSpPr>
          <p:cNvPr id="34" name="Group 34"/>
          <p:cNvGrpSpPr/>
          <p:nvPr/>
        </p:nvGrpSpPr>
        <p:grpSpPr bwMode="auto">
          <a:xfrm>
            <a:off x="946536" y="3495215"/>
            <a:ext cx="3513155" cy="827684"/>
            <a:chOff x="1429" y="2478"/>
            <a:chExt cx="2313" cy="635"/>
          </a:xfrm>
        </p:grpSpPr>
        <p:grpSp>
          <p:nvGrpSpPr>
            <p:cNvPr id="35" name="Group 35"/>
            <p:cNvGrpSpPr/>
            <p:nvPr/>
          </p:nvGrpSpPr>
          <p:grpSpPr bwMode="auto">
            <a:xfrm>
              <a:off x="1429" y="2702"/>
              <a:ext cx="907" cy="269"/>
              <a:chOff x="1882" y="2704"/>
              <a:chExt cx="1089" cy="402"/>
            </a:xfrm>
          </p:grpSpPr>
          <p:sp>
            <p:nvSpPr>
              <p:cNvPr id="44" name="Rectangle 36"/>
              <p:cNvSpPr>
                <a:spLocks noChangeArrowheads="1"/>
              </p:cNvSpPr>
              <p:nvPr>
                <p:custDataLst>
                  <p:tags r:id="rId27"/>
                </p:custDataLst>
              </p:nvPr>
            </p:nvSpPr>
            <p:spPr bwMode="blackWhite">
              <a:xfrm>
                <a:off x="1882" y="2704"/>
                <a:ext cx="1089" cy="402"/>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45" name="Rectangle 37"/>
              <p:cNvSpPr>
                <a:spLocks noChangeArrowheads="1"/>
              </p:cNvSpPr>
              <p:nvPr>
                <p:custDataLst>
                  <p:tags r:id="rId28"/>
                </p:custDataLst>
              </p:nvPr>
            </p:nvSpPr>
            <p:spPr bwMode="blackWhite">
              <a:xfrm>
                <a:off x="1927" y="2721"/>
                <a:ext cx="999" cy="372"/>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625">
                    <a:solidFill>
                      <a:schemeClr val="tx1"/>
                    </a:solidFill>
                    <a:latin typeface="微软雅黑" panose="020B0503020204020204" pitchFamily="34" charset="-122"/>
                    <a:ea typeface="微软雅黑" panose="020B0503020204020204" pitchFamily="34" charset="-122"/>
                  </a:rPr>
                  <a:t>心理细分</a:t>
                </a:r>
              </a:p>
            </p:txBody>
          </p:sp>
        </p:grpSp>
        <p:grpSp>
          <p:nvGrpSpPr>
            <p:cNvPr id="36" name="Group 38"/>
            <p:cNvGrpSpPr/>
            <p:nvPr/>
          </p:nvGrpSpPr>
          <p:grpSpPr bwMode="auto">
            <a:xfrm>
              <a:off x="2608" y="2478"/>
              <a:ext cx="1134" cy="182"/>
              <a:chOff x="631" y="1680"/>
              <a:chExt cx="960" cy="959"/>
            </a:xfrm>
          </p:grpSpPr>
          <p:sp>
            <p:nvSpPr>
              <p:cNvPr id="42" name="Rectangle 39"/>
              <p:cNvSpPr>
                <a:spLocks noChangeArrowheads="1"/>
              </p:cNvSpPr>
              <p:nvPr>
                <p:custDataLst>
                  <p:tags r:id="rId25"/>
                </p:custDataLst>
              </p:nvPr>
            </p:nvSpPr>
            <p:spPr bwMode="blackWhite">
              <a:xfrm>
                <a:off x="631" y="1680"/>
                <a:ext cx="960" cy="959"/>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43" name="Rectangle 40"/>
              <p:cNvSpPr>
                <a:spLocks noChangeArrowheads="1"/>
              </p:cNvSpPr>
              <p:nvPr>
                <p:custDataLst>
                  <p:tags r:id="rId26"/>
                </p:custDataLst>
              </p:nvPr>
            </p:nvSpPr>
            <p:spPr bwMode="blackWhite">
              <a:xfrm>
                <a:off x="671" y="1720"/>
                <a:ext cx="880" cy="880"/>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生活方式细分</a:t>
                </a:r>
              </a:p>
            </p:txBody>
          </p:sp>
        </p:grpSp>
        <p:grpSp>
          <p:nvGrpSpPr>
            <p:cNvPr id="37" name="Group 41"/>
            <p:cNvGrpSpPr/>
            <p:nvPr/>
          </p:nvGrpSpPr>
          <p:grpSpPr bwMode="auto">
            <a:xfrm>
              <a:off x="2608" y="2932"/>
              <a:ext cx="1134" cy="182"/>
              <a:chOff x="631" y="1681"/>
              <a:chExt cx="960" cy="959"/>
            </a:xfrm>
          </p:grpSpPr>
          <p:sp>
            <p:nvSpPr>
              <p:cNvPr id="40" name="Rectangle 42"/>
              <p:cNvSpPr>
                <a:spLocks noChangeArrowheads="1"/>
              </p:cNvSpPr>
              <p:nvPr>
                <p:custDataLst>
                  <p:tags r:id="rId23"/>
                </p:custDataLst>
              </p:nvPr>
            </p:nvSpPr>
            <p:spPr bwMode="blackWhite">
              <a:xfrm>
                <a:off x="631" y="1681"/>
                <a:ext cx="960" cy="959"/>
              </a:xfrm>
              <a:prstGeom prst="rect">
                <a:avLst/>
              </a:prstGeom>
              <a:solidFill>
                <a:srgbClr val="FFFFFF"/>
              </a:solidFill>
              <a:ln w="9525">
                <a:solidFill>
                  <a:schemeClr val="tx1"/>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41" name="Rectangle 43"/>
              <p:cNvSpPr>
                <a:spLocks noChangeArrowheads="1"/>
              </p:cNvSpPr>
              <p:nvPr>
                <p:custDataLst>
                  <p:tags r:id="rId24"/>
                </p:custDataLst>
              </p:nvPr>
            </p:nvSpPr>
            <p:spPr bwMode="blackWhite">
              <a:xfrm>
                <a:off x="671" y="1720"/>
                <a:ext cx="880" cy="880"/>
              </a:xfrm>
              <a:prstGeom prst="rect">
                <a:avLst/>
              </a:prstGeom>
              <a:noFill/>
              <a:ln w="9525">
                <a:solidFill>
                  <a:schemeClr val="tx1"/>
                </a:solid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个性细分</a:t>
                </a:r>
              </a:p>
            </p:txBody>
          </p:sp>
        </p:grpSp>
        <p:cxnSp>
          <p:nvCxnSpPr>
            <p:cNvPr id="38" name="AutoShape 44"/>
            <p:cNvCxnSpPr>
              <a:cxnSpLocks noChangeShapeType="1"/>
              <a:stCxn id="44" idx="3"/>
              <a:endCxn id="42" idx="1"/>
            </p:cNvCxnSpPr>
            <p:nvPr/>
          </p:nvCxnSpPr>
          <p:spPr bwMode="auto">
            <a:xfrm flipV="1">
              <a:off x="2336" y="2569"/>
              <a:ext cx="272" cy="271"/>
            </a:xfrm>
            <a:prstGeom prst="bentConnector3">
              <a:avLst>
                <a:gd name="adj1" fmla="val 49634"/>
              </a:avLst>
            </a:prstGeom>
            <a:noFill/>
            <a:ln w="9525">
              <a:solidFill>
                <a:schemeClr val="tx1"/>
              </a:solidFill>
              <a:miter lim="800000"/>
            </a:ln>
          </p:spPr>
        </p:cxnSp>
        <p:cxnSp>
          <p:nvCxnSpPr>
            <p:cNvPr id="39" name="AutoShape 45"/>
            <p:cNvCxnSpPr>
              <a:cxnSpLocks noChangeShapeType="1"/>
            </p:cNvCxnSpPr>
            <p:nvPr/>
          </p:nvCxnSpPr>
          <p:spPr bwMode="auto">
            <a:xfrm>
              <a:off x="2313" y="2840"/>
              <a:ext cx="309" cy="182"/>
            </a:xfrm>
            <a:prstGeom prst="bentConnector3">
              <a:avLst>
                <a:gd name="adj1" fmla="val 49838"/>
              </a:avLst>
            </a:prstGeom>
            <a:noFill/>
            <a:ln w="9525">
              <a:solidFill>
                <a:schemeClr val="tx1"/>
              </a:solidFill>
              <a:miter lim="800000"/>
            </a:ln>
          </p:spPr>
        </p:cxnSp>
      </p:grpSp>
      <p:grpSp>
        <p:nvGrpSpPr>
          <p:cNvPr id="5" name="Group 5"/>
          <p:cNvGrpSpPr/>
          <p:nvPr/>
        </p:nvGrpSpPr>
        <p:grpSpPr bwMode="auto">
          <a:xfrm>
            <a:off x="889135" y="2438818"/>
            <a:ext cx="1377619" cy="413082"/>
            <a:chOff x="1785" y="1164"/>
            <a:chExt cx="1089" cy="406"/>
          </a:xfrm>
        </p:grpSpPr>
        <p:sp>
          <p:nvSpPr>
            <p:cNvPr id="6" name="Rectangle 6"/>
            <p:cNvSpPr>
              <a:spLocks noChangeArrowheads="1"/>
            </p:cNvSpPr>
            <p:nvPr>
              <p:custDataLst>
                <p:tags r:id="rId21"/>
              </p:custDataLst>
            </p:nvPr>
          </p:nvSpPr>
          <p:spPr bwMode="blackWhite">
            <a:xfrm>
              <a:off x="1785" y="1164"/>
              <a:ext cx="1089" cy="406"/>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7" name="Rectangle 7"/>
            <p:cNvSpPr>
              <a:spLocks noChangeArrowheads="1"/>
            </p:cNvSpPr>
            <p:nvPr>
              <p:custDataLst>
                <p:tags r:id="rId22"/>
              </p:custDataLst>
            </p:nvPr>
          </p:nvSpPr>
          <p:spPr bwMode="blackWhite">
            <a:xfrm>
              <a:off x="1830" y="1181"/>
              <a:ext cx="999" cy="372"/>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625">
                  <a:solidFill>
                    <a:schemeClr val="tx1"/>
                  </a:solidFill>
                  <a:latin typeface="微软雅黑" panose="020B0503020204020204" pitchFamily="34" charset="-122"/>
                  <a:ea typeface="微软雅黑" panose="020B0503020204020204" pitchFamily="34" charset="-122"/>
                </a:rPr>
                <a:t>地理细分</a:t>
              </a:r>
            </a:p>
          </p:txBody>
        </p:sp>
      </p:grpSp>
      <p:grpSp>
        <p:nvGrpSpPr>
          <p:cNvPr id="24" name="Group 24"/>
          <p:cNvGrpSpPr/>
          <p:nvPr/>
        </p:nvGrpSpPr>
        <p:grpSpPr bwMode="auto">
          <a:xfrm>
            <a:off x="888528" y="3091549"/>
            <a:ext cx="1377619" cy="413082"/>
            <a:chOff x="1837" y="2069"/>
            <a:chExt cx="1089" cy="406"/>
          </a:xfrm>
        </p:grpSpPr>
        <p:sp>
          <p:nvSpPr>
            <p:cNvPr id="25" name="Rectangle 25"/>
            <p:cNvSpPr>
              <a:spLocks noChangeArrowheads="1"/>
            </p:cNvSpPr>
            <p:nvPr>
              <p:custDataLst>
                <p:tags r:id="rId19"/>
              </p:custDataLst>
            </p:nvPr>
          </p:nvSpPr>
          <p:spPr bwMode="blackWhite">
            <a:xfrm>
              <a:off x="1837" y="2069"/>
              <a:ext cx="1089" cy="406"/>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26" name="Rectangle 26"/>
            <p:cNvSpPr>
              <a:spLocks noChangeArrowheads="1"/>
            </p:cNvSpPr>
            <p:nvPr>
              <p:custDataLst>
                <p:tags r:id="rId20"/>
              </p:custDataLst>
            </p:nvPr>
          </p:nvSpPr>
          <p:spPr bwMode="blackWhite">
            <a:xfrm>
              <a:off x="1882" y="2086"/>
              <a:ext cx="999" cy="372"/>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625" dirty="0">
                  <a:solidFill>
                    <a:schemeClr val="tx1"/>
                  </a:solidFill>
                  <a:latin typeface="微软雅黑" panose="020B0503020204020204" pitchFamily="34" charset="-122"/>
                  <a:ea typeface="微软雅黑" panose="020B0503020204020204" pitchFamily="34" charset="-122"/>
                </a:rPr>
                <a:t>人口细分</a:t>
              </a:r>
            </a:p>
          </p:txBody>
        </p:sp>
      </p:grpSp>
      <p:grpSp>
        <p:nvGrpSpPr>
          <p:cNvPr id="27" name="Group 27"/>
          <p:cNvGrpSpPr/>
          <p:nvPr/>
        </p:nvGrpSpPr>
        <p:grpSpPr bwMode="auto">
          <a:xfrm>
            <a:off x="5231853" y="2739517"/>
            <a:ext cx="3267098" cy="826164"/>
            <a:chOff x="631" y="1680"/>
            <a:chExt cx="960" cy="960"/>
          </a:xfrm>
        </p:grpSpPr>
        <p:sp>
          <p:nvSpPr>
            <p:cNvPr id="28" name="Rectangle 28"/>
            <p:cNvSpPr>
              <a:spLocks noChangeArrowheads="1"/>
            </p:cNvSpPr>
            <p:nvPr>
              <p:custDataLst>
                <p:tags r:id="rId17"/>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29" name="Rectangle 29"/>
            <p:cNvSpPr>
              <a:spLocks noChangeArrowheads="1"/>
            </p:cNvSpPr>
            <p:nvPr>
              <p:custDataLst>
                <p:tags r:id="rId18"/>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年龄、性别、收入、职业、教育水平、家庭规模、家庭生命周期阶段、宗教、种族、国籍 </a:t>
              </a:r>
            </a:p>
          </p:txBody>
        </p:sp>
      </p:grpSp>
      <p:grpSp>
        <p:nvGrpSpPr>
          <p:cNvPr id="4" name="Group 2"/>
          <p:cNvGrpSpPr/>
          <p:nvPr/>
        </p:nvGrpSpPr>
        <p:grpSpPr bwMode="auto">
          <a:xfrm>
            <a:off x="946238" y="4759064"/>
            <a:ext cx="1377619" cy="637848"/>
            <a:chOff x="1785" y="3242"/>
            <a:chExt cx="1089" cy="406"/>
          </a:xfrm>
        </p:grpSpPr>
        <p:sp>
          <p:nvSpPr>
            <p:cNvPr id="30" name="Rectangle 3"/>
            <p:cNvSpPr>
              <a:spLocks noChangeArrowheads="1"/>
            </p:cNvSpPr>
            <p:nvPr>
              <p:custDataLst>
                <p:tags r:id="rId15"/>
              </p:custDataLst>
            </p:nvPr>
          </p:nvSpPr>
          <p:spPr bwMode="blackWhite">
            <a:xfrm>
              <a:off x="1785" y="3242"/>
              <a:ext cx="1089" cy="406"/>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31" name="Rectangle 4"/>
            <p:cNvSpPr>
              <a:spLocks noChangeArrowheads="1"/>
            </p:cNvSpPr>
            <p:nvPr>
              <p:custDataLst>
                <p:tags r:id="rId16"/>
              </p:custDataLst>
            </p:nvPr>
          </p:nvSpPr>
          <p:spPr bwMode="blackWhite">
            <a:xfrm>
              <a:off x="1830" y="3259"/>
              <a:ext cx="999" cy="372"/>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625">
                  <a:solidFill>
                    <a:schemeClr val="tx1"/>
                  </a:solidFill>
                  <a:latin typeface="微软雅黑" panose="020B0503020204020204" pitchFamily="34" charset="-122"/>
                  <a:ea typeface="微软雅黑" panose="020B0503020204020204" pitchFamily="34" charset="-122"/>
                </a:rPr>
                <a:t>购买行为细分</a:t>
              </a:r>
            </a:p>
          </p:txBody>
        </p:sp>
      </p:grpSp>
      <p:grpSp>
        <p:nvGrpSpPr>
          <p:cNvPr id="52" name="Group 52"/>
          <p:cNvGrpSpPr/>
          <p:nvPr/>
        </p:nvGrpSpPr>
        <p:grpSpPr bwMode="auto">
          <a:xfrm>
            <a:off x="2824486" y="4490864"/>
            <a:ext cx="1755818" cy="1653848"/>
            <a:chOff x="1701" y="2772"/>
            <a:chExt cx="1156" cy="1089"/>
          </a:xfrm>
        </p:grpSpPr>
        <p:grpSp>
          <p:nvGrpSpPr>
            <p:cNvPr id="53" name="Group 53"/>
            <p:cNvGrpSpPr/>
            <p:nvPr/>
          </p:nvGrpSpPr>
          <p:grpSpPr bwMode="auto">
            <a:xfrm>
              <a:off x="1701" y="2772"/>
              <a:ext cx="1014" cy="181"/>
              <a:chOff x="631" y="1680"/>
              <a:chExt cx="960" cy="960"/>
            </a:xfrm>
          </p:grpSpPr>
          <p:sp>
            <p:nvSpPr>
              <p:cNvPr id="66" name="Rectangle 54"/>
              <p:cNvSpPr>
                <a:spLocks noChangeArrowheads="1"/>
              </p:cNvSpPr>
              <p:nvPr>
                <p:custDataLst>
                  <p:tags r:id="rId13"/>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67" name="Rectangle 55"/>
              <p:cNvSpPr>
                <a:spLocks noChangeArrowheads="1"/>
              </p:cNvSpPr>
              <p:nvPr>
                <p:custDataLst>
                  <p:tags r:id="rId14"/>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时机细分</a:t>
                </a:r>
              </a:p>
            </p:txBody>
          </p:sp>
        </p:grpSp>
        <p:grpSp>
          <p:nvGrpSpPr>
            <p:cNvPr id="54" name="Group 56"/>
            <p:cNvGrpSpPr/>
            <p:nvPr/>
          </p:nvGrpSpPr>
          <p:grpSpPr bwMode="auto">
            <a:xfrm>
              <a:off x="1701" y="3032"/>
              <a:ext cx="998" cy="159"/>
              <a:chOff x="631" y="1680"/>
              <a:chExt cx="960" cy="960"/>
            </a:xfrm>
          </p:grpSpPr>
          <p:sp>
            <p:nvSpPr>
              <p:cNvPr id="64" name="Rectangle 57"/>
              <p:cNvSpPr>
                <a:spLocks noChangeArrowheads="1"/>
              </p:cNvSpPr>
              <p:nvPr>
                <p:custDataLst>
                  <p:tags r:id="rId11"/>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65" name="Rectangle 58"/>
              <p:cNvSpPr>
                <a:spLocks noChangeArrowheads="1"/>
              </p:cNvSpPr>
              <p:nvPr>
                <p:custDataLst>
                  <p:tags r:id="rId12"/>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利益细分</a:t>
                </a:r>
              </a:p>
            </p:txBody>
          </p:sp>
        </p:grpSp>
        <p:grpSp>
          <p:nvGrpSpPr>
            <p:cNvPr id="55" name="Group 59"/>
            <p:cNvGrpSpPr/>
            <p:nvPr/>
          </p:nvGrpSpPr>
          <p:grpSpPr bwMode="auto">
            <a:xfrm>
              <a:off x="1701" y="3271"/>
              <a:ext cx="1043" cy="136"/>
              <a:chOff x="631" y="1680"/>
              <a:chExt cx="960" cy="960"/>
            </a:xfrm>
          </p:grpSpPr>
          <p:sp>
            <p:nvSpPr>
              <p:cNvPr id="62" name="Rectangle 60"/>
              <p:cNvSpPr>
                <a:spLocks noChangeArrowheads="1"/>
              </p:cNvSpPr>
              <p:nvPr>
                <p:custDataLst>
                  <p:tags r:id="rId9"/>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63" name="Rectangle 61"/>
              <p:cNvSpPr>
                <a:spLocks noChangeArrowheads="1"/>
              </p:cNvSpPr>
              <p:nvPr>
                <p:custDataLst>
                  <p:tags r:id="rId10"/>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使用者细分</a:t>
                </a:r>
              </a:p>
            </p:txBody>
          </p:sp>
        </p:grpSp>
        <p:grpSp>
          <p:nvGrpSpPr>
            <p:cNvPr id="56" name="Group 62"/>
            <p:cNvGrpSpPr/>
            <p:nvPr/>
          </p:nvGrpSpPr>
          <p:grpSpPr bwMode="auto">
            <a:xfrm>
              <a:off x="1701" y="3702"/>
              <a:ext cx="1156" cy="159"/>
              <a:chOff x="631" y="1680"/>
              <a:chExt cx="960" cy="960"/>
            </a:xfrm>
          </p:grpSpPr>
          <p:sp>
            <p:nvSpPr>
              <p:cNvPr id="60" name="Rectangle 63"/>
              <p:cNvSpPr>
                <a:spLocks noChangeArrowheads="1"/>
              </p:cNvSpPr>
              <p:nvPr>
                <p:custDataLst>
                  <p:tags r:id="rId7"/>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61" name="Rectangle 64"/>
              <p:cNvSpPr>
                <a:spLocks noChangeArrowheads="1"/>
              </p:cNvSpPr>
              <p:nvPr>
                <p:custDataLst>
                  <p:tags r:id="rId8"/>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忠诚度细分</a:t>
                </a:r>
              </a:p>
            </p:txBody>
          </p:sp>
        </p:grpSp>
        <p:grpSp>
          <p:nvGrpSpPr>
            <p:cNvPr id="57" name="Group 65"/>
            <p:cNvGrpSpPr/>
            <p:nvPr/>
          </p:nvGrpSpPr>
          <p:grpSpPr bwMode="auto">
            <a:xfrm>
              <a:off x="1701" y="3486"/>
              <a:ext cx="1112" cy="136"/>
              <a:chOff x="631" y="1680"/>
              <a:chExt cx="960" cy="960"/>
            </a:xfrm>
          </p:grpSpPr>
          <p:sp>
            <p:nvSpPr>
              <p:cNvPr id="58" name="Rectangle 66"/>
              <p:cNvSpPr>
                <a:spLocks noChangeArrowheads="1"/>
              </p:cNvSpPr>
              <p:nvPr>
                <p:custDataLst>
                  <p:tags r:id="rId5"/>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59" name="Rectangle 67"/>
              <p:cNvSpPr>
                <a:spLocks noChangeArrowheads="1"/>
              </p:cNvSpPr>
              <p:nvPr>
                <p:custDataLst>
                  <p:tags r:id="rId6"/>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使用率细分</a:t>
                </a:r>
              </a:p>
            </p:txBody>
          </p:sp>
        </p:grpSp>
      </p:grpSp>
      <p:grpSp>
        <p:nvGrpSpPr>
          <p:cNvPr id="32" name="Group 30"/>
          <p:cNvGrpSpPr/>
          <p:nvPr/>
        </p:nvGrpSpPr>
        <p:grpSpPr bwMode="auto">
          <a:xfrm>
            <a:off x="5596465" y="4402173"/>
            <a:ext cx="1928970" cy="352335"/>
            <a:chOff x="631" y="1680"/>
            <a:chExt cx="960" cy="960"/>
          </a:xfrm>
        </p:grpSpPr>
        <p:sp>
          <p:nvSpPr>
            <p:cNvPr id="33" name="Rectangle 31"/>
            <p:cNvSpPr>
              <a:spLocks noChangeArrowheads="1"/>
            </p:cNvSpPr>
            <p:nvPr>
              <p:custDataLst>
                <p:tags r:id="rId3"/>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46" name="Rectangle 32"/>
            <p:cNvSpPr>
              <a:spLocks noChangeArrowheads="1"/>
            </p:cNvSpPr>
            <p:nvPr>
              <p:custDataLst>
                <p:tags r:id="rId4"/>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待购阶段细分</a:t>
              </a:r>
            </a:p>
          </p:txBody>
        </p:sp>
      </p:grpSp>
      <p:grpSp>
        <p:nvGrpSpPr>
          <p:cNvPr id="47" name="Group 46"/>
          <p:cNvGrpSpPr/>
          <p:nvPr/>
        </p:nvGrpSpPr>
        <p:grpSpPr bwMode="auto">
          <a:xfrm>
            <a:off x="5587661" y="5355907"/>
            <a:ext cx="2141612" cy="340185"/>
            <a:chOff x="631" y="1680"/>
            <a:chExt cx="960" cy="960"/>
          </a:xfrm>
        </p:grpSpPr>
        <p:sp>
          <p:nvSpPr>
            <p:cNvPr id="48" name="Rectangle 47"/>
            <p:cNvSpPr>
              <a:spLocks noChangeArrowheads="1"/>
            </p:cNvSpPr>
            <p:nvPr>
              <p:custDataLst>
                <p:tags r:id="rId1"/>
              </p:custDataLst>
            </p:nvPr>
          </p:nvSpPr>
          <p:spPr bwMode="blackWhite">
            <a:xfrm>
              <a:off x="631" y="1680"/>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fontAlgn="auto">
                <a:spcBef>
                  <a:spcPts val="0"/>
                </a:spcBef>
                <a:spcAft>
                  <a:spcPts val="0"/>
                </a:spcAft>
                <a:defRPr/>
              </a:pPr>
              <a:endParaRPr lang="zh-CN" altLang="en-US" sz="100">
                <a:solidFill>
                  <a:schemeClr val="tx1"/>
                </a:solidFill>
                <a:latin typeface="微软雅黑" panose="020B0503020204020204" pitchFamily="34" charset="-122"/>
                <a:ea typeface="微软雅黑" panose="020B0503020204020204" pitchFamily="34" charset="-122"/>
              </a:endParaRPr>
            </a:p>
          </p:txBody>
        </p:sp>
        <p:sp>
          <p:nvSpPr>
            <p:cNvPr id="49" name="Rectangle 48"/>
            <p:cNvSpPr>
              <a:spLocks noChangeArrowheads="1"/>
            </p:cNvSpPr>
            <p:nvPr>
              <p:custDataLst>
                <p:tags r:id="rId2"/>
              </p:custDataLst>
            </p:nvPr>
          </p:nvSpPr>
          <p:spPr bwMode="blackWhite">
            <a:xfrm>
              <a:off x="671" y="1720"/>
              <a:ext cx="880" cy="880"/>
            </a:xfrm>
            <a:prstGeom prst="rect">
              <a:avLst/>
            </a:prstGeom>
            <a:noFill/>
            <a:ln w="9525">
              <a:noFill/>
              <a:miter lim="800000"/>
            </a:ln>
          </p:spPr>
          <p:txBody>
            <a:bodyPr lIns="3644" tIns="0" rIns="3644" bIns="0" anchor="ctr"/>
            <a:lstStyle/>
            <a:p>
              <a:pPr marL="342900" indent="-342900">
                <a:spcBef>
                  <a:spcPct val="20000"/>
                </a:spcBef>
                <a:buFont typeface="Arial" panose="020B0604020202020204" pitchFamily="34" charset="0"/>
                <a:buChar char="•"/>
              </a:pPr>
              <a:r>
                <a:rPr lang="zh-CN" altLang="en-US" sz="1530">
                  <a:solidFill>
                    <a:schemeClr val="tx1"/>
                  </a:solidFill>
                  <a:latin typeface="微软雅黑" panose="020B0503020204020204" pitchFamily="34" charset="-122"/>
                  <a:ea typeface="微软雅黑" panose="020B0503020204020204" pitchFamily="34" charset="-122"/>
                </a:rPr>
                <a:t>态度细分</a:t>
              </a:r>
            </a:p>
          </p:txBody>
        </p:sp>
      </p:grpSp>
      <p:cxnSp>
        <p:nvCxnSpPr>
          <p:cNvPr id="77" name="AutoShape 77"/>
          <p:cNvCxnSpPr>
            <a:cxnSpLocks noChangeShapeType="1"/>
          </p:cNvCxnSpPr>
          <p:nvPr/>
        </p:nvCxnSpPr>
        <p:spPr bwMode="auto">
          <a:xfrm rot="16200000">
            <a:off x="3769107" y="3013418"/>
            <a:ext cx="306774" cy="3616438"/>
          </a:xfrm>
          <a:prstGeom prst="bentConnector2">
            <a:avLst/>
          </a:prstGeom>
          <a:noFill/>
          <a:ln w="9525">
            <a:solidFill>
              <a:schemeClr val="tx1"/>
            </a:solidFill>
            <a:miter lim="800000"/>
          </a:ln>
        </p:spPr>
      </p:cxnSp>
      <p:cxnSp>
        <p:nvCxnSpPr>
          <p:cNvPr id="78" name="AutoShape 78"/>
          <p:cNvCxnSpPr>
            <a:cxnSpLocks noChangeShapeType="1"/>
          </p:cNvCxnSpPr>
          <p:nvPr/>
        </p:nvCxnSpPr>
        <p:spPr bwMode="auto">
          <a:xfrm>
            <a:off x="2079340" y="5014507"/>
            <a:ext cx="3707570" cy="584694"/>
          </a:xfrm>
          <a:prstGeom prst="bentConnector3">
            <a:avLst>
              <a:gd name="adj1" fmla="val 1394"/>
            </a:avLst>
          </a:prstGeom>
          <a:noFill/>
          <a:ln w="9525">
            <a:solidFill>
              <a:schemeClr val="tx1"/>
            </a:solidFill>
            <a:miter lim="800000"/>
          </a:ln>
        </p:spPr>
      </p:cxnSp>
      <p:cxnSp>
        <p:nvCxnSpPr>
          <p:cNvPr id="50" name="AutoShape 33"/>
          <p:cNvCxnSpPr>
            <a:cxnSpLocks noChangeShapeType="1"/>
          </p:cNvCxnSpPr>
          <p:nvPr/>
        </p:nvCxnSpPr>
        <p:spPr bwMode="auto">
          <a:xfrm flipV="1">
            <a:off x="2265680" y="3284855"/>
            <a:ext cx="2894330" cy="14605"/>
          </a:xfrm>
          <a:prstGeom prst="straightConnector1">
            <a:avLst/>
          </a:prstGeom>
          <a:noFill/>
          <a:ln w="9525">
            <a:solidFill>
              <a:schemeClr val="tx1"/>
            </a:solidFill>
            <a:round/>
          </a:ln>
        </p:spPr>
      </p:cxnSp>
      <p:grpSp>
        <p:nvGrpSpPr>
          <p:cNvPr id="68" name="Group 68"/>
          <p:cNvGrpSpPr/>
          <p:nvPr/>
        </p:nvGrpSpPr>
        <p:grpSpPr bwMode="auto">
          <a:xfrm>
            <a:off x="2396167" y="4600821"/>
            <a:ext cx="413134" cy="1412377"/>
            <a:chOff x="1451" y="2863"/>
            <a:chExt cx="272" cy="930"/>
          </a:xfrm>
        </p:grpSpPr>
        <p:sp>
          <p:nvSpPr>
            <p:cNvPr id="69" name="Line 69"/>
            <p:cNvSpPr>
              <a:spLocks noChangeShapeType="1"/>
            </p:cNvSpPr>
            <p:nvPr/>
          </p:nvSpPr>
          <p:spPr bwMode="auto">
            <a:xfrm>
              <a:off x="1451" y="2864"/>
              <a:ext cx="0" cy="929"/>
            </a:xfrm>
            <a:prstGeom prst="line">
              <a:avLst/>
            </a:prstGeom>
            <a:noFill/>
            <a:ln w="12700">
              <a:solidFill>
                <a:schemeClr val="tx1"/>
              </a:solidFill>
              <a:round/>
            </a:ln>
          </p:spPr>
          <p:txBody>
            <a:bodyPr/>
            <a:lstStyle/>
            <a:p>
              <a:endParaRPr lang="zh-CN" altLang="en-US" sz="100"/>
            </a:p>
          </p:txBody>
        </p:sp>
        <p:grpSp>
          <p:nvGrpSpPr>
            <p:cNvPr id="70" name="Group 70"/>
            <p:cNvGrpSpPr/>
            <p:nvPr/>
          </p:nvGrpSpPr>
          <p:grpSpPr bwMode="auto">
            <a:xfrm>
              <a:off x="1451" y="2863"/>
              <a:ext cx="272" cy="930"/>
              <a:chOff x="1451" y="2863"/>
              <a:chExt cx="272" cy="930"/>
            </a:xfrm>
          </p:grpSpPr>
          <p:sp>
            <p:nvSpPr>
              <p:cNvPr id="71" name="Line 71"/>
              <p:cNvSpPr>
                <a:spLocks noChangeShapeType="1"/>
              </p:cNvSpPr>
              <p:nvPr/>
            </p:nvSpPr>
            <p:spPr bwMode="auto">
              <a:xfrm>
                <a:off x="1451" y="2863"/>
                <a:ext cx="272" cy="0"/>
              </a:xfrm>
              <a:prstGeom prst="line">
                <a:avLst/>
              </a:prstGeom>
              <a:noFill/>
              <a:ln w="12700">
                <a:solidFill>
                  <a:schemeClr val="tx1"/>
                </a:solidFill>
                <a:round/>
              </a:ln>
            </p:spPr>
            <p:txBody>
              <a:bodyPr/>
              <a:lstStyle/>
              <a:p>
                <a:endParaRPr lang="zh-CN" altLang="en-US" sz="100"/>
              </a:p>
            </p:txBody>
          </p:sp>
          <p:sp>
            <p:nvSpPr>
              <p:cNvPr id="72" name="Line 72"/>
              <p:cNvSpPr>
                <a:spLocks noChangeShapeType="1"/>
              </p:cNvSpPr>
              <p:nvPr/>
            </p:nvSpPr>
            <p:spPr bwMode="auto">
              <a:xfrm>
                <a:off x="1451" y="3339"/>
                <a:ext cx="249" cy="0"/>
              </a:xfrm>
              <a:prstGeom prst="line">
                <a:avLst/>
              </a:prstGeom>
              <a:noFill/>
              <a:ln w="12700">
                <a:solidFill>
                  <a:schemeClr val="tx1"/>
                </a:solidFill>
                <a:round/>
              </a:ln>
            </p:spPr>
            <p:txBody>
              <a:bodyPr/>
              <a:lstStyle/>
              <a:p>
                <a:endParaRPr lang="zh-CN" altLang="en-US" sz="100"/>
              </a:p>
            </p:txBody>
          </p:sp>
          <p:sp>
            <p:nvSpPr>
              <p:cNvPr id="73" name="Line 73"/>
              <p:cNvSpPr>
                <a:spLocks noChangeShapeType="1"/>
              </p:cNvSpPr>
              <p:nvPr/>
            </p:nvSpPr>
            <p:spPr bwMode="auto">
              <a:xfrm>
                <a:off x="1451" y="3566"/>
                <a:ext cx="249" cy="0"/>
              </a:xfrm>
              <a:prstGeom prst="line">
                <a:avLst/>
              </a:prstGeom>
              <a:noFill/>
              <a:ln w="12700">
                <a:solidFill>
                  <a:schemeClr val="tx1"/>
                </a:solidFill>
                <a:round/>
              </a:ln>
            </p:spPr>
            <p:txBody>
              <a:bodyPr/>
              <a:lstStyle/>
              <a:p>
                <a:endParaRPr lang="zh-CN" altLang="en-US" sz="100"/>
              </a:p>
            </p:txBody>
          </p:sp>
          <p:sp>
            <p:nvSpPr>
              <p:cNvPr id="74" name="Line 74"/>
              <p:cNvSpPr>
                <a:spLocks noChangeShapeType="1"/>
              </p:cNvSpPr>
              <p:nvPr/>
            </p:nvSpPr>
            <p:spPr bwMode="auto">
              <a:xfrm>
                <a:off x="1451" y="3113"/>
                <a:ext cx="249" cy="0"/>
              </a:xfrm>
              <a:prstGeom prst="line">
                <a:avLst/>
              </a:prstGeom>
              <a:noFill/>
              <a:ln w="12700">
                <a:solidFill>
                  <a:schemeClr val="tx1"/>
                </a:solidFill>
                <a:round/>
              </a:ln>
            </p:spPr>
            <p:txBody>
              <a:bodyPr/>
              <a:lstStyle/>
              <a:p>
                <a:endParaRPr lang="zh-CN" altLang="en-US" sz="100"/>
              </a:p>
            </p:txBody>
          </p:sp>
          <p:sp>
            <p:nvSpPr>
              <p:cNvPr id="75" name="Line 75"/>
              <p:cNvSpPr>
                <a:spLocks noChangeShapeType="1"/>
              </p:cNvSpPr>
              <p:nvPr/>
            </p:nvSpPr>
            <p:spPr bwMode="auto">
              <a:xfrm>
                <a:off x="1451" y="3793"/>
                <a:ext cx="249" cy="0"/>
              </a:xfrm>
              <a:prstGeom prst="line">
                <a:avLst/>
              </a:prstGeom>
              <a:noFill/>
              <a:ln w="12700">
                <a:solidFill>
                  <a:schemeClr val="tx1"/>
                </a:solidFill>
                <a:round/>
              </a:ln>
            </p:spPr>
            <p:txBody>
              <a:bodyPr/>
              <a:lstStyle/>
              <a:p>
                <a:endParaRPr lang="zh-CN" altLang="en-US" sz="100"/>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6809174" cy="460375"/>
          </a:xfrm>
          <a:prstGeom prst="rect">
            <a:avLst/>
          </a:prstGeom>
          <a:noFill/>
        </p:spPr>
        <p:txBody>
          <a:bodyPr wrap="square" rtlCol="0">
            <a:spAutoFit/>
          </a:bodyPr>
          <a:lstStyle/>
          <a:p>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、产业市场细分的依据</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4" name="Group 3"/>
          <p:cNvGrpSpPr/>
          <p:nvPr/>
        </p:nvGrpSpPr>
        <p:grpSpPr bwMode="auto">
          <a:xfrm>
            <a:off x="970563" y="2045480"/>
            <a:ext cx="6658743" cy="3023701"/>
            <a:chOff x="627" y="1061"/>
            <a:chExt cx="4384" cy="1991"/>
          </a:xfrm>
        </p:grpSpPr>
        <p:grpSp>
          <p:nvGrpSpPr>
            <p:cNvPr id="5" name="Group 4"/>
            <p:cNvGrpSpPr/>
            <p:nvPr/>
          </p:nvGrpSpPr>
          <p:grpSpPr bwMode="auto">
            <a:xfrm>
              <a:off x="627" y="1061"/>
              <a:ext cx="1437" cy="1991"/>
              <a:chOff x="675" y="1299"/>
              <a:chExt cx="1437" cy="1991"/>
            </a:xfrm>
          </p:grpSpPr>
          <p:sp>
            <p:nvSpPr>
              <p:cNvPr id="26" name="AutoShape 5"/>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ln>
            </p:spPr>
            <p:txBody>
              <a:bodyPr wrap="none" anchor="ctr"/>
              <a:lstStyle/>
              <a:p>
                <a:endParaRPr lang="zh-CN" altLang="en-US" sz="100">
                  <a:solidFill>
                    <a:schemeClr val="tx1"/>
                  </a:solidFill>
                  <a:latin typeface="Calibri" panose="020F0502020204030204" pitchFamily="34" charset="0"/>
                </a:endParaRPr>
              </a:p>
            </p:txBody>
          </p:sp>
          <p:sp>
            <p:nvSpPr>
              <p:cNvPr id="27" name="AutoShape 6"/>
              <p:cNvSpPr>
                <a:spLocks noChangeArrowheads="1"/>
              </p:cNvSpPr>
              <p:nvPr/>
            </p:nvSpPr>
            <p:spPr bwMode="gray">
              <a:xfrm>
                <a:off x="741" y="1495"/>
                <a:ext cx="1322" cy="1766"/>
              </a:xfrm>
              <a:prstGeom prst="roundRect">
                <a:avLst>
                  <a:gd name="adj" fmla="val 16667"/>
                </a:avLst>
              </a:prstGeom>
              <a:solidFill>
                <a:srgbClr val="3CA1E6"/>
              </a:solidFill>
              <a:ln w="9525">
                <a:noFill/>
                <a:round/>
              </a:ln>
            </p:spPr>
            <p:txBody>
              <a:bodyPr wrap="none" anchor="ctr"/>
              <a:lstStyle/>
              <a:p>
                <a:endParaRPr lang="zh-CN" altLang="en-US" sz="100">
                  <a:solidFill>
                    <a:schemeClr val="tx1"/>
                  </a:solidFill>
                  <a:latin typeface="Calibri" panose="020F0502020204030204" pitchFamily="34" charset="0"/>
                </a:endParaRPr>
              </a:p>
            </p:txBody>
          </p:sp>
          <p:grpSp>
            <p:nvGrpSpPr>
              <p:cNvPr id="6" name="Group 11"/>
              <p:cNvGrpSpPr/>
              <p:nvPr/>
            </p:nvGrpSpPr>
            <p:grpSpPr bwMode="auto">
              <a:xfrm>
                <a:off x="1189" y="1299"/>
                <a:ext cx="405" cy="392"/>
                <a:chOff x="1289" y="587"/>
                <a:chExt cx="668" cy="647"/>
              </a:xfrm>
            </p:grpSpPr>
            <p:sp>
              <p:nvSpPr>
                <p:cNvPr id="31" name="Oval 12"/>
                <p:cNvSpPr>
                  <a:spLocks noChangeArrowheads="1"/>
                </p:cNvSpPr>
                <p:nvPr/>
              </p:nvSpPr>
              <p:spPr bwMode="gray">
                <a:xfrm>
                  <a:off x="1289" y="715"/>
                  <a:ext cx="668" cy="274"/>
                </a:xfrm>
                <a:prstGeom prst="ellipse">
                  <a:avLst/>
                </a:prstGeom>
                <a:solidFill>
                  <a:srgbClr val="333333"/>
                </a:solidFill>
                <a:ln w="38100" algn="ctr">
                  <a:noFill/>
                  <a:round/>
                </a:ln>
              </p:spPr>
              <p:txBody>
                <a:bodyPr anchor="ctr">
                  <a:spAutoFit/>
                </a:bodyPr>
                <a:lstStyle/>
                <a:p>
                  <a:endParaRPr lang="zh-CN" altLang="en-US" sz="100">
                    <a:solidFill>
                      <a:schemeClr val="tx1"/>
                    </a:solidFill>
                    <a:latin typeface="Calibri" panose="020F0502020204030204" pitchFamily="34" charset="0"/>
                  </a:endParaRPr>
                </a:p>
              </p:txBody>
            </p:sp>
            <p:sp>
              <p:nvSpPr>
                <p:cNvPr id="32" name="Oval 13"/>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33" name="Oval 14"/>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34" name="Oval 15"/>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35" name="Oval 16"/>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grpSp>
          <p:sp>
            <p:nvSpPr>
              <p:cNvPr id="29" name="Text Box 17"/>
              <p:cNvSpPr txBox="1">
                <a:spLocks noChangeArrowheads="1"/>
              </p:cNvSpPr>
              <p:nvPr/>
            </p:nvSpPr>
            <p:spPr bwMode="gray">
              <a:xfrm>
                <a:off x="1274" y="1354"/>
                <a:ext cx="218" cy="293"/>
              </a:xfrm>
              <a:prstGeom prst="rect">
                <a:avLst/>
              </a:prstGeom>
              <a:noFill/>
              <a:ln w="9525" algn="ctr">
                <a:noFill/>
                <a:miter lim="800000"/>
              </a:ln>
            </p:spPr>
            <p:txBody>
              <a:bodyPr wrap="none">
                <a:spAutoFit/>
              </a:bodyPr>
              <a:lstStyle/>
              <a:p>
                <a:pPr algn="ctr"/>
                <a:r>
                  <a:rPr lang="en-US" altLang="zh-CN" sz="2295">
                    <a:solidFill>
                      <a:schemeClr val="tx1"/>
                    </a:solidFill>
                    <a:latin typeface="Calibri" panose="020F0502020204030204" pitchFamily="34" charset="0"/>
                  </a:rPr>
                  <a:t>1</a:t>
                </a:r>
              </a:p>
            </p:txBody>
          </p:sp>
          <p:sp>
            <p:nvSpPr>
              <p:cNvPr id="30" name="Text Box 18"/>
              <p:cNvSpPr txBox="1">
                <a:spLocks noChangeArrowheads="1"/>
              </p:cNvSpPr>
              <p:nvPr/>
            </p:nvSpPr>
            <p:spPr bwMode="gray">
              <a:xfrm>
                <a:off x="675" y="1740"/>
                <a:ext cx="1437" cy="1224"/>
              </a:xfrm>
              <a:prstGeom prst="rect">
                <a:avLst/>
              </a:prstGeom>
              <a:noFill/>
              <a:ln w="9525" algn="ctr">
                <a:noFill/>
                <a:miter lim="800000"/>
              </a:ln>
            </p:spPr>
            <p:txBody>
              <a:bodyPr>
                <a:spAutoFit/>
              </a:bodyPr>
              <a:lstStyle/>
              <a:p>
                <a:r>
                  <a:rPr lang="zh-CN" altLang="en-US" sz="1915">
                    <a:solidFill>
                      <a:schemeClr val="tx1"/>
                    </a:solidFill>
                    <a:latin typeface="微软雅黑" panose="020B0503020204020204" pitchFamily="34" charset="-122"/>
                    <a:ea typeface="微软雅黑" panose="020B0503020204020204" pitchFamily="34" charset="-122"/>
                  </a:rPr>
                  <a:t>最终用户</a:t>
                </a:r>
                <a:r>
                  <a:rPr lang="en-US" altLang="zh-CN" sz="1915">
                    <a:solidFill>
                      <a:schemeClr val="tx1"/>
                    </a:solidFill>
                    <a:latin typeface="微软雅黑" panose="020B0503020204020204" pitchFamily="34" charset="-122"/>
                    <a:ea typeface="微软雅黑" panose="020B0503020204020204" pitchFamily="34" charset="-122"/>
                  </a:rPr>
                  <a:t>:</a:t>
                </a:r>
              </a:p>
              <a:p>
                <a:r>
                  <a:rPr lang="zh-CN" altLang="en-US" sz="1915">
                    <a:solidFill>
                      <a:schemeClr val="tx1"/>
                    </a:solidFill>
                    <a:latin typeface="微软雅黑" panose="020B0503020204020204" pitchFamily="34" charset="-122"/>
                    <a:ea typeface="微软雅黑" panose="020B0503020204020204" pitchFamily="34" charset="-122"/>
                  </a:rPr>
                  <a:t>在产业市场上，不同的最终用户对同一种产业用品的市场营销组合往往有不同的要求</a:t>
                </a:r>
              </a:p>
            </p:txBody>
          </p:sp>
        </p:grpSp>
        <p:grpSp>
          <p:nvGrpSpPr>
            <p:cNvPr id="7" name="Group 19"/>
            <p:cNvGrpSpPr/>
            <p:nvPr/>
          </p:nvGrpSpPr>
          <p:grpSpPr bwMode="auto">
            <a:xfrm>
              <a:off x="2160" y="1061"/>
              <a:ext cx="1482" cy="1991"/>
              <a:chOff x="2208" y="1299"/>
              <a:chExt cx="1482" cy="1991"/>
            </a:xfrm>
          </p:grpSpPr>
          <p:sp>
            <p:nvSpPr>
              <p:cNvPr id="17" name="AutoShape 20"/>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ln>
            </p:spPr>
            <p:txBody>
              <a:bodyPr wrap="none" anchor="ctr"/>
              <a:lstStyle/>
              <a:p>
                <a:endParaRPr lang="zh-CN" altLang="en-US" sz="100">
                  <a:solidFill>
                    <a:schemeClr val="tx1"/>
                  </a:solidFill>
                  <a:latin typeface="Calibri" panose="020F0502020204030204" pitchFamily="34" charset="0"/>
                </a:endParaRPr>
              </a:p>
            </p:txBody>
          </p:sp>
          <p:sp>
            <p:nvSpPr>
              <p:cNvPr id="18" name="AutoShape 21"/>
              <p:cNvSpPr>
                <a:spLocks noChangeArrowheads="1"/>
              </p:cNvSpPr>
              <p:nvPr/>
            </p:nvSpPr>
            <p:spPr bwMode="gray">
              <a:xfrm>
                <a:off x="2229" y="1495"/>
                <a:ext cx="1371" cy="1766"/>
              </a:xfrm>
              <a:prstGeom prst="roundRect">
                <a:avLst>
                  <a:gd name="adj" fmla="val 16667"/>
                </a:avLst>
              </a:prstGeom>
              <a:solidFill>
                <a:srgbClr val="73E77E"/>
              </a:solidFill>
              <a:ln w="9525">
                <a:noFill/>
                <a:round/>
              </a:ln>
            </p:spPr>
            <p:txBody>
              <a:bodyPr wrap="none" anchor="ctr"/>
              <a:lstStyle/>
              <a:p>
                <a:endParaRPr lang="zh-CN" altLang="en-US" sz="100">
                  <a:solidFill>
                    <a:schemeClr val="tx1"/>
                  </a:solidFill>
                  <a:latin typeface="Calibri" panose="020F0502020204030204" pitchFamily="34" charset="0"/>
                </a:endParaRPr>
              </a:p>
            </p:txBody>
          </p:sp>
          <p:sp>
            <p:nvSpPr>
              <p:cNvPr id="19" name="Oval 24"/>
              <p:cNvSpPr>
                <a:spLocks noChangeArrowheads="1"/>
              </p:cNvSpPr>
              <p:nvPr/>
            </p:nvSpPr>
            <p:spPr bwMode="gray">
              <a:xfrm>
                <a:off x="2677" y="1376"/>
                <a:ext cx="405" cy="166"/>
              </a:xfrm>
              <a:prstGeom prst="ellipse">
                <a:avLst/>
              </a:prstGeom>
              <a:solidFill>
                <a:srgbClr val="333333"/>
              </a:solidFill>
              <a:ln w="38100" algn="ctr">
                <a:noFill/>
                <a:round/>
              </a:ln>
            </p:spPr>
            <p:txBody>
              <a:bodyPr anchor="ctr">
                <a:spAutoFit/>
              </a:bodyPr>
              <a:lstStyle/>
              <a:p>
                <a:endParaRPr lang="zh-CN" altLang="en-US" sz="100">
                  <a:solidFill>
                    <a:schemeClr val="tx1"/>
                  </a:solidFill>
                  <a:latin typeface="Calibri" panose="020F0502020204030204" pitchFamily="34" charset="0"/>
                </a:endParaRPr>
              </a:p>
            </p:txBody>
          </p:sp>
          <p:sp>
            <p:nvSpPr>
              <p:cNvPr id="20" name="Oval 25"/>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21" name="Oval 26"/>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22" name="Oval 27"/>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23" name="Oval 28"/>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24" name="Text Box 29"/>
              <p:cNvSpPr txBox="1">
                <a:spLocks noChangeArrowheads="1"/>
              </p:cNvSpPr>
              <p:nvPr/>
            </p:nvSpPr>
            <p:spPr bwMode="gray">
              <a:xfrm>
                <a:off x="2762" y="1354"/>
                <a:ext cx="218" cy="293"/>
              </a:xfrm>
              <a:prstGeom prst="rect">
                <a:avLst/>
              </a:prstGeom>
              <a:noFill/>
              <a:ln w="9525" algn="ctr">
                <a:noFill/>
                <a:miter lim="800000"/>
              </a:ln>
            </p:spPr>
            <p:txBody>
              <a:bodyPr wrap="none">
                <a:spAutoFit/>
              </a:bodyPr>
              <a:lstStyle/>
              <a:p>
                <a:pPr algn="ctr"/>
                <a:r>
                  <a:rPr lang="en-US" altLang="zh-CN" sz="2295">
                    <a:solidFill>
                      <a:schemeClr val="tx1"/>
                    </a:solidFill>
                    <a:latin typeface="Calibri" panose="020F0502020204030204" pitchFamily="34" charset="0"/>
                  </a:rPr>
                  <a:t>2</a:t>
                </a:r>
              </a:p>
            </p:txBody>
          </p:sp>
          <p:sp>
            <p:nvSpPr>
              <p:cNvPr id="25" name="Text Box 30"/>
              <p:cNvSpPr txBox="1">
                <a:spLocks noChangeArrowheads="1"/>
              </p:cNvSpPr>
              <p:nvPr/>
            </p:nvSpPr>
            <p:spPr bwMode="gray">
              <a:xfrm>
                <a:off x="2211" y="1701"/>
                <a:ext cx="1479" cy="1437"/>
              </a:xfrm>
              <a:prstGeom prst="rect">
                <a:avLst/>
              </a:prstGeom>
              <a:noFill/>
              <a:ln w="9525" algn="ctr">
                <a:noFill/>
                <a:miter lim="800000"/>
              </a:ln>
            </p:spPr>
            <p:txBody>
              <a:bodyPr>
                <a:spAutoFit/>
              </a:bodyPr>
              <a:lstStyle/>
              <a:p>
                <a:r>
                  <a:rPr lang="zh-CN" altLang="en-US" sz="1915">
                    <a:solidFill>
                      <a:schemeClr val="tx1"/>
                    </a:solidFill>
                    <a:latin typeface="微软雅黑" panose="020B0503020204020204" pitchFamily="34" charset="-122"/>
                    <a:ea typeface="微软雅黑" panose="020B0503020204020204" pitchFamily="34" charset="-122"/>
                  </a:rPr>
                  <a:t>用户规模</a:t>
                </a:r>
                <a:r>
                  <a:rPr lang="en-US" altLang="zh-CN" sz="1915">
                    <a:solidFill>
                      <a:schemeClr val="tx1"/>
                    </a:solidFill>
                    <a:latin typeface="微软雅黑" panose="020B0503020204020204" pitchFamily="34" charset="-122"/>
                    <a:ea typeface="微软雅黑" panose="020B0503020204020204" pitchFamily="34" charset="-122"/>
                  </a:rPr>
                  <a:t>:</a:t>
                </a:r>
              </a:p>
              <a:p>
                <a:r>
                  <a:rPr lang="zh-CN" altLang="en-US" sz="1915">
                    <a:solidFill>
                      <a:schemeClr val="tx1"/>
                    </a:solidFill>
                    <a:latin typeface="微软雅黑" panose="020B0503020204020204" pitchFamily="34" charset="-122"/>
                    <a:ea typeface="微软雅黑" panose="020B0503020204020204" pitchFamily="34" charset="-122"/>
                  </a:rPr>
                  <a:t>在现代市场营销实践中，许多公司建立适当的制度来分别与大客户和小客户打交道</a:t>
                </a:r>
              </a:p>
              <a:p>
                <a:pPr>
                  <a:lnSpc>
                    <a:spcPct val="90000"/>
                  </a:lnSpc>
                  <a:spcBef>
                    <a:spcPct val="20000"/>
                  </a:spcBef>
                  <a:buClr>
                    <a:schemeClr val="accent2"/>
                  </a:buClr>
                  <a:buFont typeface="Wingdings" panose="05000000000000000000" pitchFamily="2" charset="2"/>
                  <a:buNone/>
                </a:pPr>
                <a:endParaRPr lang="zh-CN" altLang="en-US" sz="1915">
                  <a:solidFill>
                    <a:schemeClr val="tx1"/>
                  </a:solidFill>
                  <a:latin typeface="微软雅黑" panose="020B0503020204020204" pitchFamily="34" charset="-122"/>
                  <a:ea typeface="微软雅黑" panose="020B0503020204020204" pitchFamily="34" charset="-122"/>
                </a:endParaRPr>
              </a:p>
            </p:txBody>
          </p:sp>
        </p:grpSp>
        <p:grpSp>
          <p:nvGrpSpPr>
            <p:cNvPr id="9" name="Group 33"/>
            <p:cNvGrpSpPr/>
            <p:nvPr/>
          </p:nvGrpSpPr>
          <p:grpSpPr bwMode="auto">
            <a:xfrm>
              <a:off x="3648" y="1061"/>
              <a:ext cx="1363" cy="1991"/>
              <a:chOff x="3696" y="1299"/>
              <a:chExt cx="1363" cy="1991"/>
            </a:xfrm>
          </p:grpSpPr>
          <p:sp>
            <p:nvSpPr>
              <p:cNvPr id="8" name="AutoShape 34"/>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w="9525">
                <a:noFill/>
                <a:round/>
              </a:ln>
            </p:spPr>
            <p:txBody>
              <a:bodyPr wrap="none" anchor="ctr"/>
              <a:lstStyle/>
              <a:p>
                <a:endParaRPr lang="zh-CN" altLang="en-US" sz="100">
                  <a:solidFill>
                    <a:schemeClr val="tx1"/>
                  </a:solidFill>
                  <a:latin typeface="Calibri" panose="020F0502020204030204" pitchFamily="34" charset="0"/>
                </a:endParaRPr>
              </a:p>
            </p:txBody>
          </p:sp>
          <p:sp>
            <p:nvSpPr>
              <p:cNvPr id="10" name="AutoShape 35"/>
              <p:cNvSpPr>
                <a:spLocks noChangeArrowheads="1"/>
              </p:cNvSpPr>
              <p:nvPr/>
            </p:nvSpPr>
            <p:spPr bwMode="gray">
              <a:xfrm>
                <a:off x="3717" y="1495"/>
                <a:ext cx="1322" cy="1766"/>
              </a:xfrm>
              <a:prstGeom prst="roundRect">
                <a:avLst>
                  <a:gd name="adj" fmla="val 16667"/>
                </a:avLst>
              </a:prstGeom>
              <a:solidFill>
                <a:srgbClr val="E9E065"/>
              </a:solidFill>
              <a:ln w="9525">
                <a:noFill/>
                <a:round/>
              </a:ln>
            </p:spPr>
            <p:txBody>
              <a:bodyPr wrap="none" anchor="ctr"/>
              <a:lstStyle/>
              <a:p>
                <a:endParaRPr lang="zh-CN" altLang="en-US" sz="100">
                  <a:solidFill>
                    <a:schemeClr val="tx1"/>
                  </a:solidFill>
                  <a:latin typeface="Calibri" panose="020F0502020204030204" pitchFamily="34" charset="0"/>
                </a:endParaRPr>
              </a:p>
            </p:txBody>
          </p:sp>
          <p:grpSp>
            <p:nvGrpSpPr>
              <p:cNvPr id="28" name="Group 38"/>
              <p:cNvGrpSpPr/>
              <p:nvPr/>
            </p:nvGrpSpPr>
            <p:grpSpPr bwMode="auto">
              <a:xfrm>
                <a:off x="4165" y="1299"/>
                <a:ext cx="405" cy="392"/>
                <a:chOff x="1289" y="587"/>
                <a:chExt cx="668" cy="647"/>
              </a:xfrm>
            </p:grpSpPr>
            <p:sp>
              <p:nvSpPr>
                <p:cNvPr id="12" name="Oval 39"/>
                <p:cNvSpPr>
                  <a:spLocks noChangeArrowheads="1"/>
                </p:cNvSpPr>
                <p:nvPr/>
              </p:nvSpPr>
              <p:spPr bwMode="gray">
                <a:xfrm>
                  <a:off x="1289" y="715"/>
                  <a:ext cx="668" cy="274"/>
                </a:xfrm>
                <a:prstGeom prst="ellipse">
                  <a:avLst/>
                </a:prstGeom>
                <a:solidFill>
                  <a:srgbClr val="333333"/>
                </a:solidFill>
                <a:ln w="38100" algn="ctr">
                  <a:noFill/>
                  <a:round/>
                </a:ln>
              </p:spPr>
              <p:txBody>
                <a:bodyPr anchor="ctr">
                  <a:spAutoFit/>
                </a:bodyPr>
                <a:lstStyle/>
                <a:p>
                  <a:endParaRPr lang="zh-CN" altLang="en-US" sz="100">
                    <a:solidFill>
                      <a:schemeClr val="tx1"/>
                    </a:solidFill>
                    <a:latin typeface="Calibri" panose="020F0502020204030204" pitchFamily="34" charset="0"/>
                  </a:endParaRPr>
                </a:p>
              </p:txBody>
            </p:sp>
            <p:sp>
              <p:nvSpPr>
                <p:cNvPr id="13" name="Oval 40"/>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14" name="Oval 41"/>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15" name="Oval 42"/>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sp>
              <p:nvSpPr>
                <p:cNvPr id="16" name="Oval 43"/>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sz="100">
                    <a:solidFill>
                      <a:schemeClr val="tx1"/>
                    </a:solidFill>
                    <a:latin typeface="Calibri" panose="020F0502020204030204" pitchFamily="34" charset="0"/>
                  </a:endParaRPr>
                </a:p>
              </p:txBody>
            </p:sp>
          </p:grpSp>
          <p:sp>
            <p:nvSpPr>
              <p:cNvPr id="11" name="Text Box 44"/>
              <p:cNvSpPr txBox="1">
                <a:spLocks noChangeArrowheads="1"/>
              </p:cNvSpPr>
              <p:nvPr/>
            </p:nvSpPr>
            <p:spPr bwMode="gray">
              <a:xfrm>
                <a:off x="4250" y="1354"/>
                <a:ext cx="218" cy="293"/>
              </a:xfrm>
              <a:prstGeom prst="rect">
                <a:avLst/>
              </a:prstGeom>
              <a:noFill/>
              <a:ln w="9525" algn="ctr">
                <a:noFill/>
                <a:miter lim="800000"/>
              </a:ln>
            </p:spPr>
            <p:txBody>
              <a:bodyPr wrap="none">
                <a:spAutoFit/>
              </a:bodyPr>
              <a:lstStyle/>
              <a:p>
                <a:pPr algn="ctr"/>
                <a:r>
                  <a:rPr lang="en-US" altLang="zh-CN" sz="2295">
                    <a:solidFill>
                      <a:schemeClr val="tx1"/>
                    </a:solidFill>
                    <a:latin typeface="Calibri" panose="020F0502020204030204" pitchFamily="34" charset="0"/>
                  </a:rPr>
                  <a:t>3</a:t>
                </a:r>
              </a:p>
            </p:txBody>
          </p:sp>
          <p:sp>
            <p:nvSpPr>
              <p:cNvPr id="36" name="Text Box 45"/>
              <p:cNvSpPr txBox="1">
                <a:spLocks noChangeArrowheads="1"/>
              </p:cNvSpPr>
              <p:nvPr/>
            </p:nvSpPr>
            <p:spPr bwMode="gray">
              <a:xfrm>
                <a:off x="3735" y="1791"/>
                <a:ext cx="1296" cy="1264"/>
              </a:xfrm>
              <a:prstGeom prst="rect">
                <a:avLst/>
              </a:prstGeom>
              <a:noFill/>
              <a:ln w="9525" algn="ctr">
                <a:noFill/>
                <a:miter lim="800000"/>
              </a:ln>
            </p:spPr>
            <p:txBody>
              <a:bodyPr>
                <a:spAutoFit/>
              </a:bodyPr>
              <a:lstStyle/>
              <a:p>
                <a:r>
                  <a:rPr lang="zh-CN" altLang="en-US" sz="1915">
                    <a:solidFill>
                      <a:schemeClr val="tx1"/>
                    </a:solidFill>
                    <a:latin typeface="微软雅黑" panose="020B0503020204020204" pitchFamily="34" charset="-122"/>
                    <a:ea typeface="微软雅黑" panose="020B0503020204020204" pitchFamily="34" charset="-122"/>
                  </a:rPr>
                  <a:t>其他变量</a:t>
                </a:r>
                <a:r>
                  <a:rPr lang="en-US" altLang="zh-CN" sz="1915">
                    <a:solidFill>
                      <a:schemeClr val="tx1"/>
                    </a:solidFill>
                    <a:latin typeface="微软雅黑" panose="020B0503020204020204" pitchFamily="34" charset="-122"/>
                    <a:ea typeface="微软雅黑" panose="020B0503020204020204" pitchFamily="34" charset="-122"/>
                  </a:rPr>
                  <a:t>:</a:t>
                </a:r>
              </a:p>
              <a:p>
                <a:r>
                  <a:rPr lang="zh-CN" altLang="en-US" sz="1915">
                    <a:solidFill>
                      <a:schemeClr val="tx1"/>
                    </a:solidFill>
                    <a:latin typeface="微软雅黑" panose="020B0503020204020204" pitchFamily="34" charset="-122"/>
                    <a:ea typeface="微软雅黑" panose="020B0503020204020204" pitchFamily="34" charset="-122"/>
                  </a:rPr>
                  <a:t>有的企业用几个变量，甚至用一系列变量来细分产业市场 </a:t>
                </a:r>
              </a:p>
              <a:p>
                <a:pPr>
                  <a:spcBef>
                    <a:spcPct val="20000"/>
                  </a:spcBef>
                  <a:buClr>
                    <a:schemeClr val="accent2"/>
                  </a:buClr>
                  <a:buFont typeface="Wingdings" panose="05000000000000000000" pitchFamily="2" charset="2"/>
                  <a:buNone/>
                </a:pPr>
                <a:endParaRPr lang="zh-CN" altLang="en-US" sz="1915">
                  <a:solidFill>
                    <a:schemeClr val="tx1"/>
                  </a:solidFill>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7923"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49935" y="868498"/>
            <a:ext cx="6809174"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、目标市场的选择</a:t>
            </a: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）无差异市场营销；</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）差异市场营销；</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）集中市场营销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、市场定位。</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）产品质量价格和服务定位；</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）消费者需求心理定位；</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）竞争者定位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62005" y="1042843"/>
            <a:ext cx="8411690"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（二）市场：为满足某种需要的购买力和购买欲望的个人提供交易的平台或场所 </a:t>
            </a:r>
          </a:p>
          <a:p>
            <a:pPr eaLnBrk="1" hangingPunct="1">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市场的分类：</a:t>
            </a:r>
            <a:endParaRPr lang="zh-CN" altLang="en-US" sz="2295" dirty="0">
              <a:solidFill>
                <a:schemeClr val="tx1"/>
              </a:solidFill>
              <a:latin typeface="微软雅黑" panose="020B0503020204020204" pitchFamily="34" charset="-122"/>
              <a:ea typeface="微软雅黑" panose="020B0503020204020204" pitchFamily="34" charset="-122"/>
            </a:endParaRPr>
          </a:p>
          <a:p>
            <a:pPr lvl="1" eaLnBrk="1" hangingPunct="1">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按交换对象不同可分为商品市场、服务市场、技术市场、金融市场、劳动力市场和信息市场等等。</a:t>
            </a:r>
            <a:endParaRPr lang="zh-CN" altLang="en-US" sz="2295" dirty="0">
              <a:solidFill>
                <a:schemeClr val="tx1"/>
              </a:solidFill>
              <a:latin typeface="微软雅黑" panose="020B0503020204020204" pitchFamily="34" charset="-122"/>
              <a:ea typeface="微软雅黑" panose="020B0503020204020204" pitchFamily="34" charset="-122"/>
            </a:endParaRPr>
          </a:p>
          <a:p>
            <a:pPr lvl="1" eaLnBrk="1" hangingPunct="1">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按买方类型可分为消费者市场和组织市场。</a:t>
            </a:r>
            <a:endParaRPr lang="zh-CN" altLang="en-US" sz="2295" dirty="0">
              <a:solidFill>
                <a:schemeClr val="tx1"/>
              </a:solidFill>
              <a:latin typeface="微软雅黑" panose="020B0503020204020204" pitchFamily="34" charset="-122"/>
              <a:ea typeface="微软雅黑" panose="020B0503020204020204" pitchFamily="34" charset="-122"/>
            </a:endParaRPr>
          </a:p>
          <a:p>
            <a:pPr lvl="1" eaLnBrk="1" hangingPunct="1">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按活动范围和区域不同可分为世界市场、全国性市场和地方市场等等。</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7375340" cy="54006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（三）设计市场营销组合</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、定义：指企业用于追求目标市场预期销售量水平的可控营销变量的组合。基本变量</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4PS</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buFont typeface="Wingdings" panose="05000000000000000000" pitchFamily="2" charset="2"/>
              <a:buChar char="u"/>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产品（</a:t>
            </a:r>
            <a:r>
              <a:rPr lang="en-US" altLang="zh-CN" sz="2295" dirty="0">
                <a:solidFill>
                  <a:schemeClr val="tx1"/>
                </a:solidFill>
                <a:latin typeface="微软雅黑" panose="020B0503020204020204" pitchFamily="34" charset="-122"/>
                <a:ea typeface="微软雅黑" panose="020B0503020204020204" pitchFamily="34" charset="-122"/>
                <a:sym typeface="+mn-ea"/>
              </a:rPr>
              <a:t>product</a:t>
            </a: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即产品质量、外观、式样、 </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性能、品牌、服务等。</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buFont typeface="Wingdings" panose="05000000000000000000" pitchFamily="2" charset="2"/>
              <a:buChar char="u"/>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价格（</a:t>
            </a:r>
            <a:r>
              <a:rPr lang="en-US" altLang="zh-CN" sz="2295" dirty="0">
                <a:solidFill>
                  <a:schemeClr val="tx1"/>
                </a:solidFill>
                <a:latin typeface="微软雅黑" panose="020B0503020204020204" pitchFamily="34" charset="-122"/>
                <a:ea typeface="微软雅黑" panose="020B0503020204020204" pitchFamily="34" charset="-122"/>
                <a:sym typeface="+mn-ea"/>
              </a:rPr>
              <a:t>price</a:t>
            </a: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即所列价格、支付期限、信用</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条件。</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buFont typeface="Wingdings" panose="05000000000000000000" pitchFamily="2" charset="2"/>
              <a:buChar char="u"/>
              <a:defRPr/>
            </a:pPr>
            <a:r>
              <a:rPr lang="zh-CN" altLang="en-US" sz="2295" dirty="0">
                <a:solidFill>
                  <a:schemeClr val="tx1"/>
                </a:solidFill>
                <a:latin typeface="微软雅黑" panose="020B0503020204020204" pitchFamily="34" charset="-122"/>
                <a:ea typeface="微软雅黑" panose="020B0503020204020204" pitchFamily="34" charset="-122"/>
                <a:sym typeface="+mn-ea"/>
              </a:rPr>
              <a:t>地点（</a:t>
            </a:r>
            <a:r>
              <a:rPr lang="en-US" altLang="zh-CN" sz="2295" dirty="0">
                <a:solidFill>
                  <a:schemeClr val="tx1"/>
                </a:solidFill>
                <a:latin typeface="微软雅黑" panose="020B0503020204020204" pitchFamily="34" charset="-122"/>
                <a:ea typeface="微软雅黑" panose="020B0503020204020204" pitchFamily="34" charset="-122"/>
                <a:sym typeface="+mn-ea"/>
              </a:rPr>
              <a:t>place</a:t>
            </a: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即渠道选择、仓储、运输。</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buFont typeface="Wingdings" panose="05000000000000000000" pitchFamily="2" charset="2"/>
              <a:buChar char="u"/>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促销 （</a:t>
            </a:r>
            <a:r>
              <a:rPr lang="en-US" altLang="zh-CN" sz="2295" dirty="0">
                <a:solidFill>
                  <a:schemeClr val="tx1"/>
                </a:solidFill>
                <a:latin typeface="微软雅黑" panose="020B0503020204020204" pitchFamily="34" charset="-122"/>
                <a:ea typeface="微软雅黑" panose="020B0503020204020204" pitchFamily="34" charset="-122"/>
                <a:sym typeface="+mn-ea"/>
              </a:rPr>
              <a:t>promotion</a:t>
            </a: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即广告、人员推销、营业</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1" indent="0" algn="l" rtl="0" eaLnBrk="1" fontAlgn="auto" latinLnBrk="0" hangingPunct="1">
              <a:lnSpc>
                <a:spcPct val="150000"/>
              </a:lnSpc>
              <a:spcBef>
                <a:spcPct val="0"/>
              </a:spcBef>
              <a:spcAft>
                <a:spcPts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推广、宣传。</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7375340" cy="38074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（四）执行和控制市场营销计划 </a:t>
            </a:r>
            <a:endParaRPr kumimoji="0" lang="zh-CN" altLang="en-US" sz="2295" b="0" i="0" u="none" strike="noStrike" kern="1200" cap="none" spc="0" normalizeH="0" baseline="0" noProof="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、执行：</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）制定详细行动方案；</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）建立组织结构；</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）设计决策和报酬制度；</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）开发并合理调配人力资源；</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）建立适当的企业文化和管理风格</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7375340" cy="327660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、控制：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）年度计划控制；</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）盈利能力控制；</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）效率控制；</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7375340" cy="540067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7.</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所谓（   ）就是对企业的营销具有吸引力的、能享受竞争优势的市场机会</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企业营销机会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企业竞争机会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企业优势机会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企业实践机会</a:t>
            </a:r>
            <a:endPar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8078" y="288360"/>
            <a:ext cx="404577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20090" y="868498"/>
            <a:ext cx="7375340"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市场营销计划的控制不包括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季度计划控制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效率控制</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年度计划控制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战略控制</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2847" y="1032516"/>
            <a:ext cx="7166976" cy="458787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三、市场营销策略</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（一）产品策略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、产品组合策略。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）整体概念：核心产品、有形产品、附加产品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）产品组合策略：扩大或缩减产品组合、产品线延伸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latinLnBrk="0" hangingPunct="1">
              <a:lnSpc>
                <a:spcPct val="150000"/>
              </a:lnSpc>
              <a:spcBef>
                <a:spcPct val="0"/>
              </a:spcBef>
              <a:spcAft>
                <a:spcPct val="0"/>
              </a:spcAft>
              <a:buClrTx/>
              <a:buSzTx/>
              <a:buFontTx/>
              <a:buNone/>
              <a:defRPr/>
            </a:pPr>
            <a:endParaRPr kumimoji="0" lang="zh-CN" altLang="en-US" sz="2870" b="1"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gn="ctr" eaLnBrk="1" latinLnBrk="0" hangingPunct="1">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endParaRPr lang="zh-CN" altLang="en-US" sz="2105">
              <a:solidFill>
                <a:srgbClr val="004250"/>
              </a:solidFill>
            </a:endParaRPr>
          </a:p>
          <a:p>
            <a:endParaRPr lang="zh-CN" altLang="en-US" sz="2105">
              <a:solidFill>
                <a:srgbClr val="004250"/>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93729" y="476677"/>
            <a:ext cx="4384746"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文本框 2"/>
          <p:cNvSpPr txBox="1"/>
          <p:nvPr/>
        </p:nvSpPr>
        <p:spPr>
          <a:xfrm>
            <a:off x="862005" y="1042843"/>
            <a:ext cx="8694166" cy="5252720"/>
          </a:xfrm>
          <a:prstGeom prst="rect">
            <a:avLst/>
          </a:prstGeom>
          <a:noFill/>
        </p:spPr>
        <p:txBody>
          <a:bodyPr wrap="square" rtlCol="0">
            <a:spAutoFit/>
          </a:bodyPr>
          <a:lstStyle/>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、品牌与商标策略 </a:t>
            </a:r>
          </a:p>
          <a:p>
            <a:pPr marL="685800" marR="0" lvl="1" indent="-228600" algn="l" defTabSz="914400" rtl="0" eaLnBrk="1" fontAlgn="auto" latinLnBrk="0" hangingPunct="1">
              <a:lnSpc>
                <a:spcPct val="120000"/>
              </a:lnSpc>
              <a:spcBef>
                <a:spcPts val="500"/>
              </a:spcBef>
              <a:spcAft>
                <a:spcPts val="0"/>
              </a:spcAft>
              <a:buClrTx/>
              <a:buSzPct val="70000"/>
              <a:buFont typeface="Wingdings" panose="05000000000000000000" pitchFamily="2" charset="2"/>
              <a:buChar char="u"/>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品牌是用来识别商品或劳务的名称、记号、图案、颜色及其组合，包括品牌名称和品牌标志两部分。</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685800" marR="0" lvl="1" indent="-228600" algn="l" defTabSz="914400" rtl="0" eaLnBrk="1" fontAlgn="auto" latinLnBrk="0" hangingPunct="1">
              <a:lnSpc>
                <a:spcPct val="120000"/>
              </a:lnSpc>
              <a:spcBef>
                <a:spcPts val="500"/>
              </a:spcBef>
              <a:spcAft>
                <a:spcPts val="0"/>
              </a:spcAft>
              <a:buClrTx/>
              <a:buSzPct val="70000"/>
              <a:buFont typeface="Wingdings" panose="05000000000000000000" pitchFamily="2" charset="2"/>
              <a:buChar char="u"/>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商标是指已获得专用权并受法律保护的一个品牌或一个品牌的一部分。</a:t>
            </a:r>
            <a:endParaRPr kumimoji="0" lang="zh-CN" altLang="en-US"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685800" marR="0" lvl="1" indent="-228600" algn="l" defTabSz="914400" rtl="0" eaLnBrk="1" fontAlgn="auto" latinLnBrk="0" hangingPunct="1">
              <a:lnSpc>
                <a:spcPct val="120000"/>
              </a:lnSpc>
              <a:spcBef>
                <a:spcPts val="500"/>
              </a:spcBef>
              <a:spcAft>
                <a:spcPts val="0"/>
              </a:spcAft>
              <a:buClrTx/>
              <a:buSzPct val="70000"/>
              <a:buFont typeface="Wingdings" panose="05000000000000000000" pitchFamily="2" charset="2"/>
              <a:buChar char="u"/>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品牌与商标策略包括：</a:t>
            </a:r>
            <a:r>
              <a:rPr lang="zh-CN" altLang="en-US" sz="2295"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1143000" marR="0" lvl="2" indent="-228600" algn="l" defTabSz="914400" rtl="0" eaLnBrk="1" fontAlgn="auto" latinLnBrk="0" hangingPunct="1">
              <a:lnSpc>
                <a:spcPct val="150000"/>
              </a:lnSpc>
              <a:spcBef>
                <a:spcPts val="500"/>
              </a:spcBef>
              <a:spcAft>
                <a:spcPts val="0"/>
              </a:spcAft>
              <a:buClrTx/>
              <a:buSzTx/>
              <a:buFont typeface="Wingdings" panose="05000000000000000000" pitchFamily="2" charset="2"/>
              <a:buChar char="l"/>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品牌化策略，即品牌有无策略；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1143000" marR="0" lvl="2" indent="-228600" algn="l" defTabSz="914400" rtl="0" eaLnBrk="1" fontAlgn="auto" latinLnBrk="0" hangingPunct="1">
              <a:lnSpc>
                <a:spcPct val="150000"/>
              </a:lnSpc>
              <a:spcBef>
                <a:spcPts val="500"/>
              </a:spcBef>
              <a:spcAft>
                <a:spcPts val="0"/>
              </a:spcAft>
              <a:buClrTx/>
              <a:buSzTx/>
              <a:buFont typeface="Wingdings" panose="05000000000000000000" pitchFamily="2" charset="2"/>
              <a:buChar char="l"/>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品牌使用者策略，即使用自己的品牌还是使用中间商品牌；</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1143000" marR="0" lvl="2" indent="-228600" algn="l" defTabSz="914400" rtl="0" eaLnBrk="1" fontAlgn="auto" latinLnBrk="0" hangingPunct="1">
              <a:lnSpc>
                <a:spcPct val="150000"/>
              </a:lnSpc>
              <a:spcBef>
                <a:spcPts val="500"/>
              </a:spcBef>
              <a:spcAft>
                <a:spcPts val="0"/>
              </a:spcAft>
              <a:buClrTx/>
              <a:buSzTx/>
              <a:buFont typeface="Wingdings" panose="05000000000000000000" pitchFamily="2" charset="2"/>
              <a:buChar char="l"/>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品牌统分策略，即所有产品使用一种商标还是不同产品使用不同的商标</a:t>
            </a:r>
            <a:r>
              <a:rPr lang="zh-CN" altLang="en-US" sz="2295"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893300"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6" name="文本框 5"/>
          <p:cNvSpPr txBox="1"/>
          <p:nvPr/>
        </p:nvSpPr>
        <p:spPr>
          <a:xfrm>
            <a:off x="844996" y="1031908"/>
            <a:ext cx="7739217" cy="1320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a:p>
            <a:pPr algn="just">
              <a:lnSpc>
                <a:spcPct val="120000"/>
              </a:lnSpc>
              <a:buClr>
                <a:schemeClr val="folHlink"/>
              </a:buClr>
              <a:buFont typeface="Wingdings" panose="05000000000000000000" pitchFamily="2" charset="2"/>
              <a:buNone/>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p:txBody>
      </p:sp>
      <p:sp>
        <p:nvSpPr>
          <p:cNvPr id="19" name="AutoShape 4"/>
          <p:cNvSpPr>
            <a:spLocks noChangeArrowheads="1"/>
          </p:cNvSpPr>
          <p:nvPr/>
        </p:nvSpPr>
        <p:spPr bwMode="auto">
          <a:xfrm>
            <a:off x="2041367" y="1898174"/>
            <a:ext cx="4031091" cy="605956"/>
          </a:xfrm>
          <a:prstGeom prst="downArrowCallout">
            <a:avLst>
              <a:gd name="adj1" fmla="val 166291"/>
              <a:gd name="adj2" fmla="val 166291"/>
              <a:gd name="adj3" fmla="val 16667"/>
              <a:gd name="adj4" fmla="val 66667"/>
            </a:avLst>
          </a:prstGeom>
          <a:noFill/>
          <a:ln w="9525">
            <a:solidFill>
              <a:srgbClr val="004250"/>
            </a:solidFill>
            <a:miter lim="800000"/>
          </a:ln>
        </p:spPr>
        <p:txBody>
          <a:bodyPr wrap="none" anchor="ctr"/>
          <a:lstStyle/>
          <a:p>
            <a:pPr algn="ctr"/>
            <a:r>
              <a:rPr lang="zh-CN" altLang="en-US" sz="1915" dirty="0">
                <a:solidFill>
                  <a:schemeClr val="tx1"/>
                </a:solidFill>
                <a:latin typeface="微软雅黑" panose="020B0503020204020204" pitchFamily="34" charset="-122"/>
                <a:ea typeface="微软雅黑" panose="020B0503020204020204" pitchFamily="34" charset="-122"/>
              </a:rPr>
              <a:t>相似包装策略</a:t>
            </a:r>
          </a:p>
        </p:txBody>
      </p:sp>
      <p:sp>
        <p:nvSpPr>
          <p:cNvPr id="20" name="文本框 19"/>
          <p:cNvSpPr txBox="1"/>
          <p:nvPr/>
        </p:nvSpPr>
        <p:spPr>
          <a:xfrm>
            <a:off x="844996" y="1032516"/>
            <a:ext cx="4841567" cy="445135"/>
          </a:xfrm>
          <a:prstGeom prst="rect">
            <a:avLst/>
          </a:prstGeom>
          <a:noFill/>
        </p:spPr>
        <p:txBody>
          <a:bodyPr wrap="square" rtlCol="0">
            <a:spAutoFit/>
          </a:bodyPr>
          <a:lstStyle/>
          <a:p>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、包装策略</a:t>
            </a:r>
          </a:p>
        </p:txBody>
      </p:sp>
      <p:sp>
        <p:nvSpPr>
          <p:cNvPr id="21" name="AutoShape 5"/>
          <p:cNvSpPr>
            <a:spLocks noChangeArrowheads="1"/>
          </p:cNvSpPr>
          <p:nvPr/>
        </p:nvSpPr>
        <p:spPr bwMode="auto">
          <a:xfrm>
            <a:off x="2050483" y="2659027"/>
            <a:ext cx="4032610" cy="448011"/>
          </a:xfrm>
          <a:prstGeom prst="downArrowCallout">
            <a:avLst>
              <a:gd name="adj1" fmla="val 224917"/>
              <a:gd name="adj2" fmla="val 224917"/>
              <a:gd name="adj3" fmla="val 16667"/>
              <a:gd name="adj4" fmla="val 66667"/>
            </a:avLst>
          </a:prstGeom>
          <a:noFill/>
          <a:ln w="9525">
            <a:solidFill>
              <a:srgbClr val="004250"/>
            </a:solidFill>
            <a:miter lim="800000"/>
          </a:ln>
        </p:spPr>
        <p:txBody>
          <a:bodyPr wrap="none" anchor="ctr"/>
          <a:lstStyle/>
          <a:p>
            <a:pPr algn="ctr"/>
            <a:r>
              <a:rPr lang="zh-CN" altLang="en-US" sz="1915" dirty="0">
                <a:solidFill>
                  <a:schemeClr val="tx1"/>
                </a:solidFill>
                <a:latin typeface="微软雅黑" panose="020B0503020204020204" pitchFamily="34" charset="-122"/>
                <a:ea typeface="微软雅黑" panose="020B0503020204020204" pitchFamily="34" charset="-122"/>
              </a:rPr>
              <a:t>差异包装策略</a:t>
            </a:r>
          </a:p>
        </p:txBody>
      </p:sp>
      <p:sp>
        <p:nvSpPr>
          <p:cNvPr id="22" name="AutoShape 6"/>
          <p:cNvSpPr>
            <a:spLocks noChangeArrowheads="1"/>
          </p:cNvSpPr>
          <p:nvPr/>
        </p:nvSpPr>
        <p:spPr bwMode="auto">
          <a:xfrm>
            <a:off x="2041367" y="3305987"/>
            <a:ext cx="4031091" cy="583175"/>
          </a:xfrm>
          <a:prstGeom prst="downArrowCallout">
            <a:avLst>
              <a:gd name="adj1" fmla="val 172786"/>
              <a:gd name="adj2" fmla="val 172786"/>
              <a:gd name="adj3" fmla="val 16667"/>
              <a:gd name="adj4" fmla="val 66667"/>
            </a:avLst>
          </a:prstGeom>
          <a:noFill/>
          <a:ln w="9525">
            <a:solidFill>
              <a:srgbClr val="004250"/>
            </a:solidFill>
            <a:miter lim="800000"/>
          </a:ln>
        </p:spPr>
        <p:txBody>
          <a:bodyPr wrap="none" anchor="ctr"/>
          <a:lstStyle/>
          <a:p>
            <a:pPr algn="ctr"/>
            <a:r>
              <a:rPr lang="zh-CN" altLang="en-US" sz="1915" dirty="0">
                <a:solidFill>
                  <a:schemeClr val="tx1"/>
                </a:solidFill>
                <a:latin typeface="微软雅黑" panose="020B0503020204020204" pitchFamily="34" charset="-122"/>
                <a:ea typeface="微软雅黑" panose="020B0503020204020204" pitchFamily="34" charset="-122"/>
              </a:rPr>
              <a:t>组合包装策略</a:t>
            </a:r>
          </a:p>
        </p:txBody>
      </p:sp>
      <p:sp>
        <p:nvSpPr>
          <p:cNvPr id="23" name="AutoShape 7"/>
          <p:cNvSpPr>
            <a:spLocks noChangeArrowheads="1"/>
          </p:cNvSpPr>
          <p:nvPr/>
        </p:nvSpPr>
        <p:spPr bwMode="auto">
          <a:xfrm>
            <a:off x="2050480" y="4056825"/>
            <a:ext cx="4100959" cy="728969"/>
          </a:xfrm>
          <a:prstGeom prst="downArrowCallout">
            <a:avLst>
              <a:gd name="adj1" fmla="val 140000"/>
              <a:gd name="adj2" fmla="val 140000"/>
              <a:gd name="adj3" fmla="val 16667"/>
              <a:gd name="adj4" fmla="val 66667"/>
            </a:avLst>
          </a:prstGeom>
          <a:noFill/>
          <a:ln w="9525">
            <a:solidFill>
              <a:srgbClr val="004250"/>
            </a:solidFill>
            <a:miter lim="800000"/>
          </a:ln>
        </p:spPr>
        <p:txBody>
          <a:bodyPr wrap="none" anchor="ctr"/>
          <a:lstStyle/>
          <a:p>
            <a:pPr algn="ctr"/>
            <a:r>
              <a:rPr lang="zh-CN" altLang="en-US" sz="1915" dirty="0">
                <a:solidFill>
                  <a:schemeClr val="tx1"/>
                </a:solidFill>
                <a:latin typeface="微软雅黑" panose="020B0503020204020204" pitchFamily="34" charset="-122"/>
                <a:ea typeface="微软雅黑" panose="020B0503020204020204" pitchFamily="34" charset="-122"/>
              </a:rPr>
              <a:t>复用包装策略</a:t>
            </a:r>
          </a:p>
        </p:txBody>
      </p:sp>
      <p:sp>
        <p:nvSpPr>
          <p:cNvPr id="24" name="Rectangle 10"/>
          <p:cNvSpPr>
            <a:spLocks noChangeArrowheads="1"/>
          </p:cNvSpPr>
          <p:nvPr/>
        </p:nvSpPr>
        <p:spPr bwMode="auto">
          <a:xfrm>
            <a:off x="2041068" y="4980792"/>
            <a:ext cx="4099440" cy="510278"/>
          </a:xfrm>
          <a:prstGeom prst="rect">
            <a:avLst/>
          </a:prstGeom>
          <a:noFill/>
          <a:ln w="9525">
            <a:solidFill>
              <a:srgbClr val="004250"/>
            </a:solidFill>
            <a:miter lim="800000"/>
          </a:ln>
        </p:spPr>
        <p:txBody>
          <a:bodyPr wrap="none" anchor="ctr"/>
          <a:lstStyle/>
          <a:p>
            <a:pPr algn="ctr"/>
            <a:r>
              <a:rPr lang="zh-CN" altLang="en-US" sz="1915" dirty="0">
                <a:solidFill>
                  <a:schemeClr val="tx1"/>
                </a:solidFill>
                <a:latin typeface="微软雅黑" panose="020B0503020204020204" pitchFamily="34" charset="-122"/>
                <a:ea typeface="微软雅黑" panose="020B0503020204020204" pitchFamily="34" charset="-122"/>
              </a:rPr>
              <a:t>附赠品包装策略</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024" y="1042843"/>
            <a:ext cx="8966921" cy="650240"/>
          </a:xfrm>
          <a:prstGeom prst="rect">
            <a:avLst/>
          </a:prstGeom>
          <a:noFill/>
        </p:spPr>
        <p:txBody>
          <a:bodyPr wrap="square" lIns="120017" tIns="60008" rIns="120017" bIns="60008" rtlCol="0">
            <a:spAutoFit/>
          </a:bodyPr>
          <a:lstStyle/>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、产品生命周期。</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19" name="文本框 18"/>
          <p:cNvSpPr txBox="1"/>
          <p:nvPr/>
        </p:nvSpPr>
        <p:spPr>
          <a:xfrm>
            <a:off x="831024" y="1686765"/>
            <a:ext cx="6771511" cy="2745740"/>
          </a:xfrm>
          <a:prstGeom prst="rect">
            <a:avLst/>
          </a:prstGeom>
          <a:noFill/>
        </p:spPr>
        <p:txBody>
          <a:bodyPr wrap="square" rtlCol="0" anchor="t">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u"/>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产品生命周期</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Char char="u"/>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是指产品从进入市场到退出市场所经历的市场生命循环过程。产品只有经过研究开发、试销，然后进入市场，它的市场生命周期才算开始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Char char="u"/>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产品生命周期的四个阶段为</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p>
        </p:txBody>
      </p:sp>
      <p:pic>
        <p:nvPicPr>
          <p:cNvPr id="20" name="Picture 5" descr="F:\素材\PNG\bdhs.png"/>
          <p:cNvPicPr>
            <a:picLocks noChangeAspect="1" noChangeArrowheads="1"/>
          </p:cNvPicPr>
          <p:nvPr/>
        </p:nvPicPr>
        <p:blipFill>
          <a:blip r:embed="rId2"/>
          <a:srcRect t="40305" b="42424"/>
          <a:stretch>
            <a:fillRect/>
          </a:stretch>
        </p:blipFill>
        <p:spPr bwMode="auto">
          <a:xfrm>
            <a:off x="1273715" y="5222567"/>
            <a:ext cx="5935760" cy="1025112"/>
          </a:xfrm>
          <a:prstGeom prst="rect">
            <a:avLst/>
          </a:prstGeom>
          <a:noFill/>
          <a:ln w="9525">
            <a:noFill/>
            <a:miter lim="800000"/>
            <a:headEnd/>
            <a:tailEnd/>
          </a:ln>
        </p:spPr>
      </p:pic>
      <p:sp>
        <p:nvSpPr>
          <p:cNvPr id="21" name="矩形 9"/>
          <p:cNvSpPr>
            <a:spLocks noChangeArrowheads="1"/>
          </p:cNvSpPr>
          <p:nvPr/>
        </p:nvSpPr>
        <p:spPr bwMode="auto">
          <a:xfrm>
            <a:off x="1063217" y="4961049"/>
            <a:ext cx="1158240" cy="386080"/>
          </a:xfrm>
          <a:prstGeom prst="rect">
            <a:avLst/>
          </a:prstGeom>
          <a:noFill/>
          <a:ln w="9525">
            <a:noFill/>
            <a:miter lim="800000"/>
          </a:ln>
        </p:spPr>
        <p:txBody>
          <a:bodyPr wrap="none">
            <a:spAutoFit/>
          </a:bodyPr>
          <a:lstStyle/>
          <a:p>
            <a:r>
              <a:rPr lang="zh-CN" altLang="en-US" sz="1915" dirty="0">
                <a:solidFill>
                  <a:srgbClr val="004250"/>
                </a:solidFill>
                <a:latin typeface="Calibri" panose="020F0502020204030204" pitchFamily="34" charset="0"/>
                <a:ea typeface="微软雅黑" panose="020B0503020204020204" pitchFamily="34" charset="-122"/>
              </a:rPr>
              <a:t>投入期、</a:t>
            </a:r>
          </a:p>
        </p:txBody>
      </p:sp>
      <p:sp>
        <p:nvSpPr>
          <p:cNvPr id="22" name="矩形 6"/>
          <p:cNvSpPr>
            <a:spLocks noChangeArrowheads="1"/>
          </p:cNvSpPr>
          <p:nvPr/>
        </p:nvSpPr>
        <p:spPr bwMode="auto">
          <a:xfrm>
            <a:off x="2323877" y="5069787"/>
            <a:ext cx="1158240" cy="386080"/>
          </a:xfrm>
          <a:prstGeom prst="rect">
            <a:avLst/>
          </a:prstGeom>
          <a:noFill/>
          <a:ln w="9525">
            <a:noFill/>
            <a:miter lim="800000"/>
          </a:ln>
        </p:spPr>
        <p:txBody>
          <a:bodyPr wrap="none">
            <a:spAutoFit/>
          </a:bodyPr>
          <a:lstStyle/>
          <a:p>
            <a:r>
              <a:rPr lang="zh-CN" altLang="en-US" sz="1915" dirty="0">
                <a:solidFill>
                  <a:srgbClr val="004250"/>
                </a:solidFill>
                <a:latin typeface="Calibri" panose="020F0502020204030204" pitchFamily="34" charset="0"/>
                <a:ea typeface="微软雅黑" panose="020B0503020204020204" pitchFamily="34" charset="-122"/>
              </a:rPr>
              <a:t>成长期、</a:t>
            </a:r>
          </a:p>
        </p:txBody>
      </p:sp>
      <p:sp>
        <p:nvSpPr>
          <p:cNvPr id="23" name="矩形 7"/>
          <p:cNvSpPr>
            <a:spLocks noChangeArrowheads="1"/>
          </p:cNvSpPr>
          <p:nvPr/>
        </p:nvSpPr>
        <p:spPr bwMode="auto">
          <a:xfrm>
            <a:off x="3886179" y="5222870"/>
            <a:ext cx="1060174" cy="386080"/>
          </a:xfrm>
          <a:prstGeom prst="rect">
            <a:avLst/>
          </a:prstGeom>
          <a:noFill/>
          <a:ln w="9525">
            <a:noFill/>
            <a:miter lim="800000"/>
          </a:ln>
        </p:spPr>
        <p:txBody>
          <a:bodyPr>
            <a:spAutoFit/>
          </a:bodyPr>
          <a:lstStyle/>
          <a:p>
            <a:r>
              <a:rPr lang="zh-CN" altLang="en-US" sz="1915" dirty="0">
                <a:solidFill>
                  <a:srgbClr val="004250"/>
                </a:solidFill>
                <a:latin typeface="Calibri" panose="020F0502020204030204" pitchFamily="34" charset="0"/>
                <a:ea typeface="微软雅黑" panose="020B0503020204020204" pitchFamily="34" charset="-122"/>
              </a:rPr>
              <a:t>成熟期、</a:t>
            </a:r>
          </a:p>
        </p:txBody>
      </p:sp>
      <p:sp>
        <p:nvSpPr>
          <p:cNvPr id="24" name="矩形 8"/>
          <p:cNvSpPr>
            <a:spLocks noChangeArrowheads="1"/>
          </p:cNvSpPr>
          <p:nvPr/>
        </p:nvSpPr>
        <p:spPr bwMode="auto">
          <a:xfrm>
            <a:off x="5295685" y="5222870"/>
            <a:ext cx="1158240" cy="386080"/>
          </a:xfrm>
          <a:prstGeom prst="rect">
            <a:avLst/>
          </a:prstGeom>
          <a:noFill/>
          <a:ln w="9525">
            <a:noFill/>
            <a:miter lim="800000"/>
          </a:ln>
        </p:spPr>
        <p:txBody>
          <a:bodyPr wrap="none">
            <a:spAutoFit/>
          </a:bodyPr>
          <a:lstStyle/>
          <a:p>
            <a:r>
              <a:rPr lang="zh-CN" altLang="en-US" sz="1915" dirty="0">
                <a:solidFill>
                  <a:srgbClr val="004250"/>
                </a:solidFill>
                <a:latin typeface="Calibri" panose="020F0502020204030204" pitchFamily="34" charset="0"/>
                <a:ea typeface="微软雅黑" panose="020B0503020204020204" pitchFamily="34" charset="-122"/>
              </a:rPr>
              <a:t>衰退期。</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8365522" cy="4900295"/>
          </a:xfrm>
          <a:prstGeom prst="rect">
            <a:avLst/>
          </a:prstGeom>
          <a:noFill/>
          <a:ln w="9525" algn="ctr">
            <a:noFill/>
            <a:miter lim="800000"/>
          </a:ln>
        </p:spPr>
        <p:txBody>
          <a:bodyPr wrap="square" lIns="118127" tIns="61426" rIns="118127" bIns="61426">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）产品生命周期策略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）投入期：</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、快速掠取策略；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、缓慢掠取策略；</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、快速渗透策略；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、缓慢渗透策略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）成长期：</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、改进和完善产品；</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、开拓新市场；</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、树立产品形象；</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、增强销售渠道功能；</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、适时降价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）成熟期：</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、市场改良；</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、产品改良；</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、营销组合改良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）衰退期：</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、维持；</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、集中；</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、收缩；</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、放弃 </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cs typeface="仿宋_GB2312" pitchFamily="49" charset="-122"/>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312555"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6" name="文本框 5"/>
          <p:cNvSpPr txBox="1"/>
          <p:nvPr/>
        </p:nvSpPr>
        <p:spPr>
          <a:xfrm>
            <a:off x="844996" y="1031908"/>
            <a:ext cx="7739217" cy="1320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a:p>
            <a:pPr algn="just">
              <a:lnSpc>
                <a:spcPct val="120000"/>
              </a:lnSpc>
              <a:buClr>
                <a:schemeClr val="folHlink"/>
              </a:buClr>
              <a:buFont typeface="Wingdings" panose="05000000000000000000" pitchFamily="2" charset="2"/>
              <a:buNone/>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p:txBody>
      </p:sp>
      <p:sp>
        <p:nvSpPr>
          <p:cNvPr id="4" name="Rectangle 2"/>
          <p:cNvSpPr txBox="1">
            <a:spLocks noChangeArrowheads="1"/>
          </p:cNvSpPr>
          <p:nvPr/>
        </p:nvSpPr>
        <p:spPr>
          <a:xfrm>
            <a:off x="1255985" y="2067639"/>
            <a:ext cx="5741343" cy="441938"/>
          </a:xfrm>
          <a:prstGeom prst="rect">
            <a:avLst/>
          </a:prstGeom>
        </p:spPr>
        <p:txBody>
          <a:bodyPr anchor="t"/>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2295"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j-cs"/>
              </a:rPr>
              <a:t>  </a:t>
            </a: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295"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j-cs"/>
            </a:endParaRPr>
          </a:p>
        </p:txBody>
      </p:sp>
      <p:sp>
        <p:nvSpPr>
          <p:cNvPr id="19" name="文本框 18"/>
          <p:cNvSpPr txBox="1"/>
          <p:nvPr/>
        </p:nvSpPr>
        <p:spPr>
          <a:xfrm>
            <a:off x="844389" y="1031908"/>
            <a:ext cx="9869628" cy="1684020"/>
          </a:xfrm>
          <a:prstGeom prst="rect">
            <a:avLst/>
          </a:prstGeom>
          <a:noFill/>
        </p:spPr>
        <p:txBody>
          <a:bodyPr wrap="square" rtlCol="0">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（三）消费者市场分析</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指所有为了个人消费而购买物品或服务的个人和家庭所构成的市场。</a:t>
            </a:r>
            <a:endPar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、影响消费者购买行为的主要因素</a:t>
            </a:r>
          </a:p>
        </p:txBody>
      </p:sp>
      <p:grpSp>
        <p:nvGrpSpPr>
          <p:cNvPr id="11" name="Group 3"/>
          <p:cNvGrpSpPr/>
          <p:nvPr/>
        </p:nvGrpSpPr>
        <p:grpSpPr bwMode="auto">
          <a:xfrm>
            <a:off x="1465329" y="2891993"/>
            <a:ext cx="1373062" cy="3038888"/>
            <a:chOff x="2018" y="1752"/>
            <a:chExt cx="1044" cy="1978"/>
          </a:xfrm>
        </p:grpSpPr>
        <p:sp>
          <p:nvSpPr>
            <p:cNvPr id="12" name="Rectangle 4"/>
            <p:cNvSpPr>
              <a:spLocks noChangeArrowheads="1"/>
            </p:cNvSpPr>
            <p:nvPr/>
          </p:nvSpPr>
          <p:spPr bwMode="auto">
            <a:xfrm>
              <a:off x="2018" y="2069"/>
              <a:ext cx="1044" cy="1661"/>
            </a:xfrm>
            <a:prstGeom prst="rect">
              <a:avLst/>
            </a:prstGeom>
            <a:solidFill>
              <a:srgbClr val="002060"/>
            </a:solidFill>
            <a:ln w="9525">
              <a:miter lim="800000"/>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zh-CN" altLang="en-US" sz="100" dirty="0">
                  <a:solidFill>
                    <a:srgbClr val="004250"/>
                  </a:solidFill>
                  <a:latin typeface="微软雅黑" panose="020B0503020204020204" pitchFamily="34" charset="-122"/>
                  <a:ea typeface="微软雅黑" panose="020B0503020204020204" pitchFamily="34" charset="-122"/>
                </a:rPr>
                <a:t>文化</a:t>
              </a: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r>
                <a:rPr lang="zh-CN" altLang="en-US" sz="100" dirty="0">
                  <a:solidFill>
                    <a:srgbClr val="004250"/>
                  </a:solidFill>
                  <a:latin typeface="微软雅黑" panose="020B0503020204020204" pitchFamily="34" charset="-122"/>
                  <a:ea typeface="微软雅黑" panose="020B0503020204020204" pitchFamily="34" charset="-122"/>
                </a:rPr>
                <a:t>亚文化</a:t>
              </a: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r>
                <a:rPr lang="zh-CN" altLang="en-US" sz="100" dirty="0">
                  <a:solidFill>
                    <a:srgbClr val="004250"/>
                  </a:solidFill>
                  <a:latin typeface="微软雅黑" panose="020B0503020204020204" pitchFamily="34" charset="-122"/>
                  <a:ea typeface="微软雅黑" panose="020B0503020204020204" pitchFamily="34" charset="-122"/>
                </a:rPr>
                <a:t>社会阶层</a:t>
              </a:r>
            </a:p>
          </p:txBody>
        </p:sp>
        <p:sp>
          <p:nvSpPr>
            <p:cNvPr id="13" name="Rectangle 5"/>
            <p:cNvSpPr>
              <a:spLocks noChangeArrowheads="1"/>
            </p:cNvSpPr>
            <p:nvPr/>
          </p:nvSpPr>
          <p:spPr bwMode="auto">
            <a:xfrm>
              <a:off x="2018" y="1752"/>
              <a:ext cx="1044" cy="317"/>
            </a:xfrm>
            <a:prstGeom prst="rect">
              <a:avLst/>
            </a:prstGeom>
            <a:solidFill>
              <a:schemeClr val="bg1"/>
            </a:solidFill>
            <a:ln w="9525">
              <a:miter lim="800000"/>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a:r>
                <a:rPr lang="zh-CN" altLang="en-US" sz="1915" b="1">
                  <a:solidFill>
                    <a:srgbClr val="004250"/>
                  </a:solidFill>
                  <a:latin typeface="微软雅黑" panose="020B0503020204020204" pitchFamily="34" charset="-122"/>
                  <a:ea typeface="微软雅黑" panose="020B0503020204020204" pitchFamily="34" charset="-122"/>
                </a:rPr>
                <a:t>文化因素</a:t>
              </a:r>
            </a:p>
          </p:txBody>
        </p:sp>
      </p:grpSp>
      <p:grpSp>
        <p:nvGrpSpPr>
          <p:cNvPr id="14" name="Group 6"/>
          <p:cNvGrpSpPr/>
          <p:nvPr/>
        </p:nvGrpSpPr>
        <p:grpSpPr bwMode="auto">
          <a:xfrm>
            <a:off x="2838088" y="3546854"/>
            <a:ext cx="1585704" cy="2384335"/>
            <a:chOff x="2018" y="1752"/>
            <a:chExt cx="1044" cy="1978"/>
          </a:xfrm>
        </p:grpSpPr>
        <p:sp>
          <p:nvSpPr>
            <p:cNvPr id="15" name="Rectangle 7"/>
            <p:cNvSpPr>
              <a:spLocks noChangeArrowheads="1"/>
            </p:cNvSpPr>
            <p:nvPr/>
          </p:nvSpPr>
          <p:spPr bwMode="auto">
            <a:xfrm>
              <a:off x="2018" y="2069"/>
              <a:ext cx="1044" cy="1661"/>
            </a:xfrm>
            <a:prstGeom prst="rect">
              <a:avLst/>
            </a:prstGeom>
            <a:solidFill>
              <a:srgbClr val="002060"/>
            </a:solidFill>
            <a:ln w="9525">
              <a:miter lim="800000"/>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zh-CN" altLang="en-US" sz="100" dirty="0">
                  <a:solidFill>
                    <a:srgbClr val="004250"/>
                  </a:solidFill>
                  <a:latin typeface="微软雅黑" panose="020B0503020204020204" pitchFamily="34" charset="-122"/>
                  <a:ea typeface="微软雅黑" panose="020B0503020204020204" pitchFamily="34" charset="-122"/>
                </a:rPr>
                <a:t>参照群体</a:t>
              </a: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r>
                <a:rPr lang="zh-CN" altLang="en-US" sz="100" dirty="0">
                  <a:solidFill>
                    <a:srgbClr val="004250"/>
                  </a:solidFill>
                  <a:latin typeface="微软雅黑" panose="020B0503020204020204" pitchFamily="34" charset="-122"/>
                  <a:ea typeface="微软雅黑" panose="020B0503020204020204" pitchFamily="34" charset="-122"/>
                </a:rPr>
                <a:t>家庭</a:t>
              </a:r>
            </a:p>
            <a:p>
              <a:pPr algn="ctr"/>
              <a:endParaRPr lang="zh-CN" altLang="en-US" sz="100" dirty="0">
                <a:solidFill>
                  <a:srgbClr val="004250"/>
                </a:solidFill>
                <a:latin typeface="微软雅黑" panose="020B0503020204020204" pitchFamily="34" charset="-122"/>
                <a:ea typeface="微软雅黑" panose="020B0503020204020204" pitchFamily="34" charset="-122"/>
              </a:endParaRPr>
            </a:p>
            <a:p>
              <a:pPr algn="ctr"/>
              <a:r>
                <a:rPr lang="zh-CN" altLang="en-US" sz="100" dirty="0">
                  <a:solidFill>
                    <a:srgbClr val="004250"/>
                  </a:solidFill>
                  <a:latin typeface="微软雅黑" panose="020B0503020204020204" pitchFamily="34" charset="-122"/>
                  <a:ea typeface="微软雅黑" panose="020B0503020204020204" pitchFamily="34" charset="-122"/>
                </a:rPr>
                <a:t>社会角色</a:t>
              </a:r>
            </a:p>
            <a:p>
              <a:pPr algn="ctr"/>
              <a:r>
                <a:rPr lang="zh-CN" altLang="en-US" sz="100" dirty="0">
                  <a:solidFill>
                    <a:srgbClr val="004250"/>
                  </a:solidFill>
                  <a:latin typeface="微软雅黑" panose="020B0503020204020204" pitchFamily="34" charset="-122"/>
                  <a:ea typeface="微软雅黑" panose="020B0503020204020204" pitchFamily="34" charset="-122"/>
                </a:rPr>
                <a:t>和地位</a:t>
              </a:r>
            </a:p>
          </p:txBody>
        </p:sp>
        <p:sp>
          <p:nvSpPr>
            <p:cNvPr id="16" name="Rectangle 8"/>
            <p:cNvSpPr>
              <a:spLocks noChangeArrowheads="1"/>
            </p:cNvSpPr>
            <p:nvPr/>
          </p:nvSpPr>
          <p:spPr bwMode="auto">
            <a:xfrm>
              <a:off x="2018" y="1752"/>
              <a:ext cx="1044" cy="317"/>
            </a:xfrm>
            <a:prstGeom prst="rect">
              <a:avLst/>
            </a:prstGeom>
            <a:solidFill>
              <a:schemeClr val="bg1"/>
            </a:solidFill>
            <a:ln w="9525">
              <a:miter lim="800000"/>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a:r>
                <a:rPr lang="zh-CN" altLang="en-US" sz="1915" b="1">
                  <a:solidFill>
                    <a:srgbClr val="004250"/>
                  </a:solidFill>
                  <a:latin typeface="微软雅黑" panose="020B0503020204020204" pitchFamily="34" charset="-122"/>
                  <a:ea typeface="微软雅黑" panose="020B0503020204020204" pitchFamily="34" charset="-122"/>
                </a:rPr>
                <a:t>社会因素</a:t>
              </a:r>
            </a:p>
          </p:txBody>
        </p:sp>
      </p:grpSp>
      <p:grpSp>
        <p:nvGrpSpPr>
          <p:cNvPr id="17" name="Group 9"/>
          <p:cNvGrpSpPr/>
          <p:nvPr/>
        </p:nvGrpSpPr>
        <p:grpSpPr bwMode="auto">
          <a:xfrm>
            <a:off x="4423486" y="3864259"/>
            <a:ext cx="1585704" cy="2066929"/>
            <a:chOff x="2018" y="1752"/>
            <a:chExt cx="1044" cy="1978"/>
          </a:xfrm>
        </p:grpSpPr>
        <p:sp>
          <p:nvSpPr>
            <p:cNvPr id="18" name="Rectangle 10"/>
            <p:cNvSpPr>
              <a:spLocks noChangeArrowheads="1"/>
            </p:cNvSpPr>
            <p:nvPr/>
          </p:nvSpPr>
          <p:spPr bwMode="auto">
            <a:xfrm>
              <a:off x="2018" y="2069"/>
              <a:ext cx="1044" cy="1661"/>
            </a:xfrm>
            <a:prstGeom prst="rect">
              <a:avLst/>
            </a:prstGeom>
            <a:solidFill>
              <a:srgbClr val="002060"/>
            </a:solidFill>
            <a:ln w="9525">
              <a:miter lim="800000"/>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zh-CN" altLang="en-US" sz="100" dirty="0">
                  <a:solidFill>
                    <a:srgbClr val="004250"/>
                  </a:solidFill>
                  <a:latin typeface="微软雅黑" panose="020B0503020204020204" pitchFamily="34" charset="-122"/>
                  <a:ea typeface="微软雅黑" panose="020B0503020204020204" pitchFamily="34" charset="-122"/>
                </a:rPr>
                <a:t>年龄所处的</a:t>
              </a:r>
            </a:p>
            <a:p>
              <a:pPr algn="ctr"/>
              <a:r>
                <a:rPr lang="zh-CN" altLang="en-US" sz="100" dirty="0">
                  <a:solidFill>
                    <a:srgbClr val="004250"/>
                  </a:solidFill>
                  <a:latin typeface="微软雅黑" panose="020B0503020204020204" pitchFamily="34" charset="-122"/>
                  <a:ea typeface="微软雅黑" panose="020B0503020204020204" pitchFamily="34" charset="-122"/>
                </a:rPr>
                <a:t>生命周期阶段</a:t>
              </a:r>
            </a:p>
            <a:p>
              <a:pPr algn="ctr"/>
              <a:r>
                <a:rPr lang="zh-CN" altLang="en-US" sz="100" dirty="0">
                  <a:solidFill>
                    <a:srgbClr val="004250"/>
                  </a:solidFill>
                  <a:latin typeface="微软雅黑" panose="020B0503020204020204" pitchFamily="34" charset="-122"/>
                  <a:ea typeface="微软雅黑" panose="020B0503020204020204" pitchFamily="34" charset="-122"/>
                </a:rPr>
                <a:t>职业</a:t>
              </a:r>
            </a:p>
            <a:p>
              <a:pPr algn="ctr"/>
              <a:r>
                <a:rPr lang="zh-CN" altLang="en-US" sz="100" dirty="0">
                  <a:solidFill>
                    <a:srgbClr val="004250"/>
                  </a:solidFill>
                  <a:latin typeface="微软雅黑" panose="020B0503020204020204" pitchFamily="34" charset="-122"/>
                  <a:ea typeface="微软雅黑" panose="020B0503020204020204" pitchFamily="34" charset="-122"/>
                </a:rPr>
                <a:t>经济状况</a:t>
              </a:r>
            </a:p>
            <a:p>
              <a:pPr algn="ctr"/>
              <a:r>
                <a:rPr lang="zh-CN" altLang="en-US" sz="100" dirty="0">
                  <a:solidFill>
                    <a:srgbClr val="004250"/>
                  </a:solidFill>
                  <a:latin typeface="微软雅黑" panose="020B0503020204020204" pitchFamily="34" charset="-122"/>
                  <a:ea typeface="微软雅黑" panose="020B0503020204020204" pitchFamily="34" charset="-122"/>
                </a:rPr>
                <a:t>个性</a:t>
              </a:r>
            </a:p>
            <a:p>
              <a:pPr algn="ctr"/>
              <a:r>
                <a:rPr lang="zh-CN" altLang="en-US" sz="100" dirty="0">
                  <a:solidFill>
                    <a:srgbClr val="004250"/>
                  </a:solidFill>
                  <a:latin typeface="微软雅黑" panose="020B0503020204020204" pitchFamily="34" charset="-122"/>
                  <a:ea typeface="微软雅黑" panose="020B0503020204020204" pitchFamily="34" charset="-122"/>
                </a:rPr>
                <a:t>自我概念</a:t>
              </a:r>
            </a:p>
          </p:txBody>
        </p:sp>
        <p:sp>
          <p:nvSpPr>
            <p:cNvPr id="20" name="Rectangle 11"/>
            <p:cNvSpPr>
              <a:spLocks noChangeArrowheads="1"/>
            </p:cNvSpPr>
            <p:nvPr/>
          </p:nvSpPr>
          <p:spPr bwMode="auto">
            <a:xfrm>
              <a:off x="2018" y="1752"/>
              <a:ext cx="1044" cy="317"/>
            </a:xfrm>
            <a:prstGeom prst="rect">
              <a:avLst/>
            </a:prstGeom>
            <a:solidFill>
              <a:schemeClr val="bg1"/>
            </a:solidFill>
            <a:ln w="9525">
              <a:miter lim="800000"/>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a:r>
                <a:rPr lang="zh-CN" altLang="en-US" sz="1915" b="1">
                  <a:solidFill>
                    <a:srgbClr val="004250"/>
                  </a:solidFill>
                  <a:latin typeface="微软雅黑" panose="020B0503020204020204" pitchFamily="34" charset="-122"/>
                  <a:ea typeface="微软雅黑" panose="020B0503020204020204" pitchFamily="34" charset="-122"/>
                </a:rPr>
                <a:t>个人因素</a:t>
              </a:r>
            </a:p>
          </p:txBody>
        </p:sp>
      </p:grpSp>
      <p:grpSp>
        <p:nvGrpSpPr>
          <p:cNvPr id="21" name="组合 16"/>
          <p:cNvGrpSpPr/>
          <p:nvPr/>
        </p:nvGrpSpPr>
        <p:grpSpPr bwMode="auto">
          <a:xfrm>
            <a:off x="6008886" y="4085983"/>
            <a:ext cx="1585704" cy="1833052"/>
            <a:chOff x="5929322" y="3227399"/>
            <a:chExt cx="1657350" cy="1916113"/>
          </a:xfrm>
        </p:grpSpPr>
        <p:sp>
          <p:nvSpPr>
            <p:cNvPr id="22" name="Rectangle 13"/>
            <p:cNvSpPr>
              <a:spLocks noChangeArrowheads="1"/>
            </p:cNvSpPr>
            <p:nvPr/>
          </p:nvSpPr>
          <p:spPr bwMode="auto">
            <a:xfrm>
              <a:off x="5929322" y="3534481"/>
              <a:ext cx="1657350" cy="1609031"/>
            </a:xfrm>
            <a:prstGeom prst="rect">
              <a:avLst/>
            </a:prstGeom>
            <a:solidFill>
              <a:srgbClr val="002060"/>
            </a:solidFill>
            <a:ln w="9525">
              <a:miter lim="800000"/>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zh-CN" altLang="en-US" sz="100" dirty="0">
                  <a:solidFill>
                    <a:srgbClr val="004250"/>
                  </a:solidFill>
                  <a:latin typeface="微软雅黑" panose="020B0503020204020204" pitchFamily="34" charset="-122"/>
                  <a:ea typeface="微软雅黑" panose="020B0503020204020204" pitchFamily="34" charset="-122"/>
                </a:rPr>
                <a:t>动机</a:t>
              </a:r>
            </a:p>
            <a:p>
              <a:pPr algn="ctr"/>
              <a:r>
                <a:rPr lang="zh-CN" altLang="en-US" sz="100" dirty="0">
                  <a:solidFill>
                    <a:srgbClr val="004250"/>
                  </a:solidFill>
                  <a:latin typeface="微软雅黑" panose="020B0503020204020204" pitchFamily="34" charset="-122"/>
                  <a:ea typeface="微软雅黑" panose="020B0503020204020204" pitchFamily="34" charset="-122"/>
                </a:rPr>
                <a:t>感觉</a:t>
              </a:r>
            </a:p>
            <a:p>
              <a:pPr algn="ctr"/>
              <a:r>
                <a:rPr lang="zh-CN" altLang="en-US" sz="100" dirty="0">
                  <a:solidFill>
                    <a:srgbClr val="004250"/>
                  </a:solidFill>
                  <a:latin typeface="微软雅黑" panose="020B0503020204020204" pitchFamily="34" charset="-122"/>
                  <a:ea typeface="微软雅黑" panose="020B0503020204020204" pitchFamily="34" charset="-122"/>
                </a:rPr>
                <a:t>学习</a:t>
              </a:r>
            </a:p>
            <a:p>
              <a:pPr algn="ctr"/>
              <a:r>
                <a:rPr lang="zh-CN" altLang="en-US" sz="100" dirty="0">
                  <a:solidFill>
                    <a:srgbClr val="004250"/>
                  </a:solidFill>
                  <a:latin typeface="微软雅黑" panose="020B0503020204020204" pitchFamily="34" charset="-122"/>
                  <a:ea typeface="微软雅黑" panose="020B0503020204020204" pitchFamily="34" charset="-122"/>
                </a:rPr>
                <a:t>信念和态度</a:t>
              </a:r>
            </a:p>
          </p:txBody>
        </p:sp>
        <p:sp>
          <p:nvSpPr>
            <p:cNvPr id="23" name="Rectangle 14"/>
            <p:cNvSpPr>
              <a:spLocks noChangeArrowheads="1"/>
            </p:cNvSpPr>
            <p:nvPr/>
          </p:nvSpPr>
          <p:spPr bwMode="auto">
            <a:xfrm>
              <a:off x="5929322" y="3227399"/>
              <a:ext cx="1657350" cy="307082"/>
            </a:xfrm>
            <a:prstGeom prst="rect">
              <a:avLst/>
            </a:prstGeom>
            <a:solidFill>
              <a:schemeClr val="bg1"/>
            </a:solidFill>
            <a:ln w="9525">
              <a:miter lim="800000"/>
            </a:ln>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pPr algn="ctr"/>
              <a:r>
                <a:rPr lang="zh-CN" altLang="en-US" sz="1915" b="1">
                  <a:solidFill>
                    <a:srgbClr val="004250"/>
                  </a:solidFill>
                  <a:latin typeface="微软雅黑" panose="020B0503020204020204" pitchFamily="34" charset="-122"/>
                  <a:ea typeface="微软雅黑" panose="020B0503020204020204" pitchFamily="34" charset="-122"/>
                </a:rPr>
                <a:t>心理因素</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4)">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4)">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heel(4)">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8187532" cy="4368800"/>
          </a:xfrm>
          <a:prstGeom prst="rect">
            <a:avLst/>
          </a:prstGeom>
          <a:ln algn="ctr">
            <a:miter lim="800000"/>
          </a:ln>
        </p:spPr>
        <p:txBody>
          <a:bodyPr vert="horz" wrap="square" lIns="118127" tIns="61426" rIns="118127" bIns="61426"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、服务策略。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）售前服务：提供咨询、协助选购、提供资料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）售后服务：安装调试、提供维修、提供零件、质量三包、技术培训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）服务方式：固定服务、流动服务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185" y="1042670"/>
            <a:ext cx="8724900" cy="436626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（二）定价策略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、成本导向定价法：以产品为中心来制定价格，按卖方意图。（定价时要考虑收回营销全部成本后再获利润）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）成本加成定价法。单位产品成本上加一定预期利润为产品价格。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）盈亏平衡定价法。既定的销售量是产品价格必须达到一定水平才能达到盈亏平衡、收支相抵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205757" cy="436626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）目标收益定价法。投资收益率定价法。</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、确定目标收益率；</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、确定单位产品目标利润额；</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、计算单位产品价格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）边际成本定价法。指每增加或减少单位产品所引起的成本变化量。单位变动成本作为依据和可接受价格底线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45589" y="446723"/>
            <a:ext cx="5992883" cy="1001395"/>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a:p>
            <a:endPar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270854" cy="436626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、需求导向定价法</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）概念：以需求为中心的定价方法。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）理解价值定价法。根据顾客对产品价值的理解度，即产品在顾客心目中的价值观念为依据，运用各种营销手段影响顾客对产品价值的认知的定价方法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）需求差别定价法。根据不同的需求强度、不同购买力、不同购买地点和购买时间等制定的不同价格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、以顾客为基础差别定价；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、以地理位置、时间、产品为基础差别定价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）逆向定价法。不单纯考虑产品成本，首先考虑需求。保证中间商的正常利润，使产品迅速渗透，并可根据市场供求状况及时调整，定价比较灵活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3" name="Rectangle 3"/>
          <p:cNvSpPr txBox="1">
            <a:spLocks noChangeArrowheads="1"/>
          </p:cNvSpPr>
          <p:nvPr/>
        </p:nvSpPr>
        <p:spPr bwMode="auto">
          <a:xfrm>
            <a:off x="854701" y="1042833"/>
            <a:ext cx="5393520" cy="112458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、竞争导向定价法</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）新产品定价策略 </a:t>
            </a:r>
          </a:p>
        </p:txBody>
      </p:sp>
      <p:grpSp>
        <p:nvGrpSpPr>
          <p:cNvPr id="5" name="Group 4"/>
          <p:cNvGrpSpPr/>
          <p:nvPr/>
        </p:nvGrpSpPr>
        <p:grpSpPr bwMode="auto">
          <a:xfrm>
            <a:off x="2240152" y="1958906"/>
            <a:ext cx="6345854" cy="1272692"/>
            <a:chOff x="557" y="3511"/>
            <a:chExt cx="3236" cy="551"/>
          </a:xfrm>
          <a:noFill/>
        </p:grpSpPr>
        <p:sp>
          <p:nvSpPr>
            <p:cNvPr id="6" name="AutoShape 5"/>
            <p:cNvSpPr>
              <a:spLocks noChangeArrowheads="1"/>
            </p:cNvSpPr>
            <p:nvPr/>
          </p:nvSpPr>
          <p:spPr bwMode="auto">
            <a:xfrm>
              <a:off x="557" y="3735"/>
              <a:ext cx="3236" cy="327"/>
            </a:xfrm>
            <a:prstGeom prst="roundRect">
              <a:avLst>
                <a:gd name="adj" fmla="val 16667"/>
              </a:avLst>
            </a:prstGeom>
            <a:grpFill/>
            <a:ln w="28575">
              <a:solidFill>
                <a:srgbClr val="004250"/>
              </a:solidFill>
              <a:round/>
            </a:ln>
            <a:effectLst/>
          </p:spPr>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在产品生命周期的最初阶段，把产品的价格定得很高，以攫取最大利润，有如从鲜奶中撇取奶油 </a:t>
              </a:r>
            </a:p>
          </p:txBody>
        </p:sp>
        <p:sp>
          <p:nvSpPr>
            <p:cNvPr id="7" name="AutoShape 6"/>
            <p:cNvSpPr>
              <a:spLocks noChangeArrowheads="1"/>
            </p:cNvSpPr>
            <p:nvPr/>
          </p:nvSpPr>
          <p:spPr bwMode="auto">
            <a:xfrm>
              <a:off x="1419" y="3511"/>
              <a:ext cx="1511" cy="185"/>
            </a:xfrm>
            <a:prstGeom prst="roundRect">
              <a:avLst>
                <a:gd name="adj" fmla="val 16667"/>
              </a:avLst>
            </a:prstGeom>
            <a:grpFill/>
            <a:ln w="28575">
              <a:solidFill>
                <a:srgbClr val="004250"/>
              </a:solidFill>
              <a:round/>
            </a:ln>
            <a:effectLst/>
          </p:spPr>
          <p:txBody>
            <a:bodyPr>
              <a:spAutoFit/>
            </a:bodyPr>
            <a:lstStyle/>
            <a:p>
              <a:pPr algn="ct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撇油定价策略</a:t>
              </a:r>
            </a:p>
          </p:txBody>
        </p:sp>
      </p:grpSp>
      <p:grpSp>
        <p:nvGrpSpPr>
          <p:cNvPr id="8" name="Group 7"/>
          <p:cNvGrpSpPr/>
          <p:nvPr/>
        </p:nvGrpSpPr>
        <p:grpSpPr bwMode="auto">
          <a:xfrm>
            <a:off x="2132312" y="3332460"/>
            <a:ext cx="6561534" cy="1318218"/>
            <a:chOff x="561" y="3533"/>
            <a:chExt cx="3227" cy="476"/>
          </a:xfrm>
          <a:noFill/>
        </p:grpSpPr>
        <p:sp>
          <p:nvSpPr>
            <p:cNvPr id="9" name="AutoShape 8"/>
            <p:cNvSpPr>
              <a:spLocks noChangeArrowheads="1"/>
            </p:cNvSpPr>
            <p:nvPr/>
          </p:nvSpPr>
          <p:spPr bwMode="auto">
            <a:xfrm>
              <a:off x="561" y="3737"/>
              <a:ext cx="3227" cy="272"/>
            </a:xfrm>
            <a:prstGeom prst="roundRect">
              <a:avLst>
                <a:gd name="adj" fmla="val 16667"/>
              </a:avLst>
            </a:prstGeom>
            <a:grpFill/>
            <a:ln w="28575">
              <a:solidFill>
                <a:srgbClr val="004250"/>
              </a:solidFill>
              <a:round/>
            </a:ln>
            <a:effectLst/>
          </p:spPr>
          <p:txBody>
            <a:bodyPr>
              <a:spAutoFit/>
            </a:bodyPr>
            <a:lstStyle/>
            <a:p>
              <a:pPr fontAlgn="auto">
                <a:spcBef>
                  <a:spcPct val="50000"/>
                </a:spcBef>
                <a:spcAft>
                  <a:spcPts val="0"/>
                </a:spcAft>
                <a:defRPr/>
              </a:pPr>
              <a:r>
                <a:rPr lang="zh-CN" altLang="en-US" sz="1915">
                  <a:solidFill>
                    <a:schemeClr val="tx1"/>
                  </a:solidFill>
                  <a:latin typeface="微软雅黑" panose="020B0503020204020204" pitchFamily="34" charset="-122"/>
                  <a:ea typeface="微软雅黑" panose="020B0503020204020204" pitchFamily="34" charset="-122"/>
                </a:rPr>
                <a:t>企业把它的创新产品的价格定得相对较低，以吸引大量顾客，提高市场占有率 </a:t>
              </a:r>
            </a:p>
          </p:txBody>
        </p:sp>
        <p:sp>
          <p:nvSpPr>
            <p:cNvPr id="10" name="AutoShape 9"/>
            <p:cNvSpPr>
              <a:spLocks noChangeArrowheads="1"/>
            </p:cNvSpPr>
            <p:nvPr/>
          </p:nvSpPr>
          <p:spPr bwMode="auto">
            <a:xfrm>
              <a:off x="1422" y="3533"/>
              <a:ext cx="1505" cy="154"/>
            </a:xfrm>
            <a:prstGeom prst="roundRect">
              <a:avLst>
                <a:gd name="adj" fmla="val 16667"/>
              </a:avLst>
            </a:prstGeom>
            <a:grpFill/>
            <a:ln w="28575">
              <a:solidFill>
                <a:srgbClr val="004250"/>
              </a:solidFill>
              <a:round/>
            </a:ln>
            <a:effectLst/>
          </p:spPr>
          <p:txBody>
            <a:bodyPr>
              <a:spAutoFit/>
            </a:bodyPr>
            <a:lstStyle/>
            <a:p>
              <a:pPr algn="ctr" fontAlgn="auto">
                <a:spcBef>
                  <a:spcPct val="50000"/>
                </a:spcBef>
                <a:spcAft>
                  <a:spcPts val="0"/>
                </a:spcAft>
                <a:defRPr/>
              </a:pPr>
              <a:r>
                <a:rPr lang="zh-CN" altLang="en-US" sz="1915">
                  <a:solidFill>
                    <a:schemeClr val="tx1"/>
                  </a:solidFill>
                  <a:latin typeface="微软雅黑" panose="020B0503020204020204" pitchFamily="34" charset="-122"/>
                  <a:ea typeface="微软雅黑" panose="020B0503020204020204" pitchFamily="34" charset="-122"/>
                </a:rPr>
                <a:t>渗透定价策略</a:t>
              </a:r>
            </a:p>
          </p:txBody>
        </p:sp>
      </p:grpSp>
      <p:grpSp>
        <p:nvGrpSpPr>
          <p:cNvPr id="12" name="Group 10"/>
          <p:cNvGrpSpPr/>
          <p:nvPr/>
        </p:nvGrpSpPr>
        <p:grpSpPr bwMode="auto">
          <a:xfrm>
            <a:off x="2150538" y="4766994"/>
            <a:ext cx="6525082" cy="1320717"/>
            <a:chOff x="570" y="3592"/>
            <a:chExt cx="3208" cy="355"/>
          </a:xfrm>
          <a:noFill/>
        </p:grpSpPr>
        <p:sp>
          <p:nvSpPr>
            <p:cNvPr id="13" name="AutoShape 11"/>
            <p:cNvSpPr>
              <a:spLocks noChangeArrowheads="1"/>
            </p:cNvSpPr>
            <p:nvPr/>
          </p:nvSpPr>
          <p:spPr bwMode="auto">
            <a:xfrm>
              <a:off x="570" y="3744"/>
              <a:ext cx="3208" cy="203"/>
            </a:xfrm>
            <a:prstGeom prst="roundRect">
              <a:avLst>
                <a:gd name="adj" fmla="val 16667"/>
              </a:avLst>
            </a:prstGeom>
            <a:grpFill/>
            <a:ln w="28575">
              <a:solidFill>
                <a:srgbClr val="004250"/>
              </a:solidFill>
              <a:round/>
            </a:ln>
            <a:effectLst/>
          </p:spPr>
          <p:txBody>
            <a:bodyPr>
              <a:spAutoFit/>
            </a:bodyPr>
            <a:lstStyle/>
            <a:p>
              <a:pPr fontAlgn="auto">
                <a:spcBef>
                  <a:spcPct val="50000"/>
                </a:spcBef>
                <a:spcAft>
                  <a:spcPts val="0"/>
                </a:spcAft>
                <a:defRPr/>
              </a:pPr>
              <a:r>
                <a:rPr lang="zh-CN" altLang="en-US" sz="1915">
                  <a:solidFill>
                    <a:schemeClr val="tx1"/>
                  </a:solidFill>
                  <a:latin typeface="微软雅黑" panose="020B0503020204020204" pitchFamily="34" charset="-122"/>
                  <a:ea typeface="微软雅黑" panose="020B0503020204020204" pitchFamily="34" charset="-122"/>
                </a:rPr>
                <a:t>介于撇脂定价策略和渗透定价策略之间，以获取社会平均利润。</a:t>
              </a:r>
            </a:p>
          </p:txBody>
        </p:sp>
        <p:sp>
          <p:nvSpPr>
            <p:cNvPr id="14" name="AutoShape 12"/>
            <p:cNvSpPr>
              <a:spLocks noChangeArrowheads="1"/>
            </p:cNvSpPr>
            <p:nvPr/>
          </p:nvSpPr>
          <p:spPr bwMode="auto">
            <a:xfrm>
              <a:off x="1426" y="3592"/>
              <a:ext cx="1498" cy="115"/>
            </a:xfrm>
            <a:prstGeom prst="roundRect">
              <a:avLst>
                <a:gd name="adj" fmla="val 16667"/>
              </a:avLst>
            </a:prstGeom>
            <a:grpFill/>
            <a:ln w="28575">
              <a:solidFill>
                <a:srgbClr val="004250"/>
              </a:solidFill>
              <a:round/>
            </a:ln>
            <a:effectLst/>
          </p:spPr>
          <p:txBody>
            <a:bodyPr>
              <a:spAutoFit/>
            </a:bodyPr>
            <a:lstStyle/>
            <a:p>
              <a:pPr algn="ctr" fontAlgn="auto">
                <a:spcBef>
                  <a:spcPct val="50000"/>
                </a:spcBef>
                <a:spcAft>
                  <a:spcPts val="0"/>
                </a:spcAft>
                <a:defRPr/>
              </a:pPr>
              <a:r>
                <a:rPr lang="zh-CN" altLang="en-US" sz="1915">
                  <a:solidFill>
                    <a:schemeClr val="tx1"/>
                  </a:solidFill>
                  <a:latin typeface="微软雅黑" panose="020B0503020204020204" pitchFamily="34" charset="-122"/>
                  <a:ea typeface="微软雅黑" panose="020B0503020204020204" pitchFamily="34" charset="-122"/>
                </a:rPr>
                <a:t>满意定价策略</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48033" y="1034946"/>
            <a:ext cx="8037486" cy="43541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）折扣和折让定价策略。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）数量折扣；</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）功能折扣；</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）现金折扣；</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）季节折扣；</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）推广折让和补贴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04903" y="1042235"/>
            <a:ext cx="6756324" cy="115316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）心理定价策略</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Font typeface="Arial" panose="020B0604020202020204" pitchFamily="34" charset="0"/>
              <a:buNone/>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3" name="Group 3"/>
          <p:cNvGrpSpPr/>
          <p:nvPr/>
        </p:nvGrpSpPr>
        <p:grpSpPr bwMode="auto">
          <a:xfrm>
            <a:off x="958919" y="2179439"/>
            <a:ext cx="6780253" cy="1292402"/>
            <a:chOff x="545" y="3374"/>
            <a:chExt cx="3263" cy="851"/>
          </a:xfrm>
          <a:noFill/>
        </p:grpSpPr>
        <p:sp>
          <p:nvSpPr>
            <p:cNvPr id="6" name="AutoShape 4"/>
            <p:cNvSpPr>
              <a:spLocks noChangeArrowheads="1"/>
            </p:cNvSpPr>
            <p:nvPr/>
          </p:nvSpPr>
          <p:spPr bwMode="auto">
            <a:xfrm>
              <a:off x="545" y="3728"/>
              <a:ext cx="3263" cy="497"/>
            </a:xfrm>
            <a:prstGeom prst="roundRect">
              <a:avLst>
                <a:gd name="adj" fmla="val 16667"/>
              </a:avLst>
            </a:prstGeom>
            <a:grpFill/>
            <a:ln w="28575">
              <a:solidFill>
                <a:srgbClr val="004250"/>
              </a:solidFill>
              <a:round/>
            </a:ln>
            <a:effectLst/>
          </p:spPr>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所谓声望定价，是指企业利用消费者仰慕名牌商品或名店声望的心理来确定商品的价格，故意把价格定成整数或高价 </a:t>
              </a:r>
            </a:p>
          </p:txBody>
        </p:sp>
        <p:sp>
          <p:nvSpPr>
            <p:cNvPr id="7" name="AutoShape 5"/>
            <p:cNvSpPr>
              <a:spLocks noChangeArrowheads="1"/>
            </p:cNvSpPr>
            <p:nvPr/>
          </p:nvSpPr>
          <p:spPr bwMode="auto">
            <a:xfrm>
              <a:off x="1416" y="3374"/>
              <a:ext cx="1519" cy="325"/>
            </a:xfrm>
            <a:prstGeom prst="roundRect">
              <a:avLst>
                <a:gd name="adj" fmla="val 16667"/>
              </a:avLst>
            </a:prstGeom>
            <a:grpFill/>
            <a:ln w="28575">
              <a:solidFill>
                <a:srgbClr val="004250"/>
              </a:solidFill>
              <a:round/>
            </a:ln>
            <a:effectLst/>
          </p:spPr>
          <p:txBody>
            <a:bodyPr>
              <a:spAutoFit/>
            </a:bodyPr>
            <a:lstStyle/>
            <a:p>
              <a:pPr algn="ctr" fontAlgn="auto">
                <a:spcBef>
                  <a:spcPct val="50000"/>
                </a:spcBef>
                <a:spcAft>
                  <a:spcPts val="0"/>
                </a:spcAft>
                <a:defRPr/>
              </a:pPr>
              <a:r>
                <a:rPr lang="zh-CN" altLang="en-US" sz="2295" dirty="0">
                  <a:solidFill>
                    <a:schemeClr val="tx1"/>
                  </a:solidFill>
                  <a:latin typeface="微软雅黑" panose="020B0503020204020204" pitchFamily="34" charset="-122"/>
                  <a:ea typeface="微软雅黑" panose="020B0503020204020204" pitchFamily="34" charset="-122"/>
                </a:rPr>
                <a:t>声望定价</a:t>
              </a:r>
            </a:p>
          </p:txBody>
        </p:sp>
      </p:grpSp>
      <p:grpSp>
        <p:nvGrpSpPr>
          <p:cNvPr id="5" name="Group 6"/>
          <p:cNvGrpSpPr/>
          <p:nvPr/>
        </p:nvGrpSpPr>
        <p:grpSpPr bwMode="auto">
          <a:xfrm>
            <a:off x="958932" y="3836919"/>
            <a:ext cx="6853159" cy="1596135"/>
            <a:chOff x="538" y="3380"/>
            <a:chExt cx="3277" cy="1051"/>
          </a:xfrm>
          <a:noFill/>
        </p:grpSpPr>
        <p:sp>
          <p:nvSpPr>
            <p:cNvPr id="9" name="AutoShape 7"/>
            <p:cNvSpPr>
              <a:spLocks noChangeArrowheads="1"/>
            </p:cNvSpPr>
            <p:nvPr/>
          </p:nvSpPr>
          <p:spPr bwMode="auto">
            <a:xfrm>
              <a:off x="538" y="3719"/>
              <a:ext cx="3277" cy="712"/>
            </a:xfrm>
            <a:prstGeom prst="roundRect">
              <a:avLst>
                <a:gd name="adj" fmla="val 16667"/>
              </a:avLst>
            </a:prstGeom>
            <a:grpFill/>
            <a:ln w="28575">
              <a:solidFill>
                <a:srgbClr val="004250"/>
              </a:solidFill>
              <a:round/>
            </a:ln>
            <a:effectLst/>
          </p:spPr>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又称奇数定价，即利用消费者数字认知的特殊心理制定带有零头的价格，使消费者产生价格较廉的感觉，还能使消费者产生卖主定价认真的印象 </a:t>
              </a:r>
            </a:p>
          </p:txBody>
        </p:sp>
        <p:sp>
          <p:nvSpPr>
            <p:cNvPr id="10" name="AutoShape 8"/>
            <p:cNvSpPr>
              <a:spLocks noChangeArrowheads="1"/>
            </p:cNvSpPr>
            <p:nvPr/>
          </p:nvSpPr>
          <p:spPr bwMode="auto">
            <a:xfrm>
              <a:off x="1416" y="3380"/>
              <a:ext cx="1519" cy="325"/>
            </a:xfrm>
            <a:prstGeom prst="roundRect">
              <a:avLst>
                <a:gd name="adj" fmla="val 16667"/>
              </a:avLst>
            </a:prstGeom>
            <a:grpFill/>
            <a:ln w="28575">
              <a:solidFill>
                <a:srgbClr val="004250"/>
              </a:solidFill>
              <a:round/>
            </a:ln>
            <a:effectLst/>
          </p:spPr>
          <p:txBody>
            <a:bodyPr>
              <a:spAutoFit/>
            </a:bodyPr>
            <a:lstStyle/>
            <a:p>
              <a:pPr algn="ctr" fontAlgn="auto">
                <a:spcBef>
                  <a:spcPct val="50000"/>
                </a:spcBef>
                <a:spcAft>
                  <a:spcPts val="0"/>
                </a:spcAft>
                <a:defRPr/>
              </a:pPr>
              <a:r>
                <a:rPr lang="zh-CN" altLang="en-US" sz="2295" dirty="0">
                  <a:solidFill>
                    <a:schemeClr val="tx1"/>
                  </a:solidFill>
                  <a:latin typeface="微软雅黑" panose="020B0503020204020204" pitchFamily="34" charset="-122"/>
                  <a:ea typeface="微软雅黑" panose="020B0503020204020204" pitchFamily="34" charset="-122"/>
                </a:rPr>
                <a:t>尾数定价</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2" name="文本框 1"/>
          <p:cNvSpPr txBox="1"/>
          <p:nvPr/>
        </p:nvSpPr>
        <p:spPr>
          <a:xfrm>
            <a:off x="834062" y="1042843"/>
            <a:ext cx="7878328" cy="170688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R="0" lvl="0" algn="l" rtl="0" eaLnBrk="1" latinLnBrk="0" hangingPunct="1">
              <a:lnSpc>
                <a:spcPct val="150000"/>
              </a:lnSpc>
              <a:spcBef>
                <a:spcPct val="0"/>
              </a:spcBef>
              <a:spcAft>
                <a:spcPct val="0"/>
              </a:spcAft>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grpSp>
        <p:nvGrpSpPr>
          <p:cNvPr id="4" name="Group 9"/>
          <p:cNvGrpSpPr/>
          <p:nvPr/>
        </p:nvGrpSpPr>
        <p:grpSpPr bwMode="auto">
          <a:xfrm>
            <a:off x="1010250" y="1441109"/>
            <a:ext cx="6783290" cy="1262867"/>
            <a:chOff x="546" y="3361"/>
            <a:chExt cx="3260" cy="906"/>
          </a:xfrm>
          <a:noFill/>
        </p:grpSpPr>
        <p:sp>
          <p:nvSpPr>
            <p:cNvPr id="5" name="AutoShape 10"/>
            <p:cNvSpPr>
              <a:spLocks noChangeArrowheads="1"/>
            </p:cNvSpPr>
            <p:nvPr/>
          </p:nvSpPr>
          <p:spPr bwMode="auto">
            <a:xfrm>
              <a:off x="546" y="3726"/>
              <a:ext cx="3260" cy="541"/>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零售商利用部分顾客求廉的心理，特意将某几种商品的价格定得较低以吸引顾客 </a:t>
              </a:r>
            </a:p>
          </p:txBody>
        </p:sp>
        <p:sp>
          <p:nvSpPr>
            <p:cNvPr id="6" name="AutoShape 11"/>
            <p:cNvSpPr>
              <a:spLocks noChangeArrowheads="1"/>
            </p:cNvSpPr>
            <p:nvPr/>
          </p:nvSpPr>
          <p:spPr bwMode="auto">
            <a:xfrm>
              <a:off x="1415" y="3361"/>
              <a:ext cx="1521" cy="354"/>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ct val="50000"/>
                </a:spcBef>
                <a:spcAft>
                  <a:spcPts val="0"/>
                </a:spcAft>
                <a:defRPr/>
              </a:pPr>
              <a:r>
                <a:rPr lang="zh-CN" altLang="en-US" sz="2295" dirty="0">
                  <a:solidFill>
                    <a:schemeClr val="tx1"/>
                  </a:solidFill>
                  <a:latin typeface="微软雅黑" panose="020B0503020204020204" pitchFamily="34" charset="-122"/>
                  <a:ea typeface="微软雅黑" panose="020B0503020204020204" pitchFamily="34" charset="-122"/>
                </a:rPr>
                <a:t>招徕定价</a:t>
              </a:r>
            </a:p>
          </p:txBody>
        </p:sp>
      </p:grpSp>
      <p:grpSp>
        <p:nvGrpSpPr>
          <p:cNvPr id="7" name="Group 13"/>
          <p:cNvGrpSpPr/>
          <p:nvPr/>
        </p:nvGrpSpPr>
        <p:grpSpPr bwMode="auto">
          <a:xfrm>
            <a:off x="1026653" y="3098546"/>
            <a:ext cx="6752914" cy="933378"/>
            <a:chOff x="553" y="3373"/>
            <a:chExt cx="3246" cy="670"/>
          </a:xfrm>
          <a:noFill/>
        </p:grpSpPr>
        <p:sp>
          <p:nvSpPr>
            <p:cNvPr id="8" name="AutoShape 14"/>
            <p:cNvSpPr>
              <a:spLocks noChangeArrowheads="1"/>
            </p:cNvSpPr>
            <p:nvPr/>
          </p:nvSpPr>
          <p:spPr bwMode="auto">
            <a:xfrm>
              <a:off x="553" y="3736"/>
              <a:ext cx="3246" cy="307"/>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将产品价格定成整数，使顾客产生一分钱一分货的感觉。</a:t>
              </a:r>
            </a:p>
          </p:txBody>
        </p:sp>
        <p:sp>
          <p:nvSpPr>
            <p:cNvPr id="9" name="AutoShape 15"/>
            <p:cNvSpPr>
              <a:spLocks noChangeArrowheads="1"/>
            </p:cNvSpPr>
            <p:nvPr/>
          </p:nvSpPr>
          <p:spPr bwMode="auto">
            <a:xfrm>
              <a:off x="1415" y="3373"/>
              <a:ext cx="1521" cy="354"/>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ct val="50000"/>
                </a:spcBef>
                <a:spcAft>
                  <a:spcPts val="0"/>
                </a:spcAft>
                <a:defRPr/>
              </a:pPr>
              <a:r>
                <a:rPr lang="zh-CN" altLang="en-US" sz="2295" dirty="0">
                  <a:solidFill>
                    <a:schemeClr val="tx1"/>
                  </a:solidFill>
                  <a:latin typeface="微软雅黑" panose="020B0503020204020204" pitchFamily="34" charset="-122"/>
                  <a:ea typeface="微软雅黑" panose="020B0503020204020204" pitchFamily="34" charset="-122"/>
                </a:rPr>
                <a:t>整数定价策略</a:t>
              </a:r>
            </a:p>
          </p:txBody>
        </p:sp>
      </p:grpSp>
      <p:grpSp>
        <p:nvGrpSpPr>
          <p:cNvPr id="10" name="Group 16"/>
          <p:cNvGrpSpPr/>
          <p:nvPr/>
        </p:nvGrpSpPr>
        <p:grpSpPr bwMode="auto">
          <a:xfrm>
            <a:off x="1010251" y="4437414"/>
            <a:ext cx="6752914" cy="909696"/>
            <a:chOff x="553" y="3390"/>
            <a:chExt cx="3246" cy="653"/>
          </a:xfrm>
          <a:noFill/>
        </p:grpSpPr>
        <p:sp>
          <p:nvSpPr>
            <p:cNvPr id="11" name="AutoShape 17"/>
            <p:cNvSpPr>
              <a:spLocks noChangeArrowheads="1"/>
            </p:cNvSpPr>
            <p:nvPr/>
          </p:nvSpPr>
          <p:spPr bwMode="auto">
            <a:xfrm>
              <a:off x="553" y="3736"/>
              <a:ext cx="3246" cy="307"/>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ct val="50000"/>
                </a:spcBef>
                <a:spcAft>
                  <a:spcPts val="0"/>
                </a:spcAft>
                <a:defRPr/>
              </a:pPr>
              <a:r>
                <a:rPr lang="zh-CN" altLang="en-US" sz="1915" dirty="0">
                  <a:solidFill>
                    <a:schemeClr val="tx1"/>
                  </a:solidFill>
                  <a:latin typeface="微软雅黑" panose="020B0503020204020204" pitchFamily="34" charset="-122"/>
                  <a:ea typeface="微软雅黑" panose="020B0503020204020204" pitchFamily="34" charset="-122"/>
                </a:rPr>
                <a:t>把同类成品分成几个等级，其价格有所不同</a:t>
              </a:r>
            </a:p>
          </p:txBody>
        </p:sp>
        <p:sp>
          <p:nvSpPr>
            <p:cNvPr id="12" name="AutoShape 18"/>
            <p:cNvSpPr>
              <a:spLocks noChangeArrowheads="1"/>
            </p:cNvSpPr>
            <p:nvPr/>
          </p:nvSpPr>
          <p:spPr bwMode="auto">
            <a:xfrm>
              <a:off x="1415" y="3390"/>
              <a:ext cx="1521" cy="354"/>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ct val="50000"/>
                </a:spcBef>
                <a:spcAft>
                  <a:spcPts val="0"/>
                </a:spcAft>
                <a:defRPr/>
              </a:pPr>
              <a:r>
                <a:rPr lang="zh-CN" altLang="en-US" sz="2295" dirty="0">
                  <a:solidFill>
                    <a:schemeClr val="tx1"/>
                  </a:solidFill>
                  <a:latin typeface="微软雅黑" panose="020B0503020204020204" pitchFamily="34" charset="-122"/>
                  <a:ea typeface="微软雅黑" panose="020B0503020204020204" pitchFamily="34" charset="-122"/>
                </a:rPr>
                <a:t>分级定价策略</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（三）分销策略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、销售渠道：指产品由企业（生产者）向最终顾客（消费者）移动过程中所经过的各个环节，或企业通过中间商（转卖者）到最终顾客的全部市场营销过程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、了解影响销售渠道要素。层次数目、渠道长度、宽度多重性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1504"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1060" y="1017905"/>
            <a:ext cx="9931400"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、销售渠道设计</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）影响销售渠道选择因素。</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）产品因素。价格、体积重量、款式、物理化学性能、技术复杂程度、标准化程度、是否新产品；</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）市场因素。市场区域范畴大小、顾客集中程度、购买量和购买频率；</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）企业因素。销售能力、服务能力、控制能力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）最佳分销渠道选择。使用中间商、数目（独家、广泛和选择性分销）和选择（目标市场、地理、产品、促销、服务、储运、财务和管理能力等）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045482" cy="224282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（四）促销策略：广告、人员推销、营业推销、宣传</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包装策略主要包括（           ）</a:t>
            </a:r>
            <a:endParaRPr kumimoji="0" lang="en-US" altLang="zh-CN"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en-US" altLang="zh-CN" sz="2295"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相似包装策略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差异包装策略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组合包装策略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复用包装策略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．附赠品包装策略</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在投入期不适宜采取的营销策略是（</a:t>
            </a:r>
            <a:r>
              <a:rPr lang="zh-CN" altLang="en-US"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en-US" altLang="zh-CN"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快速掠取策略</a:t>
            </a:r>
            <a:r>
              <a:rPr lang="zh-CN" altLang="en-US" sz="2295" dirty="0">
                <a:solidFill>
                  <a:schemeClr val="tx1"/>
                </a:solidFill>
                <a:latin typeface="Arial" panose="020B0604020202020204"/>
                <a:ea typeface="微软雅黑" panose="020B0503020204020204" pitchFamily="34" charset="-122"/>
                <a:sym typeface="+mn-ea"/>
              </a:rPr>
              <a:t>                  </a:t>
            </a:r>
            <a:endParaRPr lang="en-US" altLang="zh-CN" sz="2295" dirty="0">
              <a:solidFill>
                <a:schemeClr val="tx1"/>
              </a:solidFill>
              <a:latin typeface="Arial" panose="020B0604020202020204"/>
              <a:ea typeface="微软雅黑" panose="020B0503020204020204" pitchFamily="34" charset="-122"/>
            </a:endParaRPr>
          </a:p>
          <a:p>
            <a:pPr lvl="0">
              <a:lnSpc>
                <a:spcPct val="150000"/>
              </a:lnSpc>
              <a:spcBef>
                <a:spcPct val="0"/>
              </a:spcBef>
              <a:buSzPct val="75000"/>
              <a:defRPr/>
            </a:pPr>
            <a:r>
              <a:rPr lang="zh-CN" altLang="en-US" sz="2295" dirty="0">
                <a:solidFill>
                  <a:schemeClr val="tx1"/>
                </a:solidFill>
                <a:latin typeface="Arial" panose="020B0604020202020204"/>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en-US" altLang="zh-CN"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缓慢渗透策略</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en-US" altLang="zh-CN"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快速渗透策略</a:t>
            </a:r>
            <a:r>
              <a:rPr lang="zh-CN" altLang="en-US" sz="2295" dirty="0">
                <a:solidFill>
                  <a:schemeClr val="tx1"/>
                </a:solidFill>
                <a:latin typeface="Arial" panose="020B0604020202020204"/>
                <a:ea typeface="微软雅黑" panose="020B0503020204020204" pitchFamily="34" charset="-122"/>
                <a:sym typeface="+mn-ea"/>
              </a:rPr>
              <a:t>                   </a:t>
            </a:r>
            <a:endParaRPr lang="en-US" altLang="zh-CN" sz="2295" dirty="0">
              <a:solidFill>
                <a:schemeClr val="tx1"/>
              </a:solidFill>
              <a:latin typeface="Arial" panose="020B0604020202020204"/>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Arial" panose="020B0604020202020204"/>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en-US" altLang="zh-CN" sz="2295" dirty="0">
                <a:solidFill>
                  <a:schemeClr val="tx1"/>
                </a:solidFill>
                <a:latin typeface="Arial" panose="020B0604020202020204"/>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公益宣传策略</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Ｄ</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常见的定价方法包括</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成本导向定价法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战略导向定价法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lvl="0">
              <a:lnSpc>
                <a:spcPct val="150000"/>
              </a:lnSpc>
              <a:spcBef>
                <a:spcPct val="0"/>
              </a:spcBef>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需求导向定价法</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利润导向定价法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E.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竞争导向定价法</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ＡＣＥ</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0"/>
              </a:spcBef>
              <a:spcAft>
                <a:spcPts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），即企业在一定地区、一定时间内只选择一家中间商经销或代理其产品</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独家性分销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广泛性分销</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选择性分销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密集性分销</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企业促销策略包括（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广告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人员销售</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营业推广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公共关系</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 宣传</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19" name="文本框 18"/>
          <p:cNvSpPr txBox="1"/>
          <p:nvPr/>
        </p:nvSpPr>
        <p:spPr>
          <a:xfrm>
            <a:off x="848033" y="1032516"/>
            <a:ext cx="8157766" cy="1699260"/>
          </a:xfrm>
          <a:prstGeom prst="rect">
            <a:avLst/>
          </a:prstGeom>
          <a:noFill/>
        </p:spPr>
        <p:txBody>
          <a:bodyPr wrap="square" rtlCol="0">
            <a:spAutoFit/>
          </a:bodyPr>
          <a:lstStyle/>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、消费者的购买决策过程</a:t>
            </a: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）参与购买的角色</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lvl="0" eaLnBrk="1" latinLnBrk="0" hangingPunct="1">
              <a:lnSpc>
                <a:spcPct val="150000"/>
              </a:lnSpc>
              <a:defRPr/>
            </a:pPr>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AutoShape 4"/>
          <p:cNvSpPr>
            <a:spLocks noChangeArrowheads="1"/>
          </p:cNvSpPr>
          <p:nvPr/>
        </p:nvSpPr>
        <p:spPr bwMode="auto">
          <a:xfrm>
            <a:off x="3628827" y="2231985"/>
            <a:ext cx="1666205" cy="1114714"/>
          </a:xfrm>
          <a:prstGeom prst="hexagon">
            <a:avLst>
              <a:gd name="adj" fmla="val 37364"/>
              <a:gd name="vf" fmla="val 115470"/>
            </a:avLst>
          </a:prstGeom>
          <a:solidFill>
            <a:schemeClr val="accent2"/>
          </a:solidFill>
          <a:ln w="9525">
            <a:miter lim="800000"/>
          </a:ln>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pPr algn="ctr"/>
            <a:r>
              <a:rPr lang="zh-CN" altLang="en-US" sz="2295" b="1">
                <a:solidFill>
                  <a:srgbClr val="004250"/>
                </a:solidFill>
                <a:latin typeface="微软雅黑" panose="020B0503020204020204" pitchFamily="34" charset="-122"/>
                <a:ea typeface="微软雅黑" panose="020B0503020204020204" pitchFamily="34" charset="-122"/>
              </a:rPr>
              <a:t>倡议者</a:t>
            </a:r>
          </a:p>
        </p:txBody>
      </p:sp>
      <p:sp>
        <p:nvSpPr>
          <p:cNvPr id="10" name="AutoShape 8"/>
          <p:cNvSpPr>
            <a:spLocks noChangeArrowheads="1"/>
          </p:cNvSpPr>
          <p:nvPr/>
        </p:nvSpPr>
        <p:spPr bwMode="auto">
          <a:xfrm>
            <a:off x="2088698" y="3220948"/>
            <a:ext cx="1667724" cy="1114714"/>
          </a:xfrm>
          <a:prstGeom prst="hexagon">
            <a:avLst>
              <a:gd name="adj" fmla="val 37398"/>
              <a:gd name="vf" fmla="val 115470"/>
            </a:avLst>
          </a:prstGeom>
          <a:solidFill>
            <a:srgbClr val="7EBCE6"/>
          </a:solidFill>
          <a:ln w="9525">
            <a:miter lim="800000"/>
          </a:ln>
          <a:scene3d>
            <a:camera prst="legacyObliqueTopRight"/>
            <a:lightRig rig="legacyFlat3" dir="b"/>
          </a:scene3d>
          <a:sp3d extrusionH="430200" prstMaterial="legacyMatte">
            <a:bevelT w="13500" h="13500" prst="angle"/>
            <a:bevelB w="13500" h="13500" prst="angle"/>
            <a:extrusionClr>
              <a:srgbClr val="7EBCE6"/>
            </a:extrusionClr>
          </a:sp3d>
        </p:spPr>
        <p:txBody>
          <a:bodyPr wrap="none" anchor="ctr">
            <a:flatTx/>
          </a:bodyPr>
          <a:lstStyle/>
          <a:p>
            <a:pPr algn="ctr"/>
            <a:r>
              <a:rPr lang="zh-CN" altLang="en-US" sz="2295" b="1">
                <a:solidFill>
                  <a:srgbClr val="004250"/>
                </a:solidFill>
                <a:latin typeface="微软雅黑" panose="020B0503020204020204" pitchFamily="34" charset="-122"/>
                <a:ea typeface="微软雅黑" panose="020B0503020204020204" pitchFamily="34" charset="-122"/>
              </a:rPr>
              <a:t>使用者</a:t>
            </a:r>
          </a:p>
        </p:txBody>
      </p:sp>
      <p:sp>
        <p:nvSpPr>
          <p:cNvPr id="9" name="AutoShape 7"/>
          <p:cNvSpPr>
            <a:spLocks noChangeArrowheads="1"/>
          </p:cNvSpPr>
          <p:nvPr/>
        </p:nvSpPr>
        <p:spPr bwMode="auto">
          <a:xfrm flipV="1">
            <a:off x="2903702" y="4599918"/>
            <a:ext cx="1666203" cy="1114714"/>
          </a:xfrm>
          <a:prstGeom prst="hexagon">
            <a:avLst>
              <a:gd name="adj" fmla="val 37364"/>
              <a:gd name="vf" fmla="val 115470"/>
            </a:avLst>
          </a:prstGeom>
          <a:solidFill>
            <a:srgbClr val="FC9EF8"/>
          </a:solidFill>
          <a:ln w="9525">
            <a:miter lim="800000"/>
          </a:ln>
          <a:scene3d>
            <a:camera prst="legacyObliqueTopRight"/>
            <a:lightRig rig="legacyFlat3" dir="b"/>
          </a:scene3d>
          <a:sp3d extrusionH="430200" prstMaterial="legacyMatte">
            <a:bevelT w="13500" h="13500" prst="angle"/>
            <a:bevelB w="13500" h="13500" prst="angle"/>
            <a:extrusionClr>
              <a:srgbClr val="FC9EF8"/>
            </a:extrusionClr>
          </a:sp3d>
        </p:spPr>
        <p:txBody>
          <a:bodyPr rot="10800000" wrap="none" anchor="ctr">
            <a:flatTx/>
          </a:bodyPr>
          <a:lstStyle/>
          <a:p>
            <a:pPr algn="ctr"/>
            <a:r>
              <a:rPr lang="zh-CN" altLang="en-US" sz="2295" b="1">
                <a:solidFill>
                  <a:srgbClr val="004250"/>
                </a:solidFill>
                <a:latin typeface="微软雅黑" panose="020B0503020204020204" pitchFamily="34" charset="-122"/>
                <a:ea typeface="微软雅黑" panose="020B0503020204020204" pitchFamily="34" charset="-122"/>
              </a:rPr>
              <a:t>购买者</a:t>
            </a:r>
          </a:p>
        </p:txBody>
      </p:sp>
      <p:sp>
        <p:nvSpPr>
          <p:cNvPr id="7" name="AutoShape 5"/>
          <p:cNvSpPr>
            <a:spLocks noChangeArrowheads="1"/>
          </p:cNvSpPr>
          <p:nvPr/>
        </p:nvSpPr>
        <p:spPr bwMode="auto">
          <a:xfrm>
            <a:off x="5120646" y="3085786"/>
            <a:ext cx="1667724" cy="1114714"/>
          </a:xfrm>
          <a:prstGeom prst="hexagon">
            <a:avLst>
              <a:gd name="adj" fmla="val 37398"/>
              <a:gd name="vf" fmla="val 115470"/>
            </a:avLst>
          </a:prstGeom>
          <a:solidFill>
            <a:srgbClr val="EAE77D"/>
          </a:solidFill>
          <a:ln w="9525">
            <a:miter lim="800000"/>
          </a:ln>
          <a:scene3d>
            <a:camera prst="legacyObliqueTopRight"/>
            <a:lightRig rig="legacyFlat3" dir="b"/>
          </a:scene3d>
          <a:sp3d extrusionH="430200" prstMaterial="legacyMatte">
            <a:bevelT w="13500" h="13500" prst="angle"/>
            <a:bevelB w="13500" h="13500" prst="angle"/>
            <a:extrusionClr>
              <a:srgbClr val="EAE77D"/>
            </a:extrusionClr>
          </a:sp3d>
        </p:spPr>
        <p:txBody>
          <a:bodyPr wrap="none" anchor="ctr">
            <a:flatTx/>
          </a:bodyPr>
          <a:lstStyle/>
          <a:p>
            <a:pPr algn="ctr"/>
            <a:r>
              <a:rPr lang="zh-CN" altLang="en-US" sz="2295" b="1">
                <a:solidFill>
                  <a:srgbClr val="004250"/>
                </a:solidFill>
                <a:latin typeface="微软雅黑" panose="020B0503020204020204" pitchFamily="34" charset="-122"/>
                <a:ea typeface="微软雅黑" panose="020B0503020204020204" pitchFamily="34" charset="-122"/>
              </a:rPr>
              <a:t>影响者</a:t>
            </a:r>
          </a:p>
        </p:txBody>
      </p:sp>
      <p:sp>
        <p:nvSpPr>
          <p:cNvPr id="8" name="AutoShape 6"/>
          <p:cNvSpPr>
            <a:spLocks noChangeArrowheads="1"/>
          </p:cNvSpPr>
          <p:nvPr/>
        </p:nvSpPr>
        <p:spPr bwMode="auto">
          <a:xfrm flipV="1">
            <a:off x="4789539" y="4600222"/>
            <a:ext cx="1667724" cy="1114714"/>
          </a:xfrm>
          <a:prstGeom prst="hexagon">
            <a:avLst>
              <a:gd name="adj" fmla="val 37398"/>
              <a:gd name="vf" fmla="val 115470"/>
            </a:avLst>
          </a:prstGeom>
          <a:solidFill>
            <a:srgbClr val="75EFA6"/>
          </a:solidFill>
          <a:ln w="9525">
            <a:miter lim="800000"/>
          </a:ln>
          <a:scene3d>
            <a:camera prst="legacyObliqueTopRight"/>
            <a:lightRig rig="legacyFlat3" dir="b"/>
          </a:scene3d>
          <a:sp3d extrusionH="430200" prstMaterial="legacyMatte">
            <a:bevelT w="13500" h="13500" prst="angle"/>
            <a:bevelB w="13500" h="13500" prst="angle"/>
            <a:extrusionClr>
              <a:srgbClr val="75EFA6"/>
            </a:extrusionClr>
          </a:sp3d>
        </p:spPr>
        <p:txBody>
          <a:bodyPr rot="10800000" wrap="none" anchor="ctr">
            <a:flatTx/>
          </a:bodyPr>
          <a:lstStyle/>
          <a:p>
            <a:pPr algn="ctr"/>
            <a:r>
              <a:rPr lang="zh-CN" altLang="en-US" sz="2295" b="1">
                <a:solidFill>
                  <a:srgbClr val="004250"/>
                </a:solidFill>
                <a:latin typeface="微软雅黑" panose="020B0503020204020204" pitchFamily="34" charset="-122"/>
                <a:ea typeface="微软雅黑" panose="020B0503020204020204" pitchFamily="34" charset="-122"/>
              </a:rPr>
              <a:t>决策者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9" grpId="0" bldLvl="0" animBg="1"/>
      <p:bldP spid="7"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8082439" cy="1714500"/>
          </a:xfrm>
          <a:prstGeom prst="rect">
            <a:avLst/>
          </a:prstGeom>
          <a:noFill/>
          <a:ln w="9525" algn="ctr">
            <a:noFill/>
            <a:miter lim="800000"/>
          </a:ln>
        </p:spPr>
        <p:txBody>
          <a:bodyPr wrap="square" lIns="118127" tIns="61426" rIns="118127" bIns="61426">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）消费者购买行为类型</a:t>
            </a:r>
            <a:endParaRPr lang="zh-CN" altLang="en-US" sz="2295" dirty="0">
              <a:solidFill>
                <a:schemeClr val="tx1"/>
              </a:solidFill>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graphicFrame>
        <p:nvGraphicFramePr>
          <p:cNvPr id="4" name="Group 50"/>
          <p:cNvGraphicFramePr/>
          <p:nvPr/>
        </p:nvGraphicFramePr>
        <p:xfrm>
          <a:off x="974488" y="1845012"/>
          <a:ext cx="7144385" cy="3167380"/>
        </p:xfrm>
        <a:graphic>
          <a:graphicData uri="http://schemas.openxmlformats.org/drawingml/2006/table">
            <a:tbl>
              <a:tblPr/>
              <a:tblGrid>
                <a:gridCol w="2482215">
                  <a:extLst>
                    <a:ext uri="{9D8B030D-6E8A-4147-A177-3AD203B41FA5}">
                      <a16:colId xmlns:a16="http://schemas.microsoft.com/office/drawing/2014/main" val="20000"/>
                    </a:ext>
                  </a:extLst>
                </a:gridCol>
                <a:gridCol w="2321560">
                  <a:extLst>
                    <a:ext uri="{9D8B030D-6E8A-4147-A177-3AD203B41FA5}">
                      <a16:colId xmlns:a16="http://schemas.microsoft.com/office/drawing/2014/main" val="20001"/>
                    </a:ext>
                  </a:extLst>
                </a:gridCol>
                <a:gridCol w="2340610">
                  <a:extLst>
                    <a:ext uri="{9D8B030D-6E8A-4147-A177-3AD203B41FA5}">
                      <a16:colId xmlns:a16="http://schemas.microsoft.com/office/drawing/2014/main" val="20002"/>
                    </a:ext>
                  </a:extLst>
                </a:gridCol>
              </a:tblGrid>
              <a:tr h="153035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购买参与程度</a:t>
                      </a: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品牌差异程度          </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高</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低</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extLst>
                  <a:ext uri="{0D108BD9-81ED-4DB2-BD59-A6C34878D82A}">
                    <a16:rowId xmlns:a16="http://schemas.microsoft.com/office/drawing/2014/main" val="10000"/>
                  </a:ext>
                </a:extLst>
              </a:tr>
              <a:tr h="81915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大</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复杂型购买行为</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多样化购买行为</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extLst>
                  <a:ext uri="{0D108BD9-81ED-4DB2-BD59-A6C34878D82A}">
                    <a16:rowId xmlns:a16="http://schemas.microsoft.com/office/drawing/2014/main" val="10001"/>
                  </a:ext>
                </a:extLst>
              </a:tr>
              <a:tr h="817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小</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协调型购买行为</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29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习惯型购买行为</a:t>
                      </a:r>
                    </a:p>
                  </a:txBody>
                  <a:tcPr marL="87486" marR="87486" marT="43738" marB="43738"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17660" y="1042235"/>
            <a:ext cx="8187532" cy="2245360"/>
          </a:xfrm>
          <a:prstGeom prst="rect">
            <a:avLst/>
          </a:prstGeom>
          <a:ln algn="ctr">
            <a:miter lim="800000"/>
          </a:ln>
        </p:spPr>
        <p:txBody>
          <a:bodyPr vert="horz" wrap="square" lIns="118127" tIns="61426" rIns="118127" bIns="61426"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）购买决策过程</a:t>
            </a:r>
            <a:endParaRPr lang="zh-CN" altLang="en-US" sz="2295" dirty="0">
              <a:solidFill>
                <a:schemeClr val="tx1"/>
              </a:solidFill>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市场营销</a:t>
            </a:r>
          </a:p>
        </p:txBody>
      </p:sp>
      <p:sp>
        <p:nvSpPr>
          <p:cNvPr id="12" name="AutoShape 14"/>
          <p:cNvSpPr>
            <a:spLocks noChangeArrowheads="1"/>
          </p:cNvSpPr>
          <p:nvPr/>
        </p:nvSpPr>
        <p:spPr bwMode="auto">
          <a:xfrm>
            <a:off x="1572036" y="1699522"/>
            <a:ext cx="6301806" cy="1435157"/>
          </a:xfrm>
          <a:prstGeom prst="wedgeRectCallout">
            <a:avLst>
              <a:gd name="adj1" fmla="val -32454"/>
              <a:gd name="adj2" fmla="val 69130"/>
            </a:avLst>
          </a:prstGeom>
          <a:noFill/>
          <a:ln w="9525">
            <a:solidFill>
              <a:schemeClr val="tx1"/>
            </a:solidFill>
            <a:miter lim="800000"/>
          </a:ln>
        </p:spPr>
        <p:txBody>
          <a:bodyPr/>
          <a:lstStyle/>
          <a:p>
            <a:pPr>
              <a:lnSpc>
                <a:spcPct val="120000"/>
              </a:lnSpc>
            </a:pPr>
            <a:r>
              <a:rPr lang="zh-CN" altLang="en-US" sz="1915">
                <a:solidFill>
                  <a:schemeClr val="tx1"/>
                </a:solidFill>
                <a:latin typeface="微软雅黑" panose="020B0503020204020204" pitchFamily="34" charset="-122"/>
                <a:ea typeface="微软雅黑" panose="020B0503020204020204" pitchFamily="34" charset="-122"/>
              </a:rPr>
              <a:t>个人来源（家庭、朋友、邻居、熟人）、商业来源（广告、推销员、经销商、包装、展览）、公共来源（大众传播媒体、消费者评审组织等）、经验来源（处理、检查和使用产品）等</a:t>
            </a:r>
          </a:p>
        </p:txBody>
      </p:sp>
      <p:sp>
        <p:nvSpPr>
          <p:cNvPr id="4" name="Rectangle 4"/>
          <p:cNvSpPr>
            <a:spLocks noChangeArrowheads="1"/>
          </p:cNvSpPr>
          <p:nvPr/>
        </p:nvSpPr>
        <p:spPr bwMode="auto">
          <a:xfrm>
            <a:off x="861838" y="3672294"/>
            <a:ext cx="751841" cy="757823"/>
          </a:xfrm>
          <a:prstGeom prst="rect">
            <a:avLst/>
          </a:prstGeom>
        </p:spPr>
        <p:style>
          <a:lnRef idx="2">
            <a:schemeClr val="accent1"/>
          </a:lnRef>
          <a:fillRef idx="1">
            <a:schemeClr val="lt1"/>
          </a:fillRef>
          <a:effectRef idx="0">
            <a:schemeClr val="accent1"/>
          </a:effectRef>
          <a:fontRef idx="minor">
            <a:schemeClr val="dk1"/>
          </a:fontRef>
        </p:style>
        <p:txBody>
          <a:bodyPr/>
          <a:lstStyle/>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引起</a:t>
            </a:r>
          </a:p>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需要</a:t>
            </a:r>
          </a:p>
        </p:txBody>
      </p:sp>
      <p:sp>
        <p:nvSpPr>
          <p:cNvPr id="6" name="Line 8"/>
          <p:cNvSpPr>
            <a:spLocks noChangeShapeType="1"/>
          </p:cNvSpPr>
          <p:nvPr/>
        </p:nvSpPr>
        <p:spPr bwMode="auto">
          <a:xfrm>
            <a:off x="1599680" y="4050750"/>
            <a:ext cx="644003" cy="0"/>
          </a:xfrm>
          <a:prstGeom prst="line">
            <a:avLst/>
          </a:prstGeom>
          <a:ln>
            <a:tailEnd type="triangle" w="med" len="med"/>
          </a:ln>
        </p:spPr>
        <p:style>
          <a:lnRef idx="1">
            <a:schemeClr val="accent1"/>
          </a:lnRef>
          <a:fillRef idx="0">
            <a:schemeClr val="accent1"/>
          </a:fillRef>
          <a:effectRef idx="0">
            <a:schemeClr val="accent1"/>
          </a:effectRef>
          <a:fontRef idx="minor">
            <a:schemeClr val="tx1"/>
          </a:fontRef>
        </p:style>
        <p:txBody>
          <a:bodyPr/>
          <a:lstStyle/>
          <a:p>
            <a:endParaRPr lang="zh-CN" altLang="en-US" sz="100"/>
          </a:p>
        </p:txBody>
      </p:sp>
      <p:sp>
        <p:nvSpPr>
          <p:cNvPr id="5" name="Rectangle 5"/>
          <p:cNvSpPr>
            <a:spLocks noChangeArrowheads="1"/>
          </p:cNvSpPr>
          <p:nvPr/>
        </p:nvSpPr>
        <p:spPr bwMode="auto">
          <a:xfrm>
            <a:off x="2258287" y="3672294"/>
            <a:ext cx="751843" cy="757823"/>
          </a:xfrm>
          <a:prstGeom prst="rect">
            <a:avLst/>
          </a:prstGeom>
        </p:spPr>
        <p:style>
          <a:lnRef idx="2">
            <a:schemeClr val="accent1"/>
          </a:lnRef>
          <a:fillRef idx="1">
            <a:schemeClr val="lt1"/>
          </a:fillRef>
          <a:effectRef idx="0">
            <a:schemeClr val="accent1"/>
          </a:effectRef>
          <a:fontRef idx="minor">
            <a:schemeClr val="dk1"/>
          </a:fontRef>
        </p:style>
        <p:txBody>
          <a:bodyPr/>
          <a:lstStyle/>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收集信息</a:t>
            </a:r>
          </a:p>
        </p:txBody>
      </p:sp>
      <p:sp>
        <p:nvSpPr>
          <p:cNvPr id="10" name="Rectangle 12"/>
          <p:cNvSpPr>
            <a:spLocks noChangeArrowheads="1"/>
          </p:cNvSpPr>
          <p:nvPr/>
        </p:nvSpPr>
        <p:spPr bwMode="auto">
          <a:xfrm>
            <a:off x="3708195" y="3671686"/>
            <a:ext cx="751841" cy="757823"/>
          </a:xfrm>
          <a:prstGeom prst="rect">
            <a:avLst/>
          </a:prstGeom>
        </p:spPr>
        <p:style>
          <a:lnRef idx="2">
            <a:schemeClr val="accent1"/>
          </a:lnRef>
          <a:fillRef idx="1">
            <a:schemeClr val="lt1"/>
          </a:fillRef>
          <a:effectRef idx="0">
            <a:schemeClr val="accent1"/>
          </a:effectRef>
          <a:fontRef idx="minor">
            <a:schemeClr val="dk1"/>
          </a:fontRef>
        </p:style>
        <p:txBody>
          <a:bodyPr/>
          <a:lstStyle/>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评价方案</a:t>
            </a:r>
          </a:p>
        </p:txBody>
      </p:sp>
      <p:sp>
        <p:nvSpPr>
          <p:cNvPr id="7" name="Rectangle 6"/>
          <p:cNvSpPr>
            <a:spLocks noChangeArrowheads="1"/>
          </p:cNvSpPr>
          <p:nvPr/>
        </p:nvSpPr>
        <p:spPr bwMode="auto">
          <a:xfrm>
            <a:off x="5132288" y="3671686"/>
            <a:ext cx="751841" cy="757823"/>
          </a:xfrm>
          <a:prstGeom prst="rect">
            <a:avLst/>
          </a:prstGeom>
        </p:spPr>
        <p:style>
          <a:lnRef idx="2">
            <a:schemeClr val="accent1"/>
          </a:lnRef>
          <a:fillRef idx="1">
            <a:schemeClr val="lt1"/>
          </a:fillRef>
          <a:effectRef idx="0">
            <a:schemeClr val="accent1"/>
          </a:effectRef>
          <a:fontRef idx="minor">
            <a:schemeClr val="dk1"/>
          </a:fontRef>
        </p:style>
        <p:txBody>
          <a:bodyPr/>
          <a:lstStyle/>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决定购买</a:t>
            </a:r>
          </a:p>
        </p:txBody>
      </p:sp>
      <p:sp>
        <p:nvSpPr>
          <p:cNvPr id="8" name="Rectangle 7"/>
          <p:cNvSpPr>
            <a:spLocks noChangeArrowheads="1"/>
          </p:cNvSpPr>
          <p:nvPr/>
        </p:nvSpPr>
        <p:spPr bwMode="auto">
          <a:xfrm>
            <a:off x="6538459" y="3671686"/>
            <a:ext cx="1350279" cy="757823"/>
          </a:xfrm>
          <a:prstGeom prst="rect">
            <a:avLst/>
          </a:prstGeom>
        </p:spPr>
        <p:style>
          <a:lnRef idx="2">
            <a:schemeClr val="accent1"/>
          </a:lnRef>
          <a:fillRef idx="1">
            <a:schemeClr val="lt1"/>
          </a:fillRef>
          <a:effectRef idx="0">
            <a:schemeClr val="accent1"/>
          </a:effectRef>
          <a:fontRef idx="minor">
            <a:schemeClr val="dk1"/>
          </a:fontRef>
        </p:style>
        <p:txBody>
          <a:bodyPr/>
          <a:lstStyle/>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购后感觉</a:t>
            </a:r>
          </a:p>
          <a:p>
            <a:pPr algn="ctr">
              <a:lnSpc>
                <a:spcPct val="128000"/>
              </a:lnSpc>
            </a:pPr>
            <a:r>
              <a:rPr lang="zh-CN" altLang="en-US" sz="1915">
                <a:solidFill>
                  <a:schemeClr val="tx1"/>
                </a:solidFill>
                <a:latin typeface="微软雅黑" panose="020B0503020204020204" pitchFamily="34" charset="-122"/>
                <a:ea typeface="微软雅黑" panose="020B0503020204020204" pitchFamily="34" charset="-122"/>
              </a:rPr>
              <a:t>和行为</a:t>
            </a:r>
          </a:p>
        </p:txBody>
      </p:sp>
      <p:sp>
        <p:nvSpPr>
          <p:cNvPr id="9" name="Line 9"/>
          <p:cNvSpPr>
            <a:spLocks noChangeShapeType="1"/>
          </p:cNvSpPr>
          <p:nvPr/>
        </p:nvSpPr>
        <p:spPr bwMode="auto">
          <a:xfrm>
            <a:off x="3047769" y="4050142"/>
            <a:ext cx="645521" cy="0"/>
          </a:xfrm>
          <a:prstGeom prst="line">
            <a:avLst/>
          </a:prstGeom>
          <a:ln>
            <a:tailEnd type="triangle" w="med" len="med"/>
          </a:ln>
        </p:spPr>
        <p:style>
          <a:lnRef idx="1">
            <a:schemeClr val="accent1"/>
          </a:lnRef>
          <a:fillRef idx="0">
            <a:schemeClr val="accent1"/>
          </a:fillRef>
          <a:effectRef idx="0">
            <a:schemeClr val="accent1"/>
          </a:effectRef>
          <a:fontRef idx="minor">
            <a:schemeClr val="tx1"/>
          </a:fontRef>
        </p:style>
        <p:txBody>
          <a:bodyPr/>
          <a:lstStyle/>
          <a:p>
            <a:endParaRPr lang="zh-CN" altLang="en-US" sz="100"/>
          </a:p>
        </p:txBody>
      </p:sp>
      <p:sp>
        <p:nvSpPr>
          <p:cNvPr id="11" name="Line 9"/>
          <p:cNvSpPr>
            <a:spLocks noChangeShapeType="1"/>
          </p:cNvSpPr>
          <p:nvPr/>
        </p:nvSpPr>
        <p:spPr bwMode="auto">
          <a:xfrm>
            <a:off x="4400006" y="4051357"/>
            <a:ext cx="645521" cy="0"/>
          </a:xfrm>
          <a:prstGeom prst="line">
            <a:avLst/>
          </a:prstGeom>
          <a:ln>
            <a:tailEnd type="triangle" w="med" len="med"/>
          </a:ln>
        </p:spPr>
        <p:style>
          <a:lnRef idx="1">
            <a:schemeClr val="accent1"/>
          </a:lnRef>
          <a:fillRef idx="0">
            <a:schemeClr val="accent1"/>
          </a:fillRef>
          <a:effectRef idx="0">
            <a:schemeClr val="accent1"/>
          </a:effectRef>
          <a:fontRef idx="minor">
            <a:schemeClr val="tx1"/>
          </a:fontRef>
        </p:style>
        <p:txBody>
          <a:bodyPr/>
          <a:lstStyle/>
          <a:p>
            <a:endParaRPr lang="zh-CN" altLang="en-US" sz="100"/>
          </a:p>
        </p:txBody>
      </p:sp>
      <p:sp>
        <p:nvSpPr>
          <p:cNvPr id="13" name="Line 9"/>
          <p:cNvSpPr>
            <a:spLocks noChangeShapeType="1"/>
          </p:cNvSpPr>
          <p:nvPr/>
        </p:nvSpPr>
        <p:spPr bwMode="auto">
          <a:xfrm>
            <a:off x="5772897" y="4051357"/>
            <a:ext cx="645521" cy="0"/>
          </a:xfrm>
          <a:prstGeom prst="line">
            <a:avLst/>
          </a:prstGeom>
          <a:ln>
            <a:tailEnd type="triangle" w="med" len="med"/>
          </a:ln>
        </p:spPr>
        <p:style>
          <a:lnRef idx="1">
            <a:schemeClr val="accent1"/>
          </a:lnRef>
          <a:fillRef idx="0">
            <a:schemeClr val="accent1"/>
          </a:fillRef>
          <a:effectRef idx="0">
            <a:schemeClr val="accent1"/>
          </a:effectRef>
          <a:fontRef idx="minor">
            <a:schemeClr val="tx1"/>
          </a:fontRef>
        </p:style>
        <p:txBody>
          <a:bodyPr/>
          <a:lstStyle/>
          <a:p>
            <a:endParaRPr lang="zh-CN" altLang="en-US" sz="100"/>
          </a:p>
        </p:txBody>
      </p:sp>
      <p:sp>
        <p:nvSpPr>
          <p:cNvPr id="14" name="AutoShape 13"/>
          <p:cNvSpPr>
            <a:spLocks noChangeArrowheads="1"/>
          </p:cNvSpPr>
          <p:nvPr/>
        </p:nvSpPr>
        <p:spPr bwMode="auto">
          <a:xfrm>
            <a:off x="847217" y="4968035"/>
            <a:ext cx="6654186" cy="1221022"/>
          </a:xfrm>
          <a:prstGeom prst="wedgeRectCallout">
            <a:avLst>
              <a:gd name="adj1" fmla="val -40931"/>
              <a:gd name="adj2" fmla="val -95264"/>
            </a:avLst>
          </a:prstGeom>
          <a:noFill/>
          <a:ln w="12700">
            <a:solidFill>
              <a:schemeClr val="tx1"/>
            </a:solidFill>
            <a:miter lim="800000"/>
          </a:ln>
        </p:spPr>
        <p:txBody>
          <a:bodyPr/>
          <a:lstStyle/>
          <a:p>
            <a:pPr>
              <a:lnSpc>
                <a:spcPct val="120000"/>
              </a:lnSpc>
            </a:pPr>
            <a:r>
              <a:rPr lang="zh-CN" altLang="en-US" sz="1915">
                <a:solidFill>
                  <a:schemeClr val="tx1"/>
                </a:solidFill>
                <a:latin typeface="微软雅黑" panose="020B0503020204020204" pitchFamily="34" charset="-122"/>
                <a:ea typeface="微软雅黑" panose="020B0503020204020204" pitchFamily="34" charset="-122"/>
              </a:rPr>
              <a:t>一是注意了解那些与本企业的产品实际上或潜在地有关联的驱使力；二是消费者对某种产品的需求强度，会随着时间的推移而变动，并且被一些诱因所触发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1"/>
                                          </p:val>
                                        </p:tav>
                                        <p:tav tm="100000">
                                          <p:val>
                                            <p:strVal val="#ppt_x"/>
                                          </p:val>
                                        </p:tav>
                                      </p:tavLst>
                                    </p:anim>
                                    <p:anim calcmode="lin" valueType="num">
                                      <p:cBhvr>
                                        <p:cTn id="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NAME" val="RectangleShape"/>
</p:tagLst>
</file>

<file path=ppt/tags/tag10.xml><?xml version="1.0" encoding="utf-8"?>
<p:tagLst xmlns:a="http://schemas.openxmlformats.org/drawingml/2006/main" xmlns:r="http://schemas.openxmlformats.org/officeDocument/2006/relationships" xmlns:p="http://schemas.openxmlformats.org/presentationml/2006/main">
  <p:tag name="NAME" val="RectangleText"/>
</p:tagLst>
</file>

<file path=ppt/tags/tag11.xml><?xml version="1.0" encoding="utf-8"?>
<p:tagLst xmlns:a="http://schemas.openxmlformats.org/drawingml/2006/main" xmlns:r="http://schemas.openxmlformats.org/officeDocument/2006/relationships" xmlns:p="http://schemas.openxmlformats.org/presentationml/2006/main">
  <p:tag name="NAME" val="RectangleShape"/>
</p:tagLst>
</file>

<file path=ppt/tags/tag12.xml><?xml version="1.0" encoding="utf-8"?>
<p:tagLst xmlns:a="http://schemas.openxmlformats.org/drawingml/2006/main" xmlns:r="http://schemas.openxmlformats.org/officeDocument/2006/relationships" xmlns:p="http://schemas.openxmlformats.org/presentationml/2006/main">
  <p:tag name="NAME" val="RectangleText"/>
</p:tagLst>
</file>

<file path=ppt/tags/tag13.xml><?xml version="1.0" encoding="utf-8"?>
<p:tagLst xmlns:a="http://schemas.openxmlformats.org/drawingml/2006/main" xmlns:r="http://schemas.openxmlformats.org/officeDocument/2006/relationships" xmlns:p="http://schemas.openxmlformats.org/presentationml/2006/main">
  <p:tag name="NAME" val="RectangleShape"/>
</p:tagLst>
</file>

<file path=ppt/tags/tag14.xml><?xml version="1.0" encoding="utf-8"?>
<p:tagLst xmlns:a="http://schemas.openxmlformats.org/drawingml/2006/main" xmlns:r="http://schemas.openxmlformats.org/officeDocument/2006/relationships" xmlns:p="http://schemas.openxmlformats.org/presentationml/2006/main">
  <p:tag name="NAME" val="RectangleText"/>
</p:tagLst>
</file>

<file path=ppt/tags/tag15.xml><?xml version="1.0" encoding="utf-8"?>
<p:tagLst xmlns:a="http://schemas.openxmlformats.org/drawingml/2006/main" xmlns:r="http://schemas.openxmlformats.org/officeDocument/2006/relationships" xmlns:p="http://schemas.openxmlformats.org/presentationml/2006/main">
  <p:tag name="NAME" val="RectangleShape"/>
</p:tagLst>
</file>

<file path=ppt/tags/tag16.xml><?xml version="1.0" encoding="utf-8"?>
<p:tagLst xmlns:a="http://schemas.openxmlformats.org/drawingml/2006/main" xmlns:r="http://schemas.openxmlformats.org/officeDocument/2006/relationships" xmlns:p="http://schemas.openxmlformats.org/presentationml/2006/main">
  <p:tag name="NAME" val="RectangleText"/>
</p:tagLst>
</file>

<file path=ppt/tags/tag17.xml><?xml version="1.0" encoding="utf-8"?>
<p:tagLst xmlns:a="http://schemas.openxmlformats.org/drawingml/2006/main" xmlns:r="http://schemas.openxmlformats.org/officeDocument/2006/relationships" xmlns:p="http://schemas.openxmlformats.org/presentationml/2006/main">
  <p:tag name="NAME" val="RectangleShape"/>
</p:tagLst>
</file>

<file path=ppt/tags/tag18.xml><?xml version="1.0" encoding="utf-8"?>
<p:tagLst xmlns:a="http://schemas.openxmlformats.org/drawingml/2006/main" xmlns:r="http://schemas.openxmlformats.org/officeDocument/2006/relationships" xmlns:p="http://schemas.openxmlformats.org/presentationml/2006/main">
  <p:tag name="NAME" val="RectangleText"/>
</p:tagLst>
</file>

<file path=ppt/tags/tag19.xml><?xml version="1.0" encoding="utf-8"?>
<p:tagLst xmlns:a="http://schemas.openxmlformats.org/drawingml/2006/main" xmlns:r="http://schemas.openxmlformats.org/officeDocument/2006/relationships" xmlns:p="http://schemas.openxmlformats.org/presentationml/2006/main">
  <p:tag name="NAME" val="RectangleShape"/>
</p:tagLst>
</file>

<file path=ppt/tags/tag2.xml><?xml version="1.0" encoding="utf-8"?>
<p:tagLst xmlns:a="http://schemas.openxmlformats.org/drawingml/2006/main" xmlns:r="http://schemas.openxmlformats.org/officeDocument/2006/relationships" xmlns:p="http://schemas.openxmlformats.org/presentationml/2006/main">
  <p:tag name="NAME" val="RectangleText"/>
</p:tagLst>
</file>

<file path=ppt/tags/tag20.xml><?xml version="1.0" encoding="utf-8"?>
<p:tagLst xmlns:a="http://schemas.openxmlformats.org/drawingml/2006/main" xmlns:r="http://schemas.openxmlformats.org/officeDocument/2006/relationships" xmlns:p="http://schemas.openxmlformats.org/presentationml/2006/main">
  <p:tag name="NAME" val="RectangleText"/>
</p:tagLst>
</file>

<file path=ppt/tags/tag21.xml><?xml version="1.0" encoding="utf-8"?>
<p:tagLst xmlns:a="http://schemas.openxmlformats.org/drawingml/2006/main" xmlns:r="http://schemas.openxmlformats.org/officeDocument/2006/relationships" xmlns:p="http://schemas.openxmlformats.org/presentationml/2006/main">
  <p:tag name="NAME" val="RectangleShape"/>
</p:tagLst>
</file>

<file path=ppt/tags/tag22.xml><?xml version="1.0" encoding="utf-8"?>
<p:tagLst xmlns:a="http://schemas.openxmlformats.org/drawingml/2006/main" xmlns:r="http://schemas.openxmlformats.org/officeDocument/2006/relationships" xmlns:p="http://schemas.openxmlformats.org/presentationml/2006/main">
  <p:tag name="NAME" val="RectangleText"/>
</p:tagLst>
</file>

<file path=ppt/tags/tag23.xml><?xml version="1.0" encoding="utf-8"?>
<p:tagLst xmlns:a="http://schemas.openxmlformats.org/drawingml/2006/main" xmlns:r="http://schemas.openxmlformats.org/officeDocument/2006/relationships" xmlns:p="http://schemas.openxmlformats.org/presentationml/2006/main">
  <p:tag name="NAME" val="RectangleShape"/>
</p:tagLst>
</file>

<file path=ppt/tags/tag24.xml><?xml version="1.0" encoding="utf-8"?>
<p:tagLst xmlns:a="http://schemas.openxmlformats.org/drawingml/2006/main" xmlns:r="http://schemas.openxmlformats.org/officeDocument/2006/relationships" xmlns:p="http://schemas.openxmlformats.org/presentationml/2006/main">
  <p:tag name="NAME" val="RectangleText"/>
</p:tagLst>
</file>

<file path=ppt/tags/tag25.xml><?xml version="1.0" encoding="utf-8"?>
<p:tagLst xmlns:a="http://schemas.openxmlformats.org/drawingml/2006/main" xmlns:r="http://schemas.openxmlformats.org/officeDocument/2006/relationships" xmlns:p="http://schemas.openxmlformats.org/presentationml/2006/main">
  <p:tag name="NAME" val="RectangleShape"/>
</p:tagLst>
</file>

<file path=ppt/tags/tag26.xml><?xml version="1.0" encoding="utf-8"?>
<p:tagLst xmlns:a="http://schemas.openxmlformats.org/drawingml/2006/main" xmlns:r="http://schemas.openxmlformats.org/officeDocument/2006/relationships" xmlns:p="http://schemas.openxmlformats.org/presentationml/2006/main">
  <p:tag name="NAME" val="RectangleText"/>
</p:tagLst>
</file>

<file path=ppt/tags/tag27.xml><?xml version="1.0" encoding="utf-8"?>
<p:tagLst xmlns:a="http://schemas.openxmlformats.org/drawingml/2006/main" xmlns:r="http://schemas.openxmlformats.org/officeDocument/2006/relationships" xmlns:p="http://schemas.openxmlformats.org/presentationml/2006/main">
  <p:tag name="NAME" val="RectangleShape"/>
</p:tagLst>
</file>

<file path=ppt/tags/tag28.xml><?xml version="1.0" encoding="utf-8"?>
<p:tagLst xmlns:a="http://schemas.openxmlformats.org/drawingml/2006/main" xmlns:r="http://schemas.openxmlformats.org/officeDocument/2006/relationships" xmlns:p="http://schemas.openxmlformats.org/presentationml/2006/main">
  <p:tag name="NAME" val="RectangleText"/>
</p:tagLst>
</file>

<file path=ppt/tags/tag29.xml><?xml version="1.0" encoding="utf-8"?>
<p:tagLst xmlns:a="http://schemas.openxmlformats.org/drawingml/2006/main" xmlns:r="http://schemas.openxmlformats.org/officeDocument/2006/relationships" xmlns:p="http://schemas.openxmlformats.org/presentationml/2006/main">
  <p:tag name="NAME" val="RectangleShape"/>
</p:tagLst>
</file>

<file path=ppt/tags/tag3.xml><?xml version="1.0" encoding="utf-8"?>
<p:tagLst xmlns:a="http://schemas.openxmlformats.org/drawingml/2006/main" xmlns:r="http://schemas.openxmlformats.org/officeDocument/2006/relationships" xmlns:p="http://schemas.openxmlformats.org/presentationml/2006/main">
  <p:tag name="NAME" val="RectangleShape"/>
</p:tagLst>
</file>

<file path=ppt/tags/tag30.xml><?xml version="1.0" encoding="utf-8"?>
<p:tagLst xmlns:a="http://schemas.openxmlformats.org/drawingml/2006/main" xmlns:r="http://schemas.openxmlformats.org/officeDocument/2006/relationships" xmlns:p="http://schemas.openxmlformats.org/presentationml/2006/main">
  <p:tag name="NAME" val="RectangleText"/>
</p:tagLst>
</file>

<file path=ppt/tags/tag31.xml><?xml version="1.0" encoding="utf-8"?>
<p:tagLst xmlns:a="http://schemas.openxmlformats.org/drawingml/2006/main" xmlns:r="http://schemas.openxmlformats.org/officeDocument/2006/relationships" xmlns:p="http://schemas.openxmlformats.org/presentationml/2006/main">
  <p:tag name="NAME" val="RectangleShape"/>
</p:tagLst>
</file>

<file path=ppt/tags/tag32.xml><?xml version="1.0" encoding="utf-8"?>
<p:tagLst xmlns:a="http://schemas.openxmlformats.org/drawingml/2006/main" xmlns:r="http://schemas.openxmlformats.org/officeDocument/2006/relationships" xmlns:p="http://schemas.openxmlformats.org/presentationml/2006/main">
  <p:tag name="NAME" val="RectangleText"/>
</p:tagLst>
</file>

<file path=ppt/tags/tag33.xml><?xml version="1.0" encoding="utf-8"?>
<p:tagLst xmlns:a="http://schemas.openxmlformats.org/drawingml/2006/main" xmlns:r="http://schemas.openxmlformats.org/officeDocument/2006/relationships" xmlns:p="http://schemas.openxmlformats.org/presentationml/2006/main">
  <p:tag name="NAME" val="RectangleShape"/>
</p:tagLst>
</file>

<file path=ppt/tags/tag34.xml><?xml version="1.0" encoding="utf-8"?>
<p:tagLst xmlns:a="http://schemas.openxmlformats.org/drawingml/2006/main" xmlns:r="http://schemas.openxmlformats.org/officeDocument/2006/relationships" xmlns:p="http://schemas.openxmlformats.org/presentationml/2006/main">
  <p:tag name="NAME" val="RectangleText"/>
</p:tagLst>
</file>

<file path=ppt/tags/tag4.xml><?xml version="1.0" encoding="utf-8"?>
<p:tagLst xmlns:a="http://schemas.openxmlformats.org/drawingml/2006/main" xmlns:r="http://schemas.openxmlformats.org/officeDocument/2006/relationships" xmlns:p="http://schemas.openxmlformats.org/presentationml/2006/main">
  <p:tag name="NAME" val="RectangleText"/>
</p:tagLst>
</file>

<file path=ppt/tags/tag5.xml><?xml version="1.0" encoding="utf-8"?>
<p:tagLst xmlns:a="http://schemas.openxmlformats.org/drawingml/2006/main" xmlns:r="http://schemas.openxmlformats.org/officeDocument/2006/relationships" xmlns:p="http://schemas.openxmlformats.org/presentationml/2006/main">
  <p:tag name="NAME" val="RectangleShape"/>
</p:tagLst>
</file>

<file path=ppt/tags/tag6.xml><?xml version="1.0" encoding="utf-8"?>
<p:tagLst xmlns:a="http://schemas.openxmlformats.org/drawingml/2006/main" xmlns:r="http://schemas.openxmlformats.org/officeDocument/2006/relationships" xmlns:p="http://schemas.openxmlformats.org/presentationml/2006/main">
  <p:tag name="NAME" val="RectangleText"/>
</p:tagLst>
</file>

<file path=ppt/tags/tag7.xml><?xml version="1.0" encoding="utf-8"?>
<p:tagLst xmlns:a="http://schemas.openxmlformats.org/drawingml/2006/main" xmlns:r="http://schemas.openxmlformats.org/officeDocument/2006/relationships" xmlns:p="http://schemas.openxmlformats.org/presentationml/2006/main">
  <p:tag name="NAME" val="RectangleShape"/>
</p:tagLst>
</file>

<file path=ppt/tags/tag8.xml><?xml version="1.0" encoding="utf-8"?>
<p:tagLst xmlns:a="http://schemas.openxmlformats.org/drawingml/2006/main" xmlns:r="http://schemas.openxmlformats.org/officeDocument/2006/relationships" xmlns:p="http://schemas.openxmlformats.org/presentationml/2006/main">
  <p:tag name="NAME" val="RectangleText"/>
</p:tagLst>
</file>

<file path=ppt/tags/tag9.xml><?xml version="1.0" encoding="utf-8"?>
<p:tagLst xmlns:a="http://schemas.openxmlformats.org/drawingml/2006/main" xmlns:r="http://schemas.openxmlformats.org/officeDocument/2006/relationships" xmlns:p="http://schemas.openxmlformats.org/presentationml/2006/main">
  <p:tag name="NAME" val="RectangleShape"/>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3605</Words>
  <Application>Microsoft Office PowerPoint</Application>
  <PresentationFormat>宽屏</PresentationFormat>
  <Paragraphs>516</Paragraphs>
  <Slides>57</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57</vt:i4>
      </vt:variant>
    </vt:vector>
  </HeadingPairs>
  <TitlesOfParts>
    <vt:vector size="66" baseType="lpstr">
      <vt:lpstr>黑体</vt:lpstr>
      <vt:lpstr>华文新魏</vt:lpstr>
      <vt:lpstr>微软雅黑</vt:lpstr>
      <vt:lpstr>Arial</vt:lpstr>
      <vt:lpstr>Calibri</vt:lpstr>
      <vt:lpstr>Calibri Light</vt:lpstr>
      <vt:lpstr>Wingdings</vt:lpstr>
      <vt:lpstr>自定义设计方案</vt:lpstr>
      <vt:lpstr>1_自定义设计方案</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350</cp:revision>
  <dcterms:created xsi:type="dcterms:W3CDTF">2015-04-07T05:51:00Z</dcterms:created>
  <dcterms:modified xsi:type="dcterms:W3CDTF">2021-06-08T05:09:46Z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