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7" r:id="rId3"/>
    <p:sldId id="257" r:id="rId4"/>
    <p:sldId id="301" r:id="rId5"/>
    <p:sldId id="302" r:id="rId6"/>
    <p:sldId id="258" r:id="rId7"/>
    <p:sldId id="260" r:id="rId8"/>
    <p:sldId id="261" r:id="rId9"/>
    <p:sldId id="262" r:id="rId10"/>
    <p:sldId id="263" r:id="rId11"/>
    <p:sldId id="264" r:id="rId12"/>
    <p:sldId id="266" r:id="rId13"/>
    <p:sldId id="267" r:id="rId14"/>
    <p:sldId id="303" r:id="rId15"/>
    <p:sldId id="268" r:id="rId16"/>
    <p:sldId id="269" r:id="rId17"/>
    <p:sldId id="270" r:id="rId18"/>
    <p:sldId id="272" r:id="rId19"/>
    <p:sldId id="271" r:id="rId20"/>
    <p:sldId id="273" r:id="rId21"/>
    <p:sldId id="274" r:id="rId22"/>
    <p:sldId id="275" r:id="rId23"/>
    <p:sldId id="276"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4" r:id="rId46"/>
    <p:sldId id="305" r:id="rId47"/>
    <p:sldId id="308" r:id="rId48"/>
    <p:sldId id="306"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1497320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745020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312347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2870091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3896777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1793149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3180407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1018481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808783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3356672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2961774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1418572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2206537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2270185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2791227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44A594-6644-4CE9-97A0-5CF2BFBD2046}"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1523315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344A594-6644-4CE9-97A0-5CF2BFBD2046}"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322D7AA8-5180-4206-A549-E0F0D498DC5A}" type="slidenum">
              <a:rPr lang="zh-CN" altLang="en-US" smtClean="0"/>
              <a:pPr/>
              <a:t>‹#›</a:t>
            </a:fld>
            <a:endParaRPr lang="zh-CN" altLang="en-US"/>
          </a:p>
        </p:txBody>
      </p:sp>
    </p:spTree>
    <p:extLst>
      <p:ext uri="{BB962C8B-B14F-4D97-AF65-F5344CB8AC3E}">
        <p14:creationId xmlns="" xmlns:p14="http://schemas.microsoft.com/office/powerpoint/2010/main" val="227080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5</a:t>
            </a:r>
            <a:r>
              <a:rPr lang="zh-CN" altLang="zh-CN" dirty="0" smtClean="0"/>
              <a:t>章</a:t>
            </a:r>
            <a:r>
              <a:rPr lang="en-US" altLang="zh-CN" dirty="0" smtClean="0"/>
              <a:t>  </a:t>
            </a:r>
            <a:r>
              <a:rPr lang="zh-CN" altLang="zh-CN" dirty="0" smtClean="0"/>
              <a:t>职位</a:t>
            </a:r>
            <a:r>
              <a:rPr lang="zh-CN" altLang="zh-CN" dirty="0"/>
              <a:t>分析</a:t>
            </a:r>
            <a:br>
              <a:rPr lang="zh-CN" altLang="zh-CN" dirty="0"/>
            </a:br>
            <a:endParaRPr lang="zh-CN" altLang="en-US" dirty="0"/>
          </a:p>
        </p:txBody>
      </p:sp>
    </p:spTree>
    <p:extLst>
      <p:ext uri="{BB962C8B-B14F-4D97-AF65-F5344CB8AC3E}">
        <p14:creationId xmlns="" xmlns:p14="http://schemas.microsoft.com/office/powerpoint/2010/main" val="35137716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
        <p:nvSpPr>
          <p:cNvPr id="3" name="文本框 2"/>
          <p:cNvSpPr txBox="1"/>
          <p:nvPr/>
        </p:nvSpPr>
        <p:spPr>
          <a:xfrm>
            <a:off x="508001" y="1011582"/>
            <a:ext cx="6838122" cy="4524315"/>
          </a:xfrm>
          <a:prstGeom prst="rect">
            <a:avLst/>
          </a:prstGeom>
          <a:noFill/>
        </p:spPr>
        <p:txBody>
          <a:bodyPr wrap="square" rtlCol="0">
            <a:spAutoFit/>
          </a:bodyPr>
          <a:lstStyle/>
          <a:p>
            <a:r>
              <a:rPr lang="zh-CN" altLang="en-US" sz="2400" dirty="0"/>
              <a:t>（一）职位的</a:t>
            </a:r>
            <a:r>
              <a:rPr lang="zh-CN" altLang="en-US" sz="2400" dirty="0" smtClean="0"/>
              <a:t>产生</a:t>
            </a:r>
            <a:endParaRPr lang="en-US" altLang="zh-CN" sz="2400" dirty="0" smtClean="0"/>
          </a:p>
          <a:p>
            <a:endParaRPr lang="zh-CN" altLang="en-US" sz="2400" dirty="0">
              <a:latin typeface="仿宋" panose="02010609060101010101" pitchFamily="49" charset="-122"/>
              <a:ea typeface="仿宋" panose="02010609060101010101" pitchFamily="49" charset="-122"/>
            </a:endParaRPr>
          </a:p>
          <a:p>
            <a:r>
              <a:rPr lang="zh-CN" altLang="en-US" sz="2400" dirty="0">
                <a:latin typeface="+mn-ea"/>
              </a:rPr>
              <a:t>职位产生于分工协作中不同环节工作任务的特殊性，当这些特殊工作任务不断重复进行，具有稳定化、结构化、标准化和专业化特征时，职位产生的条件就具备了。</a:t>
            </a:r>
            <a:endParaRPr lang="en-US" altLang="zh-CN" sz="2400" dirty="0">
              <a:latin typeface="+mn-ea"/>
            </a:endParaRPr>
          </a:p>
          <a:p>
            <a:endParaRPr lang="zh-CN" altLang="en-US" sz="2400" dirty="0"/>
          </a:p>
          <a:p>
            <a:pPr marL="457200" indent="-457200">
              <a:buFont typeface="Wingdings" panose="05000000000000000000" pitchFamily="2" charset="2"/>
              <a:buChar char="ü"/>
            </a:pPr>
            <a:r>
              <a:rPr lang="zh-CN" altLang="en-US" sz="2400" dirty="0" smtClean="0"/>
              <a:t>工作内容</a:t>
            </a:r>
            <a:r>
              <a:rPr lang="zh-CN" altLang="en-US" sz="2400" dirty="0"/>
              <a:t>稳定化</a:t>
            </a:r>
          </a:p>
          <a:p>
            <a:pPr marL="457200" indent="-457200">
              <a:buFont typeface="Wingdings" panose="05000000000000000000" pitchFamily="2" charset="2"/>
              <a:buChar char="ü"/>
            </a:pPr>
            <a:r>
              <a:rPr lang="zh-CN" altLang="en-US" sz="2400" dirty="0"/>
              <a:t>工作形式结构化</a:t>
            </a:r>
          </a:p>
          <a:p>
            <a:pPr marL="457200" indent="-457200">
              <a:buFont typeface="Wingdings" panose="05000000000000000000" pitchFamily="2" charset="2"/>
              <a:buChar char="ü"/>
            </a:pPr>
            <a:r>
              <a:rPr lang="zh-CN" altLang="en-US" sz="2400" dirty="0"/>
              <a:t>工作要求标准化</a:t>
            </a:r>
          </a:p>
          <a:p>
            <a:pPr marL="457200" indent="-457200">
              <a:buFont typeface="Wingdings" panose="05000000000000000000" pitchFamily="2" charset="2"/>
              <a:buChar char="ü"/>
            </a:pPr>
            <a:r>
              <a:rPr lang="zh-CN" altLang="en-US" sz="2400" dirty="0"/>
              <a:t>工作能力专业化</a:t>
            </a:r>
          </a:p>
          <a:p>
            <a:endParaRPr lang="zh-CN" altLang="en-US" sz="2400" dirty="0"/>
          </a:p>
        </p:txBody>
      </p:sp>
    </p:spTree>
    <p:extLst>
      <p:ext uri="{BB962C8B-B14F-4D97-AF65-F5344CB8AC3E}">
        <p14:creationId xmlns="" xmlns:p14="http://schemas.microsoft.com/office/powerpoint/2010/main" val="34479862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
        <p:nvSpPr>
          <p:cNvPr id="3" name="文本框 2"/>
          <p:cNvSpPr txBox="1"/>
          <p:nvPr/>
        </p:nvSpPr>
        <p:spPr>
          <a:xfrm>
            <a:off x="508001" y="1011582"/>
            <a:ext cx="6838122" cy="4524315"/>
          </a:xfrm>
          <a:prstGeom prst="rect">
            <a:avLst/>
          </a:prstGeom>
          <a:noFill/>
        </p:spPr>
        <p:txBody>
          <a:bodyPr wrap="square" rtlCol="0">
            <a:spAutoFit/>
          </a:bodyPr>
          <a:lstStyle/>
          <a:p>
            <a:r>
              <a:rPr lang="zh-CN" altLang="en-US" sz="2400" dirty="0"/>
              <a:t>（二）职位的</a:t>
            </a:r>
            <a:r>
              <a:rPr lang="zh-CN" altLang="en-US" sz="2400" dirty="0" smtClean="0"/>
              <a:t>结构</a:t>
            </a:r>
            <a:endParaRPr lang="en-US" altLang="zh-CN" sz="2400" dirty="0" smtClean="0"/>
          </a:p>
          <a:p>
            <a:endParaRPr lang="zh-CN" altLang="en-US" sz="2400" dirty="0"/>
          </a:p>
          <a:p>
            <a:r>
              <a:rPr lang="zh-CN" altLang="en-US" sz="2400" dirty="0">
                <a:latin typeface="+mn-ea"/>
              </a:rPr>
              <a:t>在工作任务稳定化、结构化、标准化、专业化的基础上，可以对工作责任和权力进行界定，从而明确对于工作人员能力和素质的要求，这种界定结果就是职位。职位由一定的责任、权力、资格和待遇构成。</a:t>
            </a:r>
            <a:endParaRPr lang="en-US" altLang="zh-CN" sz="2400" dirty="0">
              <a:latin typeface="+mn-ea"/>
            </a:endParaRPr>
          </a:p>
          <a:p>
            <a:endParaRPr lang="zh-CN" altLang="en-US" sz="2400" dirty="0"/>
          </a:p>
          <a:p>
            <a:pPr marL="457200" indent="-457200">
              <a:buFont typeface="Wingdings" panose="05000000000000000000" pitchFamily="2" charset="2"/>
              <a:buChar char="ü"/>
            </a:pPr>
            <a:r>
              <a:rPr lang="zh-CN" altLang="en-US" sz="2400" dirty="0"/>
              <a:t>职位责任</a:t>
            </a:r>
          </a:p>
          <a:p>
            <a:pPr marL="457200" indent="-457200">
              <a:buFont typeface="Wingdings" panose="05000000000000000000" pitchFamily="2" charset="2"/>
              <a:buChar char="ü"/>
            </a:pPr>
            <a:r>
              <a:rPr lang="zh-CN" altLang="en-US" sz="2400" dirty="0"/>
              <a:t>职位权力</a:t>
            </a:r>
          </a:p>
          <a:p>
            <a:pPr marL="457200" indent="-457200">
              <a:buFont typeface="Wingdings" panose="05000000000000000000" pitchFamily="2" charset="2"/>
              <a:buChar char="ü"/>
            </a:pPr>
            <a:r>
              <a:rPr lang="zh-CN" altLang="en-US" sz="2400" dirty="0"/>
              <a:t>职位资格</a:t>
            </a:r>
          </a:p>
          <a:p>
            <a:pPr marL="457200" indent="-457200">
              <a:buFont typeface="Wingdings" panose="05000000000000000000" pitchFamily="2" charset="2"/>
              <a:buChar char="ü"/>
            </a:pPr>
            <a:r>
              <a:rPr lang="zh-CN" altLang="en-US" sz="2400" dirty="0"/>
              <a:t>职位待遇</a:t>
            </a:r>
          </a:p>
        </p:txBody>
      </p:sp>
    </p:spTree>
    <p:extLst>
      <p:ext uri="{BB962C8B-B14F-4D97-AF65-F5344CB8AC3E}">
        <p14:creationId xmlns="" xmlns:p14="http://schemas.microsoft.com/office/powerpoint/2010/main" val="2335390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
        <p:nvSpPr>
          <p:cNvPr id="3" name="文本框 2"/>
          <p:cNvSpPr txBox="1"/>
          <p:nvPr/>
        </p:nvSpPr>
        <p:spPr>
          <a:xfrm>
            <a:off x="508001" y="1011582"/>
            <a:ext cx="7612270" cy="4524315"/>
          </a:xfrm>
          <a:prstGeom prst="rect">
            <a:avLst/>
          </a:prstGeom>
          <a:noFill/>
        </p:spPr>
        <p:txBody>
          <a:bodyPr wrap="square" rtlCol="0">
            <a:spAutoFit/>
          </a:bodyPr>
          <a:lstStyle/>
          <a:p>
            <a:r>
              <a:rPr lang="zh-CN" altLang="en-US" sz="2400" dirty="0"/>
              <a:t>（三）职位的</a:t>
            </a:r>
            <a:r>
              <a:rPr lang="zh-CN" altLang="en-US" sz="2400" dirty="0" smtClean="0"/>
              <a:t>分类</a:t>
            </a:r>
            <a:endParaRPr lang="en-US" altLang="zh-CN" sz="2400" dirty="0" smtClean="0"/>
          </a:p>
          <a:p>
            <a:endParaRPr lang="zh-CN" altLang="en-US" sz="2400" dirty="0"/>
          </a:p>
          <a:p>
            <a:r>
              <a:rPr lang="zh-CN" altLang="en-US" sz="2400" dirty="0">
                <a:latin typeface="+mn-ea"/>
              </a:rPr>
              <a:t>不同职位由于责任、权力、资格和待遇上的差异，产生不同的职位类型。不同类型的职位以不同方式发挥作用，不仅保证了分工协作体系的有序运行，而且把职位工作者区分为不同类型的员工，采用不同的员工管理方式。因此，理解企业中的职位类型对于人力资源管理具有重要意义。</a:t>
            </a:r>
            <a:endParaRPr lang="en-US" altLang="zh-CN" sz="2400" dirty="0">
              <a:latin typeface="+mn-ea"/>
            </a:endParaRPr>
          </a:p>
          <a:p>
            <a:endParaRPr lang="zh-CN" altLang="en-US" sz="2400" dirty="0"/>
          </a:p>
          <a:p>
            <a:pPr marL="457200" indent="-457200">
              <a:buFont typeface="Wingdings" panose="05000000000000000000" pitchFamily="2" charset="2"/>
              <a:buChar char="ü"/>
            </a:pPr>
            <a:r>
              <a:rPr lang="zh-CN" altLang="en-US" sz="2400" dirty="0"/>
              <a:t>职位分类的意义</a:t>
            </a:r>
          </a:p>
          <a:p>
            <a:pPr marL="457200" indent="-457200">
              <a:buFont typeface="Wingdings" panose="05000000000000000000" pitchFamily="2" charset="2"/>
              <a:buChar char="ü"/>
            </a:pPr>
            <a:r>
              <a:rPr lang="zh-CN" altLang="en-US" sz="2400" dirty="0"/>
              <a:t>职位分类的标准</a:t>
            </a:r>
          </a:p>
          <a:p>
            <a:pPr marL="457200" indent="-457200">
              <a:buFont typeface="Wingdings" panose="05000000000000000000" pitchFamily="2" charset="2"/>
              <a:buChar char="ü"/>
            </a:pPr>
            <a:r>
              <a:rPr lang="zh-CN" altLang="en-US" sz="2400" dirty="0"/>
              <a:t>职位分类的状况</a:t>
            </a:r>
          </a:p>
        </p:txBody>
      </p:sp>
    </p:spTree>
    <p:extLst>
      <p:ext uri="{BB962C8B-B14F-4D97-AF65-F5344CB8AC3E}">
        <p14:creationId xmlns="" xmlns:p14="http://schemas.microsoft.com/office/powerpoint/2010/main" val="34736503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011582"/>
            <a:ext cx="6778487" cy="4524315"/>
          </a:xfrm>
          <a:prstGeom prst="rect">
            <a:avLst/>
          </a:prstGeom>
          <a:noFill/>
        </p:spPr>
        <p:txBody>
          <a:bodyPr wrap="square" rtlCol="0">
            <a:spAutoFit/>
          </a:bodyPr>
          <a:lstStyle/>
          <a:p>
            <a:r>
              <a:rPr lang="zh-CN" altLang="zh-CN" sz="2400" dirty="0"/>
              <a:t>二、职位</a:t>
            </a:r>
            <a:r>
              <a:rPr lang="zh-CN" altLang="zh-CN" sz="2400" dirty="0" smtClean="0"/>
              <a:t>界定</a:t>
            </a:r>
            <a:endParaRPr lang="en-US" altLang="zh-CN" sz="2400" dirty="0" smtClean="0"/>
          </a:p>
          <a:p>
            <a:endParaRPr lang="zh-CN" altLang="zh-CN" sz="2400" dirty="0">
              <a:latin typeface="仿宋" panose="02010609060101010101" pitchFamily="49" charset="-122"/>
              <a:ea typeface="仿宋" panose="02010609060101010101" pitchFamily="49" charset="-122"/>
            </a:endParaRPr>
          </a:p>
          <a:p>
            <a:r>
              <a:rPr lang="zh-CN" altLang="zh-CN" sz="2400" dirty="0">
                <a:latin typeface="+mn-ea"/>
              </a:rPr>
              <a:t>职位</a:t>
            </a:r>
            <a:r>
              <a:rPr lang="zh-CN" altLang="zh-CN" sz="2400" dirty="0" smtClean="0">
                <a:latin typeface="+mn-ea"/>
              </a:rPr>
              <a:t>界定是</a:t>
            </a:r>
            <a:r>
              <a:rPr lang="zh-CN" altLang="zh-CN" sz="2400" dirty="0">
                <a:latin typeface="+mn-ea"/>
              </a:rPr>
              <a:t>对职位责任和权力的划分，以保证分工协作体系的有序运行。进行职位界定要从任务划分入手解决人员协作问题，通过工作责任和工作权力的统一，为改进员工业绩、提高员工能力和强化员工动力提供依托。</a:t>
            </a:r>
          </a:p>
          <a:p>
            <a:endParaRPr lang="en-US" altLang="zh-CN" sz="2400" dirty="0" smtClean="0"/>
          </a:p>
          <a:p>
            <a:r>
              <a:rPr lang="zh-CN" altLang="zh-CN" sz="2400" dirty="0"/>
              <a:t>（一）职位界定的任务</a:t>
            </a:r>
          </a:p>
          <a:p>
            <a:r>
              <a:rPr lang="zh-CN" altLang="zh-CN" sz="2400" dirty="0"/>
              <a:t>（二）职位界定的方式</a:t>
            </a:r>
          </a:p>
          <a:p>
            <a:r>
              <a:rPr lang="zh-CN" altLang="zh-CN" sz="2400" dirty="0"/>
              <a:t>（三）职位界定的结果</a:t>
            </a:r>
          </a:p>
          <a:p>
            <a:endParaRPr lang="zh-CN" altLang="en-US" sz="2400" dirty="0"/>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Tree>
    <p:extLst>
      <p:ext uri="{BB962C8B-B14F-4D97-AF65-F5344CB8AC3E}">
        <p14:creationId xmlns="" xmlns:p14="http://schemas.microsoft.com/office/powerpoint/2010/main" val="36529197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5-3.EPS" descr="id:2147496475;FounderCES"/>
          <p:cNvPicPr/>
          <p:nvPr/>
        </p:nvPicPr>
        <p:blipFill>
          <a:blip r:embed="rId2" cstate="print">
            <a:duotone>
              <a:prstClr val="black"/>
              <a:schemeClr val="accent2">
                <a:tint val="45000"/>
                <a:satMod val="400000"/>
              </a:schemeClr>
            </a:duotone>
          </a:blip>
          <a:stretch>
            <a:fillRect/>
          </a:stretch>
        </p:blipFill>
        <p:spPr>
          <a:xfrm>
            <a:off x="737418" y="1194631"/>
            <a:ext cx="7374193" cy="4689987"/>
          </a:xfrm>
          <a:prstGeom prst="rect">
            <a:avLst/>
          </a:prstGeom>
        </p:spPr>
      </p:pic>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Tree>
    <p:extLst>
      <p:ext uri="{BB962C8B-B14F-4D97-AF65-F5344CB8AC3E}">
        <p14:creationId xmlns="" xmlns:p14="http://schemas.microsoft.com/office/powerpoint/2010/main" val="36529197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39574"/>
            <a:ext cx="6778487" cy="3231654"/>
          </a:xfrm>
          <a:prstGeom prst="rect">
            <a:avLst/>
          </a:prstGeom>
          <a:noFill/>
        </p:spPr>
        <p:txBody>
          <a:bodyPr wrap="square" rtlCol="0">
            <a:spAutoFit/>
          </a:bodyPr>
          <a:lstStyle/>
          <a:p>
            <a:r>
              <a:rPr lang="zh-CN" altLang="zh-CN" sz="2400" dirty="0"/>
              <a:t>（一）职位界定的</a:t>
            </a:r>
            <a:r>
              <a:rPr lang="zh-CN" altLang="zh-CN" sz="2400" dirty="0" smtClean="0"/>
              <a:t>任务</a:t>
            </a:r>
            <a:endParaRPr lang="en-US" altLang="zh-CN" sz="2400" dirty="0" smtClean="0"/>
          </a:p>
          <a:p>
            <a:endParaRPr lang="zh-CN" altLang="zh-CN" sz="2400" dirty="0"/>
          </a:p>
          <a:p>
            <a:r>
              <a:rPr lang="zh-CN" altLang="zh-CN" sz="2400" dirty="0">
                <a:latin typeface="+mn-ea"/>
              </a:rPr>
              <a:t>职位界定的任务是对职位的责权利加以制度化说明，使之成为有计划分工协作体系的构成元素。</a:t>
            </a:r>
            <a:endParaRPr lang="en-US" altLang="zh-CN" sz="2400" dirty="0">
              <a:latin typeface="+mn-ea"/>
            </a:endParaRPr>
          </a:p>
          <a:p>
            <a:endParaRPr lang="zh-CN" altLang="zh-CN" sz="2400" dirty="0"/>
          </a:p>
          <a:p>
            <a:pPr marL="285750" indent="-285750">
              <a:buFont typeface="Wingdings" panose="05000000000000000000" pitchFamily="2" charset="2"/>
              <a:buChar char="ü"/>
            </a:pPr>
            <a:r>
              <a:rPr lang="zh-CN" altLang="zh-CN" sz="2400" dirty="0"/>
              <a:t>职位界定的要求</a:t>
            </a:r>
          </a:p>
          <a:p>
            <a:pPr marL="285750" indent="-285750">
              <a:buFont typeface="Wingdings" panose="05000000000000000000" pitchFamily="2" charset="2"/>
              <a:buChar char="ü"/>
            </a:pPr>
            <a:r>
              <a:rPr lang="zh-CN" altLang="zh-CN" sz="2400" dirty="0"/>
              <a:t>职位界定的内容</a:t>
            </a:r>
          </a:p>
          <a:p>
            <a:endParaRPr lang="zh-CN" altLang="en-US" sz="3600" dirty="0"/>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Tree>
    <p:extLst>
      <p:ext uri="{BB962C8B-B14F-4D97-AF65-F5344CB8AC3E}">
        <p14:creationId xmlns="" xmlns:p14="http://schemas.microsoft.com/office/powerpoint/2010/main" val="36369736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39574"/>
            <a:ext cx="6778487" cy="3724096"/>
          </a:xfrm>
          <a:prstGeom prst="rect">
            <a:avLst/>
          </a:prstGeom>
          <a:noFill/>
        </p:spPr>
        <p:txBody>
          <a:bodyPr wrap="square" rtlCol="0">
            <a:spAutoFit/>
          </a:bodyPr>
          <a:lstStyle/>
          <a:p>
            <a:r>
              <a:rPr lang="zh-CN" altLang="zh-CN" sz="2400" dirty="0"/>
              <a:t>（二）职位界定的</a:t>
            </a:r>
            <a:r>
              <a:rPr lang="zh-CN" altLang="zh-CN" sz="2400" dirty="0" smtClean="0"/>
              <a:t>方式</a:t>
            </a:r>
            <a:endParaRPr lang="en-US" altLang="zh-CN" sz="2400" dirty="0" smtClean="0"/>
          </a:p>
          <a:p>
            <a:endParaRPr lang="zh-CN" altLang="zh-CN" sz="2400" dirty="0">
              <a:latin typeface="仿宋" panose="02010609060101010101" pitchFamily="49" charset="-122"/>
              <a:ea typeface="仿宋" panose="02010609060101010101" pitchFamily="49" charset="-122"/>
            </a:endParaRPr>
          </a:p>
          <a:p>
            <a:r>
              <a:rPr lang="zh-CN" altLang="zh-CN" sz="2400" dirty="0">
                <a:latin typeface="+mn-ea"/>
              </a:rPr>
              <a:t>由于分工协作体系的结构受多方面因素影响，因此职位界定是一项极为复杂的工作，不仅需要把握工作重点，而且必须具有合理依据。</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职位界定的重点</a:t>
            </a:r>
          </a:p>
          <a:p>
            <a:pPr marL="342900" indent="-342900">
              <a:buFont typeface="Wingdings" panose="05000000000000000000" pitchFamily="2" charset="2"/>
              <a:buChar char="ü"/>
            </a:pPr>
            <a:r>
              <a:rPr lang="zh-CN" altLang="zh-CN" sz="2400" dirty="0"/>
              <a:t>职位界定的依据</a:t>
            </a:r>
          </a:p>
          <a:p>
            <a:endParaRPr lang="zh-CN" altLang="en-US" sz="4400" dirty="0"/>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Tree>
    <p:extLst>
      <p:ext uri="{BB962C8B-B14F-4D97-AF65-F5344CB8AC3E}">
        <p14:creationId xmlns="" xmlns:p14="http://schemas.microsoft.com/office/powerpoint/2010/main" val="34380021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39574"/>
            <a:ext cx="6778487" cy="4154984"/>
          </a:xfrm>
          <a:prstGeom prst="rect">
            <a:avLst/>
          </a:prstGeom>
          <a:noFill/>
        </p:spPr>
        <p:txBody>
          <a:bodyPr wrap="square" rtlCol="0">
            <a:spAutoFit/>
          </a:bodyPr>
          <a:lstStyle/>
          <a:p>
            <a:r>
              <a:rPr lang="zh-CN" altLang="zh-CN" sz="2400" dirty="0"/>
              <a:t>（三）职位界定的</a:t>
            </a:r>
            <a:r>
              <a:rPr lang="zh-CN" altLang="zh-CN" sz="2400" dirty="0" smtClean="0"/>
              <a:t>结果</a:t>
            </a:r>
            <a:endParaRPr lang="en-US" altLang="zh-CN" sz="2400" dirty="0" smtClean="0"/>
          </a:p>
          <a:p>
            <a:endParaRPr lang="zh-CN" altLang="zh-CN" sz="2400" dirty="0"/>
          </a:p>
          <a:p>
            <a:r>
              <a:rPr lang="zh-CN" altLang="zh-CN" sz="2400" dirty="0">
                <a:latin typeface="+mn-ea"/>
              </a:rPr>
              <a:t>职位界定结果通过职位工作</a:t>
            </a:r>
            <a:r>
              <a:rPr lang="zh-CN" altLang="zh-CN" sz="2400" dirty="0" smtClean="0">
                <a:latin typeface="+mn-ea"/>
              </a:rPr>
              <a:t>说明书确认</a:t>
            </a:r>
            <a:r>
              <a:rPr lang="zh-CN" altLang="zh-CN" sz="2400" dirty="0">
                <a:latin typeface="+mn-ea"/>
              </a:rPr>
              <a:t>。职位工作说明书由职位描述和任职规范两方面内容构成，前者说明对于职位责任与权力的要求，后者说明对于任职人员能力与素质的要求。职位工作说明书的内容结构是用人办事要求的集中体现。</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职位</a:t>
            </a:r>
            <a:r>
              <a:rPr lang="zh-CN" altLang="zh-CN" sz="2400" dirty="0"/>
              <a:t>描述</a:t>
            </a:r>
          </a:p>
          <a:p>
            <a:pPr marL="342900" indent="-342900">
              <a:buFont typeface="Wingdings" panose="05000000000000000000" pitchFamily="2" charset="2"/>
              <a:buChar char="ü"/>
            </a:pPr>
            <a:r>
              <a:rPr lang="zh-CN" altLang="zh-CN" sz="2400" dirty="0"/>
              <a:t>职位规范</a:t>
            </a:r>
          </a:p>
          <a:p>
            <a:pPr marL="342900" indent="-342900">
              <a:buFont typeface="Wingdings" panose="05000000000000000000" pitchFamily="2" charset="2"/>
              <a:buChar char="ü"/>
            </a:pPr>
            <a:r>
              <a:rPr lang="zh-CN" altLang="zh-CN" sz="2400" dirty="0"/>
              <a:t>职位工作说明书</a:t>
            </a:r>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Tree>
    <p:extLst>
      <p:ext uri="{BB962C8B-B14F-4D97-AF65-F5344CB8AC3E}">
        <p14:creationId xmlns="" xmlns:p14="http://schemas.microsoft.com/office/powerpoint/2010/main" val="22267502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410543" y="2166374"/>
            <a:ext cx="3896139" cy="1965859"/>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职位设置</a:t>
            </a:r>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职位分析</a:t>
            </a:r>
          </a:p>
          <a:p>
            <a:pPr>
              <a:lnSpc>
                <a:spcPct val="150000"/>
              </a:lnSpc>
            </a:pPr>
            <a:r>
              <a:rPr lang="zh-CN" altLang="zh-CN" sz="2800" dirty="0"/>
              <a:t>第</a:t>
            </a:r>
            <a:r>
              <a:rPr lang="en-US" altLang="zh-CN" sz="2800" dirty="0"/>
              <a:t>3</a:t>
            </a:r>
            <a:r>
              <a:rPr lang="zh-CN" altLang="zh-CN" sz="2800" dirty="0"/>
              <a:t>节　职位</a:t>
            </a:r>
            <a:r>
              <a:rPr lang="zh-CN" altLang="zh-CN" sz="2800" dirty="0" smtClean="0"/>
              <a:t>评价</a:t>
            </a:r>
            <a:endParaRPr lang="zh-CN" altLang="en-US" sz="3200" dirty="0"/>
          </a:p>
        </p:txBody>
      </p:sp>
    </p:spTree>
    <p:extLst>
      <p:ext uri="{BB962C8B-B14F-4D97-AF65-F5344CB8AC3E}">
        <p14:creationId xmlns="" xmlns:p14="http://schemas.microsoft.com/office/powerpoint/2010/main" val="32630034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39574"/>
            <a:ext cx="6778487" cy="4647426"/>
          </a:xfrm>
          <a:prstGeom prst="rect">
            <a:avLst/>
          </a:prstGeom>
          <a:noFill/>
        </p:spPr>
        <p:txBody>
          <a:bodyPr wrap="square" rtlCol="0">
            <a:spAutoFit/>
          </a:bodyPr>
          <a:lstStyle/>
          <a:p>
            <a:r>
              <a:rPr lang="zh-CN" altLang="zh-CN" sz="2400" dirty="0">
                <a:latin typeface="+mn-ea"/>
              </a:rPr>
              <a:t>职位界定依靠对职位工作的考察与分析进行，而且随着生产经营活动的发展和员工队伍状况的变化，已经界定的职位责任与权力会发生变化，已经建立的职位体系往往需要调整。为此需要进一步了解职位工作情况，进行职位分析。在企业人力资源管理中，职位分析是一项专业性很强的基础工作。</a:t>
            </a:r>
            <a:endParaRPr lang="en-US" altLang="zh-CN" sz="2400" dirty="0">
              <a:latin typeface="+mn-ea"/>
            </a:endParaRPr>
          </a:p>
          <a:p>
            <a:endParaRPr lang="zh-CN" altLang="zh-CN" sz="2400" dirty="0"/>
          </a:p>
          <a:p>
            <a:r>
              <a:rPr lang="zh-CN" altLang="zh-CN" sz="2400" dirty="0"/>
              <a:t>一、职位分析的性质</a:t>
            </a:r>
          </a:p>
          <a:p>
            <a:r>
              <a:rPr lang="zh-CN" altLang="zh-CN" sz="2400" dirty="0"/>
              <a:t>二、职位分析的方法</a:t>
            </a:r>
          </a:p>
          <a:p>
            <a:r>
              <a:rPr lang="zh-CN" altLang="zh-CN" sz="2400" dirty="0"/>
              <a:t>三、职位分析的操作</a:t>
            </a:r>
          </a:p>
          <a:p>
            <a:endParaRPr lang="zh-CN" altLang="zh-CN" sz="3200" dirty="0"/>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4086039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011582"/>
            <a:ext cx="6778487" cy="5139869"/>
          </a:xfrm>
          <a:prstGeom prst="rect">
            <a:avLst/>
          </a:prstGeom>
          <a:noFill/>
        </p:spPr>
        <p:txBody>
          <a:bodyPr wrap="square" rtlCol="0">
            <a:spAutoFit/>
          </a:bodyPr>
          <a:lstStyle/>
          <a:p>
            <a:r>
              <a:rPr lang="zh-CN" altLang="zh-CN" sz="2400" dirty="0"/>
              <a:t>一、职位分析的</a:t>
            </a:r>
            <a:r>
              <a:rPr lang="zh-CN" altLang="zh-CN" sz="2400" dirty="0" smtClean="0"/>
              <a:t>性质</a:t>
            </a:r>
            <a:endParaRPr lang="en-US" altLang="zh-CN" sz="2400" dirty="0" smtClean="0"/>
          </a:p>
          <a:p>
            <a:endParaRPr lang="zh-CN" altLang="zh-CN" sz="2400" dirty="0"/>
          </a:p>
          <a:p>
            <a:r>
              <a:rPr lang="zh-CN" altLang="zh-CN" sz="2400" dirty="0">
                <a:latin typeface="+mn-ea"/>
              </a:rPr>
              <a:t>职位</a:t>
            </a:r>
            <a:r>
              <a:rPr lang="zh-CN" altLang="zh-CN" sz="2400" dirty="0" smtClean="0">
                <a:latin typeface="+mn-ea"/>
              </a:rPr>
              <a:t>分析是</a:t>
            </a:r>
            <a:r>
              <a:rPr lang="zh-CN" altLang="zh-CN" sz="2400" dirty="0">
                <a:latin typeface="+mn-ea"/>
              </a:rPr>
              <a:t>为了合理界定职位所做的职位</a:t>
            </a:r>
            <a:r>
              <a:rPr lang="zh-CN" altLang="zh-CN" sz="2400" dirty="0" smtClean="0">
                <a:latin typeface="+mn-ea"/>
              </a:rPr>
              <a:t>调查和</a:t>
            </a:r>
            <a:r>
              <a:rPr lang="zh-CN" altLang="zh-CN" sz="2400" dirty="0">
                <a:latin typeface="+mn-ea"/>
              </a:rPr>
              <a:t>改进工作。一方面通过了解职位工作实际状况把握职位界定的重点与难点；另一方面通过职位工作实际情况与设立的目标相对照，分析职位界定存在的问题和缺陷。在此基础上，对职位描述、职位规范和职位工作说明书进行设计、调整和完善，促进人力资源管理工作</a:t>
            </a:r>
            <a:r>
              <a:rPr lang="zh-CN" altLang="en-US" sz="2400" dirty="0" smtClean="0">
                <a:latin typeface="+mn-ea"/>
              </a:rPr>
              <a:t>。</a:t>
            </a:r>
            <a:endParaRPr lang="en-US" altLang="zh-CN" sz="2400" dirty="0" smtClean="0">
              <a:latin typeface="+mn-ea"/>
            </a:endParaRPr>
          </a:p>
          <a:p>
            <a:endParaRPr lang="zh-CN" altLang="zh-CN" sz="2400" dirty="0">
              <a:latin typeface="+mn-ea"/>
            </a:endParaRPr>
          </a:p>
          <a:p>
            <a:r>
              <a:rPr lang="zh-CN" altLang="zh-CN" sz="2400" dirty="0"/>
              <a:t>（一）职位分析的任务</a:t>
            </a:r>
          </a:p>
          <a:p>
            <a:r>
              <a:rPr lang="zh-CN" altLang="zh-CN" sz="2400" dirty="0"/>
              <a:t>（二）职位分析的内容</a:t>
            </a:r>
          </a:p>
          <a:p>
            <a:endParaRPr lang="zh-CN" altLang="zh-CN" sz="4000" dirty="0"/>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18130828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548296"/>
            <a:ext cx="6778487" cy="3785652"/>
          </a:xfrm>
          <a:prstGeom prst="rect">
            <a:avLst/>
          </a:prstGeom>
          <a:noFill/>
        </p:spPr>
        <p:txBody>
          <a:bodyPr wrap="square" rtlCol="0">
            <a:spAutoFit/>
          </a:bodyPr>
          <a:lstStyle/>
          <a:p>
            <a:r>
              <a:rPr lang="zh-CN" altLang="en-US" sz="2400" dirty="0"/>
              <a:t>（一）职位分析的</a:t>
            </a:r>
            <a:r>
              <a:rPr lang="zh-CN" altLang="en-US" sz="2400" dirty="0" smtClean="0"/>
              <a:t>任务</a:t>
            </a:r>
            <a:endParaRPr lang="en-US" altLang="zh-CN" sz="2400" dirty="0" smtClean="0"/>
          </a:p>
          <a:p>
            <a:endParaRPr lang="zh-CN" altLang="en-US" sz="2400" dirty="0"/>
          </a:p>
          <a:p>
            <a:r>
              <a:rPr lang="zh-CN" altLang="en-US" sz="2400" dirty="0">
                <a:latin typeface="+mn-ea"/>
              </a:rPr>
              <a:t>为了科学合理地界定职位，职位分析需要解决三个方面的问题：一是职位工作实际在做什么？二是职位工作应该做什么？三是职位工作何人能够做？三方面内容构成职位分析的主线。</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实际做什么</a:t>
            </a:r>
          </a:p>
          <a:p>
            <a:pPr marL="342900" indent="-342900">
              <a:buFont typeface="Wingdings" panose="05000000000000000000" pitchFamily="2" charset="2"/>
              <a:buChar char="ü"/>
            </a:pPr>
            <a:r>
              <a:rPr lang="zh-CN" altLang="en-US" sz="2400" dirty="0"/>
              <a:t>应该做什么</a:t>
            </a:r>
          </a:p>
          <a:p>
            <a:pPr marL="342900" indent="-342900">
              <a:buFont typeface="Wingdings" panose="05000000000000000000" pitchFamily="2" charset="2"/>
              <a:buChar char="ü"/>
            </a:pPr>
            <a:r>
              <a:rPr lang="zh-CN" altLang="en-US" sz="2400" dirty="0"/>
              <a:t>何人能够做</a:t>
            </a:r>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68586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548296"/>
            <a:ext cx="7087418" cy="4524315"/>
          </a:xfrm>
          <a:prstGeom prst="rect">
            <a:avLst/>
          </a:prstGeom>
          <a:noFill/>
        </p:spPr>
        <p:txBody>
          <a:bodyPr wrap="square" rtlCol="0">
            <a:spAutoFit/>
          </a:bodyPr>
          <a:lstStyle/>
          <a:p>
            <a:r>
              <a:rPr lang="zh-CN" altLang="en-US" sz="2400" dirty="0"/>
              <a:t>（二）职位分析的</a:t>
            </a:r>
            <a:r>
              <a:rPr lang="zh-CN" altLang="en-US" sz="2400" dirty="0" smtClean="0"/>
              <a:t>内容</a:t>
            </a:r>
            <a:endParaRPr lang="en-US" altLang="zh-CN" sz="2400" dirty="0" smtClean="0"/>
          </a:p>
          <a:p>
            <a:endParaRPr lang="zh-CN" altLang="en-US" sz="2400" dirty="0"/>
          </a:p>
          <a:p>
            <a:r>
              <a:rPr lang="zh-CN" altLang="en-US" sz="2400" dirty="0">
                <a:latin typeface="+mn-ea"/>
              </a:rPr>
              <a:t>职位分析的内容来自职位分析的任务。为了把握职位工作在做什么、应该做什么、什么人才能做好，要以职位活动实际状况为对象，对员工的工作责权配置、分工协作关系、组织环境状况、任职资格要求进行全面考察。</a:t>
            </a:r>
            <a:endParaRPr lang="en-US" altLang="zh-CN" sz="2400" dirty="0">
              <a:latin typeface="+mn-ea"/>
            </a:endParaRPr>
          </a:p>
          <a:p>
            <a:endParaRPr lang="zh-CN" altLang="en-US" sz="2400" dirty="0" smtClean="0"/>
          </a:p>
          <a:p>
            <a:pPr marL="342900" indent="-342900">
              <a:buFont typeface="Wingdings" panose="05000000000000000000" pitchFamily="2" charset="2"/>
              <a:buChar char="ü"/>
            </a:pPr>
            <a:r>
              <a:rPr lang="zh-CN" altLang="en-US" sz="2400" dirty="0" smtClean="0"/>
              <a:t>工作</a:t>
            </a:r>
            <a:r>
              <a:rPr lang="zh-CN" altLang="en-US" sz="2400" dirty="0"/>
              <a:t>责权</a:t>
            </a:r>
            <a:r>
              <a:rPr lang="zh-CN" altLang="en-US" sz="2400" dirty="0" smtClean="0"/>
              <a:t>分析</a:t>
            </a:r>
            <a:endParaRPr lang="en-US" altLang="zh-CN" sz="2400" dirty="0" smtClean="0"/>
          </a:p>
          <a:p>
            <a:pPr marL="342900" indent="-342900">
              <a:buFont typeface="Wingdings" panose="05000000000000000000" pitchFamily="2" charset="2"/>
              <a:buChar char="ü"/>
            </a:pPr>
            <a:r>
              <a:rPr lang="zh-CN" altLang="en-US" sz="2400" dirty="0" smtClean="0"/>
              <a:t>工作</a:t>
            </a:r>
            <a:r>
              <a:rPr lang="zh-CN" altLang="en-US" sz="2400" dirty="0"/>
              <a:t>关系</a:t>
            </a:r>
            <a:r>
              <a:rPr lang="zh-CN" altLang="en-US" sz="2400" dirty="0" smtClean="0"/>
              <a:t>分析</a:t>
            </a:r>
            <a:endParaRPr lang="en-US" altLang="zh-CN" sz="2400" dirty="0" smtClean="0"/>
          </a:p>
          <a:p>
            <a:pPr marL="342900" indent="-342900">
              <a:buFont typeface="Wingdings" panose="05000000000000000000" pitchFamily="2" charset="2"/>
              <a:buChar char="ü"/>
            </a:pPr>
            <a:r>
              <a:rPr lang="zh-CN" altLang="en-US" sz="2400" dirty="0" smtClean="0"/>
              <a:t>工作环境分析</a:t>
            </a:r>
            <a:endParaRPr lang="en-US" altLang="zh-CN" sz="2400" dirty="0" smtClean="0"/>
          </a:p>
          <a:p>
            <a:pPr marL="342900" indent="-342900">
              <a:buFont typeface="Wingdings" panose="05000000000000000000" pitchFamily="2" charset="2"/>
              <a:buChar char="ü"/>
            </a:pPr>
            <a:r>
              <a:rPr lang="zh-CN" altLang="en-US" sz="2400" dirty="0" smtClean="0"/>
              <a:t>任职</a:t>
            </a:r>
            <a:r>
              <a:rPr lang="zh-CN" altLang="en-US" sz="2400" dirty="0"/>
              <a:t>资格</a:t>
            </a:r>
            <a:r>
              <a:rPr lang="zh-CN" altLang="en-US" sz="2400" dirty="0" smtClean="0"/>
              <a:t>分析（</a:t>
            </a:r>
            <a:r>
              <a:rPr lang="zh-CN" altLang="zh-CN" dirty="0"/>
              <a:t>工作</a:t>
            </a:r>
            <a:r>
              <a:rPr lang="zh-CN" altLang="zh-CN" dirty="0" smtClean="0"/>
              <a:t>经验</a:t>
            </a:r>
            <a:r>
              <a:rPr lang="zh-CN" altLang="en-US" dirty="0" smtClean="0"/>
              <a:t>、</a:t>
            </a:r>
            <a:r>
              <a:rPr lang="zh-CN" altLang="zh-CN" dirty="0" smtClean="0"/>
              <a:t>智力水平</a:t>
            </a:r>
            <a:r>
              <a:rPr lang="zh-CN" altLang="en-US" dirty="0" smtClean="0"/>
              <a:t>、</a:t>
            </a:r>
            <a:r>
              <a:rPr lang="zh-CN" altLang="zh-CN" dirty="0" smtClean="0"/>
              <a:t>技能要求</a:t>
            </a:r>
            <a:r>
              <a:rPr lang="zh-CN" altLang="en-US" dirty="0" smtClean="0"/>
              <a:t>、</a:t>
            </a:r>
            <a:r>
              <a:rPr lang="zh-CN" altLang="zh-CN" dirty="0" smtClean="0"/>
              <a:t>体力要求</a:t>
            </a:r>
            <a:r>
              <a:rPr lang="zh-CN" altLang="en-US" sz="2400" dirty="0" smtClean="0"/>
              <a:t>）</a:t>
            </a:r>
            <a:endParaRPr lang="zh-CN" altLang="en-US" sz="2400" dirty="0"/>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18092955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548296"/>
            <a:ext cx="6778487" cy="4154984"/>
          </a:xfrm>
          <a:prstGeom prst="rect">
            <a:avLst/>
          </a:prstGeom>
          <a:noFill/>
        </p:spPr>
        <p:txBody>
          <a:bodyPr wrap="square" rtlCol="0">
            <a:spAutoFit/>
          </a:bodyPr>
          <a:lstStyle/>
          <a:p>
            <a:r>
              <a:rPr lang="zh-CN" altLang="en-US" sz="2400" dirty="0"/>
              <a:t>二、职位分析的</a:t>
            </a:r>
            <a:r>
              <a:rPr lang="zh-CN" altLang="en-US" sz="2400" dirty="0" smtClean="0"/>
              <a:t>方法</a:t>
            </a:r>
            <a:endParaRPr lang="en-US" altLang="zh-CN" sz="2400" dirty="0" smtClean="0"/>
          </a:p>
          <a:p>
            <a:endParaRPr lang="zh-CN" altLang="en-US" sz="2400" dirty="0"/>
          </a:p>
          <a:p>
            <a:r>
              <a:rPr lang="zh-CN" altLang="en-US" sz="2400" dirty="0"/>
              <a:t>不管是了解职位实际做什么，还是解决职位应该做什么、何人才能做等问题，都需要相应的方法和技术，包括职位调查方法、职位界定方法、职位任职资格分析方法。三种方法之间具有内在联系，从不同角度支持人事匹配</a:t>
            </a:r>
            <a:r>
              <a:rPr lang="zh-CN" altLang="en-US" sz="2400" dirty="0" smtClean="0"/>
              <a:t>。</a:t>
            </a:r>
            <a:endParaRPr lang="en-US" altLang="zh-CN" sz="2400" dirty="0" smtClean="0"/>
          </a:p>
          <a:p>
            <a:endParaRPr lang="zh-CN" altLang="en-US" sz="2400" dirty="0"/>
          </a:p>
          <a:p>
            <a:r>
              <a:rPr lang="zh-CN" altLang="en-US" sz="2400" dirty="0"/>
              <a:t>（一）职位调查方法</a:t>
            </a:r>
          </a:p>
          <a:p>
            <a:r>
              <a:rPr lang="zh-CN" altLang="en-US" sz="2400" dirty="0"/>
              <a:t>（二）职位界定方法</a:t>
            </a:r>
          </a:p>
          <a:p>
            <a:r>
              <a:rPr lang="zh-CN" altLang="en-US" sz="2400" dirty="0"/>
              <a:t>（三）任职资格分析方法</a:t>
            </a:r>
          </a:p>
        </p:txBody>
      </p:sp>
      <p:sp>
        <p:nvSpPr>
          <p:cNvPr id="4"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36609483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45935"/>
            <a:ext cx="6906590" cy="5262979"/>
          </a:xfrm>
          <a:prstGeom prst="rect">
            <a:avLst/>
          </a:prstGeom>
          <a:noFill/>
        </p:spPr>
        <p:txBody>
          <a:bodyPr wrap="square" rtlCol="0">
            <a:spAutoFit/>
          </a:bodyPr>
          <a:lstStyle/>
          <a:p>
            <a:r>
              <a:rPr lang="zh-CN" altLang="en-US" sz="2400" dirty="0"/>
              <a:t>（一）职位调查</a:t>
            </a:r>
            <a:r>
              <a:rPr lang="zh-CN" altLang="en-US" sz="2400" dirty="0" smtClean="0"/>
              <a:t>方法</a:t>
            </a:r>
            <a:endParaRPr lang="en-US" altLang="zh-CN" sz="2400" dirty="0" smtClean="0"/>
          </a:p>
          <a:p>
            <a:endParaRPr lang="zh-CN" altLang="en-US" sz="2400" dirty="0"/>
          </a:p>
          <a:p>
            <a:r>
              <a:rPr lang="zh-CN" altLang="en-US" sz="2400" dirty="0">
                <a:latin typeface="+mn-ea"/>
              </a:rPr>
              <a:t>职位调查的目的是了解职位实际做什么，即从职位工作的内容、形式、关系等不同侧面入手，全面、系统、深入地把握职位工作的真实情况。常用的方法有观察法、工作日志法、访谈法、核心小组讨论法和调查问卷法。</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观察法</a:t>
            </a:r>
          </a:p>
          <a:p>
            <a:pPr marL="342900" indent="-342900">
              <a:buFont typeface="Wingdings" panose="05000000000000000000" pitchFamily="2" charset="2"/>
              <a:buChar char="ü"/>
            </a:pPr>
            <a:r>
              <a:rPr lang="zh-CN" altLang="en-US" sz="2400" dirty="0"/>
              <a:t>工作日志法</a:t>
            </a:r>
          </a:p>
          <a:p>
            <a:pPr marL="342900" indent="-342900">
              <a:buFont typeface="Wingdings" panose="05000000000000000000" pitchFamily="2" charset="2"/>
              <a:buChar char="ü"/>
            </a:pPr>
            <a:r>
              <a:rPr lang="zh-CN" altLang="en-US" sz="2400" dirty="0"/>
              <a:t>访谈法</a:t>
            </a:r>
          </a:p>
          <a:p>
            <a:pPr marL="342900" indent="-342900">
              <a:buFont typeface="Wingdings" panose="05000000000000000000" pitchFamily="2" charset="2"/>
              <a:buChar char="ü"/>
            </a:pPr>
            <a:r>
              <a:rPr lang="zh-CN" altLang="en-US" sz="2400" dirty="0"/>
              <a:t>核心小组讨论法</a:t>
            </a:r>
          </a:p>
          <a:p>
            <a:pPr marL="342900" indent="-342900">
              <a:buFont typeface="Wingdings" panose="05000000000000000000" pitchFamily="2" charset="2"/>
              <a:buChar char="ü"/>
            </a:pPr>
            <a:r>
              <a:rPr lang="zh-CN" altLang="en-US" sz="2400" dirty="0"/>
              <a:t>调查问卷法</a:t>
            </a:r>
          </a:p>
          <a:p>
            <a:endParaRPr lang="zh-CN" altLang="zh-CN" sz="2400" dirty="0"/>
          </a:p>
        </p:txBody>
      </p:sp>
      <p:sp>
        <p:nvSpPr>
          <p:cNvPr id="5"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30630240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45935"/>
            <a:ext cx="7529870" cy="5201424"/>
          </a:xfrm>
          <a:prstGeom prst="rect">
            <a:avLst/>
          </a:prstGeom>
          <a:noFill/>
        </p:spPr>
        <p:txBody>
          <a:bodyPr wrap="square" rtlCol="0">
            <a:spAutoFit/>
          </a:bodyPr>
          <a:lstStyle/>
          <a:p>
            <a:r>
              <a:rPr lang="zh-CN" altLang="en-US" sz="2400" dirty="0"/>
              <a:t>（二）职位界定</a:t>
            </a:r>
            <a:r>
              <a:rPr lang="zh-CN" altLang="en-US" sz="2400" dirty="0" smtClean="0"/>
              <a:t>方法</a:t>
            </a:r>
            <a:endParaRPr lang="en-US" altLang="zh-CN" sz="2400" dirty="0" smtClean="0"/>
          </a:p>
          <a:p>
            <a:endParaRPr lang="zh-CN" altLang="en-US" sz="2400" dirty="0"/>
          </a:p>
          <a:p>
            <a:r>
              <a:rPr lang="zh-CN" altLang="en-US" sz="2400" dirty="0">
                <a:latin typeface="+mn-ea"/>
              </a:rPr>
              <a:t>职位界定的关键是对职位应该做什么进行刻画，这不能仅仅依靠职位调查加以</a:t>
            </a:r>
            <a:r>
              <a:rPr lang="zh-CN" altLang="en-US" sz="2400" dirty="0" smtClean="0">
                <a:latin typeface="+mn-ea"/>
              </a:rPr>
              <a:t>说明。在</a:t>
            </a:r>
            <a:r>
              <a:rPr lang="zh-CN" altLang="en-US" sz="2400" dirty="0">
                <a:latin typeface="+mn-ea"/>
              </a:rPr>
              <a:t>职位调查基础上，必须进一步分析职位工作的规律，才能明确职位的应有标准，找到职位界定的差距并加以改进</a:t>
            </a:r>
            <a:r>
              <a:rPr lang="zh-CN" altLang="en-US" sz="2400" dirty="0" smtClean="0">
                <a:latin typeface="+mn-ea"/>
              </a:rPr>
              <a:t>。</a:t>
            </a:r>
            <a:endParaRPr lang="en-US" altLang="zh-CN" sz="2400" dirty="0" smtClean="0">
              <a:latin typeface="+mn-ea"/>
            </a:endParaRPr>
          </a:p>
          <a:p>
            <a:endParaRPr lang="en-US" altLang="zh-CN" sz="2400" dirty="0" smtClean="0">
              <a:latin typeface="+mn-ea"/>
            </a:endParaRPr>
          </a:p>
          <a:p>
            <a:r>
              <a:rPr lang="zh-CN" altLang="en-US" sz="2400" dirty="0" smtClean="0">
                <a:latin typeface="+mn-ea"/>
              </a:rPr>
              <a:t>在</a:t>
            </a:r>
            <a:r>
              <a:rPr lang="zh-CN" altLang="en-US" sz="2400" dirty="0">
                <a:latin typeface="+mn-ea"/>
              </a:rPr>
              <a:t>职位描述方法中，常用的有工作成效比较法、业务流程分析法、操作方式分析法和职位经验总结法</a:t>
            </a:r>
            <a:r>
              <a:rPr lang="zh-CN" altLang="en-US" sz="2400" dirty="0" smtClean="0">
                <a:latin typeface="+mn-ea"/>
              </a:rPr>
              <a:t>。</a:t>
            </a:r>
            <a:endParaRPr lang="en-US" altLang="zh-CN" sz="2400" dirty="0" smtClean="0">
              <a:latin typeface="+mn-ea"/>
            </a:endParaRPr>
          </a:p>
          <a:p>
            <a:endParaRPr lang="zh-CN" altLang="en-US" sz="2000" dirty="0"/>
          </a:p>
          <a:p>
            <a:pPr marL="342900" indent="-342900">
              <a:buFont typeface="Wingdings" panose="05000000000000000000" pitchFamily="2" charset="2"/>
              <a:buChar char="ü"/>
            </a:pPr>
            <a:r>
              <a:rPr lang="zh-CN" altLang="en-US" sz="2400" dirty="0"/>
              <a:t>工作成效比较法</a:t>
            </a:r>
          </a:p>
          <a:p>
            <a:pPr marL="342900" indent="-342900">
              <a:buFont typeface="Wingdings" panose="05000000000000000000" pitchFamily="2" charset="2"/>
              <a:buChar char="ü"/>
            </a:pPr>
            <a:r>
              <a:rPr lang="zh-CN" altLang="en-US" sz="2400" dirty="0" smtClean="0"/>
              <a:t>业务</a:t>
            </a:r>
            <a:r>
              <a:rPr lang="zh-CN" altLang="en-US" sz="2400" dirty="0"/>
              <a:t>流程分析法</a:t>
            </a:r>
          </a:p>
          <a:p>
            <a:pPr marL="342900" indent="-342900">
              <a:buFont typeface="Wingdings" panose="05000000000000000000" pitchFamily="2" charset="2"/>
              <a:buChar char="ü"/>
            </a:pPr>
            <a:r>
              <a:rPr lang="zh-CN" altLang="en-US" sz="2400" dirty="0"/>
              <a:t>操作方式分析</a:t>
            </a:r>
            <a:r>
              <a:rPr lang="zh-CN" altLang="en-US" sz="2400" dirty="0" smtClean="0"/>
              <a:t>法</a:t>
            </a:r>
            <a:endParaRPr lang="en-US" altLang="zh-CN" sz="2400" dirty="0" smtClean="0"/>
          </a:p>
          <a:p>
            <a:pPr marL="342900" indent="-342900">
              <a:buFont typeface="Wingdings" panose="05000000000000000000" pitchFamily="2" charset="2"/>
              <a:buChar char="ü"/>
            </a:pPr>
            <a:r>
              <a:rPr lang="zh-CN" altLang="en-US" sz="2400" dirty="0" smtClean="0"/>
              <a:t>职位</a:t>
            </a:r>
            <a:r>
              <a:rPr lang="zh-CN" altLang="en-US" sz="2400" dirty="0"/>
              <a:t>经验</a:t>
            </a:r>
            <a:r>
              <a:rPr lang="zh-CN" altLang="en-US" sz="2400" dirty="0" smtClean="0"/>
              <a:t>总结法</a:t>
            </a:r>
            <a:endParaRPr lang="zh-CN" altLang="zh-CN" sz="2400" dirty="0"/>
          </a:p>
        </p:txBody>
      </p:sp>
      <p:sp>
        <p:nvSpPr>
          <p:cNvPr id="5"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25665153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45935"/>
            <a:ext cx="6906590" cy="5262979"/>
          </a:xfrm>
          <a:prstGeom prst="rect">
            <a:avLst/>
          </a:prstGeom>
          <a:noFill/>
        </p:spPr>
        <p:txBody>
          <a:bodyPr wrap="square" rtlCol="0">
            <a:spAutoFit/>
          </a:bodyPr>
          <a:lstStyle/>
          <a:p>
            <a:r>
              <a:rPr lang="zh-CN" altLang="en-US" sz="2400" dirty="0" smtClean="0"/>
              <a:t>（</a:t>
            </a:r>
            <a:r>
              <a:rPr lang="zh-CN" altLang="en-US" sz="2400" dirty="0"/>
              <a:t>三）任职资格分析</a:t>
            </a:r>
            <a:r>
              <a:rPr lang="zh-CN" altLang="en-US" sz="2400" dirty="0" smtClean="0"/>
              <a:t>方法</a:t>
            </a:r>
            <a:endParaRPr lang="en-US" altLang="zh-CN" sz="2400" dirty="0" smtClean="0"/>
          </a:p>
          <a:p>
            <a:endParaRPr lang="zh-CN" altLang="en-US" sz="2400" dirty="0"/>
          </a:p>
          <a:p>
            <a:r>
              <a:rPr lang="zh-CN" altLang="en-US" sz="2400" dirty="0">
                <a:latin typeface="+mn-ea"/>
              </a:rPr>
              <a:t>在职位界定基础上对于职位工作者的任职资格进行界定，是职位分析的第三项任务。这一界定涉及从工作特点向人员特点的过渡，有特殊的困难。在长期实践的基础上，通过系统的分析和整理，已经形成了一些关于任职资格界定的具有普遍意义的方法、技术，其中常用的有功能性工作分析法、职位分析问卷法、能力要求法。</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功能性工作分析法</a:t>
            </a:r>
          </a:p>
          <a:p>
            <a:pPr marL="342900" indent="-342900">
              <a:buFont typeface="Wingdings" panose="05000000000000000000" pitchFamily="2" charset="2"/>
              <a:buChar char="ü"/>
            </a:pPr>
            <a:r>
              <a:rPr lang="zh-CN" altLang="en-US" sz="2400" dirty="0"/>
              <a:t>职位分析问卷法</a:t>
            </a:r>
          </a:p>
          <a:p>
            <a:pPr marL="342900" indent="-342900">
              <a:buFont typeface="Wingdings" panose="05000000000000000000" pitchFamily="2" charset="2"/>
              <a:buChar char="ü"/>
            </a:pPr>
            <a:r>
              <a:rPr lang="zh-CN" altLang="en-US" sz="2400" dirty="0"/>
              <a:t>能力要求法</a:t>
            </a:r>
          </a:p>
          <a:p>
            <a:endParaRPr lang="zh-CN" altLang="zh-CN" sz="2400" dirty="0"/>
          </a:p>
        </p:txBody>
      </p:sp>
      <p:sp>
        <p:nvSpPr>
          <p:cNvPr id="5"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39968066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45935"/>
            <a:ext cx="6906590" cy="4524315"/>
          </a:xfrm>
          <a:prstGeom prst="rect">
            <a:avLst/>
          </a:prstGeom>
          <a:noFill/>
        </p:spPr>
        <p:txBody>
          <a:bodyPr wrap="square" rtlCol="0">
            <a:spAutoFit/>
          </a:bodyPr>
          <a:lstStyle/>
          <a:p>
            <a:r>
              <a:rPr lang="zh-CN" altLang="en-US" sz="2400" dirty="0"/>
              <a:t>三、职位分析的</a:t>
            </a:r>
            <a:r>
              <a:rPr lang="zh-CN" altLang="en-US" sz="2400" dirty="0" smtClean="0"/>
              <a:t>操作</a:t>
            </a:r>
            <a:endParaRPr lang="en-US" altLang="zh-CN" sz="2400" dirty="0" smtClean="0"/>
          </a:p>
          <a:p>
            <a:endParaRPr lang="zh-CN" altLang="en-US" sz="2400" dirty="0">
              <a:latin typeface="+mn-ea"/>
            </a:endParaRPr>
          </a:p>
          <a:p>
            <a:r>
              <a:rPr lang="zh-CN" altLang="en-US" sz="2400" dirty="0">
                <a:latin typeface="+mn-ea"/>
              </a:rPr>
              <a:t>职位分析作为人力资源管理的一项专门技术，在实际工作中常常与人力资源管理特定目标相联系，在不同情况下具有不同分析目的与重点内容。结合人力资源管理具体需要，明确职务分析的工作任务，选择相应的分析步骤和方法，是提高职位分析效率的保证。</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明确职位分析目的</a:t>
            </a:r>
          </a:p>
          <a:p>
            <a:pPr marL="342900" indent="-342900">
              <a:buFont typeface="Wingdings" panose="05000000000000000000" pitchFamily="2" charset="2"/>
              <a:buChar char="ü"/>
            </a:pPr>
            <a:r>
              <a:rPr lang="zh-CN" altLang="en-US" sz="2400" dirty="0"/>
              <a:t>开展职位分析工作</a:t>
            </a:r>
          </a:p>
          <a:p>
            <a:endParaRPr lang="zh-CN" altLang="zh-CN" sz="2400" dirty="0"/>
          </a:p>
        </p:txBody>
      </p:sp>
      <p:sp>
        <p:nvSpPr>
          <p:cNvPr id="5"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42403941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510747"/>
            <a:ext cx="5705061" cy="1938992"/>
          </a:xfrm>
          <a:prstGeom prst="rect">
            <a:avLst/>
          </a:prstGeom>
          <a:noFill/>
        </p:spPr>
        <p:txBody>
          <a:bodyPr wrap="square" rtlCol="0">
            <a:spAutoFit/>
          </a:bodyPr>
          <a:lstStyle/>
          <a:p>
            <a:r>
              <a:rPr lang="en-US" altLang="zh-CN" sz="2400" dirty="0"/>
              <a:t>1.</a:t>
            </a:r>
            <a:r>
              <a:rPr lang="zh-CN" altLang="zh-CN" sz="2400" dirty="0"/>
              <a:t>明确职位分析</a:t>
            </a:r>
            <a:r>
              <a:rPr lang="zh-CN" altLang="zh-CN" sz="2400" dirty="0" smtClean="0"/>
              <a:t>目的</a:t>
            </a:r>
            <a:endParaRPr lang="en-US" altLang="zh-CN" sz="2400" dirty="0" smtClean="0"/>
          </a:p>
          <a:p>
            <a:endParaRPr lang="zh-CN" altLang="zh-CN" sz="2400" dirty="0">
              <a:latin typeface="+mn-ea"/>
            </a:endParaRPr>
          </a:p>
          <a:p>
            <a:r>
              <a:rPr lang="zh-CN" altLang="zh-CN" sz="2400" dirty="0">
                <a:latin typeface="+mn-ea"/>
              </a:rPr>
              <a:t>在开始职位分析之前，先要了解为什么进行职位分析，职位分析结果将用在什么地方，从而明确职位分析的具体任务。</a:t>
            </a:r>
            <a:endParaRPr lang="zh-CN" altLang="en-US" sz="2400" dirty="0">
              <a:latin typeface="+mn-ea"/>
            </a:endParaRPr>
          </a:p>
        </p:txBody>
      </p:sp>
      <p:pic>
        <p:nvPicPr>
          <p:cNvPr id="4" name="5-4.EPS" descr="id:2147496834;FounderCES"/>
          <p:cNvPicPr/>
          <p:nvPr/>
        </p:nvPicPr>
        <p:blipFill>
          <a:blip r:embed="rId2" cstate="print">
            <a:duotone>
              <a:prstClr val="black"/>
              <a:schemeClr val="accent5">
                <a:tint val="45000"/>
                <a:satMod val="400000"/>
              </a:schemeClr>
            </a:duotone>
          </a:blip>
          <a:stretch>
            <a:fillRect/>
          </a:stretch>
        </p:blipFill>
        <p:spPr>
          <a:xfrm>
            <a:off x="1334165" y="3611645"/>
            <a:ext cx="5522675" cy="2799094"/>
          </a:xfrm>
          <a:prstGeom prst="rect">
            <a:avLst/>
          </a:prstGeom>
        </p:spPr>
      </p:pic>
      <p:sp>
        <p:nvSpPr>
          <p:cNvPr id="6"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37071835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823013"/>
            <a:ext cx="6906590" cy="2677656"/>
          </a:xfrm>
          <a:prstGeom prst="rect">
            <a:avLst/>
          </a:prstGeom>
          <a:noFill/>
        </p:spPr>
        <p:txBody>
          <a:bodyPr wrap="square" rtlCol="0">
            <a:spAutoFit/>
          </a:bodyPr>
          <a:lstStyle/>
          <a:p>
            <a:r>
              <a:rPr lang="en-US" altLang="zh-CN" sz="2400" dirty="0"/>
              <a:t>2.</a:t>
            </a:r>
            <a:r>
              <a:rPr lang="zh-CN" altLang="zh-CN" sz="2400" dirty="0"/>
              <a:t>开展职位分析</a:t>
            </a:r>
            <a:r>
              <a:rPr lang="zh-CN" altLang="zh-CN" sz="2400" dirty="0" smtClean="0"/>
              <a:t>工作</a:t>
            </a:r>
            <a:endParaRPr lang="en-US" altLang="zh-CN" sz="2400" dirty="0" smtClean="0"/>
          </a:p>
          <a:p>
            <a:endParaRPr lang="zh-CN" altLang="zh-CN" sz="2400" dirty="0"/>
          </a:p>
          <a:p>
            <a:pPr marL="342900" indent="-342900">
              <a:buFont typeface="Wingdings" panose="05000000000000000000" pitchFamily="2" charset="2"/>
              <a:buChar char="ü"/>
            </a:pPr>
            <a:r>
              <a:rPr lang="zh-CN" altLang="zh-CN" sz="2400" dirty="0"/>
              <a:t>明确职位分析重点</a:t>
            </a:r>
          </a:p>
          <a:p>
            <a:pPr marL="342900" indent="-342900">
              <a:buFont typeface="Wingdings" panose="05000000000000000000" pitchFamily="2" charset="2"/>
              <a:buChar char="ü"/>
            </a:pPr>
            <a:r>
              <a:rPr lang="zh-CN" altLang="zh-CN" sz="2400" dirty="0"/>
              <a:t>确定职位分析责权</a:t>
            </a:r>
          </a:p>
          <a:p>
            <a:pPr marL="342900" indent="-342900">
              <a:buFont typeface="Wingdings" panose="05000000000000000000" pitchFamily="2" charset="2"/>
              <a:buChar char="ü"/>
            </a:pPr>
            <a:r>
              <a:rPr lang="zh-CN" altLang="zh-CN" sz="2400" dirty="0"/>
              <a:t>选择职位分析对象</a:t>
            </a:r>
          </a:p>
          <a:p>
            <a:pPr marL="342900" indent="-342900">
              <a:buFont typeface="Wingdings" panose="05000000000000000000" pitchFamily="2" charset="2"/>
              <a:buChar char="ü"/>
            </a:pPr>
            <a:r>
              <a:rPr lang="zh-CN" altLang="zh-CN" sz="2400" dirty="0"/>
              <a:t>检验职位分析结果</a:t>
            </a:r>
          </a:p>
          <a:p>
            <a:endParaRPr lang="zh-CN" altLang="zh-CN" sz="2400" dirty="0"/>
          </a:p>
        </p:txBody>
      </p:sp>
      <p:sp>
        <p:nvSpPr>
          <p:cNvPr id="5" name="标题 1"/>
          <p:cNvSpPr>
            <a:spLocks noGrp="1"/>
          </p:cNvSpPr>
          <p:nvPr>
            <p:ph type="title"/>
          </p:nvPr>
        </p:nvSpPr>
        <p:spPr>
          <a:xfrm>
            <a:off x="508001" y="351182"/>
            <a:ext cx="6447501" cy="1320800"/>
          </a:xfrm>
        </p:spPr>
        <p:txBody>
          <a:bodyPr/>
          <a:lstStyle/>
          <a:p>
            <a:r>
              <a:rPr lang="zh-CN" altLang="en-US" dirty="0"/>
              <a:t>第</a:t>
            </a:r>
            <a:r>
              <a:rPr lang="en-US" altLang="zh-CN" dirty="0"/>
              <a:t>2</a:t>
            </a:r>
            <a:r>
              <a:rPr lang="zh-CN" altLang="en-US" dirty="0"/>
              <a:t>节　职位分析</a:t>
            </a:r>
          </a:p>
        </p:txBody>
      </p:sp>
    </p:spTree>
    <p:extLst>
      <p:ext uri="{BB962C8B-B14F-4D97-AF65-F5344CB8AC3E}">
        <p14:creationId xmlns="" xmlns:p14="http://schemas.microsoft.com/office/powerpoint/2010/main" val="21865458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3" name="内容占位符 2"/>
          <p:cNvSpPr>
            <a:spLocks noGrp="1"/>
          </p:cNvSpPr>
          <p:nvPr>
            <p:ph idx="1"/>
          </p:nvPr>
        </p:nvSpPr>
        <p:spPr>
          <a:xfrm>
            <a:off x="508000" y="1544364"/>
            <a:ext cx="6447501" cy="3880773"/>
          </a:xfrm>
        </p:spPr>
        <p:txBody>
          <a:bodyPr>
            <a:normAutofit/>
          </a:bodyPr>
          <a:lstStyle/>
          <a:p>
            <a:r>
              <a:rPr lang="en-US" altLang="zh-CN" sz="2400" dirty="0"/>
              <a:t>1.</a:t>
            </a:r>
            <a:r>
              <a:rPr lang="zh-CN" altLang="zh-CN" sz="2400" dirty="0"/>
              <a:t>职业的含义与形成</a:t>
            </a:r>
          </a:p>
          <a:p>
            <a:r>
              <a:rPr lang="en-US" altLang="zh-CN" sz="2400" dirty="0"/>
              <a:t>2.</a:t>
            </a:r>
            <a:r>
              <a:rPr lang="zh-CN" altLang="zh-CN" sz="2400" dirty="0"/>
              <a:t>职位与企业人力资源需求的关系</a:t>
            </a:r>
          </a:p>
          <a:p>
            <a:r>
              <a:rPr lang="en-US" altLang="zh-CN" sz="2400" dirty="0"/>
              <a:t>3.</a:t>
            </a:r>
            <a:r>
              <a:rPr lang="zh-CN" altLang="zh-CN" sz="2400" dirty="0"/>
              <a:t>职位界定和职位分类的方式</a:t>
            </a:r>
          </a:p>
          <a:p>
            <a:r>
              <a:rPr lang="en-US" altLang="zh-CN" sz="2400" dirty="0"/>
              <a:t>4.</a:t>
            </a:r>
            <a:r>
              <a:rPr lang="zh-CN" altLang="zh-CN" sz="2400" dirty="0"/>
              <a:t>职位分析对于人力资源管理的意义</a:t>
            </a:r>
          </a:p>
          <a:p>
            <a:r>
              <a:rPr lang="en-US" altLang="zh-CN" sz="2400" dirty="0"/>
              <a:t>5.</a:t>
            </a:r>
            <a:r>
              <a:rPr lang="zh-CN" altLang="zh-CN" sz="2400" dirty="0"/>
              <a:t>进行职位任职资格分析的方法技术</a:t>
            </a:r>
          </a:p>
          <a:p>
            <a:r>
              <a:rPr lang="en-US" altLang="zh-CN" sz="2400" dirty="0"/>
              <a:t>6.</a:t>
            </a:r>
            <a:r>
              <a:rPr lang="zh-CN" altLang="zh-CN" sz="2400" dirty="0"/>
              <a:t>职位评价的依据</a:t>
            </a:r>
          </a:p>
          <a:p>
            <a:r>
              <a:rPr lang="en-US" altLang="zh-CN" sz="2400" dirty="0"/>
              <a:t>7.</a:t>
            </a:r>
            <a:r>
              <a:rPr lang="zh-CN" altLang="zh-CN" sz="2400" dirty="0"/>
              <a:t>设计职位评价模型的方法</a:t>
            </a:r>
          </a:p>
          <a:p>
            <a:endParaRPr lang="zh-CN" altLang="en-US" sz="2800" dirty="0"/>
          </a:p>
        </p:txBody>
      </p:sp>
    </p:spTree>
    <p:extLst>
      <p:ext uri="{BB962C8B-B14F-4D97-AF65-F5344CB8AC3E}">
        <p14:creationId xmlns="" xmlns:p14="http://schemas.microsoft.com/office/powerpoint/2010/main" val="10096687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410543" y="2166374"/>
            <a:ext cx="3896139" cy="1965859"/>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职位设置</a:t>
            </a:r>
          </a:p>
          <a:p>
            <a:pPr>
              <a:lnSpc>
                <a:spcPct val="150000"/>
              </a:lnSpc>
            </a:pPr>
            <a:r>
              <a:rPr lang="zh-CN" altLang="zh-CN" sz="2800" dirty="0"/>
              <a:t>第</a:t>
            </a:r>
            <a:r>
              <a:rPr lang="en-US" altLang="zh-CN" sz="2800" dirty="0"/>
              <a:t>2</a:t>
            </a:r>
            <a:r>
              <a:rPr lang="zh-CN" altLang="zh-CN" sz="2800" dirty="0"/>
              <a:t>节　职位分析</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职位</a:t>
            </a:r>
            <a:r>
              <a:rPr lang="zh-CN" altLang="zh-CN" sz="2800" dirty="0" smtClean="0">
                <a:solidFill>
                  <a:srgbClr val="FF0000"/>
                </a:solidFill>
              </a:rPr>
              <a:t>评价</a:t>
            </a:r>
            <a:endParaRPr lang="zh-CN" altLang="en-US" sz="3200" dirty="0">
              <a:solidFill>
                <a:srgbClr val="FF0000"/>
              </a:solidFill>
            </a:endParaRPr>
          </a:p>
        </p:txBody>
      </p:sp>
    </p:spTree>
    <p:extLst>
      <p:ext uri="{BB962C8B-B14F-4D97-AF65-F5344CB8AC3E}">
        <p14:creationId xmlns="" xmlns:p14="http://schemas.microsoft.com/office/powerpoint/2010/main" val="34732087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第</a:t>
            </a:r>
            <a:r>
              <a:rPr lang="en-US" altLang="zh-CN" dirty="0" smtClean="0"/>
              <a:t>3</a:t>
            </a:r>
            <a:r>
              <a:rPr lang="zh-CN" altLang="zh-CN" dirty="0" smtClean="0"/>
              <a:t>节　职位评价</a:t>
            </a:r>
            <a:endParaRPr lang="zh-CN" altLang="en-US" dirty="0"/>
          </a:p>
        </p:txBody>
      </p:sp>
      <p:sp>
        <p:nvSpPr>
          <p:cNvPr id="3" name="文本框 2"/>
          <p:cNvSpPr txBox="1"/>
          <p:nvPr/>
        </p:nvSpPr>
        <p:spPr>
          <a:xfrm>
            <a:off x="508001" y="1415509"/>
            <a:ext cx="6906590" cy="4154984"/>
          </a:xfrm>
          <a:prstGeom prst="rect">
            <a:avLst/>
          </a:prstGeom>
          <a:noFill/>
        </p:spPr>
        <p:txBody>
          <a:bodyPr wrap="square" rtlCol="0">
            <a:spAutoFit/>
          </a:bodyPr>
          <a:lstStyle/>
          <a:p>
            <a:endParaRPr lang="zh-CN" altLang="zh-CN" sz="2400" dirty="0"/>
          </a:p>
          <a:p>
            <a:r>
              <a:rPr lang="zh-CN" altLang="zh-CN" sz="2400" dirty="0">
                <a:latin typeface="+mn-ea"/>
              </a:rPr>
              <a:t>不同职位具有不同工作责任与权力，需要不同任职资格，在企业分工协作体系中具有不同地位和作用，由此造成了职位之间的价值差异。职位评价的目的是比较各个职位在组织中的重要性，为确定不同职位和职位工作人员对于组织的价值提供依据。</a:t>
            </a:r>
            <a:endParaRPr lang="en-US" altLang="zh-CN" sz="2400" dirty="0">
              <a:latin typeface="+mn-ea"/>
            </a:endParaRPr>
          </a:p>
          <a:p>
            <a:endParaRPr lang="zh-CN" altLang="zh-CN" sz="2400" dirty="0"/>
          </a:p>
          <a:p>
            <a:r>
              <a:rPr lang="zh-CN" altLang="en-US" sz="2400" dirty="0" smtClean="0"/>
              <a:t>一、</a:t>
            </a:r>
            <a:r>
              <a:rPr lang="zh-CN" altLang="zh-CN" sz="2400" dirty="0" smtClean="0"/>
              <a:t>职位</a:t>
            </a:r>
            <a:r>
              <a:rPr lang="zh-CN" altLang="zh-CN" sz="2400" dirty="0"/>
              <a:t>评价性质</a:t>
            </a:r>
          </a:p>
          <a:p>
            <a:r>
              <a:rPr lang="zh-CN" altLang="zh-CN" sz="2400" dirty="0"/>
              <a:t>二、职位评价工作</a:t>
            </a:r>
          </a:p>
          <a:p>
            <a:r>
              <a:rPr lang="zh-CN" altLang="zh-CN" sz="2400" dirty="0"/>
              <a:t>三、职位评价方法</a:t>
            </a:r>
          </a:p>
          <a:p>
            <a:endParaRPr lang="zh-CN" altLang="zh-CN" sz="2400" dirty="0"/>
          </a:p>
        </p:txBody>
      </p:sp>
    </p:spTree>
    <p:extLst>
      <p:ext uri="{BB962C8B-B14F-4D97-AF65-F5344CB8AC3E}">
        <p14:creationId xmlns="" xmlns:p14="http://schemas.microsoft.com/office/powerpoint/2010/main" val="38484097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smtClean="0"/>
              <a:t/>
            </a:r>
            <a:br>
              <a:rPr lang="zh-CN" altLang="en-US" dirty="0" smtClean="0"/>
            </a:br>
            <a:endParaRPr lang="zh-CN" altLang="en-US" dirty="0"/>
          </a:p>
        </p:txBody>
      </p:sp>
      <p:sp>
        <p:nvSpPr>
          <p:cNvPr id="3" name="文本框 2"/>
          <p:cNvSpPr txBox="1"/>
          <p:nvPr/>
        </p:nvSpPr>
        <p:spPr>
          <a:xfrm>
            <a:off x="508000" y="1415509"/>
            <a:ext cx="7333973" cy="5262979"/>
          </a:xfrm>
          <a:prstGeom prst="rect">
            <a:avLst/>
          </a:prstGeom>
          <a:noFill/>
        </p:spPr>
        <p:txBody>
          <a:bodyPr wrap="square" rtlCol="0">
            <a:spAutoFit/>
          </a:bodyPr>
          <a:lstStyle/>
          <a:p>
            <a:r>
              <a:rPr lang="zh-CN" altLang="zh-CN" sz="2400" dirty="0"/>
              <a:t>一、职位评价</a:t>
            </a:r>
            <a:r>
              <a:rPr lang="zh-CN" altLang="zh-CN" sz="2400" dirty="0" smtClean="0"/>
              <a:t>性质</a:t>
            </a:r>
            <a:endParaRPr lang="en-US" altLang="zh-CN" sz="2400" dirty="0" smtClean="0"/>
          </a:p>
          <a:p>
            <a:endParaRPr lang="zh-CN" altLang="zh-CN" sz="2400" dirty="0"/>
          </a:p>
          <a:p>
            <a:r>
              <a:rPr lang="zh-CN" altLang="zh-CN" sz="2400" dirty="0">
                <a:latin typeface="+mn-ea"/>
              </a:rPr>
              <a:t>职位评价是对于分工协作体系中不同职位的重要性和困难性进行比较和确认。企业作为有计划的分工协作体系，每个职位都有存在的必要和价值，但不同职位的差异使职位的价值不一样。为了提高分工协作的科学性与合理性，明确不同工作人员在企业中的地位和作用，需要对这种差异加以合理刻画，职位评价就是对于职位价值的系统比较和制度化界定。</a:t>
            </a:r>
            <a:endParaRPr lang="en-US" altLang="zh-CN" sz="2400" dirty="0">
              <a:latin typeface="+mn-ea"/>
            </a:endParaRPr>
          </a:p>
          <a:p>
            <a:endParaRPr lang="zh-CN" altLang="zh-CN" sz="2400" dirty="0"/>
          </a:p>
          <a:p>
            <a:r>
              <a:rPr lang="zh-CN" altLang="zh-CN" sz="2400" dirty="0"/>
              <a:t>（一）职位评价的意义</a:t>
            </a:r>
          </a:p>
          <a:p>
            <a:r>
              <a:rPr lang="zh-CN" altLang="zh-CN" sz="2400" dirty="0"/>
              <a:t>（二）职位评价的依据</a:t>
            </a:r>
          </a:p>
          <a:p>
            <a:r>
              <a:rPr lang="zh-CN" altLang="zh-CN" sz="2400" dirty="0"/>
              <a:t>（三）职位评价的尺度</a:t>
            </a:r>
          </a:p>
          <a:p>
            <a:endParaRPr lang="zh-CN" altLang="zh-CN" sz="2400" dirty="0"/>
          </a:p>
        </p:txBody>
      </p:sp>
    </p:spTree>
    <p:extLst>
      <p:ext uri="{BB962C8B-B14F-4D97-AF65-F5344CB8AC3E}">
        <p14:creationId xmlns="" xmlns:p14="http://schemas.microsoft.com/office/powerpoint/2010/main" val="12823224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154984"/>
          </a:xfrm>
          <a:prstGeom prst="rect">
            <a:avLst/>
          </a:prstGeom>
          <a:noFill/>
        </p:spPr>
        <p:txBody>
          <a:bodyPr wrap="square" rtlCol="0">
            <a:spAutoFit/>
          </a:bodyPr>
          <a:lstStyle/>
          <a:p>
            <a:r>
              <a:rPr lang="zh-CN" altLang="en-US" sz="2400" dirty="0"/>
              <a:t>（一）职位评价的</a:t>
            </a:r>
            <a:r>
              <a:rPr lang="zh-CN" altLang="en-US" sz="2400" dirty="0" smtClean="0"/>
              <a:t>意义</a:t>
            </a:r>
            <a:endParaRPr lang="en-US" altLang="zh-CN" sz="2400" dirty="0" smtClean="0"/>
          </a:p>
          <a:p>
            <a:endParaRPr lang="zh-CN" altLang="en-US" sz="2400" dirty="0"/>
          </a:p>
          <a:p>
            <a:r>
              <a:rPr lang="zh-CN" altLang="en-US" sz="2400" dirty="0">
                <a:latin typeface="+mn-ea"/>
              </a:rPr>
              <a:t>职位评价的任务是，确定不同职位对于组织所具有的价值，把握工作体系的关键职位，为向职位工作者支付合理报酬提供依据。具体地，职位评价的意义体现在以下三方面。</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界定职位特征</a:t>
            </a:r>
          </a:p>
          <a:p>
            <a:pPr marL="342900" indent="-342900">
              <a:buFont typeface="Wingdings" panose="05000000000000000000" pitchFamily="2" charset="2"/>
              <a:buChar char="ü"/>
            </a:pPr>
            <a:r>
              <a:rPr lang="zh-CN" altLang="en-US" sz="2400" dirty="0"/>
              <a:t>支持薪资分配</a:t>
            </a:r>
          </a:p>
          <a:p>
            <a:pPr marL="342900" indent="-342900">
              <a:buFont typeface="Wingdings" panose="05000000000000000000" pitchFamily="2" charset="2"/>
              <a:buChar char="ü"/>
            </a:pPr>
            <a:r>
              <a:rPr lang="zh-CN" altLang="en-US" sz="2400" dirty="0"/>
              <a:t>协调劳动关系</a:t>
            </a:r>
          </a:p>
          <a:p>
            <a:endParaRPr lang="zh-CN" altLang="zh-CN" sz="2400" dirty="0"/>
          </a:p>
        </p:txBody>
      </p:sp>
    </p:spTree>
    <p:extLst>
      <p:ext uri="{BB962C8B-B14F-4D97-AF65-F5344CB8AC3E}">
        <p14:creationId xmlns="" xmlns:p14="http://schemas.microsoft.com/office/powerpoint/2010/main" val="36766490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524315"/>
          </a:xfrm>
          <a:prstGeom prst="rect">
            <a:avLst/>
          </a:prstGeom>
          <a:noFill/>
        </p:spPr>
        <p:txBody>
          <a:bodyPr wrap="square" rtlCol="0">
            <a:spAutoFit/>
          </a:bodyPr>
          <a:lstStyle/>
          <a:p>
            <a:r>
              <a:rPr lang="zh-CN" altLang="zh-CN" sz="2400" dirty="0"/>
              <a:t>（二）职位评价的</a:t>
            </a:r>
            <a:r>
              <a:rPr lang="zh-CN" altLang="zh-CN" sz="2400" dirty="0" smtClean="0"/>
              <a:t>依据</a:t>
            </a:r>
            <a:endParaRPr lang="en-US" altLang="zh-CN" sz="2400" dirty="0" smtClean="0"/>
          </a:p>
          <a:p>
            <a:endParaRPr lang="zh-CN" altLang="zh-CN" sz="2400" dirty="0"/>
          </a:p>
          <a:p>
            <a:r>
              <a:rPr lang="zh-CN" altLang="zh-CN" sz="2400" dirty="0">
                <a:latin typeface="+mn-ea"/>
              </a:rPr>
              <a:t>进行职位评价需要依据，合理确立职位评价的依据是保证评价工作顺利进行的基本条件。由于职位价值源于职位在生产经营体系中的重要性，因此对于职位价值的评价要从与此相关的各个环节入手。实际工作中，职位评价的主要依据如下。</a:t>
            </a:r>
            <a:endParaRPr lang="en-US" altLang="zh-CN" sz="2400" dirty="0">
              <a:latin typeface="+mn-ea"/>
            </a:endParaRPr>
          </a:p>
          <a:p>
            <a:endParaRPr lang="zh-CN" altLang="zh-CN" sz="2400" dirty="0"/>
          </a:p>
          <a:p>
            <a:pPr marL="285750" indent="-285750">
              <a:buFont typeface="Wingdings" panose="05000000000000000000" pitchFamily="2" charset="2"/>
              <a:buChar char="ü"/>
            </a:pPr>
            <a:r>
              <a:rPr lang="zh-CN" altLang="zh-CN" sz="2400" dirty="0"/>
              <a:t>职位界定结果</a:t>
            </a:r>
          </a:p>
          <a:p>
            <a:pPr marL="285750" indent="-285750">
              <a:buFont typeface="Wingdings" panose="05000000000000000000" pitchFamily="2" charset="2"/>
              <a:buChar char="ü"/>
            </a:pPr>
            <a:r>
              <a:rPr lang="zh-CN" altLang="zh-CN" sz="2400" dirty="0"/>
              <a:t>劳动市场价格</a:t>
            </a:r>
          </a:p>
          <a:p>
            <a:pPr marL="285750" indent="-285750">
              <a:buFont typeface="Wingdings" panose="05000000000000000000" pitchFamily="2" charset="2"/>
              <a:buChar char="ü"/>
            </a:pPr>
            <a:r>
              <a:rPr lang="zh-CN" altLang="zh-CN" sz="2400" dirty="0"/>
              <a:t>经营管理政策</a:t>
            </a:r>
          </a:p>
          <a:p>
            <a:endParaRPr lang="zh-CN" altLang="zh-CN" sz="2400" dirty="0"/>
          </a:p>
        </p:txBody>
      </p:sp>
    </p:spTree>
    <p:extLst>
      <p:ext uri="{BB962C8B-B14F-4D97-AF65-F5344CB8AC3E}">
        <p14:creationId xmlns="" xmlns:p14="http://schemas.microsoft.com/office/powerpoint/2010/main" val="22747532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524315"/>
          </a:xfrm>
          <a:prstGeom prst="rect">
            <a:avLst/>
          </a:prstGeom>
          <a:noFill/>
        </p:spPr>
        <p:txBody>
          <a:bodyPr wrap="square" rtlCol="0">
            <a:spAutoFit/>
          </a:bodyPr>
          <a:lstStyle/>
          <a:p>
            <a:r>
              <a:rPr lang="zh-CN" altLang="zh-CN" sz="2400" dirty="0" smtClean="0"/>
              <a:t>（</a:t>
            </a:r>
            <a:r>
              <a:rPr lang="zh-CN" altLang="zh-CN" sz="2400" dirty="0"/>
              <a:t>三）职位评价的</a:t>
            </a:r>
            <a:r>
              <a:rPr lang="zh-CN" altLang="zh-CN" sz="2400" dirty="0" smtClean="0"/>
              <a:t>尺度</a:t>
            </a:r>
            <a:endParaRPr lang="en-US" altLang="zh-CN" sz="2400" dirty="0" smtClean="0"/>
          </a:p>
          <a:p>
            <a:endParaRPr lang="zh-CN" altLang="zh-CN" sz="2400" dirty="0">
              <a:latin typeface="仿宋" panose="02010609060101010101" pitchFamily="49" charset="-122"/>
              <a:ea typeface="仿宋" panose="02010609060101010101" pitchFamily="49" charset="-122"/>
            </a:endParaRPr>
          </a:p>
          <a:p>
            <a:r>
              <a:rPr lang="zh-CN" altLang="zh-CN" sz="2400" dirty="0">
                <a:latin typeface="+mn-ea"/>
              </a:rPr>
              <a:t>为了使职位评价的依据可操作，必须对这些依据进行技术处理，使之成为简明扼要的操作标准。这是职位评价尺度开发与设计的任务。一个企业的职位评价尺度往往是该企业生产经营方式和经营管理政策的集中体现，对于人力资源管理具有极为重要的影响。</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职位评价尺度的性质</a:t>
            </a:r>
          </a:p>
          <a:p>
            <a:pPr marL="342900" indent="-342900">
              <a:buFont typeface="Wingdings" panose="05000000000000000000" pitchFamily="2" charset="2"/>
              <a:buChar char="ü"/>
            </a:pPr>
            <a:r>
              <a:rPr lang="zh-CN" altLang="zh-CN" sz="2400" dirty="0"/>
              <a:t>职位评价尺度的作用</a:t>
            </a:r>
          </a:p>
          <a:p>
            <a:pPr marL="342900" indent="-342900">
              <a:buFont typeface="Wingdings" panose="05000000000000000000" pitchFamily="2" charset="2"/>
              <a:buChar char="ü"/>
            </a:pPr>
            <a:r>
              <a:rPr lang="zh-CN" altLang="zh-CN" sz="2400" dirty="0"/>
              <a:t>职位评价尺度的类型</a:t>
            </a:r>
          </a:p>
          <a:p>
            <a:endParaRPr lang="zh-CN" altLang="zh-CN" sz="2400" dirty="0"/>
          </a:p>
        </p:txBody>
      </p:sp>
    </p:spTree>
    <p:extLst>
      <p:ext uri="{BB962C8B-B14F-4D97-AF65-F5344CB8AC3E}">
        <p14:creationId xmlns="" xmlns:p14="http://schemas.microsoft.com/office/powerpoint/2010/main" val="23244050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893647"/>
          </a:xfrm>
          <a:prstGeom prst="rect">
            <a:avLst/>
          </a:prstGeom>
          <a:noFill/>
        </p:spPr>
        <p:txBody>
          <a:bodyPr wrap="square" rtlCol="0">
            <a:spAutoFit/>
          </a:bodyPr>
          <a:lstStyle/>
          <a:p>
            <a:r>
              <a:rPr lang="zh-CN" altLang="zh-CN" sz="2400" dirty="0"/>
              <a:t>二、职位评价</a:t>
            </a:r>
            <a:r>
              <a:rPr lang="zh-CN" altLang="zh-CN" sz="2400" dirty="0" smtClean="0"/>
              <a:t>工作</a:t>
            </a:r>
            <a:endParaRPr lang="en-US" altLang="zh-CN" sz="2400" dirty="0" smtClean="0"/>
          </a:p>
          <a:p>
            <a:endParaRPr lang="zh-CN" altLang="zh-CN" sz="2400" dirty="0"/>
          </a:p>
          <a:p>
            <a:r>
              <a:rPr lang="zh-CN" altLang="zh-CN" sz="2400" dirty="0">
                <a:latin typeface="+mn-ea"/>
              </a:rPr>
              <a:t>职位评价是一项科学性与实践性很强的工作，必须从企业实际出发应用科学的方法和技术进行，其关键在于职位评价尺度的设计。在此基础上，由具有公信力的评价人员按照规范的评价程序，首先选择代表性职位进行评价，然后以评价结果为依据，对整个企业的职位价值进行全面排序与确认。</a:t>
            </a:r>
            <a:endParaRPr lang="en-US" altLang="zh-CN" sz="2400" dirty="0">
              <a:latin typeface="+mn-ea"/>
            </a:endParaRPr>
          </a:p>
          <a:p>
            <a:endParaRPr lang="zh-CN" altLang="zh-CN" sz="2400" dirty="0"/>
          </a:p>
          <a:p>
            <a:r>
              <a:rPr lang="zh-CN" altLang="zh-CN" sz="2400" dirty="0"/>
              <a:t>（一）评价尺度的设计</a:t>
            </a:r>
          </a:p>
          <a:p>
            <a:r>
              <a:rPr lang="zh-CN" altLang="zh-CN" sz="2400" dirty="0"/>
              <a:t>（二）评价对象的选择</a:t>
            </a:r>
          </a:p>
          <a:p>
            <a:r>
              <a:rPr lang="zh-CN" altLang="zh-CN" sz="2400" dirty="0"/>
              <a:t>（三）评价主体的确定</a:t>
            </a:r>
          </a:p>
          <a:p>
            <a:endParaRPr lang="zh-CN" altLang="zh-CN" sz="2400" dirty="0"/>
          </a:p>
        </p:txBody>
      </p:sp>
    </p:spTree>
    <p:extLst>
      <p:ext uri="{BB962C8B-B14F-4D97-AF65-F5344CB8AC3E}">
        <p14:creationId xmlns="" xmlns:p14="http://schemas.microsoft.com/office/powerpoint/2010/main" val="41962186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524315"/>
          </a:xfrm>
          <a:prstGeom prst="rect">
            <a:avLst/>
          </a:prstGeom>
          <a:noFill/>
        </p:spPr>
        <p:txBody>
          <a:bodyPr wrap="square" rtlCol="0">
            <a:spAutoFit/>
          </a:bodyPr>
          <a:lstStyle/>
          <a:p>
            <a:r>
              <a:rPr lang="zh-CN" altLang="zh-CN" sz="2400" dirty="0"/>
              <a:t>（一）评价尺度的</a:t>
            </a:r>
            <a:r>
              <a:rPr lang="zh-CN" altLang="zh-CN" sz="2400" dirty="0" smtClean="0"/>
              <a:t>设计</a:t>
            </a:r>
            <a:endParaRPr lang="en-US" altLang="zh-CN" sz="2400" dirty="0" smtClean="0"/>
          </a:p>
          <a:p>
            <a:endParaRPr lang="zh-CN" altLang="zh-CN" sz="2400" dirty="0"/>
          </a:p>
          <a:p>
            <a:r>
              <a:rPr lang="zh-CN" altLang="zh-CN" sz="2400" dirty="0">
                <a:latin typeface="+mn-ea"/>
              </a:rPr>
              <a:t>进行职位价值评价，最重要的是合理设计职位评价尺度，否则其他工作无法有效进行。而职位评价尺度设计的关键在于解决好评价要素的选择、定义、分级和权重四个问题。</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评价</a:t>
            </a:r>
            <a:r>
              <a:rPr lang="zh-CN" altLang="zh-CN" sz="2400" dirty="0"/>
              <a:t>要素的选择</a:t>
            </a:r>
          </a:p>
          <a:p>
            <a:pPr marL="342900" indent="-342900">
              <a:buFont typeface="Wingdings" panose="05000000000000000000" pitchFamily="2" charset="2"/>
              <a:buChar char="ü"/>
            </a:pPr>
            <a:r>
              <a:rPr lang="zh-CN" altLang="zh-CN" sz="2400" dirty="0"/>
              <a:t>评价要素的定义</a:t>
            </a:r>
          </a:p>
          <a:p>
            <a:pPr marL="342900" indent="-342900">
              <a:buFont typeface="Wingdings" panose="05000000000000000000" pitchFamily="2" charset="2"/>
              <a:buChar char="ü"/>
            </a:pPr>
            <a:r>
              <a:rPr lang="zh-CN" altLang="zh-CN" sz="2400" dirty="0"/>
              <a:t>评价要素的等级</a:t>
            </a:r>
          </a:p>
          <a:p>
            <a:pPr marL="342900" indent="-342900">
              <a:buFont typeface="Wingdings" panose="05000000000000000000" pitchFamily="2" charset="2"/>
              <a:buChar char="ü"/>
            </a:pPr>
            <a:r>
              <a:rPr lang="zh-CN" altLang="zh-CN" sz="2400" dirty="0"/>
              <a:t>评价要素的权重</a:t>
            </a:r>
          </a:p>
          <a:p>
            <a:endParaRPr lang="zh-CN" altLang="zh-CN" sz="2400" dirty="0"/>
          </a:p>
        </p:txBody>
      </p:sp>
    </p:spTree>
    <p:extLst>
      <p:ext uri="{BB962C8B-B14F-4D97-AF65-F5344CB8AC3E}">
        <p14:creationId xmlns="" xmlns:p14="http://schemas.microsoft.com/office/powerpoint/2010/main" val="17031067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154984"/>
          </a:xfrm>
          <a:prstGeom prst="rect">
            <a:avLst/>
          </a:prstGeom>
          <a:noFill/>
        </p:spPr>
        <p:txBody>
          <a:bodyPr wrap="square" rtlCol="0">
            <a:spAutoFit/>
          </a:bodyPr>
          <a:lstStyle/>
          <a:p>
            <a:r>
              <a:rPr lang="zh-CN" altLang="en-US" sz="2400" dirty="0" smtClean="0"/>
              <a:t>（二）</a:t>
            </a:r>
            <a:r>
              <a:rPr lang="zh-CN" altLang="zh-CN" sz="2400" dirty="0" smtClean="0"/>
              <a:t>评价对象的选择</a:t>
            </a:r>
            <a:endParaRPr lang="en-US" altLang="zh-CN" sz="2400" dirty="0" smtClean="0"/>
          </a:p>
          <a:p>
            <a:endParaRPr lang="zh-CN" altLang="zh-CN" sz="2400" dirty="0" smtClean="0"/>
          </a:p>
          <a:p>
            <a:r>
              <a:rPr lang="zh-CN" altLang="zh-CN" sz="2400" dirty="0" smtClean="0"/>
              <a:t>建立</a:t>
            </a:r>
            <a:r>
              <a:rPr lang="zh-CN" altLang="zh-CN" sz="2400" dirty="0"/>
              <a:t>职位评价尺度后，需要选择合适的评价对象。由于企业中职位很多，职位评价又是一项费时费力的工作，因此不可能也不需要对每一个职位进行评价，而是要从职位序列中选择具有代表性的样本；通过样本职位的价值测评，建立企业的职位价值参照系，然后把其他职位纳入这一参照系中，以比较取值的方式确定各自的职位价值。能否选择合适职位作为评价对象，关系着职位价值参照系的构建是否合理。为此需要遵循</a:t>
            </a:r>
            <a:r>
              <a:rPr lang="zh-CN" altLang="zh-CN" sz="2400" dirty="0">
                <a:solidFill>
                  <a:srgbClr val="FF0000"/>
                </a:solidFill>
              </a:rPr>
              <a:t>重要性、稳定性和代表性</a:t>
            </a:r>
            <a:r>
              <a:rPr lang="zh-CN" altLang="zh-CN" sz="2400" dirty="0"/>
              <a:t>的样本选择原则。</a:t>
            </a:r>
          </a:p>
        </p:txBody>
      </p:sp>
    </p:spTree>
    <p:extLst>
      <p:ext uri="{BB962C8B-B14F-4D97-AF65-F5344CB8AC3E}">
        <p14:creationId xmlns="" xmlns:p14="http://schemas.microsoft.com/office/powerpoint/2010/main" val="920832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4154984"/>
          </a:xfrm>
          <a:prstGeom prst="rect">
            <a:avLst/>
          </a:prstGeom>
          <a:noFill/>
        </p:spPr>
        <p:txBody>
          <a:bodyPr wrap="square" rtlCol="0">
            <a:spAutoFit/>
          </a:bodyPr>
          <a:lstStyle/>
          <a:p>
            <a:r>
              <a:rPr lang="zh-CN" altLang="zh-CN" sz="2400" dirty="0"/>
              <a:t>（三）评价主体的</a:t>
            </a:r>
            <a:r>
              <a:rPr lang="zh-CN" altLang="zh-CN" sz="2400" dirty="0" smtClean="0"/>
              <a:t>确定</a:t>
            </a:r>
            <a:endParaRPr lang="en-US" altLang="zh-CN" sz="2400" dirty="0" smtClean="0"/>
          </a:p>
          <a:p>
            <a:endParaRPr lang="zh-CN" altLang="zh-CN" sz="2400" dirty="0"/>
          </a:p>
          <a:p>
            <a:r>
              <a:rPr lang="zh-CN" altLang="zh-CN" sz="2400" dirty="0"/>
              <a:t>职位评价作为一种价值测评，受人们的价值观影响，同样的职位如果由不同的人评价，往往会得出不同的结果。而企业是一个经济组织，每个企业成员都有自己的利益诉求，这种诉求不可能不影响职位评价活动。因此职位评价不仅是一项技术性很强的工作，而且是一项政策性很强的工作，必须注意评价主体的选择和组织。一般而言，在确定职位评价主体时，必须注意</a:t>
            </a:r>
            <a:r>
              <a:rPr lang="zh-CN" altLang="zh-CN" sz="2400" dirty="0">
                <a:solidFill>
                  <a:srgbClr val="FF0000"/>
                </a:solidFill>
              </a:rPr>
              <a:t>权威性、专业性和群众性</a:t>
            </a:r>
            <a:r>
              <a:rPr lang="zh-CN" altLang="zh-CN" sz="2400" dirty="0"/>
              <a:t>的要求。</a:t>
            </a:r>
          </a:p>
          <a:p>
            <a:endParaRPr lang="zh-CN" altLang="zh-CN" sz="2400" dirty="0"/>
          </a:p>
        </p:txBody>
      </p:sp>
    </p:spTree>
    <p:extLst>
      <p:ext uri="{BB962C8B-B14F-4D97-AF65-F5344CB8AC3E}">
        <p14:creationId xmlns="" xmlns:p14="http://schemas.microsoft.com/office/powerpoint/2010/main" val="40425159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444703" y="1637532"/>
            <a:ext cx="6740292" cy="3693319"/>
          </a:xfrm>
          <a:prstGeom prst="rect">
            <a:avLst/>
          </a:prstGeom>
          <a:noFill/>
        </p:spPr>
        <p:txBody>
          <a:bodyPr wrap="square" rtlCol="0">
            <a:spAutoFit/>
          </a:bodyPr>
          <a:lstStyle/>
          <a:p>
            <a:pPr indent="455613">
              <a:lnSpc>
                <a:spcPct val="150000"/>
              </a:lnSpc>
            </a:pPr>
            <a:endParaRPr lang="en-US" altLang="zh-CN" sz="28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en-US" altLang="zh-CN" sz="2800" dirty="0" smtClean="0"/>
              <a:t>YBTY </a:t>
            </a:r>
            <a:r>
              <a:rPr lang="zh-CN" altLang="zh-CN" sz="2800" dirty="0" smtClean="0"/>
              <a:t>公司的职位体系建设</a:t>
            </a:r>
            <a:endParaRPr lang="en-US" altLang="zh-CN" sz="2800" dirty="0" smtClean="0"/>
          </a:p>
          <a:p>
            <a:pPr indent="455613">
              <a:lnSpc>
                <a:spcPct val="150000"/>
              </a:lnSpc>
            </a:pPr>
            <a:r>
              <a:rPr lang="zh-CN" altLang="zh-CN" sz="2800" dirty="0" smtClean="0"/>
              <a:t>第</a:t>
            </a:r>
            <a:r>
              <a:rPr lang="en-US" altLang="zh-CN" sz="2800" dirty="0" smtClean="0"/>
              <a:t>1</a:t>
            </a:r>
            <a:r>
              <a:rPr lang="zh-CN" altLang="zh-CN" sz="2800" dirty="0" smtClean="0"/>
              <a:t>节　职位设置</a:t>
            </a:r>
            <a:endParaRPr lang="en-US" altLang="zh-CN" sz="2800" dirty="0" smtClean="0"/>
          </a:p>
          <a:p>
            <a:pPr indent="455613">
              <a:lnSpc>
                <a:spcPct val="150000"/>
              </a:lnSpc>
            </a:pPr>
            <a:r>
              <a:rPr lang="zh-CN" altLang="zh-CN" sz="2800" dirty="0" smtClean="0"/>
              <a:t>第</a:t>
            </a:r>
            <a:r>
              <a:rPr lang="en-US" altLang="zh-CN" sz="2800" dirty="0" smtClean="0"/>
              <a:t>2</a:t>
            </a:r>
            <a:r>
              <a:rPr lang="zh-CN" altLang="zh-CN" sz="2800" dirty="0" smtClean="0"/>
              <a:t>节　职位分析</a:t>
            </a:r>
            <a:endParaRPr lang="en-US" altLang="zh-CN" sz="2800" dirty="0" smtClean="0"/>
          </a:p>
          <a:p>
            <a:pPr indent="455613">
              <a:lnSpc>
                <a:spcPct val="150000"/>
              </a:lnSpc>
            </a:pPr>
            <a:r>
              <a:rPr lang="zh-CN" altLang="zh-CN" sz="2800" dirty="0" smtClean="0"/>
              <a:t>第</a:t>
            </a:r>
            <a:r>
              <a:rPr lang="en-US" altLang="zh-CN" sz="2800" dirty="0" smtClean="0"/>
              <a:t>3</a:t>
            </a:r>
            <a:r>
              <a:rPr lang="zh-CN" altLang="zh-CN" sz="2800" dirty="0" smtClean="0"/>
              <a:t>节　职位评价</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5262979"/>
          </a:xfrm>
          <a:prstGeom prst="rect">
            <a:avLst/>
          </a:prstGeom>
          <a:noFill/>
        </p:spPr>
        <p:txBody>
          <a:bodyPr wrap="square" rtlCol="0">
            <a:spAutoFit/>
          </a:bodyPr>
          <a:lstStyle/>
          <a:p>
            <a:r>
              <a:rPr lang="zh-CN" altLang="zh-CN" sz="2400" dirty="0" smtClean="0"/>
              <a:t>三</a:t>
            </a:r>
            <a:r>
              <a:rPr lang="zh-CN" altLang="zh-CN" sz="2400" dirty="0"/>
              <a:t>、职位评价</a:t>
            </a:r>
            <a:r>
              <a:rPr lang="zh-CN" altLang="zh-CN" sz="2400" dirty="0" smtClean="0"/>
              <a:t>方法</a:t>
            </a:r>
            <a:endParaRPr lang="en-US" altLang="zh-CN" sz="2400" dirty="0" smtClean="0"/>
          </a:p>
          <a:p>
            <a:endParaRPr lang="zh-CN" altLang="zh-CN" sz="2400" dirty="0"/>
          </a:p>
          <a:p>
            <a:r>
              <a:rPr lang="zh-CN" altLang="zh-CN" sz="2400" dirty="0">
                <a:latin typeface="+mn-ea"/>
              </a:rPr>
              <a:t>职位评价方法是进行职位评价的操作办法，有经验方法和科学方法的区分，后者具有较强的普适性。职位评价科学方法的基本操作办法是：首先建立公认的职位评价尺度，以此对样本职位进行测量评价；然后把测评结果作为参照系，推广到其他职位，建立整个企业的职位价值等级体系。</a:t>
            </a:r>
            <a:endParaRPr lang="en-US" altLang="zh-CN" sz="2400" dirty="0">
              <a:latin typeface="+mn-ea"/>
            </a:endParaRPr>
          </a:p>
          <a:p>
            <a:endParaRPr lang="en-US" altLang="zh-CN" sz="2400" dirty="0" smtClean="0"/>
          </a:p>
          <a:p>
            <a:r>
              <a:rPr lang="zh-CN" altLang="zh-CN" sz="2400" dirty="0" smtClean="0"/>
              <a:t>（</a:t>
            </a:r>
            <a:r>
              <a:rPr lang="zh-CN" altLang="zh-CN" sz="2400" dirty="0"/>
              <a:t>一）总体排序法</a:t>
            </a:r>
          </a:p>
          <a:p>
            <a:r>
              <a:rPr lang="zh-CN" altLang="zh-CN" sz="2400" dirty="0"/>
              <a:t>（二）因素分析法</a:t>
            </a:r>
          </a:p>
          <a:p>
            <a:r>
              <a:rPr lang="zh-CN" altLang="zh-CN" sz="2400" dirty="0"/>
              <a:t>（三）定标套级法</a:t>
            </a:r>
          </a:p>
          <a:p>
            <a:r>
              <a:rPr lang="zh-CN" altLang="zh-CN" sz="2400" dirty="0"/>
              <a:t>（四）加权计分法</a:t>
            </a:r>
          </a:p>
          <a:p>
            <a:endParaRPr lang="zh-CN" altLang="zh-CN" sz="2400" dirty="0"/>
          </a:p>
        </p:txBody>
      </p:sp>
    </p:spTree>
    <p:extLst>
      <p:ext uri="{BB962C8B-B14F-4D97-AF65-F5344CB8AC3E}">
        <p14:creationId xmlns="" xmlns:p14="http://schemas.microsoft.com/office/powerpoint/2010/main" val="28693801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333973" cy="3416320"/>
          </a:xfrm>
          <a:prstGeom prst="rect">
            <a:avLst/>
          </a:prstGeom>
          <a:noFill/>
        </p:spPr>
        <p:txBody>
          <a:bodyPr wrap="square" rtlCol="0">
            <a:spAutoFit/>
          </a:bodyPr>
          <a:lstStyle/>
          <a:p>
            <a:r>
              <a:rPr lang="zh-CN" altLang="en-US" sz="2400" dirty="0"/>
              <a:t>（一）总体排序</a:t>
            </a:r>
            <a:r>
              <a:rPr lang="zh-CN" altLang="en-US" sz="2400" dirty="0" smtClean="0"/>
              <a:t>法</a:t>
            </a:r>
            <a:endParaRPr lang="en-US" altLang="zh-CN" sz="2400" dirty="0" smtClean="0"/>
          </a:p>
          <a:p>
            <a:endParaRPr lang="zh-CN" altLang="en-US" sz="2400" dirty="0"/>
          </a:p>
          <a:p>
            <a:r>
              <a:rPr lang="zh-CN" altLang="en-US" sz="2400" dirty="0">
                <a:latin typeface="+mn-ea"/>
              </a:rPr>
              <a:t>总体排序法是进行职位评价的最简便方法，即按照一定的规则对各个职位从总体上进行重要性排序。在排序时，可以采用卡片排队法和配对比较法具体操作。</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卡片排队法</a:t>
            </a:r>
          </a:p>
          <a:p>
            <a:pPr marL="342900" indent="-342900">
              <a:buFont typeface="Wingdings" panose="05000000000000000000" pitchFamily="2" charset="2"/>
              <a:buChar char="ü"/>
            </a:pPr>
            <a:r>
              <a:rPr lang="zh-CN" altLang="en-US" sz="2400" dirty="0"/>
              <a:t>配对比较法</a:t>
            </a:r>
          </a:p>
          <a:p>
            <a:endParaRPr lang="zh-CN" altLang="zh-CN" sz="2400" dirty="0"/>
          </a:p>
        </p:txBody>
      </p:sp>
    </p:spTree>
    <p:extLst>
      <p:ext uri="{BB962C8B-B14F-4D97-AF65-F5344CB8AC3E}">
        <p14:creationId xmlns="" xmlns:p14="http://schemas.microsoft.com/office/powerpoint/2010/main" val="4889802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502939" cy="4893647"/>
          </a:xfrm>
          <a:prstGeom prst="rect">
            <a:avLst/>
          </a:prstGeom>
          <a:noFill/>
        </p:spPr>
        <p:txBody>
          <a:bodyPr wrap="square" rtlCol="0">
            <a:spAutoFit/>
          </a:bodyPr>
          <a:lstStyle/>
          <a:p>
            <a:r>
              <a:rPr lang="zh-CN" altLang="en-US" sz="2400" dirty="0" smtClean="0"/>
              <a:t>（</a:t>
            </a:r>
            <a:r>
              <a:rPr lang="zh-CN" altLang="en-US" sz="2400" dirty="0"/>
              <a:t>二）因素分析</a:t>
            </a:r>
            <a:r>
              <a:rPr lang="zh-CN" altLang="en-US" sz="2400" dirty="0" smtClean="0"/>
              <a:t>法</a:t>
            </a:r>
            <a:endParaRPr lang="en-US" altLang="zh-CN" sz="2400" dirty="0" smtClean="0"/>
          </a:p>
          <a:p>
            <a:endParaRPr lang="zh-CN" altLang="en-US" sz="2400" dirty="0"/>
          </a:p>
          <a:p>
            <a:r>
              <a:rPr lang="zh-CN" altLang="en-US" sz="2400" dirty="0">
                <a:latin typeface="+mn-ea"/>
              </a:rPr>
              <a:t>因素分析法的特点是，首先根据职位状况选择影响职位价值的相关要素，对这些要素进行层次的划分，然后选择典型职位进行分析比较，根据职位相关要素的排列顺序和水平高低，进行比较和综合，最后确定其价值大小。通常包括如下步骤：</a:t>
            </a:r>
          </a:p>
          <a:p>
            <a:r>
              <a:rPr lang="zh-CN" altLang="en-US" sz="2400" dirty="0"/>
              <a:t>（</a:t>
            </a:r>
            <a:r>
              <a:rPr lang="en-US" altLang="zh-CN" sz="2400" dirty="0"/>
              <a:t>1</a:t>
            </a:r>
            <a:r>
              <a:rPr lang="zh-CN" altLang="en-US" sz="2400" dirty="0"/>
              <a:t>）选择评价要素</a:t>
            </a:r>
          </a:p>
          <a:p>
            <a:r>
              <a:rPr lang="zh-CN" altLang="en-US" sz="2400" dirty="0"/>
              <a:t>（</a:t>
            </a:r>
            <a:r>
              <a:rPr lang="en-US" altLang="zh-CN" sz="2400" dirty="0"/>
              <a:t>2</a:t>
            </a:r>
            <a:r>
              <a:rPr lang="zh-CN" altLang="en-US" sz="2400" dirty="0"/>
              <a:t>）在要素选择的基础上，进行要素内容细分</a:t>
            </a:r>
          </a:p>
          <a:p>
            <a:r>
              <a:rPr lang="zh-CN" altLang="en-US" sz="2400" dirty="0"/>
              <a:t>（</a:t>
            </a:r>
            <a:r>
              <a:rPr lang="en-US" altLang="zh-CN" sz="2400" dirty="0"/>
              <a:t>3</a:t>
            </a:r>
            <a:r>
              <a:rPr lang="zh-CN" altLang="en-US" sz="2400" dirty="0"/>
              <a:t>）确定典型职位</a:t>
            </a:r>
          </a:p>
          <a:p>
            <a:r>
              <a:rPr lang="zh-CN" altLang="en-US" sz="2400" dirty="0"/>
              <a:t>（</a:t>
            </a:r>
            <a:r>
              <a:rPr lang="en-US" altLang="zh-CN" sz="2400" dirty="0"/>
              <a:t>4</a:t>
            </a:r>
            <a:r>
              <a:rPr lang="zh-CN" altLang="en-US" sz="2400" dirty="0"/>
              <a:t>）对标本职位进行要素分析和评价</a:t>
            </a:r>
          </a:p>
          <a:p>
            <a:r>
              <a:rPr lang="zh-CN" altLang="en-US" sz="2400" dirty="0"/>
              <a:t>（</a:t>
            </a:r>
            <a:r>
              <a:rPr lang="en-US" altLang="zh-CN" sz="2400" dirty="0"/>
              <a:t>5</a:t>
            </a:r>
            <a:r>
              <a:rPr lang="zh-CN" altLang="en-US" sz="2400" dirty="0"/>
              <a:t>）对照标本职位的价值排列，对其他职位进行评价。</a:t>
            </a:r>
          </a:p>
          <a:p>
            <a:endParaRPr lang="zh-CN" altLang="zh-CN" sz="2400" dirty="0"/>
          </a:p>
        </p:txBody>
      </p:sp>
    </p:spTree>
    <p:extLst>
      <p:ext uri="{BB962C8B-B14F-4D97-AF65-F5344CB8AC3E}">
        <p14:creationId xmlns="" xmlns:p14="http://schemas.microsoft.com/office/powerpoint/2010/main" val="34190111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502939" cy="3785652"/>
          </a:xfrm>
          <a:prstGeom prst="rect">
            <a:avLst/>
          </a:prstGeom>
          <a:noFill/>
        </p:spPr>
        <p:txBody>
          <a:bodyPr wrap="square" rtlCol="0">
            <a:spAutoFit/>
          </a:bodyPr>
          <a:lstStyle/>
          <a:p>
            <a:r>
              <a:rPr lang="zh-CN" altLang="zh-CN" sz="2400" dirty="0"/>
              <a:t>（三）定标套级</a:t>
            </a:r>
            <a:r>
              <a:rPr lang="zh-CN" altLang="zh-CN" sz="2400" dirty="0" smtClean="0"/>
              <a:t>法</a:t>
            </a:r>
            <a:endParaRPr lang="en-US" altLang="zh-CN" sz="2400" dirty="0" smtClean="0"/>
          </a:p>
          <a:p>
            <a:endParaRPr lang="zh-CN" altLang="zh-CN" sz="2400" dirty="0"/>
          </a:p>
          <a:p>
            <a:r>
              <a:rPr lang="zh-CN" altLang="zh-CN" sz="2400" dirty="0"/>
              <a:t>定标套级法的特点是，首先建立职位价值评估的一般尺度，然后用这一尺度对具体职位进行测量，根据测量结果决定其价值水平。也就是说，运用这种职位评价方法时，先对组织中的职位价值进行政策定位，区分出若干价值等级，并确定每一等级的具体衡量标准；然后将各个职位与相应的标准进行比较，按比较结果划入相应的级别之内。</a:t>
            </a:r>
          </a:p>
          <a:p>
            <a:endParaRPr lang="zh-CN" altLang="zh-CN" sz="2400" dirty="0"/>
          </a:p>
        </p:txBody>
      </p:sp>
    </p:spTree>
    <p:extLst>
      <p:ext uri="{BB962C8B-B14F-4D97-AF65-F5344CB8AC3E}">
        <p14:creationId xmlns="" xmlns:p14="http://schemas.microsoft.com/office/powerpoint/2010/main" val="13412180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节　职位评价</a:t>
            </a:r>
            <a:r>
              <a:rPr lang="zh-CN" altLang="en-US" dirty="0"/>
              <a:t/>
            </a:r>
            <a:br>
              <a:rPr lang="zh-CN" altLang="en-US" dirty="0"/>
            </a:br>
            <a:endParaRPr lang="zh-CN" altLang="en-US" dirty="0"/>
          </a:p>
        </p:txBody>
      </p:sp>
      <p:sp>
        <p:nvSpPr>
          <p:cNvPr id="3" name="文本框 2"/>
          <p:cNvSpPr txBox="1"/>
          <p:nvPr/>
        </p:nvSpPr>
        <p:spPr>
          <a:xfrm>
            <a:off x="508000" y="1415509"/>
            <a:ext cx="7502939" cy="3046988"/>
          </a:xfrm>
          <a:prstGeom prst="rect">
            <a:avLst/>
          </a:prstGeom>
          <a:noFill/>
        </p:spPr>
        <p:txBody>
          <a:bodyPr wrap="square" rtlCol="0">
            <a:spAutoFit/>
          </a:bodyPr>
          <a:lstStyle/>
          <a:p>
            <a:r>
              <a:rPr lang="zh-CN" altLang="zh-CN" sz="2400" dirty="0"/>
              <a:t>（四）加权计分</a:t>
            </a:r>
            <a:r>
              <a:rPr lang="zh-CN" altLang="zh-CN" sz="2400" dirty="0" smtClean="0"/>
              <a:t>法</a:t>
            </a:r>
            <a:endParaRPr lang="en-US" altLang="zh-CN" sz="2400" dirty="0" smtClean="0"/>
          </a:p>
          <a:p>
            <a:endParaRPr lang="zh-CN" altLang="zh-CN" sz="2400" dirty="0"/>
          </a:p>
          <a:p>
            <a:r>
              <a:rPr lang="zh-CN" altLang="zh-CN" sz="2400" dirty="0"/>
              <a:t>加权计分法的特点是，把定标套级法与因素分析法结合起来，在管理政策的指导下，对影响职位价值的要素进行分解和量化处理，建立比较系统的职位评价模型，然后运用于具体职位的评价。这是比较精细的职位评价方法，也是大企业中应用比较广泛的方法。</a:t>
            </a:r>
          </a:p>
          <a:p>
            <a:endParaRPr lang="zh-CN" altLang="zh-CN" sz="2400" dirty="0"/>
          </a:p>
        </p:txBody>
      </p:sp>
    </p:spTree>
    <p:extLst>
      <p:ext uri="{BB962C8B-B14F-4D97-AF65-F5344CB8AC3E}">
        <p14:creationId xmlns="" xmlns:p14="http://schemas.microsoft.com/office/powerpoint/2010/main" val="37354983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a:t>
            </a:r>
            <a:r>
              <a:rPr lang="zh-CN" altLang="zh-CN" dirty="0" smtClean="0"/>
              <a:t>小结</a:t>
            </a:r>
            <a:endParaRPr lang="zh-CN" altLang="en-US" dirty="0"/>
          </a:p>
        </p:txBody>
      </p:sp>
      <p:sp>
        <p:nvSpPr>
          <p:cNvPr id="3" name="文本框 2"/>
          <p:cNvSpPr txBox="1"/>
          <p:nvPr/>
        </p:nvSpPr>
        <p:spPr>
          <a:xfrm>
            <a:off x="508000" y="1659835"/>
            <a:ext cx="7338141" cy="4154984"/>
          </a:xfrm>
          <a:prstGeom prst="rect">
            <a:avLst/>
          </a:prstGeom>
          <a:noFill/>
        </p:spPr>
        <p:txBody>
          <a:bodyPr wrap="square" rtlCol="0">
            <a:spAutoFit/>
          </a:bodyPr>
          <a:lstStyle/>
          <a:p>
            <a:r>
              <a:rPr lang="zh-CN" altLang="zh-CN" sz="2400" dirty="0" smtClean="0"/>
              <a:t>生产经营活动对于人力资源的需求，通过工作职位对工作人员的需求体现出来。</a:t>
            </a:r>
          </a:p>
          <a:p>
            <a:r>
              <a:rPr lang="en-US" altLang="zh-CN" sz="2400" dirty="0" smtClean="0"/>
              <a:t> </a:t>
            </a:r>
            <a:endParaRPr lang="zh-CN" altLang="zh-CN" sz="2400" dirty="0" smtClean="0"/>
          </a:p>
          <a:p>
            <a:r>
              <a:rPr lang="zh-CN" altLang="zh-CN" sz="2400" dirty="0" smtClean="0"/>
              <a:t>所谓职位，是有计划分工协作体系中的节点，来自工作任务的稳定化、结构化、标准化和专业化。</a:t>
            </a:r>
          </a:p>
          <a:p>
            <a:r>
              <a:rPr lang="en-US" altLang="zh-CN" sz="2400" dirty="0" smtClean="0"/>
              <a:t> </a:t>
            </a:r>
            <a:endParaRPr lang="zh-CN" altLang="zh-CN" sz="2400" dirty="0" smtClean="0"/>
          </a:p>
          <a:p>
            <a:r>
              <a:rPr lang="zh-CN" altLang="zh-CN" sz="2400" dirty="0" smtClean="0"/>
              <a:t>为了使职位界定规范合理，需要进行职位分析。</a:t>
            </a:r>
          </a:p>
          <a:p>
            <a:r>
              <a:rPr lang="en-US" altLang="zh-CN" sz="2400" dirty="0" smtClean="0"/>
              <a:t> </a:t>
            </a:r>
            <a:endParaRPr lang="zh-CN" altLang="zh-CN" sz="2400" dirty="0" smtClean="0"/>
          </a:p>
          <a:p>
            <a:r>
              <a:rPr lang="zh-CN" altLang="zh-CN" sz="2400" dirty="0" smtClean="0"/>
              <a:t>不同职位在分工协作体系中具有不同地位和作用，在职位分析基础上进行职位价值比较和评估有重要意义。</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3" name="文本框 2"/>
          <p:cNvSpPr txBox="1"/>
          <p:nvPr/>
        </p:nvSpPr>
        <p:spPr>
          <a:xfrm>
            <a:off x="508000" y="1336456"/>
            <a:ext cx="7338141" cy="5324535"/>
          </a:xfrm>
          <a:prstGeom prst="rect">
            <a:avLst/>
          </a:prstGeom>
          <a:noFill/>
        </p:spPr>
        <p:txBody>
          <a:bodyPr wrap="square" rtlCol="0">
            <a:spAutoFit/>
          </a:bodyPr>
          <a:lstStyle/>
          <a:p>
            <a:r>
              <a:rPr lang="zh-CN" altLang="zh-CN" sz="1700" dirty="0" smtClean="0">
                <a:latin typeface="+mn-ea"/>
              </a:rPr>
              <a:t>职位（</a:t>
            </a:r>
            <a:r>
              <a:rPr lang="en-US" altLang="zh-CN" sz="1700" dirty="0" smtClean="0">
                <a:latin typeface="+mn-ea"/>
              </a:rPr>
              <a:t>job</a:t>
            </a:r>
            <a:r>
              <a:rPr lang="zh-CN" altLang="zh-CN" sz="1700" dirty="0" smtClean="0">
                <a:latin typeface="+mn-ea"/>
              </a:rPr>
              <a:t>）</a:t>
            </a:r>
          </a:p>
          <a:p>
            <a:r>
              <a:rPr lang="zh-CN" altLang="zh-CN" sz="1700" dirty="0" smtClean="0">
                <a:latin typeface="+mn-ea"/>
              </a:rPr>
              <a:t>职位责任（</a:t>
            </a:r>
            <a:r>
              <a:rPr lang="en-US" altLang="zh-CN" sz="1700" dirty="0" smtClean="0">
                <a:latin typeface="+mn-ea"/>
              </a:rPr>
              <a:t>job responsibility</a:t>
            </a:r>
            <a:r>
              <a:rPr lang="zh-CN" altLang="zh-CN" sz="1700" dirty="0" smtClean="0">
                <a:latin typeface="+mn-ea"/>
              </a:rPr>
              <a:t>）</a:t>
            </a:r>
          </a:p>
          <a:p>
            <a:r>
              <a:rPr lang="zh-CN" altLang="zh-CN" sz="1700" dirty="0" smtClean="0">
                <a:latin typeface="+mn-ea"/>
              </a:rPr>
              <a:t>职位权力（</a:t>
            </a:r>
            <a:r>
              <a:rPr lang="en-US" altLang="zh-CN" sz="1700" dirty="0" smtClean="0">
                <a:latin typeface="+mn-ea"/>
              </a:rPr>
              <a:t>job authority</a:t>
            </a:r>
            <a:r>
              <a:rPr lang="zh-CN" altLang="zh-CN" sz="1700" dirty="0" smtClean="0">
                <a:latin typeface="+mn-ea"/>
              </a:rPr>
              <a:t>）</a:t>
            </a:r>
          </a:p>
          <a:p>
            <a:r>
              <a:rPr lang="zh-CN" altLang="zh-CN" sz="1700" dirty="0" smtClean="0">
                <a:latin typeface="+mn-ea"/>
              </a:rPr>
              <a:t>职位资格（</a:t>
            </a:r>
            <a:r>
              <a:rPr lang="en-US" altLang="zh-CN" sz="1700" dirty="0" smtClean="0">
                <a:latin typeface="+mn-ea"/>
              </a:rPr>
              <a:t>job qualification</a:t>
            </a:r>
            <a:r>
              <a:rPr lang="zh-CN" altLang="zh-CN" sz="1700" dirty="0" smtClean="0">
                <a:latin typeface="+mn-ea"/>
              </a:rPr>
              <a:t>）</a:t>
            </a:r>
          </a:p>
          <a:p>
            <a:r>
              <a:rPr lang="zh-CN" altLang="zh-CN" sz="1700" dirty="0" smtClean="0">
                <a:latin typeface="+mn-ea"/>
              </a:rPr>
              <a:t>职位待遇（</a:t>
            </a:r>
            <a:r>
              <a:rPr lang="en-US" altLang="zh-CN" sz="1700" dirty="0" smtClean="0">
                <a:latin typeface="+mn-ea"/>
              </a:rPr>
              <a:t>job treatment</a:t>
            </a:r>
            <a:r>
              <a:rPr lang="zh-CN" altLang="zh-CN" sz="1700" dirty="0" smtClean="0">
                <a:latin typeface="+mn-ea"/>
              </a:rPr>
              <a:t>）</a:t>
            </a:r>
          </a:p>
          <a:p>
            <a:r>
              <a:rPr lang="zh-CN" altLang="zh-CN" sz="1700" dirty="0" smtClean="0">
                <a:latin typeface="+mn-ea"/>
              </a:rPr>
              <a:t>职位界定（</a:t>
            </a:r>
            <a:r>
              <a:rPr lang="en-US" altLang="zh-CN" sz="1700" dirty="0" smtClean="0">
                <a:latin typeface="+mn-ea"/>
              </a:rPr>
              <a:t>job definition</a:t>
            </a:r>
            <a:r>
              <a:rPr lang="zh-CN" altLang="zh-CN" sz="1700" dirty="0" smtClean="0">
                <a:latin typeface="+mn-ea"/>
              </a:rPr>
              <a:t>）</a:t>
            </a:r>
          </a:p>
          <a:p>
            <a:r>
              <a:rPr lang="zh-CN" altLang="zh-CN" sz="1700" dirty="0" smtClean="0">
                <a:latin typeface="+mn-ea"/>
              </a:rPr>
              <a:t>职位工作说明书（</a:t>
            </a:r>
            <a:r>
              <a:rPr lang="en-US" altLang="zh-CN" sz="1700" dirty="0" smtClean="0">
                <a:latin typeface="+mn-ea"/>
              </a:rPr>
              <a:t>job analysis information</a:t>
            </a:r>
            <a:r>
              <a:rPr lang="zh-CN" altLang="zh-CN" sz="1700" dirty="0" smtClean="0">
                <a:latin typeface="+mn-ea"/>
              </a:rPr>
              <a:t>）</a:t>
            </a:r>
          </a:p>
          <a:p>
            <a:r>
              <a:rPr lang="zh-CN" altLang="zh-CN" sz="1700" dirty="0" smtClean="0">
                <a:latin typeface="+mn-ea"/>
              </a:rPr>
              <a:t>职位描述（</a:t>
            </a:r>
            <a:r>
              <a:rPr lang="en-US" altLang="zh-CN" sz="1700" dirty="0" smtClean="0">
                <a:latin typeface="+mn-ea"/>
              </a:rPr>
              <a:t>job description</a:t>
            </a:r>
            <a:r>
              <a:rPr lang="zh-CN" altLang="zh-CN" sz="1700" dirty="0" smtClean="0">
                <a:latin typeface="+mn-ea"/>
              </a:rPr>
              <a:t>）</a:t>
            </a:r>
          </a:p>
          <a:p>
            <a:r>
              <a:rPr lang="zh-CN" altLang="zh-CN" sz="1700" dirty="0" smtClean="0">
                <a:latin typeface="+mn-ea"/>
              </a:rPr>
              <a:t>职位规范（</a:t>
            </a:r>
            <a:r>
              <a:rPr lang="en-US" altLang="zh-CN" sz="1700" dirty="0" smtClean="0">
                <a:latin typeface="+mn-ea"/>
              </a:rPr>
              <a:t>job specification</a:t>
            </a:r>
            <a:r>
              <a:rPr lang="zh-CN" altLang="zh-CN" sz="1700" dirty="0" smtClean="0">
                <a:latin typeface="+mn-ea"/>
              </a:rPr>
              <a:t>）</a:t>
            </a:r>
          </a:p>
          <a:p>
            <a:r>
              <a:rPr lang="zh-CN" altLang="zh-CN" sz="1700" dirty="0" smtClean="0">
                <a:latin typeface="+mn-ea"/>
              </a:rPr>
              <a:t>职位分析（</a:t>
            </a:r>
            <a:r>
              <a:rPr lang="en-US" altLang="zh-CN" sz="1700" dirty="0" smtClean="0">
                <a:latin typeface="+mn-ea"/>
              </a:rPr>
              <a:t>job analysis</a:t>
            </a:r>
            <a:r>
              <a:rPr lang="zh-CN" altLang="zh-CN" sz="1700" dirty="0" smtClean="0">
                <a:latin typeface="+mn-ea"/>
              </a:rPr>
              <a:t>）</a:t>
            </a:r>
          </a:p>
          <a:p>
            <a:r>
              <a:rPr lang="zh-CN" altLang="zh-CN" sz="1700" dirty="0" smtClean="0">
                <a:latin typeface="+mn-ea"/>
              </a:rPr>
              <a:t>职位调查（</a:t>
            </a:r>
            <a:r>
              <a:rPr lang="en-US" altLang="zh-CN" sz="1700" dirty="0" smtClean="0">
                <a:latin typeface="+mn-ea"/>
              </a:rPr>
              <a:t>job survey</a:t>
            </a:r>
            <a:r>
              <a:rPr lang="zh-CN" altLang="zh-CN" sz="1700" dirty="0" smtClean="0">
                <a:latin typeface="+mn-ea"/>
              </a:rPr>
              <a:t>）</a:t>
            </a:r>
            <a:endParaRPr lang="en-US" altLang="zh-CN" sz="1700" dirty="0" smtClean="0">
              <a:latin typeface="+mn-ea"/>
            </a:endParaRPr>
          </a:p>
          <a:p>
            <a:r>
              <a:rPr lang="zh-CN" altLang="zh-CN" sz="1700" dirty="0" smtClean="0">
                <a:latin typeface="+mn-ea"/>
              </a:rPr>
              <a:t>观察法（</a:t>
            </a:r>
            <a:r>
              <a:rPr lang="en-US" altLang="zh-CN" sz="1700" dirty="0" smtClean="0">
                <a:latin typeface="+mn-ea"/>
              </a:rPr>
              <a:t>observation</a:t>
            </a:r>
            <a:r>
              <a:rPr lang="zh-CN" altLang="zh-CN" sz="1700" dirty="0" smtClean="0">
                <a:latin typeface="+mn-ea"/>
              </a:rPr>
              <a:t>）</a:t>
            </a:r>
          </a:p>
          <a:p>
            <a:r>
              <a:rPr lang="zh-CN" altLang="zh-CN" sz="1700" dirty="0" smtClean="0">
                <a:latin typeface="+mn-ea"/>
              </a:rPr>
              <a:t>工作日志法（</a:t>
            </a:r>
            <a:r>
              <a:rPr lang="en-US" altLang="zh-CN" sz="1700" dirty="0" smtClean="0">
                <a:latin typeface="+mn-ea"/>
              </a:rPr>
              <a:t>diary/log</a:t>
            </a:r>
            <a:r>
              <a:rPr lang="zh-CN" altLang="zh-CN" sz="1700" dirty="0" smtClean="0">
                <a:latin typeface="+mn-ea"/>
              </a:rPr>
              <a:t>）</a:t>
            </a:r>
          </a:p>
          <a:p>
            <a:r>
              <a:rPr lang="zh-CN" altLang="zh-CN" sz="1700" dirty="0" smtClean="0">
                <a:latin typeface="+mn-ea"/>
              </a:rPr>
              <a:t>访谈法（</a:t>
            </a:r>
            <a:r>
              <a:rPr lang="en-US" altLang="zh-CN" sz="1700" dirty="0" smtClean="0">
                <a:latin typeface="+mn-ea"/>
              </a:rPr>
              <a:t>interview</a:t>
            </a:r>
            <a:r>
              <a:rPr lang="zh-CN" altLang="zh-CN" sz="1700" dirty="0" smtClean="0">
                <a:latin typeface="+mn-ea"/>
              </a:rPr>
              <a:t>）</a:t>
            </a:r>
          </a:p>
          <a:p>
            <a:r>
              <a:rPr lang="zh-CN" altLang="zh-CN" sz="1700" dirty="0" smtClean="0">
                <a:latin typeface="+mn-ea"/>
              </a:rPr>
              <a:t>核心小组讨论法（</a:t>
            </a:r>
            <a:r>
              <a:rPr lang="en-US" altLang="zh-CN" sz="1700" dirty="0" smtClean="0">
                <a:latin typeface="+mn-ea"/>
              </a:rPr>
              <a:t>core group discussion</a:t>
            </a:r>
            <a:r>
              <a:rPr lang="zh-CN" altLang="zh-CN" sz="1700" dirty="0" smtClean="0">
                <a:latin typeface="+mn-ea"/>
              </a:rPr>
              <a:t>）</a:t>
            </a:r>
          </a:p>
          <a:p>
            <a:r>
              <a:rPr lang="zh-CN" altLang="zh-CN" sz="1700" dirty="0" smtClean="0">
                <a:latin typeface="+mn-ea"/>
              </a:rPr>
              <a:t>调查问卷法（</a:t>
            </a:r>
            <a:r>
              <a:rPr lang="en-US" altLang="zh-CN" sz="1700" dirty="0" smtClean="0">
                <a:latin typeface="+mn-ea"/>
              </a:rPr>
              <a:t>questionnaire</a:t>
            </a:r>
            <a:r>
              <a:rPr lang="zh-CN" altLang="zh-CN" sz="1700" dirty="0" smtClean="0">
                <a:latin typeface="+mn-ea"/>
              </a:rPr>
              <a:t>）</a:t>
            </a:r>
          </a:p>
          <a:p>
            <a:r>
              <a:rPr lang="zh-CN" altLang="zh-CN" sz="1700" dirty="0" smtClean="0">
                <a:latin typeface="+mn-ea"/>
              </a:rPr>
              <a:t>功能性工作分析法（</a:t>
            </a:r>
            <a:r>
              <a:rPr lang="en-US" altLang="zh-CN" sz="1700" dirty="0" smtClean="0">
                <a:latin typeface="+mn-ea"/>
              </a:rPr>
              <a:t>functional job analysis</a:t>
            </a:r>
            <a:r>
              <a:rPr lang="zh-CN" altLang="zh-CN" sz="1700" dirty="0" smtClean="0">
                <a:latin typeface="+mn-ea"/>
              </a:rPr>
              <a:t>， </a:t>
            </a:r>
            <a:r>
              <a:rPr lang="en-US" altLang="zh-CN" sz="1700" dirty="0" smtClean="0">
                <a:latin typeface="+mn-ea"/>
              </a:rPr>
              <a:t>FJA</a:t>
            </a:r>
            <a:r>
              <a:rPr lang="zh-CN" altLang="zh-CN" sz="1700" dirty="0" smtClean="0">
                <a:latin typeface="+mn-ea"/>
              </a:rPr>
              <a:t>）</a:t>
            </a:r>
          </a:p>
          <a:p>
            <a:r>
              <a:rPr lang="zh-CN" altLang="zh-CN" sz="1700" dirty="0" smtClean="0">
                <a:latin typeface="+mn-ea"/>
              </a:rPr>
              <a:t>职位分析问卷法（</a:t>
            </a:r>
            <a:r>
              <a:rPr lang="en-US" altLang="zh-CN" sz="1700" dirty="0" smtClean="0">
                <a:latin typeface="+mn-ea"/>
              </a:rPr>
              <a:t>position analysis questionnaire</a:t>
            </a:r>
            <a:r>
              <a:rPr lang="zh-CN" altLang="zh-CN" sz="1700" dirty="0" smtClean="0">
                <a:latin typeface="+mn-ea"/>
              </a:rPr>
              <a:t>，</a:t>
            </a:r>
            <a:r>
              <a:rPr lang="en-US" altLang="zh-CN" sz="1700" dirty="0" smtClean="0">
                <a:latin typeface="+mn-ea"/>
              </a:rPr>
              <a:t>PAQ</a:t>
            </a:r>
            <a:r>
              <a:rPr lang="zh-CN" altLang="zh-CN" sz="1700" dirty="0" smtClean="0">
                <a:latin typeface="+mn-ea"/>
              </a:rPr>
              <a:t>）</a:t>
            </a:r>
          </a:p>
          <a:p>
            <a:r>
              <a:rPr lang="zh-CN" altLang="zh-CN" sz="1700" dirty="0" smtClean="0">
                <a:latin typeface="+mn-ea"/>
              </a:rPr>
              <a:t>能力要求法（</a:t>
            </a:r>
            <a:r>
              <a:rPr lang="en-US" altLang="zh-CN" sz="1700" dirty="0" smtClean="0">
                <a:latin typeface="+mn-ea"/>
              </a:rPr>
              <a:t>ability requirements approach</a:t>
            </a:r>
            <a:r>
              <a:rPr lang="zh-CN" altLang="zh-CN" sz="1700" dirty="0" smtClean="0">
                <a:latin typeface="+mn-ea"/>
              </a:rPr>
              <a:t>，</a:t>
            </a:r>
            <a:r>
              <a:rPr lang="en-US" altLang="zh-CN" sz="1700" dirty="0" smtClean="0">
                <a:latin typeface="+mn-ea"/>
              </a:rPr>
              <a:t>ARA</a:t>
            </a:r>
            <a:r>
              <a:rPr lang="zh-CN" altLang="zh-CN" sz="1700" dirty="0" smtClean="0">
                <a:latin typeface="+mn-ea"/>
              </a:rPr>
              <a:t>）</a:t>
            </a:r>
          </a:p>
          <a:p>
            <a:r>
              <a:rPr lang="zh-CN" altLang="zh-CN" sz="1700" dirty="0" smtClean="0">
                <a:latin typeface="+mn-ea"/>
              </a:rPr>
              <a:t>职位评价（</a:t>
            </a:r>
            <a:r>
              <a:rPr lang="en-US" altLang="zh-CN" sz="1700" dirty="0" smtClean="0">
                <a:latin typeface="+mn-ea"/>
              </a:rPr>
              <a:t>job evaluation</a:t>
            </a:r>
            <a:r>
              <a:rPr lang="zh-CN" altLang="zh-CN" sz="1700" dirty="0" smtClean="0">
                <a:latin typeface="+mn-ea"/>
              </a:rPr>
              <a:t>）</a:t>
            </a: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3" name="文本框 2"/>
          <p:cNvSpPr txBox="1"/>
          <p:nvPr/>
        </p:nvSpPr>
        <p:spPr>
          <a:xfrm>
            <a:off x="508000" y="1659835"/>
            <a:ext cx="7972323" cy="4524315"/>
          </a:xfrm>
          <a:prstGeom prst="rect">
            <a:avLst/>
          </a:prstGeom>
          <a:noFill/>
        </p:spPr>
        <p:txBody>
          <a:bodyPr wrap="square" rtlCol="0">
            <a:spAutoFit/>
          </a:bodyPr>
          <a:lstStyle/>
          <a:p>
            <a:r>
              <a:rPr lang="en-US" altLang="zh-CN" sz="2400" dirty="0" smtClean="0"/>
              <a:t>1.</a:t>
            </a:r>
            <a:r>
              <a:rPr lang="zh-CN" altLang="zh-CN" sz="2400" dirty="0" smtClean="0"/>
              <a:t>什么是职位？它是如何产生的？</a:t>
            </a:r>
          </a:p>
          <a:p>
            <a:r>
              <a:rPr lang="en-US" altLang="zh-CN" sz="2400" dirty="0" smtClean="0"/>
              <a:t>2.</a:t>
            </a:r>
            <a:r>
              <a:rPr lang="zh-CN" altLang="zh-CN" sz="2400" dirty="0" smtClean="0"/>
              <a:t>职位的结构如何？有哪些职位分类？</a:t>
            </a:r>
          </a:p>
          <a:p>
            <a:r>
              <a:rPr lang="en-US" altLang="zh-CN" sz="2400" dirty="0" smtClean="0"/>
              <a:t>3.</a:t>
            </a:r>
            <a:r>
              <a:rPr lang="zh-CN" altLang="zh-CN" sz="2400" dirty="0" smtClean="0"/>
              <a:t>职位界定的任务是什么？以什么样的结果体现？</a:t>
            </a:r>
          </a:p>
          <a:p>
            <a:r>
              <a:rPr lang="en-US" altLang="zh-CN" sz="2400" dirty="0" smtClean="0"/>
              <a:t>4.</a:t>
            </a:r>
            <a:r>
              <a:rPr lang="zh-CN" altLang="zh-CN" sz="2400" dirty="0" smtClean="0"/>
              <a:t>职位描述、职位规范、职位工作说明书之间有什么区别和联系？</a:t>
            </a:r>
          </a:p>
          <a:p>
            <a:r>
              <a:rPr lang="en-US" altLang="zh-CN" sz="2400" dirty="0" smtClean="0"/>
              <a:t>5.</a:t>
            </a:r>
            <a:r>
              <a:rPr lang="zh-CN" altLang="zh-CN" sz="2400" dirty="0" smtClean="0"/>
              <a:t>什么是职位分析？为什么要进行职位分析？</a:t>
            </a:r>
          </a:p>
          <a:p>
            <a:r>
              <a:rPr lang="en-US" altLang="zh-CN" sz="2400" dirty="0" smtClean="0"/>
              <a:t>6.</a:t>
            </a:r>
            <a:r>
              <a:rPr lang="zh-CN" altLang="zh-CN" sz="2400" dirty="0" smtClean="0"/>
              <a:t>职位分析的任务是什么？难点在哪里？</a:t>
            </a:r>
          </a:p>
          <a:p>
            <a:r>
              <a:rPr lang="en-US" altLang="zh-CN" sz="2400" dirty="0" smtClean="0"/>
              <a:t>7.</a:t>
            </a:r>
            <a:r>
              <a:rPr lang="zh-CN" altLang="zh-CN" sz="2400" dirty="0" smtClean="0"/>
              <a:t>常用的职位分析方法有哪几种？各有什么特点？</a:t>
            </a:r>
          </a:p>
          <a:p>
            <a:r>
              <a:rPr lang="en-US" altLang="zh-CN" sz="2400" dirty="0" smtClean="0"/>
              <a:t>8.</a:t>
            </a:r>
            <a:r>
              <a:rPr lang="zh-CN" altLang="zh-CN" sz="2400" dirty="0" smtClean="0"/>
              <a:t>什么是职位评价？以什么为依据？有什么意义？</a:t>
            </a:r>
          </a:p>
          <a:p>
            <a:r>
              <a:rPr lang="en-US" altLang="zh-CN" sz="2400" dirty="0" smtClean="0"/>
              <a:t>9.</a:t>
            </a:r>
            <a:r>
              <a:rPr lang="zh-CN" altLang="zh-CN" sz="2400" dirty="0" smtClean="0"/>
              <a:t>如何理解职位评价的尺度？</a:t>
            </a:r>
          </a:p>
          <a:p>
            <a:r>
              <a:rPr lang="en-US" altLang="zh-CN" sz="2400" dirty="0" smtClean="0"/>
              <a:t>10.</a:t>
            </a:r>
            <a:r>
              <a:rPr lang="zh-CN" altLang="zh-CN" sz="2400" dirty="0" smtClean="0"/>
              <a:t>进行职位评价的方法有哪些？企业如何根据实际情况加以选择？</a:t>
            </a:r>
            <a:endParaRPr lang="zh-CN" altLang="zh-CN" sz="2400" dirty="0"/>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en-US" altLang="zh-CN" sz="2800" dirty="0" smtClean="0"/>
              <a:t>YBTY </a:t>
            </a:r>
            <a:r>
              <a:rPr lang="zh-CN" altLang="zh-CN" sz="2800" dirty="0" smtClean="0"/>
              <a:t>公司的职位体系建设</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921026"/>
          </a:xfrm>
        </p:spPr>
        <p:txBody>
          <a:bodyPr>
            <a:normAutofit fontScale="90000"/>
          </a:bodyPr>
          <a:lstStyle/>
          <a:p>
            <a:r>
              <a:rPr lang="zh-CN" altLang="zh-CN" dirty="0" smtClean="0"/>
              <a:t>引言</a:t>
            </a:r>
            <a:r>
              <a:rPr lang="zh-CN" altLang="zh-CN" dirty="0"/>
              <a:t/>
            </a:r>
            <a:br>
              <a:rPr lang="zh-CN" altLang="zh-CN" dirty="0"/>
            </a:br>
            <a:endParaRPr lang="zh-CN" altLang="en-US" dirty="0"/>
          </a:p>
        </p:txBody>
      </p:sp>
      <p:sp>
        <p:nvSpPr>
          <p:cNvPr id="3" name="文本框 2"/>
          <p:cNvSpPr txBox="1"/>
          <p:nvPr/>
        </p:nvSpPr>
        <p:spPr>
          <a:xfrm>
            <a:off x="508001" y="1547582"/>
            <a:ext cx="7086600" cy="4154984"/>
          </a:xfrm>
          <a:prstGeom prst="rect">
            <a:avLst/>
          </a:prstGeom>
          <a:noFill/>
        </p:spPr>
        <p:txBody>
          <a:bodyPr wrap="square" rtlCol="0">
            <a:spAutoFit/>
          </a:bodyPr>
          <a:lstStyle/>
          <a:p>
            <a:r>
              <a:rPr lang="zh-CN" altLang="zh-CN" sz="2400" dirty="0" smtClean="0"/>
              <a:t>企业</a:t>
            </a:r>
            <a:r>
              <a:rPr lang="zh-CN" altLang="zh-CN" sz="2400" dirty="0"/>
              <a:t>人力资源管理的任务是满足生产经营活动对劳动者的要求，这种要求在实际工作中通过工作职位对工作人员的要求体现出来。工作职位是企业分工协作体系的基本单元，来自工作任务的分解与落实，具有稳定化、结构化、标准化、专业化特征。了解职位体系的设置情况，进行职位责任权力的合理界定，明确职位工作人员的任职资格，比较不同职位的地位和相对价值，是人力资源管理的一项基本任务，在此基础上才能进行合理的工作人员配置。本章探讨职位设置、职位分析、职位评价。</a:t>
            </a:r>
          </a:p>
          <a:p>
            <a:endParaRPr lang="zh-CN" altLang="en-US" sz="2400" dirty="0"/>
          </a:p>
        </p:txBody>
      </p:sp>
    </p:spTree>
    <p:extLst>
      <p:ext uri="{BB962C8B-B14F-4D97-AF65-F5344CB8AC3E}">
        <p14:creationId xmlns="" xmlns:p14="http://schemas.microsoft.com/office/powerpoint/2010/main" val="41368661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2410543" y="2166374"/>
            <a:ext cx="3896139" cy="1965859"/>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职位设置</a:t>
            </a:r>
          </a:p>
          <a:p>
            <a:pPr>
              <a:lnSpc>
                <a:spcPct val="150000"/>
              </a:lnSpc>
            </a:pPr>
            <a:r>
              <a:rPr lang="zh-CN" altLang="zh-CN" sz="2800" dirty="0"/>
              <a:t>第</a:t>
            </a:r>
            <a:r>
              <a:rPr lang="en-US" altLang="zh-CN" sz="2800" dirty="0"/>
              <a:t>2</a:t>
            </a:r>
            <a:r>
              <a:rPr lang="zh-CN" altLang="zh-CN" sz="2800" dirty="0"/>
              <a:t>节　职位分析</a:t>
            </a:r>
          </a:p>
          <a:p>
            <a:pPr>
              <a:lnSpc>
                <a:spcPct val="150000"/>
              </a:lnSpc>
            </a:pPr>
            <a:r>
              <a:rPr lang="zh-CN" altLang="zh-CN" sz="2800" dirty="0"/>
              <a:t>第</a:t>
            </a:r>
            <a:r>
              <a:rPr lang="en-US" altLang="zh-CN" sz="2800" dirty="0"/>
              <a:t>3</a:t>
            </a:r>
            <a:r>
              <a:rPr lang="zh-CN" altLang="zh-CN" sz="2800" dirty="0"/>
              <a:t>节　职位</a:t>
            </a:r>
            <a:r>
              <a:rPr lang="zh-CN" altLang="zh-CN" sz="2800" dirty="0" smtClean="0"/>
              <a:t>评价</a:t>
            </a:r>
            <a:endParaRPr lang="zh-CN" altLang="en-US" sz="3200" dirty="0"/>
          </a:p>
        </p:txBody>
      </p:sp>
    </p:spTree>
    <p:extLst>
      <p:ext uri="{BB962C8B-B14F-4D97-AF65-F5344CB8AC3E}">
        <p14:creationId xmlns="" xmlns:p14="http://schemas.microsoft.com/office/powerpoint/2010/main" val="21344060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职位设置</a:t>
            </a:r>
            <a:br>
              <a:rPr lang="zh-CN" altLang="en-US" dirty="0"/>
            </a:br>
            <a:endParaRPr lang="zh-CN" altLang="en-US" dirty="0"/>
          </a:p>
        </p:txBody>
      </p:sp>
      <p:sp>
        <p:nvSpPr>
          <p:cNvPr id="3" name="文本框 2"/>
          <p:cNvSpPr txBox="1"/>
          <p:nvPr/>
        </p:nvSpPr>
        <p:spPr>
          <a:xfrm>
            <a:off x="508001" y="1373809"/>
            <a:ext cx="6767442" cy="4893647"/>
          </a:xfrm>
          <a:prstGeom prst="rect">
            <a:avLst/>
          </a:prstGeom>
          <a:noFill/>
        </p:spPr>
        <p:txBody>
          <a:bodyPr wrap="square" rtlCol="0">
            <a:spAutoFit/>
          </a:bodyPr>
          <a:lstStyle/>
          <a:p>
            <a:r>
              <a:rPr lang="zh-CN" altLang="zh-CN" sz="2400" dirty="0"/>
              <a:t>企业的生产经营活动通过有计划的分工协作进行，职位设置是建立分工协作体系的基本环节，目的是把生产经营的总体任务分解为不同部分，落实到具体工作人员。这一工作是企业经营管理的基础，需要一线主管、高层管理者、人力资源部门共同努力。在职位设置工作中，人力资源部门的任务是为直线部门提供专业支持，提高职位设置的科学性与合理性。为此需要理解职位的性质和职位界定的方式</a:t>
            </a:r>
            <a:r>
              <a:rPr lang="zh-CN" altLang="zh-CN" sz="2400" dirty="0" smtClean="0"/>
              <a:t>。</a:t>
            </a:r>
            <a:endParaRPr lang="en-US" altLang="zh-CN" sz="2400" dirty="0" smtClean="0"/>
          </a:p>
          <a:p>
            <a:endParaRPr lang="zh-CN" altLang="zh-CN" sz="2400" dirty="0"/>
          </a:p>
          <a:p>
            <a:r>
              <a:rPr lang="zh-CN" altLang="zh-CN" sz="2400" dirty="0"/>
              <a:t>一、职位性质</a:t>
            </a:r>
          </a:p>
          <a:p>
            <a:r>
              <a:rPr lang="zh-CN" altLang="zh-CN" sz="2400" dirty="0"/>
              <a:t>二、职位界定</a:t>
            </a:r>
          </a:p>
          <a:p>
            <a:endParaRPr lang="zh-CN" altLang="en-US" sz="2400" dirty="0"/>
          </a:p>
        </p:txBody>
      </p:sp>
    </p:spTree>
    <p:extLst>
      <p:ext uri="{BB962C8B-B14F-4D97-AF65-F5344CB8AC3E}">
        <p14:creationId xmlns="" xmlns:p14="http://schemas.microsoft.com/office/powerpoint/2010/main" val="32494619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351182"/>
            <a:ext cx="6447501" cy="1320800"/>
          </a:xfrm>
        </p:spPr>
        <p:txBody>
          <a:bodyPr/>
          <a:lstStyle/>
          <a:p>
            <a:r>
              <a:rPr lang="zh-CN" altLang="en-US" dirty="0"/>
              <a:t>第</a:t>
            </a:r>
            <a:r>
              <a:rPr lang="en-US" altLang="zh-CN" dirty="0"/>
              <a:t>1</a:t>
            </a:r>
            <a:r>
              <a:rPr lang="zh-CN" altLang="en-US" dirty="0"/>
              <a:t>节　职位设置</a:t>
            </a:r>
          </a:p>
        </p:txBody>
      </p:sp>
      <p:sp>
        <p:nvSpPr>
          <p:cNvPr id="3" name="文本框 2"/>
          <p:cNvSpPr txBox="1"/>
          <p:nvPr/>
        </p:nvSpPr>
        <p:spPr>
          <a:xfrm>
            <a:off x="508001" y="1011582"/>
            <a:ext cx="6838122" cy="5262979"/>
          </a:xfrm>
          <a:prstGeom prst="rect">
            <a:avLst/>
          </a:prstGeom>
          <a:noFill/>
        </p:spPr>
        <p:txBody>
          <a:bodyPr wrap="square" rtlCol="0">
            <a:spAutoFit/>
          </a:bodyPr>
          <a:lstStyle/>
          <a:p>
            <a:r>
              <a:rPr lang="zh-CN" altLang="zh-CN" sz="2800" dirty="0"/>
              <a:t>一、职位</a:t>
            </a:r>
            <a:r>
              <a:rPr lang="zh-CN" altLang="zh-CN" sz="2800" dirty="0" smtClean="0"/>
              <a:t>性质</a:t>
            </a:r>
            <a:endParaRPr lang="en-US" altLang="zh-CN" sz="2800" dirty="0" smtClean="0"/>
          </a:p>
          <a:p>
            <a:endParaRPr lang="en-US" altLang="zh-CN" sz="2400" dirty="0" smtClean="0">
              <a:latin typeface="+mn-ea"/>
            </a:endParaRPr>
          </a:p>
          <a:p>
            <a:r>
              <a:rPr lang="zh-CN" altLang="zh-CN" sz="2400" dirty="0" smtClean="0">
                <a:latin typeface="+mn-ea"/>
              </a:rPr>
              <a:t>职位有计划</a:t>
            </a:r>
            <a:r>
              <a:rPr lang="zh-CN" altLang="zh-CN" sz="2400" dirty="0">
                <a:latin typeface="+mn-ea"/>
              </a:rPr>
              <a:t>分工协作体系的构成元素，通过特殊环节的特殊工作要求体现出来，具有稳定化、结构化、标准化、专业化的特点，是进行工作人员配置的依据。合理的职位设置能够通过工作体系的有序运行和工作人员的优势互补提高整体工作效率。</a:t>
            </a:r>
            <a:endParaRPr lang="en-US" altLang="zh-CN" sz="2400" dirty="0">
              <a:latin typeface="+mn-ea"/>
            </a:endParaRPr>
          </a:p>
          <a:p>
            <a:endParaRPr lang="zh-CN" altLang="zh-CN" sz="2800" dirty="0"/>
          </a:p>
          <a:p>
            <a:r>
              <a:rPr lang="zh-CN" altLang="zh-CN" sz="2800" dirty="0"/>
              <a:t>（一）职位的产生</a:t>
            </a:r>
          </a:p>
          <a:p>
            <a:r>
              <a:rPr lang="zh-CN" altLang="zh-CN" sz="2800" dirty="0"/>
              <a:t>（二）职位的结构</a:t>
            </a:r>
          </a:p>
          <a:p>
            <a:r>
              <a:rPr lang="zh-CN" altLang="zh-CN" sz="2800" dirty="0"/>
              <a:t>（三）职位的分类</a:t>
            </a:r>
          </a:p>
          <a:p>
            <a:endParaRPr lang="zh-CN" altLang="en-US" sz="2800" dirty="0"/>
          </a:p>
        </p:txBody>
      </p:sp>
    </p:spTree>
    <p:extLst>
      <p:ext uri="{BB962C8B-B14F-4D97-AF65-F5344CB8AC3E}">
        <p14:creationId xmlns="" xmlns:p14="http://schemas.microsoft.com/office/powerpoint/2010/main" val="4189554952"/>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122</TotalTime>
  <Words>3818</Words>
  <Application>Microsoft Office PowerPoint</Application>
  <PresentationFormat>全屏显示(4:3)</PresentationFormat>
  <Paragraphs>364</Paragraphs>
  <Slides>48</Slides>
  <Notes>0</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主题2</vt:lpstr>
      <vt:lpstr>第5章  职位分析 </vt:lpstr>
      <vt:lpstr> </vt:lpstr>
      <vt:lpstr>学习目标</vt:lpstr>
      <vt:lpstr>本章结构</vt:lpstr>
      <vt:lpstr>引例</vt:lpstr>
      <vt:lpstr>引言 </vt:lpstr>
      <vt:lpstr>本章内容</vt:lpstr>
      <vt:lpstr>第1节　职位设置 </vt:lpstr>
      <vt:lpstr>第1节　职位设置</vt:lpstr>
      <vt:lpstr>第1节　职位设置</vt:lpstr>
      <vt:lpstr>第1节　职位设置</vt:lpstr>
      <vt:lpstr>第1节　职位设置</vt:lpstr>
      <vt:lpstr>第1节　职位设置</vt:lpstr>
      <vt:lpstr>第1节　职位设置</vt:lpstr>
      <vt:lpstr>第1节　职位设置</vt:lpstr>
      <vt:lpstr>第1节　职位设置</vt:lpstr>
      <vt:lpstr>第1节　职位设置</vt:lpstr>
      <vt:lpstr>本章内容</vt:lpstr>
      <vt:lpstr>第2节　职位分析</vt:lpstr>
      <vt:lpstr>第2节　职位分析</vt:lpstr>
      <vt:lpstr>第2节　职位分析</vt:lpstr>
      <vt:lpstr>第2节　职位分析</vt:lpstr>
      <vt:lpstr>第2节　职位分析</vt:lpstr>
      <vt:lpstr>第2节　职位分析</vt:lpstr>
      <vt:lpstr>第2节　职位分析</vt:lpstr>
      <vt:lpstr>第2节　职位分析</vt:lpstr>
      <vt:lpstr>第2节　职位分析</vt:lpstr>
      <vt:lpstr>第2节　职位分析</vt:lpstr>
      <vt:lpstr>第2节　职位分析</vt:lpstr>
      <vt:lpstr>本章内容</vt:lpstr>
      <vt:lpstr>第3节　职位评价</vt:lpstr>
      <vt:lpstr>第3节　职位评价 </vt:lpstr>
      <vt:lpstr>第3节　职位评价 </vt:lpstr>
      <vt:lpstr>第3节　职位评价 </vt:lpstr>
      <vt:lpstr>第3节　职位评价 </vt:lpstr>
      <vt:lpstr>第3节　职位评价 </vt:lpstr>
      <vt:lpstr>第3节　职位评价 </vt:lpstr>
      <vt:lpstr>第3节　职位评价 </vt:lpstr>
      <vt:lpstr>第3节　职位评价 </vt:lpstr>
      <vt:lpstr>第3节　职位评价 </vt:lpstr>
      <vt:lpstr>第3节　职位评价 </vt:lpstr>
      <vt:lpstr>第3节　职位评价 </vt:lpstr>
      <vt:lpstr>第3节　职位评价 </vt:lpstr>
      <vt:lpstr>第3节　职位评价 </vt:lpstr>
      <vt:lpstr>本章小结</vt:lpstr>
      <vt:lpstr>关键术语</vt:lpstr>
      <vt:lpstr> </vt:lpstr>
      <vt:lpstr>思考题</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职位分析 </dc:title>
  <dc:creator>dell</dc:creator>
  <cp:lastModifiedBy>XCHY</cp:lastModifiedBy>
  <cp:revision>11</cp:revision>
  <dcterms:created xsi:type="dcterms:W3CDTF">2019-07-05T23:30:41Z</dcterms:created>
  <dcterms:modified xsi:type="dcterms:W3CDTF">2019-07-29T02:37:08Z</dcterms:modified>
</cp:coreProperties>
</file>