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8" r:id="rId2"/>
    <p:sldId id="307" r:id="rId3"/>
    <p:sldId id="299" r:id="rId4"/>
    <p:sldId id="295" r:id="rId5"/>
    <p:sldId id="296" r:id="rId6"/>
    <p:sldId id="258" r:id="rId7"/>
    <p:sldId id="260" r:id="rId8"/>
    <p:sldId id="261" r:id="rId9"/>
    <p:sldId id="262" r:id="rId10"/>
    <p:sldId id="263" r:id="rId11"/>
    <p:sldId id="264" r:id="rId12"/>
    <p:sldId id="266" r:id="rId13"/>
    <p:sldId id="267" r:id="rId14"/>
    <p:sldId id="301" r:id="rId15"/>
    <p:sldId id="268" r:id="rId16"/>
    <p:sldId id="271" r:id="rId17"/>
    <p:sldId id="272" r:id="rId18"/>
    <p:sldId id="273" r:id="rId19"/>
    <p:sldId id="274" r:id="rId20"/>
    <p:sldId id="275" r:id="rId21"/>
    <p:sldId id="276" r:id="rId22"/>
    <p:sldId id="277" r:id="rId23"/>
    <p:sldId id="302" r:id="rId24"/>
    <p:sldId id="265" r:id="rId25"/>
    <p:sldId id="279" r:id="rId26"/>
    <p:sldId id="280" r:id="rId27"/>
    <p:sldId id="281" r:id="rId28"/>
    <p:sldId id="282" r:id="rId29"/>
    <p:sldId id="283" r:id="rId30"/>
    <p:sldId id="308" r:id="rId31"/>
    <p:sldId id="284" r:id="rId32"/>
    <p:sldId id="285" r:id="rId33"/>
    <p:sldId id="303" r:id="rId34"/>
    <p:sldId id="287" r:id="rId35"/>
    <p:sldId id="288" r:id="rId36"/>
    <p:sldId id="289" r:id="rId37"/>
    <p:sldId id="290" r:id="rId38"/>
    <p:sldId id="291" r:id="rId39"/>
    <p:sldId id="292" r:id="rId40"/>
    <p:sldId id="293" r:id="rId41"/>
    <p:sldId id="304" r:id="rId42"/>
    <p:sldId id="305" r:id="rId43"/>
    <p:sldId id="306" r:id="rId44"/>
    <p:sldId id="309" r:id="rId4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3" autoAdjust="0"/>
    <p:restoredTop sz="94660"/>
  </p:normalViewPr>
  <p:slideViewPr>
    <p:cSldViewPr snapToGrid="0">
      <p:cViewPr varScale="1">
        <p:scale>
          <a:sx n="70" d="100"/>
          <a:sy n="70" d="100"/>
        </p:scale>
        <p:origin x="-119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30300" y="4050840"/>
            <a:ext cx="5825202" cy="1096899"/>
          </a:xfrm>
        </p:spPr>
        <p:txBody>
          <a:bodyPr anchor="t"/>
          <a:lstStyle>
            <a:lvl1pPr marL="0" indent="0" algn="r">
              <a:buNone/>
              <a:defRPr>
                <a:solidFill>
                  <a:schemeClr val="tx1">
                    <a:lumMod val="50000"/>
                    <a:lumOff val="50000"/>
                  </a:schemeClr>
                </a:solidFill>
              </a:defRPr>
            </a:lvl1pPr>
            <a:lvl2pPr marL="342892" indent="0" algn="ctr">
              <a:buNone/>
              <a:defRPr>
                <a:solidFill>
                  <a:schemeClr val="tx1">
                    <a:tint val="75000"/>
                  </a:schemeClr>
                </a:solidFill>
              </a:defRPr>
            </a:lvl2pPr>
            <a:lvl3pPr marL="685783" indent="0" algn="ctr">
              <a:buNone/>
              <a:defRPr>
                <a:solidFill>
                  <a:schemeClr val="tx1">
                    <a:tint val="75000"/>
                  </a:schemeClr>
                </a:solidFill>
              </a:defRPr>
            </a:lvl3pPr>
            <a:lvl4pPr marL="1028675" indent="0" algn="ctr">
              <a:buNone/>
              <a:defRPr>
                <a:solidFill>
                  <a:schemeClr val="tx1">
                    <a:tint val="75000"/>
                  </a:schemeClr>
                </a:solidFill>
              </a:defRPr>
            </a:lvl4pPr>
            <a:lvl5pPr marL="1371566" indent="0" algn="ctr">
              <a:buNone/>
              <a:defRPr>
                <a:solidFill>
                  <a:schemeClr val="tx1">
                    <a:tint val="75000"/>
                  </a:schemeClr>
                </a:solidFill>
              </a:defRPr>
            </a:lvl5pPr>
            <a:lvl6pPr marL="1714457" indent="0" algn="ctr">
              <a:buNone/>
              <a:defRPr>
                <a:solidFill>
                  <a:schemeClr val="tx1">
                    <a:tint val="75000"/>
                  </a:schemeClr>
                </a:solidFill>
              </a:defRPr>
            </a:lvl6pPr>
            <a:lvl7pPr marL="2057348" indent="0" algn="ctr">
              <a:buNone/>
              <a:defRPr>
                <a:solidFill>
                  <a:schemeClr val="tx1">
                    <a:tint val="75000"/>
                  </a:schemeClr>
                </a:solidFill>
              </a:defRPr>
            </a:lvl7pPr>
            <a:lvl8pPr marL="2400240" indent="0" algn="ctr">
              <a:buNone/>
              <a:defRPr>
                <a:solidFill>
                  <a:schemeClr val="tx1">
                    <a:tint val="75000"/>
                  </a:schemeClr>
                </a:solidFill>
              </a:defRPr>
            </a:lvl8pPr>
            <a:lvl9pPr marL="2743132"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2207354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892" indent="0">
              <a:buNone/>
              <a:defRPr sz="1350">
                <a:solidFill>
                  <a:schemeClr val="tx1">
                    <a:tint val="75000"/>
                  </a:schemeClr>
                </a:solidFill>
              </a:defRPr>
            </a:lvl2pPr>
            <a:lvl3pPr marL="685783" indent="0">
              <a:buNone/>
              <a:defRPr sz="1200">
                <a:solidFill>
                  <a:schemeClr val="tx1">
                    <a:tint val="75000"/>
                  </a:schemeClr>
                </a:solidFill>
              </a:defRPr>
            </a:lvl3pPr>
            <a:lvl4pPr marL="1028675" indent="0">
              <a:buNone/>
              <a:defRPr sz="1050">
                <a:solidFill>
                  <a:schemeClr val="tx1">
                    <a:tint val="75000"/>
                  </a:schemeClr>
                </a:solidFill>
              </a:defRPr>
            </a:lvl4pPr>
            <a:lvl5pPr marL="1371566" indent="0">
              <a:buNone/>
              <a:defRPr sz="1050">
                <a:solidFill>
                  <a:schemeClr val="tx1">
                    <a:tint val="75000"/>
                  </a:schemeClr>
                </a:solidFill>
              </a:defRPr>
            </a:lvl5pPr>
            <a:lvl6pPr marL="1714457" indent="0">
              <a:buNone/>
              <a:defRPr sz="1050">
                <a:solidFill>
                  <a:schemeClr val="tx1">
                    <a:tint val="75000"/>
                  </a:schemeClr>
                </a:solidFill>
              </a:defRPr>
            </a:lvl6pPr>
            <a:lvl7pPr marL="2057348" indent="0">
              <a:buNone/>
              <a:defRPr sz="1050">
                <a:solidFill>
                  <a:schemeClr val="tx1">
                    <a:tint val="75000"/>
                  </a:schemeClr>
                </a:solidFill>
              </a:defRPr>
            </a:lvl7pPr>
            <a:lvl8pPr marL="2400240" indent="0">
              <a:buNone/>
              <a:defRPr sz="1050">
                <a:solidFill>
                  <a:schemeClr val="tx1">
                    <a:tint val="75000"/>
                  </a:schemeClr>
                </a:solidFill>
              </a:defRPr>
            </a:lvl8pPr>
            <a:lvl9pPr marL="2743132"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3219156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698503" y="609600"/>
            <a:ext cx="6070601" cy="3022600"/>
          </a:xfrm>
        </p:spPr>
        <p:txBody>
          <a:bodyPr anchor="ctr">
            <a:normAutofit/>
          </a:bodyPr>
          <a:lstStyle>
            <a:lvl1pPr algn="l">
              <a:defRPr sz="33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892" indent="0">
              <a:buFontTx/>
              <a:buNone/>
              <a:defRPr/>
            </a:lvl2pPr>
            <a:lvl3pPr marL="685783" indent="0">
              <a:buFontTx/>
              <a:buNone/>
              <a:defRPr/>
            </a:lvl3pPr>
            <a:lvl4pPr marL="1028675" indent="0">
              <a:buFontTx/>
              <a:buNone/>
              <a:defRPr/>
            </a:lvl4pPr>
            <a:lvl5pPr marL="1371566"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892" indent="0">
              <a:buNone/>
              <a:defRPr sz="1350">
                <a:solidFill>
                  <a:schemeClr val="tx1">
                    <a:tint val="75000"/>
                  </a:schemeClr>
                </a:solidFill>
              </a:defRPr>
            </a:lvl2pPr>
            <a:lvl3pPr marL="685783" indent="0">
              <a:buNone/>
              <a:defRPr sz="1200">
                <a:solidFill>
                  <a:schemeClr val="tx1">
                    <a:tint val="75000"/>
                  </a:schemeClr>
                </a:solidFill>
              </a:defRPr>
            </a:lvl3pPr>
            <a:lvl4pPr marL="1028675" indent="0">
              <a:buNone/>
              <a:defRPr sz="1050">
                <a:solidFill>
                  <a:schemeClr val="tx1">
                    <a:tint val="75000"/>
                  </a:schemeClr>
                </a:solidFill>
              </a:defRPr>
            </a:lvl4pPr>
            <a:lvl5pPr marL="1371566" indent="0">
              <a:buNone/>
              <a:defRPr sz="1050">
                <a:solidFill>
                  <a:schemeClr val="tx1">
                    <a:tint val="75000"/>
                  </a:schemeClr>
                </a:solidFill>
              </a:defRPr>
            </a:lvl5pPr>
            <a:lvl6pPr marL="1714457" indent="0">
              <a:buNone/>
              <a:defRPr sz="1050">
                <a:solidFill>
                  <a:schemeClr val="tx1">
                    <a:tint val="75000"/>
                  </a:schemeClr>
                </a:solidFill>
              </a:defRPr>
            </a:lvl6pPr>
            <a:lvl7pPr marL="2057348" indent="0">
              <a:buNone/>
              <a:defRPr sz="1050">
                <a:solidFill>
                  <a:schemeClr val="tx1">
                    <a:tint val="75000"/>
                  </a:schemeClr>
                </a:solidFill>
              </a:defRPr>
            </a:lvl7pPr>
            <a:lvl8pPr marL="2400240" indent="0">
              <a:buNone/>
              <a:defRPr sz="1050">
                <a:solidFill>
                  <a:schemeClr val="tx1">
                    <a:tint val="75000"/>
                  </a:schemeClr>
                </a:solidFill>
              </a:defRPr>
            </a:lvl8pPr>
            <a:lvl9pPr marL="2743132"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7C49BC1-DAB4-4C68-A758-BEEBF3CD42D2}" type="slidenum">
              <a:rPr lang="zh-CN" altLang="en-US" smtClean="0"/>
              <a:pPr/>
              <a:t>‹#›</a:t>
            </a:fld>
            <a:endParaRPr lang="zh-CN" altLang="en-US"/>
          </a:p>
        </p:txBody>
      </p:sp>
      <p:sp>
        <p:nvSpPr>
          <p:cNvPr id="20" name="TextBox 19"/>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xmlns="" val="69461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892" indent="0">
              <a:buNone/>
              <a:defRPr sz="1350">
                <a:solidFill>
                  <a:schemeClr val="tx1">
                    <a:tint val="75000"/>
                  </a:schemeClr>
                </a:solidFill>
              </a:defRPr>
            </a:lvl2pPr>
            <a:lvl3pPr marL="685783" indent="0">
              <a:buNone/>
              <a:defRPr sz="1200">
                <a:solidFill>
                  <a:schemeClr val="tx1">
                    <a:tint val="75000"/>
                  </a:schemeClr>
                </a:solidFill>
              </a:defRPr>
            </a:lvl3pPr>
            <a:lvl4pPr marL="1028675" indent="0">
              <a:buNone/>
              <a:defRPr sz="1050">
                <a:solidFill>
                  <a:schemeClr val="tx1">
                    <a:tint val="75000"/>
                  </a:schemeClr>
                </a:solidFill>
              </a:defRPr>
            </a:lvl4pPr>
            <a:lvl5pPr marL="1371566" indent="0">
              <a:buNone/>
              <a:defRPr sz="1050">
                <a:solidFill>
                  <a:schemeClr val="tx1">
                    <a:tint val="75000"/>
                  </a:schemeClr>
                </a:solidFill>
              </a:defRPr>
            </a:lvl5pPr>
            <a:lvl6pPr marL="1714457" indent="0">
              <a:buNone/>
              <a:defRPr sz="1050">
                <a:solidFill>
                  <a:schemeClr val="tx1">
                    <a:tint val="75000"/>
                  </a:schemeClr>
                </a:solidFill>
              </a:defRPr>
            </a:lvl6pPr>
            <a:lvl7pPr marL="2057348" indent="0">
              <a:buNone/>
              <a:defRPr sz="1050">
                <a:solidFill>
                  <a:schemeClr val="tx1">
                    <a:tint val="75000"/>
                  </a:schemeClr>
                </a:solidFill>
              </a:defRPr>
            </a:lvl7pPr>
            <a:lvl8pPr marL="2400240" indent="0">
              <a:buNone/>
              <a:defRPr sz="1050">
                <a:solidFill>
                  <a:schemeClr val="tx1">
                    <a:tint val="75000"/>
                  </a:schemeClr>
                </a:solidFill>
              </a:defRPr>
            </a:lvl8pPr>
            <a:lvl9pPr marL="2743132"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4065968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698503" y="609600"/>
            <a:ext cx="6070601" cy="3022600"/>
          </a:xfrm>
        </p:spPr>
        <p:txBody>
          <a:bodyPr anchor="ctr">
            <a:normAutofit/>
          </a:bodyPr>
          <a:lstStyle>
            <a:lvl1pPr algn="l">
              <a:defRPr sz="33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892" indent="0">
              <a:buFontTx/>
              <a:buNone/>
              <a:defRPr/>
            </a:lvl2pPr>
            <a:lvl3pPr marL="685783" indent="0">
              <a:buFontTx/>
              <a:buNone/>
              <a:defRPr/>
            </a:lvl3pPr>
            <a:lvl4pPr marL="1028675" indent="0">
              <a:buFontTx/>
              <a:buNone/>
              <a:defRPr/>
            </a:lvl4pPr>
            <a:lvl5pPr marL="1371566"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892" indent="0">
              <a:buNone/>
              <a:defRPr sz="1350">
                <a:solidFill>
                  <a:schemeClr val="tx1">
                    <a:tint val="75000"/>
                  </a:schemeClr>
                </a:solidFill>
              </a:defRPr>
            </a:lvl2pPr>
            <a:lvl3pPr marL="685783" indent="0">
              <a:buNone/>
              <a:defRPr sz="1200">
                <a:solidFill>
                  <a:schemeClr val="tx1">
                    <a:tint val="75000"/>
                  </a:schemeClr>
                </a:solidFill>
              </a:defRPr>
            </a:lvl3pPr>
            <a:lvl4pPr marL="1028675" indent="0">
              <a:buNone/>
              <a:defRPr sz="1050">
                <a:solidFill>
                  <a:schemeClr val="tx1">
                    <a:tint val="75000"/>
                  </a:schemeClr>
                </a:solidFill>
              </a:defRPr>
            </a:lvl4pPr>
            <a:lvl5pPr marL="1371566" indent="0">
              <a:buNone/>
              <a:defRPr sz="1050">
                <a:solidFill>
                  <a:schemeClr val="tx1">
                    <a:tint val="75000"/>
                  </a:schemeClr>
                </a:solidFill>
              </a:defRPr>
            </a:lvl5pPr>
            <a:lvl6pPr marL="1714457" indent="0">
              <a:buNone/>
              <a:defRPr sz="1050">
                <a:solidFill>
                  <a:schemeClr val="tx1">
                    <a:tint val="75000"/>
                  </a:schemeClr>
                </a:solidFill>
              </a:defRPr>
            </a:lvl6pPr>
            <a:lvl7pPr marL="2057348" indent="0">
              <a:buNone/>
              <a:defRPr sz="1050">
                <a:solidFill>
                  <a:schemeClr val="tx1">
                    <a:tint val="75000"/>
                  </a:schemeClr>
                </a:solidFill>
              </a:defRPr>
            </a:lvl7pPr>
            <a:lvl8pPr marL="2400240" indent="0">
              <a:buNone/>
              <a:defRPr sz="1050">
                <a:solidFill>
                  <a:schemeClr val="tx1">
                    <a:tint val="75000"/>
                  </a:schemeClr>
                </a:solidFill>
              </a:defRPr>
            </a:lvl8pPr>
            <a:lvl9pPr marL="2743132"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7C49BC1-DAB4-4C68-A758-BEEBF3CD42D2}" type="slidenum">
              <a:rPr lang="zh-CN" altLang="en-US" smtClean="0"/>
              <a:pPr/>
              <a:t>‹#›</a:t>
            </a:fld>
            <a:endParaRPr lang="zh-CN" altLang="en-US"/>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1064437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33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892" indent="0">
              <a:buFontTx/>
              <a:buNone/>
              <a:defRPr/>
            </a:lvl2pPr>
            <a:lvl3pPr marL="685783" indent="0">
              <a:buFontTx/>
              <a:buNone/>
              <a:defRPr/>
            </a:lvl3pPr>
            <a:lvl4pPr marL="1028675" indent="0">
              <a:buFontTx/>
              <a:buNone/>
              <a:defRPr/>
            </a:lvl4pPr>
            <a:lvl5pPr marL="1371566"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892" indent="0">
              <a:buNone/>
              <a:defRPr sz="1350">
                <a:solidFill>
                  <a:schemeClr val="tx1">
                    <a:tint val="75000"/>
                  </a:schemeClr>
                </a:solidFill>
              </a:defRPr>
            </a:lvl2pPr>
            <a:lvl3pPr marL="685783" indent="0">
              <a:buNone/>
              <a:defRPr sz="1200">
                <a:solidFill>
                  <a:schemeClr val="tx1">
                    <a:tint val="75000"/>
                  </a:schemeClr>
                </a:solidFill>
              </a:defRPr>
            </a:lvl3pPr>
            <a:lvl4pPr marL="1028675" indent="0">
              <a:buNone/>
              <a:defRPr sz="1050">
                <a:solidFill>
                  <a:schemeClr val="tx1">
                    <a:tint val="75000"/>
                  </a:schemeClr>
                </a:solidFill>
              </a:defRPr>
            </a:lvl4pPr>
            <a:lvl5pPr marL="1371566" indent="0">
              <a:buNone/>
              <a:defRPr sz="1050">
                <a:solidFill>
                  <a:schemeClr val="tx1">
                    <a:tint val="75000"/>
                  </a:schemeClr>
                </a:solidFill>
              </a:defRPr>
            </a:lvl5pPr>
            <a:lvl6pPr marL="1714457" indent="0">
              <a:buNone/>
              <a:defRPr sz="1050">
                <a:solidFill>
                  <a:schemeClr val="tx1">
                    <a:tint val="75000"/>
                  </a:schemeClr>
                </a:solidFill>
              </a:defRPr>
            </a:lvl6pPr>
            <a:lvl7pPr marL="2057348" indent="0">
              <a:buNone/>
              <a:defRPr sz="1050">
                <a:solidFill>
                  <a:schemeClr val="tx1">
                    <a:tint val="75000"/>
                  </a:schemeClr>
                </a:solidFill>
              </a:defRPr>
            </a:lvl7pPr>
            <a:lvl8pPr marL="2400240" indent="0">
              <a:buNone/>
              <a:defRPr sz="1050">
                <a:solidFill>
                  <a:schemeClr val="tx1">
                    <a:tint val="75000"/>
                  </a:schemeClr>
                </a:solidFill>
              </a:defRPr>
            </a:lvl8pPr>
            <a:lvl9pPr marL="2743132"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2529013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28502622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8" y="609606"/>
            <a:ext cx="978557"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508004" y="609600"/>
            <a:ext cx="5295113" cy="525145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371363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3169067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1"/>
            <a:ext cx="6447501" cy="1826581"/>
          </a:xfrm>
        </p:spPr>
        <p:txBody>
          <a:bodyPr anchor="b"/>
          <a:lstStyle>
            <a:lvl1pPr algn="l">
              <a:defRPr sz="3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892" indent="0">
              <a:buNone/>
              <a:defRPr sz="1350">
                <a:solidFill>
                  <a:schemeClr val="tx1">
                    <a:tint val="75000"/>
                  </a:schemeClr>
                </a:solidFill>
              </a:defRPr>
            </a:lvl2pPr>
            <a:lvl3pPr marL="685783" indent="0">
              <a:buNone/>
              <a:defRPr sz="1200">
                <a:solidFill>
                  <a:schemeClr val="tx1">
                    <a:tint val="75000"/>
                  </a:schemeClr>
                </a:solidFill>
              </a:defRPr>
            </a:lvl3pPr>
            <a:lvl4pPr marL="1028675" indent="0">
              <a:buNone/>
              <a:defRPr sz="1050">
                <a:solidFill>
                  <a:schemeClr val="tx1">
                    <a:tint val="75000"/>
                  </a:schemeClr>
                </a:solidFill>
              </a:defRPr>
            </a:lvl4pPr>
            <a:lvl5pPr marL="1371566" indent="0">
              <a:buNone/>
              <a:defRPr sz="1050">
                <a:solidFill>
                  <a:schemeClr val="tx1">
                    <a:tint val="75000"/>
                  </a:schemeClr>
                </a:solidFill>
              </a:defRPr>
            </a:lvl5pPr>
            <a:lvl6pPr marL="1714457" indent="0">
              <a:buNone/>
              <a:defRPr sz="1050">
                <a:solidFill>
                  <a:schemeClr val="tx1">
                    <a:tint val="75000"/>
                  </a:schemeClr>
                </a:solidFill>
              </a:defRPr>
            </a:lvl6pPr>
            <a:lvl7pPr marL="2057348" indent="0">
              <a:buNone/>
              <a:defRPr sz="1050">
                <a:solidFill>
                  <a:schemeClr val="tx1">
                    <a:tint val="75000"/>
                  </a:schemeClr>
                </a:solidFill>
              </a:defRPr>
            </a:lvl7pPr>
            <a:lvl8pPr marL="2400240" indent="0">
              <a:buNone/>
              <a:defRPr sz="1050">
                <a:solidFill>
                  <a:schemeClr val="tx1">
                    <a:tint val="75000"/>
                  </a:schemeClr>
                </a:solidFill>
              </a:defRPr>
            </a:lvl8pPr>
            <a:lvl9pPr marL="2743132" indent="0">
              <a:buNone/>
              <a:defRPr sz="105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3958604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08002" y="2160589"/>
            <a:ext cx="3138026" cy="3880772"/>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935825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6812" y="2160983"/>
            <a:ext cx="3139217" cy="576262"/>
          </a:xfrm>
        </p:spPr>
        <p:txBody>
          <a:bodyPr anchor="b">
            <a:noAutofit/>
          </a:bodyPr>
          <a:lstStyle>
            <a:lvl1pPr marL="0" indent="0">
              <a:buNone/>
              <a:defRPr sz="1800" b="0"/>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506812" y="2737252"/>
            <a:ext cx="3139217"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3816289" y="2160983"/>
            <a:ext cx="3139214" cy="576262"/>
          </a:xfrm>
        </p:spPr>
        <p:txBody>
          <a:bodyPr anchor="b">
            <a:noAutofit/>
          </a:bodyPr>
          <a:lstStyle>
            <a:lvl1pPr marL="0" indent="0">
              <a:buNone/>
              <a:defRPr sz="1800" b="0"/>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3816291" y="2737252"/>
            <a:ext cx="3139213"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1711803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1058130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3826634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570348" y="514931"/>
            <a:ext cx="3385156" cy="552643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88" indent="0">
              <a:buNone/>
              <a:defRPr sz="1050"/>
            </a:lvl2pPr>
            <a:lvl3pPr marL="685578" indent="0">
              <a:buNone/>
              <a:defRPr sz="900"/>
            </a:lvl3pPr>
            <a:lvl4pPr marL="1028366" indent="0">
              <a:buNone/>
              <a:defRPr sz="750"/>
            </a:lvl4pPr>
            <a:lvl5pPr marL="1371154" indent="0">
              <a:buNone/>
              <a:defRPr sz="750"/>
            </a:lvl5pPr>
            <a:lvl6pPr marL="1713944" indent="0">
              <a:buNone/>
              <a:defRPr sz="750"/>
            </a:lvl6pPr>
            <a:lvl7pPr marL="2056732" indent="0">
              <a:buNone/>
              <a:defRPr sz="750"/>
            </a:lvl7pPr>
            <a:lvl8pPr marL="2399520" indent="0">
              <a:buNone/>
              <a:defRPr sz="750"/>
            </a:lvl8pPr>
            <a:lvl9pPr marL="2742308"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26182024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18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892" indent="0">
              <a:buNone/>
              <a:defRPr sz="1200"/>
            </a:lvl2pPr>
            <a:lvl3pPr marL="685783" indent="0">
              <a:buNone/>
              <a:defRPr sz="1200"/>
            </a:lvl3pPr>
            <a:lvl4pPr marL="1028675" indent="0">
              <a:buNone/>
              <a:defRPr sz="1200"/>
            </a:lvl4pPr>
            <a:lvl5pPr marL="1371566" indent="0">
              <a:buNone/>
              <a:defRPr sz="1200"/>
            </a:lvl5pPr>
            <a:lvl6pPr marL="1714457" indent="0">
              <a:buNone/>
              <a:defRPr sz="1200"/>
            </a:lvl6pPr>
            <a:lvl7pPr marL="2057348" indent="0">
              <a:buNone/>
              <a:defRPr sz="1200"/>
            </a:lvl7pPr>
            <a:lvl8pPr marL="2400240" indent="0">
              <a:buNone/>
              <a:defRPr sz="1200"/>
            </a:lvl8pPr>
            <a:lvl9pPr marL="2743132" indent="0">
              <a:buNone/>
              <a:defRPr sz="12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90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8BD7FA21-70A2-4ADA-AB7B-9E3D5BA5B508}"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1483287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5403850" y="6041369"/>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8BD7FA21-70A2-4ADA-AB7B-9E3D5BA5B508}" type="datetimeFigureOut">
              <a:rPr lang="zh-CN" altLang="en-US" smtClean="0"/>
              <a:pPr/>
              <a:t>2019/7/29</a:t>
            </a:fld>
            <a:endParaRPr lang="zh-CN" altLang="en-US"/>
          </a:p>
        </p:txBody>
      </p:sp>
      <p:sp>
        <p:nvSpPr>
          <p:cNvPr id="5" name="Footer Placeholder 4"/>
          <p:cNvSpPr>
            <a:spLocks noGrp="1"/>
          </p:cNvSpPr>
          <p:nvPr>
            <p:ph type="ftr" sz="quarter" idx="3"/>
          </p:nvPr>
        </p:nvSpPr>
        <p:spPr>
          <a:xfrm>
            <a:off x="508001" y="6041369"/>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42999" y="6041369"/>
            <a:ext cx="512504" cy="365125"/>
          </a:xfrm>
          <a:prstGeom prst="rect">
            <a:avLst/>
          </a:prstGeom>
        </p:spPr>
        <p:txBody>
          <a:bodyPr vert="horz" lIns="91440" tIns="45720" rIns="91440" bIns="45720" rtlCol="0" anchor="ctr"/>
          <a:lstStyle>
            <a:lvl1pPr algn="r">
              <a:defRPr sz="675">
                <a:solidFill>
                  <a:schemeClr val="accent1"/>
                </a:solidFill>
              </a:defRPr>
            </a:lvl1pPr>
          </a:lstStyle>
          <a:p>
            <a:fld id="{F7C49BC1-DAB4-4C68-A758-BEEBF3CD42D2}" type="slidenum">
              <a:rPr lang="zh-CN" altLang="en-US" smtClean="0"/>
              <a:pPr/>
              <a:t>‹#›</a:t>
            </a:fld>
            <a:endParaRPr lang="zh-CN" altLang="en-US"/>
          </a:p>
        </p:txBody>
      </p:sp>
    </p:spTree>
    <p:extLst>
      <p:ext uri="{BB962C8B-B14F-4D97-AF65-F5344CB8AC3E}">
        <p14:creationId xmlns:p14="http://schemas.microsoft.com/office/powerpoint/2010/main" xmlns="" val="18517113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342892"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68" indent="-257168" algn="l" defTabSz="342892"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199" indent="-214308" algn="l" defTabSz="342892"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28" indent="-171446" algn="l" defTabSz="342892"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20" indent="-171446" algn="l" defTabSz="342892"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12" indent="-171446" algn="l" defTabSz="342892"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03" indent="-171446" algn="l" defTabSz="342892"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795" indent="-171446" algn="l" defTabSz="342892"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686" indent="-171446" algn="l" defTabSz="342892"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577" indent="-171446" algn="l" defTabSz="342892"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892" rtl="0" eaLnBrk="1" latinLnBrk="0" hangingPunct="1">
        <a:defRPr sz="1350" kern="1200">
          <a:solidFill>
            <a:schemeClr val="tx1"/>
          </a:solidFill>
          <a:latin typeface="+mn-lt"/>
          <a:ea typeface="+mn-ea"/>
          <a:cs typeface="+mn-cs"/>
        </a:defRPr>
      </a:lvl1pPr>
      <a:lvl2pPr marL="342892" algn="l" defTabSz="342892" rtl="0" eaLnBrk="1" latinLnBrk="0" hangingPunct="1">
        <a:defRPr sz="1350" kern="1200">
          <a:solidFill>
            <a:schemeClr val="tx1"/>
          </a:solidFill>
          <a:latin typeface="+mn-lt"/>
          <a:ea typeface="+mn-ea"/>
          <a:cs typeface="+mn-cs"/>
        </a:defRPr>
      </a:lvl2pPr>
      <a:lvl3pPr marL="685783" algn="l" defTabSz="342892" rtl="0" eaLnBrk="1" latinLnBrk="0" hangingPunct="1">
        <a:defRPr sz="1350" kern="1200">
          <a:solidFill>
            <a:schemeClr val="tx1"/>
          </a:solidFill>
          <a:latin typeface="+mn-lt"/>
          <a:ea typeface="+mn-ea"/>
          <a:cs typeface="+mn-cs"/>
        </a:defRPr>
      </a:lvl3pPr>
      <a:lvl4pPr marL="1028675" algn="l" defTabSz="342892" rtl="0" eaLnBrk="1" latinLnBrk="0" hangingPunct="1">
        <a:defRPr sz="1350" kern="1200">
          <a:solidFill>
            <a:schemeClr val="tx1"/>
          </a:solidFill>
          <a:latin typeface="+mn-lt"/>
          <a:ea typeface="+mn-ea"/>
          <a:cs typeface="+mn-cs"/>
        </a:defRPr>
      </a:lvl4pPr>
      <a:lvl5pPr marL="1371566" algn="l" defTabSz="342892" rtl="0" eaLnBrk="1" latinLnBrk="0" hangingPunct="1">
        <a:defRPr sz="1350" kern="1200">
          <a:solidFill>
            <a:schemeClr val="tx1"/>
          </a:solidFill>
          <a:latin typeface="+mn-lt"/>
          <a:ea typeface="+mn-ea"/>
          <a:cs typeface="+mn-cs"/>
        </a:defRPr>
      </a:lvl5pPr>
      <a:lvl6pPr marL="1714457" algn="l" defTabSz="342892" rtl="0" eaLnBrk="1" latinLnBrk="0" hangingPunct="1">
        <a:defRPr sz="1350" kern="1200">
          <a:solidFill>
            <a:schemeClr val="tx1"/>
          </a:solidFill>
          <a:latin typeface="+mn-lt"/>
          <a:ea typeface="+mn-ea"/>
          <a:cs typeface="+mn-cs"/>
        </a:defRPr>
      </a:lvl6pPr>
      <a:lvl7pPr marL="2057348" algn="l" defTabSz="342892" rtl="0" eaLnBrk="1" latinLnBrk="0" hangingPunct="1">
        <a:defRPr sz="1350" kern="1200">
          <a:solidFill>
            <a:schemeClr val="tx1"/>
          </a:solidFill>
          <a:latin typeface="+mn-lt"/>
          <a:ea typeface="+mn-ea"/>
          <a:cs typeface="+mn-cs"/>
        </a:defRPr>
      </a:lvl7pPr>
      <a:lvl8pPr marL="2400240" algn="l" defTabSz="342892" rtl="0" eaLnBrk="1" latinLnBrk="0" hangingPunct="1">
        <a:defRPr sz="1350" kern="1200">
          <a:solidFill>
            <a:schemeClr val="tx1"/>
          </a:solidFill>
          <a:latin typeface="+mn-lt"/>
          <a:ea typeface="+mn-ea"/>
          <a:cs typeface="+mn-cs"/>
        </a:defRPr>
      </a:lvl8pPr>
      <a:lvl9pPr marL="2743132" algn="l" defTabSz="342892"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p:nvPr>
        </p:nvSpPr>
        <p:spPr>
          <a:xfrm>
            <a:off x="1509441" y="2315324"/>
            <a:ext cx="5382012" cy="1646302"/>
          </a:xfrm>
        </p:spPr>
        <p:txBody>
          <a:bodyPr anchor="ctr"/>
          <a:lstStyle/>
          <a:p>
            <a:pPr algn="l"/>
            <a:r>
              <a:rPr lang="zh-CN" altLang="en-US" sz="5400" dirty="0" smtClean="0"/>
              <a:t>第</a:t>
            </a:r>
            <a:r>
              <a:rPr lang="en-US" altLang="zh-CN" sz="5400" dirty="0" smtClean="0"/>
              <a:t>2</a:t>
            </a:r>
            <a:r>
              <a:rPr lang="zh-CN" altLang="en-US" sz="5400" dirty="0" smtClean="0"/>
              <a:t>章  人力资源</a:t>
            </a:r>
            <a:endParaRPr lang="zh-CN" altLang="en-US" sz="5400" dirty="0"/>
          </a:p>
        </p:txBody>
      </p:sp>
    </p:spTree>
    <p:extLst>
      <p:ext uri="{BB962C8B-B14F-4D97-AF65-F5344CB8AC3E}">
        <p14:creationId xmlns="" xmlns:p14="http://schemas.microsoft.com/office/powerpoint/2010/main" val="39840719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600" dirty="0"/>
              <a:t>第</a:t>
            </a:r>
            <a:r>
              <a:rPr lang="en-US" altLang="zh-CN" sz="3600" dirty="0"/>
              <a:t>1</a:t>
            </a:r>
            <a:r>
              <a:rPr lang="zh-CN" altLang="zh-CN" sz="3600" dirty="0"/>
              <a:t>节　企业人力资源性质</a:t>
            </a:r>
            <a:r>
              <a:rPr lang="zh-CN" altLang="zh-CN" dirty="0"/>
              <a:t/>
            </a:r>
            <a:br>
              <a:rPr lang="zh-CN" altLang="zh-CN" dirty="0"/>
            </a:b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1" y="1270000"/>
            <a:ext cx="6916529" cy="5016758"/>
          </a:xfrm>
          <a:prstGeom prst="rect">
            <a:avLst/>
          </a:prstGeom>
          <a:noFill/>
        </p:spPr>
        <p:txBody>
          <a:bodyPr wrap="square" rtlCol="0">
            <a:spAutoFit/>
          </a:bodyPr>
          <a:lstStyle/>
          <a:p>
            <a:r>
              <a:rPr lang="zh-CN" altLang="zh-CN" sz="2800" dirty="0"/>
              <a:t>二、企业人力资源的</a:t>
            </a:r>
            <a:r>
              <a:rPr lang="zh-CN" altLang="zh-CN" sz="2800" dirty="0" smtClean="0"/>
              <a:t>特征</a:t>
            </a:r>
            <a:endParaRPr lang="en-US" altLang="zh-CN" sz="2800" dirty="0" smtClean="0"/>
          </a:p>
          <a:p>
            <a:endParaRPr lang="zh-CN" altLang="zh-CN" sz="2800" dirty="0">
              <a:latin typeface="+mn-ea"/>
            </a:endParaRPr>
          </a:p>
          <a:p>
            <a:r>
              <a:rPr lang="zh-CN" altLang="zh-CN" sz="2400" dirty="0">
                <a:latin typeface="+mn-ea"/>
              </a:rPr>
              <a:t>企业人力资源的根本特征在于这是一种</a:t>
            </a:r>
            <a:r>
              <a:rPr lang="en-US" altLang="zh-CN" sz="2400" dirty="0">
                <a:latin typeface="+mn-ea"/>
              </a:rPr>
              <a:t>“</a:t>
            </a:r>
            <a:r>
              <a:rPr lang="zh-CN" altLang="zh-CN" sz="2400" dirty="0">
                <a:latin typeface="+mn-ea"/>
              </a:rPr>
              <a:t>活资源</a:t>
            </a:r>
            <a:r>
              <a:rPr lang="en-US" altLang="zh-CN" sz="2400" dirty="0">
                <a:latin typeface="+mn-ea"/>
              </a:rPr>
              <a:t>”</a:t>
            </a:r>
            <a:r>
              <a:rPr lang="zh-CN" altLang="zh-CN" sz="2400" dirty="0">
                <a:latin typeface="+mn-ea"/>
              </a:rPr>
              <a:t>，是企业资源配置的活力来源。企业人力资源的活力依赖于企业员工的主观能动性和创造性，通过员工队伍的状况体现出来，最终影响企业的生产经营效益。理解企业人力资源的特征，要把握其主体性、组合性、可控性和变化性。</a:t>
            </a:r>
          </a:p>
          <a:p>
            <a:endParaRPr lang="zh-CN" altLang="zh-CN" sz="2400" dirty="0"/>
          </a:p>
          <a:p>
            <a:pPr marL="342900" indent="-342900">
              <a:buFont typeface="Wingdings" panose="05000000000000000000" pitchFamily="2" charset="2"/>
              <a:buChar char="ü"/>
            </a:pPr>
            <a:r>
              <a:rPr lang="zh-CN" altLang="en-US" sz="2400" dirty="0"/>
              <a:t>主体性</a:t>
            </a:r>
            <a:endParaRPr lang="en-US" altLang="zh-CN" sz="2400" dirty="0"/>
          </a:p>
          <a:p>
            <a:pPr marL="342900" indent="-342900">
              <a:buFont typeface="Wingdings" panose="05000000000000000000" pitchFamily="2" charset="2"/>
              <a:buChar char="ü"/>
            </a:pPr>
            <a:r>
              <a:rPr lang="zh-CN" altLang="en-US" sz="2400" dirty="0"/>
              <a:t>组合性</a:t>
            </a:r>
            <a:endParaRPr lang="en-US" altLang="zh-CN" sz="2400" dirty="0"/>
          </a:p>
          <a:p>
            <a:pPr marL="342900" indent="-342900">
              <a:buFont typeface="Wingdings" panose="05000000000000000000" pitchFamily="2" charset="2"/>
              <a:buChar char="ü"/>
            </a:pPr>
            <a:r>
              <a:rPr lang="zh-CN" altLang="en-US" sz="2400" dirty="0"/>
              <a:t>可控性</a:t>
            </a:r>
            <a:endParaRPr lang="en-US" altLang="zh-CN" sz="2400" dirty="0"/>
          </a:p>
          <a:p>
            <a:pPr marL="342900" indent="-342900">
              <a:buFont typeface="Wingdings" panose="05000000000000000000" pitchFamily="2" charset="2"/>
              <a:buChar char="ü"/>
            </a:pPr>
            <a:r>
              <a:rPr lang="zh-CN" altLang="en-US" sz="2400" dirty="0"/>
              <a:t>变化性</a:t>
            </a:r>
          </a:p>
        </p:txBody>
      </p:sp>
    </p:spTree>
    <p:extLst>
      <p:ext uri="{BB962C8B-B14F-4D97-AF65-F5344CB8AC3E}">
        <p14:creationId xmlns:p14="http://schemas.microsoft.com/office/powerpoint/2010/main" xmlns="" val="23297557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600" dirty="0"/>
              <a:t>第</a:t>
            </a:r>
            <a:r>
              <a:rPr lang="en-US" altLang="zh-CN" sz="3600" dirty="0"/>
              <a:t>1</a:t>
            </a:r>
            <a:r>
              <a:rPr lang="zh-CN" altLang="zh-CN" sz="3600" dirty="0"/>
              <a:t>节　企业人力资源性质</a:t>
            </a:r>
            <a:r>
              <a:rPr lang="zh-CN" altLang="zh-CN" dirty="0"/>
              <a:t/>
            </a:r>
            <a:br>
              <a:rPr lang="zh-CN" altLang="zh-CN" dirty="0"/>
            </a:b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1" y="1270000"/>
            <a:ext cx="6718709" cy="4278094"/>
          </a:xfrm>
          <a:prstGeom prst="rect">
            <a:avLst/>
          </a:prstGeom>
          <a:noFill/>
        </p:spPr>
        <p:txBody>
          <a:bodyPr wrap="square" rtlCol="0">
            <a:spAutoFit/>
          </a:bodyPr>
          <a:lstStyle/>
          <a:p>
            <a:r>
              <a:rPr lang="zh-CN" altLang="zh-CN" sz="2800" dirty="0" smtClean="0"/>
              <a:t>三</a:t>
            </a:r>
            <a:r>
              <a:rPr lang="zh-CN" altLang="zh-CN" sz="2800" dirty="0"/>
              <a:t>、企业人力资源的</a:t>
            </a:r>
            <a:r>
              <a:rPr lang="zh-CN" altLang="zh-CN" sz="2800" dirty="0" smtClean="0"/>
              <a:t>作用</a:t>
            </a:r>
            <a:endParaRPr lang="en-US" altLang="zh-CN" sz="2800" dirty="0" smtClean="0"/>
          </a:p>
          <a:p>
            <a:endParaRPr lang="zh-CN" altLang="zh-CN" sz="2800" dirty="0"/>
          </a:p>
          <a:p>
            <a:r>
              <a:rPr lang="zh-CN" altLang="zh-CN" sz="2400" dirty="0">
                <a:latin typeface="+mn-ea"/>
              </a:rPr>
              <a:t>企业人力资源的作用在于与其他资源要素相结合，推动生产经营活动，提高投入产出效益。生产经营活动是资源配置过程，通过分工协作进行，离不开劳动能力参与。员工作为劳动能力的主体，最终决定企业的生产经营效益。但在不同情况下，由于生产经营的方式不同，员工作用具有不同的重要性。随着经济增长方式的变化，人力资源作为企业唯一的</a:t>
            </a:r>
            <a:r>
              <a:rPr lang="en-US" altLang="zh-CN" sz="2400" dirty="0">
                <a:latin typeface="+mn-ea"/>
              </a:rPr>
              <a:t>“</a:t>
            </a:r>
            <a:r>
              <a:rPr lang="zh-CN" altLang="zh-CN" sz="2400" dirty="0">
                <a:latin typeface="+mn-ea"/>
              </a:rPr>
              <a:t>活资源</a:t>
            </a:r>
            <a:r>
              <a:rPr lang="en-US" altLang="zh-CN" sz="2400" dirty="0">
                <a:latin typeface="+mn-ea"/>
              </a:rPr>
              <a:t>”</a:t>
            </a:r>
            <a:r>
              <a:rPr lang="zh-CN" altLang="zh-CN" sz="2400" dirty="0">
                <a:latin typeface="+mn-ea"/>
              </a:rPr>
              <a:t>，地位不断上升，逐渐成为核心资源。</a:t>
            </a:r>
          </a:p>
        </p:txBody>
      </p:sp>
    </p:spTree>
    <p:extLst>
      <p:ext uri="{BB962C8B-B14F-4D97-AF65-F5344CB8AC3E}">
        <p14:creationId xmlns:p14="http://schemas.microsoft.com/office/powerpoint/2010/main" xmlns="" val="2332812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600" dirty="0"/>
              <a:t>第</a:t>
            </a:r>
            <a:r>
              <a:rPr lang="en-US" altLang="zh-CN" sz="3600" dirty="0"/>
              <a:t>1</a:t>
            </a:r>
            <a:r>
              <a:rPr lang="zh-CN" altLang="zh-CN" sz="3600" dirty="0"/>
              <a:t>节　企业人力资源性质</a:t>
            </a:r>
            <a:r>
              <a:rPr lang="zh-CN" altLang="zh-CN" dirty="0"/>
              <a:t/>
            </a:r>
            <a:br>
              <a:rPr lang="zh-CN" altLang="zh-CN" dirty="0"/>
            </a:b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1" y="1150730"/>
            <a:ext cx="7699297" cy="5201424"/>
          </a:xfrm>
          <a:prstGeom prst="rect">
            <a:avLst/>
          </a:prstGeom>
          <a:noFill/>
        </p:spPr>
        <p:txBody>
          <a:bodyPr wrap="square" rtlCol="0">
            <a:spAutoFit/>
          </a:bodyPr>
          <a:lstStyle/>
          <a:p>
            <a:endParaRPr lang="en-US" altLang="zh-CN" sz="2400" dirty="0" smtClean="0"/>
          </a:p>
          <a:p>
            <a:r>
              <a:rPr lang="zh-CN" altLang="zh-CN" sz="2400" dirty="0" smtClean="0"/>
              <a:t>（</a:t>
            </a:r>
            <a:r>
              <a:rPr lang="zh-CN" altLang="zh-CN" sz="2400" dirty="0"/>
              <a:t>一）企业人力资源</a:t>
            </a:r>
            <a:r>
              <a:rPr lang="zh-CN" altLang="zh-CN" sz="2400" dirty="0" smtClean="0"/>
              <a:t>需求</a:t>
            </a:r>
            <a:endParaRPr lang="en-US" altLang="zh-CN" sz="2400" dirty="0" smtClean="0"/>
          </a:p>
          <a:p>
            <a:endParaRPr lang="zh-CN" altLang="zh-CN" sz="2000" dirty="0"/>
          </a:p>
          <a:p>
            <a:r>
              <a:rPr lang="zh-CN" altLang="zh-CN" sz="2400" dirty="0">
                <a:latin typeface="+mn-ea"/>
              </a:rPr>
              <a:t>生产经营活动是资源配置活动，在不同生产经营方式下，不同资源要素的作用方式和重要性也不相同；与此相应，对于员工劳动能力有不同要求。从企业实际情况看，大致可以分为三种类型，即劳动密集型、资本密集型、人才密集型。三种企业的生产经营都离不开员工劳动能力，但所需劳动能力情况不一样，管理方式也不一样。</a:t>
            </a:r>
            <a:endParaRPr lang="en-US" altLang="zh-CN" sz="2400" dirty="0">
              <a:latin typeface="+mn-ea"/>
            </a:endParaRPr>
          </a:p>
          <a:p>
            <a:endParaRPr lang="zh-CN" altLang="zh-CN" sz="2000" dirty="0"/>
          </a:p>
          <a:p>
            <a:r>
              <a:rPr lang="en-US" altLang="zh-CN" sz="2400" dirty="0"/>
              <a:t>1.</a:t>
            </a:r>
            <a:r>
              <a:rPr lang="zh-CN" altLang="zh-CN" sz="2400" dirty="0"/>
              <a:t>劳动密集型企业</a:t>
            </a:r>
          </a:p>
          <a:p>
            <a:r>
              <a:rPr lang="en-US" altLang="zh-CN" sz="2400" dirty="0"/>
              <a:t>2.</a:t>
            </a:r>
            <a:r>
              <a:rPr lang="zh-CN" altLang="zh-CN" sz="2400" dirty="0"/>
              <a:t>资本密集型企业</a:t>
            </a:r>
          </a:p>
          <a:p>
            <a:r>
              <a:rPr lang="en-US" altLang="zh-CN" sz="2400" dirty="0"/>
              <a:t>3.</a:t>
            </a:r>
            <a:r>
              <a:rPr lang="zh-CN" altLang="zh-CN" sz="2400" dirty="0"/>
              <a:t>人才密集型企业</a:t>
            </a:r>
          </a:p>
          <a:p>
            <a:endParaRPr lang="zh-CN" altLang="zh-CN" sz="2800" dirty="0"/>
          </a:p>
        </p:txBody>
      </p:sp>
    </p:spTree>
    <p:extLst>
      <p:ext uri="{BB962C8B-B14F-4D97-AF65-F5344CB8AC3E}">
        <p14:creationId xmlns:p14="http://schemas.microsoft.com/office/powerpoint/2010/main" xmlns="" val="13443160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600" dirty="0"/>
              <a:t>第</a:t>
            </a:r>
            <a:r>
              <a:rPr lang="en-US" altLang="zh-CN" sz="3600" dirty="0"/>
              <a:t>1</a:t>
            </a:r>
            <a:r>
              <a:rPr lang="zh-CN" altLang="zh-CN" sz="3600" dirty="0"/>
              <a:t>节　企业人力资源性质</a:t>
            </a:r>
            <a:r>
              <a:rPr lang="zh-CN" altLang="zh-CN" dirty="0"/>
              <a:t/>
            </a:r>
            <a:br>
              <a:rPr lang="zh-CN" altLang="zh-CN" dirty="0"/>
            </a:b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1" y="1270000"/>
            <a:ext cx="8067287" cy="5262979"/>
          </a:xfrm>
          <a:prstGeom prst="rect">
            <a:avLst/>
          </a:prstGeom>
          <a:noFill/>
        </p:spPr>
        <p:txBody>
          <a:bodyPr wrap="square" rtlCol="0">
            <a:spAutoFit/>
          </a:bodyPr>
          <a:lstStyle/>
          <a:p>
            <a:endParaRPr lang="en-US" altLang="zh-CN" sz="2400" dirty="0" smtClean="0"/>
          </a:p>
          <a:p>
            <a:r>
              <a:rPr lang="zh-CN" altLang="en-US" sz="2400" dirty="0" smtClean="0"/>
              <a:t>（</a:t>
            </a:r>
            <a:r>
              <a:rPr lang="zh-CN" altLang="en-US" sz="2400" dirty="0"/>
              <a:t>二）企业人力资源</a:t>
            </a:r>
            <a:r>
              <a:rPr lang="zh-CN" altLang="en-US" sz="2400" dirty="0" smtClean="0"/>
              <a:t>地位</a:t>
            </a:r>
            <a:endParaRPr lang="en-US" altLang="zh-CN" sz="2400" dirty="0" smtClean="0"/>
          </a:p>
          <a:p>
            <a:r>
              <a:rPr lang="zh-CN" altLang="zh-CN" sz="2400" dirty="0" smtClean="0"/>
              <a:t>资源</a:t>
            </a:r>
            <a:r>
              <a:rPr lang="zh-CN" altLang="zh-CN" sz="2400" dirty="0"/>
              <a:t>价值与资源的稀缺性相关；越是差异性大、难以取代的稀缺资源，越是具有价值。由此可以理解，随着市场经济的发展，人力资源地位的提升具有必然性</a:t>
            </a:r>
            <a:r>
              <a:rPr lang="zh-CN" altLang="zh-CN" sz="2400" dirty="0" smtClean="0"/>
              <a:t>。</a:t>
            </a:r>
            <a:endParaRPr lang="en-US" altLang="zh-CN" sz="2400" dirty="0" smtClean="0"/>
          </a:p>
          <a:p>
            <a:endParaRPr lang="en-US" altLang="zh-CN" sz="2400" dirty="0" smtClean="0"/>
          </a:p>
          <a:p>
            <a:r>
              <a:rPr lang="zh-CN" altLang="zh-CN" sz="2400" dirty="0" smtClean="0"/>
              <a:t>这是因为在高度发展的市场经济条件下，企业生产经营所需的各种资源中，原来稀缺的财务资源、技术资源已经越来越容易获取，真正难以获取的要素资源是具有异质性的特殊劳动技能，即以人才形式体现出来的人力资源。其结果，稀缺性人力资源逐渐成为企业生存发展的关键。这种人力资源的拥有者在企业生产经营活动中逐渐成为主导者，不仅决定企业经营管理方式，而且支配和占有企业生产经营利润。</a:t>
            </a:r>
          </a:p>
        </p:txBody>
      </p:sp>
    </p:spTree>
    <p:extLst>
      <p:ext uri="{BB962C8B-B14F-4D97-AF65-F5344CB8AC3E}">
        <p14:creationId xmlns:p14="http://schemas.microsoft.com/office/powerpoint/2010/main" xmlns="" val="31130020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57822" y="2639324"/>
            <a:ext cx="4250900" cy="2677656"/>
          </a:xfrm>
          <a:prstGeom prst="rect">
            <a:avLst/>
          </a:prstGeom>
          <a:noFill/>
        </p:spPr>
        <p:txBody>
          <a:bodyPr wrap="square" rtlCol="0">
            <a:spAutoFit/>
          </a:bodyPr>
          <a:lstStyle/>
          <a:p>
            <a:pPr marL="428615" indent="-428615">
              <a:lnSpc>
                <a:spcPct val="150000"/>
              </a:lnSpc>
            </a:pPr>
            <a:r>
              <a:rPr lang="zh-CN" altLang="en-US" sz="2800" dirty="0" smtClean="0"/>
              <a:t>第</a:t>
            </a:r>
            <a:r>
              <a:rPr lang="en-US" altLang="zh-CN" sz="2800" dirty="0" smtClean="0"/>
              <a:t>1</a:t>
            </a:r>
            <a:r>
              <a:rPr lang="zh-CN" altLang="en-US" sz="2800" dirty="0" smtClean="0"/>
              <a:t>节  </a:t>
            </a:r>
            <a:r>
              <a:rPr lang="zh-CN" altLang="zh-CN" sz="2800" dirty="0" smtClean="0"/>
              <a:t>企业</a:t>
            </a:r>
            <a:r>
              <a:rPr lang="zh-CN" altLang="zh-CN" sz="2800" dirty="0"/>
              <a:t>人力资源</a:t>
            </a:r>
            <a:r>
              <a:rPr lang="zh-CN" altLang="zh-CN" sz="2800" dirty="0" smtClean="0"/>
              <a:t>性质</a:t>
            </a:r>
            <a:endParaRPr lang="en-US" altLang="zh-CN" sz="2800" dirty="0"/>
          </a:p>
          <a:p>
            <a:pPr marL="428615" indent="-428615">
              <a:lnSpc>
                <a:spcPct val="150000"/>
              </a:lnSpc>
            </a:pPr>
            <a:r>
              <a:rPr lang="zh-CN" altLang="en-US" sz="2800" dirty="0" smtClean="0">
                <a:solidFill>
                  <a:srgbClr val="FF0000"/>
                </a:solidFill>
              </a:rPr>
              <a:t>第</a:t>
            </a:r>
            <a:r>
              <a:rPr lang="en-US" altLang="zh-CN" sz="2800" dirty="0" smtClean="0">
                <a:solidFill>
                  <a:srgbClr val="FF0000"/>
                </a:solidFill>
              </a:rPr>
              <a:t>2</a:t>
            </a:r>
            <a:r>
              <a:rPr lang="zh-CN" altLang="en-US" sz="2800" dirty="0" smtClean="0">
                <a:solidFill>
                  <a:srgbClr val="FF0000"/>
                </a:solidFill>
              </a:rPr>
              <a:t>节  </a:t>
            </a:r>
            <a:r>
              <a:rPr lang="zh-CN" altLang="zh-CN" sz="2800" dirty="0" smtClean="0">
                <a:solidFill>
                  <a:srgbClr val="FF0000"/>
                </a:solidFill>
              </a:rPr>
              <a:t>企业</a:t>
            </a:r>
            <a:r>
              <a:rPr lang="zh-CN" altLang="zh-CN" sz="2800" dirty="0">
                <a:solidFill>
                  <a:srgbClr val="FF0000"/>
                </a:solidFill>
              </a:rPr>
              <a:t>人力资源状况</a:t>
            </a:r>
            <a:endParaRPr lang="en-US" altLang="zh-CN" sz="2800" dirty="0">
              <a:solidFill>
                <a:srgbClr val="FF0000"/>
              </a:solidFill>
            </a:endParaRPr>
          </a:p>
          <a:p>
            <a:pPr marL="428615" indent="-428615">
              <a:lnSpc>
                <a:spcPct val="150000"/>
              </a:lnSpc>
            </a:pPr>
            <a:r>
              <a:rPr lang="zh-CN" altLang="en-US" sz="2800" dirty="0" smtClean="0"/>
              <a:t>第</a:t>
            </a:r>
            <a:r>
              <a:rPr lang="en-US" altLang="zh-CN" sz="2800" dirty="0" smtClean="0"/>
              <a:t>3</a:t>
            </a:r>
            <a:r>
              <a:rPr lang="zh-CN" altLang="en-US" sz="2800" dirty="0" smtClean="0"/>
              <a:t>节  </a:t>
            </a:r>
            <a:r>
              <a:rPr lang="zh-CN" altLang="zh-CN" sz="2800" dirty="0" smtClean="0"/>
              <a:t>企业</a:t>
            </a:r>
            <a:r>
              <a:rPr lang="zh-CN" altLang="zh-CN" sz="2800" dirty="0"/>
              <a:t>人力资源刻画</a:t>
            </a:r>
            <a:endParaRPr lang="en-US" altLang="zh-CN" sz="2800" dirty="0"/>
          </a:p>
          <a:p>
            <a:pPr marL="428615" indent="-428615">
              <a:lnSpc>
                <a:spcPct val="150000"/>
              </a:lnSpc>
            </a:pPr>
            <a:r>
              <a:rPr lang="zh-CN" altLang="en-US" sz="2800" dirty="0" smtClean="0"/>
              <a:t>第</a:t>
            </a:r>
            <a:r>
              <a:rPr lang="en-US" altLang="zh-CN" sz="2800" dirty="0" smtClean="0"/>
              <a:t>4</a:t>
            </a:r>
            <a:r>
              <a:rPr lang="zh-CN" altLang="en-US" sz="2800" dirty="0" smtClean="0"/>
              <a:t>节  </a:t>
            </a:r>
            <a:r>
              <a:rPr lang="zh-CN" altLang="zh-CN" sz="2800" dirty="0" smtClean="0"/>
              <a:t>企业</a:t>
            </a:r>
            <a:r>
              <a:rPr lang="zh-CN" altLang="zh-CN" sz="2800" dirty="0"/>
              <a:t>人力资源价值</a:t>
            </a:r>
            <a:endParaRPr lang="zh-CN" altLang="en-US" sz="2800" dirty="0"/>
          </a:p>
        </p:txBody>
      </p:sp>
      <p:sp>
        <p:nvSpPr>
          <p:cNvPr id="6" name="标题 1"/>
          <p:cNvSpPr>
            <a:spLocks noGrp="1"/>
          </p:cNvSpPr>
          <p:nvPr>
            <p:ph type="title"/>
          </p:nvPr>
        </p:nvSpPr>
        <p:spPr>
          <a:xfrm>
            <a:off x="508001" y="609600"/>
            <a:ext cx="6447501" cy="773151"/>
          </a:xfrm>
        </p:spPr>
        <p:txBody>
          <a:bodyPr>
            <a:normAutofit/>
          </a:bodyPr>
          <a:lstStyle/>
          <a:p>
            <a:r>
              <a:rPr lang="zh-CN" altLang="en-US" sz="3600" dirty="0" smtClean="0"/>
              <a:t>本章重点</a:t>
            </a:r>
            <a:endParaRPr lang="zh-CN" altLang="en-US" sz="3600" dirty="0"/>
          </a:p>
        </p:txBody>
      </p:sp>
    </p:spTree>
    <p:extLst>
      <p:ext uri="{BB962C8B-B14F-4D97-AF65-F5344CB8AC3E}">
        <p14:creationId xmlns:p14="http://schemas.microsoft.com/office/powerpoint/2010/main" xmlns="" val="30626860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2</a:t>
            </a:r>
            <a:r>
              <a:rPr lang="zh-CN" altLang="en-US" sz="3600" dirty="0"/>
              <a:t>节　企业人力资源</a:t>
            </a:r>
            <a:r>
              <a:rPr lang="zh-CN" altLang="en-US" sz="3600" dirty="0" smtClean="0"/>
              <a:t>状况</a:t>
            </a: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1" y="1930400"/>
            <a:ext cx="6916529" cy="3108543"/>
          </a:xfrm>
          <a:prstGeom prst="rect">
            <a:avLst/>
          </a:prstGeom>
          <a:noFill/>
        </p:spPr>
        <p:txBody>
          <a:bodyPr wrap="square" rtlCol="0">
            <a:spAutoFit/>
          </a:bodyPr>
          <a:lstStyle/>
          <a:p>
            <a:r>
              <a:rPr lang="zh-CN" altLang="zh-CN" sz="2800" dirty="0"/>
              <a:t>企业人力资源是员工劳动能力有偿转让的结果，具有复杂多样的形态，作为生产经营活动的必要资源，对于企业效益具有重要影响。进行企业生产经营管理，必须了解人力资源形态，分析人力资源结构，揭示人力资源的问题及其产生原因，找到改进人力资源状况的途径和办法。</a:t>
            </a:r>
          </a:p>
        </p:txBody>
      </p:sp>
    </p:spTree>
    <p:extLst>
      <p:ext uri="{BB962C8B-B14F-4D97-AF65-F5344CB8AC3E}">
        <p14:creationId xmlns:p14="http://schemas.microsoft.com/office/powerpoint/2010/main" xmlns="" val="8223564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2</a:t>
            </a:r>
            <a:r>
              <a:rPr lang="zh-CN" altLang="en-US" sz="3600" dirty="0"/>
              <a:t>节　企业人力资源状况</a:t>
            </a:r>
            <a:r>
              <a:rPr lang="zh-CN" altLang="zh-CN" dirty="0" smtClean="0"/>
              <a:t/>
            </a:r>
            <a:br>
              <a:rPr lang="zh-CN" altLang="zh-CN" dirty="0" smtClean="0"/>
            </a:b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1" y="1503018"/>
            <a:ext cx="6718709" cy="5262979"/>
          </a:xfrm>
          <a:prstGeom prst="rect">
            <a:avLst/>
          </a:prstGeom>
          <a:noFill/>
        </p:spPr>
        <p:txBody>
          <a:bodyPr wrap="square" rtlCol="0">
            <a:spAutoFit/>
          </a:bodyPr>
          <a:lstStyle/>
          <a:p>
            <a:r>
              <a:rPr lang="zh-CN" altLang="zh-CN" sz="2400" dirty="0"/>
              <a:t>一、企业人力资源</a:t>
            </a:r>
            <a:r>
              <a:rPr lang="zh-CN" altLang="zh-CN" sz="2400" dirty="0" smtClean="0"/>
              <a:t>形态</a:t>
            </a:r>
            <a:endParaRPr lang="en-US" altLang="zh-CN" sz="2400" dirty="0" smtClean="0"/>
          </a:p>
          <a:p>
            <a:endParaRPr lang="zh-CN" altLang="zh-CN" sz="2400" dirty="0"/>
          </a:p>
          <a:p>
            <a:r>
              <a:rPr lang="zh-CN" altLang="zh-CN" sz="2400" dirty="0">
                <a:latin typeface="+mn-ea"/>
              </a:rPr>
              <a:t>不同企业拥有不同的员工队伍，以不同方式支配着员工劳动能力，由此出现不同的人力资源形态。对于企业人力资源的直观形态，可以从员工队伍的数量、质量、类型、结构、变化等维度进行描述和测量。</a:t>
            </a:r>
            <a:endParaRPr lang="en-US" altLang="zh-CN" sz="2400" dirty="0">
              <a:latin typeface="+mn-ea"/>
            </a:endParaRPr>
          </a:p>
          <a:p>
            <a:endParaRPr lang="zh-CN" altLang="zh-CN" sz="2400" dirty="0"/>
          </a:p>
          <a:p>
            <a:r>
              <a:rPr lang="en-US" altLang="zh-CN" sz="2400" dirty="0"/>
              <a:t>1.</a:t>
            </a:r>
            <a:r>
              <a:rPr lang="zh-CN" altLang="zh-CN" sz="2400" dirty="0"/>
              <a:t>人力资源数量</a:t>
            </a:r>
          </a:p>
          <a:p>
            <a:r>
              <a:rPr lang="en-US" altLang="zh-CN" sz="2400" dirty="0"/>
              <a:t>2.</a:t>
            </a:r>
            <a:r>
              <a:rPr lang="zh-CN" altLang="zh-CN" sz="2400" dirty="0"/>
              <a:t>人力资源质量</a:t>
            </a:r>
          </a:p>
          <a:p>
            <a:r>
              <a:rPr lang="en-US" altLang="zh-CN" sz="2400" dirty="0"/>
              <a:t>3.</a:t>
            </a:r>
            <a:r>
              <a:rPr lang="zh-CN" altLang="zh-CN" sz="2400" dirty="0"/>
              <a:t>人力资源类型</a:t>
            </a:r>
          </a:p>
          <a:p>
            <a:r>
              <a:rPr lang="en-US" altLang="zh-CN" sz="2400" dirty="0"/>
              <a:t>4.</a:t>
            </a:r>
            <a:r>
              <a:rPr lang="zh-CN" altLang="zh-CN" sz="2400" dirty="0"/>
              <a:t>人力资源结构</a:t>
            </a:r>
          </a:p>
          <a:p>
            <a:r>
              <a:rPr lang="en-US" altLang="zh-CN" sz="2400" dirty="0"/>
              <a:t>5.</a:t>
            </a:r>
            <a:r>
              <a:rPr lang="zh-CN" altLang="zh-CN" sz="2400" dirty="0"/>
              <a:t>人力资源变化</a:t>
            </a:r>
          </a:p>
          <a:p>
            <a:endParaRPr lang="zh-CN" altLang="zh-CN" sz="2400" dirty="0"/>
          </a:p>
        </p:txBody>
      </p:sp>
    </p:spTree>
    <p:extLst>
      <p:ext uri="{BB962C8B-B14F-4D97-AF65-F5344CB8AC3E}">
        <p14:creationId xmlns:p14="http://schemas.microsoft.com/office/powerpoint/2010/main" xmlns="" val="25552740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2</a:t>
            </a:r>
            <a:r>
              <a:rPr lang="zh-CN" altLang="en-US" sz="3600" dirty="0"/>
              <a:t>节　企业人力资源状况</a:t>
            </a:r>
            <a:r>
              <a:rPr lang="zh-CN" altLang="zh-CN" dirty="0" smtClean="0"/>
              <a:t/>
            </a:r>
            <a:br>
              <a:rPr lang="zh-CN" altLang="zh-CN" dirty="0" smtClean="0"/>
            </a:b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2" y="1503018"/>
            <a:ext cx="6762954" cy="5324535"/>
          </a:xfrm>
          <a:prstGeom prst="rect">
            <a:avLst/>
          </a:prstGeom>
          <a:noFill/>
        </p:spPr>
        <p:txBody>
          <a:bodyPr wrap="square" rtlCol="0">
            <a:spAutoFit/>
          </a:bodyPr>
          <a:lstStyle/>
          <a:p>
            <a:r>
              <a:rPr lang="en-US" altLang="zh-CN" sz="2800" dirty="0" smtClean="0"/>
              <a:t>1</a:t>
            </a:r>
            <a:r>
              <a:rPr lang="en-US" altLang="zh-CN" sz="2800" dirty="0"/>
              <a:t>.</a:t>
            </a:r>
            <a:r>
              <a:rPr lang="zh-CN" altLang="zh-CN" sz="2800" dirty="0"/>
              <a:t>人力资源</a:t>
            </a:r>
            <a:r>
              <a:rPr lang="zh-CN" altLang="zh-CN" sz="2800" dirty="0" smtClean="0"/>
              <a:t>数量</a:t>
            </a:r>
            <a:endParaRPr lang="en-US" altLang="zh-CN" sz="2800" dirty="0" smtClean="0"/>
          </a:p>
          <a:p>
            <a:endParaRPr lang="zh-CN" altLang="zh-CN" sz="2800" dirty="0"/>
          </a:p>
          <a:p>
            <a:r>
              <a:rPr lang="zh-CN" altLang="zh-CN" sz="2400" dirty="0">
                <a:latin typeface="+mn-ea"/>
              </a:rPr>
              <a:t>由于企业人力资源依附于企业员工队伍而存在，是员工队伍劳动能力的体现，因此，对于企业人力资源形态的刻画，首先与企业所拥有的员工数量相关。在实际工作中，由于企业生产经营活动不断变化，对于员工队伍的需求不断变化，因此对于员工队伍的数量分析还要考虑可获得的劳动力情况。与此相应，企业人力资源数量可以从两个层次把握。</a:t>
            </a:r>
            <a:endParaRPr lang="en-US" altLang="zh-CN" sz="2400" dirty="0">
              <a:latin typeface="+mn-ea"/>
            </a:endParaRPr>
          </a:p>
          <a:p>
            <a:endParaRPr lang="zh-CN" altLang="zh-CN" sz="2000" dirty="0"/>
          </a:p>
          <a:p>
            <a:pPr marL="342900" indent="-342900">
              <a:buFont typeface="Wingdings" panose="05000000000000000000" pitchFamily="2" charset="2"/>
              <a:buChar char="ü"/>
            </a:pPr>
            <a:r>
              <a:rPr lang="zh-CN" altLang="zh-CN" sz="2400" dirty="0"/>
              <a:t>实际人力资源</a:t>
            </a:r>
          </a:p>
          <a:p>
            <a:pPr marL="342900" indent="-342900">
              <a:buFont typeface="Wingdings" panose="05000000000000000000" pitchFamily="2" charset="2"/>
              <a:buChar char="ü"/>
            </a:pPr>
            <a:r>
              <a:rPr lang="zh-CN" altLang="zh-CN" sz="2400" dirty="0"/>
              <a:t>潜在人力资源</a:t>
            </a:r>
          </a:p>
          <a:p>
            <a:endParaRPr lang="zh-CN" altLang="zh-CN" sz="2400" dirty="0"/>
          </a:p>
        </p:txBody>
      </p:sp>
    </p:spTree>
    <p:extLst>
      <p:ext uri="{BB962C8B-B14F-4D97-AF65-F5344CB8AC3E}">
        <p14:creationId xmlns:p14="http://schemas.microsoft.com/office/powerpoint/2010/main" xmlns="" val="33301394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2</a:t>
            </a:r>
            <a:r>
              <a:rPr lang="zh-CN" altLang="en-US" sz="3600" dirty="0"/>
              <a:t>节　企业人力资源状况</a:t>
            </a:r>
            <a:r>
              <a:rPr lang="zh-CN" altLang="zh-CN" dirty="0" smtClean="0"/>
              <a:t/>
            </a:r>
            <a:br>
              <a:rPr lang="zh-CN" altLang="zh-CN" dirty="0" smtClean="0"/>
            </a:b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2" y="1302950"/>
            <a:ext cx="6777702" cy="5324535"/>
          </a:xfrm>
          <a:prstGeom prst="rect">
            <a:avLst/>
          </a:prstGeom>
          <a:noFill/>
        </p:spPr>
        <p:txBody>
          <a:bodyPr wrap="square" rtlCol="0">
            <a:spAutoFit/>
          </a:bodyPr>
          <a:lstStyle/>
          <a:p>
            <a:r>
              <a:rPr lang="en-US" altLang="zh-CN" sz="2800" dirty="0"/>
              <a:t>2.</a:t>
            </a:r>
            <a:r>
              <a:rPr lang="zh-CN" altLang="en-US" sz="2800" dirty="0"/>
              <a:t>人力资源</a:t>
            </a:r>
            <a:r>
              <a:rPr lang="zh-CN" altLang="en-US" sz="2800" dirty="0" smtClean="0"/>
              <a:t>质量</a:t>
            </a:r>
            <a:endParaRPr lang="en-US" altLang="zh-CN" sz="2800" dirty="0" smtClean="0"/>
          </a:p>
          <a:p>
            <a:endParaRPr lang="zh-CN" altLang="zh-CN" sz="2800" dirty="0"/>
          </a:p>
          <a:p>
            <a:r>
              <a:rPr lang="zh-CN" altLang="en-US" sz="2400" dirty="0">
                <a:latin typeface="+mn-ea"/>
              </a:rPr>
              <a:t>企业人力资源的状况不仅仅要看有企业拥有多少员工，更要看拥有什么样的员工，即考察工作人员的质量。同样数量的不同素质员工会体现出极大的能量和价值差异。在知识经济时代，员工质量往往比数量更重要，是企业生存和发展的决定性因素。考察企业人力资源的质量常常涉及如下测量指标：</a:t>
            </a:r>
            <a:endParaRPr lang="en-US" altLang="zh-CN" sz="2400" dirty="0">
              <a:latin typeface="+mn-ea"/>
            </a:endParaRPr>
          </a:p>
          <a:p>
            <a:endParaRPr lang="zh-CN" altLang="zh-CN" sz="2000" dirty="0"/>
          </a:p>
          <a:p>
            <a:pPr marL="342900" indent="-342900">
              <a:buFont typeface="Wingdings" panose="05000000000000000000" pitchFamily="2" charset="2"/>
              <a:buChar char="ü"/>
            </a:pPr>
            <a:r>
              <a:rPr lang="zh-CN" altLang="en-US" sz="2400" dirty="0"/>
              <a:t>身体状况</a:t>
            </a:r>
          </a:p>
          <a:p>
            <a:pPr marL="342900" indent="-342900">
              <a:buFont typeface="Wingdings" panose="05000000000000000000" pitchFamily="2" charset="2"/>
              <a:buChar char="ü"/>
            </a:pPr>
            <a:r>
              <a:rPr lang="zh-CN" altLang="en-US" sz="2400" dirty="0"/>
              <a:t>教育水平</a:t>
            </a:r>
          </a:p>
          <a:p>
            <a:pPr marL="342900" indent="-342900">
              <a:buFont typeface="Wingdings" panose="05000000000000000000" pitchFamily="2" charset="2"/>
              <a:buChar char="ü"/>
            </a:pPr>
            <a:r>
              <a:rPr lang="zh-CN" altLang="en-US" sz="2400" dirty="0"/>
              <a:t>专业技能</a:t>
            </a:r>
          </a:p>
          <a:p>
            <a:pPr marL="342900" indent="-342900">
              <a:buFont typeface="Wingdings" panose="05000000000000000000" pitchFamily="2" charset="2"/>
              <a:buChar char="ü"/>
            </a:pPr>
            <a:r>
              <a:rPr lang="zh-CN" altLang="en-US" sz="2400" dirty="0"/>
              <a:t>素质</a:t>
            </a:r>
            <a:r>
              <a:rPr lang="zh-CN" altLang="en-US" sz="2400" dirty="0" smtClean="0"/>
              <a:t>潜能</a:t>
            </a:r>
            <a:endParaRPr lang="zh-CN" altLang="zh-CN" sz="2400" dirty="0"/>
          </a:p>
        </p:txBody>
      </p:sp>
    </p:spTree>
    <p:extLst>
      <p:ext uri="{BB962C8B-B14F-4D97-AF65-F5344CB8AC3E}">
        <p14:creationId xmlns:p14="http://schemas.microsoft.com/office/powerpoint/2010/main" xmlns="" val="36563154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2</a:t>
            </a:r>
            <a:r>
              <a:rPr lang="zh-CN" altLang="en-US" sz="3600" dirty="0"/>
              <a:t>节　企业人力资源状况</a:t>
            </a:r>
            <a:r>
              <a:rPr lang="zh-CN" altLang="zh-CN" dirty="0" smtClean="0"/>
              <a:t/>
            </a:r>
            <a:br>
              <a:rPr lang="zh-CN" altLang="zh-CN" dirty="0" smtClean="0"/>
            </a:b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1" y="1930400"/>
            <a:ext cx="6880941" cy="3724096"/>
          </a:xfrm>
          <a:prstGeom prst="rect">
            <a:avLst/>
          </a:prstGeom>
          <a:noFill/>
        </p:spPr>
        <p:txBody>
          <a:bodyPr wrap="square" rtlCol="0">
            <a:spAutoFit/>
          </a:bodyPr>
          <a:lstStyle/>
          <a:p>
            <a:r>
              <a:rPr lang="en-US" altLang="zh-CN" sz="2800" dirty="0" smtClean="0"/>
              <a:t>3</a:t>
            </a:r>
            <a:r>
              <a:rPr lang="en-US" altLang="zh-CN" sz="2800" dirty="0"/>
              <a:t>.</a:t>
            </a:r>
            <a:r>
              <a:rPr lang="zh-CN" altLang="zh-CN" sz="2800" dirty="0"/>
              <a:t>人力资源</a:t>
            </a:r>
            <a:r>
              <a:rPr lang="zh-CN" altLang="zh-CN" sz="2800" dirty="0" smtClean="0"/>
              <a:t>类型</a:t>
            </a:r>
            <a:endParaRPr lang="en-US" altLang="zh-CN" sz="2800" dirty="0" smtClean="0"/>
          </a:p>
          <a:p>
            <a:endParaRPr lang="en-US" altLang="zh-CN" sz="2000" dirty="0" smtClean="0"/>
          </a:p>
          <a:p>
            <a:r>
              <a:rPr lang="zh-CN" altLang="zh-CN" sz="2400" dirty="0">
                <a:latin typeface="+mn-ea"/>
              </a:rPr>
              <a:t>企业生产经营活动通过有计划的分工协作进行，需要不同数量和质量的劳动者在不同位置发挥不同作用，由此形成人力资源的不同类型。</a:t>
            </a:r>
          </a:p>
          <a:p>
            <a:endParaRPr lang="zh-CN" altLang="zh-CN" sz="2000" dirty="0"/>
          </a:p>
          <a:p>
            <a:pPr marL="342900" indent="-342900">
              <a:buFont typeface="Wingdings" panose="05000000000000000000" pitchFamily="2" charset="2"/>
              <a:buChar char="ü"/>
            </a:pPr>
            <a:r>
              <a:rPr lang="zh-CN" altLang="en-US" sz="2400" dirty="0"/>
              <a:t>操作人员</a:t>
            </a:r>
          </a:p>
          <a:p>
            <a:pPr marL="342900" indent="-342900">
              <a:buFont typeface="Wingdings" panose="05000000000000000000" pitchFamily="2" charset="2"/>
              <a:buChar char="ü"/>
            </a:pPr>
            <a:r>
              <a:rPr lang="zh-CN" altLang="en-US" sz="2400" dirty="0"/>
              <a:t>专业人员</a:t>
            </a:r>
          </a:p>
          <a:p>
            <a:pPr marL="342900" indent="-342900">
              <a:buFont typeface="Wingdings" panose="05000000000000000000" pitchFamily="2" charset="2"/>
              <a:buChar char="ü"/>
            </a:pPr>
            <a:r>
              <a:rPr lang="zh-CN" altLang="en-US" sz="2400" dirty="0"/>
              <a:t>管理人员</a:t>
            </a:r>
          </a:p>
          <a:p>
            <a:endParaRPr lang="zh-CN" altLang="zh-CN" sz="2400" dirty="0"/>
          </a:p>
        </p:txBody>
      </p:sp>
    </p:spTree>
    <p:extLst>
      <p:ext uri="{BB962C8B-B14F-4D97-AF65-F5344CB8AC3E}">
        <p14:creationId xmlns:p14="http://schemas.microsoft.com/office/powerpoint/2010/main" xmlns="" val="10812321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2</a:t>
            </a:r>
            <a:r>
              <a:rPr lang="zh-CN" altLang="en-US" sz="3600" dirty="0"/>
              <a:t>节　企业人力资源状况</a:t>
            </a:r>
            <a:r>
              <a:rPr lang="zh-CN" altLang="zh-CN" dirty="0" smtClean="0"/>
              <a:t/>
            </a:r>
            <a:br>
              <a:rPr lang="zh-CN" altLang="zh-CN" dirty="0" smtClean="0"/>
            </a:b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1" y="1279939"/>
            <a:ext cx="6718709" cy="4893647"/>
          </a:xfrm>
          <a:prstGeom prst="rect">
            <a:avLst/>
          </a:prstGeom>
          <a:noFill/>
        </p:spPr>
        <p:txBody>
          <a:bodyPr wrap="square" rtlCol="0">
            <a:spAutoFit/>
          </a:bodyPr>
          <a:lstStyle/>
          <a:p>
            <a:r>
              <a:rPr lang="en-US" altLang="zh-CN" sz="2800" dirty="0" smtClean="0"/>
              <a:t>4</a:t>
            </a:r>
            <a:r>
              <a:rPr lang="en-US" altLang="zh-CN" sz="2800" dirty="0"/>
              <a:t>.</a:t>
            </a:r>
            <a:r>
              <a:rPr lang="zh-CN" altLang="zh-CN" sz="2800" dirty="0"/>
              <a:t>人力资源结构</a:t>
            </a:r>
          </a:p>
          <a:p>
            <a:endParaRPr lang="en-US" altLang="zh-CN" sz="2000" dirty="0" smtClean="0"/>
          </a:p>
          <a:p>
            <a:r>
              <a:rPr lang="zh-CN" altLang="zh-CN" sz="2400" dirty="0">
                <a:latin typeface="+mn-ea"/>
              </a:rPr>
              <a:t>在企业生产经营活动中，需要多少不同类型的员工，建立什么样的员工队伍关系，是与企业生存发展密切相关的重大问题。这是因为不仅不同质的员工之间不能互相替代，而且不同类型人员的数量多少、比例如何，也会影响人力资源的配置方式、人力资源与物力资源的结合方式，从而影响企业生产经营效益。例如在同一行业中，是以较少研发人员与较多操作人员相结合，还是主要使用高素质的研发型员工，会使企业能力出现不同情况。</a:t>
            </a:r>
          </a:p>
          <a:p>
            <a:endParaRPr lang="zh-CN" altLang="zh-CN" sz="2400" dirty="0"/>
          </a:p>
        </p:txBody>
      </p:sp>
    </p:spTree>
    <p:extLst>
      <p:ext uri="{BB962C8B-B14F-4D97-AF65-F5344CB8AC3E}">
        <p14:creationId xmlns:p14="http://schemas.microsoft.com/office/powerpoint/2010/main" xmlns="" val="22206832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2</a:t>
            </a:r>
            <a:r>
              <a:rPr lang="zh-CN" altLang="en-US" sz="3600" dirty="0"/>
              <a:t>节　企业人力资源状况</a:t>
            </a:r>
            <a:r>
              <a:rPr lang="zh-CN" altLang="zh-CN" dirty="0" smtClean="0"/>
              <a:t/>
            </a:r>
            <a:br>
              <a:rPr lang="zh-CN" altLang="zh-CN" dirty="0" smtClean="0"/>
            </a:b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95565" y="1600200"/>
            <a:ext cx="6660642" cy="3908762"/>
          </a:xfrm>
          <a:prstGeom prst="rect">
            <a:avLst/>
          </a:prstGeom>
          <a:noFill/>
        </p:spPr>
        <p:txBody>
          <a:bodyPr wrap="square" rtlCol="0">
            <a:spAutoFit/>
          </a:bodyPr>
          <a:lstStyle/>
          <a:p>
            <a:r>
              <a:rPr lang="en-US" altLang="zh-CN" sz="2800" dirty="0" smtClean="0"/>
              <a:t>5</a:t>
            </a:r>
            <a:r>
              <a:rPr lang="en-US" altLang="zh-CN" sz="2800" dirty="0"/>
              <a:t>.</a:t>
            </a:r>
            <a:r>
              <a:rPr lang="zh-CN" altLang="en-US" sz="2800" dirty="0"/>
              <a:t>人力资源</a:t>
            </a:r>
            <a:r>
              <a:rPr lang="zh-CN" altLang="en-US" sz="2800" dirty="0" smtClean="0"/>
              <a:t>变化</a:t>
            </a:r>
            <a:endParaRPr lang="en-US" altLang="zh-CN" sz="2800" dirty="0" smtClean="0"/>
          </a:p>
          <a:p>
            <a:endParaRPr lang="zh-CN" altLang="en-US" sz="2800" dirty="0"/>
          </a:p>
          <a:p>
            <a:r>
              <a:rPr lang="zh-CN" altLang="en-US" sz="2400" dirty="0">
                <a:latin typeface="+mn-ea"/>
              </a:rPr>
              <a:t>企业生产经营活动是一个动态过程，与此相应，企业人力资源状况也在不断变化，通过数量、质量和结构等方面的变化体现出来。</a:t>
            </a:r>
            <a:endParaRPr lang="en-US" altLang="zh-CN" sz="2400" dirty="0">
              <a:latin typeface="+mn-ea"/>
            </a:endParaRPr>
          </a:p>
          <a:p>
            <a:endParaRPr lang="en-US" altLang="zh-CN" sz="2400" dirty="0">
              <a:latin typeface="华文仿宋" panose="02010600040101010101" pitchFamily="2" charset="-122"/>
              <a:ea typeface="华文仿宋" panose="02010600040101010101" pitchFamily="2" charset="-122"/>
            </a:endParaRPr>
          </a:p>
          <a:p>
            <a:pPr marL="342900" indent="-342900">
              <a:buFont typeface="Wingdings" panose="05000000000000000000" pitchFamily="2" charset="2"/>
              <a:buChar char="ü"/>
            </a:pPr>
            <a:r>
              <a:rPr lang="zh-CN" altLang="zh-CN" sz="2400" dirty="0"/>
              <a:t>人员规模变化</a:t>
            </a:r>
          </a:p>
          <a:p>
            <a:pPr marL="342900" indent="-342900">
              <a:buFont typeface="Wingdings" panose="05000000000000000000" pitchFamily="2" charset="2"/>
              <a:buChar char="ü"/>
            </a:pPr>
            <a:r>
              <a:rPr lang="zh-CN" altLang="zh-CN" sz="2400" dirty="0"/>
              <a:t>人员质量调整</a:t>
            </a:r>
          </a:p>
          <a:p>
            <a:pPr marL="342900" indent="-342900">
              <a:buFont typeface="Wingdings" panose="05000000000000000000" pitchFamily="2" charset="2"/>
              <a:buChar char="ü"/>
            </a:pPr>
            <a:r>
              <a:rPr lang="zh-CN" altLang="zh-CN" sz="2400" dirty="0"/>
              <a:t>人员结构优化</a:t>
            </a:r>
          </a:p>
          <a:p>
            <a:endParaRPr lang="zh-CN" altLang="zh-CN" sz="2400" dirty="0"/>
          </a:p>
        </p:txBody>
      </p:sp>
    </p:spTree>
    <p:extLst>
      <p:ext uri="{BB962C8B-B14F-4D97-AF65-F5344CB8AC3E}">
        <p14:creationId xmlns:p14="http://schemas.microsoft.com/office/powerpoint/2010/main" xmlns="" val="34215507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第</a:t>
            </a:r>
            <a:r>
              <a:rPr lang="en-US" altLang="zh-CN" sz="3600" dirty="0"/>
              <a:t>2</a:t>
            </a:r>
            <a:r>
              <a:rPr lang="zh-CN" altLang="en-US" sz="3600" dirty="0"/>
              <a:t>节　企业人力资源状况</a:t>
            </a:r>
            <a:r>
              <a:rPr lang="zh-CN" altLang="zh-CN" dirty="0" smtClean="0"/>
              <a:t/>
            </a:r>
            <a:br>
              <a:rPr lang="zh-CN" altLang="zh-CN" dirty="0" smtClean="0"/>
            </a:b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2" y="1503018"/>
            <a:ext cx="6703960" cy="4832092"/>
          </a:xfrm>
          <a:prstGeom prst="rect">
            <a:avLst/>
          </a:prstGeom>
          <a:noFill/>
        </p:spPr>
        <p:txBody>
          <a:bodyPr wrap="square" rtlCol="0">
            <a:spAutoFit/>
          </a:bodyPr>
          <a:lstStyle/>
          <a:p>
            <a:r>
              <a:rPr lang="zh-CN" altLang="zh-CN" sz="2400" dirty="0" smtClean="0"/>
              <a:t>二</a:t>
            </a:r>
            <a:r>
              <a:rPr lang="zh-CN" altLang="zh-CN" sz="2400" dirty="0"/>
              <a:t>、企业人力资源</a:t>
            </a:r>
            <a:r>
              <a:rPr lang="zh-CN" altLang="zh-CN" sz="2400" dirty="0" smtClean="0"/>
              <a:t>活力</a:t>
            </a:r>
            <a:endParaRPr lang="en-US" altLang="zh-CN" sz="2400" dirty="0" smtClean="0"/>
          </a:p>
          <a:p>
            <a:endParaRPr lang="zh-CN" altLang="zh-CN" sz="2400" dirty="0"/>
          </a:p>
          <a:p>
            <a:r>
              <a:rPr lang="zh-CN" altLang="zh-CN" sz="2400" dirty="0">
                <a:latin typeface="+mn-ea"/>
              </a:rPr>
              <a:t>企业人力资源活力是员工自觉能动性的发挥状况，取决于员工对于企业目标的理解与认同程度。对此可以从三个方面把握：一是员工与企业的结合方式；二是岗位与人员的匹配方式；三是能力与待遇的互动方式。三个方面结合在一起，影响员工对于企业生产经营活动的参与方式，使人力资源这一</a:t>
            </a:r>
            <a:r>
              <a:rPr lang="en-US" altLang="zh-CN" sz="2400" dirty="0">
                <a:latin typeface="+mn-ea"/>
              </a:rPr>
              <a:t>“</a:t>
            </a:r>
            <a:r>
              <a:rPr lang="zh-CN" altLang="zh-CN" sz="2400" dirty="0">
                <a:latin typeface="+mn-ea"/>
              </a:rPr>
              <a:t>活资源</a:t>
            </a:r>
            <a:r>
              <a:rPr lang="en-US" altLang="zh-CN" sz="2400" dirty="0">
                <a:latin typeface="+mn-ea"/>
              </a:rPr>
              <a:t>”</a:t>
            </a:r>
            <a:r>
              <a:rPr lang="zh-CN" altLang="zh-CN" sz="2400" dirty="0">
                <a:latin typeface="+mn-ea"/>
              </a:rPr>
              <a:t>的作用得到不同程度的发挥</a:t>
            </a:r>
            <a:r>
              <a:rPr lang="zh-CN" altLang="en-US" sz="2400" dirty="0">
                <a:latin typeface="+mn-ea"/>
              </a:rPr>
              <a:t>。</a:t>
            </a:r>
            <a:endParaRPr lang="en-US" altLang="zh-CN" sz="2400" dirty="0">
              <a:latin typeface="+mn-ea"/>
            </a:endParaRPr>
          </a:p>
          <a:p>
            <a:endParaRPr lang="zh-CN" altLang="zh-CN" sz="2000" dirty="0"/>
          </a:p>
          <a:p>
            <a:r>
              <a:rPr lang="en-US" altLang="zh-CN" sz="2400" dirty="0"/>
              <a:t>1.</a:t>
            </a:r>
            <a:r>
              <a:rPr lang="zh-CN" altLang="zh-CN" sz="2400" dirty="0"/>
              <a:t>企业与员工的结合方式</a:t>
            </a:r>
          </a:p>
          <a:p>
            <a:r>
              <a:rPr lang="en-US" altLang="zh-CN" sz="2400" dirty="0"/>
              <a:t>2.</a:t>
            </a:r>
            <a:r>
              <a:rPr lang="zh-CN" altLang="zh-CN" sz="2400" dirty="0"/>
              <a:t>岗位与人员的匹配方式</a:t>
            </a:r>
          </a:p>
          <a:p>
            <a:r>
              <a:rPr lang="en-US" altLang="zh-CN" sz="2400" dirty="0"/>
              <a:t>3.</a:t>
            </a:r>
            <a:r>
              <a:rPr lang="zh-CN" altLang="zh-CN" sz="2400" dirty="0"/>
              <a:t>能力与待遇的互动方式</a:t>
            </a:r>
          </a:p>
        </p:txBody>
      </p:sp>
    </p:spTree>
    <p:extLst>
      <p:ext uri="{BB962C8B-B14F-4D97-AF65-F5344CB8AC3E}">
        <p14:creationId xmlns:p14="http://schemas.microsoft.com/office/powerpoint/2010/main" xmlns="" val="38091179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53138" y="2713066"/>
            <a:ext cx="4545869" cy="2677656"/>
          </a:xfrm>
          <a:prstGeom prst="rect">
            <a:avLst/>
          </a:prstGeom>
          <a:noFill/>
        </p:spPr>
        <p:txBody>
          <a:bodyPr wrap="square" rtlCol="0">
            <a:spAutoFit/>
          </a:bodyPr>
          <a:lstStyle/>
          <a:p>
            <a:pPr marL="428615" indent="-428615">
              <a:lnSpc>
                <a:spcPct val="150000"/>
              </a:lnSpc>
            </a:pPr>
            <a:r>
              <a:rPr lang="zh-CN" altLang="en-US" sz="2800" dirty="0" smtClean="0"/>
              <a:t>第</a:t>
            </a:r>
            <a:r>
              <a:rPr lang="en-US" altLang="zh-CN" sz="2800" dirty="0" smtClean="0"/>
              <a:t>1</a:t>
            </a:r>
            <a:r>
              <a:rPr lang="zh-CN" altLang="en-US" sz="2800" dirty="0" smtClean="0"/>
              <a:t>节  </a:t>
            </a:r>
            <a:r>
              <a:rPr lang="zh-CN" altLang="zh-CN" sz="2800" dirty="0" smtClean="0"/>
              <a:t>企业</a:t>
            </a:r>
            <a:r>
              <a:rPr lang="zh-CN" altLang="zh-CN" sz="2800" dirty="0"/>
              <a:t>人力资源</a:t>
            </a:r>
            <a:r>
              <a:rPr lang="zh-CN" altLang="zh-CN" sz="2800" dirty="0" smtClean="0"/>
              <a:t>性质</a:t>
            </a:r>
            <a:endParaRPr lang="en-US" altLang="zh-CN" sz="2800" dirty="0"/>
          </a:p>
          <a:p>
            <a:pPr marL="428615" indent="-428615">
              <a:lnSpc>
                <a:spcPct val="150000"/>
              </a:lnSpc>
            </a:pPr>
            <a:r>
              <a:rPr lang="zh-CN" altLang="en-US" sz="2800" dirty="0" smtClean="0"/>
              <a:t>第</a:t>
            </a:r>
            <a:r>
              <a:rPr lang="en-US" altLang="zh-CN" sz="2800" dirty="0" smtClean="0"/>
              <a:t>2</a:t>
            </a:r>
            <a:r>
              <a:rPr lang="zh-CN" altLang="en-US" sz="2800" dirty="0" smtClean="0"/>
              <a:t>节  </a:t>
            </a:r>
            <a:r>
              <a:rPr lang="zh-CN" altLang="zh-CN" sz="2800" dirty="0" smtClean="0"/>
              <a:t>企业</a:t>
            </a:r>
            <a:r>
              <a:rPr lang="zh-CN" altLang="zh-CN" sz="2800" dirty="0"/>
              <a:t>人力资源状况</a:t>
            </a:r>
            <a:endParaRPr lang="en-US" altLang="zh-CN" sz="2800" dirty="0"/>
          </a:p>
          <a:p>
            <a:pPr marL="428615" indent="-428615">
              <a:lnSpc>
                <a:spcPct val="150000"/>
              </a:lnSpc>
            </a:pPr>
            <a:r>
              <a:rPr lang="zh-CN" altLang="en-US" sz="2800" dirty="0" smtClean="0">
                <a:solidFill>
                  <a:srgbClr val="FF0000"/>
                </a:solidFill>
              </a:rPr>
              <a:t>第</a:t>
            </a:r>
            <a:r>
              <a:rPr lang="en-US" altLang="zh-CN" sz="2800" dirty="0" smtClean="0">
                <a:solidFill>
                  <a:srgbClr val="FF0000"/>
                </a:solidFill>
              </a:rPr>
              <a:t>3</a:t>
            </a:r>
            <a:r>
              <a:rPr lang="zh-CN" altLang="en-US" sz="2800" dirty="0" smtClean="0">
                <a:solidFill>
                  <a:srgbClr val="FF0000"/>
                </a:solidFill>
              </a:rPr>
              <a:t>节  </a:t>
            </a:r>
            <a:r>
              <a:rPr lang="zh-CN" altLang="zh-CN" sz="2800" dirty="0" smtClean="0">
                <a:solidFill>
                  <a:srgbClr val="FF0000"/>
                </a:solidFill>
              </a:rPr>
              <a:t>企业</a:t>
            </a:r>
            <a:r>
              <a:rPr lang="zh-CN" altLang="zh-CN" sz="2800" dirty="0">
                <a:solidFill>
                  <a:srgbClr val="FF0000"/>
                </a:solidFill>
              </a:rPr>
              <a:t>人力资源刻画</a:t>
            </a:r>
            <a:endParaRPr lang="en-US" altLang="zh-CN" sz="2800" dirty="0">
              <a:solidFill>
                <a:srgbClr val="FF0000"/>
              </a:solidFill>
            </a:endParaRPr>
          </a:p>
          <a:p>
            <a:pPr marL="428615" indent="-428615">
              <a:lnSpc>
                <a:spcPct val="150000"/>
              </a:lnSpc>
            </a:pPr>
            <a:r>
              <a:rPr lang="zh-CN" altLang="en-US" sz="2800" dirty="0" smtClean="0"/>
              <a:t>第</a:t>
            </a:r>
            <a:r>
              <a:rPr lang="en-US" altLang="zh-CN" sz="2800" dirty="0" smtClean="0"/>
              <a:t>4</a:t>
            </a:r>
            <a:r>
              <a:rPr lang="zh-CN" altLang="en-US" sz="2800" dirty="0" smtClean="0"/>
              <a:t>节  </a:t>
            </a:r>
            <a:r>
              <a:rPr lang="zh-CN" altLang="zh-CN" sz="2800" dirty="0" smtClean="0"/>
              <a:t>企业</a:t>
            </a:r>
            <a:r>
              <a:rPr lang="zh-CN" altLang="zh-CN" sz="2800" dirty="0"/>
              <a:t>人力资源价值</a:t>
            </a:r>
            <a:endParaRPr lang="zh-CN" altLang="en-US" sz="2800" dirty="0"/>
          </a:p>
        </p:txBody>
      </p:sp>
      <p:sp>
        <p:nvSpPr>
          <p:cNvPr id="6" name="标题 1"/>
          <p:cNvSpPr>
            <a:spLocks noGrp="1"/>
          </p:cNvSpPr>
          <p:nvPr>
            <p:ph type="title"/>
          </p:nvPr>
        </p:nvSpPr>
        <p:spPr>
          <a:xfrm>
            <a:off x="508001" y="609600"/>
            <a:ext cx="6447501" cy="773151"/>
          </a:xfrm>
        </p:spPr>
        <p:txBody>
          <a:bodyPr>
            <a:normAutofit/>
          </a:bodyPr>
          <a:lstStyle/>
          <a:p>
            <a:r>
              <a:rPr lang="zh-CN" altLang="en-US" sz="3600" dirty="0" smtClean="0"/>
              <a:t>本章重点</a:t>
            </a:r>
            <a:endParaRPr lang="zh-CN" altLang="en-US" sz="3600" dirty="0"/>
          </a:p>
        </p:txBody>
      </p:sp>
    </p:spTree>
    <p:extLst>
      <p:ext uri="{BB962C8B-B14F-4D97-AF65-F5344CB8AC3E}">
        <p14:creationId xmlns:p14="http://schemas.microsoft.com/office/powerpoint/2010/main" xmlns="" val="30626860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3</a:t>
            </a:r>
            <a:r>
              <a:rPr lang="zh-CN" altLang="en-US" sz="4000" dirty="0" smtClean="0"/>
              <a:t>节  企业</a:t>
            </a:r>
            <a:r>
              <a:rPr lang="zh-CN" altLang="en-US" sz="4000" dirty="0"/>
              <a:t>人力资源刻画</a:t>
            </a:r>
            <a:r>
              <a:rPr lang="zh-CN" altLang="en-US" dirty="0"/>
              <a:t/>
            </a:r>
            <a:br>
              <a:rPr lang="zh-CN" altLang="en-US" dirty="0"/>
            </a:br>
            <a:endParaRPr lang="zh-CN" altLang="en-US" dirty="0"/>
          </a:p>
        </p:txBody>
      </p:sp>
      <p:sp>
        <p:nvSpPr>
          <p:cNvPr id="3" name="文本框 2"/>
          <p:cNvSpPr txBox="1"/>
          <p:nvPr/>
        </p:nvSpPr>
        <p:spPr>
          <a:xfrm>
            <a:off x="508001" y="1292087"/>
            <a:ext cx="6659715" cy="2677656"/>
          </a:xfrm>
          <a:prstGeom prst="rect">
            <a:avLst/>
          </a:prstGeom>
          <a:noFill/>
        </p:spPr>
        <p:txBody>
          <a:bodyPr wrap="square" rtlCol="0">
            <a:spAutoFit/>
          </a:bodyPr>
          <a:lstStyle/>
          <a:p>
            <a:r>
              <a:rPr lang="zh-CN" altLang="zh-CN" sz="2400" dirty="0">
                <a:latin typeface="+mn-ea"/>
              </a:rPr>
              <a:t>考察企业人力资源状况是为了改进这种状况，为此需要进行人力资源形态的刻画，不仅描述人力资源状况，而且把握人力资源状况的前因后效，找到有针对性的改进办法。人力资源</a:t>
            </a:r>
            <a:r>
              <a:rPr lang="zh-CN" altLang="zh-CN" sz="2400" dirty="0" smtClean="0">
                <a:latin typeface="+mn-ea"/>
              </a:rPr>
              <a:t>指标由此</a:t>
            </a:r>
            <a:r>
              <a:rPr lang="zh-CN" altLang="zh-CN" sz="2400" dirty="0">
                <a:latin typeface="+mn-ea"/>
              </a:rPr>
              <a:t>产生。实际工作中常用的人力资源指标大致包括三类：人力资源形态指标、效益指标、管理指标。</a:t>
            </a:r>
          </a:p>
          <a:p>
            <a:endParaRPr lang="zh-CN" altLang="en-US" sz="2400" dirty="0"/>
          </a:p>
        </p:txBody>
      </p:sp>
      <p:sp>
        <p:nvSpPr>
          <p:cNvPr id="4" name="文本框 3"/>
          <p:cNvSpPr txBox="1"/>
          <p:nvPr/>
        </p:nvSpPr>
        <p:spPr>
          <a:xfrm>
            <a:off x="692676" y="3837903"/>
            <a:ext cx="4134678" cy="1569660"/>
          </a:xfrm>
          <a:prstGeom prst="rect">
            <a:avLst/>
          </a:prstGeom>
          <a:noFill/>
        </p:spPr>
        <p:txBody>
          <a:bodyPr wrap="square" rtlCol="0">
            <a:spAutoFit/>
          </a:bodyPr>
          <a:lstStyle/>
          <a:p>
            <a:r>
              <a:rPr lang="zh-CN" altLang="zh-CN" sz="2400" dirty="0"/>
              <a:t>一、企业人力资源形态指标</a:t>
            </a:r>
          </a:p>
          <a:p>
            <a:r>
              <a:rPr lang="zh-CN" altLang="zh-CN" sz="2400" dirty="0"/>
              <a:t>二、企业人力资源效益指标</a:t>
            </a:r>
          </a:p>
          <a:p>
            <a:r>
              <a:rPr lang="zh-CN" altLang="zh-CN" sz="2400" dirty="0"/>
              <a:t>三、企业人力资源管理指标</a:t>
            </a:r>
          </a:p>
          <a:p>
            <a:endParaRPr lang="zh-CN" altLang="en-US" sz="2400" dirty="0"/>
          </a:p>
        </p:txBody>
      </p:sp>
    </p:spTree>
    <p:extLst>
      <p:ext uri="{BB962C8B-B14F-4D97-AF65-F5344CB8AC3E}">
        <p14:creationId xmlns:p14="http://schemas.microsoft.com/office/powerpoint/2010/main" xmlns="" val="17365118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292087"/>
            <a:ext cx="6644967" cy="4154984"/>
          </a:xfrm>
          <a:prstGeom prst="rect">
            <a:avLst/>
          </a:prstGeom>
          <a:noFill/>
        </p:spPr>
        <p:txBody>
          <a:bodyPr wrap="square" rtlCol="0">
            <a:spAutoFit/>
          </a:bodyPr>
          <a:lstStyle/>
          <a:p>
            <a:r>
              <a:rPr lang="zh-CN" altLang="zh-CN" sz="2400" dirty="0"/>
              <a:t>一、企业人力资源形态</a:t>
            </a:r>
            <a:r>
              <a:rPr lang="zh-CN" altLang="zh-CN" sz="2400" dirty="0" smtClean="0"/>
              <a:t>指标</a:t>
            </a:r>
            <a:endParaRPr lang="en-US" altLang="zh-CN" sz="2400" dirty="0" smtClean="0"/>
          </a:p>
          <a:p>
            <a:endParaRPr lang="zh-CN" altLang="zh-CN" sz="2400" dirty="0"/>
          </a:p>
          <a:p>
            <a:r>
              <a:rPr lang="zh-CN" altLang="zh-CN" sz="2400" dirty="0"/>
              <a:t>企业人力资源形态指标是对员工队伍状况的描述与分析指标，目的是从生产经营活动需要的角度把握员工队伍的实际状况，为识别人力资源问题提供依托。与此相应，人力资源形态指标分为描述指标和分析指标。</a:t>
            </a:r>
          </a:p>
          <a:p>
            <a:endParaRPr lang="en-US" altLang="zh-CN" sz="2400" dirty="0" smtClean="0"/>
          </a:p>
          <a:p>
            <a:r>
              <a:rPr lang="en-US" altLang="zh-CN" sz="2400" dirty="0"/>
              <a:t>1.</a:t>
            </a:r>
            <a:r>
              <a:rPr lang="zh-CN" altLang="zh-CN" sz="2400" dirty="0"/>
              <a:t>企业人力资源描述指标</a:t>
            </a:r>
          </a:p>
          <a:p>
            <a:r>
              <a:rPr lang="en-US" altLang="zh-CN" sz="2400" dirty="0"/>
              <a:t>2.</a:t>
            </a:r>
            <a:r>
              <a:rPr lang="zh-CN" altLang="zh-CN" sz="2400" dirty="0"/>
              <a:t>企业人力资源分析指标</a:t>
            </a:r>
          </a:p>
          <a:p>
            <a:endParaRPr lang="zh-CN" altLang="en-US" sz="2400" dirty="0"/>
          </a:p>
        </p:txBody>
      </p:sp>
      <p:sp>
        <p:nvSpPr>
          <p:cNvPr id="6"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3</a:t>
            </a:r>
            <a:r>
              <a:rPr lang="zh-CN" altLang="en-US" sz="4000" dirty="0" smtClean="0"/>
              <a:t>节  企业</a:t>
            </a:r>
            <a:r>
              <a:rPr lang="zh-CN" altLang="en-US" sz="4000" dirty="0"/>
              <a:t>人力资源刻画</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28739270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4747" y="1306835"/>
            <a:ext cx="6746711" cy="4893647"/>
          </a:xfrm>
          <a:prstGeom prst="rect">
            <a:avLst/>
          </a:prstGeom>
          <a:noFill/>
        </p:spPr>
        <p:txBody>
          <a:bodyPr wrap="square" rtlCol="0">
            <a:spAutoFit/>
          </a:bodyPr>
          <a:lstStyle/>
          <a:p>
            <a:r>
              <a:rPr lang="en-US" altLang="zh-CN" sz="2400" dirty="0" smtClean="0"/>
              <a:t>1</a:t>
            </a:r>
            <a:r>
              <a:rPr lang="en-US" altLang="zh-CN" sz="2400" dirty="0"/>
              <a:t>.</a:t>
            </a:r>
            <a:r>
              <a:rPr lang="zh-CN" altLang="zh-CN" sz="2400" dirty="0"/>
              <a:t>企业人力资源描述</a:t>
            </a:r>
            <a:r>
              <a:rPr lang="zh-CN" altLang="zh-CN" sz="2400" dirty="0" smtClean="0"/>
              <a:t>指标</a:t>
            </a:r>
            <a:endParaRPr lang="en-US" altLang="zh-CN" sz="2400" dirty="0" smtClean="0"/>
          </a:p>
          <a:p>
            <a:endParaRPr lang="en-US" altLang="zh-CN" sz="2400" dirty="0" smtClean="0"/>
          </a:p>
          <a:p>
            <a:r>
              <a:rPr lang="zh-CN" altLang="zh-CN" sz="2400" dirty="0"/>
              <a:t>企业人力资源描述指标是对人力资源直观形态的直接刻画，主要包括人力资源的数量、质量、结构和变化。合理地运用人力资源描述指标可以定性、定量地把握人力资源状况。</a:t>
            </a:r>
            <a:endParaRPr lang="en-US" altLang="zh-CN" sz="2400" dirty="0"/>
          </a:p>
          <a:p>
            <a:endParaRPr lang="zh-CN" altLang="zh-CN" sz="2400" dirty="0"/>
          </a:p>
          <a:p>
            <a:pPr marL="342900" indent="-342900">
              <a:buFont typeface="Wingdings" panose="05000000000000000000" pitchFamily="2" charset="2"/>
              <a:buChar char="ü"/>
            </a:pPr>
            <a:r>
              <a:rPr lang="zh-CN" altLang="zh-CN" sz="2400" dirty="0"/>
              <a:t>数量指标</a:t>
            </a:r>
          </a:p>
          <a:p>
            <a:pPr marL="342900" indent="-342900">
              <a:buFont typeface="Wingdings" panose="05000000000000000000" pitchFamily="2" charset="2"/>
              <a:buChar char="ü"/>
            </a:pPr>
            <a:r>
              <a:rPr lang="zh-CN" altLang="zh-CN" sz="2400" dirty="0"/>
              <a:t>质量指标</a:t>
            </a:r>
          </a:p>
          <a:p>
            <a:pPr marL="342900" indent="-342900">
              <a:buFont typeface="Wingdings" panose="05000000000000000000" pitchFamily="2" charset="2"/>
              <a:buChar char="ü"/>
            </a:pPr>
            <a:r>
              <a:rPr lang="zh-CN" altLang="zh-CN" sz="2400" dirty="0"/>
              <a:t>结构指标</a:t>
            </a:r>
          </a:p>
          <a:p>
            <a:pPr marL="342900" indent="-342900">
              <a:buFont typeface="Wingdings" panose="05000000000000000000" pitchFamily="2" charset="2"/>
              <a:buChar char="ü"/>
            </a:pPr>
            <a:r>
              <a:rPr lang="zh-CN" altLang="zh-CN" sz="2400" dirty="0"/>
              <a:t>变化指标</a:t>
            </a:r>
          </a:p>
          <a:p>
            <a:endParaRPr lang="zh-CN" altLang="zh-CN" sz="2400" dirty="0"/>
          </a:p>
          <a:p>
            <a:endParaRPr lang="zh-CN" altLang="en-US" sz="2400" dirty="0"/>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3</a:t>
            </a:r>
            <a:r>
              <a:rPr lang="zh-CN" altLang="en-US" sz="4000" dirty="0" smtClean="0"/>
              <a:t>节  企业</a:t>
            </a:r>
            <a:r>
              <a:rPr lang="zh-CN" altLang="en-US" sz="4000" dirty="0"/>
              <a:t>人力资源刻画</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39910457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9999" y="1292087"/>
            <a:ext cx="6746711" cy="4524315"/>
          </a:xfrm>
          <a:prstGeom prst="rect">
            <a:avLst/>
          </a:prstGeom>
          <a:noFill/>
        </p:spPr>
        <p:txBody>
          <a:bodyPr wrap="square" rtlCol="0">
            <a:spAutoFit/>
          </a:bodyPr>
          <a:lstStyle/>
          <a:p>
            <a:r>
              <a:rPr lang="en-US" altLang="zh-CN" sz="2400" dirty="0" smtClean="0"/>
              <a:t>2</a:t>
            </a:r>
            <a:r>
              <a:rPr lang="en-US" altLang="zh-CN" sz="2400" dirty="0"/>
              <a:t>.</a:t>
            </a:r>
            <a:r>
              <a:rPr lang="zh-CN" altLang="zh-CN" sz="2400" dirty="0"/>
              <a:t>企业人力资源分析</a:t>
            </a:r>
            <a:r>
              <a:rPr lang="zh-CN" altLang="zh-CN" sz="2400" dirty="0" smtClean="0"/>
              <a:t>指标</a:t>
            </a:r>
            <a:endParaRPr lang="en-US" altLang="zh-CN" sz="2400" dirty="0" smtClean="0"/>
          </a:p>
          <a:p>
            <a:endParaRPr lang="zh-CN" altLang="zh-CN" sz="2400" dirty="0"/>
          </a:p>
          <a:p>
            <a:r>
              <a:rPr lang="zh-CN" altLang="zh-CN" sz="2400" dirty="0"/>
              <a:t>企业人力资源分析指标是对人力资源状况的进一步刻画，目的是结合企业效益与员工发展的需要，说明人力资源状况的影响因素和作用效果，为从人力资源角度促进企业发展提供工作依据。由于企业人力资源状况的复杂性，以及人力资源管理的多层次性，人力资源分析指标具有不同的类型和指标体系，其中美国舒斯特教授的人力资源指数具有较大影响</a:t>
            </a:r>
            <a:r>
              <a:rPr lang="zh-CN" altLang="zh-CN" dirty="0"/>
              <a:t>。</a:t>
            </a:r>
          </a:p>
          <a:p>
            <a:endParaRPr lang="zh-CN" altLang="zh-CN" sz="2400" dirty="0"/>
          </a:p>
          <a:p>
            <a:endParaRPr lang="zh-CN" altLang="en-US" sz="2400" dirty="0"/>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3</a:t>
            </a:r>
            <a:r>
              <a:rPr lang="zh-CN" altLang="en-US" sz="4000" dirty="0" smtClean="0"/>
              <a:t>节  企业</a:t>
            </a:r>
            <a:r>
              <a:rPr lang="zh-CN" altLang="en-US" sz="4000" dirty="0"/>
              <a:t>人力资源刻画</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38716999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2" y="1292087"/>
            <a:ext cx="6689212" cy="4154984"/>
          </a:xfrm>
          <a:prstGeom prst="rect">
            <a:avLst/>
          </a:prstGeom>
          <a:noFill/>
        </p:spPr>
        <p:txBody>
          <a:bodyPr wrap="square" rtlCol="0">
            <a:spAutoFit/>
          </a:bodyPr>
          <a:lstStyle/>
          <a:p>
            <a:r>
              <a:rPr lang="zh-CN" altLang="zh-CN" sz="2400" dirty="0" smtClean="0"/>
              <a:t>二</a:t>
            </a:r>
            <a:r>
              <a:rPr lang="zh-CN" altLang="zh-CN" sz="2400" dirty="0"/>
              <a:t>、企业人力资源效益</a:t>
            </a:r>
            <a:r>
              <a:rPr lang="zh-CN" altLang="zh-CN" sz="2400" dirty="0" smtClean="0"/>
              <a:t>指标</a:t>
            </a:r>
            <a:endParaRPr lang="en-US" altLang="zh-CN" sz="2400" dirty="0" smtClean="0"/>
          </a:p>
          <a:p>
            <a:endParaRPr lang="zh-CN" altLang="zh-CN" sz="2400" dirty="0"/>
          </a:p>
          <a:p>
            <a:r>
              <a:rPr lang="zh-CN" altLang="zh-CN" sz="2400" dirty="0"/>
              <a:t>企业人力资源效益指标刻画人力资源对于企业的贡献，员工队伍状况如何影响企业经营效益和发展能力。根据人力资源状况与企业经营效益之间关系的紧密程度，可以将人力资源效益指标区分为直接效益指标和综合效益指标。</a:t>
            </a:r>
            <a:endParaRPr lang="en-US" altLang="zh-CN" sz="2400" dirty="0"/>
          </a:p>
          <a:p>
            <a:endParaRPr lang="zh-CN" altLang="zh-CN" sz="2400" dirty="0"/>
          </a:p>
          <a:p>
            <a:r>
              <a:rPr lang="en-US" altLang="zh-CN" sz="2400" dirty="0"/>
              <a:t>1.</a:t>
            </a:r>
            <a:r>
              <a:rPr lang="zh-CN" altLang="zh-CN" sz="2400" dirty="0"/>
              <a:t>人力资源直接效益指标</a:t>
            </a:r>
          </a:p>
          <a:p>
            <a:r>
              <a:rPr lang="en-US" altLang="zh-CN" sz="2400" dirty="0"/>
              <a:t>2.</a:t>
            </a:r>
            <a:r>
              <a:rPr lang="zh-CN" altLang="zh-CN" sz="2400" dirty="0"/>
              <a:t>人力资源综合效益指标</a:t>
            </a:r>
          </a:p>
          <a:p>
            <a:endParaRPr lang="zh-CN" altLang="en-US" sz="2400" dirty="0"/>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3</a:t>
            </a:r>
            <a:r>
              <a:rPr lang="zh-CN" altLang="en-US" sz="4000" dirty="0" smtClean="0"/>
              <a:t>节  企业</a:t>
            </a:r>
            <a:r>
              <a:rPr lang="zh-CN" altLang="en-US" sz="4000" dirty="0"/>
              <a:t>人力资源刻画</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13427683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371600"/>
            <a:ext cx="6659715" cy="5170646"/>
          </a:xfrm>
          <a:prstGeom prst="rect">
            <a:avLst/>
          </a:prstGeom>
          <a:noFill/>
        </p:spPr>
        <p:txBody>
          <a:bodyPr wrap="square" rtlCol="0">
            <a:spAutoFit/>
          </a:bodyPr>
          <a:lstStyle/>
          <a:p>
            <a:r>
              <a:rPr lang="en-US" altLang="zh-CN" sz="2400" dirty="0" smtClean="0"/>
              <a:t>1</a:t>
            </a:r>
            <a:r>
              <a:rPr lang="en-US" altLang="zh-CN" sz="2400" dirty="0"/>
              <a:t>.</a:t>
            </a:r>
            <a:r>
              <a:rPr lang="zh-CN" altLang="zh-CN" sz="2400" dirty="0"/>
              <a:t>人力资源直接效益</a:t>
            </a:r>
            <a:r>
              <a:rPr lang="zh-CN" altLang="zh-CN" sz="2400" dirty="0" smtClean="0"/>
              <a:t>指标</a:t>
            </a:r>
            <a:endParaRPr lang="en-US" altLang="zh-CN" sz="2400" dirty="0" smtClean="0"/>
          </a:p>
          <a:p>
            <a:endParaRPr lang="zh-CN" altLang="zh-CN" sz="2400" dirty="0"/>
          </a:p>
          <a:p>
            <a:r>
              <a:rPr lang="zh-CN" altLang="zh-CN" sz="2400" dirty="0"/>
              <a:t>人力资源直接效益指员工队伍状况对于企业效益的直接影响，可以通过人力资源管理措施加以改进。由于人力资源作为企业中唯一的</a:t>
            </a:r>
            <a:r>
              <a:rPr lang="en-US" altLang="zh-CN" sz="2400" dirty="0"/>
              <a:t>“</a:t>
            </a:r>
            <a:r>
              <a:rPr lang="zh-CN" altLang="zh-CN" sz="2400" dirty="0"/>
              <a:t>活资源</a:t>
            </a:r>
            <a:r>
              <a:rPr lang="en-US" altLang="zh-CN" sz="2400" dirty="0"/>
              <a:t>”</a:t>
            </a:r>
            <a:r>
              <a:rPr lang="zh-CN" altLang="zh-CN" sz="2400" dirty="0"/>
              <a:t>，来自员工劳动能力的有偿转让，以完成分工协作任务的方式发挥作用，因此人力资源直接效益的常用刻画指标如下。</a:t>
            </a:r>
            <a:endParaRPr lang="en-US" altLang="zh-CN" sz="2400" dirty="0"/>
          </a:p>
          <a:p>
            <a:endParaRPr lang="zh-CN" altLang="zh-CN" dirty="0"/>
          </a:p>
          <a:p>
            <a:pPr marL="342900" indent="-342900">
              <a:buFont typeface="Wingdings" panose="05000000000000000000" pitchFamily="2" charset="2"/>
              <a:buChar char="ü"/>
            </a:pPr>
            <a:r>
              <a:rPr lang="zh-CN" altLang="zh-CN" sz="2400" dirty="0"/>
              <a:t>人工费用率</a:t>
            </a:r>
          </a:p>
          <a:p>
            <a:pPr marL="342900" indent="-342900">
              <a:buFont typeface="Wingdings" panose="05000000000000000000" pitchFamily="2" charset="2"/>
              <a:buChar char="ü"/>
            </a:pPr>
            <a:r>
              <a:rPr lang="zh-CN" altLang="zh-CN" sz="2400" dirty="0"/>
              <a:t>人员流动率</a:t>
            </a:r>
          </a:p>
          <a:p>
            <a:pPr marL="342900" indent="-342900">
              <a:buFont typeface="Wingdings" panose="05000000000000000000" pitchFamily="2" charset="2"/>
              <a:buChar char="ü"/>
            </a:pPr>
            <a:r>
              <a:rPr lang="zh-CN" altLang="zh-CN" sz="2400" dirty="0"/>
              <a:t>考评合格率</a:t>
            </a:r>
          </a:p>
          <a:p>
            <a:pPr marL="342900" indent="-342900">
              <a:buFont typeface="Wingdings" panose="05000000000000000000" pitchFamily="2" charset="2"/>
              <a:buChar char="ü"/>
            </a:pPr>
            <a:r>
              <a:rPr lang="zh-CN" altLang="zh-CN" sz="2400" dirty="0"/>
              <a:t>人才开发率</a:t>
            </a:r>
          </a:p>
          <a:p>
            <a:endParaRPr lang="zh-CN" altLang="en-US" sz="2400" dirty="0"/>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3</a:t>
            </a:r>
            <a:r>
              <a:rPr lang="zh-CN" altLang="en-US" sz="4000" dirty="0" smtClean="0"/>
              <a:t>节  企业</a:t>
            </a:r>
            <a:r>
              <a:rPr lang="zh-CN" altLang="en-US" sz="4000" dirty="0"/>
              <a:t>人力资源刻画</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1428212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8000" y="1355521"/>
            <a:ext cx="6706839" cy="3880773"/>
          </a:xfrm>
        </p:spPr>
        <p:txBody>
          <a:bodyPr>
            <a:normAutofit/>
          </a:bodyPr>
          <a:lstStyle/>
          <a:p>
            <a:r>
              <a:rPr lang="en-US" altLang="zh-CN" sz="2400" dirty="0" smtClean="0"/>
              <a:t>1.</a:t>
            </a:r>
            <a:r>
              <a:rPr lang="zh-CN" altLang="zh-CN" sz="2400" dirty="0" smtClean="0"/>
              <a:t>企业人力资源的形成方式</a:t>
            </a:r>
            <a:endParaRPr lang="en-US" altLang="zh-CN" sz="2400" dirty="0" smtClean="0"/>
          </a:p>
          <a:p>
            <a:r>
              <a:rPr lang="en-US" altLang="zh-CN" sz="2400" dirty="0" smtClean="0"/>
              <a:t>2.</a:t>
            </a:r>
            <a:r>
              <a:rPr lang="zh-CN" altLang="zh-CN" sz="2400" dirty="0" smtClean="0"/>
              <a:t>企业人力资源与员工队伍状况的关系</a:t>
            </a:r>
            <a:endParaRPr lang="en-US" altLang="zh-CN" sz="2400" dirty="0" smtClean="0"/>
          </a:p>
          <a:p>
            <a:r>
              <a:rPr lang="en-US" altLang="zh-CN" sz="2400" dirty="0" smtClean="0"/>
              <a:t>3.</a:t>
            </a:r>
            <a:r>
              <a:rPr lang="zh-CN" altLang="zh-CN" sz="2400" dirty="0" smtClean="0"/>
              <a:t>企业人力资源的表现形态和刻画方式</a:t>
            </a:r>
            <a:endParaRPr lang="en-US" altLang="zh-CN" sz="2400" dirty="0" smtClean="0"/>
          </a:p>
          <a:p>
            <a:r>
              <a:rPr lang="en-US" altLang="zh-CN" sz="2400" dirty="0" smtClean="0"/>
              <a:t>4.</a:t>
            </a:r>
            <a:r>
              <a:rPr lang="zh-CN" altLang="zh-CN" sz="2400" dirty="0" smtClean="0"/>
              <a:t>企业人力资源效益的分析指标</a:t>
            </a:r>
            <a:endParaRPr lang="en-US" altLang="zh-CN" sz="2400" dirty="0" smtClean="0"/>
          </a:p>
          <a:p>
            <a:r>
              <a:rPr lang="en-US" altLang="zh-CN" sz="2400" dirty="0" smtClean="0"/>
              <a:t>5.</a:t>
            </a:r>
            <a:r>
              <a:rPr lang="zh-CN" altLang="zh-CN" sz="2400" dirty="0" smtClean="0"/>
              <a:t>人力资源与人力资本的联系和区别</a:t>
            </a:r>
            <a:endParaRPr lang="en-US" altLang="zh-CN" sz="2400" dirty="0" smtClean="0"/>
          </a:p>
          <a:p>
            <a:r>
              <a:rPr lang="en-US" altLang="zh-CN" sz="2400" dirty="0" smtClean="0"/>
              <a:t>6.</a:t>
            </a:r>
            <a:r>
              <a:rPr lang="zh-CN" altLang="zh-CN" sz="2400" dirty="0" smtClean="0"/>
              <a:t>企业人力资本与人力投资</a:t>
            </a:r>
          </a:p>
          <a:p>
            <a:endParaRPr lang="zh-CN" altLang="zh-CN" sz="2400" dirty="0"/>
          </a:p>
          <a:p>
            <a:endParaRPr lang="zh-CN" altLang="en-US" sz="2400" dirty="0"/>
          </a:p>
        </p:txBody>
      </p:sp>
      <p:sp>
        <p:nvSpPr>
          <p:cNvPr id="6" name="标题 1"/>
          <p:cNvSpPr>
            <a:spLocks noGrp="1"/>
          </p:cNvSpPr>
          <p:nvPr>
            <p:ph type="title"/>
          </p:nvPr>
        </p:nvSpPr>
        <p:spPr>
          <a:xfrm>
            <a:off x="508001" y="609600"/>
            <a:ext cx="6447501" cy="1320800"/>
          </a:xfrm>
        </p:spPr>
        <p:txBody>
          <a:bodyPr>
            <a:normAutofit/>
          </a:bodyPr>
          <a:lstStyle/>
          <a:p>
            <a:r>
              <a:rPr lang="zh-CN" altLang="en-US" sz="3600" dirty="0"/>
              <a:t>学习目标</a:t>
            </a:r>
          </a:p>
        </p:txBody>
      </p:sp>
    </p:spTree>
    <p:extLst>
      <p:ext uri="{BB962C8B-B14F-4D97-AF65-F5344CB8AC3E}">
        <p14:creationId xmlns="" xmlns:p14="http://schemas.microsoft.com/office/powerpoint/2010/main" val="31415117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2" y="1371600"/>
            <a:ext cx="6703960" cy="4154984"/>
          </a:xfrm>
          <a:prstGeom prst="rect">
            <a:avLst/>
          </a:prstGeom>
          <a:noFill/>
        </p:spPr>
        <p:txBody>
          <a:bodyPr wrap="square" rtlCol="0">
            <a:spAutoFit/>
          </a:bodyPr>
          <a:lstStyle/>
          <a:p>
            <a:r>
              <a:rPr lang="en-US" altLang="zh-CN" sz="2400" dirty="0"/>
              <a:t>2.</a:t>
            </a:r>
            <a:r>
              <a:rPr lang="zh-CN" altLang="zh-CN" sz="2400" dirty="0"/>
              <a:t>人力资源综合效益</a:t>
            </a:r>
            <a:r>
              <a:rPr lang="zh-CN" altLang="zh-CN" sz="2400" dirty="0" smtClean="0"/>
              <a:t>指标</a:t>
            </a:r>
            <a:endParaRPr lang="en-US" altLang="zh-CN" sz="2400" dirty="0" smtClean="0"/>
          </a:p>
          <a:p>
            <a:endParaRPr lang="zh-CN" altLang="zh-CN" sz="2400" dirty="0"/>
          </a:p>
          <a:p>
            <a:r>
              <a:rPr lang="zh-CN" altLang="zh-CN" sz="2400" dirty="0"/>
              <a:t>人力资源综合效益指人力资源与其他资源的结合方式对企业效益的影响，需要把人力资源管理与其他方面管理结合起来加以改进。常用的人力资源综合效益指标有</a:t>
            </a:r>
            <a:r>
              <a:rPr lang="zh-CN" altLang="zh-CN" sz="2400" dirty="0" smtClean="0"/>
              <a:t>：</a:t>
            </a:r>
            <a:endParaRPr lang="en-US" altLang="zh-CN" sz="2400" dirty="0" smtClean="0"/>
          </a:p>
          <a:p>
            <a:endParaRPr lang="zh-CN" altLang="zh-CN" sz="2400" dirty="0"/>
          </a:p>
          <a:p>
            <a:pPr marL="342900" indent="-342900">
              <a:buFont typeface="Wingdings" panose="05000000000000000000" pitchFamily="2" charset="2"/>
              <a:buChar char="ü"/>
            </a:pPr>
            <a:r>
              <a:rPr lang="zh-CN" altLang="zh-CN" sz="2400" dirty="0"/>
              <a:t>劳动生产率</a:t>
            </a:r>
          </a:p>
          <a:p>
            <a:pPr marL="342900" indent="-342900">
              <a:buFont typeface="Wingdings" panose="05000000000000000000" pitchFamily="2" charset="2"/>
              <a:buChar char="ü"/>
            </a:pPr>
            <a:r>
              <a:rPr lang="zh-CN" altLang="zh-CN" sz="2400" dirty="0"/>
              <a:t>员工贡献率</a:t>
            </a:r>
          </a:p>
          <a:p>
            <a:pPr marL="342900" indent="-342900">
              <a:buFont typeface="Wingdings" panose="05000000000000000000" pitchFamily="2" charset="2"/>
              <a:buChar char="ü"/>
            </a:pPr>
            <a:r>
              <a:rPr lang="zh-CN" altLang="zh-CN" sz="2400" dirty="0"/>
              <a:t>产品更新率</a:t>
            </a:r>
          </a:p>
          <a:p>
            <a:endParaRPr lang="zh-CN" altLang="en-US" sz="2400" dirty="0"/>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3</a:t>
            </a:r>
            <a:r>
              <a:rPr lang="zh-CN" altLang="en-US" sz="4000" dirty="0" smtClean="0"/>
              <a:t>节  企业</a:t>
            </a:r>
            <a:r>
              <a:rPr lang="zh-CN" altLang="en-US" sz="4000" dirty="0"/>
              <a:t>人力资源刻画</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9735956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2" y="1182757"/>
            <a:ext cx="6703960" cy="5262979"/>
          </a:xfrm>
          <a:prstGeom prst="rect">
            <a:avLst/>
          </a:prstGeom>
          <a:noFill/>
        </p:spPr>
        <p:txBody>
          <a:bodyPr wrap="square" rtlCol="0">
            <a:spAutoFit/>
          </a:bodyPr>
          <a:lstStyle/>
          <a:p>
            <a:r>
              <a:rPr lang="zh-CN" altLang="zh-CN" sz="2400" dirty="0" smtClean="0"/>
              <a:t>三</a:t>
            </a:r>
            <a:r>
              <a:rPr lang="zh-CN" altLang="zh-CN" sz="2400" dirty="0"/>
              <a:t>、企业人力资源管理</a:t>
            </a:r>
            <a:r>
              <a:rPr lang="zh-CN" altLang="zh-CN" sz="2400" dirty="0" smtClean="0"/>
              <a:t>指标</a:t>
            </a:r>
            <a:endParaRPr lang="en-US" altLang="zh-CN" sz="2400" dirty="0" smtClean="0"/>
          </a:p>
          <a:p>
            <a:endParaRPr lang="zh-CN" altLang="zh-CN" sz="2400" dirty="0"/>
          </a:p>
          <a:p>
            <a:r>
              <a:rPr lang="zh-CN" altLang="zh-CN" sz="2400" dirty="0"/>
              <a:t>企业人力资源效益来自人力资源的获取、使用与开发，离不开人力资源管理工作。如何从企业实际出发，把握人力资源配置的规律，提高人力资源管理的工作效率，需要深入考察。人力资源管理指标是对人力资源管理工作效用的刻画指标，用来分析员工获取、使用、保留与开发的工作方式与过程，评价人力资源管理工作的效率与效果。</a:t>
            </a:r>
            <a:endParaRPr lang="en-US" altLang="zh-CN" sz="2400" dirty="0"/>
          </a:p>
          <a:p>
            <a:pPr marL="342900" indent="-342900">
              <a:buFont typeface="Wingdings" panose="05000000000000000000" pitchFamily="2" charset="2"/>
              <a:buChar char="ü"/>
            </a:pPr>
            <a:endParaRPr lang="zh-CN" altLang="zh-CN" sz="2400" dirty="0"/>
          </a:p>
          <a:p>
            <a:r>
              <a:rPr lang="en-US" altLang="zh-CN" sz="2400" dirty="0"/>
              <a:t>1.</a:t>
            </a:r>
            <a:r>
              <a:rPr lang="zh-CN" altLang="zh-CN" sz="2400" dirty="0"/>
              <a:t>员工招聘工作</a:t>
            </a:r>
          </a:p>
          <a:p>
            <a:r>
              <a:rPr lang="en-US" altLang="zh-CN" sz="2400" dirty="0"/>
              <a:t>2.</a:t>
            </a:r>
            <a:r>
              <a:rPr lang="zh-CN" altLang="zh-CN" sz="2400" dirty="0"/>
              <a:t>员工培训工作</a:t>
            </a:r>
          </a:p>
          <a:p>
            <a:r>
              <a:rPr lang="en-US" altLang="zh-CN" sz="2400" dirty="0"/>
              <a:t>3.</a:t>
            </a:r>
            <a:r>
              <a:rPr lang="zh-CN" altLang="zh-CN" sz="2400" dirty="0"/>
              <a:t>员工考评工作</a:t>
            </a:r>
          </a:p>
          <a:p>
            <a:r>
              <a:rPr lang="en-US" altLang="zh-CN" sz="2400" dirty="0"/>
              <a:t>4.</a:t>
            </a:r>
            <a:r>
              <a:rPr lang="zh-CN" altLang="zh-CN" sz="2400" dirty="0"/>
              <a:t>员工薪酬</a:t>
            </a:r>
            <a:r>
              <a:rPr lang="zh-CN" altLang="zh-CN" sz="2400" dirty="0" smtClean="0"/>
              <a:t>工作</a:t>
            </a:r>
            <a:endParaRPr lang="zh-CN" altLang="en-US" sz="2400" dirty="0"/>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3</a:t>
            </a:r>
            <a:r>
              <a:rPr lang="zh-CN" altLang="en-US" sz="4000" dirty="0" smtClean="0"/>
              <a:t>节  企业</a:t>
            </a:r>
            <a:r>
              <a:rPr lang="zh-CN" altLang="en-US" sz="4000" dirty="0"/>
              <a:t>人力资源刻画</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11399074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59616" y="2683569"/>
            <a:ext cx="4413134" cy="2677656"/>
          </a:xfrm>
          <a:prstGeom prst="rect">
            <a:avLst/>
          </a:prstGeom>
          <a:noFill/>
        </p:spPr>
        <p:txBody>
          <a:bodyPr wrap="square" rtlCol="0">
            <a:spAutoFit/>
          </a:bodyPr>
          <a:lstStyle/>
          <a:p>
            <a:pPr marL="428615" indent="-428615">
              <a:lnSpc>
                <a:spcPct val="150000"/>
              </a:lnSpc>
            </a:pPr>
            <a:r>
              <a:rPr lang="zh-CN" altLang="en-US" sz="2800" dirty="0" smtClean="0"/>
              <a:t>第</a:t>
            </a:r>
            <a:r>
              <a:rPr lang="en-US" altLang="zh-CN" sz="2800" dirty="0" smtClean="0"/>
              <a:t>1</a:t>
            </a:r>
            <a:r>
              <a:rPr lang="zh-CN" altLang="en-US" sz="2800" dirty="0" smtClean="0"/>
              <a:t>节  </a:t>
            </a:r>
            <a:r>
              <a:rPr lang="zh-CN" altLang="zh-CN" sz="2800" dirty="0" smtClean="0"/>
              <a:t>企业</a:t>
            </a:r>
            <a:r>
              <a:rPr lang="zh-CN" altLang="zh-CN" sz="2800" dirty="0"/>
              <a:t>人力资源</a:t>
            </a:r>
            <a:r>
              <a:rPr lang="zh-CN" altLang="zh-CN" sz="2800" dirty="0" smtClean="0"/>
              <a:t>性质</a:t>
            </a:r>
            <a:endParaRPr lang="en-US" altLang="zh-CN" sz="2800" dirty="0"/>
          </a:p>
          <a:p>
            <a:pPr marL="428615" indent="-428615">
              <a:lnSpc>
                <a:spcPct val="150000"/>
              </a:lnSpc>
            </a:pPr>
            <a:r>
              <a:rPr lang="zh-CN" altLang="en-US" sz="2800" dirty="0" smtClean="0"/>
              <a:t>第</a:t>
            </a:r>
            <a:r>
              <a:rPr lang="en-US" altLang="zh-CN" sz="2800" dirty="0" smtClean="0"/>
              <a:t>2</a:t>
            </a:r>
            <a:r>
              <a:rPr lang="zh-CN" altLang="en-US" sz="2800" dirty="0" smtClean="0"/>
              <a:t>节  </a:t>
            </a:r>
            <a:r>
              <a:rPr lang="zh-CN" altLang="zh-CN" sz="2800" dirty="0" smtClean="0"/>
              <a:t>企业</a:t>
            </a:r>
            <a:r>
              <a:rPr lang="zh-CN" altLang="zh-CN" sz="2800" dirty="0"/>
              <a:t>人力资源状况</a:t>
            </a:r>
            <a:endParaRPr lang="en-US" altLang="zh-CN" sz="2800" dirty="0"/>
          </a:p>
          <a:p>
            <a:pPr marL="428615" indent="-428615">
              <a:lnSpc>
                <a:spcPct val="150000"/>
              </a:lnSpc>
            </a:pPr>
            <a:r>
              <a:rPr lang="zh-CN" altLang="en-US" sz="2800" dirty="0" smtClean="0"/>
              <a:t>第</a:t>
            </a:r>
            <a:r>
              <a:rPr lang="en-US" altLang="zh-CN" sz="2800" dirty="0" smtClean="0"/>
              <a:t>3</a:t>
            </a:r>
            <a:r>
              <a:rPr lang="zh-CN" altLang="en-US" sz="2800" dirty="0" smtClean="0"/>
              <a:t>节  </a:t>
            </a:r>
            <a:r>
              <a:rPr lang="zh-CN" altLang="zh-CN" sz="2800" dirty="0" smtClean="0"/>
              <a:t>企业</a:t>
            </a:r>
            <a:r>
              <a:rPr lang="zh-CN" altLang="zh-CN" sz="2800" dirty="0"/>
              <a:t>人力资源刻画</a:t>
            </a:r>
            <a:endParaRPr lang="en-US" altLang="zh-CN" sz="2800" dirty="0"/>
          </a:p>
          <a:p>
            <a:pPr marL="428615" indent="-428615">
              <a:lnSpc>
                <a:spcPct val="150000"/>
              </a:lnSpc>
            </a:pPr>
            <a:r>
              <a:rPr lang="zh-CN" altLang="en-US" sz="2800" dirty="0" smtClean="0">
                <a:solidFill>
                  <a:srgbClr val="FF0000"/>
                </a:solidFill>
              </a:rPr>
              <a:t>第</a:t>
            </a:r>
            <a:r>
              <a:rPr lang="en-US" altLang="zh-CN" sz="2800" dirty="0" smtClean="0">
                <a:solidFill>
                  <a:srgbClr val="FF0000"/>
                </a:solidFill>
              </a:rPr>
              <a:t>4</a:t>
            </a:r>
            <a:r>
              <a:rPr lang="zh-CN" altLang="en-US" sz="2800" dirty="0" smtClean="0">
                <a:solidFill>
                  <a:srgbClr val="FF0000"/>
                </a:solidFill>
              </a:rPr>
              <a:t>节  </a:t>
            </a:r>
            <a:r>
              <a:rPr lang="zh-CN" altLang="zh-CN" sz="2800" dirty="0" smtClean="0">
                <a:solidFill>
                  <a:srgbClr val="FF0000"/>
                </a:solidFill>
              </a:rPr>
              <a:t>企业</a:t>
            </a:r>
            <a:r>
              <a:rPr lang="zh-CN" altLang="zh-CN" sz="2800" dirty="0">
                <a:solidFill>
                  <a:srgbClr val="FF0000"/>
                </a:solidFill>
              </a:rPr>
              <a:t>人力资源价值</a:t>
            </a:r>
            <a:endParaRPr lang="zh-CN" altLang="en-US" sz="2800" dirty="0">
              <a:solidFill>
                <a:srgbClr val="FF0000"/>
              </a:solidFill>
            </a:endParaRPr>
          </a:p>
        </p:txBody>
      </p:sp>
      <p:sp>
        <p:nvSpPr>
          <p:cNvPr id="6" name="标题 1"/>
          <p:cNvSpPr>
            <a:spLocks noGrp="1"/>
          </p:cNvSpPr>
          <p:nvPr>
            <p:ph type="title"/>
          </p:nvPr>
        </p:nvSpPr>
        <p:spPr>
          <a:xfrm>
            <a:off x="508001" y="609600"/>
            <a:ext cx="6447501" cy="773151"/>
          </a:xfrm>
        </p:spPr>
        <p:txBody>
          <a:bodyPr>
            <a:normAutofit/>
          </a:bodyPr>
          <a:lstStyle/>
          <a:p>
            <a:r>
              <a:rPr lang="zh-CN" altLang="en-US" sz="3600" dirty="0" smtClean="0"/>
              <a:t>本章重点</a:t>
            </a:r>
            <a:endParaRPr lang="zh-CN" altLang="en-US" sz="3600" dirty="0"/>
          </a:p>
        </p:txBody>
      </p:sp>
    </p:spTree>
    <p:extLst>
      <p:ext uri="{BB962C8B-B14F-4D97-AF65-F5344CB8AC3E}">
        <p14:creationId xmlns:p14="http://schemas.microsoft.com/office/powerpoint/2010/main" xmlns="" val="30626860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0377" y="1510749"/>
            <a:ext cx="6455858" cy="4524315"/>
          </a:xfrm>
          <a:prstGeom prst="rect">
            <a:avLst/>
          </a:prstGeom>
          <a:noFill/>
        </p:spPr>
        <p:txBody>
          <a:bodyPr wrap="square" rtlCol="0">
            <a:spAutoFit/>
          </a:bodyPr>
          <a:lstStyle/>
          <a:p>
            <a:r>
              <a:rPr lang="zh-CN" altLang="zh-CN" sz="2400" dirty="0"/>
              <a:t>企业员工队伍具有价值，不同员工队伍状况产生不同的企业人力资源价值。人力</a:t>
            </a:r>
            <a:r>
              <a:rPr lang="zh-CN" altLang="zh-CN" sz="2400" dirty="0" smtClean="0"/>
              <a:t>资本是</a:t>
            </a:r>
            <a:r>
              <a:rPr lang="zh-CN" altLang="zh-CN" sz="2400" dirty="0"/>
              <a:t>人力资源价值的经济度量，在现代经济社会发展和企业竞争中具有极为重要的地位。随着经济增长方式的变化，如何通过人力资本投资提升人力资源价值，已经成为企业核心能力塑造的关键环节之一。</a:t>
            </a:r>
            <a:endParaRPr lang="en-US" altLang="zh-CN" sz="2400" dirty="0"/>
          </a:p>
          <a:p>
            <a:endParaRPr lang="en-US" altLang="zh-CN" sz="2400" dirty="0"/>
          </a:p>
          <a:p>
            <a:r>
              <a:rPr lang="zh-CN" altLang="zh-CN" sz="2400" dirty="0"/>
              <a:t>一、人力资本</a:t>
            </a:r>
          </a:p>
          <a:p>
            <a:r>
              <a:rPr lang="zh-CN" altLang="zh-CN" sz="2400" dirty="0"/>
              <a:t>二、企业人力资本</a:t>
            </a:r>
          </a:p>
          <a:p>
            <a:r>
              <a:rPr lang="zh-CN" altLang="zh-CN" sz="2400" dirty="0"/>
              <a:t>三、企业人力资本</a:t>
            </a:r>
            <a:r>
              <a:rPr lang="zh-CN" altLang="zh-CN" sz="2400" dirty="0" smtClean="0"/>
              <a:t>投资</a:t>
            </a:r>
            <a:endParaRPr lang="zh-CN" altLang="zh-CN" sz="2400" dirty="0"/>
          </a:p>
          <a:p>
            <a:endParaRPr lang="zh-CN" altLang="en-US" sz="2400" dirty="0"/>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4</a:t>
            </a:r>
            <a:r>
              <a:rPr lang="zh-CN" altLang="en-US" sz="4000" dirty="0" smtClean="0"/>
              <a:t>节  企业人力资源价值</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40074931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0620" y="1490871"/>
            <a:ext cx="6590838" cy="4154984"/>
          </a:xfrm>
          <a:prstGeom prst="rect">
            <a:avLst/>
          </a:prstGeom>
          <a:noFill/>
        </p:spPr>
        <p:txBody>
          <a:bodyPr wrap="square" rtlCol="0">
            <a:spAutoFit/>
          </a:bodyPr>
          <a:lstStyle/>
          <a:p>
            <a:r>
              <a:rPr lang="zh-CN" altLang="zh-CN" sz="2400" dirty="0" smtClean="0"/>
              <a:t>一</a:t>
            </a:r>
            <a:r>
              <a:rPr lang="zh-CN" altLang="zh-CN" sz="2400" dirty="0"/>
              <a:t>、人力</a:t>
            </a:r>
            <a:r>
              <a:rPr lang="zh-CN" altLang="zh-CN" sz="2400" dirty="0" smtClean="0"/>
              <a:t>资本</a:t>
            </a:r>
            <a:endParaRPr lang="en-US" altLang="zh-CN" sz="2400" dirty="0" smtClean="0"/>
          </a:p>
          <a:p>
            <a:endParaRPr lang="zh-CN" altLang="zh-CN" sz="2400" dirty="0"/>
          </a:p>
          <a:p>
            <a:r>
              <a:rPr lang="zh-CN" altLang="zh-CN" sz="2400" dirty="0"/>
              <a:t>人力资本是人力资源价值的度量与载体，以人力资源使用价值为基础，通过人力资源交换价值加以刻画，依赖一定的形成条件，体现一定的产权归属关系。随着经济增长方式的变化，人力资本在经济社会发展中的地位越来越重要。</a:t>
            </a:r>
            <a:endParaRPr lang="en-US" altLang="zh-CN" sz="2400" dirty="0"/>
          </a:p>
          <a:p>
            <a:endParaRPr lang="zh-CN" altLang="zh-CN" sz="2400" dirty="0"/>
          </a:p>
          <a:p>
            <a:r>
              <a:rPr lang="en-US" altLang="zh-CN" sz="2400" dirty="0"/>
              <a:t>1.</a:t>
            </a:r>
            <a:r>
              <a:rPr lang="zh-CN" altLang="zh-CN" sz="2400" dirty="0"/>
              <a:t>人力资本的性质</a:t>
            </a:r>
          </a:p>
          <a:p>
            <a:r>
              <a:rPr lang="en-US" altLang="zh-CN" sz="2400" dirty="0"/>
              <a:t>2.</a:t>
            </a:r>
            <a:r>
              <a:rPr lang="zh-CN" altLang="zh-CN" sz="2400" dirty="0"/>
              <a:t>人力资本的地位</a:t>
            </a:r>
          </a:p>
          <a:p>
            <a:endParaRPr lang="zh-CN" altLang="en-US" sz="2400" dirty="0"/>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4</a:t>
            </a:r>
            <a:r>
              <a:rPr lang="zh-CN" altLang="en-US" sz="4000" dirty="0" smtClean="0"/>
              <a:t>节  企业人力资源价值</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29429562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0619" y="1490871"/>
            <a:ext cx="6561341" cy="2677656"/>
          </a:xfrm>
          <a:prstGeom prst="rect">
            <a:avLst/>
          </a:prstGeom>
          <a:noFill/>
        </p:spPr>
        <p:txBody>
          <a:bodyPr wrap="square" rtlCol="0">
            <a:spAutoFit/>
          </a:bodyPr>
          <a:lstStyle/>
          <a:p>
            <a:r>
              <a:rPr lang="en-US" altLang="zh-CN" sz="2400" dirty="0" smtClean="0"/>
              <a:t>1</a:t>
            </a:r>
            <a:r>
              <a:rPr lang="en-US" altLang="zh-CN" sz="2400" dirty="0"/>
              <a:t>.</a:t>
            </a:r>
            <a:r>
              <a:rPr lang="zh-CN" altLang="zh-CN" sz="2400" dirty="0"/>
              <a:t>人力资本的性质</a:t>
            </a:r>
          </a:p>
          <a:p>
            <a:endParaRPr lang="en-US" altLang="zh-CN" sz="2400" dirty="0">
              <a:latin typeface="华文仿宋" panose="02010600040101010101" pitchFamily="2" charset="-122"/>
              <a:ea typeface="华文仿宋" panose="02010600040101010101" pitchFamily="2" charset="-122"/>
            </a:endParaRPr>
          </a:p>
          <a:p>
            <a:r>
              <a:rPr lang="zh-CN" altLang="zh-CN" sz="2400" dirty="0"/>
              <a:t>人力资本体现人力资源的经济价值，具有产权归属性。理解和使用人力资本这一概念，要理解劳动能力、劳动能力价值、劳动能力价值差异三者之间的联系。</a:t>
            </a:r>
          </a:p>
          <a:p>
            <a:endParaRPr lang="zh-CN" altLang="en-US" sz="2400" dirty="0"/>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4</a:t>
            </a:r>
            <a:r>
              <a:rPr lang="zh-CN" altLang="en-US" sz="4000" dirty="0" smtClean="0"/>
              <a:t>节  企业人力资源价值</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28316338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0619" y="1490871"/>
            <a:ext cx="6561341" cy="4524315"/>
          </a:xfrm>
          <a:prstGeom prst="rect">
            <a:avLst/>
          </a:prstGeom>
          <a:noFill/>
        </p:spPr>
        <p:txBody>
          <a:bodyPr wrap="square" rtlCol="0">
            <a:spAutoFit/>
          </a:bodyPr>
          <a:lstStyle/>
          <a:p>
            <a:r>
              <a:rPr lang="en-US" altLang="zh-CN" sz="2400" dirty="0" smtClean="0"/>
              <a:t>2</a:t>
            </a:r>
            <a:r>
              <a:rPr lang="en-US" altLang="zh-CN" sz="2400" dirty="0"/>
              <a:t>.</a:t>
            </a:r>
            <a:r>
              <a:rPr lang="zh-CN" altLang="zh-CN" sz="2400" dirty="0"/>
              <a:t>人力资本的</a:t>
            </a:r>
            <a:r>
              <a:rPr lang="zh-CN" altLang="zh-CN" sz="2400" dirty="0" smtClean="0"/>
              <a:t>地位</a:t>
            </a:r>
            <a:endParaRPr lang="en-US" altLang="zh-CN" sz="2400" dirty="0" smtClean="0"/>
          </a:p>
          <a:p>
            <a:endParaRPr lang="zh-CN" altLang="zh-CN" sz="2400" dirty="0"/>
          </a:p>
          <a:p>
            <a:r>
              <a:rPr lang="zh-CN" altLang="zh-CN" sz="2400" dirty="0"/>
              <a:t>人力资本作为劳动能力价值，其特点与人力资源特点直接相关，具有人体归属性和作用潜在性。随着经济社会的发展，人力资本在经济增长中的作用越来越重要，已经成为影响经济增长状况的关键资本。</a:t>
            </a:r>
            <a:endParaRPr lang="en-US" altLang="zh-CN" sz="2400" dirty="0"/>
          </a:p>
          <a:p>
            <a:endParaRPr lang="zh-CN" altLang="zh-CN" sz="2400" dirty="0"/>
          </a:p>
          <a:p>
            <a:pPr marL="342900" indent="-342900">
              <a:buFont typeface="Wingdings" panose="05000000000000000000" pitchFamily="2" charset="2"/>
              <a:buChar char="ü"/>
            </a:pPr>
            <a:r>
              <a:rPr lang="zh-CN" altLang="zh-CN" sz="2400" dirty="0"/>
              <a:t>人体归属性</a:t>
            </a:r>
          </a:p>
          <a:p>
            <a:pPr marL="342900" indent="-342900">
              <a:buFont typeface="Wingdings" panose="05000000000000000000" pitchFamily="2" charset="2"/>
              <a:buChar char="ü"/>
            </a:pPr>
            <a:r>
              <a:rPr lang="zh-CN" altLang="zh-CN" sz="2400" dirty="0"/>
              <a:t>作用潜在性</a:t>
            </a:r>
          </a:p>
          <a:p>
            <a:pPr marL="342900" indent="-342900">
              <a:buFont typeface="Wingdings" panose="05000000000000000000" pitchFamily="2" charset="2"/>
              <a:buChar char="ü"/>
            </a:pPr>
            <a:r>
              <a:rPr lang="zh-CN" altLang="zh-CN" sz="2400" dirty="0"/>
              <a:t>地位重要性</a:t>
            </a:r>
          </a:p>
          <a:p>
            <a:endParaRPr lang="zh-CN" altLang="en-US" sz="2400" dirty="0"/>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4</a:t>
            </a:r>
            <a:r>
              <a:rPr lang="zh-CN" altLang="en-US" sz="4000" dirty="0" smtClean="0"/>
              <a:t>节  企业人力资源价值</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15135412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0620" y="1490871"/>
            <a:ext cx="6605586" cy="4893647"/>
          </a:xfrm>
          <a:prstGeom prst="rect">
            <a:avLst/>
          </a:prstGeom>
          <a:noFill/>
        </p:spPr>
        <p:txBody>
          <a:bodyPr wrap="square" rtlCol="0">
            <a:spAutoFit/>
          </a:bodyPr>
          <a:lstStyle/>
          <a:p>
            <a:r>
              <a:rPr lang="zh-CN" altLang="zh-CN" sz="2400" dirty="0" smtClean="0"/>
              <a:t>二</a:t>
            </a:r>
            <a:r>
              <a:rPr lang="zh-CN" altLang="zh-CN" sz="2400" dirty="0"/>
              <a:t>、企业人力</a:t>
            </a:r>
            <a:r>
              <a:rPr lang="zh-CN" altLang="zh-CN" sz="2400" dirty="0" smtClean="0"/>
              <a:t>资本</a:t>
            </a:r>
            <a:endParaRPr lang="en-US" altLang="zh-CN" sz="2400" dirty="0" smtClean="0"/>
          </a:p>
          <a:p>
            <a:endParaRPr lang="zh-CN" altLang="zh-CN" sz="2400" dirty="0"/>
          </a:p>
          <a:p>
            <a:r>
              <a:rPr lang="zh-CN" altLang="zh-CN" sz="2400" dirty="0"/>
              <a:t>企业人力资本是企业用以实现经营效益的人力资本。当员工能力能够持续利用与开发，成为支持企业价值增长与持续发展的可靠资源时，企业人力资本得以形成。从人力资源管理实践角度看，企业人力资本主体不是泛指企业所有员工，而是特指对于企业生存发展具有重大支持作用的骨干员工。</a:t>
            </a:r>
            <a:endParaRPr lang="en-US" altLang="zh-CN" sz="2400" dirty="0"/>
          </a:p>
          <a:p>
            <a:endParaRPr lang="zh-CN" altLang="zh-CN" sz="2400" dirty="0"/>
          </a:p>
          <a:p>
            <a:r>
              <a:rPr lang="en-US" altLang="zh-CN" sz="2400" dirty="0"/>
              <a:t>1.</a:t>
            </a:r>
            <a:r>
              <a:rPr lang="zh-CN" altLang="zh-CN" sz="2400" dirty="0"/>
              <a:t>企业资本</a:t>
            </a:r>
          </a:p>
          <a:p>
            <a:r>
              <a:rPr lang="en-US" altLang="zh-CN" sz="2400" dirty="0"/>
              <a:t>2.</a:t>
            </a:r>
            <a:r>
              <a:rPr lang="zh-CN" altLang="zh-CN" sz="2400" dirty="0"/>
              <a:t>企业人力资本</a:t>
            </a:r>
          </a:p>
          <a:p>
            <a:endParaRPr lang="zh-CN" altLang="en-US" sz="2400" dirty="0"/>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4</a:t>
            </a:r>
            <a:r>
              <a:rPr lang="zh-CN" altLang="en-US" sz="4000" dirty="0" smtClean="0"/>
              <a:t>节  企业人力资源价值</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42310629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0620" y="1490871"/>
            <a:ext cx="6982632" cy="4524315"/>
          </a:xfrm>
          <a:prstGeom prst="rect">
            <a:avLst/>
          </a:prstGeom>
          <a:noFill/>
        </p:spPr>
        <p:txBody>
          <a:bodyPr wrap="square" rtlCol="0">
            <a:spAutoFit/>
          </a:bodyPr>
          <a:lstStyle/>
          <a:p>
            <a:r>
              <a:rPr lang="zh-CN" altLang="zh-CN" sz="2400" dirty="0" smtClean="0"/>
              <a:t>二</a:t>
            </a:r>
            <a:r>
              <a:rPr lang="zh-CN" altLang="zh-CN" sz="2400" dirty="0"/>
              <a:t>、企业人力</a:t>
            </a:r>
            <a:r>
              <a:rPr lang="zh-CN" altLang="zh-CN" sz="2400" dirty="0" smtClean="0"/>
              <a:t>资本</a:t>
            </a:r>
            <a:endParaRPr lang="en-US" altLang="zh-CN" sz="2400" dirty="0" smtClean="0"/>
          </a:p>
          <a:p>
            <a:endParaRPr lang="zh-CN" altLang="zh-CN" sz="2400" dirty="0"/>
          </a:p>
          <a:p>
            <a:r>
              <a:rPr lang="zh-CN" altLang="zh-CN" sz="2400" dirty="0"/>
              <a:t>企业人力资本是企业用以实现经营效益的人力资本。当员工能力能够持续利用与开发，成为支持企业价值增长与持续发展的可靠资源时，企业人力资本得以形成。从人力资源管理实践角度看，企业人力资本主体不是泛指企业所有员工，而是特指对于企业生存发展具有重大支持作用的骨干员工。</a:t>
            </a:r>
            <a:endParaRPr lang="en-US" altLang="zh-CN" sz="2400" dirty="0"/>
          </a:p>
          <a:p>
            <a:endParaRPr lang="zh-CN" altLang="zh-CN" sz="2400" dirty="0"/>
          </a:p>
          <a:p>
            <a:r>
              <a:rPr lang="en-US" altLang="zh-CN" sz="2400" dirty="0"/>
              <a:t>1.</a:t>
            </a:r>
            <a:r>
              <a:rPr lang="zh-CN" altLang="zh-CN" sz="2400" dirty="0"/>
              <a:t>企业资本</a:t>
            </a:r>
          </a:p>
          <a:p>
            <a:r>
              <a:rPr lang="en-US" altLang="zh-CN" sz="2400" dirty="0"/>
              <a:t>2.</a:t>
            </a:r>
            <a:r>
              <a:rPr lang="zh-CN" altLang="zh-CN" sz="2400" dirty="0"/>
              <a:t>企业人力资本</a:t>
            </a:r>
          </a:p>
          <a:p>
            <a:endParaRPr lang="zh-CN" altLang="en-US" sz="2400" dirty="0"/>
          </a:p>
        </p:txBody>
      </p:sp>
      <p:sp>
        <p:nvSpPr>
          <p:cNvPr id="4" name="左大括号 3"/>
          <p:cNvSpPr/>
          <p:nvPr/>
        </p:nvSpPr>
        <p:spPr>
          <a:xfrm>
            <a:off x="2872407" y="4929808"/>
            <a:ext cx="427383"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nvSpPr>
        <p:spPr>
          <a:xfrm>
            <a:off x="3342236" y="4850295"/>
            <a:ext cx="3613266" cy="1323439"/>
          </a:xfrm>
          <a:prstGeom prst="rect">
            <a:avLst/>
          </a:prstGeom>
          <a:noFill/>
        </p:spPr>
        <p:txBody>
          <a:bodyPr wrap="square" rtlCol="0">
            <a:spAutoFit/>
          </a:bodyPr>
          <a:lstStyle/>
          <a:p>
            <a:r>
              <a:rPr lang="zh-CN" altLang="zh-CN" sz="2000" dirty="0"/>
              <a:t>企业人力资源的价值度量</a:t>
            </a:r>
          </a:p>
          <a:p>
            <a:r>
              <a:rPr lang="zh-CN" altLang="zh-CN" sz="2000" dirty="0"/>
              <a:t>企业人力资源的价值载体</a:t>
            </a:r>
          </a:p>
          <a:p>
            <a:r>
              <a:rPr lang="zh-CN" altLang="zh-CN" sz="2000" dirty="0"/>
              <a:t>企业人力资源的价值归属</a:t>
            </a:r>
          </a:p>
          <a:p>
            <a:endParaRPr lang="zh-CN" altLang="en-US" sz="2000" dirty="0"/>
          </a:p>
        </p:txBody>
      </p:sp>
      <p:sp>
        <p:nvSpPr>
          <p:cNvPr id="7"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4</a:t>
            </a:r>
            <a:r>
              <a:rPr lang="zh-CN" altLang="en-US" sz="4000" dirty="0" smtClean="0"/>
              <a:t>节  企业人力资源价值</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33778087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本章结构</a:t>
            </a:r>
            <a:endParaRPr lang="zh-CN" altLang="en-US" sz="3600" dirty="0"/>
          </a:p>
        </p:txBody>
      </p:sp>
      <p:sp>
        <p:nvSpPr>
          <p:cNvPr id="3" name="文本框 2"/>
          <p:cNvSpPr txBox="1"/>
          <p:nvPr/>
        </p:nvSpPr>
        <p:spPr>
          <a:xfrm>
            <a:off x="1734635" y="1615230"/>
            <a:ext cx="5368692" cy="4493538"/>
          </a:xfrm>
          <a:prstGeom prst="rect">
            <a:avLst/>
          </a:prstGeom>
          <a:noFill/>
        </p:spPr>
        <p:txBody>
          <a:bodyPr wrap="square" rtlCol="0">
            <a:spAutoFit/>
          </a:bodyPr>
          <a:lstStyle/>
          <a:p>
            <a:pPr indent="455613">
              <a:buFont typeface="Arial" panose="020B0604020202020204" pitchFamily="34" charset="0"/>
              <a:buNone/>
            </a:pPr>
            <a:endParaRPr lang="en-US" altLang="zh-CN" sz="2800" dirty="0" smtClean="0">
              <a:latin typeface="华文新魏" panose="02010800040101010101" pitchFamily="2" charset="-122"/>
              <a:ea typeface="华文新魏" panose="02010800040101010101" pitchFamily="2" charset="-122"/>
            </a:endParaRPr>
          </a:p>
          <a:p>
            <a:pPr indent="455613">
              <a:lnSpc>
                <a:spcPct val="150000"/>
              </a:lnSpc>
            </a:pPr>
            <a:r>
              <a:rPr lang="zh-CN" altLang="en-US" sz="2800" dirty="0" smtClean="0">
                <a:latin typeface="华文新魏" panose="02010800040101010101" pitchFamily="2" charset="-122"/>
                <a:ea typeface="华文新魏" panose="02010800040101010101" pitchFamily="2" charset="-122"/>
              </a:rPr>
              <a:t>引例：</a:t>
            </a:r>
            <a:r>
              <a:rPr lang="en-US" altLang="zh-CN" sz="2800" dirty="0" smtClean="0"/>
              <a:t>BAT</a:t>
            </a:r>
            <a:r>
              <a:rPr lang="zh-CN" altLang="zh-CN" sz="2800" dirty="0" smtClean="0"/>
              <a:t>挖不走我们的人才</a:t>
            </a:r>
            <a:endParaRPr lang="en-US" altLang="zh-CN" sz="2800" dirty="0" smtClean="0">
              <a:latin typeface="+mn-ea"/>
            </a:endParaRPr>
          </a:p>
          <a:p>
            <a:pPr indent="455613">
              <a:lnSpc>
                <a:spcPct val="150000"/>
              </a:lnSpc>
            </a:pPr>
            <a:r>
              <a:rPr lang="zh-CN" altLang="en-US" sz="2800" dirty="0" smtClean="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1</a:t>
            </a:r>
            <a:r>
              <a:rPr lang="zh-CN" altLang="en-US" sz="2800" dirty="0" smtClean="0">
                <a:latin typeface="华文新魏" panose="02010800040101010101" pitchFamily="2" charset="-122"/>
                <a:ea typeface="华文新魏" panose="02010800040101010101" pitchFamily="2" charset="-122"/>
              </a:rPr>
              <a:t>节  </a:t>
            </a:r>
            <a:r>
              <a:rPr lang="zh-CN" altLang="zh-CN" sz="2800" dirty="0" smtClean="0"/>
              <a:t>企业人力资源性质</a:t>
            </a:r>
            <a:endParaRPr lang="en-US" altLang="zh-CN" sz="2800" dirty="0" smtClean="0"/>
          </a:p>
          <a:p>
            <a:pPr indent="455613">
              <a:lnSpc>
                <a:spcPct val="150000"/>
              </a:lnSpc>
            </a:pPr>
            <a:r>
              <a:rPr lang="zh-CN" altLang="en-US" sz="2800" dirty="0" smtClean="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2</a:t>
            </a:r>
            <a:r>
              <a:rPr lang="zh-CN" altLang="en-US" sz="2800" dirty="0" smtClean="0">
                <a:latin typeface="华文新魏" panose="02010800040101010101" pitchFamily="2" charset="-122"/>
                <a:ea typeface="华文新魏" panose="02010800040101010101" pitchFamily="2" charset="-122"/>
              </a:rPr>
              <a:t>节  </a:t>
            </a:r>
            <a:r>
              <a:rPr lang="zh-CN" altLang="zh-CN" sz="2800" dirty="0" smtClean="0"/>
              <a:t>企业人力资源状况</a:t>
            </a:r>
            <a:endParaRPr lang="en-US" altLang="zh-CN" sz="2800" dirty="0" smtClean="0"/>
          </a:p>
          <a:p>
            <a:pPr indent="455613">
              <a:lnSpc>
                <a:spcPct val="150000"/>
              </a:lnSpc>
              <a:buFont typeface="Arial" panose="020B0604020202020204" pitchFamily="34" charset="0"/>
              <a:buNone/>
            </a:pPr>
            <a:r>
              <a:rPr lang="zh-CN" altLang="en-US" sz="2800" dirty="0" smtClean="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3</a:t>
            </a:r>
            <a:r>
              <a:rPr lang="zh-CN" altLang="en-US" sz="2800" dirty="0">
                <a:latin typeface="华文新魏" panose="02010800040101010101" pitchFamily="2" charset="-122"/>
                <a:ea typeface="华文新魏" panose="02010800040101010101" pitchFamily="2" charset="-122"/>
              </a:rPr>
              <a:t>节  </a:t>
            </a:r>
            <a:r>
              <a:rPr lang="zh-CN" altLang="zh-CN" sz="2800" dirty="0" smtClean="0"/>
              <a:t>企业人力资源刻画</a:t>
            </a:r>
            <a:endParaRPr lang="en-US" altLang="zh-CN" sz="2800" dirty="0" smtClean="0"/>
          </a:p>
          <a:p>
            <a:pPr indent="455613">
              <a:lnSpc>
                <a:spcPct val="150000"/>
              </a:lnSpc>
              <a:buFont typeface="Arial" panose="020B0604020202020204" pitchFamily="34" charset="0"/>
              <a:buNone/>
            </a:pPr>
            <a:r>
              <a:rPr lang="zh-CN" altLang="en-US" sz="2800" dirty="0" smtClean="0"/>
              <a:t>第</a:t>
            </a:r>
            <a:r>
              <a:rPr lang="en-US" altLang="zh-CN" sz="2800" dirty="0" smtClean="0"/>
              <a:t>4</a:t>
            </a:r>
            <a:r>
              <a:rPr lang="zh-CN" altLang="en-US" sz="2800" dirty="0" smtClean="0"/>
              <a:t>节  </a:t>
            </a:r>
            <a:r>
              <a:rPr lang="zh-CN" altLang="zh-CN" sz="2800" dirty="0" smtClean="0"/>
              <a:t>企业人力资源价值</a:t>
            </a:r>
            <a:endParaRPr lang="zh-CN" altLang="en-US" sz="2800" dirty="0" smtClean="0"/>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01" y="1232452"/>
            <a:ext cx="6748205" cy="4893647"/>
          </a:xfrm>
          <a:prstGeom prst="rect">
            <a:avLst/>
          </a:prstGeom>
          <a:noFill/>
        </p:spPr>
        <p:txBody>
          <a:bodyPr wrap="square" rtlCol="0">
            <a:spAutoFit/>
          </a:bodyPr>
          <a:lstStyle/>
          <a:p>
            <a:r>
              <a:rPr lang="zh-CN" altLang="zh-CN" sz="2400" dirty="0" smtClean="0"/>
              <a:t>三</a:t>
            </a:r>
            <a:r>
              <a:rPr lang="zh-CN" altLang="zh-CN" sz="2400" dirty="0"/>
              <a:t>、企业人力资本</a:t>
            </a:r>
            <a:r>
              <a:rPr lang="zh-CN" altLang="zh-CN" sz="2400" dirty="0" smtClean="0"/>
              <a:t>投资</a:t>
            </a:r>
            <a:endParaRPr lang="en-US" altLang="zh-CN" sz="2400" dirty="0" smtClean="0"/>
          </a:p>
          <a:p>
            <a:endParaRPr lang="zh-CN" altLang="zh-CN" sz="2400" dirty="0"/>
          </a:p>
          <a:p>
            <a:r>
              <a:rPr lang="zh-CN" altLang="zh-CN" sz="2400" dirty="0"/>
              <a:t>企业人力资本投资是企业为了获取人力资本所进行的资源投入，有广义和狭义之分。广义企业人力资本投资包括人工成本，即从劳动市场获取员工劳动能力的基本代价；狭义企业人力资本投资不包括人工成本，仅指为建立骨干员工队伍所进行的长期投资，特别是人才开发所需费用。在现代企业中，人力资本投资已经成为最重要的投资方式，对企业发展有重大意义。</a:t>
            </a:r>
            <a:endParaRPr lang="en-US" altLang="zh-CN" sz="2400" dirty="0"/>
          </a:p>
          <a:p>
            <a:endParaRPr lang="zh-CN" altLang="zh-CN" sz="2400" dirty="0"/>
          </a:p>
          <a:p>
            <a:r>
              <a:rPr lang="en-US" altLang="zh-CN" sz="2400" dirty="0"/>
              <a:t>1.</a:t>
            </a:r>
            <a:r>
              <a:rPr lang="zh-CN" altLang="zh-CN" sz="2400" dirty="0"/>
              <a:t>企业人力资本投资的性质</a:t>
            </a:r>
          </a:p>
          <a:p>
            <a:r>
              <a:rPr lang="en-US" altLang="zh-CN" sz="2400" dirty="0"/>
              <a:t>2.</a:t>
            </a:r>
            <a:r>
              <a:rPr lang="zh-CN" altLang="zh-CN" sz="2400" dirty="0"/>
              <a:t>企业人力资本投资的方式</a:t>
            </a:r>
          </a:p>
        </p:txBody>
      </p:sp>
      <p:sp>
        <p:nvSpPr>
          <p:cNvPr id="5" name="标题 1"/>
          <p:cNvSpPr>
            <a:spLocks noGrp="1"/>
          </p:cNvSpPr>
          <p:nvPr>
            <p:ph type="title"/>
          </p:nvPr>
        </p:nvSpPr>
        <p:spPr>
          <a:xfrm>
            <a:off x="508001" y="609600"/>
            <a:ext cx="6447501" cy="682487"/>
          </a:xfrm>
        </p:spPr>
        <p:txBody>
          <a:bodyPr>
            <a:normAutofit fontScale="90000"/>
          </a:bodyPr>
          <a:lstStyle/>
          <a:p>
            <a:r>
              <a:rPr lang="zh-CN" altLang="en-US" sz="4000" dirty="0" smtClean="0"/>
              <a:t>第</a:t>
            </a:r>
            <a:r>
              <a:rPr lang="en-US" altLang="zh-CN" sz="4000" dirty="0" smtClean="0"/>
              <a:t>4</a:t>
            </a:r>
            <a:r>
              <a:rPr lang="zh-CN" altLang="en-US" sz="4000" dirty="0" smtClean="0"/>
              <a:t>节  企业人力资源价值</a:t>
            </a:r>
            <a:r>
              <a:rPr lang="zh-CN" altLang="en-US" dirty="0"/>
              <a:t/>
            </a:r>
            <a:br>
              <a:rPr lang="zh-CN" altLang="en-US" dirty="0"/>
            </a:br>
            <a:endParaRPr lang="zh-CN" altLang="en-US" dirty="0"/>
          </a:p>
        </p:txBody>
      </p:sp>
    </p:spTree>
    <p:extLst>
      <p:ext uri="{BB962C8B-B14F-4D97-AF65-F5344CB8AC3E}">
        <p14:creationId xmlns:p14="http://schemas.microsoft.com/office/powerpoint/2010/main" xmlns="" val="15445434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smtClean="0"/>
              <a:t>本章小结</a:t>
            </a:r>
            <a:endParaRPr lang="zh-CN" altLang="en-US" sz="3600" dirty="0"/>
          </a:p>
        </p:txBody>
      </p:sp>
      <p:sp>
        <p:nvSpPr>
          <p:cNvPr id="3" name="文本框 2"/>
          <p:cNvSpPr txBox="1"/>
          <p:nvPr/>
        </p:nvSpPr>
        <p:spPr>
          <a:xfrm>
            <a:off x="508001" y="1659835"/>
            <a:ext cx="6740292" cy="4524315"/>
          </a:xfrm>
          <a:prstGeom prst="rect">
            <a:avLst/>
          </a:prstGeom>
          <a:noFill/>
        </p:spPr>
        <p:txBody>
          <a:bodyPr wrap="square" rtlCol="0">
            <a:spAutoFit/>
          </a:bodyPr>
          <a:lstStyle/>
          <a:p>
            <a:r>
              <a:rPr lang="zh-CN" altLang="zh-CN" sz="2400" dirty="0" smtClean="0"/>
              <a:t>人力资源是存于人体的劳动力资源，受劳动者的自觉能动性影响。</a:t>
            </a:r>
          </a:p>
          <a:p>
            <a:r>
              <a:rPr lang="en-US" altLang="zh-CN" sz="2400" dirty="0" smtClean="0"/>
              <a:t> </a:t>
            </a:r>
            <a:endParaRPr lang="zh-CN" altLang="zh-CN" sz="2400" dirty="0" smtClean="0"/>
          </a:p>
          <a:p>
            <a:r>
              <a:rPr lang="zh-CN" altLang="zh-CN" sz="2400" dirty="0" smtClean="0"/>
              <a:t>企业人力资源以员工队伍为载体，不同企业在不同情况下对员工队伍有不同要求。</a:t>
            </a:r>
          </a:p>
          <a:p>
            <a:r>
              <a:rPr lang="en-US" altLang="zh-CN" sz="2400" dirty="0" smtClean="0"/>
              <a:t> </a:t>
            </a:r>
            <a:endParaRPr lang="zh-CN" altLang="zh-CN" sz="2400" dirty="0" smtClean="0"/>
          </a:p>
          <a:p>
            <a:r>
              <a:rPr lang="zh-CN" altLang="zh-CN" sz="2400" dirty="0" smtClean="0"/>
              <a:t>人力资本是人力资源的价值刻画，体现一定的产权归属关系。</a:t>
            </a:r>
          </a:p>
          <a:p>
            <a:r>
              <a:rPr lang="en-US" altLang="zh-CN" sz="2400" dirty="0" smtClean="0"/>
              <a:t> </a:t>
            </a:r>
            <a:endParaRPr lang="zh-CN" altLang="zh-CN" sz="2400" dirty="0" smtClean="0"/>
          </a:p>
          <a:p>
            <a:r>
              <a:rPr lang="zh-CN" altLang="zh-CN" sz="2400" dirty="0" smtClean="0"/>
              <a:t>进行人力资本建设需要人力资本投资，即为改进劳动者能力与素质而做的资源投入。</a:t>
            </a:r>
            <a:endParaRPr lang="zh-CN" altLang="en-US" sz="2400" dirty="0">
              <a:latin typeface="华文新魏" panose="02010800040101010101" pitchFamily="2" charset="-122"/>
              <a:ea typeface="华文新魏" panose="02010800040101010101" pitchFamily="2" charset="-122"/>
            </a:endParaRP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smtClean="0"/>
              <a:t>关键术语</a:t>
            </a:r>
            <a:endParaRPr lang="zh-CN" altLang="en-US" sz="3600" dirty="0"/>
          </a:p>
        </p:txBody>
      </p:sp>
      <p:sp>
        <p:nvSpPr>
          <p:cNvPr id="3" name="文本框 2"/>
          <p:cNvSpPr txBox="1"/>
          <p:nvPr/>
        </p:nvSpPr>
        <p:spPr>
          <a:xfrm>
            <a:off x="508001" y="1659835"/>
            <a:ext cx="6740292" cy="3785652"/>
          </a:xfrm>
          <a:prstGeom prst="rect">
            <a:avLst/>
          </a:prstGeom>
          <a:noFill/>
        </p:spPr>
        <p:txBody>
          <a:bodyPr wrap="square" rtlCol="0">
            <a:spAutoFit/>
          </a:bodyPr>
          <a:lstStyle/>
          <a:p>
            <a:r>
              <a:rPr lang="zh-CN" altLang="zh-CN" sz="2400" dirty="0" smtClean="0"/>
              <a:t>资源（</a:t>
            </a:r>
            <a:r>
              <a:rPr lang="en-US" altLang="zh-CN" sz="2400" dirty="0" smtClean="0"/>
              <a:t>resource</a:t>
            </a:r>
            <a:r>
              <a:rPr lang="zh-CN" altLang="zh-CN" sz="2400" dirty="0" smtClean="0"/>
              <a:t>）</a:t>
            </a:r>
          </a:p>
          <a:p>
            <a:r>
              <a:rPr lang="zh-CN" altLang="zh-CN" sz="2400" dirty="0" smtClean="0"/>
              <a:t>人力资源（</a:t>
            </a:r>
            <a:r>
              <a:rPr lang="en-US" altLang="zh-CN" sz="2400" dirty="0" smtClean="0"/>
              <a:t>human resource</a:t>
            </a:r>
            <a:r>
              <a:rPr lang="zh-CN" altLang="zh-CN" sz="2400" dirty="0" smtClean="0"/>
              <a:t>）</a:t>
            </a:r>
          </a:p>
          <a:p>
            <a:r>
              <a:rPr lang="zh-CN" altLang="zh-CN" sz="2400" dirty="0" smtClean="0"/>
              <a:t>企业人力资源（</a:t>
            </a:r>
            <a:r>
              <a:rPr lang="en-US" altLang="zh-CN" sz="2400" dirty="0" smtClean="0"/>
              <a:t>enterprise human resource</a:t>
            </a:r>
            <a:r>
              <a:rPr lang="zh-CN" altLang="zh-CN" sz="2400" dirty="0" smtClean="0"/>
              <a:t>）</a:t>
            </a:r>
          </a:p>
          <a:p>
            <a:r>
              <a:rPr lang="zh-CN" altLang="zh-CN" sz="2400" dirty="0" smtClean="0"/>
              <a:t>劳动密集型企业（</a:t>
            </a:r>
            <a:r>
              <a:rPr lang="en-US" altLang="zh-CN" sz="2400" dirty="0" smtClean="0"/>
              <a:t>labor-intensive enterprise</a:t>
            </a:r>
            <a:r>
              <a:rPr lang="zh-CN" altLang="zh-CN" sz="2400" dirty="0" smtClean="0"/>
              <a:t>）</a:t>
            </a:r>
          </a:p>
          <a:p>
            <a:r>
              <a:rPr lang="zh-CN" altLang="zh-CN" sz="2400" dirty="0" smtClean="0"/>
              <a:t>资本密集型企业（</a:t>
            </a:r>
            <a:r>
              <a:rPr lang="en-US" altLang="zh-CN" sz="2400" dirty="0" smtClean="0"/>
              <a:t>capital-intensive enterprise</a:t>
            </a:r>
            <a:r>
              <a:rPr lang="zh-CN" altLang="zh-CN" sz="2400" dirty="0" smtClean="0"/>
              <a:t>）</a:t>
            </a:r>
          </a:p>
          <a:p>
            <a:r>
              <a:rPr lang="zh-CN" altLang="zh-CN" sz="2400" dirty="0" smtClean="0"/>
              <a:t>人才密集型企业（</a:t>
            </a:r>
            <a:r>
              <a:rPr lang="en-US" altLang="zh-CN" sz="2400" dirty="0" smtClean="0"/>
              <a:t>talent-intensive enterprise</a:t>
            </a:r>
            <a:r>
              <a:rPr lang="zh-CN" altLang="zh-CN" sz="2400" dirty="0" smtClean="0"/>
              <a:t>）</a:t>
            </a:r>
          </a:p>
          <a:p>
            <a:r>
              <a:rPr lang="zh-CN" altLang="zh-CN" sz="2400" dirty="0" smtClean="0"/>
              <a:t>人力资源指标（</a:t>
            </a:r>
            <a:r>
              <a:rPr lang="en-US" altLang="zh-CN" sz="2400" dirty="0" smtClean="0"/>
              <a:t>HR metrics</a:t>
            </a:r>
            <a:r>
              <a:rPr lang="zh-CN" altLang="zh-CN" sz="2400" dirty="0" smtClean="0"/>
              <a:t>）</a:t>
            </a:r>
          </a:p>
          <a:p>
            <a:r>
              <a:rPr lang="zh-CN" altLang="zh-CN" sz="2400" dirty="0" smtClean="0"/>
              <a:t>人力资本（</a:t>
            </a:r>
            <a:r>
              <a:rPr lang="en-US" altLang="zh-CN" sz="2400" dirty="0" smtClean="0"/>
              <a:t>human capital</a:t>
            </a:r>
            <a:r>
              <a:rPr lang="zh-CN" altLang="zh-CN" sz="2400" dirty="0" smtClean="0"/>
              <a:t>）</a:t>
            </a:r>
          </a:p>
          <a:p>
            <a:r>
              <a:rPr lang="zh-CN" altLang="zh-CN" sz="2400" dirty="0" smtClean="0"/>
              <a:t>人力资本产权（</a:t>
            </a:r>
            <a:r>
              <a:rPr lang="en-US" altLang="zh-CN" sz="2400" dirty="0" smtClean="0"/>
              <a:t>human capital property rights</a:t>
            </a:r>
            <a:r>
              <a:rPr lang="zh-CN" altLang="zh-CN" sz="2400" dirty="0" smtClean="0"/>
              <a:t>）</a:t>
            </a:r>
          </a:p>
          <a:p>
            <a:r>
              <a:rPr lang="zh-CN" altLang="zh-CN" sz="2400" dirty="0" smtClean="0"/>
              <a:t>人力资本投资（</a:t>
            </a:r>
            <a:r>
              <a:rPr lang="en-US" altLang="zh-CN" sz="2400" dirty="0" smtClean="0"/>
              <a:t>human capital investment</a:t>
            </a:r>
            <a:r>
              <a:rPr lang="zh-CN" altLang="zh-CN" sz="2400" dirty="0" smtClean="0"/>
              <a:t>）</a:t>
            </a: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dirty="0" smtClean="0"/>
              <a:t>思考题</a:t>
            </a:r>
            <a:endParaRPr lang="zh-CN" altLang="en-US" sz="3600" dirty="0"/>
          </a:p>
        </p:txBody>
      </p:sp>
      <p:sp>
        <p:nvSpPr>
          <p:cNvPr id="3" name="文本框 2"/>
          <p:cNvSpPr txBox="1"/>
          <p:nvPr/>
        </p:nvSpPr>
        <p:spPr>
          <a:xfrm>
            <a:off x="508001" y="1659835"/>
            <a:ext cx="6740292" cy="4893647"/>
          </a:xfrm>
          <a:prstGeom prst="rect">
            <a:avLst/>
          </a:prstGeom>
          <a:noFill/>
        </p:spPr>
        <p:txBody>
          <a:bodyPr wrap="square" rtlCol="0">
            <a:spAutoFit/>
          </a:bodyPr>
          <a:lstStyle/>
          <a:p>
            <a:r>
              <a:rPr lang="en-US" altLang="zh-CN" sz="2400" dirty="0" smtClean="0"/>
              <a:t>1.</a:t>
            </a:r>
            <a:r>
              <a:rPr lang="zh-CN" altLang="zh-CN" sz="2400" dirty="0" smtClean="0"/>
              <a:t>什么是人力资源？与其他资源有什么不同？</a:t>
            </a:r>
          </a:p>
          <a:p>
            <a:r>
              <a:rPr lang="en-US" altLang="zh-CN" sz="2400" dirty="0" smtClean="0"/>
              <a:t>2.</a:t>
            </a:r>
            <a:r>
              <a:rPr lang="zh-CN" altLang="zh-CN" sz="2400" dirty="0" smtClean="0"/>
              <a:t>企业人力资源是一种什么样的人力资源？具有哪些特征？</a:t>
            </a:r>
          </a:p>
          <a:p>
            <a:r>
              <a:rPr lang="en-US" altLang="zh-CN" sz="2400" dirty="0" smtClean="0"/>
              <a:t>3.</a:t>
            </a:r>
            <a:r>
              <a:rPr lang="zh-CN" altLang="zh-CN" sz="2400" dirty="0" smtClean="0"/>
              <a:t>企业人力资源与员工队伍状况是什么关系？理解这种关系有何意义？</a:t>
            </a:r>
          </a:p>
          <a:p>
            <a:r>
              <a:rPr lang="en-US" altLang="zh-CN" sz="2400" dirty="0" smtClean="0"/>
              <a:t>4.</a:t>
            </a:r>
            <a:r>
              <a:rPr lang="zh-CN" altLang="zh-CN" sz="2400" dirty="0" smtClean="0"/>
              <a:t>为什么要关注企业人力资源活力？如何加强这种活力？</a:t>
            </a:r>
          </a:p>
          <a:p>
            <a:r>
              <a:rPr lang="en-US" altLang="zh-CN" sz="2400" dirty="0" smtClean="0"/>
              <a:t>5.</a:t>
            </a:r>
            <a:r>
              <a:rPr lang="zh-CN" altLang="zh-CN" sz="2400" dirty="0" smtClean="0"/>
              <a:t>如何考察企业人力资源状况？从哪些角度进行考察？</a:t>
            </a:r>
          </a:p>
          <a:p>
            <a:r>
              <a:rPr lang="en-US" altLang="zh-CN" sz="2400" dirty="0" smtClean="0"/>
              <a:t>6.</a:t>
            </a:r>
            <a:r>
              <a:rPr lang="zh-CN" altLang="zh-CN" sz="2400" dirty="0" smtClean="0"/>
              <a:t>进行企业人力资源状况刻画需要哪些指标？</a:t>
            </a:r>
          </a:p>
          <a:p>
            <a:r>
              <a:rPr lang="en-US" altLang="zh-CN" sz="2400" dirty="0" smtClean="0"/>
              <a:t>7.</a:t>
            </a:r>
            <a:r>
              <a:rPr lang="zh-CN" altLang="zh-CN" sz="2400" dirty="0" smtClean="0"/>
              <a:t>如何理解人力资本与人力资源的关系？什么叫企业人力资本？</a:t>
            </a:r>
          </a:p>
          <a:p>
            <a:r>
              <a:rPr lang="en-US" altLang="zh-CN" sz="2400" dirty="0" smtClean="0"/>
              <a:t>8.</a:t>
            </a:r>
            <a:r>
              <a:rPr lang="zh-CN" altLang="zh-CN" sz="2400" dirty="0" smtClean="0"/>
              <a:t>企业如何进行人力资本投资？投资重点在哪里？</a:t>
            </a:r>
            <a:endParaRPr lang="zh-CN" altLang="zh-CN" sz="2400" dirty="0"/>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normAutofit/>
          </a:bodyPr>
          <a:lstStyle/>
          <a:p>
            <a:r>
              <a:rPr lang="zh-CN" altLang="en-US" sz="3600" dirty="0" smtClean="0"/>
              <a:t>引例</a:t>
            </a:r>
          </a:p>
        </p:txBody>
      </p:sp>
      <p:sp>
        <p:nvSpPr>
          <p:cNvPr id="4" name="文本框 3"/>
          <p:cNvSpPr txBox="1"/>
          <p:nvPr/>
        </p:nvSpPr>
        <p:spPr>
          <a:xfrm>
            <a:off x="508001" y="1699591"/>
            <a:ext cx="6773745" cy="3108543"/>
          </a:xfrm>
          <a:prstGeom prst="rect">
            <a:avLst/>
          </a:prstGeom>
          <a:noFill/>
        </p:spPr>
        <p:txBody>
          <a:bodyPr wrap="square" rtlCol="0">
            <a:spAutoFit/>
          </a:bodyPr>
          <a:lstStyle/>
          <a:p>
            <a:pPr algn="ctr"/>
            <a:r>
              <a:rPr lang="en-US" altLang="zh-CN" sz="2800" dirty="0" smtClean="0"/>
              <a:t>BAT</a:t>
            </a:r>
            <a:r>
              <a:rPr lang="zh-CN" altLang="zh-CN" sz="2800" dirty="0" smtClean="0"/>
              <a:t>挖不走我们的人才</a:t>
            </a:r>
          </a:p>
          <a:p>
            <a:pPr algn="ctr">
              <a:buFont typeface="Arial" panose="020B0604020202020204" pitchFamily="34" charset="0"/>
              <a:buNone/>
            </a:pPr>
            <a:r>
              <a:rPr lang="zh-CN" altLang="en-US" sz="2800" dirty="0" smtClean="0">
                <a:latin typeface="+mn-ea"/>
              </a:rPr>
              <a:t>                        </a:t>
            </a:r>
            <a:endParaRPr lang="en-US" altLang="zh-CN" sz="2800" dirty="0" smtClean="0">
              <a:latin typeface="+mn-ea"/>
            </a:endParaRPr>
          </a:p>
          <a:p>
            <a:r>
              <a:rPr lang="en-US" altLang="zh-CN" sz="2800" dirty="0" smtClean="0">
                <a:latin typeface="+mn-ea"/>
              </a:rPr>
              <a:t>·</a:t>
            </a:r>
            <a:r>
              <a:rPr lang="zh-CN" altLang="en-US" sz="2800" dirty="0">
                <a:latin typeface="+mn-ea"/>
              </a:rPr>
              <a:t>说了什么？</a:t>
            </a:r>
            <a:endParaRPr lang="en-US" altLang="zh-CN" sz="2800" dirty="0">
              <a:latin typeface="+mn-ea"/>
            </a:endParaRPr>
          </a:p>
          <a:p>
            <a:r>
              <a:rPr lang="en-US" altLang="zh-CN" sz="2800" dirty="0">
                <a:latin typeface="+mn-ea"/>
              </a:rPr>
              <a:t>·</a:t>
            </a:r>
            <a:r>
              <a:rPr lang="zh-CN" altLang="en-US" sz="2800" dirty="0">
                <a:latin typeface="+mn-ea"/>
              </a:rPr>
              <a:t>怎么概括？</a:t>
            </a:r>
            <a:endParaRPr lang="en-US" altLang="zh-CN" sz="2800" dirty="0">
              <a:latin typeface="+mn-ea"/>
            </a:endParaRPr>
          </a:p>
          <a:p>
            <a:r>
              <a:rPr lang="en-US" altLang="zh-CN" sz="2800" dirty="0">
                <a:latin typeface="+mn-ea"/>
              </a:rPr>
              <a:t>·</a:t>
            </a:r>
            <a:r>
              <a:rPr lang="zh-CN" altLang="en-US" sz="2800" dirty="0">
                <a:latin typeface="+mn-ea"/>
              </a:rPr>
              <a:t>如何分析？</a:t>
            </a:r>
            <a:endParaRPr lang="en-US" altLang="zh-CN" sz="2800" dirty="0">
              <a:latin typeface="+mn-ea"/>
            </a:endParaRPr>
          </a:p>
          <a:p>
            <a:r>
              <a:rPr lang="en-US" altLang="zh-CN" sz="2800" dirty="0">
                <a:latin typeface="+mn-ea"/>
              </a:rPr>
              <a:t>·</a:t>
            </a:r>
            <a:r>
              <a:rPr lang="zh-CN" altLang="en-US" sz="2800" dirty="0">
                <a:latin typeface="+mn-ea"/>
              </a:rPr>
              <a:t>怎样处理？</a:t>
            </a:r>
          </a:p>
          <a:p>
            <a:endParaRPr lang="zh-CN" altLang="en-US" sz="2800" dirty="0">
              <a:latin typeface="+mn-ea"/>
            </a:endParaRPr>
          </a:p>
        </p:txBody>
      </p:sp>
    </p:spTree>
    <p:extLst>
      <p:ext uri="{BB962C8B-B14F-4D97-AF65-F5344CB8AC3E}">
        <p14:creationId xmlns="" xmlns:p14="http://schemas.microsoft.com/office/powerpoint/2010/main" val="2564251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6535" y="449107"/>
            <a:ext cx="6447501" cy="593863"/>
          </a:xfrm>
        </p:spPr>
        <p:txBody>
          <a:bodyPr>
            <a:noAutofit/>
          </a:bodyPr>
          <a:lstStyle/>
          <a:p>
            <a:r>
              <a:rPr lang="zh-CN" altLang="en-US" sz="3600" dirty="0" smtClean="0"/>
              <a:t>引言</a:t>
            </a:r>
            <a:endParaRPr lang="zh-CN" altLang="en-US" sz="3600" dirty="0"/>
          </a:p>
        </p:txBody>
      </p:sp>
      <p:sp>
        <p:nvSpPr>
          <p:cNvPr id="3" name="文本框 2"/>
          <p:cNvSpPr txBox="1"/>
          <p:nvPr/>
        </p:nvSpPr>
        <p:spPr>
          <a:xfrm>
            <a:off x="596351" y="1331844"/>
            <a:ext cx="6607337" cy="4524315"/>
          </a:xfrm>
          <a:prstGeom prst="rect">
            <a:avLst/>
          </a:prstGeom>
          <a:noFill/>
        </p:spPr>
        <p:txBody>
          <a:bodyPr wrap="square" rtlCol="0">
            <a:spAutoFit/>
          </a:bodyPr>
          <a:lstStyle/>
          <a:p>
            <a:r>
              <a:rPr lang="zh-CN" altLang="zh-CN" sz="2400" dirty="0"/>
              <a:t>企业人力资源管理必须明确管理工作的对象。人力资源是劳动力资源，在经济活动中作为活动主体发挥作用。企业人力资源是企业生产经营活动的主体力量，来自员工劳动能力的有偿转让。了解企业人力资源状况要考察员工队伍的数量、质量、结构和变化，了解企业在员工劳动能力上的投入产出，分析员工能力开发利用对于企业效益的影响。人力资源管理的任务是以合适的措施改进员工队伍状况，通过提升人力资源价值促进企业持续发展。本章探讨企业人力资源的性质、状况、指标与价值。</a:t>
            </a:r>
          </a:p>
          <a:p>
            <a:endParaRPr lang="zh-CN" altLang="en-US" sz="2400" dirty="0"/>
          </a:p>
        </p:txBody>
      </p:sp>
    </p:spTree>
    <p:extLst>
      <p:ext uri="{BB962C8B-B14F-4D97-AF65-F5344CB8AC3E}">
        <p14:creationId xmlns:p14="http://schemas.microsoft.com/office/powerpoint/2010/main" xmlns="" val="6098944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59616" y="2668820"/>
            <a:ext cx="4501624" cy="2677656"/>
          </a:xfrm>
          <a:prstGeom prst="rect">
            <a:avLst/>
          </a:prstGeom>
          <a:noFill/>
        </p:spPr>
        <p:txBody>
          <a:bodyPr wrap="square" rtlCol="0">
            <a:spAutoFit/>
          </a:bodyPr>
          <a:lstStyle/>
          <a:p>
            <a:pPr marL="428615" indent="-428615">
              <a:lnSpc>
                <a:spcPct val="150000"/>
              </a:lnSpc>
            </a:pPr>
            <a:r>
              <a:rPr lang="zh-CN" altLang="en-US" sz="2800" dirty="0" smtClean="0">
                <a:solidFill>
                  <a:srgbClr val="FF0000"/>
                </a:solidFill>
              </a:rPr>
              <a:t>第</a:t>
            </a:r>
            <a:r>
              <a:rPr lang="en-US" altLang="zh-CN" sz="2800" dirty="0" smtClean="0">
                <a:solidFill>
                  <a:srgbClr val="FF0000"/>
                </a:solidFill>
              </a:rPr>
              <a:t>1</a:t>
            </a:r>
            <a:r>
              <a:rPr lang="zh-CN" altLang="en-US" sz="2800" dirty="0" smtClean="0">
                <a:solidFill>
                  <a:srgbClr val="FF0000"/>
                </a:solidFill>
              </a:rPr>
              <a:t>节  </a:t>
            </a:r>
            <a:r>
              <a:rPr lang="zh-CN" altLang="zh-CN" sz="2800" dirty="0" smtClean="0">
                <a:solidFill>
                  <a:srgbClr val="FF0000"/>
                </a:solidFill>
              </a:rPr>
              <a:t>企业</a:t>
            </a:r>
            <a:r>
              <a:rPr lang="zh-CN" altLang="zh-CN" sz="2800" dirty="0">
                <a:solidFill>
                  <a:srgbClr val="FF0000"/>
                </a:solidFill>
              </a:rPr>
              <a:t>人力资源</a:t>
            </a:r>
            <a:r>
              <a:rPr lang="zh-CN" altLang="zh-CN" sz="2800" dirty="0" smtClean="0">
                <a:solidFill>
                  <a:srgbClr val="FF0000"/>
                </a:solidFill>
              </a:rPr>
              <a:t>性质</a:t>
            </a:r>
            <a:endParaRPr lang="en-US" altLang="zh-CN" sz="2800" dirty="0">
              <a:solidFill>
                <a:srgbClr val="FF0000"/>
              </a:solidFill>
            </a:endParaRPr>
          </a:p>
          <a:p>
            <a:pPr marL="428615" indent="-428615">
              <a:lnSpc>
                <a:spcPct val="150000"/>
              </a:lnSpc>
            </a:pPr>
            <a:r>
              <a:rPr lang="zh-CN" altLang="en-US" sz="2800" dirty="0" smtClean="0"/>
              <a:t>第</a:t>
            </a:r>
            <a:r>
              <a:rPr lang="en-US" altLang="zh-CN" sz="2800" dirty="0" smtClean="0"/>
              <a:t>2</a:t>
            </a:r>
            <a:r>
              <a:rPr lang="zh-CN" altLang="en-US" sz="2800" dirty="0" smtClean="0"/>
              <a:t>节  </a:t>
            </a:r>
            <a:r>
              <a:rPr lang="zh-CN" altLang="zh-CN" sz="2800" dirty="0" smtClean="0"/>
              <a:t>企业</a:t>
            </a:r>
            <a:r>
              <a:rPr lang="zh-CN" altLang="zh-CN" sz="2800" dirty="0"/>
              <a:t>人力资源状况</a:t>
            </a:r>
            <a:endParaRPr lang="en-US" altLang="zh-CN" sz="2800" dirty="0"/>
          </a:p>
          <a:p>
            <a:pPr marL="428615" indent="-428615">
              <a:lnSpc>
                <a:spcPct val="150000"/>
              </a:lnSpc>
            </a:pPr>
            <a:r>
              <a:rPr lang="zh-CN" altLang="en-US" sz="2800" dirty="0" smtClean="0"/>
              <a:t>第</a:t>
            </a:r>
            <a:r>
              <a:rPr lang="en-US" altLang="zh-CN" sz="2800" dirty="0" smtClean="0"/>
              <a:t>3</a:t>
            </a:r>
            <a:r>
              <a:rPr lang="zh-CN" altLang="en-US" sz="2800" dirty="0" smtClean="0"/>
              <a:t>节  </a:t>
            </a:r>
            <a:r>
              <a:rPr lang="zh-CN" altLang="zh-CN" sz="2800" dirty="0" smtClean="0"/>
              <a:t>企业</a:t>
            </a:r>
            <a:r>
              <a:rPr lang="zh-CN" altLang="zh-CN" sz="2800" dirty="0"/>
              <a:t>人力资源刻画</a:t>
            </a:r>
            <a:endParaRPr lang="en-US" altLang="zh-CN" sz="2800" dirty="0"/>
          </a:p>
          <a:p>
            <a:pPr marL="428615" indent="-428615">
              <a:lnSpc>
                <a:spcPct val="150000"/>
              </a:lnSpc>
            </a:pPr>
            <a:r>
              <a:rPr lang="zh-CN" altLang="en-US" sz="2800" dirty="0" smtClean="0"/>
              <a:t>第</a:t>
            </a:r>
            <a:r>
              <a:rPr lang="en-US" altLang="zh-CN" sz="2800" dirty="0" smtClean="0"/>
              <a:t>4</a:t>
            </a:r>
            <a:r>
              <a:rPr lang="zh-CN" altLang="en-US" sz="2800" dirty="0" smtClean="0"/>
              <a:t>节  </a:t>
            </a:r>
            <a:r>
              <a:rPr lang="zh-CN" altLang="zh-CN" sz="2800" dirty="0" smtClean="0"/>
              <a:t>企业</a:t>
            </a:r>
            <a:r>
              <a:rPr lang="zh-CN" altLang="zh-CN" sz="2800" dirty="0"/>
              <a:t>人力资源价值</a:t>
            </a:r>
            <a:endParaRPr lang="zh-CN" altLang="en-US" sz="2800" dirty="0"/>
          </a:p>
        </p:txBody>
      </p:sp>
      <p:sp>
        <p:nvSpPr>
          <p:cNvPr id="6" name="标题 1"/>
          <p:cNvSpPr>
            <a:spLocks noGrp="1"/>
          </p:cNvSpPr>
          <p:nvPr>
            <p:ph type="title"/>
          </p:nvPr>
        </p:nvSpPr>
        <p:spPr>
          <a:xfrm>
            <a:off x="508001" y="609600"/>
            <a:ext cx="6447501" cy="773151"/>
          </a:xfrm>
        </p:spPr>
        <p:txBody>
          <a:bodyPr>
            <a:normAutofit/>
          </a:bodyPr>
          <a:lstStyle/>
          <a:p>
            <a:r>
              <a:rPr lang="zh-CN" altLang="en-US" sz="3600" dirty="0" smtClean="0"/>
              <a:t>本章重点</a:t>
            </a:r>
            <a:endParaRPr lang="zh-CN" altLang="en-US" sz="3600" dirty="0"/>
          </a:p>
        </p:txBody>
      </p:sp>
    </p:spTree>
    <p:extLst>
      <p:ext uri="{BB962C8B-B14F-4D97-AF65-F5344CB8AC3E}">
        <p14:creationId xmlns:p14="http://schemas.microsoft.com/office/powerpoint/2010/main" xmlns="" val="30626860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600" dirty="0"/>
              <a:t>第</a:t>
            </a:r>
            <a:r>
              <a:rPr lang="en-US" altLang="zh-CN" sz="3600" dirty="0"/>
              <a:t>1</a:t>
            </a:r>
            <a:r>
              <a:rPr lang="zh-CN" altLang="zh-CN" sz="3600" dirty="0"/>
              <a:t>节　企业人力资源</a:t>
            </a:r>
            <a:r>
              <a:rPr lang="zh-CN" altLang="zh-CN" sz="3600" dirty="0" smtClean="0"/>
              <a:t>性质</a:t>
            </a: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1" y="1784866"/>
            <a:ext cx="6727686" cy="3046988"/>
          </a:xfrm>
          <a:prstGeom prst="rect">
            <a:avLst/>
          </a:prstGeom>
          <a:noFill/>
        </p:spPr>
        <p:txBody>
          <a:bodyPr wrap="square" rtlCol="0">
            <a:spAutoFit/>
          </a:bodyPr>
          <a:lstStyle/>
          <a:p>
            <a:r>
              <a:rPr lang="zh-CN" altLang="zh-CN" sz="2400" dirty="0"/>
              <a:t>企业通过生产经营实现微观效益，离不开资源要素的优化配置。企业人力资源是员工劳动能力的总和，来自员工劳动能力的有偿转让和有计划整合，与其他资源要素相结合发挥作用。在生产经营赖以进行的各种资源要素中，人力资源是唯一的</a:t>
            </a:r>
            <a:r>
              <a:rPr lang="en-US" altLang="zh-CN" sz="2400" dirty="0"/>
              <a:t>“</a:t>
            </a:r>
            <a:r>
              <a:rPr lang="zh-CN" altLang="zh-CN" sz="2400" dirty="0"/>
              <a:t>活资源</a:t>
            </a:r>
            <a:r>
              <a:rPr lang="en-US" altLang="zh-CN" sz="2400" dirty="0"/>
              <a:t>”</a:t>
            </a:r>
            <a:r>
              <a:rPr lang="zh-CN" altLang="zh-CN" sz="2400" dirty="0"/>
              <a:t>，从根本上影响企业经营效益。为此必须深入理解企业人力资源的性质，把握其含义、特征和作用。</a:t>
            </a:r>
            <a:endParaRPr lang="zh-CN" altLang="en-US" sz="2400" dirty="0"/>
          </a:p>
        </p:txBody>
      </p:sp>
    </p:spTree>
    <p:extLst>
      <p:ext uri="{BB962C8B-B14F-4D97-AF65-F5344CB8AC3E}">
        <p14:creationId xmlns:p14="http://schemas.microsoft.com/office/powerpoint/2010/main" xmlns="" val="26393037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600" dirty="0"/>
              <a:t>第</a:t>
            </a:r>
            <a:r>
              <a:rPr lang="en-US" altLang="zh-CN" sz="3600" dirty="0"/>
              <a:t>1</a:t>
            </a:r>
            <a:r>
              <a:rPr lang="zh-CN" altLang="zh-CN" sz="3600" dirty="0"/>
              <a:t>节　企业人力资源</a:t>
            </a:r>
            <a:r>
              <a:rPr lang="zh-CN" altLang="zh-CN" sz="3600" dirty="0" smtClean="0"/>
              <a:t>性质</a:t>
            </a:r>
            <a:endParaRPr lang="zh-CN" altLang="en-US" dirty="0"/>
          </a:p>
        </p:txBody>
      </p:sp>
      <p:sp>
        <p:nvSpPr>
          <p:cNvPr id="3" name="文本框 2"/>
          <p:cNvSpPr txBox="1"/>
          <p:nvPr/>
        </p:nvSpPr>
        <p:spPr>
          <a:xfrm>
            <a:off x="834887" y="1600200"/>
            <a:ext cx="184731" cy="369332"/>
          </a:xfrm>
          <a:prstGeom prst="rect">
            <a:avLst/>
          </a:prstGeom>
          <a:noFill/>
        </p:spPr>
        <p:txBody>
          <a:bodyPr wrap="none" rtlCol="0">
            <a:spAutoFit/>
          </a:bodyPr>
          <a:lstStyle/>
          <a:p>
            <a:endParaRPr lang="zh-CN" altLang="en-US" dirty="0"/>
          </a:p>
        </p:txBody>
      </p:sp>
      <p:sp>
        <p:nvSpPr>
          <p:cNvPr id="4" name="文本框 3"/>
          <p:cNvSpPr txBox="1"/>
          <p:nvPr/>
        </p:nvSpPr>
        <p:spPr>
          <a:xfrm>
            <a:off x="508001" y="1270000"/>
            <a:ext cx="6916529" cy="4647426"/>
          </a:xfrm>
          <a:prstGeom prst="rect">
            <a:avLst/>
          </a:prstGeom>
          <a:noFill/>
        </p:spPr>
        <p:txBody>
          <a:bodyPr wrap="square" rtlCol="0">
            <a:spAutoFit/>
          </a:bodyPr>
          <a:lstStyle/>
          <a:p>
            <a:r>
              <a:rPr lang="zh-CN" altLang="zh-CN" sz="2800" dirty="0"/>
              <a:t>一、企业人力资源的</a:t>
            </a:r>
            <a:r>
              <a:rPr lang="zh-CN" altLang="zh-CN" sz="2800" dirty="0" smtClean="0"/>
              <a:t>含义</a:t>
            </a:r>
            <a:endParaRPr lang="en-US" altLang="zh-CN" sz="2800" dirty="0" smtClean="0"/>
          </a:p>
          <a:p>
            <a:endParaRPr lang="zh-CN" altLang="zh-CN" sz="2800" dirty="0"/>
          </a:p>
          <a:p>
            <a:r>
              <a:rPr lang="zh-CN" altLang="zh-CN" sz="2400" dirty="0">
                <a:latin typeface="+mn-ea"/>
              </a:rPr>
              <a:t>人力资源也称劳动力资源，是存在于人体中的经济资源，体现着人们劳动能力的经济价值，始终受到劳动者意志直接支配。在市场经济条件下，人力资源可以有偿转让。企业人力资源是用于实现企业效益的劳动力资源，在员工劳动能力整合的基础上形成，通过与其他资源要素相结合发挥作用</a:t>
            </a:r>
            <a:r>
              <a:rPr lang="zh-CN" altLang="zh-CN" sz="2400" dirty="0" smtClean="0">
                <a:latin typeface="+mn-ea"/>
              </a:rPr>
              <a:t>。</a:t>
            </a:r>
            <a:endParaRPr lang="en-US" altLang="zh-CN" sz="2400" dirty="0" smtClean="0">
              <a:latin typeface="+mn-ea"/>
            </a:endParaRPr>
          </a:p>
          <a:p>
            <a:endParaRPr lang="zh-CN" altLang="zh-CN" sz="2400" dirty="0"/>
          </a:p>
          <a:p>
            <a:pPr marL="342900" indent="-342900">
              <a:buFont typeface="Wingdings" panose="05000000000000000000" pitchFamily="2" charset="2"/>
              <a:buChar char="ü"/>
            </a:pPr>
            <a:r>
              <a:rPr lang="zh-CN" altLang="en-US" sz="2400" dirty="0" smtClean="0"/>
              <a:t>资源</a:t>
            </a:r>
            <a:endParaRPr lang="en-US" altLang="zh-CN" sz="2400" dirty="0" smtClean="0"/>
          </a:p>
          <a:p>
            <a:pPr marL="342900" indent="-342900">
              <a:buFont typeface="Wingdings" panose="05000000000000000000" pitchFamily="2" charset="2"/>
              <a:buChar char="ü"/>
            </a:pPr>
            <a:r>
              <a:rPr lang="zh-CN" altLang="en-US" sz="2400" dirty="0" smtClean="0"/>
              <a:t>人力资源</a:t>
            </a:r>
            <a:endParaRPr lang="en-US" altLang="zh-CN" sz="2400" dirty="0" smtClean="0"/>
          </a:p>
          <a:p>
            <a:pPr marL="342900" indent="-342900">
              <a:buFont typeface="Wingdings" panose="05000000000000000000" pitchFamily="2" charset="2"/>
              <a:buChar char="ü"/>
            </a:pPr>
            <a:r>
              <a:rPr lang="zh-CN" altLang="en-US" sz="2400" dirty="0" smtClean="0"/>
              <a:t>企业人力资源</a:t>
            </a:r>
            <a:endParaRPr lang="zh-CN" altLang="en-US" sz="2400" dirty="0"/>
          </a:p>
        </p:txBody>
      </p:sp>
    </p:spTree>
    <p:extLst>
      <p:ext uri="{BB962C8B-B14F-4D97-AF65-F5344CB8AC3E}">
        <p14:creationId xmlns:p14="http://schemas.microsoft.com/office/powerpoint/2010/main" xmlns="" val="256945250"/>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2">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主题2" id="{75ED31E5-2ED1-4CBB-ABA5-2A0B6A2A5468}" vid="{E1DFF733-E501-4D19-9060-E160DA9BDD80}"/>
    </a:ext>
  </a:extLst>
</a:theme>
</file>

<file path=docProps/app.xml><?xml version="1.0" encoding="utf-8"?>
<Properties xmlns="http://schemas.openxmlformats.org/officeDocument/2006/extended-properties" xmlns:vt="http://schemas.openxmlformats.org/officeDocument/2006/docPropsVTypes">
  <Template>主题2</Template>
  <TotalTime>116</TotalTime>
  <Words>3673</Words>
  <Application>Microsoft Office PowerPoint</Application>
  <PresentationFormat>全屏显示(4:3)</PresentationFormat>
  <Paragraphs>327</Paragraphs>
  <Slides>44</Slides>
  <Notes>0</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主题2</vt:lpstr>
      <vt:lpstr>第2章  人力资源</vt:lpstr>
      <vt:lpstr> </vt:lpstr>
      <vt:lpstr>学习目标</vt:lpstr>
      <vt:lpstr>本章结构</vt:lpstr>
      <vt:lpstr>引例</vt:lpstr>
      <vt:lpstr>引言</vt:lpstr>
      <vt:lpstr>本章重点</vt:lpstr>
      <vt:lpstr>第1节　企业人力资源性质</vt:lpstr>
      <vt:lpstr>第1节　企业人力资源性质</vt:lpstr>
      <vt:lpstr>第1节　企业人力资源性质 </vt:lpstr>
      <vt:lpstr>第1节　企业人力资源性质 </vt:lpstr>
      <vt:lpstr>第1节　企业人力资源性质 </vt:lpstr>
      <vt:lpstr>第1节　企业人力资源性质 </vt:lpstr>
      <vt:lpstr>本章重点</vt:lpstr>
      <vt:lpstr>第2节　企业人力资源状况</vt:lpstr>
      <vt:lpstr>第2节　企业人力资源状况 </vt:lpstr>
      <vt:lpstr>第2节　企业人力资源状况 </vt:lpstr>
      <vt:lpstr>第2节　企业人力资源状况 </vt:lpstr>
      <vt:lpstr>第2节　企业人力资源状况 </vt:lpstr>
      <vt:lpstr>第2节　企业人力资源状况 </vt:lpstr>
      <vt:lpstr>第2节　企业人力资源状况 </vt:lpstr>
      <vt:lpstr>第2节　企业人力资源状况 </vt:lpstr>
      <vt:lpstr>本章重点</vt:lpstr>
      <vt:lpstr>第3节  企业人力资源刻画 </vt:lpstr>
      <vt:lpstr>第3节  企业人力资源刻画 </vt:lpstr>
      <vt:lpstr>第3节  企业人力资源刻画 </vt:lpstr>
      <vt:lpstr>第3节  企业人力资源刻画 </vt:lpstr>
      <vt:lpstr>第3节  企业人力资源刻画 </vt:lpstr>
      <vt:lpstr>第3节  企业人力资源刻画 </vt:lpstr>
      <vt:lpstr> </vt:lpstr>
      <vt:lpstr>第3节  企业人力资源刻画 </vt:lpstr>
      <vt:lpstr>第3节  企业人力资源刻画 </vt:lpstr>
      <vt:lpstr>本章重点</vt:lpstr>
      <vt:lpstr>第4节  企业人力资源价值 </vt:lpstr>
      <vt:lpstr>第4节  企业人力资源价值 </vt:lpstr>
      <vt:lpstr>第4节  企业人力资源价值 </vt:lpstr>
      <vt:lpstr>第4节  企业人力资源价值 </vt:lpstr>
      <vt:lpstr>第4节  企业人力资源价值 </vt:lpstr>
      <vt:lpstr>第4节  企业人力资源价值 </vt:lpstr>
      <vt:lpstr>第4节  企业人力资源价值 </vt:lpstr>
      <vt:lpstr>本章小结</vt:lpstr>
      <vt:lpstr>关键术语</vt:lpstr>
      <vt:lpstr>思考题</vt:lpstr>
      <vt:lpstr>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第2章　人力资源</dc:title>
  <dc:creator>dell</dc:creator>
  <cp:lastModifiedBy>XCHY</cp:lastModifiedBy>
  <cp:revision>16</cp:revision>
  <dcterms:created xsi:type="dcterms:W3CDTF">2019-07-04T00:58:23Z</dcterms:created>
  <dcterms:modified xsi:type="dcterms:W3CDTF">2019-07-29T02:36:19Z</dcterms:modified>
</cp:coreProperties>
</file>