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1"/>
  </p:notesMasterIdLst>
  <p:sldIdLst>
    <p:sldId id="314" r:id="rId2"/>
    <p:sldId id="257" r:id="rId3"/>
    <p:sldId id="259" r:id="rId4"/>
    <p:sldId id="377" r:id="rId5"/>
    <p:sldId id="313" r:id="rId6"/>
    <p:sldId id="327" r:id="rId7"/>
    <p:sldId id="379" r:id="rId8"/>
    <p:sldId id="380" r:id="rId9"/>
    <p:sldId id="381" r:id="rId10"/>
    <p:sldId id="382" r:id="rId11"/>
    <p:sldId id="384" r:id="rId12"/>
    <p:sldId id="385" r:id="rId13"/>
    <p:sldId id="386" r:id="rId14"/>
    <p:sldId id="387" r:id="rId15"/>
    <p:sldId id="388" r:id="rId16"/>
    <p:sldId id="389" r:id="rId17"/>
    <p:sldId id="390" r:id="rId18"/>
    <p:sldId id="391" r:id="rId19"/>
    <p:sldId id="392" r:id="rId20"/>
    <p:sldId id="393" r:id="rId21"/>
    <p:sldId id="394" r:id="rId22"/>
    <p:sldId id="395" r:id="rId23"/>
    <p:sldId id="396" r:id="rId24"/>
    <p:sldId id="338" r:id="rId25"/>
    <p:sldId id="397" r:id="rId26"/>
    <p:sldId id="398" r:id="rId27"/>
    <p:sldId id="399" r:id="rId28"/>
    <p:sldId id="401" r:id="rId29"/>
    <p:sldId id="468" r:id="rId30"/>
    <p:sldId id="469" r:id="rId31"/>
    <p:sldId id="402" r:id="rId32"/>
    <p:sldId id="400" r:id="rId33"/>
    <p:sldId id="404" r:id="rId34"/>
    <p:sldId id="405" r:id="rId35"/>
    <p:sldId id="403" r:id="rId36"/>
    <p:sldId id="376" r:id="rId37"/>
    <p:sldId id="406" r:id="rId38"/>
    <p:sldId id="408" r:id="rId39"/>
    <p:sldId id="407" r:id="rId40"/>
    <p:sldId id="410" r:id="rId41"/>
    <p:sldId id="409" r:id="rId42"/>
    <p:sldId id="411" r:id="rId43"/>
    <p:sldId id="412" r:id="rId44"/>
    <p:sldId id="413" r:id="rId45"/>
    <p:sldId id="416" r:id="rId46"/>
    <p:sldId id="415" r:id="rId47"/>
    <p:sldId id="417" r:id="rId48"/>
    <p:sldId id="418" r:id="rId49"/>
    <p:sldId id="419" r:id="rId50"/>
    <p:sldId id="420" r:id="rId51"/>
    <p:sldId id="421" r:id="rId52"/>
    <p:sldId id="422" r:id="rId53"/>
    <p:sldId id="424" r:id="rId54"/>
    <p:sldId id="423" r:id="rId55"/>
    <p:sldId id="425" r:id="rId56"/>
    <p:sldId id="426" r:id="rId57"/>
    <p:sldId id="427" r:id="rId58"/>
    <p:sldId id="428" r:id="rId59"/>
    <p:sldId id="429" r:id="rId60"/>
    <p:sldId id="431" r:id="rId61"/>
    <p:sldId id="430" r:id="rId62"/>
    <p:sldId id="433" r:id="rId63"/>
    <p:sldId id="432" r:id="rId64"/>
    <p:sldId id="434" r:id="rId65"/>
    <p:sldId id="436" r:id="rId66"/>
    <p:sldId id="435" r:id="rId67"/>
    <p:sldId id="439" r:id="rId68"/>
    <p:sldId id="437" r:id="rId69"/>
    <p:sldId id="438" r:id="rId70"/>
    <p:sldId id="440" r:id="rId71"/>
    <p:sldId id="441" r:id="rId72"/>
    <p:sldId id="442" r:id="rId73"/>
    <p:sldId id="443" r:id="rId74"/>
    <p:sldId id="445" r:id="rId75"/>
    <p:sldId id="444" r:id="rId76"/>
    <p:sldId id="446" r:id="rId77"/>
    <p:sldId id="447" r:id="rId78"/>
    <p:sldId id="448" r:id="rId79"/>
    <p:sldId id="449" r:id="rId80"/>
    <p:sldId id="450" r:id="rId81"/>
    <p:sldId id="451" r:id="rId82"/>
    <p:sldId id="452" r:id="rId83"/>
    <p:sldId id="453" r:id="rId84"/>
    <p:sldId id="454" r:id="rId85"/>
    <p:sldId id="455" r:id="rId86"/>
    <p:sldId id="456" r:id="rId87"/>
    <p:sldId id="457" r:id="rId88"/>
    <p:sldId id="458" r:id="rId89"/>
    <p:sldId id="459" r:id="rId90"/>
    <p:sldId id="460" r:id="rId91"/>
    <p:sldId id="461" r:id="rId92"/>
    <p:sldId id="462" r:id="rId93"/>
    <p:sldId id="463" r:id="rId94"/>
    <p:sldId id="464" r:id="rId95"/>
    <p:sldId id="465" r:id="rId96"/>
    <p:sldId id="466" r:id="rId97"/>
    <p:sldId id="467" r:id="rId98"/>
    <p:sldId id="470" r:id="rId99"/>
    <p:sldId id="471" r:id="rId100"/>
  </p:sldIdLst>
  <p:sldSz cx="9144000" cy="5713413"/>
  <p:notesSz cx="6858000" cy="9144000"/>
  <p:defaultTextStyle>
    <a:defPPr>
      <a:defRPr lang="zh-CN"/>
    </a:defPPr>
    <a:lvl1pPr algn="ctr" rtl="0" fontAlgn="base">
      <a:spcBef>
        <a:spcPct val="0"/>
      </a:spcBef>
      <a:spcAft>
        <a:spcPct val="0"/>
      </a:spcAft>
      <a:defRPr sz="1700" kern="1200">
        <a:solidFill>
          <a:schemeClr val="tx1"/>
        </a:solidFill>
        <a:latin typeface="Segoe UI" pitchFamily="34" charset="0"/>
        <a:ea typeface="宋体" pitchFamily="2" charset="-122"/>
        <a:cs typeface="+mn-cs"/>
      </a:defRPr>
    </a:lvl1pPr>
    <a:lvl2pPr marL="457200" algn="ctr" rtl="0" fontAlgn="base">
      <a:spcBef>
        <a:spcPct val="0"/>
      </a:spcBef>
      <a:spcAft>
        <a:spcPct val="0"/>
      </a:spcAft>
      <a:defRPr sz="1700" kern="1200">
        <a:solidFill>
          <a:schemeClr val="tx1"/>
        </a:solidFill>
        <a:latin typeface="Segoe UI" pitchFamily="34" charset="0"/>
        <a:ea typeface="宋体" pitchFamily="2" charset="-122"/>
        <a:cs typeface="+mn-cs"/>
      </a:defRPr>
    </a:lvl2pPr>
    <a:lvl3pPr marL="914400" algn="ctr" rtl="0" fontAlgn="base">
      <a:spcBef>
        <a:spcPct val="0"/>
      </a:spcBef>
      <a:spcAft>
        <a:spcPct val="0"/>
      </a:spcAft>
      <a:defRPr sz="1700" kern="1200">
        <a:solidFill>
          <a:schemeClr val="tx1"/>
        </a:solidFill>
        <a:latin typeface="Segoe UI" pitchFamily="34" charset="0"/>
        <a:ea typeface="宋体" pitchFamily="2" charset="-122"/>
        <a:cs typeface="+mn-cs"/>
      </a:defRPr>
    </a:lvl3pPr>
    <a:lvl4pPr marL="1371600" algn="ctr" rtl="0" fontAlgn="base">
      <a:spcBef>
        <a:spcPct val="0"/>
      </a:spcBef>
      <a:spcAft>
        <a:spcPct val="0"/>
      </a:spcAft>
      <a:defRPr sz="1700" kern="1200">
        <a:solidFill>
          <a:schemeClr val="tx1"/>
        </a:solidFill>
        <a:latin typeface="Segoe UI" pitchFamily="34" charset="0"/>
        <a:ea typeface="宋体" pitchFamily="2" charset="-122"/>
        <a:cs typeface="+mn-cs"/>
      </a:defRPr>
    </a:lvl4pPr>
    <a:lvl5pPr marL="1828800" algn="ctr" rtl="0" fontAlgn="base">
      <a:spcBef>
        <a:spcPct val="0"/>
      </a:spcBef>
      <a:spcAft>
        <a:spcPct val="0"/>
      </a:spcAft>
      <a:defRPr sz="1700" kern="1200">
        <a:solidFill>
          <a:schemeClr val="tx1"/>
        </a:solidFill>
        <a:latin typeface="Segoe UI" pitchFamily="34" charset="0"/>
        <a:ea typeface="宋体" pitchFamily="2" charset="-122"/>
        <a:cs typeface="+mn-cs"/>
      </a:defRPr>
    </a:lvl5pPr>
    <a:lvl6pPr marL="2286000" algn="l" defTabSz="914400" rtl="0" eaLnBrk="1" latinLnBrk="0" hangingPunct="1">
      <a:defRPr sz="1700" kern="1200">
        <a:solidFill>
          <a:schemeClr val="tx1"/>
        </a:solidFill>
        <a:latin typeface="Segoe UI" pitchFamily="34" charset="0"/>
        <a:ea typeface="宋体" pitchFamily="2" charset="-122"/>
        <a:cs typeface="+mn-cs"/>
      </a:defRPr>
    </a:lvl6pPr>
    <a:lvl7pPr marL="2743200" algn="l" defTabSz="914400" rtl="0" eaLnBrk="1" latinLnBrk="0" hangingPunct="1">
      <a:defRPr sz="1700" kern="1200">
        <a:solidFill>
          <a:schemeClr val="tx1"/>
        </a:solidFill>
        <a:latin typeface="Segoe UI" pitchFamily="34" charset="0"/>
        <a:ea typeface="宋体" pitchFamily="2" charset="-122"/>
        <a:cs typeface="+mn-cs"/>
      </a:defRPr>
    </a:lvl7pPr>
    <a:lvl8pPr marL="3200400" algn="l" defTabSz="914400" rtl="0" eaLnBrk="1" latinLnBrk="0" hangingPunct="1">
      <a:defRPr sz="1700" kern="1200">
        <a:solidFill>
          <a:schemeClr val="tx1"/>
        </a:solidFill>
        <a:latin typeface="Segoe UI" pitchFamily="34" charset="0"/>
        <a:ea typeface="宋体" pitchFamily="2" charset="-122"/>
        <a:cs typeface="+mn-cs"/>
      </a:defRPr>
    </a:lvl8pPr>
    <a:lvl9pPr marL="3657600" algn="l" defTabSz="914400" rtl="0" eaLnBrk="1" latinLnBrk="0" hangingPunct="1">
      <a:defRPr sz="1700" kern="1200">
        <a:solidFill>
          <a:schemeClr val="tx1"/>
        </a:solidFill>
        <a:latin typeface="Segoe UI" pitchFamily="34" charset="0"/>
        <a:ea typeface="宋体" pitchFamily="2" charset="-122"/>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C9D41"/>
    <a:srgbClr val="72AF2F"/>
    <a:srgbClr val="659A2A"/>
    <a:srgbClr val="FFFFFF"/>
    <a:srgbClr val="FF9933"/>
    <a:srgbClr val="355E8F"/>
    <a:srgbClr val="FF66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995" autoAdjust="0"/>
  </p:normalViewPr>
  <p:slideViewPr>
    <p:cSldViewPr>
      <p:cViewPr varScale="1">
        <p:scale>
          <a:sx n="95" d="100"/>
          <a:sy n="95" d="100"/>
        </p:scale>
        <p:origin x="1090" y="53"/>
      </p:cViewPr>
      <p:guideLst>
        <p:guide orient="horz" pos="180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E2BFD2F-B580-4F26-A68D-B1A589E13DE9}" type="doc">
      <dgm:prSet loTypeId="urn:microsoft.com/office/officeart/2005/8/layout/hProcess7#4" loCatId="process" qsTypeId="urn:microsoft.com/office/officeart/2005/8/quickstyle/simple1" qsCatId="simple" csTypeId="urn:microsoft.com/office/officeart/2005/8/colors/accent6_2" csCatId="accent6" phldr="1"/>
      <dgm:spPr/>
      <dgm:t>
        <a:bodyPr/>
        <a:lstStyle/>
        <a:p>
          <a:endParaRPr lang="zh-CN" altLang="en-US"/>
        </a:p>
      </dgm:t>
    </dgm:pt>
    <dgm:pt modelId="{04DAD8CB-BAA1-4FBF-B22F-B1CDB417C390}">
      <dgm:prSet phldrT="[文本]"/>
      <dgm:spPr/>
      <dgm:t>
        <a:bodyPr/>
        <a:lstStyle/>
        <a:p>
          <a:endParaRPr lang="zh-CN" altLang="en-US" dirty="0"/>
        </a:p>
      </dgm:t>
    </dgm:pt>
    <dgm:pt modelId="{1CC7425E-BFD5-4017-BBD6-E837E5FC6451}" type="parTrans" cxnId="{70CDDBA7-5B11-4DE2-A4A6-3EDAB2243E2E}">
      <dgm:prSet/>
      <dgm:spPr/>
      <dgm:t>
        <a:bodyPr/>
        <a:lstStyle/>
        <a:p>
          <a:endParaRPr lang="zh-CN" altLang="en-US"/>
        </a:p>
      </dgm:t>
    </dgm:pt>
    <dgm:pt modelId="{945EDE9C-D807-4699-AC31-1AAAA51CBF0F}" type="sibTrans" cxnId="{70CDDBA7-5B11-4DE2-A4A6-3EDAB2243E2E}">
      <dgm:prSet/>
      <dgm:spPr/>
      <dgm:t>
        <a:bodyPr/>
        <a:lstStyle/>
        <a:p>
          <a:endParaRPr lang="zh-CN" altLang="en-US"/>
        </a:p>
      </dgm:t>
    </dgm:pt>
    <dgm:pt modelId="{E1E90DDB-B176-459F-8F3F-7F6803584466}">
      <dgm:prSet phldrT="[文本]"/>
      <dgm:spPr/>
      <dgm:t>
        <a:bodyPr/>
        <a:lstStyle/>
        <a:p>
          <a:endParaRPr lang="zh-CN" altLang="en-US" dirty="0"/>
        </a:p>
      </dgm:t>
    </dgm:pt>
    <dgm:pt modelId="{828AF286-4C10-476A-9FF8-D80A6206F811}" type="parTrans" cxnId="{D0316CCC-0250-4B11-907C-B023D462E278}">
      <dgm:prSet/>
      <dgm:spPr/>
      <dgm:t>
        <a:bodyPr/>
        <a:lstStyle/>
        <a:p>
          <a:endParaRPr lang="zh-CN" altLang="en-US"/>
        </a:p>
      </dgm:t>
    </dgm:pt>
    <dgm:pt modelId="{75FC0CF6-6807-440A-8E3C-382E517B301E}" type="sibTrans" cxnId="{D0316CCC-0250-4B11-907C-B023D462E278}">
      <dgm:prSet/>
      <dgm:spPr/>
      <dgm:t>
        <a:bodyPr/>
        <a:lstStyle/>
        <a:p>
          <a:endParaRPr lang="zh-CN" altLang="en-US"/>
        </a:p>
      </dgm:t>
    </dgm:pt>
    <dgm:pt modelId="{B605EAD3-5CE3-4E26-96DB-F3BFCD2BD545}">
      <dgm:prSet phldrT="[文本]"/>
      <dgm:spPr/>
      <dgm:t>
        <a:bodyPr/>
        <a:lstStyle/>
        <a:p>
          <a:endParaRPr lang="zh-CN" altLang="en-US" dirty="0"/>
        </a:p>
      </dgm:t>
    </dgm:pt>
    <dgm:pt modelId="{0593C2F9-50AD-42AE-8E63-6A698F502C78}" type="parTrans" cxnId="{E457FE62-C80A-40C1-84AA-EBAB8318C840}">
      <dgm:prSet/>
      <dgm:spPr/>
      <dgm:t>
        <a:bodyPr/>
        <a:lstStyle/>
        <a:p>
          <a:endParaRPr lang="zh-CN" altLang="en-US"/>
        </a:p>
      </dgm:t>
    </dgm:pt>
    <dgm:pt modelId="{C7538291-AA87-4225-A20D-940912DD8B4C}" type="sibTrans" cxnId="{E457FE62-C80A-40C1-84AA-EBAB8318C840}">
      <dgm:prSet/>
      <dgm:spPr/>
      <dgm:t>
        <a:bodyPr/>
        <a:lstStyle/>
        <a:p>
          <a:endParaRPr lang="zh-CN" altLang="en-US"/>
        </a:p>
      </dgm:t>
    </dgm:pt>
    <dgm:pt modelId="{43F02C2E-3E73-483C-A3F4-6F091605204E}">
      <dgm:prSet phldrT="[文本]"/>
      <dgm:spPr/>
      <dgm:t>
        <a:bodyPr/>
        <a:lstStyle/>
        <a:p>
          <a:endParaRPr lang="zh-CN" altLang="en-US" dirty="0"/>
        </a:p>
      </dgm:t>
    </dgm:pt>
    <dgm:pt modelId="{46E7FDF0-2C30-4373-BA70-8EAD90C6469D}" type="parTrans" cxnId="{1BFDE217-B0C1-4649-9705-21ECA911A1E9}">
      <dgm:prSet/>
      <dgm:spPr/>
      <dgm:t>
        <a:bodyPr/>
        <a:lstStyle/>
        <a:p>
          <a:endParaRPr lang="zh-CN" altLang="en-US"/>
        </a:p>
      </dgm:t>
    </dgm:pt>
    <dgm:pt modelId="{C985EC1E-E785-4BDF-9888-9231341C8814}" type="sibTrans" cxnId="{1BFDE217-B0C1-4649-9705-21ECA911A1E9}">
      <dgm:prSet/>
      <dgm:spPr/>
      <dgm:t>
        <a:bodyPr/>
        <a:lstStyle/>
        <a:p>
          <a:endParaRPr lang="zh-CN" altLang="en-US"/>
        </a:p>
      </dgm:t>
    </dgm:pt>
    <dgm:pt modelId="{2AF44300-99BC-458B-8EBF-76043DDB47A7}">
      <dgm:prSet phldrT="[文本]"/>
      <dgm:spPr/>
      <dgm:t>
        <a:bodyPr/>
        <a:lstStyle/>
        <a:p>
          <a:endParaRPr lang="zh-CN" altLang="en-US" dirty="0"/>
        </a:p>
      </dgm:t>
    </dgm:pt>
    <dgm:pt modelId="{C8C33B0B-3226-4B86-9E02-9E003508428B}" type="parTrans" cxnId="{3A864966-5471-4A6A-94AA-012B5830E6C0}">
      <dgm:prSet/>
      <dgm:spPr/>
      <dgm:t>
        <a:bodyPr/>
        <a:lstStyle/>
        <a:p>
          <a:endParaRPr lang="zh-CN" altLang="en-US"/>
        </a:p>
      </dgm:t>
    </dgm:pt>
    <dgm:pt modelId="{590F5C0B-FDAF-4C0E-A813-C87CA61CCE98}" type="sibTrans" cxnId="{3A864966-5471-4A6A-94AA-012B5830E6C0}">
      <dgm:prSet/>
      <dgm:spPr/>
      <dgm:t>
        <a:bodyPr/>
        <a:lstStyle/>
        <a:p>
          <a:endParaRPr lang="zh-CN" altLang="en-US"/>
        </a:p>
      </dgm:t>
    </dgm:pt>
    <dgm:pt modelId="{34C5E198-4DFC-4CB8-A482-4E4D47C29B30}">
      <dgm:prSet phldrT="[文本]"/>
      <dgm:spPr/>
      <dgm:t>
        <a:bodyPr/>
        <a:lstStyle/>
        <a:p>
          <a:endParaRPr lang="zh-CN" altLang="en-US" dirty="0"/>
        </a:p>
      </dgm:t>
    </dgm:pt>
    <dgm:pt modelId="{905255BE-FB2C-4FF8-A4CC-D7D55CC111F5}" type="parTrans" cxnId="{6CE99C28-84DF-4D86-AEC7-1A02490CBCA1}">
      <dgm:prSet/>
      <dgm:spPr/>
      <dgm:t>
        <a:bodyPr/>
        <a:lstStyle/>
        <a:p>
          <a:endParaRPr lang="zh-CN" altLang="en-US"/>
        </a:p>
      </dgm:t>
    </dgm:pt>
    <dgm:pt modelId="{64E73D0B-5B1E-42D8-9DA7-CBF1E9F81ABA}" type="sibTrans" cxnId="{6CE99C28-84DF-4D86-AEC7-1A02490CBCA1}">
      <dgm:prSet/>
      <dgm:spPr/>
      <dgm:t>
        <a:bodyPr/>
        <a:lstStyle/>
        <a:p>
          <a:endParaRPr lang="zh-CN" altLang="en-US"/>
        </a:p>
      </dgm:t>
    </dgm:pt>
    <dgm:pt modelId="{D06512D5-8A9E-472B-A0BD-C322B1BCEE56}" type="pres">
      <dgm:prSet presAssocID="{2E2BFD2F-B580-4F26-A68D-B1A589E13DE9}" presName="Name0" presStyleCnt="0">
        <dgm:presLayoutVars>
          <dgm:dir/>
          <dgm:animLvl val="lvl"/>
          <dgm:resizeHandles val="exact"/>
        </dgm:presLayoutVars>
      </dgm:prSet>
      <dgm:spPr/>
    </dgm:pt>
    <dgm:pt modelId="{13EB2BFE-16E5-4806-A7AA-9A91D64DE09D}" type="pres">
      <dgm:prSet presAssocID="{04DAD8CB-BAA1-4FBF-B22F-B1CDB417C390}" presName="compositeNode" presStyleCnt="0">
        <dgm:presLayoutVars>
          <dgm:bulletEnabled val="1"/>
        </dgm:presLayoutVars>
      </dgm:prSet>
      <dgm:spPr/>
    </dgm:pt>
    <dgm:pt modelId="{E3418190-AF91-4C8B-9FA2-DD333BA5E392}" type="pres">
      <dgm:prSet presAssocID="{04DAD8CB-BAA1-4FBF-B22F-B1CDB417C390}" presName="bgRect" presStyleLbl="node1" presStyleIdx="0" presStyleCnt="3"/>
      <dgm:spPr/>
    </dgm:pt>
    <dgm:pt modelId="{683CA42A-E9DC-424C-AA69-D586D418F734}" type="pres">
      <dgm:prSet presAssocID="{04DAD8CB-BAA1-4FBF-B22F-B1CDB417C390}" presName="parentNode" presStyleLbl="node1" presStyleIdx="0" presStyleCnt="3">
        <dgm:presLayoutVars>
          <dgm:chMax val="0"/>
          <dgm:bulletEnabled val="1"/>
        </dgm:presLayoutVars>
      </dgm:prSet>
      <dgm:spPr/>
    </dgm:pt>
    <dgm:pt modelId="{0C98E7E6-75EA-4F9E-8781-D46546EAA371}" type="pres">
      <dgm:prSet presAssocID="{04DAD8CB-BAA1-4FBF-B22F-B1CDB417C390}" presName="childNode" presStyleLbl="node1" presStyleIdx="0" presStyleCnt="3">
        <dgm:presLayoutVars>
          <dgm:bulletEnabled val="1"/>
        </dgm:presLayoutVars>
      </dgm:prSet>
      <dgm:spPr/>
    </dgm:pt>
    <dgm:pt modelId="{3B5BA218-E619-4D01-9EFB-C44D6303A1FC}" type="pres">
      <dgm:prSet presAssocID="{945EDE9C-D807-4699-AC31-1AAAA51CBF0F}" presName="hSp" presStyleCnt="0"/>
      <dgm:spPr/>
    </dgm:pt>
    <dgm:pt modelId="{9A0BF271-502A-490A-BBBA-CD70AB4ECB1D}" type="pres">
      <dgm:prSet presAssocID="{945EDE9C-D807-4699-AC31-1AAAA51CBF0F}" presName="vProcSp" presStyleCnt="0"/>
      <dgm:spPr/>
    </dgm:pt>
    <dgm:pt modelId="{84BD73BC-929E-401C-8561-6EEAC532EF2F}" type="pres">
      <dgm:prSet presAssocID="{945EDE9C-D807-4699-AC31-1AAAA51CBF0F}" presName="vSp1" presStyleCnt="0"/>
      <dgm:spPr/>
    </dgm:pt>
    <dgm:pt modelId="{8F7E61EA-AFBF-4060-862E-24535DB6D3B1}" type="pres">
      <dgm:prSet presAssocID="{945EDE9C-D807-4699-AC31-1AAAA51CBF0F}" presName="simulatedConn" presStyleLbl="solidFgAcc1" presStyleIdx="0" presStyleCnt="2"/>
      <dgm:spPr/>
    </dgm:pt>
    <dgm:pt modelId="{137F52EF-5819-4435-938C-B8D7885115CD}" type="pres">
      <dgm:prSet presAssocID="{945EDE9C-D807-4699-AC31-1AAAA51CBF0F}" presName="vSp2" presStyleCnt="0"/>
      <dgm:spPr/>
    </dgm:pt>
    <dgm:pt modelId="{A16BCFB0-BE27-49C5-A79C-0D9956E27AAA}" type="pres">
      <dgm:prSet presAssocID="{945EDE9C-D807-4699-AC31-1AAAA51CBF0F}" presName="sibTrans" presStyleCnt="0"/>
      <dgm:spPr/>
    </dgm:pt>
    <dgm:pt modelId="{3100400E-8EE1-4043-8815-31E9615AD14C}" type="pres">
      <dgm:prSet presAssocID="{B605EAD3-5CE3-4E26-96DB-F3BFCD2BD545}" presName="compositeNode" presStyleCnt="0">
        <dgm:presLayoutVars>
          <dgm:bulletEnabled val="1"/>
        </dgm:presLayoutVars>
      </dgm:prSet>
      <dgm:spPr/>
    </dgm:pt>
    <dgm:pt modelId="{237F5BAF-EB85-4EC8-8B8D-60E63549FE83}" type="pres">
      <dgm:prSet presAssocID="{B605EAD3-5CE3-4E26-96DB-F3BFCD2BD545}" presName="bgRect" presStyleLbl="node1" presStyleIdx="1" presStyleCnt="3"/>
      <dgm:spPr/>
    </dgm:pt>
    <dgm:pt modelId="{B9A6C17B-C1A5-4DBC-9F7E-C64CB9E0BB3D}" type="pres">
      <dgm:prSet presAssocID="{B605EAD3-5CE3-4E26-96DB-F3BFCD2BD545}" presName="parentNode" presStyleLbl="node1" presStyleIdx="1" presStyleCnt="3">
        <dgm:presLayoutVars>
          <dgm:chMax val="0"/>
          <dgm:bulletEnabled val="1"/>
        </dgm:presLayoutVars>
      </dgm:prSet>
      <dgm:spPr/>
    </dgm:pt>
    <dgm:pt modelId="{B9DF2EFA-0EE0-4586-884A-EE2C6919F758}" type="pres">
      <dgm:prSet presAssocID="{B605EAD3-5CE3-4E26-96DB-F3BFCD2BD545}" presName="childNode" presStyleLbl="node1" presStyleIdx="1" presStyleCnt="3">
        <dgm:presLayoutVars>
          <dgm:bulletEnabled val="1"/>
        </dgm:presLayoutVars>
      </dgm:prSet>
      <dgm:spPr/>
    </dgm:pt>
    <dgm:pt modelId="{81BD4CC1-E55F-401C-85CD-2BAD1CB9FBEE}" type="pres">
      <dgm:prSet presAssocID="{C7538291-AA87-4225-A20D-940912DD8B4C}" presName="hSp" presStyleCnt="0"/>
      <dgm:spPr/>
    </dgm:pt>
    <dgm:pt modelId="{1F1287FA-DCAB-4AFF-927A-1C742F207546}" type="pres">
      <dgm:prSet presAssocID="{C7538291-AA87-4225-A20D-940912DD8B4C}" presName="vProcSp" presStyleCnt="0"/>
      <dgm:spPr/>
    </dgm:pt>
    <dgm:pt modelId="{22397928-A3F2-4936-B335-10307A87B306}" type="pres">
      <dgm:prSet presAssocID="{C7538291-AA87-4225-A20D-940912DD8B4C}" presName="vSp1" presStyleCnt="0"/>
      <dgm:spPr/>
    </dgm:pt>
    <dgm:pt modelId="{69DAAB82-9EB2-4572-B696-1A397F034233}" type="pres">
      <dgm:prSet presAssocID="{C7538291-AA87-4225-A20D-940912DD8B4C}" presName="simulatedConn" presStyleLbl="solidFgAcc1" presStyleIdx="1" presStyleCnt="2"/>
      <dgm:spPr/>
    </dgm:pt>
    <dgm:pt modelId="{DF484D3C-CEB0-4121-8F3A-B9F44B7D816C}" type="pres">
      <dgm:prSet presAssocID="{C7538291-AA87-4225-A20D-940912DD8B4C}" presName="vSp2" presStyleCnt="0"/>
      <dgm:spPr/>
    </dgm:pt>
    <dgm:pt modelId="{9DB529E1-B8B0-4C4B-AB15-4081149BD231}" type="pres">
      <dgm:prSet presAssocID="{C7538291-AA87-4225-A20D-940912DD8B4C}" presName="sibTrans" presStyleCnt="0"/>
      <dgm:spPr/>
    </dgm:pt>
    <dgm:pt modelId="{03B3C717-9B41-4AA6-B0BE-85398BD635EB}" type="pres">
      <dgm:prSet presAssocID="{2AF44300-99BC-458B-8EBF-76043DDB47A7}" presName="compositeNode" presStyleCnt="0">
        <dgm:presLayoutVars>
          <dgm:bulletEnabled val="1"/>
        </dgm:presLayoutVars>
      </dgm:prSet>
      <dgm:spPr/>
    </dgm:pt>
    <dgm:pt modelId="{393FCCE2-7EE8-448A-84D2-3DCCC3B5FF84}" type="pres">
      <dgm:prSet presAssocID="{2AF44300-99BC-458B-8EBF-76043DDB47A7}" presName="bgRect" presStyleLbl="node1" presStyleIdx="2" presStyleCnt="3"/>
      <dgm:spPr/>
    </dgm:pt>
    <dgm:pt modelId="{6DCB6A18-A480-47B4-BC43-261BDECE0575}" type="pres">
      <dgm:prSet presAssocID="{2AF44300-99BC-458B-8EBF-76043DDB47A7}" presName="parentNode" presStyleLbl="node1" presStyleIdx="2" presStyleCnt="3">
        <dgm:presLayoutVars>
          <dgm:chMax val="0"/>
          <dgm:bulletEnabled val="1"/>
        </dgm:presLayoutVars>
      </dgm:prSet>
      <dgm:spPr/>
    </dgm:pt>
    <dgm:pt modelId="{297EB49E-7627-4099-A29D-C1E2189523B0}" type="pres">
      <dgm:prSet presAssocID="{2AF44300-99BC-458B-8EBF-76043DDB47A7}" presName="childNode" presStyleLbl="node1" presStyleIdx="2" presStyleCnt="3">
        <dgm:presLayoutVars>
          <dgm:bulletEnabled val="1"/>
        </dgm:presLayoutVars>
      </dgm:prSet>
      <dgm:spPr/>
    </dgm:pt>
  </dgm:ptLst>
  <dgm:cxnLst>
    <dgm:cxn modelId="{F9353215-23E2-4D34-B00D-7E6715C9484F}" type="presOf" srcId="{E1E90DDB-B176-459F-8F3F-7F6803584466}" destId="{0C98E7E6-75EA-4F9E-8781-D46546EAA371}" srcOrd="0" destOrd="0" presId="urn:microsoft.com/office/officeart/2005/8/layout/hProcess7#4"/>
    <dgm:cxn modelId="{1BFDE217-B0C1-4649-9705-21ECA911A1E9}" srcId="{B605EAD3-5CE3-4E26-96DB-F3BFCD2BD545}" destId="{43F02C2E-3E73-483C-A3F4-6F091605204E}" srcOrd="0" destOrd="0" parTransId="{46E7FDF0-2C30-4373-BA70-8EAD90C6469D}" sibTransId="{C985EC1E-E785-4BDF-9888-9231341C8814}"/>
    <dgm:cxn modelId="{D8891F18-C99A-43C7-82F7-6C59AA339218}" type="presOf" srcId="{34C5E198-4DFC-4CB8-A482-4E4D47C29B30}" destId="{297EB49E-7627-4099-A29D-C1E2189523B0}" srcOrd="0" destOrd="0" presId="urn:microsoft.com/office/officeart/2005/8/layout/hProcess7#4"/>
    <dgm:cxn modelId="{B6C8E319-F4F1-47DF-934C-A7C5D19B547D}" type="presOf" srcId="{04DAD8CB-BAA1-4FBF-B22F-B1CDB417C390}" destId="{683CA42A-E9DC-424C-AA69-D586D418F734}" srcOrd="1" destOrd="0" presId="urn:microsoft.com/office/officeart/2005/8/layout/hProcess7#4"/>
    <dgm:cxn modelId="{6CE99C28-84DF-4D86-AEC7-1A02490CBCA1}" srcId="{2AF44300-99BC-458B-8EBF-76043DDB47A7}" destId="{34C5E198-4DFC-4CB8-A482-4E4D47C29B30}" srcOrd="0" destOrd="0" parTransId="{905255BE-FB2C-4FF8-A4CC-D7D55CC111F5}" sibTransId="{64E73D0B-5B1E-42D8-9DA7-CBF1E9F81ABA}"/>
    <dgm:cxn modelId="{DC57BF30-9D9E-468E-914F-C3C4DE80EF65}" type="presOf" srcId="{2E2BFD2F-B580-4F26-A68D-B1A589E13DE9}" destId="{D06512D5-8A9E-472B-A0BD-C322B1BCEE56}" srcOrd="0" destOrd="0" presId="urn:microsoft.com/office/officeart/2005/8/layout/hProcess7#4"/>
    <dgm:cxn modelId="{E457FE62-C80A-40C1-84AA-EBAB8318C840}" srcId="{2E2BFD2F-B580-4F26-A68D-B1A589E13DE9}" destId="{B605EAD3-5CE3-4E26-96DB-F3BFCD2BD545}" srcOrd="1" destOrd="0" parTransId="{0593C2F9-50AD-42AE-8E63-6A698F502C78}" sibTransId="{C7538291-AA87-4225-A20D-940912DD8B4C}"/>
    <dgm:cxn modelId="{3A864966-5471-4A6A-94AA-012B5830E6C0}" srcId="{2E2BFD2F-B580-4F26-A68D-B1A589E13DE9}" destId="{2AF44300-99BC-458B-8EBF-76043DDB47A7}" srcOrd="2" destOrd="0" parTransId="{C8C33B0B-3226-4B86-9E02-9E003508428B}" sibTransId="{590F5C0B-FDAF-4C0E-A813-C87CA61CCE98}"/>
    <dgm:cxn modelId="{78E1C686-687F-451A-B679-AC77BFB7A280}" type="presOf" srcId="{B605EAD3-5CE3-4E26-96DB-F3BFCD2BD545}" destId="{B9A6C17B-C1A5-4DBC-9F7E-C64CB9E0BB3D}" srcOrd="1" destOrd="0" presId="urn:microsoft.com/office/officeart/2005/8/layout/hProcess7#4"/>
    <dgm:cxn modelId="{70CDDBA7-5B11-4DE2-A4A6-3EDAB2243E2E}" srcId="{2E2BFD2F-B580-4F26-A68D-B1A589E13DE9}" destId="{04DAD8CB-BAA1-4FBF-B22F-B1CDB417C390}" srcOrd="0" destOrd="0" parTransId="{1CC7425E-BFD5-4017-BBD6-E837E5FC6451}" sibTransId="{945EDE9C-D807-4699-AC31-1AAAA51CBF0F}"/>
    <dgm:cxn modelId="{C0B7CCB0-923E-45C3-92A1-B6BF79B7C315}" type="presOf" srcId="{2AF44300-99BC-458B-8EBF-76043DDB47A7}" destId="{393FCCE2-7EE8-448A-84D2-3DCCC3B5FF84}" srcOrd="0" destOrd="0" presId="urn:microsoft.com/office/officeart/2005/8/layout/hProcess7#4"/>
    <dgm:cxn modelId="{C6EA16B4-78CA-4853-9E49-D301568971B5}" type="presOf" srcId="{2AF44300-99BC-458B-8EBF-76043DDB47A7}" destId="{6DCB6A18-A480-47B4-BC43-261BDECE0575}" srcOrd="1" destOrd="0" presId="urn:microsoft.com/office/officeart/2005/8/layout/hProcess7#4"/>
    <dgm:cxn modelId="{32FF28BD-C1A7-4E0F-B754-A96A0173AA74}" type="presOf" srcId="{43F02C2E-3E73-483C-A3F4-6F091605204E}" destId="{B9DF2EFA-0EE0-4586-884A-EE2C6919F758}" srcOrd="0" destOrd="0" presId="urn:microsoft.com/office/officeart/2005/8/layout/hProcess7#4"/>
    <dgm:cxn modelId="{D0316CCC-0250-4B11-907C-B023D462E278}" srcId="{04DAD8CB-BAA1-4FBF-B22F-B1CDB417C390}" destId="{E1E90DDB-B176-459F-8F3F-7F6803584466}" srcOrd="0" destOrd="0" parTransId="{828AF286-4C10-476A-9FF8-D80A6206F811}" sibTransId="{75FC0CF6-6807-440A-8E3C-382E517B301E}"/>
    <dgm:cxn modelId="{9D8AD0E3-6836-4D9D-8D4E-3E51D7ACC26F}" type="presOf" srcId="{B605EAD3-5CE3-4E26-96DB-F3BFCD2BD545}" destId="{237F5BAF-EB85-4EC8-8B8D-60E63549FE83}" srcOrd="0" destOrd="0" presId="urn:microsoft.com/office/officeart/2005/8/layout/hProcess7#4"/>
    <dgm:cxn modelId="{1B036BFC-8E3B-4951-8196-3767C1944244}" type="presOf" srcId="{04DAD8CB-BAA1-4FBF-B22F-B1CDB417C390}" destId="{E3418190-AF91-4C8B-9FA2-DD333BA5E392}" srcOrd="0" destOrd="0" presId="urn:microsoft.com/office/officeart/2005/8/layout/hProcess7#4"/>
    <dgm:cxn modelId="{220387BC-FADE-4A98-85AE-722A1CA56512}" type="presParOf" srcId="{D06512D5-8A9E-472B-A0BD-C322B1BCEE56}" destId="{13EB2BFE-16E5-4806-A7AA-9A91D64DE09D}" srcOrd="0" destOrd="0" presId="urn:microsoft.com/office/officeart/2005/8/layout/hProcess7#4"/>
    <dgm:cxn modelId="{EADC6BB0-47DD-4F9D-9952-8FBB49E345B3}" type="presParOf" srcId="{13EB2BFE-16E5-4806-A7AA-9A91D64DE09D}" destId="{E3418190-AF91-4C8B-9FA2-DD333BA5E392}" srcOrd="0" destOrd="0" presId="urn:microsoft.com/office/officeart/2005/8/layout/hProcess7#4"/>
    <dgm:cxn modelId="{9664AB2C-D2D3-43AF-B8FB-5575D7924325}" type="presParOf" srcId="{13EB2BFE-16E5-4806-A7AA-9A91D64DE09D}" destId="{683CA42A-E9DC-424C-AA69-D586D418F734}" srcOrd="1" destOrd="0" presId="urn:microsoft.com/office/officeart/2005/8/layout/hProcess7#4"/>
    <dgm:cxn modelId="{422EBA10-69CB-438E-AD1A-559E0A71A101}" type="presParOf" srcId="{13EB2BFE-16E5-4806-A7AA-9A91D64DE09D}" destId="{0C98E7E6-75EA-4F9E-8781-D46546EAA371}" srcOrd="2" destOrd="0" presId="urn:microsoft.com/office/officeart/2005/8/layout/hProcess7#4"/>
    <dgm:cxn modelId="{13A82C6A-1411-411A-A6DD-7D83E5C00145}" type="presParOf" srcId="{D06512D5-8A9E-472B-A0BD-C322B1BCEE56}" destId="{3B5BA218-E619-4D01-9EFB-C44D6303A1FC}" srcOrd="1" destOrd="0" presId="urn:microsoft.com/office/officeart/2005/8/layout/hProcess7#4"/>
    <dgm:cxn modelId="{F6D92361-39EA-4762-BD7C-27CFF7E4F8FC}" type="presParOf" srcId="{D06512D5-8A9E-472B-A0BD-C322B1BCEE56}" destId="{9A0BF271-502A-490A-BBBA-CD70AB4ECB1D}" srcOrd="2" destOrd="0" presId="urn:microsoft.com/office/officeart/2005/8/layout/hProcess7#4"/>
    <dgm:cxn modelId="{7E6887B8-3092-4DB4-B253-04163D27300A}" type="presParOf" srcId="{9A0BF271-502A-490A-BBBA-CD70AB4ECB1D}" destId="{84BD73BC-929E-401C-8561-6EEAC532EF2F}" srcOrd="0" destOrd="0" presId="urn:microsoft.com/office/officeart/2005/8/layout/hProcess7#4"/>
    <dgm:cxn modelId="{1495AF12-060E-4922-8756-E39486B63C4A}" type="presParOf" srcId="{9A0BF271-502A-490A-BBBA-CD70AB4ECB1D}" destId="{8F7E61EA-AFBF-4060-862E-24535DB6D3B1}" srcOrd="1" destOrd="0" presId="urn:microsoft.com/office/officeart/2005/8/layout/hProcess7#4"/>
    <dgm:cxn modelId="{EEF38ACC-0F03-4F68-90D1-9572DCD7F6BA}" type="presParOf" srcId="{9A0BF271-502A-490A-BBBA-CD70AB4ECB1D}" destId="{137F52EF-5819-4435-938C-B8D7885115CD}" srcOrd="2" destOrd="0" presId="urn:microsoft.com/office/officeart/2005/8/layout/hProcess7#4"/>
    <dgm:cxn modelId="{D45B4C6F-D64E-411A-9D30-2121F1BA9358}" type="presParOf" srcId="{D06512D5-8A9E-472B-A0BD-C322B1BCEE56}" destId="{A16BCFB0-BE27-49C5-A79C-0D9956E27AAA}" srcOrd="3" destOrd="0" presId="urn:microsoft.com/office/officeart/2005/8/layout/hProcess7#4"/>
    <dgm:cxn modelId="{DDB9F735-360D-4B2C-921D-A01E4AC00B1F}" type="presParOf" srcId="{D06512D5-8A9E-472B-A0BD-C322B1BCEE56}" destId="{3100400E-8EE1-4043-8815-31E9615AD14C}" srcOrd="4" destOrd="0" presId="urn:microsoft.com/office/officeart/2005/8/layout/hProcess7#4"/>
    <dgm:cxn modelId="{7BD99398-B5AD-4996-A3DD-A266198CF97A}" type="presParOf" srcId="{3100400E-8EE1-4043-8815-31E9615AD14C}" destId="{237F5BAF-EB85-4EC8-8B8D-60E63549FE83}" srcOrd="0" destOrd="0" presId="urn:microsoft.com/office/officeart/2005/8/layout/hProcess7#4"/>
    <dgm:cxn modelId="{8736AA9E-19B4-4CB3-80D5-6CDFB2D02FB1}" type="presParOf" srcId="{3100400E-8EE1-4043-8815-31E9615AD14C}" destId="{B9A6C17B-C1A5-4DBC-9F7E-C64CB9E0BB3D}" srcOrd="1" destOrd="0" presId="urn:microsoft.com/office/officeart/2005/8/layout/hProcess7#4"/>
    <dgm:cxn modelId="{29BC6FAC-8356-4061-B6F4-A2465F4B526C}" type="presParOf" srcId="{3100400E-8EE1-4043-8815-31E9615AD14C}" destId="{B9DF2EFA-0EE0-4586-884A-EE2C6919F758}" srcOrd="2" destOrd="0" presId="urn:microsoft.com/office/officeart/2005/8/layout/hProcess7#4"/>
    <dgm:cxn modelId="{5D539F4E-A5DA-405C-9C26-13A0B19BAA82}" type="presParOf" srcId="{D06512D5-8A9E-472B-A0BD-C322B1BCEE56}" destId="{81BD4CC1-E55F-401C-85CD-2BAD1CB9FBEE}" srcOrd="5" destOrd="0" presId="urn:microsoft.com/office/officeart/2005/8/layout/hProcess7#4"/>
    <dgm:cxn modelId="{FEE8FFB7-7177-4330-9787-0583873B3CBC}" type="presParOf" srcId="{D06512D5-8A9E-472B-A0BD-C322B1BCEE56}" destId="{1F1287FA-DCAB-4AFF-927A-1C742F207546}" srcOrd="6" destOrd="0" presId="urn:microsoft.com/office/officeart/2005/8/layout/hProcess7#4"/>
    <dgm:cxn modelId="{C5814772-845E-477C-9A8B-CE8C50F4BA71}" type="presParOf" srcId="{1F1287FA-DCAB-4AFF-927A-1C742F207546}" destId="{22397928-A3F2-4936-B335-10307A87B306}" srcOrd="0" destOrd="0" presId="urn:microsoft.com/office/officeart/2005/8/layout/hProcess7#4"/>
    <dgm:cxn modelId="{CE21232C-B31B-4405-B3A3-08A757C360C0}" type="presParOf" srcId="{1F1287FA-DCAB-4AFF-927A-1C742F207546}" destId="{69DAAB82-9EB2-4572-B696-1A397F034233}" srcOrd="1" destOrd="0" presId="urn:microsoft.com/office/officeart/2005/8/layout/hProcess7#4"/>
    <dgm:cxn modelId="{5ADBD4E4-33BF-4871-966E-63E5F580186E}" type="presParOf" srcId="{1F1287FA-DCAB-4AFF-927A-1C742F207546}" destId="{DF484D3C-CEB0-4121-8F3A-B9F44B7D816C}" srcOrd="2" destOrd="0" presId="urn:microsoft.com/office/officeart/2005/8/layout/hProcess7#4"/>
    <dgm:cxn modelId="{31CBF1E1-D466-4966-8E74-59EE8B4B6620}" type="presParOf" srcId="{D06512D5-8A9E-472B-A0BD-C322B1BCEE56}" destId="{9DB529E1-B8B0-4C4B-AB15-4081149BD231}" srcOrd="7" destOrd="0" presId="urn:microsoft.com/office/officeart/2005/8/layout/hProcess7#4"/>
    <dgm:cxn modelId="{E344931A-DED0-4F98-B5A8-581CE8C99559}" type="presParOf" srcId="{D06512D5-8A9E-472B-A0BD-C322B1BCEE56}" destId="{03B3C717-9B41-4AA6-B0BE-85398BD635EB}" srcOrd="8" destOrd="0" presId="urn:microsoft.com/office/officeart/2005/8/layout/hProcess7#4"/>
    <dgm:cxn modelId="{8388250F-76A5-4E44-BCA7-0E3F726414FD}" type="presParOf" srcId="{03B3C717-9B41-4AA6-B0BE-85398BD635EB}" destId="{393FCCE2-7EE8-448A-84D2-3DCCC3B5FF84}" srcOrd="0" destOrd="0" presId="urn:microsoft.com/office/officeart/2005/8/layout/hProcess7#4"/>
    <dgm:cxn modelId="{8A2C9BEF-02C2-48CC-9BA8-8AB234D372EF}" type="presParOf" srcId="{03B3C717-9B41-4AA6-B0BE-85398BD635EB}" destId="{6DCB6A18-A480-47B4-BC43-261BDECE0575}" srcOrd="1" destOrd="0" presId="urn:microsoft.com/office/officeart/2005/8/layout/hProcess7#4"/>
    <dgm:cxn modelId="{342B09F5-62B5-4546-AB3C-BF0140A0DEB8}" type="presParOf" srcId="{03B3C717-9B41-4AA6-B0BE-85398BD635EB}" destId="{297EB49E-7627-4099-A29D-C1E2189523B0}" srcOrd="2" destOrd="0" presId="urn:microsoft.com/office/officeart/2005/8/layout/hProcess7#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10A8DC7-F852-489B-B81C-1852AFA08F9E}" type="doc">
      <dgm:prSet loTypeId="urn:microsoft.com/office/officeart/2005/8/layout/hChevron3" loCatId="process" qsTypeId="urn:microsoft.com/office/officeart/2005/8/quickstyle/simple1" qsCatId="simple" csTypeId="urn:microsoft.com/office/officeart/2005/8/colors/accent1_2" csCatId="accent1" phldr="1"/>
      <dgm:spPr/>
    </dgm:pt>
    <dgm:pt modelId="{661299A4-1AE7-42DF-B1EC-865623C29835}">
      <dgm:prSet phldrT="[文本]"/>
      <dgm:spPr/>
      <dgm:t>
        <a:bodyPr/>
        <a:lstStyle/>
        <a:p>
          <a:r>
            <a:rPr lang="zh-CN" altLang="en-US" dirty="0"/>
            <a:t>一个月</a:t>
          </a:r>
        </a:p>
      </dgm:t>
    </dgm:pt>
    <dgm:pt modelId="{E9F193E8-5930-4D36-BEB2-45EA93381CBE}" type="parTrans" cxnId="{FB5CE4BB-7614-4FED-85AF-70956A67947B}">
      <dgm:prSet/>
      <dgm:spPr/>
      <dgm:t>
        <a:bodyPr/>
        <a:lstStyle/>
        <a:p>
          <a:endParaRPr lang="zh-CN" altLang="en-US"/>
        </a:p>
      </dgm:t>
    </dgm:pt>
    <dgm:pt modelId="{0A6BAB2C-F372-47E9-BB60-215B249585C7}" type="sibTrans" cxnId="{FB5CE4BB-7614-4FED-85AF-70956A67947B}">
      <dgm:prSet/>
      <dgm:spPr/>
      <dgm:t>
        <a:bodyPr/>
        <a:lstStyle/>
        <a:p>
          <a:endParaRPr lang="zh-CN" altLang="en-US"/>
        </a:p>
      </dgm:t>
    </dgm:pt>
    <dgm:pt modelId="{A1373BDC-F6FE-4B67-8DEF-21137CCB6C07}">
      <dgm:prSet phldrT="[文本]"/>
      <dgm:spPr/>
      <dgm:t>
        <a:bodyPr/>
        <a:lstStyle/>
        <a:p>
          <a:r>
            <a:rPr lang="zh-CN" altLang="en-US" dirty="0"/>
            <a:t>一年</a:t>
          </a:r>
        </a:p>
      </dgm:t>
    </dgm:pt>
    <dgm:pt modelId="{AA8AC41C-5FBD-4F83-BB0F-2E92E403769F}" type="parTrans" cxnId="{AEF43C6A-F008-4F51-9F14-24E15005D5DE}">
      <dgm:prSet/>
      <dgm:spPr/>
      <dgm:t>
        <a:bodyPr/>
        <a:lstStyle/>
        <a:p>
          <a:endParaRPr lang="zh-CN" altLang="en-US"/>
        </a:p>
      </dgm:t>
    </dgm:pt>
    <dgm:pt modelId="{AF6975CC-64A7-4D49-A886-62559B67D863}" type="sibTrans" cxnId="{AEF43C6A-F008-4F51-9F14-24E15005D5DE}">
      <dgm:prSet/>
      <dgm:spPr/>
      <dgm:t>
        <a:bodyPr/>
        <a:lstStyle/>
        <a:p>
          <a:endParaRPr lang="zh-CN" altLang="en-US"/>
        </a:p>
      </dgm:t>
    </dgm:pt>
    <dgm:pt modelId="{93BB9F17-037E-4051-B52C-5DB589DCB6DA}">
      <dgm:prSet phldrT="[文本]"/>
      <dgm:spPr/>
      <dgm:t>
        <a:bodyPr/>
        <a:lstStyle/>
        <a:p>
          <a:r>
            <a:rPr lang="zh-CN" altLang="en-US" dirty="0"/>
            <a:t>超过一年</a:t>
          </a:r>
        </a:p>
      </dgm:t>
    </dgm:pt>
    <dgm:pt modelId="{EBA70D6A-503C-4236-9C0B-D39EA4A28C30}" type="parTrans" cxnId="{B8F3307E-7324-4299-BD69-924813DD4F6F}">
      <dgm:prSet/>
      <dgm:spPr/>
      <dgm:t>
        <a:bodyPr/>
        <a:lstStyle/>
        <a:p>
          <a:endParaRPr lang="zh-CN" altLang="en-US"/>
        </a:p>
      </dgm:t>
    </dgm:pt>
    <dgm:pt modelId="{EA4ABE38-599D-4749-9C89-E3C98123F908}" type="sibTrans" cxnId="{B8F3307E-7324-4299-BD69-924813DD4F6F}">
      <dgm:prSet/>
      <dgm:spPr/>
      <dgm:t>
        <a:bodyPr/>
        <a:lstStyle/>
        <a:p>
          <a:endParaRPr lang="zh-CN" altLang="en-US"/>
        </a:p>
      </dgm:t>
    </dgm:pt>
    <dgm:pt modelId="{8DB79C1F-239B-4B9A-BE44-7E5C70D453A8}" type="pres">
      <dgm:prSet presAssocID="{010A8DC7-F852-489B-B81C-1852AFA08F9E}" presName="Name0" presStyleCnt="0">
        <dgm:presLayoutVars>
          <dgm:dir/>
          <dgm:resizeHandles val="exact"/>
        </dgm:presLayoutVars>
      </dgm:prSet>
      <dgm:spPr/>
    </dgm:pt>
    <dgm:pt modelId="{A35614FF-C059-4752-9FD0-278490DA8E24}" type="pres">
      <dgm:prSet presAssocID="{661299A4-1AE7-42DF-B1EC-865623C29835}" presName="parTxOnly" presStyleLbl="node1" presStyleIdx="0" presStyleCnt="3" custScaleY="39304">
        <dgm:presLayoutVars>
          <dgm:bulletEnabled val="1"/>
        </dgm:presLayoutVars>
      </dgm:prSet>
      <dgm:spPr/>
    </dgm:pt>
    <dgm:pt modelId="{23522073-F9DE-439C-8EFB-B95C0BDA942A}" type="pres">
      <dgm:prSet presAssocID="{0A6BAB2C-F372-47E9-BB60-215B249585C7}" presName="parSpace" presStyleCnt="0"/>
      <dgm:spPr/>
    </dgm:pt>
    <dgm:pt modelId="{84C34B63-ED12-41A2-BA00-A063E8F0D69C}" type="pres">
      <dgm:prSet presAssocID="{A1373BDC-F6FE-4B67-8DEF-21137CCB6C07}" presName="parTxOnly" presStyleLbl="node1" presStyleIdx="1" presStyleCnt="3" custScaleY="39304">
        <dgm:presLayoutVars>
          <dgm:bulletEnabled val="1"/>
        </dgm:presLayoutVars>
      </dgm:prSet>
      <dgm:spPr/>
    </dgm:pt>
    <dgm:pt modelId="{6B971D3D-4FFD-4C00-8DFA-DCB5200A24FD}" type="pres">
      <dgm:prSet presAssocID="{AF6975CC-64A7-4D49-A886-62559B67D863}" presName="parSpace" presStyleCnt="0"/>
      <dgm:spPr/>
    </dgm:pt>
    <dgm:pt modelId="{FB8968CF-7A03-4D91-8579-987AA1D9774B}" type="pres">
      <dgm:prSet presAssocID="{93BB9F17-037E-4051-B52C-5DB589DCB6DA}" presName="parTxOnly" presStyleLbl="node1" presStyleIdx="2" presStyleCnt="3" custScaleY="39304">
        <dgm:presLayoutVars>
          <dgm:bulletEnabled val="1"/>
        </dgm:presLayoutVars>
      </dgm:prSet>
      <dgm:spPr/>
    </dgm:pt>
  </dgm:ptLst>
  <dgm:cxnLst>
    <dgm:cxn modelId="{7B5B6523-92CF-4DCE-920B-31A92B476FA2}" type="presOf" srcId="{661299A4-1AE7-42DF-B1EC-865623C29835}" destId="{A35614FF-C059-4752-9FD0-278490DA8E24}" srcOrd="0" destOrd="0" presId="urn:microsoft.com/office/officeart/2005/8/layout/hChevron3"/>
    <dgm:cxn modelId="{37E7CE3D-23F7-4EFA-9FDC-B2632DA8F0D3}" type="presOf" srcId="{A1373BDC-F6FE-4B67-8DEF-21137CCB6C07}" destId="{84C34B63-ED12-41A2-BA00-A063E8F0D69C}" srcOrd="0" destOrd="0" presId="urn:microsoft.com/office/officeart/2005/8/layout/hChevron3"/>
    <dgm:cxn modelId="{C7334F41-5202-4234-9F81-6B8E9273E902}" type="presOf" srcId="{93BB9F17-037E-4051-B52C-5DB589DCB6DA}" destId="{FB8968CF-7A03-4D91-8579-987AA1D9774B}" srcOrd="0" destOrd="0" presId="urn:microsoft.com/office/officeart/2005/8/layout/hChevron3"/>
    <dgm:cxn modelId="{AEF43C6A-F008-4F51-9F14-24E15005D5DE}" srcId="{010A8DC7-F852-489B-B81C-1852AFA08F9E}" destId="{A1373BDC-F6FE-4B67-8DEF-21137CCB6C07}" srcOrd="1" destOrd="0" parTransId="{AA8AC41C-5FBD-4F83-BB0F-2E92E403769F}" sibTransId="{AF6975CC-64A7-4D49-A886-62559B67D863}"/>
    <dgm:cxn modelId="{B8F3307E-7324-4299-BD69-924813DD4F6F}" srcId="{010A8DC7-F852-489B-B81C-1852AFA08F9E}" destId="{93BB9F17-037E-4051-B52C-5DB589DCB6DA}" srcOrd="2" destOrd="0" parTransId="{EBA70D6A-503C-4236-9C0B-D39EA4A28C30}" sibTransId="{EA4ABE38-599D-4749-9C89-E3C98123F908}"/>
    <dgm:cxn modelId="{49A37097-66F9-483B-BF70-E7AE9685C12D}" type="presOf" srcId="{010A8DC7-F852-489B-B81C-1852AFA08F9E}" destId="{8DB79C1F-239B-4B9A-BE44-7E5C70D453A8}" srcOrd="0" destOrd="0" presId="urn:microsoft.com/office/officeart/2005/8/layout/hChevron3"/>
    <dgm:cxn modelId="{FB5CE4BB-7614-4FED-85AF-70956A67947B}" srcId="{010A8DC7-F852-489B-B81C-1852AFA08F9E}" destId="{661299A4-1AE7-42DF-B1EC-865623C29835}" srcOrd="0" destOrd="0" parTransId="{E9F193E8-5930-4D36-BEB2-45EA93381CBE}" sibTransId="{0A6BAB2C-F372-47E9-BB60-215B249585C7}"/>
    <dgm:cxn modelId="{D012029B-93B2-4A5F-B3AE-99446BA071FD}" type="presParOf" srcId="{8DB79C1F-239B-4B9A-BE44-7E5C70D453A8}" destId="{A35614FF-C059-4752-9FD0-278490DA8E24}" srcOrd="0" destOrd="0" presId="urn:microsoft.com/office/officeart/2005/8/layout/hChevron3"/>
    <dgm:cxn modelId="{B725A17B-90E3-4297-A961-224CFC871F61}" type="presParOf" srcId="{8DB79C1F-239B-4B9A-BE44-7E5C70D453A8}" destId="{23522073-F9DE-439C-8EFB-B95C0BDA942A}" srcOrd="1" destOrd="0" presId="urn:microsoft.com/office/officeart/2005/8/layout/hChevron3"/>
    <dgm:cxn modelId="{4DE46866-FF45-4F14-89B2-C0ECCB57A66F}" type="presParOf" srcId="{8DB79C1F-239B-4B9A-BE44-7E5C70D453A8}" destId="{84C34B63-ED12-41A2-BA00-A063E8F0D69C}" srcOrd="2" destOrd="0" presId="urn:microsoft.com/office/officeart/2005/8/layout/hChevron3"/>
    <dgm:cxn modelId="{6C8F7ED1-671D-466E-859B-FB3DFA111896}" type="presParOf" srcId="{8DB79C1F-239B-4B9A-BE44-7E5C70D453A8}" destId="{6B971D3D-4FFD-4C00-8DFA-DCB5200A24FD}" srcOrd="3" destOrd="0" presId="urn:microsoft.com/office/officeart/2005/8/layout/hChevron3"/>
    <dgm:cxn modelId="{D0458B35-BA78-40B4-9544-D087C02A319B}" type="presParOf" srcId="{8DB79C1F-239B-4B9A-BE44-7E5C70D453A8}" destId="{FB8968CF-7A03-4D91-8579-987AA1D9774B}" srcOrd="4"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198FFCE-095D-46B0-903D-46219C6399D4}" type="doc">
      <dgm:prSet loTypeId="urn:microsoft.com/office/officeart/2005/8/layout/vList5" loCatId="list" qsTypeId="urn:microsoft.com/office/officeart/2005/8/quickstyle/simple2" qsCatId="simple" csTypeId="urn:microsoft.com/office/officeart/2005/8/colors/colorful5" csCatId="colorful" phldr="1"/>
      <dgm:spPr/>
      <dgm:t>
        <a:bodyPr/>
        <a:lstStyle/>
        <a:p>
          <a:endParaRPr lang="zh-CN" altLang="en-US"/>
        </a:p>
      </dgm:t>
    </dgm:pt>
    <dgm:pt modelId="{54025624-EC28-41C3-A1CB-535D4DDBF5F8}">
      <dgm:prSet phldrT="[文本]"/>
      <dgm:spPr/>
      <dgm:t>
        <a:bodyPr/>
        <a:lstStyle/>
        <a:p>
          <a:r>
            <a:rPr lang="zh-CN" altLang="en-US" b="1" dirty="0">
              <a:solidFill>
                <a:schemeClr val="tx1"/>
              </a:solidFill>
            </a:rPr>
            <a:t>固定期限</a:t>
          </a:r>
        </a:p>
      </dgm:t>
    </dgm:pt>
    <dgm:pt modelId="{33807FF9-BA6E-4175-862B-36EC133BE59E}" type="parTrans" cxnId="{ACCE5ECE-1DA6-49D7-A60F-62AE520510A7}">
      <dgm:prSet/>
      <dgm:spPr/>
      <dgm:t>
        <a:bodyPr/>
        <a:lstStyle/>
        <a:p>
          <a:endParaRPr lang="zh-CN" altLang="en-US"/>
        </a:p>
      </dgm:t>
    </dgm:pt>
    <dgm:pt modelId="{0623226F-BBF7-4AA1-A188-9B4A42034A2C}" type="sibTrans" cxnId="{ACCE5ECE-1DA6-49D7-A60F-62AE520510A7}">
      <dgm:prSet/>
      <dgm:spPr/>
      <dgm:t>
        <a:bodyPr/>
        <a:lstStyle/>
        <a:p>
          <a:endParaRPr lang="zh-CN" altLang="en-US"/>
        </a:p>
      </dgm:t>
    </dgm:pt>
    <dgm:pt modelId="{A0D79F0C-D20C-481A-9C00-80093DE4AB4C}">
      <dgm:prSet phldrT="[文本]"/>
      <dgm:spPr/>
      <dgm:t>
        <a:bodyPr/>
        <a:lstStyle/>
        <a:p>
          <a:r>
            <a:rPr lang="zh-CN" altLang="en-US" b="1" dirty="0"/>
            <a:t>终止时间确定，协商一致还可续签</a:t>
          </a:r>
        </a:p>
      </dgm:t>
    </dgm:pt>
    <dgm:pt modelId="{CEE81DE2-9352-4CD4-9324-A6780756B3D7}" type="parTrans" cxnId="{902F211B-0713-42B7-92F2-854DD317BCF4}">
      <dgm:prSet/>
      <dgm:spPr/>
      <dgm:t>
        <a:bodyPr/>
        <a:lstStyle/>
        <a:p>
          <a:endParaRPr lang="zh-CN" altLang="en-US"/>
        </a:p>
      </dgm:t>
    </dgm:pt>
    <dgm:pt modelId="{3E7CD256-45AC-4BE0-8C21-757B7E43D179}" type="sibTrans" cxnId="{902F211B-0713-42B7-92F2-854DD317BCF4}">
      <dgm:prSet/>
      <dgm:spPr/>
      <dgm:t>
        <a:bodyPr/>
        <a:lstStyle/>
        <a:p>
          <a:endParaRPr lang="zh-CN" altLang="en-US"/>
        </a:p>
      </dgm:t>
    </dgm:pt>
    <dgm:pt modelId="{0D4F99FE-CCF0-4A19-84DC-21A1CF5EF1AB}">
      <dgm:prSet phldrT="[文本]"/>
      <dgm:spPr/>
      <dgm:t>
        <a:bodyPr/>
        <a:lstStyle/>
        <a:p>
          <a:r>
            <a:rPr lang="zh-CN" altLang="en-US" b="1" dirty="0"/>
            <a:t>期限长短取决于用人单位的管理，</a:t>
          </a:r>
          <a:r>
            <a:rPr lang="en-US" altLang="zh-CN" b="1" dirty="0"/>
            <a:t>3</a:t>
          </a:r>
          <a:r>
            <a:rPr lang="zh-CN" altLang="en-US" b="1" dirty="0"/>
            <a:t>到</a:t>
          </a:r>
          <a:r>
            <a:rPr lang="en-US" altLang="zh-CN" b="1" dirty="0"/>
            <a:t>8</a:t>
          </a:r>
          <a:r>
            <a:rPr lang="zh-CN" altLang="en-US" b="1" dirty="0"/>
            <a:t>年之间</a:t>
          </a:r>
        </a:p>
      </dgm:t>
    </dgm:pt>
    <dgm:pt modelId="{6681472F-1D0B-452E-B2A0-8829FBE9001B}" type="parTrans" cxnId="{6C7BE46D-AF33-43C7-AF82-B186B6197954}">
      <dgm:prSet/>
      <dgm:spPr/>
      <dgm:t>
        <a:bodyPr/>
        <a:lstStyle/>
        <a:p>
          <a:endParaRPr lang="zh-CN" altLang="en-US"/>
        </a:p>
      </dgm:t>
    </dgm:pt>
    <dgm:pt modelId="{2C3AFA7B-5640-4D31-BC34-E5B3DC02FE4B}" type="sibTrans" cxnId="{6C7BE46D-AF33-43C7-AF82-B186B6197954}">
      <dgm:prSet/>
      <dgm:spPr/>
      <dgm:t>
        <a:bodyPr/>
        <a:lstStyle/>
        <a:p>
          <a:endParaRPr lang="zh-CN" altLang="en-US"/>
        </a:p>
      </dgm:t>
    </dgm:pt>
    <dgm:pt modelId="{809C448A-FEDB-485D-9944-D7CFBE97E108}">
      <dgm:prSet phldrT="[文本]"/>
      <dgm:spPr/>
      <dgm:t>
        <a:bodyPr/>
        <a:lstStyle/>
        <a:p>
          <a:r>
            <a:rPr lang="zh-CN" altLang="en-US" b="1" dirty="0">
              <a:solidFill>
                <a:schemeClr val="tx1"/>
              </a:solidFill>
            </a:rPr>
            <a:t>无固定期限</a:t>
          </a:r>
        </a:p>
      </dgm:t>
    </dgm:pt>
    <dgm:pt modelId="{22F64B9F-D6A7-4EAE-920B-2E4220AC7C6B}" type="parTrans" cxnId="{C63E64BC-95C9-4140-8BA4-EEF3BCD6564E}">
      <dgm:prSet/>
      <dgm:spPr/>
      <dgm:t>
        <a:bodyPr/>
        <a:lstStyle/>
        <a:p>
          <a:endParaRPr lang="zh-CN" altLang="en-US"/>
        </a:p>
      </dgm:t>
    </dgm:pt>
    <dgm:pt modelId="{25B67444-49FD-4007-838A-AB796C91C534}" type="sibTrans" cxnId="{C63E64BC-95C9-4140-8BA4-EEF3BCD6564E}">
      <dgm:prSet/>
      <dgm:spPr/>
      <dgm:t>
        <a:bodyPr/>
        <a:lstStyle/>
        <a:p>
          <a:endParaRPr lang="zh-CN" altLang="en-US"/>
        </a:p>
      </dgm:t>
    </dgm:pt>
    <dgm:pt modelId="{30CCA3AE-56F4-48DB-9777-42E6153ADE46}">
      <dgm:prSet phldrT="[文本]"/>
      <dgm:spPr/>
      <dgm:t>
        <a:bodyPr/>
        <a:lstStyle/>
        <a:p>
          <a:r>
            <a:rPr lang="zh-CN" altLang="en-US" b="1" dirty="0"/>
            <a:t>终止时间不确定，而不是没有终止时间</a:t>
          </a:r>
        </a:p>
      </dgm:t>
    </dgm:pt>
    <dgm:pt modelId="{854D0B38-7B29-4A4A-A5DF-A4523F4DC09A}" type="parTrans" cxnId="{920501E6-0B78-4AB6-969C-8EB295C7DB5A}">
      <dgm:prSet/>
      <dgm:spPr/>
      <dgm:t>
        <a:bodyPr/>
        <a:lstStyle/>
        <a:p>
          <a:endParaRPr lang="zh-CN" altLang="en-US"/>
        </a:p>
      </dgm:t>
    </dgm:pt>
    <dgm:pt modelId="{EB1B705F-5F55-41F9-9814-2E46C8F8F7DC}" type="sibTrans" cxnId="{920501E6-0B78-4AB6-969C-8EB295C7DB5A}">
      <dgm:prSet/>
      <dgm:spPr/>
      <dgm:t>
        <a:bodyPr/>
        <a:lstStyle/>
        <a:p>
          <a:endParaRPr lang="zh-CN" altLang="en-US"/>
        </a:p>
      </dgm:t>
    </dgm:pt>
    <dgm:pt modelId="{637BE69E-B0CF-45C5-ADB8-89D03FE0816F}">
      <dgm:prSet phldrT="[文本]"/>
      <dgm:spPr/>
      <dgm:t>
        <a:bodyPr/>
        <a:lstStyle/>
        <a:p>
          <a:r>
            <a:rPr lang="zh-CN" altLang="en-US" b="1" dirty="0"/>
            <a:t>双方协商、法定情形、推定情形，选择权在劳动者</a:t>
          </a:r>
        </a:p>
      </dgm:t>
    </dgm:pt>
    <dgm:pt modelId="{58033FF0-9C17-4725-8347-CD6BF02B40A2}" type="parTrans" cxnId="{21C880BA-61FD-4B5C-8D40-A0A31DBF26C0}">
      <dgm:prSet/>
      <dgm:spPr/>
      <dgm:t>
        <a:bodyPr/>
        <a:lstStyle/>
        <a:p>
          <a:endParaRPr lang="zh-CN" altLang="en-US"/>
        </a:p>
      </dgm:t>
    </dgm:pt>
    <dgm:pt modelId="{FCD1B94C-8729-4C30-A2E9-EEAA2D481DE9}" type="sibTrans" cxnId="{21C880BA-61FD-4B5C-8D40-A0A31DBF26C0}">
      <dgm:prSet/>
      <dgm:spPr/>
      <dgm:t>
        <a:bodyPr/>
        <a:lstStyle/>
        <a:p>
          <a:endParaRPr lang="zh-CN" altLang="en-US"/>
        </a:p>
      </dgm:t>
    </dgm:pt>
    <dgm:pt modelId="{F0F9E822-6D02-488D-8474-E17ED5009FF2}">
      <dgm:prSet phldrT="[文本]"/>
      <dgm:spPr/>
      <dgm:t>
        <a:bodyPr/>
        <a:lstStyle/>
        <a:p>
          <a:r>
            <a:rPr lang="zh-CN" altLang="en-US" b="1" dirty="0"/>
            <a:t>以完成一定工作任务为期限</a:t>
          </a:r>
        </a:p>
      </dgm:t>
    </dgm:pt>
    <dgm:pt modelId="{18A32E4E-3827-4BAE-A1FC-101137EED9EA}" type="parTrans" cxnId="{8679A301-569F-4754-992B-7192C15DBC8A}">
      <dgm:prSet/>
      <dgm:spPr/>
      <dgm:t>
        <a:bodyPr/>
        <a:lstStyle/>
        <a:p>
          <a:endParaRPr lang="zh-CN" altLang="en-US"/>
        </a:p>
      </dgm:t>
    </dgm:pt>
    <dgm:pt modelId="{09AE45D2-7569-4B52-A14F-88A69797B4F9}" type="sibTrans" cxnId="{8679A301-569F-4754-992B-7192C15DBC8A}">
      <dgm:prSet/>
      <dgm:spPr/>
      <dgm:t>
        <a:bodyPr/>
        <a:lstStyle/>
        <a:p>
          <a:endParaRPr lang="zh-CN" altLang="en-US"/>
        </a:p>
      </dgm:t>
    </dgm:pt>
    <dgm:pt modelId="{4A0FEAE8-D9A1-41A8-B811-3D3F5F1E7BDB}">
      <dgm:prSet phldrT="[文本]"/>
      <dgm:spPr/>
      <dgm:t>
        <a:bodyPr/>
        <a:lstStyle/>
        <a:p>
          <a:r>
            <a:rPr lang="zh-CN" altLang="en-US" b="1" dirty="0"/>
            <a:t>以某项工作的完成作为合同期限</a:t>
          </a:r>
        </a:p>
      </dgm:t>
    </dgm:pt>
    <dgm:pt modelId="{33FC4E44-F718-4D3F-8B48-D404A4297A87}" type="parTrans" cxnId="{23B0229C-8E4C-460B-A42D-BE292A5AF7ED}">
      <dgm:prSet/>
      <dgm:spPr/>
      <dgm:t>
        <a:bodyPr/>
        <a:lstStyle/>
        <a:p>
          <a:endParaRPr lang="zh-CN" altLang="en-US"/>
        </a:p>
      </dgm:t>
    </dgm:pt>
    <dgm:pt modelId="{3617BB4E-DD43-48A7-AD56-F06EA3208972}" type="sibTrans" cxnId="{23B0229C-8E4C-460B-A42D-BE292A5AF7ED}">
      <dgm:prSet/>
      <dgm:spPr/>
      <dgm:t>
        <a:bodyPr/>
        <a:lstStyle/>
        <a:p>
          <a:endParaRPr lang="zh-CN" altLang="en-US"/>
        </a:p>
      </dgm:t>
    </dgm:pt>
    <dgm:pt modelId="{AF7BB63B-529C-4657-BE2D-EE5664C06115}">
      <dgm:prSet phldrT="[文本]"/>
      <dgm:spPr/>
      <dgm:t>
        <a:bodyPr/>
        <a:lstStyle/>
        <a:p>
          <a:r>
            <a:rPr lang="zh-CN" altLang="en-US" b="1" dirty="0"/>
            <a:t>可灵活运用</a:t>
          </a:r>
        </a:p>
      </dgm:t>
    </dgm:pt>
    <dgm:pt modelId="{C8BA7D0E-AEEC-4BDB-9A4E-7C9553B32916}" type="parTrans" cxnId="{1B0EE659-A221-4A1A-9871-4FE9E585F1BB}">
      <dgm:prSet/>
      <dgm:spPr/>
      <dgm:t>
        <a:bodyPr/>
        <a:lstStyle/>
        <a:p>
          <a:endParaRPr lang="zh-CN" altLang="en-US"/>
        </a:p>
      </dgm:t>
    </dgm:pt>
    <dgm:pt modelId="{45EEB7BE-247A-4920-8504-0C7AFCE614AA}" type="sibTrans" cxnId="{1B0EE659-A221-4A1A-9871-4FE9E585F1BB}">
      <dgm:prSet/>
      <dgm:spPr/>
      <dgm:t>
        <a:bodyPr/>
        <a:lstStyle/>
        <a:p>
          <a:endParaRPr lang="zh-CN" altLang="en-US"/>
        </a:p>
      </dgm:t>
    </dgm:pt>
    <dgm:pt modelId="{9416A9E2-D99A-4964-88FE-23534E8462AF}" type="pres">
      <dgm:prSet presAssocID="{1198FFCE-095D-46B0-903D-46219C6399D4}" presName="Name0" presStyleCnt="0">
        <dgm:presLayoutVars>
          <dgm:dir/>
          <dgm:animLvl val="lvl"/>
          <dgm:resizeHandles val="exact"/>
        </dgm:presLayoutVars>
      </dgm:prSet>
      <dgm:spPr/>
    </dgm:pt>
    <dgm:pt modelId="{8D0A2B25-B5FD-4CD5-85F4-54C2F55C5C1E}" type="pres">
      <dgm:prSet presAssocID="{54025624-EC28-41C3-A1CB-535D4DDBF5F8}" presName="linNode" presStyleCnt="0"/>
      <dgm:spPr/>
    </dgm:pt>
    <dgm:pt modelId="{EDFC1586-3C36-4E03-ABA7-34FC4F50EEC0}" type="pres">
      <dgm:prSet presAssocID="{54025624-EC28-41C3-A1CB-535D4DDBF5F8}" presName="parentText" presStyleLbl="node1" presStyleIdx="0" presStyleCnt="3">
        <dgm:presLayoutVars>
          <dgm:chMax val="1"/>
          <dgm:bulletEnabled val="1"/>
        </dgm:presLayoutVars>
      </dgm:prSet>
      <dgm:spPr/>
    </dgm:pt>
    <dgm:pt modelId="{A889A8EB-CC6A-4A92-B021-3AF6EBC578F2}" type="pres">
      <dgm:prSet presAssocID="{54025624-EC28-41C3-A1CB-535D4DDBF5F8}" presName="descendantText" presStyleLbl="alignAccFollowNode1" presStyleIdx="0" presStyleCnt="3">
        <dgm:presLayoutVars>
          <dgm:bulletEnabled val="1"/>
        </dgm:presLayoutVars>
      </dgm:prSet>
      <dgm:spPr/>
    </dgm:pt>
    <dgm:pt modelId="{30827832-A39E-48B1-8A6B-729692C88A78}" type="pres">
      <dgm:prSet presAssocID="{0623226F-BBF7-4AA1-A188-9B4A42034A2C}" presName="sp" presStyleCnt="0"/>
      <dgm:spPr/>
    </dgm:pt>
    <dgm:pt modelId="{008C1955-B9D3-498A-8E95-72F76FB65110}" type="pres">
      <dgm:prSet presAssocID="{809C448A-FEDB-485D-9944-D7CFBE97E108}" presName="linNode" presStyleCnt="0"/>
      <dgm:spPr/>
    </dgm:pt>
    <dgm:pt modelId="{CA3217DD-AD54-41C7-8B03-8B685B345A74}" type="pres">
      <dgm:prSet presAssocID="{809C448A-FEDB-485D-9944-D7CFBE97E108}" presName="parentText" presStyleLbl="node1" presStyleIdx="1" presStyleCnt="3">
        <dgm:presLayoutVars>
          <dgm:chMax val="1"/>
          <dgm:bulletEnabled val="1"/>
        </dgm:presLayoutVars>
      </dgm:prSet>
      <dgm:spPr/>
    </dgm:pt>
    <dgm:pt modelId="{206FBC0D-F448-41DA-87BE-B98B37B3B774}" type="pres">
      <dgm:prSet presAssocID="{809C448A-FEDB-485D-9944-D7CFBE97E108}" presName="descendantText" presStyleLbl="alignAccFollowNode1" presStyleIdx="1" presStyleCnt="3">
        <dgm:presLayoutVars>
          <dgm:bulletEnabled val="1"/>
        </dgm:presLayoutVars>
      </dgm:prSet>
      <dgm:spPr/>
    </dgm:pt>
    <dgm:pt modelId="{882ED1FE-AE5A-4E11-9234-89A01D0F01FA}" type="pres">
      <dgm:prSet presAssocID="{25B67444-49FD-4007-838A-AB796C91C534}" presName="sp" presStyleCnt="0"/>
      <dgm:spPr/>
    </dgm:pt>
    <dgm:pt modelId="{C0A663D1-0D29-43DE-9D7E-12D08A768F9E}" type="pres">
      <dgm:prSet presAssocID="{F0F9E822-6D02-488D-8474-E17ED5009FF2}" presName="linNode" presStyleCnt="0"/>
      <dgm:spPr/>
    </dgm:pt>
    <dgm:pt modelId="{827E0402-2CDA-4601-A045-BFCE5CA7EE5B}" type="pres">
      <dgm:prSet presAssocID="{F0F9E822-6D02-488D-8474-E17ED5009FF2}" presName="parentText" presStyleLbl="node1" presStyleIdx="2" presStyleCnt="3">
        <dgm:presLayoutVars>
          <dgm:chMax val="1"/>
          <dgm:bulletEnabled val="1"/>
        </dgm:presLayoutVars>
      </dgm:prSet>
      <dgm:spPr/>
    </dgm:pt>
    <dgm:pt modelId="{1A90E254-0EC0-41C6-A472-4864DC0E79BD}" type="pres">
      <dgm:prSet presAssocID="{F0F9E822-6D02-488D-8474-E17ED5009FF2}" presName="descendantText" presStyleLbl="alignAccFollowNode1" presStyleIdx="2" presStyleCnt="3" custLinFactNeighborX="4167" custLinFactNeighborY="801">
        <dgm:presLayoutVars>
          <dgm:bulletEnabled val="1"/>
        </dgm:presLayoutVars>
      </dgm:prSet>
      <dgm:spPr/>
    </dgm:pt>
  </dgm:ptLst>
  <dgm:cxnLst>
    <dgm:cxn modelId="{8679A301-569F-4754-992B-7192C15DBC8A}" srcId="{1198FFCE-095D-46B0-903D-46219C6399D4}" destId="{F0F9E822-6D02-488D-8474-E17ED5009FF2}" srcOrd="2" destOrd="0" parTransId="{18A32E4E-3827-4BAE-A1FC-101137EED9EA}" sibTransId="{09AE45D2-7569-4B52-A14F-88A69797B4F9}"/>
    <dgm:cxn modelId="{5B7AD011-A595-4B63-8165-26D8A41129F9}" type="presOf" srcId="{30CCA3AE-56F4-48DB-9777-42E6153ADE46}" destId="{206FBC0D-F448-41DA-87BE-B98B37B3B774}" srcOrd="0" destOrd="0" presId="urn:microsoft.com/office/officeart/2005/8/layout/vList5"/>
    <dgm:cxn modelId="{902F211B-0713-42B7-92F2-854DD317BCF4}" srcId="{54025624-EC28-41C3-A1CB-535D4DDBF5F8}" destId="{A0D79F0C-D20C-481A-9C00-80093DE4AB4C}" srcOrd="0" destOrd="0" parTransId="{CEE81DE2-9352-4CD4-9324-A6780756B3D7}" sibTransId="{3E7CD256-45AC-4BE0-8C21-757B7E43D179}"/>
    <dgm:cxn modelId="{7902DE2D-E5A6-44AE-8B6F-27A9988CAC5B}" type="presOf" srcId="{1198FFCE-095D-46B0-903D-46219C6399D4}" destId="{9416A9E2-D99A-4964-88FE-23534E8462AF}" srcOrd="0" destOrd="0" presId="urn:microsoft.com/office/officeart/2005/8/layout/vList5"/>
    <dgm:cxn modelId="{45CBA867-B9FE-4FDF-B1B2-29C3A5A88838}" type="presOf" srcId="{AF7BB63B-529C-4657-BE2D-EE5664C06115}" destId="{1A90E254-0EC0-41C6-A472-4864DC0E79BD}" srcOrd="0" destOrd="1" presId="urn:microsoft.com/office/officeart/2005/8/layout/vList5"/>
    <dgm:cxn modelId="{6C7BE46D-AF33-43C7-AF82-B186B6197954}" srcId="{54025624-EC28-41C3-A1CB-535D4DDBF5F8}" destId="{0D4F99FE-CCF0-4A19-84DC-21A1CF5EF1AB}" srcOrd="1" destOrd="0" parTransId="{6681472F-1D0B-452E-B2A0-8829FBE9001B}" sibTransId="{2C3AFA7B-5640-4D31-BC34-E5B3DC02FE4B}"/>
    <dgm:cxn modelId="{7BA1FE75-4628-42E1-9E67-7C1EF7C9BBF4}" type="presOf" srcId="{0D4F99FE-CCF0-4A19-84DC-21A1CF5EF1AB}" destId="{A889A8EB-CC6A-4A92-B021-3AF6EBC578F2}" srcOrd="0" destOrd="1" presId="urn:microsoft.com/office/officeart/2005/8/layout/vList5"/>
    <dgm:cxn modelId="{1B0EE659-A221-4A1A-9871-4FE9E585F1BB}" srcId="{F0F9E822-6D02-488D-8474-E17ED5009FF2}" destId="{AF7BB63B-529C-4657-BE2D-EE5664C06115}" srcOrd="1" destOrd="0" parTransId="{C8BA7D0E-AEEC-4BDB-9A4E-7C9553B32916}" sibTransId="{45EEB7BE-247A-4920-8504-0C7AFCE614AA}"/>
    <dgm:cxn modelId="{23B0229C-8E4C-460B-A42D-BE292A5AF7ED}" srcId="{F0F9E822-6D02-488D-8474-E17ED5009FF2}" destId="{4A0FEAE8-D9A1-41A8-B811-3D3F5F1E7BDB}" srcOrd="0" destOrd="0" parTransId="{33FC4E44-F718-4D3F-8B48-D404A4297A87}" sibTransId="{3617BB4E-DD43-48A7-AD56-F06EA3208972}"/>
    <dgm:cxn modelId="{8924B4A0-287A-4803-8538-E1959769ADE5}" type="presOf" srcId="{809C448A-FEDB-485D-9944-D7CFBE97E108}" destId="{CA3217DD-AD54-41C7-8B03-8B685B345A74}" srcOrd="0" destOrd="0" presId="urn:microsoft.com/office/officeart/2005/8/layout/vList5"/>
    <dgm:cxn modelId="{E90204B9-730B-44F0-B5FB-1E833FAE000F}" type="presOf" srcId="{54025624-EC28-41C3-A1CB-535D4DDBF5F8}" destId="{EDFC1586-3C36-4E03-ABA7-34FC4F50EEC0}" srcOrd="0" destOrd="0" presId="urn:microsoft.com/office/officeart/2005/8/layout/vList5"/>
    <dgm:cxn modelId="{21C880BA-61FD-4B5C-8D40-A0A31DBF26C0}" srcId="{809C448A-FEDB-485D-9944-D7CFBE97E108}" destId="{637BE69E-B0CF-45C5-ADB8-89D03FE0816F}" srcOrd="1" destOrd="0" parTransId="{58033FF0-9C17-4725-8347-CD6BF02B40A2}" sibTransId="{FCD1B94C-8729-4C30-A2E9-EEAA2D481DE9}"/>
    <dgm:cxn modelId="{C63E64BC-95C9-4140-8BA4-EEF3BCD6564E}" srcId="{1198FFCE-095D-46B0-903D-46219C6399D4}" destId="{809C448A-FEDB-485D-9944-D7CFBE97E108}" srcOrd="1" destOrd="0" parTransId="{22F64B9F-D6A7-4EAE-920B-2E4220AC7C6B}" sibTransId="{25B67444-49FD-4007-838A-AB796C91C534}"/>
    <dgm:cxn modelId="{ACCE5ECE-1DA6-49D7-A60F-62AE520510A7}" srcId="{1198FFCE-095D-46B0-903D-46219C6399D4}" destId="{54025624-EC28-41C3-A1CB-535D4DDBF5F8}" srcOrd="0" destOrd="0" parTransId="{33807FF9-BA6E-4175-862B-36EC133BE59E}" sibTransId="{0623226F-BBF7-4AA1-A188-9B4A42034A2C}"/>
    <dgm:cxn modelId="{920501E6-0B78-4AB6-969C-8EB295C7DB5A}" srcId="{809C448A-FEDB-485D-9944-D7CFBE97E108}" destId="{30CCA3AE-56F4-48DB-9777-42E6153ADE46}" srcOrd="0" destOrd="0" parTransId="{854D0B38-7B29-4A4A-A5DF-A4523F4DC09A}" sibTransId="{EB1B705F-5F55-41F9-9814-2E46C8F8F7DC}"/>
    <dgm:cxn modelId="{49C049E6-DBD4-4B10-8595-A8B00D5D1A00}" type="presOf" srcId="{637BE69E-B0CF-45C5-ADB8-89D03FE0816F}" destId="{206FBC0D-F448-41DA-87BE-B98B37B3B774}" srcOrd="0" destOrd="1" presId="urn:microsoft.com/office/officeart/2005/8/layout/vList5"/>
    <dgm:cxn modelId="{20D2FBE9-2AE9-4619-9033-50E15156BF19}" type="presOf" srcId="{4A0FEAE8-D9A1-41A8-B811-3D3F5F1E7BDB}" destId="{1A90E254-0EC0-41C6-A472-4864DC0E79BD}" srcOrd="0" destOrd="0" presId="urn:microsoft.com/office/officeart/2005/8/layout/vList5"/>
    <dgm:cxn modelId="{E069CBF8-9EE0-42FF-9B60-469915B5368A}" type="presOf" srcId="{F0F9E822-6D02-488D-8474-E17ED5009FF2}" destId="{827E0402-2CDA-4601-A045-BFCE5CA7EE5B}" srcOrd="0" destOrd="0" presId="urn:microsoft.com/office/officeart/2005/8/layout/vList5"/>
    <dgm:cxn modelId="{974474FA-2FAB-4CFB-A0C2-7BC6FF79612E}" type="presOf" srcId="{A0D79F0C-D20C-481A-9C00-80093DE4AB4C}" destId="{A889A8EB-CC6A-4A92-B021-3AF6EBC578F2}" srcOrd="0" destOrd="0" presId="urn:microsoft.com/office/officeart/2005/8/layout/vList5"/>
    <dgm:cxn modelId="{9B936E5D-6F25-4787-9C8D-FA20C22D78CF}" type="presParOf" srcId="{9416A9E2-D99A-4964-88FE-23534E8462AF}" destId="{8D0A2B25-B5FD-4CD5-85F4-54C2F55C5C1E}" srcOrd="0" destOrd="0" presId="urn:microsoft.com/office/officeart/2005/8/layout/vList5"/>
    <dgm:cxn modelId="{5C4B8DA8-1CA7-433E-847F-5DDFE358DB60}" type="presParOf" srcId="{8D0A2B25-B5FD-4CD5-85F4-54C2F55C5C1E}" destId="{EDFC1586-3C36-4E03-ABA7-34FC4F50EEC0}" srcOrd="0" destOrd="0" presId="urn:microsoft.com/office/officeart/2005/8/layout/vList5"/>
    <dgm:cxn modelId="{20F8D99F-CA38-42BD-B17D-6CFC0A44AFE1}" type="presParOf" srcId="{8D0A2B25-B5FD-4CD5-85F4-54C2F55C5C1E}" destId="{A889A8EB-CC6A-4A92-B021-3AF6EBC578F2}" srcOrd="1" destOrd="0" presId="urn:microsoft.com/office/officeart/2005/8/layout/vList5"/>
    <dgm:cxn modelId="{0EDFA1BC-B303-4A62-ABF8-A68FECE6C289}" type="presParOf" srcId="{9416A9E2-D99A-4964-88FE-23534E8462AF}" destId="{30827832-A39E-48B1-8A6B-729692C88A78}" srcOrd="1" destOrd="0" presId="urn:microsoft.com/office/officeart/2005/8/layout/vList5"/>
    <dgm:cxn modelId="{656D9A07-C3FD-4C33-97F7-35FC0C1E5E44}" type="presParOf" srcId="{9416A9E2-D99A-4964-88FE-23534E8462AF}" destId="{008C1955-B9D3-498A-8E95-72F76FB65110}" srcOrd="2" destOrd="0" presId="urn:microsoft.com/office/officeart/2005/8/layout/vList5"/>
    <dgm:cxn modelId="{266D0DC0-1424-400E-AF9E-FF52F3830E3E}" type="presParOf" srcId="{008C1955-B9D3-498A-8E95-72F76FB65110}" destId="{CA3217DD-AD54-41C7-8B03-8B685B345A74}" srcOrd="0" destOrd="0" presId="urn:microsoft.com/office/officeart/2005/8/layout/vList5"/>
    <dgm:cxn modelId="{9DC77912-C198-4688-A245-1E4EDB13D20B}" type="presParOf" srcId="{008C1955-B9D3-498A-8E95-72F76FB65110}" destId="{206FBC0D-F448-41DA-87BE-B98B37B3B774}" srcOrd="1" destOrd="0" presId="urn:microsoft.com/office/officeart/2005/8/layout/vList5"/>
    <dgm:cxn modelId="{8D440708-89E2-4D6A-BA67-667F09B00477}" type="presParOf" srcId="{9416A9E2-D99A-4964-88FE-23534E8462AF}" destId="{882ED1FE-AE5A-4E11-9234-89A01D0F01FA}" srcOrd="3" destOrd="0" presId="urn:microsoft.com/office/officeart/2005/8/layout/vList5"/>
    <dgm:cxn modelId="{E613F716-C21A-4F3E-B4E8-55994417CF57}" type="presParOf" srcId="{9416A9E2-D99A-4964-88FE-23534E8462AF}" destId="{C0A663D1-0D29-43DE-9D7E-12D08A768F9E}" srcOrd="4" destOrd="0" presId="urn:microsoft.com/office/officeart/2005/8/layout/vList5"/>
    <dgm:cxn modelId="{E5B37967-CFCF-4B29-9075-D99E5B7C060F}" type="presParOf" srcId="{C0A663D1-0D29-43DE-9D7E-12D08A768F9E}" destId="{827E0402-2CDA-4601-A045-BFCE5CA7EE5B}" srcOrd="0" destOrd="0" presId="urn:microsoft.com/office/officeart/2005/8/layout/vList5"/>
    <dgm:cxn modelId="{A179AEC8-9127-4446-864B-6F6BD4E687C3}" type="presParOf" srcId="{C0A663D1-0D29-43DE-9D7E-12D08A768F9E}" destId="{1A90E254-0EC0-41C6-A472-4864DC0E79BD}"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C64F4CF-41E8-498F-8753-7EF63714F19A}"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zh-CN" altLang="en-US"/>
        </a:p>
      </dgm:t>
    </dgm:pt>
    <dgm:pt modelId="{81A140EF-5C00-4B00-90F8-89026D35ACD9}">
      <dgm:prSet phldrT="[文本]" custT="1"/>
      <dgm:spPr/>
      <dgm:t>
        <a:bodyPr/>
        <a:lstStyle/>
        <a:p>
          <a:r>
            <a:rPr lang="zh-CN" altLang="en-US" sz="2400" b="1" dirty="0"/>
            <a:t>劳动关系管理制度</a:t>
          </a:r>
        </a:p>
      </dgm:t>
    </dgm:pt>
    <dgm:pt modelId="{42EE269E-028D-4714-90EE-E27A5EC5F63E}" type="parTrans" cxnId="{C4C5CB21-B980-4197-8515-A8D15B1BF2A7}">
      <dgm:prSet/>
      <dgm:spPr/>
      <dgm:t>
        <a:bodyPr/>
        <a:lstStyle/>
        <a:p>
          <a:endParaRPr lang="zh-CN" altLang="en-US"/>
        </a:p>
      </dgm:t>
    </dgm:pt>
    <dgm:pt modelId="{133D808B-3121-4A2D-9452-6E36E7D124CF}" type="sibTrans" cxnId="{C4C5CB21-B980-4197-8515-A8D15B1BF2A7}">
      <dgm:prSet/>
      <dgm:spPr/>
      <dgm:t>
        <a:bodyPr/>
        <a:lstStyle/>
        <a:p>
          <a:endParaRPr lang="zh-CN" altLang="en-US"/>
        </a:p>
      </dgm:t>
    </dgm:pt>
    <dgm:pt modelId="{32540822-F772-4465-922B-5E258D9756DB}">
      <dgm:prSet phldrT="[文本]" custT="1"/>
      <dgm:spPr/>
      <dgm:t>
        <a:bodyPr/>
        <a:lstStyle/>
        <a:p>
          <a:r>
            <a:rPr lang="zh-CN" altLang="en-US" sz="2400" b="1" dirty="0"/>
            <a:t>培训管理</a:t>
          </a:r>
          <a:endParaRPr lang="en-US" altLang="zh-CN" sz="2400" b="1" dirty="0"/>
        </a:p>
        <a:p>
          <a:r>
            <a:rPr lang="zh-CN" altLang="en-US" sz="2400" b="1" dirty="0"/>
            <a:t>制度</a:t>
          </a:r>
        </a:p>
      </dgm:t>
    </dgm:pt>
    <dgm:pt modelId="{BF6DA58E-7DB6-4502-9674-6F7C03353B3A}" type="parTrans" cxnId="{60B5BA44-9769-44AB-B10C-4414DFE4B876}">
      <dgm:prSet/>
      <dgm:spPr/>
      <dgm:t>
        <a:bodyPr/>
        <a:lstStyle/>
        <a:p>
          <a:endParaRPr lang="zh-CN" altLang="en-US"/>
        </a:p>
      </dgm:t>
    </dgm:pt>
    <dgm:pt modelId="{98BE2EFA-DBC1-4D09-87BC-1AB6359ADEDA}" type="sibTrans" cxnId="{60B5BA44-9769-44AB-B10C-4414DFE4B876}">
      <dgm:prSet/>
      <dgm:spPr/>
      <dgm:t>
        <a:bodyPr/>
        <a:lstStyle/>
        <a:p>
          <a:endParaRPr lang="zh-CN" altLang="en-US"/>
        </a:p>
      </dgm:t>
    </dgm:pt>
    <dgm:pt modelId="{6BACD71E-A688-4334-8468-FC4FFF2AB153}">
      <dgm:prSet phldrT="[文本]" custT="1"/>
      <dgm:spPr/>
      <dgm:t>
        <a:bodyPr/>
        <a:lstStyle/>
        <a:p>
          <a:r>
            <a:rPr lang="zh-CN" altLang="en-US" sz="2400" b="1" dirty="0"/>
            <a:t>绩效考核</a:t>
          </a:r>
          <a:endParaRPr lang="en-US" altLang="zh-CN" sz="2400" b="1" dirty="0"/>
        </a:p>
        <a:p>
          <a:r>
            <a:rPr lang="zh-CN" altLang="en-US" sz="2400" b="1" dirty="0"/>
            <a:t>制度</a:t>
          </a:r>
        </a:p>
      </dgm:t>
    </dgm:pt>
    <dgm:pt modelId="{E2A4FE3E-07A8-4B2A-A37A-09B089CA0B03}" type="parTrans" cxnId="{32DF3C8E-0A47-4918-8AE2-77C788436A74}">
      <dgm:prSet/>
      <dgm:spPr/>
      <dgm:t>
        <a:bodyPr/>
        <a:lstStyle/>
        <a:p>
          <a:endParaRPr lang="zh-CN" altLang="en-US"/>
        </a:p>
      </dgm:t>
    </dgm:pt>
    <dgm:pt modelId="{C4DB936B-6631-4A11-B795-AABBC82AF4BB}" type="sibTrans" cxnId="{32DF3C8E-0A47-4918-8AE2-77C788436A74}">
      <dgm:prSet/>
      <dgm:spPr/>
      <dgm:t>
        <a:bodyPr/>
        <a:lstStyle/>
        <a:p>
          <a:endParaRPr lang="zh-CN" altLang="en-US"/>
        </a:p>
      </dgm:t>
    </dgm:pt>
    <dgm:pt modelId="{96511748-3980-460A-AEC6-EE32270B9CA8}">
      <dgm:prSet phldrT="[文本]" custT="1"/>
      <dgm:spPr/>
      <dgm:t>
        <a:bodyPr/>
        <a:lstStyle/>
        <a:p>
          <a:r>
            <a:rPr lang="zh-CN" altLang="en-US" sz="2400" b="1" dirty="0"/>
            <a:t>薪酬福利管理制度</a:t>
          </a:r>
        </a:p>
      </dgm:t>
    </dgm:pt>
    <dgm:pt modelId="{0C70020D-F3F3-430F-8C97-944095E22AC6}" type="parTrans" cxnId="{F0167AF1-ED5E-4462-967D-0FCB2C1AA1D7}">
      <dgm:prSet/>
      <dgm:spPr/>
      <dgm:t>
        <a:bodyPr/>
        <a:lstStyle/>
        <a:p>
          <a:endParaRPr lang="zh-CN" altLang="en-US"/>
        </a:p>
      </dgm:t>
    </dgm:pt>
    <dgm:pt modelId="{330C7766-E6B3-416B-9554-B1589F83DBCC}" type="sibTrans" cxnId="{F0167AF1-ED5E-4462-967D-0FCB2C1AA1D7}">
      <dgm:prSet/>
      <dgm:spPr/>
      <dgm:t>
        <a:bodyPr/>
        <a:lstStyle/>
        <a:p>
          <a:endParaRPr lang="zh-CN" altLang="en-US"/>
        </a:p>
      </dgm:t>
    </dgm:pt>
    <dgm:pt modelId="{66FEFF38-485E-45FB-B8F4-E3B61AFC4BC3}">
      <dgm:prSet phldrT="[文本]" custT="1"/>
      <dgm:spPr/>
      <dgm:t>
        <a:bodyPr/>
        <a:lstStyle/>
        <a:p>
          <a:r>
            <a:rPr lang="zh-CN" altLang="en-US" sz="2400" b="1" dirty="0"/>
            <a:t>考勤休假管理制度</a:t>
          </a:r>
        </a:p>
      </dgm:t>
    </dgm:pt>
    <dgm:pt modelId="{50C50F6F-429F-4A2D-AA95-093E81D428AA}" type="parTrans" cxnId="{25D53E85-F9F2-4C8E-B9A1-6654F8739CAE}">
      <dgm:prSet/>
      <dgm:spPr/>
      <dgm:t>
        <a:bodyPr/>
        <a:lstStyle/>
        <a:p>
          <a:endParaRPr lang="zh-CN" altLang="en-US"/>
        </a:p>
      </dgm:t>
    </dgm:pt>
    <dgm:pt modelId="{25C07073-9542-4975-A4E7-84232065746A}" type="sibTrans" cxnId="{25D53E85-F9F2-4C8E-B9A1-6654F8739CAE}">
      <dgm:prSet/>
      <dgm:spPr/>
      <dgm:t>
        <a:bodyPr/>
        <a:lstStyle/>
        <a:p>
          <a:endParaRPr lang="zh-CN" altLang="en-US"/>
        </a:p>
      </dgm:t>
    </dgm:pt>
    <dgm:pt modelId="{F448E219-07A5-4142-8C70-4992923CBD22}">
      <dgm:prSet custT="1"/>
      <dgm:spPr/>
      <dgm:t>
        <a:bodyPr/>
        <a:lstStyle/>
        <a:p>
          <a:r>
            <a:rPr lang="zh-CN" altLang="en-US" sz="2400" b="1" dirty="0"/>
            <a:t>保密管理制度</a:t>
          </a:r>
        </a:p>
      </dgm:t>
    </dgm:pt>
    <dgm:pt modelId="{CEFCB4A8-F42E-450B-ABFA-CF61CD8FFA12}" type="parTrans" cxnId="{87CBF0A1-775B-46FC-AB53-B181C53A1021}">
      <dgm:prSet/>
      <dgm:spPr/>
      <dgm:t>
        <a:bodyPr/>
        <a:lstStyle/>
        <a:p>
          <a:endParaRPr lang="zh-CN" altLang="en-US"/>
        </a:p>
      </dgm:t>
    </dgm:pt>
    <dgm:pt modelId="{E8BAF7C3-59F5-4500-83DD-F4B1D1B6FD0D}" type="sibTrans" cxnId="{87CBF0A1-775B-46FC-AB53-B181C53A1021}">
      <dgm:prSet/>
      <dgm:spPr/>
      <dgm:t>
        <a:bodyPr/>
        <a:lstStyle/>
        <a:p>
          <a:endParaRPr lang="zh-CN" altLang="en-US"/>
        </a:p>
      </dgm:t>
    </dgm:pt>
    <dgm:pt modelId="{E5FF3D6B-B624-4426-AFC5-D9462B94CA49}">
      <dgm:prSet custT="1"/>
      <dgm:spPr/>
      <dgm:t>
        <a:bodyPr/>
        <a:lstStyle/>
        <a:p>
          <a:r>
            <a:rPr lang="zh-CN" altLang="en-US" sz="2400" b="1" dirty="0"/>
            <a:t>档案管理制度</a:t>
          </a:r>
        </a:p>
      </dgm:t>
    </dgm:pt>
    <dgm:pt modelId="{F4368972-A98A-4336-89B9-471653E02BFF}" type="parTrans" cxnId="{F1C3803A-0D6B-433C-8914-AB55EE65243C}">
      <dgm:prSet/>
      <dgm:spPr/>
      <dgm:t>
        <a:bodyPr/>
        <a:lstStyle/>
        <a:p>
          <a:endParaRPr lang="zh-CN" altLang="en-US"/>
        </a:p>
      </dgm:t>
    </dgm:pt>
    <dgm:pt modelId="{30D45424-031F-4FC7-B9DD-93C728688314}" type="sibTrans" cxnId="{F1C3803A-0D6B-433C-8914-AB55EE65243C}">
      <dgm:prSet/>
      <dgm:spPr/>
      <dgm:t>
        <a:bodyPr/>
        <a:lstStyle/>
        <a:p>
          <a:endParaRPr lang="zh-CN" altLang="en-US"/>
        </a:p>
      </dgm:t>
    </dgm:pt>
    <dgm:pt modelId="{EF57E596-7364-4047-8E9B-861D849451FD}" type="pres">
      <dgm:prSet presAssocID="{5C64F4CF-41E8-498F-8753-7EF63714F19A}" presName="diagram" presStyleCnt="0">
        <dgm:presLayoutVars>
          <dgm:dir/>
          <dgm:resizeHandles val="exact"/>
        </dgm:presLayoutVars>
      </dgm:prSet>
      <dgm:spPr/>
    </dgm:pt>
    <dgm:pt modelId="{71E25854-EC69-43C8-9144-2231681D2925}" type="pres">
      <dgm:prSet presAssocID="{81A140EF-5C00-4B00-90F8-89026D35ACD9}" presName="node" presStyleLbl="node1" presStyleIdx="0" presStyleCnt="7">
        <dgm:presLayoutVars>
          <dgm:bulletEnabled val="1"/>
        </dgm:presLayoutVars>
      </dgm:prSet>
      <dgm:spPr/>
    </dgm:pt>
    <dgm:pt modelId="{E1800882-0182-45EB-97CB-C7EB4A7AD8DD}" type="pres">
      <dgm:prSet presAssocID="{133D808B-3121-4A2D-9452-6E36E7D124CF}" presName="sibTrans" presStyleCnt="0"/>
      <dgm:spPr/>
    </dgm:pt>
    <dgm:pt modelId="{6F41CB02-E45A-4C2F-BE28-6C1EA23B8497}" type="pres">
      <dgm:prSet presAssocID="{32540822-F772-4465-922B-5E258D9756DB}" presName="node" presStyleLbl="node1" presStyleIdx="1" presStyleCnt="7">
        <dgm:presLayoutVars>
          <dgm:bulletEnabled val="1"/>
        </dgm:presLayoutVars>
      </dgm:prSet>
      <dgm:spPr/>
    </dgm:pt>
    <dgm:pt modelId="{B6E78132-B248-42A2-B754-35F3A33C0264}" type="pres">
      <dgm:prSet presAssocID="{98BE2EFA-DBC1-4D09-87BC-1AB6359ADEDA}" presName="sibTrans" presStyleCnt="0"/>
      <dgm:spPr/>
    </dgm:pt>
    <dgm:pt modelId="{0BB36207-22C6-4041-BDFD-9E38C2AD150E}" type="pres">
      <dgm:prSet presAssocID="{6BACD71E-A688-4334-8468-FC4FFF2AB153}" presName="node" presStyleLbl="node1" presStyleIdx="2" presStyleCnt="7">
        <dgm:presLayoutVars>
          <dgm:bulletEnabled val="1"/>
        </dgm:presLayoutVars>
      </dgm:prSet>
      <dgm:spPr/>
    </dgm:pt>
    <dgm:pt modelId="{E6285E55-CF0A-4B15-9C0F-1A51750ED767}" type="pres">
      <dgm:prSet presAssocID="{C4DB936B-6631-4A11-B795-AABBC82AF4BB}" presName="sibTrans" presStyleCnt="0"/>
      <dgm:spPr/>
    </dgm:pt>
    <dgm:pt modelId="{C91EB1A2-1C26-49B7-9F6A-78E433195269}" type="pres">
      <dgm:prSet presAssocID="{96511748-3980-460A-AEC6-EE32270B9CA8}" presName="node" presStyleLbl="node1" presStyleIdx="3" presStyleCnt="7">
        <dgm:presLayoutVars>
          <dgm:bulletEnabled val="1"/>
        </dgm:presLayoutVars>
      </dgm:prSet>
      <dgm:spPr/>
    </dgm:pt>
    <dgm:pt modelId="{C879C370-4CEC-4F85-B6FC-334D54D13642}" type="pres">
      <dgm:prSet presAssocID="{330C7766-E6B3-416B-9554-B1589F83DBCC}" presName="sibTrans" presStyleCnt="0"/>
      <dgm:spPr/>
    </dgm:pt>
    <dgm:pt modelId="{7C82EFA6-35B9-4B66-841A-A5FCF93647BB}" type="pres">
      <dgm:prSet presAssocID="{66FEFF38-485E-45FB-B8F4-E3B61AFC4BC3}" presName="node" presStyleLbl="node1" presStyleIdx="4" presStyleCnt="7">
        <dgm:presLayoutVars>
          <dgm:bulletEnabled val="1"/>
        </dgm:presLayoutVars>
      </dgm:prSet>
      <dgm:spPr/>
    </dgm:pt>
    <dgm:pt modelId="{C56931DA-C272-488B-8D2C-27202649FAAC}" type="pres">
      <dgm:prSet presAssocID="{25C07073-9542-4975-A4E7-84232065746A}" presName="sibTrans" presStyleCnt="0"/>
      <dgm:spPr/>
    </dgm:pt>
    <dgm:pt modelId="{084FA12B-DAB9-48C1-9E07-C83FA75A4093}" type="pres">
      <dgm:prSet presAssocID="{F448E219-07A5-4142-8C70-4992923CBD22}" presName="node" presStyleLbl="node1" presStyleIdx="5" presStyleCnt="7">
        <dgm:presLayoutVars>
          <dgm:bulletEnabled val="1"/>
        </dgm:presLayoutVars>
      </dgm:prSet>
      <dgm:spPr/>
    </dgm:pt>
    <dgm:pt modelId="{C04C86A8-D8E7-46D9-89D3-F0069F89CEC9}" type="pres">
      <dgm:prSet presAssocID="{E8BAF7C3-59F5-4500-83DD-F4B1D1B6FD0D}" presName="sibTrans" presStyleCnt="0"/>
      <dgm:spPr/>
    </dgm:pt>
    <dgm:pt modelId="{5F5480A5-8E45-49B3-8133-8296019084D7}" type="pres">
      <dgm:prSet presAssocID="{E5FF3D6B-B624-4426-AFC5-D9462B94CA49}" presName="node" presStyleLbl="node1" presStyleIdx="6" presStyleCnt="7">
        <dgm:presLayoutVars>
          <dgm:bulletEnabled val="1"/>
        </dgm:presLayoutVars>
      </dgm:prSet>
      <dgm:spPr/>
    </dgm:pt>
  </dgm:ptLst>
  <dgm:cxnLst>
    <dgm:cxn modelId="{C4C5CB21-B980-4197-8515-A8D15B1BF2A7}" srcId="{5C64F4CF-41E8-498F-8753-7EF63714F19A}" destId="{81A140EF-5C00-4B00-90F8-89026D35ACD9}" srcOrd="0" destOrd="0" parTransId="{42EE269E-028D-4714-90EE-E27A5EC5F63E}" sibTransId="{133D808B-3121-4A2D-9452-6E36E7D124CF}"/>
    <dgm:cxn modelId="{F1C3803A-0D6B-433C-8914-AB55EE65243C}" srcId="{5C64F4CF-41E8-498F-8753-7EF63714F19A}" destId="{E5FF3D6B-B624-4426-AFC5-D9462B94CA49}" srcOrd="6" destOrd="0" parTransId="{F4368972-A98A-4336-89B9-471653E02BFF}" sibTransId="{30D45424-031F-4FC7-B9DD-93C728688314}"/>
    <dgm:cxn modelId="{93AD973C-5E3F-4AA1-B251-6F1F8E3C58B2}" type="presOf" srcId="{96511748-3980-460A-AEC6-EE32270B9CA8}" destId="{C91EB1A2-1C26-49B7-9F6A-78E433195269}" srcOrd="0" destOrd="0" presId="urn:microsoft.com/office/officeart/2005/8/layout/default"/>
    <dgm:cxn modelId="{60B5BA44-9769-44AB-B10C-4414DFE4B876}" srcId="{5C64F4CF-41E8-498F-8753-7EF63714F19A}" destId="{32540822-F772-4465-922B-5E258D9756DB}" srcOrd="1" destOrd="0" parTransId="{BF6DA58E-7DB6-4502-9674-6F7C03353B3A}" sibTransId="{98BE2EFA-DBC1-4D09-87BC-1AB6359ADEDA}"/>
    <dgm:cxn modelId="{96F38345-9AF7-40F4-98F9-428840D5A605}" type="presOf" srcId="{5C64F4CF-41E8-498F-8753-7EF63714F19A}" destId="{EF57E596-7364-4047-8E9B-861D849451FD}" srcOrd="0" destOrd="0" presId="urn:microsoft.com/office/officeart/2005/8/layout/default"/>
    <dgm:cxn modelId="{820AF476-1BCE-4AB5-8A1D-FA38BA35B660}" type="presOf" srcId="{32540822-F772-4465-922B-5E258D9756DB}" destId="{6F41CB02-E45A-4C2F-BE28-6C1EA23B8497}" srcOrd="0" destOrd="0" presId="urn:microsoft.com/office/officeart/2005/8/layout/default"/>
    <dgm:cxn modelId="{EB1B4377-0F89-439C-9DA6-FAA5D3DA41D0}" type="presOf" srcId="{E5FF3D6B-B624-4426-AFC5-D9462B94CA49}" destId="{5F5480A5-8E45-49B3-8133-8296019084D7}" srcOrd="0" destOrd="0" presId="urn:microsoft.com/office/officeart/2005/8/layout/default"/>
    <dgm:cxn modelId="{33A65758-1CA4-4E9D-9ACC-4A0EB48148BA}" type="presOf" srcId="{66FEFF38-485E-45FB-B8F4-E3B61AFC4BC3}" destId="{7C82EFA6-35B9-4B66-841A-A5FCF93647BB}" srcOrd="0" destOrd="0" presId="urn:microsoft.com/office/officeart/2005/8/layout/default"/>
    <dgm:cxn modelId="{25D53E85-F9F2-4C8E-B9A1-6654F8739CAE}" srcId="{5C64F4CF-41E8-498F-8753-7EF63714F19A}" destId="{66FEFF38-485E-45FB-B8F4-E3B61AFC4BC3}" srcOrd="4" destOrd="0" parTransId="{50C50F6F-429F-4A2D-AA95-093E81D428AA}" sibTransId="{25C07073-9542-4975-A4E7-84232065746A}"/>
    <dgm:cxn modelId="{32DF3C8E-0A47-4918-8AE2-77C788436A74}" srcId="{5C64F4CF-41E8-498F-8753-7EF63714F19A}" destId="{6BACD71E-A688-4334-8468-FC4FFF2AB153}" srcOrd="2" destOrd="0" parTransId="{E2A4FE3E-07A8-4B2A-A37A-09B089CA0B03}" sibTransId="{C4DB936B-6631-4A11-B795-AABBC82AF4BB}"/>
    <dgm:cxn modelId="{87CBF0A1-775B-46FC-AB53-B181C53A1021}" srcId="{5C64F4CF-41E8-498F-8753-7EF63714F19A}" destId="{F448E219-07A5-4142-8C70-4992923CBD22}" srcOrd="5" destOrd="0" parTransId="{CEFCB4A8-F42E-450B-ABFA-CF61CD8FFA12}" sibTransId="{E8BAF7C3-59F5-4500-83DD-F4B1D1B6FD0D}"/>
    <dgm:cxn modelId="{2DE04DA8-3ADF-4C48-81BC-395CF1B0DBD2}" type="presOf" srcId="{F448E219-07A5-4142-8C70-4992923CBD22}" destId="{084FA12B-DAB9-48C1-9E07-C83FA75A4093}" srcOrd="0" destOrd="0" presId="urn:microsoft.com/office/officeart/2005/8/layout/default"/>
    <dgm:cxn modelId="{8E8A4BB2-AA29-48A1-B25D-DCDD5E54862C}" type="presOf" srcId="{6BACD71E-A688-4334-8468-FC4FFF2AB153}" destId="{0BB36207-22C6-4041-BDFD-9E38C2AD150E}" srcOrd="0" destOrd="0" presId="urn:microsoft.com/office/officeart/2005/8/layout/default"/>
    <dgm:cxn modelId="{0E6CCAC2-B2C9-4FB9-AD90-161C4F44285A}" type="presOf" srcId="{81A140EF-5C00-4B00-90F8-89026D35ACD9}" destId="{71E25854-EC69-43C8-9144-2231681D2925}" srcOrd="0" destOrd="0" presId="urn:microsoft.com/office/officeart/2005/8/layout/default"/>
    <dgm:cxn modelId="{F0167AF1-ED5E-4462-967D-0FCB2C1AA1D7}" srcId="{5C64F4CF-41E8-498F-8753-7EF63714F19A}" destId="{96511748-3980-460A-AEC6-EE32270B9CA8}" srcOrd="3" destOrd="0" parTransId="{0C70020D-F3F3-430F-8C97-944095E22AC6}" sibTransId="{330C7766-E6B3-416B-9554-B1589F83DBCC}"/>
    <dgm:cxn modelId="{C2CB698B-5EDC-4502-8323-7DBD5093C854}" type="presParOf" srcId="{EF57E596-7364-4047-8E9B-861D849451FD}" destId="{71E25854-EC69-43C8-9144-2231681D2925}" srcOrd="0" destOrd="0" presId="urn:microsoft.com/office/officeart/2005/8/layout/default"/>
    <dgm:cxn modelId="{BC70B701-4BF0-47CD-BAB5-088946285299}" type="presParOf" srcId="{EF57E596-7364-4047-8E9B-861D849451FD}" destId="{E1800882-0182-45EB-97CB-C7EB4A7AD8DD}" srcOrd="1" destOrd="0" presId="urn:microsoft.com/office/officeart/2005/8/layout/default"/>
    <dgm:cxn modelId="{F4AD9568-56F3-48C2-AAED-82C9492F334D}" type="presParOf" srcId="{EF57E596-7364-4047-8E9B-861D849451FD}" destId="{6F41CB02-E45A-4C2F-BE28-6C1EA23B8497}" srcOrd="2" destOrd="0" presId="urn:microsoft.com/office/officeart/2005/8/layout/default"/>
    <dgm:cxn modelId="{A1AD1A1A-A56C-497D-8E4B-7B2C1279A218}" type="presParOf" srcId="{EF57E596-7364-4047-8E9B-861D849451FD}" destId="{B6E78132-B248-42A2-B754-35F3A33C0264}" srcOrd="3" destOrd="0" presId="urn:microsoft.com/office/officeart/2005/8/layout/default"/>
    <dgm:cxn modelId="{DA083DAE-70B5-4A65-A9F3-2172A4EF6FCF}" type="presParOf" srcId="{EF57E596-7364-4047-8E9B-861D849451FD}" destId="{0BB36207-22C6-4041-BDFD-9E38C2AD150E}" srcOrd="4" destOrd="0" presId="urn:microsoft.com/office/officeart/2005/8/layout/default"/>
    <dgm:cxn modelId="{A3C53712-051E-4FA3-BEE2-63072CEA3C45}" type="presParOf" srcId="{EF57E596-7364-4047-8E9B-861D849451FD}" destId="{E6285E55-CF0A-4B15-9C0F-1A51750ED767}" srcOrd="5" destOrd="0" presId="urn:microsoft.com/office/officeart/2005/8/layout/default"/>
    <dgm:cxn modelId="{BDA7FAA9-CDC8-41CF-BD36-32BAB862F4BA}" type="presParOf" srcId="{EF57E596-7364-4047-8E9B-861D849451FD}" destId="{C91EB1A2-1C26-49B7-9F6A-78E433195269}" srcOrd="6" destOrd="0" presId="urn:microsoft.com/office/officeart/2005/8/layout/default"/>
    <dgm:cxn modelId="{21FFE4D9-B42F-4593-8D53-53784BBF6F75}" type="presParOf" srcId="{EF57E596-7364-4047-8E9B-861D849451FD}" destId="{C879C370-4CEC-4F85-B6FC-334D54D13642}" srcOrd="7" destOrd="0" presId="urn:microsoft.com/office/officeart/2005/8/layout/default"/>
    <dgm:cxn modelId="{CF0A2AA8-28B7-43B9-B010-6BAA52986628}" type="presParOf" srcId="{EF57E596-7364-4047-8E9B-861D849451FD}" destId="{7C82EFA6-35B9-4B66-841A-A5FCF93647BB}" srcOrd="8" destOrd="0" presId="urn:microsoft.com/office/officeart/2005/8/layout/default"/>
    <dgm:cxn modelId="{9B509A57-D335-4BB8-BBE0-32CE49ADEDCA}" type="presParOf" srcId="{EF57E596-7364-4047-8E9B-861D849451FD}" destId="{C56931DA-C272-488B-8D2C-27202649FAAC}" srcOrd="9" destOrd="0" presId="urn:microsoft.com/office/officeart/2005/8/layout/default"/>
    <dgm:cxn modelId="{5F8DD118-D2E6-40CD-88DA-E1D096C66849}" type="presParOf" srcId="{EF57E596-7364-4047-8E9B-861D849451FD}" destId="{084FA12B-DAB9-48C1-9E07-C83FA75A4093}" srcOrd="10" destOrd="0" presId="urn:microsoft.com/office/officeart/2005/8/layout/default"/>
    <dgm:cxn modelId="{FDE5D70A-C9DA-4A64-9964-7DD559F50949}" type="presParOf" srcId="{EF57E596-7364-4047-8E9B-861D849451FD}" destId="{C04C86A8-D8E7-46D9-89D3-F0069F89CEC9}" srcOrd="11" destOrd="0" presId="urn:microsoft.com/office/officeart/2005/8/layout/default"/>
    <dgm:cxn modelId="{02A15C4B-4A92-4703-8450-DD62B21B6275}" type="presParOf" srcId="{EF57E596-7364-4047-8E9B-861D849451FD}" destId="{5F5480A5-8E45-49B3-8133-8296019084D7}" srcOrd="12"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418190-AF91-4C8B-9FA2-DD333BA5E392}">
      <dsp:nvSpPr>
        <dsp:cNvPr id="0" name=""/>
        <dsp:cNvSpPr/>
      </dsp:nvSpPr>
      <dsp:spPr>
        <a:xfrm>
          <a:off x="610" y="115886"/>
          <a:ext cx="2629078" cy="3154894"/>
        </a:xfrm>
        <a:prstGeom prst="roundRect">
          <a:avLst>
            <a:gd name="adj" fmla="val 5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06299" rIns="137795" bIns="0" numCol="1" spcCol="1270" anchor="t" anchorCtr="0">
          <a:noAutofit/>
        </a:bodyPr>
        <a:lstStyle/>
        <a:p>
          <a:pPr marL="0" lvl="0" indent="0" algn="r" defTabSz="1377950">
            <a:lnSpc>
              <a:spcPct val="90000"/>
            </a:lnSpc>
            <a:spcBef>
              <a:spcPct val="0"/>
            </a:spcBef>
            <a:spcAft>
              <a:spcPct val="35000"/>
            </a:spcAft>
            <a:buNone/>
          </a:pPr>
          <a:endParaRPr lang="zh-CN" altLang="en-US" sz="3100" kern="1200" dirty="0"/>
        </a:p>
      </dsp:txBody>
      <dsp:txXfrm rot="16200000">
        <a:off x="-1029987" y="1146485"/>
        <a:ext cx="2587013" cy="525815"/>
      </dsp:txXfrm>
    </dsp:sp>
    <dsp:sp modelId="{0C98E7E6-75EA-4F9E-8781-D46546EAA371}">
      <dsp:nvSpPr>
        <dsp:cNvPr id="0" name=""/>
        <dsp:cNvSpPr/>
      </dsp:nvSpPr>
      <dsp:spPr>
        <a:xfrm>
          <a:off x="526426" y="115886"/>
          <a:ext cx="1958663" cy="3154894"/>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222885" rIns="0" bIns="0" numCol="1" spcCol="1270" anchor="t" anchorCtr="0">
          <a:noAutofit/>
        </a:bodyPr>
        <a:lstStyle/>
        <a:p>
          <a:pPr marL="0" lvl="0" indent="0" algn="l" defTabSz="2889250">
            <a:lnSpc>
              <a:spcPct val="90000"/>
            </a:lnSpc>
            <a:spcBef>
              <a:spcPct val="0"/>
            </a:spcBef>
            <a:spcAft>
              <a:spcPct val="35000"/>
            </a:spcAft>
            <a:buNone/>
          </a:pPr>
          <a:endParaRPr lang="zh-CN" altLang="en-US" sz="6500" kern="1200" dirty="0"/>
        </a:p>
      </dsp:txBody>
      <dsp:txXfrm>
        <a:off x="526426" y="115886"/>
        <a:ext cx="1958663" cy="3154894"/>
      </dsp:txXfrm>
    </dsp:sp>
    <dsp:sp modelId="{237F5BAF-EB85-4EC8-8B8D-60E63549FE83}">
      <dsp:nvSpPr>
        <dsp:cNvPr id="0" name=""/>
        <dsp:cNvSpPr/>
      </dsp:nvSpPr>
      <dsp:spPr>
        <a:xfrm>
          <a:off x="2721707" y="115886"/>
          <a:ext cx="2629078" cy="3154894"/>
        </a:xfrm>
        <a:prstGeom prst="roundRect">
          <a:avLst>
            <a:gd name="adj" fmla="val 5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06299" rIns="137795" bIns="0" numCol="1" spcCol="1270" anchor="t" anchorCtr="0">
          <a:noAutofit/>
        </a:bodyPr>
        <a:lstStyle/>
        <a:p>
          <a:pPr marL="0" lvl="0" indent="0" algn="r" defTabSz="1377950">
            <a:lnSpc>
              <a:spcPct val="90000"/>
            </a:lnSpc>
            <a:spcBef>
              <a:spcPct val="0"/>
            </a:spcBef>
            <a:spcAft>
              <a:spcPct val="35000"/>
            </a:spcAft>
            <a:buNone/>
          </a:pPr>
          <a:endParaRPr lang="zh-CN" altLang="en-US" sz="3100" kern="1200" dirty="0"/>
        </a:p>
      </dsp:txBody>
      <dsp:txXfrm rot="16200000">
        <a:off x="1691108" y="1146485"/>
        <a:ext cx="2587013" cy="525815"/>
      </dsp:txXfrm>
    </dsp:sp>
    <dsp:sp modelId="{8F7E61EA-AFBF-4060-862E-24535DB6D3B1}">
      <dsp:nvSpPr>
        <dsp:cNvPr id="0" name=""/>
        <dsp:cNvSpPr/>
      </dsp:nvSpPr>
      <dsp:spPr>
        <a:xfrm rot="5400000">
          <a:off x="2502953" y="2624197"/>
          <a:ext cx="463798" cy="394361"/>
        </a:xfrm>
        <a:prstGeom prst="flowChartExtract">
          <a:avLst/>
        </a:prstGeom>
        <a:solidFill>
          <a:schemeClr val="lt1">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DF2EFA-0EE0-4586-884A-EE2C6919F758}">
      <dsp:nvSpPr>
        <dsp:cNvPr id="0" name=""/>
        <dsp:cNvSpPr/>
      </dsp:nvSpPr>
      <dsp:spPr>
        <a:xfrm>
          <a:off x="3247523" y="115886"/>
          <a:ext cx="1958663" cy="3154894"/>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222885" rIns="0" bIns="0" numCol="1" spcCol="1270" anchor="t" anchorCtr="0">
          <a:noAutofit/>
        </a:bodyPr>
        <a:lstStyle/>
        <a:p>
          <a:pPr marL="0" lvl="0" indent="0" algn="l" defTabSz="2889250">
            <a:lnSpc>
              <a:spcPct val="90000"/>
            </a:lnSpc>
            <a:spcBef>
              <a:spcPct val="0"/>
            </a:spcBef>
            <a:spcAft>
              <a:spcPct val="35000"/>
            </a:spcAft>
            <a:buNone/>
          </a:pPr>
          <a:endParaRPr lang="zh-CN" altLang="en-US" sz="6500" kern="1200" dirty="0"/>
        </a:p>
      </dsp:txBody>
      <dsp:txXfrm>
        <a:off x="3247523" y="115886"/>
        <a:ext cx="1958663" cy="3154894"/>
      </dsp:txXfrm>
    </dsp:sp>
    <dsp:sp modelId="{393FCCE2-7EE8-448A-84D2-3DCCC3B5FF84}">
      <dsp:nvSpPr>
        <dsp:cNvPr id="0" name=""/>
        <dsp:cNvSpPr/>
      </dsp:nvSpPr>
      <dsp:spPr>
        <a:xfrm>
          <a:off x="5442804" y="115886"/>
          <a:ext cx="2629078" cy="3154894"/>
        </a:xfrm>
        <a:prstGeom prst="roundRect">
          <a:avLst>
            <a:gd name="adj" fmla="val 5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106299" rIns="137795" bIns="0" numCol="1" spcCol="1270" anchor="t" anchorCtr="0">
          <a:noAutofit/>
        </a:bodyPr>
        <a:lstStyle/>
        <a:p>
          <a:pPr marL="0" lvl="0" indent="0" algn="r" defTabSz="1377950">
            <a:lnSpc>
              <a:spcPct val="90000"/>
            </a:lnSpc>
            <a:spcBef>
              <a:spcPct val="0"/>
            </a:spcBef>
            <a:spcAft>
              <a:spcPct val="35000"/>
            </a:spcAft>
            <a:buNone/>
          </a:pPr>
          <a:endParaRPr lang="zh-CN" altLang="en-US" sz="3100" kern="1200" dirty="0"/>
        </a:p>
      </dsp:txBody>
      <dsp:txXfrm rot="16200000">
        <a:off x="4412205" y="1146485"/>
        <a:ext cx="2587013" cy="525815"/>
      </dsp:txXfrm>
    </dsp:sp>
    <dsp:sp modelId="{69DAAB82-9EB2-4572-B696-1A397F034233}">
      <dsp:nvSpPr>
        <dsp:cNvPr id="0" name=""/>
        <dsp:cNvSpPr/>
      </dsp:nvSpPr>
      <dsp:spPr>
        <a:xfrm rot="5400000">
          <a:off x="5224050" y="2624197"/>
          <a:ext cx="463798" cy="394361"/>
        </a:xfrm>
        <a:prstGeom prst="flowChartExtract">
          <a:avLst/>
        </a:prstGeom>
        <a:solidFill>
          <a:schemeClr val="lt1">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97EB49E-7627-4099-A29D-C1E2189523B0}">
      <dsp:nvSpPr>
        <dsp:cNvPr id="0" name=""/>
        <dsp:cNvSpPr/>
      </dsp:nvSpPr>
      <dsp:spPr>
        <a:xfrm>
          <a:off x="5968619" y="115886"/>
          <a:ext cx="1958663" cy="3154894"/>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222885" rIns="0" bIns="0" numCol="1" spcCol="1270" anchor="t" anchorCtr="0">
          <a:noAutofit/>
        </a:bodyPr>
        <a:lstStyle/>
        <a:p>
          <a:pPr marL="0" lvl="0" indent="0" algn="l" defTabSz="2889250">
            <a:lnSpc>
              <a:spcPct val="90000"/>
            </a:lnSpc>
            <a:spcBef>
              <a:spcPct val="0"/>
            </a:spcBef>
            <a:spcAft>
              <a:spcPct val="35000"/>
            </a:spcAft>
            <a:buNone/>
          </a:pPr>
          <a:endParaRPr lang="zh-CN" altLang="en-US" sz="6500" kern="1200" dirty="0"/>
        </a:p>
      </dsp:txBody>
      <dsp:txXfrm>
        <a:off x="5968619" y="115886"/>
        <a:ext cx="1958663" cy="315489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35614FF-C059-4752-9FD0-278490DA8E24}">
      <dsp:nvSpPr>
        <dsp:cNvPr id="0" name=""/>
        <dsp:cNvSpPr/>
      </dsp:nvSpPr>
      <dsp:spPr>
        <a:xfrm>
          <a:off x="3348" y="1198183"/>
          <a:ext cx="2928193" cy="460358"/>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6012" tIns="48006" rIns="24003" bIns="48006"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一个月</a:t>
          </a:r>
        </a:p>
      </dsp:txBody>
      <dsp:txXfrm>
        <a:off x="3348" y="1198183"/>
        <a:ext cx="2813104" cy="460358"/>
      </dsp:txXfrm>
    </dsp:sp>
    <dsp:sp modelId="{84C34B63-ED12-41A2-BA00-A063E8F0D69C}">
      <dsp:nvSpPr>
        <dsp:cNvPr id="0" name=""/>
        <dsp:cNvSpPr/>
      </dsp:nvSpPr>
      <dsp:spPr>
        <a:xfrm>
          <a:off x="2345903" y="1198183"/>
          <a:ext cx="2928193" cy="460358"/>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48006" rIns="24003" bIns="48006"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一年</a:t>
          </a:r>
        </a:p>
      </dsp:txBody>
      <dsp:txXfrm>
        <a:off x="2576082" y="1198183"/>
        <a:ext cx="2467835" cy="460358"/>
      </dsp:txXfrm>
    </dsp:sp>
    <dsp:sp modelId="{FB8968CF-7A03-4D91-8579-987AA1D9774B}">
      <dsp:nvSpPr>
        <dsp:cNvPr id="0" name=""/>
        <dsp:cNvSpPr/>
      </dsp:nvSpPr>
      <dsp:spPr>
        <a:xfrm>
          <a:off x="4688458" y="1198183"/>
          <a:ext cx="2928193" cy="460358"/>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48006" rIns="24003" bIns="48006" numCol="1" spcCol="1270" anchor="ctr" anchorCtr="0">
          <a:noAutofit/>
        </a:bodyPr>
        <a:lstStyle/>
        <a:p>
          <a:pPr marL="0" lvl="0" indent="0" algn="ctr" defTabSz="800100">
            <a:lnSpc>
              <a:spcPct val="90000"/>
            </a:lnSpc>
            <a:spcBef>
              <a:spcPct val="0"/>
            </a:spcBef>
            <a:spcAft>
              <a:spcPct val="35000"/>
            </a:spcAft>
            <a:buNone/>
          </a:pPr>
          <a:r>
            <a:rPr lang="zh-CN" altLang="en-US" sz="1800" kern="1200" dirty="0"/>
            <a:t>超过一年</a:t>
          </a:r>
        </a:p>
      </dsp:txBody>
      <dsp:txXfrm>
        <a:off x="4918637" y="1198183"/>
        <a:ext cx="2467835" cy="46035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89A8EB-CC6A-4A92-B021-3AF6EBC578F2}">
      <dsp:nvSpPr>
        <dsp:cNvPr id="0" name=""/>
        <dsp:cNvSpPr/>
      </dsp:nvSpPr>
      <dsp:spPr>
        <a:xfrm rot="5400000">
          <a:off x="4961860" y="-1959951"/>
          <a:ext cx="957715" cy="5120675"/>
        </a:xfrm>
        <a:prstGeom prst="round2SameRect">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zh-CN" altLang="en-US" sz="1700" b="1" kern="1200" dirty="0"/>
            <a:t>终止时间确定，协商一致还可续签</a:t>
          </a:r>
        </a:p>
        <a:p>
          <a:pPr marL="171450" lvl="1" indent="-171450" algn="l" defTabSz="755650">
            <a:lnSpc>
              <a:spcPct val="90000"/>
            </a:lnSpc>
            <a:spcBef>
              <a:spcPct val="0"/>
            </a:spcBef>
            <a:spcAft>
              <a:spcPct val="15000"/>
            </a:spcAft>
            <a:buChar char="•"/>
          </a:pPr>
          <a:r>
            <a:rPr lang="zh-CN" altLang="en-US" sz="1700" b="1" kern="1200" dirty="0"/>
            <a:t>期限长短取决于用人单位的管理，</a:t>
          </a:r>
          <a:r>
            <a:rPr lang="en-US" altLang="zh-CN" sz="1700" b="1" kern="1200" dirty="0"/>
            <a:t>3</a:t>
          </a:r>
          <a:r>
            <a:rPr lang="zh-CN" altLang="en-US" sz="1700" b="1" kern="1200" dirty="0"/>
            <a:t>到</a:t>
          </a:r>
          <a:r>
            <a:rPr lang="en-US" altLang="zh-CN" sz="1700" b="1" kern="1200" dirty="0"/>
            <a:t>8</a:t>
          </a:r>
          <a:r>
            <a:rPr lang="zh-CN" altLang="en-US" sz="1700" b="1" kern="1200" dirty="0"/>
            <a:t>年之间</a:t>
          </a:r>
        </a:p>
      </dsp:txBody>
      <dsp:txXfrm rot="-5400000">
        <a:off x="2880380" y="168281"/>
        <a:ext cx="5073923" cy="864211"/>
      </dsp:txXfrm>
    </dsp:sp>
    <dsp:sp modelId="{EDFC1586-3C36-4E03-ABA7-34FC4F50EEC0}">
      <dsp:nvSpPr>
        <dsp:cNvPr id="0" name=""/>
        <dsp:cNvSpPr/>
      </dsp:nvSpPr>
      <dsp:spPr>
        <a:xfrm>
          <a:off x="0" y="1813"/>
          <a:ext cx="2880380" cy="1197144"/>
        </a:xfrm>
        <a:prstGeom prst="roundRect">
          <a:avLst/>
        </a:prstGeom>
        <a:solidFill>
          <a:schemeClr val="accent5">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chemeClr val="tx1"/>
              </a:solidFill>
            </a:rPr>
            <a:t>固定期限</a:t>
          </a:r>
        </a:p>
      </dsp:txBody>
      <dsp:txXfrm>
        <a:off x="58440" y="60253"/>
        <a:ext cx="2763500" cy="1080264"/>
      </dsp:txXfrm>
    </dsp:sp>
    <dsp:sp modelId="{206FBC0D-F448-41DA-87BE-B98B37B3B774}">
      <dsp:nvSpPr>
        <dsp:cNvPr id="0" name=""/>
        <dsp:cNvSpPr/>
      </dsp:nvSpPr>
      <dsp:spPr>
        <a:xfrm rot="5400000">
          <a:off x="4961860" y="-702949"/>
          <a:ext cx="957715" cy="5120675"/>
        </a:xfrm>
        <a:prstGeom prst="round2SameRect">
          <a:avLst/>
        </a:prstGeom>
        <a:solidFill>
          <a:schemeClr val="accent5">
            <a:tint val="40000"/>
            <a:alpha val="90000"/>
            <a:hueOff val="-6554721"/>
            <a:satOff val="-3045"/>
            <a:lumOff val="-3492"/>
            <a:alphaOff val="0"/>
          </a:schemeClr>
        </a:solidFill>
        <a:ln w="25400" cap="flat" cmpd="sng" algn="ctr">
          <a:solidFill>
            <a:schemeClr val="accent5">
              <a:tint val="40000"/>
              <a:alpha val="90000"/>
              <a:hueOff val="-6554721"/>
              <a:satOff val="-3045"/>
              <a:lumOff val="-3492"/>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zh-CN" altLang="en-US" sz="1700" b="1" kern="1200" dirty="0"/>
            <a:t>终止时间不确定，而不是没有终止时间</a:t>
          </a:r>
        </a:p>
        <a:p>
          <a:pPr marL="171450" lvl="1" indent="-171450" algn="l" defTabSz="755650">
            <a:lnSpc>
              <a:spcPct val="90000"/>
            </a:lnSpc>
            <a:spcBef>
              <a:spcPct val="0"/>
            </a:spcBef>
            <a:spcAft>
              <a:spcPct val="15000"/>
            </a:spcAft>
            <a:buChar char="•"/>
          </a:pPr>
          <a:r>
            <a:rPr lang="zh-CN" altLang="en-US" sz="1700" b="1" kern="1200" dirty="0"/>
            <a:t>双方协商、法定情形、推定情形，选择权在劳动者</a:t>
          </a:r>
        </a:p>
      </dsp:txBody>
      <dsp:txXfrm rot="-5400000">
        <a:off x="2880380" y="1425283"/>
        <a:ext cx="5073923" cy="864211"/>
      </dsp:txXfrm>
    </dsp:sp>
    <dsp:sp modelId="{CA3217DD-AD54-41C7-8B03-8B685B345A74}">
      <dsp:nvSpPr>
        <dsp:cNvPr id="0" name=""/>
        <dsp:cNvSpPr/>
      </dsp:nvSpPr>
      <dsp:spPr>
        <a:xfrm>
          <a:off x="0" y="1258815"/>
          <a:ext cx="2880380" cy="1197144"/>
        </a:xfrm>
        <a:prstGeom prst="roundRect">
          <a:avLst/>
        </a:prstGeom>
        <a:solidFill>
          <a:schemeClr val="accent5">
            <a:hueOff val="-6490031"/>
            <a:satOff val="3463"/>
            <a:lumOff val="-1509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solidFill>
                <a:schemeClr val="tx1"/>
              </a:solidFill>
            </a:rPr>
            <a:t>无固定期限</a:t>
          </a:r>
        </a:p>
      </dsp:txBody>
      <dsp:txXfrm>
        <a:off x="58440" y="1317255"/>
        <a:ext cx="2763500" cy="1080264"/>
      </dsp:txXfrm>
    </dsp:sp>
    <dsp:sp modelId="{1A90E254-0EC0-41C6-A472-4864DC0E79BD}">
      <dsp:nvSpPr>
        <dsp:cNvPr id="0" name=""/>
        <dsp:cNvSpPr/>
      </dsp:nvSpPr>
      <dsp:spPr>
        <a:xfrm rot="5400000">
          <a:off x="4961860" y="561723"/>
          <a:ext cx="957715" cy="5120675"/>
        </a:xfrm>
        <a:prstGeom prst="round2SameRect">
          <a:avLst/>
        </a:prstGeom>
        <a:solidFill>
          <a:schemeClr val="accent5">
            <a:tint val="40000"/>
            <a:alpha val="90000"/>
            <a:hueOff val="-13109442"/>
            <a:satOff val="-6090"/>
            <a:lumOff val="-6983"/>
            <a:alphaOff val="0"/>
          </a:schemeClr>
        </a:solidFill>
        <a:ln w="25400" cap="flat" cmpd="sng" algn="ctr">
          <a:solidFill>
            <a:schemeClr val="accent5">
              <a:tint val="40000"/>
              <a:alpha val="90000"/>
              <a:hueOff val="-13109442"/>
              <a:satOff val="-6090"/>
              <a:lumOff val="-6983"/>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4770" tIns="32385" rIns="64770" bIns="32385" numCol="1" spcCol="1270" anchor="ctr" anchorCtr="0">
          <a:noAutofit/>
        </a:bodyPr>
        <a:lstStyle/>
        <a:p>
          <a:pPr marL="171450" lvl="1" indent="-171450" algn="l" defTabSz="755650">
            <a:lnSpc>
              <a:spcPct val="90000"/>
            </a:lnSpc>
            <a:spcBef>
              <a:spcPct val="0"/>
            </a:spcBef>
            <a:spcAft>
              <a:spcPct val="15000"/>
            </a:spcAft>
            <a:buChar char="•"/>
          </a:pPr>
          <a:r>
            <a:rPr lang="zh-CN" altLang="en-US" sz="1700" b="1" kern="1200" dirty="0"/>
            <a:t>以某项工作的完成作为合同期限</a:t>
          </a:r>
        </a:p>
        <a:p>
          <a:pPr marL="171450" lvl="1" indent="-171450" algn="l" defTabSz="755650">
            <a:lnSpc>
              <a:spcPct val="90000"/>
            </a:lnSpc>
            <a:spcBef>
              <a:spcPct val="0"/>
            </a:spcBef>
            <a:spcAft>
              <a:spcPct val="15000"/>
            </a:spcAft>
            <a:buChar char="•"/>
          </a:pPr>
          <a:r>
            <a:rPr lang="zh-CN" altLang="en-US" sz="1700" b="1" kern="1200" dirty="0"/>
            <a:t>可灵活运用</a:t>
          </a:r>
        </a:p>
      </dsp:txBody>
      <dsp:txXfrm rot="-5400000">
        <a:off x="2880380" y="2689955"/>
        <a:ext cx="5073923" cy="864211"/>
      </dsp:txXfrm>
    </dsp:sp>
    <dsp:sp modelId="{827E0402-2CDA-4601-A045-BFCE5CA7EE5B}">
      <dsp:nvSpPr>
        <dsp:cNvPr id="0" name=""/>
        <dsp:cNvSpPr/>
      </dsp:nvSpPr>
      <dsp:spPr>
        <a:xfrm>
          <a:off x="0" y="2515817"/>
          <a:ext cx="2880380" cy="1197144"/>
        </a:xfrm>
        <a:prstGeom prst="roundRect">
          <a:avLst/>
        </a:prstGeom>
        <a:solidFill>
          <a:schemeClr val="accent5">
            <a:hueOff val="-12980063"/>
            <a:satOff val="6926"/>
            <a:lumOff val="-3019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以完成一定工作任务为期限</a:t>
          </a:r>
        </a:p>
      </dsp:txBody>
      <dsp:txXfrm>
        <a:off x="58440" y="2574257"/>
        <a:ext cx="2763500" cy="1080264"/>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E25854-EC69-43C8-9144-2231681D2925}">
      <dsp:nvSpPr>
        <dsp:cNvPr id="0" name=""/>
        <dsp:cNvSpPr/>
      </dsp:nvSpPr>
      <dsp:spPr>
        <a:xfrm>
          <a:off x="2364" y="455264"/>
          <a:ext cx="1876224" cy="112573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劳动关系管理制度</a:t>
          </a:r>
        </a:p>
      </dsp:txBody>
      <dsp:txXfrm>
        <a:off x="2364" y="455264"/>
        <a:ext cx="1876224" cy="1125734"/>
      </dsp:txXfrm>
    </dsp:sp>
    <dsp:sp modelId="{6F41CB02-E45A-4C2F-BE28-6C1EA23B8497}">
      <dsp:nvSpPr>
        <dsp:cNvPr id="0" name=""/>
        <dsp:cNvSpPr/>
      </dsp:nvSpPr>
      <dsp:spPr>
        <a:xfrm>
          <a:off x="2066211" y="455264"/>
          <a:ext cx="1876224" cy="112573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培训管理</a:t>
          </a:r>
          <a:endParaRPr lang="en-US" altLang="zh-CN" sz="2400" b="1" kern="1200" dirty="0"/>
        </a:p>
        <a:p>
          <a:pPr marL="0" lvl="0" indent="0" algn="ctr" defTabSz="1066800">
            <a:lnSpc>
              <a:spcPct val="90000"/>
            </a:lnSpc>
            <a:spcBef>
              <a:spcPct val="0"/>
            </a:spcBef>
            <a:spcAft>
              <a:spcPct val="35000"/>
            </a:spcAft>
            <a:buNone/>
          </a:pPr>
          <a:r>
            <a:rPr lang="zh-CN" altLang="en-US" sz="2400" b="1" kern="1200" dirty="0"/>
            <a:t>制度</a:t>
          </a:r>
        </a:p>
      </dsp:txBody>
      <dsp:txXfrm>
        <a:off x="2066211" y="455264"/>
        <a:ext cx="1876224" cy="1125734"/>
      </dsp:txXfrm>
    </dsp:sp>
    <dsp:sp modelId="{0BB36207-22C6-4041-BDFD-9E38C2AD150E}">
      <dsp:nvSpPr>
        <dsp:cNvPr id="0" name=""/>
        <dsp:cNvSpPr/>
      </dsp:nvSpPr>
      <dsp:spPr>
        <a:xfrm>
          <a:off x="4130058" y="455264"/>
          <a:ext cx="1876224" cy="112573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绩效考核</a:t>
          </a:r>
          <a:endParaRPr lang="en-US" altLang="zh-CN" sz="2400" b="1" kern="1200" dirty="0"/>
        </a:p>
        <a:p>
          <a:pPr marL="0" lvl="0" indent="0" algn="ctr" defTabSz="1066800">
            <a:lnSpc>
              <a:spcPct val="90000"/>
            </a:lnSpc>
            <a:spcBef>
              <a:spcPct val="0"/>
            </a:spcBef>
            <a:spcAft>
              <a:spcPct val="35000"/>
            </a:spcAft>
            <a:buNone/>
          </a:pPr>
          <a:r>
            <a:rPr lang="zh-CN" altLang="en-US" sz="2400" b="1" kern="1200" dirty="0"/>
            <a:t>制度</a:t>
          </a:r>
        </a:p>
      </dsp:txBody>
      <dsp:txXfrm>
        <a:off x="4130058" y="455264"/>
        <a:ext cx="1876224" cy="1125734"/>
      </dsp:txXfrm>
    </dsp:sp>
    <dsp:sp modelId="{C91EB1A2-1C26-49B7-9F6A-78E433195269}">
      <dsp:nvSpPr>
        <dsp:cNvPr id="0" name=""/>
        <dsp:cNvSpPr/>
      </dsp:nvSpPr>
      <dsp:spPr>
        <a:xfrm>
          <a:off x="6193904" y="455264"/>
          <a:ext cx="1876224" cy="112573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薪酬福利管理制度</a:t>
          </a:r>
        </a:p>
      </dsp:txBody>
      <dsp:txXfrm>
        <a:off x="6193904" y="455264"/>
        <a:ext cx="1876224" cy="1125734"/>
      </dsp:txXfrm>
    </dsp:sp>
    <dsp:sp modelId="{7C82EFA6-35B9-4B66-841A-A5FCF93647BB}">
      <dsp:nvSpPr>
        <dsp:cNvPr id="0" name=""/>
        <dsp:cNvSpPr/>
      </dsp:nvSpPr>
      <dsp:spPr>
        <a:xfrm>
          <a:off x="1034288" y="1768621"/>
          <a:ext cx="1876224" cy="112573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考勤休假管理制度</a:t>
          </a:r>
        </a:p>
      </dsp:txBody>
      <dsp:txXfrm>
        <a:off x="1034288" y="1768621"/>
        <a:ext cx="1876224" cy="1125734"/>
      </dsp:txXfrm>
    </dsp:sp>
    <dsp:sp modelId="{084FA12B-DAB9-48C1-9E07-C83FA75A4093}">
      <dsp:nvSpPr>
        <dsp:cNvPr id="0" name=""/>
        <dsp:cNvSpPr/>
      </dsp:nvSpPr>
      <dsp:spPr>
        <a:xfrm>
          <a:off x="3098134" y="1768621"/>
          <a:ext cx="1876224" cy="112573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保密管理制度</a:t>
          </a:r>
        </a:p>
      </dsp:txBody>
      <dsp:txXfrm>
        <a:off x="3098134" y="1768621"/>
        <a:ext cx="1876224" cy="1125734"/>
      </dsp:txXfrm>
    </dsp:sp>
    <dsp:sp modelId="{5F5480A5-8E45-49B3-8133-8296019084D7}">
      <dsp:nvSpPr>
        <dsp:cNvPr id="0" name=""/>
        <dsp:cNvSpPr/>
      </dsp:nvSpPr>
      <dsp:spPr>
        <a:xfrm>
          <a:off x="5161981" y="1768621"/>
          <a:ext cx="1876224" cy="112573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zh-CN" altLang="en-US" sz="2400" b="1" kern="1200" dirty="0"/>
            <a:t>档案管理制度</a:t>
          </a:r>
        </a:p>
      </dsp:txBody>
      <dsp:txXfrm>
        <a:off x="5161981" y="1768621"/>
        <a:ext cx="1876224" cy="1125734"/>
      </dsp:txXfrm>
    </dsp:sp>
  </dsp:spTree>
</dsp:drawing>
</file>

<file path=ppt/diagrams/layout1.xml><?xml version="1.0" encoding="utf-8"?>
<dgm:layoutDef xmlns:dgm="http://schemas.openxmlformats.org/drawingml/2006/diagram" xmlns:a="http://schemas.openxmlformats.org/drawingml/2006/main" uniqueId="urn:microsoft.com/office/officeart/2005/8/layout/hProcess7#4">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presOf axis="self"/>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presOf axis="self"/>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a:defRPr sz="1200">
                <a:latin typeface="Calibri" pitchFamily="34" charset="0"/>
              </a:defRPr>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Calibri" pitchFamily="34" charset="0"/>
              </a:defRPr>
            </a:lvl1pPr>
          </a:lstStyle>
          <a:p>
            <a:pPr>
              <a:defRPr/>
            </a:pPr>
            <a:fld id="{AA508F0D-367A-42FB-8CC5-5CA78664BDB7}" type="datetimeFigureOut">
              <a:rPr lang="zh-CN" altLang="en-US"/>
              <a:pPr>
                <a:defRPr/>
              </a:pPr>
              <a:t>2023/3/21</a:t>
            </a:fld>
            <a:endParaRPr lang="zh-CN" altLang="zh-CN"/>
          </a:p>
        </p:txBody>
      </p:sp>
      <p:sp>
        <p:nvSpPr>
          <p:cNvPr id="102404" name="幻灯片图像占位符 3"/>
          <p:cNvSpPr>
            <a:spLocks noGrp="1" noRot="1" noChangeAspect="1" noChangeArrowheads="1"/>
          </p:cNvSpPr>
          <p:nvPr>
            <p:ph type="sldImg" idx="2"/>
          </p:nvPr>
        </p:nvSpPr>
        <p:spPr bwMode="auto">
          <a:xfrm>
            <a:off x="685800" y="685800"/>
            <a:ext cx="5486400" cy="3429000"/>
          </a:xfrm>
          <a:prstGeom prst="rect">
            <a:avLst/>
          </a:prstGeom>
          <a:noFill/>
          <a:ln w="12700">
            <a:noFill/>
            <a:miter lim="800000"/>
            <a:headEnd/>
            <a:tailEnd/>
          </a:ln>
        </p:spPr>
      </p:sp>
      <p:sp>
        <p:nvSpPr>
          <p:cNvPr id="2053" name="备注占位符 4"/>
          <p:cNvSpPr>
            <a:spLocks noGrp="1" noChangeArrowheads="1"/>
          </p:cNvSpPr>
          <p:nvPr>
            <p:ph type="body" sz="quarter" idx="3"/>
          </p:nvPr>
        </p:nvSpPr>
        <p:spPr bwMode="auto">
          <a:xfrm>
            <a:off x="685800" y="4343400"/>
            <a:ext cx="5486400" cy="4114800"/>
          </a:xfrm>
          <a:prstGeom prst="rect">
            <a:avLst/>
          </a:prstGeom>
          <a:noFill/>
          <a:ln w="12700" cmpd="sng">
            <a:noFill/>
            <a:miter lim="800000"/>
            <a:headEnd/>
            <a:tailEnd/>
          </a:ln>
        </p:spPr>
        <p:txBody>
          <a:bodyPr vert="horz" wrap="square" lIns="91440" tIns="45720" rIns="91440" bIns="45720" numCol="1" anchor="ctr" anchorCtr="0" compatLnSpc="1">
            <a:prstTxWarp prst="textNoShape">
              <a:avLst/>
            </a:prstTxWarp>
          </a:bodyPr>
          <a:lstStyle/>
          <a:p>
            <a:pPr lvl="0"/>
            <a:r>
              <a:rPr lang="zh-CN" noProof="0"/>
              <a:t>单击此处编辑母版文本样式</a:t>
            </a:r>
          </a:p>
          <a:p>
            <a:pPr lvl="1"/>
            <a:r>
              <a:rPr lang="zh-CN" noProof="0"/>
              <a:t>第二级</a:t>
            </a:r>
          </a:p>
          <a:p>
            <a:pPr lvl="2"/>
            <a:r>
              <a:rPr lang="zh-CN" noProof="0"/>
              <a:t>第三级</a:t>
            </a:r>
          </a:p>
          <a:p>
            <a:pPr lvl="3"/>
            <a:r>
              <a:rPr lang="zh-CN" noProof="0"/>
              <a:t>第四级</a:t>
            </a:r>
          </a:p>
          <a:p>
            <a:pPr lvl="4"/>
            <a:r>
              <a:rPr lang="zh-CN" noProof="0"/>
              <a:t>第五级</a:t>
            </a:r>
          </a:p>
        </p:txBody>
      </p:sp>
      <p:sp>
        <p:nvSpPr>
          <p:cNvPr id="2054" name="页脚占位符 5"/>
          <p:cNvSpPr>
            <a:spLocks noGrp="1" noChangeArrowheads="1"/>
          </p:cNvSpPr>
          <p:nvPr>
            <p:ph type="ftr" sz="quarter" idx="4"/>
          </p:nvPr>
        </p:nvSpPr>
        <p:spPr bwMode="auto">
          <a:xfrm>
            <a:off x="0"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a:defRPr sz="1200">
                <a:latin typeface="Calibri" pitchFamily="34" charset="0"/>
              </a:defRPr>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atin typeface="Calibri" pitchFamily="34" charset="0"/>
              </a:defRPr>
            </a:lvl1pPr>
          </a:lstStyle>
          <a:p>
            <a:pPr>
              <a:defRPr/>
            </a:pPr>
            <a:fld id="{FA04232D-45C6-4C30-8BD0-B085654BEA74}"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幻灯片图像占位符 1"/>
          <p:cNvSpPr>
            <a:spLocks noGrp="1" noRot="1" noChangeAspect="1" noTextEdit="1"/>
          </p:cNvSpPr>
          <p:nvPr>
            <p:ph type="sldImg"/>
          </p:nvPr>
        </p:nvSpPr>
        <p:spPr/>
      </p:sp>
      <p:sp>
        <p:nvSpPr>
          <p:cNvPr id="103427" name="备注占位符 2"/>
          <p:cNvSpPr>
            <a:spLocks noGrp="1"/>
          </p:cNvSpPr>
          <p:nvPr>
            <p:ph type="body" idx="1"/>
          </p:nvPr>
        </p:nvSpPr>
        <p:spPr>
          <a:noFill/>
          <a:ln w="9525"/>
        </p:spPr>
        <p:txBody>
          <a:bodyPr/>
          <a:lstStyle/>
          <a:p>
            <a:endParaRPr lang="zh-CN" altLang="en-US"/>
          </a:p>
        </p:txBody>
      </p:sp>
      <p:sp>
        <p:nvSpPr>
          <p:cNvPr id="103428" name="灯片编号占位符 3"/>
          <p:cNvSpPr>
            <a:spLocks noGrp="1"/>
          </p:cNvSpPr>
          <p:nvPr>
            <p:ph type="sldNum" sz="quarter" idx="5"/>
          </p:nvPr>
        </p:nvSpPr>
        <p:spPr>
          <a:noFill/>
        </p:spPr>
        <p:txBody>
          <a:bodyPr/>
          <a:lstStyle/>
          <a:p>
            <a:fld id="{746D774C-EF36-45DE-978D-BFFB601E44C3}" type="slidenum">
              <a:rPr lang="zh-CN" altLang="zh-CN" smtClean="0"/>
              <a:pPr/>
              <a:t>14</a:t>
            </a:fld>
            <a:endParaRPr lang="zh-CN"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幻灯片图像占位符 1"/>
          <p:cNvSpPr>
            <a:spLocks noGrp="1" noRot="1" noChangeAspect="1" noTextEdit="1"/>
          </p:cNvSpPr>
          <p:nvPr>
            <p:ph type="sldImg"/>
          </p:nvPr>
        </p:nvSpPr>
        <p:spPr/>
      </p:sp>
      <p:sp>
        <p:nvSpPr>
          <p:cNvPr id="112643" name="备注占位符 2"/>
          <p:cNvSpPr>
            <a:spLocks noGrp="1"/>
          </p:cNvSpPr>
          <p:nvPr>
            <p:ph type="body" idx="1"/>
          </p:nvPr>
        </p:nvSpPr>
        <p:spPr>
          <a:noFill/>
          <a:ln w="9525"/>
        </p:spPr>
        <p:txBody>
          <a:bodyPr/>
          <a:lstStyle/>
          <a:p>
            <a:endParaRPr lang="zh-CN" altLang="en-US"/>
          </a:p>
        </p:txBody>
      </p:sp>
      <p:sp>
        <p:nvSpPr>
          <p:cNvPr id="112644" name="灯片编号占位符 3"/>
          <p:cNvSpPr>
            <a:spLocks noGrp="1"/>
          </p:cNvSpPr>
          <p:nvPr>
            <p:ph type="sldNum" sz="quarter" idx="5"/>
          </p:nvPr>
        </p:nvSpPr>
        <p:spPr>
          <a:noFill/>
        </p:spPr>
        <p:txBody>
          <a:bodyPr/>
          <a:lstStyle/>
          <a:p>
            <a:fld id="{0C1DEFD3-8477-458E-BB12-7E6311F5A661}" type="slidenum">
              <a:rPr lang="zh-CN" altLang="zh-CN" smtClean="0"/>
              <a:pPr/>
              <a:t>25</a:t>
            </a:fld>
            <a:endParaRPr lang="zh-CN"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幻灯片图像占位符 1"/>
          <p:cNvSpPr>
            <a:spLocks noGrp="1" noRot="1" noChangeAspect="1" noTextEdit="1"/>
          </p:cNvSpPr>
          <p:nvPr>
            <p:ph type="sldImg"/>
          </p:nvPr>
        </p:nvSpPr>
        <p:spPr/>
      </p:sp>
      <p:sp>
        <p:nvSpPr>
          <p:cNvPr id="113667" name="备注占位符 2"/>
          <p:cNvSpPr>
            <a:spLocks noGrp="1"/>
          </p:cNvSpPr>
          <p:nvPr>
            <p:ph type="body" idx="1"/>
          </p:nvPr>
        </p:nvSpPr>
        <p:spPr>
          <a:noFill/>
          <a:ln w="9525"/>
        </p:spPr>
        <p:txBody>
          <a:bodyPr/>
          <a:lstStyle/>
          <a:p>
            <a:endParaRPr lang="zh-CN" altLang="en-US"/>
          </a:p>
        </p:txBody>
      </p:sp>
      <p:sp>
        <p:nvSpPr>
          <p:cNvPr id="113668" name="灯片编号占位符 3"/>
          <p:cNvSpPr>
            <a:spLocks noGrp="1"/>
          </p:cNvSpPr>
          <p:nvPr>
            <p:ph type="sldNum" sz="quarter" idx="5"/>
          </p:nvPr>
        </p:nvSpPr>
        <p:spPr>
          <a:noFill/>
        </p:spPr>
        <p:txBody>
          <a:bodyPr/>
          <a:lstStyle/>
          <a:p>
            <a:fld id="{9E38C139-C4F6-4E02-AC32-91FF700DA3B5}" type="slidenum">
              <a:rPr lang="zh-CN" altLang="zh-CN" smtClean="0"/>
              <a:pPr/>
              <a:t>26</a:t>
            </a:fld>
            <a:endParaRPr lang="zh-CN"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幻灯片图像占位符 1"/>
          <p:cNvSpPr>
            <a:spLocks noGrp="1" noRot="1" noChangeAspect="1" noTextEdit="1"/>
          </p:cNvSpPr>
          <p:nvPr>
            <p:ph type="sldImg"/>
          </p:nvPr>
        </p:nvSpPr>
        <p:spPr/>
      </p:sp>
      <p:sp>
        <p:nvSpPr>
          <p:cNvPr id="114691" name="备注占位符 2"/>
          <p:cNvSpPr>
            <a:spLocks noGrp="1"/>
          </p:cNvSpPr>
          <p:nvPr>
            <p:ph type="body" idx="1"/>
          </p:nvPr>
        </p:nvSpPr>
        <p:spPr>
          <a:noFill/>
          <a:ln w="9525"/>
        </p:spPr>
        <p:txBody>
          <a:bodyPr/>
          <a:lstStyle/>
          <a:p>
            <a:endParaRPr lang="zh-CN" altLang="en-US"/>
          </a:p>
        </p:txBody>
      </p:sp>
      <p:sp>
        <p:nvSpPr>
          <p:cNvPr id="114692" name="灯片编号占位符 3"/>
          <p:cNvSpPr>
            <a:spLocks noGrp="1"/>
          </p:cNvSpPr>
          <p:nvPr>
            <p:ph type="sldNum" sz="quarter" idx="5"/>
          </p:nvPr>
        </p:nvSpPr>
        <p:spPr>
          <a:noFill/>
        </p:spPr>
        <p:txBody>
          <a:bodyPr/>
          <a:lstStyle/>
          <a:p>
            <a:fld id="{82E597EE-D68B-4A21-BE42-C1DC8A021D9C}" type="slidenum">
              <a:rPr lang="zh-CN" altLang="zh-CN" smtClean="0"/>
              <a:pPr/>
              <a:t>27</a:t>
            </a:fld>
            <a:endParaRPr lang="zh-CN"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幻灯片图像占位符 1"/>
          <p:cNvSpPr>
            <a:spLocks noGrp="1" noRot="1" noChangeAspect="1" noTextEdit="1"/>
          </p:cNvSpPr>
          <p:nvPr>
            <p:ph type="sldImg"/>
          </p:nvPr>
        </p:nvSpPr>
        <p:spPr/>
      </p:sp>
      <p:sp>
        <p:nvSpPr>
          <p:cNvPr id="115715" name="备注占位符 2"/>
          <p:cNvSpPr>
            <a:spLocks noGrp="1"/>
          </p:cNvSpPr>
          <p:nvPr>
            <p:ph type="body" idx="1"/>
          </p:nvPr>
        </p:nvSpPr>
        <p:spPr>
          <a:noFill/>
          <a:ln w="9525"/>
        </p:spPr>
        <p:txBody>
          <a:bodyPr/>
          <a:lstStyle/>
          <a:p>
            <a:endParaRPr lang="zh-CN" altLang="en-US"/>
          </a:p>
        </p:txBody>
      </p:sp>
      <p:sp>
        <p:nvSpPr>
          <p:cNvPr id="115716" name="灯片编号占位符 3"/>
          <p:cNvSpPr>
            <a:spLocks noGrp="1"/>
          </p:cNvSpPr>
          <p:nvPr>
            <p:ph type="sldNum" sz="quarter" idx="5"/>
          </p:nvPr>
        </p:nvSpPr>
        <p:spPr>
          <a:noFill/>
        </p:spPr>
        <p:txBody>
          <a:bodyPr/>
          <a:lstStyle/>
          <a:p>
            <a:fld id="{D64D431C-91D3-4A0B-A7B2-B7BB39F9382E}" type="slidenum">
              <a:rPr lang="zh-CN" altLang="zh-CN" smtClean="0"/>
              <a:pPr/>
              <a:t>32</a:t>
            </a:fld>
            <a:endParaRPr lang="zh-CN"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幻灯片图像占位符 1"/>
          <p:cNvSpPr>
            <a:spLocks noGrp="1" noRot="1" noChangeAspect="1" noTextEdit="1"/>
          </p:cNvSpPr>
          <p:nvPr>
            <p:ph type="sldImg"/>
          </p:nvPr>
        </p:nvSpPr>
        <p:spPr/>
      </p:sp>
      <p:sp>
        <p:nvSpPr>
          <p:cNvPr id="116739" name="备注占位符 2"/>
          <p:cNvSpPr>
            <a:spLocks noGrp="1"/>
          </p:cNvSpPr>
          <p:nvPr>
            <p:ph type="body" idx="1"/>
          </p:nvPr>
        </p:nvSpPr>
        <p:spPr>
          <a:noFill/>
          <a:ln w="9525"/>
        </p:spPr>
        <p:txBody>
          <a:bodyPr/>
          <a:lstStyle/>
          <a:p>
            <a:endParaRPr lang="zh-CN" altLang="en-US"/>
          </a:p>
        </p:txBody>
      </p:sp>
      <p:sp>
        <p:nvSpPr>
          <p:cNvPr id="116740" name="灯片编号占位符 3"/>
          <p:cNvSpPr>
            <a:spLocks noGrp="1"/>
          </p:cNvSpPr>
          <p:nvPr>
            <p:ph type="sldNum" sz="quarter" idx="5"/>
          </p:nvPr>
        </p:nvSpPr>
        <p:spPr>
          <a:noFill/>
        </p:spPr>
        <p:txBody>
          <a:bodyPr/>
          <a:lstStyle/>
          <a:p>
            <a:fld id="{888D67F7-A8F2-4B72-A858-BCB160AB22B8}" type="slidenum">
              <a:rPr lang="zh-CN" altLang="zh-CN" smtClean="0"/>
              <a:pPr/>
              <a:t>33</a:t>
            </a:fld>
            <a:endParaRPr lang="zh-CN"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幻灯片图像占位符 1"/>
          <p:cNvSpPr>
            <a:spLocks noGrp="1" noRot="1" noChangeAspect="1" noTextEdit="1"/>
          </p:cNvSpPr>
          <p:nvPr>
            <p:ph type="sldImg"/>
          </p:nvPr>
        </p:nvSpPr>
        <p:spPr/>
      </p:sp>
      <p:sp>
        <p:nvSpPr>
          <p:cNvPr id="117763" name="备注占位符 2"/>
          <p:cNvSpPr>
            <a:spLocks noGrp="1"/>
          </p:cNvSpPr>
          <p:nvPr>
            <p:ph type="body" idx="1"/>
          </p:nvPr>
        </p:nvSpPr>
        <p:spPr>
          <a:noFill/>
          <a:ln w="9525"/>
        </p:spPr>
        <p:txBody>
          <a:bodyPr/>
          <a:lstStyle/>
          <a:p>
            <a:endParaRPr lang="zh-CN" altLang="en-US"/>
          </a:p>
        </p:txBody>
      </p:sp>
      <p:sp>
        <p:nvSpPr>
          <p:cNvPr id="117764" name="灯片编号占位符 3"/>
          <p:cNvSpPr>
            <a:spLocks noGrp="1"/>
          </p:cNvSpPr>
          <p:nvPr>
            <p:ph type="sldNum" sz="quarter" idx="5"/>
          </p:nvPr>
        </p:nvSpPr>
        <p:spPr>
          <a:noFill/>
        </p:spPr>
        <p:txBody>
          <a:bodyPr/>
          <a:lstStyle/>
          <a:p>
            <a:fld id="{A1793247-1165-41D4-A0AF-D93E4E1AF681}" type="slidenum">
              <a:rPr lang="zh-CN" altLang="zh-CN" smtClean="0"/>
              <a:pPr/>
              <a:t>34</a:t>
            </a:fld>
            <a:endParaRPr lang="zh-CN"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幻灯片图像占位符 1"/>
          <p:cNvSpPr>
            <a:spLocks noGrp="1" noRot="1" noChangeAspect="1" noTextEdit="1"/>
          </p:cNvSpPr>
          <p:nvPr>
            <p:ph type="sldImg"/>
          </p:nvPr>
        </p:nvSpPr>
        <p:spPr/>
      </p:sp>
      <p:sp>
        <p:nvSpPr>
          <p:cNvPr id="118787" name="备注占位符 2"/>
          <p:cNvSpPr>
            <a:spLocks noGrp="1"/>
          </p:cNvSpPr>
          <p:nvPr>
            <p:ph type="body" idx="1"/>
          </p:nvPr>
        </p:nvSpPr>
        <p:spPr>
          <a:noFill/>
          <a:ln w="9525"/>
        </p:spPr>
        <p:txBody>
          <a:bodyPr/>
          <a:lstStyle/>
          <a:p>
            <a:endParaRPr lang="zh-CN" altLang="en-US"/>
          </a:p>
        </p:txBody>
      </p:sp>
      <p:sp>
        <p:nvSpPr>
          <p:cNvPr id="118788" name="灯片编号占位符 3"/>
          <p:cNvSpPr>
            <a:spLocks noGrp="1"/>
          </p:cNvSpPr>
          <p:nvPr>
            <p:ph type="sldNum" sz="quarter" idx="5"/>
          </p:nvPr>
        </p:nvSpPr>
        <p:spPr>
          <a:noFill/>
        </p:spPr>
        <p:txBody>
          <a:bodyPr/>
          <a:lstStyle/>
          <a:p>
            <a:fld id="{A6AFE6E1-4E32-4292-A1D3-78E02174B48D}" type="slidenum">
              <a:rPr lang="zh-CN" altLang="zh-CN" smtClean="0"/>
              <a:pPr/>
              <a:t>35</a:t>
            </a:fld>
            <a:endParaRPr lang="zh-CN"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幻灯片图像占位符 1"/>
          <p:cNvSpPr>
            <a:spLocks noGrp="1" noRot="1" noChangeAspect="1" noTextEdit="1"/>
          </p:cNvSpPr>
          <p:nvPr>
            <p:ph type="sldImg"/>
          </p:nvPr>
        </p:nvSpPr>
        <p:spPr/>
      </p:sp>
      <p:sp>
        <p:nvSpPr>
          <p:cNvPr id="119811" name="备注占位符 2"/>
          <p:cNvSpPr>
            <a:spLocks noGrp="1"/>
          </p:cNvSpPr>
          <p:nvPr>
            <p:ph type="body" idx="1"/>
          </p:nvPr>
        </p:nvSpPr>
        <p:spPr>
          <a:noFill/>
          <a:ln w="9525"/>
        </p:spPr>
        <p:txBody>
          <a:bodyPr/>
          <a:lstStyle/>
          <a:p>
            <a:endParaRPr lang="zh-CN" altLang="en-US"/>
          </a:p>
        </p:txBody>
      </p:sp>
      <p:sp>
        <p:nvSpPr>
          <p:cNvPr id="119812" name="灯片编号占位符 3"/>
          <p:cNvSpPr>
            <a:spLocks noGrp="1"/>
          </p:cNvSpPr>
          <p:nvPr>
            <p:ph type="sldNum" sz="quarter" idx="5"/>
          </p:nvPr>
        </p:nvSpPr>
        <p:spPr>
          <a:noFill/>
        </p:spPr>
        <p:txBody>
          <a:bodyPr/>
          <a:lstStyle/>
          <a:p>
            <a:fld id="{40BA327C-884B-462C-A278-4E3077FBA408}" type="slidenum">
              <a:rPr lang="zh-CN" altLang="zh-CN" smtClean="0"/>
              <a:pPr/>
              <a:t>37</a:t>
            </a:fld>
            <a:endParaRPr lang="zh-CN"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幻灯片图像占位符 1"/>
          <p:cNvSpPr>
            <a:spLocks noGrp="1" noRot="1" noChangeAspect="1" noTextEdit="1"/>
          </p:cNvSpPr>
          <p:nvPr>
            <p:ph type="sldImg"/>
          </p:nvPr>
        </p:nvSpPr>
        <p:spPr/>
      </p:sp>
      <p:sp>
        <p:nvSpPr>
          <p:cNvPr id="120835" name="备注占位符 2"/>
          <p:cNvSpPr>
            <a:spLocks noGrp="1"/>
          </p:cNvSpPr>
          <p:nvPr>
            <p:ph type="body" idx="1"/>
          </p:nvPr>
        </p:nvSpPr>
        <p:spPr>
          <a:noFill/>
          <a:ln w="9525"/>
        </p:spPr>
        <p:txBody>
          <a:bodyPr/>
          <a:lstStyle/>
          <a:p>
            <a:endParaRPr lang="zh-CN" altLang="en-US"/>
          </a:p>
        </p:txBody>
      </p:sp>
      <p:sp>
        <p:nvSpPr>
          <p:cNvPr id="120836" name="灯片编号占位符 3"/>
          <p:cNvSpPr>
            <a:spLocks noGrp="1"/>
          </p:cNvSpPr>
          <p:nvPr>
            <p:ph type="sldNum" sz="quarter" idx="5"/>
          </p:nvPr>
        </p:nvSpPr>
        <p:spPr>
          <a:noFill/>
        </p:spPr>
        <p:txBody>
          <a:bodyPr/>
          <a:lstStyle/>
          <a:p>
            <a:fld id="{BC49F049-A369-4547-88B7-8A728F7AC6A6}" type="slidenum">
              <a:rPr lang="zh-CN" altLang="zh-CN" smtClean="0"/>
              <a:pPr/>
              <a:t>39</a:t>
            </a:fld>
            <a:endParaRPr lang="zh-CN"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幻灯片图像占位符 1"/>
          <p:cNvSpPr>
            <a:spLocks noGrp="1" noRot="1" noChangeAspect="1" noTextEdit="1"/>
          </p:cNvSpPr>
          <p:nvPr>
            <p:ph type="sldImg"/>
          </p:nvPr>
        </p:nvSpPr>
        <p:spPr/>
      </p:sp>
      <p:sp>
        <p:nvSpPr>
          <p:cNvPr id="121859" name="备注占位符 2"/>
          <p:cNvSpPr>
            <a:spLocks noGrp="1"/>
          </p:cNvSpPr>
          <p:nvPr>
            <p:ph type="body" idx="1"/>
          </p:nvPr>
        </p:nvSpPr>
        <p:spPr>
          <a:noFill/>
          <a:ln w="9525"/>
        </p:spPr>
        <p:txBody>
          <a:bodyPr/>
          <a:lstStyle/>
          <a:p>
            <a:endParaRPr lang="zh-CN" altLang="en-US"/>
          </a:p>
        </p:txBody>
      </p:sp>
      <p:sp>
        <p:nvSpPr>
          <p:cNvPr id="121860" name="灯片编号占位符 3"/>
          <p:cNvSpPr>
            <a:spLocks noGrp="1"/>
          </p:cNvSpPr>
          <p:nvPr>
            <p:ph type="sldNum" sz="quarter" idx="5"/>
          </p:nvPr>
        </p:nvSpPr>
        <p:spPr>
          <a:noFill/>
        </p:spPr>
        <p:txBody>
          <a:bodyPr/>
          <a:lstStyle/>
          <a:p>
            <a:fld id="{AF4AAB51-4872-4D9F-AD01-B63A74A08F81}" type="slidenum">
              <a:rPr lang="zh-CN" altLang="zh-CN" smtClean="0"/>
              <a:pPr/>
              <a:t>40</a:t>
            </a:fld>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幻灯片图像占位符 1"/>
          <p:cNvSpPr>
            <a:spLocks noGrp="1" noRot="1" noChangeAspect="1" noTextEdit="1"/>
          </p:cNvSpPr>
          <p:nvPr>
            <p:ph type="sldImg"/>
          </p:nvPr>
        </p:nvSpPr>
        <p:spPr/>
      </p:sp>
      <p:sp>
        <p:nvSpPr>
          <p:cNvPr id="104451" name="备注占位符 2"/>
          <p:cNvSpPr>
            <a:spLocks noGrp="1"/>
          </p:cNvSpPr>
          <p:nvPr>
            <p:ph type="body" idx="1"/>
          </p:nvPr>
        </p:nvSpPr>
        <p:spPr>
          <a:noFill/>
          <a:ln w="9525"/>
        </p:spPr>
        <p:txBody>
          <a:bodyPr/>
          <a:lstStyle/>
          <a:p>
            <a:endParaRPr lang="zh-CN" altLang="en-US"/>
          </a:p>
        </p:txBody>
      </p:sp>
      <p:sp>
        <p:nvSpPr>
          <p:cNvPr id="104452" name="灯片编号占位符 3"/>
          <p:cNvSpPr>
            <a:spLocks noGrp="1"/>
          </p:cNvSpPr>
          <p:nvPr>
            <p:ph type="sldNum" sz="quarter" idx="5"/>
          </p:nvPr>
        </p:nvSpPr>
        <p:spPr>
          <a:noFill/>
        </p:spPr>
        <p:txBody>
          <a:bodyPr/>
          <a:lstStyle/>
          <a:p>
            <a:fld id="{9273D8E4-8E1C-4629-AA34-DBB65B85A615}" type="slidenum">
              <a:rPr lang="zh-CN" altLang="zh-CN" smtClean="0"/>
              <a:pPr/>
              <a:t>15</a:t>
            </a:fld>
            <a:endParaRPr lang="zh-CN"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幻灯片图像占位符 1"/>
          <p:cNvSpPr>
            <a:spLocks noGrp="1" noRot="1" noChangeAspect="1" noTextEdit="1"/>
          </p:cNvSpPr>
          <p:nvPr>
            <p:ph type="sldImg"/>
          </p:nvPr>
        </p:nvSpPr>
        <p:spPr/>
      </p:sp>
      <p:sp>
        <p:nvSpPr>
          <p:cNvPr id="122883" name="备注占位符 2"/>
          <p:cNvSpPr>
            <a:spLocks noGrp="1"/>
          </p:cNvSpPr>
          <p:nvPr>
            <p:ph type="body" idx="1"/>
          </p:nvPr>
        </p:nvSpPr>
        <p:spPr>
          <a:noFill/>
          <a:ln w="9525"/>
        </p:spPr>
        <p:txBody>
          <a:bodyPr/>
          <a:lstStyle/>
          <a:p>
            <a:endParaRPr lang="zh-CN" altLang="en-US"/>
          </a:p>
        </p:txBody>
      </p:sp>
      <p:sp>
        <p:nvSpPr>
          <p:cNvPr id="122884" name="灯片编号占位符 3"/>
          <p:cNvSpPr>
            <a:spLocks noGrp="1"/>
          </p:cNvSpPr>
          <p:nvPr>
            <p:ph type="sldNum" sz="quarter" idx="5"/>
          </p:nvPr>
        </p:nvSpPr>
        <p:spPr>
          <a:noFill/>
        </p:spPr>
        <p:txBody>
          <a:bodyPr/>
          <a:lstStyle/>
          <a:p>
            <a:fld id="{0FD8C567-20A5-49BE-8EE9-6EF7E8043E01}" type="slidenum">
              <a:rPr lang="zh-CN" altLang="zh-CN" smtClean="0"/>
              <a:pPr/>
              <a:t>41</a:t>
            </a:fld>
            <a:endParaRPr lang="zh-CN"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幻灯片图像占位符 1"/>
          <p:cNvSpPr>
            <a:spLocks noGrp="1" noRot="1" noChangeAspect="1" noTextEdit="1"/>
          </p:cNvSpPr>
          <p:nvPr>
            <p:ph type="sldImg"/>
          </p:nvPr>
        </p:nvSpPr>
        <p:spPr/>
      </p:sp>
      <p:sp>
        <p:nvSpPr>
          <p:cNvPr id="123907" name="备注占位符 2"/>
          <p:cNvSpPr>
            <a:spLocks noGrp="1"/>
          </p:cNvSpPr>
          <p:nvPr>
            <p:ph type="body" idx="1"/>
          </p:nvPr>
        </p:nvSpPr>
        <p:spPr>
          <a:noFill/>
          <a:ln w="9525"/>
        </p:spPr>
        <p:txBody>
          <a:bodyPr/>
          <a:lstStyle/>
          <a:p>
            <a:endParaRPr lang="zh-CN" altLang="en-US"/>
          </a:p>
        </p:txBody>
      </p:sp>
      <p:sp>
        <p:nvSpPr>
          <p:cNvPr id="123908" name="灯片编号占位符 3"/>
          <p:cNvSpPr>
            <a:spLocks noGrp="1"/>
          </p:cNvSpPr>
          <p:nvPr>
            <p:ph type="sldNum" sz="quarter" idx="5"/>
          </p:nvPr>
        </p:nvSpPr>
        <p:spPr>
          <a:noFill/>
        </p:spPr>
        <p:txBody>
          <a:bodyPr/>
          <a:lstStyle/>
          <a:p>
            <a:fld id="{C81CFE31-5673-45FB-B1C6-ACE681B94AFB}" type="slidenum">
              <a:rPr lang="zh-CN" altLang="zh-CN" smtClean="0"/>
              <a:pPr/>
              <a:t>42</a:t>
            </a:fld>
            <a:endParaRPr lang="zh-CN"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幻灯片图像占位符 1"/>
          <p:cNvSpPr>
            <a:spLocks noGrp="1" noRot="1" noChangeAspect="1" noTextEdit="1"/>
          </p:cNvSpPr>
          <p:nvPr>
            <p:ph type="sldImg"/>
          </p:nvPr>
        </p:nvSpPr>
        <p:spPr/>
      </p:sp>
      <p:sp>
        <p:nvSpPr>
          <p:cNvPr id="124931" name="备注占位符 2"/>
          <p:cNvSpPr>
            <a:spLocks noGrp="1"/>
          </p:cNvSpPr>
          <p:nvPr>
            <p:ph type="body" idx="1"/>
          </p:nvPr>
        </p:nvSpPr>
        <p:spPr>
          <a:noFill/>
          <a:ln w="9525"/>
        </p:spPr>
        <p:txBody>
          <a:bodyPr/>
          <a:lstStyle/>
          <a:p>
            <a:endParaRPr lang="zh-CN" altLang="en-US"/>
          </a:p>
        </p:txBody>
      </p:sp>
      <p:sp>
        <p:nvSpPr>
          <p:cNvPr id="124932" name="灯片编号占位符 3"/>
          <p:cNvSpPr>
            <a:spLocks noGrp="1"/>
          </p:cNvSpPr>
          <p:nvPr>
            <p:ph type="sldNum" sz="quarter" idx="5"/>
          </p:nvPr>
        </p:nvSpPr>
        <p:spPr>
          <a:noFill/>
        </p:spPr>
        <p:txBody>
          <a:bodyPr/>
          <a:lstStyle/>
          <a:p>
            <a:fld id="{1BFB10CE-1714-47D0-BB3B-247EB138F463}" type="slidenum">
              <a:rPr lang="zh-CN" altLang="zh-CN" smtClean="0"/>
              <a:pPr/>
              <a:t>44</a:t>
            </a:fld>
            <a:endParaRPr lang="zh-CN"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幻灯片图像占位符 1"/>
          <p:cNvSpPr>
            <a:spLocks noGrp="1" noRot="1" noChangeAspect="1" noTextEdit="1"/>
          </p:cNvSpPr>
          <p:nvPr>
            <p:ph type="sldImg"/>
          </p:nvPr>
        </p:nvSpPr>
        <p:spPr/>
      </p:sp>
      <p:sp>
        <p:nvSpPr>
          <p:cNvPr id="125955" name="备注占位符 2"/>
          <p:cNvSpPr>
            <a:spLocks noGrp="1"/>
          </p:cNvSpPr>
          <p:nvPr>
            <p:ph type="body" idx="1"/>
          </p:nvPr>
        </p:nvSpPr>
        <p:spPr>
          <a:noFill/>
          <a:ln w="9525"/>
        </p:spPr>
        <p:txBody>
          <a:bodyPr/>
          <a:lstStyle/>
          <a:p>
            <a:endParaRPr lang="zh-CN" altLang="en-US"/>
          </a:p>
        </p:txBody>
      </p:sp>
      <p:sp>
        <p:nvSpPr>
          <p:cNvPr id="125956" name="灯片编号占位符 3"/>
          <p:cNvSpPr>
            <a:spLocks noGrp="1"/>
          </p:cNvSpPr>
          <p:nvPr>
            <p:ph type="sldNum" sz="quarter" idx="5"/>
          </p:nvPr>
        </p:nvSpPr>
        <p:spPr>
          <a:noFill/>
        </p:spPr>
        <p:txBody>
          <a:bodyPr/>
          <a:lstStyle/>
          <a:p>
            <a:fld id="{3D235065-FB73-4676-BF21-800FFBD43303}" type="slidenum">
              <a:rPr lang="zh-CN" altLang="zh-CN" smtClean="0"/>
              <a:pPr/>
              <a:t>45</a:t>
            </a:fld>
            <a:endParaRPr lang="zh-CN"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幻灯片图像占位符 1"/>
          <p:cNvSpPr>
            <a:spLocks noGrp="1" noRot="1" noChangeAspect="1" noTextEdit="1"/>
          </p:cNvSpPr>
          <p:nvPr>
            <p:ph type="sldImg"/>
          </p:nvPr>
        </p:nvSpPr>
        <p:spPr/>
      </p:sp>
      <p:sp>
        <p:nvSpPr>
          <p:cNvPr id="126979" name="备注占位符 2"/>
          <p:cNvSpPr>
            <a:spLocks noGrp="1"/>
          </p:cNvSpPr>
          <p:nvPr>
            <p:ph type="body" idx="1"/>
          </p:nvPr>
        </p:nvSpPr>
        <p:spPr>
          <a:noFill/>
          <a:ln w="9525"/>
        </p:spPr>
        <p:txBody>
          <a:bodyPr/>
          <a:lstStyle/>
          <a:p>
            <a:endParaRPr lang="zh-CN" altLang="en-US"/>
          </a:p>
        </p:txBody>
      </p:sp>
      <p:sp>
        <p:nvSpPr>
          <p:cNvPr id="126980" name="灯片编号占位符 3"/>
          <p:cNvSpPr>
            <a:spLocks noGrp="1"/>
          </p:cNvSpPr>
          <p:nvPr>
            <p:ph type="sldNum" sz="quarter" idx="5"/>
          </p:nvPr>
        </p:nvSpPr>
        <p:spPr>
          <a:noFill/>
        </p:spPr>
        <p:txBody>
          <a:bodyPr/>
          <a:lstStyle/>
          <a:p>
            <a:fld id="{135ECFE7-5959-40F9-ADAC-37E67DE90B7A}" type="slidenum">
              <a:rPr lang="zh-CN" altLang="zh-CN" smtClean="0"/>
              <a:pPr/>
              <a:t>46</a:t>
            </a:fld>
            <a:endParaRPr lang="zh-CN"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幻灯片图像占位符 1"/>
          <p:cNvSpPr>
            <a:spLocks noGrp="1" noRot="1" noChangeAspect="1" noTextEdit="1"/>
          </p:cNvSpPr>
          <p:nvPr>
            <p:ph type="sldImg"/>
          </p:nvPr>
        </p:nvSpPr>
        <p:spPr/>
      </p:sp>
      <p:sp>
        <p:nvSpPr>
          <p:cNvPr id="128003" name="备注占位符 2"/>
          <p:cNvSpPr>
            <a:spLocks noGrp="1"/>
          </p:cNvSpPr>
          <p:nvPr>
            <p:ph type="body" idx="1"/>
          </p:nvPr>
        </p:nvSpPr>
        <p:spPr>
          <a:noFill/>
          <a:ln w="9525"/>
        </p:spPr>
        <p:txBody>
          <a:bodyPr/>
          <a:lstStyle/>
          <a:p>
            <a:endParaRPr lang="zh-CN" altLang="en-US"/>
          </a:p>
        </p:txBody>
      </p:sp>
      <p:sp>
        <p:nvSpPr>
          <p:cNvPr id="128004" name="灯片编号占位符 3"/>
          <p:cNvSpPr>
            <a:spLocks noGrp="1"/>
          </p:cNvSpPr>
          <p:nvPr>
            <p:ph type="sldNum" sz="quarter" idx="5"/>
          </p:nvPr>
        </p:nvSpPr>
        <p:spPr>
          <a:noFill/>
        </p:spPr>
        <p:txBody>
          <a:bodyPr/>
          <a:lstStyle/>
          <a:p>
            <a:fld id="{2F776DFF-E569-4220-82B7-8CF6A4EC4725}" type="slidenum">
              <a:rPr lang="zh-CN" altLang="zh-CN" smtClean="0"/>
              <a:pPr/>
              <a:t>47</a:t>
            </a:fld>
            <a:endParaRPr lang="zh-CN"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幻灯片图像占位符 1"/>
          <p:cNvSpPr>
            <a:spLocks noGrp="1" noRot="1" noChangeAspect="1" noTextEdit="1"/>
          </p:cNvSpPr>
          <p:nvPr>
            <p:ph type="sldImg"/>
          </p:nvPr>
        </p:nvSpPr>
        <p:spPr/>
      </p:sp>
      <p:sp>
        <p:nvSpPr>
          <p:cNvPr id="129027" name="备注占位符 2"/>
          <p:cNvSpPr>
            <a:spLocks noGrp="1"/>
          </p:cNvSpPr>
          <p:nvPr>
            <p:ph type="body" idx="1"/>
          </p:nvPr>
        </p:nvSpPr>
        <p:spPr>
          <a:noFill/>
          <a:ln w="9525"/>
        </p:spPr>
        <p:txBody>
          <a:bodyPr/>
          <a:lstStyle/>
          <a:p>
            <a:endParaRPr lang="zh-CN" altLang="en-US"/>
          </a:p>
        </p:txBody>
      </p:sp>
      <p:sp>
        <p:nvSpPr>
          <p:cNvPr id="129028" name="灯片编号占位符 3"/>
          <p:cNvSpPr>
            <a:spLocks noGrp="1"/>
          </p:cNvSpPr>
          <p:nvPr>
            <p:ph type="sldNum" sz="quarter" idx="5"/>
          </p:nvPr>
        </p:nvSpPr>
        <p:spPr>
          <a:noFill/>
        </p:spPr>
        <p:txBody>
          <a:bodyPr/>
          <a:lstStyle/>
          <a:p>
            <a:fld id="{5D583580-EFF1-43E7-9CF6-0A44DE136F10}" type="slidenum">
              <a:rPr lang="zh-CN" altLang="zh-CN" smtClean="0"/>
              <a:pPr/>
              <a:t>48</a:t>
            </a:fld>
            <a:endParaRPr lang="zh-CN"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幻灯片图像占位符 1"/>
          <p:cNvSpPr>
            <a:spLocks noGrp="1" noRot="1" noChangeAspect="1" noTextEdit="1"/>
          </p:cNvSpPr>
          <p:nvPr>
            <p:ph type="sldImg"/>
          </p:nvPr>
        </p:nvSpPr>
        <p:spPr/>
      </p:sp>
      <p:sp>
        <p:nvSpPr>
          <p:cNvPr id="130051" name="备注占位符 2"/>
          <p:cNvSpPr>
            <a:spLocks noGrp="1"/>
          </p:cNvSpPr>
          <p:nvPr>
            <p:ph type="body" idx="1"/>
          </p:nvPr>
        </p:nvSpPr>
        <p:spPr>
          <a:noFill/>
          <a:ln w="9525"/>
        </p:spPr>
        <p:txBody>
          <a:bodyPr/>
          <a:lstStyle/>
          <a:p>
            <a:endParaRPr lang="zh-CN" altLang="en-US"/>
          </a:p>
        </p:txBody>
      </p:sp>
      <p:sp>
        <p:nvSpPr>
          <p:cNvPr id="130052" name="灯片编号占位符 3"/>
          <p:cNvSpPr>
            <a:spLocks noGrp="1"/>
          </p:cNvSpPr>
          <p:nvPr>
            <p:ph type="sldNum" sz="quarter" idx="5"/>
          </p:nvPr>
        </p:nvSpPr>
        <p:spPr>
          <a:noFill/>
        </p:spPr>
        <p:txBody>
          <a:bodyPr/>
          <a:lstStyle/>
          <a:p>
            <a:fld id="{EF10134B-AD64-4194-837A-3A4C574A7E8E}" type="slidenum">
              <a:rPr lang="zh-CN" altLang="zh-CN" smtClean="0"/>
              <a:pPr/>
              <a:t>49</a:t>
            </a:fld>
            <a:endParaRPr lang="zh-CN"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幻灯片图像占位符 1"/>
          <p:cNvSpPr>
            <a:spLocks noGrp="1" noRot="1" noChangeAspect="1" noTextEdit="1"/>
          </p:cNvSpPr>
          <p:nvPr>
            <p:ph type="sldImg"/>
          </p:nvPr>
        </p:nvSpPr>
        <p:spPr/>
      </p:sp>
      <p:sp>
        <p:nvSpPr>
          <p:cNvPr id="131075" name="备注占位符 2"/>
          <p:cNvSpPr>
            <a:spLocks noGrp="1"/>
          </p:cNvSpPr>
          <p:nvPr>
            <p:ph type="body" idx="1"/>
          </p:nvPr>
        </p:nvSpPr>
        <p:spPr>
          <a:noFill/>
          <a:ln w="9525"/>
        </p:spPr>
        <p:txBody>
          <a:bodyPr/>
          <a:lstStyle/>
          <a:p>
            <a:endParaRPr lang="zh-CN" altLang="en-US"/>
          </a:p>
        </p:txBody>
      </p:sp>
      <p:sp>
        <p:nvSpPr>
          <p:cNvPr id="131076" name="灯片编号占位符 3"/>
          <p:cNvSpPr>
            <a:spLocks noGrp="1"/>
          </p:cNvSpPr>
          <p:nvPr>
            <p:ph type="sldNum" sz="quarter" idx="5"/>
          </p:nvPr>
        </p:nvSpPr>
        <p:spPr>
          <a:noFill/>
        </p:spPr>
        <p:txBody>
          <a:bodyPr/>
          <a:lstStyle/>
          <a:p>
            <a:fld id="{92D004E6-5E13-46D9-9CF0-9D8FC2161C69}" type="slidenum">
              <a:rPr lang="zh-CN" altLang="zh-CN" smtClean="0"/>
              <a:pPr/>
              <a:t>50</a:t>
            </a:fld>
            <a:endParaRPr lang="zh-CN"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幻灯片图像占位符 1"/>
          <p:cNvSpPr>
            <a:spLocks noGrp="1" noRot="1" noChangeAspect="1" noTextEdit="1"/>
          </p:cNvSpPr>
          <p:nvPr>
            <p:ph type="sldImg"/>
          </p:nvPr>
        </p:nvSpPr>
        <p:spPr/>
      </p:sp>
      <p:sp>
        <p:nvSpPr>
          <p:cNvPr id="132099" name="备注占位符 2"/>
          <p:cNvSpPr>
            <a:spLocks noGrp="1"/>
          </p:cNvSpPr>
          <p:nvPr>
            <p:ph type="body" idx="1"/>
          </p:nvPr>
        </p:nvSpPr>
        <p:spPr>
          <a:noFill/>
          <a:ln w="9525"/>
        </p:spPr>
        <p:txBody>
          <a:bodyPr/>
          <a:lstStyle/>
          <a:p>
            <a:endParaRPr lang="zh-CN" altLang="en-US"/>
          </a:p>
        </p:txBody>
      </p:sp>
      <p:sp>
        <p:nvSpPr>
          <p:cNvPr id="132100" name="灯片编号占位符 3"/>
          <p:cNvSpPr>
            <a:spLocks noGrp="1"/>
          </p:cNvSpPr>
          <p:nvPr>
            <p:ph type="sldNum" sz="quarter" idx="5"/>
          </p:nvPr>
        </p:nvSpPr>
        <p:spPr>
          <a:noFill/>
        </p:spPr>
        <p:txBody>
          <a:bodyPr/>
          <a:lstStyle/>
          <a:p>
            <a:fld id="{F5F853FB-14B2-437C-9BC8-18A013578ACF}" type="slidenum">
              <a:rPr lang="zh-CN" altLang="zh-CN" smtClean="0"/>
              <a:pPr/>
              <a:t>52</a:t>
            </a:fld>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幻灯片图像占位符 1"/>
          <p:cNvSpPr>
            <a:spLocks noGrp="1" noRot="1" noChangeAspect="1" noTextEdit="1"/>
          </p:cNvSpPr>
          <p:nvPr>
            <p:ph type="sldImg"/>
          </p:nvPr>
        </p:nvSpPr>
        <p:spPr/>
      </p:sp>
      <p:sp>
        <p:nvSpPr>
          <p:cNvPr id="105475" name="备注占位符 2"/>
          <p:cNvSpPr>
            <a:spLocks noGrp="1"/>
          </p:cNvSpPr>
          <p:nvPr>
            <p:ph type="body" idx="1"/>
          </p:nvPr>
        </p:nvSpPr>
        <p:spPr>
          <a:noFill/>
          <a:ln w="9525"/>
        </p:spPr>
        <p:txBody>
          <a:bodyPr/>
          <a:lstStyle/>
          <a:p>
            <a:endParaRPr lang="zh-CN" altLang="en-US"/>
          </a:p>
        </p:txBody>
      </p:sp>
      <p:sp>
        <p:nvSpPr>
          <p:cNvPr id="105476" name="灯片编号占位符 3"/>
          <p:cNvSpPr>
            <a:spLocks noGrp="1"/>
          </p:cNvSpPr>
          <p:nvPr>
            <p:ph type="sldNum" sz="quarter" idx="5"/>
          </p:nvPr>
        </p:nvSpPr>
        <p:spPr>
          <a:noFill/>
        </p:spPr>
        <p:txBody>
          <a:bodyPr/>
          <a:lstStyle/>
          <a:p>
            <a:fld id="{2D15EA3A-BFEC-493B-B56E-C75386100CCD}" type="slidenum">
              <a:rPr lang="zh-CN" altLang="zh-CN" smtClean="0"/>
              <a:pPr/>
              <a:t>16</a:t>
            </a:fld>
            <a:endParaRPr lang="zh-CN"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幻灯片图像占位符 1"/>
          <p:cNvSpPr>
            <a:spLocks noGrp="1" noRot="1" noChangeAspect="1" noTextEdit="1"/>
          </p:cNvSpPr>
          <p:nvPr>
            <p:ph type="sldImg"/>
          </p:nvPr>
        </p:nvSpPr>
        <p:spPr/>
      </p:sp>
      <p:sp>
        <p:nvSpPr>
          <p:cNvPr id="133123" name="备注占位符 2"/>
          <p:cNvSpPr>
            <a:spLocks noGrp="1"/>
          </p:cNvSpPr>
          <p:nvPr>
            <p:ph type="body" idx="1"/>
          </p:nvPr>
        </p:nvSpPr>
        <p:spPr>
          <a:noFill/>
          <a:ln w="9525"/>
        </p:spPr>
        <p:txBody>
          <a:bodyPr/>
          <a:lstStyle/>
          <a:p>
            <a:endParaRPr lang="zh-CN" altLang="en-US"/>
          </a:p>
        </p:txBody>
      </p:sp>
      <p:sp>
        <p:nvSpPr>
          <p:cNvPr id="133124" name="灯片编号占位符 3"/>
          <p:cNvSpPr>
            <a:spLocks noGrp="1"/>
          </p:cNvSpPr>
          <p:nvPr>
            <p:ph type="sldNum" sz="quarter" idx="5"/>
          </p:nvPr>
        </p:nvSpPr>
        <p:spPr>
          <a:noFill/>
        </p:spPr>
        <p:txBody>
          <a:bodyPr/>
          <a:lstStyle/>
          <a:p>
            <a:fld id="{24C9D0BB-15D8-46D1-A74E-98678E7102CF}" type="slidenum">
              <a:rPr lang="zh-CN" altLang="zh-CN" smtClean="0"/>
              <a:pPr/>
              <a:t>54</a:t>
            </a:fld>
            <a:endParaRPr lang="zh-CN"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幻灯片图像占位符 1"/>
          <p:cNvSpPr>
            <a:spLocks noGrp="1" noRot="1" noChangeAspect="1" noTextEdit="1"/>
          </p:cNvSpPr>
          <p:nvPr>
            <p:ph type="sldImg"/>
          </p:nvPr>
        </p:nvSpPr>
        <p:spPr/>
      </p:sp>
      <p:sp>
        <p:nvSpPr>
          <p:cNvPr id="134147" name="备注占位符 2"/>
          <p:cNvSpPr>
            <a:spLocks noGrp="1"/>
          </p:cNvSpPr>
          <p:nvPr>
            <p:ph type="body" idx="1"/>
          </p:nvPr>
        </p:nvSpPr>
        <p:spPr>
          <a:noFill/>
          <a:ln w="9525"/>
        </p:spPr>
        <p:txBody>
          <a:bodyPr/>
          <a:lstStyle/>
          <a:p>
            <a:endParaRPr lang="zh-CN" altLang="en-US"/>
          </a:p>
        </p:txBody>
      </p:sp>
      <p:sp>
        <p:nvSpPr>
          <p:cNvPr id="134148" name="灯片编号占位符 3"/>
          <p:cNvSpPr>
            <a:spLocks noGrp="1"/>
          </p:cNvSpPr>
          <p:nvPr>
            <p:ph type="sldNum" sz="quarter" idx="5"/>
          </p:nvPr>
        </p:nvSpPr>
        <p:spPr>
          <a:noFill/>
        </p:spPr>
        <p:txBody>
          <a:bodyPr/>
          <a:lstStyle/>
          <a:p>
            <a:fld id="{813EDE6E-387F-4A00-990F-7C6A88807525}" type="slidenum">
              <a:rPr lang="zh-CN" altLang="zh-CN" smtClean="0"/>
              <a:pPr/>
              <a:t>55</a:t>
            </a:fld>
            <a:endParaRPr lang="zh-CN"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幻灯片图像占位符 1"/>
          <p:cNvSpPr>
            <a:spLocks noGrp="1" noRot="1" noChangeAspect="1" noTextEdit="1"/>
          </p:cNvSpPr>
          <p:nvPr>
            <p:ph type="sldImg"/>
          </p:nvPr>
        </p:nvSpPr>
        <p:spPr/>
      </p:sp>
      <p:sp>
        <p:nvSpPr>
          <p:cNvPr id="135171" name="备注占位符 2"/>
          <p:cNvSpPr>
            <a:spLocks noGrp="1"/>
          </p:cNvSpPr>
          <p:nvPr>
            <p:ph type="body" idx="1"/>
          </p:nvPr>
        </p:nvSpPr>
        <p:spPr>
          <a:noFill/>
          <a:ln w="9525"/>
        </p:spPr>
        <p:txBody>
          <a:bodyPr/>
          <a:lstStyle/>
          <a:p>
            <a:endParaRPr lang="zh-CN" altLang="en-US"/>
          </a:p>
        </p:txBody>
      </p:sp>
      <p:sp>
        <p:nvSpPr>
          <p:cNvPr id="135172" name="灯片编号占位符 3"/>
          <p:cNvSpPr>
            <a:spLocks noGrp="1"/>
          </p:cNvSpPr>
          <p:nvPr>
            <p:ph type="sldNum" sz="quarter" idx="5"/>
          </p:nvPr>
        </p:nvSpPr>
        <p:spPr>
          <a:noFill/>
        </p:spPr>
        <p:txBody>
          <a:bodyPr/>
          <a:lstStyle/>
          <a:p>
            <a:fld id="{FC01C5EB-5831-4B99-8956-E3637BF630E2}" type="slidenum">
              <a:rPr lang="zh-CN" altLang="zh-CN" smtClean="0"/>
              <a:pPr/>
              <a:t>56</a:t>
            </a:fld>
            <a:endParaRPr lang="zh-CN"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幻灯片图像占位符 1"/>
          <p:cNvSpPr>
            <a:spLocks noGrp="1" noRot="1" noChangeAspect="1" noTextEdit="1"/>
          </p:cNvSpPr>
          <p:nvPr>
            <p:ph type="sldImg"/>
          </p:nvPr>
        </p:nvSpPr>
        <p:spPr/>
      </p:sp>
      <p:sp>
        <p:nvSpPr>
          <p:cNvPr id="136195" name="备注占位符 2"/>
          <p:cNvSpPr>
            <a:spLocks noGrp="1"/>
          </p:cNvSpPr>
          <p:nvPr>
            <p:ph type="body" idx="1"/>
          </p:nvPr>
        </p:nvSpPr>
        <p:spPr>
          <a:noFill/>
          <a:ln w="9525"/>
        </p:spPr>
        <p:txBody>
          <a:bodyPr/>
          <a:lstStyle/>
          <a:p>
            <a:endParaRPr lang="zh-CN" altLang="en-US"/>
          </a:p>
        </p:txBody>
      </p:sp>
      <p:sp>
        <p:nvSpPr>
          <p:cNvPr id="136196" name="灯片编号占位符 3"/>
          <p:cNvSpPr>
            <a:spLocks noGrp="1"/>
          </p:cNvSpPr>
          <p:nvPr>
            <p:ph type="sldNum" sz="quarter" idx="5"/>
          </p:nvPr>
        </p:nvSpPr>
        <p:spPr>
          <a:noFill/>
        </p:spPr>
        <p:txBody>
          <a:bodyPr/>
          <a:lstStyle/>
          <a:p>
            <a:fld id="{83C64662-3620-4359-9EF9-DC3A575CC101}" type="slidenum">
              <a:rPr lang="zh-CN" altLang="zh-CN" smtClean="0"/>
              <a:pPr/>
              <a:t>57</a:t>
            </a:fld>
            <a:endParaRPr lang="zh-CN"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幻灯片图像占位符 1"/>
          <p:cNvSpPr>
            <a:spLocks noGrp="1" noRot="1" noChangeAspect="1" noTextEdit="1"/>
          </p:cNvSpPr>
          <p:nvPr>
            <p:ph type="sldImg"/>
          </p:nvPr>
        </p:nvSpPr>
        <p:spPr/>
      </p:sp>
      <p:sp>
        <p:nvSpPr>
          <p:cNvPr id="137219" name="备注占位符 2"/>
          <p:cNvSpPr>
            <a:spLocks noGrp="1"/>
          </p:cNvSpPr>
          <p:nvPr>
            <p:ph type="body" idx="1"/>
          </p:nvPr>
        </p:nvSpPr>
        <p:spPr>
          <a:noFill/>
          <a:ln w="9525"/>
        </p:spPr>
        <p:txBody>
          <a:bodyPr/>
          <a:lstStyle/>
          <a:p>
            <a:endParaRPr lang="zh-CN" altLang="en-US"/>
          </a:p>
        </p:txBody>
      </p:sp>
      <p:sp>
        <p:nvSpPr>
          <p:cNvPr id="137220" name="灯片编号占位符 3"/>
          <p:cNvSpPr>
            <a:spLocks noGrp="1"/>
          </p:cNvSpPr>
          <p:nvPr>
            <p:ph type="sldNum" sz="quarter" idx="5"/>
          </p:nvPr>
        </p:nvSpPr>
        <p:spPr>
          <a:noFill/>
        </p:spPr>
        <p:txBody>
          <a:bodyPr/>
          <a:lstStyle/>
          <a:p>
            <a:fld id="{EC50BA0F-0A6B-4C99-BDDD-10FA4EB3255C}" type="slidenum">
              <a:rPr lang="zh-CN" altLang="zh-CN" smtClean="0"/>
              <a:pPr/>
              <a:t>58</a:t>
            </a:fld>
            <a:endParaRPr lang="zh-CN"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幻灯片图像占位符 1"/>
          <p:cNvSpPr>
            <a:spLocks noGrp="1" noRot="1" noChangeAspect="1" noTextEdit="1"/>
          </p:cNvSpPr>
          <p:nvPr>
            <p:ph type="sldImg"/>
          </p:nvPr>
        </p:nvSpPr>
        <p:spPr/>
      </p:sp>
      <p:sp>
        <p:nvSpPr>
          <p:cNvPr id="138243" name="备注占位符 2"/>
          <p:cNvSpPr>
            <a:spLocks noGrp="1"/>
          </p:cNvSpPr>
          <p:nvPr>
            <p:ph type="body" idx="1"/>
          </p:nvPr>
        </p:nvSpPr>
        <p:spPr>
          <a:noFill/>
          <a:ln w="9525"/>
        </p:spPr>
        <p:txBody>
          <a:bodyPr/>
          <a:lstStyle/>
          <a:p>
            <a:endParaRPr lang="zh-CN" altLang="en-US"/>
          </a:p>
        </p:txBody>
      </p:sp>
      <p:sp>
        <p:nvSpPr>
          <p:cNvPr id="138244" name="灯片编号占位符 3"/>
          <p:cNvSpPr>
            <a:spLocks noGrp="1"/>
          </p:cNvSpPr>
          <p:nvPr>
            <p:ph type="sldNum" sz="quarter" idx="5"/>
          </p:nvPr>
        </p:nvSpPr>
        <p:spPr>
          <a:noFill/>
        </p:spPr>
        <p:txBody>
          <a:bodyPr/>
          <a:lstStyle/>
          <a:p>
            <a:fld id="{24F60F4E-5331-42F1-9BA0-28897E857C36}" type="slidenum">
              <a:rPr lang="zh-CN" altLang="zh-CN" smtClean="0"/>
              <a:pPr/>
              <a:t>59</a:t>
            </a:fld>
            <a:endParaRPr lang="zh-CN"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幻灯片图像占位符 1"/>
          <p:cNvSpPr>
            <a:spLocks noGrp="1" noRot="1" noChangeAspect="1" noTextEdit="1"/>
          </p:cNvSpPr>
          <p:nvPr>
            <p:ph type="sldImg"/>
          </p:nvPr>
        </p:nvSpPr>
        <p:spPr/>
      </p:sp>
      <p:sp>
        <p:nvSpPr>
          <p:cNvPr id="139267" name="备注占位符 2"/>
          <p:cNvSpPr>
            <a:spLocks noGrp="1"/>
          </p:cNvSpPr>
          <p:nvPr>
            <p:ph type="body" idx="1"/>
          </p:nvPr>
        </p:nvSpPr>
        <p:spPr>
          <a:noFill/>
          <a:ln w="9525"/>
        </p:spPr>
        <p:txBody>
          <a:bodyPr/>
          <a:lstStyle/>
          <a:p>
            <a:endParaRPr lang="zh-CN" altLang="en-US"/>
          </a:p>
        </p:txBody>
      </p:sp>
      <p:sp>
        <p:nvSpPr>
          <p:cNvPr id="139268" name="灯片编号占位符 3"/>
          <p:cNvSpPr>
            <a:spLocks noGrp="1"/>
          </p:cNvSpPr>
          <p:nvPr>
            <p:ph type="sldNum" sz="quarter" idx="5"/>
          </p:nvPr>
        </p:nvSpPr>
        <p:spPr>
          <a:noFill/>
        </p:spPr>
        <p:txBody>
          <a:bodyPr/>
          <a:lstStyle/>
          <a:p>
            <a:fld id="{CC2A17EA-EF2A-49A5-8E2B-7F87170CEC06}" type="slidenum">
              <a:rPr lang="zh-CN" altLang="zh-CN" smtClean="0"/>
              <a:pPr/>
              <a:t>61</a:t>
            </a:fld>
            <a:endParaRPr lang="zh-CN"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幻灯片图像占位符 1"/>
          <p:cNvSpPr>
            <a:spLocks noGrp="1" noRot="1" noChangeAspect="1" noTextEdit="1"/>
          </p:cNvSpPr>
          <p:nvPr>
            <p:ph type="sldImg"/>
          </p:nvPr>
        </p:nvSpPr>
        <p:spPr/>
      </p:sp>
      <p:sp>
        <p:nvSpPr>
          <p:cNvPr id="140291" name="备注占位符 2"/>
          <p:cNvSpPr>
            <a:spLocks noGrp="1"/>
          </p:cNvSpPr>
          <p:nvPr>
            <p:ph type="body" idx="1"/>
          </p:nvPr>
        </p:nvSpPr>
        <p:spPr>
          <a:noFill/>
          <a:ln w="9525"/>
        </p:spPr>
        <p:txBody>
          <a:bodyPr/>
          <a:lstStyle/>
          <a:p>
            <a:endParaRPr lang="zh-CN" altLang="en-US"/>
          </a:p>
        </p:txBody>
      </p:sp>
      <p:sp>
        <p:nvSpPr>
          <p:cNvPr id="140292" name="灯片编号占位符 3"/>
          <p:cNvSpPr>
            <a:spLocks noGrp="1"/>
          </p:cNvSpPr>
          <p:nvPr>
            <p:ph type="sldNum" sz="quarter" idx="5"/>
          </p:nvPr>
        </p:nvSpPr>
        <p:spPr>
          <a:noFill/>
        </p:spPr>
        <p:txBody>
          <a:bodyPr/>
          <a:lstStyle/>
          <a:p>
            <a:fld id="{A94DA743-FA98-480D-99C4-847FBCD54E60}" type="slidenum">
              <a:rPr lang="zh-CN" altLang="zh-CN" smtClean="0"/>
              <a:pPr/>
              <a:t>63</a:t>
            </a:fld>
            <a:endParaRPr lang="zh-CN"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幻灯片图像占位符 1"/>
          <p:cNvSpPr>
            <a:spLocks noGrp="1" noRot="1" noChangeAspect="1" noTextEdit="1"/>
          </p:cNvSpPr>
          <p:nvPr>
            <p:ph type="sldImg"/>
          </p:nvPr>
        </p:nvSpPr>
        <p:spPr/>
      </p:sp>
      <p:sp>
        <p:nvSpPr>
          <p:cNvPr id="141315" name="备注占位符 2"/>
          <p:cNvSpPr>
            <a:spLocks noGrp="1"/>
          </p:cNvSpPr>
          <p:nvPr>
            <p:ph type="body" idx="1"/>
          </p:nvPr>
        </p:nvSpPr>
        <p:spPr>
          <a:noFill/>
          <a:ln w="9525"/>
        </p:spPr>
        <p:txBody>
          <a:bodyPr/>
          <a:lstStyle/>
          <a:p>
            <a:endParaRPr lang="zh-CN" altLang="en-US"/>
          </a:p>
        </p:txBody>
      </p:sp>
      <p:sp>
        <p:nvSpPr>
          <p:cNvPr id="141316" name="灯片编号占位符 3"/>
          <p:cNvSpPr>
            <a:spLocks noGrp="1"/>
          </p:cNvSpPr>
          <p:nvPr>
            <p:ph type="sldNum" sz="quarter" idx="5"/>
          </p:nvPr>
        </p:nvSpPr>
        <p:spPr>
          <a:noFill/>
        </p:spPr>
        <p:txBody>
          <a:bodyPr/>
          <a:lstStyle/>
          <a:p>
            <a:fld id="{50DD92D5-D163-4517-901A-D9AF6C346F88}" type="slidenum">
              <a:rPr lang="zh-CN" altLang="zh-CN" smtClean="0"/>
              <a:pPr/>
              <a:t>64</a:t>
            </a:fld>
            <a:endParaRPr lang="zh-CN"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幻灯片图像占位符 1"/>
          <p:cNvSpPr>
            <a:spLocks noGrp="1" noRot="1" noChangeAspect="1" noTextEdit="1"/>
          </p:cNvSpPr>
          <p:nvPr>
            <p:ph type="sldImg"/>
          </p:nvPr>
        </p:nvSpPr>
        <p:spPr/>
      </p:sp>
      <p:sp>
        <p:nvSpPr>
          <p:cNvPr id="142339" name="备注占位符 2"/>
          <p:cNvSpPr>
            <a:spLocks noGrp="1"/>
          </p:cNvSpPr>
          <p:nvPr>
            <p:ph type="body" idx="1"/>
          </p:nvPr>
        </p:nvSpPr>
        <p:spPr>
          <a:noFill/>
          <a:ln w="9525"/>
        </p:spPr>
        <p:txBody>
          <a:bodyPr/>
          <a:lstStyle/>
          <a:p>
            <a:endParaRPr lang="zh-CN" altLang="en-US"/>
          </a:p>
        </p:txBody>
      </p:sp>
      <p:sp>
        <p:nvSpPr>
          <p:cNvPr id="142340" name="灯片编号占位符 3"/>
          <p:cNvSpPr>
            <a:spLocks noGrp="1"/>
          </p:cNvSpPr>
          <p:nvPr>
            <p:ph type="sldNum" sz="quarter" idx="5"/>
          </p:nvPr>
        </p:nvSpPr>
        <p:spPr>
          <a:noFill/>
        </p:spPr>
        <p:txBody>
          <a:bodyPr/>
          <a:lstStyle/>
          <a:p>
            <a:fld id="{E5FE356A-CB57-4667-A60E-238F67185EEC}" type="slidenum">
              <a:rPr lang="zh-CN" altLang="zh-CN" smtClean="0"/>
              <a:pPr/>
              <a:t>65</a:t>
            </a:fld>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幻灯片图像占位符 1"/>
          <p:cNvSpPr>
            <a:spLocks noGrp="1" noRot="1" noChangeAspect="1" noTextEdit="1"/>
          </p:cNvSpPr>
          <p:nvPr>
            <p:ph type="sldImg"/>
          </p:nvPr>
        </p:nvSpPr>
        <p:spPr/>
      </p:sp>
      <p:sp>
        <p:nvSpPr>
          <p:cNvPr id="106499" name="备注占位符 2"/>
          <p:cNvSpPr>
            <a:spLocks noGrp="1"/>
          </p:cNvSpPr>
          <p:nvPr>
            <p:ph type="body" idx="1"/>
          </p:nvPr>
        </p:nvSpPr>
        <p:spPr>
          <a:noFill/>
          <a:ln w="9525"/>
        </p:spPr>
        <p:txBody>
          <a:bodyPr/>
          <a:lstStyle/>
          <a:p>
            <a:endParaRPr lang="zh-CN" altLang="en-US"/>
          </a:p>
        </p:txBody>
      </p:sp>
      <p:sp>
        <p:nvSpPr>
          <p:cNvPr id="106500" name="灯片编号占位符 3"/>
          <p:cNvSpPr>
            <a:spLocks noGrp="1"/>
          </p:cNvSpPr>
          <p:nvPr>
            <p:ph type="sldNum" sz="quarter" idx="5"/>
          </p:nvPr>
        </p:nvSpPr>
        <p:spPr>
          <a:noFill/>
        </p:spPr>
        <p:txBody>
          <a:bodyPr/>
          <a:lstStyle/>
          <a:p>
            <a:fld id="{CF35F634-DDAF-41DD-87E3-22BAE64F112E}" type="slidenum">
              <a:rPr lang="zh-CN" altLang="zh-CN" smtClean="0"/>
              <a:pPr/>
              <a:t>17</a:t>
            </a:fld>
            <a:endParaRPr lang="zh-CN"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幻灯片图像占位符 1"/>
          <p:cNvSpPr>
            <a:spLocks noGrp="1" noRot="1" noChangeAspect="1" noTextEdit="1"/>
          </p:cNvSpPr>
          <p:nvPr>
            <p:ph type="sldImg"/>
          </p:nvPr>
        </p:nvSpPr>
        <p:spPr/>
      </p:sp>
      <p:sp>
        <p:nvSpPr>
          <p:cNvPr id="143363" name="备注占位符 2"/>
          <p:cNvSpPr>
            <a:spLocks noGrp="1"/>
          </p:cNvSpPr>
          <p:nvPr>
            <p:ph type="body" idx="1"/>
          </p:nvPr>
        </p:nvSpPr>
        <p:spPr>
          <a:noFill/>
          <a:ln w="9525"/>
        </p:spPr>
        <p:txBody>
          <a:bodyPr/>
          <a:lstStyle/>
          <a:p>
            <a:endParaRPr lang="zh-CN" altLang="en-US"/>
          </a:p>
        </p:txBody>
      </p:sp>
      <p:sp>
        <p:nvSpPr>
          <p:cNvPr id="143364" name="灯片编号占位符 3"/>
          <p:cNvSpPr>
            <a:spLocks noGrp="1"/>
          </p:cNvSpPr>
          <p:nvPr>
            <p:ph type="sldNum" sz="quarter" idx="5"/>
          </p:nvPr>
        </p:nvSpPr>
        <p:spPr>
          <a:noFill/>
        </p:spPr>
        <p:txBody>
          <a:bodyPr/>
          <a:lstStyle/>
          <a:p>
            <a:fld id="{6220FAE0-6874-4B7D-A789-5DC72D6A312D}" type="slidenum">
              <a:rPr lang="zh-CN" altLang="zh-CN" smtClean="0"/>
              <a:pPr/>
              <a:t>66</a:t>
            </a:fld>
            <a:endParaRPr lang="zh-CN"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幻灯片图像占位符 1"/>
          <p:cNvSpPr>
            <a:spLocks noGrp="1" noRot="1" noChangeAspect="1" noTextEdit="1"/>
          </p:cNvSpPr>
          <p:nvPr>
            <p:ph type="sldImg"/>
          </p:nvPr>
        </p:nvSpPr>
        <p:spPr/>
      </p:sp>
      <p:sp>
        <p:nvSpPr>
          <p:cNvPr id="144387" name="备注占位符 2"/>
          <p:cNvSpPr>
            <a:spLocks noGrp="1"/>
          </p:cNvSpPr>
          <p:nvPr>
            <p:ph type="body" idx="1"/>
          </p:nvPr>
        </p:nvSpPr>
        <p:spPr>
          <a:noFill/>
          <a:ln w="9525"/>
        </p:spPr>
        <p:txBody>
          <a:bodyPr/>
          <a:lstStyle/>
          <a:p>
            <a:endParaRPr lang="zh-CN" altLang="en-US"/>
          </a:p>
        </p:txBody>
      </p:sp>
      <p:sp>
        <p:nvSpPr>
          <p:cNvPr id="144388" name="灯片编号占位符 3"/>
          <p:cNvSpPr>
            <a:spLocks noGrp="1"/>
          </p:cNvSpPr>
          <p:nvPr>
            <p:ph type="sldNum" sz="quarter" idx="5"/>
          </p:nvPr>
        </p:nvSpPr>
        <p:spPr>
          <a:noFill/>
        </p:spPr>
        <p:txBody>
          <a:bodyPr/>
          <a:lstStyle/>
          <a:p>
            <a:fld id="{7538B1A9-EA16-4DA7-BEF4-9393766E831E}" type="slidenum">
              <a:rPr lang="zh-CN" altLang="zh-CN" smtClean="0"/>
              <a:pPr/>
              <a:t>68</a:t>
            </a:fld>
            <a:endParaRPr lang="zh-CN"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幻灯片图像占位符 1"/>
          <p:cNvSpPr>
            <a:spLocks noGrp="1" noRot="1" noChangeAspect="1" noTextEdit="1"/>
          </p:cNvSpPr>
          <p:nvPr>
            <p:ph type="sldImg"/>
          </p:nvPr>
        </p:nvSpPr>
        <p:spPr/>
      </p:sp>
      <p:sp>
        <p:nvSpPr>
          <p:cNvPr id="145411" name="备注占位符 2"/>
          <p:cNvSpPr>
            <a:spLocks noGrp="1"/>
          </p:cNvSpPr>
          <p:nvPr>
            <p:ph type="body" idx="1"/>
          </p:nvPr>
        </p:nvSpPr>
        <p:spPr>
          <a:noFill/>
          <a:ln w="9525"/>
        </p:spPr>
        <p:txBody>
          <a:bodyPr/>
          <a:lstStyle/>
          <a:p>
            <a:endParaRPr lang="zh-CN" altLang="en-US"/>
          </a:p>
        </p:txBody>
      </p:sp>
      <p:sp>
        <p:nvSpPr>
          <p:cNvPr id="145412" name="灯片编号占位符 3"/>
          <p:cNvSpPr>
            <a:spLocks noGrp="1"/>
          </p:cNvSpPr>
          <p:nvPr>
            <p:ph type="sldNum" sz="quarter" idx="5"/>
          </p:nvPr>
        </p:nvSpPr>
        <p:spPr>
          <a:noFill/>
        </p:spPr>
        <p:txBody>
          <a:bodyPr/>
          <a:lstStyle/>
          <a:p>
            <a:fld id="{2110546A-84ED-4A9A-AF72-5679ADE9FF9D}" type="slidenum">
              <a:rPr lang="zh-CN" altLang="zh-CN" smtClean="0"/>
              <a:pPr/>
              <a:t>69</a:t>
            </a:fld>
            <a:endParaRPr lang="zh-CN" altLang="zh-CN"/>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幻灯片图像占位符 1"/>
          <p:cNvSpPr>
            <a:spLocks noGrp="1" noRot="1" noChangeAspect="1" noTextEdit="1"/>
          </p:cNvSpPr>
          <p:nvPr>
            <p:ph type="sldImg"/>
          </p:nvPr>
        </p:nvSpPr>
        <p:spPr/>
      </p:sp>
      <p:sp>
        <p:nvSpPr>
          <p:cNvPr id="146435" name="备注占位符 2"/>
          <p:cNvSpPr>
            <a:spLocks noGrp="1"/>
          </p:cNvSpPr>
          <p:nvPr>
            <p:ph type="body" idx="1"/>
          </p:nvPr>
        </p:nvSpPr>
        <p:spPr>
          <a:noFill/>
          <a:ln w="9525"/>
        </p:spPr>
        <p:txBody>
          <a:bodyPr/>
          <a:lstStyle/>
          <a:p>
            <a:endParaRPr lang="zh-CN" altLang="en-US"/>
          </a:p>
        </p:txBody>
      </p:sp>
      <p:sp>
        <p:nvSpPr>
          <p:cNvPr id="146436" name="灯片编号占位符 3"/>
          <p:cNvSpPr>
            <a:spLocks noGrp="1"/>
          </p:cNvSpPr>
          <p:nvPr>
            <p:ph type="sldNum" sz="quarter" idx="5"/>
          </p:nvPr>
        </p:nvSpPr>
        <p:spPr>
          <a:noFill/>
        </p:spPr>
        <p:txBody>
          <a:bodyPr/>
          <a:lstStyle/>
          <a:p>
            <a:fld id="{DD7BAF8C-B6F3-472E-89B0-AD22B04CEA02}" type="slidenum">
              <a:rPr lang="zh-CN" altLang="zh-CN" smtClean="0"/>
              <a:pPr/>
              <a:t>70</a:t>
            </a:fld>
            <a:endParaRPr lang="zh-CN" altLang="zh-CN"/>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幻灯片图像占位符 1"/>
          <p:cNvSpPr>
            <a:spLocks noGrp="1" noRot="1" noChangeAspect="1" noTextEdit="1"/>
          </p:cNvSpPr>
          <p:nvPr>
            <p:ph type="sldImg"/>
          </p:nvPr>
        </p:nvSpPr>
        <p:spPr/>
      </p:sp>
      <p:sp>
        <p:nvSpPr>
          <p:cNvPr id="147459" name="备注占位符 2"/>
          <p:cNvSpPr>
            <a:spLocks noGrp="1"/>
          </p:cNvSpPr>
          <p:nvPr>
            <p:ph type="body" idx="1"/>
          </p:nvPr>
        </p:nvSpPr>
        <p:spPr>
          <a:noFill/>
          <a:ln w="9525"/>
        </p:spPr>
        <p:txBody>
          <a:bodyPr/>
          <a:lstStyle/>
          <a:p>
            <a:endParaRPr lang="zh-CN" altLang="en-US"/>
          </a:p>
        </p:txBody>
      </p:sp>
      <p:sp>
        <p:nvSpPr>
          <p:cNvPr id="147460" name="灯片编号占位符 3"/>
          <p:cNvSpPr>
            <a:spLocks noGrp="1"/>
          </p:cNvSpPr>
          <p:nvPr>
            <p:ph type="sldNum" sz="quarter" idx="5"/>
          </p:nvPr>
        </p:nvSpPr>
        <p:spPr>
          <a:noFill/>
        </p:spPr>
        <p:txBody>
          <a:bodyPr/>
          <a:lstStyle/>
          <a:p>
            <a:fld id="{3046232E-7374-4751-B598-4CC1E44ACC99}" type="slidenum">
              <a:rPr lang="zh-CN" altLang="zh-CN" smtClean="0"/>
              <a:pPr/>
              <a:t>71</a:t>
            </a:fld>
            <a:endParaRPr lang="zh-CN" altLang="zh-CN"/>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幻灯片图像占位符 1"/>
          <p:cNvSpPr>
            <a:spLocks noGrp="1" noRot="1" noChangeAspect="1" noTextEdit="1"/>
          </p:cNvSpPr>
          <p:nvPr>
            <p:ph type="sldImg"/>
          </p:nvPr>
        </p:nvSpPr>
        <p:spPr/>
      </p:sp>
      <p:sp>
        <p:nvSpPr>
          <p:cNvPr id="148483" name="备注占位符 2"/>
          <p:cNvSpPr>
            <a:spLocks noGrp="1"/>
          </p:cNvSpPr>
          <p:nvPr>
            <p:ph type="body" idx="1"/>
          </p:nvPr>
        </p:nvSpPr>
        <p:spPr>
          <a:noFill/>
          <a:ln w="9525"/>
        </p:spPr>
        <p:txBody>
          <a:bodyPr/>
          <a:lstStyle/>
          <a:p>
            <a:endParaRPr lang="zh-CN" altLang="en-US"/>
          </a:p>
        </p:txBody>
      </p:sp>
      <p:sp>
        <p:nvSpPr>
          <p:cNvPr id="148484" name="灯片编号占位符 3"/>
          <p:cNvSpPr>
            <a:spLocks noGrp="1"/>
          </p:cNvSpPr>
          <p:nvPr>
            <p:ph type="sldNum" sz="quarter" idx="5"/>
          </p:nvPr>
        </p:nvSpPr>
        <p:spPr>
          <a:noFill/>
        </p:spPr>
        <p:txBody>
          <a:bodyPr/>
          <a:lstStyle/>
          <a:p>
            <a:fld id="{61C1913C-EAC5-4E28-BC45-F9D836FFB33D}" type="slidenum">
              <a:rPr lang="zh-CN" altLang="zh-CN" smtClean="0"/>
              <a:pPr/>
              <a:t>72</a:t>
            </a:fld>
            <a:endParaRPr lang="zh-CN" altLang="zh-CN"/>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幻灯片图像占位符 1"/>
          <p:cNvSpPr>
            <a:spLocks noGrp="1" noRot="1" noChangeAspect="1" noTextEdit="1"/>
          </p:cNvSpPr>
          <p:nvPr>
            <p:ph type="sldImg"/>
          </p:nvPr>
        </p:nvSpPr>
        <p:spPr/>
      </p:sp>
      <p:sp>
        <p:nvSpPr>
          <p:cNvPr id="149507" name="备注占位符 2"/>
          <p:cNvSpPr>
            <a:spLocks noGrp="1"/>
          </p:cNvSpPr>
          <p:nvPr>
            <p:ph type="body" idx="1"/>
          </p:nvPr>
        </p:nvSpPr>
        <p:spPr>
          <a:noFill/>
          <a:ln w="9525"/>
        </p:spPr>
        <p:txBody>
          <a:bodyPr/>
          <a:lstStyle/>
          <a:p>
            <a:endParaRPr lang="zh-CN" altLang="en-US"/>
          </a:p>
        </p:txBody>
      </p:sp>
      <p:sp>
        <p:nvSpPr>
          <p:cNvPr id="149508" name="灯片编号占位符 3"/>
          <p:cNvSpPr>
            <a:spLocks noGrp="1"/>
          </p:cNvSpPr>
          <p:nvPr>
            <p:ph type="sldNum" sz="quarter" idx="5"/>
          </p:nvPr>
        </p:nvSpPr>
        <p:spPr>
          <a:noFill/>
        </p:spPr>
        <p:txBody>
          <a:bodyPr/>
          <a:lstStyle/>
          <a:p>
            <a:fld id="{D0084369-6206-4D7A-B04B-6646B2D7EC9D}" type="slidenum">
              <a:rPr lang="zh-CN" altLang="zh-CN" smtClean="0"/>
              <a:pPr/>
              <a:t>73</a:t>
            </a:fld>
            <a:endParaRPr lang="zh-CN" altLang="zh-CN"/>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幻灯片图像占位符 1"/>
          <p:cNvSpPr>
            <a:spLocks noGrp="1" noRot="1" noChangeAspect="1" noTextEdit="1"/>
          </p:cNvSpPr>
          <p:nvPr>
            <p:ph type="sldImg"/>
          </p:nvPr>
        </p:nvSpPr>
        <p:spPr/>
      </p:sp>
      <p:sp>
        <p:nvSpPr>
          <p:cNvPr id="150531" name="备注占位符 2"/>
          <p:cNvSpPr>
            <a:spLocks noGrp="1"/>
          </p:cNvSpPr>
          <p:nvPr>
            <p:ph type="body" idx="1"/>
          </p:nvPr>
        </p:nvSpPr>
        <p:spPr>
          <a:noFill/>
          <a:ln w="9525"/>
        </p:spPr>
        <p:txBody>
          <a:bodyPr/>
          <a:lstStyle/>
          <a:p>
            <a:endParaRPr lang="zh-CN" altLang="en-US"/>
          </a:p>
        </p:txBody>
      </p:sp>
      <p:sp>
        <p:nvSpPr>
          <p:cNvPr id="150532" name="灯片编号占位符 3"/>
          <p:cNvSpPr>
            <a:spLocks noGrp="1"/>
          </p:cNvSpPr>
          <p:nvPr>
            <p:ph type="sldNum" sz="quarter" idx="5"/>
          </p:nvPr>
        </p:nvSpPr>
        <p:spPr>
          <a:noFill/>
        </p:spPr>
        <p:txBody>
          <a:bodyPr/>
          <a:lstStyle/>
          <a:p>
            <a:fld id="{495CCC19-4580-40AD-B81C-D758831844A0}" type="slidenum">
              <a:rPr lang="zh-CN" altLang="zh-CN" smtClean="0"/>
              <a:pPr/>
              <a:t>74</a:t>
            </a:fld>
            <a:endParaRPr lang="zh-CN" altLang="zh-CN"/>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幻灯片图像占位符 1"/>
          <p:cNvSpPr>
            <a:spLocks noGrp="1" noRot="1" noChangeAspect="1" noTextEdit="1"/>
          </p:cNvSpPr>
          <p:nvPr>
            <p:ph type="sldImg"/>
          </p:nvPr>
        </p:nvSpPr>
        <p:spPr/>
      </p:sp>
      <p:sp>
        <p:nvSpPr>
          <p:cNvPr id="151555" name="备注占位符 2"/>
          <p:cNvSpPr>
            <a:spLocks noGrp="1"/>
          </p:cNvSpPr>
          <p:nvPr>
            <p:ph type="body" idx="1"/>
          </p:nvPr>
        </p:nvSpPr>
        <p:spPr>
          <a:noFill/>
          <a:ln w="9525"/>
        </p:spPr>
        <p:txBody>
          <a:bodyPr/>
          <a:lstStyle/>
          <a:p>
            <a:endParaRPr lang="zh-CN" altLang="en-US"/>
          </a:p>
        </p:txBody>
      </p:sp>
      <p:sp>
        <p:nvSpPr>
          <p:cNvPr id="151556" name="灯片编号占位符 3"/>
          <p:cNvSpPr>
            <a:spLocks noGrp="1"/>
          </p:cNvSpPr>
          <p:nvPr>
            <p:ph type="sldNum" sz="quarter" idx="5"/>
          </p:nvPr>
        </p:nvSpPr>
        <p:spPr>
          <a:noFill/>
        </p:spPr>
        <p:txBody>
          <a:bodyPr/>
          <a:lstStyle/>
          <a:p>
            <a:fld id="{49B9547B-AC6D-41B3-8F9A-6603CC19323F}" type="slidenum">
              <a:rPr lang="zh-CN" altLang="zh-CN" smtClean="0"/>
              <a:pPr/>
              <a:t>75</a:t>
            </a:fld>
            <a:endParaRPr lang="zh-CN" altLang="zh-CN"/>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幻灯片图像占位符 1"/>
          <p:cNvSpPr>
            <a:spLocks noGrp="1" noRot="1" noChangeAspect="1" noTextEdit="1"/>
          </p:cNvSpPr>
          <p:nvPr>
            <p:ph type="sldImg"/>
          </p:nvPr>
        </p:nvSpPr>
        <p:spPr/>
      </p:sp>
      <p:sp>
        <p:nvSpPr>
          <p:cNvPr id="152579" name="备注占位符 2"/>
          <p:cNvSpPr>
            <a:spLocks noGrp="1"/>
          </p:cNvSpPr>
          <p:nvPr>
            <p:ph type="body" idx="1"/>
          </p:nvPr>
        </p:nvSpPr>
        <p:spPr>
          <a:noFill/>
          <a:ln w="9525"/>
        </p:spPr>
        <p:txBody>
          <a:bodyPr/>
          <a:lstStyle/>
          <a:p>
            <a:endParaRPr lang="zh-CN" altLang="en-US"/>
          </a:p>
        </p:txBody>
      </p:sp>
      <p:sp>
        <p:nvSpPr>
          <p:cNvPr id="152580" name="灯片编号占位符 3"/>
          <p:cNvSpPr>
            <a:spLocks noGrp="1"/>
          </p:cNvSpPr>
          <p:nvPr>
            <p:ph type="sldNum" sz="quarter" idx="5"/>
          </p:nvPr>
        </p:nvSpPr>
        <p:spPr>
          <a:noFill/>
        </p:spPr>
        <p:txBody>
          <a:bodyPr/>
          <a:lstStyle/>
          <a:p>
            <a:fld id="{CE2E7295-6D47-4D28-88C7-89CC2785EEB6}" type="slidenum">
              <a:rPr lang="zh-CN" altLang="zh-CN" smtClean="0"/>
              <a:pPr/>
              <a:t>76</a:t>
            </a:fld>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幻灯片图像占位符 1"/>
          <p:cNvSpPr>
            <a:spLocks noGrp="1" noRot="1" noChangeAspect="1" noTextEdit="1"/>
          </p:cNvSpPr>
          <p:nvPr>
            <p:ph type="sldImg"/>
          </p:nvPr>
        </p:nvSpPr>
        <p:spPr/>
      </p:sp>
      <p:sp>
        <p:nvSpPr>
          <p:cNvPr id="107523" name="备注占位符 2"/>
          <p:cNvSpPr>
            <a:spLocks noGrp="1"/>
          </p:cNvSpPr>
          <p:nvPr>
            <p:ph type="body" idx="1"/>
          </p:nvPr>
        </p:nvSpPr>
        <p:spPr>
          <a:noFill/>
          <a:ln w="9525"/>
        </p:spPr>
        <p:txBody>
          <a:bodyPr/>
          <a:lstStyle/>
          <a:p>
            <a:endParaRPr lang="zh-CN" altLang="en-US"/>
          </a:p>
        </p:txBody>
      </p:sp>
      <p:sp>
        <p:nvSpPr>
          <p:cNvPr id="107524" name="灯片编号占位符 3"/>
          <p:cNvSpPr>
            <a:spLocks noGrp="1"/>
          </p:cNvSpPr>
          <p:nvPr>
            <p:ph type="sldNum" sz="quarter" idx="5"/>
          </p:nvPr>
        </p:nvSpPr>
        <p:spPr>
          <a:noFill/>
        </p:spPr>
        <p:txBody>
          <a:bodyPr/>
          <a:lstStyle/>
          <a:p>
            <a:fld id="{D100FA2D-E18F-437E-AEA7-7A995EA10527}" type="slidenum">
              <a:rPr lang="zh-CN" altLang="zh-CN" smtClean="0"/>
              <a:pPr/>
              <a:t>18</a:t>
            </a:fld>
            <a:endParaRPr lang="zh-CN" altLang="zh-CN"/>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幻灯片图像占位符 1"/>
          <p:cNvSpPr>
            <a:spLocks noGrp="1" noRot="1" noChangeAspect="1" noTextEdit="1"/>
          </p:cNvSpPr>
          <p:nvPr>
            <p:ph type="sldImg"/>
          </p:nvPr>
        </p:nvSpPr>
        <p:spPr/>
      </p:sp>
      <p:sp>
        <p:nvSpPr>
          <p:cNvPr id="153603" name="备注占位符 2"/>
          <p:cNvSpPr>
            <a:spLocks noGrp="1"/>
          </p:cNvSpPr>
          <p:nvPr>
            <p:ph type="body" idx="1"/>
          </p:nvPr>
        </p:nvSpPr>
        <p:spPr>
          <a:noFill/>
          <a:ln w="9525"/>
        </p:spPr>
        <p:txBody>
          <a:bodyPr/>
          <a:lstStyle/>
          <a:p>
            <a:endParaRPr lang="zh-CN" altLang="en-US"/>
          </a:p>
        </p:txBody>
      </p:sp>
      <p:sp>
        <p:nvSpPr>
          <p:cNvPr id="153604" name="灯片编号占位符 3"/>
          <p:cNvSpPr>
            <a:spLocks noGrp="1"/>
          </p:cNvSpPr>
          <p:nvPr>
            <p:ph type="sldNum" sz="quarter" idx="5"/>
          </p:nvPr>
        </p:nvSpPr>
        <p:spPr>
          <a:noFill/>
        </p:spPr>
        <p:txBody>
          <a:bodyPr/>
          <a:lstStyle/>
          <a:p>
            <a:fld id="{78F00658-3CCE-4E59-9D4F-E761B799B162}" type="slidenum">
              <a:rPr lang="zh-CN" altLang="zh-CN" smtClean="0"/>
              <a:pPr/>
              <a:t>77</a:t>
            </a:fld>
            <a:endParaRPr lang="zh-CN" altLang="zh-CN"/>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幻灯片图像占位符 1"/>
          <p:cNvSpPr>
            <a:spLocks noGrp="1" noRot="1" noChangeAspect="1" noTextEdit="1"/>
          </p:cNvSpPr>
          <p:nvPr>
            <p:ph type="sldImg"/>
          </p:nvPr>
        </p:nvSpPr>
        <p:spPr/>
      </p:sp>
      <p:sp>
        <p:nvSpPr>
          <p:cNvPr id="154627" name="备注占位符 2"/>
          <p:cNvSpPr>
            <a:spLocks noGrp="1"/>
          </p:cNvSpPr>
          <p:nvPr>
            <p:ph type="body" idx="1"/>
          </p:nvPr>
        </p:nvSpPr>
        <p:spPr>
          <a:noFill/>
          <a:ln w="9525"/>
        </p:spPr>
        <p:txBody>
          <a:bodyPr/>
          <a:lstStyle/>
          <a:p>
            <a:endParaRPr lang="zh-CN" altLang="en-US"/>
          </a:p>
        </p:txBody>
      </p:sp>
      <p:sp>
        <p:nvSpPr>
          <p:cNvPr id="154628" name="灯片编号占位符 3"/>
          <p:cNvSpPr>
            <a:spLocks noGrp="1"/>
          </p:cNvSpPr>
          <p:nvPr>
            <p:ph type="sldNum" sz="quarter" idx="5"/>
          </p:nvPr>
        </p:nvSpPr>
        <p:spPr>
          <a:noFill/>
        </p:spPr>
        <p:txBody>
          <a:bodyPr/>
          <a:lstStyle/>
          <a:p>
            <a:fld id="{621866E0-2718-4282-B9E0-9EE6FC43DE7A}" type="slidenum">
              <a:rPr lang="zh-CN" altLang="zh-CN" smtClean="0"/>
              <a:pPr/>
              <a:t>78</a:t>
            </a:fld>
            <a:endParaRPr lang="zh-CN" altLang="zh-CN"/>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幻灯片图像占位符 1"/>
          <p:cNvSpPr>
            <a:spLocks noGrp="1" noRot="1" noChangeAspect="1" noTextEdit="1"/>
          </p:cNvSpPr>
          <p:nvPr>
            <p:ph type="sldImg"/>
          </p:nvPr>
        </p:nvSpPr>
        <p:spPr/>
      </p:sp>
      <p:sp>
        <p:nvSpPr>
          <p:cNvPr id="155651" name="备注占位符 2"/>
          <p:cNvSpPr>
            <a:spLocks noGrp="1"/>
          </p:cNvSpPr>
          <p:nvPr>
            <p:ph type="body" idx="1"/>
          </p:nvPr>
        </p:nvSpPr>
        <p:spPr>
          <a:noFill/>
          <a:ln w="9525"/>
        </p:spPr>
        <p:txBody>
          <a:bodyPr/>
          <a:lstStyle/>
          <a:p>
            <a:endParaRPr lang="zh-CN" altLang="en-US"/>
          </a:p>
        </p:txBody>
      </p:sp>
      <p:sp>
        <p:nvSpPr>
          <p:cNvPr id="155652" name="灯片编号占位符 3"/>
          <p:cNvSpPr>
            <a:spLocks noGrp="1"/>
          </p:cNvSpPr>
          <p:nvPr>
            <p:ph type="sldNum" sz="quarter" idx="5"/>
          </p:nvPr>
        </p:nvSpPr>
        <p:spPr>
          <a:noFill/>
        </p:spPr>
        <p:txBody>
          <a:bodyPr/>
          <a:lstStyle/>
          <a:p>
            <a:fld id="{4053CF45-56C8-479F-B5A8-CD27A2CBEC7D}" type="slidenum">
              <a:rPr lang="zh-CN" altLang="zh-CN" smtClean="0"/>
              <a:pPr/>
              <a:t>80</a:t>
            </a:fld>
            <a:endParaRPr lang="zh-CN" altLang="zh-CN"/>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幻灯片图像占位符 1"/>
          <p:cNvSpPr>
            <a:spLocks noGrp="1" noRot="1" noChangeAspect="1" noTextEdit="1"/>
          </p:cNvSpPr>
          <p:nvPr>
            <p:ph type="sldImg"/>
          </p:nvPr>
        </p:nvSpPr>
        <p:spPr/>
      </p:sp>
      <p:sp>
        <p:nvSpPr>
          <p:cNvPr id="156675" name="备注占位符 2"/>
          <p:cNvSpPr>
            <a:spLocks noGrp="1"/>
          </p:cNvSpPr>
          <p:nvPr>
            <p:ph type="body" idx="1"/>
          </p:nvPr>
        </p:nvSpPr>
        <p:spPr>
          <a:noFill/>
          <a:ln w="9525"/>
        </p:spPr>
        <p:txBody>
          <a:bodyPr/>
          <a:lstStyle/>
          <a:p>
            <a:endParaRPr lang="zh-CN" altLang="en-US"/>
          </a:p>
        </p:txBody>
      </p:sp>
      <p:sp>
        <p:nvSpPr>
          <p:cNvPr id="156676" name="灯片编号占位符 3"/>
          <p:cNvSpPr>
            <a:spLocks noGrp="1"/>
          </p:cNvSpPr>
          <p:nvPr>
            <p:ph type="sldNum" sz="quarter" idx="5"/>
          </p:nvPr>
        </p:nvSpPr>
        <p:spPr>
          <a:noFill/>
        </p:spPr>
        <p:txBody>
          <a:bodyPr/>
          <a:lstStyle/>
          <a:p>
            <a:fld id="{F9971FF3-7C3B-4182-9D90-DEAD46EB5328}" type="slidenum">
              <a:rPr lang="zh-CN" altLang="zh-CN" smtClean="0"/>
              <a:pPr/>
              <a:t>81</a:t>
            </a:fld>
            <a:endParaRPr lang="zh-CN" altLang="zh-CN"/>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幻灯片图像占位符 1"/>
          <p:cNvSpPr>
            <a:spLocks noGrp="1" noRot="1" noChangeAspect="1" noTextEdit="1"/>
          </p:cNvSpPr>
          <p:nvPr>
            <p:ph type="sldImg"/>
          </p:nvPr>
        </p:nvSpPr>
        <p:spPr/>
      </p:sp>
      <p:sp>
        <p:nvSpPr>
          <p:cNvPr id="157699" name="备注占位符 2"/>
          <p:cNvSpPr>
            <a:spLocks noGrp="1"/>
          </p:cNvSpPr>
          <p:nvPr>
            <p:ph type="body" idx="1"/>
          </p:nvPr>
        </p:nvSpPr>
        <p:spPr>
          <a:noFill/>
          <a:ln w="9525"/>
        </p:spPr>
        <p:txBody>
          <a:bodyPr/>
          <a:lstStyle/>
          <a:p>
            <a:endParaRPr lang="zh-CN" altLang="en-US"/>
          </a:p>
        </p:txBody>
      </p:sp>
      <p:sp>
        <p:nvSpPr>
          <p:cNvPr id="157700" name="灯片编号占位符 3"/>
          <p:cNvSpPr>
            <a:spLocks noGrp="1"/>
          </p:cNvSpPr>
          <p:nvPr>
            <p:ph type="sldNum" sz="quarter" idx="5"/>
          </p:nvPr>
        </p:nvSpPr>
        <p:spPr>
          <a:noFill/>
        </p:spPr>
        <p:txBody>
          <a:bodyPr/>
          <a:lstStyle/>
          <a:p>
            <a:fld id="{69849CDD-D181-43F5-9C17-E8FB262DBC8B}" type="slidenum">
              <a:rPr lang="zh-CN" altLang="zh-CN" smtClean="0"/>
              <a:pPr/>
              <a:t>82</a:t>
            </a:fld>
            <a:endParaRPr lang="zh-CN" altLang="zh-CN"/>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幻灯片图像占位符 1"/>
          <p:cNvSpPr>
            <a:spLocks noGrp="1" noRot="1" noChangeAspect="1" noTextEdit="1"/>
          </p:cNvSpPr>
          <p:nvPr>
            <p:ph type="sldImg"/>
          </p:nvPr>
        </p:nvSpPr>
        <p:spPr/>
      </p:sp>
      <p:sp>
        <p:nvSpPr>
          <p:cNvPr id="158723" name="备注占位符 2"/>
          <p:cNvSpPr>
            <a:spLocks noGrp="1"/>
          </p:cNvSpPr>
          <p:nvPr>
            <p:ph type="body" idx="1"/>
          </p:nvPr>
        </p:nvSpPr>
        <p:spPr>
          <a:noFill/>
          <a:ln w="9525"/>
        </p:spPr>
        <p:txBody>
          <a:bodyPr/>
          <a:lstStyle/>
          <a:p>
            <a:endParaRPr lang="zh-CN" altLang="en-US"/>
          </a:p>
        </p:txBody>
      </p:sp>
      <p:sp>
        <p:nvSpPr>
          <p:cNvPr id="158724" name="灯片编号占位符 3"/>
          <p:cNvSpPr>
            <a:spLocks noGrp="1"/>
          </p:cNvSpPr>
          <p:nvPr>
            <p:ph type="sldNum" sz="quarter" idx="5"/>
          </p:nvPr>
        </p:nvSpPr>
        <p:spPr>
          <a:noFill/>
        </p:spPr>
        <p:txBody>
          <a:bodyPr/>
          <a:lstStyle/>
          <a:p>
            <a:fld id="{400ACE05-1369-404A-9C19-7138C7E6B372}" type="slidenum">
              <a:rPr lang="zh-CN" altLang="zh-CN" smtClean="0"/>
              <a:pPr/>
              <a:t>83</a:t>
            </a:fld>
            <a:endParaRPr lang="zh-CN" altLang="zh-CN"/>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幻灯片图像占位符 1"/>
          <p:cNvSpPr>
            <a:spLocks noGrp="1" noRot="1" noChangeAspect="1" noTextEdit="1"/>
          </p:cNvSpPr>
          <p:nvPr>
            <p:ph type="sldImg"/>
          </p:nvPr>
        </p:nvSpPr>
        <p:spPr/>
      </p:sp>
      <p:sp>
        <p:nvSpPr>
          <p:cNvPr id="159747" name="备注占位符 2"/>
          <p:cNvSpPr>
            <a:spLocks noGrp="1"/>
          </p:cNvSpPr>
          <p:nvPr>
            <p:ph type="body" idx="1"/>
          </p:nvPr>
        </p:nvSpPr>
        <p:spPr>
          <a:noFill/>
          <a:ln w="9525"/>
        </p:spPr>
        <p:txBody>
          <a:bodyPr/>
          <a:lstStyle/>
          <a:p>
            <a:endParaRPr lang="zh-CN" altLang="en-US"/>
          </a:p>
        </p:txBody>
      </p:sp>
      <p:sp>
        <p:nvSpPr>
          <p:cNvPr id="159748" name="灯片编号占位符 3"/>
          <p:cNvSpPr>
            <a:spLocks noGrp="1"/>
          </p:cNvSpPr>
          <p:nvPr>
            <p:ph type="sldNum" sz="quarter" idx="5"/>
          </p:nvPr>
        </p:nvSpPr>
        <p:spPr>
          <a:noFill/>
        </p:spPr>
        <p:txBody>
          <a:bodyPr/>
          <a:lstStyle/>
          <a:p>
            <a:fld id="{ABECC18A-DFB2-4C7A-BB98-D5622A268D43}" type="slidenum">
              <a:rPr lang="zh-CN" altLang="zh-CN" smtClean="0"/>
              <a:pPr/>
              <a:t>84</a:t>
            </a:fld>
            <a:endParaRPr lang="zh-CN" altLang="zh-CN"/>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幻灯片图像占位符 1"/>
          <p:cNvSpPr>
            <a:spLocks noGrp="1" noRot="1" noChangeAspect="1" noTextEdit="1"/>
          </p:cNvSpPr>
          <p:nvPr>
            <p:ph type="sldImg"/>
          </p:nvPr>
        </p:nvSpPr>
        <p:spPr/>
      </p:sp>
      <p:sp>
        <p:nvSpPr>
          <p:cNvPr id="160771" name="备注占位符 2"/>
          <p:cNvSpPr>
            <a:spLocks noGrp="1"/>
          </p:cNvSpPr>
          <p:nvPr>
            <p:ph type="body" idx="1"/>
          </p:nvPr>
        </p:nvSpPr>
        <p:spPr>
          <a:noFill/>
          <a:ln w="9525"/>
        </p:spPr>
        <p:txBody>
          <a:bodyPr/>
          <a:lstStyle/>
          <a:p>
            <a:endParaRPr lang="zh-CN" altLang="en-US"/>
          </a:p>
        </p:txBody>
      </p:sp>
      <p:sp>
        <p:nvSpPr>
          <p:cNvPr id="160772" name="灯片编号占位符 3"/>
          <p:cNvSpPr>
            <a:spLocks noGrp="1"/>
          </p:cNvSpPr>
          <p:nvPr>
            <p:ph type="sldNum" sz="quarter" idx="5"/>
          </p:nvPr>
        </p:nvSpPr>
        <p:spPr>
          <a:noFill/>
        </p:spPr>
        <p:txBody>
          <a:bodyPr/>
          <a:lstStyle/>
          <a:p>
            <a:fld id="{C6C25944-D237-484B-9809-327E4E220A16}" type="slidenum">
              <a:rPr lang="zh-CN" altLang="zh-CN" smtClean="0"/>
              <a:pPr/>
              <a:t>85</a:t>
            </a:fld>
            <a:endParaRPr lang="zh-CN" altLang="zh-CN"/>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幻灯片图像占位符 1"/>
          <p:cNvSpPr>
            <a:spLocks noGrp="1" noRot="1" noChangeAspect="1" noTextEdit="1"/>
          </p:cNvSpPr>
          <p:nvPr>
            <p:ph type="sldImg"/>
          </p:nvPr>
        </p:nvSpPr>
        <p:spPr/>
      </p:sp>
      <p:sp>
        <p:nvSpPr>
          <p:cNvPr id="161795" name="备注占位符 2"/>
          <p:cNvSpPr>
            <a:spLocks noGrp="1"/>
          </p:cNvSpPr>
          <p:nvPr>
            <p:ph type="body" idx="1"/>
          </p:nvPr>
        </p:nvSpPr>
        <p:spPr>
          <a:noFill/>
          <a:ln w="9525"/>
        </p:spPr>
        <p:txBody>
          <a:bodyPr/>
          <a:lstStyle/>
          <a:p>
            <a:endParaRPr lang="zh-CN" altLang="en-US"/>
          </a:p>
        </p:txBody>
      </p:sp>
      <p:sp>
        <p:nvSpPr>
          <p:cNvPr id="161796" name="灯片编号占位符 3"/>
          <p:cNvSpPr>
            <a:spLocks noGrp="1"/>
          </p:cNvSpPr>
          <p:nvPr>
            <p:ph type="sldNum" sz="quarter" idx="5"/>
          </p:nvPr>
        </p:nvSpPr>
        <p:spPr>
          <a:noFill/>
        </p:spPr>
        <p:txBody>
          <a:bodyPr/>
          <a:lstStyle/>
          <a:p>
            <a:fld id="{61B75304-9B57-4400-AFDB-13DE1B7E6682}" type="slidenum">
              <a:rPr lang="zh-CN" altLang="zh-CN" smtClean="0"/>
              <a:pPr/>
              <a:t>87</a:t>
            </a:fld>
            <a:endParaRPr lang="zh-CN" altLang="zh-CN"/>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幻灯片图像占位符 1"/>
          <p:cNvSpPr>
            <a:spLocks noGrp="1" noRot="1" noChangeAspect="1" noTextEdit="1"/>
          </p:cNvSpPr>
          <p:nvPr>
            <p:ph type="sldImg"/>
          </p:nvPr>
        </p:nvSpPr>
        <p:spPr/>
      </p:sp>
      <p:sp>
        <p:nvSpPr>
          <p:cNvPr id="162819" name="备注占位符 2"/>
          <p:cNvSpPr>
            <a:spLocks noGrp="1"/>
          </p:cNvSpPr>
          <p:nvPr>
            <p:ph type="body" idx="1"/>
          </p:nvPr>
        </p:nvSpPr>
        <p:spPr>
          <a:noFill/>
          <a:ln w="9525"/>
        </p:spPr>
        <p:txBody>
          <a:bodyPr/>
          <a:lstStyle/>
          <a:p>
            <a:endParaRPr lang="zh-CN" altLang="en-US"/>
          </a:p>
        </p:txBody>
      </p:sp>
      <p:sp>
        <p:nvSpPr>
          <p:cNvPr id="162820" name="灯片编号占位符 3"/>
          <p:cNvSpPr>
            <a:spLocks noGrp="1"/>
          </p:cNvSpPr>
          <p:nvPr>
            <p:ph type="sldNum" sz="quarter" idx="5"/>
          </p:nvPr>
        </p:nvSpPr>
        <p:spPr>
          <a:noFill/>
        </p:spPr>
        <p:txBody>
          <a:bodyPr/>
          <a:lstStyle/>
          <a:p>
            <a:fld id="{5EA59EB5-ABF1-4AF7-88CB-39BB0ABCA026}" type="slidenum">
              <a:rPr lang="zh-CN" altLang="zh-CN" smtClean="0"/>
              <a:pPr/>
              <a:t>88</a:t>
            </a:fld>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幻灯片图像占位符 1"/>
          <p:cNvSpPr>
            <a:spLocks noGrp="1" noRot="1" noChangeAspect="1" noTextEdit="1"/>
          </p:cNvSpPr>
          <p:nvPr>
            <p:ph type="sldImg"/>
          </p:nvPr>
        </p:nvSpPr>
        <p:spPr/>
      </p:sp>
      <p:sp>
        <p:nvSpPr>
          <p:cNvPr id="108547" name="备注占位符 2"/>
          <p:cNvSpPr>
            <a:spLocks noGrp="1"/>
          </p:cNvSpPr>
          <p:nvPr>
            <p:ph type="body" idx="1"/>
          </p:nvPr>
        </p:nvSpPr>
        <p:spPr>
          <a:noFill/>
          <a:ln w="9525"/>
        </p:spPr>
        <p:txBody>
          <a:bodyPr/>
          <a:lstStyle/>
          <a:p>
            <a:endParaRPr lang="zh-CN" altLang="en-US"/>
          </a:p>
        </p:txBody>
      </p:sp>
      <p:sp>
        <p:nvSpPr>
          <p:cNvPr id="108548" name="灯片编号占位符 3"/>
          <p:cNvSpPr>
            <a:spLocks noGrp="1"/>
          </p:cNvSpPr>
          <p:nvPr>
            <p:ph type="sldNum" sz="quarter" idx="5"/>
          </p:nvPr>
        </p:nvSpPr>
        <p:spPr>
          <a:noFill/>
        </p:spPr>
        <p:txBody>
          <a:bodyPr/>
          <a:lstStyle/>
          <a:p>
            <a:fld id="{4B791154-FB52-46DF-BDA2-E925246D4A00}" type="slidenum">
              <a:rPr lang="zh-CN" altLang="zh-CN" smtClean="0"/>
              <a:pPr/>
              <a:t>20</a:t>
            </a:fld>
            <a:endParaRPr lang="zh-CN" altLang="zh-CN"/>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幻灯片图像占位符 1"/>
          <p:cNvSpPr>
            <a:spLocks noGrp="1" noRot="1" noChangeAspect="1" noTextEdit="1"/>
          </p:cNvSpPr>
          <p:nvPr>
            <p:ph type="sldImg"/>
          </p:nvPr>
        </p:nvSpPr>
        <p:spPr/>
      </p:sp>
      <p:sp>
        <p:nvSpPr>
          <p:cNvPr id="163843" name="备注占位符 2"/>
          <p:cNvSpPr>
            <a:spLocks noGrp="1"/>
          </p:cNvSpPr>
          <p:nvPr>
            <p:ph type="body" idx="1"/>
          </p:nvPr>
        </p:nvSpPr>
        <p:spPr>
          <a:noFill/>
          <a:ln w="9525"/>
        </p:spPr>
        <p:txBody>
          <a:bodyPr/>
          <a:lstStyle/>
          <a:p>
            <a:endParaRPr lang="zh-CN" altLang="en-US"/>
          </a:p>
        </p:txBody>
      </p:sp>
      <p:sp>
        <p:nvSpPr>
          <p:cNvPr id="163844" name="灯片编号占位符 3"/>
          <p:cNvSpPr>
            <a:spLocks noGrp="1"/>
          </p:cNvSpPr>
          <p:nvPr>
            <p:ph type="sldNum" sz="quarter" idx="5"/>
          </p:nvPr>
        </p:nvSpPr>
        <p:spPr>
          <a:noFill/>
        </p:spPr>
        <p:txBody>
          <a:bodyPr/>
          <a:lstStyle/>
          <a:p>
            <a:fld id="{40CB2F06-140E-4F07-999D-98134A7C3FC2}" type="slidenum">
              <a:rPr lang="zh-CN" altLang="zh-CN" smtClean="0"/>
              <a:pPr/>
              <a:t>89</a:t>
            </a:fld>
            <a:endParaRPr lang="zh-CN" altLang="zh-CN"/>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幻灯片图像占位符 1"/>
          <p:cNvSpPr>
            <a:spLocks noGrp="1" noRot="1" noChangeAspect="1" noTextEdit="1"/>
          </p:cNvSpPr>
          <p:nvPr>
            <p:ph type="sldImg"/>
          </p:nvPr>
        </p:nvSpPr>
        <p:spPr/>
      </p:sp>
      <p:sp>
        <p:nvSpPr>
          <p:cNvPr id="164867" name="备注占位符 2"/>
          <p:cNvSpPr>
            <a:spLocks noGrp="1"/>
          </p:cNvSpPr>
          <p:nvPr>
            <p:ph type="body" idx="1"/>
          </p:nvPr>
        </p:nvSpPr>
        <p:spPr>
          <a:noFill/>
          <a:ln w="9525"/>
        </p:spPr>
        <p:txBody>
          <a:bodyPr/>
          <a:lstStyle/>
          <a:p>
            <a:endParaRPr lang="zh-CN" altLang="en-US"/>
          </a:p>
        </p:txBody>
      </p:sp>
      <p:sp>
        <p:nvSpPr>
          <p:cNvPr id="164868" name="灯片编号占位符 3"/>
          <p:cNvSpPr>
            <a:spLocks noGrp="1"/>
          </p:cNvSpPr>
          <p:nvPr>
            <p:ph type="sldNum" sz="quarter" idx="5"/>
          </p:nvPr>
        </p:nvSpPr>
        <p:spPr>
          <a:noFill/>
        </p:spPr>
        <p:txBody>
          <a:bodyPr/>
          <a:lstStyle/>
          <a:p>
            <a:fld id="{C5C77634-8AAE-48EB-8F76-F583AD7A235F}" type="slidenum">
              <a:rPr lang="zh-CN" altLang="zh-CN" smtClean="0"/>
              <a:pPr/>
              <a:t>91</a:t>
            </a:fld>
            <a:endParaRPr lang="zh-CN" altLang="zh-CN"/>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幻灯片图像占位符 1"/>
          <p:cNvSpPr>
            <a:spLocks noGrp="1" noRot="1" noChangeAspect="1" noTextEdit="1"/>
          </p:cNvSpPr>
          <p:nvPr>
            <p:ph type="sldImg"/>
          </p:nvPr>
        </p:nvSpPr>
        <p:spPr/>
      </p:sp>
      <p:sp>
        <p:nvSpPr>
          <p:cNvPr id="165891" name="备注占位符 2"/>
          <p:cNvSpPr>
            <a:spLocks noGrp="1"/>
          </p:cNvSpPr>
          <p:nvPr>
            <p:ph type="body" idx="1"/>
          </p:nvPr>
        </p:nvSpPr>
        <p:spPr>
          <a:noFill/>
          <a:ln w="9525"/>
        </p:spPr>
        <p:txBody>
          <a:bodyPr/>
          <a:lstStyle/>
          <a:p>
            <a:endParaRPr lang="zh-CN" altLang="en-US"/>
          </a:p>
        </p:txBody>
      </p:sp>
      <p:sp>
        <p:nvSpPr>
          <p:cNvPr id="165892" name="灯片编号占位符 3"/>
          <p:cNvSpPr>
            <a:spLocks noGrp="1"/>
          </p:cNvSpPr>
          <p:nvPr>
            <p:ph type="sldNum" sz="quarter" idx="5"/>
          </p:nvPr>
        </p:nvSpPr>
        <p:spPr>
          <a:noFill/>
        </p:spPr>
        <p:txBody>
          <a:bodyPr/>
          <a:lstStyle/>
          <a:p>
            <a:fld id="{8CA477F8-AF84-4D51-8270-D2695D6362DF}" type="slidenum">
              <a:rPr lang="zh-CN" altLang="zh-CN" smtClean="0"/>
              <a:pPr/>
              <a:t>92</a:t>
            </a:fld>
            <a:endParaRPr lang="zh-CN" altLang="zh-CN"/>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幻灯片图像占位符 1"/>
          <p:cNvSpPr>
            <a:spLocks noGrp="1" noRot="1" noChangeAspect="1" noTextEdit="1"/>
          </p:cNvSpPr>
          <p:nvPr>
            <p:ph type="sldImg"/>
          </p:nvPr>
        </p:nvSpPr>
        <p:spPr/>
      </p:sp>
      <p:sp>
        <p:nvSpPr>
          <p:cNvPr id="166915" name="备注占位符 2"/>
          <p:cNvSpPr>
            <a:spLocks noGrp="1"/>
          </p:cNvSpPr>
          <p:nvPr>
            <p:ph type="body" idx="1"/>
          </p:nvPr>
        </p:nvSpPr>
        <p:spPr>
          <a:noFill/>
          <a:ln w="9525"/>
        </p:spPr>
        <p:txBody>
          <a:bodyPr/>
          <a:lstStyle/>
          <a:p>
            <a:endParaRPr lang="zh-CN" altLang="en-US"/>
          </a:p>
        </p:txBody>
      </p:sp>
      <p:sp>
        <p:nvSpPr>
          <p:cNvPr id="166916" name="灯片编号占位符 3"/>
          <p:cNvSpPr>
            <a:spLocks noGrp="1"/>
          </p:cNvSpPr>
          <p:nvPr>
            <p:ph type="sldNum" sz="quarter" idx="5"/>
          </p:nvPr>
        </p:nvSpPr>
        <p:spPr>
          <a:noFill/>
        </p:spPr>
        <p:txBody>
          <a:bodyPr/>
          <a:lstStyle/>
          <a:p>
            <a:fld id="{8470A170-2AC1-464D-8391-1E0F81A0B3C1}" type="slidenum">
              <a:rPr lang="zh-CN" altLang="zh-CN" smtClean="0"/>
              <a:pPr/>
              <a:t>93</a:t>
            </a:fld>
            <a:endParaRPr lang="zh-CN" altLang="zh-CN"/>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幻灯片图像占位符 1"/>
          <p:cNvSpPr>
            <a:spLocks noGrp="1" noRot="1" noChangeAspect="1" noTextEdit="1"/>
          </p:cNvSpPr>
          <p:nvPr>
            <p:ph type="sldImg"/>
          </p:nvPr>
        </p:nvSpPr>
        <p:spPr/>
      </p:sp>
      <p:sp>
        <p:nvSpPr>
          <p:cNvPr id="167939" name="备注占位符 2"/>
          <p:cNvSpPr>
            <a:spLocks noGrp="1"/>
          </p:cNvSpPr>
          <p:nvPr>
            <p:ph type="body" idx="1"/>
          </p:nvPr>
        </p:nvSpPr>
        <p:spPr>
          <a:noFill/>
          <a:ln w="9525"/>
        </p:spPr>
        <p:txBody>
          <a:bodyPr/>
          <a:lstStyle/>
          <a:p>
            <a:endParaRPr lang="zh-CN" altLang="en-US"/>
          </a:p>
        </p:txBody>
      </p:sp>
      <p:sp>
        <p:nvSpPr>
          <p:cNvPr id="167940" name="灯片编号占位符 3"/>
          <p:cNvSpPr>
            <a:spLocks noGrp="1"/>
          </p:cNvSpPr>
          <p:nvPr>
            <p:ph type="sldNum" sz="quarter" idx="5"/>
          </p:nvPr>
        </p:nvSpPr>
        <p:spPr>
          <a:noFill/>
        </p:spPr>
        <p:txBody>
          <a:bodyPr/>
          <a:lstStyle/>
          <a:p>
            <a:fld id="{40FE1254-FAC3-4FBD-853E-569AFD3E60CD}" type="slidenum">
              <a:rPr lang="zh-CN" altLang="zh-CN" smtClean="0"/>
              <a:pPr/>
              <a:t>94</a:t>
            </a:fld>
            <a:endParaRPr lang="zh-CN" altLang="zh-CN"/>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幻灯片图像占位符 1"/>
          <p:cNvSpPr>
            <a:spLocks noGrp="1" noRot="1" noChangeAspect="1" noTextEdit="1"/>
          </p:cNvSpPr>
          <p:nvPr>
            <p:ph type="sldImg"/>
          </p:nvPr>
        </p:nvSpPr>
        <p:spPr/>
      </p:sp>
      <p:sp>
        <p:nvSpPr>
          <p:cNvPr id="168963" name="备注占位符 2"/>
          <p:cNvSpPr>
            <a:spLocks noGrp="1"/>
          </p:cNvSpPr>
          <p:nvPr>
            <p:ph type="body" idx="1"/>
          </p:nvPr>
        </p:nvSpPr>
        <p:spPr>
          <a:noFill/>
          <a:ln w="9525"/>
        </p:spPr>
        <p:txBody>
          <a:bodyPr/>
          <a:lstStyle/>
          <a:p>
            <a:endParaRPr lang="zh-CN" altLang="en-US"/>
          </a:p>
        </p:txBody>
      </p:sp>
      <p:sp>
        <p:nvSpPr>
          <p:cNvPr id="168964" name="灯片编号占位符 3"/>
          <p:cNvSpPr>
            <a:spLocks noGrp="1"/>
          </p:cNvSpPr>
          <p:nvPr>
            <p:ph type="sldNum" sz="quarter" idx="5"/>
          </p:nvPr>
        </p:nvSpPr>
        <p:spPr>
          <a:noFill/>
        </p:spPr>
        <p:txBody>
          <a:bodyPr/>
          <a:lstStyle/>
          <a:p>
            <a:fld id="{3602B664-4E9F-4564-8B2B-BA35F2F3614C}" type="slidenum">
              <a:rPr lang="zh-CN" altLang="zh-CN" smtClean="0"/>
              <a:pPr/>
              <a:t>95</a:t>
            </a:fld>
            <a:endParaRPr lang="zh-CN" altLang="zh-CN"/>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幻灯片图像占位符 1"/>
          <p:cNvSpPr>
            <a:spLocks noGrp="1" noRot="1" noChangeAspect="1" noTextEdit="1"/>
          </p:cNvSpPr>
          <p:nvPr>
            <p:ph type="sldImg"/>
          </p:nvPr>
        </p:nvSpPr>
        <p:spPr/>
      </p:sp>
      <p:sp>
        <p:nvSpPr>
          <p:cNvPr id="169987" name="备注占位符 2"/>
          <p:cNvSpPr>
            <a:spLocks noGrp="1"/>
          </p:cNvSpPr>
          <p:nvPr>
            <p:ph type="body" idx="1"/>
          </p:nvPr>
        </p:nvSpPr>
        <p:spPr>
          <a:noFill/>
          <a:ln w="9525"/>
        </p:spPr>
        <p:txBody>
          <a:bodyPr/>
          <a:lstStyle/>
          <a:p>
            <a:endParaRPr lang="zh-CN" altLang="en-US"/>
          </a:p>
        </p:txBody>
      </p:sp>
      <p:sp>
        <p:nvSpPr>
          <p:cNvPr id="169988" name="灯片编号占位符 3"/>
          <p:cNvSpPr>
            <a:spLocks noGrp="1"/>
          </p:cNvSpPr>
          <p:nvPr>
            <p:ph type="sldNum" sz="quarter" idx="5"/>
          </p:nvPr>
        </p:nvSpPr>
        <p:spPr>
          <a:noFill/>
        </p:spPr>
        <p:txBody>
          <a:bodyPr/>
          <a:lstStyle/>
          <a:p>
            <a:fld id="{6A9520C9-670A-42E4-AF12-0182B4BF3928}" type="slidenum">
              <a:rPr lang="zh-CN" altLang="zh-CN" smtClean="0"/>
              <a:pPr/>
              <a:t>96</a:t>
            </a:fld>
            <a:endParaRPr lang="zh-CN" altLang="zh-CN"/>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幻灯片图像占位符 1"/>
          <p:cNvSpPr>
            <a:spLocks noGrp="1" noRot="1" noChangeAspect="1" noTextEdit="1"/>
          </p:cNvSpPr>
          <p:nvPr>
            <p:ph type="sldImg"/>
          </p:nvPr>
        </p:nvSpPr>
        <p:spPr/>
      </p:sp>
      <p:sp>
        <p:nvSpPr>
          <p:cNvPr id="171011" name="备注占位符 2"/>
          <p:cNvSpPr>
            <a:spLocks noGrp="1"/>
          </p:cNvSpPr>
          <p:nvPr>
            <p:ph type="body" idx="1"/>
          </p:nvPr>
        </p:nvSpPr>
        <p:spPr>
          <a:noFill/>
          <a:ln w="9525"/>
        </p:spPr>
        <p:txBody>
          <a:bodyPr/>
          <a:lstStyle/>
          <a:p>
            <a:endParaRPr lang="zh-CN" altLang="en-US"/>
          </a:p>
        </p:txBody>
      </p:sp>
      <p:sp>
        <p:nvSpPr>
          <p:cNvPr id="171012" name="灯片编号占位符 3"/>
          <p:cNvSpPr>
            <a:spLocks noGrp="1"/>
          </p:cNvSpPr>
          <p:nvPr>
            <p:ph type="sldNum" sz="quarter" idx="5"/>
          </p:nvPr>
        </p:nvSpPr>
        <p:spPr>
          <a:noFill/>
        </p:spPr>
        <p:txBody>
          <a:bodyPr/>
          <a:lstStyle/>
          <a:p>
            <a:fld id="{7009546F-502E-460A-A9FF-12C6FD541067}" type="slidenum">
              <a:rPr lang="zh-CN" altLang="zh-CN" smtClean="0"/>
              <a:pPr/>
              <a:t>97</a:t>
            </a:fld>
            <a:endParaRPr lang="zh-CN"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幻灯片图像占位符 1"/>
          <p:cNvSpPr>
            <a:spLocks noGrp="1" noRot="1" noChangeAspect="1" noTextEdit="1"/>
          </p:cNvSpPr>
          <p:nvPr>
            <p:ph type="sldImg"/>
          </p:nvPr>
        </p:nvSpPr>
        <p:spPr/>
      </p:sp>
      <p:sp>
        <p:nvSpPr>
          <p:cNvPr id="109571" name="备注占位符 2"/>
          <p:cNvSpPr>
            <a:spLocks noGrp="1"/>
          </p:cNvSpPr>
          <p:nvPr>
            <p:ph type="body" idx="1"/>
          </p:nvPr>
        </p:nvSpPr>
        <p:spPr>
          <a:noFill/>
          <a:ln w="9525"/>
        </p:spPr>
        <p:txBody>
          <a:bodyPr/>
          <a:lstStyle/>
          <a:p>
            <a:endParaRPr lang="zh-CN" altLang="en-US"/>
          </a:p>
        </p:txBody>
      </p:sp>
      <p:sp>
        <p:nvSpPr>
          <p:cNvPr id="109572" name="灯片编号占位符 3"/>
          <p:cNvSpPr>
            <a:spLocks noGrp="1"/>
          </p:cNvSpPr>
          <p:nvPr>
            <p:ph type="sldNum" sz="quarter" idx="5"/>
          </p:nvPr>
        </p:nvSpPr>
        <p:spPr>
          <a:noFill/>
        </p:spPr>
        <p:txBody>
          <a:bodyPr/>
          <a:lstStyle/>
          <a:p>
            <a:fld id="{6605835E-E045-466C-855C-FF691D2AB3C8}" type="slidenum">
              <a:rPr lang="zh-CN" altLang="zh-CN" smtClean="0"/>
              <a:pPr/>
              <a:t>21</a:t>
            </a:fld>
            <a:endParaRPr lang="zh-CN"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幻灯片图像占位符 1"/>
          <p:cNvSpPr>
            <a:spLocks noGrp="1" noRot="1" noChangeAspect="1" noTextEdit="1"/>
          </p:cNvSpPr>
          <p:nvPr>
            <p:ph type="sldImg"/>
          </p:nvPr>
        </p:nvSpPr>
        <p:spPr/>
      </p:sp>
      <p:sp>
        <p:nvSpPr>
          <p:cNvPr id="110595" name="备注占位符 2"/>
          <p:cNvSpPr>
            <a:spLocks noGrp="1"/>
          </p:cNvSpPr>
          <p:nvPr>
            <p:ph type="body" idx="1"/>
          </p:nvPr>
        </p:nvSpPr>
        <p:spPr>
          <a:noFill/>
          <a:ln w="9525"/>
        </p:spPr>
        <p:txBody>
          <a:bodyPr/>
          <a:lstStyle/>
          <a:p>
            <a:endParaRPr lang="zh-CN" altLang="en-US"/>
          </a:p>
        </p:txBody>
      </p:sp>
      <p:sp>
        <p:nvSpPr>
          <p:cNvPr id="110596" name="灯片编号占位符 3"/>
          <p:cNvSpPr>
            <a:spLocks noGrp="1"/>
          </p:cNvSpPr>
          <p:nvPr>
            <p:ph type="sldNum" sz="quarter" idx="5"/>
          </p:nvPr>
        </p:nvSpPr>
        <p:spPr>
          <a:noFill/>
        </p:spPr>
        <p:txBody>
          <a:bodyPr/>
          <a:lstStyle/>
          <a:p>
            <a:fld id="{04C8607B-2F7E-4A5B-846F-AD441FF0FCB0}" type="slidenum">
              <a:rPr lang="zh-CN" altLang="zh-CN" smtClean="0"/>
              <a:pPr/>
              <a:t>22</a:t>
            </a:fld>
            <a:endParaRPr lang="zh-CN"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幻灯片图像占位符 1"/>
          <p:cNvSpPr>
            <a:spLocks noGrp="1" noRot="1" noChangeAspect="1" noTextEdit="1"/>
          </p:cNvSpPr>
          <p:nvPr>
            <p:ph type="sldImg"/>
          </p:nvPr>
        </p:nvSpPr>
        <p:spPr/>
      </p:sp>
      <p:sp>
        <p:nvSpPr>
          <p:cNvPr id="111619" name="备注占位符 2"/>
          <p:cNvSpPr>
            <a:spLocks noGrp="1"/>
          </p:cNvSpPr>
          <p:nvPr>
            <p:ph type="body" idx="1"/>
          </p:nvPr>
        </p:nvSpPr>
        <p:spPr>
          <a:noFill/>
          <a:ln w="9525"/>
        </p:spPr>
        <p:txBody>
          <a:bodyPr/>
          <a:lstStyle/>
          <a:p>
            <a:endParaRPr lang="zh-CN" altLang="en-US"/>
          </a:p>
        </p:txBody>
      </p:sp>
      <p:sp>
        <p:nvSpPr>
          <p:cNvPr id="111620" name="灯片编号占位符 3"/>
          <p:cNvSpPr>
            <a:spLocks noGrp="1"/>
          </p:cNvSpPr>
          <p:nvPr>
            <p:ph type="sldNum" sz="quarter" idx="5"/>
          </p:nvPr>
        </p:nvSpPr>
        <p:spPr>
          <a:noFill/>
        </p:spPr>
        <p:txBody>
          <a:bodyPr/>
          <a:lstStyle/>
          <a:p>
            <a:fld id="{D3331A0C-6614-4E27-998B-56F5091BE50B}" type="slidenum">
              <a:rPr lang="zh-CN" altLang="zh-CN" smtClean="0"/>
              <a:pPr/>
              <a:t>23</a:t>
            </a:fld>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4825"/>
            <a:ext cx="7772400" cy="1223963"/>
          </a:xfrm>
        </p:spPr>
        <p:txBody>
          <a:bodyPr/>
          <a:lstStyle/>
          <a:p>
            <a:r>
              <a:rPr lang="zh-CN" altLang="en-US"/>
              <a:t>单击此处编辑母版标题样式</a:t>
            </a:r>
          </a:p>
        </p:txBody>
      </p:sp>
      <p:sp>
        <p:nvSpPr>
          <p:cNvPr id="3" name="副标题 2"/>
          <p:cNvSpPr>
            <a:spLocks noGrp="1"/>
          </p:cNvSpPr>
          <p:nvPr>
            <p:ph type="subTitle" idx="1"/>
          </p:nvPr>
        </p:nvSpPr>
        <p:spPr>
          <a:xfrm>
            <a:off x="1371600" y="3236913"/>
            <a:ext cx="6400800" cy="14605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zh-CN"/>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26E0A6B4-C87F-490D-B200-52A116425A11}" type="slidenum">
              <a:rPr lang="zh-CN" altLang="zh-CN"/>
              <a:pPr>
                <a:defRPr/>
              </a:pPr>
              <a:t>‹#›</a:t>
            </a:fld>
            <a:endParaRPr lang="zh-CN" altLang="zh-CN"/>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zh-CN"/>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AF133F0B-20B5-4CDE-BF76-D2688CE1FB85}" type="slidenum">
              <a:rPr lang="zh-CN" altLang="zh-CN"/>
              <a:pPr>
                <a:defRPr/>
              </a:pPr>
              <a:t>‹#›</a:t>
            </a:fld>
            <a:endParaRPr lang="zh-CN" altLang="zh-CN"/>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4875213"/>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600"/>
            <a:ext cx="6019800" cy="4875213"/>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zh-CN"/>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62594107-ED8D-48A9-9F8F-89212FA78758}" type="slidenum">
              <a:rPr lang="zh-CN" altLang="zh-CN"/>
              <a:pPr>
                <a:defRPr/>
              </a:pPr>
              <a:t>‹#›</a:t>
            </a:fld>
            <a:endParaRPr lang="zh-CN" altLang="zh-CN"/>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28600"/>
            <a:ext cx="8229600" cy="48752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zh-CN"/>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5DB14757-82DA-4D4C-A598-09D99F0F5EE2}" type="slidenum">
              <a:rPr lang="zh-CN" altLang="zh-CN"/>
              <a:pPr>
                <a:defRPr/>
              </a:pPr>
              <a:t>‹#›</a:t>
            </a:fld>
            <a:endParaRPr lang="zh-CN" altLang="zh-CN"/>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01"/>
            <a:ext cx="8229600" cy="952236"/>
          </a:xfr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pPr>
              <a:defRPr/>
            </a:pPr>
            <a:fld id="{3C3A0432-5796-463C-B432-25E2C63BD9AB}" type="datetime1">
              <a:rPr lang="zh-CN" altLang="en-US"/>
              <a:pPr>
                <a:defRPr/>
              </a:pPr>
              <a:t>2023/3/21</a:t>
            </a:fld>
            <a:endParaRPr lang="zh-CN" altLang="en-US" sz="1800"/>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a:xfrm>
            <a:off x="6551613" y="5408613"/>
            <a:ext cx="2133600" cy="304800"/>
          </a:xfrm>
        </p:spPr>
        <p:txBody>
          <a:bodyPr/>
          <a:lstStyle>
            <a:lvl1pPr>
              <a:defRPr/>
            </a:lvl1pPr>
          </a:lstStyle>
          <a:p>
            <a:pPr>
              <a:defRPr/>
            </a:pPr>
            <a:r>
              <a:rPr lang="zh-CN" altLang="en-US"/>
              <a:t>201104-A</a:t>
            </a:r>
            <a:endParaRPr lang="zh-CN" altLang="en-US" sz="1800">
              <a:solidFill>
                <a:schemeClr val="tx1"/>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zh-CN"/>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08AE7D82-968F-4034-8865-FFF41261E932}" type="slidenum">
              <a:rPr lang="zh-CN" altLang="zh-CN"/>
              <a:pPr>
                <a:defRPr/>
              </a:pPr>
              <a:t>‹#›</a:t>
            </a:fld>
            <a:endParaRPr lang="zh-CN" altLang="zh-CN"/>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1888"/>
            <a:ext cx="7772400" cy="11334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420938"/>
            <a:ext cx="7772400" cy="125095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noChangeArrowheads="1"/>
          </p:cNvSpPr>
          <p:nvPr>
            <p:ph type="dt" sz="half" idx="10"/>
          </p:nvPr>
        </p:nvSpPr>
        <p:spPr>
          <a:ln/>
        </p:spPr>
        <p:txBody>
          <a:bodyPr/>
          <a:lstStyle>
            <a:lvl1pPr>
              <a:defRPr/>
            </a:lvl1pPr>
          </a:lstStyle>
          <a:p>
            <a:pPr>
              <a:defRPr/>
            </a:pPr>
            <a:endParaRPr lang="zh-CN" altLang="zh-CN"/>
          </a:p>
        </p:txBody>
      </p:sp>
      <p:sp>
        <p:nvSpPr>
          <p:cNvPr id="5"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6" name="灯片编号占位符 5"/>
          <p:cNvSpPr>
            <a:spLocks noGrp="1" noChangeArrowheads="1"/>
          </p:cNvSpPr>
          <p:nvPr>
            <p:ph type="sldNum" sz="quarter" idx="12"/>
          </p:nvPr>
        </p:nvSpPr>
        <p:spPr>
          <a:ln/>
        </p:spPr>
        <p:txBody>
          <a:bodyPr/>
          <a:lstStyle>
            <a:lvl1pPr>
              <a:defRPr/>
            </a:lvl1pPr>
          </a:lstStyle>
          <a:p>
            <a:pPr>
              <a:defRPr/>
            </a:pPr>
            <a:fld id="{6127FF7D-34BB-4145-97AA-D1554365F53D}" type="slidenum">
              <a:rPr lang="zh-CN" altLang="zh-CN"/>
              <a:pPr>
                <a:defRPr/>
              </a:pPr>
              <a:t>‹#›</a:t>
            </a:fld>
            <a:endParaRPr lang="zh-CN" altLang="zh-CN"/>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333500"/>
            <a:ext cx="4038600" cy="37703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333500"/>
            <a:ext cx="4038600" cy="37703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zh-CN"/>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84C73FF4-BD6B-4BF6-ACDB-21E623EFDF4F}" type="slidenum">
              <a:rPr lang="zh-CN" altLang="zh-CN"/>
              <a:pPr>
                <a:defRPr/>
              </a:pPr>
              <a:t>‹#›</a:t>
            </a:fld>
            <a:endParaRPr lang="zh-CN" altLang="zh-CN"/>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279525"/>
            <a:ext cx="4040188" cy="53181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811338"/>
            <a:ext cx="4040188" cy="32924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279525"/>
            <a:ext cx="4041775" cy="53181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1811338"/>
            <a:ext cx="4041775" cy="32924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noChangeArrowheads="1"/>
          </p:cNvSpPr>
          <p:nvPr>
            <p:ph type="dt" sz="half" idx="10"/>
          </p:nvPr>
        </p:nvSpPr>
        <p:spPr>
          <a:ln/>
        </p:spPr>
        <p:txBody>
          <a:bodyPr/>
          <a:lstStyle>
            <a:lvl1pPr>
              <a:defRPr/>
            </a:lvl1pPr>
          </a:lstStyle>
          <a:p>
            <a:pPr>
              <a:defRPr/>
            </a:pPr>
            <a:endParaRPr lang="zh-CN" altLang="zh-CN"/>
          </a:p>
        </p:txBody>
      </p:sp>
      <p:sp>
        <p:nvSpPr>
          <p:cNvPr id="8"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9" name="灯片编号占位符 5"/>
          <p:cNvSpPr>
            <a:spLocks noGrp="1" noChangeArrowheads="1"/>
          </p:cNvSpPr>
          <p:nvPr>
            <p:ph type="sldNum" sz="quarter" idx="12"/>
          </p:nvPr>
        </p:nvSpPr>
        <p:spPr>
          <a:ln/>
        </p:spPr>
        <p:txBody>
          <a:bodyPr/>
          <a:lstStyle>
            <a:lvl1pPr>
              <a:defRPr/>
            </a:lvl1pPr>
          </a:lstStyle>
          <a:p>
            <a:pPr>
              <a:defRPr/>
            </a:pPr>
            <a:fld id="{E4A307F0-025D-4B00-A0CE-84885C46FE37}" type="slidenum">
              <a:rPr lang="zh-CN" altLang="zh-CN"/>
              <a:pPr>
                <a:defRPr/>
              </a:pPr>
              <a:t>‹#›</a:t>
            </a:fld>
            <a:endParaRPr lang="zh-CN" altLang="zh-CN"/>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noChangeArrowheads="1"/>
          </p:cNvSpPr>
          <p:nvPr>
            <p:ph type="dt" sz="half" idx="10"/>
          </p:nvPr>
        </p:nvSpPr>
        <p:spPr>
          <a:ln/>
        </p:spPr>
        <p:txBody>
          <a:bodyPr/>
          <a:lstStyle>
            <a:lvl1pPr>
              <a:defRPr/>
            </a:lvl1pPr>
          </a:lstStyle>
          <a:p>
            <a:pPr>
              <a:defRPr/>
            </a:pPr>
            <a:endParaRPr lang="zh-CN" altLang="zh-CN"/>
          </a:p>
        </p:txBody>
      </p:sp>
      <p:sp>
        <p:nvSpPr>
          <p:cNvPr id="4"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5" name="灯片编号占位符 5"/>
          <p:cNvSpPr>
            <a:spLocks noGrp="1" noChangeArrowheads="1"/>
          </p:cNvSpPr>
          <p:nvPr>
            <p:ph type="sldNum" sz="quarter" idx="12"/>
          </p:nvPr>
        </p:nvSpPr>
        <p:spPr>
          <a:ln/>
        </p:spPr>
        <p:txBody>
          <a:bodyPr/>
          <a:lstStyle>
            <a:lvl1pPr>
              <a:defRPr/>
            </a:lvl1pPr>
          </a:lstStyle>
          <a:p>
            <a:pPr>
              <a:defRPr/>
            </a:pPr>
            <a:fld id="{92E4F96A-149D-4AED-939C-809A4A1B72A7}" type="slidenum">
              <a:rPr lang="zh-CN" altLang="zh-CN"/>
              <a:pPr>
                <a:defRPr/>
              </a:pPr>
              <a:t>‹#›</a:t>
            </a:fld>
            <a:endParaRPr lang="zh-CN" altLang="zh-CN"/>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noChangeArrowheads="1"/>
          </p:cNvSpPr>
          <p:nvPr>
            <p:ph type="dt" sz="half" idx="10"/>
          </p:nvPr>
        </p:nvSpPr>
        <p:spPr>
          <a:ln/>
        </p:spPr>
        <p:txBody>
          <a:bodyPr/>
          <a:lstStyle>
            <a:lvl1pPr>
              <a:defRPr/>
            </a:lvl1pPr>
          </a:lstStyle>
          <a:p>
            <a:pPr>
              <a:defRPr/>
            </a:pPr>
            <a:endParaRPr lang="zh-CN" altLang="zh-CN"/>
          </a:p>
        </p:txBody>
      </p:sp>
      <p:sp>
        <p:nvSpPr>
          <p:cNvPr id="3"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4" name="灯片编号占位符 5"/>
          <p:cNvSpPr>
            <a:spLocks noGrp="1" noChangeArrowheads="1"/>
          </p:cNvSpPr>
          <p:nvPr>
            <p:ph type="sldNum" sz="quarter" idx="12"/>
          </p:nvPr>
        </p:nvSpPr>
        <p:spPr>
          <a:ln/>
        </p:spPr>
        <p:txBody>
          <a:bodyPr/>
          <a:lstStyle>
            <a:lvl1pPr>
              <a:defRPr/>
            </a:lvl1pPr>
          </a:lstStyle>
          <a:p>
            <a:pPr>
              <a:defRPr/>
            </a:pPr>
            <a:fld id="{6650E4EC-1BD9-47C6-B664-5650DA756251}" type="slidenum">
              <a:rPr lang="zh-CN" altLang="zh-CN"/>
              <a:pPr>
                <a:defRPr/>
              </a:pPr>
              <a:t>‹#›</a:t>
            </a:fld>
            <a:endParaRPr lang="zh-CN" altLang="zh-CN"/>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27013"/>
            <a:ext cx="3008313" cy="968375"/>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27013"/>
            <a:ext cx="5111750" cy="4876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195388"/>
            <a:ext cx="3008313" cy="39084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zh-CN"/>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57CE6719-0B75-4476-A491-61BB59834F0B}" type="slidenum">
              <a:rPr lang="zh-CN" altLang="zh-CN"/>
              <a:pPr>
                <a:defRPr/>
              </a:pPr>
              <a:t>‹#›</a:t>
            </a:fld>
            <a:endParaRPr lang="zh-CN" altLang="zh-CN"/>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998913"/>
            <a:ext cx="5486400" cy="47307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511175"/>
            <a:ext cx="5486400" cy="342741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471988"/>
            <a:ext cx="5486400" cy="6699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noChangeArrowheads="1"/>
          </p:cNvSpPr>
          <p:nvPr>
            <p:ph type="dt" sz="half" idx="10"/>
          </p:nvPr>
        </p:nvSpPr>
        <p:spPr>
          <a:ln/>
        </p:spPr>
        <p:txBody>
          <a:bodyPr/>
          <a:lstStyle>
            <a:lvl1pPr>
              <a:defRPr/>
            </a:lvl1pPr>
          </a:lstStyle>
          <a:p>
            <a:pPr>
              <a:defRPr/>
            </a:pPr>
            <a:endParaRPr lang="zh-CN" altLang="zh-CN"/>
          </a:p>
        </p:txBody>
      </p:sp>
      <p:sp>
        <p:nvSpPr>
          <p:cNvPr id="6" name="页脚占位符 4"/>
          <p:cNvSpPr>
            <a:spLocks noGrp="1" noChangeArrowheads="1"/>
          </p:cNvSpPr>
          <p:nvPr>
            <p:ph type="ftr" sz="quarter" idx="11"/>
          </p:nvPr>
        </p:nvSpPr>
        <p:spPr>
          <a:ln/>
        </p:spPr>
        <p:txBody>
          <a:bodyPr/>
          <a:lstStyle>
            <a:lvl1pPr>
              <a:defRPr/>
            </a:lvl1pPr>
          </a:lstStyle>
          <a:p>
            <a:pPr>
              <a:defRPr/>
            </a:pPr>
            <a:endParaRPr lang="zh-CN" altLang="zh-CN"/>
          </a:p>
        </p:txBody>
      </p:sp>
      <p:sp>
        <p:nvSpPr>
          <p:cNvPr id="7" name="灯片编号占位符 5"/>
          <p:cNvSpPr>
            <a:spLocks noGrp="1" noChangeArrowheads="1"/>
          </p:cNvSpPr>
          <p:nvPr>
            <p:ph type="sldNum" sz="quarter" idx="12"/>
          </p:nvPr>
        </p:nvSpPr>
        <p:spPr>
          <a:ln/>
        </p:spPr>
        <p:txBody>
          <a:bodyPr/>
          <a:lstStyle>
            <a:lvl1pPr>
              <a:defRPr/>
            </a:lvl1pPr>
          </a:lstStyle>
          <a:p>
            <a:pPr>
              <a:defRPr/>
            </a:pPr>
            <a:fld id="{1C589434-AB5E-4DA3-8880-4D5B39684525}" type="slidenum">
              <a:rPr lang="zh-CN" altLang="zh-CN"/>
              <a:pPr>
                <a:defRPr/>
              </a:pPr>
              <a:t>‹#›</a:t>
            </a:fld>
            <a:endParaRPr lang="zh-CN" altLang="zh-CN"/>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rotWithShape="1">
          <a:gsLst>
            <a:gs pos="0">
              <a:srgbClr val="F2F2F2"/>
            </a:gs>
            <a:gs pos="24001">
              <a:srgbClr val="FFFFFF"/>
            </a:gs>
            <a:gs pos="78000">
              <a:srgbClr val="FFFFFF"/>
            </a:gs>
            <a:gs pos="98000">
              <a:srgbClr val="F2F2F2"/>
            </a:gs>
            <a:gs pos="100000">
              <a:srgbClr val="F2F2F2"/>
            </a:gs>
          </a:gsLst>
          <a:lin ang="0"/>
        </a:gra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p:nvPr>
        </p:nvSpPr>
        <p:spPr bwMode="auto">
          <a:xfrm>
            <a:off x="457200" y="228600"/>
            <a:ext cx="8229600" cy="952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t>单击此处编辑母版标题样式</a:t>
            </a:r>
          </a:p>
        </p:txBody>
      </p:sp>
      <p:sp>
        <p:nvSpPr>
          <p:cNvPr id="1027" name="文本占位符 2"/>
          <p:cNvSpPr>
            <a:spLocks noGrp="1" noChangeArrowheads="1"/>
          </p:cNvSpPr>
          <p:nvPr>
            <p:ph type="body" idx="1"/>
          </p:nvPr>
        </p:nvSpPr>
        <p:spPr bwMode="auto">
          <a:xfrm>
            <a:off x="457200" y="1333500"/>
            <a:ext cx="8229600" cy="37703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t>单击此处编辑母版文本样式</a:t>
            </a:r>
          </a:p>
          <a:p>
            <a:pPr lvl="1"/>
            <a:r>
              <a:rPr lang="zh-CN"/>
              <a:t>第二级</a:t>
            </a:r>
          </a:p>
          <a:p>
            <a:pPr lvl="2"/>
            <a:r>
              <a:rPr lang="zh-CN"/>
              <a:t>第三级</a:t>
            </a:r>
          </a:p>
          <a:p>
            <a:pPr lvl="3"/>
            <a:r>
              <a:rPr lang="zh-CN"/>
              <a:t>第四级</a:t>
            </a:r>
          </a:p>
          <a:p>
            <a:pPr lvl="4"/>
            <a:r>
              <a:rPr lang="zh-CN"/>
              <a:t>第五级</a:t>
            </a:r>
          </a:p>
        </p:txBody>
      </p:sp>
      <p:sp>
        <p:nvSpPr>
          <p:cNvPr id="1028" name="日期占位符 3"/>
          <p:cNvSpPr>
            <a:spLocks noGrp="1" noChangeArrowheads="1"/>
          </p:cNvSpPr>
          <p:nvPr>
            <p:ph type="dt" sz="half" idx="2"/>
          </p:nvPr>
        </p:nvSpPr>
        <p:spPr bwMode="auto">
          <a:xfrm>
            <a:off x="457200" y="5295900"/>
            <a:ext cx="2133600" cy="30321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l">
              <a:defRPr sz="1200">
                <a:solidFill>
                  <a:srgbClr val="898989"/>
                </a:solidFill>
                <a:latin typeface="+mn-lt"/>
                <a:ea typeface="+mn-ea"/>
              </a:defRPr>
            </a:lvl1pPr>
          </a:lstStyle>
          <a:p>
            <a:pPr>
              <a:defRPr/>
            </a:pPr>
            <a:endParaRPr lang="zh-CN" altLang="zh-CN"/>
          </a:p>
        </p:txBody>
      </p:sp>
      <p:sp>
        <p:nvSpPr>
          <p:cNvPr id="1029" name="页脚占位符 4"/>
          <p:cNvSpPr>
            <a:spLocks noGrp="1" noChangeArrowheads="1"/>
          </p:cNvSpPr>
          <p:nvPr>
            <p:ph type="ftr" sz="quarter" idx="3"/>
          </p:nvPr>
        </p:nvSpPr>
        <p:spPr bwMode="auto">
          <a:xfrm>
            <a:off x="3124200" y="5295900"/>
            <a:ext cx="2895600" cy="30321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defRPr sz="1200">
                <a:solidFill>
                  <a:srgbClr val="898989"/>
                </a:solidFill>
                <a:latin typeface="+mn-lt"/>
                <a:ea typeface="+mn-ea"/>
              </a:defRPr>
            </a:lvl1pPr>
          </a:lstStyle>
          <a:p>
            <a:pPr>
              <a:defRPr/>
            </a:pPr>
            <a:endParaRPr lang="zh-CN" altLang="zh-CN"/>
          </a:p>
        </p:txBody>
      </p:sp>
      <p:sp>
        <p:nvSpPr>
          <p:cNvPr id="1030" name="灯片编号占位符 5"/>
          <p:cNvSpPr>
            <a:spLocks noGrp="1" noChangeArrowheads="1"/>
          </p:cNvSpPr>
          <p:nvPr>
            <p:ph type="sldNum" sz="quarter" idx="4"/>
          </p:nvPr>
        </p:nvSpPr>
        <p:spPr bwMode="auto">
          <a:xfrm>
            <a:off x="6553200" y="5295900"/>
            <a:ext cx="2133600" cy="30321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r">
              <a:defRPr sz="1200">
                <a:solidFill>
                  <a:srgbClr val="898989"/>
                </a:solidFill>
                <a:latin typeface="+mn-lt"/>
                <a:ea typeface="+mn-ea"/>
              </a:defRPr>
            </a:lvl1pPr>
          </a:lstStyle>
          <a:p>
            <a:pPr>
              <a:defRPr/>
            </a:pPr>
            <a:fld id="{7F5DD23F-BFB1-4B7B-8555-43F1648854C2}" type="slidenum">
              <a:rPr lang="zh-CN" altLang="zh-CN"/>
              <a:pPr>
                <a:defRPr/>
              </a:pPr>
              <a:t>‹#›</a:t>
            </a:fld>
            <a:endParaRPr lang="zh-CN" altLang="zh-CN"/>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Lst>
  <p:transition>
    <p:fade/>
  </p:transition>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pitchFamily="34" charset="0"/>
          <a:ea typeface="微软雅黑" pitchFamily="34" charset="-122"/>
        </a:defRPr>
      </a:lvl2pPr>
      <a:lvl3pPr algn="ctr" rtl="0" eaLnBrk="0" fontAlgn="base" hangingPunct="0">
        <a:spcBef>
          <a:spcPct val="0"/>
        </a:spcBef>
        <a:spcAft>
          <a:spcPct val="0"/>
        </a:spcAft>
        <a:defRPr sz="4400">
          <a:solidFill>
            <a:schemeClr val="tx1"/>
          </a:solidFill>
          <a:latin typeface="Arial" pitchFamily="34" charset="0"/>
          <a:ea typeface="微软雅黑" pitchFamily="34" charset="-122"/>
        </a:defRPr>
      </a:lvl3pPr>
      <a:lvl4pPr algn="ctr" rtl="0" eaLnBrk="0" fontAlgn="base" hangingPunct="0">
        <a:spcBef>
          <a:spcPct val="0"/>
        </a:spcBef>
        <a:spcAft>
          <a:spcPct val="0"/>
        </a:spcAft>
        <a:defRPr sz="4400">
          <a:solidFill>
            <a:schemeClr val="tx1"/>
          </a:solidFill>
          <a:latin typeface="Arial" pitchFamily="34" charset="0"/>
          <a:ea typeface="微软雅黑" pitchFamily="34" charset="-122"/>
        </a:defRPr>
      </a:lvl4pPr>
      <a:lvl5pPr algn="ctr" rtl="0" eaLnBrk="0" fontAlgn="base" hangingPunct="0">
        <a:spcBef>
          <a:spcPct val="0"/>
        </a:spcBef>
        <a:spcAft>
          <a:spcPct val="0"/>
        </a:spcAft>
        <a:defRPr sz="4400">
          <a:solidFill>
            <a:schemeClr val="tx1"/>
          </a:solidFill>
          <a:latin typeface="Arial" pitchFamily="34" charset="0"/>
          <a:ea typeface="微软雅黑" pitchFamily="34" charset="-122"/>
        </a:defRPr>
      </a:lvl5pPr>
      <a:lvl6pPr marL="457200" algn="ctr" rtl="0" eaLnBrk="0" fontAlgn="base" hangingPunct="0">
        <a:spcBef>
          <a:spcPct val="0"/>
        </a:spcBef>
        <a:spcAft>
          <a:spcPct val="0"/>
        </a:spcAft>
        <a:defRPr sz="4400">
          <a:solidFill>
            <a:schemeClr val="tx1"/>
          </a:solidFill>
          <a:latin typeface="Arial" pitchFamily="34" charset="0"/>
          <a:ea typeface="微软雅黑" pitchFamily="34" charset="-122"/>
        </a:defRPr>
      </a:lvl6pPr>
      <a:lvl7pPr marL="914400" algn="ctr" rtl="0" eaLnBrk="0" fontAlgn="base" hangingPunct="0">
        <a:spcBef>
          <a:spcPct val="0"/>
        </a:spcBef>
        <a:spcAft>
          <a:spcPct val="0"/>
        </a:spcAft>
        <a:defRPr sz="4400">
          <a:solidFill>
            <a:schemeClr val="tx1"/>
          </a:solidFill>
          <a:latin typeface="Arial" pitchFamily="34" charset="0"/>
          <a:ea typeface="微软雅黑" pitchFamily="34" charset="-122"/>
        </a:defRPr>
      </a:lvl7pPr>
      <a:lvl8pPr marL="1371600" algn="ctr" rtl="0" eaLnBrk="0" fontAlgn="base" hangingPunct="0">
        <a:spcBef>
          <a:spcPct val="0"/>
        </a:spcBef>
        <a:spcAft>
          <a:spcPct val="0"/>
        </a:spcAft>
        <a:defRPr sz="4400">
          <a:solidFill>
            <a:schemeClr val="tx1"/>
          </a:solidFill>
          <a:latin typeface="Arial" pitchFamily="34" charset="0"/>
          <a:ea typeface="微软雅黑" pitchFamily="34" charset="-122"/>
        </a:defRPr>
      </a:lvl8pPr>
      <a:lvl9pPr marL="1828800" algn="ctr" rtl="0" eaLnBrk="0" fontAlgn="base" hangingPunct="0">
        <a:spcBef>
          <a:spcPct val="0"/>
        </a:spcBef>
        <a:spcAft>
          <a:spcPct val="0"/>
        </a:spcAft>
        <a:defRPr sz="4400">
          <a:solidFill>
            <a:schemeClr val="tx1"/>
          </a:solidFill>
          <a:latin typeface="Arial" pitchFamily="34" charset="0"/>
          <a:ea typeface="微软雅黑" pitchFamily="34" charset="-122"/>
        </a:defRPr>
      </a:lvl9pPr>
    </p:titleStyle>
    <p:bodyStyle>
      <a:lvl1pPr marL="342900" indent="-342900" algn="l" rtl="0" eaLnBrk="0" fontAlgn="base" hangingPunct="0">
        <a:spcBef>
          <a:spcPct val="20000"/>
        </a:spcBef>
        <a:spcAft>
          <a:spcPct val="0"/>
        </a:spcAft>
        <a:buFont typeface="Arial" pitchFamily="34"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pitchFamily="34"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pitchFamily="34"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8.pn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20.jpeg"/><Relationship Id="rId1" Type="http://schemas.openxmlformats.org/officeDocument/2006/relationships/slideLayout" Target="../slideLayouts/slideLayout1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jpeg"/></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8.png"/><Relationship Id="rId7" Type="http://schemas.openxmlformats.org/officeDocument/2006/relationships/diagramColors" Target="../diagrams/colors3.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4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8.png"/></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hyperlink" Target="http://image.baidu.com/i?ct=503316480&amp;z=&amp;tn=baiduimagedetail&amp;word=%C9%CC%CE%F1%C8%CB%CE%EF%CA%B8%C1%BF%CD%BC&amp;in=24194&amp;cl=2&amp;lm=-1&amp;pn=468&amp;rn=1&amp;di=72023751390&amp;ln=2000&amp;fr=&amp;fm=result&amp;fmq=1322929119248_R&amp;ic=0&amp;s=0&amp;se=1&amp;sme=0&amp;tab=&amp;width=&amp;height=&amp;face=0&amp;is=&amp;istype=2" TargetMode="External"/><Relationship Id="rId4" Type="http://schemas.openxmlformats.org/officeDocument/2006/relationships/image" Target="../media/image29.jpeg"/></Relationships>
</file>

<file path=ppt/slides/_rels/slide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8.png"/><Relationship Id="rId7" Type="http://schemas.openxmlformats.org/officeDocument/2006/relationships/diagramColors" Target="../diagrams/colors4.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5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8.png"/><Relationship Id="rId1" Type="http://schemas.openxmlformats.org/officeDocument/2006/relationships/slideLayout" Target="../slideLayouts/slideLayout14.xml"/><Relationship Id="rId4" Type="http://schemas.openxmlformats.org/officeDocument/2006/relationships/image" Target="../media/image31.png"/></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4.jpeg"/><Relationship Id="rId1" Type="http://schemas.openxmlformats.org/officeDocument/2006/relationships/slideLayout" Target="../slideLayouts/slideLayout15.xml"/><Relationship Id="rId4" Type="http://schemas.openxmlformats.org/officeDocument/2006/relationships/image" Target="../media/image8.png"/></Relationships>
</file>

<file path=ppt/slides/_rels/slide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jpeg"/></Relationships>
</file>

<file path=ppt/slides/_rels/slide6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6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4.jpeg"/><Relationship Id="rId1" Type="http://schemas.openxmlformats.org/officeDocument/2006/relationships/slideLayout" Target="../slideLayouts/slideLayout15.xml"/><Relationship Id="rId4" Type="http://schemas.openxmlformats.org/officeDocument/2006/relationships/image" Target="../media/image8.png"/></Relationships>
</file>

<file path=ppt/slides/_rels/slide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1.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7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8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8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8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42.jpeg"/></Relationships>
</file>

<file path=ppt/slides/_rels/slide9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9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solidFill>
          <a:schemeClr val="tx2"/>
        </a:solidFill>
        <a:effectLst/>
      </p:bgPr>
    </p:bg>
    <p:spTree>
      <p:nvGrpSpPr>
        <p:cNvPr id="1" name=""/>
        <p:cNvGrpSpPr/>
        <p:nvPr/>
      </p:nvGrpSpPr>
      <p:grpSpPr>
        <a:xfrm>
          <a:off x="0" y="0"/>
          <a:ext cx="0" cy="0"/>
          <a:chOff x="0" y="0"/>
          <a:chExt cx="0" cy="0"/>
        </a:xfrm>
      </p:grpSpPr>
      <p:sp>
        <p:nvSpPr>
          <p:cNvPr id="6146" name="矩形 3"/>
          <p:cNvSpPr>
            <a:spLocks noChangeArrowheads="1"/>
          </p:cNvSpPr>
          <p:nvPr/>
        </p:nvSpPr>
        <p:spPr bwMode="auto">
          <a:xfrm>
            <a:off x="0" y="4033838"/>
            <a:ext cx="9144000" cy="144462"/>
          </a:xfrm>
          <a:prstGeom prst="rect">
            <a:avLst/>
          </a:prstGeom>
          <a:solidFill>
            <a:srgbClr val="CCDBE9"/>
          </a:solidFill>
          <a:ln w="9525">
            <a:noFill/>
            <a:miter lim="800000"/>
            <a:headEnd/>
            <a:tailEnd/>
          </a:ln>
        </p:spPr>
        <p:txBody>
          <a:bodyPr anchor="ctr"/>
          <a:lstStyle/>
          <a:p>
            <a:endParaRPr lang="zh-CN" altLang="zh-CN" sz="1800">
              <a:solidFill>
                <a:srgbClr val="FFFFFF"/>
              </a:solidFill>
              <a:latin typeface="Calibri" pitchFamily="34" charset="0"/>
            </a:endParaRPr>
          </a:p>
        </p:txBody>
      </p:sp>
      <p:sp>
        <p:nvSpPr>
          <p:cNvPr id="6147" name="矩形 4"/>
          <p:cNvSpPr>
            <a:spLocks noChangeArrowheads="1"/>
          </p:cNvSpPr>
          <p:nvPr/>
        </p:nvSpPr>
        <p:spPr bwMode="auto">
          <a:xfrm>
            <a:off x="0" y="3871913"/>
            <a:ext cx="9144000" cy="107950"/>
          </a:xfrm>
          <a:prstGeom prst="rect">
            <a:avLst/>
          </a:prstGeom>
          <a:solidFill>
            <a:srgbClr val="7FA6C7"/>
          </a:solidFill>
          <a:ln w="9525">
            <a:noFill/>
            <a:miter lim="800000"/>
            <a:headEnd/>
            <a:tailEnd/>
          </a:ln>
        </p:spPr>
        <p:txBody>
          <a:bodyPr anchor="ctr"/>
          <a:lstStyle/>
          <a:p>
            <a:endParaRPr lang="zh-CN" altLang="zh-CN" sz="1800">
              <a:solidFill>
                <a:srgbClr val="FFFFFF"/>
              </a:solidFill>
              <a:latin typeface="Calibri" pitchFamily="34" charset="0"/>
            </a:endParaRPr>
          </a:p>
        </p:txBody>
      </p:sp>
      <p:sp>
        <p:nvSpPr>
          <p:cNvPr id="6148" name="矩形 5"/>
          <p:cNvSpPr>
            <a:spLocks noChangeArrowheads="1"/>
          </p:cNvSpPr>
          <p:nvPr/>
        </p:nvSpPr>
        <p:spPr bwMode="auto">
          <a:xfrm>
            <a:off x="0" y="3746500"/>
            <a:ext cx="9144000" cy="71438"/>
          </a:xfrm>
          <a:prstGeom prst="rect">
            <a:avLst/>
          </a:prstGeom>
          <a:solidFill>
            <a:srgbClr val="4A7EAA"/>
          </a:solidFill>
          <a:ln w="9525">
            <a:noFill/>
            <a:miter lim="800000"/>
            <a:headEnd/>
            <a:tailEnd/>
          </a:ln>
        </p:spPr>
        <p:txBody>
          <a:bodyPr anchor="ctr"/>
          <a:lstStyle/>
          <a:p>
            <a:endParaRPr lang="zh-CN" altLang="zh-CN" sz="1800">
              <a:solidFill>
                <a:srgbClr val="FFFFFF"/>
              </a:solidFill>
              <a:latin typeface="Calibri" pitchFamily="34" charset="0"/>
            </a:endParaRPr>
          </a:p>
        </p:txBody>
      </p:sp>
      <p:pic>
        <p:nvPicPr>
          <p:cNvPr id="6149" name="Picture 5" descr="PSD1003"/>
          <p:cNvPicPr>
            <a:picLocks noChangeAspect="1" noChangeArrowheads="1"/>
          </p:cNvPicPr>
          <p:nvPr/>
        </p:nvPicPr>
        <p:blipFill>
          <a:blip r:embed="rId2" cstate="print"/>
          <a:srcRect/>
          <a:stretch>
            <a:fillRect/>
          </a:stretch>
        </p:blipFill>
        <p:spPr bwMode="auto">
          <a:xfrm>
            <a:off x="5580063" y="1489075"/>
            <a:ext cx="3386137" cy="2905125"/>
          </a:xfrm>
          <a:prstGeom prst="rect">
            <a:avLst/>
          </a:prstGeom>
          <a:noFill/>
          <a:ln w="9525">
            <a:noFill/>
            <a:miter lim="800000"/>
            <a:headEnd/>
            <a:tailEnd/>
          </a:ln>
        </p:spPr>
      </p:pic>
      <p:pic>
        <p:nvPicPr>
          <p:cNvPr id="6150" name="Picture 6" descr="未标题-1"/>
          <p:cNvPicPr>
            <a:picLocks noChangeAspect="1" noChangeArrowheads="1"/>
          </p:cNvPicPr>
          <p:nvPr/>
        </p:nvPicPr>
        <p:blipFill>
          <a:blip r:embed="rId3" cstate="print"/>
          <a:srcRect/>
          <a:stretch>
            <a:fillRect/>
          </a:stretch>
        </p:blipFill>
        <p:spPr bwMode="auto">
          <a:xfrm>
            <a:off x="0" y="0"/>
            <a:ext cx="9144000" cy="2570163"/>
          </a:xfrm>
          <a:prstGeom prst="rect">
            <a:avLst/>
          </a:prstGeom>
          <a:noFill/>
          <a:ln w="9525">
            <a:noFill/>
            <a:miter lim="800000"/>
            <a:headEnd/>
            <a:tailEnd/>
          </a:ln>
        </p:spPr>
      </p:pic>
      <p:sp>
        <p:nvSpPr>
          <p:cNvPr id="3085" name="Rectangle 13"/>
          <p:cNvSpPr>
            <a:spLocks noChangeArrowheads="1"/>
          </p:cNvSpPr>
          <p:nvPr/>
        </p:nvSpPr>
        <p:spPr bwMode="auto">
          <a:xfrm>
            <a:off x="0" y="4152900"/>
            <a:ext cx="9144000" cy="360363"/>
          </a:xfrm>
          <a:prstGeom prst="rect">
            <a:avLst/>
          </a:prstGeom>
          <a:gradFill rotWithShape="1">
            <a:gsLst>
              <a:gs pos="0">
                <a:schemeClr val="bg2">
                  <a:alpha val="50000"/>
                </a:schemeClr>
              </a:gs>
              <a:gs pos="100000">
                <a:schemeClr val="bg2">
                  <a:gamma/>
                  <a:tint val="0"/>
                  <a:invGamma/>
                  <a:alpha val="0"/>
                </a:schemeClr>
              </a:gs>
            </a:gsLst>
            <a:lin ang="5400000" scaled="1"/>
          </a:gradFill>
          <a:ln w="9525">
            <a:noFill/>
            <a:miter lim="800000"/>
            <a:headEnd/>
            <a:tailEnd/>
          </a:ln>
          <a:effectLst/>
        </p:spPr>
        <p:txBody>
          <a:bodyPr wrap="none" anchor="ctr"/>
          <a:lstStyle/>
          <a:p>
            <a:pPr>
              <a:defRPr/>
            </a:pPr>
            <a:endParaRPr lang="zh-CN" altLang="en-US"/>
          </a:p>
        </p:txBody>
      </p:sp>
      <p:sp>
        <p:nvSpPr>
          <p:cNvPr id="16" name="矩形 15"/>
          <p:cNvSpPr/>
          <p:nvPr/>
        </p:nvSpPr>
        <p:spPr>
          <a:xfrm>
            <a:off x="928662" y="1999450"/>
            <a:ext cx="7141700" cy="923330"/>
          </a:xfrm>
          <a:prstGeom prst="rect">
            <a:avLst/>
          </a:prstGeom>
          <a:noFill/>
        </p:spPr>
        <p:txBody>
          <a:bodyPr wrap="none">
            <a:spAutoFit/>
          </a:bodyPr>
          <a:lstStyle/>
          <a:p>
            <a:pPr>
              <a:defRPr/>
            </a:pPr>
            <a:r>
              <a:rPr lang="zh-CN" altLang="en-US" sz="5400" b="1" dirty="0">
                <a:ln w="31550" cmpd="sng">
                  <a:solidFill>
                    <a:srgbClr val="FF6600"/>
                  </a:solidFill>
                  <a:prstDash val="solid"/>
                </a:ln>
                <a:solidFill>
                  <a:srgbClr val="FFFFFF"/>
                </a:solidFill>
                <a:effectLst>
                  <a:outerShdw blurRad="50800" dist="40000" dir="5400000" algn="tl" rotWithShape="0">
                    <a:srgbClr val="000000">
                      <a:shade val="5000"/>
                      <a:satMod val="120000"/>
                      <a:alpha val="33000"/>
                    </a:srgbClr>
                  </a:outerShdw>
                </a:effectLst>
              </a:rPr>
              <a:t>员工关系中的法律问题</a:t>
            </a:r>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7" descr="QQ截图20111021191602.jpg"/>
          <p:cNvPicPr>
            <a:picLocks noChangeAspect="1"/>
          </p:cNvPicPr>
          <p:nvPr/>
        </p:nvPicPr>
        <p:blipFill>
          <a:blip r:embed="rId2" cstate="print"/>
          <a:srcRect/>
          <a:stretch>
            <a:fillRect/>
          </a:stretch>
        </p:blipFill>
        <p:spPr bwMode="auto">
          <a:xfrm>
            <a:off x="285750" y="3178175"/>
            <a:ext cx="1571625" cy="2535238"/>
          </a:xfrm>
          <a:prstGeom prst="rect">
            <a:avLst/>
          </a:prstGeom>
          <a:noFill/>
          <a:ln w="9525">
            <a:noFill/>
            <a:miter lim="800000"/>
            <a:headEnd/>
            <a:tailEnd/>
          </a:ln>
        </p:spPr>
      </p:pic>
      <p:pic>
        <p:nvPicPr>
          <p:cNvPr id="13315"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13316" name="Text Box 7"/>
          <p:cNvSpPr txBox="1">
            <a:spLocks noChangeArrowheads="1"/>
          </p:cNvSpPr>
          <p:nvPr/>
        </p:nvSpPr>
        <p:spPr bwMode="auto">
          <a:xfrm>
            <a:off x="107950" y="96838"/>
            <a:ext cx="2646363" cy="461962"/>
          </a:xfrm>
          <a:prstGeom prst="rect">
            <a:avLst/>
          </a:prstGeom>
          <a:noFill/>
          <a:ln w="9525">
            <a:noFill/>
            <a:miter lim="800000"/>
            <a:headEnd/>
            <a:tailEnd/>
          </a:ln>
        </p:spPr>
        <p:txBody>
          <a:bodyPr wrap="none">
            <a:spAutoFit/>
          </a:bodyPr>
          <a:lstStyle/>
          <a:p>
            <a:pPr algn="l"/>
            <a:r>
              <a:rPr lang="zh-CN" altLang="en-US" sz="2400">
                <a:solidFill>
                  <a:schemeClr val="bg1"/>
                </a:solidFill>
                <a:latin typeface="Arial" pitchFamily="34" charset="0"/>
                <a:ea typeface="华康俪金黑W8" pitchFamily="1" charset="-122"/>
              </a:rPr>
              <a:t>什么是录用条件？</a:t>
            </a:r>
            <a:endParaRPr lang="zh-CN" sz="2400">
              <a:solidFill>
                <a:schemeClr val="bg1"/>
              </a:solidFill>
              <a:latin typeface="Arial" pitchFamily="34" charset="0"/>
              <a:ea typeface="华康俪金黑W8" pitchFamily="1" charset="-122"/>
            </a:endParaRPr>
          </a:p>
        </p:txBody>
      </p:sp>
      <p:sp>
        <p:nvSpPr>
          <p:cNvPr id="13318" name="TextBox 9"/>
          <p:cNvSpPr txBox="1">
            <a:spLocks noChangeArrowheads="1"/>
          </p:cNvSpPr>
          <p:nvPr/>
        </p:nvSpPr>
        <p:spPr bwMode="auto">
          <a:xfrm>
            <a:off x="2000250" y="3500438"/>
            <a:ext cx="6858000" cy="1784350"/>
          </a:xfrm>
          <a:prstGeom prst="rect">
            <a:avLst/>
          </a:prstGeom>
          <a:noFill/>
          <a:ln w="19050">
            <a:solidFill>
              <a:srgbClr val="C00000"/>
            </a:solidFill>
            <a:miter lim="800000"/>
            <a:headEnd/>
            <a:tailEnd/>
          </a:ln>
        </p:spPr>
        <p:txBody>
          <a:bodyPr>
            <a:spAutoFit/>
          </a:bodyPr>
          <a:lstStyle/>
          <a:p>
            <a:pPr algn="l">
              <a:lnSpc>
                <a:spcPts val="3300"/>
              </a:lnSpc>
              <a:buFont typeface="Wingdings" pitchFamily="2" charset="2"/>
              <a:buChar char="n"/>
            </a:pPr>
            <a:r>
              <a:rPr lang="zh-CN" altLang="zh-CN" sz="2400" b="1">
                <a:latin typeface="楷体" pitchFamily="49" charset="-122"/>
                <a:ea typeface="楷体" pitchFamily="49" charset="-122"/>
              </a:rPr>
              <a:t>录用条件是用人单位招聘员工时，依据职位要求</a:t>
            </a:r>
            <a:endParaRPr lang="en-US" altLang="zh-CN" sz="2400" b="1">
              <a:latin typeface="楷体" pitchFamily="49" charset="-122"/>
              <a:ea typeface="楷体" pitchFamily="49" charset="-122"/>
            </a:endParaRPr>
          </a:p>
          <a:p>
            <a:pPr algn="l">
              <a:lnSpc>
                <a:spcPts val="3300"/>
              </a:lnSpc>
            </a:pP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所提出的具体标准，是最终决定是否录用员工的</a:t>
            </a:r>
            <a:r>
              <a:rPr lang="en-US" altLang="zh-CN" sz="2400" b="1">
                <a:latin typeface="楷体" pitchFamily="49" charset="-122"/>
                <a:ea typeface="楷体" pitchFamily="49" charset="-122"/>
              </a:rPr>
              <a:t>  </a:t>
            </a:r>
          </a:p>
          <a:p>
            <a:pPr algn="l">
              <a:lnSpc>
                <a:spcPts val="3300"/>
              </a:lnSpc>
            </a:pP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依据</a:t>
            </a:r>
            <a:r>
              <a:rPr lang="zh-CN" altLang="en-US" sz="2400" b="1">
                <a:latin typeface="楷体" pitchFamily="49" charset="-122"/>
                <a:ea typeface="楷体" pitchFamily="49" charset="-122"/>
              </a:rPr>
              <a:t>，一般不会在招聘广告中全部列明；</a:t>
            </a:r>
            <a:endParaRPr lang="en-US" altLang="zh-CN" sz="2400" b="1">
              <a:latin typeface="楷体" pitchFamily="49" charset="-122"/>
              <a:ea typeface="楷体" pitchFamily="49" charset="-122"/>
            </a:endParaRPr>
          </a:p>
          <a:p>
            <a:pPr algn="l">
              <a:lnSpc>
                <a:spcPts val="3300"/>
              </a:lnSpc>
              <a:buFont typeface="Wingdings" pitchFamily="2" charset="2"/>
              <a:buChar char="n"/>
            </a:pPr>
            <a:r>
              <a:rPr lang="zh-CN" altLang="zh-CN" sz="2400" b="1">
                <a:latin typeface="楷体" pitchFamily="49" charset="-122"/>
                <a:ea typeface="楷体" pitchFamily="49" charset="-122"/>
              </a:rPr>
              <a:t>内容具体明确，具有可操作性</a:t>
            </a:r>
            <a:endParaRPr lang="en-US" altLang="zh-CN" sz="2400" b="1">
              <a:latin typeface="楷体" pitchFamily="49" charset="-122"/>
              <a:ea typeface="楷体" pitchFamily="49" charset="-122"/>
            </a:endParaRPr>
          </a:p>
        </p:txBody>
      </p:sp>
      <p:sp>
        <p:nvSpPr>
          <p:cNvPr id="9" name="矩形 8"/>
          <p:cNvSpPr/>
          <p:nvPr/>
        </p:nvSpPr>
        <p:spPr>
          <a:xfrm>
            <a:off x="714375" y="1355725"/>
            <a:ext cx="7858125" cy="1785938"/>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l">
              <a:lnSpc>
                <a:spcPts val="3300"/>
              </a:lnSpc>
              <a:buFont typeface="Wingdings" pitchFamily="2" charset="2"/>
              <a:buChar char="n"/>
              <a:defRPr/>
            </a:pPr>
            <a:r>
              <a:rPr lang="zh-CN" altLang="zh-CN" sz="2400" b="1" dirty="0">
                <a:latin typeface="楷体" pitchFamily="49" charset="-122"/>
                <a:ea typeface="楷体" pitchFamily="49" charset="-122"/>
              </a:rPr>
              <a:t>招聘条件是用人单位在招聘时所列明的最基本</a:t>
            </a:r>
            <a:r>
              <a:rPr lang="zh-CN" altLang="en-US" sz="2400" b="1" dirty="0">
                <a:latin typeface="楷体" pitchFamily="49" charset="-122"/>
                <a:ea typeface="楷体" pitchFamily="49" charset="-122"/>
              </a:rPr>
              <a:t>的</a:t>
            </a:r>
            <a:r>
              <a:rPr lang="zh-CN" altLang="zh-CN" sz="2400" b="1" dirty="0">
                <a:latin typeface="楷体" pitchFamily="49" charset="-122"/>
                <a:ea typeface="楷体" pitchFamily="49" charset="-122"/>
              </a:rPr>
              <a:t>资格要</a:t>
            </a:r>
            <a:r>
              <a:rPr lang="en-US" altLang="zh-CN" sz="2400" b="1" dirty="0">
                <a:latin typeface="楷体" pitchFamily="49" charset="-122"/>
                <a:ea typeface="楷体" pitchFamily="49" charset="-122"/>
              </a:rPr>
              <a:t>     </a:t>
            </a:r>
          </a:p>
          <a:p>
            <a:pPr algn="l">
              <a:lnSpc>
                <a:spcPts val="3300"/>
              </a:lnSpc>
              <a:defRPr/>
            </a:pPr>
            <a:r>
              <a:rPr lang="zh-CN" altLang="zh-CN" sz="2400" b="1" dirty="0">
                <a:latin typeface="楷体" pitchFamily="49" charset="-122"/>
                <a:ea typeface="楷体" pitchFamily="49" charset="-122"/>
              </a:rPr>
              <a:t>求，是该职位应当满足的最低条件，一般会在招聘广告上列明。</a:t>
            </a:r>
            <a:endParaRPr lang="en-US" altLang="zh-CN" sz="2400" b="1" dirty="0">
              <a:latin typeface="楷体" pitchFamily="49" charset="-122"/>
              <a:ea typeface="楷体" pitchFamily="49" charset="-122"/>
            </a:endParaRPr>
          </a:p>
          <a:p>
            <a:pPr algn="l">
              <a:lnSpc>
                <a:spcPts val="3300"/>
              </a:lnSpc>
              <a:buFont typeface="Wingdings" pitchFamily="2" charset="2"/>
              <a:buChar char="n"/>
              <a:defRPr/>
            </a:pPr>
            <a:r>
              <a:rPr lang="zh-CN" altLang="zh-CN" sz="2400" b="1" dirty="0">
                <a:latin typeface="楷体" pitchFamily="49" charset="-122"/>
                <a:ea typeface="楷体" pitchFamily="49" charset="-122"/>
              </a:rPr>
              <a:t>内容比较简单和宽泛，以便吸引更多的人才前来应聘。</a:t>
            </a:r>
            <a:endParaRPr lang="zh-CN" altLang="en-US" sz="2400" b="1" dirty="0">
              <a:latin typeface="楷体" pitchFamily="49" charset="-122"/>
              <a:ea typeface="楷体" pitchFamily="49" charset="-122"/>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pic8.nipic.com/20100726/1221102_125033066261_2.jpg"/>
          <p:cNvPicPr>
            <a:picLocks noChangeAspect="1" noChangeArrowheads="1"/>
          </p:cNvPicPr>
          <p:nvPr/>
        </p:nvPicPr>
        <p:blipFill>
          <a:blip r:embed="rId2" cstate="print"/>
          <a:srcRect/>
          <a:stretch>
            <a:fillRect/>
          </a:stretch>
        </p:blipFill>
        <p:spPr bwMode="auto">
          <a:xfrm>
            <a:off x="0" y="3857625"/>
            <a:ext cx="2782888" cy="1855788"/>
          </a:xfrm>
          <a:prstGeom prst="rect">
            <a:avLst/>
          </a:prstGeom>
          <a:noFill/>
          <a:ln w="9525">
            <a:noFill/>
            <a:miter lim="800000"/>
            <a:headEnd/>
            <a:tailEnd/>
          </a:ln>
        </p:spPr>
      </p:pic>
      <p:pic>
        <p:nvPicPr>
          <p:cNvPr id="14339"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14340" name="Text Box 7"/>
          <p:cNvSpPr txBox="1">
            <a:spLocks noChangeArrowheads="1"/>
          </p:cNvSpPr>
          <p:nvPr/>
        </p:nvSpPr>
        <p:spPr bwMode="auto">
          <a:xfrm>
            <a:off x="107950" y="96838"/>
            <a:ext cx="3262313" cy="461962"/>
          </a:xfrm>
          <a:prstGeom prst="rect">
            <a:avLst/>
          </a:prstGeom>
          <a:noFill/>
          <a:ln w="9525">
            <a:noFill/>
            <a:miter lim="800000"/>
            <a:headEnd/>
            <a:tailEnd/>
          </a:ln>
        </p:spPr>
        <p:txBody>
          <a:bodyPr wrap="none">
            <a:spAutoFit/>
          </a:bodyPr>
          <a:lstStyle/>
          <a:p>
            <a:pPr algn="l"/>
            <a:r>
              <a:rPr lang="zh-CN" altLang="en-US" sz="2400">
                <a:solidFill>
                  <a:schemeClr val="bg1"/>
                </a:solidFill>
                <a:latin typeface="Arial" pitchFamily="34" charset="0"/>
                <a:ea typeface="华康俪金黑W8" pitchFamily="1" charset="-122"/>
              </a:rPr>
              <a:t>为何要设定录用条件？</a:t>
            </a:r>
            <a:endParaRPr lang="zh-CN" sz="2400">
              <a:solidFill>
                <a:schemeClr val="bg1"/>
              </a:solidFill>
              <a:latin typeface="Arial" pitchFamily="34" charset="0"/>
              <a:ea typeface="华康俪金黑W8" pitchFamily="1" charset="-122"/>
            </a:endParaRPr>
          </a:p>
        </p:txBody>
      </p:sp>
      <p:sp>
        <p:nvSpPr>
          <p:cNvPr id="14342" name="矩形 9"/>
          <p:cNvSpPr>
            <a:spLocks noChangeArrowheads="1"/>
          </p:cNvSpPr>
          <p:nvPr/>
        </p:nvSpPr>
        <p:spPr bwMode="auto">
          <a:xfrm>
            <a:off x="428625" y="1355725"/>
            <a:ext cx="8501063" cy="2309813"/>
          </a:xfrm>
          <a:prstGeom prst="rect">
            <a:avLst/>
          </a:prstGeom>
          <a:noFill/>
          <a:ln w="9525">
            <a:noFill/>
            <a:miter lim="800000"/>
            <a:headEnd/>
            <a:tailEnd/>
          </a:ln>
        </p:spPr>
        <p:txBody>
          <a:bodyPr>
            <a:spAutoFit/>
          </a:bodyPr>
          <a:lstStyle/>
          <a:p>
            <a:pPr algn="l"/>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第三十九条　劳动者有下列情形之一的，用人单位可以解除劳动合同：</a:t>
            </a:r>
            <a:br>
              <a:rPr lang="en-US" altLang="zh-CN" sz="2400" b="1">
                <a:latin typeface="楷体" pitchFamily="49" charset="-122"/>
                <a:ea typeface="楷体" pitchFamily="49" charset="-122"/>
              </a:rPr>
            </a:br>
            <a:r>
              <a:rPr lang="en-US" altLang="zh-CN" sz="2400" b="1">
                <a:latin typeface="楷体" pitchFamily="49" charset="-122"/>
                <a:ea typeface="楷体" pitchFamily="49" charset="-122"/>
              </a:rPr>
              <a:t>   </a:t>
            </a:r>
            <a:r>
              <a:rPr lang="zh-CN" altLang="zh-CN" sz="2400" b="1">
                <a:solidFill>
                  <a:srgbClr val="FF0000"/>
                </a:solidFill>
                <a:latin typeface="楷体" pitchFamily="49" charset="-122"/>
                <a:ea typeface="楷体" pitchFamily="49" charset="-122"/>
              </a:rPr>
              <a:t>（一）在试用期间被证明不符合录用条件的；</a:t>
            </a:r>
            <a:br>
              <a:rPr lang="en-US" altLang="zh-CN" sz="2400" b="1">
                <a:latin typeface="楷体" pitchFamily="49" charset="-122"/>
                <a:ea typeface="楷体" pitchFamily="49" charset="-122"/>
              </a:rPr>
            </a:b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（二）严重违反用人单位的规章制度的；</a:t>
            </a:r>
            <a:br>
              <a:rPr lang="en-US" altLang="zh-CN" sz="2400" b="1">
                <a:latin typeface="楷体" pitchFamily="49" charset="-122"/>
                <a:ea typeface="楷体" pitchFamily="49" charset="-122"/>
              </a:rPr>
            </a:b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（三）严重失职，营私舞弊，给用人单位造成重大损害的</a:t>
            </a:r>
            <a:r>
              <a:rPr lang="zh-CN" altLang="zh-CN" sz="2400"/>
              <a:t>；</a:t>
            </a:r>
            <a:endParaRPr lang="en-US" altLang="zh-CN" sz="2400"/>
          </a:p>
          <a:p>
            <a:pPr algn="l"/>
            <a:r>
              <a:rPr lang="en-US" altLang="zh-CN" sz="2400"/>
              <a:t>       ……</a:t>
            </a:r>
            <a:endParaRPr lang="zh-CN" altLang="en-US" sz="2400"/>
          </a:p>
        </p:txBody>
      </p:sp>
      <p:sp>
        <p:nvSpPr>
          <p:cNvPr id="11" name="矩形 10"/>
          <p:cNvSpPr/>
          <p:nvPr/>
        </p:nvSpPr>
        <p:spPr>
          <a:xfrm>
            <a:off x="928688" y="3857625"/>
            <a:ext cx="7643812" cy="1360488"/>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l">
              <a:lnSpc>
                <a:spcPts val="3300"/>
              </a:lnSpc>
              <a:defRPr/>
            </a:pPr>
            <a:r>
              <a:rPr lang="zh-CN" altLang="zh-CN" sz="2400" dirty="0"/>
              <a:t>录用条件是用人单位在试用期内解除劳动合同的实质条件。被录用的员工如果在试用期经考核不符合录用条件</a:t>
            </a:r>
            <a:r>
              <a:rPr lang="zh-CN" altLang="zh-CN" sz="2400" dirty="0">
                <a:latin typeface="宋体" pitchFamily="2" charset="-122"/>
                <a:ea typeface="宋体" pitchFamily="2" charset="-122"/>
              </a:rPr>
              <a:t>，</a:t>
            </a:r>
            <a:r>
              <a:rPr lang="zh-CN" altLang="zh-CN" sz="2400" dirty="0"/>
              <a:t>用人单位即可解除劳动合同。</a:t>
            </a:r>
            <a:endParaRPr lang="zh-CN" altLang="en-US" sz="2400" dirty="0"/>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顶条副本"/>
          <p:cNvPicPr>
            <a:picLocks noChangeAspect="1" noChangeArrowheads="1"/>
          </p:cNvPicPr>
          <p:nvPr/>
        </p:nvPicPr>
        <p:blipFill>
          <a:blip r:embed="rId2" cstate="print"/>
          <a:srcRect/>
          <a:stretch>
            <a:fillRect/>
          </a:stretch>
        </p:blipFill>
        <p:spPr bwMode="auto">
          <a:xfrm>
            <a:off x="0" y="0"/>
            <a:ext cx="9144000" cy="1036638"/>
          </a:xfrm>
          <a:prstGeom prst="rect">
            <a:avLst/>
          </a:prstGeom>
          <a:noFill/>
          <a:ln w="9525">
            <a:noFill/>
            <a:miter lim="800000"/>
            <a:headEnd/>
            <a:tailEnd/>
          </a:ln>
        </p:spPr>
      </p:pic>
      <p:sp>
        <p:nvSpPr>
          <p:cNvPr id="15363" name="Text Box 7"/>
          <p:cNvSpPr txBox="1">
            <a:spLocks noChangeArrowheads="1"/>
          </p:cNvSpPr>
          <p:nvPr/>
        </p:nvSpPr>
        <p:spPr bwMode="auto">
          <a:xfrm>
            <a:off x="107950" y="96838"/>
            <a:ext cx="3262313" cy="461962"/>
          </a:xfrm>
          <a:prstGeom prst="rect">
            <a:avLst/>
          </a:prstGeom>
          <a:noFill/>
          <a:ln w="9525">
            <a:noFill/>
            <a:miter lim="800000"/>
            <a:headEnd/>
            <a:tailEnd/>
          </a:ln>
        </p:spPr>
        <p:txBody>
          <a:bodyPr wrap="none">
            <a:spAutoFit/>
          </a:bodyPr>
          <a:lstStyle/>
          <a:p>
            <a:pPr algn="l"/>
            <a:r>
              <a:rPr lang="zh-CN" altLang="en-US" sz="2400">
                <a:solidFill>
                  <a:schemeClr val="bg1"/>
                </a:solidFill>
                <a:latin typeface="Arial" pitchFamily="34" charset="0"/>
                <a:ea typeface="华康俪金黑W8" pitchFamily="1" charset="-122"/>
              </a:rPr>
              <a:t>为何要设定录用条件？</a:t>
            </a:r>
            <a:endParaRPr lang="zh-CN" sz="2400">
              <a:solidFill>
                <a:schemeClr val="bg1"/>
              </a:solidFill>
              <a:latin typeface="Arial" pitchFamily="34" charset="0"/>
              <a:ea typeface="华康俪金黑W8" pitchFamily="1" charset="-122"/>
            </a:endParaRPr>
          </a:p>
        </p:txBody>
      </p:sp>
      <p:sp>
        <p:nvSpPr>
          <p:cNvPr id="10" name="矩形 9"/>
          <p:cNvSpPr/>
          <p:nvPr/>
        </p:nvSpPr>
        <p:spPr>
          <a:xfrm>
            <a:off x="928688" y="1141413"/>
            <a:ext cx="7072312" cy="523875"/>
          </a:xfrm>
          <a:prstGeom prst="rect">
            <a:avLst/>
          </a:prstGeom>
          <a:solidFill>
            <a:schemeClr val="accent2">
              <a:lumMod val="40000"/>
              <a:lumOff val="60000"/>
            </a:schemeClr>
          </a:solidFill>
        </p:spPr>
        <p:txBody>
          <a:bodyPr>
            <a:spAutoFit/>
          </a:bodyPr>
          <a:lstStyle/>
          <a:p>
            <a:pPr algn="l">
              <a:defRPr/>
            </a:pPr>
            <a:r>
              <a:rPr lang="zh-CN" altLang="en-US" sz="2800" b="1" dirty="0">
                <a:latin typeface="+mn-ea"/>
                <a:ea typeface="+mn-ea"/>
              </a:rPr>
              <a:t>案例二：</a:t>
            </a:r>
            <a:r>
              <a:rPr lang="zh-CN" altLang="zh-CN" sz="2800" b="1" dirty="0">
                <a:latin typeface="+mn-ea"/>
                <a:ea typeface="+mn-ea"/>
              </a:rPr>
              <a:t>试用期解除不符合录用条件员工案</a:t>
            </a:r>
            <a:endParaRPr lang="zh-CN" altLang="zh-CN" sz="2800" dirty="0">
              <a:latin typeface="+mn-ea"/>
              <a:ea typeface="+mn-ea"/>
            </a:endParaRPr>
          </a:p>
        </p:txBody>
      </p:sp>
      <p:sp>
        <p:nvSpPr>
          <p:cNvPr id="15366" name="矩形 10"/>
          <p:cNvSpPr>
            <a:spLocks noChangeArrowheads="1"/>
          </p:cNvSpPr>
          <p:nvPr/>
        </p:nvSpPr>
        <p:spPr bwMode="auto">
          <a:xfrm>
            <a:off x="500063" y="1927225"/>
            <a:ext cx="8072437" cy="3424238"/>
          </a:xfrm>
          <a:prstGeom prst="rect">
            <a:avLst/>
          </a:prstGeom>
          <a:noFill/>
          <a:ln w="9525">
            <a:noFill/>
            <a:miter lim="800000"/>
            <a:headEnd/>
            <a:tailEnd/>
          </a:ln>
        </p:spPr>
        <p:txBody>
          <a:bodyPr>
            <a:spAutoFit/>
          </a:bodyPr>
          <a:lstStyle/>
          <a:p>
            <a:pPr algn="l">
              <a:lnSpc>
                <a:spcPts val="3300"/>
              </a:lnSpc>
            </a:pPr>
            <a:r>
              <a:rPr lang="en-US" altLang="zh-CN" sz="2400" b="1">
                <a:latin typeface="宋体" pitchFamily="2" charset="-122"/>
              </a:rPr>
              <a:t>    </a:t>
            </a:r>
            <a:r>
              <a:rPr lang="zh-CN" altLang="zh-CN" sz="2400" b="1">
                <a:latin typeface="楷体" pitchFamily="49" charset="-122"/>
                <a:ea typeface="楷体" pitchFamily="49" charset="-122"/>
              </a:rPr>
              <a:t>某公司筹备开业，在某招聘网站同时刊登了数十个岗位的招聘启事，招聘条件统一为：“</a:t>
            </a:r>
            <a:r>
              <a:rPr lang="zh-CN" altLang="zh-CN" sz="2400" b="1">
                <a:solidFill>
                  <a:srgbClr val="FF0000"/>
                </a:solidFill>
                <a:latin typeface="楷体" pitchFamily="49" charset="-122"/>
                <a:ea typeface="楷体" pitchFamily="49" charset="-122"/>
              </a:rPr>
              <a:t>同行业两年以上从业经验；如果应聘管理职位，还需有同行业管理职位两年以上从业经验。</a:t>
            </a:r>
            <a:r>
              <a:rPr lang="zh-CN" altLang="zh-CN" sz="2400" b="1">
                <a:latin typeface="楷体" pitchFamily="49" charset="-122"/>
                <a:ea typeface="楷体" pitchFamily="49" charset="-122"/>
              </a:rPr>
              <a:t>”张某经面试合格后与该公司签订劳动合同，合同约定试用期为</a:t>
            </a:r>
            <a:r>
              <a:rPr lang="en-US" altLang="zh-CN" sz="2400" b="1">
                <a:latin typeface="楷体" pitchFamily="49" charset="-122"/>
                <a:ea typeface="楷体" pitchFamily="49" charset="-122"/>
              </a:rPr>
              <a:t>2</a:t>
            </a:r>
            <a:r>
              <a:rPr lang="zh-CN" altLang="zh-CN" sz="2400" b="1">
                <a:latin typeface="楷体" pitchFamily="49" charset="-122"/>
                <a:ea typeface="楷体" pitchFamily="49" charset="-122"/>
              </a:rPr>
              <a:t>个月。试用期满前，公司通知张某，因张某未通过公司试用期考核评估，现公司决定与其解除劳动合同。张某认为公司属于违法解除，遂申请仲裁，要求公司支付违法解除劳动合同的经济赔偿金。</a:t>
            </a:r>
          </a:p>
        </p:txBody>
      </p:sp>
    </p:spTree>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p:cNvPicPr>
            <a:picLocks noChangeAspect="1" noChangeArrowheads="1"/>
          </p:cNvPicPr>
          <p:nvPr/>
        </p:nvPicPr>
        <p:blipFill>
          <a:blip r:embed="rId2" cstate="print"/>
          <a:srcRect/>
          <a:stretch>
            <a:fillRect/>
          </a:stretch>
        </p:blipFill>
        <p:spPr bwMode="auto">
          <a:xfrm>
            <a:off x="0" y="714375"/>
            <a:ext cx="2786063" cy="4999038"/>
          </a:xfrm>
          <a:prstGeom prst="rect">
            <a:avLst/>
          </a:prstGeom>
          <a:noFill/>
          <a:ln w="9525">
            <a:noFill/>
            <a:miter lim="800000"/>
            <a:headEnd/>
            <a:tailEnd/>
          </a:ln>
        </p:spPr>
      </p:pic>
      <p:pic>
        <p:nvPicPr>
          <p:cNvPr id="16387"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16388" name="Text Box 7"/>
          <p:cNvSpPr txBox="1">
            <a:spLocks noChangeArrowheads="1"/>
          </p:cNvSpPr>
          <p:nvPr/>
        </p:nvSpPr>
        <p:spPr bwMode="auto">
          <a:xfrm>
            <a:off x="107950" y="96838"/>
            <a:ext cx="2954338" cy="461962"/>
          </a:xfrm>
          <a:prstGeom prst="rect">
            <a:avLst/>
          </a:prstGeom>
          <a:noFill/>
          <a:ln w="9525">
            <a:noFill/>
            <a:miter lim="800000"/>
            <a:headEnd/>
            <a:tailEnd/>
          </a:ln>
        </p:spPr>
        <p:txBody>
          <a:bodyPr wrap="none">
            <a:spAutoFit/>
          </a:bodyPr>
          <a:lstStyle/>
          <a:p>
            <a:pPr algn="l"/>
            <a:r>
              <a:rPr lang="zh-CN" altLang="en-US" sz="2400">
                <a:solidFill>
                  <a:schemeClr val="bg1"/>
                </a:solidFill>
                <a:latin typeface="Arial" pitchFamily="34" charset="0"/>
                <a:ea typeface="华康俪金黑W8" pitchFamily="1" charset="-122"/>
              </a:rPr>
              <a:t>如何设定录用条件？</a:t>
            </a:r>
            <a:endParaRPr lang="zh-CN" sz="2400">
              <a:solidFill>
                <a:schemeClr val="bg1"/>
              </a:solidFill>
              <a:latin typeface="Arial" pitchFamily="34" charset="0"/>
              <a:ea typeface="华康俪金黑W8" pitchFamily="1" charset="-122"/>
            </a:endParaRPr>
          </a:p>
        </p:txBody>
      </p:sp>
      <p:sp>
        <p:nvSpPr>
          <p:cNvPr id="16390" name="AutoShape 2"/>
          <p:cNvSpPr>
            <a:spLocks noChangeArrowheads="1"/>
          </p:cNvSpPr>
          <p:nvPr/>
        </p:nvSpPr>
        <p:spPr bwMode="auto">
          <a:xfrm>
            <a:off x="2714625" y="1212850"/>
            <a:ext cx="6000750" cy="642938"/>
          </a:xfrm>
          <a:prstGeom prst="flowChartAlternateProcess">
            <a:avLst/>
          </a:prstGeom>
          <a:solidFill>
            <a:srgbClr val="00B050"/>
          </a:solidFill>
          <a:ln w="38100" cap="sq">
            <a:solidFill>
              <a:schemeClr val="tx1"/>
            </a:solidFill>
            <a:miter lim="800000"/>
            <a:headEnd type="none" w="sm" len="sm"/>
            <a:tailEnd type="none" w="sm" len="sm"/>
          </a:ln>
        </p:spPr>
        <p:txBody>
          <a:bodyPr wrap="none" anchor="ctr"/>
          <a:lstStyle/>
          <a:p>
            <a:r>
              <a:rPr lang="zh-CN" altLang="en-US" sz="2800">
                <a:solidFill>
                  <a:schemeClr val="bg1"/>
                </a:solidFill>
                <a:latin typeface="黑体" pitchFamily="49" charset="-122"/>
                <a:ea typeface="黑体" pitchFamily="49" charset="-122"/>
              </a:rPr>
              <a:t>企业在试用期解除劳动合同的条件：</a:t>
            </a:r>
          </a:p>
        </p:txBody>
      </p:sp>
      <p:sp>
        <p:nvSpPr>
          <p:cNvPr id="16391" name="TextBox 11"/>
          <p:cNvSpPr txBox="1">
            <a:spLocks noChangeArrowheads="1"/>
          </p:cNvSpPr>
          <p:nvPr/>
        </p:nvSpPr>
        <p:spPr bwMode="auto">
          <a:xfrm>
            <a:off x="2714625" y="2355850"/>
            <a:ext cx="6223000" cy="2667000"/>
          </a:xfrm>
          <a:prstGeom prst="rect">
            <a:avLst/>
          </a:prstGeom>
          <a:noFill/>
          <a:ln w="9525">
            <a:noFill/>
            <a:miter lim="800000"/>
            <a:headEnd/>
            <a:tailEnd/>
          </a:ln>
        </p:spPr>
        <p:txBody>
          <a:bodyPr wrap="none">
            <a:spAutoFit/>
          </a:bodyPr>
          <a:lstStyle/>
          <a:p>
            <a:pPr algn="l">
              <a:lnSpc>
                <a:spcPts val="4100"/>
              </a:lnSpc>
              <a:buFont typeface="Wingdings" pitchFamily="2" charset="2"/>
              <a:buChar char="n"/>
            </a:pPr>
            <a:r>
              <a:rPr lang="zh-CN" altLang="zh-CN" sz="2800" b="1"/>
              <a:t>企业存在录用条件</a:t>
            </a:r>
            <a:r>
              <a:rPr lang="zh-CN" altLang="en-US" sz="2800" b="1"/>
              <a:t>；</a:t>
            </a:r>
            <a:endParaRPr lang="en-US" altLang="zh-CN" sz="2800" b="1"/>
          </a:p>
          <a:p>
            <a:pPr algn="l">
              <a:lnSpc>
                <a:spcPts val="4100"/>
              </a:lnSpc>
              <a:buFont typeface="Wingdings" pitchFamily="2" charset="2"/>
              <a:buChar char="n"/>
            </a:pPr>
            <a:r>
              <a:rPr lang="zh-CN" altLang="zh-CN" sz="2800" b="1"/>
              <a:t>有证据证明不符合录用条件</a:t>
            </a:r>
            <a:r>
              <a:rPr lang="zh-CN" altLang="en-US" sz="2800" b="1"/>
              <a:t>；</a:t>
            </a:r>
            <a:endParaRPr lang="en-US" altLang="zh-CN" sz="2800" b="1"/>
          </a:p>
          <a:p>
            <a:pPr algn="l">
              <a:lnSpc>
                <a:spcPts val="4100"/>
              </a:lnSpc>
              <a:buFont typeface="Wingdings" pitchFamily="2" charset="2"/>
              <a:buChar char="n"/>
            </a:pPr>
            <a:r>
              <a:rPr lang="zh-CN" altLang="zh-CN" sz="2800" b="1"/>
              <a:t>解除通知书应当在试用期内作出</a:t>
            </a:r>
            <a:r>
              <a:rPr lang="zh-CN" altLang="en-US" sz="2800" b="1"/>
              <a:t>；</a:t>
            </a:r>
            <a:endParaRPr lang="en-US" altLang="zh-CN" sz="2800" b="1"/>
          </a:p>
          <a:p>
            <a:pPr algn="l">
              <a:lnSpc>
                <a:spcPts val="4100"/>
              </a:lnSpc>
              <a:buFont typeface="Wingdings" pitchFamily="2" charset="2"/>
              <a:buChar char="n"/>
            </a:pPr>
            <a:r>
              <a:rPr lang="zh-CN" altLang="zh-CN" sz="2800" b="1"/>
              <a:t>解除通知书要说明解除理由并在试用</a:t>
            </a:r>
            <a:endParaRPr lang="en-US" altLang="zh-CN" sz="2800" b="1"/>
          </a:p>
          <a:p>
            <a:pPr algn="l">
              <a:lnSpc>
                <a:spcPts val="4100"/>
              </a:lnSpc>
            </a:pPr>
            <a:r>
              <a:rPr lang="en-US" altLang="zh-CN" sz="2800" b="1"/>
              <a:t>  </a:t>
            </a:r>
            <a:r>
              <a:rPr lang="zh-CN" altLang="zh-CN" sz="2800" b="1"/>
              <a:t>期内交员工签收。</a:t>
            </a:r>
          </a:p>
        </p:txBody>
      </p:sp>
    </p:spTree>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17411" name="Text Box 7"/>
          <p:cNvSpPr txBox="1">
            <a:spLocks noChangeArrowheads="1"/>
          </p:cNvSpPr>
          <p:nvPr/>
        </p:nvSpPr>
        <p:spPr bwMode="auto">
          <a:xfrm>
            <a:off x="107950" y="96838"/>
            <a:ext cx="2954338" cy="461962"/>
          </a:xfrm>
          <a:prstGeom prst="rect">
            <a:avLst/>
          </a:prstGeom>
          <a:noFill/>
          <a:ln w="9525">
            <a:noFill/>
            <a:miter lim="800000"/>
            <a:headEnd/>
            <a:tailEnd/>
          </a:ln>
        </p:spPr>
        <p:txBody>
          <a:bodyPr wrap="none">
            <a:spAutoFit/>
          </a:bodyPr>
          <a:lstStyle/>
          <a:p>
            <a:pPr algn="l"/>
            <a:r>
              <a:rPr lang="zh-CN" altLang="en-US" sz="2400">
                <a:solidFill>
                  <a:schemeClr val="bg1"/>
                </a:solidFill>
                <a:latin typeface="Arial" pitchFamily="34" charset="0"/>
                <a:ea typeface="华康俪金黑W8" pitchFamily="1" charset="-122"/>
              </a:rPr>
              <a:t>如何设定录用条件？</a:t>
            </a:r>
            <a:endParaRPr lang="zh-CN" sz="2400">
              <a:solidFill>
                <a:schemeClr val="bg1"/>
              </a:solidFill>
              <a:latin typeface="Arial" pitchFamily="34" charset="0"/>
              <a:ea typeface="华康俪金黑W8" pitchFamily="1" charset="-122"/>
            </a:endParaRPr>
          </a:p>
        </p:txBody>
      </p:sp>
      <p:graphicFrame>
        <p:nvGraphicFramePr>
          <p:cNvPr id="8" name="图示 7"/>
          <p:cNvGraphicFramePr/>
          <p:nvPr/>
        </p:nvGraphicFramePr>
        <p:xfrm>
          <a:off x="642910" y="1928012"/>
          <a:ext cx="8072494" cy="3386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7414" name="圆角矩形 8"/>
          <p:cNvSpPr>
            <a:spLocks noChangeArrowheads="1"/>
          </p:cNvSpPr>
          <p:nvPr/>
        </p:nvSpPr>
        <p:spPr bwMode="auto">
          <a:xfrm>
            <a:off x="714375" y="1355725"/>
            <a:ext cx="2428875" cy="571500"/>
          </a:xfrm>
          <a:prstGeom prst="roundRect">
            <a:avLst>
              <a:gd name="adj" fmla="val 16667"/>
            </a:avLst>
          </a:prstGeom>
          <a:solidFill>
            <a:schemeClr val="tx2">
              <a:alpha val="43921"/>
            </a:schemeClr>
          </a:solidFill>
          <a:ln w="9525" algn="ctr">
            <a:solidFill>
              <a:srgbClr val="969696"/>
            </a:solidFill>
            <a:round/>
            <a:headEnd/>
            <a:tailEnd/>
          </a:ln>
        </p:spPr>
        <p:txBody>
          <a:bodyPr wrap="none" anchor="ctr"/>
          <a:lstStyle/>
          <a:p>
            <a:r>
              <a:rPr lang="zh-CN" altLang="en-US" sz="2800" b="1">
                <a:ea typeface="华康俪金黑W8" pitchFamily="1" charset="-122"/>
              </a:rPr>
              <a:t>内容明确具体</a:t>
            </a:r>
          </a:p>
        </p:txBody>
      </p:sp>
      <p:sp>
        <p:nvSpPr>
          <p:cNvPr id="17415" name="TextBox 9"/>
          <p:cNvSpPr txBox="1">
            <a:spLocks noChangeArrowheads="1"/>
          </p:cNvSpPr>
          <p:nvPr/>
        </p:nvSpPr>
        <p:spPr bwMode="auto">
          <a:xfrm>
            <a:off x="714375" y="2212975"/>
            <a:ext cx="2657475" cy="2786063"/>
          </a:xfrm>
          <a:prstGeom prst="rect">
            <a:avLst/>
          </a:prstGeom>
          <a:noFill/>
          <a:ln w="9525">
            <a:noFill/>
            <a:miter lim="800000"/>
            <a:headEnd/>
            <a:tailEnd/>
          </a:ln>
        </p:spPr>
        <p:txBody>
          <a:bodyPr wrap="none">
            <a:spAutoFit/>
          </a:bodyPr>
          <a:lstStyle/>
          <a:p>
            <a:pPr algn="l">
              <a:lnSpc>
                <a:spcPts val="3000"/>
              </a:lnSpc>
            </a:pPr>
            <a:r>
              <a:rPr lang="zh-CN" altLang="en-US" sz="2000" b="1">
                <a:solidFill>
                  <a:schemeClr val="bg1"/>
                </a:solidFill>
              </a:rPr>
              <a:t>所有职位都通用的共</a:t>
            </a:r>
            <a:endParaRPr lang="en-US" altLang="zh-CN" sz="2000" b="1">
              <a:solidFill>
                <a:schemeClr val="bg1"/>
              </a:solidFill>
            </a:endParaRPr>
          </a:p>
          <a:p>
            <a:pPr algn="l">
              <a:lnSpc>
                <a:spcPts val="3000"/>
              </a:lnSpc>
            </a:pPr>
            <a:r>
              <a:rPr lang="zh-CN" altLang="en-US" sz="2000" b="1">
                <a:solidFill>
                  <a:schemeClr val="bg1"/>
                </a:solidFill>
              </a:rPr>
              <a:t>性条件可写在规章制</a:t>
            </a:r>
            <a:endParaRPr lang="en-US" altLang="zh-CN" sz="2000" b="1">
              <a:solidFill>
                <a:schemeClr val="bg1"/>
              </a:solidFill>
            </a:endParaRPr>
          </a:p>
          <a:p>
            <a:pPr algn="l">
              <a:lnSpc>
                <a:spcPts val="3000"/>
              </a:lnSpc>
            </a:pPr>
            <a:r>
              <a:rPr lang="zh-CN" altLang="en-US" sz="2000" b="1">
                <a:solidFill>
                  <a:schemeClr val="bg1"/>
                </a:solidFill>
              </a:rPr>
              <a:t>度里。</a:t>
            </a:r>
            <a:endParaRPr lang="en-US" altLang="zh-CN" sz="2000" b="1">
              <a:solidFill>
                <a:schemeClr val="bg1"/>
              </a:solidFill>
            </a:endParaRPr>
          </a:p>
          <a:p>
            <a:pPr algn="l">
              <a:lnSpc>
                <a:spcPts val="3000"/>
              </a:lnSpc>
            </a:pPr>
            <a:r>
              <a:rPr lang="zh-CN" altLang="en-US" sz="2000" b="1">
                <a:solidFill>
                  <a:schemeClr val="bg1"/>
                </a:solidFill>
              </a:rPr>
              <a:t>针对招聘职位的个性</a:t>
            </a:r>
            <a:endParaRPr lang="en-US" altLang="zh-CN" sz="2000" b="1">
              <a:solidFill>
                <a:schemeClr val="bg1"/>
              </a:solidFill>
            </a:endParaRPr>
          </a:p>
          <a:p>
            <a:pPr algn="l">
              <a:lnSpc>
                <a:spcPts val="3000"/>
              </a:lnSpc>
            </a:pPr>
            <a:r>
              <a:rPr lang="zh-CN" altLang="en-US" sz="2000" b="1">
                <a:solidFill>
                  <a:schemeClr val="bg1"/>
                </a:solidFill>
              </a:rPr>
              <a:t>条件，应逐条拟定，</a:t>
            </a:r>
            <a:endParaRPr lang="en-US" altLang="zh-CN" sz="2000" b="1">
              <a:solidFill>
                <a:schemeClr val="bg1"/>
              </a:solidFill>
            </a:endParaRPr>
          </a:p>
          <a:p>
            <a:pPr algn="l">
              <a:lnSpc>
                <a:spcPts val="3000"/>
              </a:lnSpc>
            </a:pPr>
            <a:r>
              <a:rPr lang="zh-CN" altLang="en-US" sz="2000" b="1">
                <a:solidFill>
                  <a:schemeClr val="bg1"/>
                </a:solidFill>
              </a:rPr>
              <a:t>明确具体细致，切忌</a:t>
            </a:r>
            <a:endParaRPr lang="en-US" altLang="zh-CN" sz="2000" b="1">
              <a:solidFill>
                <a:schemeClr val="bg1"/>
              </a:solidFill>
            </a:endParaRPr>
          </a:p>
          <a:p>
            <a:pPr algn="l">
              <a:lnSpc>
                <a:spcPts val="3000"/>
              </a:lnSpc>
            </a:pPr>
            <a:r>
              <a:rPr lang="zh-CN" altLang="en-US" sz="2000" b="1">
                <a:solidFill>
                  <a:schemeClr val="bg1"/>
                </a:solidFill>
              </a:rPr>
              <a:t>空泛化、简单化。</a:t>
            </a:r>
            <a:endParaRPr lang="en-US" altLang="zh-CN" sz="2000" b="1">
              <a:solidFill>
                <a:schemeClr val="bg1"/>
              </a:solidFill>
            </a:endParaRPr>
          </a:p>
        </p:txBody>
      </p:sp>
      <p:sp>
        <p:nvSpPr>
          <p:cNvPr id="17416" name="圆角矩形 12"/>
          <p:cNvSpPr>
            <a:spLocks noChangeArrowheads="1"/>
          </p:cNvSpPr>
          <p:nvPr/>
        </p:nvSpPr>
        <p:spPr bwMode="auto">
          <a:xfrm>
            <a:off x="3429000" y="1355725"/>
            <a:ext cx="2428875" cy="571500"/>
          </a:xfrm>
          <a:prstGeom prst="roundRect">
            <a:avLst>
              <a:gd name="adj" fmla="val 16667"/>
            </a:avLst>
          </a:prstGeom>
          <a:solidFill>
            <a:schemeClr val="tx2">
              <a:alpha val="43921"/>
            </a:schemeClr>
          </a:solidFill>
          <a:ln w="9525" algn="ctr">
            <a:solidFill>
              <a:srgbClr val="969696"/>
            </a:solidFill>
            <a:round/>
            <a:headEnd/>
            <a:tailEnd/>
          </a:ln>
        </p:spPr>
        <p:txBody>
          <a:bodyPr wrap="none" anchor="ctr"/>
          <a:lstStyle/>
          <a:p>
            <a:r>
              <a:rPr lang="zh-CN" altLang="en-US" sz="2800" b="1">
                <a:ea typeface="华康俪金黑W8" pitchFamily="1" charset="-122"/>
              </a:rPr>
              <a:t>避免就业歧视</a:t>
            </a:r>
          </a:p>
        </p:txBody>
      </p:sp>
      <p:sp>
        <p:nvSpPr>
          <p:cNvPr id="17417" name="圆角矩形 13"/>
          <p:cNvSpPr>
            <a:spLocks noChangeArrowheads="1"/>
          </p:cNvSpPr>
          <p:nvPr/>
        </p:nvSpPr>
        <p:spPr bwMode="auto">
          <a:xfrm>
            <a:off x="6143625" y="1355725"/>
            <a:ext cx="2428875" cy="571500"/>
          </a:xfrm>
          <a:prstGeom prst="roundRect">
            <a:avLst>
              <a:gd name="adj" fmla="val 16667"/>
            </a:avLst>
          </a:prstGeom>
          <a:solidFill>
            <a:schemeClr val="tx2">
              <a:alpha val="43921"/>
            </a:schemeClr>
          </a:solidFill>
          <a:ln w="9525" algn="ctr">
            <a:solidFill>
              <a:srgbClr val="969696"/>
            </a:solidFill>
            <a:round/>
            <a:headEnd/>
            <a:tailEnd/>
          </a:ln>
        </p:spPr>
        <p:txBody>
          <a:bodyPr wrap="none" anchor="ctr"/>
          <a:lstStyle/>
          <a:p>
            <a:r>
              <a:rPr lang="zh-CN" altLang="en-US" sz="2800" b="1">
                <a:ea typeface="华康俪金黑W8" pitchFamily="1" charset="-122"/>
              </a:rPr>
              <a:t>事先公示告知</a:t>
            </a:r>
          </a:p>
        </p:txBody>
      </p:sp>
      <p:sp>
        <p:nvSpPr>
          <p:cNvPr id="17418" name="TextBox 9"/>
          <p:cNvSpPr txBox="1">
            <a:spLocks noChangeArrowheads="1"/>
          </p:cNvSpPr>
          <p:nvPr/>
        </p:nvSpPr>
        <p:spPr bwMode="auto">
          <a:xfrm>
            <a:off x="3429000" y="2212975"/>
            <a:ext cx="2506663" cy="2786063"/>
          </a:xfrm>
          <a:prstGeom prst="rect">
            <a:avLst/>
          </a:prstGeom>
          <a:noFill/>
          <a:ln w="9525">
            <a:noFill/>
            <a:miter lim="800000"/>
            <a:headEnd/>
            <a:tailEnd/>
          </a:ln>
        </p:spPr>
        <p:txBody>
          <a:bodyPr wrap="none">
            <a:spAutoFit/>
          </a:bodyPr>
          <a:lstStyle/>
          <a:p>
            <a:pPr algn="l">
              <a:lnSpc>
                <a:spcPts val="3000"/>
              </a:lnSpc>
            </a:pPr>
            <a:r>
              <a:rPr lang="zh-CN" altLang="en-US" sz="2000" b="1">
                <a:solidFill>
                  <a:schemeClr val="bg1"/>
                </a:solidFill>
              </a:rPr>
              <a:t>录用条件是基于招聘</a:t>
            </a:r>
            <a:endParaRPr lang="en-US" altLang="zh-CN" sz="2000" b="1">
              <a:solidFill>
                <a:schemeClr val="bg1"/>
              </a:solidFill>
            </a:endParaRPr>
          </a:p>
          <a:p>
            <a:pPr algn="l">
              <a:lnSpc>
                <a:spcPts val="3000"/>
              </a:lnSpc>
            </a:pPr>
            <a:r>
              <a:rPr lang="zh-CN" altLang="en-US" sz="2000" b="1">
                <a:solidFill>
                  <a:schemeClr val="bg1"/>
                </a:solidFill>
              </a:rPr>
              <a:t>职位的性质、需求和</a:t>
            </a:r>
            <a:endParaRPr lang="en-US" altLang="zh-CN" sz="2000" b="1">
              <a:solidFill>
                <a:schemeClr val="bg1"/>
              </a:solidFill>
            </a:endParaRPr>
          </a:p>
          <a:p>
            <a:pPr algn="l">
              <a:lnSpc>
                <a:spcPts val="3000"/>
              </a:lnSpc>
            </a:pPr>
            <a:r>
              <a:rPr lang="zh-CN" altLang="en-US" sz="2000" b="1">
                <a:solidFill>
                  <a:schemeClr val="bg1"/>
                </a:solidFill>
              </a:rPr>
              <a:t>员工的工作能力等和</a:t>
            </a:r>
            <a:endParaRPr lang="en-US" altLang="zh-CN" sz="2000" b="1">
              <a:solidFill>
                <a:schemeClr val="bg1"/>
              </a:solidFill>
            </a:endParaRPr>
          </a:p>
          <a:p>
            <a:pPr algn="l">
              <a:lnSpc>
                <a:spcPts val="3000"/>
              </a:lnSpc>
            </a:pPr>
            <a:r>
              <a:rPr lang="zh-CN" altLang="en-US" sz="2000" b="1">
                <a:solidFill>
                  <a:schemeClr val="bg1"/>
                </a:solidFill>
              </a:rPr>
              <a:t>职位有关联性的要求</a:t>
            </a:r>
            <a:endParaRPr lang="en-US" altLang="zh-CN" sz="2000" b="1">
              <a:solidFill>
                <a:schemeClr val="bg1"/>
              </a:solidFill>
            </a:endParaRPr>
          </a:p>
          <a:p>
            <a:pPr algn="l">
              <a:lnSpc>
                <a:spcPts val="3000"/>
              </a:lnSpc>
            </a:pPr>
            <a:r>
              <a:rPr lang="zh-CN" altLang="en-US" sz="2000" b="1">
                <a:solidFill>
                  <a:schemeClr val="bg1"/>
                </a:solidFill>
              </a:rPr>
              <a:t>和标准，不能随心所</a:t>
            </a:r>
            <a:endParaRPr lang="en-US" altLang="zh-CN" sz="2000" b="1">
              <a:solidFill>
                <a:schemeClr val="bg1"/>
              </a:solidFill>
            </a:endParaRPr>
          </a:p>
          <a:p>
            <a:pPr algn="l">
              <a:lnSpc>
                <a:spcPts val="3000"/>
              </a:lnSpc>
            </a:pPr>
            <a:r>
              <a:rPr lang="zh-CN" altLang="en-US" sz="2000" b="1">
                <a:solidFill>
                  <a:schemeClr val="bg1"/>
                </a:solidFill>
              </a:rPr>
              <a:t>欲扩大。如需限制，</a:t>
            </a:r>
            <a:endParaRPr lang="en-US" altLang="zh-CN" sz="2000" b="1">
              <a:solidFill>
                <a:schemeClr val="bg1"/>
              </a:solidFill>
            </a:endParaRPr>
          </a:p>
          <a:p>
            <a:pPr algn="l">
              <a:lnSpc>
                <a:spcPts val="3000"/>
              </a:lnSpc>
            </a:pPr>
            <a:r>
              <a:rPr lang="zh-CN" altLang="en-US" sz="2000" b="1">
                <a:solidFill>
                  <a:schemeClr val="bg1"/>
                </a:solidFill>
              </a:rPr>
              <a:t>也应充分说明。</a:t>
            </a:r>
            <a:endParaRPr lang="en-US" altLang="zh-CN" sz="2000" b="1">
              <a:solidFill>
                <a:schemeClr val="bg1"/>
              </a:solidFill>
            </a:endParaRPr>
          </a:p>
        </p:txBody>
      </p:sp>
      <p:sp>
        <p:nvSpPr>
          <p:cNvPr id="17419" name="TextBox 9"/>
          <p:cNvSpPr txBox="1">
            <a:spLocks noChangeArrowheads="1"/>
          </p:cNvSpPr>
          <p:nvPr/>
        </p:nvSpPr>
        <p:spPr bwMode="auto">
          <a:xfrm>
            <a:off x="6072188" y="2355850"/>
            <a:ext cx="2698750" cy="3170238"/>
          </a:xfrm>
          <a:prstGeom prst="rect">
            <a:avLst/>
          </a:prstGeom>
          <a:noFill/>
          <a:ln w="9525">
            <a:noFill/>
            <a:miter lim="800000"/>
            <a:headEnd/>
            <a:tailEnd/>
          </a:ln>
        </p:spPr>
        <p:txBody>
          <a:bodyPr wrap="none">
            <a:spAutoFit/>
          </a:bodyPr>
          <a:lstStyle/>
          <a:p>
            <a:pPr algn="l">
              <a:lnSpc>
                <a:spcPts val="3600"/>
              </a:lnSpc>
              <a:buFont typeface="Wingdings" pitchFamily="2" charset="2"/>
              <a:buChar char="n"/>
            </a:pPr>
            <a:r>
              <a:rPr lang="zh-CN" altLang="en-US" sz="2000" b="1">
                <a:solidFill>
                  <a:schemeClr val="bg1"/>
                </a:solidFill>
              </a:rPr>
              <a:t>通过招聘广告公示</a:t>
            </a:r>
            <a:endParaRPr lang="en-US" altLang="zh-CN" sz="2000" b="1">
              <a:solidFill>
                <a:schemeClr val="bg1"/>
              </a:solidFill>
            </a:endParaRPr>
          </a:p>
          <a:p>
            <a:pPr algn="l">
              <a:lnSpc>
                <a:spcPts val="3600"/>
              </a:lnSpc>
              <a:buFont typeface="Wingdings" pitchFamily="2" charset="2"/>
              <a:buChar char="n"/>
            </a:pPr>
            <a:r>
              <a:rPr lang="zh-CN" altLang="en-US" sz="2000" b="1">
                <a:solidFill>
                  <a:schemeClr val="bg1"/>
                </a:solidFill>
              </a:rPr>
              <a:t>通过录用条件确认函</a:t>
            </a:r>
            <a:endParaRPr lang="en-US" altLang="zh-CN" sz="2000" b="1">
              <a:solidFill>
                <a:schemeClr val="bg1"/>
              </a:solidFill>
            </a:endParaRPr>
          </a:p>
          <a:p>
            <a:pPr algn="l">
              <a:lnSpc>
                <a:spcPts val="3600"/>
              </a:lnSpc>
              <a:buFont typeface="Wingdings" pitchFamily="2" charset="2"/>
              <a:buChar char="n"/>
            </a:pPr>
            <a:r>
              <a:rPr lang="zh-CN" altLang="en-US" sz="2000" b="1">
                <a:solidFill>
                  <a:schemeClr val="bg1"/>
                </a:solidFill>
              </a:rPr>
              <a:t>劳动合同或者附件</a:t>
            </a:r>
            <a:endParaRPr lang="en-US" altLang="zh-CN" sz="2000" b="1">
              <a:solidFill>
                <a:schemeClr val="bg1"/>
              </a:solidFill>
            </a:endParaRPr>
          </a:p>
          <a:p>
            <a:pPr algn="l">
              <a:lnSpc>
                <a:spcPts val="3600"/>
              </a:lnSpc>
              <a:buFont typeface="Wingdings" pitchFamily="2" charset="2"/>
              <a:buChar char="n"/>
            </a:pPr>
            <a:r>
              <a:rPr lang="zh-CN" altLang="en-US" sz="2000" b="1">
                <a:solidFill>
                  <a:schemeClr val="bg1"/>
                </a:solidFill>
              </a:rPr>
              <a:t>列入规章制度</a:t>
            </a:r>
            <a:endParaRPr lang="en-US" altLang="zh-CN" sz="2000" b="1">
              <a:solidFill>
                <a:schemeClr val="bg1"/>
              </a:solidFill>
            </a:endParaRPr>
          </a:p>
          <a:p>
            <a:pPr algn="l">
              <a:lnSpc>
                <a:spcPts val="3600"/>
              </a:lnSpc>
              <a:buFont typeface="Wingdings" pitchFamily="2" charset="2"/>
              <a:buChar char="n"/>
            </a:pPr>
            <a:r>
              <a:rPr lang="zh-CN" altLang="en-US" sz="2000" b="1">
                <a:solidFill>
                  <a:schemeClr val="bg1"/>
                </a:solidFill>
              </a:rPr>
              <a:t>通过岗位说明书</a:t>
            </a:r>
            <a:endParaRPr lang="en-US" altLang="zh-CN" sz="2000" b="1">
              <a:solidFill>
                <a:schemeClr val="bg1"/>
              </a:solidFill>
            </a:endParaRPr>
          </a:p>
          <a:p>
            <a:pPr algn="l">
              <a:lnSpc>
                <a:spcPts val="3000"/>
              </a:lnSpc>
              <a:buFont typeface="Wingdings" pitchFamily="2" charset="2"/>
              <a:buChar char="n"/>
            </a:pPr>
            <a:endParaRPr lang="en-US" altLang="zh-CN" sz="2000" b="1">
              <a:solidFill>
                <a:schemeClr val="bg1"/>
              </a:solidFill>
            </a:endParaRPr>
          </a:p>
          <a:p>
            <a:pPr algn="l">
              <a:lnSpc>
                <a:spcPts val="3000"/>
              </a:lnSpc>
            </a:pPr>
            <a:endParaRPr lang="en-US" altLang="zh-CN" sz="2000" b="1">
              <a:solidFill>
                <a:schemeClr val="bg1"/>
              </a:solidFill>
            </a:endParaRPr>
          </a:p>
        </p:txBody>
      </p:sp>
    </p:spTree>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18435" name="Text Box 7"/>
          <p:cNvSpPr txBox="1">
            <a:spLocks noChangeArrowheads="1"/>
          </p:cNvSpPr>
          <p:nvPr/>
        </p:nvSpPr>
        <p:spPr bwMode="auto">
          <a:xfrm>
            <a:off x="107950" y="96838"/>
            <a:ext cx="2954338" cy="461962"/>
          </a:xfrm>
          <a:prstGeom prst="rect">
            <a:avLst/>
          </a:prstGeom>
          <a:noFill/>
          <a:ln w="9525">
            <a:noFill/>
            <a:miter lim="800000"/>
            <a:headEnd/>
            <a:tailEnd/>
          </a:ln>
        </p:spPr>
        <p:txBody>
          <a:bodyPr wrap="none">
            <a:spAutoFit/>
          </a:bodyPr>
          <a:lstStyle/>
          <a:p>
            <a:pPr algn="l"/>
            <a:r>
              <a:rPr lang="zh-CN" altLang="en-US" sz="2400">
                <a:solidFill>
                  <a:schemeClr val="bg1"/>
                </a:solidFill>
                <a:latin typeface="Arial" pitchFamily="34" charset="0"/>
                <a:ea typeface="华康俪金黑W8" pitchFamily="1" charset="-122"/>
              </a:rPr>
              <a:t>如何设定录用条件？</a:t>
            </a:r>
            <a:endParaRPr lang="zh-CN" sz="2400">
              <a:solidFill>
                <a:schemeClr val="bg1"/>
              </a:solidFill>
              <a:latin typeface="Arial" pitchFamily="34" charset="0"/>
              <a:ea typeface="华康俪金黑W8" pitchFamily="1" charset="-122"/>
            </a:endParaRPr>
          </a:p>
        </p:txBody>
      </p:sp>
      <p:sp>
        <p:nvSpPr>
          <p:cNvPr id="12" name="矩形 11"/>
          <p:cNvSpPr/>
          <p:nvPr/>
        </p:nvSpPr>
        <p:spPr>
          <a:xfrm>
            <a:off x="857250" y="1141413"/>
            <a:ext cx="7572375" cy="461962"/>
          </a:xfrm>
          <a:prstGeom prst="rect">
            <a:avLst/>
          </a:prstGeom>
          <a:solidFill>
            <a:schemeClr val="accent2">
              <a:lumMod val="40000"/>
              <a:lumOff val="60000"/>
            </a:schemeClr>
          </a:solidFill>
        </p:spPr>
        <p:txBody>
          <a:bodyPr>
            <a:spAutoFit/>
          </a:bodyPr>
          <a:lstStyle/>
          <a:p>
            <a:pPr>
              <a:defRPr/>
            </a:pPr>
            <a:r>
              <a:rPr lang="zh-CN" altLang="en-US" sz="2400" b="1" dirty="0">
                <a:latin typeface="+mn-ea"/>
                <a:ea typeface="+mn-ea"/>
              </a:rPr>
              <a:t>案例三：</a:t>
            </a:r>
            <a:r>
              <a:rPr lang="zh-CN" altLang="zh-CN" sz="2400" b="1" dirty="0">
                <a:ea typeface="华康俪金黑W8"/>
              </a:rPr>
              <a:t>培训考试成绩不合格试用期被解除劳动合同案</a:t>
            </a:r>
            <a:endParaRPr lang="zh-CN" altLang="zh-CN" sz="2400" dirty="0">
              <a:ea typeface="华康俪金黑W8"/>
            </a:endParaRPr>
          </a:p>
        </p:txBody>
      </p:sp>
      <p:sp>
        <p:nvSpPr>
          <p:cNvPr id="18438" name="Rectangle 1"/>
          <p:cNvSpPr>
            <a:spLocks noChangeArrowheads="1"/>
          </p:cNvSpPr>
          <p:nvPr/>
        </p:nvSpPr>
        <p:spPr bwMode="auto">
          <a:xfrm>
            <a:off x="214313" y="1927225"/>
            <a:ext cx="9178925" cy="3376613"/>
          </a:xfrm>
          <a:prstGeom prst="rect">
            <a:avLst/>
          </a:prstGeom>
          <a:noFill/>
          <a:ln w="9525">
            <a:noFill/>
            <a:miter lim="800000"/>
            <a:headEnd/>
            <a:tailEnd/>
          </a:ln>
        </p:spPr>
        <p:txBody>
          <a:bodyPr anchor="ctr">
            <a:spAutoFit/>
          </a:bodyPr>
          <a:lstStyle/>
          <a:p>
            <a:pPr indent="266700" algn="l">
              <a:lnSpc>
                <a:spcPts val="3200"/>
              </a:lnSpc>
              <a:tabLst>
                <a:tab pos="3314700" algn="l"/>
              </a:tabLst>
            </a:pPr>
            <a:r>
              <a:rPr lang="en-US" altLang="zh-CN" sz="2400" b="1">
                <a:solidFill>
                  <a:srgbClr val="000000"/>
                </a:solidFill>
                <a:latin typeface="楷体" pitchFamily="49" charset="-122"/>
                <a:ea typeface="楷体" pitchFamily="49" charset="-122"/>
                <a:cs typeface="Times New Roman" pitchFamily="18" charset="0"/>
              </a:rPr>
              <a:t>    </a:t>
            </a:r>
            <a:r>
              <a:rPr lang="zh-CN" sz="2400" b="1">
                <a:solidFill>
                  <a:srgbClr val="000000"/>
                </a:solidFill>
                <a:latin typeface="楷体" pitchFamily="49" charset="-122"/>
                <a:ea typeface="楷体" pitchFamily="49" charset="-122"/>
                <a:cs typeface="Times New Roman" pitchFamily="18" charset="0"/>
              </a:rPr>
              <a:t>李小姐通过应聘，成功与某咨询公司签订了两年期劳动</a:t>
            </a:r>
            <a:endParaRPr lang="en-US" altLang="zh-CN" sz="2400" b="1">
              <a:solidFill>
                <a:srgbClr val="000000"/>
              </a:solidFill>
              <a:latin typeface="楷体" pitchFamily="49" charset="-122"/>
              <a:ea typeface="楷体" pitchFamily="49" charset="-122"/>
              <a:cs typeface="Times New Roman" pitchFamily="18" charset="0"/>
            </a:endParaRPr>
          </a:p>
          <a:p>
            <a:pPr indent="266700" algn="l">
              <a:lnSpc>
                <a:spcPts val="3200"/>
              </a:lnSpc>
              <a:tabLst>
                <a:tab pos="3314700" algn="l"/>
              </a:tabLst>
            </a:pPr>
            <a:r>
              <a:rPr lang="zh-CN" sz="2400" b="1">
                <a:solidFill>
                  <a:srgbClr val="000000"/>
                </a:solidFill>
                <a:latin typeface="楷体" pitchFamily="49" charset="-122"/>
                <a:ea typeface="楷体" pitchFamily="49" charset="-122"/>
                <a:cs typeface="Times New Roman" pitchFamily="18" charset="0"/>
              </a:rPr>
              <a:t>合同，并约定了两个月的试用期。公司组进行了为期一个半</a:t>
            </a:r>
            <a:endParaRPr lang="en-US" altLang="zh-CN" sz="2400" b="1">
              <a:solidFill>
                <a:srgbClr val="000000"/>
              </a:solidFill>
              <a:latin typeface="楷体" pitchFamily="49" charset="-122"/>
              <a:ea typeface="楷体" pitchFamily="49" charset="-122"/>
              <a:cs typeface="Times New Roman" pitchFamily="18" charset="0"/>
            </a:endParaRPr>
          </a:p>
          <a:p>
            <a:pPr indent="266700" algn="l">
              <a:lnSpc>
                <a:spcPts val="3200"/>
              </a:lnSpc>
              <a:tabLst>
                <a:tab pos="3314700" algn="l"/>
              </a:tabLst>
            </a:pPr>
            <a:r>
              <a:rPr lang="zh-CN" sz="2400" b="1">
                <a:solidFill>
                  <a:srgbClr val="000000"/>
                </a:solidFill>
                <a:latin typeface="楷体" pitchFamily="49" charset="-122"/>
                <a:ea typeface="楷体" pitchFamily="49" charset="-122"/>
                <a:cs typeface="Times New Roman" pitchFamily="18" charset="0"/>
              </a:rPr>
              <a:t>月的入职培训，并在培训结束后进行了书面考试。考试题型</a:t>
            </a:r>
            <a:endParaRPr lang="en-US" altLang="zh-CN" sz="2400" b="1">
              <a:solidFill>
                <a:srgbClr val="000000"/>
              </a:solidFill>
              <a:latin typeface="楷体" pitchFamily="49" charset="-122"/>
              <a:ea typeface="楷体" pitchFamily="49" charset="-122"/>
              <a:cs typeface="Times New Roman" pitchFamily="18" charset="0"/>
            </a:endParaRPr>
          </a:p>
          <a:p>
            <a:pPr indent="266700" algn="l">
              <a:lnSpc>
                <a:spcPts val="3200"/>
              </a:lnSpc>
              <a:tabLst>
                <a:tab pos="3314700" algn="l"/>
              </a:tabLst>
            </a:pPr>
            <a:r>
              <a:rPr lang="zh-CN" sz="2400" b="1">
                <a:solidFill>
                  <a:srgbClr val="000000"/>
                </a:solidFill>
                <a:latin typeface="楷体" pitchFamily="49" charset="-122"/>
                <a:ea typeface="楷体" pitchFamily="49" charset="-122"/>
                <a:cs typeface="Times New Roman" pitchFamily="18" charset="0"/>
              </a:rPr>
              <a:t>全部为客观题，李小姐的成绩为</a:t>
            </a:r>
            <a:r>
              <a:rPr lang="en-US" altLang="zh-CN" sz="2400" b="1">
                <a:solidFill>
                  <a:srgbClr val="000000"/>
                </a:solidFill>
                <a:latin typeface="楷体" pitchFamily="49" charset="-122"/>
                <a:ea typeface="楷体" pitchFamily="49" charset="-122"/>
                <a:cs typeface="Times New Roman" pitchFamily="18" charset="0"/>
              </a:rPr>
              <a:t>56</a:t>
            </a:r>
            <a:r>
              <a:rPr lang="zh-CN" altLang="en-US" sz="2400" b="1">
                <a:solidFill>
                  <a:srgbClr val="000000"/>
                </a:solidFill>
                <a:latin typeface="楷体" pitchFamily="49" charset="-122"/>
                <a:ea typeface="楷体" pitchFamily="49" charset="-122"/>
                <a:cs typeface="Times New Roman" pitchFamily="18" charset="0"/>
              </a:rPr>
              <a:t>分，未能达到公司规定的</a:t>
            </a:r>
            <a:endParaRPr lang="en-US" altLang="zh-CN" sz="2400" b="1">
              <a:solidFill>
                <a:srgbClr val="000000"/>
              </a:solidFill>
              <a:latin typeface="楷体" pitchFamily="49" charset="-122"/>
              <a:ea typeface="楷体" pitchFamily="49" charset="-122"/>
              <a:cs typeface="Times New Roman" pitchFamily="18" charset="0"/>
            </a:endParaRPr>
          </a:p>
          <a:p>
            <a:pPr indent="266700" algn="l">
              <a:lnSpc>
                <a:spcPts val="3200"/>
              </a:lnSpc>
              <a:tabLst>
                <a:tab pos="3314700" algn="l"/>
              </a:tabLst>
            </a:pPr>
            <a:r>
              <a:rPr lang="zh-CN" altLang="en-US" sz="2400" b="1">
                <a:solidFill>
                  <a:srgbClr val="000000"/>
                </a:solidFill>
                <a:latin typeface="楷体" pitchFamily="49" charset="-122"/>
                <a:ea typeface="楷体" pitchFamily="49" charset="-122"/>
                <a:cs typeface="Times New Roman" pitchFamily="18" charset="0"/>
              </a:rPr>
              <a:t>合格分数线。</a:t>
            </a:r>
            <a:endParaRPr lang="en-US" altLang="zh-CN" sz="2400" b="1">
              <a:solidFill>
                <a:srgbClr val="000000"/>
              </a:solidFill>
              <a:latin typeface="楷体" pitchFamily="49" charset="-122"/>
              <a:ea typeface="楷体" pitchFamily="49" charset="-122"/>
              <a:cs typeface="Times New Roman" pitchFamily="18" charset="0"/>
            </a:endParaRPr>
          </a:p>
          <a:p>
            <a:pPr indent="266700" algn="l">
              <a:lnSpc>
                <a:spcPts val="3200"/>
              </a:lnSpc>
              <a:tabLst>
                <a:tab pos="3314700" algn="l"/>
              </a:tabLst>
            </a:pPr>
            <a:r>
              <a:rPr lang="en-US" altLang="zh-CN" sz="2400" b="1">
                <a:solidFill>
                  <a:srgbClr val="000000"/>
                </a:solidFill>
                <a:latin typeface="楷体" pitchFamily="49" charset="-122"/>
                <a:ea typeface="楷体" pitchFamily="49" charset="-122"/>
                <a:cs typeface="Times New Roman" pitchFamily="18" charset="0"/>
              </a:rPr>
              <a:t>    </a:t>
            </a:r>
            <a:r>
              <a:rPr lang="zh-CN" altLang="en-US" sz="2400" b="1">
                <a:solidFill>
                  <a:srgbClr val="000000"/>
                </a:solidFill>
                <a:latin typeface="楷体" pitchFamily="49" charset="-122"/>
                <a:ea typeface="楷体" pitchFamily="49" charset="-122"/>
                <a:cs typeface="Times New Roman" pitchFamily="18" charset="0"/>
              </a:rPr>
              <a:t>公司遂以“不符合公司录用条件”为由，决定解除李小</a:t>
            </a:r>
            <a:endParaRPr lang="en-US" altLang="zh-CN" sz="2400" b="1">
              <a:solidFill>
                <a:srgbClr val="000000"/>
              </a:solidFill>
              <a:latin typeface="楷体" pitchFamily="49" charset="-122"/>
              <a:ea typeface="楷体" pitchFamily="49" charset="-122"/>
              <a:cs typeface="Times New Roman" pitchFamily="18" charset="0"/>
            </a:endParaRPr>
          </a:p>
          <a:p>
            <a:pPr indent="266700" algn="l">
              <a:lnSpc>
                <a:spcPts val="3200"/>
              </a:lnSpc>
              <a:tabLst>
                <a:tab pos="3314700" algn="l"/>
              </a:tabLst>
            </a:pPr>
            <a:r>
              <a:rPr lang="zh-CN" altLang="en-US" sz="2400" b="1">
                <a:solidFill>
                  <a:srgbClr val="000000"/>
                </a:solidFill>
                <a:latin typeface="楷体" pitchFamily="49" charset="-122"/>
                <a:ea typeface="楷体" pitchFamily="49" charset="-122"/>
                <a:cs typeface="Times New Roman" pitchFamily="18" charset="0"/>
              </a:rPr>
              <a:t>姐劳动合同。李小姐以公司违法解除劳动合同为由，向劳动</a:t>
            </a:r>
            <a:endParaRPr lang="en-US" altLang="zh-CN" sz="2400" b="1">
              <a:solidFill>
                <a:srgbClr val="000000"/>
              </a:solidFill>
              <a:latin typeface="楷体" pitchFamily="49" charset="-122"/>
              <a:ea typeface="楷体" pitchFamily="49" charset="-122"/>
              <a:cs typeface="Times New Roman" pitchFamily="18" charset="0"/>
            </a:endParaRPr>
          </a:p>
          <a:p>
            <a:pPr indent="266700" algn="l">
              <a:lnSpc>
                <a:spcPts val="3200"/>
              </a:lnSpc>
              <a:tabLst>
                <a:tab pos="3314700" algn="l"/>
              </a:tabLst>
            </a:pPr>
            <a:r>
              <a:rPr lang="zh-CN" altLang="en-US" sz="2400" b="1">
                <a:solidFill>
                  <a:srgbClr val="000000"/>
                </a:solidFill>
                <a:latin typeface="楷体" pitchFamily="49" charset="-122"/>
                <a:ea typeface="楷体" pitchFamily="49" charset="-122"/>
                <a:cs typeface="Times New Roman" pitchFamily="18" charset="0"/>
              </a:rPr>
              <a:t>争议仲裁委员会提起申诉，要求某咨询公司恢复劳动关系</a:t>
            </a:r>
            <a:r>
              <a:rPr lang="zh-CN" altLang="en-US" sz="2400">
                <a:solidFill>
                  <a:srgbClr val="000000"/>
                </a:solidFill>
                <a:latin typeface="楷体" pitchFamily="49" charset="-122"/>
                <a:ea typeface="楷体" pitchFamily="49" charset="-122"/>
                <a:cs typeface="Times New Roman" pitchFamily="18" charset="0"/>
              </a:rPr>
              <a:t>。</a:t>
            </a:r>
            <a:endParaRPr lang="zh-CN" altLang="en-US" sz="2400">
              <a:latin typeface="楷体" pitchFamily="49" charset="-122"/>
              <a:ea typeface="楷体" pitchFamily="49" charset="-122"/>
              <a:cs typeface="宋体" pitchFamily="2" charset="-122"/>
            </a:endParaRPr>
          </a:p>
        </p:txBody>
      </p:sp>
    </p:spTree>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19459" name="Text Box 7"/>
          <p:cNvSpPr txBox="1">
            <a:spLocks noChangeArrowheads="1"/>
          </p:cNvSpPr>
          <p:nvPr/>
        </p:nvSpPr>
        <p:spPr bwMode="auto">
          <a:xfrm>
            <a:off x="107950" y="96838"/>
            <a:ext cx="2954338" cy="461962"/>
          </a:xfrm>
          <a:prstGeom prst="rect">
            <a:avLst/>
          </a:prstGeom>
          <a:noFill/>
          <a:ln w="9525">
            <a:noFill/>
            <a:miter lim="800000"/>
            <a:headEnd/>
            <a:tailEnd/>
          </a:ln>
        </p:spPr>
        <p:txBody>
          <a:bodyPr wrap="none">
            <a:spAutoFit/>
          </a:bodyPr>
          <a:lstStyle/>
          <a:p>
            <a:pPr algn="l"/>
            <a:r>
              <a:rPr lang="zh-CN" altLang="en-US" sz="2400">
                <a:solidFill>
                  <a:schemeClr val="bg1"/>
                </a:solidFill>
                <a:latin typeface="Arial" pitchFamily="34" charset="0"/>
                <a:ea typeface="华康俪金黑W8" pitchFamily="1" charset="-122"/>
              </a:rPr>
              <a:t>如何设定录用条件？</a:t>
            </a:r>
            <a:endParaRPr lang="zh-CN" sz="2400">
              <a:solidFill>
                <a:schemeClr val="bg1"/>
              </a:solidFill>
              <a:latin typeface="Arial" pitchFamily="34" charset="0"/>
              <a:ea typeface="华康俪金黑W8" pitchFamily="1" charset="-122"/>
            </a:endParaRPr>
          </a:p>
        </p:txBody>
      </p:sp>
      <p:sp>
        <p:nvSpPr>
          <p:cNvPr id="12" name="矩形 11"/>
          <p:cNvSpPr/>
          <p:nvPr/>
        </p:nvSpPr>
        <p:spPr>
          <a:xfrm>
            <a:off x="857250" y="1141413"/>
            <a:ext cx="7572375" cy="461962"/>
          </a:xfrm>
          <a:prstGeom prst="rect">
            <a:avLst/>
          </a:prstGeom>
          <a:solidFill>
            <a:schemeClr val="accent2">
              <a:lumMod val="40000"/>
              <a:lumOff val="60000"/>
            </a:schemeClr>
          </a:solidFill>
        </p:spPr>
        <p:txBody>
          <a:bodyPr>
            <a:spAutoFit/>
          </a:bodyPr>
          <a:lstStyle/>
          <a:p>
            <a:pPr>
              <a:defRPr/>
            </a:pPr>
            <a:r>
              <a:rPr lang="zh-CN" altLang="en-US" sz="2400" b="1" dirty="0">
                <a:latin typeface="+mn-ea"/>
                <a:ea typeface="+mn-ea"/>
              </a:rPr>
              <a:t>案例三：</a:t>
            </a:r>
            <a:r>
              <a:rPr lang="zh-CN" altLang="zh-CN" sz="2400" b="1" dirty="0">
                <a:ea typeface="华康俪金黑W8"/>
              </a:rPr>
              <a:t>培训考试成绩不合格试用期被解除劳动合同案</a:t>
            </a:r>
            <a:endParaRPr lang="zh-CN" altLang="zh-CN" sz="2400" dirty="0">
              <a:ea typeface="华康俪金黑W8"/>
            </a:endParaRPr>
          </a:p>
        </p:txBody>
      </p:sp>
      <p:pic>
        <p:nvPicPr>
          <p:cNvPr id="19462" name="Picture 4" descr="http://www.tucoo.com/korea_illust/Business_Icon/images/icon_022187962.jpg"/>
          <p:cNvPicPr>
            <a:picLocks noChangeAspect="1" noChangeArrowheads="1"/>
          </p:cNvPicPr>
          <p:nvPr/>
        </p:nvPicPr>
        <p:blipFill>
          <a:blip r:embed="rId4" cstate="print"/>
          <a:srcRect/>
          <a:stretch>
            <a:fillRect/>
          </a:stretch>
        </p:blipFill>
        <p:spPr bwMode="auto">
          <a:xfrm>
            <a:off x="714375" y="1927225"/>
            <a:ext cx="857250" cy="1319213"/>
          </a:xfrm>
          <a:prstGeom prst="rect">
            <a:avLst/>
          </a:prstGeom>
          <a:noFill/>
          <a:ln w="9525">
            <a:noFill/>
            <a:miter lim="800000"/>
            <a:headEnd/>
            <a:tailEnd/>
          </a:ln>
        </p:spPr>
      </p:pic>
      <p:grpSp>
        <p:nvGrpSpPr>
          <p:cNvPr id="19463" name="组合 9"/>
          <p:cNvGrpSpPr>
            <a:grpSpLocks/>
          </p:cNvGrpSpPr>
          <p:nvPr/>
        </p:nvGrpSpPr>
        <p:grpSpPr bwMode="auto">
          <a:xfrm>
            <a:off x="1571625" y="1927225"/>
            <a:ext cx="7143750" cy="1331913"/>
            <a:chOff x="2071670" y="1428736"/>
            <a:chExt cx="6132885" cy="1331063"/>
          </a:xfrm>
        </p:grpSpPr>
        <p:sp>
          <p:nvSpPr>
            <p:cNvPr id="9" name="矩形 38"/>
            <p:cNvSpPr>
              <a:spLocks noChangeArrowheads="1"/>
            </p:cNvSpPr>
            <p:nvPr/>
          </p:nvSpPr>
          <p:spPr bwMode="auto">
            <a:xfrm>
              <a:off x="2071670" y="1428736"/>
              <a:ext cx="3490293" cy="536233"/>
            </a:xfrm>
            <a:prstGeom prst="rect">
              <a:avLst/>
            </a:prstGeom>
            <a:noFill/>
            <a:ln w="9525">
              <a:noFill/>
              <a:miter lim="800000"/>
              <a:headEnd/>
              <a:tailEnd/>
            </a:ln>
          </p:spPr>
          <p:txBody>
            <a:bodyPr>
              <a:spAutoFit/>
            </a:bodyPr>
            <a:lstStyle/>
            <a:p>
              <a:pPr algn="just" eaLnBrk="0" hangingPunct="0">
                <a:lnSpc>
                  <a:spcPct val="120000"/>
                </a:lnSpc>
                <a:defRPr/>
              </a:pPr>
              <a:r>
                <a:rPr lang="zh-CN" altLang="en-US" sz="2400" b="1" dirty="0">
                  <a:solidFill>
                    <a:schemeClr val="tx1">
                      <a:lumMod val="95000"/>
                      <a:lumOff val="5000"/>
                    </a:schemeClr>
                  </a:solidFill>
                  <a:latin typeface="微软雅黑" pitchFamily="34" charset="-122"/>
                  <a:ea typeface="微软雅黑" pitchFamily="34" charset="-122"/>
                  <a:cs typeface="Times New Roman" pitchFamily="18" charset="0"/>
                </a:rPr>
                <a:t>李小姐认为：</a:t>
              </a:r>
              <a:endParaRPr lang="en-US" altLang="zh-CN" sz="2400" b="1" dirty="0">
                <a:solidFill>
                  <a:schemeClr val="tx1">
                    <a:lumMod val="95000"/>
                    <a:lumOff val="5000"/>
                  </a:schemeClr>
                </a:solidFill>
                <a:latin typeface="微软雅黑" pitchFamily="34" charset="-122"/>
                <a:ea typeface="微软雅黑" pitchFamily="34" charset="-122"/>
                <a:cs typeface="Times New Roman" pitchFamily="18" charset="0"/>
              </a:endParaRPr>
            </a:p>
          </p:txBody>
        </p:sp>
        <p:sp>
          <p:nvSpPr>
            <p:cNvPr id="19470" name="矩形 27"/>
            <p:cNvSpPr>
              <a:spLocks noChangeArrowheads="1"/>
            </p:cNvSpPr>
            <p:nvPr/>
          </p:nvSpPr>
          <p:spPr bwMode="auto">
            <a:xfrm>
              <a:off x="2071670" y="1928802"/>
              <a:ext cx="6132885" cy="830997"/>
            </a:xfrm>
            <a:prstGeom prst="rect">
              <a:avLst/>
            </a:prstGeom>
            <a:noFill/>
            <a:ln w="9525">
              <a:noFill/>
              <a:miter lim="800000"/>
              <a:headEnd/>
              <a:tailEnd/>
            </a:ln>
          </p:spPr>
          <p:txBody>
            <a:bodyPr>
              <a:spAutoFit/>
            </a:bodyPr>
            <a:lstStyle/>
            <a:p>
              <a:pPr indent="266700" algn="l" eaLnBrk="0" hangingPunct="0">
                <a:lnSpc>
                  <a:spcPct val="120000"/>
                </a:lnSpc>
                <a:buClr>
                  <a:srgbClr val="FFFF00"/>
                </a:buClr>
                <a:tabLst>
                  <a:tab pos="3314700" algn="l"/>
                </a:tabLst>
              </a:pPr>
              <a:r>
                <a:rPr lang="zh-CN" altLang="en-US" sz="2000">
                  <a:latin typeface="微软雅黑" pitchFamily="34" charset="-122"/>
                  <a:ea typeface="微软雅黑" pitchFamily="34" charset="-122"/>
                </a:rPr>
                <a:t>   工作期间尽职尽责，并无过失，完全能够胜任工作。仅以未通过培训考试为由解除劳动合同，不能接受</a:t>
              </a:r>
            </a:p>
          </p:txBody>
        </p:sp>
        <p:cxnSp>
          <p:nvCxnSpPr>
            <p:cNvPr id="11" name="直接连接符 10"/>
            <p:cNvCxnSpPr/>
            <p:nvPr/>
          </p:nvCxnSpPr>
          <p:spPr>
            <a:xfrm>
              <a:off x="2071670" y="1928480"/>
              <a:ext cx="5868490" cy="1586"/>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19464" name="Picture 2" descr="http://www.tucoo.com/korea_illust/Business_Icon/images/icon_085191116.jpg"/>
          <p:cNvPicPr>
            <a:picLocks noChangeAspect="1" noChangeArrowheads="1"/>
          </p:cNvPicPr>
          <p:nvPr/>
        </p:nvPicPr>
        <p:blipFill>
          <a:blip r:embed="rId5" cstate="print"/>
          <a:srcRect/>
          <a:stretch>
            <a:fillRect/>
          </a:stretch>
        </p:blipFill>
        <p:spPr bwMode="auto">
          <a:xfrm>
            <a:off x="428625" y="3714750"/>
            <a:ext cx="1357313" cy="1058863"/>
          </a:xfrm>
          <a:prstGeom prst="rect">
            <a:avLst/>
          </a:prstGeom>
          <a:noFill/>
          <a:ln w="9525">
            <a:noFill/>
            <a:miter lim="800000"/>
            <a:headEnd/>
            <a:tailEnd/>
          </a:ln>
        </p:spPr>
      </p:pic>
      <p:grpSp>
        <p:nvGrpSpPr>
          <p:cNvPr id="19465" name="组合 14"/>
          <p:cNvGrpSpPr>
            <a:grpSpLocks/>
          </p:cNvGrpSpPr>
          <p:nvPr/>
        </p:nvGrpSpPr>
        <p:grpSpPr bwMode="auto">
          <a:xfrm>
            <a:off x="1571625" y="3429000"/>
            <a:ext cx="7215188" cy="2038350"/>
            <a:chOff x="2071670" y="1428736"/>
            <a:chExt cx="6132885" cy="2038436"/>
          </a:xfrm>
        </p:grpSpPr>
        <p:sp>
          <p:nvSpPr>
            <p:cNvPr id="16" name="矩形 38"/>
            <p:cNvSpPr>
              <a:spLocks noChangeArrowheads="1"/>
            </p:cNvSpPr>
            <p:nvPr/>
          </p:nvSpPr>
          <p:spPr bwMode="auto">
            <a:xfrm>
              <a:off x="2071670" y="1428736"/>
              <a:ext cx="3346436" cy="535011"/>
            </a:xfrm>
            <a:prstGeom prst="rect">
              <a:avLst/>
            </a:prstGeom>
            <a:noFill/>
            <a:ln w="9525">
              <a:noFill/>
              <a:miter lim="800000"/>
              <a:headEnd/>
              <a:tailEnd/>
            </a:ln>
          </p:spPr>
          <p:txBody>
            <a:bodyPr>
              <a:spAutoFit/>
            </a:bodyPr>
            <a:lstStyle/>
            <a:p>
              <a:pPr algn="just" eaLnBrk="0" hangingPunct="0">
                <a:lnSpc>
                  <a:spcPct val="120000"/>
                </a:lnSpc>
                <a:defRPr/>
              </a:pPr>
              <a:r>
                <a:rPr lang="zh-CN" altLang="en-US" sz="2400" b="1" dirty="0">
                  <a:solidFill>
                    <a:schemeClr val="tx1">
                      <a:lumMod val="95000"/>
                      <a:lumOff val="5000"/>
                    </a:schemeClr>
                  </a:solidFill>
                  <a:latin typeface="微软雅黑" pitchFamily="34" charset="-122"/>
                  <a:ea typeface="微软雅黑" pitchFamily="34" charset="-122"/>
                  <a:cs typeface="Times New Roman" pitchFamily="18" charset="0"/>
                </a:rPr>
                <a:t>公司认为：</a:t>
              </a:r>
              <a:endParaRPr lang="en-US" altLang="zh-CN" sz="2400" b="1" dirty="0">
                <a:solidFill>
                  <a:schemeClr val="tx1">
                    <a:lumMod val="95000"/>
                    <a:lumOff val="5000"/>
                  </a:schemeClr>
                </a:solidFill>
                <a:latin typeface="微软雅黑" pitchFamily="34" charset="-122"/>
                <a:ea typeface="微软雅黑" pitchFamily="34" charset="-122"/>
                <a:cs typeface="Times New Roman" pitchFamily="18" charset="0"/>
              </a:endParaRPr>
            </a:p>
          </p:txBody>
        </p:sp>
        <p:sp>
          <p:nvSpPr>
            <p:cNvPr id="19467" name="矩形 27"/>
            <p:cNvSpPr>
              <a:spLocks noChangeArrowheads="1"/>
            </p:cNvSpPr>
            <p:nvPr/>
          </p:nvSpPr>
          <p:spPr bwMode="auto">
            <a:xfrm>
              <a:off x="2071670" y="1928802"/>
              <a:ext cx="6132885" cy="1538370"/>
            </a:xfrm>
            <a:prstGeom prst="rect">
              <a:avLst/>
            </a:prstGeom>
            <a:noFill/>
            <a:ln w="9525">
              <a:noFill/>
              <a:miter lim="800000"/>
              <a:headEnd/>
              <a:tailEnd/>
            </a:ln>
          </p:spPr>
          <p:txBody>
            <a:bodyPr>
              <a:spAutoFit/>
            </a:bodyPr>
            <a:lstStyle/>
            <a:p>
              <a:pPr indent="266700" algn="l">
                <a:lnSpc>
                  <a:spcPct val="120000"/>
                </a:lnSpc>
                <a:buClr>
                  <a:srgbClr val="FFFF00"/>
                </a:buClr>
                <a:tabLst>
                  <a:tab pos="3314700" algn="l"/>
                </a:tabLst>
              </a:pPr>
              <a:r>
                <a:rPr lang="en-US" altLang="zh-CN" sz="2000">
                  <a:latin typeface="微软雅黑" pitchFamily="34" charset="-122"/>
                  <a:ea typeface="微软雅黑" pitchFamily="34" charset="-122"/>
                </a:rPr>
                <a:t>   </a:t>
              </a:r>
              <a:r>
                <a:rPr lang="zh-CN" altLang="zh-CN" sz="2000">
                  <a:latin typeface="微软雅黑" pitchFamily="34" charset="-122"/>
                  <a:ea typeface="微软雅黑" pitchFamily="34" charset="-122"/>
                </a:rPr>
                <a:t>李小姐经过公司统一培训后，未通过公司的相关考试其行为属公司《员工手册》规定的</a:t>
              </a:r>
              <a:r>
                <a:rPr lang="en-US" altLang="zh-CN" sz="2000">
                  <a:latin typeface="微软雅黑" pitchFamily="34" charset="-122"/>
                  <a:ea typeface="微软雅黑" pitchFamily="34" charset="-122"/>
                </a:rPr>
                <a:t>“</a:t>
              </a:r>
              <a:r>
                <a:rPr lang="zh-CN" altLang="zh-CN" sz="2000">
                  <a:latin typeface="微软雅黑" pitchFamily="34" charset="-122"/>
                  <a:ea typeface="微软雅黑" pitchFamily="34" charset="-122"/>
                </a:rPr>
                <a:t>不符合公司录用条件</a:t>
              </a:r>
              <a:r>
                <a:rPr lang="en-US" altLang="zh-CN" sz="2000">
                  <a:latin typeface="微软雅黑" pitchFamily="34" charset="-122"/>
                  <a:ea typeface="微软雅黑" pitchFamily="34" charset="-122"/>
                </a:rPr>
                <a:t>”</a:t>
              </a:r>
              <a:r>
                <a:rPr lang="zh-CN" altLang="zh-CN" sz="2000">
                  <a:latin typeface="微软雅黑" pitchFamily="34" charset="-122"/>
                  <a:ea typeface="微软雅黑" pitchFamily="34" charset="-122"/>
                </a:rPr>
                <a:t>的情形之一。李小姐尚处于试用期，故公司可以与其解除劳动关系，且无须向其支付经济补偿金。</a:t>
              </a:r>
              <a:endParaRPr lang="zh-CN" altLang="en-US" sz="2000">
                <a:latin typeface="微软雅黑" pitchFamily="34" charset="-122"/>
                <a:ea typeface="微软雅黑" pitchFamily="34" charset="-122"/>
              </a:endParaRPr>
            </a:p>
          </p:txBody>
        </p:sp>
        <p:cxnSp>
          <p:nvCxnSpPr>
            <p:cNvPr id="18" name="直接连接符 17"/>
            <p:cNvCxnSpPr/>
            <p:nvPr/>
          </p:nvCxnSpPr>
          <p:spPr>
            <a:xfrm>
              <a:off x="2071670" y="1928820"/>
              <a:ext cx="5868409" cy="1587"/>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20483" name="Text Box 7"/>
          <p:cNvSpPr txBox="1">
            <a:spLocks noChangeArrowheads="1"/>
          </p:cNvSpPr>
          <p:nvPr/>
        </p:nvSpPr>
        <p:spPr bwMode="auto">
          <a:xfrm>
            <a:off x="107950" y="96838"/>
            <a:ext cx="2954338" cy="461962"/>
          </a:xfrm>
          <a:prstGeom prst="rect">
            <a:avLst/>
          </a:prstGeom>
          <a:noFill/>
          <a:ln w="9525">
            <a:noFill/>
            <a:miter lim="800000"/>
            <a:headEnd/>
            <a:tailEnd/>
          </a:ln>
        </p:spPr>
        <p:txBody>
          <a:bodyPr wrap="none">
            <a:spAutoFit/>
          </a:bodyPr>
          <a:lstStyle/>
          <a:p>
            <a:pPr algn="l"/>
            <a:r>
              <a:rPr lang="zh-CN" altLang="en-US" sz="2400">
                <a:solidFill>
                  <a:schemeClr val="bg1"/>
                </a:solidFill>
                <a:latin typeface="Arial" pitchFamily="34" charset="0"/>
                <a:ea typeface="华康俪金黑W8" pitchFamily="1" charset="-122"/>
              </a:rPr>
              <a:t>如何设定录用条件？</a:t>
            </a:r>
            <a:endParaRPr lang="zh-CN" sz="2400">
              <a:solidFill>
                <a:schemeClr val="bg1"/>
              </a:solidFill>
              <a:latin typeface="Arial" pitchFamily="34" charset="0"/>
              <a:ea typeface="华康俪金黑W8" pitchFamily="1" charset="-122"/>
            </a:endParaRPr>
          </a:p>
        </p:txBody>
      </p:sp>
      <p:sp>
        <p:nvSpPr>
          <p:cNvPr id="12" name="矩形 11"/>
          <p:cNvSpPr/>
          <p:nvPr/>
        </p:nvSpPr>
        <p:spPr>
          <a:xfrm>
            <a:off x="785813" y="1141413"/>
            <a:ext cx="7715250" cy="523875"/>
          </a:xfrm>
          <a:prstGeom prst="rect">
            <a:avLst/>
          </a:prstGeom>
          <a:solidFill>
            <a:schemeClr val="accent2">
              <a:lumMod val="40000"/>
              <a:lumOff val="60000"/>
            </a:schemeClr>
          </a:solidFill>
        </p:spPr>
        <p:txBody>
          <a:bodyPr>
            <a:spAutoFit/>
          </a:bodyPr>
          <a:lstStyle/>
          <a:p>
            <a:pPr>
              <a:defRPr/>
            </a:pPr>
            <a:r>
              <a:rPr lang="zh-CN" altLang="en-US" sz="2800" b="1" dirty="0">
                <a:latin typeface="+mn-ea"/>
                <a:ea typeface="+mn-ea"/>
              </a:rPr>
              <a:t>案例四：</a:t>
            </a:r>
            <a:r>
              <a:rPr lang="zh-CN" altLang="zh-CN" sz="2800" b="1" dirty="0">
                <a:ea typeface="华康俪金黑W8"/>
              </a:rPr>
              <a:t>外语水平无法胜任工作试用期被解除案</a:t>
            </a:r>
            <a:endParaRPr lang="zh-CN" altLang="zh-CN" sz="2800" dirty="0">
              <a:ea typeface="华康俪金黑W8"/>
            </a:endParaRPr>
          </a:p>
        </p:txBody>
      </p:sp>
      <p:sp>
        <p:nvSpPr>
          <p:cNvPr id="20486" name="Rectangle 1"/>
          <p:cNvSpPr>
            <a:spLocks noChangeArrowheads="1"/>
          </p:cNvSpPr>
          <p:nvPr/>
        </p:nvSpPr>
        <p:spPr bwMode="auto">
          <a:xfrm>
            <a:off x="214313" y="3389313"/>
            <a:ext cx="9178925" cy="452437"/>
          </a:xfrm>
          <a:prstGeom prst="rect">
            <a:avLst/>
          </a:prstGeom>
          <a:noFill/>
          <a:ln w="9525">
            <a:noFill/>
            <a:miter lim="800000"/>
            <a:headEnd/>
            <a:tailEnd/>
          </a:ln>
        </p:spPr>
        <p:txBody>
          <a:bodyPr anchor="ctr">
            <a:spAutoFit/>
          </a:bodyPr>
          <a:lstStyle/>
          <a:p>
            <a:pPr indent="266700" algn="l">
              <a:lnSpc>
                <a:spcPts val="3200"/>
              </a:lnSpc>
              <a:tabLst>
                <a:tab pos="3314700" algn="l"/>
              </a:tabLst>
            </a:pPr>
            <a:r>
              <a:rPr lang="en-US" altLang="zh-CN" sz="2400" b="1">
                <a:solidFill>
                  <a:srgbClr val="000000"/>
                </a:solidFill>
                <a:latin typeface="楷体" pitchFamily="49" charset="-122"/>
                <a:ea typeface="楷体" pitchFamily="49" charset="-122"/>
                <a:cs typeface="Times New Roman" pitchFamily="18" charset="0"/>
              </a:rPr>
              <a:t>    </a:t>
            </a:r>
            <a:endParaRPr lang="zh-CN" altLang="en-US" sz="2400">
              <a:latin typeface="楷体" pitchFamily="49" charset="-122"/>
              <a:ea typeface="楷体" pitchFamily="49" charset="-122"/>
              <a:cs typeface="宋体" pitchFamily="2" charset="-122"/>
            </a:endParaRPr>
          </a:p>
        </p:txBody>
      </p:sp>
      <p:sp>
        <p:nvSpPr>
          <p:cNvPr id="20487" name="矩形 6"/>
          <p:cNvSpPr>
            <a:spLocks noChangeArrowheads="1"/>
          </p:cNvSpPr>
          <p:nvPr/>
        </p:nvSpPr>
        <p:spPr bwMode="auto">
          <a:xfrm>
            <a:off x="357188" y="1784350"/>
            <a:ext cx="8572500" cy="3511550"/>
          </a:xfrm>
          <a:prstGeom prst="rect">
            <a:avLst/>
          </a:prstGeom>
          <a:noFill/>
          <a:ln w="9525">
            <a:noFill/>
            <a:miter lim="800000"/>
            <a:headEnd/>
            <a:tailEnd/>
          </a:ln>
        </p:spPr>
        <p:txBody>
          <a:bodyPr>
            <a:spAutoFit/>
          </a:bodyPr>
          <a:lstStyle/>
          <a:p>
            <a:pPr algn="l">
              <a:lnSpc>
                <a:spcPts val="2700"/>
              </a:lnSpc>
            </a:pPr>
            <a:r>
              <a:rPr lang="en-US" altLang="zh-CN" sz="2000" b="1">
                <a:latin typeface="楷体" pitchFamily="49" charset="-122"/>
                <a:ea typeface="楷体" pitchFamily="49" charset="-122"/>
              </a:rPr>
              <a:t>    </a:t>
            </a:r>
            <a:r>
              <a:rPr lang="zh-CN" altLang="zh-CN" sz="2000" b="1">
                <a:latin typeface="楷体" pitchFamily="49" charset="-122"/>
                <a:ea typeface="楷体" pitchFamily="49" charset="-122"/>
              </a:rPr>
              <a:t>某软件开发公司为中外合资企业，计划开发一款新游戏，决定成立项目组。人力资源刘主管遂在媒体上发布了招聘软件工程师的公告</a:t>
            </a:r>
            <a:r>
              <a:rPr lang="zh-CN" altLang="en-US" sz="2000" b="1">
                <a:latin typeface="楷体" pitchFamily="49" charset="-122"/>
                <a:ea typeface="楷体" pitchFamily="49" charset="-122"/>
              </a:rPr>
              <a:t>。</a:t>
            </a:r>
            <a:r>
              <a:rPr lang="zh-CN" altLang="zh-CN" sz="2000" b="1">
                <a:latin typeface="楷体" pitchFamily="49" charset="-122"/>
                <a:ea typeface="楷体" pitchFamily="49" charset="-122"/>
              </a:rPr>
              <a:t>录用条件：相关专业本科以上学历，有数据库程序开发经验，有软件开发经验者优先；工作职责：根据公司技术文档规范编写相应的技术文档；修改完善软件；编制项目文档；编写相应的说明书。王某具有多年游戏软件开发经验，经层层面试，最终被公司录用，公司与王某签订</a:t>
            </a:r>
            <a:r>
              <a:rPr lang="zh-CN" altLang="en-US" sz="2000" b="1">
                <a:latin typeface="楷体" pitchFamily="49" charset="-122"/>
                <a:ea typeface="楷体" pitchFamily="49" charset="-122"/>
              </a:rPr>
              <a:t>了</a:t>
            </a:r>
            <a:r>
              <a:rPr lang="zh-CN" altLang="zh-CN" sz="2000" b="1">
                <a:latin typeface="楷体" pitchFamily="49" charset="-122"/>
                <a:ea typeface="楷体" pitchFamily="49" charset="-122"/>
              </a:rPr>
              <a:t>三年期劳动合同，试用期六个月。</a:t>
            </a:r>
            <a:endParaRPr lang="en-US" altLang="zh-CN" sz="2000" b="1">
              <a:latin typeface="楷体" pitchFamily="49" charset="-122"/>
              <a:ea typeface="楷体" pitchFamily="49" charset="-122"/>
            </a:endParaRPr>
          </a:p>
          <a:p>
            <a:pPr algn="l">
              <a:lnSpc>
                <a:spcPts val="2700"/>
              </a:lnSpc>
            </a:pPr>
            <a:r>
              <a:rPr lang="en-US" altLang="zh-CN" sz="2000" b="1">
                <a:latin typeface="楷体" pitchFamily="49" charset="-122"/>
                <a:ea typeface="楷体" pitchFamily="49" charset="-122"/>
              </a:rPr>
              <a:t>    </a:t>
            </a:r>
            <a:r>
              <a:rPr lang="zh-CN" altLang="zh-CN" sz="2000" b="1">
                <a:latin typeface="楷体" pitchFamily="49" charset="-122"/>
                <a:ea typeface="楷体" pitchFamily="49" charset="-122"/>
              </a:rPr>
              <a:t>王某入职后，公司逐渐发现王某虽然工作态度诚恳，积极肯干，但因语言水平问题，与外籍员工在工作沟通中不够顺畅。最终，公司决定试用期内与王某解除劳动合同。</a:t>
            </a:r>
            <a:endParaRPr lang="zh-CN" altLang="en-US" sz="2000" b="1">
              <a:latin typeface="楷体" pitchFamily="49" charset="-122"/>
              <a:ea typeface="楷体" pitchFamily="49" charset="-122"/>
            </a:endParaRPr>
          </a:p>
        </p:txBody>
      </p:sp>
    </p:spTree>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21507" name="Text Box 7"/>
          <p:cNvSpPr txBox="1">
            <a:spLocks noChangeArrowheads="1"/>
          </p:cNvSpPr>
          <p:nvPr/>
        </p:nvSpPr>
        <p:spPr bwMode="auto">
          <a:xfrm>
            <a:off x="107950" y="96838"/>
            <a:ext cx="2954338" cy="461962"/>
          </a:xfrm>
          <a:prstGeom prst="rect">
            <a:avLst/>
          </a:prstGeom>
          <a:noFill/>
          <a:ln w="9525">
            <a:noFill/>
            <a:miter lim="800000"/>
            <a:headEnd/>
            <a:tailEnd/>
          </a:ln>
        </p:spPr>
        <p:txBody>
          <a:bodyPr wrap="none">
            <a:spAutoFit/>
          </a:bodyPr>
          <a:lstStyle/>
          <a:p>
            <a:pPr algn="l"/>
            <a:r>
              <a:rPr lang="zh-CN" altLang="en-US" sz="2400">
                <a:solidFill>
                  <a:schemeClr val="bg1"/>
                </a:solidFill>
                <a:latin typeface="Arial" pitchFamily="34" charset="0"/>
                <a:ea typeface="华康俪金黑W8" pitchFamily="1" charset="-122"/>
              </a:rPr>
              <a:t>如何设定录用条件？</a:t>
            </a:r>
            <a:endParaRPr lang="zh-CN" sz="2400">
              <a:solidFill>
                <a:schemeClr val="bg1"/>
              </a:solidFill>
              <a:latin typeface="Arial" pitchFamily="34" charset="0"/>
              <a:ea typeface="华康俪金黑W8" pitchFamily="1" charset="-122"/>
            </a:endParaRPr>
          </a:p>
        </p:txBody>
      </p:sp>
      <p:sp>
        <p:nvSpPr>
          <p:cNvPr id="12" name="矩形 11"/>
          <p:cNvSpPr/>
          <p:nvPr/>
        </p:nvSpPr>
        <p:spPr>
          <a:xfrm>
            <a:off x="785813" y="1141413"/>
            <a:ext cx="7715250" cy="523875"/>
          </a:xfrm>
          <a:prstGeom prst="rect">
            <a:avLst/>
          </a:prstGeom>
          <a:solidFill>
            <a:schemeClr val="accent2">
              <a:lumMod val="40000"/>
              <a:lumOff val="60000"/>
            </a:schemeClr>
          </a:solidFill>
        </p:spPr>
        <p:txBody>
          <a:bodyPr>
            <a:spAutoFit/>
          </a:bodyPr>
          <a:lstStyle/>
          <a:p>
            <a:pPr>
              <a:defRPr/>
            </a:pPr>
            <a:r>
              <a:rPr lang="zh-CN" altLang="en-US" sz="2800" b="1" dirty="0">
                <a:latin typeface="+mn-ea"/>
                <a:ea typeface="+mn-ea"/>
              </a:rPr>
              <a:t>案例四：</a:t>
            </a:r>
            <a:r>
              <a:rPr lang="zh-CN" altLang="zh-CN" sz="2800" b="1" dirty="0">
                <a:ea typeface="华康俪金黑W8"/>
              </a:rPr>
              <a:t>外语水平无法胜任工作试用期被解除案</a:t>
            </a:r>
            <a:endParaRPr lang="zh-CN" altLang="zh-CN" sz="2800" dirty="0">
              <a:ea typeface="华康俪金黑W8"/>
            </a:endParaRPr>
          </a:p>
        </p:txBody>
      </p:sp>
      <p:sp>
        <p:nvSpPr>
          <p:cNvPr id="21510" name="Rectangle 1"/>
          <p:cNvSpPr>
            <a:spLocks noChangeArrowheads="1"/>
          </p:cNvSpPr>
          <p:nvPr/>
        </p:nvSpPr>
        <p:spPr bwMode="auto">
          <a:xfrm>
            <a:off x="214313" y="3389313"/>
            <a:ext cx="9178925" cy="452437"/>
          </a:xfrm>
          <a:prstGeom prst="rect">
            <a:avLst/>
          </a:prstGeom>
          <a:noFill/>
          <a:ln w="9525">
            <a:noFill/>
            <a:miter lim="800000"/>
            <a:headEnd/>
            <a:tailEnd/>
          </a:ln>
        </p:spPr>
        <p:txBody>
          <a:bodyPr anchor="ctr">
            <a:spAutoFit/>
          </a:bodyPr>
          <a:lstStyle/>
          <a:p>
            <a:pPr indent="266700" algn="l">
              <a:lnSpc>
                <a:spcPts val="3200"/>
              </a:lnSpc>
              <a:tabLst>
                <a:tab pos="3314700" algn="l"/>
              </a:tabLst>
            </a:pPr>
            <a:r>
              <a:rPr lang="en-US" altLang="zh-CN" sz="2400" b="1">
                <a:solidFill>
                  <a:srgbClr val="000000"/>
                </a:solidFill>
                <a:latin typeface="楷体" pitchFamily="49" charset="-122"/>
                <a:ea typeface="楷体" pitchFamily="49" charset="-122"/>
                <a:cs typeface="Times New Roman" pitchFamily="18" charset="0"/>
              </a:rPr>
              <a:t>    </a:t>
            </a:r>
            <a:endParaRPr lang="zh-CN" altLang="en-US" sz="2400">
              <a:latin typeface="楷体" pitchFamily="49" charset="-122"/>
              <a:ea typeface="楷体" pitchFamily="49" charset="-122"/>
              <a:cs typeface="宋体" pitchFamily="2" charset="-122"/>
            </a:endParaRPr>
          </a:p>
        </p:txBody>
      </p:sp>
      <p:pic>
        <p:nvPicPr>
          <p:cNvPr id="21511" name="Picture 6" descr="E:\图片下载\png图标集合\夏日卡通系列png素材\21.png"/>
          <p:cNvPicPr>
            <a:picLocks noChangeAspect="1" noChangeArrowheads="1"/>
          </p:cNvPicPr>
          <p:nvPr/>
        </p:nvPicPr>
        <p:blipFill>
          <a:blip r:embed="rId4" cstate="print"/>
          <a:srcRect/>
          <a:stretch>
            <a:fillRect/>
          </a:stretch>
        </p:blipFill>
        <p:spPr bwMode="auto">
          <a:xfrm>
            <a:off x="428625" y="1998663"/>
            <a:ext cx="1219200" cy="1219200"/>
          </a:xfrm>
          <a:prstGeom prst="rect">
            <a:avLst/>
          </a:prstGeom>
          <a:noFill/>
          <a:ln w="9525">
            <a:noFill/>
            <a:miter lim="800000"/>
            <a:headEnd/>
            <a:tailEnd/>
          </a:ln>
        </p:spPr>
      </p:pic>
      <p:grpSp>
        <p:nvGrpSpPr>
          <p:cNvPr id="21512" name="组合 8"/>
          <p:cNvGrpSpPr>
            <a:grpSpLocks/>
          </p:cNvGrpSpPr>
          <p:nvPr/>
        </p:nvGrpSpPr>
        <p:grpSpPr bwMode="auto">
          <a:xfrm>
            <a:off x="1571625" y="2070100"/>
            <a:ext cx="7358063" cy="1516063"/>
            <a:chOff x="2071670" y="1428736"/>
            <a:chExt cx="6132885" cy="1515729"/>
          </a:xfrm>
        </p:grpSpPr>
        <p:sp>
          <p:nvSpPr>
            <p:cNvPr id="10" name="矩形 38"/>
            <p:cNvSpPr>
              <a:spLocks noChangeArrowheads="1"/>
            </p:cNvSpPr>
            <p:nvPr/>
          </p:nvSpPr>
          <p:spPr bwMode="auto">
            <a:xfrm>
              <a:off x="2071670" y="1428736"/>
              <a:ext cx="3489195" cy="534870"/>
            </a:xfrm>
            <a:prstGeom prst="rect">
              <a:avLst/>
            </a:prstGeom>
            <a:noFill/>
            <a:ln w="9525">
              <a:noFill/>
              <a:miter lim="800000"/>
              <a:headEnd/>
              <a:tailEnd/>
            </a:ln>
          </p:spPr>
          <p:txBody>
            <a:bodyPr>
              <a:spAutoFit/>
            </a:bodyPr>
            <a:lstStyle/>
            <a:p>
              <a:pPr algn="just" eaLnBrk="0" hangingPunct="0">
                <a:lnSpc>
                  <a:spcPct val="120000"/>
                </a:lnSpc>
                <a:defRPr/>
              </a:pPr>
              <a:r>
                <a:rPr lang="zh-CN" altLang="en-US" sz="2400" b="1" dirty="0">
                  <a:solidFill>
                    <a:schemeClr val="tx1">
                      <a:lumMod val="95000"/>
                      <a:lumOff val="5000"/>
                    </a:schemeClr>
                  </a:solidFill>
                  <a:latin typeface="微软雅黑" pitchFamily="34" charset="-122"/>
                  <a:ea typeface="微软雅黑" pitchFamily="34" charset="-122"/>
                  <a:cs typeface="Times New Roman" pitchFamily="18" charset="0"/>
                </a:rPr>
                <a:t>王某认为：</a:t>
              </a:r>
              <a:endParaRPr lang="en-US" altLang="zh-CN" sz="2400" b="1" dirty="0">
                <a:solidFill>
                  <a:schemeClr val="tx1">
                    <a:lumMod val="95000"/>
                    <a:lumOff val="5000"/>
                  </a:schemeClr>
                </a:solidFill>
                <a:latin typeface="微软雅黑" pitchFamily="34" charset="-122"/>
                <a:ea typeface="微软雅黑" pitchFamily="34" charset="-122"/>
                <a:cs typeface="Times New Roman" pitchFamily="18" charset="0"/>
              </a:endParaRPr>
            </a:p>
          </p:txBody>
        </p:sp>
        <p:sp>
          <p:nvSpPr>
            <p:cNvPr id="11" name="矩形 27"/>
            <p:cNvSpPr>
              <a:spLocks noChangeArrowheads="1"/>
            </p:cNvSpPr>
            <p:nvPr/>
          </p:nvSpPr>
          <p:spPr bwMode="auto">
            <a:xfrm>
              <a:off x="2071670" y="1928689"/>
              <a:ext cx="6132885" cy="1015776"/>
            </a:xfrm>
            <a:prstGeom prst="rect">
              <a:avLst/>
            </a:prstGeom>
            <a:noFill/>
            <a:ln w="9525">
              <a:noFill/>
              <a:miter lim="800000"/>
              <a:headEnd/>
              <a:tailEnd/>
            </a:ln>
          </p:spPr>
          <p:txBody>
            <a:bodyPr>
              <a:spAutoFit/>
            </a:bodyPr>
            <a:lstStyle/>
            <a:p>
              <a:pPr indent="266700" algn="l">
                <a:tabLst>
                  <a:tab pos="3314700" algn="l"/>
                </a:tabLst>
                <a:defRPr/>
              </a:pPr>
              <a:r>
                <a:rPr lang="zh-CN" altLang="en-US" sz="2000" dirty="0">
                  <a:solidFill>
                    <a:schemeClr val="tx1">
                      <a:lumMod val="75000"/>
                      <a:lumOff val="25000"/>
                    </a:schemeClr>
                  </a:solidFill>
                  <a:latin typeface="微软雅黑" pitchFamily="34" charset="-122"/>
                  <a:ea typeface="微软雅黑" pitchFamily="34" charset="-122"/>
                </a:rPr>
                <a:t>   他</a:t>
              </a:r>
              <a:r>
                <a:rPr lang="zh-CN" altLang="zh-CN" sz="2000" dirty="0">
                  <a:solidFill>
                    <a:schemeClr val="tx1">
                      <a:lumMod val="75000"/>
                      <a:lumOff val="25000"/>
                    </a:schemeClr>
                  </a:solidFill>
                  <a:latin typeface="微软雅黑" pitchFamily="34" charset="-122"/>
                  <a:ea typeface="微软雅黑" pitchFamily="34" charset="-122"/>
                </a:rPr>
                <a:t>符合公司的录用条件也履行了工作职责，公司在录用条件中对语言交流没有特殊要求，现在以语言交流问题作为解除劳动合同的理由，不符合法律规</a:t>
              </a:r>
              <a:r>
                <a:rPr lang="zh-CN" altLang="en-US" sz="2000" dirty="0">
                  <a:solidFill>
                    <a:schemeClr val="tx1">
                      <a:lumMod val="75000"/>
                      <a:lumOff val="25000"/>
                    </a:schemeClr>
                  </a:solidFill>
                  <a:latin typeface="微软雅黑" pitchFamily="34" charset="-122"/>
                  <a:ea typeface="微软雅黑" pitchFamily="34" charset="-122"/>
                </a:rPr>
                <a:t>定</a:t>
              </a:r>
              <a:r>
                <a:rPr lang="zh-CN" altLang="zh-CN" sz="2000" dirty="0">
                  <a:solidFill>
                    <a:schemeClr val="tx1">
                      <a:lumMod val="75000"/>
                      <a:lumOff val="25000"/>
                    </a:schemeClr>
                  </a:solidFill>
                  <a:latin typeface="微软雅黑" pitchFamily="34" charset="-122"/>
                  <a:ea typeface="微软雅黑" pitchFamily="34" charset="-122"/>
                </a:rPr>
                <a:t>，应当支付经济补偿金</a:t>
              </a:r>
              <a:r>
                <a:rPr lang="zh-CN" altLang="zh-CN" dirty="0">
                  <a:solidFill>
                    <a:schemeClr val="tx1">
                      <a:lumMod val="75000"/>
                      <a:lumOff val="25000"/>
                    </a:schemeClr>
                  </a:solidFill>
                  <a:latin typeface="微软雅黑" pitchFamily="34" charset="-122"/>
                  <a:ea typeface="微软雅黑" pitchFamily="34" charset="-122"/>
                </a:rPr>
                <a:t>。</a:t>
              </a:r>
            </a:p>
          </p:txBody>
        </p:sp>
        <p:cxnSp>
          <p:nvCxnSpPr>
            <p:cNvPr id="14" name="直接连接符 13"/>
            <p:cNvCxnSpPr/>
            <p:nvPr/>
          </p:nvCxnSpPr>
          <p:spPr>
            <a:xfrm>
              <a:off x="2071670" y="1928689"/>
              <a:ext cx="5868251" cy="1587"/>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21513" name="Picture 5" descr="E:\图片下载\png图标集合\夏日卡通系列png素材\24.png"/>
          <p:cNvPicPr>
            <a:picLocks noChangeAspect="1" noChangeArrowheads="1"/>
          </p:cNvPicPr>
          <p:nvPr/>
        </p:nvPicPr>
        <p:blipFill>
          <a:blip r:embed="rId5" cstate="print"/>
          <a:srcRect/>
          <a:stretch>
            <a:fillRect/>
          </a:stretch>
        </p:blipFill>
        <p:spPr bwMode="auto">
          <a:xfrm>
            <a:off x="500063" y="3857625"/>
            <a:ext cx="1219200" cy="1219200"/>
          </a:xfrm>
          <a:prstGeom prst="rect">
            <a:avLst/>
          </a:prstGeom>
          <a:noFill/>
          <a:ln w="9525">
            <a:noFill/>
            <a:miter lim="800000"/>
            <a:headEnd/>
            <a:tailEnd/>
          </a:ln>
        </p:spPr>
      </p:pic>
      <p:grpSp>
        <p:nvGrpSpPr>
          <p:cNvPr id="21514" name="组合 16"/>
          <p:cNvGrpSpPr>
            <a:grpSpLocks/>
          </p:cNvGrpSpPr>
          <p:nvPr/>
        </p:nvGrpSpPr>
        <p:grpSpPr bwMode="auto">
          <a:xfrm>
            <a:off x="1643063" y="3752850"/>
            <a:ext cx="7143750" cy="1597025"/>
            <a:chOff x="2071670" y="1428736"/>
            <a:chExt cx="6132885" cy="1597666"/>
          </a:xfrm>
        </p:grpSpPr>
        <p:sp>
          <p:nvSpPr>
            <p:cNvPr id="18" name="矩形 38"/>
            <p:cNvSpPr>
              <a:spLocks noChangeArrowheads="1"/>
            </p:cNvSpPr>
            <p:nvPr/>
          </p:nvSpPr>
          <p:spPr bwMode="auto">
            <a:xfrm>
              <a:off x="2071670" y="1428736"/>
              <a:ext cx="3347192" cy="535203"/>
            </a:xfrm>
            <a:prstGeom prst="rect">
              <a:avLst/>
            </a:prstGeom>
            <a:noFill/>
            <a:ln w="9525">
              <a:noFill/>
              <a:miter lim="800000"/>
              <a:headEnd/>
              <a:tailEnd/>
            </a:ln>
          </p:spPr>
          <p:txBody>
            <a:bodyPr>
              <a:spAutoFit/>
            </a:bodyPr>
            <a:lstStyle/>
            <a:p>
              <a:pPr algn="just" eaLnBrk="0" hangingPunct="0">
                <a:lnSpc>
                  <a:spcPct val="120000"/>
                </a:lnSpc>
                <a:defRPr/>
              </a:pPr>
              <a:r>
                <a:rPr lang="zh-CN" altLang="en-US" sz="2400" b="1" dirty="0">
                  <a:solidFill>
                    <a:schemeClr val="tx1">
                      <a:lumMod val="95000"/>
                      <a:lumOff val="5000"/>
                    </a:schemeClr>
                  </a:solidFill>
                  <a:latin typeface="微软雅黑" pitchFamily="34" charset="-122"/>
                  <a:ea typeface="微软雅黑" pitchFamily="34" charset="-122"/>
                  <a:cs typeface="Times New Roman" pitchFamily="18" charset="0"/>
                </a:rPr>
                <a:t>公司认为：</a:t>
              </a:r>
              <a:endParaRPr lang="en-US" altLang="zh-CN" sz="2400" b="1" dirty="0">
                <a:solidFill>
                  <a:schemeClr val="tx1">
                    <a:lumMod val="95000"/>
                    <a:lumOff val="5000"/>
                  </a:schemeClr>
                </a:solidFill>
                <a:latin typeface="微软雅黑" pitchFamily="34" charset="-122"/>
                <a:ea typeface="微软雅黑" pitchFamily="34" charset="-122"/>
                <a:cs typeface="Times New Roman" pitchFamily="18" charset="0"/>
              </a:endParaRPr>
            </a:p>
          </p:txBody>
        </p:sp>
        <p:sp>
          <p:nvSpPr>
            <p:cNvPr id="19" name="矩形 27"/>
            <p:cNvSpPr>
              <a:spLocks noChangeArrowheads="1"/>
            </p:cNvSpPr>
            <p:nvPr/>
          </p:nvSpPr>
          <p:spPr bwMode="auto">
            <a:xfrm>
              <a:off x="2071670" y="1857533"/>
              <a:ext cx="6132885" cy="1168869"/>
            </a:xfrm>
            <a:prstGeom prst="rect">
              <a:avLst/>
            </a:prstGeom>
            <a:noFill/>
            <a:ln w="9525">
              <a:noFill/>
              <a:miter lim="800000"/>
              <a:headEnd/>
              <a:tailEnd/>
            </a:ln>
          </p:spPr>
          <p:txBody>
            <a:bodyPr>
              <a:spAutoFit/>
            </a:bodyPr>
            <a:lstStyle/>
            <a:p>
              <a:pPr indent="266700" algn="l">
                <a:lnSpc>
                  <a:spcPct val="120000"/>
                </a:lnSpc>
                <a:buClr>
                  <a:srgbClr val="FFFF00"/>
                </a:buClr>
                <a:tabLst>
                  <a:tab pos="3314700" algn="l"/>
                </a:tabLst>
                <a:defRPr/>
              </a:pPr>
              <a:r>
                <a:rPr lang="zh-CN" altLang="en-US" sz="2000" dirty="0">
                  <a:solidFill>
                    <a:schemeClr val="tx1">
                      <a:lumMod val="75000"/>
                      <a:lumOff val="25000"/>
                    </a:schemeClr>
                  </a:solidFill>
                  <a:latin typeface="微软雅黑" pitchFamily="34" charset="-122"/>
                  <a:ea typeface="微软雅黑" pitchFamily="34" charset="-122"/>
                </a:rPr>
                <a:t>   王某与外籍员工存在语言沟通问题，说明说明王某不符合录用条件，公司解除劳动合同合理合法，拒绝了王某的要求。</a:t>
              </a:r>
            </a:p>
          </p:txBody>
        </p:sp>
        <p:cxnSp>
          <p:nvCxnSpPr>
            <p:cNvPr id="20" name="直接连接符 19"/>
            <p:cNvCxnSpPr/>
            <p:nvPr/>
          </p:nvCxnSpPr>
          <p:spPr>
            <a:xfrm>
              <a:off x="2071670" y="1929000"/>
              <a:ext cx="5868490" cy="1588"/>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8"/>
          <p:cNvSpPr>
            <a:spLocks noChangeArrowheads="1"/>
          </p:cNvSpPr>
          <p:nvPr/>
        </p:nvSpPr>
        <p:spPr bwMode="auto">
          <a:xfrm>
            <a:off x="0" y="1712913"/>
            <a:ext cx="9144000" cy="2119312"/>
          </a:xfrm>
          <a:prstGeom prst="rect">
            <a:avLst/>
          </a:prstGeom>
          <a:solidFill>
            <a:schemeClr val="tx2"/>
          </a:solidFill>
          <a:ln w="9525">
            <a:noFill/>
            <a:miter lim="800000"/>
            <a:headEnd/>
            <a:tailEnd/>
          </a:ln>
        </p:spPr>
        <p:txBody>
          <a:bodyPr anchor="ctr"/>
          <a:lstStyle/>
          <a:p>
            <a:endParaRPr lang="zh-CN" altLang="zh-CN" sz="1800">
              <a:solidFill>
                <a:srgbClr val="FFFFFF"/>
              </a:solidFill>
              <a:latin typeface="Calibri" pitchFamily="34" charset="0"/>
            </a:endParaRPr>
          </a:p>
        </p:txBody>
      </p:sp>
      <p:sp>
        <p:nvSpPr>
          <p:cNvPr id="22531" name="矩形 4"/>
          <p:cNvSpPr>
            <a:spLocks noChangeArrowheads="1"/>
          </p:cNvSpPr>
          <p:nvPr/>
        </p:nvSpPr>
        <p:spPr bwMode="auto">
          <a:xfrm>
            <a:off x="0" y="3757613"/>
            <a:ext cx="9144000" cy="222250"/>
          </a:xfrm>
          <a:prstGeom prst="rect">
            <a:avLst/>
          </a:prstGeom>
          <a:solidFill>
            <a:srgbClr val="CCDBE9"/>
          </a:solidFill>
          <a:ln w="9525">
            <a:noFill/>
            <a:miter lim="800000"/>
            <a:headEnd/>
            <a:tailEnd/>
          </a:ln>
        </p:spPr>
        <p:txBody>
          <a:bodyPr anchor="ctr"/>
          <a:lstStyle/>
          <a:p>
            <a:endParaRPr lang="zh-CN" altLang="zh-CN" sz="1800">
              <a:solidFill>
                <a:srgbClr val="FFFFFF"/>
              </a:solidFill>
              <a:latin typeface="Calibri" pitchFamily="34" charset="0"/>
            </a:endParaRPr>
          </a:p>
        </p:txBody>
      </p:sp>
      <p:pic>
        <p:nvPicPr>
          <p:cNvPr id="22532" name="Picture 4" descr="图片1"/>
          <p:cNvPicPr>
            <a:picLocks noChangeAspect="1" noChangeArrowheads="1"/>
          </p:cNvPicPr>
          <p:nvPr/>
        </p:nvPicPr>
        <p:blipFill>
          <a:blip r:embed="rId2" cstate="print"/>
          <a:srcRect/>
          <a:stretch>
            <a:fillRect/>
          </a:stretch>
        </p:blipFill>
        <p:spPr bwMode="auto">
          <a:xfrm>
            <a:off x="179388" y="265113"/>
            <a:ext cx="2520950" cy="3690937"/>
          </a:xfrm>
          <a:prstGeom prst="rect">
            <a:avLst/>
          </a:prstGeom>
          <a:noFill/>
          <a:ln w="9525">
            <a:noFill/>
            <a:miter lim="800000"/>
            <a:headEnd/>
            <a:tailEnd/>
          </a:ln>
        </p:spPr>
      </p:pic>
      <p:sp>
        <p:nvSpPr>
          <p:cNvPr id="22533" name="矩形 13"/>
          <p:cNvSpPr>
            <a:spLocks noChangeArrowheads="1"/>
          </p:cNvSpPr>
          <p:nvPr/>
        </p:nvSpPr>
        <p:spPr bwMode="auto">
          <a:xfrm>
            <a:off x="7669213" y="641350"/>
            <a:ext cx="1474787" cy="46038"/>
          </a:xfrm>
          <a:prstGeom prst="rect">
            <a:avLst/>
          </a:prstGeom>
          <a:solidFill>
            <a:schemeClr val="tx2"/>
          </a:solidFill>
          <a:ln w="9525">
            <a:noFill/>
            <a:miter lim="800000"/>
            <a:headEnd/>
            <a:tailEnd/>
          </a:ln>
        </p:spPr>
        <p:txBody>
          <a:bodyPr anchor="ctr"/>
          <a:lstStyle/>
          <a:p>
            <a:endParaRPr lang="zh-CN" altLang="zh-CN" sz="1800" i="1">
              <a:solidFill>
                <a:schemeClr val="tx2"/>
              </a:solidFill>
              <a:latin typeface="Calibri" pitchFamily="34" charset="0"/>
            </a:endParaRPr>
          </a:p>
        </p:txBody>
      </p:sp>
      <p:sp>
        <p:nvSpPr>
          <p:cNvPr id="4104" name="Text Box 8"/>
          <p:cNvSpPr txBox="1">
            <a:spLocks noChangeArrowheads="1"/>
          </p:cNvSpPr>
          <p:nvPr/>
        </p:nvSpPr>
        <p:spPr bwMode="auto">
          <a:xfrm>
            <a:off x="4143375" y="2498725"/>
            <a:ext cx="3792538" cy="584200"/>
          </a:xfrm>
          <a:prstGeom prst="rect">
            <a:avLst/>
          </a:prstGeom>
          <a:noFill/>
          <a:ln w="9525">
            <a:noFill/>
            <a:miter lim="800000"/>
            <a:headEnd/>
            <a:tailEnd/>
          </a:ln>
        </p:spPr>
        <p:txBody>
          <a:bodyPr wrap="none">
            <a:spAutoFit/>
          </a:bodyPr>
          <a:lstStyle/>
          <a:p>
            <a:pPr algn="l">
              <a:buClr>
                <a:srgbClr val="00CC00"/>
              </a:buClr>
              <a:buFont typeface="Wingdings" pitchFamily="2" charset="2"/>
              <a:buChar char="Ø"/>
            </a:pPr>
            <a:r>
              <a:rPr lang="zh-CN" altLang="en-US" sz="3200">
                <a:solidFill>
                  <a:schemeClr val="bg1"/>
                </a:solidFill>
                <a:latin typeface="Arial" pitchFamily="34" charset="0"/>
                <a:ea typeface="华康俪金黑W8" pitchFamily="1" charset="-122"/>
              </a:rPr>
              <a:t>录用通知书的发放</a:t>
            </a:r>
            <a:endParaRPr lang="zh-CN" sz="3200">
              <a:solidFill>
                <a:schemeClr val="bg1"/>
              </a:solidFill>
              <a:latin typeface="Arial" pitchFamily="34" charset="0"/>
              <a:ea typeface="华康俪金黑W8" pitchFamily="1" charset="-122"/>
            </a:endParaRPr>
          </a:p>
        </p:txBody>
      </p:sp>
      <p:sp>
        <p:nvSpPr>
          <p:cNvPr id="4105" name="Text Box 9"/>
          <p:cNvSpPr txBox="1">
            <a:spLocks noChangeArrowheads="1"/>
          </p:cNvSpPr>
          <p:nvPr/>
        </p:nvSpPr>
        <p:spPr bwMode="auto">
          <a:xfrm>
            <a:off x="2987824" y="1955799"/>
            <a:ext cx="5108575" cy="585788"/>
          </a:xfrm>
          <a:prstGeom prst="rect">
            <a:avLst/>
          </a:prstGeom>
          <a:noFill/>
          <a:ln w="9525">
            <a:noFill/>
            <a:miter lim="800000"/>
            <a:headEnd/>
            <a:tailEnd/>
          </a:ln>
        </p:spPr>
        <p:txBody>
          <a:bodyPr wrap="none">
            <a:spAutoFit/>
          </a:bodyPr>
          <a:lstStyle/>
          <a:p>
            <a:pPr algn="l"/>
            <a:r>
              <a:rPr lang="zh-CN" sz="3200" dirty="0">
                <a:solidFill>
                  <a:schemeClr val="bg1"/>
                </a:solidFill>
                <a:latin typeface="Arial" pitchFamily="34" charset="0"/>
                <a:ea typeface="华康俪金黑W8" pitchFamily="1" charset="-122"/>
              </a:rPr>
              <a:t>一</a:t>
            </a:r>
            <a:r>
              <a:rPr lang="zh-CN" altLang="en-US" sz="3200" dirty="0">
                <a:solidFill>
                  <a:schemeClr val="bg1"/>
                </a:solidFill>
                <a:latin typeface="Arial" pitchFamily="34" charset="0"/>
                <a:ea typeface="华康俪金黑W8" pitchFamily="1" charset="-122"/>
              </a:rPr>
              <a:t>、招聘录用中的法律问题</a:t>
            </a:r>
            <a:endParaRPr lang="zh-CN" sz="3200" dirty="0">
              <a:solidFill>
                <a:schemeClr val="bg1"/>
              </a:solidFill>
              <a:latin typeface="Arial" pitchFamily="34" charset="0"/>
              <a:ea typeface="华康俪金黑W8" pitchFamily="1"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05"/>
                                        </p:tgtEl>
                                        <p:attrNameLst>
                                          <p:attrName>style.visibility</p:attrName>
                                        </p:attrNameLst>
                                      </p:cBhvr>
                                      <p:to>
                                        <p:strVal val="visible"/>
                                      </p:to>
                                    </p:set>
                                    <p:animEffect transition="in" filter="fade">
                                      <p:cBhvr>
                                        <p:cTn id="7" dur="500"/>
                                        <p:tgtEl>
                                          <p:spTgt spid="4105"/>
                                        </p:tgtEl>
                                      </p:cBhvr>
                                    </p:animEffect>
                                    <p:anim calcmode="lin" valueType="num">
                                      <p:cBhvr>
                                        <p:cTn id="8" dur="500" fill="hold"/>
                                        <p:tgtEl>
                                          <p:spTgt spid="4105"/>
                                        </p:tgtEl>
                                        <p:attrNameLst>
                                          <p:attrName>ppt_x</p:attrName>
                                        </p:attrNameLst>
                                      </p:cBhvr>
                                      <p:tavLst>
                                        <p:tav tm="0">
                                          <p:val>
                                            <p:strVal val="#ppt_x"/>
                                          </p:val>
                                        </p:tav>
                                        <p:tav tm="100000">
                                          <p:val>
                                            <p:strVal val="#ppt_x"/>
                                          </p:val>
                                        </p:tav>
                                      </p:tavLst>
                                    </p:anim>
                                    <p:anim calcmode="lin" valueType="num">
                                      <p:cBhvr>
                                        <p:cTn id="9" dur="500" fill="hold"/>
                                        <p:tgtEl>
                                          <p:spTgt spid="410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xit" presetSubtype="0" fill="hold" grpId="1" nodeType="afterEffect">
                                  <p:stCondLst>
                                    <p:cond delay="1000"/>
                                  </p:stCondLst>
                                  <p:childTnLst>
                                    <p:animEffect transition="out" filter="fade">
                                      <p:cBhvr>
                                        <p:cTn id="12" dur="500"/>
                                        <p:tgtEl>
                                          <p:spTgt spid="4105"/>
                                        </p:tgtEl>
                                      </p:cBhvr>
                                    </p:animEffect>
                                    <p:anim calcmode="lin" valueType="num">
                                      <p:cBhvr>
                                        <p:cTn id="13" dur="500"/>
                                        <p:tgtEl>
                                          <p:spTgt spid="4105"/>
                                        </p:tgtEl>
                                        <p:attrNameLst>
                                          <p:attrName>ppt_x</p:attrName>
                                        </p:attrNameLst>
                                      </p:cBhvr>
                                      <p:tavLst>
                                        <p:tav tm="0">
                                          <p:val>
                                            <p:strVal val="ppt_x"/>
                                          </p:val>
                                        </p:tav>
                                        <p:tav tm="100000">
                                          <p:val>
                                            <p:strVal val="ppt_x"/>
                                          </p:val>
                                        </p:tav>
                                      </p:tavLst>
                                    </p:anim>
                                    <p:anim calcmode="lin" valueType="num">
                                      <p:cBhvr>
                                        <p:cTn id="14" dur="500"/>
                                        <p:tgtEl>
                                          <p:spTgt spid="4105"/>
                                        </p:tgtEl>
                                        <p:attrNameLst>
                                          <p:attrName>ppt_y</p:attrName>
                                        </p:attrNameLst>
                                      </p:cBhvr>
                                      <p:tavLst>
                                        <p:tav tm="0">
                                          <p:val>
                                            <p:strVal val="ppt_y"/>
                                          </p:val>
                                        </p:tav>
                                        <p:tav tm="100000">
                                          <p:val>
                                            <p:strVal val="ppt_y-.1"/>
                                          </p:val>
                                        </p:tav>
                                      </p:tavLst>
                                    </p:anim>
                                    <p:set>
                                      <p:cBhvr>
                                        <p:cTn id="15" dur="1" fill="hold">
                                          <p:stCondLst>
                                            <p:cond delay="499"/>
                                          </p:stCondLst>
                                        </p:cTn>
                                        <p:tgtEl>
                                          <p:spTgt spid="4105"/>
                                        </p:tgtEl>
                                        <p:attrNameLst>
                                          <p:attrName>style.visibility</p:attrName>
                                        </p:attrNameLst>
                                      </p:cBhvr>
                                      <p:to>
                                        <p:strVal val="hidden"/>
                                      </p:to>
                                    </p:se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4104"/>
                                        </p:tgtEl>
                                        <p:attrNameLst>
                                          <p:attrName>style.visibility</p:attrName>
                                        </p:attrNameLst>
                                      </p:cBhvr>
                                      <p:to>
                                        <p:strVal val="visible"/>
                                      </p:to>
                                    </p:set>
                                    <p:animEffect transition="in" filter="wipe(left)">
                                      <p:cBhvr>
                                        <p:cTn id="19" dur="500"/>
                                        <p:tgtEl>
                                          <p:spTgt spid="4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4" grpId="0" autoUpdateAnimBg="0"/>
      <p:bldP spid="4105" grpId="0" autoUpdateAnimBg="0"/>
      <p:bldP spid="4105" grpId="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6A79998-2BDC-AA7B-89ED-95EC749AC868}"/>
              </a:ext>
            </a:extLst>
          </p:cNvPr>
          <p:cNvSpPr>
            <a:spLocks noGrp="1" noChangeArrowheads="1"/>
          </p:cNvSpPr>
          <p:nvPr>
            <p:ph type="body" idx="1"/>
          </p:nvPr>
        </p:nvSpPr>
        <p:spPr>
          <a:xfrm>
            <a:off x="763059" y="952235"/>
            <a:ext cx="7617883" cy="4761177"/>
          </a:xfrm>
        </p:spPr>
        <p:txBody>
          <a:bodyPr/>
          <a:lstStyle/>
          <a:p>
            <a:pPr eaLnBrk="1" hangingPunct="1">
              <a:lnSpc>
                <a:spcPct val="80000"/>
              </a:lnSpc>
            </a:pPr>
            <a:r>
              <a:rPr lang="en-US" altLang="zh-CN" sz="1333"/>
              <a:t> </a:t>
            </a:r>
            <a:endParaRPr lang="en-US" altLang="zh-CN" sz="1333" b="1"/>
          </a:p>
          <a:p>
            <a:pPr eaLnBrk="1" hangingPunct="1">
              <a:lnSpc>
                <a:spcPct val="80000"/>
              </a:lnSpc>
            </a:pPr>
            <a:r>
              <a:rPr lang="zh-CN" altLang="en-US" sz="1333" b="1"/>
              <a:t>学习方式：</a:t>
            </a:r>
            <a:r>
              <a:rPr lang="zh-CN" altLang="en-US" b="1">
                <a:ea typeface="黑体" panose="02010609060101010101" pitchFamily="49" charset="-122"/>
              </a:rPr>
              <a:t>全国招生  函授学习  权威双证  国际互认</a:t>
            </a:r>
            <a:endParaRPr lang="zh-CN" altLang="en-US" sz="1333" b="1"/>
          </a:p>
          <a:p>
            <a:pPr eaLnBrk="1" hangingPunct="1">
              <a:lnSpc>
                <a:spcPct val="80000"/>
              </a:lnSpc>
            </a:pPr>
            <a:endParaRPr lang="en-US" altLang="zh-CN" sz="1333" b="1"/>
          </a:p>
          <a:p>
            <a:pPr eaLnBrk="1" hangingPunct="1">
              <a:lnSpc>
                <a:spcPct val="80000"/>
              </a:lnSpc>
            </a:pPr>
            <a:r>
              <a:rPr lang="zh-CN" altLang="en-US" sz="1333" b="1"/>
              <a:t>认证项目：注册</a:t>
            </a:r>
            <a:r>
              <a:rPr lang="en-US" altLang="zh-CN" sz="1333" b="1"/>
              <a:t> </a:t>
            </a:r>
            <a:r>
              <a:rPr lang="zh-CN" altLang="en-US" sz="1333" b="1"/>
              <a:t>职业经理、人力资源总监、品质经理、生产经理、营销策划师、物流经理、</a:t>
            </a:r>
            <a:endParaRPr lang="en-US" altLang="zh-CN" sz="1333" b="1"/>
          </a:p>
          <a:p>
            <a:pPr eaLnBrk="1" hangingPunct="1">
              <a:lnSpc>
                <a:spcPct val="80000"/>
              </a:lnSpc>
            </a:pPr>
            <a:r>
              <a:rPr lang="zh-CN" altLang="en-US" sz="1333" b="1"/>
              <a:t>          项目经理、企业管理咨询师、企业总经理、营销经理、财务总监、酒店经理、企业培训师</a:t>
            </a:r>
            <a:endParaRPr lang="en-US" altLang="zh-CN" sz="1333" b="1"/>
          </a:p>
          <a:p>
            <a:pPr eaLnBrk="1" hangingPunct="1">
              <a:lnSpc>
                <a:spcPct val="80000"/>
              </a:lnSpc>
            </a:pPr>
            <a:r>
              <a:rPr lang="zh-CN" altLang="en-US" sz="1333" b="1"/>
              <a:t>          采购经理、</a:t>
            </a:r>
            <a:r>
              <a:rPr lang="en-US" altLang="zh-CN" sz="1333" b="1"/>
              <a:t>IE</a:t>
            </a:r>
            <a:r>
              <a:rPr lang="zh-CN" altLang="en-US" sz="1333" b="1"/>
              <a:t>工业工程师、医院管理、行政总监、市场总监、工厂管理、服装企业管理、</a:t>
            </a:r>
            <a:endParaRPr lang="en-US" altLang="zh-CN" sz="1333" b="1"/>
          </a:p>
          <a:p>
            <a:pPr eaLnBrk="1" hangingPunct="1">
              <a:lnSpc>
                <a:spcPct val="80000"/>
              </a:lnSpc>
            </a:pPr>
            <a:r>
              <a:rPr lang="zh-CN" altLang="en-US" sz="1333" b="1"/>
              <a:t>          六西格玛管理师、车间主管、经济管理师、生产运营管理师、精益管理师等</a:t>
            </a:r>
            <a:r>
              <a:rPr lang="en-US" altLang="zh-CN" sz="1333" b="1"/>
              <a:t>MBA</a:t>
            </a:r>
            <a:r>
              <a:rPr lang="zh-CN" altLang="en-US" sz="1333" b="1"/>
              <a:t>等认证。</a:t>
            </a:r>
          </a:p>
          <a:p>
            <a:pPr eaLnBrk="1" hangingPunct="1">
              <a:lnSpc>
                <a:spcPct val="80000"/>
              </a:lnSpc>
            </a:pPr>
            <a:endParaRPr lang="zh-CN" altLang="en-US" sz="1333" b="1"/>
          </a:p>
          <a:p>
            <a:pPr eaLnBrk="1" hangingPunct="1">
              <a:lnSpc>
                <a:spcPct val="80000"/>
              </a:lnSpc>
            </a:pPr>
            <a:r>
              <a:rPr lang="zh-CN" altLang="en-US" sz="1333" b="1"/>
              <a:t>颁发双证：经理资格证</a:t>
            </a:r>
            <a:r>
              <a:rPr lang="en-US" altLang="zh-CN" sz="1333" b="1"/>
              <a:t>+MBA</a:t>
            </a:r>
            <a:r>
              <a:rPr lang="zh-CN" altLang="en-US" sz="1333" b="1"/>
              <a:t>研修证</a:t>
            </a:r>
            <a:r>
              <a:rPr lang="en-US" altLang="zh-CN" sz="1333" b="1"/>
              <a:t>+</a:t>
            </a:r>
            <a:r>
              <a:rPr lang="zh-CN" altLang="en-US" sz="1333" b="1"/>
              <a:t>全套学籍档案</a:t>
            </a:r>
          </a:p>
          <a:p>
            <a:pPr eaLnBrk="1" hangingPunct="1">
              <a:lnSpc>
                <a:spcPct val="80000"/>
              </a:lnSpc>
            </a:pPr>
            <a:r>
              <a:rPr lang="zh-CN" altLang="en-US" sz="1333" b="1"/>
              <a:t>收费标准  ：</a:t>
            </a:r>
            <a:r>
              <a:rPr lang="zh-CN" altLang="en-US" sz="1999" b="1"/>
              <a:t>仅收取</a:t>
            </a:r>
            <a:r>
              <a:rPr lang="en-US" altLang="zh-CN" sz="1999" b="1"/>
              <a:t>1280</a:t>
            </a:r>
            <a:r>
              <a:rPr lang="zh-CN" altLang="en-US" sz="1999" b="1"/>
              <a:t>元</a:t>
            </a:r>
            <a:r>
              <a:rPr lang="zh-CN" altLang="en-US" sz="1333"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333" b="1"/>
              <a:t>报名电话：</a:t>
            </a:r>
            <a:r>
              <a:rPr lang="en-US" altLang="zh-CN" sz="1333" b="1"/>
              <a:t>13684609885    0451—88342620 </a:t>
            </a:r>
          </a:p>
          <a:p>
            <a:pPr eaLnBrk="1" hangingPunct="1">
              <a:lnSpc>
                <a:spcPct val="80000"/>
              </a:lnSpc>
              <a:buFontTx/>
              <a:buNone/>
            </a:pPr>
            <a:r>
              <a:rPr lang="en-US" altLang="zh-CN" sz="1333" b="1"/>
              <a:t>        </a:t>
            </a:r>
            <a:r>
              <a:rPr lang="zh-CN" altLang="en-US" sz="1333" b="1"/>
              <a:t>微信公众号：</a:t>
            </a:r>
            <a:r>
              <a:rPr lang="en-US" altLang="zh-CN" sz="1333" b="1"/>
              <a:t>MHJY1999   </a:t>
            </a:r>
            <a:r>
              <a:rPr lang="zh-CN" altLang="en-US" sz="1333" b="1"/>
              <a:t>微信客服：</a:t>
            </a:r>
            <a:r>
              <a:rPr lang="en-US" altLang="zh-CN" sz="1333" b="1"/>
              <a:t>122285053    </a:t>
            </a:r>
            <a:r>
              <a:rPr lang="zh-CN" altLang="en-US" sz="1333" b="1"/>
              <a:t>咨询邮箱：</a:t>
            </a:r>
            <a:r>
              <a:rPr lang="en-US" altLang="zh-CN" sz="1333" b="1">
                <a:hlinkClick r:id="rId3"/>
              </a:rPr>
              <a:t>xchy007@163.com</a:t>
            </a:r>
            <a:r>
              <a:rPr lang="en-US" altLang="zh-CN" sz="1333" b="1"/>
              <a:t>   </a:t>
            </a:r>
          </a:p>
          <a:p>
            <a:pPr eaLnBrk="1" hangingPunct="1">
              <a:lnSpc>
                <a:spcPct val="80000"/>
              </a:lnSpc>
              <a:buFontTx/>
              <a:buNone/>
            </a:pPr>
            <a:r>
              <a:rPr lang="en-US" altLang="zh-CN" sz="1333" b="1"/>
              <a:t>        </a:t>
            </a:r>
            <a:r>
              <a:rPr lang="zh-CN" altLang="en-US" sz="1333" b="1"/>
              <a:t>咨询教师</a:t>
            </a:r>
            <a:r>
              <a:rPr lang="en-US" altLang="zh-CN" sz="1333" b="1"/>
              <a:t>: </a:t>
            </a:r>
            <a:r>
              <a:rPr lang="zh-CN" altLang="en-US" sz="1333" b="1"/>
              <a:t>王海涛 郑毅 </a:t>
            </a:r>
          </a:p>
          <a:p>
            <a:pPr eaLnBrk="1" hangingPunct="1">
              <a:lnSpc>
                <a:spcPct val="80000"/>
              </a:lnSpc>
            </a:pPr>
            <a:endParaRPr lang="zh-CN" altLang="en-US" sz="1333" b="1"/>
          </a:p>
          <a:p>
            <a:pPr algn="r" eaLnBrk="1" hangingPunct="1">
              <a:lnSpc>
                <a:spcPct val="80000"/>
              </a:lnSpc>
              <a:buFontTx/>
              <a:buNone/>
            </a:pPr>
            <a:r>
              <a:rPr lang="zh-CN" altLang="en-US" sz="1500" b="1"/>
              <a:t>颁证单位：中国经济管理大学</a:t>
            </a:r>
          </a:p>
          <a:p>
            <a:pPr algn="r" eaLnBrk="1" hangingPunct="1">
              <a:lnSpc>
                <a:spcPct val="80000"/>
              </a:lnSpc>
            </a:pPr>
            <a:r>
              <a:rPr lang="zh-CN" altLang="en-US" sz="1500" b="1"/>
              <a:t>主办单位：哈尔滨美华企业管理有限公司</a:t>
            </a:r>
            <a:endParaRPr lang="en-US" altLang="zh-CN" sz="1500" b="1"/>
          </a:p>
        </p:txBody>
      </p:sp>
      <p:sp>
        <p:nvSpPr>
          <p:cNvPr id="2051" name="WordArt 4">
            <a:extLst>
              <a:ext uri="{FF2B5EF4-FFF2-40B4-BE49-F238E27FC236}">
                <a16:creationId xmlns:a16="http://schemas.microsoft.com/office/drawing/2014/main" id="{0334F2F3-32A9-009A-5F31-491AA40964B6}"/>
              </a:ext>
            </a:extLst>
          </p:cNvPr>
          <p:cNvSpPr>
            <a:spLocks noChangeArrowheads="1" noChangeShapeType="1" noTextEdit="1"/>
          </p:cNvSpPr>
          <p:nvPr/>
        </p:nvSpPr>
        <p:spPr bwMode="auto">
          <a:xfrm flipH="1">
            <a:off x="10314456" y="4476829"/>
            <a:ext cx="179867" cy="343863"/>
          </a:xfrm>
          <a:prstGeom prst="rect">
            <a:avLst/>
          </a:prstGeom>
        </p:spPr>
        <p:txBody>
          <a:bodyPr wrap="none" fromWordArt="1">
            <a:prstTxWarp prst="textSlantUp">
              <a:avLst>
                <a:gd name="adj" fmla="val 32056"/>
              </a:avLst>
            </a:prstTxWarp>
          </a:bodyPr>
          <a:lstStyle/>
          <a:p>
            <a:pPr algn="ctr"/>
            <a:endParaRPr lang="zh-CN" altLang="en-US" sz="1416"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2CE73358-C710-5716-20F9-FC74F8C787CD}"/>
              </a:ext>
            </a:extLst>
          </p:cNvPr>
          <p:cNvSpPr>
            <a:spLocks noGrp="1" noChangeArrowheads="1"/>
          </p:cNvSpPr>
          <p:nvPr>
            <p:ph type="title"/>
          </p:nvPr>
        </p:nvSpPr>
        <p:spPr/>
        <p:txBody>
          <a:bodyPr/>
          <a:lstStyle/>
          <a:p>
            <a:pPr eaLnBrk="1" hangingPunct="1"/>
            <a:br>
              <a:rPr lang="en-US" altLang="zh-CN" sz="3332">
                <a:solidFill>
                  <a:srgbClr val="FF0000"/>
                </a:solidFill>
              </a:rPr>
            </a:br>
            <a:endParaRPr lang="en-US" altLang="zh-CN" sz="3332">
              <a:solidFill>
                <a:srgbClr val="FF0000"/>
              </a:solidFill>
            </a:endParaRPr>
          </a:p>
        </p:txBody>
      </p:sp>
      <p:sp>
        <p:nvSpPr>
          <p:cNvPr id="3080" name="WordArt 8">
            <a:extLst>
              <a:ext uri="{FF2B5EF4-FFF2-40B4-BE49-F238E27FC236}">
                <a16:creationId xmlns:a16="http://schemas.microsoft.com/office/drawing/2014/main" id="{42D91BD1-8E09-04D6-31BB-CDD954DFC587}"/>
              </a:ext>
            </a:extLst>
          </p:cNvPr>
          <p:cNvSpPr>
            <a:spLocks noChangeArrowheads="1" noChangeShapeType="1" noTextEdit="1"/>
          </p:cNvSpPr>
          <p:nvPr/>
        </p:nvSpPr>
        <p:spPr bwMode="auto">
          <a:xfrm>
            <a:off x="1092373" y="297555"/>
            <a:ext cx="6752959" cy="833212"/>
          </a:xfrm>
          <a:prstGeom prst="rect">
            <a:avLst/>
          </a:prstGeom>
        </p:spPr>
        <p:txBody>
          <a:bodyPr wrap="none" fromWordArt="1">
            <a:prstTxWarp prst="textPlain">
              <a:avLst>
                <a:gd name="adj" fmla="val 50000"/>
              </a:avLst>
            </a:prstTxWarp>
          </a:bodyPr>
          <a:lstStyle/>
          <a:p>
            <a:pPr algn="ctr" eaLnBrk="1" hangingPunct="1">
              <a:defRPr/>
            </a:pPr>
            <a:r>
              <a:rPr lang="zh-CN" altLang="en-US" sz="2999" b="1" kern="10" dirty="0">
                <a:ln w="9525">
                  <a:solidFill>
                    <a:srgbClr val="FF0000"/>
                  </a:solidFill>
                  <a:round/>
                  <a:headEnd/>
                  <a:tailEnd/>
                </a:ln>
                <a:solidFill>
                  <a:srgbClr val="FF0000"/>
                </a:solidFill>
                <a:latin typeface="黑体"/>
                <a:ea typeface="黑体"/>
              </a:rPr>
              <a:t>全国迷你型</a:t>
            </a:r>
            <a:r>
              <a:rPr lang="en-US" altLang="zh-CN" sz="2999" b="1" kern="10" dirty="0">
                <a:ln w="9525">
                  <a:solidFill>
                    <a:srgbClr val="FF0000"/>
                  </a:solidFill>
                  <a:round/>
                  <a:headEnd/>
                  <a:tailEnd/>
                </a:ln>
                <a:solidFill>
                  <a:srgbClr val="FF0000"/>
                </a:solidFill>
                <a:latin typeface="黑体"/>
                <a:ea typeface="黑体"/>
              </a:rPr>
              <a:t>MBA</a:t>
            </a:r>
            <a:r>
              <a:rPr lang="zh-CN" altLang="en-US" sz="2999"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E8A25DEE-5357-8BBC-C293-2C4FB9A81A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1830" y="4476830"/>
            <a:ext cx="1087135" cy="1087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23555" name="Text Box 7"/>
          <p:cNvSpPr txBox="1">
            <a:spLocks noChangeArrowheads="1"/>
          </p:cNvSpPr>
          <p:nvPr/>
        </p:nvSpPr>
        <p:spPr bwMode="auto">
          <a:xfrm>
            <a:off x="107950" y="96838"/>
            <a:ext cx="3262313" cy="461962"/>
          </a:xfrm>
          <a:prstGeom prst="rect">
            <a:avLst/>
          </a:prstGeom>
          <a:noFill/>
          <a:ln w="9525">
            <a:noFill/>
            <a:miter lim="800000"/>
            <a:headEnd/>
            <a:tailEnd/>
          </a:ln>
        </p:spPr>
        <p:txBody>
          <a:bodyPr wrap="none">
            <a:spAutoFit/>
          </a:bodyPr>
          <a:lstStyle/>
          <a:p>
            <a:pPr algn="l"/>
            <a:r>
              <a:rPr lang="zh-CN" altLang="en-US" sz="2400">
                <a:solidFill>
                  <a:schemeClr val="bg1"/>
                </a:solidFill>
                <a:latin typeface="Arial" pitchFamily="34" charset="0"/>
                <a:ea typeface="华康俪金黑W8" pitchFamily="1" charset="-122"/>
              </a:rPr>
              <a:t>录用通知书的法律性质</a:t>
            </a:r>
            <a:endParaRPr lang="zh-CN" sz="2400">
              <a:solidFill>
                <a:schemeClr val="bg1"/>
              </a:solidFill>
              <a:latin typeface="Arial" pitchFamily="34" charset="0"/>
              <a:ea typeface="华康俪金黑W8" pitchFamily="1" charset="-122"/>
            </a:endParaRPr>
          </a:p>
        </p:txBody>
      </p:sp>
      <p:sp>
        <p:nvSpPr>
          <p:cNvPr id="23557" name="Rectangle 1"/>
          <p:cNvSpPr>
            <a:spLocks noChangeArrowheads="1"/>
          </p:cNvSpPr>
          <p:nvPr/>
        </p:nvSpPr>
        <p:spPr bwMode="auto">
          <a:xfrm>
            <a:off x="214313" y="3389313"/>
            <a:ext cx="9178925" cy="452437"/>
          </a:xfrm>
          <a:prstGeom prst="rect">
            <a:avLst/>
          </a:prstGeom>
          <a:noFill/>
          <a:ln w="9525">
            <a:noFill/>
            <a:miter lim="800000"/>
            <a:headEnd/>
            <a:tailEnd/>
          </a:ln>
        </p:spPr>
        <p:txBody>
          <a:bodyPr anchor="ctr">
            <a:spAutoFit/>
          </a:bodyPr>
          <a:lstStyle/>
          <a:p>
            <a:pPr indent="266700" algn="l">
              <a:lnSpc>
                <a:spcPts val="3200"/>
              </a:lnSpc>
              <a:tabLst>
                <a:tab pos="3314700" algn="l"/>
              </a:tabLst>
            </a:pPr>
            <a:r>
              <a:rPr lang="en-US" altLang="zh-CN" sz="2400" b="1">
                <a:solidFill>
                  <a:srgbClr val="000000"/>
                </a:solidFill>
                <a:latin typeface="楷体" pitchFamily="49" charset="-122"/>
                <a:ea typeface="楷体" pitchFamily="49" charset="-122"/>
                <a:cs typeface="Times New Roman" pitchFamily="18" charset="0"/>
              </a:rPr>
              <a:t>    </a:t>
            </a:r>
            <a:endParaRPr lang="zh-CN" altLang="en-US" sz="2400">
              <a:latin typeface="楷体" pitchFamily="49" charset="-122"/>
              <a:ea typeface="楷体" pitchFamily="49" charset="-122"/>
              <a:cs typeface="宋体" pitchFamily="2" charset="-122"/>
            </a:endParaRPr>
          </a:p>
        </p:txBody>
      </p:sp>
      <p:sp>
        <p:nvSpPr>
          <p:cNvPr id="22" name="圆角矩形 21"/>
          <p:cNvSpPr/>
          <p:nvPr/>
        </p:nvSpPr>
        <p:spPr bwMode="auto">
          <a:xfrm>
            <a:off x="1643042" y="1070756"/>
            <a:ext cx="7358114" cy="571504"/>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zh-CN" altLang="zh-CN"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案例五：录用通知书发出后用人单位拒签劳动合同案</a:t>
            </a:r>
          </a:p>
        </p:txBody>
      </p:sp>
      <p:sp>
        <p:nvSpPr>
          <p:cNvPr id="23559" name="TextBox 23"/>
          <p:cNvSpPr txBox="1">
            <a:spLocks noChangeArrowheads="1"/>
          </p:cNvSpPr>
          <p:nvPr/>
        </p:nvSpPr>
        <p:spPr bwMode="auto">
          <a:xfrm>
            <a:off x="439738" y="1712913"/>
            <a:ext cx="8704262" cy="3786187"/>
          </a:xfrm>
          <a:prstGeom prst="rect">
            <a:avLst/>
          </a:prstGeom>
          <a:noFill/>
          <a:ln w="9525">
            <a:noFill/>
            <a:miter lim="800000"/>
            <a:headEnd/>
            <a:tailEnd/>
          </a:ln>
        </p:spPr>
        <p:txBody>
          <a:bodyPr wrap="none">
            <a:spAutoFit/>
          </a:bodyPr>
          <a:lstStyle/>
          <a:p>
            <a:pPr algn="l"/>
            <a:r>
              <a:rPr lang="en-US" altLang="zh-CN" sz="2000" b="1">
                <a:latin typeface="楷体" pitchFamily="49" charset="-122"/>
                <a:ea typeface="楷体" pitchFamily="49" charset="-122"/>
              </a:rPr>
              <a:t>    </a:t>
            </a:r>
            <a:r>
              <a:rPr lang="zh-CN" altLang="zh-CN" sz="2000" b="1">
                <a:latin typeface="楷体" pitchFamily="49" charset="-122"/>
                <a:ea typeface="楷体" pitchFamily="49" charset="-122"/>
              </a:rPr>
              <a:t>某公司因研发新项目的需要，急需一名编程员。经过面试，原在某软</a:t>
            </a:r>
            <a:endParaRPr lang="en-US" altLang="zh-CN" sz="2000" b="1">
              <a:latin typeface="楷体" pitchFamily="49" charset="-122"/>
              <a:ea typeface="楷体" pitchFamily="49" charset="-122"/>
            </a:endParaRPr>
          </a:p>
          <a:p>
            <a:pPr algn="l"/>
            <a:r>
              <a:rPr lang="zh-CN" altLang="zh-CN" sz="2000" b="1">
                <a:latin typeface="楷体" pitchFamily="49" charset="-122"/>
                <a:ea typeface="楷体" pitchFamily="49" charset="-122"/>
              </a:rPr>
              <a:t>件公司任编程员的程某被录用。为让项目尽快开工，该公司在决定录用程</a:t>
            </a:r>
            <a:endParaRPr lang="en-US" altLang="zh-CN" sz="2000" b="1">
              <a:latin typeface="楷体" pitchFamily="49" charset="-122"/>
              <a:ea typeface="楷体" pitchFamily="49" charset="-122"/>
            </a:endParaRPr>
          </a:p>
          <a:p>
            <a:pPr algn="l"/>
            <a:r>
              <a:rPr lang="zh-CN" altLang="zh-CN" sz="2000" b="1">
                <a:latin typeface="楷体" pitchFamily="49" charset="-122"/>
                <a:ea typeface="楷体" pitchFamily="49" charset="-122"/>
              </a:rPr>
              <a:t>某后即通过电邮向程某发出录用通知书，告知程某已被录用，并在通知书</a:t>
            </a:r>
            <a:endParaRPr lang="en-US" altLang="zh-CN" sz="2000" b="1">
              <a:latin typeface="楷体" pitchFamily="49" charset="-122"/>
              <a:ea typeface="楷体" pitchFamily="49" charset="-122"/>
            </a:endParaRPr>
          </a:p>
          <a:p>
            <a:pPr algn="l"/>
            <a:r>
              <a:rPr lang="zh-CN" altLang="zh-CN" sz="2000" b="1">
                <a:latin typeface="楷体" pitchFamily="49" charset="-122"/>
                <a:ea typeface="楷体" pitchFamily="49" charset="-122"/>
              </a:rPr>
              <a:t>中写明程某的职位、薪酬、试用期、工作内容、报到时间和联系人。程某</a:t>
            </a:r>
            <a:endParaRPr lang="en-US" altLang="zh-CN" sz="2000" b="1">
              <a:latin typeface="楷体" pitchFamily="49" charset="-122"/>
              <a:ea typeface="楷体" pitchFamily="49" charset="-122"/>
            </a:endParaRPr>
          </a:p>
          <a:p>
            <a:pPr algn="l"/>
            <a:r>
              <a:rPr lang="zh-CN" altLang="zh-CN" sz="2000" b="1">
                <a:latin typeface="楷体" pitchFamily="49" charset="-122"/>
                <a:ea typeface="楷体" pitchFamily="49" charset="-122"/>
              </a:rPr>
              <a:t>回函表示接受该职位，并辞去软件公司的工作。但在程某回函后第三天，</a:t>
            </a:r>
            <a:endParaRPr lang="en-US" altLang="zh-CN" sz="2000" b="1">
              <a:latin typeface="楷体" pitchFamily="49" charset="-122"/>
              <a:ea typeface="楷体" pitchFamily="49" charset="-122"/>
            </a:endParaRPr>
          </a:p>
          <a:p>
            <a:pPr algn="l"/>
            <a:r>
              <a:rPr lang="zh-CN" altLang="zh-CN" sz="2000" b="1">
                <a:latin typeface="楷体" pitchFamily="49" charset="-122"/>
                <a:ea typeface="楷体" pitchFamily="49" charset="-122"/>
              </a:rPr>
              <a:t>该公司总经理安排了一个编程员进来，导致该岗位多出一个人员。该公司</a:t>
            </a:r>
            <a:endParaRPr lang="en-US" altLang="zh-CN" sz="2000" b="1">
              <a:latin typeface="楷体" pitchFamily="49" charset="-122"/>
              <a:ea typeface="楷体" pitchFamily="49" charset="-122"/>
            </a:endParaRPr>
          </a:p>
          <a:p>
            <a:pPr algn="l"/>
            <a:r>
              <a:rPr lang="zh-CN" altLang="zh-CN" sz="2000" b="1">
                <a:latin typeface="楷体" pitchFamily="49" charset="-122"/>
                <a:ea typeface="楷体" pitchFamily="49" charset="-122"/>
              </a:rPr>
              <a:t>人力资源部遂告知程某，原来的录用通知取消，不用再来报到。双方为此</a:t>
            </a:r>
            <a:endParaRPr lang="en-US" altLang="zh-CN" sz="2000" b="1">
              <a:latin typeface="楷体" pitchFamily="49" charset="-122"/>
              <a:ea typeface="楷体" pitchFamily="49" charset="-122"/>
            </a:endParaRPr>
          </a:p>
          <a:p>
            <a:pPr algn="l"/>
            <a:r>
              <a:rPr lang="zh-CN" altLang="zh-CN" sz="2000" b="1">
                <a:latin typeface="楷体" pitchFamily="49" charset="-122"/>
                <a:ea typeface="楷体" pitchFamily="49" charset="-122"/>
              </a:rPr>
              <a:t>发生纠纷</a:t>
            </a:r>
            <a:r>
              <a:rPr lang="zh-CN" altLang="en-US" sz="2000" b="1">
                <a:latin typeface="楷体" pitchFamily="49" charset="-122"/>
                <a:ea typeface="楷体" pitchFamily="49" charset="-122"/>
              </a:rPr>
              <a:t>。</a:t>
            </a:r>
            <a:endParaRPr lang="en-US" altLang="zh-CN" sz="2000" b="1">
              <a:latin typeface="楷体" pitchFamily="49" charset="-122"/>
              <a:ea typeface="楷体" pitchFamily="49" charset="-122"/>
            </a:endParaRPr>
          </a:p>
          <a:p>
            <a:pPr algn="l"/>
            <a:r>
              <a:rPr lang="en-US" altLang="zh-CN" sz="2000" b="1">
                <a:latin typeface="楷体" pitchFamily="49" charset="-122"/>
                <a:ea typeface="楷体" pitchFamily="49" charset="-122"/>
              </a:rPr>
              <a:t>    </a:t>
            </a:r>
            <a:r>
              <a:rPr lang="zh-CN" altLang="zh-CN" sz="2000" b="1">
                <a:latin typeface="楷体" pitchFamily="49" charset="-122"/>
                <a:ea typeface="楷体" pitchFamily="49" charset="-122"/>
              </a:rPr>
              <a:t>程某要求公司赔偿自己与原软件公司尚未到期的三个月的工资和奖金，</a:t>
            </a:r>
            <a:endParaRPr lang="en-US" altLang="zh-CN" sz="2000" b="1">
              <a:latin typeface="楷体" pitchFamily="49" charset="-122"/>
              <a:ea typeface="楷体" pitchFamily="49" charset="-122"/>
            </a:endParaRPr>
          </a:p>
          <a:p>
            <a:pPr algn="l"/>
            <a:r>
              <a:rPr lang="zh-CN" altLang="zh-CN" sz="2000" b="1">
                <a:latin typeface="楷体" pitchFamily="49" charset="-122"/>
                <a:ea typeface="楷体" pitchFamily="49" charset="-122"/>
              </a:rPr>
              <a:t>辞职导致的年终奖损失，以及找新工作期间的一个月收入共</a:t>
            </a:r>
            <a:r>
              <a:rPr lang="en-US" altLang="zh-CN" sz="2000" b="1">
                <a:latin typeface="楷体" pitchFamily="49" charset="-122"/>
                <a:ea typeface="楷体" pitchFamily="49" charset="-122"/>
              </a:rPr>
              <a:t>3</a:t>
            </a:r>
            <a:r>
              <a:rPr lang="zh-CN" altLang="zh-CN" sz="2000" b="1">
                <a:latin typeface="楷体" pitchFamily="49" charset="-122"/>
                <a:ea typeface="楷体" pitchFamily="49" charset="-122"/>
              </a:rPr>
              <a:t>万元。该公司</a:t>
            </a:r>
            <a:endParaRPr lang="en-US" altLang="zh-CN" sz="2000" b="1">
              <a:latin typeface="楷体" pitchFamily="49" charset="-122"/>
              <a:ea typeface="楷体" pitchFamily="49" charset="-122"/>
            </a:endParaRPr>
          </a:p>
          <a:p>
            <a:pPr algn="l"/>
            <a:r>
              <a:rPr lang="zh-CN" altLang="zh-CN" sz="2000" b="1">
                <a:latin typeface="楷体" pitchFamily="49" charset="-122"/>
                <a:ea typeface="楷体" pitchFamily="49" charset="-122"/>
              </a:rPr>
              <a:t>认为单位尚未与程某签订劳动合同，与程某不存在劳动关系，程某的各项</a:t>
            </a:r>
            <a:endParaRPr lang="en-US" altLang="zh-CN" sz="2000" b="1">
              <a:latin typeface="楷体" pitchFamily="49" charset="-122"/>
              <a:ea typeface="楷体" pitchFamily="49" charset="-122"/>
            </a:endParaRPr>
          </a:p>
          <a:p>
            <a:pPr algn="l"/>
            <a:r>
              <a:rPr lang="zh-CN" altLang="zh-CN" sz="2000" b="1">
                <a:latin typeface="楷体" pitchFamily="49" charset="-122"/>
                <a:ea typeface="楷体" pitchFamily="49" charset="-122"/>
              </a:rPr>
              <a:t>损失是因为他的轻率辞职造成的</a:t>
            </a:r>
            <a:r>
              <a:rPr lang="en-US" altLang="zh-CN" sz="2000" b="1">
                <a:latin typeface="楷体" pitchFamily="49" charset="-122"/>
                <a:ea typeface="楷体" pitchFamily="49" charset="-122"/>
              </a:rPr>
              <a:t>.</a:t>
            </a:r>
            <a:endParaRPr lang="zh-CN" altLang="zh-CN" sz="2000" b="1">
              <a:latin typeface="楷体" pitchFamily="49" charset="-122"/>
              <a:ea typeface="楷体" pitchFamily="49" charset="-122"/>
            </a:endParaRPr>
          </a:p>
        </p:txBody>
      </p:sp>
    </p:spTree>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24579" name="Text Box 7"/>
          <p:cNvSpPr txBox="1">
            <a:spLocks noChangeArrowheads="1"/>
          </p:cNvSpPr>
          <p:nvPr/>
        </p:nvSpPr>
        <p:spPr bwMode="auto">
          <a:xfrm>
            <a:off x="107950" y="96838"/>
            <a:ext cx="3262313" cy="461962"/>
          </a:xfrm>
          <a:prstGeom prst="rect">
            <a:avLst/>
          </a:prstGeom>
          <a:noFill/>
          <a:ln w="9525">
            <a:noFill/>
            <a:miter lim="800000"/>
            <a:headEnd/>
            <a:tailEnd/>
          </a:ln>
        </p:spPr>
        <p:txBody>
          <a:bodyPr wrap="none">
            <a:spAutoFit/>
          </a:bodyPr>
          <a:lstStyle/>
          <a:p>
            <a:pPr algn="l"/>
            <a:r>
              <a:rPr lang="zh-CN" altLang="en-US" sz="2400">
                <a:solidFill>
                  <a:schemeClr val="bg1"/>
                </a:solidFill>
                <a:latin typeface="Arial" pitchFamily="34" charset="0"/>
                <a:ea typeface="华康俪金黑W8" pitchFamily="1" charset="-122"/>
              </a:rPr>
              <a:t>录用通知书的法律性质</a:t>
            </a:r>
            <a:endParaRPr lang="zh-CN" sz="2400">
              <a:solidFill>
                <a:schemeClr val="bg1"/>
              </a:solidFill>
              <a:latin typeface="Arial" pitchFamily="34" charset="0"/>
              <a:ea typeface="华康俪金黑W8" pitchFamily="1" charset="-122"/>
            </a:endParaRPr>
          </a:p>
        </p:txBody>
      </p:sp>
      <p:sp>
        <p:nvSpPr>
          <p:cNvPr id="24581" name="矩形 7"/>
          <p:cNvSpPr>
            <a:spLocks noChangeArrowheads="1"/>
          </p:cNvSpPr>
          <p:nvPr/>
        </p:nvSpPr>
        <p:spPr bwMode="auto">
          <a:xfrm>
            <a:off x="3786188" y="1427163"/>
            <a:ext cx="5214937" cy="1785937"/>
          </a:xfrm>
          <a:prstGeom prst="rect">
            <a:avLst/>
          </a:prstGeom>
          <a:noFill/>
          <a:ln w="9525">
            <a:noFill/>
            <a:miter lim="800000"/>
            <a:headEnd/>
            <a:tailEnd/>
          </a:ln>
        </p:spPr>
        <p:txBody>
          <a:bodyPr>
            <a:spAutoFit/>
          </a:bodyPr>
          <a:lstStyle/>
          <a:p>
            <a:pPr algn="l">
              <a:lnSpc>
                <a:spcPts val="3300"/>
              </a:lnSpc>
            </a:pPr>
            <a:r>
              <a:rPr lang="en-US" altLang="zh-CN" sz="2400" b="1"/>
              <a:t>        </a:t>
            </a:r>
            <a:r>
              <a:rPr lang="zh-CN" altLang="zh-CN" sz="2400" b="1"/>
              <a:t>录用通知书（</a:t>
            </a:r>
            <a:r>
              <a:rPr lang="en-US" altLang="zh-CN" sz="2400" b="1"/>
              <a:t>offer  letter</a:t>
            </a:r>
            <a:r>
              <a:rPr lang="zh-CN" altLang="zh-CN" sz="2400" b="1"/>
              <a:t>）是</a:t>
            </a:r>
            <a:endParaRPr lang="en-US" altLang="zh-CN" sz="2400" b="1"/>
          </a:p>
          <a:p>
            <a:pPr algn="l">
              <a:lnSpc>
                <a:spcPts val="3300"/>
              </a:lnSpc>
            </a:pPr>
            <a:r>
              <a:rPr lang="zh-CN" altLang="zh-CN" sz="2400" b="1"/>
              <a:t>用人单位向拟录用员工发出的愿意与</a:t>
            </a:r>
            <a:endParaRPr lang="en-US" altLang="zh-CN" sz="2400" b="1"/>
          </a:p>
          <a:p>
            <a:pPr algn="l">
              <a:lnSpc>
                <a:spcPts val="3300"/>
              </a:lnSpc>
            </a:pPr>
            <a:r>
              <a:rPr lang="zh-CN" altLang="zh-CN" sz="2400" b="1"/>
              <a:t>其建立劳动关系的单方意思表示。</a:t>
            </a:r>
            <a:endParaRPr lang="en-US" altLang="zh-CN" sz="2400" b="1"/>
          </a:p>
          <a:p>
            <a:pPr algn="l">
              <a:lnSpc>
                <a:spcPts val="3300"/>
              </a:lnSpc>
            </a:pPr>
            <a:endParaRPr lang="zh-CN" altLang="en-US" sz="2400" b="1"/>
          </a:p>
        </p:txBody>
      </p:sp>
      <p:pic>
        <p:nvPicPr>
          <p:cNvPr id="24582" name="Picture 2" descr="职场男女"/>
          <p:cNvPicPr>
            <a:picLocks noChangeAspect="1" noChangeArrowheads="1"/>
          </p:cNvPicPr>
          <p:nvPr/>
        </p:nvPicPr>
        <p:blipFill>
          <a:blip r:embed="rId4" cstate="print"/>
          <a:srcRect/>
          <a:stretch>
            <a:fillRect/>
          </a:stretch>
        </p:blipFill>
        <p:spPr bwMode="auto">
          <a:xfrm>
            <a:off x="0" y="712788"/>
            <a:ext cx="3549650" cy="5000625"/>
          </a:xfrm>
          <a:prstGeom prst="rect">
            <a:avLst/>
          </a:prstGeom>
          <a:noFill/>
          <a:ln w="9525">
            <a:noFill/>
            <a:miter lim="800000"/>
            <a:headEnd/>
            <a:tailEnd/>
          </a:ln>
        </p:spPr>
      </p:pic>
      <p:sp>
        <p:nvSpPr>
          <p:cNvPr id="24583" name="TextBox 9"/>
          <p:cNvSpPr txBox="1">
            <a:spLocks noChangeArrowheads="1"/>
          </p:cNvSpPr>
          <p:nvPr/>
        </p:nvSpPr>
        <p:spPr bwMode="auto">
          <a:xfrm>
            <a:off x="3857625" y="3143250"/>
            <a:ext cx="5286375" cy="2143125"/>
          </a:xfrm>
          <a:prstGeom prst="rect">
            <a:avLst/>
          </a:prstGeom>
          <a:noFill/>
          <a:ln w="9525">
            <a:noFill/>
            <a:miter lim="800000"/>
            <a:headEnd/>
            <a:tailEnd/>
          </a:ln>
        </p:spPr>
        <p:txBody>
          <a:bodyPr>
            <a:spAutoFit/>
          </a:bodyPr>
          <a:lstStyle/>
          <a:p>
            <a:pPr algn="l">
              <a:lnSpc>
                <a:spcPts val="3200"/>
              </a:lnSpc>
              <a:buFont typeface="Wingdings" pitchFamily="2" charset="2"/>
              <a:buChar char="n"/>
            </a:pPr>
            <a:r>
              <a:rPr lang="zh-CN" altLang="en-US" sz="2400" b="1"/>
              <a:t>录用通知书不是劳动合同，不适用劳动法的规定；</a:t>
            </a:r>
            <a:endParaRPr lang="en-US" altLang="zh-CN" sz="2400" b="1"/>
          </a:p>
          <a:p>
            <a:pPr algn="l">
              <a:lnSpc>
                <a:spcPts val="3200"/>
              </a:lnSpc>
              <a:buFont typeface="Wingdings" pitchFamily="2" charset="2"/>
              <a:buChar char="n"/>
            </a:pPr>
            <a:r>
              <a:rPr lang="zh-CN" altLang="zh-CN" sz="2400" b="1"/>
              <a:t>录用通知书</a:t>
            </a:r>
            <a:r>
              <a:rPr lang="zh-CN" altLang="en-US" sz="2400" b="1"/>
              <a:t>是</a:t>
            </a:r>
            <a:r>
              <a:rPr lang="zh-CN" altLang="zh-CN" sz="2400" b="1"/>
              <a:t>用人单位向应聘人员发出的关于建立劳动关系的邀约，适用民事合同法的规定</a:t>
            </a:r>
            <a:r>
              <a:rPr lang="zh-CN" altLang="en-US" sz="2400" b="1"/>
              <a:t>；</a:t>
            </a:r>
            <a:endParaRPr lang="zh-CN" altLang="en-US" sz="2400"/>
          </a:p>
        </p:txBody>
      </p:sp>
    </p:spTree>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25603" name="Text Box 7"/>
          <p:cNvSpPr txBox="1">
            <a:spLocks noChangeArrowheads="1"/>
          </p:cNvSpPr>
          <p:nvPr/>
        </p:nvSpPr>
        <p:spPr bwMode="auto">
          <a:xfrm>
            <a:off x="261938" y="96838"/>
            <a:ext cx="2954337" cy="461962"/>
          </a:xfrm>
          <a:prstGeom prst="rect">
            <a:avLst/>
          </a:prstGeom>
          <a:noFill/>
          <a:ln w="9525">
            <a:noFill/>
            <a:miter lim="800000"/>
            <a:headEnd/>
            <a:tailEnd/>
          </a:ln>
        </p:spPr>
        <p:txBody>
          <a:bodyPr wrap="none">
            <a:spAutoFit/>
          </a:bodyPr>
          <a:lstStyle/>
          <a:p>
            <a:r>
              <a:rPr lang="zh-CN" altLang="zh-CN" sz="2400">
                <a:solidFill>
                  <a:schemeClr val="bg1"/>
                </a:solidFill>
                <a:latin typeface="Arial" pitchFamily="34" charset="0"/>
                <a:ea typeface="华康俪金黑W8" pitchFamily="1" charset="-122"/>
              </a:rPr>
              <a:t>正确运用录用通知书</a:t>
            </a:r>
          </a:p>
        </p:txBody>
      </p:sp>
      <p:sp>
        <p:nvSpPr>
          <p:cNvPr id="25605" name="TextBox 10"/>
          <p:cNvSpPr txBox="1">
            <a:spLocks noChangeArrowheads="1"/>
          </p:cNvSpPr>
          <p:nvPr/>
        </p:nvSpPr>
        <p:spPr bwMode="auto">
          <a:xfrm>
            <a:off x="428625" y="1498600"/>
            <a:ext cx="8264525" cy="3362325"/>
          </a:xfrm>
          <a:prstGeom prst="rect">
            <a:avLst/>
          </a:prstGeom>
          <a:noFill/>
          <a:ln w="9525">
            <a:noFill/>
            <a:miter lim="800000"/>
            <a:headEnd/>
            <a:tailEnd/>
          </a:ln>
        </p:spPr>
        <p:txBody>
          <a:bodyPr wrap="none">
            <a:spAutoFit/>
          </a:bodyPr>
          <a:lstStyle/>
          <a:p>
            <a:pPr marL="342900" indent="-342900" algn="l">
              <a:lnSpc>
                <a:spcPts val="3700"/>
              </a:lnSpc>
            </a:pPr>
            <a:r>
              <a:rPr lang="en-US" altLang="zh-CN" sz="2400" b="1"/>
              <a:t>1. </a:t>
            </a:r>
            <a:r>
              <a:rPr lang="zh-CN" altLang="zh-CN" sz="2400" b="1"/>
              <a:t>以意向书的形式来代替录用通知书</a:t>
            </a:r>
            <a:r>
              <a:rPr lang="zh-CN" altLang="en-US" sz="2400" b="1"/>
              <a:t>。优点是不具有法律效</a:t>
            </a:r>
            <a:endParaRPr lang="en-US" altLang="zh-CN" sz="2400" b="1"/>
          </a:p>
          <a:p>
            <a:pPr marL="342900" indent="-342900" algn="l">
              <a:lnSpc>
                <a:spcPts val="3700"/>
              </a:lnSpc>
            </a:pPr>
            <a:r>
              <a:rPr lang="en-US" altLang="zh-CN" sz="2400" b="1"/>
              <a:t>    </a:t>
            </a:r>
            <a:r>
              <a:rPr lang="zh-CN" altLang="en-US" sz="2400" b="1"/>
              <a:t>力，缺点是容易让应聘者感到公司缺乏诚意。</a:t>
            </a:r>
            <a:endParaRPr lang="en-US" altLang="zh-CN" sz="2400" b="1"/>
          </a:p>
          <a:p>
            <a:pPr marL="342900" indent="-342900" algn="l">
              <a:lnSpc>
                <a:spcPts val="3700"/>
              </a:lnSpc>
            </a:pPr>
            <a:r>
              <a:rPr lang="en-US" altLang="zh-CN" sz="2400" b="1"/>
              <a:t>2. </a:t>
            </a:r>
            <a:r>
              <a:rPr lang="zh-CN" altLang="zh-CN" sz="2400" b="1"/>
              <a:t>列明不予录用的除外情形，以保留一定的录用主动权。</a:t>
            </a:r>
            <a:endParaRPr lang="en-US" altLang="zh-CN" sz="2400" b="1"/>
          </a:p>
          <a:p>
            <a:pPr marL="342900" indent="-342900" algn="l">
              <a:lnSpc>
                <a:spcPts val="3700"/>
              </a:lnSpc>
            </a:pPr>
            <a:r>
              <a:rPr lang="en-US" altLang="zh-CN" sz="2400" b="1"/>
              <a:t>3. </a:t>
            </a:r>
            <a:r>
              <a:rPr lang="zh-CN" altLang="zh-CN" sz="2400" b="1"/>
              <a:t>明确应聘者应予承诺的期限</a:t>
            </a:r>
            <a:endParaRPr lang="en-US" altLang="zh-CN" sz="2400" b="1"/>
          </a:p>
          <a:p>
            <a:pPr marL="342900" indent="-342900" algn="l">
              <a:lnSpc>
                <a:spcPts val="3700"/>
              </a:lnSpc>
            </a:pPr>
            <a:r>
              <a:rPr lang="en-US" altLang="zh-CN" sz="2400" b="1"/>
              <a:t>4. </a:t>
            </a:r>
            <a:r>
              <a:rPr lang="zh-CN" altLang="en-US" sz="2400" b="1"/>
              <a:t>先体检再发</a:t>
            </a:r>
            <a:r>
              <a:rPr lang="en-US" altLang="zh-CN" sz="2400" b="1"/>
              <a:t>offer</a:t>
            </a:r>
          </a:p>
          <a:p>
            <a:pPr marL="342900" indent="-342900" algn="l">
              <a:lnSpc>
                <a:spcPts val="3700"/>
              </a:lnSpc>
            </a:pPr>
            <a:r>
              <a:rPr lang="en-US" altLang="zh-CN" sz="2400" b="1"/>
              <a:t>5. </a:t>
            </a:r>
            <a:r>
              <a:rPr lang="zh-CN" altLang="zh-CN" sz="2400" b="1"/>
              <a:t>用人单位发出录用通知书后</a:t>
            </a:r>
            <a:r>
              <a:rPr lang="zh-CN" altLang="en-US" sz="2400" b="1"/>
              <a:t>又</a:t>
            </a:r>
            <a:r>
              <a:rPr lang="zh-CN" altLang="zh-CN" sz="2400" b="1"/>
              <a:t>反悔的，</a:t>
            </a:r>
            <a:endParaRPr lang="en-US" altLang="zh-CN" sz="2400" b="1"/>
          </a:p>
          <a:p>
            <a:pPr marL="342900" indent="-342900" algn="l">
              <a:lnSpc>
                <a:spcPts val="3700"/>
              </a:lnSpc>
            </a:pPr>
            <a:r>
              <a:rPr lang="en-US" altLang="zh-CN" sz="2400" b="1"/>
              <a:t>    </a:t>
            </a:r>
            <a:r>
              <a:rPr lang="zh-CN" altLang="en-US" sz="2400" b="1"/>
              <a:t>通过协商或者签订短期合同的方式解决。</a:t>
            </a:r>
          </a:p>
        </p:txBody>
      </p:sp>
      <p:grpSp>
        <p:nvGrpSpPr>
          <p:cNvPr id="25606" name="组合 11"/>
          <p:cNvGrpSpPr>
            <a:grpSpLocks/>
          </p:cNvGrpSpPr>
          <p:nvPr/>
        </p:nvGrpSpPr>
        <p:grpSpPr bwMode="auto">
          <a:xfrm>
            <a:off x="6000750" y="2713038"/>
            <a:ext cx="3071813" cy="2808287"/>
            <a:chOff x="4714876" y="2000240"/>
            <a:chExt cx="4000528" cy="3697526"/>
          </a:xfrm>
        </p:grpSpPr>
        <p:grpSp>
          <p:nvGrpSpPr>
            <p:cNvPr id="25607" name="组合 20"/>
            <p:cNvGrpSpPr>
              <a:grpSpLocks/>
            </p:cNvGrpSpPr>
            <p:nvPr/>
          </p:nvGrpSpPr>
          <p:grpSpPr bwMode="auto">
            <a:xfrm>
              <a:off x="4714876" y="3786190"/>
              <a:ext cx="4000528" cy="1911576"/>
              <a:chOff x="1857356" y="3786190"/>
              <a:chExt cx="5299075" cy="2532062"/>
            </a:xfrm>
          </p:grpSpPr>
          <p:sp>
            <p:nvSpPr>
              <p:cNvPr id="25609" name="Freeform 8"/>
              <p:cNvSpPr>
                <a:spLocks/>
              </p:cNvSpPr>
              <p:nvPr/>
            </p:nvSpPr>
            <p:spPr bwMode="auto">
              <a:xfrm>
                <a:off x="1857356" y="3786190"/>
                <a:ext cx="5299075" cy="2532062"/>
              </a:xfrm>
              <a:custGeom>
                <a:avLst/>
                <a:gdLst>
                  <a:gd name="T0" fmla="*/ 4519027 w 1413"/>
                  <a:gd name="T1" fmla="*/ 2156942 h 675"/>
                  <a:gd name="T2" fmla="*/ 5299075 w 1413"/>
                  <a:gd name="T3" fmla="*/ 1264155 h 675"/>
                  <a:gd name="T4" fmla="*/ 4519027 w 1413"/>
                  <a:gd name="T5" fmla="*/ 371369 h 675"/>
                  <a:gd name="T6" fmla="*/ 2647662 w 1413"/>
                  <a:gd name="T7" fmla="*/ 0 h 675"/>
                  <a:gd name="T8" fmla="*/ 780048 w 1413"/>
                  <a:gd name="T9" fmla="*/ 371369 h 675"/>
                  <a:gd name="T10" fmla="*/ 0 w 1413"/>
                  <a:gd name="T11" fmla="*/ 1264155 h 675"/>
                  <a:gd name="T12" fmla="*/ 780048 w 1413"/>
                  <a:gd name="T13" fmla="*/ 2156942 h 675"/>
                  <a:gd name="T14" fmla="*/ 2647662 w 1413"/>
                  <a:gd name="T15" fmla="*/ 2532062 h 675"/>
                  <a:gd name="T16" fmla="*/ 4519027 w 1413"/>
                  <a:gd name="T17" fmla="*/ 2156942 h 6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3"/>
                  <a:gd name="T28" fmla="*/ 0 h 675"/>
                  <a:gd name="T29" fmla="*/ 1413 w 1413"/>
                  <a:gd name="T30" fmla="*/ 675 h 6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3" h="675">
                    <a:moveTo>
                      <a:pt x="1205" y="575"/>
                    </a:moveTo>
                    <a:cubicBezTo>
                      <a:pt x="1344" y="509"/>
                      <a:pt x="1413" y="430"/>
                      <a:pt x="1413" y="337"/>
                    </a:cubicBezTo>
                    <a:cubicBezTo>
                      <a:pt x="1413" y="244"/>
                      <a:pt x="1344" y="164"/>
                      <a:pt x="1205" y="99"/>
                    </a:cubicBezTo>
                    <a:cubicBezTo>
                      <a:pt x="1067" y="33"/>
                      <a:pt x="901" y="0"/>
                      <a:pt x="706" y="0"/>
                    </a:cubicBezTo>
                    <a:cubicBezTo>
                      <a:pt x="511" y="0"/>
                      <a:pt x="345" y="33"/>
                      <a:pt x="208" y="99"/>
                    </a:cubicBezTo>
                    <a:cubicBezTo>
                      <a:pt x="69" y="164"/>
                      <a:pt x="0" y="244"/>
                      <a:pt x="0" y="337"/>
                    </a:cubicBezTo>
                    <a:cubicBezTo>
                      <a:pt x="0" y="430"/>
                      <a:pt x="69" y="509"/>
                      <a:pt x="208" y="575"/>
                    </a:cubicBezTo>
                    <a:cubicBezTo>
                      <a:pt x="345" y="642"/>
                      <a:pt x="511" y="675"/>
                      <a:pt x="706" y="675"/>
                    </a:cubicBezTo>
                    <a:cubicBezTo>
                      <a:pt x="901" y="675"/>
                      <a:pt x="1067" y="642"/>
                      <a:pt x="1205" y="575"/>
                    </a:cubicBezTo>
                    <a:close/>
                  </a:path>
                </a:pathLst>
              </a:custGeom>
              <a:solidFill>
                <a:srgbClr val="94BEDF"/>
              </a:solidFill>
              <a:ln w="9525">
                <a:noFill/>
                <a:round/>
                <a:headEnd/>
                <a:tailEnd/>
              </a:ln>
            </p:spPr>
            <p:txBody>
              <a:bodyPr/>
              <a:lstStyle/>
              <a:p>
                <a:endParaRPr lang="zh-CN" altLang="en-US"/>
              </a:p>
            </p:txBody>
          </p:sp>
          <p:sp>
            <p:nvSpPr>
              <p:cNvPr id="25610" name="Freeform 9"/>
              <p:cNvSpPr>
                <a:spLocks/>
              </p:cNvSpPr>
              <p:nvPr/>
            </p:nvSpPr>
            <p:spPr bwMode="auto">
              <a:xfrm>
                <a:off x="2214546" y="4071942"/>
                <a:ext cx="4702175" cy="1905000"/>
              </a:xfrm>
              <a:custGeom>
                <a:avLst/>
                <a:gdLst>
                  <a:gd name="T0" fmla="*/ 4015973 w 1254"/>
                  <a:gd name="T1" fmla="*/ 281250 h 508"/>
                  <a:gd name="T2" fmla="*/ 3910980 w 1254"/>
                  <a:gd name="T3" fmla="*/ 243750 h 508"/>
                  <a:gd name="T4" fmla="*/ 2354837 w 1254"/>
                  <a:gd name="T5" fmla="*/ 0 h 508"/>
                  <a:gd name="T6" fmla="*/ 686203 w 1254"/>
                  <a:gd name="T7" fmla="*/ 281250 h 508"/>
                  <a:gd name="T8" fmla="*/ 0 w 1254"/>
                  <a:gd name="T9" fmla="*/ 952500 h 508"/>
                  <a:gd name="T10" fmla="*/ 682453 w 1254"/>
                  <a:gd name="T11" fmla="*/ 1623750 h 508"/>
                  <a:gd name="T12" fmla="*/ 686203 w 1254"/>
                  <a:gd name="T13" fmla="*/ 1623750 h 508"/>
                  <a:gd name="T14" fmla="*/ 2354837 w 1254"/>
                  <a:gd name="T15" fmla="*/ 1905000 h 508"/>
                  <a:gd name="T16" fmla="*/ 4015973 w 1254"/>
                  <a:gd name="T17" fmla="*/ 1623750 h 508"/>
                  <a:gd name="T18" fmla="*/ 4702175 w 1254"/>
                  <a:gd name="T19" fmla="*/ 952500 h 508"/>
                  <a:gd name="T20" fmla="*/ 4015973 w 1254"/>
                  <a:gd name="T21" fmla="*/ 281250 h 50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54"/>
                  <a:gd name="T34" fmla="*/ 0 h 508"/>
                  <a:gd name="T35" fmla="*/ 1254 w 1254"/>
                  <a:gd name="T36" fmla="*/ 508 h 50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54" h="508">
                    <a:moveTo>
                      <a:pt x="1071" y="75"/>
                    </a:moveTo>
                    <a:cubicBezTo>
                      <a:pt x="1061" y="71"/>
                      <a:pt x="1052" y="68"/>
                      <a:pt x="1043" y="65"/>
                    </a:cubicBezTo>
                    <a:cubicBezTo>
                      <a:pt x="926" y="22"/>
                      <a:pt x="787" y="0"/>
                      <a:pt x="628" y="0"/>
                    </a:cubicBezTo>
                    <a:cubicBezTo>
                      <a:pt x="454" y="0"/>
                      <a:pt x="306" y="25"/>
                      <a:pt x="183" y="75"/>
                    </a:cubicBezTo>
                    <a:cubicBezTo>
                      <a:pt x="61" y="124"/>
                      <a:pt x="0" y="184"/>
                      <a:pt x="0" y="254"/>
                    </a:cubicBezTo>
                    <a:cubicBezTo>
                      <a:pt x="0" y="324"/>
                      <a:pt x="61" y="383"/>
                      <a:pt x="182" y="433"/>
                    </a:cubicBezTo>
                    <a:cubicBezTo>
                      <a:pt x="182" y="433"/>
                      <a:pt x="182" y="433"/>
                      <a:pt x="183" y="433"/>
                    </a:cubicBezTo>
                    <a:cubicBezTo>
                      <a:pt x="306" y="483"/>
                      <a:pt x="454" y="508"/>
                      <a:pt x="628" y="508"/>
                    </a:cubicBezTo>
                    <a:cubicBezTo>
                      <a:pt x="801" y="508"/>
                      <a:pt x="948" y="483"/>
                      <a:pt x="1071" y="433"/>
                    </a:cubicBezTo>
                    <a:cubicBezTo>
                      <a:pt x="1193" y="384"/>
                      <a:pt x="1254" y="324"/>
                      <a:pt x="1254" y="254"/>
                    </a:cubicBezTo>
                    <a:cubicBezTo>
                      <a:pt x="1254" y="184"/>
                      <a:pt x="1193" y="124"/>
                      <a:pt x="1071" y="75"/>
                    </a:cubicBezTo>
                    <a:close/>
                  </a:path>
                </a:pathLst>
              </a:custGeom>
              <a:solidFill>
                <a:srgbClr val="BFD6E8"/>
              </a:solidFill>
              <a:ln w="9525">
                <a:noFill/>
                <a:round/>
                <a:headEnd/>
                <a:tailEnd/>
              </a:ln>
            </p:spPr>
            <p:txBody>
              <a:bodyPr/>
              <a:lstStyle/>
              <a:p>
                <a:endParaRPr lang="zh-CN" altLang="en-US"/>
              </a:p>
            </p:txBody>
          </p:sp>
        </p:grpSp>
        <p:pic>
          <p:nvPicPr>
            <p:cNvPr id="25608" name="Picture 3" descr="D:\3.png"/>
            <p:cNvPicPr>
              <a:picLocks noChangeAspect="1" noChangeArrowheads="1"/>
            </p:cNvPicPr>
            <p:nvPr/>
          </p:nvPicPr>
          <p:blipFill>
            <a:blip r:embed="rId4" cstate="print"/>
            <a:srcRect/>
            <a:stretch>
              <a:fillRect/>
            </a:stretch>
          </p:blipFill>
          <p:spPr bwMode="auto">
            <a:xfrm>
              <a:off x="5000628" y="2000240"/>
              <a:ext cx="3339857" cy="3214710"/>
            </a:xfrm>
            <a:prstGeom prst="rect">
              <a:avLst/>
            </a:prstGeom>
            <a:noFill/>
            <a:ln w="9525">
              <a:noFill/>
              <a:miter lim="800000"/>
              <a:headEnd/>
              <a:tailEnd/>
            </a:ln>
          </p:spPr>
        </p:pic>
      </p:grpSp>
    </p:spTree>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4" descr="http://pic9.nipic.com/20100820/2531170_075628188284_2.jpg"/>
          <p:cNvPicPr>
            <a:picLocks noChangeAspect="1" noChangeArrowheads="1"/>
          </p:cNvPicPr>
          <p:nvPr/>
        </p:nvPicPr>
        <p:blipFill>
          <a:blip r:embed="rId3" cstate="print"/>
          <a:srcRect/>
          <a:stretch>
            <a:fillRect/>
          </a:stretch>
        </p:blipFill>
        <p:spPr bwMode="auto">
          <a:xfrm>
            <a:off x="4113213" y="927100"/>
            <a:ext cx="5030787" cy="4786313"/>
          </a:xfrm>
          <a:prstGeom prst="rect">
            <a:avLst/>
          </a:prstGeom>
          <a:noFill/>
          <a:ln w="9525">
            <a:noFill/>
            <a:miter lim="800000"/>
            <a:headEnd/>
            <a:tailEnd/>
          </a:ln>
        </p:spPr>
      </p:pic>
      <p:pic>
        <p:nvPicPr>
          <p:cNvPr id="26627" name="Picture 2" descr="顶条副本"/>
          <p:cNvPicPr>
            <a:picLocks noChangeAspect="1" noChangeArrowheads="1"/>
          </p:cNvPicPr>
          <p:nvPr/>
        </p:nvPicPr>
        <p:blipFill>
          <a:blip r:embed="rId4" cstate="print"/>
          <a:srcRect/>
          <a:stretch>
            <a:fillRect/>
          </a:stretch>
        </p:blipFill>
        <p:spPr bwMode="auto">
          <a:xfrm>
            <a:off x="0" y="0"/>
            <a:ext cx="9144000" cy="1036638"/>
          </a:xfrm>
          <a:prstGeom prst="rect">
            <a:avLst/>
          </a:prstGeom>
          <a:noFill/>
          <a:ln w="9525">
            <a:noFill/>
            <a:miter lim="800000"/>
            <a:headEnd/>
            <a:tailEnd/>
          </a:ln>
        </p:spPr>
      </p:pic>
      <p:sp>
        <p:nvSpPr>
          <p:cNvPr id="26628" name="Text Box 7"/>
          <p:cNvSpPr txBox="1">
            <a:spLocks noChangeArrowheads="1"/>
          </p:cNvSpPr>
          <p:nvPr/>
        </p:nvSpPr>
        <p:spPr bwMode="auto">
          <a:xfrm>
            <a:off x="285750" y="141288"/>
            <a:ext cx="4186238" cy="461962"/>
          </a:xfrm>
          <a:prstGeom prst="rect">
            <a:avLst/>
          </a:prstGeom>
          <a:noFill/>
          <a:ln w="9525">
            <a:noFill/>
            <a:miter lim="800000"/>
            <a:headEnd/>
            <a:tailEnd/>
          </a:ln>
        </p:spPr>
        <p:txBody>
          <a:bodyPr wrap="none">
            <a:spAutoFit/>
          </a:bodyPr>
          <a:lstStyle/>
          <a:p>
            <a:pPr algn="l"/>
            <a:r>
              <a:rPr lang="zh-CN" altLang="zh-CN" sz="2400">
                <a:solidFill>
                  <a:schemeClr val="bg1"/>
                </a:solidFill>
                <a:latin typeface="Arial" pitchFamily="34" charset="0"/>
                <a:ea typeface="华康俪金黑W8" pitchFamily="1" charset="-122"/>
              </a:rPr>
              <a:t>录用通知书和劳动合同的关系</a:t>
            </a:r>
          </a:p>
        </p:txBody>
      </p:sp>
      <p:sp>
        <p:nvSpPr>
          <p:cNvPr id="26630" name="TextBox 11"/>
          <p:cNvSpPr txBox="1">
            <a:spLocks noChangeArrowheads="1"/>
          </p:cNvSpPr>
          <p:nvPr/>
        </p:nvSpPr>
        <p:spPr bwMode="auto">
          <a:xfrm>
            <a:off x="428625" y="1641475"/>
            <a:ext cx="6286500" cy="2928938"/>
          </a:xfrm>
          <a:prstGeom prst="rect">
            <a:avLst/>
          </a:prstGeom>
          <a:noFill/>
          <a:ln w="9525">
            <a:noFill/>
            <a:miter lim="800000"/>
            <a:headEnd/>
            <a:tailEnd/>
          </a:ln>
        </p:spPr>
        <p:txBody>
          <a:bodyPr>
            <a:spAutoFit/>
          </a:bodyPr>
          <a:lstStyle/>
          <a:p>
            <a:pPr algn="l">
              <a:lnSpc>
                <a:spcPts val="3200"/>
              </a:lnSpc>
              <a:buFont typeface="Wingdings" pitchFamily="2" charset="2"/>
              <a:buChar char="n"/>
            </a:pPr>
            <a:r>
              <a:rPr lang="zh-CN" altLang="en-US" sz="2400" b="1"/>
              <a:t>用人单位应在</a:t>
            </a:r>
            <a:r>
              <a:rPr lang="zh-CN" altLang="zh-CN" sz="2400" b="1"/>
              <a:t>员工入职后一个月内与其签订</a:t>
            </a:r>
            <a:r>
              <a:rPr lang="en-US" altLang="zh-CN" sz="2400" b="1"/>
              <a:t>  </a:t>
            </a:r>
          </a:p>
          <a:p>
            <a:pPr algn="l">
              <a:lnSpc>
                <a:spcPts val="3200"/>
              </a:lnSpc>
            </a:pPr>
            <a:r>
              <a:rPr lang="en-US" altLang="zh-CN" sz="2400" b="1"/>
              <a:t>   </a:t>
            </a:r>
            <a:r>
              <a:rPr lang="zh-CN" altLang="zh-CN" sz="2400" b="1"/>
              <a:t>正式的劳动合同</a:t>
            </a:r>
            <a:r>
              <a:rPr lang="zh-CN" altLang="en-US" sz="2400" b="1"/>
              <a:t>；</a:t>
            </a:r>
            <a:endParaRPr lang="en-US" altLang="zh-CN" sz="2400" b="1"/>
          </a:p>
          <a:p>
            <a:pPr algn="l">
              <a:lnSpc>
                <a:spcPts val="3200"/>
              </a:lnSpc>
              <a:buFont typeface="Wingdings" pitchFamily="2" charset="2"/>
              <a:buChar char="n"/>
            </a:pPr>
            <a:r>
              <a:rPr lang="zh-CN" altLang="en-US" sz="2400" b="1"/>
              <a:t>在内容上，两者有相同的规定，也有不一致 </a:t>
            </a:r>
            <a:endParaRPr lang="en-US" altLang="zh-CN" sz="2400" b="1"/>
          </a:p>
          <a:p>
            <a:pPr algn="l">
              <a:lnSpc>
                <a:spcPts val="3200"/>
              </a:lnSpc>
            </a:pPr>
            <a:r>
              <a:rPr lang="en-US" altLang="zh-CN" sz="2400" b="1"/>
              <a:t>   </a:t>
            </a:r>
            <a:r>
              <a:rPr lang="zh-CN" altLang="en-US" sz="2400" b="1"/>
              <a:t>的地方；</a:t>
            </a:r>
            <a:endParaRPr lang="en-US" altLang="zh-CN" sz="2400" b="1"/>
          </a:p>
          <a:p>
            <a:pPr algn="l">
              <a:lnSpc>
                <a:spcPts val="3200"/>
              </a:lnSpc>
              <a:buFont typeface="Wingdings" pitchFamily="2" charset="2"/>
              <a:buChar char="n"/>
            </a:pPr>
            <a:r>
              <a:rPr lang="zh-CN" altLang="zh-CN" sz="2400" b="1"/>
              <a:t>二者约定不一致时，应以劳动合同作为履行</a:t>
            </a:r>
            <a:endParaRPr lang="en-US" altLang="zh-CN" sz="2400" b="1"/>
          </a:p>
          <a:p>
            <a:pPr algn="l">
              <a:lnSpc>
                <a:spcPts val="3200"/>
              </a:lnSpc>
            </a:pPr>
            <a:r>
              <a:rPr lang="en-US" altLang="zh-CN" sz="2400" b="1"/>
              <a:t>   </a:t>
            </a:r>
            <a:r>
              <a:rPr lang="zh-CN" altLang="zh-CN" sz="2400" b="1"/>
              <a:t>权利义务的依据</a:t>
            </a:r>
            <a:r>
              <a:rPr lang="zh-CN" altLang="en-US" sz="2400" b="1"/>
              <a:t>；</a:t>
            </a:r>
            <a:endParaRPr lang="en-US" altLang="zh-CN" sz="2400" b="1"/>
          </a:p>
          <a:p>
            <a:pPr algn="l">
              <a:lnSpc>
                <a:spcPts val="3200"/>
              </a:lnSpc>
              <a:buFont typeface="Wingdings" pitchFamily="2" charset="2"/>
              <a:buChar char="n"/>
            </a:pPr>
            <a:r>
              <a:rPr lang="zh-CN" altLang="zh-CN" sz="2400" b="1"/>
              <a:t>签订劳动合同时</a:t>
            </a:r>
            <a:r>
              <a:rPr lang="zh-CN" altLang="en-US" sz="2400" b="1"/>
              <a:t>就录用通知书效力做出约定</a:t>
            </a:r>
          </a:p>
        </p:txBody>
      </p:sp>
    </p:spTree>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8"/>
          <p:cNvSpPr>
            <a:spLocks noChangeArrowheads="1"/>
          </p:cNvSpPr>
          <p:nvPr/>
        </p:nvSpPr>
        <p:spPr bwMode="auto">
          <a:xfrm>
            <a:off x="0" y="1703388"/>
            <a:ext cx="9144000" cy="2119312"/>
          </a:xfrm>
          <a:prstGeom prst="rect">
            <a:avLst/>
          </a:prstGeom>
          <a:solidFill>
            <a:schemeClr val="tx2"/>
          </a:solidFill>
          <a:ln w="9525">
            <a:noFill/>
            <a:miter lim="800000"/>
            <a:headEnd/>
            <a:tailEnd/>
          </a:ln>
        </p:spPr>
        <p:txBody>
          <a:bodyPr anchor="ctr"/>
          <a:lstStyle/>
          <a:p>
            <a:endParaRPr lang="zh-CN" altLang="zh-CN" sz="1800">
              <a:solidFill>
                <a:srgbClr val="FFFFFF"/>
              </a:solidFill>
              <a:latin typeface="Calibri" pitchFamily="34" charset="0"/>
            </a:endParaRPr>
          </a:p>
        </p:txBody>
      </p:sp>
      <p:sp>
        <p:nvSpPr>
          <p:cNvPr id="27651" name="矩形 4"/>
          <p:cNvSpPr>
            <a:spLocks noChangeArrowheads="1"/>
          </p:cNvSpPr>
          <p:nvPr/>
        </p:nvSpPr>
        <p:spPr bwMode="auto">
          <a:xfrm>
            <a:off x="0" y="3757613"/>
            <a:ext cx="9144000" cy="222250"/>
          </a:xfrm>
          <a:prstGeom prst="rect">
            <a:avLst/>
          </a:prstGeom>
          <a:solidFill>
            <a:srgbClr val="CCDBE9"/>
          </a:solidFill>
          <a:ln w="9525">
            <a:noFill/>
            <a:miter lim="800000"/>
            <a:headEnd/>
            <a:tailEnd/>
          </a:ln>
        </p:spPr>
        <p:txBody>
          <a:bodyPr anchor="ctr"/>
          <a:lstStyle/>
          <a:p>
            <a:endParaRPr lang="zh-CN" altLang="zh-CN" sz="1800">
              <a:solidFill>
                <a:srgbClr val="FFFFFF"/>
              </a:solidFill>
              <a:latin typeface="Calibri" pitchFamily="34" charset="0"/>
            </a:endParaRPr>
          </a:p>
        </p:txBody>
      </p:sp>
      <p:pic>
        <p:nvPicPr>
          <p:cNvPr id="27652" name="Picture 4" descr="图片1"/>
          <p:cNvPicPr>
            <a:picLocks noChangeAspect="1" noChangeArrowheads="1"/>
          </p:cNvPicPr>
          <p:nvPr/>
        </p:nvPicPr>
        <p:blipFill>
          <a:blip r:embed="rId2" cstate="print"/>
          <a:srcRect/>
          <a:stretch>
            <a:fillRect/>
          </a:stretch>
        </p:blipFill>
        <p:spPr bwMode="auto">
          <a:xfrm>
            <a:off x="179388" y="265113"/>
            <a:ext cx="2520950" cy="3690937"/>
          </a:xfrm>
          <a:prstGeom prst="rect">
            <a:avLst/>
          </a:prstGeom>
          <a:noFill/>
          <a:ln w="9525">
            <a:noFill/>
            <a:miter lim="800000"/>
            <a:headEnd/>
            <a:tailEnd/>
          </a:ln>
        </p:spPr>
      </p:pic>
      <p:sp>
        <p:nvSpPr>
          <p:cNvPr id="7176" name="Text Box 8"/>
          <p:cNvSpPr txBox="1">
            <a:spLocks noChangeArrowheads="1"/>
          </p:cNvSpPr>
          <p:nvPr/>
        </p:nvSpPr>
        <p:spPr bwMode="auto">
          <a:xfrm>
            <a:off x="2786063" y="2498725"/>
            <a:ext cx="5876925" cy="493713"/>
          </a:xfrm>
          <a:prstGeom prst="rect">
            <a:avLst/>
          </a:prstGeom>
          <a:noFill/>
          <a:ln w="9525">
            <a:noFill/>
            <a:miter lim="800000"/>
            <a:headEnd/>
            <a:tailEnd/>
          </a:ln>
        </p:spPr>
        <p:txBody>
          <a:bodyPr wrap="none">
            <a:spAutoFit/>
          </a:bodyPr>
          <a:lstStyle/>
          <a:p>
            <a:pPr algn="l">
              <a:buClr>
                <a:srgbClr val="00CC00"/>
              </a:buClr>
              <a:buFont typeface="Wingdings" pitchFamily="2" charset="2"/>
              <a:buChar char="Ø"/>
            </a:pPr>
            <a:r>
              <a:rPr lang="zh-CN" altLang="zh-CN" sz="2600">
                <a:solidFill>
                  <a:schemeClr val="bg1"/>
                </a:solidFill>
                <a:latin typeface="Arial" pitchFamily="34" charset="0"/>
                <a:ea typeface="华康俪金黑W8" pitchFamily="1" charset="-122"/>
              </a:rPr>
              <a:t> </a:t>
            </a:r>
            <a:r>
              <a:rPr lang="zh-CN" altLang="en-US" sz="2600">
                <a:solidFill>
                  <a:schemeClr val="bg1"/>
                </a:solidFill>
                <a:latin typeface="Arial" pitchFamily="34" charset="0"/>
                <a:ea typeface="华康俪金黑W8" pitchFamily="1" charset="-122"/>
              </a:rPr>
              <a:t>劳动合同订立与劳动关系建立的关系</a:t>
            </a:r>
            <a:endParaRPr lang="zh-CN" sz="2600">
              <a:solidFill>
                <a:schemeClr val="bg1"/>
              </a:solidFill>
              <a:latin typeface="Arial" pitchFamily="34" charset="0"/>
              <a:ea typeface="华康俪金黑W8" pitchFamily="1" charset="-122"/>
            </a:endParaRPr>
          </a:p>
        </p:txBody>
      </p:sp>
      <p:sp>
        <p:nvSpPr>
          <p:cNvPr id="7177" name="Text Box 9"/>
          <p:cNvSpPr txBox="1">
            <a:spLocks noChangeArrowheads="1"/>
          </p:cNvSpPr>
          <p:nvPr/>
        </p:nvSpPr>
        <p:spPr bwMode="auto">
          <a:xfrm>
            <a:off x="2627784" y="1848644"/>
            <a:ext cx="5570538" cy="554037"/>
          </a:xfrm>
          <a:prstGeom prst="rect">
            <a:avLst/>
          </a:prstGeom>
          <a:noFill/>
          <a:ln w="9525">
            <a:noFill/>
            <a:miter lim="800000"/>
            <a:headEnd/>
            <a:tailEnd/>
          </a:ln>
        </p:spPr>
        <p:txBody>
          <a:bodyPr wrap="none">
            <a:spAutoFit/>
          </a:bodyPr>
          <a:lstStyle/>
          <a:p>
            <a:pPr algn="l"/>
            <a:r>
              <a:rPr lang="zh-CN" altLang="en-US" sz="3000" dirty="0">
                <a:solidFill>
                  <a:schemeClr val="bg1"/>
                </a:solidFill>
                <a:latin typeface="Arial" pitchFamily="34" charset="0"/>
                <a:ea typeface="华康俪金黑W8" pitchFamily="1" charset="-122"/>
              </a:rPr>
              <a:t>二</a:t>
            </a:r>
            <a:r>
              <a:rPr lang="zh-CN" sz="3000" dirty="0">
                <a:solidFill>
                  <a:schemeClr val="bg1"/>
                </a:solidFill>
                <a:latin typeface="Arial" pitchFamily="34" charset="0"/>
                <a:ea typeface="华康俪金黑W8" pitchFamily="1" charset="-122"/>
              </a:rPr>
              <a:t>、</a:t>
            </a:r>
            <a:r>
              <a:rPr lang="zh-CN" altLang="en-US" sz="3000" dirty="0">
                <a:solidFill>
                  <a:schemeClr val="bg1"/>
                </a:solidFill>
                <a:latin typeface="Arial" pitchFamily="34" charset="0"/>
                <a:ea typeface="华康俪金黑W8" pitchFamily="1" charset="-122"/>
              </a:rPr>
              <a:t>劳动合同订立中的法律问题</a:t>
            </a:r>
            <a:endParaRPr lang="zh-CN" sz="3000" dirty="0">
              <a:solidFill>
                <a:schemeClr val="bg1"/>
              </a:solidFill>
              <a:latin typeface="Arial" pitchFamily="34" charset="0"/>
              <a:ea typeface="华康俪金黑W8" pitchFamily="1" charset="-122"/>
            </a:endParaRPr>
          </a:p>
        </p:txBody>
      </p:sp>
      <p:sp>
        <p:nvSpPr>
          <p:cNvPr id="27656" name="矩形 13"/>
          <p:cNvSpPr>
            <a:spLocks noChangeArrowheads="1"/>
          </p:cNvSpPr>
          <p:nvPr/>
        </p:nvSpPr>
        <p:spPr bwMode="auto">
          <a:xfrm>
            <a:off x="7669213" y="641350"/>
            <a:ext cx="1474787" cy="46038"/>
          </a:xfrm>
          <a:prstGeom prst="rect">
            <a:avLst/>
          </a:prstGeom>
          <a:solidFill>
            <a:schemeClr val="tx2"/>
          </a:solidFill>
          <a:ln w="9525">
            <a:noFill/>
            <a:miter lim="800000"/>
            <a:headEnd/>
            <a:tailEnd/>
          </a:ln>
        </p:spPr>
        <p:txBody>
          <a:bodyPr anchor="ctr"/>
          <a:lstStyle/>
          <a:p>
            <a:endParaRPr lang="zh-CN" altLang="zh-CN" sz="1800" i="1">
              <a:solidFill>
                <a:schemeClr val="tx2"/>
              </a:solidFill>
              <a:latin typeface="Calibri"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fade">
                                      <p:cBhvr>
                                        <p:cTn id="7" dur="500"/>
                                        <p:tgtEl>
                                          <p:spTgt spid="7177"/>
                                        </p:tgtEl>
                                      </p:cBhvr>
                                    </p:animEffect>
                                    <p:anim calcmode="lin" valueType="num">
                                      <p:cBhvr>
                                        <p:cTn id="8" dur="500" fill="hold"/>
                                        <p:tgtEl>
                                          <p:spTgt spid="7177"/>
                                        </p:tgtEl>
                                        <p:attrNameLst>
                                          <p:attrName>ppt_x</p:attrName>
                                        </p:attrNameLst>
                                      </p:cBhvr>
                                      <p:tavLst>
                                        <p:tav tm="0">
                                          <p:val>
                                            <p:strVal val="#ppt_x"/>
                                          </p:val>
                                        </p:tav>
                                        <p:tav tm="100000">
                                          <p:val>
                                            <p:strVal val="#ppt_x"/>
                                          </p:val>
                                        </p:tav>
                                      </p:tavLst>
                                    </p:anim>
                                    <p:anim calcmode="lin" valueType="num">
                                      <p:cBhvr>
                                        <p:cTn id="9" dur="500" fill="hold"/>
                                        <p:tgtEl>
                                          <p:spTgt spid="717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xit" presetSubtype="0" fill="hold" grpId="1" nodeType="afterEffect">
                                  <p:stCondLst>
                                    <p:cond delay="1000"/>
                                  </p:stCondLst>
                                  <p:childTnLst>
                                    <p:animEffect transition="out" filter="fade">
                                      <p:cBhvr>
                                        <p:cTn id="12" dur="500"/>
                                        <p:tgtEl>
                                          <p:spTgt spid="7177"/>
                                        </p:tgtEl>
                                      </p:cBhvr>
                                    </p:animEffect>
                                    <p:anim calcmode="lin" valueType="num">
                                      <p:cBhvr>
                                        <p:cTn id="13" dur="500"/>
                                        <p:tgtEl>
                                          <p:spTgt spid="7177"/>
                                        </p:tgtEl>
                                        <p:attrNameLst>
                                          <p:attrName>ppt_x</p:attrName>
                                        </p:attrNameLst>
                                      </p:cBhvr>
                                      <p:tavLst>
                                        <p:tav tm="0">
                                          <p:val>
                                            <p:strVal val="ppt_x"/>
                                          </p:val>
                                        </p:tav>
                                        <p:tav tm="100000">
                                          <p:val>
                                            <p:strVal val="ppt_x"/>
                                          </p:val>
                                        </p:tav>
                                      </p:tavLst>
                                    </p:anim>
                                    <p:anim calcmode="lin" valueType="num">
                                      <p:cBhvr>
                                        <p:cTn id="14" dur="500"/>
                                        <p:tgtEl>
                                          <p:spTgt spid="7177"/>
                                        </p:tgtEl>
                                        <p:attrNameLst>
                                          <p:attrName>ppt_y</p:attrName>
                                        </p:attrNameLst>
                                      </p:cBhvr>
                                      <p:tavLst>
                                        <p:tav tm="0">
                                          <p:val>
                                            <p:strVal val="ppt_y"/>
                                          </p:val>
                                        </p:tav>
                                        <p:tav tm="100000">
                                          <p:val>
                                            <p:strVal val="ppt_y-.1"/>
                                          </p:val>
                                        </p:tav>
                                      </p:tavLst>
                                    </p:anim>
                                    <p:set>
                                      <p:cBhvr>
                                        <p:cTn id="15" dur="1" fill="hold">
                                          <p:stCondLst>
                                            <p:cond delay="499"/>
                                          </p:stCondLst>
                                        </p:cTn>
                                        <p:tgtEl>
                                          <p:spTgt spid="7177"/>
                                        </p:tgtEl>
                                        <p:attrNameLst>
                                          <p:attrName>style.visibility</p:attrName>
                                        </p:attrNameLst>
                                      </p:cBhvr>
                                      <p:to>
                                        <p:strVal val="hidden"/>
                                      </p:to>
                                    </p:set>
                                  </p:childTnLst>
                                </p:cTn>
                              </p:par>
                              <p:par>
                                <p:cTn id="16" presetID="22" presetClass="entr" presetSubtype="8" fill="hold" grpId="0" nodeType="withEffect">
                                  <p:stCondLst>
                                    <p:cond delay="1000"/>
                                  </p:stCondLst>
                                  <p:childTnLst>
                                    <p:set>
                                      <p:cBhvr>
                                        <p:cTn id="17" dur="1" fill="hold">
                                          <p:stCondLst>
                                            <p:cond delay="0"/>
                                          </p:stCondLst>
                                        </p:cTn>
                                        <p:tgtEl>
                                          <p:spTgt spid="7176"/>
                                        </p:tgtEl>
                                        <p:attrNameLst>
                                          <p:attrName>style.visibility</p:attrName>
                                        </p:attrNameLst>
                                      </p:cBhvr>
                                      <p:to>
                                        <p:strVal val="visible"/>
                                      </p:to>
                                    </p:set>
                                    <p:animEffect transition="in" filter="wipe(left)">
                                      <p:cBhvr>
                                        <p:cTn id="18" dur="500"/>
                                        <p:tgtEl>
                                          <p:spTgt spid="7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autoUpdateAnimBg="0"/>
      <p:bldP spid="7177" grpId="0" autoUpdateAnimBg="0"/>
      <p:bldP spid="7177" grpId="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28675" name="Text Box 7"/>
          <p:cNvSpPr txBox="1">
            <a:spLocks noChangeArrowheads="1"/>
          </p:cNvSpPr>
          <p:nvPr/>
        </p:nvSpPr>
        <p:spPr bwMode="auto">
          <a:xfrm>
            <a:off x="285750" y="141288"/>
            <a:ext cx="4186238" cy="461962"/>
          </a:xfrm>
          <a:prstGeom prst="rect">
            <a:avLst/>
          </a:prstGeom>
          <a:noFill/>
          <a:ln w="9525">
            <a:noFill/>
            <a:miter lim="800000"/>
            <a:headEnd/>
            <a:tailEnd/>
          </a:ln>
        </p:spPr>
        <p:txBody>
          <a:bodyPr wrap="none">
            <a:spAutoFit/>
          </a:bodyPr>
          <a:lstStyle/>
          <a:p>
            <a:pPr algn="l"/>
            <a:r>
              <a:rPr lang="zh-CN" altLang="zh-CN" sz="2400">
                <a:solidFill>
                  <a:schemeClr val="bg1"/>
                </a:solidFill>
                <a:latin typeface="Arial" pitchFamily="34" charset="0"/>
                <a:ea typeface="华康俪金黑W8" pitchFamily="1" charset="-122"/>
              </a:rPr>
              <a:t>劳动合同</a:t>
            </a:r>
            <a:r>
              <a:rPr lang="zh-CN" altLang="en-US" sz="2400">
                <a:solidFill>
                  <a:schemeClr val="bg1"/>
                </a:solidFill>
                <a:latin typeface="Arial" pitchFamily="34" charset="0"/>
                <a:ea typeface="华康俪金黑W8" pitchFamily="1" charset="-122"/>
              </a:rPr>
              <a:t>订立与劳动关系建立</a:t>
            </a:r>
            <a:endParaRPr lang="zh-CN" altLang="zh-CN" sz="2400">
              <a:solidFill>
                <a:schemeClr val="bg1"/>
              </a:solidFill>
              <a:latin typeface="Arial" pitchFamily="34" charset="0"/>
              <a:ea typeface="华康俪金黑W8" pitchFamily="1" charset="-122"/>
            </a:endParaRPr>
          </a:p>
        </p:txBody>
      </p:sp>
      <p:cxnSp>
        <p:nvCxnSpPr>
          <p:cNvPr id="8" name="直接连接符 7"/>
          <p:cNvCxnSpPr/>
          <p:nvPr/>
        </p:nvCxnSpPr>
        <p:spPr bwMode="auto">
          <a:xfrm>
            <a:off x="928688" y="1998663"/>
            <a:ext cx="7143750" cy="0"/>
          </a:xfrm>
          <a:prstGeom prst="line">
            <a:avLst/>
          </a:prstGeom>
          <a:ln w="19050">
            <a:headEnd type="none" w="med" len="med"/>
            <a:tailEnd type="none" w="med" len="med"/>
          </a:ln>
        </p:spPr>
        <p:style>
          <a:lnRef idx="1">
            <a:schemeClr val="dk1"/>
          </a:lnRef>
          <a:fillRef idx="0">
            <a:schemeClr val="dk1"/>
          </a:fillRef>
          <a:effectRef idx="0">
            <a:schemeClr val="dk1"/>
          </a:effectRef>
          <a:fontRef idx="minor">
            <a:schemeClr val="tx1"/>
          </a:fontRef>
        </p:style>
      </p:cxnSp>
      <p:cxnSp>
        <p:nvCxnSpPr>
          <p:cNvPr id="28678" name="直接连接符 12"/>
          <p:cNvCxnSpPr>
            <a:cxnSpLocks noChangeShapeType="1"/>
          </p:cNvCxnSpPr>
          <p:nvPr/>
        </p:nvCxnSpPr>
        <p:spPr bwMode="auto">
          <a:xfrm rot="16200000" flipV="1">
            <a:off x="3929062" y="1784351"/>
            <a:ext cx="428625" cy="0"/>
          </a:xfrm>
          <a:prstGeom prst="line">
            <a:avLst/>
          </a:prstGeom>
          <a:noFill/>
          <a:ln w="19050" algn="ctr">
            <a:solidFill>
              <a:schemeClr val="tx1"/>
            </a:solidFill>
            <a:round/>
            <a:headEnd/>
            <a:tailEnd/>
          </a:ln>
        </p:spPr>
      </p:cxnSp>
      <p:cxnSp>
        <p:nvCxnSpPr>
          <p:cNvPr id="28679" name="直接连接符 15"/>
          <p:cNvCxnSpPr>
            <a:cxnSpLocks noChangeShapeType="1"/>
          </p:cNvCxnSpPr>
          <p:nvPr/>
        </p:nvCxnSpPr>
        <p:spPr bwMode="auto">
          <a:xfrm rot="5400000" flipH="1" flipV="1">
            <a:off x="6143625" y="1784351"/>
            <a:ext cx="428625" cy="0"/>
          </a:xfrm>
          <a:prstGeom prst="line">
            <a:avLst/>
          </a:prstGeom>
          <a:noFill/>
          <a:ln w="19050" algn="ctr">
            <a:solidFill>
              <a:schemeClr val="tx1"/>
            </a:solidFill>
            <a:round/>
            <a:headEnd/>
            <a:tailEnd/>
          </a:ln>
        </p:spPr>
      </p:cxnSp>
      <p:sp>
        <p:nvSpPr>
          <p:cNvPr id="28680" name="TextBox 16"/>
          <p:cNvSpPr txBox="1">
            <a:spLocks noChangeArrowheads="1"/>
          </p:cNvSpPr>
          <p:nvPr/>
        </p:nvSpPr>
        <p:spPr bwMode="auto">
          <a:xfrm>
            <a:off x="3429000" y="1141413"/>
            <a:ext cx="1416050" cy="461962"/>
          </a:xfrm>
          <a:prstGeom prst="rect">
            <a:avLst/>
          </a:prstGeom>
          <a:noFill/>
          <a:ln w="9525">
            <a:noFill/>
            <a:miter lim="800000"/>
            <a:headEnd/>
            <a:tailEnd/>
          </a:ln>
        </p:spPr>
        <p:txBody>
          <a:bodyPr wrap="none">
            <a:spAutoFit/>
          </a:bodyPr>
          <a:lstStyle/>
          <a:p>
            <a:pPr algn="l"/>
            <a:r>
              <a:rPr lang="zh-CN" altLang="en-US" sz="2400" b="1"/>
              <a:t>用工之日</a:t>
            </a:r>
          </a:p>
        </p:txBody>
      </p:sp>
      <p:sp>
        <p:nvSpPr>
          <p:cNvPr id="28681" name="TextBox 17"/>
          <p:cNvSpPr txBox="1">
            <a:spLocks noChangeArrowheads="1"/>
          </p:cNvSpPr>
          <p:nvPr/>
        </p:nvSpPr>
        <p:spPr bwMode="auto">
          <a:xfrm>
            <a:off x="5643563" y="1141413"/>
            <a:ext cx="1422400" cy="461962"/>
          </a:xfrm>
          <a:prstGeom prst="rect">
            <a:avLst/>
          </a:prstGeom>
          <a:noFill/>
          <a:ln w="9525">
            <a:noFill/>
            <a:miter lim="800000"/>
            <a:headEnd/>
            <a:tailEnd/>
          </a:ln>
        </p:spPr>
        <p:txBody>
          <a:bodyPr wrap="none">
            <a:spAutoFit/>
          </a:bodyPr>
          <a:lstStyle/>
          <a:p>
            <a:pPr algn="l"/>
            <a:r>
              <a:rPr lang="zh-CN" altLang="en-US" sz="2400" b="1"/>
              <a:t>第一个月</a:t>
            </a:r>
          </a:p>
        </p:txBody>
      </p:sp>
      <p:sp>
        <p:nvSpPr>
          <p:cNvPr id="28682" name="TextBox 18"/>
          <p:cNvSpPr txBox="1">
            <a:spLocks noChangeArrowheads="1"/>
          </p:cNvSpPr>
          <p:nvPr/>
        </p:nvSpPr>
        <p:spPr bwMode="auto">
          <a:xfrm>
            <a:off x="2071688" y="2141538"/>
            <a:ext cx="696912" cy="401637"/>
          </a:xfrm>
          <a:prstGeom prst="rect">
            <a:avLst/>
          </a:prstGeom>
          <a:noFill/>
          <a:ln w="9525">
            <a:noFill/>
            <a:miter lim="800000"/>
            <a:headEnd/>
            <a:tailEnd/>
          </a:ln>
        </p:spPr>
        <p:txBody>
          <a:bodyPr wrap="none">
            <a:spAutoFit/>
          </a:bodyPr>
          <a:lstStyle/>
          <a:p>
            <a:r>
              <a:rPr lang="zh-CN" altLang="en-US" sz="2000" b="1"/>
              <a:t>签订</a:t>
            </a:r>
          </a:p>
        </p:txBody>
      </p:sp>
      <p:sp>
        <p:nvSpPr>
          <p:cNvPr id="28683" name="矩形 19"/>
          <p:cNvSpPr>
            <a:spLocks noChangeArrowheads="1"/>
          </p:cNvSpPr>
          <p:nvPr/>
        </p:nvSpPr>
        <p:spPr bwMode="auto">
          <a:xfrm>
            <a:off x="3786188" y="2141538"/>
            <a:ext cx="700087" cy="401637"/>
          </a:xfrm>
          <a:prstGeom prst="rect">
            <a:avLst/>
          </a:prstGeom>
          <a:noFill/>
          <a:ln w="9525">
            <a:noFill/>
            <a:miter lim="800000"/>
            <a:headEnd/>
            <a:tailEnd/>
          </a:ln>
        </p:spPr>
        <p:txBody>
          <a:bodyPr wrap="none">
            <a:spAutoFit/>
          </a:bodyPr>
          <a:lstStyle/>
          <a:p>
            <a:r>
              <a:rPr lang="zh-CN" altLang="en-US" sz="2000" b="1"/>
              <a:t>签订</a:t>
            </a:r>
          </a:p>
        </p:txBody>
      </p:sp>
      <p:sp>
        <p:nvSpPr>
          <p:cNvPr id="28684" name="矩形 20"/>
          <p:cNvSpPr>
            <a:spLocks noChangeArrowheads="1"/>
          </p:cNvSpPr>
          <p:nvPr/>
        </p:nvSpPr>
        <p:spPr bwMode="auto">
          <a:xfrm>
            <a:off x="5072063" y="2141538"/>
            <a:ext cx="730250" cy="401637"/>
          </a:xfrm>
          <a:prstGeom prst="rect">
            <a:avLst/>
          </a:prstGeom>
          <a:noFill/>
          <a:ln w="9525">
            <a:noFill/>
            <a:miter lim="800000"/>
            <a:headEnd/>
            <a:tailEnd/>
          </a:ln>
        </p:spPr>
        <p:txBody>
          <a:bodyPr>
            <a:spAutoFit/>
          </a:bodyPr>
          <a:lstStyle/>
          <a:p>
            <a:r>
              <a:rPr lang="zh-CN" altLang="en-US" sz="2000" b="1"/>
              <a:t>签订</a:t>
            </a:r>
          </a:p>
        </p:txBody>
      </p:sp>
      <p:sp>
        <p:nvSpPr>
          <p:cNvPr id="25" name="TextBox 24"/>
          <p:cNvSpPr txBox="1"/>
          <p:nvPr/>
        </p:nvSpPr>
        <p:spPr>
          <a:xfrm>
            <a:off x="1071563" y="2928938"/>
            <a:ext cx="7529512" cy="2228850"/>
          </a:xfrm>
          <a:prstGeom prst="rect">
            <a:avLst/>
          </a:prstGeom>
          <a:noFill/>
        </p:spPr>
        <p:txBody>
          <a:bodyPr wrap="none">
            <a:spAutoFit/>
          </a:bodyPr>
          <a:lstStyle/>
          <a:p>
            <a:pPr algn="l">
              <a:lnSpc>
                <a:spcPts val="3400"/>
              </a:lnSpc>
              <a:buFont typeface="Wingdings" pitchFamily="2" charset="2"/>
              <a:buChar char="n"/>
              <a:defRPr/>
            </a:pPr>
            <a:r>
              <a:rPr lang="zh-CN" altLang="zh-CN" sz="2400" b="1" dirty="0">
                <a:solidFill>
                  <a:schemeClr val="tx2">
                    <a:lumMod val="75000"/>
                  </a:schemeClr>
                </a:solidFill>
              </a:rPr>
              <a:t>书面劳动合同的订立和劳动关系的建立不是一一对应</a:t>
            </a:r>
            <a:endParaRPr lang="en-US" altLang="zh-CN" sz="2400" b="1" dirty="0">
              <a:solidFill>
                <a:schemeClr val="tx2">
                  <a:lumMod val="75000"/>
                </a:schemeClr>
              </a:solidFill>
            </a:endParaRPr>
          </a:p>
          <a:p>
            <a:pPr algn="l">
              <a:lnSpc>
                <a:spcPts val="3400"/>
              </a:lnSpc>
              <a:buFont typeface="Wingdings" pitchFamily="2" charset="2"/>
              <a:buChar char="n"/>
              <a:defRPr/>
            </a:pPr>
            <a:r>
              <a:rPr lang="zh-CN" altLang="en-US" sz="2400" b="1" dirty="0">
                <a:solidFill>
                  <a:schemeClr val="tx2">
                    <a:lumMod val="75000"/>
                  </a:schemeClr>
                </a:solidFill>
              </a:rPr>
              <a:t>劳动合同订立的标志是双方签字盖章</a:t>
            </a:r>
            <a:endParaRPr lang="en-US" altLang="zh-CN" sz="2400" b="1" dirty="0">
              <a:solidFill>
                <a:schemeClr val="tx2">
                  <a:lumMod val="75000"/>
                </a:schemeClr>
              </a:solidFill>
            </a:endParaRPr>
          </a:p>
          <a:p>
            <a:pPr algn="l">
              <a:lnSpc>
                <a:spcPts val="3400"/>
              </a:lnSpc>
              <a:buFont typeface="Wingdings" pitchFamily="2" charset="2"/>
              <a:buChar char="n"/>
              <a:defRPr/>
            </a:pPr>
            <a:r>
              <a:rPr lang="zh-CN" altLang="en-US" sz="2400" b="1" dirty="0">
                <a:solidFill>
                  <a:schemeClr val="tx2">
                    <a:lumMod val="75000"/>
                  </a:schemeClr>
                </a:solidFill>
              </a:rPr>
              <a:t>劳动关系建立的标志是单位开始用工</a:t>
            </a:r>
            <a:endParaRPr lang="en-US" altLang="zh-CN" sz="2400" b="1" dirty="0">
              <a:solidFill>
                <a:schemeClr val="tx2">
                  <a:lumMod val="75000"/>
                </a:schemeClr>
              </a:solidFill>
            </a:endParaRPr>
          </a:p>
          <a:p>
            <a:pPr algn="l">
              <a:lnSpc>
                <a:spcPts val="3400"/>
              </a:lnSpc>
              <a:buFont typeface="Wingdings" pitchFamily="2" charset="2"/>
              <a:buChar char="n"/>
              <a:defRPr/>
            </a:pPr>
            <a:r>
              <a:rPr lang="zh-CN" altLang="zh-CN" sz="2400" b="1" dirty="0">
                <a:solidFill>
                  <a:schemeClr val="tx2">
                    <a:lumMod val="75000"/>
                  </a:schemeClr>
                </a:solidFill>
              </a:rPr>
              <a:t>劳动合同只是确认劳动关系存在的</a:t>
            </a:r>
            <a:r>
              <a:rPr lang="zh-CN" altLang="en-US" sz="2400" b="1" dirty="0">
                <a:solidFill>
                  <a:schemeClr val="tx2">
                    <a:lumMod val="75000"/>
                  </a:schemeClr>
                </a:solidFill>
              </a:rPr>
              <a:t>书面</a:t>
            </a:r>
            <a:r>
              <a:rPr lang="zh-CN" altLang="zh-CN" sz="2400" b="1" dirty="0">
                <a:solidFill>
                  <a:schemeClr val="tx2">
                    <a:lumMod val="75000"/>
                  </a:schemeClr>
                </a:solidFill>
              </a:rPr>
              <a:t>证据</a:t>
            </a:r>
            <a:endParaRPr lang="en-US" altLang="zh-CN" sz="2400" b="1" dirty="0">
              <a:solidFill>
                <a:schemeClr val="tx2">
                  <a:lumMod val="75000"/>
                </a:schemeClr>
              </a:solidFill>
            </a:endParaRPr>
          </a:p>
          <a:p>
            <a:pPr algn="l">
              <a:lnSpc>
                <a:spcPts val="3400"/>
              </a:lnSpc>
              <a:buFont typeface="Wingdings" pitchFamily="2" charset="2"/>
              <a:buChar char="n"/>
              <a:defRPr/>
            </a:pPr>
            <a:r>
              <a:rPr lang="zh-CN" altLang="en-US" sz="2400" b="1" dirty="0">
                <a:solidFill>
                  <a:schemeClr val="tx2">
                    <a:lumMod val="75000"/>
                  </a:schemeClr>
                </a:solidFill>
              </a:rPr>
              <a:t>事实</a:t>
            </a:r>
            <a:r>
              <a:rPr lang="zh-CN" altLang="zh-CN" sz="2400" b="1" dirty="0">
                <a:solidFill>
                  <a:schemeClr val="tx2">
                    <a:lumMod val="75000"/>
                  </a:schemeClr>
                </a:solidFill>
              </a:rPr>
              <a:t>劳动关系</a:t>
            </a:r>
            <a:r>
              <a:rPr lang="zh-CN" altLang="en-US" sz="2400" b="1" dirty="0">
                <a:solidFill>
                  <a:schemeClr val="tx2">
                    <a:lumMod val="75000"/>
                  </a:schemeClr>
                </a:solidFill>
              </a:rPr>
              <a:t>是</a:t>
            </a:r>
            <a:r>
              <a:rPr lang="zh-CN" altLang="zh-CN" sz="2400" b="1" dirty="0">
                <a:solidFill>
                  <a:schemeClr val="tx2">
                    <a:lumMod val="75000"/>
                  </a:schemeClr>
                </a:solidFill>
              </a:rPr>
              <a:t>一种违法用工关系</a:t>
            </a:r>
            <a:endParaRPr lang="zh-CN" altLang="en-US" sz="2400" b="1" dirty="0">
              <a:solidFill>
                <a:schemeClr val="tx2">
                  <a:lumMod val="75000"/>
                </a:schemeClr>
              </a:solidFill>
            </a:endParaRPr>
          </a:p>
        </p:txBody>
      </p:sp>
    </p:spTree>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14" name="圆角矩形 13"/>
          <p:cNvSpPr/>
          <p:nvPr/>
        </p:nvSpPr>
        <p:spPr bwMode="auto">
          <a:xfrm>
            <a:off x="3857620" y="999318"/>
            <a:ext cx="5072098" cy="571504"/>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zh-CN" altLang="zh-CN"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案例</a:t>
            </a:r>
            <a:r>
              <a:rPr lang="zh-CN" alt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六</a:t>
            </a:r>
            <a:r>
              <a:rPr lang="zh-CN" altLang="zh-CN"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：劳动关系建立时间</a:t>
            </a:r>
            <a:r>
              <a:rPr lang="zh-CN" alt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的确定</a:t>
            </a:r>
            <a:endParaRPr lang="zh-CN" altLang="zh-CN"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29701" name="TextBox 21"/>
          <p:cNvSpPr txBox="1">
            <a:spLocks noChangeArrowheads="1"/>
          </p:cNvSpPr>
          <p:nvPr/>
        </p:nvSpPr>
        <p:spPr bwMode="auto">
          <a:xfrm>
            <a:off x="285750" y="1712913"/>
            <a:ext cx="8850313" cy="3786187"/>
          </a:xfrm>
          <a:prstGeom prst="rect">
            <a:avLst/>
          </a:prstGeom>
          <a:noFill/>
          <a:ln w="9525">
            <a:noFill/>
            <a:miter lim="800000"/>
            <a:headEnd/>
            <a:tailEnd/>
          </a:ln>
        </p:spPr>
        <p:txBody>
          <a:bodyPr wrap="none">
            <a:spAutoFit/>
          </a:bodyPr>
          <a:lstStyle/>
          <a:p>
            <a:pPr algn="l"/>
            <a:r>
              <a:rPr lang="en-US" altLang="zh-CN" sz="2400" b="1">
                <a:latin typeface="楷体" pitchFamily="49" charset="-122"/>
                <a:ea typeface="楷体" pitchFamily="49" charset="-122"/>
              </a:rPr>
              <a:t>    </a:t>
            </a:r>
            <a:r>
              <a:rPr lang="en-US" altLang="zh-CN" sz="2400" b="1">
                <a:solidFill>
                  <a:srgbClr val="FF0000"/>
                </a:solidFill>
                <a:latin typeface="楷体" pitchFamily="49" charset="-122"/>
                <a:ea typeface="楷体" pitchFamily="49" charset="-122"/>
              </a:rPr>
              <a:t>2009</a:t>
            </a:r>
            <a:r>
              <a:rPr lang="zh-CN" altLang="zh-CN" sz="2400" b="1">
                <a:solidFill>
                  <a:srgbClr val="FF0000"/>
                </a:solidFill>
                <a:latin typeface="楷体" pitchFamily="49" charset="-122"/>
                <a:ea typeface="楷体" pitchFamily="49" charset="-122"/>
              </a:rPr>
              <a:t>年</a:t>
            </a:r>
            <a:r>
              <a:rPr lang="en-US" altLang="zh-CN" sz="2400" b="1">
                <a:solidFill>
                  <a:srgbClr val="FF0000"/>
                </a:solidFill>
                <a:latin typeface="楷体" pitchFamily="49" charset="-122"/>
                <a:ea typeface="楷体" pitchFamily="49" charset="-122"/>
              </a:rPr>
              <a:t>11</a:t>
            </a:r>
            <a:r>
              <a:rPr lang="zh-CN" altLang="zh-CN" sz="2400" b="1">
                <a:solidFill>
                  <a:srgbClr val="FF0000"/>
                </a:solidFill>
                <a:latin typeface="楷体" pitchFamily="49" charset="-122"/>
                <a:ea typeface="楷体" pitchFamily="49" charset="-122"/>
              </a:rPr>
              <a:t>月</a:t>
            </a:r>
            <a:r>
              <a:rPr lang="en-US" altLang="zh-CN" sz="2400" b="1">
                <a:solidFill>
                  <a:srgbClr val="FF0000"/>
                </a:solidFill>
                <a:latin typeface="楷体" pitchFamily="49" charset="-122"/>
                <a:ea typeface="楷体" pitchFamily="49" charset="-122"/>
              </a:rPr>
              <a:t>18</a:t>
            </a:r>
            <a:r>
              <a:rPr lang="zh-CN" altLang="zh-CN" sz="2400" b="1">
                <a:solidFill>
                  <a:srgbClr val="FF0000"/>
                </a:solidFill>
                <a:latin typeface="楷体" pitchFamily="49" charset="-122"/>
                <a:ea typeface="楷体" pitchFamily="49" charset="-122"/>
              </a:rPr>
              <a:t>日</a:t>
            </a:r>
            <a:r>
              <a:rPr lang="zh-CN" altLang="zh-CN" sz="2400" b="1">
                <a:latin typeface="楷体" pitchFamily="49" charset="-122"/>
                <a:ea typeface="楷体" pitchFamily="49" charset="-122"/>
              </a:rPr>
              <a:t>，上海某公司进行校园招聘时，该校大四</a:t>
            </a:r>
            <a:endParaRPr lang="en-US" altLang="zh-CN" sz="2400" b="1">
              <a:latin typeface="楷体" pitchFamily="49" charset="-122"/>
              <a:ea typeface="楷体" pitchFamily="49" charset="-122"/>
            </a:endParaRPr>
          </a:p>
          <a:p>
            <a:pPr algn="l"/>
            <a:r>
              <a:rPr lang="zh-CN" altLang="zh-CN" sz="2400" b="1">
                <a:latin typeface="楷体" pitchFamily="49" charset="-122"/>
                <a:ea typeface="楷体" pitchFamily="49" charset="-122"/>
              </a:rPr>
              <a:t>学生孙某与该公司签订了三方就业协议。该协议约定，孙某毕</a:t>
            </a:r>
            <a:endParaRPr lang="en-US" altLang="zh-CN" sz="2400" b="1">
              <a:latin typeface="楷体" pitchFamily="49" charset="-122"/>
              <a:ea typeface="楷体" pitchFamily="49" charset="-122"/>
            </a:endParaRPr>
          </a:p>
          <a:p>
            <a:pPr algn="l"/>
            <a:r>
              <a:rPr lang="zh-CN" altLang="zh-CN" sz="2400" b="1">
                <a:latin typeface="楷体" pitchFamily="49" charset="-122"/>
                <a:ea typeface="楷体" pitchFamily="49" charset="-122"/>
              </a:rPr>
              <a:t>业后就到该公司上海总部或其在苏州的子公司工作，否则就要</a:t>
            </a:r>
            <a:endParaRPr lang="en-US" altLang="zh-CN" sz="2400" b="1">
              <a:latin typeface="楷体" pitchFamily="49" charset="-122"/>
              <a:ea typeface="楷体" pitchFamily="49" charset="-122"/>
            </a:endParaRPr>
          </a:p>
          <a:p>
            <a:pPr algn="l"/>
            <a:r>
              <a:rPr lang="zh-CN" altLang="zh-CN" sz="2400" b="1">
                <a:latin typeface="楷体" pitchFamily="49" charset="-122"/>
                <a:ea typeface="楷体" pitchFamily="49" charset="-122"/>
              </a:rPr>
              <a:t>承担相应的违约金。</a:t>
            </a:r>
            <a:r>
              <a:rPr lang="en-US" altLang="zh-CN" sz="2400" b="1">
                <a:latin typeface="楷体" pitchFamily="49" charset="-122"/>
                <a:ea typeface="楷体" pitchFamily="49" charset="-122"/>
              </a:rPr>
              <a:t>2010</a:t>
            </a:r>
            <a:r>
              <a:rPr lang="zh-CN" altLang="zh-CN" sz="2400" b="1">
                <a:latin typeface="楷体" pitchFamily="49" charset="-122"/>
                <a:ea typeface="楷体" pitchFamily="49" charset="-122"/>
              </a:rPr>
              <a:t>年</a:t>
            </a:r>
            <a:r>
              <a:rPr lang="en-US" altLang="zh-CN" sz="2400" b="1">
                <a:latin typeface="楷体" pitchFamily="49" charset="-122"/>
                <a:ea typeface="楷体" pitchFamily="49" charset="-122"/>
              </a:rPr>
              <a:t>6</a:t>
            </a:r>
            <a:r>
              <a:rPr lang="zh-CN" altLang="zh-CN" sz="2400" b="1">
                <a:latin typeface="楷体" pitchFamily="49" charset="-122"/>
                <a:ea typeface="楷体" pitchFamily="49" charset="-122"/>
              </a:rPr>
              <a:t>月</a:t>
            </a:r>
            <a:r>
              <a:rPr lang="en-US" altLang="zh-CN" sz="2400" b="1">
                <a:latin typeface="楷体" pitchFamily="49" charset="-122"/>
                <a:ea typeface="楷体" pitchFamily="49" charset="-122"/>
              </a:rPr>
              <a:t>20</a:t>
            </a:r>
            <a:r>
              <a:rPr lang="zh-CN" altLang="zh-CN" sz="2400" b="1">
                <a:latin typeface="楷体" pitchFamily="49" charset="-122"/>
                <a:ea typeface="楷体" pitchFamily="49" charset="-122"/>
              </a:rPr>
              <a:t>日，孙某毕业，该公司告知其</a:t>
            </a:r>
            <a:endParaRPr lang="en-US" altLang="zh-CN" sz="2400" b="1">
              <a:latin typeface="楷体" pitchFamily="49" charset="-122"/>
              <a:ea typeface="楷体" pitchFamily="49" charset="-122"/>
            </a:endParaRPr>
          </a:p>
          <a:p>
            <a:pPr algn="l"/>
            <a:r>
              <a:rPr lang="zh-CN" altLang="zh-CN" sz="2400" b="1">
                <a:latin typeface="楷体" pitchFamily="49" charset="-122"/>
                <a:ea typeface="楷体" pitchFamily="49" charset="-122"/>
              </a:rPr>
              <a:t>到上海总公司报到，进行专业技术培训，</a:t>
            </a:r>
            <a:r>
              <a:rPr lang="en-US" altLang="zh-CN" sz="2400" b="1">
                <a:latin typeface="楷体" pitchFamily="49" charset="-122"/>
                <a:ea typeface="楷体" pitchFamily="49" charset="-122"/>
              </a:rPr>
              <a:t>1</a:t>
            </a:r>
            <a:r>
              <a:rPr lang="zh-CN" altLang="zh-CN" sz="2400" b="1">
                <a:latin typeface="楷体" pitchFamily="49" charset="-122"/>
                <a:ea typeface="楷体" pitchFamily="49" charset="-122"/>
              </a:rPr>
              <a:t>个月后派往苏州子公</a:t>
            </a:r>
            <a:endParaRPr lang="en-US" altLang="zh-CN" sz="2400" b="1">
              <a:latin typeface="楷体" pitchFamily="49" charset="-122"/>
              <a:ea typeface="楷体" pitchFamily="49" charset="-122"/>
            </a:endParaRPr>
          </a:p>
          <a:p>
            <a:pPr algn="l"/>
            <a:r>
              <a:rPr lang="zh-CN" altLang="zh-CN" sz="2400" b="1">
                <a:latin typeface="楷体" pitchFamily="49" charset="-122"/>
                <a:ea typeface="楷体" pitchFamily="49" charset="-122"/>
              </a:rPr>
              <a:t>司正式上班。</a:t>
            </a:r>
            <a:r>
              <a:rPr lang="en-US" altLang="zh-CN" sz="2400" b="1">
                <a:solidFill>
                  <a:srgbClr val="FF0000"/>
                </a:solidFill>
                <a:latin typeface="楷体" pitchFamily="49" charset="-122"/>
                <a:ea typeface="楷体" pitchFamily="49" charset="-122"/>
              </a:rPr>
              <a:t>2010</a:t>
            </a:r>
            <a:r>
              <a:rPr lang="zh-CN" altLang="zh-CN" sz="2400" b="1">
                <a:solidFill>
                  <a:srgbClr val="FF0000"/>
                </a:solidFill>
                <a:latin typeface="楷体" pitchFamily="49" charset="-122"/>
                <a:ea typeface="楷体" pitchFamily="49" charset="-122"/>
              </a:rPr>
              <a:t>年</a:t>
            </a:r>
            <a:r>
              <a:rPr lang="en-US" altLang="zh-CN" sz="2400" b="1">
                <a:solidFill>
                  <a:srgbClr val="FF0000"/>
                </a:solidFill>
                <a:latin typeface="楷体" pitchFamily="49" charset="-122"/>
                <a:ea typeface="楷体" pitchFamily="49" charset="-122"/>
              </a:rPr>
              <a:t>6</a:t>
            </a:r>
            <a:r>
              <a:rPr lang="zh-CN" altLang="zh-CN" sz="2400" b="1">
                <a:solidFill>
                  <a:srgbClr val="FF0000"/>
                </a:solidFill>
                <a:latin typeface="楷体" pitchFamily="49" charset="-122"/>
                <a:ea typeface="楷体" pitchFamily="49" charset="-122"/>
              </a:rPr>
              <a:t>月</a:t>
            </a:r>
            <a:r>
              <a:rPr lang="en-US" altLang="zh-CN" sz="2400" b="1">
                <a:solidFill>
                  <a:srgbClr val="FF0000"/>
                </a:solidFill>
                <a:latin typeface="楷体" pitchFamily="49" charset="-122"/>
                <a:ea typeface="楷体" pitchFamily="49" charset="-122"/>
              </a:rPr>
              <a:t>25</a:t>
            </a:r>
            <a:r>
              <a:rPr lang="zh-CN" altLang="zh-CN" sz="2400" b="1">
                <a:solidFill>
                  <a:srgbClr val="FF0000"/>
                </a:solidFill>
                <a:latin typeface="楷体" pitchFamily="49" charset="-122"/>
                <a:ea typeface="楷体" pitchFamily="49" charset="-122"/>
              </a:rPr>
              <a:t>日</a:t>
            </a:r>
            <a:r>
              <a:rPr lang="zh-CN" altLang="zh-CN" sz="2400" b="1">
                <a:latin typeface="楷体" pitchFamily="49" charset="-122"/>
                <a:ea typeface="楷体" pitchFamily="49" charset="-122"/>
              </a:rPr>
              <a:t>，孙某向该上海总公司报到，在结</a:t>
            </a:r>
            <a:endParaRPr lang="en-US" altLang="zh-CN" sz="2400" b="1">
              <a:latin typeface="楷体" pitchFamily="49" charset="-122"/>
              <a:ea typeface="楷体" pitchFamily="49" charset="-122"/>
            </a:endParaRPr>
          </a:p>
          <a:p>
            <a:pPr algn="l"/>
            <a:r>
              <a:rPr lang="zh-CN" altLang="zh-CN" sz="2400" b="1">
                <a:latin typeface="楷体" pitchFamily="49" charset="-122"/>
                <a:ea typeface="楷体" pitchFamily="49" charset="-122"/>
              </a:rPr>
              <a:t>束一个月的培训后，于同年</a:t>
            </a:r>
            <a:r>
              <a:rPr lang="en-US" altLang="zh-CN" sz="2400" b="1">
                <a:solidFill>
                  <a:srgbClr val="FF0000"/>
                </a:solidFill>
                <a:latin typeface="楷体" pitchFamily="49" charset="-122"/>
                <a:ea typeface="楷体" pitchFamily="49" charset="-122"/>
              </a:rPr>
              <a:t>7</a:t>
            </a:r>
            <a:r>
              <a:rPr lang="zh-CN" altLang="zh-CN" sz="2400" b="1">
                <a:solidFill>
                  <a:srgbClr val="FF0000"/>
                </a:solidFill>
                <a:latin typeface="楷体" pitchFamily="49" charset="-122"/>
                <a:ea typeface="楷体" pitchFamily="49" charset="-122"/>
              </a:rPr>
              <a:t>月</a:t>
            </a:r>
            <a:r>
              <a:rPr lang="en-US" altLang="zh-CN" sz="2400" b="1">
                <a:solidFill>
                  <a:srgbClr val="FF0000"/>
                </a:solidFill>
                <a:latin typeface="楷体" pitchFamily="49" charset="-122"/>
                <a:ea typeface="楷体" pitchFamily="49" charset="-122"/>
              </a:rPr>
              <a:t>25</a:t>
            </a:r>
            <a:r>
              <a:rPr lang="zh-CN" altLang="zh-CN" sz="2400" b="1">
                <a:solidFill>
                  <a:srgbClr val="FF0000"/>
                </a:solidFill>
                <a:latin typeface="楷体" pitchFamily="49" charset="-122"/>
                <a:ea typeface="楷体" pitchFamily="49" charset="-122"/>
              </a:rPr>
              <a:t>日</a:t>
            </a:r>
            <a:r>
              <a:rPr lang="zh-CN" altLang="zh-CN" sz="2400" b="1">
                <a:latin typeface="楷体" pitchFamily="49" charset="-122"/>
                <a:ea typeface="楷体" pitchFamily="49" charset="-122"/>
              </a:rPr>
              <a:t>到苏州子公司上班。</a:t>
            </a:r>
            <a:r>
              <a:rPr lang="en-US" altLang="zh-CN" sz="2400" b="1">
                <a:solidFill>
                  <a:srgbClr val="FF0000"/>
                </a:solidFill>
                <a:latin typeface="楷体" pitchFamily="49" charset="-122"/>
                <a:ea typeface="楷体" pitchFamily="49" charset="-122"/>
              </a:rPr>
              <a:t>2010</a:t>
            </a:r>
            <a:r>
              <a:rPr lang="zh-CN" altLang="zh-CN" sz="2400" b="1">
                <a:solidFill>
                  <a:srgbClr val="FF0000"/>
                </a:solidFill>
                <a:latin typeface="楷体" pitchFamily="49" charset="-122"/>
                <a:ea typeface="楷体" pitchFamily="49" charset="-122"/>
              </a:rPr>
              <a:t>年</a:t>
            </a:r>
            <a:endParaRPr lang="en-US" altLang="zh-CN" sz="2400" b="1">
              <a:solidFill>
                <a:srgbClr val="FF0000"/>
              </a:solidFill>
              <a:latin typeface="楷体" pitchFamily="49" charset="-122"/>
              <a:ea typeface="楷体" pitchFamily="49" charset="-122"/>
            </a:endParaRPr>
          </a:p>
          <a:p>
            <a:pPr algn="l"/>
            <a:r>
              <a:rPr lang="en-US" altLang="zh-CN" sz="2400" b="1">
                <a:solidFill>
                  <a:srgbClr val="FF0000"/>
                </a:solidFill>
                <a:latin typeface="楷体" pitchFamily="49" charset="-122"/>
                <a:ea typeface="楷体" pitchFamily="49" charset="-122"/>
              </a:rPr>
              <a:t>8</a:t>
            </a:r>
            <a:r>
              <a:rPr lang="zh-CN" altLang="zh-CN" sz="2400" b="1">
                <a:solidFill>
                  <a:srgbClr val="FF0000"/>
                </a:solidFill>
                <a:latin typeface="楷体" pitchFamily="49" charset="-122"/>
                <a:ea typeface="楷体" pitchFamily="49" charset="-122"/>
              </a:rPr>
              <a:t>月</a:t>
            </a:r>
            <a:r>
              <a:rPr lang="en-US" altLang="zh-CN" sz="2400" b="1">
                <a:solidFill>
                  <a:srgbClr val="FF0000"/>
                </a:solidFill>
                <a:latin typeface="楷体" pitchFamily="49" charset="-122"/>
                <a:ea typeface="楷体" pitchFamily="49" charset="-122"/>
              </a:rPr>
              <a:t>15</a:t>
            </a:r>
            <a:r>
              <a:rPr lang="zh-CN" altLang="zh-CN" sz="2400" b="1">
                <a:solidFill>
                  <a:srgbClr val="FF0000"/>
                </a:solidFill>
                <a:latin typeface="楷体" pitchFamily="49" charset="-122"/>
                <a:ea typeface="楷体" pitchFamily="49" charset="-122"/>
              </a:rPr>
              <a:t>日</a:t>
            </a:r>
            <a:r>
              <a:rPr lang="zh-CN" altLang="zh-CN" sz="2400" b="1">
                <a:latin typeface="楷体" pitchFamily="49" charset="-122"/>
                <a:ea typeface="楷体" pitchFamily="49" charset="-122"/>
              </a:rPr>
              <a:t>，苏州子公司与孙某签订劳动合同。</a:t>
            </a:r>
          </a:p>
          <a:p>
            <a:pPr algn="l"/>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问，孙某是与哪一家企业建立的劳动关系？劳动关系自何时</a:t>
            </a:r>
            <a:endParaRPr lang="en-US" altLang="zh-CN" sz="2400" b="1">
              <a:latin typeface="楷体" pitchFamily="49" charset="-122"/>
              <a:ea typeface="楷体" pitchFamily="49" charset="-122"/>
            </a:endParaRPr>
          </a:p>
          <a:p>
            <a:pPr algn="l"/>
            <a:r>
              <a:rPr lang="zh-CN" altLang="zh-CN" sz="2400" b="1">
                <a:latin typeface="楷体" pitchFamily="49" charset="-122"/>
                <a:ea typeface="楷体" pitchFamily="49" charset="-122"/>
              </a:rPr>
              <a:t>建立？</a:t>
            </a:r>
          </a:p>
        </p:txBody>
      </p:sp>
      <p:sp>
        <p:nvSpPr>
          <p:cNvPr id="29702" name="Text Box 7"/>
          <p:cNvSpPr txBox="1">
            <a:spLocks noChangeArrowheads="1"/>
          </p:cNvSpPr>
          <p:nvPr/>
        </p:nvSpPr>
        <p:spPr bwMode="auto">
          <a:xfrm>
            <a:off x="285750" y="141288"/>
            <a:ext cx="4186238" cy="461962"/>
          </a:xfrm>
          <a:prstGeom prst="rect">
            <a:avLst/>
          </a:prstGeom>
          <a:noFill/>
          <a:ln w="9525">
            <a:noFill/>
            <a:miter lim="800000"/>
            <a:headEnd/>
            <a:tailEnd/>
          </a:ln>
        </p:spPr>
        <p:txBody>
          <a:bodyPr wrap="none">
            <a:spAutoFit/>
          </a:bodyPr>
          <a:lstStyle/>
          <a:p>
            <a:pPr algn="l"/>
            <a:r>
              <a:rPr lang="zh-CN" altLang="zh-CN" sz="2400">
                <a:solidFill>
                  <a:schemeClr val="bg1"/>
                </a:solidFill>
                <a:latin typeface="Arial" pitchFamily="34" charset="0"/>
                <a:ea typeface="华康俪金黑W8" pitchFamily="1" charset="-122"/>
              </a:rPr>
              <a:t>劳动合同</a:t>
            </a:r>
            <a:r>
              <a:rPr lang="zh-CN" altLang="en-US" sz="2400">
                <a:solidFill>
                  <a:schemeClr val="bg1"/>
                </a:solidFill>
                <a:latin typeface="Arial" pitchFamily="34" charset="0"/>
                <a:ea typeface="华康俪金黑W8" pitchFamily="1" charset="-122"/>
              </a:rPr>
              <a:t>订立与劳动关系建立</a:t>
            </a:r>
            <a:endParaRPr lang="zh-CN" altLang="zh-CN" sz="2400">
              <a:solidFill>
                <a:schemeClr val="bg1"/>
              </a:solidFill>
              <a:latin typeface="Arial" pitchFamily="34" charset="0"/>
              <a:ea typeface="华康俪金黑W8" pitchFamily="1" charset="-122"/>
            </a:endParaRPr>
          </a:p>
        </p:txBody>
      </p:sp>
    </p:spTree>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http://pic5.nipic.com/20100126/7971_151429039628_2.jpg"/>
          <p:cNvPicPr>
            <a:picLocks noChangeAspect="1" noChangeArrowheads="1"/>
          </p:cNvPicPr>
          <p:nvPr/>
        </p:nvPicPr>
        <p:blipFill>
          <a:blip r:embed="rId3" cstate="print"/>
          <a:srcRect/>
          <a:stretch>
            <a:fillRect/>
          </a:stretch>
        </p:blipFill>
        <p:spPr bwMode="auto">
          <a:xfrm>
            <a:off x="7429500" y="4000500"/>
            <a:ext cx="1428750" cy="1558925"/>
          </a:xfrm>
          <a:prstGeom prst="rect">
            <a:avLst/>
          </a:prstGeom>
          <a:noFill/>
          <a:ln w="9525">
            <a:noFill/>
            <a:miter lim="800000"/>
            <a:headEnd/>
            <a:tailEnd/>
          </a:ln>
        </p:spPr>
      </p:pic>
      <p:pic>
        <p:nvPicPr>
          <p:cNvPr id="30723" name="Picture 2" descr="顶条副本"/>
          <p:cNvPicPr>
            <a:picLocks noChangeAspect="1" noChangeArrowheads="1"/>
          </p:cNvPicPr>
          <p:nvPr/>
        </p:nvPicPr>
        <p:blipFill>
          <a:blip r:embed="rId4" cstate="print"/>
          <a:srcRect/>
          <a:stretch>
            <a:fillRect/>
          </a:stretch>
        </p:blipFill>
        <p:spPr bwMode="auto">
          <a:xfrm>
            <a:off x="0" y="0"/>
            <a:ext cx="9144000" cy="1036638"/>
          </a:xfrm>
          <a:prstGeom prst="rect">
            <a:avLst/>
          </a:prstGeom>
          <a:noFill/>
          <a:ln w="9525">
            <a:noFill/>
            <a:miter lim="800000"/>
            <a:headEnd/>
            <a:tailEnd/>
          </a:ln>
        </p:spPr>
      </p:pic>
      <p:sp>
        <p:nvSpPr>
          <p:cNvPr id="14" name="圆角矩形 13"/>
          <p:cNvSpPr/>
          <p:nvPr/>
        </p:nvSpPr>
        <p:spPr bwMode="auto">
          <a:xfrm>
            <a:off x="3857620" y="999318"/>
            <a:ext cx="5072098" cy="571504"/>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zh-CN" altLang="zh-CN"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案例</a:t>
            </a:r>
            <a:r>
              <a:rPr lang="zh-CN" alt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六</a:t>
            </a:r>
            <a:r>
              <a:rPr lang="zh-CN" altLang="zh-CN"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：劳动关系建立时间</a:t>
            </a:r>
            <a:r>
              <a:rPr lang="zh-CN" alt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的确定</a:t>
            </a:r>
            <a:endParaRPr lang="zh-CN" altLang="zh-CN"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0726" name="Text Box 7"/>
          <p:cNvSpPr txBox="1">
            <a:spLocks noChangeArrowheads="1"/>
          </p:cNvSpPr>
          <p:nvPr/>
        </p:nvSpPr>
        <p:spPr bwMode="auto">
          <a:xfrm>
            <a:off x="285750" y="141288"/>
            <a:ext cx="4186238" cy="461962"/>
          </a:xfrm>
          <a:prstGeom prst="rect">
            <a:avLst/>
          </a:prstGeom>
          <a:noFill/>
          <a:ln w="9525">
            <a:noFill/>
            <a:miter lim="800000"/>
            <a:headEnd/>
            <a:tailEnd/>
          </a:ln>
        </p:spPr>
        <p:txBody>
          <a:bodyPr wrap="none">
            <a:spAutoFit/>
          </a:bodyPr>
          <a:lstStyle/>
          <a:p>
            <a:pPr algn="l"/>
            <a:r>
              <a:rPr lang="zh-CN" altLang="zh-CN" sz="2400">
                <a:solidFill>
                  <a:schemeClr val="bg1"/>
                </a:solidFill>
                <a:latin typeface="Arial" pitchFamily="34" charset="0"/>
                <a:ea typeface="华康俪金黑W8" pitchFamily="1" charset="-122"/>
              </a:rPr>
              <a:t>劳动合同</a:t>
            </a:r>
            <a:r>
              <a:rPr lang="zh-CN" altLang="en-US" sz="2400">
                <a:solidFill>
                  <a:schemeClr val="bg1"/>
                </a:solidFill>
                <a:latin typeface="Arial" pitchFamily="34" charset="0"/>
                <a:ea typeface="华康俪金黑W8" pitchFamily="1" charset="-122"/>
              </a:rPr>
              <a:t>订立与劳动关系建立</a:t>
            </a:r>
            <a:endParaRPr lang="zh-CN" altLang="zh-CN" sz="2400">
              <a:solidFill>
                <a:schemeClr val="bg1"/>
              </a:solidFill>
              <a:latin typeface="Arial" pitchFamily="34" charset="0"/>
              <a:ea typeface="华康俪金黑W8" pitchFamily="1" charset="-122"/>
            </a:endParaRPr>
          </a:p>
        </p:txBody>
      </p:sp>
      <p:sp>
        <p:nvSpPr>
          <p:cNvPr id="30727" name="TextBox 7"/>
          <p:cNvSpPr txBox="1">
            <a:spLocks noChangeArrowheads="1"/>
          </p:cNvSpPr>
          <p:nvPr/>
        </p:nvSpPr>
        <p:spPr bwMode="auto">
          <a:xfrm>
            <a:off x="500063" y="1927225"/>
            <a:ext cx="8261350" cy="3016250"/>
          </a:xfrm>
          <a:prstGeom prst="rect">
            <a:avLst/>
          </a:prstGeom>
          <a:noFill/>
          <a:ln w="9525">
            <a:noFill/>
            <a:miter lim="800000"/>
            <a:headEnd/>
            <a:tailEnd/>
          </a:ln>
        </p:spPr>
        <p:txBody>
          <a:bodyPr wrap="none">
            <a:spAutoFit/>
          </a:bodyPr>
          <a:lstStyle/>
          <a:p>
            <a:pPr algn="l">
              <a:lnSpc>
                <a:spcPts val="3300"/>
              </a:lnSpc>
            </a:pPr>
            <a:r>
              <a:rPr lang="en-US" altLang="zh-CN" sz="2400" b="1"/>
              <a:t>1.</a:t>
            </a:r>
            <a:r>
              <a:rPr lang="zh-CN" altLang="zh-CN" sz="2400" b="1"/>
              <a:t>三方协议签订时劳动关系是否建立？</a:t>
            </a:r>
            <a:endParaRPr lang="en-US" altLang="zh-CN" sz="2400" b="1"/>
          </a:p>
          <a:p>
            <a:pPr algn="l">
              <a:lnSpc>
                <a:spcPts val="3300"/>
              </a:lnSpc>
            </a:pPr>
            <a:r>
              <a:rPr lang="zh-CN" altLang="zh-CN" sz="2400" b="1"/>
              <a:t>三方协议对劳动关系</a:t>
            </a:r>
            <a:r>
              <a:rPr lang="zh-CN" altLang="en-US" sz="2400" b="1"/>
              <a:t>的</a:t>
            </a:r>
            <a:r>
              <a:rPr lang="zh-CN" altLang="zh-CN" sz="2400" b="1"/>
              <a:t>建立有着约束作用</a:t>
            </a:r>
            <a:r>
              <a:rPr lang="zh-CN" altLang="en-US" sz="2400" b="1"/>
              <a:t>，</a:t>
            </a:r>
            <a:r>
              <a:rPr lang="zh-CN" altLang="zh-CN" sz="2400" b="1"/>
              <a:t>但它本身并不是</a:t>
            </a:r>
            <a:endParaRPr lang="en-US" altLang="zh-CN" sz="2400" b="1"/>
          </a:p>
          <a:p>
            <a:pPr algn="l">
              <a:lnSpc>
                <a:spcPts val="3300"/>
              </a:lnSpc>
            </a:pPr>
            <a:r>
              <a:rPr lang="zh-CN" altLang="zh-CN" sz="2400" b="1"/>
              <a:t>劳动合同</a:t>
            </a:r>
            <a:r>
              <a:rPr lang="zh-CN" altLang="en-US" sz="2400" b="1"/>
              <a:t>，而</a:t>
            </a:r>
            <a:r>
              <a:rPr lang="zh-CN" altLang="zh-CN" sz="2400" b="1"/>
              <a:t>是一种特殊的民事合同，并不直接受劳动法的</a:t>
            </a:r>
            <a:endParaRPr lang="en-US" altLang="zh-CN" sz="2400" b="1"/>
          </a:p>
          <a:p>
            <a:pPr algn="l">
              <a:lnSpc>
                <a:spcPts val="3300"/>
              </a:lnSpc>
            </a:pPr>
            <a:r>
              <a:rPr lang="zh-CN" altLang="zh-CN" sz="2400" b="1"/>
              <a:t>调整。</a:t>
            </a:r>
            <a:endParaRPr lang="en-US" altLang="zh-CN" sz="2400" b="1"/>
          </a:p>
          <a:p>
            <a:pPr algn="l">
              <a:lnSpc>
                <a:spcPts val="3300"/>
              </a:lnSpc>
            </a:pPr>
            <a:r>
              <a:rPr lang="en-US" altLang="zh-CN" sz="2400" b="1"/>
              <a:t>2. 2010</a:t>
            </a:r>
            <a:r>
              <a:rPr lang="zh-CN" altLang="zh-CN" sz="2400" b="1"/>
              <a:t>年</a:t>
            </a:r>
            <a:r>
              <a:rPr lang="en-US" altLang="zh-CN" sz="2400" b="1"/>
              <a:t>8</a:t>
            </a:r>
            <a:r>
              <a:rPr lang="zh-CN" altLang="zh-CN" sz="2400" b="1"/>
              <a:t>月</a:t>
            </a:r>
            <a:r>
              <a:rPr lang="en-US" altLang="zh-CN" sz="2400" b="1"/>
              <a:t>15</a:t>
            </a:r>
            <a:r>
              <a:rPr lang="zh-CN" altLang="zh-CN" sz="2400" b="1"/>
              <a:t>日劳动合同订立之时，劳动关系是否建立？</a:t>
            </a:r>
            <a:endParaRPr lang="en-US" altLang="zh-CN" sz="2400" b="1"/>
          </a:p>
          <a:p>
            <a:pPr algn="l">
              <a:lnSpc>
                <a:spcPts val="3300"/>
              </a:lnSpc>
            </a:pPr>
            <a:r>
              <a:rPr lang="zh-CN" altLang="en-US" sz="2400" b="1"/>
              <a:t>劳动合同签订只是说明劳动关系得到了书面上的确认</a:t>
            </a:r>
            <a:endParaRPr lang="en-US" altLang="zh-CN" sz="2400" b="1"/>
          </a:p>
          <a:p>
            <a:pPr algn="l">
              <a:lnSpc>
                <a:spcPts val="3300"/>
              </a:lnSpc>
            </a:pPr>
            <a:r>
              <a:rPr lang="en-US" altLang="zh-CN" sz="2400" b="1"/>
              <a:t>3.</a:t>
            </a:r>
            <a:r>
              <a:rPr lang="zh-CN" altLang="zh-CN" sz="2400" b="1"/>
              <a:t>哪个报到时间是用工之日</a:t>
            </a:r>
            <a:r>
              <a:rPr lang="zh-CN" altLang="en-US" sz="2400" b="1"/>
              <a:t>？</a:t>
            </a:r>
            <a:endParaRPr lang="en-US" altLang="zh-CN" sz="2400" b="1"/>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矩形 8"/>
          <p:cNvSpPr>
            <a:spLocks noChangeArrowheads="1"/>
          </p:cNvSpPr>
          <p:nvPr/>
        </p:nvSpPr>
        <p:spPr bwMode="auto">
          <a:xfrm>
            <a:off x="0" y="1703388"/>
            <a:ext cx="9144000" cy="2119312"/>
          </a:xfrm>
          <a:prstGeom prst="rect">
            <a:avLst/>
          </a:prstGeom>
          <a:solidFill>
            <a:schemeClr val="tx2"/>
          </a:solidFill>
          <a:ln w="9525">
            <a:noFill/>
            <a:miter lim="800000"/>
            <a:headEnd/>
            <a:tailEnd/>
          </a:ln>
        </p:spPr>
        <p:txBody>
          <a:bodyPr anchor="ctr"/>
          <a:lstStyle/>
          <a:p>
            <a:endParaRPr lang="zh-CN" altLang="zh-CN" sz="1800">
              <a:solidFill>
                <a:srgbClr val="FFFFFF"/>
              </a:solidFill>
              <a:latin typeface="Calibri" pitchFamily="34" charset="0"/>
            </a:endParaRPr>
          </a:p>
        </p:txBody>
      </p:sp>
      <p:sp>
        <p:nvSpPr>
          <p:cNvPr id="31747" name="矩形 4"/>
          <p:cNvSpPr>
            <a:spLocks noChangeArrowheads="1"/>
          </p:cNvSpPr>
          <p:nvPr/>
        </p:nvSpPr>
        <p:spPr bwMode="auto">
          <a:xfrm>
            <a:off x="0" y="3757613"/>
            <a:ext cx="9144000" cy="222250"/>
          </a:xfrm>
          <a:prstGeom prst="rect">
            <a:avLst/>
          </a:prstGeom>
          <a:solidFill>
            <a:srgbClr val="CCDBE9"/>
          </a:solidFill>
          <a:ln w="9525">
            <a:noFill/>
            <a:miter lim="800000"/>
            <a:headEnd/>
            <a:tailEnd/>
          </a:ln>
        </p:spPr>
        <p:txBody>
          <a:bodyPr anchor="ctr"/>
          <a:lstStyle/>
          <a:p>
            <a:endParaRPr lang="zh-CN" altLang="zh-CN" sz="1800">
              <a:solidFill>
                <a:srgbClr val="FFFFFF"/>
              </a:solidFill>
              <a:latin typeface="Calibri" pitchFamily="34" charset="0"/>
            </a:endParaRPr>
          </a:p>
        </p:txBody>
      </p:sp>
      <p:pic>
        <p:nvPicPr>
          <p:cNvPr id="31748" name="Picture 4" descr="图片1"/>
          <p:cNvPicPr>
            <a:picLocks noChangeAspect="1" noChangeArrowheads="1"/>
          </p:cNvPicPr>
          <p:nvPr/>
        </p:nvPicPr>
        <p:blipFill>
          <a:blip r:embed="rId2" cstate="print"/>
          <a:srcRect/>
          <a:stretch>
            <a:fillRect/>
          </a:stretch>
        </p:blipFill>
        <p:spPr bwMode="auto">
          <a:xfrm>
            <a:off x="179388" y="265113"/>
            <a:ext cx="2520950" cy="3690937"/>
          </a:xfrm>
          <a:prstGeom prst="rect">
            <a:avLst/>
          </a:prstGeom>
          <a:noFill/>
          <a:ln w="9525">
            <a:noFill/>
            <a:miter lim="800000"/>
            <a:headEnd/>
            <a:tailEnd/>
          </a:ln>
        </p:spPr>
      </p:pic>
      <p:sp>
        <p:nvSpPr>
          <p:cNvPr id="7176" name="Text Box 8"/>
          <p:cNvSpPr txBox="1">
            <a:spLocks noChangeArrowheads="1"/>
          </p:cNvSpPr>
          <p:nvPr/>
        </p:nvSpPr>
        <p:spPr bwMode="auto">
          <a:xfrm>
            <a:off x="2786063" y="2498725"/>
            <a:ext cx="5210175" cy="493713"/>
          </a:xfrm>
          <a:prstGeom prst="rect">
            <a:avLst/>
          </a:prstGeom>
          <a:noFill/>
          <a:ln w="9525">
            <a:noFill/>
            <a:miter lim="800000"/>
            <a:headEnd/>
            <a:tailEnd/>
          </a:ln>
        </p:spPr>
        <p:txBody>
          <a:bodyPr wrap="none">
            <a:spAutoFit/>
          </a:bodyPr>
          <a:lstStyle/>
          <a:p>
            <a:pPr algn="l">
              <a:buClr>
                <a:srgbClr val="00CC00"/>
              </a:buClr>
              <a:buFont typeface="Wingdings" pitchFamily="2" charset="2"/>
              <a:buChar char="Ø"/>
            </a:pPr>
            <a:r>
              <a:rPr lang="zh-CN" altLang="zh-CN" sz="2600">
                <a:solidFill>
                  <a:schemeClr val="bg1"/>
                </a:solidFill>
                <a:latin typeface="Arial" pitchFamily="34" charset="0"/>
                <a:ea typeface="华康俪金黑W8" pitchFamily="1" charset="-122"/>
              </a:rPr>
              <a:t> </a:t>
            </a:r>
            <a:r>
              <a:rPr lang="zh-CN" altLang="en-US" sz="2600">
                <a:solidFill>
                  <a:schemeClr val="bg1"/>
                </a:solidFill>
                <a:latin typeface="Arial" pitchFamily="34" charset="0"/>
                <a:ea typeface="华康俪金黑W8" pitchFamily="1" charset="-122"/>
              </a:rPr>
              <a:t>不签、迟签劳动合同的法律风险</a:t>
            </a:r>
            <a:endParaRPr lang="zh-CN" sz="2600">
              <a:solidFill>
                <a:schemeClr val="bg1"/>
              </a:solidFill>
              <a:latin typeface="Arial" pitchFamily="34" charset="0"/>
              <a:ea typeface="华康俪金黑W8" pitchFamily="1" charset="-122"/>
            </a:endParaRPr>
          </a:p>
        </p:txBody>
      </p:sp>
      <p:sp>
        <p:nvSpPr>
          <p:cNvPr id="7177" name="Text Box 9"/>
          <p:cNvSpPr txBox="1">
            <a:spLocks noChangeArrowheads="1"/>
          </p:cNvSpPr>
          <p:nvPr/>
        </p:nvSpPr>
        <p:spPr bwMode="auto">
          <a:xfrm>
            <a:off x="2458390" y="1944688"/>
            <a:ext cx="5570537" cy="554037"/>
          </a:xfrm>
          <a:prstGeom prst="rect">
            <a:avLst/>
          </a:prstGeom>
          <a:noFill/>
          <a:ln w="9525">
            <a:noFill/>
            <a:miter lim="800000"/>
            <a:headEnd/>
            <a:tailEnd/>
          </a:ln>
        </p:spPr>
        <p:txBody>
          <a:bodyPr wrap="none">
            <a:spAutoFit/>
          </a:bodyPr>
          <a:lstStyle/>
          <a:p>
            <a:pPr algn="l"/>
            <a:r>
              <a:rPr lang="zh-CN" altLang="en-US" sz="3000" dirty="0">
                <a:solidFill>
                  <a:schemeClr val="bg1"/>
                </a:solidFill>
                <a:latin typeface="Arial" pitchFamily="34" charset="0"/>
                <a:ea typeface="华康俪金黑W8" pitchFamily="1" charset="-122"/>
              </a:rPr>
              <a:t>二</a:t>
            </a:r>
            <a:r>
              <a:rPr lang="zh-CN" sz="3000" dirty="0">
                <a:solidFill>
                  <a:schemeClr val="bg1"/>
                </a:solidFill>
                <a:latin typeface="Arial" pitchFamily="34" charset="0"/>
                <a:ea typeface="华康俪金黑W8" pitchFamily="1" charset="-122"/>
              </a:rPr>
              <a:t>、</a:t>
            </a:r>
            <a:r>
              <a:rPr lang="zh-CN" altLang="en-US" sz="3000" dirty="0">
                <a:solidFill>
                  <a:schemeClr val="bg1"/>
                </a:solidFill>
                <a:latin typeface="Arial" pitchFamily="34" charset="0"/>
                <a:ea typeface="华康俪金黑W8" pitchFamily="1" charset="-122"/>
              </a:rPr>
              <a:t>劳动合同订立中的法律问题</a:t>
            </a:r>
            <a:endParaRPr lang="zh-CN" sz="3000" dirty="0">
              <a:solidFill>
                <a:schemeClr val="bg1"/>
              </a:solidFill>
              <a:latin typeface="Arial" pitchFamily="34" charset="0"/>
              <a:ea typeface="华康俪金黑W8" pitchFamily="1" charset="-122"/>
            </a:endParaRPr>
          </a:p>
        </p:txBody>
      </p:sp>
      <p:sp>
        <p:nvSpPr>
          <p:cNvPr id="31752" name="矩形 13"/>
          <p:cNvSpPr>
            <a:spLocks noChangeArrowheads="1"/>
          </p:cNvSpPr>
          <p:nvPr/>
        </p:nvSpPr>
        <p:spPr bwMode="auto">
          <a:xfrm>
            <a:off x="7669213" y="641350"/>
            <a:ext cx="1474787" cy="46038"/>
          </a:xfrm>
          <a:prstGeom prst="rect">
            <a:avLst/>
          </a:prstGeom>
          <a:solidFill>
            <a:schemeClr val="tx2"/>
          </a:solidFill>
          <a:ln w="9525">
            <a:noFill/>
            <a:miter lim="800000"/>
            <a:headEnd/>
            <a:tailEnd/>
          </a:ln>
        </p:spPr>
        <p:txBody>
          <a:bodyPr anchor="ctr"/>
          <a:lstStyle/>
          <a:p>
            <a:endParaRPr lang="zh-CN" altLang="zh-CN" sz="1800" i="1">
              <a:solidFill>
                <a:schemeClr val="tx2"/>
              </a:solidFill>
              <a:latin typeface="Calibri"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fade">
                                      <p:cBhvr>
                                        <p:cTn id="7" dur="500"/>
                                        <p:tgtEl>
                                          <p:spTgt spid="7177"/>
                                        </p:tgtEl>
                                      </p:cBhvr>
                                    </p:animEffect>
                                    <p:anim calcmode="lin" valueType="num">
                                      <p:cBhvr>
                                        <p:cTn id="8" dur="500" fill="hold"/>
                                        <p:tgtEl>
                                          <p:spTgt spid="7177"/>
                                        </p:tgtEl>
                                        <p:attrNameLst>
                                          <p:attrName>ppt_x</p:attrName>
                                        </p:attrNameLst>
                                      </p:cBhvr>
                                      <p:tavLst>
                                        <p:tav tm="0">
                                          <p:val>
                                            <p:strVal val="#ppt_x"/>
                                          </p:val>
                                        </p:tav>
                                        <p:tav tm="100000">
                                          <p:val>
                                            <p:strVal val="#ppt_x"/>
                                          </p:val>
                                        </p:tav>
                                      </p:tavLst>
                                    </p:anim>
                                    <p:anim calcmode="lin" valueType="num">
                                      <p:cBhvr>
                                        <p:cTn id="9" dur="500" fill="hold"/>
                                        <p:tgtEl>
                                          <p:spTgt spid="717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xit" presetSubtype="0" fill="hold" grpId="1" nodeType="afterEffect">
                                  <p:stCondLst>
                                    <p:cond delay="1000"/>
                                  </p:stCondLst>
                                  <p:childTnLst>
                                    <p:animEffect transition="out" filter="fade">
                                      <p:cBhvr>
                                        <p:cTn id="12" dur="500"/>
                                        <p:tgtEl>
                                          <p:spTgt spid="7177"/>
                                        </p:tgtEl>
                                      </p:cBhvr>
                                    </p:animEffect>
                                    <p:anim calcmode="lin" valueType="num">
                                      <p:cBhvr>
                                        <p:cTn id="13" dur="500"/>
                                        <p:tgtEl>
                                          <p:spTgt spid="7177"/>
                                        </p:tgtEl>
                                        <p:attrNameLst>
                                          <p:attrName>ppt_x</p:attrName>
                                        </p:attrNameLst>
                                      </p:cBhvr>
                                      <p:tavLst>
                                        <p:tav tm="0">
                                          <p:val>
                                            <p:strVal val="ppt_x"/>
                                          </p:val>
                                        </p:tav>
                                        <p:tav tm="100000">
                                          <p:val>
                                            <p:strVal val="ppt_x"/>
                                          </p:val>
                                        </p:tav>
                                      </p:tavLst>
                                    </p:anim>
                                    <p:anim calcmode="lin" valueType="num">
                                      <p:cBhvr>
                                        <p:cTn id="14" dur="500"/>
                                        <p:tgtEl>
                                          <p:spTgt spid="7177"/>
                                        </p:tgtEl>
                                        <p:attrNameLst>
                                          <p:attrName>ppt_y</p:attrName>
                                        </p:attrNameLst>
                                      </p:cBhvr>
                                      <p:tavLst>
                                        <p:tav tm="0">
                                          <p:val>
                                            <p:strVal val="ppt_y"/>
                                          </p:val>
                                        </p:tav>
                                        <p:tav tm="100000">
                                          <p:val>
                                            <p:strVal val="ppt_y-.1"/>
                                          </p:val>
                                        </p:tav>
                                      </p:tavLst>
                                    </p:anim>
                                    <p:set>
                                      <p:cBhvr>
                                        <p:cTn id="15" dur="1" fill="hold">
                                          <p:stCondLst>
                                            <p:cond delay="499"/>
                                          </p:stCondLst>
                                        </p:cTn>
                                        <p:tgtEl>
                                          <p:spTgt spid="7177"/>
                                        </p:tgtEl>
                                        <p:attrNameLst>
                                          <p:attrName>style.visibility</p:attrName>
                                        </p:attrNameLst>
                                      </p:cBhvr>
                                      <p:to>
                                        <p:strVal val="hidden"/>
                                      </p:to>
                                    </p:set>
                                  </p:childTnLst>
                                </p:cTn>
                              </p:par>
                              <p:par>
                                <p:cTn id="16" presetID="22" presetClass="entr" presetSubtype="8" fill="hold" grpId="0" nodeType="withEffect">
                                  <p:stCondLst>
                                    <p:cond delay="1000"/>
                                  </p:stCondLst>
                                  <p:childTnLst>
                                    <p:set>
                                      <p:cBhvr>
                                        <p:cTn id="17" dur="1" fill="hold">
                                          <p:stCondLst>
                                            <p:cond delay="0"/>
                                          </p:stCondLst>
                                        </p:cTn>
                                        <p:tgtEl>
                                          <p:spTgt spid="7176"/>
                                        </p:tgtEl>
                                        <p:attrNameLst>
                                          <p:attrName>style.visibility</p:attrName>
                                        </p:attrNameLst>
                                      </p:cBhvr>
                                      <p:to>
                                        <p:strVal val="visible"/>
                                      </p:to>
                                    </p:set>
                                    <p:animEffect transition="in" filter="wipe(left)">
                                      <p:cBhvr>
                                        <p:cTn id="18" dur="500"/>
                                        <p:tgtEl>
                                          <p:spTgt spid="7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autoUpdateAnimBg="0"/>
      <p:bldP spid="7177" grpId="0" autoUpdateAnimBg="0"/>
      <p:bldP spid="7177" grpId="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6A79998-2BDC-AA7B-89ED-95EC749AC868}"/>
              </a:ext>
            </a:extLst>
          </p:cNvPr>
          <p:cNvSpPr>
            <a:spLocks noGrp="1" noChangeArrowheads="1"/>
          </p:cNvSpPr>
          <p:nvPr>
            <p:ph type="body" idx="1"/>
          </p:nvPr>
        </p:nvSpPr>
        <p:spPr>
          <a:xfrm>
            <a:off x="763059" y="952235"/>
            <a:ext cx="7617883" cy="4761177"/>
          </a:xfrm>
        </p:spPr>
        <p:txBody>
          <a:bodyPr/>
          <a:lstStyle/>
          <a:p>
            <a:pPr eaLnBrk="1" hangingPunct="1">
              <a:lnSpc>
                <a:spcPct val="80000"/>
              </a:lnSpc>
            </a:pPr>
            <a:r>
              <a:rPr lang="en-US" altLang="zh-CN" sz="1333"/>
              <a:t> </a:t>
            </a:r>
            <a:endParaRPr lang="en-US" altLang="zh-CN" sz="1333" b="1"/>
          </a:p>
          <a:p>
            <a:pPr eaLnBrk="1" hangingPunct="1">
              <a:lnSpc>
                <a:spcPct val="80000"/>
              </a:lnSpc>
            </a:pPr>
            <a:r>
              <a:rPr lang="zh-CN" altLang="en-US" sz="1333" b="1"/>
              <a:t>学习方式：</a:t>
            </a:r>
            <a:r>
              <a:rPr lang="zh-CN" altLang="en-US" b="1">
                <a:ea typeface="黑体" panose="02010609060101010101" pitchFamily="49" charset="-122"/>
              </a:rPr>
              <a:t>全国招生  函授学习  权威双证  国际互认</a:t>
            </a:r>
            <a:endParaRPr lang="zh-CN" altLang="en-US" sz="1333" b="1"/>
          </a:p>
          <a:p>
            <a:pPr eaLnBrk="1" hangingPunct="1">
              <a:lnSpc>
                <a:spcPct val="80000"/>
              </a:lnSpc>
            </a:pPr>
            <a:endParaRPr lang="en-US" altLang="zh-CN" sz="1333" b="1"/>
          </a:p>
          <a:p>
            <a:pPr eaLnBrk="1" hangingPunct="1">
              <a:lnSpc>
                <a:spcPct val="80000"/>
              </a:lnSpc>
            </a:pPr>
            <a:r>
              <a:rPr lang="zh-CN" altLang="en-US" sz="1333" b="1"/>
              <a:t>认证项目：注册</a:t>
            </a:r>
            <a:r>
              <a:rPr lang="en-US" altLang="zh-CN" sz="1333" b="1"/>
              <a:t> </a:t>
            </a:r>
            <a:r>
              <a:rPr lang="zh-CN" altLang="en-US" sz="1333" b="1"/>
              <a:t>职业经理、人力资源总监、品质经理、生产经理、营销策划师、物流经理、</a:t>
            </a:r>
            <a:endParaRPr lang="en-US" altLang="zh-CN" sz="1333" b="1"/>
          </a:p>
          <a:p>
            <a:pPr eaLnBrk="1" hangingPunct="1">
              <a:lnSpc>
                <a:spcPct val="80000"/>
              </a:lnSpc>
            </a:pPr>
            <a:r>
              <a:rPr lang="zh-CN" altLang="en-US" sz="1333" b="1"/>
              <a:t>          项目经理、企业管理咨询师、企业总经理、营销经理、财务总监、酒店经理、企业培训师</a:t>
            </a:r>
            <a:endParaRPr lang="en-US" altLang="zh-CN" sz="1333" b="1"/>
          </a:p>
          <a:p>
            <a:pPr eaLnBrk="1" hangingPunct="1">
              <a:lnSpc>
                <a:spcPct val="80000"/>
              </a:lnSpc>
            </a:pPr>
            <a:r>
              <a:rPr lang="zh-CN" altLang="en-US" sz="1333" b="1"/>
              <a:t>          采购经理、</a:t>
            </a:r>
            <a:r>
              <a:rPr lang="en-US" altLang="zh-CN" sz="1333" b="1"/>
              <a:t>IE</a:t>
            </a:r>
            <a:r>
              <a:rPr lang="zh-CN" altLang="en-US" sz="1333" b="1"/>
              <a:t>工业工程师、医院管理、行政总监、市场总监、工厂管理、服装企业管理、</a:t>
            </a:r>
            <a:endParaRPr lang="en-US" altLang="zh-CN" sz="1333" b="1"/>
          </a:p>
          <a:p>
            <a:pPr eaLnBrk="1" hangingPunct="1">
              <a:lnSpc>
                <a:spcPct val="80000"/>
              </a:lnSpc>
            </a:pPr>
            <a:r>
              <a:rPr lang="zh-CN" altLang="en-US" sz="1333" b="1"/>
              <a:t>          六西格玛管理师、车间主管、经济管理师、生产运营管理师、精益管理师等</a:t>
            </a:r>
            <a:r>
              <a:rPr lang="en-US" altLang="zh-CN" sz="1333" b="1"/>
              <a:t>MBA</a:t>
            </a:r>
            <a:r>
              <a:rPr lang="zh-CN" altLang="en-US" sz="1333" b="1"/>
              <a:t>等认证。</a:t>
            </a:r>
          </a:p>
          <a:p>
            <a:pPr eaLnBrk="1" hangingPunct="1">
              <a:lnSpc>
                <a:spcPct val="80000"/>
              </a:lnSpc>
            </a:pPr>
            <a:endParaRPr lang="zh-CN" altLang="en-US" sz="1333" b="1"/>
          </a:p>
          <a:p>
            <a:pPr eaLnBrk="1" hangingPunct="1">
              <a:lnSpc>
                <a:spcPct val="80000"/>
              </a:lnSpc>
            </a:pPr>
            <a:r>
              <a:rPr lang="zh-CN" altLang="en-US" sz="1333" b="1"/>
              <a:t>颁发双证：经理资格证</a:t>
            </a:r>
            <a:r>
              <a:rPr lang="en-US" altLang="zh-CN" sz="1333" b="1"/>
              <a:t>+MBA</a:t>
            </a:r>
            <a:r>
              <a:rPr lang="zh-CN" altLang="en-US" sz="1333" b="1"/>
              <a:t>研修证</a:t>
            </a:r>
            <a:r>
              <a:rPr lang="en-US" altLang="zh-CN" sz="1333" b="1"/>
              <a:t>+</a:t>
            </a:r>
            <a:r>
              <a:rPr lang="zh-CN" altLang="en-US" sz="1333" b="1"/>
              <a:t>全套学籍档案</a:t>
            </a:r>
          </a:p>
          <a:p>
            <a:pPr eaLnBrk="1" hangingPunct="1">
              <a:lnSpc>
                <a:spcPct val="80000"/>
              </a:lnSpc>
            </a:pPr>
            <a:r>
              <a:rPr lang="zh-CN" altLang="en-US" sz="1333" b="1"/>
              <a:t>收费标准  ：</a:t>
            </a:r>
            <a:r>
              <a:rPr lang="zh-CN" altLang="en-US" sz="1999" b="1"/>
              <a:t>仅收取</a:t>
            </a:r>
            <a:r>
              <a:rPr lang="en-US" altLang="zh-CN" sz="1999" b="1"/>
              <a:t>1280</a:t>
            </a:r>
            <a:r>
              <a:rPr lang="zh-CN" altLang="en-US" sz="1999" b="1"/>
              <a:t>元</a:t>
            </a:r>
            <a:r>
              <a:rPr lang="zh-CN" altLang="en-US" sz="1333"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333" b="1"/>
              <a:t>报名电话：</a:t>
            </a:r>
            <a:r>
              <a:rPr lang="en-US" altLang="zh-CN" sz="1333" b="1"/>
              <a:t>13684609885    0451—88342620 </a:t>
            </a:r>
          </a:p>
          <a:p>
            <a:pPr eaLnBrk="1" hangingPunct="1">
              <a:lnSpc>
                <a:spcPct val="80000"/>
              </a:lnSpc>
              <a:buFontTx/>
              <a:buNone/>
            </a:pPr>
            <a:r>
              <a:rPr lang="en-US" altLang="zh-CN" sz="1333" b="1"/>
              <a:t>        </a:t>
            </a:r>
            <a:r>
              <a:rPr lang="zh-CN" altLang="en-US" sz="1333" b="1"/>
              <a:t>微信公众号：</a:t>
            </a:r>
            <a:r>
              <a:rPr lang="en-US" altLang="zh-CN" sz="1333" b="1"/>
              <a:t>MHJY1999   </a:t>
            </a:r>
            <a:r>
              <a:rPr lang="zh-CN" altLang="en-US" sz="1333" b="1"/>
              <a:t>微信客服：</a:t>
            </a:r>
            <a:r>
              <a:rPr lang="en-US" altLang="zh-CN" sz="1333" b="1"/>
              <a:t>122285053    </a:t>
            </a:r>
            <a:r>
              <a:rPr lang="zh-CN" altLang="en-US" sz="1333" b="1"/>
              <a:t>咨询邮箱：</a:t>
            </a:r>
            <a:r>
              <a:rPr lang="en-US" altLang="zh-CN" sz="1333" b="1">
                <a:hlinkClick r:id="rId3"/>
              </a:rPr>
              <a:t>xchy007@163.com</a:t>
            </a:r>
            <a:r>
              <a:rPr lang="en-US" altLang="zh-CN" sz="1333" b="1"/>
              <a:t>   </a:t>
            </a:r>
          </a:p>
          <a:p>
            <a:pPr eaLnBrk="1" hangingPunct="1">
              <a:lnSpc>
                <a:spcPct val="80000"/>
              </a:lnSpc>
              <a:buFontTx/>
              <a:buNone/>
            </a:pPr>
            <a:r>
              <a:rPr lang="en-US" altLang="zh-CN" sz="1333" b="1"/>
              <a:t>        </a:t>
            </a:r>
            <a:r>
              <a:rPr lang="zh-CN" altLang="en-US" sz="1333" b="1"/>
              <a:t>咨询教师</a:t>
            </a:r>
            <a:r>
              <a:rPr lang="en-US" altLang="zh-CN" sz="1333" b="1"/>
              <a:t>: </a:t>
            </a:r>
            <a:r>
              <a:rPr lang="zh-CN" altLang="en-US" sz="1333" b="1"/>
              <a:t>王海涛 郑毅 </a:t>
            </a:r>
          </a:p>
          <a:p>
            <a:pPr eaLnBrk="1" hangingPunct="1">
              <a:lnSpc>
                <a:spcPct val="80000"/>
              </a:lnSpc>
            </a:pPr>
            <a:endParaRPr lang="zh-CN" altLang="en-US" sz="1333" b="1"/>
          </a:p>
          <a:p>
            <a:pPr algn="r" eaLnBrk="1" hangingPunct="1">
              <a:lnSpc>
                <a:spcPct val="80000"/>
              </a:lnSpc>
              <a:buFontTx/>
              <a:buNone/>
            </a:pPr>
            <a:r>
              <a:rPr lang="zh-CN" altLang="en-US" sz="1500" b="1"/>
              <a:t>颁证单位：中国经济管理大学</a:t>
            </a:r>
          </a:p>
          <a:p>
            <a:pPr algn="r" eaLnBrk="1" hangingPunct="1">
              <a:lnSpc>
                <a:spcPct val="80000"/>
              </a:lnSpc>
            </a:pPr>
            <a:r>
              <a:rPr lang="zh-CN" altLang="en-US" sz="1500" b="1"/>
              <a:t>主办单位：哈尔滨美华企业管理有限公司</a:t>
            </a:r>
            <a:endParaRPr lang="en-US" altLang="zh-CN" sz="1500" b="1"/>
          </a:p>
        </p:txBody>
      </p:sp>
      <p:sp>
        <p:nvSpPr>
          <p:cNvPr id="2051" name="WordArt 4">
            <a:extLst>
              <a:ext uri="{FF2B5EF4-FFF2-40B4-BE49-F238E27FC236}">
                <a16:creationId xmlns:a16="http://schemas.microsoft.com/office/drawing/2014/main" id="{0334F2F3-32A9-009A-5F31-491AA40964B6}"/>
              </a:ext>
            </a:extLst>
          </p:cNvPr>
          <p:cNvSpPr>
            <a:spLocks noChangeArrowheads="1" noChangeShapeType="1" noTextEdit="1"/>
          </p:cNvSpPr>
          <p:nvPr/>
        </p:nvSpPr>
        <p:spPr bwMode="auto">
          <a:xfrm flipH="1">
            <a:off x="10314456" y="4476829"/>
            <a:ext cx="179867" cy="343863"/>
          </a:xfrm>
          <a:prstGeom prst="rect">
            <a:avLst/>
          </a:prstGeom>
        </p:spPr>
        <p:txBody>
          <a:bodyPr wrap="none" fromWordArt="1">
            <a:prstTxWarp prst="textSlantUp">
              <a:avLst>
                <a:gd name="adj" fmla="val 32056"/>
              </a:avLst>
            </a:prstTxWarp>
          </a:bodyPr>
          <a:lstStyle/>
          <a:p>
            <a:pPr algn="ctr"/>
            <a:endParaRPr lang="zh-CN" altLang="en-US" sz="1416"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2CE73358-C710-5716-20F9-FC74F8C787CD}"/>
              </a:ext>
            </a:extLst>
          </p:cNvPr>
          <p:cNvSpPr>
            <a:spLocks noGrp="1" noChangeArrowheads="1"/>
          </p:cNvSpPr>
          <p:nvPr>
            <p:ph type="title"/>
          </p:nvPr>
        </p:nvSpPr>
        <p:spPr/>
        <p:txBody>
          <a:bodyPr/>
          <a:lstStyle/>
          <a:p>
            <a:pPr eaLnBrk="1" hangingPunct="1"/>
            <a:br>
              <a:rPr lang="en-US" altLang="zh-CN" sz="3332">
                <a:solidFill>
                  <a:srgbClr val="FF0000"/>
                </a:solidFill>
              </a:rPr>
            </a:br>
            <a:endParaRPr lang="en-US" altLang="zh-CN" sz="3332">
              <a:solidFill>
                <a:srgbClr val="FF0000"/>
              </a:solidFill>
            </a:endParaRPr>
          </a:p>
        </p:txBody>
      </p:sp>
      <p:sp>
        <p:nvSpPr>
          <p:cNvPr id="3080" name="WordArt 8">
            <a:extLst>
              <a:ext uri="{FF2B5EF4-FFF2-40B4-BE49-F238E27FC236}">
                <a16:creationId xmlns:a16="http://schemas.microsoft.com/office/drawing/2014/main" id="{42D91BD1-8E09-04D6-31BB-CDD954DFC587}"/>
              </a:ext>
            </a:extLst>
          </p:cNvPr>
          <p:cNvSpPr>
            <a:spLocks noChangeArrowheads="1" noChangeShapeType="1" noTextEdit="1"/>
          </p:cNvSpPr>
          <p:nvPr/>
        </p:nvSpPr>
        <p:spPr bwMode="auto">
          <a:xfrm>
            <a:off x="1092373" y="297555"/>
            <a:ext cx="6752959" cy="833212"/>
          </a:xfrm>
          <a:prstGeom prst="rect">
            <a:avLst/>
          </a:prstGeom>
        </p:spPr>
        <p:txBody>
          <a:bodyPr wrap="none" fromWordArt="1">
            <a:prstTxWarp prst="textPlain">
              <a:avLst>
                <a:gd name="adj" fmla="val 50000"/>
              </a:avLst>
            </a:prstTxWarp>
          </a:bodyPr>
          <a:lstStyle/>
          <a:p>
            <a:pPr algn="ctr" eaLnBrk="1" hangingPunct="1">
              <a:defRPr/>
            </a:pPr>
            <a:r>
              <a:rPr lang="zh-CN" altLang="en-US" sz="2999" b="1" kern="10" dirty="0">
                <a:ln w="9525">
                  <a:solidFill>
                    <a:srgbClr val="FF0000"/>
                  </a:solidFill>
                  <a:round/>
                  <a:headEnd/>
                  <a:tailEnd/>
                </a:ln>
                <a:solidFill>
                  <a:srgbClr val="FF0000"/>
                </a:solidFill>
                <a:latin typeface="黑体"/>
                <a:ea typeface="黑体"/>
              </a:rPr>
              <a:t>全国迷你型</a:t>
            </a:r>
            <a:r>
              <a:rPr lang="en-US" altLang="zh-CN" sz="2999" b="1" kern="10" dirty="0">
                <a:ln w="9525">
                  <a:solidFill>
                    <a:srgbClr val="FF0000"/>
                  </a:solidFill>
                  <a:round/>
                  <a:headEnd/>
                  <a:tailEnd/>
                </a:ln>
                <a:solidFill>
                  <a:srgbClr val="FF0000"/>
                </a:solidFill>
                <a:latin typeface="黑体"/>
                <a:ea typeface="黑体"/>
              </a:rPr>
              <a:t>MBA</a:t>
            </a:r>
            <a:r>
              <a:rPr lang="zh-CN" altLang="en-US" sz="2999"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E8A25DEE-5357-8BBC-C293-2C4FB9A81A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1830" y="4476830"/>
            <a:ext cx="1087135" cy="1087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0A340313-060E-170F-8A43-279CBDE0253A}"/>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5FCD5B6-50F0-E9A5-EB79-CB2CC169A0EC}"/>
              </a:ext>
            </a:extLst>
          </p:cNvPr>
          <p:cNvSpPr>
            <a:spLocks noGrp="1" noChangeArrowheads="1"/>
          </p:cNvSpPr>
          <p:nvPr>
            <p:ph type="body" idx="1"/>
          </p:nvPr>
        </p:nvSpPr>
        <p:spPr/>
        <p:txBody>
          <a:bodyPr/>
          <a:lstStyle/>
          <a:p>
            <a:pPr eaLnBrk="1" hangingPunct="1"/>
            <a:endParaRPr lang="en-US" altLang="zh-CN" sz="2333" b="1"/>
          </a:p>
          <a:p>
            <a:pPr eaLnBrk="1" hangingPunct="1"/>
            <a:endParaRPr lang="en-US" altLang="zh-CN" sz="2333" b="1"/>
          </a:p>
          <a:p>
            <a:pPr eaLnBrk="1" hangingPunct="1"/>
            <a:endParaRPr lang="en-US" altLang="zh-CN" sz="2999" b="1"/>
          </a:p>
          <a:p>
            <a:pPr eaLnBrk="1" hangingPunct="1"/>
            <a:endParaRPr lang="en-US" altLang="zh-CN" sz="2999" b="1"/>
          </a:p>
          <a:p>
            <a:pPr eaLnBrk="1" hangingPunct="1"/>
            <a:r>
              <a:rPr lang="zh-CN" altLang="en-US" sz="2999" b="1"/>
              <a:t>近千本</a:t>
            </a:r>
            <a:r>
              <a:rPr lang="en-US" altLang="zh-CN" sz="2999" b="1"/>
              <a:t>MBA</a:t>
            </a:r>
            <a:r>
              <a:rPr lang="zh-CN" altLang="en-US" sz="2999" b="1"/>
              <a:t>职业经理教程免费下载</a:t>
            </a:r>
          </a:p>
          <a:p>
            <a:pPr eaLnBrk="1" hangingPunct="1"/>
            <a:r>
              <a:rPr lang="en-US" altLang="zh-CN" sz="2999" b="1"/>
              <a:t>-----</a:t>
            </a:r>
            <a:r>
              <a:rPr lang="zh-CN" altLang="en-US" sz="2999" b="1"/>
              <a:t>请速登陆：</a:t>
            </a:r>
            <a:r>
              <a:rPr lang="en-US" altLang="zh-CN" sz="2999" b="1">
                <a:hlinkClick r:id="rId2"/>
              </a:rPr>
              <a:t>www.mhjy.net</a:t>
            </a:r>
            <a:endParaRPr lang="en-US" altLang="zh-CN" sz="2999" b="1"/>
          </a:p>
          <a:p>
            <a:pPr eaLnBrk="1" hangingPunct="1"/>
            <a:endParaRPr lang="en-US" altLang="zh-CN" sz="2999" b="1"/>
          </a:p>
          <a:p>
            <a:pPr eaLnBrk="1" hangingPunct="1"/>
            <a:endParaRPr lang="en-US" altLang="zh-CN" sz="2999" b="1"/>
          </a:p>
          <a:p>
            <a:pPr eaLnBrk="1" hangingPunct="1"/>
            <a:endParaRPr lang="en-US" altLang="zh-CN"/>
          </a:p>
        </p:txBody>
      </p:sp>
      <p:pic>
        <p:nvPicPr>
          <p:cNvPr id="3076" name="Picture 6" descr="banner_cn">
            <a:extLst>
              <a:ext uri="{FF2B5EF4-FFF2-40B4-BE49-F238E27FC236}">
                <a16:creationId xmlns:a16="http://schemas.microsoft.com/office/drawing/2014/main" id="{54EF786E-000B-B5A2-BE41-5DE3DE067A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3059" y="0"/>
            <a:ext cx="7617883" cy="231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2">
            <a:extLst>
              <a:ext uri="{FF2B5EF4-FFF2-40B4-BE49-F238E27FC236}">
                <a16:creationId xmlns:a16="http://schemas.microsoft.com/office/drawing/2014/main" id="{13BE411A-E1F4-B70D-0D09-030073E79F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059" y="-1"/>
            <a:ext cx="7617883" cy="571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0A340313-060E-170F-8A43-279CBDE0253A}"/>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5FCD5B6-50F0-E9A5-EB79-CB2CC169A0EC}"/>
              </a:ext>
            </a:extLst>
          </p:cNvPr>
          <p:cNvSpPr>
            <a:spLocks noGrp="1" noChangeArrowheads="1"/>
          </p:cNvSpPr>
          <p:nvPr>
            <p:ph type="body" idx="1"/>
          </p:nvPr>
        </p:nvSpPr>
        <p:spPr/>
        <p:txBody>
          <a:bodyPr/>
          <a:lstStyle/>
          <a:p>
            <a:pPr eaLnBrk="1" hangingPunct="1"/>
            <a:endParaRPr lang="en-US" altLang="zh-CN" sz="2333" b="1"/>
          </a:p>
          <a:p>
            <a:pPr eaLnBrk="1" hangingPunct="1"/>
            <a:endParaRPr lang="en-US" altLang="zh-CN" sz="2333" b="1"/>
          </a:p>
          <a:p>
            <a:pPr eaLnBrk="1" hangingPunct="1"/>
            <a:endParaRPr lang="en-US" altLang="zh-CN" sz="2999" b="1"/>
          </a:p>
          <a:p>
            <a:pPr eaLnBrk="1" hangingPunct="1"/>
            <a:endParaRPr lang="en-US" altLang="zh-CN" sz="2999" b="1"/>
          </a:p>
          <a:p>
            <a:pPr eaLnBrk="1" hangingPunct="1"/>
            <a:r>
              <a:rPr lang="zh-CN" altLang="en-US" sz="2999" b="1"/>
              <a:t>近千本</a:t>
            </a:r>
            <a:r>
              <a:rPr lang="en-US" altLang="zh-CN" sz="2999" b="1"/>
              <a:t>MBA</a:t>
            </a:r>
            <a:r>
              <a:rPr lang="zh-CN" altLang="en-US" sz="2999" b="1"/>
              <a:t>职业经理教程免费下载</a:t>
            </a:r>
          </a:p>
          <a:p>
            <a:pPr eaLnBrk="1" hangingPunct="1"/>
            <a:r>
              <a:rPr lang="en-US" altLang="zh-CN" sz="2999" b="1"/>
              <a:t>-----</a:t>
            </a:r>
            <a:r>
              <a:rPr lang="zh-CN" altLang="en-US" sz="2999" b="1"/>
              <a:t>请速登陆：</a:t>
            </a:r>
            <a:r>
              <a:rPr lang="en-US" altLang="zh-CN" sz="2999" b="1">
                <a:hlinkClick r:id="rId2"/>
              </a:rPr>
              <a:t>www.mhjy.net</a:t>
            </a:r>
            <a:endParaRPr lang="en-US" altLang="zh-CN" sz="2999" b="1"/>
          </a:p>
          <a:p>
            <a:pPr eaLnBrk="1" hangingPunct="1"/>
            <a:endParaRPr lang="en-US" altLang="zh-CN" sz="2999" b="1"/>
          </a:p>
          <a:p>
            <a:pPr eaLnBrk="1" hangingPunct="1"/>
            <a:endParaRPr lang="en-US" altLang="zh-CN" sz="2999" b="1"/>
          </a:p>
          <a:p>
            <a:pPr eaLnBrk="1" hangingPunct="1"/>
            <a:endParaRPr lang="en-US" altLang="zh-CN"/>
          </a:p>
        </p:txBody>
      </p:sp>
      <p:pic>
        <p:nvPicPr>
          <p:cNvPr id="3076" name="Picture 6" descr="banner_cn">
            <a:extLst>
              <a:ext uri="{FF2B5EF4-FFF2-40B4-BE49-F238E27FC236}">
                <a16:creationId xmlns:a16="http://schemas.microsoft.com/office/drawing/2014/main" id="{54EF786E-000B-B5A2-BE41-5DE3DE067A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3059" y="0"/>
            <a:ext cx="7617883" cy="231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2">
            <a:extLst>
              <a:ext uri="{FF2B5EF4-FFF2-40B4-BE49-F238E27FC236}">
                <a16:creationId xmlns:a16="http://schemas.microsoft.com/office/drawing/2014/main" id="{13BE411A-E1F4-B70D-0D09-030073E79F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059" y="-1"/>
            <a:ext cx="7617883" cy="571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 descr="http://pic5.nipic.com/20100126/7971_151429039628_2.jpg"/>
          <p:cNvPicPr>
            <a:picLocks noChangeAspect="1" noChangeArrowheads="1"/>
          </p:cNvPicPr>
          <p:nvPr/>
        </p:nvPicPr>
        <p:blipFill>
          <a:blip r:embed="rId2" cstate="print"/>
          <a:srcRect/>
          <a:stretch>
            <a:fillRect/>
          </a:stretch>
        </p:blipFill>
        <p:spPr bwMode="auto">
          <a:xfrm>
            <a:off x="7715250" y="4154488"/>
            <a:ext cx="1428750" cy="1558925"/>
          </a:xfrm>
          <a:prstGeom prst="rect">
            <a:avLst/>
          </a:prstGeom>
          <a:noFill/>
          <a:ln w="9525">
            <a:noFill/>
            <a:miter lim="800000"/>
            <a:headEnd/>
            <a:tailEnd/>
          </a:ln>
        </p:spPr>
      </p:pic>
      <p:graphicFrame>
        <p:nvGraphicFramePr>
          <p:cNvPr id="5" name="图示 4"/>
          <p:cNvGraphicFramePr/>
          <p:nvPr/>
        </p:nvGraphicFramePr>
        <p:xfrm>
          <a:off x="857224" y="1725919"/>
          <a:ext cx="7620000" cy="28567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Nedadgående pil 363"/>
          <p:cNvSpPr>
            <a:spLocks noChangeArrowheads="1"/>
          </p:cNvSpPr>
          <p:nvPr/>
        </p:nvSpPr>
        <p:spPr bwMode="auto">
          <a:xfrm rot="10800000">
            <a:off x="785813" y="3392488"/>
            <a:ext cx="249237" cy="447675"/>
          </a:xfrm>
          <a:prstGeom prst="downArrow">
            <a:avLst>
              <a:gd name="adj1" fmla="val 50000"/>
              <a:gd name="adj2" fmla="val 50002"/>
            </a:avLst>
          </a:prstGeom>
          <a:gradFill rotWithShape="1">
            <a:gsLst>
              <a:gs pos="0">
                <a:srgbClr val="FFC000"/>
              </a:gs>
              <a:gs pos="100000">
                <a:srgbClr val="E36119"/>
              </a:gs>
            </a:gsLst>
            <a:lin ang="2700000" scaled="1"/>
          </a:gradFill>
          <a:ln w="9525">
            <a:solidFill>
              <a:srgbClr val="FC7E00"/>
            </a:solidFill>
            <a:miter lim="800000"/>
            <a:headEnd/>
            <a:tailEnd/>
          </a:ln>
          <a:effectLst>
            <a:outerShdw blurRad="63500" dist="38100" dir="5400000" algn="t" rotWithShape="0">
              <a:srgbClr val="000000">
                <a:alpha val="39999"/>
              </a:srgbClr>
            </a:outerShdw>
          </a:effectLst>
        </p:spPr>
        <p:txBody>
          <a:bodyPr anchor="ctr"/>
          <a:lstStyle/>
          <a:p>
            <a:pPr indent="-342900" defTabSz="457200">
              <a:buFont typeface="Calibri" pitchFamily="34" charset="0"/>
              <a:buAutoNum type="arabicPeriod"/>
              <a:defRPr/>
            </a:pPr>
            <a:endParaRPr lang="en-US">
              <a:solidFill>
                <a:srgbClr val="FFFFFF"/>
              </a:solidFill>
              <a:ea typeface="MS PGothic" pitchFamily="34" charset="-128"/>
            </a:endParaRPr>
          </a:p>
        </p:txBody>
      </p:sp>
      <p:sp>
        <p:nvSpPr>
          <p:cNvPr id="8" name="Rektangel 565"/>
          <p:cNvSpPr>
            <a:spLocks noChangeArrowheads="1"/>
          </p:cNvSpPr>
          <p:nvPr/>
        </p:nvSpPr>
        <p:spPr bwMode="auto">
          <a:xfrm>
            <a:off x="285750" y="3927475"/>
            <a:ext cx="1571625" cy="517525"/>
          </a:xfrm>
          <a:prstGeom prst="rect">
            <a:avLst/>
          </a:prstGeom>
          <a:solidFill>
            <a:schemeClr val="bg1"/>
          </a:solidFill>
          <a:ln>
            <a:headEnd/>
            <a:tailEnd/>
          </a:ln>
        </p:spPr>
        <p:style>
          <a:lnRef idx="2">
            <a:schemeClr val="accent2"/>
          </a:lnRef>
          <a:fillRef idx="1">
            <a:schemeClr val="lt1"/>
          </a:fillRef>
          <a:effectRef idx="0">
            <a:schemeClr val="accent2"/>
          </a:effectRef>
          <a:fontRef idx="minor">
            <a:schemeClr val="dk1"/>
          </a:fontRef>
        </p:style>
        <p:txBody>
          <a:bodyPr anchor="ctr"/>
          <a:lstStyle/>
          <a:p>
            <a:pPr defTabSz="457200">
              <a:defRPr/>
            </a:pPr>
            <a:r>
              <a:rPr lang="zh-CN" altLang="en-US" sz="2000" b="1" dirty="0">
                <a:solidFill>
                  <a:schemeClr val="tx1"/>
                </a:solidFill>
                <a:ea typeface="MS PGothic" pitchFamily="34" charset="-128"/>
              </a:rPr>
              <a:t>用工之日</a:t>
            </a:r>
            <a:endParaRPr lang="en-US" sz="2000" b="1" dirty="0">
              <a:solidFill>
                <a:schemeClr val="tx1"/>
              </a:solidFill>
              <a:ea typeface="MS PGothic" pitchFamily="34" charset="-128"/>
            </a:endParaRPr>
          </a:p>
        </p:txBody>
      </p:sp>
      <p:sp>
        <p:nvSpPr>
          <p:cNvPr id="11" name="Nedadgående pil 363"/>
          <p:cNvSpPr>
            <a:spLocks noChangeArrowheads="1"/>
          </p:cNvSpPr>
          <p:nvPr/>
        </p:nvSpPr>
        <p:spPr bwMode="auto">
          <a:xfrm rot="10800000">
            <a:off x="3143250" y="3392488"/>
            <a:ext cx="249238" cy="447675"/>
          </a:xfrm>
          <a:prstGeom prst="downArrow">
            <a:avLst>
              <a:gd name="adj1" fmla="val 50000"/>
              <a:gd name="adj2" fmla="val 50002"/>
            </a:avLst>
          </a:prstGeom>
          <a:gradFill rotWithShape="1">
            <a:gsLst>
              <a:gs pos="0">
                <a:srgbClr val="FFC000"/>
              </a:gs>
              <a:gs pos="100000">
                <a:srgbClr val="E36119"/>
              </a:gs>
            </a:gsLst>
            <a:lin ang="2700000" scaled="1"/>
          </a:gradFill>
          <a:ln w="9525">
            <a:solidFill>
              <a:srgbClr val="FC7E00"/>
            </a:solidFill>
            <a:miter lim="800000"/>
            <a:headEnd/>
            <a:tailEnd/>
          </a:ln>
          <a:effectLst>
            <a:outerShdw blurRad="63500" dist="38100" dir="5400000" algn="t" rotWithShape="0">
              <a:srgbClr val="000000">
                <a:alpha val="39999"/>
              </a:srgbClr>
            </a:outerShdw>
          </a:effectLst>
        </p:spPr>
        <p:txBody>
          <a:bodyPr anchor="ctr"/>
          <a:lstStyle/>
          <a:p>
            <a:pPr indent="-342900" defTabSz="457200">
              <a:buFont typeface="Calibri" pitchFamily="34" charset="0"/>
              <a:buAutoNum type="arabicPeriod"/>
              <a:defRPr/>
            </a:pPr>
            <a:endParaRPr lang="en-US">
              <a:solidFill>
                <a:srgbClr val="FFFFFF"/>
              </a:solidFill>
              <a:ea typeface="MS PGothic" pitchFamily="34" charset="-128"/>
            </a:endParaRPr>
          </a:p>
        </p:txBody>
      </p:sp>
      <p:sp>
        <p:nvSpPr>
          <p:cNvPr id="12" name="Rektangel 565"/>
          <p:cNvSpPr>
            <a:spLocks noChangeArrowheads="1"/>
          </p:cNvSpPr>
          <p:nvPr/>
        </p:nvSpPr>
        <p:spPr bwMode="auto">
          <a:xfrm>
            <a:off x="2428875" y="3927475"/>
            <a:ext cx="2143125" cy="517525"/>
          </a:xfrm>
          <a:prstGeom prst="rect">
            <a:avLst/>
          </a:prstGeom>
          <a:solidFill>
            <a:schemeClr val="bg1"/>
          </a:solidFill>
          <a:ln>
            <a:headEnd/>
            <a:tailEnd/>
          </a:ln>
        </p:spPr>
        <p:style>
          <a:lnRef idx="2">
            <a:schemeClr val="accent2"/>
          </a:lnRef>
          <a:fillRef idx="1">
            <a:schemeClr val="lt1"/>
          </a:fillRef>
          <a:effectRef idx="0">
            <a:schemeClr val="accent2"/>
          </a:effectRef>
          <a:fontRef idx="minor">
            <a:schemeClr val="dk1"/>
          </a:fontRef>
        </p:style>
        <p:txBody>
          <a:bodyPr anchor="ctr"/>
          <a:lstStyle/>
          <a:p>
            <a:pPr defTabSz="457200">
              <a:defRPr/>
            </a:pPr>
            <a:r>
              <a:rPr lang="zh-CN" altLang="en-US" sz="2000" b="1" dirty="0">
                <a:solidFill>
                  <a:schemeClr val="tx1"/>
                </a:solidFill>
                <a:ea typeface="MS PGothic" pitchFamily="34" charset="-128"/>
              </a:rPr>
              <a:t>满一个月的次日</a:t>
            </a:r>
            <a:endParaRPr lang="en-US" sz="2000" b="1" dirty="0">
              <a:solidFill>
                <a:schemeClr val="tx1"/>
              </a:solidFill>
              <a:ea typeface="MS PGothic" pitchFamily="34" charset="-128"/>
            </a:endParaRPr>
          </a:p>
        </p:txBody>
      </p:sp>
      <p:sp>
        <p:nvSpPr>
          <p:cNvPr id="13" name="Nedadgående pil 95"/>
          <p:cNvSpPr>
            <a:spLocks noChangeArrowheads="1"/>
          </p:cNvSpPr>
          <p:nvPr/>
        </p:nvSpPr>
        <p:spPr bwMode="auto">
          <a:xfrm>
            <a:off x="2000250" y="2439988"/>
            <a:ext cx="250825" cy="447675"/>
          </a:xfrm>
          <a:prstGeom prst="downArrow">
            <a:avLst>
              <a:gd name="adj1" fmla="val 50000"/>
              <a:gd name="adj2" fmla="val 50004"/>
            </a:avLst>
          </a:prstGeom>
          <a:gradFill rotWithShape="1">
            <a:gsLst>
              <a:gs pos="0">
                <a:srgbClr val="FFC000"/>
              </a:gs>
              <a:gs pos="100000">
                <a:srgbClr val="E36119"/>
              </a:gs>
            </a:gsLst>
            <a:lin ang="2700000" scaled="1"/>
          </a:gradFill>
          <a:ln w="9525">
            <a:solidFill>
              <a:srgbClr val="FC7E00"/>
            </a:solidFill>
            <a:miter lim="800000"/>
            <a:headEnd/>
            <a:tailEnd/>
          </a:ln>
          <a:effectLst>
            <a:outerShdw blurRad="63500" dist="38100" dir="5400000" algn="t" rotWithShape="0">
              <a:srgbClr val="000000">
                <a:alpha val="39999"/>
              </a:srgbClr>
            </a:outerShdw>
          </a:effectLst>
        </p:spPr>
        <p:txBody>
          <a:bodyPr anchor="ctr"/>
          <a:lstStyle/>
          <a:p>
            <a:pPr indent="-342900" defTabSz="457200">
              <a:buFont typeface="Calibri" pitchFamily="34" charset="0"/>
              <a:buAutoNum type="arabicPeriod"/>
              <a:defRPr/>
            </a:pPr>
            <a:endParaRPr lang="en-US">
              <a:solidFill>
                <a:srgbClr val="FFFFFF"/>
              </a:solidFill>
              <a:ea typeface="MS PGothic" pitchFamily="34" charset="-128"/>
            </a:endParaRPr>
          </a:p>
        </p:txBody>
      </p:sp>
      <p:sp>
        <p:nvSpPr>
          <p:cNvPr id="14" name="Rektangel 565"/>
          <p:cNvSpPr>
            <a:spLocks noChangeArrowheads="1"/>
          </p:cNvSpPr>
          <p:nvPr/>
        </p:nvSpPr>
        <p:spPr bwMode="auto">
          <a:xfrm>
            <a:off x="1214438" y="1905000"/>
            <a:ext cx="1785937" cy="515938"/>
          </a:xfrm>
          <a:prstGeom prst="rect">
            <a:avLst/>
          </a:prstGeom>
          <a:solidFill>
            <a:schemeClr val="bg1"/>
          </a:solidFill>
          <a:ln>
            <a:headEnd/>
            <a:tailEnd/>
          </a:ln>
        </p:spPr>
        <p:style>
          <a:lnRef idx="2">
            <a:schemeClr val="accent2"/>
          </a:lnRef>
          <a:fillRef idx="1">
            <a:schemeClr val="lt1"/>
          </a:fillRef>
          <a:effectRef idx="0">
            <a:schemeClr val="accent2"/>
          </a:effectRef>
          <a:fontRef idx="minor">
            <a:schemeClr val="dk1"/>
          </a:fontRef>
        </p:style>
        <p:txBody>
          <a:bodyPr anchor="ctr"/>
          <a:lstStyle/>
          <a:p>
            <a:pPr defTabSz="457200">
              <a:defRPr/>
            </a:pPr>
            <a:r>
              <a:rPr lang="zh-CN" altLang="en-US" sz="2000" b="1" dirty="0">
                <a:solidFill>
                  <a:schemeClr val="tx1"/>
                </a:solidFill>
                <a:ea typeface="MS PGothic" pitchFamily="34" charset="-128"/>
              </a:rPr>
              <a:t>宽限期无责任</a:t>
            </a:r>
            <a:endParaRPr lang="en-US" sz="2000" b="1" dirty="0">
              <a:solidFill>
                <a:schemeClr val="tx1"/>
              </a:solidFill>
              <a:ea typeface="MS PGothic" pitchFamily="34" charset="-128"/>
            </a:endParaRPr>
          </a:p>
        </p:txBody>
      </p:sp>
      <p:sp>
        <p:nvSpPr>
          <p:cNvPr id="16" name="Nedadgående pil 95"/>
          <p:cNvSpPr>
            <a:spLocks noChangeArrowheads="1"/>
          </p:cNvSpPr>
          <p:nvPr/>
        </p:nvSpPr>
        <p:spPr bwMode="auto">
          <a:xfrm>
            <a:off x="4357688" y="2439988"/>
            <a:ext cx="250825" cy="447675"/>
          </a:xfrm>
          <a:prstGeom prst="downArrow">
            <a:avLst>
              <a:gd name="adj1" fmla="val 50000"/>
              <a:gd name="adj2" fmla="val 50004"/>
            </a:avLst>
          </a:prstGeom>
          <a:gradFill rotWithShape="1">
            <a:gsLst>
              <a:gs pos="0">
                <a:srgbClr val="FFC000"/>
              </a:gs>
              <a:gs pos="100000">
                <a:srgbClr val="E36119"/>
              </a:gs>
            </a:gsLst>
            <a:lin ang="2700000" scaled="1"/>
          </a:gradFill>
          <a:ln w="9525">
            <a:solidFill>
              <a:srgbClr val="FC7E00"/>
            </a:solidFill>
            <a:miter lim="800000"/>
            <a:headEnd/>
            <a:tailEnd/>
          </a:ln>
          <a:effectLst>
            <a:outerShdw blurRad="63500" dist="38100" dir="5400000" algn="t" rotWithShape="0">
              <a:srgbClr val="000000">
                <a:alpha val="39999"/>
              </a:srgbClr>
            </a:outerShdw>
          </a:effectLst>
        </p:spPr>
        <p:txBody>
          <a:bodyPr anchor="ctr"/>
          <a:lstStyle/>
          <a:p>
            <a:pPr indent="-342900" defTabSz="457200">
              <a:buFont typeface="Calibri" pitchFamily="34" charset="0"/>
              <a:buAutoNum type="arabicPeriod"/>
              <a:defRPr/>
            </a:pPr>
            <a:endParaRPr lang="en-US">
              <a:solidFill>
                <a:srgbClr val="FFFFFF"/>
              </a:solidFill>
              <a:ea typeface="MS PGothic" pitchFamily="34" charset="-128"/>
            </a:endParaRPr>
          </a:p>
        </p:txBody>
      </p:sp>
      <p:sp>
        <p:nvSpPr>
          <p:cNvPr id="17" name="Rektangel 565"/>
          <p:cNvSpPr>
            <a:spLocks noChangeArrowheads="1"/>
          </p:cNvSpPr>
          <p:nvPr/>
        </p:nvSpPr>
        <p:spPr bwMode="auto">
          <a:xfrm>
            <a:off x="3571875" y="1905000"/>
            <a:ext cx="1785938" cy="515938"/>
          </a:xfrm>
          <a:prstGeom prst="rect">
            <a:avLst/>
          </a:prstGeom>
          <a:solidFill>
            <a:schemeClr val="bg1"/>
          </a:solidFill>
          <a:ln>
            <a:headEnd/>
            <a:tailEnd/>
          </a:ln>
        </p:spPr>
        <p:style>
          <a:lnRef idx="2">
            <a:schemeClr val="accent2"/>
          </a:lnRef>
          <a:fillRef idx="1">
            <a:schemeClr val="lt1"/>
          </a:fillRef>
          <a:effectRef idx="0">
            <a:schemeClr val="accent2"/>
          </a:effectRef>
          <a:fontRef idx="minor">
            <a:schemeClr val="dk1"/>
          </a:fontRef>
        </p:style>
        <p:txBody>
          <a:bodyPr anchor="ctr"/>
          <a:lstStyle/>
          <a:p>
            <a:pPr defTabSz="457200">
              <a:defRPr/>
            </a:pPr>
            <a:r>
              <a:rPr lang="zh-CN" altLang="en-US" sz="2000" b="1" dirty="0">
                <a:solidFill>
                  <a:schemeClr val="tx1"/>
                </a:solidFill>
                <a:ea typeface="MS PGothic" pitchFamily="34" charset="-128"/>
              </a:rPr>
              <a:t>双倍工资</a:t>
            </a:r>
            <a:endParaRPr lang="en-US" sz="2000" b="1" dirty="0">
              <a:solidFill>
                <a:schemeClr val="tx1"/>
              </a:solidFill>
              <a:ea typeface="MS PGothic" pitchFamily="34" charset="-128"/>
            </a:endParaRPr>
          </a:p>
        </p:txBody>
      </p:sp>
      <p:sp>
        <p:nvSpPr>
          <p:cNvPr id="18" name="Nedadgående pil 95"/>
          <p:cNvSpPr>
            <a:spLocks noChangeArrowheads="1"/>
          </p:cNvSpPr>
          <p:nvPr/>
        </p:nvSpPr>
        <p:spPr bwMode="auto">
          <a:xfrm>
            <a:off x="6929438" y="2439988"/>
            <a:ext cx="250825" cy="447675"/>
          </a:xfrm>
          <a:prstGeom prst="downArrow">
            <a:avLst>
              <a:gd name="adj1" fmla="val 50000"/>
              <a:gd name="adj2" fmla="val 50004"/>
            </a:avLst>
          </a:prstGeom>
          <a:gradFill rotWithShape="1">
            <a:gsLst>
              <a:gs pos="0">
                <a:srgbClr val="FFC000"/>
              </a:gs>
              <a:gs pos="100000">
                <a:srgbClr val="E36119"/>
              </a:gs>
            </a:gsLst>
            <a:lin ang="2700000" scaled="1"/>
          </a:gradFill>
          <a:ln w="9525">
            <a:solidFill>
              <a:srgbClr val="FC7E00"/>
            </a:solidFill>
            <a:miter lim="800000"/>
            <a:headEnd/>
            <a:tailEnd/>
          </a:ln>
          <a:effectLst>
            <a:outerShdw blurRad="63500" dist="38100" dir="5400000" algn="t" rotWithShape="0">
              <a:srgbClr val="000000">
                <a:alpha val="39999"/>
              </a:srgbClr>
            </a:outerShdw>
          </a:effectLst>
        </p:spPr>
        <p:txBody>
          <a:bodyPr anchor="ctr"/>
          <a:lstStyle/>
          <a:p>
            <a:pPr indent="-342900" defTabSz="457200">
              <a:buFont typeface="Calibri" pitchFamily="34" charset="0"/>
              <a:buAutoNum type="arabicPeriod"/>
              <a:defRPr/>
            </a:pPr>
            <a:endParaRPr lang="en-US">
              <a:solidFill>
                <a:srgbClr val="FFFFFF"/>
              </a:solidFill>
              <a:ea typeface="MS PGothic" pitchFamily="34" charset="-128"/>
            </a:endParaRPr>
          </a:p>
        </p:txBody>
      </p:sp>
      <p:sp>
        <p:nvSpPr>
          <p:cNvPr id="19" name="Rektangel 565"/>
          <p:cNvSpPr>
            <a:spLocks noChangeArrowheads="1"/>
          </p:cNvSpPr>
          <p:nvPr/>
        </p:nvSpPr>
        <p:spPr bwMode="auto">
          <a:xfrm>
            <a:off x="5857875" y="1905000"/>
            <a:ext cx="2500313" cy="515938"/>
          </a:xfrm>
          <a:prstGeom prst="rect">
            <a:avLst/>
          </a:prstGeom>
          <a:solidFill>
            <a:schemeClr val="bg1"/>
          </a:solidFill>
          <a:ln>
            <a:headEnd/>
            <a:tailEnd/>
          </a:ln>
        </p:spPr>
        <p:style>
          <a:lnRef idx="2">
            <a:schemeClr val="accent2"/>
          </a:lnRef>
          <a:fillRef idx="1">
            <a:schemeClr val="lt1"/>
          </a:fillRef>
          <a:effectRef idx="0">
            <a:schemeClr val="accent2"/>
          </a:effectRef>
          <a:fontRef idx="minor">
            <a:schemeClr val="dk1"/>
          </a:fontRef>
        </p:style>
        <p:txBody>
          <a:bodyPr anchor="ctr"/>
          <a:lstStyle/>
          <a:p>
            <a:pPr defTabSz="457200">
              <a:defRPr/>
            </a:pPr>
            <a:r>
              <a:rPr lang="zh-CN" altLang="en-US" sz="2000" b="1" dirty="0">
                <a:solidFill>
                  <a:schemeClr val="tx1"/>
                </a:solidFill>
                <a:ea typeface="MS PGothic" pitchFamily="34" charset="-128"/>
              </a:rPr>
              <a:t>无固定期限劳动合同</a:t>
            </a:r>
            <a:endParaRPr lang="en-US" sz="2000" b="1" dirty="0">
              <a:solidFill>
                <a:schemeClr val="tx1"/>
              </a:solidFill>
              <a:ea typeface="MS PGothic" pitchFamily="34" charset="-128"/>
            </a:endParaRPr>
          </a:p>
        </p:txBody>
      </p:sp>
      <p:sp>
        <p:nvSpPr>
          <p:cNvPr id="20" name="Nedadgående pil 363"/>
          <p:cNvSpPr>
            <a:spLocks noChangeArrowheads="1"/>
          </p:cNvSpPr>
          <p:nvPr/>
        </p:nvSpPr>
        <p:spPr bwMode="auto">
          <a:xfrm rot="10800000">
            <a:off x="5500688" y="3392488"/>
            <a:ext cx="214312" cy="447675"/>
          </a:xfrm>
          <a:prstGeom prst="downArrow">
            <a:avLst>
              <a:gd name="adj1" fmla="val 50000"/>
              <a:gd name="adj2" fmla="val 50002"/>
            </a:avLst>
          </a:prstGeom>
          <a:gradFill rotWithShape="1">
            <a:gsLst>
              <a:gs pos="0">
                <a:srgbClr val="FFC000"/>
              </a:gs>
              <a:gs pos="100000">
                <a:srgbClr val="E36119"/>
              </a:gs>
            </a:gsLst>
            <a:lin ang="2700000" scaled="1"/>
          </a:gradFill>
          <a:ln w="9525">
            <a:solidFill>
              <a:srgbClr val="FC7E00"/>
            </a:solidFill>
            <a:miter lim="800000"/>
            <a:headEnd/>
            <a:tailEnd/>
          </a:ln>
          <a:effectLst>
            <a:outerShdw blurRad="63500" dist="38100" dir="5400000" algn="t" rotWithShape="0">
              <a:srgbClr val="000000">
                <a:alpha val="39999"/>
              </a:srgbClr>
            </a:outerShdw>
          </a:effectLst>
        </p:spPr>
        <p:txBody>
          <a:bodyPr anchor="ctr"/>
          <a:lstStyle/>
          <a:p>
            <a:pPr indent="-342900" defTabSz="457200">
              <a:buFont typeface="Calibri" pitchFamily="34" charset="0"/>
              <a:buAutoNum type="arabicPeriod"/>
              <a:defRPr/>
            </a:pPr>
            <a:endParaRPr lang="en-US">
              <a:solidFill>
                <a:srgbClr val="FFFFFF"/>
              </a:solidFill>
              <a:ea typeface="MS PGothic" pitchFamily="34" charset="-128"/>
            </a:endParaRPr>
          </a:p>
        </p:txBody>
      </p:sp>
      <p:sp>
        <p:nvSpPr>
          <p:cNvPr id="21" name="Rektangel 565"/>
          <p:cNvSpPr>
            <a:spLocks noChangeArrowheads="1"/>
          </p:cNvSpPr>
          <p:nvPr/>
        </p:nvSpPr>
        <p:spPr bwMode="auto">
          <a:xfrm>
            <a:off x="5214938" y="3927475"/>
            <a:ext cx="2071687" cy="517525"/>
          </a:xfrm>
          <a:prstGeom prst="rect">
            <a:avLst/>
          </a:prstGeom>
          <a:solidFill>
            <a:schemeClr val="bg1"/>
          </a:solidFill>
          <a:ln>
            <a:headEnd/>
            <a:tailEnd/>
          </a:ln>
        </p:spPr>
        <p:style>
          <a:lnRef idx="2">
            <a:schemeClr val="accent2"/>
          </a:lnRef>
          <a:fillRef idx="1">
            <a:schemeClr val="lt1"/>
          </a:fillRef>
          <a:effectRef idx="0">
            <a:schemeClr val="accent2"/>
          </a:effectRef>
          <a:fontRef idx="minor">
            <a:schemeClr val="dk1"/>
          </a:fontRef>
        </p:style>
        <p:txBody>
          <a:bodyPr anchor="ctr"/>
          <a:lstStyle/>
          <a:p>
            <a:pPr defTabSz="457200">
              <a:defRPr/>
            </a:pPr>
            <a:r>
              <a:rPr lang="zh-CN" altLang="en-US" sz="2000" b="1" dirty="0">
                <a:solidFill>
                  <a:schemeClr val="tx1"/>
                </a:solidFill>
                <a:ea typeface="MS PGothic" pitchFamily="34" charset="-128"/>
              </a:rPr>
              <a:t>满一年的前一日</a:t>
            </a:r>
            <a:endParaRPr lang="en-US" sz="2000" b="1" dirty="0">
              <a:solidFill>
                <a:schemeClr val="tx1"/>
              </a:solidFill>
              <a:ea typeface="MS PGothic" pitchFamily="34" charset="-128"/>
            </a:endParaRPr>
          </a:p>
        </p:txBody>
      </p:sp>
      <p:pic>
        <p:nvPicPr>
          <p:cNvPr id="32784" name="Picture 2" descr="顶条副本"/>
          <p:cNvPicPr>
            <a:picLocks noChangeAspect="1" noChangeArrowheads="1"/>
          </p:cNvPicPr>
          <p:nvPr/>
        </p:nvPicPr>
        <p:blipFill>
          <a:blip r:embed="rId8" cstate="print"/>
          <a:srcRect/>
          <a:stretch>
            <a:fillRect/>
          </a:stretch>
        </p:blipFill>
        <p:spPr bwMode="auto">
          <a:xfrm>
            <a:off x="0" y="0"/>
            <a:ext cx="9144000" cy="1036638"/>
          </a:xfrm>
          <a:prstGeom prst="rect">
            <a:avLst/>
          </a:prstGeom>
          <a:noFill/>
          <a:ln w="9525">
            <a:noFill/>
            <a:miter lim="800000"/>
            <a:headEnd/>
            <a:tailEnd/>
          </a:ln>
        </p:spPr>
      </p:pic>
      <p:sp>
        <p:nvSpPr>
          <p:cNvPr id="32786" name="Text Box 7"/>
          <p:cNvSpPr txBox="1">
            <a:spLocks noChangeArrowheads="1"/>
          </p:cNvSpPr>
          <p:nvPr/>
        </p:nvSpPr>
        <p:spPr bwMode="auto">
          <a:xfrm>
            <a:off x="285750" y="141288"/>
            <a:ext cx="4494213" cy="461962"/>
          </a:xfrm>
          <a:prstGeom prst="rect">
            <a:avLst/>
          </a:prstGeom>
          <a:noFill/>
          <a:ln w="9525">
            <a:noFill/>
            <a:miter lim="800000"/>
            <a:headEnd/>
            <a:tailEnd/>
          </a:ln>
        </p:spPr>
        <p:txBody>
          <a:bodyPr wrap="none">
            <a:spAutoFit/>
          </a:bodyPr>
          <a:lstStyle/>
          <a:p>
            <a:pPr algn="l"/>
            <a:r>
              <a:rPr lang="zh-CN" altLang="en-US" sz="2400">
                <a:solidFill>
                  <a:schemeClr val="bg1"/>
                </a:solidFill>
                <a:latin typeface="Arial" pitchFamily="34" charset="0"/>
                <a:ea typeface="华康俪金黑W8" pitchFamily="1" charset="-122"/>
              </a:rPr>
              <a:t>不签、迟签</a:t>
            </a:r>
            <a:r>
              <a:rPr lang="zh-CN" altLang="zh-CN" sz="2400">
                <a:solidFill>
                  <a:schemeClr val="bg1"/>
                </a:solidFill>
                <a:latin typeface="Arial" pitchFamily="34" charset="0"/>
                <a:ea typeface="华康俪金黑W8" pitchFamily="1" charset="-122"/>
              </a:rPr>
              <a:t>劳动合同</a:t>
            </a:r>
            <a:r>
              <a:rPr lang="zh-CN" altLang="en-US" sz="2400">
                <a:solidFill>
                  <a:schemeClr val="bg1"/>
                </a:solidFill>
                <a:latin typeface="Arial" pitchFamily="34" charset="0"/>
                <a:ea typeface="华康俪金黑W8" pitchFamily="1" charset="-122"/>
              </a:rPr>
              <a:t>的法律风险</a:t>
            </a:r>
            <a:endParaRPr lang="zh-CN" altLang="zh-CN" sz="2400">
              <a:solidFill>
                <a:schemeClr val="bg1"/>
              </a:solidFill>
              <a:latin typeface="Arial" pitchFamily="34" charset="0"/>
              <a:ea typeface="华康俪金黑W8" pitchFamily="1" charset="-122"/>
            </a:endParaRPr>
          </a:p>
        </p:txBody>
      </p:sp>
      <p:sp>
        <p:nvSpPr>
          <p:cNvPr id="32787" name="TextBox 21"/>
          <p:cNvSpPr txBox="1">
            <a:spLocks noChangeArrowheads="1"/>
          </p:cNvSpPr>
          <p:nvPr/>
        </p:nvSpPr>
        <p:spPr bwMode="auto">
          <a:xfrm>
            <a:off x="1214438" y="1069975"/>
            <a:ext cx="1724025" cy="708025"/>
          </a:xfrm>
          <a:prstGeom prst="rect">
            <a:avLst/>
          </a:prstGeom>
          <a:noFill/>
          <a:ln w="9525">
            <a:noFill/>
            <a:miter lim="800000"/>
            <a:headEnd/>
            <a:tailEnd/>
          </a:ln>
        </p:spPr>
        <p:txBody>
          <a:bodyPr wrap="none">
            <a:spAutoFit/>
          </a:bodyPr>
          <a:lstStyle/>
          <a:p>
            <a:r>
              <a:rPr lang="zh-CN" altLang="en-US" sz="2000" b="1"/>
              <a:t>书面通知终止</a:t>
            </a:r>
            <a:endParaRPr lang="en-US" altLang="zh-CN" sz="2000" b="1"/>
          </a:p>
          <a:p>
            <a:r>
              <a:rPr lang="zh-CN" altLang="en-US" sz="2000" b="1"/>
              <a:t>支付实际工资</a:t>
            </a:r>
          </a:p>
        </p:txBody>
      </p:sp>
      <p:sp>
        <p:nvSpPr>
          <p:cNvPr id="32788" name="TextBox 22"/>
          <p:cNvSpPr txBox="1">
            <a:spLocks noChangeArrowheads="1"/>
          </p:cNvSpPr>
          <p:nvPr/>
        </p:nvSpPr>
        <p:spPr bwMode="auto">
          <a:xfrm>
            <a:off x="3571875" y="855663"/>
            <a:ext cx="1733550" cy="1016000"/>
          </a:xfrm>
          <a:prstGeom prst="rect">
            <a:avLst/>
          </a:prstGeom>
          <a:noFill/>
          <a:ln w="9525">
            <a:noFill/>
            <a:miter lim="800000"/>
            <a:headEnd/>
            <a:tailEnd/>
          </a:ln>
        </p:spPr>
        <p:txBody>
          <a:bodyPr wrap="none">
            <a:spAutoFit/>
          </a:bodyPr>
          <a:lstStyle/>
          <a:p>
            <a:r>
              <a:rPr lang="zh-CN" altLang="en-US" sz="2000" b="1"/>
              <a:t>书面通知终止</a:t>
            </a:r>
            <a:endParaRPr lang="en-US" altLang="zh-CN" sz="2000" b="1"/>
          </a:p>
          <a:p>
            <a:r>
              <a:rPr lang="zh-CN" altLang="en-US" sz="2000" b="1"/>
              <a:t>支付经济补偿</a:t>
            </a:r>
            <a:endParaRPr lang="en-US" altLang="zh-CN" sz="2000" b="1"/>
          </a:p>
          <a:p>
            <a:r>
              <a:rPr lang="zh-CN" altLang="en-US" sz="2000" b="1"/>
              <a:t>双倍工资各异</a:t>
            </a:r>
            <a:endParaRPr lang="en-US" altLang="zh-CN" sz="2000" b="1"/>
          </a:p>
        </p:txBody>
      </p:sp>
      <p:sp>
        <p:nvSpPr>
          <p:cNvPr id="32789" name="TextBox 23"/>
          <p:cNvSpPr txBox="1">
            <a:spLocks noChangeArrowheads="1"/>
          </p:cNvSpPr>
          <p:nvPr/>
        </p:nvSpPr>
        <p:spPr bwMode="auto">
          <a:xfrm>
            <a:off x="5929313" y="998538"/>
            <a:ext cx="2249487" cy="708025"/>
          </a:xfrm>
          <a:prstGeom prst="rect">
            <a:avLst/>
          </a:prstGeom>
          <a:noFill/>
          <a:ln w="9525">
            <a:noFill/>
            <a:miter lim="800000"/>
            <a:headEnd/>
            <a:tailEnd/>
          </a:ln>
        </p:spPr>
        <p:txBody>
          <a:bodyPr wrap="none">
            <a:spAutoFit/>
          </a:bodyPr>
          <a:lstStyle/>
          <a:p>
            <a:r>
              <a:rPr lang="zh-CN" altLang="en-US" sz="2000" b="1"/>
              <a:t>不愿补订不予补偿</a:t>
            </a:r>
            <a:endParaRPr lang="en-US" altLang="zh-CN" sz="2000" b="1"/>
          </a:p>
          <a:p>
            <a:r>
              <a:rPr lang="zh-CN" altLang="en-US" sz="2000" b="1"/>
              <a:t>员工解除支付补偿</a:t>
            </a:r>
            <a:endParaRPr lang="en-US" altLang="zh-CN" sz="2000" b="1"/>
          </a:p>
        </p:txBody>
      </p:sp>
      <p:sp>
        <p:nvSpPr>
          <p:cNvPr id="32790" name="TextBox 24"/>
          <p:cNvSpPr txBox="1">
            <a:spLocks noChangeArrowheads="1"/>
          </p:cNvSpPr>
          <p:nvPr/>
        </p:nvSpPr>
        <p:spPr bwMode="auto">
          <a:xfrm>
            <a:off x="285750" y="4857750"/>
            <a:ext cx="7793038" cy="400050"/>
          </a:xfrm>
          <a:prstGeom prst="rect">
            <a:avLst/>
          </a:prstGeom>
          <a:noFill/>
          <a:ln w="9525">
            <a:noFill/>
            <a:miter lim="800000"/>
            <a:headEnd/>
            <a:tailEnd/>
          </a:ln>
        </p:spPr>
        <p:txBody>
          <a:bodyPr>
            <a:spAutoFit/>
          </a:bodyPr>
          <a:lstStyle/>
          <a:p>
            <a:r>
              <a:rPr lang="zh-CN" altLang="zh-CN" sz="2000" b="1"/>
              <a:t>不满一年的补订劳动合同，超过一年的，补订无固定期限劳动合同。</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5" name="圆角矩形 4"/>
          <p:cNvSpPr/>
          <p:nvPr/>
        </p:nvSpPr>
        <p:spPr bwMode="auto">
          <a:xfrm>
            <a:off x="3857620" y="1070756"/>
            <a:ext cx="5072098" cy="571504"/>
          </a:xfrm>
          <a:prstGeom prst="roundRect">
            <a:avLst/>
          </a:prstGeom>
          <a:solidFill>
            <a:srgbClr val="00B050"/>
          </a:solidFill>
          <a:ln>
            <a:solidFill>
              <a:schemeClr val="accent6">
                <a:lumMod val="20000"/>
                <a:lumOff val="80000"/>
              </a:schemeClr>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defRPr/>
            </a:pPr>
            <a:r>
              <a:rPr lang="zh-CN" altLang="zh-CN"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案例</a:t>
            </a:r>
            <a:r>
              <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七</a:t>
            </a:r>
            <a:r>
              <a:rPr lang="zh-CN" altLang="zh-CN"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：劳动关系建立时间</a:t>
            </a:r>
            <a:r>
              <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的确定</a:t>
            </a:r>
            <a:endParaRPr lang="zh-CN" altLang="zh-CN"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3797" name="TextBox 5"/>
          <p:cNvSpPr txBox="1">
            <a:spLocks noChangeArrowheads="1"/>
          </p:cNvSpPr>
          <p:nvPr/>
        </p:nvSpPr>
        <p:spPr bwMode="auto">
          <a:xfrm>
            <a:off x="357188" y="1855788"/>
            <a:ext cx="9029700" cy="1458912"/>
          </a:xfrm>
          <a:prstGeom prst="rect">
            <a:avLst/>
          </a:prstGeom>
          <a:noFill/>
          <a:ln w="9525">
            <a:noFill/>
            <a:miter lim="800000"/>
            <a:headEnd/>
            <a:tailEnd/>
          </a:ln>
        </p:spPr>
        <p:txBody>
          <a:bodyPr>
            <a:spAutoFit/>
          </a:bodyPr>
          <a:lstStyle/>
          <a:p>
            <a:pPr algn="l">
              <a:lnSpc>
                <a:spcPts val="3700"/>
              </a:lnSpc>
            </a:pPr>
            <a:r>
              <a:rPr lang="en-US" altLang="zh-CN" sz="2800" b="1">
                <a:latin typeface="楷体" pitchFamily="49" charset="-122"/>
                <a:ea typeface="楷体" pitchFamily="49" charset="-122"/>
              </a:rPr>
              <a:t>    </a:t>
            </a:r>
            <a:r>
              <a:rPr lang="zh-CN" altLang="zh-CN" sz="2800" b="1">
                <a:latin typeface="楷体" pitchFamily="49" charset="-122"/>
                <a:ea typeface="楷体" pitchFamily="49" charset="-122"/>
              </a:rPr>
              <a:t>小王</a:t>
            </a:r>
            <a:r>
              <a:rPr lang="en-US" altLang="zh-CN" sz="2800" b="1">
                <a:latin typeface="楷体" pitchFamily="49" charset="-122"/>
                <a:ea typeface="楷体" pitchFamily="49" charset="-122"/>
              </a:rPr>
              <a:t>2008</a:t>
            </a:r>
            <a:r>
              <a:rPr lang="zh-CN" altLang="zh-CN" sz="2800" b="1">
                <a:latin typeface="楷体" pitchFamily="49" charset="-122"/>
                <a:ea typeface="楷体" pitchFamily="49" charset="-122"/>
              </a:rPr>
              <a:t>年</a:t>
            </a:r>
            <a:r>
              <a:rPr lang="en-US" altLang="zh-CN" sz="2800" b="1">
                <a:latin typeface="楷体" pitchFamily="49" charset="-122"/>
                <a:ea typeface="楷体" pitchFamily="49" charset="-122"/>
              </a:rPr>
              <a:t>2</a:t>
            </a:r>
            <a:r>
              <a:rPr lang="zh-CN" altLang="zh-CN" sz="2800" b="1">
                <a:latin typeface="楷体" pitchFamily="49" charset="-122"/>
                <a:ea typeface="楷体" pitchFamily="49" charset="-122"/>
              </a:rPr>
              <a:t>月</a:t>
            </a:r>
            <a:r>
              <a:rPr lang="en-US" altLang="zh-CN" sz="2800" b="1">
                <a:latin typeface="楷体" pitchFamily="49" charset="-122"/>
                <a:ea typeface="楷体" pitchFamily="49" charset="-122"/>
              </a:rPr>
              <a:t>1</a:t>
            </a:r>
            <a:r>
              <a:rPr lang="zh-CN" altLang="zh-CN" sz="2800" b="1">
                <a:latin typeface="楷体" pitchFamily="49" charset="-122"/>
                <a:ea typeface="楷体" pitchFamily="49" charset="-122"/>
              </a:rPr>
              <a:t>日加入某公司，月薪</a:t>
            </a:r>
            <a:r>
              <a:rPr lang="en-US" altLang="zh-CN" sz="2800" b="1">
                <a:latin typeface="楷体" pitchFamily="49" charset="-122"/>
                <a:ea typeface="楷体" pitchFamily="49" charset="-122"/>
              </a:rPr>
              <a:t>2000</a:t>
            </a:r>
            <a:r>
              <a:rPr lang="zh-CN" altLang="zh-CN" sz="2800" b="1">
                <a:latin typeface="楷体" pitchFamily="49" charset="-122"/>
                <a:ea typeface="楷体" pitchFamily="49" charset="-122"/>
              </a:rPr>
              <a:t>元，工</a:t>
            </a:r>
            <a:endParaRPr lang="en-US" altLang="zh-CN" sz="2800" b="1">
              <a:latin typeface="楷体" pitchFamily="49" charset="-122"/>
              <a:ea typeface="楷体" pitchFamily="49" charset="-122"/>
            </a:endParaRPr>
          </a:p>
          <a:p>
            <a:pPr algn="l">
              <a:lnSpc>
                <a:spcPts val="3700"/>
              </a:lnSpc>
            </a:pPr>
            <a:r>
              <a:rPr lang="zh-CN" altLang="zh-CN" sz="2800" b="1">
                <a:latin typeface="楷体" pitchFamily="49" charset="-122"/>
                <a:ea typeface="楷体" pitchFamily="49" charset="-122"/>
              </a:rPr>
              <a:t>作至</a:t>
            </a:r>
            <a:r>
              <a:rPr lang="en-US" altLang="zh-CN" sz="2800" b="1">
                <a:latin typeface="楷体" pitchFamily="49" charset="-122"/>
                <a:ea typeface="楷体" pitchFamily="49" charset="-122"/>
              </a:rPr>
              <a:t>2010</a:t>
            </a:r>
            <a:r>
              <a:rPr lang="zh-CN" altLang="zh-CN" sz="2800" b="1">
                <a:latin typeface="楷体" pitchFamily="49" charset="-122"/>
                <a:ea typeface="楷体" pitchFamily="49" charset="-122"/>
              </a:rPr>
              <a:t>年</a:t>
            </a:r>
            <a:r>
              <a:rPr lang="en-US" altLang="zh-CN" sz="2800" b="1">
                <a:latin typeface="楷体" pitchFamily="49" charset="-122"/>
                <a:ea typeface="楷体" pitchFamily="49" charset="-122"/>
              </a:rPr>
              <a:t>3</a:t>
            </a:r>
            <a:r>
              <a:rPr lang="zh-CN" altLang="zh-CN" sz="2800" b="1">
                <a:latin typeface="楷体" pitchFamily="49" charset="-122"/>
                <a:ea typeface="楷体" pitchFamily="49" charset="-122"/>
              </a:rPr>
              <a:t>月</a:t>
            </a:r>
            <a:r>
              <a:rPr lang="en-US" altLang="zh-CN" sz="2800" b="1">
                <a:latin typeface="楷体" pitchFamily="49" charset="-122"/>
                <a:ea typeface="楷体" pitchFamily="49" charset="-122"/>
              </a:rPr>
              <a:t>1</a:t>
            </a:r>
            <a:r>
              <a:rPr lang="zh-CN" altLang="zh-CN" sz="2800" b="1">
                <a:latin typeface="楷体" pitchFamily="49" charset="-122"/>
                <a:ea typeface="楷体" pitchFamily="49" charset="-122"/>
              </a:rPr>
              <a:t>日，始终未签订劳动合同，现该公司</a:t>
            </a:r>
            <a:endParaRPr lang="en-US" altLang="zh-CN" sz="2800" b="1">
              <a:latin typeface="楷体" pitchFamily="49" charset="-122"/>
              <a:ea typeface="楷体" pitchFamily="49" charset="-122"/>
            </a:endParaRPr>
          </a:p>
          <a:p>
            <a:pPr algn="l">
              <a:lnSpc>
                <a:spcPts val="3700"/>
              </a:lnSpc>
            </a:pPr>
            <a:r>
              <a:rPr lang="zh-CN" altLang="zh-CN" sz="2800" b="1">
                <a:latin typeface="楷体" pitchFamily="49" charset="-122"/>
                <a:ea typeface="楷体" pitchFamily="49" charset="-122"/>
              </a:rPr>
              <a:t>想终止劳动合同，请问小王可以提出哪些仲裁请求？</a:t>
            </a:r>
          </a:p>
        </p:txBody>
      </p:sp>
      <p:sp>
        <p:nvSpPr>
          <p:cNvPr id="7" name="TextBox 6"/>
          <p:cNvSpPr txBox="1"/>
          <p:nvPr/>
        </p:nvSpPr>
        <p:spPr>
          <a:xfrm>
            <a:off x="357188" y="3643313"/>
            <a:ext cx="8575675" cy="1122362"/>
          </a:xfrm>
          <a:prstGeom prst="rect">
            <a:avLst/>
          </a:prstGeom>
        </p:spPr>
        <p:style>
          <a:lnRef idx="2">
            <a:schemeClr val="accent2"/>
          </a:lnRef>
          <a:fillRef idx="1">
            <a:schemeClr val="lt1"/>
          </a:fillRef>
          <a:effectRef idx="0">
            <a:schemeClr val="accent2"/>
          </a:effectRef>
          <a:fontRef idx="minor">
            <a:schemeClr val="dk1"/>
          </a:fontRef>
        </p:style>
        <p:txBody>
          <a:bodyPr wrap="none">
            <a:spAutoFit/>
          </a:bodyPr>
          <a:lstStyle/>
          <a:p>
            <a:pPr algn="l">
              <a:lnSpc>
                <a:spcPts val="2800"/>
              </a:lnSpc>
              <a:defRPr/>
            </a:pPr>
            <a:r>
              <a:rPr lang="zh-CN" altLang="zh-CN" sz="2000" b="1" dirty="0">
                <a:latin typeface="楷体" pitchFamily="49" charset="-122"/>
                <a:ea typeface="楷体" pitchFamily="49" charset="-122"/>
              </a:rPr>
              <a:t>（</a:t>
            </a:r>
            <a:r>
              <a:rPr lang="en-US" altLang="zh-CN" sz="2000" b="1" dirty="0">
                <a:latin typeface="楷体" pitchFamily="49" charset="-122"/>
                <a:ea typeface="楷体" pitchFamily="49" charset="-122"/>
              </a:rPr>
              <a:t>1</a:t>
            </a:r>
            <a:r>
              <a:rPr lang="zh-CN" altLang="zh-CN" sz="2000" b="1" dirty="0">
                <a:latin typeface="楷体" pitchFamily="49" charset="-122"/>
                <a:ea typeface="楷体" pitchFamily="49" charset="-122"/>
              </a:rPr>
              <a:t>）双倍工资差额：</a:t>
            </a:r>
            <a:r>
              <a:rPr lang="en-US" altLang="zh-CN" sz="2000" b="1" dirty="0">
                <a:latin typeface="楷体" pitchFamily="49" charset="-122"/>
                <a:ea typeface="楷体" pitchFamily="49" charset="-122"/>
              </a:rPr>
              <a:t>2008</a:t>
            </a:r>
            <a:r>
              <a:rPr lang="zh-CN" altLang="zh-CN" sz="2000" b="1" dirty="0">
                <a:latin typeface="楷体" pitchFamily="49" charset="-122"/>
                <a:ea typeface="楷体" pitchFamily="49" charset="-122"/>
              </a:rPr>
              <a:t>年</a:t>
            </a:r>
            <a:r>
              <a:rPr lang="en-US" altLang="zh-CN" sz="2000" b="1" dirty="0">
                <a:latin typeface="楷体" pitchFamily="49" charset="-122"/>
                <a:ea typeface="楷体" pitchFamily="49" charset="-122"/>
              </a:rPr>
              <a:t>3</a:t>
            </a:r>
            <a:r>
              <a:rPr lang="zh-CN" altLang="zh-CN" sz="2000" b="1" dirty="0">
                <a:latin typeface="楷体" pitchFamily="49" charset="-122"/>
                <a:ea typeface="楷体" pitchFamily="49" charset="-122"/>
              </a:rPr>
              <a:t>月</a:t>
            </a:r>
            <a:r>
              <a:rPr lang="en-US" altLang="zh-CN" sz="2000" b="1" dirty="0">
                <a:latin typeface="楷体" pitchFamily="49" charset="-122"/>
                <a:ea typeface="楷体" pitchFamily="49" charset="-122"/>
              </a:rPr>
              <a:t>1</a:t>
            </a:r>
            <a:r>
              <a:rPr lang="zh-CN" altLang="zh-CN" sz="2000" b="1" dirty="0">
                <a:latin typeface="楷体" pitchFamily="49" charset="-122"/>
                <a:ea typeface="楷体" pitchFamily="49" charset="-122"/>
              </a:rPr>
              <a:t>日——</a:t>
            </a:r>
            <a:r>
              <a:rPr lang="en-US" altLang="zh-CN" sz="2000" b="1" dirty="0">
                <a:latin typeface="楷体" pitchFamily="49" charset="-122"/>
                <a:ea typeface="楷体" pitchFamily="49" charset="-122"/>
              </a:rPr>
              <a:t>2009</a:t>
            </a:r>
            <a:r>
              <a:rPr lang="zh-CN" altLang="zh-CN" sz="2000" b="1" dirty="0">
                <a:latin typeface="楷体" pitchFamily="49" charset="-122"/>
                <a:ea typeface="楷体" pitchFamily="49" charset="-122"/>
              </a:rPr>
              <a:t>年</a:t>
            </a:r>
            <a:r>
              <a:rPr lang="en-US" altLang="zh-CN" sz="2000" b="1" dirty="0">
                <a:latin typeface="楷体" pitchFamily="49" charset="-122"/>
                <a:ea typeface="楷体" pitchFamily="49" charset="-122"/>
              </a:rPr>
              <a:t>2</a:t>
            </a:r>
            <a:r>
              <a:rPr lang="zh-CN" altLang="zh-CN" sz="2000" b="1" dirty="0">
                <a:latin typeface="楷体" pitchFamily="49" charset="-122"/>
                <a:ea typeface="楷体" pitchFamily="49" charset="-122"/>
              </a:rPr>
              <a:t>月</a:t>
            </a:r>
            <a:r>
              <a:rPr lang="en-US" altLang="zh-CN" sz="2000" b="1" dirty="0">
                <a:latin typeface="楷体" pitchFamily="49" charset="-122"/>
                <a:ea typeface="楷体" pitchFamily="49" charset="-122"/>
              </a:rPr>
              <a:t>1</a:t>
            </a:r>
            <a:r>
              <a:rPr lang="zh-CN" altLang="zh-CN" sz="2000" b="1" dirty="0">
                <a:latin typeface="楷体" pitchFamily="49" charset="-122"/>
                <a:ea typeface="楷体" pitchFamily="49" charset="-122"/>
              </a:rPr>
              <a:t>日，</a:t>
            </a:r>
            <a:r>
              <a:rPr lang="en-US" altLang="zh-CN" sz="2000" b="1" dirty="0">
                <a:latin typeface="楷体" pitchFamily="49" charset="-122"/>
                <a:ea typeface="楷体" pitchFamily="49" charset="-122"/>
              </a:rPr>
              <a:t>2000</a:t>
            </a:r>
            <a:r>
              <a:rPr lang="zh-CN" altLang="zh-CN" sz="2000" b="1" dirty="0">
                <a:latin typeface="楷体" pitchFamily="49" charset="-122"/>
                <a:ea typeface="楷体" pitchFamily="49" charset="-122"/>
              </a:rPr>
              <a:t>×</a:t>
            </a:r>
            <a:r>
              <a:rPr lang="en-US" altLang="zh-CN" sz="2000" b="1" dirty="0">
                <a:latin typeface="楷体" pitchFamily="49" charset="-122"/>
                <a:ea typeface="楷体" pitchFamily="49" charset="-122"/>
              </a:rPr>
              <a:t>11=22000</a:t>
            </a:r>
            <a:endParaRPr lang="zh-CN" altLang="zh-CN" sz="2000" b="1" dirty="0">
              <a:latin typeface="楷体" pitchFamily="49" charset="-122"/>
              <a:ea typeface="楷体" pitchFamily="49" charset="-122"/>
            </a:endParaRPr>
          </a:p>
          <a:p>
            <a:pPr algn="l">
              <a:lnSpc>
                <a:spcPts val="2800"/>
              </a:lnSpc>
              <a:defRPr/>
            </a:pPr>
            <a:r>
              <a:rPr lang="zh-CN" altLang="zh-CN" sz="2000" b="1" dirty="0">
                <a:latin typeface="楷体" pitchFamily="49" charset="-122"/>
                <a:ea typeface="楷体" pitchFamily="49" charset="-122"/>
              </a:rPr>
              <a:t>（</a:t>
            </a:r>
            <a:r>
              <a:rPr lang="en-US" altLang="zh-CN" sz="2000" b="1" dirty="0">
                <a:latin typeface="楷体" pitchFamily="49" charset="-122"/>
                <a:ea typeface="楷体" pitchFamily="49" charset="-122"/>
              </a:rPr>
              <a:t>2</a:t>
            </a:r>
            <a:r>
              <a:rPr lang="zh-CN" altLang="zh-CN" sz="2000" b="1" dirty="0">
                <a:latin typeface="楷体" pitchFamily="49" charset="-122"/>
                <a:ea typeface="楷体" pitchFamily="49" charset="-122"/>
              </a:rPr>
              <a:t>）请求用人单位补订无固定期限劳动合同：</a:t>
            </a:r>
            <a:r>
              <a:rPr lang="en-US" altLang="zh-CN" sz="2000" b="1" dirty="0">
                <a:latin typeface="楷体" pitchFamily="49" charset="-122"/>
                <a:ea typeface="楷体" pitchFamily="49" charset="-122"/>
              </a:rPr>
              <a:t>2009</a:t>
            </a:r>
            <a:r>
              <a:rPr lang="zh-CN" altLang="zh-CN" sz="2000" b="1" dirty="0">
                <a:latin typeface="楷体" pitchFamily="49" charset="-122"/>
                <a:ea typeface="楷体" pitchFamily="49" charset="-122"/>
              </a:rPr>
              <a:t>年</a:t>
            </a:r>
            <a:r>
              <a:rPr lang="en-US" altLang="zh-CN" sz="2000" b="1" dirty="0">
                <a:latin typeface="楷体" pitchFamily="49" charset="-122"/>
                <a:ea typeface="楷体" pitchFamily="49" charset="-122"/>
              </a:rPr>
              <a:t>2</a:t>
            </a:r>
            <a:r>
              <a:rPr lang="zh-CN" altLang="zh-CN" sz="2000" b="1" dirty="0">
                <a:latin typeface="楷体" pitchFamily="49" charset="-122"/>
                <a:ea typeface="楷体" pitchFamily="49" charset="-122"/>
              </a:rPr>
              <a:t>月</a:t>
            </a:r>
            <a:r>
              <a:rPr lang="en-US" altLang="zh-CN" sz="2000" b="1" dirty="0">
                <a:latin typeface="楷体" pitchFamily="49" charset="-122"/>
                <a:ea typeface="楷体" pitchFamily="49" charset="-122"/>
              </a:rPr>
              <a:t>1</a:t>
            </a:r>
            <a:r>
              <a:rPr lang="zh-CN" altLang="zh-CN" sz="2000" b="1" dirty="0">
                <a:latin typeface="楷体" pitchFamily="49" charset="-122"/>
                <a:ea typeface="楷体" pitchFamily="49" charset="-122"/>
              </a:rPr>
              <a:t>日起。</a:t>
            </a:r>
          </a:p>
          <a:p>
            <a:pPr algn="l">
              <a:lnSpc>
                <a:spcPts val="2800"/>
              </a:lnSpc>
              <a:defRPr/>
            </a:pPr>
            <a:r>
              <a:rPr lang="zh-CN" altLang="zh-CN" sz="2000" b="1" dirty="0">
                <a:latin typeface="楷体" pitchFamily="49" charset="-122"/>
                <a:ea typeface="楷体" pitchFamily="49" charset="-122"/>
              </a:rPr>
              <a:t>（</a:t>
            </a:r>
            <a:r>
              <a:rPr lang="en-US" altLang="zh-CN" sz="2000" b="1" dirty="0">
                <a:latin typeface="楷体" pitchFamily="49" charset="-122"/>
                <a:ea typeface="楷体" pitchFamily="49" charset="-122"/>
              </a:rPr>
              <a:t>3</a:t>
            </a:r>
            <a:r>
              <a:rPr lang="zh-CN" altLang="zh-CN" sz="2000" b="1" dirty="0">
                <a:latin typeface="楷体" pitchFamily="49" charset="-122"/>
                <a:ea typeface="楷体" pitchFamily="49" charset="-122"/>
              </a:rPr>
              <a:t>）如果用人单位单方面终止劳动关系，可以主张经济赔偿金，</a:t>
            </a:r>
            <a:r>
              <a:rPr lang="en-US" altLang="zh-CN" sz="2000" b="1" dirty="0">
                <a:latin typeface="楷体" pitchFamily="49" charset="-122"/>
                <a:ea typeface="楷体" pitchFamily="49" charset="-122"/>
              </a:rPr>
              <a:t>6000</a:t>
            </a:r>
            <a:r>
              <a:rPr lang="zh-CN" altLang="zh-CN" sz="2000" b="1" dirty="0">
                <a:latin typeface="楷体" pitchFamily="49" charset="-122"/>
                <a:ea typeface="楷体" pitchFamily="49" charset="-122"/>
              </a:rPr>
              <a:t>元。</a:t>
            </a:r>
          </a:p>
        </p:txBody>
      </p:sp>
      <p:sp>
        <p:nvSpPr>
          <p:cNvPr id="33799" name="Text Box 7"/>
          <p:cNvSpPr txBox="1">
            <a:spLocks noChangeArrowheads="1"/>
          </p:cNvSpPr>
          <p:nvPr/>
        </p:nvSpPr>
        <p:spPr bwMode="auto">
          <a:xfrm>
            <a:off x="285750" y="141288"/>
            <a:ext cx="4494213" cy="461962"/>
          </a:xfrm>
          <a:prstGeom prst="rect">
            <a:avLst/>
          </a:prstGeom>
          <a:noFill/>
          <a:ln w="9525">
            <a:noFill/>
            <a:miter lim="800000"/>
            <a:headEnd/>
            <a:tailEnd/>
          </a:ln>
        </p:spPr>
        <p:txBody>
          <a:bodyPr wrap="none">
            <a:spAutoFit/>
          </a:bodyPr>
          <a:lstStyle/>
          <a:p>
            <a:pPr algn="l"/>
            <a:r>
              <a:rPr lang="zh-CN" altLang="en-US" sz="2400">
                <a:solidFill>
                  <a:schemeClr val="bg1"/>
                </a:solidFill>
                <a:latin typeface="Arial" pitchFamily="34" charset="0"/>
                <a:ea typeface="华康俪金黑W8" pitchFamily="1" charset="-122"/>
              </a:rPr>
              <a:t>不签、迟签</a:t>
            </a:r>
            <a:r>
              <a:rPr lang="zh-CN" altLang="zh-CN" sz="2400">
                <a:solidFill>
                  <a:schemeClr val="bg1"/>
                </a:solidFill>
                <a:latin typeface="Arial" pitchFamily="34" charset="0"/>
                <a:ea typeface="华康俪金黑W8" pitchFamily="1" charset="-122"/>
              </a:rPr>
              <a:t>劳动合同</a:t>
            </a:r>
            <a:r>
              <a:rPr lang="zh-CN" altLang="en-US" sz="2400">
                <a:solidFill>
                  <a:schemeClr val="bg1"/>
                </a:solidFill>
                <a:latin typeface="Arial" pitchFamily="34" charset="0"/>
                <a:ea typeface="华康俪金黑W8" pitchFamily="1" charset="-122"/>
              </a:rPr>
              <a:t>的法律风险</a:t>
            </a:r>
            <a:endParaRPr lang="zh-CN" altLang="zh-CN" sz="2400">
              <a:solidFill>
                <a:schemeClr val="bg1"/>
              </a:solidFill>
              <a:latin typeface="Arial" pitchFamily="34" charset="0"/>
              <a:ea typeface="华康俪金黑W8" pitchFamily="1"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5" name="圆角矩形 4"/>
          <p:cNvSpPr/>
          <p:nvPr/>
        </p:nvSpPr>
        <p:spPr bwMode="auto">
          <a:xfrm>
            <a:off x="1785918" y="1070756"/>
            <a:ext cx="7143800" cy="571504"/>
          </a:xfrm>
          <a:prstGeom prst="roundRect">
            <a:avLst/>
          </a:prstGeom>
          <a:solidFill>
            <a:srgbClr val="00B050"/>
          </a:solidFill>
          <a:ln>
            <a:solidFill>
              <a:schemeClr val="accent6">
                <a:lumMod val="20000"/>
                <a:lumOff val="80000"/>
              </a:schemeClr>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defRPr/>
            </a:pPr>
            <a:r>
              <a:rPr lang="zh-CN" altLang="zh-CN"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案例</a:t>
            </a:r>
            <a:r>
              <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八</a:t>
            </a:r>
            <a:r>
              <a:rPr lang="zh-CN" altLang="zh-CN"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r>
              <a:rPr lang="zh-CN" altLang="zh-CN" sz="2400" b="1" dirty="0"/>
              <a:t> </a:t>
            </a:r>
            <a:r>
              <a:rPr lang="zh-CN" altLang="zh-CN"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“双倍工资”赔偿的计算基数如何确定？</a:t>
            </a:r>
          </a:p>
        </p:txBody>
      </p:sp>
      <p:sp>
        <p:nvSpPr>
          <p:cNvPr id="34821" name="TextBox 7"/>
          <p:cNvSpPr txBox="1">
            <a:spLocks noChangeArrowheads="1"/>
          </p:cNvSpPr>
          <p:nvPr/>
        </p:nvSpPr>
        <p:spPr bwMode="auto">
          <a:xfrm>
            <a:off x="428625" y="1927225"/>
            <a:ext cx="8540750" cy="3424238"/>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小王是某日化公司的销售代表，工资构成为</a:t>
            </a:r>
            <a:r>
              <a:rPr lang="zh-CN" altLang="en-US" sz="2400" b="1">
                <a:latin typeface="楷体" pitchFamily="49" charset="-122"/>
                <a:ea typeface="楷体" pitchFamily="49" charset="-122"/>
              </a:rPr>
              <a:t>底薪</a:t>
            </a:r>
            <a:r>
              <a:rPr lang="zh-CN" altLang="zh-CN" sz="2400" b="1">
                <a:latin typeface="楷体" pitchFamily="49" charset="-122"/>
                <a:ea typeface="楷体" pitchFamily="49" charset="-122"/>
              </a:rPr>
              <a:t>加提成。</a:t>
            </a:r>
            <a:endParaRPr lang="en-US" altLang="zh-CN" sz="2400" b="1">
              <a:latin typeface="楷体" pitchFamily="49" charset="-122"/>
              <a:ea typeface="楷体" pitchFamily="49" charset="-122"/>
            </a:endParaRPr>
          </a:p>
          <a:p>
            <a:pPr algn="l">
              <a:lnSpc>
                <a:spcPts val="3300"/>
              </a:lnSpc>
            </a:pPr>
            <a:r>
              <a:rPr lang="zh-CN" altLang="zh-CN" sz="2400" b="1">
                <a:latin typeface="楷体" pitchFamily="49" charset="-122"/>
                <a:ea typeface="楷体" pitchFamily="49" charset="-122"/>
              </a:rPr>
              <a:t>小王自</a:t>
            </a:r>
            <a:r>
              <a:rPr lang="en-US" altLang="zh-CN" sz="2400" b="1">
                <a:latin typeface="楷体" pitchFamily="49" charset="-122"/>
                <a:ea typeface="楷体" pitchFamily="49" charset="-122"/>
              </a:rPr>
              <a:t>2010</a:t>
            </a:r>
            <a:r>
              <a:rPr lang="zh-CN" altLang="zh-CN" sz="2400" b="1">
                <a:latin typeface="楷体" pitchFamily="49" charset="-122"/>
                <a:ea typeface="楷体" pitchFamily="49" charset="-122"/>
              </a:rPr>
              <a:t>年</a:t>
            </a:r>
            <a:r>
              <a:rPr lang="en-US" altLang="zh-CN" sz="2400" b="1">
                <a:latin typeface="楷体" pitchFamily="49" charset="-122"/>
                <a:ea typeface="楷体" pitchFamily="49" charset="-122"/>
              </a:rPr>
              <a:t>3</a:t>
            </a:r>
            <a:r>
              <a:rPr lang="zh-CN" altLang="zh-CN" sz="2400" b="1">
                <a:latin typeface="楷体" pitchFamily="49" charset="-122"/>
                <a:ea typeface="楷体" pitchFamily="49" charset="-122"/>
              </a:rPr>
              <a:t>月入职以来，公司一直未与其签订劳动合同。</a:t>
            </a:r>
            <a:endParaRPr lang="en-US" altLang="zh-CN" sz="2400" b="1">
              <a:latin typeface="楷体" pitchFamily="49" charset="-122"/>
              <a:ea typeface="楷体" pitchFamily="49" charset="-122"/>
            </a:endParaRPr>
          </a:p>
          <a:p>
            <a:pPr algn="l">
              <a:lnSpc>
                <a:spcPts val="3300"/>
              </a:lnSpc>
            </a:pPr>
            <a:r>
              <a:rPr lang="zh-CN" altLang="zh-CN" sz="2400" b="1">
                <a:latin typeface="楷体" pitchFamily="49" charset="-122"/>
                <a:ea typeface="楷体" pitchFamily="49" charset="-122"/>
              </a:rPr>
              <a:t>小王几次与公司领导交涉，但始终没有下文。</a:t>
            </a:r>
            <a:r>
              <a:rPr lang="en-US" altLang="zh-CN" sz="2400" b="1">
                <a:latin typeface="楷体" pitchFamily="49" charset="-122"/>
                <a:ea typeface="楷体" pitchFamily="49" charset="-122"/>
              </a:rPr>
              <a:t>11</a:t>
            </a:r>
            <a:r>
              <a:rPr lang="zh-CN" altLang="zh-CN" sz="2400" b="1">
                <a:latin typeface="楷体" pitchFamily="49" charset="-122"/>
                <a:ea typeface="楷体" pitchFamily="49" charset="-122"/>
              </a:rPr>
              <a:t>月初，小王</a:t>
            </a:r>
            <a:endParaRPr lang="en-US" altLang="zh-CN" sz="2400" b="1">
              <a:latin typeface="楷体" pitchFamily="49" charset="-122"/>
              <a:ea typeface="楷体" pitchFamily="49" charset="-122"/>
            </a:endParaRPr>
          </a:p>
          <a:p>
            <a:pPr algn="l">
              <a:lnSpc>
                <a:spcPts val="3300"/>
              </a:lnSpc>
            </a:pPr>
            <a:r>
              <a:rPr lang="zh-CN" altLang="zh-CN" sz="2400" b="1">
                <a:latin typeface="楷体" pitchFamily="49" charset="-122"/>
                <a:ea typeface="楷体" pitchFamily="49" charset="-122"/>
              </a:rPr>
              <a:t>拿到上月工资后即离职并申请仲裁，要求公司支付未签订书</a:t>
            </a:r>
            <a:endParaRPr lang="en-US" altLang="zh-CN" sz="2400" b="1">
              <a:latin typeface="楷体" pitchFamily="49" charset="-122"/>
              <a:ea typeface="楷体" pitchFamily="49" charset="-122"/>
            </a:endParaRPr>
          </a:p>
          <a:p>
            <a:pPr algn="l">
              <a:lnSpc>
                <a:spcPts val="3300"/>
              </a:lnSpc>
            </a:pPr>
            <a:r>
              <a:rPr lang="zh-CN" altLang="zh-CN" sz="2400" b="1">
                <a:latin typeface="楷体" pitchFamily="49" charset="-122"/>
                <a:ea typeface="楷体" pitchFamily="49" charset="-122"/>
              </a:rPr>
              <a:t>面劳动合同的双倍工资。</a:t>
            </a: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小王认为应该按照</a:t>
            </a:r>
            <a:r>
              <a:rPr lang="en-US" altLang="zh-CN" sz="2400" b="1">
                <a:latin typeface="楷体" pitchFamily="49" charset="-122"/>
                <a:ea typeface="楷体" pitchFamily="49" charset="-122"/>
              </a:rPr>
              <a:t>3</a:t>
            </a:r>
            <a:r>
              <a:rPr lang="zh-CN" altLang="zh-CN" sz="2400" b="1">
                <a:latin typeface="楷体" pitchFamily="49" charset="-122"/>
                <a:ea typeface="楷体" pitchFamily="49" charset="-122"/>
              </a:rPr>
              <a:t>到</a:t>
            </a:r>
            <a:r>
              <a:rPr lang="en-US" altLang="zh-CN" sz="2400" b="1">
                <a:latin typeface="楷体" pitchFamily="49" charset="-122"/>
                <a:ea typeface="楷体" pitchFamily="49" charset="-122"/>
              </a:rPr>
              <a:t>10</a:t>
            </a:r>
            <a:r>
              <a:rPr lang="zh-CN" altLang="zh-CN" sz="2400" b="1">
                <a:latin typeface="楷体" pitchFamily="49" charset="-122"/>
                <a:ea typeface="楷体" pitchFamily="49" charset="-122"/>
              </a:rPr>
              <a:t>月份的实</a:t>
            </a:r>
            <a:endParaRPr lang="en-US" altLang="zh-CN" sz="2400" b="1">
              <a:latin typeface="楷体" pitchFamily="49" charset="-122"/>
              <a:ea typeface="楷体" pitchFamily="49" charset="-122"/>
            </a:endParaRPr>
          </a:p>
          <a:p>
            <a:pPr algn="l">
              <a:lnSpc>
                <a:spcPts val="3300"/>
              </a:lnSpc>
            </a:pPr>
            <a:r>
              <a:rPr lang="zh-CN" altLang="zh-CN" sz="2400" b="1">
                <a:latin typeface="楷体" pitchFamily="49" charset="-122"/>
                <a:ea typeface="楷体" pitchFamily="49" charset="-122"/>
              </a:rPr>
              <a:t>际收入来计算双倍工资，而公司却认为销售人员的提成要根</a:t>
            </a:r>
            <a:endParaRPr lang="en-US" altLang="zh-CN" sz="2400" b="1">
              <a:latin typeface="楷体" pitchFamily="49" charset="-122"/>
              <a:ea typeface="楷体" pitchFamily="49" charset="-122"/>
            </a:endParaRPr>
          </a:p>
          <a:p>
            <a:pPr algn="l">
              <a:lnSpc>
                <a:spcPts val="3300"/>
              </a:lnSpc>
            </a:pPr>
            <a:r>
              <a:rPr lang="zh-CN" altLang="zh-CN" sz="2400" b="1">
                <a:latin typeface="楷体" pitchFamily="49" charset="-122"/>
                <a:ea typeface="楷体" pitchFamily="49" charset="-122"/>
              </a:rPr>
              <a:t>据业绩确定，</a:t>
            </a:r>
            <a:r>
              <a:rPr lang="zh-CN" altLang="en-US" sz="2400" b="1">
                <a:latin typeface="楷体" pitchFamily="49" charset="-122"/>
                <a:ea typeface="楷体" pitchFamily="49" charset="-122"/>
              </a:rPr>
              <a:t>收入</a:t>
            </a:r>
            <a:r>
              <a:rPr lang="zh-CN" altLang="zh-CN" sz="2400" b="1">
                <a:latin typeface="楷体" pitchFamily="49" charset="-122"/>
                <a:ea typeface="楷体" pitchFamily="49" charset="-122"/>
              </a:rPr>
              <a:t>不具有固定性，坚持只按基本工资支付双</a:t>
            </a:r>
            <a:endParaRPr lang="en-US" altLang="zh-CN" sz="2400" b="1">
              <a:latin typeface="楷体" pitchFamily="49" charset="-122"/>
              <a:ea typeface="楷体" pitchFamily="49" charset="-122"/>
            </a:endParaRPr>
          </a:p>
          <a:p>
            <a:pPr algn="l">
              <a:lnSpc>
                <a:spcPts val="3300"/>
              </a:lnSpc>
            </a:pPr>
            <a:r>
              <a:rPr lang="zh-CN" altLang="zh-CN" sz="2400" b="1">
                <a:latin typeface="楷体" pitchFamily="49" charset="-122"/>
                <a:ea typeface="楷体" pitchFamily="49" charset="-122"/>
              </a:rPr>
              <a:t>倍工资。</a:t>
            </a:r>
          </a:p>
        </p:txBody>
      </p:sp>
      <p:sp>
        <p:nvSpPr>
          <p:cNvPr id="34822" name="Text Box 7"/>
          <p:cNvSpPr txBox="1">
            <a:spLocks noChangeArrowheads="1"/>
          </p:cNvSpPr>
          <p:nvPr/>
        </p:nvSpPr>
        <p:spPr bwMode="auto">
          <a:xfrm>
            <a:off x="285750" y="141288"/>
            <a:ext cx="4494213" cy="461962"/>
          </a:xfrm>
          <a:prstGeom prst="rect">
            <a:avLst/>
          </a:prstGeom>
          <a:noFill/>
          <a:ln w="9525">
            <a:noFill/>
            <a:miter lim="800000"/>
            <a:headEnd/>
            <a:tailEnd/>
          </a:ln>
        </p:spPr>
        <p:txBody>
          <a:bodyPr wrap="none">
            <a:spAutoFit/>
          </a:bodyPr>
          <a:lstStyle/>
          <a:p>
            <a:pPr algn="l"/>
            <a:r>
              <a:rPr lang="zh-CN" altLang="en-US" sz="2400">
                <a:solidFill>
                  <a:schemeClr val="bg1"/>
                </a:solidFill>
                <a:latin typeface="Arial" pitchFamily="34" charset="0"/>
                <a:ea typeface="华康俪金黑W8" pitchFamily="1" charset="-122"/>
              </a:rPr>
              <a:t>不签、迟签</a:t>
            </a:r>
            <a:r>
              <a:rPr lang="zh-CN" altLang="zh-CN" sz="2400">
                <a:solidFill>
                  <a:schemeClr val="bg1"/>
                </a:solidFill>
                <a:latin typeface="Arial" pitchFamily="34" charset="0"/>
                <a:ea typeface="华康俪金黑W8" pitchFamily="1" charset="-122"/>
              </a:rPr>
              <a:t>劳动合同</a:t>
            </a:r>
            <a:r>
              <a:rPr lang="zh-CN" altLang="en-US" sz="2400">
                <a:solidFill>
                  <a:schemeClr val="bg1"/>
                </a:solidFill>
                <a:latin typeface="Arial" pitchFamily="34" charset="0"/>
                <a:ea typeface="华康俪金黑W8" pitchFamily="1" charset="-122"/>
              </a:rPr>
              <a:t>的法律风险</a:t>
            </a:r>
            <a:endParaRPr lang="zh-CN" altLang="zh-CN" sz="2400">
              <a:solidFill>
                <a:schemeClr val="bg1"/>
              </a:solidFill>
              <a:latin typeface="Arial" pitchFamily="34" charset="0"/>
              <a:ea typeface="华康俪金黑W8" pitchFamily="1" charset="-122"/>
            </a:endParaRPr>
          </a:p>
        </p:txBody>
      </p:sp>
    </p:spTree>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35845" name="Text Box 7"/>
          <p:cNvSpPr txBox="1">
            <a:spLocks noChangeArrowheads="1"/>
          </p:cNvSpPr>
          <p:nvPr/>
        </p:nvSpPr>
        <p:spPr bwMode="auto">
          <a:xfrm>
            <a:off x="285750" y="141288"/>
            <a:ext cx="4494213" cy="461962"/>
          </a:xfrm>
          <a:prstGeom prst="rect">
            <a:avLst/>
          </a:prstGeom>
          <a:noFill/>
          <a:ln w="9525">
            <a:noFill/>
            <a:miter lim="800000"/>
            <a:headEnd/>
            <a:tailEnd/>
          </a:ln>
        </p:spPr>
        <p:txBody>
          <a:bodyPr wrap="none">
            <a:spAutoFit/>
          </a:bodyPr>
          <a:lstStyle/>
          <a:p>
            <a:pPr algn="l"/>
            <a:r>
              <a:rPr lang="zh-CN" altLang="en-US" sz="2400">
                <a:solidFill>
                  <a:schemeClr val="bg1"/>
                </a:solidFill>
                <a:latin typeface="Arial" pitchFamily="34" charset="0"/>
                <a:ea typeface="华康俪金黑W8" pitchFamily="1" charset="-122"/>
              </a:rPr>
              <a:t>不签、迟签</a:t>
            </a:r>
            <a:r>
              <a:rPr lang="zh-CN" altLang="zh-CN" sz="2400">
                <a:solidFill>
                  <a:schemeClr val="bg1"/>
                </a:solidFill>
                <a:latin typeface="Arial" pitchFamily="34" charset="0"/>
                <a:ea typeface="华康俪金黑W8" pitchFamily="1" charset="-122"/>
              </a:rPr>
              <a:t>劳动合同</a:t>
            </a:r>
            <a:r>
              <a:rPr lang="zh-CN" altLang="en-US" sz="2400">
                <a:solidFill>
                  <a:schemeClr val="bg1"/>
                </a:solidFill>
                <a:latin typeface="Arial" pitchFamily="34" charset="0"/>
                <a:ea typeface="华康俪金黑W8" pitchFamily="1" charset="-122"/>
              </a:rPr>
              <a:t>的法律风险</a:t>
            </a:r>
            <a:endParaRPr lang="zh-CN" altLang="zh-CN" sz="2400">
              <a:solidFill>
                <a:schemeClr val="bg1"/>
              </a:solidFill>
              <a:latin typeface="Arial" pitchFamily="34" charset="0"/>
              <a:ea typeface="华康俪金黑W8" pitchFamily="1" charset="-122"/>
            </a:endParaRPr>
          </a:p>
        </p:txBody>
      </p:sp>
      <p:sp>
        <p:nvSpPr>
          <p:cNvPr id="10" name="圆角矩形 9"/>
          <p:cNvSpPr/>
          <p:nvPr/>
        </p:nvSpPr>
        <p:spPr bwMode="auto">
          <a:xfrm>
            <a:off x="3714750" y="1212850"/>
            <a:ext cx="4857750" cy="571500"/>
          </a:xfrm>
          <a:prstGeom prst="roundRect">
            <a:avLst/>
          </a:prstGeom>
          <a:blipFill>
            <a:blip r:embed="rId4" cstate="print"/>
            <a:tile tx="0" ty="0" sx="100000" sy="100000" flip="none" algn="tl"/>
          </a:blipFill>
          <a:ln w="9525" cap="flat" cmpd="sng" algn="ctr">
            <a:solidFill>
              <a:schemeClr val="accent2">
                <a:lumMod val="40000"/>
                <a:lumOff val="60000"/>
              </a:schemeClr>
            </a:solidFill>
            <a:prstDash val="solid"/>
            <a:round/>
            <a:headEnd type="none" w="med" len="med"/>
            <a:tailEnd type="none" w="med" len="med"/>
          </a:ln>
          <a:effectLst/>
        </p:spPr>
        <p:txBody>
          <a:bodyPr wrap="none" anchor="ctr"/>
          <a:lstStyle/>
          <a:p>
            <a:pPr>
              <a:defRPr/>
            </a:pPr>
            <a:r>
              <a:rPr lang="zh-CN" altLang="en-US" sz="2800" b="1" dirty="0"/>
              <a:t>“双倍工资”计算基数的认定</a:t>
            </a:r>
          </a:p>
        </p:txBody>
      </p:sp>
      <p:sp>
        <p:nvSpPr>
          <p:cNvPr id="35847" name="TextBox 10"/>
          <p:cNvSpPr txBox="1">
            <a:spLocks noChangeArrowheads="1"/>
          </p:cNvSpPr>
          <p:nvPr/>
        </p:nvSpPr>
        <p:spPr bwMode="auto">
          <a:xfrm>
            <a:off x="3571875" y="2284413"/>
            <a:ext cx="5389563" cy="2082800"/>
          </a:xfrm>
          <a:prstGeom prst="rect">
            <a:avLst/>
          </a:prstGeom>
          <a:noFill/>
          <a:ln w="9525">
            <a:noFill/>
            <a:miter lim="800000"/>
            <a:headEnd/>
            <a:tailEnd/>
          </a:ln>
        </p:spPr>
        <p:txBody>
          <a:bodyPr wrap="none">
            <a:spAutoFit/>
          </a:bodyPr>
          <a:lstStyle/>
          <a:p>
            <a:pPr algn="l">
              <a:lnSpc>
                <a:spcPts val="4000"/>
              </a:lnSpc>
              <a:buFont typeface="Wingdings" pitchFamily="2" charset="2"/>
              <a:buChar char="n"/>
            </a:pPr>
            <a:r>
              <a:rPr lang="zh-CN" altLang="zh-CN" sz="2400" b="1"/>
              <a:t>直接按照已经发生的对应月份的全部</a:t>
            </a:r>
            <a:endParaRPr lang="en-US" altLang="zh-CN" sz="2400" b="1"/>
          </a:p>
          <a:p>
            <a:pPr algn="l">
              <a:lnSpc>
                <a:spcPts val="4000"/>
              </a:lnSpc>
            </a:pPr>
            <a:r>
              <a:rPr lang="en-US" altLang="zh-CN" sz="2400" b="1"/>
              <a:t>   </a:t>
            </a:r>
            <a:r>
              <a:rPr lang="zh-CN" altLang="zh-CN" sz="2400" b="1"/>
              <a:t>实得工资计付应当支付的工资赔偿</a:t>
            </a:r>
            <a:r>
              <a:rPr lang="zh-CN" altLang="en-US" sz="2400" b="1"/>
              <a:t>；</a:t>
            </a:r>
            <a:endParaRPr lang="en-US" altLang="zh-CN" sz="2400" b="1"/>
          </a:p>
          <a:p>
            <a:pPr algn="l">
              <a:lnSpc>
                <a:spcPts val="4000"/>
              </a:lnSpc>
              <a:buFont typeface="Wingdings" pitchFamily="2" charset="2"/>
              <a:buChar char="n"/>
            </a:pPr>
            <a:r>
              <a:rPr lang="zh-CN" altLang="zh-CN" sz="2400" b="1"/>
              <a:t>按照正常工作时间下应当支付的固定</a:t>
            </a:r>
            <a:endParaRPr lang="en-US" altLang="zh-CN" sz="2400" b="1"/>
          </a:p>
          <a:p>
            <a:pPr algn="l">
              <a:lnSpc>
                <a:spcPts val="4000"/>
              </a:lnSpc>
            </a:pPr>
            <a:r>
              <a:rPr lang="en-US" altLang="zh-CN" sz="2400" b="1"/>
              <a:t>   </a:t>
            </a:r>
            <a:r>
              <a:rPr lang="zh-CN" altLang="zh-CN" sz="2400" b="1"/>
              <a:t>工资计付工资赔偿</a:t>
            </a:r>
            <a:r>
              <a:rPr lang="zh-CN" altLang="en-US" sz="2400" b="1"/>
              <a:t>（</a:t>
            </a:r>
            <a:r>
              <a:rPr lang="zh-CN" altLang="en-US" sz="2400" b="1">
                <a:solidFill>
                  <a:srgbClr val="FF0000"/>
                </a:solidFill>
              </a:rPr>
              <a:t>普遍观点</a:t>
            </a:r>
            <a:r>
              <a:rPr lang="zh-CN" altLang="en-US" sz="2400" b="1"/>
              <a:t>）。</a:t>
            </a:r>
          </a:p>
        </p:txBody>
      </p:sp>
      <p:pic>
        <p:nvPicPr>
          <p:cNvPr id="2" name="图片 1">
            <a:extLst>
              <a:ext uri="{FF2B5EF4-FFF2-40B4-BE49-F238E27FC236}">
                <a16:creationId xmlns:a16="http://schemas.microsoft.com/office/drawing/2014/main" id="{FEE92B8A-B49A-47AC-84E8-515EA79CBB9D}"/>
              </a:ext>
            </a:extLst>
          </p:cNvPr>
          <p:cNvPicPr>
            <a:picLocks noChangeAspect="1"/>
          </p:cNvPicPr>
          <p:nvPr/>
        </p:nvPicPr>
        <p:blipFill>
          <a:blip r:embed="rId5"/>
          <a:stretch>
            <a:fillRect/>
          </a:stretch>
        </p:blipFill>
        <p:spPr>
          <a:xfrm>
            <a:off x="395536" y="1036638"/>
            <a:ext cx="2914286" cy="4438095"/>
          </a:xfrm>
          <a:prstGeom prst="rect">
            <a:avLst/>
          </a:prstGeom>
        </p:spPr>
      </p:pic>
    </p:spTree>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5" name="圆角矩形 4"/>
          <p:cNvSpPr/>
          <p:nvPr/>
        </p:nvSpPr>
        <p:spPr bwMode="auto">
          <a:xfrm>
            <a:off x="1785918" y="1070756"/>
            <a:ext cx="7143800" cy="571504"/>
          </a:xfrm>
          <a:prstGeom prst="roundRect">
            <a:avLst/>
          </a:prstGeom>
          <a:solidFill>
            <a:srgbClr val="00B050"/>
          </a:solidFill>
          <a:ln>
            <a:solidFill>
              <a:schemeClr val="accent6">
                <a:lumMod val="20000"/>
                <a:lumOff val="80000"/>
              </a:schemeClr>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defRPr/>
            </a:pPr>
            <a:r>
              <a:rPr lang="zh-CN" altLang="zh-CN"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案例</a:t>
            </a:r>
            <a:r>
              <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九</a:t>
            </a:r>
            <a:r>
              <a:rPr lang="zh-CN" altLang="zh-CN"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：员工拒签劳动合同、用人单位继续留用</a:t>
            </a:r>
            <a:r>
              <a:rPr lang="zh-CN" altLang="en-US"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案</a:t>
            </a:r>
            <a:endParaRPr lang="zh-CN" altLang="zh-CN"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6869"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36870" name="矩形 8"/>
          <p:cNvSpPr>
            <a:spLocks noChangeArrowheads="1"/>
          </p:cNvSpPr>
          <p:nvPr/>
        </p:nvSpPr>
        <p:spPr bwMode="auto">
          <a:xfrm>
            <a:off x="500063" y="1712913"/>
            <a:ext cx="8286750" cy="3786187"/>
          </a:xfrm>
          <a:prstGeom prst="rect">
            <a:avLst/>
          </a:prstGeom>
          <a:noFill/>
          <a:ln w="9525">
            <a:noFill/>
            <a:miter lim="800000"/>
            <a:headEnd/>
            <a:tailEnd/>
          </a:ln>
        </p:spPr>
        <p:txBody>
          <a:bodyPr>
            <a:spAutoFit/>
          </a:bodyPr>
          <a:lstStyle/>
          <a:p>
            <a:pPr algn="l">
              <a:lnSpc>
                <a:spcPts val="3200"/>
              </a:lnSpc>
            </a:pP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王某于</a:t>
            </a:r>
            <a:r>
              <a:rPr lang="en-US" altLang="zh-CN" sz="2400" b="1">
                <a:latin typeface="楷体" pitchFamily="49" charset="-122"/>
                <a:ea typeface="楷体" pitchFamily="49" charset="-122"/>
              </a:rPr>
              <a:t>2008</a:t>
            </a:r>
            <a:r>
              <a:rPr lang="zh-CN" altLang="zh-CN" sz="2400" b="1">
                <a:latin typeface="楷体" pitchFamily="49" charset="-122"/>
                <a:ea typeface="楷体" pitchFamily="49" charset="-122"/>
              </a:rPr>
              <a:t>年</a:t>
            </a:r>
            <a:r>
              <a:rPr lang="en-US" altLang="zh-CN" sz="2400" b="1">
                <a:latin typeface="楷体" pitchFamily="49" charset="-122"/>
                <a:ea typeface="楷体" pitchFamily="49" charset="-122"/>
              </a:rPr>
              <a:t>4</a:t>
            </a:r>
            <a:r>
              <a:rPr lang="zh-CN" altLang="zh-CN" sz="2400" b="1">
                <a:latin typeface="楷体" pitchFamily="49" charset="-122"/>
                <a:ea typeface="楷体" pitchFamily="49" charset="-122"/>
              </a:rPr>
              <a:t>月</a:t>
            </a:r>
            <a:r>
              <a:rPr lang="en-US" altLang="zh-CN" sz="2400" b="1">
                <a:latin typeface="楷体" pitchFamily="49" charset="-122"/>
                <a:ea typeface="楷体" pitchFamily="49" charset="-122"/>
              </a:rPr>
              <a:t>19</a:t>
            </a:r>
            <a:r>
              <a:rPr lang="zh-CN" altLang="zh-CN" sz="2400" b="1">
                <a:latin typeface="楷体" pitchFamily="49" charset="-122"/>
                <a:ea typeface="楷体" pitchFamily="49" charset="-122"/>
              </a:rPr>
              <a:t>日进某装修公司从事木工工作。公司统一签订劳动合同时</a:t>
            </a:r>
            <a:r>
              <a:rPr lang="zh-CN" altLang="en-US" sz="2400" b="1">
                <a:latin typeface="楷体" pitchFamily="49" charset="-122"/>
                <a:ea typeface="楷体" pitchFamily="49" charset="-122"/>
              </a:rPr>
              <a:t>，</a:t>
            </a:r>
            <a:r>
              <a:rPr lang="zh-CN" altLang="zh-CN" sz="2400" b="1">
                <a:latin typeface="楷体" pitchFamily="49" charset="-122"/>
                <a:ea typeface="楷体" pitchFamily="49" charset="-122"/>
              </a:rPr>
              <a:t>王某拒签，其理由是装修行业的行规就是人随工程走，如果签订劳动合同，万一辞职太麻烦。公司先后两次给他下发了签订劳动合同催告书，但他还是拒绝签字。此后，公司未辞退王某，王某也仍然在公司承包的工地上上班。</a:t>
            </a:r>
            <a:endParaRPr lang="en-US" altLang="zh-CN" sz="2400" b="1">
              <a:latin typeface="楷体" pitchFamily="49" charset="-122"/>
              <a:ea typeface="楷体" pitchFamily="49" charset="-122"/>
            </a:endParaRPr>
          </a:p>
          <a:p>
            <a:pPr algn="l">
              <a:lnSpc>
                <a:spcPts val="3200"/>
              </a:lnSpc>
            </a:pPr>
            <a:r>
              <a:rPr lang="en-US" altLang="zh-CN" sz="2400" b="1">
                <a:latin typeface="楷体" pitchFamily="49" charset="-122"/>
                <a:ea typeface="楷体" pitchFamily="49" charset="-122"/>
              </a:rPr>
              <a:t>    2008</a:t>
            </a:r>
            <a:r>
              <a:rPr lang="zh-CN" altLang="zh-CN" sz="2400" b="1">
                <a:latin typeface="楷体" pitchFamily="49" charset="-122"/>
                <a:ea typeface="楷体" pitchFamily="49" charset="-122"/>
              </a:rPr>
              <a:t>年</a:t>
            </a:r>
            <a:r>
              <a:rPr lang="en-US" altLang="zh-CN" sz="2400" b="1">
                <a:latin typeface="楷体" pitchFamily="49" charset="-122"/>
                <a:ea typeface="楷体" pitchFamily="49" charset="-122"/>
              </a:rPr>
              <a:t>7</a:t>
            </a:r>
            <a:r>
              <a:rPr lang="zh-CN" altLang="zh-CN" sz="2400" b="1">
                <a:latin typeface="楷体" pitchFamily="49" charset="-122"/>
                <a:ea typeface="楷体" pitchFamily="49" charset="-122"/>
              </a:rPr>
              <a:t>月</a:t>
            </a:r>
            <a:r>
              <a:rPr lang="en-US" altLang="zh-CN" sz="2400" b="1">
                <a:latin typeface="楷体" pitchFamily="49" charset="-122"/>
                <a:ea typeface="楷体" pitchFamily="49" charset="-122"/>
              </a:rPr>
              <a:t>25</a:t>
            </a:r>
            <a:r>
              <a:rPr lang="zh-CN" altLang="zh-CN" sz="2400" b="1">
                <a:latin typeface="楷体" pitchFamily="49" charset="-122"/>
                <a:ea typeface="楷体" pitchFamily="49" charset="-122"/>
              </a:rPr>
              <a:t>日，王某多次违反公司规章制度被公司辞退。事后王某提出</a:t>
            </a:r>
            <a:r>
              <a:rPr lang="zh-CN" altLang="en-US" sz="2400" b="1">
                <a:latin typeface="楷体" pitchFamily="49" charset="-122"/>
                <a:ea typeface="楷体" pitchFamily="49" charset="-122"/>
              </a:rPr>
              <a:t>仲裁</a:t>
            </a:r>
            <a:r>
              <a:rPr lang="zh-CN" altLang="zh-CN" sz="2400" b="1">
                <a:latin typeface="楷体" pitchFamily="49" charset="-122"/>
                <a:ea typeface="楷体" pitchFamily="49" charset="-122"/>
              </a:rPr>
              <a:t>，要求公司支付双倍工资以及经济补偿金。</a:t>
            </a:r>
            <a:endParaRPr lang="zh-CN" altLang="en-US" sz="2400" b="1">
              <a:latin typeface="楷体" pitchFamily="49" charset="-122"/>
              <a:ea typeface="楷体" pitchFamily="49" charset="-122"/>
            </a:endParaRPr>
          </a:p>
        </p:txBody>
      </p:sp>
      <p:sp>
        <p:nvSpPr>
          <p:cNvPr id="36871" name="Text Box 7"/>
          <p:cNvSpPr txBox="1">
            <a:spLocks noChangeArrowheads="1"/>
          </p:cNvSpPr>
          <p:nvPr/>
        </p:nvSpPr>
        <p:spPr bwMode="auto">
          <a:xfrm>
            <a:off x="285750" y="141288"/>
            <a:ext cx="4494213" cy="461962"/>
          </a:xfrm>
          <a:prstGeom prst="rect">
            <a:avLst/>
          </a:prstGeom>
          <a:noFill/>
          <a:ln w="9525">
            <a:noFill/>
            <a:miter lim="800000"/>
            <a:headEnd/>
            <a:tailEnd/>
          </a:ln>
        </p:spPr>
        <p:txBody>
          <a:bodyPr wrap="none">
            <a:spAutoFit/>
          </a:bodyPr>
          <a:lstStyle/>
          <a:p>
            <a:pPr algn="l"/>
            <a:r>
              <a:rPr lang="zh-CN" altLang="en-US" sz="2400">
                <a:solidFill>
                  <a:schemeClr val="bg1"/>
                </a:solidFill>
                <a:latin typeface="Arial" pitchFamily="34" charset="0"/>
                <a:ea typeface="华康俪金黑W8" pitchFamily="1" charset="-122"/>
              </a:rPr>
              <a:t>不签、迟签</a:t>
            </a:r>
            <a:r>
              <a:rPr lang="zh-CN" altLang="zh-CN" sz="2400">
                <a:solidFill>
                  <a:schemeClr val="bg1"/>
                </a:solidFill>
                <a:latin typeface="Arial" pitchFamily="34" charset="0"/>
                <a:ea typeface="华康俪金黑W8" pitchFamily="1" charset="-122"/>
              </a:rPr>
              <a:t>劳动合同</a:t>
            </a:r>
            <a:r>
              <a:rPr lang="zh-CN" altLang="en-US" sz="2400">
                <a:solidFill>
                  <a:schemeClr val="bg1"/>
                </a:solidFill>
                <a:latin typeface="Arial" pitchFamily="34" charset="0"/>
                <a:ea typeface="华康俪金黑W8" pitchFamily="1" charset="-122"/>
              </a:rPr>
              <a:t>的法律风险</a:t>
            </a:r>
            <a:endParaRPr lang="zh-CN" altLang="zh-CN" sz="2400">
              <a:solidFill>
                <a:schemeClr val="bg1"/>
              </a:solidFill>
              <a:latin typeface="Arial" pitchFamily="34" charset="0"/>
              <a:ea typeface="华康俪金黑W8" pitchFamily="1" charset="-122"/>
            </a:endParaRPr>
          </a:p>
        </p:txBody>
      </p:sp>
    </p:spTree>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512763" y="1849438"/>
            <a:ext cx="8137525" cy="3094037"/>
            <a:chOff x="0" y="0"/>
            <a:chExt cx="5126" cy="1950"/>
          </a:xfrm>
        </p:grpSpPr>
        <p:sp>
          <p:nvSpPr>
            <p:cNvPr id="37911" name="AutoShape 4"/>
            <p:cNvSpPr>
              <a:spLocks noChangeArrowheads="1"/>
            </p:cNvSpPr>
            <p:nvPr/>
          </p:nvSpPr>
          <p:spPr bwMode="auto">
            <a:xfrm>
              <a:off x="0" y="0"/>
              <a:ext cx="5126" cy="1950"/>
            </a:xfrm>
            <a:prstGeom prst="roundRect">
              <a:avLst>
                <a:gd name="adj" fmla="val 6421"/>
              </a:avLst>
            </a:prstGeom>
            <a:noFill/>
            <a:ln w="9525">
              <a:solidFill>
                <a:schemeClr val="tx2"/>
              </a:solidFill>
              <a:round/>
              <a:headEnd/>
              <a:tailEnd/>
            </a:ln>
          </p:spPr>
          <p:txBody>
            <a:bodyPr wrap="none" anchor="ctr"/>
            <a:lstStyle/>
            <a:p>
              <a:endParaRPr lang="zh-CN" altLang="en-US"/>
            </a:p>
          </p:txBody>
        </p:sp>
        <p:sp>
          <p:nvSpPr>
            <p:cNvPr id="37912" name="AutoShape 5"/>
            <p:cNvSpPr>
              <a:spLocks noChangeArrowheads="1"/>
            </p:cNvSpPr>
            <p:nvPr/>
          </p:nvSpPr>
          <p:spPr bwMode="auto">
            <a:xfrm>
              <a:off x="136" y="136"/>
              <a:ext cx="4854" cy="1678"/>
            </a:xfrm>
            <a:prstGeom prst="roundRect">
              <a:avLst>
                <a:gd name="adj" fmla="val 7926"/>
              </a:avLst>
            </a:prstGeom>
            <a:solidFill>
              <a:srgbClr val="C0C0C0">
                <a:alpha val="9804"/>
              </a:srgbClr>
            </a:solidFill>
            <a:ln w="9525">
              <a:solidFill>
                <a:schemeClr val="tx2"/>
              </a:solidFill>
              <a:prstDash val="sysDot"/>
              <a:round/>
              <a:headEnd/>
              <a:tailEnd/>
            </a:ln>
          </p:spPr>
          <p:txBody>
            <a:bodyPr wrap="none" anchor="ctr"/>
            <a:lstStyle/>
            <a:p>
              <a:endParaRPr lang="zh-CN" altLang="en-US"/>
            </a:p>
          </p:txBody>
        </p:sp>
      </p:grpSp>
      <p:pic>
        <p:nvPicPr>
          <p:cNvPr id="37892" name="Picture 6" descr="顶条副本"/>
          <p:cNvPicPr>
            <a:picLocks noChangeAspect="1" noChangeArrowheads="1"/>
          </p:cNvPicPr>
          <p:nvPr/>
        </p:nvPicPr>
        <p:blipFill>
          <a:blip r:embed="rId2" cstate="print"/>
          <a:srcRect/>
          <a:stretch>
            <a:fillRect/>
          </a:stretch>
        </p:blipFill>
        <p:spPr bwMode="auto">
          <a:xfrm>
            <a:off x="0" y="0"/>
            <a:ext cx="9144000" cy="1036638"/>
          </a:xfrm>
          <a:prstGeom prst="rect">
            <a:avLst/>
          </a:prstGeom>
          <a:noFill/>
          <a:ln w="9525">
            <a:noFill/>
            <a:miter lim="800000"/>
            <a:headEnd/>
            <a:tailEnd/>
          </a:ln>
        </p:spPr>
      </p:pic>
      <p:grpSp>
        <p:nvGrpSpPr>
          <p:cNvPr id="3" name="Group 11"/>
          <p:cNvGrpSpPr>
            <a:grpSpLocks/>
          </p:cNvGrpSpPr>
          <p:nvPr/>
        </p:nvGrpSpPr>
        <p:grpSpPr bwMode="auto">
          <a:xfrm>
            <a:off x="1016000" y="2281238"/>
            <a:ext cx="431800" cy="430212"/>
            <a:chOff x="0" y="0"/>
            <a:chExt cx="408" cy="408"/>
          </a:xfrm>
        </p:grpSpPr>
        <p:sp>
          <p:nvSpPr>
            <p:cNvPr id="37909" name="Oval 12"/>
            <p:cNvSpPr>
              <a:spLocks noChangeArrowheads="1"/>
            </p:cNvSpPr>
            <p:nvPr/>
          </p:nvSpPr>
          <p:spPr bwMode="auto">
            <a:xfrm>
              <a:off x="0" y="0"/>
              <a:ext cx="408" cy="408"/>
            </a:xfrm>
            <a:prstGeom prst="ellipse">
              <a:avLst/>
            </a:prstGeom>
            <a:noFill/>
            <a:ln w="9525">
              <a:solidFill>
                <a:schemeClr val="tx2"/>
              </a:solidFill>
              <a:round/>
              <a:headEnd/>
              <a:tailEnd/>
            </a:ln>
          </p:spPr>
          <p:txBody>
            <a:bodyPr wrap="none" anchor="ctr"/>
            <a:lstStyle/>
            <a:p>
              <a:endParaRPr lang="zh-CN" altLang="en-US"/>
            </a:p>
          </p:txBody>
        </p:sp>
        <p:sp>
          <p:nvSpPr>
            <p:cNvPr id="37910" name="Oval 13"/>
            <p:cNvSpPr>
              <a:spLocks noChangeArrowheads="1"/>
            </p:cNvSpPr>
            <p:nvPr/>
          </p:nvSpPr>
          <p:spPr bwMode="auto">
            <a:xfrm>
              <a:off x="45" y="45"/>
              <a:ext cx="317" cy="317"/>
            </a:xfrm>
            <a:prstGeom prst="ellipse">
              <a:avLst/>
            </a:prstGeom>
            <a:gradFill rotWithShape="1">
              <a:gsLst>
                <a:gs pos="0">
                  <a:srgbClr val="00CC00">
                    <a:alpha val="70998"/>
                  </a:srgbClr>
                </a:gs>
                <a:gs pos="100000">
                  <a:srgbClr val="7DE57D"/>
                </a:gs>
              </a:gsLst>
              <a:path path="shape">
                <a:fillToRect l="50000" t="50000" r="50000" b="50000"/>
              </a:path>
            </a:gradFill>
            <a:ln w="9525">
              <a:solidFill>
                <a:schemeClr val="tx1"/>
              </a:solidFill>
              <a:round/>
              <a:headEnd/>
              <a:tailEnd/>
            </a:ln>
          </p:spPr>
          <p:txBody>
            <a:bodyPr wrap="none" anchor="ctr"/>
            <a:lstStyle/>
            <a:p>
              <a:r>
                <a:rPr lang="zh-CN" altLang="zh-CN" sz="2400" b="1">
                  <a:solidFill>
                    <a:srgbClr val="E77817"/>
                  </a:solidFill>
                  <a:latin typeface="华康俪金黑W8" pitchFamily="1" charset="-122"/>
                  <a:ea typeface="华康俪金黑W8" pitchFamily="1" charset="-122"/>
                </a:rPr>
                <a:t>1</a:t>
              </a:r>
            </a:p>
          </p:txBody>
        </p:sp>
      </p:grpSp>
      <p:grpSp>
        <p:nvGrpSpPr>
          <p:cNvPr id="4" name="Group 14"/>
          <p:cNvGrpSpPr>
            <a:grpSpLocks/>
          </p:cNvGrpSpPr>
          <p:nvPr/>
        </p:nvGrpSpPr>
        <p:grpSpPr bwMode="auto">
          <a:xfrm>
            <a:off x="1016000" y="3071813"/>
            <a:ext cx="431800" cy="431800"/>
            <a:chOff x="0" y="0"/>
            <a:chExt cx="408" cy="408"/>
          </a:xfrm>
        </p:grpSpPr>
        <p:sp>
          <p:nvSpPr>
            <p:cNvPr id="37907" name="Oval 15"/>
            <p:cNvSpPr>
              <a:spLocks noChangeArrowheads="1"/>
            </p:cNvSpPr>
            <p:nvPr/>
          </p:nvSpPr>
          <p:spPr bwMode="auto">
            <a:xfrm>
              <a:off x="0" y="0"/>
              <a:ext cx="408" cy="408"/>
            </a:xfrm>
            <a:prstGeom prst="ellipse">
              <a:avLst/>
            </a:prstGeom>
            <a:noFill/>
            <a:ln w="9525">
              <a:solidFill>
                <a:schemeClr val="tx2"/>
              </a:solidFill>
              <a:round/>
              <a:headEnd/>
              <a:tailEnd/>
            </a:ln>
          </p:spPr>
          <p:txBody>
            <a:bodyPr wrap="none" anchor="ctr"/>
            <a:lstStyle/>
            <a:p>
              <a:endParaRPr lang="zh-CN" altLang="en-US"/>
            </a:p>
          </p:txBody>
        </p:sp>
        <p:sp>
          <p:nvSpPr>
            <p:cNvPr id="37908" name="Oval 16"/>
            <p:cNvSpPr>
              <a:spLocks noChangeArrowheads="1"/>
            </p:cNvSpPr>
            <p:nvPr/>
          </p:nvSpPr>
          <p:spPr bwMode="auto">
            <a:xfrm>
              <a:off x="45" y="45"/>
              <a:ext cx="317" cy="317"/>
            </a:xfrm>
            <a:prstGeom prst="ellipse">
              <a:avLst/>
            </a:prstGeom>
            <a:gradFill rotWithShape="1">
              <a:gsLst>
                <a:gs pos="0">
                  <a:srgbClr val="00CC00">
                    <a:alpha val="70998"/>
                  </a:srgbClr>
                </a:gs>
                <a:gs pos="100000">
                  <a:srgbClr val="7DE57D"/>
                </a:gs>
              </a:gsLst>
              <a:path path="shape">
                <a:fillToRect l="50000" t="50000" r="50000" b="50000"/>
              </a:path>
            </a:gradFill>
            <a:ln w="9525">
              <a:solidFill>
                <a:schemeClr val="tx1"/>
              </a:solidFill>
              <a:round/>
              <a:headEnd/>
              <a:tailEnd/>
            </a:ln>
          </p:spPr>
          <p:txBody>
            <a:bodyPr wrap="none" anchor="ctr"/>
            <a:lstStyle/>
            <a:p>
              <a:r>
                <a:rPr lang="zh-CN" altLang="zh-CN" sz="2400" b="1">
                  <a:solidFill>
                    <a:srgbClr val="E77817"/>
                  </a:solidFill>
                  <a:latin typeface="华康俪金黑W8" pitchFamily="1" charset="-122"/>
                  <a:ea typeface="华康俪金黑W8" pitchFamily="1" charset="-122"/>
                </a:rPr>
                <a:t>2</a:t>
              </a:r>
            </a:p>
          </p:txBody>
        </p:sp>
      </p:grpSp>
      <p:grpSp>
        <p:nvGrpSpPr>
          <p:cNvPr id="5" name="Group 17"/>
          <p:cNvGrpSpPr>
            <a:grpSpLocks/>
          </p:cNvGrpSpPr>
          <p:nvPr/>
        </p:nvGrpSpPr>
        <p:grpSpPr bwMode="auto">
          <a:xfrm>
            <a:off x="1016000" y="3863975"/>
            <a:ext cx="431800" cy="431800"/>
            <a:chOff x="0" y="0"/>
            <a:chExt cx="408" cy="408"/>
          </a:xfrm>
        </p:grpSpPr>
        <p:sp>
          <p:nvSpPr>
            <p:cNvPr id="37905" name="Oval 18"/>
            <p:cNvSpPr>
              <a:spLocks noChangeArrowheads="1"/>
            </p:cNvSpPr>
            <p:nvPr/>
          </p:nvSpPr>
          <p:spPr bwMode="auto">
            <a:xfrm>
              <a:off x="0" y="0"/>
              <a:ext cx="408" cy="408"/>
            </a:xfrm>
            <a:prstGeom prst="ellipse">
              <a:avLst/>
            </a:prstGeom>
            <a:noFill/>
            <a:ln w="9525">
              <a:solidFill>
                <a:schemeClr val="tx2"/>
              </a:solidFill>
              <a:round/>
              <a:headEnd/>
              <a:tailEnd/>
            </a:ln>
          </p:spPr>
          <p:txBody>
            <a:bodyPr wrap="none" anchor="ctr"/>
            <a:lstStyle/>
            <a:p>
              <a:endParaRPr lang="zh-CN" altLang="en-US"/>
            </a:p>
          </p:txBody>
        </p:sp>
        <p:sp>
          <p:nvSpPr>
            <p:cNvPr id="37906" name="Oval 19"/>
            <p:cNvSpPr>
              <a:spLocks noChangeArrowheads="1"/>
            </p:cNvSpPr>
            <p:nvPr/>
          </p:nvSpPr>
          <p:spPr bwMode="auto">
            <a:xfrm>
              <a:off x="45" y="45"/>
              <a:ext cx="317" cy="317"/>
            </a:xfrm>
            <a:prstGeom prst="ellipse">
              <a:avLst/>
            </a:prstGeom>
            <a:gradFill rotWithShape="1">
              <a:gsLst>
                <a:gs pos="0">
                  <a:srgbClr val="00CC00">
                    <a:alpha val="70998"/>
                  </a:srgbClr>
                </a:gs>
                <a:gs pos="100000">
                  <a:srgbClr val="7DE57D"/>
                </a:gs>
              </a:gsLst>
              <a:path path="shape">
                <a:fillToRect l="50000" t="50000" r="50000" b="50000"/>
              </a:path>
            </a:gradFill>
            <a:ln w="9525">
              <a:solidFill>
                <a:schemeClr val="tx1"/>
              </a:solidFill>
              <a:round/>
              <a:headEnd/>
              <a:tailEnd/>
            </a:ln>
          </p:spPr>
          <p:txBody>
            <a:bodyPr wrap="none" anchor="ctr"/>
            <a:lstStyle/>
            <a:p>
              <a:r>
                <a:rPr lang="zh-CN" altLang="zh-CN" sz="2400" b="1">
                  <a:solidFill>
                    <a:srgbClr val="E77817"/>
                  </a:solidFill>
                  <a:latin typeface="华康俪金黑W8" pitchFamily="1" charset="-122"/>
                  <a:ea typeface="华康俪金黑W8" pitchFamily="1" charset="-122"/>
                </a:rPr>
                <a:t>3</a:t>
              </a:r>
            </a:p>
          </p:txBody>
        </p:sp>
      </p:grpSp>
      <p:sp>
        <p:nvSpPr>
          <p:cNvPr id="10260" name="Line 20"/>
          <p:cNvSpPr>
            <a:spLocks noChangeShapeType="1"/>
          </p:cNvSpPr>
          <p:nvPr/>
        </p:nvSpPr>
        <p:spPr bwMode="auto">
          <a:xfrm>
            <a:off x="1016000" y="2857500"/>
            <a:ext cx="7129463" cy="0"/>
          </a:xfrm>
          <a:prstGeom prst="line">
            <a:avLst/>
          </a:prstGeom>
          <a:noFill/>
          <a:ln w="12700">
            <a:solidFill>
              <a:srgbClr val="969696"/>
            </a:solidFill>
            <a:prstDash val="sysDot"/>
            <a:round/>
            <a:headEnd/>
            <a:tailEnd/>
          </a:ln>
        </p:spPr>
        <p:txBody>
          <a:bodyPr/>
          <a:lstStyle/>
          <a:p>
            <a:endParaRPr lang="zh-CN" altLang="en-US"/>
          </a:p>
        </p:txBody>
      </p:sp>
      <p:pic>
        <p:nvPicPr>
          <p:cNvPr id="10261" name="Picture 21" descr="line"/>
          <p:cNvPicPr preferRelativeResize="0">
            <a:picLocks noChangeArrowheads="1"/>
          </p:cNvPicPr>
          <p:nvPr/>
        </p:nvPicPr>
        <p:blipFill>
          <a:blip r:embed="rId3" cstate="print"/>
          <a:srcRect/>
          <a:stretch>
            <a:fillRect/>
          </a:stretch>
        </p:blipFill>
        <p:spPr bwMode="auto">
          <a:xfrm>
            <a:off x="1619250" y="1416050"/>
            <a:ext cx="5865813" cy="255588"/>
          </a:xfrm>
          <a:prstGeom prst="rect">
            <a:avLst/>
          </a:prstGeom>
          <a:noFill/>
          <a:ln w="9525">
            <a:noFill/>
            <a:miter lim="800000"/>
            <a:headEnd/>
            <a:tailEnd/>
          </a:ln>
        </p:spPr>
      </p:pic>
      <p:sp>
        <p:nvSpPr>
          <p:cNvPr id="10262" name="Line 22"/>
          <p:cNvSpPr>
            <a:spLocks noChangeShapeType="1"/>
          </p:cNvSpPr>
          <p:nvPr/>
        </p:nvSpPr>
        <p:spPr bwMode="auto">
          <a:xfrm>
            <a:off x="1016000" y="3649663"/>
            <a:ext cx="7129463" cy="0"/>
          </a:xfrm>
          <a:prstGeom prst="line">
            <a:avLst/>
          </a:prstGeom>
          <a:noFill/>
          <a:ln w="12700">
            <a:solidFill>
              <a:srgbClr val="969696"/>
            </a:solidFill>
            <a:prstDash val="sysDot"/>
            <a:round/>
            <a:headEnd/>
            <a:tailEnd/>
          </a:ln>
        </p:spPr>
        <p:txBody>
          <a:bodyPr/>
          <a:lstStyle/>
          <a:p>
            <a:endParaRPr lang="zh-CN" altLang="en-US"/>
          </a:p>
        </p:txBody>
      </p:sp>
      <p:sp>
        <p:nvSpPr>
          <p:cNvPr id="37900" name="矩形 25"/>
          <p:cNvSpPr>
            <a:spLocks noChangeArrowheads="1"/>
          </p:cNvSpPr>
          <p:nvPr/>
        </p:nvSpPr>
        <p:spPr bwMode="auto">
          <a:xfrm>
            <a:off x="1571625" y="2212975"/>
            <a:ext cx="6786563" cy="501650"/>
          </a:xfrm>
          <a:prstGeom prst="rect">
            <a:avLst/>
          </a:prstGeom>
          <a:noFill/>
          <a:ln w="9525">
            <a:noFill/>
            <a:miter lim="800000"/>
            <a:headEnd/>
            <a:tailEnd/>
          </a:ln>
        </p:spPr>
        <p:txBody>
          <a:bodyPr>
            <a:spAutoFit/>
          </a:bodyPr>
          <a:lstStyle/>
          <a:p>
            <a:pPr algn="l">
              <a:lnSpc>
                <a:spcPts val="3700"/>
              </a:lnSpc>
            </a:pPr>
            <a:r>
              <a:rPr lang="zh-CN" altLang="zh-CN" sz="2400" b="1">
                <a:latin typeface="宋体" pitchFamily="2" charset="-122"/>
              </a:rPr>
              <a:t>书面督促员工在入职后一个月内签订劳动合同</a:t>
            </a:r>
            <a:r>
              <a:rPr lang="zh-CN" altLang="en-US" sz="2400" b="1">
                <a:latin typeface="宋体" pitchFamily="2" charset="-122"/>
              </a:rPr>
              <a:t>；</a:t>
            </a:r>
            <a:endParaRPr lang="en-US" altLang="zh-CN" sz="2400" b="1">
              <a:latin typeface="宋体" pitchFamily="2" charset="-122"/>
            </a:endParaRPr>
          </a:p>
        </p:txBody>
      </p:sp>
      <p:sp>
        <p:nvSpPr>
          <p:cNvPr id="37901" name="矩形 26"/>
          <p:cNvSpPr>
            <a:spLocks noChangeArrowheads="1"/>
          </p:cNvSpPr>
          <p:nvPr/>
        </p:nvSpPr>
        <p:spPr bwMode="auto">
          <a:xfrm>
            <a:off x="2286000" y="927100"/>
            <a:ext cx="4494213" cy="523875"/>
          </a:xfrm>
          <a:prstGeom prst="rect">
            <a:avLst/>
          </a:prstGeom>
          <a:noFill/>
          <a:ln w="9525">
            <a:noFill/>
            <a:miter lim="800000"/>
            <a:headEnd/>
            <a:tailEnd/>
          </a:ln>
        </p:spPr>
        <p:txBody>
          <a:bodyPr wrap="none">
            <a:spAutoFit/>
          </a:bodyPr>
          <a:lstStyle/>
          <a:p>
            <a:pPr eaLnBrk="0" hangingPunct="0"/>
            <a:r>
              <a:rPr lang="zh-CN" altLang="en-US" sz="2800" b="1">
                <a:latin typeface="微软雅黑" pitchFamily="34" charset="-122"/>
                <a:ea typeface="微软雅黑" pitchFamily="34" charset="-122"/>
                <a:cs typeface="Arial" pitchFamily="34" charset="0"/>
              </a:rPr>
              <a:t>如何应对员工拒签劳动合同</a:t>
            </a:r>
          </a:p>
        </p:txBody>
      </p:sp>
      <p:sp>
        <p:nvSpPr>
          <p:cNvPr id="37902" name="Text Box 7"/>
          <p:cNvSpPr txBox="1">
            <a:spLocks noChangeArrowheads="1"/>
          </p:cNvSpPr>
          <p:nvPr/>
        </p:nvSpPr>
        <p:spPr bwMode="auto">
          <a:xfrm>
            <a:off x="285750" y="141288"/>
            <a:ext cx="4494213" cy="461962"/>
          </a:xfrm>
          <a:prstGeom prst="rect">
            <a:avLst/>
          </a:prstGeom>
          <a:noFill/>
          <a:ln w="9525">
            <a:noFill/>
            <a:miter lim="800000"/>
            <a:headEnd/>
            <a:tailEnd/>
          </a:ln>
        </p:spPr>
        <p:txBody>
          <a:bodyPr wrap="none">
            <a:spAutoFit/>
          </a:bodyPr>
          <a:lstStyle/>
          <a:p>
            <a:pPr algn="l"/>
            <a:r>
              <a:rPr lang="zh-CN" altLang="en-US" sz="2400">
                <a:solidFill>
                  <a:schemeClr val="bg1"/>
                </a:solidFill>
                <a:latin typeface="Arial" pitchFamily="34" charset="0"/>
                <a:ea typeface="华康俪金黑W8" pitchFamily="1" charset="-122"/>
              </a:rPr>
              <a:t>不签、迟签</a:t>
            </a:r>
            <a:r>
              <a:rPr lang="zh-CN" altLang="zh-CN" sz="2400">
                <a:solidFill>
                  <a:schemeClr val="bg1"/>
                </a:solidFill>
                <a:latin typeface="Arial" pitchFamily="34" charset="0"/>
                <a:ea typeface="华康俪金黑W8" pitchFamily="1" charset="-122"/>
              </a:rPr>
              <a:t>劳动合同</a:t>
            </a:r>
            <a:r>
              <a:rPr lang="zh-CN" altLang="en-US" sz="2400">
                <a:solidFill>
                  <a:schemeClr val="bg1"/>
                </a:solidFill>
                <a:latin typeface="Arial" pitchFamily="34" charset="0"/>
                <a:ea typeface="华康俪金黑W8" pitchFamily="1" charset="-122"/>
              </a:rPr>
              <a:t>的法律风险</a:t>
            </a:r>
            <a:endParaRPr lang="zh-CN" altLang="zh-CN" sz="2400">
              <a:solidFill>
                <a:schemeClr val="bg1"/>
              </a:solidFill>
              <a:latin typeface="Arial" pitchFamily="34" charset="0"/>
              <a:ea typeface="华康俪金黑W8" pitchFamily="1" charset="-122"/>
            </a:endParaRPr>
          </a:p>
        </p:txBody>
      </p:sp>
      <p:sp>
        <p:nvSpPr>
          <p:cNvPr id="37903" name="矩形 28"/>
          <p:cNvSpPr>
            <a:spLocks noChangeArrowheads="1"/>
          </p:cNvSpPr>
          <p:nvPr/>
        </p:nvSpPr>
        <p:spPr bwMode="auto">
          <a:xfrm>
            <a:off x="1571625" y="2928938"/>
            <a:ext cx="6715125" cy="706437"/>
          </a:xfrm>
          <a:prstGeom prst="rect">
            <a:avLst/>
          </a:prstGeom>
          <a:noFill/>
          <a:ln w="9525">
            <a:noFill/>
            <a:miter lim="800000"/>
            <a:headEnd/>
            <a:tailEnd/>
          </a:ln>
        </p:spPr>
        <p:txBody>
          <a:bodyPr>
            <a:spAutoFit/>
          </a:bodyPr>
          <a:lstStyle/>
          <a:p>
            <a:pPr algn="l"/>
            <a:r>
              <a:rPr lang="zh-CN" altLang="zh-CN" sz="2000" b="1">
                <a:latin typeface="宋体" pitchFamily="2" charset="-122"/>
              </a:rPr>
              <a:t>发出书面通知后，员工拒签的，用人单位应果断终止劳动关系</a:t>
            </a:r>
            <a:r>
              <a:rPr lang="zh-CN" altLang="en-US" sz="2000" b="1">
                <a:latin typeface="宋体" pitchFamily="2" charset="-122"/>
              </a:rPr>
              <a:t>，决不留用；</a:t>
            </a:r>
            <a:endParaRPr lang="en-US" altLang="zh-CN" sz="2000" b="1">
              <a:latin typeface="宋体" pitchFamily="2" charset="-122"/>
            </a:endParaRPr>
          </a:p>
        </p:txBody>
      </p:sp>
      <p:sp>
        <p:nvSpPr>
          <p:cNvPr id="37904" name="矩形 29"/>
          <p:cNvSpPr>
            <a:spLocks noChangeArrowheads="1"/>
          </p:cNvSpPr>
          <p:nvPr/>
        </p:nvSpPr>
        <p:spPr bwMode="auto">
          <a:xfrm>
            <a:off x="1571625" y="3714750"/>
            <a:ext cx="6856413" cy="1014413"/>
          </a:xfrm>
          <a:prstGeom prst="rect">
            <a:avLst/>
          </a:prstGeom>
          <a:noFill/>
          <a:ln w="9525">
            <a:noFill/>
            <a:miter lim="800000"/>
            <a:headEnd/>
            <a:tailEnd/>
          </a:ln>
        </p:spPr>
        <p:txBody>
          <a:bodyPr wrap="none">
            <a:spAutoFit/>
          </a:bodyPr>
          <a:lstStyle/>
          <a:p>
            <a:pPr algn="l"/>
            <a:r>
              <a:rPr lang="zh-CN" altLang="zh-CN" sz="2000" b="1"/>
              <a:t>注意保留和固定员工拒签的证据</a:t>
            </a:r>
            <a:r>
              <a:rPr lang="zh-CN" altLang="en-US" sz="2000" b="1"/>
              <a:t>：</a:t>
            </a:r>
            <a:endParaRPr lang="en-US" altLang="zh-CN" sz="2000" b="1"/>
          </a:p>
          <a:p>
            <a:pPr algn="l"/>
            <a:r>
              <a:rPr lang="en-US" altLang="zh-CN" sz="2000" b="1"/>
              <a:t>            1</a:t>
            </a:r>
            <a:r>
              <a:rPr lang="zh-CN" altLang="en-US" sz="2000" b="1"/>
              <a:t>、用人单位书面通知劳动者签订劳动合同的证据；</a:t>
            </a:r>
            <a:endParaRPr lang="en-US" altLang="zh-CN" sz="2000" b="1"/>
          </a:p>
          <a:p>
            <a:pPr algn="l"/>
            <a:r>
              <a:rPr lang="en-US" altLang="zh-CN" sz="2000" b="1"/>
              <a:t>            2</a:t>
            </a:r>
            <a:r>
              <a:rPr lang="zh-CN" altLang="en-US" sz="2000" b="1"/>
              <a:t>、劳动者拒签的证据。</a:t>
            </a:r>
            <a:endParaRPr lang="zh-CN" altLang="en-US" sz="200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0261"/>
                                        </p:tgtEl>
                                        <p:attrNameLst>
                                          <p:attrName>style.visibility</p:attrName>
                                        </p:attrNameLst>
                                      </p:cBhvr>
                                      <p:to>
                                        <p:strVal val="visible"/>
                                      </p:to>
                                    </p:set>
                                    <p:anim calcmode="lin" valueType="num">
                                      <p:cBhvr>
                                        <p:cTn id="7" dur="500" fill="hold"/>
                                        <p:tgtEl>
                                          <p:spTgt spid="10261"/>
                                        </p:tgtEl>
                                        <p:attrNameLst>
                                          <p:attrName>ppt_w</p:attrName>
                                        </p:attrNameLst>
                                      </p:cBhvr>
                                      <p:tavLst>
                                        <p:tav tm="0">
                                          <p:val>
                                            <p:fltVal val="0"/>
                                          </p:val>
                                        </p:tav>
                                        <p:tav tm="100000">
                                          <p:val>
                                            <p:strVal val="#ppt_w"/>
                                          </p:val>
                                        </p:tav>
                                      </p:tavLst>
                                    </p:anim>
                                    <p:anim calcmode="lin" valueType="num">
                                      <p:cBhvr>
                                        <p:cTn id="8" dur="500" fill="hold"/>
                                        <p:tgtEl>
                                          <p:spTgt spid="10261"/>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499"/>
                                          </p:stCondLst>
                                        </p:cTn>
                                        <p:tgtEl>
                                          <p:spTgt spid="2"/>
                                        </p:tgtEl>
                                        <p:attrNameLst>
                                          <p:attrName>style.visibility</p:attrName>
                                        </p:attrNameLst>
                                      </p:cBhvr>
                                      <p:to>
                                        <p:strVal val="visible"/>
                                      </p:to>
                                    </p:se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499"/>
                                          </p:stCondLst>
                                        </p:cTn>
                                        <p:tgtEl>
                                          <p:spTgt spid="3"/>
                                        </p:tgtEl>
                                        <p:attrNameLst>
                                          <p:attrName>style.visibility</p:attrName>
                                        </p:attrNameLst>
                                      </p:cBhvr>
                                      <p:to>
                                        <p:strVal val="visible"/>
                                      </p:to>
                                    </p:se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0260"/>
                                        </p:tgtEl>
                                        <p:attrNameLst>
                                          <p:attrName>style.visibility</p:attrName>
                                        </p:attrNameLst>
                                      </p:cBhvr>
                                      <p:to>
                                        <p:strVal val="visible"/>
                                      </p:to>
                                    </p:set>
                                    <p:animEffect transition="in" filter="wipe(left)">
                                      <p:cBhvr>
                                        <p:cTn id="18" dur="500"/>
                                        <p:tgtEl>
                                          <p:spTgt spid="10260"/>
                                        </p:tgtEl>
                                      </p:cBhvr>
                                    </p:animEffect>
                                  </p:childTnLst>
                                </p:cTn>
                              </p:par>
                            </p:childTnLst>
                          </p:cTn>
                        </p:par>
                        <p:par>
                          <p:cTn id="19" fill="hold">
                            <p:stCondLst>
                              <p:cond delay="2000"/>
                            </p:stCondLst>
                            <p:childTnLst>
                              <p:par>
                                <p:cTn id="20" presetID="1" presetClass="entr" presetSubtype="0" fill="hold" nodeType="afterEffect">
                                  <p:stCondLst>
                                    <p:cond delay="0"/>
                                  </p:stCondLst>
                                  <p:childTnLst>
                                    <p:set>
                                      <p:cBhvr>
                                        <p:cTn id="21" dur="1" fill="hold">
                                          <p:stCondLst>
                                            <p:cond delay="499"/>
                                          </p:stCondLst>
                                        </p:cTn>
                                        <p:tgtEl>
                                          <p:spTgt spid="4"/>
                                        </p:tgtEl>
                                        <p:attrNameLst>
                                          <p:attrName>style.visibility</p:attrName>
                                        </p:attrNameLst>
                                      </p:cBhvr>
                                      <p:to>
                                        <p:strVal val="visible"/>
                                      </p:to>
                                    </p:se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0262"/>
                                        </p:tgtEl>
                                        <p:attrNameLst>
                                          <p:attrName>style.visibility</p:attrName>
                                        </p:attrNameLst>
                                      </p:cBhvr>
                                      <p:to>
                                        <p:strVal val="visible"/>
                                      </p:to>
                                    </p:set>
                                    <p:animEffect transition="in" filter="wipe(left)">
                                      <p:cBhvr>
                                        <p:cTn id="25" dur="500"/>
                                        <p:tgtEl>
                                          <p:spTgt spid="10262"/>
                                        </p:tgtEl>
                                      </p:cBhvr>
                                    </p:animEffect>
                                  </p:childTnLst>
                                </p:cTn>
                              </p:par>
                            </p:childTnLst>
                          </p:cTn>
                        </p:par>
                        <p:par>
                          <p:cTn id="26" fill="hold">
                            <p:stCondLst>
                              <p:cond delay="3000"/>
                            </p:stCondLst>
                            <p:childTnLst>
                              <p:par>
                                <p:cTn id="27" presetID="1" presetClass="entr" presetSubtype="0" fill="hold" nodeType="afterEffect">
                                  <p:stCondLst>
                                    <p:cond delay="0"/>
                                  </p:stCondLst>
                                  <p:childTnLst>
                                    <p:set>
                                      <p:cBhvr>
                                        <p:cTn id="28" dur="1" fill="hold">
                                          <p:stCondLst>
                                            <p:cond delay="499"/>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0" grpId="0" animBg="1"/>
      <p:bldP spid="1026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38916" name="Text Box 7"/>
          <p:cNvSpPr txBox="1">
            <a:spLocks noChangeArrowheads="1"/>
          </p:cNvSpPr>
          <p:nvPr/>
        </p:nvSpPr>
        <p:spPr bwMode="auto">
          <a:xfrm>
            <a:off x="285750" y="141288"/>
            <a:ext cx="4186238" cy="461962"/>
          </a:xfrm>
          <a:prstGeom prst="rect">
            <a:avLst/>
          </a:prstGeom>
          <a:noFill/>
          <a:ln w="9525">
            <a:noFill/>
            <a:miter lim="800000"/>
            <a:headEnd/>
            <a:tailEnd/>
          </a:ln>
        </p:spPr>
        <p:txBody>
          <a:bodyPr wrap="none">
            <a:spAutoFit/>
          </a:bodyPr>
          <a:lstStyle/>
          <a:p>
            <a:r>
              <a:rPr lang="zh-CN" altLang="zh-CN" sz="2400">
                <a:solidFill>
                  <a:schemeClr val="bg1"/>
                </a:solidFill>
                <a:latin typeface="Arial" pitchFamily="34" charset="0"/>
                <a:ea typeface="华康俪金黑W8" pitchFamily="1" charset="-122"/>
              </a:rPr>
              <a:t>正确应对劳动者拒签劳动合同</a:t>
            </a:r>
          </a:p>
        </p:txBody>
      </p:sp>
      <p:sp>
        <p:nvSpPr>
          <p:cNvPr id="5" name="圆角矩形 4"/>
          <p:cNvSpPr/>
          <p:nvPr/>
        </p:nvSpPr>
        <p:spPr bwMode="auto">
          <a:xfrm>
            <a:off x="285720" y="1070756"/>
            <a:ext cx="8643998" cy="571504"/>
          </a:xfrm>
          <a:prstGeom prst="roundRect">
            <a:avLst/>
          </a:prstGeom>
          <a:solidFill>
            <a:srgbClr val="00B050"/>
          </a:solidFill>
          <a:ln>
            <a:solidFill>
              <a:schemeClr val="accent6">
                <a:lumMod val="20000"/>
                <a:lumOff val="80000"/>
              </a:schemeClr>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lstStyle/>
          <a:p>
            <a:pPr>
              <a:defRPr/>
            </a:pPr>
            <a:r>
              <a:rPr lang="zh-CN" altLang="zh-CN" sz="2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案例</a:t>
            </a:r>
            <a:r>
              <a:rPr lang="zh-CN" altLang="en-US" sz="2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十</a:t>
            </a:r>
            <a:r>
              <a:rPr lang="zh-CN" altLang="zh-CN" sz="2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：劳动者出具不愿意签订劳动合同的书面声明，用人单位能否免责？</a:t>
            </a:r>
          </a:p>
        </p:txBody>
      </p:sp>
      <p:sp>
        <p:nvSpPr>
          <p:cNvPr id="38918"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10" name="矩形 9"/>
          <p:cNvSpPr/>
          <p:nvPr/>
        </p:nvSpPr>
        <p:spPr>
          <a:xfrm>
            <a:off x="4479925" y="2444750"/>
            <a:ext cx="184150" cy="923925"/>
          </a:xfrm>
          <a:prstGeom prst="rect">
            <a:avLst/>
          </a:prstGeom>
          <a:noFill/>
        </p:spPr>
        <p:txBody>
          <a:bodyPr wrap="none">
            <a:spAutoFit/>
          </a:bodyPr>
          <a:lstStyle/>
          <a:p>
            <a:pPr>
              <a:defRPr/>
            </a:pPr>
            <a:endParaRPr lang="zh-CN" alt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8920" name="TextBox 14"/>
          <p:cNvSpPr txBox="1">
            <a:spLocks noChangeArrowheads="1"/>
          </p:cNvSpPr>
          <p:nvPr/>
        </p:nvSpPr>
        <p:spPr bwMode="auto">
          <a:xfrm>
            <a:off x="357188" y="1855788"/>
            <a:ext cx="8540750" cy="3624262"/>
          </a:xfrm>
          <a:prstGeom prst="rect">
            <a:avLst/>
          </a:prstGeom>
          <a:noFill/>
          <a:ln w="9525">
            <a:noFill/>
            <a:miter lim="800000"/>
            <a:headEnd/>
            <a:tailEnd/>
          </a:ln>
        </p:spPr>
        <p:txBody>
          <a:bodyPr wrap="none">
            <a:spAutoFit/>
          </a:bodyPr>
          <a:lstStyle/>
          <a:p>
            <a:pPr algn="l">
              <a:lnSpc>
                <a:spcPts val="3100"/>
              </a:lnSpc>
            </a:pP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李某大学毕业后为了留在武汉，在“先就业，后择业”驱</a:t>
            </a:r>
            <a:endParaRPr lang="en-US" altLang="zh-CN" sz="2400" b="1">
              <a:latin typeface="楷体" pitchFamily="49" charset="-122"/>
              <a:ea typeface="楷体" pitchFamily="49" charset="-122"/>
            </a:endParaRPr>
          </a:p>
          <a:p>
            <a:pPr algn="l">
              <a:lnSpc>
                <a:spcPts val="3100"/>
              </a:lnSpc>
            </a:pPr>
            <a:r>
              <a:rPr lang="zh-CN" altLang="zh-CN" sz="2400" b="1">
                <a:latin typeface="楷体" pitchFamily="49" charset="-122"/>
                <a:ea typeface="楷体" pitchFamily="49" charset="-122"/>
              </a:rPr>
              <a:t>动下进入某公司工作。由于就业匆忙，李某对这家公司不太满</a:t>
            </a:r>
            <a:endParaRPr lang="en-US" altLang="zh-CN" sz="2400" b="1">
              <a:latin typeface="楷体" pitchFamily="49" charset="-122"/>
              <a:ea typeface="楷体" pitchFamily="49" charset="-122"/>
            </a:endParaRPr>
          </a:p>
          <a:p>
            <a:pPr algn="l">
              <a:lnSpc>
                <a:spcPts val="3100"/>
              </a:lnSpc>
            </a:pPr>
            <a:r>
              <a:rPr lang="zh-CN" altLang="zh-CN" sz="2400" b="1">
                <a:latin typeface="楷体" pitchFamily="49" charset="-122"/>
                <a:ea typeface="楷体" pitchFamily="49" charset="-122"/>
              </a:rPr>
              <a:t>意，工作也不积极。不久李某家人通过各方关系准备安排李某</a:t>
            </a:r>
            <a:endParaRPr lang="en-US" altLang="zh-CN" sz="2400" b="1">
              <a:latin typeface="楷体" pitchFamily="49" charset="-122"/>
              <a:ea typeface="楷体" pitchFamily="49" charset="-122"/>
            </a:endParaRPr>
          </a:p>
          <a:p>
            <a:pPr algn="l">
              <a:lnSpc>
                <a:spcPts val="3100"/>
              </a:lnSpc>
            </a:pPr>
            <a:r>
              <a:rPr lang="zh-CN" altLang="zh-CN" sz="2400" b="1">
                <a:latin typeface="楷体" pitchFamily="49" charset="-122"/>
                <a:ea typeface="楷体" pitchFamily="49" charset="-122"/>
              </a:rPr>
              <a:t>进入一家事业单位工作，由于单位尚未完全落实，李某一直没</a:t>
            </a:r>
            <a:endParaRPr lang="en-US" altLang="zh-CN" sz="2400" b="1">
              <a:latin typeface="楷体" pitchFamily="49" charset="-122"/>
              <a:ea typeface="楷体" pitchFamily="49" charset="-122"/>
            </a:endParaRPr>
          </a:p>
          <a:p>
            <a:pPr algn="l">
              <a:lnSpc>
                <a:spcPts val="3100"/>
              </a:lnSpc>
            </a:pPr>
            <a:r>
              <a:rPr lang="zh-CN" altLang="zh-CN" sz="2400" b="1">
                <a:latin typeface="楷体" pitchFamily="49" charset="-122"/>
                <a:ea typeface="楷体" pitchFamily="49" charset="-122"/>
              </a:rPr>
              <a:t>有辞职。后该公司人事主管要求李某与公司签订劳动合同，李</a:t>
            </a:r>
            <a:endParaRPr lang="en-US" altLang="zh-CN" sz="2400" b="1">
              <a:latin typeface="楷体" pitchFamily="49" charset="-122"/>
              <a:ea typeface="楷体" pitchFamily="49" charset="-122"/>
            </a:endParaRPr>
          </a:p>
          <a:p>
            <a:pPr algn="l">
              <a:lnSpc>
                <a:spcPts val="3100"/>
              </a:lnSpc>
            </a:pPr>
            <a:r>
              <a:rPr lang="zh-CN" altLang="zh-CN" sz="2400" b="1">
                <a:latin typeface="楷体" pitchFamily="49" charset="-122"/>
                <a:ea typeface="楷体" pitchFamily="49" charset="-122"/>
              </a:rPr>
              <a:t>某明确表示待与家人协商沟通后再与公司签订劳动合同。考虑</a:t>
            </a:r>
            <a:endParaRPr lang="en-US" altLang="zh-CN" sz="2400" b="1">
              <a:latin typeface="楷体" pitchFamily="49" charset="-122"/>
              <a:ea typeface="楷体" pitchFamily="49" charset="-122"/>
            </a:endParaRPr>
          </a:p>
          <a:p>
            <a:pPr algn="l">
              <a:lnSpc>
                <a:spcPts val="3100"/>
              </a:lnSpc>
            </a:pPr>
            <a:r>
              <a:rPr lang="zh-CN" altLang="zh-CN" sz="2400" b="1">
                <a:latin typeface="楷体" pitchFamily="49" charset="-122"/>
                <a:ea typeface="楷体" pitchFamily="49" charset="-122"/>
              </a:rPr>
              <a:t>到不签订劳动合同的不利后果，人事主管要求李某出具一张因</a:t>
            </a:r>
            <a:endParaRPr lang="en-US" altLang="zh-CN" sz="2400" b="1">
              <a:latin typeface="楷体" pitchFamily="49" charset="-122"/>
              <a:ea typeface="楷体" pitchFamily="49" charset="-122"/>
            </a:endParaRPr>
          </a:p>
          <a:p>
            <a:pPr algn="l">
              <a:lnSpc>
                <a:spcPts val="3100"/>
              </a:lnSpc>
            </a:pPr>
            <a:r>
              <a:rPr lang="zh-CN" altLang="zh-CN" sz="2400" b="1">
                <a:latin typeface="楷体" pitchFamily="49" charset="-122"/>
                <a:ea typeface="楷体" pitchFamily="49" charset="-122"/>
              </a:rPr>
              <a:t>个人原因不愿意签订书面劳动合同的声明，由此产生的法律责</a:t>
            </a:r>
            <a:endParaRPr lang="en-US" altLang="zh-CN" sz="2400" b="1">
              <a:latin typeface="楷体" pitchFamily="49" charset="-122"/>
              <a:ea typeface="楷体" pitchFamily="49" charset="-122"/>
            </a:endParaRPr>
          </a:p>
          <a:p>
            <a:pPr algn="l">
              <a:lnSpc>
                <a:spcPts val="3100"/>
              </a:lnSpc>
            </a:pPr>
            <a:r>
              <a:rPr lang="zh-CN" altLang="zh-CN" sz="2400" b="1">
                <a:latin typeface="楷体" pitchFamily="49" charset="-122"/>
                <a:ea typeface="楷体" pitchFamily="49" charset="-122"/>
              </a:rPr>
              <a:t>任由李某个人承担</a:t>
            </a:r>
            <a:r>
              <a:rPr lang="zh-CN" altLang="zh-CN"/>
              <a:t>。</a:t>
            </a:r>
          </a:p>
        </p:txBody>
      </p:sp>
    </p:spTree>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矩形 8"/>
          <p:cNvSpPr>
            <a:spLocks noChangeArrowheads="1"/>
          </p:cNvSpPr>
          <p:nvPr/>
        </p:nvSpPr>
        <p:spPr bwMode="auto">
          <a:xfrm>
            <a:off x="0" y="1703388"/>
            <a:ext cx="9144000" cy="2119312"/>
          </a:xfrm>
          <a:prstGeom prst="rect">
            <a:avLst/>
          </a:prstGeom>
          <a:solidFill>
            <a:schemeClr val="tx2"/>
          </a:solidFill>
          <a:ln w="9525">
            <a:noFill/>
            <a:miter lim="800000"/>
            <a:headEnd/>
            <a:tailEnd/>
          </a:ln>
        </p:spPr>
        <p:txBody>
          <a:bodyPr anchor="ctr"/>
          <a:lstStyle/>
          <a:p>
            <a:endParaRPr lang="zh-CN" altLang="zh-CN" sz="1800">
              <a:solidFill>
                <a:srgbClr val="FFFFFF"/>
              </a:solidFill>
              <a:latin typeface="Calibri" pitchFamily="34" charset="0"/>
            </a:endParaRPr>
          </a:p>
        </p:txBody>
      </p:sp>
      <p:sp>
        <p:nvSpPr>
          <p:cNvPr id="39939" name="矩形 4"/>
          <p:cNvSpPr>
            <a:spLocks noChangeArrowheads="1"/>
          </p:cNvSpPr>
          <p:nvPr/>
        </p:nvSpPr>
        <p:spPr bwMode="auto">
          <a:xfrm>
            <a:off x="0" y="3757613"/>
            <a:ext cx="9144000" cy="222250"/>
          </a:xfrm>
          <a:prstGeom prst="rect">
            <a:avLst/>
          </a:prstGeom>
          <a:solidFill>
            <a:srgbClr val="CCDBE9"/>
          </a:solidFill>
          <a:ln w="9525">
            <a:noFill/>
            <a:miter lim="800000"/>
            <a:headEnd/>
            <a:tailEnd/>
          </a:ln>
        </p:spPr>
        <p:txBody>
          <a:bodyPr anchor="ctr"/>
          <a:lstStyle/>
          <a:p>
            <a:endParaRPr lang="zh-CN" altLang="zh-CN" sz="1800">
              <a:solidFill>
                <a:srgbClr val="FFFFFF"/>
              </a:solidFill>
              <a:latin typeface="Calibri" pitchFamily="34" charset="0"/>
            </a:endParaRPr>
          </a:p>
        </p:txBody>
      </p:sp>
      <p:pic>
        <p:nvPicPr>
          <p:cNvPr id="39940" name="Picture 4" descr="图片1"/>
          <p:cNvPicPr>
            <a:picLocks noChangeAspect="1" noChangeArrowheads="1"/>
          </p:cNvPicPr>
          <p:nvPr/>
        </p:nvPicPr>
        <p:blipFill>
          <a:blip r:embed="rId2" cstate="print"/>
          <a:srcRect/>
          <a:stretch>
            <a:fillRect/>
          </a:stretch>
        </p:blipFill>
        <p:spPr bwMode="auto">
          <a:xfrm>
            <a:off x="179388" y="265113"/>
            <a:ext cx="2520950" cy="3690937"/>
          </a:xfrm>
          <a:prstGeom prst="rect">
            <a:avLst/>
          </a:prstGeom>
          <a:noFill/>
          <a:ln w="9525">
            <a:noFill/>
            <a:miter lim="800000"/>
            <a:headEnd/>
            <a:tailEnd/>
          </a:ln>
        </p:spPr>
      </p:pic>
      <p:sp>
        <p:nvSpPr>
          <p:cNvPr id="7176" name="Text Box 8"/>
          <p:cNvSpPr txBox="1">
            <a:spLocks noChangeArrowheads="1"/>
          </p:cNvSpPr>
          <p:nvPr/>
        </p:nvSpPr>
        <p:spPr bwMode="auto">
          <a:xfrm>
            <a:off x="3714750" y="2498725"/>
            <a:ext cx="3543300" cy="493713"/>
          </a:xfrm>
          <a:prstGeom prst="rect">
            <a:avLst/>
          </a:prstGeom>
          <a:noFill/>
          <a:ln w="9525">
            <a:noFill/>
            <a:miter lim="800000"/>
            <a:headEnd/>
            <a:tailEnd/>
          </a:ln>
        </p:spPr>
        <p:txBody>
          <a:bodyPr wrap="none">
            <a:spAutoFit/>
          </a:bodyPr>
          <a:lstStyle/>
          <a:p>
            <a:pPr algn="l">
              <a:buClr>
                <a:srgbClr val="00CC00"/>
              </a:buClr>
              <a:buFont typeface="Wingdings" pitchFamily="2" charset="2"/>
              <a:buChar char="Ø"/>
            </a:pPr>
            <a:r>
              <a:rPr lang="zh-CN" altLang="zh-CN" sz="2600">
                <a:solidFill>
                  <a:schemeClr val="bg1"/>
                </a:solidFill>
                <a:latin typeface="Arial" pitchFamily="34" charset="0"/>
                <a:ea typeface="华康俪金黑W8" pitchFamily="1" charset="-122"/>
              </a:rPr>
              <a:t> </a:t>
            </a:r>
            <a:r>
              <a:rPr lang="zh-CN" altLang="en-US" sz="2600">
                <a:solidFill>
                  <a:schemeClr val="bg1"/>
                </a:solidFill>
                <a:latin typeface="Arial" pitchFamily="34" charset="0"/>
                <a:ea typeface="华康俪金黑W8" pitchFamily="1" charset="-122"/>
              </a:rPr>
              <a:t>劳动合同期限的选择</a:t>
            </a:r>
            <a:endParaRPr lang="zh-CN" sz="2600">
              <a:solidFill>
                <a:schemeClr val="bg1"/>
              </a:solidFill>
              <a:latin typeface="Arial" pitchFamily="34" charset="0"/>
              <a:ea typeface="华康俪金黑W8" pitchFamily="1" charset="-122"/>
            </a:endParaRPr>
          </a:p>
        </p:txBody>
      </p:sp>
      <p:sp>
        <p:nvSpPr>
          <p:cNvPr id="7177" name="Text Box 9"/>
          <p:cNvSpPr txBox="1">
            <a:spLocks noChangeArrowheads="1"/>
          </p:cNvSpPr>
          <p:nvPr/>
        </p:nvSpPr>
        <p:spPr bwMode="auto">
          <a:xfrm>
            <a:off x="2483768" y="1944645"/>
            <a:ext cx="5570537" cy="554037"/>
          </a:xfrm>
          <a:prstGeom prst="rect">
            <a:avLst/>
          </a:prstGeom>
          <a:noFill/>
          <a:ln w="9525">
            <a:noFill/>
            <a:miter lim="800000"/>
            <a:headEnd/>
            <a:tailEnd/>
          </a:ln>
        </p:spPr>
        <p:txBody>
          <a:bodyPr wrap="none">
            <a:spAutoFit/>
          </a:bodyPr>
          <a:lstStyle/>
          <a:p>
            <a:pPr algn="l"/>
            <a:r>
              <a:rPr lang="zh-CN" altLang="en-US" sz="3000" dirty="0">
                <a:solidFill>
                  <a:schemeClr val="bg1"/>
                </a:solidFill>
                <a:latin typeface="Arial" pitchFamily="34" charset="0"/>
                <a:ea typeface="华康俪金黑W8" pitchFamily="1" charset="-122"/>
              </a:rPr>
              <a:t>二</a:t>
            </a:r>
            <a:r>
              <a:rPr lang="zh-CN" sz="3000" dirty="0">
                <a:solidFill>
                  <a:schemeClr val="bg1"/>
                </a:solidFill>
                <a:latin typeface="Arial" pitchFamily="34" charset="0"/>
                <a:ea typeface="华康俪金黑W8" pitchFamily="1" charset="-122"/>
              </a:rPr>
              <a:t>、</a:t>
            </a:r>
            <a:r>
              <a:rPr lang="zh-CN" altLang="en-US" sz="3000" dirty="0">
                <a:solidFill>
                  <a:schemeClr val="bg1"/>
                </a:solidFill>
                <a:latin typeface="Arial" pitchFamily="34" charset="0"/>
                <a:ea typeface="华康俪金黑W8" pitchFamily="1" charset="-122"/>
              </a:rPr>
              <a:t>劳动合同订立中的法律问题</a:t>
            </a:r>
            <a:endParaRPr lang="zh-CN" sz="3000" dirty="0">
              <a:solidFill>
                <a:schemeClr val="bg1"/>
              </a:solidFill>
              <a:latin typeface="Arial" pitchFamily="34" charset="0"/>
              <a:ea typeface="华康俪金黑W8" pitchFamily="1" charset="-122"/>
            </a:endParaRPr>
          </a:p>
        </p:txBody>
      </p:sp>
      <p:sp>
        <p:nvSpPr>
          <p:cNvPr id="39944" name="矩形 13"/>
          <p:cNvSpPr>
            <a:spLocks noChangeArrowheads="1"/>
          </p:cNvSpPr>
          <p:nvPr/>
        </p:nvSpPr>
        <p:spPr bwMode="auto">
          <a:xfrm>
            <a:off x="7669213" y="641350"/>
            <a:ext cx="1474787" cy="46038"/>
          </a:xfrm>
          <a:prstGeom prst="rect">
            <a:avLst/>
          </a:prstGeom>
          <a:solidFill>
            <a:schemeClr val="tx2"/>
          </a:solidFill>
          <a:ln w="9525">
            <a:noFill/>
            <a:miter lim="800000"/>
            <a:headEnd/>
            <a:tailEnd/>
          </a:ln>
        </p:spPr>
        <p:txBody>
          <a:bodyPr anchor="ctr"/>
          <a:lstStyle/>
          <a:p>
            <a:endParaRPr lang="zh-CN" altLang="zh-CN" sz="1800" i="1">
              <a:solidFill>
                <a:schemeClr val="tx2"/>
              </a:solidFill>
              <a:latin typeface="Calibri"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fade">
                                      <p:cBhvr>
                                        <p:cTn id="7" dur="500"/>
                                        <p:tgtEl>
                                          <p:spTgt spid="7177"/>
                                        </p:tgtEl>
                                      </p:cBhvr>
                                    </p:animEffect>
                                    <p:anim calcmode="lin" valueType="num">
                                      <p:cBhvr>
                                        <p:cTn id="8" dur="500" fill="hold"/>
                                        <p:tgtEl>
                                          <p:spTgt spid="7177"/>
                                        </p:tgtEl>
                                        <p:attrNameLst>
                                          <p:attrName>ppt_x</p:attrName>
                                        </p:attrNameLst>
                                      </p:cBhvr>
                                      <p:tavLst>
                                        <p:tav tm="0">
                                          <p:val>
                                            <p:strVal val="#ppt_x"/>
                                          </p:val>
                                        </p:tav>
                                        <p:tav tm="100000">
                                          <p:val>
                                            <p:strVal val="#ppt_x"/>
                                          </p:val>
                                        </p:tav>
                                      </p:tavLst>
                                    </p:anim>
                                    <p:anim calcmode="lin" valueType="num">
                                      <p:cBhvr>
                                        <p:cTn id="9" dur="500" fill="hold"/>
                                        <p:tgtEl>
                                          <p:spTgt spid="717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xit" presetSubtype="0" fill="hold" grpId="1" nodeType="afterEffect">
                                  <p:stCondLst>
                                    <p:cond delay="1000"/>
                                  </p:stCondLst>
                                  <p:childTnLst>
                                    <p:animEffect transition="out" filter="fade">
                                      <p:cBhvr>
                                        <p:cTn id="12" dur="500"/>
                                        <p:tgtEl>
                                          <p:spTgt spid="7177"/>
                                        </p:tgtEl>
                                      </p:cBhvr>
                                    </p:animEffect>
                                    <p:anim calcmode="lin" valueType="num">
                                      <p:cBhvr>
                                        <p:cTn id="13" dur="500"/>
                                        <p:tgtEl>
                                          <p:spTgt spid="7177"/>
                                        </p:tgtEl>
                                        <p:attrNameLst>
                                          <p:attrName>ppt_x</p:attrName>
                                        </p:attrNameLst>
                                      </p:cBhvr>
                                      <p:tavLst>
                                        <p:tav tm="0">
                                          <p:val>
                                            <p:strVal val="ppt_x"/>
                                          </p:val>
                                        </p:tav>
                                        <p:tav tm="100000">
                                          <p:val>
                                            <p:strVal val="ppt_x"/>
                                          </p:val>
                                        </p:tav>
                                      </p:tavLst>
                                    </p:anim>
                                    <p:anim calcmode="lin" valueType="num">
                                      <p:cBhvr>
                                        <p:cTn id="14" dur="500"/>
                                        <p:tgtEl>
                                          <p:spTgt spid="7177"/>
                                        </p:tgtEl>
                                        <p:attrNameLst>
                                          <p:attrName>ppt_y</p:attrName>
                                        </p:attrNameLst>
                                      </p:cBhvr>
                                      <p:tavLst>
                                        <p:tav tm="0">
                                          <p:val>
                                            <p:strVal val="ppt_y"/>
                                          </p:val>
                                        </p:tav>
                                        <p:tav tm="100000">
                                          <p:val>
                                            <p:strVal val="ppt_y-.1"/>
                                          </p:val>
                                        </p:tav>
                                      </p:tavLst>
                                    </p:anim>
                                    <p:set>
                                      <p:cBhvr>
                                        <p:cTn id="15" dur="1" fill="hold">
                                          <p:stCondLst>
                                            <p:cond delay="499"/>
                                          </p:stCondLst>
                                        </p:cTn>
                                        <p:tgtEl>
                                          <p:spTgt spid="7177"/>
                                        </p:tgtEl>
                                        <p:attrNameLst>
                                          <p:attrName>style.visibility</p:attrName>
                                        </p:attrNameLst>
                                      </p:cBhvr>
                                      <p:to>
                                        <p:strVal val="hidden"/>
                                      </p:to>
                                    </p:set>
                                  </p:childTnLst>
                                </p:cTn>
                              </p:par>
                              <p:par>
                                <p:cTn id="16" presetID="22" presetClass="entr" presetSubtype="8" fill="hold" grpId="0" nodeType="withEffect">
                                  <p:stCondLst>
                                    <p:cond delay="1000"/>
                                  </p:stCondLst>
                                  <p:childTnLst>
                                    <p:set>
                                      <p:cBhvr>
                                        <p:cTn id="17" dur="1" fill="hold">
                                          <p:stCondLst>
                                            <p:cond delay="0"/>
                                          </p:stCondLst>
                                        </p:cTn>
                                        <p:tgtEl>
                                          <p:spTgt spid="7176"/>
                                        </p:tgtEl>
                                        <p:attrNameLst>
                                          <p:attrName>style.visibility</p:attrName>
                                        </p:attrNameLst>
                                      </p:cBhvr>
                                      <p:to>
                                        <p:strVal val="visible"/>
                                      </p:to>
                                    </p:set>
                                    <p:animEffect transition="in" filter="wipe(left)">
                                      <p:cBhvr>
                                        <p:cTn id="18" dur="500"/>
                                        <p:tgtEl>
                                          <p:spTgt spid="7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6" grpId="0" autoUpdateAnimBg="0"/>
      <p:bldP spid="7177" grpId="0" autoUpdateAnimBg="0"/>
      <p:bldP spid="7177" grpId="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3"/>
          <p:cNvPicPr>
            <a:picLocks noChangeAspect="1" noChangeArrowheads="1"/>
          </p:cNvPicPr>
          <p:nvPr/>
        </p:nvPicPr>
        <p:blipFill>
          <a:blip r:embed="rId3" cstate="print"/>
          <a:srcRect/>
          <a:stretch>
            <a:fillRect/>
          </a:stretch>
        </p:blipFill>
        <p:spPr bwMode="auto">
          <a:xfrm>
            <a:off x="6715125" y="784225"/>
            <a:ext cx="2022475" cy="4929188"/>
          </a:xfrm>
          <a:prstGeom prst="rect">
            <a:avLst/>
          </a:prstGeom>
          <a:noFill/>
          <a:ln w="9525">
            <a:noFill/>
            <a:miter lim="800000"/>
            <a:headEnd/>
            <a:tailEnd/>
          </a:ln>
        </p:spPr>
      </p:pic>
      <p:pic>
        <p:nvPicPr>
          <p:cNvPr id="40963" name="Picture 2" descr="顶条副本"/>
          <p:cNvPicPr>
            <a:picLocks noChangeAspect="1" noChangeArrowheads="1"/>
          </p:cNvPicPr>
          <p:nvPr/>
        </p:nvPicPr>
        <p:blipFill>
          <a:blip r:embed="rId4" cstate="print"/>
          <a:srcRect/>
          <a:stretch>
            <a:fillRect/>
          </a:stretch>
        </p:blipFill>
        <p:spPr bwMode="auto">
          <a:xfrm>
            <a:off x="0" y="0"/>
            <a:ext cx="9144000" cy="1036638"/>
          </a:xfrm>
          <a:prstGeom prst="rect">
            <a:avLst/>
          </a:prstGeom>
          <a:noFill/>
          <a:ln w="9525">
            <a:noFill/>
            <a:miter lim="800000"/>
            <a:headEnd/>
            <a:tailEnd/>
          </a:ln>
        </p:spPr>
      </p:pic>
      <p:sp>
        <p:nvSpPr>
          <p:cNvPr id="40965" name="Text Box 7"/>
          <p:cNvSpPr txBox="1">
            <a:spLocks noChangeArrowheads="1"/>
          </p:cNvSpPr>
          <p:nvPr/>
        </p:nvSpPr>
        <p:spPr bwMode="auto">
          <a:xfrm>
            <a:off x="285750" y="141288"/>
            <a:ext cx="2954338" cy="461962"/>
          </a:xfrm>
          <a:prstGeom prst="rect">
            <a:avLst/>
          </a:prstGeom>
          <a:noFill/>
          <a:ln w="9525">
            <a:noFill/>
            <a:miter lim="800000"/>
            <a:headEnd/>
            <a:tailEnd/>
          </a:ln>
        </p:spPr>
        <p:txBody>
          <a:bodyPr wrap="none">
            <a:spAutoFit/>
          </a:bodyPr>
          <a:lstStyle/>
          <a:p>
            <a:pPr algn="l"/>
            <a:r>
              <a:rPr lang="zh-CN" altLang="zh-CN" sz="2400">
                <a:solidFill>
                  <a:schemeClr val="bg1"/>
                </a:solidFill>
                <a:latin typeface="Arial" pitchFamily="34" charset="0"/>
                <a:ea typeface="华康俪金黑W8" pitchFamily="1" charset="-122"/>
              </a:rPr>
              <a:t>劳动合同期限的种类</a:t>
            </a:r>
          </a:p>
        </p:txBody>
      </p:sp>
      <p:sp>
        <p:nvSpPr>
          <p:cNvPr id="40966"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40967" name="TextBox 9"/>
          <p:cNvSpPr txBox="1">
            <a:spLocks noChangeArrowheads="1"/>
          </p:cNvSpPr>
          <p:nvPr/>
        </p:nvSpPr>
        <p:spPr bwMode="auto">
          <a:xfrm>
            <a:off x="642938" y="1570038"/>
            <a:ext cx="7305675" cy="1616075"/>
          </a:xfrm>
          <a:prstGeom prst="rect">
            <a:avLst/>
          </a:prstGeom>
          <a:noFill/>
          <a:ln w="9525">
            <a:noFill/>
            <a:miter lim="800000"/>
            <a:headEnd/>
            <a:tailEnd/>
          </a:ln>
        </p:spPr>
        <p:txBody>
          <a:bodyPr wrap="none">
            <a:spAutoFit/>
          </a:bodyPr>
          <a:lstStyle/>
          <a:p>
            <a:pPr algn="l">
              <a:lnSpc>
                <a:spcPts val="4100"/>
              </a:lnSpc>
              <a:buFont typeface="Wingdings" pitchFamily="2" charset="2"/>
              <a:buChar char="n"/>
            </a:pPr>
            <a:r>
              <a:rPr lang="zh-CN" altLang="zh-CN" sz="2800" b="1"/>
              <a:t>固定期限劳动合同为常态</a:t>
            </a:r>
            <a:endParaRPr lang="en-US" altLang="zh-CN" sz="2800" b="1"/>
          </a:p>
          <a:p>
            <a:pPr algn="l">
              <a:lnSpc>
                <a:spcPts val="4100"/>
              </a:lnSpc>
              <a:buFont typeface="Wingdings" pitchFamily="2" charset="2"/>
              <a:buChar char="n"/>
            </a:pPr>
            <a:r>
              <a:rPr lang="zh-CN" altLang="zh-CN" sz="2800" b="1"/>
              <a:t>无固定期限劳动合同为例外</a:t>
            </a:r>
            <a:endParaRPr lang="en-US" altLang="zh-CN" sz="2800" b="1"/>
          </a:p>
          <a:p>
            <a:pPr algn="l">
              <a:lnSpc>
                <a:spcPts val="4100"/>
              </a:lnSpc>
              <a:buFont typeface="Wingdings" pitchFamily="2" charset="2"/>
              <a:buChar char="n"/>
            </a:pPr>
            <a:r>
              <a:rPr lang="zh-CN" altLang="zh-CN" sz="2800" b="1"/>
              <a:t>完成</a:t>
            </a:r>
            <a:r>
              <a:rPr lang="zh-CN" altLang="en-US" sz="2800" b="1"/>
              <a:t>一定</a:t>
            </a:r>
            <a:r>
              <a:rPr lang="zh-CN" altLang="zh-CN" sz="2800" b="1"/>
              <a:t>工作任务为期限的劳动合同为补充</a:t>
            </a:r>
            <a:endParaRPr lang="en-US" altLang="zh-CN" sz="2800" b="1"/>
          </a:p>
        </p:txBody>
      </p:sp>
      <p:sp>
        <p:nvSpPr>
          <p:cNvPr id="40968" name="TextBox 10"/>
          <p:cNvSpPr txBox="1">
            <a:spLocks noChangeArrowheads="1"/>
          </p:cNvSpPr>
          <p:nvPr/>
        </p:nvSpPr>
        <p:spPr bwMode="auto">
          <a:xfrm>
            <a:off x="571500" y="3786188"/>
            <a:ext cx="6572250" cy="1236662"/>
          </a:xfrm>
          <a:prstGeom prst="rect">
            <a:avLst/>
          </a:prstGeom>
          <a:noFill/>
          <a:ln w="19050">
            <a:solidFill>
              <a:srgbClr val="00B050"/>
            </a:solidFill>
            <a:prstDash val="sysDash"/>
            <a:miter lim="800000"/>
            <a:headEnd/>
            <a:tailEnd/>
          </a:ln>
        </p:spPr>
        <p:txBody>
          <a:bodyPr>
            <a:spAutoFit/>
          </a:bodyPr>
          <a:lstStyle/>
          <a:p>
            <a:pPr algn="l">
              <a:lnSpc>
                <a:spcPts val="3100"/>
              </a:lnSpc>
            </a:pPr>
            <a:r>
              <a:rPr lang="en-US" altLang="zh-CN" sz="2400" b="1">
                <a:latin typeface="宋体" pitchFamily="2" charset="-122"/>
              </a:rPr>
              <a:t>    </a:t>
            </a:r>
            <a:r>
              <a:rPr lang="zh-CN" altLang="zh-CN" sz="2400" b="1">
                <a:latin typeface="宋体" pitchFamily="2" charset="-122"/>
              </a:rPr>
              <a:t>固定期限劳动合同中企业选择短期劳动合同居多，员工工龄达到十年</a:t>
            </a:r>
            <a:r>
              <a:rPr lang="zh-CN" altLang="en-US" sz="2400" b="1">
                <a:latin typeface="宋体" pitchFamily="2" charset="-122"/>
              </a:rPr>
              <a:t>以上</a:t>
            </a:r>
            <a:r>
              <a:rPr lang="zh-CN" altLang="zh-CN" sz="2400" b="1">
                <a:latin typeface="宋体" pitchFamily="2" charset="-122"/>
              </a:rPr>
              <a:t>，企业</a:t>
            </a:r>
            <a:r>
              <a:rPr lang="zh-CN" altLang="en-US" sz="2400" b="1">
                <a:latin typeface="宋体" pitchFamily="2" charset="-122"/>
              </a:rPr>
              <a:t>往往还</a:t>
            </a:r>
            <a:r>
              <a:rPr lang="zh-CN" altLang="zh-CN" sz="2400" b="1">
                <a:latin typeface="宋体" pitchFamily="2" charset="-122"/>
              </a:rPr>
              <a:t>会想法设法不与员工签订无固定期限劳动合同。</a:t>
            </a:r>
            <a:endParaRPr lang="zh-CN" altLang="en-US" sz="2400" b="1">
              <a:latin typeface="宋体" pitchFamily="2" charset="-122"/>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625" y="1069975"/>
            <a:ext cx="4494213" cy="831850"/>
          </a:xfrm>
          <a:prstGeom prst="rect">
            <a:avLst/>
          </a:prstGeom>
          <a:noFill/>
        </p:spPr>
        <p:txBody>
          <a:bodyPr wrap="none">
            <a:spAutoFit/>
          </a:bodyPr>
          <a:lstStyle/>
          <a:p>
            <a:pPr algn="l">
              <a:defRPr/>
            </a:pPr>
            <a:r>
              <a:rPr lang="zh-CN" altLang="en-US" sz="4800" dirty="0">
                <a:latin typeface="+mj-ea"/>
                <a:ea typeface="+mj-ea"/>
              </a:rPr>
              <a:t>你准备好了吗？</a:t>
            </a:r>
          </a:p>
        </p:txBody>
      </p:sp>
      <p:sp>
        <p:nvSpPr>
          <p:cNvPr id="7172" name="TextBox 4"/>
          <p:cNvSpPr txBox="1">
            <a:spLocks noChangeArrowheads="1"/>
          </p:cNvSpPr>
          <p:nvPr/>
        </p:nvSpPr>
        <p:spPr bwMode="auto">
          <a:xfrm>
            <a:off x="5214938" y="1998663"/>
            <a:ext cx="3298825" cy="2559050"/>
          </a:xfrm>
          <a:prstGeom prst="rect">
            <a:avLst/>
          </a:prstGeom>
          <a:noFill/>
          <a:ln w="9525">
            <a:noFill/>
            <a:miter lim="800000"/>
            <a:headEnd/>
            <a:tailEnd/>
          </a:ln>
        </p:spPr>
        <p:txBody>
          <a:bodyPr wrap="none">
            <a:spAutoFit/>
          </a:bodyPr>
          <a:lstStyle/>
          <a:p>
            <a:pPr algn="l">
              <a:lnSpc>
                <a:spcPts val="4900"/>
              </a:lnSpc>
              <a:buFont typeface="Wingdings" pitchFamily="2" charset="2"/>
              <a:buChar char="n"/>
            </a:pPr>
            <a:r>
              <a:rPr lang="zh-CN" altLang="zh-CN" sz="3600">
                <a:ea typeface="华康俪金黑W8" pitchFamily="1" charset="-122"/>
              </a:rPr>
              <a:t>确定你的目标</a:t>
            </a:r>
            <a:endParaRPr lang="en-US" altLang="zh-CN" sz="3600">
              <a:ea typeface="华康俪金黑W8" pitchFamily="1" charset="-122"/>
            </a:endParaRPr>
          </a:p>
          <a:p>
            <a:pPr algn="l">
              <a:lnSpc>
                <a:spcPts val="4900"/>
              </a:lnSpc>
              <a:buFont typeface="Wingdings" pitchFamily="2" charset="2"/>
              <a:buChar char="n"/>
            </a:pPr>
            <a:r>
              <a:rPr lang="zh-CN" altLang="zh-CN" sz="3600">
                <a:ea typeface="华康俪金黑W8" pitchFamily="1" charset="-122"/>
              </a:rPr>
              <a:t>认清你的定位</a:t>
            </a:r>
          </a:p>
          <a:p>
            <a:pPr algn="l">
              <a:lnSpc>
                <a:spcPts val="4900"/>
              </a:lnSpc>
              <a:buFont typeface="Wingdings" pitchFamily="2" charset="2"/>
              <a:buChar char="n"/>
            </a:pPr>
            <a:r>
              <a:rPr lang="zh-CN" altLang="zh-CN" sz="3600">
                <a:ea typeface="华康俪金黑W8" pitchFamily="1" charset="-122"/>
              </a:rPr>
              <a:t>选好你的同伴</a:t>
            </a:r>
          </a:p>
          <a:p>
            <a:pPr algn="l">
              <a:lnSpc>
                <a:spcPts val="4900"/>
              </a:lnSpc>
              <a:buFont typeface="Wingdings" pitchFamily="2" charset="2"/>
              <a:buChar char="n"/>
            </a:pPr>
            <a:r>
              <a:rPr lang="zh-CN" altLang="zh-CN" sz="3600">
                <a:ea typeface="华康俪金黑W8" pitchFamily="1" charset="-122"/>
              </a:rPr>
              <a:t>练好你的本领</a:t>
            </a:r>
          </a:p>
        </p:txBody>
      </p:sp>
      <p:pic>
        <p:nvPicPr>
          <p:cNvPr id="2" name="图片 1">
            <a:extLst>
              <a:ext uri="{FF2B5EF4-FFF2-40B4-BE49-F238E27FC236}">
                <a16:creationId xmlns:a16="http://schemas.microsoft.com/office/drawing/2014/main" id="{4BDFBD01-03AA-40D6-9289-BE044CFA3635}"/>
              </a:ext>
            </a:extLst>
          </p:cNvPr>
          <p:cNvPicPr>
            <a:picLocks noChangeAspect="1"/>
          </p:cNvPicPr>
          <p:nvPr/>
        </p:nvPicPr>
        <p:blipFill>
          <a:blip r:embed="rId2"/>
          <a:stretch>
            <a:fillRect/>
          </a:stretch>
        </p:blipFill>
        <p:spPr>
          <a:xfrm>
            <a:off x="428625" y="2208634"/>
            <a:ext cx="4695238" cy="2952381"/>
          </a:xfrm>
          <a:prstGeom prst="rect">
            <a:avLst/>
          </a:prstGeom>
        </p:spPr>
      </p:pic>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41988" name="Text Box 7"/>
          <p:cNvSpPr txBox="1">
            <a:spLocks noChangeArrowheads="1"/>
          </p:cNvSpPr>
          <p:nvPr/>
        </p:nvSpPr>
        <p:spPr bwMode="auto">
          <a:xfrm>
            <a:off x="285750" y="141288"/>
            <a:ext cx="2954338" cy="461962"/>
          </a:xfrm>
          <a:prstGeom prst="rect">
            <a:avLst/>
          </a:prstGeom>
          <a:noFill/>
          <a:ln w="9525">
            <a:noFill/>
            <a:miter lim="800000"/>
            <a:headEnd/>
            <a:tailEnd/>
          </a:ln>
        </p:spPr>
        <p:txBody>
          <a:bodyPr wrap="none">
            <a:spAutoFit/>
          </a:bodyPr>
          <a:lstStyle/>
          <a:p>
            <a:pPr algn="l"/>
            <a:r>
              <a:rPr lang="zh-CN" altLang="zh-CN" sz="2400">
                <a:solidFill>
                  <a:schemeClr val="bg1"/>
                </a:solidFill>
                <a:latin typeface="Arial" pitchFamily="34" charset="0"/>
                <a:ea typeface="华康俪金黑W8" pitchFamily="1" charset="-122"/>
              </a:rPr>
              <a:t>劳动合同期限的种类</a:t>
            </a:r>
          </a:p>
        </p:txBody>
      </p:sp>
      <p:sp>
        <p:nvSpPr>
          <p:cNvPr id="41989"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graphicFrame>
        <p:nvGraphicFramePr>
          <p:cNvPr id="7" name="图示 6"/>
          <p:cNvGraphicFramePr/>
          <p:nvPr/>
        </p:nvGraphicFramePr>
        <p:xfrm>
          <a:off x="714348" y="1427946"/>
          <a:ext cx="8001056" cy="37147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43012" name="Text Box 7"/>
          <p:cNvSpPr txBox="1">
            <a:spLocks noChangeArrowheads="1"/>
          </p:cNvSpPr>
          <p:nvPr/>
        </p:nvSpPr>
        <p:spPr bwMode="auto">
          <a:xfrm>
            <a:off x="285750" y="141288"/>
            <a:ext cx="2954338" cy="461962"/>
          </a:xfrm>
          <a:prstGeom prst="rect">
            <a:avLst/>
          </a:prstGeom>
          <a:noFill/>
          <a:ln w="9525">
            <a:noFill/>
            <a:miter lim="800000"/>
            <a:headEnd/>
            <a:tailEnd/>
          </a:ln>
        </p:spPr>
        <p:txBody>
          <a:bodyPr wrap="none">
            <a:spAutoFit/>
          </a:bodyPr>
          <a:lstStyle/>
          <a:p>
            <a:pPr algn="l"/>
            <a:r>
              <a:rPr lang="zh-CN" altLang="zh-CN" sz="2400">
                <a:solidFill>
                  <a:schemeClr val="bg1"/>
                </a:solidFill>
                <a:latin typeface="Arial" pitchFamily="34" charset="0"/>
                <a:ea typeface="华康俪金黑W8" pitchFamily="1" charset="-122"/>
              </a:rPr>
              <a:t>劳动合同期限的种类</a:t>
            </a:r>
          </a:p>
        </p:txBody>
      </p:sp>
      <p:sp>
        <p:nvSpPr>
          <p:cNvPr id="43013"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43015" name="TextBox 6"/>
          <p:cNvSpPr txBox="1">
            <a:spLocks noChangeArrowheads="1"/>
          </p:cNvSpPr>
          <p:nvPr/>
        </p:nvSpPr>
        <p:spPr bwMode="auto">
          <a:xfrm>
            <a:off x="500063" y="2070100"/>
            <a:ext cx="4097337" cy="3101975"/>
          </a:xfrm>
          <a:prstGeom prst="rect">
            <a:avLst/>
          </a:prstGeom>
          <a:noFill/>
          <a:ln w="9525">
            <a:noFill/>
            <a:miter lim="800000"/>
            <a:headEnd/>
            <a:tailEnd/>
          </a:ln>
        </p:spPr>
        <p:txBody>
          <a:bodyPr wrap="none">
            <a:spAutoFit/>
          </a:bodyPr>
          <a:lstStyle/>
          <a:p>
            <a:pPr algn="l">
              <a:lnSpc>
                <a:spcPts val="3400"/>
              </a:lnSpc>
              <a:buFont typeface="Wingdings" pitchFamily="2" charset="2"/>
              <a:buChar char="n"/>
            </a:pPr>
            <a:r>
              <a:rPr lang="zh-CN" altLang="zh-CN" sz="2400" b="1"/>
              <a:t>根据</a:t>
            </a:r>
            <a:r>
              <a:rPr lang="zh-CN" altLang="en-US" sz="2400" b="1"/>
              <a:t>企业</a:t>
            </a:r>
            <a:r>
              <a:rPr lang="zh-CN" altLang="zh-CN" sz="2400" b="1"/>
              <a:t>用工需求、岗位</a:t>
            </a:r>
            <a:endParaRPr lang="en-US" altLang="zh-CN" sz="2400" b="1"/>
          </a:p>
          <a:p>
            <a:pPr algn="l">
              <a:lnSpc>
                <a:spcPts val="3400"/>
              </a:lnSpc>
            </a:pPr>
            <a:r>
              <a:rPr lang="en-US" altLang="zh-CN" sz="2400" b="1"/>
              <a:t>   </a:t>
            </a:r>
            <a:r>
              <a:rPr lang="zh-CN" altLang="zh-CN" sz="2400" b="1"/>
              <a:t>特征、员工个性来选择合</a:t>
            </a:r>
            <a:r>
              <a:rPr lang="en-US" altLang="zh-CN" sz="2400" b="1"/>
              <a:t>   </a:t>
            </a:r>
          </a:p>
          <a:p>
            <a:pPr algn="l">
              <a:lnSpc>
                <a:spcPts val="3400"/>
              </a:lnSpc>
            </a:pPr>
            <a:r>
              <a:rPr lang="en-US" altLang="zh-CN" sz="2400" b="1"/>
              <a:t>   </a:t>
            </a:r>
            <a:r>
              <a:rPr lang="zh-CN" altLang="zh-CN" sz="2400" b="1"/>
              <a:t>适的</a:t>
            </a:r>
            <a:r>
              <a:rPr lang="zh-CN" altLang="en-US" sz="2400" b="1"/>
              <a:t>合同</a:t>
            </a:r>
            <a:r>
              <a:rPr lang="zh-CN" altLang="zh-CN" sz="2400" b="1"/>
              <a:t>期限</a:t>
            </a:r>
            <a:r>
              <a:rPr lang="zh-CN" altLang="en-US" sz="2400" b="1"/>
              <a:t>；</a:t>
            </a:r>
            <a:endParaRPr lang="en-US" altLang="zh-CN" sz="2400" b="1"/>
          </a:p>
          <a:p>
            <a:pPr algn="l">
              <a:lnSpc>
                <a:spcPts val="3400"/>
              </a:lnSpc>
              <a:buFont typeface="Wingdings" pitchFamily="2" charset="2"/>
              <a:buChar char="n"/>
            </a:pPr>
            <a:r>
              <a:rPr lang="zh-CN" altLang="en-US" sz="2400" b="1"/>
              <a:t>将</a:t>
            </a:r>
            <a:r>
              <a:rPr lang="zh-CN" altLang="zh-CN" sz="2400" b="1"/>
              <a:t>劳动合同的期限管理转</a:t>
            </a:r>
            <a:endParaRPr lang="en-US" altLang="zh-CN" sz="2400" b="1"/>
          </a:p>
          <a:p>
            <a:pPr algn="l">
              <a:lnSpc>
                <a:spcPts val="3400"/>
              </a:lnSpc>
            </a:pPr>
            <a:r>
              <a:rPr lang="en-US" altLang="zh-CN" sz="2400" b="1"/>
              <a:t>  </a:t>
            </a:r>
            <a:r>
              <a:rPr lang="zh-CN" altLang="zh-CN" sz="2400" b="1"/>
              <a:t>换到员工绩效的考核管理</a:t>
            </a:r>
            <a:r>
              <a:rPr lang="zh-CN" altLang="en-US" sz="2400" b="1"/>
              <a:t>，</a:t>
            </a:r>
            <a:endParaRPr lang="en-US" altLang="zh-CN" sz="2400" b="1"/>
          </a:p>
          <a:p>
            <a:pPr algn="l">
              <a:lnSpc>
                <a:spcPts val="3400"/>
              </a:lnSpc>
            </a:pPr>
            <a:r>
              <a:rPr lang="en-US" altLang="zh-CN" sz="2400" b="1"/>
              <a:t>  </a:t>
            </a:r>
            <a:r>
              <a:rPr lang="zh-CN" altLang="zh-CN" sz="2400" b="1"/>
              <a:t>实行有升有降，奖惩分明</a:t>
            </a:r>
            <a:endParaRPr lang="en-US" altLang="zh-CN" sz="2400" b="1"/>
          </a:p>
          <a:p>
            <a:pPr algn="l">
              <a:lnSpc>
                <a:spcPts val="3400"/>
              </a:lnSpc>
            </a:pPr>
            <a:r>
              <a:rPr lang="en-US" altLang="zh-CN" sz="2400" b="1"/>
              <a:t>  </a:t>
            </a:r>
            <a:r>
              <a:rPr lang="zh-CN" altLang="zh-CN" sz="2400" b="1"/>
              <a:t>的考核管理制度。</a:t>
            </a:r>
            <a:endParaRPr lang="zh-CN" altLang="en-US" sz="2400" b="1"/>
          </a:p>
        </p:txBody>
      </p:sp>
      <p:sp>
        <p:nvSpPr>
          <p:cNvPr id="9" name="圆角矩形 8"/>
          <p:cNvSpPr/>
          <p:nvPr/>
        </p:nvSpPr>
        <p:spPr bwMode="auto">
          <a:xfrm>
            <a:off x="1428750" y="1212850"/>
            <a:ext cx="6286500" cy="571500"/>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anchor="ctr"/>
          <a:lstStyle/>
          <a:p>
            <a:pPr>
              <a:defRPr/>
            </a:pPr>
            <a:r>
              <a:rPr lang="zh-CN" altLang="en-US" sz="2800" b="1" dirty="0">
                <a:solidFill>
                  <a:schemeClr val="tx1"/>
                </a:solidFill>
                <a:latin typeface="Segoe UI" pitchFamily="34" charset="0"/>
                <a:ea typeface="宋体" pitchFamily="2" charset="-122"/>
              </a:rPr>
              <a:t>转换用工管理和合同期限设置的思路</a:t>
            </a:r>
          </a:p>
        </p:txBody>
      </p:sp>
      <p:pic>
        <p:nvPicPr>
          <p:cNvPr id="2" name="图片 1">
            <a:extLst>
              <a:ext uri="{FF2B5EF4-FFF2-40B4-BE49-F238E27FC236}">
                <a16:creationId xmlns:a16="http://schemas.microsoft.com/office/drawing/2014/main" id="{0283A69D-9F18-4C7F-8280-DBA0C13FC40C}"/>
              </a:ext>
            </a:extLst>
          </p:cNvPr>
          <p:cNvPicPr>
            <a:picLocks noChangeAspect="1"/>
          </p:cNvPicPr>
          <p:nvPr/>
        </p:nvPicPr>
        <p:blipFill>
          <a:blip r:embed="rId4"/>
          <a:stretch>
            <a:fillRect/>
          </a:stretch>
        </p:blipFill>
        <p:spPr>
          <a:xfrm>
            <a:off x="4572000" y="2359211"/>
            <a:ext cx="4295238" cy="3028571"/>
          </a:xfrm>
          <a:prstGeom prst="rect">
            <a:avLst/>
          </a:prstGeom>
        </p:spPr>
      </p:pic>
    </p:spTree>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44036" name="Text Box 7"/>
          <p:cNvSpPr txBox="1">
            <a:spLocks noChangeArrowheads="1"/>
          </p:cNvSpPr>
          <p:nvPr/>
        </p:nvSpPr>
        <p:spPr bwMode="auto">
          <a:xfrm>
            <a:off x="285750" y="141288"/>
            <a:ext cx="2954338" cy="461962"/>
          </a:xfrm>
          <a:prstGeom prst="rect">
            <a:avLst/>
          </a:prstGeom>
          <a:noFill/>
          <a:ln w="9525">
            <a:noFill/>
            <a:miter lim="800000"/>
            <a:headEnd/>
            <a:tailEnd/>
          </a:ln>
        </p:spPr>
        <p:txBody>
          <a:bodyPr wrap="none">
            <a:spAutoFit/>
          </a:bodyPr>
          <a:lstStyle/>
          <a:p>
            <a:pPr algn="l"/>
            <a:r>
              <a:rPr lang="zh-CN" altLang="zh-CN" sz="2400">
                <a:solidFill>
                  <a:schemeClr val="bg1"/>
                </a:solidFill>
                <a:latin typeface="Arial" pitchFamily="34" charset="0"/>
                <a:ea typeface="华康俪金黑W8" pitchFamily="1" charset="-122"/>
              </a:rPr>
              <a:t>劳动合同期限的种类</a:t>
            </a:r>
          </a:p>
        </p:txBody>
      </p:sp>
      <p:sp>
        <p:nvSpPr>
          <p:cNvPr id="44037"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9" name="圆角矩形 8"/>
          <p:cNvSpPr/>
          <p:nvPr/>
        </p:nvSpPr>
        <p:spPr bwMode="auto">
          <a:xfrm>
            <a:off x="1428750" y="998538"/>
            <a:ext cx="6286500" cy="571500"/>
          </a:xfrm>
          <a:prstGeom prst="round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wrap="none" anchor="ctr"/>
          <a:lstStyle/>
          <a:p>
            <a:pPr>
              <a:defRPr/>
            </a:pPr>
            <a:r>
              <a:rPr lang="zh-CN" altLang="en-US" sz="2800" b="1" dirty="0">
                <a:solidFill>
                  <a:schemeClr val="tx1"/>
                </a:solidFill>
                <a:latin typeface="Segoe UI" pitchFamily="34" charset="0"/>
                <a:ea typeface="宋体" pitchFamily="2" charset="-122"/>
              </a:rPr>
              <a:t>转换用工管理和合同期限设置的思路</a:t>
            </a:r>
          </a:p>
        </p:txBody>
      </p:sp>
      <p:sp>
        <p:nvSpPr>
          <p:cNvPr id="44039" name="TextBox 9"/>
          <p:cNvSpPr txBox="1">
            <a:spLocks noChangeArrowheads="1"/>
          </p:cNvSpPr>
          <p:nvPr/>
        </p:nvSpPr>
        <p:spPr bwMode="auto">
          <a:xfrm>
            <a:off x="500063" y="1712913"/>
            <a:ext cx="9144000" cy="3670300"/>
          </a:xfrm>
          <a:prstGeom prst="rect">
            <a:avLst/>
          </a:prstGeom>
          <a:noFill/>
          <a:ln w="9525">
            <a:noFill/>
            <a:miter lim="800000"/>
            <a:headEnd/>
            <a:tailEnd/>
          </a:ln>
        </p:spPr>
        <p:txBody>
          <a:bodyPr>
            <a:spAutoFit/>
          </a:bodyPr>
          <a:lstStyle/>
          <a:p>
            <a:pPr algn="l">
              <a:lnSpc>
                <a:spcPts val="3100"/>
              </a:lnSpc>
              <a:buFont typeface="Wingdings" pitchFamily="2" charset="2"/>
              <a:buChar char="n"/>
            </a:pPr>
            <a:r>
              <a:rPr lang="zh-CN" altLang="zh-CN" sz="2400" b="1"/>
              <a:t>对于高级管理人员、高级技术人员</a:t>
            </a:r>
            <a:r>
              <a:rPr lang="zh-CN" altLang="en-US" sz="2400" b="1"/>
              <a:t>等核心员工，可以考虑</a:t>
            </a:r>
            <a:endParaRPr lang="en-US" altLang="zh-CN" sz="2400" b="1"/>
          </a:p>
          <a:p>
            <a:pPr algn="l">
              <a:lnSpc>
                <a:spcPts val="3100"/>
              </a:lnSpc>
            </a:pPr>
            <a:r>
              <a:rPr lang="en-US" altLang="zh-CN" sz="2400" b="1"/>
              <a:t>   </a:t>
            </a:r>
            <a:r>
              <a:rPr lang="zh-CN" altLang="zh-CN" sz="2400" b="1"/>
              <a:t>签订无固定期限或者期限较长的劳动合同</a:t>
            </a:r>
            <a:r>
              <a:rPr lang="zh-CN" altLang="en-US" sz="2400" b="1"/>
              <a:t>；</a:t>
            </a:r>
            <a:endParaRPr lang="en-US" altLang="zh-CN" sz="2400" b="1"/>
          </a:p>
          <a:p>
            <a:pPr algn="l">
              <a:lnSpc>
                <a:spcPts val="3100"/>
              </a:lnSpc>
              <a:buFont typeface="Wingdings" pitchFamily="2" charset="2"/>
              <a:buChar char="n"/>
            </a:pPr>
            <a:r>
              <a:rPr lang="zh-CN" altLang="zh-CN" sz="2400" b="1"/>
              <a:t>对替代性较强</a:t>
            </a:r>
            <a:r>
              <a:rPr lang="zh-CN" altLang="en-US" sz="2400" b="1"/>
              <a:t>、临时性或阶段性岗位上</a:t>
            </a:r>
            <a:r>
              <a:rPr lang="zh-CN" altLang="zh-CN" sz="2400" b="1"/>
              <a:t>的</a:t>
            </a:r>
            <a:r>
              <a:rPr lang="zh-CN" altLang="en-US" sz="2400" b="1"/>
              <a:t>员工</a:t>
            </a:r>
            <a:r>
              <a:rPr lang="zh-CN" altLang="zh-CN" sz="2400" b="1"/>
              <a:t>以及非核心</a:t>
            </a:r>
            <a:endParaRPr lang="en-US" altLang="zh-CN" sz="2400" b="1"/>
          </a:p>
          <a:p>
            <a:pPr algn="l">
              <a:lnSpc>
                <a:spcPts val="3100"/>
              </a:lnSpc>
            </a:pPr>
            <a:r>
              <a:rPr lang="en-US" altLang="zh-CN" sz="2400" b="1"/>
              <a:t>  </a:t>
            </a:r>
            <a:r>
              <a:rPr lang="zh-CN" altLang="zh-CN" sz="2400" b="1"/>
              <a:t>员工，可以选择签订期限较短的固期限劳动</a:t>
            </a:r>
            <a:r>
              <a:rPr lang="zh-CN" altLang="en-US" sz="2400" b="1"/>
              <a:t>；</a:t>
            </a:r>
            <a:r>
              <a:rPr lang="en-US" altLang="zh-CN" sz="2400" b="1"/>
              <a:t> </a:t>
            </a:r>
          </a:p>
          <a:p>
            <a:pPr algn="l">
              <a:lnSpc>
                <a:spcPts val="3100"/>
              </a:lnSpc>
              <a:buFont typeface="Wingdings" pitchFamily="2" charset="2"/>
              <a:buChar char="n"/>
            </a:pPr>
            <a:r>
              <a:rPr lang="zh-CN" altLang="zh-CN" sz="2400" b="1"/>
              <a:t>对于背景、能力、经验不太了解的新员工，最好选择一年</a:t>
            </a:r>
            <a:endParaRPr lang="en-US" altLang="zh-CN" sz="2400" b="1"/>
          </a:p>
          <a:p>
            <a:pPr algn="l">
              <a:lnSpc>
                <a:spcPts val="3100"/>
              </a:lnSpc>
            </a:pPr>
            <a:r>
              <a:rPr lang="en-US" altLang="zh-CN" sz="2400" b="1"/>
              <a:t>   </a:t>
            </a:r>
            <a:r>
              <a:rPr lang="zh-CN" altLang="zh-CN" sz="2400" b="1"/>
              <a:t>甚至更短期限的劳动合同</a:t>
            </a:r>
            <a:r>
              <a:rPr lang="zh-CN" altLang="en-US" sz="2400" b="1"/>
              <a:t>；</a:t>
            </a:r>
            <a:endParaRPr lang="en-US" altLang="zh-CN" sz="2400" b="1"/>
          </a:p>
          <a:p>
            <a:pPr algn="l">
              <a:lnSpc>
                <a:spcPts val="3100"/>
              </a:lnSpc>
              <a:buFont typeface="Wingdings" pitchFamily="2" charset="2"/>
              <a:buChar char="n"/>
            </a:pPr>
            <a:r>
              <a:rPr lang="zh-CN" altLang="zh-CN" sz="2400" b="1"/>
              <a:t>对于因季节原因、用人单位经营管理需要、为完成承包项</a:t>
            </a:r>
            <a:r>
              <a:rPr lang="en-US" altLang="zh-CN" sz="2400" b="1"/>
              <a:t> </a:t>
            </a:r>
          </a:p>
          <a:p>
            <a:pPr algn="l">
              <a:lnSpc>
                <a:spcPts val="3100"/>
              </a:lnSpc>
            </a:pPr>
            <a:r>
              <a:rPr lang="en-US" altLang="zh-CN" sz="2400" b="1"/>
              <a:t>   </a:t>
            </a:r>
            <a:r>
              <a:rPr lang="zh-CN" altLang="zh-CN" sz="2400" b="1"/>
              <a:t>目、单项工作任务需要临时用工的，可以选择以完成一定</a:t>
            </a:r>
            <a:r>
              <a:rPr lang="en-US" altLang="zh-CN" sz="2400" b="1"/>
              <a:t> </a:t>
            </a:r>
          </a:p>
          <a:p>
            <a:pPr algn="l">
              <a:lnSpc>
                <a:spcPts val="3100"/>
              </a:lnSpc>
            </a:pPr>
            <a:r>
              <a:rPr lang="en-US" altLang="zh-CN" sz="2400" b="1"/>
              <a:t>  </a:t>
            </a:r>
            <a:r>
              <a:rPr lang="zh-CN" altLang="zh-CN" sz="2400" b="1"/>
              <a:t>工作任务为期限的劳动合同。</a:t>
            </a:r>
          </a:p>
        </p:txBody>
      </p:sp>
    </p:spTree>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矩形 8"/>
          <p:cNvSpPr>
            <a:spLocks noChangeArrowheads="1"/>
          </p:cNvSpPr>
          <p:nvPr/>
        </p:nvSpPr>
        <p:spPr bwMode="auto">
          <a:xfrm>
            <a:off x="0" y="1703388"/>
            <a:ext cx="9144000" cy="2119312"/>
          </a:xfrm>
          <a:prstGeom prst="rect">
            <a:avLst/>
          </a:prstGeom>
          <a:solidFill>
            <a:schemeClr val="tx2"/>
          </a:solidFill>
          <a:ln w="9525">
            <a:noFill/>
            <a:miter lim="800000"/>
            <a:headEnd/>
            <a:tailEnd/>
          </a:ln>
        </p:spPr>
        <p:txBody>
          <a:bodyPr anchor="ctr"/>
          <a:lstStyle/>
          <a:p>
            <a:endParaRPr lang="zh-CN" altLang="zh-CN" sz="1800">
              <a:solidFill>
                <a:srgbClr val="FFFFFF"/>
              </a:solidFill>
              <a:latin typeface="Calibri" pitchFamily="34" charset="0"/>
            </a:endParaRPr>
          </a:p>
        </p:txBody>
      </p:sp>
      <p:sp>
        <p:nvSpPr>
          <p:cNvPr id="45059" name="矩形 4"/>
          <p:cNvSpPr>
            <a:spLocks noChangeArrowheads="1"/>
          </p:cNvSpPr>
          <p:nvPr/>
        </p:nvSpPr>
        <p:spPr bwMode="auto">
          <a:xfrm>
            <a:off x="0" y="3757613"/>
            <a:ext cx="9144000" cy="222250"/>
          </a:xfrm>
          <a:prstGeom prst="rect">
            <a:avLst/>
          </a:prstGeom>
          <a:solidFill>
            <a:srgbClr val="CCDBE9"/>
          </a:solidFill>
          <a:ln w="9525">
            <a:noFill/>
            <a:miter lim="800000"/>
            <a:headEnd/>
            <a:tailEnd/>
          </a:ln>
        </p:spPr>
        <p:txBody>
          <a:bodyPr anchor="ctr"/>
          <a:lstStyle/>
          <a:p>
            <a:endParaRPr lang="zh-CN" altLang="zh-CN" sz="1800">
              <a:solidFill>
                <a:srgbClr val="FFFFFF"/>
              </a:solidFill>
              <a:latin typeface="Calibri" pitchFamily="34" charset="0"/>
            </a:endParaRPr>
          </a:p>
        </p:txBody>
      </p:sp>
      <p:pic>
        <p:nvPicPr>
          <p:cNvPr id="45060" name="Picture 4" descr="图片1"/>
          <p:cNvPicPr>
            <a:picLocks noChangeAspect="1" noChangeArrowheads="1"/>
          </p:cNvPicPr>
          <p:nvPr/>
        </p:nvPicPr>
        <p:blipFill>
          <a:blip r:embed="rId2" cstate="print"/>
          <a:srcRect/>
          <a:stretch>
            <a:fillRect/>
          </a:stretch>
        </p:blipFill>
        <p:spPr bwMode="auto">
          <a:xfrm>
            <a:off x="179388" y="265113"/>
            <a:ext cx="2520950" cy="3690937"/>
          </a:xfrm>
          <a:prstGeom prst="rect">
            <a:avLst/>
          </a:prstGeom>
          <a:noFill/>
          <a:ln w="9525">
            <a:noFill/>
            <a:miter lim="800000"/>
            <a:headEnd/>
            <a:tailEnd/>
          </a:ln>
        </p:spPr>
      </p:pic>
      <p:sp>
        <p:nvSpPr>
          <p:cNvPr id="7177" name="Text Box 9"/>
          <p:cNvSpPr txBox="1">
            <a:spLocks noChangeArrowheads="1"/>
          </p:cNvSpPr>
          <p:nvPr/>
        </p:nvSpPr>
        <p:spPr bwMode="auto">
          <a:xfrm>
            <a:off x="2500313" y="2355850"/>
            <a:ext cx="5186362" cy="554038"/>
          </a:xfrm>
          <a:prstGeom prst="rect">
            <a:avLst/>
          </a:prstGeom>
          <a:noFill/>
          <a:ln w="9525">
            <a:noFill/>
            <a:miter lim="800000"/>
            <a:headEnd/>
            <a:tailEnd/>
          </a:ln>
        </p:spPr>
        <p:txBody>
          <a:bodyPr wrap="none">
            <a:spAutoFit/>
          </a:bodyPr>
          <a:lstStyle/>
          <a:p>
            <a:pPr algn="l"/>
            <a:r>
              <a:rPr lang="zh-CN" altLang="en-US" sz="3000">
                <a:solidFill>
                  <a:schemeClr val="bg1"/>
                </a:solidFill>
                <a:latin typeface="Arial" pitchFamily="34" charset="0"/>
                <a:ea typeface="华康俪金黑W8" pitchFamily="1" charset="-122"/>
              </a:rPr>
              <a:t>三</a:t>
            </a:r>
            <a:r>
              <a:rPr lang="zh-CN" sz="3000">
                <a:solidFill>
                  <a:schemeClr val="bg1"/>
                </a:solidFill>
                <a:latin typeface="Arial" pitchFamily="34" charset="0"/>
                <a:ea typeface="华康俪金黑W8" pitchFamily="1" charset="-122"/>
              </a:rPr>
              <a:t>、</a:t>
            </a:r>
            <a:r>
              <a:rPr lang="zh-CN" altLang="en-US" sz="3000">
                <a:solidFill>
                  <a:schemeClr val="bg1"/>
                </a:solidFill>
                <a:latin typeface="Arial" pitchFamily="34" charset="0"/>
                <a:ea typeface="华康俪金黑W8" pitchFamily="1" charset="-122"/>
              </a:rPr>
              <a:t>试用期管理中的法律问题</a:t>
            </a:r>
            <a:endParaRPr lang="zh-CN" sz="3000">
              <a:solidFill>
                <a:schemeClr val="bg1"/>
              </a:solidFill>
              <a:latin typeface="Arial" pitchFamily="34" charset="0"/>
              <a:ea typeface="华康俪金黑W8" pitchFamily="1" charset="-122"/>
            </a:endParaRPr>
          </a:p>
        </p:txBody>
      </p:sp>
      <p:sp>
        <p:nvSpPr>
          <p:cNvPr id="45063" name="矩形 13"/>
          <p:cNvSpPr>
            <a:spLocks noChangeArrowheads="1"/>
          </p:cNvSpPr>
          <p:nvPr/>
        </p:nvSpPr>
        <p:spPr bwMode="auto">
          <a:xfrm>
            <a:off x="7669213" y="641350"/>
            <a:ext cx="1474787" cy="46038"/>
          </a:xfrm>
          <a:prstGeom prst="rect">
            <a:avLst/>
          </a:prstGeom>
          <a:solidFill>
            <a:schemeClr val="tx2"/>
          </a:solidFill>
          <a:ln w="9525">
            <a:noFill/>
            <a:miter lim="800000"/>
            <a:headEnd/>
            <a:tailEnd/>
          </a:ln>
        </p:spPr>
        <p:txBody>
          <a:bodyPr anchor="ctr"/>
          <a:lstStyle/>
          <a:p>
            <a:endParaRPr lang="zh-CN" altLang="zh-CN" sz="1800" i="1">
              <a:solidFill>
                <a:schemeClr val="tx2"/>
              </a:solidFill>
              <a:latin typeface="Calibri"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fade">
                                      <p:cBhvr>
                                        <p:cTn id="7" dur="500"/>
                                        <p:tgtEl>
                                          <p:spTgt spid="7177"/>
                                        </p:tgtEl>
                                      </p:cBhvr>
                                    </p:animEffect>
                                    <p:anim calcmode="lin" valueType="num">
                                      <p:cBhvr>
                                        <p:cTn id="8" dur="500" fill="hold"/>
                                        <p:tgtEl>
                                          <p:spTgt spid="7177"/>
                                        </p:tgtEl>
                                        <p:attrNameLst>
                                          <p:attrName>ppt_x</p:attrName>
                                        </p:attrNameLst>
                                      </p:cBhvr>
                                      <p:tavLst>
                                        <p:tav tm="0">
                                          <p:val>
                                            <p:strVal val="#ppt_x"/>
                                          </p:val>
                                        </p:tav>
                                        <p:tav tm="100000">
                                          <p:val>
                                            <p:strVal val="#ppt_x"/>
                                          </p:val>
                                        </p:tav>
                                      </p:tavLst>
                                    </p:anim>
                                    <p:anim calcmode="lin" valueType="num">
                                      <p:cBhvr>
                                        <p:cTn id="9" dur="500" fill="hold"/>
                                        <p:tgtEl>
                                          <p:spTgt spid="71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46084" name="Text Box 7"/>
          <p:cNvSpPr txBox="1">
            <a:spLocks noChangeArrowheads="1"/>
          </p:cNvSpPr>
          <p:nvPr/>
        </p:nvSpPr>
        <p:spPr bwMode="auto">
          <a:xfrm>
            <a:off x="285750" y="141288"/>
            <a:ext cx="387826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试用期是合同期限的一部分</a:t>
            </a:r>
            <a:endParaRPr lang="zh-CN" altLang="zh-CN" sz="2400">
              <a:solidFill>
                <a:schemeClr val="bg1"/>
              </a:solidFill>
              <a:latin typeface="Arial" pitchFamily="34" charset="0"/>
              <a:ea typeface="华康俪金黑W8" pitchFamily="1" charset="-122"/>
            </a:endParaRPr>
          </a:p>
        </p:txBody>
      </p:sp>
      <p:sp>
        <p:nvSpPr>
          <p:cNvPr id="46085"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11" name="矩形 10"/>
          <p:cNvSpPr/>
          <p:nvPr/>
        </p:nvSpPr>
        <p:spPr>
          <a:xfrm>
            <a:off x="357188" y="1427163"/>
            <a:ext cx="8429625" cy="1516062"/>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l">
              <a:lnSpc>
                <a:spcPts val="3700"/>
              </a:lnSpc>
              <a:defRPr/>
            </a:pPr>
            <a:r>
              <a:rPr lang="zh-CN" altLang="zh-CN" sz="2800" b="1" dirty="0"/>
              <a:t>试用期包含在劳动合同期限内。劳动合同仅约定试用期的，试用期不成立，该期限为劳动合同期限</a:t>
            </a:r>
            <a:r>
              <a:rPr lang="zh-CN" altLang="en-US" sz="2800" b="1" dirty="0"/>
              <a:t>。</a:t>
            </a:r>
            <a:endParaRPr lang="en-US" altLang="zh-CN" sz="2800" b="1" dirty="0"/>
          </a:p>
          <a:p>
            <a:pPr algn="l">
              <a:lnSpc>
                <a:spcPts val="3700"/>
              </a:lnSpc>
              <a:defRPr/>
            </a:pPr>
            <a:r>
              <a:rPr lang="en-US" altLang="zh-CN" sz="2800" b="1" dirty="0"/>
              <a:t>                                     </a:t>
            </a:r>
            <a:r>
              <a:rPr lang="en-US" altLang="zh-CN" sz="2400" b="1" dirty="0"/>
              <a:t>——</a:t>
            </a:r>
            <a:r>
              <a:rPr lang="zh-CN" altLang="zh-CN" sz="2400" b="1" dirty="0"/>
              <a:t>《劳动合同法》第</a:t>
            </a:r>
            <a:r>
              <a:rPr lang="en-US" altLang="zh-CN" sz="2400" b="1" dirty="0"/>
              <a:t>19</a:t>
            </a:r>
            <a:r>
              <a:rPr lang="zh-CN" altLang="zh-CN" sz="2400" b="1" dirty="0"/>
              <a:t>条第</a:t>
            </a:r>
            <a:r>
              <a:rPr lang="en-US" altLang="zh-CN" sz="2400" b="1" dirty="0"/>
              <a:t>4</a:t>
            </a:r>
            <a:r>
              <a:rPr lang="zh-CN" altLang="zh-CN" sz="2400" b="1" dirty="0"/>
              <a:t>项</a:t>
            </a:r>
            <a:endParaRPr lang="en-US" altLang="zh-CN" sz="2400" b="1" dirty="0"/>
          </a:p>
        </p:txBody>
      </p:sp>
      <p:sp>
        <p:nvSpPr>
          <p:cNvPr id="46087" name="矩形 13"/>
          <p:cNvSpPr>
            <a:spLocks noChangeArrowheads="1"/>
          </p:cNvSpPr>
          <p:nvPr/>
        </p:nvSpPr>
        <p:spPr bwMode="auto">
          <a:xfrm>
            <a:off x="785813" y="3571875"/>
            <a:ext cx="7500937" cy="1022350"/>
          </a:xfrm>
          <a:prstGeom prst="rect">
            <a:avLst/>
          </a:prstGeom>
          <a:noFill/>
          <a:ln w="9525">
            <a:noFill/>
            <a:miter lim="800000"/>
            <a:headEnd/>
            <a:tailEnd/>
          </a:ln>
        </p:spPr>
        <p:txBody>
          <a:bodyPr>
            <a:spAutoFit/>
          </a:bodyPr>
          <a:lstStyle/>
          <a:p>
            <a:pPr algn="l">
              <a:lnSpc>
                <a:spcPts val="3800"/>
              </a:lnSpc>
              <a:buFont typeface="Wingdings" pitchFamily="2" charset="2"/>
              <a:buChar char="n"/>
            </a:pPr>
            <a:r>
              <a:rPr lang="zh-CN" altLang="en-US" sz="2800" b="1"/>
              <a:t>先签试用期合同，转正后再签正式劳动合同</a:t>
            </a:r>
            <a:endParaRPr lang="en-US" altLang="zh-CN" sz="2800" b="1"/>
          </a:p>
          <a:p>
            <a:pPr algn="l">
              <a:lnSpc>
                <a:spcPts val="3800"/>
              </a:lnSpc>
              <a:buFont typeface="Wingdings" pitchFamily="2" charset="2"/>
              <a:buChar char="n"/>
            </a:pPr>
            <a:r>
              <a:rPr lang="zh-CN" altLang="en-US" sz="2800" b="1"/>
              <a:t>试用期不签合同，转正后再签劳动合同</a:t>
            </a:r>
          </a:p>
        </p:txBody>
      </p:sp>
      <p:sp>
        <p:nvSpPr>
          <p:cNvPr id="15" name="矩形 14"/>
          <p:cNvSpPr/>
          <p:nvPr/>
        </p:nvSpPr>
        <p:spPr>
          <a:xfrm>
            <a:off x="6858016" y="4285466"/>
            <a:ext cx="2000264" cy="1754326"/>
          </a:xfrm>
          <a:prstGeom prst="rect">
            <a:avLst/>
          </a:prstGeom>
          <a:noFill/>
        </p:spPr>
        <p:txBody>
          <a:bodyPr>
            <a:spAutoFit/>
            <a:scene3d>
              <a:camera prst="perspectiveContrastingRightFacing"/>
              <a:lightRig rig="threePt" dir="t"/>
            </a:scene3d>
          </a:bodyPr>
          <a:lstStyle/>
          <a:p>
            <a:pPr>
              <a:defRPr/>
            </a:pPr>
            <a:r>
              <a:rPr lang="zh-CN" altLang="en-US"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错误！</a:t>
            </a:r>
          </a:p>
        </p:txBody>
      </p:sp>
    </p:spTree>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47108" name="Text Box 7"/>
          <p:cNvSpPr txBox="1">
            <a:spLocks noChangeArrowheads="1"/>
          </p:cNvSpPr>
          <p:nvPr/>
        </p:nvSpPr>
        <p:spPr bwMode="auto">
          <a:xfrm>
            <a:off x="285750" y="141288"/>
            <a:ext cx="1724025"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试用期期限</a:t>
            </a:r>
            <a:endParaRPr lang="zh-CN" altLang="zh-CN" sz="2400">
              <a:solidFill>
                <a:schemeClr val="bg1"/>
              </a:solidFill>
              <a:latin typeface="Arial" pitchFamily="34" charset="0"/>
              <a:ea typeface="华康俪金黑W8" pitchFamily="1" charset="-122"/>
            </a:endParaRPr>
          </a:p>
        </p:txBody>
      </p:sp>
      <p:sp>
        <p:nvSpPr>
          <p:cNvPr id="47109"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graphicFrame>
        <p:nvGraphicFramePr>
          <p:cNvPr id="6" name="表格 5"/>
          <p:cNvGraphicFramePr>
            <a:graphicFrameLocks noGrp="1"/>
          </p:cNvGraphicFramePr>
          <p:nvPr/>
        </p:nvGraphicFramePr>
        <p:xfrm>
          <a:off x="714375" y="1427163"/>
          <a:ext cx="7858180" cy="3429022"/>
        </p:xfrm>
        <a:graphic>
          <a:graphicData uri="http://schemas.openxmlformats.org/drawingml/2006/table">
            <a:tbl>
              <a:tblPr firstRow="1" bandRow="1">
                <a:tableStyleId>{5C22544A-7EE6-4342-B048-85BDC9FD1C3A}</a:tableStyleId>
              </a:tblPr>
              <a:tblGrid>
                <a:gridCol w="3929090">
                  <a:extLst>
                    <a:ext uri="{9D8B030D-6E8A-4147-A177-3AD203B41FA5}">
                      <a16:colId xmlns:a16="http://schemas.microsoft.com/office/drawing/2014/main" val="20000"/>
                    </a:ext>
                  </a:extLst>
                </a:gridCol>
                <a:gridCol w="3929090">
                  <a:extLst>
                    <a:ext uri="{9D8B030D-6E8A-4147-A177-3AD203B41FA5}">
                      <a16:colId xmlns:a16="http://schemas.microsoft.com/office/drawing/2014/main" val="20001"/>
                    </a:ext>
                  </a:extLst>
                </a:gridCol>
              </a:tblGrid>
              <a:tr h="489862">
                <a:tc>
                  <a:txBody>
                    <a:bodyPr/>
                    <a:lstStyle/>
                    <a:p>
                      <a:pPr algn="ctr"/>
                      <a:r>
                        <a:rPr lang="zh-CN" altLang="en-US" sz="2000" b="1" dirty="0"/>
                        <a:t>劳动合同期限</a:t>
                      </a:r>
                    </a:p>
                  </a:txBody>
                  <a:tcPr/>
                </a:tc>
                <a:tc>
                  <a:txBody>
                    <a:bodyPr/>
                    <a:lstStyle/>
                    <a:p>
                      <a:pPr algn="ctr"/>
                      <a:r>
                        <a:rPr lang="zh-CN" altLang="en-US" sz="2000" b="1" dirty="0"/>
                        <a:t>试用期期限</a:t>
                      </a:r>
                    </a:p>
                  </a:txBody>
                  <a:tcPr/>
                </a:tc>
                <a:extLst>
                  <a:ext uri="{0D108BD9-81ED-4DB2-BD59-A6C34878D82A}">
                    <a16:rowId xmlns:a16="http://schemas.microsoft.com/office/drawing/2014/main" val="10000"/>
                  </a:ext>
                </a:extLst>
              </a:tr>
              <a:tr h="489860">
                <a:tc>
                  <a:txBody>
                    <a:bodyPr/>
                    <a:lstStyle/>
                    <a:p>
                      <a:r>
                        <a:rPr lang="zh-CN" altLang="en-US" sz="2000" b="1" dirty="0"/>
                        <a:t>不满</a:t>
                      </a:r>
                      <a:r>
                        <a:rPr lang="en-US" altLang="zh-CN" sz="2000" b="1" dirty="0"/>
                        <a:t>3</a:t>
                      </a:r>
                      <a:r>
                        <a:rPr lang="zh-CN" altLang="en-US" sz="2000" b="1" dirty="0"/>
                        <a:t>个月</a:t>
                      </a:r>
                    </a:p>
                  </a:txBody>
                  <a:tcPr/>
                </a:tc>
                <a:tc>
                  <a:txBody>
                    <a:bodyPr/>
                    <a:lstStyle/>
                    <a:p>
                      <a:r>
                        <a:rPr lang="zh-CN" altLang="en-US" sz="2000" b="1" dirty="0"/>
                        <a:t>不得约定试用期</a:t>
                      </a:r>
                    </a:p>
                  </a:txBody>
                  <a:tcPr/>
                </a:tc>
                <a:extLst>
                  <a:ext uri="{0D108BD9-81ED-4DB2-BD59-A6C34878D82A}">
                    <a16:rowId xmlns:a16="http://schemas.microsoft.com/office/drawing/2014/main" val="10001"/>
                  </a:ext>
                </a:extLst>
              </a:tr>
              <a:tr h="489860">
                <a:tc>
                  <a:txBody>
                    <a:bodyPr/>
                    <a:lstStyle/>
                    <a:p>
                      <a:r>
                        <a:rPr lang="zh-CN" altLang="en-US" sz="2000" b="1" dirty="0"/>
                        <a:t>已完成一定工作任务为期限</a:t>
                      </a:r>
                    </a:p>
                  </a:txBody>
                  <a:tcPr/>
                </a:tc>
                <a:tc>
                  <a:txBody>
                    <a:bodyPr/>
                    <a:lstStyle/>
                    <a:p>
                      <a:r>
                        <a:rPr lang="zh-CN" altLang="en-US" sz="2000" b="1" dirty="0"/>
                        <a:t>不得约定试用期</a:t>
                      </a:r>
                    </a:p>
                  </a:txBody>
                  <a:tcPr/>
                </a:tc>
                <a:extLst>
                  <a:ext uri="{0D108BD9-81ED-4DB2-BD59-A6C34878D82A}">
                    <a16:rowId xmlns:a16="http://schemas.microsoft.com/office/drawing/2014/main" val="10002"/>
                  </a:ext>
                </a:extLst>
              </a:tr>
              <a:tr h="489860">
                <a:tc>
                  <a:txBody>
                    <a:bodyPr/>
                    <a:lstStyle/>
                    <a:p>
                      <a:r>
                        <a:rPr lang="en-US" altLang="zh-CN" sz="2000" b="1" dirty="0"/>
                        <a:t>3</a:t>
                      </a:r>
                      <a:r>
                        <a:rPr lang="zh-CN" altLang="en-US" sz="2000" b="1" dirty="0"/>
                        <a:t>个月以上（含</a:t>
                      </a:r>
                      <a:r>
                        <a:rPr lang="en-US" altLang="zh-CN" sz="2000" b="1" dirty="0"/>
                        <a:t>3</a:t>
                      </a:r>
                      <a:r>
                        <a:rPr lang="zh-CN" altLang="en-US" sz="2000" b="1" dirty="0"/>
                        <a:t>个月）不满</a:t>
                      </a:r>
                      <a:r>
                        <a:rPr lang="en-US" altLang="zh-CN" sz="2000" b="1" dirty="0"/>
                        <a:t>1</a:t>
                      </a:r>
                      <a:r>
                        <a:rPr lang="zh-CN" altLang="en-US" sz="2000" b="1" dirty="0"/>
                        <a:t>年</a:t>
                      </a:r>
                    </a:p>
                  </a:txBody>
                  <a:tcPr/>
                </a:tc>
                <a:tc>
                  <a:txBody>
                    <a:bodyPr/>
                    <a:lstStyle/>
                    <a:p>
                      <a:r>
                        <a:rPr lang="zh-CN" altLang="en-US" sz="2000" b="1" dirty="0"/>
                        <a:t>不得超过</a:t>
                      </a:r>
                      <a:r>
                        <a:rPr lang="en-US" altLang="zh-CN" sz="2000" b="1" dirty="0"/>
                        <a:t>1</a:t>
                      </a:r>
                      <a:r>
                        <a:rPr lang="zh-CN" altLang="en-US" sz="2000" b="1" dirty="0"/>
                        <a:t>个月</a:t>
                      </a:r>
                    </a:p>
                  </a:txBody>
                  <a:tcPr/>
                </a:tc>
                <a:extLst>
                  <a:ext uri="{0D108BD9-81ED-4DB2-BD59-A6C34878D82A}">
                    <a16:rowId xmlns:a16="http://schemas.microsoft.com/office/drawing/2014/main" val="10003"/>
                  </a:ext>
                </a:extLst>
              </a:tr>
              <a:tr h="489860">
                <a:tc>
                  <a:txBody>
                    <a:bodyPr/>
                    <a:lstStyle/>
                    <a:p>
                      <a:r>
                        <a:rPr lang="en-US" altLang="zh-CN" sz="2000" b="1" dirty="0"/>
                        <a:t>1</a:t>
                      </a:r>
                      <a:r>
                        <a:rPr lang="zh-CN" altLang="en-US" sz="2000" b="1" dirty="0"/>
                        <a:t>年以上（含</a:t>
                      </a:r>
                      <a:r>
                        <a:rPr lang="en-US" altLang="zh-CN" sz="2000" b="1" dirty="0"/>
                        <a:t>1</a:t>
                      </a:r>
                      <a:r>
                        <a:rPr lang="zh-CN" altLang="en-US" sz="2000" b="1" dirty="0"/>
                        <a:t>年）不满</a:t>
                      </a:r>
                      <a:r>
                        <a:rPr lang="en-US" altLang="zh-CN" sz="2000" b="1" dirty="0"/>
                        <a:t>3</a:t>
                      </a:r>
                      <a:r>
                        <a:rPr lang="zh-CN" altLang="en-US" sz="2000" b="1" dirty="0"/>
                        <a:t>年</a:t>
                      </a:r>
                    </a:p>
                  </a:txBody>
                  <a:tcPr/>
                </a:tc>
                <a:tc>
                  <a:txBody>
                    <a:bodyPr/>
                    <a:lstStyle/>
                    <a:p>
                      <a:r>
                        <a:rPr lang="zh-CN" altLang="en-US" sz="2000" b="1" dirty="0"/>
                        <a:t>不得超过</a:t>
                      </a:r>
                      <a:r>
                        <a:rPr lang="en-US" altLang="zh-CN" sz="2000" b="1" dirty="0"/>
                        <a:t>2</a:t>
                      </a:r>
                      <a:r>
                        <a:rPr lang="zh-CN" altLang="en-US" sz="2000" b="1" dirty="0"/>
                        <a:t>个月</a:t>
                      </a:r>
                    </a:p>
                  </a:txBody>
                  <a:tcPr/>
                </a:tc>
                <a:extLst>
                  <a:ext uri="{0D108BD9-81ED-4DB2-BD59-A6C34878D82A}">
                    <a16:rowId xmlns:a16="http://schemas.microsoft.com/office/drawing/2014/main" val="10004"/>
                  </a:ext>
                </a:extLst>
              </a:tr>
              <a:tr h="489860">
                <a:tc>
                  <a:txBody>
                    <a:bodyPr/>
                    <a:lstStyle/>
                    <a:p>
                      <a:r>
                        <a:rPr lang="en-US" altLang="zh-CN" sz="2000" b="1" dirty="0"/>
                        <a:t>3</a:t>
                      </a:r>
                      <a:r>
                        <a:rPr lang="zh-CN" altLang="en-US" sz="2000" b="1" dirty="0"/>
                        <a:t>年以上（含</a:t>
                      </a:r>
                      <a:r>
                        <a:rPr lang="en-US" altLang="zh-CN" sz="2000" b="1" dirty="0"/>
                        <a:t>3</a:t>
                      </a:r>
                      <a:r>
                        <a:rPr lang="zh-CN" altLang="en-US" sz="2000" b="1" dirty="0"/>
                        <a:t>个月）</a:t>
                      </a:r>
                    </a:p>
                  </a:txBody>
                  <a:tcPr/>
                </a:tc>
                <a:tc>
                  <a:txBody>
                    <a:bodyPr/>
                    <a:lstStyle/>
                    <a:p>
                      <a:r>
                        <a:rPr lang="zh-CN" altLang="en-US" sz="2000" b="1" dirty="0"/>
                        <a:t>不得超过</a:t>
                      </a:r>
                      <a:r>
                        <a:rPr lang="en-US" altLang="zh-CN" sz="2000" b="1" dirty="0"/>
                        <a:t>6</a:t>
                      </a:r>
                      <a:r>
                        <a:rPr lang="zh-CN" altLang="en-US" sz="2000" b="1" dirty="0"/>
                        <a:t>个月</a:t>
                      </a:r>
                    </a:p>
                  </a:txBody>
                  <a:tcPr/>
                </a:tc>
                <a:extLst>
                  <a:ext uri="{0D108BD9-81ED-4DB2-BD59-A6C34878D82A}">
                    <a16:rowId xmlns:a16="http://schemas.microsoft.com/office/drawing/2014/main" val="10005"/>
                  </a:ext>
                </a:extLst>
              </a:tr>
              <a:tr h="489860">
                <a:tc>
                  <a:txBody>
                    <a:bodyPr/>
                    <a:lstStyle/>
                    <a:p>
                      <a:r>
                        <a:rPr lang="zh-CN" altLang="en-US" sz="2000" b="1" dirty="0"/>
                        <a:t>无固定期限</a:t>
                      </a:r>
                    </a:p>
                  </a:txBody>
                  <a:tcPr/>
                </a:tc>
                <a:tc>
                  <a:txBody>
                    <a:bodyPr/>
                    <a:lstStyle/>
                    <a:p>
                      <a:r>
                        <a:rPr lang="zh-CN" altLang="en-US" sz="2000" b="1" dirty="0"/>
                        <a:t>不得超过</a:t>
                      </a:r>
                      <a:r>
                        <a:rPr lang="en-US" altLang="zh-CN" sz="2000" b="1" dirty="0"/>
                        <a:t>6</a:t>
                      </a:r>
                      <a:r>
                        <a:rPr lang="zh-CN" altLang="en-US" sz="2000" b="1" dirty="0"/>
                        <a:t>个月</a:t>
                      </a:r>
                    </a:p>
                  </a:txBody>
                  <a:tcPr/>
                </a:tc>
                <a:extLst>
                  <a:ext uri="{0D108BD9-81ED-4DB2-BD59-A6C34878D82A}">
                    <a16:rowId xmlns:a16="http://schemas.microsoft.com/office/drawing/2014/main" val="10006"/>
                  </a:ext>
                </a:extLst>
              </a:tr>
            </a:tbl>
          </a:graphicData>
        </a:graphic>
      </p:graphicFrame>
    </p:spTree>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48132" name="Text Box 7"/>
          <p:cNvSpPr txBox="1">
            <a:spLocks noChangeArrowheads="1"/>
          </p:cNvSpPr>
          <p:nvPr/>
        </p:nvSpPr>
        <p:spPr bwMode="auto">
          <a:xfrm>
            <a:off x="285750" y="141288"/>
            <a:ext cx="2338388"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试用期约定次数</a:t>
            </a:r>
            <a:endParaRPr lang="zh-CN" altLang="zh-CN" sz="2400">
              <a:solidFill>
                <a:schemeClr val="bg1"/>
              </a:solidFill>
              <a:latin typeface="Arial" pitchFamily="34" charset="0"/>
              <a:ea typeface="华康俪金黑W8" pitchFamily="1" charset="-122"/>
            </a:endParaRPr>
          </a:p>
        </p:txBody>
      </p:sp>
      <p:sp>
        <p:nvSpPr>
          <p:cNvPr id="48133"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10" name="TextBox 9"/>
          <p:cNvSpPr txBox="1"/>
          <p:nvPr/>
        </p:nvSpPr>
        <p:spPr>
          <a:xfrm>
            <a:off x="285750" y="1355725"/>
            <a:ext cx="8445500" cy="955675"/>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l">
              <a:defRPr/>
            </a:pPr>
            <a:r>
              <a:rPr lang="zh-CN" altLang="zh-CN" sz="2800" b="1" dirty="0"/>
              <a:t>同一个劳动者与同一个用人单位只能约定一次试用期</a:t>
            </a:r>
            <a:r>
              <a:rPr lang="zh-CN" altLang="en-US" sz="2800" b="1" dirty="0"/>
              <a:t>。</a:t>
            </a:r>
            <a:endParaRPr lang="en-US" altLang="zh-CN" sz="2800" b="1" dirty="0"/>
          </a:p>
          <a:p>
            <a:pPr algn="l">
              <a:defRPr/>
            </a:pPr>
            <a:r>
              <a:rPr lang="en-US" altLang="zh-CN" sz="2800" b="1" dirty="0"/>
              <a:t>                                      </a:t>
            </a:r>
            <a:r>
              <a:rPr lang="en-US" altLang="zh-CN" sz="2400" b="1" dirty="0"/>
              <a:t>——</a:t>
            </a:r>
            <a:r>
              <a:rPr lang="zh-CN" altLang="zh-CN" sz="2400" b="1" dirty="0"/>
              <a:t>《劳动合同法》第</a:t>
            </a:r>
            <a:r>
              <a:rPr lang="en-US" altLang="zh-CN" sz="2400" b="1" dirty="0"/>
              <a:t>19</a:t>
            </a:r>
            <a:r>
              <a:rPr lang="zh-CN" altLang="zh-CN" sz="2400" b="1" dirty="0"/>
              <a:t>条第</a:t>
            </a:r>
            <a:r>
              <a:rPr lang="en-US" altLang="zh-CN" sz="2400" b="1" dirty="0"/>
              <a:t>2</a:t>
            </a:r>
            <a:r>
              <a:rPr lang="zh-CN" altLang="zh-CN" sz="2400" b="1" dirty="0"/>
              <a:t>款</a:t>
            </a:r>
            <a:endParaRPr lang="zh-CN" altLang="en-US" sz="2400" b="1" dirty="0"/>
          </a:p>
        </p:txBody>
      </p:sp>
      <p:sp>
        <p:nvSpPr>
          <p:cNvPr id="48135" name="TextBox 11"/>
          <p:cNvSpPr txBox="1">
            <a:spLocks noChangeArrowheads="1"/>
          </p:cNvSpPr>
          <p:nvPr/>
        </p:nvSpPr>
        <p:spPr bwMode="auto">
          <a:xfrm>
            <a:off x="857250" y="2928938"/>
            <a:ext cx="6858000" cy="1544637"/>
          </a:xfrm>
          <a:prstGeom prst="rect">
            <a:avLst/>
          </a:prstGeom>
          <a:noFill/>
          <a:ln w="9525">
            <a:noFill/>
            <a:miter lim="800000"/>
            <a:headEnd/>
            <a:tailEnd/>
          </a:ln>
        </p:spPr>
        <p:txBody>
          <a:bodyPr>
            <a:spAutoFit/>
          </a:bodyPr>
          <a:lstStyle/>
          <a:p>
            <a:pPr algn="l">
              <a:lnSpc>
                <a:spcPts val="3900"/>
              </a:lnSpc>
              <a:buFont typeface="Wingdings" pitchFamily="2" charset="2"/>
              <a:buChar char="n"/>
            </a:pPr>
            <a:r>
              <a:rPr lang="zh-CN" altLang="en-US" sz="2800" b="1"/>
              <a:t>续签时再次约定</a:t>
            </a:r>
            <a:endParaRPr lang="en-US" altLang="zh-CN" sz="2800" b="1"/>
          </a:p>
          <a:p>
            <a:pPr algn="l">
              <a:lnSpc>
                <a:spcPts val="3900"/>
              </a:lnSpc>
              <a:buFont typeface="Wingdings" pitchFamily="2" charset="2"/>
              <a:buChar char="n"/>
            </a:pPr>
            <a:r>
              <a:rPr lang="zh-CN" altLang="en-US" sz="2800" b="1"/>
              <a:t>调岗后重新约定</a:t>
            </a:r>
            <a:endParaRPr lang="en-US" altLang="zh-CN" sz="2800" b="1"/>
          </a:p>
          <a:p>
            <a:pPr algn="l">
              <a:lnSpc>
                <a:spcPts val="3900"/>
              </a:lnSpc>
              <a:buFont typeface="Wingdings" pitchFamily="2" charset="2"/>
              <a:buChar char="n"/>
            </a:pPr>
            <a:r>
              <a:rPr lang="zh-CN" altLang="en-US" sz="2800" b="1"/>
              <a:t>离职若干年后又回来上班，再次约定</a:t>
            </a:r>
            <a:endParaRPr lang="en-US" altLang="zh-CN" sz="2800" b="1"/>
          </a:p>
        </p:txBody>
      </p:sp>
      <p:pic>
        <p:nvPicPr>
          <p:cNvPr id="48136" name="Picture 2" descr="http://www.photophoto.cn/m73/146/028/1460280143.jpg"/>
          <p:cNvPicPr>
            <a:picLocks noChangeAspect="1" noChangeArrowheads="1"/>
          </p:cNvPicPr>
          <p:nvPr/>
        </p:nvPicPr>
        <p:blipFill>
          <a:blip r:embed="rId4" cstate="print"/>
          <a:srcRect/>
          <a:stretch>
            <a:fillRect/>
          </a:stretch>
        </p:blipFill>
        <p:spPr bwMode="auto">
          <a:xfrm>
            <a:off x="6929438" y="2559050"/>
            <a:ext cx="2012950" cy="3154363"/>
          </a:xfrm>
          <a:prstGeom prst="rect">
            <a:avLst/>
          </a:prstGeom>
          <a:noFill/>
          <a:ln w="9525">
            <a:noFill/>
            <a:miter lim="800000"/>
            <a:headEnd/>
            <a:tailEnd/>
          </a:ln>
        </p:spPr>
      </p:pic>
      <p:sp>
        <p:nvSpPr>
          <p:cNvPr id="13" name="矩形 12"/>
          <p:cNvSpPr/>
          <p:nvPr/>
        </p:nvSpPr>
        <p:spPr>
          <a:xfrm>
            <a:off x="2143108" y="4571218"/>
            <a:ext cx="5054589" cy="923330"/>
          </a:xfrm>
          <a:prstGeom prst="rect">
            <a:avLst/>
          </a:prstGeom>
          <a:noFill/>
        </p:spPr>
        <p:txBody>
          <a:bodyPr wrap="none">
            <a:spAutoFit/>
          </a:bodyPr>
          <a:lstStyle/>
          <a:p>
            <a:pPr>
              <a:defRPr/>
            </a:pPr>
            <a:r>
              <a:rPr lang="zh-CN" altLang="en-US"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glow rad="101600">
                    <a:schemeClr val="accent2">
                      <a:satMod val="175000"/>
                      <a:alpha val="40000"/>
                    </a:schemeClr>
                  </a:glow>
                  <a:outerShdw blurRad="50800" algn="tl" rotWithShape="0">
                    <a:srgbClr val="000000"/>
                  </a:outerShdw>
                </a:effectLst>
              </a:rPr>
              <a:t>违法约定试用期</a:t>
            </a:r>
          </a:p>
        </p:txBody>
      </p:sp>
    </p:spTree>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http://pic2.nipic.com/20090330/1340558_211830007_2.jpg"/>
          <p:cNvPicPr>
            <a:picLocks noChangeAspect="1" noChangeArrowheads="1"/>
          </p:cNvPicPr>
          <p:nvPr/>
        </p:nvPicPr>
        <p:blipFill>
          <a:blip r:embed="rId3" cstate="print"/>
          <a:srcRect/>
          <a:stretch>
            <a:fillRect/>
          </a:stretch>
        </p:blipFill>
        <p:spPr bwMode="auto">
          <a:xfrm>
            <a:off x="5602288" y="927100"/>
            <a:ext cx="3541712" cy="4786313"/>
          </a:xfrm>
          <a:prstGeom prst="rect">
            <a:avLst/>
          </a:prstGeom>
          <a:noFill/>
          <a:ln w="9525">
            <a:noFill/>
            <a:miter lim="800000"/>
            <a:headEnd/>
            <a:tailEnd/>
          </a:ln>
        </p:spPr>
      </p:pic>
      <p:pic>
        <p:nvPicPr>
          <p:cNvPr id="49155" name="Picture 2" descr="顶条副本"/>
          <p:cNvPicPr>
            <a:picLocks noChangeAspect="1" noChangeArrowheads="1"/>
          </p:cNvPicPr>
          <p:nvPr/>
        </p:nvPicPr>
        <p:blipFill>
          <a:blip r:embed="rId4" cstate="print"/>
          <a:srcRect/>
          <a:stretch>
            <a:fillRect/>
          </a:stretch>
        </p:blipFill>
        <p:spPr bwMode="auto">
          <a:xfrm>
            <a:off x="0" y="0"/>
            <a:ext cx="9144000" cy="1036638"/>
          </a:xfrm>
          <a:prstGeom prst="rect">
            <a:avLst/>
          </a:prstGeom>
          <a:noFill/>
          <a:ln w="9525">
            <a:noFill/>
            <a:miter lim="800000"/>
            <a:headEnd/>
            <a:tailEnd/>
          </a:ln>
        </p:spPr>
      </p:pic>
      <p:sp>
        <p:nvSpPr>
          <p:cNvPr id="49157" name="Text Box 7"/>
          <p:cNvSpPr txBox="1">
            <a:spLocks noChangeArrowheads="1"/>
          </p:cNvSpPr>
          <p:nvPr/>
        </p:nvSpPr>
        <p:spPr bwMode="auto">
          <a:xfrm>
            <a:off x="285750" y="141288"/>
            <a:ext cx="2338388"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试用期工资待遇</a:t>
            </a:r>
            <a:endParaRPr lang="zh-CN" altLang="zh-CN" sz="2400">
              <a:solidFill>
                <a:schemeClr val="bg1"/>
              </a:solidFill>
              <a:latin typeface="Arial" pitchFamily="34" charset="0"/>
              <a:ea typeface="华康俪金黑W8" pitchFamily="1" charset="-122"/>
            </a:endParaRPr>
          </a:p>
        </p:txBody>
      </p:sp>
      <p:sp>
        <p:nvSpPr>
          <p:cNvPr id="49158"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49159" name="TextBox 5"/>
          <p:cNvSpPr txBox="1">
            <a:spLocks noChangeArrowheads="1"/>
          </p:cNvSpPr>
          <p:nvPr/>
        </p:nvSpPr>
        <p:spPr bwMode="auto">
          <a:xfrm>
            <a:off x="500063" y="1570038"/>
            <a:ext cx="5862637" cy="2668587"/>
          </a:xfrm>
          <a:prstGeom prst="rect">
            <a:avLst/>
          </a:prstGeom>
          <a:noFill/>
          <a:ln w="9525">
            <a:noFill/>
            <a:miter lim="800000"/>
            <a:headEnd/>
            <a:tailEnd/>
          </a:ln>
        </p:spPr>
        <p:txBody>
          <a:bodyPr wrap="none">
            <a:spAutoFit/>
          </a:bodyPr>
          <a:lstStyle/>
          <a:p>
            <a:pPr algn="l">
              <a:lnSpc>
                <a:spcPts val="4100"/>
              </a:lnSpc>
              <a:buFont typeface="Wingdings" pitchFamily="2" charset="2"/>
              <a:buChar char="n"/>
            </a:pPr>
            <a:r>
              <a:rPr lang="zh-CN" altLang="zh-CN" sz="2800" b="1"/>
              <a:t>用人单位和劳动者协商一致确定</a:t>
            </a:r>
            <a:r>
              <a:rPr lang="zh-CN" altLang="en-US" sz="2800" b="1"/>
              <a:t>；</a:t>
            </a:r>
            <a:endParaRPr lang="en-US" altLang="zh-CN" sz="2800" b="1"/>
          </a:p>
          <a:p>
            <a:pPr algn="l">
              <a:lnSpc>
                <a:spcPts val="4100"/>
              </a:lnSpc>
              <a:buFont typeface="Wingdings" pitchFamily="2" charset="2"/>
              <a:buChar char="n"/>
            </a:pPr>
            <a:r>
              <a:rPr lang="zh-CN" altLang="zh-CN" sz="2800" b="1"/>
              <a:t>不</a:t>
            </a:r>
            <a:r>
              <a:rPr lang="zh-CN" altLang="en-US" sz="2800" b="1"/>
              <a:t>得</a:t>
            </a:r>
            <a:r>
              <a:rPr lang="zh-CN" altLang="zh-CN" sz="2800" b="1"/>
              <a:t>低于所在地的最低工资标准</a:t>
            </a:r>
            <a:r>
              <a:rPr lang="zh-CN" altLang="en-US" sz="2800" b="1"/>
              <a:t>；</a:t>
            </a:r>
            <a:endParaRPr lang="en-US" altLang="zh-CN" sz="2800" b="1"/>
          </a:p>
          <a:p>
            <a:pPr algn="l">
              <a:lnSpc>
                <a:spcPts val="4100"/>
              </a:lnSpc>
              <a:buFont typeface="Wingdings" pitchFamily="2" charset="2"/>
              <a:buChar char="n"/>
            </a:pPr>
            <a:r>
              <a:rPr lang="zh-CN" altLang="zh-CN" sz="2800" b="1"/>
              <a:t>不</a:t>
            </a:r>
            <a:r>
              <a:rPr lang="zh-CN" altLang="en-US" sz="2800" b="1"/>
              <a:t>得</a:t>
            </a:r>
            <a:r>
              <a:rPr lang="zh-CN" altLang="zh-CN" sz="2800" b="1"/>
              <a:t>低于用人单位相同岗位最低</a:t>
            </a:r>
            <a:endParaRPr lang="en-US" altLang="zh-CN" sz="2800" b="1"/>
          </a:p>
          <a:p>
            <a:pPr algn="l">
              <a:lnSpc>
                <a:spcPts val="4100"/>
              </a:lnSpc>
            </a:pPr>
            <a:r>
              <a:rPr lang="en-US" altLang="zh-CN" sz="2800" b="1"/>
              <a:t>   </a:t>
            </a:r>
            <a:r>
              <a:rPr lang="zh-CN" altLang="zh-CN" sz="2800" b="1"/>
              <a:t>档工资的</a:t>
            </a:r>
            <a:r>
              <a:rPr lang="en-US" altLang="zh-CN" sz="2800" b="1"/>
              <a:t>80%</a:t>
            </a:r>
            <a:r>
              <a:rPr lang="zh-CN" altLang="zh-CN" sz="2800" b="1"/>
              <a:t>或者劳动合同约定</a:t>
            </a:r>
            <a:endParaRPr lang="en-US" altLang="zh-CN" sz="2800" b="1"/>
          </a:p>
          <a:p>
            <a:pPr algn="l">
              <a:lnSpc>
                <a:spcPts val="4100"/>
              </a:lnSpc>
            </a:pPr>
            <a:r>
              <a:rPr lang="en-US" altLang="zh-CN" sz="2800" b="1"/>
              <a:t>   </a:t>
            </a:r>
            <a:r>
              <a:rPr lang="zh-CN" altLang="zh-CN" sz="2800" b="1"/>
              <a:t>工资的</a:t>
            </a:r>
            <a:r>
              <a:rPr lang="en-US" altLang="zh-CN" sz="2800" b="1"/>
              <a:t>80%</a:t>
            </a:r>
            <a:r>
              <a:rPr lang="zh-CN" altLang="en-US" sz="2800" b="1"/>
              <a:t>。</a:t>
            </a:r>
            <a:endParaRPr lang="en-US" altLang="zh-CN" sz="2800" b="1"/>
          </a:p>
        </p:txBody>
      </p:sp>
      <p:pic>
        <p:nvPicPr>
          <p:cNvPr id="49160" name="Picture 4" descr="http://wenwen.soso.com/p/20100923/20100923195150-1843460444.jpg"/>
          <p:cNvPicPr>
            <a:picLocks noChangeAspect="1" noChangeArrowheads="1"/>
          </p:cNvPicPr>
          <p:nvPr/>
        </p:nvPicPr>
        <p:blipFill>
          <a:blip r:embed="rId5" cstate="print"/>
          <a:srcRect/>
          <a:stretch>
            <a:fillRect/>
          </a:stretch>
        </p:blipFill>
        <p:spPr bwMode="auto">
          <a:xfrm>
            <a:off x="285750" y="4357688"/>
            <a:ext cx="928688" cy="927100"/>
          </a:xfrm>
          <a:prstGeom prst="rect">
            <a:avLst/>
          </a:prstGeom>
          <a:noFill/>
          <a:ln w="9525">
            <a:noFill/>
            <a:miter lim="800000"/>
            <a:headEnd/>
            <a:tailEnd/>
          </a:ln>
        </p:spPr>
      </p:pic>
      <p:sp>
        <p:nvSpPr>
          <p:cNvPr id="49161" name="矩形 8"/>
          <p:cNvSpPr>
            <a:spLocks noChangeArrowheads="1"/>
          </p:cNvSpPr>
          <p:nvPr/>
        </p:nvSpPr>
        <p:spPr bwMode="auto">
          <a:xfrm>
            <a:off x="1357313" y="4572000"/>
            <a:ext cx="5954712" cy="522288"/>
          </a:xfrm>
          <a:prstGeom prst="rect">
            <a:avLst/>
          </a:prstGeom>
          <a:noFill/>
          <a:ln w="9525">
            <a:noFill/>
            <a:miter lim="800000"/>
            <a:headEnd/>
            <a:tailEnd/>
          </a:ln>
        </p:spPr>
        <p:txBody>
          <a:bodyPr wrap="none">
            <a:spAutoFit/>
          </a:bodyPr>
          <a:lstStyle/>
          <a:p>
            <a:pPr algn="l"/>
            <a:r>
              <a:rPr lang="zh-CN" altLang="zh-CN" sz="2800" b="1"/>
              <a:t>企业不需要为试用期员工缴纳社保</a:t>
            </a:r>
            <a:r>
              <a:rPr lang="zh-CN" altLang="en-US" sz="2800" b="1"/>
              <a:t>！</a:t>
            </a:r>
          </a:p>
        </p:txBody>
      </p:sp>
    </p:spTree>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50180" name="Text Box 7"/>
          <p:cNvSpPr txBox="1">
            <a:spLocks noChangeArrowheads="1"/>
          </p:cNvSpPr>
          <p:nvPr/>
        </p:nvSpPr>
        <p:spPr bwMode="auto">
          <a:xfrm>
            <a:off x="285750" y="141288"/>
            <a:ext cx="387826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违法约定试用期的法律责任</a:t>
            </a:r>
            <a:endParaRPr lang="zh-CN" altLang="zh-CN" sz="2400">
              <a:solidFill>
                <a:schemeClr val="bg1"/>
              </a:solidFill>
              <a:latin typeface="Arial" pitchFamily="34" charset="0"/>
              <a:ea typeface="华康俪金黑W8" pitchFamily="1" charset="-122"/>
            </a:endParaRPr>
          </a:p>
        </p:txBody>
      </p:sp>
      <p:sp>
        <p:nvSpPr>
          <p:cNvPr id="50181"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50182" name="TextBox 5"/>
          <p:cNvSpPr txBox="1">
            <a:spLocks noChangeArrowheads="1"/>
          </p:cNvSpPr>
          <p:nvPr/>
        </p:nvSpPr>
        <p:spPr bwMode="auto">
          <a:xfrm>
            <a:off x="642938" y="3286125"/>
            <a:ext cx="4059237" cy="1685925"/>
          </a:xfrm>
          <a:prstGeom prst="rect">
            <a:avLst/>
          </a:prstGeom>
          <a:noFill/>
          <a:ln w="9525">
            <a:noFill/>
            <a:miter lim="800000"/>
            <a:headEnd/>
            <a:tailEnd/>
          </a:ln>
        </p:spPr>
        <p:txBody>
          <a:bodyPr wrap="none">
            <a:spAutoFit/>
          </a:bodyPr>
          <a:lstStyle/>
          <a:p>
            <a:pPr algn="l">
              <a:lnSpc>
                <a:spcPts val="4300"/>
              </a:lnSpc>
              <a:buFont typeface="Wingdings" pitchFamily="2" charset="2"/>
              <a:buChar char="n"/>
            </a:pPr>
            <a:r>
              <a:rPr lang="zh-CN" altLang="en-US" sz="2800" b="1"/>
              <a:t>劳动行政部门责令改正</a:t>
            </a:r>
            <a:endParaRPr lang="en-US" altLang="zh-CN" sz="2800" b="1"/>
          </a:p>
          <a:p>
            <a:pPr algn="l">
              <a:lnSpc>
                <a:spcPts val="4300"/>
              </a:lnSpc>
              <a:buFont typeface="Wingdings" pitchFamily="2" charset="2"/>
              <a:buChar char="n"/>
            </a:pPr>
            <a:r>
              <a:rPr lang="zh-CN" altLang="en-US" sz="2800" b="1"/>
              <a:t>支付赔偿金</a:t>
            </a:r>
            <a:endParaRPr lang="en-US" altLang="zh-CN" sz="2800" b="1"/>
          </a:p>
          <a:p>
            <a:pPr algn="l">
              <a:lnSpc>
                <a:spcPts val="4300"/>
              </a:lnSpc>
              <a:buFont typeface="Wingdings" pitchFamily="2" charset="2"/>
              <a:buChar char="n"/>
            </a:pPr>
            <a:r>
              <a:rPr lang="zh-CN" altLang="en-US" sz="2800" b="1"/>
              <a:t>补发工资</a:t>
            </a:r>
            <a:endParaRPr lang="en-US" altLang="zh-CN" sz="2800" b="1"/>
          </a:p>
        </p:txBody>
      </p:sp>
      <p:sp>
        <p:nvSpPr>
          <p:cNvPr id="7" name="Rectangle 30"/>
          <p:cNvSpPr>
            <a:spLocks noChangeArrowheads="1"/>
          </p:cNvSpPr>
          <p:nvPr/>
        </p:nvSpPr>
        <p:spPr bwMode="auto">
          <a:xfrm>
            <a:off x="714375" y="1212850"/>
            <a:ext cx="7715250" cy="1570038"/>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a:spAutoFit/>
          </a:bodyPr>
          <a:lstStyle/>
          <a:p>
            <a:pPr algn="l">
              <a:lnSpc>
                <a:spcPct val="120000"/>
              </a:lnSpc>
              <a:defRPr/>
            </a:pPr>
            <a:r>
              <a:rPr lang="zh-CN" altLang="en-US" sz="2000" b="1" dirty="0">
                <a:latin typeface="微软雅黑" pitchFamily="34" charset="-122"/>
              </a:rPr>
              <a:t>注意：</a:t>
            </a:r>
            <a:r>
              <a:rPr lang="zh-CN" altLang="en-US" sz="2000" dirty="0">
                <a:latin typeface="微软雅黑" pitchFamily="34" charset="-122"/>
              </a:rPr>
              <a:t>违法约定的试用期已经履行的，由用人单位以劳动者试用</a:t>
            </a:r>
            <a:endParaRPr lang="en-US" altLang="zh-CN" sz="2000" dirty="0">
              <a:latin typeface="微软雅黑" pitchFamily="34" charset="-122"/>
            </a:endParaRPr>
          </a:p>
          <a:p>
            <a:pPr algn="l">
              <a:lnSpc>
                <a:spcPct val="120000"/>
              </a:lnSpc>
              <a:defRPr/>
            </a:pPr>
            <a:r>
              <a:rPr lang="en-US" altLang="zh-CN" sz="2000" dirty="0">
                <a:latin typeface="微软雅黑" pitchFamily="34" charset="-122"/>
              </a:rPr>
              <a:t>          </a:t>
            </a:r>
            <a:r>
              <a:rPr lang="zh-CN" altLang="en-US" sz="2000" dirty="0">
                <a:latin typeface="微软雅黑" pitchFamily="34" charset="-122"/>
              </a:rPr>
              <a:t>期满月工资为标准，按已经履行的超过法定试用期的期间</a:t>
            </a:r>
            <a:endParaRPr lang="en-US" altLang="zh-CN" sz="2000" dirty="0">
              <a:latin typeface="微软雅黑" pitchFamily="34" charset="-122"/>
            </a:endParaRPr>
          </a:p>
          <a:p>
            <a:pPr algn="l">
              <a:lnSpc>
                <a:spcPct val="120000"/>
              </a:lnSpc>
              <a:defRPr/>
            </a:pPr>
            <a:r>
              <a:rPr lang="en-US" altLang="zh-CN" sz="2000" dirty="0">
                <a:latin typeface="微软雅黑" pitchFamily="34" charset="-122"/>
              </a:rPr>
              <a:t>          </a:t>
            </a:r>
            <a:r>
              <a:rPr lang="zh-CN" altLang="en-US" sz="2000" dirty="0">
                <a:latin typeface="微软雅黑" pitchFamily="34" charset="-122"/>
              </a:rPr>
              <a:t>支付赔偿金。</a:t>
            </a:r>
            <a:endParaRPr lang="en-US" altLang="zh-CN" sz="2000" dirty="0">
              <a:latin typeface="微软雅黑" pitchFamily="34" charset="-122"/>
            </a:endParaRPr>
          </a:p>
          <a:p>
            <a:pPr algn="l">
              <a:lnSpc>
                <a:spcPct val="120000"/>
              </a:lnSpc>
              <a:defRPr/>
            </a:pPr>
            <a:r>
              <a:rPr lang="en-US" altLang="zh-CN" sz="2000" dirty="0">
                <a:latin typeface="微软雅黑" pitchFamily="34" charset="-122"/>
              </a:rPr>
              <a:t>          </a:t>
            </a:r>
            <a:r>
              <a:rPr lang="zh-CN" altLang="en-US" sz="2000" dirty="0">
                <a:latin typeface="微软雅黑" pitchFamily="34" charset="-122"/>
              </a:rPr>
              <a:t>如果仅是试用期工资约定不符合法定标准，只需补足工资。</a:t>
            </a:r>
          </a:p>
        </p:txBody>
      </p:sp>
    </p:spTree>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51204" name="Text Box 7"/>
          <p:cNvSpPr txBox="1">
            <a:spLocks noChangeArrowheads="1"/>
          </p:cNvSpPr>
          <p:nvPr/>
        </p:nvSpPr>
        <p:spPr bwMode="auto">
          <a:xfrm>
            <a:off x="285750" y="141288"/>
            <a:ext cx="387826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违法约定试用期的法律责任</a:t>
            </a:r>
            <a:endParaRPr lang="zh-CN" altLang="zh-CN" sz="2400">
              <a:solidFill>
                <a:schemeClr val="bg1"/>
              </a:solidFill>
              <a:latin typeface="Arial" pitchFamily="34" charset="0"/>
              <a:ea typeface="华康俪金黑W8" pitchFamily="1" charset="-122"/>
            </a:endParaRPr>
          </a:p>
        </p:txBody>
      </p:sp>
      <p:sp>
        <p:nvSpPr>
          <p:cNvPr id="51205"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9" name="圆角矩形 8"/>
          <p:cNvSpPr/>
          <p:nvPr/>
        </p:nvSpPr>
        <p:spPr bwMode="auto">
          <a:xfrm>
            <a:off x="428596" y="1070756"/>
            <a:ext cx="8215370" cy="571504"/>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zh-CN" altLang="zh-CN"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案例</a:t>
            </a:r>
            <a:r>
              <a:rPr lang="zh-CN" alt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十一</a:t>
            </a:r>
            <a:r>
              <a:rPr lang="zh-CN" altLang="zh-CN"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：员工试用期辞职应否赔偿单位支付的培训费？</a:t>
            </a:r>
          </a:p>
        </p:txBody>
      </p:sp>
      <p:sp>
        <p:nvSpPr>
          <p:cNvPr id="10" name="TextBox 9"/>
          <p:cNvSpPr txBox="1">
            <a:spLocks noChangeArrowheads="1"/>
          </p:cNvSpPr>
          <p:nvPr/>
        </p:nvSpPr>
        <p:spPr bwMode="auto">
          <a:xfrm>
            <a:off x="357188" y="1800225"/>
            <a:ext cx="9175750" cy="3556000"/>
          </a:xfrm>
          <a:prstGeom prst="rect">
            <a:avLst/>
          </a:prstGeom>
          <a:noFill/>
          <a:ln w="9525">
            <a:noFill/>
            <a:miter lim="800000"/>
            <a:headEnd/>
            <a:tailEnd/>
          </a:ln>
        </p:spPr>
        <p:txBody>
          <a:bodyPr>
            <a:spAutoFit/>
          </a:bodyPr>
          <a:lstStyle/>
          <a:p>
            <a:pPr algn="l" fontAlgn="auto">
              <a:lnSpc>
                <a:spcPts val="2700"/>
              </a:lnSpc>
              <a:spcBef>
                <a:spcPts val="0"/>
              </a:spcBef>
              <a:spcAft>
                <a:spcPts val="0"/>
              </a:spcAft>
              <a:defRPr/>
            </a:pPr>
            <a:r>
              <a:rPr lang="en-US" altLang="zh-CN" sz="2400" b="1" dirty="0">
                <a:latin typeface="楷体" pitchFamily="49" charset="-122"/>
                <a:ea typeface="楷体" pitchFamily="49" charset="-122"/>
              </a:rPr>
              <a:t>   </a:t>
            </a:r>
            <a:r>
              <a:rPr lang="zh-CN" altLang="zh-CN" sz="2400" b="1" dirty="0">
                <a:latin typeface="楷体" pitchFamily="49" charset="-122"/>
                <a:ea typeface="楷体" pitchFamily="49" charset="-122"/>
              </a:rPr>
              <a:t>黄小姐被本市一家合资公司录用</a:t>
            </a:r>
            <a:r>
              <a:rPr lang="zh-CN" altLang="en-US" sz="2400" b="1" dirty="0">
                <a:latin typeface="楷体" pitchFamily="49" charset="-122"/>
                <a:ea typeface="楷体" pitchFamily="49" charset="-122"/>
              </a:rPr>
              <a:t>，</a:t>
            </a:r>
            <a:r>
              <a:rPr lang="zh-CN" altLang="zh-CN" sz="2400" b="1" dirty="0">
                <a:latin typeface="楷体" pitchFamily="49" charset="-122"/>
                <a:ea typeface="楷体" pitchFamily="49" charset="-122"/>
              </a:rPr>
              <a:t>双方经过协商签订了</a:t>
            </a:r>
            <a:r>
              <a:rPr lang="en-US" altLang="zh-CN" sz="2400" b="1" dirty="0">
                <a:latin typeface="楷体" pitchFamily="49" charset="-122"/>
                <a:ea typeface="楷体" pitchFamily="49" charset="-122"/>
              </a:rPr>
              <a:t>3</a:t>
            </a:r>
            <a:r>
              <a:rPr lang="zh-CN" altLang="zh-CN" sz="2400" b="1" dirty="0">
                <a:latin typeface="楷体" pitchFamily="49" charset="-122"/>
                <a:ea typeface="楷体" pitchFamily="49" charset="-122"/>
              </a:rPr>
              <a:t>年</a:t>
            </a:r>
            <a:endParaRPr lang="en-US" altLang="zh-CN" sz="2400" b="1" dirty="0">
              <a:latin typeface="楷体" pitchFamily="49" charset="-122"/>
              <a:ea typeface="楷体" pitchFamily="49" charset="-122"/>
            </a:endParaRPr>
          </a:p>
          <a:p>
            <a:pPr algn="l" fontAlgn="auto">
              <a:lnSpc>
                <a:spcPts val="2700"/>
              </a:lnSpc>
              <a:spcBef>
                <a:spcPts val="0"/>
              </a:spcBef>
              <a:spcAft>
                <a:spcPts val="0"/>
              </a:spcAft>
              <a:defRPr/>
            </a:pPr>
            <a:r>
              <a:rPr lang="zh-CN" altLang="zh-CN" sz="2400" b="1" dirty="0">
                <a:latin typeface="楷体" pitchFamily="49" charset="-122"/>
                <a:ea typeface="楷体" pitchFamily="49" charset="-122"/>
              </a:rPr>
              <a:t>期劳动合同，约定试用期</a:t>
            </a:r>
            <a:r>
              <a:rPr lang="en-US" altLang="zh-CN" sz="2400" b="1" dirty="0">
                <a:latin typeface="楷体" pitchFamily="49" charset="-122"/>
                <a:ea typeface="楷体" pitchFamily="49" charset="-122"/>
              </a:rPr>
              <a:t>6</a:t>
            </a:r>
            <a:r>
              <a:rPr lang="zh-CN" altLang="zh-CN" sz="2400" b="1" dirty="0">
                <a:latin typeface="楷体" pitchFamily="49" charset="-122"/>
                <a:ea typeface="楷体" pitchFamily="49" charset="-122"/>
              </a:rPr>
              <a:t>个月。</a:t>
            </a:r>
            <a:r>
              <a:rPr lang="en-US" altLang="zh-CN" sz="2400" b="1" dirty="0">
                <a:latin typeface="楷体" pitchFamily="49" charset="-122"/>
                <a:ea typeface="楷体" pitchFamily="49" charset="-122"/>
              </a:rPr>
              <a:t> </a:t>
            </a:r>
            <a:r>
              <a:rPr lang="zh-CN" altLang="zh-CN" sz="2400" b="1" dirty="0">
                <a:latin typeface="楷体" pitchFamily="49" charset="-122"/>
                <a:ea typeface="楷体" pitchFamily="49" charset="-122"/>
              </a:rPr>
              <a:t>上班后不久，公司即安排黄</a:t>
            </a:r>
            <a:endParaRPr lang="en-US" altLang="zh-CN" sz="2400" b="1" dirty="0">
              <a:latin typeface="楷体" pitchFamily="49" charset="-122"/>
              <a:ea typeface="楷体" pitchFamily="49" charset="-122"/>
            </a:endParaRPr>
          </a:p>
          <a:p>
            <a:pPr algn="l" fontAlgn="auto">
              <a:lnSpc>
                <a:spcPts val="2700"/>
              </a:lnSpc>
              <a:spcBef>
                <a:spcPts val="0"/>
              </a:spcBef>
              <a:spcAft>
                <a:spcPts val="0"/>
              </a:spcAft>
              <a:defRPr/>
            </a:pPr>
            <a:r>
              <a:rPr lang="zh-CN" altLang="zh-CN" sz="2400" b="1" dirty="0">
                <a:latin typeface="楷体" pitchFamily="49" charset="-122"/>
                <a:ea typeface="楷体" pitchFamily="49" charset="-122"/>
              </a:rPr>
              <a:t>小姐脱产培训业务技术</a:t>
            </a:r>
            <a:r>
              <a:rPr lang="en-US" altLang="zh-CN" sz="2400" b="1" dirty="0">
                <a:latin typeface="楷体" pitchFamily="49" charset="-122"/>
                <a:ea typeface="楷体" pitchFamily="49" charset="-122"/>
              </a:rPr>
              <a:t>2</a:t>
            </a:r>
            <a:r>
              <a:rPr lang="zh-CN" altLang="zh-CN" sz="2400" b="1" dirty="0">
                <a:latin typeface="楷体" pitchFamily="49" charset="-122"/>
                <a:ea typeface="楷体" pitchFamily="49" charset="-122"/>
              </a:rPr>
              <a:t>个月。</a:t>
            </a:r>
            <a:r>
              <a:rPr lang="en-US" altLang="zh-CN" sz="2400" b="1" dirty="0">
                <a:latin typeface="楷体" pitchFamily="49" charset="-122"/>
                <a:ea typeface="楷体" pitchFamily="49" charset="-122"/>
              </a:rPr>
              <a:t> </a:t>
            </a:r>
            <a:r>
              <a:rPr lang="zh-CN" altLang="zh-CN" sz="2400" b="1" dirty="0">
                <a:latin typeface="楷体" pitchFamily="49" charset="-122"/>
                <a:ea typeface="楷体" pitchFamily="49" charset="-122"/>
              </a:rPr>
              <a:t>培训期间，黄小姐结识了同行</a:t>
            </a:r>
            <a:endParaRPr lang="en-US" altLang="zh-CN" sz="2400" b="1" dirty="0">
              <a:latin typeface="楷体" pitchFamily="49" charset="-122"/>
              <a:ea typeface="楷体" pitchFamily="49" charset="-122"/>
            </a:endParaRPr>
          </a:p>
          <a:p>
            <a:pPr algn="l" fontAlgn="auto">
              <a:lnSpc>
                <a:spcPts val="2700"/>
              </a:lnSpc>
              <a:spcBef>
                <a:spcPts val="0"/>
              </a:spcBef>
              <a:spcAft>
                <a:spcPts val="0"/>
              </a:spcAft>
              <a:defRPr/>
            </a:pPr>
            <a:r>
              <a:rPr lang="zh-CN" altLang="zh-CN" sz="2400" b="1" dirty="0">
                <a:latin typeface="楷体" pitchFamily="49" charset="-122"/>
                <a:ea typeface="楷体" pitchFamily="49" charset="-122"/>
              </a:rPr>
              <a:t>李某，李某劝说黄小姐到自己所在公司工作。黄小姐结束培训</a:t>
            </a:r>
            <a:endParaRPr lang="en-US" altLang="zh-CN" sz="2400" b="1" dirty="0">
              <a:latin typeface="楷体" pitchFamily="49" charset="-122"/>
              <a:ea typeface="楷体" pitchFamily="49" charset="-122"/>
            </a:endParaRPr>
          </a:p>
          <a:p>
            <a:pPr algn="l" fontAlgn="auto">
              <a:lnSpc>
                <a:spcPts val="2700"/>
              </a:lnSpc>
              <a:spcBef>
                <a:spcPts val="0"/>
              </a:spcBef>
              <a:spcAft>
                <a:spcPts val="0"/>
              </a:spcAft>
              <a:defRPr/>
            </a:pPr>
            <a:r>
              <a:rPr lang="zh-CN" altLang="zh-CN" sz="2400" b="1" dirty="0">
                <a:latin typeface="楷体" pitchFamily="49" charset="-122"/>
                <a:ea typeface="楷体" pitchFamily="49" charset="-122"/>
              </a:rPr>
              <a:t>回公司上班后，提出解除劳动合同</a:t>
            </a:r>
            <a:r>
              <a:rPr lang="zh-CN" altLang="en-US" sz="2400" b="1" dirty="0">
                <a:latin typeface="楷体" pitchFamily="49" charset="-122"/>
                <a:ea typeface="楷体" pitchFamily="49" charset="-122"/>
              </a:rPr>
              <a:t>。</a:t>
            </a:r>
            <a:endParaRPr lang="en-US" altLang="zh-CN" sz="2400" b="1" dirty="0">
              <a:latin typeface="楷体" pitchFamily="49" charset="-122"/>
              <a:ea typeface="楷体" pitchFamily="49" charset="-122"/>
            </a:endParaRPr>
          </a:p>
          <a:p>
            <a:pPr algn="l" fontAlgn="auto">
              <a:lnSpc>
                <a:spcPts val="2700"/>
              </a:lnSpc>
              <a:spcBef>
                <a:spcPts val="0"/>
              </a:spcBef>
              <a:spcAft>
                <a:spcPts val="0"/>
              </a:spcAft>
              <a:defRPr/>
            </a:pPr>
            <a:r>
              <a:rPr lang="en-US" altLang="zh-CN" sz="2400" b="1" dirty="0">
                <a:latin typeface="楷体" pitchFamily="49" charset="-122"/>
                <a:ea typeface="楷体" pitchFamily="49" charset="-122"/>
              </a:rPr>
              <a:t>    </a:t>
            </a:r>
            <a:r>
              <a:rPr lang="zh-CN" altLang="zh-CN" sz="2400" b="1" dirty="0">
                <a:latin typeface="楷体" pitchFamily="49" charset="-122"/>
                <a:ea typeface="楷体" pitchFamily="49" charset="-122"/>
              </a:rPr>
              <a:t>公司认为，黄小姐由公司出资参加业务技术培训，培训刚</a:t>
            </a:r>
            <a:endParaRPr lang="en-US" altLang="zh-CN" sz="2400" b="1" dirty="0">
              <a:latin typeface="楷体" pitchFamily="49" charset="-122"/>
              <a:ea typeface="楷体" pitchFamily="49" charset="-122"/>
            </a:endParaRPr>
          </a:p>
          <a:p>
            <a:pPr algn="l" fontAlgn="auto">
              <a:lnSpc>
                <a:spcPts val="2700"/>
              </a:lnSpc>
              <a:spcBef>
                <a:spcPts val="0"/>
              </a:spcBef>
              <a:spcAft>
                <a:spcPts val="0"/>
              </a:spcAft>
              <a:defRPr/>
            </a:pPr>
            <a:r>
              <a:rPr lang="zh-CN" altLang="zh-CN" sz="2400" b="1" dirty="0">
                <a:latin typeface="楷体" pitchFamily="49" charset="-122"/>
                <a:ea typeface="楷体" pitchFamily="49" charset="-122"/>
              </a:rPr>
              <a:t>结束，还未为公司效力，即提出解除劳动关系，浪费了公司的</a:t>
            </a:r>
            <a:endParaRPr lang="en-US" altLang="zh-CN" sz="2400" b="1" dirty="0">
              <a:latin typeface="楷体" pitchFamily="49" charset="-122"/>
              <a:ea typeface="楷体" pitchFamily="49" charset="-122"/>
            </a:endParaRPr>
          </a:p>
          <a:p>
            <a:pPr algn="l" fontAlgn="auto">
              <a:lnSpc>
                <a:spcPts val="2700"/>
              </a:lnSpc>
              <a:spcBef>
                <a:spcPts val="0"/>
              </a:spcBef>
              <a:spcAft>
                <a:spcPts val="0"/>
              </a:spcAft>
              <a:defRPr/>
            </a:pPr>
            <a:r>
              <a:rPr lang="zh-CN" altLang="zh-CN" sz="2400" b="1" dirty="0">
                <a:latin typeface="楷体" pitchFamily="49" charset="-122"/>
                <a:ea typeface="楷体" pitchFamily="49" charset="-122"/>
              </a:rPr>
              <a:t>培训费用。如果要解除劳动合同，黄小姐必须赔偿公司的培训</a:t>
            </a:r>
            <a:endParaRPr lang="en-US" altLang="zh-CN" sz="2400" b="1" dirty="0">
              <a:latin typeface="楷体" pitchFamily="49" charset="-122"/>
              <a:ea typeface="楷体" pitchFamily="49" charset="-122"/>
            </a:endParaRPr>
          </a:p>
          <a:p>
            <a:pPr algn="l" fontAlgn="auto">
              <a:lnSpc>
                <a:spcPts val="2700"/>
              </a:lnSpc>
              <a:spcBef>
                <a:spcPts val="0"/>
              </a:spcBef>
              <a:spcAft>
                <a:spcPts val="0"/>
              </a:spcAft>
              <a:defRPr/>
            </a:pPr>
            <a:r>
              <a:rPr lang="zh-CN" altLang="zh-CN" sz="2400" b="1" dirty="0">
                <a:latin typeface="楷体" pitchFamily="49" charset="-122"/>
                <a:ea typeface="楷体" pitchFamily="49" charset="-122"/>
              </a:rPr>
              <a:t>费用。黄小姐则认为：试用期期间，劳动者可以随时解除劳动</a:t>
            </a:r>
            <a:endParaRPr lang="en-US" altLang="zh-CN" sz="2400" b="1" dirty="0">
              <a:latin typeface="楷体" pitchFamily="49" charset="-122"/>
              <a:ea typeface="楷体" pitchFamily="49" charset="-122"/>
            </a:endParaRPr>
          </a:p>
          <a:p>
            <a:pPr algn="l" fontAlgn="auto">
              <a:lnSpc>
                <a:spcPts val="2700"/>
              </a:lnSpc>
              <a:spcBef>
                <a:spcPts val="0"/>
              </a:spcBef>
              <a:spcAft>
                <a:spcPts val="0"/>
              </a:spcAft>
              <a:defRPr/>
            </a:pPr>
            <a:r>
              <a:rPr lang="zh-CN" altLang="zh-CN" sz="2400" b="1" dirty="0">
                <a:latin typeface="楷体" pitchFamily="49" charset="-122"/>
                <a:ea typeface="楷体" pitchFamily="49" charset="-122"/>
              </a:rPr>
              <a:t>合同，无须赔偿培训费。</a:t>
            </a:r>
            <a:endParaRPr lang="zh-CN" altLang="en-US" sz="2400" b="1" spc="200" dirty="0">
              <a:solidFill>
                <a:schemeClr val="bg1"/>
              </a:solidFill>
              <a:latin typeface="楷体" pitchFamily="49" charset="-122"/>
              <a:ea typeface="楷体" pitchFamily="49" charset="-122"/>
            </a:endParaRPr>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8"/>
          <p:cNvSpPr>
            <a:spLocks noChangeArrowheads="1"/>
          </p:cNvSpPr>
          <p:nvPr/>
        </p:nvSpPr>
        <p:spPr bwMode="auto">
          <a:xfrm>
            <a:off x="0" y="1703388"/>
            <a:ext cx="9144000" cy="2119312"/>
          </a:xfrm>
          <a:prstGeom prst="rect">
            <a:avLst/>
          </a:prstGeom>
          <a:solidFill>
            <a:schemeClr val="tx2"/>
          </a:solidFill>
          <a:ln w="9525">
            <a:noFill/>
            <a:miter lim="800000"/>
            <a:headEnd/>
            <a:tailEnd/>
          </a:ln>
        </p:spPr>
        <p:txBody>
          <a:bodyPr anchor="ctr"/>
          <a:lstStyle/>
          <a:p>
            <a:endParaRPr lang="zh-CN" altLang="zh-CN" sz="1800">
              <a:solidFill>
                <a:srgbClr val="FFFFFF"/>
              </a:solidFill>
              <a:latin typeface="Calibri" pitchFamily="34" charset="0"/>
            </a:endParaRPr>
          </a:p>
        </p:txBody>
      </p:sp>
      <p:sp>
        <p:nvSpPr>
          <p:cNvPr id="8195" name="矩形 4"/>
          <p:cNvSpPr>
            <a:spLocks noChangeArrowheads="1"/>
          </p:cNvSpPr>
          <p:nvPr/>
        </p:nvSpPr>
        <p:spPr bwMode="auto">
          <a:xfrm>
            <a:off x="0" y="3757613"/>
            <a:ext cx="9144000" cy="222250"/>
          </a:xfrm>
          <a:prstGeom prst="rect">
            <a:avLst/>
          </a:prstGeom>
          <a:solidFill>
            <a:srgbClr val="CCDBE9"/>
          </a:solidFill>
          <a:ln w="9525">
            <a:noFill/>
            <a:miter lim="800000"/>
            <a:headEnd/>
            <a:tailEnd/>
          </a:ln>
        </p:spPr>
        <p:txBody>
          <a:bodyPr anchor="ctr"/>
          <a:lstStyle/>
          <a:p>
            <a:endParaRPr lang="zh-CN" altLang="zh-CN" sz="1800">
              <a:solidFill>
                <a:srgbClr val="FFFFFF"/>
              </a:solidFill>
              <a:latin typeface="Calibri" pitchFamily="34" charset="0"/>
            </a:endParaRPr>
          </a:p>
        </p:txBody>
      </p:sp>
      <p:pic>
        <p:nvPicPr>
          <p:cNvPr id="8196" name="Picture 4" descr="图片1"/>
          <p:cNvPicPr>
            <a:picLocks noChangeAspect="1" noChangeArrowheads="1"/>
          </p:cNvPicPr>
          <p:nvPr/>
        </p:nvPicPr>
        <p:blipFill>
          <a:blip r:embed="rId2" cstate="print"/>
          <a:srcRect/>
          <a:stretch>
            <a:fillRect/>
          </a:stretch>
        </p:blipFill>
        <p:spPr bwMode="auto">
          <a:xfrm>
            <a:off x="179388" y="265113"/>
            <a:ext cx="2520950" cy="3690937"/>
          </a:xfrm>
          <a:prstGeom prst="rect">
            <a:avLst/>
          </a:prstGeom>
          <a:noFill/>
          <a:ln w="9525">
            <a:noFill/>
            <a:miter lim="800000"/>
            <a:headEnd/>
            <a:tailEnd/>
          </a:ln>
        </p:spPr>
      </p:pic>
      <p:sp>
        <p:nvSpPr>
          <p:cNvPr id="8197" name="矩形 13"/>
          <p:cNvSpPr>
            <a:spLocks noChangeArrowheads="1"/>
          </p:cNvSpPr>
          <p:nvPr/>
        </p:nvSpPr>
        <p:spPr bwMode="auto">
          <a:xfrm>
            <a:off x="7669213" y="641350"/>
            <a:ext cx="1474787" cy="46038"/>
          </a:xfrm>
          <a:prstGeom prst="rect">
            <a:avLst/>
          </a:prstGeom>
          <a:solidFill>
            <a:schemeClr val="tx2"/>
          </a:solidFill>
          <a:ln w="9525">
            <a:noFill/>
            <a:miter lim="800000"/>
            <a:headEnd/>
            <a:tailEnd/>
          </a:ln>
        </p:spPr>
        <p:txBody>
          <a:bodyPr anchor="ctr"/>
          <a:lstStyle/>
          <a:p>
            <a:endParaRPr lang="zh-CN" altLang="zh-CN" sz="1800" i="1">
              <a:solidFill>
                <a:schemeClr val="tx2"/>
              </a:solidFill>
              <a:latin typeface="Calibri" pitchFamily="34" charset="0"/>
            </a:endParaRPr>
          </a:p>
        </p:txBody>
      </p:sp>
      <p:sp>
        <p:nvSpPr>
          <p:cNvPr id="4104" name="Text Box 8"/>
          <p:cNvSpPr txBox="1">
            <a:spLocks noChangeArrowheads="1"/>
          </p:cNvSpPr>
          <p:nvPr/>
        </p:nvSpPr>
        <p:spPr bwMode="auto">
          <a:xfrm>
            <a:off x="4143375" y="2498725"/>
            <a:ext cx="3382963" cy="585788"/>
          </a:xfrm>
          <a:prstGeom prst="rect">
            <a:avLst/>
          </a:prstGeom>
          <a:noFill/>
          <a:ln w="9525">
            <a:noFill/>
            <a:miter lim="800000"/>
            <a:headEnd/>
            <a:tailEnd/>
          </a:ln>
        </p:spPr>
        <p:txBody>
          <a:bodyPr wrap="none">
            <a:spAutoFit/>
          </a:bodyPr>
          <a:lstStyle/>
          <a:p>
            <a:pPr algn="l">
              <a:buClr>
                <a:srgbClr val="00CC00"/>
              </a:buClr>
              <a:buFont typeface="Wingdings" pitchFamily="2" charset="2"/>
              <a:buChar char="Ø"/>
            </a:pPr>
            <a:r>
              <a:rPr lang="zh-CN" altLang="en-US" sz="3200">
                <a:solidFill>
                  <a:schemeClr val="bg1"/>
                </a:solidFill>
                <a:latin typeface="Arial" pitchFamily="34" charset="0"/>
                <a:ea typeface="华康俪金黑W8" pitchFamily="1" charset="-122"/>
              </a:rPr>
              <a:t>招聘广告的性质</a:t>
            </a:r>
            <a:endParaRPr lang="zh-CN" sz="3200">
              <a:solidFill>
                <a:schemeClr val="bg1"/>
              </a:solidFill>
              <a:latin typeface="Arial" pitchFamily="34" charset="0"/>
              <a:ea typeface="华康俪金黑W8" pitchFamily="1" charset="-122"/>
            </a:endParaRPr>
          </a:p>
        </p:txBody>
      </p:sp>
      <p:sp>
        <p:nvSpPr>
          <p:cNvPr id="4105" name="Text Box 9"/>
          <p:cNvSpPr txBox="1">
            <a:spLocks noChangeArrowheads="1"/>
          </p:cNvSpPr>
          <p:nvPr/>
        </p:nvSpPr>
        <p:spPr bwMode="auto">
          <a:xfrm>
            <a:off x="2987824" y="1955799"/>
            <a:ext cx="5108575" cy="585787"/>
          </a:xfrm>
          <a:prstGeom prst="rect">
            <a:avLst/>
          </a:prstGeom>
          <a:noFill/>
          <a:ln w="9525">
            <a:noFill/>
            <a:miter lim="800000"/>
            <a:headEnd/>
            <a:tailEnd/>
          </a:ln>
        </p:spPr>
        <p:txBody>
          <a:bodyPr wrap="none">
            <a:spAutoFit/>
          </a:bodyPr>
          <a:lstStyle/>
          <a:p>
            <a:pPr algn="l"/>
            <a:r>
              <a:rPr lang="zh-CN" sz="3200" dirty="0">
                <a:solidFill>
                  <a:schemeClr val="bg1"/>
                </a:solidFill>
                <a:latin typeface="Arial" pitchFamily="34" charset="0"/>
                <a:ea typeface="华康俪金黑W8" pitchFamily="1" charset="-122"/>
              </a:rPr>
              <a:t>一</a:t>
            </a:r>
            <a:r>
              <a:rPr lang="zh-CN" altLang="en-US" sz="3200" dirty="0">
                <a:solidFill>
                  <a:schemeClr val="bg1"/>
                </a:solidFill>
                <a:latin typeface="Arial" pitchFamily="34" charset="0"/>
                <a:ea typeface="华康俪金黑W8" pitchFamily="1" charset="-122"/>
              </a:rPr>
              <a:t>、招聘录用中的法律问题</a:t>
            </a:r>
            <a:endParaRPr lang="zh-CN" sz="3200" dirty="0">
              <a:solidFill>
                <a:schemeClr val="bg1"/>
              </a:solidFill>
              <a:latin typeface="Arial" pitchFamily="34" charset="0"/>
              <a:ea typeface="华康俪金黑W8" pitchFamily="1"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05"/>
                                        </p:tgtEl>
                                        <p:attrNameLst>
                                          <p:attrName>style.visibility</p:attrName>
                                        </p:attrNameLst>
                                      </p:cBhvr>
                                      <p:to>
                                        <p:strVal val="visible"/>
                                      </p:to>
                                    </p:set>
                                    <p:animEffect transition="in" filter="fade">
                                      <p:cBhvr>
                                        <p:cTn id="7" dur="500"/>
                                        <p:tgtEl>
                                          <p:spTgt spid="4105"/>
                                        </p:tgtEl>
                                      </p:cBhvr>
                                    </p:animEffect>
                                    <p:anim calcmode="lin" valueType="num">
                                      <p:cBhvr>
                                        <p:cTn id="8" dur="500" fill="hold"/>
                                        <p:tgtEl>
                                          <p:spTgt spid="4105"/>
                                        </p:tgtEl>
                                        <p:attrNameLst>
                                          <p:attrName>ppt_x</p:attrName>
                                        </p:attrNameLst>
                                      </p:cBhvr>
                                      <p:tavLst>
                                        <p:tav tm="0">
                                          <p:val>
                                            <p:strVal val="#ppt_x"/>
                                          </p:val>
                                        </p:tav>
                                        <p:tav tm="100000">
                                          <p:val>
                                            <p:strVal val="#ppt_x"/>
                                          </p:val>
                                        </p:tav>
                                      </p:tavLst>
                                    </p:anim>
                                    <p:anim calcmode="lin" valueType="num">
                                      <p:cBhvr>
                                        <p:cTn id="9" dur="500" fill="hold"/>
                                        <p:tgtEl>
                                          <p:spTgt spid="410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xit" presetSubtype="0" fill="hold" grpId="1" nodeType="afterEffect">
                                  <p:stCondLst>
                                    <p:cond delay="1000"/>
                                  </p:stCondLst>
                                  <p:childTnLst>
                                    <p:animEffect transition="out" filter="fade">
                                      <p:cBhvr>
                                        <p:cTn id="12" dur="500"/>
                                        <p:tgtEl>
                                          <p:spTgt spid="4105"/>
                                        </p:tgtEl>
                                      </p:cBhvr>
                                    </p:animEffect>
                                    <p:anim calcmode="lin" valueType="num">
                                      <p:cBhvr>
                                        <p:cTn id="13" dur="500"/>
                                        <p:tgtEl>
                                          <p:spTgt spid="4105"/>
                                        </p:tgtEl>
                                        <p:attrNameLst>
                                          <p:attrName>ppt_x</p:attrName>
                                        </p:attrNameLst>
                                      </p:cBhvr>
                                      <p:tavLst>
                                        <p:tav tm="0">
                                          <p:val>
                                            <p:strVal val="ppt_x"/>
                                          </p:val>
                                        </p:tav>
                                        <p:tav tm="100000">
                                          <p:val>
                                            <p:strVal val="ppt_x"/>
                                          </p:val>
                                        </p:tav>
                                      </p:tavLst>
                                    </p:anim>
                                    <p:anim calcmode="lin" valueType="num">
                                      <p:cBhvr>
                                        <p:cTn id="14" dur="500"/>
                                        <p:tgtEl>
                                          <p:spTgt spid="4105"/>
                                        </p:tgtEl>
                                        <p:attrNameLst>
                                          <p:attrName>ppt_y</p:attrName>
                                        </p:attrNameLst>
                                      </p:cBhvr>
                                      <p:tavLst>
                                        <p:tav tm="0">
                                          <p:val>
                                            <p:strVal val="ppt_y"/>
                                          </p:val>
                                        </p:tav>
                                        <p:tav tm="100000">
                                          <p:val>
                                            <p:strVal val="ppt_y-.1"/>
                                          </p:val>
                                        </p:tav>
                                      </p:tavLst>
                                    </p:anim>
                                    <p:set>
                                      <p:cBhvr>
                                        <p:cTn id="15" dur="1" fill="hold">
                                          <p:stCondLst>
                                            <p:cond delay="499"/>
                                          </p:stCondLst>
                                        </p:cTn>
                                        <p:tgtEl>
                                          <p:spTgt spid="4105"/>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104"/>
                                        </p:tgtEl>
                                        <p:attrNameLst>
                                          <p:attrName>style.visibility</p:attrName>
                                        </p:attrNameLst>
                                      </p:cBhvr>
                                      <p:to>
                                        <p:strVal val="visible"/>
                                      </p:to>
                                    </p:set>
                                    <p:animEffect transition="in" filter="wipe(left)">
                                      <p:cBhvr>
                                        <p:cTn id="20" dur="500"/>
                                        <p:tgtEl>
                                          <p:spTgt spid="4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4" grpId="0" autoUpdateAnimBg="0"/>
      <p:bldP spid="4105" grpId="0" autoUpdateAnimBg="0"/>
      <p:bldP spid="4105" grpId="1"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52228" name="Text Box 7"/>
          <p:cNvSpPr txBox="1">
            <a:spLocks noChangeArrowheads="1"/>
          </p:cNvSpPr>
          <p:nvPr/>
        </p:nvSpPr>
        <p:spPr bwMode="auto">
          <a:xfrm>
            <a:off x="285750" y="141288"/>
            <a:ext cx="387826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违法约定试用期的法律责任</a:t>
            </a:r>
            <a:endParaRPr lang="zh-CN" altLang="zh-CN" sz="2400">
              <a:solidFill>
                <a:schemeClr val="bg1"/>
              </a:solidFill>
              <a:latin typeface="Arial" pitchFamily="34" charset="0"/>
              <a:ea typeface="华康俪金黑W8" pitchFamily="1" charset="-122"/>
            </a:endParaRPr>
          </a:p>
        </p:txBody>
      </p:sp>
      <p:sp>
        <p:nvSpPr>
          <p:cNvPr id="52229"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9" name="圆角矩形 8"/>
          <p:cNvSpPr/>
          <p:nvPr/>
        </p:nvSpPr>
        <p:spPr bwMode="auto">
          <a:xfrm>
            <a:off x="428596" y="1070756"/>
            <a:ext cx="8215370" cy="571504"/>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zh-CN" altLang="zh-CN"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案例</a:t>
            </a:r>
            <a:r>
              <a:rPr lang="zh-CN" alt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十一</a:t>
            </a:r>
            <a:r>
              <a:rPr lang="zh-CN" altLang="zh-CN"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：员工试用期辞职应否赔偿单位支付的培训费？</a:t>
            </a:r>
          </a:p>
        </p:txBody>
      </p:sp>
      <p:pic>
        <p:nvPicPr>
          <p:cNvPr id="52231" name="Picture 2" descr="http://pic.nipic.com/2007-08-04/200784101226256_2.jpg"/>
          <p:cNvPicPr>
            <a:picLocks noChangeAspect="1" noChangeArrowheads="1"/>
          </p:cNvPicPr>
          <p:nvPr/>
        </p:nvPicPr>
        <p:blipFill>
          <a:blip r:embed="rId4" cstate="print"/>
          <a:srcRect/>
          <a:stretch>
            <a:fillRect/>
          </a:stretch>
        </p:blipFill>
        <p:spPr bwMode="auto">
          <a:xfrm>
            <a:off x="571500" y="1998663"/>
            <a:ext cx="1108075" cy="1520825"/>
          </a:xfrm>
          <a:prstGeom prst="rect">
            <a:avLst/>
          </a:prstGeom>
          <a:noFill/>
          <a:ln w="9525">
            <a:noFill/>
            <a:miter lim="800000"/>
            <a:headEnd/>
            <a:tailEnd/>
          </a:ln>
        </p:spPr>
      </p:pic>
      <p:sp>
        <p:nvSpPr>
          <p:cNvPr id="52232" name="AutoShape 2" descr="http://t2.baidu.com/it/u=3714847239,3700258922&amp;fm=0&amp;gp=0.jpg">
            <a:hlinkClick r:id="rId5"/>
          </p:cNvPr>
          <p:cNvSpPr>
            <a:spLocks noChangeAspect="1" noChangeArrowheads="1"/>
          </p:cNvSpPr>
          <p:nvPr/>
        </p:nvSpPr>
        <p:spPr bwMode="auto">
          <a:xfrm>
            <a:off x="4421188" y="-144463"/>
            <a:ext cx="304800" cy="304801"/>
          </a:xfrm>
          <a:prstGeom prst="rect">
            <a:avLst/>
          </a:prstGeom>
          <a:noFill/>
          <a:ln w="9525">
            <a:noFill/>
            <a:miter lim="800000"/>
            <a:headEnd/>
            <a:tailEnd/>
          </a:ln>
        </p:spPr>
        <p:txBody>
          <a:bodyPr/>
          <a:lstStyle/>
          <a:p>
            <a:endParaRPr lang="zh-CN" altLang="en-US"/>
          </a:p>
        </p:txBody>
      </p:sp>
      <p:sp>
        <p:nvSpPr>
          <p:cNvPr id="52233" name="AutoShape 4" descr="http://t2.baidu.com/it/u=3714847239,3700258922&amp;fm=0&amp;gp=0.jpg">
            <a:hlinkClick r:id="rId5"/>
          </p:cNvPr>
          <p:cNvSpPr>
            <a:spLocks noChangeAspect="1" noChangeArrowheads="1"/>
          </p:cNvSpPr>
          <p:nvPr/>
        </p:nvSpPr>
        <p:spPr bwMode="auto">
          <a:xfrm>
            <a:off x="4421188" y="-144463"/>
            <a:ext cx="304800" cy="304801"/>
          </a:xfrm>
          <a:prstGeom prst="rect">
            <a:avLst/>
          </a:prstGeom>
          <a:noFill/>
          <a:ln w="9525">
            <a:noFill/>
            <a:miter lim="800000"/>
            <a:headEnd/>
            <a:tailEnd/>
          </a:ln>
        </p:spPr>
        <p:txBody>
          <a:bodyPr/>
          <a:lstStyle/>
          <a:p>
            <a:endParaRPr lang="zh-CN" altLang="en-US"/>
          </a:p>
        </p:txBody>
      </p:sp>
      <p:pic>
        <p:nvPicPr>
          <p:cNvPr id="52234" name="Picture 2" descr="http://www.tucoo.com/korea_illust/Business_Icon/images/icon_085191116.jpg"/>
          <p:cNvPicPr>
            <a:picLocks noChangeAspect="1" noChangeArrowheads="1"/>
          </p:cNvPicPr>
          <p:nvPr/>
        </p:nvPicPr>
        <p:blipFill>
          <a:blip r:embed="rId6" cstate="print"/>
          <a:srcRect/>
          <a:stretch>
            <a:fillRect/>
          </a:stretch>
        </p:blipFill>
        <p:spPr bwMode="auto">
          <a:xfrm>
            <a:off x="428625" y="3929063"/>
            <a:ext cx="1357313" cy="1201737"/>
          </a:xfrm>
          <a:prstGeom prst="rect">
            <a:avLst/>
          </a:prstGeom>
          <a:noFill/>
          <a:ln w="9525">
            <a:noFill/>
            <a:miter lim="800000"/>
            <a:headEnd/>
            <a:tailEnd/>
          </a:ln>
        </p:spPr>
      </p:pic>
      <p:grpSp>
        <p:nvGrpSpPr>
          <p:cNvPr id="52235" name="组合 9"/>
          <p:cNvGrpSpPr>
            <a:grpSpLocks/>
          </p:cNvGrpSpPr>
          <p:nvPr/>
        </p:nvGrpSpPr>
        <p:grpSpPr bwMode="auto">
          <a:xfrm>
            <a:off x="1928813" y="1927225"/>
            <a:ext cx="6643687" cy="1516063"/>
            <a:chOff x="2071670" y="1428736"/>
            <a:chExt cx="6132885" cy="1515729"/>
          </a:xfrm>
        </p:grpSpPr>
        <p:sp>
          <p:nvSpPr>
            <p:cNvPr id="14" name="矩形 38"/>
            <p:cNvSpPr>
              <a:spLocks noChangeArrowheads="1"/>
            </p:cNvSpPr>
            <p:nvPr/>
          </p:nvSpPr>
          <p:spPr bwMode="auto">
            <a:xfrm>
              <a:off x="2071670" y="1428736"/>
              <a:ext cx="3489223" cy="498365"/>
            </a:xfrm>
            <a:prstGeom prst="rect">
              <a:avLst/>
            </a:prstGeom>
            <a:noFill/>
            <a:ln w="9525">
              <a:noFill/>
              <a:miter lim="800000"/>
              <a:headEnd/>
              <a:tailEnd/>
            </a:ln>
          </p:spPr>
          <p:txBody>
            <a:bodyPr>
              <a:spAutoFit/>
            </a:bodyPr>
            <a:lstStyle/>
            <a:p>
              <a:pPr algn="just" eaLnBrk="0" hangingPunct="0">
                <a:lnSpc>
                  <a:spcPct val="120000"/>
                </a:lnSpc>
                <a:defRPr/>
              </a:pPr>
              <a:r>
                <a:rPr lang="zh-CN" altLang="en-US" sz="2400" b="1" dirty="0">
                  <a:solidFill>
                    <a:schemeClr val="tx1">
                      <a:lumMod val="95000"/>
                      <a:lumOff val="5000"/>
                    </a:schemeClr>
                  </a:solidFill>
                  <a:latin typeface="微软雅黑" pitchFamily="34" charset="-122"/>
                  <a:ea typeface="微软雅黑" pitchFamily="34" charset="-122"/>
                  <a:cs typeface="Times New Roman" pitchFamily="18" charset="0"/>
                </a:rPr>
                <a:t>试用期内任意解除：</a:t>
              </a:r>
              <a:endParaRPr lang="en-US" altLang="zh-CN" sz="2400" b="1" dirty="0">
                <a:solidFill>
                  <a:schemeClr val="tx1">
                    <a:lumMod val="95000"/>
                    <a:lumOff val="5000"/>
                  </a:schemeClr>
                </a:solidFill>
                <a:latin typeface="微软雅黑" pitchFamily="34" charset="-122"/>
                <a:ea typeface="微软雅黑" pitchFamily="34" charset="-122"/>
                <a:cs typeface="Times New Roman" pitchFamily="18" charset="0"/>
              </a:endParaRPr>
            </a:p>
          </p:txBody>
        </p:sp>
        <p:sp>
          <p:nvSpPr>
            <p:cNvPr id="15" name="矩形 27"/>
            <p:cNvSpPr>
              <a:spLocks noChangeArrowheads="1"/>
            </p:cNvSpPr>
            <p:nvPr/>
          </p:nvSpPr>
          <p:spPr bwMode="auto">
            <a:xfrm>
              <a:off x="2071670" y="1928689"/>
              <a:ext cx="6132885" cy="1015776"/>
            </a:xfrm>
            <a:prstGeom prst="rect">
              <a:avLst/>
            </a:prstGeom>
            <a:noFill/>
            <a:ln w="9525">
              <a:noFill/>
              <a:miter lim="800000"/>
              <a:headEnd/>
              <a:tailEnd/>
            </a:ln>
          </p:spPr>
          <p:txBody>
            <a:bodyPr>
              <a:spAutoFit/>
            </a:bodyPr>
            <a:lstStyle/>
            <a:p>
              <a:pPr indent="266700" algn="l">
                <a:tabLst>
                  <a:tab pos="3314700" algn="l"/>
                </a:tabLst>
                <a:defRPr/>
              </a:pPr>
              <a:r>
                <a:rPr lang="zh-CN" altLang="en-US" sz="2000" dirty="0">
                  <a:solidFill>
                    <a:schemeClr val="tx1">
                      <a:lumMod val="75000"/>
                      <a:lumOff val="25000"/>
                    </a:schemeClr>
                  </a:solidFill>
                  <a:latin typeface="微软雅黑" pitchFamily="34" charset="-122"/>
                  <a:ea typeface="微软雅黑" pitchFamily="34" charset="-122"/>
                </a:rPr>
                <a:t>   只需提前三日通知用人单位即可解除，</a:t>
              </a:r>
              <a:r>
                <a:rPr lang="zh-CN" altLang="zh-CN" sz="2000" dirty="0">
                  <a:solidFill>
                    <a:schemeClr val="tx1">
                      <a:lumMod val="75000"/>
                      <a:lumOff val="25000"/>
                    </a:schemeClr>
                  </a:solidFill>
                  <a:latin typeface="微软雅黑" pitchFamily="34" charset="-122"/>
                  <a:ea typeface="微软雅黑" pitchFamily="34" charset="-122"/>
                </a:rPr>
                <a:t>尽量不要安排试用期员工做那些连续性较强、不易交接、比较重要的工作</a:t>
              </a:r>
              <a:r>
                <a:rPr lang="zh-CN" altLang="en-US" sz="2000" dirty="0">
                  <a:solidFill>
                    <a:schemeClr val="tx1">
                      <a:lumMod val="75000"/>
                      <a:lumOff val="25000"/>
                    </a:schemeClr>
                  </a:solidFill>
                  <a:latin typeface="微软雅黑" pitchFamily="34" charset="-122"/>
                  <a:ea typeface="微软雅黑" pitchFamily="34" charset="-122"/>
                </a:rPr>
                <a:t>，避免试用期员工辞职，用人单位难以应对。</a:t>
              </a:r>
            </a:p>
          </p:txBody>
        </p:sp>
        <p:cxnSp>
          <p:nvCxnSpPr>
            <p:cNvPr id="16" name="直接连接符 15"/>
            <p:cNvCxnSpPr/>
            <p:nvPr/>
          </p:nvCxnSpPr>
          <p:spPr>
            <a:xfrm>
              <a:off x="2071670" y="1928689"/>
              <a:ext cx="5867640" cy="1587"/>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2236" name="组合 14"/>
          <p:cNvGrpSpPr>
            <a:grpSpLocks/>
          </p:cNvGrpSpPr>
          <p:nvPr/>
        </p:nvGrpSpPr>
        <p:grpSpPr bwMode="auto">
          <a:xfrm>
            <a:off x="1928813" y="3571875"/>
            <a:ext cx="6643687" cy="1700213"/>
            <a:chOff x="2071670" y="1428736"/>
            <a:chExt cx="6204323" cy="1700395"/>
          </a:xfrm>
        </p:grpSpPr>
        <p:sp>
          <p:nvSpPr>
            <p:cNvPr id="18" name="矩形 38"/>
            <p:cNvSpPr>
              <a:spLocks noChangeArrowheads="1"/>
            </p:cNvSpPr>
            <p:nvPr/>
          </p:nvSpPr>
          <p:spPr bwMode="auto">
            <a:xfrm>
              <a:off x="2071670" y="1428736"/>
              <a:ext cx="5215486" cy="535045"/>
            </a:xfrm>
            <a:prstGeom prst="rect">
              <a:avLst/>
            </a:prstGeom>
            <a:noFill/>
            <a:ln w="9525">
              <a:noFill/>
              <a:miter lim="800000"/>
              <a:headEnd/>
              <a:tailEnd/>
            </a:ln>
          </p:spPr>
          <p:txBody>
            <a:bodyPr>
              <a:spAutoFit/>
            </a:bodyPr>
            <a:lstStyle/>
            <a:p>
              <a:pPr algn="just" eaLnBrk="0" hangingPunct="0">
                <a:lnSpc>
                  <a:spcPct val="120000"/>
                </a:lnSpc>
                <a:defRPr/>
              </a:pPr>
              <a:r>
                <a:rPr lang="zh-CN" altLang="en-US" sz="2400" b="1" dirty="0">
                  <a:solidFill>
                    <a:schemeClr val="tx1">
                      <a:lumMod val="95000"/>
                      <a:lumOff val="5000"/>
                    </a:schemeClr>
                  </a:solidFill>
                  <a:latin typeface="微软雅黑" pitchFamily="34" charset="-122"/>
                  <a:ea typeface="微软雅黑" pitchFamily="34" charset="-122"/>
                  <a:cs typeface="Times New Roman" pitchFamily="18" charset="0"/>
                </a:rPr>
                <a:t>谨慎安排技术培训：</a:t>
              </a:r>
              <a:endParaRPr lang="en-US" altLang="zh-CN" sz="2400" b="1" dirty="0">
                <a:solidFill>
                  <a:schemeClr val="tx1">
                    <a:lumMod val="95000"/>
                    <a:lumOff val="5000"/>
                  </a:schemeClr>
                </a:solidFill>
                <a:latin typeface="微软雅黑" pitchFamily="34" charset="-122"/>
                <a:ea typeface="微软雅黑" pitchFamily="34" charset="-122"/>
                <a:cs typeface="Times New Roman" pitchFamily="18" charset="0"/>
              </a:endParaRPr>
            </a:p>
          </p:txBody>
        </p:sp>
        <p:sp>
          <p:nvSpPr>
            <p:cNvPr id="19" name="矩形 27"/>
            <p:cNvSpPr>
              <a:spLocks noChangeArrowheads="1"/>
            </p:cNvSpPr>
            <p:nvPr/>
          </p:nvSpPr>
          <p:spPr bwMode="auto">
            <a:xfrm>
              <a:off x="2142831" y="1928853"/>
              <a:ext cx="6133162" cy="1200278"/>
            </a:xfrm>
            <a:prstGeom prst="rect">
              <a:avLst/>
            </a:prstGeom>
            <a:noFill/>
            <a:ln w="9525">
              <a:noFill/>
              <a:miter lim="800000"/>
              <a:headEnd/>
              <a:tailEnd/>
            </a:ln>
          </p:spPr>
          <p:txBody>
            <a:bodyPr>
              <a:spAutoFit/>
            </a:bodyPr>
            <a:lstStyle/>
            <a:p>
              <a:pPr indent="266700" algn="l">
                <a:lnSpc>
                  <a:spcPct val="120000"/>
                </a:lnSpc>
                <a:buClr>
                  <a:srgbClr val="FFFF00"/>
                </a:buClr>
                <a:tabLst>
                  <a:tab pos="3314700" algn="l"/>
                </a:tabLst>
                <a:defRPr/>
              </a:pPr>
              <a:r>
                <a:rPr lang="zh-CN" altLang="en-US" sz="2000" dirty="0">
                  <a:solidFill>
                    <a:schemeClr val="tx1">
                      <a:lumMod val="75000"/>
                      <a:lumOff val="25000"/>
                    </a:schemeClr>
                  </a:solidFill>
                  <a:latin typeface="微软雅黑" pitchFamily="34" charset="-122"/>
                  <a:ea typeface="微软雅黑" pitchFamily="34" charset="-122"/>
                </a:rPr>
                <a:t>   </a:t>
              </a:r>
              <a:r>
                <a:rPr lang="zh-CN" altLang="zh-CN" sz="2000" dirty="0">
                  <a:solidFill>
                    <a:schemeClr val="tx1">
                      <a:lumMod val="75000"/>
                      <a:lumOff val="25000"/>
                    </a:schemeClr>
                  </a:solidFill>
                  <a:latin typeface="微软雅黑" pitchFamily="34" charset="-122"/>
                  <a:ea typeface="微软雅黑" pitchFamily="34" charset="-122"/>
                </a:rPr>
                <a:t>用人单位在试用期内出资对员工进行技术培训</a:t>
              </a:r>
              <a:r>
                <a:rPr lang="zh-CN" altLang="en-US" sz="2000" dirty="0">
                  <a:solidFill>
                    <a:schemeClr val="tx1">
                      <a:lumMod val="75000"/>
                      <a:lumOff val="25000"/>
                    </a:schemeClr>
                  </a:solidFill>
                  <a:latin typeface="微软雅黑" pitchFamily="34" charset="-122"/>
                  <a:ea typeface="微软雅黑" pitchFamily="34" charset="-122"/>
                </a:rPr>
                <a:t>，</a:t>
              </a:r>
              <a:r>
                <a:rPr lang="zh-CN" altLang="zh-CN" sz="2000" dirty="0">
                  <a:solidFill>
                    <a:schemeClr val="tx1">
                      <a:lumMod val="75000"/>
                      <a:lumOff val="25000"/>
                    </a:schemeClr>
                  </a:solidFill>
                  <a:latin typeface="微软雅黑" pitchFamily="34" charset="-122"/>
                  <a:ea typeface="微软雅黑" pitchFamily="34" charset="-122"/>
                </a:rPr>
                <a:t>试用期员工在试用期内提出与用人单位解除劳动合同的，用人单位不得要求劳动者支付该项培训费用。</a:t>
              </a:r>
              <a:endParaRPr lang="zh-CN" altLang="en-US" sz="2000" dirty="0">
                <a:solidFill>
                  <a:schemeClr val="tx1">
                    <a:lumMod val="75000"/>
                    <a:lumOff val="25000"/>
                  </a:schemeClr>
                </a:solidFill>
                <a:latin typeface="微软雅黑" pitchFamily="34" charset="-122"/>
                <a:ea typeface="微软雅黑" pitchFamily="34" charset="-122"/>
              </a:endParaRPr>
            </a:p>
          </p:txBody>
        </p:sp>
        <p:cxnSp>
          <p:nvCxnSpPr>
            <p:cNvPr id="20" name="直接连接符 19"/>
            <p:cNvCxnSpPr/>
            <p:nvPr/>
          </p:nvCxnSpPr>
          <p:spPr>
            <a:xfrm>
              <a:off x="2071670" y="1928853"/>
              <a:ext cx="6004184"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矩形 8"/>
          <p:cNvSpPr>
            <a:spLocks noChangeArrowheads="1"/>
          </p:cNvSpPr>
          <p:nvPr/>
        </p:nvSpPr>
        <p:spPr bwMode="auto">
          <a:xfrm>
            <a:off x="0" y="1703388"/>
            <a:ext cx="9144000" cy="2119312"/>
          </a:xfrm>
          <a:prstGeom prst="rect">
            <a:avLst/>
          </a:prstGeom>
          <a:solidFill>
            <a:schemeClr val="tx2"/>
          </a:solidFill>
          <a:ln w="9525">
            <a:noFill/>
            <a:miter lim="800000"/>
            <a:headEnd/>
            <a:tailEnd/>
          </a:ln>
        </p:spPr>
        <p:txBody>
          <a:bodyPr anchor="ctr"/>
          <a:lstStyle/>
          <a:p>
            <a:endParaRPr lang="zh-CN" altLang="zh-CN" sz="1800">
              <a:solidFill>
                <a:srgbClr val="FFFFFF"/>
              </a:solidFill>
              <a:latin typeface="Calibri" pitchFamily="34" charset="0"/>
            </a:endParaRPr>
          </a:p>
        </p:txBody>
      </p:sp>
      <p:sp>
        <p:nvSpPr>
          <p:cNvPr id="53251" name="矩形 4"/>
          <p:cNvSpPr>
            <a:spLocks noChangeArrowheads="1"/>
          </p:cNvSpPr>
          <p:nvPr/>
        </p:nvSpPr>
        <p:spPr bwMode="auto">
          <a:xfrm>
            <a:off x="0" y="3757613"/>
            <a:ext cx="9144000" cy="222250"/>
          </a:xfrm>
          <a:prstGeom prst="rect">
            <a:avLst/>
          </a:prstGeom>
          <a:solidFill>
            <a:srgbClr val="CCDBE9"/>
          </a:solidFill>
          <a:ln w="9525">
            <a:noFill/>
            <a:miter lim="800000"/>
            <a:headEnd/>
            <a:tailEnd/>
          </a:ln>
        </p:spPr>
        <p:txBody>
          <a:bodyPr anchor="ctr"/>
          <a:lstStyle/>
          <a:p>
            <a:endParaRPr lang="zh-CN" altLang="zh-CN" sz="1800">
              <a:solidFill>
                <a:srgbClr val="FFFFFF"/>
              </a:solidFill>
              <a:latin typeface="Calibri" pitchFamily="34" charset="0"/>
            </a:endParaRPr>
          </a:p>
        </p:txBody>
      </p:sp>
      <p:pic>
        <p:nvPicPr>
          <p:cNvPr id="53252" name="Picture 4" descr="图片1"/>
          <p:cNvPicPr>
            <a:picLocks noChangeAspect="1" noChangeArrowheads="1"/>
          </p:cNvPicPr>
          <p:nvPr/>
        </p:nvPicPr>
        <p:blipFill>
          <a:blip r:embed="rId2" cstate="print"/>
          <a:srcRect/>
          <a:stretch>
            <a:fillRect/>
          </a:stretch>
        </p:blipFill>
        <p:spPr bwMode="auto">
          <a:xfrm>
            <a:off x="179388" y="265113"/>
            <a:ext cx="2520950" cy="3690937"/>
          </a:xfrm>
          <a:prstGeom prst="rect">
            <a:avLst/>
          </a:prstGeom>
          <a:noFill/>
          <a:ln w="9525">
            <a:noFill/>
            <a:miter lim="800000"/>
            <a:headEnd/>
            <a:tailEnd/>
          </a:ln>
        </p:spPr>
      </p:pic>
      <p:sp>
        <p:nvSpPr>
          <p:cNvPr id="7177" name="Text Box 9"/>
          <p:cNvSpPr txBox="1">
            <a:spLocks noChangeArrowheads="1"/>
          </p:cNvSpPr>
          <p:nvPr/>
        </p:nvSpPr>
        <p:spPr bwMode="auto">
          <a:xfrm>
            <a:off x="2357438" y="2355850"/>
            <a:ext cx="6340475" cy="554038"/>
          </a:xfrm>
          <a:prstGeom prst="rect">
            <a:avLst/>
          </a:prstGeom>
          <a:noFill/>
          <a:ln w="9525">
            <a:noFill/>
            <a:miter lim="800000"/>
            <a:headEnd/>
            <a:tailEnd/>
          </a:ln>
        </p:spPr>
        <p:txBody>
          <a:bodyPr wrap="none">
            <a:spAutoFit/>
          </a:bodyPr>
          <a:lstStyle/>
          <a:p>
            <a:pPr algn="l"/>
            <a:r>
              <a:rPr lang="zh-CN" altLang="en-US" sz="3000">
                <a:solidFill>
                  <a:schemeClr val="bg1"/>
                </a:solidFill>
                <a:latin typeface="Arial" pitchFamily="34" charset="0"/>
                <a:ea typeface="华康俪金黑W8" pitchFamily="1" charset="-122"/>
              </a:rPr>
              <a:t>四</a:t>
            </a:r>
            <a:r>
              <a:rPr lang="zh-CN" sz="3000">
                <a:solidFill>
                  <a:schemeClr val="bg1"/>
                </a:solidFill>
                <a:latin typeface="Arial" pitchFamily="34" charset="0"/>
                <a:ea typeface="华康俪金黑W8" pitchFamily="1" charset="-122"/>
              </a:rPr>
              <a:t>、</a:t>
            </a:r>
            <a:r>
              <a:rPr lang="zh-CN" altLang="en-US" sz="3000">
                <a:solidFill>
                  <a:schemeClr val="bg1"/>
                </a:solidFill>
                <a:latin typeface="Arial" pitchFamily="34" charset="0"/>
                <a:ea typeface="华康俪金黑W8" pitchFamily="1" charset="-122"/>
              </a:rPr>
              <a:t>规章制度制定适用中的法律问题</a:t>
            </a:r>
            <a:endParaRPr lang="zh-CN" sz="3000">
              <a:solidFill>
                <a:schemeClr val="bg1"/>
              </a:solidFill>
              <a:latin typeface="Arial" pitchFamily="34" charset="0"/>
              <a:ea typeface="华康俪金黑W8" pitchFamily="1" charset="-122"/>
            </a:endParaRPr>
          </a:p>
        </p:txBody>
      </p:sp>
      <p:sp>
        <p:nvSpPr>
          <p:cNvPr id="53255" name="矩形 13"/>
          <p:cNvSpPr>
            <a:spLocks noChangeArrowheads="1"/>
          </p:cNvSpPr>
          <p:nvPr/>
        </p:nvSpPr>
        <p:spPr bwMode="auto">
          <a:xfrm>
            <a:off x="7669213" y="641350"/>
            <a:ext cx="1474787" cy="46038"/>
          </a:xfrm>
          <a:prstGeom prst="rect">
            <a:avLst/>
          </a:prstGeom>
          <a:solidFill>
            <a:schemeClr val="tx2"/>
          </a:solidFill>
          <a:ln w="9525">
            <a:noFill/>
            <a:miter lim="800000"/>
            <a:headEnd/>
            <a:tailEnd/>
          </a:ln>
        </p:spPr>
        <p:txBody>
          <a:bodyPr anchor="ctr"/>
          <a:lstStyle/>
          <a:p>
            <a:endParaRPr lang="zh-CN" altLang="zh-CN" sz="1800" i="1">
              <a:solidFill>
                <a:schemeClr val="tx2"/>
              </a:solidFill>
              <a:latin typeface="Calibri"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fade">
                                      <p:cBhvr>
                                        <p:cTn id="7" dur="500"/>
                                        <p:tgtEl>
                                          <p:spTgt spid="7177"/>
                                        </p:tgtEl>
                                      </p:cBhvr>
                                    </p:animEffect>
                                    <p:anim calcmode="lin" valueType="num">
                                      <p:cBhvr>
                                        <p:cTn id="8" dur="500" fill="hold"/>
                                        <p:tgtEl>
                                          <p:spTgt spid="7177"/>
                                        </p:tgtEl>
                                        <p:attrNameLst>
                                          <p:attrName>ppt_x</p:attrName>
                                        </p:attrNameLst>
                                      </p:cBhvr>
                                      <p:tavLst>
                                        <p:tav tm="0">
                                          <p:val>
                                            <p:strVal val="#ppt_x"/>
                                          </p:val>
                                        </p:tav>
                                        <p:tav tm="100000">
                                          <p:val>
                                            <p:strVal val="#ppt_x"/>
                                          </p:val>
                                        </p:tav>
                                      </p:tavLst>
                                    </p:anim>
                                    <p:anim calcmode="lin" valueType="num">
                                      <p:cBhvr>
                                        <p:cTn id="9" dur="500" fill="hold"/>
                                        <p:tgtEl>
                                          <p:spTgt spid="71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54276" name="Text Box 7"/>
          <p:cNvSpPr txBox="1">
            <a:spLocks noChangeArrowheads="1"/>
          </p:cNvSpPr>
          <p:nvPr/>
        </p:nvSpPr>
        <p:spPr bwMode="auto">
          <a:xfrm>
            <a:off x="285750" y="141288"/>
            <a:ext cx="326231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规章制度对企业的意义</a:t>
            </a:r>
            <a:endParaRPr lang="zh-CN" altLang="zh-CN" sz="2400">
              <a:solidFill>
                <a:schemeClr val="bg1"/>
              </a:solidFill>
              <a:latin typeface="Arial" pitchFamily="34" charset="0"/>
              <a:ea typeface="华康俪金黑W8" pitchFamily="1" charset="-122"/>
            </a:endParaRPr>
          </a:p>
        </p:txBody>
      </p:sp>
      <p:sp>
        <p:nvSpPr>
          <p:cNvPr id="54277"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graphicFrame>
        <p:nvGraphicFramePr>
          <p:cNvPr id="11" name="图示 10"/>
          <p:cNvGraphicFramePr/>
          <p:nvPr/>
        </p:nvGraphicFramePr>
        <p:xfrm>
          <a:off x="500034" y="2142326"/>
          <a:ext cx="8072494" cy="334962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TextBox 11"/>
          <p:cNvSpPr txBox="1"/>
          <p:nvPr/>
        </p:nvSpPr>
        <p:spPr>
          <a:xfrm>
            <a:off x="1857375" y="1284288"/>
            <a:ext cx="5570538" cy="955675"/>
          </a:xfrm>
          <a:prstGeom prst="rect">
            <a:avLst/>
          </a:prstGeom>
          <a:noFill/>
        </p:spPr>
        <p:txBody>
          <a:bodyPr wrap="none">
            <a:spAutoFit/>
          </a:bodyPr>
          <a:lstStyle/>
          <a:p>
            <a:pPr algn="l">
              <a:defRPr/>
            </a:pPr>
            <a:r>
              <a:rPr lang="zh-CN" altLang="en-US" sz="2800" b="1" dirty="0">
                <a:latin typeface="+mn-ea"/>
                <a:ea typeface="+mn-ea"/>
              </a:rPr>
              <a:t>规章制度是企业管理措施的具体化</a:t>
            </a:r>
            <a:endParaRPr lang="en-US" altLang="zh-CN" sz="2800" b="1" dirty="0">
              <a:latin typeface="+mn-ea"/>
              <a:ea typeface="+mn-ea"/>
            </a:endParaRPr>
          </a:p>
          <a:p>
            <a:pPr algn="l">
              <a:defRPr/>
            </a:pPr>
            <a:r>
              <a:rPr lang="zh-CN" altLang="en-US" sz="2800" b="1" dirty="0">
                <a:latin typeface="+mn-ea"/>
                <a:ea typeface="+mn-ea"/>
              </a:rPr>
              <a:t>企业进行人力资源管理的主要依据</a:t>
            </a:r>
          </a:p>
        </p:txBody>
      </p:sp>
    </p:spTree>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顶条副本"/>
          <p:cNvPicPr>
            <a:picLocks noChangeAspect="1" noChangeArrowheads="1"/>
          </p:cNvPicPr>
          <p:nvPr/>
        </p:nvPicPr>
        <p:blipFill>
          <a:blip r:embed="rId2" cstate="print"/>
          <a:srcRect/>
          <a:stretch>
            <a:fillRect/>
          </a:stretch>
        </p:blipFill>
        <p:spPr bwMode="auto">
          <a:xfrm>
            <a:off x="0" y="0"/>
            <a:ext cx="9144000" cy="1036638"/>
          </a:xfrm>
          <a:prstGeom prst="rect">
            <a:avLst/>
          </a:prstGeom>
          <a:noFill/>
          <a:ln w="9525">
            <a:noFill/>
            <a:miter lim="800000"/>
            <a:headEnd/>
            <a:tailEnd/>
          </a:ln>
        </p:spPr>
      </p:pic>
      <p:pic>
        <p:nvPicPr>
          <p:cNvPr id="55299" name="Picture 3" descr="E:\图片下载\png图标集合\银色金属系列透明PNG图标\12.png"/>
          <p:cNvPicPr>
            <a:picLocks noChangeAspect="1" noChangeArrowheads="1"/>
          </p:cNvPicPr>
          <p:nvPr/>
        </p:nvPicPr>
        <p:blipFill>
          <a:blip r:embed="rId3" cstate="print"/>
          <a:srcRect/>
          <a:stretch>
            <a:fillRect/>
          </a:stretch>
        </p:blipFill>
        <p:spPr bwMode="auto">
          <a:xfrm>
            <a:off x="928688" y="1427163"/>
            <a:ext cx="2219325" cy="2028825"/>
          </a:xfrm>
          <a:prstGeom prst="rect">
            <a:avLst/>
          </a:prstGeom>
          <a:noFill/>
          <a:ln w="9525">
            <a:noFill/>
            <a:miter lim="800000"/>
            <a:headEnd/>
            <a:tailEnd/>
          </a:ln>
        </p:spPr>
      </p:pic>
      <p:pic>
        <p:nvPicPr>
          <p:cNvPr id="55300" name="Picture 2" descr="E:\图片下载\png图标集合\银色金属系列透明PNG图标\14.png"/>
          <p:cNvPicPr>
            <a:picLocks noChangeAspect="1" noChangeArrowheads="1"/>
          </p:cNvPicPr>
          <p:nvPr/>
        </p:nvPicPr>
        <p:blipFill>
          <a:blip r:embed="rId4" cstate="print"/>
          <a:srcRect/>
          <a:stretch>
            <a:fillRect/>
          </a:stretch>
        </p:blipFill>
        <p:spPr bwMode="auto">
          <a:xfrm>
            <a:off x="5853113" y="1498600"/>
            <a:ext cx="2219325" cy="1957388"/>
          </a:xfrm>
          <a:prstGeom prst="rect">
            <a:avLst/>
          </a:prstGeom>
          <a:noFill/>
          <a:ln w="9525">
            <a:noFill/>
            <a:miter lim="800000"/>
            <a:headEnd/>
            <a:tailEnd/>
          </a:ln>
        </p:spPr>
      </p:pic>
      <p:cxnSp>
        <p:nvCxnSpPr>
          <p:cNvPr id="6" name="直接连接符 5"/>
          <p:cNvCxnSpPr/>
          <p:nvPr/>
        </p:nvCxnSpPr>
        <p:spPr>
          <a:xfrm rot="5400000">
            <a:off x="3405188" y="2641600"/>
            <a:ext cx="2189162"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2" name="组合 92"/>
          <p:cNvGrpSpPr>
            <a:grpSpLocks/>
          </p:cNvGrpSpPr>
          <p:nvPr/>
        </p:nvGrpSpPr>
        <p:grpSpPr bwMode="auto">
          <a:xfrm>
            <a:off x="2571750" y="2070100"/>
            <a:ext cx="1639888" cy="1497013"/>
            <a:chOff x="1071538" y="2857496"/>
            <a:chExt cx="1429011" cy="1428760"/>
          </a:xfrm>
        </p:grpSpPr>
        <p:grpSp>
          <p:nvGrpSpPr>
            <p:cNvPr id="3" name="组合 46"/>
            <p:cNvGrpSpPr/>
            <p:nvPr/>
          </p:nvGrpSpPr>
          <p:grpSpPr bwMode="auto">
            <a:xfrm>
              <a:off x="1071538" y="2857496"/>
              <a:ext cx="1429011" cy="1428760"/>
              <a:chOff x="4005498" y="2794379"/>
              <a:chExt cx="1269242" cy="1269242"/>
            </a:xfrm>
            <a:solidFill>
              <a:srgbClr val="58AD96"/>
            </a:solidFill>
          </p:grpSpPr>
          <p:sp>
            <p:nvSpPr>
              <p:cNvPr id="10" name="椭圆 9"/>
              <p:cNvSpPr/>
              <p:nvPr/>
            </p:nvSpPr>
            <p:spPr>
              <a:xfrm>
                <a:off x="4005498" y="2794379"/>
                <a:ext cx="1269242" cy="1269242"/>
              </a:xfrm>
              <a:prstGeom prst="ellipse">
                <a:avLst/>
              </a:prstGeom>
              <a:solidFill>
                <a:srgbClr val="2B9BD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a:p>
            </p:txBody>
          </p:sp>
          <p:sp>
            <p:nvSpPr>
              <p:cNvPr id="11" name="椭圆 4"/>
              <p:cNvSpPr/>
              <p:nvPr/>
            </p:nvSpPr>
            <p:spPr>
              <a:xfrm>
                <a:off x="4137655" y="2926538"/>
                <a:ext cx="1004922" cy="1004923"/>
              </a:xfrm>
              <a:prstGeom prst="ellipse">
                <a:avLst/>
              </a:prstGeom>
              <a:solidFill>
                <a:srgbClr val="2B9BD3"/>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sz="2400" b="1" dirty="0">
                  <a:latin typeface="微软雅黑" pitchFamily="34" charset="-122"/>
                </a:endParaRPr>
              </a:p>
            </p:txBody>
          </p:sp>
        </p:grpSp>
        <p:sp>
          <p:nvSpPr>
            <p:cNvPr id="9" name="Text Box 6"/>
            <p:cNvSpPr txBox="1">
              <a:spLocks noChangeArrowheads="1"/>
            </p:cNvSpPr>
            <p:nvPr/>
          </p:nvSpPr>
          <p:spPr bwMode="auto">
            <a:xfrm>
              <a:off x="1382794" y="3418091"/>
              <a:ext cx="805115" cy="386356"/>
            </a:xfrm>
            <a:prstGeom prst="rect">
              <a:avLst/>
            </a:prstGeom>
            <a:noFill/>
            <a:ln w="9525">
              <a:noFill/>
              <a:miter lim="800000"/>
              <a:headEnd/>
              <a:tailEnd/>
            </a:ln>
          </p:spPr>
          <p:txBody>
            <a:bodyPr wrap="none" lIns="0" tIns="0" rIns="0" bIns="0">
              <a:spAutoFit/>
            </a:bodyPr>
            <a:lstStyle/>
            <a:p>
              <a:pPr>
                <a:tabLst>
                  <a:tab pos="0" algn="l"/>
                  <a:tab pos="914400" algn="l"/>
                </a:tabLst>
                <a:defRPr/>
              </a:pPr>
              <a:r>
                <a:rPr lang="zh-CN" altLang="en-US" sz="2400" b="1" dirty="0">
                  <a:ln w="10541" cmpd="sng">
                    <a:noFill/>
                    <a:prstDash val="solid"/>
                  </a:ln>
                  <a:solidFill>
                    <a:schemeClr val="bg1"/>
                  </a:solidFill>
                  <a:latin typeface="微软雅黑" pitchFamily="34" charset="-122"/>
                  <a:ea typeface="微软雅黑" pitchFamily="34" charset="-122"/>
                  <a:cs typeface="+mj-cs"/>
                </a:rPr>
                <a:t>作用一</a:t>
              </a:r>
              <a:endParaRPr lang="ja-JP" altLang="en-US" sz="2400" b="1" dirty="0">
                <a:ln w="10541" cmpd="sng">
                  <a:noFill/>
                  <a:prstDash val="solid"/>
                </a:ln>
                <a:solidFill>
                  <a:schemeClr val="bg1"/>
                </a:solidFill>
                <a:latin typeface="微软雅黑" pitchFamily="34" charset="-122"/>
                <a:ea typeface="微软雅黑" pitchFamily="34" charset="-122"/>
                <a:cs typeface="+mj-cs"/>
              </a:endParaRPr>
            </a:p>
          </p:txBody>
        </p:sp>
      </p:grpSp>
      <p:grpSp>
        <p:nvGrpSpPr>
          <p:cNvPr id="7" name="组合 34"/>
          <p:cNvGrpSpPr>
            <a:grpSpLocks/>
          </p:cNvGrpSpPr>
          <p:nvPr/>
        </p:nvGrpSpPr>
        <p:grpSpPr bwMode="auto">
          <a:xfrm>
            <a:off x="4856163" y="1998663"/>
            <a:ext cx="1639887" cy="1568450"/>
            <a:chOff x="2835450" y="2857496"/>
            <a:chExt cx="1429011" cy="1428760"/>
          </a:xfrm>
        </p:grpSpPr>
        <p:grpSp>
          <p:nvGrpSpPr>
            <p:cNvPr id="8" name="组合 46"/>
            <p:cNvGrpSpPr/>
            <p:nvPr/>
          </p:nvGrpSpPr>
          <p:grpSpPr bwMode="auto">
            <a:xfrm>
              <a:off x="2835450" y="2857496"/>
              <a:ext cx="1429011" cy="1428760"/>
              <a:chOff x="4005498" y="2794379"/>
              <a:chExt cx="1269242" cy="1269242"/>
            </a:xfrm>
            <a:solidFill>
              <a:srgbClr val="58AD96"/>
            </a:solidFill>
          </p:grpSpPr>
          <p:sp>
            <p:nvSpPr>
              <p:cNvPr id="15" name="椭圆 14"/>
              <p:cNvSpPr/>
              <p:nvPr/>
            </p:nvSpPr>
            <p:spPr>
              <a:xfrm>
                <a:off x="4005498" y="2794379"/>
                <a:ext cx="1269242" cy="1269242"/>
              </a:xfrm>
              <a:prstGeom prst="ellipse">
                <a:avLst/>
              </a:prstGeom>
              <a:solidFill>
                <a:srgbClr val="99CC3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a:p>
            </p:txBody>
          </p:sp>
          <p:sp>
            <p:nvSpPr>
              <p:cNvPr id="16" name="椭圆 4"/>
              <p:cNvSpPr/>
              <p:nvPr/>
            </p:nvSpPr>
            <p:spPr>
              <a:xfrm>
                <a:off x="4137655" y="2926538"/>
                <a:ext cx="1004922" cy="1004923"/>
              </a:xfrm>
              <a:prstGeom prst="ellipse">
                <a:avLst/>
              </a:prstGeom>
              <a:solidFill>
                <a:srgbClr val="99CC3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sz="2400" b="1" dirty="0">
                  <a:latin typeface="微软雅黑" pitchFamily="34" charset="-122"/>
                </a:endParaRPr>
              </a:p>
            </p:txBody>
          </p:sp>
        </p:grpSp>
        <p:sp>
          <p:nvSpPr>
            <p:cNvPr id="14" name="Text Box 6"/>
            <p:cNvSpPr txBox="1">
              <a:spLocks noChangeArrowheads="1"/>
            </p:cNvSpPr>
            <p:nvPr/>
          </p:nvSpPr>
          <p:spPr bwMode="auto">
            <a:xfrm>
              <a:off x="3210340" y="3418588"/>
              <a:ext cx="805116" cy="386112"/>
            </a:xfrm>
            <a:prstGeom prst="rect">
              <a:avLst/>
            </a:prstGeom>
            <a:noFill/>
            <a:ln w="9525">
              <a:noFill/>
              <a:miter lim="800000"/>
              <a:headEnd/>
              <a:tailEnd/>
            </a:ln>
          </p:spPr>
          <p:txBody>
            <a:bodyPr wrap="none" lIns="0" tIns="0" rIns="0" bIns="0">
              <a:spAutoFit/>
            </a:bodyPr>
            <a:lstStyle/>
            <a:p>
              <a:pPr>
                <a:tabLst>
                  <a:tab pos="0" algn="l"/>
                  <a:tab pos="914400" algn="l"/>
                </a:tabLst>
                <a:defRPr/>
              </a:pPr>
              <a:r>
                <a:rPr lang="zh-CN" altLang="en-US" sz="2400" b="1" dirty="0">
                  <a:ln w="10541" cmpd="sng">
                    <a:noFill/>
                    <a:prstDash val="solid"/>
                  </a:ln>
                  <a:solidFill>
                    <a:schemeClr val="bg1"/>
                  </a:solidFill>
                  <a:latin typeface="微软雅黑" pitchFamily="34" charset="-122"/>
                  <a:ea typeface="微软雅黑" pitchFamily="34" charset="-122"/>
                  <a:cs typeface="+mj-cs"/>
                </a:rPr>
                <a:t>作用二</a:t>
              </a:r>
              <a:endParaRPr lang="ja-JP" altLang="en-US" sz="2400" b="1" dirty="0">
                <a:ln w="10541" cmpd="sng">
                  <a:noFill/>
                  <a:prstDash val="solid"/>
                </a:ln>
                <a:solidFill>
                  <a:schemeClr val="bg1"/>
                </a:solidFill>
                <a:latin typeface="微软雅黑" pitchFamily="34" charset="-122"/>
                <a:ea typeface="微软雅黑" pitchFamily="34" charset="-122"/>
                <a:cs typeface="+mj-cs"/>
              </a:endParaRPr>
            </a:p>
          </p:txBody>
        </p:sp>
      </p:grpSp>
      <p:sp>
        <p:nvSpPr>
          <p:cNvPr id="17" name="矩形 16"/>
          <p:cNvSpPr/>
          <p:nvPr/>
        </p:nvSpPr>
        <p:spPr>
          <a:xfrm>
            <a:off x="428625" y="3868738"/>
            <a:ext cx="4286250" cy="1570037"/>
          </a:xfrm>
          <a:prstGeom prst="rect">
            <a:avLst/>
          </a:prstGeom>
        </p:spPr>
        <p:txBody>
          <a:bodyPr>
            <a:spAutoFit/>
          </a:bodyPr>
          <a:lstStyle/>
          <a:p>
            <a:pPr algn="just" eaLnBrk="0" hangingPunct="0">
              <a:defRPr/>
            </a:pPr>
            <a:r>
              <a:rPr lang="zh-CN" altLang="en-US" sz="2400" b="1" dirty="0">
                <a:solidFill>
                  <a:schemeClr val="tx1">
                    <a:lumMod val="95000"/>
                    <a:lumOff val="5000"/>
                  </a:schemeClr>
                </a:solidFill>
                <a:latin typeface="微软雅黑" pitchFamily="34" charset="-122"/>
                <a:ea typeface="微软雅黑" pitchFamily="34" charset="-122"/>
                <a:cs typeface="Times New Roman" pitchFamily="18" charset="0"/>
              </a:rPr>
              <a:t>行使用工自主权的主要形式：</a:t>
            </a:r>
          </a:p>
          <a:p>
            <a:pPr algn="l">
              <a:defRPr/>
            </a:pPr>
            <a:r>
              <a:rPr lang="zh-CN" altLang="en-US" sz="1800" b="1" dirty="0">
                <a:solidFill>
                  <a:schemeClr val="tx1">
                    <a:lumMod val="85000"/>
                    <a:lumOff val="15000"/>
                  </a:schemeClr>
                </a:solidFill>
                <a:latin typeface="华文细黑" pitchFamily="2" charset="-122"/>
                <a:ea typeface="华文细黑" pitchFamily="2" charset="-122"/>
              </a:rPr>
              <a:t>员工关系管理的很多问题</a:t>
            </a:r>
            <a:r>
              <a:rPr lang="zh-CN" altLang="zh-CN" sz="1800" b="1" dirty="0"/>
              <a:t>需要用人单</a:t>
            </a:r>
            <a:endParaRPr lang="en-US" altLang="zh-CN" sz="1800" b="1" dirty="0"/>
          </a:p>
          <a:p>
            <a:pPr algn="l">
              <a:defRPr/>
            </a:pPr>
            <a:r>
              <a:rPr lang="zh-CN" altLang="zh-CN" sz="1800" b="1" dirty="0"/>
              <a:t>位结合本单位实际情况在规章制度中</a:t>
            </a:r>
            <a:endParaRPr lang="en-US" altLang="zh-CN" sz="1800" b="1" dirty="0"/>
          </a:p>
          <a:p>
            <a:pPr algn="l">
              <a:defRPr/>
            </a:pPr>
            <a:r>
              <a:rPr lang="zh-CN" altLang="zh-CN" sz="1800" b="1" dirty="0"/>
              <a:t>予以明确</a:t>
            </a:r>
            <a:r>
              <a:rPr lang="zh-CN" altLang="en-US" sz="1800" b="1" dirty="0"/>
              <a:t>，法律并不过多干涉企业内</a:t>
            </a:r>
            <a:endParaRPr lang="en-US" altLang="zh-CN" sz="1800" b="1" dirty="0"/>
          </a:p>
          <a:p>
            <a:pPr algn="l">
              <a:defRPr/>
            </a:pPr>
            <a:r>
              <a:rPr lang="zh-CN" altLang="en-US" sz="1800" b="1" dirty="0"/>
              <a:t>部管理。</a:t>
            </a:r>
            <a:endParaRPr lang="en-US" altLang="zh-CN" sz="1800" b="1" dirty="0">
              <a:solidFill>
                <a:schemeClr val="tx1">
                  <a:lumMod val="85000"/>
                  <a:lumOff val="15000"/>
                </a:schemeClr>
              </a:solidFill>
              <a:latin typeface="华文细黑" pitchFamily="2" charset="-122"/>
              <a:ea typeface="华文细黑" pitchFamily="2" charset="-122"/>
            </a:endParaRPr>
          </a:p>
        </p:txBody>
      </p:sp>
      <p:sp>
        <p:nvSpPr>
          <p:cNvPr id="18" name="矩形 17"/>
          <p:cNvSpPr/>
          <p:nvPr/>
        </p:nvSpPr>
        <p:spPr>
          <a:xfrm>
            <a:off x="4857750" y="3857625"/>
            <a:ext cx="4286250" cy="1506538"/>
          </a:xfrm>
          <a:prstGeom prst="rect">
            <a:avLst/>
          </a:prstGeom>
        </p:spPr>
        <p:txBody>
          <a:bodyPr>
            <a:spAutoFit/>
          </a:bodyPr>
          <a:lstStyle/>
          <a:p>
            <a:pPr algn="just" eaLnBrk="0" hangingPunct="0"/>
            <a:r>
              <a:rPr lang="zh-CN" altLang="en-US" sz="2400" b="1">
                <a:solidFill>
                  <a:srgbClr val="0D0D0D"/>
                </a:solidFill>
                <a:latin typeface="微软雅黑" pitchFamily="34" charset="-122"/>
                <a:ea typeface="微软雅黑" pitchFamily="34" charset="-122"/>
                <a:cs typeface="Times New Roman" pitchFamily="18" charset="0"/>
              </a:rPr>
              <a:t>劳动争议审理依据：</a:t>
            </a:r>
            <a:endParaRPr lang="en-US" altLang="zh-CN" sz="2400" b="1">
              <a:solidFill>
                <a:srgbClr val="0D0D0D"/>
              </a:solidFill>
              <a:latin typeface="微软雅黑" pitchFamily="34" charset="-122"/>
              <a:ea typeface="微软雅黑" pitchFamily="34" charset="-122"/>
              <a:cs typeface="Times New Roman" pitchFamily="18" charset="0"/>
            </a:endParaRPr>
          </a:p>
          <a:p>
            <a:pPr algn="l"/>
            <a:r>
              <a:rPr lang="zh-CN" altLang="zh-CN" b="1">
                <a:cs typeface="Times New Roman" pitchFamily="18" charset="0"/>
              </a:rPr>
              <a:t>通过民主程序制定的规章制度，不违</a:t>
            </a:r>
            <a:endParaRPr lang="en-US" altLang="zh-CN" b="1">
              <a:cs typeface="Times New Roman" pitchFamily="18" charset="0"/>
            </a:endParaRPr>
          </a:p>
          <a:p>
            <a:pPr algn="l"/>
            <a:r>
              <a:rPr lang="zh-CN" altLang="zh-CN" b="1">
                <a:cs typeface="Times New Roman" pitchFamily="18" charset="0"/>
              </a:rPr>
              <a:t>反国家法律、行政法规及政策规定，</a:t>
            </a:r>
            <a:endParaRPr lang="en-US" altLang="zh-CN" b="1">
              <a:cs typeface="Times New Roman" pitchFamily="18" charset="0"/>
            </a:endParaRPr>
          </a:p>
          <a:p>
            <a:pPr algn="l"/>
            <a:r>
              <a:rPr lang="zh-CN" altLang="zh-CN" b="1">
                <a:cs typeface="Times New Roman" pitchFamily="18" charset="0"/>
              </a:rPr>
              <a:t>并已向劳动者公示的，可以作为人民</a:t>
            </a:r>
            <a:endParaRPr lang="en-US" altLang="zh-CN" b="1">
              <a:cs typeface="Times New Roman" pitchFamily="18" charset="0"/>
            </a:endParaRPr>
          </a:p>
          <a:p>
            <a:pPr algn="l"/>
            <a:r>
              <a:rPr lang="zh-CN" altLang="zh-CN" b="1">
                <a:cs typeface="Times New Roman" pitchFamily="18" charset="0"/>
              </a:rPr>
              <a:t>法院审理劳动争议案件的依据。</a:t>
            </a:r>
            <a:endParaRPr lang="en-US" altLang="zh-CN" b="1">
              <a:solidFill>
                <a:srgbClr val="262626"/>
              </a:solidFill>
              <a:latin typeface="华文细黑"/>
              <a:cs typeface="Times New Roman" pitchFamily="18" charset="0"/>
            </a:endParaRPr>
          </a:p>
        </p:txBody>
      </p:sp>
      <p:sp>
        <p:nvSpPr>
          <p:cNvPr id="55306" name="Text Box 7"/>
          <p:cNvSpPr txBox="1">
            <a:spLocks noChangeArrowheads="1"/>
          </p:cNvSpPr>
          <p:nvPr/>
        </p:nvSpPr>
        <p:spPr bwMode="auto">
          <a:xfrm>
            <a:off x="357188" y="141288"/>
            <a:ext cx="5416550" cy="461962"/>
          </a:xfrm>
          <a:prstGeom prst="rect">
            <a:avLst/>
          </a:prstGeom>
          <a:noFill/>
          <a:ln w="9525">
            <a:noFill/>
            <a:miter lim="800000"/>
            <a:headEnd/>
            <a:tailEnd/>
          </a:ln>
        </p:spPr>
        <p:txBody>
          <a:bodyPr wrap="none">
            <a:spAutoFit/>
          </a:bodyPr>
          <a:lstStyle/>
          <a:p>
            <a:r>
              <a:rPr lang="zh-CN" altLang="zh-CN" sz="2400">
                <a:solidFill>
                  <a:schemeClr val="bg1"/>
                </a:solidFill>
                <a:latin typeface="Arial" pitchFamily="34" charset="0"/>
                <a:ea typeface="华康俪金黑W8" pitchFamily="1" charset="-122"/>
              </a:rPr>
              <a:t>企业规章制度对人力资源管理的重要性</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9"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dissolve">
                                      <p:cBhvr>
                                        <p:cTn id="12" dur="500"/>
                                        <p:tgtEl>
                                          <p:spTgt spid="17"/>
                                        </p:tgtEl>
                                      </p:cBhvr>
                                    </p:animEffect>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9"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dissolve">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56324" name="Text Box 7"/>
          <p:cNvSpPr txBox="1">
            <a:spLocks noChangeArrowheads="1"/>
          </p:cNvSpPr>
          <p:nvPr/>
        </p:nvSpPr>
        <p:spPr bwMode="auto">
          <a:xfrm>
            <a:off x="428625" y="141288"/>
            <a:ext cx="5416550" cy="461962"/>
          </a:xfrm>
          <a:prstGeom prst="rect">
            <a:avLst/>
          </a:prstGeom>
          <a:noFill/>
          <a:ln w="9525">
            <a:noFill/>
            <a:miter lim="800000"/>
            <a:headEnd/>
            <a:tailEnd/>
          </a:ln>
        </p:spPr>
        <p:txBody>
          <a:bodyPr wrap="none">
            <a:spAutoFit/>
          </a:bodyPr>
          <a:lstStyle/>
          <a:p>
            <a:r>
              <a:rPr lang="zh-CN" altLang="zh-CN" sz="2400">
                <a:solidFill>
                  <a:schemeClr val="bg1"/>
                </a:solidFill>
                <a:latin typeface="Arial" pitchFamily="34" charset="0"/>
                <a:ea typeface="华康俪金黑W8" pitchFamily="1" charset="-122"/>
              </a:rPr>
              <a:t>企业规章制度对人力资源管理的重要性</a:t>
            </a:r>
          </a:p>
        </p:txBody>
      </p:sp>
      <p:sp>
        <p:nvSpPr>
          <p:cNvPr id="56325"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9" name="圆角矩形 8"/>
          <p:cNvSpPr/>
          <p:nvPr/>
        </p:nvSpPr>
        <p:spPr bwMode="auto">
          <a:xfrm>
            <a:off x="642910" y="1070756"/>
            <a:ext cx="7715304" cy="571504"/>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zh-CN" altLang="zh-CN"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案例</a:t>
            </a:r>
            <a:r>
              <a:rPr lang="zh-CN" alt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十二</a:t>
            </a:r>
            <a:r>
              <a:rPr lang="zh-CN" altLang="zh-CN"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：出纳工作失误多报款项是否构成严重违纪？ </a:t>
            </a:r>
          </a:p>
        </p:txBody>
      </p:sp>
      <p:sp>
        <p:nvSpPr>
          <p:cNvPr id="56327" name="TextBox 9"/>
          <p:cNvSpPr txBox="1">
            <a:spLocks noChangeArrowheads="1"/>
          </p:cNvSpPr>
          <p:nvPr/>
        </p:nvSpPr>
        <p:spPr bwMode="auto">
          <a:xfrm>
            <a:off x="500063" y="1998663"/>
            <a:ext cx="8231187" cy="3325812"/>
          </a:xfrm>
          <a:prstGeom prst="rect">
            <a:avLst/>
          </a:prstGeom>
          <a:noFill/>
          <a:ln w="9525">
            <a:noFill/>
            <a:miter lim="800000"/>
            <a:headEnd/>
            <a:tailEnd/>
          </a:ln>
        </p:spPr>
        <p:txBody>
          <a:bodyPr wrap="none">
            <a:spAutoFit/>
          </a:bodyPr>
          <a:lstStyle/>
          <a:p>
            <a:pPr algn="l">
              <a:lnSpc>
                <a:spcPts val="3200"/>
              </a:lnSpc>
            </a:pP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刘某是物业公司的出纳，在审核报销时，分别给自己和</a:t>
            </a:r>
            <a:endParaRPr lang="en-US" altLang="zh-CN" sz="2400" b="1">
              <a:latin typeface="楷体" pitchFamily="49" charset="-122"/>
              <a:ea typeface="楷体" pitchFamily="49" charset="-122"/>
            </a:endParaRPr>
          </a:p>
          <a:p>
            <a:pPr algn="l">
              <a:lnSpc>
                <a:spcPts val="3200"/>
              </a:lnSpc>
            </a:pPr>
            <a:r>
              <a:rPr lang="zh-CN" altLang="zh-CN" sz="2400" b="1">
                <a:latin typeface="楷体" pitchFamily="49" charset="-122"/>
                <a:ea typeface="楷体" pitchFamily="49" charset="-122"/>
              </a:rPr>
              <a:t>同事多报了几十元的打车费。公司发现后，刘某及时做出了</a:t>
            </a:r>
            <a:endParaRPr lang="en-US" altLang="zh-CN" sz="2400" b="1">
              <a:latin typeface="楷体" pitchFamily="49" charset="-122"/>
              <a:ea typeface="楷体" pitchFamily="49" charset="-122"/>
            </a:endParaRPr>
          </a:p>
          <a:p>
            <a:pPr algn="l">
              <a:lnSpc>
                <a:spcPts val="3200"/>
              </a:lnSpc>
            </a:pPr>
            <a:r>
              <a:rPr lang="zh-CN" altLang="zh-CN" sz="2400" b="1">
                <a:latin typeface="楷体" pitchFamily="49" charset="-122"/>
                <a:ea typeface="楷体" pitchFamily="49" charset="-122"/>
              </a:rPr>
              <a:t>解释和更正。一周后，公司书面通知刘某，因她在公司担任</a:t>
            </a:r>
            <a:endParaRPr lang="en-US" altLang="zh-CN" sz="2400" b="1">
              <a:latin typeface="楷体" pitchFamily="49" charset="-122"/>
              <a:ea typeface="楷体" pitchFamily="49" charset="-122"/>
            </a:endParaRPr>
          </a:p>
          <a:p>
            <a:pPr algn="l">
              <a:lnSpc>
                <a:spcPts val="3200"/>
              </a:lnSpc>
            </a:pPr>
            <a:r>
              <a:rPr lang="zh-CN" altLang="zh-CN" sz="2400" b="1">
                <a:latin typeface="楷体" pitchFamily="49" charset="-122"/>
                <a:ea typeface="楷体" pitchFamily="49" charset="-122"/>
              </a:rPr>
              <a:t>出纳期间，在财务报销上有弄虚作假行为，而财务人员在报</a:t>
            </a:r>
            <a:endParaRPr lang="en-US" altLang="zh-CN" sz="2400" b="1">
              <a:latin typeface="楷体" pitchFamily="49" charset="-122"/>
              <a:ea typeface="楷体" pitchFamily="49" charset="-122"/>
            </a:endParaRPr>
          </a:p>
          <a:p>
            <a:pPr algn="l">
              <a:lnSpc>
                <a:spcPts val="3200"/>
              </a:lnSpc>
            </a:pPr>
            <a:r>
              <a:rPr lang="zh-CN" altLang="zh-CN" sz="2400" b="1">
                <a:latin typeface="楷体" pitchFamily="49" charset="-122"/>
                <a:ea typeface="楷体" pitchFamily="49" charset="-122"/>
              </a:rPr>
              <a:t>销中不能实事求是，行为较为严重，符合公司规章制度中随</a:t>
            </a:r>
            <a:endParaRPr lang="en-US" altLang="zh-CN" sz="2400" b="1">
              <a:latin typeface="楷体" pitchFamily="49" charset="-122"/>
              <a:ea typeface="楷体" pitchFamily="49" charset="-122"/>
            </a:endParaRPr>
          </a:p>
          <a:p>
            <a:pPr algn="l">
              <a:lnSpc>
                <a:spcPts val="3200"/>
              </a:lnSpc>
            </a:pPr>
            <a:r>
              <a:rPr lang="zh-CN" altLang="zh-CN" sz="2400" b="1">
                <a:latin typeface="楷体" pitchFamily="49" charset="-122"/>
                <a:ea typeface="楷体" pitchFamily="49" charset="-122"/>
              </a:rPr>
              <a:t>时解除劳动合同的情形，因此公司决定与其解除劳动合同。</a:t>
            </a:r>
            <a:endParaRPr lang="en-US" altLang="zh-CN" sz="2400" b="1">
              <a:latin typeface="楷体" pitchFamily="49" charset="-122"/>
              <a:ea typeface="楷体" pitchFamily="49" charset="-122"/>
            </a:endParaRPr>
          </a:p>
          <a:p>
            <a:pPr algn="l">
              <a:lnSpc>
                <a:spcPts val="3200"/>
              </a:lnSpc>
            </a:pP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刘某不服，申请仲裁，要求公司支付违法解除劳动合同</a:t>
            </a:r>
            <a:endParaRPr lang="en-US" altLang="zh-CN" sz="2400" b="1">
              <a:latin typeface="楷体" pitchFamily="49" charset="-122"/>
              <a:ea typeface="楷体" pitchFamily="49" charset="-122"/>
            </a:endParaRPr>
          </a:p>
          <a:p>
            <a:pPr algn="l">
              <a:lnSpc>
                <a:spcPts val="3200"/>
              </a:lnSpc>
            </a:pPr>
            <a:r>
              <a:rPr lang="zh-CN" altLang="zh-CN" sz="2400" b="1">
                <a:latin typeface="楷体" pitchFamily="49" charset="-122"/>
                <a:ea typeface="楷体" pitchFamily="49" charset="-122"/>
              </a:rPr>
              <a:t>的经济赔偿金。</a:t>
            </a:r>
          </a:p>
        </p:txBody>
      </p:sp>
    </p:spTree>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57348" name="Text Box 7"/>
          <p:cNvSpPr txBox="1">
            <a:spLocks noChangeArrowheads="1"/>
          </p:cNvSpPr>
          <p:nvPr/>
        </p:nvSpPr>
        <p:spPr bwMode="auto">
          <a:xfrm>
            <a:off x="428625" y="141288"/>
            <a:ext cx="5416550" cy="461962"/>
          </a:xfrm>
          <a:prstGeom prst="rect">
            <a:avLst/>
          </a:prstGeom>
          <a:noFill/>
          <a:ln w="9525">
            <a:noFill/>
            <a:miter lim="800000"/>
            <a:headEnd/>
            <a:tailEnd/>
          </a:ln>
        </p:spPr>
        <p:txBody>
          <a:bodyPr wrap="none">
            <a:spAutoFit/>
          </a:bodyPr>
          <a:lstStyle/>
          <a:p>
            <a:r>
              <a:rPr lang="zh-CN" altLang="zh-CN" sz="2400">
                <a:solidFill>
                  <a:schemeClr val="bg1"/>
                </a:solidFill>
                <a:latin typeface="Arial" pitchFamily="34" charset="0"/>
                <a:ea typeface="华康俪金黑W8" pitchFamily="1" charset="-122"/>
              </a:rPr>
              <a:t>企业规章制度对人力资源管理的重要性</a:t>
            </a:r>
          </a:p>
        </p:txBody>
      </p:sp>
      <p:sp>
        <p:nvSpPr>
          <p:cNvPr id="57349"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57350" name="AutoShape 2"/>
          <p:cNvSpPr>
            <a:spLocks noChangeArrowheads="1"/>
          </p:cNvSpPr>
          <p:nvPr/>
        </p:nvSpPr>
        <p:spPr bwMode="auto">
          <a:xfrm>
            <a:off x="5000625" y="1212850"/>
            <a:ext cx="3286125" cy="719138"/>
          </a:xfrm>
          <a:prstGeom prst="flowChartAlternateProcess">
            <a:avLst/>
          </a:prstGeom>
          <a:solidFill>
            <a:srgbClr val="00B050"/>
          </a:solidFill>
          <a:ln w="38100" cap="sq">
            <a:solidFill>
              <a:schemeClr val="tx1"/>
            </a:solidFill>
            <a:miter lim="800000"/>
            <a:headEnd type="none" w="sm" len="sm"/>
            <a:tailEnd type="none" w="sm" len="sm"/>
          </a:ln>
        </p:spPr>
        <p:txBody>
          <a:bodyPr wrap="none" anchor="ctr"/>
          <a:lstStyle/>
          <a:p>
            <a:r>
              <a:rPr lang="zh-CN" altLang="en-US" sz="3200">
                <a:solidFill>
                  <a:schemeClr val="bg1"/>
                </a:solidFill>
                <a:latin typeface="黑体" pitchFamily="49" charset="-122"/>
                <a:ea typeface="黑体" pitchFamily="49" charset="-122"/>
              </a:rPr>
              <a:t>法律提示</a:t>
            </a:r>
          </a:p>
        </p:txBody>
      </p:sp>
      <p:sp>
        <p:nvSpPr>
          <p:cNvPr id="57351" name="TextBox 11"/>
          <p:cNvSpPr txBox="1">
            <a:spLocks noChangeArrowheads="1"/>
          </p:cNvSpPr>
          <p:nvPr/>
        </p:nvSpPr>
        <p:spPr bwMode="auto">
          <a:xfrm>
            <a:off x="785813" y="2141538"/>
            <a:ext cx="7832725" cy="3046412"/>
          </a:xfrm>
          <a:prstGeom prst="rect">
            <a:avLst/>
          </a:prstGeom>
          <a:noFill/>
          <a:ln w="9525">
            <a:noFill/>
            <a:miter lim="800000"/>
            <a:headEnd/>
            <a:tailEnd/>
          </a:ln>
        </p:spPr>
        <p:txBody>
          <a:bodyPr wrap="none">
            <a:spAutoFit/>
          </a:bodyPr>
          <a:lstStyle/>
          <a:p>
            <a:pPr algn="l">
              <a:lnSpc>
                <a:spcPts val="3900"/>
              </a:lnSpc>
            </a:pPr>
            <a:r>
              <a:rPr lang="en-US" altLang="zh-CN" sz="2800" b="1"/>
              <a:t>        </a:t>
            </a:r>
            <a:r>
              <a:rPr lang="zh-CN" altLang="zh-CN" sz="2800" b="1"/>
              <a:t>规章制度不应只是法律规定和条文的简单罗</a:t>
            </a:r>
            <a:endParaRPr lang="en-US" altLang="zh-CN" sz="2800" b="1"/>
          </a:p>
          <a:p>
            <a:pPr algn="l">
              <a:lnSpc>
                <a:spcPts val="3900"/>
              </a:lnSpc>
            </a:pPr>
            <a:r>
              <a:rPr lang="zh-CN" altLang="zh-CN" sz="2800" b="1"/>
              <a:t>列，更应是一套符合企业自身实际，切实可行的</a:t>
            </a:r>
            <a:endParaRPr lang="en-US" altLang="zh-CN" sz="2800" b="1"/>
          </a:p>
          <a:p>
            <a:pPr algn="l">
              <a:lnSpc>
                <a:spcPts val="3900"/>
              </a:lnSpc>
            </a:pPr>
            <a:r>
              <a:rPr lang="zh-CN" altLang="zh-CN" sz="2800" b="1"/>
              <a:t>标准化手册。对于“严重违纪”、“不能胜任工</a:t>
            </a:r>
            <a:endParaRPr lang="en-US" altLang="zh-CN" sz="2800" b="1"/>
          </a:p>
          <a:p>
            <a:pPr algn="l">
              <a:lnSpc>
                <a:spcPts val="3900"/>
              </a:lnSpc>
            </a:pPr>
            <a:r>
              <a:rPr lang="zh-CN" altLang="zh-CN" sz="2800" b="1"/>
              <a:t>作”、“严重失职”、“重大损害”这些劳动合</a:t>
            </a:r>
            <a:endParaRPr lang="en-US" altLang="zh-CN" sz="2800" b="1"/>
          </a:p>
          <a:p>
            <a:pPr algn="l">
              <a:lnSpc>
                <a:spcPts val="3900"/>
              </a:lnSpc>
            </a:pPr>
            <a:r>
              <a:rPr lang="zh-CN" altLang="zh-CN" sz="2800" b="1"/>
              <a:t>同法中的原则性概念，企业要通过相关制度的完</a:t>
            </a:r>
            <a:endParaRPr lang="en-US" altLang="zh-CN" sz="2800" b="1"/>
          </a:p>
          <a:p>
            <a:pPr algn="l">
              <a:lnSpc>
                <a:spcPts val="3900"/>
              </a:lnSpc>
            </a:pPr>
            <a:r>
              <a:rPr lang="zh-CN" altLang="zh-CN" sz="2800" b="1"/>
              <a:t>善和标准的细化来达到对自己有力的局面。</a:t>
            </a:r>
          </a:p>
        </p:txBody>
      </p:sp>
    </p:spTree>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58372" name="Text Box 7"/>
          <p:cNvSpPr txBox="1">
            <a:spLocks noChangeArrowheads="1"/>
          </p:cNvSpPr>
          <p:nvPr/>
        </p:nvSpPr>
        <p:spPr bwMode="auto">
          <a:xfrm>
            <a:off x="500063" y="141288"/>
            <a:ext cx="2954337" cy="461962"/>
          </a:xfrm>
          <a:prstGeom prst="rect">
            <a:avLst/>
          </a:prstGeom>
          <a:noFill/>
          <a:ln w="9525">
            <a:noFill/>
            <a:miter lim="800000"/>
            <a:headEnd/>
            <a:tailEnd/>
          </a:ln>
        </p:spPr>
        <p:txBody>
          <a:bodyPr wrap="none">
            <a:spAutoFit/>
          </a:bodyPr>
          <a:lstStyle/>
          <a:p>
            <a:pPr algn="l"/>
            <a:r>
              <a:rPr lang="zh-CN" altLang="zh-CN" sz="2400">
                <a:solidFill>
                  <a:schemeClr val="bg1"/>
                </a:solidFill>
                <a:latin typeface="Arial" pitchFamily="34" charset="0"/>
                <a:ea typeface="华康俪金黑W8" pitchFamily="1" charset="-122"/>
              </a:rPr>
              <a:t>规章制度</a:t>
            </a:r>
            <a:r>
              <a:rPr lang="zh-CN" altLang="en-US" sz="2400">
                <a:solidFill>
                  <a:schemeClr val="bg1"/>
                </a:solidFill>
                <a:latin typeface="Arial" pitchFamily="34" charset="0"/>
                <a:ea typeface="华康俪金黑W8" pitchFamily="1" charset="-122"/>
              </a:rPr>
              <a:t>的生效要件</a:t>
            </a:r>
            <a:endParaRPr lang="zh-CN" altLang="zh-CN" sz="2400">
              <a:solidFill>
                <a:schemeClr val="bg1"/>
              </a:solidFill>
              <a:latin typeface="Arial" pitchFamily="34" charset="0"/>
              <a:ea typeface="华康俪金黑W8" pitchFamily="1" charset="-122"/>
            </a:endParaRPr>
          </a:p>
        </p:txBody>
      </p:sp>
      <p:sp>
        <p:nvSpPr>
          <p:cNvPr id="58373"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pic>
        <p:nvPicPr>
          <p:cNvPr id="58374" name="图片 8" descr="QQ截图20110610020729.jpg"/>
          <p:cNvPicPr>
            <a:picLocks noChangeAspect="1"/>
          </p:cNvPicPr>
          <p:nvPr/>
        </p:nvPicPr>
        <p:blipFill>
          <a:blip r:embed="rId4" cstate="print"/>
          <a:srcRect/>
          <a:stretch>
            <a:fillRect/>
          </a:stretch>
        </p:blipFill>
        <p:spPr bwMode="auto">
          <a:xfrm>
            <a:off x="5857875" y="973138"/>
            <a:ext cx="3638550" cy="4740275"/>
          </a:xfrm>
          <a:prstGeom prst="rect">
            <a:avLst/>
          </a:prstGeom>
          <a:noFill/>
          <a:ln w="9525">
            <a:noFill/>
            <a:miter lim="800000"/>
            <a:headEnd/>
            <a:tailEnd/>
          </a:ln>
        </p:spPr>
      </p:pic>
      <p:sp>
        <p:nvSpPr>
          <p:cNvPr id="58375" name="TextBox 9"/>
          <p:cNvSpPr txBox="1">
            <a:spLocks noChangeArrowheads="1"/>
          </p:cNvSpPr>
          <p:nvPr/>
        </p:nvSpPr>
        <p:spPr bwMode="auto">
          <a:xfrm>
            <a:off x="6357938" y="2427288"/>
            <a:ext cx="2492375" cy="1201737"/>
          </a:xfrm>
          <a:prstGeom prst="rect">
            <a:avLst/>
          </a:prstGeom>
          <a:noFill/>
          <a:ln w="9525">
            <a:noFill/>
            <a:miter lim="800000"/>
            <a:headEnd/>
            <a:tailEnd/>
          </a:ln>
        </p:spPr>
        <p:txBody>
          <a:bodyPr wrap="none">
            <a:spAutoFit/>
          </a:bodyPr>
          <a:lstStyle/>
          <a:p>
            <a:r>
              <a:rPr lang="zh-CN" altLang="en-US" sz="3600" b="1"/>
              <a:t>规章制度的</a:t>
            </a:r>
            <a:endParaRPr lang="en-US" altLang="zh-CN" sz="3600" b="1"/>
          </a:p>
          <a:p>
            <a:r>
              <a:rPr lang="zh-CN" altLang="en-US" sz="3600" b="1"/>
              <a:t>法律要求</a:t>
            </a:r>
          </a:p>
        </p:txBody>
      </p:sp>
      <p:sp>
        <p:nvSpPr>
          <p:cNvPr id="13" name="矩形 12"/>
          <p:cNvSpPr/>
          <p:nvPr/>
        </p:nvSpPr>
        <p:spPr>
          <a:xfrm>
            <a:off x="428625" y="1570038"/>
            <a:ext cx="3071813" cy="884237"/>
          </a:xfrm>
          <a:prstGeom prst="rect">
            <a:avLst/>
          </a:prstGeom>
          <a:solidFill>
            <a:schemeClr val="bg1"/>
          </a:solidFill>
          <a:ln>
            <a:solidFill>
              <a:schemeClr val="accent2">
                <a:lumMod val="75000"/>
              </a:schemeClr>
            </a:solidFill>
            <a:prstDash val="dash"/>
          </a:ln>
        </p:spPr>
        <p:txBody>
          <a:bodyPr>
            <a:spAutoFit/>
          </a:bodyPr>
          <a:lstStyle/>
          <a:p>
            <a:pPr marL="342900" indent="-342900" algn="l" eaLnBrk="0" hangingPunct="0">
              <a:lnSpc>
                <a:spcPts val="3200"/>
              </a:lnSpc>
              <a:buFont typeface="Arial" charset="0"/>
              <a:buChar char="•"/>
              <a:defRPr/>
            </a:pPr>
            <a:r>
              <a:rPr lang="zh-CN" altLang="en-US" sz="2400" dirty="0">
                <a:solidFill>
                  <a:srgbClr val="953735"/>
                </a:solidFill>
                <a:latin typeface="微软雅黑" pitchFamily="34" charset="-122"/>
                <a:ea typeface="微软雅黑" pitchFamily="34" charset="-122"/>
              </a:rPr>
              <a:t>不得与法律相抵触</a:t>
            </a:r>
            <a:endParaRPr lang="en-US" altLang="zh-CN" sz="2400" dirty="0">
              <a:solidFill>
                <a:srgbClr val="953735"/>
              </a:solidFill>
              <a:latin typeface="微软雅黑" pitchFamily="34" charset="-122"/>
              <a:ea typeface="微软雅黑" pitchFamily="34" charset="-122"/>
            </a:endParaRPr>
          </a:p>
          <a:p>
            <a:pPr marL="342900" indent="-342900" algn="l" eaLnBrk="0" hangingPunct="0">
              <a:lnSpc>
                <a:spcPts val="3200"/>
              </a:lnSpc>
              <a:buFont typeface="Arial" charset="0"/>
              <a:buChar char="•"/>
              <a:defRPr/>
            </a:pPr>
            <a:r>
              <a:rPr lang="zh-CN" altLang="en-US" sz="2400" dirty="0">
                <a:solidFill>
                  <a:srgbClr val="953735"/>
                </a:solidFill>
                <a:latin typeface="微软雅黑" pitchFamily="34" charset="-122"/>
                <a:ea typeface="微软雅黑" pitchFamily="34" charset="-122"/>
              </a:rPr>
              <a:t>具有公平合理性</a:t>
            </a:r>
            <a:endParaRPr lang="zh-CN" altLang="zh-CN" sz="2400" dirty="0">
              <a:solidFill>
                <a:srgbClr val="953735"/>
              </a:solidFill>
              <a:latin typeface="微软雅黑" pitchFamily="34" charset="-122"/>
              <a:ea typeface="微软雅黑" pitchFamily="34" charset="-122"/>
            </a:endParaRPr>
          </a:p>
        </p:txBody>
      </p:sp>
      <p:sp>
        <p:nvSpPr>
          <p:cNvPr id="14" name="矩形 13"/>
          <p:cNvSpPr/>
          <p:nvPr/>
        </p:nvSpPr>
        <p:spPr>
          <a:xfrm>
            <a:off x="428625" y="1069975"/>
            <a:ext cx="3071813" cy="50006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fontAlgn="auto" hangingPunct="0">
              <a:spcBef>
                <a:spcPts val="0"/>
              </a:spcBef>
              <a:spcAft>
                <a:spcPts val="0"/>
              </a:spcAft>
              <a:defRPr/>
            </a:pPr>
            <a:r>
              <a:rPr lang="zh-CN" altLang="en-US" sz="2800" b="1" dirty="0">
                <a:latin typeface="微软雅黑" pitchFamily="34" charset="-122"/>
                <a:cs typeface="Arial" pitchFamily="34" charset="0"/>
              </a:rPr>
              <a:t>内容合法</a:t>
            </a:r>
          </a:p>
        </p:txBody>
      </p:sp>
      <p:sp>
        <p:nvSpPr>
          <p:cNvPr id="15" name="矩形 14"/>
          <p:cNvSpPr/>
          <p:nvPr/>
        </p:nvSpPr>
        <p:spPr>
          <a:xfrm>
            <a:off x="857250" y="2713038"/>
            <a:ext cx="3071813" cy="50165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fontAlgn="auto" hangingPunct="0">
              <a:spcBef>
                <a:spcPts val="0"/>
              </a:spcBef>
              <a:spcAft>
                <a:spcPts val="0"/>
              </a:spcAft>
              <a:defRPr/>
            </a:pPr>
            <a:r>
              <a:rPr lang="zh-CN" altLang="en-US" sz="2800" b="1" dirty="0">
                <a:latin typeface="微软雅黑" pitchFamily="34" charset="-122"/>
                <a:cs typeface="Arial" pitchFamily="34" charset="0"/>
              </a:rPr>
              <a:t>程序民主</a:t>
            </a:r>
          </a:p>
        </p:txBody>
      </p:sp>
      <p:sp>
        <p:nvSpPr>
          <p:cNvPr id="16" name="矩形 15"/>
          <p:cNvSpPr/>
          <p:nvPr/>
        </p:nvSpPr>
        <p:spPr>
          <a:xfrm>
            <a:off x="857250" y="3214688"/>
            <a:ext cx="3071813" cy="501650"/>
          </a:xfrm>
          <a:prstGeom prst="rect">
            <a:avLst/>
          </a:prstGeom>
          <a:solidFill>
            <a:schemeClr val="bg1"/>
          </a:solidFill>
          <a:ln>
            <a:solidFill>
              <a:schemeClr val="accent2">
                <a:lumMod val="75000"/>
              </a:schemeClr>
            </a:solidFill>
            <a:prstDash val="dash"/>
          </a:ln>
        </p:spPr>
        <p:txBody>
          <a:bodyPr>
            <a:spAutoFit/>
          </a:bodyPr>
          <a:lstStyle/>
          <a:p>
            <a:pPr marL="342900" indent="-342900" algn="l" eaLnBrk="0" hangingPunct="0">
              <a:lnSpc>
                <a:spcPts val="3200"/>
              </a:lnSpc>
              <a:buFont typeface="Arial" charset="0"/>
              <a:buChar char="•"/>
              <a:defRPr/>
            </a:pPr>
            <a:r>
              <a:rPr lang="zh-CN" altLang="en-US" sz="2400" dirty="0">
                <a:solidFill>
                  <a:srgbClr val="953735"/>
                </a:solidFill>
                <a:latin typeface="微软雅黑" pitchFamily="34" charset="-122"/>
                <a:ea typeface="微软雅黑" pitchFamily="34" charset="-122"/>
              </a:rPr>
              <a:t>讨论参与协商确定</a:t>
            </a:r>
            <a:endParaRPr lang="zh-CN" altLang="zh-CN" sz="2400" dirty="0">
              <a:solidFill>
                <a:srgbClr val="953735"/>
              </a:solidFill>
              <a:latin typeface="微软雅黑" pitchFamily="34" charset="-122"/>
              <a:ea typeface="微软雅黑" pitchFamily="34" charset="-122"/>
            </a:endParaRPr>
          </a:p>
        </p:txBody>
      </p:sp>
      <p:sp>
        <p:nvSpPr>
          <p:cNvPr id="17" name="矩形 16"/>
          <p:cNvSpPr/>
          <p:nvPr/>
        </p:nvSpPr>
        <p:spPr>
          <a:xfrm>
            <a:off x="1857375" y="4000500"/>
            <a:ext cx="3071813" cy="50006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fontAlgn="auto" hangingPunct="0">
              <a:spcBef>
                <a:spcPts val="0"/>
              </a:spcBef>
              <a:spcAft>
                <a:spcPts val="0"/>
              </a:spcAft>
              <a:defRPr/>
            </a:pPr>
            <a:r>
              <a:rPr lang="zh-CN" altLang="en-US" sz="2800" b="1" dirty="0">
                <a:latin typeface="微软雅黑" pitchFamily="34" charset="-122"/>
                <a:cs typeface="Arial" pitchFamily="34" charset="0"/>
              </a:rPr>
              <a:t>依法公示</a:t>
            </a:r>
          </a:p>
        </p:txBody>
      </p:sp>
      <p:sp>
        <p:nvSpPr>
          <p:cNvPr id="18" name="矩形 17"/>
          <p:cNvSpPr/>
          <p:nvPr/>
        </p:nvSpPr>
        <p:spPr>
          <a:xfrm>
            <a:off x="1857375" y="4500563"/>
            <a:ext cx="3071813" cy="473075"/>
          </a:xfrm>
          <a:prstGeom prst="rect">
            <a:avLst/>
          </a:prstGeom>
          <a:solidFill>
            <a:schemeClr val="bg1"/>
          </a:solidFill>
          <a:ln>
            <a:solidFill>
              <a:schemeClr val="accent2">
                <a:lumMod val="75000"/>
              </a:schemeClr>
            </a:solidFill>
            <a:prstDash val="dash"/>
          </a:ln>
        </p:spPr>
        <p:txBody>
          <a:bodyPr>
            <a:spAutoFit/>
          </a:bodyPr>
          <a:lstStyle/>
          <a:p>
            <a:pPr marL="342900" indent="-342900" algn="l" eaLnBrk="0" hangingPunct="0">
              <a:lnSpc>
                <a:spcPts val="3200"/>
              </a:lnSpc>
              <a:buFont typeface="Arial" charset="0"/>
              <a:buChar char="•"/>
              <a:defRPr/>
            </a:pPr>
            <a:r>
              <a:rPr lang="zh-CN" altLang="en-US" sz="2400" dirty="0">
                <a:solidFill>
                  <a:srgbClr val="953735"/>
                </a:solidFill>
                <a:latin typeface="微软雅黑" pitchFamily="34" charset="-122"/>
                <a:ea typeface="微软雅黑" pitchFamily="34" charset="-122"/>
              </a:rPr>
              <a:t>让劳动者知晓</a:t>
            </a:r>
            <a:endParaRPr lang="zh-CN" altLang="zh-CN" sz="2400" dirty="0">
              <a:solidFill>
                <a:srgbClr val="953735"/>
              </a:solidFill>
              <a:latin typeface="微软雅黑" pitchFamily="34" charset="-122"/>
              <a:ea typeface="微软雅黑" pitchFamily="34" charset="-122"/>
            </a:endParaRPr>
          </a:p>
        </p:txBody>
      </p:sp>
    </p:spTree>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59396" name="Text Box 7"/>
          <p:cNvSpPr txBox="1">
            <a:spLocks noChangeArrowheads="1"/>
          </p:cNvSpPr>
          <p:nvPr/>
        </p:nvSpPr>
        <p:spPr bwMode="auto">
          <a:xfrm>
            <a:off x="500063" y="141288"/>
            <a:ext cx="4800600" cy="461962"/>
          </a:xfrm>
          <a:prstGeom prst="rect">
            <a:avLst/>
          </a:prstGeom>
          <a:noFill/>
          <a:ln w="9525">
            <a:noFill/>
            <a:miter lim="800000"/>
            <a:headEnd/>
            <a:tailEnd/>
          </a:ln>
        </p:spPr>
        <p:txBody>
          <a:bodyPr wrap="none">
            <a:spAutoFit/>
          </a:bodyPr>
          <a:lstStyle/>
          <a:p>
            <a:pPr algn="l"/>
            <a:r>
              <a:rPr lang="zh-CN" altLang="zh-CN" sz="2400">
                <a:solidFill>
                  <a:schemeClr val="bg1"/>
                </a:solidFill>
                <a:latin typeface="Arial" pitchFamily="34" charset="0"/>
                <a:ea typeface="华康俪金黑W8" pitchFamily="1" charset="-122"/>
              </a:rPr>
              <a:t>规章制度</a:t>
            </a:r>
            <a:r>
              <a:rPr lang="zh-CN" altLang="en-US" sz="2400">
                <a:solidFill>
                  <a:schemeClr val="bg1"/>
                </a:solidFill>
                <a:latin typeface="Arial" pitchFamily="34" charset="0"/>
                <a:ea typeface="华康俪金黑W8" pitchFamily="1" charset="-122"/>
              </a:rPr>
              <a:t>的生效要件</a:t>
            </a:r>
            <a:r>
              <a:rPr lang="en-US" altLang="zh-CN" sz="2400">
                <a:solidFill>
                  <a:schemeClr val="bg1"/>
                </a:solidFill>
                <a:latin typeface="Arial" pitchFamily="34" charset="0"/>
                <a:ea typeface="华康俪金黑W8" pitchFamily="1" charset="-122"/>
              </a:rPr>
              <a:t>——</a:t>
            </a:r>
            <a:r>
              <a:rPr lang="zh-CN" altLang="en-US" sz="2400">
                <a:solidFill>
                  <a:schemeClr val="bg1"/>
                </a:solidFill>
                <a:latin typeface="Arial" pitchFamily="34" charset="0"/>
                <a:ea typeface="华康俪金黑W8" pitchFamily="1" charset="-122"/>
              </a:rPr>
              <a:t>内容合法</a:t>
            </a:r>
            <a:endParaRPr lang="zh-CN" altLang="zh-CN" sz="2400">
              <a:solidFill>
                <a:schemeClr val="bg1"/>
              </a:solidFill>
              <a:latin typeface="Arial" pitchFamily="34" charset="0"/>
              <a:ea typeface="华康俪金黑W8" pitchFamily="1" charset="-122"/>
            </a:endParaRPr>
          </a:p>
        </p:txBody>
      </p:sp>
      <p:sp>
        <p:nvSpPr>
          <p:cNvPr id="59397"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21" name="圆角矩形 20"/>
          <p:cNvSpPr/>
          <p:nvPr/>
        </p:nvSpPr>
        <p:spPr bwMode="auto">
          <a:xfrm>
            <a:off x="857224" y="1070756"/>
            <a:ext cx="7286676" cy="571504"/>
          </a:xfrm>
          <a:prstGeom prst="round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wrap="none"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defRPr/>
            </a:pPr>
            <a:r>
              <a:rPr lang="zh-CN" altLang="zh-CN"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案例</a:t>
            </a:r>
            <a:r>
              <a:rPr lang="zh-CN" altLang="en-US"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十三</a:t>
            </a:r>
            <a:r>
              <a:rPr lang="zh-CN" altLang="zh-CN" sz="24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：超市失货损失能否要求当班员工承担？</a:t>
            </a:r>
          </a:p>
        </p:txBody>
      </p:sp>
      <p:sp>
        <p:nvSpPr>
          <p:cNvPr id="59399" name="TextBox 21"/>
          <p:cNvSpPr txBox="1">
            <a:spLocks noChangeArrowheads="1"/>
          </p:cNvSpPr>
          <p:nvPr/>
        </p:nvSpPr>
        <p:spPr bwMode="auto">
          <a:xfrm>
            <a:off x="500063" y="1855788"/>
            <a:ext cx="8316912" cy="3278187"/>
          </a:xfrm>
          <a:prstGeom prst="rect">
            <a:avLst/>
          </a:prstGeom>
          <a:noFill/>
          <a:ln w="9525">
            <a:noFill/>
            <a:miter lim="800000"/>
            <a:headEnd/>
            <a:tailEnd/>
          </a:ln>
        </p:spPr>
        <p:txBody>
          <a:bodyPr wrap="none">
            <a:spAutoFit/>
          </a:bodyPr>
          <a:lstStyle/>
          <a:p>
            <a:pPr algn="l">
              <a:lnSpc>
                <a:spcPts val="2800"/>
              </a:lnSpc>
            </a:pPr>
            <a:r>
              <a:rPr lang="en-US" altLang="zh-CN" sz="2000" b="1">
                <a:latin typeface="楷体" pitchFamily="49" charset="-122"/>
                <a:ea typeface="楷体" pitchFamily="49" charset="-122"/>
              </a:rPr>
              <a:t>    </a:t>
            </a:r>
            <a:r>
              <a:rPr lang="zh-CN" altLang="zh-CN" sz="2000" b="1">
                <a:latin typeface="楷体" pitchFamily="49" charset="-122"/>
                <a:ea typeface="楷体" pitchFamily="49" charset="-122"/>
              </a:rPr>
              <a:t>李某应聘至某超市工作，约定李某的月薪为固定工资</a:t>
            </a:r>
            <a:r>
              <a:rPr lang="en-US" altLang="zh-CN" sz="2000" b="1">
                <a:latin typeface="楷体" pitchFamily="49" charset="-122"/>
                <a:ea typeface="楷体" pitchFamily="49" charset="-122"/>
              </a:rPr>
              <a:t>1000</a:t>
            </a:r>
            <a:r>
              <a:rPr lang="zh-CN" altLang="zh-CN" sz="2000" b="1">
                <a:latin typeface="楷体" pitchFamily="49" charset="-122"/>
                <a:ea typeface="楷体" pitchFamily="49" charset="-122"/>
              </a:rPr>
              <a:t>元＋效益</a:t>
            </a:r>
            <a:endParaRPr lang="en-US" altLang="zh-CN" sz="2000" b="1">
              <a:latin typeface="楷体" pitchFamily="49" charset="-122"/>
              <a:ea typeface="楷体" pitchFamily="49" charset="-122"/>
            </a:endParaRPr>
          </a:p>
          <a:p>
            <a:pPr algn="l">
              <a:lnSpc>
                <a:spcPts val="2800"/>
              </a:lnSpc>
            </a:pPr>
            <a:r>
              <a:rPr lang="zh-CN" altLang="zh-CN" sz="2000" b="1">
                <a:latin typeface="楷体" pitchFamily="49" charset="-122"/>
                <a:ea typeface="楷体" pitchFamily="49" charset="-122"/>
              </a:rPr>
              <a:t>提成，李某也在超市提供的员工手册签了字。一个月后，李某发现自己</a:t>
            </a:r>
            <a:endParaRPr lang="en-US" altLang="zh-CN" sz="2000" b="1">
              <a:latin typeface="楷体" pitchFamily="49" charset="-122"/>
              <a:ea typeface="楷体" pitchFamily="49" charset="-122"/>
            </a:endParaRPr>
          </a:p>
          <a:p>
            <a:pPr algn="l">
              <a:lnSpc>
                <a:spcPts val="2800"/>
              </a:lnSpc>
            </a:pPr>
            <a:r>
              <a:rPr lang="zh-CN" altLang="zh-CN" sz="2000" b="1">
                <a:latin typeface="楷体" pitchFamily="49" charset="-122"/>
                <a:ea typeface="楷体" pitchFamily="49" charset="-122"/>
              </a:rPr>
              <a:t>拿到的工资比合同约定的工资少了</a:t>
            </a:r>
            <a:r>
              <a:rPr lang="en-US" altLang="zh-CN" sz="2000" b="1">
                <a:latin typeface="楷体" pitchFamily="49" charset="-122"/>
                <a:ea typeface="楷体" pitchFamily="49" charset="-122"/>
              </a:rPr>
              <a:t>200</a:t>
            </a:r>
            <a:r>
              <a:rPr lang="zh-CN" altLang="zh-CN" sz="2000" b="1">
                <a:latin typeface="楷体" pitchFamily="49" charset="-122"/>
                <a:ea typeface="楷体" pitchFamily="49" charset="-122"/>
              </a:rPr>
              <a:t>多元。经询问后公司答复，由于李</a:t>
            </a:r>
            <a:endParaRPr lang="en-US" altLang="zh-CN" sz="2000" b="1">
              <a:latin typeface="楷体" pitchFamily="49" charset="-122"/>
              <a:ea typeface="楷体" pitchFamily="49" charset="-122"/>
            </a:endParaRPr>
          </a:p>
          <a:p>
            <a:pPr algn="l">
              <a:lnSpc>
                <a:spcPts val="2800"/>
              </a:lnSpc>
            </a:pPr>
            <a:r>
              <a:rPr lang="zh-CN" altLang="zh-CN" sz="2000" b="1">
                <a:latin typeface="楷体" pitchFamily="49" charset="-122"/>
                <a:ea typeface="楷体" pitchFamily="49" charset="-122"/>
              </a:rPr>
              <a:t>某工作的食品区少了货物，李某要承担</a:t>
            </a:r>
            <a:r>
              <a:rPr lang="en-US" altLang="zh-CN" sz="2000" b="1">
                <a:latin typeface="楷体" pitchFamily="49" charset="-122"/>
                <a:ea typeface="楷体" pitchFamily="49" charset="-122"/>
              </a:rPr>
              <a:t>200</a:t>
            </a:r>
            <a:r>
              <a:rPr lang="zh-CN" altLang="zh-CN" sz="2000" b="1">
                <a:latin typeface="楷体" pitchFamily="49" charset="-122"/>
                <a:ea typeface="楷体" pitchFamily="49" charset="-122"/>
              </a:rPr>
              <a:t>多元的失货赔偿金，直接从工</a:t>
            </a:r>
            <a:endParaRPr lang="en-US" altLang="zh-CN" sz="2000" b="1">
              <a:latin typeface="楷体" pitchFamily="49" charset="-122"/>
              <a:ea typeface="楷体" pitchFamily="49" charset="-122"/>
            </a:endParaRPr>
          </a:p>
          <a:p>
            <a:pPr algn="l">
              <a:lnSpc>
                <a:spcPts val="2800"/>
              </a:lnSpc>
            </a:pPr>
            <a:r>
              <a:rPr lang="zh-CN" altLang="zh-CN" sz="2000" b="1">
                <a:latin typeface="楷体" pitchFamily="49" charset="-122"/>
                <a:ea typeface="楷体" pitchFamily="49" charset="-122"/>
              </a:rPr>
              <a:t>资中扣除。第二个月，李某又被扣了</a:t>
            </a:r>
            <a:r>
              <a:rPr lang="en-US" altLang="zh-CN" sz="2000" b="1">
                <a:latin typeface="楷体" pitchFamily="49" charset="-122"/>
                <a:ea typeface="楷体" pitchFamily="49" charset="-122"/>
              </a:rPr>
              <a:t>300</a:t>
            </a:r>
            <a:r>
              <a:rPr lang="zh-CN" altLang="zh-CN" sz="2000" b="1">
                <a:latin typeface="楷体" pitchFamily="49" charset="-122"/>
                <a:ea typeface="楷体" pitchFamily="49" charset="-122"/>
              </a:rPr>
              <a:t>元工资。</a:t>
            </a:r>
            <a:endParaRPr lang="en-US" altLang="zh-CN" sz="2000" b="1">
              <a:latin typeface="楷体" pitchFamily="49" charset="-122"/>
              <a:ea typeface="楷体" pitchFamily="49" charset="-122"/>
            </a:endParaRPr>
          </a:p>
          <a:p>
            <a:pPr algn="l">
              <a:lnSpc>
                <a:spcPts val="2800"/>
              </a:lnSpc>
            </a:pPr>
            <a:r>
              <a:rPr lang="en-US" altLang="zh-CN" sz="2000" b="1">
                <a:latin typeface="楷体" pitchFamily="49" charset="-122"/>
                <a:ea typeface="楷体" pitchFamily="49" charset="-122"/>
              </a:rPr>
              <a:t>    </a:t>
            </a:r>
            <a:r>
              <a:rPr lang="zh-CN" altLang="zh-CN" sz="2000" b="1">
                <a:latin typeface="楷体" pitchFamily="49" charset="-122"/>
                <a:ea typeface="楷体" pitchFamily="49" charset="-122"/>
              </a:rPr>
              <a:t>李某认为超市在没有查清失窃责任的情况下，就要求员工分担损失</a:t>
            </a:r>
            <a:endParaRPr lang="en-US" altLang="zh-CN" sz="2000" b="1">
              <a:latin typeface="楷体" pitchFamily="49" charset="-122"/>
              <a:ea typeface="楷体" pitchFamily="49" charset="-122"/>
            </a:endParaRPr>
          </a:p>
          <a:p>
            <a:pPr algn="l">
              <a:lnSpc>
                <a:spcPts val="2800"/>
              </a:lnSpc>
            </a:pPr>
            <a:r>
              <a:rPr lang="zh-CN" altLang="zh-CN" sz="2000" b="1">
                <a:latin typeface="楷体" pitchFamily="49" charset="-122"/>
                <a:ea typeface="楷体" pitchFamily="49" charset="-122"/>
              </a:rPr>
              <a:t>不合理。超市则称，员工手册中明确规定了失货责任由员工承担，李某</a:t>
            </a:r>
            <a:endParaRPr lang="en-US" altLang="zh-CN" sz="2000" b="1">
              <a:latin typeface="楷体" pitchFamily="49" charset="-122"/>
              <a:ea typeface="楷体" pitchFamily="49" charset="-122"/>
            </a:endParaRPr>
          </a:p>
          <a:p>
            <a:pPr algn="l">
              <a:lnSpc>
                <a:spcPts val="2800"/>
              </a:lnSpc>
            </a:pPr>
            <a:r>
              <a:rPr lang="zh-CN" altLang="zh-CN" sz="2000" b="1">
                <a:latin typeface="楷体" pitchFamily="49" charset="-122"/>
                <a:ea typeface="楷体" pitchFamily="49" charset="-122"/>
              </a:rPr>
              <a:t>在手册签收单上也签字确认了，况且零售行业中，货物缺失由当班员工</a:t>
            </a:r>
            <a:endParaRPr lang="en-US" altLang="zh-CN" sz="2000" b="1">
              <a:latin typeface="楷体" pitchFamily="49" charset="-122"/>
              <a:ea typeface="楷体" pitchFamily="49" charset="-122"/>
            </a:endParaRPr>
          </a:p>
          <a:p>
            <a:pPr algn="l">
              <a:lnSpc>
                <a:spcPts val="2800"/>
              </a:lnSpc>
            </a:pPr>
            <a:r>
              <a:rPr lang="zh-CN" altLang="zh-CN" sz="2000" b="1">
                <a:latin typeface="楷体" pitchFamily="49" charset="-122"/>
                <a:ea typeface="楷体" pitchFamily="49" charset="-122"/>
              </a:rPr>
              <a:t>负责早已是行规，超市做法并不违法。</a:t>
            </a:r>
          </a:p>
        </p:txBody>
      </p:sp>
    </p:spTree>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60420" name="Text Box 7"/>
          <p:cNvSpPr txBox="1">
            <a:spLocks noChangeArrowheads="1"/>
          </p:cNvSpPr>
          <p:nvPr/>
        </p:nvSpPr>
        <p:spPr bwMode="auto">
          <a:xfrm>
            <a:off x="500063" y="141288"/>
            <a:ext cx="4800600" cy="461962"/>
          </a:xfrm>
          <a:prstGeom prst="rect">
            <a:avLst/>
          </a:prstGeom>
          <a:noFill/>
          <a:ln w="9525">
            <a:noFill/>
            <a:miter lim="800000"/>
            <a:headEnd/>
            <a:tailEnd/>
          </a:ln>
        </p:spPr>
        <p:txBody>
          <a:bodyPr wrap="none">
            <a:spAutoFit/>
          </a:bodyPr>
          <a:lstStyle/>
          <a:p>
            <a:pPr algn="l"/>
            <a:r>
              <a:rPr lang="zh-CN" altLang="zh-CN" sz="2400">
                <a:solidFill>
                  <a:schemeClr val="bg1"/>
                </a:solidFill>
                <a:latin typeface="Arial" pitchFamily="34" charset="0"/>
                <a:ea typeface="华康俪金黑W8" pitchFamily="1" charset="-122"/>
              </a:rPr>
              <a:t>规章制度</a:t>
            </a:r>
            <a:r>
              <a:rPr lang="zh-CN" altLang="en-US" sz="2400">
                <a:solidFill>
                  <a:schemeClr val="bg1"/>
                </a:solidFill>
                <a:latin typeface="Arial" pitchFamily="34" charset="0"/>
                <a:ea typeface="华康俪金黑W8" pitchFamily="1" charset="-122"/>
              </a:rPr>
              <a:t>的生效要件</a:t>
            </a:r>
            <a:r>
              <a:rPr lang="en-US" altLang="zh-CN" sz="2400">
                <a:solidFill>
                  <a:schemeClr val="bg1"/>
                </a:solidFill>
                <a:latin typeface="Arial" pitchFamily="34" charset="0"/>
                <a:ea typeface="华康俪金黑W8" pitchFamily="1" charset="-122"/>
              </a:rPr>
              <a:t>——</a:t>
            </a:r>
            <a:r>
              <a:rPr lang="zh-CN" altLang="en-US" sz="2400">
                <a:solidFill>
                  <a:schemeClr val="bg1"/>
                </a:solidFill>
                <a:latin typeface="Arial" pitchFamily="34" charset="0"/>
                <a:ea typeface="华康俪金黑W8" pitchFamily="1" charset="-122"/>
              </a:rPr>
              <a:t>内容合法</a:t>
            </a:r>
            <a:endParaRPr lang="zh-CN" altLang="zh-CN" sz="2400">
              <a:solidFill>
                <a:schemeClr val="bg1"/>
              </a:solidFill>
              <a:latin typeface="Arial" pitchFamily="34" charset="0"/>
              <a:ea typeface="华康俪金黑W8" pitchFamily="1" charset="-122"/>
            </a:endParaRPr>
          </a:p>
        </p:txBody>
      </p:sp>
      <p:sp>
        <p:nvSpPr>
          <p:cNvPr id="60421"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9" name="TextBox 8"/>
          <p:cNvSpPr txBox="1"/>
          <p:nvPr/>
        </p:nvSpPr>
        <p:spPr>
          <a:xfrm>
            <a:off x="285750" y="1141413"/>
            <a:ext cx="8715375" cy="255587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lgn="l">
              <a:lnSpc>
                <a:spcPts val="3200"/>
              </a:lnSpc>
              <a:defRPr/>
            </a:pPr>
            <a:r>
              <a:rPr lang="en-US" altLang="zh-CN" sz="2400" b="1" dirty="0"/>
              <a:t>       </a:t>
            </a:r>
            <a:r>
              <a:rPr lang="zh-CN" altLang="zh-CN" sz="2400" b="1" dirty="0"/>
              <a:t>因</a:t>
            </a:r>
            <a:r>
              <a:rPr lang="zh-CN" altLang="zh-CN" sz="2400" b="1" dirty="0">
                <a:solidFill>
                  <a:srgbClr val="FF0000"/>
                </a:solidFill>
              </a:rPr>
              <a:t>劳动者本人原因</a:t>
            </a:r>
            <a:r>
              <a:rPr lang="zh-CN" altLang="zh-CN" sz="2400" b="1" dirty="0"/>
              <a:t>给用人单位造成经济损失的，用人单位可按照劳动合同的约定要求其赔偿经济损失。经济损失的赔偿，可从劳动者本人的工资中扣除，但每月扣除的部分不得超过劳动者</a:t>
            </a:r>
            <a:r>
              <a:rPr lang="zh-CN" altLang="zh-CN" sz="2400" b="1" dirty="0">
                <a:solidFill>
                  <a:srgbClr val="FF0000"/>
                </a:solidFill>
              </a:rPr>
              <a:t>当月工资的</a:t>
            </a:r>
            <a:r>
              <a:rPr lang="en-US" altLang="zh-CN" sz="2400" b="1" dirty="0">
                <a:solidFill>
                  <a:srgbClr val="FF0000"/>
                </a:solidFill>
              </a:rPr>
              <a:t>20 %</a:t>
            </a:r>
            <a:r>
              <a:rPr lang="zh-CN" altLang="zh-CN" sz="2400" b="1" dirty="0"/>
              <a:t>。若扣除后的剩余工资部分低于</a:t>
            </a:r>
            <a:r>
              <a:rPr lang="zh-CN" altLang="zh-CN" sz="2400" b="1" dirty="0">
                <a:solidFill>
                  <a:srgbClr val="FF0000"/>
                </a:solidFill>
              </a:rPr>
              <a:t>当地月最低工资标准</a:t>
            </a:r>
            <a:r>
              <a:rPr lang="zh-CN" altLang="zh-CN" sz="2400" b="1" dirty="0"/>
              <a:t>，则按最低工资标准支付。</a:t>
            </a:r>
            <a:endParaRPr lang="en-US" altLang="zh-CN" sz="2400" b="1" dirty="0"/>
          </a:p>
          <a:p>
            <a:pPr algn="l">
              <a:lnSpc>
                <a:spcPts val="3200"/>
              </a:lnSpc>
              <a:defRPr/>
            </a:pPr>
            <a:r>
              <a:rPr lang="en-US" altLang="zh-CN" sz="2000" b="1" dirty="0"/>
              <a:t>                                                                     ——《</a:t>
            </a:r>
            <a:r>
              <a:rPr lang="zh-CN" altLang="en-US" sz="2000" b="1" dirty="0"/>
              <a:t>工资支付条例</a:t>
            </a:r>
            <a:r>
              <a:rPr lang="en-US" altLang="zh-CN" sz="2000" b="1" dirty="0"/>
              <a:t>》</a:t>
            </a:r>
            <a:r>
              <a:rPr lang="zh-CN" altLang="en-US" sz="2000" b="1" dirty="0"/>
              <a:t>第</a:t>
            </a:r>
            <a:r>
              <a:rPr lang="en-US" altLang="zh-CN" sz="2000" b="1" dirty="0"/>
              <a:t>16</a:t>
            </a:r>
            <a:r>
              <a:rPr lang="zh-CN" altLang="en-US" sz="2000" b="1" dirty="0"/>
              <a:t>条</a:t>
            </a:r>
          </a:p>
        </p:txBody>
      </p:sp>
      <p:sp>
        <p:nvSpPr>
          <p:cNvPr id="60423" name="TextBox 9"/>
          <p:cNvSpPr txBox="1">
            <a:spLocks noChangeArrowheads="1"/>
          </p:cNvSpPr>
          <p:nvPr/>
        </p:nvSpPr>
        <p:spPr bwMode="auto">
          <a:xfrm>
            <a:off x="500063" y="4071938"/>
            <a:ext cx="8150225" cy="1200150"/>
          </a:xfrm>
          <a:prstGeom prst="rect">
            <a:avLst/>
          </a:prstGeom>
          <a:noFill/>
          <a:ln w="9525">
            <a:noFill/>
            <a:miter lim="800000"/>
            <a:headEnd/>
            <a:tailEnd/>
          </a:ln>
        </p:spPr>
        <p:txBody>
          <a:bodyPr wrap="none">
            <a:spAutoFit/>
          </a:bodyPr>
          <a:lstStyle/>
          <a:p>
            <a:pPr algn="l">
              <a:buFont typeface="Wingdings" pitchFamily="2" charset="2"/>
              <a:buChar char="n"/>
            </a:pPr>
            <a:r>
              <a:rPr lang="zh-CN" altLang="en-US" sz="2400" b="1"/>
              <a:t>扣除的失货赔偿金超过李某月工资的</a:t>
            </a:r>
            <a:r>
              <a:rPr lang="en-US" altLang="zh-CN" sz="2400" b="1"/>
              <a:t>20%</a:t>
            </a:r>
            <a:r>
              <a:rPr lang="zh-CN" altLang="en-US" sz="2400" b="1"/>
              <a:t>，剩余工资低于</a:t>
            </a:r>
            <a:endParaRPr lang="en-US" altLang="zh-CN" sz="2400" b="1"/>
          </a:p>
          <a:p>
            <a:pPr algn="l"/>
            <a:r>
              <a:rPr lang="zh-CN" altLang="en-US" sz="2400" b="1"/>
              <a:t>   最低工资；</a:t>
            </a:r>
            <a:endParaRPr lang="en-US" altLang="zh-CN" sz="2400" b="1"/>
          </a:p>
          <a:p>
            <a:pPr algn="l">
              <a:buFont typeface="Wingdings" pitchFamily="2" charset="2"/>
              <a:buChar char="n"/>
            </a:pPr>
            <a:r>
              <a:rPr lang="zh-CN" altLang="en-US" sz="2400" b="1"/>
              <a:t>无确凿证据证明</a:t>
            </a:r>
            <a:r>
              <a:rPr lang="zh-CN" altLang="zh-CN" sz="2400" b="1"/>
              <a:t>货物缺失是由李某本人原因造成</a:t>
            </a:r>
            <a:endParaRPr lang="zh-CN" altLang="en-US" sz="2400" b="1"/>
          </a:p>
        </p:txBody>
      </p:sp>
    </p:spTree>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61444" name="Text Box 7"/>
          <p:cNvSpPr txBox="1">
            <a:spLocks noChangeArrowheads="1"/>
          </p:cNvSpPr>
          <p:nvPr/>
        </p:nvSpPr>
        <p:spPr bwMode="auto">
          <a:xfrm>
            <a:off x="500063" y="141288"/>
            <a:ext cx="4800600" cy="461962"/>
          </a:xfrm>
          <a:prstGeom prst="rect">
            <a:avLst/>
          </a:prstGeom>
          <a:noFill/>
          <a:ln w="9525">
            <a:noFill/>
            <a:miter lim="800000"/>
            <a:headEnd/>
            <a:tailEnd/>
          </a:ln>
        </p:spPr>
        <p:txBody>
          <a:bodyPr wrap="none">
            <a:spAutoFit/>
          </a:bodyPr>
          <a:lstStyle/>
          <a:p>
            <a:pPr algn="l"/>
            <a:r>
              <a:rPr lang="zh-CN" altLang="zh-CN" sz="2400">
                <a:solidFill>
                  <a:schemeClr val="bg1"/>
                </a:solidFill>
                <a:latin typeface="Arial" pitchFamily="34" charset="0"/>
                <a:ea typeface="华康俪金黑W8" pitchFamily="1" charset="-122"/>
              </a:rPr>
              <a:t>规章制度</a:t>
            </a:r>
            <a:r>
              <a:rPr lang="zh-CN" altLang="en-US" sz="2400">
                <a:solidFill>
                  <a:schemeClr val="bg1"/>
                </a:solidFill>
                <a:latin typeface="Arial" pitchFamily="34" charset="0"/>
                <a:ea typeface="华康俪金黑W8" pitchFamily="1" charset="-122"/>
              </a:rPr>
              <a:t>的生效要件</a:t>
            </a:r>
            <a:r>
              <a:rPr lang="en-US" altLang="zh-CN" sz="2400">
                <a:solidFill>
                  <a:schemeClr val="bg1"/>
                </a:solidFill>
                <a:latin typeface="Arial" pitchFamily="34" charset="0"/>
                <a:ea typeface="华康俪金黑W8" pitchFamily="1" charset="-122"/>
              </a:rPr>
              <a:t>——</a:t>
            </a:r>
            <a:r>
              <a:rPr lang="zh-CN" altLang="en-US" sz="2400">
                <a:solidFill>
                  <a:schemeClr val="bg1"/>
                </a:solidFill>
                <a:latin typeface="Arial" pitchFamily="34" charset="0"/>
                <a:ea typeface="华康俪金黑W8" pitchFamily="1" charset="-122"/>
              </a:rPr>
              <a:t>程序民主</a:t>
            </a:r>
            <a:endParaRPr lang="zh-CN" altLang="zh-CN" sz="2400">
              <a:solidFill>
                <a:schemeClr val="bg1"/>
              </a:solidFill>
              <a:latin typeface="Arial" pitchFamily="34" charset="0"/>
              <a:ea typeface="华康俪金黑W8" pitchFamily="1" charset="-122"/>
            </a:endParaRPr>
          </a:p>
        </p:txBody>
      </p:sp>
      <p:sp>
        <p:nvSpPr>
          <p:cNvPr id="61445"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9" name="矩形 8"/>
          <p:cNvSpPr/>
          <p:nvPr/>
        </p:nvSpPr>
        <p:spPr>
          <a:xfrm>
            <a:off x="571500" y="855663"/>
            <a:ext cx="3071813" cy="50006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fontAlgn="auto" hangingPunct="0">
              <a:spcBef>
                <a:spcPts val="0"/>
              </a:spcBef>
              <a:spcAft>
                <a:spcPts val="0"/>
              </a:spcAft>
              <a:defRPr/>
            </a:pPr>
            <a:r>
              <a:rPr lang="zh-CN" altLang="en-US" sz="2800" b="1" dirty="0">
                <a:latin typeface="微软雅黑" pitchFamily="34" charset="-122"/>
                <a:cs typeface="Arial" pitchFamily="34" charset="0"/>
              </a:rPr>
              <a:t>程序民主</a:t>
            </a:r>
          </a:p>
        </p:txBody>
      </p:sp>
      <p:sp>
        <p:nvSpPr>
          <p:cNvPr id="61447" name="TextBox 9"/>
          <p:cNvSpPr txBox="1">
            <a:spLocks noChangeArrowheads="1"/>
          </p:cNvSpPr>
          <p:nvPr/>
        </p:nvSpPr>
        <p:spPr bwMode="auto">
          <a:xfrm>
            <a:off x="500063" y="1427163"/>
            <a:ext cx="8215312" cy="2230437"/>
          </a:xfrm>
          <a:prstGeom prst="rect">
            <a:avLst/>
          </a:prstGeom>
          <a:noFill/>
          <a:ln w="9525">
            <a:noFill/>
            <a:miter lim="800000"/>
            <a:headEnd/>
            <a:tailEnd/>
          </a:ln>
        </p:spPr>
        <p:txBody>
          <a:bodyPr>
            <a:spAutoFit/>
          </a:bodyPr>
          <a:lstStyle/>
          <a:p>
            <a:pPr algn="l">
              <a:lnSpc>
                <a:spcPts val="3400"/>
              </a:lnSpc>
            </a:pPr>
            <a:r>
              <a:rPr lang="en-US" altLang="zh-CN" sz="2400" b="1"/>
              <a:t>       </a:t>
            </a:r>
            <a:r>
              <a:rPr lang="zh-CN" altLang="zh-CN" sz="2400" b="1"/>
              <a:t>用人单位在制定涉及劳动者切身利益的规章制度或重大</a:t>
            </a:r>
            <a:endParaRPr lang="en-US" altLang="zh-CN" sz="2400" b="1"/>
          </a:p>
          <a:p>
            <a:pPr algn="l">
              <a:lnSpc>
                <a:spcPts val="3400"/>
              </a:lnSpc>
            </a:pPr>
            <a:r>
              <a:rPr lang="zh-CN" altLang="zh-CN" sz="2400" b="1"/>
              <a:t>事项时，应当经职工代表大会或全体职工讨论，提出方案和意见，与工会或者职工代表平等协商确定。用人单位应当将直接涉及劳动者切身利益的规章制度和重大事项决定公示，或者告知劳动者。</a:t>
            </a:r>
            <a:r>
              <a:rPr lang="en-US" altLang="zh-CN" sz="2400" b="1"/>
              <a:t>                  </a:t>
            </a:r>
            <a:r>
              <a:rPr lang="en-US" altLang="zh-CN" sz="2000" b="1"/>
              <a:t>               ——《</a:t>
            </a:r>
            <a:r>
              <a:rPr lang="zh-CN" altLang="en-US" sz="2000" b="1"/>
              <a:t>劳动合同法</a:t>
            </a:r>
            <a:r>
              <a:rPr lang="en-US" altLang="zh-CN" sz="2000" b="1"/>
              <a:t>》</a:t>
            </a:r>
            <a:r>
              <a:rPr lang="zh-CN" altLang="en-US" sz="2000" b="1"/>
              <a:t>第</a:t>
            </a:r>
            <a:r>
              <a:rPr lang="en-US" altLang="zh-CN" sz="2000" b="1"/>
              <a:t>4</a:t>
            </a:r>
            <a:r>
              <a:rPr lang="zh-CN" altLang="en-US" sz="2000" b="1"/>
              <a:t>条</a:t>
            </a:r>
            <a:endParaRPr lang="zh-CN" altLang="en-US" sz="2000"/>
          </a:p>
        </p:txBody>
      </p:sp>
      <p:sp>
        <p:nvSpPr>
          <p:cNvPr id="11" name="TextBox 10"/>
          <p:cNvSpPr txBox="1"/>
          <p:nvPr/>
        </p:nvSpPr>
        <p:spPr>
          <a:xfrm>
            <a:off x="642938" y="4071938"/>
            <a:ext cx="8158162" cy="1200150"/>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algn="l">
              <a:defRPr/>
            </a:pPr>
            <a:r>
              <a:rPr lang="zh-CN" altLang="zh-CN" sz="1800" dirty="0"/>
              <a:t>（</a:t>
            </a:r>
            <a:r>
              <a:rPr lang="en-US" altLang="zh-CN" sz="1800" dirty="0"/>
              <a:t>1</a:t>
            </a:r>
            <a:r>
              <a:rPr lang="zh-CN" altLang="zh-CN" sz="1800" dirty="0"/>
              <a:t>）讨论参与：与全体职工或职工代表讨论规章制度草案，职工或者职工代表</a:t>
            </a:r>
            <a:endParaRPr lang="en-US" altLang="zh-CN" sz="1800" dirty="0"/>
          </a:p>
          <a:p>
            <a:pPr algn="l">
              <a:defRPr/>
            </a:pPr>
            <a:r>
              <a:rPr lang="en-US" altLang="zh-CN" sz="1800" dirty="0"/>
              <a:t>         </a:t>
            </a:r>
            <a:r>
              <a:rPr lang="zh-CN" altLang="zh-CN" sz="1800" dirty="0"/>
              <a:t>可提出方案和意见。</a:t>
            </a:r>
          </a:p>
          <a:p>
            <a:pPr algn="l">
              <a:defRPr/>
            </a:pPr>
            <a:r>
              <a:rPr lang="zh-CN" altLang="zh-CN" sz="1800" dirty="0"/>
              <a:t>（</a:t>
            </a:r>
            <a:r>
              <a:rPr lang="en-US" altLang="zh-CN" sz="1800" dirty="0"/>
              <a:t>2</a:t>
            </a:r>
            <a:r>
              <a:rPr lang="zh-CN" altLang="zh-CN" sz="1800" dirty="0"/>
              <a:t>）协商确定：企业要和工会或者职工代表协商确定规章制度文本。实践中可</a:t>
            </a:r>
            <a:endParaRPr lang="en-US" altLang="zh-CN" sz="1800" dirty="0"/>
          </a:p>
          <a:p>
            <a:pPr algn="l">
              <a:defRPr/>
            </a:pPr>
            <a:r>
              <a:rPr lang="en-US" altLang="zh-CN" sz="1800" dirty="0"/>
              <a:t>         </a:t>
            </a:r>
            <a:r>
              <a:rPr lang="zh-CN" altLang="zh-CN" sz="1800" dirty="0"/>
              <a:t>以通过发放意见征集表、召开专门会议等方式操作。</a:t>
            </a:r>
          </a:p>
        </p:txBody>
      </p:sp>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顶条副本"/>
          <p:cNvPicPr>
            <a:picLocks noChangeAspect="1" noChangeArrowheads="1"/>
          </p:cNvPicPr>
          <p:nvPr/>
        </p:nvPicPr>
        <p:blipFill>
          <a:blip r:embed="rId2" cstate="print"/>
          <a:srcRect/>
          <a:stretch>
            <a:fillRect/>
          </a:stretch>
        </p:blipFill>
        <p:spPr bwMode="auto">
          <a:xfrm>
            <a:off x="0" y="0"/>
            <a:ext cx="9144000" cy="1036638"/>
          </a:xfrm>
          <a:prstGeom prst="rect">
            <a:avLst/>
          </a:prstGeom>
          <a:noFill/>
          <a:ln w="9525">
            <a:noFill/>
            <a:miter lim="800000"/>
            <a:headEnd/>
            <a:tailEnd/>
          </a:ln>
        </p:spPr>
      </p:pic>
      <p:sp>
        <p:nvSpPr>
          <p:cNvPr id="9219" name="Text Box 7"/>
          <p:cNvSpPr txBox="1">
            <a:spLocks noChangeArrowheads="1"/>
          </p:cNvSpPr>
          <p:nvPr/>
        </p:nvSpPr>
        <p:spPr bwMode="auto">
          <a:xfrm>
            <a:off x="107950" y="96838"/>
            <a:ext cx="2338388" cy="461962"/>
          </a:xfrm>
          <a:prstGeom prst="rect">
            <a:avLst/>
          </a:prstGeom>
          <a:noFill/>
          <a:ln w="9525">
            <a:noFill/>
            <a:miter lim="800000"/>
            <a:headEnd/>
            <a:tailEnd/>
          </a:ln>
        </p:spPr>
        <p:txBody>
          <a:bodyPr wrap="none">
            <a:spAutoFit/>
          </a:bodyPr>
          <a:lstStyle/>
          <a:p>
            <a:pPr algn="l"/>
            <a:r>
              <a:rPr lang="zh-CN" altLang="en-US" sz="2400">
                <a:solidFill>
                  <a:schemeClr val="bg1"/>
                </a:solidFill>
                <a:latin typeface="Arial" pitchFamily="34" charset="0"/>
                <a:ea typeface="华康俪金黑W8" pitchFamily="1" charset="-122"/>
              </a:rPr>
              <a:t>招聘广告的性质</a:t>
            </a:r>
            <a:endParaRPr lang="zh-CN" sz="2400">
              <a:solidFill>
                <a:schemeClr val="bg1"/>
              </a:solidFill>
              <a:latin typeface="Arial" pitchFamily="34" charset="0"/>
              <a:ea typeface="华康俪金黑W8" pitchFamily="1" charset="-122"/>
            </a:endParaRPr>
          </a:p>
        </p:txBody>
      </p:sp>
      <p:sp>
        <p:nvSpPr>
          <p:cNvPr id="9221" name="矩形 9"/>
          <p:cNvSpPr>
            <a:spLocks noChangeArrowheads="1"/>
          </p:cNvSpPr>
          <p:nvPr/>
        </p:nvSpPr>
        <p:spPr bwMode="auto">
          <a:xfrm>
            <a:off x="714375" y="1712913"/>
            <a:ext cx="7929563" cy="3632200"/>
          </a:xfrm>
          <a:prstGeom prst="rect">
            <a:avLst/>
          </a:prstGeom>
          <a:noFill/>
          <a:ln w="9525">
            <a:noFill/>
            <a:miter lim="800000"/>
            <a:headEnd/>
            <a:tailEnd/>
          </a:ln>
        </p:spPr>
        <p:txBody>
          <a:bodyPr>
            <a:spAutoFit/>
          </a:bodyPr>
          <a:lstStyle/>
          <a:p>
            <a:pPr algn="l">
              <a:lnSpc>
                <a:spcPts val="3500"/>
              </a:lnSpc>
            </a:pPr>
            <a:r>
              <a:rPr lang="en-US" altLang="zh-CN" sz="2800" b="1">
                <a:latin typeface="宋体" pitchFamily="2" charset="-122"/>
              </a:rPr>
              <a:t>    </a:t>
            </a:r>
            <a:r>
              <a:rPr lang="zh-CN" altLang="zh-CN" sz="2800" b="1">
                <a:latin typeface="楷体" pitchFamily="49" charset="-122"/>
                <a:ea typeface="楷体" pitchFamily="49" charset="-122"/>
              </a:rPr>
              <a:t>某外资企业在某招聘网站上登出一则招聘广告，广告中写道：本单位录用的员工将送到香港培训半年。李某看到这条广告非常心动，毅然辞职并顺利应聘到该企业。入职后，李某工作表现积极，业绩优异，但一年过去，企业始终未送李某到香港培训。李某跟企业负责人几次交涉都无果而终。李某认为企业存在欺诈，因而申请劳动仲裁，要求企业履行承诺的培训义务</a:t>
            </a:r>
            <a:r>
              <a:rPr lang="zh-CN" altLang="en-US" sz="2800" b="1">
                <a:latin typeface="楷体" pitchFamily="49" charset="-122"/>
                <a:ea typeface="楷体" pitchFamily="49" charset="-122"/>
              </a:rPr>
              <a:t>。</a:t>
            </a:r>
          </a:p>
        </p:txBody>
      </p:sp>
      <p:sp>
        <p:nvSpPr>
          <p:cNvPr id="12" name="矩形 11"/>
          <p:cNvSpPr/>
          <p:nvPr/>
        </p:nvSpPr>
        <p:spPr>
          <a:xfrm>
            <a:off x="1000125" y="1069975"/>
            <a:ext cx="7215188" cy="523875"/>
          </a:xfrm>
          <a:prstGeom prst="rect">
            <a:avLst/>
          </a:prstGeom>
          <a:solidFill>
            <a:schemeClr val="accent2">
              <a:lumMod val="40000"/>
              <a:lumOff val="60000"/>
            </a:schemeClr>
          </a:solidFill>
        </p:spPr>
        <p:txBody>
          <a:bodyPr>
            <a:spAutoFit/>
          </a:bodyPr>
          <a:lstStyle/>
          <a:p>
            <a:pPr>
              <a:defRPr/>
            </a:pPr>
            <a:r>
              <a:rPr lang="zh-CN" altLang="en-US" sz="2800" b="1" dirty="0">
                <a:latin typeface="微软雅黑" pitchFamily="34" charset="-122"/>
                <a:ea typeface="微软雅黑" pitchFamily="34" charset="-122"/>
              </a:rPr>
              <a:t>案例一：</a:t>
            </a:r>
            <a:r>
              <a:rPr lang="zh-CN" altLang="zh-CN" sz="2800" b="1" dirty="0">
                <a:latin typeface="+mj-ea"/>
                <a:ea typeface="+mj-ea"/>
              </a:rPr>
              <a:t>企业未兑现招聘广告中承诺待遇案</a:t>
            </a:r>
            <a:endParaRPr lang="zh-CN" altLang="en-US" sz="2800" b="1" dirty="0">
              <a:latin typeface="+mj-ea"/>
              <a:ea typeface="+mj-ea"/>
            </a:endParaRPr>
          </a:p>
        </p:txBody>
      </p:sp>
    </p:spTree>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http://www.tucoo.com/korea_illust/Business_Icon/images/icon_085191116.jpg"/>
          <p:cNvPicPr>
            <a:picLocks noChangeAspect="1" noChangeArrowheads="1"/>
          </p:cNvPicPr>
          <p:nvPr/>
        </p:nvPicPr>
        <p:blipFill>
          <a:blip r:embed="rId2" cstate="print"/>
          <a:srcRect/>
          <a:stretch>
            <a:fillRect/>
          </a:stretch>
        </p:blipFill>
        <p:spPr bwMode="auto">
          <a:xfrm>
            <a:off x="428625" y="3643313"/>
            <a:ext cx="1357313" cy="1250950"/>
          </a:xfrm>
          <a:prstGeom prst="rect">
            <a:avLst/>
          </a:prstGeom>
          <a:noFill/>
          <a:ln w="9525">
            <a:noFill/>
            <a:miter lim="800000"/>
            <a:headEnd/>
            <a:tailEnd/>
          </a:ln>
        </p:spPr>
      </p:pic>
      <p:sp>
        <p:nvSpPr>
          <p:cNvPr id="66563" name="灯片编号占位符 1"/>
          <p:cNvSpPr>
            <a:spLocks noGrp="1"/>
          </p:cNvSpPr>
          <p:nvPr>
            <p:ph type="sldNum" sz="quarter" idx="4294967295"/>
          </p:nvPr>
        </p:nvSpPr>
        <p:spPr/>
        <p:txBody>
          <a:bodyPr/>
          <a:lstStyle/>
          <a:p>
            <a:pPr>
              <a:defRPr/>
            </a:pPr>
            <a:fld id="{7751EAB8-B034-47F2-9149-0F8A6892C76D}" type="slidenum">
              <a:rPr lang="zh-CN" altLang="en-US" smtClean="0"/>
              <a:pPr>
                <a:defRPr/>
              </a:pPr>
              <a:t>60</a:t>
            </a:fld>
            <a:endParaRPr lang="zh-CN" altLang="en-US"/>
          </a:p>
        </p:txBody>
      </p:sp>
      <p:sp>
        <p:nvSpPr>
          <p:cNvPr id="62468" name="TextBox 7"/>
          <p:cNvSpPr txBox="1">
            <a:spLocks noChangeArrowheads="1"/>
          </p:cNvSpPr>
          <p:nvPr/>
        </p:nvSpPr>
        <p:spPr bwMode="auto">
          <a:xfrm>
            <a:off x="723900" y="2781300"/>
            <a:ext cx="738188" cy="93663"/>
          </a:xfrm>
          <a:prstGeom prst="rect">
            <a:avLst/>
          </a:prstGeom>
          <a:noFill/>
          <a:ln w="9525">
            <a:noFill/>
            <a:miter lim="800000"/>
            <a:headEnd/>
            <a:tailEnd/>
          </a:ln>
        </p:spPr>
        <p:txBody>
          <a:bodyPr vert="eaVert" wrap="none">
            <a:spAutoFit/>
          </a:bodyPr>
          <a:lstStyle/>
          <a:p>
            <a:endParaRPr lang="zh-CN" altLang="en-US" sz="3600"/>
          </a:p>
        </p:txBody>
      </p:sp>
      <p:grpSp>
        <p:nvGrpSpPr>
          <p:cNvPr id="62469" name="组合 9"/>
          <p:cNvGrpSpPr>
            <a:grpSpLocks/>
          </p:cNvGrpSpPr>
          <p:nvPr/>
        </p:nvGrpSpPr>
        <p:grpSpPr bwMode="auto">
          <a:xfrm>
            <a:off x="1462088" y="1443038"/>
            <a:ext cx="7681912" cy="1611312"/>
            <a:chOff x="1996874" y="1428736"/>
            <a:chExt cx="6207681" cy="1683259"/>
          </a:xfrm>
        </p:grpSpPr>
        <p:sp>
          <p:nvSpPr>
            <p:cNvPr id="62478" name="矩形 38"/>
            <p:cNvSpPr>
              <a:spLocks noChangeArrowheads="1"/>
            </p:cNvSpPr>
            <p:nvPr/>
          </p:nvSpPr>
          <p:spPr bwMode="auto">
            <a:xfrm>
              <a:off x="2071670" y="1428736"/>
              <a:ext cx="6132885" cy="449633"/>
            </a:xfrm>
            <a:prstGeom prst="rect">
              <a:avLst/>
            </a:prstGeom>
            <a:noFill/>
            <a:ln w="9525">
              <a:noFill/>
              <a:miter lim="800000"/>
              <a:headEnd/>
              <a:tailEnd/>
            </a:ln>
          </p:spPr>
          <p:txBody>
            <a:bodyPr>
              <a:spAutoFit/>
            </a:bodyPr>
            <a:lstStyle/>
            <a:p>
              <a:pPr algn="l">
                <a:lnSpc>
                  <a:spcPct val="120000"/>
                </a:lnSpc>
              </a:pPr>
              <a:r>
                <a:rPr lang="zh-CN" altLang="zh-CN" sz="2000">
                  <a:solidFill>
                    <a:srgbClr val="800000"/>
                  </a:solidFill>
                  <a:latin typeface="微软雅黑" pitchFamily="34" charset="-122"/>
                  <a:ea typeface="微软雅黑" pitchFamily="34" charset="-122"/>
                </a:rPr>
                <a:t>规章制度经“平等协商”无法达成一致，用人单位能最终决定吗</a:t>
              </a:r>
              <a:endParaRPr lang="en-US" altLang="zh-CN" sz="2000">
                <a:solidFill>
                  <a:srgbClr val="800000"/>
                </a:solidFill>
                <a:latin typeface="微软雅黑" pitchFamily="34" charset="-122"/>
                <a:ea typeface="微软雅黑" pitchFamily="34" charset="-122"/>
                <a:cs typeface="Times New Roman" pitchFamily="18" charset="0"/>
              </a:endParaRPr>
            </a:p>
          </p:txBody>
        </p:sp>
        <p:sp>
          <p:nvSpPr>
            <p:cNvPr id="62479" name="矩形 27"/>
            <p:cNvSpPr>
              <a:spLocks noChangeArrowheads="1"/>
            </p:cNvSpPr>
            <p:nvPr/>
          </p:nvSpPr>
          <p:spPr bwMode="auto">
            <a:xfrm>
              <a:off x="1996874" y="1930300"/>
              <a:ext cx="6132885" cy="1181695"/>
            </a:xfrm>
            <a:prstGeom prst="rect">
              <a:avLst/>
            </a:prstGeom>
            <a:noFill/>
            <a:ln w="9525">
              <a:noFill/>
              <a:miter lim="800000"/>
              <a:headEnd/>
              <a:tailEnd/>
            </a:ln>
          </p:spPr>
          <p:txBody>
            <a:bodyPr>
              <a:spAutoFit/>
            </a:bodyPr>
            <a:lstStyle/>
            <a:p>
              <a:pPr indent="266700" algn="l">
                <a:lnSpc>
                  <a:spcPts val="2700"/>
                </a:lnSpc>
                <a:tabLst>
                  <a:tab pos="3314700" algn="l"/>
                </a:tabLst>
              </a:pPr>
              <a:r>
                <a:rPr lang="zh-CN" altLang="zh-CN" sz="2000">
                  <a:latin typeface="微软雅黑" pitchFamily="34" charset="-122"/>
                  <a:ea typeface="微软雅黑" pitchFamily="34" charset="-122"/>
                </a:rPr>
                <a:t>《劳动合同法》规定的“平等协商”主要是指程序上的要求，并不是指劳资双方对规章制度的内容达成一致意见。</a:t>
              </a:r>
              <a:r>
                <a:rPr lang="zh-CN" altLang="en-US" sz="2000">
                  <a:latin typeface="微软雅黑" pitchFamily="34" charset="-122"/>
                  <a:ea typeface="微软雅黑" pitchFamily="34" charset="-122"/>
                </a:rPr>
                <a:t>如</a:t>
              </a:r>
              <a:r>
                <a:rPr lang="zh-CN" altLang="zh-CN" sz="2000">
                  <a:latin typeface="微软雅黑" pitchFamily="34" charset="-122"/>
                  <a:ea typeface="微软雅黑" pitchFamily="34" charset="-122"/>
                </a:rPr>
                <a:t>果企业和职工或工会经平等协商无法达成一致，用人单位</a:t>
              </a:r>
              <a:r>
                <a:rPr lang="zh-CN" altLang="en-US" sz="2000">
                  <a:latin typeface="微软雅黑" pitchFamily="34" charset="-122"/>
                  <a:ea typeface="微软雅黑" pitchFamily="34" charset="-122"/>
                </a:rPr>
                <a:t>有最后决定权</a:t>
              </a:r>
              <a:r>
                <a:rPr lang="zh-CN" altLang="zh-CN" sz="2000">
                  <a:latin typeface="微软雅黑" pitchFamily="34" charset="-122"/>
                  <a:ea typeface="微软雅黑" pitchFamily="34" charset="-122"/>
                </a:rPr>
                <a:t>。</a:t>
              </a:r>
              <a:endParaRPr lang="zh-CN" altLang="en-US" sz="2000">
                <a:latin typeface="微软雅黑" pitchFamily="34" charset="-122"/>
                <a:ea typeface="微软雅黑" pitchFamily="34" charset="-122"/>
              </a:endParaRPr>
            </a:p>
          </p:txBody>
        </p:sp>
        <p:cxnSp>
          <p:nvCxnSpPr>
            <p:cNvPr id="13" name="直接连接符 12"/>
            <p:cNvCxnSpPr/>
            <p:nvPr/>
          </p:nvCxnSpPr>
          <p:spPr>
            <a:xfrm>
              <a:off x="2071279" y="1929568"/>
              <a:ext cx="586901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62470" name="组合 14"/>
          <p:cNvGrpSpPr>
            <a:grpSpLocks/>
          </p:cNvGrpSpPr>
          <p:nvPr/>
        </p:nvGrpSpPr>
        <p:grpSpPr bwMode="auto">
          <a:xfrm>
            <a:off x="1428750" y="3429000"/>
            <a:ext cx="7362825" cy="1585913"/>
            <a:chOff x="2143108" y="1428735"/>
            <a:chExt cx="6132885" cy="1903530"/>
          </a:xfrm>
        </p:grpSpPr>
        <p:sp>
          <p:nvSpPr>
            <p:cNvPr id="16" name="矩形 38"/>
            <p:cNvSpPr>
              <a:spLocks noChangeArrowheads="1"/>
            </p:cNvSpPr>
            <p:nvPr/>
          </p:nvSpPr>
          <p:spPr bwMode="auto">
            <a:xfrm>
              <a:off x="2434017" y="1428735"/>
              <a:ext cx="5733547" cy="1042273"/>
            </a:xfrm>
            <a:prstGeom prst="rect">
              <a:avLst/>
            </a:prstGeom>
            <a:noFill/>
            <a:ln w="9525">
              <a:noFill/>
              <a:miter lim="800000"/>
              <a:headEnd/>
              <a:tailEnd/>
            </a:ln>
          </p:spPr>
          <p:txBody>
            <a:bodyPr>
              <a:spAutoFit/>
            </a:bodyPr>
            <a:lstStyle/>
            <a:p>
              <a:pPr algn="just">
                <a:lnSpc>
                  <a:spcPct val="120000"/>
                </a:lnSpc>
                <a:defRPr/>
              </a:pPr>
              <a:r>
                <a:rPr lang="zh-CN" altLang="zh-CN" sz="2000" dirty="0">
                  <a:solidFill>
                    <a:srgbClr val="800000"/>
                  </a:solidFill>
                  <a:latin typeface="微软雅黑" pitchFamily="34" charset="-122"/>
                  <a:ea typeface="微软雅黑" pitchFamily="34" charset="-122"/>
                </a:rPr>
                <a:t>用人单位没有组建工会，会影响规章制度的生效吗？</a:t>
              </a:r>
            </a:p>
            <a:p>
              <a:pPr algn="l">
                <a:lnSpc>
                  <a:spcPct val="120000"/>
                </a:lnSpc>
                <a:defRPr/>
              </a:pPr>
              <a:endParaRPr lang="en-US" altLang="zh-CN" sz="2400" dirty="0">
                <a:solidFill>
                  <a:schemeClr val="tx1">
                    <a:lumMod val="95000"/>
                    <a:lumOff val="5000"/>
                  </a:schemeClr>
                </a:solidFill>
                <a:latin typeface="微软雅黑" pitchFamily="34" charset="-122"/>
                <a:ea typeface="微软雅黑" pitchFamily="34" charset="-122"/>
                <a:cs typeface="Times New Roman" pitchFamily="18" charset="0"/>
              </a:endParaRPr>
            </a:p>
          </p:txBody>
        </p:sp>
        <p:sp>
          <p:nvSpPr>
            <p:cNvPr id="17" name="矩形 27"/>
            <p:cNvSpPr>
              <a:spLocks noChangeArrowheads="1"/>
            </p:cNvSpPr>
            <p:nvPr/>
          </p:nvSpPr>
          <p:spPr bwMode="auto">
            <a:xfrm>
              <a:off x="2143108" y="1929865"/>
              <a:ext cx="6132885" cy="1402400"/>
            </a:xfrm>
            <a:prstGeom prst="rect">
              <a:avLst/>
            </a:prstGeom>
            <a:noFill/>
            <a:ln w="9525">
              <a:noFill/>
              <a:miter lim="800000"/>
              <a:headEnd/>
              <a:tailEnd/>
            </a:ln>
          </p:spPr>
          <p:txBody>
            <a:bodyPr>
              <a:spAutoFit/>
            </a:bodyPr>
            <a:lstStyle/>
            <a:p>
              <a:pPr indent="266700" algn="l">
                <a:lnSpc>
                  <a:spcPct val="120000"/>
                </a:lnSpc>
                <a:buClr>
                  <a:srgbClr val="FFFF00"/>
                </a:buClr>
                <a:tabLst>
                  <a:tab pos="3314700" algn="l"/>
                </a:tabLst>
                <a:defRPr/>
              </a:pPr>
              <a:r>
                <a:rPr lang="en-US" altLang="zh-CN" sz="2000" dirty="0">
                  <a:solidFill>
                    <a:schemeClr val="tx1">
                      <a:lumMod val="75000"/>
                      <a:lumOff val="25000"/>
                    </a:schemeClr>
                  </a:solidFill>
                  <a:latin typeface="微软雅黑" pitchFamily="34" charset="-122"/>
                  <a:ea typeface="微软雅黑" pitchFamily="34" charset="-122"/>
                </a:rPr>
                <a:t>   </a:t>
              </a:r>
              <a:r>
                <a:rPr lang="zh-CN" altLang="zh-CN" sz="2000" dirty="0">
                  <a:latin typeface="微软雅黑" pitchFamily="34" charset="-122"/>
                  <a:ea typeface="微软雅黑" pitchFamily="34" charset="-122"/>
                </a:rPr>
                <a:t>工会是企业职工自愿结合的组织，法律并不强求企业必须建立工会。如果职业没有组建工会，制定和修改规章制度可以与职工民主选举的代表平等协商，不会影响规章制度的效力。</a:t>
              </a:r>
            </a:p>
          </p:txBody>
        </p:sp>
        <p:cxnSp>
          <p:nvCxnSpPr>
            <p:cNvPr id="18" name="直接连接符 17"/>
            <p:cNvCxnSpPr/>
            <p:nvPr/>
          </p:nvCxnSpPr>
          <p:spPr>
            <a:xfrm flipV="1">
              <a:off x="2262116" y="1929865"/>
              <a:ext cx="6013877" cy="13337"/>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2471" name="Picture 2" descr="http://pic.nipic.com/2007-08-04/200784101226256_2.jpg"/>
          <p:cNvPicPr>
            <a:picLocks noChangeAspect="1" noChangeArrowheads="1"/>
          </p:cNvPicPr>
          <p:nvPr/>
        </p:nvPicPr>
        <p:blipFill>
          <a:blip r:embed="rId3" cstate="print"/>
          <a:srcRect/>
          <a:stretch>
            <a:fillRect/>
          </a:stretch>
        </p:blipFill>
        <p:spPr bwMode="auto">
          <a:xfrm>
            <a:off x="428625" y="1427163"/>
            <a:ext cx="1108075" cy="1468437"/>
          </a:xfrm>
          <a:prstGeom prst="rect">
            <a:avLst/>
          </a:prstGeom>
          <a:noFill/>
          <a:ln w="9525">
            <a:noFill/>
            <a:miter lim="800000"/>
            <a:headEnd/>
            <a:tailEnd/>
          </a:ln>
        </p:spPr>
      </p:pic>
      <p:pic>
        <p:nvPicPr>
          <p:cNvPr id="62472" name="Picture 2" descr="顶条副本"/>
          <p:cNvPicPr>
            <a:picLocks noChangeAspect="1" noChangeArrowheads="1"/>
          </p:cNvPicPr>
          <p:nvPr/>
        </p:nvPicPr>
        <p:blipFill>
          <a:blip r:embed="rId4" cstate="print"/>
          <a:srcRect/>
          <a:stretch>
            <a:fillRect/>
          </a:stretch>
        </p:blipFill>
        <p:spPr bwMode="auto">
          <a:xfrm>
            <a:off x="0" y="0"/>
            <a:ext cx="9144000" cy="1036638"/>
          </a:xfrm>
          <a:prstGeom prst="rect">
            <a:avLst/>
          </a:prstGeom>
          <a:noFill/>
          <a:ln w="9525">
            <a:noFill/>
            <a:miter lim="800000"/>
            <a:headEnd/>
            <a:tailEnd/>
          </a:ln>
        </p:spPr>
      </p:pic>
      <p:sp>
        <p:nvSpPr>
          <p:cNvPr id="62473" name="Text Box 7"/>
          <p:cNvSpPr txBox="1">
            <a:spLocks noChangeArrowheads="1"/>
          </p:cNvSpPr>
          <p:nvPr/>
        </p:nvSpPr>
        <p:spPr bwMode="auto">
          <a:xfrm>
            <a:off x="500063" y="141288"/>
            <a:ext cx="4800600" cy="461962"/>
          </a:xfrm>
          <a:prstGeom prst="rect">
            <a:avLst/>
          </a:prstGeom>
          <a:noFill/>
          <a:ln w="9525">
            <a:noFill/>
            <a:miter lim="800000"/>
            <a:headEnd/>
            <a:tailEnd/>
          </a:ln>
        </p:spPr>
        <p:txBody>
          <a:bodyPr wrap="none">
            <a:spAutoFit/>
          </a:bodyPr>
          <a:lstStyle/>
          <a:p>
            <a:pPr algn="l"/>
            <a:r>
              <a:rPr lang="zh-CN" altLang="zh-CN" sz="2400">
                <a:solidFill>
                  <a:schemeClr val="bg1"/>
                </a:solidFill>
                <a:latin typeface="Arial" pitchFamily="34" charset="0"/>
                <a:ea typeface="华康俪金黑W8" pitchFamily="1" charset="-122"/>
              </a:rPr>
              <a:t>规章制度</a:t>
            </a:r>
            <a:r>
              <a:rPr lang="zh-CN" altLang="en-US" sz="2400">
                <a:solidFill>
                  <a:schemeClr val="bg1"/>
                </a:solidFill>
                <a:latin typeface="Arial" pitchFamily="34" charset="0"/>
                <a:ea typeface="华康俪金黑W8" pitchFamily="1" charset="-122"/>
              </a:rPr>
              <a:t>的生效要件</a:t>
            </a:r>
            <a:r>
              <a:rPr lang="en-US" altLang="zh-CN" sz="2400">
                <a:solidFill>
                  <a:schemeClr val="bg1"/>
                </a:solidFill>
                <a:latin typeface="Arial" pitchFamily="34" charset="0"/>
                <a:ea typeface="华康俪金黑W8" pitchFamily="1" charset="-122"/>
              </a:rPr>
              <a:t>——</a:t>
            </a:r>
            <a:r>
              <a:rPr lang="zh-CN" altLang="en-US" sz="2400">
                <a:solidFill>
                  <a:schemeClr val="bg1"/>
                </a:solidFill>
                <a:latin typeface="Arial" pitchFamily="34" charset="0"/>
                <a:ea typeface="华康俪金黑W8" pitchFamily="1" charset="-122"/>
              </a:rPr>
              <a:t>程序民主</a:t>
            </a:r>
            <a:endParaRPr lang="zh-CN" altLang="zh-CN" sz="2400">
              <a:solidFill>
                <a:schemeClr val="bg1"/>
              </a:solidFill>
              <a:latin typeface="Arial" pitchFamily="34" charset="0"/>
              <a:ea typeface="华康俪金黑W8" pitchFamily="1" charset="-122"/>
            </a:endParaRPr>
          </a:p>
        </p:txBody>
      </p:sp>
    </p:spTree>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63492" name="Text Box 7"/>
          <p:cNvSpPr txBox="1">
            <a:spLocks noChangeArrowheads="1"/>
          </p:cNvSpPr>
          <p:nvPr/>
        </p:nvSpPr>
        <p:spPr bwMode="auto">
          <a:xfrm>
            <a:off x="500063" y="141288"/>
            <a:ext cx="4800600" cy="461962"/>
          </a:xfrm>
          <a:prstGeom prst="rect">
            <a:avLst/>
          </a:prstGeom>
          <a:noFill/>
          <a:ln w="9525">
            <a:noFill/>
            <a:miter lim="800000"/>
            <a:headEnd/>
            <a:tailEnd/>
          </a:ln>
        </p:spPr>
        <p:txBody>
          <a:bodyPr wrap="none">
            <a:spAutoFit/>
          </a:bodyPr>
          <a:lstStyle/>
          <a:p>
            <a:pPr algn="l"/>
            <a:r>
              <a:rPr lang="zh-CN" altLang="zh-CN" sz="2400">
                <a:solidFill>
                  <a:schemeClr val="bg1"/>
                </a:solidFill>
                <a:latin typeface="Arial" pitchFamily="34" charset="0"/>
                <a:ea typeface="华康俪金黑W8" pitchFamily="1" charset="-122"/>
              </a:rPr>
              <a:t>规章制度</a:t>
            </a:r>
            <a:r>
              <a:rPr lang="zh-CN" altLang="en-US" sz="2400">
                <a:solidFill>
                  <a:schemeClr val="bg1"/>
                </a:solidFill>
                <a:latin typeface="Arial" pitchFamily="34" charset="0"/>
                <a:ea typeface="华康俪金黑W8" pitchFamily="1" charset="-122"/>
              </a:rPr>
              <a:t>的生效要件</a:t>
            </a:r>
            <a:r>
              <a:rPr lang="en-US" altLang="zh-CN" sz="2400">
                <a:solidFill>
                  <a:schemeClr val="bg1"/>
                </a:solidFill>
                <a:latin typeface="Arial" pitchFamily="34" charset="0"/>
                <a:ea typeface="华康俪金黑W8" pitchFamily="1" charset="-122"/>
              </a:rPr>
              <a:t>——</a:t>
            </a:r>
            <a:r>
              <a:rPr lang="zh-CN" altLang="en-US" sz="2400">
                <a:solidFill>
                  <a:schemeClr val="bg1"/>
                </a:solidFill>
                <a:latin typeface="Arial" pitchFamily="34" charset="0"/>
                <a:ea typeface="华康俪金黑W8" pitchFamily="1" charset="-122"/>
              </a:rPr>
              <a:t>公示告知</a:t>
            </a:r>
            <a:endParaRPr lang="zh-CN" altLang="zh-CN" sz="2400">
              <a:solidFill>
                <a:schemeClr val="bg1"/>
              </a:solidFill>
              <a:latin typeface="Arial" pitchFamily="34" charset="0"/>
              <a:ea typeface="华康俪金黑W8" pitchFamily="1" charset="-122"/>
            </a:endParaRPr>
          </a:p>
        </p:txBody>
      </p:sp>
      <p:sp>
        <p:nvSpPr>
          <p:cNvPr id="63493"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18" name="矩形 17"/>
          <p:cNvSpPr/>
          <p:nvPr/>
        </p:nvSpPr>
        <p:spPr>
          <a:xfrm>
            <a:off x="2500313" y="1069975"/>
            <a:ext cx="6286500" cy="1016000"/>
          </a:xfrm>
          <a:prstGeom prst="rect">
            <a:avLst/>
          </a:prstGeom>
          <a:solidFill>
            <a:srgbClr val="4C9D41"/>
          </a:solidFill>
          <a:ln/>
        </p:spPr>
        <p:style>
          <a:lnRef idx="2">
            <a:schemeClr val="accent3">
              <a:shade val="50000"/>
            </a:schemeClr>
          </a:lnRef>
          <a:fillRef idx="1">
            <a:schemeClr val="accent3"/>
          </a:fillRef>
          <a:effectRef idx="0">
            <a:schemeClr val="accent3"/>
          </a:effectRef>
          <a:fontRef idx="minor">
            <a:schemeClr val="lt1"/>
          </a:fontRef>
        </p:style>
        <p:txBody>
          <a:bodyPr>
            <a:spAutoFit/>
          </a:bodyPr>
          <a:lstStyle/>
          <a:p>
            <a:pPr algn="l">
              <a:defRPr/>
            </a:pPr>
            <a:r>
              <a:rPr lang="en-US" altLang="zh-CN" sz="2000" dirty="0"/>
              <a:t>《</a:t>
            </a:r>
            <a:r>
              <a:rPr lang="zh-CN" altLang="en-US" sz="2000" dirty="0"/>
              <a:t>劳动合同法</a:t>
            </a:r>
            <a:r>
              <a:rPr lang="en-US" altLang="zh-CN" sz="2000" dirty="0"/>
              <a:t>》</a:t>
            </a:r>
            <a:r>
              <a:rPr lang="zh-CN" altLang="en-US" sz="2000" dirty="0"/>
              <a:t>第</a:t>
            </a:r>
            <a:r>
              <a:rPr lang="en-US" altLang="zh-CN" sz="2000" dirty="0"/>
              <a:t>4</a:t>
            </a:r>
            <a:r>
              <a:rPr lang="zh-CN" altLang="en-US" sz="2000" dirty="0"/>
              <a:t>条第</a:t>
            </a:r>
            <a:r>
              <a:rPr lang="en-US" altLang="zh-CN" sz="2000" dirty="0"/>
              <a:t>4</a:t>
            </a:r>
            <a:r>
              <a:rPr lang="zh-CN" altLang="en-US" sz="2000" dirty="0"/>
              <a:t>款：</a:t>
            </a:r>
            <a:r>
              <a:rPr lang="zh-CN" altLang="zh-CN" sz="2000" dirty="0"/>
              <a:t>用人单位应当将直接涉及劳动者切身利益的规章制度和重大事项决定公布，或者告知劳动者。</a:t>
            </a:r>
            <a:endParaRPr lang="zh-CN" altLang="zh-CN" sz="2000" b="1" dirty="0"/>
          </a:p>
        </p:txBody>
      </p:sp>
      <p:grpSp>
        <p:nvGrpSpPr>
          <p:cNvPr id="63495" name="组合 18"/>
          <p:cNvGrpSpPr>
            <a:grpSpLocks/>
          </p:cNvGrpSpPr>
          <p:nvPr/>
        </p:nvGrpSpPr>
        <p:grpSpPr bwMode="auto">
          <a:xfrm>
            <a:off x="500063" y="2427288"/>
            <a:ext cx="8215312" cy="901700"/>
            <a:chOff x="2071670" y="1428736"/>
            <a:chExt cx="6132885" cy="900176"/>
          </a:xfrm>
        </p:grpSpPr>
        <p:sp>
          <p:nvSpPr>
            <p:cNvPr id="20" name="矩形 38"/>
            <p:cNvSpPr>
              <a:spLocks noChangeArrowheads="1"/>
            </p:cNvSpPr>
            <p:nvPr/>
          </p:nvSpPr>
          <p:spPr bwMode="auto">
            <a:xfrm>
              <a:off x="2071670" y="1428736"/>
              <a:ext cx="3490115" cy="565779"/>
            </a:xfrm>
            <a:prstGeom prst="rect">
              <a:avLst/>
            </a:prstGeom>
            <a:noFill/>
            <a:ln w="9525">
              <a:noFill/>
              <a:miter lim="800000"/>
              <a:headEnd/>
              <a:tailEnd/>
            </a:ln>
          </p:spPr>
          <p:txBody>
            <a:bodyPr>
              <a:spAutoFit/>
            </a:bodyPr>
            <a:lstStyle/>
            <a:p>
              <a:pPr algn="just" eaLnBrk="0" hangingPunct="0">
                <a:lnSpc>
                  <a:spcPct val="120000"/>
                </a:lnSpc>
                <a:defRPr/>
              </a:pPr>
              <a:r>
                <a:rPr lang="zh-CN" altLang="en-US" sz="2800" b="1" dirty="0">
                  <a:solidFill>
                    <a:schemeClr val="tx1">
                      <a:lumMod val="95000"/>
                      <a:lumOff val="5000"/>
                    </a:schemeClr>
                  </a:solidFill>
                  <a:latin typeface="微软雅黑" pitchFamily="34" charset="-122"/>
                  <a:ea typeface="微软雅黑" pitchFamily="34" charset="-122"/>
                  <a:cs typeface="Times New Roman" pitchFamily="18" charset="0"/>
                </a:rPr>
                <a:t>规模比较小的企业：</a:t>
              </a:r>
              <a:endParaRPr lang="en-US" altLang="zh-CN" sz="2800" b="1" dirty="0">
                <a:solidFill>
                  <a:schemeClr val="tx1">
                    <a:lumMod val="95000"/>
                    <a:lumOff val="5000"/>
                  </a:schemeClr>
                </a:solidFill>
                <a:latin typeface="微软雅黑" pitchFamily="34" charset="-122"/>
                <a:ea typeface="微软雅黑" pitchFamily="34" charset="-122"/>
                <a:cs typeface="Times New Roman" pitchFamily="18" charset="0"/>
              </a:endParaRPr>
            </a:p>
          </p:txBody>
        </p:sp>
        <p:sp>
          <p:nvSpPr>
            <p:cNvPr id="21" name="矩形 27"/>
            <p:cNvSpPr>
              <a:spLocks noChangeArrowheads="1"/>
            </p:cNvSpPr>
            <p:nvPr/>
          </p:nvSpPr>
          <p:spPr bwMode="auto">
            <a:xfrm>
              <a:off x="2071670" y="1929538"/>
              <a:ext cx="6132885" cy="399374"/>
            </a:xfrm>
            <a:prstGeom prst="rect">
              <a:avLst/>
            </a:prstGeom>
            <a:noFill/>
            <a:ln w="9525">
              <a:noFill/>
              <a:miter lim="800000"/>
              <a:headEnd/>
              <a:tailEnd/>
            </a:ln>
          </p:spPr>
          <p:txBody>
            <a:bodyPr>
              <a:spAutoFit/>
            </a:bodyPr>
            <a:lstStyle/>
            <a:p>
              <a:pPr indent="266700" algn="l">
                <a:tabLst>
                  <a:tab pos="3314700" algn="l"/>
                </a:tabLst>
                <a:defRPr/>
              </a:pPr>
              <a:r>
                <a:rPr lang="zh-CN" altLang="en-US" sz="2000" dirty="0">
                  <a:solidFill>
                    <a:schemeClr val="tx1">
                      <a:lumMod val="75000"/>
                      <a:lumOff val="25000"/>
                    </a:schemeClr>
                  </a:solidFill>
                  <a:latin typeface="微软雅黑" pitchFamily="34" charset="-122"/>
                  <a:ea typeface="微软雅黑" pitchFamily="34" charset="-122"/>
                </a:rPr>
                <a:t>   </a:t>
              </a:r>
              <a:r>
                <a:rPr lang="zh-CN" altLang="zh-CN" sz="2000" dirty="0">
                  <a:solidFill>
                    <a:schemeClr val="tx1">
                      <a:lumMod val="75000"/>
                      <a:lumOff val="25000"/>
                    </a:schemeClr>
                  </a:solidFill>
                  <a:latin typeface="微软雅黑" pitchFamily="34" charset="-122"/>
                  <a:ea typeface="微软雅黑" pitchFamily="34" charset="-122"/>
                </a:rPr>
                <a:t>可以通过发放员工手册、规章制度打印本并让员工签</a:t>
              </a:r>
              <a:r>
                <a:rPr lang="zh-CN" altLang="en-US" sz="2000" dirty="0">
                  <a:solidFill>
                    <a:schemeClr val="tx1">
                      <a:lumMod val="75000"/>
                      <a:lumOff val="25000"/>
                    </a:schemeClr>
                  </a:solidFill>
                  <a:latin typeface="微软雅黑" pitchFamily="34" charset="-122"/>
                  <a:ea typeface="微软雅黑" pitchFamily="34" charset="-122"/>
                </a:rPr>
                <a:t>收</a:t>
              </a:r>
              <a:r>
                <a:rPr lang="zh-CN" altLang="zh-CN" sz="2000" dirty="0">
                  <a:solidFill>
                    <a:schemeClr val="tx1">
                      <a:lumMod val="75000"/>
                      <a:lumOff val="25000"/>
                    </a:schemeClr>
                  </a:solidFill>
                  <a:latin typeface="微软雅黑" pitchFamily="34" charset="-122"/>
                  <a:ea typeface="微软雅黑" pitchFamily="34" charset="-122"/>
                </a:rPr>
                <a:t>的方式进</a:t>
              </a:r>
              <a:endParaRPr lang="en-US" altLang="zh-CN" sz="2000" dirty="0">
                <a:solidFill>
                  <a:schemeClr val="tx1">
                    <a:lumMod val="75000"/>
                    <a:lumOff val="25000"/>
                  </a:schemeClr>
                </a:solidFill>
                <a:latin typeface="微软雅黑" pitchFamily="34" charset="-122"/>
                <a:ea typeface="微软雅黑" pitchFamily="34" charset="-122"/>
              </a:endParaRPr>
            </a:p>
          </p:txBody>
        </p:sp>
        <p:cxnSp>
          <p:nvCxnSpPr>
            <p:cNvPr id="22" name="直接连接符 21"/>
            <p:cNvCxnSpPr/>
            <p:nvPr/>
          </p:nvCxnSpPr>
          <p:spPr>
            <a:xfrm>
              <a:off x="2071670" y="1929538"/>
              <a:ext cx="5867423"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63496" name="组合 22"/>
          <p:cNvGrpSpPr>
            <a:grpSpLocks/>
          </p:cNvGrpSpPr>
          <p:nvPr/>
        </p:nvGrpSpPr>
        <p:grpSpPr bwMode="auto">
          <a:xfrm>
            <a:off x="571500" y="3643313"/>
            <a:ext cx="7858125" cy="1206500"/>
            <a:chOff x="2071670" y="1428736"/>
            <a:chExt cx="6132885" cy="1207952"/>
          </a:xfrm>
        </p:grpSpPr>
        <p:sp>
          <p:nvSpPr>
            <p:cNvPr id="24" name="矩形 38"/>
            <p:cNvSpPr>
              <a:spLocks noChangeArrowheads="1"/>
            </p:cNvSpPr>
            <p:nvPr/>
          </p:nvSpPr>
          <p:spPr bwMode="auto">
            <a:xfrm>
              <a:off x="2071670" y="1428736"/>
              <a:ext cx="3490169" cy="565830"/>
            </a:xfrm>
            <a:prstGeom prst="rect">
              <a:avLst/>
            </a:prstGeom>
            <a:noFill/>
            <a:ln w="9525">
              <a:noFill/>
              <a:miter lim="800000"/>
              <a:headEnd/>
              <a:tailEnd/>
            </a:ln>
          </p:spPr>
          <p:txBody>
            <a:bodyPr>
              <a:spAutoFit/>
            </a:bodyPr>
            <a:lstStyle/>
            <a:p>
              <a:pPr algn="just" eaLnBrk="0" hangingPunct="0">
                <a:lnSpc>
                  <a:spcPct val="120000"/>
                </a:lnSpc>
                <a:defRPr/>
              </a:pPr>
              <a:r>
                <a:rPr lang="zh-CN" altLang="en-US" sz="2800" b="1" dirty="0">
                  <a:solidFill>
                    <a:schemeClr val="tx1">
                      <a:lumMod val="95000"/>
                      <a:lumOff val="5000"/>
                    </a:schemeClr>
                  </a:solidFill>
                  <a:latin typeface="微软雅黑" pitchFamily="34" charset="-122"/>
                  <a:ea typeface="微软雅黑" pitchFamily="34" charset="-122"/>
                  <a:cs typeface="Times New Roman" pitchFamily="18" charset="0"/>
                </a:rPr>
                <a:t>规模比较大的企业：</a:t>
              </a:r>
              <a:endParaRPr lang="en-US" altLang="zh-CN" sz="2800" b="1" dirty="0">
                <a:solidFill>
                  <a:schemeClr val="tx1">
                    <a:lumMod val="95000"/>
                    <a:lumOff val="5000"/>
                  </a:schemeClr>
                </a:solidFill>
                <a:latin typeface="微软雅黑" pitchFamily="34" charset="-122"/>
                <a:ea typeface="微软雅黑" pitchFamily="34" charset="-122"/>
                <a:cs typeface="Times New Roman" pitchFamily="18" charset="0"/>
              </a:endParaRPr>
            </a:p>
          </p:txBody>
        </p:sp>
        <p:sp>
          <p:nvSpPr>
            <p:cNvPr id="25" name="矩形 27"/>
            <p:cNvSpPr>
              <a:spLocks noChangeArrowheads="1"/>
            </p:cNvSpPr>
            <p:nvPr/>
          </p:nvSpPr>
          <p:spPr bwMode="auto">
            <a:xfrm>
              <a:off x="2071670" y="1929400"/>
              <a:ext cx="6132885" cy="707288"/>
            </a:xfrm>
            <a:prstGeom prst="rect">
              <a:avLst/>
            </a:prstGeom>
            <a:noFill/>
            <a:ln w="9525">
              <a:noFill/>
              <a:miter lim="800000"/>
              <a:headEnd/>
              <a:tailEnd/>
            </a:ln>
          </p:spPr>
          <p:txBody>
            <a:bodyPr>
              <a:spAutoFit/>
            </a:bodyPr>
            <a:lstStyle/>
            <a:p>
              <a:pPr indent="266700" algn="l">
                <a:tabLst>
                  <a:tab pos="3314700" algn="l"/>
                </a:tabLst>
                <a:defRPr/>
              </a:pPr>
              <a:r>
                <a:rPr lang="zh-CN" altLang="en-US" sz="2000" dirty="0">
                  <a:solidFill>
                    <a:schemeClr val="tx1">
                      <a:lumMod val="75000"/>
                      <a:lumOff val="25000"/>
                    </a:schemeClr>
                  </a:solidFill>
                  <a:latin typeface="微软雅黑" pitchFamily="34" charset="-122"/>
                  <a:ea typeface="微软雅黑" pitchFamily="34" charset="-122"/>
                </a:rPr>
                <a:t>   </a:t>
              </a:r>
              <a:r>
                <a:rPr lang="zh-CN" altLang="zh-CN" sz="2000" dirty="0">
                  <a:solidFill>
                    <a:schemeClr val="tx1">
                      <a:lumMod val="75000"/>
                      <a:lumOff val="25000"/>
                    </a:schemeClr>
                  </a:solidFill>
                  <a:latin typeface="微软雅黑" pitchFamily="34" charset="-122"/>
                  <a:ea typeface="微软雅黑" pitchFamily="34" charset="-122"/>
                </a:rPr>
                <a:t>可以通过分部门开展规章制度培训会、组织规章制度考试等方式进行。注意要制作会议记录，并要求员工签字。</a:t>
              </a:r>
              <a:endParaRPr lang="en-US" altLang="zh-CN" sz="2000" dirty="0">
                <a:solidFill>
                  <a:schemeClr val="tx1">
                    <a:lumMod val="75000"/>
                    <a:lumOff val="25000"/>
                  </a:schemeClr>
                </a:solidFill>
                <a:latin typeface="微软雅黑" pitchFamily="34" charset="-122"/>
                <a:ea typeface="微软雅黑" pitchFamily="34" charset="-122"/>
              </a:endParaRPr>
            </a:p>
          </p:txBody>
        </p:sp>
        <p:cxnSp>
          <p:nvCxnSpPr>
            <p:cNvPr id="26" name="直接连接符 25"/>
            <p:cNvCxnSpPr/>
            <p:nvPr/>
          </p:nvCxnSpPr>
          <p:spPr>
            <a:xfrm>
              <a:off x="2071670" y="1929400"/>
              <a:ext cx="5867746" cy="159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ssolv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矩形 8"/>
          <p:cNvSpPr>
            <a:spLocks noChangeArrowheads="1"/>
          </p:cNvSpPr>
          <p:nvPr/>
        </p:nvSpPr>
        <p:spPr bwMode="auto">
          <a:xfrm>
            <a:off x="0" y="1703388"/>
            <a:ext cx="9144000" cy="2119312"/>
          </a:xfrm>
          <a:prstGeom prst="rect">
            <a:avLst/>
          </a:prstGeom>
          <a:solidFill>
            <a:schemeClr val="tx2"/>
          </a:solidFill>
          <a:ln w="9525">
            <a:noFill/>
            <a:miter lim="800000"/>
            <a:headEnd/>
            <a:tailEnd/>
          </a:ln>
        </p:spPr>
        <p:txBody>
          <a:bodyPr anchor="ctr"/>
          <a:lstStyle/>
          <a:p>
            <a:endParaRPr lang="zh-CN" altLang="zh-CN" sz="1800">
              <a:solidFill>
                <a:srgbClr val="FFFFFF"/>
              </a:solidFill>
              <a:latin typeface="Calibri" pitchFamily="34" charset="0"/>
            </a:endParaRPr>
          </a:p>
        </p:txBody>
      </p:sp>
      <p:sp>
        <p:nvSpPr>
          <p:cNvPr id="64515" name="矩形 4"/>
          <p:cNvSpPr>
            <a:spLocks noChangeArrowheads="1"/>
          </p:cNvSpPr>
          <p:nvPr/>
        </p:nvSpPr>
        <p:spPr bwMode="auto">
          <a:xfrm>
            <a:off x="0" y="3757613"/>
            <a:ext cx="9144000" cy="222250"/>
          </a:xfrm>
          <a:prstGeom prst="rect">
            <a:avLst/>
          </a:prstGeom>
          <a:solidFill>
            <a:srgbClr val="CCDBE9"/>
          </a:solidFill>
          <a:ln w="9525">
            <a:noFill/>
            <a:miter lim="800000"/>
            <a:headEnd/>
            <a:tailEnd/>
          </a:ln>
        </p:spPr>
        <p:txBody>
          <a:bodyPr anchor="ctr"/>
          <a:lstStyle/>
          <a:p>
            <a:endParaRPr lang="zh-CN" altLang="zh-CN" sz="1800">
              <a:solidFill>
                <a:srgbClr val="FFFFFF"/>
              </a:solidFill>
              <a:latin typeface="Calibri" pitchFamily="34" charset="0"/>
            </a:endParaRPr>
          </a:p>
        </p:txBody>
      </p:sp>
      <p:pic>
        <p:nvPicPr>
          <p:cNvPr id="64516" name="Picture 4" descr="图片1"/>
          <p:cNvPicPr>
            <a:picLocks noChangeAspect="1" noChangeArrowheads="1"/>
          </p:cNvPicPr>
          <p:nvPr/>
        </p:nvPicPr>
        <p:blipFill>
          <a:blip r:embed="rId2" cstate="print"/>
          <a:srcRect/>
          <a:stretch>
            <a:fillRect/>
          </a:stretch>
        </p:blipFill>
        <p:spPr bwMode="auto">
          <a:xfrm>
            <a:off x="179388" y="265113"/>
            <a:ext cx="2520950" cy="3690937"/>
          </a:xfrm>
          <a:prstGeom prst="rect">
            <a:avLst/>
          </a:prstGeom>
          <a:noFill/>
          <a:ln w="9525">
            <a:noFill/>
            <a:miter lim="800000"/>
            <a:headEnd/>
            <a:tailEnd/>
          </a:ln>
        </p:spPr>
      </p:pic>
      <p:sp>
        <p:nvSpPr>
          <p:cNvPr id="7177" name="Text Box 9"/>
          <p:cNvSpPr txBox="1">
            <a:spLocks noChangeArrowheads="1"/>
          </p:cNvSpPr>
          <p:nvPr/>
        </p:nvSpPr>
        <p:spPr bwMode="auto">
          <a:xfrm>
            <a:off x="2857500" y="2355850"/>
            <a:ext cx="5570538" cy="554038"/>
          </a:xfrm>
          <a:prstGeom prst="rect">
            <a:avLst/>
          </a:prstGeom>
          <a:noFill/>
          <a:ln w="9525">
            <a:noFill/>
            <a:miter lim="800000"/>
            <a:headEnd/>
            <a:tailEnd/>
          </a:ln>
        </p:spPr>
        <p:txBody>
          <a:bodyPr wrap="none">
            <a:spAutoFit/>
          </a:bodyPr>
          <a:lstStyle/>
          <a:p>
            <a:pPr algn="l"/>
            <a:r>
              <a:rPr lang="zh-CN" altLang="en-US" sz="3000">
                <a:solidFill>
                  <a:schemeClr val="bg1"/>
                </a:solidFill>
                <a:latin typeface="Arial" pitchFamily="34" charset="0"/>
                <a:ea typeface="华康俪金黑W8" pitchFamily="1" charset="-122"/>
              </a:rPr>
              <a:t>五</a:t>
            </a:r>
            <a:r>
              <a:rPr lang="zh-CN" sz="3000">
                <a:solidFill>
                  <a:schemeClr val="bg1"/>
                </a:solidFill>
                <a:latin typeface="Arial" pitchFamily="34" charset="0"/>
                <a:ea typeface="华康俪金黑W8" pitchFamily="1" charset="-122"/>
              </a:rPr>
              <a:t>、</a:t>
            </a:r>
            <a:r>
              <a:rPr lang="zh-CN" altLang="en-US" sz="3000">
                <a:solidFill>
                  <a:schemeClr val="bg1"/>
                </a:solidFill>
                <a:latin typeface="Arial" pitchFamily="34" charset="0"/>
                <a:ea typeface="华康俪金黑W8" pitchFamily="1" charset="-122"/>
              </a:rPr>
              <a:t>培训及服务期中的法律问题</a:t>
            </a:r>
            <a:endParaRPr lang="zh-CN" sz="3000">
              <a:solidFill>
                <a:schemeClr val="bg1"/>
              </a:solidFill>
              <a:latin typeface="Arial" pitchFamily="34" charset="0"/>
              <a:ea typeface="华康俪金黑W8" pitchFamily="1" charset="-122"/>
            </a:endParaRPr>
          </a:p>
        </p:txBody>
      </p:sp>
      <p:sp>
        <p:nvSpPr>
          <p:cNvPr id="64519" name="矩形 13"/>
          <p:cNvSpPr>
            <a:spLocks noChangeArrowheads="1"/>
          </p:cNvSpPr>
          <p:nvPr/>
        </p:nvSpPr>
        <p:spPr bwMode="auto">
          <a:xfrm>
            <a:off x="7669213" y="641350"/>
            <a:ext cx="1474787" cy="46038"/>
          </a:xfrm>
          <a:prstGeom prst="rect">
            <a:avLst/>
          </a:prstGeom>
          <a:solidFill>
            <a:schemeClr val="tx2"/>
          </a:solidFill>
          <a:ln w="9525">
            <a:noFill/>
            <a:miter lim="800000"/>
            <a:headEnd/>
            <a:tailEnd/>
          </a:ln>
        </p:spPr>
        <p:txBody>
          <a:bodyPr anchor="ctr"/>
          <a:lstStyle/>
          <a:p>
            <a:endParaRPr lang="zh-CN" altLang="zh-CN" sz="1800" i="1">
              <a:solidFill>
                <a:schemeClr val="tx2"/>
              </a:solidFill>
              <a:latin typeface="Calibri"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fade">
                                      <p:cBhvr>
                                        <p:cTn id="7" dur="500"/>
                                        <p:tgtEl>
                                          <p:spTgt spid="7177"/>
                                        </p:tgtEl>
                                      </p:cBhvr>
                                    </p:animEffect>
                                    <p:anim calcmode="lin" valueType="num">
                                      <p:cBhvr>
                                        <p:cTn id="8" dur="500" fill="hold"/>
                                        <p:tgtEl>
                                          <p:spTgt spid="7177"/>
                                        </p:tgtEl>
                                        <p:attrNameLst>
                                          <p:attrName>ppt_x</p:attrName>
                                        </p:attrNameLst>
                                      </p:cBhvr>
                                      <p:tavLst>
                                        <p:tav tm="0">
                                          <p:val>
                                            <p:strVal val="#ppt_x"/>
                                          </p:val>
                                        </p:tav>
                                        <p:tav tm="100000">
                                          <p:val>
                                            <p:strVal val="#ppt_x"/>
                                          </p:val>
                                        </p:tav>
                                      </p:tavLst>
                                    </p:anim>
                                    <p:anim calcmode="lin" valueType="num">
                                      <p:cBhvr>
                                        <p:cTn id="9" dur="500" fill="hold"/>
                                        <p:tgtEl>
                                          <p:spTgt spid="71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65540"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65541" name="Text Box 7"/>
          <p:cNvSpPr txBox="1">
            <a:spLocks noChangeArrowheads="1"/>
          </p:cNvSpPr>
          <p:nvPr/>
        </p:nvSpPr>
        <p:spPr bwMode="auto">
          <a:xfrm>
            <a:off x="285750" y="141288"/>
            <a:ext cx="3570288"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企业人才吸纳的两种渠道</a:t>
            </a:r>
            <a:endParaRPr lang="zh-CN" altLang="zh-CN" sz="2400">
              <a:solidFill>
                <a:schemeClr val="bg1"/>
              </a:solidFill>
              <a:latin typeface="Arial" pitchFamily="34" charset="0"/>
              <a:ea typeface="华康俪金黑W8" pitchFamily="1" charset="-122"/>
            </a:endParaRPr>
          </a:p>
        </p:txBody>
      </p:sp>
      <p:grpSp>
        <p:nvGrpSpPr>
          <p:cNvPr id="65542" name="组合 15"/>
          <p:cNvGrpSpPr>
            <a:grpSpLocks/>
          </p:cNvGrpSpPr>
          <p:nvPr/>
        </p:nvGrpSpPr>
        <p:grpSpPr bwMode="auto">
          <a:xfrm>
            <a:off x="428625" y="1355725"/>
            <a:ext cx="6643688" cy="1425575"/>
            <a:chOff x="2018340" y="1428736"/>
            <a:chExt cx="6132885" cy="1424694"/>
          </a:xfrm>
        </p:grpSpPr>
        <p:sp>
          <p:nvSpPr>
            <p:cNvPr id="17" name="矩形 38"/>
            <p:cNvSpPr>
              <a:spLocks noChangeArrowheads="1"/>
            </p:cNvSpPr>
            <p:nvPr/>
          </p:nvSpPr>
          <p:spPr bwMode="auto">
            <a:xfrm>
              <a:off x="2071096" y="1428736"/>
              <a:ext cx="3490688" cy="566388"/>
            </a:xfrm>
            <a:prstGeom prst="rect">
              <a:avLst/>
            </a:prstGeom>
            <a:noFill/>
            <a:ln w="9525">
              <a:noFill/>
              <a:miter lim="800000"/>
              <a:headEnd/>
              <a:tailEnd/>
            </a:ln>
          </p:spPr>
          <p:txBody>
            <a:bodyPr>
              <a:spAutoFit/>
            </a:bodyPr>
            <a:lstStyle/>
            <a:p>
              <a:pPr algn="just" eaLnBrk="0" hangingPunct="0">
                <a:lnSpc>
                  <a:spcPct val="120000"/>
                </a:lnSpc>
                <a:defRPr/>
              </a:pPr>
              <a:r>
                <a:rPr lang="zh-CN" altLang="en-US" sz="2800" b="1" dirty="0">
                  <a:solidFill>
                    <a:schemeClr val="tx1">
                      <a:lumMod val="95000"/>
                      <a:lumOff val="5000"/>
                    </a:schemeClr>
                  </a:solidFill>
                  <a:latin typeface="微软雅黑" pitchFamily="34" charset="-122"/>
                  <a:ea typeface="微软雅黑" pitchFamily="34" charset="-122"/>
                  <a:cs typeface="Times New Roman" pitchFamily="18" charset="0"/>
                </a:rPr>
                <a:t>自己培养，内部选拔：</a:t>
              </a:r>
              <a:endParaRPr lang="en-US" altLang="zh-CN" sz="2800" b="1" dirty="0">
                <a:solidFill>
                  <a:schemeClr val="tx1">
                    <a:lumMod val="95000"/>
                    <a:lumOff val="5000"/>
                  </a:schemeClr>
                </a:solidFill>
                <a:latin typeface="微软雅黑" pitchFamily="34" charset="-122"/>
                <a:ea typeface="微软雅黑" pitchFamily="34" charset="-122"/>
                <a:cs typeface="Times New Roman" pitchFamily="18" charset="0"/>
              </a:endParaRPr>
            </a:p>
          </p:txBody>
        </p:sp>
        <p:sp>
          <p:nvSpPr>
            <p:cNvPr id="19" name="矩形 27"/>
            <p:cNvSpPr>
              <a:spLocks noChangeArrowheads="1"/>
            </p:cNvSpPr>
            <p:nvPr/>
          </p:nvSpPr>
          <p:spPr bwMode="auto">
            <a:xfrm>
              <a:off x="2018340" y="2071277"/>
              <a:ext cx="6132885" cy="782153"/>
            </a:xfrm>
            <a:prstGeom prst="rect">
              <a:avLst/>
            </a:prstGeom>
            <a:noFill/>
            <a:ln w="9525">
              <a:noFill/>
              <a:miter lim="800000"/>
              <a:headEnd/>
              <a:tailEnd/>
            </a:ln>
          </p:spPr>
          <p:txBody>
            <a:bodyPr>
              <a:spAutoFit/>
            </a:bodyPr>
            <a:lstStyle/>
            <a:p>
              <a:pPr indent="266700" algn="l">
                <a:lnSpc>
                  <a:spcPts val="2800"/>
                </a:lnSpc>
                <a:tabLst>
                  <a:tab pos="3314700" algn="l"/>
                </a:tabLst>
                <a:defRPr/>
              </a:pPr>
              <a:r>
                <a:rPr lang="zh-CN" altLang="en-US" sz="2000" dirty="0">
                  <a:solidFill>
                    <a:schemeClr val="tx1">
                      <a:lumMod val="75000"/>
                      <a:lumOff val="25000"/>
                    </a:schemeClr>
                  </a:solidFill>
                  <a:latin typeface="微软雅黑" pitchFamily="34" charset="-122"/>
                  <a:ea typeface="微软雅黑" pitchFamily="34" charset="-122"/>
                </a:rPr>
                <a:t>   </a:t>
              </a:r>
              <a:r>
                <a:rPr lang="zh-CN" altLang="zh-CN" sz="2000" dirty="0">
                  <a:solidFill>
                    <a:schemeClr val="tx1">
                      <a:lumMod val="75000"/>
                      <a:lumOff val="25000"/>
                    </a:schemeClr>
                  </a:solidFill>
                  <a:latin typeface="微软雅黑" pitchFamily="34" charset="-122"/>
                  <a:ea typeface="微软雅黑" pitchFamily="34" charset="-122"/>
                </a:rPr>
                <a:t>优点在于稳定员工并提高企业人才的忠诚度，缺点在于选才的视野比较窄小，而且内部容易形成拉帮结派</a:t>
              </a:r>
              <a:r>
                <a:rPr lang="zh-CN" altLang="en-US" sz="2000" dirty="0">
                  <a:solidFill>
                    <a:schemeClr val="tx1">
                      <a:lumMod val="75000"/>
                      <a:lumOff val="25000"/>
                    </a:schemeClr>
                  </a:solidFill>
                  <a:latin typeface="微软雅黑" pitchFamily="34" charset="-122"/>
                  <a:ea typeface="微软雅黑" pitchFamily="34" charset="-122"/>
                </a:rPr>
                <a:t>。</a:t>
              </a:r>
              <a:endParaRPr lang="en-US" altLang="zh-CN" sz="2000" dirty="0">
                <a:solidFill>
                  <a:schemeClr val="tx1">
                    <a:lumMod val="75000"/>
                    <a:lumOff val="25000"/>
                  </a:schemeClr>
                </a:solidFill>
                <a:latin typeface="微软雅黑" pitchFamily="34" charset="-122"/>
                <a:ea typeface="微软雅黑" pitchFamily="34" charset="-122"/>
              </a:endParaRPr>
            </a:p>
          </p:txBody>
        </p:sp>
        <p:cxnSp>
          <p:nvCxnSpPr>
            <p:cNvPr id="23" name="直接连接符 22"/>
            <p:cNvCxnSpPr/>
            <p:nvPr/>
          </p:nvCxnSpPr>
          <p:spPr>
            <a:xfrm>
              <a:off x="2150230" y="2071277"/>
              <a:ext cx="5789971" cy="1586"/>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65543" name="组合 26"/>
          <p:cNvGrpSpPr>
            <a:grpSpLocks/>
          </p:cNvGrpSpPr>
          <p:nvPr/>
        </p:nvGrpSpPr>
        <p:grpSpPr bwMode="auto">
          <a:xfrm>
            <a:off x="428625" y="3214688"/>
            <a:ext cx="6715125" cy="1093787"/>
            <a:chOff x="2018340" y="1428736"/>
            <a:chExt cx="6239544" cy="1094348"/>
          </a:xfrm>
        </p:grpSpPr>
        <p:sp>
          <p:nvSpPr>
            <p:cNvPr id="28" name="矩形 38"/>
            <p:cNvSpPr>
              <a:spLocks noChangeArrowheads="1"/>
            </p:cNvSpPr>
            <p:nvPr/>
          </p:nvSpPr>
          <p:spPr bwMode="auto">
            <a:xfrm>
              <a:off x="2071443" y="1428736"/>
              <a:ext cx="3490014" cy="565440"/>
            </a:xfrm>
            <a:prstGeom prst="rect">
              <a:avLst/>
            </a:prstGeom>
            <a:noFill/>
            <a:ln w="9525">
              <a:noFill/>
              <a:miter lim="800000"/>
              <a:headEnd/>
              <a:tailEnd/>
            </a:ln>
          </p:spPr>
          <p:txBody>
            <a:bodyPr>
              <a:spAutoFit/>
            </a:bodyPr>
            <a:lstStyle/>
            <a:p>
              <a:pPr algn="just" eaLnBrk="0" hangingPunct="0">
                <a:lnSpc>
                  <a:spcPct val="120000"/>
                </a:lnSpc>
                <a:defRPr/>
              </a:pPr>
              <a:r>
                <a:rPr lang="zh-CN" altLang="en-US" sz="2800" b="1" dirty="0">
                  <a:solidFill>
                    <a:schemeClr val="tx1">
                      <a:lumMod val="95000"/>
                      <a:lumOff val="5000"/>
                    </a:schemeClr>
                  </a:solidFill>
                  <a:latin typeface="微软雅黑" pitchFamily="34" charset="-122"/>
                  <a:ea typeface="微软雅黑" pitchFamily="34" charset="-122"/>
                  <a:cs typeface="Times New Roman" pitchFamily="18" charset="0"/>
                </a:rPr>
                <a:t>外部寻找，猎头取得：</a:t>
              </a:r>
              <a:endParaRPr lang="en-US" altLang="zh-CN" sz="2800" b="1" dirty="0">
                <a:solidFill>
                  <a:schemeClr val="tx1">
                    <a:lumMod val="95000"/>
                    <a:lumOff val="5000"/>
                  </a:schemeClr>
                </a:solidFill>
                <a:latin typeface="微软雅黑" pitchFamily="34" charset="-122"/>
                <a:ea typeface="微软雅黑" pitchFamily="34" charset="-122"/>
                <a:cs typeface="Times New Roman" pitchFamily="18" charset="0"/>
              </a:endParaRPr>
            </a:p>
          </p:txBody>
        </p:sp>
        <p:sp>
          <p:nvSpPr>
            <p:cNvPr id="29" name="矩形 27"/>
            <p:cNvSpPr>
              <a:spLocks noChangeArrowheads="1"/>
            </p:cNvSpPr>
            <p:nvPr/>
          </p:nvSpPr>
          <p:spPr bwMode="auto">
            <a:xfrm>
              <a:off x="2018340" y="2072003"/>
              <a:ext cx="6239544" cy="451081"/>
            </a:xfrm>
            <a:prstGeom prst="rect">
              <a:avLst/>
            </a:prstGeom>
            <a:noFill/>
            <a:ln w="9525">
              <a:noFill/>
              <a:miter lim="800000"/>
              <a:headEnd/>
              <a:tailEnd/>
            </a:ln>
          </p:spPr>
          <p:txBody>
            <a:bodyPr>
              <a:spAutoFit/>
            </a:bodyPr>
            <a:lstStyle/>
            <a:p>
              <a:pPr indent="266700" algn="l">
                <a:lnSpc>
                  <a:spcPts val="2800"/>
                </a:lnSpc>
                <a:tabLst>
                  <a:tab pos="3314700" algn="l"/>
                </a:tabLst>
                <a:defRPr/>
              </a:pPr>
              <a:r>
                <a:rPr lang="zh-CN" altLang="en-US" sz="2000" dirty="0">
                  <a:solidFill>
                    <a:schemeClr val="tx1">
                      <a:lumMod val="75000"/>
                      <a:lumOff val="25000"/>
                    </a:schemeClr>
                  </a:solidFill>
                  <a:latin typeface="微软雅黑" pitchFamily="34" charset="-122"/>
                  <a:ea typeface="微软雅黑" pitchFamily="34" charset="-122"/>
                </a:rPr>
                <a:t>   </a:t>
              </a:r>
              <a:r>
                <a:rPr lang="zh-CN" altLang="zh-CN" sz="2000" dirty="0">
                  <a:solidFill>
                    <a:schemeClr val="tx1">
                      <a:lumMod val="75000"/>
                      <a:lumOff val="25000"/>
                    </a:schemeClr>
                  </a:solidFill>
                  <a:latin typeface="微软雅黑" pitchFamily="34" charset="-122"/>
                  <a:ea typeface="微软雅黑" pitchFamily="34" charset="-122"/>
                </a:rPr>
                <a:t>人才产生快并节省培养成本，但员工的忠诚度和适应性方面面临考验。</a:t>
              </a:r>
              <a:endParaRPr lang="en-US" altLang="zh-CN" sz="2000" dirty="0">
                <a:solidFill>
                  <a:schemeClr val="tx1">
                    <a:lumMod val="75000"/>
                    <a:lumOff val="25000"/>
                  </a:schemeClr>
                </a:solidFill>
                <a:latin typeface="微软雅黑" pitchFamily="34" charset="-122"/>
                <a:ea typeface="微软雅黑" pitchFamily="34" charset="-122"/>
              </a:endParaRPr>
            </a:p>
          </p:txBody>
        </p:sp>
        <p:cxnSp>
          <p:nvCxnSpPr>
            <p:cNvPr id="30" name="直接连接符 29"/>
            <p:cNvCxnSpPr/>
            <p:nvPr/>
          </p:nvCxnSpPr>
          <p:spPr>
            <a:xfrm>
              <a:off x="2071443" y="2072003"/>
              <a:ext cx="5867826" cy="1589"/>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66564"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66565" name="Text Box 7"/>
          <p:cNvSpPr txBox="1">
            <a:spLocks noChangeArrowheads="1"/>
          </p:cNvSpPr>
          <p:nvPr/>
        </p:nvSpPr>
        <p:spPr bwMode="auto">
          <a:xfrm>
            <a:off x="285750" y="141288"/>
            <a:ext cx="264636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何谓培训服务期？</a:t>
            </a:r>
            <a:endParaRPr lang="zh-CN" altLang="zh-CN" sz="2400">
              <a:solidFill>
                <a:schemeClr val="bg1"/>
              </a:solidFill>
              <a:latin typeface="Arial" pitchFamily="34" charset="0"/>
              <a:ea typeface="华康俪金黑W8" pitchFamily="1" charset="-122"/>
            </a:endParaRPr>
          </a:p>
        </p:txBody>
      </p:sp>
      <p:sp>
        <p:nvSpPr>
          <p:cNvPr id="66566" name="TextBox 5"/>
          <p:cNvSpPr txBox="1">
            <a:spLocks noChangeArrowheads="1"/>
          </p:cNvSpPr>
          <p:nvPr/>
        </p:nvSpPr>
        <p:spPr bwMode="auto">
          <a:xfrm>
            <a:off x="3929063" y="1212850"/>
            <a:ext cx="4857750" cy="4198938"/>
          </a:xfrm>
          <a:prstGeom prst="rect">
            <a:avLst/>
          </a:prstGeom>
          <a:noFill/>
          <a:ln w="9525">
            <a:noFill/>
            <a:miter lim="800000"/>
            <a:headEnd/>
            <a:tailEnd/>
          </a:ln>
        </p:spPr>
        <p:txBody>
          <a:bodyPr>
            <a:spAutoFit/>
          </a:bodyPr>
          <a:lstStyle/>
          <a:p>
            <a:pPr algn="l">
              <a:lnSpc>
                <a:spcPts val="3600"/>
              </a:lnSpc>
            </a:pPr>
            <a:r>
              <a:rPr lang="zh-CN" altLang="en-US" sz="2400" b="1"/>
              <a:t>       培训</a:t>
            </a:r>
            <a:r>
              <a:rPr lang="zh-CN" altLang="zh-CN" sz="2400" b="1"/>
              <a:t>服务期就是用人单位和劳</a:t>
            </a:r>
            <a:endParaRPr lang="en-US" altLang="zh-CN" sz="2400" b="1"/>
          </a:p>
          <a:p>
            <a:pPr algn="l">
              <a:lnSpc>
                <a:spcPts val="3600"/>
              </a:lnSpc>
            </a:pPr>
            <a:r>
              <a:rPr lang="zh-CN" altLang="zh-CN" sz="2400" b="1"/>
              <a:t>动者在劳动合同或者培训协议中约</a:t>
            </a:r>
            <a:endParaRPr lang="en-US" altLang="zh-CN" sz="2400" b="1"/>
          </a:p>
          <a:p>
            <a:pPr algn="l">
              <a:lnSpc>
                <a:spcPts val="3600"/>
              </a:lnSpc>
            </a:pPr>
            <a:r>
              <a:rPr lang="zh-CN" altLang="zh-CN" sz="2400" b="1"/>
              <a:t>定的劳动者应当为用人单位服务的期限。</a:t>
            </a:r>
            <a:endParaRPr lang="en-US" altLang="zh-CN" sz="2400" b="1"/>
          </a:p>
          <a:p>
            <a:pPr algn="l">
              <a:lnSpc>
                <a:spcPts val="3600"/>
              </a:lnSpc>
            </a:pPr>
            <a:r>
              <a:rPr lang="en-US" altLang="zh-CN" sz="2400" b="1"/>
              <a:t>       </a:t>
            </a:r>
            <a:r>
              <a:rPr lang="zh-CN" altLang="zh-CN" sz="2400" b="1"/>
              <a:t>培训服务期不能随意约定，只有在企业为员工提供专项培训费用，对其进行专业技术培训的，才能和员工约定服务期，员工在服务期内也不能解除和终止劳动合同。</a:t>
            </a:r>
          </a:p>
        </p:txBody>
      </p:sp>
      <p:pic>
        <p:nvPicPr>
          <p:cNvPr id="66567" name="Picture 4" descr="http://pic1a.nipic.com/2009-02-02/20092210283503_2.jpg"/>
          <p:cNvPicPr>
            <a:picLocks noChangeAspect="1" noChangeArrowheads="1"/>
          </p:cNvPicPr>
          <p:nvPr/>
        </p:nvPicPr>
        <p:blipFill>
          <a:blip r:embed="rId4" cstate="print"/>
          <a:srcRect/>
          <a:stretch>
            <a:fillRect/>
          </a:stretch>
        </p:blipFill>
        <p:spPr bwMode="auto">
          <a:xfrm>
            <a:off x="0" y="712788"/>
            <a:ext cx="3549650" cy="5000625"/>
          </a:xfrm>
          <a:prstGeom prst="rect">
            <a:avLst/>
          </a:prstGeom>
          <a:noFill/>
          <a:ln w="9525">
            <a:noFill/>
            <a:miter lim="800000"/>
            <a:headEnd/>
            <a:tailEnd/>
          </a:ln>
        </p:spPr>
      </p:pic>
      <p:pic>
        <p:nvPicPr>
          <p:cNvPr id="2" name="图片 1">
            <a:extLst>
              <a:ext uri="{FF2B5EF4-FFF2-40B4-BE49-F238E27FC236}">
                <a16:creationId xmlns:a16="http://schemas.microsoft.com/office/drawing/2014/main" id="{9754BC8D-CCAD-4C80-8F47-515186EF4480}"/>
              </a:ext>
            </a:extLst>
          </p:cNvPr>
          <p:cNvPicPr>
            <a:picLocks noChangeAspect="1"/>
          </p:cNvPicPr>
          <p:nvPr/>
        </p:nvPicPr>
        <p:blipFill>
          <a:blip r:embed="rId5"/>
          <a:stretch>
            <a:fillRect/>
          </a:stretch>
        </p:blipFill>
        <p:spPr>
          <a:xfrm>
            <a:off x="0" y="5495772"/>
            <a:ext cx="1547664" cy="217641"/>
          </a:xfrm>
          <a:prstGeom prst="rect">
            <a:avLst/>
          </a:prstGeom>
        </p:spPr>
      </p:pic>
    </p:spTree>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67588"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67589" name="Text Box 7"/>
          <p:cNvSpPr txBox="1">
            <a:spLocks noChangeArrowheads="1"/>
          </p:cNvSpPr>
          <p:nvPr/>
        </p:nvSpPr>
        <p:spPr bwMode="auto">
          <a:xfrm>
            <a:off x="285750" y="141288"/>
            <a:ext cx="326231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约定培训服务期的条件</a:t>
            </a:r>
            <a:endParaRPr lang="zh-CN" altLang="zh-CN" sz="2400">
              <a:solidFill>
                <a:schemeClr val="bg1"/>
              </a:solidFill>
              <a:latin typeface="Arial" pitchFamily="34" charset="0"/>
              <a:ea typeface="华康俪金黑W8" pitchFamily="1" charset="-122"/>
            </a:endParaRPr>
          </a:p>
        </p:txBody>
      </p:sp>
      <p:sp>
        <p:nvSpPr>
          <p:cNvPr id="67590" name="AutoShape 2"/>
          <p:cNvSpPr>
            <a:spLocks noChangeArrowheads="1"/>
          </p:cNvSpPr>
          <p:nvPr/>
        </p:nvSpPr>
        <p:spPr bwMode="auto">
          <a:xfrm>
            <a:off x="3429000" y="927100"/>
            <a:ext cx="5214938" cy="719138"/>
          </a:xfrm>
          <a:prstGeom prst="flowChartAlternateProcess">
            <a:avLst/>
          </a:prstGeom>
          <a:solidFill>
            <a:srgbClr val="9BBB59"/>
          </a:solidFill>
          <a:ln w="38100" cap="sq">
            <a:solidFill>
              <a:schemeClr val="tx1"/>
            </a:solidFill>
            <a:miter lim="800000"/>
            <a:headEnd type="none" w="sm" len="sm"/>
            <a:tailEnd type="none" w="sm" len="sm"/>
          </a:ln>
        </p:spPr>
        <p:txBody>
          <a:bodyPr wrap="none" anchor="ctr"/>
          <a:lstStyle/>
          <a:p>
            <a:r>
              <a:rPr lang="zh-CN" altLang="en-US" sz="3200">
                <a:solidFill>
                  <a:schemeClr val="bg1"/>
                </a:solidFill>
                <a:latin typeface="黑体" pitchFamily="49" charset="-122"/>
                <a:ea typeface="黑体" pitchFamily="49" charset="-122"/>
              </a:rPr>
              <a:t>用人单位提供专项培训费用</a:t>
            </a:r>
          </a:p>
        </p:txBody>
      </p:sp>
      <p:sp>
        <p:nvSpPr>
          <p:cNvPr id="7" name="TextBox 6"/>
          <p:cNvSpPr txBox="1"/>
          <p:nvPr/>
        </p:nvSpPr>
        <p:spPr>
          <a:xfrm>
            <a:off x="396875" y="1927225"/>
            <a:ext cx="8747125" cy="3414713"/>
          </a:xfrm>
          <a:prstGeom prst="rect">
            <a:avLst/>
          </a:prstGeom>
          <a:noFill/>
        </p:spPr>
        <p:txBody>
          <a:bodyPr wrap="none">
            <a:spAutoFit/>
          </a:bodyPr>
          <a:lstStyle/>
          <a:p>
            <a:pPr algn="l">
              <a:lnSpc>
                <a:spcPts val="3700"/>
              </a:lnSpc>
              <a:buFont typeface="Wingdings" pitchFamily="2" charset="2"/>
              <a:buChar char="n"/>
              <a:defRPr/>
            </a:pPr>
            <a:r>
              <a:rPr lang="zh-CN" altLang="en-US" sz="2800" b="1" dirty="0"/>
              <a:t>必须是货币性出资培训，住房，户口不能约定服务期</a:t>
            </a:r>
            <a:endParaRPr lang="en-US" altLang="zh-CN" sz="2800" b="1" dirty="0"/>
          </a:p>
          <a:p>
            <a:pPr algn="l">
              <a:lnSpc>
                <a:spcPts val="3700"/>
              </a:lnSpc>
              <a:buFont typeface="Wingdings" pitchFamily="2" charset="2"/>
              <a:buChar char="n"/>
              <a:defRPr/>
            </a:pPr>
            <a:r>
              <a:rPr lang="zh-CN" altLang="en-US" sz="2800" b="1" dirty="0"/>
              <a:t>通常委托具有培训和教育资格的第三方单位进行</a:t>
            </a:r>
            <a:endParaRPr lang="en-US" altLang="zh-CN" sz="2800" b="1" dirty="0"/>
          </a:p>
          <a:p>
            <a:pPr algn="l">
              <a:lnSpc>
                <a:spcPts val="3700"/>
              </a:lnSpc>
              <a:buFont typeface="Wingdings" pitchFamily="2" charset="2"/>
              <a:buChar char="n"/>
              <a:defRPr/>
            </a:pPr>
            <a:r>
              <a:rPr lang="zh-CN" altLang="en-US" sz="2800" b="1" dirty="0"/>
              <a:t>培训费用包括三项：</a:t>
            </a:r>
            <a:endParaRPr lang="en-US" altLang="zh-CN" sz="2800" b="1" dirty="0"/>
          </a:p>
          <a:p>
            <a:pPr marL="342900" indent="-342900" algn="l">
              <a:lnSpc>
                <a:spcPts val="3700"/>
              </a:lnSpc>
              <a:defRPr/>
            </a:pPr>
            <a:r>
              <a:rPr lang="en-US" altLang="zh-CN" sz="2400" b="1" dirty="0"/>
              <a:t>1.</a:t>
            </a:r>
            <a:r>
              <a:rPr lang="zh-CN" altLang="zh-CN" sz="2400" b="1" dirty="0"/>
              <a:t>用人单位为了对劳动者进行专业技术培训而支付的有凭证的</a:t>
            </a:r>
            <a:endParaRPr lang="en-US" altLang="zh-CN" sz="2400" b="1" dirty="0"/>
          </a:p>
          <a:p>
            <a:pPr marL="342900" indent="-342900" algn="l">
              <a:lnSpc>
                <a:spcPts val="3700"/>
              </a:lnSpc>
              <a:defRPr/>
            </a:pPr>
            <a:r>
              <a:rPr lang="en-US" altLang="zh-CN" sz="2400" b="1" dirty="0"/>
              <a:t>    </a:t>
            </a:r>
            <a:r>
              <a:rPr lang="zh-CN" altLang="zh-CN" sz="2400" b="1" dirty="0"/>
              <a:t>培训费用</a:t>
            </a:r>
            <a:endParaRPr lang="en-US" altLang="zh-CN" sz="2400" b="1" dirty="0"/>
          </a:p>
          <a:p>
            <a:pPr marL="342900" indent="-342900" algn="l">
              <a:lnSpc>
                <a:spcPts val="3700"/>
              </a:lnSpc>
              <a:defRPr/>
            </a:pPr>
            <a:r>
              <a:rPr lang="en-US" altLang="zh-CN" sz="2400" b="1" dirty="0"/>
              <a:t>2.</a:t>
            </a:r>
            <a:r>
              <a:rPr lang="zh-CN" altLang="zh-CN" sz="2400" b="1" dirty="0"/>
              <a:t>培训期间的差旅费用</a:t>
            </a:r>
          </a:p>
          <a:p>
            <a:pPr marL="342900" indent="-342900" algn="l">
              <a:lnSpc>
                <a:spcPts val="3700"/>
              </a:lnSpc>
              <a:defRPr/>
            </a:pPr>
            <a:r>
              <a:rPr lang="en-US" altLang="zh-CN" sz="2400" b="1" dirty="0"/>
              <a:t>3.</a:t>
            </a:r>
            <a:r>
              <a:rPr lang="zh-CN" altLang="zh-CN" sz="2400" b="1" dirty="0"/>
              <a:t>因培训产生的用于该劳动者的其他直接费用</a:t>
            </a:r>
            <a:endParaRPr lang="zh-CN" altLang="en-US" sz="2400" b="1" dirty="0"/>
          </a:p>
        </p:txBody>
      </p:sp>
    </p:spTree>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68612"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pic>
        <p:nvPicPr>
          <p:cNvPr id="6" name="Picture 2" descr="http://pic5.nipic.com/20100126/7971_151429039628_2.jpg"/>
          <p:cNvPicPr>
            <a:picLocks noChangeAspect="1" noChangeArrowheads="1"/>
          </p:cNvPicPr>
          <p:nvPr/>
        </p:nvPicPr>
        <p:blipFill>
          <a:blip r:embed="rId4" cstate="print"/>
          <a:srcRect/>
          <a:stretch>
            <a:fillRect/>
          </a:stretch>
        </p:blipFill>
        <p:spPr bwMode="auto">
          <a:xfrm>
            <a:off x="7429500" y="3857625"/>
            <a:ext cx="1428750" cy="1558925"/>
          </a:xfrm>
          <a:prstGeom prst="rect">
            <a:avLst/>
          </a:prstGeom>
          <a:noFill/>
          <a:ln w="9525">
            <a:noFill/>
            <a:miter lim="800000"/>
            <a:headEnd/>
            <a:tailEnd/>
          </a:ln>
        </p:spPr>
      </p:pic>
      <p:sp>
        <p:nvSpPr>
          <p:cNvPr id="68614" name="TextBox 8"/>
          <p:cNvSpPr txBox="1">
            <a:spLocks noChangeArrowheads="1"/>
          </p:cNvSpPr>
          <p:nvPr/>
        </p:nvSpPr>
        <p:spPr bwMode="auto">
          <a:xfrm>
            <a:off x="571500" y="1927225"/>
            <a:ext cx="8228013" cy="1795463"/>
          </a:xfrm>
          <a:prstGeom prst="rect">
            <a:avLst/>
          </a:prstGeom>
          <a:noFill/>
          <a:ln w="9525">
            <a:noFill/>
            <a:miter lim="800000"/>
            <a:headEnd/>
            <a:tailEnd/>
          </a:ln>
        </p:spPr>
        <p:txBody>
          <a:bodyPr wrap="none">
            <a:spAutoFit/>
          </a:bodyPr>
          <a:lstStyle/>
          <a:p>
            <a:pPr algn="l">
              <a:lnSpc>
                <a:spcPts val="3400"/>
              </a:lnSpc>
            </a:pPr>
            <a:r>
              <a:rPr lang="en-US" altLang="zh-CN" sz="2400" b="1"/>
              <a:t>       </a:t>
            </a:r>
            <a:r>
              <a:rPr lang="zh-CN" altLang="zh-CN" sz="2400" b="1"/>
              <a:t>企业事先应在培训协议中明确培训费用的数额和所包括</a:t>
            </a:r>
            <a:endParaRPr lang="en-US" altLang="zh-CN" sz="2400" b="1"/>
          </a:p>
          <a:p>
            <a:pPr algn="l">
              <a:lnSpc>
                <a:spcPts val="3400"/>
              </a:lnSpc>
            </a:pPr>
            <a:r>
              <a:rPr lang="zh-CN" altLang="zh-CN" sz="2400" b="1"/>
              <a:t>的项目。如果培训前无法确定，也应就培训费用的支付依据</a:t>
            </a:r>
            <a:endParaRPr lang="en-US" altLang="zh-CN" sz="2400" b="1"/>
          </a:p>
          <a:p>
            <a:pPr algn="l">
              <a:lnSpc>
                <a:spcPts val="3400"/>
              </a:lnSpc>
            </a:pPr>
            <a:r>
              <a:rPr lang="zh-CN" altLang="zh-CN" sz="2400" b="1"/>
              <a:t>和支付标准</a:t>
            </a:r>
            <a:r>
              <a:rPr lang="zh-CN" altLang="en-US" sz="2400" b="1"/>
              <a:t>作出约定</a:t>
            </a:r>
            <a:r>
              <a:rPr lang="zh-CN" altLang="zh-CN" sz="2400" b="1"/>
              <a:t>，并规定由劳动者先行垫付，培训结束</a:t>
            </a:r>
            <a:endParaRPr lang="en-US" altLang="zh-CN" sz="2400" b="1"/>
          </a:p>
          <a:p>
            <a:pPr algn="l">
              <a:lnSpc>
                <a:spcPts val="3400"/>
              </a:lnSpc>
            </a:pPr>
            <a:r>
              <a:rPr lang="zh-CN" altLang="zh-CN" sz="2400" b="1"/>
              <a:t>后凭票据报销。</a:t>
            </a:r>
          </a:p>
        </p:txBody>
      </p:sp>
      <p:sp>
        <p:nvSpPr>
          <p:cNvPr id="10" name="矩形 9"/>
          <p:cNvSpPr/>
          <p:nvPr/>
        </p:nvSpPr>
        <p:spPr>
          <a:xfrm>
            <a:off x="642938" y="4143375"/>
            <a:ext cx="6715125" cy="830263"/>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l">
              <a:defRPr/>
            </a:pPr>
            <a:r>
              <a:rPr lang="en-US" altLang="zh-CN" sz="2400" b="1" dirty="0"/>
              <a:t> </a:t>
            </a:r>
            <a:r>
              <a:rPr lang="zh-CN" altLang="en-US" sz="2400" b="1" dirty="0"/>
              <a:t>提问：</a:t>
            </a:r>
            <a:r>
              <a:rPr lang="zh-CN" altLang="zh-CN" sz="2400" b="1" dirty="0"/>
              <a:t>培训期间用人单位是否需要发工资？工资能否计入培训费用？</a:t>
            </a:r>
            <a:endParaRPr lang="zh-CN" altLang="en-US" sz="2400" b="1" dirty="0"/>
          </a:p>
        </p:txBody>
      </p:sp>
      <p:sp>
        <p:nvSpPr>
          <p:cNvPr id="68616" name="Text Box 7"/>
          <p:cNvSpPr txBox="1">
            <a:spLocks noChangeArrowheads="1"/>
          </p:cNvSpPr>
          <p:nvPr/>
        </p:nvSpPr>
        <p:spPr bwMode="auto">
          <a:xfrm>
            <a:off x="285750" y="141288"/>
            <a:ext cx="326231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约定培训服务期的条件</a:t>
            </a:r>
            <a:endParaRPr lang="zh-CN" altLang="zh-CN" sz="2400">
              <a:solidFill>
                <a:schemeClr val="bg1"/>
              </a:solidFill>
              <a:latin typeface="Arial" pitchFamily="34" charset="0"/>
              <a:ea typeface="华康俪金黑W8" pitchFamily="1" charset="-122"/>
            </a:endParaRPr>
          </a:p>
        </p:txBody>
      </p:sp>
      <p:sp>
        <p:nvSpPr>
          <p:cNvPr id="68617" name="AutoShape 2"/>
          <p:cNvSpPr>
            <a:spLocks noChangeArrowheads="1"/>
          </p:cNvSpPr>
          <p:nvPr/>
        </p:nvSpPr>
        <p:spPr bwMode="auto">
          <a:xfrm>
            <a:off x="928688" y="927100"/>
            <a:ext cx="2428875" cy="719138"/>
          </a:xfrm>
          <a:prstGeom prst="flowChartAlternateProcess">
            <a:avLst/>
          </a:prstGeom>
          <a:solidFill>
            <a:srgbClr val="9BBB59"/>
          </a:solidFill>
          <a:ln w="38100" cap="sq">
            <a:solidFill>
              <a:schemeClr val="tx1"/>
            </a:solidFill>
            <a:miter lim="800000"/>
            <a:headEnd type="none" w="sm" len="sm"/>
            <a:tailEnd type="none" w="sm" len="sm"/>
          </a:ln>
        </p:spPr>
        <p:txBody>
          <a:bodyPr wrap="none" anchor="ctr"/>
          <a:lstStyle/>
          <a:p>
            <a:r>
              <a:rPr lang="zh-CN" altLang="en-US" sz="3200">
                <a:solidFill>
                  <a:schemeClr val="bg1"/>
                </a:solidFill>
                <a:latin typeface="黑体" pitchFamily="49" charset="-122"/>
                <a:ea typeface="黑体" pitchFamily="49" charset="-122"/>
              </a:rPr>
              <a:t>法律提示：</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http://www.tucoo.com/korea_illust/Business_Icon/images/icon_085191116.jpg"/>
          <p:cNvPicPr>
            <a:picLocks noChangeAspect="1" noChangeArrowheads="1"/>
          </p:cNvPicPr>
          <p:nvPr/>
        </p:nvPicPr>
        <p:blipFill>
          <a:blip r:embed="rId2" cstate="print"/>
          <a:srcRect/>
          <a:stretch>
            <a:fillRect/>
          </a:stretch>
        </p:blipFill>
        <p:spPr bwMode="auto">
          <a:xfrm>
            <a:off x="428625" y="3643313"/>
            <a:ext cx="1357313" cy="1250950"/>
          </a:xfrm>
          <a:prstGeom prst="rect">
            <a:avLst/>
          </a:prstGeom>
          <a:noFill/>
          <a:ln w="9525">
            <a:noFill/>
            <a:miter lim="800000"/>
            <a:headEnd/>
            <a:tailEnd/>
          </a:ln>
        </p:spPr>
      </p:pic>
      <p:sp>
        <p:nvSpPr>
          <p:cNvPr id="66563" name="灯片编号占位符 1"/>
          <p:cNvSpPr>
            <a:spLocks noGrp="1"/>
          </p:cNvSpPr>
          <p:nvPr>
            <p:ph type="sldNum" sz="quarter" idx="4294967295"/>
          </p:nvPr>
        </p:nvSpPr>
        <p:spPr/>
        <p:txBody>
          <a:bodyPr/>
          <a:lstStyle/>
          <a:p>
            <a:pPr>
              <a:defRPr/>
            </a:pPr>
            <a:fld id="{5CC85E6F-C3A1-4DAC-A562-821DB2CB611C}" type="slidenum">
              <a:rPr lang="zh-CN" altLang="en-US" smtClean="0"/>
              <a:pPr>
                <a:defRPr/>
              </a:pPr>
              <a:t>67</a:t>
            </a:fld>
            <a:endParaRPr lang="zh-CN" altLang="en-US"/>
          </a:p>
        </p:txBody>
      </p:sp>
      <p:sp>
        <p:nvSpPr>
          <p:cNvPr id="69636" name="TextBox 7"/>
          <p:cNvSpPr txBox="1">
            <a:spLocks noChangeArrowheads="1"/>
          </p:cNvSpPr>
          <p:nvPr/>
        </p:nvSpPr>
        <p:spPr bwMode="auto">
          <a:xfrm>
            <a:off x="723900" y="2781300"/>
            <a:ext cx="738188" cy="93663"/>
          </a:xfrm>
          <a:prstGeom prst="rect">
            <a:avLst/>
          </a:prstGeom>
          <a:noFill/>
          <a:ln w="9525">
            <a:noFill/>
            <a:miter lim="800000"/>
            <a:headEnd/>
            <a:tailEnd/>
          </a:ln>
        </p:spPr>
        <p:txBody>
          <a:bodyPr vert="eaVert" wrap="none">
            <a:spAutoFit/>
          </a:bodyPr>
          <a:lstStyle/>
          <a:p>
            <a:endParaRPr lang="zh-CN" altLang="en-US" sz="3600"/>
          </a:p>
        </p:txBody>
      </p:sp>
      <p:grpSp>
        <p:nvGrpSpPr>
          <p:cNvPr id="69637" name="组合 9"/>
          <p:cNvGrpSpPr>
            <a:grpSpLocks/>
          </p:cNvGrpSpPr>
          <p:nvPr/>
        </p:nvGrpSpPr>
        <p:grpSpPr bwMode="auto">
          <a:xfrm>
            <a:off x="1462088" y="1712913"/>
            <a:ext cx="7681912" cy="1336675"/>
            <a:chOff x="1996874" y="1354101"/>
            <a:chExt cx="6207681" cy="1396151"/>
          </a:xfrm>
        </p:grpSpPr>
        <p:sp>
          <p:nvSpPr>
            <p:cNvPr id="69647" name="矩形 38"/>
            <p:cNvSpPr>
              <a:spLocks noChangeArrowheads="1"/>
            </p:cNvSpPr>
            <p:nvPr/>
          </p:nvSpPr>
          <p:spPr bwMode="auto">
            <a:xfrm>
              <a:off x="2071670" y="1354101"/>
              <a:ext cx="6132885" cy="590915"/>
            </a:xfrm>
            <a:prstGeom prst="rect">
              <a:avLst/>
            </a:prstGeom>
            <a:noFill/>
            <a:ln w="9525">
              <a:noFill/>
              <a:miter lim="800000"/>
              <a:headEnd/>
              <a:tailEnd/>
            </a:ln>
          </p:spPr>
          <p:txBody>
            <a:bodyPr>
              <a:spAutoFit/>
            </a:bodyPr>
            <a:lstStyle/>
            <a:p>
              <a:pPr algn="l">
                <a:lnSpc>
                  <a:spcPct val="120000"/>
                </a:lnSpc>
              </a:pPr>
              <a:r>
                <a:rPr lang="zh-CN" altLang="en-US" sz="2800" b="1">
                  <a:solidFill>
                    <a:srgbClr val="800000"/>
                  </a:solidFill>
                  <a:latin typeface="微软雅黑" pitchFamily="34" charset="-122"/>
                  <a:ea typeface="微软雅黑" pitchFamily="34" charset="-122"/>
                  <a:cs typeface="Times New Roman" pitchFamily="18" charset="0"/>
                </a:rPr>
                <a:t>义务性培训：</a:t>
              </a:r>
              <a:endParaRPr lang="en-US" altLang="zh-CN" sz="2800" b="1">
                <a:solidFill>
                  <a:srgbClr val="800000"/>
                </a:solidFill>
                <a:latin typeface="微软雅黑" pitchFamily="34" charset="-122"/>
                <a:ea typeface="微软雅黑" pitchFamily="34" charset="-122"/>
                <a:cs typeface="Times New Roman" pitchFamily="18" charset="0"/>
              </a:endParaRPr>
            </a:p>
          </p:txBody>
        </p:sp>
        <p:sp>
          <p:nvSpPr>
            <p:cNvPr id="69648" name="矩形 27"/>
            <p:cNvSpPr>
              <a:spLocks noChangeArrowheads="1"/>
            </p:cNvSpPr>
            <p:nvPr/>
          </p:nvSpPr>
          <p:spPr bwMode="auto">
            <a:xfrm>
              <a:off x="1996874" y="1930300"/>
              <a:ext cx="6132885" cy="819952"/>
            </a:xfrm>
            <a:prstGeom prst="rect">
              <a:avLst/>
            </a:prstGeom>
            <a:noFill/>
            <a:ln w="9525">
              <a:noFill/>
              <a:miter lim="800000"/>
              <a:headEnd/>
              <a:tailEnd/>
            </a:ln>
          </p:spPr>
          <p:txBody>
            <a:bodyPr>
              <a:spAutoFit/>
            </a:bodyPr>
            <a:lstStyle/>
            <a:p>
              <a:pPr indent="266700" algn="l">
                <a:lnSpc>
                  <a:spcPts val="2700"/>
                </a:lnSpc>
                <a:tabLst>
                  <a:tab pos="3314700" algn="l"/>
                </a:tabLst>
              </a:pPr>
              <a:r>
                <a:rPr lang="zh-CN" altLang="zh-CN" sz="2000">
                  <a:latin typeface="微软雅黑" pitchFamily="34" charset="-122"/>
                  <a:ea typeface="微软雅黑" pitchFamily="34" charset="-122"/>
                </a:rPr>
                <a:t>用人单位基于履行法定义务而对员工进行的培训，其目的是使员工能基本适应企业的生产经营要求</a:t>
              </a:r>
              <a:r>
                <a:rPr lang="zh-CN" altLang="en-US" sz="2000">
                  <a:latin typeface="微软雅黑" pitchFamily="34" charset="-122"/>
                  <a:ea typeface="微软雅黑" pitchFamily="34" charset="-122"/>
                </a:rPr>
                <a:t>，不得约定服务器。</a:t>
              </a:r>
            </a:p>
          </p:txBody>
        </p:sp>
        <p:cxnSp>
          <p:nvCxnSpPr>
            <p:cNvPr id="13" name="直接连接符 12"/>
            <p:cNvCxnSpPr/>
            <p:nvPr/>
          </p:nvCxnSpPr>
          <p:spPr>
            <a:xfrm>
              <a:off x="2071279" y="1929474"/>
              <a:ext cx="586901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69638" name="组合 14"/>
          <p:cNvGrpSpPr>
            <a:grpSpLocks/>
          </p:cNvGrpSpPr>
          <p:nvPr/>
        </p:nvGrpSpPr>
        <p:grpSpPr bwMode="auto">
          <a:xfrm>
            <a:off x="1428750" y="3286125"/>
            <a:ext cx="7362825" cy="2093913"/>
            <a:chOff x="2143108" y="1257301"/>
            <a:chExt cx="6132885" cy="2514118"/>
          </a:xfrm>
        </p:grpSpPr>
        <p:sp>
          <p:nvSpPr>
            <p:cNvPr id="69644" name="矩形 38"/>
            <p:cNvSpPr>
              <a:spLocks noChangeArrowheads="1"/>
            </p:cNvSpPr>
            <p:nvPr/>
          </p:nvSpPr>
          <p:spPr bwMode="auto">
            <a:xfrm>
              <a:off x="2321621" y="1257301"/>
              <a:ext cx="5733547" cy="678657"/>
            </a:xfrm>
            <a:prstGeom prst="rect">
              <a:avLst/>
            </a:prstGeom>
            <a:noFill/>
            <a:ln w="9525">
              <a:noFill/>
              <a:miter lim="800000"/>
              <a:headEnd/>
              <a:tailEnd/>
            </a:ln>
          </p:spPr>
          <p:txBody>
            <a:bodyPr>
              <a:spAutoFit/>
            </a:bodyPr>
            <a:lstStyle/>
            <a:p>
              <a:pPr algn="l">
                <a:lnSpc>
                  <a:spcPct val="120000"/>
                </a:lnSpc>
              </a:pPr>
              <a:r>
                <a:rPr lang="zh-CN" altLang="en-US" sz="2800" b="1">
                  <a:solidFill>
                    <a:srgbClr val="800000"/>
                  </a:solidFill>
                  <a:latin typeface="微软雅黑" pitchFamily="34" charset="-122"/>
                  <a:ea typeface="微软雅黑" pitchFamily="34" charset="-122"/>
                  <a:cs typeface="Times New Roman" pitchFamily="18" charset="0"/>
                </a:rPr>
                <a:t>福利性培训：</a:t>
              </a:r>
              <a:endParaRPr lang="en-US" altLang="zh-CN" sz="2800" b="1">
                <a:solidFill>
                  <a:srgbClr val="800000"/>
                </a:solidFill>
                <a:latin typeface="微软雅黑" pitchFamily="34" charset="-122"/>
                <a:ea typeface="微软雅黑" pitchFamily="34" charset="-122"/>
                <a:cs typeface="Times New Roman" pitchFamily="18" charset="0"/>
              </a:endParaRPr>
            </a:p>
          </p:txBody>
        </p:sp>
        <p:sp>
          <p:nvSpPr>
            <p:cNvPr id="69645" name="矩形 27"/>
            <p:cNvSpPr>
              <a:spLocks noChangeArrowheads="1"/>
            </p:cNvSpPr>
            <p:nvPr/>
          </p:nvSpPr>
          <p:spPr bwMode="auto">
            <a:xfrm>
              <a:off x="2143108" y="1929560"/>
              <a:ext cx="6132885" cy="1841859"/>
            </a:xfrm>
            <a:prstGeom prst="rect">
              <a:avLst/>
            </a:prstGeom>
            <a:noFill/>
            <a:ln w="9525">
              <a:noFill/>
              <a:miter lim="800000"/>
              <a:headEnd/>
              <a:tailEnd/>
            </a:ln>
          </p:spPr>
          <p:txBody>
            <a:bodyPr>
              <a:spAutoFit/>
            </a:bodyPr>
            <a:lstStyle/>
            <a:p>
              <a:pPr indent="266700" algn="l">
                <a:lnSpc>
                  <a:spcPct val="120000"/>
                </a:lnSpc>
                <a:buClr>
                  <a:srgbClr val="FFFF00"/>
                </a:buClr>
                <a:tabLst>
                  <a:tab pos="3314700" algn="l"/>
                </a:tabLst>
              </a:pPr>
              <a:r>
                <a:rPr lang="zh-CN" altLang="zh-CN" sz="2000">
                  <a:latin typeface="微软雅黑" pitchFamily="34" charset="-122"/>
                  <a:ea typeface="微软雅黑" pitchFamily="34" charset="-122"/>
                </a:rPr>
                <a:t>用人单位旨在提高员工技能水平和业务素质，自愿出资向员工进行的培训，它是一种职业发展培训，属于福利性质，其实质是企业的一种高层次投资行为，是企业为了提高竞争力，留住人才所采取的一种措施，而不是基于劳动法的义务</a:t>
              </a:r>
              <a:r>
                <a:rPr lang="zh-CN" altLang="zh-CN" sz="2000" b="1"/>
                <a:t>。</a:t>
              </a:r>
              <a:endParaRPr lang="zh-CN" altLang="zh-CN" sz="2000" b="1">
                <a:latin typeface="微软雅黑" pitchFamily="34" charset="-122"/>
                <a:ea typeface="微软雅黑" pitchFamily="34" charset="-122"/>
              </a:endParaRPr>
            </a:p>
          </p:txBody>
        </p:sp>
        <p:cxnSp>
          <p:nvCxnSpPr>
            <p:cNvPr id="18" name="直接连接符 17"/>
            <p:cNvCxnSpPr/>
            <p:nvPr/>
          </p:nvCxnSpPr>
          <p:spPr>
            <a:xfrm flipV="1">
              <a:off x="2262116" y="1930147"/>
              <a:ext cx="6013877" cy="13342"/>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69639" name="Picture 2" descr="http://pic.nipic.com/2007-08-04/200784101226256_2.jpg"/>
          <p:cNvPicPr>
            <a:picLocks noChangeAspect="1" noChangeArrowheads="1"/>
          </p:cNvPicPr>
          <p:nvPr/>
        </p:nvPicPr>
        <p:blipFill>
          <a:blip r:embed="rId3" cstate="print"/>
          <a:srcRect/>
          <a:stretch>
            <a:fillRect/>
          </a:stretch>
        </p:blipFill>
        <p:spPr bwMode="auto">
          <a:xfrm>
            <a:off x="428625" y="1784350"/>
            <a:ext cx="1108075" cy="1468438"/>
          </a:xfrm>
          <a:prstGeom prst="rect">
            <a:avLst/>
          </a:prstGeom>
          <a:noFill/>
          <a:ln w="9525">
            <a:noFill/>
            <a:miter lim="800000"/>
            <a:headEnd/>
            <a:tailEnd/>
          </a:ln>
        </p:spPr>
      </p:pic>
      <p:pic>
        <p:nvPicPr>
          <p:cNvPr id="69640" name="Picture 2" descr="顶条副本"/>
          <p:cNvPicPr>
            <a:picLocks noChangeAspect="1" noChangeArrowheads="1"/>
          </p:cNvPicPr>
          <p:nvPr/>
        </p:nvPicPr>
        <p:blipFill>
          <a:blip r:embed="rId4" cstate="print"/>
          <a:srcRect/>
          <a:stretch>
            <a:fillRect/>
          </a:stretch>
        </p:blipFill>
        <p:spPr bwMode="auto">
          <a:xfrm>
            <a:off x="0" y="0"/>
            <a:ext cx="9144000" cy="1036638"/>
          </a:xfrm>
          <a:prstGeom prst="rect">
            <a:avLst/>
          </a:prstGeom>
          <a:noFill/>
          <a:ln w="9525">
            <a:noFill/>
            <a:miter lim="800000"/>
            <a:headEnd/>
            <a:tailEnd/>
          </a:ln>
        </p:spPr>
      </p:pic>
      <p:sp>
        <p:nvSpPr>
          <p:cNvPr id="69642" name="Text Box 7"/>
          <p:cNvSpPr txBox="1">
            <a:spLocks noChangeArrowheads="1"/>
          </p:cNvSpPr>
          <p:nvPr/>
        </p:nvSpPr>
        <p:spPr bwMode="auto">
          <a:xfrm>
            <a:off x="285750" y="141288"/>
            <a:ext cx="326231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约定培训服务期的条件</a:t>
            </a:r>
            <a:endParaRPr lang="zh-CN" altLang="zh-CN" sz="2400">
              <a:solidFill>
                <a:schemeClr val="bg1"/>
              </a:solidFill>
              <a:latin typeface="Arial" pitchFamily="34" charset="0"/>
              <a:ea typeface="华康俪金黑W8" pitchFamily="1" charset="-122"/>
            </a:endParaRPr>
          </a:p>
        </p:txBody>
      </p:sp>
      <p:sp>
        <p:nvSpPr>
          <p:cNvPr id="69643" name="AutoShape 2"/>
          <p:cNvSpPr>
            <a:spLocks noChangeArrowheads="1"/>
          </p:cNvSpPr>
          <p:nvPr/>
        </p:nvSpPr>
        <p:spPr bwMode="auto">
          <a:xfrm>
            <a:off x="3429000" y="927100"/>
            <a:ext cx="5214938" cy="719138"/>
          </a:xfrm>
          <a:prstGeom prst="flowChartAlternateProcess">
            <a:avLst/>
          </a:prstGeom>
          <a:solidFill>
            <a:srgbClr val="9BBB59"/>
          </a:solidFill>
          <a:ln w="38100" cap="sq">
            <a:solidFill>
              <a:schemeClr val="tx1"/>
            </a:solidFill>
            <a:miter lim="800000"/>
            <a:headEnd type="none" w="sm" len="sm"/>
            <a:tailEnd type="none" w="sm" len="sm"/>
          </a:ln>
        </p:spPr>
        <p:txBody>
          <a:bodyPr wrap="none" anchor="ctr"/>
          <a:lstStyle/>
          <a:p>
            <a:r>
              <a:rPr lang="zh-CN" altLang="en-US" sz="3200">
                <a:solidFill>
                  <a:schemeClr val="bg1"/>
                </a:solidFill>
                <a:latin typeface="黑体" pitchFamily="49" charset="-122"/>
                <a:ea typeface="黑体" pitchFamily="49" charset="-122"/>
              </a:rPr>
              <a:t>用人单位提供专业技术培训</a:t>
            </a:r>
          </a:p>
        </p:txBody>
      </p:sp>
    </p:spTree>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70660"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70661" name="Text Box 7"/>
          <p:cNvSpPr txBox="1">
            <a:spLocks noChangeArrowheads="1"/>
          </p:cNvSpPr>
          <p:nvPr/>
        </p:nvSpPr>
        <p:spPr bwMode="auto">
          <a:xfrm>
            <a:off x="285750" y="141288"/>
            <a:ext cx="326231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约定培训服务期的条件</a:t>
            </a:r>
            <a:endParaRPr lang="zh-CN" altLang="zh-CN" sz="2400">
              <a:solidFill>
                <a:schemeClr val="bg1"/>
              </a:solidFill>
              <a:latin typeface="Arial" pitchFamily="34" charset="0"/>
              <a:ea typeface="华康俪金黑W8" pitchFamily="1" charset="-122"/>
            </a:endParaRPr>
          </a:p>
        </p:txBody>
      </p:sp>
      <p:sp>
        <p:nvSpPr>
          <p:cNvPr id="70662" name="AutoShape 2"/>
          <p:cNvSpPr>
            <a:spLocks noChangeArrowheads="1"/>
          </p:cNvSpPr>
          <p:nvPr/>
        </p:nvSpPr>
        <p:spPr bwMode="auto">
          <a:xfrm>
            <a:off x="3429000" y="927100"/>
            <a:ext cx="5214938" cy="719138"/>
          </a:xfrm>
          <a:prstGeom prst="flowChartAlternateProcess">
            <a:avLst/>
          </a:prstGeom>
          <a:solidFill>
            <a:srgbClr val="9BBB59"/>
          </a:solidFill>
          <a:ln w="38100" cap="sq">
            <a:solidFill>
              <a:schemeClr val="tx1"/>
            </a:solidFill>
            <a:miter lim="800000"/>
            <a:headEnd type="none" w="sm" len="sm"/>
            <a:tailEnd type="none" w="sm" len="sm"/>
          </a:ln>
        </p:spPr>
        <p:txBody>
          <a:bodyPr wrap="none" anchor="ctr"/>
          <a:lstStyle/>
          <a:p>
            <a:r>
              <a:rPr lang="zh-CN" altLang="en-US" sz="3200">
                <a:solidFill>
                  <a:schemeClr val="bg1"/>
                </a:solidFill>
                <a:latin typeface="黑体" pitchFamily="49" charset="-122"/>
                <a:ea typeface="黑体" pitchFamily="49" charset="-122"/>
              </a:rPr>
              <a:t>用人单位提供专业技术培训</a:t>
            </a:r>
          </a:p>
        </p:txBody>
      </p:sp>
      <p:sp>
        <p:nvSpPr>
          <p:cNvPr id="70663" name="TextBox 8"/>
          <p:cNvSpPr txBox="1">
            <a:spLocks noChangeArrowheads="1"/>
          </p:cNvSpPr>
          <p:nvPr/>
        </p:nvSpPr>
        <p:spPr bwMode="auto">
          <a:xfrm>
            <a:off x="428625" y="1927225"/>
            <a:ext cx="8386763" cy="3233738"/>
          </a:xfrm>
          <a:prstGeom prst="rect">
            <a:avLst/>
          </a:prstGeom>
          <a:noFill/>
          <a:ln w="9525">
            <a:noFill/>
            <a:miter lim="800000"/>
            <a:headEnd/>
            <a:tailEnd/>
          </a:ln>
        </p:spPr>
        <p:txBody>
          <a:bodyPr wrap="none">
            <a:spAutoFit/>
          </a:bodyPr>
          <a:lstStyle/>
          <a:p>
            <a:pPr algn="l">
              <a:lnSpc>
                <a:spcPts val="3500"/>
              </a:lnSpc>
            </a:pPr>
            <a:r>
              <a:rPr lang="zh-CN" altLang="en-US" sz="2800" b="1">
                <a:solidFill>
                  <a:srgbClr val="800000"/>
                </a:solidFill>
                <a:latin typeface="微软雅黑" pitchFamily="34" charset="-122"/>
                <a:ea typeface="微软雅黑" pitchFamily="34" charset="-122"/>
                <a:cs typeface="Times New Roman" pitchFamily="18" charset="0"/>
              </a:rPr>
              <a:t>专业技术培训属于福利性培训：</a:t>
            </a:r>
            <a:endParaRPr lang="en-US" altLang="zh-CN" sz="2800" b="1">
              <a:solidFill>
                <a:srgbClr val="800000"/>
              </a:solidFill>
              <a:latin typeface="微软雅黑" pitchFamily="34" charset="-122"/>
              <a:ea typeface="微软雅黑" pitchFamily="34" charset="-122"/>
              <a:cs typeface="Times New Roman" pitchFamily="18" charset="0"/>
            </a:endParaRPr>
          </a:p>
          <a:p>
            <a:pPr algn="l">
              <a:lnSpc>
                <a:spcPts val="3500"/>
              </a:lnSpc>
              <a:buFont typeface="Wingdings" pitchFamily="2" charset="2"/>
              <a:buChar char="n"/>
            </a:pPr>
            <a:r>
              <a:rPr lang="zh-CN" altLang="zh-CN" sz="2800" b="1">
                <a:solidFill>
                  <a:srgbClr val="262626"/>
                </a:solidFill>
                <a:cs typeface="Times New Roman" pitchFamily="18" charset="0"/>
              </a:rPr>
              <a:t>学历教育</a:t>
            </a:r>
          </a:p>
          <a:p>
            <a:pPr algn="l">
              <a:lnSpc>
                <a:spcPts val="3500"/>
              </a:lnSpc>
              <a:buFont typeface="Wingdings" pitchFamily="2" charset="2"/>
              <a:buChar char="n"/>
            </a:pPr>
            <a:r>
              <a:rPr lang="zh-CN" altLang="zh-CN" sz="2800" b="1">
                <a:solidFill>
                  <a:srgbClr val="262626"/>
                </a:solidFill>
                <a:cs typeface="Times New Roman" pitchFamily="18" charset="0"/>
              </a:rPr>
              <a:t>委托全日制大中专院校、科研院校、培训中心等</a:t>
            </a:r>
            <a:endParaRPr lang="en-US" altLang="zh-CN" sz="2800" b="1">
              <a:solidFill>
                <a:srgbClr val="262626"/>
              </a:solidFill>
              <a:cs typeface="Times New Roman" pitchFamily="18" charset="0"/>
            </a:endParaRPr>
          </a:p>
          <a:p>
            <a:pPr algn="l">
              <a:lnSpc>
                <a:spcPts val="3500"/>
              </a:lnSpc>
            </a:pPr>
            <a:r>
              <a:rPr lang="en-US" altLang="zh-CN" sz="2800" b="1">
                <a:solidFill>
                  <a:srgbClr val="262626"/>
                </a:solidFill>
                <a:cs typeface="Times New Roman" pitchFamily="18" charset="0"/>
              </a:rPr>
              <a:t>   </a:t>
            </a:r>
            <a:r>
              <a:rPr lang="zh-CN" altLang="zh-CN" sz="2800" b="1">
                <a:solidFill>
                  <a:srgbClr val="262626"/>
                </a:solidFill>
                <a:cs typeface="Times New Roman" pitchFamily="18" charset="0"/>
              </a:rPr>
              <a:t>代培</a:t>
            </a:r>
          </a:p>
          <a:p>
            <a:pPr algn="l">
              <a:lnSpc>
                <a:spcPts val="3500"/>
              </a:lnSpc>
              <a:buFont typeface="Wingdings" pitchFamily="2" charset="2"/>
              <a:buChar char="n"/>
            </a:pPr>
            <a:r>
              <a:rPr lang="zh-CN" altLang="zh-CN" sz="2800" b="1">
                <a:solidFill>
                  <a:srgbClr val="262626"/>
                </a:solidFill>
                <a:cs typeface="Times New Roman" pitchFamily="18" charset="0"/>
              </a:rPr>
              <a:t>旨在提高员工技能的培训，如语言培训、专业技术</a:t>
            </a:r>
            <a:endParaRPr lang="en-US" altLang="zh-CN" sz="2800" b="1">
              <a:solidFill>
                <a:srgbClr val="262626"/>
              </a:solidFill>
              <a:cs typeface="Times New Roman" pitchFamily="18" charset="0"/>
            </a:endParaRPr>
          </a:p>
          <a:p>
            <a:pPr algn="l">
              <a:lnSpc>
                <a:spcPts val="3500"/>
              </a:lnSpc>
            </a:pPr>
            <a:r>
              <a:rPr lang="en-US" altLang="zh-CN" sz="2800" b="1">
                <a:solidFill>
                  <a:srgbClr val="262626"/>
                </a:solidFill>
                <a:cs typeface="Times New Roman" pitchFamily="18" charset="0"/>
              </a:rPr>
              <a:t>   </a:t>
            </a:r>
            <a:r>
              <a:rPr lang="zh-CN" altLang="zh-CN" sz="2800" b="1">
                <a:solidFill>
                  <a:srgbClr val="262626"/>
                </a:solidFill>
                <a:cs typeface="Times New Roman" pitchFamily="18" charset="0"/>
              </a:rPr>
              <a:t>职称培训等</a:t>
            </a:r>
          </a:p>
          <a:p>
            <a:pPr algn="l">
              <a:lnSpc>
                <a:spcPts val="3500"/>
              </a:lnSpc>
              <a:buFont typeface="Wingdings" pitchFamily="2" charset="2"/>
              <a:buChar char="n"/>
            </a:pPr>
            <a:r>
              <a:rPr lang="zh-CN" altLang="zh-CN" sz="2800" b="1">
                <a:solidFill>
                  <a:srgbClr val="262626"/>
                </a:solidFill>
                <a:cs typeface="Times New Roman" pitchFamily="18" charset="0"/>
              </a:rPr>
              <a:t>出国或异地进修、研修、培训等</a:t>
            </a:r>
            <a:endParaRPr lang="zh-CN" altLang="en-US" sz="2800" b="1">
              <a:solidFill>
                <a:srgbClr val="262626"/>
              </a:solidFill>
              <a:cs typeface="Times New Roman" pitchFamily="18" charset="0"/>
            </a:endParaRPr>
          </a:p>
        </p:txBody>
      </p:sp>
    </p:spTree>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71684"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71685" name="Text Box 7"/>
          <p:cNvSpPr txBox="1">
            <a:spLocks noChangeArrowheads="1"/>
          </p:cNvSpPr>
          <p:nvPr/>
        </p:nvSpPr>
        <p:spPr bwMode="auto">
          <a:xfrm>
            <a:off x="285750" y="141288"/>
            <a:ext cx="326231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如何确定违约金数额？</a:t>
            </a:r>
            <a:endParaRPr lang="zh-CN" altLang="zh-CN" sz="2400">
              <a:solidFill>
                <a:schemeClr val="bg1"/>
              </a:solidFill>
              <a:latin typeface="Arial" pitchFamily="34" charset="0"/>
              <a:ea typeface="华康俪金黑W8" pitchFamily="1" charset="-122"/>
            </a:endParaRPr>
          </a:p>
        </p:txBody>
      </p:sp>
      <p:pic>
        <p:nvPicPr>
          <p:cNvPr id="71686" name="Picture 2" descr="http://pic1a.nipic.com/20090318/94359_080409081_2.jpg"/>
          <p:cNvPicPr>
            <a:picLocks noChangeAspect="1" noChangeArrowheads="1"/>
          </p:cNvPicPr>
          <p:nvPr/>
        </p:nvPicPr>
        <p:blipFill>
          <a:blip r:embed="rId4" cstate="print"/>
          <a:srcRect/>
          <a:stretch>
            <a:fillRect/>
          </a:stretch>
        </p:blipFill>
        <p:spPr bwMode="auto">
          <a:xfrm>
            <a:off x="0" y="712788"/>
            <a:ext cx="3549650" cy="5000625"/>
          </a:xfrm>
          <a:prstGeom prst="rect">
            <a:avLst/>
          </a:prstGeom>
          <a:noFill/>
          <a:ln w="9525">
            <a:noFill/>
            <a:miter lim="800000"/>
            <a:headEnd/>
            <a:tailEnd/>
          </a:ln>
        </p:spPr>
      </p:pic>
      <p:sp>
        <p:nvSpPr>
          <p:cNvPr id="71687" name="TextBox 6"/>
          <p:cNvSpPr txBox="1">
            <a:spLocks noChangeArrowheads="1"/>
          </p:cNvSpPr>
          <p:nvPr/>
        </p:nvSpPr>
        <p:spPr bwMode="auto">
          <a:xfrm>
            <a:off x="3929063" y="1712913"/>
            <a:ext cx="4886325" cy="3235325"/>
          </a:xfrm>
          <a:prstGeom prst="rect">
            <a:avLst/>
          </a:prstGeom>
          <a:noFill/>
          <a:ln w="9525">
            <a:noFill/>
            <a:miter lim="800000"/>
            <a:headEnd/>
            <a:tailEnd/>
          </a:ln>
        </p:spPr>
        <p:txBody>
          <a:bodyPr wrap="none">
            <a:spAutoFit/>
          </a:bodyPr>
          <a:lstStyle/>
          <a:p>
            <a:pPr algn="l">
              <a:lnSpc>
                <a:spcPts val="3500"/>
              </a:lnSpc>
            </a:pPr>
            <a:r>
              <a:rPr lang="en-US" altLang="zh-CN" sz="2400" b="1">
                <a:solidFill>
                  <a:srgbClr val="002060"/>
                </a:solidFill>
              </a:rPr>
              <a:t>       </a:t>
            </a:r>
            <a:r>
              <a:rPr lang="zh-CN" altLang="zh-CN" sz="2400" b="1">
                <a:solidFill>
                  <a:srgbClr val="002060"/>
                </a:solidFill>
              </a:rPr>
              <a:t>违约金的数额不得超过用人单</a:t>
            </a:r>
            <a:endParaRPr lang="en-US" altLang="zh-CN" sz="2400" b="1">
              <a:solidFill>
                <a:srgbClr val="002060"/>
              </a:solidFill>
            </a:endParaRPr>
          </a:p>
          <a:p>
            <a:pPr algn="l">
              <a:lnSpc>
                <a:spcPts val="3500"/>
              </a:lnSpc>
            </a:pPr>
            <a:r>
              <a:rPr lang="zh-CN" altLang="zh-CN" sz="2400" b="1">
                <a:solidFill>
                  <a:srgbClr val="002060"/>
                </a:solidFill>
              </a:rPr>
              <a:t>位提供的培训费用。用人单位要求</a:t>
            </a:r>
            <a:endParaRPr lang="en-US" altLang="zh-CN" sz="2400" b="1">
              <a:solidFill>
                <a:srgbClr val="002060"/>
              </a:solidFill>
            </a:endParaRPr>
          </a:p>
          <a:p>
            <a:pPr algn="l">
              <a:lnSpc>
                <a:spcPts val="3500"/>
              </a:lnSpc>
            </a:pPr>
            <a:r>
              <a:rPr lang="zh-CN" altLang="zh-CN" sz="2400" b="1">
                <a:solidFill>
                  <a:srgbClr val="002060"/>
                </a:solidFill>
              </a:rPr>
              <a:t>劳动者支付的违约金不得超过服务</a:t>
            </a:r>
            <a:endParaRPr lang="en-US" altLang="zh-CN" sz="2400" b="1">
              <a:solidFill>
                <a:srgbClr val="002060"/>
              </a:solidFill>
            </a:endParaRPr>
          </a:p>
          <a:p>
            <a:pPr algn="l">
              <a:lnSpc>
                <a:spcPts val="3500"/>
              </a:lnSpc>
            </a:pPr>
            <a:r>
              <a:rPr lang="zh-CN" altLang="zh-CN" sz="2400" b="1">
                <a:solidFill>
                  <a:srgbClr val="002060"/>
                </a:solidFill>
              </a:rPr>
              <a:t>期尚未履行部分所应分摊的培训费</a:t>
            </a:r>
            <a:endParaRPr lang="en-US" altLang="zh-CN" sz="2400" b="1">
              <a:solidFill>
                <a:srgbClr val="002060"/>
              </a:solidFill>
            </a:endParaRPr>
          </a:p>
          <a:p>
            <a:pPr algn="l">
              <a:lnSpc>
                <a:spcPts val="3500"/>
              </a:lnSpc>
            </a:pPr>
            <a:r>
              <a:rPr lang="zh-CN" altLang="zh-CN" sz="2400" b="1">
                <a:solidFill>
                  <a:srgbClr val="002060"/>
                </a:solidFill>
              </a:rPr>
              <a:t>用。</a:t>
            </a:r>
            <a:endParaRPr lang="en-US" altLang="zh-CN" sz="2400" b="1">
              <a:solidFill>
                <a:srgbClr val="002060"/>
              </a:solidFill>
            </a:endParaRPr>
          </a:p>
          <a:p>
            <a:pPr algn="l">
              <a:lnSpc>
                <a:spcPts val="3500"/>
              </a:lnSpc>
            </a:pPr>
            <a:r>
              <a:rPr lang="en-US" altLang="zh-CN" sz="2400" b="1">
                <a:solidFill>
                  <a:srgbClr val="002060"/>
                </a:solidFill>
              </a:rPr>
              <a:t>        </a:t>
            </a:r>
            <a:r>
              <a:rPr lang="zh-CN" altLang="zh-CN" sz="2400" b="1">
                <a:solidFill>
                  <a:srgbClr val="002060"/>
                </a:solidFill>
              </a:rPr>
              <a:t>用人单位</a:t>
            </a:r>
            <a:r>
              <a:rPr lang="zh-CN" altLang="en-US" sz="2400" b="1">
                <a:solidFill>
                  <a:srgbClr val="002060"/>
                </a:solidFill>
              </a:rPr>
              <a:t>做好</a:t>
            </a:r>
            <a:r>
              <a:rPr lang="zh-CN" altLang="zh-CN" sz="2400" b="1">
                <a:solidFill>
                  <a:srgbClr val="002060"/>
                </a:solidFill>
              </a:rPr>
              <a:t>培训费用相关票</a:t>
            </a:r>
            <a:endParaRPr lang="en-US" altLang="zh-CN" sz="2400" b="1">
              <a:solidFill>
                <a:srgbClr val="002060"/>
              </a:solidFill>
            </a:endParaRPr>
          </a:p>
          <a:p>
            <a:pPr algn="l">
              <a:lnSpc>
                <a:spcPts val="3500"/>
              </a:lnSpc>
            </a:pPr>
            <a:r>
              <a:rPr lang="zh-CN" altLang="zh-CN" sz="2400" b="1">
                <a:solidFill>
                  <a:srgbClr val="002060"/>
                </a:solidFill>
              </a:rPr>
              <a:t>据凭证</a:t>
            </a:r>
            <a:r>
              <a:rPr lang="zh-CN" altLang="en-US" sz="2400" b="1">
                <a:solidFill>
                  <a:srgbClr val="002060"/>
                </a:solidFill>
              </a:rPr>
              <a:t>的证据保存工作。</a:t>
            </a:r>
          </a:p>
        </p:txBody>
      </p:sp>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pic4.nipic.com/20091008/2112320_101008081156_2.jpg"/>
          <p:cNvPicPr>
            <a:picLocks noChangeAspect="1" noChangeArrowheads="1"/>
          </p:cNvPicPr>
          <p:nvPr/>
        </p:nvPicPr>
        <p:blipFill>
          <a:blip r:embed="rId2" cstate="print"/>
          <a:srcRect/>
          <a:stretch>
            <a:fillRect/>
          </a:stretch>
        </p:blipFill>
        <p:spPr bwMode="auto">
          <a:xfrm>
            <a:off x="0" y="712788"/>
            <a:ext cx="3535363" cy="5000625"/>
          </a:xfrm>
          <a:prstGeom prst="rect">
            <a:avLst/>
          </a:prstGeom>
          <a:noFill/>
          <a:ln w="9525">
            <a:noFill/>
            <a:miter lim="800000"/>
            <a:headEnd/>
            <a:tailEnd/>
          </a:ln>
        </p:spPr>
      </p:pic>
      <p:pic>
        <p:nvPicPr>
          <p:cNvPr id="10243"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10244" name="Text Box 7"/>
          <p:cNvSpPr txBox="1">
            <a:spLocks noChangeArrowheads="1"/>
          </p:cNvSpPr>
          <p:nvPr/>
        </p:nvSpPr>
        <p:spPr bwMode="auto">
          <a:xfrm>
            <a:off x="107950" y="96838"/>
            <a:ext cx="2338388" cy="461962"/>
          </a:xfrm>
          <a:prstGeom prst="rect">
            <a:avLst/>
          </a:prstGeom>
          <a:noFill/>
          <a:ln w="9525">
            <a:noFill/>
            <a:miter lim="800000"/>
            <a:headEnd/>
            <a:tailEnd/>
          </a:ln>
        </p:spPr>
        <p:txBody>
          <a:bodyPr wrap="none">
            <a:spAutoFit/>
          </a:bodyPr>
          <a:lstStyle/>
          <a:p>
            <a:pPr algn="l"/>
            <a:r>
              <a:rPr lang="zh-CN" altLang="en-US" sz="2400">
                <a:solidFill>
                  <a:schemeClr val="bg1"/>
                </a:solidFill>
                <a:latin typeface="Arial" pitchFamily="34" charset="0"/>
                <a:ea typeface="华康俪金黑W8" pitchFamily="1" charset="-122"/>
              </a:rPr>
              <a:t>招聘广告的性质</a:t>
            </a:r>
            <a:endParaRPr lang="zh-CN" sz="2400">
              <a:solidFill>
                <a:schemeClr val="bg1"/>
              </a:solidFill>
              <a:latin typeface="Arial" pitchFamily="34" charset="0"/>
              <a:ea typeface="华康俪金黑W8" pitchFamily="1" charset="-122"/>
            </a:endParaRPr>
          </a:p>
        </p:txBody>
      </p:sp>
      <p:sp>
        <p:nvSpPr>
          <p:cNvPr id="8" name="矩形 7"/>
          <p:cNvSpPr/>
          <p:nvPr/>
        </p:nvSpPr>
        <p:spPr>
          <a:xfrm rot="10800000" flipH="1">
            <a:off x="-324544" y="712787"/>
            <a:ext cx="5802313" cy="5000625"/>
          </a:xfrm>
          <a:prstGeom prst="rect">
            <a:avLst/>
          </a:prstGeom>
          <a:gradFill>
            <a:gsLst>
              <a:gs pos="0">
                <a:schemeClr val="bg1">
                  <a:alpha val="0"/>
                </a:schemeClr>
              </a:gs>
              <a:gs pos="44000">
                <a:schemeClr val="bg1">
                  <a:alpha val="98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zh-CN" dirty="0"/>
              <a:t>THANK</a:t>
            </a:r>
            <a:endParaRPr lang="zh-CN" altLang="en-US" dirty="0"/>
          </a:p>
        </p:txBody>
      </p:sp>
      <p:sp>
        <p:nvSpPr>
          <p:cNvPr id="9" name="TextBox 8"/>
          <p:cNvSpPr txBox="1"/>
          <p:nvPr/>
        </p:nvSpPr>
        <p:spPr>
          <a:xfrm>
            <a:off x="785813" y="2212975"/>
            <a:ext cx="8108950" cy="2724150"/>
          </a:xfrm>
          <a:prstGeom prst="rect">
            <a:avLst/>
          </a:prstGeom>
          <a:noFill/>
        </p:spPr>
        <p:txBody>
          <a:bodyPr wrap="none">
            <a:spAutoFit/>
          </a:bodyPr>
          <a:lstStyle/>
          <a:p>
            <a:pPr algn="l">
              <a:lnSpc>
                <a:spcPts val="4200"/>
              </a:lnSpc>
              <a:buFont typeface="Wingdings" pitchFamily="2" charset="2"/>
              <a:buChar char="n"/>
              <a:defRPr/>
            </a:pPr>
            <a:r>
              <a:rPr lang="zh-CN" altLang="en-US" sz="2400" b="1" dirty="0">
                <a:latin typeface="+mn-ea"/>
                <a:ea typeface="+mn-ea"/>
              </a:rPr>
              <a:t>一般情况下，招聘广告属于要约邀请，不具有法律效力；</a:t>
            </a:r>
            <a:endParaRPr lang="en-US" altLang="zh-CN" sz="2400" b="1" dirty="0">
              <a:latin typeface="+mn-ea"/>
              <a:ea typeface="+mn-ea"/>
            </a:endParaRPr>
          </a:p>
          <a:p>
            <a:pPr algn="l">
              <a:lnSpc>
                <a:spcPts val="4200"/>
              </a:lnSpc>
              <a:buFont typeface="Wingdings" pitchFamily="2" charset="2"/>
              <a:buChar char="n"/>
              <a:defRPr/>
            </a:pPr>
            <a:r>
              <a:rPr lang="zh-CN" altLang="en-US" sz="2400" b="1" dirty="0">
                <a:latin typeface="+mn-ea"/>
                <a:ea typeface="+mn-ea"/>
              </a:rPr>
              <a:t>特殊情形下，招聘广告可能构成要约，将会产生约束力；</a:t>
            </a:r>
            <a:endParaRPr lang="en-US" altLang="zh-CN" sz="2400" b="1" dirty="0">
              <a:latin typeface="+mn-ea"/>
              <a:ea typeface="+mn-ea"/>
            </a:endParaRPr>
          </a:p>
          <a:p>
            <a:pPr algn="l">
              <a:lnSpc>
                <a:spcPts val="4200"/>
              </a:lnSpc>
              <a:defRPr/>
            </a:pPr>
            <a:r>
              <a:rPr lang="zh-CN" altLang="en-US" sz="2400" b="1" dirty="0">
                <a:latin typeface="+mn-ea"/>
                <a:ea typeface="+mn-ea"/>
              </a:rPr>
              <a:t>  用人单位</a:t>
            </a:r>
            <a:r>
              <a:rPr lang="zh-CN" altLang="zh-CN" sz="2400" b="1" dirty="0">
                <a:latin typeface="+mn-ea"/>
                <a:ea typeface="+mn-ea"/>
              </a:rPr>
              <a:t>单位在招聘广告中</a:t>
            </a:r>
            <a:r>
              <a:rPr lang="zh-CN" altLang="en-US" sz="2400" b="1" dirty="0">
                <a:latin typeface="+mn-ea"/>
                <a:ea typeface="+mn-ea"/>
              </a:rPr>
              <a:t>所描述的</a:t>
            </a:r>
            <a:r>
              <a:rPr lang="zh-CN" altLang="zh-CN" sz="2400" b="1" dirty="0">
                <a:latin typeface="+mn-ea"/>
                <a:ea typeface="+mn-ea"/>
              </a:rPr>
              <a:t>提供给员工的福利待</a:t>
            </a:r>
            <a:endParaRPr lang="en-US" altLang="zh-CN" sz="2400" b="1" dirty="0">
              <a:latin typeface="+mn-ea"/>
              <a:ea typeface="+mn-ea"/>
            </a:endParaRPr>
          </a:p>
          <a:p>
            <a:pPr algn="l">
              <a:lnSpc>
                <a:spcPts val="4200"/>
              </a:lnSpc>
              <a:defRPr/>
            </a:pPr>
            <a:r>
              <a:rPr lang="en-US" altLang="zh-CN" sz="2400" b="1" dirty="0">
                <a:latin typeface="+mn-ea"/>
                <a:ea typeface="+mn-ea"/>
              </a:rPr>
              <a:t>  </a:t>
            </a:r>
            <a:r>
              <a:rPr lang="zh-CN" altLang="zh-CN" sz="2400" b="1" dirty="0">
                <a:latin typeface="+mn-ea"/>
                <a:ea typeface="+mn-ea"/>
              </a:rPr>
              <a:t>遇非常明确，那就不排除这个广告可能会被认定为是一个</a:t>
            </a:r>
            <a:endParaRPr lang="en-US" altLang="zh-CN" sz="2400" b="1" dirty="0">
              <a:latin typeface="+mn-ea"/>
              <a:ea typeface="+mn-ea"/>
            </a:endParaRPr>
          </a:p>
          <a:p>
            <a:pPr algn="l">
              <a:lnSpc>
                <a:spcPts val="4200"/>
              </a:lnSpc>
              <a:defRPr/>
            </a:pPr>
            <a:r>
              <a:rPr lang="en-US" altLang="zh-CN" sz="2400" b="1" dirty="0">
                <a:latin typeface="+mn-ea"/>
                <a:ea typeface="+mn-ea"/>
              </a:rPr>
              <a:t>  </a:t>
            </a:r>
            <a:r>
              <a:rPr lang="zh-CN" altLang="zh-CN" sz="2400" b="1" dirty="0">
                <a:latin typeface="+mn-ea"/>
                <a:ea typeface="+mn-ea"/>
              </a:rPr>
              <a:t>邀约</a:t>
            </a:r>
            <a:r>
              <a:rPr lang="zh-CN" altLang="en-US" sz="2400" b="1" dirty="0">
                <a:latin typeface="+mn-ea"/>
                <a:ea typeface="+mn-ea"/>
              </a:rPr>
              <a:t>。</a:t>
            </a:r>
            <a:endParaRPr lang="en-US" altLang="zh-CN" sz="2400" b="1" dirty="0">
              <a:latin typeface="+mn-ea"/>
              <a:ea typeface="+mn-ea"/>
            </a:endParaRPr>
          </a:p>
        </p:txBody>
      </p:sp>
    </p:spTree>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72708"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72709" name="Text Box 7"/>
          <p:cNvSpPr txBox="1">
            <a:spLocks noChangeArrowheads="1"/>
          </p:cNvSpPr>
          <p:nvPr/>
        </p:nvSpPr>
        <p:spPr bwMode="auto">
          <a:xfrm>
            <a:off x="285750" y="141288"/>
            <a:ext cx="326231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如何确定违约金数额？</a:t>
            </a:r>
            <a:endParaRPr lang="zh-CN" altLang="zh-CN" sz="2400">
              <a:solidFill>
                <a:schemeClr val="bg1"/>
              </a:solidFill>
              <a:latin typeface="Arial" pitchFamily="34" charset="0"/>
              <a:ea typeface="华康俪金黑W8" pitchFamily="1" charset="-122"/>
            </a:endParaRPr>
          </a:p>
        </p:txBody>
      </p:sp>
      <p:sp>
        <p:nvSpPr>
          <p:cNvPr id="9" name="矩形 8"/>
          <p:cNvSpPr/>
          <p:nvPr/>
        </p:nvSpPr>
        <p:spPr>
          <a:xfrm>
            <a:off x="642938" y="998538"/>
            <a:ext cx="7500937" cy="64293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zh-CN" sz="2400" b="1" dirty="0"/>
              <a:t>案例十四：对培训出资的理解及与违约金的对应关系</a:t>
            </a:r>
            <a:endParaRPr lang="zh-CN" altLang="zh-CN" sz="2400" dirty="0"/>
          </a:p>
        </p:txBody>
      </p:sp>
      <p:sp>
        <p:nvSpPr>
          <p:cNvPr id="72711" name="TextBox 9"/>
          <p:cNvSpPr txBox="1">
            <a:spLocks noChangeArrowheads="1"/>
          </p:cNvSpPr>
          <p:nvPr/>
        </p:nvSpPr>
        <p:spPr bwMode="auto">
          <a:xfrm>
            <a:off x="357188" y="1784350"/>
            <a:ext cx="8697912" cy="3424238"/>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某日资企业非常重视对员工的培训，每年都会组织员工去</a:t>
            </a:r>
            <a:endParaRPr lang="en-US" altLang="zh-CN" sz="2400" b="1">
              <a:latin typeface="楷体" pitchFamily="49" charset="-122"/>
              <a:ea typeface="楷体" pitchFamily="49" charset="-122"/>
            </a:endParaRPr>
          </a:p>
          <a:p>
            <a:pPr algn="l">
              <a:lnSpc>
                <a:spcPts val="3300"/>
              </a:lnSpc>
            </a:pPr>
            <a:r>
              <a:rPr lang="zh-CN" altLang="zh-CN" sz="2400" b="1">
                <a:latin typeface="楷体" pitchFamily="49" charset="-122"/>
                <a:ea typeface="楷体" pitchFamily="49" charset="-122"/>
              </a:rPr>
              <a:t>日本总部培训学习。</a:t>
            </a:r>
            <a:r>
              <a:rPr lang="en-US" altLang="zh-CN" sz="2400" b="1">
                <a:latin typeface="楷体" pitchFamily="49" charset="-122"/>
                <a:ea typeface="楷体" pitchFamily="49" charset="-122"/>
              </a:rPr>
              <a:t>2010</a:t>
            </a:r>
            <a:r>
              <a:rPr lang="zh-CN" altLang="zh-CN" sz="2400" b="1">
                <a:latin typeface="楷体" pitchFamily="49" charset="-122"/>
                <a:ea typeface="楷体" pitchFamily="49" charset="-122"/>
              </a:rPr>
              <a:t>年</a:t>
            </a:r>
            <a:r>
              <a:rPr lang="en-US" altLang="zh-CN" sz="2400" b="1">
                <a:latin typeface="楷体" pitchFamily="49" charset="-122"/>
                <a:ea typeface="楷体" pitchFamily="49" charset="-122"/>
              </a:rPr>
              <a:t>1</a:t>
            </a:r>
            <a:r>
              <a:rPr lang="zh-CN" altLang="zh-CN" sz="2400" b="1">
                <a:latin typeface="楷体" pitchFamily="49" charset="-122"/>
                <a:ea typeface="楷体" pitchFamily="49" charset="-122"/>
              </a:rPr>
              <a:t>月，</a:t>
            </a: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小陈和小刘两名技术人员被</a:t>
            </a:r>
            <a:endParaRPr lang="en-US" altLang="zh-CN" sz="2400" b="1">
              <a:latin typeface="楷体" pitchFamily="49" charset="-122"/>
              <a:ea typeface="楷体" pitchFamily="49" charset="-122"/>
            </a:endParaRPr>
          </a:p>
          <a:p>
            <a:pPr algn="l">
              <a:lnSpc>
                <a:spcPts val="3300"/>
              </a:lnSpc>
            </a:pPr>
            <a:r>
              <a:rPr lang="zh-CN" altLang="zh-CN" sz="2400" b="1">
                <a:latin typeface="楷体" pitchFamily="49" charset="-122"/>
                <a:ea typeface="楷体" pitchFamily="49" charset="-122"/>
              </a:rPr>
              <a:t>派到日本总部学习。其中小陈到总公司进行新机种操作技术的</a:t>
            </a:r>
            <a:endParaRPr lang="en-US" altLang="zh-CN" sz="2400" b="1">
              <a:latin typeface="楷体" pitchFamily="49" charset="-122"/>
              <a:ea typeface="楷体" pitchFamily="49" charset="-122"/>
            </a:endParaRPr>
          </a:p>
          <a:p>
            <a:pPr algn="l">
              <a:lnSpc>
                <a:spcPts val="3300"/>
              </a:lnSpc>
            </a:pPr>
            <a:r>
              <a:rPr lang="zh-CN" altLang="zh-CN" sz="2400" b="1">
                <a:latin typeface="楷体" pitchFamily="49" charset="-122"/>
                <a:ea typeface="楷体" pitchFamily="49" charset="-122"/>
              </a:rPr>
              <a:t>学习，小刘被安排到东京大学进行短期项目培训。两人均为带</a:t>
            </a:r>
            <a:endParaRPr lang="en-US" altLang="zh-CN" sz="2400" b="1">
              <a:latin typeface="楷体" pitchFamily="49" charset="-122"/>
              <a:ea typeface="楷体" pitchFamily="49" charset="-122"/>
            </a:endParaRPr>
          </a:p>
          <a:p>
            <a:pPr algn="l">
              <a:lnSpc>
                <a:spcPts val="3300"/>
              </a:lnSpc>
            </a:pPr>
            <a:r>
              <a:rPr lang="zh-CN" altLang="zh-CN" sz="2400" b="1">
                <a:latin typeface="楷体" pitchFamily="49" charset="-122"/>
                <a:ea typeface="楷体" pitchFamily="49" charset="-122"/>
              </a:rPr>
              <a:t>薪全脱产培训，历时</a:t>
            </a:r>
            <a:r>
              <a:rPr lang="en-US" altLang="zh-CN" sz="2400" b="1">
                <a:latin typeface="楷体" pitchFamily="49" charset="-122"/>
                <a:ea typeface="楷体" pitchFamily="49" charset="-122"/>
              </a:rPr>
              <a:t>2</a:t>
            </a:r>
            <a:r>
              <a:rPr lang="zh-CN" altLang="zh-CN" sz="2400" b="1">
                <a:latin typeface="楷体" pitchFamily="49" charset="-122"/>
                <a:ea typeface="楷体" pitchFamily="49" charset="-122"/>
              </a:rPr>
              <a:t>个月，</a:t>
            </a: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并签订有培训服务期协议，约定</a:t>
            </a:r>
            <a:endParaRPr lang="en-US" altLang="zh-CN" sz="2400" b="1">
              <a:latin typeface="楷体" pitchFamily="49" charset="-122"/>
              <a:ea typeface="楷体" pitchFamily="49" charset="-122"/>
            </a:endParaRPr>
          </a:p>
          <a:p>
            <a:pPr algn="l">
              <a:lnSpc>
                <a:spcPts val="3300"/>
              </a:lnSpc>
            </a:pPr>
            <a:r>
              <a:rPr lang="zh-CN" altLang="zh-CN" sz="2400" b="1">
                <a:latin typeface="楷体" pitchFamily="49" charset="-122"/>
                <a:ea typeface="楷体" pitchFamily="49" charset="-122"/>
              </a:rPr>
              <a:t>服务期为</a:t>
            </a:r>
            <a:r>
              <a:rPr lang="en-US" altLang="zh-CN" sz="2400" b="1">
                <a:latin typeface="楷体" pitchFamily="49" charset="-122"/>
                <a:ea typeface="楷体" pitchFamily="49" charset="-122"/>
              </a:rPr>
              <a:t>3</a:t>
            </a:r>
            <a:r>
              <a:rPr lang="zh-CN" altLang="zh-CN" sz="2400" b="1">
                <a:latin typeface="楷体" pitchFamily="49" charset="-122"/>
                <a:ea typeface="楷体" pitchFamily="49" charset="-122"/>
              </a:rPr>
              <a:t>年，违约金</a:t>
            </a:r>
            <a:r>
              <a:rPr lang="en-US" altLang="zh-CN" sz="2400" b="1">
                <a:latin typeface="楷体" pitchFamily="49" charset="-122"/>
                <a:ea typeface="楷体" pitchFamily="49" charset="-122"/>
              </a:rPr>
              <a:t>10</a:t>
            </a:r>
            <a:r>
              <a:rPr lang="zh-CN" altLang="zh-CN" sz="2400" b="1">
                <a:latin typeface="楷体" pitchFamily="49" charset="-122"/>
                <a:ea typeface="楷体" pitchFamily="49" charset="-122"/>
              </a:rPr>
              <a:t>万。</a:t>
            </a:r>
            <a:r>
              <a:rPr lang="en-US" altLang="zh-CN" sz="2400" b="1">
                <a:latin typeface="楷体" pitchFamily="49" charset="-122"/>
                <a:ea typeface="楷体" pitchFamily="49" charset="-122"/>
              </a:rPr>
              <a:t>2010</a:t>
            </a:r>
            <a:r>
              <a:rPr lang="zh-CN" altLang="zh-CN" sz="2400" b="1">
                <a:latin typeface="楷体" pitchFamily="49" charset="-122"/>
                <a:ea typeface="楷体" pitchFamily="49" charset="-122"/>
              </a:rPr>
              <a:t>年，两人培训结束回国上班，</a:t>
            </a:r>
            <a:endParaRPr lang="en-US" altLang="zh-CN" sz="2400" b="1">
              <a:latin typeface="楷体" pitchFamily="49" charset="-122"/>
              <a:ea typeface="楷体" pitchFamily="49" charset="-122"/>
            </a:endParaRPr>
          </a:p>
          <a:p>
            <a:pPr algn="l">
              <a:lnSpc>
                <a:spcPts val="3300"/>
              </a:lnSpc>
            </a:pPr>
            <a:r>
              <a:rPr lang="zh-CN" altLang="zh-CN" sz="2400" b="1">
                <a:latin typeface="楷体" pitchFamily="49" charset="-122"/>
                <a:ea typeface="楷体" pitchFamily="49" charset="-122"/>
              </a:rPr>
              <a:t>不久就先后辞职。公司以签有培训服务器协议为由，申请劳动</a:t>
            </a:r>
            <a:endParaRPr lang="en-US" altLang="zh-CN" sz="2400" b="1">
              <a:latin typeface="楷体" pitchFamily="49" charset="-122"/>
              <a:ea typeface="楷体" pitchFamily="49" charset="-122"/>
            </a:endParaRPr>
          </a:p>
          <a:p>
            <a:pPr algn="l">
              <a:lnSpc>
                <a:spcPts val="3300"/>
              </a:lnSpc>
            </a:pPr>
            <a:r>
              <a:rPr lang="zh-CN" altLang="zh-CN" sz="2400" b="1">
                <a:latin typeface="楷体" pitchFamily="49" charset="-122"/>
                <a:ea typeface="楷体" pitchFamily="49" charset="-122"/>
              </a:rPr>
              <a:t>仲裁，要求两人支付</a:t>
            </a:r>
            <a:r>
              <a:rPr lang="en-US" altLang="zh-CN" sz="2400" b="1">
                <a:latin typeface="楷体" pitchFamily="49" charset="-122"/>
                <a:ea typeface="楷体" pitchFamily="49" charset="-122"/>
              </a:rPr>
              <a:t>10</a:t>
            </a:r>
            <a:r>
              <a:rPr lang="zh-CN" altLang="zh-CN" sz="2400" b="1">
                <a:latin typeface="楷体" pitchFamily="49" charset="-122"/>
                <a:ea typeface="楷体" pitchFamily="49" charset="-122"/>
              </a:rPr>
              <a:t>万元违约金。</a:t>
            </a:r>
          </a:p>
        </p:txBody>
      </p:sp>
    </p:spTree>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73732"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73733" name="Text Box 7"/>
          <p:cNvSpPr txBox="1">
            <a:spLocks noChangeArrowheads="1"/>
          </p:cNvSpPr>
          <p:nvPr/>
        </p:nvSpPr>
        <p:spPr bwMode="auto">
          <a:xfrm>
            <a:off x="285750" y="141288"/>
            <a:ext cx="326231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如何确定违约金数额？</a:t>
            </a:r>
            <a:endParaRPr lang="zh-CN" altLang="zh-CN" sz="2400">
              <a:solidFill>
                <a:schemeClr val="bg1"/>
              </a:solidFill>
              <a:latin typeface="Arial" pitchFamily="34" charset="0"/>
              <a:ea typeface="华康俪金黑W8" pitchFamily="1" charset="-122"/>
            </a:endParaRPr>
          </a:p>
        </p:txBody>
      </p:sp>
      <p:sp>
        <p:nvSpPr>
          <p:cNvPr id="9" name="矩形 8"/>
          <p:cNvSpPr/>
          <p:nvPr/>
        </p:nvSpPr>
        <p:spPr>
          <a:xfrm>
            <a:off x="642938" y="998538"/>
            <a:ext cx="7500937" cy="64293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zh-CN" sz="2400" b="1" dirty="0"/>
              <a:t>案例十四：对培训出资的理解及与违约金的对应关系</a:t>
            </a:r>
            <a:endParaRPr lang="zh-CN" altLang="zh-CN" sz="2400" dirty="0"/>
          </a:p>
        </p:txBody>
      </p:sp>
      <p:grpSp>
        <p:nvGrpSpPr>
          <p:cNvPr id="73735" name="Group 3"/>
          <p:cNvGrpSpPr>
            <a:grpSpLocks/>
          </p:cNvGrpSpPr>
          <p:nvPr/>
        </p:nvGrpSpPr>
        <p:grpSpPr bwMode="auto">
          <a:xfrm>
            <a:off x="285750" y="1998663"/>
            <a:ext cx="4603750" cy="2246312"/>
            <a:chOff x="134" y="1485"/>
            <a:chExt cx="2900" cy="1415"/>
          </a:xfrm>
        </p:grpSpPr>
        <p:grpSp>
          <p:nvGrpSpPr>
            <p:cNvPr id="73743" name="Group 4"/>
            <p:cNvGrpSpPr>
              <a:grpSpLocks/>
            </p:cNvGrpSpPr>
            <p:nvPr/>
          </p:nvGrpSpPr>
          <p:grpSpPr bwMode="auto">
            <a:xfrm>
              <a:off x="269" y="1485"/>
              <a:ext cx="2765" cy="1415"/>
              <a:chOff x="314" y="1485"/>
              <a:chExt cx="2765" cy="1415"/>
            </a:xfrm>
          </p:grpSpPr>
          <p:sp>
            <p:nvSpPr>
              <p:cNvPr id="73745" name="Rectangle 5"/>
              <p:cNvSpPr>
                <a:spLocks noChangeArrowheads="1"/>
              </p:cNvSpPr>
              <p:nvPr/>
            </p:nvSpPr>
            <p:spPr bwMode="auto">
              <a:xfrm>
                <a:off x="494" y="1485"/>
                <a:ext cx="2585" cy="1415"/>
              </a:xfrm>
              <a:prstGeom prst="rect">
                <a:avLst/>
              </a:prstGeom>
              <a:noFill/>
              <a:ln w="9525">
                <a:noFill/>
                <a:miter lim="800000"/>
                <a:headEnd/>
                <a:tailEnd/>
              </a:ln>
            </p:spPr>
            <p:txBody>
              <a:bodyPr>
                <a:spAutoFit/>
              </a:bodyPr>
              <a:lstStyle/>
              <a:p>
                <a:pPr algn="l">
                  <a:lnSpc>
                    <a:spcPct val="80000"/>
                  </a:lnSpc>
                  <a:spcBef>
                    <a:spcPct val="50000"/>
                  </a:spcBef>
                </a:pPr>
                <a:r>
                  <a:rPr lang="zh-CN" altLang="en-US" sz="3200" b="1">
                    <a:solidFill>
                      <a:srgbClr val="003686"/>
                    </a:solidFill>
                    <a:ea typeface="黑体" pitchFamily="49" charset="-122"/>
                  </a:rPr>
                  <a:t>小陈观点：</a:t>
                </a:r>
                <a:endParaRPr lang="en-US" altLang="zh-CN" sz="3200" b="1">
                  <a:solidFill>
                    <a:srgbClr val="003686"/>
                  </a:solidFill>
                  <a:ea typeface="黑体" pitchFamily="49" charset="-122"/>
                </a:endParaRPr>
              </a:p>
              <a:p>
                <a:pPr>
                  <a:lnSpc>
                    <a:spcPct val="80000"/>
                  </a:lnSpc>
                  <a:spcBef>
                    <a:spcPct val="50000"/>
                  </a:spcBef>
                </a:pPr>
                <a:endParaRPr lang="en-US" altLang="zh-CN" sz="3200" b="1">
                  <a:solidFill>
                    <a:srgbClr val="003686"/>
                  </a:solidFill>
                  <a:ea typeface="黑体" pitchFamily="49" charset="-122"/>
                </a:endParaRPr>
              </a:p>
              <a:p>
                <a:pPr>
                  <a:lnSpc>
                    <a:spcPct val="80000"/>
                  </a:lnSpc>
                  <a:spcBef>
                    <a:spcPct val="50000"/>
                  </a:spcBef>
                </a:pPr>
                <a:endParaRPr lang="en-US" altLang="zh-CN" sz="3200" b="1">
                  <a:solidFill>
                    <a:srgbClr val="003686"/>
                  </a:solidFill>
                  <a:ea typeface="黑体" pitchFamily="49" charset="-122"/>
                </a:endParaRPr>
              </a:p>
              <a:p>
                <a:pPr>
                  <a:lnSpc>
                    <a:spcPct val="80000"/>
                  </a:lnSpc>
                  <a:spcBef>
                    <a:spcPct val="50000"/>
                  </a:spcBef>
                </a:pPr>
                <a:endParaRPr lang="zh-CN" altLang="en-US" sz="2400" b="1">
                  <a:solidFill>
                    <a:srgbClr val="003686"/>
                  </a:solidFill>
                  <a:ea typeface="黑体" pitchFamily="49" charset="-122"/>
                </a:endParaRPr>
              </a:p>
            </p:txBody>
          </p:sp>
          <p:pic>
            <p:nvPicPr>
              <p:cNvPr id="73746" name="Picture 6" descr="Molecular_compound3 [转换]"/>
              <p:cNvPicPr>
                <a:picLocks noChangeAspect="1" noChangeArrowheads="1"/>
              </p:cNvPicPr>
              <p:nvPr/>
            </p:nvPicPr>
            <p:blipFill>
              <a:blip r:embed="rId4" cstate="print">
                <a:clrChange>
                  <a:clrFrom>
                    <a:srgbClr val="FFFFFF"/>
                  </a:clrFrom>
                  <a:clrTo>
                    <a:srgbClr val="FFFFFF">
                      <a:alpha val="0"/>
                    </a:srgbClr>
                  </a:clrTo>
                </a:clrChange>
              </a:blip>
              <a:srcRect l="56525"/>
              <a:stretch>
                <a:fillRect/>
              </a:stretch>
            </p:blipFill>
            <p:spPr bwMode="auto">
              <a:xfrm>
                <a:off x="314" y="1530"/>
                <a:ext cx="227" cy="190"/>
              </a:xfrm>
              <a:prstGeom prst="rect">
                <a:avLst/>
              </a:prstGeom>
              <a:noFill/>
              <a:ln w="9525">
                <a:noFill/>
                <a:miter lim="800000"/>
                <a:headEnd/>
                <a:tailEnd/>
              </a:ln>
            </p:spPr>
          </p:pic>
        </p:grpSp>
        <p:sp>
          <p:nvSpPr>
            <p:cNvPr id="73744" name="Oval 7"/>
            <p:cNvSpPr>
              <a:spLocks noChangeArrowheads="1"/>
            </p:cNvSpPr>
            <p:nvPr/>
          </p:nvSpPr>
          <p:spPr bwMode="auto">
            <a:xfrm>
              <a:off x="134" y="1755"/>
              <a:ext cx="2132" cy="45"/>
            </a:xfrm>
            <a:prstGeom prst="ellipse">
              <a:avLst/>
            </a:prstGeom>
            <a:gradFill rotWithShape="1">
              <a:gsLst>
                <a:gs pos="0">
                  <a:srgbClr val="0099FF"/>
                </a:gs>
                <a:gs pos="100000">
                  <a:schemeClr val="bg1">
                    <a:alpha val="0"/>
                  </a:schemeClr>
                </a:gs>
              </a:gsLst>
              <a:path path="shape">
                <a:fillToRect l="50000" t="50000" r="50000" b="50000"/>
              </a:path>
            </a:gradFill>
            <a:ln w="9525">
              <a:noFill/>
              <a:round/>
              <a:headEnd/>
              <a:tailEnd/>
            </a:ln>
          </p:spPr>
          <p:txBody>
            <a:bodyPr wrap="none" anchor="ctr"/>
            <a:lstStyle/>
            <a:p>
              <a:endParaRPr lang="zh-CN" altLang="en-US"/>
            </a:p>
          </p:txBody>
        </p:sp>
      </p:grpSp>
      <p:sp>
        <p:nvSpPr>
          <p:cNvPr id="73736" name="矩形 15"/>
          <p:cNvSpPr>
            <a:spLocks noChangeArrowheads="1"/>
          </p:cNvSpPr>
          <p:nvPr/>
        </p:nvSpPr>
        <p:spPr bwMode="auto">
          <a:xfrm>
            <a:off x="500063" y="2570163"/>
            <a:ext cx="4572000" cy="2081212"/>
          </a:xfrm>
          <a:prstGeom prst="rect">
            <a:avLst/>
          </a:prstGeom>
          <a:noFill/>
          <a:ln w="9525">
            <a:noFill/>
            <a:miter lim="800000"/>
            <a:headEnd/>
            <a:tailEnd/>
          </a:ln>
        </p:spPr>
        <p:txBody>
          <a:bodyPr>
            <a:spAutoFit/>
          </a:bodyPr>
          <a:lstStyle/>
          <a:p>
            <a:pPr algn="l">
              <a:lnSpc>
                <a:spcPts val="3100"/>
              </a:lnSpc>
            </a:pPr>
            <a:r>
              <a:rPr lang="zh-CN" altLang="zh-CN" sz="2400" b="1"/>
              <a:t>认为自己被派往日本总公</a:t>
            </a:r>
            <a:endParaRPr lang="en-US" altLang="zh-CN" sz="2400" b="1"/>
          </a:p>
          <a:p>
            <a:pPr algn="l">
              <a:lnSpc>
                <a:spcPts val="3100"/>
              </a:lnSpc>
            </a:pPr>
            <a:r>
              <a:rPr lang="zh-CN" altLang="zh-CN" sz="2400" b="1"/>
              <a:t>司的学习培训是一种业务</a:t>
            </a:r>
            <a:endParaRPr lang="en-US" altLang="zh-CN" sz="2400" b="1"/>
          </a:p>
          <a:p>
            <a:pPr algn="l">
              <a:lnSpc>
                <a:spcPts val="3100"/>
              </a:lnSpc>
            </a:pPr>
            <a:r>
              <a:rPr lang="zh-CN" altLang="zh-CN" sz="2400" b="1"/>
              <a:t>上的正常安排，不是专业</a:t>
            </a:r>
            <a:endParaRPr lang="en-US" altLang="zh-CN" sz="2400" b="1"/>
          </a:p>
          <a:p>
            <a:pPr algn="l">
              <a:lnSpc>
                <a:spcPts val="3100"/>
              </a:lnSpc>
            </a:pPr>
            <a:r>
              <a:rPr lang="zh-CN" altLang="zh-CN" sz="2400" b="1"/>
              <a:t>技术培训，所以不能设置</a:t>
            </a:r>
            <a:endParaRPr lang="en-US" altLang="zh-CN" sz="2400" b="1"/>
          </a:p>
          <a:p>
            <a:pPr algn="l">
              <a:lnSpc>
                <a:spcPts val="3100"/>
              </a:lnSpc>
            </a:pPr>
            <a:r>
              <a:rPr lang="zh-CN" altLang="zh-CN" sz="2400" b="1"/>
              <a:t>服务期和违约金。</a:t>
            </a:r>
            <a:endParaRPr lang="zh-CN" altLang="en-US" sz="2400" b="1"/>
          </a:p>
        </p:txBody>
      </p:sp>
      <p:grpSp>
        <p:nvGrpSpPr>
          <p:cNvPr id="73737" name="Group 8"/>
          <p:cNvGrpSpPr>
            <a:grpSpLocks/>
          </p:cNvGrpSpPr>
          <p:nvPr/>
        </p:nvGrpSpPr>
        <p:grpSpPr bwMode="auto">
          <a:xfrm>
            <a:off x="4357688" y="2427288"/>
            <a:ext cx="4243387" cy="1179512"/>
            <a:chOff x="2746" y="1068"/>
            <a:chExt cx="2673" cy="743"/>
          </a:xfrm>
        </p:grpSpPr>
        <p:grpSp>
          <p:nvGrpSpPr>
            <p:cNvPr id="73739" name="Group 9"/>
            <p:cNvGrpSpPr>
              <a:grpSpLocks/>
            </p:cNvGrpSpPr>
            <p:nvPr/>
          </p:nvGrpSpPr>
          <p:grpSpPr bwMode="auto">
            <a:xfrm>
              <a:off x="2881" y="1068"/>
              <a:ext cx="2538" cy="743"/>
              <a:chOff x="2881" y="1068"/>
              <a:chExt cx="2538" cy="743"/>
            </a:xfrm>
          </p:grpSpPr>
          <p:sp>
            <p:nvSpPr>
              <p:cNvPr id="73741" name="Rectangle 10"/>
              <p:cNvSpPr>
                <a:spLocks noChangeArrowheads="1"/>
              </p:cNvSpPr>
              <p:nvPr/>
            </p:nvSpPr>
            <p:spPr bwMode="auto">
              <a:xfrm>
                <a:off x="3106" y="1068"/>
                <a:ext cx="2313" cy="743"/>
              </a:xfrm>
              <a:prstGeom prst="rect">
                <a:avLst/>
              </a:prstGeom>
              <a:noFill/>
              <a:ln w="9525">
                <a:noFill/>
                <a:miter lim="800000"/>
                <a:headEnd/>
                <a:tailEnd/>
              </a:ln>
            </p:spPr>
            <p:txBody>
              <a:bodyPr>
                <a:spAutoFit/>
              </a:bodyPr>
              <a:lstStyle/>
              <a:p>
                <a:pPr algn="l">
                  <a:lnSpc>
                    <a:spcPct val="85000"/>
                  </a:lnSpc>
                  <a:spcBef>
                    <a:spcPct val="50000"/>
                  </a:spcBef>
                </a:pPr>
                <a:r>
                  <a:rPr lang="zh-CN" altLang="en-US" sz="3200" b="1">
                    <a:solidFill>
                      <a:srgbClr val="003686"/>
                    </a:solidFill>
                    <a:ea typeface="黑体" pitchFamily="49" charset="-122"/>
                  </a:rPr>
                  <a:t>小刘观点：</a:t>
                </a:r>
                <a:endParaRPr lang="en-US" altLang="zh-CN" sz="3200" b="1">
                  <a:solidFill>
                    <a:srgbClr val="003686"/>
                  </a:solidFill>
                  <a:ea typeface="黑体" pitchFamily="49" charset="-122"/>
                </a:endParaRPr>
              </a:p>
              <a:p>
                <a:pPr>
                  <a:lnSpc>
                    <a:spcPct val="85000"/>
                  </a:lnSpc>
                  <a:spcBef>
                    <a:spcPct val="50000"/>
                  </a:spcBef>
                </a:pPr>
                <a:endParaRPr lang="zh-CN" altLang="en-US" sz="3200" b="1">
                  <a:solidFill>
                    <a:srgbClr val="003686"/>
                  </a:solidFill>
                  <a:ea typeface="黑体" pitchFamily="49" charset="-122"/>
                </a:endParaRPr>
              </a:p>
            </p:txBody>
          </p:sp>
          <p:pic>
            <p:nvPicPr>
              <p:cNvPr id="73742" name="Picture 11" descr="Molecular_compound3 [转换]"/>
              <p:cNvPicPr>
                <a:picLocks noChangeAspect="1" noChangeArrowheads="1"/>
              </p:cNvPicPr>
              <p:nvPr/>
            </p:nvPicPr>
            <p:blipFill>
              <a:blip r:embed="rId4" cstate="print">
                <a:clrChange>
                  <a:clrFrom>
                    <a:srgbClr val="FFFFFF"/>
                  </a:clrFrom>
                  <a:clrTo>
                    <a:srgbClr val="FFFFFF">
                      <a:alpha val="0"/>
                    </a:srgbClr>
                  </a:clrTo>
                </a:clrChange>
              </a:blip>
              <a:srcRect l="56525"/>
              <a:stretch>
                <a:fillRect/>
              </a:stretch>
            </p:blipFill>
            <p:spPr bwMode="auto">
              <a:xfrm>
                <a:off x="2881" y="1158"/>
                <a:ext cx="227" cy="190"/>
              </a:xfrm>
              <a:prstGeom prst="rect">
                <a:avLst/>
              </a:prstGeom>
              <a:noFill/>
              <a:ln w="9525">
                <a:noFill/>
                <a:miter lim="800000"/>
                <a:headEnd/>
                <a:tailEnd/>
              </a:ln>
            </p:spPr>
          </p:pic>
        </p:grpSp>
        <p:sp>
          <p:nvSpPr>
            <p:cNvPr id="73740" name="Oval 12"/>
            <p:cNvSpPr>
              <a:spLocks noChangeArrowheads="1"/>
            </p:cNvSpPr>
            <p:nvPr/>
          </p:nvSpPr>
          <p:spPr bwMode="auto">
            <a:xfrm>
              <a:off x="2746" y="1383"/>
              <a:ext cx="2132" cy="45"/>
            </a:xfrm>
            <a:prstGeom prst="ellipse">
              <a:avLst/>
            </a:prstGeom>
            <a:gradFill rotWithShape="1">
              <a:gsLst>
                <a:gs pos="0">
                  <a:srgbClr val="0099FF"/>
                </a:gs>
                <a:gs pos="100000">
                  <a:schemeClr val="bg1">
                    <a:alpha val="0"/>
                  </a:schemeClr>
                </a:gs>
              </a:gsLst>
              <a:path path="shape">
                <a:fillToRect l="50000" t="50000" r="50000" b="50000"/>
              </a:path>
            </a:gradFill>
            <a:ln w="9525">
              <a:noFill/>
              <a:round/>
              <a:headEnd/>
              <a:tailEnd/>
            </a:ln>
          </p:spPr>
          <p:txBody>
            <a:bodyPr wrap="none" anchor="ctr"/>
            <a:lstStyle/>
            <a:p>
              <a:endParaRPr lang="zh-CN" altLang="en-US"/>
            </a:p>
          </p:txBody>
        </p:sp>
      </p:grpSp>
      <p:sp>
        <p:nvSpPr>
          <p:cNvPr id="73738" name="TextBox 21"/>
          <p:cNvSpPr txBox="1">
            <a:spLocks noChangeArrowheads="1"/>
          </p:cNvSpPr>
          <p:nvPr/>
        </p:nvSpPr>
        <p:spPr bwMode="auto">
          <a:xfrm>
            <a:off x="4714875" y="3071813"/>
            <a:ext cx="4114800" cy="2079625"/>
          </a:xfrm>
          <a:prstGeom prst="rect">
            <a:avLst/>
          </a:prstGeom>
          <a:noFill/>
          <a:ln w="9525">
            <a:noFill/>
            <a:miter lim="800000"/>
            <a:headEnd/>
            <a:tailEnd/>
          </a:ln>
        </p:spPr>
        <p:txBody>
          <a:bodyPr wrap="none">
            <a:spAutoFit/>
          </a:bodyPr>
          <a:lstStyle/>
          <a:p>
            <a:pPr algn="l">
              <a:lnSpc>
                <a:spcPts val="3100"/>
              </a:lnSpc>
            </a:pPr>
            <a:r>
              <a:rPr lang="zh-CN" altLang="zh-CN" sz="2400" b="1"/>
              <a:t>认为自己虽签有服务期协</a:t>
            </a:r>
            <a:endParaRPr lang="en-US" altLang="zh-CN" sz="2400" b="1"/>
          </a:p>
          <a:p>
            <a:pPr algn="l">
              <a:lnSpc>
                <a:spcPts val="3100"/>
              </a:lnSpc>
            </a:pPr>
            <a:r>
              <a:rPr lang="zh-CN" altLang="zh-CN" sz="2400" b="1"/>
              <a:t>议，</a:t>
            </a:r>
            <a:r>
              <a:rPr lang="en-US" altLang="zh-CN" sz="2400" b="1"/>
              <a:t> </a:t>
            </a:r>
            <a:r>
              <a:rPr lang="zh-CN" altLang="zh-CN" sz="2400" b="1"/>
              <a:t>但</a:t>
            </a:r>
            <a:r>
              <a:rPr lang="en-US" altLang="zh-CN" sz="2400" b="1"/>
              <a:t>2</a:t>
            </a:r>
            <a:r>
              <a:rPr lang="zh-CN" altLang="zh-CN" sz="2400" b="1"/>
              <a:t>个月的培训费不</a:t>
            </a:r>
            <a:endParaRPr lang="en-US" altLang="zh-CN" sz="2400" b="1"/>
          </a:p>
          <a:p>
            <a:pPr algn="l">
              <a:lnSpc>
                <a:spcPts val="3100"/>
              </a:lnSpc>
            </a:pPr>
            <a:r>
              <a:rPr lang="zh-CN" altLang="zh-CN" sz="2400" b="1"/>
              <a:t>可能有</a:t>
            </a:r>
            <a:r>
              <a:rPr lang="en-US" altLang="zh-CN" sz="2400" b="1"/>
              <a:t>10</a:t>
            </a:r>
            <a:r>
              <a:rPr lang="zh-CN" altLang="zh-CN" sz="2400" b="1"/>
              <a:t>万元，要求公司</a:t>
            </a:r>
            <a:endParaRPr lang="en-US" altLang="zh-CN" sz="2400" b="1"/>
          </a:p>
          <a:p>
            <a:pPr algn="l">
              <a:lnSpc>
                <a:spcPts val="3100"/>
              </a:lnSpc>
            </a:pPr>
            <a:r>
              <a:rPr lang="zh-CN" altLang="zh-CN" sz="2400" b="1"/>
              <a:t>出具培训发票，并表示只</a:t>
            </a:r>
            <a:endParaRPr lang="en-US" altLang="zh-CN" sz="2400" b="1"/>
          </a:p>
          <a:p>
            <a:pPr algn="l">
              <a:lnSpc>
                <a:spcPts val="3100"/>
              </a:lnSpc>
            </a:pPr>
            <a:r>
              <a:rPr lang="zh-CN" altLang="zh-CN" sz="2400" b="1"/>
              <a:t>按发票上的数额支付违约金</a:t>
            </a:r>
            <a:r>
              <a:rPr lang="zh-CN" altLang="zh-CN"/>
              <a:t>。</a:t>
            </a:r>
            <a:endParaRPr lang="zh-CN" altLang="en-US"/>
          </a:p>
        </p:txBody>
      </p:sp>
    </p:spTree>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74756"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74757" name="Text Box 7"/>
          <p:cNvSpPr txBox="1">
            <a:spLocks noChangeArrowheads="1"/>
          </p:cNvSpPr>
          <p:nvPr/>
        </p:nvSpPr>
        <p:spPr bwMode="auto">
          <a:xfrm>
            <a:off x="285750" y="141288"/>
            <a:ext cx="387826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如何设定培训服务期期限？</a:t>
            </a:r>
            <a:endParaRPr lang="zh-CN" altLang="zh-CN" sz="2400">
              <a:solidFill>
                <a:schemeClr val="bg1"/>
              </a:solidFill>
              <a:latin typeface="Arial" pitchFamily="34" charset="0"/>
              <a:ea typeface="华康俪金黑W8" pitchFamily="1" charset="-122"/>
            </a:endParaRPr>
          </a:p>
        </p:txBody>
      </p:sp>
      <p:sp>
        <p:nvSpPr>
          <p:cNvPr id="11" name="矩形 10"/>
          <p:cNvSpPr/>
          <p:nvPr/>
        </p:nvSpPr>
        <p:spPr>
          <a:xfrm>
            <a:off x="714375" y="2641600"/>
            <a:ext cx="5214938" cy="2814638"/>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algn="l">
              <a:lnSpc>
                <a:spcPts val="3600"/>
              </a:lnSpc>
              <a:defRPr/>
            </a:pPr>
            <a:r>
              <a:rPr lang="en-US" altLang="zh-CN" sz="2400" b="1" dirty="0">
                <a:solidFill>
                  <a:srgbClr val="262626"/>
                </a:solidFill>
                <a:ea typeface="宋体" charset="-122"/>
              </a:rPr>
              <a:t>1.</a:t>
            </a:r>
            <a:r>
              <a:rPr lang="zh-CN" altLang="zh-CN" sz="2400" b="1" dirty="0">
                <a:solidFill>
                  <a:srgbClr val="262626"/>
                </a:solidFill>
                <a:ea typeface="宋体" charset="-122"/>
              </a:rPr>
              <a:t>服务期期限最好长于劳动合同期限</a:t>
            </a:r>
            <a:endParaRPr lang="en-US" altLang="zh-CN" sz="2400" b="1" dirty="0">
              <a:solidFill>
                <a:srgbClr val="262626"/>
              </a:solidFill>
              <a:ea typeface="宋体" charset="-122"/>
            </a:endParaRPr>
          </a:p>
          <a:p>
            <a:pPr algn="l">
              <a:lnSpc>
                <a:spcPts val="3600"/>
              </a:lnSpc>
              <a:defRPr/>
            </a:pPr>
            <a:r>
              <a:rPr lang="zh-CN" altLang="zh-CN" sz="2400" b="1" dirty="0">
                <a:solidFill>
                  <a:srgbClr val="262626"/>
                </a:solidFill>
                <a:ea typeface="宋体" charset="-122"/>
              </a:rPr>
              <a:t>服务期的期限和劳动合同的期限是两</a:t>
            </a:r>
            <a:endParaRPr lang="en-US" altLang="zh-CN" sz="2400" b="1" dirty="0">
              <a:solidFill>
                <a:srgbClr val="262626"/>
              </a:solidFill>
              <a:ea typeface="宋体" charset="-122"/>
            </a:endParaRPr>
          </a:p>
          <a:p>
            <a:pPr algn="l">
              <a:lnSpc>
                <a:spcPts val="3600"/>
              </a:lnSpc>
              <a:defRPr/>
            </a:pPr>
            <a:r>
              <a:rPr lang="zh-CN" altLang="zh-CN" sz="2400" b="1" dirty="0">
                <a:solidFill>
                  <a:srgbClr val="262626"/>
                </a:solidFill>
                <a:ea typeface="宋体" charset="-122"/>
              </a:rPr>
              <a:t>个不同的法律概念。服务期可能短于</a:t>
            </a:r>
            <a:endParaRPr lang="en-US" altLang="zh-CN" sz="2400" b="1" dirty="0">
              <a:solidFill>
                <a:srgbClr val="262626"/>
              </a:solidFill>
              <a:ea typeface="宋体" charset="-122"/>
            </a:endParaRPr>
          </a:p>
          <a:p>
            <a:pPr algn="l">
              <a:lnSpc>
                <a:spcPts val="3600"/>
              </a:lnSpc>
              <a:defRPr/>
            </a:pPr>
            <a:r>
              <a:rPr lang="zh-CN" altLang="zh-CN" sz="2400" b="1" dirty="0">
                <a:solidFill>
                  <a:srgbClr val="262626"/>
                </a:solidFill>
                <a:ea typeface="宋体" charset="-122"/>
              </a:rPr>
              <a:t>劳动合同期限，也可能长于劳动合同</a:t>
            </a:r>
            <a:endParaRPr lang="en-US" altLang="zh-CN" sz="2400" b="1" dirty="0">
              <a:solidFill>
                <a:srgbClr val="262626"/>
              </a:solidFill>
              <a:ea typeface="宋体" charset="-122"/>
            </a:endParaRPr>
          </a:p>
          <a:p>
            <a:pPr algn="l">
              <a:lnSpc>
                <a:spcPts val="3600"/>
              </a:lnSpc>
              <a:defRPr/>
            </a:pPr>
            <a:r>
              <a:rPr lang="zh-CN" altLang="zh-CN" sz="2400" b="1" dirty="0">
                <a:solidFill>
                  <a:srgbClr val="262626"/>
                </a:solidFill>
                <a:ea typeface="宋体" charset="-122"/>
              </a:rPr>
              <a:t>期限。</a:t>
            </a:r>
            <a:endParaRPr lang="en-US" altLang="zh-CN" sz="2400" b="1" dirty="0">
              <a:solidFill>
                <a:srgbClr val="262626"/>
              </a:solidFill>
              <a:ea typeface="宋体" charset="-122"/>
            </a:endParaRPr>
          </a:p>
          <a:p>
            <a:pPr algn="l">
              <a:lnSpc>
                <a:spcPts val="3600"/>
              </a:lnSpc>
              <a:defRPr/>
            </a:pPr>
            <a:r>
              <a:rPr lang="en-US" altLang="zh-CN" sz="2400" b="1" dirty="0">
                <a:solidFill>
                  <a:srgbClr val="262626"/>
                </a:solidFill>
                <a:ea typeface="宋体" charset="-122"/>
              </a:rPr>
              <a:t>2.</a:t>
            </a:r>
            <a:r>
              <a:rPr lang="zh-CN" altLang="en-US" sz="2400" b="1" dirty="0">
                <a:solidFill>
                  <a:srgbClr val="262626"/>
                </a:solidFill>
                <a:ea typeface="宋体" charset="-122"/>
              </a:rPr>
              <a:t>企业</a:t>
            </a:r>
            <a:r>
              <a:rPr lang="zh-CN" altLang="zh-CN" sz="2400" b="1" dirty="0">
                <a:solidFill>
                  <a:srgbClr val="262626"/>
                </a:solidFill>
                <a:ea typeface="宋体" charset="-122"/>
              </a:rPr>
              <a:t>充分利用约定条款放弃服务期</a:t>
            </a:r>
            <a:endParaRPr lang="zh-CN" altLang="en-US" sz="2400" b="1" dirty="0">
              <a:solidFill>
                <a:srgbClr val="262626"/>
              </a:solidFill>
              <a:ea typeface="宋体" charset="-122"/>
            </a:endParaRPr>
          </a:p>
        </p:txBody>
      </p:sp>
      <p:sp>
        <p:nvSpPr>
          <p:cNvPr id="13" name="矩形 12"/>
          <p:cNvSpPr/>
          <p:nvPr/>
        </p:nvSpPr>
        <p:spPr>
          <a:xfrm>
            <a:off x="714375" y="1069975"/>
            <a:ext cx="7696200" cy="1287463"/>
          </a:xfrm>
          <a:prstGeom prst="rect">
            <a:avLst/>
          </a:prstGeom>
          <a:ln/>
        </p:spPr>
        <p:style>
          <a:lnRef idx="2">
            <a:schemeClr val="accent2"/>
          </a:lnRef>
          <a:fillRef idx="1">
            <a:schemeClr val="lt1"/>
          </a:fillRef>
          <a:effectRef idx="0">
            <a:schemeClr val="accent2"/>
          </a:effectRef>
          <a:fontRef idx="minor">
            <a:schemeClr val="dk1"/>
          </a:fontRef>
        </p:style>
        <p:txBody>
          <a:bodyPr>
            <a:spAutoFit/>
          </a:bodyPr>
          <a:lstStyle/>
          <a:p>
            <a:pPr algn="l">
              <a:lnSpc>
                <a:spcPts val="3200"/>
              </a:lnSpc>
              <a:defRPr/>
            </a:pPr>
            <a:r>
              <a:rPr lang="en-US" altLang="zh-CN" sz="2400" b="1" dirty="0">
                <a:solidFill>
                  <a:srgbClr val="262626"/>
                </a:solidFill>
                <a:ea typeface="宋体" charset="-122"/>
              </a:rPr>
              <a:t>        </a:t>
            </a:r>
            <a:r>
              <a:rPr lang="zh-CN" altLang="zh-CN" sz="2400" b="1" dirty="0">
                <a:solidFill>
                  <a:srgbClr val="262626"/>
                </a:solidFill>
                <a:ea typeface="宋体" charset="-122"/>
              </a:rPr>
              <a:t>劳动合同期满，但是用人单位与劳动者约定的服务期尚未到期的，劳动合同应当续延至服务期满。双方另有约定的，从其约定。</a:t>
            </a:r>
            <a:endParaRPr lang="zh-CN" altLang="en-US" sz="2400" b="1" dirty="0">
              <a:solidFill>
                <a:srgbClr val="262626"/>
              </a:solidFill>
              <a:ea typeface="宋体" charset="-122"/>
            </a:endParaRPr>
          </a:p>
        </p:txBody>
      </p:sp>
    </p:spTree>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75780"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75781" name="Text Box 7"/>
          <p:cNvSpPr txBox="1">
            <a:spLocks noChangeArrowheads="1"/>
          </p:cNvSpPr>
          <p:nvPr/>
        </p:nvSpPr>
        <p:spPr bwMode="auto">
          <a:xfrm>
            <a:off x="285750" y="141288"/>
            <a:ext cx="387826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如何设定培训服务期期限？</a:t>
            </a:r>
            <a:endParaRPr lang="zh-CN" altLang="zh-CN" sz="2400">
              <a:solidFill>
                <a:schemeClr val="bg1"/>
              </a:solidFill>
              <a:latin typeface="Arial" pitchFamily="34" charset="0"/>
              <a:ea typeface="华康俪金黑W8" pitchFamily="1" charset="-122"/>
            </a:endParaRPr>
          </a:p>
        </p:txBody>
      </p:sp>
      <p:sp>
        <p:nvSpPr>
          <p:cNvPr id="9" name="矩形 8"/>
          <p:cNvSpPr/>
          <p:nvPr/>
        </p:nvSpPr>
        <p:spPr>
          <a:xfrm>
            <a:off x="642938" y="998538"/>
            <a:ext cx="7929562" cy="64293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zh-CN" sz="2400" b="1" dirty="0"/>
              <a:t>案例十</a:t>
            </a:r>
            <a:r>
              <a:rPr lang="zh-CN" altLang="en-US" sz="2400" b="1" dirty="0"/>
              <a:t>五</a:t>
            </a:r>
            <a:r>
              <a:rPr lang="zh-CN" altLang="zh-CN" sz="2400" b="1" dirty="0"/>
              <a:t>：服务期内劳动合同到期，</a:t>
            </a:r>
            <a:r>
              <a:rPr lang="zh-CN" altLang="en-US" sz="2400" b="1" dirty="0"/>
              <a:t>企业</a:t>
            </a:r>
            <a:r>
              <a:rPr lang="zh-CN" altLang="zh-CN" sz="2400" b="1" dirty="0"/>
              <a:t>能否终止</a:t>
            </a:r>
            <a:r>
              <a:rPr lang="zh-CN" altLang="en-US" sz="2400" b="1" dirty="0"/>
              <a:t>？</a:t>
            </a:r>
            <a:endParaRPr lang="zh-CN" altLang="zh-CN" sz="2400" dirty="0"/>
          </a:p>
        </p:txBody>
      </p:sp>
      <p:sp>
        <p:nvSpPr>
          <p:cNvPr id="75783" name="TextBox 9"/>
          <p:cNvSpPr txBox="1">
            <a:spLocks noChangeArrowheads="1"/>
          </p:cNvSpPr>
          <p:nvPr/>
        </p:nvSpPr>
        <p:spPr bwMode="auto">
          <a:xfrm>
            <a:off x="500063" y="1855788"/>
            <a:ext cx="8429625" cy="3417887"/>
          </a:xfrm>
          <a:prstGeom prst="rect">
            <a:avLst/>
          </a:prstGeom>
          <a:noFill/>
          <a:ln w="9525">
            <a:noFill/>
            <a:miter lim="800000"/>
            <a:headEnd/>
            <a:tailEnd/>
          </a:ln>
        </p:spPr>
        <p:txBody>
          <a:bodyPr>
            <a:spAutoFit/>
          </a:bodyPr>
          <a:lstStyle/>
          <a:p>
            <a:pPr algn="l"/>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徐某大学毕业后进入一家</a:t>
            </a:r>
            <a:r>
              <a:rPr lang="en-US" altLang="zh-CN" sz="2400" b="1">
                <a:latin typeface="楷体" pitchFamily="49" charset="-122"/>
                <a:ea typeface="楷体" pitchFamily="49" charset="-122"/>
              </a:rPr>
              <a:t>IT</a:t>
            </a:r>
            <a:r>
              <a:rPr lang="zh-CN" altLang="zh-CN" sz="2400" b="1">
                <a:latin typeface="楷体" pitchFamily="49" charset="-122"/>
                <a:ea typeface="楷体" pitchFamily="49" charset="-122"/>
              </a:rPr>
              <a:t>公司工作，并签订了两年期</a:t>
            </a:r>
            <a:endParaRPr lang="en-US" altLang="zh-CN" sz="2400" b="1">
              <a:latin typeface="楷体" pitchFamily="49" charset="-122"/>
              <a:ea typeface="楷体" pitchFamily="49" charset="-122"/>
            </a:endParaRPr>
          </a:p>
          <a:p>
            <a:pPr algn="l"/>
            <a:r>
              <a:rPr lang="zh-CN" altLang="zh-CN" sz="2400" b="1">
                <a:latin typeface="楷体" pitchFamily="49" charset="-122"/>
                <a:ea typeface="楷体" pitchFamily="49" charset="-122"/>
              </a:rPr>
              <a:t>劳动合同。</a:t>
            </a:r>
            <a:r>
              <a:rPr lang="en-US" altLang="zh-CN" sz="2400" b="1">
                <a:latin typeface="楷体" pitchFamily="49" charset="-122"/>
                <a:ea typeface="楷体" pitchFamily="49" charset="-122"/>
              </a:rPr>
              <a:t>2008</a:t>
            </a:r>
            <a:r>
              <a:rPr lang="zh-CN" altLang="zh-CN" sz="2400" b="1">
                <a:latin typeface="楷体" pitchFamily="49" charset="-122"/>
                <a:ea typeface="楷体" pitchFamily="49" charset="-122"/>
              </a:rPr>
              <a:t>年</a:t>
            </a:r>
            <a:r>
              <a:rPr lang="en-US" altLang="zh-CN" sz="2400" b="1">
                <a:latin typeface="楷体" pitchFamily="49" charset="-122"/>
                <a:ea typeface="楷体" pitchFamily="49" charset="-122"/>
              </a:rPr>
              <a:t>3</a:t>
            </a:r>
            <a:r>
              <a:rPr lang="zh-CN" altLang="zh-CN" sz="2400" b="1">
                <a:latin typeface="楷体" pitchFamily="49" charset="-122"/>
                <a:ea typeface="楷体" pitchFamily="49" charset="-122"/>
              </a:rPr>
              <a:t>月公司派徐某到北京脱产培训电子商务，</a:t>
            </a:r>
            <a:endParaRPr lang="en-US" altLang="zh-CN" sz="2400" b="1">
              <a:latin typeface="楷体" pitchFamily="49" charset="-122"/>
              <a:ea typeface="楷体" pitchFamily="49" charset="-122"/>
            </a:endParaRPr>
          </a:p>
          <a:p>
            <a:pPr algn="l"/>
            <a:r>
              <a:rPr lang="zh-CN" altLang="zh-CN" sz="2400" b="1">
                <a:latin typeface="楷体" pitchFamily="49" charset="-122"/>
                <a:ea typeface="楷体" pitchFamily="49" charset="-122"/>
              </a:rPr>
              <a:t>以期回来能够推动公司电子商务发展。双方签订了《培训协议》，约定服务期为</a:t>
            </a:r>
            <a:r>
              <a:rPr lang="en-US" altLang="zh-CN" sz="2400" b="1">
                <a:latin typeface="楷体" pitchFamily="49" charset="-122"/>
                <a:ea typeface="楷体" pitchFamily="49" charset="-122"/>
              </a:rPr>
              <a:t>3</a:t>
            </a:r>
            <a:r>
              <a:rPr lang="zh-CN" altLang="zh-CN" sz="2400" b="1">
                <a:latin typeface="楷体" pitchFamily="49" charset="-122"/>
                <a:ea typeface="楷体" pitchFamily="49" charset="-122"/>
              </a:rPr>
              <a:t>年。徐某半年培训结束后，回该公司工作。</a:t>
            </a:r>
            <a:r>
              <a:rPr lang="en-US" altLang="zh-CN" sz="2400" b="1">
                <a:latin typeface="楷体" pitchFamily="49" charset="-122"/>
                <a:ea typeface="楷体" pitchFamily="49" charset="-122"/>
              </a:rPr>
              <a:t>2009</a:t>
            </a:r>
            <a:r>
              <a:rPr lang="zh-CN" altLang="zh-CN" sz="2400" b="1">
                <a:latin typeface="楷体" pitchFamily="49" charset="-122"/>
                <a:ea typeface="楷体" pitchFamily="49" charset="-122"/>
              </a:rPr>
              <a:t>年</a:t>
            </a:r>
            <a:r>
              <a:rPr lang="en-US" altLang="zh-CN" sz="2400" b="1">
                <a:latin typeface="楷体" pitchFamily="49" charset="-122"/>
                <a:ea typeface="楷体" pitchFamily="49" charset="-122"/>
              </a:rPr>
              <a:t>6</a:t>
            </a:r>
            <a:r>
              <a:rPr lang="zh-CN" altLang="zh-CN" sz="2400" b="1">
                <a:latin typeface="楷体" pitchFamily="49" charset="-122"/>
                <a:ea typeface="楷体" pitchFamily="49" charset="-122"/>
              </a:rPr>
              <a:t>月，徐某劳动合同到期。公司经过讨论，认为徐某工作能力不强，不图上进，经培训后业绩仍无起色，决定终止劳动合同。由于徐某尚有服务期未履行，公司要求徐某返还剩余服务期尚未分摊的费用。徐某不同意，认为服务期尚未结束，所以劳动合同应当顺延至服务期结束。</a:t>
            </a:r>
          </a:p>
        </p:txBody>
      </p:sp>
    </p:spTree>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76804"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76805" name="Text Box 7"/>
          <p:cNvSpPr txBox="1">
            <a:spLocks noChangeArrowheads="1"/>
          </p:cNvSpPr>
          <p:nvPr/>
        </p:nvSpPr>
        <p:spPr bwMode="auto">
          <a:xfrm>
            <a:off x="285750" y="141288"/>
            <a:ext cx="387826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支付违约金的情形有哪些？</a:t>
            </a:r>
            <a:endParaRPr lang="zh-CN" altLang="zh-CN" sz="2400">
              <a:solidFill>
                <a:schemeClr val="bg1"/>
              </a:solidFill>
              <a:latin typeface="Arial" pitchFamily="34" charset="0"/>
              <a:ea typeface="华康俪金黑W8" pitchFamily="1" charset="-122"/>
            </a:endParaRPr>
          </a:p>
        </p:txBody>
      </p:sp>
      <p:sp>
        <p:nvSpPr>
          <p:cNvPr id="76806" name="AutoShape 2"/>
          <p:cNvSpPr>
            <a:spLocks noChangeArrowheads="1"/>
          </p:cNvSpPr>
          <p:nvPr/>
        </p:nvSpPr>
        <p:spPr bwMode="auto">
          <a:xfrm>
            <a:off x="500063" y="1069975"/>
            <a:ext cx="6019800" cy="571500"/>
          </a:xfrm>
          <a:prstGeom prst="flowChartAlternateProcess">
            <a:avLst/>
          </a:prstGeom>
          <a:solidFill>
            <a:srgbClr val="9BBB59"/>
          </a:solidFill>
          <a:ln w="38100" cap="sq">
            <a:solidFill>
              <a:schemeClr val="tx1"/>
            </a:solidFill>
            <a:miter lim="800000"/>
            <a:headEnd type="none" w="sm" len="sm"/>
            <a:tailEnd type="none" w="sm" len="sm"/>
          </a:ln>
        </p:spPr>
        <p:txBody>
          <a:bodyPr wrap="none" anchor="ctr"/>
          <a:lstStyle/>
          <a:p>
            <a:r>
              <a:rPr lang="zh-CN" altLang="en-US" sz="2800" b="1">
                <a:latin typeface="黑体" pitchFamily="49" charset="-122"/>
                <a:ea typeface="黑体" pitchFamily="49" charset="-122"/>
              </a:rPr>
              <a:t>什么情况下员工才需要支付违约金？</a:t>
            </a:r>
          </a:p>
        </p:txBody>
      </p:sp>
      <p:sp>
        <p:nvSpPr>
          <p:cNvPr id="76807" name="TextBox 8"/>
          <p:cNvSpPr txBox="1">
            <a:spLocks noChangeArrowheads="1"/>
          </p:cNvSpPr>
          <p:nvPr/>
        </p:nvSpPr>
        <p:spPr bwMode="auto">
          <a:xfrm>
            <a:off x="428625" y="1784350"/>
            <a:ext cx="8470900" cy="1570038"/>
          </a:xfrm>
          <a:prstGeom prst="rect">
            <a:avLst/>
          </a:prstGeom>
          <a:noFill/>
          <a:ln w="9525">
            <a:noFill/>
            <a:miter lim="800000"/>
            <a:headEnd/>
            <a:tailEnd/>
          </a:ln>
        </p:spPr>
        <p:txBody>
          <a:bodyPr wrap="none">
            <a:spAutoFit/>
          </a:bodyPr>
          <a:lstStyle/>
          <a:p>
            <a:pPr algn="l">
              <a:buFont typeface="Wingdings" pitchFamily="2" charset="2"/>
              <a:buChar char="n"/>
            </a:pPr>
            <a:r>
              <a:rPr lang="zh-CN" altLang="zh-CN" sz="2400" b="1"/>
              <a:t>服务期内，员工因个人原因辞职的；</a:t>
            </a:r>
            <a:endParaRPr lang="en-US" altLang="zh-CN" sz="2400" b="1"/>
          </a:p>
          <a:p>
            <a:pPr algn="l">
              <a:buFont typeface="Wingdings" pitchFamily="2" charset="2"/>
              <a:buChar char="n"/>
            </a:pPr>
            <a:r>
              <a:rPr lang="zh-CN" altLang="zh-CN" sz="2400" b="1"/>
              <a:t>服务期内，经员工提出双方协商解除劳动合同的；</a:t>
            </a:r>
            <a:endParaRPr lang="en-US" altLang="zh-CN" sz="2400" b="1"/>
          </a:p>
          <a:p>
            <a:pPr algn="l">
              <a:buFont typeface="Wingdings" pitchFamily="2" charset="2"/>
              <a:buChar char="n"/>
            </a:pPr>
            <a:r>
              <a:rPr lang="zh-CN" altLang="zh-CN" sz="2400" b="1"/>
              <a:t>服务期内员工存在法定过错情形（</a:t>
            </a:r>
            <a:r>
              <a:rPr lang="en-US" altLang="zh-CN" sz="2400" b="1"/>
              <a:t>39</a:t>
            </a:r>
            <a:r>
              <a:rPr lang="zh-CN" altLang="zh-CN" sz="2400" b="1"/>
              <a:t>条后</a:t>
            </a:r>
            <a:r>
              <a:rPr lang="en-US" altLang="zh-CN" sz="2400" b="1"/>
              <a:t>4</a:t>
            </a:r>
            <a:r>
              <a:rPr lang="zh-CN" altLang="zh-CN" sz="2400" b="1"/>
              <a:t>项），用人单位</a:t>
            </a:r>
            <a:r>
              <a:rPr lang="en-US" altLang="zh-CN" sz="2400" b="1"/>
              <a:t>  </a:t>
            </a:r>
          </a:p>
          <a:p>
            <a:pPr algn="l"/>
            <a:r>
              <a:rPr lang="en-US" altLang="zh-CN" sz="2400" b="1"/>
              <a:t>   </a:t>
            </a:r>
            <a:r>
              <a:rPr lang="zh-CN" altLang="zh-CN" sz="2400" b="1"/>
              <a:t>依法单方解除劳动合同的。</a:t>
            </a:r>
            <a:endParaRPr lang="zh-CN" altLang="en-US" sz="2400" b="1"/>
          </a:p>
        </p:txBody>
      </p:sp>
      <p:sp>
        <p:nvSpPr>
          <p:cNvPr id="76808" name="AutoShape 2"/>
          <p:cNvSpPr>
            <a:spLocks noChangeArrowheads="1"/>
          </p:cNvSpPr>
          <p:nvPr/>
        </p:nvSpPr>
        <p:spPr bwMode="auto">
          <a:xfrm>
            <a:off x="2571750" y="3500438"/>
            <a:ext cx="6019800" cy="569912"/>
          </a:xfrm>
          <a:prstGeom prst="flowChartAlternateProcess">
            <a:avLst/>
          </a:prstGeom>
          <a:solidFill>
            <a:srgbClr val="9BBB59"/>
          </a:solidFill>
          <a:ln w="38100" cap="sq">
            <a:solidFill>
              <a:schemeClr val="tx1"/>
            </a:solidFill>
            <a:miter lim="800000"/>
            <a:headEnd type="none" w="sm" len="sm"/>
            <a:tailEnd type="none" w="sm" len="sm"/>
          </a:ln>
        </p:spPr>
        <p:txBody>
          <a:bodyPr wrap="none" anchor="ctr"/>
          <a:lstStyle/>
          <a:p>
            <a:r>
              <a:rPr lang="zh-CN" altLang="en-US" sz="2800" b="1">
                <a:latin typeface="黑体" pitchFamily="49" charset="-122"/>
                <a:ea typeface="黑体" pitchFamily="49" charset="-122"/>
              </a:rPr>
              <a:t>员工不需要支付违约金的例外情形</a:t>
            </a:r>
          </a:p>
        </p:txBody>
      </p:sp>
      <p:sp>
        <p:nvSpPr>
          <p:cNvPr id="76809" name="TextBox 10"/>
          <p:cNvSpPr txBox="1">
            <a:spLocks noChangeArrowheads="1"/>
          </p:cNvSpPr>
          <p:nvPr/>
        </p:nvSpPr>
        <p:spPr bwMode="auto">
          <a:xfrm>
            <a:off x="2214563" y="4357688"/>
            <a:ext cx="6600825" cy="830262"/>
          </a:xfrm>
          <a:prstGeom prst="rect">
            <a:avLst/>
          </a:prstGeom>
          <a:noFill/>
          <a:ln w="9525">
            <a:noFill/>
            <a:miter lim="800000"/>
            <a:headEnd/>
            <a:tailEnd/>
          </a:ln>
        </p:spPr>
        <p:txBody>
          <a:bodyPr wrap="none">
            <a:spAutoFit/>
          </a:bodyPr>
          <a:lstStyle/>
          <a:p>
            <a:pPr algn="l">
              <a:buFont typeface="Wingdings" pitchFamily="2" charset="2"/>
              <a:buChar char="n"/>
            </a:pPr>
            <a:r>
              <a:rPr lang="zh-CN" altLang="zh-CN" sz="2400" b="1"/>
              <a:t>试用期内劳动者解除劳动合同的；</a:t>
            </a:r>
            <a:endParaRPr lang="en-US" altLang="zh-CN" sz="2400" b="1"/>
          </a:p>
          <a:p>
            <a:pPr algn="l">
              <a:buFont typeface="Wingdings" pitchFamily="2" charset="2"/>
              <a:buChar char="n"/>
            </a:pPr>
            <a:r>
              <a:rPr lang="zh-CN" altLang="zh-CN" sz="2400" b="1"/>
              <a:t>用人单位存在违法行为导致劳动合同解除的。</a:t>
            </a:r>
          </a:p>
        </p:txBody>
      </p:sp>
    </p:spTree>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77828"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77829" name="Text Box 7"/>
          <p:cNvSpPr txBox="1">
            <a:spLocks noChangeArrowheads="1"/>
          </p:cNvSpPr>
          <p:nvPr/>
        </p:nvSpPr>
        <p:spPr bwMode="auto">
          <a:xfrm>
            <a:off x="285750" y="141288"/>
            <a:ext cx="387826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支付违约金的情形有哪些？</a:t>
            </a:r>
            <a:endParaRPr lang="zh-CN" altLang="zh-CN" sz="2400">
              <a:solidFill>
                <a:schemeClr val="bg1"/>
              </a:solidFill>
              <a:latin typeface="Arial" pitchFamily="34" charset="0"/>
              <a:ea typeface="华康俪金黑W8" pitchFamily="1" charset="-122"/>
            </a:endParaRPr>
          </a:p>
        </p:txBody>
      </p:sp>
      <p:sp>
        <p:nvSpPr>
          <p:cNvPr id="11" name="矩形 10"/>
          <p:cNvSpPr/>
          <p:nvPr/>
        </p:nvSpPr>
        <p:spPr>
          <a:xfrm>
            <a:off x="642938" y="998538"/>
            <a:ext cx="7929562" cy="64293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zh-CN" sz="2400" b="1" dirty="0"/>
              <a:t>案例十六：公司报销研究生费用能否要求跳槽员工返还？</a:t>
            </a:r>
            <a:endParaRPr lang="zh-CN" altLang="zh-CN" sz="2400" dirty="0"/>
          </a:p>
        </p:txBody>
      </p:sp>
      <p:sp>
        <p:nvSpPr>
          <p:cNvPr id="77831" name="矩形 11"/>
          <p:cNvSpPr>
            <a:spLocks noChangeArrowheads="1"/>
          </p:cNvSpPr>
          <p:nvPr/>
        </p:nvSpPr>
        <p:spPr bwMode="auto">
          <a:xfrm>
            <a:off x="500063" y="2070100"/>
            <a:ext cx="8153400" cy="3094038"/>
          </a:xfrm>
          <a:prstGeom prst="rect">
            <a:avLst/>
          </a:prstGeom>
          <a:noFill/>
          <a:ln w="9525">
            <a:noFill/>
            <a:miter lim="800000"/>
            <a:headEnd/>
            <a:tailEnd/>
          </a:ln>
        </p:spPr>
        <p:txBody>
          <a:bodyPr>
            <a:spAutoFit/>
          </a:bodyPr>
          <a:lstStyle/>
          <a:p>
            <a:pPr algn="l">
              <a:lnSpc>
                <a:spcPts val="3900"/>
              </a:lnSpc>
            </a:pPr>
            <a:r>
              <a:rPr lang="en-US" altLang="zh-CN" sz="2400" b="1">
                <a:solidFill>
                  <a:srgbClr val="262626"/>
                </a:solidFill>
                <a:latin typeface="楷体" pitchFamily="49" charset="-122"/>
                <a:ea typeface="楷体" pitchFamily="49" charset="-122"/>
              </a:rPr>
              <a:t>    </a:t>
            </a:r>
            <a:r>
              <a:rPr lang="zh-CN" altLang="zh-CN" sz="2400" b="1">
                <a:solidFill>
                  <a:srgbClr val="262626"/>
                </a:solidFill>
                <a:latin typeface="楷体" pitchFamily="49" charset="-122"/>
                <a:ea typeface="楷体" pitchFamily="49" charset="-122"/>
              </a:rPr>
              <a:t>蒋小姐与公司签订了为期</a:t>
            </a:r>
            <a:r>
              <a:rPr lang="en-US" altLang="zh-CN" sz="2400" b="1">
                <a:solidFill>
                  <a:srgbClr val="262626"/>
                </a:solidFill>
                <a:latin typeface="楷体" pitchFamily="49" charset="-122"/>
                <a:ea typeface="楷体" pitchFamily="49" charset="-122"/>
              </a:rPr>
              <a:t>5</a:t>
            </a:r>
            <a:r>
              <a:rPr lang="zh-CN" altLang="zh-CN" sz="2400" b="1">
                <a:solidFill>
                  <a:srgbClr val="262626"/>
                </a:solidFill>
                <a:latin typeface="楷体" pitchFamily="49" charset="-122"/>
                <a:ea typeface="楷体" pitchFamily="49" charset="-122"/>
              </a:rPr>
              <a:t>年的劳动合同。入职后蒋小自费报名参加了人力资源研究生课程培训。由于蒋小姐在公司从事的也是人力资源工作，蒋小姐遂以此为由要求公司给予报销该课程的培训费用。公司为省却对蒋小姐另行培训的手续和费用，同意了蒋小姐的要求，给予报销费用二万元。一年后，蒋小姐因跳槽而向公司</a:t>
            </a:r>
            <a:r>
              <a:rPr lang="zh-CN" altLang="en-US" sz="2400" b="1">
                <a:solidFill>
                  <a:srgbClr val="262626"/>
                </a:solidFill>
                <a:latin typeface="楷体" pitchFamily="49" charset="-122"/>
                <a:ea typeface="楷体" pitchFamily="49" charset="-122"/>
              </a:rPr>
              <a:t>提出辞职</a:t>
            </a:r>
            <a:r>
              <a:rPr lang="zh-CN" altLang="zh-CN" sz="2400" b="1">
                <a:solidFill>
                  <a:srgbClr val="262626"/>
                </a:solidFill>
                <a:latin typeface="楷体" pitchFamily="49" charset="-122"/>
                <a:ea typeface="楷体" pitchFamily="49" charset="-122"/>
              </a:rPr>
              <a:t>要求，公司不同意</a:t>
            </a:r>
            <a:r>
              <a:rPr lang="zh-CN" altLang="zh-CN" sz="2400" b="1">
                <a:solidFill>
                  <a:srgbClr val="262626"/>
                </a:solidFill>
              </a:rPr>
              <a:t>。</a:t>
            </a:r>
          </a:p>
        </p:txBody>
      </p:sp>
    </p:spTree>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78852"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78853" name="Text Box 7"/>
          <p:cNvSpPr txBox="1">
            <a:spLocks noChangeArrowheads="1"/>
          </p:cNvSpPr>
          <p:nvPr/>
        </p:nvSpPr>
        <p:spPr bwMode="auto">
          <a:xfrm>
            <a:off x="285750" y="141288"/>
            <a:ext cx="387826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支付违约金的情形有哪些？</a:t>
            </a:r>
            <a:endParaRPr lang="zh-CN" altLang="zh-CN" sz="2400">
              <a:solidFill>
                <a:schemeClr val="bg1"/>
              </a:solidFill>
              <a:latin typeface="Arial" pitchFamily="34" charset="0"/>
              <a:ea typeface="华康俪金黑W8" pitchFamily="1" charset="-122"/>
            </a:endParaRPr>
          </a:p>
        </p:txBody>
      </p:sp>
      <p:sp>
        <p:nvSpPr>
          <p:cNvPr id="11" name="矩形 10"/>
          <p:cNvSpPr/>
          <p:nvPr/>
        </p:nvSpPr>
        <p:spPr>
          <a:xfrm>
            <a:off x="642938" y="998538"/>
            <a:ext cx="7929562" cy="64293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zh-CN" sz="2400" b="1" dirty="0"/>
              <a:t>案例十六：公司报销研究生费用能否要求跳槽员工返还？</a:t>
            </a:r>
            <a:endParaRPr lang="zh-CN" altLang="zh-CN" sz="2400" dirty="0"/>
          </a:p>
        </p:txBody>
      </p:sp>
      <p:pic>
        <p:nvPicPr>
          <p:cNvPr id="78855" name="Picture 4" descr="http://www.tucoo.com/korea_illust/Business_Icon/images/icon_022187962.jpg"/>
          <p:cNvPicPr>
            <a:picLocks noChangeAspect="1" noChangeArrowheads="1"/>
          </p:cNvPicPr>
          <p:nvPr/>
        </p:nvPicPr>
        <p:blipFill>
          <a:blip r:embed="rId4" cstate="print"/>
          <a:srcRect/>
          <a:stretch>
            <a:fillRect/>
          </a:stretch>
        </p:blipFill>
        <p:spPr bwMode="auto">
          <a:xfrm>
            <a:off x="642938" y="2070100"/>
            <a:ext cx="857250" cy="1319213"/>
          </a:xfrm>
          <a:prstGeom prst="rect">
            <a:avLst/>
          </a:prstGeom>
          <a:noFill/>
          <a:ln w="9525">
            <a:noFill/>
            <a:miter lim="800000"/>
            <a:headEnd/>
            <a:tailEnd/>
          </a:ln>
        </p:spPr>
      </p:pic>
      <p:grpSp>
        <p:nvGrpSpPr>
          <p:cNvPr id="78856" name="组合 9"/>
          <p:cNvGrpSpPr>
            <a:grpSpLocks/>
          </p:cNvGrpSpPr>
          <p:nvPr/>
        </p:nvGrpSpPr>
        <p:grpSpPr bwMode="auto">
          <a:xfrm>
            <a:off x="1500188" y="1927225"/>
            <a:ext cx="7072312" cy="1630363"/>
            <a:chOff x="2071670" y="1428736"/>
            <a:chExt cx="6132901" cy="1630598"/>
          </a:xfrm>
        </p:grpSpPr>
        <p:sp>
          <p:nvSpPr>
            <p:cNvPr id="13" name="矩形 38"/>
            <p:cNvSpPr>
              <a:spLocks noChangeArrowheads="1"/>
            </p:cNvSpPr>
            <p:nvPr/>
          </p:nvSpPr>
          <p:spPr bwMode="auto">
            <a:xfrm>
              <a:off x="2071670" y="1428736"/>
              <a:ext cx="3489765" cy="609688"/>
            </a:xfrm>
            <a:prstGeom prst="rect">
              <a:avLst/>
            </a:prstGeom>
            <a:noFill/>
            <a:ln w="9525">
              <a:noFill/>
              <a:miter lim="800000"/>
              <a:headEnd/>
              <a:tailEnd/>
            </a:ln>
          </p:spPr>
          <p:txBody>
            <a:bodyPr>
              <a:spAutoFit/>
            </a:bodyPr>
            <a:lstStyle/>
            <a:p>
              <a:pPr algn="l" eaLnBrk="0" hangingPunct="0">
                <a:lnSpc>
                  <a:spcPct val="120000"/>
                </a:lnSpc>
                <a:defRPr/>
              </a:pPr>
              <a:r>
                <a:rPr lang="zh-CN" altLang="en-US" sz="2800" b="1" dirty="0">
                  <a:solidFill>
                    <a:schemeClr val="tx1">
                      <a:lumMod val="95000"/>
                      <a:lumOff val="5000"/>
                    </a:schemeClr>
                  </a:solidFill>
                  <a:latin typeface="微软雅黑" pitchFamily="34" charset="-122"/>
                  <a:ea typeface="微软雅黑" pitchFamily="34" charset="-122"/>
                  <a:cs typeface="Times New Roman" pitchFamily="18" charset="0"/>
                </a:rPr>
                <a:t>蒋小姐认为</a:t>
              </a:r>
              <a:r>
                <a:rPr lang="zh-CN" altLang="en-US" b="1" dirty="0">
                  <a:solidFill>
                    <a:schemeClr val="tx1">
                      <a:lumMod val="95000"/>
                      <a:lumOff val="5000"/>
                    </a:schemeClr>
                  </a:solidFill>
                  <a:latin typeface="微软雅黑" pitchFamily="34" charset="-122"/>
                  <a:ea typeface="微软雅黑" pitchFamily="34" charset="-122"/>
                  <a:cs typeface="Times New Roman" pitchFamily="18" charset="0"/>
                </a:rPr>
                <a:t>：</a:t>
              </a:r>
              <a:endParaRPr lang="en-US" altLang="zh-CN" b="1" dirty="0">
                <a:solidFill>
                  <a:schemeClr val="tx1">
                    <a:lumMod val="95000"/>
                    <a:lumOff val="5000"/>
                  </a:schemeClr>
                </a:solidFill>
                <a:latin typeface="微软雅黑" pitchFamily="34" charset="-122"/>
                <a:ea typeface="微软雅黑" pitchFamily="34" charset="-122"/>
                <a:cs typeface="Times New Roman" pitchFamily="18" charset="0"/>
              </a:endParaRPr>
            </a:p>
          </p:txBody>
        </p:sp>
        <p:sp>
          <p:nvSpPr>
            <p:cNvPr id="14" name="矩形 27"/>
            <p:cNvSpPr>
              <a:spLocks noChangeArrowheads="1"/>
            </p:cNvSpPr>
            <p:nvPr/>
          </p:nvSpPr>
          <p:spPr bwMode="auto">
            <a:xfrm>
              <a:off x="2071670" y="2043188"/>
              <a:ext cx="6132901" cy="1016146"/>
            </a:xfrm>
            <a:prstGeom prst="rect">
              <a:avLst/>
            </a:prstGeom>
            <a:noFill/>
            <a:ln w="9525">
              <a:noFill/>
              <a:miter lim="800000"/>
              <a:headEnd/>
              <a:tailEnd/>
            </a:ln>
          </p:spPr>
          <p:txBody>
            <a:bodyPr>
              <a:spAutoFit/>
            </a:bodyPr>
            <a:lstStyle/>
            <a:p>
              <a:pPr indent="266700" algn="l">
                <a:tabLst>
                  <a:tab pos="3314700" algn="l"/>
                </a:tabLst>
                <a:defRPr/>
              </a:pPr>
              <a:r>
                <a:rPr lang="zh-CN" altLang="en-US" sz="2000" dirty="0">
                  <a:solidFill>
                    <a:schemeClr val="tx1">
                      <a:lumMod val="50000"/>
                    </a:schemeClr>
                  </a:solidFill>
                  <a:latin typeface="微软雅黑" pitchFamily="34" charset="-122"/>
                  <a:ea typeface="微软雅黑" pitchFamily="34" charset="-122"/>
                </a:rPr>
                <a:t>   </a:t>
              </a:r>
              <a:r>
                <a:rPr lang="zh-CN" altLang="zh-CN" sz="2000" dirty="0">
                  <a:solidFill>
                    <a:schemeClr val="tx1">
                      <a:lumMod val="50000"/>
                    </a:schemeClr>
                  </a:solidFill>
                  <a:latin typeface="微软雅黑" pitchFamily="34" charset="-122"/>
                  <a:ea typeface="微软雅黑" pitchFamily="34" charset="-122"/>
                </a:rPr>
                <a:t>公司只是报销了一些费用，并未对自己进行过培训；双方并未约定服务期限，公司要求自己服务五年没有依据；自己按规定辞职，因此不应</a:t>
              </a:r>
              <a:r>
                <a:rPr lang="zh-CN" altLang="en-US" sz="2000" dirty="0">
                  <a:solidFill>
                    <a:schemeClr val="tx1">
                      <a:lumMod val="50000"/>
                    </a:schemeClr>
                  </a:solidFill>
                  <a:latin typeface="微软雅黑" pitchFamily="34" charset="-122"/>
                  <a:ea typeface="微软雅黑" pitchFamily="34" charset="-122"/>
                </a:rPr>
                <a:t>承担赔偿责任</a:t>
              </a:r>
              <a:r>
                <a:rPr lang="zh-CN" altLang="zh-CN" sz="2000" dirty="0">
                  <a:solidFill>
                    <a:schemeClr val="tx1">
                      <a:lumMod val="75000"/>
                      <a:lumOff val="25000"/>
                    </a:schemeClr>
                  </a:solidFill>
                  <a:latin typeface="微软雅黑" pitchFamily="34" charset="-122"/>
                  <a:ea typeface="微软雅黑" pitchFamily="34" charset="-122"/>
                </a:rPr>
                <a:t>。</a:t>
              </a:r>
            </a:p>
          </p:txBody>
        </p:sp>
        <p:cxnSp>
          <p:nvCxnSpPr>
            <p:cNvPr id="15" name="直接连接符 14"/>
            <p:cNvCxnSpPr/>
            <p:nvPr/>
          </p:nvCxnSpPr>
          <p:spPr>
            <a:xfrm>
              <a:off x="2071670" y="2000318"/>
              <a:ext cx="5867211" cy="1588"/>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78857" name="Picture 2" descr="http://www.tucoo.com/korea_illust/Business_Icon/images/icon_085191116.jpg"/>
          <p:cNvPicPr>
            <a:picLocks noChangeAspect="1" noChangeArrowheads="1"/>
          </p:cNvPicPr>
          <p:nvPr/>
        </p:nvPicPr>
        <p:blipFill>
          <a:blip r:embed="rId5" cstate="print"/>
          <a:srcRect/>
          <a:stretch>
            <a:fillRect/>
          </a:stretch>
        </p:blipFill>
        <p:spPr bwMode="auto">
          <a:xfrm>
            <a:off x="285750" y="4071938"/>
            <a:ext cx="1357313" cy="1060450"/>
          </a:xfrm>
          <a:prstGeom prst="rect">
            <a:avLst/>
          </a:prstGeom>
          <a:noFill/>
          <a:ln w="9525">
            <a:noFill/>
            <a:miter lim="800000"/>
            <a:headEnd/>
            <a:tailEnd/>
          </a:ln>
        </p:spPr>
      </p:pic>
      <p:grpSp>
        <p:nvGrpSpPr>
          <p:cNvPr id="78858" name="组合 14"/>
          <p:cNvGrpSpPr>
            <a:grpSpLocks/>
          </p:cNvGrpSpPr>
          <p:nvPr/>
        </p:nvGrpSpPr>
        <p:grpSpPr bwMode="auto">
          <a:xfrm>
            <a:off x="1428750" y="3643313"/>
            <a:ext cx="7286625" cy="1771650"/>
            <a:chOff x="2071670" y="1428736"/>
            <a:chExt cx="6132885" cy="1771833"/>
          </a:xfrm>
        </p:grpSpPr>
        <p:sp>
          <p:nvSpPr>
            <p:cNvPr id="18" name="矩形 38"/>
            <p:cNvSpPr>
              <a:spLocks noChangeArrowheads="1"/>
            </p:cNvSpPr>
            <p:nvPr/>
          </p:nvSpPr>
          <p:spPr bwMode="auto">
            <a:xfrm>
              <a:off x="2071670" y="1428736"/>
              <a:ext cx="3347032" cy="609663"/>
            </a:xfrm>
            <a:prstGeom prst="rect">
              <a:avLst/>
            </a:prstGeom>
            <a:noFill/>
            <a:ln w="9525">
              <a:noFill/>
              <a:miter lim="800000"/>
              <a:headEnd/>
              <a:tailEnd/>
            </a:ln>
          </p:spPr>
          <p:txBody>
            <a:bodyPr>
              <a:spAutoFit/>
            </a:bodyPr>
            <a:lstStyle/>
            <a:p>
              <a:pPr algn="just" eaLnBrk="0" hangingPunct="0">
                <a:lnSpc>
                  <a:spcPct val="120000"/>
                </a:lnSpc>
                <a:defRPr/>
              </a:pPr>
              <a:r>
                <a:rPr lang="zh-CN" altLang="en-US" sz="2800" b="1" dirty="0">
                  <a:solidFill>
                    <a:schemeClr val="tx1">
                      <a:lumMod val="95000"/>
                      <a:lumOff val="5000"/>
                    </a:schemeClr>
                  </a:solidFill>
                  <a:latin typeface="微软雅黑" pitchFamily="34" charset="-122"/>
                  <a:ea typeface="微软雅黑" pitchFamily="34" charset="-122"/>
                  <a:cs typeface="Times New Roman" pitchFamily="18" charset="0"/>
                </a:rPr>
                <a:t>公司认为</a:t>
              </a:r>
              <a:r>
                <a:rPr lang="zh-CN" altLang="en-US" b="1" dirty="0">
                  <a:solidFill>
                    <a:schemeClr val="tx1">
                      <a:lumMod val="95000"/>
                      <a:lumOff val="5000"/>
                    </a:schemeClr>
                  </a:solidFill>
                  <a:latin typeface="微软雅黑" pitchFamily="34" charset="-122"/>
                  <a:ea typeface="微软雅黑" pitchFamily="34" charset="-122"/>
                  <a:cs typeface="Times New Roman" pitchFamily="18" charset="0"/>
                </a:rPr>
                <a:t>：</a:t>
              </a:r>
              <a:endParaRPr lang="en-US" altLang="zh-CN" b="1" dirty="0">
                <a:solidFill>
                  <a:schemeClr val="tx1">
                    <a:lumMod val="95000"/>
                    <a:lumOff val="5000"/>
                  </a:schemeClr>
                </a:solidFill>
                <a:latin typeface="微软雅黑" pitchFamily="34" charset="-122"/>
                <a:ea typeface="微软雅黑" pitchFamily="34" charset="-122"/>
                <a:cs typeface="Times New Roman" pitchFamily="18" charset="0"/>
              </a:endParaRPr>
            </a:p>
          </p:txBody>
        </p:sp>
        <p:sp>
          <p:nvSpPr>
            <p:cNvPr id="19" name="矩形 27"/>
            <p:cNvSpPr>
              <a:spLocks noChangeArrowheads="1"/>
            </p:cNvSpPr>
            <p:nvPr/>
          </p:nvSpPr>
          <p:spPr bwMode="auto">
            <a:xfrm>
              <a:off x="2071670" y="2000295"/>
              <a:ext cx="6132885" cy="1200274"/>
            </a:xfrm>
            <a:prstGeom prst="rect">
              <a:avLst/>
            </a:prstGeom>
            <a:noFill/>
            <a:ln w="9525">
              <a:noFill/>
              <a:miter lim="800000"/>
              <a:headEnd/>
              <a:tailEnd/>
            </a:ln>
          </p:spPr>
          <p:txBody>
            <a:bodyPr>
              <a:spAutoFit/>
            </a:bodyPr>
            <a:lstStyle/>
            <a:p>
              <a:pPr indent="266700" algn="l">
                <a:lnSpc>
                  <a:spcPct val="120000"/>
                </a:lnSpc>
                <a:buClr>
                  <a:srgbClr val="FFFF00"/>
                </a:buClr>
                <a:tabLst>
                  <a:tab pos="3314700" algn="l"/>
                </a:tabLst>
                <a:defRPr/>
              </a:pPr>
              <a:r>
                <a:rPr lang="zh-CN" altLang="en-US" sz="2000" dirty="0">
                  <a:solidFill>
                    <a:schemeClr val="tx1">
                      <a:lumMod val="50000"/>
                    </a:schemeClr>
                  </a:solidFill>
                  <a:latin typeface="微软雅黑" pitchFamily="34" charset="-122"/>
                  <a:ea typeface="微软雅黑" pitchFamily="34" charset="-122"/>
                </a:rPr>
                <a:t>   </a:t>
              </a:r>
              <a:r>
                <a:rPr lang="zh-CN" altLang="zh-CN" sz="2000" dirty="0">
                  <a:solidFill>
                    <a:schemeClr val="tx1">
                      <a:lumMod val="50000"/>
                    </a:schemeClr>
                  </a:solidFill>
                  <a:latin typeface="微软雅黑" pitchFamily="34" charset="-122"/>
                  <a:ea typeface="微软雅黑" pitchFamily="34" charset="-122"/>
                </a:rPr>
                <a:t>公司报销了蒋小姐的培训费，相当于公司出资对蒋小姐进行了培训，蒋小姐应当为公司服务五年，否则就应当赔偿公司支付的培训费。</a:t>
              </a:r>
              <a:endParaRPr lang="zh-CN" altLang="en-US" sz="2000" dirty="0">
                <a:solidFill>
                  <a:schemeClr val="tx1">
                    <a:lumMod val="50000"/>
                  </a:schemeClr>
                </a:solidFill>
                <a:latin typeface="微软雅黑" pitchFamily="34" charset="-122"/>
                <a:ea typeface="微软雅黑" pitchFamily="34" charset="-122"/>
              </a:endParaRPr>
            </a:p>
          </p:txBody>
        </p:sp>
        <p:cxnSp>
          <p:nvCxnSpPr>
            <p:cNvPr id="20" name="直接连接符 19"/>
            <p:cNvCxnSpPr/>
            <p:nvPr/>
          </p:nvCxnSpPr>
          <p:spPr>
            <a:xfrm>
              <a:off x="2071670" y="2000295"/>
              <a:ext cx="5868329" cy="1587"/>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79876"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79877" name="Text Box 7"/>
          <p:cNvSpPr txBox="1">
            <a:spLocks noChangeArrowheads="1"/>
          </p:cNvSpPr>
          <p:nvPr/>
        </p:nvSpPr>
        <p:spPr bwMode="auto">
          <a:xfrm>
            <a:off x="285750" y="141288"/>
            <a:ext cx="387826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支付违约金的情形有哪些？</a:t>
            </a:r>
            <a:endParaRPr lang="zh-CN" altLang="zh-CN" sz="2400">
              <a:solidFill>
                <a:schemeClr val="bg1"/>
              </a:solidFill>
              <a:latin typeface="Arial" pitchFamily="34" charset="0"/>
              <a:ea typeface="华康俪金黑W8" pitchFamily="1" charset="-122"/>
            </a:endParaRPr>
          </a:p>
        </p:txBody>
      </p:sp>
      <p:sp>
        <p:nvSpPr>
          <p:cNvPr id="11" name="矩形 10"/>
          <p:cNvSpPr/>
          <p:nvPr/>
        </p:nvSpPr>
        <p:spPr>
          <a:xfrm>
            <a:off x="642938" y="998538"/>
            <a:ext cx="7929562" cy="64293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zh-CN" sz="2400" b="1" dirty="0"/>
              <a:t>案例十六：公司报销研究生费用能否要求跳槽员工返还？</a:t>
            </a:r>
            <a:endParaRPr lang="zh-CN" altLang="zh-CN" sz="2400" dirty="0"/>
          </a:p>
        </p:txBody>
      </p:sp>
      <p:sp>
        <p:nvSpPr>
          <p:cNvPr id="79879" name="矩形 8"/>
          <p:cNvSpPr>
            <a:spLocks noChangeArrowheads="1"/>
          </p:cNvSpPr>
          <p:nvPr/>
        </p:nvSpPr>
        <p:spPr bwMode="auto">
          <a:xfrm>
            <a:off x="571500" y="2427288"/>
            <a:ext cx="8001000" cy="2393950"/>
          </a:xfrm>
          <a:prstGeom prst="rect">
            <a:avLst/>
          </a:prstGeom>
          <a:noFill/>
          <a:ln w="9525">
            <a:noFill/>
            <a:miter lim="800000"/>
            <a:headEnd/>
            <a:tailEnd/>
          </a:ln>
        </p:spPr>
        <p:txBody>
          <a:bodyPr>
            <a:spAutoFit/>
          </a:bodyPr>
          <a:lstStyle/>
          <a:p>
            <a:pPr algn="l">
              <a:lnSpc>
                <a:spcPts val="4600"/>
              </a:lnSpc>
              <a:buFont typeface="Wingdings" pitchFamily="2" charset="2"/>
              <a:buChar char="n"/>
            </a:pPr>
            <a:r>
              <a:rPr lang="zh-CN" altLang="zh-CN" sz="3200" b="1">
                <a:solidFill>
                  <a:srgbClr val="262626"/>
                </a:solidFill>
              </a:rPr>
              <a:t>公司报销蒋小姐的课程培训费是否构成公司出资培训？</a:t>
            </a:r>
            <a:endParaRPr lang="en-US" altLang="zh-CN" sz="3200" b="1">
              <a:solidFill>
                <a:srgbClr val="262626"/>
              </a:solidFill>
            </a:endParaRPr>
          </a:p>
          <a:p>
            <a:pPr algn="l">
              <a:lnSpc>
                <a:spcPts val="4600"/>
              </a:lnSpc>
              <a:buFont typeface="Wingdings" pitchFamily="2" charset="2"/>
              <a:buChar char="n"/>
            </a:pPr>
            <a:r>
              <a:rPr lang="zh-CN" altLang="zh-CN" sz="3200" b="1">
                <a:solidFill>
                  <a:srgbClr val="262626"/>
                </a:solidFill>
              </a:rPr>
              <a:t>双方没有约定服务期期限，员工是否可以随时辞职？</a:t>
            </a:r>
          </a:p>
        </p:txBody>
      </p:sp>
    </p:spTree>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80900"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80901" name="Text Box 7"/>
          <p:cNvSpPr txBox="1">
            <a:spLocks noChangeArrowheads="1"/>
          </p:cNvSpPr>
          <p:nvPr/>
        </p:nvSpPr>
        <p:spPr bwMode="auto">
          <a:xfrm>
            <a:off x="285750" y="141288"/>
            <a:ext cx="387826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支付违约金的情形有哪些？</a:t>
            </a:r>
            <a:endParaRPr lang="zh-CN" altLang="zh-CN" sz="2400">
              <a:solidFill>
                <a:schemeClr val="bg1"/>
              </a:solidFill>
              <a:latin typeface="Arial" pitchFamily="34" charset="0"/>
              <a:ea typeface="华康俪金黑W8" pitchFamily="1" charset="-122"/>
            </a:endParaRPr>
          </a:p>
        </p:txBody>
      </p:sp>
      <p:sp>
        <p:nvSpPr>
          <p:cNvPr id="11" name="矩形 10"/>
          <p:cNvSpPr/>
          <p:nvPr/>
        </p:nvSpPr>
        <p:spPr>
          <a:xfrm>
            <a:off x="642938" y="998538"/>
            <a:ext cx="7929562" cy="64293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zh-CN" sz="2400" b="1" dirty="0"/>
              <a:t>案例十六：公司报销研究生费用能否要求跳槽员工返还？</a:t>
            </a:r>
            <a:endParaRPr lang="zh-CN" altLang="zh-CN" sz="2400" dirty="0"/>
          </a:p>
        </p:txBody>
      </p:sp>
      <p:pic>
        <p:nvPicPr>
          <p:cNvPr id="80903" name="Picture 4" descr="http://www.tucoo.com/korea_illust/Business_Icon/images/icon_022187962.jpg"/>
          <p:cNvPicPr>
            <a:picLocks noChangeAspect="1" noChangeArrowheads="1"/>
          </p:cNvPicPr>
          <p:nvPr/>
        </p:nvPicPr>
        <p:blipFill>
          <a:blip r:embed="rId4" cstate="print"/>
          <a:srcRect/>
          <a:stretch>
            <a:fillRect/>
          </a:stretch>
        </p:blipFill>
        <p:spPr bwMode="auto">
          <a:xfrm>
            <a:off x="642938" y="2070100"/>
            <a:ext cx="857250" cy="1319213"/>
          </a:xfrm>
          <a:prstGeom prst="rect">
            <a:avLst/>
          </a:prstGeom>
          <a:noFill/>
          <a:ln w="9525">
            <a:noFill/>
            <a:miter lim="800000"/>
            <a:headEnd/>
            <a:tailEnd/>
          </a:ln>
        </p:spPr>
      </p:pic>
      <p:grpSp>
        <p:nvGrpSpPr>
          <p:cNvPr id="80904" name="组合 9"/>
          <p:cNvGrpSpPr>
            <a:grpSpLocks/>
          </p:cNvGrpSpPr>
          <p:nvPr/>
        </p:nvGrpSpPr>
        <p:grpSpPr bwMode="auto">
          <a:xfrm>
            <a:off x="1500188" y="1927225"/>
            <a:ext cx="7072312" cy="1322388"/>
            <a:chOff x="2071670" y="1428736"/>
            <a:chExt cx="6132901" cy="1322713"/>
          </a:xfrm>
        </p:grpSpPr>
        <p:sp>
          <p:nvSpPr>
            <p:cNvPr id="13" name="矩形 38"/>
            <p:cNvSpPr>
              <a:spLocks noChangeArrowheads="1"/>
            </p:cNvSpPr>
            <p:nvPr/>
          </p:nvSpPr>
          <p:spPr bwMode="auto">
            <a:xfrm>
              <a:off x="2071670" y="1428736"/>
              <a:ext cx="3489765" cy="609750"/>
            </a:xfrm>
            <a:prstGeom prst="rect">
              <a:avLst/>
            </a:prstGeom>
            <a:noFill/>
            <a:ln w="9525">
              <a:noFill/>
              <a:miter lim="800000"/>
              <a:headEnd/>
              <a:tailEnd/>
            </a:ln>
          </p:spPr>
          <p:txBody>
            <a:bodyPr>
              <a:spAutoFit/>
            </a:bodyPr>
            <a:lstStyle/>
            <a:p>
              <a:pPr algn="l" eaLnBrk="0" hangingPunct="0">
                <a:lnSpc>
                  <a:spcPct val="120000"/>
                </a:lnSpc>
                <a:defRPr/>
              </a:pPr>
              <a:r>
                <a:rPr lang="zh-CN" altLang="en-US" sz="2800" b="1" dirty="0">
                  <a:solidFill>
                    <a:schemeClr val="tx1">
                      <a:lumMod val="95000"/>
                      <a:lumOff val="5000"/>
                    </a:schemeClr>
                  </a:solidFill>
                  <a:latin typeface="微软雅黑" pitchFamily="34" charset="-122"/>
                  <a:ea typeface="微软雅黑" pitchFamily="34" charset="-122"/>
                  <a:cs typeface="Times New Roman" pitchFamily="18" charset="0"/>
                </a:rPr>
                <a:t>公司是否构成出资培训</a:t>
              </a:r>
              <a:r>
                <a:rPr lang="zh-CN" altLang="en-US" b="1" dirty="0">
                  <a:solidFill>
                    <a:schemeClr val="tx1">
                      <a:lumMod val="95000"/>
                      <a:lumOff val="5000"/>
                    </a:schemeClr>
                  </a:solidFill>
                  <a:latin typeface="微软雅黑" pitchFamily="34" charset="-122"/>
                  <a:ea typeface="微软雅黑" pitchFamily="34" charset="-122"/>
                  <a:cs typeface="Times New Roman" pitchFamily="18" charset="0"/>
                </a:rPr>
                <a:t>：</a:t>
              </a:r>
              <a:endParaRPr lang="en-US" altLang="zh-CN" b="1" dirty="0">
                <a:solidFill>
                  <a:schemeClr val="tx1">
                    <a:lumMod val="95000"/>
                    <a:lumOff val="5000"/>
                  </a:schemeClr>
                </a:solidFill>
                <a:latin typeface="微软雅黑" pitchFamily="34" charset="-122"/>
                <a:ea typeface="微软雅黑" pitchFamily="34" charset="-122"/>
                <a:cs typeface="Times New Roman" pitchFamily="18" charset="0"/>
              </a:endParaRPr>
            </a:p>
          </p:txBody>
        </p:sp>
        <p:sp>
          <p:nvSpPr>
            <p:cNvPr id="14" name="矩形 27"/>
            <p:cNvSpPr>
              <a:spLocks noChangeArrowheads="1"/>
            </p:cNvSpPr>
            <p:nvPr/>
          </p:nvSpPr>
          <p:spPr bwMode="auto">
            <a:xfrm>
              <a:off x="2071670" y="2043250"/>
              <a:ext cx="6132901" cy="708199"/>
            </a:xfrm>
            <a:prstGeom prst="rect">
              <a:avLst/>
            </a:prstGeom>
            <a:noFill/>
            <a:ln w="9525">
              <a:noFill/>
              <a:miter lim="800000"/>
              <a:headEnd/>
              <a:tailEnd/>
            </a:ln>
          </p:spPr>
          <p:txBody>
            <a:bodyPr>
              <a:spAutoFit/>
            </a:bodyPr>
            <a:lstStyle/>
            <a:p>
              <a:pPr indent="266700" algn="l">
                <a:tabLst>
                  <a:tab pos="3314700" algn="l"/>
                </a:tabLst>
                <a:defRPr/>
              </a:pPr>
              <a:r>
                <a:rPr lang="en-US" altLang="zh-CN" sz="2000" dirty="0">
                  <a:solidFill>
                    <a:schemeClr val="tx1">
                      <a:lumMod val="50000"/>
                    </a:schemeClr>
                  </a:solidFill>
                  <a:latin typeface="微软雅黑" pitchFamily="34" charset="-122"/>
                  <a:ea typeface="微软雅黑" pitchFamily="34" charset="-122"/>
                </a:rPr>
                <a:t>   </a:t>
              </a:r>
              <a:r>
                <a:rPr lang="zh-CN" altLang="zh-CN" sz="2000" dirty="0">
                  <a:solidFill>
                    <a:schemeClr val="tx1">
                      <a:lumMod val="50000"/>
                    </a:schemeClr>
                  </a:solidFill>
                  <a:latin typeface="微软雅黑" pitchFamily="34" charset="-122"/>
                  <a:ea typeface="微软雅黑" pitchFamily="34" charset="-122"/>
                </a:rPr>
                <a:t>构成。符合专业技术培训的特征，第一单位</a:t>
              </a:r>
              <a:r>
                <a:rPr lang="zh-CN" altLang="en-US" sz="2000" dirty="0">
                  <a:solidFill>
                    <a:schemeClr val="tx1">
                      <a:lumMod val="50000"/>
                    </a:schemeClr>
                  </a:solidFill>
                  <a:latin typeface="微软雅黑" pitchFamily="34" charset="-122"/>
                  <a:ea typeface="微软雅黑" pitchFamily="34" charset="-122"/>
                </a:rPr>
                <a:t>出资</a:t>
              </a:r>
              <a:r>
                <a:rPr lang="zh-CN" altLang="zh-CN" sz="2000" dirty="0">
                  <a:solidFill>
                    <a:schemeClr val="tx1">
                      <a:lumMod val="50000"/>
                    </a:schemeClr>
                  </a:solidFill>
                  <a:latin typeface="微软雅黑" pitchFamily="34" charset="-122"/>
                  <a:ea typeface="微软雅黑" pitchFamily="34" charset="-122"/>
                </a:rPr>
                <a:t>，第二属于福利性培训。</a:t>
              </a:r>
              <a:endParaRPr lang="zh-CN" altLang="zh-CN" sz="2000" dirty="0">
                <a:solidFill>
                  <a:schemeClr val="tx1">
                    <a:lumMod val="75000"/>
                    <a:lumOff val="25000"/>
                  </a:schemeClr>
                </a:solidFill>
                <a:latin typeface="微软雅黑" pitchFamily="34" charset="-122"/>
                <a:ea typeface="微软雅黑" pitchFamily="34" charset="-122"/>
              </a:endParaRPr>
            </a:p>
          </p:txBody>
        </p:sp>
        <p:cxnSp>
          <p:nvCxnSpPr>
            <p:cNvPr id="15" name="直接连接符 14"/>
            <p:cNvCxnSpPr/>
            <p:nvPr/>
          </p:nvCxnSpPr>
          <p:spPr>
            <a:xfrm>
              <a:off x="2071670" y="2000376"/>
              <a:ext cx="5867211" cy="1588"/>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pic>
        <p:nvPicPr>
          <p:cNvPr id="80905" name="Picture 2" descr="http://www.tucoo.com/korea_illust/Business_Icon/images/icon_085191116.jpg"/>
          <p:cNvPicPr>
            <a:picLocks noChangeAspect="1" noChangeArrowheads="1"/>
          </p:cNvPicPr>
          <p:nvPr/>
        </p:nvPicPr>
        <p:blipFill>
          <a:blip r:embed="rId5" cstate="print"/>
          <a:srcRect/>
          <a:stretch>
            <a:fillRect/>
          </a:stretch>
        </p:blipFill>
        <p:spPr bwMode="auto">
          <a:xfrm>
            <a:off x="285750" y="3929063"/>
            <a:ext cx="1357313" cy="1060450"/>
          </a:xfrm>
          <a:prstGeom prst="rect">
            <a:avLst/>
          </a:prstGeom>
          <a:noFill/>
          <a:ln w="9525">
            <a:noFill/>
            <a:miter lim="800000"/>
            <a:headEnd/>
            <a:tailEnd/>
          </a:ln>
        </p:spPr>
      </p:pic>
      <p:grpSp>
        <p:nvGrpSpPr>
          <p:cNvPr id="80906" name="组合 14"/>
          <p:cNvGrpSpPr>
            <a:grpSpLocks/>
          </p:cNvGrpSpPr>
          <p:nvPr/>
        </p:nvGrpSpPr>
        <p:grpSpPr bwMode="auto">
          <a:xfrm>
            <a:off x="1428750" y="3357563"/>
            <a:ext cx="7286625" cy="2139950"/>
            <a:chOff x="2071670" y="1428736"/>
            <a:chExt cx="6132885" cy="2141381"/>
          </a:xfrm>
        </p:grpSpPr>
        <p:sp>
          <p:nvSpPr>
            <p:cNvPr id="18" name="矩形 38"/>
            <p:cNvSpPr>
              <a:spLocks noChangeArrowheads="1"/>
            </p:cNvSpPr>
            <p:nvPr/>
          </p:nvSpPr>
          <p:spPr bwMode="auto">
            <a:xfrm>
              <a:off x="2071670" y="1428736"/>
              <a:ext cx="6012632" cy="610008"/>
            </a:xfrm>
            <a:prstGeom prst="rect">
              <a:avLst/>
            </a:prstGeom>
            <a:noFill/>
            <a:ln w="9525">
              <a:noFill/>
              <a:miter lim="800000"/>
              <a:headEnd/>
              <a:tailEnd/>
            </a:ln>
          </p:spPr>
          <p:txBody>
            <a:bodyPr>
              <a:spAutoFit/>
            </a:bodyPr>
            <a:lstStyle/>
            <a:p>
              <a:pPr algn="just" eaLnBrk="0" hangingPunct="0">
                <a:lnSpc>
                  <a:spcPct val="120000"/>
                </a:lnSpc>
                <a:defRPr/>
              </a:pPr>
              <a:r>
                <a:rPr lang="zh-CN" altLang="en-US" sz="2800" b="1" dirty="0">
                  <a:solidFill>
                    <a:schemeClr val="tx1">
                      <a:lumMod val="95000"/>
                      <a:lumOff val="5000"/>
                    </a:schemeClr>
                  </a:solidFill>
                  <a:latin typeface="微软雅黑" pitchFamily="34" charset="-122"/>
                  <a:ea typeface="微软雅黑" pitchFamily="34" charset="-122"/>
                  <a:cs typeface="Times New Roman" pitchFamily="18" charset="0"/>
                </a:rPr>
                <a:t>没有约定服务期期限，员工能否随时辞职：</a:t>
              </a:r>
              <a:endParaRPr lang="en-US" altLang="zh-CN" sz="2800" b="1" dirty="0">
                <a:solidFill>
                  <a:schemeClr val="tx1">
                    <a:lumMod val="95000"/>
                    <a:lumOff val="5000"/>
                  </a:schemeClr>
                </a:solidFill>
                <a:latin typeface="微软雅黑" pitchFamily="34" charset="-122"/>
                <a:ea typeface="微软雅黑" pitchFamily="34" charset="-122"/>
                <a:cs typeface="Times New Roman" pitchFamily="18" charset="0"/>
              </a:endParaRPr>
            </a:p>
          </p:txBody>
        </p:sp>
        <p:sp>
          <p:nvSpPr>
            <p:cNvPr id="19" name="矩形 27"/>
            <p:cNvSpPr>
              <a:spLocks noChangeArrowheads="1"/>
            </p:cNvSpPr>
            <p:nvPr/>
          </p:nvSpPr>
          <p:spPr bwMode="auto">
            <a:xfrm>
              <a:off x="2071670" y="2000618"/>
              <a:ext cx="6132885" cy="1569499"/>
            </a:xfrm>
            <a:prstGeom prst="rect">
              <a:avLst/>
            </a:prstGeom>
            <a:noFill/>
            <a:ln w="9525">
              <a:noFill/>
              <a:miter lim="800000"/>
              <a:headEnd/>
              <a:tailEnd/>
            </a:ln>
          </p:spPr>
          <p:txBody>
            <a:bodyPr>
              <a:spAutoFit/>
            </a:bodyPr>
            <a:lstStyle/>
            <a:p>
              <a:pPr indent="266700" algn="l">
                <a:lnSpc>
                  <a:spcPct val="120000"/>
                </a:lnSpc>
                <a:buClr>
                  <a:srgbClr val="FFFF00"/>
                </a:buClr>
                <a:tabLst>
                  <a:tab pos="3314700" algn="l"/>
                </a:tabLst>
                <a:defRPr/>
              </a:pPr>
              <a:r>
                <a:rPr lang="zh-CN" altLang="en-US" sz="2000" dirty="0">
                  <a:solidFill>
                    <a:schemeClr val="tx1">
                      <a:lumMod val="50000"/>
                    </a:schemeClr>
                  </a:solidFill>
                  <a:latin typeface="微软雅黑" pitchFamily="34" charset="-122"/>
                  <a:ea typeface="微软雅黑" pitchFamily="34" charset="-122"/>
                </a:rPr>
                <a:t>    </a:t>
              </a:r>
              <a:r>
                <a:rPr lang="zh-CN" altLang="zh-CN" sz="2000" dirty="0">
                  <a:solidFill>
                    <a:schemeClr val="tx1">
                      <a:lumMod val="50000"/>
                    </a:schemeClr>
                  </a:solidFill>
                  <a:latin typeface="微软雅黑" pitchFamily="34" charset="-122"/>
                  <a:ea typeface="微软雅黑" pitchFamily="34" charset="-122"/>
                </a:rPr>
                <a:t>约定服务期的按服务期等分出资金额，以职工已履行的服务期限递减支付；没约定服务期的，按劳动合同等分出资金额，以职工已履行的</a:t>
              </a:r>
              <a:r>
                <a:rPr lang="zh-CN" altLang="en-US" sz="2000" dirty="0">
                  <a:solidFill>
                    <a:schemeClr val="tx1">
                      <a:lumMod val="50000"/>
                    </a:schemeClr>
                  </a:solidFill>
                  <a:latin typeface="微软雅黑" pitchFamily="34" charset="-122"/>
                  <a:ea typeface="微软雅黑" pitchFamily="34" charset="-122"/>
                </a:rPr>
                <a:t>合同期限</a:t>
              </a:r>
              <a:r>
                <a:rPr lang="zh-CN" altLang="zh-CN" sz="2000" dirty="0">
                  <a:solidFill>
                    <a:schemeClr val="tx1">
                      <a:lumMod val="50000"/>
                    </a:schemeClr>
                  </a:solidFill>
                  <a:latin typeface="微软雅黑" pitchFamily="34" charset="-122"/>
                  <a:ea typeface="微软雅黑" pitchFamily="34" charset="-122"/>
                </a:rPr>
                <a:t>递减支付；没有约定合同期的，按５年服务期等分出资金额，以职工已履行的服务期限递减支付</a:t>
              </a:r>
              <a:r>
                <a:rPr lang="zh-CN" altLang="en-US" sz="2000" dirty="0">
                  <a:solidFill>
                    <a:schemeClr val="tx1">
                      <a:lumMod val="50000"/>
                    </a:schemeClr>
                  </a:solidFill>
                  <a:latin typeface="微软雅黑" pitchFamily="34" charset="-122"/>
                  <a:ea typeface="微软雅黑" pitchFamily="34" charset="-122"/>
                </a:rPr>
                <a:t>。</a:t>
              </a:r>
            </a:p>
          </p:txBody>
        </p:sp>
        <p:cxnSp>
          <p:nvCxnSpPr>
            <p:cNvPr id="20" name="直接连接符 19"/>
            <p:cNvCxnSpPr/>
            <p:nvPr/>
          </p:nvCxnSpPr>
          <p:spPr>
            <a:xfrm>
              <a:off x="2071670" y="2000618"/>
              <a:ext cx="5868329" cy="1588"/>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矩形 8"/>
          <p:cNvSpPr>
            <a:spLocks noChangeArrowheads="1"/>
          </p:cNvSpPr>
          <p:nvPr/>
        </p:nvSpPr>
        <p:spPr bwMode="auto">
          <a:xfrm>
            <a:off x="0" y="1703388"/>
            <a:ext cx="9144000" cy="2119312"/>
          </a:xfrm>
          <a:prstGeom prst="rect">
            <a:avLst/>
          </a:prstGeom>
          <a:solidFill>
            <a:schemeClr val="tx2"/>
          </a:solidFill>
          <a:ln w="9525">
            <a:noFill/>
            <a:miter lim="800000"/>
            <a:headEnd/>
            <a:tailEnd/>
          </a:ln>
        </p:spPr>
        <p:txBody>
          <a:bodyPr anchor="ctr"/>
          <a:lstStyle/>
          <a:p>
            <a:endParaRPr lang="zh-CN" altLang="zh-CN" sz="1800">
              <a:solidFill>
                <a:srgbClr val="FFFFFF"/>
              </a:solidFill>
              <a:latin typeface="Calibri" pitchFamily="34" charset="0"/>
            </a:endParaRPr>
          </a:p>
        </p:txBody>
      </p:sp>
      <p:sp>
        <p:nvSpPr>
          <p:cNvPr id="81923" name="矩形 4"/>
          <p:cNvSpPr>
            <a:spLocks noChangeArrowheads="1"/>
          </p:cNvSpPr>
          <p:nvPr/>
        </p:nvSpPr>
        <p:spPr bwMode="auto">
          <a:xfrm>
            <a:off x="0" y="3757613"/>
            <a:ext cx="9144000" cy="222250"/>
          </a:xfrm>
          <a:prstGeom prst="rect">
            <a:avLst/>
          </a:prstGeom>
          <a:solidFill>
            <a:srgbClr val="CCDBE9"/>
          </a:solidFill>
          <a:ln w="9525">
            <a:noFill/>
            <a:miter lim="800000"/>
            <a:headEnd/>
            <a:tailEnd/>
          </a:ln>
        </p:spPr>
        <p:txBody>
          <a:bodyPr anchor="ctr"/>
          <a:lstStyle/>
          <a:p>
            <a:endParaRPr lang="zh-CN" altLang="zh-CN" sz="1800">
              <a:solidFill>
                <a:srgbClr val="FFFFFF"/>
              </a:solidFill>
              <a:latin typeface="Calibri" pitchFamily="34" charset="0"/>
            </a:endParaRPr>
          </a:p>
        </p:txBody>
      </p:sp>
      <p:pic>
        <p:nvPicPr>
          <p:cNvPr id="81924" name="Picture 4" descr="图片1"/>
          <p:cNvPicPr>
            <a:picLocks noChangeAspect="1" noChangeArrowheads="1"/>
          </p:cNvPicPr>
          <p:nvPr/>
        </p:nvPicPr>
        <p:blipFill>
          <a:blip r:embed="rId2" cstate="print"/>
          <a:srcRect/>
          <a:stretch>
            <a:fillRect/>
          </a:stretch>
        </p:blipFill>
        <p:spPr bwMode="auto">
          <a:xfrm>
            <a:off x="179388" y="265113"/>
            <a:ext cx="2520950" cy="3690937"/>
          </a:xfrm>
          <a:prstGeom prst="rect">
            <a:avLst/>
          </a:prstGeom>
          <a:noFill/>
          <a:ln w="9525">
            <a:noFill/>
            <a:miter lim="800000"/>
            <a:headEnd/>
            <a:tailEnd/>
          </a:ln>
        </p:spPr>
      </p:pic>
      <p:sp>
        <p:nvSpPr>
          <p:cNvPr id="7177" name="Text Box 9"/>
          <p:cNvSpPr txBox="1">
            <a:spLocks noChangeArrowheads="1"/>
          </p:cNvSpPr>
          <p:nvPr/>
        </p:nvSpPr>
        <p:spPr bwMode="auto">
          <a:xfrm>
            <a:off x="2857500" y="2355850"/>
            <a:ext cx="5186363" cy="554038"/>
          </a:xfrm>
          <a:prstGeom prst="rect">
            <a:avLst/>
          </a:prstGeom>
          <a:noFill/>
          <a:ln w="9525">
            <a:noFill/>
            <a:miter lim="800000"/>
            <a:headEnd/>
            <a:tailEnd/>
          </a:ln>
        </p:spPr>
        <p:txBody>
          <a:bodyPr wrap="none">
            <a:spAutoFit/>
          </a:bodyPr>
          <a:lstStyle/>
          <a:p>
            <a:pPr algn="l"/>
            <a:r>
              <a:rPr lang="zh-CN" altLang="en-US" sz="3000">
                <a:solidFill>
                  <a:schemeClr val="bg1"/>
                </a:solidFill>
                <a:latin typeface="Arial" pitchFamily="34" charset="0"/>
                <a:ea typeface="华康俪金黑W8" pitchFamily="1" charset="-122"/>
              </a:rPr>
              <a:t>六</a:t>
            </a:r>
            <a:r>
              <a:rPr lang="zh-CN" sz="3000">
                <a:solidFill>
                  <a:schemeClr val="bg1"/>
                </a:solidFill>
                <a:latin typeface="Arial" pitchFamily="34" charset="0"/>
                <a:ea typeface="华康俪金黑W8" pitchFamily="1" charset="-122"/>
              </a:rPr>
              <a:t>、</a:t>
            </a:r>
            <a:r>
              <a:rPr lang="zh-CN" altLang="en-US" sz="3000">
                <a:solidFill>
                  <a:schemeClr val="bg1"/>
                </a:solidFill>
                <a:latin typeface="Arial" pitchFamily="34" charset="0"/>
                <a:ea typeface="华康俪金黑W8" pitchFamily="1" charset="-122"/>
              </a:rPr>
              <a:t>病事假管理中的法律问题</a:t>
            </a:r>
            <a:endParaRPr lang="zh-CN" sz="3000">
              <a:solidFill>
                <a:schemeClr val="bg1"/>
              </a:solidFill>
              <a:latin typeface="Arial" pitchFamily="34" charset="0"/>
              <a:ea typeface="华康俪金黑W8" pitchFamily="1" charset="-122"/>
            </a:endParaRPr>
          </a:p>
        </p:txBody>
      </p:sp>
      <p:sp>
        <p:nvSpPr>
          <p:cNvPr id="81927" name="矩形 13"/>
          <p:cNvSpPr>
            <a:spLocks noChangeArrowheads="1"/>
          </p:cNvSpPr>
          <p:nvPr/>
        </p:nvSpPr>
        <p:spPr bwMode="auto">
          <a:xfrm>
            <a:off x="7669213" y="641350"/>
            <a:ext cx="1474787" cy="46038"/>
          </a:xfrm>
          <a:prstGeom prst="rect">
            <a:avLst/>
          </a:prstGeom>
          <a:solidFill>
            <a:schemeClr val="tx2"/>
          </a:solidFill>
          <a:ln w="9525">
            <a:noFill/>
            <a:miter lim="800000"/>
            <a:headEnd/>
            <a:tailEnd/>
          </a:ln>
        </p:spPr>
        <p:txBody>
          <a:bodyPr anchor="ctr"/>
          <a:lstStyle/>
          <a:p>
            <a:endParaRPr lang="zh-CN" altLang="zh-CN" sz="1800" i="1">
              <a:solidFill>
                <a:schemeClr val="tx2"/>
              </a:solidFill>
              <a:latin typeface="Calibri"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fade">
                                      <p:cBhvr>
                                        <p:cTn id="7" dur="500"/>
                                        <p:tgtEl>
                                          <p:spTgt spid="7177"/>
                                        </p:tgtEl>
                                      </p:cBhvr>
                                    </p:animEffect>
                                    <p:anim calcmode="lin" valueType="num">
                                      <p:cBhvr>
                                        <p:cTn id="8" dur="500" fill="hold"/>
                                        <p:tgtEl>
                                          <p:spTgt spid="7177"/>
                                        </p:tgtEl>
                                        <p:attrNameLst>
                                          <p:attrName>ppt_x</p:attrName>
                                        </p:attrNameLst>
                                      </p:cBhvr>
                                      <p:tavLst>
                                        <p:tav tm="0">
                                          <p:val>
                                            <p:strVal val="#ppt_x"/>
                                          </p:val>
                                        </p:tav>
                                        <p:tav tm="100000">
                                          <p:val>
                                            <p:strVal val="#ppt_x"/>
                                          </p:val>
                                        </p:tav>
                                      </p:tavLst>
                                    </p:anim>
                                    <p:anim calcmode="lin" valueType="num">
                                      <p:cBhvr>
                                        <p:cTn id="9" dur="500" fill="hold"/>
                                        <p:tgtEl>
                                          <p:spTgt spid="71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pic4.nipic.com/20091008/2112320_101008081156_2.jpg"/>
          <p:cNvPicPr>
            <a:picLocks noChangeAspect="1" noChangeArrowheads="1"/>
          </p:cNvPicPr>
          <p:nvPr/>
        </p:nvPicPr>
        <p:blipFill>
          <a:blip r:embed="rId2" cstate="print"/>
          <a:srcRect/>
          <a:stretch>
            <a:fillRect/>
          </a:stretch>
        </p:blipFill>
        <p:spPr bwMode="auto">
          <a:xfrm>
            <a:off x="0" y="712788"/>
            <a:ext cx="3535363" cy="5000625"/>
          </a:xfrm>
          <a:prstGeom prst="rect">
            <a:avLst/>
          </a:prstGeom>
          <a:noFill/>
          <a:ln w="9525">
            <a:noFill/>
            <a:miter lim="800000"/>
            <a:headEnd/>
            <a:tailEnd/>
          </a:ln>
        </p:spPr>
      </p:pic>
      <p:pic>
        <p:nvPicPr>
          <p:cNvPr id="11267"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11268" name="Text Box 7"/>
          <p:cNvSpPr txBox="1">
            <a:spLocks noChangeArrowheads="1"/>
          </p:cNvSpPr>
          <p:nvPr/>
        </p:nvSpPr>
        <p:spPr bwMode="auto">
          <a:xfrm>
            <a:off x="107950" y="96838"/>
            <a:ext cx="2338388" cy="461962"/>
          </a:xfrm>
          <a:prstGeom prst="rect">
            <a:avLst/>
          </a:prstGeom>
          <a:noFill/>
          <a:ln w="9525">
            <a:noFill/>
            <a:miter lim="800000"/>
            <a:headEnd/>
            <a:tailEnd/>
          </a:ln>
        </p:spPr>
        <p:txBody>
          <a:bodyPr wrap="none">
            <a:spAutoFit/>
          </a:bodyPr>
          <a:lstStyle/>
          <a:p>
            <a:pPr algn="l"/>
            <a:r>
              <a:rPr lang="zh-CN" altLang="en-US" sz="2400">
                <a:solidFill>
                  <a:schemeClr val="bg1"/>
                </a:solidFill>
                <a:latin typeface="Arial" pitchFamily="34" charset="0"/>
                <a:ea typeface="华康俪金黑W8" pitchFamily="1" charset="-122"/>
              </a:rPr>
              <a:t>招聘广告的性质</a:t>
            </a:r>
            <a:endParaRPr lang="zh-CN" sz="2400">
              <a:solidFill>
                <a:schemeClr val="bg1"/>
              </a:solidFill>
              <a:latin typeface="Arial" pitchFamily="34" charset="0"/>
              <a:ea typeface="华康俪金黑W8" pitchFamily="1" charset="-122"/>
            </a:endParaRPr>
          </a:p>
        </p:txBody>
      </p:sp>
      <p:sp>
        <p:nvSpPr>
          <p:cNvPr id="8" name="矩形 7"/>
          <p:cNvSpPr/>
          <p:nvPr/>
        </p:nvSpPr>
        <p:spPr>
          <a:xfrm rot="10800000" flipH="1">
            <a:off x="-956469" y="655638"/>
            <a:ext cx="5802313" cy="5000625"/>
          </a:xfrm>
          <a:prstGeom prst="rect">
            <a:avLst/>
          </a:prstGeom>
          <a:gradFill>
            <a:gsLst>
              <a:gs pos="0">
                <a:schemeClr val="bg1">
                  <a:alpha val="0"/>
                </a:schemeClr>
              </a:gs>
              <a:gs pos="44000">
                <a:schemeClr val="bg1">
                  <a:alpha val="98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altLang="zh-CN" dirty="0"/>
              <a:t>THANK</a:t>
            </a:r>
            <a:endParaRPr lang="zh-CN" altLang="en-US" dirty="0"/>
          </a:p>
        </p:txBody>
      </p:sp>
      <p:sp>
        <p:nvSpPr>
          <p:cNvPr id="9" name="TextBox 8"/>
          <p:cNvSpPr txBox="1"/>
          <p:nvPr/>
        </p:nvSpPr>
        <p:spPr>
          <a:xfrm>
            <a:off x="785813" y="2355850"/>
            <a:ext cx="8120062" cy="2247900"/>
          </a:xfrm>
          <a:prstGeom prst="rect">
            <a:avLst/>
          </a:prstGeom>
          <a:noFill/>
        </p:spPr>
        <p:txBody>
          <a:bodyPr wrap="none">
            <a:spAutoFit/>
          </a:bodyPr>
          <a:lstStyle/>
          <a:p>
            <a:pPr algn="l">
              <a:lnSpc>
                <a:spcPts val="4200"/>
              </a:lnSpc>
              <a:defRPr/>
            </a:pPr>
            <a:r>
              <a:rPr lang="zh-CN" altLang="zh-CN" sz="2800" b="1" dirty="0">
                <a:latin typeface="+mn-ea"/>
                <a:ea typeface="+mn-ea"/>
              </a:rPr>
              <a:t>招聘广告应当符合实际情况，不应夸大其词，不能</a:t>
            </a:r>
            <a:endParaRPr lang="en-US" altLang="zh-CN" sz="2800" b="1" dirty="0">
              <a:latin typeface="+mn-ea"/>
              <a:ea typeface="+mn-ea"/>
            </a:endParaRPr>
          </a:p>
          <a:p>
            <a:pPr algn="l">
              <a:lnSpc>
                <a:spcPts val="4200"/>
              </a:lnSpc>
              <a:defRPr/>
            </a:pPr>
            <a:r>
              <a:rPr lang="zh-CN" altLang="zh-CN" sz="2800" b="1" dirty="0">
                <a:latin typeface="+mn-ea"/>
                <a:ea typeface="+mn-ea"/>
              </a:rPr>
              <a:t>兑现的承诺就不要写进去。有关待遇最好不要写的</a:t>
            </a:r>
            <a:endParaRPr lang="en-US" altLang="zh-CN" sz="2800" b="1" dirty="0">
              <a:latin typeface="+mn-ea"/>
              <a:ea typeface="+mn-ea"/>
            </a:endParaRPr>
          </a:p>
          <a:p>
            <a:pPr algn="l">
              <a:lnSpc>
                <a:spcPts val="4200"/>
              </a:lnSpc>
              <a:defRPr/>
            </a:pPr>
            <a:r>
              <a:rPr lang="zh-CN" altLang="zh-CN" sz="2800" b="1" dirty="0">
                <a:latin typeface="+mn-ea"/>
                <a:ea typeface="+mn-ea"/>
              </a:rPr>
              <a:t>太明确具体，最好以“具体薪资面议”或者“具体</a:t>
            </a:r>
            <a:endParaRPr lang="en-US" altLang="zh-CN" sz="2800" b="1" dirty="0">
              <a:latin typeface="+mn-ea"/>
              <a:ea typeface="+mn-ea"/>
            </a:endParaRPr>
          </a:p>
          <a:p>
            <a:pPr algn="l">
              <a:lnSpc>
                <a:spcPts val="4200"/>
              </a:lnSpc>
              <a:defRPr/>
            </a:pPr>
            <a:r>
              <a:rPr lang="zh-CN" altLang="zh-CN" sz="2800" b="1" dirty="0">
                <a:latin typeface="+mn-ea"/>
                <a:ea typeface="+mn-ea"/>
              </a:rPr>
              <a:t>薪资福利待遇，以双方签订的劳动合同为准”</a:t>
            </a:r>
            <a:endParaRPr lang="en-US" altLang="zh-CN" sz="2800" b="1" dirty="0">
              <a:latin typeface="+mn-ea"/>
              <a:ea typeface="+mn-ea"/>
            </a:endParaRPr>
          </a:p>
        </p:txBody>
      </p:sp>
      <p:sp>
        <p:nvSpPr>
          <p:cNvPr id="11272" name="AutoShape 2"/>
          <p:cNvSpPr>
            <a:spLocks noChangeArrowheads="1"/>
          </p:cNvSpPr>
          <p:nvPr/>
        </p:nvSpPr>
        <p:spPr bwMode="auto">
          <a:xfrm>
            <a:off x="5357813" y="1212850"/>
            <a:ext cx="3286125" cy="719138"/>
          </a:xfrm>
          <a:prstGeom prst="flowChartAlternateProcess">
            <a:avLst/>
          </a:prstGeom>
          <a:solidFill>
            <a:srgbClr val="00B050"/>
          </a:solidFill>
          <a:ln w="38100" cap="sq">
            <a:solidFill>
              <a:schemeClr val="tx1"/>
            </a:solidFill>
            <a:miter lim="800000"/>
            <a:headEnd type="none" w="sm" len="sm"/>
            <a:tailEnd type="none" w="sm" len="sm"/>
          </a:ln>
        </p:spPr>
        <p:txBody>
          <a:bodyPr wrap="none" anchor="ctr"/>
          <a:lstStyle/>
          <a:p>
            <a:r>
              <a:rPr lang="zh-CN" altLang="en-US" sz="3200">
                <a:solidFill>
                  <a:schemeClr val="bg1"/>
                </a:solidFill>
                <a:latin typeface="黑体" pitchFamily="49" charset="-122"/>
                <a:ea typeface="黑体" pitchFamily="49" charset="-122"/>
              </a:rPr>
              <a:t>法律提示</a:t>
            </a:r>
          </a:p>
        </p:txBody>
      </p:sp>
    </p:spTree>
  </p:cSld>
  <p:clrMapOvr>
    <a:masterClrMapping/>
  </p:clrMapOvr>
  <p:transition>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82948"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82949" name="Text Box 7"/>
          <p:cNvSpPr txBox="1">
            <a:spLocks noChangeArrowheads="1"/>
          </p:cNvSpPr>
          <p:nvPr/>
        </p:nvSpPr>
        <p:spPr bwMode="auto">
          <a:xfrm>
            <a:off x="285750" y="141288"/>
            <a:ext cx="387826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有关病假管理的认识误区？</a:t>
            </a:r>
            <a:endParaRPr lang="zh-CN" altLang="zh-CN" sz="2400">
              <a:solidFill>
                <a:schemeClr val="bg1"/>
              </a:solidFill>
              <a:latin typeface="Arial" pitchFamily="34" charset="0"/>
              <a:ea typeface="华康俪金黑W8" pitchFamily="1" charset="-122"/>
            </a:endParaRPr>
          </a:p>
        </p:txBody>
      </p:sp>
      <p:pic>
        <p:nvPicPr>
          <p:cNvPr id="82950" name="Picture 2" descr="http://www.tucoo.com/korea_illust/Business_Icon/images/icon_021197005.jpg"/>
          <p:cNvPicPr>
            <a:picLocks noChangeAspect="1" noChangeArrowheads="1"/>
          </p:cNvPicPr>
          <p:nvPr/>
        </p:nvPicPr>
        <p:blipFill>
          <a:blip r:embed="rId4" cstate="print"/>
          <a:srcRect/>
          <a:stretch>
            <a:fillRect/>
          </a:stretch>
        </p:blipFill>
        <p:spPr bwMode="auto">
          <a:xfrm>
            <a:off x="0" y="1389063"/>
            <a:ext cx="3429000" cy="4324350"/>
          </a:xfrm>
          <a:prstGeom prst="rect">
            <a:avLst/>
          </a:prstGeom>
          <a:noFill/>
          <a:ln w="9525">
            <a:noFill/>
            <a:miter lim="800000"/>
            <a:headEnd/>
            <a:tailEnd/>
          </a:ln>
        </p:spPr>
      </p:pic>
      <p:sp>
        <p:nvSpPr>
          <p:cNvPr id="82951" name="TextBox 11"/>
          <p:cNvSpPr txBox="1">
            <a:spLocks noChangeArrowheads="1"/>
          </p:cNvSpPr>
          <p:nvPr/>
        </p:nvSpPr>
        <p:spPr bwMode="auto">
          <a:xfrm>
            <a:off x="3214688" y="2355850"/>
            <a:ext cx="5802312" cy="2668588"/>
          </a:xfrm>
          <a:prstGeom prst="rect">
            <a:avLst/>
          </a:prstGeom>
          <a:noFill/>
          <a:ln w="9525">
            <a:noFill/>
            <a:miter lim="800000"/>
            <a:headEnd/>
            <a:tailEnd/>
          </a:ln>
        </p:spPr>
        <p:txBody>
          <a:bodyPr wrap="none">
            <a:spAutoFit/>
          </a:bodyPr>
          <a:lstStyle/>
          <a:p>
            <a:pPr algn="l">
              <a:lnSpc>
                <a:spcPts val="4100"/>
              </a:lnSpc>
            </a:pPr>
            <a:r>
              <a:rPr lang="zh-CN" altLang="zh-CN" sz="2800" b="1"/>
              <a:t>（</a:t>
            </a:r>
            <a:r>
              <a:rPr lang="en-US" altLang="zh-CN" sz="2800" b="1"/>
              <a:t>1</a:t>
            </a:r>
            <a:r>
              <a:rPr lang="zh-CN" altLang="zh-CN" sz="2800" b="1"/>
              <a:t>）病假是否需要用人单位批准？</a:t>
            </a:r>
            <a:endParaRPr lang="en-US" altLang="zh-CN" sz="2800" b="1"/>
          </a:p>
          <a:p>
            <a:pPr algn="l">
              <a:lnSpc>
                <a:spcPts val="4100"/>
              </a:lnSpc>
            </a:pPr>
            <a:r>
              <a:rPr lang="zh-CN" altLang="zh-CN" sz="2800" b="1"/>
              <a:t>（</a:t>
            </a:r>
            <a:r>
              <a:rPr lang="en-US" altLang="zh-CN" sz="2800" b="1"/>
              <a:t>2</a:t>
            </a:r>
            <a:r>
              <a:rPr lang="zh-CN" altLang="zh-CN" sz="2800" b="1"/>
              <a:t>）单位能否规定员工一年内累计</a:t>
            </a:r>
            <a:endParaRPr lang="en-US" altLang="zh-CN" sz="2800" b="1"/>
          </a:p>
          <a:p>
            <a:pPr algn="l">
              <a:lnSpc>
                <a:spcPts val="4100"/>
              </a:lnSpc>
            </a:pPr>
            <a:r>
              <a:rPr lang="en-US" altLang="zh-CN" sz="2800" b="1"/>
              <a:t>          </a:t>
            </a:r>
            <a:r>
              <a:rPr lang="zh-CN" altLang="zh-CN" sz="2800" b="1"/>
              <a:t>病假的时间上限吗？</a:t>
            </a:r>
          </a:p>
          <a:p>
            <a:pPr algn="l">
              <a:lnSpc>
                <a:spcPts val="4100"/>
              </a:lnSpc>
            </a:pPr>
            <a:r>
              <a:rPr lang="zh-CN" altLang="zh-CN" sz="2800" b="1"/>
              <a:t>（</a:t>
            </a:r>
            <a:r>
              <a:rPr lang="en-US" altLang="zh-CN" sz="2800" b="1"/>
              <a:t>3</a:t>
            </a:r>
            <a:r>
              <a:rPr lang="zh-CN" altLang="zh-CN" sz="2800" b="1"/>
              <a:t>）未履行病假请假手续擅自不到</a:t>
            </a:r>
            <a:endParaRPr lang="en-US" altLang="zh-CN" sz="2800" b="1"/>
          </a:p>
          <a:p>
            <a:pPr algn="l">
              <a:lnSpc>
                <a:spcPts val="4100"/>
              </a:lnSpc>
            </a:pPr>
            <a:r>
              <a:rPr lang="en-US" altLang="zh-CN" sz="2800" b="1"/>
              <a:t>          </a:t>
            </a:r>
            <a:r>
              <a:rPr lang="zh-CN" altLang="zh-CN" sz="2800" b="1"/>
              <a:t>岗，是否构成严重违纪</a:t>
            </a:r>
            <a:r>
              <a:rPr lang="zh-CN" altLang="zh-CN"/>
              <a:t>？</a:t>
            </a:r>
          </a:p>
        </p:txBody>
      </p:sp>
      <p:grpSp>
        <p:nvGrpSpPr>
          <p:cNvPr id="82952" name="Group 13"/>
          <p:cNvGrpSpPr>
            <a:grpSpLocks/>
          </p:cNvGrpSpPr>
          <p:nvPr/>
        </p:nvGrpSpPr>
        <p:grpSpPr bwMode="auto">
          <a:xfrm>
            <a:off x="3643313" y="1069975"/>
            <a:ext cx="4929187" cy="792163"/>
            <a:chOff x="1102" y="1915"/>
            <a:chExt cx="3538" cy="499"/>
          </a:xfrm>
        </p:grpSpPr>
        <p:sp>
          <p:nvSpPr>
            <p:cNvPr id="82953" name="AutoShape 14"/>
            <p:cNvSpPr>
              <a:spLocks noChangeArrowheads="1"/>
            </p:cNvSpPr>
            <p:nvPr/>
          </p:nvSpPr>
          <p:spPr bwMode="auto">
            <a:xfrm>
              <a:off x="1156" y="1937"/>
              <a:ext cx="3447" cy="446"/>
            </a:xfrm>
            <a:prstGeom prst="roundRect">
              <a:avLst>
                <a:gd name="adj" fmla="val 16667"/>
              </a:avLst>
            </a:prstGeom>
            <a:solidFill>
              <a:srgbClr val="0099FF"/>
            </a:solidFill>
            <a:ln w="9525">
              <a:noFill/>
              <a:round/>
              <a:headEnd/>
              <a:tailEnd/>
            </a:ln>
          </p:spPr>
          <p:txBody>
            <a:bodyPr wrap="none" anchor="ctr"/>
            <a:lstStyle/>
            <a:p>
              <a:endParaRPr lang="zh-CN" altLang="en-US"/>
            </a:p>
          </p:txBody>
        </p:sp>
        <p:sp>
          <p:nvSpPr>
            <p:cNvPr id="15" name="AutoShape 3"/>
            <p:cNvSpPr>
              <a:spLocks noChangeArrowheads="1"/>
            </p:cNvSpPr>
            <p:nvPr/>
          </p:nvSpPr>
          <p:spPr bwMode="gray">
            <a:xfrm>
              <a:off x="1154" y="1996"/>
              <a:ext cx="3443" cy="326"/>
            </a:xfrm>
            <a:prstGeom prst="roundRect">
              <a:avLst>
                <a:gd name="adj" fmla="val 16667"/>
              </a:avLst>
            </a:prstGeom>
            <a:solidFill>
              <a:schemeClr val="bg1"/>
            </a:solidFill>
            <a:ln w="9525" algn="ctr">
              <a:solidFill>
                <a:schemeClr val="tx1">
                  <a:lumMod val="50000"/>
                  <a:lumOff val="50000"/>
                </a:schemeClr>
              </a:solid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p>
              <a:pPr eaLnBrk="0" hangingPunct="0">
                <a:defRPr/>
              </a:pPr>
              <a:r>
                <a:rPr lang="zh-CN" altLang="en-US" sz="2800" dirty="0">
                  <a:ea typeface="微软雅黑" pitchFamily="34" charset="-122"/>
                </a:rPr>
                <a:t>让人头疼的病假管理</a:t>
              </a:r>
              <a:endParaRPr lang="zh-CN" altLang="zh-CN" sz="2800" dirty="0">
                <a:ea typeface="微软雅黑" pitchFamily="34" charset="-122"/>
              </a:endParaRPr>
            </a:p>
          </p:txBody>
        </p:sp>
      </p:grpSp>
    </p:spTree>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83972"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83973" name="Text Box 7"/>
          <p:cNvSpPr txBox="1">
            <a:spLocks noChangeArrowheads="1"/>
          </p:cNvSpPr>
          <p:nvPr/>
        </p:nvSpPr>
        <p:spPr bwMode="auto">
          <a:xfrm>
            <a:off x="285750" y="141288"/>
            <a:ext cx="2954338"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病假和医疗期的关系</a:t>
            </a:r>
            <a:endParaRPr lang="zh-CN" altLang="zh-CN" sz="2400">
              <a:solidFill>
                <a:schemeClr val="bg1"/>
              </a:solidFill>
              <a:latin typeface="Arial" pitchFamily="34" charset="0"/>
              <a:ea typeface="华康俪金黑W8" pitchFamily="1" charset="-122"/>
            </a:endParaRPr>
          </a:p>
        </p:txBody>
      </p:sp>
      <p:sp>
        <p:nvSpPr>
          <p:cNvPr id="83974" name="TextBox 10"/>
          <p:cNvSpPr txBox="1">
            <a:spLocks noChangeArrowheads="1"/>
          </p:cNvSpPr>
          <p:nvPr/>
        </p:nvSpPr>
        <p:spPr bwMode="auto">
          <a:xfrm>
            <a:off x="2000250" y="1069975"/>
            <a:ext cx="4716463" cy="585788"/>
          </a:xfrm>
          <a:prstGeom prst="rect">
            <a:avLst/>
          </a:prstGeom>
          <a:noFill/>
          <a:ln w="9525">
            <a:noFill/>
            <a:miter lim="800000"/>
            <a:headEnd/>
            <a:tailEnd/>
          </a:ln>
        </p:spPr>
        <p:txBody>
          <a:bodyPr wrap="none">
            <a:spAutoFit/>
          </a:bodyPr>
          <a:lstStyle/>
          <a:p>
            <a:r>
              <a:rPr lang="zh-CN" altLang="en-US" sz="3200" b="1">
                <a:latin typeface="黑体" pitchFamily="49" charset="-122"/>
                <a:ea typeface="黑体" pitchFamily="49" charset="-122"/>
              </a:rPr>
              <a:t>医疗期与病假关系一览表</a:t>
            </a:r>
          </a:p>
        </p:txBody>
      </p:sp>
      <p:graphicFrame>
        <p:nvGraphicFramePr>
          <p:cNvPr id="13" name="表格 12"/>
          <p:cNvGraphicFramePr>
            <a:graphicFrameLocks noGrp="1"/>
          </p:cNvGraphicFramePr>
          <p:nvPr/>
        </p:nvGraphicFramePr>
        <p:xfrm>
          <a:off x="571500" y="1784350"/>
          <a:ext cx="8143933" cy="3611119"/>
        </p:xfrm>
        <a:graphic>
          <a:graphicData uri="http://schemas.openxmlformats.org/drawingml/2006/table">
            <a:tbl>
              <a:tblPr firstRow="1" bandRow="1">
                <a:tableStyleId>{5C22544A-7EE6-4342-B048-85BDC9FD1C3A}</a:tableStyleId>
              </a:tblPr>
              <a:tblGrid>
                <a:gridCol w="896580">
                  <a:extLst>
                    <a:ext uri="{9D8B030D-6E8A-4147-A177-3AD203B41FA5}">
                      <a16:colId xmlns:a16="http://schemas.microsoft.com/office/drawing/2014/main" val="20000"/>
                    </a:ext>
                  </a:extLst>
                </a:gridCol>
                <a:gridCol w="3318262">
                  <a:extLst>
                    <a:ext uri="{9D8B030D-6E8A-4147-A177-3AD203B41FA5}">
                      <a16:colId xmlns:a16="http://schemas.microsoft.com/office/drawing/2014/main" val="20001"/>
                    </a:ext>
                  </a:extLst>
                </a:gridCol>
                <a:gridCol w="3929091">
                  <a:extLst>
                    <a:ext uri="{9D8B030D-6E8A-4147-A177-3AD203B41FA5}">
                      <a16:colId xmlns:a16="http://schemas.microsoft.com/office/drawing/2014/main" val="20002"/>
                    </a:ext>
                  </a:extLst>
                </a:gridCol>
              </a:tblGrid>
              <a:tr h="571505">
                <a:tc>
                  <a:txBody>
                    <a:bodyPr/>
                    <a:lstStyle/>
                    <a:p>
                      <a:endParaRPr lang="zh-CN" altLang="en-US" sz="2400" dirty="0"/>
                    </a:p>
                  </a:txBody>
                  <a:tcPr/>
                </a:tc>
                <a:tc>
                  <a:txBody>
                    <a:bodyPr/>
                    <a:lstStyle/>
                    <a:p>
                      <a:pPr algn="ctr"/>
                      <a:r>
                        <a:rPr lang="zh-CN" altLang="en-US" sz="2800" dirty="0"/>
                        <a:t>病假</a:t>
                      </a:r>
                    </a:p>
                  </a:txBody>
                  <a:tcPr anchor="ctr"/>
                </a:tc>
                <a:tc>
                  <a:txBody>
                    <a:bodyPr/>
                    <a:lstStyle/>
                    <a:p>
                      <a:pPr algn="ctr"/>
                      <a:r>
                        <a:rPr lang="zh-CN" altLang="en-US" sz="2800" dirty="0"/>
                        <a:t>医疗期</a:t>
                      </a:r>
                    </a:p>
                  </a:txBody>
                  <a:tcPr anchor="ctr"/>
                </a:tc>
                <a:extLst>
                  <a:ext uri="{0D108BD9-81ED-4DB2-BD59-A6C34878D82A}">
                    <a16:rowId xmlns:a16="http://schemas.microsoft.com/office/drawing/2014/main" val="10000"/>
                  </a:ext>
                </a:extLst>
              </a:tr>
              <a:tr h="636448">
                <a:tc>
                  <a:txBody>
                    <a:bodyPr/>
                    <a:lstStyle/>
                    <a:p>
                      <a:r>
                        <a:rPr lang="zh-CN" altLang="en-US" sz="2400" dirty="0"/>
                        <a:t>性质</a:t>
                      </a:r>
                      <a:endParaRPr lang="zh-CN" altLang="en-US" sz="2400" b="1" dirty="0"/>
                    </a:p>
                  </a:txBody>
                  <a:tcPr anchor="ctr"/>
                </a:tc>
                <a:tc>
                  <a:txBody>
                    <a:bodyPr/>
                    <a:lstStyle/>
                    <a:p>
                      <a:r>
                        <a:rPr lang="zh-CN" altLang="en-US" sz="2400" dirty="0"/>
                        <a:t>生理概念</a:t>
                      </a:r>
                      <a:endParaRPr lang="zh-CN" altLang="en-US" sz="2400" b="1" dirty="0"/>
                    </a:p>
                  </a:txBody>
                  <a:tcPr anchor="ctr"/>
                </a:tc>
                <a:tc>
                  <a:txBody>
                    <a:bodyPr/>
                    <a:lstStyle/>
                    <a:p>
                      <a:r>
                        <a:rPr lang="zh-CN" altLang="en-US" sz="2400" dirty="0"/>
                        <a:t>法律概念</a:t>
                      </a:r>
                      <a:endParaRPr lang="zh-CN" altLang="en-US" sz="2400" b="1" dirty="0"/>
                    </a:p>
                  </a:txBody>
                  <a:tcPr anchor="ctr"/>
                </a:tc>
                <a:extLst>
                  <a:ext uri="{0D108BD9-81ED-4DB2-BD59-A6C34878D82A}">
                    <a16:rowId xmlns:a16="http://schemas.microsoft.com/office/drawing/2014/main" val="10001"/>
                  </a:ext>
                </a:extLst>
              </a:tr>
              <a:tr h="577998">
                <a:tc>
                  <a:txBody>
                    <a:bodyPr/>
                    <a:lstStyle/>
                    <a:p>
                      <a:r>
                        <a:rPr lang="zh-CN" altLang="en-US" sz="2400" dirty="0"/>
                        <a:t>期限</a:t>
                      </a:r>
                      <a:endParaRPr lang="zh-CN" altLang="en-US" sz="2400" b="1" dirty="0"/>
                    </a:p>
                  </a:txBody>
                  <a:tcPr anchor="ctr"/>
                </a:tc>
                <a:tc>
                  <a:txBody>
                    <a:bodyPr/>
                    <a:lstStyle/>
                    <a:p>
                      <a:r>
                        <a:rPr lang="zh-CN" altLang="en-US" sz="2400" dirty="0"/>
                        <a:t>根据病情、伤势确定</a:t>
                      </a:r>
                      <a:endParaRPr lang="zh-CN" altLang="en-US" sz="2400" b="1" dirty="0"/>
                    </a:p>
                  </a:txBody>
                  <a:tcPr anchor="ctr"/>
                </a:tc>
                <a:tc>
                  <a:txBody>
                    <a:bodyPr/>
                    <a:lstStyle/>
                    <a:p>
                      <a:r>
                        <a:rPr lang="zh-CN" altLang="en-US" sz="2400" dirty="0"/>
                        <a:t>根据工作年限而定</a:t>
                      </a:r>
                      <a:endParaRPr lang="zh-CN" altLang="en-US" sz="2400" b="1" dirty="0"/>
                    </a:p>
                  </a:txBody>
                  <a:tcPr anchor="ctr"/>
                </a:tc>
                <a:extLst>
                  <a:ext uri="{0D108BD9-81ED-4DB2-BD59-A6C34878D82A}">
                    <a16:rowId xmlns:a16="http://schemas.microsoft.com/office/drawing/2014/main" val="10002"/>
                  </a:ext>
                </a:extLst>
              </a:tr>
              <a:tr h="636448">
                <a:tc>
                  <a:txBody>
                    <a:bodyPr/>
                    <a:lstStyle/>
                    <a:p>
                      <a:r>
                        <a:rPr lang="zh-CN" altLang="en-US" sz="2400" dirty="0"/>
                        <a:t>内涵</a:t>
                      </a:r>
                      <a:endParaRPr lang="zh-CN" altLang="en-US" sz="2400" b="1" dirty="0"/>
                    </a:p>
                  </a:txBody>
                  <a:tcPr anchor="ctr"/>
                </a:tc>
                <a:tc>
                  <a:txBody>
                    <a:bodyPr/>
                    <a:lstStyle/>
                    <a:p>
                      <a:r>
                        <a:rPr lang="zh-CN" altLang="en-US" sz="2400" dirty="0"/>
                        <a:t>强调劳动关系的存续</a:t>
                      </a:r>
                      <a:endParaRPr lang="zh-CN" altLang="en-US" sz="2400" b="1" dirty="0"/>
                    </a:p>
                  </a:txBody>
                  <a:tcPr anchor="ctr"/>
                </a:tc>
                <a:tc>
                  <a:txBody>
                    <a:bodyPr/>
                    <a:lstStyle/>
                    <a:p>
                      <a:r>
                        <a:rPr lang="zh-CN" altLang="en-US" sz="2400" dirty="0"/>
                        <a:t>强调劳动关系的解除和终止</a:t>
                      </a:r>
                      <a:endParaRPr lang="zh-CN" altLang="en-US" sz="2400" b="1" dirty="0"/>
                    </a:p>
                  </a:txBody>
                  <a:tcPr anchor="ctr"/>
                </a:tc>
                <a:extLst>
                  <a:ext uri="{0D108BD9-81ED-4DB2-BD59-A6C34878D82A}">
                    <a16:rowId xmlns:a16="http://schemas.microsoft.com/office/drawing/2014/main" val="10003"/>
                  </a:ext>
                </a:extLst>
              </a:tr>
              <a:tr h="795559">
                <a:tc>
                  <a:txBody>
                    <a:bodyPr/>
                    <a:lstStyle/>
                    <a:p>
                      <a:r>
                        <a:rPr lang="zh-CN" altLang="en-US" sz="2400" dirty="0"/>
                        <a:t>联系</a:t>
                      </a:r>
                      <a:endParaRPr lang="zh-CN" altLang="en-US" sz="2400" b="1" dirty="0"/>
                    </a:p>
                  </a:txBody>
                  <a:tcPr anchor="ctr"/>
                </a:tc>
                <a:tc gridSpan="2">
                  <a:txBody>
                    <a:bodyPr/>
                    <a:lstStyle/>
                    <a:p>
                      <a:r>
                        <a:rPr lang="zh-CN" altLang="en-US" sz="2400" dirty="0"/>
                        <a:t>医疗期以病假为基础</a:t>
                      </a:r>
                      <a:endParaRPr lang="en-US" altLang="zh-CN" sz="2400" dirty="0"/>
                    </a:p>
                    <a:p>
                      <a:r>
                        <a:rPr lang="zh-CN" altLang="en-US" sz="2400" dirty="0"/>
                        <a:t>病假期限＜医疗期，不得非过错性解除和经济性裁员</a:t>
                      </a:r>
                      <a:endParaRPr lang="en-US" altLang="zh-CN" sz="2400" dirty="0"/>
                    </a:p>
                    <a:p>
                      <a:r>
                        <a:rPr lang="zh-CN" altLang="en-US" sz="2400" dirty="0"/>
                        <a:t>病假期限＞医疗期，可以解雇员工</a:t>
                      </a:r>
                      <a:endParaRPr lang="zh-CN" altLang="en-US" sz="2400" b="1" dirty="0"/>
                    </a:p>
                  </a:txBody>
                  <a:tcPr anchor="ctr"/>
                </a:tc>
                <a:tc hMerge="1">
                  <a:txBody>
                    <a:bodyPr/>
                    <a:lstStyle/>
                    <a:p>
                      <a:endParaRPr lang="zh-CN" altLang="en-US" dirty="0"/>
                    </a:p>
                  </a:txBody>
                  <a:tcPr/>
                </a:tc>
                <a:extLst>
                  <a:ext uri="{0D108BD9-81ED-4DB2-BD59-A6C34878D82A}">
                    <a16:rowId xmlns:a16="http://schemas.microsoft.com/office/drawing/2014/main" val="10004"/>
                  </a:ext>
                </a:extLst>
              </a:tr>
            </a:tbl>
          </a:graphicData>
        </a:graphic>
      </p:graphicFrame>
    </p:spTree>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84996"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84997" name="Text Box 7"/>
          <p:cNvSpPr txBox="1">
            <a:spLocks noChangeArrowheads="1"/>
          </p:cNvSpPr>
          <p:nvPr/>
        </p:nvSpPr>
        <p:spPr bwMode="auto">
          <a:xfrm>
            <a:off x="285750" y="141288"/>
            <a:ext cx="2954338"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医疗期的期限和计算</a:t>
            </a:r>
            <a:endParaRPr lang="zh-CN" altLang="zh-CN" sz="2400">
              <a:solidFill>
                <a:schemeClr val="bg1"/>
              </a:solidFill>
              <a:latin typeface="Arial" pitchFamily="34" charset="0"/>
              <a:ea typeface="华康俪金黑W8" pitchFamily="1" charset="-122"/>
            </a:endParaRPr>
          </a:p>
        </p:txBody>
      </p:sp>
      <p:sp>
        <p:nvSpPr>
          <p:cNvPr id="84998" name="TextBox 8"/>
          <p:cNvSpPr txBox="1">
            <a:spLocks noChangeArrowheads="1"/>
          </p:cNvSpPr>
          <p:nvPr/>
        </p:nvSpPr>
        <p:spPr bwMode="auto">
          <a:xfrm>
            <a:off x="2143125" y="855663"/>
            <a:ext cx="4716463" cy="585787"/>
          </a:xfrm>
          <a:prstGeom prst="rect">
            <a:avLst/>
          </a:prstGeom>
          <a:noFill/>
          <a:ln w="9525">
            <a:noFill/>
            <a:miter lim="800000"/>
            <a:headEnd/>
            <a:tailEnd/>
          </a:ln>
        </p:spPr>
        <p:txBody>
          <a:bodyPr wrap="none">
            <a:spAutoFit/>
          </a:bodyPr>
          <a:lstStyle/>
          <a:p>
            <a:r>
              <a:rPr lang="zh-CN" altLang="en-US" sz="3200" b="1">
                <a:latin typeface="黑体" pitchFamily="49" charset="-122"/>
                <a:ea typeface="黑体" pitchFamily="49" charset="-122"/>
              </a:rPr>
              <a:t>医疗期期限及计算方法表</a:t>
            </a:r>
          </a:p>
        </p:txBody>
      </p:sp>
      <p:graphicFrame>
        <p:nvGraphicFramePr>
          <p:cNvPr id="10" name="表格 9"/>
          <p:cNvGraphicFramePr>
            <a:graphicFrameLocks noGrp="1"/>
          </p:cNvGraphicFramePr>
          <p:nvPr/>
        </p:nvGraphicFramePr>
        <p:xfrm>
          <a:off x="357188" y="1570038"/>
          <a:ext cx="8358250" cy="3230880"/>
        </p:xfrm>
        <a:graphic>
          <a:graphicData uri="http://schemas.openxmlformats.org/drawingml/2006/table">
            <a:tbl>
              <a:tblPr firstRow="1" bandRow="1">
                <a:tableStyleId>{5C22544A-7EE6-4342-B048-85BDC9FD1C3A}</a:tableStyleId>
              </a:tblPr>
              <a:tblGrid>
                <a:gridCol w="2639446">
                  <a:extLst>
                    <a:ext uri="{9D8B030D-6E8A-4147-A177-3AD203B41FA5}">
                      <a16:colId xmlns:a16="http://schemas.microsoft.com/office/drawing/2014/main" val="20000"/>
                    </a:ext>
                  </a:extLst>
                </a:gridCol>
                <a:gridCol w="2786082">
                  <a:extLst>
                    <a:ext uri="{9D8B030D-6E8A-4147-A177-3AD203B41FA5}">
                      <a16:colId xmlns:a16="http://schemas.microsoft.com/office/drawing/2014/main" val="20001"/>
                    </a:ext>
                  </a:extLst>
                </a:gridCol>
                <a:gridCol w="1432520">
                  <a:extLst>
                    <a:ext uri="{9D8B030D-6E8A-4147-A177-3AD203B41FA5}">
                      <a16:colId xmlns:a16="http://schemas.microsoft.com/office/drawing/2014/main" val="20002"/>
                    </a:ext>
                  </a:extLst>
                </a:gridCol>
                <a:gridCol w="1500202">
                  <a:extLst>
                    <a:ext uri="{9D8B030D-6E8A-4147-A177-3AD203B41FA5}">
                      <a16:colId xmlns:a16="http://schemas.microsoft.com/office/drawing/2014/main" val="20003"/>
                    </a:ext>
                  </a:extLst>
                </a:gridCol>
              </a:tblGrid>
              <a:tr h="370840">
                <a:tc>
                  <a:txBody>
                    <a:bodyPr/>
                    <a:lstStyle/>
                    <a:p>
                      <a:pPr algn="l"/>
                      <a:r>
                        <a:rPr lang="zh-CN" altLang="en-US" sz="2400" dirty="0"/>
                        <a:t>实际参加工作年限</a:t>
                      </a:r>
                      <a:endParaRPr lang="zh-CN" altLang="en-US" sz="2400" b="1" dirty="0">
                        <a:latin typeface="+mn-ea"/>
                        <a:ea typeface="+mn-ea"/>
                      </a:endParaRPr>
                    </a:p>
                  </a:txBody>
                  <a:tcPr/>
                </a:tc>
                <a:tc>
                  <a:txBody>
                    <a:bodyPr/>
                    <a:lstStyle/>
                    <a:p>
                      <a:pPr algn="l"/>
                      <a:r>
                        <a:rPr lang="zh-CN" altLang="en-US" sz="2400" dirty="0"/>
                        <a:t>在本单位工作年限</a:t>
                      </a:r>
                      <a:endParaRPr lang="zh-CN" altLang="en-US" sz="2400" b="1" dirty="0">
                        <a:latin typeface="+mn-ea"/>
                        <a:ea typeface="+mn-ea"/>
                      </a:endParaRPr>
                    </a:p>
                  </a:txBody>
                  <a:tcPr/>
                </a:tc>
                <a:tc>
                  <a:txBody>
                    <a:bodyPr/>
                    <a:lstStyle/>
                    <a:p>
                      <a:pPr algn="l"/>
                      <a:r>
                        <a:rPr lang="zh-CN" altLang="en-US" sz="2400" dirty="0"/>
                        <a:t>医疗期</a:t>
                      </a:r>
                      <a:endParaRPr lang="zh-CN" altLang="en-US" sz="2400" b="1" dirty="0">
                        <a:latin typeface="+mn-ea"/>
                        <a:ea typeface="+mn-ea"/>
                      </a:endParaRPr>
                    </a:p>
                  </a:txBody>
                  <a:tcPr/>
                </a:tc>
                <a:tc>
                  <a:txBody>
                    <a:bodyPr/>
                    <a:lstStyle/>
                    <a:p>
                      <a:pPr algn="l"/>
                      <a:r>
                        <a:rPr lang="zh-CN" altLang="en-US" sz="2400" dirty="0"/>
                        <a:t>计算周期</a:t>
                      </a:r>
                      <a:endParaRPr lang="zh-CN" altLang="en-US" sz="2400" b="1" dirty="0">
                        <a:latin typeface="+mn-ea"/>
                        <a:ea typeface="+mn-ea"/>
                      </a:endParaRPr>
                    </a:p>
                  </a:txBody>
                  <a:tcPr/>
                </a:tc>
                <a:extLst>
                  <a:ext uri="{0D108BD9-81ED-4DB2-BD59-A6C34878D82A}">
                    <a16:rowId xmlns:a16="http://schemas.microsoft.com/office/drawing/2014/main" val="10000"/>
                  </a:ext>
                </a:extLst>
              </a:tr>
              <a:tr h="370840">
                <a:tc rowSpan="2">
                  <a:txBody>
                    <a:bodyPr/>
                    <a:lstStyle/>
                    <a:p>
                      <a:pPr algn="ctr"/>
                      <a:r>
                        <a:rPr lang="en-US" altLang="zh-CN" sz="2000" dirty="0"/>
                        <a:t>10</a:t>
                      </a:r>
                      <a:r>
                        <a:rPr lang="zh-CN" altLang="en-US" sz="2000" dirty="0"/>
                        <a:t>年以下</a:t>
                      </a:r>
                      <a:endParaRPr lang="zh-CN" altLang="en-US" sz="2000" b="1" dirty="0">
                        <a:latin typeface="+mn-ea"/>
                        <a:ea typeface="+mn-ea"/>
                      </a:endParaRPr>
                    </a:p>
                  </a:txBody>
                  <a:tcPr anchor="ctr"/>
                </a:tc>
                <a:tc>
                  <a:txBody>
                    <a:bodyPr/>
                    <a:lstStyle/>
                    <a:p>
                      <a:pPr algn="l"/>
                      <a:r>
                        <a:rPr lang="en-US" altLang="zh-CN" sz="2000" dirty="0"/>
                        <a:t>5</a:t>
                      </a:r>
                      <a:r>
                        <a:rPr lang="zh-CN" altLang="en-US" sz="2000" dirty="0"/>
                        <a:t>年以下</a:t>
                      </a:r>
                      <a:endParaRPr lang="zh-CN" altLang="en-US" sz="2000" b="1" dirty="0">
                        <a:latin typeface="+mn-ea"/>
                        <a:ea typeface="+mn-ea"/>
                      </a:endParaRPr>
                    </a:p>
                  </a:txBody>
                  <a:tcPr anchor="ctr"/>
                </a:tc>
                <a:tc>
                  <a:txBody>
                    <a:bodyPr/>
                    <a:lstStyle/>
                    <a:p>
                      <a:pPr algn="ctr"/>
                      <a:r>
                        <a:rPr lang="en-US" altLang="zh-CN" sz="2000" dirty="0"/>
                        <a:t>3</a:t>
                      </a:r>
                      <a:r>
                        <a:rPr lang="zh-CN" altLang="en-US" sz="2000" dirty="0"/>
                        <a:t>个月</a:t>
                      </a:r>
                      <a:endParaRPr lang="zh-CN" altLang="en-US" sz="2000" b="1" dirty="0">
                        <a:latin typeface="+mn-ea"/>
                        <a:ea typeface="+mn-ea"/>
                      </a:endParaRPr>
                    </a:p>
                  </a:txBody>
                  <a:tcPr anchor="ctr"/>
                </a:tc>
                <a:tc>
                  <a:txBody>
                    <a:bodyPr/>
                    <a:lstStyle/>
                    <a:p>
                      <a:pPr algn="ctr"/>
                      <a:r>
                        <a:rPr lang="en-US" altLang="zh-CN" sz="2000" dirty="0"/>
                        <a:t>6</a:t>
                      </a:r>
                      <a:r>
                        <a:rPr lang="zh-CN" altLang="en-US" sz="2000" dirty="0"/>
                        <a:t>个月</a:t>
                      </a:r>
                      <a:endParaRPr lang="zh-CN" altLang="en-US" sz="2000" b="1" dirty="0">
                        <a:latin typeface="+mn-ea"/>
                        <a:ea typeface="+mn-ea"/>
                      </a:endParaRPr>
                    </a:p>
                  </a:txBody>
                  <a:tcPr anchor="ctr"/>
                </a:tc>
                <a:extLst>
                  <a:ext uri="{0D108BD9-81ED-4DB2-BD59-A6C34878D82A}">
                    <a16:rowId xmlns:a16="http://schemas.microsoft.com/office/drawing/2014/main" val="10001"/>
                  </a:ext>
                </a:extLst>
              </a:tr>
              <a:tr h="370840">
                <a:tc vMerge="1">
                  <a:txBody>
                    <a:bodyPr/>
                    <a:lstStyle/>
                    <a:p>
                      <a:endParaRPr lang="zh-CN" altLang="en-US" dirty="0"/>
                    </a:p>
                  </a:txBody>
                  <a:tcPr/>
                </a:tc>
                <a:tc>
                  <a:txBody>
                    <a:bodyPr/>
                    <a:lstStyle/>
                    <a:p>
                      <a:pPr algn="l"/>
                      <a:r>
                        <a:rPr lang="en-US" altLang="zh-CN" sz="2000" dirty="0"/>
                        <a:t>5</a:t>
                      </a:r>
                      <a:r>
                        <a:rPr lang="zh-CN" altLang="en-US" sz="2000" dirty="0"/>
                        <a:t>年以上</a:t>
                      </a:r>
                      <a:r>
                        <a:rPr lang="en-US" altLang="zh-CN" sz="2000" dirty="0"/>
                        <a:t>10</a:t>
                      </a:r>
                      <a:r>
                        <a:rPr lang="zh-CN" altLang="en-US" sz="2000" dirty="0"/>
                        <a:t>年以下</a:t>
                      </a:r>
                      <a:endParaRPr lang="zh-CN" altLang="en-US" sz="2000" b="1" dirty="0">
                        <a:latin typeface="+mn-ea"/>
                        <a:ea typeface="+mn-ea"/>
                      </a:endParaRPr>
                    </a:p>
                  </a:txBody>
                  <a:tcPr anchor="ctr"/>
                </a:tc>
                <a:tc>
                  <a:txBody>
                    <a:bodyPr/>
                    <a:lstStyle/>
                    <a:p>
                      <a:pPr algn="ctr"/>
                      <a:r>
                        <a:rPr lang="en-US" altLang="zh-CN" sz="2000" dirty="0"/>
                        <a:t>6</a:t>
                      </a:r>
                      <a:r>
                        <a:rPr lang="zh-CN" altLang="en-US" sz="2000" dirty="0"/>
                        <a:t>个月</a:t>
                      </a:r>
                      <a:endParaRPr lang="zh-CN" altLang="en-US" sz="2000" b="1" dirty="0">
                        <a:latin typeface="+mn-ea"/>
                        <a:ea typeface="+mn-ea"/>
                      </a:endParaRPr>
                    </a:p>
                  </a:txBody>
                  <a:tcPr anchor="ctr"/>
                </a:tc>
                <a:tc>
                  <a:txBody>
                    <a:bodyPr/>
                    <a:lstStyle/>
                    <a:p>
                      <a:pPr algn="ctr"/>
                      <a:r>
                        <a:rPr lang="en-US" altLang="zh-CN" sz="2000" dirty="0"/>
                        <a:t>12</a:t>
                      </a:r>
                      <a:r>
                        <a:rPr lang="zh-CN" altLang="en-US" sz="2000" dirty="0"/>
                        <a:t>个月</a:t>
                      </a:r>
                      <a:endParaRPr lang="zh-CN" altLang="en-US" sz="2000" b="1" dirty="0">
                        <a:latin typeface="+mn-ea"/>
                        <a:ea typeface="+mn-ea"/>
                      </a:endParaRPr>
                    </a:p>
                  </a:txBody>
                  <a:tcPr anchor="ctr"/>
                </a:tc>
                <a:extLst>
                  <a:ext uri="{0D108BD9-81ED-4DB2-BD59-A6C34878D82A}">
                    <a16:rowId xmlns:a16="http://schemas.microsoft.com/office/drawing/2014/main" val="10002"/>
                  </a:ext>
                </a:extLst>
              </a:tr>
              <a:tr h="370840">
                <a:tc rowSpan="5">
                  <a:txBody>
                    <a:bodyPr/>
                    <a:lstStyle/>
                    <a:p>
                      <a:pPr algn="ctr"/>
                      <a:r>
                        <a:rPr lang="en-US" altLang="zh-CN" sz="2000" dirty="0"/>
                        <a:t>10</a:t>
                      </a:r>
                      <a:r>
                        <a:rPr lang="zh-CN" altLang="en-US" sz="2000" dirty="0"/>
                        <a:t>年以上</a:t>
                      </a:r>
                      <a:endParaRPr lang="zh-CN" altLang="en-US" sz="2000" b="1" dirty="0">
                        <a:latin typeface="+mn-ea"/>
                        <a:ea typeface="+mn-ea"/>
                      </a:endParaRPr>
                    </a:p>
                  </a:txBody>
                  <a:tcPr anchor="ctr"/>
                </a:tc>
                <a:tc>
                  <a:txBody>
                    <a:bodyPr/>
                    <a:lstStyle/>
                    <a:p>
                      <a:pPr algn="l"/>
                      <a:r>
                        <a:rPr lang="en-US" altLang="zh-CN" sz="2000" dirty="0"/>
                        <a:t>5</a:t>
                      </a:r>
                      <a:r>
                        <a:rPr lang="zh-CN" altLang="en-US" sz="2000" dirty="0"/>
                        <a:t>年以下</a:t>
                      </a:r>
                      <a:endParaRPr lang="zh-CN" altLang="en-US" sz="2000" b="1" dirty="0">
                        <a:latin typeface="+mn-ea"/>
                        <a:ea typeface="+mn-ea"/>
                      </a:endParaRPr>
                    </a:p>
                  </a:txBody>
                  <a:tcPr anchor="ctr"/>
                </a:tc>
                <a:tc>
                  <a:txBody>
                    <a:bodyPr/>
                    <a:lstStyle/>
                    <a:p>
                      <a:pPr algn="ctr"/>
                      <a:r>
                        <a:rPr lang="en-US" altLang="zh-CN" sz="2000" dirty="0"/>
                        <a:t>6</a:t>
                      </a:r>
                      <a:r>
                        <a:rPr lang="zh-CN" altLang="en-US" sz="2000" dirty="0"/>
                        <a:t>个月</a:t>
                      </a:r>
                      <a:endParaRPr lang="zh-CN" altLang="en-US" sz="2000" b="1" dirty="0">
                        <a:latin typeface="+mn-ea"/>
                        <a:ea typeface="+mn-ea"/>
                      </a:endParaRPr>
                    </a:p>
                  </a:txBody>
                  <a:tcPr anchor="ctr"/>
                </a:tc>
                <a:tc>
                  <a:txBody>
                    <a:bodyPr/>
                    <a:lstStyle/>
                    <a:p>
                      <a:pPr algn="ctr"/>
                      <a:r>
                        <a:rPr lang="en-US" altLang="zh-CN" sz="2000" dirty="0"/>
                        <a:t>12</a:t>
                      </a:r>
                      <a:r>
                        <a:rPr lang="zh-CN" altLang="en-US" sz="2000" dirty="0"/>
                        <a:t>个月</a:t>
                      </a:r>
                      <a:endParaRPr lang="zh-CN" altLang="en-US" sz="2000" b="1" dirty="0">
                        <a:latin typeface="+mn-ea"/>
                        <a:ea typeface="+mn-ea"/>
                      </a:endParaRPr>
                    </a:p>
                  </a:txBody>
                  <a:tcPr anchor="ctr"/>
                </a:tc>
                <a:extLst>
                  <a:ext uri="{0D108BD9-81ED-4DB2-BD59-A6C34878D82A}">
                    <a16:rowId xmlns:a16="http://schemas.microsoft.com/office/drawing/2014/main" val="10003"/>
                  </a:ext>
                </a:extLst>
              </a:tr>
              <a:tr h="370840">
                <a:tc vMerge="1">
                  <a:txBody>
                    <a:bodyPr/>
                    <a:lstStyle/>
                    <a:p>
                      <a:endParaRPr lang="zh-CN" altLang="en-US" dirty="0"/>
                    </a:p>
                  </a:txBody>
                  <a:tcPr/>
                </a:tc>
                <a:tc>
                  <a:txBody>
                    <a:bodyPr/>
                    <a:lstStyle/>
                    <a:p>
                      <a:pPr algn="l"/>
                      <a:r>
                        <a:rPr lang="en-US" altLang="zh-CN" sz="2000" dirty="0"/>
                        <a:t>5</a:t>
                      </a:r>
                      <a:r>
                        <a:rPr lang="zh-CN" altLang="en-US" sz="2000" dirty="0"/>
                        <a:t>年以上</a:t>
                      </a:r>
                      <a:r>
                        <a:rPr lang="en-US" altLang="zh-CN" sz="2000" dirty="0"/>
                        <a:t>10</a:t>
                      </a:r>
                      <a:r>
                        <a:rPr lang="zh-CN" altLang="en-US" sz="2000" dirty="0"/>
                        <a:t>年以下</a:t>
                      </a:r>
                      <a:endParaRPr lang="zh-CN" altLang="en-US" sz="2000" b="1" dirty="0">
                        <a:latin typeface="+mn-ea"/>
                        <a:ea typeface="+mn-ea"/>
                      </a:endParaRPr>
                    </a:p>
                  </a:txBody>
                  <a:tcPr anchor="ctr"/>
                </a:tc>
                <a:tc>
                  <a:txBody>
                    <a:bodyPr/>
                    <a:lstStyle/>
                    <a:p>
                      <a:pPr algn="ctr"/>
                      <a:r>
                        <a:rPr lang="en-US" altLang="zh-CN" sz="2000" dirty="0"/>
                        <a:t>9</a:t>
                      </a:r>
                      <a:r>
                        <a:rPr lang="zh-CN" altLang="en-US" sz="2000" dirty="0"/>
                        <a:t>个月</a:t>
                      </a:r>
                      <a:endParaRPr lang="zh-CN" altLang="en-US" sz="2000" b="1" dirty="0">
                        <a:latin typeface="+mn-ea"/>
                        <a:ea typeface="+mn-ea"/>
                      </a:endParaRPr>
                    </a:p>
                  </a:txBody>
                  <a:tcPr anchor="ctr"/>
                </a:tc>
                <a:tc>
                  <a:txBody>
                    <a:bodyPr/>
                    <a:lstStyle/>
                    <a:p>
                      <a:pPr algn="ctr"/>
                      <a:r>
                        <a:rPr lang="en-US" altLang="zh-CN" sz="2000" dirty="0"/>
                        <a:t>15</a:t>
                      </a:r>
                      <a:r>
                        <a:rPr lang="zh-CN" altLang="en-US" sz="2000" dirty="0"/>
                        <a:t>个月</a:t>
                      </a:r>
                      <a:endParaRPr lang="zh-CN" altLang="en-US" sz="2000" b="1" dirty="0">
                        <a:latin typeface="+mn-ea"/>
                        <a:ea typeface="+mn-ea"/>
                      </a:endParaRPr>
                    </a:p>
                  </a:txBody>
                  <a:tcPr anchor="ctr"/>
                </a:tc>
                <a:extLst>
                  <a:ext uri="{0D108BD9-81ED-4DB2-BD59-A6C34878D82A}">
                    <a16:rowId xmlns:a16="http://schemas.microsoft.com/office/drawing/2014/main" val="10004"/>
                  </a:ext>
                </a:extLst>
              </a:tr>
              <a:tr h="370840">
                <a:tc vMerge="1">
                  <a:txBody>
                    <a:bodyPr/>
                    <a:lstStyle/>
                    <a:p>
                      <a:endParaRPr lang="zh-CN" altLang="en-US" dirty="0"/>
                    </a:p>
                  </a:txBody>
                  <a:tcPr/>
                </a:tc>
                <a:tc>
                  <a:txBody>
                    <a:bodyPr/>
                    <a:lstStyle/>
                    <a:p>
                      <a:pPr algn="l"/>
                      <a:r>
                        <a:rPr lang="en-US" altLang="zh-CN" sz="2000" dirty="0"/>
                        <a:t>10</a:t>
                      </a:r>
                      <a:r>
                        <a:rPr lang="zh-CN" altLang="en-US" sz="2000" dirty="0"/>
                        <a:t>年以上</a:t>
                      </a:r>
                      <a:r>
                        <a:rPr lang="en-US" altLang="zh-CN" sz="2000" dirty="0"/>
                        <a:t>5</a:t>
                      </a:r>
                      <a:r>
                        <a:rPr lang="zh-CN" altLang="en-US" sz="2000" dirty="0"/>
                        <a:t>年以下</a:t>
                      </a:r>
                      <a:endParaRPr lang="zh-CN" altLang="en-US" sz="2000" b="1" dirty="0">
                        <a:latin typeface="+mn-ea"/>
                        <a:ea typeface="+mn-ea"/>
                      </a:endParaRPr>
                    </a:p>
                  </a:txBody>
                  <a:tcPr anchor="ctr"/>
                </a:tc>
                <a:tc>
                  <a:txBody>
                    <a:bodyPr/>
                    <a:lstStyle/>
                    <a:p>
                      <a:pPr algn="ctr"/>
                      <a:r>
                        <a:rPr lang="en-US" altLang="zh-CN" sz="2000" dirty="0"/>
                        <a:t>12</a:t>
                      </a:r>
                      <a:r>
                        <a:rPr lang="zh-CN" altLang="en-US" sz="2000" dirty="0"/>
                        <a:t>个月</a:t>
                      </a:r>
                      <a:endParaRPr lang="zh-CN" altLang="en-US" sz="2000" b="1" dirty="0">
                        <a:latin typeface="+mn-ea"/>
                        <a:ea typeface="+mn-ea"/>
                      </a:endParaRPr>
                    </a:p>
                  </a:txBody>
                  <a:tcPr anchor="ctr"/>
                </a:tc>
                <a:tc>
                  <a:txBody>
                    <a:bodyPr/>
                    <a:lstStyle/>
                    <a:p>
                      <a:pPr algn="ctr"/>
                      <a:r>
                        <a:rPr lang="en-US" altLang="zh-CN" sz="2000" dirty="0"/>
                        <a:t>18</a:t>
                      </a:r>
                      <a:r>
                        <a:rPr lang="zh-CN" altLang="en-US" sz="2000" dirty="0"/>
                        <a:t>个月</a:t>
                      </a:r>
                      <a:endParaRPr lang="zh-CN" altLang="en-US" sz="2000" b="1" dirty="0">
                        <a:latin typeface="+mn-ea"/>
                        <a:ea typeface="+mn-ea"/>
                      </a:endParaRPr>
                    </a:p>
                  </a:txBody>
                  <a:tcPr anchor="ctr"/>
                </a:tc>
                <a:extLst>
                  <a:ext uri="{0D108BD9-81ED-4DB2-BD59-A6C34878D82A}">
                    <a16:rowId xmlns:a16="http://schemas.microsoft.com/office/drawing/2014/main" val="10005"/>
                  </a:ext>
                </a:extLst>
              </a:tr>
              <a:tr h="370840">
                <a:tc vMerge="1">
                  <a:txBody>
                    <a:bodyPr/>
                    <a:lstStyle/>
                    <a:p>
                      <a:endParaRPr lang="zh-CN" altLang="en-US" dirty="0"/>
                    </a:p>
                  </a:txBody>
                  <a:tcPr/>
                </a:tc>
                <a:tc>
                  <a:txBody>
                    <a:bodyPr/>
                    <a:lstStyle/>
                    <a:p>
                      <a:pPr algn="l"/>
                      <a:r>
                        <a:rPr lang="en-US" altLang="zh-CN" sz="2000" dirty="0"/>
                        <a:t>15</a:t>
                      </a:r>
                      <a:r>
                        <a:rPr lang="zh-CN" altLang="en-US" sz="2000" dirty="0"/>
                        <a:t>年以上</a:t>
                      </a:r>
                      <a:r>
                        <a:rPr lang="en-US" altLang="zh-CN" sz="2000" dirty="0"/>
                        <a:t>20</a:t>
                      </a:r>
                      <a:r>
                        <a:rPr lang="zh-CN" altLang="en-US" sz="2000" dirty="0"/>
                        <a:t>年以下</a:t>
                      </a:r>
                      <a:endParaRPr lang="zh-CN" altLang="en-US" sz="2000" b="1" dirty="0">
                        <a:latin typeface="+mn-ea"/>
                        <a:ea typeface="+mn-ea"/>
                      </a:endParaRPr>
                    </a:p>
                  </a:txBody>
                  <a:tcPr anchor="ctr"/>
                </a:tc>
                <a:tc>
                  <a:txBody>
                    <a:bodyPr/>
                    <a:lstStyle/>
                    <a:p>
                      <a:pPr algn="ctr"/>
                      <a:r>
                        <a:rPr lang="en-US" altLang="zh-CN" sz="2000" dirty="0"/>
                        <a:t>18</a:t>
                      </a:r>
                      <a:r>
                        <a:rPr lang="zh-CN" altLang="en-US" sz="2000" dirty="0"/>
                        <a:t>个月</a:t>
                      </a:r>
                      <a:endParaRPr lang="zh-CN" altLang="en-US" sz="2000" b="1" dirty="0">
                        <a:latin typeface="+mn-ea"/>
                        <a:ea typeface="+mn-ea"/>
                      </a:endParaRPr>
                    </a:p>
                  </a:txBody>
                  <a:tcPr anchor="ctr"/>
                </a:tc>
                <a:tc>
                  <a:txBody>
                    <a:bodyPr/>
                    <a:lstStyle/>
                    <a:p>
                      <a:pPr algn="ctr"/>
                      <a:r>
                        <a:rPr lang="en-US" altLang="zh-CN" sz="2000" dirty="0"/>
                        <a:t>24</a:t>
                      </a:r>
                      <a:r>
                        <a:rPr lang="zh-CN" altLang="en-US" sz="2000" dirty="0"/>
                        <a:t>个月</a:t>
                      </a:r>
                      <a:endParaRPr lang="zh-CN" altLang="en-US" sz="2000" b="1" dirty="0">
                        <a:latin typeface="+mn-ea"/>
                        <a:ea typeface="+mn-ea"/>
                      </a:endParaRPr>
                    </a:p>
                  </a:txBody>
                  <a:tcPr anchor="ctr"/>
                </a:tc>
                <a:extLst>
                  <a:ext uri="{0D108BD9-81ED-4DB2-BD59-A6C34878D82A}">
                    <a16:rowId xmlns:a16="http://schemas.microsoft.com/office/drawing/2014/main" val="10006"/>
                  </a:ext>
                </a:extLst>
              </a:tr>
              <a:tr h="370840">
                <a:tc vMerge="1">
                  <a:txBody>
                    <a:bodyPr/>
                    <a:lstStyle/>
                    <a:p>
                      <a:endParaRPr lang="zh-CN" altLang="en-US" dirty="0"/>
                    </a:p>
                  </a:txBody>
                  <a:tcPr/>
                </a:tc>
                <a:tc>
                  <a:txBody>
                    <a:bodyPr/>
                    <a:lstStyle/>
                    <a:p>
                      <a:pPr algn="l"/>
                      <a:r>
                        <a:rPr lang="en-US" altLang="zh-CN" sz="2000" dirty="0"/>
                        <a:t>20</a:t>
                      </a:r>
                      <a:r>
                        <a:rPr lang="zh-CN" altLang="en-US" sz="2000" dirty="0"/>
                        <a:t>年以上</a:t>
                      </a:r>
                      <a:endParaRPr lang="zh-CN" altLang="en-US" sz="2000" b="1" dirty="0">
                        <a:latin typeface="+mn-ea"/>
                        <a:ea typeface="+mn-ea"/>
                      </a:endParaRPr>
                    </a:p>
                  </a:txBody>
                  <a:tcPr anchor="ctr"/>
                </a:tc>
                <a:tc>
                  <a:txBody>
                    <a:bodyPr/>
                    <a:lstStyle/>
                    <a:p>
                      <a:pPr algn="ctr"/>
                      <a:r>
                        <a:rPr lang="en-US" altLang="zh-CN" sz="2000" dirty="0"/>
                        <a:t>24</a:t>
                      </a:r>
                      <a:r>
                        <a:rPr lang="zh-CN" altLang="en-US" sz="2000" dirty="0"/>
                        <a:t>个月</a:t>
                      </a:r>
                      <a:endParaRPr lang="zh-CN" altLang="en-US" sz="2000" b="1" dirty="0">
                        <a:latin typeface="+mn-ea"/>
                        <a:ea typeface="+mn-ea"/>
                      </a:endParaRPr>
                    </a:p>
                  </a:txBody>
                  <a:tcPr anchor="ctr"/>
                </a:tc>
                <a:tc>
                  <a:txBody>
                    <a:bodyPr/>
                    <a:lstStyle/>
                    <a:p>
                      <a:pPr algn="ctr"/>
                      <a:r>
                        <a:rPr lang="en-US" altLang="zh-CN" sz="2000" dirty="0"/>
                        <a:t>30</a:t>
                      </a:r>
                      <a:r>
                        <a:rPr lang="zh-CN" altLang="en-US" sz="2000" dirty="0"/>
                        <a:t>个月</a:t>
                      </a:r>
                      <a:endParaRPr lang="zh-CN" altLang="en-US" sz="2000" b="1" dirty="0">
                        <a:latin typeface="+mn-ea"/>
                        <a:ea typeface="+mn-ea"/>
                      </a:endParaRPr>
                    </a:p>
                  </a:txBody>
                  <a:tcPr anchor="ctr"/>
                </a:tc>
                <a:extLst>
                  <a:ext uri="{0D108BD9-81ED-4DB2-BD59-A6C34878D82A}">
                    <a16:rowId xmlns:a16="http://schemas.microsoft.com/office/drawing/2014/main" val="10007"/>
                  </a:ext>
                </a:extLst>
              </a:tr>
            </a:tbl>
          </a:graphicData>
        </a:graphic>
      </p:graphicFrame>
      <p:sp>
        <p:nvSpPr>
          <p:cNvPr id="85041" name="TextBox 11"/>
          <p:cNvSpPr txBox="1">
            <a:spLocks noChangeArrowheads="1"/>
          </p:cNvSpPr>
          <p:nvPr/>
        </p:nvSpPr>
        <p:spPr bwMode="auto">
          <a:xfrm>
            <a:off x="1857375" y="4857750"/>
            <a:ext cx="7410450" cy="706438"/>
          </a:xfrm>
          <a:prstGeom prst="rect">
            <a:avLst/>
          </a:prstGeom>
          <a:noFill/>
          <a:ln w="9525">
            <a:noFill/>
            <a:miter lim="800000"/>
            <a:headEnd/>
            <a:tailEnd/>
          </a:ln>
        </p:spPr>
        <p:txBody>
          <a:bodyPr wrap="none">
            <a:spAutoFit/>
          </a:bodyPr>
          <a:lstStyle/>
          <a:p>
            <a:pPr algn="l"/>
            <a:r>
              <a:rPr lang="zh-CN" altLang="en-US" sz="2000" b="1">
                <a:latin typeface="楷体" pitchFamily="49" charset="-122"/>
                <a:ea typeface="楷体" pitchFamily="49" charset="-122"/>
              </a:rPr>
              <a:t>对于癌症、精神病、瘫痪等特殊疾病，</a:t>
            </a:r>
            <a:r>
              <a:rPr lang="en-US" altLang="zh-CN" sz="2000" b="1">
                <a:latin typeface="楷体" pitchFamily="49" charset="-122"/>
                <a:ea typeface="楷体" pitchFamily="49" charset="-122"/>
              </a:rPr>
              <a:t>24</a:t>
            </a:r>
            <a:r>
              <a:rPr lang="zh-CN" altLang="en-US" sz="2000" b="1">
                <a:latin typeface="楷体" pitchFamily="49" charset="-122"/>
                <a:ea typeface="楷体" pitchFamily="49" charset="-122"/>
              </a:rPr>
              <a:t>个月的医疗期内不</a:t>
            </a:r>
            <a:endParaRPr lang="en-US" altLang="zh-CN" sz="2000" b="1">
              <a:latin typeface="楷体" pitchFamily="49" charset="-122"/>
              <a:ea typeface="楷体" pitchFamily="49" charset="-122"/>
            </a:endParaRPr>
          </a:p>
          <a:p>
            <a:pPr algn="l"/>
            <a:r>
              <a:rPr lang="zh-CN" altLang="en-US" sz="2000" b="1">
                <a:latin typeface="楷体" pitchFamily="49" charset="-122"/>
                <a:ea typeface="楷体" pitchFamily="49" charset="-122"/>
              </a:rPr>
              <a:t>能痊愈的，经企业和当地劳动部门批准，可以适当延长医疗期。</a:t>
            </a:r>
          </a:p>
        </p:txBody>
      </p:sp>
    </p:spTree>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86020"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86021" name="Text Box 7"/>
          <p:cNvSpPr txBox="1">
            <a:spLocks noChangeArrowheads="1"/>
          </p:cNvSpPr>
          <p:nvPr/>
        </p:nvSpPr>
        <p:spPr bwMode="auto">
          <a:xfrm>
            <a:off x="285750" y="141288"/>
            <a:ext cx="2954338"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医疗期的期限和计算</a:t>
            </a:r>
            <a:endParaRPr lang="zh-CN" altLang="zh-CN" sz="2400">
              <a:solidFill>
                <a:schemeClr val="bg1"/>
              </a:solidFill>
              <a:latin typeface="Arial" pitchFamily="34" charset="0"/>
              <a:ea typeface="华康俪金黑W8" pitchFamily="1" charset="-122"/>
            </a:endParaRPr>
          </a:p>
        </p:txBody>
      </p:sp>
      <p:sp>
        <p:nvSpPr>
          <p:cNvPr id="11" name="矩形 10"/>
          <p:cNvSpPr/>
          <p:nvPr/>
        </p:nvSpPr>
        <p:spPr>
          <a:xfrm>
            <a:off x="4000500" y="998538"/>
            <a:ext cx="4572000" cy="64293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zh-CN" sz="2800" b="1" dirty="0"/>
              <a:t>案例十</a:t>
            </a:r>
            <a:r>
              <a:rPr lang="zh-CN" altLang="en-US" sz="2800" b="1" dirty="0"/>
              <a:t>七</a:t>
            </a:r>
            <a:r>
              <a:rPr lang="zh-CN" altLang="zh-CN" sz="2800" b="1" dirty="0"/>
              <a:t>：医疗期的计算</a:t>
            </a:r>
            <a:endParaRPr lang="zh-CN" altLang="zh-CN" sz="2800" dirty="0"/>
          </a:p>
        </p:txBody>
      </p:sp>
      <p:sp>
        <p:nvSpPr>
          <p:cNvPr id="86023" name="TextBox 12"/>
          <p:cNvSpPr txBox="1">
            <a:spLocks noChangeArrowheads="1"/>
          </p:cNvSpPr>
          <p:nvPr/>
        </p:nvSpPr>
        <p:spPr bwMode="auto">
          <a:xfrm>
            <a:off x="285750" y="1712913"/>
            <a:ext cx="8307388" cy="3616325"/>
          </a:xfrm>
          <a:prstGeom prst="rect">
            <a:avLst/>
          </a:prstGeom>
          <a:noFill/>
          <a:ln w="9525">
            <a:noFill/>
            <a:miter lim="800000"/>
            <a:headEnd/>
            <a:tailEnd/>
          </a:ln>
        </p:spPr>
        <p:txBody>
          <a:bodyPr wrap="none">
            <a:spAutoFit/>
          </a:bodyPr>
          <a:lstStyle/>
          <a:p>
            <a:pPr algn="l">
              <a:lnSpc>
                <a:spcPts val="4000"/>
              </a:lnSpc>
            </a:pPr>
            <a:r>
              <a:rPr lang="en-US" altLang="zh-CN" sz="2800" b="1">
                <a:latin typeface="宋体" pitchFamily="2" charset="-122"/>
              </a:rPr>
              <a:t>    </a:t>
            </a:r>
            <a:r>
              <a:rPr lang="zh-CN" altLang="zh-CN" sz="2800" b="1">
                <a:latin typeface="宋体" pitchFamily="2" charset="-122"/>
              </a:rPr>
              <a:t>高某</a:t>
            </a:r>
            <a:r>
              <a:rPr lang="en-US" altLang="zh-CN" sz="2800" b="1">
                <a:latin typeface="宋体" pitchFamily="2" charset="-122"/>
              </a:rPr>
              <a:t>2004</a:t>
            </a:r>
            <a:r>
              <a:rPr lang="zh-CN" altLang="zh-CN" sz="2800" b="1">
                <a:latin typeface="宋体" pitchFamily="2" charset="-122"/>
              </a:rPr>
              <a:t>年</a:t>
            </a:r>
            <a:r>
              <a:rPr lang="en-US" altLang="zh-CN" sz="2800" b="1">
                <a:latin typeface="宋体" pitchFamily="2" charset="-122"/>
              </a:rPr>
              <a:t>7</a:t>
            </a:r>
            <a:r>
              <a:rPr lang="zh-CN" altLang="zh-CN" sz="2800" b="1">
                <a:latin typeface="宋体" pitchFamily="2" charset="-122"/>
              </a:rPr>
              <a:t>月大学毕业，同年进入某外商投资</a:t>
            </a:r>
            <a:endParaRPr lang="en-US" altLang="zh-CN" sz="2800" b="1">
              <a:latin typeface="宋体" pitchFamily="2" charset="-122"/>
            </a:endParaRPr>
          </a:p>
          <a:p>
            <a:pPr algn="l">
              <a:lnSpc>
                <a:spcPts val="4000"/>
              </a:lnSpc>
            </a:pPr>
            <a:r>
              <a:rPr lang="zh-CN" altLang="zh-CN" sz="2800" b="1">
                <a:latin typeface="宋体" pitchFamily="2" charset="-122"/>
              </a:rPr>
              <a:t>企业工作。</a:t>
            </a:r>
            <a:r>
              <a:rPr lang="en-US" altLang="zh-CN" sz="2800" b="1">
                <a:latin typeface="宋体" pitchFamily="2" charset="-122"/>
              </a:rPr>
              <a:t>2007</a:t>
            </a:r>
            <a:r>
              <a:rPr lang="zh-CN" altLang="zh-CN" sz="2800" b="1">
                <a:latin typeface="宋体" pitchFamily="2" charset="-122"/>
              </a:rPr>
              <a:t>年</a:t>
            </a:r>
            <a:r>
              <a:rPr lang="en-US" altLang="zh-CN" sz="2800" b="1">
                <a:latin typeface="宋体" pitchFamily="2" charset="-122"/>
              </a:rPr>
              <a:t>12</a:t>
            </a:r>
            <a:r>
              <a:rPr lang="zh-CN" altLang="zh-CN" sz="2800" b="1">
                <a:latin typeface="宋体" pitchFamily="2" charset="-122"/>
              </a:rPr>
              <a:t>月</a:t>
            </a:r>
            <a:r>
              <a:rPr lang="en-US" altLang="zh-CN" sz="2800" b="1">
                <a:latin typeface="宋体" pitchFamily="2" charset="-122"/>
              </a:rPr>
              <a:t>20</a:t>
            </a:r>
            <a:r>
              <a:rPr lang="zh-CN" altLang="zh-CN" sz="2800" b="1">
                <a:latin typeface="宋体" pitchFamily="2" charset="-122"/>
              </a:rPr>
              <a:t>日起病休，其中</a:t>
            </a:r>
            <a:r>
              <a:rPr lang="zh-CN" altLang="en-US" sz="2800" b="1">
                <a:latin typeface="宋体" pitchFamily="2" charset="-122"/>
              </a:rPr>
              <a:t>：</a:t>
            </a:r>
            <a:endParaRPr lang="en-US" altLang="zh-CN" sz="2800" b="1">
              <a:latin typeface="宋体" pitchFamily="2" charset="-122"/>
            </a:endParaRPr>
          </a:p>
          <a:p>
            <a:pPr algn="l">
              <a:lnSpc>
                <a:spcPts val="4000"/>
              </a:lnSpc>
            </a:pPr>
            <a:r>
              <a:rPr lang="en-US" altLang="zh-CN" sz="2800" b="1">
                <a:latin typeface="宋体" pitchFamily="2" charset="-122"/>
              </a:rPr>
              <a:t>    2007</a:t>
            </a:r>
            <a:r>
              <a:rPr lang="zh-CN" altLang="zh-CN" sz="2800" b="1">
                <a:latin typeface="宋体" pitchFamily="2" charset="-122"/>
              </a:rPr>
              <a:t>年</a:t>
            </a:r>
            <a:r>
              <a:rPr lang="en-US" altLang="zh-CN" sz="2800" b="1">
                <a:latin typeface="宋体" pitchFamily="2" charset="-122"/>
              </a:rPr>
              <a:t>12</a:t>
            </a:r>
            <a:r>
              <a:rPr lang="zh-CN" altLang="zh-CN" sz="2800" b="1">
                <a:latin typeface="宋体" pitchFamily="2" charset="-122"/>
              </a:rPr>
              <a:t>月休</a:t>
            </a:r>
            <a:r>
              <a:rPr lang="en-US" altLang="zh-CN" sz="2800" b="1">
                <a:latin typeface="宋体" pitchFamily="2" charset="-122"/>
              </a:rPr>
              <a:t>11</a:t>
            </a:r>
            <a:r>
              <a:rPr lang="zh-CN" altLang="zh-CN" sz="2800" b="1">
                <a:latin typeface="宋体" pitchFamily="2" charset="-122"/>
              </a:rPr>
              <a:t>天</a:t>
            </a:r>
            <a:r>
              <a:rPr lang="en-US" altLang="zh-CN" sz="2800" b="1">
                <a:latin typeface="宋体" pitchFamily="2" charset="-122"/>
              </a:rPr>
              <a:t>     2008</a:t>
            </a:r>
            <a:r>
              <a:rPr lang="zh-CN" altLang="zh-CN" sz="2800" b="1">
                <a:latin typeface="宋体" pitchFamily="2" charset="-122"/>
              </a:rPr>
              <a:t>年</a:t>
            </a:r>
            <a:r>
              <a:rPr lang="en-US" altLang="zh-CN" sz="2800" b="1">
                <a:latin typeface="宋体" pitchFamily="2" charset="-122"/>
              </a:rPr>
              <a:t>1</a:t>
            </a:r>
            <a:r>
              <a:rPr lang="zh-CN" altLang="zh-CN" sz="2800" b="1">
                <a:latin typeface="宋体" pitchFamily="2" charset="-122"/>
              </a:rPr>
              <a:t>月休</a:t>
            </a:r>
            <a:r>
              <a:rPr lang="en-US" altLang="zh-CN" sz="2800" b="1">
                <a:latin typeface="宋体" pitchFamily="2" charset="-122"/>
              </a:rPr>
              <a:t>31</a:t>
            </a:r>
            <a:r>
              <a:rPr lang="zh-CN" altLang="zh-CN" sz="2800" b="1">
                <a:latin typeface="宋体" pitchFamily="2" charset="-122"/>
              </a:rPr>
              <a:t>天</a:t>
            </a:r>
            <a:endParaRPr lang="en-US" altLang="zh-CN" sz="2800" b="1">
              <a:latin typeface="宋体" pitchFamily="2" charset="-122"/>
            </a:endParaRPr>
          </a:p>
          <a:p>
            <a:pPr algn="l">
              <a:lnSpc>
                <a:spcPts val="4000"/>
              </a:lnSpc>
            </a:pPr>
            <a:r>
              <a:rPr lang="en-US" altLang="zh-CN" sz="2800" b="1">
                <a:latin typeface="宋体" pitchFamily="2" charset="-122"/>
              </a:rPr>
              <a:t>    2008</a:t>
            </a:r>
            <a:r>
              <a:rPr lang="zh-CN" altLang="zh-CN" sz="2800" b="1">
                <a:latin typeface="宋体" pitchFamily="2" charset="-122"/>
              </a:rPr>
              <a:t>年</a:t>
            </a:r>
            <a:r>
              <a:rPr lang="en-US" altLang="zh-CN" sz="2800" b="1">
                <a:latin typeface="宋体" pitchFamily="2" charset="-122"/>
              </a:rPr>
              <a:t>5</a:t>
            </a:r>
            <a:r>
              <a:rPr lang="zh-CN" altLang="zh-CN" sz="2800" b="1">
                <a:latin typeface="宋体" pitchFamily="2" charset="-122"/>
              </a:rPr>
              <a:t>月休</a:t>
            </a:r>
            <a:r>
              <a:rPr lang="en-US" altLang="zh-CN" sz="2800" b="1">
                <a:latin typeface="宋体" pitchFamily="2" charset="-122"/>
              </a:rPr>
              <a:t>9</a:t>
            </a:r>
            <a:r>
              <a:rPr lang="zh-CN" altLang="zh-CN" sz="2800" b="1">
                <a:latin typeface="宋体" pitchFamily="2" charset="-122"/>
              </a:rPr>
              <a:t>天</a:t>
            </a:r>
            <a:r>
              <a:rPr lang="en-US" altLang="zh-CN" sz="2800" b="1">
                <a:latin typeface="宋体" pitchFamily="2" charset="-122"/>
              </a:rPr>
              <a:t>       2008</a:t>
            </a:r>
            <a:r>
              <a:rPr lang="zh-CN" altLang="zh-CN" sz="2800" b="1">
                <a:latin typeface="宋体" pitchFamily="2" charset="-122"/>
              </a:rPr>
              <a:t>年</a:t>
            </a:r>
            <a:r>
              <a:rPr lang="en-US" altLang="zh-CN" sz="2800" b="1">
                <a:latin typeface="宋体" pitchFamily="2" charset="-122"/>
              </a:rPr>
              <a:t>6</a:t>
            </a:r>
            <a:r>
              <a:rPr lang="zh-CN" altLang="zh-CN" sz="2800" b="1">
                <a:latin typeface="宋体" pitchFamily="2" charset="-122"/>
              </a:rPr>
              <a:t>月休</a:t>
            </a:r>
            <a:r>
              <a:rPr lang="en-US" altLang="zh-CN" sz="2800" b="1">
                <a:latin typeface="宋体" pitchFamily="2" charset="-122"/>
              </a:rPr>
              <a:t>30</a:t>
            </a:r>
            <a:r>
              <a:rPr lang="zh-CN" altLang="zh-CN" sz="2800" b="1">
                <a:latin typeface="宋体" pitchFamily="2" charset="-122"/>
              </a:rPr>
              <a:t>天</a:t>
            </a:r>
            <a:endParaRPr lang="en-US" altLang="zh-CN" sz="2800" b="1">
              <a:latin typeface="宋体" pitchFamily="2" charset="-122"/>
            </a:endParaRPr>
          </a:p>
          <a:p>
            <a:pPr algn="l">
              <a:lnSpc>
                <a:spcPts val="4000"/>
              </a:lnSpc>
            </a:pPr>
            <a:r>
              <a:rPr lang="en-US" altLang="zh-CN" sz="2800" b="1">
                <a:latin typeface="宋体" pitchFamily="2" charset="-122"/>
              </a:rPr>
              <a:t>    2008</a:t>
            </a:r>
            <a:r>
              <a:rPr lang="zh-CN" altLang="zh-CN" sz="2800" b="1">
                <a:latin typeface="宋体" pitchFamily="2" charset="-122"/>
              </a:rPr>
              <a:t>年</a:t>
            </a:r>
            <a:r>
              <a:rPr lang="en-US" altLang="zh-CN" sz="2800" b="1">
                <a:latin typeface="宋体" pitchFamily="2" charset="-122"/>
              </a:rPr>
              <a:t>7</a:t>
            </a:r>
            <a:r>
              <a:rPr lang="zh-CN" altLang="zh-CN" sz="2800" b="1">
                <a:latin typeface="宋体" pitchFamily="2" charset="-122"/>
              </a:rPr>
              <a:t>月休</a:t>
            </a:r>
            <a:r>
              <a:rPr lang="en-US" altLang="zh-CN" sz="2800" b="1">
                <a:latin typeface="宋体" pitchFamily="2" charset="-122"/>
              </a:rPr>
              <a:t>31</a:t>
            </a:r>
            <a:r>
              <a:rPr lang="zh-CN" altLang="zh-CN" sz="2800" b="1">
                <a:latin typeface="宋体" pitchFamily="2" charset="-122"/>
              </a:rPr>
              <a:t>天</a:t>
            </a:r>
            <a:r>
              <a:rPr lang="en-US" altLang="zh-CN" sz="2800" b="1">
                <a:latin typeface="宋体" pitchFamily="2" charset="-122"/>
              </a:rPr>
              <a:t>      2008</a:t>
            </a:r>
            <a:r>
              <a:rPr lang="zh-CN" altLang="zh-CN" sz="2800" b="1">
                <a:latin typeface="宋体" pitchFamily="2" charset="-122"/>
              </a:rPr>
              <a:t>年</a:t>
            </a:r>
            <a:r>
              <a:rPr lang="en-US" altLang="zh-CN" sz="2800" b="1">
                <a:latin typeface="宋体" pitchFamily="2" charset="-122"/>
              </a:rPr>
              <a:t>8</a:t>
            </a:r>
            <a:r>
              <a:rPr lang="zh-CN" altLang="zh-CN" sz="2800" b="1">
                <a:latin typeface="宋体" pitchFamily="2" charset="-122"/>
              </a:rPr>
              <a:t>月</a:t>
            </a:r>
            <a:r>
              <a:rPr lang="en-US" altLang="zh-CN" sz="2800" b="1">
                <a:latin typeface="宋体" pitchFamily="2" charset="-122"/>
              </a:rPr>
              <a:t>1</a:t>
            </a:r>
            <a:r>
              <a:rPr lang="zh-CN" altLang="zh-CN" sz="2800" b="1">
                <a:latin typeface="宋体" pitchFamily="2" charset="-122"/>
              </a:rPr>
              <a:t>日</a:t>
            </a:r>
            <a:endParaRPr lang="en-US" altLang="zh-CN" sz="2800" b="1">
              <a:latin typeface="宋体" pitchFamily="2" charset="-122"/>
            </a:endParaRPr>
          </a:p>
          <a:p>
            <a:pPr algn="l">
              <a:lnSpc>
                <a:spcPts val="4000"/>
              </a:lnSpc>
            </a:pPr>
            <a:r>
              <a:rPr lang="en-US" altLang="zh-CN" sz="2800" b="1">
                <a:latin typeface="宋体" pitchFamily="2" charset="-122"/>
              </a:rPr>
              <a:t>    </a:t>
            </a:r>
            <a:r>
              <a:rPr lang="zh-CN" altLang="zh-CN" sz="2800" b="1">
                <a:latin typeface="宋体" pitchFamily="2" charset="-122"/>
              </a:rPr>
              <a:t>公司以医疗期超过</a:t>
            </a:r>
            <a:r>
              <a:rPr lang="en-US" altLang="zh-CN" sz="2800" b="1">
                <a:latin typeface="宋体" pitchFamily="2" charset="-122"/>
              </a:rPr>
              <a:t>3</a:t>
            </a:r>
            <a:r>
              <a:rPr lang="zh-CN" altLang="zh-CN" sz="2800" b="1">
                <a:latin typeface="宋体" pitchFamily="2" charset="-122"/>
              </a:rPr>
              <a:t>个月为由与高某解除劳动关</a:t>
            </a:r>
            <a:endParaRPr lang="en-US" altLang="zh-CN" sz="2800" b="1">
              <a:latin typeface="宋体" pitchFamily="2" charset="-122"/>
            </a:endParaRPr>
          </a:p>
          <a:p>
            <a:pPr algn="l">
              <a:lnSpc>
                <a:spcPts val="4000"/>
              </a:lnSpc>
            </a:pPr>
            <a:r>
              <a:rPr lang="zh-CN" altLang="zh-CN" sz="2800" b="1">
                <a:latin typeface="宋体" pitchFamily="2" charset="-122"/>
              </a:rPr>
              <a:t>系。请问，高某的医疗期是否已经届满？</a:t>
            </a:r>
          </a:p>
        </p:txBody>
      </p:sp>
    </p:spTree>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87044"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87045" name="Text Box 7"/>
          <p:cNvSpPr txBox="1">
            <a:spLocks noChangeArrowheads="1"/>
          </p:cNvSpPr>
          <p:nvPr/>
        </p:nvSpPr>
        <p:spPr bwMode="auto">
          <a:xfrm>
            <a:off x="285750" y="141288"/>
            <a:ext cx="2954338"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医疗期的期限和计算</a:t>
            </a:r>
            <a:endParaRPr lang="zh-CN" altLang="zh-CN" sz="2400">
              <a:solidFill>
                <a:schemeClr val="bg1"/>
              </a:solidFill>
              <a:latin typeface="Arial" pitchFamily="34" charset="0"/>
              <a:ea typeface="华康俪金黑W8" pitchFamily="1" charset="-122"/>
            </a:endParaRPr>
          </a:p>
        </p:txBody>
      </p:sp>
      <p:sp>
        <p:nvSpPr>
          <p:cNvPr id="9" name="矩形 8"/>
          <p:cNvSpPr/>
          <p:nvPr/>
        </p:nvSpPr>
        <p:spPr>
          <a:xfrm>
            <a:off x="0" y="5429250"/>
            <a:ext cx="9161463" cy="284163"/>
          </a:xfrm>
          <a:prstGeom prst="rect">
            <a:avLst/>
          </a:prstGeom>
          <a:solidFill>
            <a:schemeClr val="accent1">
              <a:lumMod val="60000"/>
              <a:lumOff val="40000"/>
            </a:schemeClr>
          </a:solidFill>
          <a:ln>
            <a:solidFill>
              <a:schemeClr val="tx2">
                <a:lumMod val="60000"/>
                <a:lumOff val="40000"/>
              </a:schemeClr>
            </a:solidFill>
          </a:ln>
        </p:spPr>
        <p:style>
          <a:lnRef idx="2">
            <a:schemeClr val="accent2"/>
          </a:lnRef>
          <a:fillRef idx="1">
            <a:schemeClr val="lt1"/>
          </a:fillRef>
          <a:effectRef idx="0">
            <a:schemeClr val="accent2"/>
          </a:effectRef>
          <a:fontRef idx="minor">
            <a:schemeClr val="dk1"/>
          </a:fontRef>
        </p:style>
        <p:txBody>
          <a:bodyPr anchor="ctr"/>
          <a:lstStyle/>
          <a:p>
            <a:pPr>
              <a:defRPr/>
            </a:pPr>
            <a:endParaRPr lang="zh-CN" altLang="en-US"/>
          </a:p>
        </p:txBody>
      </p:sp>
      <p:sp>
        <p:nvSpPr>
          <p:cNvPr id="87048" name="TextBox 11"/>
          <p:cNvSpPr txBox="1">
            <a:spLocks noChangeArrowheads="1"/>
          </p:cNvSpPr>
          <p:nvPr/>
        </p:nvSpPr>
        <p:spPr bwMode="auto">
          <a:xfrm>
            <a:off x="787196" y="1416546"/>
            <a:ext cx="5141913" cy="3224213"/>
          </a:xfrm>
          <a:prstGeom prst="rect">
            <a:avLst/>
          </a:prstGeom>
          <a:noFill/>
          <a:ln w="9525">
            <a:noFill/>
            <a:miter lim="800000"/>
            <a:headEnd/>
            <a:tailEnd/>
          </a:ln>
        </p:spPr>
        <p:txBody>
          <a:bodyPr wrap="none">
            <a:spAutoFit/>
          </a:bodyPr>
          <a:lstStyle/>
          <a:p>
            <a:pPr algn="l">
              <a:lnSpc>
                <a:spcPct val="150000"/>
              </a:lnSpc>
              <a:buFont typeface="Wingdings" pitchFamily="2" charset="2"/>
              <a:buChar char="n"/>
            </a:pPr>
            <a:r>
              <a:rPr lang="zh-CN" altLang="zh-CN" sz="2800" b="1" dirty="0">
                <a:latin typeface="宋体" pitchFamily="2" charset="-122"/>
              </a:rPr>
              <a:t>公休和法定节假日是否包含在</a:t>
            </a:r>
            <a:endParaRPr lang="en-US" altLang="zh-CN" sz="2800" b="1" dirty="0">
              <a:latin typeface="宋体" pitchFamily="2" charset="-122"/>
            </a:endParaRPr>
          </a:p>
          <a:p>
            <a:pPr algn="l">
              <a:lnSpc>
                <a:spcPct val="150000"/>
              </a:lnSpc>
            </a:pPr>
            <a:r>
              <a:rPr lang="zh-CN" altLang="zh-CN" sz="2800" b="1" dirty="0">
                <a:latin typeface="宋体" pitchFamily="2" charset="-122"/>
              </a:rPr>
              <a:t>医疗期内？</a:t>
            </a:r>
            <a:endParaRPr lang="en-US" altLang="zh-CN" sz="2800" b="1" dirty="0">
              <a:latin typeface="宋体" pitchFamily="2" charset="-122"/>
            </a:endParaRPr>
          </a:p>
          <a:p>
            <a:pPr algn="l">
              <a:lnSpc>
                <a:spcPct val="150000"/>
              </a:lnSpc>
              <a:buFont typeface="Wingdings" pitchFamily="2" charset="2"/>
              <a:buChar char="n"/>
            </a:pPr>
            <a:r>
              <a:rPr lang="zh-CN" altLang="zh-CN" sz="2800" b="1" dirty="0">
                <a:latin typeface="宋体" pitchFamily="2" charset="-122"/>
              </a:rPr>
              <a:t>职工能享受多次医疗期吗？</a:t>
            </a:r>
            <a:endParaRPr lang="en-US" altLang="zh-CN" sz="2800" b="1" dirty="0">
              <a:latin typeface="宋体" pitchFamily="2" charset="-122"/>
            </a:endParaRPr>
          </a:p>
          <a:p>
            <a:pPr algn="l">
              <a:lnSpc>
                <a:spcPct val="150000"/>
              </a:lnSpc>
              <a:buFont typeface="Wingdings" pitchFamily="2" charset="2"/>
              <a:buChar char="n"/>
            </a:pPr>
            <a:r>
              <a:rPr lang="zh-CN" altLang="en-US" sz="2800" b="1" dirty="0">
                <a:latin typeface="宋体" pitchFamily="2" charset="-122"/>
              </a:rPr>
              <a:t>职工享受第二次医疗期，前一</a:t>
            </a:r>
            <a:endParaRPr lang="en-US" altLang="zh-CN" sz="2800" b="1" dirty="0">
              <a:latin typeface="宋体" pitchFamily="2" charset="-122"/>
            </a:endParaRPr>
          </a:p>
          <a:p>
            <a:pPr algn="l">
              <a:lnSpc>
                <a:spcPct val="150000"/>
              </a:lnSpc>
            </a:pPr>
            <a:r>
              <a:rPr lang="zh-CN" altLang="en-US" sz="2800" b="1" dirty="0">
                <a:latin typeface="宋体" pitchFamily="2" charset="-122"/>
              </a:rPr>
              <a:t>次医疗期算是工作时间吗？</a:t>
            </a:r>
          </a:p>
        </p:txBody>
      </p:sp>
    </p:spTree>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88068"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88069" name="Text Box 7"/>
          <p:cNvSpPr txBox="1">
            <a:spLocks noChangeArrowheads="1"/>
          </p:cNvSpPr>
          <p:nvPr/>
        </p:nvSpPr>
        <p:spPr bwMode="auto">
          <a:xfrm>
            <a:off x="285750" y="141288"/>
            <a:ext cx="449421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伤病员工的特殊权利和解雇保护</a:t>
            </a:r>
            <a:endParaRPr lang="zh-CN" altLang="zh-CN" sz="2400">
              <a:solidFill>
                <a:schemeClr val="bg1"/>
              </a:solidFill>
              <a:latin typeface="Arial" pitchFamily="34" charset="0"/>
              <a:ea typeface="华康俪金黑W8" pitchFamily="1" charset="-122"/>
            </a:endParaRPr>
          </a:p>
        </p:txBody>
      </p:sp>
      <p:sp>
        <p:nvSpPr>
          <p:cNvPr id="9" name="矩形 8"/>
          <p:cNvSpPr/>
          <p:nvPr/>
        </p:nvSpPr>
        <p:spPr>
          <a:xfrm>
            <a:off x="0" y="5429250"/>
            <a:ext cx="9161463" cy="284163"/>
          </a:xfrm>
          <a:prstGeom prst="rect">
            <a:avLst/>
          </a:prstGeom>
          <a:solidFill>
            <a:schemeClr val="accent1">
              <a:lumMod val="60000"/>
              <a:lumOff val="40000"/>
            </a:schemeClr>
          </a:solidFill>
          <a:ln>
            <a:solidFill>
              <a:schemeClr val="tx2">
                <a:lumMod val="60000"/>
                <a:lumOff val="40000"/>
              </a:schemeClr>
            </a:solidFill>
          </a:ln>
        </p:spPr>
        <p:style>
          <a:lnRef idx="2">
            <a:schemeClr val="accent2"/>
          </a:lnRef>
          <a:fillRef idx="1">
            <a:schemeClr val="lt1"/>
          </a:fillRef>
          <a:effectRef idx="0">
            <a:schemeClr val="accent2"/>
          </a:effectRef>
          <a:fontRef idx="minor">
            <a:schemeClr val="dk1"/>
          </a:fontRef>
        </p:style>
        <p:txBody>
          <a:bodyPr anchor="ctr"/>
          <a:lstStyle/>
          <a:p>
            <a:pPr>
              <a:defRPr/>
            </a:pPr>
            <a:endParaRPr lang="zh-CN" altLang="en-US"/>
          </a:p>
        </p:txBody>
      </p:sp>
      <p:sp>
        <p:nvSpPr>
          <p:cNvPr id="88072" name="TextBox 10"/>
          <p:cNvSpPr txBox="1">
            <a:spLocks noChangeArrowheads="1"/>
          </p:cNvSpPr>
          <p:nvPr/>
        </p:nvSpPr>
        <p:spPr bwMode="auto">
          <a:xfrm>
            <a:off x="611560" y="1272530"/>
            <a:ext cx="5786437" cy="3376613"/>
          </a:xfrm>
          <a:prstGeom prst="rect">
            <a:avLst/>
          </a:prstGeom>
          <a:noFill/>
          <a:ln w="9525">
            <a:noFill/>
            <a:miter lim="800000"/>
            <a:headEnd/>
            <a:tailEnd/>
          </a:ln>
        </p:spPr>
        <p:txBody>
          <a:bodyPr>
            <a:spAutoFit/>
          </a:bodyPr>
          <a:lstStyle/>
          <a:p>
            <a:pPr algn="l">
              <a:lnSpc>
                <a:spcPts val="3200"/>
              </a:lnSpc>
              <a:buFont typeface="Wingdings" pitchFamily="2" charset="2"/>
              <a:buChar char="n"/>
            </a:pPr>
            <a:r>
              <a:rPr lang="zh-CN" altLang="zh-CN" sz="2000" b="1" dirty="0"/>
              <a:t>享受医疗保险待遇</a:t>
            </a:r>
            <a:r>
              <a:rPr lang="zh-CN" altLang="en-US" sz="2000" b="1" dirty="0"/>
              <a:t>：是否参加医疗保险</a:t>
            </a:r>
            <a:endParaRPr lang="en-US" altLang="zh-CN" sz="2000" b="1" dirty="0"/>
          </a:p>
          <a:p>
            <a:pPr algn="l">
              <a:lnSpc>
                <a:spcPts val="3200"/>
              </a:lnSpc>
              <a:buFont typeface="Wingdings" pitchFamily="2" charset="2"/>
              <a:buChar char="n"/>
            </a:pPr>
            <a:r>
              <a:rPr lang="zh-CN" altLang="zh-CN" sz="2000" b="1" dirty="0"/>
              <a:t>享受病假工资</a:t>
            </a:r>
            <a:r>
              <a:rPr lang="zh-CN" altLang="en-US" sz="2000" b="1" dirty="0"/>
              <a:t>：无特殊规定，不低于最低标准</a:t>
            </a:r>
            <a:endParaRPr lang="en-US" altLang="zh-CN" sz="2000" b="1" dirty="0"/>
          </a:p>
          <a:p>
            <a:pPr algn="l">
              <a:lnSpc>
                <a:spcPts val="3200"/>
              </a:lnSpc>
              <a:buFont typeface="Wingdings" pitchFamily="2" charset="2"/>
              <a:buChar char="n"/>
            </a:pPr>
            <a:r>
              <a:rPr lang="zh-CN" altLang="zh-CN" sz="2000" b="1" dirty="0">
                <a:solidFill>
                  <a:srgbClr val="FF0000"/>
                </a:solidFill>
              </a:rPr>
              <a:t>医疗期内</a:t>
            </a:r>
            <a:r>
              <a:rPr lang="zh-CN" altLang="zh-CN" sz="2000" b="1" dirty="0"/>
              <a:t>解除劳动合同的限制</a:t>
            </a:r>
            <a:r>
              <a:rPr lang="zh-CN" altLang="en-US" sz="2000" b="1" dirty="0"/>
              <a:t>：无过错和经济</a:t>
            </a:r>
            <a:endParaRPr lang="en-US" altLang="zh-CN" sz="2000" b="1" dirty="0"/>
          </a:p>
          <a:p>
            <a:pPr algn="l">
              <a:lnSpc>
                <a:spcPts val="3200"/>
              </a:lnSpc>
            </a:pPr>
            <a:r>
              <a:rPr lang="en-US" altLang="zh-CN" sz="2000" b="1" dirty="0"/>
              <a:t>  </a:t>
            </a:r>
            <a:r>
              <a:rPr lang="zh-CN" altLang="en-US" sz="2000" b="1" dirty="0"/>
              <a:t>性裁员</a:t>
            </a:r>
            <a:endParaRPr lang="en-US" altLang="zh-CN" sz="2000" b="1" dirty="0"/>
          </a:p>
          <a:p>
            <a:pPr algn="l">
              <a:lnSpc>
                <a:spcPts val="3200"/>
              </a:lnSpc>
              <a:buFont typeface="Wingdings" pitchFamily="2" charset="2"/>
              <a:buChar char="n"/>
            </a:pPr>
            <a:r>
              <a:rPr lang="zh-CN" altLang="zh-CN" sz="2000" b="1" dirty="0">
                <a:solidFill>
                  <a:srgbClr val="FF0000"/>
                </a:solidFill>
              </a:rPr>
              <a:t>医疗期满</a:t>
            </a:r>
            <a:r>
              <a:rPr lang="zh-CN" altLang="en-US" sz="2000" b="1" dirty="0"/>
              <a:t>解除</a:t>
            </a:r>
            <a:r>
              <a:rPr lang="zh-CN" altLang="zh-CN" sz="2000" b="1" dirty="0"/>
              <a:t>劳动合同的限制</a:t>
            </a:r>
            <a:r>
              <a:rPr lang="zh-CN" altLang="en-US" sz="2000" b="1" dirty="0"/>
              <a:t>：</a:t>
            </a:r>
            <a:endParaRPr lang="en-US" altLang="zh-CN" sz="2000" b="1" dirty="0"/>
          </a:p>
          <a:p>
            <a:pPr algn="l">
              <a:lnSpc>
                <a:spcPts val="3200"/>
              </a:lnSpc>
              <a:buFont typeface="Wingdings" pitchFamily="2" charset="2"/>
              <a:buChar char="n"/>
            </a:pPr>
            <a:r>
              <a:rPr lang="zh-CN" altLang="en-US" sz="2000" b="1" dirty="0"/>
              <a:t>医疗期内终止劳动合同的限制：顺延至医疗期满</a:t>
            </a:r>
            <a:endParaRPr lang="en-US" altLang="zh-CN" sz="2000" b="1" dirty="0"/>
          </a:p>
          <a:p>
            <a:pPr algn="l">
              <a:lnSpc>
                <a:spcPts val="3200"/>
              </a:lnSpc>
              <a:buFont typeface="Wingdings" pitchFamily="2" charset="2"/>
              <a:buChar char="n"/>
            </a:pPr>
            <a:r>
              <a:rPr lang="zh-CN" altLang="zh-CN" sz="2000" b="1" dirty="0"/>
              <a:t>医疗期满解除终止劳动合同的成本</a:t>
            </a:r>
            <a:r>
              <a:rPr lang="zh-CN" altLang="en-US" sz="2000" b="1" dirty="0"/>
              <a:t>：经济补偿</a:t>
            </a:r>
            <a:endParaRPr lang="en-US" altLang="zh-CN" sz="2000" b="1" dirty="0"/>
          </a:p>
          <a:p>
            <a:pPr algn="l">
              <a:lnSpc>
                <a:spcPts val="3200"/>
              </a:lnSpc>
            </a:pPr>
            <a:r>
              <a:rPr lang="en-US" altLang="zh-CN" sz="2000" b="1" dirty="0"/>
              <a:t>  </a:t>
            </a:r>
            <a:r>
              <a:rPr lang="zh-CN" altLang="en-US" sz="2000" b="1" dirty="0"/>
              <a:t>金、代通金、</a:t>
            </a:r>
            <a:r>
              <a:rPr lang="zh-CN" altLang="en-US" sz="2000" b="1" dirty="0">
                <a:solidFill>
                  <a:srgbClr val="FF0000"/>
                </a:solidFill>
              </a:rPr>
              <a:t>医疗补助费（需作劳动能力鉴定）</a:t>
            </a:r>
            <a:r>
              <a:rPr lang="zh-CN" altLang="en-US" sz="2000" b="1" dirty="0"/>
              <a:t>。</a:t>
            </a:r>
            <a:endParaRPr lang="zh-CN" altLang="zh-CN" sz="2000" b="1" dirty="0"/>
          </a:p>
        </p:txBody>
      </p:sp>
    </p:spTree>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7463" y="5476875"/>
            <a:ext cx="9161463" cy="236538"/>
          </a:xfrm>
          <a:prstGeom prst="rect">
            <a:avLst/>
          </a:prstGeom>
          <a:solidFill>
            <a:schemeClr val="accent1">
              <a:lumMod val="60000"/>
              <a:lumOff val="40000"/>
            </a:schemeClr>
          </a:solidFill>
          <a:ln/>
        </p:spPr>
        <p:style>
          <a:lnRef idx="2">
            <a:schemeClr val="accent2"/>
          </a:lnRef>
          <a:fillRef idx="1">
            <a:schemeClr val="lt1"/>
          </a:fillRef>
          <a:effectRef idx="0">
            <a:schemeClr val="accent2"/>
          </a:effectRef>
          <a:fontRef idx="minor">
            <a:schemeClr val="dk1"/>
          </a:fontRef>
        </p:style>
        <p:txBody>
          <a:bodyPr anchor="ctr"/>
          <a:lstStyle/>
          <a:p>
            <a:pPr>
              <a:defRPr/>
            </a:pPr>
            <a:endParaRPr lang="zh-CN" altLang="en-US"/>
          </a:p>
        </p:txBody>
      </p:sp>
      <p:sp>
        <p:nvSpPr>
          <p:cNvPr id="89091" name="TextBox 7"/>
          <p:cNvSpPr txBox="1">
            <a:spLocks noChangeArrowheads="1"/>
          </p:cNvSpPr>
          <p:nvPr/>
        </p:nvSpPr>
        <p:spPr bwMode="auto">
          <a:xfrm>
            <a:off x="1498600" y="2559050"/>
            <a:ext cx="244475" cy="354013"/>
          </a:xfrm>
          <a:prstGeom prst="rect">
            <a:avLst/>
          </a:prstGeom>
          <a:noFill/>
          <a:ln w="9525">
            <a:noFill/>
            <a:miter lim="800000"/>
            <a:headEnd/>
            <a:tailEnd/>
          </a:ln>
        </p:spPr>
        <p:txBody>
          <a:bodyPr wrap="none">
            <a:spAutoFit/>
          </a:bodyPr>
          <a:lstStyle/>
          <a:p>
            <a:r>
              <a:rPr lang="en-US" altLang="zh-CN"/>
              <a:t> </a:t>
            </a:r>
            <a:endParaRPr lang="zh-CN" altLang="en-US"/>
          </a:p>
        </p:txBody>
      </p:sp>
      <p:sp>
        <p:nvSpPr>
          <p:cNvPr id="9" name="矩形 8"/>
          <p:cNvSpPr/>
          <p:nvPr/>
        </p:nvSpPr>
        <p:spPr>
          <a:xfrm>
            <a:off x="714375" y="2500313"/>
            <a:ext cx="1143000" cy="113030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400" b="1" dirty="0">
                <a:solidFill>
                  <a:schemeClr val="tx1"/>
                </a:solidFill>
              </a:rPr>
              <a:t>患病或</a:t>
            </a:r>
            <a:endParaRPr lang="en-US" altLang="zh-CN" sz="2400" b="1" dirty="0">
              <a:solidFill>
                <a:schemeClr val="tx1"/>
              </a:solidFill>
            </a:endParaRPr>
          </a:p>
          <a:p>
            <a:pPr>
              <a:defRPr/>
            </a:pPr>
            <a:r>
              <a:rPr lang="zh-CN" altLang="en-US" sz="2400" b="1" dirty="0">
                <a:solidFill>
                  <a:schemeClr val="tx1"/>
                </a:solidFill>
              </a:rPr>
              <a:t>非因工</a:t>
            </a:r>
            <a:endParaRPr lang="en-US" altLang="zh-CN" sz="2400" b="1" dirty="0">
              <a:solidFill>
                <a:schemeClr val="tx1"/>
              </a:solidFill>
            </a:endParaRPr>
          </a:p>
          <a:p>
            <a:pPr>
              <a:defRPr/>
            </a:pPr>
            <a:r>
              <a:rPr lang="zh-CN" altLang="en-US" sz="2400" b="1" dirty="0">
                <a:solidFill>
                  <a:schemeClr val="tx1"/>
                </a:solidFill>
              </a:rPr>
              <a:t>负伤</a:t>
            </a:r>
          </a:p>
        </p:txBody>
      </p:sp>
      <p:cxnSp>
        <p:nvCxnSpPr>
          <p:cNvPr id="37" name="直接连接符 36"/>
          <p:cNvCxnSpPr>
            <a:stCxn id="9" idx="3"/>
          </p:cNvCxnSpPr>
          <p:nvPr/>
        </p:nvCxnSpPr>
        <p:spPr>
          <a:xfrm flipV="1">
            <a:off x="1857375" y="2559050"/>
            <a:ext cx="785813" cy="50641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9" idx="3"/>
          </p:cNvCxnSpPr>
          <p:nvPr/>
        </p:nvCxnSpPr>
        <p:spPr>
          <a:xfrm>
            <a:off x="1857375" y="3065463"/>
            <a:ext cx="785813" cy="4460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2643188" y="1855788"/>
            <a:ext cx="1285875" cy="70326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000" b="1" dirty="0">
                <a:solidFill>
                  <a:schemeClr val="tx1"/>
                </a:solidFill>
              </a:rPr>
              <a:t>医疗期</a:t>
            </a:r>
            <a:endParaRPr lang="en-US" altLang="zh-CN" sz="2000" b="1" dirty="0">
              <a:solidFill>
                <a:schemeClr val="tx1"/>
              </a:solidFill>
            </a:endParaRPr>
          </a:p>
          <a:p>
            <a:pPr>
              <a:defRPr/>
            </a:pPr>
            <a:r>
              <a:rPr lang="zh-CN" altLang="en-US" sz="2000" b="1" dirty="0">
                <a:solidFill>
                  <a:schemeClr val="tx1"/>
                </a:solidFill>
              </a:rPr>
              <a:t>未满</a:t>
            </a:r>
          </a:p>
        </p:txBody>
      </p:sp>
      <p:sp>
        <p:nvSpPr>
          <p:cNvPr id="42" name="矩形 41"/>
          <p:cNvSpPr/>
          <p:nvPr/>
        </p:nvSpPr>
        <p:spPr>
          <a:xfrm>
            <a:off x="2643188" y="3357563"/>
            <a:ext cx="1285875" cy="68897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000" b="1" dirty="0">
                <a:solidFill>
                  <a:schemeClr val="tx1"/>
                </a:solidFill>
              </a:rPr>
              <a:t>医疗期</a:t>
            </a:r>
            <a:endParaRPr lang="en-US" altLang="zh-CN" sz="2000" b="1" dirty="0">
              <a:solidFill>
                <a:schemeClr val="tx1"/>
              </a:solidFill>
            </a:endParaRPr>
          </a:p>
          <a:p>
            <a:pPr>
              <a:defRPr/>
            </a:pPr>
            <a:r>
              <a:rPr lang="zh-CN" altLang="en-US" sz="2000" b="1" dirty="0">
                <a:solidFill>
                  <a:schemeClr val="tx1"/>
                </a:solidFill>
              </a:rPr>
              <a:t>届满</a:t>
            </a:r>
          </a:p>
        </p:txBody>
      </p:sp>
      <p:cxnSp>
        <p:nvCxnSpPr>
          <p:cNvPr id="44" name="直接箭头连接符 43"/>
          <p:cNvCxnSpPr>
            <a:stCxn id="40" idx="3"/>
            <a:endCxn id="45" idx="1"/>
          </p:cNvCxnSpPr>
          <p:nvPr/>
        </p:nvCxnSpPr>
        <p:spPr>
          <a:xfrm>
            <a:off x="3929063" y="2208213"/>
            <a:ext cx="500062" cy="5397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4429125" y="1963738"/>
            <a:ext cx="1857375" cy="59531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000" b="1" dirty="0">
                <a:solidFill>
                  <a:schemeClr val="tx1"/>
                </a:solidFill>
              </a:rPr>
              <a:t>劳动合同继续</a:t>
            </a:r>
          </a:p>
        </p:txBody>
      </p:sp>
      <p:cxnSp>
        <p:nvCxnSpPr>
          <p:cNvPr id="47" name="直接连接符 46"/>
          <p:cNvCxnSpPr>
            <a:stCxn id="42" idx="3"/>
          </p:cNvCxnSpPr>
          <p:nvPr/>
        </p:nvCxnSpPr>
        <p:spPr>
          <a:xfrm flipV="1">
            <a:off x="3929063" y="3392488"/>
            <a:ext cx="642937" cy="3095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42" idx="3"/>
          </p:cNvCxnSpPr>
          <p:nvPr/>
        </p:nvCxnSpPr>
        <p:spPr>
          <a:xfrm>
            <a:off x="3929063" y="3702050"/>
            <a:ext cx="642937" cy="3444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4572000" y="2797175"/>
            <a:ext cx="1143000" cy="71437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000" b="1" dirty="0">
                <a:solidFill>
                  <a:schemeClr val="tx1"/>
                </a:solidFill>
              </a:rPr>
              <a:t>能从事原工作</a:t>
            </a:r>
          </a:p>
        </p:txBody>
      </p:sp>
      <p:sp>
        <p:nvSpPr>
          <p:cNvPr id="54" name="矩形 53"/>
          <p:cNvSpPr/>
          <p:nvPr/>
        </p:nvSpPr>
        <p:spPr>
          <a:xfrm>
            <a:off x="4572000" y="3927475"/>
            <a:ext cx="1143000" cy="83343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000" b="1" dirty="0">
                <a:solidFill>
                  <a:schemeClr val="tx1"/>
                </a:solidFill>
              </a:rPr>
              <a:t>不能从事原工作</a:t>
            </a:r>
          </a:p>
        </p:txBody>
      </p:sp>
      <p:cxnSp>
        <p:nvCxnSpPr>
          <p:cNvPr id="57" name="直接箭头连接符 56"/>
          <p:cNvCxnSpPr/>
          <p:nvPr/>
        </p:nvCxnSpPr>
        <p:spPr>
          <a:xfrm>
            <a:off x="5715000" y="3094038"/>
            <a:ext cx="500063"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6215063" y="2797175"/>
            <a:ext cx="2143125" cy="654050"/>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000" b="1" dirty="0">
                <a:solidFill>
                  <a:schemeClr val="tx1"/>
                </a:solidFill>
              </a:rPr>
              <a:t>劳动合同继续</a:t>
            </a:r>
          </a:p>
        </p:txBody>
      </p:sp>
      <p:cxnSp>
        <p:nvCxnSpPr>
          <p:cNvPr id="59" name="直接箭头连接符 58"/>
          <p:cNvCxnSpPr/>
          <p:nvPr/>
        </p:nvCxnSpPr>
        <p:spPr>
          <a:xfrm>
            <a:off x="5715000" y="4403725"/>
            <a:ext cx="500063"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6215063" y="3570288"/>
            <a:ext cx="571500" cy="1666875"/>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1800" b="1" dirty="0">
                <a:solidFill>
                  <a:schemeClr val="tx1"/>
                </a:solidFill>
              </a:rPr>
              <a:t>另行安排工作</a:t>
            </a:r>
          </a:p>
        </p:txBody>
      </p:sp>
      <p:cxnSp>
        <p:nvCxnSpPr>
          <p:cNvPr id="61" name="直接箭头连接符 60"/>
          <p:cNvCxnSpPr/>
          <p:nvPr/>
        </p:nvCxnSpPr>
        <p:spPr>
          <a:xfrm>
            <a:off x="6786563" y="4046538"/>
            <a:ext cx="428625" cy="1587"/>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2" name="直接箭头连接符 61"/>
          <p:cNvCxnSpPr>
            <a:endCxn id="64" idx="1"/>
          </p:cNvCxnSpPr>
          <p:nvPr/>
        </p:nvCxnSpPr>
        <p:spPr>
          <a:xfrm>
            <a:off x="6786563" y="4879975"/>
            <a:ext cx="428625"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7215188" y="3689350"/>
            <a:ext cx="1785937" cy="595313"/>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1800" b="1" dirty="0">
                <a:solidFill>
                  <a:schemeClr val="tx1"/>
                </a:solidFill>
              </a:rPr>
              <a:t>能从事的，劳动关系继续</a:t>
            </a:r>
          </a:p>
        </p:txBody>
      </p:sp>
      <p:sp>
        <p:nvSpPr>
          <p:cNvPr id="64" name="矩形 63"/>
          <p:cNvSpPr/>
          <p:nvPr/>
        </p:nvSpPr>
        <p:spPr>
          <a:xfrm>
            <a:off x="7215188" y="4583113"/>
            <a:ext cx="1785937" cy="59531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1800" b="1" dirty="0">
                <a:solidFill>
                  <a:schemeClr val="tx1"/>
                </a:solidFill>
              </a:rPr>
              <a:t>仍不能从事的，解除合同</a:t>
            </a:r>
          </a:p>
        </p:txBody>
      </p:sp>
      <p:pic>
        <p:nvPicPr>
          <p:cNvPr id="89111" name="Picture 2" descr="顶条副本"/>
          <p:cNvPicPr>
            <a:picLocks noChangeAspect="1" noChangeArrowheads="1"/>
          </p:cNvPicPr>
          <p:nvPr/>
        </p:nvPicPr>
        <p:blipFill>
          <a:blip r:embed="rId2" cstate="print"/>
          <a:srcRect/>
          <a:stretch>
            <a:fillRect/>
          </a:stretch>
        </p:blipFill>
        <p:spPr bwMode="auto">
          <a:xfrm>
            <a:off x="0" y="0"/>
            <a:ext cx="9144000" cy="1036638"/>
          </a:xfrm>
          <a:prstGeom prst="rect">
            <a:avLst/>
          </a:prstGeom>
          <a:noFill/>
          <a:ln w="9525">
            <a:noFill/>
            <a:miter lim="800000"/>
            <a:headEnd/>
            <a:tailEnd/>
          </a:ln>
        </p:spPr>
      </p:pic>
      <p:sp>
        <p:nvSpPr>
          <p:cNvPr id="89112" name="Text Box 7"/>
          <p:cNvSpPr txBox="1">
            <a:spLocks noChangeArrowheads="1"/>
          </p:cNvSpPr>
          <p:nvPr/>
        </p:nvSpPr>
        <p:spPr bwMode="auto">
          <a:xfrm>
            <a:off x="285750" y="141288"/>
            <a:ext cx="449421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伤病员工的特殊权利和解雇保护</a:t>
            </a:r>
            <a:endParaRPr lang="zh-CN" altLang="zh-CN" sz="2400">
              <a:solidFill>
                <a:schemeClr val="bg1"/>
              </a:solidFill>
              <a:latin typeface="Arial" pitchFamily="34" charset="0"/>
              <a:ea typeface="华康俪金黑W8" pitchFamily="1" charset="-122"/>
            </a:endParaRPr>
          </a:p>
        </p:txBody>
      </p:sp>
    </p:spTree>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90116"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90117" name="Text Box 7"/>
          <p:cNvSpPr txBox="1">
            <a:spLocks noChangeArrowheads="1"/>
          </p:cNvSpPr>
          <p:nvPr/>
        </p:nvSpPr>
        <p:spPr bwMode="auto">
          <a:xfrm>
            <a:off x="285750" y="141288"/>
            <a:ext cx="2954338"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病假管理制度的设计</a:t>
            </a:r>
            <a:endParaRPr lang="zh-CN" altLang="zh-CN" sz="2400">
              <a:solidFill>
                <a:schemeClr val="bg1"/>
              </a:solidFill>
              <a:latin typeface="Arial" pitchFamily="34" charset="0"/>
              <a:ea typeface="华康俪金黑W8" pitchFamily="1" charset="-122"/>
            </a:endParaRPr>
          </a:p>
        </p:txBody>
      </p:sp>
      <p:sp>
        <p:nvSpPr>
          <p:cNvPr id="9" name="矩形 8"/>
          <p:cNvSpPr/>
          <p:nvPr/>
        </p:nvSpPr>
        <p:spPr>
          <a:xfrm>
            <a:off x="0" y="5429250"/>
            <a:ext cx="9161463" cy="284163"/>
          </a:xfrm>
          <a:prstGeom prst="rect">
            <a:avLst/>
          </a:prstGeom>
          <a:solidFill>
            <a:schemeClr val="accent1">
              <a:lumMod val="60000"/>
              <a:lumOff val="40000"/>
            </a:schemeClr>
          </a:solidFill>
          <a:ln>
            <a:solidFill>
              <a:schemeClr val="tx2">
                <a:lumMod val="60000"/>
                <a:lumOff val="40000"/>
              </a:schemeClr>
            </a:solidFill>
          </a:ln>
        </p:spPr>
        <p:style>
          <a:lnRef idx="2">
            <a:schemeClr val="accent2"/>
          </a:lnRef>
          <a:fillRef idx="1">
            <a:schemeClr val="lt1"/>
          </a:fillRef>
          <a:effectRef idx="0">
            <a:schemeClr val="accent2"/>
          </a:effectRef>
          <a:fontRef idx="minor">
            <a:schemeClr val="dk1"/>
          </a:fontRef>
        </p:style>
        <p:txBody>
          <a:bodyPr anchor="ctr"/>
          <a:lstStyle/>
          <a:p>
            <a:pPr>
              <a:defRPr/>
            </a:pPr>
            <a:endParaRPr lang="zh-CN" altLang="en-US"/>
          </a:p>
        </p:txBody>
      </p:sp>
      <p:pic>
        <p:nvPicPr>
          <p:cNvPr id="90119" name="Picture 2" descr="http://www.photophoto.cn/m73/146/042/1460420007.jpg"/>
          <p:cNvPicPr>
            <a:picLocks noChangeAspect="1" noChangeArrowheads="1"/>
          </p:cNvPicPr>
          <p:nvPr/>
        </p:nvPicPr>
        <p:blipFill>
          <a:blip r:embed="rId4" cstate="print"/>
          <a:srcRect/>
          <a:stretch>
            <a:fillRect/>
          </a:stretch>
        </p:blipFill>
        <p:spPr bwMode="auto">
          <a:xfrm>
            <a:off x="0" y="712788"/>
            <a:ext cx="3643313" cy="4651375"/>
          </a:xfrm>
          <a:prstGeom prst="rect">
            <a:avLst/>
          </a:prstGeom>
          <a:noFill/>
          <a:ln w="9525">
            <a:noFill/>
            <a:miter lim="800000"/>
            <a:headEnd/>
            <a:tailEnd/>
          </a:ln>
        </p:spPr>
      </p:pic>
      <p:sp>
        <p:nvSpPr>
          <p:cNvPr id="12" name="矩形 11"/>
          <p:cNvSpPr/>
          <p:nvPr/>
        </p:nvSpPr>
        <p:spPr>
          <a:xfrm>
            <a:off x="4214813" y="1784350"/>
            <a:ext cx="4572000" cy="2773363"/>
          </a:xfrm>
          <a:prstGeom prst="rect">
            <a:avLst/>
          </a:prstGeom>
        </p:spPr>
        <p:txBody>
          <a:bodyPr>
            <a:spAutoFit/>
          </a:bodyPr>
          <a:lstStyle/>
          <a:p>
            <a:pPr algn="l">
              <a:lnSpc>
                <a:spcPts val="4300"/>
              </a:lnSpc>
              <a:defRPr/>
            </a:pPr>
            <a:r>
              <a:rPr lang="en-US" altLang="zh-CN" sz="2800" b="1" dirty="0">
                <a:latin typeface="+mn-ea"/>
                <a:ea typeface="+mn-ea"/>
              </a:rPr>
              <a:t>    </a:t>
            </a:r>
            <a:r>
              <a:rPr lang="zh-CN" altLang="zh-CN" sz="2800" b="1" dirty="0">
                <a:latin typeface="+mn-ea"/>
                <a:ea typeface="+mn-ea"/>
              </a:rPr>
              <a:t>病假管理的重点在于用人单位的规章制度。结合本单位实际情况设计完善的病假管理制度，是病假管理的重中之重。</a:t>
            </a:r>
            <a:endParaRPr lang="zh-CN" altLang="en-US" sz="2800" b="1" dirty="0">
              <a:latin typeface="+mn-ea"/>
              <a:ea typeface="+mn-ea"/>
            </a:endParaRPr>
          </a:p>
        </p:txBody>
      </p:sp>
    </p:spTree>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91140"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91141" name="Text Box 7"/>
          <p:cNvSpPr txBox="1">
            <a:spLocks noChangeArrowheads="1"/>
          </p:cNvSpPr>
          <p:nvPr/>
        </p:nvSpPr>
        <p:spPr bwMode="auto">
          <a:xfrm>
            <a:off x="285750" y="141288"/>
            <a:ext cx="2954338"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病假管理制度的设计</a:t>
            </a:r>
            <a:endParaRPr lang="zh-CN" altLang="zh-CN" sz="2400">
              <a:solidFill>
                <a:schemeClr val="bg1"/>
              </a:solidFill>
              <a:latin typeface="Arial" pitchFamily="34" charset="0"/>
              <a:ea typeface="华康俪金黑W8" pitchFamily="1" charset="-122"/>
            </a:endParaRPr>
          </a:p>
        </p:txBody>
      </p:sp>
      <p:sp>
        <p:nvSpPr>
          <p:cNvPr id="9" name="矩形 8"/>
          <p:cNvSpPr/>
          <p:nvPr/>
        </p:nvSpPr>
        <p:spPr>
          <a:xfrm>
            <a:off x="0" y="5429250"/>
            <a:ext cx="9161463" cy="284163"/>
          </a:xfrm>
          <a:prstGeom prst="rect">
            <a:avLst/>
          </a:prstGeom>
          <a:solidFill>
            <a:schemeClr val="accent1">
              <a:lumMod val="60000"/>
              <a:lumOff val="40000"/>
            </a:schemeClr>
          </a:solidFill>
          <a:ln>
            <a:solidFill>
              <a:schemeClr val="tx2">
                <a:lumMod val="60000"/>
                <a:lumOff val="40000"/>
              </a:schemeClr>
            </a:solidFill>
          </a:ln>
        </p:spPr>
        <p:style>
          <a:lnRef idx="2">
            <a:schemeClr val="accent2"/>
          </a:lnRef>
          <a:fillRef idx="1">
            <a:schemeClr val="lt1"/>
          </a:fillRef>
          <a:effectRef idx="0">
            <a:schemeClr val="accent2"/>
          </a:effectRef>
          <a:fontRef idx="minor">
            <a:schemeClr val="dk1"/>
          </a:fontRef>
        </p:style>
        <p:txBody>
          <a:bodyPr anchor="ctr"/>
          <a:lstStyle/>
          <a:p>
            <a:pPr>
              <a:defRPr/>
            </a:pPr>
            <a:endParaRPr lang="zh-CN" altLang="en-US"/>
          </a:p>
        </p:txBody>
      </p:sp>
      <p:pic>
        <p:nvPicPr>
          <p:cNvPr id="91143" name="Picture 2" descr="http://www.photophoto.cn/m73/146/042/1460420007.jpg"/>
          <p:cNvPicPr>
            <a:picLocks noChangeAspect="1" noChangeArrowheads="1"/>
          </p:cNvPicPr>
          <p:nvPr/>
        </p:nvPicPr>
        <p:blipFill>
          <a:blip r:embed="rId4" cstate="print"/>
          <a:srcRect/>
          <a:stretch>
            <a:fillRect/>
          </a:stretch>
        </p:blipFill>
        <p:spPr bwMode="auto">
          <a:xfrm>
            <a:off x="0" y="712788"/>
            <a:ext cx="3643313" cy="4651375"/>
          </a:xfrm>
          <a:prstGeom prst="rect">
            <a:avLst/>
          </a:prstGeom>
          <a:noFill/>
          <a:ln w="9525">
            <a:noFill/>
            <a:miter lim="800000"/>
            <a:headEnd/>
            <a:tailEnd/>
          </a:ln>
        </p:spPr>
      </p:pic>
      <p:sp>
        <p:nvSpPr>
          <p:cNvPr id="91144" name="TextBox 9"/>
          <p:cNvSpPr txBox="1">
            <a:spLocks noChangeArrowheads="1"/>
          </p:cNvSpPr>
          <p:nvPr/>
        </p:nvSpPr>
        <p:spPr bwMode="auto">
          <a:xfrm>
            <a:off x="4714875" y="1641475"/>
            <a:ext cx="2962275" cy="3105150"/>
          </a:xfrm>
          <a:prstGeom prst="rect">
            <a:avLst/>
          </a:prstGeom>
          <a:noFill/>
          <a:ln w="9525">
            <a:noFill/>
            <a:miter lim="800000"/>
            <a:headEnd/>
            <a:tailEnd/>
          </a:ln>
        </p:spPr>
        <p:txBody>
          <a:bodyPr wrap="none">
            <a:spAutoFit/>
          </a:bodyPr>
          <a:lstStyle/>
          <a:p>
            <a:pPr algn="l">
              <a:lnSpc>
                <a:spcPts val="4800"/>
              </a:lnSpc>
              <a:buFont typeface="Wingdings" pitchFamily="2" charset="2"/>
              <a:buChar char="n"/>
            </a:pPr>
            <a:r>
              <a:rPr lang="zh-CN" altLang="zh-CN" sz="3200" b="1"/>
              <a:t>严格</a:t>
            </a:r>
            <a:r>
              <a:rPr lang="zh-CN" altLang="en-US" sz="3200" b="1"/>
              <a:t>请假</a:t>
            </a:r>
            <a:r>
              <a:rPr lang="zh-CN" altLang="zh-CN" sz="3200" b="1"/>
              <a:t>手续</a:t>
            </a:r>
            <a:endParaRPr lang="en-US" altLang="zh-CN" sz="3200" b="1"/>
          </a:p>
          <a:p>
            <a:pPr algn="l">
              <a:lnSpc>
                <a:spcPts val="4800"/>
              </a:lnSpc>
              <a:buFont typeface="Wingdings" pitchFamily="2" charset="2"/>
              <a:buChar char="n"/>
            </a:pPr>
            <a:r>
              <a:rPr lang="zh-CN" altLang="zh-CN" sz="3200" b="1"/>
              <a:t>建立复查制度</a:t>
            </a:r>
          </a:p>
          <a:p>
            <a:pPr algn="l">
              <a:lnSpc>
                <a:spcPts val="4800"/>
              </a:lnSpc>
              <a:buFont typeface="Wingdings" pitchFamily="2" charset="2"/>
              <a:buChar char="n"/>
            </a:pPr>
            <a:r>
              <a:rPr lang="zh-CN" altLang="zh-CN" sz="3200" b="1"/>
              <a:t>建立探访制度</a:t>
            </a:r>
          </a:p>
          <a:p>
            <a:pPr algn="l">
              <a:lnSpc>
                <a:spcPts val="4800"/>
              </a:lnSpc>
              <a:buFont typeface="Wingdings" pitchFamily="2" charset="2"/>
              <a:buChar char="n"/>
            </a:pPr>
            <a:r>
              <a:rPr lang="zh-CN" altLang="zh-CN" sz="3200" b="1"/>
              <a:t>建立激励制度</a:t>
            </a:r>
            <a:endParaRPr lang="en-US" altLang="zh-CN" sz="3200" b="1"/>
          </a:p>
          <a:p>
            <a:pPr algn="l">
              <a:lnSpc>
                <a:spcPts val="4800"/>
              </a:lnSpc>
              <a:buFont typeface="Wingdings" pitchFamily="2" charset="2"/>
              <a:buChar char="n"/>
            </a:pPr>
            <a:r>
              <a:rPr lang="zh-CN" altLang="zh-CN" sz="3200" b="1"/>
              <a:t>建立违纪制度</a:t>
            </a:r>
          </a:p>
        </p:txBody>
      </p:sp>
    </p:spTree>
  </p:cSld>
  <p:clrMapOvr>
    <a:masterClrMapping/>
  </p:clrMapOvr>
  <p:transition>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92164"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92165" name="Text Box 7"/>
          <p:cNvSpPr txBox="1">
            <a:spLocks noChangeArrowheads="1"/>
          </p:cNvSpPr>
          <p:nvPr/>
        </p:nvSpPr>
        <p:spPr bwMode="auto">
          <a:xfrm>
            <a:off x="285750" y="141288"/>
            <a:ext cx="2032000"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企业事假管理</a:t>
            </a:r>
            <a:endParaRPr lang="zh-CN" altLang="zh-CN" sz="2400">
              <a:solidFill>
                <a:schemeClr val="bg1"/>
              </a:solidFill>
              <a:latin typeface="Arial" pitchFamily="34" charset="0"/>
              <a:ea typeface="华康俪金黑W8" pitchFamily="1" charset="-122"/>
            </a:endParaRPr>
          </a:p>
        </p:txBody>
      </p:sp>
      <p:sp>
        <p:nvSpPr>
          <p:cNvPr id="9" name="矩形 8"/>
          <p:cNvSpPr/>
          <p:nvPr/>
        </p:nvSpPr>
        <p:spPr>
          <a:xfrm>
            <a:off x="0" y="5429250"/>
            <a:ext cx="9161463" cy="284163"/>
          </a:xfrm>
          <a:prstGeom prst="rect">
            <a:avLst/>
          </a:prstGeom>
          <a:solidFill>
            <a:schemeClr val="accent1">
              <a:lumMod val="60000"/>
              <a:lumOff val="40000"/>
            </a:schemeClr>
          </a:solidFill>
          <a:ln>
            <a:solidFill>
              <a:schemeClr val="tx2">
                <a:lumMod val="60000"/>
                <a:lumOff val="40000"/>
              </a:schemeClr>
            </a:solidFill>
          </a:ln>
        </p:spPr>
        <p:style>
          <a:lnRef idx="2">
            <a:schemeClr val="accent2"/>
          </a:lnRef>
          <a:fillRef idx="1">
            <a:schemeClr val="lt1"/>
          </a:fillRef>
          <a:effectRef idx="0">
            <a:schemeClr val="accent2"/>
          </a:effectRef>
          <a:fontRef idx="minor">
            <a:schemeClr val="dk1"/>
          </a:fontRef>
        </p:style>
        <p:txBody>
          <a:bodyPr anchor="ctr"/>
          <a:lstStyle/>
          <a:p>
            <a:pPr>
              <a:defRPr/>
            </a:pPr>
            <a:endParaRPr lang="zh-CN" altLang="en-US"/>
          </a:p>
        </p:txBody>
      </p:sp>
      <p:sp>
        <p:nvSpPr>
          <p:cNvPr id="92168" name="矩形 10"/>
          <p:cNvSpPr>
            <a:spLocks noChangeArrowheads="1"/>
          </p:cNvSpPr>
          <p:nvPr/>
        </p:nvSpPr>
        <p:spPr bwMode="auto">
          <a:xfrm>
            <a:off x="4572000" y="1998663"/>
            <a:ext cx="4572000" cy="2309812"/>
          </a:xfrm>
          <a:prstGeom prst="rect">
            <a:avLst/>
          </a:prstGeom>
          <a:noFill/>
          <a:ln w="9525">
            <a:noFill/>
            <a:miter lim="800000"/>
            <a:headEnd/>
            <a:tailEnd/>
          </a:ln>
        </p:spPr>
        <p:txBody>
          <a:bodyPr>
            <a:spAutoFit/>
          </a:bodyPr>
          <a:lstStyle/>
          <a:p>
            <a:pPr algn="l">
              <a:lnSpc>
                <a:spcPct val="150000"/>
              </a:lnSpc>
            </a:pPr>
            <a:r>
              <a:rPr lang="zh-CN" altLang="en-US" sz="3200" b="1"/>
              <a:t>事假</a:t>
            </a:r>
            <a:r>
              <a:rPr lang="zh-CN" altLang="zh-CN" sz="3200" b="1"/>
              <a:t>属于单位内部管理问题，取决于单位规章</a:t>
            </a:r>
            <a:endParaRPr lang="en-US" altLang="zh-CN" sz="3200" b="1"/>
          </a:p>
          <a:p>
            <a:pPr algn="l">
              <a:lnSpc>
                <a:spcPct val="150000"/>
              </a:lnSpc>
            </a:pPr>
            <a:r>
              <a:rPr lang="zh-CN" altLang="zh-CN" sz="3200" b="1"/>
              <a:t>制度的规定。</a:t>
            </a:r>
          </a:p>
        </p:txBody>
      </p:sp>
      <p:pic>
        <p:nvPicPr>
          <p:cNvPr id="2" name="图片 1">
            <a:extLst>
              <a:ext uri="{FF2B5EF4-FFF2-40B4-BE49-F238E27FC236}">
                <a16:creationId xmlns:a16="http://schemas.microsoft.com/office/drawing/2014/main" id="{BF10A9BA-485B-4990-A705-EE02CF7F0187}"/>
              </a:ext>
            </a:extLst>
          </p:cNvPr>
          <p:cNvPicPr>
            <a:picLocks noChangeAspect="1"/>
          </p:cNvPicPr>
          <p:nvPr/>
        </p:nvPicPr>
        <p:blipFill>
          <a:blip r:embed="rId4"/>
          <a:stretch>
            <a:fillRect/>
          </a:stretch>
        </p:blipFill>
        <p:spPr>
          <a:xfrm>
            <a:off x="217750" y="1091664"/>
            <a:ext cx="4200000" cy="4123809"/>
          </a:xfrm>
          <a:prstGeom prst="rect">
            <a:avLst/>
          </a:prstGeom>
        </p:spPr>
      </p:pic>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8"/>
          <p:cNvSpPr>
            <a:spLocks noChangeArrowheads="1"/>
          </p:cNvSpPr>
          <p:nvPr/>
        </p:nvSpPr>
        <p:spPr bwMode="auto">
          <a:xfrm>
            <a:off x="0" y="1797050"/>
            <a:ext cx="9144000" cy="2119312"/>
          </a:xfrm>
          <a:prstGeom prst="rect">
            <a:avLst/>
          </a:prstGeom>
          <a:solidFill>
            <a:schemeClr val="tx2"/>
          </a:solidFill>
          <a:ln w="9525">
            <a:noFill/>
            <a:miter lim="800000"/>
            <a:headEnd/>
            <a:tailEnd/>
          </a:ln>
        </p:spPr>
        <p:txBody>
          <a:bodyPr anchor="ctr"/>
          <a:lstStyle/>
          <a:p>
            <a:endParaRPr lang="zh-CN" altLang="zh-CN" sz="1800">
              <a:solidFill>
                <a:srgbClr val="FFFFFF"/>
              </a:solidFill>
              <a:latin typeface="Calibri" pitchFamily="34" charset="0"/>
            </a:endParaRPr>
          </a:p>
        </p:txBody>
      </p:sp>
      <p:sp>
        <p:nvSpPr>
          <p:cNvPr id="12291" name="矩形 4"/>
          <p:cNvSpPr>
            <a:spLocks noChangeArrowheads="1"/>
          </p:cNvSpPr>
          <p:nvPr/>
        </p:nvSpPr>
        <p:spPr bwMode="auto">
          <a:xfrm>
            <a:off x="0" y="3757613"/>
            <a:ext cx="9144000" cy="222250"/>
          </a:xfrm>
          <a:prstGeom prst="rect">
            <a:avLst/>
          </a:prstGeom>
          <a:solidFill>
            <a:srgbClr val="CCDBE9"/>
          </a:solidFill>
          <a:ln w="9525">
            <a:noFill/>
            <a:miter lim="800000"/>
            <a:headEnd/>
            <a:tailEnd/>
          </a:ln>
        </p:spPr>
        <p:txBody>
          <a:bodyPr anchor="ctr"/>
          <a:lstStyle/>
          <a:p>
            <a:endParaRPr lang="zh-CN" altLang="zh-CN" sz="1800">
              <a:solidFill>
                <a:srgbClr val="FFFFFF"/>
              </a:solidFill>
              <a:latin typeface="Calibri" pitchFamily="34" charset="0"/>
            </a:endParaRPr>
          </a:p>
        </p:txBody>
      </p:sp>
      <p:pic>
        <p:nvPicPr>
          <p:cNvPr id="12292" name="Picture 4" descr="图片1"/>
          <p:cNvPicPr>
            <a:picLocks noChangeAspect="1" noChangeArrowheads="1"/>
          </p:cNvPicPr>
          <p:nvPr/>
        </p:nvPicPr>
        <p:blipFill>
          <a:blip r:embed="rId2" cstate="print"/>
          <a:srcRect/>
          <a:stretch>
            <a:fillRect/>
          </a:stretch>
        </p:blipFill>
        <p:spPr bwMode="auto">
          <a:xfrm>
            <a:off x="179388" y="265113"/>
            <a:ext cx="2520950" cy="3690937"/>
          </a:xfrm>
          <a:prstGeom prst="rect">
            <a:avLst/>
          </a:prstGeom>
          <a:noFill/>
          <a:ln w="9525">
            <a:noFill/>
            <a:miter lim="800000"/>
            <a:headEnd/>
            <a:tailEnd/>
          </a:ln>
        </p:spPr>
      </p:pic>
      <p:sp>
        <p:nvSpPr>
          <p:cNvPr id="12293" name="矩形 13"/>
          <p:cNvSpPr>
            <a:spLocks noChangeArrowheads="1"/>
          </p:cNvSpPr>
          <p:nvPr/>
        </p:nvSpPr>
        <p:spPr bwMode="auto">
          <a:xfrm>
            <a:off x="7669213" y="641350"/>
            <a:ext cx="1474787" cy="46038"/>
          </a:xfrm>
          <a:prstGeom prst="rect">
            <a:avLst/>
          </a:prstGeom>
          <a:solidFill>
            <a:schemeClr val="tx2"/>
          </a:solidFill>
          <a:ln w="9525">
            <a:noFill/>
            <a:miter lim="800000"/>
            <a:headEnd/>
            <a:tailEnd/>
          </a:ln>
        </p:spPr>
        <p:txBody>
          <a:bodyPr anchor="ctr"/>
          <a:lstStyle/>
          <a:p>
            <a:endParaRPr lang="zh-CN" altLang="zh-CN" sz="1800" i="1">
              <a:solidFill>
                <a:schemeClr val="tx2"/>
              </a:solidFill>
              <a:latin typeface="Calibri" pitchFamily="34" charset="0"/>
            </a:endParaRPr>
          </a:p>
        </p:txBody>
      </p:sp>
      <p:sp>
        <p:nvSpPr>
          <p:cNvPr id="4104" name="Text Box 8"/>
          <p:cNvSpPr txBox="1">
            <a:spLocks noChangeArrowheads="1"/>
          </p:cNvSpPr>
          <p:nvPr/>
        </p:nvSpPr>
        <p:spPr bwMode="auto">
          <a:xfrm>
            <a:off x="4143375" y="2498725"/>
            <a:ext cx="3382963" cy="585788"/>
          </a:xfrm>
          <a:prstGeom prst="rect">
            <a:avLst/>
          </a:prstGeom>
          <a:noFill/>
          <a:ln w="9525">
            <a:noFill/>
            <a:miter lim="800000"/>
            <a:headEnd/>
            <a:tailEnd/>
          </a:ln>
        </p:spPr>
        <p:txBody>
          <a:bodyPr wrap="none">
            <a:spAutoFit/>
          </a:bodyPr>
          <a:lstStyle/>
          <a:p>
            <a:pPr algn="l">
              <a:buClr>
                <a:srgbClr val="00CC00"/>
              </a:buClr>
              <a:buFont typeface="Wingdings" pitchFamily="2" charset="2"/>
              <a:buChar char="Ø"/>
            </a:pPr>
            <a:r>
              <a:rPr lang="zh-CN" altLang="en-US" sz="3200">
                <a:solidFill>
                  <a:schemeClr val="bg1"/>
                </a:solidFill>
                <a:latin typeface="Arial" pitchFamily="34" charset="0"/>
                <a:ea typeface="华康俪金黑W8" pitchFamily="1" charset="-122"/>
              </a:rPr>
              <a:t>录用条件的运用</a:t>
            </a:r>
            <a:endParaRPr lang="zh-CN" sz="3200">
              <a:solidFill>
                <a:schemeClr val="bg1"/>
              </a:solidFill>
              <a:latin typeface="Arial" pitchFamily="34" charset="0"/>
              <a:ea typeface="华康俪金黑W8" pitchFamily="1" charset="-122"/>
            </a:endParaRPr>
          </a:p>
        </p:txBody>
      </p:sp>
      <p:sp>
        <p:nvSpPr>
          <p:cNvPr id="4105" name="Text Box 9"/>
          <p:cNvSpPr txBox="1">
            <a:spLocks noChangeArrowheads="1"/>
          </p:cNvSpPr>
          <p:nvPr/>
        </p:nvSpPr>
        <p:spPr bwMode="auto">
          <a:xfrm>
            <a:off x="2987824" y="1912937"/>
            <a:ext cx="5108575" cy="585788"/>
          </a:xfrm>
          <a:prstGeom prst="rect">
            <a:avLst/>
          </a:prstGeom>
          <a:noFill/>
          <a:ln w="9525">
            <a:noFill/>
            <a:miter lim="800000"/>
            <a:headEnd/>
            <a:tailEnd/>
          </a:ln>
        </p:spPr>
        <p:txBody>
          <a:bodyPr wrap="none">
            <a:spAutoFit/>
          </a:bodyPr>
          <a:lstStyle/>
          <a:p>
            <a:pPr algn="l"/>
            <a:r>
              <a:rPr lang="zh-CN" sz="3200" dirty="0">
                <a:solidFill>
                  <a:schemeClr val="bg1"/>
                </a:solidFill>
                <a:latin typeface="Arial" pitchFamily="34" charset="0"/>
                <a:ea typeface="华康俪金黑W8" pitchFamily="1" charset="-122"/>
              </a:rPr>
              <a:t>一</a:t>
            </a:r>
            <a:r>
              <a:rPr lang="zh-CN" altLang="en-US" sz="3200" dirty="0">
                <a:solidFill>
                  <a:schemeClr val="bg1"/>
                </a:solidFill>
                <a:latin typeface="Arial" pitchFamily="34" charset="0"/>
                <a:ea typeface="华康俪金黑W8" pitchFamily="1" charset="-122"/>
              </a:rPr>
              <a:t>、招聘录用中的法律问题</a:t>
            </a:r>
            <a:endParaRPr lang="zh-CN" sz="3200" dirty="0">
              <a:solidFill>
                <a:schemeClr val="bg1"/>
              </a:solidFill>
              <a:latin typeface="Arial" pitchFamily="34" charset="0"/>
              <a:ea typeface="华康俪金黑W8" pitchFamily="1"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105"/>
                                        </p:tgtEl>
                                        <p:attrNameLst>
                                          <p:attrName>style.visibility</p:attrName>
                                        </p:attrNameLst>
                                      </p:cBhvr>
                                      <p:to>
                                        <p:strVal val="visible"/>
                                      </p:to>
                                    </p:set>
                                    <p:animEffect transition="in" filter="fade">
                                      <p:cBhvr>
                                        <p:cTn id="7" dur="500"/>
                                        <p:tgtEl>
                                          <p:spTgt spid="4105"/>
                                        </p:tgtEl>
                                      </p:cBhvr>
                                    </p:animEffect>
                                    <p:anim calcmode="lin" valueType="num">
                                      <p:cBhvr>
                                        <p:cTn id="8" dur="500" fill="hold"/>
                                        <p:tgtEl>
                                          <p:spTgt spid="4105"/>
                                        </p:tgtEl>
                                        <p:attrNameLst>
                                          <p:attrName>ppt_x</p:attrName>
                                        </p:attrNameLst>
                                      </p:cBhvr>
                                      <p:tavLst>
                                        <p:tav tm="0">
                                          <p:val>
                                            <p:strVal val="#ppt_x"/>
                                          </p:val>
                                        </p:tav>
                                        <p:tav tm="100000">
                                          <p:val>
                                            <p:strVal val="#ppt_x"/>
                                          </p:val>
                                        </p:tav>
                                      </p:tavLst>
                                    </p:anim>
                                    <p:anim calcmode="lin" valueType="num">
                                      <p:cBhvr>
                                        <p:cTn id="9" dur="500" fill="hold"/>
                                        <p:tgtEl>
                                          <p:spTgt spid="410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xit" presetSubtype="0" fill="hold" grpId="1" nodeType="afterEffect">
                                  <p:stCondLst>
                                    <p:cond delay="1000"/>
                                  </p:stCondLst>
                                  <p:childTnLst>
                                    <p:animEffect transition="out" filter="fade">
                                      <p:cBhvr>
                                        <p:cTn id="12" dur="500"/>
                                        <p:tgtEl>
                                          <p:spTgt spid="4105"/>
                                        </p:tgtEl>
                                      </p:cBhvr>
                                    </p:animEffect>
                                    <p:anim calcmode="lin" valueType="num">
                                      <p:cBhvr>
                                        <p:cTn id="13" dur="500"/>
                                        <p:tgtEl>
                                          <p:spTgt spid="4105"/>
                                        </p:tgtEl>
                                        <p:attrNameLst>
                                          <p:attrName>ppt_x</p:attrName>
                                        </p:attrNameLst>
                                      </p:cBhvr>
                                      <p:tavLst>
                                        <p:tav tm="0">
                                          <p:val>
                                            <p:strVal val="ppt_x"/>
                                          </p:val>
                                        </p:tav>
                                        <p:tav tm="100000">
                                          <p:val>
                                            <p:strVal val="ppt_x"/>
                                          </p:val>
                                        </p:tav>
                                      </p:tavLst>
                                    </p:anim>
                                    <p:anim calcmode="lin" valueType="num">
                                      <p:cBhvr>
                                        <p:cTn id="14" dur="500"/>
                                        <p:tgtEl>
                                          <p:spTgt spid="4105"/>
                                        </p:tgtEl>
                                        <p:attrNameLst>
                                          <p:attrName>ppt_y</p:attrName>
                                        </p:attrNameLst>
                                      </p:cBhvr>
                                      <p:tavLst>
                                        <p:tav tm="0">
                                          <p:val>
                                            <p:strVal val="ppt_y"/>
                                          </p:val>
                                        </p:tav>
                                        <p:tav tm="100000">
                                          <p:val>
                                            <p:strVal val="ppt_y-.1"/>
                                          </p:val>
                                        </p:tav>
                                      </p:tavLst>
                                    </p:anim>
                                    <p:set>
                                      <p:cBhvr>
                                        <p:cTn id="15" dur="1" fill="hold">
                                          <p:stCondLst>
                                            <p:cond delay="499"/>
                                          </p:stCondLst>
                                        </p:cTn>
                                        <p:tgtEl>
                                          <p:spTgt spid="4105"/>
                                        </p:tgtEl>
                                        <p:attrNameLst>
                                          <p:attrName>style.visibility</p:attrName>
                                        </p:attrNameLst>
                                      </p:cBhvr>
                                      <p:to>
                                        <p:strVal val="hidden"/>
                                      </p:to>
                                    </p:se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4104"/>
                                        </p:tgtEl>
                                        <p:attrNameLst>
                                          <p:attrName>style.visibility</p:attrName>
                                        </p:attrNameLst>
                                      </p:cBhvr>
                                      <p:to>
                                        <p:strVal val="visible"/>
                                      </p:to>
                                    </p:set>
                                    <p:animEffect transition="in" filter="wipe(left)">
                                      <p:cBhvr>
                                        <p:cTn id="19" dur="500"/>
                                        <p:tgtEl>
                                          <p:spTgt spid="4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4" grpId="0" autoUpdateAnimBg="0"/>
      <p:bldP spid="4105" grpId="0" autoUpdateAnimBg="0"/>
      <p:bldP spid="4105" grpId="1" autoUpdateAnimBg="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矩形 8"/>
          <p:cNvSpPr>
            <a:spLocks noChangeArrowheads="1"/>
          </p:cNvSpPr>
          <p:nvPr/>
        </p:nvSpPr>
        <p:spPr bwMode="auto">
          <a:xfrm>
            <a:off x="0" y="1703388"/>
            <a:ext cx="9144000" cy="2119312"/>
          </a:xfrm>
          <a:prstGeom prst="rect">
            <a:avLst/>
          </a:prstGeom>
          <a:solidFill>
            <a:schemeClr val="tx2"/>
          </a:solidFill>
          <a:ln w="9525">
            <a:noFill/>
            <a:miter lim="800000"/>
            <a:headEnd/>
            <a:tailEnd/>
          </a:ln>
        </p:spPr>
        <p:txBody>
          <a:bodyPr anchor="ctr"/>
          <a:lstStyle/>
          <a:p>
            <a:endParaRPr lang="zh-CN" altLang="zh-CN" sz="1800">
              <a:solidFill>
                <a:srgbClr val="FFFFFF"/>
              </a:solidFill>
              <a:latin typeface="Calibri" pitchFamily="34" charset="0"/>
            </a:endParaRPr>
          </a:p>
        </p:txBody>
      </p:sp>
      <p:sp>
        <p:nvSpPr>
          <p:cNvPr id="93187" name="矩形 4"/>
          <p:cNvSpPr>
            <a:spLocks noChangeArrowheads="1"/>
          </p:cNvSpPr>
          <p:nvPr/>
        </p:nvSpPr>
        <p:spPr bwMode="auto">
          <a:xfrm>
            <a:off x="0" y="3757613"/>
            <a:ext cx="9144000" cy="222250"/>
          </a:xfrm>
          <a:prstGeom prst="rect">
            <a:avLst/>
          </a:prstGeom>
          <a:solidFill>
            <a:srgbClr val="CCDBE9"/>
          </a:solidFill>
          <a:ln w="9525">
            <a:noFill/>
            <a:miter lim="800000"/>
            <a:headEnd/>
            <a:tailEnd/>
          </a:ln>
        </p:spPr>
        <p:txBody>
          <a:bodyPr anchor="ctr"/>
          <a:lstStyle/>
          <a:p>
            <a:endParaRPr lang="zh-CN" altLang="zh-CN" sz="1800">
              <a:solidFill>
                <a:srgbClr val="FFFFFF"/>
              </a:solidFill>
              <a:latin typeface="Calibri" pitchFamily="34" charset="0"/>
            </a:endParaRPr>
          </a:p>
        </p:txBody>
      </p:sp>
      <p:pic>
        <p:nvPicPr>
          <p:cNvPr id="93188" name="Picture 4" descr="图片1"/>
          <p:cNvPicPr>
            <a:picLocks noChangeAspect="1" noChangeArrowheads="1"/>
          </p:cNvPicPr>
          <p:nvPr/>
        </p:nvPicPr>
        <p:blipFill>
          <a:blip r:embed="rId2" cstate="print"/>
          <a:srcRect/>
          <a:stretch>
            <a:fillRect/>
          </a:stretch>
        </p:blipFill>
        <p:spPr bwMode="auto">
          <a:xfrm>
            <a:off x="179388" y="265113"/>
            <a:ext cx="2520950" cy="3690937"/>
          </a:xfrm>
          <a:prstGeom prst="rect">
            <a:avLst/>
          </a:prstGeom>
          <a:noFill/>
          <a:ln w="9525">
            <a:noFill/>
            <a:miter lim="800000"/>
            <a:headEnd/>
            <a:tailEnd/>
          </a:ln>
        </p:spPr>
      </p:pic>
      <p:sp>
        <p:nvSpPr>
          <p:cNvPr id="7177" name="Text Box 9"/>
          <p:cNvSpPr txBox="1">
            <a:spLocks noChangeArrowheads="1"/>
          </p:cNvSpPr>
          <p:nvPr/>
        </p:nvSpPr>
        <p:spPr bwMode="auto">
          <a:xfrm>
            <a:off x="3071813" y="2355850"/>
            <a:ext cx="4800600" cy="554038"/>
          </a:xfrm>
          <a:prstGeom prst="rect">
            <a:avLst/>
          </a:prstGeom>
          <a:noFill/>
          <a:ln w="9525">
            <a:noFill/>
            <a:miter lim="800000"/>
            <a:headEnd/>
            <a:tailEnd/>
          </a:ln>
        </p:spPr>
        <p:txBody>
          <a:bodyPr wrap="none">
            <a:spAutoFit/>
          </a:bodyPr>
          <a:lstStyle/>
          <a:p>
            <a:pPr algn="l"/>
            <a:r>
              <a:rPr lang="zh-CN" altLang="en-US" sz="3000">
                <a:solidFill>
                  <a:schemeClr val="bg1"/>
                </a:solidFill>
                <a:latin typeface="Arial" pitchFamily="34" charset="0"/>
                <a:ea typeface="华康俪金黑W8" pitchFamily="1" charset="-122"/>
              </a:rPr>
              <a:t>七</a:t>
            </a:r>
            <a:r>
              <a:rPr lang="zh-CN" sz="3000">
                <a:solidFill>
                  <a:schemeClr val="bg1"/>
                </a:solidFill>
                <a:latin typeface="Arial" pitchFamily="34" charset="0"/>
                <a:ea typeface="华康俪金黑W8" pitchFamily="1" charset="-122"/>
              </a:rPr>
              <a:t>、</a:t>
            </a:r>
            <a:r>
              <a:rPr lang="zh-CN" altLang="en-US" sz="3000">
                <a:solidFill>
                  <a:schemeClr val="bg1"/>
                </a:solidFill>
                <a:latin typeface="Arial" pitchFamily="34" charset="0"/>
                <a:ea typeface="华康俪金黑W8" pitchFamily="1" charset="-122"/>
              </a:rPr>
              <a:t>员工离职中的法律问题</a:t>
            </a:r>
            <a:endParaRPr lang="zh-CN" sz="3000">
              <a:solidFill>
                <a:schemeClr val="bg1"/>
              </a:solidFill>
              <a:latin typeface="Arial" pitchFamily="34" charset="0"/>
              <a:ea typeface="华康俪金黑W8" pitchFamily="1" charset="-122"/>
            </a:endParaRPr>
          </a:p>
        </p:txBody>
      </p:sp>
      <p:sp>
        <p:nvSpPr>
          <p:cNvPr id="93191" name="矩形 13"/>
          <p:cNvSpPr>
            <a:spLocks noChangeArrowheads="1"/>
          </p:cNvSpPr>
          <p:nvPr/>
        </p:nvSpPr>
        <p:spPr bwMode="auto">
          <a:xfrm>
            <a:off x="7669213" y="641350"/>
            <a:ext cx="1474787" cy="46038"/>
          </a:xfrm>
          <a:prstGeom prst="rect">
            <a:avLst/>
          </a:prstGeom>
          <a:solidFill>
            <a:schemeClr val="tx2"/>
          </a:solidFill>
          <a:ln w="9525">
            <a:noFill/>
            <a:miter lim="800000"/>
            <a:headEnd/>
            <a:tailEnd/>
          </a:ln>
        </p:spPr>
        <p:txBody>
          <a:bodyPr anchor="ctr"/>
          <a:lstStyle/>
          <a:p>
            <a:endParaRPr lang="zh-CN" altLang="zh-CN" sz="1800" i="1">
              <a:solidFill>
                <a:schemeClr val="tx2"/>
              </a:solidFill>
              <a:latin typeface="Calibri" pitchFamily="34" charset="0"/>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177"/>
                                        </p:tgtEl>
                                        <p:attrNameLst>
                                          <p:attrName>style.visibility</p:attrName>
                                        </p:attrNameLst>
                                      </p:cBhvr>
                                      <p:to>
                                        <p:strVal val="visible"/>
                                      </p:to>
                                    </p:set>
                                    <p:animEffect transition="in" filter="fade">
                                      <p:cBhvr>
                                        <p:cTn id="7" dur="500"/>
                                        <p:tgtEl>
                                          <p:spTgt spid="7177"/>
                                        </p:tgtEl>
                                      </p:cBhvr>
                                    </p:animEffect>
                                    <p:anim calcmode="lin" valueType="num">
                                      <p:cBhvr>
                                        <p:cTn id="8" dur="500" fill="hold"/>
                                        <p:tgtEl>
                                          <p:spTgt spid="7177"/>
                                        </p:tgtEl>
                                        <p:attrNameLst>
                                          <p:attrName>ppt_x</p:attrName>
                                        </p:attrNameLst>
                                      </p:cBhvr>
                                      <p:tavLst>
                                        <p:tav tm="0">
                                          <p:val>
                                            <p:strVal val="#ppt_x"/>
                                          </p:val>
                                        </p:tav>
                                        <p:tav tm="100000">
                                          <p:val>
                                            <p:strVal val="#ppt_x"/>
                                          </p:val>
                                        </p:tav>
                                      </p:tavLst>
                                    </p:anim>
                                    <p:anim calcmode="lin" valueType="num">
                                      <p:cBhvr>
                                        <p:cTn id="9" dur="500" fill="hold"/>
                                        <p:tgtEl>
                                          <p:spTgt spid="71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7" grpId="0" autoUpdateAnimBg="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94212"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94213" name="Text Box 7"/>
          <p:cNvSpPr txBox="1">
            <a:spLocks noChangeArrowheads="1"/>
          </p:cNvSpPr>
          <p:nvPr/>
        </p:nvSpPr>
        <p:spPr bwMode="auto">
          <a:xfrm>
            <a:off x="285750" y="141288"/>
            <a:ext cx="2032000"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员工离职类型</a:t>
            </a:r>
            <a:endParaRPr lang="zh-CN" altLang="zh-CN" sz="2400">
              <a:solidFill>
                <a:schemeClr val="bg1"/>
              </a:solidFill>
              <a:latin typeface="Arial" pitchFamily="34" charset="0"/>
              <a:ea typeface="华康俪金黑W8" pitchFamily="1" charset="-122"/>
            </a:endParaRPr>
          </a:p>
        </p:txBody>
      </p:sp>
      <p:sp>
        <p:nvSpPr>
          <p:cNvPr id="9" name="矩形 8"/>
          <p:cNvSpPr/>
          <p:nvPr/>
        </p:nvSpPr>
        <p:spPr>
          <a:xfrm>
            <a:off x="0" y="5429250"/>
            <a:ext cx="9161463" cy="284163"/>
          </a:xfrm>
          <a:prstGeom prst="rect">
            <a:avLst/>
          </a:prstGeom>
          <a:solidFill>
            <a:schemeClr val="accent1">
              <a:lumMod val="60000"/>
              <a:lumOff val="40000"/>
            </a:schemeClr>
          </a:solidFill>
          <a:ln>
            <a:solidFill>
              <a:schemeClr val="tx2">
                <a:lumMod val="60000"/>
                <a:lumOff val="40000"/>
              </a:schemeClr>
            </a:solidFill>
          </a:ln>
        </p:spPr>
        <p:style>
          <a:lnRef idx="2">
            <a:schemeClr val="accent2"/>
          </a:lnRef>
          <a:fillRef idx="1">
            <a:schemeClr val="lt1"/>
          </a:fillRef>
          <a:effectRef idx="0">
            <a:schemeClr val="accent2"/>
          </a:effectRef>
          <a:fontRef idx="minor">
            <a:schemeClr val="dk1"/>
          </a:fontRef>
        </p:style>
        <p:txBody>
          <a:bodyPr anchor="ctr"/>
          <a:lstStyle/>
          <a:p>
            <a:pPr>
              <a:defRPr/>
            </a:pPr>
            <a:endParaRPr lang="zh-CN" altLang="en-US"/>
          </a:p>
        </p:txBody>
      </p:sp>
      <p:sp>
        <p:nvSpPr>
          <p:cNvPr id="94215" name="TextBox 9"/>
          <p:cNvSpPr txBox="1">
            <a:spLocks noChangeArrowheads="1"/>
          </p:cNvSpPr>
          <p:nvPr/>
        </p:nvSpPr>
        <p:spPr bwMode="auto">
          <a:xfrm>
            <a:off x="428625" y="2641600"/>
            <a:ext cx="906463" cy="955675"/>
          </a:xfrm>
          <a:prstGeom prst="rect">
            <a:avLst/>
          </a:prstGeom>
          <a:noFill/>
          <a:ln w="9525">
            <a:noFill/>
            <a:miter lim="800000"/>
            <a:headEnd/>
            <a:tailEnd/>
          </a:ln>
        </p:spPr>
        <p:txBody>
          <a:bodyPr wrap="none">
            <a:spAutoFit/>
          </a:bodyPr>
          <a:lstStyle/>
          <a:p>
            <a:pPr algn="l"/>
            <a:r>
              <a:rPr lang="zh-CN" altLang="en-US" sz="2800" b="1"/>
              <a:t>离职</a:t>
            </a:r>
            <a:endParaRPr lang="en-US" altLang="zh-CN" sz="2800" b="1"/>
          </a:p>
          <a:p>
            <a:pPr algn="l"/>
            <a:r>
              <a:rPr lang="zh-CN" altLang="en-US" sz="2800" b="1"/>
              <a:t>类型</a:t>
            </a:r>
          </a:p>
        </p:txBody>
      </p:sp>
      <p:sp>
        <p:nvSpPr>
          <p:cNvPr id="12" name="左大括号 11"/>
          <p:cNvSpPr/>
          <p:nvPr/>
        </p:nvSpPr>
        <p:spPr bwMode="auto">
          <a:xfrm>
            <a:off x="1428750" y="1355725"/>
            <a:ext cx="142875" cy="3359150"/>
          </a:xfrm>
          <a:prstGeom prst="leftBrace">
            <a:avLst/>
          </a:prstGeom>
          <a:ln>
            <a:solidFill>
              <a:schemeClr val="tx1"/>
            </a:solidFill>
            <a:headEnd type="none" w="med" len="med"/>
            <a:tailEnd type="none" w="med" len="med"/>
          </a:ln>
        </p:spPr>
        <p:style>
          <a:lnRef idx="1">
            <a:schemeClr val="dk1"/>
          </a:lnRef>
          <a:fillRef idx="0">
            <a:schemeClr val="dk1"/>
          </a:fillRef>
          <a:effectRef idx="0">
            <a:schemeClr val="dk1"/>
          </a:effectRef>
          <a:fontRef idx="minor">
            <a:schemeClr val="tx1"/>
          </a:fontRef>
        </p:style>
        <p:txBody>
          <a:bodyPr wrap="none" anchor="ctr"/>
          <a:lstStyle/>
          <a:p>
            <a:pPr>
              <a:defRPr/>
            </a:pPr>
            <a:endParaRPr lang="zh-CN" altLang="en-US">
              <a:latin typeface="Segoe UI" pitchFamily="34" charset="0"/>
              <a:ea typeface="宋体" pitchFamily="2" charset="-122"/>
            </a:endParaRPr>
          </a:p>
        </p:txBody>
      </p:sp>
      <p:sp>
        <p:nvSpPr>
          <p:cNvPr id="94217" name="TextBox 12"/>
          <p:cNvSpPr txBox="1">
            <a:spLocks noChangeArrowheads="1"/>
          </p:cNvSpPr>
          <p:nvPr/>
        </p:nvSpPr>
        <p:spPr bwMode="auto">
          <a:xfrm>
            <a:off x="2428875" y="1712913"/>
            <a:ext cx="906463" cy="955675"/>
          </a:xfrm>
          <a:prstGeom prst="rect">
            <a:avLst/>
          </a:prstGeom>
          <a:noFill/>
          <a:ln w="9525">
            <a:noFill/>
            <a:miter lim="800000"/>
            <a:headEnd/>
            <a:tailEnd/>
          </a:ln>
        </p:spPr>
        <p:txBody>
          <a:bodyPr wrap="none">
            <a:spAutoFit/>
          </a:bodyPr>
          <a:lstStyle/>
          <a:p>
            <a:pPr algn="l"/>
            <a:r>
              <a:rPr lang="zh-CN" altLang="en-US" sz="2800" b="1"/>
              <a:t>单方</a:t>
            </a:r>
            <a:endParaRPr lang="en-US" altLang="zh-CN" sz="2800" b="1"/>
          </a:p>
          <a:p>
            <a:pPr algn="l"/>
            <a:r>
              <a:rPr lang="zh-CN" altLang="en-US" sz="2800" b="1"/>
              <a:t>解除</a:t>
            </a:r>
            <a:endParaRPr lang="en-US" altLang="zh-CN" sz="2800" b="1"/>
          </a:p>
        </p:txBody>
      </p:sp>
      <p:sp>
        <p:nvSpPr>
          <p:cNvPr id="94218" name="TextBox 13"/>
          <p:cNvSpPr txBox="1">
            <a:spLocks noChangeArrowheads="1"/>
          </p:cNvSpPr>
          <p:nvPr/>
        </p:nvSpPr>
        <p:spPr bwMode="auto">
          <a:xfrm>
            <a:off x="1500188" y="4286250"/>
            <a:ext cx="1679575" cy="522288"/>
          </a:xfrm>
          <a:prstGeom prst="rect">
            <a:avLst/>
          </a:prstGeom>
          <a:noFill/>
          <a:ln w="9525">
            <a:noFill/>
            <a:miter lim="800000"/>
            <a:headEnd/>
            <a:tailEnd/>
          </a:ln>
        </p:spPr>
        <p:txBody>
          <a:bodyPr wrap="none">
            <a:spAutoFit/>
          </a:bodyPr>
          <a:lstStyle/>
          <a:p>
            <a:pPr algn="l"/>
            <a:r>
              <a:rPr lang="zh-CN" altLang="en-US" sz="2800" b="1"/>
              <a:t>终止：</a:t>
            </a:r>
            <a:r>
              <a:rPr lang="en-US" altLang="zh-CN" sz="2800" b="1"/>
              <a:t>44</a:t>
            </a:r>
            <a:endParaRPr lang="zh-CN" altLang="en-US" sz="2800" b="1"/>
          </a:p>
        </p:txBody>
      </p:sp>
      <p:sp>
        <p:nvSpPr>
          <p:cNvPr id="94219" name="左大括号 14"/>
          <p:cNvSpPr>
            <a:spLocks/>
          </p:cNvSpPr>
          <p:nvPr/>
        </p:nvSpPr>
        <p:spPr bwMode="auto">
          <a:xfrm>
            <a:off x="3357563" y="1141413"/>
            <a:ext cx="214312" cy="2287587"/>
          </a:xfrm>
          <a:prstGeom prst="leftBrace">
            <a:avLst>
              <a:gd name="adj1" fmla="val 8351"/>
              <a:gd name="adj2" fmla="val 50000"/>
            </a:avLst>
          </a:prstGeom>
          <a:solidFill>
            <a:schemeClr val="bg2">
              <a:alpha val="43921"/>
            </a:schemeClr>
          </a:solidFill>
          <a:ln w="9525" algn="ctr">
            <a:solidFill>
              <a:schemeClr val="tx1"/>
            </a:solidFill>
            <a:round/>
            <a:headEnd/>
            <a:tailEnd/>
          </a:ln>
        </p:spPr>
        <p:txBody>
          <a:bodyPr wrap="none" anchor="ctr"/>
          <a:lstStyle/>
          <a:p>
            <a:endParaRPr lang="zh-CN" altLang="en-US"/>
          </a:p>
        </p:txBody>
      </p:sp>
      <p:sp>
        <p:nvSpPr>
          <p:cNvPr id="94220" name="TextBox 15"/>
          <p:cNvSpPr txBox="1">
            <a:spLocks noChangeArrowheads="1"/>
          </p:cNvSpPr>
          <p:nvPr/>
        </p:nvSpPr>
        <p:spPr bwMode="auto">
          <a:xfrm>
            <a:off x="3571875" y="1284288"/>
            <a:ext cx="2338388" cy="523875"/>
          </a:xfrm>
          <a:prstGeom prst="rect">
            <a:avLst/>
          </a:prstGeom>
          <a:noFill/>
          <a:ln w="9525">
            <a:noFill/>
            <a:miter lim="800000"/>
            <a:headEnd/>
            <a:tailEnd/>
          </a:ln>
        </p:spPr>
        <p:txBody>
          <a:bodyPr wrap="none">
            <a:spAutoFit/>
          </a:bodyPr>
          <a:lstStyle/>
          <a:p>
            <a:pPr algn="l"/>
            <a:r>
              <a:rPr lang="zh-CN" altLang="en-US" sz="2800" b="1"/>
              <a:t>单位单方解除</a:t>
            </a:r>
          </a:p>
        </p:txBody>
      </p:sp>
      <p:sp>
        <p:nvSpPr>
          <p:cNvPr id="94221" name="TextBox 16"/>
          <p:cNvSpPr txBox="1">
            <a:spLocks noChangeArrowheads="1"/>
          </p:cNvSpPr>
          <p:nvPr/>
        </p:nvSpPr>
        <p:spPr bwMode="auto">
          <a:xfrm>
            <a:off x="3643313" y="2928938"/>
            <a:ext cx="2349500" cy="522287"/>
          </a:xfrm>
          <a:prstGeom prst="rect">
            <a:avLst/>
          </a:prstGeom>
          <a:noFill/>
          <a:ln w="9525">
            <a:noFill/>
            <a:miter lim="800000"/>
            <a:headEnd/>
            <a:tailEnd/>
          </a:ln>
        </p:spPr>
        <p:txBody>
          <a:bodyPr wrap="none">
            <a:spAutoFit/>
          </a:bodyPr>
          <a:lstStyle/>
          <a:p>
            <a:pPr algn="l"/>
            <a:r>
              <a:rPr lang="zh-CN" altLang="en-US" sz="2800" b="1"/>
              <a:t>员工单方解除</a:t>
            </a:r>
          </a:p>
        </p:txBody>
      </p:sp>
      <p:sp>
        <p:nvSpPr>
          <p:cNvPr id="94222" name="左大括号 17"/>
          <p:cNvSpPr>
            <a:spLocks/>
          </p:cNvSpPr>
          <p:nvPr/>
        </p:nvSpPr>
        <p:spPr bwMode="auto">
          <a:xfrm>
            <a:off x="6000750" y="998538"/>
            <a:ext cx="46038" cy="1571625"/>
          </a:xfrm>
          <a:prstGeom prst="leftBrace">
            <a:avLst>
              <a:gd name="adj1" fmla="val 8218"/>
              <a:gd name="adj2" fmla="val 50000"/>
            </a:avLst>
          </a:prstGeom>
          <a:solidFill>
            <a:schemeClr val="bg2">
              <a:alpha val="43921"/>
            </a:schemeClr>
          </a:solidFill>
          <a:ln w="9525" algn="ctr">
            <a:solidFill>
              <a:schemeClr val="tx1"/>
            </a:solidFill>
            <a:round/>
            <a:headEnd/>
            <a:tailEnd/>
          </a:ln>
        </p:spPr>
        <p:txBody>
          <a:bodyPr wrap="none" anchor="ctr"/>
          <a:lstStyle/>
          <a:p>
            <a:endParaRPr lang="zh-CN" altLang="en-US"/>
          </a:p>
        </p:txBody>
      </p:sp>
      <p:sp>
        <p:nvSpPr>
          <p:cNvPr id="94223" name="TextBox 18"/>
          <p:cNvSpPr txBox="1">
            <a:spLocks noChangeArrowheads="1"/>
          </p:cNvSpPr>
          <p:nvPr/>
        </p:nvSpPr>
        <p:spPr bwMode="auto">
          <a:xfrm>
            <a:off x="6143625" y="998538"/>
            <a:ext cx="2401888" cy="523875"/>
          </a:xfrm>
          <a:prstGeom prst="rect">
            <a:avLst/>
          </a:prstGeom>
          <a:noFill/>
          <a:ln w="9525">
            <a:noFill/>
            <a:miter lim="800000"/>
            <a:headEnd/>
            <a:tailEnd/>
          </a:ln>
        </p:spPr>
        <p:txBody>
          <a:bodyPr wrap="none">
            <a:spAutoFit/>
          </a:bodyPr>
          <a:lstStyle/>
          <a:p>
            <a:pPr algn="l"/>
            <a:r>
              <a:rPr lang="zh-CN" altLang="en-US" sz="2800" b="1"/>
              <a:t>过失性解除</a:t>
            </a:r>
            <a:r>
              <a:rPr lang="en-US" altLang="zh-CN" sz="2800" b="1"/>
              <a:t>39</a:t>
            </a:r>
            <a:endParaRPr lang="zh-CN" altLang="en-US" sz="2800" b="1"/>
          </a:p>
        </p:txBody>
      </p:sp>
      <p:sp>
        <p:nvSpPr>
          <p:cNvPr id="94224" name="TextBox 19"/>
          <p:cNvSpPr txBox="1">
            <a:spLocks noChangeArrowheads="1"/>
          </p:cNvSpPr>
          <p:nvPr/>
        </p:nvSpPr>
        <p:spPr bwMode="auto">
          <a:xfrm>
            <a:off x="6143625" y="1570038"/>
            <a:ext cx="2762250" cy="523875"/>
          </a:xfrm>
          <a:prstGeom prst="rect">
            <a:avLst/>
          </a:prstGeom>
          <a:noFill/>
          <a:ln w="9525">
            <a:noFill/>
            <a:miter lim="800000"/>
            <a:headEnd/>
            <a:tailEnd/>
          </a:ln>
        </p:spPr>
        <p:txBody>
          <a:bodyPr wrap="none">
            <a:spAutoFit/>
          </a:bodyPr>
          <a:lstStyle/>
          <a:p>
            <a:pPr algn="l"/>
            <a:r>
              <a:rPr lang="zh-CN" altLang="en-US" sz="2800" b="1"/>
              <a:t>非过失性解除</a:t>
            </a:r>
            <a:r>
              <a:rPr lang="en-US" altLang="zh-CN" sz="2800" b="1"/>
              <a:t>40</a:t>
            </a:r>
            <a:endParaRPr lang="zh-CN" altLang="en-US" sz="2800" b="1"/>
          </a:p>
        </p:txBody>
      </p:sp>
      <p:sp>
        <p:nvSpPr>
          <p:cNvPr id="94225" name="TextBox 20"/>
          <p:cNvSpPr txBox="1">
            <a:spLocks noChangeArrowheads="1"/>
          </p:cNvSpPr>
          <p:nvPr/>
        </p:nvSpPr>
        <p:spPr bwMode="auto">
          <a:xfrm>
            <a:off x="6143625" y="2141538"/>
            <a:ext cx="2401888" cy="523875"/>
          </a:xfrm>
          <a:prstGeom prst="rect">
            <a:avLst/>
          </a:prstGeom>
          <a:noFill/>
          <a:ln w="9525">
            <a:noFill/>
            <a:miter lim="800000"/>
            <a:headEnd/>
            <a:tailEnd/>
          </a:ln>
        </p:spPr>
        <p:txBody>
          <a:bodyPr wrap="none">
            <a:spAutoFit/>
          </a:bodyPr>
          <a:lstStyle/>
          <a:p>
            <a:pPr algn="l"/>
            <a:r>
              <a:rPr lang="zh-CN" altLang="en-US" sz="2800" b="1"/>
              <a:t>经济性裁员</a:t>
            </a:r>
            <a:r>
              <a:rPr lang="en-US" altLang="zh-CN" sz="2800" b="1"/>
              <a:t>41</a:t>
            </a:r>
            <a:endParaRPr lang="zh-CN" altLang="en-US" sz="2800" b="1"/>
          </a:p>
        </p:txBody>
      </p:sp>
      <p:sp>
        <p:nvSpPr>
          <p:cNvPr id="94226" name="左大括号 21"/>
          <p:cNvSpPr>
            <a:spLocks/>
          </p:cNvSpPr>
          <p:nvPr/>
        </p:nvSpPr>
        <p:spPr bwMode="auto">
          <a:xfrm>
            <a:off x="6000750" y="2784475"/>
            <a:ext cx="46038" cy="1287463"/>
          </a:xfrm>
          <a:prstGeom prst="leftBrace">
            <a:avLst>
              <a:gd name="adj1" fmla="val 8286"/>
              <a:gd name="adj2" fmla="val 50000"/>
            </a:avLst>
          </a:prstGeom>
          <a:solidFill>
            <a:schemeClr val="bg2">
              <a:alpha val="43921"/>
            </a:schemeClr>
          </a:solidFill>
          <a:ln w="9525" algn="ctr">
            <a:solidFill>
              <a:schemeClr val="tx1"/>
            </a:solidFill>
            <a:round/>
            <a:headEnd/>
            <a:tailEnd/>
          </a:ln>
        </p:spPr>
        <p:txBody>
          <a:bodyPr wrap="none" anchor="ctr"/>
          <a:lstStyle/>
          <a:p>
            <a:endParaRPr lang="zh-CN" altLang="en-US"/>
          </a:p>
        </p:txBody>
      </p:sp>
      <p:sp>
        <p:nvSpPr>
          <p:cNvPr id="94227" name="TextBox 22"/>
          <p:cNvSpPr txBox="1">
            <a:spLocks noChangeArrowheads="1"/>
          </p:cNvSpPr>
          <p:nvPr/>
        </p:nvSpPr>
        <p:spPr bwMode="auto">
          <a:xfrm>
            <a:off x="6008688" y="2855913"/>
            <a:ext cx="2039937" cy="523875"/>
          </a:xfrm>
          <a:prstGeom prst="rect">
            <a:avLst/>
          </a:prstGeom>
          <a:noFill/>
          <a:ln w="9525">
            <a:noFill/>
            <a:miter lim="800000"/>
            <a:headEnd/>
            <a:tailEnd/>
          </a:ln>
        </p:spPr>
        <p:txBody>
          <a:bodyPr wrap="none">
            <a:spAutoFit/>
          </a:bodyPr>
          <a:lstStyle/>
          <a:p>
            <a:r>
              <a:rPr lang="zh-CN" altLang="en-US" sz="2800" b="1"/>
              <a:t>无因解除</a:t>
            </a:r>
            <a:r>
              <a:rPr lang="en-US" altLang="zh-CN" sz="2800" b="1"/>
              <a:t>37</a:t>
            </a:r>
            <a:endParaRPr lang="zh-CN" altLang="en-US" sz="2800" b="1"/>
          </a:p>
        </p:txBody>
      </p:sp>
      <p:sp>
        <p:nvSpPr>
          <p:cNvPr id="94228" name="TextBox 23"/>
          <p:cNvSpPr txBox="1">
            <a:spLocks noChangeArrowheads="1"/>
          </p:cNvSpPr>
          <p:nvPr/>
        </p:nvSpPr>
        <p:spPr bwMode="auto">
          <a:xfrm>
            <a:off x="6008688" y="3571875"/>
            <a:ext cx="2039937" cy="522288"/>
          </a:xfrm>
          <a:prstGeom prst="rect">
            <a:avLst/>
          </a:prstGeom>
          <a:noFill/>
          <a:ln w="9525">
            <a:noFill/>
            <a:miter lim="800000"/>
            <a:headEnd/>
            <a:tailEnd/>
          </a:ln>
        </p:spPr>
        <p:txBody>
          <a:bodyPr wrap="none">
            <a:spAutoFit/>
          </a:bodyPr>
          <a:lstStyle/>
          <a:p>
            <a:r>
              <a:rPr lang="zh-CN" altLang="en-US" sz="2800" b="1"/>
              <a:t>有因解除</a:t>
            </a:r>
            <a:r>
              <a:rPr lang="en-US" altLang="zh-CN" sz="2800" b="1"/>
              <a:t>38</a:t>
            </a:r>
            <a:endParaRPr lang="zh-CN" altLang="en-US" sz="2800" b="1"/>
          </a:p>
        </p:txBody>
      </p:sp>
      <p:sp>
        <p:nvSpPr>
          <p:cNvPr id="94229" name="TextBox 24"/>
          <p:cNvSpPr txBox="1">
            <a:spLocks noChangeArrowheads="1"/>
          </p:cNvSpPr>
          <p:nvPr/>
        </p:nvSpPr>
        <p:spPr bwMode="auto">
          <a:xfrm>
            <a:off x="2428875" y="3643313"/>
            <a:ext cx="2401888" cy="522287"/>
          </a:xfrm>
          <a:prstGeom prst="rect">
            <a:avLst/>
          </a:prstGeom>
          <a:noFill/>
          <a:ln w="9525">
            <a:noFill/>
            <a:miter lim="800000"/>
            <a:headEnd/>
            <a:tailEnd/>
          </a:ln>
        </p:spPr>
        <p:txBody>
          <a:bodyPr wrap="none">
            <a:spAutoFit/>
          </a:bodyPr>
          <a:lstStyle/>
          <a:p>
            <a:pPr algn="l"/>
            <a:r>
              <a:rPr lang="zh-CN" altLang="en-US" sz="2800" b="1"/>
              <a:t>协议解除：</a:t>
            </a:r>
            <a:r>
              <a:rPr lang="en-US" altLang="zh-CN" sz="2800" b="1"/>
              <a:t>36</a:t>
            </a:r>
          </a:p>
        </p:txBody>
      </p:sp>
      <p:sp>
        <p:nvSpPr>
          <p:cNvPr id="94230" name="左大括号 25"/>
          <p:cNvSpPr>
            <a:spLocks/>
          </p:cNvSpPr>
          <p:nvPr/>
        </p:nvSpPr>
        <p:spPr bwMode="auto">
          <a:xfrm>
            <a:off x="2357438" y="1927225"/>
            <a:ext cx="142875" cy="2216150"/>
          </a:xfrm>
          <a:prstGeom prst="leftBrace">
            <a:avLst>
              <a:gd name="adj1" fmla="val 8330"/>
              <a:gd name="adj2" fmla="val 50000"/>
            </a:avLst>
          </a:prstGeom>
          <a:solidFill>
            <a:schemeClr val="bg2">
              <a:alpha val="43921"/>
            </a:schemeClr>
          </a:solidFill>
          <a:ln w="9525" algn="ctr">
            <a:solidFill>
              <a:schemeClr val="tx1"/>
            </a:solidFill>
            <a:round/>
            <a:headEnd/>
            <a:tailEnd/>
          </a:ln>
        </p:spPr>
        <p:txBody>
          <a:bodyPr wrap="none" anchor="ctr"/>
          <a:lstStyle/>
          <a:p>
            <a:endParaRPr lang="zh-CN" altLang="en-US"/>
          </a:p>
        </p:txBody>
      </p:sp>
      <p:sp>
        <p:nvSpPr>
          <p:cNvPr id="94231" name="TextBox 26"/>
          <p:cNvSpPr txBox="1">
            <a:spLocks noChangeArrowheads="1"/>
          </p:cNvSpPr>
          <p:nvPr/>
        </p:nvSpPr>
        <p:spPr bwMode="auto">
          <a:xfrm>
            <a:off x="1500188" y="2498725"/>
            <a:ext cx="906462" cy="523875"/>
          </a:xfrm>
          <a:prstGeom prst="rect">
            <a:avLst/>
          </a:prstGeom>
          <a:noFill/>
          <a:ln w="9525">
            <a:noFill/>
            <a:miter lim="800000"/>
            <a:headEnd/>
            <a:tailEnd/>
          </a:ln>
        </p:spPr>
        <p:txBody>
          <a:bodyPr wrap="none">
            <a:spAutoFit/>
          </a:bodyPr>
          <a:lstStyle/>
          <a:p>
            <a:r>
              <a:rPr lang="zh-CN" altLang="en-US" sz="2800" b="1"/>
              <a:t>解除</a:t>
            </a:r>
          </a:p>
        </p:txBody>
      </p:sp>
    </p:spTree>
  </p:cSld>
  <p:clrMapOvr>
    <a:masterClrMapping/>
  </p:clrMapOvr>
  <p:transition>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http://www.photophoto.cn/m10/063/017/0630170040.jpg"/>
          <p:cNvPicPr>
            <a:picLocks noChangeAspect="1" noChangeArrowheads="1"/>
          </p:cNvPicPr>
          <p:nvPr/>
        </p:nvPicPr>
        <p:blipFill>
          <a:blip r:embed="rId3" cstate="print"/>
          <a:srcRect/>
          <a:stretch>
            <a:fillRect/>
          </a:stretch>
        </p:blipFill>
        <p:spPr bwMode="auto">
          <a:xfrm>
            <a:off x="5857875" y="855663"/>
            <a:ext cx="3082925" cy="4359275"/>
          </a:xfrm>
          <a:prstGeom prst="rect">
            <a:avLst/>
          </a:prstGeom>
          <a:noFill/>
          <a:ln w="9525">
            <a:noFill/>
            <a:miter lim="800000"/>
            <a:headEnd/>
            <a:tailEnd/>
          </a:ln>
        </p:spPr>
      </p:pic>
      <p:pic>
        <p:nvPicPr>
          <p:cNvPr id="95235" name="Picture 2" descr="顶条副本"/>
          <p:cNvPicPr>
            <a:picLocks noChangeAspect="1" noChangeArrowheads="1"/>
          </p:cNvPicPr>
          <p:nvPr/>
        </p:nvPicPr>
        <p:blipFill>
          <a:blip r:embed="rId4" cstate="print"/>
          <a:srcRect/>
          <a:stretch>
            <a:fillRect/>
          </a:stretch>
        </p:blipFill>
        <p:spPr bwMode="auto">
          <a:xfrm>
            <a:off x="0" y="0"/>
            <a:ext cx="9144000" cy="1036638"/>
          </a:xfrm>
          <a:prstGeom prst="rect">
            <a:avLst/>
          </a:prstGeom>
          <a:noFill/>
          <a:ln w="9525">
            <a:noFill/>
            <a:miter lim="800000"/>
            <a:headEnd/>
            <a:tailEnd/>
          </a:ln>
        </p:spPr>
      </p:pic>
      <p:sp>
        <p:nvSpPr>
          <p:cNvPr id="95237"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9" name="矩形 8"/>
          <p:cNvSpPr/>
          <p:nvPr/>
        </p:nvSpPr>
        <p:spPr>
          <a:xfrm>
            <a:off x="0" y="5429250"/>
            <a:ext cx="9161463" cy="284163"/>
          </a:xfrm>
          <a:prstGeom prst="rect">
            <a:avLst/>
          </a:prstGeom>
          <a:solidFill>
            <a:schemeClr val="accent1">
              <a:lumMod val="60000"/>
              <a:lumOff val="40000"/>
            </a:schemeClr>
          </a:solidFill>
          <a:ln>
            <a:solidFill>
              <a:schemeClr val="tx2">
                <a:lumMod val="60000"/>
                <a:lumOff val="40000"/>
              </a:schemeClr>
            </a:solidFill>
          </a:ln>
        </p:spPr>
        <p:style>
          <a:lnRef idx="2">
            <a:schemeClr val="accent2"/>
          </a:lnRef>
          <a:fillRef idx="1">
            <a:schemeClr val="lt1"/>
          </a:fillRef>
          <a:effectRef idx="0">
            <a:schemeClr val="accent2"/>
          </a:effectRef>
          <a:fontRef idx="minor">
            <a:schemeClr val="dk1"/>
          </a:fontRef>
        </p:style>
        <p:txBody>
          <a:bodyPr anchor="ctr"/>
          <a:lstStyle/>
          <a:p>
            <a:pPr>
              <a:defRPr/>
            </a:pPr>
            <a:endParaRPr lang="zh-CN" altLang="en-US"/>
          </a:p>
        </p:txBody>
      </p:sp>
      <p:sp>
        <p:nvSpPr>
          <p:cNvPr id="95239" name="Text Box 7"/>
          <p:cNvSpPr txBox="1">
            <a:spLocks noChangeArrowheads="1"/>
          </p:cNvSpPr>
          <p:nvPr/>
        </p:nvSpPr>
        <p:spPr bwMode="auto">
          <a:xfrm>
            <a:off x="285750" y="141288"/>
            <a:ext cx="326231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员工主动离职应对策略</a:t>
            </a:r>
            <a:endParaRPr lang="zh-CN" altLang="zh-CN" sz="2400">
              <a:solidFill>
                <a:schemeClr val="bg1"/>
              </a:solidFill>
              <a:latin typeface="Arial" pitchFamily="34" charset="0"/>
              <a:ea typeface="华康俪金黑W8" pitchFamily="1" charset="-122"/>
            </a:endParaRPr>
          </a:p>
        </p:txBody>
      </p:sp>
      <p:sp>
        <p:nvSpPr>
          <p:cNvPr id="95240" name="TextBox 11"/>
          <p:cNvSpPr txBox="1">
            <a:spLocks noChangeArrowheads="1"/>
          </p:cNvSpPr>
          <p:nvPr/>
        </p:nvSpPr>
        <p:spPr bwMode="auto">
          <a:xfrm>
            <a:off x="357188" y="1498600"/>
            <a:ext cx="5348287" cy="1225550"/>
          </a:xfrm>
          <a:prstGeom prst="rect">
            <a:avLst/>
          </a:prstGeom>
          <a:noFill/>
          <a:ln w="9525">
            <a:noFill/>
            <a:miter lim="800000"/>
            <a:headEnd/>
            <a:tailEnd/>
          </a:ln>
        </p:spPr>
        <p:txBody>
          <a:bodyPr wrap="none">
            <a:spAutoFit/>
          </a:bodyPr>
          <a:lstStyle/>
          <a:p>
            <a:pPr algn="l">
              <a:lnSpc>
                <a:spcPts val="4700"/>
              </a:lnSpc>
              <a:buFont typeface="Wingdings" pitchFamily="2" charset="2"/>
              <a:buChar char="n"/>
            </a:pPr>
            <a:r>
              <a:rPr lang="zh-CN" altLang="en-US" sz="2800" b="1"/>
              <a:t>试用期内提前</a:t>
            </a:r>
            <a:r>
              <a:rPr lang="en-US" altLang="zh-CN" sz="2800" b="1"/>
              <a:t>3</a:t>
            </a:r>
            <a:r>
              <a:rPr lang="zh-CN" altLang="en-US" sz="2800" b="1"/>
              <a:t>日通知用人单位</a:t>
            </a:r>
            <a:endParaRPr lang="en-US" altLang="zh-CN" sz="2800" b="1"/>
          </a:p>
          <a:p>
            <a:pPr algn="l">
              <a:lnSpc>
                <a:spcPts val="4700"/>
              </a:lnSpc>
              <a:buFont typeface="Wingdings" pitchFamily="2" charset="2"/>
              <a:buChar char="n"/>
            </a:pPr>
            <a:r>
              <a:rPr lang="zh-CN" altLang="en-US" sz="2800" b="1"/>
              <a:t>提前</a:t>
            </a:r>
            <a:r>
              <a:rPr lang="en-US" altLang="zh-CN" sz="2800" b="1"/>
              <a:t>30</a:t>
            </a:r>
            <a:r>
              <a:rPr lang="zh-CN" altLang="en-US" sz="2800" b="1"/>
              <a:t>日书面通知用人单位</a:t>
            </a:r>
            <a:endParaRPr lang="en-US" altLang="zh-CN" sz="2800" b="1"/>
          </a:p>
        </p:txBody>
      </p:sp>
      <p:sp>
        <p:nvSpPr>
          <p:cNvPr id="13" name="Rectangle 30"/>
          <p:cNvSpPr>
            <a:spLocks noChangeArrowheads="1"/>
          </p:cNvSpPr>
          <p:nvPr/>
        </p:nvSpPr>
        <p:spPr bwMode="auto">
          <a:xfrm>
            <a:off x="428625" y="3429000"/>
            <a:ext cx="5143500" cy="977900"/>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p>
            <a:pPr algn="l">
              <a:lnSpc>
                <a:spcPct val="120000"/>
              </a:lnSpc>
              <a:defRPr/>
            </a:pPr>
            <a:r>
              <a:rPr lang="zh-CN" altLang="en-US" sz="2400" b="1" dirty="0">
                <a:latin typeface="微软雅黑" pitchFamily="34" charset="-122"/>
              </a:rPr>
              <a:t>注意：不需要任何理由，不需要任何</a:t>
            </a:r>
            <a:endParaRPr lang="en-US" altLang="zh-CN" sz="2400" b="1" dirty="0">
              <a:latin typeface="微软雅黑" pitchFamily="34" charset="-122"/>
            </a:endParaRPr>
          </a:p>
          <a:p>
            <a:pPr algn="l">
              <a:lnSpc>
                <a:spcPct val="120000"/>
              </a:lnSpc>
              <a:defRPr/>
            </a:pPr>
            <a:r>
              <a:rPr lang="zh-CN" altLang="en-US" sz="2400" b="1" dirty="0">
                <a:latin typeface="微软雅黑" pitchFamily="34" charset="-122"/>
              </a:rPr>
              <a:t>          解释，只需履行 通知义务</a:t>
            </a:r>
            <a:endParaRPr lang="zh-CN" altLang="en-US" sz="2400" dirty="0">
              <a:latin typeface="微软雅黑" pitchFamily="34" charset="-122"/>
            </a:endParaRPr>
          </a:p>
        </p:txBody>
      </p:sp>
    </p:spTree>
  </p:cSld>
  <p:clrMapOvr>
    <a:masterClrMapping/>
  </p:clrMapOvr>
  <p:transition>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96260"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9" name="矩形 8"/>
          <p:cNvSpPr/>
          <p:nvPr/>
        </p:nvSpPr>
        <p:spPr>
          <a:xfrm>
            <a:off x="0" y="5429250"/>
            <a:ext cx="9161463" cy="284163"/>
          </a:xfrm>
          <a:prstGeom prst="rect">
            <a:avLst/>
          </a:prstGeom>
          <a:solidFill>
            <a:schemeClr val="accent1">
              <a:lumMod val="60000"/>
              <a:lumOff val="40000"/>
            </a:schemeClr>
          </a:solidFill>
          <a:ln>
            <a:solidFill>
              <a:schemeClr val="tx2">
                <a:lumMod val="60000"/>
                <a:lumOff val="40000"/>
              </a:schemeClr>
            </a:solidFill>
          </a:ln>
        </p:spPr>
        <p:style>
          <a:lnRef idx="2">
            <a:schemeClr val="accent2"/>
          </a:lnRef>
          <a:fillRef idx="1">
            <a:schemeClr val="lt1"/>
          </a:fillRef>
          <a:effectRef idx="0">
            <a:schemeClr val="accent2"/>
          </a:effectRef>
          <a:fontRef idx="minor">
            <a:schemeClr val="dk1"/>
          </a:fontRef>
        </p:style>
        <p:txBody>
          <a:bodyPr anchor="ctr"/>
          <a:lstStyle/>
          <a:p>
            <a:pPr>
              <a:defRPr/>
            </a:pPr>
            <a:endParaRPr lang="zh-CN" altLang="en-US"/>
          </a:p>
        </p:txBody>
      </p:sp>
      <p:sp>
        <p:nvSpPr>
          <p:cNvPr id="96262" name="Text Box 7"/>
          <p:cNvSpPr txBox="1">
            <a:spLocks noChangeArrowheads="1"/>
          </p:cNvSpPr>
          <p:nvPr/>
        </p:nvSpPr>
        <p:spPr bwMode="auto">
          <a:xfrm>
            <a:off x="285750" y="141288"/>
            <a:ext cx="3262313"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员工主动离职应对策略</a:t>
            </a:r>
            <a:endParaRPr lang="zh-CN" altLang="zh-CN" sz="2400">
              <a:solidFill>
                <a:schemeClr val="bg1"/>
              </a:solidFill>
              <a:latin typeface="Arial" pitchFamily="34" charset="0"/>
              <a:ea typeface="华康俪金黑W8" pitchFamily="1" charset="-122"/>
            </a:endParaRPr>
          </a:p>
        </p:txBody>
      </p:sp>
      <p:sp>
        <p:nvSpPr>
          <p:cNvPr id="96263" name="TextBox 10"/>
          <p:cNvSpPr txBox="1">
            <a:spLocks noChangeArrowheads="1"/>
          </p:cNvSpPr>
          <p:nvPr/>
        </p:nvSpPr>
        <p:spPr bwMode="auto">
          <a:xfrm>
            <a:off x="642938" y="1212850"/>
            <a:ext cx="7942262" cy="3970338"/>
          </a:xfrm>
          <a:prstGeom prst="rect">
            <a:avLst/>
          </a:prstGeom>
          <a:noFill/>
          <a:ln w="9525">
            <a:noFill/>
            <a:miter lim="800000"/>
            <a:headEnd/>
            <a:tailEnd/>
          </a:ln>
        </p:spPr>
        <p:txBody>
          <a:bodyPr wrap="none">
            <a:spAutoFit/>
          </a:bodyPr>
          <a:lstStyle/>
          <a:p>
            <a:pPr algn="l"/>
            <a:r>
              <a:rPr lang="en-US" altLang="zh-CN" sz="2800" b="1"/>
              <a:t>1</a:t>
            </a:r>
            <a:r>
              <a:rPr lang="zh-CN" altLang="en-US" sz="2800" b="1"/>
              <a:t>、</a:t>
            </a:r>
            <a:r>
              <a:rPr lang="zh-CN" altLang="zh-CN" sz="2800" b="1"/>
              <a:t>辞职是员工的法定权利</a:t>
            </a:r>
            <a:r>
              <a:rPr lang="zh-CN" altLang="en-US" sz="2800" b="1"/>
              <a:t>。</a:t>
            </a:r>
            <a:endParaRPr lang="zh-CN" altLang="zh-CN" sz="2800" b="1"/>
          </a:p>
          <a:p>
            <a:pPr algn="l"/>
            <a:r>
              <a:rPr lang="en-US" altLang="zh-CN" sz="2800" b="1"/>
              <a:t>2</a:t>
            </a:r>
            <a:r>
              <a:rPr lang="zh-CN" altLang="zh-CN" sz="2800" b="1"/>
              <a:t>、员工主动辞职的，用人单位不需要支付经济补</a:t>
            </a:r>
            <a:endParaRPr lang="en-US" altLang="zh-CN" sz="2800" b="1"/>
          </a:p>
          <a:p>
            <a:pPr algn="l"/>
            <a:r>
              <a:rPr lang="en-US" altLang="zh-CN" sz="2800" b="1"/>
              <a:t>       </a:t>
            </a:r>
            <a:r>
              <a:rPr lang="zh-CN" altLang="zh-CN" sz="2800" b="1"/>
              <a:t>偿金</a:t>
            </a:r>
            <a:r>
              <a:rPr lang="zh-CN" altLang="en-US" sz="2800" b="1"/>
              <a:t>。</a:t>
            </a:r>
            <a:endParaRPr lang="zh-CN" altLang="zh-CN" sz="2800" b="1"/>
          </a:p>
          <a:p>
            <a:pPr algn="l"/>
            <a:r>
              <a:rPr lang="en-US" altLang="zh-CN" sz="2800" b="1"/>
              <a:t>3</a:t>
            </a:r>
            <a:r>
              <a:rPr lang="zh-CN" altLang="zh-CN" sz="2800" b="1"/>
              <a:t>、员工提出辞职，不等于立刻离职。</a:t>
            </a:r>
            <a:endParaRPr lang="en-US" altLang="zh-CN" sz="2800" b="1"/>
          </a:p>
          <a:p>
            <a:pPr algn="l"/>
            <a:r>
              <a:rPr lang="en-US" altLang="zh-CN" sz="2800" b="1"/>
              <a:t>4</a:t>
            </a:r>
            <a:r>
              <a:rPr lang="zh-CN" altLang="en-US" sz="2800" b="1"/>
              <a:t>、</a:t>
            </a:r>
            <a:r>
              <a:rPr lang="zh-CN" altLang="zh-CN" sz="2800" b="1"/>
              <a:t>员工违法辞职，未作离职交接，给用人单位造</a:t>
            </a:r>
            <a:endParaRPr lang="en-US" altLang="zh-CN" sz="2800" b="1"/>
          </a:p>
          <a:p>
            <a:pPr algn="l"/>
            <a:r>
              <a:rPr lang="en-US" altLang="zh-CN" sz="2800" b="1"/>
              <a:t>       </a:t>
            </a:r>
            <a:r>
              <a:rPr lang="zh-CN" altLang="zh-CN" sz="2800" b="1"/>
              <a:t>成损失的，承担赔偿责任。</a:t>
            </a:r>
            <a:endParaRPr lang="en-US" altLang="zh-CN" sz="2800" b="1"/>
          </a:p>
          <a:p>
            <a:pPr algn="l"/>
            <a:r>
              <a:rPr lang="en-US" altLang="zh-CN" sz="2800" b="1"/>
              <a:t>5</a:t>
            </a:r>
            <a:r>
              <a:rPr lang="zh-CN" altLang="zh-CN" sz="2800" b="1"/>
              <a:t>、用人单位拖延办理辞职员工离职手续的，承担</a:t>
            </a:r>
            <a:endParaRPr lang="en-US" altLang="zh-CN" sz="2800" b="1"/>
          </a:p>
          <a:p>
            <a:pPr algn="l"/>
            <a:r>
              <a:rPr lang="en-US" altLang="zh-CN" sz="2800" b="1"/>
              <a:t>       </a:t>
            </a:r>
            <a:r>
              <a:rPr lang="zh-CN" altLang="zh-CN" sz="2800" b="1"/>
              <a:t>赔偿责任。</a:t>
            </a:r>
            <a:endParaRPr lang="en-US" altLang="zh-CN" sz="2800" b="1"/>
          </a:p>
          <a:p>
            <a:pPr algn="l"/>
            <a:r>
              <a:rPr lang="en-US" altLang="zh-CN" sz="2800" b="1"/>
              <a:t>6</a:t>
            </a:r>
            <a:r>
              <a:rPr lang="zh-CN" altLang="zh-CN" sz="2800" b="1"/>
              <a:t>、妥善保存员工书面辞职信。</a:t>
            </a:r>
            <a:endParaRPr lang="zh-CN" altLang="en-US" sz="2800" b="1"/>
          </a:p>
        </p:txBody>
      </p:sp>
    </p:spTree>
  </p:cSld>
  <p:clrMapOvr>
    <a:masterClrMapping/>
  </p:clrMapOvr>
  <p:transition>
    <p:fade/>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97284"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9" name="矩形 8"/>
          <p:cNvSpPr/>
          <p:nvPr/>
        </p:nvSpPr>
        <p:spPr>
          <a:xfrm>
            <a:off x="0" y="5429250"/>
            <a:ext cx="9161463" cy="284163"/>
          </a:xfrm>
          <a:prstGeom prst="rect">
            <a:avLst/>
          </a:prstGeom>
          <a:solidFill>
            <a:schemeClr val="accent1">
              <a:lumMod val="60000"/>
              <a:lumOff val="40000"/>
            </a:schemeClr>
          </a:solidFill>
          <a:ln>
            <a:solidFill>
              <a:schemeClr val="tx2">
                <a:lumMod val="60000"/>
                <a:lumOff val="40000"/>
              </a:schemeClr>
            </a:solidFill>
          </a:ln>
        </p:spPr>
        <p:style>
          <a:lnRef idx="2">
            <a:schemeClr val="accent2"/>
          </a:lnRef>
          <a:fillRef idx="1">
            <a:schemeClr val="lt1"/>
          </a:fillRef>
          <a:effectRef idx="0">
            <a:schemeClr val="accent2"/>
          </a:effectRef>
          <a:fontRef idx="minor">
            <a:schemeClr val="dk1"/>
          </a:fontRef>
        </p:style>
        <p:txBody>
          <a:bodyPr anchor="ctr"/>
          <a:lstStyle/>
          <a:p>
            <a:pPr>
              <a:defRPr/>
            </a:pPr>
            <a:endParaRPr lang="zh-CN" altLang="en-US"/>
          </a:p>
        </p:txBody>
      </p:sp>
      <p:sp>
        <p:nvSpPr>
          <p:cNvPr id="97286" name="Text Box 7"/>
          <p:cNvSpPr txBox="1">
            <a:spLocks noChangeArrowheads="1"/>
          </p:cNvSpPr>
          <p:nvPr/>
        </p:nvSpPr>
        <p:spPr bwMode="auto">
          <a:xfrm>
            <a:off x="285750" y="141288"/>
            <a:ext cx="2032000"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善用协商解除</a:t>
            </a:r>
            <a:endParaRPr lang="zh-CN" altLang="zh-CN" sz="2400">
              <a:solidFill>
                <a:schemeClr val="bg1"/>
              </a:solidFill>
              <a:latin typeface="Arial" pitchFamily="34" charset="0"/>
              <a:ea typeface="华康俪金黑W8" pitchFamily="1" charset="-122"/>
            </a:endParaRPr>
          </a:p>
        </p:txBody>
      </p:sp>
      <p:sp>
        <p:nvSpPr>
          <p:cNvPr id="97287" name="矩形 11"/>
          <p:cNvSpPr>
            <a:spLocks noChangeArrowheads="1"/>
          </p:cNvSpPr>
          <p:nvPr/>
        </p:nvSpPr>
        <p:spPr bwMode="auto">
          <a:xfrm>
            <a:off x="428625" y="1498600"/>
            <a:ext cx="7786688" cy="1709738"/>
          </a:xfrm>
          <a:prstGeom prst="rect">
            <a:avLst/>
          </a:prstGeom>
          <a:noFill/>
          <a:ln w="9525">
            <a:noFill/>
            <a:miter lim="800000"/>
            <a:headEnd/>
            <a:tailEnd/>
          </a:ln>
        </p:spPr>
        <p:txBody>
          <a:bodyPr>
            <a:spAutoFit/>
          </a:bodyPr>
          <a:lstStyle/>
          <a:p>
            <a:pPr algn="l">
              <a:lnSpc>
                <a:spcPts val="4200"/>
              </a:lnSpc>
            </a:pPr>
            <a:r>
              <a:rPr lang="zh-CN" altLang="zh-CN" sz="2800" b="1"/>
              <a:t>员工主动辞职</a:t>
            </a:r>
            <a:r>
              <a:rPr lang="en-US" altLang="zh-CN" sz="2800" b="1"/>
              <a:t>——</a:t>
            </a:r>
            <a:r>
              <a:rPr lang="zh-CN" altLang="zh-CN" sz="2800" b="1"/>
              <a:t>单位心有不甘</a:t>
            </a:r>
            <a:endParaRPr lang="en-US" altLang="zh-CN" sz="2800" b="1"/>
          </a:p>
          <a:p>
            <a:pPr algn="l">
              <a:lnSpc>
                <a:spcPts val="4200"/>
              </a:lnSpc>
            </a:pPr>
            <a:r>
              <a:rPr lang="zh-CN" altLang="zh-CN" sz="2800" b="1"/>
              <a:t>单位单方解除</a:t>
            </a:r>
            <a:r>
              <a:rPr lang="en-US" altLang="zh-CN" sz="2800" b="1"/>
              <a:t>——</a:t>
            </a:r>
            <a:r>
              <a:rPr lang="zh-CN" altLang="zh-CN" sz="2800" b="1"/>
              <a:t>员工怀有怨恨</a:t>
            </a:r>
            <a:endParaRPr lang="en-US" altLang="zh-CN" sz="2800" b="1"/>
          </a:p>
          <a:p>
            <a:pPr algn="l">
              <a:lnSpc>
                <a:spcPts val="4200"/>
              </a:lnSpc>
            </a:pPr>
            <a:r>
              <a:rPr lang="zh-CN" altLang="en-US" sz="2800" b="1"/>
              <a:t>双方</a:t>
            </a:r>
            <a:r>
              <a:rPr lang="zh-CN" altLang="zh-CN" sz="2800" b="1"/>
              <a:t>协商解除</a:t>
            </a:r>
            <a:r>
              <a:rPr lang="en-US" altLang="zh-CN" sz="2800" b="1"/>
              <a:t>——</a:t>
            </a:r>
            <a:r>
              <a:rPr lang="zh-CN" altLang="en-US" sz="2800" b="1"/>
              <a:t>双方</a:t>
            </a:r>
            <a:r>
              <a:rPr lang="zh-CN" altLang="zh-CN" sz="2800" b="1"/>
              <a:t>皆大欢喜</a:t>
            </a:r>
            <a:endParaRPr lang="zh-CN" altLang="en-US" sz="2800" b="1"/>
          </a:p>
        </p:txBody>
      </p:sp>
      <p:pic>
        <p:nvPicPr>
          <p:cNvPr id="97288" name="Picture 4" descr="http://pica.nipic.com/2008-06-13/200861313725636_2.jpg"/>
          <p:cNvPicPr>
            <a:picLocks noChangeAspect="1" noChangeArrowheads="1"/>
          </p:cNvPicPr>
          <p:nvPr/>
        </p:nvPicPr>
        <p:blipFill>
          <a:blip r:embed="rId4" cstate="print"/>
          <a:srcRect/>
          <a:stretch>
            <a:fillRect/>
          </a:stretch>
        </p:blipFill>
        <p:spPr bwMode="auto">
          <a:xfrm>
            <a:off x="5643563" y="998538"/>
            <a:ext cx="3313112" cy="4111625"/>
          </a:xfrm>
          <a:prstGeom prst="rect">
            <a:avLst/>
          </a:prstGeom>
          <a:noFill/>
          <a:ln w="9525">
            <a:noFill/>
            <a:miter lim="800000"/>
            <a:headEnd/>
            <a:tailEnd/>
          </a:ln>
        </p:spPr>
      </p:pic>
      <p:sp>
        <p:nvSpPr>
          <p:cNvPr id="13" name="矩形 12"/>
          <p:cNvSpPr/>
          <p:nvPr/>
        </p:nvSpPr>
        <p:spPr>
          <a:xfrm>
            <a:off x="857224" y="3499648"/>
            <a:ext cx="4429156" cy="1569660"/>
          </a:xfrm>
          <a:prstGeom prst="rect">
            <a:avLst/>
          </a:prstGeom>
          <a:noFill/>
        </p:spPr>
        <p:txBody>
          <a:bodyPr>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l">
              <a:defRPr/>
            </a:pPr>
            <a:r>
              <a:rPr lang="zh-CN" altLang="en-US"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风险最小</a:t>
            </a:r>
            <a:endParaRPr lang="en-US" altLang="zh-CN"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pPr algn="l">
              <a:defRPr/>
            </a:pPr>
            <a:r>
              <a:rPr lang="zh-CN" altLang="en-US"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矛盾最少</a:t>
            </a:r>
          </a:p>
        </p:txBody>
      </p:sp>
    </p:spTree>
  </p:cSld>
  <p:clrMapOvr>
    <a:masterClrMapping/>
  </p:clrMapOvr>
  <p:transition>
    <p:fade/>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98308"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9" name="矩形 8"/>
          <p:cNvSpPr/>
          <p:nvPr/>
        </p:nvSpPr>
        <p:spPr>
          <a:xfrm>
            <a:off x="0" y="5429250"/>
            <a:ext cx="9161463" cy="284163"/>
          </a:xfrm>
          <a:prstGeom prst="rect">
            <a:avLst/>
          </a:prstGeom>
          <a:solidFill>
            <a:schemeClr val="accent1">
              <a:lumMod val="60000"/>
              <a:lumOff val="40000"/>
            </a:schemeClr>
          </a:solidFill>
          <a:ln>
            <a:solidFill>
              <a:schemeClr val="tx2">
                <a:lumMod val="60000"/>
                <a:lumOff val="40000"/>
              </a:schemeClr>
            </a:solidFill>
          </a:ln>
        </p:spPr>
        <p:style>
          <a:lnRef idx="2">
            <a:schemeClr val="accent2"/>
          </a:lnRef>
          <a:fillRef idx="1">
            <a:schemeClr val="lt1"/>
          </a:fillRef>
          <a:effectRef idx="0">
            <a:schemeClr val="accent2"/>
          </a:effectRef>
          <a:fontRef idx="minor">
            <a:schemeClr val="dk1"/>
          </a:fontRef>
        </p:style>
        <p:txBody>
          <a:bodyPr anchor="ctr"/>
          <a:lstStyle/>
          <a:p>
            <a:pPr>
              <a:defRPr/>
            </a:pPr>
            <a:endParaRPr lang="zh-CN" altLang="en-US"/>
          </a:p>
        </p:txBody>
      </p:sp>
      <p:sp>
        <p:nvSpPr>
          <p:cNvPr id="98310" name="Text Box 7"/>
          <p:cNvSpPr txBox="1">
            <a:spLocks noChangeArrowheads="1"/>
          </p:cNvSpPr>
          <p:nvPr/>
        </p:nvSpPr>
        <p:spPr bwMode="auto">
          <a:xfrm>
            <a:off x="285750" y="141288"/>
            <a:ext cx="2032000"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善用协商解除</a:t>
            </a:r>
            <a:endParaRPr lang="zh-CN" altLang="zh-CN" sz="2400">
              <a:solidFill>
                <a:schemeClr val="bg1"/>
              </a:solidFill>
              <a:latin typeface="Arial" pitchFamily="34" charset="0"/>
              <a:ea typeface="华康俪金黑W8" pitchFamily="1" charset="-122"/>
            </a:endParaRPr>
          </a:p>
        </p:txBody>
      </p:sp>
      <p:sp>
        <p:nvSpPr>
          <p:cNvPr id="98311" name="矩形 10"/>
          <p:cNvSpPr>
            <a:spLocks noChangeArrowheads="1"/>
          </p:cNvSpPr>
          <p:nvPr/>
        </p:nvSpPr>
        <p:spPr bwMode="auto">
          <a:xfrm>
            <a:off x="571500" y="1212850"/>
            <a:ext cx="8302625" cy="3857625"/>
          </a:xfrm>
          <a:prstGeom prst="rect">
            <a:avLst/>
          </a:prstGeom>
          <a:noFill/>
          <a:ln w="9525">
            <a:noFill/>
            <a:miter lim="800000"/>
            <a:headEnd/>
            <a:tailEnd/>
          </a:ln>
        </p:spPr>
        <p:txBody>
          <a:bodyPr wrap="none">
            <a:spAutoFit/>
          </a:bodyPr>
          <a:lstStyle/>
          <a:p>
            <a:pPr algn="l">
              <a:lnSpc>
                <a:spcPts val="3700"/>
              </a:lnSpc>
            </a:pPr>
            <a:r>
              <a:rPr lang="en-US" altLang="zh-CN" sz="2800" b="1">
                <a:solidFill>
                  <a:srgbClr val="002060"/>
                </a:solidFill>
              </a:rPr>
              <a:t>1</a:t>
            </a:r>
            <a:r>
              <a:rPr lang="zh-CN" altLang="en-US" sz="2800" b="1">
                <a:solidFill>
                  <a:srgbClr val="002060"/>
                </a:solidFill>
              </a:rPr>
              <a:t>、</a:t>
            </a:r>
            <a:r>
              <a:rPr lang="zh-CN" altLang="zh-CN" sz="2800" b="1">
                <a:solidFill>
                  <a:srgbClr val="002060"/>
                </a:solidFill>
              </a:rPr>
              <a:t>协商解除的条件</a:t>
            </a:r>
            <a:r>
              <a:rPr lang="zh-CN" altLang="en-US" sz="2800" b="1">
                <a:solidFill>
                  <a:srgbClr val="002060"/>
                </a:solidFill>
              </a:rPr>
              <a:t>：</a:t>
            </a:r>
            <a:endParaRPr lang="en-US" altLang="zh-CN" sz="2800" b="1">
              <a:solidFill>
                <a:srgbClr val="002060"/>
              </a:solidFill>
            </a:endParaRPr>
          </a:p>
          <a:p>
            <a:pPr algn="l">
              <a:lnSpc>
                <a:spcPts val="3700"/>
              </a:lnSpc>
            </a:pPr>
            <a:r>
              <a:rPr lang="zh-CN" altLang="en-US" sz="2800" b="1"/>
              <a:t>      </a:t>
            </a:r>
            <a:r>
              <a:rPr lang="zh-CN" altLang="en-US" sz="2800" b="1">
                <a:solidFill>
                  <a:srgbClr val="FF0000"/>
                </a:solidFill>
              </a:rPr>
              <a:t>不需要提前通知，不需要支付代通金，医疗期、</a:t>
            </a:r>
            <a:endParaRPr lang="en-US" altLang="zh-CN" sz="2800" b="1">
              <a:solidFill>
                <a:srgbClr val="FF0000"/>
              </a:solidFill>
            </a:endParaRPr>
          </a:p>
          <a:p>
            <a:pPr algn="l">
              <a:lnSpc>
                <a:spcPts val="3700"/>
              </a:lnSpc>
            </a:pPr>
            <a:r>
              <a:rPr lang="en-US" altLang="zh-CN" sz="2800" b="1">
                <a:solidFill>
                  <a:srgbClr val="FF0000"/>
                </a:solidFill>
              </a:rPr>
              <a:t>      </a:t>
            </a:r>
            <a:r>
              <a:rPr lang="zh-CN" altLang="en-US" sz="2800" b="1">
                <a:solidFill>
                  <a:srgbClr val="FF0000"/>
                </a:solidFill>
              </a:rPr>
              <a:t>孕期、产期、哺乳期均可提出。</a:t>
            </a:r>
            <a:endParaRPr lang="en-US" altLang="zh-CN" sz="2800" b="1">
              <a:solidFill>
                <a:srgbClr val="FF0000"/>
              </a:solidFill>
            </a:endParaRPr>
          </a:p>
          <a:p>
            <a:pPr algn="l">
              <a:lnSpc>
                <a:spcPts val="3700"/>
              </a:lnSpc>
            </a:pPr>
            <a:r>
              <a:rPr lang="en-US" altLang="zh-CN" sz="2800" b="1">
                <a:solidFill>
                  <a:srgbClr val="002060"/>
                </a:solidFill>
              </a:rPr>
              <a:t>2</a:t>
            </a:r>
            <a:r>
              <a:rPr lang="zh-CN" altLang="en-US" sz="2800" b="1">
                <a:solidFill>
                  <a:srgbClr val="002060"/>
                </a:solidFill>
              </a:rPr>
              <a:t>、</a:t>
            </a:r>
            <a:r>
              <a:rPr lang="zh-CN" altLang="zh-CN" sz="2800" b="1">
                <a:solidFill>
                  <a:srgbClr val="002060"/>
                </a:solidFill>
              </a:rPr>
              <a:t>经用人单位提出的协商解除，需要支付补偿金。</a:t>
            </a:r>
            <a:endParaRPr lang="en-US" altLang="zh-CN" sz="2800" b="1">
              <a:solidFill>
                <a:srgbClr val="002060"/>
              </a:solidFill>
            </a:endParaRPr>
          </a:p>
          <a:p>
            <a:pPr algn="l">
              <a:lnSpc>
                <a:spcPts val="3700"/>
              </a:lnSpc>
            </a:pPr>
            <a:r>
              <a:rPr lang="en-US" altLang="zh-CN" sz="2800" b="1"/>
              <a:t>       </a:t>
            </a:r>
            <a:r>
              <a:rPr lang="zh-CN" altLang="en-US" sz="2800" b="1">
                <a:solidFill>
                  <a:srgbClr val="FF0000"/>
                </a:solidFill>
              </a:rPr>
              <a:t>提问：如果双方在解除时约定的补偿金低于法</a:t>
            </a:r>
            <a:endParaRPr lang="en-US" altLang="zh-CN" sz="2800" b="1">
              <a:solidFill>
                <a:srgbClr val="FF0000"/>
              </a:solidFill>
            </a:endParaRPr>
          </a:p>
          <a:p>
            <a:pPr algn="l">
              <a:lnSpc>
                <a:spcPts val="3700"/>
              </a:lnSpc>
            </a:pPr>
            <a:r>
              <a:rPr lang="en-US" altLang="zh-CN" sz="2800" b="1">
                <a:solidFill>
                  <a:srgbClr val="FF0000"/>
                </a:solidFill>
              </a:rPr>
              <a:t>       </a:t>
            </a:r>
            <a:r>
              <a:rPr lang="zh-CN" altLang="en-US" sz="2800" b="1">
                <a:solidFill>
                  <a:srgbClr val="FF0000"/>
                </a:solidFill>
              </a:rPr>
              <a:t>定标注，约定是否有效？</a:t>
            </a:r>
            <a:endParaRPr lang="en-US" altLang="zh-CN" sz="2800" b="1">
              <a:solidFill>
                <a:srgbClr val="FF0000"/>
              </a:solidFill>
            </a:endParaRPr>
          </a:p>
          <a:p>
            <a:pPr algn="l">
              <a:lnSpc>
                <a:spcPts val="3700"/>
              </a:lnSpc>
            </a:pPr>
            <a:r>
              <a:rPr lang="en-US" altLang="zh-CN" sz="2800" b="1"/>
              <a:t>3</a:t>
            </a:r>
            <a:r>
              <a:rPr lang="zh-CN" altLang="en-US" sz="2800" b="1"/>
              <a:t>、</a:t>
            </a:r>
            <a:r>
              <a:rPr lang="zh-CN" altLang="zh-CN" sz="2800" b="1"/>
              <a:t>最好还是签订书面的解除劳动合同协议</a:t>
            </a:r>
            <a:endParaRPr lang="en-US" altLang="zh-CN" sz="2800" b="1"/>
          </a:p>
          <a:p>
            <a:pPr algn="l">
              <a:lnSpc>
                <a:spcPts val="3700"/>
              </a:lnSpc>
            </a:pPr>
            <a:r>
              <a:rPr lang="en-US" altLang="zh-CN" sz="2800" b="1"/>
              <a:t>4</a:t>
            </a:r>
            <a:r>
              <a:rPr lang="zh-CN" altLang="en-US" sz="2800" b="1"/>
              <a:t>、</a:t>
            </a:r>
            <a:r>
              <a:rPr lang="zh-CN" altLang="zh-CN" sz="2800" b="1"/>
              <a:t>在劳动合同中事先约定解除条件的条款无效</a:t>
            </a:r>
            <a:endParaRPr lang="zh-CN" altLang="en-US" sz="2800" b="1"/>
          </a:p>
        </p:txBody>
      </p:sp>
    </p:spTree>
  </p:cSld>
  <p:clrMapOvr>
    <a:masterClrMapping/>
  </p:clrMapOvr>
  <p:transition>
    <p:fade/>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99332"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9" name="矩形 8"/>
          <p:cNvSpPr/>
          <p:nvPr/>
        </p:nvSpPr>
        <p:spPr>
          <a:xfrm>
            <a:off x="0" y="5429250"/>
            <a:ext cx="9161463" cy="284163"/>
          </a:xfrm>
          <a:prstGeom prst="rect">
            <a:avLst/>
          </a:prstGeom>
          <a:solidFill>
            <a:schemeClr val="accent1">
              <a:lumMod val="60000"/>
              <a:lumOff val="40000"/>
            </a:schemeClr>
          </a:solidFill>
          <a:ln>
            <a:solidFill>
              <a:schemeClr val="tx2">
                <a:lumMod val="60000"/>
                <a:lumOff val="40000"/>
              </a:schemeClr>
            </a:solidFill>
          </a:ln>
        </p:spPr>
        <p:style>
          <a:lnRef idx="2">
            <a:schemeClr val="accent2"/>
          </a:lnRef>
          <a:fillRef idx="1">
            <a:schemeClr val="lt1"/>
          </a:fillRef>
          <a:effectRef idx="0">
            <a:schemeClr val="accent2"/>
          </a:effectRef>
          <a:fontRef idx="minor">
            <a:schemeClr val="dk1"/>
          </a:fontRef>
        </p:style>
        <p:txBody>
          <a:bodyPr anchor="ctr"/>
          <a:lstStyle/>
          <a:p>
            <a:pPr>
              <a:defRPr/>
            </a:pPr>
            <a:endParaRPr lang="zh-CN" altLang="en-US"/>
          </a:p>
        </p:txBody>
      </p:sp>
      <p:sp>
        <p:nvSpPr>
          <p:cNvPr id="99334" name="Text Box 7"/>
          <p:cNvSpPr txBox="1">
            <a:spLocks noChangeArrowheads="1"/>
          </p:cNvSpPr>
          <p:nvPr/>
        </p:nvSpPr>
        <p:spPr bwMode="auto">
          <a:xfrm>
            <a:off x="285750" y="141288"/>
            <a:ext cx="2032000"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善用协商解除</a:t>
            </a:r>
            <a:endParaRPr lang="zh-CN" altLang="zh-CN" sz="2400">
              <a:solidFill>
                <a:schemeClr val="bg1"/>
              </a:solidFill>
              <a:latin typeface="Arial" pitchFamily="34" charset="0"/>
              <a:ea typeface="华康俪金黑W8" pitchFamily="1" charset="-122"/>
            </a:endParaRPr>
          </a:p>
        </p:txBody>
      </p:sp>
      <p:sp>
        <p:nvSpPr>
          <p:cNvPr id="12" name="矩形 11"/>
          <p:cNvSpPr/>
          <p:nvPr/>
        </p:nvSpPr>
        <p:spPr>
          <a:xfrm>
            <a:off x="785813" y="998538"/>
            <a:ext cx="7786687" cy="64293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zh-CN" sz="2400" b="1" dirty="0"/>
              <a:t>案例十八：员工辞职单位批准是协商解除还是单方解除</a:t>
            </a:r>
            <a:endParaRPr lang="zh-CN" altLang="zh-CN" sz="2400" dirty="0"/>
          </a:p>
        </p:txBody>
      </p:sp>
      <p:sp>
        <p:nvSpPr>
          <p:cNvPr id="99336" name="TextBox 12"/>
          <p:cNvSpPr txBox="1">
            <a:spLocks noChangeArrowheads="1"/>
          </p:cNvSpPr>
          <p:nvPr/>
        </p:nvSpPr>
        <p:spPr bwMode="auto">
          <a:xfrm>
            <a:off x="357188" y="1927225"/>
            <a:ext cx="8540750" cy="3225800"/>
          </a:xfrm>
          <a:prstGeom prst="rect">
            <a:avLst/>
          </a:prstGeom>
          <a:noFill/>
          <a:ln w="9525">
            <a:noFill/>
            <a:miter lim="800000"/>
            <a:headEnd/>
            <a:tailEnd/>
          </a:ln>
        </p:spPr>
        <p:txBody>
          <a:bodyPr wrap="none">
            <a:spAutoFit/>
          </a:bodyPr>
          <a:lstStyle/>
          <a:p>
            <a:pPr algn="l">
              <a:lnSpc>
                <a:spcPts val="3100"/>
              </a:lnSpc>
            </a:pP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周某是某科技公司的业务经理，因市场萎缩，周某所在部</a:t>
            </a:r>
            <a:endParaRPr lang="en-US" altLang="zh-CN" sz="2400" b="1">
              <a:latin typeface="楷体" pitchFamily="49" charset="-122"/>
              <a:ea typeface="楷体" pitchFamily="49" charset="-122"/>
            </a:endParaRPr>
          </a:p>
          <a:p>
            <a:pPr algn="l">
              <a:lnSpc>
                <a:spcPts val="3100"/>
              </a:lnSpc>
            </a:pPr>
            <a:r>
              <a:rPr lang="zh-CN" altLang="zh-CN" sz="2400" b="1">
                <a:latin typeface="楷体" pitchFamily="49" charset="-122"/>
                <a:ea typeface="楷体" pitchFamily="49" charset="-122"/>
              </a:rPr>
              <a:t>门业务出现亏损。虽经多次努力，周某仍不能扭转亏损局面。</a:t>
            </a:r>
            <a:endParaRPr lang="en-US" altLang="zh-CN" sz="2400" b="1">
              <a:latin typeface="楷体" pitchFamily="49" charset="-122"/>
              <a:ea typeface="楷体" pitchFamily="49" charset="-122"/>
            </a:endParaRPr>
          </a:p>
          <a:p>
            <a:pPr algn="l">
              <a:lnSpc>
                <a:spcPts val="3100"/>
              </a:lnSpc>
            </a:pPr>
            <a:r>
              <a:rPr lang="zh-CN" altLang="zh-CN" sz="2400" b="1">
                <a:latin typeface="楷体" pitchFamily="49" charset="-122"/>
                <a:ea typeface="楷体" pitchFamily="49" charset="-122"/>
              </a:rPr>
              <a:t>周某萌生离意，向公司表明自己的离职意向。公司正打算撤销</a:t>
            </a:r>
            <a:endParaRPr lang="en-US" altLang="zh-CN" sz="2400" b="1">
              <a:latin typeface="楷体" pitchFamily="49" charset="-122"/>
              <a:ea typeface="楷体" pitchFamily="49" charset="-122"/>
            </a:endParaRPr>
          </a:p>
          <a:p>
            <a:pPr algn="l">
              <a:lnSpc>
                <a:spcPts val="3100"/>
              </a:lnSpc>
            </a:pPr>
            <a:r>
              <a:rPr lang="zh-CN" altLang="zh-CN" sz="2400" b="1">
                <a:latin typeface="楷体" pitchFamily="49" charset="-122"/>
                <a:ea typeface="楷体" pitchFamily="49" charset="-122"/>
              </a:rPr>
              <a:t>他所在的部门，支持周某找到更好的发展平台。周某遂向公司</a:t>
            </a:r>
            <a:endParaRPr lang="en-US" altLang="zh-CN" sz="2400" b="1">
              <a:latin typeface="楷体" pitchFamily="49" charset="-122"/>
              <a:ea typeface="楷体" pitchFamily="49" charset="-122"/>
            </a:endParaRPr>
          </a:p>
          <a:p>
            <a:pPr algn="l">
              <a:lnSpc>
                <a:spcPts val="3100"/>
              </a:lnSpc>
            </a:pPr>
            <a:r>
              <a:rPr lang="zh-CN" altLang="zh-CN" sz="2400" b="1">
                <a:latin typeface="楷体" pitchFamily="49" charset="-122"/>
                <a:ea typeface="楷体" pitchFamily="49" charset="-122"/>
              </a:rPr>
              <a:t>递交了辞职申请书，人力资源部经理代表公司对此辞职行为予</a:t>
            </a:r>
            <a:endParaRPr lang="en-US" altLang="zh-CN" sz="2400" b="1">
              <a:latin typeface="楷体" pitchFamily="49" charset="-122"/>
              <a:ea typeface="楷体" pitchFamily="49" charset="-122"/>
            </a:endParaRPr>
          </a:p>
          <a:p>
            <a:pPr algn="l">
              <a:lnSpc>
                <a:spcPts val="3100"/>
              </a:lnSpc>
            </a:pPr>
            <a:r>
              <a:rPr lang="zh-CN" altLang="zh-CN" sz="2400" b="1">
                <a:latin typeface="楷体" pitchFamily="49" charset="-122"/>
                <a:ea typeface="楷体" pitchFamily="49" charset="-122"/>
              </a:rPr>
              <a:t>以批准后，双方解除了劳动合同。后周某应当认为自己提交辞</a:t>
            </a:r>
            <a:endParaRPr lang="en-US" altLang="zh-CN" sz="2400" b="1">
              <a:latin typeface="楷体" pitchFamily="49" charset="-122"/>
              <a:ea typeface="楷体" pitchFamily="49" charset="-122"/>
            </a:endParaRPr>
          </a:p>
          <a:p>
            <a:pPr algn="l">
              <a:lnSpc>
                <a:spcPts val="3100"/>
              </a:lnSpc>
            </a:pPr>
            <a:r>
              <a:rPr lang="zh-CN" altLang="zh-CN" sz="2400" b="1">
                <a:latin typeface="楷体" pitchFamily="49" charset="-122"/>
                <a:ea typeface="楷体" pitchFamily="49" charset="-122"/>
              </a:rPr>
              <a:t>职信的行为只是表明一种离职意向，公司予以批准，则构成协</a:t>
            </a:r>
            <a:endParaRPr lang="en-US" altLang="zh-CN" sz="2400" b="1">
              <a:latin typeface="楷体" pitchFamily="49" charset="-122"/>
              <a:ea typeface="楷体" pitchFamily="49" charset="-122"/>
            </a:endParaRPr>
          </a:p>
          <a:p>
            <a:pPr algn="l">
              <a:lnSpc>
                <a:spcPts val="3100"/>
              </a:lnSpc>
            </a:pPr>
            <a:r>
              <a:rPr lang="zh-CN" altLang="zh-CN" sz="2400" b="1">
                <a:latin typeface="楷体" pitchFamily="49" charset="-122"/>
                <a:ea typeface="楷体" pitchFamily="49" charset="-122"/>
              </a:rPr>
              <a:t>商解除，应当支付补偿金。</a:t>
            </a:r>
          </a:p>
        </p:txBody>
      </p:sp>
    </p:spTree>
  </p:cSld>
  <p:clrMapOvr>
    <a:masterClrMapping/>
  </p:clrMapOvr>
  <p:transition>
    <p:fade/>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顶条副本"/>
          <p:cNvPicPr>
            <a:picLocks noChangeAspect="1" noChangeArrowheads="1"/>
          </p:cNvPicPr>
          <p:nvPr/>
        </p:nvPicPr>
        <p:blipFill>
          <a:blip r:embed="rId3" cstate="print"/>
          <a:srcRect/>
          <a:stretch>
            <a:fillRect/>
          </a:stretch>
        </p:blipFill>
        <p:spPr bwMode="auto">
          <a:xfrm>
            <a:off x="0" y="0"/>
            <a:ext cx="9144000" cy="1036638"/>
          </a:xfrm>
          <a:prstGeom prst="rect">
            <a:avLst/>
          </a:prstGeom>
          <a:noFill/>
          <a:ln w="9525">
            <a:noFill/>
            <a:miter lim="800000"/>
            <a:headEnd/>
            <a:tailEnd/>
          </a:ln>
        </p:spPr>
      </p:pic>
      <p:sp>
        <p:nvSpPr>
          <p:cNvPr id="100356" name="TextBox 7"/>
          <p:cNvSpPr txBox="1">
            <a:spLocks noChangeArrowheads="1"/>
          </p:cNvSpPr>
          <p:nvPr/>
        </p:nvSpPr>
        <p:spPr bwMode="auto">
          <a:xfrm>
            <a:off x="428625" y="1927225"/>
            <a:ext cx="650875" cy="461963"/>
          </a:xfrm>
          <a:prstGeom prst="rect">
            <a:avLst/>
          </a:prstGeom>
          <a:noFill/>
          <a:ln w="9525">
            <a:noFill/>
            <a:miter lim="800000"/>
            <a:headEnd/>
            <a:tailEnd/>
          </a:ln>
        </p:spPr>
        <p:txBody>
          <a:bodyPr wrap="none">
            <a:spAutoFit/>
          </a:bodyPr>
          <a:lstStyle/>
          <a:p>
            <a:pPr algn="l">
              <a:lnSpc>
                <a:spcPts val="3300"/>
              </a:lnSpc>
            </a:pPr>
            <a:r>
              <a:rPr lang="en-US" altLang="zh-CN" sz="2400" b="1">
                <a:latin typeface="楷体" pitchFamily="49" charset="-122"/>
                <a:ea typeface="楷体" pitchFamily="49" charset="-122"/>
              </a:rPr>
              <a:t>   </a:t>
            </a:r>
            <a:endParaRPr lang="zh-CN" altLang="zh-CN" sz="2400" b="1">
              <a:latin typeface="楷体" pitchFamily="49" charset="-122"/>
              <a:ea typeface="楷体" pitchFamily="49" charset="-122"/>
            </a:endParaRPr>
          </a:p>
        </p:txBody>
      </p:sp>
      <p:sp>
        <p:nvSpPr>
          <p:cNvPr id="9" name="矩形 8"/>
          <p:cNvSpPr/>
          <p:nvPr/>
        </p:nvSpPr>
        <p:spPr>
          <a:xfrm>
            <a:off x="0" y="5429250"/>
            <a:ext cx="9161463" cy="284163"/>
          </a:xfrm>
          <a:prstGeom prst="rect">
            <a:avLst/>
          </a:prstGeom>
          <a:solidFill>
            <a:schemeClr val="accent1">
              <a:lumMod val="60000"/>
              <a:lumOff val="40000"/>
            </a:schemeClr>
          </a:solidFill>
          <a:ln>
            <a:solidFill>
              <a:schemeClr val="tx2">
                <a:lumMod val="60000"/>
                <a:lumOff val="40000"/>
              </a:schemeClr>
            </a:solidFill>
          </a:ln>
        </p:spPr>
        <p:style>
          <a:lnRef idx="2">
            <a:schemeClr val="accent2"/>
          </a:lnRef>
          <a:fillRef idx="1">
            <a:schemeClr val="lt1"/>
          </a:fillRef>
          <a:effectRef idx="0">
            <a:schemeClr val="accent2"/>
          </a:effectRef>
          <a:fontRef idx="minor">
            <a:schemeClr val="dk1"/>
          </a:fontRef>
        </p:style>
        <p:txBody>
          <a:bodyPr anchor="ctr"/>
          <a:lstStyle/>
          <a:p>
            <a:pPr>
              <a:defRPr/>
            </a:pPr>
            <a:endParaRPr lang="zh-CN" altLang="en-US"/>
          </a:p>
        </p:txBody>
      </p:sp>
      <p:sp>
        <p:nvSpPr>
          <p:cNvPr id="100358" name="Text Box 7"/>
          <p:cNvSpPr txBox="1">
            <a:spLocks noChangeArrowheads="1"/>
          </p:cNvSpPr>
          <p:nvPr/>
        </p:nvSpPr>
        <p:spPr bwMode="auto">
          <a:xfrm>
            <a:off x="285750" y="141288"/>
            <a:ext cx="2954338" cy="461962"/>
          </a:xfrm>
          <a:prstGeom prst="rect">
            <a:avLst/>
          </a:prstGeom>
          <a:noFill/>
          <a:ln w="9525">
            <a:noFill/>
            <a:miter lim="800000"/>
            <a:headEnd/>
            <a:tailEnd/>
          </a:ln>
        </p:spPr>
        <p:txBody>
          <a:bodyPr wrap="none">
            <a:spAutoFit/>
          </a:bodyPr>
          <a:lstStyle/>
          <a:p>
            <a:pPr algn="l" eaLnBrk="0" hangingPunct="0"/>
            <a:r>
              <a:rPr lang="zh-CN" altLang="en-US" sz="2400">
                <a:solidFill>
                  <a:schemeClr val="bg1"/>
                </a:solidFill>
                <a:latin typeface="Arial" pitchFamily="34" charset="0"/>
                <a:ea typeface="华康俪金黑W8" pitchFamily="1" charset="-122"/>
              </a:rPr>
              <a:t>企业单方解除须谨慎</a:t>
            </a:r>
            <a:endParaRPr lang="zh-CN" altLang="zh-CN" sz="2400">
              <a:solidFill>
                <a:schemeClr val="bg1"/>
              </a:solidFill>
              <a:latin typeface="Arial" pitchFamily="34" charset="0"/>
              <a:ea typeface="华康俪金黑W8" pitchFamily="1" charset="-122"/>
            </a:endParaRPr>
          </a:p>
        </p:txBody>
      </p:sp>
      <p:sp>
        <p:nvSpPr>
          <p:cNvPr id="12" name="矩形 11"/>
          <p:cNvSpPr/>
          <p:nvPr/>
        </p:nvSpPr>
        <p:spPr>
          <a:xfrm>
            <a:off x="928688" y="998538"/>
            <a:ext cx="7072312" cy="642937"/>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zh-CN" sz="2400" b="1" dirty="0"/>
              <a:t>案例十</a:t>
            </a:r>
            <a:r>
              <a:rPr lang="zh-CN" altLang="en-US" sz="2400" b="1" dirty="0"/>
              <a:t>九</a:t>
            </a:r>
            <a:r>
              <a:rPr lang="zh-CN" altLang="zh-CN" sz="2400" b="1" dirty="0"/>
              <a:t>：员工不服从调岗能够解除劳动合同？</a:t>
            </a:r>
            <a:endParaRPr lang="zh-CN" altLang="zh-CN" sz="2400" dirty="0"/>
          </a:p>
        </p:txBody>
      </p:sp>
      <p:sp>
        <p:nvSpPr>
          <p:cNvPr id="100360" name="TextBox 10"/>
          <p:cNvSpPr txBox="1">
            <a:spLocks noChangeArrowheads="1"/>
          </p:cNvSpPr>
          <p:nvPr/>
        </p:nvSpPr>
        <p:spPr bwMode="auto">
          <a:xfrm>
            <a:off x="500063" y="1927225"/>
            <a:ext cx="8215312" cy="3101975"/>
          </a:xfrm>
          <a:prstGeom prst="rect">
            <a:avLst/>
          </a:prstGeom>
          <a:noFill/>
          <a:ln w="9525">
            <a:noFill/>
            <a:miter lim="800000"/>
            <a:headEnd/>
            <a:tailEnd/>
          </a:ln>
        </p:spPr>
        <p:txBody>
          <a:bodyPr>
            <a:spAutoFit/>
          </a:bodyPr>
          <a:lstStyle/>
          <a:p>
            <a:pPr algn="l">
              <a:lnSpc>
                <a:spcPts val="3400"/>
              </a:lnSpc>
            </a:pPr>
            <a:r>
              <a:rPr lang="en-US" altLang="zh-CN" sz="2400" b="1">
                <a:latin typeface="楷体" pitchFamily="49" charset="-122"/>
                <a:ea typeface="楷体" pitchFamily="49" charset="-122"/>
              </a:rPr>
              <a:t>    </a:t>
            </a:r>
            <a:r>
              <a:rPr lang="zh-CN" altLang="zh-CN" sz="2400" b="1">
                <a:latin typeface="楷体" pitchFamily="49" charset="-122"/>
                <a:ea typeface="楷体" pitchFamily="49" charset="-122"/>
              </a:rPr>
              <a:t>林某是某机械厂车工，因被查出右腿骨头里有肿瘤，做</a:t>
            </a:r>
            <a:endParaRPr lang="en-US" altLang="zh-CN" sz="2400" b="1">
              <a:latin typeface="楷体" pitchFamily="49" charset="-122"/>
              <a:ea typeface="楷体" pitchFamily="49" charset="-122"/>
            </a:endParaRPr>
          </a:p>
          <a:p>
            <a:pPr algn="l">
              <a:lnSpc>
                <a:spcPts val="3400"/>
              </a:lnSpc>
            </a:pPr>
            <a:r>
              <a:rPr lang="zh-CN" altLang="zh-CN" sz="2400" b="1">
                <a:latin typeface="楷体" pitchFamily="49" charset="-122"/>
                <a:ea typeface="楷体" pitchFamily="49" charset="-122"/>
              </a:rPr>
              <a:t>了肿瘤切除手术。林某医疗期满后回厂上班，工厂继续安排他做车工工作。林某认为自己大腿骨的一部分已经在手术中切除，不能长时间站立，要求工厂把自己调换到仓库当管理员。厂方表示其他岗位没有空缺，只能在刨工钳工等工种中选择。因这些工种也需要长时间站立，林某不同意。厂方遂做出辞退决定，与林某解除劳动合同</a:t>
            </a:r>
            <a:r>
              <a:rPr lang="zh-CN" altLang="zh-CN" sz="2400"/>
              <a:t>。</a:t>
            </a:r>
            <a:endParaRPr lang="zh-CN" altLang="en-US" sz="2400"/>
          </a:p>
        </p:txBody>
      </p:sp>
    </p:spTree>
  </p:cSld>
  <p:clrMapOvr>
    <a:masterClrMapping/>
  </p:clrMapOvr>
  <p:transition>
    <p:fade/>
  </p:transition>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6A79998-2BDC-AA7B-89ED-95EC749AC868}"/>
              </a:ext>
            </a:extLst>
          </p:cNvPr>
          <p:cNvSpPr>
            <a:spLocks noGrp="1" noChangeArrowheads="1"/>
          </p:cNvSpPr>
          <p:nvPr>
            <p:ph type="body" idx="1"/>
          </p:nvPr>
        </p:nvSpPr>
        <p:spPr>
          <a:xfrm>
            <a:off x="763059" y="952235"/>
            <a:ext cx="7617883" cy="4761177"/>
          </a:xfrm>
        </p:spPr>
        <p:txBody>
          <a:bodyPr/>
          <a:lstStyle/>
          <a:p>
            <a:pPr eaLnBrk="1" hangingPunct="1">
              <a:lnSpc>
                <a:spcPct val="80000"/>
              </a:lnSpc>
            </a:pPr>
            <a:r>
              <a:rPr lang="en-US" altLang="zh-CN" sz="1333"/>
              <a:t> </a:t>
            </a:r>
            <a:endParaRPr lang="en-US" altLang="zh-CN" sz="1333" b="1"/>
          </a:p>
          <a:p>
            <a:pPr eaLnBrk="1" hangingPunct="1">
              <a:lnSpc>
                <a:spcPct val="80000"/>
              </a:lnSpc>
            </a:pPr>
            <a:r>
              <a:rPr lang="zh-CN" altLang="en-US" sz="1333" b="1"/>
              <a:t>学习方式：</a:t>
            </a:r>
            <a:r>
              <a:rPr lang="zh-CN" altLang="en-US" b="1">
                <a:ea typeface="黑体" panose="02010609060101010101" pitchFamily="49" charset="-122"/>
              </a:rPr>
              <a:t>全国招生  函授学习  权威双证  国际互认</a:t>
            </a:r>
            <a:endParaRPr lang="zh-CN" altLang="en-US" sz="1333" b="1"/>
          </a:p>
          <a:p>
            <a:pPr eaLnBrk="1" hangingPunct="1">
              <a:lnSpc>
                <a:spcPct val="80000"/>
              </a:lnSpc>
            </a:pPr>
            <a:endParaRPr lang="en-US" altLang="zh-CN" sz="1333" b="1"/>
          </a:p>
          <a:p>
            <a:pPr eaLnBrk="1" hangingPunct="1">
              <a:lnSpc>
                <a:spcPct val="80000"/>
              </a:lnSpc>
            </a:pPr>
            <a:r>
              <a:rPr lang="zh-CN" altLang="en-US" sz="1333" b="1"/>
              <a:t>认证项目：注册</a:t>
            </a:r>
            <a:r>
              <a:rPr lang="en-US" altLang="zh-CN" sz="1333" b="1"/>
              <a:t> </a:t>
            </a:r>
            <a:r>
              <a:rPr lang="zh-CN" altLang="en-US" sz="1333" b="1"/>
              <a:t>职业经理、人力资源总监、品质经理、生产经理、营销策划师、物流经理、</a:t>
            </a:r>
            <a:endParaRPr lang="en-US" altLang="zh-CN" sz="1333" b="1"/>
          </a:p>
          <a:p>
            <a:pPr eaLnBrk="1" hangingPunct="1">
              <a:lnSpc>
                <a:spcPct val="80000"/>
              </a:lnSpc>
            </a:pPr>
            <a:r>
              <a:rPr lang="zh-CN" altLang="en-US" sz="1333" b="1"/>
              <a:t>          项目经理、企业管理咨询师、企业总经理、营销经理、财务总监、酒店经理、企业培训师</a:t>
            </a:r>
            <a:endParaRPr lang="en-US" altLang="zh-CN" sz="1333" b="1"/>
          </a:p>
          <a:p>
            <a:pPr eaLnBrk="1" hangingPunct="1">
              <a:lnSpc>
                <a:spcPct val="80000"/>
              </a:lnSpc>
            </a:pPr>
            <a:r>
              <a:rPr lang="zh-CN" altLang="en-US" sz="1333" b="1"/>
              <a:t>          采购经理、</a:t>
            </a:r>
            <a:r>
              <a:rPr lang="en-US" altLang="zh-CN" sz="1333" b="1"/>
              <a:t>IE</a:t>
            </a:r>
            <a:r>
              <a:rPr lang="zh-CN" altLang="en-US" sz="1333" b="1"/>
              <a:t>工业工程师、医院管理、行政总监、市场总监、工厂管理、服装企业管理、</a:t>
            </a:r>
            <a:endParaRPr lang="en-US" altLang="zh-CN" sz="1333" b="1"/>
          </a:p>
          <a:p>
            <a:pPr eaLnBrk="1" hangingPunct="1">
              <a:lnSpc>
                <a:spcPct val="80000"/>
              </a:lnSpc>
            </a:pPr>
            <a:r>
              <a:rPr lang="zh-CN" altLang="en-US" sz="1333" b="1"/>
              <a:t>          六西格玛管理师、车间主管、经济管理师、生产运营管理师、精益管理师等</a:t>
            </a:r>
            <a:r>
              <a:rPr lang="en-US" altLang="zh-CN" sz="1333" b="1"/>
              <a:t>MBA</a:t>
            </a:r>
            <a:r>
              <a:rPr lang="zh-CN" altLang="en-US" sz="1333" b="1"/>
              <a:t>等认证。</a:t>
            </a:r>
          </a:p>
          <a:p>
            <a:pPr eaLnBrk="1" hangingPunct="1">
              <a:lnSpc>
                <a:spcPct val="80000"/>
              </a:lnSpc>
            </a:pPr>
            <a:endParaRPr lang="zh-CN" altLang="en-US" sz="1333" b="1"/>
          </a:p>
          <a:p>
            <a:pPr eaLnBrk="1" hangingPunct="1">
              <a:lnSpc>
                <a:spcPct val="80000"/>
              </a:lnSpc>
            </a:pPr>
            <a:r>
              <a:rPr lang="zh-CN" altLang="en-US" sz="1333" b="1"/>
              <a:t>颁发双证：经理资格证</a:t>
            </a:r>
            <a:r>
              <a:rPr lang="en-US" altLang="zh-CN" sz="1333" b="1"/>
              <a:t>+MBA</a:t>
            </a:r>
            <a:r>
              <a:rPr lang="zh-CN" altLang="en-US" sz="1333" b="1"/>
              <a:t>研修证</a:t>
            </a:r>
            <a:r>
              <a:rPr lang="en-US" altLang="zh-CN" sz="1333" b="1"/>
              <a:t>+</a:t>
            </a:r>
            <a:r>
              <a:rPr lang="zh-CN" altLang="en-US" sz="1333" b="1"/>
              <a:t>全套学籍档案</a:t>
            </a:r>
          </a:p>
          <a:p>
            <a:pPr eaLnBrk="1" hangingPunct="1">
              <a:lnSpc>
                <a:spcPct val="80000"/>
              </a:lnSpc>
            </a:pPr>
            <a:r>
              <a:rPr lang="zh-CN" altLang="en-US" sz="1333" b="1"/>
              <a:t>收费标准  ：</a:t>
            </a:r>
            <a:r>
              <a:rPr lang="zh-CN" altLang="en-US" sz="1999" b="1"/>
              <a:t>仅收取</a:t>
            </a:r>
            <a:r>
              <a:rPr lang="en-US" altLang="zh-CN" sz="1999" b="1"/>
              <a:t>1280</a:t>
            </a:r>
            <a:r>
              <a:rPr lang="zh-CN" altLang="en-US" sz="1999" b="1"/>
              <a:t>元</a:t>
            </a:r>
            <a:r>
              <a:rPr lang="zh-CN" altLang="en-US" sz="1333"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333" b="1"/>
              <a:t>报名电话：</a:t>
            </a:r>
            <a:r>
              <a:rPr lang="en-US" altLang="zh-CN" sz="1333" b="1"/>
              <a:t>13684609885    0451—88342620 </a:t>
            </a:r>
          </a:p>
          <a:p>
            <a:pPr eaLnBrk="1" hangingPunct="1">
              <a:lnSpc>
                <a:spcPct val="80000"/>
              </a:lnSpc>
              <a:buFontTx/>
              <a:buNone/>
            </a:pPr>
            <a:r>
              <a:rPr lang="en-US" altLang="zh-CN" sz="1333" b="1"/>
              <a:t>        </a:t>
            </a:r>
            <a:r>
              <a:rPr lang="zh-CN" altLang="en-US" sz="1333" b="1"/>
              <a:t>微信公众号：</a:t>
            </a:r>
            <a:r>
              <a:rPr lang="en-US" altLang="zh-CN" sz="1333" b="1"/>
              <a:t>MHJY1999   </a:t>
            </a:r>
            <a:r>
              <a:rPr lang="zh-CN" altLang="en-US" sz="1333" b="1"/>
              <a:t>微信客服：</a:t>
            </a:r>
            <a:r>
              <a:rPr lang="en-US" altLang="zh-CN" sz="1333" b="1"/>
              <a:t>122285053    </a:t>
            </a:r>
            <a:r>
              <a:rPr lang="zh-CN" altLang="en-US" sz="1333" b="1"/>
              <a:t>咨询邮箱：</a:t>
            </a:r>
            <a:r>
              <a:rPr lang="en-US" altLang="zh-CN" sz="1333" b="1">
                <a:hlinkClick r:id="rId3"/>
              </a:rPr>
              <a:t>xchy007@163.com</a:t>
            </a:r>
            <a:r>
              <a:rPr lang="en-US" altLang="zh-CN" sz="1333" b="1"/>
              <a:t>   </a:t>
            </a:r>
          </a:p>
          <a:p>
            <a:pPr eaLnBrk="1" hangingPunct="1">
              <a:lnSpc>
                <a:spcPct val="80000"/>
              </a:lnSpc>
              <a:buFontTx/>
              <a:buNone/>
            </a:pPr>
            <a:r>
              <a:rPr lang="en-US" altLang="zh-CN" sz="1333" b="1"/>
              <a:t>        </a:t>
            </a:r>
            <a:r>
              <a:rPr lang="zh-CN" altLang="en-US" sz="1333" b="1"/>
              <a:t>咨询教师</a:t>
            </a:r>
            <a:r>
              <a:rPr lang="en-US" altLang="zh-CN" sz="1333" b="1"/>
              <a:t>: </a:t>
            </a:r>
            <a:r>
              <a:rPr lang="zh-CN" altLang="en-US" sz="1333" b="1"/>
              <a:t>王海涛 郑毅 </a:t>
            </a:r>
          </a:p>
          <a:p>
            <a:pPr eaLnBrk="1" hangingPunct="1">
              <a:lnSpc>
                <a:spcPct val="80000"/>
              </a:lnSpc>
            </a:pPr>
            <a:endParaRPr lang="zh-CN" altLang="en-US" sz="1333" b="1"/>
          </a:p>
          <a:p>
            <a:pPr algn="r" eaLnBrk="1" hangingPunct="1">
              <a:lnSpc>
                <a:spcPct val="80000"/>
              </a:lnSpc>
              <a:buFontTx/>
              <a:buNone/>
            </a:pPr>
            <a:r>
              <a:rPr lang="zh-CN" altLang="en-US" sz="1500" b="1"/>
              <a:t>颁证单位：中国经济管理大学</a:t>
            </a:r>
          </a:p>
          <a:p>
            <a:pPr algn="r" eaLnBrk="1" hangingPunct="1">
              <a:lnSpc>
                <a:spcPct val="80000"/>
              </a:lnSpc>
            </a:pPr>
            <a:r>
              <a:rPr lang="zh-CN" altLang="en-US" sz="1500" b="1"/>
              <a:t>主办单位：哈尔滨美华企业管理有限公司</a:t>
            </a:r>
            <a:endParaRPr lang="en-US" altLang="zh-CN" sz="1500" b="1"/>
          </a:p>
        </p:txBody>
      </p:sp>
      <p:sp>
        <p:nvSpPr>
          <p:cNvPr id="2051" name="WordArt 4">
            <a:extLst>
              <a:ext uri="{FF2B5EF4-FFF2-40B4-BE49-F238E27FC236}">
                <a16:creationId xmlns:a16="http://schemas.microsoft.com/office/drawing/2014/main" id="{0334F2F3-32A9-009A-5F31-491AA40964B6}"/>
              </a:ext>
            </a:extLst>
          </p:cNvPr>
          <p:cNvSpPr>
            <a:spLocks noChangeArrowheads="1" noChangeShapeType="1" noTextEdit="1"/>
          </p:cNvSpPr>
          <p:nvPr/>
        </p:nvSpPr>
        <p:spPr bwMode="auto">
          <a:xfrm flipH="1">
            <a:off x="10314456" y="4476829"/>
            <a:ext cx="179867" cy="343863"/>
          </a:xfrm>
          <a:prstGeom prst="rect">
            <a:avLst/>
          </a:prstGeom>
        </p:spPr>
        <p:txBody>
          <a:bodyPr wrap="none" fromWordArt="1">
            <a:prstTxWarp prst="textSlantUp">
              <a:avLst>
                <a:gd name="adj" fmla="val 32056"/>
              </a:avLst>
            </a:prstTxWarp>
          </a:bodyPr>
          <a:lstStyle/>
          <a:p>
            <a:pPr algn="ctr"/>
            <a:endParaRPr lang="zh-CN" altLang="en-US" sz="1416"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2CE73358-C710-5716-20F9-FC74F8C787CD}"/>
              </a:ext>
            </a:extLst>
          </p:cNvPr>
          <p:cNvSpPr>
            <a:spLocks noGrp="1" noChangeArrowheads="1"/>
          </p:cNvSpPr>
          <p:nvPr>
            <p:ph type="title"/>
          </p:nvPr>
        </p:nvSpPr>
        <p:spPr/>
        <p:txBody>
          <a:bodyPr/>
          <a:lstStyle/>
          <a:p>
            <a:pPr eaLnBrk="1" hangingPunct="1"/>
            <a:br>
              <a:rPr lang="en-US" altLang="zh-CN" sz="3332">
                <a:solidFill>
                  <a:srgbClr val="FF0000"/>
                </a:solidFill>
              </a:rPr>
            </a:br>
            <a:endParaRPr lang="en-US" altLang="zh-CN" sz="3332">
              <a:solidFill>
                <a:srgbClr val="FF0000"/>
              </a:solidFill>
            </a:endParaRPr>
          </a:p>
        </p:txBody>
      </p:sp>
      <p:sp>
        <p:nvSpPr>
          <p:cNvPr id="3080" name="WordArt 8">
            <a:extLst>
              <a:ext uri="{FF2B5EF4-FFF2-40B4-BE49-F238E27FC236}">
                <a16:creationId xmlns:a16="http://schemas.microsoft.com/office/drawing/2014/main" id="{42D91BD1-8E09-04D6-31BB-CDD954DFC587}"/>
              </a:ext>
            </a:extLst>
          </p:cNvPr>
          <p:cNvSpPr>
            <a:spLocks noChangeArrowheads="1" noChangeShapeType="1" noTextEdit="1"/>
          </p:cNvSpPr>
          <p:nvPr/>
        </p:nvSpPr>
        <p:spPr bwMode="auto">
          <a:xfrm>
            <a:off x="1092373" y="297555"/>
            <a:ext cx="6752959" cy="833212"/>
          </a:xfrm>
          <a:prstGeom prst="rect">
            <a:avLst/>
          </a:prstGeom>
        </p:spPr>
        <p:txBody>
          <a:bodyPr wrap="none" fromWordArt="1">
            <a:prstTxWarp prst="textPlain">
              <a:avLst>
                <a:gd name="adj" fmla="val 50000"/>
              </a:avLst>
            </a:prstTxWarp>
          </a:bodyPr>
          <a:lstStyle/>
          <a:p>
            <a:pPr algn="ctr" eaLnBrk="1" hangingPunct="1">
              <a:defRPr/>
            </a:pPr>
            <a:r>
              <a:rPr lang="zh-CN" altLang="en-US" sz="2999" b="1" kern="10" dirty="0">
                <a:ln w="9525">
                  <a:solidFill>
                    <a:srgbClr val="FF0000"/>
                  </a:solidFill>
                  <a:round/>
                  <a:headEnd/>
                  <a:tailEnd/>
                </a:ln>
                <a:solidFill>
                  <a:srgbClr val="FF0000"/>
                </a:solidFill>
                <a:latin typeface="黑体"/>
                <a:ea typeface="黑体"/>
              </a:rPr>
              <a:t>全国迷你型</a:t>
            </a:r>
            <a:r>
              <a:rPr lang="en-US" altLang="zh-CN" sz="2999" b="1" kern="10" dirty="0">
                <a:ln w="9525">
                  <a:solidFill>
                    <a:srgbClr val="FF0000"/>
                  </a:solidFill>
                  <a:round/>
                  <a:headEnd/>
                  <a:tailEnd/>
                </a:ln>
                <a:solidFill>
                  <a:srgbClr val="FF0000"/>
                </a:solidFill>
                <a:latin typeface="黑体"/>
                <a:ea typeface="黑体"/>
              </a:rPr>
              <a:t>MBA</a:t>
            </a:r>
            <a:r>
              <a:rPr lang="zh-CN" altLang="en-US" sz="2999"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E8A25DEE-5357-8BBC-C293-2C4FB9A81A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1830" y="4476830"/>
            <a:ext cx="1087135" cy="1087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0A340313-060E-170F-8A43-279CBDE0253A}"/>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5FCD5B6-50F0-E9A5-EB79-CB2CC169A0EC}"/>
              </a:ext>
            </a:extLst>
          </p:cNvPr>
          <p:cNvSpPr>
            <a:spLocks noGrp="1" noChangeArrowheads="1"/>
          </p:cNvSpPr>
          <p:nvPr>
            <p:ph type="body" idx="1"/>
          </p:nvPr>
        </p:nvSpPr>
        <p:spPr/>
        <p:txBody>
          <a:bodyPr/>
          <a:lstStyle/>
          <a:p>
            <a:pPr eaLnBrk="1" hangingPunct="1"/>
            <a:endParaRPr lang="en-US" altLang="zh-CN" sz="2333" b="1"/>
          </a:p>
          <a:p>
            <a:pPr eaLnBrk="1" hangingPunct="1"/>
            <a:endParaRPr lang="en-US" altLang="zh-CN" sz="2333" b="1"/>
          </a:p>
          <a:p>
            <a:pPr eaLnBrk="1" hangingPunct="1"/>
            <a:endParaRPr lang="en-US" altLang="zh-CN" sz="2999" b="1"/>
          </a:p>
          <a:p>
            <a:pPr eaLnBrk="1" hangingPunct="1"/>
            <a:endParaRPr lang="en-US" altLang="zh-CN" sz="2999" b="1"/>
          </a:p>
          <a:p>
            <a:pPr eaLnBrk="1" hangingPunct="1"/>
            <a:r>
              <a:rPr lang="zh-CN" altLang="en-US" sz="2999" b="1"/>
              <a:t>近千本</a:t>
            </a:r>
            <a:r>
              <a:rPr lang="en-US" altLang="zh-CN" sz="2999" b="1"/>
              <a:t>MBA</a:t>
            </a:r>
            <a:r>
              <a:rPr lang="zh-CN" altLang="en-US" sz="2999" b="1"/>
              <a:t>职业经理教程免费下载</a:t>
            </a:r>
          </a:p>
          <a:p>
            <a:pPr eaLnBrk="1" hangingPunct="1"/>
            <a:r>
              <a:rPr lang="en-US" altLang="zh-CN" sz="2999" b="1"/>
              <a:t>-----</a:t>
            </a:r>
            <a:r>
              <a:rPr lang="zh-CN" altLang="en-US" sz="2999" b="1"/>
              <a:t>请速登陆：</a:t>
            </a:r>
            <a:r>
              <a:rPr lang="en-US" altLang="zh-CN" sz="2999" b="1">
                <a:hlinkClick r:id="rId2"/>
              </a:rPr>
              <a:t>www.mhjy.net</a:t>
            </a:r>
            <a:endParaRPr lang="en-US" altLang="zh-CN" sz="2999" b="1"/>
          </a:p>
          <a:p>
            <a:pPr eaLnBrk="1" hangingPunct="1"/>
            <a:endParaRPr lang="en-US" altLang="zh-CN" sz="2999" b="1"/>
          </a:p>
          <a:p>
            <a:pPr eaLnBrk="1" hangingPunct="1"/>
            <a:endParaRPr lang="en-US" altLang="zh-CN" sz="2999" b="1"/>
          </a:p>
          <a:p>
            <a:pPr eaLnBrk="1" hangingPunct="1"/>
            <a:endParaRPr lang="en-US" altLang="zh-CN"/>
          </a:p>
        </p:txBody>
      </p:sp>
      <p:pic>
        <p:nvPicPr>
          <p:cNvPr id="3076" name="Picture 6" descr="banner_cn">
            <a:extLst>
              <a:ext uri="{FF2B5EF4-FFF2-40B4-BE49-F238E27FC236}">
                <a16:creationId xmlns:a16="http://schemas.microsoft.com/office/drawing/2014/main" id="{54EF786E-000B-B5A2-BE41-5DE3DE067A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3059" y="0"/>
            <a:ext cx="7617883" cy="2317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2">
            <a:extLst>
              <a:ext uri="{FF2B5EF4-FFF2-40B4-BE49-F238E27FC236}">
                <a16:creationId xmlns:a16="http://schemas.microsoft.com/office/drawing/2014/main" id="{13BE411A-E1F4-B70D-0D09-030073E79F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3059" y="-1"/>
            <a:ext cx="7617883" cy="571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fade/>
  </p:transition>
</p:sld>
</file>

<file path=ppt/theme/theme1.xml><?xml version="1.0" encoding="utf-8"?>
<a:theme xmlns:a="http://schemas.openxmlformats.org/drawingml/2006/main" name="Office 主题​​">
  <a:themeElements>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2">
            <a:alpha val="43999"/>
          </a:schemeClr>
        </a:solidFill>
        <a:ln w="9525" cap="flat" cmpd="sng" algn="ctr">
          <a:solidFill>
            <a:srgbClr val="969696"/>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1700" b="0" i="0" u="none" strike="noStrike" cap="none" normalizeH="0" baseline="0" smtClean="0">
            <a:ln>
              <a:noFill/>
            </a:ln>
            <a:solidFill>
              <a:schemeClr val="tx1"/>
            </a:solidFill>
            <a:effectLst/>
            <a:latin typeface="Segoe UI" pitchFamily="34" charset="0"/>
            <a:ea typeface="宋体" pitchFamily="2" charset="-122"/>
          </a:defRPr>
        </a:defPPr>
      </a:lstStyle>
    </a:spDef>
    <a:lnDef>
      <a:spPr bwMode="auto">
        <a:xfrm>
          <a:off x="0" y="0"/>
          <a:ext cx="1" cy="1"/>
        </a:xfrm>
        <a:custGeom>
          <a:avLst/>
          <a:gdLst/>
          <a:ahLst/>
          <a:cxnLst/>
          <a:rect l="0" t="0" r="0" b="0"/>
          <a:pathLst/>
        </a:custGeom>
        <a:solidFill>
          <a:schemeClr val="bg2">
            <a:alpha val="43999"/>
          </a:schemeClr>
        </a:solidFill>
        <a:ln w="9525" cap="flat" cmpd="sng" algn="ctr">
          <a:solidFill>
            <a:srgbClr val="969696"/>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zh-CN" sz="1700" b="0" i="0" u="none" strike="noStrike" cap="none" normalizeH="0" baseline="0" smtClean="0">
            <a:ln>
              <a:noFill/>
            </a:ln>
            <a:solidFill>
              <a:schemeClr val="tx1"/>
            </a:solidFill>
            <a:effectLst/>
            <a:latin typeface="Segoe UI" pitchFamily="34" charset="0"/>
            <a:ea typeface="宋体" pitchFamily="2" charset="-122"/>
          </a:defRPr>
        </a:defPPr>
      </a:lstStyle>
    </a:lnDef>
  </a:objectDefaults>
  <a:extraClrSchemeLst>
    <a:extraClrScheme>
      <a:clrScheme name="Office 主题​​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1127</TotalTime>
  <Pages>0</Pages>
  <Words>8500</Words>
  <Characters>0</Characters>
  <Application>Microsoft Office PowerPoint</Application>
  <DocSecurity>0</DocSecurity>
  <PresentationFormat>自定义</PresentationFormat>
  <Lines>0</Lines>
  <Paragraphs>910</Paragraphs>
  <Slides>99</Slides>
  <Notes>67</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99</vt:i4>
      </vt:variant>
    </vt:vector>
  </HeadingPairs>
  <TitlesOfParts>
    <vt:vector size="111" baseType="lpstr">
      <vt:lpstr>黑体</vt:lpstr>
      <vt:lpstr>华康俪金黑W8</vt:lpstr>
      <vt:lpstr>华文细黑</vt:lpstr>
      <vt:lpstr>华文新魏</vt:lpstr>
      <vt:lpstr>楷体</vt:lpstr>
      <vt:lpstr>宋体</vt:lpstr>
      <vt:lpstr>微软雅黑</vt:lpstr>
      <vt:lpstr>Arial</vt:lpstr>
      <vt:lpstr>Calibri</vt:lpstr>
      <vt:lpstr>Segoe UI</vt:lpstr>
      <vt:lpstr>Wingdings</vt:lpstr>
      <vt:lpstr>Office 主题​​</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vector>
  </TitlesOfParts>
  <Company>寰蒋涓浗</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任汉辉</dc:creator>
  <cp:lastModifiedBy>传有 徐</cp:lastModifiedBy>
  <cp:revision>456</cp:revision>
  <cp:lastPrinted>1899-12-30T00:00:00Z</cp:lastPrinted>
  <dcterms:created xsi:type="dcterms:W3CDTF">2011-11-12T14:00:19Z</dcterms:created>
  <dcterms:modified xsi:type="dcterms:W3CDTF">2023-03-21T05:24:01Z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2052-8.1.0.2998</vt:lpwstr>
  </property>
</Properties>
</file>