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93455" r:id="rId4"/>
  </p:sldMasterIdLst>
  <p:notesMasterIdLst>
    <p:notesMasterId r:id="rId47"/>
  </p:notesMasterIdLst>
  <p:sldIdLst>
    <p:sldId id="256" r:id="rId5"/>
    <p:sldId id="313" r:id="rId6"/>
    <p:sldId id="257" r:id="rId7"/>
    <p:sldId id="261" r:id="rId8"/>
    <p:sldId id="277" r:id="rId9"/>
    <p:sldId id="258" r:id="rId10"/>
    <p:sldId id="278" r:id="rId11"/>
    <p:sldId id="279" r:id="rId12"/>
    <p:sldId id="280" r:id="rId13"/>
    <p:sldId id="281" r:id="rId14"/>
    <p:sldId id="282" r:id="rId15"/>
    <p:sldId id="283" r:id="rId16"/>
    <p:sldId id="284" r:id="rId17"/>
    <p:sldId id="285" r:id="rId18"/>
    <p:sldId id="286" r:id="rId19"/>
    <p:sldId id="287" r:id="rId20"/>
    <p:sldId id="288" r:id="rId21"/>
    <p:sldId id="289" r:id="rId22"/>
    <p:sldId id="290" r:id="rId23"/>
    <p:sldId id="291" r:id="rId24"/>
    <p:sldId id="292" r:id="rId25"/>
    <p:sldId id="293" r:id="rId26"/>
    <p:sldId id="294" r:id="rId27"/>
    <p:sldId id="295" r:id="rId28"/>
    <p:sldId id="296" r:id="rId29"/>
    <p:sldId id="297" r:id="rId30"/>
    <p:sldId id="298" r:id="rId31"/>
    <p:sldId id="299" r:id="rId32"/>
    <p:sldId id="300" r:id="rId33"/>
    <p:sldId id="301" r:id="rId34"/>
    <p:sldId id="302" r:id="rId35"/>
    <p:sldId id="303" r:id="rId36"/>
    <p:sldId id="304" r:id="rId37"/>
    <p:sldId id="305" r:id="rId38"/>
    <p:sldId id="306" r:id="rId39"/>
    <p:sldId id="307" r:id="rId40"/>
    <p:sldId id="308" r:id="rId41"/>
    <p:sldId id="309" r:id="rId42"/>
    <p:sldId id="310" r:id="rId43"/>
    <p:sldId id="311" r:id="rId44"/>
    <p:sldId id="273" r:id="rId45"/>
    <p:sldId id="314" r:id="rId46"/>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0404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589" autoAdjust="0"/>
    <p:restoredTop sz="94660"/>
  </p:normalViewPr>
  <p:slideViewPr>
    <p:cSldViewPr snapToGrid="0" snapToObjects="1">
      <p:cViewPr varScale="1">
        <p:scale>
          <a:sx n="105" d="100"/>
          <a:sy n="105" d="100"/>
        </p:scale>
        <p:origin x="96" y="62"/>
      </p:cViewPr>
      <p:guideLst>
        <p:guide orient="horz" pos="1620"/>
        <p:guide pos="2880"/>
      </p:guideLst>
    </p:cSldViewPr>
  </p:slideViewPr>
  <p:notesTextViewPr>
    <p:cViewPr>
      <p:scale>
        <a:sx n="100" d="100"/>
        <a:sy n="100" d="100"/>
      </p:scale>
      <p:origin x="0" y="0"/>
    </p:cViewPr>
  </p:notesTextViewPr>
  <p:sorterViewPr>
    <p:cViewPr>
      <p:scale>
        <a:sx n="149" d="100"/>
        <a:sy n="149"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07BC42A-7DCC-416B-AFE9-DF87FBA47844}" type="datetimeFigureOut">
              <a:rPr lang="zh-CN" altLang="en-US" smtClean="0"/>
              <a:t>2021/8/30</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E4C1910-5E7A-437E-A010-23BA09FA5CCB}" type="slidenum">
              <a:rPr lang="zh-CN" altLang="en-US" smtClean="0"/>
              <a:t>‹#›</a:t>
            </a:fld>
            <a:endParaRPr lang="zh-CN" altLang="en-US"/>
          </a:p>
        </p:txBody>
      </p:sp>
    </p:spTree>
    <p:extLst>
      <p:ext uri="{BB962C8B-B14F-4D97-AF65-F5344CB8AC3E}">
        <p14:creationId xmlns:p14="http://schemas.microsoft.com/office/powerpoint/2010/main" val="3710467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rotWithShape="1">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83514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003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a:extLst>
              <a:ext uri="{FF2B5EF4-FFF2-40B4-BE49-F238E27FC236}">
                <a16:creationId xmlns:a16="http://schemas.microsoft.com/office/drawing/2014/main" id="{8F632F84-A0B9-4179-AC0D-72253BA2C833}"/>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a:extLst>
              <a:ext uri="{FF2B5EF4-FFF2-40B4-BE49-F238E27FC236}">
                <a16:creationId xmlns:a16="http://schemas.microsoft.com/office/drawing/2014/main" id="{48570231-309C-4897-A9FC-A71EE7198FA8}"/>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a:extLst>
              <a:ext uri="{FF2B5EF4-FFF2-40B4-BE49-F238E27FC236}">
                <a16:creationId xmlns:a16="http://schemas.microsoft.com/office/drawing/2014/main" id="{23E31061-4E6C-4F20-AA39-B13AF12CEDA6}"/>
              </a:ext>
            </a:extLst>
          </p:cNvPr>
          <p:cNvSpPr>
            <a:spLocks noGrp="1" noChangeArrowheads="1"/>
          </p:cNvSpPr>
          <p:nvPr>
            <p:ph type="sldNum" sz="quarter" idx="12"/>
          </p:nvPr>
        </p:nvSpPr>
        <p:spPr>
          <a:ln/>
        </p:spPr>
        <p:txBody>
          <a:bodyPr/>
          <a:lstStyle>
            <a:lvl1pPr>
              <a:defRPr/>
            </a:lvl1pPr>
          </a:lstStyle>
          <a:p>
            <a:fld id="{C21A1549-7C31-4E0C-8B0B-BD628E056C1B}" type="slidenum">
              <a:rPr lang="en-US" altLang="zh-CN"/>
              <a:pPr/>
              <a:t>‹#›</a:t>
            </a:fld>
            <a:endParaRPr lang="en-US" altLang="zh-CN"/>
          </a:p>
        </p:txBody>
      </p:sp>
    </p:spTree>
    <p:extLst>
      <p:ext uri="{BB962C8B-B14F-4D97-AF65-F5344CB8AC3E}">
        <p14:creationId xmlns:p14="http://schemas.microsoft.com/office/powerpoint/2010/main" val="243999978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93843513"/>
      </p:ext>
    </p:extLst>
  </p:cSld>
  <p:clrMap bg1="lt1" tx1="dk1" bg2="lt2" tx2="dk2" accent1="accent1" accent2="accent2" accent3="accent3" accent4="accent4" accent5="accent5" accent6="accent6" hlink="hlink" folHlink="folHlink"/>
  <p:sldLayoutIdLst>
    <p:sldLayoutId id="2147493456" r:id="rId1"/>
    <p:sldLayoutId id="2147493457" r:id="rId2"/>
    <p:sldLayoutId id="2147493458" r:id="rId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3.xml"/><Relationship Id="rId4" Type="http://schemas.openxmlformats.org/officeDocument/2006/relationships/image" Target="../media/image2.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3.xml"/><Relationship Id="rId4" Type="http://schemas.openxmlformats.org/officeDocument/2006/relationships/image" Target="../media/image2.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22738" y="949919"/>
            <a:ext cx="6776234" cy="1505027"/>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lnSpc>
                <a:spcPct val="90000"/>
              </a:lnSpc>
            </a:pPr>
            <a:r>
              <a:rPr kumimoji="1" lang="zh-CN" altLang="en-US" sz="5400" b="1" dirty="0">
                <a:solidFill>
                  <a:schemeClr val="tx2"/>
                </a:solidFill>
              </a:rPr>
              <a:t>招聘与人才测评 </a:t>
            </a:r>
            <a:endParaRPr kumimoji="1" lang="en-US" altLang="zh-CN" sz="5400" b="1" dirty="0">
              <a:solidFill>
                <a:schemeClr val="tx2"/>
              </a:solidFill>
            </a:endParaRPr>
          </a:p>
          <a:p>
            <a:pPr algn="ctr">
              <a:lnSpc>
                <a:spcPct val="90000"/>
              </a:lnSpc>
            </a:pPr>
            <a:r>
              <a:rPr kumimoji="1" lang="zh-CN" altLang="en-US" sz="4400" b="1" dirty="0">
                <a:solidFill>
                  <a:schemeClr val="tx2"/>
                </a:solidFill>
              </a:rPr>
              <a:t>（第</a:t>
            </a:r>
            <a:r>
              <a:rPr kumimoji="1" lang="en-US" altLang="zh-CN" sz="4400" b="1" dirty="0">
                <a:solidFill>
                  <a:schemeClr val="tx2"/>
                </a:solidFill>
              </a:rPr>
              <a:t>2</a:t>
            </a:r>
            <a:r>
              <a:rPr kumimoji="1" lang="zh-CN" altLang="en-US" sz="4400" b="1" dirty="0">
                <a:solidFill>
                  <a:schemeClr val="tx2"/>
                </a:solidFill>
              </a:rPr>
              <a:t>版）</a:t>
            </a:r>
            <a:endParaRPr kumimoji="1" lang="en-US" altLang="zh-CN" sz="4800" b="1" dirty="0">
              <a:solidFill>
                <a:schemeClr val="bg1"/>
              </a:solidFill>
            </a:endParaRPr>
          </a:p>
        </p:txBody>
      </p:sp>
      <p:sp>
        <p:nvSpPr>
          <p:cNvPr id="4" name="矩形 3"/>
          <p:cNvSpPr/>
          <p:nvPr/>
        </p:nvSpPr>
        <p:spPr>
          <a:xfrm>
            <a:off x="2983459" y="2770970"/>
            <a:ext cx="3454792" cy="523220"/>
          </a:xfrm>
          <a:prstGeom prst="rect">
            <a:avLst/>
          </a:prstGeom>
          <a:effectLst>
            <a:outerShdw blurRad="50800" dist="38100" dir="2700000" algn="tl" rotWithShape="0">
              <a:prstClr val="black">
                <a:alpha val="40000"/>
              </a:prstClr>
            </a:outerShdw>
          </a:effectLst>
        </p:spPr>
        <p:txBody>
          <a:bodyPr wrap="none">
            <a:spAutoFit/>
          </a:bodyPr>
          <a:lstStyle/>
          <a:p>
            <a:pPr lvl="0" algn="ctr"/>
            <a:r>
              <a:rPr kumimoji="1" lang="zh-CN" altLang="en-US" sz="2800" dirty="0">
                <a:solidFill>
                  <a:srgbClr val="FFFFFF"/>
                </a:solidFill>
              </a:rPr>
              <a:t>徐世勇  陈伟娜  编著</a:t>
            </a:r>
          </a:p>
        </p:txBody>
      </p:sp>
      <p:sp>
        <p:nvSpPr>
          <p:cNvPr id="6" name="文本框 5"/>
          <p:cNvSpPr txBox="1"/>
          <p:nvPr/>
        </p:nvSpPr>
        <p:spPr>
          <a:xfrm>
            <a:off x="3579776" y="3898511"/>
            <a:ext cx="2262158" cy="646331"/>
          </a:xfrm>
          <a:prstGeom prst="rect">
            <a:avLst/>
          </a:prstGeom>
          <a:noFill/>
        </p:spPr>
        <p:txBody>
          <a:bodyPr wrap="none" rtlCol="0">
            <a:spAutoFit/>
          </a:bodyPr>
          <a:lstStyle/>
          <a:p>
            <a:r>
              <a:rPr kumimoji="1" lang="zh-CN" altLang="en-US" dirty="0">
                <a:solidFill>
                  <a:schemeClr val="bg1"/>
                </a:solidFill>
              </a:rPr>
              <a:t>中国人民大学出版社</a:t>
            </a:r>
            <a:endParaRPr kumimoji="1" lang="en-US" altLang="zh-CN" dirty="0">
              <a:solidFill>
                <a:schemeClr val="bg1"/>
              </a:solidFill>
            </a:endParaRPr>
          </a:p>
          <a:p>
            <a:pPr algn="ctr"/>
            <a:r>
              <a:rPr kumimoji="1" lang="en-US" altLang="zh-CN" dirty="0">
                <a:solidFill>
                  <a:schemeClr val="bg1"/>
                </a:solidFill>
              </a:rPr>
              <a:t>·</a:t>
            </a:r>
            <a:r>
              <a:rPr kumimoji="1" lang="zh-CN" altLang="en-US" dirty="0">
                <a:solidFill>
                  <a:schemeClr val="bg1"/>
                </a:solidFill>
              </a:rPr>
              <a:t>北京</a:t>
            </a:r>
            <a:r>
              <a:rPr kumimoji="1" lang="en-US" altLang="zh-CN" dirty="0">
                <a:solidFill>
                  <a:schemeClr val="bg1"/>
                </a:solidFill>
              </a:rPr>
              <a:t>·</a:t>
            </a:r>
            <a:endParaRPr kumimoji="1" lang="zh-CN" altLang="en-US" dirty="0">
              <a:solidFill>
                <a:schemeClr val="bg1"/>
              </a:solidFill>
            </a:endParaRPr>
          </a:p>
        </p:txBody>
      </p:sp>
    </p:spTree>
    <p:extLst>
      <p:ext uri="{BB962C8B-B14F-4D97-AF65-F5344CB8AC3E}">
        <p14:creationId xmlns:p14="http://schemas.microsoft.com/office/powerpoint/2010/main" val="236217174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1.1  </a:t>
            </a:r>
            <a:r>
              <a:rPr kumimoji="1" lang="zh-CN" altLang="en-US" sz="2800" b="1" dirty="0">
                <a:solidFill>
                  <a:schemeClr val="bg1"/>
                </a:solidFill>
                <a:latin typeface="+mn-ea"/>
              </a:rPr>
              <a:t>招聘概述</a:t>
            </a:r>
            <a:endParaRPr kumimoji="1" lang="en-US" altLang="zh-CN" sz="3600" b="1" dirty="0">
              <a:solidFill>
                <a:schemeClr val="bg1"/>
              </a:solidFill>
              <a:latin typeface="+mn-ea"/>
            </a:endParaRPr>
          </a:p>
        </p:txBody>
      </p:sp>
      <p:sp>
        <p:nvSpPr>
          <p:cNvPr id="22" name="文本占位符 2"/>
          <p:cNvSpPr txBox="1">
            <a:spLocks/>
          </p:cNvSpPr>
          <p:nvPr/>
        </p:nvSpPr>
        <p:spPr>
          <a:xfrm>
            <a:off x="323386" y="914399"/>
            <a:ext cx="8329960" cy="4060372"/>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1.1.4</a:t>
            </a:r>
            <a:r>
              <a:rPr lang="zh-CN" altLang="en-US" sz="2400" b="1" dirty="0">
                <a:solidFill>
                  <a:schemeClr val="bg1"/>
                </a:solidFill>
                <a:latin typeface="微软雅黑 Light" panose="020B0502040204020203" pitchFamily="34" charset="-122"/>
                <a:ea typeface="微软雅黑 Light" panose="020B0502040204020203" pitchFamily="34" charset="-122"/>
              </a:rPr>
              <a:t>　人员招聘的组织责任</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用人部门的角色与责任</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1</a:t>
            </a:r>
            <a:r>
              <a:rPr lang="zh-CN" altLang="en-US" b="1" dirty="0">
                <a:solidFill>
                  <a:schemeClr val="bg1"/>
                </a:solidFill>
                <a:latin typeface="微软雅黑 Light" panose="020B0502040204020203" pitchFamily="34" charset="-122"/>
                <a:ea typeface="微软雅黑 Light" panose="020B0502040204020203" pitchFamily="34" charset="-122"/>
              </a:rPr>
              <a:t>）提出增补员工的需求，填写申请表，与应聘者面谈。</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2</a:t>
            </a:r>
            <a:r>
              <a:rPr lang="zh-CN" altLang="en-US" b="1" dirty="0">
                <a:solidFill>
                  <a:schemeClr val="bg1"/>
                </a:solidFill>
                <a:latin typeface="微软雅黑 Light" panose="020B0502040204020203" pitchFamily="34" charset="-122"/>
                <a:ea typeface="微软雅黑 Light" panose="020B0502040204020203" pitchFamily="34" charset="-122"/>
              </a:rPr>
              <a:t>）确定人员需求，参与制定招聘计划和报批。</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3</a:t>
            </a:r>
            <a:r>
              <a:rPr lang="zh-CN" altLang="en-US" b="1" dirty="0">
                <a:solidFill>
                  <a:schemeClr val="bg1"/>
                </a:solidFill>
                <a:latin typeface="微软雅黑 Light" panose="020B0502040204020203" pitchFamily="34" charset="-122"/>
                <a:ea typeface="微软雅黑 Light" panose="020B0502040204020203" pitchFamily="34" charset="-122"/>
              </a:rPr>
              <a:t>）草拟招聘职位的工作说明书及任职资格。</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4</a:t>
            </a:r>
            <a:r>
              <a:rPr lang="zh-CN" altLang="en-US" b="1" dirty="0">
                <a:solidFill>
                  <a:schemeClr val="bg1"/>
                </a:solidFill>
                <a:latin typeface="微软雅黑 Light" panose="020B0502040204020203" pitchFamily="34" charset="-122"/>
                <a:ea typeface="微软雅黑 Light" panose="020B0502040204020203" pitchFamily="34" charset="-122"/>
              </a:rPr>
              <a:t>）对职位候选人的专业技术水平进行评价。</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5</a:t>
            </a:r>
            <a:r>
              <a:rPr lang="zh-CN" altLang="en-US" b="1" dirty="0">
                <a:solidFill>
                  <a:schemeClr val="bg1"/>
                </a:solidFill>
                <a:latin typeface="微软雅黑 Light" panose="020B0502040204020203" pitchFamily="34" charset="-122"/>
                <a:ea typeface="微软雅黑 Light" panose="020B0502040204020203" pitchFamily="34" charset="-122"/>
              </a:rPr>
              <a:t>）确定面试和复试的人员。</a:t>
            </a:r>
          </a:p>
        </p:txBody>
      </p:sp>
    </p:spTree>
    <p:extLst>
      <p:ext uri="{BB962C8B-B14F-4D97-AF65-F5344CB8AC3E}">
        <p14:creationId xmlns:p14="http://schemas.microsoft.com/office/powerpoint/2010/main" val="26828829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1.1  </a:t>
            </a:r>
            <a:r>
              <a:rPr kumimoji="1" lang="zh-CN" altLang="en-US" sz="2800" b="1" dirty="0">
                <a:solidFill>
                  <a:schemeClr val="bg1"/>
                </a:solidFill>
                <a:latin typeface="+mn-ea"/>
              </a:rPr>
              <a:t>招聘概述</a:t>
            </a:r>
            <a:endParaRPr kumimoji="1" lang="en-US" altLang="zh-CN" sz="3600" b="1" dirty="0">
              <a:solidFill>
                <a:schemeClr val="bg1"/>
              </a:solidFill>
              <a:latin typeface="+mn-ea"/>
            </a:endParaRPr>
          </a:p>
        </p:txBody>
      </p:sp>
      <p:sp>
        <p:nvSpPr>
          <p:cNvPr id="22" name="文本占位符 2"/>
          <p:cNvSpPr txBox="1">
            <a:spLocks/>
          </p:cNvSpPr>
          <p:nvPr/>
        </p:nvSpPr>
        <p:spPr>
          <a:xfrm>
            <a:off x="323386" y="914399"/>
            <a:ext cx="8329960" cy="4060372"/>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1.1.4</a:t>
            </a:r>
            <a:r>
              <a:rPr lang="zh-CN" altLang="en-US" sz="2400" b="1" dirty="0">
                <a:solidFill>
                  <a:schemeClr val="bg1"/>
                </a:solidFill>
                <a:latin typeface="微软雅黑 Light" panose="020B0502040204020203" pitchFamily="34" charset="-122"/>
                <a:ea typeface="微软雅黑 Light" panose="020B0502040204020203" pitchFamily="34" charset="-122"/>
              </a:rPr>
              <a:t>　人员招聘的组织责任</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用人部门的角色与责任</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6</a:t>
            </a:r>
            <a:r>
              <a:rPr lang="zh-CN" altLang="en-US" b="1" dirty="0">
                <a:solidFill>
                  <a:schemeClr val="bg1"/>
                </a:solidFill>
                <a:latin typeface="微软雅黑 Light" panose="020B0502040204020203" pitchFamily="34" charset="-122"/>
                <a:ea typeface="微软雅黑 Light" panose="020B0502040204020203" pitchFamily="34" charset="-122"/>
              </a:rPr>
              <a:t>）参与测试内容（包括笔试考卷）的设计和测试工作。</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7</a:t>
            </a:r>
            <a:r>
              <a:rPr lang="zh-CN" altLang="en-US" b="1" dirty="0">
                <a:solidFill>
                  <a:schemeClr val="bg1"/>
                </a:solidFill>
                <a:latin typeface="微软雅黑 Light" panose="020B0502040204020203" pitchFamily="34" charset="-122"/>
                <a:ea typeface="微软雅黑 Light" panose="020B0502040204020203" pitchFamily="34" charset="-122"/>
              </a:rPr>
              <a:t>）参与正式录用决策。</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8</a:t>
            </a:r>
            <a:r>
              <a:rPr lang="zh-CN" altLang="en-US" b="1" dirty="0">
                <a:solidFill>
                  <a:schemeClr val="bg1"/>
                </a:solidFill>
                <a:latin typeface="微软雅黑 Light" panose="020B0502040204020203" pitchFamily="34" charset="-122"/>
                <a:ea typeface="微软雅黑 Light" panose="020B0502040204020203" pitchFamily="34" charset="-122"/>
              </a:rPr>
              <a:t>）参与员工培训决策并负责新员工基本技能的训练辅导。</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9</a:t>
            </a:r>
            <a:r>
              <a:rPr lang="zh-CN" altLang="en-US" b="1" dirty="0">
                <a:solidFill>
                  <a:schemeClr val="bg1"/>
                </a:solidFill>
                <a:latin typeface="微软雅黑 Light" panose="020B0502040204020203" pitchFamily="34" charset="-122"/>
                <a:ea typeface="微软雅黑 Light" panose="020B0502040204020203" pitchFamily="34" charset="-122"/>
              </a:rPr>
              <a:t>）负责录用人员的绩效评估并参与招聘评估。</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10</a:t>
            </a:r>
            <a:r>
              <a:rPr lang="zh-CN" altLang="en-US" b="1" dirty="0">
                <a:solidFill>
                  <a:schemeClr val="bg1"/>
                </a:solidFill>
                <a:latin typeface="微软雅黑 Light" panose="020B0502040204020203" pitchFamily="34" charset="-122"/>
                <a:ea typeface="微软雅黑 Light" panose="020B0502040204020203" pitchFamily="34" charset="-122"/>
              </a:rPr>
              <a:t>）参与人力资源规划的修订。</a:t>
            </a:r>
          </a:p>
        </p:txBody>
      </p:sp>
    </p:spTree>
    <p:extLst>
      <p:ext uri="{BB962C8B-B14F-4D97-AF65-F5344CB8AC3E}">
        <p14:creationId xmlns:p14="http://schemas.microsoft.com/office/powerpoint/2010/main" val="9297777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1.1  </a:t>
            </a:r>
            <a:r>
              <a:rPr kumimoji="1" lang="zh-CN" altLang="en-US" sz="2800" b="1" dirty="0">
                <a:solidFill>
                  <a:schemeClr val="bg1"/>
                </a:solidFill>
                <a:latin typeface="+mn-ea"/>
              </a:rPr>
              <a:t>招聘概述</a:t>
            </a:r>
            <a:endParaRPr kumimoji="1" lang="en-US" altLang="zh-CN" sz="3600" b="1" dirty="0">
              <a:solidFill>
                <a:schemeClr val="bg1"/>
              </a:solidFill>
              <a:latin typeface="+mn-ea"/>
            </a:endParaRPr>
          </a:p>
        </p:txBody>
      </p:sp>
      <p:sp>
        <p:nvSpPr>
          <p:cNvPr id="22" name="文本占位符 2"/>
          <p:cNvSpPr txBox="1">
            <a:spLocks/>
          </p:cNvSpPr>
          <p:nvPr/>
        </p:nvSpPr>
        <p:spPr>
          <a:xfrm>
            <a:off x="323386" y="914399"/>
            <a:ext cx="8329960" cy="4060372"/>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1.1.4</a:t>
            </a:r>
            <a:r>
              <a:rPr lang="zh-CN" altLang="en-US" sz="2400" b="1" dirty="0">
                <a:solidFill>
                  <a:schemeClr val="bg1"/>
                </a:solidFill>
                <a:latin typeface="微软雅黑 Light" panose="020B0502040204020203" pitchFamily="34" charset="-122"/>
                <a:ea typeface="微软雅黑 Light" panose="020B0502040204020203" pitchFamily="34" charset="-122"/>
              </a:rPr>
              <a:t>　人员招聘的组织责任</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人力资源部的角色与责任</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1</a:t>
            </a:r>
            <a:r>
              <a:rPr lang="zh-CN" altLang="en-US" b="1" dirty="0">
                <a:solidFill>
                  <a:schemeClr val="bg1"/>
                </a:solidFill>
                <a:latin typeface="微软雅黑 Light" panose="020B0502040204020203" pitchFamily="34" charset="-122"/>
                <a:ea typeface="微软雅黑 Light" panose="020B0502040204020203" pitchFamily="34" charset="-122"/>
              </a:rPr>
              <a:t>）分析外部环境影响因素。</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2</a:t>
            </a:r>
            <a:r>
              <a:rPr lang="zh-CN" altLang="en-US" b="1" dirty="0">
                <a:solidFill>
                  <a:schemeClr val="bg1"/>
                </a:solidFill>
                <a:latin typeface="微软雅黑 Light" panose="020B0502040204020203" pitchFamily="34" charset="-122"/>
                <a:ea typeface="微软雅黑 Light" panose="020B0502040204020203" pitchFamily="34" charset="-122"/>
              </a:rPr>
              <a:t>）选择合适的招聘渠道和方式，设计人员招聘中选拔、测试、评价的方法、工具以及内容。</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3</a:t>
            </a:r>
            <a:r>
              <a:rPr lang="zh-CN" altLang="en-US" b="1" dirty="0">
                <a:solidFill>
                  <a:schemeClr val="bg1"/>
                </a:solidFill>
                <a:latin typeface="微软雅黑 Light" panose="020B0502040204020203" pitchFamily="34" charset="-122"/>
                <a:ea typeface="微软雅黑 Light" panose="020B0502040204020203" pitchFamily="34" charset="-122"/>
              </a:rPr>
              <a:t>）策划制作招聘广告和招聘网页，并办理相关审批手续，联系信息发布。</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4</a:t>
            </a:r>
            <a:r>
              <a:rPr lang="zh-CN" altLang="en-US" b="1" dirty="0">
                <a:solidFill>
                  <a:schemeClr val="bg1"/>
                </a:solidFill>
                <a:latin typeface="微软雅黑 Light" panose="020B0502040204020203" pitchFamily="34" charset="-122"/>
                <a:ea typeface="微软雅黑 Light" panose="020B0502040204020203" pitchFamily="34" charset="-122"/>
              </a:rPr>
              <a:t>）负责简历等求职者资料的登记、筛选和背景调查。</a:t>
            </a:r>
          </a:p>
        </p:txBody>
      </p:sp>
    </p:spTree>
    <p:extLst>
      <p:ext uri="{BB962C8B-B14F-4D97-AF65-F5344CB8AC3E}">
        <p14:creationId xmlns:p14="http://schemas.microsoft.com/office/powerpoint/2010/main" val="27987210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1.1  </a:t>
            </a:r>
            <a:r>
              <a:rPr kumimoji="1" lang="zh-CN" altLang="en-US" sz="2800" b="1" dirty="0">
                <a:solidFill>
                  <a:schemeClr val="bg1"/>
                </a:solidFill>
                <a:latin typeface="+mn-ea"/>
              </a:rPr>
              <a:t>招聘概述</a:t>
            </a:r>
            <a:endParaRPr kumimoji="1" lang="en-US" altLang="zh-CN" sz="3600" b="1" dirty="0">
              <a:solidFill>
                <a:schemeClr val="bg1"/>
              </a:solidFill>
              <a:latin typeface="+mn-ea"/>
            </a:endParaRPr>
          </a:p>
        </p:txBody>
      </p:sp>
      <p:sp>
        <p:nvSpPr>
          <p:cNvPr id="22" name="文本占位符 2"/>
          <p:cNvSpPr txBox="1">
            <a:spLocks/>
          </p:cNvSpPr>
          <p:nvPr/>
        </p:nvSpPr>
        <p:spPr>
          <a:xfrm>
            <a:off x="323386" y="914399"/>
            <a:ext cx="8329960" cy="4060372"/>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1.1.4</a:t>
            </a:r>
            <a:r>
              <a:rPr lang="zh-CN" altLang="en-US" sz="2400" b="1" dirty="0">
                <a:solidFill>
                  <a:schemeClr val="bg1"/>
                </a:solidFill>
                <a:latin typeface="微软雅黑 Light" panose="020B0502040204020203" pitchFamily="34" charset="-122"/>
                <a:ea typeface="微软雅黑 Light" panose="020B0502040204020203" pitchFamily="34" charset="-122"/>
              </a:rPr>
              <a:t>　人员招聘的组织责任</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人力资源部的角色与责任</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5</a:t>
            </a:r>
            <a:r>
              <a:rPr lang="zh-CN" altLang="en-US" b="1" dirty="0">
                <a:solidFill>
                  <a:schemeClr val="bg1"/>
                </a:solidFill>
                <a:latin typeface="微软雅黑 Light" panose="020B0502040204020203" pitchFamily="34" charset="-122"/>
                <a:ea typeface="微软雅黑 Light" panose="020B0502040204020203" pitchFamily="34" charset="-122"/>
              </a:rPr>
              <a:t>）通知参加面试人员，主持面试和具体实施人才测评。</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6</a:t>
            </a:r>
            <a:r>
              <a:rPr lang="zh-CN" altLang="en-US" b="1" dirty="0">
                <a:solidFill>
                  <a:schemeClr val="bg1"/>
                </a:solidFill>
                <a:latin typeface="微软雅黑 Light" panose="020B0502040204020203" pitchFamily="34" charset="-122"/>
                <a:ea typeface="微软雅黑 Light" panose="020B0502040204020203" pitchFamily="34" charset="-122"/>
              </a:rPr>
              <a:t>）为用人部门的录用决策提供咨询服务。</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7</a:t>
            </a:r>
            <a:r>
              <a:rPr lang="zh-CN" altLang="en-US" b="1" dirty="0">
                <a:solidFill>
                  <a:schemeClr val="bg1"/>
                </a:solidFill>
                <a:latin typeface="微软雅黑 Light" panose="020B0502040204020203" pitchFamily="34" charset="-122"/>
                <a:ea typeface="微软雅黑 Light" panose="020B0502040204020203" pitchFamily="34" charset="-122"/>
              </a:rPr>
              <a:t>）寄发通知并帮助被录用的人员办理体检、档案转移、签订试用或正式劳动合同等各项手续，并为员工岗前培训服务。</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8</a:t>
            </a:r>
            <a:r>
              <a:rPr lang="zh-CN" altLang="en-US" b="1" dirty="0">
                <a:solidFill>
                  <a:schemeClr val="bg1"/>
                </a:solidFill>
                <a:latin typeface="微软雅黑 Light" panose="020B0502040204020203" pitchFamily="34" charset="-122"/>
                <a:ea typeface="微软雅黑 Light" panose="020B0502040204020203" pitchFamily="34" charset="-122"/>
              </a:rPr>
              <a:t>）向未被录用的落选者表达诚意并委婉地拒绝，进行招聘评估并负责人力资源规划的制定。</a:t>
            </a:r>
          </a:p>
        </p:txBody>
      </p:sp>
    </p:spTree>
    <p:extLst>
      <p:ext uri="{BB962C8B-B14F-4D97-AF65-F5344CB8AC3E}">
        <p14:creationId xmlns:p14="http://schemas.microsoft.com/office/powerpoint/2010/main" val="38522808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1.1  </a:t>
            </a:r>
            <a:r>
              <a:rPr kumimoji="1" lang="zh-CN" altLang="en-US" sz="2800" b="1" dirty="0">
                <a:solidFill>
                  <a:schemeClr val="bg1"/>
                </a:solidFill>
                <a:latin typeface="+mn-ea"/>
              </a:rPr>
              <a:t>招聘概述</a:t>
            </a:r>
            <a:endParaRPr kumimoji="1" lang="en-US" altLang="zh-CN" sz="3600" b="1" dirty="0">
              <a:solidFill>
                <a:schemeClr val="bg1"/>
              </a:solidFill>
              <a:latin typeface="+mn-ea"/>
            </a:endParaRPr>
          </a:p>
        </p:txBody>
      </p:sp>
      <p:sp>
        <p:nvSpPr>
          <p:cNvPr id="22" name="文本占位符 2"/>
          <p:cNvSpPr txBox="1">
            <a:spLocks/>
          </p:cNvSpPr>
          <p:nvPr/>
        </p:nvSpPr>
        <p:spPr>
          <a:xfrm>
            <a:off x="323386" y="914399"/>
            <a:ext cx="8329960" cy="4060372"/>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1.1.5</a:t>
            </a:r>
            <a:r>
              <a:rPr lang="zh-CN" altLang="en-US" sz="2400" b="1" dirty="0">
                <a:solidFill>
                  <a:schemeClr val="bg1"/>
                </a:solidFill>
                <a:latin typeface="微软雅黑 Light" panose="020B0502040204020203" pitchFamily="34" charset="-122"/>
                <a:ea typeface="微软雅黑 Light" panose="020B0502040204020203" pitchFamily="34" charset="-122"/>
              </a:rPr>
              <a:t>　招聘的意义</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a:t>
            </a: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）成功招聘可以给企业提供所需要的人才以实现企业的战略目标。</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a:t>
            </a: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）成功招聘能够增强企业员工的稳定性。</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a:t>
            </a:r>
            <a:r>
              <a:rPr lang="en-US" altLang="zh-CN" sz="2000" b="1" dirty="0">
                <a:solidFill>
                  <a:schemeClr val="bg1"/>
                </a:solidFill>
                <a:latin typeface="微软雅黑 Light" panose="020B0502040204020203" pitchFamily="34" charset="-122"/>
                <a:ea typeface="微软雅黑 Light" panose="020B0502040204020203" pitchFamily="34" charset="-122"/>
              </a:rPr>
              <a:t>3</a:t>
            </a:r>
            <a:r>
              <a:rPr lang="zh-CN" altLang="en-US" sz="2000" b="1" dirty="0">
                <a:solidFill>
                  <a:schemeClr val="bg1"/>
                </a:solidFill>
                <a:latin typeface="微软雅黑 Light" panose="020B0502040204020203" pitchFamily="34" charset="-122"/>
                <a:ea typeface="微软雅黑 Light" panose="020B0502040204020203" pitchFamily="34" charset="-122"/>
              </a:rPr>
              <a:t>）招聘能为企业注入新的活力，增强企业创新能力。</a:t>
            </a:r>
          </a:p>
        </p:txBody>
      </p:sp>
    </p:spTree>
    <p:extLst>
      <p:ext uri="{BB962C8B-B14F-4D97-AF65-F5344CB8AC3E}">
        <p14:creationId xmlns:p14="http://schemas.microsoft.com/office/powerpoint/2010/main" val="20786477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1.1  </a:t>
            </a:r>
            <a:r>
              <a:rPr kumimoji="1" lang="zh-CN" altLang="en-US" sz="2800" b="1" dirty="0">
                <a:solidFill>
                  <a:schemeClr val="bg1"/>
                </a:solidFill>
                <a:latin typeface="+mn-ea"/>
              </a:rPr>
              <a:t>招聘概述</a:t>
            </a:r>
            <a:endParaRPr kumimoji="1" lang="en-US" altLang="zh-CN" sz="3600" b="1" dirty="0">
              <a:solidFill>
                <a:schemeClr val="bg1"/>
              </a:solidFill>
              <a:latin typeface="+mn-ea"/>
            </a:endParaRPr>
          </a:p>
        </p:txBody>
      </p:sp>
      <p:sp>
        <p:nvSpPr>
          <p:cNvPr id="22" name="文本占位符 2"/>
          <p:cNvSpPr txBox="1">
            <a:spLocks/>
          </p:cNvSpPr>
          <p:nvPr/>
        </p:nvSpPr>
        <p:spPr>
          <a:xfrm>
            <a:off x="323386" y="914399"/>
            <a:ext cx="8329960" cy="4060372"/>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1.1.6</a:t>
            </a:r>
            <a:r>
              <a:rPr lang="zh-CN" altLang="en-US" sz="2400" b="1" dirty="0">
                <a:solidFill>
                  <a:schemeClr val="bg1"/>
                </a:solidFill>
                <a:latin typeface="微软雅黑 Light" panose="020B0502040204020203" pitchFamily="34" charset="-122"/>
                <a:ea typeface="微软雅黑 Light" panose="020B0502040204020203" pitchFamily="34" charset="-122"/>
              </a:rPr>
              <a:t>　目前招聘中存在的问题</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关键岗位人才难求</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忽视应聘者与企业的适应性</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3.</a:t>
            </a:r>
            <a:r>
              <a:rPr lang="zh-CN" altLang="en-US" sz="2000" b="1" dirty="0">
                <a:solidFill>
                  <a:schemeClr val="bg1"/>
                </a:solidFill>
                <a:latin typeface="微软雅黑 Light" panose="020B0502040204020203" pitchFamily="34" charset="-122"/>
                <a:ea typeface="微软雅黑 Light" panose="020B0502040204020203" pitchFamily="34" charset="-122"/>
              </a:rPr>
              <a:t>新聘员工短期流动率较高</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4.</a:t>
            </a:r>
            <a:r>
              <a:rPr lang="zh-CN" altLang="en-US" sz="2000" b="1" dirty="0">
                <a:solidFill>
                  <a:schemeClr val="bg1"/>
                </a:solidFill>
                <a:latin typeface="微软雅黑 Light" panose="020B0502040204020203" pitchFamily="34" charset="-122"/>
                <a:ea typeface="微软雅黑 Light" panose="020B0502040204020203" pitchFamily="34" charset="-122"/>
              </a:rPr>
              <a:t>招聘成本高</a:t>
            </a:r>
          </a:p>
        </p:txBody>
      </p:sp>
    </p:spTree>
    <p:extLst>
      <p:ext uri="{BB962C8B-B14F-4D97-AF65-F5344CB8AC3E}">
        <p14:creationId xmlns:p14="http://schemas.microsoft.com/office/powerpoint/2010/main" val="38168682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603312" y="361152"/>
            <a:ext cx="1763205" cy="646331"/>
          </a:xfrm>
          <a:prstGeom prst="rect">
            <a:avLst/>
          </a:prstGeom>
          <a:noFill/>
        </p:spPr>
        <p:txBody>
          <a:bodyPr wrap="square" rtlCol="0">
            <a:spAutoFit/>
          </a:bodyPr>
          <a:lstStyle/>
          <a:p>
            <a:pPr algn="ctr"/>
            <a:r>
              <a:rPr lang="zh-CN" altLang="en-US" sz="3600" b="1" dirty="0">
                <a:solidFill>
                  <a:schemeClr val="tx2"/>
                </a:solidFill>
                <a:latin typeface="+mn-ea"/>
              </a:rPr>
              <a:t>目录</a:t>
            </a:r>
            <a:endParaRPr lang="zh-CN" altLang="zh-CN" sz="3600" b="1" dirty="0">
              <a:solidFill>
                <a:schemeClr val="tx2"/>
              </a:solidFill>
              <a:latin typeface="+mn-ea"/>
            </a:endParaRPr>
          </a:p>
        </p:txBody>
      </p:sp>
      <p:sp>
        <p:nvSpPr>
          <p:cNvPr id="5" name="AutoShape 4"/>
          <p:cNvSpPr>
            <a:spLocks noChangeArrowheads="1"/>
          </p:cNvSpPr>
          <p:nvPr/>
        </p:nvSpPr>
        <p:spPr bwMode="auto">
          <a:xfrm>
            <a:off x="1676400" y="1157288"/>
            <a:ext cx="6324600" cy="495300"/>
          </a:xfrm>
          <a:prstGeom prst="roundRect">
            <a:avLst>
              <a:gd name="adj" fmla="val 16667"/>
            </a:avLst>
          </a:prstGeom>
          <a:gradFill rotWithShape="1">
            <a:gsLst>
              <a:gs pos="0">
                <a:schemeClr val="accent2"/>
              </a:gs>
              <a:gs pos="50000">
                <a:schemeClr val="accent2">
                  <a:gamma/>
                  <a:tint val="21176"/>
                  <a:invGamma/>
                </a:schemeClr>
              </a:gs>
              <a:gs pos="100000">
                <a:schemeClr val="accent2"/>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6" name="Text Box 5"/>
          <p:cNvSpPr txBox="1">
            <a:spLocks noChangeArrowheads="1"/>
          </p:cNvSpPr>
          <p:nvPr/>
        </p:nvSpPr>
        <p:spPr bwMode="auto">
          <a:xfrm>
            <a:off x="1981200" y="1185352"/>
            <a:ext cx="49752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招聘概述</a:t>
            </a:r>
          </a:p>
        </p:txBody>
      </p:sp>
      <p:sp>
        <p:nvSpPr>
          <p:cNvPr id="7" name="AutoShape 6"/>
          <p:cNvSpPr>
            <a:spLocks noChangeArrowheads="1"/>
          </p:cNvSpPr>
          <p:nvPr/>
        </p:nvSpPr>
        <p:spPr bwMode="auto">
          <a:xfrm>
            <a:off x="1697038" y="1875746"/>
            <a:ext cx="6303962" cy="495300"/>
          </a:xfrm>
          <a:prstGeom prst="roundRect">
            <a:avLst>
              <a:gd name="adj" fmla="val 16667"/>
            </a:avLst>
          </a:prstGeom>
          <a:gradFill rotWithShape="1">
            <a:gsLst>
              <a:gs pos="0">
                <a:schemeClr val="accent1"/>
              </a:gs>
              <a:gs pos="50000">
                <a:schemeClr val="accent1">
                  <a:gamma/>
                  <a:tint val="21176"/>
                  <a:invGamma/>
                </a:schemeClr>
              </a:gs>
              <a:gs pos="100000">
                <a:schemeClr val="accent1"/>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8" name="Text Box 7"/>
          <p:cNvSpPr txBox="1">
            <a:spLocks noChangeArrowheads="1"/>
          </p:cNvSpPr>
          <p:nvPr/>
        </p:nvSpPr>
        <p:spPr bwMode="auto">
          <a:xfrm>
            <a:off x="1981201" y="1903810"/>
            <a:ext cx="57356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solidFill>
                  <a:srgbClr val="000000"/>
                </a:solidFill>
                <a:latin typeface="+mn-ea"/>
                <a:ea typeface="+mn-ea"/>
              </a:rPr>
              <a:t>招聘需求分析</a:t>
            </a:r>
            <a:endParaRPr lang="zh-CN" altLang="en-US" sz="2400" dirty="0">
              <a:latin typeface="+mn-ea"/>
              <a:ea typeface="+mn-ea"/>
            </a:endParaRPr>
          </a:p>
        </p:txBody>
      </p:sp>
      <p:sp>
        <p:nvSpPr>
          <p:cNvPr id="9" name="Text Box 8"/>
          <p:cNvSpPr txBox="1">
            <a:spLocks noChangeArrowheads="1"/>
          </p:cNvSpPr>
          <p:nvPr/>
        </p:nvSpPr>
        <p:spPr bwMode="auto">
          <a:xfrm>
            <a:off x="1447506" y="1853124"/>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zh-CN" sz="2400">
                <a:solidFill>
                  <a:schemeClr val="bg1"/>
                </a:solidFill>
              </a:rPr>
              <a:t>2</a:t>
            </a:r>
          </a:p>
        </p:txBody>
      </p:sp>
      <p:sp>
        <p:nvSpPr>
          <p:cNvPr id="10" name="AutoShape 9"/>
          <p:cNvSpPr>
            <a:spLocks noChangeArrowheads="1"/>
          </p:cNvSpPr>
          <p:nvPr/>
        </p:nvSpPr>
        <p:spPr bwMode="auto">
          <a:xfrm>
            <a:off x="1677988" y="2557464"/>
            <a:ext cx="6326187" cy="533400"/>
          </a:xfrm>
          <a:prstGeom prst="roundRect">
            <a:avLst>
              <a:gd name="adj" fmla="val 16667"/>
            </a:avLst>
          </a:prstGeom>
          <a:gradFill rotWithShape="1">
            <a:gsLst>
              <a:gs pos="0">
                <a:schemeClr val="tx2"/>
              </a:gs>
              <a:gs pos="50000">
                <a:schemeClr val="tx2">
                  <a:gamma/>
                  <a:tint val="21176"/>
                  <a:invGamma/>
                </a:schemeClr>
              </a:gs>
              <a:gs pos="100000">
                <a:schemeClr val="tx2"/>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11" name="Text Box 10"/>
          <p:cNvSpPr txBox="1">
            <a:spLocks noChangeArrowheads="1"/>
          </p:cNvSpPr>
          <p:nvPr/>
        </p:nvSpPr>
        <p:spPr bwMode="auto">
          <a:xfrm>
            <a:off x="1981200" y="2601178"/>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招聘流程设计</a:t>
            </a:r>
          </a:p>
        </p:txBody>
      </p:sp>
      <p:sp>
        <p:nvSpPr>
          <p:cNvPr id="12" name="AutoShape 11"/>
          <p:cNvSpPr>
            <a:spLocks noChangeArrowheads="1"/>
          </p:cNvSpPr>
          <p:nvPr/>
        </p:nvSpPr>
        <p:spPr bwMode="auto">
          <a:xfrm>
            <a:off x="1752600" y="3297695"/>
            <a:ext cx="6248400" cy="533400"/>
          </a:xfrm>
          <a:prstGeom prst="roundRect">
            <a:avLst>
              <a:gd name="adj" fmla="val 16667"/>
            </a:avLst>
          </a:prstGeom>
          <a:gradFill rotWithShape="1">
            <a:gsLst>
              <a:gs pos="0">
                <a:schemeClr val="folHlink"/>
              </a:gs>
              <a:gs pos="50000">
                <a:schemeClr val="folHlink">
                  <a:gamma/>
                  <a:tint val="21176"/>
                  <a:invGamma/>
                </a:schemeClr>
              </a:gs>
              <a:gs pos="100000">
                <a:schemeClr val="folHlink"/>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13" name="Text Box 12"/>
          <p:cNvSpPr txBox="1">
            <a:spLocks noChangeArrowheads="1"/>
          </p:cNvSpPr>
          <p:nvPr/>
        </p:nvSpPr>
        <p:spPr bwMode="auto">
          <a:xfrm>
            <a:off x="1981200" y="3352175"/>
            <a:ext cx="609600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招聘效果的评估与反馈</a:t>
            </a:r>
          </a:p>
        </p:txBody>
      </p:sp>
      <p:sp>
        <p:nvSpPr>
          <p:cNvPr id="14" name="AutoShape 14"/>
          <p:cNvSpPr>
            <a:spLocks noChangeArrowheads="1"/>
          </p:cNvSpPr>
          <p:nvPr/>
        </p:nvSpPr>
        <p:spPr bwMode="auto">
          <a:xfrm>
            <a:off x="1143000" y="1085850"/>
            <a:ext cx="914400" cy="628650"/>
          </a:xfrm>
          <a:prstGeom prst="diamond">
            <a:avLst/>
          </a:prstGeom>
          <a:solidFill>
            <a:schemeClr val="accent2"/>
          </a:solidFill>
          <a:ln w="25400">
            <a:solidFill>
              <a:schemeClr val="bg1"/>
            </a:solidFill>
            <a:miter lim="800000"/>
            <a:headEnd/>
            <a:tailEnd/>
          </a:ln>
        </p:spPr>
        <p:txBody>
          <a:bodyPr wrap="none" anchor="ctr"/>
          <a:lstStyle/>
          <a:p>
            <a:endParaRPr lang="zh-CN" altLang="en-US"/>
          </a:p>
        </p:txBody>
      </p:sp>
      <p:sp>
        <p:nvSpPr>
          <p:cNvPr id="15" name="AutoShape 15"/>
          <p:cNvSpPr>
            <a:spLocks noChangeArrowheads="1"/>
          </p:cNvSpPr>
          <p:nvPr/>
        </p:nvSpPr>
        <p:spPr bwMode="auto">
          <a:xfrm>
            <a:off x="1171575" y="1747158"/>
            <a:ext cx="914400" cy="628650"/>
          </a:xfrm>
          <a:prstGeom prst="diamond">
            <a:avLst/>
          </a:prstGeom>
          <a:solidFill>
            <a:schemeClr val="accent1"/>
          </a:solidFill>
          <a:ln w="25400">
            <a:solidFill>
              <a:schemeClr val="bg1"/>
            </a:solidFill>
            <a:miter lim="800000"/>
            <a:headEnd/>
            <a:tailEnd/>
          </a:ln>
        </p:spPr>
        <p:txBody>
          <a:bodyPr wrap="none" anchor="ctr"/>
          <a:lstStyle/>
          <a:p>
            <a:endParaRPr lang="zh-CN" altLang="en-US"/>
          </a:p>
        </p:txBody>
      </p:sp>
      <p:sp>
        <p:nvSpPr>
          <p:cNvPr id="16" name="AutoShape 16"/>
          <p:cNvSpPr>
            <a:spLocks noChangeArrowheads="1"/>
          </p:cNvSpPr>
          <p:nvPr/>
        </p:nvSpPr>
        <p:spPr bwMode="auto">
          <a:xfrm>
            <a:off x="1143000" y="2476502"/>
            <a:ext cx="914400" cy="685800"/>
          </a:xfrm>
          <a:prstGeom prst="diamond">
            <a:avLst/>
          </a:prstGeom>
          <a:solidFill>
            <a:schemeClr val="tx2"/>
          </a:solidFill>
          <a:ln w="25400">
            <a:solidFill>
              <a:schemeClr val="bg1"/>
            </a:solidFill>
            <a:miter lim="800000"/>
            <a:headEnd/>
            <a:tailEnd/>
          </a:ln>
        </p:spPr>
        <p:txBody>
          <a:bodyPr wrap="none" anchor="ctr"/>
          <a:lstStyle/>
          <a:p>
            <a:endParaRPr lang="zh-CN" altLang="en-US"/>
          </a:p>
        </p:txBody>
      </p:sp>
      <p:sp>
        <p:nvSpPr>
          <p:cNvPr id="17" name="AutoShape 17"/>
          <p:cNvSpPr>
            <a:spLocks noChangeArrowheads="1"/>
          </p:cNvSpPr>
          <p:nvPr/>
        </p:nvSpPr>
        <p:spPr bwMode="auto">
          <a:xfrm>
            <a:off x="1143000" y="3216732"/>
            <a:ext cx="914400" cy="628650"/>
          </a:xfrm>
          <a:prstGeom prst="diamond">
            <a:avLst/>
          </a:prstGeom>
          <a:solidFill>
            <a:schemeClr val="folHlink"/>
          </a:solidFill>
          <a:ln w="25400">
            <a:solidFill>
              <a:schemeClr val="bg1"/>
            </a:solidFill>
            <a:miter lim="800000"/>
            <a:headEnd/>
            <a:tailEnd/>
          </a:ln>
        </p:spPr>
        <p:txBody>
          <a:bodyPr wrap="none" anchor="ctr"/>
          <a:lstStyle/>
          <a:p>
            <a:endParaRPr lang="zh-CN" altLang="en-US"/>
          </a:p>
        </p:txBody>
      </p:sp>
      <p:sp>
        <p:nvSpPr>
          <p:cNvPr id="18" name="Text Box 18"/>
          <p:cNvSpPr txBox="1">
            <a:spLocks noChangeArrowheads="1"/>
          </p:cNvSpPr>
          <p:nvPr/>
        </p:nvSpPr>
        <p:spPr bwMode="auto">
          <a:xfrm>
            <a:off x="1415145" y="1164773"/>
            <a:ext cx="4095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1</a:t>
            </a:r>
          </a:p>
        </p:txBody>
      </p:sp>
      <p:sp>
        <p:nvSpPr>
          <p:cNvPr id="19" name="Text Box 19"/>
          <p:cNvSpPr txBox="1">
            <a:spLocks noChangeArrowheads="1"/>
          </p:cNvSpPr>
          <p:nvPr/>
        </p:nvSpPr>
        <p:spPr bwMode="auto">
          <a:xfrm>
            <a:off x="1421948" y="1826081"/>
            <a:ext cx="423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2</a:t>
            </a:r>
          </a:p>
        </p:txBody>
      </p:sp>
      <p:sp>
        <p:nvSpPr>
          <p:cNvPr id="20" name="Text Box 20"/>
          <p:cNvSpPr txBox="1">
            <a:spLocks noChangeArrowheads="1"/>
          </p:cNvSpPr>
          <p:nvPr/>
        </p:nvSpPr>
        <p:spPr bwMode="auto">
          <a:xfrm>
            <a:off x="1382489" y="2590803"/>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3</a:t>
            </a:r>
          </a:p>
        </p:txBody>
      </p:sp>
      <p:sp>
        <p:nvSpPr>
          <p:cNvPr id="21" name="Text Box 21"/>
          <p:cNvSpPr txBox="1">
            <a:spLocks noChangeArrowheads="1"/>
          </p:cNvSpPr>
          <p:nvPr/>
        </p:nvSpPr>
        <p:spPr bwMode="auto">
          <a:xfrm>
            <a:off x="1393373" y="3295655"/>
            <a:ext cx="423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4</a:t>
            </a:r>
          </a:p>
        </p:txBody>
      </p:sp>
    </p:spTree>
    <p:extLst>
      <p:ext uri="{BB962C8B-B14F-4D97-AF65-F5344CB8AC3E}">
        <p14:creationId xmlns:p14="http://schemas.microsoft.com/office/powerpoint/2010/main" val="163579882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1.2</a:t>
            </a:r>
            <a:r>
              <a:rPr kumimoji="1" lang="zh-CN" altLang="en-US" sz="2800" b="1" dirty="0">
                <a:solidFill>
                  <a:schemeClr val="bg1"/>
                </a:solidFill>
                <a:latin typeface="+mn-ea"/>
              </a:rPr>
              <a:t>　招聘需求分析</a:t>
            </a:r>
            <a:endParaRPr kumimoji="1" lang="en-US" altLang="zh-CN" sz="3600" b="1" dirty="0">
              <a:solidFill>
                <a:schemeClr val="bg1"/>
              </a:solidFill>
              <a:latin typeface="+mn-ea"/>
            </a:endParaRPr>
          </a:p>
        </p:txBody>
      </p:sp>
      <p:sp>
        <p:nvSpPr>
          <p:cNvPr id="22" name="文本占位符 2"/>
          <p:cNvSpPr txBox="1">
            <a:spLocks/>
          </p:cNvSpPr>
          <p:nvPr/>
        </p:nvSpPr>
        <p:spPr>
          <a:xfrm>
            <a:off x="323386" y="914399"/>
            <a:ext cx="8329960" cy="4060372"/>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1.2.1</a:t>
            </a:r>
            <a:r>
              <a:rPr lang="zh-CN" altLang="en-US" sz="2400" b="1" dirty="0">
                <a:solidFill>
                  <a:schemeClr val="bg1"/>
                </a:solidFill>
                <a:latin typeface="微软雅黑 Light" panose="020B0502040204020203" pitchFamily="34" charset="-122"/>
                <a:ea typeface="微软雅黑 Light" panose="020B0502040204020203" pitchFamily="34" charset="-122"/>
              </a:rPr>
              <a:t>　人力资源规划</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招聘的环境分析</a:t>
            </a:r>
          </a:p>
        </p:txBody>
      </p:sp>
      <p:graphicFrame>
        <p:nvGraphicFramePr>
          <p:cNvPr id="2" name="表格 1"/>
          <p:cNvGraphicFramePr>
            <a:graphicFrameLocks noGrp="1"/>
          </p:cNvGraphicFramePr>
          <p:nvPr>
            <p:extLst>
              <p:ext uri="{D42A27DB-BD31-4B8C-83A1-F6EECF244321}">
                <p14:modId xmlns:p14="http://schemas.microsoft.com/office/powerpoint/2010/main" val="416321974"/>
              </p:ext>
            </p:extLst>
          </p:nvPr>
        </p:nvGraphicFramePr>
        <p:xfrm>
          <a:off x="457200" y="2218644"/>
          <a:ext cx="8229600" cy="2560320"/>
        </p:xfrm>
        <a:graphic>
          <a:graphicData uri="http://schemas.openxmlformats.org/drawingml/2006/table">
            <a:tbl>
              <a:tblPr firstRow="1" firstCol="1" bandRow="1">
                <a:tableStyleId>{5C22544A-7EE6-4342-B048-85BDC9FD1C3A}</a:tableStyleId>
              </a:tblPr>
              <a:tblGrid>
                <a:gridCol w="4088571">
                  <a:extLst>
                    <a:ext uri="{9D8B030D-6E8A-4147-A177-3AD203B41FA5}">
                      <a16:colId xmlns:a16="http://schemas.microsoft.com/office/drawing/2014/main" val="20000"/>
                    </a:ext>
                  </a:extLst>
                </a:gridCol>
                <a:gridCol w="4141029">
                  <a:extLst>
                    <a:ext uri="{9D8B030D-6E8A-4147-A177-3AD203B41FA5}">
                      <a16:colId xmlns:a16="http://schemas.microsoft.com/office/drawing/2014/main" val="20001"/>
                    </a:ext>
                  </a:extLst>
                </a:gridCol>
              </a:tblGrid>
              <a:tr h="0">
                <a:tc>
                  <a:txBody>
                    <a:bodyPr/>
                    <a:lstStyle/>
                    <a:p>
                      <a:pPr algn="ctr">
                        <a:lnSpc>
                          <a:spcPct val="100000"/>
                        </a:lnSpc>
                        <a:spcAft>
                          <a:spcPts val="0"/>
                        </a:spcAft>
                      </a:pPr>
                      <a:r>
                        <a:rPr lang="zh-CN" sz="1400">
                          <a:effectLst/>
                        </a:rPr>
                        <a:t>内部因素</a:t>
                      </a:r>
                      <a:endParaRPr lang="zh-CN" sz="18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400">
                          <a:effectLst/>
                        </a:rPr>
                        <a:t>外部因素</a:t>
                      </a:r>
                      <a:endParaRPr lang="zh-CN" sz="1800">
                        <a:solidFill>
                          <a:srgbClr val="000000"/>
                        </a:solidFill>
                        <a:effectLst/>
                        <a:latin typeface="NEU-BZ-S92"/>
                        <a:ea typeface="方正书宋_GBK"/>
                        <a:cs typeface="Times New Roman"/>
                      </a:endParaRPr>
                    </a:p>
                  </a:txBody>
                  <a:tcPr marL="0" marR="0" marT="0" marB="0" anchor="ctr"/>
                </a:tc>
                <a:extLst>
                  <a:ext uri="{0D108BD9-81ED-4DB2-BD59-A6C34878D82A}">
                    <a16:rowId xmlns:a16="http://schemas.microsoft.com/office/drawing/2014/main" val="10000"/>
                  </a:ext>
                </a:extLst>
              </a:tr>
              <a:tr h="0">
                <a:tc>
                  <a:txBody>
                    <a:bodyPr/>
                    <a:lstStyle/>
                    <a:p>
                      <a:pPr algn="ctr">
                        <a:lnSpc>
                          <a:spcPct val="100000"/>
                        </a:lnSpc>
                        <a:spcAft>
                          <a:spcPts val="0"/>
                        </a:spcAft>
                      </a:pPr>
                      <a:r>
                        <a:rPr lang="en-US" sz="1400">
                          <a:effectLst/>
                        </a:rPr>
                        <a:t>1.</a:t>
                      </a:r>
                      <a:r>
                        <a:rPr lang="zh-CN" sz="1400">
                          <a:effectLst/>
                        </a:rPr>
                        <a:t>企业战略：企业制定不同的发展战略，会采用不同的招聘战略，也会需要不同的员工。</a:t>
                      </a:r>
                      <a:endParaRPr lang="zh-CN" sz="1800">
                        <a:effectLst/>
                      </a:endParaRPr>
                    </a:p>
                    <a:p>
                      <a:pPr algn="ctr">
                        <a:lnSpc>
                          <a:spcPct val="100000"/>
                        </a:lnSpc>
                        <a:spcAft>
                          <a:spcPts val="0"/>
                        </a:spcAft>
                      </a:pPr>
                      <a:r>
                        <a:rPr lang="en-US" sz="1400">
                          <a:effectLst/>
                        </a:rPr>
                        <a:t>2.</a:t>
                      </a:r>
                      <a:r>
                        <a:rPr lang="zh-CN" sz="1400">
                          <a:effectLst/>
                        </a:rPr>
                        <a:t>发展阶段：企业处于不同的发展阶段，需要不同数量和素质结构的人员，也会采取不同的招聘策略。</a:t>
                      </a:r>
                      <a:endParaRPr lang="zh-CN" sz="1800">
                        <a:effectLst/>
                      </a:endParaRPr>
                    </a:p>
                    <a:p>
                      <a:pPr algn="ctr">
                        <a:lnSpc>
                          <a:spcPct val="100000"/>
                        </a:lnSpc>
                        <a:spcAft>
                          <a:spcPts val="0"/>
                        </a:spcAft>
                      </a:pPr>
                      <a:r>
                        <a:rPr lang="en-US" sz="1400">
                          <a:effectLst/>
                        </a:rPr>
                        <a:t>3.</a:t>
                      </a:r>
                      <a:r>
                        <a:rPr lang="zh-CN" sz="1400">
                          <a:effectLst/>
                        </a:rPr>
                        <a:t>财务预算：财务状况影响着薪酬总额、不同职位员工的薪酬，从而影响企业的吸引力、计划招聘的人数以及可支付的工资水平。</a:t>
                      </a:r>
                      <a:endParaRPr lang="zh-CN" sz="1800">
                        <a:effectLst/>
                      </a:endParaRPr>
                    </a:p>
                    <a:p>
                      <a:pPr algn="ctr">
                        <a:lnSpc>
                          <a:spcPct val="100000"/>
                        </a:lnSpc>
                        <a:spcAft>
                          <a:spcPts val="0"/>
                        </a:spcAft>
                      </a:pPr>
                      <a:r>
                        <a:rPr lang="en-US" sz="1400">
                          <a:effectLst/>
                        </a:rPr>
                        <a:t>4.</a:t>
                      </a:r>
                      <a:r>
                        <a:rPr lang="zh-CN" sz="1400">
                          <a:effectLst/>
                        </a:rPr>
                        <a:t>企业文化及管理风格：企业文化及管理风格要求员工的认可及价值观的趋同，这影响着企业对员工个性特点的要求。</a:t>
                      </a:r>
                      <a:endParaRPr lang="zh-CN" sz="1800">
                        <a:solidFill>
                          <a:srgbClr val="000000"/>
                        </a:solidFill>
                        <a:effectLst/>
                        <a:latin typeface="NEU-BZ-S92"/>
                        <a:ea typeface="方正书宋_GBK"/>
                        <a:cs typeface="Times New Roman"/>
                      </a:endParaRPr>
                    </a:p>
                  </a:txBody>
                  <a:tcPr marL="57150" marR="57150" marT="0" marB="0" anchor="ctr"/>
                </a:tc>
                <a:tc>
                  <a:txBody>
                    <a:bodyPr/>
                    <a:lstStyle/>
                    <a:p>
                      <a:pPr algn="ctr">
                        <a:lnSpc>
                          <a:spcPct val="100000"/>
                        </a:lnSpc>
                        <a:spcAft>
                          <a:spcPts val="0"/>
                        </a:spcAft>
                      </a:pPr>
                      <a:r>
                        <a:rPr lang="en-US" sz="1400" dirty="0">
                          <a:effectLst/>
                        </a:rPr>
                        <a:t>1.</a:t>
                      </a:r>
                      <a:r>
                        <a:rPr lang="zh-CN" sz="1400" dirty="0">
                          <a:effectLst/>
                        </a:rPr>
                        <a:t>经济：市场环境的变化导致顾客对产品和服务需求的变化，从而导致对相应人员需求的变化。</a:t>
                      </a:r>
                      <a:endParaRPr lang="zh-CN" sz="1800" dirty="0">
                        <a:effectLst/>
                      </a:endParaRPr>
                    </a:p>
                    <a:p>
                      <a:pPr algn="ctr">
                        <a:lnSpc>
                          <a:spcPct val="100000"/>
                        </a:lnSpc>
                        <a:spcAft>
                          <a:spcPts val="0"/>
                        </a:spcAft>
                      </a:pPr>
                      <a:r>
                        <a:rPr lang="en-US" sz="1400" dirty="0">
                          <a:effectLst/>
                        </a:rPr>
                        <a:t>2.</a:t>
                      </a:r>
                      <a:r>
                        <a:rPr lang="zh-CN" sz="1400" dirty="0">
                          <a:effectLst/>
                        </a:rPr>
                        <a:t>劳动力市场：劳动力市场上劳动力的数量和质量决定着企业能否招聘到适合的人员。</a:t>
                      </a:r>
                      <a:endParaRPr lang="zh-CN" sz="1800" dirty="0">
                        <a:effectLst/>
                      </a:endParaRPr>
                    </a:p>
                    <a:p>
                      <a:pPr algn="ctr">
                        <a:lnSpc>
                          <a:spcPct val="100000"/>
                        </a:lnSpc>
                        <a:spcAft>
                          <a:spcPts val="0"/>
                        </a:spcAft>
                      </a:pPr>
                      <a:r>
                        <a:rPr lang="en-US" sz="1400" dirty="0">
                          <a:effectLst/>
                        </a:rPr>
                        <a:t>3.</a:t>
                      </a:r>
                      <a:r>
                        <a:rPr lang="zh-CN" sz="1400" dirty="0">
                          <a:effectLst/>
                        </a:rPr>
                        <a:t>技术：技术的变化影响着企业对劳动力素质结构和水平的需求。</a:t>
                      </a:r>
                      <a:endParaRPr lang="zh-CN" sz="1800" dirty="0">
                        <a:effectLst/>
                      </a:endParaRPr>
                    </a:p>
                    <a:p>
                      <a:pPr algn="ctr">
                        <a:lnSpc>
                          <a:spcPct val="100000"/>
                        </a:lnSpc>
                        <a:spcAft>
                          <a:spcPts val="0"/>
                        </a:spcAft>
                      </a:pPr>
                      <a:r>
                        <a:rPr lang="en-US" sz="1400" dirty="0">
                          <a:effectLst/>
                        </a:rPr>
                        <a:t>4.</a:t>
                      </a:r>
                      <a:r>
                        <a:rPr lang="zh-CN" sz="1400" dirty="0">
                          <a:effectLst/>
                        </a:rPr>
                        <a:t>竞争者：竞争者对人员的需求以及其竞争实力影响着企业是否能够招聘到足够的合适人才。</a:t>
                      </a:r>
                      <a:endParaRPr lang="zh-CN" sz="1800" dirty="0">
                        <a:effectLst/>
                      </a:endParaRPr>
                    </a:p>
                    <a:p>
                      <a:pPr algn="ctr">
                        <a:lnSpc>
                          <a:spcPct val="100000"/>
                        </a:lnSpc>
                        <a:spcAft>
                          <a:spcPts val="0"/>
                        </a:spcAft>
                      </a:pPr>
                      <a:r>
                        <a:rPr lang="en-US" sz="1400" dirty="0">
                          <a:effectLst/>
                        </a:rPr>
                        <a:t>5.</a:t>
                      </a:r>
                      <a:r>
                        <a:rPr lang="zh-CN" sz="1400" dirty="0">
                          <a:effectLst/>
                        </a:rPr>
                        <a:t>法律法规：企业的招聘是在国家法律法规的限定下进行的，企业必须遵守相关的法律法规，以避免产生法律纠纷，造成不必要的损失。</a:t>
                      </a:r>
                      <a:endParaRPr lang="zh-CN" sz="1800" dirty="0">
                        <a:solidFill>
                          <a:srgbClr val="000000"/>
                        </a:solidFill>
                        <a:effectLst/>
                        <a:latin typeface="NEU-BZ-S92"/>
                        <a:ea typeface="方正书宋_GBK"/>
                        <a:cs typeface="Times New Roman"/>
                      </a:endParaRPr>
                    </a:p>
                  </a:txBody>
                  <a:tcPr marL="57150" marR="57150" marT="0"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9902270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1.2</a:t>
            </a:r>
            <a:r>
              <a:rPr kumimoji="1" lang="zh-CN" altLang="en-US" sz="2800" b="1" dirty="0">
                <a:solidFill>
                  <a:schemeClr val="bg1"/>
                </a:solidFill>
                <a:latin typeface="+mn-ea"/>
              </a:rPr>
              <a:t>　招聘需求分析</a:t>
            </a:r>
            <a:endParaRPr kumimoji="1" lang="en-US" altLang="zh-CN" sz="3600" b="1" dirty="0">
              <a:solidFill>
                <a:schemeClr val="bg1"/>
              </a:solidFill>
              <a:latin typeface="+mn-ea"/>
            </a:endParaRPr>
          </a:p>
        </p:txBody>
      </p:sp>
      <p:sp>
        <p:nvSpPr>
          <p:cNvPr id="22" name="文本占位符 2"/>
          <p:cNvSpPr txBox="1">
            <a:spLocks/>
          </p:cNvSpPr>
          <p:nvPr/>
        </p:nvSpPr>
        <p:spPr>
          <a:xfrm>
            <a:off x="323386" y="914399"/>
            <a:ext cx="8329960" cy="4060372"/>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1.2.1</a:t>
            </a:r>
            <a:r>
              <a:rPr lang="zh-CN" altLang="en-US" sz="2400" b="1" dirty="0">
                <a:solidFill>
                  <a:schemeClr val="bg1"/>
                </a:solidFill>
                <a:latin typeface="微软雅黑 Light" panose="020B0502040204020203" pitchFamily="34" charset="-122"/>
                <a:ea typeface="微软雅黑 Light" panose="020B0502040204020203" pitchFamily="34" charset="-122"/>
              </a:rPr>
              <a:t>　人力资源规划</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人员需求的预测方法</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1</a:t>
            </a:r>
            <a:r>
              <a:rPr lang="zh-CN" altLang="en-US" b="1" dirty="0">
                <a:solidFill>
                  <a:schemeClr val="bg1"/>
                </a:solidFill>
                <a:latin typeface="微软雅黑 Light" panose="020B0502040204020203" pitchFamily="34" charset="-122"/>
                <a:ea typeface="微软雅黑 Light" panose="020B0502040204020203" pitchFamily="34" charset="-122"/>
              </a:rPr>
              <a:t>）经验预测法。</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2</a:t>
            </a:r>
            <a:r>
              <a:rPr lang="zh-CN" altLang="en-US" b="1" dirty="0">
                <a:solidFill>
                  <a:schemeClr val="bg1"/>
                </a:solidFill>
                <a:latin typeface="微软雅黑 Light" panose="020B0502040204020203" pitchFamily="34" charset="-122"/>
                <a:ea typeface="微软雅黑 Light" panose="020B0502040204020203" pitchFamily="34" charset="-122"/>
              </a:rPr>
              <a:t>）模型法。</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3</a:t>
            </a:r>
            <a:r>
              <a:rPr lang="zh-CN" altLang="en-US" b="1" dirty="0">
                <a:solidFill>
                  <a:schemeClr val="bg1"/>
                </a:solidFill>
                <a:latin typeface="微软雅黑 Light" panose="020B0502040204020203" pitchFamily="34" charset="-122"/>
                <a:ea typeface="微软雅黑 Light" panose="020B0502040204020203" pitchFamily="34" charset="-122"/>
              </a:rPr>
              <a:t>）德尔菲法。</a:t>
            </a:r>
          </a:p>
        </p:txBody>
      </p:sp>
    </p:spTree>
    <p:extLst>
      <p:ext uri="{BB962C8B-B14F-4D97-AF65-F5344CB8AC3E}">
        <p14:creationId xmlns:p14="http://schemas.microsoft.com/office/powerpoint/2010/main" val="7469377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1.2</a:t>
            </a:r>
            <a:r>
              <a:rPr kumimoji="1" lang="zh-CN" altLang="en-US" sz="2800" b="1" dirty="0">
                <a:solidFill>
                  <a:schemeClr val="bg1"/>
                </a:solidFill>
                <a:latin typeface="+mn-ea"/>
              </a:rPr>
              <a:t>　招聘需求分析</a:t>
            </a:r>
            <a:endParaRPr kumimoji="1" lang="en-US" altLang="zh-CN" sz="3600" b="1" dirty="0">
              <a:solidFill>
                <a:schemeClr val="bg1"/>
              </a:solidFill>
              <a:latin typeface="+mn-ea"/>
            </a:endParaRPr>
          </a:p>
        </p:txBody>
      </p:sp>
      <p:sp>
        <p:nvSpPr>
          <p:cNvPr id="22" name="文本占位符 2"/>
          <p:cNvSpPr txBox="1">
            <a:spLocks/>
          </p:cNvSpPr>
          <p:nvPr/>
        </p:nvSpPr>
        <p:spPr>
          <a:xfrm>
            <a:off x="323386" y="914399"/>
            <a:ext cx="8329960" cy="4060372"/>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1.2.1</a:t>
            </a:r>
            <a:r>
              <a:rPr lang="zh-CN" altLang="en-US" sz="2400" b="1" dirty="0">
                <a:solidFill>
                  <a:schemeClr val="bg1"/>
                </a:solidFill>
                <a:latin typeface="微软雅黑 Light" panose="020B0502040204020203" pitchFamily="34" charset="-122"/>
                <a:ea typeface="微软雅黑 Light" panose="020B0502040204020203" pitchFamily="34" charset="-122"/>
              </a:rPr>
              <a:t>　人力资源规划</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3.</a:t>
            </a:r>
            <a:r>
              <a:rPr lang="zh-CN" altLang="en-US" sz="2000" b="1" dirty="0">
                <a:solidFill>
                  <a:schemeClr val="bg1"/>
                </a:solidFill>
                <a:latin typeface="微软雅黑 Light" panose="020B0502040204020203" pitchFamily="34" charset="-122"/>
                <a:ea typeface="微软雅黑 Light" panose="020B0502040204020203" pitchFamily="34" charset="-122"/>
              </a:rPr>
              <a:t>人力资源供给预测方法</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1</a:t>
            </a:r>
            <a:r>
              <a:rPr lang="zh-CN" altLang="en-US" b="1" dirty="0">
                <a:solidFill>
                  <a:schemeClr val="bg1"/>
                </a:solidFill>
                <a:latin typeface="微软雅黑 Light" panose="020B0502040204020203" pitchFamily="34" charset="-122"/>
                <a:ea typeface="微软雅黑 Light" panose="020B0502040204020203" pitchFamily="34" charset="-122"/>
              </a:rPr>
              <a:t>）马尔可夫分析法。</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2</a:t>
            </a:r>
            <a:r>
              <a:rPr lang="zh-CN" altLang="en-US" b="1" dirty="0">
                <a:solidFill>
                  <a:schemeClr val="bg1"/>
                </a:solidFill>
                <a:latin typeface="微软雅黑 Light" panose="020B0502040204020203" pitchFamily="34" charset="-122"/>
                <a:ea typeface="微软雅黑 Light" panose="020B0502040204020203" pitchFamily="34" charset="-122"/>
              </a:rPr>
              <a:t>）人员核查法。</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3</a:t>
            </a:r>
            <a:r>
              <a:rPr lang="zh-CN" altLang="en-US" b="1" dirty="0">
                <a:solidFill>
                  <a:schemeClr val="bg1"/>
                </a:solidFill>
                <a:latin typeface="微软雅黑 Light" panose="020B0502040204020203" pitchFamily="34" charset="-122"/>
                <a:ea typeface="微软雅黑 Light" panose="020B0502040204020203" pitchFamily="34" charset="-122"/>
              </a:rPr>
              <a:t>）人员替换法。</a:t>
            </a:r>
          </a:p>
        </p:txBody>
      </p:sp>
    </p:spTree>
    <p:extLst>
      <p:ext uri="{BB962C8B-B14F-4D97-AF65-F5344CB8AC3E}">
        <p14:creationId xmlns:p14="http://schemas.microsoft.com/office/powerpoint/2010/main" val="22922994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752600" y="615043"/>
            <a:ext cx="5410200" cy="584775"/>
          </a:xfrm>
          <a:prstGeom prst="rect">
            <a:avLst/>
          </a:prstGeom>
          <a:noFill/>
        </p:spPr>
        <p:txBody>
          <a:bodyPr wrap="square" rtlCol="0">
            <a:spAutoFit/>
          </a:bodyPr>
          <a:lstStyle/>
          <a:p>
            <a:pPr algn="ctr"/>
            <a:r>
              <a:rPr lang="zh-CN" altLang="en-US" sz="3200" b="1" dirty="0">
                <a:solidFill>
                  <a:schemeClr val="accent4"/>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上篇    人才的招聘与甄选</a:t>
            </a:r>
          </a:p>
        </p:txBody>
      </p:sp>
      <p:sp>
        <p:nvSpPr>
          <p:cNvPr id="6" name="TextBox 5"/>
          <p:cNvSpPr txBox="1"/>
          <p:nvPr/>
        </p:nvSpPr>
        <p:spPr>
          <a:xfrm>
            <a:off x="838200" y="1485900"/>
            <a:ext cx="7239000" cy="2031325"/>
          </a:xfrm>
          <a:prstGeom prst="rect">
            <a:avLst/>
          </a:prstGeom>
          <a:noFill/>
        </p:spPr>
        <p:txBody>
          <a:bodyPr wrap="square" rtlCol="0">
            <a:spAutoFit/>
          </a:bodyPr>
          <a:lstStyle/>
          <a:p>
            <a:pPr>
              <a:lnSpc>
                <a:spcPct val="150000"/>
              </a:lnSpc>
            </a:pPr>
            <a:r>
              <a:rPr lang="zh-CN" altLang="en-US" sz="2800" dirty="0">
                <a:solidFill>
                  <a:schemeClr val="bg1"/>
                </a:solidFill>
                <a:latin typeface="+mj-ea"/>
                <a:ea typeface="+mj-ea"/>
                <a:cs typeface="Arial" panose="020B0604020202020204" pitchFamily="34" charset="0"/>
              </a:rPr>
              <a:t>第</a:t>
            </a:r>
            <a:r>
              <a:rPr lang="en-US" altLang="zh-CN" sz="2800" dirty="0">
                <a:solidFill>
                  <a:schemeClr val="bg1"/>
                </a:solidFill>
                <a:latin typeface="+mj-ea"/>
                <a:ea typeface="+mj-ea"/>
                <a:cs typeface="Arial" panose="020B0604020202020204" pitchFamily="34" charset="0"/>
              </a:rPr>
              <a:t>1</a:t>
            </a:r>
            <a:r>
              <a:rPr lang="zh-CN" altLang="en-US" sz="2800" dirty="0">
                <a:solidFill>
                  <a:schemeClr val="bg1"/>
                </a:solidFill>
                <a:latin typeface="+mj-ea"/>
                <a:ea typeface="+mj-ea"/>
                <a:cs typeface="Arial" panose="020B0604020202020204" pitchFamily="34" charset="0"/>
              </a:rPr>
              <a:t>章　招聘规划</a:t>
            </a:r>
          </a:p>
          <a:p>
            <a:pPr>
              <a:lnSpc>
                <a:spcPct val="150000"/>
              </a:lnSpc>
            </a:pPr>
            <a:r>
              <a:rPr lang="zh-CN" altLang="en-US" sz="2800" dirty="0">
                <a:solidFill>
                  <a:schemeClr val="bg1"/>
                </a:solidFill>
                <a:latin typeface="+mj-ea"/>
                <a:ea typeface="+mj-ea"/>
                <a:cs typeface="Arial" panose="020B0604020202020204" pitchFamily="34" charset="0"/>
              </a:rPr>
              <a:t>第</a:t>
            </a:r>
            <a:r>
              <a:rPr lang="en-US" altLang="zh-CN" sz="2800" dirty="0">
                <a:solidFill>
                  <a:schemeClr val="bg1"/>
                </a:solidFill>
                <a:latin typeface="+mj-ea"/>
                <a:ea typeface="+mj-ea"/>
                <a:cs typeface="Arial" panose="020B0604020202020204" pitchFamily="34" charset="0"/>
              </a:rPr>
              <a:t>2</a:t>
            </a:r>
            <a:r>
              <a:rPr lang="zh-CN" altLang="en-US" sz="2800" dirty="0">
                <a:solidFill>
                  <a:schemeClr val="bg1"/>
                </a:solidFill>
                <a:latin typeface="+mj-ea"/>
                <a:ea typeface="+mj-ea"/>
                <a:cs typeface="Arial" panose="020B0604020202020204" pitchFamily="34" charset="0"/>
              </a:rPr>
              <a:t>章　招聘实施</a:t>
            </a:r>
          </a:p>
          <a:p>
            <a:pPr>
              <a:lnSpc>
                <a:spcPct val="150000"/>
              </a:lnSpc>
            </a:pPr>
            <a:r>
              <a:rPr lang="zh-CN" altLang="en-US" sz="2800" dirty="0">
                <a:solidFill>
                  <a:schemeClr val="bg1"/>
                </a:solidFill>
                <a:latin typeface="+mj-ea"/>
                <a:ea typeface="+mj-ea"/>
                <a:cs typeface="Arial" panose="020B0604020202020204" pitchFamily="34" charset="0"/>
              </a:rPr>
              <a:t>第</a:t>
            </a:r>
            <a:r>
              <a:rPr lang="en-US" altLang="zh-CN" sz="2800" dirty="0">
                <a:solidFill>
                  <a:schemeClr val="bg1"/>
                </a:solidFill>
                <a:latin typeface="+mj-ea"/>
                <a:ea typeface="+mj-ea"/>
                <a:cs typeface="Arial" panose="020B0604020202020204" pitchFamily="34" charset="0"/>
              </a:rPr>
              <a:t>3</a:t>
            </a:r>
            <a:r>
              <a:rPr lang="zh-CN" altLang="en-US" sz="2800" dirty="0">
                <a:solidFill>
                  <a:schemeClr val="bg1"/>
                </a:solidFill>
                <a:latin typeface="+mj-ea"/>
                <a:ea typeface="+mj-ea"/>
                <a:cs typeface="Arial" panose="020B0604020202020204" pitchFamily="34" charset="0"/>
              </a:rPr>
              <a:t>章　甄选规划</a:t>
            </a:r>
          </a:p>
        </p:txBody>
      </p:sp>
    </p:spTree>
    <p:extLst>
      <p:ext uri="{BB962C8B-B14F-4D97-AF65-F5344CB8AC3E}">
        <p14:creationId xmlns:p14="http://schemas.microsoft.com/office/powerpoint/2010/main" val="406780625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1.2</a:t>
            </a:r>
            <a:r>
              <a:rPr kumimoji="1" lang="zh-CN" altLang="en-US" sz="2800" b="1" dirty="0">
                <a:solidFill>
                  <a:schemeClr val="bg1"/>
                </a:solidFill>
                <a:latin typeface="+mn-ea"/>
              </a:rPr>
              <a:t>　招聘需求分析</a:t>
            </a:r>
            <a:endParaRPr kumimoji="1" lang="en-US" altLang="zh-CN" sz="3600" b="1" dirty="0">
              <a:solidFill>
                <a:schemeClr val="bg1"/>
              </a:solidFill>
              <a:latin typeface="+mn-ea"/>
            </a:endParaRPr>
          </a:p>
        </p:txBody>
      </p:sp>
      <p:sp>
        <p:nvSpPr>
          <p:cNvPr id="22" name="文本占位符 2"/>
          <p:cNvSpPr txBox="1">
            <a:spLocks/>
          </p:cNvSpPr>
          <p:nvPr/>
        </p:nvSpPr>
        <p:spPr>
          <a:xfrm>
            <a:off x="323386" y="914399"/>
            <a:ext cx="8329960" cy="4060372"/>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1.2.2</a:t>
            </a:r>
            <a:r>
              <a:rPr lang="zh-CN" altLang="en-US" sz="2400" b="1" dirty="0">
                <a:solidFill>
                  <a:schemeClr val="bg1"/>
                </a:solidFill>
                <a:latin typeface="微软雅黑 Light" panose="020B0502040204020203" pitchFamily="34" charset="-122"/>
                <a:ea typeface="微软雅黑 Light" panose="020B0502040204020203" pitchFamily="34" charset="-122"/>
              </a:rPr>
              <a:t>　人力资源配置状况分析</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人与事总量配置分析</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人与事的总量配置涉及人与事的数量关系是否匹配，即多少事要多少人做。</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人与事结构配置分析</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人力资源管理的根本任务是合理配置使用人力资源，即把各类人员分配在最能发挥专长的岗位上，做到人尽其才、才尽其用。</a:t>
            </a:r>
          </a:p>
        </p:txBody>
      </p:sp>
    </p:spTree>
    <p:extLst>
      <p:ext uri="{BB962C8B-B14F-4D97-AF65-F5344CB8AC3E}">
        <p14:creationId xmlns:p14="http://schemas.microsoft.com/office/powerpoint/2010/main" val="20176539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1.2</a:t>
            </a:r>
            <a:r>
              <a:rPr kumimoji="1" lang="zh-CN" altLang="en-US" sz="2800" b="1" dirty="0">
                <a:solidFill>
                  <a:schemeClr val="bg1"/>
                </a:solidFill>
                <a:latin typeface="+mn-ea"/>
              </a:rPr>
              <a:t>　招聘需求分析</a:t>
            </a:r>
            <a:endParaRPr kumimoji="1" lang="en-US" altLang="zh-CN" sz="3600" b="1" dirty="0">
              <a:solidFill>
                <a:schemeClr val="bg1"/>
              </a:solidFill>
              <a:latin typeface="+mn-ea"/>
            </a:endParaRPr>
          </a:p>
        </p:txBody>
      </p:sp>
      <p:sp>
        <p:nvSpPr>
          <p:cNvPr id="22" name="文本占位符 2"/>
          <p:cNvSpPr txBox="1">
            <a:spLocks/>
          </p:cNvSpPr>
          <p:nvPr/>
        </p:nvSpPr>
        <p:spPr>
          <a:xfrm>
            <a:off x="323386" y="914399"/>
            <a:ext cx="8329960" cy="4060372"/>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1.2.2</a:t>
            </a:r>
            <a:r>
              <a:rPr lang="zh-CN" altLang="en-US" sz="2400" b="1" dirty="0">
                <a:solidFill>
                  <a:schemeClr val="bg1"/>
                </a:solidFill>
                <a:latin typeface="微软雅黑 Light" panose="020B0502040204020203" pitchFamily="34" charset="-122"/>
                <a:ea typeface="微软雅黑 Light" panose="020B0502040204020203" pitchFamily="34" charset="-122"/>
              </a:rPr>
              <a:t>　人力资源配置状况分析</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3.</a:t>
            </a:r>
            <a:r>
              <a:rPr lang="zh-CN" altLang="en-US" sz="2000" b="1" dirty="0">
                <a:solidFill>
                  <a:schemeClr val="bg1"/>
                </a:solidFill>
                <a:latin typeface="微软雅黑 Light" panose="020B0502040204020203" pitchFamily="34" charset="-122"/>
                <a:ea typeface="微软雅黑 Light" panose="020B0502040204020203" pitchFamily="34" charset="-122"/>
              </a:rPr>
              <a:t>人与事质量配置分析</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人与事质量配置是指人与事之间的质量关系，即事的难易程度与人的能力水平的关系。</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4.</a:t>
            </a:r>
            <a:r>
              <a:rPr lang="zh-CN" altLang="en-US" sz="2000" b="1" dirty="0">
                <a:solidFill>
                  <a:schemeClr val="bg1"/>
                </a:solidFill>
                <a:latin typeface="微软雅黑 Light" panose="020B0502040204020203" pitchFamily="34" charset="-122"/>
                <a:ea typeface="微软雅黑 Light" panose="020B0502040204020203" pitchFamily="34" charset="-122"/>
              </a:rPr>
              <a:t>人与工作负荷状况分析</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人与事的关系还体现在工作负荷是否与人的承受能力相适应，是否能够保证人力资源的身心健康。</a:t>
            </a:r>
          </a:p>
        </p:txBody>
      </p:sp>
    </p:spTree>
    <p:extLst>
      <p:ext uri="{BB962C8B-B14F-4D97-AF65-F5344CB8AC3E}">
        <p14:creationId xmlns:p14="http://schemas.microsoft.com/office/powerpoint/2010/main" val="6933953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1.2</a:t>
            </a:r>
            <a:r>
              <a:rPr kumimoji="1" lang="zh-CN" altLang="en-US" sz="2800" b="1" dirty="0">
                <a:solidFill>
                  <a:schemeClr val="bg1"/>
                </a:solidFill>
                <a:latin typeface="+mn-ea"/>
              </a:rPr>
              <a:t>　招聘需求分析</a:t>
            </a:r>
            <a:endParaRPr kumimoji="1" lang="en-US" altLang="zh-CN" sz="3600" b="1" dirty="0">
              <a:solidFill>
                <a:schemeClr val="bg1"/>
              </a:solidFill>
              <a:latin typeface="+mn-ea"/>
            </a:endParaRPr>
          </a:p>
        </p:txBody>
      </p:sp>
      <p:sp>
        <p:nvSpPr>
          <p:cNvPr id="22" name="文本占位符 2"/>
          <p:cNvSpPr txBox="1">
            <a:spLocks/>
          </p:cNvSpPr>
          <p:nvPr/>
        </p:nvSpPr>
        <p:spPr>
          <a:xfrm>
            <a:off x="323386" y="914399"/>
            <a:ext cx="8329960" cy="4060372"/>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1.2.2</a:t>
            </a:r>
            <a:r>
              <a:rPr lang="zh-CN" altLang="en-US" sz="2400" b="1" dirty="0">
                <a:solidFill>
                  <a:schemeClr val="bg1"/>
                </a:solidFill>
                <a:latin typeface="微软雅黑 Light" panose="020B0502040204020203" pitchFamily="34" charset="-122"/>
                <a:ea typeface="微软雅黑 Light" panose="020B0502040204020203" pitchFamily="34" charset="-122"/>
              </a:rPr>
              <a:t>　人力资源配置状况分析</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5.</a:t>
            </a:r>
            <a:r>
              <a:rPr lang="zh-CN" altLang="en-US" sz="2000" b="1" dirty="0">
                <a:solidFill>
                  <a:schemeClr val="bg1"/>
                </a:solidFill>
                <a:latin typeface="微软雅黑 Light" panose="020B0502040204020203" pitchFamily="34" charset="-122"/>
                <a:ea typeface="微软雅黑 Light" panose="020B0502040204020203" pitchFamily="34" charset="-122"/>
              </a:rPr>
              <a:t>人员使用效果分析</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人与事的配置分析最终还要看岗位上员工的使用效果，这是动态衡量人与事关系的重要内容。</a:t>
            </a:r>
          </a:p>
        </p:txBody>
      </p:sp>
    </p:spTree>
    <p:extLst>
      <p:ext uri="{BB962C8B-B14F-4D97-AF65-F5344CB8AC3E}">
        <p14:creationId xmlns:p14="http://schemas.microsoft.com/office/powerpoint/2010/main" val="859312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1.2</a:t>
            </a:r>
            <a:r>
              <a:rPr kumimoji="1" lang="zh-CN" altLang="en-US" sz="2800" b="1" dirty="0">
                <a:solidFill>
                  <a:schemeClr val="bg1"/>
                </a:solidFill>
                <a:latin typeface="+mn-ea"/>
              </a:rPr>
              <a:t>　招聘需求分析</a:t>
            </a:r>
            <a:endParaRPr kumimoji="1" lang="en-US" altLang="zh-CN" sz="3600" b="1" dirty="0">
              <a:solidFill>
                <a:schemeClr val="bg1"/>
              </a:solidFill>
              <a:latin typeface="+mn-ea"/>
            </a:endParaRPr>
          </a:p>
        </p:txBody>
      </p:sp>
      <p:sp>
        <p:nvSpPr>
          <p:cNvPr id="22" name="文本占位符 2"/>
          <p:cNvSpPr txBox="1">
            <a:spLocks/>
          </p:cNvSpPr>
          <p:nvPr/>
        </p:nvSpPr>
        <p:spPr>
          <a:xfrm>
            <a:off x="323386" y="914399"/>
            <a:ext cx="8329960" cy="4060372"/>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1.2.3</a:t>
            </a:r>
            <a:r>
              <a:rPr lang="zh-CN" altLang="en-US" sz="2400" b="1" dirty="0">
                <a:solidFill>
                  <a:schemeClr val="bg1"/>
                </a:solidFill>
                <a:latin typeface="微软雅黑 Light" panose="020B0502040204020203" pitchFamily="34" charset="-122"/>
                <a:ea typeface="微软雅黑 Light" panose="020B0502040204020203" pitchFamily="34" charset="-122"/>
              </a:rPr>
              <a:t>　招聘需求的确定</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当企业人力资源出现供求不平衡时，一般不可能所有的岗位和部门都是供大于求或者供小于求的情况，而是不同部门、不同岗位的情况会有所不同。</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当企业中人力资源总量不能满足需求时，应该分析原因，而不是盲目进行招聘活动。</a:t>
            </a:r>
          </a:p>
        </p:txBody>
      </p:sp>
    </p:spTree>
    <p:extLst>
      <p:ext uri="{BB962C8B-B14F-4D97-AF65-F5344CB8AC3E}">
        <p14:creationId xmlns:p14="http://schemas.microsoft.com/office/powerpoint/2010/main" val="17608206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1.2</a:t>
            </a:r>
            <a:r>
              <a:rPr kumimoji="1" lang="zh-CN" altLang="en-US" sz="2800" b="1" dirty="0">
                <a:solidFill>
                  <a:schemeClr val="bg1"/>
                </a:solidFill>
                <a:latin typeface="+mn-ea"/>
              </a:rPr>
              <a:t>　招聘需求分析</a:t>
            </a:r>
            <a:endParaRPr kumimoji="1" lang="en-US" altLang="zh-CN" sz="3600" b="1" dirty="0">
              <a:solidFill>
                <a:schemeClr val="bg1"/>
              </a:solidFill>
              <a:latin typeface="+mn-ea"/>
            </a:endParaRPr>
          </a:p>
        </p:txBody>
      </p:sp>
      <p:sp>
        <p:nvSpPr>
          <p:cNvPr id="22" name="文本占位符 2"/>
          <p:cNvSpPr txBox="1">
            <a:spLocks/>
          </p:cNvSpPr>
          <p:nvPr/>
        </p:nvSpPr>
        <p:spPr>
          <a:xfrm>
            <a:off x="323386" y="914399"/>
            <a:ext cx="8329960" cy="4060372"/>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1.2.3</a:t>
            </a:r>
            <a:r>
              <a:rPr lang="zh-CN" altLang="en-US" sz="2400" b="1" dirty="0">
                <a:solidFill>
                  <a:schemeClr val="bg1"/>
                </a:solidFill>
                <a:latin typeface="微软雅黑 Light" panose="020B0502040204020203" pitchFamily="34" charset="-122"/>
                <a:ea typeface="微软雅黑 Light" panose="020B0502040204020203" pitchFamily="34" charset="-122"/>
              </a:rPr>
              <a:t>　招聘需求的确定</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当企业中人力资源在总量上平衡，但因人员结构不合理造成某些职位空缺或人员不足时，企业应根据具体情况制定有针对性的业务计划。</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特定岗位工作量临时加大、企业的业务量季节性增加、突发事件等因素都会导致临时性岗位的出现。</a:t>
            </a:r>
          </a:p>
        </p:txBody>
      </p:sp>
    </p:spTree>
    <p:extLst>
      <p:ext uri="{BB962C8B-B14F-4D97-AF65-F5344CB8AC3E}">
        <p14:creationId xmlns:p14="http://schemas.microsoft.com/office/powerpoint/2010/main" val="36954611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603312" y="361152"/>
            <a:ext cx="1763205" cy="646331"/>
          </a:xfrm>
          <a:prstGeom prst="rect">
            <a:avLst/>
          </a:prstGeom>
          <a:noFill/>
        </p:spPr>
        <p:txBody>
          <a:bodyPr wrap="square" rtlCol="0">
            <a:spAutoFit/>
          </a:bodyPr>
          <a:lstStyle/>
          <a:p>
            <a:pPr algn="ctr"/>
            <a:r>
              <a:rPr lang="zh-CN" altLang="en-US" sz="3600" b="1" dirty="0">
                <a:solidFill>
                  <a:schemeClr val="tx2"/>
                </a:solidFill>
                <a:latin typeface="+mn-ea"/>
              </a:rPr>
              <a:t>目录</a:t>
            </a:r>
            <a:endParaRPr lang="zh-CN" altLang="zh-CN" sz="3600" b="1" dirty="0">
              <a:solidFill>
                <a:schemeClr val="tx2"/>
              </a:solidFill>
              <a:latin typeface="+mn-ea"/>
            </a:endParaRPr>
          </a:p>
        </p:txBody>
      </p:sp>
      <p:sp>
        <p:nvSpPr>
          <p:cNvPr id="5" name="AutoShape 4"/>
          <p:cNvSpPr>
            <a:spLocks noChangeArrowheads="1"/>
          </p:cNvSpPr>
          <p:nvPr/>
        </p:nvSpPr>
        <p:spPr bwMode="auto">
          <a:xfrm>
            <a:off x="1676400" y="1157288"/>
            <a:ext cx="6324600" cy="495300"/>
          </a:xfrm>
          <a:prstGeom prst="roundRect">
            <a:avLst>
              <a:gd name="adj" fmla="val 16667"/>
            </a:avLst>
          </a:prstGeom>
          <a:gradFill rotWithShape="1">
            <a:gsLst>
              <a:gs pos="0">
                <a:schemeClr val="accent2"/>
              </a:gs>
              <a:gs pos="50000">
                <a:schemeClr val="accent2">
                  <a:gamma/>
                  <a:tint val="21176"/>
                  <a:invGamma/>
                </a:schemeClr>
              </a:gs>
              <a:gs pos="100000">
                <a:schemeClr val="accent2"/>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6" name="Text Box 5"/>
          <p:cNvSpPr txBox="1">
            <a:spLocks noChangeArrowheads="1"/>
          </p:cNvSpPr>
          <p:nvPr/>
        </p:nvSpPr>
        <p:spPr bwMode="auto">
          <a:xfrm>
            <a:off x="1981200" y="1185352"/>
            <a:ext cx="49752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招聘概述</a:t>
            </a:r>
          </a:p>
        </p:txBody>
      </p:sp>
      <p:sp>
        <p:nvSpPr>
          <p:cNvPr id="7" name="AutoShape 6"/>
          <p:cNvSpPr>
            <a:spLocks noChangeArrowheads="1"/>
          </p:cNvSpPr>
          <p:nvPr/>
        </p:nvSpPr>
        <p:spPr bwMode="auto">
          <a:xfrm>
            <a:off x="1697038" y="1875746"/>
            <a:ext cx="6303962" cy="495300"/>
          </a:xfrm>
          <a:prstGeom prst="roundRect">
            <a:avLst>
              <a:gd name="adj" fmla="val 16667"/>
            </a:avLst>
          </a:prstGeom>
          <a:gradFill rotWithShape="1">
            <a:gsLst>
              <a:gs pos="0">
                <a:schemeClr val="accent1"/>
              </a:gs>
              <a:gs pos="50000">
                <a:schemeClr val="accent1">
                  <a:gamma/>
                  <a:tint val="21176"/>
                  <a:invGamma/>
                </a:schemeClr>
              </a:gs>
              <a:gs pos="100000">
                <a:schemeClr val="accent1"/>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8" name="Text Box 7"/>
          <p:cNvSpPr txBox="1">
            <a:spLocks noChangeArrowheads="1"/>
          </p:cNvSpPr>
          <p:nvPr/>
        </p:nvSpPr>
        <p:spPr bwMode="auto">
          <a:xfrm>
            <a:off x="1981201" y="1903810"/>
            <a:ext cx="57356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solidFill>
                  <a:srgbClr val="000000"/>
                </a:solidFill>
                <a:latin typeface="+mn-ea"/>
                <a:ea typeface="+mn-ea"/>
              </a:rPr>
              <a:t>招聘需求分析</a:t>
            </a:r>
            <a:endParaRPr lang="zh-CN" altLang="en-US" sz="2400" dirty="0">
              <a:latin typeface="+mn-ea"/>
              <a:ea typeface="+mn-ea"/>
            </a:endParaRPr>
          </a:p>
        </p:txBody>
      </p:sp>
      <p:sp>
        <p:nvSpPr>
          <p:cNvPr id="9" name="Text Box 8"/>
          <p:cNvSpPr txBox="1">
            <a:spLocks noChangeArrowheads="1"/>
          </p:cNvSpPr>
          <p:nvPr/>
        </p:nvSpPr>
        <p:spPr bwMode="auto">
          <a:xfrm>
            <a:off x="1447506" y="1853124"/>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zh-CN" sz="2400">
                <a:solidFill>
                  <a:schemeClr val="bg1"/>
                </a:solidFill>
              </a:rPr>
              <a:t>2</a:t>
            </a:r>
          </a:p>
        </p:txBody>
      </p:sp>
      <p:sp>
        <p:nvSpPr>
          <p:cNvPr id="10" name="AutoShape 9"/>
          <p:cNvSpPr>
            <a:spLocks noChangeArrowheads="1"/>
          </p:cNvSpPr>
          <p:nvPr/>
        </p:nvSpPr>
        <p:spPr bwMode="auto">
          <a:xfrm>
            <a:off x="1677988" y="2557464"/>
            <a:ext cx="6326187" cy="533400"/>
          </a:xfrm>
          <a:prstGeom prst="roundRect">
            <a:avLst>
              <a:gd name="adj" fmla="val 16667"/>
            </a:avLst>
          </a:prstGeom>
          <a:gradFill rotWithShape="1">
            <a:gsLst>
              <a:gs pos="0">
                <a:schemeClr val="tx2"/>
              </a:gs>
              <a:gs pos="50000">
                <a:schemeClr val="tx2">
                  <a:gamma/>
                  <a:tint val="21176"/>
                  <a:invGamma/>
                </a:schemeClr>
              </a:gs>
              <a:gs pos="100000">
                <a:schemeClr val="tx2"/>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11" name="Text Box 10"/>
          <p:cNvSpPr txBox="1">
            <a:spLocks noChangeArrowheads="1"/>
          </p:cNvSpPr>
          <p:nvPr/>
        </p:nvSpPr>
        <p:spPr bwMode="auto">
          <a:xfrm>
            <a:off x="1981200" y="2601178"/>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招聘流程设计</a:t>
            </a:r>
          </a:p>
        </p:txBody>
      </p:sp>
      <p:sp>
        <p:nvSpPr>
          <p:cNvPr id="12" name="AutoShape 11"/>
          <p:cNvSpPr>
            <a:spLocks noChangeArrowheads="1"/>
          </p:cNvSpPr>
          <p:nvPr/>
        </p:nvSpPr>
        <p:spPr bwMode="auto">
          <a:xfrm>
            <a:off x="1752600" y="3297695"/>
            <a:ext cx="6248400" cy="533400"/>
          </a:xfrm>
          <a:prstGeom prst="roundRect">
            <a:avLst>
              <a:gd name="adj" fmla="val 16667"/>
            </a:avLst>
          </a:prstGeom>
          <a:gradFill rotWithShape="1">
            <a:gsLst>
              <a:gs pos="0">
                <a:schemeClr val="folHlink"/>
              </a:gs>
              <a:gs pos="50000">
                <a:schemeClr val="folHlink">
                  <a:gamma/>
                  <a:tint val="21176"/>
                  <a:invGamma/>
                </a:schemeClr>
              </a:gs>
              <a:gs pos="100000">
                <a:schemeClr val="folHlink"/>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13" name="Text Box 12"/>
          <p:cNvSpPr txBox="1">
            <a:spLocks noChangeArrowheads="1"/>
          </p:cNvSpPr>
          <p:nvPr/>
        </p:nvSpPr>
        <p:spPr bwMode="auto">
          <a:xfrm>
            <a:off x="1981200" y="3352175"/>
            <a:ext cx="609600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招聘效果的评估与反馈</a:t>
            </a:r>
          </a:p>
        </p:txBody>
      </p:sp>
      <p:sp>
        <p:nvSpPr>
          <p:cNvPr id="14" name="AutoShape 14"/>
          <p:cNvSpPr>
            <a:spLocks noChangeArrowheads="1"/>
          </p:cNvSpPr>
          <p:nvPr/>
        </p:nvSpPr>
        <p:spPr bwMode="auto">
          <a:xfrm>
            <a:off x="1143000" y="1085850"/>
            <a:ext cx="914400" cy="628650"/>
          </a:xfrm>
          <a:prstGeom prst="diamond">
            <a:avLst/>
          </a:prstGeom>
          <a:solidFill>
            <a:schemeClr val="accent2"/>
          </a:solidFill>
          <a:ln w="25400">
            <a:solidFill>
              <a:schemeClr val="bg1"/>
            </a:solidFill>
            <a:miter lim="800000"/>
            <a:headEnd/>
            <a:tailEnd/>
          </a:ln>
        </p:spPr>
        <p:txBody>
          <a:bodyPr wrap="none" anchor="ctr"/>
          <a:lstStyle/>
          <a:p>
            <a:endParaRPr lang="zh-CN" altLang="en-US"/>
          </a:p>
        </p:txBody>
      </p:sp>
      <p:sp>
        <p:nvSpPr>
          <p:cNvPr id="15" name="AutoShape 15"/>
          <p:cNvSpPr>
            <a:spLocks noChangeArrowheads="1"/>
          </p:cNvSpPr>
          <p:nvPr/>
        </p:nvSpPr>
        <p:spPr bwMode="auto">
          <a:xfrm>
            <a:off x="1171575" y="1747158"/>
            <a:ext cx="914400" cy="628650"/>
          </a:xfrm>
          <a:prstGeom prst="diamond">
            <a:avLst/>
          </a:prstGeom>
          <a:solidFill>
            <a:schemeClr val="accent1"/>
          </a:solidFill>
          <a:ln w="25400">
            <a:solidFill>
              <a:schemeClr val="bg1"/>
            </a:solidFill>
            <a:miter lim="800000"/>
            <a:headEnd/>
            <a:tailEnd/>
          </a:ln>
        </p:spPr>
        <p:txBody>
          <a:bodyPr wrap="none" anchor="ctr"/>
          <a:lstStyle/>
          <a:p>
            <a:endParaRPr lang="zh-CN" altLang="en-US"/>
          </a:p>
        </p:txBody>
      </p:sp>
      <p:sp>
        <p:nvSpPr>
          <p:cNvPr id="16" name="AutoShape 16"/>
          <p:cNvSpPr>
            <a:spLocks noChangeArrowheads="1"/>
          </p:cNvSpPr>
          <p:nvPr/>
        </p:nvSpPr>
        <p:spPr bwMode="auto">
          <a:xfrm>
            <a:off x="1143000" y="2476502"/>
            <a:ext cx="914400" cy="685800"/>
          </a:xfrm>
          <a:prstGeom prst="diamond">
            <a:avLst/>
          </a:prstGeom>
          <a:solidFill>
            <a:schemeClr val="tx2"/>
          </a:solidFill>
          <a:ln w="25400">
            <a:solidFill>
              <a:schemeClr val="bg1"/>
            </a:solidFill>
            <a:miter lim="800000"/>
            <a:headEnd/>
            <a:tailEnd/>
          </a:ln>
        </p:spPr>
        <p:txBody>
          <a:bodyPr wrap="none" anchor="ctr"/>
          <a:lstStyle/>
          <a:p>
            <a:endParaRPr lang="zh-CN" altLang="en-US"/>
          </a:p>
        </p:txBody>
      </p:sp>
      <p:sp>
        <p:nvSpPr>
          <p:cNvPr id="17" name="AutoShape 17"/>
          <p:cNvSpPr>
            <a:spLocks noChangeArrowheads="1"/>
          </p:cNvSpPr>
          <p:nvPr/>
        </p:nvSpPr>
        <p:spPr bwMode="auto">
          <a:xfrm>
            <a:off x="1143000" y="3216732"/>
            <a:ext cx="914400" cy="628650"/>
          </a:xfrm>
          <a:prstGeom prst="diamond">
            <a:avLst/>
          </a:prstGeom>
          <a:solidFill>
            <a:schemeClr val="folHlink"/>
          </a:solidFill>
          <a:ln w="25400">
            <a:solidFill>
              <a:schemeClr val="bg1"/>
            </a:solidFill>
            <a:miter lim="800000"/>
            <a:headEnd/>
            <a:tailEnd/>
          </a:ln>
        </p:spPr>
        <p:txBody>
          <a:bodyPr wrap="none" anchor="ctr"/>
          <a:lstStyle/>
          <a:p>
            <a:endParaRPr lang="zh-CN" altLang="en-US"/>
          </a:p>
        </p:txBody>
      </p:sp>
      <p:sp>
        <p:nvSpPr>
          <p:cNvPr id="18" name="Text Box 18"/>
          <p:cNvSpPr txBox="1">
            <a:spLocks noChangeArrowheads="1"/>
          </p:cNvSpPr>
          <p:nvPr/>
        </p:nvSpPr>
        <p:spPr bwMode="auto">
          <a:xfrm>
            <a:off x="1415145" y="1164773"/>
            <a:ext cx="4095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1</a:t>
            </a:r>
          </a:p>
        </p:txBody>
      </p:sp>
      <p:sp>
        <p:nvSpPr>
          <p:cNvPr id="19" name="Text Box 19"/>
          <p:cNvSpPr txBox="1">
            <a:spLocks noChangeArrowheads="1"/>
          </p:cNvSpPr>
          <p:nvPr/>
        </p:nvSpPr>
        <p:spPr bwMode="auto">
          <a:xfrm>
            <a:off x="1421948" y="1826081"/>
            <a:ext cx="423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2</a:t>
            </a:r>
          </a:p>
        </p:txBody>
      </p:sp>
      <p:sp>
        <p:nvSpPr>
          <p:cNvPr id="20" name="Text Box 20"/>
          <p:cNvSpPr txBox="1">
            <a:spLocks noChangeArrowheads="1"/>
          </p:cNvSpPr>
          <p:nvPr/>
        </p:nvSpPr>
        <p:spPr bwMode="auto">
          <a:xfrm>
            <a:off x="1382489" y="2590803"/>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3</a:t>
            </a:r>
          </a:p>
        </p:txBody>
      </p:sp>
      <p:sp>
        <p:nvSpPr>
          <p:cNvPr id="21" name="Text Box 21"/>
          <p:cNvSpPr txBox="1">
            <a:spLocks noChangeArrowheads="1"/>
          </p:cNvSpPr>
          <p:nvPr/>
        </p:nvSpPr>
        <p:spPr bwMode="auto">
          <a:xfrm>
            <a:off x="1393373" y="3295655"/>
            <a:ext cx="423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4</a:t>
            </a:r>
          </a:p>
        </p:txBody>
      </p:sp>
    </p:spTree>
    <p:extLst>
      <p:ext uri="{BB962C8B-B14F-4D97-AF65-F5344CB8AC3E}">
        <p14:creationId xmlns:p14="http://schemas.microsoft.com/office/powerpoint/2010/main" val="262225318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1.3</a:t>
            </a:r>
            <a:r>
              <a:rPr kumimoji="1" lang="zh-CN" altLang="en-US" sz="2800" b="1" dirty="0">
                <a:solidFill>
                  <a:schemeClr val="bg1"/>
                </a:solidFill>
                <a:latin typeface="+mn-ea"/>
              </a:rPr>
              <a:t>　招聘流程设计</a:t>
            </a:r>
            <a:endParaRPr kumimoji="1" lang="en-US" altLang="zh-CN" sz="3600" b="1" dirty="0">
              <a:solidFill>
                <a:schemeClr val="bg1"/>
              </a:solidFill>
              <a:latin typeface="+mn-ea"/>
            </a:endParaRPr>
          </a:p>
        </p:txBody>
      </p:sp>
      <p:sp>
        <p:nvSpPr>
          <p:cNvPr id="22" name="文本占位符 2"/>
          <p:cNvSpPr txBox="1">
            <a:spLocks/>
          </p:cNvSpPr>
          <p:nvPr/>
        </p:nvSpPr>
        <p:spPr>
          <a:xfrm>
            <a:off x="323386" y="914399"/>
            <a:ext cx="8329960" cy="4060372"/>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1.3.1</a:t>
            </a:r>
            <a:r>
              <a:rPr lang="zh-CN" altLang="en-US" sz="2400" b="1" dirty="0">
                <a:solidFill>
                  <a:schemeClr val="bg1"/>
                </a:solidFill>
                <a:latin typeface="微软雅黑 Light" panose="020B0502040204020203" pitchFamily="34" charset="-122"/>
                <a:ea typeface="微软雅黑 Light" panose="020B0502040204020203" pitchFamily="34" charset="-122"/>
              </a:rPr>
              <a:t>　招聘流程的制定步骤</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a:t>
            </a: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）分析企业现行组织结构、职位设置和职位权限；</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a:t>
            </a: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）分析企业现行各项行政、人事管理制度、规定及工作流程；</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a:t>
            </a:r>
            <a:r>
              <a:rPr lang="en-US" altLang="zh-CN" sz="2000" b="1" dirty="0">
                <a:solidFill>
                  <a:schemeClr val="bg1"/>
                </a:solidFill>
                <a:latin typeface="微软雅黑 Light" panose="020B0502040204020203" pitchFamily="34" charset="-122"/>
                <a:ea typeface="微软雅黑 Light" panose="020B0502040204020203" pitchFamily="34" charset="-122"/>
              </a:rPr>
              <a:t>3</a:t>
            </a:r>
            <a:r>
              <a:rPr lang="zh-CN" altLang="en-US" sz="2000" b="1" dirty="0">
                <a:solidFill>
                  <a:schemeClr val="bg1"/>
                </a:solidFill>
                <a:latin typeface="微软雅黑 Light" panose="020B0502040204020203" pitchFamily="34" charset="-122"/>
                <a:ea typeface="微软雅黑 Light" panose="020B0502040204020203" pitchFamily="34" charset="-122"/>
              </a:rPr>
              <a:t>）总结分析现有的招聘程序，并明确初试、复试和录用决策人；</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a:t>
            </a:r>
            <a:r>
              <a:rPr lang="en-US" altLang="zh-CN" sz="2000" b="1" dirty="0">
                <a:solidFill>
                  <a:schemeClr val="bg1"/>
                </a:solidFill>
                <a:latin typeface="微软雅黑 Light" panose="020B0502040204020203" pitchFamily="34" charset="-122"/>
                <a:ea typeface="微软雅黑 Light" panose="020B0502040204020203" pitchFamily="34" charset="-122"/>
              </a:rPr>
              <a:t>4</a:t>
            </a:r>
            <a:r>
              <a:rPr lang="zh-CN" altLang="en-US" sz="2000" b="1" dirty="0">
                <a:solidFill>
                  <a:schemeClr val="bg1"/>
                </a:solidFill>
                <a:latin typeface="微软雅黑 Light" panose="020B0502040204020203" pitchFamily="34" charset="-122"/>
                <a:ea typeface="微软雅黑 Light" panose="020B0502040204020203" pitchFamily="34" charset="-122"/>
              </a:rPr>
              <a:t>）分析各岗位不同的任职资格；</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a:t>
            </a:r>
            <a:r>
              <a:rPr lang="en-US" altLang="zh-CN" sz="2000" b="1" dirty="0">
                <a:solidFill>
                  <a:schemeClr val="bg1"/>
                </a:solidFill>
                <a:latin typeface="微软雅黑 Light" panose="020B0502040204020203" pitchFamily="34" charset="-122"/>
                <a:ea typeface="微软雅黑 Light" panose="020B0502040204020203" pitchFamily="34" charset="-122"/>
              </a:rPr>
              <a:t>5</a:t>
            </a:r>
            <a:r>
              <a:rPr lang="zh-CN" altLang="en-US" sz="2000" b="1" dirty="0">
                <a:solidFill>
                  <a:schemeClr val="bg1"/>
                </a:solidFill>
                <a:latin typeface="微软雅黑 Light" panose="020B0502040204020203" pitchFamily="34" charset="-122"/>
                <a:ea typeface="微软雅黑 Light" panose="020B0502040204020203" pitchFamily="34" charset="-122"/>
              </a:rPr>
              <a:t>）将上述内容归纳、整理，起草招聘流程初稿；</a:t>
            </a:r>
          </a:p>
        </p:txBody>
      </p:sp>
    </p:spTree>
    <p:extLst>
      <p:ext uri="{BB962C8B-B14F-4D97-AF65-F5344CB8AC3E}">
        <p14:creationId xmlns:p14="http://schemas.microsoft.com/office/powerpoint/2010/main" val="29671854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1.3</a:t>
            </a:r>
            <a:r>
              <a:rPr kumimoji="1" lang="zh-CN" altLang="en-US" sz="2800" b="1" dirty="0">
                <a:solidFill>
                  <a:schemeClr val="bg1"/>
                </a:solidFill>
                <a:latin typeface="+mn-ea"/>
              </a:rPr>
              <a:t>　招聘流程设计</a:t>
            </a:r>
            <a:endParaRPr kumimoji="1" lang="en-US" altLang="zh-CN" sz="3600" b="1" dirty="0">
              <a:solidFill>
                <a:schemeClr val="bg1"/>
              </a:solidFill>
              <a:latin typeface="+mn-ea"/>
            </a:endParaRPr>
          </a:p>
        </p:txBody>
      </p:sp>
      <p:sp>
        <p:nvSpPr>
          <p:cNvPr id="22" name="文本占位符 2"/>
          <p:cNvSpPr txBox="1">
            <a:spLocks/>
          </p:cNvSpPr>
          <p:nvPr/>
        </p:nvSpPr>
        <p:spPr>
          <a:xfrm>
            <a:off x="323386" y="914399"/>
            <a:ext cx="8329960" cy="4060372"/>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1.3.1</a:t>
            </a:r>
            <a:r>
              <a:rPr lang="zh-CN" altLang="en-US" sz="2400" b="1" dirty="0">
                <a:solidFill>
                  <a:schemeClr val="bg1"/>
                </a:solidFill>
                <a:latin typeface="微软雅黑 Light" panose="020B0502040204020203" pitchFamily="34" charset="-122"/>
                <a:ea typeface="微软雅黑 Light" panose="020B0502040204020203" pitchFamily="34" charset="-122"/>
              </a:rPr>
              <a:t>　招聘流程的制定步骤</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a:t>
            </a:r>
            <a:r>
              <a:rPr lang="en-US" altLang="zh-CN" sz="2000" b="1" dirty="0">
                <a:solidFill>
                  <a:schemeClr val="bg1"/>
                </a:solidFill>
                <a:latin typeface="微软雅黑 Light" panose="020B0502040204020203" pitchFamily="34" charset="-122"/>
                <a:ea typeface="微软雅黑 Light" panose="020B0502040204020203" pitchFamily="34" charset="-122"/>
              </a:rPr>
              <a:t>6</a:t>
            </a:r>
            <a:r>
              <a:rPr lang="zh-CN" altLang="en-US" sz="2000" b="1" dirty="0">
                <a:solidFill>
                  <a:schemeClr val="bg1"/>
                </a:solidFill>
                <a:latin typeface="微软雅黑 Light" panose="020B0502040204020203" pitchFamily="34" charset="-122"/>
                <a:ea typeface="微软雅黑 Light" panose="020B0502040204020203" pitchFamily="34" charset="-122"/>
              </a:rPr>
              <a:t>）将初稿与相关人员进行讨论，征求他们的建议和意见；</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a:t>
            </a:r>
            <a:r>
              <a:rPr lang="en-US" altLang="zh-CN" sz="2000" b="1" dirty="0">
                <a:solidFill>
                  <a:schemeClr val="bg1"/>
                </a:solidFill>
                <a:latin typeface="微软雅黑 Light" panose="020B0502040204020203" pitchFamily="34" charset="-122"/>
                <a:ea typeface="微软雅黑 Light" panose="020B0502040204020203" pitchFamily="34" charset="-122"/>
              </a:rPr>
              <a:t>7</a:t>
            </a:r>
            <a:r>
              <a:rPr lang="zh-CN" altLang="en-US" sz="2000" b="1" dirty="0">
                <a:solidFill>
                  <a:schemeClr val="bg1"/>
                </a:solidFill>
                <a:latin typeface="微软雅黑 Light" panose="020B0502040204020203" pitchFamily="34" charset="-122"/>
                <a:ea typeface="微软雅黑 Light" panose="020B0502040204020203" pitchFamily="34" charset="-122"/>
              </a:rPr>
              <a:t>）将这些建议和意见进行整理，确定招聘流程试行稿；</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a:t>
            </a:r>
            <a:r>
              <a:rPr lang="en-US" altLang="zh-CN" sz="2000" b="1" dirty="0">
                <a:solidFill>
                  <a:schemeClr val="bg1"/>
                </a:solidFill>
                <a:latin typeface="微软雅黑 Light" panose="020B0502040204020203" pitchFamily="34" charset="-122"/>
                <a:ea typeface="微软雅黑 Light" panose="020B0502040204020203" pitchFamily="34" charset="-122"/>
              </a:rPr>
              <a:t>8</a:t>
            </a:r>
            <a:r>
              <a:rPr lang="zh-CN" altLang="en-US" sz="2000" b="1" dirty="0">
                <a:solidFill>
                  <a:schemeClr val="bg1"/>
                </a:solidFill>
                <a:latin typeface="微软雅黑 Light" panose="020B0502040204020203" pitchFamily="34" charset="-122"/>
                <a:ea typeface="微软雅黑 Light" panose="020B0502040204020203" pitchFamily="34" charset="-122"/>
              </a:rPr>
              <a:t>）公布招聘流程试行稿；</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a:t>
            </a:r>
            <a:r>
              <a:rPr lang="en-US" altLang="zh-CN" sz="2000" b="1" dirty="0">
                <a:solidFill>
                  <a:schemeClr val="bg1"/>
                </a:solidFill>
                <a:latin typeface="微软雅黑 Light" panose="020B0502040204020203" pitchFamily="34" charset="-122"/>
                <a:ea typeface="微软雅黑 Light" panose="020B0502040204020203" pitchFamily="34" charset="-122"/>
              </a:rPr>
              <a:t>9</a:t>
            </a:r>
            <a:r>
              <a:rPr lang="zh-CN" altLang="en-US" sz="2000" b="1" dirty="0">
                <a:solidFill>
                  <a:schemeClr val="bg1"/>
                </a:solidFill>
                <a:latin typeface="微软雅黑 Light" panose="020B0502040204020203" pitchFamily="34" charset="-122"/>
                <a:ea typeface="微软雅黑 Light" panose="020B0502040204020203" pitchFamily="34" charset="-122"/>
              </a:rPr>
              <a:t>）在招聘活动中，实际使用招聘流程试行稿，根据实际情况进行修改；</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a:t>
            </a:r>
            <a:r>
              <a:rPr lang="en-US" altLang="zh-CN" sz="2000" b="1" dirty="0">
                <a:solidFill>
                  <a:schemeClr val="bg1"/>
                </a:solidFill>
                <a:latin typeface="微软雅黑 Light" panose="020B0502040204020203" pitchFamily="34" charset="-122"/>
                <a:ea typeface="微软雅黑 Light" panose="020B0502040204020203" pitchFamily="34" charset="-122"/>
              </a:rPr>
              <a:t>10</a:t>
            </a:r>
            <a:r>
              <a:rPr lang="zh-CN" altLang="en-US" sz="2000" b="1" dirty="0">
                <a:solidFill>
                  <a:schemeClr val="bg1"/>
                </a:solidFill>
                <a:latin typeface="微软雅黑 Light" panose="020B0502040204020203" pitchFamily="34" charset="-122"/>
                <a:ea typeface="微软雅黑 Light" panose="020B0502040204020203" pitchFamily="34" charset="-122"/>
              </a:rPr>
              <a:t>）试行期结束后，正式确定企业招聘流程。</a:t>
            </a:r>
          </a:p>
        </p:txBody>
      </p:sp>
    </p:spTree>
    <p:extLst>
      <p:ext uri="{BB962C8B-B14F-4D97-AF65-F5344CB8AC3E}">
        <p14:creationId xmlns:p14="http://schemas.microsoft.com/office/powerpoint/2010/main" val="12745606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1.3</a:t>
            </a:r>
            <a:r>
              <a:rPr kumimoji="1" lang="zh-CN" altLang="en-US" sz="2800" b="1" dirty="0">
                <a:solidFill>
                  <a:schemeClr val="bg1"/>
                </a:solidFill>
                <a:latin typeface="+mn-ea"/>
              </a:rPr>
              <a:t>　招聘流程设计</a:t>
            </a:r>
            <a:endParaRPr kumimoji="1" lang="en-US" altLang="zh-CN" sz="3600" b="1" dirty="0">
              <a:solidFill>
                <a:schemeClr val="bg1"/>
              </a:solidFill>
              <a:latin typeface="+mn-ea"/>
            </a:endParaRPr>
          </a:p>
        </p:txBody>
      </p:sp>
      <p:sp>
        <p:nvSpPr>
          <p:cNvPr id="22" name="文本占位符 2"/>
          <p:cNvSpPr txBox="1">
            <a:spLocks/>
          </p:cNvSpPr>
          <p:nvPr/>
        </p:nvSpPr>
        <p:spPr>
          <a:xfrm>
            <a:off x="323386" y="914399"/>
            <a:ext cx="8329960" cy="4060372"/>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1.3.2</a:t>
            </a:r>
            <a:r>
              <a:rPr lang="zh-CN" altLang="en-US" sz="2400" b="1" dirty="0">
                <a:solidFill>
                  <a:schemeClr val="bg1"/>
                </a:solidFill>
                <a:latin typeface="微软雅黑 Light" panose="020B0502040204020203" pitchFamily="34" charset="-122"/>
                <a:ea typeface="微软雅黑 Light" panose="020B0502040204020203" pitchFamily="34" charset="-122"/>
              </a:rPr>
              <a:t>　招聘的一般流程</a:t>
            </a:r>
            <a:endParaRPr lang="zh-CN" altLang="en-US" sz="2000" b="1" dirty="0">
              <a:solidFill>
                <a:schemeClr val="bg1"/>
              </a:solidFill>
              <a:latin typeface="微软雅黑 Light" panose="020B0502040204020203" pitchFamily="34" charset="-122"/>
              <a:ea typeface="微软雅黑 Light" panose="020B0502040204020203" pitchFamily="34" charset="-122"/>
            </a:endParaRPr>
          </a:p>
        </p:txBody>
      </p:sp>
      <p:pic>
        <p:nvPicPr>
          <p:cNvPr id="4" name="1-2.EPS" descr="id:2147498390;FounderCES"/>
          <p:cNvPicPr/>
          <p:nvPr/>
        </p:nvPicPr>
        <p:blipFill>
          <a:blip r:embed="rId2">
            <a:duotone>
              <a:prstClr val="black"/>
              <a:schemeClr val="accent2">
                <a:tint val="45000"/>
                <a:satMod val="400000"/>
              </a:schemeClr>
            </a:duotone>
          </a:blip>
          <a:stretch>
            <a:fillRect/>
          </a:stretch>
        </p:blipFill>
        <p:spPr>
          <a:xfrm>
            <a:off x="5910943" y="244539"/>
            <a:ext cx="3069770" cy="4621375"/>
          </a:xfrm>
          <a:prstGeom prst="rect">
            <a:avLst/>
          </a:prstGeom>
        </p:spPr>
      </p:pic>
    </p:spTree>
    <p:extLst>
      <p:ext uri="{BB962C8B-B14F-4D97-AF65-F5344CB8AC3E}">
        <p14:creationId xmlns:p14="http://schemas.microsoft.com/office/powerpoint/2010/main" val="34626643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1.3</a:t>
            </a:r>
            <a:r>
              <a:rPr kumimoji="1" lang="zh-CN" altLang="en-US" sz="2800" b="1" dirty="0">
                <a:solidFill>
                  <a:schemeClr val="bg1"/>
                </a:solidFill>
                <a:latin typeface="+mn-ea"/>
              </a:rPr>
              <a:t>　招聘流程设计</a:t>
            </a:r>
            <a:endParaRPr kumimoji="1" lang="en-US" altLang="zh-CN" sz="3600" b="1" dirty="0">
              <a:solidFill>
                <a:schemeClr val="bg1"/>
              </a:solidFill>
              <a:latin typeface="+mn-ea"/>
            </a:endParaRPr>
          </a:p>
        </p:txBody>
      </p:sp>
      <p:sp>
        <p:nvSpPr>
          <p:cNvPr id="22" name="文本占位符 2"/>
          <p:cNvSpPr txBox="1">
            <a:spLocks/>
          </p:cNvSpPr>
          <p:nvPr/>
        </p:nvSpPr>
        <p:spPr>
          <a:xfrm>
            <a:off x="323386" y="914399"/>
            <a:ext cx="8329960" cy="4060372"/>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1.3.2</a:t>
            </a:r>
            <a:r>
              <a:rPr lang="zh-CN" altLang="en-US" sz="2400" b="1" dirty="0">
                <a:solidFill>
                  <a:schemeClr val="bg1"/>
                </a:solidFill>
                <a:latin typeface="微软雅黑 Light" panose="020B0502040204020203" pitchFamily="34" charset="-122"/>
                <a:ea typeface="微软雅黑 Light" panose="020B0502040204020203" pitchFamily="34" charset="-122"/>
              </a:rPr>
              <a:t>　招聘的一般流程</a:t>
            </a:r>
            <a:endParaRPr lang="zh-CN" altLang="en-US" sz="20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招聘准备阶段</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1</a:t>
            </a:r>
            <a:r>
              <a:rPr lang="zh-CN" altLang="en-US" b="1" dirty="0">
                <a:solidFill>
                  <a:schemeClr val="bg1"/>
                </a:solidFill>
                <a:latin typeface="微软雅黑 Light" panose="020B0502040204020203" pitchFamily="34" charset="-122"/>
                <a:ea typeface="微软雅黑 Light" panose="020B0502040204020203" pitchFamily="34" charset="-122"/>
              </a:rPr>
              <a:t>）确定招聘需求。</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2</a:t>
            </a:r>
            <a:r>
              <a:rPr lang="zh-CN" altLang="en-US" b="1" dirty="0">
                <a:solidFill>
                  <a:schemeClr val="bg1"/>
                </a:solidFill>
                <a:latin typeface="微软雅黑 Light" panose="020B0502040204020203" pitchFamily="34" charset="-122"/>
                <a:ea typeface="微软雅黑 Light" panose="020B0502040204020203" pitchFamily="34" charset="-122"/>
              </a:rPr>
              <a:t>）明确待招聘岗位的特点和要求。</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3</a:t>
            </a:r>
            <a:r>
              <a:rPr lang="zh-CN" altLang="en-US" b="1" dirty="0">
                <a:solidFill>
                  <a:schemeClr val="bg1"/>
                </a:solidFill>
                <a:latin typeface="微软雅黑 Light" panose="020B0502040204020203" pitchFamily="34" charset="-122"/>
                <a:ea typeface="微软雅黑 Light" panose="020B0502040204020203" pitchFamily="34" charset="-122"/>
              </a:rPr>
              <a:t>）制定招聘计划和招聘策略。</a:t>
            </a:r>
          </a:p>
        </p:txBody>
      </p:sp>
    </p:spTree>
    <p:extLst>
      <p:ext uri="{BB962C8B-B14F-4D97-AF65-F5344CB8AC3E}">
        <p14:creationId xmlns:p14="http://schemas.microsoft.com/office/powerpoint/2010/main" val="1499379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9124516D-13E0-4DC3-A26B-828B43A61566}"/>
              </a:ext>
            </a:extLst>
          </p:cNvPr>
          <p:cNvSpPr>
            <a:spLocks noGrp="1" noChangeArrowheads="1"/>
          </p:cNvSpPr>
          <p:nvPr>
            <p:ph type="body" idx="1"/>
          </p:nvPr>
        </p:nvSpPr>
        <p:spPr>
          <a:xfrm>
            <a:off x="1143000" y="857250"/>
            <a:ext cx="6858000" cy="4286250"/>
          </a:xfrm>
        </p:spPr>
        <p:txBody>
          <a:bodyPr/>
          <a:lstStyle/>
          <a:p>
            <a:pPr eaLnBrk="1" hangingPunct="1">
              <a:lnSpc>
                <a:spcPct val="80000"/>
              </a:lnSpc>
            </a:pPr>
            <a:r>
              <a:rPr lang="en-US" altLang="zh-CN" sz="1200" dirty="0"/>
              <a:t> </a:t>
            </a:r>
            <a:endParaRPr lang="en-US" altLang="zh-CN" sz="1200" b="1" dirty="0"/>
          </a:p>
          <a:p>
            <a:pPr eaLnBrk="1" hangingPunct="1">
              <a:lnSpc>
                <a:spcPct val="80000"/>
              </a:lnSpc>
            </a:pPr>
            <a:r>
              <a:rPr lang="zh-CN" altLang="en-US" sz="1200" b="1" dirty="0"/>
              <a:t>学习方式：</a:t>
            </a:r>
            <a:r>
              <a:rPr lang="zh-CN" altLang="en-US" b="1" dirty="0">
                <a:ea typeface="黑体" panose="02010609060101010101" pitchFamily="49" charset="-122"/>
              </a:rPr>
              <a:t>全国招生  函授学习  权威双证  国际互认</a:t>
            </a:r>
            <a:endParaRPr lang="zh-CN" altLang="en-US" sz="1200" b="1" dirty="0"/>
          </a:p>
          <a:p>
            <a:pPr eaLnBrk="1" hangingPunct="1">
              <a:lnSpc>
                <a:spcPct val="80000"/>
              </a:lnSpc>
            </a:pPr>
            <a:endParaRPr lang="en-US" altLang="zh-CN" sz="1200" b="1" dirty="0"/>
          </a:p>
          <a:p>
            <a:pPr eaLnBrk="1" hangingPunct="1">
              <a:lnSpc>
                <a:spcPct val="80000"/>
              </a:lnSpc>
            </a:pPr>
            <a:r>
              <a:rPr lang="zh-CN" altLang="en-US" sz="1200" b="1" dirty="0"/>
              <a:t>认证项目：注册</a:t>
            </a:r>
            <a:r>
              <a:rPr lang="en-US" altLang="zh-CN" sz="1200" b="1" dirty="0"/>
              <a:t> </a:t>
            </a:r>
            <a:r>
              <a:rPr lang="zh-CN" altLang="en-US" sz="1200" b="1" dirty="0"/>
              <a:t>职业经理、人力资源总监、品质经理、生产经理、营销策划师、物流经理、</a:t>
            </a:r>
            <a:endParaRPr lang="en-US" altLang="zh-CN" sz="1200" b="1" dirty="0"/>
          </a:p>
          <a:p>
            <a:pPr eaLnBrk="1" hangingPunct="1">
              <a:lnSpc>
                <a:spcPct val="80000"/>
              </a:lnSpc>
            </a:pPr>
            <a:r>
              <a:rPr lang="zh-CN" altLang="en-US" sz="1200" b="1" dirty="0"/>
              <a:t>          项目经理、企业管理咨询师、企业总经理、营销经理、财务总监、酒店经理、企业培训师</a:t>
            </a:r>
            <a:endParaRPr lang="en-US" altLang="zh-CN" sz="1200" b="1" dirty="0"/>
          </a:p>
          <a:p>
            <a:pPr eaLnBrk="1" hangingPunct="1">
              <a:lnSpc>
                <a:spcPct val="80000"/>
              </a:lnSpc>
            </a:pPr>
            <a:r>
              <a:rPr lang="zh-CN" altLang="en-US" sz="1200" b="1" dirty="0"/>
              <a:t>          采购经理、</a:t>
            </a:r>
            <a:r>
              <a:rPr lang="en-US" altLang="zh-CN" sz="1200" b="1" dirty="0"/>
              <a:t>IE</a:t>
            </a:r>
            <a:r>
              <a:rPr lang="zh-CN" altLang="en-US" sz="1200" b="1" dirty="0"/>
              <a:t>工业工程师、医院管理、行政总监、市场总监、工厂管理、服装企业管理、</a:t>
            </a:r>
            <a:endParaRPr lang="en-US" altLang="zh-CN" sz="1200" b="1" dirty="0"/>
          </a:p>
          <a:p>
            <a:pPr eaLnBrk="1" hangingPunct="1">
              <a:lnSpc>
                <a:spcPct val="80000"/>
              </a:lnSpc>
            </a:pPr>
            <a:r>
              <a:rPr lang="zh-CN" altLang="en-US" sz="1200" b="1" dirty="0"/>
              <a:t>          六西格玛管理师、车间主管、经济管理师、生产运营管理师、精益管理师等</a:t>
            </a:r>
            <a:r>
              <a:rPr lang="en-US" altLang="zh-CN" sz="1200" b="1" dirty="0"/>
              <a:t>MBA</a:t>
            </a:r>
            <a:r>
              <a:rPr lang="zh-CN" altLang="en-US" sz="1200" b="1" dirty="0"/>
              <a:t>等认证。</a:t>
            </a:r>
          </a:p>
          <a:p>
            <a:pPr eaLnBrk="1" hangingPunct="1">
              <a:lnSpc>
                <a:spcPct val="80000"/>
              </a:lnSpc>
            </a:pPr>
            <a:endParaRPr lang="zh-CN" altLang="en-US" sz="1200" b="1" dirty="0"/>
          </a:p>
          <a:p>
            <a:pPr eaLnBrk="1" hangingPunct="1">
              <a:lnSpc>
                <a:spcPct val="80000"/>
              </a:lnSpc>
            </a:pPr>
            <a:r>
              <a:rPr lang="zh-CN" altLang="en-US" sz="1200" b="1" dirty="0"/>
              <a:t>颁发双证：经理资格证</a:t>
            </a:r>
            <a:r>
              <a:rPr lang="en-US" altLang="zh-CN" sz="1200" b="1" dirty="0"/>
              <a:t>+MBA</a:t>
            </a:r>
            <a:r>
              <a:rPr lang="zh-CN" altLang="en-US" sz="1200" b="1" dirty="0"/>
              <a:t>研修证</a:t>
            </a:r>
            <a:r>
              <a:rPr lang="en-US" altLang="zh-CN" sz="1200" b="1" dirty="0"/>
              <a:t>+</a:t>
            </a:r>
            <a:r>
              <a:rPr lang="zh-CN" altLang="en-US" sz="1200" b="1" dirty="0"/>
              <a:t>全套学籍档案</a:t>
            </a:r>
          </a:p>
          <a:p>
            <a:pPr eaLnBrk="1" hangingPunct="1">
              <a:lnSpc>
                <a:spcPct val="80000"/>
              </a:lnSpc>
            </a:pPr>
            <a:r>
              <a:rPr lang="zh-CN" altLang="en-US" sz="1200" b="1" dirty="0"/>
              <a:t>收费标准  ：</a:t>
            </a:r>
            <a:r>
              <a:rPr lang="zh-CN" altLang="en-US" sz="1800" b="1" dirty="0"/>
              <a:t>仅收取</a:t>
            </a:r>
            <a:r>
              <a:rPr lang="en-US" altLang="zh-CN" sz="1800" b="1" dirty="0"/>
              <a:t>1280</a:t>
            </a:r>
            <a:r>
              <a:rPr lang="zh-CN" altLang="en-US" sz="1800" b="1" dirty="0"/>
              <a:t>元</a:t>
            </a:r>
            <a:r>
              <a:rPr lang="zh-CN" altLang="en-US" sz="1200" b="1" dirty="0"/>
              <a:t>       招生网址： </a:t>
            </a:r>
            <a:r>
              <a:rPr lang="en-US" altLang="zh-CN" b="1" dirty="0">
                <a:hlinkClick r:id="rId2"/>
              </a:rPr>
              <a:t>www.mhjy.net</a:t>
            </a:r>
            <a:endParaRPr lang="en-US" altLang="zh-CN" b="1" dirty="0"/>
          </a:p>
          <a:p>
            <a:pPr eaLnBrk="1" hangingPunct="1">
              <a:lnSpc>
                <a:spcPct val="80000"/>
              </a:lnSpc>
              <a:buFontTx/>
              <a:buNone/>
            </a:pPr>
            <a:r>
              <a:rPr lang="en-US" altLang="zh-CN" b="1" dirty="0"/>
              <a:t>    </a:t>
            </a:r>
            <a:r>
              <a:rPr lang="zh-CN" altLang="en-US" sz="1200" b="1" dirty="0"/>
              <a:t>报名电话：</a:t>
            </a:r>
            <a:r>
              <a:rPr lang="en-US" altLang="zh-CN" sz="1200" b="1" dirty="0"/>
              <a:t>13684609885    0451—88342620 </a:t>
            </a:r>
          </a:p>
          <a:p>
            <a:pPr eaLnBrk="1" hangingPunct="1">
              <a:lnSpc>
                <a:spcPct val="80000"/>
              </a:lnSpc>
              <a:buFontTx/>
              <a:buNone/>
            </a:pPr>
            <a:r>
              <a:rPr lang="en-US" altLang="zh-CN" sz="1200" b="1" dirty="0"/>
              <a:t>        </a:t>
            </a:r>
            <a:r>
              <a:rPr lang="zh-CN" altLang="en-US" sz="1200" b="1" dirty="0"/>
              <a:t>微信公众号：</a:t>
            </a:r>
            <a:r>
              <a:rPr lang="en-US" altLang="zh-CN" sz="1200" b="1" dirty="0"/>
              <a:t>MHJY1998   </a:t>
            </a:r>
            <a:r>
              <a:rPr lang="zh-CN" altLang="en-US" sz="1200" b="1" dirty="0"/>
              <a:t>微信客服：</a:t>
            </a:r>
            <a:r>
              <a:rPr lang="en-US" altLang="zh-CN" sz="1200" b="1" dirty="0"/>
              <a:t>122285053    </a:t>
            </a:r>
            <a:r>
              <a:rPr lang="zh-CN" altLang="en-US" sz="1200" b="1" dirty="0"/>
              <a:t>咨询邮箱：</a:t>
            </a:r>
            <a:r>
              <a:rPr lang="en-US" altLang="zh-CN" sz="1200" b="1" dirty="0">
                <a:hlinkClick r:id="rId3"/>
              </a:rPr>
              <a:t>xchy007@163.com</a:t>
            </a:r>
            <a:r>
              <a:rPr lang="en-US" altLang="zh-CN" sz="1200" b="1" dirty="0"/>
              <a:t>   </a:t>
            </a:r>
          </a:p>
          <a:p>
            <a:pPr eaLnBrk="1" hangingPunct="1">
              <a:lnSpc>
                <a:spcPct val="80000"/>
              </a:lnSpc>
              <a:buFontTx/>
              <a:buNone/>
            </a:pPr>
            <a:r>
              <a:rPr lang="en-US" altLang="zh-CN" sz="1200" b="1" dirty="0"/>
              <a:t>        </a:t>
            </a:r>
            <a:r>
              <a:rPr lang="zh-CN" altLang="en-US" sz="1200" b="1" dirty="0"/>
              <a:t>咨询教师</a:t>
            </a:r>
            <a:r>
              <a:rPr lang="en-US" altLang="zh-CN" sz="1200" b="1" dirty="0"/>
              <a:t>: </a:t>
            </a:r>
            <a:r>
              <a:rPr lang="zh-CN" altLang="en-US" sz="1200" b="1" dirty="0"/>
              <a:t>王海涛 郑毅 </a:t>
            </a:r>
          </a:p>
          <a:p>
            <a:pPr algn="r" eaLnBrk="1" hangingPunct="1">
              <a:lnSpc>
                <a:spcPct val="80000"/>
              </a:lnSpc>
              <a:buFontTx/>
              <a:buNone/>
            </a:pPr>
            <a:r>
              <a:rPr lang="zh-CN" altLang="en-US" sz="1350" b="1" dirty="0"/>
              <a:t>颁证单位：中国经济管理大学</a:t>
            </a:r>
          </a:p>
          <a:p>
            <a:pPr algn="r" eaLnBrk="1" hangingPunct="1">
              <a:lnSpc>
                <a:spcPct val="80000"/>
              </a:lnSpc>
            </a:pPr>
            <a:r>
              <a:rPr lang="zh-CN" altLang="en-US" sz="1350" b="1" dirty="0"/>
              <a:t>主办单位：哈尔滨美华企业管理有限公司</a:t>
            </a:r>
            <a:endParaRPr lang="en-US" altLang="zh-CN" sz="1350" b="1" dirty="0"/>
          </a:p>
        </p:txBody>
      </p:sp>
      <p:sp>
        <p:nvSpPr>
          <p:cNvPr id="2051" name="WordArt 4">
            <a:extLst>
              <a:ext uri="{FF2B5EF4-FFF2-40B4-BE49-F238E27FC236}">
                <a16:creationId xmlns:a16="http://schemas.microsoft.com/office/drawing/2014/main" id="{40994623-BF2E-4ADD-A560-D65E16D71DBB}"/>
              </a:ext>
            </a:extLst>
          </p:cNvPr>
          <p:cNvSpPr>
            <a:spLocks noChangeArrowheads="1" noChangeShapeType="1" noTextEdit="1"/>
          </p:cNvSpPr>
          <p:nvPr/>
        </p:nvSpPr>
        <p:spPr bwMode="auto">
          <a:xfrm flipH="1">
            <a:off x="10197704" y="4030266"/>
            <a:ext cx="161925" cy="309563"/>
          </a:xfrm>
          <a:prstGeom prst="rect">
            <a:avLst/>
          </a:prstGeom>
        </p:spPr>
        <p:txBody>
          <a:bodyPr wrap="none" fromWordArt="1">
            <a:prstTxWarp prst="textSlantUp">
              <a:avLst>
                <a:gd name="adj" fmla="val 32056"/>
              </a:avLst>
            </a:prstTxWarp>
          </a:bodyPr>
          <a:lstStyle/>
          <a:p>
            <a:pPr algn="ctr"/>
            <a:endParaRPr lang="zh-CN" altLang="en-US" sz="1350"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0F798634-0E08-487F-A469-9AE5CE0A71F7}"/>
              </a:ext>
            </a:extLst>
          </p:cNvPr>
          <p:cNvSpPr>
            <a:spLocks noGrp="1" noChangeArrowheads="1"/>
          </p:cNvSpPr>
          <p:nvPr>
            <p:ph type="title"/>
          </p:nvPr>
        </p:nvSpPr>
        <p:spPr/>
        <p:txBody>
          <a:bodyPr/>
          <a:lstStyle/>
          <a:p>
            <a:pPr eaLnBrk="1" hangingPunct="1"/>
            <a:br>
              <a:rPr lang="en-US" altLang="zh-CN" sz="3000">
                <a:solidFill>
                  <a:srgbClr val="FF0000"/>
                </a:solidFill>
              </a:rPr>
            </a:br>
            <a:endParaRPr lang="en-US" altLang="zh-CN" sz="3000">
              <a:solidFill>
                <a:srgbClr val="FF0000"/>
              </a:solidFill>
            </a:endParaRPr>
          </a:p>
        </p:txBody>
      </p:sp>
      <p:sp>
        <p:nvSpPr>
          <p:cNvPr id="3080" name="WordArt 8">
            <a:extLst>
              <a:ext uri="{FF2B5EF4-FFF2-40B4-BE49-F238E27FC236}">
                <a16:creationId xmlns:a16="http://schemas.microsoft.com/office/drawing/2014/main" id="{A6F5C521-9032-47A1-912D-A7ED97CC7AF1}"/>
              </a:ext>
            </a:extLst>
          </p:cNvPr>
          <p:cNvSpPr>
            <a:spLocks noChangeArrowheads="1" noChangeShapeType="1" noTextEdit="1"/>
          </p:cNvSpPr>
          <p:nvPr/>
        </p:nvSpPr>
        <p:spPr bwMode="auto">
          <a:xfrm>
            <a:off x="1439466" y="267875"/>
            <a:ext cx="6079352" cy="750099"/>
          </a:xfrm>
          <a:prstGeom prst="rect">
            <a:avLst/>
          </a:prstGeom>
        </p:spPr>
        <p:txBody>
          <a:bodyPr wrap="none" fromWordArt="1">
            <a:prstTxWarp prst="textPlain">
              <a:avLst>
                <a:gd name="adj" fmla="val 50000"/>
              </a:avLst>
            </a:prstTxWarp>
          </a:bodyPr>
          <a:lstStyle/>
          <a:p>
            <a:pPr algn="ctr" eaLnBrk="1" hangingPunct="1">
              <a:defRPr/>
            </a:pPr>
            <a:r>
              <a:rPr lang="zh-CN" altLang="en-US" sz="2700" b="1" kern="10" dirty="0">
                <a:ln w="9525">
                  <a:solidFill>
                    <a:srgbClr val="FF0000"/>
                  </a:solidFill>
                  <a:round/>
                  <a:headEnd/>
                  <a:tailEnd/>
                </a:ln>
                <a:solidFill>
                  <a:srgbClr val="FF0000"/>
                </a:solidFill>
                <a:latin typeface="黑体"/>
                <a:ea typeface="黑体"/>
              </a:rPr>
              <a:t>全国迷你型</a:t>
            </a:r>
            <a:r>
              <a:rPr lang="en-US" altLang="zh-CN" sz="2700" b="1" kern="10" dirty="0">
                <a:ln w="9525">
                  <a:solidFill>
                    <a:srgbClr val="FF0000"/>
                  </a:solidFill>
                  <a:round/>
                  <a:headEnd/>
                  <a:tailEnd/>
                </a:ln>
                <a:solidFill>
                  <a:srgbClr val="FF0000"/>
                </a:solidFill>
                <a:latin typeface="黑体"/>
                <a:ea typeface="黑体"/>
              </a:rPr>
              <a:t>MBA</a:t>
            </a:r>
            <a:r>
              <a:rPr lang="zh-CN" altLang="en-US" sz="2700" b="1" kern="10" dirty="0">
                <a:ln w="9525">
                  <a:solidFill>
                    <a:srgbClr val="FF0000"/>
                  </a:solidFill>
                  <a:round/>
                  <a:headEnd/>
                  <a:tailEnd/>
                </a:ln>
                <a:solidFill>
                  <a:srgbClr val="FF0000"/>
                </a:solidFill>
                <a:latin typeface="黑体"/>
                <a:ea typeface="黑体"/>
              </a:rPr>
              <a:t>职业经理双证班</a:t>
            </a:r>
          </a:p>
        </p:txBody>
      </p:sp>
      <p:pic>
        <p:nvPicPr>
          <p:cNvPr id="2054" name="图片 2" descr="一些文字和图案&#10;&#10;描述已自动生成">
            <a:extLst>
              <a:ext uri="{FF2B5EF4-FFF2-40B4-BE49-F238E27FC236}">
                <a16:creationId xmlns:a16="http://schemas.microsoft.com/office/drawing/2014/main" id="{EE2CD368-A61D-4037-B3A9-F8BFBD0A6C3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3014" y="3630386"/>
            <a:ext cx="978694" cy="978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1.3</a:t>
            </a:r>
            <a:r>
              <a:rPr kumimoji="1" lang="zh-CN" altLang="en-US" sz="2800" b="1" dirty="0">
                <a:solidFill>
                  <a:schemeClr val="bg1"/>
                </a:solidFill>
                <a:latin typeface="+mn-ea"/>
              </a:rPr>
              <a:t>　招聘流程设计</a:t>
            </a:r>
            <a:endParaRPr kumimoji="1" lang="en-US" altLang="zh-CN" sz="3600" b="1" dirty="0">
              <a:solidFill>
                <a:schemeClr val="bg1"/>
              </a:solidFill>
              <a:latin typeface="+mn-ea"/>
            </a:endParaRPr>
          </a:p>
        </p:txBody>
      </p:sp>
      <p:sp>
        <p:nvSpPr>
          <p:cNvPr id="22" name="文本占位符 2"/>
          <p:cNvSpPr txBox="1">
            <a:spLocks/>
          </p:cNvSpPr>
          <p:nvPr/>
        </p:nvSpPr>
        <p:spPr>
          <a:xfrm>
            <a:off x="323386" y="914399"/>
            <a:ext cx="8329960" cy="4060372"/>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1.3.2</a:t>
            </a:r>
            <a:r>
              <a:rPr lang="zh-CN" altLang="en-US" sz="2400" b="1" dirty="0">
                <a:solidFill>
                  <a:schemeClr val="bg1"/>
                </a:solidFill>
                <a:latin typeface="微软雅黑 Light" panose="020B0502040204020203" pitchFamily="34" charset="-122"/>
                <a:ea typeface="微软雅黑 Light" panose="020B0502040204020203" pitchFamily="34" charset="-122"/>
              </a:rPr>
              <a:t>　招聘的一般流程</a:t>
            </a:r>
            <a:endParaRPr lang="zh-CN" altLang="en-US" sz="20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招聘实施阶段</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1</a:t>
            </a:r>
            <a:r>
              <a:rPr lang="zh-CN" altLang="en-US" b="1" dirty="0">
                <a:solidFill>
                  <a:schemeClr val="bg1"/>
                </a:solidFill>
                <a:latin typeface="微软雅黑 Light" panose="020B0502040204020203" pitchFamily="34" charset="-122"/>
                <a:ea typeface="微软雅黑 Light" panose="020B0502040204020203" pitchFamily="34" charset="-122"/>
              </a:rPr>
              <a:t>）招募阶段。</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2</a:t>
            </a:r>
            <a:r>
              <a:rPr lang="zh-CN" altLang="en-US" b="1" dirty="0">
                <a:solidFill>
                  <a:schemeClr val="bg1"/>
                </a:solidFill>
                <a:latin typeface="微软雅黑 Light" panose="020B0502040204020203" pitchFamily="34" charset="-122"/>
                <a:ea typeface="微软雅黑 Light" panose="020B0502040204020203" pitchFamily="34" charset="-122"/>
              </a:rPr>
              <a:t>）选择阶段。</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3</a:t>
            </a:r>
            <a:r>
              <a:rPr lang="zh-CN" altLang="en-US" b="1" dirty="0">
                <a:solidFill>
                  <a:schemeClr val="bg1"/>
                </a:solidFill>
                <a:latin typeface="微软雅黑 Light" panose="020B0502040204020203" pitchFamily="34" charset="-122"/>
                <a:ea typeface="微软雅黑 Light" panose="020B0502040204020203" pitchFamily="34" charset="-122"/>
              </a:rPr>
              <a:t>）录用阶段。</a:t>
            </a:r>
          </a:p>
        </p:txBody>
      </p:sp>
    </p:spTree>
    <p:extLst>
      <p:ext uri="{BB962C8B-B14F-4D97-AF65-F5344CB8AC3E}">
        <p14:creationId xmlns:p14="http://schemas.microsoft.com/office/powerpoint/2010/main" val="23689942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1.3</a:t>
            </a:r>
            <a:r>
              <a:rPr kumimoji="1" lang="zh-CN" altLang="en-US" sz="2800" b="1" dirty="0">
                <a:solidFill>
                  <a:schemeClr val="bg1"/>
                </a:solidFill>
                <a:latin typeface="+mn-ea"/>
              </a:rPr>
              <a:t>　招聘流程设计</a:t>
            </a:r>
            <a:endParaRPr kumimoji="1" lang="en-US" altLang="zh-CN" sz="3600" b="1" dirty="0">
              <a:solidFill>
                <a:schemeClr val="bg1"/>
              </a:solidFill>
              <a:latin typeface="+mn-ea"/>
            </a:endParaRPr>
          </a:p>
        </p:txBody>
      </p:sp>
      <p:sp>
        <p:nvSpPr>
          <p:cNvPr id="22" name="文本占位符 2"/>
          <p:cNvSpPr txBox="1">
            <a:spLocks/>
          </p:cNvSpPr>
          <p:nvPr/>
        </p:nvSpPr>
        <p:spPr>
          <a:xfrm>
            <a:off x="323386" y="914399"/>
            <a:ext cx="8329960" cy="4060372"/>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1.3.2</a:t>
            </a:r>
            <a:r>
              <a:rPr lang="zh-CN" altLang="en-US" sz="2400" b="1" dirty="0">
                <a:solidFill>
                  <a:schemeClr val="bg1"/>
                </a:solidFill>
                <a:latin typeface="微软雅黑 Light" panose="020B0502040204020203" pitchFamily="34" charset="-122"/>
                <a:ea typeface="微软雅黑 Light" panose="020B0502040204020203" pitchFamily="34" charset="-122"/>
              </a:rPr>
              <a:t>　招聘的一般流程</a:t>
            </a:r>
            <a:endParaRPr lang="zh-CN" altLang="en-US" sz="20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3.</a:t>
            </a:r>
            <a:r>
              <a:rPr lang="zh-CN" altLang="en-US" sz="2000" b="1" dirty="0">
                <a:solidFill>
                  <a:schemeClr val="bg1"/>
                </a:solidFill>
                <a:latin typeface="微软雅黑 Light" panose="020B0502040204020203" pitchFamily="34" charset="-122"/>
                <a:ea typeface="微软雅黑 Light" panose="020B0502040204020203" pitchFamily="34" charset="-122"/>
              </a:rPr>
              <a:t>招聘评估阶段</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现在许多企业招聘的经验还不够丰富，招聘又是企业一项经常性工作，所以应该及时总结招聘工作的经验和教训，为以后的招聘工作积累经验。</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企业要不断改进招聘方法，进而提高招聘工作的质量，降低招聘工作的成本。</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对招聘工作的评估有助于从战略角度发现企业内部的深层次原因，如薪酬、人力资源战略、激励机制、竞争能力、企业文化与企业形象等方面存在的不足。</a:t>
            </a:r>
          </a:p>
        </p:txBody>
      </p:sp>
    </p:spTree>
    <p:extLst>
      <p:ext uri="{BB962C8B-B14F-4D97-AF65-F5344CB8AC3E}">
        <p14:creationId xmlns:p14="http://schemas.microsoft.com/office/powerpoint/2010/main" val="10759011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603312" y="361152"/>
            <a:ext cx="1763205" cy="646331"/>
          </a:xfrm>
          <a:prstGeom prst="rect">
            <a:avLst/>
          </a:prstGeom>
          <a:noFill/>
        </p:spPr>
        <p:txBody>
          <a:bodyPr wrap="square" rtlCol="0">
            <a:spAutoFit/>
          </a:bodyPr>
          <a:lstStyle/>
          <a:p>
            <a:pPr algn="ctr"/>
            <a:r>
              <a:rPr lang="zh-CN" altLang="en-US" sz="3600" b="1" dirty="0">
                <a:solidFill>
                  <a:schemeClr val="tx2"/>
                </a:solidFill>
                <a:latin typeface="+mn-ea"/>
              </a:rPr>
              <a:t>目录</a:t>
            </a:r>
            <a:endParaRPr lang="zh-CN" altLang="zh-CN" sz="3600" b="1" dirty="0">
              <a:solidFill>
                <a:schemeClr val="tx2"/>
              </a:solidFill>
              <a:latin typeface="+mn-ea"/>
            </a:endParaRPr>
          </a:p>
        </p:txBody>
      </p:sp>
      <p:sp>
        <p:nvSpPr>
          <p:cNvPr id="5" name="AutoShape 4"/>
          <p:cNvSpPr>
            <a:spLocks noChangeArrowheads="1"/>
          </p:cNvSpPr>
          <p:nvPr/>
        </p:nvSpPr>
        <p:spPr bwMode="auto">
          <a:xfrm>
            <a:off x="1676400" y="1157288"/>
            <a:ext cx="6324600" cy="495300"/>
          </a:xfrm>
          <a:prstGeom prst="roundRect">
            <a:avLst>
              <a:gd name="adj" fmla="val 16667"/>
            </a:avLst>
          </a:prstGeom>
          <a:gradFill rotWithShape="1">
            <a:gsLst>
              <a:gs pos="0">
                <a:schemeClr val="accent2"/>
              </a:gs>
              <a:gs pos="50000">
                <a:schemeClr val="accent2">
                  <a:gamma/>
                  <a:tint val="21176"/>
                  <a:invGamma/>
                </a:schemeClr>
              </a:gs>
              <a:gs pos="100000">
                <a:schemeClr val="accent2"/>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6" name="Text Box 5"/>
          <p:cNvSpPr txBox="1">
            <a:spLocks noChangeArrowheads="1"/>
          </p:cNvSpPr>
          <p:nvPr/>
        </p:nvSpPr>
        <p:spPr bwMode="auto">
          <a:xfrm>
            <a:off x="1981200" y="1185352"/>
            <a:ext cx="49752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招聘概述</a:t>
            </a:r>
          </a:p>
        </p:txBody>
      </p:sp>
      <p:sp>
        <p:nvSpPr>
          <p:cNvPr id="7" name="AutoShape 6"/>
          <p:cNvSpPr>
            <a:spLocks noChangeArrowheads="1"/>
          </p:cNvSpPr>
          <p:nvPr/>
        </p:nvSpPr>
        <p:spPr bwMode="auto">
          <a:xfrm>
            <a:off x="1697038" y="1875746"/>
            <a:ext cx="6303962" cy="495300"/>
          </a:xfrm>
          <a:prstGeom prst="roundRect">
            <a:avLst>
              <a:gd name="adj" fmla="val 16667"/>
            </a:avLst>
          </a:prstGeom>
          <a:gradFill rotWithShape="1">
            <a:gsLst>
              <a:gs pos="0">
                <a:schemeClr val="accent1"/>
              </a:gs>
              <a:gs pos="50000">
                <a:schemeClr val="accent1">
                  <a:gamma/>
                  <a:tint val="21176"/>
                  <a:invGamma/>
                </a:schemeClr>
              </a:gs>
              <a:gs pos="100000">
                <a:schemeClr val="accent1"/>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8" name="Text Box 7"/>
          <p:cNvSpPr txBox="1">
            <a:spLocks noChangeArrowheads="1"/>
          </p:cNvSpPr>
          <p:nvPr/>
        </p:nvSpPr>
        <p:spPr bwMode="auto">
          <a:xfrm>
            <a:off x="1981201" y="1903810"/>
            <a:ext cx="57356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solidFill>
                  <a:srgbClr val="000000"/>
                </a:solidFill>
                <a:latin typeface="+mn-ea"/>
                <a:ea typeface="+mn-ea"/>
              </a:rPr>
              <a:t>招聘需求分析</a:t>
            </a:r>
            <a:endParaRPr lang="zh-CN" altLang="en-US" sz="2400" dirty="0">
              <a:latin typeface="+mn-ea"/>
              <a:ea typeface="+mn-ea"/>
            </a:endParaRPr>
          </a:p>
        </p:txBody>
      </p:sp>
      <p:sp>
        <p:nvSpPr>
          <p:cNvPr id="9" name="Text Box 8"/>
          <p:cNvSpPr txBox="1">
            <a:spLocks noChangeArrowheads="1"/>
          </p:cNvSpPr>
          <p:nvPr/>
        </p:nvSpPr>
        <p:spPr bwMode="auto">
          <a:xfrm>
            <a:off x="1447506" y="1853124"/>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zh-CN" sz="2400">
                <a:solidFill>
                  <a:schemeClr val="bg1"/>
                </a:solidFill>
              </a:rPr>
              <a:t>2</a:t>
            </a:r>
          </a:p>
        </p:txBody>
      </p:sp>
      <p:sp>
        <p:nvSpPr>
          <p:cNvPr id="10" name="AutoShape 9"/>
          <p:cNvSpPr>
            <a:spLocks noChangeArrowheads="1"/>
          </p:cNvSpPr>
          <p:nvPr/>
        </p:nvSpPr>
        <p:spPr bwMode="auto">
          <a:xfrm>
            <a:off x="1677988" y="2557464"/>
            <a:ext cx="6326187" cy="533400"/>
          </a:xfrm>
          <a:prstGeom prst="roundRect">
            <a:avLst>
              <a:gd name="adj" fmla="val 16667"/>
            </a:avLst>
          </a:prstGeom>
          <a:gradFill rotWithShape="1">
            <a:gsLst>
              <a:gs pos="0">
                <a:schemeClr val="tx2"/>
              </a:gs>
              <a:gs pos="50000">
                <a:schemeClr val="tx2">
                  <a:gamma/>
                  <a:tint val="21176"/>
                  <a:invGamma/>
                </a:schemeClr>
              </a:gs>
              <a:gs pos="100000">
                <a:schemeClr val="tx2"/>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11" name="Text Box 10"/>
          <p:cNvSpPr txBox="1">
            <a:spLocks noChangeArrowheads="1"/>
          </p:cNvSpPr>
          <p:nvPr/>
        </p:nvSpPr>
        <p:spPr bwMode="auto">
          <a:xfrm>
            <a:off x="1981200" y="2601178"/>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招聘流程设计</a:t>
            </a:r>
          </a:p>
        </p:txBody>
      </p:sp>
      <p:sp>
        <p:nvSpPr>
          <p:cNvPr id="12" name="AutoShape 11"/>
          <p:cNvSpPr>
            <a:spLocks noChangeArrowheads="1"/>
          </p:cNvSpPr>
          <p:nvPr/>
        </p:nvSpPr>
        <p:spPr bwMode="auto">
          <a:xfrm>
            <a:off x="1752600" y="3297695"/>
            <a:ext cx="6248400" cy="533400"/>
          </a:xfrm>
          <a:prstGeom prst="roundRect">
            <a:avLst>
              <a:gd name="adj" fmla="val 16667"/>
            </a:avLst>
          </a:prstGeom>
          <a:gradFill rotWithShape="1">
            <a:gsLst>
              <a:gs pos="0">
                <a:schemeClr val="folHlink"/>
              </a:gs>
              <a:gs pos="50000">
                <a:schemeClr val="folHlink">
                  <a:gamma/>
                  <a:tint val="21176"/>
                  <a:invGamma/>
                </a:schemeClr>
              </a:gs>
              <a:gs pos="100000">
                <a:schemeClr val="folHlink"/>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13" name="Text Box 12"/>
          <p:cNvSpPr txBox="1">
            <a:spLocks noChangeArrowheads="1"/>
          </p:cNvSpPr>
          <p:nvPr/>
        </p:nvSpPr>
        <p:spPr bwMode="auto">
          <a:xfrm>
            <a:off x="1981200" y="3352175"/>
            <a:ext cx="609600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招聘效果的评估与反馈</a:t>
            </a:r>
          </a:p>
        </p:txBody>
      </p:sp>
      <p:sp>
        <p:nvSpPr>
          <p:cNvPr id="14" name="AutoShape 14"/>
          <p:cNvSpPr>
            <a:spLocks noChangeArrowheads="1"/>
          </p:cNvSpPr>
          <p:nvPr/>
        </p:nvSpPr>
        <p:spPr bwMode="auto">
          <a:xfrm>
            <a:off x="1143000" y="1085850"/>
            <a:ext cx="914400" cy="628650"/>
          </a:xfrm>
          <a:prstGeom prst="diamond">
            <a:avLst/>
          </a:prstGeom>
          <a:solidFill>
            <a:schemeClr val="accent2"/>
          </a:solidFill>
          <a:ln w="25400">
            <a:solidFill>
              <a:schemeClr val="bg1"/>
            </a:solidFill>
            <a:miter lim="800000"/>
            <a:headEnd/>
            <a:tailEnd/>
          </a:ln>
        </p:spPr>
        <p:txBody>
          <a:bodyPr wrap="none" anchor="ctr"/>
          <a:lstStyle/>
          <a:p>
            <a:endParaRPr lang="zh-CN" altLang="en-US"/>
          </a:p>
        </p:txBody>
      </p:sp>
      <p:sp>
        <p:nvSpPr>
          <p:cNvPr id="15" name="AutoShape 15"/>
          <p:cNvSpPr>
            <a:spLocks noChangeArrowheads="1"/>
          </p:cNvSpPr>
          <p:nvPr/>
        </p:nvSpPr>
        <p:spPr bwMode="auto">
          <a:xfrm>
            <a:off x="1171575" y="1747158"/>
            <a:ext cx="914400" cy="628650"/>
          </a:xfrm>
          <a:prstGeom prst="diamond">
            <a:avLst/>
          </a:prstGeom>
          <a:solidFill>
            <a:schemeClr val="accent1"/>
          </a:solidFill>
          <a:ln w="25400">
            <a:solidFill>
              <a:schemeClr val="bg1"/>
            </a:solidFill>
            <a:miter lim="800000"/>
            <a:headEnd/>
            <a:tailEnd/>
          </a:ln>
        </p:spPr>
        <p:txBody>
          <a:bodyPr wrap="none" anchor="ctr"/>
          <a:lstStyle/>
          <a:p>
            <a:endParaRPr lang="zh-CN" altLang="en-US"/>
          </a:p>
        </p:txBody>
      </p:sp>
      <p:sp>
        <p:nvSpPr>
          <p:cNvPr id="16" name="AutoShape 16"/>
          <p:cNvSpPr>
            <a:spLocks noChangeArrowheads="1"/>
          </p:cNvSpPr>
          <p:nvPr/>
        </p:nvSpPr>
        <p:spPr bwMode="auto">
          <a:xfrm>
            <a:off x="1143000" y="2476502"/>
            <a:ext cx="914400" cy="685800"/>
          </a:xfrm>
          <a:prstGeom prst="diamond">
            <a:avLst/>
          </a:prstGeom>
          <a:solidFill>
            <a:schemeClr val="tx2"/>
          </a:solidFill>
          <a:ln w="25400">
            <a:solidFill>
              <a:schemeClr val="bg1"/>
            </a:solidFill>
            <a:miter lim="800000"/>
            <a:headEnd/>
            <a:tailEnd/>
          </a:ln>
        </p:spPr>
        <p:txBody>
          <a:bodyPr wrap="none" anchor="ctr"/>
          <a:lstStyle/>
          <a:p>
            <a:endParaRPr lang="zh-CN" altLang="en-US"/>
          </a:p>
        </p:txBody>
      </p:sp>
      <p:sp>
        <p:nvSpPr>
          <p:cNvPr id="17" name="AutoShape 17"/>
          <p:cNvSpPr>
            <a:spLocks noChangeArrowheads="1"/>
          </p:cNvSpPr>
          <p:nvPr/>
        </p:nvSpPr>
        <p:spPr bwMode="auto">
          <a:xfrm>
            <a:off x="1143000" y="3216732"/>
            <a:ext cx="914400" cy="628650"/>
          </a:xfrm>
          <a:prstGeom prst="diamond">
            <a:avLst/>
          </a:prstGeom>
          <a:solidFill>
            <a:schemeClr val="folHlink"/>
          </a:solidFill>
          <a:ln w="25400">
            <a:solidFill>
              <a:schemeClr val="bg1"/>
            </a:solidFill>
            <a:miter lim="800000"/>
            <a:headEnd/>
            <a:tailEnd/>
          </a:ln>
        </p:spPr>
        <p:txBody>
          <a:bodyPr wrap="none" anchor="ctr"/>
          <a:lstStyle/>
          <a:p>
            <a:endParaRPr lang="zh-CN" altLang="en-US"/>
          </a:p>
        </p:txBody>
      </p:sp>
      <p:sp>
        <p:nvSpPr>
          <p:cNvPr id="18" name="Text Box 18"/>
          <p:cNvSpPr txBox="1">
            <a:spLocks noChangeArrowheads="1"/>
          </p:cNvSpPr>
          <p:nvPr/>
        </p:nvSpPr>
        <p:spPr bwMode="auto">
          <a:xfrm>
            <a:off x="1415145" y="1164773"/>
            <a:ext cx="4095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1</a:t>
            </a:r>
          </a:p>
        </p:txBody>
      </p:sp>
      <p:sp>
        <p:nvSpPr>
          <p:cNvPr id="19" name="Text Box 19"/>
          <p:cNvSpPr txBox="1">
            <a:spLocks noChangeArrowheads="1"/>
          </p:cNvSpPr>
          <p:nvPr/>
        </p:nvSpPr>
        <p:spPr bwMode="auto">
          <a:xfrm>
            <a:off x="1421948" y="1826081"/>
            <a:ext cx="423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2</a:t>
            </a:r>
          </a:p>
        </p:txBody>
      </p:sp>
      <p:sp>
        <p:nvSpPr>
          <p:cNvPr id="20" name="Text Box 20"/>
          <p:cNvSpPr txBox="1">
            <a:spLocks noChangeArrowheads="1"/>
          </p:cNvSpPr>
          <p:nvPr/>
        </p:nvSpPr>
        <p:spPr bwMode="auto">
          <a:xfrm>
            <a:off x="1382489" y="2590803"/>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3</a:t>
            </a:r>
          </a:p>
        </p:txBody>
      </p:sp>
      <p:sp>
        <p:nvSpPr>
          <p:cNvPr id="21" name="Text Box 21"/>
          <p:cNvSpPr txBox="1">
            <a:spLocks noChangeArrowheads="1"/>
          </p:cNvSpPr>
          <p:nvPr/>
        </p:nvSpPr>
        <p:spPr bwMode="auto">
          <a:xfrm>
            <a:off x="1393373" y="3295655"/>
            <a:ext cx="423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4</a:t>
            </a:r>
          </a:p>
        </p:txBody>
      </p:sp>
    </p:spTree>
    <p:extLst>
      <p:ext uri="{BB962C8B-B14F-4D97-AF65-F5344CB8AC3E}">
        <p14:creationId xmlns:p14="http://schemas.microsoft.com/office/powerpoint/2010/main" val="83917655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1.4</a:t>
            </a:r>
            <a:r>
              <a:rPr kumimoji="1" lang="zh-CN" altLang="en-US" sz="2800" b="1" dirty="0">
                <a:solidFill>
                  <a:schemeClr val="bg1"/>
                </a:solidFill>
                <a:latin typeface="+mn-ea"/>
              </a:rPr>
              <a:t>　招聘效果的评估与反馈</a:t>
            </a:r>
            <a:endParaRPr kumimoji="1" lang="en-US" altLang="zh-CN" sz="3600" b="1" dirty="0">
              <a:solidFill>
                <a:schemeClr val="bg1"/>
              </a:solidFill>
              <a:latin typeface="+mn-ea"/>
            </a:endParaRPr>
          </a:p>
        </p:txBody>
      </p:sp>
      <p:sp>
        <p:nvSpPr>
          <p:cNvPr id="22" name="文本占位符 2"/>
          <p:cNvSpPr txBox="1">
            <a:spLocks/>
          </p:cNvSpPr>
          <p:nvPr/>
        </p:nvSpPr>
        <p:spPr>
          <a:xfrm>
            <a:off x="323386" y="914399"/>
            <a:ext cx="8329960" cy="4060372"/>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1.4.1</a:t>
            </a:r>
            <a:r>
              <a:rPr lang="zh-CN" altLang="en-US" sz="2400" b="1" dirty="0">
                <a:solidFill>
                  <a:schemeClr val="bg1"/>
                </a:solidFill>
                <a:latin typeface="微软雅黑 Light" panose="020B0502040204020203" pitchFamily="34" charset="-122"/>
                <a:ea typeface="微软雅黑 Light" panose="020B0502040204020203" pitchFamily="34" charset="-122"/>
              </a:rPr>
              <a:t>　招聘结果的效果评估</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录用人员数量与质量的评估</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1</a:t>
            </a:r>
            <a:r>
              <a:rPr lang="zh-CN" altLang="en-US" b="1" dirty="0">
                <a:solidFill>
                  <a:schemeClr val="bg1"/>
                </a:solidFill>
                <a:latin typeface="微软雅黑 Light" panose="020B0502040204020203" pitchFamily="34" charset="-122"/>
                <a:ea typeface="微软雅黑 Light" panose="020B0502040204020203" pitchFamily="34" charset="-122"/>
              </a:rPr>
              <a:t>）录用比分析。</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2</a:t>
            </a:r>
            <a:r>
              <a:rPr lang="zh-CN" altLang="en-US" b="1" dirty="0">
                <a:solidFill>
                  <a:schemeClr val="bg1"/>
                </a:solidFill>
                <a:latin typeface="微软雅黑 Light" panose="020B0502040204020203" pitchFamily="34" charset="-122"/>
                <a:ea typeface="微软雅黑 Light" panose="020B0502040204020203" pitchFamily="34" charset="-122"/>
              </a:rPr>
              <a:t>）应聘比分析。</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3</a:t>
            </a:r>
            <a:r>
              <a:rPr lang="zh-CN" altLang="en-US" b="1" dirty="0">
                <a:solidFill>
                  <a:schemeClr val="bg1"/>
                </a:solidFill>
                <a:latin typeface="微软雅黑 Light" panose="020B0502040204020203" pitchFamily="34" charset="-122"/>
                <a:ea typeface="微软雅黑 Light" panose="020B0502040204020203" pitchFamily="34" charset="-122"/>
              </a:rPr>
              <a:t>）招聘完成比分析。</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4</a:t>
            </a:r>
            <a:r>
              <a:rPr lang="zh-CN" altLang="en-US" b="1" dirty="0">
                <a:solidFill>
                  <a:schemeClr val="bg1"/>
                </a:solidFill>
                <a:latin typeface="微软雅黑 Light" panose="020B0502040204020203" pitchFamily="34" charset="-122"/>
                <a:ea typeface="微软雅黑 Light" panose="020B0502040204020203" pitchFamily="34" charset="-122"/>
              </a:rPr>
              <a:t>）录用成功比分析。</a:t>
            </a:r>
          </a:p>
        </p:txBody>
      </p:sp>
    </p:spTree>
    <p:extLst>
      <p:ext uri="{BB962C8B-B14F-4D97-AF65-F5344CB8AC3E}">
        <p14:creationId xmlns:p14="http://schemas.microsoft.com/office/powerpoint/2010/main" val="8180380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1.4</a:t>
            </a:r>
            <a:r>
              <a:rPr kumimoji="1" lang="zh-CN" altLang="en-US" sz="2800" b="1" dirty="0">
                <a:solidFill>
                  <a:schemeClr val="bg1"/>
                </a:solidFill>
                <a:latin typeface="+mn-ea"/>
              </a:rPr>
              <a:t>　招聘效果的评估与反馈</a:t>
            </a:r>
            <a:endParaRPr kumimoji="1" lang="en-US" altLang="zh-CN" sz="3600" b="1" dirty="0">
              <a:solidFill>
                <a:schemeClr val="bg1"/>
              </a:solidFill>
              <a:latin typeface="+mn-ea"/>
            </a:endParaRPr>
          </a:p>
        </p:txBody>
      </p:sp>
      <p:sp>
        <p:nvSpPr>
          <p:cNvPr id="22" name="文本占位符 2"/>
          <p:cNvSpPr txBox="1">
            <a:spLocks/>
          </p:cNvSpPr>
          <p:nvPr/>
        </p:nvSpPr>
        <p:spPr>
          <a:xfrm>
            <a:off x="323386" y="914399"/>
            <a:ext cx="8329960" cy="4060372"/>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1.4.1</a:t>
            </a:r>
            <a:r>
              <a:rPr lang="zh-CN" altLang="en-US" sz="2400" b="1" dirty="0">
                <a:solidFill>
                  <a:schemeClr val="bg1"/>
                </a:solidFill>
                <a:latin typeface="微软雅黑 Light" panose="020B0502040204020203" pitchFamily="34" charset="-122"/>
                <a:ea typeface="微软雅黑 Light" panose="020B0502040204020203" pitchFamily="34" charset="-122"/>
              </a:rPr>
              <a:t>　招聘结果的效果评估</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招聘的成本效用评估</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1</a:t>
            </a:r>
            <a:r>
              <a:rPr lang="zh-CN" altLang="en-US" b="1" dirty="0">
                <a:solidFill>
                  <a:schemeClr val="bg1"/>
                </a:solidFill>
                <a:latin typeface="微软雅黑 Light" panose="020B0502040204020203" pitchFamily="34" charset="-122"/>
                <a:ea typeface="微软雅黑 Light" panose="020B0502040204020203" pitchFamily="34" charset="-122"/>
              </a:rPr>
              <a:t>）招聘成本评估。</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2</a:t>
            </a:r>
            <a:r>
              <a:rPr lang="zh-CN" altLang="en-US" b="1" dirty="0">
                <a:solidFill>
                  <a:schemeClr val="bg1"/>
                </a:solidFill>
                <a:latin typeface="微软雅黑 Light" panose="020B0502040204020203" pitchFamily="34" charset="-122"/>
                <a:ea typeface="微软雅黑 Light" panose="020B0502040204020203" pitchFamily="34" charset="-122"/>
              </a:rPr>
              <a:t>）招聘成本效用评估。</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3</a:t>
            </a:r>
            <a:r>
              <a:rPr lang="zh-CN" altLang="en-US" b="1" dirty="0">
                <a:solidFill>
                  <a:schemeClr val="bg1"/>
                </a:solidFill>
                <a:latin typeface="微软雅黑 Light" panose="020B0502040204020203" pitchFamily="34" charset="-122"/>
                <a:ea typeface="微软雅黑 Light" panose="020B0502040204020203" pitchFamily="34" charset="-122"/>
              </a:rPr>
              <a:t>）招聘收益</a:t>
            </a:r>
            <a:r>
              <a:rPr lang="en-US" altLang="zh-CN" b="1" dirty="0">
                <a:solidFill>
                  <a:schemeClr val="bg1"/>
                </a:solidFill>
                <a:latin typeface="微软雅黑 Light" panose="020B0502040204020203" pitchFamily="34" charset="-122"/>
                <a:ea typeface="微软雅黑 Light" panose="020B0502040204020203" pitchFamily="34" charset="-122"/>
              </a:rPr>
              <a:t>-</a:t>
            </a:r>
            <a:r>
              <a:rPr lang="zh-CN" altLang="en-US" b="1" dirty="0">
                <a:solidFill>
                  <a:schemeClr val="bg1"/>
                </a:solidFill>
                <a:latin typeface="微软雅黑 Light" panose="020B0502040204020203" pitchFamily="34" charset="-122"/>
                <a:ea typeface="微软雅黑 Light" panose="020B0502040204020203" pitchFamily="34" charset="-122"/>
              </a:rPr>
              <a:t>成本比。</a:t>
            </a:r>
          </a:p>
        </p:txBody>
      </p:sp>
    </p:spTree>
    <p:extLst>
      <p:ext uri="{BB962C8B-B14F-4D97-AF65-F5344CB8AC3E}">
        <p14:creationId xmlns:p14="http://schemas.microsoft.com/office/powerpoint/2010/main" val="466303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1.4</a:t>
            </a:r>
            <a:r>
              <a:rPr kumimoji="1" lang="zh-CN" altLang="en-US" sz="2800" b="1" dirty="0">
                <a:solidFill>
                  <a:schemeClr val="bg1"/>
                </a:solidFill>
                <a:latin typeface="+mn-ea"/>
              </a:rPr>
              <a:t>　招聘效果的评估与反馈</a:t>
            </a:r>
            <a:endParaRPr kumimoji="1" lang="en-US" altLang="zh-CN" sz="3600" b="1" dirty="0">
              <a:solidFill>
                <a:schemeClr val="bg1"/>
              </a:solidFill>
              <a:latin typeface="+mn-ea"/>
            </a:endParaRPr>
          </a:p>
        </p:txBody>
      </p:sp>
      <p:sp>
        <p:nvSpPr>
          <p:cNvPr id="22" name="文本占位符 2"/>
          <p:cNvSpPr txBox="1">
            <a:spLocks/>
          </p:cNvSpPr>
          <p:nvPr/>
        </p:nvSpPr>
        <p:spPr>
          <a:xfrm>
            <a:off x="323386" y="914399"/>
            <a:ext cx="8329960" cy="4060372"/>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1.4.2</a:t>
            </a:r>
            <a:r>
              <a:rPr lang="zh-CN" altLang="en-US" sz="2400" b="1" dirty="0">
                <a:solidFill>
                  <a:schemeClr val="bg1"/>
                </a:solidFill>
                <a:latin typeface="微软雅黑 Light" panose="020B0502040204020203" pitchFamily="34" charset="-122"/>
                <a:ea typeface="微软雅黑 Light" panose="020B0502040204020203" pitchFamily="34" charset="-122"/>
              </a:rPr>
              <a:t>　招聘方法的效果评估</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对所使用的选聘方法应该从下面几个方面进行评价。</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1</a:t>
            </a:r>
            <a:r>
              <a:rPr lang="zh-CN" altLang="en-US" b="1" dirty="0">
                <a:solidFill>
                  <a:schemeClr val="bg1"/>
                </a:solidFill>
                <a:latin typeface="微软雅黑 Light" panose="020B0502040204020203" pitchFamily="34" charset="-122"/>
                <a:ea typeface="微软雅黑 Light" panose="020B0502040204020203" pitchFamily="34" charset="-122"/>
              </a:rPr>
              <a:t>）有效性。</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2</a:t>
            </a:r>
            <a:r>
              <a:rPr lang="zh-CN" altLang="en-US" b="1" dirty="0">
                <a:solidFill>
                  <a:schemeClr val="bg1"/>
                </a:solidFill>
                <a:latin typeface="微软雅黑 Light" panose="020B0502040204020203" pitchFamily="34" charset="-122"/>
                <a:ea typeface="微软雅黑 Light" panose="020B0502040204020203" pitchFamily="34" charset="-122"/>
              </a:rPr>
              <a:t>）可靠性。</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3</a:t>
            </a:r>
            <a:r>
              <a:rPr lang="zh-CN" altLang="en-US" b="1" dirty="0">
                <a:solidFill>
                  <a:schemeClr val="bg1"/>
                </a:solidFill>
                <a:latin typeface="微软雅黑 Light" panose="020B0502040204020203" pitchFamily="34" charset="-122"/>
                <a:ea typeface="微软雅黑 Light" panose="020B0502040204020203" pitchFamily="34" charset="-122"/>
              </a:rPr>
              <a:t>）客观性。</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4</a:t>
            </a:r>
            <a:r>
              <a:rPr lang="zh-CN" altLang="en-US" b="1" dirty="0">
                <a:solidFill>
                  <a:schemeClr val="bg1"/>
                </a:solidFill>
                <a:latin typeface="微软雅黑 Light" panose="020B0502040204020203" pitchFamily="34" charset="-122"/>
                <a:ea typeface="微软雅黑 Light" panose="020B0502040204020203" pitchFamily="34" charset="-122"/>
              </a:rPr>
              <a:t>）广博性。</a:t>
            </a:r>
          </a:p>
        </p:txBody>
      </p:sp>
    </p:spTree>
    <p:extLst>
      <p:ext uri="{BB962C8B-B14F-4D97-AF65-F5344CB8AC3E}">
        <p14:creationId xmlns:p14="http://schemas.microsoft.com/office/powerpoint/2010/main" val="2115897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1.4</a:t>
            </a:r>
            <a:r>
              <a:rPr kumimoji="1" lang="zh-CN" altLang="en-US" sz="2800" b="1" dirty="0">
                <a:solidFill>
                  <a:schemeClr val="bg1"/>
                </a:solidFill>
                <a:latin typeface="+mn-ea"/>
              </a:rPr>
              <a:t>　招聘效果的评估与反馈</a:t>
            </a:r>
            <a:endParaRPr kumimoji="1" lang="en-US" altLang="zh-CN" sz="3600" b="1" dirty="0">
              <a:solidFill>
                <a:schemeClr val="bg1"/>
              </a:solidFill>
              <a:latin typeface="+mn-ea"/>
            </a:endParaRPr>
          </a:p>
        </p:txBody>
      </p:sp>
      <p:sp>
        <p:nvSpPr>
          <p:cNvPr id="22" name="文本占位符 2"/>
          <p:cNvSpPr txBox="1">
            <a:spLocks/>
          </p:cNvSpPr>
          <p:nvPr/>
        </p:nvSpPr>
        <p:spPr>
          <a:xfrm>
            <a:off x="323386" y="914399"/>
            <a:ext cx="8329960" cy="4060372"/>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1.4.3</a:t>
            </a:r>
            <a:r>
              <a:rPr lang="zh-CN" altLang="en-US" sz="2400" b="1" dirty="0">
                <a:solidFill>
                  <a:schemeClr val="bg1"/>
                </a:solidFill>
                <a:latin typeface="微软雅黑 Light" panose="020B0502040204020203" pitchFamily="34" charset="-122"/>
                <a:ea typeface="微软雅黑 Light" panose="020B0502040204020203" pitchFamily="34" charset="-122"/>
              </a:rPr>
              <a:t>　招聘过程的效果评估</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招聘渠道效益分析</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就招聘渠道效益的评估而言，企业可以从以下五个指标进行分析：每种渠道所吸引的申请者数目；每位申请者的招聘成本，用每种渠道的花费与其申请者数目的比值表示；每种渠道吸引合格申请者的数目；每个合格申请者的成本，用每种渠道的花费与此渠道吸引的合格申请者数目的比值表示；每种渠道来源的申请者中成功者数目。</a:t>
            </a:r>
          </a:p>
        </p:txBody>
      </p:sp>
    </p:spTree>
    <p:extLst>
      <p:ext uri="{BB962C8B-B14F-4D97-AF65-F5344CB8AC3E}">
        <p14:creationId xmlns:p14="http://schemas.microsoft.com/office/powerpoint/2010/main" val="6961459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1.4</a:t>
            </a:r>
            <a:r>
              <a:rPr kumimoji="1" lang="zh-CN" altLang="en-US" sz="2800" b="1" dirty="0">
                <a:solidFill>
                  <a:schemeClr val="bg1"/>
                </a:solidFill>
                <a:latin typeface="+mn-ea"/>
              </a:rPr>
              <a:t>　招聘效果的评估与反馈</a:t>
            </a:r>
            <a:endParaRPr kumimoji="1" lang="en-US" altLang="zh-CN" sz="3600" b="1" dirty="0">
              <a:solidFill>
                <a:schemeClr val="bg1"/>
              </a:solidFill>
              <a:latin typeface="+mn-ea"/>
            </a:endParaRPr>
          </a:p>
        </p:txBody>
      </p:sp>
      <p:sp>
        <p:nvSpPr>
          <p:cNvPr id="22" name="文本占位符 2"/>
          <p:cNvSpPr txBox="1">
            <a:spLocks/>
          </p:cNvSpPr>
          <p:nvPr/>
        </p:nvSpPr>
        <p:spPr>
          <a:xfrm>
            <a:off x="323386" y="914399"/>
            <a:ext cx="8329960" cy="4060372"/>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1.4.3</a:t>
            </a:r>
            <a:r>
              <a:rPr lang="zh-CN" altLang="en-US" sz="2400" b="1" dirty="0">
                <a:solidFill>
                  <a:schemeClr val="bg1"/>
                </a:solidFill>
                <a:latin typeface="微软雅黑 Light" panose="020B0502040204020203" pitchFamily="34" charset="-122"/>
                <a:ea typeface="微软雅黑 Light" panose="020B0502040204020203" pitchFamily="34" charset="-122"/>
              </a:rPr>
              <a:t>　招聘过程的效果评估</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招聘的时间效益分析</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招聘的时间效益也是招聘评估的一个重要方面，尤其是在人才竞争日益激烈的今天，招聘时间效益的高低直接关系着招聘工作的成败。招聘部门的反应时间、职位平均空缺时间是衡量招聘时间效益的主要指标。</a:t>
            </a:r>
          </a:p>
        </p:txBody>
      </p:sp>
    </p:spTree>
    <p:extLst>
      <p:ext uri="{BB962C8B-B14F-4D97-AF65-F5344CB8AC3E}">
        <p14:creationId xmlns:p14="http://schemas.microsoft.com/office/powerpoint/2010/main" val="39101608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1.4</a:t>
            </a:r>
            <a:r>
              <a:rPr kumimoji="1" lang="zh-CN" altLang="en-US" sz="2800" b="1" dirty="0">
                <a:solidFill>
                  <a:schemeClr val="bg1"/>
                </a:solidFill>
                <a:latin typeface="+mn-ea"/>
              </a:rPr>
              <a:t>　招聘效果的评估与反馈</a:t>
            </a:r>
            <a:endParaRPr kumimoji="1" lang="en-US" altLang="zh-CN" sz="3600" b="1" dirty="0">
              <a:solidFill>
                <a:schemeClr val="bg1"/>
              </a:solidFill>
              <a:latin typeface="+mn-ea"/>
            </a:endParaRPr>
          </a:p>
        </p:txBody>
      </p:sp>
      <p:sp>
        <p:nvSpPr>
          <p:cNvPr id="22" name="文本占位符 2"/>
          <p:cNvSpPr txBox="1">
            <a:spLocks/>
          </p:cNvSpPr>
          <p:nvPr/>
        </p:nvSpPr>
        <p:spPr>
          <a:xfrm>
            <a:off x="323386" y="914399"/>
            <a:ext cx="8329960" cy="4060372"/>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1.4.4</a:t>
            </a:r>
            <a:r>
              <a:rPr lang="zh-CN" altLang="en-US" sz="2400" b="1" dirty="0">
                <a:solidFill>
                  <a:schemeClr val="bg1"/>
                </a:solidFill>
                <a:latin typeface="微软雅黑 Light" panose="020B0502040204020203" pitchFamily="34" charset="-122"/>
                <a:ea typeface="微软雅黑 Light" panose="020B0502040204020203" pitchFamily="34" charset="-122"/>
              </a:rPr>
              <a:t>　招聘效果的反馈</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招聘总结报告的撰写原则</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要真实反映招聘的全过程。</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招聘总结报告要由招聘主要负责人撰写。</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在招聘总结报告中还要明确指出工作的成功和失败之处，这是整个评估工作价值的最好体现。</a:t>
            </a:r>
          </a:p>
        </p:txBody>
      </p:sp>
    </p:spTree>
    <p:extLst>
      <p:ext uri="{BB962C8B-B14F-4D97-AF65-F5344CB8AC3E}">
        <p14:creationId xmlns:p14="http://schemas.microsoft.com/office/powerpoint/2010/main" val="392820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1.4</a:t>
            </a:r>
            <a:r>
              <a:rPr kumimoji="1" lang="zh-CN" altLang="en-US" sz="2800" b="1" dirty="0">
                <a:solidFill>
                  <a:schemeClr val="bg1"/>
                </a:solidFill>
                <a:latin typeface="+mn-ea"/>
              </a:rPr>
              <a:t>　招聘效果的评估与反馈</a:t>
            </a:r>
            <a:endParaRPr kumimoji="1" lang="en-US" altLang="zh-CN" sz="3600" b="1" dirty="0">
              <a:solidFill>
                <a:schemeClr val="bg1"/>
              </a:solidFill>
              <a:latin typeface="+mn-ea"/>
            </a:endParaRPr>
          </a:p>
        </p:txBody>
      </p:sp>
      <p:sp>
        <p:nvSpPr>
          <p:cNvPr id="22" name="文本占位符 2"/>
          <p:cNvSpPr txBox="1">
            <a:spLocks/>
          </p:cNvSpPr>
          <p:nvPr/>
        </p:nvSpPr>
        <p:spPr>
          <a:xfrm>
            <a:off x="323386" y="914399"/>
            <a:ext cx="8329960" cy="4060372"/>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1.4.4</a:t>
            </a:r>
            <a:r>
              <a:rPr lang="zh-CN" altLang="en-US" sz="2400" b="1" dirty="0">
                <a:solidFill>
                  <a:schemeClr val="bg1"/>
                </a:solidFill>
                <a:latin typeface="微软雅黑 Light" panose="020B0502040204020203" pitchFamily="34" charset="-122"/>
                <a:ea typeface="微软雅黑 Light" panose="020B0502040204020203" pitchFamily="34" charset="-122"/>
              </a:rPr>
              <a:t>　招聘效果的反馈</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招聘总结报告的主要内容</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招聘总结报告首先要简要阐述招聘计划。</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另外还要以时间表的形式描述招聘与选用的时间安排与落实，即招聘的进程。</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最后根据以上信息对整个招聘工作进行总结评价，这是招聘总结报告最有意义的一部分内容。</a:t>
            </a:r>
          </a:p>
        </p:txBody>
      </p:sp>
    </p:spTree>
    <p:extLst>
      <p:ext uri="{BB962C8B-B14F-4D97-AF65-F5344CB8AC3E}">
        <p14:creationId xmlns:p14="http://schemas.microsoft.com/office/powerpoint/2010/main" val="512520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3354858" y="785966"/>
            <a:ext cx="2434284" cy="2434284"/>
          </a:xfrm>
          <a:prstGeom prst="ellipse">
            <a:avLst/>
          </a:prstGeom>
          <a:solidFill>
            <a:srgbClr val="FFFFFF"/>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sz="12000" b="1" dirty="0">
                <a:solidFill>
                  <a:srgbClr val="404040"/>
                </a:solidFill>
              </a:rPr>
              <a:t>1</a:t>
            </a:r>
            <a:endParaRPr kumimoji="1" lang="zh-CN" altLang="en-US" sz="12000" b="1" dirty="0">
              <a:solidFill>
                <a:srgbClr val="404040"/>
              </a:solidFill>
            </a:endParaRPr>
          </a:p>
        </p:txBody>
      </p:sp>
      <p:sp>
        <p:nvSpPr>
          <p:cNvPr id="3" name="文本框 2"/>
          <p:cNvSpPr txBox="1"/>
          <p:nvPr/>
        </p:nvSpPr>
        <p:spPr>
          <a:xfrm>
            <a:off x="1992086" y="3387381"/>
            <a:ext cx="5181600" cy="646331"/>
          </a:xfrm>
          <a:prstGeom prst="rect">
            <a:avLst/>
          </a:prstGeom>
          <a:noFill/>
        </p:spPr>
        <p:txBody>
          <a:bodyPr wrap="square" rtlCol="0">
            <a:spAutoFit/>
          </a:bodyPr>
          <a:lstStyle/>
          <a:p>
            <a:pPr algn="ctr"/>
            <a:r>
              <a:rPr lang="zh-CN" altLang="en-US" sz="3600" dirty="0">
                <a:solidFill>
                  <a:schemeClr val="tx2"/>
                </a:solidFill>
                <a:latin typeface="+mn-ea"/>
              </a:rPr>
              <a:t>招聘规划</a:t>
            </a:r>
            <a:endParaRPr lang="zh-CN" altLang="zh-CN" sz="3600" dirty="0">
              <a:solidFill>
                <a:schemeClr val="tx2"/>
              </a:solidFill>
              <a:latin typeface="+mn-ea"/>
            </a:endParaRPr>
          </a:p>
        </p:txBody>
      </p:sp>
    </p:spTree>
    <p:extLst>
      <p:ext uri="{BB962C8B-B14F-4D97-AF65-F5344CB8AC3E}">
        <p14:creationId xmlns:p14="http://schemas.microsoft.com/office/powerpoint/2010/main" val="392840950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zh-CN" altLang="en-US" sz="2800" b="1" dirty="0">
                <a:solidFill>
                  <a:schemeClr val="bg1"/>
                </a:solidFill>
                <a:latin typeface="+mn-ea"/>
              </a:rPr>
              <a:t>思考题</a:t>
            </a:r>
          </a:p>
        </p:txBody>
      </p:sp>
      <p:sp>
        <p:nvSpPr>
          <p:cNvPr id="22" name="文本占位符 2"/>
          <p:cNvSpPr txBox="1">
            <a:spLocks/>
          </p:cNvSpPr>
          <p:nvPr/>
        </p:nvSpPr>
        <p:spPr>
          <a:xfrm>
            <a:off x="323386" y="914399"/>
            <a:ext cx="8329960" cy="4060372"/>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简述招聘的几项重要原则。</a:t>
            </a:r>
          </a:p>
          <a:p>
            <a:pPr marL="228589" lvl="2">
              <a:lnSpc>
                <a:spcPct val="160000"/>
              </a:lnSpc>
              <a:spcBef>
                <a:spcPts val="1000"/>
              </a:spcBef>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描述招聘的一般过程。</a:t>
            </a:r>
          </a:p>
          <a:p>
            <a:pPr marL="228589" lvl="2">
              <a:lnSpc>
                <a:spcPct val="160000"/>
              </a:lnSpc>
              <a:spcBef>
                <a:spcPts val="1000"/>
              </a:spcBef>
            </a:pPr>
            <a:r>
              <a:rPr lang="en-US" altLang="zh-CN" sz="2000" b="1" dirty="0">
                <a:solidFill>
                  <a:schemeClr val="bg1"/>
                </a:solidFill>
                <a:latin typeface="微软雅黑 Light" panose="020B0502040204020203" pitchFamily="34" charset="-122"/>
                <a:ea typeface="微软雅黑 Light" panose="020B0502040204020203" pitchFamily="34" charset="-122"/>
              </a:rPr>
              <a:t>3.</a:t>
            </a:r>
            <a:r>
              <a:rPr lang="zh-CN" altLang="en-US" sz="2000" b="1" dirty="0">
                <a:solidFill>
                  <a:schemeClr val="bg1"/>
                </a:solidFill>
                <a:latin typeface="微软雅黑 Light" panose="020B0502040204020203" pitchFamily="34" charset="-122"/>
                <a:ea typeface="微软雅黑 Light" panose="020B0502040204020203" pitchFamily="34" charset="-122"/>
              </a:rPr>
              <a:t>如何进行招聘需求分析？</a:t>
            </a:r>
          </a:p>
          <a:p>
            <a:pPr marL="228589" lvl="2">
              <a:lnSpc>
                <a:spcPct val="160000"/>
              </a:lnSpc>
              <a:spcBef>
                <a:spcPts val="1000"/>
              </a:spcBef>
            </a:pPr>
            <a:r>
              <a:rPr lang="en-US" altLang="zh-CN" sz="2000" b="1" dirty="0">
                <a:solidFill>
                  <a:schemeClr val="bg1"/>
                </a:solidFill>
                <a:latin typeface="微软雅黑 Light" panose="020B0502040204020203" pitchFamily="34" charset="-122"/>
                <a:ea typeface="微软雅黑 Light" panose="020B0502040204020203" pitchFamily="34" charset="-122"/>
              </a:rPr>
              <a:t>4.</a:t>
            </a:r>
            <a:r>
              <a:rPr lang="zh-CN" altLang="en-US" sz="2000" b="1" dirty="0">
                <a:solidFill>
                  <a:schemeClr val="bg1"/>
                </a:solidFill>
                <a:latin typeface="微软雅黑 Light" panose="020B0502040204020203" pitchFamily="34" charset="-122"/>
                <a:ea typeface="微软雅黑 Light" panose="020B0502040204020203" pitchFamily="34" charset="-122"/>
              </a:rPr>
              <a:t>从哪几个方面可以对招聘的效果进行评估？</a:t>
            </a:r>
          </a:p>
        </p:txBody>
      </p:sp>
    </p:spTree>
    <p:extLst>
      <p:ext uri="{BB962C8B-B14F-4D97-AF65-F5344CB8AC3E}">
        <p14:creationId xmlns:p14="http://schemas.microsoft.com/office/powerpoint/2010/main" val="35591826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40995" y="1668378"/>
            <a:ext cx="6989653" cy="2105192"/>
          </a:xfrm>
          <a:prstGeom prst="rect">
            <a:avLst/>
          </a:prstGeom>
          <a:noFill/>
          <a:effectLst>
            <a:outerShdw blurRad="50800" dist="38100" dir="2700000" algn="tl" rotWithShape="0">
              <a:prstClr val="black">
                <a:alpha val="40000"/>
              </a:prstClr>
            </a:outerShdw>
          </a:effectLst>
        </p:spPr>
        <p:txBody>
          <a:bodyPr wrap="square" rtlCol="0">
            <a:spAutoFit/>
          </a:bodyPr>
          <a:lstStyle/>
          <a:p>
            <a:pPr>
              <a:lnSpc>
                <a:spcPct val="90000"/>
              </a:lnSpc>
            </a:pPr>
            <a:r>
              <a:rPr kumimoji="1" lang="en-US" altLang="zh-CN" sz="7200" b="1" dirty="0">
                <a:solidFill>
                  <a:srgbClr val="00BFC3"/>
                </a:solidFill>
                <a:latin typeface="Century Gothic"/>
                <a:ea typeface="微软雅黑"/>
              </a:rPr>
              <a:t>THANK</a:t>
            </a:r>
            <a:r>
              <a:rPr kumimoji="1" lang="zh-CN" altLang="en-US" sz="7200" b="1" dirty="0">
                <a:solidFill>
                  <a:srgbClr val="00BFC3"/>
                </a:solidFill>
                <a:latin typeface="Century Gothic"/>
                <a:ea typeface="微软雅黑"/>
              </a:rPr>
              <a:t> </a:t>
            </a:r>
            <a:r>
              <a:rPr kumimoji="1" lang="en-US" altLang="zh-CN" sz="7200" b="1" dirty="0">
                <a:solidFill>
                  <a:srgbClr val="00BFC3"/>
                </a:solidFill>
                <a:latin typeface="Century Gothic"/>
                <a:ea typeface="微软雅黑"/>
              </a:rPr>
              <a:t>YOU</a:t>
            </a:r>
            <a:r>
              <a:rPr kumimoji="1" lang="zh-CN" altLang="en-US" sz="7200" b="1" dirty="0">
                <a:solidFill>
                  <a:srgbClr val="00BFC3"/>
                </a:solidFill>
                <a:latin typeface="Century Gothic"/>
                <a:ea typeface="微软雅黑"/>
              </a:rPr>
              <a:t> </a:t>
            </a:r>
            <a:r>
              <a:rPr kumimoji="1" lang="en-US" altLang="zh-CN" sz="7200" b="1" dirty="0">
                <a:solidFill>
                  <a:srgbClr val="FFFFFF"/>
                </a:solidFill>
                <a:latin typeface="Century Gothic"/>
                <a:ea typeface="微软雅黑"/>
              </a:rPr>
              <a:t>FOR</a:t>
            </a:r>
            <a:r>
              <a:rPr kumimoji="1" lang="zh-CN" altLang="en-US" sz="7200" b="1" dirty="0">
                <a:solidFill>
                  <a:srgbClr val="FFFFFF"/>
                </a:solidFill>
                <a:latin typeface="Century Gothic"/>
                <a:ea typeface="微软雅黑"/>
              </a:rPr>
              <a:t> </a:t>
            </a:r>
            <a:r>
              <a:rPr kumimoji="1" lang="en-US" altLang="zh-CN" sz="7200" b="1" dirty="0">
                <a:solidFill>
                  <a:srgbClr val="FFFFFF"/>
                </a:solidFill>
                <a:latin typeface="Century Gothic"/>
                <a:ea typeface="微软雅黑"/>
              </a:rPr>
              <a:t>LISTENING</a:t>
            </a:r>
          </a:p>
        </p:txBody>
      </p:sp>
      <p:sp>
        <p:nvSpPr>
          <p:cNvPr id="4" name="矩形 3"/>
          <p:cNvSpPr/>
          <p:nvPr/>
        </p:nvSpPr>
        <p:spPr>
          <a:xfrm>
            <a:off x="440995" y="743403"/>
            <a:ext cx="4031873" cy="1015663"/>
          </a:xfrm>
          <a:prstGeom prst="rect">
            <a:avLst/>
          </a:prstGeom>
          <a:effectLst>
            <a:outerShdw blurRad="50800" dist="38100" dir="2700000" algn="tl" rotWithShape="0">
              <a:prstClr val="black">
                <a:alpha val="40000"/>
              </a:prstClr>
            </a:outerShdw>
          </a:effectLst>
        </p:spPr>
        <p:txBody>
          <a:bodyPr wrap="none">
            <a:spAutoFit/>
          </a:bodyPr>
          <a:lstStyle/>
          <a:p>
            <a:r>
              <a:rPr kumimoji="1" lang="zh-CN" altLang="en-US" sz="6000" b="1" dirty="0">
                <a:solidFill>
                  <a:srgbClr val="FFFFFF"/>
                </a:solidFill>
                <a:latin typeface="Century Gothic"/>
                <a:ea typeface="微软雅黑"/>
              </a:rPr>
              <a:t>感谢聆听！</a:t>
            </a:r>
          </a:p>
        </p:txBody>
      </p:sp>
    </p:spTree>
    <p:extLst>
      <p:ext uri="{BB962C8B-B14F-4D97-AF65-F5344CB8AC3E}">
        <p14:creationId xmlns:p14="http://schemas.microsoft.com/office/powerpoint/2010/main" val="372439707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9124516D-13E0-4DC3-A26B-828B43A61566}"/>
              </a:ext>
            </a:extLst>
          </p:cNvPr>
          <p:cNvSpPr>
            <a:spLocks noGrp="1" noChangeArrowheads="1"/>
          </p:cNvSpPr>
          <p:nvPr>
            <p:ph type="body" idx="1"/>
          </p:nvPr>
        </p:nvSpPr>
        <p:spPr>
          <a:xfrm>
            <a:off x="1143000" y="857250"/>
            <a:ext cx="6858000" cy="4286250"/>
          </a:xfrm>
        </p:spPr>
        <p:txBody>
          <a:bodyPr/>
          <a:lstStyle/>
          <a:p>
            <a:pPr eaLnBrk="1" hangingPunct="1">
              <a:lnSpc>
                <a:spcPct val="80000"/>
              </a:lnSpc>
            </a:pPr>
            <a:r>
              <a:rPr lang="en-US" altLang="zh-CN" sz="1200" dirty="0"/>
              <a:t> </a:t>
            </a:r>
            <a:endParaRPr lang="en-US" altLang="zh-CN" sz="1200" b="1" dirty="0"/>
          </a:p>
          <a:p>
            <a:pPr eaLnBrk="1" hangingPunct="1">
              <a:lnSpc>
                <a:spcPct val="80000"/>
              </a:lnSpc>
            </a:pPr>
            <a:r>
              <a:rPr lang="zh-CN" altLang="en-US" sz="1200" b="1" dirty="0"/>
              <a:t>学习方式：</a:t>
            </a:r>
            <a:r>
              <a:rPr lang="zh-CN" altLang="en-US" b="1" dirty="0">
                <a:ea typeface="黑体" panose="02010609060101010101" pitchFamily="49" charset="-122"/>
              </a:rPr>
              <a:t>全国招生  函授学习  权威双证  国际互认</a:t>
            </a:r>
            <a:endParaRPr lang="zh-CN" altLang="en-US" sz="1200" b="1" dirty="0"/>
          </a:p>
          <a:p>
            <a:pPr eaLnBrk="1" hangingPunct="1">
              <a:lnSpc>
                <a:spcPct val="80000"/>
              </a:lnSpc>
            </a:pPr>
            <a:endParaRPr lang="en-US" altLang="zh-CN" sz="1200" b="1" dirty="0"/>
          </a:p>
          <a:p>
            <a:pPr eaLnBrk="1" hangingPunct="1">
              <a:lnSpc>
                <a:spcPct val="80000"/>
              </a:lnSpc>
            </a:pPr>
            <a:r>
              <a:rPr lang="zh-CN" altLang="en-US" sz="1200" b="1" dirty="0"/>
              <a:t>认证项目：注册</a:t>
            </a:r>
            <a:r>
              <a:rPr lang="en-US" altLang="zh-CN" sz="1200" b="1" dirty="0"/>
              <a:t> </a:t>
            </a:r>
            <a:r>
              <a:rPr lang="zh-CN" altLang="en-US" sz="1200" b="1" dirty="0"/>
              <a:t>职业经理、人力资源总监、品质经理、生产经理、营销策划师、物流经理、</a:t>
            </a:r>
            <a:endParaRPr lang="en-US" altLang="zh-CN" sz="1200" b="1" dirty="0"/>
          </a:p>
          <a:p>
            <a:pPr eaLnBrk="1" hangingPunct="1">
              <a:lnSpc>
                <a:spcPct val="80000"/>
              </a:lnSpc>
            </a:pPr>
            <a:r>
              <a:rPr lang="zh-CN" altLang="en-US" sz="1200" b="1" dirty="0"/>
              <a:t>          项目经理、企业管理咨询师、企业总经理、营销经理、财务总监、酒店经理、企业培训师</a:t>
            </a:r>
            <a:endParaRPr lang="en-US" altLang="zh-CN" sz="1200" b="1" dirty="0"/>
          </a:p>
          <a:p>
            <a:pPr eaLnBrk="1" hangingPunct="1">
              <a:lnSpc>
                <a:spcPct val="80000"/>
              </a:lnSpc>
            </a:pPr>
            <a:r>
              <a:rPr lang="zh-CN" altLang="en-US" sz="1200" b="1" dirty="0"/>
              <a:t>          采购经理、</a:t>
            </a:r>
            <a:r>
              <a:rPr lang="en-US" altLang="zh-CN" sz="1200" b="1" dirty="0"/>
              <a:t>IE</a:t>
            </a:r>
            <a:r>
              <a:rPr lang="zh-CN" altLang="en-US" sz="1200" b="1" dirty="0"/>
              <a:t>工业工程师、医院管理、行政总监、市场总监、工厂管理、服装企业管理、</a:t>
            </a:r>
            <a:endParaRPr lang="en-US" altLang="zh-CN" sz="1200" b="1" dirty="0"/>
          </a:p>
          <a:p>
            <a:pPr eaLnBrk="1" hangingPunct="1">
              <a:lnSpc>
                <a:spcPct val="80000"/>
              </a:lnSpc>
            </a:pPr>
            <a:r>
              <a:rPr lang="zh-CN" altLang="en-US" sz="1200" b="1" dirty="0"/>
              <a:t>          六西格玛管理师、车间主管、经济管理师、生产运营管理师、精益管理师等</a:t>
            </a:r>
            <a:r>
              <a:rPr lang="en-US" altLang="zh-CN" sz="1200" b="1" dirty="0"/>
              <a:t>MBA</a:t>
            </a:r>
            <a:r>
              <a:rPr lang="zh-CN" altLang="en-US" sz="1200" b="1" dirty="0"/>
              <a:t>等认证。</a:t>
            </a:r>
          </a:p>
          <a:p>
            <a:pPr eaLnBrk="1" hangingPunct="1">
              <a:lnSpc>
                <a:spcPct val="80000"/>
              </a:lnSpc>
            </a:pPr>
            <a:endParaRPr lang="zh-CN" altLang="en-US" sz="1200" b="1" dirty="0"/>
          </a:p>
          <a:p>
            <a:pPr eaLnBrk="1" hangingPunct="1">
              <a:lnSpc>
                <a:spcPct val="80000"/>
              </a:lnSpc>
            </a:pPr>
            <a:r>
              <a:rPr lang="zh-CN" altLang="en-US" sz="1200" b="1" dirty="0"/>
              <a:t>颁发双证：经理资格证</a:t>
            </a:r>
            <a:r>
              <a:rPr lang="en-US" altLang="zh-CN" sz="1200" b="1" dirty="0"/>
              <a:t>+MBA</a:t>
            </a:r>
            <a:r>
              <a:rPr lang="zh-CN" altLang="en-US" sz="1200" b="1" dirty="0"/>
              <a:t>研修证</a:t>
            </a:r>
            <a:r>
              <a:rPr lang="en-US" altLang="zh-CN" sz="1200" b="1" dirty="0"/>
              <a:t>+</a:t>
            </a:r>
            <a:r>
              <a:rPr lang="zh-CN" altLang="en-US" sz="1200" b="1" dirty="0"/>
              <a:t>全套学籍档案</a:t>
            </a:r>
          </a:p>
          <a:p>
            <a:pPr eaLnBrk="1" hangingPunct="1">
              <a:lnSpc>
                <a:spcPct val="80000"/>
              </a:lnSpc>
            </a:pPr>
            <a:r>
              <a:rPr lang="zh-CN" altLang="en-US" sz="1200" b="1" dirty="0"/>
              <a:t>收费标准  ：</a:t>
            </a:r>
            <a:r>
              <a:rPr lang="zh-CN" altLang="en-US" sz="1800" b="1" dirty="0"/>
              <a:t>仅收取</a:t>
            </a:r>
            <a:r>
              <a:rPr lang="en-US" altLang="zh-CN" sz="1800" b="1" dirty="0"/>
              <a:t>1280</a:t>
            </a:r>
            <a:r>
              <a:rPr lang="zh-CN" altLang="en-US" sz="1800" b="1" dirty="0"/>
              <a:t>元</a:t>
            </a:r>
            <a:r>
              <a:rPr lang="zh-CN" altLang="en-US" sz="1200" b="1" dirty="0"/>
              <a:t>       招生网址： </a:t>
            </a:r>
            <a:r>
              <a:rPr lang="en-US" altLang="zh-CN" b="1" dirty="0">
                <a:hlinkClick r:id="rId2"/>
              </a:rPr>
              <a:t>www.mhjy.net</a:t>
            </a:r>
            <a:endParaRPr lang="en-US" altLang="zh-CN" b="1" dirty="0"/>
          </a:p>
          <a:p>
            <a:pPr eaLnBrk="1" hangingPunct="1">
              <a:lnSpc>
                <a:spcPct val="80000"/>
              </a:lnSpc>
              <a:buFontTx/>
              <a:buNone/>
            </a:pPr>
            <a:r>
              <a:rPr lang="en-US" altLang="zh-CN" b="1" dirty="0"/>
              <a:t>    </a:t>
            </a:r>
            <a:r>
              <a:rPr lang="zh-CN" altLang="en-US" sz="1200" b="1" dirty="0"/>
              <a:t>报名电话：</a:t>
            </a:r>
            <a:r>
              <a:rPr lang="en-US" altLang="zh-CN" sz="1200" b="1" dirty="0"/>
              <a:t>13684609885    0451—88342620 </a:t>
            </a:r>
          </a:p>
          <a:p>
            <a:pPr eaLnBrk="1" hangingPunct="1">
              <a:lnSpc>
                <a:spcPct val="80000"/>
              </a:lnSpc>
              <a:buFontTx/>
              <a:buNone/>
            </a:pPr>
            <a:r>
              <a:rPr lang="en-US" altLang="zh-CN" sz="1200" b="1" dirty="0"/>
              <a:t>        </a:t>
            </a:r>
            <a:r>
              <a:rPr lang="zh-CN" altLang="en-US" sz="1200" b="1" dirty="0"/>
              <a:t>微信公众号：</a:t>
            </a:r>
            <a:r>
              <a:rPr lang="en-US" altLang="zh-CN" sz="1200" b="1" dirty="0"/>
              <a:t>MHJY1998   </a:t>
            </a:r>
            <a:r>
              <a:rPr lang="zh-CN" altLang="en-US" sz="1200" b="1" dirty="0"/>
              <a:t>微信客服：</a:t>
            </a:r>
            <a:r>
              <a:rPr lang="en-US" altLang="zh-CN" sz="1200" b="1" dirty="0"/>
              <a:t>122285053    </a:t>
            </a:r>
            <a:r>
              <a:rPr lang="zh-CN" altLang="en-US" sz="1200" b="1" dirty="0"/>
              <a:t>咨询邮箱：</a:t>
            </a:r>
            <a:r>
              <a:rPr lang="en-US" altLang="zh-CN" sz="1200" b="1" dirty="0">
                <a:hlinkClick r:id="rId3"/>
              </a:rPr>
              <a:t>xchy007@163.com</a:t>
            </a:r>
            <a:r>
              <a:rPr lang="en-US" altLang="zh-CN" sz="1200" b="1" dirty="0"/>
              <a:t>   </a:t>
            </a:r>
          </a:p>
          <a:p>
            <a:pPr eaLnBrk="1" hangingPunct="1">
              <a:lnSpc>
                <a:spcPct val="80000"/>
              </a:lnSpc>
              <a:buFontTx/>
              <a:buNone/>
            </a:pPr>
            <a:r>
              <a:rPr lang="en-US" altLang="zh-CN" sz="1200" b="1" dirty="0"/>
              <a:t>        </a:t>
            </a:r>
            <a:r>
              <a:rPr lang="zh-CN" altLang="en-US" sz="1200" b="1" dirty="0"/>
              <a:t>咨询教师</a:t>
            </a:r>
            <a:r>
              <a:rPr lang="en-US" altLang="zh-CN" sz="1200" b="1" dirty="0"/>
              <a:t>: </a:t>
            </a:r>
            <a:r>
              <a:rPr lang="zh-CN" altLang="en-US" sz="1200" b="1" dirty="0"/>
              <a:t>王海涛 郑毅 </a:t>
            </a:r>
          </a:p>
          <a:p>
            <a:pPr algn="r" eaLnBrk="1" hangingPunct="1">
              <a:lnSpc>
                <a:spcPct val="80000"/>
              </a:lnSpc>
              <a:buFontTx/>
              <a:buNone/>
            </a:pPr>
            <a:r>
              <a:rPr lang="zh-CN" altLang="en-US" sz="1350" b="1" dirty="0"/>
              <a:t>颁证单位：中国经济管理大学</a:t>
            </a:r>
          </a:p>
          <a:p>
            <a:pPr algn="r" eaLnBrk="1" hangingPunct="1">
              <a:lnSpc>
                <a:spcPct val="80000"/>
              </a:lnSpc>
            </a:pPr>
            <a:r>
              <a:rPr lang="zh-CN" altLang="en-US" sz="1350" b="1" dirty="0"/>
              <a:t>主办单位：哈尔滨美华企业管理有限公司</a:t>
            </a:r>
            <a:endParaRPr lang="en-US" altLang="zh-CN" sz="1350" b="1" dirty="0"/>
          </a:p>
        </p:txBody>
      </p:sp>
      <p:sp>
        <p:nvSpPr>
          <p:cNvPr id="2051" name="WordArt 4">
            <a:extLst>
              <a:ext uri="{FF2B5EF4-FFF2-40B4-BE49-F238E27FC236}">
                <a16:creationId xmlns:a16="http://schemas.microsoft.com/office/drawing/2014/main" id="{40994623-BF2E-4ADD-A560-D65E16D71DBB}"/>
              </a:ext>
            </a:extLst>
          </p:cNvPr>
          <p:cNvSpPr>
            <a:spLocks noChangeArrowheads="1" noChangeShapeType="1" noTextEdit="1"/>
          </p:cNvSpPr>
          <p:nvPr/>
        </p:nvSpPr>
        <p:spPr bwMode="auto">
          <a:xfrm flipH="1">
            <a:off x="10197704" y="4030266"/>
            <a:ext cx="161925" cy="309563"/>
          </a:xfrm>
          <a:prstGeom prst="rect">
            <a:avLst/>
          </a:prstGeom>
        </p:spPr>
        <p:txBody>
          <a:bodyPr wrap="none" fromWordArt="1">
            <a:prstTxWarp prst="textSlantUp">
              <a:avLst>
                <a:gd name="adj" fmla="val 32056"/>
              </a:avLst>
            </a:prstTxWarp>
          </a:bodyPr>
          <a:lstStyle/>
          <a:p>
            <a:pPr algn="ctr"/>
            <a:endParaRPr lang="zh-CN" altLang="en-US" sz="1350"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0F798634-0E08-487F-A469-9AE5CE0A71F7}"/>
              </a:ext>
            </a:extLst>
          </p:cNvPr>
          <p:cNvSpPr>
            <a:spLocks noGrp="1" noChangeArrowheads="1"/>
          </p:cNvSpPr>
          <p:nvPr>
            <p:ph type="title"/>
          </p:nvPr>
        </p:nvSpPr>
        <p:spPr/>
        <p:txBody>
          <a:bodyPr/>
          <a:lstStyle/>
          <a:p>
            <a:pPr eaLnBrk="1" hangingPunct="1"/>
            <a:br>
              <a:rPr lang="en-US" altLang="zh-CN" sz="3000">
                <a:solidFill>
                  <a:srgbClr val="FF0000"/>
                </a:solidFill>
              </a:rPr>
            </a:br>
            <a:endParaRPr lang="en-US" altLang="zh-CN" sz="3000">
              <a:solidFill>
                <a:srgbClr val="FF0000"/>
              </a:solidFill>
            </a:endParaRPr>
          </a:p>
        </p:txBody>
      </p:sp>
      <p:sp>
        <p:nvSpPr>
          <p:cNvPr id="3080" name="WordArt 8">
            <a:extLst>
              <a:ext uri="{FF2B5EF4-FFF2-40B4-BE49-F238E27FC236}">
                <a16:creationId xmlns:a16="http://schemas.microsoft.com/office/drawing/2014/main" id="{A6F5C521-9032-47A1-912D-A7ED97CC7AF1}"/>
              </a:ext>
            </a:extLst>
          </p:cNvPr>
          <p:cNvSpPr>
            <a:spLocks noChangeArrowheads="1" noChangeShapeType="1" noTextEdit="1"/>
          </p:cNvSpPr>
          <p:nvPr/>
        </p:nvSpPr>
        <p:spPr bwMode="auto">
          <a:xfrm>
            <a:off x="1439466" y="267875"/>
            <a:ext cx="6079352" cy="750099"/>
          </a:xfrm>
          <a:prstGeom prst="rect">
            <a:avLst/>
          </a:prstGeom>
        </p:spPr>
        <p:txBody>
          <a:bodyPr wrap="none" fromWordArt="1">
            <a:prstTxWarp prst="textPlain">
              <a:avLst>
                <a:gd name="adj" fmla="val 50000"/>
              </a:avLst>
            </a:prstTxWarp>
          </a:bodyPr>
          <a:lstStyle/>
          <a:p>
            <a:pPr algn="ctr" eaLnBrk="1" hangingPunct="1">
              <a:defRPr/>
            </a:pPr>
            <a:r>
              <a:rPr lang="zh-CN" altLang="en-US" sz="2700" b="1" kern="10" dirty="0">
                <a:ln w="9525">
                  <a:solidFill>
                    <a:srgbClr val="FF0000"/>
                  </a:solidFill>
                  <a:round/>
                  <a:headEnd/>
                  <a:tailEnd/>
                </a:ln>
                <a:solidFill>
                  <a:srgbClr val="FF0000"/>
                </a:solidFill>
                <a:latin typeface="黑体"/>
                <a:ea typeface="黑体"/>
              </a:rPr>
              <a:t>全国迷你型</a:t>
            </a:r>
            <a:r>
              <a:rPr lang="en-US" altLang="zh-CN" sz="2700" b="1" kern="10" dirty="0">
                <a:ln w="9525">
                  <a:solidFill>
                    <a:srgbClr val="FF0000"/>
                  </a:solidFill>
                  <a:round/>
                  <a:headEnd/>
                  <a:tailEnd/>
                </a:ln>
                <a:solidFill>
                  <a:srgbClr val="FF0000"/>
                </a:solidFill>
                <a:latin typeface="黑体"/>
                <a:ea typeface="黑体"/>
              </a:rPr>
              <a:t>MBA</a:t>
            </a:r>
            <a:r>
              <a:rPr lang="zh-CN" altLang="en-US" sz="2700" b="1" kern="10" dirty="0">
                <a:ln w="9525">
                  <a:solidFill>
                    <a:srgbClr val="FF0000"/>
                  </a:solidFill>
                  <a:round/>
                  <a:headEnd/>
                  <a:tailEnd/>
                </a:ln>
                <a:solidFill>
                  <a:srgbClr val="FF0000"/>
                </a:solidFill>
                <a:latin typeface="黑体"/>
                <a:ea typeface="黑体"/>
              </a:rPr>
              <a:t>职业经理双证班</a:t>
            </a:r>
          </a:p>
        </p:txBody>
      </p:sp>
      <p:pic>
        <p:nvPicPr>
          <p:cNvPr id="2054" name="图片 2" descr="一些文字和图案&#10;&#10;描述已自动生成">
            <a:extLst>
              <a:ext uri="{FF2B5EF4-FFF2-40B4-BE49-F238E27FC236}">
                <a16:creationId xmlns:a16="http://schemas.microsoft.com/office/drawing/2014/main" id="{EE2CD368-A61D-4037-B3A9-F8BFBD0A6C3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3014" y="3630386"/>
            <a:ext cx="978694" cy="978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640122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603312" y="361152"/>
            <a:ext cx="1763205" cy="646331"/>
          </a:xfrm>
          <a:prstGeom prst="rect">
            <a:avLst/>
          </a:prstGeom>
          <a:noFill/>
        </p:spPr>
        <p:txBody>
          <a:bodyPr wrap="square" rtlCol="0">
            <a:spAutoFit/>
          </a:bodyPr>
          <a:lstStyle/>
          <a:p>
            <a:pPr algn="ctr"/>
            <a:r>
              <a:rPr lang="zh-CN" altLang="en-US" sz="3600" b="1" dirty="0">
                <a:solidFill>
                  <a:schemeClr val="tx2"/>
                </a:solidFill>
                <a:latin typeface="+mn-ea"/>
              </a:rPr>
              <a:t>目录</a:t>
            </a:r>
            <a:endParaRPr lang="zh-CN" altLang="zh-CN" sz="3600" b="1" dirty="0">
              <a:solidFill>
                <a:schemeClr val="tx2"/>
              </a:solidFill>
              <a:latin typeface="+mn-ea"/>
            </a:endParaRPr>
          </a:p>
        </p:txBody>
      </p:sp>
      <p:sp>
        <p:nvSpPr>
          <p:cNvPr id="5" name="AutoShape 4"/>
          <p:cNvSpPr>
            <a:spLocks noChangeArrowheads="1"/>
          </p:cNvSpPr>
          <p:nvPr/>
        </p:nvSpPr>
        <p:spPr bwMode="auto">
          <a:xfrm>
            <a:off x="1676400" y="1157288"/>
            <a:ext cx="6324600" cy="495300"/>
          </a:xfrm>
          <a:prstGeom prst="roundRect">
            <a:avLst>
              <a:gd name="adj" fmla="val 16667"/>
            </a:avLst>
          </a:prstGeom>
          <a:gradFill rotWithShape="1">
            <a:gsLst>
              <a:gs pos="0">
                <a:schemeClr val="accent2"/>
              </a:gs>
              <a:gs pos="50000">
                <a:schemeClr val="accent2">
                  <a:gamma/>
                  <a:tint val="21176"/>
                  <a:invGamma/>
                </a:schemeClr>
              </a:gs>
              <a:gs pos="100000">
                <a:schemeClr val="accent2"/>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6" name="Text Box 5"/>
          <p:cNvSpPr txBox="1">
            <a:spLocks noChangeArrowheads="1"/>
          </p:cNvSpPr>
          <p:nvPr/>
        </p:nvSpPr>
        <p:spPr bwMode="auto">
          <a:xfrm>
            <a:off x="1981200" y="1185352"/>
            <a:ext cx="49752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招聘概述</a:t>
            </a:r>
          </a:p>
        </p:txBody>
      </p:sp>
      <p:sp>
        <p:nvSpPr>
          <p:cNvPr id="7" name="AutoShape 6"/>
          <p:cNvSpPr>
            <a:spLocks noChangeArrowheads="1"/>
          </p:cNvSpPr>
          <p:nvPr/>
        </p:nvSpPr>
        <p:spPr bwMode="auto">
          <a:xfrm>
            <a:off x="1697038" y="1875746"/>
            <a:ext cx="6303962" cy="495300"/>
          </a:xfrm>
          <a:prstGeom prst="roundRect">
            <a:avLst>
              <a:gd name="adj" fmla="val 16667"/>
            </a:avLst>
          </a:prstGeom>
          <a:gradFill rotWithShape="1">
            <a:gsLst>
              <a:gs pos="0">
                <a:schemeClr val="accent1"/>
              </a:gs>
              <a:gs pos="50000">
                <a:schemeClr val="accent1">
                  <a:gamma/>
                  <a:tint val="21176"/>
                  <a:invGamma/>
                </a:schemeClr>
              </a:gs>
              <a:gs pos="100000">
                <a:schemeClr val="accent1"/>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8" name="Text Box 7"/>
          <p:cNvSpPr txBox="1">
            <a:spLocks noChangeArrowheads="1"/>
          </p:cNvSpPr>
          <p:nvPr/>
        </p:nvSpPr>
        <p:spPr bwMode="auto">
          <a:xfrm>
            <a:off x="1981201" y="1903810"/>
            <a:ext cx="57356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solidFill>
                  <a:srgbClr val="000000"/>
                </a:solidFill>
                <a:latin typeface="+mn-ea"/>
                <a:ea typeface="+mn-ea"/>
              </a:rPr>
              <a:t>招聘需求分析</a:t>
            </a:r>
            <a:endParaRPr lang="zh-CN" altLang="en-US" sz="2400" dirty="0">
              <a:latin typeface="+mn-ea"/>
              <a:ea typeface="+mn-ea"/>
            </a:endParaRPr>
          </a:p>
        </p:txBody>
      </p:sp>
      <p:sp>
        <p:nvSpPr>
          <p:cNvPr id="9" name="Text Box 8"/>
          <p:cNvSpPr txBox="1">
            <a:spLocks noChangeArrowheads="1"/>
          </p:cNvSpPr>
          <p:nvPr/>
        </p:nvSpPr>
        <p:spPr bwMode="auto">
          <a:xfrm>
            <a:off x="1447506" y="1853124"/>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zh-CN" sz="2400">
                <a:solidFill>
                  <a:schemeClr val="bg1"/>
                </a:solidFill>
              </a:rPr>
              <a:t>2</a:t>
            </a:r>
          </a:p>
        </p:txBody>
      </p:sp>
      <p:sp>
        <p:nvSpPr>
          <p:cNvPr id="10" name="AutoShape 9"/>
          <p:cNvSpPr>
            <a:spLocks noChangeArrowheads="1"/>
          </p:cNvSpPr>
          <p:nvPr/>
        </p:nvSpPr>
        <p:spPr bwMode="auto">
          <a:xfrm>
            <a:off x="1677988" y="2557464"/>
            <a:ext cx="6326187" cy="533400"/>
          </a:xfrm>
          <a:prstGeom prst="roundRect">
            <a:avLst>
              <a:gd name="adj" fmla="val 16667"/>
            </a:avLst>
          </a:prstGeom>
          <a:gradFill rotWithShape="1">
            <a:gsLst>
              <a:gs pos="0">
                <a:schemeClr val="tx2"/>
              </a:gs>
              <a:gs pos="50000">
                <a:schemeClr val="tx2">
                  <a:gamma/>
                  <a:tint val="21176"/>
                  <a:invGamma/>
                </a:schemeClr>
              </a:gs>
              <a:gs pos="100000">
                <a:schemeClr val="tx2"/>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11" name="Text Box 10"/>
          <p:cNvSpPr txBox="1">
            <a:spLocks noChangeArrowheads="1"/>
          </p:cNvSpPr>
          <p:nvPr/>
        </p:nvSpPr>
        <p:spPr bwMode="auto">
          <a:xfrm>
            <a:off x="1981200" y="2601178"/>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招聘流程设计</a:t>
            </a:r>
          </a:p>
        </p:txBody>
      </p:sp>
      <p:sp>
        <p:nvSpPr>
          <p:cNvPr id="12" name="AutoShape 11"/>
          <p:cNvSpPr>
            <a:spLocks noChangeArrowheads="1"/>
          </p:cNvSpPr>
          <p:nvPr/>
        </p:nvSpPr>
        <p:spPr bwMode="auto">
          <a:xfrm>
            <a:off x="1752600" y="3297695"/>
            <a:ext cx="6248400" cy="533400"/>
          </a:xfrm>
          <a:prstGeom prst="roundRect">
            <a:avLst>
              <a:gd name="adj" fmla="val 16667"/>
            </a:avLst>
          </a:prstGeom>
          <a:gradFill rotWithShape="1">
            <a:gsLst>
              <a:gs pos="0">
                <a:schemeClr val="folHlink"/>
              </a:gs>
              <a:gs pos="50000">
                <a:schemeClr val="folHlink">
                  <a:gamma/>
                  <a:tint val="21176"/>
                  <a:invGamma/>
                </a:schemeClr>
              </a:gs>
              <a:gs pos="100000">
                <a:schemeClr val="folHlink"/>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13" name="Text Box 12"/>
          <p:cNvSpPr txBox="1">
            <a:spLocks noChangeArrowheads="1"/>
          </p:cNvSpPr>
          <p:nvPr/>
        </p:nvSpPr>
        <p:spPr bwMode="auto">
          <a:xfrm>
            <a:off x="1981200" y="3352175"/>
            <a:ext cx="609600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招聘效果的评估与反馈</a:t>
            </a:r>
          </a:p>
        </p:txBody>
      </p:sp>
      <p:sp>
        <p:nvSpPr>
          <p:cNvPr id="14" name="AutoShape 14"/>
          <p:cNvSpPr>
            <a:spLocks noChangeArrowheads="1"/>
          </p:cNvSpPr>
          <p:nvPr/>
        </p:nvSpPr>
        <p:spPr bwMode="auto">
          <a:xfrm>
            <a:off x="1143000" y="1085850"/>
            <a:ext cx="914400" cy="628650"/>
          </a:xfrm>
          <a:prstGeom prst="diamond">
            <a:avLst/>
          </a:prstGeom>
          <a:solidFill>
            <a:schemeClr val="accent2"/>
          </a:solidFill>
          <a:ln w="25400">
            <a:solidFill>
              <a:schemeClr val="bg1"/>
            </a:solidFill>
            <a:miter lim="800000"/>
            <a:headEnd/>
            <a:tailEnd/>
          </a:ln>
        </p:spPr>
        <p:txBody>
          <a:bodyPr wrap="none" anchor="ctr"/>
          <a:lstStyle/>
          <a:p>
            <a:endParaRPr lang="zh-CN" altLang="en-US"/>
          </a:p>
        </p:txBody>
      </p:sp>
      <p:sp>
        <p:nvSpPr>
          <p:cNvPr id="15" name="AutoShape 15"/>
          <p:cNvSpPr>
            <a:spLocks noChangeArrowheads="1"/>
          </p:cNvSpPr>
          <p:nvPr/>
        </p:nvSpPr>
        <p:spPr bwMode="auto">
          <a:xfrm>
            <a:off x="1171575" y="1747158"/>
            <a:ext cx="914400" cy="628650"/>
          </a:xfrm>
          <a:prstGeom prst="diamond">
            <a:avLst/>
          </a:prstGeom>
          <a:solidFill>
            <a:schemeClr val="accent1"/>
          </a:solidFill>
          <a:ln w="25400">
            <a:solidFill>
              <a:schemeClr val="bg1"/>
            </a:solidFill>
            <a:miter lim="800000"/>
            <a:headEnd/>
            <a:tailEnd/>
          </a:ln>
        </p:spPr>
        <p:txBody>
          <a:bodyPr wrap="none" anchor="ctr"/>
          <a:lstStyle/>
          <a:p>
            <a:endParaRPr lang="zh-CN" altLang="en-US"/>
          </a:p>
        </p:txBody>
      </p:sp>
      <p:sp>
        <p:nvSpPr>
          <p:cNvPr id="16" name="AutoShape 16"/>
          <p:cNvSpPr>
            <a:spLocks noChangeArrowheads="1"/>
          </p:cNvSpPr>
          <p:nvPr/>
        </p:nvSpPr>
        <p:spPr bwMode="auto">
          <a:xfrm>
            <a:off x="1143000" y="2476502"/>
            <a:ext cx="914400" cy="685800"/>
          </a:xfrm>
          <a:prstGeom prst="diamond">
            <a:avLst/>
          </a:prstGeom>
          <a:solidFill>
            <a:schemeClr val="tx2"/>
          </a:solidFill>
          <a:ln w="25400">
            <a:solidFill>
              <a:schemeClr val="bg1"/>
            </a:solidFill>
            <a:miter lim="800000"/>
            <a:headEnd/>
            <a:tailEnd/>
          </a:ln>
        </p:spPr>
        <p:txBody>
          <a:bodyPr wrap="none" anchor="ctr"/>
          <a:lstStyle/>
          <a:p>
            <a:endParaRPr lang="zh-CN" altLang="en-US"/>
          </a:p>
        </p:txBody>
      </p:sp>
      <p:sp>
        <p:nvSpPr>
          <p:cNvPr id="17" name="AutoShape 17"/>
          <p:cNvSpPr>
            <a:spLocks noChangeArrowheads="1"/>
          </p:cNvSpPr>
          <p:nvPr/>
        </p:nvSpPr>
        <p:spPr bwMode="auto">
          <a:xfrm>
            <a:off x="1143000" y="3216732"/>
            <a:ext cx="914400" cy="628650"/>
          </a:xfrm>
          <a:prstGeom prst="diamond">
            <a:avLst/>
          </a:prstGeom>
          <a:solidFill>
            <a:schemeClr val="folHlink"/>
          </a:solidFill>
          <a:ln w="25400">
            <a:solidFill>
              <a:schemeClr val="bg1"/>
            </a:solidFill>
            <a:miter lim="800000"/>
            <a:headEnd/>
            <a:tailEnd/>
          </a:ln>
        </p:spPr>
        <p:txBody>
          <a:bodyPr wrap="none" anchor="ctr"/>
          <a:lstStyle/>
          <a:p>
            <a:endParaRPr lang="zh-CN" altLang="en-US"/>
          </a:p>
        </p:txBody>
      </p:sp>
      <p:sp>
        <p:nvSpPr>
          <p:cNvPr id="18" name="Text Box 18"/>
          <p:cNvSpPr txBox="1">
            <a:spLocks noChangeArrowheads="1"/>
          </p:cNvSpPr>
          <p:nvPr/>
        </p:nvSpPr>
        <p:spPr bwMode="auto">
          <a:xfrm>
            <a:off x="1415145" y="1164773"/>
            <a:ext cx="4095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1</a:t>
            </a:r>
          </a:p>
        </p:txBody>
      </p:sp>
      <p:sp>
        <p:nvSpPr>
          <p:cNvPr id="19" name="Text Box 19"/>
          <p:cNvSpPr txBox="1">
            <a:spLocks noChangeArrowheads="1"/>
          </p:cNvSpPr>
          <p:nvPr/>
        </p:nvSpPr>
        <p:spPr bwMode="auto">
          <a:xfrm>
            <a:off x="1421948" y="1826081"/>
            <a:ext cx="423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2</a:t>
            </a:r>
          </a:p>
        </p:txBody>
      </p:sp>
      <p:sp>
        <p:nvSpPr>
          <p:cNvPr id="20" name="Text Box 20"/>
          <p:cNvSpPr txBox="1">
            <a:spLocks noChangeArrowheads="1"/>
          </p:cNvSpPr>
          <p:nvPr/>
        </p:nvSpPr>
        <p:spPr bwMode="auto">
          <a:xfrm>
            <a:off x="1382489" y="2590803"/>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3</a:t>
            </a:r>
          </a:p>
        </p:txBody>
      </p:sp>
      <p:sp>
        <p:nvSpPr>
          <p:cNvPr id="21" name="Text Box 21"/>
          <p:cNvSpPr txBox="1">
            <a:spLocks noChangeArrowheads="1"/>
          </p:cNvSpPr>
          <p:nvPr/>
        </p:nvSpPr>
        <p:spPr bwMode="auto">
          <a:xfrm>
            <a:off x="1393373" y="3295655"/>
            <a:ext cx="423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4</a:t>
            </a:r>
          </a:p>
        </p:txBody>
      </p:sp>
    </p:spTree>
    <p:extLst>
      <p:ext uri="{BB962C8B-B14F-4D97-AF65-F5344CB8AC3E}">
        <p14:creationId xmlns:p14="http://schemas.microsoft.com/office/powerpoint/2010/main" val="405006372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1.1  </a:t>
            </a:r>
            <a:r>
              <a:rPr kumimoji="1" lang="zh-CN" altLang="en-US" sz="2800" b="1" dirty="0">
                <a:solidFill>
                  <a:schemeClr val="bg1"/>
                </a:solidFill>
                <a:latin typeface="+mn-ea"/>
              </a:rPr>
              <a:t>招聘概述</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702206"/>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1.1.1</a:t>
            </a:r>
            <a:r>
              <a:rPr lang="zh-CN" altLang="en-US" sz="2400" b="1" dirty="0">
                <a:solidFill>
                  <a:schemeClr val="bg1"/>
                </a:solidFill>
                <a:latin typeface="微软雅黑 Light" panose="020B0502040204020203" pitchFamily="34" charset="-122"/>
                <a:ea typeface="微软雅黑 Light" panose="020B0502040204020203" pitchFamily="34" charset="-122"/>
              </a:rPr>
              <a:t>　招聘的含义</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所谓招聘，是指企业采取一些科学的方法，寻找、吸引具备资格的个体，并从中选出适宜人员予以录用的管理过程。</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招聘是一个企业人力资源的获取和准备阶段，包括吸引、甄选和录用三个相对独立又密切相关的过程。</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招聘工作是企业人力资源管理中最基本的日常管理活动，它在人力资源管理中具有重要意义。</a:t>
            </a:r>
          </a:p>
        </p:txBody>
      </p:sp>
    </p:spTree>
    <p:extLst>
      <p:ext uri="{BB962C8B-B14F-4D97-AF65-F5344CB8AC3E}">
        <p14:creationId xmlns:p14="http://schemas.microsoft.com/office/powerpoint/2010/main" val="231724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1.1  </a:t>
            </a:r>
            <a:r>
              <a:rPr kumimoji="1" lang="zh-CN" altLang="en-US" sz="2800" b="1" dirty="0">
                <a:solidFill>
                  <a:schemeClr val="bg1"/>
                </a:solidFill>
                <a:latin typeface="+mn-ea"/>
              </a:rPr>
              <a:t>招聘概述</a:t>
            </a:r>
            <a:endParaRPr kumimoji="1" lang="en-US" altLang="zh-CN" sz="3600" b="1" dirty="0">
              <a:solidFill>
                <a:schemeClr val="bg1"/>
              </a:solidFill>
              <a:latin typeface="+mn-ea"/>
            </a:endParaRPr>
          </a:p>
        </p:txBody>
      </p:sp>
      <p:sp>
        <p:nvSpPr>
          <p:cNvPr id="22" name="文本占位符 2"/>
          <p:cNvSpPr txBox="1">
            <a:spLocks/>
          </p:cNvSpPr>
          <p:nvPr/>
        </p:nvSpPr>
        <p:spPr>
          <a:xfrm>
            <a:off x="323386" y="914399"/>
            <a:ext cx="8329960" cy="4060372"/>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1.1.2</a:t>
            </a:r>
            <a:r>
              <a:rPr lang="zh-CN" altLang="en-US" sz="2400" b="1" dirty="0">
                <a:solidFill>
                  <a:schemeClr val="bg1"/>
                </a:solidFill>
                <a:latin typeface="微软雅黑 Light" panose="020B0502040204020203" pitchFamily="34" charset="-122"/>
                <a:ea typeface="微软雅黑 Light" panose="020B0502040204020203" pitchFamily="34" charset="-122"/>
              </a:rPr>
              <a:t>　招聘的目的</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招聘的直接目的</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1</a:t>
            </a:r>
            <a:r>
              <a:rPr lang="zh-CN" altLang="en-US" b="1" dirty="0">
                <a:solidFill>
                  <a:schemeClr val="bg1"/>
                </a:solidFill>
                <a:latin typeface="微软雅黑 Light" panose="020B0502040204020203" pitchFamily="34" charset="-122"/>
                <a:ea typeface="微软雅黑 Light" panose="020B0502040204020203" pitchFamily="34" charset="-122"/>
              </a:rPr>
              <a:t>）适当的时间（</a:t>
            </a:r>
            <a:r>
              <a:rPr lang="en-US" altLang="zh-CN" b="1" dirty="0">
                <a:solidFill>
                  <a:schemeClr val="bg1"/>
                </a:solidFill>
                <a:latin typeface="微软雅黑 Light" panose="020B0502040204020203" pitchFamily="34" charset="-122"/>
                <a:ea typeface="微软雅黑 Light" panose="020B0502040204020203" pitchFamily="34" charset="-122"/>
              </a:rPr>
              <a:t>right time</a:t>
            </a:r>
            <a:r>
              <a:rPr lang="zh-CN" altLang="en-US" b="1" dirty="0">
                <a:solidFill>
                  <a:schemeClr val="bg1"/>
                </a:solidFill>
                <a:latin typeface="微软雅黑 Light" panose="020B0502040204020203" pitchFamily="34" charset="-122"/>
                <a:ea typeface="微软雅黑 Light" panose="020B0502040204020203" pitchFamily="34" charset="-122"/>
              </a:rPr>
              <a:t>）。</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2</a:t>
            </a:r>
            <a:r>
              <a:rPr lang="zh-CN" altLang="en-US" b="1" dirty="0">
                <a:solidFill>
                  <a:schemeClr val="bg1"/>
                </a:solidFill>
                <a:latin typeface="微软雅黑 Light" panose="020B0502040204020203" pitchFamily="34" charset="-122"/>
                <a:ea typeface="微软雅黑 Light" panose="020B0502040204020203" pitchFamily="34" charset="-122"/>
              </a:rPr>
              <a:t>）合适的渠道（</a:t>
            </a:r>
            <a:r>
              <a:rPr lang="en-US" altLang="zh-CN" b="1" dirty="0">
                <a:solidFill>
                  <a:schemeClr val="bg1"/>
                </a:solidFill>
                <a:latin typeface="微软雅黑 Light" panose="020B0502040204020203" pitchFamily="34" charset="-122"/>
                <a:ea typeface="微软雅黑 Light" panose="020B0502040204020203" pitchFamily="34" charset="-122"/>
              </a:rPr>
              <a:t>right source</a:t>
            </a:r>
            <a:r>
              <a:rPr lang="zh-CN" altLang="en-US" b="1" dirty="0">
                <a:solidFill>
                  <a:schemeClr val="bg1"/>
                </a:solidFill>
                <a:latin typeface="微软雅黑 Light" panose="020B0502040204020203" pitchFamily="34" charset="-122"/>
                <a:ea typeface="微软雅黑 Light" panose="020B0502040204020203" pitchFamily="34" charset="-122"/>
              </a:rPr>
              <a:t>）。</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3</a:t>
            </a:r>
            <a:r>
              <a:rPr lang="zh-CN" altLang="en-US" b="1" dirty="0">
                <a:solidFill>
                  <a:schemeClr val="bg1"/>
                </a:solidFill>
                <a:latin typeface="微软雅黑 Light" panose="020B0502040204020203" pitchFamily="34" charset="-122"/>
                <a:ea typeface="微软雅黑 Light" panose="020B0502040204020203" pitchFamily="34" charset="-122"/>
              </a:rPr>
              <a:t>）合适的人员（</a:t>
            </a:r>
            <a:r>
              <a:rPr lang="en-US" altLang="zh-CN" b="1" dirty="0">
                <a:solidFill>
                  <a:schemeClr val="bg1"/>
                </a:solidFill>
                <a:latin typeface="微软雅黑 Light" panose="020B0502040204020203" pitchFamily="34" charset="-122"/>
                <a:ea typeface="微软雅黑 Light" panose="020B0502040204020203" pitchFamily="34" charset="-122"/>
              </a:rPr>
              <a:t>right people</a:t>
            </a:r>
            <a:r>
              <a:rPr lang="zh-CN" altLang="en-US" b="1" dirty="0">
                <a:solidFill>
                  <a:schemeClr val="bg1"/>
                </a:solidFill>
                <a:latin typeface="微软雅黑 Light" panose="020B0502040204020203" pitchFamily="34" charset="-122"/>
                <a:ea typeface="微软雅黑 Light" panose="020B0502040204020203" pitchFamily="34" charset="-122"/>
              </a:rPr>
              <a:t>）。</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4</a:t>
            </a:r>
            <a:r>
              <a:rPr lang="zh-CN" altLang="en-US" b="1" dirty="0">
                <a:solidFill>
                  <a:schemeClr val="bg1"/>
                </a:solidFill>
                <a:latin typeface="微软雅黑 Light" panose="020B0502040204020203" pitchFamily="34" charset="-122"/>
                <a:ea typeface="微软雅黑 Light" panose="020B0502040204020203" pitchFamily="34" charset="-122"/>
              </a:rPr>
              <a:t>）适当的职位（</a:t>
            </a:r>
            <a:r>
              <a:rPr lang="en-US" altLang="zh-CN" b="1" dirty="0">
                <a:solidFill>
                  <a:schemeClr val="bg1"/>
                </a:solidFill>
                <a:latin typeface="微软雅黑 Light" panose="020B0502040204020203" pitchFamily="34" charset="-122"/>
                <a:ea typeface="微软雅黑 Light" panose="020B0502040204020203" pitchFamily="34" charset="-122"/>
              </a:rPr>
              <a:t>right job</a:t>
            </a:r>
            <a:r>
              <a:rPr lang="zh-CN" altLang="en-US" b="1" dirty="0">
                <a:solidFill>
                  <a:schemeClr val="bg1"/>
                </a:solidFill>
                <a:latin typeface="微软雅黑 Light" panose="020B0502040204020203" pitchFamily="34" charset="-122"/>
                <a:ea typeface="微软雅黑 Light" panose="020B0502040204020203" pitchFamily="34" charset="-122"/>
              </a:rPr>
              <a:t>）。</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5</a:t>
            </a:r>
            <a:r>
              <a:rPr lang="zh-CN" altLang="en-US" b="1" dirty="0">
                <a:solidFill>
                  <a:schemeClr val="bg1"/>
                </a:solidFill>
                <a:latin typeface="微软雅黑 Light" panose="020B0502040204020203" pitchFamily="34" charset="-122"/>
                <a:ea typeface="微软雅黑 Light" panose="020B0502040204020203" pitchFamily="34" charset="-122"/>
              </a:rPr>
              <a:t>）适当的成本（</a:t>
            </a:r>
            <a:r>
              <a:rPr lang="en-US" altLang="zh-CN" b="1" dirty="0">
                <a:solidFill>
                  <a:schemeClr val="bg1"/>
                </a:solidFill>
                <a:latin typeface="微软雅黑 Light" panose="020B0502040204020203" pitchFamily="34" charset="-122"/>
                <a:ea typeface="微软雅黑 Light" panose="020B0502040204020203" pitchFamily="34" charset="-122"/>
              </a:rPr>
              <a:t>right cost</a:t>
            </a:r>
            <a:r>
              <a:rPr lang="zh-CN" altLang="en-US" b="1" dirty="0">
                <a:solidFill>
                  <a:schemeClr val="bg1"/>
                </a:solidFill>
                <a:latin typeface="微软雅黑 Light" panose="020B0502040204020203" pitchFamily="34" charset="-122"/>
                <a:ea typeface="微软雅黑 Light" panose="020B0502040204020203" pitchFamily="34" charset="-122"/>
              </a:rPr>
              <a:t>）。</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6</a:t>
            </a:r>
            <a:r>
              <a:rPr lang="zh-CN" altLang="en-US" b="1" dirty="0">
                <a:solidFill>
                  <a:schemeClr val="bg1"/>
                </a:solidFill>
                <a:latin typeface="微软雅黑 Light" panose="020B0502040204020203" pitchFamily="34" charset="-122"/>
                <a:ea typeface="微软雅黑 Light" panose="020B0502040204020203" pitchFamily="34" charset="-122"/>
              </a:rPr>
              <a:t>）合理的比率（</a:t>
            </a:r>
            <a:r>
              <a:rPr lang="en-US" altLang="zh-CN" b="1" dirty="0">
                <a:solidFill>
                  <a:schemeClr val="bg1"/>
                </a:solidFill>
                <a:latin typeface="微软雅黑 Light" panose="020B0502040204020203" pitchFamily="34" charset="-122"/>
                <a:ea typeface="微软雅黑 Light" panose="020B0502040204020203" pitchFamily="34" charset="-122"/>
              </a:rPr>
              <a:t>right rate</a:t>
            </a:r>
            <a:r>
              <a:rPr lang="zh-CN" altLang="en-US" b="1" dirty="0">
                <a:solidFill>
                  <a:schemeClr val="bg1"/>
                </a:solidFill>
                <a:latin typeface="微软雅黑 Light" panose="020B0502040204020203" pitchFamily="34" charset="-122"/>
                <a:ea typeface="微软雅黑 Light" panose="020B0502040204020203" pitchFamily="34" charset="-122"/>
              </a:rPr>
              <a:t>）。</a:t>
            </a:r>
          </a:p>
        </p:txBody>
      </p:sp>
    </p:spTree>
    <p:extLst>
      <p:ext uri="{BB962C8B-B14F-4D97-AF65-F5344CB8AC3E}">
        <p14:creationId xmlns:p14="http://schemas.microsoft.com/office/powerpoint/2010/main" val="35459537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1.1  </a:t>
            </a:r>
            <a:r>
              <a:rPr kumimoji="1" lang="zh-CN" altLang="en-US" sz="2800" b="1" dirty="0">
                <a:solidFill>
                  <a:schemeClr val="bg1"/>
                </a:solidFill>
                <a:latin typeface="+mn-ea"/>
              </a:rPr>
              <a:t>招聘概述</a:t>
            </a:r>
            <a:endParaRPr kumimoji="1" lang="en-US" altLang="zh-CN" sz="3600" b="1" dirty="0">
              <a:solidFill>
                <a:schemeClr val="bg1"/>
              </a:solidFill>
              <a:latin typeface="+mn-ea"/>
            </a:endParaRPr>
          </a:p>
        </p:txBody>
      </p:sp>
      <p:sp>
        <p:nvSpPr>
          <p:cNvPr id="22" name="文本占位符 2"/>
          <p:cNvSpPr txBox="1">
            <a:spLocks/>
          </p:cNvSpPr>
          <p:nvPr/>
        </p:nvSpPr>
        <p:spPr>
          <a:xfrm>
            <a:off x="323386" y="914399"/>
            <a:ext cx="8329960" cy="4060372"/>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1.1.2</a:t>
            </a:r>
            <a:r>
              <a:rPr lang="zh-CN" altLang="en-US" sz="2400" b="1" dirty="0">
                <a:solidFill>
                  <a:schemeClr val="bg1"/>
                </a:solidFill>
                <a:latin typeface="微软雅黑 Light" panose="020B0502040204020203" pitchFamily="34" charset="-122"/>
                <a:ea typeface="微软雅黑 Light" panose="020B0502040204020203" pitchFamily="34" charset="-122"/>
              </a:rPr>
              <a:t>　招聘的目的</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招聘的间接目的</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1</a:t>
            </a:r>
            <a:r>
              <a:rPr lang="zh-CN" altLang="en-US" b="1" dirty="0">
                <a:solidFill>
                  <a:schemeClr val="bg1"/>
                </a:solidFill>
                <a:latin typeface="微软雅黑 Light" panose="020B0502040204020203" pitchFamily="34" charset="-122"/>
                <a:ea typeface="微软雅黑 Light" panose="020B0502040204020203" pitchFamily="34" charset="-122"/>
              </a:rPr>
              <a:t>）塑造良好的企业形象。</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2</a:t>
            </a:r>
            <a:r>
              <a:rPr lang="zh-CN" altLang="en-US" b="1" dirty="0">
                <a:solidFill>
                  <a:schemeClr val="bg1"/>
                </a:solidFill>
                <a:latin typeface="微软雅黑 Light" panose="020B0502040204020203" pitchFamily="34" charset="-122"/>
                <a:ea typeface="微软雅黑 Light" panose="020B0502040204020203" pitchFamily="34" charset="-122"/>
              </a:rPr>
              <a:t>）培育优秀的企业文化。</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3</a:t>
            </a:r>
            <a:r>
              <a:rPr lang="zh-CN" altLang="en-US" b="1" dirty="0">
                <a:solidFill>
                  <a:schemeClr val="bg1"/>
                </a:solidFill>
                <a:latin typeface="微软雅黑 Light" panose="020B0502040204020203" pitchFamily="34" charset="-122"/>
                <a:ea typeface="微软雅黑 Light" panose="020B0502040204020203" pitchFamily="34" charset="-122"/>
              </a:rPr>
              <a:t>）适应和推动组织变革。</a:t>
            </a:r>
          </a:p>
        </p:txBody>
      </p:sp>
    </p:spTree>
    <p:extLst>
      <p:ext uri="{BB962C8B-B14F-4D97-AF65-F5344CB8AC3E}">
        <p14:creationId xmlns:p14="http://schemas.microsoft.com/office/powerpoint/2010/main" val="39090166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1.1  </a:t>
            </a:r>
            <a:r>
              <a:rPr kumimoji="1" lang="zh-CN" altLang="en-US" sz="2800" b="1" dirty="0">
                <a:solidFill>
                  <a:schemeClr val="bg1"/>
                </a:solidFill>
                <a:latin typeface="+mn-ea"/>
              </a:rPr>
              <a:t>招聘概述</a:t>
            </a:r>
            <a:endParaRPr kumimoji="1" lang="en-US" altLang="zh-CN" sz="3600" b="1" dirty="0">
              <a:solidFill>
                <a:schemeClr val="bg1"/>
              </a:solidFill>
              <a:latin typeface="+mn-ea"/>
            </a:endParaRPr>
          </a:p>
        </p:txBody>
      </p:sp>
      <p:sp>
        <p:nvSpPr>
          <p:cNvPr id="22" name="文本占位符 2"/>
          <p:cNvSpPr txBox="1">
            <a:spLocks/>
          </p:cNvSpPr>
          <p:nvPr/>
        </p:nvSpPr>
        <p:spPr>
          <a:xfrm>
            <a:off x="323386" y="914399"/>
            <a:ext cx="8329960" cy="4060372"/>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1.1.3</a:t>
            </a:r>
            <a:r>
              <a:rPr lang="zh-CN" altLang="en-US" sz="2400" b="1" dirty="0">
                <a:solidFill>
                  <a:schemeClr val="bg1"/>
                </a:solidFill>
                <a:latin typeface="微软雅黑 Light" panose="020B0502040204020203" pitchFamily="34" charset="-122"/>
                <a:ea typeface="微软雅黑 Light" panose="020B0502040204020203" pitchFamily="34" charset="-122"/>
              </a:rPr>
              <a:t>　招聘的原则</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公平公正</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因事择人</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3.</a:t>
            </a:r>
            <a:r>
              <a:rPr lang="zh-CN" altLang="en-US" sz="2000" b="1" dirty="0">
                <a:solidFill>
                  <a:schemeClr val="bg1"/>
                </a:solidFill>
                <a:latin typeface="微软雅黑 Light" panose="020B0502040204020203" pitchFamily="34" charset="-122"/>
                <a:ea typeface="微软雅黑 Light" panose="020B0502040204020203" pitchFamily="34" charset="-122"/>
              </a:rPr>
              <a:t>双向选择</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4.</a:t>
            </a:r>
            <a:r>
              <a:rPr lang="zh-CN" altLang="en-US" sz="2000" b="1" dirty="0">
                <a:solidFill>
                  <a:schemeClr val="bg1"/>
                </a:solidFill>
                <a:latin typeface="微软雅黑 Light" panose="020B0502040204020203" pitchFamily="34" charset="-122"/>
                <a:ea typeface="微软雅黑 Light" panose="020B0502040204020203" pitchFamily="34" charset="-122"/>
              </a:rPr>
              <a:t>注重效率</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5.</a:t>
            </a:r>
            <a:r>
              <a:rPr lang="zh-CN" altLang="en-US" sz="2000" b="1" dirty="0">
                <a:solidFill>
                  <a:schemeClr val="bg1"/>
                </a:solidFill>
                <a:latin typeface="微软雅黑 Light" panose="020B0502040204020203" pitchFamily="34" charset="-122"/>
                <a:ea typeface="微软雅黑 Light" panose="020B0502040204020203" pitchFamily="34" charset="-122"/>
              </a:rPr>
              <a:t>依法招聘</a:t>
            </a:r>
          </a:p>
        </p:txBody>
      </p:sp>
    </p:spTree>
    <p:extLst>
      <p:ext uri="{BB962C8B-B14F-4D97-AF65-F5344CB8AC3E}">
        <p14:creationId xmlns:p14="http://schemas.microsoft.com/office/powerpoint/2010/main" val="41049929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theme/theme1.xml><?xml version="1.0" encoding="utf-8"?>
<a:theme xmlns:a="http://schemas.openxmlformats.org/drawingml/2006/main" name="Office Theme">
  <a:themeElements>
    <a:clrScheme name="像素">
      <a:dk1>
        <a:srgbClr val="103154"/>
      </a:dk1>
      <a:lt1>
        <a:srgbClr val="FFFFFF"/>
      </a:lt1>
      <a:dk2>
        <a:srgbClr val="00BFC3"/>
      </a:dk2>
      <a:lt2>
        <a:srgbClr val="0096FF"/>
      </a:lt2>
      <a:accent1>
        <a:srgbClr val="FF7F01"/>
      </a:accent1>
      <a:accent2>
        <a:srgbClr val="F1B015"/>
      </a:accent2>
      <a:accent3>
        <a:srgbClr val="FBEC85"/>
      </a:accent3>
      <a:accent4>
        <a:srgbClr val="D2C2F1"/>
      </a:accent4>
      <a:accent5>
        <a:srgbClr val="DA5AF4"/>
      </a:accent5>
      <a:accent6>
        <a:srgbClr val="9D09D1"/>
      </a:accent6>
      <a:hlink>
        <a:srgbClr val="1286C9"/>
      </a:hlink>
      <a:folHlink>
        <a:srgbClr val="A8C2E7"/>
      </a:folHlink>
    </a:clrScheme>
    <a:fontScheme name="奥斯汀">
      <a:majorFont>
        <a:latin typeface="Century Gothic"/>
        <a:ea typeface=""/>
        <a:cs typeface=""/>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Version xmlns="http://schemas.microsoft.com/sharepoint/v3/fields" xsi:nil="true"/>
    <_Status xmlns="http://schemas.microsoft.com/sharepoint/v3/fields">Not Started</_Statu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0DE64AEEDD9B7A4D93545ACBE97D4615" ma:contentTypeVersion="2" ma:contentTypeDescription="Create a new document." ma:contentTypeScope="" ma:versionID="f49002b78e3a4a71b814eef46a983816">
  <xsd:schema xmlns:xsd="http://www.w3.org/2001/XMLSchema" xmlns:xs="http://www.w3.org/2001/XMLSchema" xmlns:p="http://schemas.microsoft.com/office/2006/metadata/properties" xmlns:ns2="http://schemas.microsoft.com/sharepoint/v3/fields" targetNamespace="http://schemas.microsoft.com/office/2006/metadata/properties" ma:root="true" ma:fieldsID="38f6db2dd0d9a0cf6a8dc37be32b365b" ns2:_="">
    <xsd:import namespace="http://schemas.microsoft.com/sharepoint/v3/fields"/>
    <xsd:element name="properties">
      <xsd:complexType>
        <xsd:sequence>
          <xsd:element name="documentManagement">
            <xsd:complexType>
              <xsd:all>
                <xsd:element ref="ns2:_Status" minOccurs="0"/>
                <xsd:element ref="ns2:_Vers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_Status" ma:index="8" nillable="true" ma:displayName="Status" ma:default="Not Started" ma:internalName="_Status">
      <xsd:simpleType>
        <xsd:union memberTypes="dms:Text">
          <xsd:simpleType>
            <xsd:restriction base="dms:Choice">
              <xsd:enumeration value="Not Started"/>
              <xsd:enumeration value="Draft"/>
              <xsd:enumeration value="Reviewed"/>
              <xsd:enumeration value="Scheduled"/>
              <xsd:enumeration value="Published"/>
              <xsd:enumeration value="Final"/>
              <xsd:enumeration value="Expired"/>
            </xsd:restriction>
          </xsd:simpleType>
        </xsd:union>
      </xsd:simpleType>
    </xsd:element>
    <xsd:element name="_Version" ma:index="9" nillable="true" ma:displayName="Version" ma:internalName="_Version">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ma:displayName="Status"/>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B6F2769-7194-4217-93D3-3AF3A4742282}">
  <ds:schemaRefs>
    <ds:schemaRef ds:uri="http://schemas.microsoft.com/office/infopath/2007/PartnerControls"/>
    <ds:schemaRef ds:uri="http://purl.org/dc/elements/1.1/"/>
    <ds:schemaRef ds:uri="http://schemas.microsoft.com/office/2006/documentManagement/types"/>
    <ds:schemaRef ds:uri="http://purl.org/dc/terms/"/>
    <ds:schemaRef ds:uri="http://schemas.openxmlformats.org/package/2006/metadata/core-properties"/>
    <ds:schemaRef ds:uri="http://purl.org/dc/dcmitype/"/>
    <ds:schemaRef ds:uri="http://schemas.microsoft.com/sharepoint/v3/fields"/>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87D2A1B0-FF3E-4009-940D-AED0EB70AA20}">
  <ds:schemaRefs>
    <ds:schemaRef ds:uri="http://schemas.microsoft.com/sharepoint/v3/contenttype/forms"/>
  </ds:schemaRefs>
</ds:datastoreItem>
</file>

<file path=customXml/itemProps3.xml><?xml version="1.0" encoding="utf-8"?>
<ds:datastoreItem xmlns:ds="http://schemas.openxmlformats.org/officeDocument/2006/customXml" ds:itemID="{E4214858-785C-42F7-BE66-6D0E79395FC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fields"/>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FNEMasterTemplateForThemePreview.pptx</Template>
  <TotalTime>309</TotalTime>
  <Words>2747</Words>
  <Application>Microsoft Office PowerPoint</Application>
  <PresentationFormat>全屏显示(16:9)</PresentationFormat>
  <Paragraphs>284</Paragraphs>
  <Slides>42</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42</vt:i4>
      </vt:variant>
    </vt:vector>
  </HeadingPairs>
  <TitlesOfParts>
    <vt:vector size="51" baseType="lpstr">
      <vt:lpstr>NEU-BZ-S92</vt:lpstr>
      <vt:lpstr>黑体</vt:lpstr>
      <vt:lpstr>华文新魏</vt:lpstr>
      <vt:lpstr>微软雅黑</vt:lpstr>
      <vt:lpstr>微软雅黑 Light</vt:lpstr>
      <vt:lpstr>Arial</vt:lpstr>
      <vt:lpstr>Calibri</vt:lpstr>
      <vt:lpstr>Century Gothic</vt:lpstr>
      <vt:lpstr>Office Theme</vt:lpstr>
      <vt:lpstr>PowerPoint 演示文稿</vt:lpstr>
      <vt:lpstr>PowerPoint 演示文稿</vt:lpstr>
      <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vt:lpstr>
    </vt:vector>
  </TitlesOfParts>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Office PLUS</dc:creator>
  <cp:lastModifiedBy>传有 徐</cp:lastModifiedBy>
  <cp:revision>100</cp:revision>
  <dcterms:created xsi:type="dcterms:W3CDTF">2010-04-12T23:12:02Z</dcterms:created>
  <dcterms:modified xsi:type="dcterms:W3CDTF">2021-08-30T04:54:22Z</dcterms:modified>
  <cp:contentStatus>Draft</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0x0101000DE64AEEDD9B7A4D93545ACBE97D4615</vt:lpwstr>
  </property>
</Properties>
</file>