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188" r:id="rId2"/>
    <p:sldMasterId id="2147484205" r:id="rId3"/>
    <p:sldMasterId id="2147484222" r:id="rId4"/>
    <p:sldMasterId id="2147484239" r:id="rId5"/>
  </p:sldMasterIdLst>
  <p:notesMasterIdLst>
    <p:notesMasterId r:id="rId33"/>
  </p:notesMasterIdLst>
  <p:handoutMasterIdLst>
    <p:handoutMasterId r:id="rId34"/>
  </p:handoutMasterIdLst>
  <p:sldIdLst>
    <p:sldId id="256" r:id="rId6"/>
    <p:sldId id="257" r:id="rId7"/>
    <p:sldId id="259" r:id="rId8"/>
    <p:sldId id="340" r:id="rId9"/>
    <p:sldId id="339" r:id="rId10"/>
    <p:sldId id="343" r:id="rId11"/>
    <p:sldId id="462" r:id="rId12"/>
    <p:sldId id="459" r:id="rId13"/>
    <p:sldId id="344" r:id="rId14"/>
    <p:sldId id="345" r:id="rId15"/>
    <p:sldId id="455" r:id="rId16"/>
    <p:sldId id="456" r:id="rId17"/>
    <p:sldId id="457" r:id="rId18"/>
    <p:sldId id="464" r:id="rId19"/>
    <p:sldId id="351" r:id="rId20"/>
    <p:sldId id="452" r:id="rId21"/>
    <p:sldId id="465" r:id="rId22"/>
    <p:sldId id="453" r:id="rId23"/>
    <p:sldId id="454" r:id="rId24"/>
    <p:sldId id="348" r:id="rId25"/>
    <p:sldId id="347" r:id="rId26"/>
    <p:sldId id="349" r:id="rId27"/>
    <p:sldId id="458" r:id="rId28"/>
    <p:sldId id="350" r:id="rId29"/>
    <p:sldId id="258" r:id="rId30"/>
    <p:sldId id="466" r:id="rId31"/>
    <p:sldId id="467" r:id="rId32"/>
  </p:sldIdLst>
  <p:sldSz cx="10693400" cy="7561263"/>
  <p:notesSz cx="6858000" cy="9144000"/>
  <p:defaultTextStyle>
    <a:defPPr>
      <a:defRPr lang="zh-CN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ny Tong" initials="TT" lastIdx="6" clrIdx="0">
    <p:extLst>
      <p:ext uri="{19B8F6BF-5375-455C-9EA6-DF929625EA0E}">
        <p15:presenceInfo xmlns:p15="http://schemas.microsoft.com/office/powerpoint/2012/main" userId="S-1-5-21-1275210071-492894223-682003330-1996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4" autoAdjust="0"/>
    <p:restoredTop sz="91171" autoAdjust="0"/>
  </p:normalViewPr>
  <p:slideViewPr>
    <p:cSldViewPr>
      <p:cViewPr varScale="1">
        <p:scale>
          <a:sx n="71" d="100"/>
          <a:sy n="71" d="100"/>
        </p:scale>
        <p:origin x="1363" y="62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commentAuthors" Target="commentAuthor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0C3E185-1A97-4B5F-AC25-EAB19BFEC942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A9A0807-CA0B-45A1-A7CB-643D70210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7706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6A0C8F1-9DFE-4845-A5A1-EE860F92058E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8021151-9688-44F7-AC2A-2B4A30035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784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21151-9688-44F7-AC2A-2B4A30035588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00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Relationship Id="rId4" Type="http://schemas.openxmlformats.org/officeDocument/2006/relationships/image" Target="../media/image4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.xml"/><Relationship Id="rId4" Type="http://schemas.openxmlformats.org/officeDocument/2006/relationships/image" Target="../media/image4.emf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6.xml"/><Relationship Id="rId4" Type="http://schemas.openxmlformats.org/officeDocument/2006/relationships/image" Target="../media/image4.emf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KJ工作\人大商学院\院宣\王越华\A\人大ppt_A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3994945"/>
            <a:ext cx="9089390" cy="1143008"/>
          </a:xfrm>
        </p:spPr>
        <p:txBody>
          <a:bodyPr>
            <a:normAutofit/>
          </a:bodyPr>
          <a:lstStyle>
            <a:lvl1pPr algn="r">
              <a:defRPr sz="440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7742" y="5137953"/>
            <a:ext cx="7485380" cy="785818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7825B-F6E6-4C27-81BE-9CF643E89A6A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AB290-ECD4-49CC-A050-EDDCD944F0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8A0BC-C0CB-4E03-B595-60EC404CBEB1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226EF-A4B6-4BAF-8003-C6F7BADEB8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46B60-62EE-4AB5-9461-F0048DC7DF89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254CF-CC4D-43C3-9725-3065960004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/>
            </a:lvl1pPr>
            <a:lvl2pPr marL="401010" indent="0" algn="ctr">
              <a:buNone/>
              <a:defRPr/>
            </a:lvl2pPr>
            <a:lvl3pPr marL="802020" indent="0" algn="ctr">
              <a:buNone/>
              <a:defRPr/>
            </a:lvl3pPr>
            <a:lvl4pPr marL="1203030" indent="0" algn="ctr">
              <a:buNone/>
              <a:defRPr/>
            </a:lvl4pPr>
            <a:lvl5pPr marL="1604040" indent="0" algn="ctr">
              <a:buNone/>
              <a:defRPr/>
            </a:lvl5pPr>
            <a:lvl6pPr marL="2005051" indent="0" algn="ctr">
              <a:buNone/>
              <a:defRPr/>
            </a:lvl6pPr>
            <a:lvl7pPr marL="2406061" indent="0" algn="ctr">
              <a:buNone/>
              <a:defRPr/>
            </a:lvl7pPr>
            <a:lvl8pPr marL="2807071" indent="0" algn="ctr">
              <a:buNone/>
              <a:defRPr/>
            </a:lvl8pPr>
            <a:lvl9pPr marL="3208081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697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9825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3508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1754"/>
            </a:lvl1pPr>
            <a:lvl2pPr marL="401010" indent="0">
              <a:buNone/>
              <a:defRPr sz="1579"/>
            </a:lvl2pPr>
            <a:lvl3pPr marL="802020" indent="0">
              <a:buNone/>
              <a:defRPr sz="1403"/>
            </a:lvl3pPr>
            <a:lvl4pPr marL="1203030" indent="0">
              <a:buNone/>
              <a:defRPr sz="1228"/>
            </a:lvl4pPr>
            <a:lvl5pPr marL="1604040" indent="0">
              <a:buNone/>
              <a:defRPr sz="1228"/>
            </a:lvl5pPr>
            <a:lvl6pPr marL="2005051" indent="0">
              <a:buNone/>
              <a:defRPr sz="1228"/>
            </a:lvl6pPr>
            <a:lvl7pPr marL="2406061" indent="0">
              <a:buNone/>
              <a:defRPr sz="1228"/>
            </a:lvl7pPr>
            <a:lvl8pPr marL="2807071" indent="0">
              <a:buNone/>
              <a:defRPr sz="1228"/>
            </a:lvl8pPr>
            <a:lvl9pPr marL="3208081" indent="0">
              <a:buNone/>
              <a:defRPr sz="122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012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7712" y="1554260"/>
            <a:ext cx="4722918" cy="4991834"/>
          </a:xfrm>
        </p:spPr>
        <p:txBody>
          <a:bodyPr/>
          <a:lstStyle>
            <a:lvl1pPr>
              <a:defRPr sz="2456"/>
            </a:lvl1pPr>
            <a:lvl2pPr>
              <a:defRPr sz="2105"/>
            </a:lvl2pPr>
            <a:lvl3pPr>
              <a:defRPr sz="1754"/>
            </a:lvl3pPr>
            <a:lvl4pPr>
              <a:defRPr sz="1579"/>
            </a:lvl4pPr>
            <a:lvl5pPr>
              <a:defRPr sz="1579"/>
            </a:lvl5pPr>
            <a:lvl6pPr>
              <a:defRPr sz="1579"/>
            </a:lvl6pPr>
            <a:lvl7pPr>
              <a:defRPr sz="1579"/>
            </a:lvl7pPr>
            <a:lvl8pPr>
              <a:defRPr sz="1579"/>
            </a:lvl8pPr>
            <a:lvl9pPr>
              <a:defRPr sz="157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18854" y="1554260"/>
            <a:ext cx="4722918" cy="4991834"/>
          </a:xfrm>
        </p:spPr>
        <p:txBody>
          <a:bodyPr/>
          <a:lstStyle>
            <a:lvl1pPr>
              <a:defRPr sz="2456"/>
            </a:lvl1pPr>
            <a:lvl2pPr>
              <a:defRPr sz="2105"/>
            </a:lvl2pPr>
            <a:lvl3pPr>
              <a:defRPr sz="1754"/>
            </a:lvl3pPr>
            <a:lvl4pPr>
              <a:defRPr sz="1579"/>
            </a:lvl4pPr>
            <a:lvl5pPr>
              <a:defRPr sz="1579"/>
            </a:lvl5pPr>
            <a:lvl6pPr>
              <a:defRPr sz="1579"/>
            </a:lvl6pPr>
            <a:lvl7pPr>
              <a:defRPr sz="1579"/>
            </a:lvl7pPr>
            <a:lvl8pPr>
              <a:defRPr sz="1579"/>
            </a:lvl8pPr>
            <a:lvl9pPr>
              <a:defRPr sz="157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2976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105"/>
            </a:lvl1pPr>
            <a:lvl2pPr>
              <a:defRPr sz="1754"/>
            </a:lvl2pPr>
            <a:lvl3pPr>
              <a:defRPr sz="1579"/>
            </a:lvl3pPr>
            <a:lvl4pPr>
              <a:defRPr sz="1403"/>
            </a:lvl4pPr>
            <a:lvl5pPr>
              <a:defRPr sz="1403"/>
            </a:lvl5pPr>
            <a:lvl6pPr>
              <a:defRPr sz="1403"/>
            </a:lvl6pPr>
            <a:lvl7pPr>
              <a:defRPr sz="1403"/>
            </a:lvl7pPr>
            <a:lvl8pPr>
              <a:defRPr sz="1403"/>
            </a:lvl8pPr>
            <a:lvl9pPr>
              <a:defRPr sz="140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100" y="1692533"/>
            <a:ext cx="4726631" cy="705367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100" y="2397901"/>
            <a:ext cx="4726631" cy="4356478"/>
          </a:xfrm>
        </p:spPr>
        <p:txBody>
          <a:bodyPr/>
          <a:lstStyle>
            <a:lvl1pPr>
              <a:defRPr sz="2105"/>
            </a:lvl1pPr>
            <a:lvl2pPr>
              <a:defRPr sz="1754"/>
            </a:lvl2pPr>
            <a:lvl3pPr>
              <a:defRPr sz="1579"/>
            </a:lvl3pPr>
            <a:lvl4pPr>
              <a:defRPr sz="1403"/>
            </a:lvl4pPr>
            <a:lvl5pPr>
              <a:defRPr sz="1403"/>
            </a:lvl5pPr>
            <a:lvl6pPr>
              <a:defRPr sz="1403"/>
            </a:lvl6pPr>
            <a:lvl7pPr>
              <a:defRPr sz="1403"/>
            </a:lvl7pPr>
            <a:lvl8pPr>
              <a:defRPr sz="1403"/>
            </a:lvl8pPr>
            <a:lvl9pPr>
              <a:defRPr sz="140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175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736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31D06-C27B-4152-88F2-449097B7E0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aphicFrame>
        <p:nvGraphicFramePr>
          <p:cNvPr id="5" name="对象 4" hidden="1">
            <a:extLst>
              <a:ext uri="{FF2B5EF4-FFF2-40B4-BE49-F238E27FC236}">
                <a16:creationId xmlns:a16="http://schemas.microsoft.com/office/drawing/2014/main" id="{AABB7B6B-378B-4A06-8147-1F169BDA00E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01496450"/>
              </p:ext>
            </p:extLst>
          </p:nvPr>
        </p:nvGraphicFramePr>
        <p:xfrm>
          <a:off x="1393" y="1751"/>
          <a:ext cx="1392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60" imgH="360" progId="">
                  <p:embed/>
                </p:oleObj>
              </mc:Choice>
              <mc:Fallback>
                <p:oleObj name="think-cell Slide" r:id="rId3" imgW="360" imgH="360" progId="">
                  <p:embed/>
                  <p:pic>
                    <p:nvPicPr>
                      <p:cNvPr id="5" name="对象 4" hidden="1">
                        <a:extLst>
                          <a:ext uri="{FF2B5EF4-FFF2-40B4-BE49-F238E27FC236}">
                            <a16:creationId xmlns:a16="http://schemas.microsoft.com/office/drawing/2014/main" id="{AABB7B6B-378B-4A06-8147-1F169BDA00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" y="1751"/>
                        <a:ext cx="1392" cy="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32618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1754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8"/>
          </a:xfrm>
        </p:spPr>
        <p:txBody>
          <a:bodyPr/>
          <a:lstStyle>
            <a:lvl1pPr>
              <a:defRPr sz="2807"/>
            </a:lvl1pPr>
            <a:lvl2pPr>
              <a:defRPr sz="2456"/>
            </a:lvl2pPr>
            <a:lvl3pPr>
              <a:defRPr sz="2105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6"/>
            <a:ext cx="3518055" cy="5172114"/>
          </a:xfrm>
        </p:spPr>
        <p:txBody>
          <a:bodyPr/>
          <a:lstStyle>
            <a:lvl1pPr marL="0" indent="0">
              <a:buNone/>
              <a:defRPr sz="1228"/>
            </a:lvl1pPr>
            <a:lvl2pPr marL="401010" indent="0">
              <a:buNone/>
              <a:defRPr sz="1053"/>
            </a:lvl2pPr>
            <a:lvl3pPr marL="802020" indent="0">
              <a:buNone/>
              <a:defRPr sz="877"/>
            </a:lvl3pPr>
            <a:lvl4pPr marL="1203030" indent="0">
              <a:buNone/>
              <a:defRPr sz="789"/>
            </a:lvl4pPr>
            <a:lvl5pPr marL="1604040" indent="0">
              <a:buNone/>
              <a:defRPr sz="789"/>
            </a:lvl5pPr>
            <a:lvl6pPr marL="2005051" indent="0">
              <a:buNone/>
              <a:defRPr sz="789"/>
            </a:lvl6pPr>
            <a:lvl7pPr marL="2406061" indent="0">
              <a:buNone/>
              <a:defRPr sz="789"/>
            </a:lvl7pPr>
            <a:lvl8pPr marL="2807071" indent="0">
              <a:buNone/>
              <a:defRPr sz="789"/>
            </a:lvl8pPr>
            <a:lvl9pPr marL="3208081" indent="0">
              <a:buNone/>
              <a:defRPr sz="78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901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218E-7756-43D2-9B64-CB70734BF2B4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06CE4-740E-4829-9487-30529AE1FA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1754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2807"/>
            </a:lvl1pPr>
            <a:lvl2pPr marL="401010" indent="0">
              <a:buNone/>
              <a:defRPr sz="2456"/>
            </a:lvl2pPr>
            <a:lvl3pPr marL="802020" indent="0">
              <a:buNone/>
              <a:defRPr sz="2105"/>
            </a:lvl3pPr>
            <a:lvl4pPr marL="1203030" indent="0">
              <a:buNone/>
              <a:defRPr sz="1754"/>
            </a:lvl4pPr>
            <a:lvl5pPr marL="1604040" indent="0">
              <a:buNone/>
              <a:defRPr sz="1754"/>
            </a:lvl5pPr>
            <a:lvl6pPr marL="2005051" indent="0">
              <a:buNone/>
              <a:defRPr sz="1754"/>
            </a:lvl6pPr>
            <a:lvl7pPr marL="2406061" indent="0">
              <a:buNone/>
              <a:defRPr sz="1754"/>
            </a:lvl7pPr>
            <a:lvl8pPr marL="2807071" indent="0">
              <a:buNone/>
              <a:defRPr sz="1754"/>
            </a:lvl8pPr>
            <a:lvl9pPr marL="3208081" indent="0">
              <a:buNone/>
              <a:defRPr sz="1754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228"/>
            </a:lvl1pPr>
            <a:lvl2pPr marL="401010" indent="0">
              <a:buNone/>
              <a:defRPr sz="1053"/>
            </a:lvl2pPr>
            <a:lvl3pPr marL="802020" indent="0">
              <a:buNone/>
              <a:defRPr sz="877"/>
            </a:lvl3pPr>
            <a:lvl4pPr marL="1203030" indent="0">
              <a:buNone/>
              <a:defRPr sz="789"/>
            </a:lvl4pPr>
            <a:lvl5pPr marL="1604040" indent="0">
              <a:buNone/>
              <a:defRPr sz="789"/>
            </a:lvl5pPr>
            <a:lvl6pPr marL="2005051" indent="0">
              <a:buNone/>
              <a:defRPr sz="789"/>
            </a:lvl6pPr>
            <a:lvl7pPr marL="2406061" indent="0">
              <a:buNone/>
              <a:defRPr sz="789"/>
            </a:lvl7pPr>
            <a:lvl8pPr marL="2807071" indent="0">
              <a:buNone/>
              <a:defRPr sz="789"/>
            </a:lvl8pPr>
            <a:lvl9pPr marL="3208081" indent="0">
              <a:buNone/>
              <a:defRPr sz="78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761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6014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64105" y="-246792"/>
            <a:ext cx="2480275" cy="679288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7712" y="-246792"/>
            <a:ext cx="7268169" cy="679288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137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4194" y="-246792"/>
            <a:ext cx="6000186" cy="126196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17712" y="1554260"/>
            <a:ext cx="9624060" cy="4991834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200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 userDrawn="1"/>
        </p:nvSpPr>
        <p:spPr>
          <a:xfrm>
            <a:off x="0" y="0"/>
            <a:ext cx="10693400" cy="7561263"/>
          </a:xfrm>
          <a:prstGeom prst="rt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4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8171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323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8495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8626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/>
            </a:lvl1pPr>
            <a:lvl2pPr marL="401010" indent="0" algn="ctr">
              <a:buNone/>
              <a:defRPr/>
            </a:lvl2pPr>
            <a:lvl3pPr marL="802020" indent="0" algn="ctr">
              <a:buNone/>
              <a:defRPr/>
            </a:lvl3pPr>
            <a:lvl4pPr marL="1203030" indent="0" algn="ctr">
              <a:buNone/>
              <a:defRPr/>
            </a:lvl4pPr>
            <a:lvl5pPr marL="1604040" indent="0" algn="ctr">
              <a:buNone/>
              <a:defRPr/>
            </a:lvl5pPr>
            <a:lvl6pPr marL="2005051" indent="0" algn="ctr">
              <a:buNone/>
              <a:defRPr/>
            </a:lvl6pPr>
            <a:lvl7pPr marL="2406061" indent="0" algn="ctr">
              <a:buNone/>
              <a:defRPr/>
            </a:lvl7pPr>
            <a:lvl8pPr marL="2807071" indent="0" algn="ctr">
              <a:buNone/>
              <a:defRPr/>
            </a:lvl8pPr>
            <a:lvl9pPr marL="3208081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6005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418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5F5C9-22EB-4487-85C5-A05C0414008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BCFA6-EF63-49DA-B784-D09EFE5D8A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3508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1754"/>
            </a:lvl1pPr>
            <a:lvl2pPr marL="401010" indent="0">
              <a:buNone/>
              <a:defRPr sz="1579"/>
            </a:lvl2pPr>
            <a:lvl3pPr marL="802020" indent="0">
              <a:buNone/>
              <a:defRPr sz="1403"/>
            </a:lvl3pPr>
            <a:lvl4pPr marL="1203030" indent="0">
              <a:buNone/>
              <a:defRPr sz="1228"/>
            </a:lvl4pPr>
            <a:lvl5pPr marL="1604040" indent="0">
              <a:buNone/>
              <a:defRPr sz="1228"/>
            </a:lvl5pPr>
            <a:lvl6pPr marL="2005051" indent="0">
              <a:buNone/>
              <a:defRPr sz="1228"/>
            </a:lvl6pPr>
            <a:lvl7pPr marL="2406061" indent="0">
              <a:buNone/>
              <a:defRPr sz="1228"/>
            </a:lvl7pPr>
            <a:lvl8pPr marL="2807071" indent="0">
              <a:buNone/>
              <a:defRPr sz="1228"/>
            </a:lvl8pPr>
            <a:lvl9pPr marL="3208081" indent="0">
              <a:buNone/>
              <a:defRPr sz="122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7756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7712" y="1554260"/>
            <a:ext cx="4722918" cy="4991834"/>
          </a:xfrm>
        </p:spPr>
        <p:txBody>
          <a:bodyPr/>
          <a:lstStyle>
            <a:lvl1pPr>
              <a:defRPr sz="2456"/>
            </a:lvl1pPr>
            <a:lvl2pPr>
              <a:defRPr sz="2105"/>
            </a:lvl2pPr>
            <a:lvl3pPr>
              <a:defRPr sz="1754"/>
            </a:lvl3pPr>
            <a:lvl4pPr>
              <a:defRPr sz="1579"/>
            </a:lvl4pPr>
            <a:lvl5pPr>
              <a:defRPr sz="1579"/>
            </a:lvl5pPr>
            <a:lvl6pPr>
              <a:defRPr sz="1579"/>
            </a:lvl6pPr>
            <a:lvl7pPr>
              <a:defRPr sz="1579"/>
            </a:lvl7pPr>
            <a:lvl8pPr>
              <a:defRPr sz="1579"/>
            </a:lvl8pPr>
            <a:lvl9pPr>
              <a:defRPr sz="157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18854" y="1554260"/>
            <a:ext cx="4722918" cy="4991834"/>
          </a:xfrm>
        </p:spPr>
        <p:txBody>
          <a:bodyPr/>
          <a:lstStyle>
            <a:lvl1pPr>
              <a:defRPr sz="2456"/>
            </a:lvl1pPr>
            <a:lvl2pPr>
              <a:defRPr sz="2105"/>
            </a:lvl2pPr>
            <a:lvl3pPr>
              <a:defRPr sz="1754"/>
            </a:lvl3pPr>
            <a:lvl4pPr>
              <a:defRPr sz="1579"/>
            </a:lvl4pPr>
            <a:lvl5pPr>
              <a:defRPr sz="1579"/>
            </a:lvl5pPr>
            <a:lvl6pPr>
              <a:defRPr sz="1579"/>
            </a:lvl6pPr>
            <a:lvl7pPr>
              <a:defRPr sz="1579"/>
            </a:lvl7pPr>
            <a:lvl8pPr>
              <a:defRPr sz="1579"/>
            </a:lvl8pPr>
            <a:lvl9pPr>
              <a:defRPr sz="157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2279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105"/>
            </a:lvl1pPr>
            <a:lvl2pPr>
              <a:defRPr sz="1754"/>
            </a:lvl2pPr>
            <a:lvl3pPr>
              <a:defRPr sz="1579"/>
            </a:lvl3pPr>
            <a:lvl4pPr>
              <a:defRPr sz="1403"/>
            </a:lvl4pPr>
            <a:lvl5pPr>
              <a:defRPr sz="1403"/>
            </a:lvl5pPr>
            <a:lvl6pPr>
              <a:defRPr sz="1403"/>
            </a:lvl6pPr>
            <a:lvl7pPr>
              <a:defRPr sz="1403"/>
            </a:lvl7pPr>
            <a:lvl8pPr>
              <a:defRPr sz="1403"/>
            </a:lvl8pPr>
            <a:lvl9pPr>
              <a:defRPr sz="140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100" y="1692533"/>
            <a:ext cx="4726631" cy="705367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100" y="2397901"/>
            <a:ext cx="4726631" cy="4356478"/>
          </a:xfrm>
        </p:spPr>
        <p:txBody>
          <a:bodyPr/>
          <a:lstStyle>
            <a:lvl1pPr>
              <a:defRPr sz="2105"/>
            </a:lvl1pPr>
            <a:lvl2pPr>
              <a:defRPr sz="1754"/>
            </a:lvl2pPr>
            <a:lvl3pPr>
              <a:defRPr sz="1579"/>
            </a:lvl3pPr>
            <a:lvl4pPr>
              <a:defRPr sz="1403"/>
            </a:lvl4pPr>
            <a:lvl5pPr>
              <a:defRPr sz="1403"/>
            </a:lvl5pPr>
            <a:lvl6pPr>
              <a:defRPr sz="1403"/>
            </a:lvl6pPr>
            <a:lvl7pPr>
              <a:defRPr sz="1403"/>
            </a:lvl7pPr>
            <a:lvl8pPr>
              <a:defRPr sz="1403"/>
            </a:lvl8pPr>
            <a:lvl9pPr>
              <a:defRPr sz="140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7058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029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31D06-C27B-4152-88F2-449097B7E0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aphicFrame>
        <p:nvGraphicFramePr>
          <p:cNvPr id="5" name="对象 4" hidden="1">
            <a:extLst>
              <a:ext uri="{FF2B5EF4-FFF2-40B4-BE49-F238E27FC236}">
                <a16:creationId xmlns:a16="http://schemas.microsoft.com/office/drawing/2014/main" id="{AABB7B6B-378B-4A06-8147-1F169BDA00E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09942365"/>
              </p:ext>
            </p:extLst>
          </p:nvPr>
        </p:nvGraphicFramePr>
        <p:xfrm>
          <a:off x="1393" y="1751"/>
          <a:ext cx="1392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60" imgH="360" progId="">
                  <p:embed/>
                </p:oleObj>
              </mc:Choice>
              <mc:Fallback>
                <p:oleObj name="think-cell Slide" r:id="rId3" imgW="360" imgH="360" progId="">
                  <p:embed/>
                  <p:pic>
                    <p:nvPicPr>
                      <p:cNvPr id="5" name="对象 4" hidden="1">
                        <a:extLst>
                          <a:ext uri="{FF2B5EF4-FFF2-40B4-BE49-F238E27FC236}">
                            <a16:creationId xmlns:a16="http://schemas.microsoft.com/office/drawing/2014/main" id="{AABB7B6B-378B-4A06-8147-1F169BDA00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" y="1751"/>
                        <a:ext cx="1392" cy="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8267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1754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8"/>
          </a:xfrm>
        </p:spPr>
        <p:txBody>
          <a:bodyPr/>
          <a:lstStyle>
            <a:lvl1pPr>
              <a:defRPr sz="2807"/>
            </a:lvl1pPr>
            <a:lvl2pPr>
              <a:defRPr sz="2456"/>
            </a:lvl2pPr>
            <a:lvl3pPr>
              <a:defRPr sz="2105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6"/>
            <a:ext cx="3518055" cy="5172114"/>
          </a:xfrm>
        </p:spPr>
        <p:txBody>
          <a:bodyPr/>
          <a:lstStyle>
            <a:lvl1pPr marL="0" indent="0">
              <a:buNone/>
              <a:defRPr sz="1228"/>
            </a:lvl1pPr>
            <a:lvl2pPr marL="401010" indent="0">
              <a:buNone/>
              <a:defRPr sz="1053"/>
            </a:lvl2pPr>
            <a:lvl3pPr marL="802020" indent="0">
              <a:buNone/>
              <a:defRPr sz="877"/>
            </a:lvl3pPr>
            <a:lvl4pPr marL="1203030" indent="0">
              <a:buNone/>
              <a:defRPr sz="789"/>
            </a:lvl4pPr>
            <a:lvl5pPr marL="1604040" indent="0">
              <a:buNone/>
              <a:defRPr sz="789"/>
            </a:lvl5pPr>
            <a:lvl6pPr marL="2005051" indent="0">
              <a:buNone/>
              <a:defRPr sz="789"/>
            </a:lvl6pPr>
            <a:lvl7pPr marL="2406061" indent="0">
              <a:buNone/>
              <a:defRPr sz="789"/>
            </a:lvl7pPr>
            <a:lvl8pPr marL="2807071" indent="0">
              <a:buNone/>
              <a:defRPr sz="789"/>
            </a:lvl8pPr>
            <a:lvl9pPr marL="3208081" indent="0">
              <a:buNone/>
              <a:defRPr sz="78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4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1754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2807"/>
            </a:lvl1pPr>
            <a:lvl2pPr marL="401010" indent="0">
              <a:buNone/>
              <a:defRPr sz="2456"/>
            </a:lvl2pPr>
            <a:lvl3pPr marL="802020" indent="0">
              <a:buNone/>
              <a:defRPr sz="2105"/>
            </a:lvl3pPr>
            <a:lvl4pPr marL="1203030" indent="0">
              <a:buNone/>
              <a:defRPr sz="1754"/>
            </a:lvl4pPr>
            <a:lvl5pPr marL="1604040" indent="0">
              <a:buNone/>
              <a:defRPr sz="1754"/>
            </a:lvl5pPr>
            <a:lvl6pPr marL="2005051" indent="0">
              <a:buNone/>
              <a:defRPr sz="1754"/>
            </a:lvl6pPr>
            <a:lvl7pPr marL="2406061" indent="0">
              <a:buNone/>
              <a:defRPr sz="1754"/>
            </a:lvl7pPr>
            <a:lvl8pPr marL="2807071" indent="0">
              <a:buNone/>
              <a:defRPr sz="1754"/>
            </a:lvl8pPr>
            <a:lvl9pPr marL="3208081" indent="0">
              <a:buNone/>
              <a:defRPr sz="1754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228"/>
            </a:lvl1pPr>
            <a:lvl2pPr marL="401010" indent="0">
              <a:buNone/>
              <a:defRPr sz="1053"/>
            </a:lvl2pPr>
            <a:lvl3pPr marL="802020" indent="0">
              <a:buNone/>
              <a:defRPr sz="877"/>
            </a:lvl3pPr>
            <a:lvl4pPr marL="1203030" indent="0">
              <a:buNone/>
              <a:defRPr sz="789"/>
            </a:lvl4pPr>
            <a:lvl5pPr marL="1604040" indent="0">
              <a:buNone/>
              <a:defRPr sz="789"/>
            </a:lvl5pPr>
            <a:lvl6pPr marL="2005051" indent="0">
              <a:buNone/>
              <a:defRPr sz="789"/>
            </a:lvl6pPr>
            <a:lvl7pPr marL="2406061" indent="0">
              <a:buNone/>
              <a:defRPr sz="789"/>
            </a:lvl7pPr>
            <a:lvl8pPr marL="2807071" indent="0">
              <a:buNone/>
              <a:defRPr sz="789"/>
            </a:lvl8pPr>
            <a:lvl9pPr marL="3208081" indent="0">
              <a:buNone/>
              <a:defRPr sz="78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3377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205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64105" y="-246792"/>
            <a:ext cx="2480275" cy="679288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7712" y="-246792"/>
            <a:ext cx="7268169" cy="679288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963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4194" y="-246792"/>
            <a:ext cx="6000186" cy="126196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17712" y="1554260"/>
            <a:ext cx="9624060" cy="4991834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405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BFE5A-DAEA-4DB2-8F18-1E3D3B6380E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29EA1-F2FA-40DB-8689-F697FAD3DB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 userDrawn="1"/>
        </p:nvSpPr>
        <p:spPr>
          <a:xfrm>
            <a:off x="0" y="0"/>
            <a:ext cx="10693400" cy="7561263"/>
          </a:xfrm>
          <a:prstGeom prst="rt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4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5394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787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1739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85444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/>
            </a:lvl1pPr>
            <a:lvl2pPr marL="401010" indent="0" algn="ctr">
              <a:buNone/>
              <a:defRPr/>
            </a:lvl2pPr>
            <a:lvl3pPr marL="802020" indent="0" algn="ctr">
              <a:buNone/>
              <a:defRPr/>
            </a:lvl3pPr>
            <a:lvl4pPr marL="1203030" indent="0" algn="ctr">
              <a:buNone/>
              <a:defRPr/>
            </a:lvl4pPr>
            <a:lvl5pPr marL="1604040" indent="0" algn="ctr">
              <a:buNone/>
              <a:defRPr/>
            </a:lvl5pPr>
            <a:lvl6pPr marL="2005051" indent="0" algn="ctr">
              <a:buNone/>
              <a:defRPr/>
            </a:lvl6pPr>
            <a:lvl7pPr marL="2406061" indent="0" algn="ctr">
              <a:buNone/>
              <a:defRPr/>
            </a:lvl7pPr>
            <a:lvl8pPr marL="2807071" indent="0" algn="ctr">
              <a:buNone/>
              <a:defRPr/>
            </a:lvl8pPr>
            <a:lvl9pPr marL="3208081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2787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3312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3508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1754"/>
            </a:lvl1pPr>
            <a:lvl2pPr marL="401010" indent="0">
              <a:buNone/>
              <a:defRPr sz="1579"/>
            </a:lvl2pPr>
            <a:lvl3pPr marL="802020" indent="0">
              <a:buNone/>
              <a:defRPr sz="1403"/>
            </a:lvl3pPr>
            <a:lvl4pPr marL="1203030" indent="0">
              <a:buNone/>
              <a:defRPr sz="1228"/>
            </a:lvl4pPr>
            <a:lvl5pPr marL="1604040" indent="0">
              <a:buNone/>
              <a:defRPr sz="1228"/>
            </a:lvl5pPr>
            <a:lvl6pPr marL="2005051" indent="0">
              <a:buNone/>
              <a:defRPr sz="1228"/>
            </a:lvl6pPr>
            <a:lvl7pPr marL="2406061" indent="0">
              <a:buNone/>
              <a:defRPr sz="1228"/>
            </a:lvl7pPr>
            <a:lvl8pPr marL="2807071" indent="0">
              <a:buNone/>
              <a:defRPr sz="1228"/>
            </a:lvl8pPr>
            <a:lvl9pPr marL="3208081" indent="0">
              <a:buNone/>
              <a:defRPr sz="122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803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7712" y="1554260"/>
            <a:ext cx="4722918" cy="4991834"/>
          </a:xfrm>
        </p:spPr>
        <p:txBody>
          <a:bodyPr/>
          <a:lstStyle>
            <a:lvl1pPr>
              <a:defRPr sz="2456"/>
            </a:lvl1pPr>
            <a:lvl2pPr>
              <a:defRPr sz="2105"/>
            </a:lvl2pPr>
            <a:lvl3pPr>
              <a:defRPr sz="1754"/>
            </a:lvl3pPr>
            <a:lvl4pPr>
              <a:defRPr sz="1579"/>
            </a:lvl4pPr>
            <a:lvl5pPr>
              <a:defRPr sz="1579"/>
            </a:lvl5pPr>
            <a:lvl6pPr>
              <a:defRPr sz="1579"/>
            </a:lvl6pPr>
            <a:lvl7pPr>
              <a:defRPr sz="1579"/>
            </a:lvl7pPr>
            <a:lvl8pPr>
              <a:defRPr sz="1579"/>
            </a:lvl8pPr>
            <a:lvl9pPr>
              <a:defRPr sz="157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18854" y="1554260"/>
            <a:ext cx="4722918" cy="4991834"/>
          </a:xfrm>
        </p:spPr>
        <p:txBody>
          <a:bodyPr/>
          <a:lstStyle>
            <a:lvl1pPr>
              <a:defRPr sz="2456"/>
            </a:lvl1pPr>
            <a:lvl2pPr>
              <a:defRPr sz="2105"/>
            </a:lvl2pPr>
            <a:lvl3pPr>
              <a:defRPr sz="1754"/>
            </a:lvl3pPr>
            <a:lvl4pPr>
              <a:defRPr sz="1579"/>
            </a:lvl4pPr>
            <a:lvl5pPr>
              <a:defRPr sz="1579"/>
            </a:lvl5pPr>
            <a:lvl6pPr>
              <a:defRPr sz="1579"/>
            </a:lvl6pPr>
            <a:lvl7pPr>
              <a:defRPr sz="1579"/>
            </a:lvl7pPr>
            <a:lvl8pPr>
              <a:defRPr sz="1579"/>
            </a:lvl8pPr>
            <a:lvl9pPr>
              <a:defRPr sz="157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5966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105"/>
            </a:lvl1pPr>
            <a:lvl2pPr>
              <a:defRPr sz="1754"/>
            </a:lvl2pPr>
            <a:lvl3pPr>
              <a:defRPr sz="1579"/>
            </a:lvl3pPr>
            <a:lvl4pPr>
              <a:defRPr sz="1403"/>
            </a:lvl4pPr>
            <a:lvl5pPr>
              <a:defRPr sz="1403"/>
            </a:lvl5pPr>
            <a:lvl6pPr>
              <a:defRPr sz="1403"/>
            </a:lvl6pPr>
            <a:lvl7pPr>
              <a:defRPr sz="1403"/>
            </a:lvl7pPr>
            <a:lvl8pPr>
              <a:defRPr sz="1403"/>
            </a:lvl8pPr>
            <a:lvl9pPr>
              <a:defRPr sz="140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100" y="1692533"/>
            <a:ext cx="4726631" cy="705367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100" y="2397901"/>
            <a:ext cx="4726631" cy="4356478"/>
          </a:xfrm>
        </p:spPr>
        <p:txBody>
          <a:bodyPr/>
          <a:lstStyle>
            <a:lvl1pPr>
              <a:defRPr sz="2105"/>
            </a:lvl1pPr>
            <a:lvl2pPr>
              <a:defRPr sz="1754"/>
            </a:lvl2pPr>
            <a:lvl3pPr>
              <a:defRPr sz="1579"/>
            </a:lvl3pPr>
            <a:lvl4pPr>
              <a:defRPr sz="1403"/>
            </a:lvl4pPr>
            <a:lvl5pPr>
              <a:defRPr sz="1403"/>
            </a:lvl5pPr>
            <a:lvl6pPr>
              <a:defRPr sz="1403"/>
            </a:lvl6pPr>
            <a:lvl7pPr>
              <a:defRPr sz="1403"/>
            </a:lvl7pPr>
            <a:lvl8pPr>
              <a:defRPr sz="1403"/>
            </a:lvl8pPr>
            <a:lvl9pPr>
              <a:defRPr sz="140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7843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21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2DA81-2590-4BFD-BB08-E3A1FAB6AAD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EFA7A-FF3D-4418-B92B-55775DF4C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31D06-C27B-4152-88F2-449097B7E0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aphicFrame>
        <p:nvGraphicFramePr>
          <p:cNvPr id="5" name="对象 4" hidden="1">
            <a:extLst>
              <a:ext uri="{FF2B5EF4-FFF2-40B4-BE49-F238E27FC236}">
                <a16:creationId xmlns:a16="http://schemas.microsoft.com/office/drawing/2014/main" id="{AABB7B6B-378B-4A06-8147-1F169BDA00E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29160813"/>
              </p:ext>
            </p:extLst>
          </p:nvPr>
        </p:nvGraphicFramePr>
        <p:xfrm>
          <a:off x="1393" y="1751"/>
          <a:ext cx="1392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60" imgH="360" progId="">
                  <p:embed/>
                </p:oleObj>
              </mc:Choice>
              <mc:Fallback>
                <p:oleObj name="think-cell Slide" r:id="rId3" imgW="360" imgH="360" progId="">
                  <p:embed/>
                  <p:pic>
                    <p:nvPicPr>
                      <p:cNvPr id="5" name="对象 4" hidden="1">
                        <a:extLst>
                          <a:ext uri="{FF2B5EF4-FFF2-40B4-BE49-F238E27FC236}">
                            <a16:creationId xmlns:a16="http://schemas.microsoft.com/office/drawing/2014/main" id="{AABB7B6B-378B-4A06-8147-1F169BDA00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" y="1751"/>
                        <a:ext cx="1392" cy="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31971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1754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8"/>
          </a:xfrm>
        </p:spPr>
        <p:txBody>
          <a:bodyPr/>
          <a:lstStyle>
            <a:lvl1pPr>
              <a:defRPr sz="2807"/>
            </a:lvl1pPr>
            <a:lvl2pPr>
              <a:defRPr sz="2456"/>
            </a:lvl2pPr>
            <a:lvl3pPr>
              <a:defRPr sz="2105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6"/>
            <a:ext cx="3518055" cy="5172114"/>
          </a:xfrm>
        </p:spPr>
        <p:txBody>
          <a:bodyPr/>
          <a:lstStyle>
            <a:lvl1pPr marL="0" indent="0">
              <a:buNone/>
              <a:defRPr sz="1228"/>
            </a:lvl1pPr>
            <a:lvl2pPr marL="401010" indent="0">
              <a:buNone/>
              <a:defRPr sz="1053"/>
            </a:lvl2pPr>
            <a:lvl3pPr marL="802020" indent="0">
              <a:buNone/>
              <a:defRPr sz="877"/>
            </a:lvl3pPr>
            <a:lvl4pPr marL="1203030" indent="0">
              <a:buNone/>
              <a:defRPr sz="789"/>
            </a:lvl4pPr>
            <a:lvl5pPr marL="1604040" indent="0">
              <a:buNone/>
              <a:defRPr sz="789"/>
            </a:lvl5pPr>
            <a:lvl6pPr marL="2005051" indent="0">
              <a:buNone/>
              <a:defRPr sz="789"/>
            </a:lvl6pPr>
            <a:lvl7pPr marL="2406061" indent="0">
              <a:buNone/>
              <a:defRPr sz="789"/>
            </a:lvl7pPr>
            <a:lvl8pPr marL="2807071" indent="0">
              <a:buNone/>
              <a:defRPr sz="789"/>
            </a:lvl8pPr>
            <a:lvl9pPr marL="3208081" indent="0">
              <a:buNone/>
              <a:defRPr sz="78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206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1754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2807"/>
            </a:lvl1pPr>
            <a:lvl2pPr marL="401010" indent="0">
              <a:buNone/>
              <a:defRPr sz="2456"/>
            </a:lvl2pPr>
            <a:lvl3pPr marL="802020" indent="0">
              <a:buNone/>
              <a:defRPr sz="2105"/>
            </a:lvl3pPr>
            <a:lvl4pPr marL="1203030" indent="0">
              <a:buNone/>
              <a:defRPr sz="1754"/>
            </a:lvl4pPr>
            <a:lvl5pPr marL="1604040" indent="0">
              <a:buNone/>
              <a:defRPr sz="1754"/>
            </a:lvl5pPr>
            <a:lvl6pPr marL="2005051" indent="0">
              <a:buNone/>
              <a:defRPr sz="1754"/>
            </a:lvl6pPr>
            <a:lvl7pPr marL="2406061" indent="0">
              <a:buNone/>
              <a:defRPr sz="1754"/>
            </a:lvl7pPr>
            <a:lvl8pPr marL="2807071" indent="0">
              <a:buNone/>
              <a:defRPr sz="1754"/>
            </a:lvl8pPr>
            <a:lvl9pPr marL="3208081" indent="0">
              <a:buNone/>
              <a:defRPr sz="1754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228"/>
            </a:lvl1pPr>
            <a:lvl2pPr marL="401010" indent="0">
              <a:buNone/>
              <a:defRPr sz="1053"/>
            </a:lvl2pPr>
            <a:lvl3pPr marL="802020" indent="0">
              <a:buNone/>
              <a:defRPr sz="877"/>
            </a:lvl3pPr>
            <a:lvl4pPr marL="1203030" indent="0">
              <a:buNone/>
              <a:defRPr sz="789"/>
            </a:lvl4pPr>
            <a:lvl5pPr marL="1604040" indent="0">
              <a:buNone/>
              <a:defRPr sz="789"/>
            </a:lvl5pPr>
            <a:lvl6pPr marL="2005051" indent="0">
              <a:buNone/>
              <a:defRPr sz="789"/>
            </a:lvl6pPr>
            <a:lvl7pPr marL="2406061" indent="0">
              <a:buNone/>
              <a:defRPr sz="789"/>
            </a:lvl7pPr>
            <a:lvl8pPr marL="2807071" indent="0">
              <a:buNone/>
              <a:defRPr sz="789"/>
            </a:lvl8pPr>
            <a:lvl9pPr marL="3208081" indent="0">
              <a:buNone/>
              <a:defRPr sz="78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4884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494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64105" y="-246792"/>
            <a:ext cx="2480275" cy="679288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7712" y="-246792"/>
            <a:ext cx="7268169" cy="679288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0431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4194" y="-246792"/>
            <a:ext cx="6000186" cy="126196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17712" y="1554260"/>
            <a:ext cx="9624060" cy="4991834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6674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 userDrawn="1"/>
        </p:nvSpPr>
        <p:spPr>
          <a:xfrm>
            <a:off x="0" y="0"/>
            <a:ext cx="10693400" cy="7561263"/>
          </a:xfrm>
          <a:prstGeom prst="rt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4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4813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4367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8373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580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5DCA-BA41-4B68-B92A-DC4521685502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7024B-5F99-4EC2-B853-01503AA910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/>
            </a:lvl1pPr>
            <a:lvl2pPr marL="504063" indent="0" algn="ctr">
              <a:buNone/>
              <a:defRPr/>
            </a:lvl2pPr>
            <a:lvl3pPr marL="1008126" indent="0" algn="ctr">
              <a:buNone/>
              <a:defRPr/>
            </a:lvl3pPr>
            <a:lvl4pPr marL="1512189" indent="0" algn="ctr">
              <a:buNone/>
              <a:defRPr/>
            </a:lvl4pPr>
            <a:lvl5pPr marL="2016252" indent="0" algn="ctr">
              <a:buNone/>
              <a:defRPr/>
            </a:lvl5pPr>
            <a:lvl6pPr marL="2520315" indent="0" algn="ctr">
              <a:buNone/>
              <a:defRPr/>
            </a:lvl6pPr>
            <a:lvl7pPr marL="3024378" indent="0" algn="ctr">
              <a:buNone/>
              <a:defRPr/>
            </a:lvl7pPr>
            <a:lvl8pPr marL="3528441" indent="0" algn="ctr">
              <a:buNone/>
              <a:defRPr/>
            </a:lvl8pPr>
            <a:lvl9pPr marL="4032504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9877B7-97E7-4042-9E8A-D9131526A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54180-8A79-4285-8B77-074E4D277064}" type="datetime1">
              <a:rPr lang="zh-CN" altLang="en-US"/>
              <a:pPr>
                <a:defRPr/>
              </a:pPr>
              <a:t>2021/9/28</a:t>
            </a:fld>
            <a:endParaRPr lang="en-US" altLang="zh-CN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7EDDE5A0-29E3-49D0-8F2F-63DAECE048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E90A312-F559-4EEA-9E19-EF1FAE03688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95472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6ADFE9-A029-45CF-BD50-F1BE65494F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DC400-187B-4596-9ED0-564B6A3BC865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94891815-5654-42A9-90BE-0CD3057250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481DA1-C024-43EC-91CF-9C774E2061A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163079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41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205"/>
            </a:lvl1pPr>
            <a:lvl2pPr marL="504063" indent="0">
              <a:buNone/>
              <a:defRPr sz="1985"/>
            </a:lvl2pPr>
            <a:lvl3pPr marL="1008126" indent="0">
              <a:buNone/>
              <a:defRPr sz="1764"/>
            </a:lvl3pPr>
            <a:lvl4pPr marL="1512189" indent="0">
              <a:buNone/>
              <a:defRPr sz="1544"/>
            </a:lvl4pPr>
            <a:lvl5pPr marL="2016252" indent="0">
              <a:buNone/>
              <a:defRPr sz="1544"/>
            </a:lvl5pPr>
            <a:lvl6pPr marL="2520315" indent="0">
              <a:buNone/>
              <a:defRPr sz="1544"/>
            </a:lvl6pPr>
            <a:lvl7pPr marL="3024378" indent="0">
              <a:buNone/>
              <a:defRPr sz="1544"/>
            </a:lvl7pPr>
            <a:lvl8pPr marL="3528441" indent="0">
              <a:buNone/>
              <a:defRPr sz="1544"/>
            </a:lvl8pPr>
            <a:lvl9pPr marL="4032504" indent="0">
              <a:buNone/>
              <a:defRPr sz="154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737836-FBF6-4340-A52C-C63F2E0624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8C2FE-420E-4FF7-9056-36B755AE0511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35B3C887-4D20-4D6C-B871-B9AA1C6CA8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5EDF47-5ECE-4C8A-B3F8-3DB9C9D1AA3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9107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7712" y="1554260"/>
            <a:ext cx="4722918" cy="4991834"/>
          </a:xfrm>
        </p:spPr>
        <p:txBody>
          <a:bodyPr/>
          <a:lstStyle>
            <a:lvl1pPr>
              <a:defRPr sz="3087"/>
            </a:lvl1pPr>
            <a:lvl2pPr>
              <a:defRPr sz="2646"/>
            </a:lvl2pPr>
            <a:lvl3pPr>
              <a:defRPr sz="220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18853" y="1554260"/>
            <a:ext cx="4722918" cy="4991834"/>
          </a:xfrm>
        </p:spPr>
        <p:txBody>
          <a:bodyPr/>
          <a:lstStyle>
            <a:lvl1pPr>
              <a:defRPr sz="3087"/>
            </a:lvl1pPr>
            <a:lvl2pPr>
              <a:defRPr sz="2646"/>
            </a:lvl2pPr>
            <a:lvl3pPr>
              <a:defRPr sz="220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3A6EF66-32F2-4B95-AE8F-9E1AD40311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D4C72-F6E4-4C9C-8842-015DCBCC575E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DAB6E5-B1C4-4E5C-86A6-A0D2D5E1C5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56C649-DB5E-4781-8184-C2440D7FBD4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0108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089BA5D7-9568-4558-BD20-F8C7735005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FBFD8-6866-4D87-BC6F-CF392D706F40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8" name="灯片编号占位符 5">
            <a:extLst>
              <a:ext uri="{FF2B5EF4-FFF2-40B4-BE49-F238E27FC236}">
                <a16:creationId xmlns:a16="http://schemas.microsoft.com/office/drawing/2014/main" id="{8F73CA09-940A-43C2-BCE8-8DC8B1844B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AACD4E-F0F0-42A8-9F1D-3ED4C23904B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34905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449670D7-5760-4D6E-A90A-337362CCC3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B7FB0-895A-455A-8F0A-5442387FF2C5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B7B8BF77-22BF-4FF3-8678-6F105B09F9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213B12-B05E-4073-8A8A-DC257220B88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549039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0B562B77-65A0-4AF3-8A35-0906D38CB8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9EEF9-1106-4CF5-824B-E7E8929B31EB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3" name="灯片编号占位符 5">
            <a:extLst>
              <a:ext uri="{FF2B5EF4-FFF2-40B4-BE49-F238E27FC236}">
                <a16:creationId xmlns:a16="http://schemas.microsoft.com/office/drawing/2014/main" id="{992CEC55-145A-4EA4-A99F-7093ABA56C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59734F-8C88-4A34-AC9A-07F980CCD2A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25656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528"/>
            </a:lvl1pPr>
            <a:lvl2pPr>
              <a:defRPr sz="3087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544"/>
            </a:lvl1pPr>
            <a:lvl2pPr marL="504063" indent="0">
              <a:buNone/>
              <a:defRPr sz="1323"/>
            </a:lvl2pPr>
            <a:lvl3pPr marL="1008126" indent="0">
              <a:buNone/>
              <a:defRPr sz="1103"/>
            </a:lvl3pPr>
            <a:lvl4pPr marL="1512189" indent="0">
              <a:buNone/>
              <a:defRPr sz="992"/>
            </a:lvl4pPr>
            <a:lvl5pPr marL="2016252" indent="0">
              <a:buNone/>
              <a:defRPr sz="992"/>
            </a:lvl5pPr>
            <a:lvl6pPr marL="2520315" indent="0">
              <a:buNone/>
              <a:defRPr sz="992"/>
            </a:lvl6pPr>
            <a:lvl7pPr marL="3024378" indent="0">
              <a:buNone/>
              <a:defRPr sz="992"/>
            </a:lvl7pPr>
            <a:lvl8pPr marL="3528441" indent="0">
              <a:buNone/>
              <a:defRPr sz="992"/>
            </a:lvl8pPr>
            <a:lvl9pPr marL="4032504" indent="0">
              <a:buNone/>
              <a:defRPr sz="99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7ED0E8C-9693-46F8-A07C-26A115C4E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3D2B8-B378-4811-8527-15F048CCD544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07C8B1-87E0-4125-A248-750FE45135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2F34F8-0D73-449A-95F2-B81C3D28F85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170426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528"/>
            </a:lvl1pPr>
            <a:lvl2pPr marL="504063" indent="0">
              <a:buNone/>
              <a:defRPr sz="3087"/>
            </a:lvl2pPr>
            <a:lvl3pPr marL="1008126" indent="0">
              <a:buNone/>
              <a:defRPr sz="2646"/>
            </a:lvl3pPr>
            <a:lvl4pPr marL="1512189" indent="0">
              <a:buNone/>
              <a:defRPr sz="2205"/>
            </a:lvl4pPr>
            <a:lvl5pPr marL="2016252" indent="0">
              <a:buNone/>
              <a:defRPr sz="2205"/>
            </a:lvl5pPr>
            <a:lvl6pPr marL="2520315" indent="0">
              <a:buNone/>
              <a:defRPr sz="2205"/>
            </a:lvl6pPr>
            <a:lvl7pPr marL="3024378" indent="0">
              <a:buNone/>
              <a:defRPr sz="2205"/>
            </a:lvl7pPr>
            <a:lvl8pPr marL="3528441" indent="0">
              <a:buNone/>
              <a:defRPr sz="2205"/>
            </a:lvl8pPr>
            <a:lvl9pPr marL="4032504" indent="0">
              <a:buNone/>
              <a:defRPr sz="220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44"/>
            </a:lvl1pPr>
            <a:lvl2pPr marL="504063" indent="0">
              <a:buNone/>
              <a:defRPr sz="1323"/>
            </a:lvl2pPr>
            <a:lvl3pPr marL="1008126" indent="0">
              <a:buNone/>
              <a:defRPr sz="1103"/>
            </a:lvl3pPr>
            <a:lvl4pPr marL="1512189" indent="0">
              <a:buNone/>
              <a:defRPr sz="992"/>
            </a:lvl4pPr>
            <a:lvl5pPr marL="2016252" indent="0">
              <a:buNone/>
              <a:defRPr sz="992"/>
            </a:lvl5pPr>
            <a:lvl6pPr marL="2520315" indent="0">
              <a:buNone/>
              <a:defRPr sz="992"/>
            </a:lvl6pPr>
            <a:lvl7pPr marL="3024378" indent="0">
              <a:buNone/>
              <a:defRPr sz="992"/>
            </a:lvl7pPr>
            <a:lvl8pPr marL="3528441" indent="0">
              <a:buNone/>
              <a:defRPr sz="992"/>
            </a:lvl8pPr>
            <a:lvl9pPr marL="4032504" indent="0">
              <a:buNone/>
              <a:defRPr sz="99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F7808FDE-B80C-4CB0-967F-C3A5AF8DFB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305F8-FAF9-47E6-8D65-1003ED3CFF40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BE1F19-381F-4F28-8C1E-41BFB4F6DC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2C4ECD-F19B-4E55-9229-39F929E5601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6055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157787-A3D9-4F5E-95A8-B350B42B19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D5033-0F79-4C08-86D5-343B7D6DE3B9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11DF9009-E2AF-40E0-8108-B4D7152DC8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D2218D-8760-49F8-973E-60D66A1EE8F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6608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EC55-1E59-4657-93C4-9FCFD9C1513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69AD-22E1-4717-AC82-98B6434F0F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64104" y="-246792"/>
            <a:ext cx="2480275" cy="679288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7711" y="-246792"/>
            <a:ext cx="7268170" cy="679288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0103AC-694F-45DF-84A9-4F0C4A2487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66554-AA83-46CA-8B01-310E94B7EBB1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86534E0-8C8A-4228-9A33-F5D78FA1E6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07F02-73B4-46DC-9FCA-9BA64C540E2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745854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4194" y="-246792"/>
            <a:ext cx="6000186" cy="126196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17712" y="1554260"/>
            <a:ext cx="4722918" cy="499183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5318853" y="1554260"/>
            <a:ext cx="4722918" cy="4991834"/>
          </a:xfrm>
        </p:spPr>
        <p:txBody>
          <a:bodyPr/>
          <a:lstStyle/>
          <a:p>
            <a:pPr lvl="0"/>
            <a:r>
              <a:rPr lang="zh-CN" altLang="en-US" noProof="0"/>
              <a:t>单击图标添加图表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3230C47-2A9D-4FB8-B507-0EC7242DA9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4E7FF-ABCF-473A-B1A0-B6A11D026B27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B4AD5D-7D4B-4744-BA94-E454FF4D3C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5968EE-4D20-49DB-977B-1F2569BDB3C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5939355"/>
      </p:ext>
    </p:extLst>
  </p:cSld>
  <p:clrMapOvr>
    <a:masterClrMapping/>
  </p:clrMapOvr>
  <p:hf hdr="0" ftr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4194" y="-246792"/>
            <a:ext cx="6000186" cy="126196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17712" y="1554260"/>
            <a:ext cx="9624060" cy="4991834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9D47BF-AE3A-4250-AA3C-A84F5AE2F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BE9FF-1A2E-43EF-80A9-CB3469EF284E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C1B23088-0D18-4E2D-84E0-D04D8F42CF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E25018-CA10-4E59-97D5-362BF9AC1E1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7082630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A411-9755-4F76-960C-5DE0C2A20AE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F955E-7ED8-4EE0-AC7A-95BEF1250A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C264-279F-4731-A203-204F92EF70FD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/>
          <a:lstStyle>
            <a:lvl1pPr defTabSz="104305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2DBF3-F388-4D32-A726-DC109325BC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ags" Target="../tags/tag1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4.emf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tags" Target="../tags/tag3.xml"/><Relationship Id="rId3" Type="http://schemas.openxmlformats.org/officeDocument/2006/relationships/slideLayout" Target="../slideLayouts/slideLayout30.xml"/><Relationship Id="rId21" Type="http://schemas.openxmlformats.org/officeDocument/2006/relationships/image" Target="../media/image4.emf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oleObject" Target="../embeddings/oleObject1.bin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46.xml"/><Relationship Id="rId21" Type="http://schemas.openxmlformats.org/officeDocument/2006/relationships/image" Target="../media/image4.emf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oleObject" Target="../embeddings/oleObject3.bin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E:\KJ工作\人大商学院\院宣\王越华\A\人大ppt_A-02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88950" y="163513"/>
            <a:ext cx="60007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88950" y="1636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0CE909-4172-4683-B0FA-5F1E86CA8F8E}" type="datetime1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61325" y="6950075"/>
            <a:ext cx="2495550" cy="4032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F71F61-6E12-4AA2-BAA9-E7CAA829F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hf sldNum="0" hdr="0" ftr="0" dt="0"/>
  <p:txStyles>
    <p:titleStyle>
      <a:lvl1pPr algn="l" defTabSz="1042988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黑体" pitchFamily="2" charset="-122"/>
          <a:ea typeface="黑体" pitchFamily="2" charset="-122"/>
          <a:cs typeface="+mj-cs"/>
        </a:defRPr>
      </a:lvl1pPr>
      <a:lvl2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2pPr>
      <a:lvl3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3pPr>
      <a:lvl4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4pPr>
      <a:lvl5pPr algn="l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9pPr>
    </p:titleStyle>
    <p:bodyStyle>
      <a:lvl1pPr marL="390525" indent="-390525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E:\TR\人大商学院\院办\人民大学ppt\定稿PPT\B\B内页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2"/>
            <a:ext cx="10693400" cy="75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标题占位符 1"/>
          <p:cNvSpPr>
            <a:spLocks noGrp="1"/>
          </p:cNvSpPr>
          <p:nvPr>
            <p:ph type="title"/>
          </p:nvPr>
        </p:nvSpPr>
        <p:spPr bwMode="auto">
          <a:xfrm>
            <a:off x="4344194" y="-246792"/>
            <a:ext cx="6000186" cy="126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7412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17712" y="1554260"/>
            <a:ext cx="9624060" cy="499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534670" y="7008172"/>
            <a:ext cx="2495127" cy="40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ctr" anchorCtr="0" compatLnSpc="1">
            <a:prstTxWarp prst="textNoShape">
              <a:avLst/>
            </a:prstTxWarp>
          </a:bodyPr>
          <a:lstStyle>
            <a:lvl1pPr>
              <a:defRPr sz="1053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653579" y="7008172"/>
            <a:ext cx="3386243" cy="40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889" tIns="39947" rIns="79889" bIns="39947" numCol="1" anchor="t" anchorCtr="0" compatLnSpc="1">
            <a:prstTxWarp prst="textNoShape">
              <a:avLst/>
            </a:prstTxWarp>
          </a:bodyPr>
          <a:lstStyle>
            <a:lvl1pPr>
              <a:defRPr sz="1579">
                <a:latin typeface="+mn-lt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060893" y="6950413"/>
            <a:ext cx="2495127" cy="400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ctr" anchorCtr="0" compatLnSpc="1">
            <a:prstTxWarp prst="textNoShape">
              <a:avLst/>
            </a:prstTxWarp>
          </a:bodyPr>
          <a:lstStyle>
            <a:lvl1pPr algn="r">
              <a:defRPr sz="1053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aphicFrame>
        <p:nvGraphicFramePr>
          <p:cNvPr id="10" name="对象 9" hidden="1">
            <a:extLst>
              <a:ext uri="{FF2B5EF4-FFF2-40B4-BE49-F238E27FC236}">
                <a16:creationId xmlns:a16="http://schemas.microsoft.com/office/drawing/2014/main" id="{20813AD8-C9B4-4067-BC15-D3032C1367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1213467641"/>
              </p:ext>
            </p:extLst>
          </p:nvPr>
        </p:nvGraphicFramePr>
        <p:xfrm>
          <a:off x="1393" y="1751"/>
          <a:ext cx="1392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10" name="对象 9" hidden="1">
                        <a:extLst>
                          <a:ext uri="{FF2B5EF4-FFF2-40B4-BE49-F238E27FC236}">
                            <a16:creationId xmlns:a16="http://schemas.microsoft.com/office/drawing/2014/main" id="{20813AD8-C9B4-4067-BC15-D3032C1367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" y="1751"/>
                        <a:ext cx="1392" cy="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976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  <p:sldLayoutId id="2147484200" r:id="rId12"/>
    <p:sldLayoutId id="2147484201" r:id="rId13"/>
    <p:sldLayoutId id="2147484202" r:id="rId14"/>
    <p:sldLayoutId id="2147484203" r:id="rId15"/>
    <p:sldLayoutId id="2147484204" r:id="rId16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5pPr>
      <a:lvl6pPr marL="40101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6pPr>
      <a:lvl7pPr marL="80202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7pPr>
      <a:lvl8pPr marL="120303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8pPr>
      <a:lvl9pPr marL="160404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9pPr>
    </p:titleStyle>
    <p:bodyStyle>
      <a:lvl1pPr marL="300758" indent="-30075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7">
          <a:solidFill>
            <a:schemeClr val="tx1"/>
          </a:solidFill>
          <a:latin typeface="+mn-lt"/>
          <a:ea typeface="+mn-ea"/>
          <a:cs typeface="+mn-cs"/>
        </a:defRPr>
      </a:lvl1pPr>
      <a:lvl2pPr marL="650249" indent="-249239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56">
          <a:solidFill>
            <a:schemeClr val="tx1"/>
          </a:solidFill>
          <a:latin typeface="+mn-lt"/>
          <a:ea typeface="+mn-ea"/>
        </a:defRPr>
      </a:lvl2pPr>
      <a:lvl3pPr marL="1002525" indent="-199113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5">
          <a:solidFill>
            <a:schemeClr val="tx1"/>
          </a:solidFill>
          <a:latin typeface="+mn-lt"/>
          <a:ea typeface="+mn-ea"/>
        </a:defRPr>
      </a:lvl3pPr>
      <a:lvl4pPr marL="1402143" indent="-20189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754">
          <a:solidFill>
            <a:schemeClr val="tx1"/>
          </a:solidFill>
          <a:latin typeface="+mn-lt"/>
          <a:ea typeface="+mn-ea"/>
        </a:defRPr>
      </a:lvl4pPr>
      <a:lvl5pPr marL="1803154" indent="-199113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754">
          <a:solidFill>
            <a:schemeClr val="tx1"/>
          </a:solidFill>
          <a:latin typeface="+mn-lt"/>
          <a:ea typeface="+mn-ea"/>
        </a:defRPr>
      </a:lvl5pPr>
      <a:lvl6pPr marL="220416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6pPr>
      <a:lvl7pPr marL="260517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7pPr>
      <a:lvl8pPr marL="300618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8pPr>
      <a:lvl9pPr marL="340719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101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202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303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404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505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606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707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808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E:\TR\人大商学院\院办\人民大学ppt\定稿PPT\B\B内页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2"/>
            <a:ext cx="10693400" cy="75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标题占位符 1"/>
          <p:cNvSpPr>
            <a:spLocks noGrp="1"/>
          </p:cNvSpPr>
          <p:nvPr>
            <p:ph type="title"/>
          </p:nvPr>
        </p:nvSpPr>
        <p:spPr bwMode="auto">
          <a:xfrm>
            <a:off x="4344194" y="-246792"/>
            <a:ext cx="6000186" cy="126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7412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17712" y="1554260"/>
            <a:ext cx="9624060" cy="499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534670" y="7008172"/>
            <a:ext cx="2495127" cy="40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ctr" anchorCtr="0" compatLnSpc="1">
            <a:prstTxWarp prst="textNoShape">
              <a:avLst/>
            </a:prstTxWarp>
          </a:bodyPr>
          <a:lstStyle>
            <a:lvl1pPr>
              <a:defRPr sz="1053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653579" y="7008172"/>
            <a:ext cx="3386243" cy="40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889" tIns="39947" rIns="79889" bIns="39947" numCol="1" anchor="t" anchorCtr="0" compatLnSpc="1">
            <a:prstTxWarp prst="textNoShape">
              <a:avLst/>
            </a:prstTxWarp>
          </a:bodyPr>
          <a:lstStyle>
            <a:lvl1pPr>
              <a:defRPr sz="1579">
                <a:latin typeface="+mn-lt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060893" y="6950413"/>
            <a:ext cx="2495127" cy="400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ctr" anchorCtr="0" compatLnSpc="1">
            <a:prstTxWarp prst="textNoShape">
              <a:avLst/>
            </a:prstTxWarp>
          </a:bodyPr>
          <a:lstStyle>
            <a:lvl1pPr algn="r">
              <a:defRPr sz="1053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aphicFrame>
        <p:nvGraphicFramePr>
          <p:cNvPr id="10" name="对象 9" hidden="1">
            <a:extLst>
              <a:ext uri="{FF2B5EF4-FFF2-40B4-BE49-F238E27FC236}">
                <a16:creationId xmlns:a16="http://schemas.microsoft.com/office/drawing/2014/main" id="{20813AD8-C9B4-4067-BC15-D3032C1367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1104756711"/>
              </p:ext>
            </p:extLst>
          </p:nvPr>
        </p:nvGraphicFramePr>
        <p:xfrm>
          <a:off x="1393" y="1751"/>
          <a:ext cx="1392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10" name="对象 9" hidden="1">
                        <a:extLst>
                          <a:ext uri="{FF2B5EF4-FFF2-40B4-BE49-F238E27FC236}">
                            <a16:creationId xmlns:a16="http://schemas.microsoft.com/office/drawing/2014/main" id="{20813AD8-C9B4-4067-BC15-D3032C1367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" y="1751"/>
                        <a:ext cx="1392" cy="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847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6" r:id="rId1"/>
    <p:sldLayoutId id="2147484207" r:id="rId2"/>
    <p:sldLayoutId id="2147484208" r:id="rId3"/>
    <p:sldLayoutId id="2147484209" r:id="rId4"/>
    <p:sldLayoutId id="2147484210" r:id="rId5"/>
    <p:sldLayoutId id="2147484211" r:id="rId6"/>
    <p:sldLayoutId id="2147484212" r:id="rId7"/>
    <p:sldLayoutId id="2147484213" r:id="rId8"/>
    <p:sldLayoutId id="2147484214" r:id="rId9"/>
    <p:sldLayoutId id="2147484215" r:id="rId10"/>
    <p:sldLayoutId id="2147484216" r:id="rId11"/>
    <p:sldLayoutId id="2147484217" r:id="rId12"/>
    <p:sldLayoutId id="2147484218" r:id="rId13"/>
    <p:sldLayoutId id="2147484219" r:id="rId14"/>
    <p:sldLayoutId id="2147484220" r:id="rId15"/>
    <p:sldLayoutId id="2147484221" r:id="rId16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5pPr>
      <a:lvl6pPr marL="40101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6pPr>
      <a:lvl7pPr marL="80202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7pPr>
      <a:lvl8pPr marL="120303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8pPr>
      <a:lvl9pPr marL="160404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9pPr>
    </p:titleStyle>
    <p:bodyStyle>
      <a:lvl1pPr marL="300758" indent="-30075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7">
          <a:solidFill>
            <a:schemeClr val="tx1"/>
          </a:solidFill>
          <a:latin typeface="+mn-lt"/>
          <a:ea typeface="+mn-ea"/>
          <a:cs typeface="+mn-cs"/>
        </a:defRPr>
      </a:lvl1pPr>
      <a:lvl2pPr marL="650249" indent="-249239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56">
          <a:solidFill>
            <a:schemeClr val="tx1"/>
          </a:solidFill>
          <a:latin typeface="+mn-lt"/>
          <a:ea typeface="+mn-ea"/>
        </a:defRPr>
      </a:lvl2pPr>
      <a:lvl3pPr marL="1002525" indent="-199113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5">
          <a:solidFill>
            <a:schemeClr val="tx1"/>
          </a:solidFill>
          <a:latin typeface="+mn-lt"/>
          <a:ea typeface="+mn-ea"/>
        </a:defRPr>
      </a:lvl3pPr>
      <a:lvl4pPr marL="1402143" indent="-20189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754">
          <a:solidFill>
            <a:schemeClr val="tx1"/>
          </a:solidFill>
          <a:latin typeface="+mn-lt"/>
          <a:ea typeface="+mn-ea"/>
        </a:defRPr>
      </a:lvl4pPr>
      <a:lvl5pPr marL="1803154" indent="-199113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754">
          <a:solidFill>
            <a:schemeClr val="tx1"/>
          </a:solidFill>
          <a:latin typeface="+mn-lt"/>
          <a:ea typeface="+mn-ea"/>
        </a:defRPr>
      </a:lvl5pPr>
      <a:lvl6pPr marL="220416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6pPr>
      <a:lvl7pPr marL="260517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7pPr>
      <a:lvl8pPr marL="300618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8pPr>
      <a:lvl9pPr marL="340719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101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202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303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404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505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606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707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808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E:\TR\人大商学院\院办\人民大学ppt\定稿PPT\B\B内页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2"/>
            <a:ext cx="10693400" cy="75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标题占位符 1"/>
          <p:cNvSpPr>
            <a:spLocks noGrp="1"/>
          </p:cNvSpPr>
          <p:nvPr>
            <p:ph type="title"/>
          </p:nvPr>
        </p:nvSpPr>
        <p:spPr bwMode="auto">
          <a:xfrm>
            <a:off x="4344194" y="-246792"/>
            <a:ext cx="6000186" cy="126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7412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17712" y="1554260"/>
            <a:ext cx="9624060" cy="499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534670" y="7008172"/>
            <a:ext cx="2495127" cy="40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ctr" anchorCtr="0" compatLnSpc="1">
            <a:prstTxWarp prst="textNoShape">
              <a:avLst/>
            </a:prstTxWarp>
          </a:bodyPr>
          <a:lstStyle>
            <a:lvl1pPr>
              <a:defRPr sz="1053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fld id="{2A8ABE96-95C7-43BE-A67E-4A3112DBF992}" type="datetimeFigureOut">
              <a:rPr lang="zh-CN" altLang="en-US" smtClean="0"/>
              <a:pPr/>
              <a:t>2021/9/28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653579" y="7008172"/>
            <a:ext cx="3386243" cy="40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889" tIns="39947" rIns="79889" bIns="39947" numCol="1" anchor="t" anchorCtr="0" compatLnSpc="1">
            <a:prstTxWarp prst="textNoShape">
              <a:avLst/>
            </a:prstTxWarp>
          </a:bodyPr>
          <a:lstStyle>
            <a:lvl1pPr>
              <a:defRPr sz="1579">
                <a:latin typeface="+mn-lt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060893" y="6950413"/>
            <a:ext cx="2495127" cy="400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ctr" anchorCtr="0" compatLnSpc="1">
            <a:prstTxWarp prst="textNoShape">
              <a:avLst/>
            </a:prstTxWarp>
          </a:bodyPr>
          <a:lstStyle>
            <a:lvl1pPr algn="r">
              <a:defRPr sz="1053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fld id="{326A8893-25EA-4E17-B1DF-1239BADEDF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aphicFrame>
        <p:nvGraphicFramePr>
          <p:cNvPr id="10" name="对象 9" hidden="1">
            <a:extLst>
              <a:ext uri="{FF2B5EF4-FFF2-40B4-BE49-F238E27FC236}">
                <a16:creationId xmlns:a16="http://schemas.microsoft.com/office/drawing/2014/main" id="{20813AD8-C9B4-4067-BC15-D3032C1367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4276133318"/>
              </p:ext>
            </p:extLst>
          </p:nvPr>
        </p:nvGraphicFramePr>
        <p:xfrm>
          <a:off x="1393" y="1751"/>
          <a:ext cx="1392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10" name="对象 9" hidden="1">
                        <a:extLst>
                          <a:ext uri="{FF2B5EF4-FFF2-40B4-BE49-F238E27FC236}">
                            <a16:creationId xmlns:a16="http://schemas.microsoft.com/office/drawing/2014/main" id="{20813AD8-C9B4-4067-BC15-D3032C1367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" y="1751"/>
                        <a:ext cx="1392" cy="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3548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3" r:id="rId1"/>
    <p:sldLayoutId id="2147484224" r:id="rId2"/>
    <p:sldLayoutId id="2147484225" r:id="rId3"/>
    <p:sldLayoutId id="2147484226" r:id="rId4"/>
    <p:sldLayoutId id="2147484227" r:id="rId5"/>
    <p:sldLayoutId id="2147484228" r:id="rId6"/>
    <p:sldLayoutId id="2147484229" r:id="rId7"/>
    <p:sldLayoutId id="2147484230" r:id="rId8"/>
    <p:sldLayoutId id="2147484231" r:id="rId9"/>
    <p:sldLayoutId id="2147484232" r:id="rId10"/>
    <p:sldLayoutId id="2147484233" r:id="rId11"/>
    <p:sldLayoutId id="2147484234" r:id="rId12"/>
    <p:sldLayoutId id="2147484235" r:id="rId13"/>
    <p:sldLayoutId id="2147484236" r:id="rId14"/>
    <p:sldLayoutId id="2147484237" r:id="rId15"/>
    <p:sldLayoutId id="2147484238" r:id="rId16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5pPr>
      <a:lvl6pPr marL="40101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6pPr>
      <a:lvl7pPr marL="80202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7pPr>
      <a:lvl8pPr marL="120303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8pPr>
      <a:lvl9pPr marL="1604040" algn="l" rtl="0" eaLnBrk="1" fontAlgn="base" hangingPunct="1">
        <a:spcBef>
          <a:spcPct val="0"/>
        </a:spcBef>
        <a:spcAft>
          <a:spcPct val="0"/>
        </a:spcAft>
        <a:defRPr sz="2807">
          <a:solidFill>
            <a:srgbClr val="0D0D0D"/>
          </a:solidFill>
          <a:latin typeface="黑体" pitchFamily="2" charset="-122"/>
          <a:ea typeface="黑体" pitchFamily="2" charset="-122"/>
        </a:defRPr>
      </a:lvl9pPr>
    </p:titleStyle>
    <p:bodyStyle>
      <a:lvl1pPr marL="300758" indent="-30075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7">
          <a:solidFill>
            <a:schemeClr val="tx1"/>
          </a:solidFill>
          <a:latin typeface="+mn-lt"/>
          <a:ea typeface="+mn-ea"/>
          <a:cs typeface="+mn-cs"/>
        </a:defRPr>
      </a:lvl1pPr>
      <a:lvl2pPr marL="650249" indent="-249239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56">
          <a:solidFill>
            <a:schemeClr val="tx1"/>
          </a:solidFill>
          <a:latin typeface="+mn-lt"/>
          <a:ea typeface="+mn-ea"/>
        </a:defRPr>
      </a:lvl2pPr>
      <a:lvl3pPr marL="1002525" indent="-199113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5">
          <a:solidFill>
            <a:schemeClr val="tx1"/>
          </a:solidFill>
          <a:latin typeface="+mn-lt"/>
          <a:ea typeface="+mn-ea"/>
        </a:defRPr>
      </a:lvl3pPr>
      <a:lvl4pPr marL="1402143" indent="-201898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754">
          <a:solidFill>
            <a:schemeClr val="tx1"/>
          </a:solidFill>
          <a:latin typeface="+mn-lt"/>
          <a:ea typeface="+mn-ea"/>
        </a:defRPr>
      </a:lvl4pPr>
      <a:lvl5pPr marL="1803154" indent="-199113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754">
          <a:solidFill>
            <a:schemeClr val="tx1"/>
          </a:solidFill>
          <a:latin typeface="+mn-lt"/>
          <a:ea typeface="+mn-ea"/>
        </a:defRPr>
      </a:lvl5pPr>
      <a:lvl6pPr marL="220416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6pPr>
      <a:lvl7pPr marL="260517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7pPr>
      <a:lvl8pPr marL="300618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8pPr>
      <a:lvl9pPr marL="3407194" indent="-1991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54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101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202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303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404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505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606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707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808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E:\TR\人大商学院\院办\人民大学ppt\定稿PPT\B\B内页.jpg">
            <a:extLst>
              <a:ext uri="{FF2B5EF4-FFF2-40B4-BE49-F238E27FC236}">
                <a16:creationId xmlns:a16="http://schemas.microsoft.com/office/drawing/2014/main" id="{D95B94AE-2B65-4206-92C1-BCA58500D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693400" cy="757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>
            <a:extLst>
              <a:ext uri="{FF2B5EF4-FFF2-40B4-BE49-F238E27FC236}">
                <a16:creationId xmlns:a16="http://schemas.microsoft.com/office/drawing/2014/main" id="{526A396D-B6DE-4567-A095-39E3A41740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344194" y="-246792"/>
            <a:ext cx="6000186" cy="1261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5" tIns="45693" rIns="91385" bIns="4569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2">
            <a:extLst>
              <a:ext uri="{FF2B5EF4-FFF2-40B4-BE49-F238E27FC236}">
                <a16:creationId xmlns:a16="http://schemas.microsoft.com/office/drawing/2014/main" id="{7A3F943F-58FF-42D9-B45A-F558C23FC8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7712" y="1554260"/>
            <a:ext cx="9624060" cy="4991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5" tIns="45693" rIns="91385" bIns="456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1E6E53-ACF9-4EFB-A5CE-504AFB668A2C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auto">
          <a:xfrm>
            <a:off x="534670" y="7008171"/>
            <a:ext cx="2495127" cy="40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5" tIns="45693" rIns="91385" bIns="45693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23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24FBA2B5-AEF3-4CE4-AD51-35098C8475E8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F0E550-753D-499A-BFBC-F2D2DCF21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8060893" y="6950412"/>
            <a:ext cx="2495127" cy="400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5" tIns="45693" rIns="91385" bIns="45693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23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989D5D7-5809-469E-9171-84E9216567C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700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0" r:id="rId1"/>
    <p:sldLayoutId id="2147484241" r:id="rId2"/>
    <p:sldLayoutId id="2147484242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  <p:sldLayoutId id="2147484252" r:id="rId13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528">
          <a:solidFill>
            <a:srgbClr val="0D0D0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528">
          <a:solidFill>
            <a:srgbClr val="0D0D0D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528">
          <a:solidFill>
            <a:srgbClr val="0D0D0D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528">
          <a:solidFill>
            <a:srgbClr val="0D0D0D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528">
          <a:solidFill>
            <a:srgbClr val="0D0D0D"/>
          </a:solidFill>
          <a:latin typeface="黑体" pitchFamily="49" charset="-122"/>
          <a:ea typeface="黑体" pitchFamily="49" charset="-122"/>
        </a:defRPr>
      </a:lvl5pPr>
      <a:lvl6pPr marL="504063" algn="l" rtl="0" eaLnBrk="1" fontAlgn="base" hangingPunct="1">
        <a:spcBef>
          <a:spcPct val="0"/>
        </a:spcBef>
        <a:spcAft>
          <a:spcPct val="0"/>
        </a:spcAft>
        <a:defRPr sz="3528">
          <a:solidFill>
            <a:srgbClr val="0D0D0D"/>
          </a:solidFill>
          <a:latin typeface="黑体" pitchFamily="49" charset="-122"/>
          <a:ea typeface="黑体" pitchFamily="49" charset="-122"/>
        </a:defRPr>
      </a:lvl6pPr>
      <a:lvl7pPr marL="1008126" algn="l" rtl="0" eaLnBrk="1" fontAlgn="base" hangingPunct="1">
        <a:spcBef>
          <a:spcPct val="0"/>
        </a:spcBef>
        <a:spcAft>
          <a:spcPct val="0"/>
        </a:spcAft>
        <a:defRPr sz="3528">
          <a:solidFill>
            <a:srgbClr val="0D0D0D"/>
          </a:solidFill>
          <a:latin typeface="黑体" pitchFamily="49" charset="-122"/>
          <a:ea typeface="黑体" pitchFamily="49" charset="-122"/>
        </a:defRPr>
      </a:lvl7pPr>
      <a:lvl8pPr marL="1512189" algn="l" rtl="0" eaLnBrk="1" fontAlgn="base" hangingPunct="1">
        <a:spcBef>
          <a:spcPct val="0"/>
        </a:spcBef>
        <a:spcAft>
          <a:spcPct val="0"/>
        </a:spcAft>
        <a:defRPr sz="3528">
          <a:solidFill>
            <a:srgbClr val="0D0D0D"/>
          </a:solidFill>
          <a:latin typeface="黑体" pitchFamily="49" charset="-122"/>
          <a:ea typeface="黑体" pitchFamily="49" charset="-122"/>
        </a:defRPr>
      </a:lvl8pPr>
      <a:lvl9pPr marL="2016252" algn="l" rtl="0" eaLnBrk="1" fontAlgn="base" hangingPunct="1">
        <a:spcBef>
          <a:spcPct val="0"/>
        </a:spcBef>
        <a:spcAft>
          <a:spcPct val="0"/>
        </a:spcAft>
        <a:defRPr sz="3528">
          <a:solidFill>
            <a:srgbClr val="0D0D0D"/>
          </a:solidFill>
          <a:latin typeface="黑体" pitchFamily="49" charset="-122"/>
          <a:ea typeface="黑体" pitchFamily="49" charset="-122"/>
        </a:defRPr>
      </a:lvl9pPr>
    </p:titleStyle>
    <p:bodyStyle>
      <a:lvl1pPr marL="378047" indent="-37804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528">
          <a:solidFill>
            <a:schemeClr val="tx1"/>
          </a:solidFill>
          <a:latin typeface="+mn-lt"/>
          <a:ea typeface="+mn-ea"/>
          <a:cs typeface="+mn-cs"/>
        </a:defRPr>
      </a:lvl1pPr>
      <a:lvl2pPr marL="817353" indent="-3132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087">
          <a:solidFill>
            <a:schemeClr val="tx1"/>
          </a:solidFill>
          <a:latin typeface="+mn-lt"/>
          <a:ea typeface="+mn-ea"/>
        </a:defRPr>
      </a:lvl2pPr>
      <a:lvl3pPr marL="1260158" indent="-250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46">
          <a:solidFill>
            <a:schemeClr val="tx1"/>
          </a:solidFill>
          <a:latin typeface="+mn-lt"/>
          <a:ea typeface="+mn-ea"/>
        </a:defRPr>
      </a:lvl3pPr>
      <a:lvl4pPr marL="1762471" indent="-253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05">
          <a:solidFill>
            <a:schemeClr val="tx1"/>
          </a:solidFill>
          <a:latin typeface="+mn-lt"/>
          <a:ea typeface="+mn-ea"/>
        </a:defRPr>
      </a:lvl4pPr>
      <a:lvl5pPr marL="2266534" indent="-250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205">
          <a:solidFill>
            <a:schemeClr val="tx1"/>
          </a:solidFill>
          <a:latin typeface="+mn-lt"/>
          <a:ea typeface="+mn-ea"/>
        </a:defRPr>
      </a:lvl5pPr>
      <a:lvl6pPr marL="2770597" indent="-250282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205">
          <a:solidFill>
            <a:schemeClr val="tx1"/>
          </a:solidFill>
          <a:latin typeface="+mn-lt"/>
          <a:ea typeface="+mn-ea"/>
        </a:defRPr>
      </a:lvl6pPr>
      <a:lvl7pPr marL="3274660" indent="-250282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205">
          <a:solidFill>
            <a:schemeClr val="tx1"/>
          </a:solidFill>
          <a:latin typeface="+mn-lt"/>
          <a:ea typeface="+mn-ea"/>
        </a:defRPr>
      </a:lvl7pPr>
      <a:lvl8pPr marL="3778723" indent="-250282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205">
          <a:solidFill>
            <a:schemeClr val="tx1"/>
          </a:solidFill>
          <a:latin typeface="+mn-lt"/>
          <a:ea typeface="+mn-ea"/>
        </a:defRPr>
      </a:lvl8pPr>
      <a:lvl9pPr marL="4282786" indent="-250282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20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126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189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252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0315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4378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8441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2504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xchy007@163.com" TargetMode="External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xchy007@163.com" TargetMode="External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234132" y="1548383"/>
            <a:ext cx="9891713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r" defTabSz="1042988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公  司  治  理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endParaRPr lang="en-US" altLang="zh-CN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endParaRPr lang="en-US" altLang="zh-CN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endParaRPr lang="en-US" altLang="zh-CN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赵晶</a:t>
            </a:r>
            <a:endParaRPr lang="en-US" altLang="zh-CN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endParaRPr lang="en-US" altLang="zh-CN" sz="4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endParaRPr lang="en-US" altLang="zh-CN" sz="4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endParaRPr lang="en-US" altLang="zh-CN" sz="4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en-US" altLang="zh-CN" sz="4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zhzhaoj</a:t>
            </a:r>
            <a:endParaRPr lang="zh-CN" altLang="en-US" sz="27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公司治理的发展历程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公司治理的重要性</a:t>
            </a:r>
            <a:endParaRPr lang="en-US" altLang="zh-CN" sz="2926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使企业决策更加科学化、高效化；</a:t>
            </a: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可以持续提升公司的价值；</a:t>
            </a: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协调好公司利益相关者之间的关系；</a:t>
            </a: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最大限度调动经营者的积极性。</a:t>
            </a:r>
          </a:p>
        </p:txBody>
      </p:sp>
    </p:spTree>
    <p:extLst>
      <p:ext uri="{BB962C8B-B14F-4D97-AF65-F5344CB8AC3E}">
        <p14:creationId xmlns:p14="http://schemas.microsoft.com/office/powerpoint/2010/main" val="3571085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879C15-57E5-44C5-8B7C-F37B13690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0320" y="1326246"/>
            <a:ext cx="6000750" cy="1258887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538D542-4245-43F8-A7AF-C9A9CEC79F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94205" y="1917673"/>
            <a:ext cx="9623425" cy="4956064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E81FDB35-C5F9-45E2-91B0-4F2EDAAC8B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427" y="2420938"/>
            <a:ext cx="1334905" cy="1200329"/>
          </a:xfrm>
          <a:prstGeom prst="rect">
            <a:avLst/>
          </a:prstGeom>
          <a:noFill/>
          <a:ln w="9525">
            <a:solidFill>
              <a:srgbClr val="80008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/>
                <a:cs typeface="+mn-cs"/>
              </a:rPr>
              <a:t>所有权与控制权分离</a:t>
            </a: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72928E17-1428-4BD7-B66F-738A44D21C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1767" y="2276476"/>
            <a:ext cx="2783417" cy="936625"/>
          </a:xfrm>
          <a:prstGeom prst="ellipse">
            <a:avLst/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黑体" pitchFamily="49" charset="-122"/>
                <a:cs typeface="+mn-cs"/>
              </a:rPr>
              <a:t>现代公司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EF6478F9-2F40-4935-B748-9C930ABD1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1767" y="1833493"/>
            <a:ext cx="2717800" cy="466725"/>
          </a:xfrm>
          <a:prstGeom prst="rect">
            <a:avLst/>
          </a:prstGeom>
          <a:noFill/>
          <a:ln w="9525">
            <a:solidFill>
              <a:srgbClr val="800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/>
                <a:cs typeface="+mn-cs"/>
              </a:rPr>
              <a:t>信息不对称</a:t>
            </a: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08D247DD-2D45-422E-82CB-136B8520E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7508" y="3577744"/>
            <a:ext cx="3191933" cy="466725"/>
          </a:xfrm>
          <a:prstGeom prst="rect">
            <a:avLst/>
          </a:prstGeom>
          <a:noFill/>
          <a:ln w="9525">
            <a:solidFill>
              <a:srgbClr val="800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/>
                <a:cs typeface="+mn-cs"/>
              </a:rPr>
              <a:t>契约的不完备性</a:t>
            </a: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2FBF63B7-9487-4EC0-BA3A-903292727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2685" y="2205038"/>
            <a:ext cx="1960066" cy="1200329"/>
          </a:xfrm>
          <a:prstGeom prst="rect">
            <a:avLst/>
          </a:prstGeom>
          <a:noFill/>
          <a:ln w="9525">
            <a:solidFill>
              <a:srgbClr val="80008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/>
                <a:cs typeface="+mn-cs"/>
              </a:rPr>
              <a:t>委托代理双方利益不一致</a:t>
            </a: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6811312C-2F48-4B4A-938B-9294FE4C124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915026" y="2577571"/>
            <a:ext cx="647700" cy="3934884"/>
          </a:xfrm>
          <a:prstGeom prst="homePlate">
            <a:avLst>
              <a:gd name="adj" fmla="val 2500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283D6147-14A4-4EF9-9F24-0D88978BD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2604" y="4255294"/>
            <a:ext cx="432011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/>
                <a:cs typeface="+mn-cs"/>
              </a:rPr>
              <a:t>逆向选择    道德风险</a:t>
            </a:r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id="{EB1F239C-F973-42AB-A4A5-697BB24FF81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915026" y="3730096"/>
            <a:ext cx="647700" cy="3934884"/>
          </a:xfrm>
          <a:prstGeom prst="homePlate">
            <a:avLst>
              <a:gd name="adj" fmla="val 2500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/>
                <a:cs typeface="+mn-cs"/>
              </a:rPr>
              <a:t>公司治理问题</a:t>
            </a:r>
          </a:p>
        </p:txBody>
      </p:sp>
      <p:sp>
        <p:nvSpPr>
          <p:cNvPr id="15" name="Text Box 11">
            <a:extLst>
              <a:ext uri="{FF2B5EF4-FFF2-40B4-BE49-F238E27FC236}">
                <a16:creationId xmlns:a16="http://schemas.microsoft.com/office/drawing/2014/main" id="{8E00FBFE-ADCA-4394-88E4-4CA458DCF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3567" y="6165850"/>
            <a:ext cx="432011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/>
                <a:cs typeface="+mn-cs"/>
              </a:rPr>
              <a:t>         委托代理成本</a:t>
            </a:r>
          </a:p>
        </p:txBody>
      </p:sp>
      <p:sp>
        <p:nvSpPr>
          <p:cNvPr id="16" name="Rectangle 13">
            <a:extLst>
              <a:ext uri="{FF2B5EF4-FFF2-40B4-BE49-F238E27FC236}">
                <a16:creationId xmlns:a16="http://schemas.microsoft.com/office/drawing/2014/main" id="{1F90D3F3-40C4-476E-A736-163D70927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99" y="1194971"/>
            <a:ext cx="4716356" cy="74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C0504D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黑体" pitchFamily="49" charset="-122"/>
                <a:cs typeface="+mn-cs"/>
              </a:rPr>
              <a:t>公司治理结构的理论逻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Calibri"/>
                <a:ea typeface="黑体" pitchFamily="49" charset="-122"/>
                <a:cs typeface="+mn-cs"/>
              </a:rPr>
              <a:t>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957DAF2-C65E-4E4B-94EF-BEE1E045E674}"/>
              </a:ext>
            </a:extLst>
          </p:cNvPr>
          <p:cNvSpPr txBox="1"/>
          <p:nvPr/>
        </p:nvSpPr>
        <p:spPr>
          <a:xfrm>
            <a:off x="507846" y="476409"/>
            <a:ext cx="5689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2.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公司治理的主要内容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D464DC0-BC13-4C29-B2AA-B3F1CE5F35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158" y="3299006"/>
            <a:ext cx="5121084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677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65A8C9-95C5-4D1C-BECB-2168EB619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公司治理的主要内容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9CF478-9061-406B-9949-611BE3928E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90525" marR="0" lvl="0" indent="-390525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292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第一类代理问题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46138" marR="0" lvl="1" indent="-325438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委托代理理论；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90525" marR="0" lvl="0" indent="-390525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第二类代理问题</a:t>
            </a:r>
            <a:endParaRPr kumimoji="0" lang="en-US" altLang="zh-CN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46138" marR="0" lvl="1" indent="-325438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控制性股东普遍存在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46138" marR="0" lvl="1" indent="-325438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隧道挖掘与控制权私利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90525" marR="0" lvl="0" indent="-390525" algn="l" defTabSz="1042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公司治理机制的构建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332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4DF574-59FC-4C0C-AD6F-98F536491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CCF9C3E6-2920-4FDB-BB64-73F849E9B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8389" y="836614"/>
            <a:ext cx="1703387" cy="649287"/>
          </a:xfrm>
          <a:prstGeom prst="wedgeEllipseCallout">
            <a:avLst>
              <a:gd name="adj1" fmla="val -61556"/>
              <a:gd name="adj2" fmla="val 101588"/>
            </a:avLst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公司治理</a:t>
            </a: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9804B33-8C06-4087-A390-F8B84C382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950" y="4005263"/>
            <a:ext cx="1703388" cy="633412"/>
          </a:xfrm>
          <a:prstGeom prst="wedgeEllipseCallout">
            <a:avLst>
              <a:gd name="adj1" fmla="val -61648"/>
              <a:gd name="adj2" fmla="val 5977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公司管理</a:t>
            </a: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00F8A5F3-BB4B-40B8-881D-9800FE9C9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4332" y="773906"/>
            <a:ext cx="6911975" cy="4332288"/>
          </a:xfrm>
          <a:prstGeom prst="ellipse">
            <a:avLst/>
          </a:prstGeom>
          <a:solidFill>
            <a:srgbClr val="800080"/>
          </a:solidFill>
          <a:ln w="9525">
            <a:solidFill>
              <a:srgbClr val="000000"/>
            </a:solidFill>
            <a:prstDash val="dashDot"/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        </a:t>
            </a:r>
            <a:r>
              <a: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                            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161B5372-BC41-4665-8E19-AB84450F6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7519" y="852489"/>
            <a:ext cx="1579563" cy="4413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利益相关者</a:t>
            </a:r>
          </a:p>
        </p:txBody>
      </p:sp>
      <p:sp>
        <p:nvSpPr>
          <p:cNvPr id="8" name="Line 8">
            <a:extLst>
              <a:ext uri="{FF2B5EF4-FFF2-40B4-BE49-F238E27FC236}">
                <a16:creationId xmlns:a16="http://schemas.microsoft.com/office/drawing/2014/main" id="{16A56E0D-C193-4971-964C-832381A3CCE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56918" y="1006475"/>
            <a:ext cx="27368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" name="Line 9">
            <a:extLst>
              <a:ext uri="{FF2B5EF4-FFF2-40B4-BE49-F238E27FC236}">
                <a16:creationId xmlns:a16="http://schemas.microsoft.com/office/drawing/2014/main" id="{EA8740F9-12EC-4D04-93AB-D4EF5D36CEE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48525" y="981076"/>
            <a:ext cx="0" cy="1008063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F3356971-BDFB-47BC-A0D1-B76BCC628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5706" y="1984376"/>
            <a:ext cx="2055812" cy="8223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监事会：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利益相关者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243261BB-7BD1-4C29-A51D-7A29CF6D7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2242" y="1870076"/>
            <a:ext cx="2089150" cy="10080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董事会：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利益相关者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经理人员</a:t>
            </a:r>
          </a:p>
        </p:txBody>
      </p:sp>
      <p:sp>
        <p:nvSpPr>
          <p:cNvPr id="12" name="Oval 13">
            <a:extLst>
              <a:ext uri="{FF2B5EF4-FFF2-40B4-BE49-F238E27FC236}">
                <a16:creationId xmlns:a16="http://schemas.microsoft.com/office/drawing/2014/main" id="{C5661B96-A6C8-47D4-B71E-FA1869D1D7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029" y="3178290"/>
            <a:ext cx="6513513" cy="3775075"/>
          </a:xfrm>
          <a:prstGeom prst="ellipse">
            <a:avLst/>
          </a:prstGeom>
          <a:solidFill>
            <a:srgbClr val="4F81BD">
              <a:alpha val="0"/>
            </a:srgbClr>
          </a:solidFill>
          <a:ln w="76200">
            <a:solidFill>
              <a:srgbClr val="1F497D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        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3" name="Line 16">
            <a:extLst>
              <a:ext uri="{FF2B5EF4-FFF2-40B4-BE49-F238E27FC236}">
                <a16:creationId xmlns:a16="http://schemas.microsoft.com/office/drawing/2014/main" id="{3F06470B-82B9-419B-8DCC-2E7961ABE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4368006" y="3741738"/>
            <a:ext cx="1368425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9D812C68-691A-4CCA-814B-B6A973231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0080" y="3470275"/>
            <a:ext cx="1776412" cy="463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公司战略规划</a:t>
            </a:r>
          </a:p>
        </p:txBody>
      </p:sp>
      <p:sp>
        <p:nvSpPr>
          <p:cNvPr id="15" name="Line 18">
            <a:extLst>
              <a:ext uri="{FF2B5EF4-FFF2-40B4-BE49-F238E27FC236}">
                <a16:creationId xmlns:a16="http://schemas.microsoft.com/office/drawing/2014/main" id="{FABB4C48-EC30-45FF-83E8-9696188592F5}"/>
              </a:ext>
            </a:extLst>
          </p:cNvPr>
          <p:cNvSpPr>
            <a:spLocks noChangeShapeType="1"/>
          </p:cNvSpPr>
          <p:nvPr/>
        </p:nvSpPr>
        <p:spPr bwMode="auto">
          <a:xfrm>
            <a:off x="6601617" y="3933826"/>
            <a:ext cx="0" cy="1223963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6" name="Rectangle 19">
            <a:extLst>
              <a:ext uri="{FF2B5EF4-FFF2-40B4-BE49-F238E27FC236}">
                <a16:creationId xmlns:a16="http://schemas.microsoft.com/office/drawing/2014/main" id="{D8E4F009-4EFD-4380-A901-98483A0508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6138" y="5167313"/>
            <a:ext cx="1778000" cy="4937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公司业务运作</a:t>
            </a:r>
          </a:p>
        </p:txBody>
      </p:sp>
      <p:sp>
        <p:nvSpPr>
          <p:cNvPr id="17" name="Line 20">
            <a:extLst>
              <a:ext uri="{FF2B5EF4-FFF2-40B4-BE49-F238E27FC236}">
                <a16:creationId xmlns:a16="http://schemas.microsoft.com/office/drawing/2014/main" id="{9A04BB16-E29E-4393-A4E4-C219693FE721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3476" y="5373688"/>
            <a:ext cx="1008063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8" name="Line 21">
            <a:extLst>
              <a:ext uri="{FF2B5EF4-FFF2-40B4-BE49-F238E27FC236}">
                <a16:creationId xmlns:a16="http://schemas.microsoft.com/office/drawing/2014/main" id="{1CE5CCEE-1FA1-4640-A3C9-7E3276A9D29D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3475" y="4797426"/>
            <a:ext cx="0" cy="100806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9" name="Line 22">
            <a:extLst>
              <a:ext uri="{FF2B5EF4-FFF2-40B4-BE49-F238E27FC236}">
                <a16:creationId xmlns:a16="http://schemas.microsoft.com/office/drawing/2014/main" id="{517BDF27-827C-4FB2-8A1C-00BDB8ADB88A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9513" y="5013326"/>
            <a:ext cx="0" cy="57626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0" name="Rectangle 23">
            <a:extLst>
              <a:ext uri="{FF2B5EF4-FFF2-40B4-BE49-F238E27FC236}">
                <a16:creationId xmlns:a16="http://schemas.microsoft.com/office/drawing/2014/main" id="{5F6E31CD-2C08-468C-ACE6-C2E6DAC10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918" y="5546726"/>
            <a:ext cx="1281113" cy="4746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普遍员工</a:t>
            </a: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FFA0DC98-9A04-4278-8E3F-66AE4FDA6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918" y="4602163"/>
            <a:ext cx="1382713" cy="4111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一般经理</a:t>
            </a:r>
          </a:p>
        </p:txBody>
      </p:sp>
      <p:sp>
        <p:nvSpPr>
          <p:cNvPr id="22" name="Line 25">
            <a:extLst>
              <a:ext uri="{FF2B5EF4-FFF2-40B4-BE49-F238E27FC236}">
                <a16:creationId xmlns:a16="http://schemas.microsoft.com/office/drawing/2014/main" id="{4818A310-9DD1-4C3B-929B-43238EC6A9B0}"/>
              </a:ext>
            </a:extLst>
          </p:cNvPr>
          <p:cNvSpPr>
            <a:spLocks noChangeShapeType="1"/>
          </p:cNvSpPr>
          <p:nvPr/>
        </p:nvSpPr>
        <p:spPr bwMode="auto">
          <a:xfrm>
            <a:off x="3720305" y="3933825"/>
            <a:ext cx="0" cy="6477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488" tIns="44450" rIns="90488" bIns="4445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3" name="Rectangle 26">
            <a:extLst>
              <a:ext uri="{FF2B5EF4-FFF2-40B4-BE49-F238E27FC236}">
                <a16:creationId xmlns:a16="http://schemas.microsoft.com/office/drawing/2014/main" id="{34E125DE-DFE7-4080-A18D-B048776C7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2605" y="3495675"/>
            <a:ext cx="1295400" cy="463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经理人员</a:t>
            </a:r>
          </a:p>
        </p:txBody>
      </p:sp>
      <p:sp>
        <p:nvSpPr>
          <p:cNvPr id="25" name="标题 24">
            <a:extLst>
              <a:ext uri="{FF2B5EF4-FFF2-40B4-BE49-F238E27FC236}">
                <a16:creationId xmlns:a16="http://schemas.microsoft.com/office/drawing/2014/main" id="{ED6575C2-5B21-4394-8A2C-DCCC94DD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409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209FA6-0070-4419-98F3-7EB56C322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90F5EE-9075-43AB-BABE-E1B3D8D0D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Line 2">
            <a:extLst>
              <a:ext uri="{FF2B5EF4-FFF2-40B4-BE49-F238E27FC236}">
                <a16:creationId xmlns:a16="http://schemas.microsoft.com/office/drawing/2014/main" id="{60293C22-D2F5-4AFB-A439-36D3086AC38C}"/>
              </a:ext>
            </a:extLst>
          </p:cNvPr>
          <p:cNvSpPr>
            <a:spLocks noChangeShapeType="1"/>
          </p:cNvSpPr>
          <p:nvPr/>
        </p:nvSpPr>
        <p:spPr bwMode="auto">
          <a:xfrm>
            <a:off x="1692275" y="5229225"/>
            <a:ext cx="67675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" name="Line 26">
            <a:extLst>
              <a:ext uri="{FF2B5EF4-FFF2-40B4-BE49-F238E27FC236}">
                <a16:creationId xmlns:a16="http://schemas.microsoft.com/office/drawing/2014/main" id="{CF19E79C-6B33-4937-B325-939BCE4838DE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7763" y="3068638"/>
            <a:ext cx="9366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Line 27">
            <a:extLst>
              <a:ext uri="{FF2B5EF4-FFF2-40B4-BE49-F238E27FC236}">
                <a16:creationId xmlns:a16="http://schemas.microsoft.com/office/drawing/2014/main" id="{960B1951-1601-4789-B4FC-3B0D942F2539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1725" y="3068638"/>
            <a:ext cx="9366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Line 30">
            <a:extLst>
              <a:ext uri="{FF2B5EF4-FFF2-40B4-BE49-F238E27FC236}">
                <a16:creationId xmlns:a16="http://schemas.microsoft.com/office/drawing/2014/main" id="{9868E617-667D-4BDD-A50D-2505C8556D07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4388" y="3068638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Line 32">
            <a:extLst>
              <a:ext uri="{FF2B5EF4-FFF2-40B4-BE49-F238E27FC236}">
                <a16:creationId xmlns:a16="http://schemas.microsoft.com/office/drawing/2014/main" id="{512B1F8C-6A9A-4FAF-816A-414F7B5D09DA}"/>
              </a:ext>
            </a:extLst>
          </p:cNvPr>
          <p:cNvSpPr>
            <a:spLocks noChangeShapeType="1"/>
          </p:cNvSpPr>
          <p:nvPr/>
        </p:nvSpPr>
        <p:spPr bwMode="auto">
          <a:xfrm>
            <a:off x="7885113" y="3068638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Rectangle 34">
            <a:extLst>
              <a:ext uri="{FF2B5EF4-FFF2-40B4-BE49-F238E27FC236}">
                <a16:creationId xmlns:a16="http://schemas.microsoft.com/office/drawing/2014/main" id="{0066F7AF-F97C-4AD0-BDB9-05E0061FB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3284538"/>
            <a:ext cx="287337" cy="21590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5">
            <a:extLst>
              <a:ext uri="{FF2B5EF4-FFF2-40B4-BE49-F238E27FC236}">
                <a16:creationId xmlns:a16="http://schemas.microsoft.com/office/drawing/2014/main" id="{FE48B3F2-79C7-4FFA-BCBE-F83193788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9713" y="3284538"/>
            <a:ext cx="287337" cy="21590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6">
            <a:extLst>
              <a:ext uri="{FF2B5EF4-FFF2-40B4-BE49-F238E27FC236}">
                <a16:creationId xmlns:a16="http://schemas.microsoft.com/office/drawing/2014/main" id="{5834349B-BAE5-4301-8DF7-580D92C49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9925" y="3284538"/>
            <a:ext cx="287338" cy="21590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37">
            <a:extLst>
              <a:ext uri="{FF2B5EF4-FFF2-40B4-BE49-F238E27FC236}">
                <a16:creationId xmlns:a16="http://schemas.microsoft.com/office/drawing/2014/main" id="{632C1D14-1B08-49CA-9674-4349407AF3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288" y="3284538"/>
            <a:ext cx="287337" cy="21590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Rectangle 38">
            <a:extLst>
              <a:ext uri="{FF2B5EF4-FFF2-40B4-BE49-F238E27FC236}">
                <a16:creationId xmlns:a16="http://schemas.microsoft.com/office/drawing/2014/main" id="{C0CEF2D5-DA1B-4D2D-968C-0BD6DDC96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0650" y="3284538"/>
            <a:ext cx="287338" cy="21590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39">
            <a:extLst>
              <a:ext uri="{FF2B5EF4-FFF2-40B4-BE49-F238E27FC236}">
                <a16:creationId xmlns:a16="http://schemas.microsoft.com/office/drawing/2014/main" id="{6BB6440C-5BBB-4B16-981B-3C382A90C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5475" y="3284538"/>
            <a:ext cx="287338" cy="21590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 Box 46">
            <a:extLst>
              <a:ext uri="{FF2B5EF4-FFF2-40B4-BE49-F238E27FC236}">
                <a16:creationId xmlns:a16="http://schemas.microsoft.com/office/drawing/2014/main" id="{010CEB9A-3D8A-49DC-9709-4529D751A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7175" y="4868863"/>
            <a:ext cx="20177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>
            <a:spAutoFit/>
          </a:bodyPr>
          <a:lstStyle>
            <a:lvl1pPr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Garamond" panose="02020404030301010803" pitchFamily="18" charset="0"/>
              </a:rPr>
              <a:t>（代理问题）</a:t>
            </a:r>
          </a:p>
        </p:txBody>
      </p:sp>
      <p:sp>
        <p:nvSpPr>
          <p:cNvPr id="16" name="Text Box 47">
            <a:extLst>
              <a:ext uri="{FF2B5EF4-FFF2-40B4-BE49-F238E27FC236}">
                <a16:creationId xmlns:a16="http://schemas.microsoft.com/office/drawing/2014/main" id="{4790FD4B-5BF4-483A-A8B0-037941D64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5300663"/>
            <a:ext cx="1295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>
            <a:spAutoFit/>
          </a:bodyPr>
          <a:lstStyle>
            <a:lvl1pPr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Garamond" panose="02020404030301010803" pitchFamily="18" charset="0"/>
              </a:rPr>
              <a:t>组织发展</a:t>
            </a:r>
          </a:p>
        </p:txBody>
      </p:sp>
      <p:sp>
        <p:nvSpPr>
          <p:cNvPr id="17" name="Text Box 48">
            <a:extLst>
              <a:ext uri="{FF2B5EF4-FFF2-40B4-BE49-F238E27FC236}">
                <a16:creationId xmlns:a16="http://schemas.microsoft.com/office/drawing/2014/main" id="{DF4720D1-0192-405D-B9BE-ADAD121A1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5300663"/>
            <a:ext cx="252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>
            <a:spAutoFit/>
          </a:bodyPr>
          <a:lstStyle>
            <a:lvl1pPr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Garamond" panose="02020404030301010803" pitchFamily="18" charset="0"/>
              </a:rPr>
              <a:t>创业初期的创业者完全拥有公司并进行管理</a:t>
            </a:r>
          </a:p>
        </p:txBody>
      </p:sp>
      <p:sp>
        <p:nvSpPr>
          <p:cNvPr id="18" name="Text Box 49">
            <a:extLst>
              <a:ext uri="{FF2B5EF4-FFF2-40B4-BE49-F238E27FC236}">
                <a16:creationId xmlns:a16="http://schemas.microsoft.com/office/drawing/2014/main" id="{86F1E5FD-5B9C-4FF7-9A4E-36F6129B4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225" y="5291138"/>
            <a:ext cx="25923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>
            <a:spAutoFit/>
          </a:bodyPr>
          <a:lstStyle>
            <a:lvl1pPr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Garamond" panose="02020404030301010803" pitchFamily="18" charset="0"/>
              </a:rPr>
              <a:t>公司成为分权组织，职业经理分享剩余控制权</a:t>
            </a:r>
          </a:p>
        </p:txBody>
      </p:sp>
      <p:sp>
        <p:nvSpPr>
          <p:cNvPr id="19" name="Text Box 50">
            <a:extLst>
              <a:ext uri="{FF2B5EF4-FFF2-40B4-BE49-F238E27FC236}">
                <a16:creationId xmlns:a16="http://schemas.microsoft.com/office/drawing/2014/main" id="{74FC4A5E-0F54-4340-AC89-E7DB091D31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6165850"/>
            <a:ext cx="5184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>
            <a:spAutoFit/>
          </a:bodyPr>
          <a:lstStyle>
            <a:lvl1pPr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Garamond" panose="02020404030301010803" pitchFamily="18" charset="0"/>
                <a:ea typeface="华文行楷" panose="02010800040101010101" pitchFamily="2" charset="-122"/>
              </a:rPr>
              <a:t>公司形态与两类治理问题</a:t>
            </a:r>
          </a:p>
        </p:txBody>
      </p:sp>
      <p:sp>
        <p:nvSpPr>
          <p:cNvPr id="20" name="Rectangle 14">
            <a:extLst>
              <a:ext uri="{FF2B5EF4-FFF2-40B4-BE49-F238E27FC236}">
                <a16:creationId xmlns:a16="http://schemas.microsoft.com/office/drawing/2014/main" id="{020025E1-DA57-4614-9D56-13E0B6C41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6685" y="2363229"/>
            <a:ext cx="431800" cy="288925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Line 16">
            <a:extLst>
              <a:ext uri="{FF2B5EF4-FFF2-40B4-BE49-F238E27FC236}">
                <a16:creationId xmlns:a16="http://schemas.microsoft.com/office/drawing/2014/main" id="{9ED874F9-3A23-4283-A959-883708233B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06323" y="2507692"/>
            <a:ext cx="3603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2" name="Line 18">
            <a:extLst>
              <a:ext uri="{FF2B5EF4-FFF2-40B4-BE49-F238E27FC236}">
                <a16:creationId xmlns:a16="http://schemas.microsoft.com/office/drawing/2014/main" id="{09CA49A2-9630-454C-8AE3-4E312564EAE7}"/>
              </a:ext>
            </a:extLst>
          </p:cNvPr>
          <p:cNvSpPr>
            <a:spLocks noChangeShapeType="1"/>
          </p:cNvSpPr>
          <p:nvPr/>
        </p:nvSpPr>
        <p:spPr bwMode="auto">
          <a:xfrm>
            <a:off x="6806323" y="2507692"/>
            <a:ext cx="0" cy="360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3" name="Rectangle 20">
            <a:extLst>
              <a:ext uri="{FF2B5EF4-FFF2-40B4-BE49-F238E27FC236}">
                <a16:creationId xmlns:a16="http://schemas.microsoft.com/office/drawing/2014/main" id="{141E3C26-99DE-4340-8343-D103A7EFF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3448" y="2795029"/>
            <a:ext cx="287337" cy="21590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Line 29">
            <a:extLst>
              <a:ext uri="{FF2B5EF4-FFF2-40B4-BE49-F238E27FC236}">
                <a16:creationId xmlns:a16="http://schemas.microsoft.com/office/drawing/2014/main" id="{77424B26-01E3-41F2-8514-9A3B9E625B03}"/>
              </a:ext>
            </a:extLst>
          </p:cNvPr>
          <p:cNvSpPr>
            <a:spLocks noChangeShapeType="1"/>
          </p:cNvSpPr>
          <p:nvPr/>
        </p:nvSpPr>
        <p:spPr bwMode="auto">
          <a:xfrm>
            <a:off x="6806323" y="3155392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5" name="Oval 5">
            <a:extLst>
              <a:ext uri="{FF2B5EF4-FFF2-40B4-BE49-F238E27FC236}">
                <a16:creationId xmlns:a16="http://schemas.microsoft.com/office/drawing/2014/main" id="{3599C5BA-F0CE-4B0A-8483-0284CB7ED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9639" y="1499629"/>
            <a:ext cx="360363" cy="360363"/>
          </a:xfrm>
          <a:prstGeom prst="ellipse">
            <a:avLst/>
          </a:prstGeom>
          <a:solidFill>
            <a:srgbClr val="4F81B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94AC3C28-D652-48B8-B71A-E36C7A1ED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0939" y="1499629"/>
            <a:ext cx="360363" cy="360363"/>
          </a:xfrm>
          <a:prstGeom prst="ellipse">
            <a:avLst/>
          </a:prstGeom>
          <a:solidFill>
            <a:srgbClr val="4F81B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Line 9">
            <a:extLst>
              <a:ext uri="{FF2B5EF4-FFF2-40B4-BE49-F238E27FC236}">
                <a16:creationId xmlns:a16="http://schemas.microsoft.com/office/drawing/2014/main" id="{00E44AB5-E874-479B-9BD7-3B6A1CC13ADF}"/>
              </a:ext>
            </a:extLst>
          </p:cNvPr>
          <p:cNvSpPr>
            <a:spLocks noChangeShapeType="1"/>
          </p:cNvSpPr>
          <p:nvPr/>
        </p:nvSpPr>
        <p:spPr bwMode="auto">
          <a:xfrm>
            <a:off x="6594102" y="2075892"/>
            <a:ext cx="15843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8" name="Line 11">
            <a:extLst>
              <a:ext uri="{FF2B5EF4-FFF2-40B4-BE49-F238E27FC236}">
                <a16:creationId xmlns:a16="http://schemas.microsoft.com/office/drawing/2014/main" id="{80BBF301-1C24-4A16-9660-23BD391719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73602" y="1859992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Line 12">
            <a:extLst>
              <a:ext uri="{FF2B5EF4-FFF2-40B4-BE49-F238E27FC236}">
                <a16:creationId xmlns:a16="http://schemas.microsoft.com/office/drawing/2014/main" id="{C707631A-3ABC-49CE-A6EB-D00419C070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70364" y="1859992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0" name="Line 19">
            <a:extLst>
              <a:ext uri="{FF2B5EF4-FFF2-40B4-BE49-F238E27FC236}">
                <a16:creationId xmlns:a16="http://schemas.microsoft.com/office/drawing/2014/main" id="{D3BF33AC-2C2D-4250-92A7-898ED3BC1DF9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2527" y="2507692"/>
            <a:ext cx="0" cy="360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1" name="Text Box 40">
            <a:extLst>
              <a:ext uri="{FF2B5EF4-FFF2-40B4-BE49-F238E27FC236}">
                <a16:creationId xmlns:a16="http://schemas.microsoft.com/office/drawing/2014/main" id="{F05E31C5-7250-4216-B739-1EE779FB3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5039" y="1056717"/>
            <a:ext cx="1476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>
            <a:spAutoFit/>
          </a:bodyPr>
          <a:lstStyle>
            <a:lvl1pPr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Garamond" panose="02020404030301010803" pitchFamily="18" charset="0"/>
              </a:rPr>
              <a:t>多个投资者</a:t>
            </a:r>
          </a:p>
        </p:txBody>
      </p:sp>
      <p:sp>
        <p:nvSpPr>
          <p:cNvPr id="32" name="Text Box 41">
            <a:extLst>
              <a:ext uri="{FF2B5EF4-FFF2-40B4-BE49-F238E27FC236}">
                <a16:creationId xmlns:a16="http://schemas.microsoft.com/office/drawing/2014/main" id="{9AC46751-5940-4DB8-8DE3-9B9A3E39D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1302" y="2075892"/>
            <a:ext cx="900112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>
            <a:spAutoFit/>
          </a:bodyPr>
          <a:lstStyle>
            <a:lvl1pPr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Garamond" panose="02020404030301010803" pitchFamily="18" charset="0"/>
              </a:rPr>
              <a:t>等级制分权组织</a:t>
            </a:r>
          </a:p>
        </p:txBody>
      </p:sp>
      <p:sp>
        <p:nvSpPr>
          <p:cNvPr id="33" name="Line 3">
            <a:extLst>
              <a:ext uri="{FF2B5EF4-FFF2-40B4-BE49-F238E27FC236}">
                <a16:creationId xmlns:a16="http://schemas.microsoft.com/office/drawing/2014/main" id="{EF30D08E-7BC9-4CC9-8A4C-12474F4E48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05408" y="338740"/>
            <a:ext cx="0" cy="49688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4" name="Line 4">
            <a:extLst>
              <a:ext uri="{FF2B5EF4-FFF2-40B4-BE49-F238E27FC236}">
                <a16:creationId xmlns:a16="http://schemas.microsoft.com/office/drawing/2014/main" id="{390515C9-8337-49BD-AC0C-82B8EC5A4D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05408" y="986440"/>
            <a:ext cx="4319588" cy="4321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5" name="Oval 6">
            <a:extLst>
              <a:ext uri="{FF2B5EF4-FFF2-40B4-BE49-F238E27FC236}">
                <a16:creationId xmlns:a16="http://schemas.microsoft.com/office/drawing/2014/main" id="{BF596346-7B0F-4EF0-B79B-145DF575D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3421" y="1491265"/>
            <a:ext cx="360362" cy="360363"/>
          </a:xfrm>
          <a:prstGeom prst="ellipse">
            <a:avLst/>
          </a:prstGeom>
          <a:solidFill>
            <a:srgbClr val="4F81B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Oval 8">
            <a:extLst>
              <a:ext uri="{FF2B5EF4-FFF2-40B4-BE49-F238E27FC236}">
                <a16:creationId xmlns:a16="http://schemas.microsoft.com/office/drawing/2014/main" id="{DFB95A3B-FC82-474B-B112-313C5DFC55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596" y="1491265"/>
            <a:ext cx="360362" cy="360363"/>
          </a:xfrm>
          <a:prstGeom prst="ellipse">
            <a:avLst/>
          </a:prstGeom>
          <a:solidFill>
            <a:srgbClr val="4F81B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80147" tIns="40074" rIns="80147" bIns="4007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Text Box 43">
            <a:extLst>
              <a:ext uri="{FF2B5EF4-FFF2-40B4-BE49-F238E27FC236}">
                <a16:creationId xmlns:a16="http://schemas.microsoft.com/office/drawing/2014/main" id="{1D201E89-FF16-4EDE-B8D2-F65957361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8283" y="256190"/>
            <a:ext cx="36004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>
            <a:spAutoFit/>
          </a:bodyPr>
          <a:lstStyle>
            <a:lvl1pPr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Garamond" panose="02020404030301010803" pitchFamily="18" charset="0"/>
              </a:rPr>
              <a:t>公司除了创业者投资之外从其他股东、银行或利益相关者手中获得投资</a:t>
            </a:r>
          </a:p>
        </p:txBody>
      </p:sp>
      <p:sp>
        <p:nvSpPr>
          <p:cNvPr id="38" name="Text Box 44">
            <a:extLst>
              <a:ext uri="{FF2B5EF4-FFF2-40B4-BE49-F238E27FC236}">
                <a16:creationId xmlns:a16="http://schemas.microsoft.com/office/drawing/2014/main" id="{F141BD4F-C052-4BC9-B233-3497DB847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4521" y="1491265"/>
            <a:ext cx="46196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360" tIns="45680" rIns="91360" bIns="45680">
            <a:spAutoFit/>
          </a:bodyPr>
          <a:lstStyle>
            <a:lvl1pPr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Garamond" panose="02020404030301010803" pitchFamily="18" charset="0"/>
              </a:rPr>
              <a:t>资金多元化</a:t>
            </a:r>
          </a:p>
        </p:txBody>
      </p:sp>
      <p:sp>
        <p:nvSpPr>
          <p:cNvPr id="39" name="Text Box 45">
            <a:extLst>
              <a:ext uri="{FF2B5EF4-FFF2-40B4-BE49-F238E27FC236}">
                <a16:creationId xmlns:a16="http://schemas.microsoft.com/office/drawing/2014/main" id="{F20FDFE1-E067-461B-858F-B5A37B48C3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833" y="1419828"/>
            <a:ext cx="46037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360" tIns="45680" rIns="91360" bIns="45680">
            <a:spAutoFit/>
          </a:bodyPr>
          <a:lstStyle>
            <a:lvl1pPr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39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9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Garamond" panose="02020404030301010803" pitchFamily="18" charset="0"/>
              </a:rPr>
              <a:t>（剥夺问题）</a:t>
            </a:r>
          </a:p>
        </p:txBody>
      </p:sp>
    </p:spTree>
    <p:extLst>
      <p:ext uri="{BB962C8B-B14F-4D97-AF65-F5344CB8AC3E}">
        <p14:creationId xmlns:p14="http://schemas.microsoft.com/office/powerpoint/2010/main" val="2211848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6F729F-1D34-42EE-9024-EF80D2EF1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0590E7-D6C5-4F70-812E-E8C7EE5BB6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3132559"/>
            <a:ext cx="9623425" cy="49911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45C3E45-7277-4815-ABAF-0975A71C661F}"/>
              </a:ext>
            </a:extLst>
          </p:cNvPr>
          <p:cNvSpPr txBox="1">
            <a:spLocks/>
          </p:cNvSpPr>
          <p:nvPr/>
        </p:nvSpPr>
        <p:spPr bwMode="auto">
          <a:xfrm>
            <a:off x="738188" y="2424907"/>
            <a:ext cx="7218045" cy="453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t" anchorCtr="0" compatLnSpc="1">
            <a:prstTxWarp prst="textNoShape">
              <a:avLst/>
            </a:prstTxWarp>
          </a:bodyPr>
          <a:lstStyle>
            <a:lvl1pPr marL="300758" indent="-30075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80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249" indent="-249239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56">
                <a:solidFill>
                  <a:schemeClr val="tx1"/>
                </a:solidFill>
                <a:latin typeface="+mn-lt"/>
                <a:ea typeface="+mn-ea"/>
              </a:defRPr>
            </a:lvl2pPr>
            <a:lvl3pPr marL="1002525" indent="-1991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105">
                <a:solidFill>
                  <a:schemeClr val="tx1"/>
                </a:solidFill>
                <a:latin typeface="+mn-lt"/>
                <a:ea typeface="+mn-ea"/>
              </a:defRPr>
            </a:lvl3pPr>
            <a:lvl4pPr marL="1402143" indent="-20189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754">
                <a:solidFill>
                  <a:schemeClr val="tx1"/>
                </a:solidFill>
                <a:latin typeface="+mn-lt"/>
                <a:ea typeface="+mn-ea"/>
              </a:defRPr>
            </a:lvl4pPr>
            <a:lvl5pPr marL="1803154" indent="-1991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754">
                <a:solidFill>
                  <a:schemeClr val="tx1"/>
                </a:solidFill>
                <a:latin typeface="+mn-lt"/>
                <a:ea typeface="+mn-ea"/>
              </a:defRPr>
            </a:lvl5pPr>
            <a:lvl6pPr marL="2204164" indent="-1991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54">
                <a:solidFill>
                  <a:schemeClr val="tx1"/>
                </a:solidFill>
                <a:latin typeface="+mn-lt"/>
                <a:ea typeface="+mn-ea"/>
              </a:defRPr>
            </a:lvl6pPr>
            <a:lvl7pPr marL="2605174" indent="-1991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54">
                <a:solidFill>
                  <a:schemeClr val="tx1"/>
                </a:solidFill>
                <a:latin typeface="+mn-lt"/>
                <a:ea typeface="+mn-ea"/>
              </a:defRPr>
            </a:lvl7pPr>
            <a:lvl8pPr marL="3006184" indent="-1991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54">
                <a:solidFill>
                  <a:schemeClr val="tx1"/>
                </a:solidFill>
                <a:latin typeface="+mn-lt"/>
                <a:ea typeface="+mn-ea"/>
              </a:defRPr>
            </a:lvl8pPr>
            <a:lvl9pPr marL="3407194" indent="-1991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54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00758" marR="0" lvl="0" indent="-30075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zh-CN" sz="280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亚当</a:t>
            </a:r>
            <a:r>
              <a:rPr kumimoji="0" lang="zh-CN" altLang="zh-CN" sz="280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·</a:t>
            </a:r>
            <a:r>
              <a:rPr kumimoji="0" lang="zh-CN" altLang="zh-CN" sz="280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斯密</a:t>
            </a:r>
            <a:r>
              <a:rPr kumimoji="0" lang="zh-CN" altLang="en-US" sz="280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：</a:t>
            </a:r>
            <a:r>
              <a:rPr kumimoji="0" lang="en-US" altLang="zh-CN" sz="280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(Adam Smith):</a:t>
            </a:r>
            <a:r>
              <a:rPr kumimoji="0" lang="zh-CN" altLang="en-US" sz="280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</a:t>
            </a:r>
            <a:r>
              <a:rPr kumimoji="0" lang="en-US" altLang="zh-CN" sz="280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《The Wealth of Nations》</a:t>
            </a:r>
            <a:r>
              <a:rPr kumimoji="0" lang="en-US" altLang="zh-CN" sz="280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 (AN INQUIRY INTO THE NATURE AND CAUSES OF THE WEALTH OF NATIONS)</a:t>
            </a:r>
            <a:endParaRPr kumimoji="0" lang="zh-CN" altLang="en-US" sz="280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A82BD47-A4A4-4FFE-A0A4-E1EED32FD1A7}"/>
              </a:ext>
            </a:extLst>
          </p:cNvPr>
          <p:cNvSpPr txBox="1">
            <a:spLocks/>
          </p:cNvSpPr>
          <p:nvPr/>
        </p:nvSpPr>
        <p:spPr bwMode="auto">
          <a:xfrm>
            <a:off x="882204" y="1422400"/>
            <a:ext cx="6251740" cy="100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7">
                <a:solidFill>
                  <a:srgbClr val="0D0D0D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7">
                <a:solidFill>
                  <a:srgbClr val="0D0D0D"/>
                </a:solidFill>
                <a:latin typeface="黑体" pitchFamily="2" charset="-122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7">
                <a:solidFill>
                  <a:srgbClr val="0D0D0D"/>
                </a:solidFill>
                <a:latin typeface="黑体" pitchFamily="2" charset="-122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7">
                <a:solidFill>
                  <a:srgbClr val="0D0D0D"/>
                </a:solidFill>
                <a:latin typeface="黑体" pitchFamily="2" charset="-122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7">
                <a:solidFill>
                  <a:srgbClr val="0D0D0D"/>
                </a:solidFill>
                <a:latin typeface="黑体" pitchFamily="2" charset="-122"/>
                <a:ea typeface="黑体" pitchFamily="2" charset="-122"/>
              </a:defRPr>
            </a:lvl5pPr>
            <a:lvl6pPr marL="401010" algn="l" rtl="0" eaLnBrk="1" fontAlgn="base" hangingPunct="1">
              <a:spcBef>
                <a:spcPct val="0"/>
              </a:spcBef>
              <a:spcAft>
                <a:spcPct val="0"/>
              </a:spcAft>
              <a:defRPr sz="2807">
                <a:solidFill>
                  <a:srgbClr val="0D0D0D"/>
                </a:solidFill>
                <a:latin typeface="黑体" pitchFamily="2" charset="-122"/>
                <a:ea typeface="黑体" pitchFamily="2" charset="-122"/>
              </a:defRPr>
            </a:lvl6pPr>
            <a:lvl7pPr marL="802020" algn="l" rtl="0" eaLnBrk="1" fontAlgn="base" hangingPunct="1">
              <a:spcBef>
                <a:spcPct val="0"/>
              </a:spcBef>
              <a:spcAft>
                <a:spcPct val="0"/>
              </a:spcAft>
              <a:defRPr sz="2807">
                <a:solidFill>
                  <a:srgbClr val="0D0D0D"/>
                </a:solidFill>
                <a:latin typeface="黑体" pitchFamily="2" charset="-122"/>
                <a:ea typeface="黑体" pitchFamily="2" charset="-122"/>
              </a:defRPr>
            </a:lvl7pPr>
            <a:lvl8pPr marL="1203030" algn="l" rtl="0" eaLnBrk="1" fontAlgn="base" hangingPunct="1">
              <a:spcBef>
                <a:spcPct val="0"/>
              </a:spcBef>
              <a:spcAft>
                <a:spcPct val="0"/>
              </a:spcAft>
              <a:defRPr sz="2807">
                <a:solidFill>
                  <a:srgbClr val="0D0D0D"/>
                </a:solidFill>
                <a:latin typeface="黑体" pitchFamily="2" charset="-122"/>
                <a:ea typeface="黑体" pitchFamily="2" charset="-122"/>
              </a:defRPr>
            </a:lvl8pPr>
            <a:lvl9pPr marL="1604040" algn="l" rtl="0" eaLnBrk="1" fontAlgn="base" hangingPunct="1">
              <a:spcBef>
                <a:spcPct val="0"/>
              </a:spcBef>
              <a:spcAft>
                <a:spcPct val="0"/>
              </a:spcAft>
              <a:defRPr sz="2807">
                <a:solidFill>
                  <a:srgbClr val="0D0D0D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7" b="0" i="0" u="none" strike="noStrike" kern="0" cap="none" spc="0" normalizeH="0" baseline="0" noProof="0" dirty="0">
                <a:ln>
                  <a:noFill/>
                </a:ln>
                <a:solidFill>
                  <a:srgbClr val="F60000"/>
                </a:solidFill>
                <a:effectLst/>
                <a:uLnTx/>
                <a:uFillTx/>
                <a:latin typeface="黑体"/>
                <a:ea typeface="隶书" panose="02010509060101010101" pitchFamily="49" charset="-122"/>
                <a:cs typeface="+mj-cs"/>
              </a:rPr>
              <a:t>委托代理问题</a:t>
            </a:r>
            <a:endParaRPr kumimoji="0" lang="zh-CN" altLang="en-US" sz="2807" b="0" i="0" u="none" strike="noStrike" kern="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黑体"/>
              <a:ea typeface="黑体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86890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84BFD8-783D-4478-9171-E95D731FC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E1C936-514D-45E5-AAB5-567ED9A4E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9DD0D71-3BF7-4CB1-9387-E118BEDB1C18}"/>
              </a:ext>
            </a:extLst>
          </p:cNvPr>
          <p:cNvSpPr txBox="1">
            <a:spLocks/>
          </p:cNvSpPr>
          <p:nvPr/>
        </p:nvSpPr>
        <p:spPr bwMode="auto">
          <a:xfrm>
            <a:off x="1314252" y="2118448"/>
            <a:ext cx="6046788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416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598613" indent="-2301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5813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013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0213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7413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4613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69900" indent="-469900" defTabSz="914400">
              <a:buFont typeface="Arial" pitchFamily="34" charset="0"/>
              <a:buNone/>
            </a:pPr>
            <a:r>
              <a:rPr lang="zh-CN" altLang="en-US" sz="3000" kern="0" dirty="0">
                <a:solidFill>
                  <a:srgbClr val="FF0000"/>
                </a:solidFill>
                <a:ea typeface="隶书" panose="02010509060101010101" pitchFamily="49" charset="-122"/>
              </a:rPr>
              <a:t>产生原因</a:t>
            </a:r>
            <a:endParaRPr lang="en-US" altLang="zh-CN" sz="3000" kern="0" dirty="0">
              <a:solidFill>
                <a:srgbClr val="FF0000"/>
              </a:solidFill>
              <a:ea typeface="隶书" panose="02010509060101010101" pitchFamily="49" charset="-122"/>
            </a:endParaRPr>
          </a:p>
          <a:p>
            <a:pPr marL="0" indent="0" defTabSz="914400">
              <a:buNone/>
            </a:pPr>
            <a:r>
              <a:rPr lang="zh-CN" altLang="en-US" sz="3000" kern="0" dirty="0">
                <a:ea typeface="隶书" panose="02010509060101010101" pitchFamily="49" charset="-122"/>
              </a:rPr>
              <a:t>信息不对称。</a:t>
            </a:r>
            <a:r>
              <a:rPr lang="zh-CN" altLang="zh-CN" sz="3000" kern="0" dirty="0">
                <a:ea typeface="隶书" panose="02010509060101010101" pitchFamily="49" charset="-122"/>
              </a:rPr>
              <a:t>代理人对自己所做出的努力拥有</a:t>
            </a:r>
            <a:r>
              <a:rPr lang="zh-CN" altLang="zh-CN" sz="3000" kern="0" dirty="0">
                <a:solidFill>
                  <a:srgbClr val="CC0000"/>
                </a:solidFill>
                <a:ea typeface="隶书" panose="02010509060101010101" pitchFamily="49" charset="-122"/>
              </a:rPr>
              <a:t>私人信息，</a:t>
            </a:r>
            <a:r>
              <a:rPr lang="zh-CN" altLang="en-US" sz="2800" b="1" kern="0" dirty="0">
                <a:ea typeface="隶书" panose="02010509060101010101" pitchFamily="49" charset="-122"/>
              </a:rPr>
              <a:t>比委托人（股东和债权人）更了解公司的状况，</a:t>
            </a:r>
            <a:r>
              <a:rPr lang="zh-CN" altLang="zh-CN" sz="3000" kern="0" dirty="0">
                <a:ea typeface="隶书" panose="02010509060101010101" pitchFamily="49" charset="-122"/>
              </a:rPr>
              <a:t>代理人会不惜损害委托人的利益来谋求自身收益的最大化，即产生机会主义行为。</a:t>
            </a:r>
            <a:endParaRPr lang="zh-CN" altLang="en-US" sz="3000" kern="0" dirty="0"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61726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7AC3B1-4AC1-487F-AB08-1375CE647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2FC709-C660-4A5C-B73D-6FB143E1F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1" y="1636713"/>
            <a:ext cx="5505822" cy="4991100"/>
          </a:xfrm>
        </p:spPr>
        <p:txBody>
          <a:bodyPr/>
          <a:lstStyle/>
          <a:p>
            <a:pPr marL="518065" marR="0" lvl="0" indent="-5180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308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（</a:t>
            </a:r>
            <a:r>
              <a:rPr kumimoji="0" lang="en-US" altLang="zh-CN" sz="3308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1</a:t>
            </a:r>
            <a:r>
              <a:rPr kumimoji="0" lang="zh-CN" altLang="en-US" sz="3308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）产生原因</a:t>
            </a:r>
            <a:endParaRPr kumimoji="0" lang="en-US" altLang="zh-CN" sz="3308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隶书" panose="02010509060101010101" pitchFamily="49" charset="-122"/>
              <a:cs typeface="+mn-cs"/>
            </a:endParaRPr>
          </a:p>
          <a:p>
            <a:pPr marL="518065" marR="0" lvl="0" indent="-5180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zh-CN" sz="3308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第</a:t>
            </a:r>
            <a:r>
              <a:rPr kumimoji="0" lang="zh-CN" altLang="en-US" sz="3308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一</a:t>
            </a:r>
            <a:r>
              <a:rPr kumimoji="0" lang="zh-CN" altLang="zh-CN" sz="3308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，</a:t>
            </a:r>
            <a:r>
              <a:rPr kumimoji="0" lang="zh-CN" altLang="en-US" sz="3308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信息不对称。</a:t>
            </a:r>
            <a:r>
              <a:rPr kumimoji="0" lang="zh-CN" altLang="zh-CN" sz="3308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代理人对自己所做出的努力拥有</a:t>
            </a:r>
            <a:r>
              <a:rPr kumimoji="0" lang="zh-CN" altLang="zh-CN" sz="3308" b="0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私人信息，</a:t>
            </a:r>
            <a:r>
              <a:rPr kumimoji="0" lang="zh-CN" altLang="en-US" sz="308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比委托人（股东和债权人）更了解公司的状况，</a:t>
            </a:r>
            <a:r>
              <a:rPr kumimoji="0" lang="zh-CN" altLang="zh-CN" sz="3308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隶书" panose="02010509060101010101" pitchFamily="49" charset="-122"/>
                <a:cs typeface="+mn-cs"/>
              </a:rPr>
              <a:t>代理人会不惜损害委托人的利益来谋求自身收益的最大化，即产生机会主义行为。</a:t>
            </a:r>
            <a:endParaRPr kumimoji="0" lang="zh-CN" altLang="en-US" sz="3308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隶书" panose="02010509060101010101" pitchFamily="49" charset="-122"/>
              <a:cs typeface="+mn-cs"/>
            </a:endParaRPr>
          </a:p>
          <a:p>
            <a:endParaRPr lang="zh-CN" altLang="en-US" dirty="0"/>
          </a:p>
        </p:txBody>
      </p:sp>
      <p:graphicFrame>
        <p:nvGraphicFramePr>
          <p:cNvPr id="4" name="Object 6">
            <a:extLst>
              <a:ext uri="{FF2B5EF4-FFF2-40B4-BE49-F238E27FC236}">
                <a16:creationId xmlns:a16="http://schemas.microsoft.com/office/drawing/2014/main" id="{99BDE114-41D8-48B8-ACBD-7EF4B58CCF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174640"/>
              </p:ext>
            </p:extLst>
          </p:nvPr>
        </p:nvGraphicFramePr>
        <p:xfrm>
          <a:off x="6426820" y="3852639"/>
          <a:ext cx="4142942" cy="207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剪辑" r:id="rId2" imgW="4762500" imgH="3505200" progId="MS_ClipArt_Gallery.2">
                  <p:embed/>
                </p:oleObj>
              </mc:Choice>
              <mc:Fallback>
                <p:oleObj name="剪辑" r:id="rId2" imgW="4762500" imgH="3505200" progId="MS_ClipArt_Gallery.2">
                  <p:embed/>
                  <p:pic>
                    <p:nvPicPr>
                      <p:cNvPr id="84997" name="Object 6">
                        <a:extLst>
                          <a:ext uri="{FF2B5EF4-FFF2-40B4-BE49-F238E27FC236}">
                            <a16:creationId xmlns:a16="http://schemas.microsoft.com/office/drawing/2014/main" id="{1058E3C9-EA22-4687-BF95-47C66D110CA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6820" y="3852639"/>
                        <a:ext cx="4142942" cy="2074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1081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01F643-86D6-45DA-A315-BE23DB4FC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D78CC4-5F54-4FBF-92BC-54FED1D87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1" y="1636713"/>
            <a:ext cx="5937870" cy="351207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8BEEC1-322C-4DD0-9C9F-565943275293}"/>
              </a:ext>
            </a:extLst>
          </p:cNvPr>
          <p:cNvSpPr txBox="1">
            <a:spLocks/>
          </p:cNvSpPr>
          <p:nvPr/>
        </p:nvSpPr>
        <p:spPr bwMode="auto">
          <a:xfrm>
            <a:off x="1314252" y="2412479"/>
            <a:ext cx="5544616" cy="546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31" tIns="45566" rIns="91131" bIns="4556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416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598613" indent="-2301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5813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013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0213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7413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4613" indent="-22701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914400">
              <a:lnSpc>
                <a:spcPct val="90000"/>
              </a:lnSpc>
              <a:buNone/>
            </a:pPr>
            <a:r>
              <a:rPr lang="zh-CN" altLang="en-US" kern="0" dirty="0">
                <a:ea typeface="隶书" panose="02010509060101010101" pitchFamily="49" charset="-122"/>
              </a:rPr>
              <a:t>管理机会主义。</a:t>
            </a:r>
            <a:r>
              <a:rPr lang="zh-CN" altLang="zh-CN" kern="0" dirty="0">
                <a:ea typeface="隶书" panose="02010509060101010101" pitchFamily="49" charset="-122"/>
              </a:rPr>
              <a:t>代理人有着不同于委托人的</a:t>
            </a:r>
            <a:r>
              <a:rPr lang="zh-CN" altLang="zh-CN" kern="0" dirty="0">
                <a:solidFill>
                  <a:srgbClr val="CC0000"/>
                </a:solidFill>
                <a:ea typeface="隶书" panose="02010509060101010101" pitchFamily="49" charset="-122"/>
              </a:rPr>
              <a:t>利益和目标，</a:t>
            </a:r>
            <a:r>
              <a:rPr lang="zh-CN" altLang="zh-CN" kern="0" dirty="0">
                <a:ea typeface="隶书" panose="02010509060101010101" pitchFamily="49" charset="-122"/>
              </a:rPr>
              <a:t>所以他们的效用函数和委托人的效用函数不同。</a:t>
            </a:r>
            <a:endParaRPr lang="zh-CN" altLang="en-US" kern="0" dirty="0">
              <a:ea typeface="隶书" panose="02010509060101010101" pitchFamily="49" charset="-122"/>
            </a:endParaRPr>
          </a:p>
          <a:p>
            <a:pPr defTabSz="914400">
              <a:lnSpc>
                <a:spcPct val="90000"/>
              </a:lnSpc>
            </a:pPr>
            <a:endParaRPr lang="zh-CN" altLang="en-US" kern="0" dirty="0">
              <a:ea typeface="隶书" panose="02010509060101010101" pitchFamily="49" charset="-122"/>
            </a:endParaRPr>
          </a:p>
          <a:p>
            <a:pPr defTabSz="914400">
              <a:lnSpc>
                <a:spcPct val="90000"/>
              </a:lnSpc>
            </a:pPr>
            <a:endParaRPr lang="zh-CN" altLang="en-US" kern="0" dirty="0"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1875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A47289-C7FA-46CD-ADC4-F3FFA73CC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09" y="438964"/>
            <a:ext cx="5823520" cy="1258887"/>
          </a:xfrm>
        </p:spPr>
        <p:txBody>
          <a:bodyPr/>
          <a:lstStyle/>
          <a:p>
            <a:pPr marL="0" marR="0" lvl="0" indent="0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zh-CN" altLang="en-US" sz="3158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黑体"/>
                <a:ea typeface="隶书" panose="02010509060101010101" pitchFamily="49" charset="-122"/>
                <a:cs typeface="+mn-cs"/>
              </a:rPr>
              <a:t>代理问题的具体表现</a:t>
            </a:r>
            <a:br>
              <a:rPr kumimoji="0" lang="zh-CN" altLang="en-US" sz="2456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3C3E1D-92F5-481E-8C71-B970E233F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EA5B580A-39F5-4834-BE81-29C463823C7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14252" y="1916113"/>
            <a:ext cx="7877373" cy="4176712"/>
            <a:chOff x="3259" y="4009"/>
            <a:chExt cx="4915" cy="5003"/>
          </a:xfrm>
        </p:grpSpPr>
        <p:sp>
          <p:nvSpPr>
            <p:cNvPr id="5" name="AutoShape 15">
              <a:extLst>
                <a:ext uri="{FF2B5EF4-FFF2-40B4-BE49-F238E27FC236}">
                  <a16:creationId xmlns:a16="http://schemas.microsoft.com/office/drawing/2014/main" id="{5AE6B60B-00A0-4F8D-8E59-634F76BB5B3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259" y="4009"/>
              <a:ext cx="4915" cy="5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AutoShape 16">
              <a:extLst>
                <a:ext uri="{FF2B5EF4-FFF2-40B4-BE49-F238E27FC236}">
                  <a16:creationId xmlns:a16="http://schemas.microsoft.com/office/drawing/2014/main" id="{B2A3EE36-D61B-4545-A1B4-2972EC708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4" y="4574"/>
              <a:ext cx="3888" cy="1144"/>
            </a:xfrm>
            <a:prstGeom prst="flowChartPunchedTap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Rectangle 17">
              <a:extLst>
                <a:ext uri="{FF2B5EF4-FFF2-40B4-BE49-F238E27FC236}">
                  <a16:creationId xmlns:a16="http://schemas.microsoft.com/office/drawing/2014/main" id="{A4C25E46-A9DB-43F1-B56C-C887A6B98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3" y="4009"/>
              <a:ext cx="1509" cy="500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Rectangle 18">
              <a:extLst>
                <a:ext uri="{FF2B5EF4-FFF2-40B4-BE49-F238E27FC236}">
                  <a16:creationId xmlns:a16="http://schemas.microsoft.com/office/drawing/2014/main" id="{1FD1F3F9-8A42-4758-B1DA-E3B877079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1" y="4009"/>
              <a:ext cx="1509" cy="500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Text Box 19">
              <a:extLst>
                <a:ext uri="{FF2B5EF4-FFF2-40B4-BE49-F238E27FC236}">
                  <a16:creationId xmlns:a16="http://schemas.microsoft.com/office/drawing/2014/main" id="{98129CCE-F8FC-4E6B-96A2-8C61E21AA6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11" y="4158"/>
              <a:ext cx="1301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 u="sng">
                  <a:solidFill>
                    <a:srgbClr val="000000"/>
                  </a:solidFill>
                  <a:latin typeface="Times New Roman" panose="02020603050405020304" pitchFamily="18" charset="0"/>
                </a:rPr>
                <a:t>违背忠实义务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4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Text Box 20">
              <a:extLst>
                <a:ext uri="{FF2B5EF4-FFF2-40B4-BE49-F238E27FC236}">
                  <a16:creationId xmlns:a16="http://schemas.microsoft.com/office/drawing/2014/main" id="{6948468F-F1EA-41D0-B3E8-62F02AF77D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5" y="4158"/>
              <a:ext cx="1301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 u="sng">
                  <a:solidFill>
                    <a:srgbClr val="000000"/>
                  </a:solidFill>
                  <a:latin typeface="Times New Roman" panose="02020603050405020304" pitchFamily="18" charset="0"/>
                </a:rPr>
                <a:t>违背勤勉义务</a:t>
              </a:r>
              <a:endParaRPr lang="zh-CN" altLang="en-US" sz="14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21">
              <a:extLst>
                <a:ext uri="{FF2B5EF4-FFF2-40B4-BE49-F238E27FC236}">
                  <a16:creationId xmlns:a16="http://schemas.microsoft.com/office/drawing/2014/main" id="{23EF2C73-2826-4E10-BBB6-16C8C4C259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" y="4840"/>
              <a:ext cx="1509" cy="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363538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虚假信息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盈余管理</a:t>
              </a:r>
              <a:endParaRPr lang="zh-CN" altLang="en-US" sz="14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Text Box 22">
              <a:extLst>
                <a:ext uri="{FF2B5EF4-FFF2-40B4-BE49-F238E27FC236}">
                  <a16:creationId xmlns:a16="http://schemas.microsoft.com/office/drawing/2014/main" id="{BE9842A0-F59D-402D-9813-45330419F5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1" y="4822"/>
              <a:ext cx="1509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363538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信息披露不及时、不完全</a:t>
              </a:r>
            </a:p>
          </p:txBody>
        </p: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E63BF47C-4B31-4043-BCC5-E001CFD2C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7" y="4678"/>
              <a:ext cx="897" cy="936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Text Box 24">
              <a:extLst>
                <a:ext uri="{FF2B5EF4-FFF2-40B4-BE49-F238E27FC236}">
                  <a16:creationId xmlns:a16="http://schemas.microsoft.com/office/drawing/2014/main" id="{96460988-C2AF-4375-9B12-8095411E92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7" y="4756"/>
              <a:ext cx="897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说明责任</a:t>
              </a:r>
            </a:p>
            <a:p>
              <a:pPr algn="ctr"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履行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4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AutoShape 25">
              <a:extLst>
                <a:ext uri="{FF2B5EF4-FFF2-40B4-BE49-F238E27FC236}">
                  <a16:creationId xmlns:a16="http://schemas.microsoft.com/office/drawing/2014/main" id="{91E0D122-B433-4150-8CE7-8384FA5EC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4" y="5614"/>
              <a:ext cx="3888" cy="1149"/>
            </a:xfrm>
            <a:prstGeom prst="flowChartPunchedTap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26">
              <a:extLst>
                <a:ext uri="{FF2B5EF4-FFF2-40B4-BE49-F238E27FC236}">
                  <a16:creationId xmlns:a16="http://schemas.microsoft.com/office/drawing/2014/main" id="{7ADA7B0F-1996-4A09-AA29-4290F5B0E9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" y="5803"/>
              <a:ext cx="1768" cy="1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363538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直接侵害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在职消费膨胀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占用公司资产</a:t>
              </a:r>
            </a:p>
          </p:txBody>
        </p:sp>
        <p:sp>
          <p:nvSpPr>
            <p:cNvPr id="17" name="Text Box 27">
              <a:extLst>
                <a:ext uri="{FF2B5EF4-FFF2-40B4-BE49-F238E27FC236}">
                  <a16:creationId xmlns:a16="http://schemas.microsoft.com/office/drawing/2014/main" id="{93C7C515-C1CD-41A4-9B4C-B4750AF38B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1" y="5796"/>
              <a:ext cx="1509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363538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不作为（时间、魄力、才智）</a:t>
              </a:r>
            </a:p>
          </p:txBody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4A05612C-7897-4E90-935D-652EFF871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7" y="5718"/>
              <a:ext cx="897" cy="948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Box 29">
              <a:extLst>
                <a:ext uri="{FF2B5EF4-FFF2-40B4-BE49-F238E27FC236}">
                  <a16:creationId xmlns:a16="http://schemas.microsoft.com/office/drawing/2014/main" id="{E11D03A3-E972-484C-8DDE-8222625151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7" y="5874"/>
              <a:ext cx="897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股东利益</a:t>
              </a:r>
            </a:p>
            <a:p>
              <a:pPr algn="ctr"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维护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4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AutoShape 30">
              <a:extLst>
                <a:ext uri="{FF2B5EF4-FFF2-40B4-BE49-F238E27FC236}">
                  <a16:creationId xmlns:a16="http://schemas.microsoft.com/office/drawing/2014/main" id="{1EFC4199-43DB-41E0-A384-0B4D3D8C3C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4" y="6666"/>
              <a:ext cx="3888" cy="1144"/>
            </a:xfrm>
            <a:prstGeom prst="flowChartPunchedTap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Text Box 31">
              <a:extLst>
                <a:ext uri="{FF2B5EF4-FFF2-40B4-BE49-F238E27FC236}">
                  <a16:creationId xmlns:a16="http://schemas.microsoft.com/office/drawing/2014/main" id="{6D20B751-8248-40DC-90BB-08C12CA1DA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" y="6919"/>
              <a:ext cx="1509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363538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贪大冒进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短期行为</a:t>
              </a:r>
            </a:p>
          </p:txBody>
        </p:sp>
        <p:sp>
          <p:nvSpPr>
            <p:cNvPr id="22" name="Text Box 32">
              <a:extLst>
                <a:ext uri="{FF2B5EF4-FFF2-40B4-BE49-F238E27FC236}">
                  <a16:creationId xmlns:a16="http://schemas.microsoft.com/office/drawing/2014/main" id="{1EE76E03-5710-48FE-AE4D-D31B571F45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1" y="6848"/>
              <a:ext cx="1509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363538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借债保守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缺乏创新</a:t>
              </a:r>
            </a:p>
          </p:txBody>
        </p:sp>
        <p:sp>
          <p:nvSpPr>
            <p:cNvPr id="23" name="Rectangle 33">
              <a:extLst>
                <a:ext uri="{FF2B5EF4-FFF2-40B4-BE49-F238E27FC236}">
                  <a16:creationId xmlns:a16="http://schemas.microsoft.com/office/drawing/2014/main" id="{1B72E281-037F-480E-8293-DE10142F0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7" y="6770"/>
              <a:ext cx="897" cy="936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Text Box 34">
              <a:extLst>
                <a:ext uri="{FF2B5EF4-FFF2-40B4-BE49-F238E27FC236}">
                  <a16:creationId xmlns:a16="http://schemas.microsoft.com/office/drawing/2014/main" id="{635BE787-3F04-439F-8390-D57BC6755D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7" y="6848"/>
              <a:ext cx="897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股东风险</a:t>
              </a:r>
            </a:p>
            <a:p>
              <a:pPr algn="ctr"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分担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4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AutoShape 35">
              <a:extLst>
                <a:ext uri="{FF2B5EF4-FFF2-40B4-BE49-F238E27FC236}">
                  <a16:creationId xmlns:a16="http://schemas.microsoft.com/office/drawing/2014/main" id="{F57023FD-2A29-4209-9278-27550106E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4" y="7706"/>
              <a:ext cx="3888" cy="1144"/>
            </a:xfrm>
            <a:prstGeom prst="flowChartPunchedTape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36">
              <a:extLst>
                <a:ext uri="{FF2B5EF4-FFF2-40B4-BE49-F238E27FC236}">
                  <a16:creationId xmlns:a16="http://schemas.microsoft.com/office/drawing/2014/main" id="{D3ABA2FC-5A55-470F-A4EE-413446CF3C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" y="7956"/>
              <a:ext cx="1509" cy="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363538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堑壕行为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营造个人王国</a:t>
              </a:r>
            </a:p>
          </p:txBody>
        </p:sp>
        <p:sp>
          <p:nvSpPr>
            <p:cNvPr id="27" name="Text Box 37">
              <a:extLst>
                <a:ext uri="{FF2B5EF4-FFF2-40B4-BE49-F238E27FC236}">
                  <a16:creationId xmlns:a16="http://schemas.microsoft.com/office/drawing/2014/main" id="{CEE39A49-CBA0-4A47-B3C4-34431897BD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1" y="7888"/>
              <a:ext cx="1509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363538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Clr>
                  <a:srgbClr val="660033"/>
                </a:buClr>
                <a:buFont typeface="Wingdings" panose="05000000000000000000" pitchFamily="2" charset="2"/>
                <a:buChar char="l"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侵害其他利益相关者</a:t>
              </a:r>
            </a:p>
          </p:txBody>
        </p:sp>
        <p:sp>
          <p:nvSpPr>
            <p:cNvPr id="28" name="Rectangle 38">
              <a:extLst>
                <a:ext uri="{FF2B5EF4-FFF2-40B4-BE49-F238E27FC236}">
                  <a16:creationId xmlns:a16="http://schemas.microsoft.com/office/drawing/2014/main" id="{11839D15-A55B-49FF-B172-25B3587CB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7" y="7810"/>
              <a:ext cx="897" cy="936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Text Box 39">
              <a:extLst>
                <a:ext uri="{FF2B5EF4-FFF2-40B4-BE49-F238E27FC236}">
                  <a16:creationId xmlns:a16="http://schemas.microsoft.com/office/drawing/2014/main" id="{07C04FBB-9247-44D8-9EFD-FF85A5E37C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7" y="7888"/>
              <a:ext cx="897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股东偏好</a:t>
              </a:r>
            </a:p>
            <a:p>
              <a:pPr algn="ctr"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支持</a:t>
              </a:r>
            </a:p>
            <a:p>
              <a:pPr defTabSz="914400" fontAlgn="auto">
                <a:spcBef>
                  <a:spcPct val="0"/>
                </a:spcBef>
                <a:spcAft>
                  <a:spcPts val="0"/>
                </a:spcAft>
                <a:buFontTx/>
                <a:buNone/>
              </a:pPr>
              <a:endParaRPr lang="zh-CN" altLang="en-US" sz="14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589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5E70E3-1666-4AEA-B042-A7F7214705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5859" y="1260210"/>
            <a:ext cx="10081683" cy="630105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1764" dirty="0"/>
              <a:t> 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学习方式：</a:t>
            </a:r>
            <a:r>
              <a:rPr lang="zh-CN" altLang="en-US" b="1" dirty="0">
                <a:ea typeface="黑体" panose="02010609060101010101" pitchFamily="49" charset="-122"/>
              </a:rPr>
              <a:t>全国招生  函授学习  权威双证  国际互认</a:t>
            </a: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认证项目：注册</a:t>
            </a:r>
            <a:r>
              <a:rPr lang="en-US" altLang="zh-CN" sz="1764" b="1" dirty="0"/>
              <a:t> </a:t>
            </a:r>
            <a:r>
              <a:rPr lang="zh-CN" altLang="en-US" sz="1764" b="1" dirty="0"/>
              <a:t>职业经理、人力资源总监、品质经理、生产经理、营销策划师、物流经理、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项目经理、企业管理咨询师、企业总经理、营销经理、财务总监、酒店经理、企业培训师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采购经理、</a:t>
            </a:r>
            <a:r>
              <a:rPr lang="en-US" altLang="zh-CN" sz="1764" b="1" dirty="0"/>
              <a:t>IE</a:t>
            </a:r>
            <a:r>
              <a:rPr lang="zh-CN" altLang="en-US" sz="1764" b="1" dirty="0"/>
              <a:t>工业工程师、医院管理、行政总监、市场总监、工厂管理、服装企业管理、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六西格玛管理师、车间主管、经济管理师、生产运营管理师、精益管理师等</a:t>
            </a:r>
            <a:r>
              <a:rPr lang="en-US" altLang="zh-CN" sz="1764" b="1" dirty="0"/>
              <a:t>MBA</a:t>
            </a:r>
            <a:r>
              <a:rPr lang="zh-CN" altLang="en-US" sz="1764" b="1" dirty="0"/>
              <a:t>等认证。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颁发双证：经理资格证</a:t>
            </a:r>
            <a:r>
              <a:rPr lang="en-US" altLang="zh-CN" sz="1764" b="1" dirty="0"/>
              <a:t>+MBA</a:t>
            </a:r>
            <a:r>
              <a:rPr lang="zh-CN" altLang="en-US" sz="1764" b="1" dirty="0"/>
              <a:t>研修证</a:t>
            </a:r>
            <a:r>
              <a:rPr lang="en-US" altLang="zh-CN" sz="1764" b="1" dirty="0"/>
              <a:t>+</a:t>
            </a:r>
            <a:r>
              <a:rPr lang="zh-CN" altLang="en-US" sz="1764" b="1" dirty="0"/>
              <a:t>全套学籍档案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收费标准  ：</a:t>
            </a:r>
            <a:r>
              <a:rPr lang="zh-CN" altLang="en-US" sz="2646" b="1" dirty="0"/>
              <a:t>仅收取</a:t>
            </a:r>
            <a:r>
              <a:rPr lang="en-US" altLang="zh-CN" sz="2646" b="1" dirty="0"/>
              <a:t>1280</a:t>
            </a:r>
            <a:r>
              <a:rPr lang="zh-CN" altLang="en-US" sz="2646" b="1" dirty="0"/>
              <a:t>元</a:t>
            </a:r>
            <a:r>
              <a:rPr lang="zh-CN" altLang="en-US" sz="1764" b="1" dirty="0"/>
              <a:t>       招生网址： </a:t>
            </a:r>
            <a:r>
              <a:rPr lang="en-US" altLang="zh-CN" b="1" dirty="0">
                <a:hlinkClick r:id="rId2"/>
              </a:rPr>
              <a:t>www.mhjy.net</a:t>
            </a:r>
            <a:endParaRPr lang="en-US" altLang="zh-CN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/>
              <a:t>    </a:t>
            </a:r>
            <a:r>
              <a:rPr lang="zh-CN" altLang="en-US" sz="1764" b="1" dirty="0"/>
              <a:t>报名电话：</a:t>
            </a:r>
            <a:r>
              <a:rPr lang="en-US" altLang="zh-CN" sz="1764" b="1" dirty="0"/>
              <a:t>13684609885    0451—88342620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微信公众号：</a:t>
            </a:r>
            <a:r>
              <a:rPr lang="en-US" altLang="zh-CN" sz="1764" b="1" dirty="0"/>
              <a:t>MHJY1998   </a:t>
            </a:r>
            <a:r>
              <a:rPr lang="zh-CN" altLang="en-US" sz="1764" b="1" dirty="0"/>
              <a:t>微信客服：</a:t>
            </a:r>
            <a:r>
              <a:rPr lang="en-US" altLang="zh-CN" sz="1764" b="1" dirty="0"/>
              <a:t>122285053    </a:t>
            </a:r>
            <a:r>
              <a:rPr lang="zh-CN" altLang="en-US" sz="1764" b="1" dirty="0"/>
              <a:t>咨询邮箱：</a:t>
            </a:r>
            <a:r>
              <a:rPr lang="en-US" altLang="zh-CN" sz="1764" b="1" dirty="0">
                <a:hlinkClick r:id="rId3"/>
              </a:rPr>
              <a:t>xchy007@163.com</a:t>
            </a:r>
            <a:r>
              <a:rPr lang="en-US" altLang="zh-CN" sz="1764" b="1" dirty="0"/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咨询教师</a:t>
            </a:r>
            <a:r>
              <a:rPr lang="en-US" altLang="zh-CN" sz="1764" b="1" dirty="0"/>
              <a:t>: </a:t>
            </a:r>
            <a:r>
              <a:rPr lang="zh-CN" altLang="en-US" sz="1764" b="1" dirty="0"/>
              <a:t>王海涛 郑毅 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zh-CN" altLang="en-US" sz="1985" b="1" dirty="0"/>
              <a:t>颁证单位：中国经济管理大学</a:t>
            </a:r>
          </a:p>
          <a:p>
            <a:pPr algn="r" eaLnBrk="1" hangingPunct="1">
              <a:lnSpc>
                <a:spcPct val="80000"/>
              </a:lnSpc>
            </a:pPr>
            <a:r>
              <a:rPr lang="zh-CN" altLang="en-US" sz="1985" b="1" dirty="0"/>
              <a:t>主办单位：哈尔滨美华企业管理有限公司</a:t>
            </a:r>
            <a:endParaRPr lang="en-US" altLang="zh-CN" sz="1985" b="1" dirty="0"/>
          </a:p>
        </p:txBody>
      </p:sp>
      <p:sp>
        <p:nvSpPr>
          <p:cNvPr id="2051" name="WordArt 4">
            <a:extLst>
              <a:ext uri="{FF2B5EF4-FFF2-40B4-BE49-F238E27FC236}">
                <a16:creationId xmlns:a16="http://schemas.microsoft.com/office/drawing/2014/main" id="{3F783D7C-FAA5-4AD1-B833-9525AE179E8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flipH="1">
            <a:off x="12242409" y="5924740"/>
            <a:ext cx="238040" cy="45507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2315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2" name="Rectangle 7">
            <a:extLst>
              <a:ext uri="{FF2B5EF4-FFF2-40B4-BE49-F238E27FC236}">
                <a16:creationId xmlns:a16="http://schemas.microsoft.com/office/drawing/2014/main" id="{341CE459-99BF-4E3C-BD11-25D6B44123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br>
              <a:rPr lang="en-US" altLang="zh-CN" sz="4410">
                <a:solidFill>
                  <a:srgbClr val="FF0000"/>
                </a:solidFill>
              </a:rPr>
            </a:br>
            <a:endParaRPr lang="en-US" altLang="zh-CN" sz="4410">
              <a:solidFill>
                <a:srgbClr val="FF0000"/>
              </a:solidFill>
            </a:endParaRPr>
          </a:p>
        </p:txBody>
      </p:sp>
      <p:sp>
        <p:nvSpPr>
          <p:cNvPr id="3080" name="WordArt 8">
            <a:extLst>
              <a:ext uri="{FF2B5EF4-FFF2-40B4-BE49-F238E27FC236}">
                <a16:creationId xmlns:a16="http://schemas.microsoft.com/office/drawing/2014/main" id="{A6F5C521-9032-47A1-912D-A7ED97CC7AF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41682" y="393792"/>
            <a:ext cx="8937022" cy="1102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全国迷你型</a:t>
            </a:r>
            <a:r>
              <a:rPr lang="en-US" altLang="zh-CN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MBA</a:t>
            </a: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职业经理双证班</a:t>
            </a:r>
          </a:p>
        </p:txBody>
      </p:sp>
      <p:pic>
        <p:nvPicPr>
          <p:cNvPr id="2054" name="图片 2" descr="一些文字和图案&#10;&#10;描述已自动生成">
            <a:extLst>
              <a:ext uri="{FF2B5EF4-FFF2-40B4-BE49-F238E27FC236}">
                <a16:creationId xmlns:a16="http://schemas.microsoft.com/office/drawing/2014/main" id="{990DA6AD-220E-4BBE-839E-1CB7758C6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909" y="5432908"/>
            <a:ext cx="1438740" cy="14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8188" y="304006"/>
            <a:ext cx="6000750" cy="1258887"/>
          </a:xfrm>
        </p:spPr>
        <p:txBody>
          <a:bodyPr/>
          <a:lstStyle/>
          <a:p>
            <a:r>
              <a:rPr lang="en-US" altLang="zh-CN" dirty="0"/>
              <a:t>3. </a:t>
            </a:r>
            <a:r>
              <a:rPr lang="zh-CN" altLang="en-US" dirty="0"/>
              <a:t>公司治理的研究主题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内部公司治理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职业经理人；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董事会；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股权结构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7296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 </a:t>
            </a:r>
            <a:r>
              <a:rPr lang="zh-CN" altLang="en-US" dirty="0"/>
              <a:t>公司治理的研究主题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外部公司治理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制度环境与公司治理；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外部利益相关者；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26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不同类型企业的公司治理问题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国有企业；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家族企业；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3957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公司治理前沿研究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党组织参与、国企混改和高管薪酬</a:t>
            </a:r>
            <a:endParaRPr lang="en-US" altLang="zh-CN" sz="29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家族企业的治理结构与代际传承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中国企业股权设计创新</a:t>
            </a:r>
            <a:endParaRPr lang="en-US" altLang="zh-CN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807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015463-5585-47C3-9D94-D1A573E55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91A562-1B82-4D96-8025-887B26A1B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AB9FB6FC-6743-4A9C-9CEC-09D4F18C07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7711" y="2146169"/>
            <a:ext cx="9624060" cy="3697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39927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公司治理前沿研究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公司治理未来研究方向</a:t>
            </a:r>
            <a:r>
              <a:rPr lang="en-US" altLang="zh-CN" sz="2926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更加强调政治制度的重要性；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重视法律法规及外部政策冲击的影响；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理解银行在公司治理中的作用；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非上市公司的治理问题；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网络治理面临的风险；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公司治理完善对中国企业发展的影响。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8158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E:\KJ工作\人大商学院\院宣\王越华\A\人大ppt_A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311115" y="2556495"/>
            <a:ext cx="100727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Thank you!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5E70E3-1666-4AEA-B042-A7F7214705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5859" y="1260210"/>
            <a:ext cx="10081683" cy="630105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1764" dirty="0"/>
              <a:t> 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学习方式：</a:t>
            </a:r>
            <a:r>
              <a:rPr lang="zh-CN" altLang="en-US" b="1" dirty="0">
                <a:ea typeface="黑体" panose="02010609060101010101" pitchFamily="49" charset="-122"/>
              </a:rPr>
              <a:t>全国招生  函授学习  权威双证  国际互认</a:t>
            </a: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认证项目：注册</a:t>
            </a:r>
            <a:r>
              <a:rPr lang="en-US" altLang="zh-CN" sz="1764" b="1" dirty="0"/>
              <a:t> </a:t>
            </a:r>
            <a:r>
              <a:rPr lang="zh-CN" altLang="en-US" sz="1764" b="1" dirty="0"/>
              <a:t>职业经理、人力资源总监、品质经理、生产经理、营销策划师、物流经理、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项目经理、企业管理咨询师、企业总经理、营销经理、财务总监、酒店经理、企业培训师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采购经理、</a:t>
            </a:r>
            <a:r>
              <a:rPr lang="en-US" altLang="zh-CN" sz="1764" b="1" dirty="0"/>
              <a:t>IE</a:t>
            </a:r>
            <a:r>
              <a:rPr lang="zh-CN" altLang="en-US" sz="1764" b="1" dirty="0"/>
              <a:t>工业工程师、医院管理、行政总监、市场总监、工厂管理、服装企业管理、</a:t>
            </a:r>
            <a:endParaRPr lang="en-US" altLang="zh-CN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          六西格玛管理师、车间主管、经济管理师、生产运营管理师、精益管理师等</a:t>
            </a:r>
            <a:r>
              <a:rPr lang="en-US" altLang="zh-CN" sz="1764" b="1" dirty="0"/>
              <a:t>MBA</a:t>
            </a:r>
            <a:r>
              <a:rPr lang="zh-CN" altLang="en-US" sz="1764" b="1" dirty="0"/>
              <a:t>等认证。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颁发双证：经理资格证</a:t>
            </a:r>
            <a:r>
              <a:rPr lang="en-US" altLang="zh-CN" sz="1764" b="1" dirty="0"/>
              <a:t>+MBA</a:t>
            </a:r>
            <a:r>
              <a:rPr lang="zh-CN" altLang="en-US" sz="1764" b="1" dirty="0"/>
              <a:t>研修证</a:t>
            </a:r>
            <a:r>
              <a:rPr lang="en-US" altLang="zh-CN" sz="1764" b="1" dirty="0"/>
              <a:t>+</a:t>
            </a:r>
            <a:r>
              <a:rPr lang="zh-CN" altLang="en-US" sz="1764" b="1" dirty="0"/>
              <a:t>全套学籍档案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764" b="1" dirty="0"/>
              <a:t>收费标准  ：</a:t>
            </a:r>
            <a:r>
              <a:rPr lang="zh-CN" altLang="en-US" sz="2646" b="1" dirty="0"/>
              <a:t>仅收取</a:t>
            </a:r>
            <a:r>
              <a:rPr lang="en-US" altLang="zh-CN" sz="2646" b="1" dirty="0"/>
              <a:t>1280</a:t>
            </a:r>
            <a:r>
              <a:rPr lang="zh-CN" altLang="en-US" sz="2646" b="1" dirty="0"/>
              <a:t>元</a:t>
            </a:r>
            <a:r>
              <a:rPr lang="zh-CN" altLang="en-US" sz="1764" b="1" dirty="0"/>
              <a:t>       招生网址： </a:t>
            </a:r>
            <a:r>
              <a:rPr lang="en-US" altLang="zh-CN" b="1" dirty="0">
                <a:hlinkClick r:id="rId2"/>
              </a:rPr>
              <a:t>www.mhjy.net</a:t>
            </a:r>
            <a:endParaRPr lang="en-US" altLang="zh-CN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/>
              <a:t>    </a:t>
            </a:r>
            <a:r>
              <a:rPr lang="zh-CN" altLang="en-US" sz="1764" b="1" dirty="0"/>
              <a:t>报名电话：</a:t>
            </a:r>
            <a:r>
              <a:rPr lang="en-US" altLang="zh-CN" sz="1764" b="1" dirty="0"/>
              <a:t>13684609885    0451—88342620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微信公众号：</a:t>
            </a:r>
            <a:r>
              <a:rPr lang="en-US" altLang="zh-CN" sz="1764" b="1" dirty="0"/>
              <a:t>MHJY1998   </a:t>
            </a:r>
            <a:r>
              <a:rPr lang="zh-CN" altLang="en-US" sz="1764" b="1" dirty="0"/>
              <a:t>微信客服：</a:t>
            </a:r>
            <a:r>
              <a:rPr lang="en-US" altLang="zh-CN" sz="1764" b="1" dirty="0"/>
              <a:t>122285053    </a:t>
            </a:r>
            <a:r>
              <a:rPr lang="zh-CN" altLang="en-US" sz="1764" b="1" dirty="0"/>
              <a:t>咨询邮箱：</a:t>
            </a:r>
            <a:r>
              <a:rPr lang="en-US" altLang="zh-CN" sz="1764" b="1" dirty="0">
                <a:hlinkClick r:id="rId3"/>
              </a:rPr>
              <a:t>xchy007@163.com</a:t>
            </a:r>
            <a:r>
              <a:rPr lang="en-US" altLang="zh-CN" sz="1764" b="1" dirty="0"/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764" b="1" dirty="0"/>
              <a:t>        </a:t>
            </a:r>
            <a:r>
              <a:rPr lang="zh-CN" altLang="en-US" sz="1764" b="1" dirty="0"/>
              <a:t>咨询教师</a:t>
            </a:r>
            <a:r>
              <a:rPr lang="en-US" altLang="zh-CN" sz="1764" b="1" dirty="0"/>
              <a:t>: </a:t>
            </a:r>
            <a:r>
              <a:rPr lang="zh-CN" altLang="en-US" sz="1764" b="1" dirty="0"/>
              <a:t>王海涛 郑毅 </a:t>
            </a:r>
          </a:p>
          <a:p>
            <a:pPr eaLnBrk="1" hangingPunct="1">
              <a:lnSpc>
                <a:spcPct val="80000"/>
              </a:lnSpc>
            </a:pPr>
            <a:endParaRPr lang="zh-CN" altLang="en-US" sz="1764" b="1" dirty="0"/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zh-CN" altLang="en-US" sz="1985" b="1" dirty="0"/>
              <a:t>颁证单位：中国经济管理大学</a:t>
            </a:r>
          </a:p>
          <a:p>
            <a:pPr algn="r" eaLnBrk="1" hangingPunct="1">
              <a:lnSpc>
                <a:spcPct val="80000"/>
              </a:lnSpc>
            </a:pPr>
            <a:r>
              <a:rPr lang="zh-CN" altLang="en-US" sz="1985" b="1" dirty="0"/>
              <a:t>主办单位：哈尔滨美华企业管理有限公司</a:t>
            </a:r>
            <a:endParaRPr lang="en-US" altLang="zh-CN" sz="1985" b="1" dirty="0"/>
          </a:p>
        </p:txBody>
      </p:sp>
      <p:sp>
        <p:nvSpPr>
          <p:cNvPr id="2051" name="WordArt 4">
            <a:extLst>
              <a:ext uri="{FF2B5EF4-FFF2-40B4-BE49-F238E27FC236}">
                <a16:creationId xmlns:a16="http://schemas.microsoft.com/office/drawing/2014/main" id="{3F783D7C-FAA5-4AD1-B833-9525AE179E8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flipH="1">
            <a:off x="12242409" y="5924740"/>
            <a:ext cx="238040" cy="45507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2315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2" name="Rectangle 7">
            <a:extLst>
              <a:ext uri="{FF2B5EF4-FFF2-40B4-BE49-F238E27FC236}">
                <a16:creationId xmlns:a16="http://schemas.microsoft.com/office/drawing/2014/main" id="{341CE459-99BF-4E3C-BD11-25D6B44123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br>
              <a:rPr lang="en-US" altLang="zh-CN" sz="4410">
                <a:solidFill>
                  <a:srgbClr val="FF0000"/>
                </a:solidFill>
              </a:rPr>
            </a:br>
            <a:endParaRPr lang="en-US" altLang="zh-CN" sz="4410">
              <a:solidFill>
                <a:srgbClr val="FF0000"/>
              </a:solidFill>
            </a:endParaRPr>
          </a:p>
        </p:txBody>
      </p:sp>
      <p:sp>
        <p:nvSpPr>
          <p:cNvPr id="3080" name="WordArt 8">
            <a:extLst>
              <a:ext uri="{FF2B5EF4-FFF2-40B4-BE49-F238E27FC236}">
                <a16:creationId xmlns:a16="http://schemas.microsoft.com/office/drawing/2014/main" id="{A6F5C521-9032-47A1-912D-A7ED97CC7AF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41682" y="393792"/>
            <a:ext cx="8937022" cy="1102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全国迷你型</a:t>
            </a:r>
            <a:r>
              <a:rPr lang="en-US" altLang="zh-CN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MBA</a:t>
            </a:r>
            <a:r>
              <a:rPr lang="zh-CN" altLang="en-US" sz="3969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职业经理双证班</a:t>
            </a:r>
          </a:p>
        </p:txBody>
      </p:sp>
      <p:pic>
        <p:nvPicPr>
          <p:cNvPr id="2054" name="图片 2" descr="一些文字和图案&#10;&#10;描述已自动生成">
            <a:extLst>
              <a:ext uri="{FF2B5EF4-FFF2-40B4-BE49-F238E27FC236}">
                <a16:creationId xmlns:a16="http://schemas.microsoft.com/office/drawing/2014/main" id="{990DA6AD-220E-4BBE-839E-1CB7758C6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909" y="5432908"/>
            <a:ext cx="1438740" cy="14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FAF6047-5E9C-4A96-AC0F-9931771B8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17F5666-FC50-432E-96AE-FD4EEB216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r>
              <a:rPr lang="zh-CN" altLang="en-US" sz="3969" b="1"/>
              <a:t>近千本</a:t>
            </a:r>
            <a:r>
              <a:rPr lang="en-US" altLang="zh-CN" sz="3969" b="1"/>
              <a:t>MBA</a:t>
            </a:r>
            <a:r>
              <a:rPr lang="zh-CN" altLang="en-US" sz="3969" b="1"/>
              <a:t>职业经理教程免费下载</a:t>
            </a:r>
          </a:p>
          <a:p>
            <a:pPr eaLnBrk="1" hangingPunct="1"/>
            <a:r>
              <a:rPr lang="en-US" altLang="zh-CN" sz="3969" b="1"/>
              <a:t>-----</a:t>
            </a:r>
            <a:r>
              <a:rPr lang="zh-CN" altLang="en-US" sz="3969" b="1"/>
              <a:t>请速登陆：</a:t>
            </a:r>
            <a:r>
              <a:rPr lang="en-US" altLang="zh-CN" sz="3969" b="1">
                <a:hlinkClick r:id="rId2"/>
              </a:rPr>
              <a:t>www.mhjy.net</a:t>
            </a:r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/>
          </a:p>
        </p:txBody>
      </p:sp>
      <p:pic>
        <p:nvPicPr>
          <p:cNvPr id="3076" name="Picture 6" descr="banner_cn">
            <a:extLst>
              <a:ext uri="{FF2B5EF4-FFF2-40B4-BE49-F238E27FC236}">
                <a16:creationId xmlns:a16="http://schemas.microsoft.com/office/drawing/2014/main" id="{44297621-B1AA-4775-BA05-B3DD7E03F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9" y="0"/>
            <a:ext cx="10081683" cy="306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FAF6047-5E9C-4A96-AC0F-9931771B8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17F5666-FC50-432E-96AE-FD4EEB216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087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r>
              <a:rPr lang="zh-CN" altLang="en-US" sz="3969" b="1"/>
              <a:t>近千本</a:t>
            </a:r>
            <a:r>
              <a:rPr lang="en-US" altLang="zh-CN" sz="3969" b="1"/>
              <a:t>MBA</a:t>
            </a:r>
            <a:r>
              <a:rPr lang="zh-CN" altLang="en-US" sz="3969" b="1"/>
              <a:t>职业经理教程免费下载</a:t>
            </a:r>
          </a:p>
          <a:p>
            <a:pPr eaLnBrk="1" hangingPunct="1"/>
            <a:r>
              <a:rPr lang="en-US" altLang="zh-CN" sz="3969" b="1"/>
              <a:t>-----</a:t>
            </a:r>
            <a:r>
              <a:rPr lang="zh-CN" altLang="en-US" sz="3969" b="1"/>
              <a:t>请速登陆：</a:t>
            </a:r>
            <a:r>
              <a:rPr lang="en-US" altLang="zh-CN" sz="3969" b="1">
                <a:hlinkClick r:id="rId2"/>
              </a:rPr>
              <a:t>www.mhjy.net</a:t>
            </a:r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 sz="3969" b="1"/>
          </a:p>
          <a:p>
            <a:pPr eaLnBrk="1" hangingPunct="1"/>
            <a:endParaRPr lang="en-US" altLang="zh-CN"/>
          </a:p>
        </p:txBody>
      </p:sp>
      <p:pic>
        <p:nvPicPr>
          <p:cNvPr id="3076" name="Picture 6" descr="banner_cn">
            <a:extLst>
              <a:ext uri="{FF2B5EF4-FFF2-40B4-BE49-F238E27FC236}">
                <a16:creationId xmlns:a16="http://schemas.microsoft.com/office/drawing/2014/main" id="{44297621-B1AA-4775-BA05-B3DD7E03F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9" y="0"/>
            <a:ext cx="10081683" cy="306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234132" y="1620391"/>
            <a:ext cx="989171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r" defTabSz="1042988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第 </a:t>
            </a:r>
            <a:r>
              <a:rPr lang="en-US" altLang="zh-CN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en-US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章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zh-CN" altLang="en-US" sz="4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公司治理的起源与演进</a:t>
            </a:r>
            <a:endParaRPr lang="zh-CN" altLang="en-US" sz="27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352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3070" y="493498"/>
            <a:ext cx="6017134" cy="4968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学习目标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070" y="1332359"/>
            <a:ext cx="9944189" cy="4797552"/>
          </a:xfrm>
        </p:spPr>
        <p:txBody>
          <a:bodyPr/>
          <a:lstStyle/>
          <a:p>
            <a:pPr>
              <a:spcBef>
                <a:spcPts val="1200"/>
              </a:spcBef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dirty="0"/>
          </a:p>
        </p:txBody>
      </p:sp>
      <p:sp>
        <p:nvSpPr>
          <p:cNvPr id="5" name="矩形 35"/>
          <p:cNvSpPr>
            <a:spLocks noChangeArrowheads="1"/>
          </p:cNvSpPr>
          <p:nvPr/>
        </p:nvSpPr>
        <p:spPr bwMode="auto">
          <a:xfrm>
            <a:off x="810196" y="1548383"/>
            <a:ext cx="720784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了解公司治理的起源与演进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掌握公司治理的主要内容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了解公司治理领域的研究方向与主要问题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218"/>
          <p:cNvGrpSpPr>
            <a:grpSpLocks/>
          </p:cNvGrpSpPr>
          <p:nvPr/>
        </p:nvGrpSpPr>
        <p:grpSpPr bwMode="auto">
          <a:xfrm>
            <a:off x="666180" y="4039568"/>
            <a:ext cx="588962" cy="588962"/>
            <a:chOff x="6621796" y="3514125"/>
            <a:chExt cx="588639" cy="587975"/>
          </a:xfrm>
        </p:grpSpPr>
        <p:sp>
          <p:nvSpPr>
            <p:cNvPr id="7" name="Freeform 96"/>
            <p:cNvSpPr>
              <a:spLocks noEditPoints="1" noChangeArrowhead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97"/>
            <p:cNvSpPr/>
            <p:nvPr/>
          </p:nvSpPr>
          <p:spPr bwMode="auto">
            <a:xfrm>
              <a:off x="6915322" y="3514125"/>
              <a:ext cx="295113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98"/>
            <p:cNvSpPr/>
            <p:nvPr/>
          </p:nvSpPr>
          <p:spPr bwMode="auto">
            <a:xfrm>
              <a:off x="6621796" y="3514125"/>
              <a:ext cx="293526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0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1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124"/>
              <p:cNvSpPr/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3" name="矩形 219"/>
          <p:cNvSpPr>
            <a:spLocks noChangeArrowheads="1"/>
          </p:cNvSpPr>
          <p:nvPr/>
        </p:nvSpPr>
        <p:spPr bwMode="auto">
          <a:xfrm>
            <a:off x="1128115" y="5011442"/>
            <a:ext cx="63498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400" b="1" dirty="0"/>
              <a:t>康美药业：陡然蒸发的近</a:t>
            </a:r>
            <a:r>
              <a:rPr lang="en-US" altLang="zh-CN" sz="2400" b="1" dirty="0"/>
              <a:t>300</a:t>
            </a:r>
            <a:r>
              <a:rPr lang="zh-CN" altLang="en-US" sz="2400" b="1" dirty="0"/>
              <a:t>亿元资金</a:t>
            </a:r>
            <a:endParaRPr lang="en-US" altLang="zh-CN" sz="2400" b="1" dirty="0"/>
          </a:p>
        </p:txBody>
      </p:sp>
      <p:sp>
        <p:nvSpPr>
          <p:cNvPr id="14" name="矩形 35"/>
          <p:cNvSpPr>
            <a:spLocks noChangeArrowheads="1"/>
          </p:cNvSpPr>
          <p:nvPr/>
        </p:nvSpPr>
        <p:spPr bwMode="auto">
          <a:xfrm>
            <a:off x="1674292" y="4016051"/>
            <a:ext cx="2169644" cy="60939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引导案例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948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公司治理的发展历程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公司治理的起源</a:t>
            </a:r>
            <a:endParaRPr lang="en-US" altLang="zh-CN" sz="2926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所有权和经营权分离，引发了公司治理的思考</a:t>
            </a:r>
            <a:endParaRPr lang="en-US" altLang="zh-CN" sz="242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1930’s,  </a:t>
            </a:r>
            <a:r>
              <a:rPr lang="en-US" altLang="zh-CN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Berle</a:t>
            </a:r>
            <a:r>
              <a:rPr lang="zh-CN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Means 《</a:t>
            </a:r>
            <a:r>
              <a:rPr lang="zh-CN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现代公司与私有产权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1976</a:t>
            </a:r>
            <a:r>
              <a:rPr lang="zh-CN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Jensen  &amp; </a:t>
            </a:r>
            <a:r>
              <a:rPr lang="en-US" altLang="zh-CN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Meckling</a:t>
            </a:r>
            <a:r>
              <a:rPr lang="zh-CN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的委托代理理论的三个核心假定。</a:t>
            </a:r>
            <a:endParaRPr lang="en-US" altLang="zh-CN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1977</a:t>
            </a:r>
            <a:r>
              <a:rPr lang="zh-CN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，钱德勒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看不见的手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1845706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3154DF-237E-4DE9-9AAF-EC5683A79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2C8B164-FF20-4E79-9BE6-6FAD6CD7EB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90600" lvl="1" indent="-533400" defTabSz="914400" eaLnBrk="1" hangingPunct="1">
              <a:buNone/>
            </a:pPr>
            <a:r>
              <a:rPr lang="zh-CN" altLang="en-US" b="1" kern="0" dirty="0">
                <a:solidFill>
                  <a:srgbClr val="000000"/>
                </a:solidFill>
                <a:ea typeface="宋体"/>
              </a:rPr>
              <a:t>权力的两次分离</a:t>
            </a:r>
          </a:p>
        </p:txBody>
      </p:sp>
      <p:sp>
        <p:nvSpPr>
          <p:cNvPr id="4" name="Text Box 97">
            <a:extLst>
              <a:ext uri="{FF2B5EF4-FFF2-40B4-BE49-F238E27FC236}">
                <a16:creationId xmlns:a16="http://schemas.microsoft.com/office/drawing/2014/main" id="{8A2C4B3B-7F0F-46BB-A053-83E77C9F0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95" y="3200710"/>
            <a:ext cx="1273702" cy="4073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股权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5" name="Text Box 98">
            <a:extLst>
              <a:ext uri="{FF2B5EF4-FFF2-40B4-BE49-F238E27FC236}">
                <a16:creationId xmlns:a16="http://schemas.microsoft.com/office/drawing/2014/main" id="{C8D1AD87-ADB3-4853-885F-34244FFE2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95" y="4302941"/>
            <a:ext cx="1273702" cy="404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法人财产权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6" name="Text Box 100">
            <a:extLst>
              <a:ext uri="{FF2B5EF4-FFF2-40B4-BE49-F238E27FC236}">
                <a16:creationId xmlns:a16="http://schemas.microsoft.com/office/drawing/2014/main" id="{85CCAB81-16F2-4A51-AE25-5B03D1B0B5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818" y="6061717"/>
            <a:ext cx="1273702" cy="40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经理革命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cxnSp>
        <p:nvCxnSpPr>
          <p:cNvPr id="7" name="AutoShape 101">
            <a:extLst>
              <a:ext uri="{FF2B5EF4-FFF2-40B4-BE49-F238E27FC236}">
                <a16:creationId xmlns:a16="http://schemas.microsoft.com/office/drawing/2014/main" id="{BAB5AA10-A89C-43C2-8116-BF008D8238E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875818" y="5981046"/>
            <a:ext cx="1371679" cy="958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AutoShape 102">
            <a:extLst>
              <a:ext uri="{FF2B5EF4-FFF2-40B4-BE49-F238E27FC236}">
                <a16:creationId xmlns:a16="http://schemas.microsoft.com/office/drawing/2014/main" id="{B05932F5-B81B-483D-9C59-612FE3487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1893" y="4455496"/>
            <a:ext cx="321925" cy="143769"/>
          </a:xfrm>
          <a:prstGeom prst="rightArrow">
            <a:avLst>
              <a:gd name="adj1" fmla="val 50000"/>
              <a:gd name="adj2" fmla="val 4791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endParaRPr kumimoji="1" lang="zh-CN" altLang="en-US" sz="1400" b="1">
              <a:solidFill>
                <a:srgbClr val="F457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9" name="Text Box 104">
            <a:extLst>
              <a:ext uri="{FF2B5EF4-FFF2-40B4-BE49-F238E27FC236}">
                <a16:creationId xmlns:a16="http://schemas.microsoft.com/office/drawing/2014/main" id="{027AD6A9-ECE2-4D62-A3BD-8FE0CA5890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361" y="6054529"/>
            <a:ext cx="1273702" cy="40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古典企业</a:t>
            </a:r>
            <a:endParaRPr kumimoji="1" lang="zh-CN" alt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0" name="Text Box 106">
            <a:extLst>
              <a:ext uri="{FF2B5EF4-FFF2-40B4-BE49-F238E27FC236}">
                <a16:creationId xmlns:a16="http://schemas.microsoft.com/office/drawing/2014/main" id="{3939A124-4920-4E70-9EB4-A3F74E52A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5245" y="4293356"/>
            <a:ext cx="1274635" cy="4073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法人财产权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1" name="Text Box 107">
            <a:extLst>
              <a:ext uri="{FF2B5EF4-FFF2-40B4-BE49-F238E27FC236}">
                <a16:creationId xmlns:a16="http://schemas.microsoft.com/office/drawing/2014/main" id="{F6A473AA-EABC-48AB-A58F-EA3EC6AEF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201" y="6054529"/>
            <a:ext cx="1274635" cy="40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法人独立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2" name="AutoShape 108">
            <a:extLst>
              <a:ext uri="{FF2B5EF4-FFF2-40B4-BE49-F238E27FC236}">
                <a16:creationId xmlns:a16="http://schemas.microsoft.com/office/drawing/2014/main" id="{00FC1CF9-4764-45F6-9729-C0CD9E40F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7481" y="3320518"/>
            <a:ext cx="714766" cy="143769"/>
          </a:xfrm>
          <a:prstGeom prst="rightArrow">
            <a:avLst>
              <a:gd name="adj1" fmla="val 50000"/>
              <a:gd name="adj2" fmla="val 10638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endParaRPr kumimoji="1" lang="zh-CN" altLang="en-US" sz="1400" b="1">
              <a:solidFill>
                <a:srgbClr val="F457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3" name="AutoShape 109">
            <a:extLst>
              <a:ext uri="{FF2B5EF4-FFF2-40B4-BE49-F238E27FC236}">
                <a16:creationId xmlns:a16="http://schemas.microsoft.com/office/drawing/2014/main" id="{3073EA5F-79A8-4ADE-A8C1-ABA86174E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7481" y="5476257"/>
            <a:ext cx="714766" cy="143769"/>
          </a:xfrm>
          <a:prstGeom prst="rightArrow">
            <a:avLst>
              <a:gd name="adj1" fmla="val 50000"/>
              <a:gd name="adj2" fmla="val 10638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endParaRPr kumimoji="1" lang="zh-CN" altLang="en-US" sz="1400" b="1">
              <a:solidFill>
                <a:srgbClr val="F457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4" name="AutoShape 110">
            <a:extLst>
              <a:ext uri="{FF2B5EF4-FFF2-40B4-BE49-F238E27FC236}">
                <a16:creationId xmlns:a16="http://schemas.microsoft.com/office/drawing/2014/main" id="{8B9F0D67-4F8F-4292-83E6-F4C473DB4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7053" y="3892400"/>
            <a:ext cx="403106" cy="309104"/>
          </a:xfrm>
          <a:prstGeom prst="notchedRightArrow">
            <a:avLst>
              <a:gd name="adj1" fmla="val 50000"/>
              <a:gd name="adj2" fmla="val 2790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endParaRPr kumimoji="1" lang="zh-CN" altLang="en-US" sz="1400" b="1">
              <a:solidFill>
                <a:srgbClr val="F457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5" name="Text Box 111">
            <a:extLst>
              <a:ext uri="{FF2B5EF4-FFF2-40B4-BE49-F238E27FC236}">
                <a16:creationId xmlns:a16="http://schemas.microsoft.com/office/drawing/2014/main" id="{AB6CA340-BC6B-46B3-8087-DF0AD2C3F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005" y="5384404"/>
            <a:ext cx="1189722" cy="40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经理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6" name="Text Box 113">
            <a:extLst>
              <a:ext uri="{FF2B5EF4-FFF2-40B4-BE49-F238E27FC236}">
                <a16:creationId xmlns:a16="http://schemas.microsoft.com/office/drawing/2014/main" id="{38322215-3035-4662-9ECC-421367F714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3818" y="4136009"/>
            <a:ext cx="1133735" cy="61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？</a:t>
            </a:r>
          </a:p>
        </p:txBody>
      </p:sp>
      <p:sp>
        <p:nvSpPr>
          <p:cNvPr id="17" name="Text Box 115">
            <a:extLst>
              <a:ext uri="{FF2B5EF4-FFF2-40B4-BE49-F238E27FC236}">
                <a16:creationId xmlns:a16="http://schemas.microsoft.com/office/drawing/2014/main" id="{1D04F10A-BEF1-4079-B0BA-3F1C3E609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5930" y="3199911"/>
            <a:ext cx="867797" cy="40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股东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8" name="Text Box 118">
            <a:extLst>
              <a:ext uri="{FF2B5EF4-FFF2-40B4-BE49-F238E27FC236}">
                <a16:creationId xmlns:a16="http://schemas.microsoft.com/office/drawing/2014/main" id="{556C1300-6869-49E2-9177-EE68239B5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8584" y="4889199"/>
            <a:ext cx="979771" cy="409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委托代理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cxnSp>
        <p:nvCxnSpPr>
          <p:cNvPr id="19" name="AutoShape 119">
            <a:extLst>
              <a:ext uri="{FF2B5EF4-FFF2-40B4-BE49-F238E27FC236}">
                <a16:creationId xmlns:a16="http://schemas.microsoft.com/office/drawing/2014/main" id="{77894078-AE8B-43AD-9ED2-B46F8B6C27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38201" y="5981046"/>
            <a:ext cx="1371679" cy="79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20">
            <a:extLst>
              <a:ext uri="{FF2B5EF4-FFF2-40B4-BE49-F238E27FC236}">
                <a16:creationId xmlns:a16="http://schemas.microsoft.com/office/drawing/2014/main" id="{22084423-214B-4898-B106-CD9FE5F21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1361" y="5981046"/>
            <a:ext cx="1356749" cy="79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 Box 122">
            <a:extLst>
              <a:ext uri="{FF2B5EF4-FFF2-40B4-BE49-F238E27FC236}">
                <a16:creationId xmlns:a16="http://schemas.microsoft.com/office/drawing/2014/main" id="{69C5385F-347E-441E-88E5-6357D19B0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4195" y="4302941"/>
            <a:ext cx="1200919" cy="404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剩余控制权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22" name="Text Box 124">
            <a:extLst>
              <a:ext uri="{FF2B5EF4-FFF2-40B4-BE49-F238E27FC236}">
                <a16:creationId xmlns:a16="http://schemas.microsoft.com/office/drawing/2014/main" id="{66AA39BC-875D-4C4F-A995-C26A7189B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3619" y="5268590"/>
            <a:ext cx="1227979" cy="637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或者由控制股东充当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23" name="Text Box 126">
            <a:extLst>
              <a:ext uri="{FF2B5EF4-FFF2-40B4-BE49-F238E27FC236}">
                <a16:creationId xmlns:a16="http://schemas.microsoft.com/office/drawing/2014/main" id="{2CAA656A-F7C0-4289-8903-5D75ADECF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71" y="3767800"/>
            <a:ext cx="979771" cy="40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产权分离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24" name="Line 127">
            <a:extLst>
              <a:ext uri="{FF2B5EF4-FFF2-40B4-BE49-F238E27FC236}">
                <a16:creationId xmlns:a16="http://schemas.microsoft.com/office/drawing/2014/main" id="{4013C9B2-5213-4610-B195-9157399B0359}"/>
              </a:ext>
            </a:extLst>
          </p:cNvPr>
          <p:cNvSpPr>
            <a:spLocks noChangeShapeType="1"/>
          </p:cNvSpPr>
          <p:nvPr/>
        </p:nvSpPr>
        <p:spPr bwMode="auto">
          <a:xfrm>
            <a:off x="5068339" y="4017000"/>
            <a:ext cx="671843" cy="249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hangingPunct="0"/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Line 128">
            <a:extLst>
              <a:ext uri="{FF2B5EF4-FFF2-40B4-BE49-F238E27FC236}">
                <a16:creationId xmlns:a16="http://schemas.microsoft.com/office/drawing/2014/main" id="{6375652E-67C2-4A56-A237-02D4E7470D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68339" y="4764599"/>
            <a:ext cx="671843" cy="249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hangingPunct="0"/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 Box 130">
            <a:extLst>
              <a:ext uri="{FF2B5EF4-FFF2-40B4-BE49-F238E27FC236}">
                <a16:creationId xmlns:a16="http://schemas.microsoft.com/office/drawing/2014/main" id="{CDCDE4F7-79C2-4BA4-9700-697454A39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0591" y="3767800"/>
            <a:ext cx="979771" cy="40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产权分离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27" name="Text Box 103">
            <a:extLst>
              <a:ext uri="{FF2B5EF4-FFF2-40B4-BE49-F238E27FC236}">
                <a16:creationId xmlns:a16="http://schemas.microsoft.com/office/drawing/2014/main" id="{13DC2681-9CB0-4AF1-8F41-BF90EECFAF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201" y="3177547"/>
            <a:ext cx="1273702" cy="4073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个人财产权</a:t>
            </a:r>
            <a:endParaRPr kumimoji="1" lang="zh-CN" alt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28" name="Text Box 105">
            <a:extLst>
              <a:ext uri="{FF2B5EF4-FFF2-40B4-BE49-F238E27FC236}">
                <a16:creationId xmlns:a16="http://schemas.microsoft.com/office/drawing/2014/main" id="{A1F39AC1-9F7C-4EF6-838C-325C054687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038" y="3177547"/>
            <a:ext cx="1274635" cy="4073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/>
            <a:r>
              <a:rPr kumimoji="1" lang="zh-CN" altLang="en-US" sz="1400" b="1">
                <a:solidFill>
                  <a:srgbClr val="000000"/>
                </a:solidFill>
                <a:latin typeface="Times New Roman" panose="02020603050405020304" pitchFamily="18" charset="0"/>
              </a:rPr>
              <a:t>股权</a:t>
            </a:r>
            <a:endParaRPr kumimoji="1" lang="zh-CN" altLang="en-US" sz="14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743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97EEBC-D0B5-40AE-BB44-7959540F6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E0AFB4-EB14-4A52-96F5-3B2A1BC35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1" y="1636713"/>
            <a:ext cx="6225902" cy="49911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钱德勒命题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隶书" pitchFamily="49" charset="-122"/>
                <a:cs typeface="+mn-cs"/>
              </a:rPr>
              <a:t>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：结构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-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战略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-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目标环境。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《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战略与结构：美国工商企业成长的若干篇章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》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（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Strategy and Structure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：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Chapters in the History of the American Industrial Enterprise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）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1962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年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1629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公司治理的发展历程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sz="2926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公司治理的演进</a:t>
            </a:r>
            <a:endParaRPr lang="en-US" altLang="zh-CN" sz="2926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管理主义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股东积极主义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利益相关者视角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1613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黑体"/>
        <a:ea typeface="黑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5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黑体"/>
        <a:ea typeface="黑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6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黑体"/>
        <a:ea typeface="黑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第二部分 战略与商业模式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黑体"/>
        <a:ea typeface="黑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4159</TotalTime>
  <Words>1215</Words>
  <Application>Microsoft Office PowerPoint</Application>
  <PresentationFormat>自定义</PresentationFormat>
  <Paragraphs>207</Paragraphs>
  <Slides>27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黑体</vt:lpstr>
      <vt:lpstr>华文新魏</vt:lpstr>
      <vt:lpstr>楷体</vt:lpstr>
      <vt:lpstr>隶书</vt:lpstr>
      <vt:lpstr>宋体</vt:lpstr>
      <vt:lpstr>微软雅黑</vt:lpstr>
      <vt:lpstr>Arial</vt:lpstr>
      <vt:lpstr>Calibri</vt:lpstr>
      <vt:lpstr>Garamond</vt:lpstr>
      <vt:lpstr>Times New Roman</vt:lpstr>
      <vt:lpstr>Wingdings</vt:lpstr>
      <vt:lpstr>Office 主题</vt:lpstr>
      <vt:lpstr>14_Office 主题</vt:lpstr>
      <vt:lpstr>15_Office 主题</vt:lpstr>
      <vt:lpstr>16_Office 主题</vt:lpstr>
      <vt:lpstr>第二部分 战略与商业模式</vt:lpstr>
      <vt:lpstr>think-cell Slide</vt:lpstr>
      <vt:lpstr>剪辑</vt:lpstr>
      <vt:lpstr>PowerPoint 演示文稿</vt:lpstr>
      <vt:lpstr> </vt:lpstr>
      <vt:lpstr>PowerPoint 演示文稿</vt:lpstr>
      <vt:lpstr>PowerPoint 演示文稿</vt:lpstr>
      <vt:lpstr>学习目标</vt:lpstr>
      <vt:lpstr>1. 公司治理的发展历程</vt:lpstr>
      <vt:lpstr>PowerPoint 演示文稿</vt:lpstr>
      <vt:lpstr>PowerPoint 演示文稿</vt:lpstr>
      <vt:lpstr>1. 公司治理的发展历程</vt:lpstr>
      <vt:lpstr>1. 公司治理的发展历程</vt:lpstr>
      <vt:lpstr>PowerPoint 演示文稿</vt:lpstr>
      <vt:lpstr>2.公司治理的主要内容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代理问题的具体表现 </vt:lpstr>
      <vt:lpstr>3. 公司治理的研究主题</vt:lpstr>
      <vt:lpstr>3. 公司治理的研究主题</vt:lpstr>
      <vt:lpstr>4. 公司治理前沿研究</vt:lpstr>
      <vt:lpstr>PowerPoint 演示文稿</vt:lpstr>
      <vt:lpstr>4. 公司治理前沿研究</vt:lpstr>
      <vt:lpstr>PowerPoint 演示文稿</vt:lpstr>
      <vt:lpstr> </vt:lpstr>
      <vt:lpstr>PowerPoint 演示文稿</vt:lpstr>
    </vt:vector>
  </TitlesOfParts>
  <Company>番茄花园II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tina</dc:creator>
  <cp:lastModifiedBy>传有 徐</cp:lastModifiedBy>
  <cp:revision>1529</cp:revision>
  <dcterms:created xsi:type="dcterms:W3CDTF">2011-11-15T08:48:30Z</dcterms:created>
  <dcterms:modified xsi:type="dcterms:W3CDTF">2021-09-28T06:30:26Z</dcterms:modified>
</cp:coreProperties>
</file>