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340" r:id="rId2"/>
    <p:sldId id="257" r:id="rId3"/>
    <p:sldId id="259" r:id="rId4"/>
    <p:sldId id="339" r:id="rId5"/>
    <p:sldId id="343" r:id="rId6"/>
    <p:sldId id="460" r:id="rId7"/>
    <p:sldId id="346" r:id="rId8"/>
    <p:sldId id="354" r:id="rId9"/>
    <p:sldId id="355" r:id="rId10"/>
    <p:sldId id="351" r:id="rId11"/>
    <p:sldId id="461" r:id="rId12"/>
    <p:sldId id="462" r:id="rId13"/>
    <p:sldId id="463" r:id="rId14"/>
    <p:sldId id="352" r:id="rId15"/>
    <p:sldId id="353" r:id="rId16"/>
    <p:sldId id="258" r:id="rId17"/>
  </p:sldIdLst>
  <p:sldSz cx="10693400" cy="7561263"/>
  <p:notesSz cx="6858000" cy="9144000"/>
  <p:defaultTextStyle>
    <a:defPPr>
      <a:defRPr lang="zh-CN"/>
    </a:defPPr>
    <a:lvl1pPr algn="l" defTabSz="1042988" rtl="0" fontAlgn="base">
      <a:spcBef>
        <a:spcPct val="0"/>
      </a:spcBef>
      <a:spcAft>
        <a:spcPct val="0"/>
      </a:spcAft>
      <a:defRPr sz="2100" kern="1200">
        <a:solidFill>
          <a:schemeClr val="tx1"/>
        </a:solidFill>
        <a:latin typeface="Arial" charset="0"/>
        <a:ea typeface="宋体" pitchFamily="2" charset="-122"/>
        <a:cs typeface="+mn-cs"/>
      </a:defRPr>
    </a:lvl1pPr>
    <a:lvl2pPr marL="520700" indent="-63500" algn="l" defTabSz="1042988" rtl="0" fontAlgn="base">
      <a:spcBef>
        <a:spcPct val="0"/>
      </a:spcBef>
      <a:spcAft>
        <a:spcPct val="0"/>
      </a:spcAft>
      <a:defRPr sz="2100" kern="1200">
        <a:solidFill>
          <a:schemeClr val="tx1"/>
        </a:solidFill>
        <a:latin typeface="Arial" charset="0"/>
        <a:ea typeface="宋体" pitchFamily="2" charset="-122"/>
        <a:cs typeface="+mn-cs"/>
      </a:defRPr>
    </a:lvl2pPr>
    <a:lvl3pPr marL="1042988" indent="-128588" algn="l" defTabSz="1042988" rtl="0" fontAlgn="base">
      <a:spcBef>
        <a:spcPct val="0"/>
      </a:spcBef>
      <a:spcAft>
        <a:spcPct val="0"/>
      </a:spcAft>
      <a:defRPr sz="2100" kern="1200">
        <a:solidFill>
          <a:schemeClr val="tx1"/>
        </a:solidFill>
        <a:latin typeface="Arial" charset="0"/>
        <a:ea typeface="宋体" pitchFamily="2" charset="-122"/>
        <a:cs typeface="+mn-cs"/>
      </a:defRPr>
    </a:lvl3pPr>
    <a:lvl4pPr marL="1563688" indent="-192088" algn="l" defTabSz="1042988" rtl="0" fontAlgn="base">
      <a:spcBef>
        <a:spcPct val="0"/>
      </a:spcBef>
      <a:spcAft>
        <a:spcPct val="0"/>
      </a:spcAft>
      <a:defRPr sz="2100" kern="1200">
        <a:solidFill>
          <a:schemeClr val="tx1"/>
        </a:solidFill>
        <a:latin typeface="Arial" charset="0"/>
        <a:ea typeface="宋体" pitchFamily="2" charset="-122"/>
        <a:cs typeface="+mn-cs"/>
      </a:defRPr>
    </a:lvl4pPr>
    <a:lvl5pPr marL="2085975" indent="-257175" algn="l" defTabSz="1042988"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ny Tong" initials="TT" lastIdx="6" clrIdx="0">
    <p:extLst>
      <p:ext uri="{19B8F6BF-5375-455C-9EA6-DF929625EA0E}">
        <p15:presenceInfo xmlns:p15="http://schemas.microsoft.com/office/powerpoint/2012/main" userId="S-1-5-21-1275210071-492894223-682003330-1996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4" autoAdjust="0"/>
    <p:restoredTop sz="91171" autoAdjust="0"/>
  </p:normalViewPr>
  <p:slideViewPr>
    <p:cSldViewPr>
      <p:cViewPr varScale="1">
        <p:scale>
          <a:sx n="71" d="100"/>
          <a:sy n="71" d="100"/>
        </p:scale>
        <p:origin x="1363" y="62"/>
      </p:cViewPr>
      <p:guideLst>
        <p:guide orient="horz" pos="2382"/>
        <p:guide pos="33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00C3E185-1A97-4B5F-AC25-EAB19BFEC942}" type="datetimeFigureOut">
              <a:rPr lang="zh-CN" altLang="en-US"/>
              <a:pPr>
                <a:defRPr/>
              </a:pPr>
              <a:t>2021/9/28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9A9A0807-CA0B-45A1-A7CB-643D7021063D}" type="slidenum">
              <a:rPr lang="zh-CN" altLang="en-US"/>
              <a:pPr>
                <a:defRPr/>
              </a:pPr>
              <a:t>‹#›</a:t>
            </a:fld>
            <a:endParaRPr lang="zh-CN" altLang="en-US"/>
          </a:p>
        </p:txBody>
      </p:sp>
    </p:spTree>
    <p:extLst>
      <p:ext uri="{BB962C8B-B14F-4D97-AF65-F5344CB8AC3E}">
        <p14:creationId xmlns:p14="http://schemas.microsoft.com/office/powerpoint/2010/main" val="8967706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56A0C8F1-9DFE-4845-A5A1-EE860F92058E}" type="datetimeFigureOut">
              <a:rPr lang="zh-CN" altLang="en-US"/>
              <a:pPr>
                <a:defRPr/>
              </a:pPr>
              <a:t>2021/9/28</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B8021151-9688-44F7-AC2A-2B4A30035588}" type="slidenum">
              <a:rPr lang="zh-CN" altLang="en-US"/>
              <a:pPr>
                <a:defRPr/>
              </a:pPr>
              <a:t>‹#›</a:t>
            </a:fld>
            <a:endParaRPr lang="zh-CN" altLang="en-US"/>
          </a:p>
        </p:txBody>
      </p:sp>
    </p:spTree>
    <p:extLst>
      <p:ext uri="{BB962C8B-B14F-4D97-AF65-F5344CB8AC3E}">
        <p14:creationId xmlns:p14="http://schemas.microsoft.com/office/powerpoint/2010/main" val="2922578484"/>
      </p:ext>
    </p:extLst>
  </p:cSld>
  <p:clrMap bg1="lt1" tx1="dk1" bg2="lt2" tx2="dk2" accent1="accent1" accent2="accent2" accent3="accent3" accent4="accent4" accent5="accent5" accent6="accent6" hlink="hlink" folHlink="folHlink"/>
  <p:hf hdr="0" ftr="0" dt="0"/>
  <p:notesStyle>
    <a:lvl1pPr algn="l" defTabSz="1042988" rtl="0" eaLnBrk="0" fontAlgn="base" hangingPunct="0">
      <a:spcBef>
        <a:spcPct val="30000"/>
      </a:spcBef>
      <a:spcAft>
        <a:spcPct val="0"/>
      </a:spcAft>
      <a:defRPr sz="1400" kern="1200">
        <a:solidFill>
          <a:schemeClr val="tx1"/>
        </a:solidFill>
        <a:latin typeface="+mn-lt"/>
        <a:ea typeface="+mn-ea"/>
        <a:cs typeface="+mn-cs"/>
      </a:defRPr>
    </a:lvl1pPr>
    <a:lvl2pPr marL="520700" algn="l" defTabSz="1042988" rtl="0" eaLnBrk="0" fontAlgn="base" hangingPunct="0">
      <a:spcBef>
        <a:spcPct val="30000"/>
      </a:spcBef>
      <a:spcAft>
        <a:spcPct val="0"/>
      </a:spcAft>
      <a:defRPr sz="1400" kern="1200">
        <a:solidFill>
          <a:schemeClr val="tx1"/>
        </a:solidFill>
        <a:latin typeface="+mn-lt"/>
        <a:ea typeface="+mn-ea"/>
        <a:cs typeface="+mn-cs"/>
      </a:defRPr>
    </a:lvl2pPr>
    <a:lvl3pPr marL="1042988" algn="l" defTabSz="1042988" rtl="0" eaLnBrk="0" fontAlgn="base" hangingPunct="0">
      <a:spcBef>
        <a:spcPct val="30000"/>
      </a:spcBef>
      <a:spcAft>
        <a:spcPct val="0"/>
      </a:spcAft>
      <a:defRPr sz="1400" kern="1200">
        <a:solidFill>
          <a:schemeClr val="tx1"/>
        </a:solidFill>
        <a:latin typeface="+mn-lt"/>
        <a:ea typeface="+mn-ea"/>
        <a:cs typeface="+mn-cs"/>
      </a:defRPr>
    </a:lvl3pPr>
    <a:lvl4pPr marL="1563688" algn="l" defTabSz="1042988" rtl="0" eaLnBrk="0" fontAlgn="base" hangingPunct="0">
      <a:spcBef>
        <a:spcPct val="30000"/>
      </a:spcBef>
      <a:spcAft>
        <a:spcPct val="0"/>
      </a:spcAft>
      <a:defRPr sz="1400" kern="1200">
        <a:solidFill>
          <a:schemeClr val="tx1"/>
        </a:solidFill>
        <a:latin typeface="+mn-lt"/>
        <a:ea typeface="+mn-ea"/>
        <a:cs typeface="+mn-cs"/>
      </a:defRPr>
    </a:lvl4pPr>
    <a:lvl5pPr marL="2085975" algn="l" defTabSz="1042988" rtl="0" eaLnBrk="0" fontAlgn="base" hangingPunct="0">
      <a:spcBef>
        <a:spcPct val="30000"/>
      </a:spcBef>
      <a:spcAft>
        <a:spcPct val="0"/>
      </a:spcAft>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8021151-9688-44F7-AC2A-2B4A30035588}" type="slidenum">
              <a:rPr lang="zh-CN" altLang="en-US" smtClean="0"/>
              <a:pPr>
                <a:defRPr/>
              </a:pPr>
              <a:t>4</a:t>
            </a:fld>
            <a:endParaRPr lang="zh-CN" altLang="en-US"/>
          </a:p>
        </p:txBody>
      </p:sp>
    </p:spTree>
    <p:extLst>
      <p:ext uri="{BB962C8B-B14F-4D97-AF65-F5344CB8AC3E}">
        <p14:creationId xmlns:p14="http://schemas.microsoft.com/office/powerpoint/2010/main" val="825300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E:\KJ工作\人大商学院\院宣\王越华\A\人大ppt_A-01.jpg"/>
          <p:cNvPicPr>
            <a:picLocks noChangeAspect="1" noChangeArrowheads="1"/>
          </p:cNvPicPr>
          <p:nvPr userDrawn="1"/>
        </p:nvPicPr>
        <p:blipFill>
          <a:blip r:embed="rId2"/>
          <a:srcRect/>
          <a:stretch>
            <a:fillRect/>
          </a:stretch>
        </p:blipFill>
        <p:spPr bwMode="auto">
          <a:xfrm>
            <a:off x="0" y="0"/>
            <a:ext cx="10691813" cy="7559675"/>
          </a:xfrm>
          <a:prstGeom prst="rect">
            <a:avLst/>
          </a:prstGeom>
          <a:noFill/>
          <a:ln w="9525">
            <a:noFill/>
            <a:miter lim="800000"/>
            <a:headEnd/>
            <a:tailEnd/>
          </a:ln>
        </p:spPr>
      </p:pic>
      <p:sp>
        <p:nvSpPr>
          <p:cNvPr id="2" name="标题 1"/>
          <p:cNvSpPr>
            <a:spLocks noGrp="1"/>
          </p:cNvSpPr>
          <p:nvPr>
            <p:ph type="ctrTitle"/>
          </p:nvPr>
        </p:nvSpPr>
        <p:spPr>
          <a:xfrm>
            <a:off x="802005" y="3994945"/>
            <a:ext cx="9089390" cy="1143008"/>
          </a:xfrm>
        </p:spPr>
        <p:txBody>
          <a:bodyPr>
            <a:normAutofit/>
          </a:bodyPr>
          <a:lstStyle>
            <a:lvl1pPr algn="r">
              <a:defRPr sz="4400" b="1">
                <a:solidFill>
                  <a:schemeClr val="tx1">
                    <a:lumMod val="95000"/>
                    <a:lumOff val="5000"/>
                  </a:schemeClr>
                </a:solidFill>
              </a:defRPr>
            </a:lvl1pPr>
          </a:lstStyle>
          <a:p>
            <a:r>
              <a:rPr lang="zh-CN" altLang="en-US" dirty="0"/>
              <a:t>单击此处编辑母版标题样式</a:t>
            </a:r>
          </a:p>
        </p:txBody>
      </p:sp>
      <p:sp>
        <p:nvSpPr>
          <p:cNvPr id="3" name="副标题 2"/>
          <p:cNvSpPr>
            <a:spLocks noGrp="1"/>
          </p:cNvSpPr>
          <p:nvPr>
            <p:ph type="subTitle" idx="1"/>
          </p:nvPr>
        </p:nvSpPr>
        <p:spPr>
          <a:xfrm>
            <a:off x="2417742" y="5137953"/>
            <a:ext cx="7485380" cy="785818"/>
          </a:xfrm>
        </p:spPr>
        <p:txBody>
          <a:bodyPr/>
          <a:lstStyle>
            <a:lvl1pPr marL="0" indent="0" algn="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zh-CN" altLang="en-US" dirty="0"/>
              <a:t>单击此处编辑母版副标题样式</a:t>
            </a:r>
          </a:p>
        </p:txBody>
      </p:sp>
      <p:sp>
        <p:nvSpPr>
          <p:cNvPr id="5" name="日期占位符 3"/>
          <p:cNvSpPr>
            <a:spLocks noGrp="1"/>
          </p:cNvSpPr>
          <p:nvPr>
            <p:ph type="dt" sz="half" idx="10"/>
          </p:nvPr>
        </p:nvSpPr>
        <p:spPr/>
        <p:txBody>
          <a:bodyPr/>
          <a:lstStyle>
            <a:lvl1pPr>
              <a:defRPr/>
            </a:lvl1pPr>
          </a:lstStyle>
          <a:p>
            <a:pPr>
              <a:defRPr/>
            </a:pPr>
            <a:fld id="{06F7825B-F6E6-4C27-81BE-9CF643E89A6A}" type="datetime1">
              <a:rPr lang="zh-CN" altLang="en-US"/>
              <a:pPr>
                <a:defRPr/>
              </a:pPr>
              <a:t>2021/9/28</a:t>
            </a:fld>
            <a:endParaRPr lang="zh-CN" altLang="en-US"/>
          </a:p>
        </p:txBody>
      </p:sp>
      <p:sp>
        <p:nvSpPr>
          <p:cNvPr id="6"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3AB290-ECD4-49CC-A050-EDDCD944F0D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F88A0BC-C0CB-4E03-B595-60EC404CBEB1}"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8226EF-A4B6-4BAF-8003-C6F7BADEB88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2715" y="302802"/>
            <a:ext cx="2406015" cy="645157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34670" y="302802"/>
            <a:ext cx="7039822" cy="645157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1046B60-62EE-4AB5-9461-F0048DC7DF89}"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E2254CF-CC4D-43C3-9725-3065960004F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18B218E-7756-43D2-9B64-CB70734BF2B4}"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606CE4-740E-4829-9487-30529AE1FA5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705" y="4858812"/>
            <a:ext cx="9089390" cy="1501751"/>
          </a:xfrm>
        </p:spPr>
        <p:txBody>
          <a:bodyPr anchor="t"/>
          <a:lstStyle>
            <a:lvl1pPr algn="l">
              <a:defRPr sz="4600" b="1" cap="all"/>
            </a:lvl1pPr>
          </a:lstStyle>
          <a:p>
            <a:r>
              <a:rPr lang="zh-CN" altLang="en-US"/>
              <a:t>单击此处编辑母版标题样式</a:t>
            </a:r>
          </a:p>
        </p:txBody>
      </p:sp>
      <p:sp>
        <p:nvSpPr>
          <p:cNvPr id="3" name="文本占位符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675F5C9-22EB-4487-85C5-A05C0414008D}"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1BCFA6-EF63-49DA-B784-D09EFE5D8A4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fld id="{E2CBFE5A-DAEA-4DB2-8F18-1E3D3B6380E2}"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5B29EA1-F2FA-40DB-8689-F697FAD3DB9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4" name="内容占位符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6" name="内容占位符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fld id="{0142DA81-2590-4BFD-BB08-E3A1FAB6AADD}" type="datetime1">
              <a:rPr lang="zh-CN" altLang="en-US"/>
              <a:pPr>
                <a:defRPr/>
              </a:pPr>
              <a:t>2021/9/28</a:t>
            </a:fld>
            <a:endParaRPr lang="zh-CN" altLang="en-US"/>
          </a:p>
        </p:txBody>
      </p:sp>
      <p:sp>
        <p:nvSpPr>
          <p:cNvPr id="8" name="页脚占位符 7"/>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29CEFA7A-FF3D-4418-B92B-55775DF4C1E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fld id="{1FA65DCA-BA41-4B68-B92A-DC4521685502}" type="datetime1">
              <a:rPr lang="zh-CN" altLang="en-US"/>
              <a:pPr>
                <a:defRPr/>
              </a:pPr>
              <a:t>2021/9/28</a:t>
            </a:fld>
            <a:endParaRPr lang="zh-CN" altLang="en-US"/>
          </a:p>
        </p:txBody>
      </p:sp>
      <p:sp>
        <p:nvSpPr>
          <p:cNvPr id="4" name="页脚占位符 3"/>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7AE7024B-5F99-4EC2-B853-01503AA9108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695EC55-1E59-4657-93C4-9FCFD9C1513E}" type="datetime1">
              <a:rPr lang="zh-CN" altLang="en-US"/>
              <a:pPr>
                <a:defRPr/>
              </a:pPr>
              <a:t>2021/9/28</a:t>
            </a:fld>
            <a:endParaRPr lang="zh-CN" altLang="en-US"/>
          </a:p>
        </p:txBody>
      </p:sp>
      <p:sp>
        <p:nvSpPr>
          <p:cNvPr id="3" name="页脚占位符 2"/>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08569AD-22E1-4717-AC82-98B6434F0FF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671" y="301050"/>
            <a:ext cx="3518055" cy="1281214"/>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C184A411-9755-4F76-960C-5DE0C2A20AEE}"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CD9F955E-7ED8-4EE0-AC7A-95BEF1250AE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981" y="5292884"/>
            <a:ext cx="6416040" cy="624855"/>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zh-CN" altLang="en-US" noProof="0"/>
          </a:p>
        </p:txBody>
      </p:sp>
      <p:sp>
        <p:nvSpPr>
          <p:cNvPr id="4" name="文本占位符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A86FC264-279F-4731-A203-204F92EF70FD}"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C22DBF3-F388-4D32-A726-DC109325BC5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E:\KJ工作\人大商学院\院宣\王越华\A\人大ppt_A-02.jpg"/>
          <p:cNvPicPr>
            <a:picLocks noChangeAspect="1" noChangeArrowheads="1"/>
          </p:cNvPicPr>
          <p:nvPr userDrawn="1"/>
        </p:nvPicPr>
        <p:blipFill>
          <a:blip r:embed="rId13"/>
          <a:srcRect/>
          <a:stretch>
            <a:fillRect/>
          </a:stretch>
        </p:blipFill>
        <p:spPr bwMode="auto">
          <a:xfrm>
            <a:off x="1588" y="0"/>
            <a:ext cx="10691812" cy="7559675"/>
          </a:xfrm>
          <a:prstGeom prst="rect">
            <a:avLst/>
          </a:prstGeom>
          <a:noFill/>
          <a:ln w="9525">
            <a:noFill/>
            <a:miter lim="800000"/>
            <a:headEnd/>
            <a:tailEnd/>
          </a:ln>
        </p:spPr>
      </p:pic>
      <p:sp>
        <p:nvSpPr>
          <p:cNvPr id="1027" name="标题占位符 1"/>
          <p:cNvSpPr>
            <a:spLocks noGrp="1"/>
          </p:cNvSpPr>
          <p:nvPr>
            <p:ph type="title"/>
          </p:nvPr>
        </p:nvSpPr>
        <p:spPr bwMode="auto">
          <a:xfrm>
            <a:off x="488950" y="163513"/>
            <a:ext cx="6000750" cy="1258887"/>
          </a:xfrm>
          <a:prstGeom prst="rect">
            <a:avLst/>
          </a:prstGeom>
          <a:noFill/>
          <a:ln w="9525">
            <a:noFill/>
            <a:miter lim="800000"/>
            <a:headEnd/>
            <a:tailEnd/>
          </a:ln>
        </p:spPr>
        <p:txBody>
          <a:bodyPr vert="horz" wrap="square" lIns="104306" tIns="52153" rIns="104306" bIns="52153" numCol="1" anchor="ctr" anchorCtr="0" compatLnSpc="1">
            <a:prstTxWarp prst="textNoShape">
              <a:avLst/>
            </a:prstTxWarp>
          </a:bodyPr>
          <a:lstStyle/>
          <a:p>
            <a:pPr lvl="0"/>
            <a:r>
              <a:rPr lang="zh-CN" altLang="en-US"/>
              <a:t>单击此处编辑母版标题样式</a:t>
            </a:r>
          </a:p>
        </p:txBody>
      </p:sp>
      <p:sp>
        <p:nvSpPr>
          <p:cNvPr id="1028" name="文本占位符 2"/>
          <p:cNvSpPr>
            <a:spLocks noGrp="1"/>
          </p:cNvSpPr>
          <p:nvPr>
            <p:ph type="body" idx="1"/>
          </p:nvPr>
        </p:nvSpPr>
        <p:spPr bwMode="auto">
          <a:xfrm>
            <a:off x="488950" y="1636713"/>
            <a:ext cx="9623425" cy="4991100"/>
          </a:xfrm>
          <a:prstGeom prst="rect">
            <a:avLst/>
          </a:prstGeom>
          <a:noFill/>
          <a:ln w="9525">
            <a:noFill/>
            <a:miter lim="800000"/>
            <a:headEnd/>
            <a:tailEnd/>
          </a:ln>
        </p:spPr>
        <p:txBody>
          <a:bodyPr vert="horz" wrap="square" lIns="104306" tIns="52153" rIns="104306" bIns="52153"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fontAlgn="auto">
              <a:spcBef>
                <a:spcPts val="0"/>
              </a:spcBef>
              <a:spcAft>
                <a:spcPts val="0"/>
              </a:spcAft>
              <a:defRPr sz="1400">
                <a:solidFill>
                  <a:schemeClr val="tx1">
                    <a:tint val="75000"/>
                  </a:schemeClr>
                </a:solidFill>
                <a:latin typeface="+mn-lt"/>
                <a:ea typeface="+mn-ea"/>
              </a:defRPr>
            </a:lvl1pPr>
          </a:lstStyle>
          <a:p>
            <a:pPr>
              <a:defRPr/>
            </a:pPr>
            <a:fld id="{3F0CE909-4172-4683-B0FA-5F1E86CA8F8E}" type="datetime1">
              <a:rPr lang="zh-CN" altLang="en-US"/>
              <a:pPr>
                <a:defRPr/>
              </a:pPr>
              <a:t>2021/9/28</a:t>
            </a:fld>
            <a:endParaRPr lang="zh-CN" altLang="en-US"/>
          </a:p>
        </p:txBody>
      </p:sp>
      <p:sp>
        <p:nvSpPr>
          <p:cNvPr id="6" name="灯片编号占位符 5"/>
          <p:cNvSpPr>
            <a:spLocks noGrp="1"/>
          </p:cNvSpPr>
          <p:nvPr>
            <p:ph type="sldNum" sz="quarter" idx="4"/>
          </p:nvPr>
        </p:nvSpPr>
        <p:spPr>
          <a:xfrm>
            <a:off x="8061325" y="6950075"/>
            <a:ext cx="2495550" cy="403225"/>
          </a:xfrm>
          <a:prstGeom prst="rect">
            <a:avLst/>
          </a:prstGeom>
        </p:spPr>
        <p:txBody>
          <a:bodyPr vert="horz" lIns="104306" tIns="52153" rIns="104306" bIns="52153" rtlCol="0" anchor="ctr"/>
          <a:lstStyle>
            <a:lvl1pPr algn="r" defTabSz="1043056" fontAlgn="auto">
              <a:spcBef>
                <a:spcPts val="0"/>
              </a:spcBef>
              <a:spcAft>
                <a:spcPts val="0"/>
              </a:spcAft>
              <a:defRPr sz="1400">
                <a:solidFill>
                  <a:schemeClr val="tx1">
                    <a:tint val="75000"/>
                  </a:schemeClr>
                </a:solidFill>
                <a:latin typeface="+mn-lt"/>
                <a:ea typeface="+mn-ea"/>
              </a:defRPr>
            </a:lvl1pPr>
          </a:lstStyle>
          <a:p>
            <a:pPr>
              <a:defRPr/>
            </a:pPr>
            <a:fld id="{D8F71F61-6E12-4AA2-BAA9-E7CAA829F1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hf sldNum="0" hdr="0" ftr="0" dt="0"/>
  <p:txStyles>
    <p:titleStyle>
      <a:lvl1pPr algn="l" defTabSz="1042988" rtl="0" eaLnBrk="0" fontAlgn="base" hangingPunct="0">
        <a:spcBef>
          <a:spcPct val="0"/>
        </a:spcBef>
        <a:spcAft>
          <a:spcPct val="0"/>
        </a:spcAft>
        <a:defRPr sz="3600" kern="1200">
          <a:solidFill>
            <a:schemeClr val="bg1"/>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p:titleStyle>
    <p:bodyStyle>
      <a:lvl1pPr marL="390525" indent="-390525" algn="l" defTabSz="1042988" rtl="0" eaLnBrk="0" fontAlgn="base" hangingPunct="0">
        <a:spcBef>
          <a:spcPct val="20000"/>
        </a:spcBef>
        <a:spcAft>
          <a:spcPct val="0"/>
        </a:spcAft>
        <a:buFont typeface="Arial"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7.jpeg"/><Relationship Id="rId2" Type="http://schemas.openxmlformats.org/officeDocument/2006/relationships/hyperlink" Target="http://baike.baidu.com/image/5f9e93b1ab9f634709230284" TargetMode="External"/><Relationship Id="rId1" Type="http://schemas.openxmlformats.org/officeDocument/2006/relationships/slideLayout" Target="../slideLayouts/slideLayout2.xml"/><Relationship Id="rId6" Type="http://schemas.openxmlformats.org/officeDocument/2006/relationships/hyperlink" Target="http://baike.baidu.com/image/b94f65ec16f01fc22f2e210f" TargetMode="External"/><Relationship Id="rId5" Type="http://schemas.openxmlformats.org/officeDocument/2006/relationships/image" Target="../media/image6.jpeg"/><Relationship Id="rId4" Type="http://schemas.openxmlformats.org/officeDocument/2006/relationships/hyperlink" Target="//upload.wikimedia.org/wikipedia/commons/1/16/Max_Weber_1894.jpg"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234132" y="1620391"/>
            <a:ext cx="9891713" cy="2088232"/>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rmAutofit fontScale="97500"/>
          </a:bodyPr>
          <a:lstStyle>
            <a:lvl1pPr algn="r" defTabSz="1042988" rtl="0" eaLnBrk="0" fontAlgn="base" hangingPunct="0">
              <a:spcBef>
                <a:spcPct val="0"/>
              </a:spcBef>
              <a:spcAft>
                <a:spcPct val="0"/>
              </a:spcAft>
              <a:defRPr sz="4400" b="1" kern="1200">
                <a:solidFill>
                  <a:schemeClr val="tx1">
                    <a:lumMod val="95000"/>
                    <a:lumOff val="5000"/>
                  </a:schemeClr>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a:lstStyle>
          <a:p>
            <a:pPr algn="ctr" defTabSz="1043056" eaLnBrk="1" fontAlgn="auto" hangingPunct="1">
              <a:spcAft>
                <a:spcPts val="0"/>
              </a:spcAft>
              <a:defRPr/>
            </a:pPr>
            <a:r>
              <a:rPr lang="zh-CN" altLang="en-US" sz="4000" dirty="0">
                <a:solidFill>
                  <a:schemeClr val="bg1"/>
                </a:solidFill>
                <a:latin typeface="Times New Roman" pitchFamily="18" charset="0"/>
                <a:cs typeface="Times New Roman" pitchFamily="18" charset="0"/>
              </a:rPr>
              <a:t>第 </a:t>
            </a:r>
            <a:r>
              <a:rPr lang="en-US" altLang="zh-CN" sz="4000" dirty="0">
                <a:solidFill>
                  <a:schemeClr val="bg1"/>
                </a:solidFill>
                <a:latin typeface="Times New Roman" pitchFamily="18" charset="0"/>
                <a:cs typeface="Times New Roman" pitchFamily="18" charset="0"/>
              </a:rPr>
              <a:t>2 </a:t>
            </a:r>
            <a:r>
              <a:rPr lang="zh-CN" altLang="en-US" sz="4000" dirty="0">
                <a:solidFill>
                  <a:schemeClr val="bg1"/>
                </a:solidFill>
                <a:latin typeface="Times New Roman" pitchFamily="18" charset="0"/>
                <a:cs typeface="Times New Roman" pitchFamily="18" charset="0"/>
              </a:rPr>
              <a:t>章</a:t>
            </a:r>
            <a:endParaRPr lang="en-US" altLang="zh-CN" sz="4000" dirty="0">
              <a:solidFill>
                <a:schemeClr val="bg1"/>
              </a:solidFill>
              <a:latin typeface="Times New Roman" pitchFamily="18" charset="0"/>
              <a:cs typeface="Times New Roman" pitchFamily="18" charset="0"/>
            </a:endParaRPr>
          </a:p>
          <a:p>
            <a:pPr algn="ctr" defTabSz="1043056" eaLnBrk="1" fontAlgn="auto" hangingPunct="1">
              <a:spcAft>
                <a:spcPts val="0"/>
              </a:spcAft>
              <a:defRPr/>
            </a:pPr>
            <a:r>
              <a:rPr lang="zh-CN" altLang="en-US" sz="4000" b="0" dirty="0">
                <a:solidFill>
                  <a:schemeClr val="bg1"/>
                </a:solidFill>
                <a:latin typeface="Times New Roman" pitchFamily="18" charset="0"/>
                <a:cs typeface="Times New Roman" pitchFamily="18" charset="0"/>
              </a:rPr>
              <a:t>公司治理的理论基础</a:t>
            </a:r>
            <a:endParaRPr lang="zh-CN" altLang="en-US" sz="2700" b="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14352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公司治理的社会学基础</a:t>
            </a:r>
          </a:p>
        </p:txBody>
      </p:sp>
      <p:sp>
        <p:nvSpPr>
          <p:cNvPr id="3" name="内容占位符 2"/>
          <p:cNvSpPr>
            <a:spLocks noGrp="1"/>
          </p:cNvSpPr>
          <p:nvPr>
            <p:ph idx="1"/>
          </p:nvPr>
        </p:nvSpPr>
        <p:spPr/>
        <p:txBody>
          <a:bodyPr/>
          <a:lstStyle/>
          <a:p>
            <a:pPr>
              <a:spcAft>
                <a:spcPts val="600"/>
              </a:spcAft>
            </a:pPr>
            <a:r>
              <a:rPr lang="zh-CN" altLang="en-US" sz="2800" dirty="0">
                <a:solidFill>
                  <a:srgbClr val="FF0000"/>
                </a:solidFill>
                <a:latin typeface="Times New Roman" panose="02020603050405020304" pitchFamily="18" charset="0"/>
                <a:cs typeface="Times New Roman" panose="02020603050405020304" pitchFamily="18" charset="0"/>
              </a:rPr>
              <a:t>早期的组织研究</a:t>
            </a:r>
            <a:endParaRPr lang="en-US" altLang="zh-CN" sz="2800"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泰勒的科学管理</a:t>
            </a:r>
            <a:endParaRPr lang="en-US" altLang="zh-CN" sz="23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法约尔的一般管理理论</a:t>
            </a:r>
            <a:endParaRPr lang="en-US" altLang="zh-CN" sz="23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韦伯的行政组织理论</a:t>
            </a:r>
          </a:p>
        </p:txBody>
      </p:sp>
    </p:spTree>
    <p:extLst>
      <p:ext uri="{BB962C8B-B14F-4D97-AF65-F5344CB8AC3E}">
        <p14:creationId xmlns:p14="http://schemas.microsoft.com/office/powerpoint/2010/main" val="2004213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704181-5526-4459-9AA3-BAACAE6700AB}"/>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A9A0ADC-11FB-462E-ADE9-417DF6D4CBE8}"/>
              </a:ext>
            </a:extLst>
          </p:cNvPr>
          <p:cNvSpPr>
            <a:spLocks noGrp="1"/>
          </p:cNvSpPr>
          <p:nvPr>
            <p:ph idx="1"/>
          </p:nvPr>
        </p:nvSpPr>
        <p:spPr/>
        <p:txBody>
          <a:bodyPr/>
          <a:lstStyle/>
          <a:p>
            <a:r>
              <a:rPr kumimoji="0" lang="en-US" altLang="zh-CN" sz="32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 </a:t>
            </a:r>
            <a:r>
              <a:rPr kumimoji="0" lang="zh-CN" altLang="en-US" sz="32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科学管理之父</a:t>
            </a:r>
            <a:r>
              <a:rPr kumimoji="0" lang="en-US" altLang="zh-CN" sz="32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a:t>
            </a:r>
            <a:r>
              <a:rPr kumimoji="0" lang="zh-CN" altLang="en-US" sz="32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泰罗</a:t>
            </a:r>
            <a:r>
              <a:rPr lang="zh-CN" altLang="en-US" sz="2800" kern="0" dirty="0">
                <a:solidFill>
                  <a:srgbClr val="FF0000"/>
                </a:solidFill>
                <a:latin typeface="黑体"/>
                <a:ea typeface="黑体"/>
                <a:cs typeface="+mj-cs"/>
              </a:rPr>
              <a:t>（</a:t>
            </a:r>
            <a:r>
              <a:rPr lang="en-US" altLang="zh-CN" sz="2800" kern="0" dirty="0">
                <a:solidFill>
                  <a:srgbClr val="FF0000"/>
                </a:solidFill>
                <a:latin typeface="黑体"/>
                <a:ea typeface="黑体"/>
                <a:cs typeface="+mj-cs"/>
              </a:rPr>
              <a:t>1856- 1917</a:t>
            </a:r>
            <a:r>
              <a:rPr lang="zh-CN" altLang="en-US" sz="2800" kern="0" dirty="0">
                <a:solidFill>
                  <a:srgbClr val="FF0000"/>
                </a:solidFill>
                <a:latin typeface="黑体"/>
                <a:ea typeface="黑体"/>
                <a:cs typeface="+mj-cs"/>
              </a:rPr>
              <a:t>）</a:t>
            </a:r>
            <a:endParaRPr lang="en-US" altLang="zh-CN" sz="2800" kern="0" dirty="0">
              <a:solidFill>
                <a:srgbClr val="FF0000"/>
              </a:solidFill>
              <a:latin typeface="黑体"/>
              <a:ea typeface="黑体"/>
              <a:cs typeface="+mj-cs"/>
            </a:endParaRPr>
          </a:p>
          <a:p>
            <a:endParaRPr lang="en-US" altLang="zh-CN" sz="2800" b="1" kern="0" dirty="0">
              <a:solidFill>
                <a:srgbClr val="0D0D0D"/>
              </a:solidFill>
              <a:latin typeface="黑体"/>
              <a:ea typeface="黑体"/>
              <a:cs typeface="+mj-cs"/>
            </a:endParaRPr>
          </a:p>
          <a:p>
            <a:endParaRPr lang="en-US" altLang="zh-CN" sz="2800" b="1" kern="0" dirty="0">
              <a:solidFill>
                <a:srgbClr val="0D0D0D"/>
              </a:solidFill>
              <a:latin typeface="黑体"/>
              <a:ea typeface="黑体"/>
              <a:cs typeface="+mj-cs"/>
            </a:endParaRPr>
          </a:p>
          <a:p>
            <a:r>
              <a:rPr kumimoji="0" lang="en-US" altLang="zh-CN" sz="2800" b="0" i="0" u="none" strike="noStrike" kern="0" cap="none" spc="0" normalizeH="0" baseline="0" noProof="0" dirty="0">
                <a:ln>
                  <a:noFill/>
                </a:ln>
                <a:solidFill>
                  <a:srgbClr val="FF0000"/>
                </a:solidFill>
                <a:effectLst/>
                <a:uLnTx/>
                <a:uFillTx/>
                <a:latin typeface="黑体"/>
                <a:ea typeface="黑体"/>
                <a:cs typeface="+mj-cs"/>
              </a:rPr>
              <a:t>(2)</a:t>
            </a:r>
            <a:r>
              <a:rPr kumimoji="0" lang="zh-CN" altLang="en-US" sz="2800" b="0" i="0" u="none" strike="noStrike" kern="0" cap="none" spc="0" normalizeH="0" baseline="0" noProof="0" dirty="0">
                <a:ln>
                  <a:noFill/>
                </a:ln>
                <a:solidFill>
                  <a:srgbClr val="FF0000"/>
                </a:solidFill>
                <a:effectLst/>
                <a:uLnTx/>
                <a:uFillTx/>
                <a:latin typeface="黑体"/>
                <a:ea typeface="黑体"/>
                <a:cs typeface="+mj-cs"/>
              </a:rPr>
              <a:t>工业组织之父</a:t>
            </a:r>
            <a:r>
              <a:rPr kumimoji="0" lang="en-US" altLang="zh-CN" sz="2800" b="0" i="0" u="none" strike="noStrike" kern="0" cap="none" spc="0" normalizeH="0" baseline="0" noProof="0" dirty="0">
                <a:ln>
                  <a:noFill/>
                </a:ln>
                <a:solidFill>
                  <a:srgbClr val="FF0000"/>
                </a:solidFill>
                <a:effectLst/>
                <a:uLnTx/>
                <a:uFillTx/>
                <a:latin typeface="黑体"/>
                <a:ea typeface="黑体"/>
                <a:cs typeface="+mj-cs"/>
              </a:rPr>
              <a:t>----</a:t>
            </a:r>
            <a:r>
              <a:rPr kumimoji="0" lang="zh-CN" altLang="en-US" sz="2800" b="0" i="0" u="none" strike="noStrike" kern="0" cap="none" spc="0" normalizeH="0" baseline="0" noProof="0" dirty="0">
                <a:ln>
                  <a:noFill/>
                </a:ln>
                <a:solidFill>
                  <a:srgbClr val="FF0000"/>
                </a:solidFill>
                <a:effectLst/>
                <a:uLnTx/>
                <a:uFillTx/>
                <a:latin typeface="黑体"/>
                <a:ea typeface="黑体"/>
                <a:cs typeface="+mj-cs"/>
              </a:rPr>
              <a:t>亨利</a:t>
            </a:r>
            <a:r>
              <a:rPr kumimoji="0" lang="en-US" altLang="zh-CN" sz="2800" b="0" i="0" u="none" strike="noStrike" kern="0" cap="none" spc="0" normalizeH="0" baseline="0" noProof="0" dirty="0">
                <a:ln>
                  <a:noFill/>
                </a:ln>
                <a:solidFill>
                  <a:srgbClr val="FF0000"/>
                </a:solidFill>
                <a:effectLst/>
                <a:uLnTx/>
                <a:uFillTx/>
                <a:latin typeface="黑体"/>
                <a:ea typeface="黑体"/>
                <a:cs typeface="+mj-cs"/>
              </a:rPr>
              <a:t>.</a:t>
            </a:r>
            <a:r>
              <a:rPr kumimoji="0" lang="zh-CN" altLang="en-US" sz="2800" b="0" i="0" u="none" strike="noStrike" kern="0" cap="none" spc="0" normalizeH="0" baseline="0" noProof="0" dirty="0">
                <a:ln>
                  <a:noFill/>
                </a:ln>
                <a:solidFill>
                  <a:srgbClr val="FF0000"/>
                </a:solidFill>
                <a:effectLst/>
                <a:uLnTx/>
                <a:uFillTx/>
                <a:latin typeface="黑体"/>
                <a:ea typeface="黑体"/>
                <a:cs typeface="+mj-cs"/>
              </a:rPr>
              <a:t>法约尔</a:t>
            </a:r>
            <a:endParaRPr kumimoji="0" lang="en-US" altLang="zh-CN" sz="2800" b="0" i="0" u="none" strike="noStrike" kern="0" cap="none" spc="0" normalizeH="0" baseline="0" noProof="0" dirty="0">
              <a:ln>
                <a:noFill/>
              </a:ln>
              <a:solidFill>
                <a:srgbClr val="FF0000"/>
              </a:solidFill>
              <a:effectLst/>
              <a:uLnTx/>
              <a:uFillTx/>
              <a:latin typeface="黑体"/>
              <a:ea typeface="黑体"/>
              <a:cs typeface="+mj-cs"/>
            </a:endParaRPr>
          </a:p>
          <a:p>
            <a:pPr marL="0" indent="0">
              <a:buNone/>
            </a:pPr>
            <a:r>
              <a:rPr lang="en-US" altLang="zh-CN" sz="2800" kern="0" dirty="0">
                <a:solidFill>
                  <a:srgbClr val="FF0000"/>
                </a:solidFill>
                <a:latin typeface="黑体"/>
                <a:ea typeface="黑体"/>
                <a:cs typeface="+mj-cs"/>
              </a:rPr>
              <a:t>( Henry Fayol 1841-1925)</a:t>
            </a:r>
          </a:p>
          <a:p>
            <a:pPr marL="0" indent="0">
              <a:buNone/>
            </a:pPr>
            <a:endParaRPr lang="en-US" altLang="zh-CN" sz="2800" kern="0" dirty="0">
              <a:solidFill>
                <a:srgbClr val="FF0000"/>
              </a:solidFill>
              <a:latin typeface="黑体"/>
              <a:ea typeface="黑体"/>
              <a:cs typeface="+mj-cs"/>
            </a:endParaRPr>
          </a:p>
          <a:p>
            <a:pPr marL="0" indent="0">
              <a:buNone/>
            </a:pPr>
            <a:endParaRPr lang="en-US" altLang="zh-CN" sz="2400" kern="0" dirty="0">
              <a:solidFill>
                <a:srgbClr val="0D0D0D"/>
              </a:solidFill>
              <a:latin typeface="隶书" panose="02010509060101010101" pitchFamily="49" charset="-122"/>
              <a:ea typeface="隶书" panose="02010509060101010101" pitchFamily="49" charset="-122"/>
              <a:cs typeface="+mj-cs"/>
            </a:endParaRPr>
          </a:p>
          <a:p>
            <a:pPr marL="0" indent="0">
              <a:buNone/>
            </a:pPr>
            <a:r>
              <a:rPr kumimoji="0" lang="en-US" altLang="zh-CN" sz="32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(3)</a:t>
            </a:r>
            <a:r>
              <a:rPr kumimoji="0" lang="zh-CN" altLang="en-US" sz="32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行政组织之父</a:t>
            </a:r>
            <a:r>
              <a:rPr kumimoji="0" lang="en-US" altLang="zh-CN" sz="3200" b="0" i="0" u="none" strike="noStrike" kern="0" cap="none" spc="0" normalizeH="0" baseline="0" noProof="0" dirty="0">
                <a:ln>
                  <a:noFill/>
                </a:ln>
                <a:solidFill>
                  <a:srgbClr val="FF0000"/>
                </a:solidFill>
                <a:effectLst/>
                <a:uLnTx/>
                <a:uFillTx/>
                <a:latin typeface="黑体"/>
                <a:ea typeface="隶书" panose="02010509060101010101" pitchFamily="49" charset="-122"/>
                <a:cs typeface="+mj-cs"/>
              </a:rPr>
              <a:t>——</a:t>
            </a:r>
            <a:r>
              <a:rPr kumimoji="0" lang="zh-CN" altLang="en-US"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马克斯</a:t>
            </a:r>
            <a:r>
              <a:rPr kumimoji="0" lang="en-US" altLang="zh-CN" sz="2800" b="0" i="0" u="none" strike="noStrike" kern="0" cap="none" spc="0" normalizeH="0" baseline="0" noProof="0" dirty="0">
                <a:ln>
                  <a:noFill/>
                </a:ln>
                <a:solidFill>
                  <a:srgbClr val="FF0000"/>
                </a:solidFill>
                <a:effectLst/>
                <a:uLnTx/>
                <a:uFillTx/>
                <a:latin typeface="Arial" panose="020B0604020202020204" pitchFamily="34" charset="0"/>
                <a:ea typeface="隶书" panose="02010509060101010101" pitchFamily="49" charset="-122"/>
                <a:cs typeface="+mj-cs"/>
              </a:rPr>
              <a:t>·</a:t>
            </a:r>
            <a:r>
              <a:rPr kumimoji="0" lang="zh-CN" altLang="en-US"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韦伯</a:t>
            </a:r>
            <a:endParaRPr kumimoji="0" lang="en-US" altLang="zh-CN"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endParaRPr>
          </a:p>
          <a:p>
            <a:pPr marL="0" indent="0">
              <a:buNone/>
            </a:pPr>
            <a:r>
              <a:rPr kumimoji="0" lang="zh-CN" altLang="en-US"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a:t>
            </a:r>
            <a:r>
              <a:rPr kumimoji="0" lang="en-US" altLang="zh-CN"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Max Weber</a:t>
            </a:r>
            <a:r>
              <a:rPr kumimoji="0" lang="zh-CN" altLang="en-US"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a:t>
            </a:r>
            <a:r>
              <a:rPr kumimoji="0" lang="en-US" altLang="zh-CN"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1864-1920</a:t>
            </a:r>
            <a:r>
              <a:rPr kumimoji="0" lang="zh-CN" altLang="en-US" sz="28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t>）</a:t>
            </a:r>
            <a:br>
              <a:rPr kumimoji="0" lang="zh-CN" altLang="en-US" sz="3200" b="0" i="0" u="none" strike="noStrike" kern="0" cap="none" spc="0" normalizeH="0" baseline="0" noProof="0" dirty="0">
                <a:ln>
                  <a:noFill/>
                </a:ln>
                <a:solidFill>
                  <a:srgbClr val="FF0000"/>
                </a:solidFill>
                <a:effectLst/>
                <a:uLnTx/>
                <a:uFillTx/>
                <a:latin typeface="隶书" panose="02010509060101010101" pitchFamily="49" charset="-122"/>
                <a:ea typeface="隶书" panose="02010509060101010101" pitchFamily="49" charset="-122"/>
                <a:cs typeface="+mj-cs"/>
              </a:rPr>
            </a:br>
            <a:endParaRPr kumimoji="0" lang="en-US" altLang="zh-CN" sz="2400" b="0" i="0" u="none" strike="noStrike" kern="0" cap="none" spc="0" normalizeH="0" baseline="0" noProof="0" dirty="0">
              <a:ln>
                <a:noFill/>
              </a:ln>
              <a:solidFill>
                <a:srgbClr val="0D0D0D"/>
              </a:solidFill>
              <a:effectLst/>
              <a:uLnTx/>
              <a:uFillTx/>
              <a:latin typeface="隶书" panose="02010509060101010101" pitchFamily="49" charset="-122"/>
              <a:ea typeface="隶书" panose="02010509060101010101" pitchFamily="49" charset="-122"/>
              <a:cs typeface="+mj-cs"/>
            </a:endParaRPr>
          </a:p>
          <a:p>
            <a:pPr marL="0" indent="0">
              <a:buNone/>
            </a:pPr>
            <a:endParaRPr lang="en-US" altLang="zh-CN" sz="2400" kern="0" dirty="0">
              <a:solidFill>
                <a:srgbClr val="0D0D0D"/>
              </a:solidFill>
              <a:latin typeface="隶书" panose="02010509060101010101" pitchFamily="49" charset="-122"/>
              <a:ea typeface="隶书" panose="02010509060101010101" pitchFamily="49" charset="-122"/>
              <a:cs typeface="+mj-cs"/>
            </a:endParaRPr>
          </a:p>
          <a:p>
            <a:pPr marL="0" indent="0">
              <a:buNone/>
            </a:pPr>
            <a:endParaRPr lang="en-US" altLang="zh-CN" sz="2400" kern="0" dirty="0">
              <a:solidFill>
                <a:srgbClr val="0D0D0D"/>
              </a:solidFill>
              <a:latin typeface="隶书" panose="02010509060101010101" pitchFamily="49" charset="-122"/>
              <a:ea typeface="隶书" panose="02010509060101010101" pitchFamily="49" charset="-122"/>
              <a:cs typeface="+mj-cs"/>
            </a:endParaRPr>
          </a:p>
          <a:p>
            <a:pPr marL="0" indent="0">
              <a:buNone/>
            </a:pPr>
            <a:endParaRPr lang="zh-CN" altLang="en-US" dirty="0"/>
          </a:p>
        </p:txBody>
      </p:sp>
      <p:pic>
        <p:nvPicPr>
          <p:cNvPr id="4" name="Picture 4" descr="5f9e93b1ab9f634709230284">
            <a:hlinkClick r:id="rId2"/>
            <a:extLst>
              <a:ext uri="{FF2B5EF4-FFF2-40B4-BE49-F238E27FC236}">
                <a16:creationId xmlns:a16="http://schemas.microsoft.com/office/drawing/2014/main" id="{2E7BBD15-9868-4C37-9465-7F0591D4B8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6081" y="163513"/>
            <a:ext cx="2101850" cy="221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File:Max Weber 1894.jpg">
            <a:hlinkClick r:id="rId4"/>
            <a:extLst>
              <a:ext uri="{FF2B5EF4-FFF2-40B4-BE49-F238E27FC236}">
                <a16:creationId xmlns:a16="http://schemas.microsoft.com/office/drawing/2014/main" id="{E259677B-38DA-4F1B-9E25-0F49C928BA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22964" y="4812043"/>
            <a:ext cx="2750951" cy="256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b94f65ec16f01fc22f2e210f">
            <a:hlinkClick r:id="rId6"/>
            <a:extLst>
              <a:ext uri="{FF2B5EF4-FFF2-40B4-BE49-F238E27FC236}">
                <a16:creationId xmlns:a16="http://schemas.microsoft.com/office/drawing/2014/main" id="{4F596871-7531-41AE-8AB2-10039FD7131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14852" y="2595841"/>
            <a:ext cx="17335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6436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05E70E3-1666-4AEA-B042-A7F7214705A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dirty="0"/>
              <a:t> </a:t>
            </a:r>
            <a:endParaRPr lang="en-US" altLang="zh-CN" sz="1764" b="1" dirty="0"/>
          </a:p>
          <a:p>
            <a:pPr eaLnBrk="1" hangingPunct="1">
              <a:lnSpc>
                <a:spcPct val="80000"/>
              </a:lnSpc>
            </a:pPr>
            <a:r>
              <a:rPr lang="zh-CN" altLang="en-US" sz="1764" b="1" dirty="0"/>
              <a:t>学习方式：</a:t>
            </a:r>
            <a:r>
              <a:rPr lang="zh-CN" altLang="en-US" b="1" dirty="0">
                <a:ea typeface="黑体" panose="02010609060101010101" pitchFamily="49" charset="-122"/>
              </a:rPr>
              <a:t>全国招生  函授学习  权威双证  国际互认</a:t>
            </a:r>
            <a:endParaRPr lang="zh-CN" altLang="en-US" sz="1764" b="1" dirty="0"/>
          </a:p>
          <a:p>
            <a:pPr eaLnBrk="1" hangingPunct="1">
              <a:lnSpc>
                <a:spcPct val="80000"/>
              </a:lnSpc>
            </a:pPr>
            <a:endParaRPr lang="en-US" altLang="zh-CN" sz="1764" b="1" dirty="0"/>
          </a:p>
          <a:p>
            <a:pPr eaLnBrk="1" hangingPunct="1">
              <a:lnSpc>
                <a:spcPct val="80000"/>
              </a:lnSpc>
            </a:pPr>
            <a:r>
              <a:rPr lang="zh-CN" altLang="en-US" sz="1764" b="1" dirty="0"/>
              <a:t>认证项目：注册</a:t>
            </a:r>
            <a:r>
              <a:rPr lang="en-US" altLang="zh-CN" sz="1764" b="1" dirty="0"/>
              <a:t> </a:t>
            </a:r>
            <a:r>
              <a:rPr lang="zh-CN" altLang="en-US" sz="1764" b="1" dirty="0"/>
              <a:t>职业经理、人力资源总监、品质经理、生产经理、营销策划师、物流经理、</a:t>
            </a:r>
            <a:endParaRPr lang="en-US" altLang="zh-CN" sz="1764" b="1" dirty="0"/>
          </a:p>
          <a:p>
            <a:pPr eaLnBrk="1" hangingPunct="1">
              <a:lnSpc>
                <a:spcPct val="80000"/>
              </a:lnSpc>
            </a:pPr>
            <a:r>
              <a:rPr lang="zh-CN" altLang="en-US" sz="1764" b="1" dirty="0"/>
              <a:t>          项目经理、企业管理咨询师、企业总经理、营销经理、财务总监、酒店经理、企业培训师</a:t>
            </a:r>
            <a:endParaRPr lang="en-US" altLang="zh-CN" sz="1764" b="1" dirty="0"/>
          </a:p>
          <a:p>
            <a:pPr eaLnBrk="1" hangingPunct="1">
              <a:lnSpc>
                <a:spcPct val="80000"/>
              </a:lnSpc>
            </a:pPr>
            <a:r>
              <a:rPr lang="zh-CN" altLang="en-US" sz="1764" b="1" dirty="0"/>
              <a:t>          采购经理、</a:t>
            </a:r>
            <a:r>
              <a:rPr lang="en-US" altLang="zh-CN" sz="1764" b="1" dirty="0"/>
              <a:t>IE</a:t>
            </a:r>
            <a:r>
              <a:rPr lang="zh-CN" altLang="en-US" sz="1764" b="1" dirty="0"/>
              <a:t>工业工程师、医院管理、行政总监、市场总监、工厂管理、服装企业管理、</a:t>
            </a:r>
            <a:endParaRPr lang="en-US" altLang="zh-CN" sz="1764" b="1" dirty="0"/>
          </a:p>
          <a:p>
            <a:pPr eaLnBrk="1" hangingPunct="1">
              <a:lnSpc>
                <a:spcPct val="80000"/>
              </a:lnSpc>
            </a:pPr>
            <a:r>
              <a:rPr lang="zh-CN" altLang="en-US" sz="1764" b="1" dirty="0"/>
              <a:t>          六西格玛管理师、车间主管、经济管理师、生产运营管理师、精益管理师等</a:t>
            </a:r>
            <a:r>
              <a:rPr lang="en-US" altLang="zh-CN" sz="1764" b="1" dirty="0"/>
              <a:t>MBA</a:t>
            </a:r>
            <a:r>
              <a:rPr lang="zh-CN" altLang="en-US" sz="1764" b="1" dirty="0"/>
              <a:t>等认证。</a:t>
            </a:r>
          </a:p>
          <a:p>
            <a:pPr eaLnBrk="1" hangingPunct="1">
              <a:lnSpc>
                <a:spcPct val="80000"/>
              </a:lnSpc>
            </a:pPr>
            <a:endParaRPr lang="zh-CN" altLang="en-US" sz="1764" b="1" dirty="0"/>
          </a:p>
          <a:p>
            <a:pPr eaLnBrk="1" hangingPunct="1">
              <a:lnSpc>
                <a:spcPct val="80000"/>
              </a:lnSpc>
            </a:pPr>
            <a:r>
              <a:rPr lang="zh-CN" altLang="en-US" sz="1764" b="1" dirty="0"/>
              <a:t>颁发双证：经理资格证</a:t>
            </a:r>
            <a:r>
              <a:rPr lang="en-US" altLang="zh-CN" sz="1764" b="1" dirty="0"/>
              <a:t>+MBA</a:t>
            </a:r>
            <a:r>
              <a:rPr lang="zh-CN" altLang="en-US" sz="1764" b="1" dirty="0"/>
              <a:t>研修证</a:t>
            </a:r>
            <a:r>
              <a:rPr lang="en-US" altLang="zh-CN" sz="1764" b="1" dirty="0"/>
              <a:t>+</a:t>
            </a:r>
            <a:r>
              <a:rPr lang="zh-CN" altLang="en-US" sz="1764" b="1" dirty="0"/>
              <a:t>全套学籍档案</a:t>
            </a:r>
          </a:p>
          <a:p>
            <a:pPr eaLnBrk="1" hangingPunct="1">
              <a:lnSpc>
                <a:spcPct val="80000"/>
              </a:lnSpc>
            </a:pPr>
            <a:r>
              <a:rPr lang="zh-CN" altLang="en-US" sz="1764" b="1" dirty="0"/>
              <a:t>收费标准  ：</a:t>
            </a:r>
            <a:r>
              <a:rPr lang="zh-CN" altLang="en-US" sz="2646" b="1" dirty="0"/>
              <a:t>仅收取</a:t>
            </a:r>
            <a:r>
              <a:rPr lang="en-US" altLang="zh-CN" sz="2646" b="1" dirty="0"/>
              <a:t>1280</a:t>
            </a:r>
            <a:r>
              <a:rPr lang="zh-CN" altLang="en-US" sz="2646" b="1" dirty="0"/>
              <a:t>元</a:t>
            </a:r>
            <a:r>
              <a:rPr lang="zh-CN" altLang="en-US" sz="1764"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764" b="1" dirty="0"/>
              <a:t>报名电话：</a:t>
            </a:r>
            <a:r>
              <a:rPr lang="en-US" altLang="zh-CN" sz="1764" b="1" dirty="0"/>
              <a:t>13684609885    0451—88342620 </a:t>
            </a:r>
          </a:p>
          <a:p>
            <a:pPr eaLnBrk="1" hangingPunct="1">
              <a:lnSpc>
                <a:spcPct val="80000"/>
              </a:lnSpc>
              <a:buFontTx/>
              <a:buNone/>
            </a:pPr>
            <a:r>
              <a:rPr lang="en-US" altLang="zh-CN" sz="1764" b="1" dirty="0"/>
              <a:t>        </a:t>
            </a:r>
            <a:r>
              <a:rPr lang="zh-CN" altLang="en-US" sz="1764" b="1" dirty="0"/>
              <a:t>微信公众号：</a:t>
            </a:r>
            <a:r>
              <a:rPr lang="en-US" altLang="zh-CN" sz="1764" b="1" dirty="0"/>
              <a:t>MHJY1998   </a:t>
            </a:r>
            <a:r>
              <a:rPr lang="zh-CN" altLang="en-US" sz="1764" b="1" dirty="0"/>
              <a:t>微信客服：</a:t>
            </a:r>
            <a:r>
              <a:rPr lang="en-US" altLang="zh-CN" sz="1764" b="1" dirty="0"/>
              <a:t>122285053    </a:t>
            </a:r>
            <a:r>
              <a:rPr lang="zh-CN" altLang="en-US" sz="1764" b="1" dirty="0"/>
              <a:t>咨询邮箱：</a:t>
            </a:r>
            <a:r>
              <a:rPr lang="en-US" altLang="zh-CN" sz="1764" b="1" dirty="0">
                <a:hlinkClick r:id="rId3"/>
              </a:rPr>
              <a:t>xchy007@163.com</a:t>
            </a:r>
            <a:r>
              <a:rPr lang="en-US" altLang="zh-CN" sz="1764" b="1" dirty="0"/>
              <a:t>   </a:t>
            </a:r>
          </a:p>
          <a:p>
            <a:pPr eaLnBrk="1" hangingPunct="1">
              <a:lnSpc>
                <a:spcPct val="80000"/>
              </a:lnSpc>
              <a:buFontTx/>
              <a:buNone/>
            </a:pPr>
            <a:r>
              <a:rPr lang="en-US" altLang="zh-CN" sz="1764" b="1" dirty="0"/>
              <a:t>        </a:t>
            </a:r>
            <a:r>
              <a:rPr lang="zh-CN" altLang="en-US" sz="1764" b="1" dirty="0"/>
              <a:t>咨询教师</a:t>
            </a:r>
            <a:r>
              <a:rPr lang="en-US" altLang="zh-CN" sz="1764" b="1" dirty="0"/>
              <a:t>: </a:t>
            </a:r>
            <a:r>
              <a:rPr lang="zh-CN" altLang="en-US" sz="1764" b="1" dirty="0"/>
              <a:t>王海涛 郑毅 </a:t>
            </a:r>
          </a:p>
          <a:p>
            <a:pPr eaLnBrk="1" hangingPunct="1">
              <a:lnSpc>
                <a:spcPct val="80000"/>
              </a:lnSpc>
            </a:pPr>
            <a:endParaRPr lang="zh-CN" altLang="en-US" sz="1764" b="1" dirty="0"/>
          </a:p>
          <a:p>
            <a:pPr algn="r" eaLnBrk="1" hangingPunct="1">
              <a:lnSpc>
                <a:spcPct val="80000"/>
              </a:lnSpc>
              <a:buFontTx/>
              <a:buNone/>
            </a:pPr>
            <a:r>
              <a:rPr lang="zh-CN" altLang="en-US" sz="1985" b="1" dirty="0"/>
              <a:t>颁证单位：中国经济管理大学</a:t>
            </a:r>
          </a:p>
          <a:p>
            <a:pPr algn="r" eaLnBrk="1" hangingPunct="1">
              <a:lnSpc>
                <a:spcPct val="80000"/>
              </a:lnSpc>
            </a:pPr>
            <a:r>
              <a:rPr lang="zh-CN" altLang="en-US" sz="1985" b="1" dirty="0"/>
              <a:t>主办单位：哈尔滨美华企业管理有限公司</a:t>
            </a:r>
            <a:endParaRPr lang="en-US" altLang="zh-CN" sz="1985" b="1" dirty="0"/>
          </a:p>
        </p:txBody>
      </p:sp>
      <p:sp>
        <p:nvSpPr>
          <p:cNvPr id="2051" name="WordArt 4">
            <a:extLst>
              <a:ext uri="{FF2B5EF4-FFF2-40B4-BE49-F238E27FC236}">
                <a16:creationId xmlns:a16="http://schemas.microsoft.com/office/drawing/2014/main" id="{3F783D7C-FAA5-4AD1-B833-9525AE179E8D}"/>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341CE459-99BF-4E3C-BD11-25D6B4412301}"/>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90DA6AD-220E-4BBE-839E-1CB7758C64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FAF6047-5E9C-4A96-AC0F-9931771B8D5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17F5666-FC50-432E-96AE-FD4EEB216B50}"/>
              </a:ext>
            </a:extLst>
          </p:cNvPr>
          <p:cNvSpPr>
            <a:spLocks noGrp="1" noChangeArrowheads="1"/>
          </p:cNvSpPr>
          <p:nvPr>
            <p:ph type="body" idx="1"/>
          </p:nvPr>
        </p:nvSpPr>
        <p:spPr/>
        <p:txBody>
          <a:bodyPr/>
          <a:lstStyle/>
          <a:p>
            <a:pPr eaLnBrk="1" hangingPunct="1"/>
            <a:endParaRPr lang="en-US" altLang="zh-CN" sz="3087" b="1"/>
          </a:p>
          <a:p>
            <a:pPr eaLnBrk="1" hangingPunct="1"/>
            <a:endParaRPr lang="en-US" altLang="zh-CN" sz="3087" b="1"/>
          </a:p>
          <a:p>
            <a:pPr eaLnBrk="1" hangingPunct="1"/>
            <a:endParaRPr lang="en-US" altLang="zh-CN" sz="3969" b="1"/>
          </a:p>
          <a:p>
            <a:pPr eaLnBrk="1" hangingPunct="1"/>
            <a:endParaRPr lang="en-US" altLang="zh-CN" sz="3969" b="1"/>
          </a:p>
          <a:p>
            <a:pPr eaLnBrk="1" hangingPunct="1"/>
            <a:r>
              <a:rPr lang="zh-CN" altLang="en-US" sz="3969" b="1"/>
              <a:t>近千本</a:t>
            </a:r>
            <a:r>
              <a:rPr lang="en-US" altLang="zh-CN" sz="3969" b="1"/>
              <a:t>MBA</a:t>
            </a:r>
            <a:r>
              <a:rPr lang="zh-CN" altLang="en-US" sz="3969" b="1"/>
              <a:t>职业经理教程免费下载</a:t>
            </a:r>
          </a:p>
          <a:p>
            <a:pPr eaLnBrk="1" hangingPunct="1"/>
            <a:r>
              <a:rPr lang="en-US" altLang="zh-CN" sz="3969" b="1"/>
              <a:t>-----</a:t>
            </a:r>
            <a:r>
              <a:rPr lang="zh-CN" altLang="en-US" sz="3969" b="1"/>
              <a:t>请速登陆：</a:t>
            </a:r>
            <a:r>
              <a:rPr lang="en-US" altLang="zh-CN" sz="3969" b="1">
                <a:hlinkClick r:id="rId2"/>
              </a:rPr>
              <a:t>www.mhjy.net</a:t>
            </a:r>
            <a:endParaRPr lang="en-US" altLang="zh-CN" sz="3969" b="1"/>
          </a:p>
          <a:p>
            <a:pPr eaLnBrk="1" hangingPunct="1"/>
            <a:endParaRPr lang="en-US" altLang="zh-CN" sz="3969" b="1"/>
          </a:p>
          <a:p>
            <a:pPr eaLnBrk="1" hangingPunct="1"/>
            <a:endParaRPr lang="en-US" altLang="zh-CN" sz="3969" b="1"/>
          </a:p>
          <a:p>
            <a:pPr eaLnBrk="1" hangingPunct="1"/>
            <a:endParaRPr lang="en-US" altLang="zh-CN"/>
          </a:p>
        </p:txBody>
      </p:sp>
      <p:pic>
        <p:nvPicPr>
          <p:cNvPr id="3076" name="Picture 6" descr="banner_cn">
            <a:extLst>
              <a:ext uri="{FF2B5EF4-FFF2-40B4-BE49-F238E27FC236}">
                <a16:creationId xmlns:a16="http://schemas.microsoft.com/office/drawing/2014/main" id="{44297621-B1AA-4775-BA05-B3DD7E03F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59" y="0"/>
            <a:ext cx="10081683" cy="306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公司治理的社会学基础</a:t>
            </a:r>
          </a:p>
        </p:txBody>
      </p:sp>
      <p:sp>
        <p:nvSpPr>
          <p:cNvPr id="3" name="内容占位符 2"/>
          <p:cNvSpPr>
            <a:spLocks noGrp="1"/>
          </p:cNvSpPr>
          <p:nvPr>
            <p:ph idx="1"/>
          </p:nvPr>
        </p:nvSpPr>
        <p:spPr/>
        <p:txBody>
          <a:bodyPr/>
          <a:lstStyle/>
          <a:p>
            <a:pPr>
              <a:spcAft>
                <a:spcPts val="600"/>
              </a:spcAft>
            </a:pPr>
            <a:r>
              <a:rPr lang="zh-CN" altLang="en-US" sz="2800" dirty="0">
                <a:solidFill>
                  <a:srgbClr val="FF0000"/>
                </a:solidFill>
                <a:latin typeface="Times New Roman" panose="02020603050405020304" pitchFamily="18" charset="0"/>
                <a:cs typeface="Times New Roman" panose="02020603050405020304" pitchFamily="18" charset="0"/>
              </a:rPr>
              <a:t>组织分析的新制度主义</a:t>
            </a:r>
            <a:endParaRPr lang="en-US" altLang="zh-CN" sz="2800"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en-US" altLang="zh-CN" sz="2300" dirty="0">
                <a:latin typeface="Times New Roman" panose="02020603050405020304" pitchFamily="18" charset="0"/>
                <a:cs typeface="Times New Roman" panose="02020603050405020304" pitchFamily="18" charset="0"/>
              </a:rPr>
              <a:t>Meyer &amp; Rowan</a:t>
            </a:r>
            <a:r>
              <a:rPr lang="zh-CN" altLang="en-US" sz="2300" dirty="0">
                <a:latin typeface="Times New Roman" panose="02020603050405020304" pitchFamily="18" charset="0"/>
                <a:cs typeface="Times New Roman" panose="02020603050405020304" pitchFamily="18" charset="0"/>
              </a:rPr>
              <a:t>（</a:t>
            </a:r>
            <a:r>
              <a:rPr lang="en-US" altLang="zh-CN" sz="2300" dirty="0">
                <a:latin typeface="Times New Roman" panose="02020603050405020304" pitchFamily="18" charset="0"/>
                <a:cs typeface="Times New Roman" panose="02020603050405020304" pitchFamily="18" charset="0"/>
              </a:rPr>
              <a:t>1977</a:t>
            </a:r>
            <a:r>
              <a:rPr lang="zh-CN" altLang="en-US" sz="2300" dirty="0">
                <a:latin typeface="Times New Roman" panose="02020603050405020304" pitchFamily="18" charset="0"/>
                <a:cs typeface="Times New Roman" panose="02020603050405020304" pitchFamily="18" charset="0"/>
              </a:rPr>
              <a:t>），组织为何趋同</a:t>
            </a:r>
            <a:endParaRPr lang="en-US" altLang="zh-CN" sz="2300" dirty="0">
              <a:latin typeface="Times New Roman" panose="02020603050405020304" pitchFamily="18" charset="0"/>
              <a:cs typeface="Times New Roman" panose="02020603050405020304" pitchFamily="18" charset="0"/>
            </a:endParaRPr>
          </a:p>
          <a:p>
            <a:pPr lvl="1">
              <a:spcAft>
                <a:spcPts val="600"/>
              </a:spcAft>
            </a:pPr>
            <a:r>
              <a:rPr lang="en-US" altLang="zh-CN" sz="2300" dirty="0">
                <a:latin typeface="Times New Roman" panose="02020603050405020304" pitchFamily="18" charset="0"/>
                <a:cs typeface="Times New Roman" panose="02020603050405020304" pitchFamily="18" charset="0"/>
              </a:rPr>
              <a:t>DiMaggio &amp; Powell</a:t>
            </a:r>
            <a:r>
              <a:rPr lang="zh-CN" altLang="en-US" sz="2300" dirty="0">
                <a:latin typeface="Times New Roman" panose="02020603050405020304" pitchFamily="18" charset="0"/>
                <a:cs typeface="Times New Roman" panose="02020603050405020304" pitchFamily="18" charset="0"/>
              </a:rPr>
              <a:t>（</a:t>
            </a:r>
            <a:r>
              <a:rPr lang="en-US" altLang="zh-CN" sz="2300" dirty="0">
                <a:latin typeface="Times New Roman" panose="02020603050405020304" pitchFamily="18" charset="0"/>
                <a:cs typeface="Times New Roman" panose="02020603050405020304" pitchFamily="18" charset="0"/>
              </a:rPr>
              <a:t>1983</a:t>
            </a:r>
            <a:r>
              <a:rPr lang="zh-CN" altLang="en-US" sz="2300" dirty="0">
                <a:latin typeface="Times New Roman" panose="02020603050405020304" pitchFamily="18" charset="0"/>
                <a:cs typeface="Times New Roman" panose="02020603050405020304" pitchFamily="18" charset="0"/>
              </a:rPr>
              <a:t>），组织趋同的三个机制</a:t>
            </a:r>
            <a:endParaRPr lang="en-US" altLang="zh-CN" sz="23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合法性理论</a:t>
            </a:r>
            <a:endParaRPr lang="en-US" altLang="zh-CN" sz="2300" dirty="0">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制度的三要素（斯科特，</a:t>
            </a:r>
            <a:r>
              <a:rPr lang="en-US" altLang="zh-CN" sz="2300" dirty="0">
                <a:latin typeface="Times New Roman" panose="02020603050405020304" pitchFamily="18" charset="0"/>
                <a:cs typeface="Times New Roman" panose="02020603050405020304" pitchFamily="18" charset="0"/>
              </a:rPr>
              <a:t>2013</a:t>
            </a:r>
            <a:r>
              <a:rPr lang="zh-CN" altLang="en-US" sz="2300" dirty="0">
                <a:latin typeface="Times New Roman" panose="02020603050405020304" pitchFamily="18" charset="0"/>
                <a:cs typeface="Times New Roman" panose="02020603050405020304" pitchFamily="18" charset="0"/>
              </a:rPr>
              <a:t>）：规制、规范和文化</a:t>
            </a:r>
            <a:r>
              <a:rPr lang="en-US" altLang="zh-CN" sz="2300" dirty="0">
                <a:latin typeface="Times New Roman" panose="02020603050405020304" pitchFamily="18" charset="0"/>
                <a:cs typeface="Times New Roman" panose="02020603050405020304" pitchFamily="18" charset="0"/>
              </a:rPr>
              <a:t>-</a:t>
            </a:r>
            <a:r>
              <a:rPr lang="zh-CN" altLang="en-US" sz="2300" dirty="0">
                <a:latin typeface="Times New Roman" panose="02020603050405020304" pitchFamily="18" charset="0"/>
                <a:cs typeface="Times New Roman" panose="02020603050405020304" pitchFamily="18" charset="0"/>
              </a:rPr>
              <a:t>认知</a:t>
            </a:r>
          </a:p>
        </p:txBody>
      </p:sp>
    </p:spTree>
    <p:extLst>
      <p:ext uri="{BB962C8B-B14F-4D97-AF65-F5344CB8AC3E}">
        <p14:creationId xmlns:p14="http://schemas.microsoft.com/office/powerpoint/2010/main" val="981116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公司治理的社会学基础</a:t>
            </a:r>
          </a:p>
        </p:txBody>
      </p:sp>
      <p:sp>
        <p:nvSpPr>
          <p:cNvPr id="3" name="内容占位符 2"/>
          <p:cNvSpPr>
            <a:spLocks noGrp="1"/>
          </p:cNvSpPr>
          <p:nvPr>
            <p:ph idx="1"/>
          </p:nvPr>
        </p:nvSpPr>
        <p:spPr>
          <a:xfrm>
            <a:off x="869950" y="1637506"/>
            <a:ext cx="9623425" cy="4991100"/>
          </a:xfrm>
        </p:spPr>
        <p:txBody>
          <a:bodyPr/>
          <a:lstStyle/>
          <a:p>
            <a:pPr>
              <a:spcAft>
                <a:spcPts val="600"/>
              </a:spcAft>
            </a:pPr>
            <a:r>
              <a:rPr lang="zh-CN" altLang="en-US" sz="2800" dirty="0">
                <a:solidFill>
                  <a:srgbClr val="FF0000"/>
                </a:solidFill>
                <a:latin typeface="Times New Roman" panose="02020603050405020304" pitchFamily="18" charset="0"/>
                <a:cs typeface="Times New Roman" panose="02020603050405020304" pitchFamily="18" charset="0"/>
              </a:rPr>
              <a:t>社会网络理论</a:t>
            </a:r>
            <a:endParaRPr lang="en-US" altLang="zh-CN" sz="2800"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300" dirty="0">
                <a:latin typeface="Times New Roman" panose="02020603050405020304" pitchFamily="18" charset="0"/>
                <a:cs typeface="Times New Roman" panose="02020603050405020304" pitchFamily="18" charset="0"/>
              </a:rPr>
              <a:t>嵌入理论   </a:t>
            </a:r>
            <a:r>
              <a:rPr lang="en-US" altLang="zh-CN" sz="2300" dirty="0">
                <a:latin typeface="Times New Roman" panose="02020603050405020304" pitchFamily="18" charset="0"/>
                <a:cs typeface="Times New Roman" panose="02020603050405020304" pitchFamily="18" charset="0"/>
              </a:rPr>
              <a:t>( </a:t>
            </a:r>
            <a:r>
              <a:rPr lang="en-US" altLang="zh-CN" sz="2300" dirty="0" err="1">
                <a:latin typeface="Times New Roman" panose="02020603050405020304" pitchFamily="18" charset="0"/>
                <a:cs typeface="Times New Roman" panose="02020603050405020304" pitchFamily="18" charset="0"/>
              </a:rPr>
              <a:t>Granovetter</a:t>
            </a:r>
            <a:r>
              <a:rPr lang="en-US" altLang="zh-CN" sz="2300" dirty="0">
                <a:latin typeface="Times New Roman" panose="02020603050405020304" pitchFamily="18" charset="0"/>
                <a:cs typeface="Times New Roman" panose="02020603050405020304" pitchFamily="18" charset="0"/>
              </a:rPr>
              <a:t> 1985)</a:t>
            </a:r>
          </a:p>
          <a:p>
            <a:pPr lvl="1">
              <a:spcAft>
                <a:spcPts val="600"/>
              </a:spcAft>
            </a:pPr>
            <a:r>
              <a:rPr lang="zh-CN" altLang="en-US" sz="2300" dirty="0">
                <a:latin typeface="Times New Roman" panose="02020603050405020304" pitchFamily="18" charset="0"/>
                <a:cs typeface="Times New Roman" panose="02020603050405020304" pitchFamily="18" charset="0"/>
              </a:rPr>
              <a:t>结构洞理论   </a:t>
            </a:r>
            <a:r>
              <a:rPr lang="en-US" altLang="zh-CN" sz="2300" dirty="0">
                <a:latin typeface="Times New Roman" panose="02020603050405020304" pitchFamily="18" charset="0"/>
                <a:cs typeface="Times New Roman" panose="02020603050405020304" pitchFamily="18" charset="0"/>
              </a:rPr>
              <a:t>(Burt 1992)</a:t>
            </a:r>
          </a:p>
          <a:p>
            <a:pPr lvl="1">
              <a:spcAft>
                <a:spcPts val="600"/>
              </a:spcAft>
            </a:pPr>
            <a:endParaRPr lang="en-US" altLang="zh-CN" sz="2300" dirty="0">
              <a:latin typeface="Times New Roman" panose="02020603050405020304" pitchFamily="18" charset="0"/>
              <a:cs typeface="Times New Roman" panose="02020603050405020304" pitchFamily="18" charset="0"/>
            </a:endParaRPr>
          </a:p>
          <a:p>
            <a:pPr lvl="1">
              <a:spcAft>
                <a:spcPts val="600"/>
              </a:spcAft>
            </a:pPr>
            <a:endParaRPr lang="zh-CN" altLang="en-US" sz="2300" dirty="0">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FDD753F3-051A-4515-A9D3-A77CAAE394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2884" y="1548383"/>
            <a:ext cx="1956048" cy="208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786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E:\KJ工作\人大商学院\院宣\王越华\A\人大ppt_A-03.jpg"/>
          <p:cNvPicPr>
            <a:picLocks noChangeAspect="1" noChangeArrowheads="1"/>
          </p:cNvPicPr>
          <p:nvPr/>
        </p:nvPicPr>
        <p:blipFill>
          <a:blip r:embed="rId2"/>
          <a:srcRect/>
          <a:stretch>
            <a:fillRect/>
          </a:stretch>
        </p:blipFill>
        <p:spPr bwMode="auto">
          <a:xfrm>
            <a:off x="1588" y="0"/>
            <a:ext cx="10691812" cy="7559675"/>
          </a:xfrm>
          <a:prstGeom prst="rect">
            <a:avLst/>
          </a:prstGeom>
          <a:noFill/>
          <a:ln w="9525">
            <a:noFill/>
            <a:miter lim="800000"/>
            <a:headEnd/>
            <a:tailEnd/>
          </a:ln>
        </p:spPr>
      </p:pic>
      <p:sp>
        <p:nvSpPr>
          <p:cNvPr id="21507" name="TextBox 1"/>
          <p:cNvSpPr txBox="1">
            <a:spLocks noChangeArrowheads="1"/>
          </p:cNvSpPr>
          <p:nvPr/>
        </p:nvSpPr>
        <p:spPr bwMode="auto">
          <a:xfrm>
            <a:off x="311115" y="2556495"/>
            <a:ext cx="10072758" cy="923330"/>
          </a:xfrm>
          <a:prstGeom prst="rect">
            <a:avLst/>
          </a:prstGeom>
          <a:noFill/>
          <a:ln w="9525">
            <a:noFill/>
            <a:miter lim="800000"/>
            <a:headEnd/>
            <a:tailEnd/>
          </a:ln>
        </p:spPr>
        <p:txBody>
          <a:bodyPr wrap="square">
            <a:spAutoFit/>
          </a:bodyPr>
          <a:lstStyle/>
          <a:p>
            <a:pPr algn="ctr"/>
            <a:r>
              <a:rPr lang="en-US" altLang="zh-CN" sz="5400" b="1" dirty="0">
                <a:solidFill>
                  <a:schemeClr val="bg1"/>
                </a:solidFill>
                <a:latin typeface="微软雅黑" pitchFamily="34" charset="-122"/>
                <a:ea typeface="微软雅黑" pitchFamily="34" charset="-122"/>
                <a:cs typeface="Times New Roman" pitchFamily="18" charset="0"/>
              </a:rPr>
              <a:t>Thank you!</a:t>
            </a:r>
            <a:endParaRPr lang="zh-CN" altLang="en-US" sz="5400" b="1" dirty="0">
              <a:solidFill>
                <a:schemeClr val="bg1"/>
              </a:solidFill>
              <a:latin typeface="微软雅黑" pitchFamily="34" charset="-122"/>
              <a:ea typeface="微软雅黑" pitchFamily="34" charset="-122"/>
              <a:cs typeface="Times New Roman" pitchFamily="18" charset="0"/>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05E70E3-1666-4AEA-B042-A7F7214705A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dirty="0"/>
              <a:t> </a:t>
            </a:r>
            <a:endParaRPr lang="en-US" altLang="zh-CN" sz="1764" b="1" dirty="0"/>
          </a:p>
          <a:p>
            <a:pPr eaLnBrk="1" hangingPunct="1">
              <a:lnSpc>
                <a:spcPct val="80000"/>
              </a:lnSpc>
            </a:pPr>
            <a:r>
              <a:rPr lang="zh-CN" altLang="en-US" sz="1764" b="1" dirty="0"/>
              <a:t>学习方式：</a:t>
            </a:r>
            <a:r>
              <a:rPr lang="zh-CN" altLang="en-US" b="1" dirty="0">
                <a:ea typeface="黑体" panose="02010609060101010101" pitchFamily="49" charset="-122"/>
              </a:rPr>
              <a:t>全国招生  函授学习  权威双证  国际互认</a:t>
            </a:r>
            <a:endParaRPr lang="zh-CN" altLang="en-US" sz="1764" b="1" dirty="0"/>
          </a:p>
          <a:p>
            <a:pPr eaLnBrk="1" hangingPunct="1">
              <a:lnSpc>
                <a:spcPct val="80000"/>
              </a:lnSpc>
            </a:pPr>
            <a:endParaRPr lang="en-US" altLang="zh-CN" sz="1764" b="1" dirty="0"/>
          </a:p>
          <a:p>
            <a:pPr eaLnBrk="1" hangingPunct="1">
              <a:lnSpc>
                <a:spcPct val="80000"/>
              </a:lnSpc>
            </a:pPr>
            <a:r>
              <a:rPr lang="zh-CN" altLang="en-US" sz="1764" b="1" dirty="0"/>
              <a:t>认证项目：注册</a:t>
            </a:r>
            <a:r>
              <a:rPr lang="en-US" altLang="zh-CN" sz="1764" b="1" dirty="0"/>
              <a:t> </a:t>
            </a:r>
            <a:r>
              <a:rPr lang="zh-CN" altLang="en-US" sz="1764" b="1" dirty="0"/>
              <a:t>职业经理、人力资源总监、品质经理、生产经理、营销策划师、物流经理、</a:t>
            </a:r>
            <a:endParaRPr lang="en-US" altLang="zh-CN" sz="1764" b="1" dirty="0"/>
          </a:p>
          <a:p>
            <a:pPr eaLnBrk="1" hangingPunct="1">
              <a:lnSpc>
                <a:spcPct val="80000"/>
              </a:lnSpc>
            </a:pPr>
            <a:r>
              <a:rPr lang="zh-CN" altLang="en-US" sz="1764" b="1" dirty="0"/>
              <a:t>          项目经理、企业管理咨询师、企业总经理、营销经理、财务总监、酒店经理、企业培训师</a:t>
            </a:r>
            <a:endParaRPr lang="en-US" altLang="zh-CN" sz="1764" b="1" dirty="0"/>
          </a:p>
          <a:p>
            <a:pPr eaLnBrk="1" hangingPunct="1">
              <a:lnSpc>
                <a:spcPct val="80000"/>
              </a:lnSpc>
            </a:pPr>
            <a:r>
              <a:rPr lang="zh-CN" altLang="en-US" sz="1764" b="1" dirty="0"/>
              <a:t>          采购经理、</a:t>
            </a:r>
            <a:r>
              <a:rPr lang="en-US" altLang="zh-CN" sz="1764" b="1" dirty="0"/>
              <a:t>IE</a:t>
            </a:r>
            <a:r>
              <a:rPr lang="zh-CN" altLang="en-US" sz="1764" b="1" dirty="0"/>
              <a:t>工业工程师、医院管理、行政总监、市场总监、工厂管理、服装企业管理、</a:t>
            </a:r>
            <a:endParaRPr lang="en-US" altLang="zh-CN" sz="1764" b="1" dirty="0"/>
          </a:p>
          <a:p>
            <a:pPr eaLnBrk="1" hangingPunct="1">
              <a:lnSpc>
                <a:spcPct val="80000"/>
              </a:lnSpc>
            </a:pPr>
            <a:r>
              <a:rPr lang="zh-CN" altLang="en-US" sz="1764" b="1" dirty="0"/>
              <a:t>          六西格玛管理师、车间主管、经济管理师、生产运营管理师、精益管理师等</a:t>
            </a:r>
            <a:r>
              <a:rPr lang="en-US" altLang="zh-CN" sz="1764" b="1" dirty="0"/>
              <a:t>MBA</a:t>
            </a:r>
            <a:r>
              <a:rPr lang="zh-CN" altLang="en-US" sz="1764" b="1" dirty="0"/>
              <a:t>等认证。</a:t>
            </a:r>
          </a:p>
          <a:p>
            <a:pPr eaLnBrk="1" hangingPunct="1">
              <a:lnSpc>
                <a:spcPct val="80000"/>
              </a:lnSpc>
            </a:pPr>
            <a:endParaRPr lang="zh-CN" altLang="en-US" sz="1764" b="1" dirty="0"/>
          </a:p>
          <a:p>
            <a:pPr eaLnBrk="1" hangingPunct="1">
              <a:lnSpc>
                <a:spcPct val="80000"/>
              </a:lnSpc>
            </a:pPr>
            <a:r>
              <a:rPr lang="zh-CN" altLang="en-US" sz="1764" b="1" dirty="0"/>
              <a:t>颁发双证：经理资格证</a:t>
            </a:r>
            <a:r>
              <a:rPr lang="en-US" altLang="zh-CN" sz="1764" b="1" dirty="0"/>
              <a:t>+MBA</a:t>
            </a:r>
            <a:r>
              <a:rPr lang="zh-CN" altLang="en-US" sz="1764" b="1" dirty="0"/>
              <a:t>研修证</a:t>
            </a:r>
            <a:r>
              <a:rPr lang="en-US" altLang="zh-CN" sz="1764" b="1" dirty="0"/>
              <a:t>+</a:t>
            </a:r>
            <a:r>
              <a:rPr lang="zh-CN" altLang="en-US" sz="1764" b="1" dirty="0"/>
              <a:t>全套学籍档案</a:t>
            </a:r>
          </a:p>
          <a:p>
            <a:pPr eaLnBrk="1" hangingPunct="1">
              <a:lnSpc>
                <a:spcPct val="80000"/>
              </a:lnSpc>
            </a:pPr>
            <a:r>
              <a:rPr lang="zh-CN" altLang="en-US" sz="1764" b="1" dirty="0"/>
              <a:t>收费标准  ：</a:t>
            </a:r>
            <a:r>
              <a:rPr lang="zh-CN" altLang="en-US" sz="2646" b="1" dirty="0"/>
              <a:t>仅收取</a:t>
            </a:r>
            <a:r>
              <a:rPr lang="en-US" altLang="zh-CN" sz="2646" b="1" dirty="0"/>
              <a:t>1280</a:t>
            </a:r>
            <a:r>
              <a:rPr lang="zh-CN" altLang="en-US" sz="2646" b="1" dirty="0"/>
              <a:t>元</a:t>
            </a:r>
            <a:r>
              <a:rPr lang="zh-CN" altLang="en-US" sz="1764"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764" b="1" dirty="0"/>
              <a:t>报名电话：</a:t>
            </a:r>
            <a:r>
              <a:rPr lang="en-US" altLang="zh-CN" sz="1764" b="1" dirty="0"/>
              <a:t>13684609885    0451—88342620 </a:t>
            </a:r>
          </a:p>
          <a:p>
            <a:pPr eaLnBrk="1" hangingPunct="1">
              <a:lnSpc>
                <a:spcPct val="80000"/>
              </a:lnSpc>
              <a:buFontTx/>
              <a:buNone/>
            </a:pPr>
            <a:r>
              <a:rPr lang="en-US" altLang="zh-CN" sz="1764" b="1" dirty="0"/>
              <a:t>        </a:t>
            </a:r>
            <a:r>
              <a:rPr lang="zh-CN" altLang="en-US" sz="1764" b="1" dirty="0"/>
              <a:t>微信公众号：</a:t>
            </a:r>
            <a:r>
              <a:rPr lang="en-US" altLang="zh-CN" sz="1764" b="1" dirty="0"/>
              <a:t>MHJY1998   </a:t>
            </a:r>
            <a:r>
              <a:rPr lang="zh-CN" altLang="en-US" sz="1764" b="1" dirty="0"/>
              <a:t>微信客服：</a:t>
            </a:r>
            <a:r>
              <a:rPr lang="en-US" altLang="zh-CN" sz="1764" b="1" dirty="0"/>
              <a:t>122285053    </a:t>
            </a:r>
            <a:r>
              <a:rPr lang="zh-CN" altLang="en-US" sz="1764" b="1" dirty="0"/>
              <a:t>咨询邮箱：</a:t>
            </a:r>
            <a:r>
              <a:rPr lang="en-US" altLang="zh-CN" sz="1764" b="1" dirty="0">
                <a:hlinkClick r:id="rId3"/>
              </a:rPr>
              <a:t>xchy007@163.com</a:t>
            </a:r>
            <a:r>
              <a:rPr lang="en-US" altLang="zh-CN" sz="1764" b="1" dirty="0"/>
              <a:t>   </a:t>
            </a:r>
          </a:p>
          <a:p>
            <a:pPr eaLnBrk="1" hangingPunct="1">
              <a:lnSpc>
                <a:spcPct val="80000"/>
              </a:lnSpc>
              <a:buFontTx/>
              <a:buNone/>
            </a:pPr>
            <a:r>
              <a:rPr lang="en-US" altLang="zh-CN" sz="1764" b="1" dirty="0"/>
              <a:t>        </a:t>
            </a:r>
            <a:r>
              <a:rPr lang="zh-CN" altLang="en-US" sz="1764" b="1" dirty="0"/>
              <a:t>咨询教师</a:t>
            </a:r>
            <a:r>
              <a:rPr lang="en-US" altLang="zh-CN" sz="1764" b="1" dirty="0"/>
              <a:t>: </a:t>
            </a:r>
            <a:r>
              <a:rPr lang="zh-CN" altLang="en-US" sz="1764" b="1" dirty="0"/>
              <a:t>王海涛 郑毅 </a:t>
            </a:r>
          </a:p>
          <a:p>
            <a:pPr eaLnBrk="1" hangingPunct="1">
              <a:lnSpc>
                <a:spcPct val="80000"/>
              </a:lnSpc>
            </a:pPr>
            <a:endParaRPr lang="zh-CN" altLang="en-US" sz="1764" b="1" dirty="0"/>
          </a:p>
          <a:p>
            <a:pPr algn="r" eaLnBrk="1" hangingPunct="1">
              <a:lnSpc>
                <a:spcPct val="80000"/>
              </a:lnSpc>
              <a:buFontTx/>
              <a:buNone/>
            </a:pPr>
            <a:r>
              <a:rPr lang="zh-CN" altLang="en-US" sz="1985" b="1" dirty="0"/>
              <a:t>颁证单位：中国经济管理大学</a:t>
            </a:r>
          </a:p>
          <a:p>
            <a:pPr algn="r" eaLnBrk="1" hangingPunct="1">
              <a:lnSpc>
                <a:spcPct val="80000"/>
              </a:lnSpc>
            </a:pPr>
            <a:r>
              <a:rPr lang="zh-CN" altLang="en-US" sz="1985" b="1" dirty="0"/>
              <a:t>主办单位：哈尔滨美华企业管理有限公司</a:t>
            </a:r>
            <a:endParaRPr lang="en-US" altLang="zh-CN" sz="1985" b="1" dirty="0"/>
          </a:p>
        </p:txBody>
      </p:sp>
      <p:sp>
        <p:nvSpPr>
          <p:cNvPr id="2051" name="WordArt 4">
            <a:extLst>
              <a:ext uri="{FF2B5EF4-FFF2-40B4-BE49-F238E27FC236}">
                <a16:creationId xmlns:a16="http://schemas.microsoft.com/office/drawing/2014/main" id="{3F783D7C-FAA5-4AD1-B833-9525AE179E8D}"/>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341CE459-99BF-4E3C-BD11-25D6B4412301}"/>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90DA6AD-220E-4BBE-839E-1CB7758C64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FAF6047-5E9C-4A96-AC0F-9931771B8D5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17F5666-FC50-432E-96AE-FD4EEB216B50}"/>
              </a:ext>
            </a:extLst>
          </p:cNvPr>
          <p:cNvSpPr>
            <a:spLocks noGrp="1" noChangeArrowheads="1"/>
          </p:cNvSpPr>
          <p:nvPr>
            <p:ph type="body" idx="1"/>
          </p:nvPr>
        </p:nvSpPr>
        <p:spPr/>
        <p:txBody>
          <a:bodyPr/>
          <a:lstStyle/>
          <a:p>
            <a:pPr eaLnBrk="1" hangingPunct="1"/>
            <a:endParaRPr lang="en-US" altLang="zh-CN" sz="3087" b="1"/>
          </a:p>
          <a:p>
            <a:pPr eaLnBrk="1" hangingPunct="1"/>
            <a:endParaRPr lang="en-US" altLang="zh-CN" sz="3087" b="1"/>
          </a:p>
          <a:p>
            <a:pPr eaLnBrk="1" hangingPunct="1"/>
            <a:endParaRPr lang="en-US" altLang="zh-CN" sz="3969" b="1"/>
          </a:p>
          <a:p>
            <a:pPr eaLnBrk="1" hangingPunct="1"/>
            <a:endParaRPr lang="en-US" altLang="zh-CN" sz="3969" b="1"/>
          </a:p>
          <a:p>
            <a:pPr eaLnBrk="1" hangingPunct="1"/>
            <a:r>
              <a:rPr lang="zh-CN" altLang="en-US" sz="3969" b="1"/>
              <a:t>近千本</a:t>
            </a:r>
            <a:r>
              <a:rPr lang="en-US" altLang="zh-CN" sz="3969" b="1"/>
              <a:t>MBA</a:t>
            </a:r>
            <a:r>
              <a:rPr lang="zh-CN" altLang="en-US" sz="3969" b="1"/>
              <a:t>职业经理教程免费下载</a:t>
            </a:r>
          </a:p>
          <a:p>
            <a:pPr eaLnBrk="1" hangingPunct="1"/>
            <a:r>
              <a:rPr lang="en-US" altLang="zh-CN" sz="3969" b="1"/>
              <a:t>-----</a:t>
            </a:r>
            <a:r>
              <a:rPr lang="zh-CN" altLang="en-US" sz="3969" b="1"/>
              <a:t>请速登陆：</a:t>
            </a:r>
            <a:r>
              <a:rPr lang="en-US" altLang="zh-CN" sz="3969" b="1">
                <a:hlinkClick r:id="rId2"/>
              </a:rPr>
              <a:t>www.mhjy.net</a:t>
            </a:r>
            <a:endParaRPr lang="en-US" altLang="zh-CN" sz="3969" b="1"/>
          </a:p>
          <a:p>
            <a:pPr eaLnBrk="1" hangingPunct="1"/>
            <a:endParaRPr lang="en-US" altLang="zh-CN" sz="3969" b="1"/>
          </a:p>
          <a:p>
            <a:pPr eaLnBrk="1" hangingPunct="1"/>
            <a:endParaRPr lang="en-US" altLang="zh-CN" sz="3969" b="1"/>
          </a:p>
          <a:p>
            <a:pPr eaLnBrk="1" hangingPunct="1"/>
            <a:endParaRPr lang="en-US" altLang="zh-CN"/>
          </a:p>
        </p:txBody>
      </p:sp>
      <p:pic>
        <p:nvPicPr>
          <p:cNvPr id="3076" name="Picture 6" descr="banner_cn">
            <a:extLst>
              <a:ext uri="{FF2B5EF4-FFF2-40B4-BE49-F238E27FC236}">
                <a16:creationId xmlns:a16="http://schemas.microsoft.com/office/drawing/2014/main" id="{44297621-B1AA-4775-BA05-B3DD7E03F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59" y="0"/>
            <a:ext cx="10081683" cy="306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43070" y="493498"/>
            <a:ext cx="6017134" cy="496823"/>
          </a:xfrm>
        </p:spPr>
        <p:txBody>
          <a:bodyPr>
            <a:noAutofit/>
          </a:bodyPr>
          <a:lstStyle/>
          <a:p>
            <a:r>
              <a:rPr lang="zh-CN" altLang="en-US" sz="4000" dirty="0">
                <a:latin typeface="Times New Roman" panose="02020603050405020304" pitchFamily="18" charset="0"/>
                <a:cs typeface="Times New Roman" panose="02020603050405020304" pitchFamily="18" charset="0"/>
              </a:rPr>
              <a:t>学习目标</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443070" y="1332359"/>
            <a:ext cx="9944189" cy="4797552"/>
          </a:xfrm>
        </p:spPr>
        <p:txBody>
          <a:bodyPr/>
          <a:lstStyle/>
          <a:p>
            <a:pPr>
              <a:spcBef>
                <a:spcPts val="1200"/>
              </a:spcBef>
            </a:pPr>
            <a:endParaRPr lang="en-US" altLang="zh-CN" sz="2800" dirty="0">
              <a:latin typeface="Times New Roman" panose="02020603050405020304" pitchFamily="18" charset="0"/>
              <a:cs typeface="Times New Roman" panose="02020603050405020304" pitchFamily="18" charset="0"/>
            </a:endParaRPr>
          </a:p>
          <a:p>
            <a:pPr>
              <a:lnSpc>
                <a:spcPct val="150000"/>
              </a:lnSpc>
            </a:pPr>
            <a:endParaRPr lang="en-US" altLang="zh-CN" sz="2200" dirty="0"/>
          </a:p>
        </p:txBody>
      </p:sp>
      <p:sp>
        <p:nvSpPr>
          <p:cNvPr id="5" name="矩形 35"/>
          <p:cNvSpPr>
            <a:spLocks noChangeArrowheads="1"/>
          </p:cNvSpPr>
          <p:nvPr/>
        </p:nvSpPr>
        <p:spPr bwMode="auto">
          <a:xfrm>
            <a:off x="452997" y="1460873"/>
            <a:ext cx="9721080" cy="4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了解现代公司演变历史，掌握公司制的法律特征</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掌握从交易成本角度理解企业的性质</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从委托代理理论的角度理解公司治理的主要议题和表现</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了解韦伯官僚制的特点</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掌握企业行为理论对企业决策过程的观点</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掌握社会学中制度的中心含义和斯科特划分的制度三要素</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从合法性机制的角度解释组织的结构和行为</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了解组织如何嵌入社会网络之中</a:t>
            </a:r>
            <a:endParaRPr lang="zh-CN" altLang="zh-CN" sz="2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65948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什么是公司</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现代企业，主要是公司制企业。公司是经济活动最主要的组织形式。</a:t>
            </a:r>
            <a:endParaRPr lang="en-US" altLang="zh-CN" sz="2800" dirty="0">
              <a:latin typeface="Times New Roman" panose="02020603050405020304" pitchFamily="18" charset="0"/>
              <a:cs typeface="Times New Roman" panose="02020603050405020304" pitchFamily="18" charset="0"/>
            </a:endParaRPr>
          </a:p>
          <a:p>
            <a:r>
              <a:rPr lang="zh-CN" altLang="en-US" dirty="0">
                <a:solidFill>
                  <a:srgbClr val="FF0000"/>
                </a:solidFill>
              </a:rPr>
              <a:t>企业制度的演进</a:t>
            </a:r>
            <a:endParaRPr lang="en-US" altLang="zh-CN" dirty="0">
              <a:solidFill>
                <a:srgbClr val="FF0000"/>
              </a:solidFill>
            </a:endParaRPr>
          </a:p>
          <a:p>
            <a:pPr lvl="1"/>
            <a:r>
              <a:rPr lang="zh-CN" altLang="en-US" sz="2400" dirty="0"/>
              <a:t>单人业主制企业 </a:t>
            </a:r>
            <a:r>
              <a:rPr lang="en-US" altLang="zh-CN" sz="2400" dirty="0">
                <a:sym typeface="Wingdings" panose="05000000000000000000" pitchFamily="2" charset="2"/>
              </a:rPr>
              <a:t> </a:t>
            </a:r>
            <a:r>
              <a:rPr lang="zh-CN" altLang="en-US" sz="2400" dirty="0">
                <a:sym typeface="Wingdings" panose="05000000000000000000" pitchFamily="2" charset="2"/>
              </a:rPr>
              <a:t>合伙制企业 </a:t>
            </a:r>
            <a:r>
              <a:rPr lang="en-US" altLang="zh-CN" sz="2400" dirty="0">
                <a:sym typeface="Wingdings" panose="05000000000000000000" pitchFamily="2" charset="2"/>
              </a:rPr>
              <a:t> </a:t>
            </a:r>
            <a:r>
              <a:rPr lang="zh-CN" altLang="en-US" sz="2400" dirty="0">
                <a:sym typeface="Wingdings" panose="05000000000000000000" pitchFamily="2" charset="2"/>
              </a:rPr>
              <a:t>公司制企业</a:t>
            </a:r>
            <a:endParaRPr lang="en-US" altLang="zh-CN" sz="2400" dirty="0">
              <a:sym typeface="Wingdings" panose="05000000000000000000" pitchFamily="2" charset="2"/>
            </a:endParaRPr>
          </a:p>
          <a:p>
            <a:r>
              <a:rPr lang="zh-CN" altLang="en-US" sz="2900" dirty="0">
                <a:sym typeface="Wingdings" panose="05000000000000000000" pitchFamily="2" charset="2"/>
              </a:rPr>
              <a:t>公司制企业 （现代企业制度）</a:t>
            </a:r>
            <a:endParaRPr lang="en-US" altLang="zh-CN" sz="2900" dirty="0">
              <a:sym typeface="Wingdings" panose="05000000000000000000" pitchFamily="2" charset="2"/>
            </a:endParaRPr>
          </a:p>
          <a:p>
            <a:pPr lvl="1"/>
            <a:r>
              <a:rPr lang="zh-CN" altLang="en-US" sz="2400" dirty="0">
                <a:sym typeface="Wingdings" panose="05000000000000000000" pitchFamily="2" charset="2"/>
              </a:rPr>
              <a:t>产权分散、投资主体多元化</a:t>
            </a:r>
            <a:endParaRPr lang="en-US" altLang="zh-CN" sz="2400" dirty="0">
              <a:sym typeface="Wingdings" panose="05000000000000000000" pitchFamily="2" charset="2"/>
            </a:endParaRPr>
          </a:p>
          <a:p>
            <a:pPr lvl="1"/>
            <a:r>
              <a:rPr lang="zh-CN" altLang="en-US" sz="2400" dirty="0">
                <a:sym typeface="Wingdings" panose="05000000000000000000" pitchFamily="2" charset="2"/>
              </a:rPr>
              <a:t>所有权和经营权分离</a:t>
            </a:r>
            <a:endParaRPr lang="en-US" altLang="zh-CN" sz="2400" dirty="0">
              <a:sym typeface="Wingdings" panose="05000000000000000000" pitchFamily="2" charset="2"/>
            </a:endParaRPr>
          </a:p>
          <a:p>
            <a:pPr>
              <a:spcAft>
                <a:spcPts val="600"/>
              </a:spcAft>
            </a:pPr>
            <a:endParaRPr lang="en-US" altLang="zh-C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5706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F30F4C-D3E4-4AA5-8B83-6C16F40DE19D}"/>
              </a:ext>
            </a:extLst>
          </p:cNvPr>
          <p:cNvSpPr>
            <a:spLocks noGrp="1"/>
          </p:cNvSpPr>
          <p:nvPr>
            <p:ph type="title"/>
          </p:nvPr>
        </p:nvSpPr>
        <p:spPr/>
        <p:txBody>
          <a:bodyPr/>
          <a:lstStyle/>
          <a:p>
            <a:br>
              <a:rPr lang="en-US" altLang="zh-CN" b="1" kern="0" dirty="0">
                <a:solidFill>
                  <a:srgbClr val="000000"/>
                </a:solidFill>
                <a:latin typeface="Calibri"/>
                <a:ea typeface="宋体"/>
                <a:cs typeface="+mn-cs"/>
              </a:rPr>
            </a:br>
            <a:r>
              <a:rPr lang="zh-CN" altLang="en-US" b="1" kern="0" dirty="0">
                <a:latin typeface="Calibri"/>
                <a:ea typeface="宋体"/>
                <a:cs typeface="+mn-cs"/>
              </a:rPr>
              <a:t>企业制度的演进</a:t>
            </a:r>
            <a:br>
              <a:rPr lang="en-US" altLang="zh-CN" b="1" kern="0" dirty="0">
                <a:solidFill>
                  <a:srgbClr val="000000"/>
                </a:solidFill>
                <a:latin typeface="Calibri"/>
                <a:ea typeface="宋体"/>
                <a:cs typeface="+mn-cs"/>
              </a:rPr>
            </a:br>
            <a:endParaRPr lang="zh-CN" altLang="en-US" dirty="0"/>
          </a:p>
        </p:txBody>
      </p:sp>
      <p:sp>
        <p:nvSpPr>
          <p:cNvPr id="3" name="内容占位符 2">
            <a:extLst>
              <a:ext uri="{FF2B5EF4-FFF2-40B4-BE49-F238E27FC236}">
                <a16:creationId xmlns:a16="http://schemas.microsoft.com/office/drawing/2014/main" id="{3C6DEA18-2E06-4AEB-B5C3-66E66D5DF8DD}"/>
              </a:ext>
            </a:extLst>
          </p:cNvPr>
          <p:cNvSpPr>
            <a:spLocks noGrp="1"/>
          </p:cNvSpPr>
          <p:nvPr>
            <p:ph idx="1"/>
          </p:nvPr>
        </p:nvSpPr>
        <p:spPr/>
        <p:txBody>
          <a:bodyPr/>
          <a:lstStyle/>
          <a:p>
            <a:endParaRPr lang="zh-CN" altLang="en-US" dirty="0"/>
          </a:p>
        </p:txBody>
      </p:sp>
      <p:sp>
        <p:nvSpPr>
          <p:cNvPr id="6" name="Rectangle 3">
            <a:extLst>
              <a:ext uri="{FF2B5EF4-FFF2-40B4-BE49-F238E27FC236}">
                <a16:creationId xmlns:a16="http://schemas.microsoft.com/office/drawing/2014/main" id="{348120A8-B243-42F8-9F53-B1C7B9414232}"/>
              </a:ext>
            </a:extLst>
          </p:cNvPr>
          <p:cNvSpPr txBox="1">
            <a:spLocks noChangeArrowheads="1"/>
          </p:cNvSpPr>
          <p:nvPr/>
        </p:nvSpPr>
        <p:spPr bwMode="auto">
          <a:xfrm>
            <a:off x="381000" y="1600200"/>
            <a:ext cx="7858125"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5" tIns="45693" rIns="91385" bIns="45693"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1363" indent="-284163"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7013"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598613" indent="-230188"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58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3013" indent="-227013" algn="l" rtl="0" eaLnBrk="1" fontAlgn="base" hangingPunct="1">
              <a:spcBef>
                <a:spcPct val="20000"/>
              </a:spcBef>
              <a:spcAft>
                <a:spcPct val="0"/>
              </a:spcAft>
              <a:buFont typeface="Arial" pitchFamily="34" charset="0"/>
              <a:buChar char="»"/>
              <a:defRPr sz="2000">
                <a:solidFill>
                  <a:schemeClr val="tx1"/>
                </a:solidFill>
                <a:latin typeface="+mn-lt"/>
                <a:ea typeface="+mn-ea"/>
              </a:defRPr>
            </a:lvl6pPr>
            <a:lvl7pPr marL="2970213" indent="-227013" algn="l" rtl="0" eaLnBrk="1" fontAlgn="base" hangingPunct="1">
              <a:spcBef>
                <a:spcPct val="20000"/>
              </a:spcBef>
              <a:spcAft>
                <a:spcPct val="0"/>
              </a:spcAft>
              <a:buFont typeface="Arial" pitchFamily="34" charset="0"/>
              <a:buChar char="»"/>
              <a:defRPr sz="2000">
                <a:solidFill>
                  <a:schemeClr val="tx1"/>
                </a:solidFill>
                <a:latin typeface="+mn-lt"/>
                <a:ea typeface="+mn-ea"/>
              </a:defRPr>
            </a:lvl7pPr>
            <a:lvl8pPr marL="3427413" indent="-227013" algn="l" rtl="0" eaLnBrk="1" fontAlgn="base" hangingPunct="1">
              <a:spcBef>
                <a:spcPct val="20000"/>
              </a:spcBef>
              <a:spcAft>
                <a:spcPct val="0"/>
              </a:spcAft>
              <a:buFont typeface="Arial" pitchFamily="34" charset="0"/>
              <a:buChar char="»"/>
              <a:defRPr sz="2000">
                <a:solidFill>
                  <a:schemeClr val="tx1"/>
                </a:solidFill>
                <a:latin typeface="+mn-lt"/>
                <a:ea typeface="+mn-ea"/>
              </a:defRPr>
            </a:lvl8pPr>
            <a:lvl9pPr marL="3884613" indent="-227013" algn="l" rtl="0" eaLnBrk="1" fontAlgn="base" hangingPunct="1">
              <a:spcBef>
                <a:spcPct val="20000"/>
              </a:spcBef>
              <a:spcAft>
                <a:spcPct val="0"/>
              </a:spcAft>
              <a:buFont typeface="Arial" pitchFamily="34" charset="0"/>
              <a:buChar char="»"/>
              <a:defRPr sz="2000">
                <a:solidFill>
                  <a:schemeClr val="tx1"/>
                </a:solidFill>
                <a:latin typeface="+mn-lt"/>
                <a:ea typeface="+mn-ea"/>
              </a:defRPr>
            </a:lvl9pPr>
          </a:lstStyle>
          <a:p>
            <a:pPr marL="990600" marR="0" lvl="1" indent="-53340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endParaRPr kumimoji="0" lang="en-US" altLang="zh-CN" sz="3200" b="1" i="0" u="none" strike="noStrike" kern="0" cap="none" spc="0" normalizeH="0" baseline="0" noProof="0" dirty="0">
              <a:ln>
                <a:noFill/>
              </a:ln>
              <a:solidFill>
                <a:srgbClr val="000000"/>
              </a:solidFill>
              <a:effectLst/>
              <a:uLnTx/>
              <a:uFillTx/>
              <a:latin typeface="Calibri"/>
              <a:ea typeface="宋体"/>
              <a:cs typeface="+mn-cs"/>
            </a:endParaRPr>
          </a:p>
        </p:txBody>
      </p:sp>
      <p:sp>
        <p:nvSpPr>
          <p:cNvPr id="7" name="Text Box 5">
            <a:extLst>
              <a:ext uri="{FF2B5EF4-FFF2-40B4-BE49-F238E27FC236}">
                <a16:creationId xmlns:a16="http://schemas.microsoft.com/office/drawing/2014/main" id="{857C7116-8583-4C44-A894-31C1850A2B29}"/>
              </a:ext>
            </a:extLst>
          </p:cNvPr>
          <p:cNvSpPr txBox="1">
            <a:spLocks noChangeArrowheads="1"/>
          </p:cNvSpPr>
          <p:nvPr/>
        </p:nvSpPr>
        <p:spPr bwMode="auto">
          <a:xfrm>
            <a:off x="1547813" y="2593975"/>
            <a:ext cx="3168650" cy="466725"/>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zh-CN" altLang="en-US" sz="24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古典企业制度 </a:t>
            </a:r>
          </a:p>
        </p:txBody>
      </p:sp>
      <p:sp>
        <p:nvSpPr>
          <p:cNvPr id="8" name="Text Box 6">
            <a:extLst>
              <a:ext uri="{FF2B5EF4-FFF2-40B4-BE49-F238E27FC236}">
                <a16:creationId xmlns:a16="http://schemas.microsoft.com/office/drawing/2014/main" id="{6A530A60-0425-4E6E-A86D-66A6A4911B80}"/>
              </a:ext>
            </a:extLst>
          </p:cNvPr>
          <p:cNvSpPr txBox="1">
            <a:spLocks noChangeArrowheads="1"/>
          </p:cNvSpPr>
          <p:nvPr/>
        </p:nvSpPr>
        <p:spPr bwMode="auto">
          <a:xfrm>
            <a:off x="3348038" y="3430588"/>
            <a:ext cx="1368425" cy="466725"/>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1" lang="zh-CN" altLang="en-US" sz="24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合伙制</a:t>
            </a:r>
          </a:p>
        </p:txBody>
      </p:sp>
      <p:sp>
        <p:nvSpPr>
          <p:cNvPr id="9" name="Text Box 9">
            <a:extLst>
              <a:ext uri="{FF2B5EF4-FFF2-40B4-BE49-F238E27FC236}">
                <a16:creationId xmlns:a16="http://schemas.microsoft.com/office/drawing/2014/main" id="{00A7705E-0671-4715-85FF-7BD29465345B}"/>
              </a:ext>
            </a:extLst>
          </p:cNvPr>
          <p:cNvSpPr txBox="1">
            <a:spLocks noChangeArrowheads="1"/>
          </p:cNvSpPr>
          <p:nvPr/>
        </p:nvSpPr>
        <p:spPr bwMode="auto">
          <a:xfrm>
            <a:off x="6011863" y="3357563"/>
            <a:ext cx="1368425" cy="466725"/>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1" lang="zh-CN" altLang="en-US" sz="24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公司制</a:t>
            </a:r>
          </a:p>
        </p:txBody>
      </p:sp>
      <p:sp>
        <p:nvSpPr>
          <p:cNvPr id="10" name="AutoShape 10">
            <a:extLst>
              <a:ext uri="{FF2B5EF4-FFF2-40B4-BE49-F238E27FC236}">
                <a16:creationId xmlns:a16="http://schemas.microsoft.com/office/drawing/2014/main" id="{A624C09F-29CA-45D3-9EAC-298ACC7AC0B8}"/>
              </a:ext>
            </a:extLst>
          </p:cNvPr>
          <p:cNvSpPr>
            <a:spLocks noChangeArrowheads="1"/>
          </p:cNvSpPr>
          <p:nvPr/>
        </p:nvSpPr>
        <p:spPr bwMode="auto">
          <a:xfrm>
            <a:off x="5003800" y="2565400"/>
            <a:ext cx="504825" cy="576263"/>
          </a:xfrm>
          <a:prstGeom prst="rightArrow">
            <a:avLst>
              <a:gd name="adj1" fmla="val 50000"/>
              <a:gd name="adj2" fmla="val 25000"/>
            </a:avLst>
          </a:prstGeom>
          <a:solidFill>
            <a:srgbClr val="4F81BD"/>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1" name="Text Box 11">
            <a:extLst>
              <a:ext uri="{FF2B5EF4-FFF2-40B4-BE49-F238E27FC236}">
                <a16:creationId xmlns:a16="http://schemas.microsoft.com/office/drawing/2014/main" id="{7E58483D-A45B-4778-9342-65120296B7FE}"/>
              </a:ext>
            </a:extLst>
          </p:cNvPr>
          <p:cNvSpPr txBox="1">
            <a:spLocks noChangeArrowheads="1"/>
          </p:cNvSpPr>
          <p:nvPr/>
        </p:nvSpPr>
        <p:spPr bwMode="auto">
          <a:xfrm>
            <a:off x="1547813" y="3430588"/>
            <a:ext cx="1295400" cy="466725"/>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1" lang="zh-CN" altLang="en-US" sz="24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业主制</a:t>
            </a:r>
          </a:p>
        </p:txBody>
      </p:sp>
      <p:sp>
        <p:nvSpPr>
          <p:cNvPr id="12" name="Text Box 12">
            <a:extLst>
              <a:ext uri="{FF2B5EF4-FFF2-40B4-BE49-F238E27FC236}">
                <a16:creationId xmlns:a16="http://schemas.microsoft.com/office/drawing/2014/main" id="{99B8864D-64C4-4A65-9B47-2B6599C81B10}"/>
              </a:ext>
            </a:extLst>
          </p:cNvPr>
          <p:cNvSpPr txBox="1">
            <a:spLocks noChangeArrowheads="1"/>
          </p:cNvSpPr>
          <p:nvPr/>
        </p:nvSpPr>
        <p:spPr bwMode="auto">
          <a:xfrm>
            <a:off x="5724525" y="2593975"/>
            <a:ext cx="2089150" cy="466725"/>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1" lang="zh-CN" altLang="en-US" sz="24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现代企业制度 </a:t>
            </a:r>
          </a:p>
        </p:txBody>
      </p:sp>
      <p:sp>
        <p:nvSpPr>
          <p:cNvPr id="13" name="Text Box 15">
            <a:extLst>
              <a:ext uri="{FF2B5EF4-FFF2-40B4-BE49-F238E27FC236}">
                <a16:creationId xmlns:a16="http://schemas.microsoft.com/office/drawing/2014/main" id="{868371AE-B71E-4B2A-8296-E16D422F9714}"/>
              </a:ext>
            </a:extLst>
          </p:cNvPr>
          <p:cNvSpPr txBox="1">
            <a:spLocks noChangeArrowheads="1"/>
          </p:cNvSpPr>
          <p:nvPr/>
        </p:nvSpPr>
        <p:spPr bwMode="auto">
          <a:xfrm>
            <a:off x="3348038" y="3933825"/>
            <a:ext cx="1368425" cy="1612900"/>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Char char="•"/>
              <a:tabLst/>
              <a:defRPr/>
            </a:pPr>
            <a:r>
              <a:rPr kumimoji="1"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企业归业主所有</a:t>
            </a:r>
          </a:p>
          <a:p>
            <a:pPr marL="0" marR="0" lvl="0" indent="0" algn="l" defTabSz="914400" rtl="0" eaLnBrk="1" fontAlgn="auto" latinLnBrk="0" hangingPunct="1">
              <a:lnSpc>
                <a:spcPct val="100000"/>
              </a:lnSpc>
              <a:spcBef>
                <a:spcPct val="50000"/>
              </a:spcBef>
              <a:spcAft>
                <a:spcPts val="0"/>
              </a:spcAft>
              <a:buClrTx/>
              <a:buSzTx/>
              <a:buFontTx/>
              <a:buChar char="•"/>
              <a:tabLst/>
              <a:defRPr/>
            </a:pPr>
            <a:r>
              <a:rPr kumimoji="1"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业主对企业负债承担无限责任 </a:t>
            </a:r>
          </a:p>
        </p:txBody>
      </p:sp>
      <p:sp>
        <p:nvSpPr>
          <p:cNvPr id="14" name="Text Box 16">
            <a:extLst>
              <a:ext uri="{FF2B5EF4-FFF2-40B4-BE49-F238E27FC236}">
                <a16:creationId xmlns:a16="http://schemas.microsoft.com/office/drawing/2014/main" id="{6C25499C-C598-4429-B1CE-61DB580D0735}"/>
              </a:ext>
            </a:extLst>
          </p:cNvPr>
          <p:cNvSpPr txBox="1">
            <a:spLocks noChangeArrowheads="1"/>
          </p:cNvSpPr>
          <p:nvPr/>
        </p:nvSpPr>
        <p:spPr bwMode="auto">
          <a:xfrm>
            <a:off x="1547813" y="3933825"/>
            <a:ext cx="1295400" cy="1887538"/>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Char char="•"/>
              <a:tabLst/>
              <a:defRPr/>
            </a:pPr>
            <a:r>
              <a:rPr kumimoji="1"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企业归业主所有</a:t>
            </a:r>
          </a:p>
          <a:p>
            <a:pPr marL="0" marR="0" lvl="0" indent="0" algn="l" defTabSz="914400" rtl="0" eaLnBrk="1" fontAlgn="auto" latinLnBrk="0" hangingPunct="1">
              <a:lnSpc>
                <a:spcPct val="100000"/>
              </a:lnSpc>
              <a:spcBef>
                <a:spcPct val="50000"/>
              </a:spcBef>
              <a:spcAft>
                <a:spcPts val="0"/>
              </a:spcAft>
              <a:buClrTx/>
              <a:buSzTx/>
              <a:buFontTx/>
              <a:buChar char="•"/>
              <a:tabLst/>
              <a:defRPr/>
            </a:pPr>
            <a:r>
              <a:rPr kumimoji="1"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业主对企业负债承担无限责任 </a:t>
            </a:r>
          </a:p>
        </p:txBody>
      </p:sp>
      <p:sp>
        <p:nvSpPr>
          <p:cNvPr id="15" name="Text Box 17">
            <a:extLst>
              <a:ext uri="{FF2B5EF4-FFF2-40B4-BE49-F238E27FC236}">
                <a16:creationId xmlns:a16="http://schemas.microsoft.com/office/drawing/2014/main" id="{81490422-DD6C-4B4F-832D-6AB89302A02B}"/>
              </a:ext>
            </a:extLst>
          </p:cNvPr>
          <p:cNvSpPr txBox="1">
            <a:spLocks noChangeArrowheads="1"/>
          </p:cNvSpPr>
          <p:nvPr/>
        </p:nvSpPr>
        <p:spPr bwMode="auto">
          <a:xfrm>
            <a:off x="6011863" y="3860800"/>
            <a:ext cx="1368425" cy="2025650"/>
          </a:xfrm>
          <a:prstGeom prst="rect">
            <a:avLst/>
          </a:prstGeom>
          <a:solidFill>
            <a:srgbClr val="4F81BD"/>
          </a:solidFill>
          <a:ln w="9525">
            <a:solidFill>
              <a:srgbClr val="00FF00"/>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Char char="•"/>
              <a:tabLst/>
              <a:defRPr/>
            </a:pPr>
            <a:r>
              <a:rPr kumimoji="1"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永续的生命体</a:t>
            </a:r>
          </a:p>
          <a:p>
            <a:pPr marL="0" marR="0" lvl="0" indent="0" algn="l" defTabSz="914400" rtl="0" eaLnBrk="1" fontAlgn="auto" latinLnBrk="0" hangingPunct="1">
              <a:lnSpc>
                <a:spcPct val="100000"/>
              </a:lnSpc>
              <a:spcBef>
                <a:spcPct val="50000"/>
              </a:spcBef>
              <a:spcAft>
                <a:spcPts val="0"/>
              </a:spcAft>
              <a:buClrTx/>
              <a:buSzTx/>
              <a:buFontTx/>
              <a:buChar char="•"/>
              <a:tabLst/>
              <a:defRPr/>
            </a:pPr>
            <a:r>
              <a:rPr kumimoji="1"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股份可以自由地转让</a:t>
            </a:r>
          </a:p>
          <a:p>
            <a:pPr marL="0" marR="0" lvl="0" indent="0" algn="l" defTabSz="914400" rtl="0" eaLnBrk="1" fontAlgn="auto" latinLnBrk="0" hangingPunct="1">
              <a:lnSpc>
                <a:spcPct val="100000"/>
              </a:lnSpc>
              <a:spcBef>
                <a:spcPct val="50000"/>
              </a:spcBef>
              <a:spcAft>
                <a:spcPts val="0"/>
              </a:spcAft>
              <a:buClrTx/>
              <a:buSzTx/>
              <a:buFontTx/>
              <a:buChar char="•"/>
              <a:tabLst/>
              <a:defRPr/>
            </a:pPr>
            <a:r>
              <a:rPr kumimoji="1"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cs typeface="+mn-cs"/>
              </a:rPr>
              <a:t>出资人承担有限责任</a:t>
            </a:r>
          </a:p>
        </p:txBody>
      </p:sp>
    </p:spTree>
    <p:extLst>
      <p:ext uri="{BB962C8B-B14F-4D97-AF65-F5344CB8AC3E}">
        <p14:creationId xmlns:p14="http://schemas.microsoft.com/office/powerpoint/2010/main" val="2957233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公司治理的经济学基础</a:t>
            </a:r>
          </a:p>
        </p:txBody>
      </p:sp>
      <p:sp>
        <p:nvSpPr>
          <p:cNvPr id="3" name="内容占位符 2"/>
          <p:cNvSpPr>
            <a:spLocks noGrp="1"/>
          </p:cNvSpPr>
          <p:nvPr>
            <p:ph idx="1"/>
          </p:nvPr>
        </p:nvSpPr>
        <p:spPr/>
        <p:txBody>
          <a:bodyPr/>
          <a:lstStyle/>
          <a:p>
            <a:pPr>
              <a:spcAft>
                <a:spcPts val="600"/>
              </a:spcAft>
            </a:pPr>
            <a:r>
              <a:rPr lang="zh-CN" altLang="en-US" sz="2800" dirty="0">
                <a:latin typeface="Times New Roman" panose="02020603050405020304" pitchFamily="18" charset="0"/>
                <a:cs typeface="Times New Roman" panose="02020603050405020304" pitchFamily="18" charset="0"/>
              </a:rPr>
              <a:t>科斯的企业理论</a:t>
            </a:r>
          </a:p>
          <a:p>
            <a:pPr lvl="1">
              <a:spcAft>
                <a:spcPts val="600"/>
              </a:spcAft>
            </a:pPr>
            <a:r>
              <a:rPr lang="zh-CN" altLang="en-US" sz="2400" dirty="0">
                <a:latin typeface="Times New Roman" panose="02020603050405020304" pitchFamily="18" charset="0"/>
                <a:cs typeface="Times New Roman" panose="02020603050405020304" pitchFamily="18" charset="0"/>
              </a:rPr>
              <a:t>企业的本质：是市场无法有效发挥作用的替代；</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企业的边界：交易成本、企业经营成本</a:t>
            </a:r>
            <a:endParaRPr lang="en-US" altLang="zh-CN" sz="2400" dirty="0">
              <a:latin typeface="Times New Roman" panose="02020603050405020304" pitchFamily="18" charset="0"/>
              <a:cs typeface="Times New Roman" panose="02020603050405020304" pitchFamily="18" charset="0"/>
            </a:endParaRPr>
          </a:p>
          <a:p>
            <a:pPr>
              <a:spcAft>
                <a:spcPts val="600"/>
              </a:spcAft>
            </a:pPr>
            <a:r>
              <a:rPr lang="zh-CN" altLang="en-US" sz="2800" dirty="0">
                <a:latin typeface="Times New Roman" panose="02020603050405020304" pitchFamily="18" charset="0"/>
                <a:cs typeface="Times New Roman" panose="02020603050405020304" pitchFamily="18" charset="0"/>
              </a:rPr>
              <a:t>委托代理理论</a:t>
            </a:r>
            <a:endParaRPr lang="en-US" altLang="zh-CN" sz="28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逆向选择与道德风险</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代理问题</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代理成本</a:t>
            </a:r>
            <a:endParaRPr lang="en-US" altLang="zh-CN" sz="2400" dirty="0">
              <a:latin typeface="Times New Roman" panose="02020603050405020304" pitchFamily="18" charset="0"/>
              <a:cs typeface="Times New Roman" panose="02020603050405020304" pitchFamily="18" charset="0"/>
            </a:endParaRPr>
          </a:p>
          <a:p>
            <a:pPr>
              <a:spcAft>
                <a:spcPts val="600"/>
              </a:spcAft>
            </a:pPr>
            <a:r>
              <a:rPr lang="zh-CN" altLang="en-US" sz="2800" dirty="0">
                <a:latin typeface="Times New Roman" panose="02020603050405020304" pitchFamily="18" charset="0"/>
                <a:cs typeface="Times New Roman" panose="02020603050405020304" pitchFamily="18" charset="0"/>
              </a:rPr>
              <a:t>交易成本理论</a:t>
            </a:r>
            <a:endParaRPr lang="en-US" altLang="zh-CN" sz="2800" dirty="0">
              <a:latin typeface="Times New Roman" panose="02020603050405020304" pitchFamily="18" charset="0"/>
              <a:cs typeface="Times New Roman" panose="02020603050405020304" pitchFamily="18" charset="0"/>
            </a:endParaRPr>
          </a:p>
          <a:p>
            <a:pPr>
              <a:spcAft>
                <a:spcPts val="600"/>
              </a:spcAft>
            </a:pPr>
            <a:r>
              <a:rPr lang="zh-CN" altLang="en-US" sz="2800" dirty="0">
                <a:latin typeface="Times New Roman" panose="02020603050405020304" pitchFamily="18" charset="0"/>
                <a:cs typeface="Times New Roman" panose="02020603050405020304" pitchFamily="18" charset="0"/>
              </a:rPr>
              <a:t>产权理论</a:t>
            </a:r>
          </a:p>
        </p:txBody>
      </p:sp>
    </p:spTree>
    <p:extLst>
      <p:ext uri="{BB962C8B-B14F-4D97-AF65-F5344CB8AC3E}">
        <p14:creationId xmlns:p14="http://schemas.microsoft.com/office/powerpoint/2010/main" val="2227774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DE61CB-55AF-47D2-B82F-58C9D3B062D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170609D0-4BA1-49DD-BE46-21DE0609540A}"/>
              </a:ext>
            </a:extLst>
          </p:cNvPr>
          <p:cNvSpPr>
            <a:spLocks noGrp="1"/>
          </p:cNvSpPr>
          <p:nvPr>
            <p:ph idx="1"/>
          </p:nvPr>
        </p:nvSpPr>
        <p:spPr>
          <a:xfrm>
            <a:off x="594172" y="2579468"/>
            <a:ext cx="9623425" cy="4991100"/>
          </a:xfrm>
        </p:spPr>
        <p:txBody>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altLang="zh-CN" sz="3200" b="0" i="0" u="none" strike="noStrike" kern="0" cap="none" spc="0" normalizeH="0" baseline="0" noProof="0" dirty="0">
                <a:ln>
                  <a:noFill/>
                </a:ln>
                <a:solidFill>
                  <a:srgbClr val="000000"/>
                </a:solidFill>
                <a:effectLst/>
                <a:uLnTx/>
                <a:uFillTx/>
                <a:latin typeface="Calibri"/>
                <a:ea typeface="宋体"/>
                <a:cs typeface="+mn-cs"/>
              </a:rPr>
              <a:t>AKERLOF G A. 1970. The market </a:t>
            </a:r>
            <a:r>
              <a:rPr kumimoji="0" lang="en-US" altLang="zh-CN" sz="3200" b="0" i="0" u="none" strike="noStrike" kern="0" cap="none" spc="0" normalizeH="0" baseline="0" noProof="0" dirty="0" err="1">
                <a:ln>
                  <a:noFill/>
                </a:ln>
                <a:solidFill>
                  <a:srgbClr val="000000"/>
                </a:solidFill>
                <a:effectLst/>
                <a:uLnTx/>
                <a:uFillTx/>
                <a:latin typeface="Calibri"/>
                <a:ea typeface="宋体"/>
                <a:cs typeface="+mn-cs"/>
              </a:rPr>
              <a:t>for“lemon</a:t>
            </a:r>
            <a:r>
              <a:rPr kumimoji="0" lang="en-US" altLang="zh-CN" sz="3200" b="0" i="0" u="none" strike="noStrike" kern="0" cap="none" spc="0" normalizeH="0" baseline="0" noProof="0" dirty="0">
                <a:ln>
                  <a:noFill/>
                </a:ln>
                <a:solidFill>
                  <a:srgbClr val="000000"/>
                </a:solidFill>
                <a:effectLst/>
                <a:uLnTx/>
                <a:uFillTx/>
                <a:latin typeface="Calibri"/>
                <a:ea typeface="宋体"/>
                <a:cs typeface="+mn-cs"/>
              </a:rPr>
              <a:t>” : quality uncertainty and the market mechanism. Quarterly Journal of Economics, 84: 488-500. </a:t>
            </a:r>
            <a:r>
              <a:rPr kumimoji="0" lang="zh-CN" altLang="zh-CN" sz="2400" b="0" i="0" u="none" strike="noStrike" kern="0" cap="none" spc="0" normalizeH="0" baseline="0" noProof="0" dirty="0">
                <a:ln>
                  <a:noFill/>
                </a:ln>
                <a:solidFill>
                  <a:srgbClr val="000000"/>
                </a:solidFill>
                <a:effectLst/>
                <a:uLnTx/>
                <a:uFillTx/>
                <a:latin typeface="Calibri"/>
                <a:ea typeface="隶书" panose="02010509060101010101" pitchFamily="49" charset="-122"/>
                <a:cs typeface="+mn-cs"/>
              </a:rPr>
              <a:t>“</a:t>
            </a:r>
            <a:endParaRPr kumimoji="0" lang="zh-CN" altLang="en-US" sz="2400" b="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zh-CN" altLang="zh-CN" sz="2400" b="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cs typeface="+mn-cs"/>
              </a:rPr>
              <a:t>柠檬市场</a:t>
            </a:r>
            <a:r>
              <a:rPr kumimoji="0" lang="zh-CN" altLang="zh-CN" sz="2400" b="0" i="0" u="none" strike="noStrike" kern="0" cap="none" spc="0" normalizeH="0" baseline="0" noProof="0" dirty="0">
                <a:ln>
                  <a:noFill/>
                </a:ln>
                <a:solidFill>
                  <a:srgbClr val="000000"/>
                </a:solidFill>
                <a:effectLst/>
                <a:uLnTx/>
                <a:uFillTx/>
                <a:latin typeface="Calibri"/>
                <a:ea typeface="隶书" panose="02010509060101010101" pitchFamily="49" charset="-122"/>
                <a:cs typeface="+mn-cs"/>
              </a:rPr>
              <a:t>”</a:t>
            </a:r>
            <a:r>
              <a:rPr kumimoji="0" lang="zh-CN" altLang="zh-CN" sz="2400" b="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cs typeface="+mn-cs"/>
              </a:rPr>
              <a:t>（</a:t>
            </a:r>
            <a:r>
              <a:rPr kumimoji="0" lang="en-US" altLang="zh-CN" sz="2400" b="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cs typeface="+mn-cs"/>
              </a:rPr>
              <a:t>Lemon Market</a:t>
            </a:r>
            <a:r>
              <a:rPr kumimoji="0" lang="zh-CN" altLang="zh-CN" sz="2400" b="0" i="0" u="none" strike="noStrike" kern="0" cap="none" spc="0" normalizeH="0" baseline="0" noProof="0" dirty="0">
                <a:ln>
                  <a:noFill/>
                </a:ln>
                <a:solidFill>
                  <a:srgbClr val="000000"/>
                </a:solidFill>
                <a:effectLst/>
                <a:uLnTx/>
                <a:uFillTx/>
                <a:latin typeface="隶书" panose="02010509060101010101" pitchFamily="49" charset="-122"/>
                <a:ea typeface="隶书" panose="02010509060101010101" pitchFamily="49" charset="-122"/>
                <a:cs typeface="+mn-cs"/>
              </a:rPr>
              <a:t>）。</a:t>
            </a:r>
            <a:endParaRPr lang="zh-CN" altLang="en-US" dirty="0"/>
          </a:p>
        </p:txBody>
      </p:sp>
      <p:sp>
        <p:nvSpPr>
          <p:cNvPr id="4" name="标题 1">
            <a:extLst>
              <a:ext uri="{FF2B5EF4-FFF2-40B4-BE49-F238E27FC236}">
                <a16:creationId xmlns:a16="http://schemas.microsoft.com/office/drawing/2014/main" id="{2459E2EB-0F2F-441B-B83A-CAD7139648B6}"/>
              </a:ext>
            </a:extLst>
          </p:cNvPr>
          <p:cNvSpPr txBox="1">
            <a:spLocks/>
          </p:cNvSpPr>
          <p:nvPr/>
        </p:nvSpPr>
        <p:spPr bwMode="auto">
          <a:xfrm>
            <a:off x="1098228" y="1188343"/>
            <a:ext cx="7015063" cy="115212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3200">
                <a:solidFill>
                  <a:srgbClr val="0D0D0D"/>
                </a:solidFill>
                <a:latin typeface="+mj-lt"/>
                <a:ea typeface="+mj-ea"/>
                <a:cs typeface="+mj-cs"/>
              </a:defRPr>
            </a:lvl1pPr>
            <a:lvl2pPr algn="l" rtl="0" eaLnBrk="1" fontAlgn="base" hangingPunct="1">
              <a:spcBef>
                <a:spcPct val="0"/>
              </a:spcBef>
              <a:spcAft>
                <a:spcPct val="0"/>
              </a:spcAft>
              <a:defRPr sz="3200">
                <a:solidFill>
                  <a:srgbClr val="0D0D0D"/>
                </a:solidFill>
                <a:latin typeface="黑体" pitchFamily="2" charset="-122"/>
                <a:ea typeface="黑体" pitchFamily="2" charset="-122"/>
              </a:defRPr>
            </a:lvl2pPr>
            <a:lvl3pPr algn="l" rtl="0" eaLnBrk="1" fontAlgn="base" hangingPunct="1">
              <a:spcBef>
                <a:spcPct val="0"/>
              </a:spcBef>
              <a:spcAft>
                <a:spcPct val="0"/>
              </a:spcAft>
              <a:defRPr sz="3200">
                <a:solidFill>
                  <a:srgbClr val="0D0D0D"/>
                </a:solidFill>
                <a:latin typeface="黑体" pitchFamily="2" charset="-122"/>
                <a:ea typeface="黑体" pitchFamily="2" charset="-122"/>
              </a:defRPr>
            </a:lvl3pPr>
            <a:lvl4pPr algn="l" rtl="0" eaLnBrk="1" fontAlgn="base" hangingPunct="1">
              <a:spcBef>
                <a:spcPct val="0"/>
              </a:spcBef>
              <a:spcAft>
                <a:spcPct val="0"/>
              </a:spcAft>
              <a:defRPr sz="3200">
                <a:solidFill>
                  <a:srgbClr val="0D0D0D"/>
                </a:solidFill>
                <a:latin typeface="黑体" pitchFamily="2" charset="-122"/>
                <a:ea typeface="黑体" pitchFamily="2" charset="-122"/>
              </a:defRPr>
            </a:lvl4pPr>
            <a:lvl5pPr algn="l" rtl="0" eaLnBrk="1" fontAlgn="base" hangingPunct="1">
              <a:spcBef>
                <a:spcPct val="0"/>
              </a:spcBef>
              <a:spcAft>
                <a:spcPct val="0"/>
              </a:spcAft>
              <a:defRPr sz="3200">
                <a:solidFill>
                  <a:srgbClr val="0D0D0D"/>
                </a:solidFill>
                <a:latin typeface="黑体" pitchFamily="2" charset="-122"/>
                <a:ea typeface="黑体" pitchFamily="2" charset="-122"/>
              </a:defRPr>
            </a:lvl5pPr>
            <a:lvl6pPr marL="457200" algn="l" rtl="0" eaLnBrk="1" fontAlgn="base" hangingPunct="1">
              <a:spcBef>
                <a:spcPct val="0"/>
              </a:spcBef>
              <a:spcAft>
                <a:spcPct val="0"/>
              </a:spcAft>
              <a:defRPr sz="3200">
                <a:solidFill>
                  <a:srgbClr val="0D0D0D"/>
                </a:solidFill>
                <a:latin typeface="黑体" pitchFamily="2" charset="-122"/>
                <a:ea typeface="黑体" pitchFamily="2" charset="-122"/>
              </a:defRPr>
            </a:lvl6pPr>
            <a:lvl7pPr marL="914400" algn="l" rtl="0" eaLnBrk="1" fontAlgn="base" hangingPunct="1">
              <a:spcBef>
                <a:spcPct val="0"/>
              </a:spcBef>
              <a:spcAft>
                <a:spcPct val="0"/>
              </a:spcAft>
              <a:defRPr sz="3200">
                <a:solidFill>
                  <a:srgbClr val="0D0D0D"/>
                </a:solidFill>
                <a:latin typeface="黑体" pitchFamily="2" charset="-122"/>
                <a:ea typeface="黑体" pitchFamily="2" charset="-122"/>
              </a:defRPr>
            </a:lvl7pPr>
            <a:lvl8pPr marL="1371600" algn="l" rtl="0" eaLnBrk="1" fontAlgn="base" hangingPunct="1">
              <a:spcBef>
                <a:spcPct val="0"/>
              </a:spcBef>
              <a:spcAft>
                <a:spcPct val="0"/>
              </a:spcAft>
              <a:defRPr sz="3200">
                <a:solidFill>
                  <a:srgbClr val="0D0D0D"/>
                </a:solidFill>
                <a:latin typeface="黑体" pitchFamily="2" charset="-122"/>
                <a:ea typeface="黑体" pitchFamily="2" charset="-122"/>
              </a:defRPr>
            </a:lvl8pPr>
            <a:lvl9pPr marL="1828800" algn="l" rtl="0" eaLnBrk="1" fontAlgn="base" hangingPunct="1">
              <a:spcBef>
                <a:spcPct val="0"/>
              </a:spcBef>
              <a:spcAft>
                <a:spcPct val="0"/>
              </a:spcAft>
              <a:defRPr sz="3200">
                <a:solidFill>
                  <a:srgbClr val="0D0D0D"/>
                </a:solidFill>
                <a:latin typeface="黑体" pitchFamily="2" charset="-122"/>
                <a:ea typeface="黑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3200" b="0" i="0" u="none" strike="noStrike" kern="0" cap="none" spc="0" normalizeH="0" baseline="0" noProof="0" dirty="0">
                <a:ln>
                  <a:noFill/>
                </a:ln>
                <a:solidFill>
                  <a:srgbClr val="FF0000"/>
                </a:solidFill>
                <a:effectLst/>
                <a:uLnTx/>
                <a:uFillTx/>
                <a:latin typeface="黑体"/>
                <a:ea typeface="隶书" panose="02010509060101010101" pitchFamily="49" charset="-122"/>
                <a:cs typeface="+mj-cs"/>
              </a:rPr>
              <a:t>逆向选择</a:t>
            </a:r>
            <a:r>
              <a:rPr kumimoji="0" lang="zh-CN" altLang="en-US" sz="3200" b="0" i="0" u="none" strike="noStrike" kern="0" cap="none" spc="0" normalizeH="0" baseline="0" noProof="0" dirty="0">
                <a:ln>
                  <a:noFill/>
                </a:ln>
                <a:solidFill>
                  <a:srgbClr val="FF0000"/>
                </a:solidFill>
                <a:effectLst/>
                <a:uLnTx/>
                <a:uFillTx/>
                <a:latin typeface="黑体"/>
                <a:ea typeface="隶书" panose="02010509060101010101" pitchFamily="49" charset="-122"/>
                <a:cs typeface="+mj-cs"/>
              </a:rPr>
              <a:t> （</a:t>
            </a:r>
            <a:r>
              <a:rPr kumimoji="0" lang="en-US" altLang="zh-CN" sz="3200" b="1" i="0" u="none" strike="noStrike" kern="0" cap="none" spc="0" normalizeH="0" baseline="0" noProof="0" dirty="0">
                <a:ln>
                  <a:noFill/>
                </a:ln>
                <a:solidFill>
                  <a:srgbClr val="FF0000"/>
                </a:solidFill>
                <a:effectLst/>
                <a:uLnTx/>
                <a:uFillTx/>
                <a:latin typeface="黑体"/>
                <a:ea typeface="黑体"/>
                <a:cs typeface="+mj-cs"/>
              </a:rPr>
              <a:t>Adverse  Selection</a:t>
            </a:r>
            <a:r>
              <a:rPr kumimoji="0" lang="zh-CN" altLang="zh-CN" sz="3200" b="0" i="0" u="none" strike="noStrike" kern="0" cap="none" spc="0" normalizeH="0" baseline="0" noProof="0" dirty="0">
                <a:ln>
                  <a:noFill/>
                </a:ln>
                <a:solidFill>
                  <a:srgbClr val="FF0000"/>
                </a:solidFill>
                <a:effectLst/>
                <a:uLnTx/>
                <a:uFillTx/>
                <a:latin typeface="黑体"/>
                <a:ea typeface="隶书" panose="02010509060101010101" pitchFamily="49" charset="-122"/>
                <a:cs typeface="+mj-cs"/>
              </a:rPr>
              <a:t> </a:t>
            </a:r>
            <a:r>
              <a:rPr kumimoji="0" lang="zh-CN" altLang="en-US" sz="3200" b="0" i="0" u="none" strike="noStrike" kern="0" cap="none" spc="0" normalizeH="0" baseline="0" noProof="0" dirty="0">
                <a:ln>
                  <a:noFill/>
                </a:ln>
                <a:solidFill>
                  <a:srgbClr val="FF0000"/>
                </a:solidFill>
                <a:effectLst/>
                <a:uLnTx/>
                <a:uFillTx/>
                <a:latin typeface="黑体"/>
                <a:ea typeface="隶书" panose="02010509060101010101" pitchFamily="49" charset="-122"/>
                <a:cs typeface="+mj-cs"/>
              </a:rPr>
              <a:t>）</a:t>
            </a:r>
          </a:p>
        </p:txBody>
      </p:sp>
    </p:spTree>
    <p:extLst>
      <p:ext uri="{BB962C8B-B14F-4D97-AF65-F5344CB8AC3E}">
        <p14:creationId xmlns:p14="http://schemas.microsoft.com/office/powerpoint/2010/main" val="2159872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075005-99E0-4E68-B73A-A94194A4E28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34DFC3A-7049-4BDC-A759-8DBD5424E54D}"/>
              </a:ext>
            </a:extLst>
          </p:cNvPr>
          <p:cNvSpPr>
            <a:spLocks noGrp="1"/>
          </p:cNvSpPr>
          <p:nvPr>
            <p:ph idx="1"/>
          </p:nvPr>
        </p:nvSpPr>
        <p:spPr>
          <a:xfrm>
            <a:off x="488950" y="2570163"/>
            <a:ext cx="9623425" cy="4991100"/>
          </a:xfrm>
        </p:spPr>
        <p:txBody>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altLang="zh-CN" sz="2800" b="0" i="0" u="none" strike="noStrike" kern="0" cap="none" spc="0" normalizeH="0" baseline="0" noProof="0" dirty="0">
                <a:ln>
                  <a:noFill/>
                </a:ln>
                <a:solidFill>
                  <a:srgbClr val="000000"/>
                </a:solidFill>
                <a:effectLst/>
                <a:uLnTx/>
                <a:uFillTx/>
                <a:latin typeface="Calibri"/>
                <a:ea typeface="隶书" panose="02010509060101010101" pitchFamily="49" charset="-122"/>
                <a:cs typeface="+mn-cs"/>
              </a:rPr>
              <a:t>“</a:t>
            </a:r>
            <a:r>
              <a:rPr kumimoji="0" lang="zh-CN" altLang="zh-CN" sz="2800" b="0" i="0" u="none" strike="noStrike" kern="0" cap="none" spc="0" normalizeH="0" baseline="0" noProof="0" dirty="0">
                <a:ln>
                  <a:noFill/>
                </a:ln>
                <a:solidFill>
                  <a:srgbClr val="000000"/>
                </a:solidFill>
                <a:effectLst/>
                <a:uLnTx/>
                <a:uFillTx/>
                <a:latin typeface="Calibri"/>
                <a:ea typeface="隶书" panose="02010509060101010101" pitchFamily="49" charset="-122"/>
                <a:cs typeface="+mn-cs"/>
              </a:rPr>
              <a:t>道德风险</a:t>
            </a:r>
            <a:r>
              <a:rPr kumimoji="0" lang="en-US" altLang="zh-CN" sz="2800" b="0" i="0" u="none" strike="noStrike" kern="0" cap="none" spc="0" normalizeH="0" baseline="0" noProof="0" dirty="0">
                <a:ln>
                  <a:noFill/>
                </a:ln>
                <a:solidFill>
                  <a:srgbClr val="000000"/>
                </a:solidFill>
                <a:effectLst/>
                <a:uLnTx/>
                <a:uFillTx/>
                <a:latin typeface="Calibri"/>
                <a:ea typeface="隶书" panose="02010509060101010101" pitchFamily="49" charset="-122"/>
                <a:cs typeface="+mn-cs"/>
              </a:rPr>
              <a:t>”</a:t>
            </a:r>
            <a:r>
              <a:rPr kumimoji="0" lang="zh-CN" altLang="zh-CN" sz="2800" b="0" i="0" u="none" strike="noStrike" kern="0" cap="none" spc="0" normalizeH="0" baseline="0" noProof="0" dirty="0">
                <a:ln>
                  <a:noFill/>
                </a:ln>
                <a:solidFill>
                  <a:srgbClr val="000000"/>
                </a:solidFill>
                <a:effectLst/>
                <a:uLnTx/>
                <a:uFillTx/>
                <a:latin typeface="Calibri"/>
                <a:ea typeface="隶书" panose="02010509060101010101" pitchFamily="49" charset="-122"/>
                <a:cs typeface="+mn-cs"/>
              </a:rPr>
              <a:t>这一术语最早产生于保险业。在保险市场上，购买了财产保险的消费者将不会再像以前那样仔细地看管家中的财物；购买了医疗保险的人可能让医生多开一些不必要的贵重药品；而购买了汽车保险的人可能更不注意保管自己的汽车，甚至会故意丢失进行骗保等。</a:t>
            </a:r>
            <a:endParaRPr kumimoji="0" lang="zh-CN" altLang="en-US" sz="2800" b="0" i="0" u="none" strike="noStrike" kern="0" cap="none" spc="0" normalizeH="0" baseline="0" noProof="0" dirty="0">
              <a:ln>
                <a:noFill/>
              </a:ln>
              <a:solidFill>
                <a:srgbClr val="000000"/>
              </a:solidFill>
              <a:effectLst/>
              <a:uLnTx/>
              <a:uFillTx/>
              <a:latin typeface="Calibri"/>
              <a:ea typeface="隶书" panose="02010509060101010101" pitchFamily="49" charset="-122"/>
              <a:cs typeface="+mn-cs"/>
            </a:endParaRPr>
          </a:p>
          <a:p>
            <a:endParaRPr lang="zh-CN" altLang="en-US" dirty="0"/>
          </a:p>
        </p:txBody>
      </p:sp>
      <p:sp>
        <p:nvSpPr>
          <p:cNvPr id="4" name="标题 1">
            <a:extLst>
              <a:ext uri="{FF2B5EF4-FFF2-40B4-BE49-F238E27FC236}">
                <a16:creationId xmlns:a16="http://schemas.microsoft.com/office/drawing/2014/main" id="{A4F838D9-AB5A-45B3-AF31-0C902D4EE779}"/>
              </a:ext>
            </a:extLst>
          </p:cNvPr>
          <p:cNvSpPr txBox="1">
            <a:spLocks/>
          </p:cNvSpPr>
          <p:nvPr/>
        </p:nvSpPr>
        <p:spPr bwMode="auto">
          <a:xfrm>
            <a:off x="954212" y="1260351"/>
            <a:ext cx="8136904"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3200">
                <a:solidFill>
                  <a:srgbClr val="0D0D0D"/>
                </a:solidFill>
                <a:latin typeface="+mj-lt"/>
                <a:ea typeface="+mj-ea"/>
                <a:cs typeface="+mj-cs"/>
              </a:defRPr>
            </a:lvl1pPr>
            <a:lvl2pPr algn="l" rtl="0" eaLnBrk="1" fontAlgn="base" hangingPunct="1">
              <a:spcBef>
                <a:spcPct val="0"/>
              </a:spcBef>
              <a:spcAft>
                <a:spcPct val="0"/>
              </a:spcAft>
              <a:defRPr sz="3200">
                <a:solidFill>
                  <a:srgbClr val="0D0D0D"/>
                </a:solidFill>
                <a:latin typeface="黑体" pitchFamily="2" charset="-122"/>
                <a:ea typeface="黑体" pitchFamily="2" charset="-122"/>
              </a:defRPr>
            </a:lvl2pPr>
            <a:lvl3pPr algn="l" rtl="0" eaLnBrk="1" fontAlgn="base" hangingPunct="1">
              <a:spcBef>
                <a:spcPct val="0"/>
              </a:spcBef>
              <a:spcAft>
                <a:spcPct val="0"/>
              </a:spcAft>
              <a:defRPr sz="3200">
                <a:solidFill>
                  <a:srgbClr val="0D0D0D"/>
                </a:solidFill>
                <a:latin typeface="黑体" pitchFamily="2" charset="-122"/>
                <a:ea typeface="黑体" pitchFamily="2" charset="-122"/>
              </a:defRPr>
            </a:lvl3pPr>
            <a:lvl4pPr algn="l" rtl="0" eaLnBrk="1" fontAlgn="base" hangingPunct="1">
              <a:spcBef>
                <a:spcPct val="0"/>
              </a:spcBef>
              <a:spcAft>
                <a:spcPct val="0"/>
              </a:spcAft>
              <a:defRPr sz="3200">
                <a:solidFill>
                  <a:srgbClr val="0D0D0D"/>
                </a:solidFill>
                <a:latin typeface="黑体" pitchFamily="2" charset="-122"/>
                <a:ea typeface="黑体" pitchFamily="2" charset="-122"/>
              </a:defRPr>
            </a:lvl4pPr>
            <a:lvl5pPr algn="l" rtl="0" eaLnBrk="1" fontAlgn="base" hangingPunct="1">
              <a:spcBef>
                <a:spcPct val="0"/>
              </a:spcBef>
              <a:spcAft>
                <a:spcPct val="0"/>
              </a:spcAft>
              <a:defRPr sz="3200">
                <a:solidFill>
                  <a:srgbClr val="0D0D0D"/>
                </a:solidFill>
                <a:latin typeface="黑体" pitchFamily="2" charset="-122"/>
                <a:ea typeface="黑体" pitchFamily="2" charset="-122"/>
              </a:defRPr>
            </a:lvl5pPr>
            <a:lvl6pPr marL="457200" algn="l" rtl="0" eaLnBrk="1" fontAlgn="base" hangingPunct="1">
              <a:spcBef>
                <a:spcPct val="0"/>
              </a:spcBef>
              <a:spcAft>
                <a:spcPct val="0"/>
              </a:spcAft>
              <a:defRPr sz="3200">
                <a:solidFill>
                  <a:srgbClr val="0D0D0D"/>
                </a:solidFill>
                <a:latin typeface="黑体" pitchFamily="2" charset="-122"/>
                <a:ea typeface="黑体" pitchFamily="2" charset="-122"/>
              </a:defRPr>
            </a:lvl6pPr>
            <a:lvl7pPr marL="914400" algn="l" rtl="0" eaLnBrk="1" fontAlgn="base" hangingPunct="1">
              <a:spcBef>
                <a:spcPct val="0"/>
              </a:spcBef>
              <a:spcAft>
                <a:spcPct val="0"/>
              </a:spcAft>
              <a:defRPr sz="3200">
                <a:solidFill>
                  <a:srgbClr val="0D0D0D"/>
                </a:solidFill>
                <a:latin typeface="黑体" pitchFamily="2" charset="-122"/>
                <a:ea typeface="黑体" pitchFamily="2" charset="-122"/>
              </a:defRPr>
            </a:lvl7pPr>
            <a:lvl8pPr marL="1371600" algn="l" rtl="0" eaLnBrk="1" fontAlgn="base" hangingPunct="1">
              <a:spcBef>
                <a:spcPct val="0"/>
              </a:spcBef>
              <a:spcAft>
                <a:spcPct val="0"/>
              </a:spcAft>
              <a:defRPr sz="3200">
                <a:solidFill>
                  <a:srgbClr val="0D0D0D"/>
                </a:solidFill>
                <a:latin typeface="黑体" pitchFamily="2" charset="-122"/>
                <a:ea typeface="黑体" pitchFamily="2" charset="-122"/>
              </a:defRPr>
            </a:lvl8pPr>
            <a:lvl9pPr marL="1828800" algn="l" rtl="0" eaLnBrk="1" fontAlgn="base" hangingPunct="1">
              <a:spcBef>
                <a:spcPct val="0"/>
              </a:spcBef>
              <a:spcAft>
                <a:spcPct val="0"/>
              </a:spcAft>
              <a:defRPr sz="3200">
                <a:solidFill>
                  <a:srgbClr val="0D0D0D"/>
                </a:solidFill>
                <a:latin typeface="黑体" pitchFamily="2" charset="-122"/>
                <a:ea typeface="黑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3600" b="0" i="0" u="none" strike="noStrike" kern="0" cap="none" spc="0" normalizeH="0" baseline="0" noProof="0" dirty="0">
                <a:ln>
                  <a:noFill/>
                </a:ln>
                <a:solidFill>
                  <a:srgbClr val="FF0000"/>
                </a:solidFill>
                <a:effectLst/>
                <a:uLnTx/>
                <a:uFillTx/>
                <a:latin typeface="黑体"/>
                <a:ea typeface="隶书" panose="02010509060101010101" pitchFamily="49" charset="-122"/>
                <a:cs typeface="+mj-cs"/>
              </a:rPr>
              <a:t>道德风险</a:t>
            </a:r>
            <a:r>
              <a:rPr kumimoji="0" lang="zh-CN" altLang="en-US" sz="3600" b="0" i="0" u="none" strike="noStrike" kern="0" cap="none" spc="0" normalizeH="0" baseline="0" noProof="0" dirty="0">
                <a:ln>
                  <a:noFill/>
                </a:ln>
                <a:solidFill>
                  <a:srgbClr val="FF0000"/>
                </a:solidFill>
                <a:effectLst/>
                <a:uLnTx/>
                <a:uFillTx/>
                <a:latin typeface="黑体"/>
                <a:ea typeface="隶书" panose="02010509060101010101" pitchFamily="49" charset="-122"/>
                <a:cs typeface="+mj-cs"/>
              </a:rPr>
              <a:t>（</a:t>
            </a:r>
            <a:r>
              <a:rPr kumimoji="0" lang="en-US" altLang="zh-CN" sz="3600" b="0" i="0" u="none" strike="noStrike" kern="0" cap="none" spc="0" normalizeH="0" baseline="0" noProof="0" dirty="0">
                <a:ln>
                  <a:noFill/>
                </a:ln>
                <a:solidFill>
                  <a:srgbClr val="FF0000"/>
                </a:solidFill>
                <a:effectLst/>
                <a:uLnTx/>
                <a:uFillTx/>
                <a:latin typeface="黑体"/>
                <a:ea typeface="黑体"/>
                <a:cs typeface="+mj-cs"/>
              </a:rPr>
              <a:t>moral hazard</a:t>
            </a:r>
            <a:r>
              <a:rPr kumimoji="0" lang="en-US" altLang="zh-CN" sz="2800" b="0" i="0" u="none" strike="noStrike" kern="0" cap="none" spc="0" normalizeH="0" baseline="0" noProof="0" dirty="0">
                <a:ln>
                  <a:noFill/>
                </a:ln>
                <a:solidFill>
                  <a:srgbClr val="FF0000"/>
                </a:solidFill>
                <a:effectLst/>
                <a:uLnTx/>
                <a:uFillTx/>
                <a:latin typeface="黑体"/>
                <a:ea typeface="黑体"/>
                <a:cs typeface="+mj-cs"/>
              </a:rPr>
              <a:t> </a:t>
            </a:r>
            <a:r>
              <a:rPr kumimoji="0" lang="zh-CN" altLang="en-US" sz="2800" b="0" i="0" u="none" strike="noStrike" kern="0" cap="none" spc="0" normalizeH="0" baseline="0" noProof="0" dirty="0">
                <a:ln>
                  <a:noFill/>
                </a:ln>
                <a:solidFill>
                  <a:srgbClr val="FF0000"/>
                </a:solidFill>
                <a:effectLst/>
                <a:uLnTx/>
                <a:uFillTx/>
                <a:latin typeface="黑体"/>
                <a:ea typeface="黑体"/>
                <a:cs typeface="+mj-cs"/>
              </a:rPr>
              <a:t>）</a:t>
            </a:r>
            <a:r>
              <a:rPr kumimoji="0" lang="en-US" altLang="zh-CN" sz="2800" b="0" i="0" u="none" strike="noStrike" kern="0" cap="none" spc="0" normalizeH="0" baseline="0" noProof="0" dirty="0">
                <a:ln>
                  <a:noFill/>
                </a:ln>
                <a:solidFill>
                  <a:srgbClr val="FF0000"/>
                </a:solidFill>
                <a:effectLst/>
                <a:uLnTx/>
                <a:uFillTx/>
                <a:latin typeface="黑体"/>
                <a:ea typeface="黑体"/>
                <a:cs typeface="+mj-cs"/>
              </a:rPr>
              <a:t>--</a:t>
            </a:r>
            <a:r>
              <a:rPr kumimoji="0" lang="zh-CN" altLang="en-US" sz="2800" b="0" i="0" u="none" strike="noStrike" kern="0" cap="none" spc="0" normalizeH="0" baseline="0" noProof="0" dirty="0">
                <a:ln>
                  <a:noFill/>
                </a:ln>
                <a:solidFill>
                  <a:srgbClr val="FF0000"/>
                </a:solidFill>
                <a:effectLst/>
                <a:uLnTx/>
                <a:uFillTx/>
                <a:latin typeface="黑体"/>
                <a:ea typeface="黑体"/>
                <a:cs typeface="+mj-cs"/>
              </a:rPr>
              <a:t>机会主义</a:t>
            </a:r>
          </a:p>
        </p:txBody>
      </p:sp>
    </p:spTree>
    <p:extLst>
      <p:ext uri="{BB962C8B-B14F-4D97-AF65-F5344CB8AC3E}">
        <p14:creationId xmlns:p14="http://schemas.microsoft.com/office/powerpoint/2010/main" val="41949385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3923</TotalTime>
  <Words>954</Words>
  <Application>Microsoft Office PowerPoint</Application>
  <PresentationFormat>自定义</PresentationFormat>
  <Paragraphs>123</Paragraphs>
  <Slides>16</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黑体</vt:lpstr>
      <vt:lpstr>华文新魏</vt:lpstr>
      <vt:lpstr>楷体</vt:lpstr>
      <vt:lpstr>隶书</vt:lpstr>
      <vt:lpstr>微软雅黑</vt:lpstr>
      <vt:lpstr>Arial</vt:lpstr>
      <vt:lpstr>Calibri</vt:lpstr>
      <vt:lpstr>Tahoma</vt:lpstr>
      <vt:lpstr>Times New Roman</vt:lpstr>
      <vt:lpstr>Office 主题</vt:lpstr>
      <vt:lpstr>PowerPoint 演示文稿</vt:lpstr>
      <vt:lpstr> </vt:lpstr>
      <vt:lpstr>PowerPoint 演示文稿</vt:lpstr>
      <vt:lpstr>学习目标</vt:lpstr>
      <vt:lpstr>1. 什么是公司</vt:lpstr>
      <vt:lpstr> 企业制度的演进 </vt:lpstr>
      <vt:lpstr>2. 公司治理的经济学基础</vt:lpstr>
      <vt:lpstr>PowerPoint 演示文稿</vt:lpstr>
      <vt:lpstr>PowerPoint 演示文稿</vt:lpstr>
      <vt:lpstr>3. 公司治理的社会学基础</vt:lpstr>
      <vt:lpstr>PowerPoint 演示文稿</vt:lpstr>
      <vt:lpstr> </vt:lpstr>
      <vt:lpstr>PowerPoint 演示文稿</vt:lpstr>
      <vt:lpstr>3. 公司治理的社会学基础</vt:lpstr>
      <vt:lpstr>3. 公司治理的社会学基础</vt:lpstr>
      <vt:lpstr>PowerPoint 演示文稿</vt:lpstr>
    </vt:vector>
  </TitlesOfParts>
  <Company>番茄花园II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tina</dc:creator>
  <cp:lastModifiedBy>传有 徐</cp:lastModifiedBy>
  <cp:revision>1540</cp:revision>
  <dcterms:created xsi:type="dcterms:W3CDTF">2011-11-15T08:48:30Z</dcterms:created>
  <dcterms:modified xsi:type="dcterms:W3CDTF">2021-09-28T06:30:38Z</dcterms:modified>
</cp:coreProperties>
</file>