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50"/>
  </p:notesMasterIdLst>
  <p:sldIdLst>
    <p:sldId id="256" r:id="rId5"/>
    <p:sldId id="261" r:id="rId6"/>
    <p:sldId id="257" r:id="rId7"/>
    <p:sldId id="277" r:id="rId8"/>
    <p:sldId id="258" r:id="rId9"/>
    <p:sldId id="312" r:id="rId10"/>
    <p:sldId id="313" r:id="rId11"/>
    <p:sldId id="314" r:id="rId12"/>
    <p:sldId id="315" r:id="rId13"/>
    <p:sldId id="316" r:id="rId14"/>
    <p:sldId id="318" r:id="rId15"/>
    <p:sldId id="317" r:id="rId16"/>
    <p:sldId id="319" r:id="rId17"/>
    <p:sldId id="320" r:id="rId18"/>
    <p:sldId id="321" r:id="rId19"/>
    <p:sldId id="322" r:id="rId20"/>
    <p:sldId id="323" r:id="rId21"/>
    <p:sldId id="324" r:id="rId22"/>
    <p:sldId id="325" r:id="rId23"/>
    <p:sldId id="326" r:id="rId24"/>
    <p:sldId id="327" r:id="rId25"/>
    <p:sldId id="328" r:id="rId26"/>
    <p:sldId id="329" r:id="rId27"/>
    <p:sldId id="331" r:id="rId28"/>
    <p:sldId id="330" r:id="rId29"/>
    <p:sldId id="332" r:id="rId30"/>
    <p:sldId id="333" r:id="rId31"/>
    <p:sldId id="334" r:id="rId32"/>
    <p:sldId id="336" r:id="rId33"/>
    <p:sldId id="335"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11" r:id="rId48"/>
    <p:sldId id="273" r:id="rId4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8021436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9.1.4</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无领导小组讨论的优缺点分析</a:t>
            </a:r>
          </a:p>
        </p:txBody>
      </p:sp>
      <p:graphicFrame>
        <p:nvGraphicFramePr>
          <p:cNvPr id="2" name="表格 1"/>
          <p:cNvGraphicFramePr>
            <a:graphicFrameLocks noGrp="1"/>
          </p:cNvGraphicFramePr>
          <p:nvPr>
            <p:extLst>
              <p:ext uri="{D42A27DB-BD31-4B8C-83A1-F6EECF244321}">
                <p14:modId xmlns:p14="http://schemas.microsoft.com/office/powerpoint/2010/main" val="1618581976"/>
              </p:ext>
            </p:extLst>
          </p:nvPr>
        </p:nvGraphicFramePr>
        <p:xfrm>
          <a:off x="423746" y="1794101"/>
          <a:ext cx="8229600" cy="2976019"/>
        </p:xfrm>
        <a:graphic>
          <a:graphicData uri="http://schemas.openxmlformats.org/drawingml/2006/table">
            <a:tbl>
              <a:tblPr firstRow="1" firstCol="1" bandRow="1">
                <a:tableStyleId>{5C22544A-7EE6-4342-B048-85BDC9FD1C3A}</a:tableStyleId>
              </a:tblPr>
              <a:tblGrid>
                <a:gridCol w="2918188">
                  <a:extLst>
                    <a:ext uri="{9D8B030D-6E8A-4147-A177-3AD203B41FA5}">
                      <a16:colId xmlns:a16="http://schemas.microsoft.com/office/drawing/2014/main" val="20000"/>
                    </a:ext>
                  </a:extLst>
                </a:gridCol>
                <a:gridCol w="5311412">
                  <a:extLst>
                    <a:ext uri="{9D8B030D-6E8A-4147-A177-3AD203B41FA5}">
                      <a16:colId xmlns:a16="http://schemas.microsoft.com/office/drawing/2014/main" val="20001"/>
                    </a:ext>
                  </a:extLst>
                </a:gridCol>
              </a:tblGrid>
              <a:tr h="415699">
                <a:tc>
                  <a:txBody>
                    <a:bodyPr/>
                    <a:lstStyle/>
                    <a:p>
                      <a:pPr algn="ctr">
                        <a:lnSpc>
                          <a:spcPct val="100000"/>
                        </a:lnSpc>
                        <a:spcAft>
                          <a:spcPts val="0"/>
                        </a:spcAft>
                      </a:pPr>
                      <a:r>
                        <a:rPr lang="zh-CN" sz="1400">
                          <a:effectLst/>
                        </a:rPr>
                        <a:t>难点</a:t>
                      </a:r>
                      <a:endParaRPr lang="zh-CN" sz="18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解决方案</a:t>
                      </a:r>
                      <a:endParaRPr lang="zh-CN" sz="18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400">
                          <a:effectLst/>
                        </a:rPr>
                        <a:t>制定评分标准和评分均较为困难</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050">
                          <a:effectLst/>
                        </a:rPr>
                        <a:t>●</a:t>
                      </a:r>
                      <a:r>
                        <a:rPr lang="zh-CN" sz="1400">
                          <a:effectLst/>
                        </a:rPr>
                        <a:t> 可考虑引入能力特征模型或评估模型</a:t>
                      </a:r>
                      <a:endParaRPr lang="zh-CN" sz="1800">
                        <a:effectLst/>
                      </a:endParaRPr>
                    </a:p>
                    <a:p>
                      <a:pPr algn="ctr">
                        <a:lnSpc>
                          <a:spcPct val="100000"/>
                        </a:lnSpc>
                        <a:spcAft>
                          <a:spcPts val="0"/>
                        </a:spcAft>
                      </a:pPr>
                      <a:r>
                        <a:rPr lang="zh-CN" sz="1050">
                          <a:effectLst/>
                        </a:rPr>
                        <a:t>●</a:t>
                      </a:r>
                      <a:r>
                        <a:rPr lang="zh-CN" sz="1400">
                          <a:effectLst/>
                        </a:rPr>
                        <a:t> 评价内容行为化</a:t>
                      </a:r>
                      <a:endParaRPr lang="zh-CN" sz="1800">
                        <a:effectLst/>
                      </a:endParaRPr>
                    </a:p>
                    <a:p>
                      <a:pPr algn="ctr">
                        <a:lnSpc>
                          <a:spcPct val="100000"/>
                        </a:lnSpc>
                        <a:spcAft>
                          <a:spcPts val="0"/>
                        </a:spcAft>
                      </a:pPr>
                      <a:r>
                        <a:rPr lang="zh-CN" sz="1050">
                          <a:effectLst/>
                        </a:rPr>
                        <a:t>●</a:t>
                      </a:r>
                      <a:r>
                        <a:rPr lang="zh-CN" sz="1400">
                          <a:effectLst/>
                        </a:rPr>
                        <a:t> 先定性（分等级），后定量（打分数）</a:t>
                      </a:r>
                      <a:endParaRPr lang="zh-CN" sz="18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400">
                          <a:effectLst/>
                        </a:rPr>
                        <a:t>对评委的要求很高</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050">
                          <a:effectLst/>
                        </a:rPr>
                        <a:t>●</a:t>
                      </a:r>
                      <a:r>
                        <a:rPr lang="zh-CN" sz="1400">
                          <a:effectLst/>
                        </a:rPr>
                        <a:t> 对评委进行培训，统一评分标准</a:t>
                      </a:r>
                      <a:endParaRPr lang="zh-CN" sz="1800">
                        <a:effectLst/>
                      </a:endParaRPr>
                    </a:p>
                    <a:p>
                      <a:pPr algn="ctr">
                        <a:lnSpc>
                          <a:spcPct val="100000"/>
                        </a:lnSpc>
                        <a:spcAft>
                          <a:spcPts val="0"/>
                        </a:spcAft>
                      </a:pPr>
                      <a:r>
                        <a:rPr lang="zh-CN" sz="1050">
                          <a:effectLst/>
                        </a:rPr>
                        <a:t>●</a:t>
                      </a:r>
                      <a:r>
                        <a:rPr lang="zh-CN" sz="1400">
                          <a:effectLst/>
                        </a:rPr>
                        <a:t> 多人评价，减少主观性</a:t>
                      </a:r>
                      <a:endParaRPr lang="zh-CN" sz="1800">
                        <a:effectLst/>
                      </a:endParaRPr>
                    </a:p>
                    <a:p>
                      <a:pPr algn="ctr">
                        <a:lnSpc>
                          <a:spcPct val="100000"/>
                        </a:lnSpc>
                        <a:spcAft>
                          <a:spcPts val="0"/>
                        </a:spcAft>
                      </a:pPr>
                      <a:r>
                        <a:rPr lang="zh-CN" sz="1050">
                          <a:effectLst/>
                        </a:rPr>
                        <a:t>●</a:t>
                      </a:r>
                      <a:r>
                        <a:rPr lang="zh-CN" sz="1400">
                          <a:effectLst/>
                        </a:rPr>
                        <a:t> 全程录像，便于回顾和研讨</a:t>
                      </a:r>
                      <a:endParaRPr lang="zh-CN" sz="1800">
                        <a:effectLst/>
                      </a:endParaRPr>
                    </a:p>
                    <a:p>
                      <a:pPr algn="ctr">
                        <a:lnSpc>
                          <a:spcPct val="100000"/>
                        </a:lnSpc>
                        <a:spcAft>
                          <a:spcPts val="0"/>
                        </a:spcAft>
                      </a:pPr>
                      <a:r>
                        <a:rPr lang="zh-CN" sz="1050">
                          <a:effectLst/>
                        </a:rPr>
                        <a:t>●</a:t>
                      </a:r>
                      <a:r>
                        <a:rPr lang="zh-CN" sz="1400">
                          <a:effectLst/>
                        </a:rPr>
                        <a:t> 可考虑引入第三方专业测评咨询机构</a:t>
                      </a:r>
                      <a:endParaRPr lang="zh-CN" sz="18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400">
                          <a:effectLst/>
                        </a:rPr>
                        <a:t>对讨论题目的要求高</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050">
                          <a:effectLst/>
                        </a:rPr>
                        <a:t>●</a:t>
                      </a:r>
                      <a:r>
                        <a:rPr lang="zh-CN" sz="1400">
                          <a:effectLst/>
                        </a:rPr>
                        <a:t> 基于测评目的，进行有针对性的开发</a:t>
                      </a:r>
                      <a:endParaRPr lang="zh-CN" sz="1800">
                        <a:effectLst/>
                      </a:endParaRPr>
                    </a:p>
                    <a:p>
                      <a:pPr algn="ctr">
                        <a:lnSpc>
                          <a:spcPct val="100000"/>
                        </a:lnSpc>
                        <a:spcAft>
                          <a:spcPts val="0"/>
                        </a:spcAft>
                      </a:pPr>
                      <a:r>
                        <a:rPr lang="zh-CN" sz="1050">
                          <a:effectLst/>
                        </a:rPr>
                        <a:t>●</a:t>
                      </a:r>
                      <a:r>
                        <a:rPr lang="zh-CN" sz="1400">
                          <a:effectLst/>
                        </a:rPr>
                        <a:t> 反复对题目进行讨论和修订</a:t>
                      </a:r>
                      <a:endParaRPr lang="zh-CN" sz="18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400">
                          <a:effectLst/>
                        </a:rPr>
                        <a:t>被测者的表现受同组其他成员的影响</a:t>
                      </a:r>
                      <a:endParaRPr lang="zh-CN" sz="18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050" dirty="0">
                          <a:effectLst/>
                        </a:rPr>
                        <a:t>●</a:t>
                      </a:r>
                      <a:r>
                        <a:rPr lang="zh-CN" sz="1400" dirty="0">
                          <a:effectLst/>
                        </a:rPr>
                        <a:t> 了解被测者的基本情况</a:t>
                      </a:r>
                      <a:endParaRPr lang="zh-CN" sz="1800" dirty="0">
                        <a:effectLst/>
                      </a:endParaRPr>
                    </a:p>
                    <a:p>
                      <a:pPr algn="ctr">
                        <a:lnSpc>
                          <a:spcPct val="100000"/>
                        </a:lnSpc>
                        <a:spcAft>
                          <a:spcPts val="0"/>
                        </a:spcAft>
                      </a:pPr>
                      <a:r>
                        <a:rPr lang="zh-CN" sz="1050" dirty="0">
                          <a:effectLst/>
                        </a:rPr>
                        <a:t>●</a:t>
                      </a:r>
                      <a:r>
                        <a:rPr lang="zh-CN" sz="1400" dirty="0">
                          <a:effectLst/>
                        </a:rPr>
                        <a:t> 基于测评目的，认真思考和设定无领导小组讨论的分组原则</a:t>
                      </a:r>
                      <a:endParaRPr lang="zh-CN" sz="1800" dirty="0">
                        <a:effectLst/>
                      </a:endParaRPr>
                    </a:p>
                    <a:p>
                      <a:pPr algn="ctr">
                        <a:lnSpc>
                          <a:spcPct val="100000"/>
                        </a:lnSpc>
                        <a:spcAft>
                          <a:spcPts val="0"/>
                        </a:spcAft>
                      </a:pPr>
                      <a:r>
                        <a:rPr lang="zh-CN" sz="1050" dirty="0">
                          <a:effectLst/>
                        </a:rPr>
                        <a:t>●</a:t>
                      </a:r>
                      <a:r>
                        <a:rPr lang="zh-CN" sz="1400" dirty="0">
                          <a:effectLst/>
                        </a:rPr>
                        <a:t> 结合其他测评方法，进行综合评价</a:t>
                      </a:r>
                      <a:endParaRPr lang="zh-CN" sz="18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3647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无领导小组讨论的题目</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无领导小组讨论的组织与实施</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39875218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开放式问题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顾名思义，开放式问题的思路比较宽泛，没有明确的标准答案。这种问题主要考察被测者的思路是否清晰，是否有新的观点和建议。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开放式问题对于评委来说容易出题，但是不容易对被测者进行评价。此类问题不太容易引起被测者之间的争辩，所考察被测者的能力范围较为有限。</a:t>
            </a:r>
          </a:p>
        </p:txBody>
      </p:sp>
    </p:spTree>
    <p:extLst>
      <p:ext uri="{BB962C8B-B14F-4D97-AF65-F5344CB8AC3E}">
        <p14:creationId xmlns:p14="http://schemas.microsoft.com/office/powerpoint/2010/main" val="92656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多项选择问题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此类问题是让被测者在多种备选答案中选择有效的几种或对备选答案的重要性进行排序，主要考察被测者分析问题实质、抓住问题本质方面的能力。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对于评分者来说，比较难出题目，但对于评价被测者各个方面的能力和人格特质比较有利。</a:t>
            </a:r>
          </a:p>
        </p:txBody>
      </p:sp>
    </p:spTree>
    <p:extLst>
      <p:ext uri="{BB962C8B-B14F-4D97-AF65-F5344CB8AC3E}">
        <p14:creationId xmlns:p14="http://schemas.microsoft.com/office/powerpoint/2010/main" val="147021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两难问题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两难问题是指让被测者在两个没有明显优劣之分的选项中选择一个，这两个选项具有同等程度的利弊，不能直观地看出一个选项比另一个选项更好。主要考察被测者的分析能力、语言表达能力以及说服能力等。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因此，这类问题可以引发充分的辩论，对于编制者而言出题也较为容易。</a:t>
            </a:r>
          </a:p>
        </p:txBody>
      </p:sp>
    </p:spTree>
    <p:extLst>
      <p:ext uri="{BB962C8B-B14F-4D97-AF65-F5344CB8AC3E}">
        <p14:creationId xmlns:p14="http://schemas.microsoft.com/office/powerpoint/2010/main" val="3421734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操作性问题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操作性问题是让被测者利用给定的材料和工具设计出指定的物体。</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这类问题考察的是被测者的主动性、团队合作能力以及在团队中的角色等。</a:t>
            </a:r>
          </a:p>
        </p:txBody>
      </p:sp>
    </p:spTree>
    <p:extLst>
      <p:ext uri="{BB962C8B-B14F-4D97-AF65-F5344CB8AC3E}">
        <p14:creationId xmlns:p14="http://schemas.microsoft.com/office/powerpoint/2010/main" val="322441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资源争夺问题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资源争夺问题是指在资源有限的情况下，让处于同等地位的被测者进行资源的分配，考官一般会给每个被测者分配一定的角色，模拟现实的场景。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此类问题主要考察被测者的语言表达能力、分析能力、判断能力、发言的积极性和反应的灵敏性等。</a:t>
            </a:r>
          </a:p>
        </p:txBody>
      </p:sp>
    </p:spTree>
    <p:extLst>
      <p:ext uri="{BB962C8B-B14F-4D97-AF65-F5344CB8AC3E}">
        <p14:creationId xmlns:p14="http://schemas.microsoft.com/office/powerpoint/2010/main" val="232654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无领导小组讨论题目的类型</a:t>
            </a:r>
          </a:p>
        </p:txBody>
      </p:sp>
      <p:graphicFrame>
        <p:nvGraphicFramePr>
          <p:cNvPr id="2" name="表格 1"/>
          <p:cNvGraphicFramePr>
            <a:graphicFrameLocks noGrp="1"/>
          </p:cNvGraphicFramePr>
          <p:nvPr>
            <p:extLst>
              <p:ext uri="{D42A27DB-BD31-4B8C-83A1-F6EECF244321}">
                <p14:modId xmlns:p14="http://schemas.microsoft.com/office/powerpoint/2010/main" val="2734633703"/>
              </p:ext>
            </p:extLst>
          </p:nvPr>
        </p:nvGraphicFramePr>
        <p:xfrm>
          <a:off x="457200" y="1692502"/>
          <a:ext cx="8229600" cy="2949167"/>
        </p:xfrm>
        <a:graphic>
          <a:graphicData uri="http://schemas.openxmlformats.org/drawingml/2006/table">
            <a:tbl>
              <a:tblPr firstRow="1" firstCol="1" bandRow="1">
                <a:tableStyleId>{5C22544A-7EE6-4342-B048-85BDC9FD1C3A}</a:tableStyleId>
              </a:tblPr>
              <a:tblGrid>
                <a:gridCol w="935721">
                  <a:extLst>
                    <a:ext uri="{9D8B030D-6E8A-4147-A177-3AD203B41FA5}">
                      <a16:colId xmlns:a16="http://schemas.microsoft.com/office/drawing/2014/main" val="20000"/>
                    </a:ext>
                  </a:extLst>
                </a:gridCol>
                <a:gridCol w="1748674">
                  <a:extLst>
                    <a:ext uri="{9D8B030D-6E8A-4147-A177-3AD203B41FA5}">
                      <a16:colId xmlns:a16="http://schemas.microsoft.com/office/drawing/2014/main" val="20001"/>
                    </a:ext>
                  </a:extLst>
                </a:gridCol>
                <a:gridCol w="1748674">
                  <a:extLst>
                    <a:ext uri="{9D8B030D-6E8A-4147-A177-3AD203B41FA5}">
                      <a16:colId xmlns:a16="http://schemas.microsoft.com/office/drawing/2014/main" val="20002"/>
                    </a:ext>
                  </a:extLst>
                </a:gridCol>
                <a:gridCol w="1748674">
                  <a:extLst>
                    <a:ext uri="{9D8B030D-6E8A-4147-A177-3AD203B41FA5}">
                      <a16:colId xmlns:a16="http://schemas.microsoft.com/office/drawing/2014/main" val="20003"/>
                    </a:ext>
                  </a:extLst>
                </a:gridCol>
                <a:gridCol w="2047857">
                  <a:extLst>
                    <a:ext uri="{9D8B030D-6E8A-4147-A177-3AD203B41FA5}">
                      <a16:colId xmlns:a16="http://schemas.microsoft.com/office/drawing/2014/main" val="20004"/>
                    </a:ext>
                  </a:extLst>
                </a:gridCol>
              </a:tblGrid>
              <a:tr h="266927">
                <a:tc>
                  <a:txBody>
                    <a:bodyPr/>
                    <a:lstStyle/>
                    <a:p>
                      <a:pPr algn="ctr">
                        <a:lnSpc>
                          <a:spcPct val="100000"/>
                        </a:lnSpc>
                        <a:spcAft>
                          <a:spcPts val="0"/>
                        </a:spcAft>
                      </a:pPr>
                      <a:r>
                        <a:rPr lang="zh-CN" sz="1100">
                          <a:effectLst/>
                        </a:rPr>
                        <a:t>问题类型</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定义</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考察要点</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举例</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特点</a:t>
                      </a:r>
                      <a:endParaRPr lang="zh-CN" sz="14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a:txBody>
                    <a:bodyPr/>
                    <a:lstStyle/>
                    <a:p>
                      <a:pPr algn="ctr">
                        <a:lnSpc>
                          <a:spcPct val="100000"/>
                        </a:lnSpc>
                        <a:spcAft>
                          <a:spcPts val="0"/>
                        </a:spcAft>
                      </a:pPr>
                      <a:r>
                        <a:rPr lang="zh-CN" sz="1100">
                          <a:effectLst/>
                        </a:rPr>
                        <a:t>开放式</a:t>
                      </a:r>
                      <a:endParaRPr lang="zh-CN" sz="1400">
                        <a:effectLst/>
                      </a:endParaRPr>
                    </a:p>
                    <a:p>
                      <a:pPr algn="ctr">
                        <a:lnSpc>
                          <a:spcPct val="100000"/>
                        </a:lnSpc>
                        <a:spcAft>
                          <a:spcPts val="0"/>
                        </a:spcAft>
                      </a:pPr>
                      <a:r>
                        <a:rPr lang="zh-CN" sz="1100">
                          <a:effectLst/>
                        </a:rPr>
                        <a:t>问题</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答案的范围可以很广、很宽，没有固定答案</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全面性、针对性、思路是否清晰、是否有新见解</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你认为什么样的领导是好领导</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100">
                          <a:effectLst/>
                        </a:rPr>
                        <a:t>1.</a:t>
                      </a:r>
                      <a:r>
                        <a:rPr lang="zh-CN" sz="1100">
                          <a:effectLst/>
                        </a:rPr>
                        <a:t>容易出题</a:t>
                      </a:r>
                      <a:endParaRPr lang="zh-CN" sz="1400">
                        <a:effectLst/>
                      </a:endParaRPr>
                    </a:p>
                    <a:p>
                      <a:pPr algn="ctr">
                        <a:lnSpc>
                          <a:spcPct val="100000"/>
                        </a:lnSpc>
                        <a:spcAft>
                          <a:spcPts val="0"/>
                        </a:spcAft>
                      </a:pPr>
                      <a:r>
                        <a:rPr lang="en-US" sz="1100">
                          <a:effectLst/>
                        </a:rPr>
                        <a:t>2.</a:t>
                      </a:r>
                      <a:r>
                        <a:rPr lang="zh-CN" sz="1100">
                          <a:effectLst/>
                        </a:rPr>
                        <a:t>不太容易引起被测者之间的争辩</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1"/>
                  </a:ext>
                </a:extLst>
              </a:tr>
              <a:tr h="0">
                <a:tc>
                  <a:txBody>
                    <a:bodyPr/>
                    <a:lstStyle/>
                    <a:p>
                      <a:pPr algn="ctr">
                        <a:lnSpc>
                          <a:spcPct val="100000"/>
                        </a:lnSpc>
                        <a:spcAft>
                          <a:spcPts val="0"/>
                        </a:spcAft>
                      </a:pPr>
                      <a:r>
                        <a:rPr lang="zh-CN" sz="1100">
                          <a:effectLst/>
                        </a:rPr>
                        <a:t>两难</a:t>
                      </a:r>
                      <a:endParaRPr lang="zh-CN" sz="1400">
                        <a:effectLst/>
                      </a:endParaRPr>
                    </a:p>
                    <a:p>
                      <a:pPr algn="ctr">
                        <a:lnSpc>
                          <a:spcPct val="100000"/>
                        </a:lnSpc>
                        <a:spcAft>
                          <a:spcPts val="0"/>
                        </a:spcAft>
                      </a:pPr>
                      <a:r>
                        <a:rPr lang="zh-CN" sz="1100">
                          <a:effectLst/>
                        </a:rPr>
                        <a:t>问题</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在两个各有利弊的选项中选择一个</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分析能力、语言表达能力以及说服力</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你认为以工作为导向的领导是好领导，还是以人为导向的领导是好领导</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100">
                          <a:effectLst/>
                        </a:rPr>
                        <a:t>1.</a:t>
                      </a:r>
                      <a:r>
                        <a:rPr lang="zh-CN" sz="1100">
                          <a:effectLst/>
                        </a:rPr>
                        <a:t>编制题目比较方便</a:t>
                      </a:r>
                      <a:endParaRPr lang="zh-CN" sz="1400">
                        <a:effectLst/>
                      </a:endParaRPr>
                    </a:p>
                    <a:p>
                      <a:pPr algn="ctr">
                        <a:lnSpc>
                          <a:spcPct val="100000"/>
                        </a:lnSpc>
                        <a:spcAft>
                          <a:spcPts val="0"/>
                        </a:spcAft>
                      </a:pPr>
                      <a:r>
                        <a:rPr lang="en-US" sz="1100">
                          <a:effectLst/>
                        </a:rPr>
                        <a:t>2.</a:t>
                      </a:r>
                      <a:r>
                        <a:rPr lang="zh-CN" sz="1100">
                          <a:effectLst/>
                        </a:rPr>
                        <a:t>可以引起争辩</a:t>
                      </a:r>
                      <a:endParaRPr lang="zh-CN" sz="1400">
                        <a:effectLst/>
                      </a:endParaRPr>
                    </a:p>
                    <a:p>
                      <a:pPr algn="ctr">
                        <a:lnSpc>
                          <a:spcPct val="100000"/>
                        </a:lnSpc>
                        <a:spcAft>
                          <a:spcPts val="0"/>
                        </a:spcAft>
                      </a:pPr>
                      <a:r>
                        <a:rPr lang="en-US" sz="1100">
                          <a:effectLst/>
                        </a:rPr>
                        <a:t>3.</a:t>
                      </a:r>
                      <a:r>
                        <a:rPr lang="zh-CN" sz="1100">
                          <a:effectLst/>
                        </a:rPr>
                        <a:t>两个选项要保持均衡</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2"/>
                  </a:ext>
                </a:extLst>
              </a:tr>
              <a:tr h="0">
                <a:tc>
                  <a:txBody>
                    <a:bodyPr/>
                    <a:lstStyle/>
                    <a:p>
                      <a:pPr algn="ctr">
                        <a:lnSpc>
                          <a:spcPct val="100000"/>
                        </a:lnSpc>
                        <a:spcAft>
                          <a:spcPts val="0"/>
                        </a:spcAft>
                      </a:pPr>
                      <a:r>
                        <a:rPr lang="zh-CN" sz="1100">
                          <a:effectLst/>
                        </a:rPr>
                        <a:t>多项选择</a:t>
                      </a:r>
                      <a:endParaRPr lang="zh-CN" sz="1400">
                        <a:effectLst/>
                      </a:endParaRPr>
                    </a:p>
                    <a:p>
                      <a:pPr algn="ctr">
                        <a:lnSpc>
                          <a:spcPct val="100000"/>
                        </a:lnSpc>
                        <a:spcAft>
                          <a:spcPts val="0"/>
                        </a:spcAft>
                      </a:pPr>
                      <a:r>
                        <a:rPr lang="zh-CN" sz="1100">
                          <a:effectLst/>
                        </a:rPr>
                        <a:t>问题</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多种备选答案中选择有效的几种或对备选答案的重要性进行排序</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分析问题实质、抓住问题本质的能力</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某信息中心收集</a:t>
                      </a:r>
                      <a:r>
                        <a:rPr lang="en-US" sz="1100">
                          <a:effectLst/>
                        </a:rPr>
                        <a:t>20</a:t>
                      </a:r>
                      <a:r>
                        <a:rPr lang="zh-CN" sz="1100">
                          <a:effectLst/>
                        </a:rPr>
                        <a:t>条信息，只能上报</a:t>
                      </a:r>
                      <a:r>
                        <a:rPr lang="en-US" sz="1100">
                          <a:effectLst/>
                        </a:rPr>
                        <a:t>8</a:t>
                      </a:r>
                      <a:r>
                        <a:rPr lang="zh-CN" sz="1100">
                          <a:effectLst/>
                        </a:rPr>
                        <a:t>条，请讨论出结果</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100">
                          <a:effectLst/>
                        </a:rPr>
                        <a:t>1.</a:t>
                      </a:r>
                      <a:r>
                        <a:rPr lang="zh-CN" sz="1100">
                          <a:effectLst/>
                        </a:rPr>
                        <a:t>难以编制题目</a:t>
                      </a:r>
                      <a:endParaRPr lang="zh-CN" sz="1400">
                        <a:effectLst/>
                      </a:endParaRPr>
                    </a:p>
                    <a:p>
                      <a:pPr algn="ctr">
                        <a:lnSpc>
                          <a:spcPct val="100000"/>
                        </a:lnSpc>
                        <a:spcAft>
                          <a:spcPts val="0"/>
                        </a:spcAft>
                      </a:pPr>
                      <a:r>
                        <a:rPr lang="en-US" sz="1100">
                          <a:effectLst/>
                        </a:rPr>
                        <a:t>2.</a:t>
                      </a:r>
                      <a:r>
                        <a:rPr lang="zh-CN" sz="1100">
                          <a:effectLst/>
                        </a:rPr>
                        <a:t>较容易形成争辩</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3"/>
                  </a:ext>
                </a:extLst>
              </a:tr>
              <a:tr h="0">
                <a:tc>
                  <a:txBody>
                    <a:bodyPr/>
                    <a:lstStyle/>
                    <a:p>
                      <a:pPr algn="ctr">
                        <a:lnSpc>
                          <a:spcPct val="100000"/>
                        </a:lnSpc>
                        <a:spcAft>
                          <a:spcPts val="0"/>
                        </a:spcAft>
                      </a:pPr>
                      <a:r>
                        <a:rPr lang="zh-CN" sz="1100">
                          <a:effectLst/>
                        </a:rPr>
                        <a:t>操作性</a:t>
                      </a:r>
                      <a:endParaRPr lang="zh-CN" sz="1400">
                        <a:effectLst/>
                      </a:endParaRPr>
                    </a:p>
                    <a:p>
                      <a:pPr algn="ctr">
                        <a:lnSpc>
                          <a:spcPct val="100000"/>
                        </a:lnSpc>
                        <a:spcAft>
                          <a:spcPts val="0"/>
                        </a:spcAft>
                      </a:pPr>
                      <a:r>
                        <a:rPr lang="zh-CN" sz="1100">
                          <a:effectLst/>
                        </a:rPr>
                        <a:t>问题</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给被测者一些材料、工具或者道具，设计出一个或一些由考官指定的物体</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主动性、团队合作能力以及在实际操作任务中所充当的角色</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给被测者一些材料，要求他们相互配合，构建一座铁塔或者楼房的模型</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100">
                          <a:effectLst/>
                        </a:rPr>
                        <a:t>1.</a:t>
                      </a:r>
                      <a:r>
                        <a:rPr lang="zh-CN" sz="1100">
                          <a:effectLst/>
                        </a:rPr>
                        <a:t>主要考察操作能力</a:t>
                      </a:r>
                      <a:endParaRPr lang="zh-CN" sz="1400">
                        <a:effectLst/>
                      </a:endParaRPr>
                    </a:p>
                    <a:p>
                      <a:pPr algn="ctr">
                        <a:lnSpc>
                          <a:spcPct val="100000"/>
                        </a:lnSpc>
                        <a:spcAft>
                          <a:spcPts val="0"/>
                        </a:spcAft>
                      </a:pPr>
                      <a:r>
                        <a:rPr lang="en-US" sz="1100">
                          <a:effectLst/>
                        </a:rPr>
                        <a:t>2.</a:t>
                      </a:r>
                      <a:r>
                        <a:rPr lang="zh-CN" sz="1100">
                          <a:effectLst/>
                        </a:rPr>
                        <a:t>不太容易引起争辩</a:t>
                      </a:r>
                      <a:endParaRPr lang="zh-CN" sz="1400">
                        <a:effectLst/>
                      </a:endParaRPr>
                    </a:p>
                    <a:p>
                      <a:pPr algn="ctr">
                        <a:lnSpc>
                          <a:spcPct val="100000"/>
                        </a:lnSpc>
                        <a:spcAft>
                          <a:spcPts val="0"/>
                        </a:spcAft>
                      </a:pPr>
                      <a:r>
                        <a:rPr lang="en-US" sz="1100">
                          <a:effectLst/>
                        </a:rPr>
                        <a:t>3.</a:t>
                      </a:r>
                      <a:r>
                        <a:rPr lang="zh-CN" sz="1100">
                          <a:effectLst/>
                        </a:rPr>
                        <a:t>对考官和题目的要求比较高</a:t>
                      </a:r>
                      <a:endParaRPr lang="zh-CN" sz="140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4"/>
                  </a:ext>
                </a:extLst>
              </a:tr>
              <a:tr h="0">
                <a:tc>
                  <a:txBody>
                    <a:bodyPr/>
                    <a:lstStyle/>
                    <a:p>
                      <a:pPr algn="ctr">
                        <a:lnSpc>
                          <a:spcPct val="100000"/>
                        </a:lnSpc>
                        <a:spcAft>
                          <a:spcPts val="0"/>
                        </a:spcAft>
                      </a:pPr>
                      <a:r>
                        <a:rPr lang="zh-CN" sz="1100">
                          <a:effectLst/>
                        </a:rPr>
                        <a:t>资源争夺</a:t>
                      </a:r>
                      <a:endParaRPr lang="zh-CN" sz="1400">
                        <a:effectLst/>
                      </a:endParaRPr>
                    </a:p>
                    <a:p>
                      <a:pPr algn="ctr">
                        <a:lnSpc>
                          <a:spcPct val="100000"/>
                        </a:lnSpc>
                        <a:spcAft>
                          <a:spcPts val="0"/>
                        </a:spcAft>
                      </a:pPr>
                      <a:r>
                        <a:rPr lang="zh-CN" sz="1100">
                          <a:effectLst/>
                        </a:rPr>
                        <a:t>问题</a:t>
                      </a:r>
                      <a:endParaRPr lang="zh-CN" sz="14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100">
                          <a:effectLst/>
                        </a:rPr>
                        <a:t>适用于指定角色的无领导小组讨论，让处于同等地位的被测者就有限的资源进行分配</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语言表达能力、分析能力、概括或总结能力，发言的积极性和反应的灵敏性、组织协调能力等</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100">
                          <a:effectLst/>
                        </a:rPr>
                        <a:t>让被测者担当各个分部门的经理，并就有限数量的资金进行分配</a:t>
                      </a:r>
                      <a:endParaRPr lang="zh-CN" sz="14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en-US" sz="1100" dirty="0">
                          <a:effectLst/>
                        </a:rPr>
                        <a:t>1.</a:t>
                      </a:r>
                      <a:r>
                        <a:rPr lang="zh-CN" sz="1100" dirty="0">
                          <a:effectLst/>
                        </a:rPr>
                        <a:t>可以引起被测者的充分辩论</a:t>
                      </a:r>
                      <a:endParaRPr lang="zh-CN" sz="1400" dirty="0">
                        <a:effectLst/>
                      </a:endParaRPr>
                    </a:p>
                    <a:p>
                      <a:pPr algn="ctr">
                        <a:lnSpc>
                          <a:spcPct val="100000"/>
                        </a:lnSpc>
                        <a:spcAft>
                          <a:spcPts val="0"/>
                        </a:spcAft>
                      </a:pPr>
                      <a:r>
                        <a:rPr lang="en-US" sz="1100" dirty="0">
                          <a:effectLst/>
                        </a:rPr>
                        <a:t>2.</a:t>
                      </a:r>
                      <a:r>
                        <a:rPr lang="zh-CN" sz="1100" dirty="0">
                          <a:effectLst/>
                        </a:rPr>
                        <a:t>对讨论题的要求较高</a:t>
                      </a:r>
                      <a:endParaRPr lang="zh-CN" sz="1400" dirty="0">
                        <a:effectLst/>
                      </a:endParaRPr>
                    </a:p>
                    <a:p>
                      <a:pPr algn="ctr">
                        <a:lnSpc>
                          <a:spcPct val="100000"/>
                        </a:lnSpc>
                        <a:spcAft>
                          <a:spcPts val="0"/>
                        </a:spcAft>
                      </a:pPr>
                      <a:r>
                        <a:rPr lang="en-US" sz="1100" dirty="0">
                          <a:effectLst/>
                        </a:rPr>
                        <a:t>3.</a:t>
                      </a:r>
                      <a:r>
                        <a:rPr lang="zh-CN" sz="1100" dirty="0">
                          <a:effectLst/>
                        </a:rPr>
                        <a:t>要保证角色之间的均衡性</a:t>
                      </a:r>
                      <a:endParaRPr lang="zh-CN" sz="1400" dirty="0">
                        <a:solidFill>
                          <a:srgbClr val="000000"/>
                        </a:solidFill>
                        <a:effectLst/>
                        <a:latin typeface="NEU-BZ-S92"/>
                        <a:ea typeface="方正书宋_GBK"/>
                        <a:cs typeface="Times New Roman"/>
                      </a:endParaRPr>
                    </a:p>
                  </a:txBody>
                  <a:tcPr marL="57150" marR="5715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2116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无领导小组讨论题目的获取方式</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网络下载</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企业采用此种方法可以大大减少招聘成本。但是此种方法存在的问题是网络上资源良莠不齐，需要花费较多的时间、精力来进行挑选和甄别。另外，网络资源相对开放，被测者有可能提前准备了相应的题目，造成测验的不公平。</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此方式适用于严格控制招聘成本的中小企业。</a:t>
            </a:r>
          </a:p>
        </p:txBody>
      </p:sp>
    </p:spTree>
    <p:extLst>
      <p:ext uri="{BB962C8B-B14F-4D97-AF65-F5344CB8AC3E}">
        <p14:creationId xmlns:p14="http://schemas.microsoft.com/office/powerpoint/2010/main" val="293502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无领导小组讨论题目的获取方式</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自主设计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根据目标职位的特点和胜任特征，用人单位可以依靠自己的力量或者求助于外部力量开发出一套适合自身组织特点的无领导小组讨论题库。</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但是此方式比较费时，成本也高，比较适用于有实力的大企业。</a:t>
            </a:r>
          </a:p>
        </p:txBody>
      </p:sp>
    </p:spTree>
    <p:extLst>
      <p:ext uri="{BB962C8B-B14F-4D97-AF65-F5344CB8AC3E}">
        <p14:creationId xmlns:p14="http://schemas.microsoft.com/office/powerpoint/2010/main" val="260252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9</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无领导小组讨论</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无领导小组讨论题目的获取方式</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购买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可以向专业的测评公司及高校、研究机构等购买试题。此方式较为简便、快捷，使用效果也较好，缺点是对评委的专业性要求较高，花费的成本也比较大。</a:t>
            </a:r>
          </a:p>
        </p:txBody>
      </p:sp>
    </p:spTree>
    <p:extLst>
      <p:ext uri="{BB962C8B-B14F-4D97-AF65-F5344CB8AC3E}">
        <p14:creationId xmlns:p14="http://schemas.microsoft.com/office/powerpoint/2010/main" val="241603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9.2.3</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无领导小组讨论题目的设计原则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与工作实际相关联原则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难度适中原则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矛盾性原则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因地制宜原则</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公平性原则</a:t>
            </a:r>
          </a:p>
        </p:txBody>
      </p:sp>
    </p:spTree>
    <p:extLst>
      <p:ext uri="{BB962C8B-B14F-4D97-AF65-F5344CB8AC3E}">
        <p14:creationId xmlns:p14="http://schemas.microsoft.com/office/powerpoint/2010/main" val="424933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9.2.4</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无领导小组讨论题目的编制流程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确定评价指标</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收集素材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筛选案例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选择题目类型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编制题目</a:t>
            </a:r>
          </a:p>
        </p:txBody>
      </p:sp>
    </p:spTree>
    <p:extLst>
      <p:ext uri="{BB962C8B-B14F-4D97-AF65-F5344CB8AC3E}">
        <p14:creationId xmlns:p14="http://schemas.microsoft.com/office/powerpoint/2010/main" val="2182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9.2</a:t>
            </a:r>
            <a:r>
              <a:rPr kumimoji="1" lang="zh-CN" altLang="en-US" sz="2800" b="1" dirty="0">
                <a:solidFill>
                  <a:schemeClr val="bg1"/>
                </a:solidFill>
                <a:latin typeface="+mn-ea"/>
              </a:rPr>
              <a:t>  无领导小组讨论的题目</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9.2.4</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无领导小组讨论题目的编制流程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专家讨论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设计评分表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8.</a:t>
            </a:r>
            <a:r>
              <a:rPr lang="zh-CN" altLang="en-US" sz="2000" b="1" dirty="0">
                <a:solidFill>
                  <a:schemeClr val="bg1"/>
                </a:solidFill>
                <a:latin typeface="微软雅黑 Light" panose="020B0502040204020203" pitchFamily="34" charset="-122"/>
                <a:ea typeface="微软雅黑 Light" panose="020B0502040204020203" pitchFamily="34" charset="-122"/>
              </a:rPr>
              <a:t>试测和检验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9.</a:t>
            </a:r>
            <a:r>
              <a:rPr lang="zh-CN" altLang="en-US" sz="2000" b="1" dirty="0">
                <a:solidFill>
                  <a:schemeClr val="bg1"/>
                </a:solidFill>
                <a:latin typeface="微软雅黑 Light" panose="020B0502040204020203" pitchFamily="34" charset="-122"/>
                <a:ea typeface="微软雅黑 Light" panose="020B0502040204020203" pitchFamily="34" charset="-122"/>
              </a:rPr>
              <a:t>修订题目和定稿</a:t>
            </a:r>
          </a:p>
        </p:txBody>
      </p:sp>
    </p:spTree>
    <p:extLst>
      <p:ext uri="{BB962C8B-B14F-4D97-AF65-F5344CB8AC3E}">
        <p14:creationId xmlns:p14="http://schemas.microsoft.com/office/powerpoint/2010/main" val="1500520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无领导小组讨论的题目</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无领导小组讨论的组织与实施</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24398124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材料准备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）制定评分表。需要注意避免以下几个问题：</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）测评要素不符合实际工作要求。</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）观察要点过多。</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）评分标准过细，分数难以确定。</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）评分方式操作性不强。</a:t>
            </a:r>
          </a:p>
        </p:txBody>
      </p:sp>
    </p:spTree>
    <p:extLst>
      <p:ext uri="{BB962C8B-B14F-4D97-AF65-F5344CB8AC3E}">
        <p14:creationId xmlns:p14="http://schemas.microsoft.com/office/powerpoint/2010/main" val="3272736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材料准备</a:t>
            </a:r>
          </a:p>
        </p:txBody>
      </p:sp>
      <p:graphicFrame>
        <p:nvGraphicFramePr>
          <p:cNvPr id="2" name="表格 1"/>
          <p:cNvGraphicFramePr>
            <a:graphicFrameLocks noGrp="1"/>
          </p:cNvGraphicFramePr>
          <p:nvPr>
            <p:extLst>
              <p:ext uri="{D42A27DB-BD31-4B8C-83A1-F6EECF244321}">
                <p14:modId xmlns:p14="http://schemas.microsoft.com/office/powerpoint/2010/main" val="1811431159"/>
              </p:ext>
            </p:extLst>
          </p:nvPr>
        </p:nvGraphicFramePr>
        <p:xfrm>
          <a:off x="423748" y="2208350"/>
          <a:ext cx="8229598" cy="2737393"/>
        </p:xfrm>
        <a:graphic>
          <a:graphicData uri="http://schemas.openxmlformats.org/drawingml/2006/table">
            <a:tbl>
              <a:tblPr firstRow="1" firstCol="1" bandRow="1">
                <a:tableStyleId>{5C22544A-7EE6-4342-B048-85BDC9FD1C3A}</a:tableStyleId>
              </a:tblPr>
              <a:tblGrid>
                <a:gridCol w="1317170">
                  <a:extLst>
                    <a:ext uri="{9D8B030D-6E8A-4147-A177-3AD203B41FA5}">
                      <a16:colId xmlns:a16="http://schemas.microsoft.com/office/drawing/2014/main" val="20000"/>
                    </a:ext>
                  </a:extLst>
                </a:gridCol>
                <a:gridCol w="3407062">
                  <a:extLst>
                    <a:ext uri="{9D8B030D-6E8A-4147-A177-3AD203B41FA5}">
                      <a16:colId xmlns:a16="http://schemas.microsoft.com/office/drawing/2014/main" val="20001"/>
                    </a:ext>
                  </a:extLst>
                </a:gridCol>
                <a:gridCol w="2362116">
                  <a:extLst>
                    <a:ext uri="{9D8B030D-6E8A-4147-A177-3AD203B41FA5}">
                      <a16:colId xmlns:a16="http://schemas.microsoft.com/office/drawing/2014/main" val="20002"/>
                    </a:ext>
                  </a:extLst>
                </a:gridCol>
                <a:gridCol w="395420">
                  <a:extLst>
                    <a:ext uri="{9D8B030D-6E8A-4147-A177-3AD203B41FA5}">
                      <a16:colId xmlns:a16="http://schemas.microsoft.com/office/drawing/2014/main" val="20003"/>
                    </a:ext>
                  </a:extLst>
                </a:gridCol>
                <a:gridCol w="747830">
                  <a:extLst>
                    <a:ext uri="{9D8B030D-6E8A-4147-A177-3AD203B41FA5}">
                      <a16:colId xmlns:a16="http://schemas.microsoft.com/office/drawing/2014/main" val="20004"/>
                    </a:ext>
                  </a:extLst>
                </a:gridCol>
              </a:tblGrid>
              <a:tr h="273593">
                <a:tc>
                  <a:txBody>
                    <a:bodyPr/>
                    <a:lstStyle/>
                    <a:p>
                      <a:pPr algn="ctr">
                        <a:lnSpc>
                          <a:spcPct val="100000"/>
                        </a:lnSpc>
                        <a:spcAft>
                          <a:spcPts val="0"/>
                        </a:spcAft>
                      </a:pPr>
                      <a:r>
                        <a:rPr lang="zh-CN" sz="1200">
                          <a:effectLst/>
                        </a:rPr>
                        <a:t>测评要素</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观察要点</a:t>
                      </a:r>
                      <a:endParaRPr lang="zh-CN" sz="1600">
                        <a:solidFill>
                          <a:srgbClr val="000000"/>
                        </a:solidFill>
                        <a:effectLst/>
                        <a:latin typeface="NEU-BZ-S92"/>
                        <a:ea typeface="方正书宋_GBK"/>
                        <a:cs typeface="Times New Roman"/>
                      </a:endParaRPr>
                    </a:p>
                  </a:txBody>
                  <a:tcPr marL="0" marR="0" marT="0" marB="0" anchor="ctr"/>
                </a:tc>
                <a:tc gridSpan="2">
                  <a:txBody>
                    <a:bodyPr/>
                    <a:lstStyle/>
                    <a:p>
                      <a:pPr algn="ctr">
                        <a:lnSpc>
                          <a:spcPct val="100000"/>
                        </a:lnSpc>
                        <a:spcAft>
                          <a:spcPts val="0"/>
                        </a:spcAft>
                      </a:pPr>
                      <a:r>
                        <a:rPr lang="zh-CN" sz="1200">
                          <a:effectLst/>
                        </a:rPr>
                        <a:t>评分标准</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tc>
                  <a:txBody>
                    <a:bodyPr/>
                    <a:lstStyle/>
                    <a:p>
                      <a:pPr algn="ctr">
                        <a:lnSpc>
                          <a:spcPct val="100000"/>
                        </a:lnSpc>
                        <a:spcAft>
                          <a:spcPts val="0"/>
                        </a:spcAft>
                      </a:pPr>
                      <a:r>
                        <a:rPr lang="zh-CN" sz="1200">
                          <a:effectLst/>
                        </a:rPr>
                        <a:t>评价等级</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0"/>
                  </a:ext>
                </a:extLst>
              </a:tr>
              <a:tr h="0">
                <a:tc rowSpan="13">
                  <a:txBody>
                    <a:bodyPr/>
                    <a:lstStyle/>
                    <a:p>
                      <a:pPr algn="ctr">
                        <a:lnSpc>
                          <a:spcPct val="100000"/>
                        </a:lnSpc>
                        <a:spcAft>
                          <a:spcPts val="0"/>
                        </a:spcAft>
                      </a:pPr>
                      <a:r>
                        <a:rPr lang="zh-CN" sz="1200">
                          <a:effectLst/>
                        </a:rPr>
                        <a:t>资源整合</a:t>
                      </a:r>
                      <a:endParaRPr lang="zh-CN" sz="1600">
                        <a:effectLst/>
                      </a:endParaRPr>
                    </a:p>
                    <a:p>
                      <a:pPr algn="ctr">
                        <a:lnSpc>
                          <a:spcPct val="100000"/>
                        </a:lnSpc>
                        <a:spcAft>
                          <a:spcPts val="0"/>
                        </a:spcAft>
                      </a:pPr>
                      <a:r>
                        <a:rPr lang="zh-CN" sz="1200">
                          <a:effectLst/>
                        </a:rPr>
                        <a:t>能力</a:t>
                      </a:r>
                      <a:endParaRPr lang="zh-CN" sz="1600">
                        <a:solidFill>
                          <a:srgbClr val="000000"/>
                        </a:solidFill>
                        <a:effectLst/>
                        <a:latin typeface="NEU-BZ-S92"/>
                        <a:ea typeface="方正书宋_GBK"/>
                        <a:cs typeface="Times New Roman"/>
                      </a:endParaRPr>
                    </a:p>
                  </a:txBody>
                  <a:tcPr marL="0" marR="0" marT="0" marB="0" anchor="ctr"/>
                </a:tc>
                <a:tc rowSpan="5">
                  <a:txBody>
                    <a:bodyPr/>
                    <a:lstStyle/>
                    <a:p>
                      <a:pPr algn="ctr">
                        <a:lnSpc>
                          <a:spcPct val="100000"/>
                        </a:lnSpc>
                        <a:spcAft>
                          <a:spcPts val="0"/>
                        </a:spcAft>
                      </a:pPr>
                      <a:r>
                        <a:rPr lang="zh-CN" sz="1200">
                          <a:effectLst/>
                        </a:rPr>
                        <a:t>讨论中能否树立个人权威，组织他人进行讨论</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行为描述</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200">
                          <a:effectLst/>
                        </a:rPr>
                        <a:t>等级</a:t>
                      </a:r>
                      <a:endParaRPr lang="zh-CN" sz="1600">
                        <a:solidFill>
                          <a:srgbClr val="000000"/>
                        </a:solidFill>
                        <a:effectLst/>
                        <a:latin typeface="NEU-BZ-S92"/>
                        <a:ea typeface="方正书宋_GBK"/>
                        <a:cs typeface="Times New Roman"/>
                      </a:endParaRPr>
                    </a:p>
                  </a:txBody>
                  <a:tcPr marL="0" marR="0" marT="0" marB="0" anchor="ctr"/>
                </a:tc>
                <a:tc rowSpan="4">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0">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zh-CN" sz="1200">
                          <a:effectLst/>
                        </a:rPr>
                        <a:t>发展三个以上支持者</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A</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2"/>
                  </a:ext>
                </a:extLst>
              </a:tr>
              <a:tr h="0">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zh-CN" sz="1200">
                          <a:effectLst/>
                        </a:rPr>
                        <a:t>发展一至三个支持者</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B</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3"/>
                  </a:ext>
                </a:extLst>
              </a:tr>
              <a:tr h="0">
                <a:tc vMerge="1">
                  <a:txBody>
                    <a:bodyPr/>
                    <a:lstStyle/>
                    <a:p>
                      <a:endParaRPr lang="zh-CN" altLang="en-US"/>
                    </a:p>
                  </a:txBody>
                  <a:tcPr/>
                </a:tc>
                <a:tc vMerge="1">
                  <a:txBody>
                    <a:bodyPr/>
                    <a:lstStyle/>
                    <a:p>
                      <a:endParaRPr lang="zh-CN" altLang="en-US"/>
                    </a:p>
                  </a:txBody>
                  <a:tcPr/>
                </a:tc>
                <a:tc rowSpan="2">
                  <a:txBody>
                    <a:bodyPr/>
                    <a:lstStyle/>
                    <a:p>
                      <a:pPr algn="ctr">
                        <a:lnSpc>
                          <a:spcPct val="100000"/>
                        </a:lnSpc>
                        <a:spcAft>
                          <a:spcPts val="0"/>
                        </a:spcAft>
                      </a:pPr>
                      <a:r>
                        <a:rPr lang="zh-CN" sz="1200">
                          <a:effectLst/>
                        </a:rPr>
                        <a:t>没有支持者</a:t>
                      </a:r>
                      <a:endParaRPr lang="zh-CN" sz="1600">
                        <a:solidFill>
                          <a:srgbClr val="000000"/>
                        </a:solidFill>
                        <a:effectLst/>
                        <a:latin typeface="NEU-BZ-S92"/>
                        <a:ea typeface="方正书宋_GBK"/>
                        <a:cs typeface="Times New Roman"/>
                      </a:endParaRPr>
                    </a:p>
                  </a:txBody>
                  <a:tcPr marL="0" marR="0" marT="0" marB="0" anchor="ctr"/>
                </a:tc>
                <a:tc rowSpan="2">
                  <a:txBody>
                    <a:bodyPr/>
                    <a:lstStyle/>
                    <a:p>
                      <a:pPr algn="ctr">
                        <a:lnSpc>
                          <a:spcPct val="100000"/>
                        </a:lnSpc>
                        <a:spcAft>
                          <a:spcPts val="0"/>
                        </a:spcAft>
                      </a:pPr>
                      <a:r>
                        <a:rPr lang="en-US" sz="1200">
                          <a:effectLst/>
                        </a:rPr>
                        <a:t>C</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4"/>
                  </a:ext>
                </a:extLst>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5"/>
                  </a:ext>
                </a:extLst>
              </a:tr>
              <a:tr h="0">
                <a:tc vMerge="1">
                  <a:txBody>
                    <a:bodyPr/>
                    <a:lstStyle/>
                    <a:p>
                      <a:endParaRPr lang="zh-CN" altLang="en-US"/>
                    </a:p>
                  </a:txBody>
                  <a:tcPr/>
                </a:tc>
                <a:tc rowSpan="4">
                  <a:txBody>
                    <a:bodyPr/>
                    <a:lstStyle/>
                    <a:p>
                      <a:pPr algn="ctr">
                        <a:lnSpc>
                          <a:spcPct val="100000"/>
                        </a:lnSpc>
                        <a:spcAft>
                          <a:spcPts val="0"/>
                        </a:spcAft>
                      </a:pPr>
                      <a:r>
                        <a:rPr lang="zh-CN" sz="1200">
                          <a:effectLst/>
                        </a:rPr>
                        <a:t>关键时刻能否协调人际关系，缓解冲突</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三次以上有效协调讨论气氛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A</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6"/>
                  </a:ext>
                </a:extLst>
              </a:tr>
              <a:tr h="0">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zh-CN" sz="1200">
                          <a:effectLst/>
                        </a:rPr>
                        <a:t>一至三次有效协调讨论气氛</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B</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7"/>
                  </a:ext>
                </a:extLst>
              </a:tr>
              <a:tr h="0">
                <a:tc vMerge="1">
                  <a:txBody>
                    <a:bodyPr/>
                    <a:lstStyle/>
                    <a:p>
                      <a:endParaRPr lang="zh-CN" altLang="en-US"/>
                    </a:p>
                  </a:txBody>
                  <a:tcPr/>
                </a:tc>
                <a:tc vMerge="1">
                  <a:txBody>
                    <a:bodyPr/>
                    <a:lstStyle/>
                    <a:p>
                      <a:endParaRPr lang="zh-CN" altLang="en-US"/>
                    </a:p>
                  </a:txBody>
                  <a:tcPr/>
                </a:tc>
                <a:tc rowSpan="2">
                  <a:txBody>
                    <a:bodyPr/>
                    <a:lstStyle/>
                    <a:p>
                      <a:pPr algn="ctr">
                        <a:lnSpc>
                          <a:spcPct val="100000"/>
                        </a:lnSpc>
                        <a:spcAft>
                          <a:spcPts val="0"/>
                        </a:spcAft>
                      </a:pPr>
                      <a:r>
                        <a:rPr lang="zh-CN" sz="1200">
                          <a:effectLst/>
                        </a:rPr>
                        <a:t>没有协调讨论气氛</a:t>
                      </a:r>
                      <a:endParaRPr lang="zh-CN" sz="1600">
                        <a:solidFill>
                          <a:srgbClr val="000000"/>
                        </a:solidFill>
                        <a:effectLst/>
                        <a:latin typeface="NEU-BZ-S92"/>
                        <a:ea typeface="方正书宋_GBK"/>
                        <a:cs typeface="Times New Roman"/>
                      </a:endParaRPr>
                    </a:p>
                  </a:txBody>
                  <a:tcPr marL="0" marR="0" marT="0" marB="0" anchor="ctr"/>
                </a:tc>
                <a:tc rowSpan="2">
                  <a:txBody>
                    <a:bodyPr/>
                    <a:lstStyle/>
                    <a:p>
                      <a:pPr algn="ctr">
                        <a:lnSpc>
                          <a:spcPct val="100000"/>
                        </a:lnSpc>
                        <a:spcAft>
                          <a:spcPts val="0"/>
                        </a:spcAft>
                      </a:pPr>
                      <a:r>
                        <a:rPr lang="en-US" sz="1200">
                          <a:effectLst/>
                        </a:rPr>
                        <a:t>C</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08"/>
                  </a:ext>
                </a:extLst>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9"/>
                  </a:ext>
                </a:extLst>
              </a:tr>
              <a:tr h="0">
                <a:tc vMerge="1">
                  <a:txBody>
                    <a:bodyPr/>
                    <a:lstStyle/>
                    <a:p>
                      <a:endParaRPr lang="zh-CN" altLang="en-US"/>
                    </a:p>
                  </a:txBody>
                  <a:tcPr/>
                </a:tc>
                <a:tc rowSpan="4">
                  <a:txBody>
                    <a:bodyPr/>
                    <a:lstStyle/>
                    <a:p>
                      <a:pPr algn="ctr">
                        <a:lnSpc>
                          <a:spcPct val="100000"/>
                        </a:lnSpc>
                        <a:spcAft>
                          <a:spcPts val="0"/>
                        </a:spcAft>
                      </a:pPr>
                      <a:r>
                        <a:rPr lang="zh-CN" sz="1200">
                          <a:effectLst/>
                        </a:rPr>
                        <a:t>能否整合别人的观点并加以利用</a:t>
                      </a:r>
                      <a:endParaRPr lang="zh-CN" sz="1600">
                        <a:solidFill>
                          <a:srgbClr val="000000"/>
                        </a:solidFill>
                        <a:effectLst/>
                        <a:latin typeface="NEU-BZ-S92"/>
                        <a:ea typeface="方正书宋_GBK"/>
                        <a:cs typeface="Times New Roman"/>
                      </a:endParaRPr>
                    </a:p>
                  </a:txBody>
                  <a:tcPr marL="57150" marR="57150" marT="0" marB="0" anchor="ctr"/>
                </a:tc>
                <a:tc>
                  <a:txBody>
                    <a:bodyPr/>
                    <a:lstStyle/>
                    <a:p>
                      <a:pPr algn="ctr">
                        <a:lnSpc>
                          <a:spcPct val="100000"/>
                        </a:lnSpc>
                        <a:spcAft>
                          <a:spcPts val="0"/>
                        </a:spcAft>
                      </a:pPr>
                      <a:r>
                        <a:rPr lang="zh-CN" sz="1200">
                          <a:effectLst/>
                        </a:rPr>
                        <a:t>三次以上有效总结、利用别人的观点</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A</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10"/>
                  </a:ext>
                </a:extLst>
              </a:tr>
              <a:tr h="0">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zh-CN" sz="1200">
                          <a:effectLst/>
                        </a:rPr>
                        <a:t>一至三次有效总结、利用别人的观点</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200">
                          <a:effectLst/>
                        </a:rPr>
                        <a:t>B</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11"/>
                  </a:ext>
                </a:extLst>
              </a:tr>
              <a:tr h="0">
                <a:tc vMerge="1">
                  <a:txBody>
                    <a:bodyPr/>
                    <a:lstStyle/>
                    <a:p>
                      <a:endParaRPr lang="zh-CN" altLang="en-US"/>
                    </a:p>
                  </a:txBody>
                  <a:tcPr/>
                </a:tc>
                <a:tc vMerge="1">
                  <a:txBody>
                    <a:bodyPr/>
                    <a:lstStyle/>
                    <a:p>
                      <a:endParaRPr lang="zh-CN" altLang="en-US"/>
                    </a:p>
                  </a:txBody>
                  <a:tcPr/>
                </a:tc>
                <a:tc rowSpan="2">
                  <a:txBody>
                    <a:bodyPr/>
                    <a:lstStyle/>
                    <a:p>
                      <a:pPr algn="ctr">
                        <a:lnSpc>
                          <a:spcPct val="100000"/>
                        </a:lnSpc>
                        <a:spcAft>
                          <a:spcPts val="0"/>
                        </a:spcAft>
                      </a:pPr>
                      <a:r>
                        <a:rPr lang="zh-CN" sz="1200">
                          <a:effectLst/>
                        </a:rPr>
                        <a:t>没有利用别人的观点</a:t>
                      </a:r>
                      <a:endParaRPr lang="zh-CN" sz="1600">
                        <a:solidFill>
                          <a:srgbClr val="000000"/>
                        </a:solidFill>
                        <a:effectLst/>
                        <a:latin typeface="NEU-BZ-S92"/>
                        <a:ea typeface="方正书宋_GBK"/>
                        <a:cs typeface="Times New Roman"/>
                      </a:endParaRPr>
                    </a:p>
                  </a:txBody>
                  <a:tcPr marL="0" marR="0" marT="0" marB="0" anchor="ctr"/>
                </a:tc>
                <a:tc rowSpan="2">
                  <a:txBody>
                    <a:bodyPr/>
                    <a:lstStyle/>
                    <a:p>
                      <a:pPr algn="ctr">
                        <a:lnSpc>
                          <a:spcPct val="100000"/>
                        </a:lnSpc>
                        <a:spcAft>
                          <a:spcPts val="0"/>
                        </a:spcAft>
                      </a:pPr>
                      <a:r>
                        <a:rPr lang="en-US" sz="1200">
                          <a:effectLst/>
                        </a:rPr>
                        <a:t>C</a:t>
                      </a:r>
                      <a:endParaRPr lang="zh-CN" sz="1600">
                        <a:solidFill>
                          <a:srgbClr val="000000"/>
                        </a:solidFill>
                        <a:effectLst/>
                        <a:latin typeface="NEU-BZ-S92"/>
                        <a:ea typeface="方正书宋_GBK"/>
                        <a:cs typeface="Times New Roman"/>
                      </a:endParaRPr>
                    </a:p>
                  </a:txBody>
                  <a:tcPr marL="0" marR="0" marT="0" marB="0" anchor="ctr"/>
                </a:tc>
                <a:tc vMerge="1">
                  <a:txBody>
                    <a:bodyPr/>
                    <a:lstStyle/>
                    <a:p>
                      <a:endParaRPr lang="zh-CN" altLang="en-US"/>
                    </a:p>
                  </a:txBody>
                  <a:tcPr/>
                </a:tc>
                <a:extLst>
                  <a:ext uri="{0D108BD9-81ED-4DB2-BD59-A6C34878D82A}">
                    <a16:rowId xmlns:a16="http://schemas.microsoft.com/office/drawing/2014/main" val="10012"/>
                  </a:ext>
                </a:extLst>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68580" marR="68580" marT="0" marB="0" anchor="ctr"/>
                </a:tc>
                <a:extLst>
                  <a:ext uri="{0D108BD9-81ED-4DB2-BD59-A6C34878D82A}">
                    <a16:rowId xmlns:a16="http://schemas.microsoft.com/office/drawing/2014/main" val="10013"/>
                  </a:ext>
                </a:extLst>
              </a:tr>
              <a:tr h="0">
                <a:tc gridSpan="5">
                  <a:txBody>
                    <a:bodyPr/>
                    <a:lstStyle/>
                    <a:p>
                      <a:pPr algn="ctr">
                        <a:lnSpc>
                          <a:spcPct val="100000"/>
                        </a:lnSpc>
                        <a:spcAft>
                          <a:spcPts val="0"/>
                        </a:spcAft>
                      </a:pPr>
                      <a:r>
                        <a:rPr lang="zh-CN" sz="1200" dirty="0">
                          <a:effectLst/>
                        </a:rPr>
                        <a:t>评价说明：组合评定无</a:t>
                      </a:r>
                      <a:r>
                        <a:rPr lang="en-US" sz="1200" dirty="0">
                          <a:effectLst/>
                        </a:rPr>
                        <a:t>C</a:t>
                      </a:r>
                      <a:r>
                        <a:rPr lang="zh-CN" sz="1200" dirty="0">
                          <a:effectLst/>
                        </a:rPr>
                        <a:t>，</a:t>
                      </a:r>
                      <a:r>
                        <a:rPr lang="en-US" sz="1200" dirty="0">
                          <a:effectLst/>
                        </a:rPr>
                        <a:t>B</a:t>
                      </a:r>
                      <a:r>
                        <a:rPr lang="zh-CN" sz="1200" dirty="0">
                          <a:effectLst/>
                        </a:rPr>
                        <a:t>不超过两个为合格。根据面试比例调整标准，原则上就高不就低。</a:t>
                      </a:r>
                      <a:endParaRPr lang="zh-CN" sz="1600" dirty="0">
                        <a:solidFill>
                          <a:srgbClr val="000000"/>
                        </a:solidFill>
                        <a:effectLst/>
                        <a:latin typeface="NEU-BZ-S92"/>
                        <a:ea typeface="方正书宋_GBK"/>
                        <a:cs typeface="Times New Roman"/>
                      </a:endParaRPr>
                    </a:p>
                  </a:txBody>
                  <a:tcPr marL="57150" marR="5715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5342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材料准备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）设计计时表。</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计时表的作用在于控制无领导小组讨论的时间和节奏。一般来说，被测者为</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人左右的无领导小组讨论，讨论时间要控制在</a:t>
            </a:r>
            <a:r>
              <a:rPr lang="en-US" altLang="zh-CN" b="1" dirty="0">
                <a:solidFill>
                  <a:schemeClr val="bg1"/>
                </a:solidFill>
                <a:latin typeface="微软雅黑 Light" panose="020B0502040204020203" pitchFamily="34" charset="-122"/>
                <a:ea typeface="微软雅黑 Light" panose="020B0502040204020203" pitchFamily="34" charset="-122"/>
              </a:rPr>
              <a:t>1.5</a:t>
            </a:r>
            <a:r>
              <a:rPr lang="zh-CN" altLang="en-US" b="1" dirty="0">
                <a:solidFill>
                  <a:schemeClr val="bg1"/>
                </a:solidFill>
                <a:latin typeface="微软雅黑 Light" panose="020B0502040204020203" pitchFamily="34" charset="-122"/>
                <a:ea typeface="微软雅黑 Light" panose="020B0502040204020203" pitchFamily="34" charset="-122"/>
              </a:rPr>
              <a:t>小时左右。</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计时员可以进行提醒，并对超出时间的被测者做出停止发言或者扣分的处罚。计时员的插话和提醒一般每次不得超过</a:t>
            </a:r>
            <a:r>
              <a:rPr lang="en-US" altLang="zh-CN" b="1" dirty="0">
                <a:solidFill>
                  <a:schemeClr val="bg1"/>
                </a:solidFill>
                <a:latin typeface="微软雅黑 Light" panose="020B0502040204020203" pitchFamily="34" charset="-122"/>
                <a:ea typeface="微软雅黑 Light" panose="020B0502040204020203" pitchFamily="34" charset="-122"/>
              </a:rPr>
              <a:t>10</a:t>
            </a:r>
            <a:r>
              <a:rPr lang="zh-CN" altLang="en-US" b="1" dirty="0">
                <a:solidFill>
                  <a:schemeClr val="bg1"/>
                </a:solidFill>
                <a:latin typeface="微软雅黑 Light" panose="020B0502040204020203" pitchFamily="34" charset="-122"/>
                <a:ea typeface="微软雅黑 Light" panose="020B0502040204020203" pitchFamily="34" charset="-122"/>
              </a:rPr>
              <a:t>秒。</a:t>
            </a:r>
          </a:p>
        </p:txBody>
      </p:sp>
    </p:spTree>
    <p:extLst>
      <p:ext uri="{BB962C8B-B14F-4D97-AF65-F5344CB8AC3E}">
        <p14:creationId xmlns:p14="http://schemas.microsoft.com/office/powerpoint/2010/main" val="15342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材料准备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）设计计时表。</a:t>
            </a:r>
            <a:endParaRPr lang="en-US" altLang="zh-CN" b="1" dirty="0">
              <a:solidFill>
                <a:schemeClr val="bg1"/>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57811083"/>
              </p:ext>
            </p:extLst>
          </p:nvPr>
        </p:nvGraphicFramePr>
        <p:xfrm>
          <a:off x="457199" y="2884715"/>
          <a:ext cx="8229602" cy="1259704"/>
        </p:xfrm>
        <a:graphic>
          <a:graphicData uri="http://schemas.openxmlformats.org/drawingml/2006/table">
            <a:tbl>
              <a:tblPr firstRow="1" firstCol="1" bandRow="1">
                <a:tableStyleId>{5C22544A-7EE6-4342-B048-85BDC9FD1C3A}</a:tableStyleId>
              </a:tblPr>
              <a:tblGrid>
                <a:gridCol w="529205">
                  <a:extLst>
                    <a:ext uri="{9D8B030D-6E8A-4147-A177-3AD203B41FA5}">
                      <a16:colId xmlns:a16="http://schemas.microsoft.com/office/drawing/2014/main" val="20000"/>
                    </a:ext>
                  </a:extLst>
                </a:gridCol>
                <a:gridCol w="1315585">
                  <a:extLst>
                    <a:ext uri="{9D8B030D-6E8A-4147-A177-3AD203B41FA5}">
                      <a16:colId xmlns:a16="http://schemas.microsoft.com/office/drawing/2014/main" val="20001"/>
                    </a:ext>
                  </a:extLst>
                </a:gridCol>
                <a:gridCol w="529205">
                  <a:extLst>
                    <a:ext uri="{9D8B030D-6E8A-4147-A177-3AD203B41FA5}">
                      <a16:colId xmlns:a16="http://schemas.microsoft.com/office/drawing/2014/main" val="20002"/>
                    </a:ext>
                  </a:extLst>
                </a:gridCol>
                <a:gridCol w="529205">
                  <a:extLst>
                    <a:ext uri="{9D8B030D-6E8A-4147-A177-3AD203B41FA5}">
                      <a16:colId xmlns:a16="http://schemas.microsoft.com/office/drawing/2014/main" val="20003"/>
                    </a:ext>
                  </a:extLst>
                </a:gridCol>
                <a:gridCol w="529205">
                  <a:extLst>
                    <a:ext uri="{9D8B030D-6E8A-4147-A177-3AD203B41FA5}">
                      <a16:colId xmlns:a16="http://schemas.microsoft.com/office/drawing/2014/main" val="20004"/>
                    </a:ext>
                  </a:extLst>
                </a:gridCol>
                <a:gridCol w="529205">
                  <a:extLst>
                    <a:ext uri="{9D8B030D-6E8A-4147-A177-3AD203B41FA5}">
                      <a16:colId xmlns:a16="http://schemas.microsoft.com/office/drawing/2014/main" val="20005"/>
                    </a:ext>
                  </a:extLst>
                </a:gridCol>
                <a:gridCol w="529205">
                  <a:extLst>
                    <a:ext uri="{9D8B030D-6E8A-4147-A177-3AD203B41FA5}">
                      <a16:colId xmlns:a16="http://schemas.microsoft.com/office/drawing/2014/main" val="20006"/>
                    </a:ext>
                  </a:extLst>
                </a:gridCol>
                <a:gridCol w="1263593">
                  <a:extLst>
                    <a:ext uri="{9D8B030D-6E8A-4147-A177-3AD203B41FA5}">
                      <a16:colId xmlns:a16="http://schemas.microsoft.com/office/drawing/2014/main" val="20007"/>
                    </a:ext>
                  </a:extLst>
                </a:gridCol>
                <a:gridCol w="1263593">
                  <a:extLst>
                    <a:ext uri="{9D8B030D-6E8A-4147-A177-3AD203B41FA5}">
                      <a16:colId xmlns:a16="http://schemas.microsoft.com/office/drawing/2014/main" val="20008"/>
                    </a:ext>
                  </a:extLst>
                </a:gridCol>
                <a:gridCol w="1211601">
                  <a:extLst>
                    <a:ext uri="{9D8B030D-6E8A-4147-A177-3AD203B41FA5}">
                      <a16:colId xmlns:a16="http://schemas.microsoft.com/office/drawing/2014/main" val="20009"/>
                    </a:ext>
                  </a:extLst>
                </a:gridCol>
              </a:tblGrid>
              <a:tr h="203200">
                <a:tc rowSpan="2">
                  <a:txBody>
                    <a:bodyPr/>
                    <a:lstStyle/>
                    <a:p>
                      <a:pPr algn="ctr">
                        <a:lnSpc>
                          <a:spcPct val="100000"/>
                        </a:lnSpc>
                        <a:spcAft>
                          <a:spcPts val="0"/>
                        </a:spcAft>
                      </a:pPr>
                      <a:r>
                        <a:rPr lang="zh-CN" sz="1400">
                          <a:effectLst/>
                        </a:rPr>
                        <a:t>序号</a:t>
                      </a:r>
                      <a:endParaRPr lang="zh-CN" sz="1600">
                        <a:solidFill>
                          <a:srgbClr val="000000"/>
                        </a:solidFill>
                        <a:effectLst/>
                        <a:latin typeface="NEU-BZ-S92"/>
                        <a:ea typeface="方正书宋_GBK"/>
                        <a:cs typeface="Times New Roman"/>
                      </a:endParaRPr>
                    </a:p>
                  </a:txBody>
                  <a:tcPr marL="0" marR="0" marT="0" marB="0" anchor="ctr"/>
                </a:tc>
                <a:tc rowSpan="2">
                  <a:txBody>
                    <a:bodyPr/>
                    <a:lstStyle/>
                    <a:p>
                      <a:pPr algn="ctr">
                        <a:lnSpc>
                          <a:spcPct val="100000"/>
                        </a:lnSpc>
                        <a:spcAft>
                          <a:spcPts val="0"/>
                        </a:spcAft>
                      </a:pPr>
                      <a:r>
                        <a:rPr lang="zh-CN" sz="1400">
                          <a:effectLst/>
                        </a:rPr>
                        <a:t>被测者姓名</a:t>
                      </a:r>
                      <a:endParaRPr lang="zh-CN" sz="1600">
                        <a:solidFill>
                          <a:srgbClr val="000000"/>
                        </a:solidFill>
                        <a:effectLst/>
                        <a:latin typeface="NEU-BZ-S92"/>
                        <a:ea typeface="方正书宋_GBK"/>
                        <a:cs typeface="Times New Roman"/>
                      </a:endParaRPr>
                    </a:p>
                  </a:txBody>
                  <a:tcPr marL="0" marR="0" marT="0" marB="0" anchor="ctr"/>
                </a:tc>
                <a:tc gridSpan="6">
                  <a:txBody>
                    <a:bodyPr/>
                    <a:lstStyle/>
                    <a:p>
                      <a:pPr algn="ctr">
                        <a:lnSpc>
                          <a:spcPct val="100000"/>
                        </a:lnSpc>
                        <a:spcAft>
                          <a:spcPts val="0"/>
                        </a:spcAft>
                      </a:pPr>
                      <a:r>
                        <a:rPr lang="zh-CN" sz="1400">
                          <a:effectLst/>
                        </a:rPr>
                        <a:t>发言次数（次，秒）</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00000"/>
                        </a:lnSpc>
                        <a:spcAft>
                          <a:spcPts val="0"/>
                        </a:spcAft>
                      </a:pPr>
                      <a:r>
                        <a:rPr lang="zh-CN" sz="1400">
                          <a:effectLst/>
                        </a:rPr>
                        <a:t>合计</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0"/>
                  </a:ext>
                </a:extLst>
              </a:tr>
              <a:tr h="314824">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2</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3</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4</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10</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发言时间</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发言次数</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203200">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203200">
                <a:tc>
                  <a:txBody>
                    <a:bodyPr/>
                    <a:lstStyle/>
                    <a:p>
                      <a:pPr algn="ctr">
                        <a:lnSpc>
                          <a:spcPct val="100000"/>
                        </a:lnSpc>
                        <a:spcAft>
                          <a:spcPts val="0"/>
                        </a:spcAft>
                      </a:pPr>
                      <a:r>
                        <a:rPr lang="en-US" sz="1400">
                          <a:effectLst/>
                        </a:rPr>
                        <a:t>2</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203200">
                <a:tc>
                  <a:txBody>
                    <a:bodyPr/>
                    <a:lstStyle/>
                    <a:p>
                      <a:pPr algn="ctr">
                        <a:lnSpc>
                          <a:spcPct val="100000"/>
                        </a:lnSpc>
                        <a:spcAft>
                          <a:spcPts val="0"/>
                        </a:spcAft>
                      </a:pPr>
                      <a:r>
                        <a:rPr lang="en-US" sz="1400">
                          <a:effectLst/>
                        </a:rPr>
                        <a:t>3</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dirty="0">
                          <a:effectLst/>
                        </a:rPr>
                        <a:t> </a:t>
                      </a:r>
                      <a:endParaRPr lang="zh-CN" sz="16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54621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材料准备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）设计计时表。</a:t>
            </a:r>
            <a:endParaRPr lang="en-US" altLang="zh-CN" b="1" dirty="0">
              <a:solidFill>
                <a:schemeClr val="bg1"/>
              </a:solidFill>
              <a:latin typeface="微软雅黑 Light" panose="020B0502040204020203" pitchFamily="34" charset="-122"/>
              <a:ea typeface="微软雅黑 Light" panose="020B0502040204020203"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076323323"/>
              </p:ext>
            </p:extLst>
          </p:nvPr>
        </p:nvGraphicFramePr>
        <p:xfrm>
          <a:off x="457199" y="2797632"/>
          <a:ext cx="8229602" cy="1226322"/>
        </p:xfrm>
        <a:graphic>
          <a:graphicData uri="http://schemas.openxmlformats.org/drawingml/2006/table">
            <a:tbl>
              <a:tblPr firstRow="1" firstCol="1" bandRow="1">
                <a:tableStyleId>{5C22544A-7EE6-4342-B048-85BDC9FD1C3A}</a:tableStyleId>
              </a:tblPr>
              <a:tblGrid>
                <a:gridCol w="529205">
                  <a:extLst>
                    <a:ext uri="{9D8B030D-6E8A-4147-A177-3AD203B41FA5}">
                      <a16:colId xmlns:a16="http://schemas.microsoft.com/office/drawing/2014/main" val="20000"/>
                    </a:ext>
                  </a:extLst>
                </a:gridCol>
                <a:gridCol w="1315585">
                  <a:extLst>
                    <a:ext uri="{9D8B030D-6E8A-4147-A177-3AD203B41FA5}">
                      <a16:colId xmlns:a16="http://schemas.microsoft.com/office/drawing/2014/main" val="20001"/>
                    </a:ext>
                  </a:extLst>
                </a:gridCol>
                <a:gridCol w="529205">
                  <a:extLst>
                    <a:ext uri="{9D8B030D-6E8A-4147-A177-3AD203B41FA5}">
                      <a16:colId xmlns:a16="http://schemas.microsoft.com/office/drawing/2014/main" val="20002"/>
                    </a:ext>
                  </a:extLst>
                </a:gridCol>
                <a:gridCol w="529205">
                  <a:extLst>
                    <a:ext uri="{9D8B030D-6E8A-4147-A177-3AD203B41FA5}">
                      <a16:colId xmlns:a16="http://schemas.microsoft.com/office/drawing/2014/main" val="20003"/>
                    </a:ext>
                  </a:extLst>
                </a:gridCol>
                <a:gridCol w="529205">
                  <a:extLst>
                    <a:ext uri="{9D8B030D-6E8A-4147-A177-3AD203B41FA5}">
                      <a16:colId xmlns:a16="http://schemas.microsoft.com/office/drawing/2014/main" val="20004"/>
                    </a:ext>
                  </a:extLst>
                </a:gridCol>
                <a:gridCol w="529205">
                  <a:extLst>
                    <a:ext uri="{9D8B030D-6E8A-4147-A177-3AD203B41FA5}">
                      <a16:colId xmlns:a16="http://schemas.microsoft.com/office/drawing/2014/main" val="20005"/>
                    </a:ext>
                  </a:extLst>
                </a:gridCol>
                <a:gridCol w="529205">
                  <a:extLst>
                    <a:ext uri="{9D8B030D-6E8A-4147-A177-3AD203B41FA5}">
                      <a16:colId xmlns:a16="http://schemas.microsoft.com/office/drawing/2014/main" val="20006"/>
                    </a:ext>
                  </a:extLst>
                </a:gridCol>
                <a:gridCol w="1263593">
                  <a:extLst>
                    <a:ext uri="{9D8B030D-6E8A-4147-A177-3AD203B41FA5}">
                      <a16:colId xmlns:a16="http://schemas.microsoft.com/office/drawing/2014/main" val="20007"/>
                    </a:ext>
                  </a:extLst>
                </a:gridCol>
                <a:gridCol w="1263593">
                  <a:extLst>
                    <a:ext uri="{9D8B030D-6E8A-4147-A177-3AD203B41FA5}">
                      <a16:colId xmlns:a16="http://schemas.microsoft.com/office/drawing/2014/main" val="20008"/>
                    </a:ext>
                  </a:extLst>
                </a:gridCol>
                <a:gridCol w="1211601">
                  <a:extLst>
                    <a:ext uri="{9D8B030D-6E8A-4147-A177-3AD203B41FA5}">
                      <a16:colId xmlns:a16="http://schemas.microsoft.com/office/drawing/2014/main" val="20009"/>
                    </a:ext>
                  </a:extLst>
                </a:gridCol>
              </a:tblGrid>
              <a:tr h="203200">
                <a:tc rowSpan="2">
                  <a:txBody>
                    <a:bodyPr/>
                    <a:lstStyle/>
                    <a:p>
                      <a:pPr algn="ctr">
                        <a:lnSpc>
                          <a:spcPct val="100000"/>
                        </a:lnSpc>
                        <a:spcAft>
                          <a:spcPts val="0"/>
                        </a:spcAft>
                      </a:pPr>
                      <a:r>
                        <a:rPr lang="zh-CN" sz="1400">
                          <a:effectLst/>
                        </a:rPr>
                        <a:t>序号</a:t>
                      </a:r>
                      <a:endParaRPr lang="zh-CN" sz="1600">
                        <a:solidFill>
                          <a:srgbClr val="000000"/>
                        </a:solidFill>
                        <a:effectLst/>
                        <a:latin typeface="NEU-BZ-S92"/>
                        <a:ea typeface="方正书宋_GBK"/>
                        <a:cs typeface="Times New Roman"/>
                      </a:endParaRPr>
                    </a:p>
                  </a:txBody>
                  <a:tcPr marL="0" marR="0" marT="0" marB="0" anchor="ctr"/>
                </a:tc>
                <a:tc rowSpan="2">
                  <a:txBody>
                    <a:bodyPr/>
                    <a:lstStyle/>
                    <a:p>
                      <a:pPr algn="ctr">
                        <a:lnSpc>
                          <a:spcPct val="100000"/>
                        </a:lnSpc>
                        <a:spcAft>
                          <a:spcPts val="0"/>
                        </a:spcAft>
                      </a:pPr>
                      <a:r>
                        <a:rPr lang="zh-CN" sz="1400">
                          <a:effectLst/>
                        </a:rPr>
                        <a:t>被测者姓名</a:t>
                      </a:r>
                      <a:endParaRPr lang="zh-CN" sz="1600">
                        <a:solidFill>
                          <a:srgbClr val="000000"/>
                        </a:solidFill>
                        <a:effectLst/>
                        <a:latin typeface="NEU-BZ-S92"/>
                        <a:ea typeface="方正书宋_GBK"/>
                        <a:cs typeface="Times New Roman"/>
                      </a:endParaRPr>
                    </a:p>
                  </a:txBody>
                  <a:tcPr marL="0" marR="0" marT="0" marB="0" anchor="ctr"/>
                </a:tc>
                <a:tc gridSpan="6">
                  <a:txBody>
                    <a:bodyPr/>
                    <a:lstStyle/>
                    <a:p>
                      <a:pPr algn="ctr">
                        <a:lnSpc>
                          <a:spcPct val="100000"/>
                        </a:lnSpc>
                        <a:spcAft>
                          <a:spcPts val="0"/>
                        </a:spcAft>
                      </a:pPr>
                      <a:r>
                        <a:rPr lang="zh-CN" sz="1400">
                          <a:effectLst/>
                        </a:rPr>
                        <a:t>插话次数（次，秒）</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00000"/>
                        </a:lnSpc>
                        <a:spcAft>
                          <a:spcPts val="0"/>
                        </a:spcAft>
                      </a:pPr>
                      <a:r>
                        <a:rPr lang="zh-CN" sz="1400">
                          <a:effectLst/>
                        </a:rPr>
                        <a:t>合计</a:t>
                      </a:r>
                      <a:endParaRPr lang="zh-CN" sz="1600">
                        <a:solidFill>
                          <a:srgbClr val="000000"/>
                        </a:solidFill>
                        <a:effectLst/>
                        <a:latin typeface="NEU-BZ-S92"/>
                        <a:ea typeface="方正书宋_GBK"/>
                        <a:cs typeface="Times New Roman"/>
                      </a:endParaRPr>
                    </a:p>
                  </a:txBody>
                  <a:tcPr marL="0" marR="0" marT="0" marB="0" anchor="ctr"/>
                </a:tc>
                <a:tc hMerge="1">
                  <a:txBody>
                    <a:bodyPr/>
                    <a:lstStyle/>
                    <a:p>
                      <a:endParaRPr lang="zh-CN" altLang="en-US"/>
                    </a:p>
                  </a:txBody>
                  <a:tcPr/>
                </a:tc>
                <a:extLst>
                  <a:ext uri="{0D108BD9-81ED-4DB2-BD59-A6C34878D82A}">
                    <a16:rowId xmlns:a16="http://schemas.microsoft.com/office/drawing/2014/main" val="10000"/>
                  </a:ext>
                </a:extLst>
              </a:tr>
              <a:tr h="281442">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2</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3</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4</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400">
                          <a:effectLst/>
                        </a:rPr>
                        <a:t>10</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插话时间</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zh-CN" sz="1400">
                          <a:effectLst/>
                        </a:rPr>
                        <a:t>插话次数</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1"/>
                  </a:ext>
                </a:extLst>
              </a:tr>
              <a:tr h="203200">
                <a:tc>
                  <a:txBody>
                    <a:bodyPr/>
                    <a:lstStyle/>
                    <a:p>
                      <a:pPr algn="ctr">
                        <a:lnSpc>
                          <a:spcPct val="100000"/>
                        </a:lnSpc>
                        <a:spcAft>
                          <a:spcPts val="0"/>
                        </a:spcAft>
                      </a:pPr>
                      <a:r>
                        <a:rPr lang="en-US" sz="1400">
                          <a:effectLst/>
                        </a:rPr>
                        <a:t>1</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2"/>
                  </a:ext>
                </a:extLst>
              </a:tr>
              <a:tr h="203200">
                <a:tc>
                  <a:txBody>
                    <a:bodyPr/>
                    <a:lstStyle/>
                    <a:p>
                      <a:pPr algn="ctr">
                        <a:lnSpc>
                          <a:spcPct val="100000"/>
                        </a:lnSpc>
                        <a:spcAft>
                          <a:spcPts val="0"/>
                        </a:spcAft>
                      </a:pPr>
                      <a:r>
                        <a:rPr lang="en-US" sz="1400">
                          <a:effectLst/>
                        </a:rPr>
                        <a:t>2</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3"/>
                  </a:ext>
                </a:extLst>
              </a:tr>
              <a:tr h="203200">
                <a:tc>
                  <a:txBody>
                    <a:bodyPr/>
                    <a:lstStyle/>
                    <a:p>
                      <a:pPr algn="ctr">
                        <a:lnSpc>
                          <a:spcPct val="100000"/>
                        </a:lnSpc>
                        <a:spcAft>
                          <a:spcPts val="0"/>
                        </a:spcAft>
                      </a:pPr>
                      <a:r>
                        <a:rPr lang="en-US" sz="1400">
                          <a:effectLst/>
                        </a:rPr>
                        <a:t>3</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a:effectLst/>
                        </a:rPr>
                        <a:t> </a:t>
                      </a:r>
                      <a:endParaRPr lang="zh-CN" sz="1600">
                        <a:solidFill>
                          <a:srgbClr val="000000"/>
                        </a:solidFill>
                        <a:effectLst/>
                        <a:latin typeface="NEU-BZ-S92"/>
                        <a:ea typeface="方正书宋_GBK"/>
                        <a:cs typeface="Times New Roman"/>
                      </a:endParaRPr>
                    </a:p>
                  </a:txBody>
                  <a:tcPr marL="0" marR="0" marT="0" marB="0" anchor="ctr"/>
                </a:tc>
                <a:tc>
                  <a:txBody>
                    <a:bodyPr/>
                    <a:lstStyle/>
                    <a:p>
                      <a:pPr algn="ctr">
                        <a:lnSpc>
                          <a:spcPct val="100000"/>
                        </a:lnSpc>
                        <a:spcAft>
                          <a:spcPts val="0"/>
                        </a:spcAft>
                      </a:pPr>
                      <a:r>
                        <a:rPr lang="en-US" sz="1600" dirty="0">
                          <a:effectLst/>
                        </a:rPr>
                        <a:t> </a:t>
                      </a:r>
                      <a:endParaRPr lang="zh-CN" sz="1600" dirty="0">
                        <a:solidFill>
                          <a:srgbClr val="000000"/>
                        </a:solidFill>
                        <a:effectLst/>
                        <a:latin typeface="NEU-BZ-S92"/>
                        <a:ea typeface="方正书宋_GBK"/>
                        <a:cs typeface="Times New Roman"/>
                      </a:endParaRPr>
                    </a:p>
                  </a:txBody>
                  <a:tcPr marL="0" marR="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7501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）评委的选择和培训。评委要符合以下条件：</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）熟练掌握无领导小组讨论的实施程序。这是十分重要的前提条件。</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）熟练掌握无领导小组讨论的实施技术及细节要求。</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）理解并掌握无领导小组讨论的评分标准与评分方法。</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）有较强的沟通能力、应变能力和协调能力。</a:t>
            </a:r>
          </a:p>
        </p:txBody>
      </p:sp>
    </p:spTree>
    <p:extLst>
      <p:ext uri="{BB962C8B-B14F-4D97-AF65-F5344CB8AC3E}">
        <p14:creationId xmlns:p14="http://schemas.microsoft.com/office/powerpoint/2010/main" val="3754621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）评委的选择和培训。选好后还需对评委进行培训，培训需要注意以下两点：</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第一，统一测评要素的评价标准。统一的评价标准可以减少测验过程中评委的主观性，保证评委评分的一致性。</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使评委了解相关的技巧。观察和评价的主要依据是：观点是否有新意；当意见相左时如何处理；是否赢得他人的支持和拥护；是否善于倾听；是否只顾自己讲或者经常打断他人的发言；是谁在引导整个讨论进程；是否经常进行阶段性总结等。</a:t>
            </a:r>
          </a:p>
        </p:txBody>
      </p:sp>
    </p:spTree>
    <p:extLst>
      <p:ext uri="{BB962C8B-B14F-4D97-AF65-F5344CB8AC3E}">
        <p14:creationId xmlns:p14="http://schemas.microsoft.com/office/powerpoint/2010/main" val="4213942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）对被测者进行分组。分组时需要注意以下几个问题：</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）人数。</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）性别。</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）年龄。</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）个性特征。</a:t>
            </a:r>
          </a:p>
        </p:txBody>
      </p:sp>
    </p:spTree>
    <p:extLst>
      <p:ext uri="{BB962C8B-B14F-4D97-AF65-F5344CB8AC3E}">
        <p14:creationId xmlns:p14="http://schemas.microsoft.com/office/powerpoint/2010/main" val="2471725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人员准备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）对被测者进行分组。分组时需要注意以下几个问题：</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）职位层级。</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）职位类别。</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）所属部门。</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8</a:t>
            </a:r>
            <a:r>
              <a:rPr lang="zh-CN" altLang="en-US" b="1" dirty="0">
                <a:solidFill>
                  <a:schemeClr val="bg1"/>
                </a:solidFill>
                <a:latin typeface="微软雅黑 Light" panose="020B0502040204020203" pitchFamily="34" charset="-122"/>
                <a:ea typeface="微软雅黑 Light" panose="020B0502040204020203" pitchFamily="34" charset="-122"/>
              </a:rPr>
              <a:t>）测评经验。</a:t>
            </a:r>
          </a:p>
        </p:txBody>
      </p:sp>
    </p:spTree>
    <p:extLst>
      <p:ext uri="{BB962C8B-B14F-4D97-AF65-F5344CB8AC3E}">
        <p14:creationId xmlns:p14="http://schemas.microsoft.com/office/powerpoint/2010/main" val="44700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场地布置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）在被测者席位上摆放标有编号及姓名的席卡、</a:t>
            </a:r>
            <a:r>
              <a:rPr lang="en-US" altLang="zh-CN" b="1" dirty="0">
                <a:solidFill>
                  <a:schemeClr val="bg1"/>
                </a:solidFill>
                <a:latin typeface="微软雅黑 Light" panose="020B0502040204020203" pitchFamily="34" charset="-122"/>
                <a:ea typeface="微软雅黑 Light" panose="020B0502040204020203" pitchFamily="34" charset="-122"/>
              </a:rPr>
              <a:t>1~2</a:t>
            </a:r>
            <a:r>
              <a:rPr lang="zh-CN" altLang="en-US" b="1" dirty="0">
                <a:solidFill>
                  <a:schemeClr val="bg1"/>
                </a:solidFill>
                <a:latin typeface="微软雅黑 Light" panose="020B0502040204020203" pitchFamily="34" charset="-122"/>
                <a:ea typeface="微软雅黑 Light" panose="020B0502040204020203" pitchFamily="34" charset="-122"/>
              </a:rPr>
              <a:t>张白纸及签字笔，席卡应为双面编号，摆放角度要便于评委观察，也要使被测者之间彼此看清楚。</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）被测者席位最好呈扇形摆放。</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）评委席与被测者席间距</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米左右，以防过近给被测者带来无形的压力。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）评委席要摆放标有评委姓名的席卡。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）记录员席和非评委观摩席应设于评委席后。</a:t>
            </a:r>
          </a:p>
        </p:txBody>
      </p:sp>
    </p:spTree>
    <p:extLst>
      <p:ext uri="{BB962C8B-B14F-4D97-AF65-F5344CB8AC3E}">
        <p14:creationId xmlns:p14="http://schemas.microsoft.com/office/powerpoint/2010/main" val="4270666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无领导小组讨论的具体实施</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pic>
        <p:nvPicPr>
          <p:cNvPr id="4" name="9-1.EPS" descr="id:2147503870;FounderCES"/>
          <p:cNvPicPr/>
          <p:nvPr/>
        </p:nvPicPr>
        <p:blipFill>
          <a:blip r:embed="rId2">
            <a:duotone>
              <a:prstClr val="black"/>
              <a:schemeClr val="accent4">
                <a:tint val="45000"/>
                <a:satMod val="400000"/>
              </a:schemeClr>
            </a:duotone>
          </a:blip>
          <a:stretch>
            <a:fillRect/>
          </a:stretch>
        </p:blipFill>
        <p:spPr>
          <a:xfrm>
            <a:off x="2114866" y="2285863"/>
            <a:ext cx="4909639" cy="2318794"/>
          </a:xfrm>
          <a:prstGeom prst="rect">
            <a:avLst/>
          </a:prstGeom>
        </p:spPr>
      </p:pic>
    </p:spTree>
    <p:extLst>
      <p:ext uri="{BB962C8B-B14F-4D97-AF65-F5344CB8AC3E}">
        <p14:creationId xmlns:p14="http://schemas.microsoft.com/office/powerpoint/2010/main" val="31581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无领导小组讨论实施阶段常见的问题及解决方案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）在无领导小组讨论过程中最常见的问题是，很多小组没有良好的时间规划，在时间结束时没有完成预定的目标，从而造成成绩不理想。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针对此问题，评委可以在准备阶段着重提醒被测者不能完成任务的后果，也可以在讨论过程中根据具体情况适时进行调整。</a:t>
            </a:r>
          </a:p>
        </p:txBody>
      </p:sp>
    </p:spTree>
    <p:extLst>
      <p:ext uri="{BB962C8B-B14F-4D97-AF65-F5344CB8AC3E}">
        <p14:creationId xmlns:p14="http://schemas.microsoft.com/office/powerpoint/2010/main" val="1433637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无领导小组讨论实施阶段常见的问题及解决方案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）被测者在讨论过程中没有较多的观点交锋和碰撞，很快就达成了一致意见。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针对这一现象，评委要快速反应，可以指出被测者未解决的问题，或者提出新的相关任务供其进行讨论。</a:t>
            </a:r>
          </a:p>
        </p:txBody>
      </p:sp>
    </p:spTree>
    <p:extLst>
      <p:ext uri="{BB962C8B-B14F-4D97-AF65-F5344CB8AC3E}">
        <p14:creationId xmlns:p14="http://schemas.microsoft.com/office/powerpoint/2010/main" val="212409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无领导小组讨论实施阶段常见的问题及解决方案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）小组中出现一个非常强势的被测者，他在讨论中处于主导地位，其他被测者的表现机会相对较少，导致评委对其他被测者观察不足。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针对此问题，评委可以在讨论结束后增加一个评委与被测者互动的环节，通过抛出新的问题使其他被测者发言，观察其表现。</a:t>
            </a:r>
          </a:p>
        </p:txBody>
      </p:sp>
    </p:spTree>
    <p:extLst>
      <p:ext uri="{BB962C8B-B14F-4D97-AF65-F5344CB8AC3E}">
        <p14:creationId xmlns:p14="http://schemas.microsoft.com/office/powerpoint/2010/main" val="3873552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无领导小组讨论实施阶段常见的问题及解决方案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）小组之中出现多个强势的被测者，他们为了维护自己的观点互相交锋与对抗，不愿进行妥协，导致小组迟迟不能达成统一的意见。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这种情况下，计时员要及时提醒被测者剩余的时间。</a:t>
            </a:r>
          </a:p>
        </p:txBody>
      </p:sp>
    </p:spTree>
    <p:extLst>
      <p:ext uri="{BB962C8B-B14F-4D97-AF65-F5344CB8AC3E}">
        <p14:creationId xmlns:p14="http://schemas.microsoft.com/office/powerpoint/2010/main" val="368379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无领导小组讨论的题目</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无领导小组讨论的组织与实施</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无领导小组讨论实施阶段常见的问题及解决方案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）评委由于观察不足无法对某些要素进行评价。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针对这一情况，主评委应引导其他评委对这一要素进行讨论，达成统一意见。如果实在无法进行评分，则统一不评分，并在最终记录表中标明不评分的原因。</a:t>
            </a:r>
          </a:p>
        </p:txBody>
      </p:sp>
    </p:spTree>
    <p:extLst>
      <p:ext uri="{BB962C8B-B14F-4D97-AF65-F5344CB8AC3E}">
        <p14:creationId xmlns:p14="http://schemas.microsoft.com/office/powerpoint/2010/main" val="2756898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9.3.3</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无领导小组讨论的评估阶段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对被测者进行评价和打分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评委对被测者的评分分两个阶段。</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第一阶段，在小组讨论中，评委要观察并记录被测者的典型行为，之后根据典型行为并对照评价标准，对被测者进行打分。</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第二阶段，在小组讨论后，评委要对被测者的典型行为进行汇总，根据典型行为对照评价指标，对被测者进行评分。</a:t>
            </a:r>
          </a:p>
        </p:txBody>
      </p:sp>
    </p:spTree>
    <p:extLst>
      <p:ext uri="{BB962C8B-B14F-4D97-AF65-F5344CB8AC3E}">
        <p14:creationId xmlns:p14="http://schemas.microsoft.com/office/powerpoint/2010/main" val="151629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9.3.3</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无领导小组讨论的评估阶段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对被测者进行评价和打分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在评分过程中需要注意的问题有：</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）不能过早打分。</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）不能太晚打分。</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）对于不活跃的被测者，应多收集证据，多听取其他评委的意见。</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）评分结果有一定的区分性。</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）应尽量减少因心理效应而产生的误差。</a:t>
            </a:r>
          </a:p>
        </p:txBody>
      </p:sp>
    </p:spTree>
    <p:extLst>
      <p:ext uri="{BB962C8B-B14F-4D97-AF65-F5344CB8AC3E}">
        <p14:creationId xmlns:p14="http://schemas.microsoft.com/office/powerpoint/2010/main" val="2785309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9.3</a:t>
            </a:r>
            <a:r>
              <a:rPr kumimoji="1" lang="zh-CN" altLang="en-US" sz="2800" b="1" dirty="0">
                <a:solidFill>
                  <a:schemeClr val="bg1"/>
                </a:solidFill>
                <a:latin typeface="+mn-ea"/>
              </a:rPr>
              <a:t>  无领导小组讨论的组织与实施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9.3.3</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无领导小组讨论的评估阶段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对测评效果进行分析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得出最终的评分结果并不意味着整个测评过程的结束，我们可以就测评的信度和效度进行分析评价。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这样做的目的是对此次测评活动做出评价，为以后无领导小组讨论的开展提供经验。</a:t>
            </a:r>
          </a:p>
        </p:txBody>
      </p:sp>
    </p:spTree>
    <p:extLst>
      <p:ext uri="{BB962C8B-B14F-4D97-AF65-F5344CB8AC3E}">
        <p14:creationId xmlns:p14="http://schemas.microsoft.com/office/powerpoint/2010/main" val="2696471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如何理解无领导小组讨论的优缺点？</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如何理解无领导小组讨论题目的设计原则？</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制定无领导小组讨论评分表时要避免哪些问题？</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无领导小组讨论过程中容易产生哪些问题？如何解决？</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无领导小组讨论的评分要注意哪些问题？</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9.1.1</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无领导小组讨论的含义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a:t>
            </a:r>
            <a:r>
              <a:rPr lang="en-US" altLang="zh-CN" sz="2000" b="1" dirty="0">
                <a:solidFill>
                  <a:schemeClr val="bg1"/>
                </a:solidFill>
                <a:latin typeface="微软雅黑 Light" panose="020B0502040204020203" pitchFamily="34" charset="-122"/>
                <a:ea typeface="微软雅黑 Light" panose="020B0502040204020203" pitchFamily="34" charset="-122"/>
              </a:rPr>
              <a:t>leaderless group discussion</a:t>
            </a:r>
            <a:r>
              <a:rPr lang="zh-CN" altLang="en-US" sz="2000" b="1" dirty="0">
                <a:solidFill>
                  <a:schemeClr val="bg1"/>
                </a:solidFill>
                <a:latin typeface="微软雅黑 Light" panose="020B0502040204020203" pitchFamily="34" charset="-122"/>
                <a:ea typeface="微软雅黑 Light" panose="020B0502040204020203" pitchFamily="34" charset="-122"/>
              </a:rPr>
              <a:t>，</a:t>
            </a:r>
            <a:r>
              <a:rPr lang="en-US" altLang="zh-CN" sz="2000" b="1" dirty="0">
                <a:solidFill>
                  <a:schemeClr val="bg1"/>
                </a:solidFill>
                <a:latin typeface="微软雅黑 Light" panose="020B0502040204020203" pitchFamily="34" charset="-122"/>
                <a:ea typeface="微软雅黑 Light" panose="020B0502040204020203" pitchFamily="34" charset="-122"/>
              </a:rPr>
              <a:t>LGD</a:t>
            </a:r>
            <a:r>
              <a:rPr lang="zh-CN" altLang="en-US" sz="2000" b="1" dirty="0">
                <a:solidFill>
                  <a:schemeClr val="bg1"/>
                </a:solidFill>
                <a:latin typeface="微软雅黑 Light" panose="020B0502040204020203" pitchFamily="34" charset="-122"/>
                <a:ea typeface="微软雅黑 Light" panose="020B0502040204020203" pitchFamily="34" charset="-122"/>
              </a:rPr>
              <a:t>）是指运用松散型群体讨论的形式，快速诱发人的特定行为，并通过对这些行为的定性描述、定量分析以及人际比较来判断被测者个性特征的人事测评方法。</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9.1.2</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无领导小组讨论的历史背景</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无领导小组讨论起源于</a:t>
            </a:r>
            <a:r>
              <a:rPr lang="en-US" altLang="zh-CN" sz="2000" b="1" dirty="0">
                <a:solidFill>
                  <a:schemeClr val="bg1"/>
                </a:solidFill>
                <a:latin typeface="微软雅黑 Light" panose="020B0502040204020203" pitchFamily="34" charset="-122"/>
                <a:ea typeface="微软雅黑 Light" panose="020B0502040204020203" pitchFamily="34" charset="-122"/>
              </a:rPr>
              <a:t>1920—1931</a:t>
            </a:r>
            <a:r>
              <a:rPr lang="zh-CN" altLang="en-US" sz="2000" b="1" dirty="0">
                <a:solidFill>
                  <a:schemeClr val="bg1"/>
                </a:solidFill>
                <a:latin typeface="微软雅黑 Light" panose="020B0502040204020203" pitchFamily="34" charset="-122"/>
                <a:ea typeface="微软雅黑 Light" panose="020B0502040204020203" pitchFamily="34" charset="-122"/>
              </a:rPr>
              <a:t>年。这一时期，德国军事心理学迅速发展，里夫尔（</a:t>
            </a:r>
            <a:r>
              <a:rPr lang="en-US" altLang="zh-CN" sz="2000" b="1" dirty="0" err="1">
                <a:solidFill>
                  <a:schemeClr val="bg1"/>
                </a:solidFill>
                <a:latin typeface="微软雅黑 Light" panose="020B0502040204020203" pitchFamily="34" charset="-122"/>
                <a:ea typeface="微软雅黑 Light" panose="020B0502040204020203" pitchFamily="34" charset="-122"/>
              </a:rPr>
              <a:t>J.B.Rieffer</a:t>
            </a:r>
            <a:r>
              <a:rPr lang="zh-CN" altLang="en-US" sz="2000" b="1" dirty="0">
                <a:solidFill>
                  <a:schemeClr val="bg1"/>
                </a:solidFill>
                <a:latin typeface="微软雅黑 Light" panose="020B0502040204020203" pitchFamily="34" charset="-122"/>
                <a:ea typeface="微软雅黑 Light" panose="020B0502040204020203" pitchFamily="34" charset="-122"/>
              </a:rPr>
              <a:t>）创造了这一测评方法。但直到</a:t>
            </a:r>
            <a:r>
              <a:rPr lang="en-US" altLang="zh-CN" sz="2000" b="1" dirty="0">
                <a:solidFill>
                  <a:schemeClr val="bg1"/>
                </a:solidFill>
                <a:latin typeface="微软雅黑 Light" panose="020B0502040204020203" pitchFamily="34" charset="-122"/>
                <a:ea typeface="微软雅黑 Light" panose="020B0502040204020203" pitchFamily="34" charset="-122"/>
              </a:rPr>
              <a:t>1939</a:t>
            </a:r>
            <a:r>
              <a:rPr lang="zh-CN" altLang="en-US" sz="2000" b="1" dirty="0">
                <a:solidFill>
                  <a:schemeClr val="bg1"/>
                </a:solidFill>
                <a:latin typeface="微软雅黑 Light" panose="020B0502040204020203" pitchFamily="34" charset="-122"/>
                <a:ea typeface="微软雅黑 Light" panose="020B0502040204020203" pitchFamily="34" charset="-122"/>
              </a:rPr>
              <a:t>年，德国军方才开始运用该方法选拔军事人才，一直持续到第二次世界大战晚期。</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第二次世界大战结束后，无领导小组讨论由军事领域进入民用领域，陆续在英国、澳大利亚、南非、挪威、美国等国家得到应用。</a:t>
            </a:r>
          </a:p>
        </p:txBody>
      </p:sp>
    </p:spTree>
    <p:extLst>
      <p:ext uri="{BB962C8B-B14F-4D97-AF65-F5344CB8AC3E}">
        <p14:creationId xmlns:p14="http://schemas.microsoft.com/office/powerpoint/2010/main" val="65905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9.1.3</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无领导小组讨论的适用范围</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无领导小组讨论主要适用于那些与人际交往密切相关的岗位，如中高层管理人员、人力资源管理人员、行政管理人员、营销人员等，而对于生产类员工、信息技术人员并不适用。</a:t>
            </a:r>
          </a:p>
        </p:txBody>
      </p:sp>
    </p:spTree>
    <p:extLst>
      <p:ext uri="{BB962C8B-B14F-4D97-AF65-F5344CB8AC3E}">
        <p14:creationId xmlns:p14="http://schemas.microsoft.com/office/powerpoint/2010/main" val="263898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9.1.4</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无领导小组讨论的优缺点分析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无领导小组讨论的优点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）测评效率高。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）被测者在测评活动中的人际互动非常多。</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）独特的考察维度。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）被测者较难自我掩饰。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）平等、客观、公平。</a:t>
            </a:r>
          </a:p>
        </p:txBody>
      </p:sp>
    </p:spTree>
    <p:extLst>
      <p:ext uri="{BB962C8B-B14F-4D97-AF65-F5344CB8AC3E}">
        <p14:creationId xmlns:p14="http://schemas.microsoft.com/office/powerpoint/2010/main" val="108337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9.1</a:t>
            </a:r>
            <a:r>
              <a:rPr kumimoji="1" lang="zh-CN" altLang="en-US" sz="2800" b="1" dirty="0">
                <a:solidFill>
                  <a:schemeClr val="bg1"/>
                </a:solidFill>
                <a:latin typeface="+mn-ea"/>
              </a:rPr>
              <a:t>  无领导小组讨论概述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9.1.4</a:t>
            </a:r>
            <a:r>
              <a:rPr lang="zh-CN" altLang="en-US" sz="2400" b="1" dirty="0">
                <a:solidFill>
                  <a:schemeClr val="bg1"/>
                </a:solidFill>
                <a:latin typeface="微软雅黑 Light" panose="020B0502040204020203" pitchFamily="34" charset="-122"/>
                <a:ea typeface="微软雅黑 Light" panose="020B0502040204020203" pitchFamily="34" charset="-122"/>
              </a:rPr>
              <a:t>　无领导小组讨论的优缺点分析</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无领导小组讨论的缺点</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）选题标准较高。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）被测者的表现容易受到干扰。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）制定评分标准的难度大。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）对评委的要求很高。</a:t>
            </a:r>
          </a:p>
        </p:txBody>
      </p:sp>
    </p:spTree>
    <p:extLst>
      <p:ext uri="{BB962C8B-B14F-4D97-AF65-F5344CB8AC3E}">
        <p14:creationId xmlns:p14="http://schemas.microsoft.com/office/powerpoint/2010/main" val="53992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340</TotalTime>
  <Words>3797</Words>
  <Application>Microsoft Office PowerPoint</Application>
  <PresentationFormat>全屏显示(16:9)</PresentationFormat>
  <Paragraphs>434</Paragraphs>
  <Slides>45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45</vt:i4>
      </vt:variant>
    </vt:vector>
  </HeadingPairs>
  <TitlesOfParts>
    <vt:vector size="54" baseType="lpstr">
      <vt:lpstr>NEU-BZ-S92</vt: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101</cp:revision>
  <dcterms:created xsi:type="dcterms:W3CDTF">2010-04-12T23:12:02Z</dcterms:created>
  <dcterms:modified xsi:type="dcterms:W3CDTF">2021-08-30T04:55:41Z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