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75"/>
  </p:notesMasterIdLst>
  <p:handoutMasterIdLst>
    <p:handoutMasterId r:id="rId76"/>
  </p:handoutMasterIdLst>
  <p:sldIdLst>
    <p:sldId id="8880" r:id="rId3"/>
    <p:sldId id="257" r:id="rId4"/>
    <p:sldId id="259" r:id="rId5"/>
    <p:sldId id="8725" r:id="rId6"/>
    <p:sldId id="8746" r:id="rId7"/>
    <p:sldId id="8726" r:id="rId8"/>
    <p:sldId id="8727" r:id="rId9"/>
    <p:sldId id="8737" r:id="rId10"/>
    <p:sldId id="8738" r:id="rId11"/>
    <p:sldId id="8739" r:id="rId12"/>
    <p:sldId id="8740" r:id="rId13"/>
    <p:sldId id="8741" r:id="rId14"/>
    <p:sldId id="8742" r:id="rId15"/>
    <p:sldId id="8743" r:id="rId16"/>
    <p:sldId id="8744" r:id="rId17"/>
    <p:sldId id="8745" r:id="rId18"/>
    <p:sldId id="8687" r:id="rId19"/>
    <p:sldId id="8881" r:id="rId20"/>
    <p:sldId id="8882" r:id="rId21"/>
    <p:sldId id="8688" r:id="rId22"/>
    <p:sldId id="8689" r:id="rId23"/>
    <p:sldId id="8690" r:id="rId24"/>
    <p:sldId id="8691" r:id="rId25"/>
    <p:sldId id="8692" r:id="rId26"/>
    <p:sldId id="8693" r:id="rId27"/>
    <p:sldId id="8694" r:id="rId28"/>
    <p:sldId id="8701" r:id="rId29"/>
    <p:sldId id="8695" r:id="rId30"/>
    <p:sldId id="8700" r:id="rId31"/>
    <p:sldId id="8696" r:id="rId32"/>
    <p:sldId id="8699" r:id="rId33"/>
    <p:sldId id="8721" r:id="rId34"/>
    <p:sldId id="8722" r:id="rId35"/>
    <p:sldId id="8724" r:id="rId36"/>
    <p:sldId id="8747" r:id="rId37"/>
    <p:sldId id="8748" r:id="rId38"/>
    <p:sldId id="8749" r:id="rId39"/>
    <p:sldId id="8750" r:id="rId40"/>
    <p:sldId id="8751" r:id="rId41"/>
    <p:sldId id="8752" r:id="rId42"/>
    <p:sldId id="8753" r:id="rId43"/>
    <p:sldId id="8754" r:id="rId44"/>
    <p:sldId id="8755" r:id="rId45"/>
    <p:sldId id="8756" r:id="rId46"/>
    <p:sldId id="8757" r:id="rId47"/>
    <p:sldId id="8728" r:id="rId48"/>
    <p:sldId id="8729" r:id="rId49"/>
    <p:sldId id="8730" r:id="rId50"/>
    <p:sldId id="8758" r:id="rId51"/>
    <p:sldId id="8759" r:id="rId52"/>
    <p:sldId id="8760" r:id="rId53"/>
    <p:sldId id="8761" r:id="rId54"/>
    <p:sldId id="8762" r:id="rId55"/>
    <p:sldId id="8763" r:id="rId56"/>
    <p:sldId id="8764" r:id="rId57"/>
    <p:sldId id="8765" r:id="rId58"/>
    <p:sldId id="8766" r:id="rId59"/>
    <p:sldId id="8767" r:id="rId60"/>
    <p:sldId id="8768" r:id="rId61"/>
    <p:sldId id="8769" r:id="rId62"/>
    <p:sldId id="8770" r:id="rId63"/>
    <p:sldId id="8771" r:id="rId64"/>
    <p:sldId id="8772" r:id="rId65"/>
    <p:sldId id="8773" r:id="rId66"/>
    <p:sldId id="8774" r:id="rId67"/>
    <p:sldId id="8775" r:id="rId68"/>
    <p:sldId id="8776" r:id="rId69"/>
    <p:sldId id="8777" r:id="rId70"/>
    <p:sldId id="8778" r:id="rId71"/>
    <p:sldId id="8779" r:id="rId72"/>
    <p:sldId id="8780" r:id="rId73"/>
    <p:sldId id="8813" r:id="rId74"/>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627380" indent="-17018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1254125" indent="-339725"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881505" indent="-509905"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2508250" indent="-67945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4004">
          <p15:clr>
            <a:srgbClr val="A4A3A4"/>
          </p15:clr>
        </p15:guide>
        <p15:guide id="2" orient="horz" pos="562">
          <p15:clr>
            <a:srgbClr val="A4A3A4"/>
          </p15:clr>
        </p15:guide>
        <p15:guide id="3" pos="53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250"/>
    <a:srgbClr val="00FFFF"/>
    <a:srgbClr val="FFFF00"/>
    <a:srgbClr val="00554C"/>
    <a:srgbClr val="0054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71" autoAdjust="0"/>
    <p:restoredTop sz="94660" autoAdjust="0"/>
  </p:normalViewPr>
  <p:slideViewPr>
    <p:cSldViewPr showGuides="1">
      <p:cViewPr varScale="1">
        <p:scale>
          <a:sx n="51" d="100"/>
          <a:sy n="51" d="100"/>
        </p:scale>
        <p:origin x="1051" y="43"/>
      </p:cViewPr>
      <p:guideLst>
        <p:guide orient="horz" pos="4004"/>
        <p:guide orient="horz" pos="562"/>
        <p:guide pos="537"/>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handoutMaster" Target="handoutMasters/handoutMaster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buFont typeface="Arial" panose="020B0604020202020204" pitchFamily="34" charset="0"/>
              <a:buNone/>
              <a:defRPr sz="1200"/>
            </a:lvl1pPr>
          </a:lstStyle>
          <a:p>
            <a:pPr>
              <a:defRPr/>
            </a:pPr>
            <a:fld id="{54528976-65FD-4B13-950A-E6DB2E010CA6}" type="slidenum">
              <a:rPr lang="zh-CN" altLang="en-US"/>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1"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2" name="幻灯片图像占位符 3"/>
          <p:cNvSpPr>
            <a:spLocks noGrp="1" noRot="1" noChangeAspect="1"/>
          </p:cNvSpPr>
          <p:nvPr>
            <p:ph type="sldImg" idx="2"/>
          </p:nvPr>
        </p:nvSpPr>
        <p:spPr>
          <a:xfrm>
            <a:off x="381001" y="685800"/>
            <a:ext cx="6096000" cy="3429000"/>
          </a:xfrm>
          <a:prstGeom prst="rect">
            <a:avLst/>
          </a:prstGeom>
          <a:noFill/>
          <a:ln w="9525">
            <a:noFill/>
            <a:miter/>
          </a:ln>
        </p:spPr>
        <p:txBody>
          <a:bodyPr/>
          <a:lstStyle/>
          <a:p>
            <a:pPr lvl="0"/>
            <a:endParaRPr lang="zh-CN" altLang="en-US" noProof="1"/>
          </a:p>
        </p:txBody>
      </p:sp>
      <p:sp>
        <p:nvSpPr>
          <p:cNvPr id="2053" name="备注占位符 4"/>
          <p:cNvSpPr>
            <a:spLocks noGrp="1" noChangeArrowheads="1"/>
          </p:cNvSpPr>
          <p:nvPr>
            <p:ph type="body" sz="quarter" idx="3"/>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atin typeface="微软雅黑" panose="020B0503020204020204" pitchFamily="34" charset="-122"/>
                <a:ea typeface="宋体" panose="02010600030101010101" pitchFamily="2" charset="-122"/>
              </a:defRPr>
            </a:lvl1pPr>
          </a:lstStyle>
          <a:p>
            <a:pPr>
              <a:defRPr/>
            </a:pPr>
            <a:endParaRPr lang="zh-CN" altLang="en-US"/>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a:buFont typeface="Arial" panose="020B0604020202020204" pitchFamily="34" charset="0"/>
              <a:buNone/>
              <a:defRPr sz="1200">
                <a:latin typeface="微软雅黑" panose="020B0503020204020204" pitchFamily="34" charset="-122"/>
              </a:defRPr>
            </a:lvl1pPr>
          </a:lstStyle>
          <a:p>
            <a:pPr>
              <a:defRPr/>
            </a:pPr>
            <a:fld id="{01D7F8C4-D0AE-4633-B9AD-11E3F27E1582}"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1pPr>
    <a:lvl2pPr marL="627380"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2pPr>
    <a:lvl3pPr marL="1254125"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3pPr>
    <a:lvl4pPr marL="1882775"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4pPr>
    <a:lvl5pPr marL="2508250" algn="l" rtl="0" eaLnBrk="0" fontAlgn="base" hangingPunct="0">
      <a:spcBef>
        <a:spcPct val="30000"/>
      </a:spcBef>
      <a:spcAft>
        <a:spcPct val="0"/>
      </a:spcAft>
      <a:defRPr sz="1600" kern="1200">
        <a:solidFill>
          <a:schemeClr val="tx1"/>
        </a:solidFill>
        <a:latin typeface="Calibri" panose="020F0502020204030204" pitchFamily="34" charset="0"/>
        <a:ea typeface="宋体" panose="02010600030101010101" pitchFamily="2" charset="-122"/>
        <a:cs typeface="+mn-cs"/>
      </a:defRPr>
    </a:lvl5pPr>
    <a:lvl6pPr marL="3136265" algn="l" defTabSz="1254125" rtl="0" eaLnBrk="1" latinLnBrk="0" hangingPunct="1">
      <a:defRPr sz="1645" kern="1200">
        <a:solidFill>
          <a:schemeClr val="tx1"/>
        </a:solidFill>
        <a:latin typeface="+mn-lt"/>
        <a:ea typeface="+mn-ea"/>
        <a:cs typeface="+mn-cs"/>
      </a:defRPr>
    </a:lvl6pPr>
    <a:lvl7pPr marL="3763645" algn="l" defTabSz="1254125" rtl="0" eaLnBrk="1" latinLnBrk="0" hangingPunct="1">
      <a:defRPr sz="1645" kern="1200">
        <a:solidFill>
          <a:schemeClr val="tx1"/>
        </a:solidFill>
        <a:latin typeface="+mn-lt"/>
        <a:ea typeface="+mn-ea"/>
        <a:cs typeface="+mn-cs"/>
      </a:defRPr>
    </a:lvl7pPr>
    <a:lvl8pPr marL="4391025" algn="l" defTabSz="1254125" rtl="0" eaLnBrk="1" latinLnBrk="0" hangingPunct="1">
      <a:defRPr sz="1645" kern="1200">
        <a:solidFill>
          <a:schemeClr val="tx1"/>
        </a:solidFill>
        <a:latin typeface="+mn-lt"/>
        <a:ea typeface="+mn-ea"/>
        <a:cs typeface="+mn-cs"/>
      </a:defRPr>
    </a:lvl8pPr>
    <a:lvl9pPr marL="5018405" algn="l" defTabSz="1254125" rtl="0" eaLnBrk="1" latinLnBrk="0" hangingPunct="1">
      <a:defRPr sz="1645"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73" y="1122366"/>
            <a:ext cx="9143838" cy="2387607"/>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3973" y="3602048"/>
            <a:ext cx="9143838" cy="165576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83D8C2F2-A651-4365-9CD6-CF85447B1478}" type="slidenum">
              <a:rPr lang="zh-CN" altLang="en-US"/>
              <a:t>‹#›</a:t>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5" y="365126"/>
            <a:ext cx="10515413" cy="581185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0FE9C963-C095-4AF5-9A20-064A7FD5F7BE}" type="slidenum">
              <a:rPr lang="zh-CN" altLang="en-US"/>
              <a:t>‹#›</a:t>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3F64E3DD-684C-4040-B03B-988BB3FED74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73" y="1122366"/>
            <a:ext cx="9143838" cy="2387607"/>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3973" y="3602048"/>
            <a:ext cx="9143838" cy="165576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CBBBCEE5-97FC-44CD-9F72-CB3661D236E9}" type="slidenum">
              <a:rPr lang="zh-CN" altLang="en-US"/>
              <a:t>‹#›</a:t>
            </a:fld>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0181" y="365125"/>
            <a:ext cx="8726969" cy="5651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sz="2400">
                <a:solidFill>
                  <a:schemeClr val="bg1"/>
                </a:solidFill>
                <a:latin typeface="微软雅黑" panose="020B0503020204020204" pitchFamily="34" charset="-122"/>
                <a:ea typeface="微软雅黑" panose="020B0503020204020204" pitchFamily="34" charset="-122"/>
              </a:defRPr>
            </a:lvl1pPr>
            <a:lvl2pPr marL="457200" indent="0">
              <a:buNone/>
              <a:defRPr sz="2400">
                <a:solidFill>
                  <a:schemeClr val="bg1"/>
                </a:solidFill>
                <a:latin typeface="微软雅黑" panose="020B0503020204020204" pitchFamily="34" charset="-122"/>
                <a:ea typeface="微软雅黑" panose="020B0503020204020204" pitchFamily="34" charset="-122"/>
              </a:defRPr>
            </a:lvl2pPr>
            <a:lvl3pPr marL="914400" indent="0">
              <a:buNone/>
              <a:defRPr sz="2400">
                <a:solidFill>
                  <a:schemeClr val="bg1"/>
                </a:solidFill>
                <a:latin typeface="微软雅黑" panose="020B0503020204020204" pitchFamily="34" charset="-122"/>
                <a:ea typeface="微软雅黑" panose="020B0503020204020204" pitchFamily="34" charset="-122"/>
              </a:defRPr>
            </a:lvl3pPr>
            <a:lvl4pPr marL="1371600" indent="0">
              <a:buNone/>
              <a:defRPr sz="2400">
                <a:solidFill>
                  <a:schemeClr val="bg1"/>
                </a:solidFill>
                <a:latin typeface="微软雅黑" panose="020B0503020204020204" pitchFamily="34" charset="-122"/>
                <a:ea typeface="微软雅黑" panose="020B0503020204020204" pitchFamily="34" charset="-122"/>
              </a:defRPr>
            </a:lvl4pPr>
            <a:lvl5pPr marL="1828800" indent="0">
              <a:buNone/>
              <a:defRPr sz="2400">
                <a:solidFill>
                  <a:schemeClr val="bg1"/>
                </a:solidFill>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灯片编号占位符 5"/>
          <p:cNvSpPr>
            <a:spLocks noGrp="1"/>
          </p:cNvSpPr>
          <p:nvPr>
            <p:ph type="sldNum" sz="quarter" idx="10"/>
          </p:nvPr>
        </p:nvSpPr>
        <p:spPr/>
        <p:txBody>
          <a:bodyPr/>
          <a:lstStyle>
            <a:lvl1pPr>
              <a:defRPr/>
            </a:lvl1pPr>
          </a:lstStyle>
          <a:p>
            <a:pPr>
              <a:defRPr/>
            </a:pPr>
            <a:fld id="{7FAB098D-7B42-4758-ABFA-A55028EB3AC8}" type="slidenum">
              <a:rPr lang="zh-CN" altLang="en-US"/>
              <a:t>‹#›</a:t>
            </a:fld>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35" y="1709743"/>
            <a:ext cx="10515413" cy="2852745"/>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35" y="4589476"/>
            <a:ext cx="10515413" cy="1500191"/>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939786B4-ECC0-4395-94DF-E1493E7A1CC0}" type="slidenum">
              <a:rPr lang="zh-CN" altLang="en-US"/>
              <a:t>‹#›</a:t>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85"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091"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DC0C1F1C-E5AE-4D5E-88B5-C69A3AC17092}" type="slidenum">
              <a:rPr lang="zh-CN" altLang="en-US"/>
              <a:t>‹#›</a:t>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73" y="365126"/>
            <a:ext cx="10515413" cy="1325567"/>
          </a:xfrm>
        </p:spPr>
        <p:txBody>
          <a:bodyPr/>
          <a:lstStyle/>
          <a:p>
            <a:r>
              <a:rPr lang="zh-CN" altLang="en-US" noProof="1"/>
              <a:t>单击此处编辑母版标题样式</a:t>
            </a:r>
          </a:p>
        </p:txBody>
      </p:sp>
      <p:sp>
        <p:nvSpPr>
          <p:cNvPr id="3" name="文本占位符 2"/>
          <p:cNvSpPr>
            <a:spLocks noGrp="1"/>
          </p:cNvSpPr>
          <p:nvPr>
            <p:ph type="body" idx="1"/>
          </p:nvPr>
        </p:nvSpPr>
        <p:spPr>
          <a:xfrm>
            <a:off x="1186753" y="1778443"/>
            <a:ext cx="4873488"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53" y="2665387"/>
            <a:ext cx="4873488"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828" y="1778443"/>
            <a:ext cx="4897490"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828" y="2665387"/>
            <a:ext cx="4897490"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8"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9" name="灯片编号占位符 5"/>
          <p:cNvSpPr>
            <a:spLocks noGrp="1"/>
          </p:cNvSpPr>
          <p:nvPr>
            <p:ph type="sldNum" sz="quarter" idx="12"/>
          </p:nvPr>
        </p:nvSpPr>
        <p:spPr>
          <a:xfrm>
            <a:off x="8610942" y="6356350"/>
            <a:ext cx="2742744" cy="365125"/>
          </a:xfrm>
        </p:spPr>
        <p:txBody>
          <a:bodyPr/>
          <a:lstStyle>
            <a:lvl1pPr>
              <a:defRPr/>
            </a:lvl1pPr>
          </a:lstStyle>
          <a:p>
            <a:pPr>
              <a:defRPr/>
            </a:pPr>
            <a:fld id="{E4DC486D-29B0-4EAB-BB14-4995A384B154}" type="slidenum">
              <a:rPr lang="zh-CN" altLang="en-US"/>
              <a:t>‹#›</a:t>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31D11D68-795E-450B-BEBB-C3F7BF59B263}" type="slidenum">
              <a:rPr lang="zh-CN" altLang="en-US"/>
              <a:t>‹#›</a:t>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3"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4" name="灯片编号占位符 5"/>
          <p:cNvSpPr>
            <a:spLocks noGrp="1"/>
          </p:cNvSpPr>
          <p:nvPr>
            <p:ph type="sldNum" sz="quarter" idx="12"/>
          </p:nvPr>
        </p:nvSpPr>
        <p:spPr>
          <a:xfrm>
            <a:off x="8610942" y="6356350"/>
            <a:ext cx="2742744" cy="365125"/>
          </a:xfrm>
        </p:spPr>
        <p:txBody>
          <a:bodyPr/>
          <a:lstStyle>
            <a:lvl1pPr>
              <a:defRPr/>
            </a:lvl1pPr>
          </a:lstStyle>
          <a:p>
            <a:pPr>
              <a:defRPr/>
            </a:pPr>
            <a:fld id="{97A7F1FD-C5F8-4948-AFC6-83154B33DAE6}" type="slidenum">
              <a:rPr lang="zh-CN" altLang="en-US"/>
              <a:t>‹#›</a:t>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73" y="457201"/>
            <a:ext cx="4165275" cy="1600205"/>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096" y="457202"/>
            <a:ext cx="6172091" cy="54038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73" y="2057406"/>
            <a:ext cx="4165275" cy="3811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9BA02C1F-4EEF-4FE1-9E0C-53B547D5A59E}" type="slidenum">
              <a:rPr lang="zh-CN" altLang="en-US"/>
              <a:t>‹#›</a:t>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250181" y="365125"/>
            <a:ext cx="8726969" cy="5651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sz="2400">
                <a:solidFill>
                  <a:schemeClr val="bg1"/>
                </a:solidFill>
                <a:latin typeface="微软雅黑" panose="020B0503020204020204" pitchFamily="34" charset="-122"/>
                <a:ea typeface="微软雅黑" panose="020B0503020204020204" pitchFamily="34" charset="-122"/>
              </a:defRPr>
            </a:lvl1pPr>
            <a:lvl2pPr marL="457200" indent="0">
              <a:buNone/>
              <a:defRPr sz="2400">
                <a:solidFill>
                  <a:schemeClr val="bg1"/>
                </a:solidFill>
                <a:latin typeface="微软雅黑" panose="020B0503020204020204" pitchFamily="34" charset="-122"/>
                <a:ea typeface="微软雅黑" panose="020B0503020204020204" pitchFamily="34" charset="-122"/>
              </a:defRPr>
            </a:lvl2pPr>
            <a:lvl3pPr marL="914400" indent="0">
              <a:buNone/>
              <a:defRPr sz="2400">
                <a:solidFill>
                  <a:schemeClr val="bg1"/>
                </a:solidFill>
                <a:latin typeface="微软雅黑" panose="020B0503020204020204" pitchFamily="34" charset="-122"/>
                <a:ea typeface="微软雅黑" panose="020B0503020204020204" pitchFamily="34" charset="-122"/>
              </a:defRPr>
            </a:lvl3pPr>
            <a:lvl4pPr marL="1371600" indent="0">
              <a:buNone/>
              <a:defRPr sz="2400">
                <a:solidFill>
                  <a:schemeClr val="bg1"/>
                </a:solidFill>
                <a:latin typeface="微软雅黑" panose="020B0503020204020204" pitchFamily="34" charset="-122"/>
                <a:ea typeface="微软雅黑" panose="020B0503020204020204" pitchFamily="34" charset="-122"/>
              </a:defRPr>
            </a:lvl4pPr>
            <a:lvl5pPr marL="1828800" indent="0">
              <a:buNone/>
              <a:defRPr sz="2400">
                <a:solidFill>
                  <a:schemeClr val="bg1"/>
                </a:solidFill>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灯片编号占位符 5"/>
          <p:cNvSpPr>
            <a:spLocks noGrp="1"/>
          </p:cNvSpPr>
          <p:nvPr>
            <p:ph type="sldNum" sz="quarter" idx="10"/>
          </p:nvPr>
        </p:nvSpPr>
        <p:spPr/>
        <p:txBody>
          <a:bodyPr/>
          <a:lstStyle>
            <a:lvl1pPr>
              <a:defRPr/>
            </a:lvl1pPr>
          </a:lstStyle>
          <a:p>
            <a:pPr>
              <a:defRPr/>
            </a:pPr>
            <a:fld id="{9F5C0916-10A1-4E65-BBB1-E8CC01AE071B}" type="slidenum">
              <a:rPr lang="zh-CN" altLang="en-US"/>
              <a:t>‹#›</a:t>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746" y="365126"/>
            <a:ext cx="2628853" cy="581185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185" y="365126"/>
            <a:ext cx="7734163" cy="581185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AFF7A799-5884-4628-A8E6-C659B55925E7}" type="slidenum">
              <a:rPr lang="zh-CN" altLang="en-US"/>
              <a:t>‹#›</a:t>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5" y="365126"/>
            <a:ext cx="10515413" cy="581185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0D081B5A-1D8E-4932-9D4B-F497FDB5F81D}" type="slidenum">
              <a:rPr lang="zh-CN" altLang="en-US"/>
              <a:t>‹#›</a:t>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35" y="1709743"/>
            <a:ext cx="10515413" cy="2852745"/>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35" y="4589476"/>
            <a:ext cx="10515413" cy="1500191"/>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EAE761E7-AAAC-402B-893F-A431554AB6AF}" type="slidenum">
              <a:rPr lang="zh-CN" altLang="en-US"/>
              <a:t>‹#›</a:t>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185"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091" y="1825630"/>
            <a:ext cx="5181508" cy="435135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7902F78A-1D5D-439D-B26C-661F9E95CAB5}" type="slidenum">
              <a:rPr lang="zh-CN" altLang="en-US"/>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73" y="365126"/>
            <a:ext cx="10515413" cy="1325567"/>
          </a:xfrm>
        </p:spPr>
        <p:txBody>
          <a:bodyPr/>
          <a:lstStyle/>
          <a:p>
            <a:r>
              <a:rPr lang="zh-CN" altLang="en-US" noProof="1"/>
              <a:t>单击此处编辑母版标题样式</a:t>
            </a:r>
          </a:p>
        </p:txBody>
      </p:sp>
      <p:sp>
        <p:nvSpPr>
          <p:cNvPr id="3" name="文本占位符 2"/>
          <p:cNvSpPr>
            <a:spLocks noGrp="1"/>
          </p:cNvSpPr>
          <p:nvPr>
            <p:ph type="body" idx="1"/>
          </p:nvPr>
        </p:nvSpPr>
        <p:spPr>
          <a:xfrm>
            <a:off x="1186753" y="1778443"/>
            <a:ext cx="4873488"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53" y="2665387"/>
            <a:ext cx="4873488"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828" y="1778443"/>
            <a:ext cx="4897490" cy="823914"/>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828" y="2665387"/>
            <a:ext cx="4897490" cy="352429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8"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9" name="灯片编号占位符 5"/>
          <p:cNvSpPr>
            <a:spLocks noGrp="1"/>
          </p:cNvSpPr>
          <p:nvPr>
            <p:ph type="sldNum" sz="quarter" idx="12"/>
          </p:nvPr>
        </p:nvSpPr>
        <p:spPr>
          <a:xfrm>
            <a:off x="8610942" y="6356350"/>
            <a:ext cx="2742744" cy="365125"/>
          </a:xfrm>
        </p:spPr>
        <p:txBody>
          <a:bodyPr/>
          <a:lstStyle>
            <a:lvl1pPr>
              <a:defRPr/>
            </a:lvl1pPr>
          </a:lstStyle>
          <a:p>
            <a:pPr>
              <a:defRPr/>
            </a:pPr>
            <a:fld id="{AF1B6782-5345-4A00-B97F-D3A96A37A7D6}" type="slidenum">
              <a:rPr lang="zh-CN" altLang="en-US"/>
              <a:t>‹#›</a:t>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4"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5" name="灯片编号占位符 5"/>
          <p:cNvSpPr>
            <a:spLocks noGrp="1"/>
          </p:cNvSpPr>
          <p:nvPr>
            <p:ph type="sldNum" sz="quarter" idx="12"/>
          </p:nvPr>
        </p:nvSpPr>
        <p:spPr>
          <a:xfrm>
            <a:off x="8610942" y="6356350"/>
            <a:ext cx="2742744" cy="365125"/>
          </a:xfrm>
        </p:spPr>
        <p:txBody>
          <a:bodyPr/>
          <a:lstStyle>
            <a:lvl1pPr>
              <a:defRPr/>
            </a:lvl1pPr>
          </a:lstStyle>
          <a:p>
            <a:pPr>
              <a:defRPr/>
            </a:pPr>
            <a:fld id="{8AE38A3C-C326-4F36-B506-D3DF4A343217}" type="slidenum">
              <a:rPr lang="zh-CN" altLang="en-US"/>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3"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4" name="灯片编号占位符 5"/>
          <p:cNvSpPr>
            <a:spLocks noGrp="1"/>
          </p:cNvSpPr>
          <p:nvPr>
            <p:ph type="sldNum" sz="quarter" idx="12"/>
          </p:nvPr>
        </p:nvSpPr>
        <p:spPr>
          <a:xfrm>
            <a:off x="8610942" y="6356350"/>
            <a:ext cx="2742744" cy="365125"/>
          </a:xfrm>
        </p:spPr>
        <p:txBody>
          <a:bodyPr/>
          <a:lstStyle>
            <a:lvl1pPr>
              <a:defRPr/>
            </a:lvl1pPr>
          </a:lstStyle>
          <a:p>
            <a:pPr>
              <a:defRPr/>
            </a:pPr>
            <a:fld id="{89DFC59B-2ADC-44F3-A4BF-759B55205A67}" type="slidenum">
              <a:rPr lang="zh-CN" altLang="en-US"/>
              <a:t>‹#›</a:t>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73" y="457201"/>
            <a:ext cx="4165275" cy="1600205"/>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096" y="457202"/>
            <a:ext cx="6172091" cy="54038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73" y="2057406"/>
            <a:ext cx="4165275" cy="3811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6"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7" name="灯片编号占位符 5"/>
          <p:cNvSpPr>
            <a:spLocks noGrp="1"/>
          </p:cNvSpPr>
          <p:nvPr>
            <p:ph type="sldNum" sz="quarter" idx="12"/>
          </p:nvPr>
        </p:nvSpPr>
        <p:spPr>
          <a:xfrm>
            <a:off x="8610942" y="6356350"/>
            <a:ext cx="2742744" cy="365125"/>
          </a:xfrm>
        </p:spPr>
        <p:txBody>
          <a:bodyPr/>
          <a:lstStyle>
            <a:lvl1pPr>
              <a:defRPr/>
            </a:lvl1pPr>
          </a:lstStyle>
          <a:p>
            <a:pPr>
              <a:defRPr/>
            </a:pPr>
            <a:fld id="{6A3AADA8-4CFB-4835-9218-61D150816712}" type="slidenum">
              <a:rPr lang="zh-CN" altLang="en-US"/>
              <a:t>‹#›</a:t>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746" y="365126"/>
            <a:ext cx="2628853" cy="581185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185" y="365126"/>
            <a:ext cx="7734163" cy="581185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838314" y="6356350"/>
            <a:ext cx="2742744" cy="365125"/>
          </a:xfrm>
          <a:prstGeom prst="rect">
            <a:avLst/>
          </a:prstGeom>
        </p:spPr>
        <p:txBody>
          <a:bodyPr vert="horz" lIns="91440" tIns="45720" rIns="91440" bIns="45720" rtlCol="0" anchor="ctr"/>
          <a:lstStyle>
            <a:lvl1pPr>
              <a:buFont typeface="Arial" panose="020B0604020202020204" pitchFamily="34" charset="0"/>
              <a:buNone/>
              <a:defRPr noProof="1">
                <a:cs typeface="+mn-ea"/>
              </a:defRPr>
            </a:lvl1pPr>
          </a:lstStyle>
          <a:p>
            <a:pPr>
              <a:defRPr/>
            </a:pPr>
            <a:endParaRPr lang="zh-CN" altLang="en-US"/>
          </a:p>
        </p:txBody>
      </p:sp>
      <p:sp>
        <p:nvSpPr>
          <p:cNvPr id="5" name="页脚占位符 4"/>
          <p:cNvSpPr>
            <a:spLocks noGrp="1"/>
          </p:cNvSpPr>
          <p:nvPr>
            <p:ph type="ftr" sz="quarter" idx="11"/>
          </p:nvPr>
        </p:nvSpPr>
        <p:spPr>
          <a:xfrm>
            <a:off x="4038183" y="6356350"/>
            <a:ext cx="4115635" cy="365125"/>
          </a:xfrm>
          <a:prstGeom prst="rect">
            <a:avLst/>
          </a:prstGeom>
        </p:spPr>
        <p:txBody>
          <a:bodyPr vert="horz" lIns="91440" tIns="45720" rIns="91440" bIns="45720" rtlCol="0" anchor="ctr"/>
          <a:lstStyle>
            <a:lvl1pPr>
              <a:buFont typeface="Arial" panose="020B0604020202020204" pitchFamily="34" charset="0"/>
              <a:buNone/>
              <a:defRPr noProof="1"/>
            </a:lvl1pPr>
          </a:lstStyle>
          <a:p>
            <a:pPr>
              <a:defRPr/>
            </a:pPr>
            <a:endParaRPr lang="zh-CN" altLang="en-US"/>
          </a:p>
        </p:txBody>
      </p:sp>
      <p:sp>
        <p:nvSpPr>
          <p:cNvPr id="6" name="灯片编号占位符 5"/>
          <p:cNvSpPr>
            <a:spLocks noGrp="1"/>
          </p:cNvSpPr>
          <p:nvPr>
            <p:ph type="sldNum" sz="quarter" idx="12"/>
          </p:nvPr>
        </p:nvSpPr>
        <p:spPr>
          <a:xfrm>
            <a:off x="8610942" y="6356350"/>
            <a:ext cx="2742744" cy="365125"/>
          </a:xfrm>
        </p:spPr>
        <p:txBody>
          <a:bodyPr/>
          <a:lstStyle>
            <a:lvl1pPr>
              <a:defRPr/>
            </a:lvl1pPr>
          </a:lstStyle>
          <a:p>
            <a:pPr>
              <a:defRPr/>
            </a:pPr>
            <a:fld id="{61D63F39-BBE6-4EB7-AD97-10BF970271BF}" type="slidenum">
              <a:rPr lang="zh-CN" altLang="en-US"/>
              <a:t>‹#›</a:t>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1249878" y="365125"/>
            <a:ext cx="6793076"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noChangeArrowheads="1"/>
          </p:cNvSpPr>
          <p:nvPr>
            <p:ph type="body" idx="9"/>
          </p:nvPr>
        </p:nvSpPr>
        <p:spPr bwMode="auto">
          <a:xfrm>
            <a:off x="838314" y="892175"/>
            <a:ext cx="731854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endParaRPr lang="zh-CN" altLang="en-US"/>
          </a:p>
        </p:txBody>
      </p:sp>
      <p:sp>
        <p:nvSpPr>
          <p:cNvPr id="6" name="灯片编号占位符 5"/>
          <p:cNvSpPr>
            <a:spLocks noGrp="1"/>
          </p:cNvSpPr>
          <p:nvPr>
            <p:ph type="sldNum" sz="quarter" idx="4"/>
          </p:nvPr>
        </p:nvSpPr>
        <p:spPr>
          <a:xfrm>
            <a:off x="853501" y="6356350"/>
            <a:ext cx="2742744" cy="365125"/>
          </a:xfrm>
          <a:prstGeom prst="rect">
            <a:avLst/>
          </a:prstGeom>
        </p:spPr>
        <p:txBody>
          <a:bodyPr vert="horz" wrap="square" lIns="91440" tIns="45720" rIns="91440" bIns="45720" numCol="1" anchor="ctr" anchorCtr="0" compatLnSpc="1"/>
          <a:lstStyle>
            <a:lvl1pPr>
              <a:buFont typeface="Arial" panose="020B0604020202020204" pitchFamily="34" charset="0"/>
              <a:buNone/>
              <a:defRPr/>
            </a:lvl1pPr>
          </a:lstStyle>
          <a:p>
            <a:pPr>
              <a:defRPr/>
            </a:pPr>
            <a:fld id="{3F64E3DD-684C-4040-B03B-988BB3FED740}" type="slidenum">
              <a:rPr lang="zh-CN" altLang="en-US"/>
              <a:t>‹#›</a:t>
            </a:fld>
            <a:endParaRPr lang="zh-CN" altLang="en-US"/>
          </a:p>
        </p:txBody>
      </p:sp>
      <p:pic>
        <p:nvPicPr>
          <p:cNvPr id="3" name="图片 2" descr="网上人大图标3"/>
          <p:cNvPicPr>
            <a:picLocks noChangeAspect="1"/>
          </p:cNvPicPr>
          <p:nvPr userDrawn="1"/>
        </p:nvPicPr>
        <p:blipFill>
          <a:blip r:embed="rId13"/>
          <a:srcRect l="-156" t="24106" b="22862"/>
          <a:stretch>
            <a:fillRect/>
          </a:stretch>
        </p:blipFill>
        <p:spPr>
          <a:xfrm>
            <a:off x="10807700" y="139065"/>
            <a:ext cx="1226820" cy="6496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3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1249878" y="365125"/>
            <a:ext cx="6793076"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2051" name="文本占位符 2"/>
          <p:cNvSpPr>
            <a:spLocks noGrp="1" noChangeArrowheads="1"/>
          </p:cNvSpPr>
          <p:nvPr>
            <p:ph type="body" idx="9"/>
          </p:nvPr>
        </p:nvSpPr>
        <p:spPr bwMode="auto">
          <a:xfrm>
            <a:off x="838314" y="892175"/>
            <a:ext cx="7318542"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endParaRPr lang="zh-CN" altLang="en-US"/>
          </a:p>
        </p:txBody>
      </p:sp>
      <p:sp>
        <p:nvSpPr>
          <p:cNvPr id="6" name="灯片编号占位符 5"/>
          <p:cNvSpPr>
            <a:spLocks noGrp="1"/>
          </p:cNvSpPr>
          <p:nvPr>
            <p:ph type="sldNum" sz="quarter" idx="4"/>
          </p:nvPr>
        </p:nvSpPr>
        <p:spPr>
          <a:xfrm>
            <a:off x="853501" y="6356350"/>
            <a:ext cx="2742744" cy="365125"/>
          </a:xfrm>
          <a:prstGeom prst="rect">
            <a:avLst/>
          </a:prstGeom>
        </p:spPr>
        <p:txBody>
          <a:bodyPr vert="horz" wrap="square" lIns="91440" tIns="45720" rIns="91440" bIns="45720" numCol="1" anchor="ctr" anchorCtr="0" compatLnSpc="1"/>
          <a:lstStyle>
            <a:lvl1pPr>
              <a:buFont typeface="Arial" panose="020B0604020202020204" pitchFamily="34" charset="0"/>
              <a:buNone/>
              <a:defRPr/>
            </a:lvl1pPr>
          </a:lstStyle>
          <a:p>
            <a:pPr>
              <a:defRPr/>
            </a:pPr>
            <a:fld id="{34C57789-1CD1-435F-8A55-CF037ADF8E06}" type="slidenum">
              <a:rPr lang="zh-CN" altLang="en-US"/>
              <a:t>‹#›</a:t>
            </a:fld>
            <a:endParaRPr lang="zh-CN" altLang="en-US"/>
          </a:p>
        </p:txBody>
      </p:sp>
      <p:pic>
        <p:nvPicPr>
          <p:cNvPr id="3" name="图片 2" descr="网上人大图标3"/>
          <p:cNvPicPr>
            <a:picLocks noChangeAspect="1"/>
          </p:cNvPicPr>
          <p:nvPr userDrawn="1"/>
        </p:nvPicPr>
        <p:blipFill>
          <a:blip r:embed="rId12"/>
          <a:srcRect l="-156" t="24106" b="22862"/>
          <a:stretch>
            <a:fillRect/>
          </a:stretch>
        </p:blipFill>
        <p:spPr>
          <a:xfrm>
            <a:off x="10807700" y="139065"/>
            <a:ext cx="1226820" cy="649605"/>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rtl="0" eaLnBrk="0" fontAlgn="base" hangingPunct="0">
        <a:lnSpc>
          <a:spcPct val="90000"/>
        </a:lnSpc>
        <a:spcBef>
          <a:spcPct val="0"/>
        </a:spcBef>
        <a:spcAft>
          <a:spcPct val="0"/>
        </a:spcAft>
        <a:defRPr sz="3000" b="1" kern="1200">
          <a:solidFill>
            <a:schemeClr val="bg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3000" b="1">
          <a:solidFill>
            <a:schemeClr val="bg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直角三角形 439"/>
          <p:cNvSpPr/>
          <p:nvPr/>
        </p:nvSpPr>
        <p:spPr>
          <a:xfrm rot="5400000" flipH="1">
            <a:off x="2404269" y="-2401094"/>
            <a:ext cx="6853238" cy="11658600"/>
          </a:xfrm>
          <a:prstGeom prst="rtTriangle">
            <a:avLst/>
          </a:prstGeom>
          <a:solidFill>
            <a:schemeClr val="tx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8933" tIns="39466" rIns="78933" bIns="39466"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5075" b="0" i="0" u="none" strike="noStrike" kern="1200" cap="none" spc="0" normalizeH="0" baseline="0" noProof="0" dirty="0">
              <a:ln>
                <a:noFill/>
              </a:ln>
              <a:solidFill>
                <a:schemeClr val="lt1"/>
              </a:solidFill>
              <a:effectLst/>
              <a:uLnTx/>
              <a:uFillTx/>
              <a:latin typeface="+mn-lt"/>
              <a:ea typeface="黑体" panose="02010609060101010101" pitchFamily="49" charset="-122"/>
              <a:cs typeface="+mn-cs"/>
            </a:endParaRPr>
          </a:p>
        </p:txBody>
      </p:sp>
      <p:sp>
        <p:nvSpPr>
          <p:cNvPr id="441" name="矩形 440"/>
          <p:cNvSpPr/>
          <p:nvPr/>
        </p:nvSpPr>
        <p:spPr>
          <a:xfrm>
            <a:off x="666750" y="3813175"/>
            <a:ext cx="1720850" cy="71438"/>
          </a:xfrm>
          <a:prstGeom prst="rect">
            <a:avLst/>
          </a:prstGeom>
          <a:solidFill>
            <a:srgbClr val="033755"/>
          </a:solidFill>
          <a:ln>
            <a:noFill/>
          </a:ln>
        </p:spPr>
        <p:style>
          <a:lnRef idx="2">
            <a:schemeClr val="accent1">
              <a:shade val="50000"/>
            </a:schemeClr>
          </a:lnRef>
          <a:fillRef idx="1">
            <a:schemeClr val="accent1"/>
          </a:fillRef>
          <a:effectRef idx="0">
            <a:schemeClr val="accent1"/>
          </a:effectRef>
          <a:fontRef idx="minor">
            <a:schemeClr val="lt1"/>
          </a:fontRef>
        </p:style>
        <p:txBody>
          <a:bodyPr lIns="78933" tIns="39466" rIns="78933" bIns="39466"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5075" b="0" i="0" u="none" strike="noStrike" kern="1200" cap="none" spc="0" normalizeH="0" baseline="0" noProof="0" dirty="0">
              <a:ln>
                <a:noFill/>
              </a:ln>
              <a:solidFill>
                <a:schemeClr val="lt1"/>
              </a:solidFill>
              <a:effectLst/>
              <a:uLnTx/>
              <a:uFillTx/>
              <a:latin typeface="+mn-lt"/>
              <a:ea typeface="黑体" panose="02010609060101010101" pitchFamily="49" charset="-122"/>
              <a:cs typeface="+mn-cs"/>
            </a:endParaRPr>
          </a:p>
        </p:txBody>
      </p:sp>
      <p:cxnSp>
        <p:nvCxnSpPr>
          <p:cNvPr id="442" name="直接连接符 441"/>
          <p:cNvCxnSpPr/>
          <p:nvPr/>
        </p:nvCxnSpPr>
        <p:spPr>
          <a:xfrm>
            <a:off x="2387600" y="3849688"/>
            <a:ext cx="4475163" cy="0"/>
          </a:xfrm>
          <a:prstGeom prst="line">
            <a:avLst/>
          </a:prstGeom>
        </p:spPr>
        <p:style>
          <a:lnRef idx="1">
            <a:schemeClr val="dk1"/>
          </a:lnRef>
          <a:fillRef idx="0">
            <a:schemeClr val="dk1"/>
          </a:fillRef>
          <a:effectRef idx="0">
            <a:schemeClr val="dk1"/>
          </a:effectRef>
          <a:fontRef idx="minor">
            <a:schemeClr val="tx1"/>
          </a:fontRef>
        </p:style>
      </p:cxnSp>
      <p:sp>
        <p:nvSpPr>
          <p:cNvPr id="446" name="标题 1"/>
          <p:cNvSpPr txBox="1"/>
          <p:nvPr/>
        </p:nvSpPr>
        <p:spPr>
          <a:xfrm>
            <a:off x="674688" y="2589213"/>
            <a:ext cx="6196013" cy="1079500"/>
          </a:xfrm>
          <a:prstGeom prst="rect">
            <a:avLst/>
          </a:prstGeom>
        </p:spPr>
        <p:txBody>
          <a:bodyPr lIns="78933" tIns="39466" rIns="78933" bIns="39466" anchor="ctr">
            <a:normAutofit/>
          </a:bodyPr>
          <a:lstStyle/>
          <a:p>
            <a:pPr marR="0" algn="dist" defTabSz="1599565" eaLnBrk="0" fontAlgn="auto" hangingPunct="0">
              <a:lnSpc>
                <a:spcPct val="90000"/>
              </a:lnSpc>
              <a:spcAft>
                <a:spcPts val="0"/>
              </a:spcAft>
              <a:buClrTx/>
              <a:buSzTx/>
              <a:buFontTx/>
              <a:defRPr/>
            </a:pPr>
            <a:r>
              <a:rPr kumimoji="0" lang="zh-CN" altLang="en-US" sz="3385" b="1" kern="1200" cap="none" spc="0" normalizeH="0" baseline="0" noProof="0" dirty="0">
                <a:solidFill>
                  <a:srgbClr val="033755"/>
                </a:solidFill>
                <a:latin typeface="微软雅黑" panose="020B0503020204020204" pitchFamily="34" charset="-122"/>
                <a:ea typeface="微软雅黑" panose="020B0503020204020204" pitchFamily="34" charset="-122"/>
                <a:cs typeface="+mj-cs"/>
              </a:rPr>
              <a:t>人力资源管理基础知识</a:t>
            </a:r>
          </a:p>
        </p:txBody>
      </p:sp>
      <p:sp>
        <p:nvSpPr>
          <p:cNvPr id="448" name="副标题 2"/>
          <p:cNvSpPr txBox="1"/>
          <p:nvPr/>
        </p:nvSpPr>
        <p:spPr>
          <a:xfrm>
            <a:off x="674688" y="4065588"/>
            <a:ext cx="6196013" cy="360363"/>
          </a:xfrm>
          <a:prstGeom prst="rect">
            <a:avLst/>
          </a:prstGeom>
        </p:spPr>
        <p:txBody>
          <a:bodyPr lIns="78933" tIns="39466" rIns="78933" bIns="39466">
            <a:normAutofit/>
          </a:bodyPr>
          <a:lstStyle/>
          <a:p>
            <a:pPr marR="0" algn="dist" defTabSz="2195195" eaLnBrk="0" fontAlgn="auto" hangingPunct="0">
              <a:spcBef>
                <a:spcPct val="20000"/>
              </a:spcBef>
              <a:spcAft>
                <a:spcPts val="0"/>
              </a:spcAft>
              <a:buClrTx/>
              <a:buSzTx/>
              <a:buFont typeface="Arial" panose="020B0604020202020204" pitchFamily="34" charset="0"/>
              <a:defRPr/>
            </a:pPr>
            <a:r>
              <a:rPr kumimoji="0" lang="zh-CN" altLang="en-US" sz="1690" b="1" kern="1200" cap="none" spc="0" normalizeH="0" baseline="0" noProof="0" dirty="0">
                <a:solidFill>
                  <a:srgbClr val="033755"/>
                </a:solidFill>
                <a:latin typeface="黑体" panose="02010609060101010101" pitchFamily="49" charset="-122"/>
                <a:ea typeface="黑体" panose="02010609060101010101" pitchFamily="49" charset="-122"/>
                <a:cs typeface="+mn-cs"/>
              </a:rPr>
              <a:t>人力资源管理师职业资格考试</a:t>
            </a:r>
          </a:p>
        </p:txBody>
      </p:sp>
      <p:sp>
        <p:nvSpPr>
          <p:cNvPr id="2" name="矩形: 圆角 15"/>
          <p:cNvSpPr/>
          <p:nvPr/>
        </p:nvSpPr>
        <p:spPr>
          <a:xfrm>
            <a:off x="666750" y="1565275"/>
            <a:ext cx="2609215" cy="704850"/>
          </a:xfrm>
          <a:prstGeom prst="roundRect">
            <a:avLst/>
          </a:prstGeom>
          <a:solidFill>
            <a:srgbClr val="033755"/>
          </a:solidFill>
          <a:ln w="12700" cap="flat" cmpd="sng" algn="ctr">
            <a:noFill/>
            <a:prstDash val="solid"/>
            <a:miter lim="800000"/>
          </a:ln>
          <a:effectLst/>
        </p:spPr>
        <p:txBody>
          <a:bodyPr lIns="78933" tIns="39466" rIns="78933" bIns="39466" anchor="ctr"/>
          <a:lstStyle/>
          <a:p>
            <a:pPr marL="0" marR="0" lvl="0" indent="0" algn="ctr" defTabSz="1599565" rtl="0" eaLnBrk="0" fontAlgn="auto" latinLnBrk="0" hangingPunct="0">
              <a:lnSpc>
                <a:spcPct val="100000"/>
              </a:lnSpc>
              <a:spcBef>
                <a:spcPts val="0"/>
              </a:spcBef>
              <a:spcAft>
                <a:spcPts val="0"/>
              </a:spcAft>
              <a:buClrTx/>
              <a:buSzTx/>
              <a:buFontTx/>
              <a:buNone/>
              <a:defRPr/>
            </a:pPr>
            <a:r>
              <a:rPr kumimoji="0" lang="zh-CN" altLang="en-US"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教材精讲</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0838" y="1018070"/>
            <a:ext cx="6096000" cy="4897755"/>
          </a:xfrm>
          <a:prstGeom prst="rect">
            <a:avLst/>
          </a:prstGeom>
        </p:spPr>
        <p:txBody>
          <a:bodyPr lIns="120017" tIns="60008" rIns="120017" bIns="60008">
            <a:spAutoFit/>
          </a:bodyPr>
          <a:lstStyle/>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rPr>
              <a:t>二、效用最大化</a:t>
            </a:r>
            <a:r>
              <a:rPr lang="en-US" altLang="zh-CN" sz="2295" dirty="0">
                <a:solidFill>
                  <a:srgbClr val="004250"/>
                </a:solidFill>
                <a:latin typeface="微软雅黑" panose="020B0503020204020204" pitchFamily="34" charset="-122"/>
                <a:ea typeface="微软雅黑" panose="020B0503020204020204" pitchFamily="34" charset="-122"/>
              </a:rPr>
              <a:t>P2</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个人追求的目标</a:t>
            </a:r>
            <a:r>
              <a:rPr lang="en-US" altLang="zh-CN" sz="2295" dirty="0">
                <a:solidFill>
                  <a:schemeClr val="tx1"/>
                </a:solidFill>
                <a:latin typeface="微软雅黑" panose="020B0503020204020204" pitchFamily="34" charset="-122"/>
                <a:ea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效用最大化</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企业追求的目标</a:t>
            </a:r>
            <a:r>
              <a:rPr lang="en-US" altLang="zh-CN" sz="2295" dirty="0">
                <a:solidFill>
                  <a:schemeClr val="tx1"/>
                </a:solidFill>
                <a:latin typeface="微软雅黑" panose="020B0503020204020204" pitchFamily="34" charset="-122"/>
                <a:ea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利润最大化</a:t>
            </a:r>
          </a:p>
          <a:p>
            <a:pPr>
              <a:lnSpc>
                <a:spcPct val="150000"/>
              </a:lnSpc>
            </a:pPr>
            <a:r>
              <a:rPr lang="zh-CN" altLang="en-US" sz="2295" b="1" dirty="0">
                <a:solidFill>
                  <a:srgbClr val="004250"/>
                </a:solidFill>
                <a:latin typeface="微软雅黑" panose="020B0503020204020204" pitchFamily="34" charset="-122"/>
                <a:ea typeface="微软雅黑" panose="020B0503020204020204" pitchFamily="34" charset="-122"/>
              </a:rPr>
              <a:t>国家追求的目标</a:t>
            </a:r>
            <a:r>
              <a:rPr lang="en-US" altLang="zh-CN" sz="2295" b="1" dirty="0">
                <a:solidFill>
                  <a:srgbClr val="004250"/>
                </a:solidFill>
                <a:latin typeface="微软雅黑" panose="020B0503020204020204" pitchFamily="34" charset="-122"/>
                <a:ea typeface="微软雅黑" panose="020B0503020204020204" pitchFamily="34" charset="-122"/>
              </a:rPr>
              <a:t>——</a:t>
            </a:r>
            <a:r>
              <a:rPr lang="zh-CN" altLang="en-US" sz="2295" b="1" dirty="0">
                <a:solidFill>
                  <a:srgbClr val="004250"/>
                </a:solidFill>
                <a:latin typeface="微软雅黑" panose="020B0503020204020204" pitchFamily="34" charset="-122"/>
                <a:ea typeface="微软雅黑" panose="020B0503020204020204" pitchFamily="34" charset="-122"/>
              </a:rPr>
              <a:t>福利最大化</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利润最大化的含义：</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生产经营的总收入 </a:t>
            </a:r>
            <a:r>
              <a:rPr lang="en-US" altLang="zh-CN" sz="2295" dirty="0">
                <a:solidFill>
                  <a:schemeClr val="tx1"/>
                </a:solidFill>
                <a:latin typeface="微软雅黑" panose="020B0503020204020204" pitchFamily="34" charset="-122"/>
                <a:ea typeface="微软雅黑" panose="020B0503020204020204" pitchFamily="34" charset="-122"/>
              </a:rPr>
              <a:t>– </a:t>
            </a:r>
            <a:r>
              <a:rPr lang="zh-CN" altLang="en-US" sz="2295" dirty="0">
                <a:solidFill>
                  <a:schemeClr val="tx1"/>
                </a:solidFill>
                <a:latin typeface="微软雅黑" panose="020B0503020204020204" pitchFamily="34" charset="-122"/>
                <a:ea typeface="微软雅黑" panose="020B0503020204020204" pitchFamily="34" charset="-122"/>
              </a:rPr>
              <a:t>总费用</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差额正值，越大越好</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差额负值，越小越好</a:t>
            </a:r>
          </a:p>
          <a:p>
            <a:pPr>
              <a:lnSpc>
                <a:spcPct val="150000"/>
              </a:lnSpc>
            </a:pPr>
            <a:endParaRPr lang="zh-CN" altLang="en-US" sz="2295" dirty="0">
              <a:solidFill>
                <a:schemeClr val="tx1"/>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1274141" y="455228"/>
            <a:ext cx="7018020" cy="560070"/>
          </a:xfrm>
          <a:prstGeom prst="rect">
            <a:avLst/>
          </a:prstGeom>
          <a:noFill/>
          <a:ln w="9525">
            <a:noFill/>
            <a:miter lim="800000"/>
          </a:ln>
        </p:spPr>
        <p:txBody>
          <a:bodyPr wrap="none" lIns="120017" tIns="60008" rIns="120017" bIns="60008">
            <a:spAutoFit/>
          </a:bodyPr>
          <a:lstStyle/>
          <a:p>
            <a:r>
              <a:rPr lang="zh-CN" altLang="en-US" sz="2870" b="1" dirty="0">
                <a:solidFill>
                  <a:srgbClr val="004250"/>
                </a:solidFill>
                <a:latin typeface="微软雅黑" panose="020B0503020204020204" pitchFamily="34" charset="-122"/>
                <a:ea typeface="微软雅黑" panose="020B0503020204020204" pitchFamily="34" charset="-122"/>
              </a:rPr>
              <a:t>第一节  劳动经济学的研究对象和研究方法</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
          <p:cNvGrpSpPr/>
          <p:nvPr/>
        </p:nvGrpSpPr>
        <p:grpSpPr bwMode="auto">
          <a:xfrm>
            <a:off x="3616187" y="4668906"/>
            <a:ext cx="10231967" cy="1184574"/>
            <a:chOff x="495" y="1092"/>
            <a:chExt cx="4834" cy="585"/>
          </a:xfrm>
        </p:grpSpPr>
        <p:sp>
          <p:nvSpPr>
            <p:cNvPr id="3" name="矩形 6"/>
            <p:cNvSpPr>
              <a:spLocks noChangeArrowheads="1"/>
            </p:cNvSpPr>
            <p:nvPr/>
          </p:nvSpPr>
          <p:spPr bwMode="auto">
            <a:xfrm>
              <a:off x="495" y="1092"/>
              <a:ext cx="146" cy="220"/>
            </a:xfrm>
            <a:prstGeom prst="rect">
              <a:avLst/>
            </a:prstGeom>
            <a:noFill/>
            <a:ln w="9525">
              <a:noFill/>
              <a:miter lim="800000"/>
            </a:ln>
          </p:spPr>
          <p:txBody>
            <a:bodyPr wrap="none">
              <a:spAutoFit/>
            </a:bodyPr>
            <a:lstStyle/>
            <a:p>
              <a:endParaRPr lang="zh-CN" altLang="en-US" sz="2295" b="0" dirty="0">
                <a:solidFill>
                  <a:srgbClr val="004250"/>
                </a:solidFill>
                <a:latin typeface="微软雅黑" panose="020B0503020204020204" pitchFamily="34" charset="-122"/>
                <a:ea typeface="微软雅黑" panose="020B0503020204020204" pitchFamily="34" charset="-122"/>
              </a:endParaRPr>
            </a:p>
          </p:txBody>
        </p:sp>
        <p:sp>
          <p:nvSpPr>
            <p:cNvPr id="4" name="矩形 7"/>
            <p:cNvSpPr>
              <a:spLocks noChangeArrowheads="1"/>
            </p:cNvSpPr>
            <p:nvPr/>
          </p:nvSpPr>
          <p:spPr bwMode="auto">
            <a:xfrm>
              <a:off x="495" y="1282"/>
              <a:ext cx="4834" cy="395"/>
            </a:xfrm>
            <a:prstGeom prst="rect">
              <a:avLst/>
            </a:prstGeom>
            <a:noFill/>
            <a:ln w="9525">
              <a:noFill/>
              <a:miter lim="800000"/>
            </a:ln>
          </p:spPr>
          <p:txBody>
            <a:bodyPr>
              <a:spAutoFit/>
            </a:bodyPr>
            <a:lstStyle/>
            <a:p>
              <a:pPr>
                <a:lnSpc>
                  <a:spcPct val="200000"/>
                </a:lnSpc>
                <a:buSzPct val="75000"/>
                <a:buFont typeface="Wingdings" panose="05000000000000000000" pitchFamily="2" charset="2"/>
                <a:buChar char="u"/>
              </a:pPr>
              <a:endParaRPr lang="zh-CN" altLang="en-US" sz="2295" dirty="0">
                <a:solidFill>
                  <a:srgbClr val="004250"/>
                </a:solidFill>
                <a:latin typeface="微软雅黑" panose="020B0503020204020204" pitchFamily="34" charset="-122"/>
                <a:ea typeface="微软雅黑" panose="020B0503020204020204" pitchFamily="34" charset="-122"/>
              </a:endParaRPr>
            </a:p>
          </p:txBody>
        </p:sp>
      </p:grpSp>
      <p:sp>
        <p:nvSpPr>
          <p:cNvPr id="6" name="矩形 5"/>
          <p:cNvSpPr/>
          <p:nvPr/>
        </p:nvSpPr>
        <p:spPr>
          <a:xfrm>
            <a:off x="861095" y="1017329"/>
            <a:ext cx="7439184" cy="5223510"/>
          </a:xfrm>
          <a:prstGeom prst="rect">
            <a:avLst/>
          </a:prstGeom>
        </p:spPr>
        <p:txBody>
          <a:bodyPr wrap="square">
            <a:spAutoFit/>
          </a:bodyPr>
          <a:lstStyle/>
          <a:p>
            <a:pPr>
              <a:lnSpc>
                <a:spcPct val="150000"/>
              </a:lnSpc>
            </a:pPr>
            <a:r>
              <a:rPr kumimoji="1" lang="zh-CN" altLang="en-US" sz="2295" dirty="0">
                <a:solidFill>
                  <a:srgbClr val="004250"/>
                </a:solidFill>
                <a:latin typeface="微软雅黑" panose="020B0503020204020204" pitchFamily="34" charset="-122"/>
                <a:ea typeface="微软雅黑" panose="020B0503020204020204" pitchFamily="34" charset="-122"/>
              </a:rPr>
              <a:t>三、劳动力市场 </a:t>
            </a:r>
            <a:r>
              <a:rPr kumimoji="1" lang="en-US" altLang="zh-CN" sz="2295" dirty="0">
                <a:solidFill>
                  <a:srgbClr val="004250"/>
                </a:solidFill>
                <a:latin typeface="微软雅黑" panose="020B0503020204020204" pitchFamily="34" charset="-122"/>
                <a:ea typeface="微软雅黑" panose="020B0503020204020204" pitchFamily="34" charset="-122"/>
              </a:rPr>
              <a:t>p2</a:t>
            </a:r>
          </a:p>
          <a:p>
            <a:pPr>
              <a:lnSpc>
                <a:spcPct val="150000"/>
              </a:lnSpc>
              <a:buSzPct val="75000"/>
              <a:buFont typeface="Wingdings" panose="05000000000000000000" pitchFamily="2" charset="2"/>
              <a:buChar char="u"/>
            </a:pPr>
            <a:r>
              <a:rPr kumimoji="1" lang="zh-CN" altLang="en-US" sz="2295" dirty="0">
                <a:solidFill>
                  <a:schemeClr val="tx1"/>
                </a:solidFill>
                <a:latin typeface="微软雅黑" panose="020B0503020204020204" pitchFamily="34" charset="-122"/>
                <a:ea typeface="微软雅黑" panose="020B0503020204020204" pitchFamily="34" charset="-122"/>
              </a:rPr>
              <a:t> 劳动力市场是生产要素市场的组成部分；</a:t>
            </a:r>
            <a:r>
              <a:rPr kumimoji="1" lang="zh-CN" altLang="en-US" sz="2295" dirty="0">
                <a:solidFill>
                  <a:srgbClr val="004250"/>
                </a:solidFill>
                <a:latin typeface="微软雅黑" panose="020B0503020204020204" pitchFamily="34" charset="-122"/>
                <a:ea typeface="微软雅黑" panose="020B0503020204020204" pitchFamily="34" charset="-122"/>
              </a:rPr>
              <a:t>就业量与工资的决定</a:t>
            </a:r>
            <a:r>
              <a:rPr kumimoji="1" lang="zh-CN" altLang="en-US" sz="2295" dirty="0">
                <a:solidFill>
                  <a:schemeClr val="tx1"/>
                </a:solidFill>
                <a:latin typeface="微软雅黑" panose="020B0503020204020204" pitchFamily="34" charset="-122"/>
                <a:ea typeface="微软雅黑" panose="020B0503020204020204" pitchFamily="34" charset="-122"/>
              </a:rPr>
              <a:t>是劳动力市场的基本功能；</a:t>
            </a:r>
          </a:p>
          <a:p>
            <a:pPr>
              <a:lnSpc>
                <a:spcPct val="150000"/>
              </a:lnSpc>
              <a:buSzPct val="75000"/>
              <a:buFont typeface="Wingdings" panose="05000000000000000000" pitchFamily="2" charset="2"/>
              <a:buChar char="u"/>
            </a:pPr>
            <a:r>
              <a:rPr kumimoji="1" lang="zh-CN" altLang="en-US" sz="2295" dirty="0">
                <a:solidFill>
                  <a:schemeClr val="tx1"/>
                </a:solidFill>
                <a:latin typeface="微软雅黑" panose="020B0503020204020204" pitchFamily="34" charset="-122"/>
                <a:ea typeface="微软雅黑" panose="020B0503020204020204" pitchFamily="34" charset="-122"/>
              </a:rPr>
              <a:t> 在劳动力市场中，居民户是生产要素的供给者，企业是劳动力的需求方；</a:t>
            </a:r>
          </a:p>
          <a:p>
            <a:pPr>
              <a:lnSpc>
                <a:spcPct val="150000"/>
              </a:lnSpc>
              <a:buSzPct val="75000"/>
              <a:buFont typeface="Wingdings" panose="05000000000000000000" pitchFamily="2" charset="2"/>
              <a:buChar char="u"/>
            </a:pPr>
            <a:r>
              <a:rPr kumimoji="1" lang="zh-CN" altLang="en-US" sz="2295" dirty="0">
                <a:solidFill>
                  <a:schemeClr val="tx1"/>
                </a:solidFill>
                <a:latin typeface="微软雅黑" panose="020B0503020204020204" pitchFamily="34" charset="-122"/>
                <a:ea typeface="微软雅黑" panose="020B0503020204020204" pitchFamily="34" charset="-122"/>
              </a:rPr>
              <a:t> 劳动力市场的功能与其他市场是相似的，即通过商品的供给与需求决定价格的机制，实现、调节资源的配置。</a:t>
            </a:r>
            <a:endParaRPr kumimoji="1" lang="en-US" altLang="zh-CN"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buFont typeface="Wingdings" panose="05000000000000000000" pitchFamily="2" charset="2"/>
              <a:buChar char="u"/>
            </a:pPr>
            <a:r>
              <a:rPr kumimoji="1" lang="en-US" altLang="zh-CN" sz="2295" dirty="0">
                <a:solidFill>
                  <a:srgbClr val="004250"/>
                </a:solidFill>
                <a:latin typeface="微软雅黑" panose="020B0503020204020204" pitchFamily="34" charset="-122"/>
                <a:ea typeface="微软雅黑" panose="020B0503020204020204" pitchFamily="34" charset="-122"/>
              </a:rPr>
              <a:t> </a:t>
            </a:r>
            <a:r>
              <a:rPr kumimoji="1" lang="zh-CN" altLang="en-US" sz="2295" dirty="0">
                <a:solidFill>
                  <a:srgbClr val="004250"/>
                </a:solidFill>
                <a:latin typeface="微软雅黑" panose="020B0503020204020204" pitchFamily="34" charset="-122"/>
                <a:ea typeface="微软雅黑" panose="020B0503020204020204" pitchFamily="34" charset="-122"/>
              </a:rPr>
              <a:t>解决生产什么，如何生产和为谁生产</a:t>
            </a:r>
            <a:r>
              <a:rPr kumimoji="1" lang="zh-CN" altLang="en-US" sz="2295" dirty="0">
                <a:solidFill>
                  <a:schemeClr val="tx1"/>
                </a:solidFill>
                <a:latin typeface="微软雅黑" panose="020B0503020204020204" pitchFamily="34" charset="-122"/>
                <a:ea typeface="微软雅黑" panose="020B0503020204020204" pitchFamily="34" charset="-122"/>
              </a:rPr>
              <a:t>这一经济社会的基本课题</a:t>
            </a:r>
            <a:endParaRPr lang="zh-CN" altLang="en-US" sz="2295" dirty="0">
              <a:solidFill>
                <a:schemeClr val="tx1"/>
              </a:solidFill>
              <a:latin typeface="微软雅黑" panose="020B0503020204020204" pitchFamily="34" charset="-122"/>
              <a:ea typeface="微软雅黑" panose="020B0503020204020204" pitchFamily="34" charset="-122"/>
            </a:endParaRPr>
          </a:p>
          <a:p>
            <a:endParaRPr lang="zh-CN" altLang="en-US" sz="2295"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a:off x="1274141" y="455228"/>
            <a:ext cx="7018020" cy="560070"/>
          </a:xfrm>
          <a:prstGeom prst="rect">
            <a:avLst/>
          </a:prstGeom>
          <a:noFill/>
          <a:ln w="9525">
            <a:noFill/>
            <a:miter lim="800000"/>
          </a:ln>
        </p:spPr>
        <p:txBody>
          <a:bodyPr wrap="none" lIns="120017" tIns="60008" rIns="120017" bIns="60008">
            <a:spAutoFit/>
          </a:bodyPr>
          <a:lstStyle/>
          <a:p>
            <a:r>
              <a:rPr lang="zh-CN" altLang="en-US" sz="2870" b="1" dirty="0">
                <a:solidFill>
                  <a:srgbClr val="004250"/>
                </a:solidFill>
                <a:latin typeface="微软雅黑" panose="020B0503020204020204" pitchFamily="34" charset="-122"/>
                <a:ea typeface="微软雅黑" panose="020B0503020204020204" pitchFamily="34" charset="-122"/>
              </a:rPr>
              <a:t>第一节  劳动经济学的研究对象和研究方法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0838" y="1018070"/>
            <a:ext cx="7095022" cy="5428615"/>
          </a:xfrm>
          <a:prstGeom prst="rect">
            <a:avLst/>
          </a:prstGeom>
          <a:noFill/>
        </p:spPr>
        <p:txBody>
          <a:bodyPr wrap="square" lIns="120017" tIns="60008" rIns="120017" bIns="60008" rtlCol="0">
            <a:spAutoFit/>
          </a:bodyPr>
          <a:lstStyle/>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rPr>
              <a:t>四、劳动经济学的研究方法</a:t>
            </a:r>
            <a:r>
              <a:rPr lang="en-US" altLang="zh-CN" sz="2295" dirty="0">
                <a:solidFill>
                  <a:srgbClr val="004250"/>
                </a:solidFill>
                <a:latin typeface="微软雅黑" panose="020B0503020204020204" pitchFamily="34" charset="-122"/>
                <a:ea typeface="微软雅黑" panose="020B0503020204020204" pitchFamily="34" charset="-122"/>
              </a:rPr>
              <a:t>p3</a:t>
            </a: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rPr>
              <a:t>1.</a:t>
            </a:r>
            <a:r>
              <a:rPr lang="zh-CN" altLang="en-US" sz="2295" dirty="0">
                <a:solidFill>
                  <a:schemeClr val="tx1"/>
                </a:solidFill>
                <a:latin typeface="微软雅黑" panose="020B0503020204020204" pitchFamily="34" charset="-122"/>
                <a:ea typeface="微软雅黑" panose="020B0503020204020204" pitchFamily="34" charset="-122"/>
              </a:rPr>
              <a:t>实证研究方法</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认识客观现象，向人们提供实在、有用、确定、精确的知识的方法</a:t>
            </a:r>
            <a:r>
              <a:rPr lang="en-US" altLang="zh-CN" sz="2295" dirty="0">
                <a:solidFill>
                  <a:schemeClr val="tx1"/>
                </a:solidFill>
                <a:latin typeface="微软雅黑" panose="020B0503020204020204" pitchFamily="34" charset="-122"/>
                <a:ea typeface="微软雅黑" panose="020B0503020204020204" pitchFamily="34" charset="-122"/>
              </a:rPr>
              <a:t>.</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重点：研究现象本身</a:t>
            </a:r>
            <a:r>
              <a:rPr lang="zh-CN" altLang="en-US" sz="2295" dirty="0">
                <a:solidFill>
                  <a:srgbClr val="004250"/>
                </a:solidFill>
                <a:latin typeface="微软雅黑" panose="020B0503020204020204" pitchFamily="34" charset="-122"/>
                <a:ea typeface="微软雅黑" panose="020B0503020204020204" pitchFamily="34" charset="-122"/>
              </a:rPr>
              <a:t>“是什么”</a:t>
            </a:r>
            <a:r>
              <a:rPr lang="zh-CN" altLang="en-US" sz="2295" dirty="0">
                <a:solidFill>
                  <a:schemeClr val="tx1"/>
                </a:solidFill>
                <a:latin typeface="微软雅黑" panose="020B0503020204020204" pitchFamily="34" charset="-122"/>
                <a:ea typeface="微软雅黑" panose="020B0503020204020204" pitchFamily="34" charset="-122"/>
              </a:rPr>
              <a:t>的问题。</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特点：①实证研究方法的目的在于认识客观事实，研究现象自身的运  动规律及内在逻辑。                </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②实证研究方法对经济现象研究所得的结论具有客观性，并可根据经验和事实进行检验。</a:t>
            </a:r>
          </a:p>
          <a:p>
            <a:pPr>
              <a:lnSpc>
                <a:spcPct val="150000"/>
              </a:lnSpc>
            </a:pPr>
            <a:endParaRPr lang="zh-CN" altLang="en-US" sz="2295" dirty="0">
              <a:solidFill>
                <a:schemeClr val="tx1"/>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1274141" y="455228"/>
            <a:ext cx="7018020" cy="560070"/>
          </a:xfrm>
          <a:prstGeom prst="rect">
            <a:avLst/>
          </a:prstGeom>
          <a:noFill/>
          <a:ln w="9525">
            <a:noFill/>
            <a:miter lim="800000"/>
          </a:ln>
        </p:spPr>
        <p:txBody>
          <a:bodyPr wrap="none" lIns="120017" tIns="60008" rIns="120017" bIns="60008">
            <a:spAutoFit/>
          </a:bodyPr>
          <a:lstStyle/>
          <a:p>
            <a:r>
              <a:rPr lang="zh-CN" altLang="en-US" sz="2870" b="1" dirty="0">
                <a:solidFill>
                  <a:srgbClr val="004250"/>
                </a:solidFill>
                <a:latin typeface="微软雅黑" panose="020B0503020204020204" pitchFamily="34" charset="-122"/>
                <a:ea typeface="微软雅黑" panose="020B0503020204020204" pitchFamily="34" charset="-122"/>
              </a:rPr>
              <a:t>第一节  劳动经济学的研究对象和研究方法</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0838" y="1018070"/>
            <a:ext cx="7095022" cy="3835400"/>
          </a:xfrm>
          <a:prstGeom prst="rect">
            <a:avLst/>
          </a:prstGeom>
          <a:noFill/>
        </p:spPr>
        <p:txBody>
          <a:bodyPr wrap="square" lIns="120017" tIns="60008" rIns="120017" bIns="60008" rtlCol="0">
            <a:spAutoFit/>
          </a:bodyPr>
          <a:lstStyle/>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rPr>
              <a:t>四、劳动经济学的研究方法</a:t>
            </a:r>
            <a:r>
              <a:rPr lang="en-US" altLang="zh-CN" sz="2295" dirty="0">
                <a:solidFill>
                  <a:srgbClr val="004250"/>
                </a:solidFill>
                <a:latin typeface="微软雅黑" panose="020B0503020204020204" pitchFamily="34" charset="-122"/>
                <a:ea typeface="微软雅黑" panose="020B0503020204020204" pitchFamily="34" charset="-122"/>
              </a:rPr>
              <a:t>p3</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rPr>
              <a:t>规范研究方法</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特点：</a:t>
            </a:r>
            <a:endParaRPr lang="zh-CN" altLang="en-US" sz="2295" dirty="0">
              <a:solidFill>
                <a:schemeClr val="tx1"/>
              </a:solidFill>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①规范研究方法以某种价值判断为基础，说明经济现象及其运行</a:t>
            </a:r>
            <a:r>
              <a:rPr lang="zh-CN" altLang="en-US" sz="2295" dirty="0">
                <a:solidFill>
                  <a:srgbClr val="004250"/>
                </a:solidFill>
                <a:latin typeface="微软雅黑" panose="020B0503020204020204" pitchFamily="34" charset="-122"/>
                <a:ea typeface="微软雅黑" panose="020B0503020204020204" pitchFamily="34" charset="-122"/>
              </a:rPr>
              <a:t>“应该  是什么”</a:t>
            </a:r>
            <a:r>
              <a:rPr lang="zh-CN" altLang="en-US" sz="2295" dirty="0">
                <a:solidFill>
                  <a:schemeClr val="tx1"/>
                </a:solidFill>
                <a:latin typeface="微软雅黑" panose="020B0503020204020204" pitchFamily="34" charset="-122"/>
                <a:ea typeface="微软雅黑" panose="020B0503020204020204" pitchFamily="34" charset="-122"/>
              </a:rPr>
              <a:t>的问题</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②规范研究方法往往成为为政府制定社会经济政策服务的工具。</a:t>
            </a:r>
          </a:p>
        </p:txBody>
      </p:sp>
      <p:sp>
        <p:nvSpPr>
          <p:cNvPr id="3" name="矩形 2"/>
          <p:cNvSpPr>
            <a:spLocks noChangeArrowheads="1"/>
          </p:cNvSpPr>
          <p:nvPr/>
        </p:nvSpPr>
        <p:spPr bwMode="auto">
          <a:xfrm>
            <a:off x="1274141" y="455228"/>
            <a:ext cx="7018020" cy="560070"/>
          </a:xfrm>
          <a:prstGeom prst="rect">
            <a:avLst/>
          </a:prstGeom>
          <a:noFill/>
          <a:ln w="9525">
            <a:noFill/>
            <a:miter lim="800000"/>
          </a:ln>
        </p:spPr>
        <p:txBody>
          <a:bodyPr wrap="none" lIns="120017" tIns="60008" rIns="120017" bIns="60008">
            <a:spAutoFit/>
          </a:bodyPr>
          <a:lstStyle/>
          <a:p>
            <a:r>
              <a:rPr lang="zh-CN" altLang="en-US" sz="2870" b="1" dirty="0">
                <a:solidFill>
                  <a:srgbClr val="004250"/>
                </a:solidFill>
                <a:latin typeface="微软雅黑" panose="020B0503020204020204" pitchFamily="34" charset="-122"/>
                <a:ea typeface="微软雅黑" panose="020B0503020204020204" pitchFamily="34" charset="-122"/>
              </a:rPr>
              <a:t>第一节  劳动经济学的研究对象和研究方法</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0839" y="1018070"/>
            <a:ext cx="6612836" cy="4897755"/>
          </a:xfrm>
          <a:prstGeom prst="rect">
            <a:avLst/>
          </a:prstGeom>
          <a:noFill/>
        </p:spPr>
        <p:txBody>
          <a:bodyPr wrap="square" lIns="120017" tIns="60008" rIns="120017" bIns="60008" rtlCol="0">
            <a:spAutoFit/>
          </a:bodyPr>
          <a:lstStyle/>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经济运行中互惠交换不能实现的三种障碍： </a:t>
            </a: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rPr>
              <a:t>(1)</a:t>
            </a:r>
            <a:r>
              <a:rPr lang="zh-CN" altLang="en-US" sz="2295" dirty="0">
                <a:solidFill>
                  <a:schemeClr val="tx1"/>
                </a:solidFill>
                <a:latin typeface="微软雅黑" panose="020B0503020204020204" pitchFamily="34" charset="-122"/>
                <a:ea typeface="微软雅黑" panose="020B0503020204020204" pitchFamily="34" charset="-122"/>
              </a:rPr>
              <a:t>信息障碍；</a:t>
            </a: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rPr>
              <a:t>体制障碍；</a:t>
            </a: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rPr>
              <a:t>(3)</a:t>
            </a:r>
            <a:r>
              <a:rPr lang="zh-CN" altLang="en-US" sz="2295" dirty="0">
                <a:solidFill>
                  <a:schemeClr val="tx1"/>
                </a:solidFill>
                <a:latin typeface="微软雅黑" panose="020B0503020204020204" pitchFamily="34" charset="-122"/>
                <a:ea typeface="微软雅黑" panose="020B0503020204020204" pitchFamily="34" charset="-122"/>
              </a:rPr>
              <a:t>市场缺陷；</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实践表明：规范研究方法脱离不开实证研究方法对经济现象的客观分析，实证研究方法也离不开价值判断的指导。</a:t>
            </a:r>
          </a:p>
          <a:p>
            <a:pPr>
              <a:lnSpc>
                <a:spcPct val="150000"/>
              </a:lnSpc>
            </a:pP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rrowheads="1"/>
          </p:cNvSpPr>
          <p:nvPr/>
        </p:nvSpPr>
        <p:spPr bwMode="auto">
          <a:xfrm>
            <a:off x="1274141" y="455228"/>
            <a:ext cx="7018020" cy="560070"/>
          </a:xfrm>
          <a:prstGeom prst="rect">
            <a:avLst/>
          </a:prstGeom>
          <a:noFill/>
          <a:ln w="9525">
            <a:noFill/>
            <a:miter lim="800000"/>
          </a:ln>
        </p:spPr>
        <p:txBody>
          <a:bodyPr wrap="none" lIns="120017" tIns="60008" rIns="120017" bIns="60008">
            <a:spAutoFit/>
          </a:bodyPr>
          <a:lstStyle/>
          <a:p>
            <a:r>
              <a:rPr lang="zh-CN" altLang="en-US" sz="2870" b="1" dirty="0">
                <a:solidFill>
                  <a:srgbClr val="004250"/>
                </a:solidFill>
                <a:latin typeface="微软雅黑" panose="020B0503020204020204" pitchFamily="34" charset="-122"/>
                <a:ea typeface="微软雅黑" panose="020B0503020204020204" pitchFamily="34" charset="-122"/>
              </a:rPr>
              <a:t>第一节  劳动经济学的研究对象和研究方法</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8"/>
          <p:cNvSpPr>
            <a:spLocks noChangeArrowheads="1"/>
          </p:cNvSpPr>
          <p:nvPr/>
        </p:nvSpPr>
        <p:spPr bwMode="auto">
          <a:xfrm>
            <a:off x="860838" y="1018070"/>
            <a:ext cx="10096500" cy="3858895"/>
          </a:xfrm>
          <a:prstGeom prst="rect">
            <a:avLst/>
          </a:prstGeom>
          <a:noFill/>
          <a:ln w="9525">
            <a:noFill/>
            <a:miter lim="800000"/>
          </a:ln>
        </p:spPr>
        <p:txBody>
          <a:bodyPr lIns="120017" tIns="60008" rIns="120017" bIns="60008">
            <a:spAutoFit/>
          </a:bodyPr>
          <a:lstStyle/>
          <a:p>
            <a:pPr>
              <a:lnSpc>
                <a:spcPct val="150000"/>
              </a:lnSpc>
              <a:buClr>
                <a:schemeClr val="bg1"/>
              </a:buClr>
              <a:buSzPct val="80000"/>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单选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Clr>
                <a:schemeClr val="bg1"/>
              </a:buClr>
              <a:buSzPct val="80000"/>
            </a:pPr>
            <a:r>
              <a:rPr lang="en-US" altLang="zh-CN" sz="2295" dirty="0">
                <a:solidFill>
                  <a:schemeClr val="tx1"/>
                </a:solidFill>
                <a:latin typeface="微软雅黑" panose="020B0503020204020204" pitchFamily="34" charset="-122"/>
                <a:ea typeface="微软雅黑" panose="020B0503020204020204" pitchFamily="34" charset="-122"/>
              </a:rPr>
              <a:t>1.</a:t>
            </a:r>
            <a:r>
              <a:rPr lang="zh-CN" altLang="en-US" sz="2295" dirty="0">
                <a:solidFill>
                  <a:schemeClr val="tx1"/>
                </a:solidFill>
                <a:latin typeface="微软雅黑" panose="020B0503020204020204" pitchFamily="34" charset="-122"/>
                <a:ea typeface="微软雅黑" panose="020B0503020204020204" pitchFamily="34" charset="-122"/>
              </a:rPr>
              <a:t>劳动力市场的基本功能是（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Clr>
                <a:schemeClr val="bg1"/>
              </a:buClr>
              <a:buSzPct val="80000"/>
            </a:pPr>
            <a:r>
              <a:rPr lang="en-US" altLang="zh-CN" sz="2295" dirty="0">
                <a:solidFill>
                  <a:schemeClr val="tx1"/>
                </a:solidFill>
                <a:latin typeface="微软雅黑" panose="020B0503020204020204" pitchFamily="34" charset="-122"/>
                <a:ea typeface="微软雅黑" panose="020B0503020204020204" pitchFamily="34" charset="-122"/>
              </a:rPr>
              <a:t>A.</a:t>
            </a:r>
            <a:r>
              <a:rPr lang="zh-CN" altLang="en-US" sz="2295" dirty="0">
                <a:solidFill>
                  <a:schemeClr val="tx1"/>
                </a:solidFill>
                <a:latin typeface="微软雅黑" panose="020B0503020204020204" pitchFamily="34" charset="-122"/>
                <a:ea typeface="微软雅黑" panose="020B0503020204020204" pitchFamily="34" charset="-122"/>
              </a:rPr>
              <a:t>调节资源的配置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Clr>
                <a:schemeClr val="bg1"/>
              </a:buClr>
              <a:buSzPct val="80000"/>
              <a:buFont typeface="Wingdings" panose="05000000000000000000" pitchFamily="2" charset="2"/>
              <a:buNone/>
            </a:pPr>
            <a:r>
              <a:rPr lang="en-US" altLang="zh-CN" sz="2295" dirty="0">
                <a:solidFill>
                  <a:schemeClr val="tx1"/>
                </a:solidFill>
                <a:latin typeface="微软雅黑" panose="020B0503020204020204" pitchFamily="34" charset="-122"/>
                <a:ea typeface="微软雅黑" panose="020B0503020204020204" pitchFamily="34" charset="-122"/>
              </a:rPr>
              <a:t>B.</a:t>
            </a:r>
            <a:r>
              <a:rPr lang="zh-CN" altLang="en-US" sz="2295" dirty="0">
                <a:solidFill>
                  <a:schemeClr val="tx1"/>
                </a:solidFill>
                <a:latin typeface="微软雅黑" panose="020B0503020204020204" pitchFamily="34" charset="-122"/>
                <a:ea typeface="微软雅黑" panose="020B0503020204020204" pitchFamily="34" charset="-122"/>
              </a:rPr>
              <a:t>决定就业量与工资</a:t>
            </a:r>
          </a:p>
          <a:p>
            <a:pPr>
              <a:lnSpc>
                <a:spcPct val="150000"/>
              </a:lnSpc>
              <a:buClr>
                <a:schemeClr val="bg1"/>
              </a:buClr>
              <a:buSzPct val="80000"/>
              <a:buFont typeface="Wingdings" panose="05000000000000000000" pitchFamily="2" charset="2"/>
              <a:buNone/>
            </a:pPr>
            <a:r>
              <a:rPr lang="en-US" altLang="zh-CN" sz="2295" dirty="0">
                <a:solidFill>
                  <a:schemeClr val="tx1"/>
                </a:solidFill>
                <a:latin typeface="微软雅黑" panose="020B0503020204020204" pitchFamily="34" charset="-122"/>
                <a:ea typeface="微软雅黑" panose="020B0503020204020204" pitchFamily="34" charset="-122"/>
              </a:rPr>
              <a:t>C.</a:t>
            </a:r>
            <a:r>
              <a:rPr lang="zh-CN" altLang="en-US" sz="2295" dirty="0">
                <a:solidFill>
                  <a:schemeClr val="tx1"/>
                </a:solidFill>
                <a:latin typeface="微软雅黑" panose="020B0503020204020204" pitchFamily="34" charset="-122"/>
                <a:ea typeface="微软雅黑" panose="020B0503020204020204" pitchFamily="34" charset="-122"/>
              </a:rPr>
              <a:t>解决生产什么的问题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Clr>
                <a:schemeClr val="bg1"/>
              </a:buClr>
              <a:buSzPct val="80000"/>
              <a:buFont typeface="Wingdings" panose="05000000000000000000" pitchFamily="2" charset="2"/>
              <a:buNone/>
            </a:pPr>
            <a:r>
              <a:rPr lang="en-US" altLang="zh-CN" sz="2295" dirty="0">
                <a:solidFill>
                  <a:schemeClr val="tx1"/>
                </a:solidFill>
                <a:latin typeface="微软雅黑" panose="020B0503020204020204" pitchFamily="34" charset="-122"/>
                <a:ea typeface="微软雅黑" panose="020B0503020204020204" pitchFamily="34" charset="-122"/>
              </a:rPr>
              <a:t>D.</a:t>
            </a:r>
            <a:r>
              <a:rPr lang="zh-CN" altLang="en-US" sz="2295" dirty="0">
                <a:solidFill>
                  <a:schemeClr val="tx1"/>
                </a:solidFill>
                <a:latin typeface="微软雅黑" panose="020B0503020204020204" pitchFamily="34" charset="-122"/>
                <a:ea typeface="微软雅黑" panose="020B0503020204020204" pitchFamily="34" charset="-122"/>
              </a:rPr>
              <a:t>解决如何生产的问题</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Clr>
                <a:schemeClr val="bg1"/>
              </a:buClr>
              <a:buSzPct val="80000"/>
              <a:buFont typeface="Wingdings" panose="05000000000000000000" pitchFamily="2" charset="2"/>
              <a:buNone/>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】B</a:t>
            </a:r>
          </a:p>
          <a:p>
            <a:pPr>
              <a:lnSpc>
                <a:spcPct val="150000"/>
              </a:lnSpc>
              <a:buClr>
                <a:schemeClr val="bg1"/>
              </a:buClr>
              <a:buSzPct val="80000"/>
              <a:buFont typeface="Wingdings" panose="05000000000000000000" pitchFamily="2" charset="2"/>
              <a:buNone/>
            </a:pPr>
            <a:endParaRPr lang="en-US" altLang="zh-CN" sz="2295" dirty="0">
              <a:solidFill>
                <a:srgbClr val="004250"/>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1274141" y="455228"/>
            <a:ext cx="7018020" cy="560070"/>
          </a:xfrm>
          <a:prstGeom prst="rect">
            <a:avLst/>
          </a:prstGeom>
          <a:noFill/>
          <a:ln w="9525">
            <a:noFill/>
            <a:miter lim="800000"/>
          </a:ln>
        </p:spPr>
        <p:txBody>
          <a:bodyPr wrap="none" lIns="120017" tIns="60008" rIns="120017" bIns="60008">
            <a:spAutoFit/>
          </a:bodyPr>
          <a:lstStyle/>
          <a:p>
            <a:r>
              <a:rPr lang="zh-CN" altLang="en-US" sz="2870" b="1" dirty="0">
                <a:solidFill>
                  <a:srgbClr val="004250"/>
                </a:solidFill>
                <a:latin typeface="微软雅黑" panose="020B0503020204020204" pitchFamily="34" charset="-122"/>
                <a:ea typeface="微软雅黑" panose="020B0503020204020204" pitchFamily="34" charset="-122"/>
              </a:rPr>
              <a:t>第一节  劳动经济学的研究对象和研究方法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 calcmode="lin" valueType="num">
                                      <p:cBhvr additive="base">
                                        <p:cTn id="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
          <p:cNvSpPr>
            <a:spLocks noChangeArrowheads="1"/>
          </p:cNvSpPr>
          <p:nvPr/>
        </p:nvSpPr>
        <p:spPr bwMode="auto">
          <a:xfrm>
            <a:off x="860838" y="1018070"/>
            <a:ext cx="10096500" cy="5428615"/>
          </a:xfrm>
          <a:prstGeom prst="rect">
            <a:avLst/>
          </a:prstGeom>
          <a:noFill/>
          <a:ln w="9525">
            <a:noFill/>
            <a:miter lim="800000"/>
          </a:ln>
        </p:spPr>
        <p:txBody>
          <a:bodyPr lIns="120017" tIns="60008" rIns="120017" bIns="60008">
            <a:spAutoFit/>
          </a:bodyPr>
          <a:lstStyle/>
          <a:p>
            <a:pPr>
              <a:lnSpc>
                <a:spcPct val="150000"/>
              </a:lnSpc>
              <a:buSzPct val="65000"/>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例题</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多选</a:t>
            </a:r>
            <a:r>
              <a:rPr lang="en-US" altLang="zh-CN" sz="2295" dirty="0">
                <a:solidFill>
                  <a:srgbClr val="004250"/>
                </a:solidFill>
                <a:latin typeface="微软雅黑" panose="020B0503020204020204" pitchFamily="34" charset="-122"/>
                <a:ea typeface="微软雅黑" panose="020B0503020204020204" pitchFamily="34" charset="-122"/>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65000"/>
            </a:pPr>
            <a:r>
              <a:rPr lang="en-US" altLang="zh-CN" sz="2295" dirty="0">
                <a:solidFill>
                  <a:schemeClr val="tx1"/>
                </a:solidFill>
                <a:latin typeface="微软雅黑" panose="020B0503020204020204" pitchFamily="34" charset="-122"/>
                <a:ea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rPr>
              <a:t>规范研究方法的特点包括（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SzPct val="65000"/>
            </a:pPr>
            <a:r>
              <a:rPr lang="en-US" altLang="zh-CN" sz="2295" dirty="0">
                <a:solidFill>
                  <a:schemeClr val="tx1"/>
                </a:solidFill>
                <a:latin typeface="微软雅黑" panose="020B0503020204020204" pitchFamily="34" charset="-122"/>
                <a:ea typeface="微软雅黑" panose="020B0503020204020204" pitchFamily="34" charset="-122"/>
              </a:rPr>
              <a:t>A.</a:t>
            </a:r>
            <a:r>
              <a:rPr lang="zh-CN" altLang="en-US" sz="2295" dirty="0">
                <a:solidFill>
                  <a:schemeClr val="tx1"/>
                </a:solidFill>
                <a:latin typeface="微软雅黑" panose="020B0503020204020204" pitchFamily="34" charset="-122"/>
                <a:ea typeface="微软雅黑" panose="020B0503020204020204" pitchFamily="34" charset="-122"/>
              </a:rPr>
              <a:t>目的在于认识客观事实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SzPct val="65000"/>
            </a:pPr>
            <a:r>
              <a:rPr lang="en-US" altLang="zh-CN" sz="2295" dirty="0">
                <a:solidFill>
                  <a:schemeClr val="tx1"/>
                </a:solidFill>
                <a:latin typeface="微软雅黑" panose="020B0503020204020204" pitchFamily="34" charset="-122"/>
                <a:ea typeface="微软雅黑" panose="020B0503020204020204" pitchFamily="34" charset="-122"/>
              </a:rPr>
              <a:t>B.</a:t>
            </a:r>
            <a:r>
              <a:rPr lang="zh-CN" altLang="en-US" sz="2295" dirty="0">
                <a:solidFill>
                  <a:schemeClr val="tx1"/>
                </a:solidFill>
                <a:latin typeface="微软雅黑" panose="020B0503020204020204" pitchFamily="34" charset="-122"/>
                <a:ea typeface="微软雅黑" panose="020B0503020204020204" pitchFamily="34" charset="-122"/>
              </a:rPr>
              <a:t>结论具有客观性</a:t>
            </a:r>
            <a:br>
              <a:rPr lang="zh-CN" altLang="en-US" sz="2295" dirty="0">
                <a:solidFill>
                  <a:schemeClr val="tx1"/>
                </a:solidFill>
                <a:latin typeface="微软雅黑" panose="020B0503020204020204" pitchFamily="34" charset="-122"/>
                <a:ea typeface="微软雅黑" panose="020B0503020204020204" pitchFamily="34" charset="-122"/>
              </a:rPr>
            </a:br>
            <a:r>
              <a:rPr lang="en-US" altLang="zh-CN" sz="2295" dirty="0">
                <a:solidFill>
                  <a:schemeClr val="tx1"/>
                </a:solidFill>
                <a:latin typeface="微软雅黑" panose="020B0503020204020204" pitchFamily="34" charset="-122"/>
                <a:ea typeface="微软雅黑" panose="020B0503020204020204" pitchFamily="34" charset="-122"/>
              </a:rPr>
              <a:t>C.</a:t>
            </a:r>
            <a:r>
              <a:rPr lang="zh-CN" altLang="en-US" sz="2295" dirty="0">
                <a:solidFill>
                  <a:schemeClr val="tx1"/>
                </a:solidFill>
                <a:latin typeface="微软雅黑" panose="020B0503020204020204" pitchFamily="34" charset="-122"/>
                <a:ea typeface="微软雅黑" panose="020B0503020204020204" pitchFamily="34" charset="-122"/>
              </a:rPr>
              <a:t>以某种价值判断为基础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SzPct val="65000"/>
            </a:pPr>
            <a:r>
              <a:rPr lang="en-US" altLang="zh-CN" sz="2295" dirty="0">
                <a:solidFill>
                  <a:schemeClr val="tx1"/>
                </a:solidFill>
                <a:latin typeface="微软雅黑" panose="020B0503020204020204" pitchFamily="34" charset="-122"/>
                <a:ea typeface="微软雅黑" panose="020B0503020204020204" pitchFamily="34" charset="-122"/>
              </a:rPr>
              <a:t>D.</a:t>
            </a:r>
            <a:r>
              <a:rPr lang="zh-CN" altLang="en-US" sz="2295" dirty="0">
                <a:solidFill>
                  <a:schemeClr val="tx1"/>
                </a:solidFill>
                <a:latin typeface="微软雅黑" panose="020B0503020204020204" pitchFamily="34" charset="-122"/>
                <a:ea typeface="微软雅黑" panose="020B0503020204020204" pitchFamily="34" charset="-122"/>
              </a:rPr>
              <a:t>结论具有主观性</a:t>
            </a:r>
          </a:p>
          <a:p>
            <a:pPr>
              <a:lnSpc>
                <a:spcPct val="150000"/>
              </a:lnSpc>
              <a:buSzPct val="65000"/>
              <a:buFont typeface="Wingdings" panose="05000000000000000000" pitchFamily="2" charset="2"/>
              <a:buNone/>
            </a:pPr>
            <a:r>
              <a:rPr lang="en-US" altLang="zh-CN" sz="2295" dirty="0">
                <a:solidFill>
                  <a:schemeClr val="tx1"/>
                </a:solidFill>
                <a:latin typeface="微软雅黑" panose="020B0503020204020204" pitchFamily="34" charset="-122"/>
                <a:ea typeface="微软雅黑" panose="020B0503020204020204" pitchFamily="34" charset="-122"/>
              </a:rPr>
              <a:t>E.</a:t>
            </a:r>
            <a:r>
              <a:rPr lang="zh-CN" altLang="en-US" sz="2295" dirty="0">
                <a:solidFill>
                  <a:schemeClr val="tx1"/>
                </a:solidFill>
                <a:latin typeface="微软雅黑" panose="020B0503020204020204" pitchFamily="34" charset="-122"/>
                <a:ea typeface="微软雅黑" panose="020B0503020204020204" pitchFamily="34" charset="-122"/>
              </a:rPr>
              <a:t>目的在于为政府制定经济政策服务</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Clr>
                <a:schemeClr val="bg1"/>
              </a:buClr>
              <a:buSzPct val="80000"/>
              <a:buFont typeface="Wingdings" panose="05000000000000000000" pitchFamily="2" charset="2"/>
              <a:buNone/>
            </a:pP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】CDE</a:t>
            </a:r>
          </a:p>
          <a:p>
            <a:pPr>
              <a:lnSpc>
                <a:spcPct val="150000"/>
              </a:lnSpc>
              <a:buSzPct val="65000"/>
              <a:buFont typeface="Wingdings" panose="05000000000000000000" pitchFamily="2" charset="2"/>
              <a:buNone/>
            </a:pP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65000"/>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3" name="矩形 10"/>
          <p:cNvSpPr>
            <a:spLocks noChangeArrowheads="1"/>
          </p:cNvSpPr>
          <p:nvPr/>
        </p:nvSpPr>
        <p:spPr bwMode="auto">
          <a:xfrm>
            <a:off x="406400" y="4595351"/>
            <a:ext cx="3759200" cy="134620"/>
          </a:xfrm>
          <a:prstGeom prst="rect">
            <a:avLst/>
          </a:prstGeom>
          <a:noFill/>
          <a:ln w="9525">
            <a:noFill/>
            <a:miter lim="800000"/>
          </a:ln>
        </p:spPr>
        <p:txBody>
          <a:bodyPr wrap="square" lIns="120017" tIns="60008" rIns="120017" bIns="60008">
            <a:spAutoFit/>
          </a:bodyPr>
          <a:lstStyle/>
          <a:p>
            <a:r>
              <a:rPr lang="zh-CN" altLang="en-US" sz="100" dirty="0">
                <a:solidFill>
                  <a:srgbClr val="004250"/>
                </a:solidFill>
                <a:latin typeface="微软雅黑" panose="020B0503020204020204" pitchFamily="34" charset="-122"/>
                <a:ea typeface="微软雅黑" panose="020B0503020204020204" pitchFamily="34" charset="-122"/>
              </a:rPr>
              <a:t> </a:t>
            </a:r>
          </a:p>
        </p:txBody>
      </p:sp>
      <p:sp>
        <p:nvSpPr>
          <p:cNvPr id="5" name="矩形 4"/>
          <p:cNvSpPr>
            <a:spLocks noChangeArrowheads="1"/>
          </p:cNvSpPr>
          <p:nvPr/>
        </p:nvSpPr>
        <p:spPr bwMode="auto">
          <a:xfrm>
            <a:off x="1274141" y="455228"/>
            <a:ext cx="7018020" cy="560070"/>
          </a:xfrm>
          <a:prstGeom prst="rect">
            <a:avLst/>
          </a:prstGeom>
          <a:noFill/>
          <a:ln w="9525">
            <a:noFill/>
            <a:miter lim="800000"/>
          </a:ln>
        </p:spPr>
        <p:txBody>
          <a:bodyPr wrap="none" lIns="120017" tIns="60008" rIns="120017" bIns="60008">
            <a:spAutoFit/>
          </a:bodyPr>
          <a:lstStyle/>
          <a:p>
            <a:r>
              <a:rPr lang="zh-CN" altLang="en-US" sz="2870" b="1" dirty="0">
                <a:solidFill>
                  <a:srgbClr val="004250"/>
                </a:solidFill>
                <a:latin typeface="微软雅黑" panose="020B0503020204020204" pitchFamily="34" charset="-122"/>
                <a:ea typeface="微软雅黑" panose="020B0503020204020204" pitchFamily="34" charset="-122"/>
              </a:rPr>
              <a:t>第一节  劳动经济学的研究对象和研究方法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 calcmode="lin" valueType="num">
                                      <p:cBhvr additive="base">
                                        <p:cTn id="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4"/>
          <p:cNvSpPr txBox="1"/>
          <p:nvPr/>
        </p:nvSpPr>
        <p:spPr>
          <a:xfrm>
            <a:off x="832847" y="1034338"/>
            <a:ext cx="7845525" cy="5043170"/>
          </a:xfrm>
          <a:prstGeom prst="rect">
            <a:avLst/>
          </a:prstGeom>
          <a:noFill/>
        </p:spPr>
        <p:txBody>
          <a:bodyPr wrap="square" rtlCol="0">
            <a:spAutoFit/>
          </a:bodyPr>
          <a:lstStyle/>
          <a:p>
            <a:pPr>
              <a:lnSpc>
                <a:spcPct val="120000"/>
              </a:lnSpc>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一、劳动力与劳动力供给 </a:t>
            </a:r>
            <a:r>
              <a:rPr kumimoji="1" lang="en-US" altLang="zh-CN" sz="2295" dirty="0">
                <a:solidFill>
                  <a:srgbClr val="004250"/>
                </a:solidFill>
                <a:latin typeface="微软雅黑" panose="020B0503020204020204" pitchFamily="34" charset="-122"/>
                <a:ea typeface="微软雅黑" panose="020B0503020204020204" pitchFamily="34" charset="-122"/>
                <a:sym typeface="+mn-ea"/>
              </a:rPr>
              <a:t>p5</a:t>
            </a:r>
            <a:endParaRPr kumimoji="1" lang="en-US" altLang="zh-CN" sz="2295" dirty="0">
              <a:solidFill>
                <a:srgbClr val="004250"/>
              </a:solidFill>
              <a:latin typeface="微软雅黑" panose="020B0503020204020204" pitchFamily="34" charset="-122"/>
              <a:ea typeface="微软雅黑" panose="020B0503020204020204" pitchFamily="34" charset="-122"/>
            </a:endParaRPr>
          </a:p>
          <a:p>
            <a:pPr>
              <a:lnSpc>
                <a:spcPct val="150000"/>
              </a:lnSpc>
              <a:buClr>
                <a:schemeClr val="accent1"/>
              </a:buClr>
              <a:buSzPct val="80000"/>
              <a:buFont typeface="Wingdings" panose="05000000000000000000" pitchFamily="2" charset="2"/>
              <a:buNone/>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a:t>
            </a:r>
            <a:r>
              <a:rPr kumimoji="1" lang="zh-CN" altLang="en-US" sz="2295" b="1" dirty="0">
                <a:solidFill>
                  <a:srgbClr val="004250"/>
                </a:solidFill>
                <a:latin typeface="微软雅黑" panose="020B0503020204020204" pitchFamily="34" charset="-122"/>
                <a:ea typeface="微软雅黑" panose="020B0503020204020204" pitchFamily="34" charset="-122"/>
                <a:sym typeface="+mn-ea"/>
              </a:rPr>
              <a:t>一</a:t>
            </a:r>
            <a:r>
              <a:rPr kumimoji="1" lang="zh-CN" altLang="en-US" sz="2295" dirty="0">
                <a:solidFill>
                  <a:srgbClr val="004250"/>
                </a:solidFill>
                <a:latin typeface="微软雅黑" panose="020B0503020204020204" pitchFamily="34" charset="-122"/>
                <a:ea typeface="微软雅黑" panose="020B0503020204020204" pitchFamily="34" charset="-122"/>
                <a:sym typeface="+mn-ea"/>
              </a:rPr>
              <a:t>）劳动参与率的概念</a:t>
            </a:r>
            <a:endParaRPr kumimoji="1" lang="en-US" altLang="zh-CN" sz="2295" dirty="0">
              <a:solidFill>
                <a:srgbClr val="004250"/>
              </a:solidFill>
              <a:latin typeface="微软雅黑" panose="020B0503020204020204" pitchFamily="34" charset="-122"/>
              <a:ea typeface="微软雅黑" panose="020B0503020204020204" pitchFamily="34" charset="-122"/>
            </a:endParaRPr>
          </a:p>
          <a:p>
            <a:pPr marL="0" lvl="1">
              <a:lnSpc>
                <a:spcPct val="150000"/>
              </a:lnSpc>
              <a:buClr>
                <a:schemeClr val="bg1"/>
              </a:buClr>
              <a:buSzPct val="75000"/>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劳动参与率是衡量、测度</a:t>
            </a:r>
            <a:r>
              <a:rPr kumimoji="1" lang="zh-CN" altLang="en-US" sz="2295" dirty="0">
                <a:solidFill>
                  <a:srgbClr val="004250"/>
                </a:solidFill>
                <a:latin typeface="微软雅黑" panose="020B0503020204020204" pitchFamily="34" charset="-122"/>
                <a:ea typeface="微软雅黑" panose="020B0503020204020204" pitchFamily="34" charset="-122"/>
                <a:sym typeface="+mn-ea"/>
              </a:rPr>
              <a:t>人口参与社会劳动程度</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的指标，是指劳动力在一定范围内的人口的比率。</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marL="0" lvl="1">
              <a:lnSpc>
                <a:spcPct val="150000"/>
              </a:lnSpc>
              <a:buClr>
                <a:schemeClr val="bg1"/>
              </a:buClr>
              <a:buSzPct val="75000"/>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劳参率计算公式：</a:t>
            </a:r>
            <a:endParaRPr kumimoji="1" lang="zh-CN" altLang="en-US" sz="2295" dirty="0">
              <a:solidFill>
                <a:srgbClr val="004250"/>
              </a:solidFill>
              <a:latin typeface="微软雅黑" panose="020B0503020204020204" pitchFamily="34" charset="-122"/>
              <a:ea typeface="微软雅黑" panose="020B0503020204020204" pitchFamily="34" charset="-122"/>
            </a:endParaRPr>
          </a:p>
          <a:p>
            <a:pPr marL="0" lvl="1">
              <a:lnSpc>
                <a:spcPct val="150000"/>
              </a:lnSpc>
              <a:buClr>
                <a:schemeClr val="bg1"/>
              </a:buClr>
              <a:buSzPct val="75000"/>
              <a:buFont typeface="Wingdings" panose="05000000000000000000" pitchFamily="2" charset="2"/>
              <a:buNone/>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总人口劳参率</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劳动力</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总人口</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marL="0" lvl="1">
              <a:lnSpc>
                <a:spcPct val="150000"/>
              </a:lnSpc>
              <a:buFont typeface="Arial" panose="020B0604020202020204" pitchFamily="34" charset="0"/>
              <a:buNone/>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年龄（性别）劳参率＝   </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marL="0" lvl="1">
              <a:lnSpc>
                <a:spcPct val="150000"/>
              </a:lnSpc>
              <a:buFont typeface="Arial" panose="020B0604020202020204" pitchFamily="34" charset="0"/>
              <a:buNone/>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某年龄（性别）劳动力</a:t>
            </a:r>
            <a:r>
              <a:rPr kumimoji="1" lang="en-US" altLang="zh-CN" sz="2295" b="1" dirty="0">
                <a:solidFill>
                  <a:schemeClr val="tx1"/>
                </a:solidFill>
                <a:latin typeface="微软雅黑" panose="020B0503020204020204" pitchFamily="34" charset="-122"/>
                <a:ea typeface="微软雅黑" panose="020B0503020204020204" pitchFamily="34" charset="-122"/>
                <a:sym typeface="+mn-ea"/>
              </a:rPr>
              <a:t>/</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该年龄（性别）人口 </a:t>
            </a:r>
            <a:endParaRPr kumimoji="1" lang="zh-CN" altLang="en-US" sz="2295" b="1" dirty="0">
              <a:solidFill>
                <a:schemeClr val="tx1"/>
              </a:solidFill>
              <a:latin typeface="微软雅黑" panose="020B0503020204020204" pitchFamily="34" charset="-122"/>
              <a:ea typeface="微软雅黑" panose="020B0503020204020204" pitchFamily="34" charset="-122"/>
              <a:sym typeface="+mn-ea"/>
            </a:endParaRPr>
          </a:p>
          <a:p>
            <a:pPr eaLnBrk="1" latinLnBrk="0" hangingPunct="1">
              <a:lnSpc>
                <a:spcPct val="150000"/>
              </a:lnSpc>
            </a:pPr>
            <a:endParaRPr lang="zh-CN" altLang="en-US" sz="2105" dirty="0">
              <a:solidFill>
                <a:schemeClr val="tx1"/>
              </a:solidFill>
            </a:endParaRPr>
          </a:p>
          <a:p>
            <a:endParaRPr lang="zh-CN" altLang="en-US" sz="2105" dirty="0">
              <a:solidFill>
                <a:schemeClr val="tx1"/>
              </a:solidFill>
            </a:endParaRPr>
          </a:p>
        </p:txBody>
      </p:sp>
      <p:sp>
        <p:nvSpPr>
          <p:cNvPr id="6" name="文本框 5"/>
          <p:cNvSpPr txBox="1"/>
          <p:nvPr/>
        </p:nvSpPr>
        <p:spPr>
          <a:xfrm>
            <a:off x="2829006" y="387378"/>
            <a:ext cx="8126785" cy="547370"/>
          </a:xfrm>
          <a:prstGeom prst="rect">
            <a:avLst/>
          </a:prstGeom>
          <a:noFill/>
        </p:spPr>
        <p:txBody>
          <a:bodyPr wrap="square" rtlCol="0">
            <a:spAutoFit/>
          </a:bodyPr>
          <a:lstStyle/>
          <a:p>
            <a:endParaRPr lang="en-US" altLang="zh-CN" sz="2870" b="1" dirty="0">
              <a:solidFill>
                <a:srgbClr val="004250"/>
              </a:solidFill>
              <a:latin typeface="微软雅黑" panose="020B0503020204020204" pitchFamily="34" charset="-122"/>
              <a:ea typeface="微软雅黑" panose="020B0503020204020204" pitchFamily="34" charset="-122"/>
              <a:sym typeface="+mn-ea"/>
            </a:endParaRPr>
          </a:p>
          <a:p>
            <a:endParaRPr lang="en-US" altLang="zh-CN" sz="2870" b="1" dirty="0">
              <a:solidFill>
                <a:srgbClr val="004250"/>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937234" y="478500"/>
            <a:ext cx="4850679" cy="532130"/>
          </a:xfrm>
          <a:prstGeom prst="rect">
            <a:avLst/>
          </a:prstGeom>
          <a:noFill/>
        </p:spPr>
        <p:txBody>
          <a:bodyPr wrap="square"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第二节 劳动力供给与需求</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C74335D-5B8F-4317-BA1E-A2316D4B93F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b="1"/>
              <a:t>仅收取</a:t>
            </a:r>
            <a:r>
              <a:rPr lang="en-US" altLang="zh-CN" b="1"/>
              <a:t>1280</a:t>
            </a:r>
            <a:r>
              <a:rPr lang="zh-CN" altLang="en-US"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4227E6EF-76BB-44ED-B096-7E9BB087EED0}"/>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65B33C7-2A5C-4426-9649-BAD52C0B80B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2D5DCC8-7F3F-470E-BD99-73FAD244C2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7448" y="472122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EA0DD60-89AF-4B07-A2DC-0D559DC03E5F}"/>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27B135C-E2BB-4B67-8974-71C2D5BFF0B2}"/>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E5B22D30-8256-4037-A19B-2BB4907177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C74335D-5B8F-4317-BA1E-A2316D4B93F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b="1"/>
              <a:t>仅收取</a:t>
            </a:r>
            <a:r>
              <a:rPr lang="en-US" altLang="zh-CN" b="1"/>
              <a:t>1280</a:t>
            </a:r>
            <a:r>
              <a:rPr lang="zh-CN" altLang="en-US"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4227E6EF-76BB-44ED-B096-7E9BB087EED0}"/>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65B33C7-2A5C-4426-9649-BAD52C0B80BA}"/>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C2D5DCC8-7F3F-470E-BD99-73FAD244C2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9576" y="5373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1273873" y="455416"/>
            <a:ext cx="4596755"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第二节 劳动力供给与需求</a:t>
            </a:r>
          </a:p>
        </p:txBody>
      </p:sp>
      <p:sp>
        <p:nvSpPr>
          <p:cNvPr id="3" name="文本框 2"/>
          <p:cNvSpPr txBox="1"/>
          <p:nvPr/>
        </p:nvSpPr>
        <p:spPr>
          <a:xfrm>
            <a:off x="862005" y="1042843"/>
            <a:ext cx="8102486" cy="3276600"/>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kern="0" dirty="0">
                <a:solidFill>
                  <a:schemeClr val="tx1"/>
                </a:solidFill>
                <a:latin typeface="微软雅黑" panose="020B0503020204020204" pitchFamily="34" charset="-122"/>
                <a:ea typeface="微软雅黑" panose="020B0503020204020204" pitchFamily="34" charset="-122"/>
                <a:cs typeface="+mj-cs"/>
                <a:sym typeface="+mn-ea"/>
              </a:rPr>
              <a:t>劳动力供给弹性</a:t>
            </a:r>
            <a:endParaRPr lang="zh-CN" altLang="en-US" sz="2295" b="0" kern="0" dirty="0">
              <a:solidFill>
                <a:schemeClr val="tx1"/>
              </a:solidFill>
              <a:latin typeface="微软雅黑" panose="020B0503020204020204" pitchFamily="34" charset="-122"/>
              <a:ea typeface="微软雅黑" panose="020B0503020204020204" pitchFamily="34" charset="-122"/>
              <a:cs typeface="+mj-cs"/>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劳动力供给：</a:t>
            </a:r>
            <a:r>
              <a:rPr lang="zh-CN" altLang="en-US" sz="2295" dirty="0">
                <a:solidFill>
                  <a:schemeClr val="tx1"/>
                </a:solidFill>
                <a:latin typeface="微软雅黑" panose="020B0503020204020204" pitchFamily="34" charset="-122"/>
                <a:ea typeface="微软雅黑" panose="020B0503020204020204" pitchFamily="34" charset="-122"/>
                <a:sym typeface="+mn-ea"/>
              </a:rPr>
              <a:t>在一定的市场工资率的条件下，劳动力供给的决策主体愿意并能够提供的劳动时间</a:t>
            </a:r>
            <a:endParaRPr lang="zh-CN" altLang="en-US" sz="2295" b="0"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dirty="0">
                <a:solidFill>
                  <a:srgbClr val="004250"/>
                </a:solidFill>
                <a:latin typeface="微软雅黑" panose="020B0503020204020204" pitchFamily="34" charset="-122"/>
                <a:ea typeface="微软雅黑" panose="020B0503020204020204" pitchFamily="34" charset="-122"/>
                <a:sym typeface="+mn-ea"/>
              </a:rPr>
              <a:t>劳动力供给弹性：</a:t>
            </a:r>
            <a:r>
              <a:rPr lang="zh-CN" altLang="en-US" sz="2295" dirty="0">
                <a:solidFill>
                  <a:schemeClr val="tx1"/>
                </a:solidFill>
                <a:latin typeface="微软雅黑" panose="020B0503020204020204" pitchFamily="34" charset="-122"/>
                <a:ea typeface="微软雅黑" panose="020B0503020204020204" pitchFamily="34" charset="-122"/>
                <a:sym typeface="+mn-ea"/>
              </a:rPr>
              <a:t>劳动力供给量变动对工资率变动的反应程度</a:t>
            </a:r>
            <a:endParaRPr lang="zh-CN" altLang="en-US" sz="2295" b="0"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chemeClr val="tx1"/>
              </a:solidFill>
              <a:latin typeface="微软雅黑" panose="020B0503020204020204" pitchFamily="34" charset="-122"/>
              <a:ea typeface="微软雅黑" panose="020B0503020204020204" pitchFamily="34" charset="-122"/>
            </a:endParaRPr>
          </a:p>
        </p:txBody>
      </p:sp>
      <p:grpSp>
        <p:nvGrpSpPr>
          <p:cNvPr id="5" name="Group 15"/>
          <p:cNvGrpSpPr/>
          <p:nvPr/>
        </p:nvGrpSpPr>
        <p:grpSpPr bwMode="auto">
          <a:xfrm>
            <a:off x="1320805" y="4436898"/>
            <a:ext cx="2038626" cy="720845"/>
            <a:chOff x="323" y="2357"/>
            <a:chExt cx="1190" cy="342"/>
          </a:xfrm>
        </p:grpSpPr>
        <p:sp>
          <p:nvSpPr>
            <p:cNvPr id="6" name="Text Box 16"/>
            <p:cNvSpPr txBox="1">
              <a:spLocks noChangeArrowheads="1"/>
            </p:cNvSpPr>
            <p:nvPr/>
          </p:nvSpPr>
          <p:spPr bwMode="auto">
            <a:xfrm>
              <a:off x="323" y="2425"/>
              <a:ext cx="307" cy="197"/>
            </a:xfrm>
            <a:prstGeom prst="rect">
              <a:avLst/>
            </a:prstGeom>
            <a:noFill/>
            <a:ln w="9525">
              <a:noFill/>
              <a:miter lim="800000"/>
            </a:ln>
          </p:spPr>
          <p:txBody>
            <a:bodyPr wrap="square">
              <a:spAutoFit/>
            </a:bodyPr>
            <a:lstStyle/>
            <a:p>
              <a:pPr>
                <a:spcBef>
                  <a:spcPct val="50000"/>
                </a:spcBef>
              </a:pPr>
              <a:r>
                <a:rPr lang="en-US" altLang="zh-CN" sz="2105" dirty="0">
                  <a:solidFill>
                    <a:schemeClr val="tx1"/>
                  </a:solidFill>
                  <a:latin typeface="微软雅黑" panose="020B0503020204020204" pitchFamily="34" charset="-122"/>
                  <a:ea typeface="微软雅黑" panose="020B0503020204020204" pitchFamily="34" charset="-122"/>
                </a:rPr>
                <a:t>ES</a:t>
              </a:r>
            </a:p>
          </p:txBody>
        </p:sp>
        <p:sp>
          <p:nvSpPr>
            <p:cNvPr id="7" name="Rectangle 17"/>
            <p:cNvSpPr>
              <a:spLocks noChangeArrowheads="1"/>
            </p:cNvSpPr>
            <p:nvPr/>
          </p:nvSpPr>
          <p:spPr bwMode="auto">
            <a:xfrm>
              <a:off x="715" y="2365"/>
              <a:ext cx="291" cy="197"/>
            </a:xfrm>
            <a:prstGeom prst="rect">
              <a:avLst/>
            </a:prstGeom>
            <a:noFill/>
            <a:ln w="9525">
              <a:noFill/>
              <a:miter lim="800000"/>
            </a:ln>
          </p:spPr>
          <p:txBody>
            <a:bodyPr wrap="none">
              <a:spAutoFit/>
            </a:bodyPr>
            <a:lstStyle/>
            <a:p>
              <a:r>
                <a:rPr lang="en-US" altLang="zh-CN" sz="2105" dirty="0">
                  <a:solidFill>
                    <a:schemeClr val="tx1"/>
                  </a:solidFill>
                  <a:latin typeface="微软雅黑" panose="020B0503020204020204" pitchFamily="34" charset="-122"/>
                  <a:ea typeface="微软雅黑" panose="020B0503020204020204" pitchFamily="34" charset="-122"/>
                </a:rPr>
                <a:t>△S</a:t>
              </a:r>
            </a:p>
          </p:txBody>
        </p:sp>
        <p:sp>
          <p:nvSpPr>
            <p:cNvPr id="8" name="Line 18"/>
            <p:cNvSpPr>
              <a:spLocks noChangeShapeType="1"/>
            </p:cNvSpPr>
            <p:nvPr/>
          </p:nvSpPr>
          <p:spPr bwMode="auto">
            <a:xfrm>
              <a:off x="748" y="2528"/>
              <a:ext cx="336" cy="0"/>
            </a:xfrm>
            <a:prstGeom prst="line">
              <a:avLst/>
            </a:prstGeom>
            <a:ln w="19050"/>
          </p:spPr>
          <p:style>
            <a:lnRef idx="1">
              <a:schemeClr val="dk1"/>
            </a:lnRef>
            <a:fillRef idx="0">
              <a:schemeClr val="dk1"/>
            </a:fillRef>
            <a:effectRef idx="0">
              <a:schemeClr val="dk1"/>
            </a:effectRef>
            <a:fontRef idx="minor">
              <a:schemeClr val="tx1"/>
            </a:fontRef>
          </p:style>
          <p:txBody>
            <a:bodyPr wrap="square">
              <a:spAutoFit/>
            </a:bodyPr>
            <a:lstStyle/>
            <a:p>
              <a:pPr>
                <a:defRPr/>
              </a:pPr>
              <a:endParaRPr lang="zh-CN" altLang="en-US" sz="2105">
                <a:latin typeface="微软雅黑" panose="020B0503020204020204" pitchFamily="34" charset="-122"/>
                <a:ea typeface="微软雅黑" panose="020B0503020204020204" pitchFamily="34" charset="-122"/>
              </a:endParaRPr>
            </a:p>
          </p:txBody>
        </p:sp>
        <p:sp>
          <p:nvSpPr>
            <p:cNvPr id="9" name="Text Box 19"/>
            <p:cNvSpPr txBox="1">
              <a:spLocks noChangeArrowheads="1"/>
            </p:cNvSpPr>
            <p:nvPr/>
          </p:nvSpPr>
          <p:spPr bwMode="auto">
            <a:xfrm>
              <a:off x="778" y="2502"/>
              <a:ext cx="273" cy="197"/>
            </a:xfrm>
            <a:prstGeom prst="rect">
              <a:avLst/>
            </a:prstGeom>
            <a:noFill/>
            <a:ln w="9525">
              <a:noFill/>
              <a:miter lim="800000"/>
            </a:ln>
          </p:spPr>
          <p:txBody>
            <a:bodyPr>
              <a:spAutoFit/>
            </a:bodyPr>
            <a:lstStyle/>
            <a:p>
              <a:r>
                <a:rPr lang="en-US" altLang="zh-CN" sz="2105" dirty="0">
                  <a:solidFill>
                    <a:schemeClr val="tx1"/>
                  </a:solidFill>
                  <a:latin typeface="微软雅黑" panose="020B0503020204020204" pitchFamily="34" charset="-122"/>
                  <a:ea typeface="微软雅黑" panose="020B0503020204020204" pitchFamily="34" charset="-122"/>
                </a:rPr>
                <a:t>S</a:t>
              </a:r>
            </a:p>
          </p:txBody>
        </p:sp>
        <p:sp>
          <p:nvSpPr>
            <p:cNvPr id="10" name="Text Box 20"/>
            <p:cNvSpPr txBox="1">
              <a:spLocks noChangeArrowheads="1"/>
            </p:cNvSpPr>
            <p:nvPr/>
          </p:nvSpPr>
          <p:spPr bwMode="auto">
            <a:xfrm>
              <a:off x="1202" y="2478"/>
              <a:ext cx="247" cy="197"/>
            </a:xfrm>
            <a:prstGeom prst="rect">
              <a:avLst/>
            </a:prstGeom>
            <a:noFill/>
            <a:ln w="9525">
              <a:noFill/>
              <a:miter lim="800000"/>
            </a:ln>
          </p:spPr>
          <p:txBody>
            <a:bodyPr wrap="square">
              <a:spAutoFit/>
            </a:bodyPr>
            <a:lstStyle/>
            <a:p>
              <a:pPr>
                <a:spcBef>
                  <a:spcPct val="50000"/>
                </a:spcBef>
              </a:pPr>
              <a:endParaRPr lang="zh-CN" altLang="zh-CN" sz="2105">
                <a:solidFill>
                  <a:schemeClr val="tx1"/>
                </a:solidFill>
                <a:latin typeface="微软雅黑" panose="020B0503020204020204" pitchFamily="34" charset="-122"/>
                <a:ea typeface="微软雅黑" panose="020B0503020204020204" pitchFamily="34" charset="-122"/>
              </a:endParaRPr>
            </a:p>
          </p:txBody>
        </p:sp>
        <p:sp>
          <p:nvSpPr>
            <p:cNvPr id="11" name="Line 21"/>
            <p:cNvSpPr>
              <a:spLocks noChangeShapeType="1"/>
            </p:cNvSpPr>
            <p:nvPr/>
          </p:nvSpPr>
          <p:spPr bwMode="auto">
            <a:xfrm flipH="1">
              <a:off x="1067" y="2438"/>
              <a:ext cx="135" cy="194"/>
            </a:xfrm>
            <a:prstGeom prst="line">
              <a:avLst/>
            </a:prstGeom>
            <a:ln w="19050">
              <a:solidFill>
                <a:schemeClr val="tx1"/>
              </a:solidFill>
            </a:ln>
          </p:spPr>
          <p:style>
            <a:lnRef idx="3">
              <a:schemeClr val="accent5"/>
            </a:lnRef>
            <a:fillRef idx="0">
              <a:schemeClr val="accent5"/>
            </a:fillRef>
            <a:effectRef idx="2">
              <a:schemeClr val="accent5"/>
            </a:effectRef>
            <a:fontRef idx="minor">
              <a:schemeClr val="tx1"/>
            </a:fontRef>
          </p:style>
          <p:txBody>
            <a:bodyPr wrap="square">
              <a:spAutoFit/>
            </a:bodyPr>
            <a:lstStyle/>
            <a:p>
              <a:pPr>
                <a:defRPr/>
              </a:pPr>
              <a:endParaRPr lang="zh-CN" altLang="en-US" sz="2105">
                <a:latin typeface="微软雅黑" panose="020B0503020204020204" pitchFamily="34" charset="-122"/>
                <a:ea typeface="微软雅黑" panose="020B0503020204020204" pitchFamily="34" charset="-122"/>
              </a:endParaRPr>
            </a:p>
          </p:txBody>
        </p:sp>
        <p:sp>
          <p:nvSpPr>
            <p:cNvPr id="12" name="Rectangle 22"/>
            <p:cNvSpPr>
              <a:spLocks noChangeArrowheads="1"/>
            </p:cNvSpPr>
            <p:nvPr/>
          </p:nvSpPr>
          <p:spPr bwMode="auto">
            <a:xfrm>
              <a:off x="1189" y="2357"/>
              <a:ext cx="324" cy="197"/>
            </a:xfrm>
            <a:prstGeom prst="rect">
              <a:avLst/>
            </a:prstGeom>
            <a:noFill/>
            <a:ln w="9525">
              <a:noFill/>
              <a:miter lim="800000"/>
            </a:ln>
          </p:spPr>
          <p:txBody>
            <a:bodyPr wrap="none">
              <a:spAutoFit/>
            </a:bodyPr>
            <a:lstStyle/>
            <a:p>
              <a:r>
                <a:rPr lang="en-US" altLang="zh-CN" sz="2105" dirty="0">
                  <a:solidFill>
                    <a:schemeClr val="tx1"/>
                  </a:solidFill>
                  <a:latin typeface="微软雅黑" panose="020B0503020204020204" pitchFamily="34" charset="-122"/>
                  <a:ea typeface="微软雅黑" panose="020B0503020204020204" pitchFamily="34" charset="-122"/>
                </a:rPr>
                <a:t>△w</a:t>
              </a:r>
            </a:p>
          </p:txBody>
        </p:sp>
        <p:sp>
          <p:nvSpPr>
            <p:cNvPr id="13" name="Line 23"/>
            <p:cNvSpPr>
              <a:spLocks noChangeShapeType="1"/>
            </p:cNvSpPr>
            <p:nvPr/>
          </p:nvSpPr>
          <p:spPr bwMode="auto">
            <a:xfrm>
              <a:off x="1177" y="2528"/>
              <a:ext cx="299" cy="0"/>
            </a:xfrm>
            <a:prstGeom prst="line">
              <a:avLst/>
            </a:prstGeom>
            <a:ln w="19050">
              <a:solidFill>
                <a:srgbClr val="002060"/>
              </a:solidFill>
            </a:ln>
          </p:spPr>
          <p:style>
            <a:lnRef idx="1">
              <a:schemeClr val="accent3"/>
            </a:lnRef>
            <a:fillRef idx="0">
              <a:schemeClr val="accent3"/>
            </a:fillRef>
            <a:effectRef idx="0">
              <a:schemeClr val="accent3"/>
            </a:effectRef>
            <a:fontRef idx="minor">
              <a:schemeClr val="tx1"/>
            </a:fontRef>
          </p:style>
          <p:txBody>
            <a:bodyPr wrap="square">
              <a:spAutoFit/>
            </a:bodyPr>
            <a:lstStyle/>
            <a:p>
              <a:pPr>
                <a:defRPr/>
              </a:pPr>
              <a:endParaRPr lang="zh-CN" altLang="en-US" sz="2105">
                <a:latin typeface="微软雅黑" panose="020B0503020204020204" pitchFamily="34" charset="-122"/>
                <a:ea typeface="微软雅黑" panose="020B0503020204020204" pitchFamily="34" charset="-122"/>
              </a:endParaRPr>
            </a:p>
          </p:txBody>
        </p:sp>
        <p:sp>
          <p:nvSpPr>
            <p:cNvPr id="14" name="Rectangle 24"/>
            <p:cNvSpPr>
              <a:spLocks noChangeArrowheads="1"/>
            </p:cNvSpPr>
            <p:nvPr/>
          </p:nvSpPr>
          <p:spPr bwMode="auto">
            <a:xfrm>
              <a:off x="1219" y="2494"/>
              <a:ext cx="230" cy="197"/>
            </a:xfrm>
            <a:prstGeom prst="rect">
              <a:avLst/>
            </a:prstGeom>
            <a:noFill/>
            <a:ln w="9525">
              <a:noFill/>
              <a:miter lim="800000"/>
            </a:ln>
          </p:spPr>
          <p:txBody>
            <a:bodyPr wrap="none">
              <a:spAutoFit/>
            </a:bodyPr>
            <a:lstStyle/>
            <a:p>
              <a:r>
                <a:rPr lang="en-US" altLang="zh-CN" sz="2105" dirty="0">
                  <a:solidFill>
                    <a:schemeClr val="tx1"/>
                  </a:solidFill>
                  <a:latin typeface="微软雅黑" panose="020B0503020204020204" pitchFamily="34" charset="-122"/>
                  <a:ea typeface="微软雅黑" panose="020B0503020204020204" pitchFamily="34" charset="-122"/>
                </a:rPr>
                <a:t>w</a:t>
              </a:r>
            </a:p>
          </p:txBody>
        </p:sp>
        <p:sp>
          <p:nvSpPr>
            <p:cNvPr id="15" name="Text Box 25"/>
            <p:cNvSpPr txBox="1">
              <a:spLocks noChangeArrowheads="1"/>
            </p:cNvSpPr>
            <p:nvPr/>
          </p:nvSpPr>
          <p:spPr bwMode="auto">
            <a:xfrm>
              <a:off x="521" y="2432"/>
              <a:ext cx="182" cy="197"/>
            </a:xfrm>
            <a:prstGeom prst="rect">
              <a:avLst/>
            </a:prstGeom>
            <a:noFill/>
            <a:ln w="9525">
              <a:noFill/>
              <a:miter lim="800000"/>
            </a:ln>
          </p:spPr>
          <p:txBody>
            <a:bodyPr>
              <a:spAutoFit/>
            </a:bodyPr>
            <a:lstStyle/>
            <a:p>
              <a:pPr>
                <a:spcBef>
                  <a:spcPct val="50000"/>
                </a:spcBef>
              </a:pPr>
              <a:r>
                <a:rPr lang="en-US" altLang="zh-CN" sz="2105">
                  <a:solidFill>
                    <a:schemeClr val="tx1"/>
                  </a:solidFill>
                  <a:latin typeface="微软雅黑" panose="020B0503020204020204" pitchFamily="34" charset="-122"/>
                  <a:ea typeface="微软雅黑" panose="020B0503020204020204" pitchFamily="34" charset="-122"/>
                </a:rPr>
                <a:t>=</a:t>
              </a:r>
            </a:p>
          </p:txBody>
        </p:sp>
      </p:grpSp>
      <p:sp>
        <p:nvSpPr>
          <p:cNvPr id="16" name="Rectangle 3"/>
          <p:cNvSpPr txBox="1">
            <a:spLocks noChangeArrowheads="1"/>
          </p:cNvSpPr>
          <p:nvPr/>
        </p:nvSpPr>
        <p:spPr>
          <a:xfrm>
            <a:off x="4361583" y="3827510"/>
            <a:ext cx="5039624" cy="2203612"/>
          </a:xfrm>
          <a:prstGeom prst="rect">
            <a:avLst/>
          </a:prstGeom>
        </p:spPr>
        <p:style>
          <a:lnRef idx="2">
            <a:schemeClr val="accent1"/>
          </a:lnRef>
          <a:fillRef idx="1">
            <a:schemeClr val="lt1"/>
          </a:fillRef>
          <a:effectRef idx="0">
            <a:schemeClr val="accent1"/>
          </a:effectRef>
          <a:fontRef idx="minor">
            <a:schemeClr val="dk1"/>
          </a:fontRef>
        </p:style>
        <p:txBody>
          <a:bodyPr>
            <a:normAutofit lnSpcReduction="10000"/>
          </a:bodyPr>
          <a:lstStyle/>
          <a:p>
            <a:pPr marL="609600" indent="-609600" eaLnBrk="0" fontAlgn="auto" hangingPunct="0">
              <a:lnSpc>
                <a:spcPct val="120000"/>
              </a:lnSpc>
              <a:spcBef>
                <a:spcPct val="20000"/>
              </a:spcBef>
              <a:spcAft>
                <a:spcPts val="0"/>
              </a:spcAft>
              <a:buFont typeface="Wingdings" panose="05000000000000000000" pitchFamily="2" charset="2"/>
              <a:buAutoNum type="arabicPeriod"/>
              <a:defRPr/>
            </a:pPr>
            <a:r>
              <a:rPr lang="zh-CN" altLang="en-US" sz="2105" b="0" kern="0" dirty="0">
                <a:solidFill>
                  <a:schemeClr val="tx1"/>
                </a:solidFill>
                <a:latin typeface="微软雅黑" panose="020B0503020204020204" pitchFamily="34" charset="-122"/>
                <a:ea typeface="微软雅黑" panose="020B0503020204020204" pitchFamily="34" charset="-122"/>
              </a:rPr>
              <a:t>供给无弹性  		</a:t>
            </a:r>
            <a:r>
              <a:rPr lang="en-US" altLang="zh-CN" sz="2105" b="0" kern="0" dirty="0">
                <a:solidFill>
                  <a:schemeClr val="tx1"/>
                </a:solidFill>
                <a:latin typeface="微软雅黑" panose="020B0503020204020204" pitchFamily="34" charset="-122"/>
                <a:ea typeface="微软雅黑" panose="020B0503020204020204" pitchFamily="34" charset="-122"/>
              </a:rPr>
              <a:t>E</a:t>
            </a:r>
            <a:r>
              <a:rPr lang="en-US" altLang="zh-CN" sz="2105" b="0" kern="0" baseline="-25000" dirty="0">
                <a:solidFill>
                  <a:schemeClr val="tx1"/>
                </a:solidFill>
                <a:latin typeface="微软雅黑" panose="020B0503020204020204" pitchFamily="34" charset="-122"/>
                <a:ea typeface="微软雅黑" panose="020B0503020204020204" pitchFamily="34" charset="-122"/>
              </a:rPr>
              <a:t>s </a:t>
            </a:r>
            <a:r>
              <a:rPr lang="en-US" altLang="zh-CN" sz="2105" b="0" kern="0" dirty="0">
                <a:solidFill>
                  <a:schemeClr val="tx1"/>
                </a:solidFill>
                <a:latin typeface="微软雅黑" panose="020B0503020204020204" pitchFamily="34" charset="-122"/>
                <a:ea typeface="微软雅黑" panose="020B0503020204020204" pitchFamily="34" charset="-122"/>
              </a:rPr>
              <a:t>= 0</a:t>
            </a:r>
          </a:p>
          <a:p>
            <a:pPr marL="609600" indent="-609600" eaLnBrk="0" fontAlgn="auto" hangingPunct="0">
              <a:lnSpc>
                <a:spcPct val="120000"/>
              </a:lnSpc>
              <a:spcBef>
                <a:spcPct val="20000"/>
              </a:spcBef>
              <a:spcAft>
                <a:spcPts val="0"/>
              </a:spcAft>
              <a:buFont typeface="Wingdings" panose="05000000000000000000" pitchFamily="2" charset="2"/>
              <a:buAutoNum type="arabicPeriod"/>
              <a:defRPr/>
            </a:pPr>
            <a:r>
              <a:rPr lang="zh-CN" altLang="en-US" sz="2105" b="0" kern="0" dirty="0">
                <a:solidFill>
                  <a:schemeClr val="tx1"/>
                </a:solidFill>
                <a:latin typeface="微软雅黑" panose="020B0503020204020204" pitchFamily="34" charset="-122"/>
                <a:ea typeface="微软雅黑" panose="020B0503020204020204" pitchFamily="34" charset="-122"/>
              </a:rPr>
              <a:t>供给有无限弹性  	　　　 </a:t>
            </a:r>
            <a:r>
              <a:rPr lang="en-US" altLang="zh-CN" sz="2105" b="0" kern="0" dirty="0" err="1">
                <a:solidFill>
                  <a:schemeClr val="tx1"/>
                </a:solidFill>
                <a:latin typeface="微软雅黑" panose="020B0503020204020204" pitchFamily="34" charset="-122"/>
                <a:ea typeface="微软雅黑" panose="020B0503020204020204" pitchFamily="34" charset="-122"/>
              </a:rPr>
              <a:t>E</a:t>
            </a:r>
            <a:r>
              <a:rPr lang="en-US" altLang="zh-CN" sz="2105" b="0" kern="0" baseline="-25000" dirty="0" err="1">
                <a:solidFill>
                  <a:schemeClr val="tx1"/>
                </a:solidFill>
                <a:latin typeface="微软雅黑" panose="020B0503020204020204" pitchFamily="34" charset="-122"/>
                <a:ea typeface="微软雅黑" panose="020B0503020204020204" pitchFamily="34" charset="-122"/>
              </a:rPr>
              <a:t>s</a:t>
            </a:r>
            <a:r>
              <a:rPr lang="en-US" altLang="zh-CN" sz="2105" b="0" kern="0" baseline="-25000" dirty="0">
                <a:solidFill>
                  <a:schemeClr val="tx1"/>
                </a:solidFill>
                <a:latin typeface="微软雅黑" panose="020B0503020204020204" pitchFamily="34" charset="-122"/>
                <a:ea typeface="微软雅黑" panose="020B0503020204020204" pitchFamily="34" charset="-122"/>
              </a:rPr>
              <a:t> </a:t>
            </a:r>
            <a:r>
              <a:rPr lang="en-US" altLang="zh-CN" sz="2105" b="0" kern="0" dirty="0">
                <a:solidFill>
                  <a:schemeClr val="tx1"/>
                </a:solidFill>
                <a:latin typeface="微软雅黑" panose="020B0503020204020204" pitchFamily="34" charset="-122"/>
                <a:ea typeface="微软雅黑" panose="020B0503020204020204" pitchFamily="34" charset="-122"/>
              </a:rPr>
              <a:t>—</a:t>
            </a:r>
            <a:r>
              <a:rPr lang="en-US" altLang="zh-CN" sz="2105" b="0" kern="0" baseline="-25000" dirty="0">
                <a:solidFill>
                  <a:schemeClr val="tx1"/>
                </a:solidFill>
                <a:latin typeface="微软雅黑" panose="020B0503020204020204" pitchFamily="34" charset="-122"/>
                <a:ea typeface="微软雅黑" panose="020B0503020204020204" pitchFamily="34" charset="-122"/>
              </a:rPr>
              <a:t> </a:t>
            </a:r>
            <a:r>
              <a:rPr lang="en-US" altLang="zh-CN" sz="2105" b="0" kern="0" dirty="0">
                <a:solidFill>
                  <a:schemeClr val="tx1"/>
                </a:solidFill>
                <a:latin typeface="微软雅黑" panose="020B0503020204020204" pitchFamily="34" charset="-122"/>
                <a:ea typeface="微软雅黑" panose="020B0503020204020204" pitchFamily="34" charset="-122"/>
              </a:rPr>
              <a:t>∞</a:t>
            </a:r>
          </a:p>
          <a:p>
            <a:pPr marL="609600" indent="-609600" eaLnBrk="0" fontAlgn="auto" hangingPunct="0">
              <a:lnSpc>
                <a:spcPct val="120000"/>
              </a:lnSpc>
              <a:spcBef>
                <a:spcPct val="20000"/>
              </a:spcBef>
              <a:spcAft>
                <a:spcPts val="0"/>
              </a:spcAft>
              <a:buFont typeface="Wingdings" panose="05000000000000000000" pitchFamily="2" charset="2"/>
              <a:buAutoNum type="arabicPeriod"/>
              <a:defRPr/>
            </a:pPr>
            <a:r>
              <a:rPr lang="zh-CN" altLang="en-US" sz="2105" b="0" kern="0" dirty="0">
                <a:solidFill>
                  <a:schemeClr val="tx1"/>
                </a:solidFill>
                <a:latin typeface="微软雅黑" panose="020B0503020204020204" pitchFamily="34" charset="-122"/>
                <a:ea typeface="微软雅黑" panose="020B0503020204020204" pitchFamily="34" charset="-122"/>
              </a:rPr>
              <a:t>单位供给弹性  		</a:t>
            </a:r>
            <a:r>
              <a:rPr lang="en-US" altLang="zh-CN" sz="2105" b="0" kern="0" dirty="0">
                <a:solidFill>
                  <a:schemeClr val="tx1"/>
                </a:solidFill>
                <a:latin typeface="微软雅黑" panose="020B0503020204020204" pitchFamily="34" charset="-122"/>
                <a:ea typeface="微软雅黑" panose="020B0503020204020204" pitchFamily="34" charset="-122"/>
              </a:rPr>
              <a:t>E</a:t>
            </a:r>
            <a:r>
              <a:rPr lang="en-US" altLang="zh-CN" sz="2105" b="0" kern="0" baseline="-25000" dirty="0">
                <a:solidFill>
                  <a:schemeClr val="tx1"/>
                </a:solidFill>
                <a:latin typeface="微软雅黑" panose="020B0503020204020204" pitchFamily="34" charset="-122"/>
                <a:ea typeface="微软雅黑" panose="020B0503020204020204" pitchFamily="34" charset="-122"/>
              </a:rPr>
              <a:t>s </a:t>
            </a:r>
            <a:r>
              <a:rPr lang="en-US" altLang="zh-CN" sz="2105" b="0" kern="0" dirty="0">
                <a:solidFill>
                  <a:schemeClr val="tx1"/>
                </a:solidFill>
                <a:latin typeface="微软雅黑" panose="020B0503020204020204" pitchFamily="34" charset="-122"/>
                <a:ea typeface="微软雅黑" panose="020B0503020204020204" pitchFamily="34" charset="-122"/>
              </a:rPr>
              <a:t>= 1</a:t>
            </a:r>
          </a:p>
          <a:p>
            <a:pPr marL="609600" indent="-609600" eaLnBrk="0" fontAlgn="auto" hangingPunct="0">
              <a:lnSpc>
                <a:spcPct val="120000"/>
              </a:lnSpc>
              <a:spcBef>
                <a:spcPct val="20000"/>
              </a:spcBef>
              <a:spcAft>
                <a:spcPts val="0"/>
              </a:spcAft>
              <a:buFont typeface="Wingdings" panose="05000000000000000000" pitchFamily="2" charset="2"/>
              <a:buAutoNum type="arabicPeriod"/>
              <a:defRPr/>
            </a:pPr>
            <a:r>
              <a:rPr lang="zh-CN" altLang="en-US" sz="2105" b="0" kern="0" dirty="0">
                <a:solidFill>
                  <a:schemeClr val="tx1"/>
                </a:solidFill>
                <a:latin typeface="微软雅黑" panose="020B0503020204020204" pitchFamily="34" charset="-122"/>
                <a:ea typeface="微软雅黑" panose="020B0503020204020204" pitchFamily="34" charset="-122"/>
              </a:rPr>
              <a:t>供给富有弹性  		</a:t>
            </a:r>
            <a:r>
              <a:rPr lang="en-US" altLang="zh-CN" sz="2105" b="0" kern="0" dirty="0">
                <a:solidFill>
                  <a:schemeClr val="tx1"/>
                </a:solidFill>
                <a:latin typeface="微软雅黑" panose="020B0503020204020204" pitchFamily="34" charset="-122"/>
                <a:ea typeface="微软雅黑" panose="020B0503020204020204" pitchFamily="34" charset="-122"/>
              </a:rPr>
              <a:t>E</a:t>
            </a:r>
            <a:r>
              <a:rPr lang="en-US" altLang="zh-CN" sz="2105" b="0" kern="0" baseline="-25000" dirty="0">
                <a:solidFill>
                  <a:schemeClr val="tx1"/>
                </a:solidFill>
                <a:latin typeface="微软雅黑" panose="020B0503020204020204" pitchFamily="34" charset="-122"/>
                <a:ea typeface="微软雅黑" panose="020B0503020204020204" pitchFamily="34" charset="-122"/>
              </a:rPr>
              <a:t>s </a:t>
            </a:r>
            <a:r>
              <a:rPr lang="en-US" altLang="zh-CN" sz="2105" b="0" kern="0" dirty="0">
                <a:solidFill>
                  <a:schemeClr val="tx1"/>
                </a:solidFill>
                <a:latin typeface="微软雅黑" panose="020B0503020204020204" pitchFamily="34" charset="-122"/>
                <a:ea typeface="微软雅黑" panose="020B0503020204020204" pitchFamily="34" charset="-122"/>
              </a:rPr>
              <a:t>&gt; 1</a:t>
            </a:r>
          </a:p>
          <a:p>
            <a:pPr marL="609600" indent="-609600" eaLnBrk="0" fontAlgn="auto" hangingPunct="0">
              <a:lnSpc>
                <a:spcPct val="120000"/>
              </a:lnSpc>
              <a:spcBef>
                <a:spcPct val="20000"/>
              </a:spcBef>
              <a:spcAft>
                <a:spcPts val="0"/>
              </a:spcAft>
              <a:buFont typeface="Wingdings" panose="05000000000000000000" pitchFamily="2" charset="2"/>
              <a:buAutoNum type="arabicPeriod"/>
              <a:defRPr/>
            </a:pPr>
            <a:r>
              <a:rPr lang="zh-CN" altLang="en-US" sz="2105" b="0" kern="0" dirty="0">
                <a:solidFill>
                  <a:schemeClr val="tx1"/>
                </a:solidFill>
                <a:latin typeface="微软雅黑" panose="020B0503020204020204" pitchFamily="34" charset="-122"/>
                <a:ea typeface="微软雅黑" panose="020B0503020204020204" pitchFamily="34" charset="-122"/>
              </a:rPr>
              <a:t>供给缺乏弹性  		</a:t>
            </a:r>
            <a:r>
              <a:rPr lang="en-US" altLang="zh-CN" sz="2105" b="0" kern="0" dirty="0">
                <a:solidFill>
                  <a:schemeClr val="tx1"/>
                </a:solidFill>
                <a:latin typeface="微软雅黑" panose="020B0503020204020204" pitchFamily="34" charset="-122"/>
                <a:ea typeface="微软雅黑" panose="020B0503020204020204" pitchFamily="34" charset="-122"/>
              </a:rPr>
              <a:t>E</a:t>
            </a:r>
            <a:r>
              <a:rPr lang="en-US" altLang="zh-CN" sz="2105" b="0" kern="0" baseline="-25000" dirty="0">
                <a:solidFill>
                  <a:schemeClr val="tx1"/>
                </a:solidFill>
                <a:latin typeface="微软雅黑" panose="020B0503020204020204" pitchFamily="34" charset="-122"/>
                <a:ea typeface="微软雅黑" panose="020B0503020204020204" pitchFamily="34" charset="-122"/>
              </a:rPr>
              <a:t>s </a:t>
            </a:r>
            <a:r>
              <a:rPr lang="en-US" altLang="zh-CN" sz="2105" b="0" kern="0" dirty="0">
                <a:solidFill>
                  <a:schemeClr val="tx1"/>
                </a:solidFill>
                <a:latin typeface="微软雅黑" panose="020B0503020204020204" pitchFamily="34" charset="-122"/>
                <a:ea typeface="微软雅黑" panose="020B0503020204020204" pitchFamily="34" charset="-122"/>
              </a:rPr>
              <a:t>&lt; 1</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31908"/>
            <a:ext cx="8094589" cy="2773680"/>
          </a:xfrm>
          <a:prstGeom prst="rect">
            <a:avLst/>
          </a:prstGeom>
        </p:spPr>
        <p:txBody>
          <a:bodyPr wrap="square" lIns="120017" tIns="60008" rIns="120017" bIns="60008">
            <a:spAutoFit/>
          </a:bodyPr>
          <a:lstStyle/>
          <a:p>
            <a:pPr indent="627380" defTabSz="1072515">
              <a:lnSpc>
                <a:spcPct val="150000"/>
              </a:lnSpc>
              <a:buSzPct val="90000"/>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indent="627380" defTabSz="1072515">
              <a:lnSpc>
                <a:spcPct val="150000"/>
              </a:lnSpc>
              <a:buSzPct val="90000"/>
              <a:defRPr/>
            </a:pPr>
            <a:endParaRPr lang="zh-CN" altLang="en-US" sz="2295" b="1" dirty="0">
              <a:solidFill>
                <a:srgbClr val="004250"/>
              </a:solidFill>
              <a:latin typeface="微软雅黑" panose="020B0503020204020204" pitchFamily="34" charset="-122"/>
              <a:ea typeface="微软雅黑" panose="020B0503020204020204" pitchFamily="34" charset="-122"/>
            </a:endParaRPr>
          </a:p>
          <a:p>
            <a:pPr indent="627380" defTabSz="1072515">
              <a:lnSpc>
                <a:spcPct val="150000"/>
              </a:lnSpc>
              <a:buSzPct val="90000"/>
              <a:defRPr/>
            </a:pPr>
            <a:endParaRPr lang="en-US" altLang="zh-CN" sz="2295"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a:buSzPct val="90000"/>
              <a:defRPr/>
            </a:pPr>
            <a:endParaRPr lang="zh-CN" altLang="zh-CN" sz="2295" b="1"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56256" y="476070"/>
            <a:ext cx="4473437" cy="532130"/>
          </a:xfrm>
          <a:prstGeom prst="rect">
            <a:avLst/>
          </a:prstGeom>
          <a:noFill/>
        </p:spPr>
        <p:txBody>
          <a:bodyPr wrap="square" rtlCol="0">
            <a:spAutoFit/>
          </a:bodyPr>
          <a:lstStyle/>
          <a:p>
            <a:pPr algn="ctr"/>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第二节 劳动力供给与需求</a:t>
            </a:r>
          </a:p>
        </p:txBody>
      </p:sp>
      <p:sp>
        <p:nvSpPr>
          <p:cNvPr id="6" name="文本框 5"/>
          <p:cNvSpPr txBox="1"/>
          <p:nvPr/>
        </p:nvSpPr>
        <p:spPr>
          <a:xfrm>
            <a:off x="844996" y="1031908"/>
            <a:ext cx="6806137" cy="4486910"/>
          </a:xfrm>
          <a:prstGeom prst="rect">
            <a:avLst/>
          </a:prstGeom>
          <a:noFill/>
        </p:spPr>
        <p:txBody>
          <a:bodyPr wrap="square" rtlCol="0">
            <a:spAutoFit/>
          </a:bodyPr>
          <a:lstStyle/>
          <a:p>
            <a:pPr>
              <a:lnSpc>
                <a:spcPct val="150000"/>
              </a:lnSpc>
              <a:spcBef>
                <a:spcPct val="50000"/>
              </a:spcBef>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（二）劳动力参与率的生命周期</a:t>
            </a:r>
            <a:r>
              <a:rPr kumimoji="1" lang="en-US" altLang="zh-CN" sz="2295" dirty="0">
                <a:solidFill>
                  <a:srgbClr val="004250"/>
                </a:solidFill>
                <a:latin typeface="微软雅黑" panose="020B0503020204020204" pitchFamily="34" charset="-122"/>
                <a:ea typeface="微软雅黑" panose="020B0503020204020204" pitchFamily="34" charset="-122"/>
                <a:sym typeface="+mn-ea"/>
              </a:rPr>
              <a:t>p6</a:t>
            </a:r>
            <a:endParaRPr kumimoji="1" lang="en-US" altLang="zh-CN" sz="2295" dirty="0">
              <a:solidFill>
                <a:srgbClr val="004250"/>
              </a:solidFill>
              <a:latin typeface="微软雅黑" panose="020B0503020204020204" pitchFamily="34" charset="-122"/>
              <a:ea typeface="微软雅黑" panose="020B0503020204020204" pitchFamily="34" charset="-122"/>
            </a:endParaRPr>
          </a:p>
          <a:p>
            <a:pPr>
              <a:lnSpc>
                <a:spcPct val="150000"/>
              </a:lnSpc>
              <a:spcBef>
                <a:spcPct val="50000"/>
              </a:spcBef>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劳动力参与率的变化趋势：</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Clr>
                <a:schemeClr val="bg1"/>
              </a:buClr>
              <a:buSzPct val="70000"/>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 15-19</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岁年龄组青年人口劳动参与率下降</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Clr>
                <a:schemeClr val="bg1"/>
              </a:buClr>
              <a:buSzPct val="70000"/>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女性劳动参与率呈上升趋势</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Clr>
                <a:schemeClr val="bg1"/>
              </a:buClr>
              <a:buSzPct val="70000"/>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老年人口劳动参与率下降</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Clr>
                <a:schemeClr val="bg1"/>
              </a:buClr>
              <a:buSzPct val="70000"/>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 25-55</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岁男性成年人的劳动参与率保持高位水平</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lang="en-US" altLang="zh-CN"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en-US" altLang="zh-CN" sz="210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endParaRPr kumimoji="0" lang="en-US" altLang="zh-CN" sz="210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411181" cy="4897755"/>
          </a:xfrm>
          <a:prstGeom prst="rect">
            <a:avLst/>
          </a:prstGeom>
          <a:noFill/>
        </p:spPr>
        <p:txBody>
          <a:bodyPr wrap="square" lIns="120017" tIns="60008" rIns="120017" bIns="60008" rtlCol="0">
            <a:spAutoFit/>
          </a:bodyPr>
          <a:lstStyle/>
          <a:p>
            <a:pPr>
              <a:lnSpc>
                <a:spcPct val="150000"/>
              </a:lnSpc>
              <a:buSzPct val="75000"/>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（三）经济周期与两种劳动假说</a:t>
            </a:r>
            <a:r>
              <a:rPr kumimoji="1" lang="en-US" altLang="zh-CN" sz="2295" dirty="0">
                <a:solidFill>
                  <a:srgbClr val="004250"/>
                </a:solidFill>
                <a:latin typeface="微软雅黑" panose="020B0503020204020204" pitchFamily="34" charset="-122"/>
                <a:ea typeface="微软雅黑" panose="020B0503020204020204" pitchFamily="34" charset="-122"/>
                <a:sym typeface="+mn-ea"/>
              </a:rPr>
              <a:t>p7</a:t>
            </a:r>
            <a:endParaRPr kumimoji="1" lang="en-US" altLang="zh-CN" sz="2295" dirty="0">
              <a:solidFill>
                <a:srgbClr val="004250"/>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1.</a:t>
            </a:r>
            <a:r>
              <a:rPr lang="zh-CN" altLang="en-US" sz="2295" dirty="0">
                <a:solidFill>
                  <a:schemeClr val="tx1"/>
                </a:solidFill>
                <a:latin typeface="微软雅黑" panose="020B0503020204020204" pitchFamily="34" charset="-122"/>
                <a:ea typeface="微软雅黑" panose="020B0503020204020204" pitchFamily="34" charset="-122"/>
                <a:sym typeface="+mn-ea"/>
              </a:rPr>
              <a:t>附加性劳动力假说。</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总水平下降时，一级劳动力处于失业状态，二级劳动力寻找工作劳 动参与率与失业率成正比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2.</a:t>
            </a:r>
            <a:r>
              <a:rPr lang="zh-CN" altLang="en-US" sz="2295" dirty="0">
                <a:solidFill>
                  <a:schemeClr val="tx1"/>
                </a:solidFill>
                <a:latin typeface="微软雅黑" panose="020B0503020204020204" pitchFamily="34" charset="-122"/>
                <a:ea typeface="微软雅黑" panose="020B0503020204020204" pitchFamily="34" charset="-122"/>
                <a:sym typeface="+mn-ea"/>
              </a:rPr>
              <a:t>悲观性劳动力假说。</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就业率下降，一级失业率上升并滞留在市场。二级也因悲观退出市场。参与率下降，与失业率成反比 </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SzPct val="75000"/>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经济周期：</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是指经济运行过程中繁荣与衰退的周期性交替。</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第二节 劳动力供给与需求</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47426" y="1042843"/>
            <a:ext cx="7460386" cy="2776220"/>
          </a:xfrm>
          <a:prstGeom prst="rect">
            <a:avLst/>
          </a:prstGeom>
          <a:noFill/>
          <a:ln w="9525" algn="ctr">
            <a:noFill/>
            <a:miter lim="800000"/>
          </a:ln>
        </p:spPr>
        <p:txBody>
          <a:bodyPr wrap="square" lIns="118127" tIns="61426" rIns="118127" bIns="61426">
            <a:spAutoFit/>
          </a:bodyPr>
          <a:lstStyle/>
          <a:p>
            <a:pPr>
              <a:lnSpc>
                <a:spcPct val="150000"/>
              </a:lnSpc>
              <a:buSzPct val="75000"/>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二、劳动力需求 </a:t>
            </a:r>
            <a:r>
              <a:rPr kumimoji="1" lang="en-US" altLang="zh-CN" sz="2295" dirty="0">
                <a:solidFill>
                  <a:srgbClr val="004250"/>
                </a:solidFill>
                <a:latin typeface="微软雅黑" panose="020B0503020204020204" pitchFamily="34" charset="-122"/>
                <a:ea typeface="微软雅黑" panose="020B0503020204020204" pitchFamily="34" charset="-122"/>
                <a:sym typeface="+mn-ea"/>
              </a:rPr>
              <a:t>p7</a:t>
            </a:r>
            <a:endParaRPr lang="en-US" altLang="zh-CN"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劳动力需求弹性的定义</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劳动力需求量变动对工资率变动的反应程度被定义为劳动力需求的工资弹性。</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第二节 劳动力供给与需求</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46211" y="1042843"/>
            <a:ext cx="6773333" cy="3307080"/>
          </a:xfrm>
          <a:prstGeom prst="rect">
            <a:avLst/>
          </a:prstGeom>
          <a:ln algn="ctr">
            <a:miter lim="800000"/>
          </a:ln>
        </p:spPr>
        <p:txBody>
          <a:bodyPr vert="horz" wrap="square" lIns="118127" tIns="61426" rIns="118127" bIns="61426"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dirty="0">
                <a:solidFill>
                  <a:schemeClr val="tx1"/>
                </a:solidFill>
                <a:latin typeface="微软雅黑" panose="020B0503020204020204" pitchFamily="34" charset="-122"/>
                <a:ea typeface="微软雅黑" panose="020B0503020204020204" pitchFamily="34" charset="-122"/>
                <a:sym typeface="+mn-ea"/>
              </a:rPr>
              <a:t>在假设其他条件不变的情况下，劳动力需求与工资率存在着如下关系：工资率上升，劳动需求减少，工资率下降，劳动需求增加。计算公式</a:t>
            </a:r>
            <a:r>
              <a:rPr lang="en-US" altLang="zh-CN" sz="2295" dirty="0">
                <a:solidFill>
                  <a:schemeClr val="tx1"/>
                </a:solidFill>
                <a:latin typeface="微软雅黑" panose="020B0503020204020204" pitchFamily="34" charset="-122"/>
                <a:ea typeface="微软雅黑" panose="020B0503020204020204" pitchFamily="34" charset="-122"/>
                <a:sym typeface="+mn-ea"/>
              </a:rPr>
              <a:t>:</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defTabSz="1563370" fontAlgn="auto">
              <a:lnSpc>
                <a:spcPct val="150000"/>
              </a:lnSpc>
              <a:spcAft>
                <a:spcPts val="0"/>
              </a:spcAft>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第二节 劳动力供给与需求</a:t>
            </a:r>
          </a:p>
        </p:txBody>
      </p:sp>
      <p:sp>
        <p:nvSpPr>
          <p:cNvPr id="15" name="Rectangle 3"/>
          <p:cNvSpPr txBox="1">
            <a:spLocks noChangeArrowheads="1"/>
          </p:cNvSpPr>
          <p:nvPr/>
        </p:nvSpPr>
        <p:spPr>
          <a:xfrm>
            <a:off x="4312706" y="3534705"/>
            <a:ext cx="4593075" cy="2203612"/>
          </a:xfrm>
          <a:prstGeom prst="rect">
            <a:avLst/>
          </a:prstGeom>
        </p:spPr>
        <p:style>
          <a:lnRef idx="2">
            <a:schemeClr val="accent1"/>
          </a:lnRef>
          <a:fillRef idx="1">
            <a:schemeClr val="lt1"/>
          </a:fillRef>
          <a:effectRef idx="0">
            <a:schemeClr val="accent1"/>
          </a:effectRef>
          <a:fontRef idx="minor">
            <a:schemeClr val="dk1"/>
          </a:fontRef>
        </p:style>
        <p:txBody>
          <a:bodyPr>
            <a:normAutofit fontScale="90000"/>
          </a:bodyPr>
          <a:lstStyle/>
          <a:p>
            <a:pPr marL="609600" indent="-609600" eaLnBrk="0" fontAlgn="auto" hangingPunct="0">
              <a:lnSpc>
                <a:spcPct val="120000"/>
              </a:lnSpc>
              <a:spcBef>
                <a:spcPct val="20000"/>
              </a:spcBef>
              <a:spcAft>
                <a:spcPts val="0"/>
              </a:spcAft>
              <a:buFont typeface="Wingdings" panose="05000000000000000000" pitchFamily="2" charset="2"/>
              <a:buAutoNum type="arabicPeriod"/>
              <a:defRPr/>
            </a:pPr>
            <a:r>
              <a:rPr lang="zh-CN" altLang="en-US" sz="2105" b="0" kern="0" dirty="0">
                <a:solidFill>
                  <a:schemeClr val="tx1"/>
                </a:solidFill>
                <a:latin typeface="微软雅黑" panose="020B0503020204020204" pitchFamily="34" charset="-122"/>
                <a:ea typeface="微软雅黑" panose="020B0503020204020204" pitchFamily="34" charset="-122"/>
              </a:rPr>
              <a:t>需求无弹性  	　　　 </a:t>
            </a:r>
            <a:r>
              <a:rPr lang="en-US" altLang="zh-CN" sz="2105" b="0" kern="0" dirty="0">
                <a:solidFill>
                  <a:schemeClr val="tx1"/>
                </a:solidFill>
                <a:latin typeface="微软雅黑" panose="020B0503020204020204" pitchFamily="34" charset="-122"/>
                <a:ea typeface="微软雅黑" panose="020B0503020204020204" pitchFamily="34" charset="-122"/>
              </a:rPr>
              <a:t>E</a:t>
            </a:r>
            <a:r>
              <a:rPr lang="en-US" altLang="zh-CN" sz="2105" b="0" kern="0" baseline="-25000" dirty="0">
                <a:solidFill>
                  <a:schemeClr val="tx1"/>
                </a:solidFill>
                <a:latin typeface="微软雅黑" panose="020B0503020204020204" pitchFamily="34" charset="-122"/>
                <a:ea typeface="微软雅黑" panose="020B0503020204020204" pitchFamily="34" charset="-122"/>
              </a:rPr>
              <a:t>d </a:t>
            </a:r>
            <a:r>
              <a:rPr lang="en-US" altLang="zh-CN" sz="2105" b="0" kern="0" dirty="0">
                <a:solidFill>
                  <a:schemeClr val="tx1"/>
                </a:solidFill>
                <a:latin typeface="微软雅黑" panose="020B0503020204020204" pitchFamily="34" charset="-122"/>
                <a:ea typeface="微软雅黑" panose="020B0503020204020204" pitchFamily="34" charset="-122"/>
              </a:rPr>
              <a:t>= 0</a:t>
            </a:r>
          </a:p>
          <a:p>
            <a:pPr marL="609600" indent="-609600" eaLnBrk="0" fontAlgn="auto" hangingPunct="0">
              <a:lnSpc>
                <a:spcPct val="120000"/>
              </a:lnSpc>
              <a:spcBef>
                <a:spcPct val="20000"/>
              </a:spcBef>
              <a:spcAft>
                <a:spcPts val="0"/>
              </a:spcAft>
              <a:buFont typeface="Wingdings" panose="05000000000000000000" pitchFamily="2" charset="2"/>
              <a:buAutoNum type="arabicPeriod"/>
              <a:defRPr/>
            </a:pPr>
            <a:r>
              <a:rPr lang="zh-CN" altLang="en-US" sz="2105" b="0" kern="0" dirty="0">
                <a:solidFill>
                  <a:schemeClr val="tx1"/>
                </a:solidFill>
                <a:latin typeface="微软雅黑" panose="020B0503020204020204" pitchFamily="34" charset="-122"/>
                <a:ea typeface="微软雅黑" panose="020B0503020204020204" pitchFamily="34" charset="-122"/>
              </a:rPr>
              <a:t>需求有无限弹性  	           </a:t>
            </a:r>
            <a:r>
              <a:rPr lang="en-US" altLang="zh-CN" sz="2105" b="0" kern="0" dirty="0">
                <a:solidFill>
                  <a:schemeClr val="tx1"/>
                </a:solidFill>
                <a:latin typeface="微软雅黑" panose="020B0503020204020204" pitchFamily="34" charset="-122"/>
                <a:ea typeface="微软雅黑" panose="020B0503020204020204" pitchFamily="34" charset="-122"/>
              </a:rPr>
              <a:t>E</a:t>
            </a:r>
            <a:r>
              <a:rPr lang="en-US" altLang="zh-CN" sz="2105" b="0" kern="0" baseline="-25000" dirty="0">
                <a:solidFill>
                  <a:schemeClr val="tx1"/>
                </a:solidFill>
                <a:latin typeface="微软雅黑" panose="020B0503020204020204" pitchFamily="34" charset="-122"/>
                <a:ea typeface="微软雅黑" panose="020B0503020204020204" pitchFamily="34" charset="-122"/>
              </a:rPr>
              <a:t>d </a:t>
            </a:r>
            <a:r>
              <a:rPr lang="en-US" altLang="zh-CN" sz="2105" b="0" kern="0" dirty="0">
                <a:solidFill>
                  <a:schemeClr val="tx1"/>
                </a:solidFill>
                <a:latin typeface="微软雅黑" panose="020B0503020204020204" pitchFamily="34" charset="-122"/>
                <a:ea typeface="微软雅黑" panose="020B0503020204020204" pitchFamily="34" charset="-122"/>
              </a:rPr>
              <a:t>—</a:t>
            </a:r>
            <a:r>
              <a:rPr lang="en-US" altLang="zh-CN" sz="2105" b="0" kern="0" baseline="-25000" dirty="0">
                <a:solidFill>
                  <a:schemeClr val="tx1"/>
                </a:solidFill>
                <a:latin typeface="微软雅黑" panose="020B0503020204020204" pitchFamily="34" charset="-122"/>
                <a:ea typeface="微软雅黑" panose="020B0503020204020204" pitchFamily="34" charset="-122"/>
              </a:rPr>
              <a:t> </a:t>
            </a:r>
            <a:r>
              <a:rPr lang="en-US" altLang="zh-CN" sz="2105" b="0" kern="0" dirty="0">
                <a:solidFill>
                  <a:schemeClr val="tx1"/>
                </a:solidFill>
                <a:latin typeface="微软雅黑" panose="020B0503020204020204" pitchFamily="34" charset="-122"/>
                <a:ea typeface="微软雅黑" panose="020B0503020204020204" pitchFamily="34" charset="-122"/>
              </a:rPr>
              <a:t>∞</a:t>
            </a:r>
          </a:p>
          <a:p>
            <a:pPr marL="609600" indent="-609600" eaLnBrk="0" fontAlgn="auto" hangingPunct="0">
              <a:lnSpc>
                <a:spcPct val="120000"/>
              </a:lnSpc>
              <a:spcBef>
                <a:spcPct val="20000"/>
              </a:spcBef>
              <a:spcAft>
                <a:spcPts val="0"/>
              </a:spcAft>
              <a:buFont typeface="Wingdings" panose="05000000000000000000" pitchFamily="2" charset="2"/>
              <a:buAutoNum type="arabicPeriod"/>
              <a:defRPr/>
            </a:pPr>
            <a:r>
              <a:rPr lang="zh-CN" altLang="en-US" sz="2105" b="0" kern="0" dirty="0">
                <a:solidFill>
                  <a:schemeClr val="tx1"/>
                </a:solidFill>
                <a:latin typeface="微软雅黑" panose="020B0503020204020204" pitchFamily="34" charset="-122"/>
                <a:ea typeface="微软雅黑" panose="020B0503020204020204" pitchFamily="34" charset="-122"/>
              </a:rPr>
              <a:t>单位需求弹性  	           </a:t>
            </a:r>
            <a:r>
              <a:rPr lang="en-US" altLang="zh-CN" sz="2105" b="0" kern="0" dirty="0">
                <a:solidFill>
                  <a:schemeClr val="tx1"/>
                </a:solidFill>
                <a:latin typeface="微软雅黑" panose="020B0503020204020204" pitchFamily="34" charset="-122"/>
                <a:ea typeface="微软雅黑" panose="020B0503020204020204" pitchFamily="34" charset="-122"/>
              </a:rPr>
              <a:t>E</a:t>
            </a:r>
            <a:r>
              <a:rPr lang="en-US" altLang="zh-CN" sz="2105" b="0" kern="0" baseline="-25000" dirty="0">
                <a:solidFill>
                  <a:schemeClr val="tx1"/>
                </a:solidFill>
                <a:latin typeface="微软雅黑" panose="020B0503020204020204" pitchFamily="34" charset="-122"/>
                <a:ea typeface="微软雅黑" panose="020B0503020204020204" pitchFamily="34" charset="-122"/>
              </a:rPr>
              <a:t>d </a:t>
            </a:r>
            <a:r>
              <a:rPr lang="en-US" altLang="zh-CN" sz="2105" b="0" kern="0" dirty="0">
                <a:solidFill>
                  <a:schemeClr val="tx1"/>
                </a:solidFill>
                <a:latin typeface="微软雅黑" panose="020B0503020204020204" pitchFamily="34" charset="-122"/>
                <a:ea typeface="微软雅黑" panose="020B0503020204020204" pitchFamily="34" charset="-122"/>
              </a:rPr>
              <a:t>= 1</a:t>
            </a:r>
          </a:p>
          <a:p>
            <a:pPr marL="609600" indent="-609600" eaLnBrk="0" fontAlgn="auto" hangingPunct="0">
              <a:lnSpc>
                <a:spcPct val="120000"/>
              </a:lnSpc>
              <a:spcBef>
                <a:spcPct val="20000"/>
              </a:spcBef>
              <a:spcAft>
                <a:spcPts val="0"/>
              </a:spcAft>
              <a:buFont typeface="Wingdings" panose="05000000000000000000" pitchFamily="2" charset="2"/>
              <a:buAutoNum type="arabicPeriod"/>
              <a:defRPr/>
            </a:pPr>
            <a:r>
              <a:rPr lang="zh-CN" altLang="en-US" sz="2105" b="0" kern="0" dirty="0">
                <a:solidFill>
                  <a:schemeClr val="tx1"/>
                </a:solidFill>
                <a:latin typeface="微软雅黑" panose="020B0503020204020204" pitchFamily="34" charset="-122"/>
                <a:ea typeface="微软雅黑" panose="020B0503020204020204" pitchFamily="34" charset="-122"/>
              </a:rPr>
              <a:t>需求富有弹性  	           </a:t>
            </a:r>
            <a:r>
              <a:rPr lang="en-US" altLang="zh-CN" sz="2105" b="0" kern="0" dirty="0">
                <a:solidFill>
                  <a:schemeClr val="tx1"/>
                </a:solidFill>
                <a:latin typeface="微软雅黑" panose="020B0503020204020204" pitchFamily="34" charset="-122"/>
                <a:ea typeface="微软雅黑" panose="020B0503020204020204" pitchFamily="34" charset="-122"/>
              </a:rPr>
              <a:t>E</a:t>
            </a:r>
            <a:r>
              <a:rPr lang="en-US" altLang="zh-CN" sz="2105" b="0" kern="0" baseline="-25000" dirty="0">
                <a:solidFill>
                  <a:schemeClr val="tx1"/>
                </a:solidFill>
                <a:latin typeface="微软雅黑" panose="020B0503020204020204" pitchFamily="34" charset="-122"/>
                <a:ea typeface="微软雅黑" panose="020B0503020204020204" pitchFamily="34" charset="-122"/>
              </a:rPr>
              <a:t>d </a:t>
            </a:r>
            <a:r>
              <a:rPr lang="en-US" altLang="zh-CN" sz="2105" b="0" kern="0" dirty="0">
                <a:solidFill>
                  <a:schemeClr val="tx1"/>
                </a:solidFill>
                <a:latin typeface="微软雅黑" panose="020B0503020204020204" pitchFamily="34" charset="-122"/>
                <a:ea typeface="微软雅黑" panose="020B0503020204020204" pitchFamily="34" charset="-122"/>
              </a:rPr>
              <a:t>&gt; 1</a:t>
            </a:r>
          </a:p>
          <a:p>
            <a:pPr marL="609600" indent="-609600" eaLnBrk="0" fontAlgn="auto" hangingPunct="0">
              <a:lnSpc>
                <a:spcPct val="120000"/>
              </a:lnSpc>
              <a:spcBef>
                <a:spcPct val="20000"/>
              </a:spcBef>
              <a:spcAft>
                <a:spcPts val="0"/>
              </a:spcAft>
              <a:buFont typeface="Wingdings" panose="05000000000000000000" pitchFamily="2" charset="2"/>
              <a:buAutoNum type="arabicPeriod"/>
              <a:defRPr/>
            </a:pPr>
            <a:r>
              <a:rPr lang="zh-CN" altLang="en-US" sz="2105" b="0" kern="0" dirty="0">
                <a:solidFill>
                  <a:schemeClr val="tx1"/>
                </a:solidFill>
                <a:latin typeface="微软雅黑" panose="020B0503020204020204" pitchFamily="34" charset="-122"/>
                <a:ea typeface="微软雅黑" panose="020B0503020204020204" pitchFamily="34" charset="-122"/>
              </a:rPr>
              <a:t>需求缺乏弹性  	           </a:t>
            </a:r>
            <a:r>
              <a:rPr lang="en-US" altLang="zh-CN" sz="2105" b="0" kern="0" dirty="0">
                <a:solidFill>
                  <a:schemeClr val="tx1"/>
                </a:solidFill>
                <a:latin typeface="微软雅黑" panose="020B0503020204020204" pitchFamily="34" charset="-122"/>
                <a:ea typeface="微软雅黑" panose="020B0503020204020204" pitchFamily="34" charset="-122"/>
              </a:rPr>
              <a:t>E</a:t>
            </a:r>
            <a:r>
              <a:rPr lang="en-US" altLang="zh-CN" sz="2105" b="0" kern="0" baseline="-25000" dirty="0">
                <a:solidFill>
                  <a:schemeClr val="tx1"/>
                </a:solidFill>
                <a:latin typeface="微软雅黑" panose="020B0503020204020204" pitchFamily="34" charset="-122"/>
                <a:ea typeface="微软雅黑" panose="020B0503020204020204" pitchFamily="34" charset="-122"/>
              </a:rPr>
              <a:t>d </a:t>
            </a:r>
            <a:r>
              <a:rPr lang="en-US" altLang="zh-CN" sz="2105" b="0" kern="0" dirty="0">
                <a:solidFill>
                  <a:schemeClr val="tx1"/>
                </a:solidFill>
                <a:latin typeface="微软雅黑" panose="020B0503020204020204" pitchFamily="34" charset="-122"/>
                <a:ea typeface="微软雅黑" panose="020B0503020204020204" pitchFamily="34" charset="-122"/>
              </a:rPr>
              <a:t>&lt; 1</a:t>
            </a:r>
          </a:p>
          <a:p>
            <a:pPr marL="609600" indent="-609600" eaLnBrk="0" fontAlgn="auto" hangingPunct="0">
              <a:spcBef>
                <a:spcPct val="20000"/>
              </a:spcBef>
              <a:spcAft>
                <a:spcPts val="0"/>
              </a:spcAft>
              <a:buFont typeface="Wingdings 3" panose="05040102010807070707"/>
              <a:buChar char=""/>
              <a:defRPr/>
            </a:pPr>
            <a:endParaRPr lang="en-US" altLang="zh-CN" sz="2105" b="0" kern="0" dirty="0">
              <a:solidFill>
                <a:schemeClr val="tx1"/>
              </a:solidFill>
              <a:latin typeface="微软雅黑" panose="020B0503020204020204" pitchFamily="34" charset="-122"/>
              <a:ea typeface="微软雅黑" panose="020B0503020204020204" pitchFamily="34" charset="-122"/>
            </a:endParaRPr>
          </a:p>
        </p:txBody>
      </p:sp>
      <p:grpSp>
        <p:nvGrpSpPr>
          <p:cNvPr id="16" name="Group 15"/>
          <p:cNvGrpSpPr/>
          <p:nvPr/>
        </p:nvGrpSpPr>
        <p:grpSpPr bwMode="auto">
          <a:xfrm>
            <a:off x="1403141" y="4077072"/>
            <a:ext cx="2038626" cy="720845"/>
            <a:chOff x="323" y="2357"/>
            <a:chExt cx="1190" cy="342"/>
          </a:xfrm>
        </p:grpSpPr>
        <p:sp>
          <p:nvSpPr>
            <p:cNvPr id="17" name="Text Box 16"/>
            <p:cNvSpPr txBox="1">
              <a:spLocks noChangeArrowheads="1"/>
            </p:cNvSpPr>
            <p:nvPr/>
          </p:nvSpPr>
          <p:spPr bwMode="auto">
            <a:xfrm>
              <a:off x="323" y="2425"/>
              <a:ext cx="307" cy="197"/>
            </a:xfrm>
            <a:prstGeom prst="rect">
              <a:avLst/>
            </a:prstGeom>
            <a:noFill/>
            <a:ln w="9525">
              <a:noFill/>
              <a:miter lim="800000"/>
            </a:ln>
          </p:spPr>
          <p:txBody>
            <a:bodyPr wrap="square">
              <a:spAutoFit/>
            </a:bodyPr>
            <a:lstStyle/>
            <a:p>
              <a:pPr>
                <a:spcBef>
                  <a:spcPct val="50000"/>
                </a:spcBef>
              </a:pPr>
              <a:r>
                <a:rPr lang="en-US" altLang="zh-CN" sz="2105" dirty="0">
                  <a:solidFill>
                    <a:schemeClr val="tx1"/>
                  </a:solidFill>
                  <a:latin typeface="微软雅黑" panose="020B0503020204020204" pitchFamily="34" charset="-122"/>
                  <a:ea typeface="微软雅黑" panose="020B0503020204020204" pitchFamily="34" charset="-122"/>
                </a:rPr>
                <a:t>Ed</a:t>
              </a:r>
            </a:p>
          </p:txBody>
        </p:sp>
        <p:sp>
          <p:nvSpPr>
            <p:cNvPr id="18" name="Rectangle 17"/>
            <p:cNvSpPr>
              <a:spLocks noChangeArrowheads="1"/>
            </p:cNvSpPr>
            <p:nvPr/>
          </p:nvSpPr>
          <p:spPr bwMode="auto">
            <a:xfrm>
              <a:off x="715" y="2365"/>
              <a:ext cx="322" cy="197"/>
            </a:xfrm>
            <a:prstGeom prst="rect">
              <a:avLst/>
            </a:prstGeom>
            <a:noFill/>
            <a:ln w="9525">
              <a:noFill/>
              <a:miter lim="800000"/>
            </a:ln>
          </p:spPr>
          <p:txBody>
            <a:bodyPr wrap="none">
              <a:spAutoFit/>
            </a:bodyPr>
            <a:lstStyle/>
            <a:p>
              <a:r>
                <a:rPr lang="en-US" altLang="zh-CN" sz="2105" dirty="0">
                  <a:solidFill>
                    <a:schemeClr val="tx1"/>
                  </a:solidFill>
                  <a:latin typeface="微软雅黑" panose="020B0503020204020204" pitchFamily="34" charset="-122"/>
                  <a:ea typeface="微软雅黑" panose="020B0503020204020204" pitchFamily="34" charset="-122"/>
                </a:rPr>
                <a:t>△D</a:t>
              </a:r>
            </a:p>
          </p:txBody>
        </p:sp>
        <p:sp>
          <p:nvSpPr>
            <p:cNvPr id="19" name="Line 18"/>
            <p:cNvSpPr>
              <a:spLocks noChangeShapeType="1"/>
            </p:cNvSpPr>
            <p:nvPr/>
          </p:nvSpPr>
          <p:spPr bwMode="auto">
            <a:xfrm>
              <a:off x="748" y="2528"/>
              <a:ext cx="336" cy="0"/>
            </a:xfrm>
            <a:prstGeom prst="line">
              <a:avLst/>
            </a:prstGeom>
            <a:ln w="19050"/>
          </p:spPr>
          <p:style>
            <a:lnRef idx="1">
              <a:schemeClr val="dk1"/>
            </a:lnRef>
            <a:fillRef idx="0">
              <a:schemeClr val="dk1"/>
            </a:fillRef>
            <a:effectRef idx="0">
              <a:schemeClr val="dk1"/>
            </a:effectRef>
            <a:fontRef idx="minor">
              <a:schemeClr val="tx1"/>
            </a:fontRef>
          </p:style>
          <p:txBody>
            <a:bodyPr wrap="square">
              <a:spAutoFit/>
            </a:bodyPr>
            <a:lstStyle/>
            <a:p>
              <a:pPr>
                <a:defRPr/>
              </a:pPr>
              <a:endParaRPr lang="zh-CN" altLang="en-US" sz="2105">
                <a:latin typeface="微软雅黑" panose="020B0503020204020204" pitchFamily="34" charset="-122"/>
                <a:ea typeface="微软雅黑" panose="020B0503020204020204" pitchFamily="34" charset="-122"/>
              </a:endParaRPr>
            </a:p>
          </p:txBody>
        </p:sp>
        <p:sp>
          <p:nvSpPr>
            <p:cNvPr id="20" name="Text Box 19"/>
            <p:cNvSpPr txBox="1">
              <a:spLocks noChangeArrowheads="1"/>
            </p:cNvSpPr>
            <p:nvPr/>
          </p:nvSpPr>
          <p:spPr bwMode="auto">
            <a:xfrm>
              <a:off x="778" y="2502"/>
              <a:ext cx="273" cy="197"/>
            </a:xfrm>
            <a:prstGeom prst="rect">
              <a:avLst/>
            </a:prstGeom>
            <a:noFill/>
            <a:ln w="9525">
              <a:noFill/>
              <a:miter lim="800000"/>
            </a:ln>
          </p:spPr>
          <p:txBody>
            <a:bodyPr>
              <a:spAutoFit/>
            </a:bodyPr>
            <a:lstStyle/>
            <a:p>
              <a:r>
                <a:rPr lang="en-US" altLang="zh-CN" sz="2105" dirty="0">
                  <a:solidFill>
                    <a:schemeClr val="tx1"/>
                  </a:solidFill>
                  <a:latin typeface="微软雅黑" panose="020B0503020204020204" pitchFamily="34" charset="-122"/>
                  <a:ea typeface="微软雅黑" panose="020B0503020204020204" pitchFamily="34" charset="-122"/>
                </a:rPr>
                <a:t>D</a:t>
              </a:r>
            </a:p>
          </p:txBody>
        </p:sp>
        <p:sp>
          <p:nvSpPr>
            <p:cNvPr id="21" name="Text Box 20"/>
            <p:cNvSpPr txBox="1">
              <a:spLocks noChangeArrowheads="1"/>
            </p:cNvSpPr>
            <p:nvPr/>
          </p:nvSpPr>
          <p:spPr bwMode="auto">
            <a:xfrm>
              <a:off x="1202" y="2478"/>
              <a:ext cx="247" cy="197"/>
            </a:xfrm>
            <a:prstGeom prst="rect">
              <a:avLst/>
            </a:prstGeom>
            <a:noFill/>
            <a:ln w="9525">
              <a:noFill/>
              <a:miter lim="800000"/>
            </a:ln>
          </p:spPr>
          <p:txBody>
            <a:bodyPr wrap="square">
              <a:spAutoFit/>
            </a:bodyPr>
            <a:lstStyle/>
            <a:p>
              <a:pPr>
                <a:spcBef>
                  <a:spcPct val="50000"/>
                </a:spcBef>
              </a:pPr>
              <a:endParaRPr lang="zh-CN" altLang="zh-CN" sz="2105">
                <a:solidFill>
                  <a:schemeClr val="tx1"/>
                </a:solidFill>
                <a:latin typeface="微软雅黑" panose="020B0503020204020204" pitchFamily="34" charset="-122"/>
                <a:ea typeface="微软雅黑" panose="020B0503020204020204" pitchFamily="34" charset="-122"/>
              </a:endParaRPr>
            </a:p>
          </p:txBody>
        </p:sp>
        <p:sp>
          <p:nvSpPr>
            <p:cNvPr id="22" name="Line 21"/>
            <p:cNvSpPr>
              <a:spLocks noChangeShapeType="1"/>
            </p:cNvSpPr>
            <p:nvPr/>
          </p:nvSpPr>
          <p:spPr bwMode="auto">
            <a:xfrm flipH="1">
              <a:off x="1067" y="2438"/>
              <a:ext cx="135" cy="194"/>
            </a:xfrm>
            <a:prstGeom prst="line">
              <a:avLst/>
            </a:prstGeom>
            <a:ln w="19050">
              <a:solidFill>
                <a:schemeClr val="tx1"/>
              </a:solidFill>
            </a:ln>
          </p:spPr>
          <p:style>
            <a:lnRef idx="3">
              <a:schemeClr val="accent5"/>
            </a:lnRef>
            <a:fillRef idx="0">
              <a:schemeClr val="accent5"/>
            </a:fillRef>
            <a:effectRef idx="2">
              <a:schemeClr val="accent5"/>
            </a:effectRef>
            <a:fontRef idx="minor">
              <a:schemeClr val="tx1"/>
            </a:fontRef>
          </p:style>
          <p:txBody>
            <a:bodyPr wrap="square">
              <a:spAutoFit/>
            </a:bodyPr>
            <a:lstStyle/>
            <a:p>
              <a:pPr>
                <a:defRPr/>
              </a:pPr>
              <a:endParaRPr lang="zh-CN" altLang="en-US" sz="2105">
                <a:latin typeface="微软雅黑" panose="020B0503020204020204" pitchFamily="34" charset="-122"/>
                <a:ea typeface="微软雅黑" panose="020B0503020204020204" pitchFamily="34" charset="-122"/>
              </a:endParaRPr>
            </a:p>
          </p:txBody>
        </p:sp>
        <p:sp>
          <p:nvSpPr>
            <p:cNvPr id="23" name="Rectangle 22"/>
            <p:cNvSpPr>
              <a:spLocks noChangeArrowheads="1"/>
            </p:cNvSpPr>
            <p:nvPr/>
          </p:nvSpPr>
          <p:spPr bwMode="auto">
            <a:xfrm>
              <a:off x="1189" y="2357"/>
              <a:ext cx="324" cy="197"/>
            </a:xfrm>
            <a:prstGeom prst="rect">
              <a:avLst/>
            </a:prstGeom>
            <a:noFill/>
            <a:ln w="9525">
              <a:noFill/>
              <a:miter lim="800000"/>
            </a:ln>
          </p:spPr>
          <p:txBody>
            <a:bodyPr wrap="none">
              <a:spAutoFit/>
            </a:bodyPr>
            <a:lstStyle/>
            <a:p>
              <a:r>
                <a:rPr lang="en-US" altLang="zh-CN" sz="2105" dirty="0">
                  <a:solidFill>
                    <a:schemeClr val="tx1"/>
                  </a:solidFill>
                  <a:latin typeface="微软雅黑" panose="020B0503020204020204" pitchFamily="34" charset="-122"/>
                  <a:ea typeface="微软雅黑" panose="020B0503020204020204" pitchFamily="34" charset="-122"/>
                </a:rPr>
                <a:t>△w</a:t>
              </a:r>
            </a:p>
          </p:txBody>
        </p:sp>
        <p:sp>
          <p:nvSpPr>
            <p:cNvPr id="24" name="Line 23"/>
            <p:cNvSpPr>
              <a:spLocks noChangeShapeType="1"/>
            </p:cNvSpPr>
            <p:nvPr/>
          </p:nvSpPr>
          <p:spPr bwMode="auto">
            <a:xfrm>
              <a:off x="1213" y="2528"/>
              <a:ext cx="299" cy="0"/>
            </a:xfrm>
            <a:prstGeom prst="line">
              <a:avLst/>
            </a:prstGeom>
            <a:ln w="19050">
              <a:solidFill>
                <a:srgbClr val="002060"/>
              </a:solidFill>
            </a:ln>
          </p:spPr>
          <p:style>
            <a:lnRef idx="1">
              <a:schemeClr val="accent3"/>
            </a:lnRef>
            <a:fillRef idx="0">
              <a:schemeClr val="accent3"/>
            </a:fillRef>
            <a:effectRef idx="0">
              <a:schemeClr val="accent3"/>
            </a:effectRef>
            <a:fontRef idx="minor">
              <a:schemeClr val="tx1"/>
            </a:fontRef>
          </p:style>
          <p:txBody>
            <a:bodyPr wrap="square">
              <a:spAutoFit/>
            </a:bodyPr>
            <a:lstStyle/>
            <a:p>
              <a:pPr>
                <a:defRPr/>
              </a:pPr>
              <a:endParaRPr lang="zh-CN" altLang="en-US" sz="2105">
                <a:latin typeface="微软雅黑" panose="020B0503020204020204" pitchFamily="34" charset="-122"/>
                <a:ea typeface="微软雅黑" panose="020B0503020204020204" pitchFamily="34" charset="-122"/>
              </a:endParaRPr>
            </a:p>
          </p:txBody>
        </p:sp>
        <p:sp>
          <p:nvSpPr>
            <p:cNvPr id="25" name="Rectangle 24"/>
            <p:cNvSpPr>
              <a:spLocks noChangeArrowheads="1"/>
            </p:cNvSpPr>
            <p:nvPr/>
          </p:nvSpPr>
          <p:spPr bwMode="auto">
            <a:xfrm>
              <a:off x="1219" y="2494"/>
              <a:ext cx="230" cy="197"/>
            </a:xfrm>
            <a:prstGeom prst="rect">
              <a:avLst/>
            </a:prstGeom>
            <a:noFill/>
            <a:ln w="9525">
              <a:noFill/>
              <a:miter lim="800000"/>
            </a:ln>
          </p:spPr>
          <p:txBody>
            <a:bodyPr wrap="none">
              <a:spAutoFit/>
            </a:bodyPr>
            <a:lstStyle/>
            <a:p>
              <a:r>
                <a:rPr lang="en-US" altLang="zh-CN" sz="2105" dirty="0">
                  <a:solidFill>
                    <a:schemeClr val="tx1"/>
                  </a:solidFill>
                  <a:latin typeface="微软雅黑" panose="020B0503020204020204" pitchFamily="34" charset="-122"/>
                  <a:ea typeface="微软雅黑" panose="020B0503020204020204" pitchFamily="34" charset="-122"/>
                </a:rPr>
                <a:t>w</a:t>
              </a:r>
            </a:p>
          </p:txBody>
        </p:sp>
        <p:sp>
          <p:nvSpPr>
            <p:cNvPr id="26" name="Text Box 25"/>
            <p:cNvSpPr txBox="1">
              <a:spLocks noChangeArrowheads="1"/>
            </p:cNvSpPr>
            <p:nvPr/>
          </p:nvSpPr>
          <p:spPr bwMode="auto">
            <a:xfrm>
              <a:off x="521" y="2432"/>
              <a:ext cx="182" cy="197"/>
            </a:xfrm>
            <a:prstGeom prst="rect">
              <a:avLst/>
            </a:prstGeom>
            <a:noFill/>
            <a:ln w="9525">
              <a:noFill/>
              <a:miter lim="800000"/>
            </a:ln>
          </p:spPr>
          <p:txBody>
            <a:bodyPr>
              <a:spAutoFit/>
            </a:bodyPr>
            <a:lstStyle/>
            <a:p>
              <a:pPr>
                <a:spcBef>
                  <a:spcPct val="50000"/>
                </a:spcBef>
              </a:pPr>
              <a:r>
                <a:rPr lang="en-US" altLang="zh-CN" sz="2105">
                  <a:solidFill>
                    <a:schemeClr val="tx1"/>
                  </a:solidFill>
                  <a:latin typeface="微软雅黑" panose="020B0503020204020204" pitchFamily="34" charset="-122"/>
                  <a:ea typeface="微软雅黑" panose="020B0503020204020204" pitchFamily="34" charset="-122"/>
                </a:rPr>
                <a:t>=</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683937" cy="1181100"/>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第二节 劳动力供给与需求</a:t>
            </a:r>
          </a:p>
        </p:txBody>
      </p:sp>
      <p:grpSp>
        <p:nvGrpSpPr>
          <p:cNvPr id="7" name="组合 10"/>
          <p:cNvGrpSpPr/>
          <p:nvPr/>
        </p:nvGrpSpPr>
        <p:grpSpPr bwMode="auto">
          <a:xfrm>
            <a:off x="971982" y="1127876"/>
            <a:ext cx="6766583" cy="4969253"/>
            <a:chOff x="928662" y="1571613"/>
            <a:chExt cx="7072362" cy="5194457"/>
          </a:xfrm>
        </p:grpSpPr>
        <p:sp>
          <p:nvSpPr>
            <p:cNvPr id="8" name="矩形 6"/>
            <p:cNvSpPr>
              <a:spLocks noChangeArrowheads="1"/>
            </p:cNvSpPr>
            <p:nvPr/>
          </p:nvSpPr>
          <p:spPr bwMode="auto">
            <a:xfrm>
              <a:off x="928662" y="1571613"/>
              <a:ext cx="7072362" cy="1760339"/>
            </a:xfrm>
            <a:prstGeom prst="rect">
              <a:avLst/>
            </a:prstGeom>
            <a:noFill/>
            <a:ln w="9525">
              <a:noFill/>
              <a:miter lim="800000"/>
            </a:ln>
          </p:spPr>
          <p:txBody>
            <a:bodyPr>
              <a:spAutoFit/>
            </a:bodyPr>
            <a:lstStyle/>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rPr>
                <a:t>三、企业短期劳动力需求的决定</a:t>
              </a:r>
              <a:r>
                <a:rPr lang="en-US" altLang="zh-CN" sz="2295" dirty="0">
                  <a:solidFill>
                    <a:srgbClr val="004250"/>
                  </a:solidFill>
                  <a:latin typeface="微软雅黑" panose="020B0503020204020204" pitchFamily="34" charset="-122"/>
                  <a:ea typeface="微软雅黑" panose="020B0503020204020204" pitchFamily="34" charset="-122"/>
                </a:rPr>
                <a:t>p9 </a:t>
              </a: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rPr>
                <a:t>短期企业劳动力需求决定的原则：</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endParaRPr lang="en-US" altLang="zh-CN" sz="2295" dirty="0">
                <a:solidFill>
                  <a:schemeClr val="tx1"/>
                </a:solidFill>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1285852" y="2786058"/>
              <a:ext cx="6715172" cy="3980012"/>
            </a:xfrm>
            <a:prstGeom prst="rect">
              <a:avLst/>
            </a:prstGeom>
            <a:noFill/>
            <a:ln w="9525">
              <a:noFill/>
              <a:miter lim="800000"/>
            </a:ln>
          </p:spPr>
          <p:txBody>
            <a:bodyPr>
              <a:spAutoFit/>
            </a:bodyPr>
            <a:lstStyle/>
            <a:p>
              <a:pPr>
                <a:lnSpc>
                  <a:spcPct val="150000"/>
                </a:lnSpc>
                <a:buFont typeface="Arial" panose="020B0604020202020204" pitchFamily="34" charset="0"/>
                <a:buNone/>
              </a:pPr>
              <a:r>
                <a:rPr lang="en-US" altLang="zh-CN" sz="2295" dirty="0">
                  <a:solidFill>
                    <a:srgbClr val="004250"/>
                  </a:solidFill>
                  <a:latin typeface="微软雅黑" panose="020B0503020204020204" pitchFamily="34" charset="-122"/>
                  <a:ea typeface="微软雅黑" panose="020B0503020204020204" pitchFamily="34" charset="-122"/>
                </a:rPr>
                <a:t>        </a:t>
              </a:r>
              <a:r>
                <a:rPr lang="en-US" altLang="zh-CN" sz="2295" dirty="0">
                  <a:solidFill>
                    <a:schemeClr val="tx1"/>
                  </a:solidFill>
                  <a:latin typeface="微软雅黑" panose="020B0503020204020204" pitchFamily="34" charset="-122"/>
                  <a:ea typeface="微软雅黑" panose="020B0503020204020204" pitchFamily="34" charset="-122"/>
                </a:rPr>
                <a:t> MRP=VMP=MP*P=MC=W</a:t>
              </a:r>
            </a:p>
            <a:p>
              <a:pPr>
                <a:lnSpc>
                  <a:spcPct val="150000"/>
                </a:lnSpc>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rPr>
                <a:t>         MRP</a:t>
              </a:r>
              <a:r>
                <a:rPr lang="zh-CN" altLang="en-US" sz="2295" dirty="0">
                  <a:solidFill>
                    <a:schemeClr val="tx1"/>
                  </a:solidFill>
                  <a:latin typeface="微软雅黑" panose="020B0503020204020204" pitchFamily="34" charset="-122"/>
                  <a:ea typeface="微软雅黑" panose="020B0503020204020204" pitchFamily="34" charset="-122"/>
                </a:rPr>
                <a:t>：劳动的边际产品收益</a:t>
              </a: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rPr>
                <a:t>         </a:t>
              </a:r>
              <a:r>
                <a:rPr lang="en-US" altLang="zh-CN" sz="2295" dirty="0">
                  <a:solidFill>
                    <a:schemeClr val="tx1"/>
                  </a:solidFill>
                  <a:latin typeface="微软雅黑" panose="020B0503020204020204" pitchFamily="34" charset="-122"/>
                  <a:ea typeface="微软雅黑" panose="020B0503020204020204" pitchFamily="34" charset="-122"/>
                </a:rPr>
                <a:t>VMP</a:t>
              </a:r>
              <a:r>
                <a:rPr lang="zh-CN" altLang="en-US" sz="2295" dirty="0">
                  <a:solidFill>
                    <a:schemeClr val="tx1"/>
                  </a:solidFill>
                  <a:latin typeface="微软雅黑" panose="020B0503020204020204" pitchFamily="34" charset="-122"/>
                  <a:ea typeface="微软雅黑" panose="020B0503020204020204" pitchFamily="34" charset="-122"/>
                </a:rPr>
                <a:t>：劳动的边际产品价值</a:t>
              </a: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rPr>
                <a:t>         </a:t>
              </a:r>
              <a:r>
                <a:rPr lang="en-US" altLang="zh-CN" sz="2295" dirty="0">
                  <a:solidFill>
                    <a:schemeClr val="tx1"/>
                  </a:solidFill>
                  <a:latin typeface="微软雅黑" panose="020B0503020204020204" pitchFamily="34" charset="-122"/>
                  <a:ea typeface="微软雅黑" panose="020B0503020204020204" pitchFamily="34" charset="-122"/>
                </a:rPr>
                <a:t>MP</a:t>
              </a:r>
              <a:r>
                <a:rPr lang="zh-CN" altLang="en-US" sz="2295" dirty="0">
                  <a:solidFill>
                    <a:schemeClr val="tx1"/>
                  </a:solidFill>
                  <a:latin typeface="微软雅黑" panose="020B0503020204020204" pitchFamily="34" charset="-122"/>
                  <a:ea typeface="微软雅黑" panose="020B0503020204020204" pitchFamily="34" charset="-122"/>
                </a:rPr>
                <a:t>：边际产量</a:t>
              </a: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rPr>
                <a:t>         </a:t>
              </a:r>
              <a:r>
                <a:rPr lang="en-US" altLang="zh-CN" sz="2295" dirty="0">
                  <a:solidFill>
                    <a:schemeClr val="tx1"/>
                  </a:solidFill>
                  <a:latin typeface="微软雅黑" panose="020B0503020204020204" pitchFamily="34" charset="-122"/>
                  <a:ea typeface="微软雅黑" panose="020B0503020204020204" pitchFamily="34" charset="-122"/>
                </a:rPr>
                <a:t>P</a:t>
              </a:r>
              <a:r>
                <a:rPr lang="zh-CN" altLang="en-US" sz="2295" dirty="0">
                  <a:solidFill>
                    <a:schemeClr val="tx1"/>
                  </a:solidFill>
                  <a:latin typeface="微软雅黑" panose="020B0503020204020204" pitchFamily="34" charset="-122"/>
                  <a:ea typeface="微软雅黑" panose="020B0503020204020204" pitchFamily="34" charset="-122"/>
                </a:rPr>
                <a:t>：价格</a:t>
              </a: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rPr>
                <a:t>         </a:t>
              </a:r>
              <a:r>
                <a:rPr lang="en-US" altLang="zh-CN" sz="2295" dirty="0">
                  <a:solidFill>
                    <a:schemeClr val="tx1"/>
                  </a:solidFill>
                  <a:latin typeface="微软雅黑" panose="020B0503020204020204" pitchFamily="34" charset="-122"/>
                  <a:ea typeface="微软雅黑" panose="020B0503020204020204" pitchFamily="34" charset="-122"/>
                </a:rPr>
                <a:t>MC</a:t>
              </a:r>
              <a:r>
                <a:rPr lang="zh-CN" altLang="en-US" sz="2295" dirty="0">
                  <a:solidFill>
                    <a:schemeClr val="tx1"/>
                  </a:solidFill>
                  <a:latin typeface="微软雅黑" panose="020B0503020204020204" pitchFamily="34" charset="-122"/>
                  <a:ea typeface="微软雅黑" panose="020B0503020204020204" pitchFamily="34" charset="-122"/>
                </a:rPr>
                <a:t>：边际成本</a:t>
              </a: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rPr>
                <a:t>         </a:t>
              </a:r>
              <a:r>
                <a:rPr lang="en-US" altLang="zh-CN" sz="2295" dirty="0">
                  <a:solidFill>
                    <a:schemeClr val="tx1"/>
                  </a:solidFill>
                  <a:latin typeface="微软雅黑" panose="020B0503020204020204" pitchFamily="34" charset="-122"/>
                  <a:ea typeface="微软雅黑" panose="020B0503020204020204" pitchFamily="34" charset="-122"/>
                </a:rPr>
                <a:t>W</a:t>
              </a:r>
              <a:r>
                <a:rPr lang="zh-CN" altLang="en-US" sz="2295" dirty="0">
                  <a:solidFill>
                    <a:schemeClr val="tx1"/>
                  </a:solidFill>
                  <a:latin typeface="微软雅黑" panose="020B0503020204020204" pitchFamily="34" charset="-122"/>
                  <a:ea typeface="微软雅黑" panose="020B0503020204020204" pitchFamily="34" charset="-122"/>
                </a:rPr>
                <a:t>：工资</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116556" cy="4897755"/>
          </a:xfrm>
          <a:prstGeom prst="rect">
            <a:avLst/>
          </a:prstGeom>
          <a:noFill/>
        </p:spPr>
        <p:txBody>
          <a:bodyPr wrap="square" lIns="120017" tIns="60008" rIns="120017" bIns="60008" rtlCol="0">
            <a:spAutoFit/>
          </a:bodyPr>
          <a:lstStyle/>
          <a:p>
            <a:pPr>
              <a:lnSpc>
                <a:spcPct val="150000"/>
              </a:lnSpc>
              <a:buClr>
                <a:schemeClr val="accent1"/>
              </a:buClr>
              <a:buSzPct val="80000"/>
              <a:buFont typeface="Wingdings" panose="05000000000000000000" pitchFamily="2" charset="2"/>
              <a:buNone/>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四、劳动力市场的均衡</a:t>
            </a:r>
            <a:r>
              <a:rPr lang="en-US" altLang="zh-CN" sz="2295" dirty="0">
                <a:solidFill>
                  <a:srgbClr val="004250"/>
                </a:solidFill>
                <a:latin typeface="微软雅黑" panose="020B0503020204020204" pitchFamily="34" charset="-122"/>
                <a:ea typeface="微软雅黑" panose="020B0503020204020204" pitchFamily="34" charset="-122"/>
                <a:sym typeface="+mn-ea"/>
              </a:rPr>
              <a:t>p11</a:t>
            </a:r>
            <a:endParaRPr kumimoji="1" lang="en-US" altLang="zh-CN" sz="2295" dirty="0">
              <a:solidFill>
                <a:srgbClr val="004250"/>
              </a:solidFill>
              <a:latin typeface="微软雅黑" panose="020B0503020204020204" pitchFamily="34" charset="-122"/>
              <a:ea typeface="微软雅黑" panose="020B0503020204020204" pitchFamily="34" charset="-122"/>
            </a:endParaRPr>
          </a:p>
          <a:p>
            <a:pPr>
              <a:lnSpc>
                <a:spcPct val="150000"/>
              </a:lnSpc>
              <a:buClr>
                <a:schemeClr val="accent1"/>
              </a:buClr>
              <a:buSzPct val="80000"/>
              <a:buFont typeface="Wingdings" panose="05000000000000000000" pitchFamily="2" charset="2"/>
              <a:buNone/>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（一）劳动力市场的含义</a:t>
            </a:r>
            <a:endParaRPr kumimoji="1"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Clr>
                <a:schemeClr val="accent1"/>
              </a:buClr>
              <a:buSzPct val="80000"/>
              <a:buFont typeface="Wingdings" panose="05000000000000000000" pitchFamily="2" charset="2"/>
              <a:buNone/>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  劳动力市场的主体：劳动力所有者个体；使用劳动要素的企业。</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Clr>
                <a:schemeClr val="accent1"/>
              </a:buClr>
              <a:buSzPct val="80000"/>
              <a:buFont typeface="Wingdings" panose="05000000000000000000" pitchFamily="2" charset="2"/>
              <a:buNone/>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劳动力市场的客体：劳动者的劳动力，即体力和智力的总和，劳动能力。</a:t>
            </a:r>
            <a:endParaRPr kumimoji="1" lang="en-US" altLang="zh-CN"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rPr>
              <a:t>　</a:t>
            </a:r>
          </a:p>
        </p:txBody>
      </p:sp>
      <p:sp>
        <p:nvSpPr>
          <p:cNvPr id="4" name="TextBox 3"/>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第二节 劳动力供给与需求</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8389214" cy="4366260"/>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（二）劳动力市场的静态与动态均衡</a:t>
            </a:r>
            <a:endParaRPr kumimoji="1"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１</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马歇尔：</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局部均衡分析法：假定其他情况不变，分析单个市场均衡的实现与变动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２</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瓦尔拉：</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一般均衡分析法：考查所有市场的均衡的建立与变动（供给、需求和价格）</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第二节 劳动力供给与需求</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74141" y="454621"/>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第二节 劳动力供给与需求</a:t>
            </a:r>
          </a:p>
        </p:txBody>
      </p:sp>
      <p:sp>
        <p:nvSpPr>
          <p:cNvPr id="26" name="矩形 6"/>
          <p:cNvSpPr>
            <a:spLocks noChangeArrowheads="1"/>
          </p:cNvSpPr>
          <p:nvPr/>
        </p:nvSpPr>
        <p:spPr bwMode="auto">
          <a:xfrm>
            <a:off x="1248104" y="1131220"/>
            <a:ext cx="7313362" cy="622300"/>
          </a:xfrm>
          <a:prstGeom prst="rect">
            <a:avLst/>
          </a:prstGeom>
          <a:noFill/>
          <a:ln w="9525">
            <a:noFill/>
            <a:miter lim="800000"/>
          </a:ln>
        </p:spPr>
        <p:txBody>
          <a:bodyPr wrap="square">
            <a:spAutoFit/>
          </a:bodyPr>
          <a:lstStyle/>
          <a:p>
            <a:pPr>
              <a:lnSpc>
                <a:spcPct val="150000"/>
              </a:lnSpc>
              <a:buClr>
                <a:schemeClr val="accent1"/>
              </a:buClr>
              <a:buSzPct val="80000"/>
              <a:buFont typeface="Wingdings" panose="05000000000000000000" pitchFamily="2" charset="2"/>
              <a:buNone/>
            </a:pPr>
            <a:r>
              <a:rPr lang="zh-CN" altLang="en-US" sz="2295" dirty="0">
                <a:solidFill>
                  <a:srgbClr val="004250"/>
                </a:solidFill>
                <a:latin typeface="微软雅黑" panose="020B0503020204020204" pitchFamily="34" charset="-122"/>
                <a:ea typeface="微软雅黑" panose="020B0503020204020204" pitchFamily="34" charset="-122"/>
              </a:rPr>
              <a:t>（三）劳动力市场均衡的意义：</a:t>
            </a:r>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983432" y="2204864"/>
            <a:ext cx="6057900" cy="2733675"/>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47331"/>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第二节 劳动力供给与需求</a:t>
            </a:r>
          </a:p>
        </p:txBody>
      </p:sp>
      <p:sp>
        <p:nvSpPr>
          <p:cNvPr id="2" name="文本框 1"/>
          <p:cNvSpPr txBox="1"/>
          <p:nvPr/>
        </p:nvSpPr>
        <p:spPr>
          <a:xfrm>
            <a:off x="848033" y="1034946"/>
            <a:ext cx="7798142" cy="4492625"/>
          </a:xfrm>
          <a:prstGeom prst="rect">
            <a:avLst/>
          </a:prstGeom>
          <a:noFill/>
        </p:spPr>
        <p:txBody>
          <a:bodyPr wrap="square" rtlCol="0">
            <a:spAutoFit/>
          </a:bodyPr>
          <a:lstStyle/>
          <a:p>
            <a:pPr>
              <a:lnSpc>
                <a:spcPct val="130000"/>
              </a:lnSpc>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五、人口、资本存量与均衡工资率</a:t>
            </a:r>
            <a:r>
              <a:rPr lang="en-US" altLang="zh-CN" sz="2295" dirty="0">
                <a:solidFill>
                  <a:srgbClr val="004250"/>
                </a:solidFill>
                <a:latin typeface="微软雅黑" panose="020B0503020204020204" pitchFamily="34" charset="-122"/>
                <a:ea typeface="微软雅黑" panose="020B0503020204020204" pitchFamily="34" charset="-122"/>
                <a:sym typeface="+mn-ea"/>
              </a:rPr>
              <a:t>p13</a:t>
            </a:r>
            <a:endParaRPr kumimoji="1" lang="en-US" altLang="zh-CN" sz="2295" dirty="0">
              <a:solidFill>
                <a:srgbClr val="004250"/>
              </a:solidFill>
              <a:latin typeface="微软雅黑" panose="020B0503020204020204" pitchFamily="34" charset="-122"/>
              <a:ea typeface="微软雅黑" panose="020B0503020204020204" pitchFamily="34" charset="-122"/>
            </a:endParaRPr>
          </a:p>
          <a:p>
            <a:pPr>
              <a:lnSpc>
                <a:spcPct val="130000"/>
              </a:lnSpc>
              <a:buFont typeface="Arial" panose="020B0604020202020204" pitchFamily="34" charset="0"/>
              <a:buNone/>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（一）人口对劳动力供给的影响</a:t>
            </a:r>
            <a:endParaRPr kumimoji="1" lang="zh-CN" altLang="en-US" sz="2295" dirty="0">
              <a:solidFill>
                <a:srgbClr val="004250"/>
              </a:solidFill>
              <a:latin typeface="微软雅黑" panose="020B0503020204020204" pitchFamily="34" charset="-122"/>
              <a:ea typeface="微软雅黑" panose="020B0503020204020204" pitchFamily="34" charset="-122"/>
            </a:endParaRPr>
          </a:p>
          <a:p>
            <a:pPr>
              <a:lnSpc>
                <a:spcPct val="130000"/>
              </a:lnSpc>
              <a:buFont typeface="Arial" panose="020B0604020202020204" pitchFamily="34" charset="0"/>
              <a:buNone/>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 </a:t>
            </a:r>
            <a:r>
              <a:rPr kumimoji="1" lang="en-US" altLang="zh-CN" sz="2295" dirty="0">
                <a:solidFill>
                  <a:schemeClr val="tx1"/>
                </a:solidFill>
                <a:latin typeface="微软雅黑" panose="020B0503020204020204" pitchFamily="34" charset="-122"/>
                <a:ea typeface="微软雅黑" panose="020B0503020204020204" pitchFamily="34" charset="-122"/>
                <a:sym typeface="+mn-ea"/>
              </a:rPr>
              <a:t>1</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、人口规模</a:t>
            </a:r>
            <a:endParaRPr kumimoji="1" lang="en-US" altLang="zh-CN" sz="2295" dirty="0">
              <a:solidFill>
                <a:schemeClr val="tx1"/>
              </a:solidFill>
              <a:latin typeface="微软雅黑" panose="020B0503020204020204" pitchFamily="34" charset="-122"/>
              <a:ea typeface="微软雅黑" panose="020B0503020204020204" pitchFamily="34" charset="-122"/>
            </a:endParaRPr>
          </a:p>
          <a:p>
            <a:pPr>
              <a:lnSpc>
                <a:spcPct val="130000"/>
              </a:lnSpc>
              <a:buFont typeface="Arial" panose="020B0604020202020204" pitchFamily="34" charset="0"/>
              <a:buNone/>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   2</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、人口年龄结构</a:t>
            </a:r>
            <a:endParaRPr kumimoji="1" lang="en-US" altLang="zh-CN" sz="2295" dirty="0">
              <a:solidFill>
                <a:schemeClr val="tx1"/>
              </a:solidFill>
              <a:latin typeface="微软雅黑" panose="020B0503020204020204" pitchFamily="34" charset="-122"/>
              <a:ea typeface="微软雅黑" panose="020B0503020204020204" pitchFamily="34" charset="-122"/>
            </a:endParaRPr>
          </a:p>
          <a:p>
            <a:pPr>
              <a:lnSpc>
                <a:spcPct val="120000"/>
              </a:lnSpc>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劳动年龄人口占人口总体比重的变化影响劳动力</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20000"/>
              </a:lnSpc>
              <a:buFont typeface="Arial" panose="020B0604020202020204" pitchFamily="34" charset="0"/>
              <a:buNone/>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的供给；</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20000"/>
              </a:lnSpc>
              <a:buFont typeface="Arial" panose="020B0604020202020204" pitchFamily="34" charset="0"/>
              <a:buNone/>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劳动年龄组内部年龄构成的变化影响劳动力供给</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20000"/>
              </a:lnSpc>
              <a:buFont typeface="Arial" panose="020B0604020202020204" pitchFamily="34" charset="0"/>
              <a:buNone/>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内部构成的变化。</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20000"/>
              </a:lnSpc>
              <a:buFont typeface="Arial" panose="020B0604020202020204" pitchFamily="34" charset="0"/>
              <a:buNone/>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a:t>
            </a:r>
            <a:r>
              <a:rPr kumimoji="1" lang="en-US" altLang="zh-CN" sz="2295" dirty="0">
                <a:solidFill>
                  <a:schemeClr val="tx1"/>
                </a:solidFill>
                <a:latin typeface="微软雅黑" panose="020B0503020204020204" pitchFamily="34" charset="-122"/>
                <a:ea typeface="微软雅黑" panose="020B0503020204020204" pitchFamily="34" charset="-122"/>
                <a:sym typeface="+mn-ea"/>
              </a:rPr>
              <a:t>3</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、城乡人口结构        </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20000"/>
              </a:lnSpc>
              <a:buFont typeface="Arial" panose="020B0604020202020204" pitchFamily="34" charset="0"/>
              <a:buNone/>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农村劳动力向非农业的转移使劳动力供给弹性增大。</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EA0DD60-89AF-4B07-A2DC-0D559DC03E5F}"/>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27B135C-E2BB-4B67-8974-71C2D5BFF0B2}"/>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E5B22D30-8256-4037-A19B-2BB4907177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13781" y="267381"/>
            <a:ext cx="7232789" cy="781685"/>
          </a:xfrm>
          <a:prstGeom prst="rect">
            <a:avLst/>
          </a:prstGeom>
        </p:spPr>
        <p:txBody>
          <a:bodyPr wrap="square" lIns="120017" tIns="60008" rIns="120017" bIns="60008">
            <a:spAutoFit/>
          </a:bodyPr>
          <a:lstStyle/>
          <a:p>
            <a:pPr>
              <a:lnSpc>
                <a:spcPct val="150000"/>
              </a:lnSpc>
            </a:pPr>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第二节 劳动力供给与需求</a:t>
            </a:r>
          </a:p>
        </p:txBody>
      </p:sp>
      <p:sp>
        <p:nvSpPr>
          <p:cNvPr id="2" name="文本框 1"/>
          <p:cNvSpPr txBox="1"/>
          <p:nvPr/>
        </p:nvSpPr>
        <p:spPr>
          <a:xfrm>
            <a:off x="848033" y="1042235"/>
            <a:ext cx="7478003" cy="3807460"/>
          </a:xfrm>
          <a:prstGeom prst="rect">
            <a:avLst/>
          </a:prstGeom>
          <a:noFill/>
        </p:spPr>
        <p:txBody>
          <a:bodyPr wrap="square" rtlCol="0">
            <a:spAutoFit/>
          </a:bodyPr>
          <a:lstStyle/>
          <a:p>
            <a:pPr>
              <a:lnSpc>
                <a:spcPct val="150000"/>
              </a:lnSpc>
              <a:buFont typeface="Arial" panose="020B0604020202020204" pitchFamily="34" charset="0"/>
              <a:buNone/>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（二）资本存量对劳动力需求的影响</a:t>
            </a:r>
            <a:endParaRPr kumimoji="1"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  资本存量的增加将导致劳动力需求的扩大。例如扩大固定资产的投资规模增大对劳动力的需求。</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（三）人口、资本存量与劳动力市场均衡</a:t>
            </a:r>
            <a:endParaRPr kumimoji="1"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   在人口增长、资本存量增加的条件下</a:t>
            </a:r>
            <a:r>
              <a:rPr kumimoji="1" lang="en-US" altLang="zh-CN" sz="2295" dirty="0">
                <a:solidFill>
                  <a:schemeClr val="tx1"/>
                </a:solidFill>
                <a:latin typeface="微软雅黑" panose="020B0503020204020204" pitchFamily="34" charset="-122"/>
                <a:ea typeface="微软雅黑" panose="020B0503020204020204" pitchFamily="34" charset="-122"/>
                <a:sym typeface="+mn-ea"/>
              </a:rPr>
              <a:t>,</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资本存量的增长率将会高于人口增长率，其结果是均衡工资率得到提高，就业也在扩大。</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第二节 劳动力供给与需求</a:t>
            </a:r>
          </a:p>
        </p:txBody>
      </p:sp>
      <p:sp>
        <p:nvSpPr>
          <p:cNvPr id="2" name="文本框 1"/>
          <p:cNvSpPr txBox="1"/>
          <p:nvPr/>
        </p:nvSpPr>
        <p:spPr>
          <a:xfrm>
            <a:off x="862005" y="1042843"/>
            <a:ext cx="7596460" cy="622300"/>
          </a:xfrm>
          <a:prstGeom prst="rect">
            <a:avLst/>
          </a:prstGeom>
          <a:noFill/>
        </p:spPr>
        <p:txBody>
          <a:bodyPr wrap="square" rtlCol="0">
            <a:spAutoFit/>
          </a:bodyPr>
          <a:lstStyle/>
          <a:p>
            <a:pPr>
              <a:lnSpc>
                <a:spcPct val="150000"/>
              </a:lnSpc>
              <a:buClr>
                <a:schemeClr val="bg1"/>
              </a:buClr>
              <a:buSzPct val="80000"/>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p>
        </p:txBody>
      </p:sp>
      <p:sp>
        <p:nvSpPr>
          <p:cNvPr id="190467" name="Rectangle 3"/>
          <p:cNvSpPr>
            <a:spLocks noGrp="1" noChangeArrowheads="1"/>
          </p:cNvSpPr>
          <p:nvPr/>
        </p:nvSpPr>
        <p:spPr bwMode="auto">
          <a:xfrm>
            <a:off x="844199" y="1655164"/>
            <a:ext cx="6828935" cy="3802380"/>
          </a:xfrm>
          <a:prstGeom prst="rect">
            <a:avLst/>
          </a:prstGeom>
          <a:noFill/>
          <a:ln>
            <a:noFill/>
            <a:miter lim="800000"/>
          </a:ln>
        </p:spPr>
        <p:txBody>
          <a:bodyPr vert="horz" wrap="square" lIns="87319" tIns="43665" rIns="87319" bIns="43665" numCol="1" anchor="t" anchorCtr="0" compatLnSpc="1">
            <a:spAutoFit/>
          </a:bodyPr>
          <a:lst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ct val="0"/>
              </a:spcBef>
              <a:buFontTx/>
              <a:buNone/>
            </a:pPr>
            <a:r>
              <a:rPr lang="en-US" altLang="zh-CN" sz="2295" dirty="0">
                <a:solidFill>
                  <a:schemeClr val="tx1"/>
                </a:solidFill>
                <a:latin typeface="微软雅黑" panose="020B0503020204020204" pitchFamily="34" charset="-122"/>
                <a:ea typeface="微软雅黑" panose="020B0503020204020204" pitchFamily="34" charset="-122"/>
              </a:rPr>
              <a:t>1.</a:t>
            </a:r>
            <a:r>
              <a:rPr lang="zh-CN" altLang="en-US" sz="2295" dirty="0">
                <a:solidFill>
                  <a:schemeClr val="tx1"/>
                </a:solidFill>
                <a:latin typeface="微软雅黑" panose="020B0503020204020204" pitchFamily="34" charset="-122"/>
                <a:ea typeface="微软雅黑" panose="020B0503020204020204" pitchFamily="34" charset="-122"/>
              </a:rPr>
              <a:t>对于劳动力供给量变动的百分比小于工资率变动的百分比，判断正确的是（　　）。</a:t>
            </a:r>
          </a:p>
          <a:p>
            <a:pPr marL="0" indent="0">
              <a:lnSpc>
                <a:spcPct val="150000"/>
              </a:lnSpc>
              <a:spcBef>
                <a:spcPct val="0"/>
              </a:spcBef>
              <a:buFontTx/>
              <a:buNone/>
            </a:pPr>
            <a:r>
              <a:rPr lang="en-US" altLang="zh-CN" sz="2295" dirty="0">
                <a:solidFill>
                  <a:schemeClr val="tx1"/>
                </a:solidFill>
                <a:latin typeface="微软雅黑" panose="020B0503020204020204" pitchFamily="34" charset="-122"/>
                <a:ea typeface="微软雅黑" panose="020B0503020204020204" pitchFamily="34" charset="-122"/>
              </a:rPr>
              <a:t>  A</a:t>
            </a:r>
            <a:r>
              <a:rPr lang="zh-CN" altLang="en-US" sz="2295" dirty="0">
                <a:solidFill>
                  <a:schemeClr val="tx1"/>
                </a:solidFill>
                <a:latin typeface="微软雅黑" panose="020B0503020204020204" pitchFamily="34" charset="-122"/>
                <a:ea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rPr>
              <a:t>ES&gt;1      </a:t>
            </a:r>
          </a:p>
          <a:p>
            <a:pPr marL="0" indent="0">
              <a:lnSpc>
                <a:spcPct val="150000"/>
              </a:lnSpc>
              <a:spcBef>
                <a:spcPct val="0"/>
              </a:spcBef>
              <a:buFontTx/>
              <a:buNone/>
            </a:pPr>
            <a:r>
              <a:rPr lang="en-US" altLang="zh-CN" sz="2295" dirty="0">
                <a:solidFill>
                  <a:schemeClr val="tx1"/>
                </a:solidFill>
                <a:latin typeface="微软雅黑" panose="020B0503020204020204" pitchFamily="34" charset="-122"/>
                <a:ea typeface="微软雅黑" panose="020B0503020204020204" pitchFamily="34" charset="-122"/>
              </a:rPr>
              <a:t>  B</a:t>
            </a:r>
            <a:r>
              <a:rPr lang="zh-CN" altLang="en-US" sz="2295" dirty="0">
                <a:solidFill>
                  <a:schemeClr val="tx1"/>
                </a:solidFill>
                <a:latin typeface="微软雅黑" panose="020B0503020204020204" pitchFamily="34" charset="-122"/>
                <a:ea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rPr>
              <a:t>ES&lt;1           </a:t>
            </a:r>
          </a:p>
          <a:p>
            <a:pPr marL="0" indent="0">
              <a:lnSpc>
                <a:spcPct val="150000"/>
              </a:lnSpc>
              <a:spcBef>
                <a:spcPct val="0"/>
              </a:spcBef>
              <a:buFontTx/>
              <a:buNone/>
            </a:pPr>
            <a:r>
              <a:rPr lang="en-US" altLang="zh-CN" sz="2295" dirty="0">
                <a:solidFill>
                  <a:schemeClr val="tx1"/>
                </a:solidFill>
                <a:latin typeface="微软雅黑" panose="020B0503020204020204" pitchFamily="34" charset="-122"/>
                <a:ea typeface="微软雅黑" panose="020B0503020204020204" pitchFamily="34" charset="-122"/>
              </a:rPr>
              <a:t>  C</a:t>
            </a:r>
            <a:r>
              <a:rPr lang="zh-CN" altLang="en-US" sz="2295" dirty="0">
                <a:solidFill>
                  <a:schemeClr val="tx1"/>
                </a:solidFill>
                <a:latin typeface="微软雅黑" panose="020B0503020204020204" pitchFamily="34" charset="-122"/>
                <a:ea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rPr>
              <a:t>ES&gt;2           </a:t>
            </a:r>
          </a:p>
          <a:p>
            <a:pPr marL="0" indent="0">
              <a:lnSpc>
                <a:spcPct val="150000"/>
              </a:lnSpc>
              <a:spcBef>
                <a:spcPct val="0"/>
              </a:spcBef>
              <a:buFontTx/>
              <a:buNone/>
            </a:pPr>
            <a:r>
              <a:rPr lang="en-US" altLang="zh-CN" sz="2295" dirty="0">
                <a:solidFill>
                  <a:schemeClr val="tx1"/>
                </a:solidFill>
                <a:latin typeface="微软雅黑" panose="020B0503020204020204" pitchFamily="34" charset="-122"/>
                <a:ea typeface="微软雅黑" panose="020B0503020204020204" pitchFamily="34" charset="-122"/>
              </a:rPr>
              <a:t>  D</a:t>
            </a:r>
            <a:r>
              <a:rPr lang="zh-CN" altLang="en-US" sz="2295" dirty="0">
                <a:solidFill>
                  <a:schemeClr val="tx1"/>
                </a:solidFill>
                <a:latin typeface="微软雅黑" panose="020B0503020204020204" pitchFamily="34" charset="-122"/>
                <a:ea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rPr>
              <a:t>ES&lt;0</a:t>
            </a:r>
          </a:p>
          <a:p>
            <a:pPr marL="0" indent="0">
              <a:lnSpc>
                <a:spcPct val="150000"/>
              </a:lnSpc>
              <a:spcBef>
                <a:spcPct val="0"/>
              </a:spcBef>
              <a:buFontTx/>
              <a:buNone/>
            </a:pPr>
            <a:r>
              <a:rPr lang="zh-CN" altLang="en-US" sz="2295" dirty="0">
                <a:solidFill>
                  <a:srgbClr val="004250"/>
                </a:solidFill>
                <a:latin typeface="微软雅黑" panose="020B0503020204020204" pitchFamily="34" charset="-122"/>
                <a:ea typeface="微软雅黑" panose="020B0503020204020204" pitchFamily="34" charset="-122"/>
              </a:rPr>
              <a:t>  </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a:t>
            </a:r>
            <a:r>
              <a:rPr lang="en-US" altLang="zh-CN" sz="2295" dirty="0">
                <a:solidFill>
                  <a:srgbClr val="004250"/>
                </a:solidFill>
                <a:latin typeface="微软雅黑" panose="020B0503020204020204" pitchFamily="34" charset="-122"/>
                <a:ea typeface="微软雅黑" panose="020B0503020204020204" pitchFamily="34"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0467">
                                            <p:txEl>
                                              <p:pRg st="5" end="5"/>
                                            </p:txEl>
                                          </p:spTgt>
                                        </p:tgtEl>
                                        <p:attrNameLst>
                                          <p:attrName>style.visibility</p:attrName>
                                        </p:attrNameLst>
                                      </p:cBhvr>
                                      <p:to>
                                        <p:strVal val="visible"/>
                                      </p:to>
                                    </p:set>
                                    <p:animEffect transition="in" filter="blinds(horizontal)">
                                      <p:cBhvr>
                                        <p:cTn id="7" dur="500"/>
                                        <p:tgtEl>
                                          <p:spTgt spid="19046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44931" y="42601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第二节 劳动力供给与需求</a:t>
            </a:r>
          </a:p>
        </p:txBody>
      </p:sp>
      <p:sp>
        <p:nvSpPr>
          <p:cNvPr id="2" name="文本框 1"/>
          <p:cNvSpPr txBox="1"/>
          <p:nvPr/>
        </p:nvSpPr>
        <p:spPr>
          <a:xfrm>
            <a:off x="832795" y="1013633"/>
            <a:ext cx="7596460" cy="622300"/>
          </a:xfrm>
          <a:prstGeom prst="rect">
            <a:avLst/>
          </a:prstGeom>
          <a:noFill/>
        </p:spPr>
        <p:txBody>
          <a:bodyPr wrap="square" rtlCol="0">
            <a:spAutoFit/>
          </a:bodyPr>
          <a:lstStyle/>
          <a:p>
            <a:pPr>
              <a:lnSpc>
                <a:spcPct val="150000"/>
              </a:lnSpc>
              <a:buClr>
                <a:schemeClr val="bg1"/>
              </a:buClr>
              <a:buSzPct val="80000"/>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p>
        </p:txBody>
      </p:sp>
      <p:sp>
        <p:nvSpPr>
          <p:cNvPr id="190467" name="Rectangle 3"/>
          <p:cNvSpPr>
            <a:spLocks noGrp="1" noChangeArrowheads="1"/>
          </p:cNvSpPr>
          <p:nvPr/>
        </p:nvSpPr>
        <p:spPr bwMode="auto">
          <a:xfrm>
            <a:off x="814989" y="1625954"/>
            <a:ext cx="6828935" cy="3271520"/>
          </a:xfrm>
          <a:prstGeom prst="rect">
            <a:avLst/>
          </a:prstGeom>
          <a:noFill/>
          <a:ln>
            <a:noFill/>
            <a:miter lim="800000"/>
          </a:ln>
        </p:spPr>
        <p:txBody>
          <a:bodyPr vert="horz" wrap="square" lIns="87319" tIns="43665" rIns="87319" bIns="43665" numCol="1" anchor="t" anchorCtr="0" compatLnSpc="1">
            <a:spAutoFit/>
          </a:bodyPr>
          <a:lst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SzPct val="75000"/>
            </a:pPr>
            <a:r>
              <a:rPr lang="en-US" altLang="zh-CN" sz="2295" dirty="0">
                <a:solidFill>
                  <a:schemeClr val="tx1"/>
                </a:solidFill>
                <a:sym typeface="+mn-ea"/>
              </a:rPr>
              <a:t>2.</a:t>
            </a:r>
            <a:r>
              <a:rPr lang="zh-CN" altLang="en-US" sz="2295" dirty="0">
                <a:solidFill>
                  <a:schemeClr val="tx1"/>
                </a:solidFill>
                <a:sym typeface="+mn-ea"/>
              </a:rPr>
              <a:t>短期企业唯一可变的生产要素是（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sym typeface="+mn-ea"/>
              </a:rPr>
              <a:t>   A .</a:t>
            </a:r>
            <a:r>
              <a:rPr lang="zh-CN" altLang="en-US" sz="2295" dirty="0">
                <a:solidFill>
                  <a:schemeClr val="tx1"/>
                </a:solidFill>
                <a:sym typeface="+mn-ea"/>
              </a:rPr>
              <a:t>生产资料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sym typeface="+mn-ea"/>
              </a:rPr>
              <a:t>  </a:t>
            </a:r>
            <a:r>
              <a:rPr lang="zh-CN" altLang="en-US" sz="2295" dirty="0">
                <a:solidFill>
                  <a:schemeClr val="tx1"/>
                </a:solidFill>
                <a:sym typeface="+mn-ea"/>
              </a:rPr>
              <a:t> </a:t>
            </a:r>
            <a:r>
              <a:rPr lang="en-US" altLang="zh-CN" sz="2295" dirty="0">
                <a:solidFill>
                  <a:schemeClr val="tx1"/>
                </a:solidFill>
                <a:sym typeface="+mn-ea"/>
              </a:rPr>
              <a:t>B</a:t>
            </a:r>
            <a:r>
              <a:rPr lang="zh-CN" altLang="en-US" sz="2295" dirty="0">
                <a:solidFill>
                  <a:schemeClr val="tx1"/>
                </a:solidFill>
                <a:sym typeface="+mn-ea"/>
              </a:rPr>
              <a:t> </a:t>
            </a:r>
            <a:r>
              <a:rPr lang="en-US" altLang="zh-CN" sz="2295" dirty="0">
                <a:solidFill>
                  <a:schemeClr val="tx1"/>
                </a:solidFill>
                <a:sym typeface="+mn-ea"/>
              </a:rPr>
              <a:t>.</a:t>
            </a:r>
            <a:r>
              <a:rPr lang="zh-CN" altLang="en-US" sz="2295" dirty="0">
                <a:solidFill>
                  <a:schemeClr val="tx1"/>
                </a:solidFill>
                <a:sym typeface="+mn-ea"/>
              </a:rPr>
              <a:t>劳动资料</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sym typeface="+mn-ea"/>
              </a:rPr>
              <a:t>   C .</a:t>
            </a:r>
            <a:r>
              <a:rPr lang="zh-CN" altLang="en-US" sz="2295" dirty="0">
                <a:solidFill>
                  <a:schemeClr val="tx1"/>
                </a:solidFill>
                <a:sym typeface="+mn-ea"/>
              </a:rPr>
              <a:t>资本投入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sym typeface="+mn-ea"/>
              </a:rPr>
              <a:t>   D .</a:t>
            </a:r>
            <a:r>
              <a:rPr lang="zh-CN" altLang="en-US" sz="2295" dirty="0">
                <a:solidFill>
                  <a:schemeClr val="tx1"/>
                </a:solidFill>
                <a:sym typeface="+mn-ea"/>
              </a:rPr>
              <a:t> 劳动投入</a:t>
            </a:r>
            <a:endParaRPr lang="en-US" altLang="zh-CN" sz="2295" dirty="0">
              <a:solidFill>
                <a:schemeClr val="tx1"/>
              </a:solidFill>
              <a:latin typeface="微软雅黑" panose="020B0503020204020204" pitchFamily="34" charset="-122"/>
              <a:ea typeface="微软雅黑" panose="020B0503020204020204" pitchFamily="34" charset="-122"/>
            </a:endParaRPr>
          </a:p>
          <a:p>
            <a:pPr marL="0" indent="0">
              <a:lnSpc>
                <a:spcPct val="150000"/>
              </a:lnSpc>
              <a:spcBef>
                <a:spcPct val="0"/>
              </a:spcBef>
              <a:buFontTx/>
              <a:buNone/>
            </a:pPr>
            <a:r>
              <a:rPr lang="zh-CN" altLang="en-US" sz="2295" dirty="0">
                <a:solidFill>
                  <a:srgbClr val="004250"/>
                </a:solidFill>
                <a:latin typeface="微软雅黑" panose="020B0503020204020204" pitchFamily="34" charset="-122"/>
                <a:ea typeface="微软雅黑" panose="020B0503020204020204" pitchFamily="34" charset="-122"/>
              </a:rPr>
              <a:t>  </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a:t>
            </a:r>
            <a:r>
              <a:rPr lang="en-US" altLang="zh-CN" sz="2295" dirty="0">
                <a:solidFill>
                  <a:srgbClr val="004250"/>
                </a:solidFill>
                <a:latin typeface="微软雅黑" panose="020B0503020204020204" pitchFamily="34" charset="-122"/>
                <a:ea typeface="微软雅黑" panose="020B0503020204020204" pitchFamily="34"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0467">
                                            <p:txEl>
                                              <p:pRg st="5" end="5"/>
                                            </p:txEl>
                                          </p:spTgt>
                                        </p:tgtEl>
                                        <p:attrNameLst>
                                          <p:attrName>style.visibility</p:attrName>
                                        </p:attrNameLst>
                                      </p:cBhvr>
                                      <p:to>
                                        <p:strVal val="visible"/>
                                      </p:to>
                                    </p:set>
                                    <p:animEffect transition="in" filter="blinds(horizontal)">
                                      <p:cBhvr>
                                        <p:cTn id="7" dur="500"/>
                                        <p:tgtEl>
                                          <p:spTgt spid="19046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第二节 劳动力供给与需求</a:t>
            </a:r>
          </a:p>
        </p:txBody>
      </p:sp>
      <p:sp>
        <p:nvSpPr>
          <p:cNvPr id="2" name="文本框 1"/>
          <p:cNvSpPr txBox="1"/>
          <p:nvPr/>
        </p:nvSpPr>
        <p:spPr>
          <a:xfrm>
            <a:off x="875356" y="1136406"/>
            <a:ext cx="7596460" cy="622300"/>
          </a:xfrm>
          <a:prstGeom prst="rect">
            <a:avLst/>
          </a:prstGeom>
          <a:noFill/>
        </p:spPr>
        <p:txBody>
          <a:bodyPr wrap="square" rtlCol="0">
            <a:spAutoFit/>
          </a:bodyPr>
          <a:lstStyle/>
          <a:p>
            <a:pPr>
              <a:lnSpc>
                <a:spcPct val="150000"/>
              </a:lnSpc>
              <a:buClr>
                <a:schemeClr val="bg1"/>
              </a:buClr>
              <a:buSzPct val="80000"/>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p>
        </p:txBody>
      </p:sp>
      <p:sp>
        <p:nvSpPr>
          <p:cNvPr id="190467" name="Rectangle 3"/>
          <p:cNvSpPr>
            <a:spLocks noGrp="1" noChangeArrowheads="1"/>
          </p:cNvSpPr>
          <p:nvPr/>
        </p:nvSpPr>
        <p:spPr bwMode="auto">
          <a:xfrm>
            <a:off x="844199" y="1655164"/>
            <a:ext cx="6828935" cy="3802380"/>
          </a:xfrm>
          <a:prstGeom prst="rect">
            <a:avLst/>
          </a:prstGeom>
          <a:noFill/>
          <a:ln>
            <a:noFill/>
            <a:miter lim="800000"/>
          </a:ln>
        </p:spPr>
        <p:txBody>
          <a:bodyPr vert="horz" wrap="square" lIns="87319" tIns="43665" rIns="87319" bIns="43665" numCol="1" anchor="t" anchorCtr="0" compatLnSpc="1">
            <a:spAutoFit/>
          </a:bodyPr>
          <a:lst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noProof="0" dirty="0">
                <a:ln>
                  <a:noFill/>
                </a:ln>
                <a:solidFill>
                  <a:schemeClr val="tx1"/>
                </a:solidFill>
                <a:effectLst/>
                <a:uLnTx/>
                <a:uFillTx/>
                <a:sym typeface="+mn-ea"/>
              </a:rPr>
              <a:t>3.</a:t>
            </a:r>
            <a:r>
              <a:rPr lang="zh-CN" altLang="en-US" sz="2295" noProof="0" dirty="0">
                <a:ln>
                  <a:noFill/>
                </a:ln>
                <a:solidFill>
                  <a:schemeClr val="tx1"/>
                </a:solidFill>
                <a:effectLst/>
                <a:uLnTx/>
                <a:uFillTx/>
                <a:sym typeface="+mn-ea"/>
              </a:rPr>
              <a:t>劳动力市场均衡的意义有（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noProof="0" dirty="0">
                <a:ln>
                  <a:noFill/>
                </a:ln>
                <a:solidFill>
                  <a:schemeClr val="tx1"/>
                </a:solidFill>
                <a:effectLst/>
                <a:uLnTx/>
                <a:uFillTx/>
                <a:sym typeface="+mn-ea"/>
              </a:rPr>
              <a:t>A</a:t>
            </a:r>
            <a:r>
              <a:rPr lang="zh-CN" altLang="en-US" sz="2295" noProof="0" dirty="0">
                <a:ln>
                  <a:noFill/>
                </a:ln>
                <a:solidFill>
                  <a:schemeClr val="tx1"/>
                </a:solidFill>
                <a:effectLst/>
                <a:uLnTx/>
                <a:uFillTx/>
                <a:sym typeface="+mn-ea"/>
              </a:rPr>
              <a:t>．充分就业</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noProof="0" dirty="0">
                <a:ln>
                  <a:noFill/>
                </a:ln>
                <a:solidFill>
                  <a:schemeClr val="tx1"/>
                </a:solidFill>
                <a:effectLst/>
                <a:uLnTx/>
                <a:uFillTx/>
                <a:sym typeface="+mn-ea"/>
              </a:rPr>
              <a:t>B</a:t>
            </a:r>
            <a:r>
              <a:rPr lang="zh-CN" altLang="en-US" sz="2295" noProof="0" dirty="0">
                <a:ln>
                  <a:noFill/>
                </a:ln>
                <a:solidFill>
                  <a:schemeClr val="tx1"/>
                </a:solidFill>
                <a:effectLst/>
                <a:uLnTx/>
                <a:uFillTx/>
                <a:sym typeface="+mn-ea"/>
              </a:rPr>
              <a:t>．同质劳动力获同样工资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noProof="0" dirty="0">
                <a:ln>
                  <a:noFill/>
                </a:ln>
                <a:solidFill>
                  <a:schemeClr val="tx1"/>
                </a:solidFill>
                <a:effectLst/>
                <a:uLnTx/>
                <a:uFillTx/>
                <a:sym typeface="+mn-ea"/>
              </a:rPr>
              <a:t>C</a:t>
            </a:r>
            <a:r>
              <a:rPr lang="zh-CN" altLang="en-US" sz="2295" noProof="0" dirty="0">
                <a:ln>
                  <a:noFill/>
                </a:ln>
                <a:solidFill>
                  <a:schemeClr val="tx1"/>
                </a:solidFill>
                <a:effectLst/>
                <a:uLnTx/>
                <a:uFillTx/>
                <a:sym typeface="+mn-ea"/>
              </a:rPr>
              <a:t>．体现工资差异</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noProof="0" dirty="0">
                <a:ln>
                  <a:noFill/>
                </a:ln>
                <a:solidFill>
                  <a:schemeClr val="tx1"/>
                </a:solidFill>
                <a:effectLst/>
                <a:uLnTx/>
                <a:uFillTx/>
                <a:sym typeface="+mn-ea"/>
              </a:rPr>
              <a:t>D</a:t>
            </a:r>
            <a:r>
              <a:rPr lang="zh-CN" altLang="en-US" sz="2295" noProof="0" dirty="0">
                <a:ln>
                  <a:noFill/>
                </a:ln>
                <a:solidFill>
                  <a:schemeClr val="tx1"/>
                </a:solidFill>
                <a:effectLst/>
                <a:uLnTx/>
                <a:uFillTx/>
                <a:sym typeface="+mn-ea"/>
              </a:rPr>
              <a:t>．劳动力资源的最优分配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noProof="0" dirty="0">
                <a:ln>
                  <a:noFill/>
                </a:ln>
                <a:solidFill>
                  <a:schemeClr val="tx1"/>
                </a:solidFill>
                <a:effectLst/>
                <a:uLnTx/>
                <a:uFillTx/>
                <a:sym typeface="+mn-ea"/>
              </a:rPr>
              <a:t>E</a:t>
            </a:r>
            <a:r>
              <a:rPr lang="zh-CN" altLang="en-US" sz="2295" noProof="0" dirty="0">
                <a:ln>
                  <a:noFill/>
                </a:ln>
                <a:solidFill>
                  <a:schemeClr val="tx1"/>
                </a:solidFill>
                <a:effectLst/>
                <a:uLnTx/>
                <a:uFillTx/>
                <a:sym typeface="+mn-ea"/>
              </a:rPr>
              <a:t>．增大工资总额</a:t>
            </a:r>
            <a:endParaRPr lang="en-US" altLang="zh-CN" sz="2295" dirty="0">
              <a:solidFill>
                <a:schemeClr val="tx1"/>
              </a:solidFill>
              <a:latin typeface="微软雅黑" panose="020B0503020204020204" pitchFamily="34" charset="-122"/>
              <a:ea typeface="微软雅黑" panose="020B0503020204020204" pitchFamily="34" charset="-122"/>
            </a:endParaRPr>
          </a:p>
          <a:p>
            <a:pPr marL="0" indent="0">
              <a:lnSpc>
                <a:spcPct val="150000"/>
              </a:lnSpc>
              <a:spcBef>
                <a:spcPct val="0"/>
              </a:spcBef>
              <a:buFontTx/>
              <a:buNone/>
            </a:pPr>
            <a:r>
              <a:rPr lang="zh-CN" altLang="en-US" sz="2295" dirty="0">
                <a:solidFill>
                  <a:srgbClr val="004250"/>
                </a:solidFill>
                <a:latin typeface="微软雅黑" panose="020B0503020204020204" pitchFamily="34" charset="-122"/>
                <a:ea typeface="微软雅黑" panose="020B0503020204020204" pitchFamily="34" charset="-122"/>
              </a:rPr>
              <a:t>  </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a:t>
            </a:r>
            <a:r>
              <a:rPr lang="en-US" altLang="zh-CN" sz="2295" dirty="0">
                <a:solidFill>
                  <a:srgbClr val="004250"/>
                </a:solidFill>
                <a:latin typeface="微软雅黑" panose="020B0503020204020204" pitchFamily="34" charset="-122"/>
                <a:ea typeface="微软雅黑" panose="020B0503020204020204" pitchFamily="34"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0467">
                                            <p:txEl>
                                              <p:pRg st="6" end="6"/>
                                            </p:txEl>
                                          </p:spTgt>
                                        </p:tgtEl>
                                        <p:attrNameLst>
                                          <p:attrName>style.visibility</p:attrName>
                                        </p:attrNameLst>
                                      </p:cBhvr>
                                      <p:to>
                                        <p:strVal val="visible"/>
                                      </p:to>
                                    </p:set>
                                    <p:animEffect transition="in" filter="blinds(horizontal)">
                                      <p:cBhvr>
                                        <p:cTn id="7" dur="500"/>
                                        <p:tgtEl>
                                          <p:spTgt spid="19046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第二节 劳动力供给与需求</a:t>
            </a:r>
          </a:p>
        </p:txBody>
      </p:sp>
      <p:sp>
        <p:nvSpPr>
          <p:cNvPr id="2" name="文本框 1"/>
          <p:cNvSpPr txBox="1"/>
          <p:nvPr/>
        </p:nvSpPr>
        <p:spPr>
          <a:xfrm>
            <a:off x="862005" y="1042843"/>
            <a:ext cx="7596460" cy="622300"/>
          </a:xfrm>
          <a:prstGeom prst="rect">
            <a:avLst/>
          </a:prstGeom>
          <a:noFill/>
        </p:spPr>
        <p:txBody>
          <a:bodyPr wrap="square" rtlCol="0">
            <a:spAutoFit/>
          </a:bodyPr>
          <a:lstStyle/>
          <a:p>
            <a:pPr>
              <a:lnSpc>
                <a:spcPct val="150000"/>
              </a:lnSpc>
              <a:buClr>
                <a:schemeClr val="bg1"/>
              </a:buClr>
              <a:buSzPct val="80000"/>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p>
        </p:txBody>
      </p:sp>
      <p:sp>
        <p:nvSpPr>
          <p:cNvPr id="190467" name="Rectangle 3"/>
          <p:cNvSpPr>
            <a:spLocks noGrp="1" noChangeArrowheads="1"/>
          </p:cNvSpPr>
          <p:nvPr/>
        </p:nvSpPr>
        <p:spPr bwMode="auto">
          <a:xfrm>
            <a:off x="844550" y="1655445"/>
            <a:ext cx="7379970" cy="3802380"/>
          </a:xfrm>
          <a:prstGeom prst="rect">
            <a:avLst/>
          </a:prstGeom>
          <a:noFill/>
          <a:ln>
            <a:noFill/>
            <a:miter lim="800000"/>
          </a:ln>
        </p:spPr>
        <p:txBody>
          <a:bodyPr vert="horz" wrap="square" lIns="87319" tIns="43665" rIns="87319" bIns="43665" numCol="1" anchor="t" anchorCtr="0" compatLnSpc="1">
            <a:spAutoFit/>
          </a:bodyPr>
          <a:lst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SzPct val="75000"/>
            </a:pPr>
            <a:r>
              <a:rPr kumimoji="1" lang="en-US" altLang="zh-CN" sz="2295" dirty="0">
                <a:solidFill>
                  <a:schemeClr val="tx1"/>
                </a:solidFill>
                <a:sym typeface="+mn-ea"/>
              </a:rPr>
              <a:t>4.</a:t>
            </a:r>
            <a:r>
              <a:rPr kumimoji="1" lang="zh-CN" altLang="en-US" sz="2295" dirty="0">
                <a:solidFill>
                  <a:schemeClr val="tx1"/>
                </a:solidFill>
                <a:sym typeface="+mn-ea"/>
              </a:rPr>
              <a:t>人口年龄结构对劳动力供给的影响主要表现在（  ）</a:t>
            </a:r>
            <a:endParaRPr kumimoji="1" lang="zh-CN" altLang="en-US" sz="2295" b="1"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en-US" altLang="zh-CN" sz="2295" dirty="0">
                <a:solidFill>
                  <a:schemeClr val="tx1"/>
                </a:solidFill>
                <a:sym typeface="+mn-ea"/>
              </a:rPr>
              <a:t> A. </a:t>
            </a:r>
            <a:r>
              <a:rPr kumimoji="1" lang="zh-CN" altLang="en-US" sz="2295" dirty="0">
                <a:solidFill>
                  <a:schemeClr val="tx1"/>
                </a:solidFill>
                <a:sym typeface="+mn-ea"/>
              </a:rPr>
              <a:t>劳动年龄人口占失业人口比重  </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en-US" altLang="zh-CN" sz="2295" dirty="0">
                <a:solidFill>
                  <a:schemeClr val="tx1"/>
                </a:solidFill>
                <a:sym typeface="+mn-ea"/>
              </a:rPr>
              <a:t> B.</a:t>
            </a:r>
            <a:r>
              <a:rPr kumimoji="1" lang="zh-CN" altLang="en-US" sz="2295" dirty="0">
                <a:solidFill>
                  <a:schemeClr val="tx1"/>
                </a:solidFill>
                <a:sym typeface="+mn-ea"/>
              </a:rPr>
              <a:t>劳动年龄人口占人口总体比重</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en-US" altLang="zh-CN" sz="2295" dirty="0">
                <a:solidFill>
                  <a:schemeClr val="tx1"/>
                </a:solidFill>
                <a:sym typeface="+mn-ea"/>
              </a:rPr>
              <a:t> C. </a:t>
            </a:r>
            <a:r>
              <a:rPr kumimoji="1" lang="zh-CN" altLang="en-US" sz="2295" dirty="0">
                <a:solidFill>
                  <a:schemeClr val="tx1"/>
                </a:solidFill>
                <a:sym typeface="+mn-ea"/>
              </a:rPr>
              <a:t>劳动年龄组内部年龄构成  </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en-US" altLang="zh-CN" sz="2295" dirty="0">
                <a:solidFill>
                  <a:schemeClr val="tx1"/>
                </a:solidFill>
                <a:sym typeface="+mn-ea"/>
              </a:rPr>
              <a:t> D.</a:t>
            </a:r>
            <a:r>
              <a:rPr kumimoji="1" lang="zh-CN" altLang="en-US" sz="2295" dirty="0">
                <a:solidFill>
                  <a:schemeClr val="tx1"/>
                </a:solidFill>
                <a:sym typeface="+mn-ea"/>
              </a:rPr>
              <a:t>劳动年龄组外部年龄构成</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en-US" altLang="zh-CN" sz="2295" dirty="0">
                <a:solidFill>
                  <a:schemeClr val="tx1"/>
                </a:solidFill>
                <a:sym typeface="+mn-ea"/>
              </a:rPr>
              <a:t> E. </a:t>
            </a:r>
            <a:r>
              <a:rPr kumimoji="1" lang="zh-CN" altLang="en-US" sz="2295" dirty="0">
                <a:solidFill>
                  <a:schemeClr val="tx1"/>
                </a:solidFill>
                <a:sym typeface="+mn-ea"/>
              </a:rPr>
              <a:t>就业人口总量</a:t>
            </a:r>
            <a:endParaRPr lang="en-US" altLang="zh-CN" sz="2295" dirty="0">
              <a:solidFill>
                <a:schemeClr val="tx1"/>
              </a:solidFill>
              <a:latin typeface="微软雅黑" panose="020B0503020204020204" pitchFamily="34" charset="-122"/>
              <a:ea typeface="微软雅黑" panose="020B0503020204020204" pitchFamily="34" charset="-122"/>
            </a:endParaRPr>
          </a:p>
          <a:p>
            <a:pPr marL="0" indent="0">
              <a:lnSpc>
                <a:spcPct val="150000"/>
              </a:lnSpc>
              <a:spcBef>
                <a:spcPct val="0"/>
              </a:spcBef>
              <a:buFontTx/>
              <a:buNone/>
            </a:pPr>
            <a:r>
              <a:rPr lang="zh-CN" altLang="en-US" sz="2295" dirty="0">
                <a:solidFill>
                  <a:schemeClr val="tx1"/>
                </a:solidFill>
                <a:latin typeface="微软雅黑" panose="020B0503020204020204" pitchFamily="34" charset="-122"/>
                <a:ea typeface="微软雅黑" panose="020B0503020204020204" pitchFamily="34" charset="-122"/>
              </a:rPr>
              <a:t>  </a:t>
            </a:r>
            <a:r>
              <a:rPr lang="en-US" altLang="zh-CN"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rgbClr val="004250"/>
                </a:solidFill>
                <a:latin typeface="微软雅黑" panose="020B0503020204020204" pitchFamily="34" charset="-122"/>
                <a:ea typeface="微软雅黑" panose="020B0503020204020204" pitchFamily="34" charset="-122"/>
              </a:rPr>
              <a:t>答案</a:t>
            </a:r>
            <a:r>
              <a:rPr lang="en-US" altLang="zh-CN" sz="2295" dirty="0">
                <a:solidFill>
                  <a:srgbClr val="004250"/>
                </a:solidFill>
                <a:latin typeface="微软雅黑" panose="020B0503020204020204" pitchFamily="34" charset="-122"/>
                <a:ea typeface="微软雅黑" panose="020B0503020204020204" pitchFamily="34" charset="-122"/>
              </a:rPr>
              <a:t>】BC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0467">
                                            <p:txEl>
                                              <p:pRg st="6" end="6"/>
                                            </p:txEl>
                                          </p:spTgt>
                                        </p:tgtEl>
                                        <p:attrNameLst>
                                          <p:attrName>style.visibility</p:attrName>
                                        </p:attrNameLst>
                                      </p:cBhvr>
                                      <p:to>
                                        <p:strVal val="visible"/>
                                      </p:to>
                                    </p:set>
                                    <p:animEffect transition="in" filter="blinds(horizontal)">
                                      <p:cBhvr>
                                        <p:cTn id="7" dur="500"/>
                                        <p:tgtEl>
                                          <p:spTgt spid="19046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32847" y="1034338"/>
            <a:ext cx="7845525" cy="5043170"/>
          </a:xfrm>
          <a:prstGeom prst="rect">
            <a:avLst/>
          </a:prstGeom>
          <a:noFill/>
        </p:spPr>
        <p:txBody>
          <a:bodyPr wrap="square" rtlCol="0">
            <a:spAutoFit/>
          </a:bodyPr>
          <a:lstStyle/>
          <a:p>
            <a:pPr>
              <a:lnSpc>
                <a:spcPct val="150000"/>
              </a:lnSpc>
              <a:buClr>
                <a:schemeClr val="accent1"/>
              </a:buClr>
              <a:buSzPct val="80000"/>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一</a:t>
            </a:r>
            <a:r>
              <a:rPr kumimoji="1" lang="en-US" altLang="zh-CN" sz="2295" dirty="0">
                <a:solidFill>
                  <a:srgbClr val="004250"/>
                </a:solidFill>
                <a:latin typeface="微软雅黑" panose="020B0503020204020204" pitchFamily="34" charset="-122"/>
                <a:ea typeface="微软雅黑" panose="020B0503020204020204" pitchFamily="34" charset="-122"/>
                <a:sym typeface="+mn-ea"/>
              </a:rPr>
              <a:t>. </a:t>
            </a:r>
            <a:r>
              <a:rPr kumimoji="1" lang="zh-CN" altLang="en-US" sz="2295" dirty="0">
                <a:solidFill>
                  <a:srgbClr val="004250"/>
                </a:solidFill>
                <a:latin typeface="微软雅黑" panose="020B0503020204020204" pitchFamily="34" charset="-122"/>
                <a:ea typeface="微软雅黑" panose="020B0503020204020204" pitchFamily="34" charset="-122"/>
                <a:sym typeface="+mn-ea"/>
              </a:rPr>
              <a:t>均衡价格论的一般原理及工资决定</a:t>
            </a:r>
            <a:endParaRPr kumimoji="1" lang="zh-CN" altLang="en-US" sz="2295" dirty="0">
              <a:solidFill>
                <a:srgbClr val="004250"/>
              </a:solidFill>
              <a:latin typeface="微软雅黑" panose="020B0503020204020204" pitchFamily="34" charset="-122"/>
              <a:ea typeface="微软雅黑" panose="020B0503020204020204" pitchFamily="34" charset="-122"/>
            </a:endParaRPr>
          </a:p>
          <a:p>
            <a:pPr marL="172720" lvl="1" indent="-342900">
              <a:lnSpc>
                <a:spcPct val="150000"/>
              </a:lnSpc>
              <a:buClr>
                <a:srgbClr val="000000"/>
              </a:buClr>
              <a:buSzPct val="75000"/>
              <a:buFont typeface="Wingdings" panose="05000000000000000000" charset="0"/>
              <a:buChar char="u"/>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均衡价格论</a:t>
            </a:r>
            <a:r>
              <a:rPr kumimoji="1" lang="en-US" altLang="zh-CN" sz="2295" dirty="0">
                <a:solidFill>
                  <a:schemeClr val="tx1"/>
                </a:solidFill>
                <a:latin typeface="微软雅黑" panose="020B0503020204020204" pitchFamily="34" charset="-122"/>
                <a:ea typeface="微软雅黑" panose="020B0503020204020204" pitchFamily="34" charset="-122"/>
                <a:sym typeface="+mn-ea"/>
              </a:rPr>
              <a:t>——</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是说明通过商品供给与商品需求的运动决定商品价格形成的理论。</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marL="172720" lvl="1" indent="-342900">
              <a:lnSpc>
                <a:spcPct val="150000"/>
              </a:lnSpc>
              <a:buClr>
                <a:srgbClr val="000000"/>
              </a:buClr>
              <a:buSzPct val="75000"/>
              <a:buFont typeface="Wingdings" panose="05000000000000000000" charset="0"/>
              <a:buChar char="u"/>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商品的均衡价格与均衡产量是市场上的供求双方在竟争过程中自发形成的。</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marL="172720" lvl="1" indent="-342900">
              <a:lnSpc>
                <a:spcPct val="150000"/>
              </a:lnSpc>
              <a:buClr>
                <a:srgbClr val="000000"/>
              </a:buClr>
              <a:buSzPct val="75000"/>
              <a:buFont typeface="Wingdings" panose="05000000000000000000" charset="0"/>
              <a:buChar char="u"/>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工资是劳动力作为生产要素的均衡价格，即劳动力的需求价格与供给价格相一致的价格。</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marL="342900" indent="-342900">
              <a:lnSpc>
                <a:spcPct val="120000"/>
              </a:lnSpc>
              <a:buClr>
                <a:srgbClr val="000000"/>
              </a:buClr>
              <a:buFont typeface="Wingdings" panose="05000000000000000000" charset="0"/>
              <a:buChar char="u"/>
            </a:pPr>
            <a:endParaRPr kumimoji="1" lang="zh-CN" altLang="en-US" sz="2295" b="1" dirty="0">
              <a:solidFill>
                <a:schemeClr val="tx1"/>
              </a:solidFill>
              <a:latin typeface="微软雅黑" panose="020B0503020204020204" pitchFamily="34" charset="-122"/>
              <a:ea typeface="微软雅黑" panose="020B0503020204020204" pitchFamily="34" charset="-122"/>
              <a:sym typeface="+mn-ea"/>
            </a:endParaRPr>
          </a:p>
          <a:p>
            <a:pPr marL="342900" indent="-342900" eaLnBrk="1" latinLnBrk="0" hangingPunct="1">
              <a:lnSpc>
                <a:spcPct val="150000"/>
              </a:lnSpc>
            </a:pPr>
            <a:endParaRPr lang="zh-CN" altLang="en-US" sz="2105">
              <a:solidFill>
                <a:srgbClr val="004250"/>
              </a:solidFill>
            </a:endParaRPr>
          </a:p>
          <a:p>
            <a:endParaRPr lang="zh-CN" altLang="en-US" sz="2105">
              <a:solidFill>
                <a:srgbClr val="004250"/>
              </a:solidFill>
            </a:endParaRPr>
          </a:p>
        </p:txBody>
      </p:sp>
      <p:sp>
        <p:nvSpPr>
          <p:cNvPr id="6" name="文本框 5"/>
          <p:cNvSpPr txBox="1"/>
          <p:nvPr/>
        </p:nvSpPr>
        <p:spPr>
          <a:xfrm>
            <a:off x="2829006" y="387378"/>
            <a:ext cx="8126785" cy="547370"/>
          </a:xfrm>
          <a:prstGeom prst="rect">
            <a:avLst/>
          </a:prstGeom>
          <a:noFill/>
        </p:spPr>
        <p:txBody>
          <a:bodyPr wrap="square" rtlCol="0">
            <a:spAutoFit/>
          </a:bodyPr>
          <a:lstStyle/>
          <a:p>
            <a:endParaRPr lang="en-US" altLang="zh-CN" sz="2870" b="1" dirty="0">
              <a:solidFill>
                <a:srgbClr val="004250"/>
              </a:solidFill>
              <a:latin typeface="微软雅黑" panose="020B0503020204020204" pitchFamily="34" charset="-122"/>
              <a:ea typeface="微软雅黑" panose="020B0503020204020204" pitchFamily="34" charset="-122"/>
              <a:sym typeface="+mn-ea"/>
            </a:endParaRPr>
          </a:p>
          <a:p>
            <a:endParaRPr lang="en-US" altLang="zh-CN" sz="2870" b="1" dirty="0">
              <a:solidFill>
                <a:srgbClr val="004250"/>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937234" y="478500"/>
            <a:ext cx="10097430" cy="532130"/>
          </a:xfrm>
          <a:prstGeom prst="rect">
            <a:avLst/>
          </a:prstGeom>
          <a:noFill/>
        </p:spPr>
        <p:txBody>
          <a:bodyPr wrap="square" rtlCol="0">
            <a:spAutoFit/>
          </a:bodyPr>
          <a:lstStyle/>
          <a:p>
            <a:pPr>
              <a:buFont typeface="Wingdings 2" panose="05020102010507070707" pitchFamily="18" charset="2"/>
              <a:buNone/>
              <a:defRPr/>
            </a:pPr>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第三节 完全竞争市场下的工资水平与工资结构</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1273873" y="455416"/>
            <a:ext cx="7691226"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第三节 完全竞争市场下的工资水平与工资结构</a:t>
            </a:r>
          </a:p>
        </p:txBody>
      </p:sp>
      <p:sp>
        <p:nvSpPr>
          <p:cNvPr id="3" name="文本框 2"/>
          <p:cNvSpPr txBox="1"/>
          <p:nvPr/>
        </p:nvSpPr>
        <p:spPr>
          <a:xfrm>
            <a:off x="862005" y="1042843"/>
            <a:ext cx="8102486" cy="3276600"/>
          </a:xfrm>
          <a:prstGeom prst="rect">
            <a:avLst/>
          </a:prstGeom>
          <a:noFill/>
        </p:spPr>
        <p:txBody>
          <a:bodyPr wrap="square" rtlCol="0">
            <a:spAutoFit/>
          </a:bodyPr>
          <a:lstStyle/>
          <a:p>
            <a:pPr>
              <a:lnSpc>
                <a:spcPct val="150000"/>
              </a:lnSpc>
            </a:pPr>
            <a:r>
              <a:rPr kumimoji="1" lang="zh-CN" altLang="en-US" sz="2295" dirty="0">
                <a:solidFill>
                  <a:srgbClr val="004250"/>
                </a:solidFill>
                <a:latin typeface="微软雅黑" panose="020B0503020204020204" pitchFamily="34" charset="-122"/>
                <a:sym typeface="+mn-ea"/>
              </a:rPr>
              <a:t> </a:t>
            </a:r>
            <a:r>
              <a:rPr kumimoji="1" lang="zh-CN" altLang="en-US" sz="2295" dirty="0">
                <a:solidFill>
                  <a:srgbClr val="004250"/>
                </a:solidFill>
                <a:latin typeface="微软雅黑" panose="020B0503020204020204" pitchFamily="34" charset="-122"/>
                <a:ea typeface="微软雅黑" panose="020B0503020204020204" pitchFamily="34" charset="-122"/>
                <a:sym typeface="+mn-ea"/>
              </a:rPr>
              <a:t>一</a:t>
            </a:r>
            <a:r>
              <a:rPr kumimoji="1" lang="en-US" altLang="zh-CN" sz="2295" dirty="0">
                <a:solidFill>
                  <a:srgbClr val="004250"/>
                </a:solidFill>
                <a:latin typeface="微软雅黑" panose="020B0503020204020204" pitchFamily="34" charset="-122"/>
                <a:ea typeface="微软雅黑" panose="020B0503020204020204" pitchFamily="34" charset="-122"/>
                <a:sym typeface="+mn-ea"/>
              </a:rPr>
              <a:t>. </a:t>
            </a:r>
            <a:r>
              <a:rPr kumimoji="1" lang="zh-CN" altLang="en-US" sz="2295" dirty="0">
                <a:solidFill>
                  <a:srgbClr val="004250"/>
                </a:solidFill>
                <a:latin typeface="微软雅黑" panose="020B0503020204020204" pitchFamily="34" charset="-122"/>
                <a:ea typeface="微软雅黑" panose="020B0503020204020204" pitchFamily="34" charset="-122"/>
                <a:sym typeface="+mn-ea"/>
              </a:rPr>
              <a:t>均衡价格论的一般原理及工资决定</a:t>
            </a:r>
            <a:endParaRPr kumimoji="1" lang="zh-CN" altLang="en-US" sz="2295" dirty="0">
              <a:solidFill>
                <a:srgbClr val="004250"/>
              </a:solidFill>
              <a:latin typeface="微软雅黑" panose="020B0503020204020204" pitchFamily="34" charset="-122"/>
              <a:ea typeface="微软雅黑" panose="020B0503020204020204" pitchFamily="34" charset="-122"/>
            </a:endParaRPr>
          </a:p>
          <a:p>
            <a:pPr marL="0" lvl="1">
              <a:lnSpc>
                <a:spcPct val="150000"/>
              </a:lnSpc>
              <a:buClr>
                <a:schemeClr val="bg1"/>
              </a:buClr>
              <a:buSzPct val="75000"/>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  工资作为劳动力要素的均衡价格是由劳动力的供给价格和需求价格的相互作用共同决定的。</a:t>
            </a:r>
            <a:r>
              <a:rPr kumimoji="1" lang="zh-CN" altLang="en-US" sz="2295" dirty="0">
                <a:solidFill>
                  <a:srgbClr val="004250"/>
                </a:solidFill>
                <a:latin typeface="微软雅黑" panose="020B0503020204020204" pitchFamily="34" charset="-122"/>
                <a:ea typeface="微软雅黑" panose="020B0503020204020204" pitchFamily="34" charset="-122"/>
                <a:sym typeface="+mn-ea"/>
              </a:rPr>
              <a:t>工资具有与劳动的净产品相等的趋势。所以工资决定是以劳动力价值为基础，最终取决于劳动的边际生产率和劳动力再生产费用及劳动的负效用。</a:t>
            </a:r>
            <a:endParaRPr kumimoji="1" lang="zh-CN" altLang="en-US" sz="2295" dirty="0">
              <a:solidFill>
                <a:srgbClr val="004250"/>
              </a:solidFill>
              <a:latin typeface="微软雅黑" panose="020B0503020204020204" pitchFamily="34" charset="-122"/>
              <a:ea typeface="微软雅黑" panose="020B0503020204020204" pitchFamily="34" charset="-122"/>
            </a:endParaRPr>
          </a:p>
          <a:p>
            <a:pPr marL="0" lvl="1">
              <a:lnSpc>
                <a:spcPct val="150000"/>
              </a:lnSpc>
              <a:buClr>
                <a:schemeClr val="bg1"/>
              </a:buClr>
              <a:buSzPct val="75000"/>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     劳动力这一生产要素价格决定受社会的、历史的因素影响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31908"/>
            <a:ext cx="8094589" cy="2773680"/>
          </a:xfrm>
          <a:prstGeom prst="rect">
            <a:avLst/>
          </a:prstGeom>
        </p:spPr>
        <p:txBody>
          <a:bodyPr wrap="square" lIns="120017" tIns="60008" rIns="120017" bIns="60008">
            <a:spAutoFit/>
          </a:bodyPr>
          <a:lstStyle/>
          <a:p>
            <a:pPr indent="627380" defTabSz="1072515">
              <a:lnSpc>
                <a:spcPct val="150000"/>
              </a:lnSpc>
              <a:buSzPct val="90000"/>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indent="627380" defTabSz="1072515">
              <a:lnSpc>
                <a:spcPct val="150000"/>
              </a:lnSpc>
              <a:buSzPct val="90000"/>
              <a:defRPr/>
            </a:pPr>
            <a:endParaRPr lang="zh-CN" altLang="en-US" sz="2295" b="1" dirty="0">
              <a:solidFill>
                <a:srgbClr val="004250"/>
              </a:solidFill>
              <a:latin typeface="微软雅黑" panose="020B0503020204020204" pitchFamily="34" charset="-122"/>
              <a:ea typeface="微软雅黑" panose="020B0503020204020204" pitchFamily="34" charset="-122"/>
            </a:endParaRPr>
          </a:p>
          <a:p>
            <a:pPr indent="627380" defTabSz="1072515">
              <a:lnSpc>
                <a:spcPct val="150000"/>
              </a:lnSpc>
              <a:buSzPct val="90000"/>
              <a:defRPr/>
            </a:pPr>
            <a:endParaRPr lang="en-US" altLang="zh-CN" sz="2295"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a:buSzPct val="90000"/>
              <a:defRPr/>
            </a:pPr>
            <a:endParaRPr lang="zh-CN" altLang="zh-CN" sz="2295" b="1"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56256" y="476070"/>
            <a:ext cx="10399952" cy="532130"/>
          </a:xfrm>
          <a:prstGeom prst="rect">
            <a:avLst/>
          </a:prstGeom>
          <a:noFill/>
        </p:spPr>
        <p:txBody>
          <a:bodyPr wrap="square" rtlCol="0">
            <a:spAutoFit/>
          </a:bodyPr>
          <a:lstStyle/>
          <a:p>
            <a:pPr>
              <a:buFont typeface="Wingdings 2" panose="05020102010507070707" pitchFamily="18" charset="2"/>
              <a:buNone/>
              <a:defRPr/>
            </a:pPr>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第三节 完全竞争市场下的工资水平与工资结构</a:t>
            </a:r>
          </a:p>
        </p:txBody>
      </p:sp>
      <p:sp>
        <p:nvSpPr>
          <p:cNvPr id="6" name="文本框 5"/>
          <p:cNvSpPr txBox="1"/>
          <p:nvPr/>
        </p:nvSpPr>
        <p:spPr>
          <a:xfrm>
            <a:off x="844996" y="1031908"/>
            <a:ext cx="6806137" cy="3070225"/>
          </a:xfrm>
          <a:prstGeom prst="rect">
            <a:avLst/>
          </a:prstGeom>
          <a:noFill/>
        </p:spPr>
        <p:txBody>
          <a:bodyPr wrap="square" rtlCol="0">
            <a:spAutoFit/>
          </a:bodyPr>
          <a:lstStyle/>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sym typeface="+mn-ea"/>
              </a:rPr>
              <a:t>二、工资形式的分类</a:t>
            </a:r>
            <a:r>
              <a:rPr lang="en-US" altLang="zh-CN" sz="2295" dirty="0">
                <a:solidFill>
                  <a:srgbClr val="004250"/>
                </a:solidFill>
                <a:latin typeface="微软雅黑" panose="020B0503020204020204" pitchFamily="34" charset="-122"/>
                <a:ea typeface="微软雅黑" panose="020B0503020204020204" pitchFamily="34" charset="-122"/>
                <a:sym typeface="+mn-ea"/>
              </a:rPr>
              <a:t>p15</a:t>
            </a:r>
            <a:endParaRPr lang="en-US" altLang="zh-CN" sz="2295" dirty="0">
              <a:solidFill>
                <a:srgbClr val="004250"/>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工资形式：基本工资＋福利</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（一）基本工资</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基本工资是以货币为支付手段，按照时间或产量计算的报酬，是工资构成的主要部分。</a:t>
            </a:r>
            <a:endParaRPr kumimoji="0" lang="en-US" altLang="zh-CN" sz="210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endParaRPr kumimoji="0" lang="en-US" altLang="zh-CN" sz="210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74854" y="554434"/>
            <a:ext cx="8750661"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第三节 完全竞争市场下的工资水平与工资结构</a:t>
            </a:r>
          </a:p>
        </p:txBody>
      </p:sp>
      <p:grpSp>
        <p:nvGrpSpPr>
          <p:cNvPr id="4" name="组合 15"/>
          <p:cNvGrpSpPr/>
          <p:nvPr/>
        </p:nvGrpSpPr>
        <p:grpSpPr bwMode="auto">
          <a:xfrm>
            <a:off x="1047014" y="1269115"/>
            <a:ext cx="7416666" cy="4250055"/>
            <a:chOff x="1014350" y="1429220"/>
            <a:chExt cx="7751852" cy="4442179"/>
          </a:xfrm>
        </p:grpSpPr>
        <p:grpSp>
          <p:nvGrpSpPr>
            <p:cNvPr id="5" name="组合 6"/>
            <p:cNvGrpSpPr/>
            <p:nvPr/>
          </p:nvGrpSpPr>
          <p:grpSpPr bwMode="auto">
            <a:xfrm>
              <a:off x="1085789" y="2857833"/>
              <a:ext cx="7680413" cy="1818293"/>
              <a:chOff x="1512106" y="1857701"/>
              <a:chExt cx="7680413" cy="1818293"/>
            </a:xfrm>
          </p:grpSpPr>
          <p:sp>
            <p:nvSpPr>
              <p:cNvPr id="19" name="矩形 10"/>
              <p:cNvSpPr>
                <a:spLocks noChangeArrowheads="1"/>
              </p:cNvSpPr>
              <p:nvPr/>
            </p:nvSpPr>
            <p:spPr bwMode="auto">
              <a:xfrm>
                <a:off x="1512106" y="1857701"/>
                <a:ext cx="323885" cy="773217"/>
              </a:xfrm>
              <a:prstGeom prst="rect">
                <a:avLst/>
              </a:prstGeom>
              <a:noFill/>
              <a:ln w="9525">
                <a:noFill/>
                <a:miter lim="800000"/>
              </a:ln>
            </p:spPr>
            <p:txBody>
              <a:bodyPr wrap="none">
                <a:spAutoFit/>
              </a:bodyPr>
              <a:lstStyle/>
              <a:p>
                <a:endParaRPr lang="en-US" altLang="zh-CN" sz="2105" dirty="0">
                  <a:solidFill>
                    <a:srgbClr val="004250"/>
                  </a:solidFill>
                  <a:latin typeface="微软雅黑" panose="020B0503020204020204" pitchFamily="34" charset="-122"/>
                  <a:ea typeface="微软雅黑" panose="020B0503020204020204" pitchFamily="34" charset="-122"/>
                </a:endParaRPr>
              </a:p>
              <a:p>
                <a:endParaRPr lang="en-US" altLang="zh-CN" sz="2105" dirty="0">
                  <a:solidFill>
                    <a:srgbClr val="004250"/>
                  </a:solidFill>
                  <a:latin typeface="微软雅黑" panose="020B0503020204020204" pitchFamily="34" charset="-122"/>
                  <a:ea typeface="微软雅黑" panose="020B0503020204020204" pitchFamily="34" charset="-122"/>
                </a:endParaRPr>
              </a:p>
            </p:txBody>
          </p:sp>
          <p:sp>
            <p:nvSpPr>
              <p:cNvPr id="20" name="矩形 11"/>
              <p:cNvSpPr>
                <a:spLocks noChangeArrowheads="1"/>
              </p:cNvSpPr>
              <p:nvPr/>
            </p:nvSpPr>
            <p:spPr bwMode="auto">
              <a:xfrm>
                <a:off x="2440809" y="2572008"/>
                <a:ext cx="6751710" cy="603972"/>
              </a:xfrm>
              <a:prstGeom prst="rect">
                <a:avLst/>
              </a:prstGeom>
              <a:noFill/>
              <a:ln w="9525">
                <a:noFill/>
                <a:miter lim="800000"/>
              </a:ln>
            </p:spPr>
            <p:txBody>
              <a:bodyPr>
                <a:spAutoFit/>
              </a:bodyPr>
              <a:lstStyle/>
              <a:p>
                <a:pPr marL="342900" indent="-342900">
                  <a:lnSpc>
                    <a:spcPct val="150000"/>
                  </a:lnSpc>
                  <a:spcBef>
                    <a:spcPct val="20000"/>
                  </a:spcBef>
                  <a:buClr>
                    <a:srgbClr val="DDBF4F"/>
                  </a:buClr>
                  <a:buSzPct val="80000"/>
                </a:pPr>
                <a:endParaRPr lang="en-US" altLang="zh-CN" sz="2105" dirty="0">
                  <a:solidFill>
                    <a:srgbClr val="004250"/>
                  </a:solidFill>
                  <a:latin typeface="微软雅黑" panose="020B0503020204020204" pitchFamily="34" charset="-122"/>
                  <a:ea typeface="微软雅黑" panose="020B0503020204020204" pitchFamily="34" charset="-122"/>
                </a:endParaRPr>
              </a:p>
            </p:txBody>
          </p:sp>
          <p:sp>
            <p:nvSpPr>
              <p:cNvPr id="21" name="矩形 12"/>
              <p:cNvSpPr>
                <a:spLocks noChangeArrowheads="1"/>
              </p:cNvSpPr>
              <p:nvPr/>
            </p:nvSpPr>
            <p:spPr bwMode="auto">
              <a:xfrm>
                <a:off x="2369370" y="3072022"/>
                <a:ext cx="323885" cy="603972"/>
              </a:xfrm>
              <a:prstGeom prst="rect">
                <a:avLst/>
              </a:prstGeom>
              <a:noFill/>
              <a:ln w="9525">
                <a:noFill/>
                <a:miter lim="800000"/>
              </a:ln>
            </p:spPr>
            <p:txBody>
              <a:bodyPr wrap="none">
                <a:spAutoFit/>
              </a:bodyPr>
              <a:lstStyle/>
              <a:p>
                <a:pPr marL="342900" indent="-342900">
                  <a:lnSpc>
                    <a:spcPct val="150000"/>
                  </a:lnSpc>
                  <a:spcBef>
                    <a:spcPct val="20000"/>
                  </a:spcBef>
                  <a:buClr>
                    <a:srgbClr val="DDBF4F"/>
                  </a:buClr>
                  <a:buSzPct val="80000"/>
                </a:pPr>
                <a:endParaRPr lang="en-US" altLang="zh-CN" sz="2105" dirty="0">
                  <a:solidFill>
                    <a:srgbClr val="004250"/>
                  </a:solidFill>
                  <a:latin typeface="微软雅黑" panose="020B0503020204020204" pitchFamily="34" charset="-122"/>
                  <a:ea typeface="微软雅黑" panose="020B0503020204020204" pitchFamily="34" charset="-122"/>
                </a:endParaRPr>
              </a:p>
            </p:txBody>
          </p:sp>
        </p:grpSp>
        <p:sp>
          <p:nvSpPr>
            <p:cNvPr id="14" name="矩形 14"/>
            <p:cNvSpPr>
              <a:spLocks noChangeArrowheads="1"/>
            </p:cNvSpPr>
            <p:nvPr/>
          </p:nvSpPr>
          <p:spPr bwMode="auto">
            <a:xfrm>
              <a:off x="1014350" y="1429220"/>
              <a:ext cx="6929454" cy="4442179"/>
            </a:xfrm>
            <a:prstGeom prst="rect">
              <a:avLst/>
            </a:prstGeom>
            <a:noFill/>
            <a:ln w="9525">
              <a:noFill/>
              <a:miter lim="800000"/>
            </a:ln>
          </p:spPr>
          <p:txBody>
            <a:bodyPr>
              <a:spAutoFit/>
            </a:bodyPr>
            <a:lstStyle/>
            <a:p>
              <a:pPr eaLnBrk="1" latinLnBrk="0" hangingPunct="1">
                <a:lnSpc>
                  <a:spcPct val="150000"/>
                </a:lnSpc>
              </a:pPr>
              <a:r>
                <a:rPr lang="en-US" altLang="zh-CN" sz="2295" dirty="0">
                  <a:solidFill>
                    <a:schemeClr val="tx1"/>
                  </a:solidFill>
                  <a:latin typeface="微软雅黑" panose="020B0503020204020204" pitchFamily="34" charset="-122"/>
                  <a:ea typeface="微软雅黑" panose="020B0503020204020204" pitchFamily="34" charset="-122"/>
                </a:rPr>
                <a:t>1</a:t>
              </a:r>
              <a:r>
                <a:rPr lang="zh-CN" altLang="en-US" sz="2295" dirty="0">
                  <a:solidFill>
                    <a:schemeClr val="tx1"/>
                  </a:solidFill>
                  <a:latin typeface="微软雅黑" panose="020B0503020204020204" pitchFamily="34" charset="-122"/>
                  <a:ea typeface="微软雅黑" panose="020B0503020204020204" pitchFamily="34" charset="-122"/>
                </a:rPr>
                <a:t>、工资率</a:t>
              </a:r>
            </a:p>
            <a:p>
              <a:pPr eaLnBrk="1" latinLnBrk="0"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rPr>
                <a:t>工资率</a:t>
              </a:r>
              <a:r>
                <a:rPr lang="en-US" altLang="zh-CN" sz="2295" dirty="0">
                  <a:solidFill>
                    <a:schemeClr val="tx1"/>
                  </a:solidFill>
                  <a:latin typeface="微软雅黑" panose="020B0503020204020204" pitchFamily="34" charset="-122"/>
                  <a:ea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单位时间的劳动价格。</a:t>
              </a:r>
            </a:p>
            <a:p>
              <a:pPr eaLnBrk="1" latinLnBrk="0" hangingPunct="1">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rPr>
                <a:t> </a:t>
              </a:r>
              <a:r>
                <a:rPr lang="en-US" altLang="zh-CN" sz="2295" dirty="0">
                  <a:solidFill>
                    <a:schemeClr val="tx1"/>
                  </a:solidFill>
                  <a:latin typeface="微软雅黑" panose="020B0503020204020204" pitchFamily="34" charset="-122"/>
                  <a:ea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rPr>
                <a:t>、货币工资与实际工资</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    货币工资</a:t>
              </a:r>
              <a:r>
                <a:rPr lang="en-US" altLang="zh-CN" sz="2295" dirty="0">
                  <a:solidFill>
                    <a:schemeClr val="tx1"/>
                  </a:solidFill>
                  <a:latin typeface="微软雅黑" panose="020B0503020204020204" pitchFamily="34" charset="-122"/>
                  <a:ea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工人单位时间的货币所得</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    实际工资</a:t>
              </a:r>
              <a:r>
                <a:rPr lang="en-US" altLang="zh-CN" sz="2295" dirty="0">
                  <a:solidFill>
                    <a:schemeClr val="tx1"/>
                  </a:solidFill>
                  <a:latin typeface="微软雅黑" panose="020B0503020204020204" pitchFamily="34" charset="-122"/>
                  <a:ea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经价格指数修正过的货币工资</a:t>
              </a:r>
              <a:endParaRPr lang="en-US" altLang="zh-CN"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    实际工资＝货币工资</a:t>
              </a:r>
              <a:r>
                <a:rPr lang="en-US" altLang="zh-CN" sz="2295" dirty="0">
                  <a:solidFill>
                    <a:schemeClr val="tx1"/>
                  </a:solidFill>
                  <a:latin typeface="微软雅黑" panose="020B0503020204020204" pitchFamily="34" charset="-122"/>
                  <a:ea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价格指数</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endParaRPr lang="en-US" altLang="zh-CN" sz="2105" dirty="0">
                <a:solidFill>
                  <a:srgbClr val="004250"/>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endParaRPr lang="en-US" altLang="zh-CN" sz="2105" dirty="0">
                <a:solidFill>
                  <a:srgbClr val="004250"/>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47426" y="1042843"/>
            <a:ext cx="8407438" cy="4900295"/>
          </a:xfrm>
          <a:prstGeom prst="rect">
            <a:avLst/>
          </a:prstGeom>
          <a:noFill/>
          <a:ln w="9525" algn="ctr">
            <a:noFill/>
            <a:miter lim="800000"/>
          </a:ln>
        </p:spPr>
        <p:txBody>
          <a:bodyPr wrap="square" lIns="118127" tIns="61426" rIns="118127" bIns="61426">
            <a:spAutoFit/>
          </a:bodyPr>
          <a:lstStyle/>
          <a:p>
            <a:pPr>
              <a:lnSpc>
                <a:spcPct val="150000"/>
              </a:lnSpc>
              <a:buFont typeface="Arial" panose="020B0604020202020204" pitchFamily="34" charset="0"/>
              <a:buNone/>
            </a:pPr>
            <a:r>
              <a:rPr lang="en-US" altLang="zh-CN" sz="2295" dirty="0">
                <a:solidFill>
                  <a:schemeClr val="tx1"/>
                </a:solidFill>
                <a:latin typeface="微软雅黑" panose="020B0503020204020204" pitchFamily="34" charset="-122"/>
                <a:ea typeface="微软雅黑" panose="020B0503020204020204" pitchFamily="34" charset="-122"/>
                <a:sym typeface="+mn-ea"/>
              </a:rPr>
              <a:t>3</a:t>
            </a:r>
            <a:r>
              <a:rPr lang="zh-CN" altLang="en-US" sz="2295" dirty="0">
                <a:solidFill>
                  <a:schemeClr val="tx1"/>
                </a:solidFill>
                <a:latin typeface="微软雅黑" panose="020B0503020204020204" pitchFamily="34" charset="-122"/>
                <a:ea typeface="微软雅黑" panose="020B0503020204020204" pitchFamily="34" charset="-122"/>
                <a:sym typeface="+mn-ea"/>
              </a:rPr>
              <a:t>、计时工资和计件工资</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      计时工资和计件工资是应用最普遍的基本工资支付方式。</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sym typeface="+mn-ea"/>
              </a:rPr>
              <a:t>①计时工资</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依据工作的工资标准与工作时间长度支付工资的形式。</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货币工资＝工资标准</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实际工作时间</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sym typeface="+mn-ea"/>
              </a:rPr>
              <a:t>②计件工资</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依据工人合格产品数量和计件工资率计算工资报酬的工资支付形式。</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sym typeface="+mn-ea"/>
              </a:rPr>
              <a:t>货币工资</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计件工资率（计件单价）</a:t>
            </a:r>
            <a:r>
              <a:rPr lang="en-US" altLang="zh-CN" sz="2295" dirty="0">
                <a:solidFill>
                  <a:schemeClr val="tx1"/>
                </a:solidFill>
                <a:latin typeface="微软雅黑" panose="020B0503020204020204" pitchFamily="34" charset="-122"/>
                <a:ea typeface="微软雅黑" panose="020B0503020204020204" pitchFamily="34" charset="-122"/>
                <a:sym typeface="+mn-ea"/>
              </a:rPr>
              <a:t>×</a:t>
            </a:r>
            <a:r>
              <a:rPr lang="zh-CN" altLang="en-US" sz="2295" dirty="0">
                <a:solidFill>
                  <a:schemeClr val="tx1"/>
                </a:solidFill>
                <a:latin typeface="微软雅黑" panose="020B0503020204020204" pitchFamily="34" charset="-122"/>
                <a:ea typeface="微软雅黑" panose="020B0503020204020204" pitchFamily="34" charset="-122"/>
                <a:sym typeface="+mn-ea"/>
              </a:rPr>
              <a:t>合格产品数量计件工资是计时工资的转化形式</a:t>
            </a:r>
            <a:endParaRPr lang="zh-CN" altLang="en-US" sz="2295" dirty="0">
              <a:solidFill>
                <a:schemeClr val="tx1"/>
              </a:solidFill>
              <a:latin typeface="微软雅黑" panose="020B0503020204020204" pitchFamily="34" charset="-122"/>
              <a:ea typeface="微软雅黑" panose="020B0503020204020204" pitchFamily="34" charset="-122"/>
              <a:cs typeface="仿宋_GB2312" pitchFamily="49" charset="-122"/>
              <a:sym typeface="+mn-ea"/>
            </a:endParaRPr>
          </a:p>
        </p:txBody>
      </p:sp>
      <p:sp>
        <p:nvSpPr>
          <p:cNvPr id="3" name="TextBox 2"/>
          <p:cNvSpPr txBox="1"/>
          <p:nvPr/>
        </p:nvSpPr>
        <p:spPr>
          <a:xfrm>
            <a:off x="1273873" y="455416"/>
            <a:ext cx="7717348"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第三节 完全竞争市场下的工资水平与工资结构</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13.360buyimg.com/popWaterMark/jfs/t775/143/206975798/220626/78703536/5492f82dN8c014492.jpg"/>
          <p:cNvPicPr>
            <a:picLocks noChangeAspect="1" noChangeArrowheads="1"/>
          </p:cNvPicPr>
          <p:nvPr/>
        </p:nvPicPr>
        <p:blipFill>
          <a:blip r:embed="rId2" cstate="print"/>
          <a:srcRect/>
          <a:stretch>
            <a:fillRect/>
          </a:stretch>
        </p:blipFill>
        <p:spPr bwMode="auto">
          <a:xfrm>
            <a:off x="1657350" y="1221105"/>
            <a:ext cx="3595370" cy="5269865"/>
          </a:xfrm>
          <a:prstGeom prst="rect">
            <a:avLst/>
          </a:prstGeom>
          <a:noFill/>
        </p:spPr>
      </p:pic>
      <p:sp>
        <p:nvSpPr>
          <p:cNvPr id="5" name="矩形 4"/>
          <p:cNvSpPr>
            <a:spLocks noChangeArrowheads="1"/>
          </p:cNvSpPr>
          <p:nvPr/>
        </p:nvSpPr>
        <p:spPr bwMode="auto">
          <a:xfrm>
            <a:off x="1274141" y="455228"/>
            <a:ext cx="3155950" cy="560070"/>
          </a:xfrm>
          <a:prstGeom prst="rect">
            <a:avLst/>
          </a:prstGeom>
          <a:noFill/>
          <a:ln w="9525">
            <a:noFill/>
            <a:miter lim="800000"/>
          </a:ln>
        </p:spPr>
        <p:txBody>
          <a:bodyPr wrap="none" lIns="120017" tIns="60008" rIns="120017" bIns="60008">
            <a:spAutoFit/>
          </a:bodyPr>
          <a:lstStyle/>
          <a:p>
            <a:r>
              <a:rPr lang="zh-CN" altLang="en-US" sz="2870" b="1" dirty="0">
                <a:solidFill>
                  <a:srgbClr val="004250"/>
                </a:solidFill>
                <a:latin typeface="微软雅黑" panose="020B0503020204020204" pitchFamily="34" charset="-122"/>
                <a:ea typeface="微软雅黑" panose="020B0503020204020204" pitchFamily="34" charset="-122"/>
              </a:rPr>
              <a:t>基础知识考试分析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46211" y="1042843"/>
            <a:ext cx="6773333" cy="2245360"/>
          </a:xfrm>
          <a:prstGeom prst="rect">
            <a:avLst/>
          </a:prstGeom>
          <a:ln algn="ctr">
            <a:miter lim="800000"/>
          </a:ln>
        </p:spPr>
        <p:txBody>
          <a:bodyPr vert="horz" wrap="square" lIns="118127" tIns="61426" rIns="118127" bIns="61426" rtlCol="0">
            <a:spAutoFit/>
          </a:bodyPr>
          <a:lstStyle/>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defTabSz="1563370" fontAlgn="auto">
              <a:lnSpc>
                <a:spcPct val="150000"/>
              </a:lnSpc>
              <a:spcAft>
                <a:spcPts val="0"/>
              </a:spcAft>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36817" y="455416"/>
            <a:ext cx="8241598"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第三节 完全竞争市场下的工资水平与工资结构</a:t>
            </a:r>
          </a:p>
        </p:txBody>
      </p:sp>
      <p:sp>
        <p:nvSpPr>
          <p:cNvPr id="16" name="矩形 6"/>
          <p:cNvSpPr>
            <a:spLocks noChangeArrowheads="1"/>
          </p:cNvSpPr>
          <p:nvPr/>
        </p:nvSpPr>
        <p:spPr bwMode="auto">
          <a:xfrm>
            <a:off x="843280" y="1042670"/>
            <a:ext cx="7632700" cy="2745740"/>
          </a:xfrm>
          <a:prstGeom prst="rect">
            <a:avLst/>
          </a:prstGeom>
          <a:noFill/>
          <a:ln w="9525">
            <a:noFill/>
            <a:miter lim="800000"/>
          </a:ln>
        </p:spPr>
        <p:txBody>
          <a:bodyPr wrap="square">
            <a:spAutoFit/>
          </a:bodyPr>
          <a:lstStyle/>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rPr>
              <a:t>二、工资形式的分类</a:t>
            </a:r>
            <a:endParaRPr lang="en-US" altLang="zh-CN" sz="2295" dirty="0">
              <a:solidFill>
                <a:srgbClr val="004250"/>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（二）福利</a:t>
            </a:r>
          </a:p>
          <a:p>
            <a:pPr>
              <a:lnSpc>
                <a:spcPct val="150000"/>
              </a:lnSpc>
              <a:buSzPct val="70000"/>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rPr>
              <a:t> 福利是工资的转换形式和劳动力价格的重要构成部分。</a:t>
            </a:r>
          </a:p>
          <a:p>
            <a:pPr>
              <a:lnSpc>
                <a:spcPct val="150000"/>
              </a:lnSpc>
              <a:buSzPct val="70000"/>
            </a:pPr>
            <a:r>
              <a:rPr lang="zh-CN" altLang="en-US" sz="2295" dirty="0">
                <a:solidFill>
                  <a:schemeClr val="tx1"/>
                </a:solidFill>
                <a:latin typeface="微软雅黑" panose="020B0503020204020204" pitchFamily="34" charset="-122"/>
                <a:ea typeface="微软雅黑" panose="020B0503020204020204" pitchFamily="34" charset="-122"/>
              </a:rPr>
              <a:t>   福利和基本工资之和构成立了劳动报酬。</a:t>
            </a:r>
          </a:p>
          <a:p>
            <a:pPr>
              <a:lnSpc>
                <a:spcPct val="150000"/>
              </a:lnSpc>
              <a:buFont typeface="Wingdings" panose="05000000000000000000" pitchFamily="2" charset="2"/>
              <a:buChar char="u"/>
            </a:pPr>
            <a:endParaRPr lang="zh-CN" altLang="en-US" sz="2295" dirty="0">
              <a:solidFill>
                <a:schemeClr val="tx1"/>
              </a:solidFill>
              <a:latin typeface="微软雅黑" panose="020B0503020204020204" pitchFamily="34" charset="-122"/>
              <a:ea typeface="微软雅黑" panose="020B0503020204020204" pitchFamily="34" charset="-122"/>
            </a:endParaRPr>
          </a:p>
        </p:txBody>
      </p:sp>
      <p:grpSp>
        <p:nvGrpSpPr>
          <p:cNvPr id="17" name="组合 24"/>
          <p:cNvGrpSpPr/>
          <p:nvPr/>
        </p:nvGrpSpPr>
        <p:grpSpPr bwMode="auto">
          <a:xfrm>
            <a:off x="820915" y="3204021"/>
            <a:ext cx="7381778" cy="3224129"/>
            <a:chOff x="900376" y="1772805"/>
            <a:chExt cx="7715654" cy="3370667"/>
          </a:xfrm>
        </p:grpSpPr>
        <p:grpSp>
          <p:nvGrpSpPr>
            <p:cNvPr id="18" name="组合 6"/>
            <p:cNvGrpSpPr/>
            <p:nvPr/>
          </p:nvGrpSpPr>
          <p:grpSpPr bwMode="auto">
            <a:xfrm>
              <a:off x="900376" y="1772805"/>
              <a:ext cx="7715654" cy="3370667"/>
              <a:chOff x="-876500" y="2096958"/>
              <a:chExt cx="7715654" cy="3370667"/>
            </a:xfrm>
          </p:grpSpPr>
          <p:sp>
            <p:nvSpPr>
              <p:cNvPr id="19" name="矩形 11"/>
              <p:cNvSpPr>
                <a:spLocks noChangeArrowheads="1"/>
              </p:cNvSpPr>
              <p:nvPr/>
            </p:nvSpPr>
            <p:spPr bwMode="auto">
              <a:xfrm>
                <a:off x="-876500" y="2597090"/>
                <a:ext cx="7715654" cy="2870535"/>
              </a:xfrm>
              <a:prstGeom prst="rect">
                <a:avLst/>
              </a:prstGeom>
              <a:noFill/>
              <a:ln w="9525">
                <a:noFill/>
                <a:miter lim="800000"/>
              </a:ln>
            </p:spPr>
            <p:txBody>
              <a:bodyPr wrap="square">
                <a:spAutoFit/>
              </a:bodyPr>
              <a:lstStyle/>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rPr>
                  <a:t>1</a:t>
                </a:r>
                <a:r>
                  <a:rPr lang="zh-CN" altLang="en-US" sz="2295" dirty="0">
                    <a:solidFill>
                      <a:schemeClr val="tx1"/>
                    </a:solidFill>
                    <a:latin typeface="微软雅黑" panose="020B0503020204020204" pitchFamily="34" charset="-122"/>
                    <a:ea typeface="微软雅黑" panose="020B0503020204020204" pitchFamily="34" charset="-122"/>
                  </a:rPr>
                  <a:t>、福利支付以劳动为基础，不与个人劳动量直接相关</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rPr>
                  <a:t>、法定性</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rPr>
                  <a:t>3</a:t>
                </a:r>
                <a:r>
                  <a:rPr lang="zh-CN" altLang="en-US" sz="2295" dirty="0">
                    <a:solidFill>
                      <a:schemeClr val="tx1"/>
                    </a:solidFill>
                    <a:latin typeface="微软雅黑" panose="020B0503020204020204" pitchFamily="34" charset="-122"/>
                    <a:ea typeface="微软雅黑" panose="020B0503020204020204" pitchFamily="34" charset="-122"/>
                  </a:rPr>
                  <a:t>、自定和灵活性</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pPr>
                <a:endParaRPr lang="zh-CN" altLang="en-US" sz="2295" dirty="0">
                  <a:solidFill>
                    <a:srgbClr val="004250"/>
                  </a:solidFill>
                  <a:latin typeface="微软雅黑" panose="020B0503020204020204" pitchFamily="34" charset="-122"/>
                </a:endParaRPr>
              </a:p>
              <a:p>
                <a:pPr>
                  <a:lnSpc>
                    <a:spcPct val="150000"/>
                  </a:lnSpc>
                  <a:buSzPct val="75000"/>
                </a:pPr>
                <a:endParaRPr lang="zh-CN" altLang="en-US" sz="2295" dirty="0">
                  <a:solidFill>
                    <a:srgbClr val="004250"/>
                  </a:solidFill>
                  <a:latin typeface="微软雅黑" panose="020B0503020204020204" pitchFamily="34" charset="-122"/>
                </a:endParaRPr>
              </a:p>
            </p:txBody>
          </p:sp>
          <p:sp>
            <p:nvSpPr>
              <p:cNvPr id="20" name="矩形 12"/>
              <p:cNvSpPr>
                <a:spLocks noChangeArrowheads="1"/>
              </p:cNvSpPr>
              <p:nvPr/>
            </p:nvSpPr>
            <p:spPr bwMode="auto">
              <a:xfrm>
                <a:off x="-876500" y="2096958"/>
                <a:ext cx="2643600" cy="539055"/>
              </a:xfrm>
              <a:prstGeom prst="rect">
                <a:avLst/>
              </a:prstGeom>
              <a:noFill/>
              <a:ln w="9525">
                <a:noFill/>
                <a:miter lim="800000"/>
              </a:ln>
            </p:spPr>
            <p:txBody>
              <a:bodyPr wrap="none">
                <a:spAutoFit/>
              </a:bodyPr>
              <a:lstStyle/>
              <a:p>
                <a:pPr>
                  <a:lnSpc>
                    <a:spcPct val="120000"/>
                  </a:lnSpc>
                  <a:buSzPct val="75000"/>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rPr>
                  <a:t> 福利特征如下：</a:t>
                </a:r>
              </a:p>
            </p:txBody>
          </p:sp>
        </p:grpSp>
        <p:sp>
          <p:nvSpPr>
            <p:cNvPr id="21" name="矩形 16"/>
            <p:cNvSpPr>
              <a:spLocks noChangeArrowheads="1"/>
            </p:cNvSpPr>
            <p:nvPr/>
          </p:nvSpPr>
          <p:spPr bwMode="auto">
            <a:xfrm>
              <a:off x="1095674" y="3571875"/>
              <a:ext cx="323896" cy="539055"/>
            </a:xfrm>
            <a:prstGeom prst="rect">
              <a:avLst/>
            </a:prstGeom>
            <a:noFill/>
            <a:ln w="9525">
              <a:noFill/>
              <a:miter lim="800000"/>
            </a:ln>
          </p:spPr>
          <p:txBody>
            <a:bodyPr wrap="none">
              <a:spAutoFit/>
            </a:bodyPr>
            <a:lstStyle/>
            <a:p>
              <a:pPr>
                <a:lnSpc>
                  <a:spcPct val="120000"/>
                </a:lnSpc>
                <a:buSzPct val="75000"/>
              </a:pPr>
              <a:endParaRPr lang="zh-CN" altLang="en-US" sz="2295" dirty="0">
                <a:solidFill>
                  <a:srgbClr val="004250"/>
                </a:solidFill>
                <a:latin typeface="微软雅黑" panose="020B0503020204020204" pitchFamily="34" charset="-122"/>
              </a:endParaRPr>
            </a:p>
          </p:txBody>
        </p:sp>
        <p:sp>
          <p:nvSpPr>
            <p:cNvPr id="22" name="矩形 17"/>
            <p:cNvSpPr>
              <a:spLocks noChangeArrowheads="1"/>
            </p:cNvSpPr>
            <p:nvPr/>
          </p:nvSpPr>
          <p:spPr bwMode="auto">
            <a:xfrm>
              <a:off x="1123064" y="4357694"/>
              <a:ext cx="323896" cy="539055"/>
            </a:xfrm>
            <a:prstGeom prst="rect">
              <a:avLst/>
            </a:prstGeom>
            <a:noFill/>
            <a:ln w="9525">
              <a:noFill/>
              <a:miter lim="800000"/>
            </a:ln>
          </p:spPr>
          <p:txBody>
            <a:bodyPr wrap="none">
              <a:spAutoFit/>
            </a:bodyPr>
            <a:lstStyle/>
            <a:p>
              <a:pPr>
                <a:lnSpc>
                  <a:spcPct val="120000"/>
                </a:lnSpc>
                <a:buSzPct val="75000"/>
              </a:pPr>
              <a:endParaRPr lang="zh-CN" altLang="en-US" sz="2295" dirty="0">
                <a:solidFill>
                  <a:srgbClr val="004250"/>
                </a:solidFill>
                <a:latin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Bottom)">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1024" y="1042843"/>
            <a:ext cx="9041033" cy="4366260"/>
          </a:xfrm>
          <a:prstGeom prst="rect">
            <a:avLst/>
          </a:prstGeom>
          <a:noFill/>
        </p:spPr>
        <p:txBody>
          <a:bodyPr wrap="square" lIns="120017" tIns="60008" rIns="120017" bIns="60008" rtlCol="0">
            <a:spAutoFit/>
          </a:bodyPr>
          <a:lstStyle/>
          <a:p>
            <a:pPr>
              <a:lnSpc>
                <a:spcPct val="150000"/>
              </a:lnSpc>
              <a:buSzPct val="70000"/>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福利支付方式</a:t>
            </a:r>
            <a:r>
              <a:rPr lang="en-US" altLang="zh-CN" sz="2295" dirty="0">
                <a:solidFill>
                  <a:schemeClr val="tx1"/>
                </a:solidFill>
                <a:latin typeface="微软雅黑" panose="020B0503020204020204" pitchFamily="34" charset="-122"/>
                <a:ea typeface="微软雅黑" panose="020B0503020204020204" pitchFamily="34" charset="-122"/>
                <a:sym typeface="+mn-ea"/>
              </a:rPr>
              <a:t>:</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sym typeface="+mn-ea"/>
              </a:rPr>
              <a:t>   分为两类：实物支付、延期支付</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spcBef>
                <a:spcPct val="0"/>
              </a:spcBef>
            </a:pPr>
            <a:r>
              <a:rPr lang="zh-CN" altLang="en-US" sz="2295" dirty="0">
                <a:solidFill>
                  <a:schemeClr val="tx1"/>
                </a:solidFill>
                <a:latin typeface="微软雅黑" panose="020B0503020204020204" pitchFamily="34" charset="-122"/>
                <a:ea typeface="微软雅黑" panose="020B0503020204020204" pitchFamily="34" charset="-122"/>
                <a:sym typeface="+mn-ea"/>
              </a:rPr>
              <a:t>实物支付普遍存在的福利支付方式原因在于：</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spcBef>
                <a:spcPct val="0"/>
              </a:spcBef>
            </a:pPr>
            <a:r>
              <a:rPr lang="en-US" altLang="zh-CN" sz="2295" dirty="0">
                <a:solidFill>
                  <a:schemeClr val="tx1"/>
                </a:solidFill>
                <a:latin typeface="微软雅黑" panose="020B0503020204020204" pitchFamily="34" charset="-122"/>
                <a:ea typeface="微软雅黑" panose="020B0503020204020204" pitchFamily="34" charset="-122"/>
                <a:sym typeface="+mn-ea"/>
              </a:rPr>
              <a:t>1</a:t>
            </a:r>
            <a:r>
              <a:rPr lang="zh-CN" altLang="en-US" sz="2295" dirty="0">
                <a:solidFill>
                  <a:schemeClr val="tx1"/>
                </a:solidFill>
                <a:latin typeface="微软雅黑" panose="020B0503020204020204" pitchFamily="34" charset="-122"/>
                <a:ea typeface="微软雅黑" panose="020B0503020204020204" pitchFamily="34" charset="-122"/>
                <a:sym typeface="+mn-ea"/>
              </a:rPr>
              <a:t>．可以降低企业按基本工资支付的法定保险金，从而降低人工成本。</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spcBef>
                <a:spcPct val="0"/>
              </a:spcBef>
            </a:pPr>
            <a:r>
              <a:rPr lang="en-US" altLang="zh-CN" sz="2295" dirty="0">
                <a:solidFill>
                  <a:schemeClr val="tx1"/>
                </a:solidFill>
                <a:latin typeface="微软雅黑" panose="020B0503020204020204" pitchFamily="34" charset="-122"/>
                <a:ea typeface="微软雅黑" panose="020B0503020204020204" pitchFamily="34" charset="-122"/>
                <a:sym typeface="+mn-ea"/>
              </a:rPr>
              <a:t>2</a:t>
            </a:r>
            <a:r>
              <a:rPr lang="zh-CN" altLang="en-US" sz="2295" dirty="0">
                <a:solidFill>
                  <a:schemeClr val="tx1"/>
                </a:solidFill>
                <a:latin typeface="微软雅黑" panose="020B0503020204020204" pitchFamily="34" charset="-122"/>
                <a:ea typeface="微软雅黑" panose="020B0503020204020204" pitchFamily="34" charset="-122"/>
                <a:sym typeface="+mn-ea"/>
              </a:rPr>
              <a:t>．变相地提高了个人所得税的纳税起点。</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spcBef>
                <a:spcPct val="0"/>
              </a:spcBef>
            </a:pPr>
            <a:r>
              <a:rPr lang="en-US" altLang="zh-CN" sz="2295" dirty="0">
                <a:solidFill>
                  <a:schemeClr val="tx1"/>
                </a:solidFill>
                <a:latin typeface="微软雅黑" panose="020B0503020204020204" pitchFamily="34" charset="-122"/>
                <a:ea typeface="微软雅黑" panose="020B0503020204020204" pitchFamily="34" charset="-122"/>
                <a:sym typeface="+mn-ea"/>
              </a:rPr>
              <a:t>3</a:t>
            </a:r>
            <a:r>
              <a:rPr lang="zh-CN" altLang="en-US" sz="2295" dirty="0">
                <a:solidFill>
                  <a:schemeClr val="tx1"/>
                </a:solidFill>
                <a:latin typeface="微软雅黑" panose="020B0503020204020204" pitchFamily="34" charset="-122"/>
                <a:ea typeface="微软雅黑" panose="020B0503020204020204" pitchFamily="34" charset="-122"/>
                <a:sym typeface="+mn-ea"/>
              </a:rPr>
              <a:t>．从社会的角度看，实物支付可以增加就业，改善居民的生活质量。        </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spcBef>
                <a:spcPct val="0"/>
              </a:spcBef>
            </a:pPr>
            <a:r>
              <a:rPr lang="zh-CN" altLang="en-US" sz="2295" dirty="0">
                <a:solidFill>
                  <a:schemeClr val="tx1"/>
                </a:solidFill>
                <a:latin typeface="微软雅黑" panose="020B0503020204020204" pitchFamily="34" charset="-122"/>
                <a:ea typeface="微软雅黑" panose="020B0503020204020204" pitchFamily="34" charset="-122"/>
                <a:sym typeface="+mn-ea"/>
              </a:rPr>
              <a:t>　　延期支付特点：稳步外部条件（社会统筹）、形式灵活多样、增强凝聚力、实现养老资金积累。</a:t>
            </a:r>
          </a:p>
        </p:txBody>
      </p:sp>
      <p:sp>
        <p:nvSpPr>
          <p:cNvPr id="4" name="TextBox 3"/>
          <p:cNvSpPr txBox="1"/>
          <p:nvPr/>
        </p:nvSpPr>
        <p:spPr>
          <a:xfrm>
            <a:off x="1273873" y="455416"/>
            <a:ext cx="8141364"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第三节 完全竞争市场下的工资水平与工资结构</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386488" cy="4366260"/>
          </a:xfrm>
          <a:prstGeom prst="rect">
            <a:avLst/>
          </a:prstGeom>
          <a:noFill/>
        </p:spPr>
        <p:txBody>
          <a:bodyPr wrap="square" lIns="120017" tIns="60008" rIns="120017" bIns="60008" rtlCol="0">
            <a:spAutoFit/>
          </a:bodyPr>
          <a:lstStyle/>
          <a:p>
            <a:pPr>
              <a:lnSpc>
                <a:spcPct val="150000"/>
              </a:lnSpc>
              <a:buClr>
                <a:schemeClr val="accent1"/>
              </a:buClr>
              <a:buSzPct val="80000"/>
              <a:buFont typeface="Wingdings" panose="05000000000000000000" pitchFamily="2" charset="2"/>
              <a:buNone/>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下列哪些工资的说法正确的是（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．工资的决定是以劳动力价值为基础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．工资就是劳动力作为生产要素的均衡价格。</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．工资是劳动力的需求价格与供给价格相一致的价格</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．工资形式的关键，是以何种方式准确反映和计量劳动者实际提供的劳动数量</a:t>
            </a:r>
          </a:p>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en-US" altLang="zh-CN"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ABCD</a:t>
            </a:r>
          </a:p>
        </p:txBody>
      </p:sp>
      <p:sp>
        <p:nvSpPr>
          <p:cNvPr id="4" name="TextBox 3"/>
          <p:cNvSpPr txBox="1"/>
          <p:nvPr/>
        </p:nvSpPr>
        <p:spPr>
          <a:xfrm>
            <a:off x="1273873" y="455416"/>
            <a:ext cx="8043561"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第三节 完全竞争市场下的工资水平与工资结构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116556" cy="4366260"/>
          </a:xfrm>
          <a:prstGeom prst="rect">
            <a:avLst/>
          </a:prstGeom>
          <a:noFill/>
        </p:spPr>
        <p:txBody>
          <a:bodyPr wrap="square" lIns="120017" tIns="60008" rIns="120017" bIns="60008" rtlCol="0">
            <a:spAutoFit/>
          </a:bodyPr>
          <a:lstStyle/>
          <a:p>
            <a:pPr>
              <a:lnSpc>
                <a:spcPct val="150000"/>
              </a:lnSpc>
              <a:buClr>
                <a:schemeClr val="accent1"/>
              </a:buClr>
              <a:buSzPct val="80000"/>
              <a:buFont typeface="Wingdings" panose="05000000000000000000" pitchFamily="2" charset="2"/>
              <a:buNone/>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2.</a:t>
            </a:r>
            <a:r>
              <a:rPr lang="zh-CN" altLang="en-US" sz="2295" dirty="0">
                <a:solidFill>
                  <a:schemeClr val="tx1"/>
                </a:solidFill>
                <a:latin typeface="微软雅黑" panose="020B0503020204020204" pitchFamily="34" charset="-122"/>
                <a:ea typeface="微软雅黑" panose="020B0503020204020204" pitchFamily="34" charset="-122"/>
                <a:sym typeface="+mn-ea"/>
              </a:rPr>
              <a:t>货币工资的影响因素有（  ）</a:t>
            </a:r>
            <a:endParaRPr lang="zh-CN" altLang="en-US" sz="2295" b="1" dirty="0">
              <a:solidFill>
                <a:schemeClr val="tx1"/>
              </a:solidFill>
              <a:latin typeface="微软雅黑" panose="020B0503020204020204" pitchFamily="34" charset="-122"/>
              <a:ea typeface="微软雅黑" panose="020B0503020204020204" pitchFamily="34" charset="-122"/>
            </a:endParaRPr>
          </a:p>
          <a:p>
            <a:pPr marL="457200" indent="-457200">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货币工资率            </a:t>
            </a:r>
            <a:endParaRPr lang="en-US" altLang="zh-CN" sz="2295" dirty="0">
              <a:solidFill>
                <a:schemeClr val="tx1"/>
              </a:solidFill>
              <a:latin typeface="微软雅黑" panose="020B0503020204020204" pitchFamily="34" charset="-122"/>
              <a:ea typeface="微软雅黑" panose="020B0503020204020204" pitchFamily="34" charset="-122"/>
            </a:endParaRPr>
          </a:p>
          <a:p>
            <a:pPr marL="457200" indent="-457200">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B.</a:t>
            </a:r>
            <a:r>
              <a:rPr lang="zh-CN" altLang="en-US" sz="2295" dirty="0">
                <a:solidFill>
                  <a:schemeClr val="tx1"/>
                </a:solidFill>
                <a:latin typeface="微软雅黑" panose="020B0503020204020204" pitchFamily="34" charset="-122"/>
                <a:ea typeface="微软雅黑" panose="020B0503020204020204" pitchFamily="34" charset="-122"/>
                <a:sym typeface="+mn-ea"/>
              </a:rPr>
              <a:t>工作时间长度</a:t>
            </a:r>
            <a:endParaRPr lang="zh-CN" altLang="en-US" sz="2295" dirty="0">
              <a:solidFill>
                <a:schemeClr val="tx1"/>
              </a:solidFill>
              <a:latin typeface="微软雅黑" panose="020B0503020204020204" pitchFamily="34" charset="-122"/>
              <a:ea typeface="微软雅黑" panose="020B0503020204020204" pitchFamily="34" charset="-122"/>
            </a:endParaRPr>
          </a:p>
          <a:p>
            <a:pPr marL="457200" indent="-457200">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C.</a:t>
            </a:r>
            <a:r>
              <a:rPr lang="zh-CN" altLang="en-US" sz="2295" dirty="0">
                <a:solidFill>
                  <a:schemeClr val="tx1"/>
                </a:solidFill>
                <a:latin typeface="微软雅黑" panose="020B0503020204020204" pitchFamily="34" charset="-122"/>
                <a:ea typeface="微软雅黑" panose="020B0503020204020204" pitchFamily="34" charset="-122"/>
                <a:sym typeface="+mn-ea"/>
              </a:rPr>
              <a:t>劳动力数量          </a:t>
            </a:r>
            <a:endParaRPr lang="en-US" altLang="zh-CN" sz="2295" dirty="0">
              <a:solidFill>
                <a:schemeClr val="tx1"/>
              </a:solidFill>
              <a:latin typeface="微软雅黑" panose="020B0503020204020204" pitchFamily="34" charset="-122"/>
              <a:ea typeface="微软雅黑" panose="020B0503020204020204" pitchFamily="34" charset="-122"/>
            </a:endParaRPr>
          </a:p>
          <a:p>
            <a:pPr marL="457200" indent="-457200">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D.</a:t>
            </a:r>
            <a:r>
              <a:rPr lang="zh-CN" altLang="en-US" sz="2295" dirty="0">
                <a:solidFill>
                  <a:schemeClr val="tx1"/>
                </a:solidFill>
                <a:latin typeface="微软雅黑" panose="020B0503020204020204" pitchFamily="34" charset="-122"/>
                <a:ea typeface="微软雅黑" panose="020B0503020204020204" pitchFamily="34" charset="-122"/>
                <a:sym typeface="+mn-ea"/>
              </a:rPr>
              <a:t>价格指数</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E.</a:t>
            </a:r>
            <a:r>
              <a:rPr lang="zh-CN" altLang="en-US" sz="2295" dirty="0">
                <a:solidFill>
                  <a:schemeClr val="tx1"/>
                </a:solidFill>
                <a:latin typeface="微软雅黑" panose="020B0503020204020204" pitchFamily="34" charset="-122"/>
                <a:ea typeface="微软雅黑" panose="020B0503020204020204" pitchFamily="34" charset="-122"/>
                <a:sym typeface="+mn-ea"/>
              </a:rPr>
              <a:t>工资制度</a:t>
            </a:r>
            <a:endPar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0" marR="0" lvl="0" indent="0" algn="l" defTabSz="914400" rtl="0" eaLnBrk="0" fontAlgn="base" latinLnBrk="0" hangingPunct="0">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a:t>
            </a:r>
            <a:r>
              <a:rPr lang="en-US" altLang="zh-CN"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ABE</a:t>
            </a:r>
          </a:p>
        </p:txBody>
      </p:sp>
      <p:sp>
        <p:nvSpPr>
          <p:cNvPr id="4" name="TextBox 3"/>
          <p:cNvSpPr txBox="1"/>
          <p:nvPr/>
        </p:nvSpPr>
        <p:spPr>
          <a:xfrm>
            <a:off x="1273873" y="455416"/>
            <a:ext cx="8043561"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第三节 完全竞争市场下的工资水平与工资结构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116556" cy="3835400"/>
          </a:xfrm>
          <a:prstGeom prst="rect">
            <a:avLst/>
          </a:prstGeom>
          <a:noFill/>
        </p:spPr>
        <p:txBody>
          <a:bodyPr wrap="square" lIns="120017" tIns="60008" rIns="120017" bIns="60008" rtlCol="0">
            <a:spAutoFit/>
          </a:bodyPr>
          <a:lstStyle/>
          <a:p>
            <a:pPr>
              <a:lnSpc>
                <a:spcPct val="150000"/>
              </a:lnSpc>
              <a:buClr>
                <a:schemeClr val="accent1"/>
              </a:buClr>
              <a:buSzPct val="80000"/>
              <a:buFont typeface="Wingdings" panose="05000000000000000000" pitchFamily="2" charset="2"/>
              <a:buNone/>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劳动经济学中所指的实际工资＝（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A</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．货币工资</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价格指数                         </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B</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．价格指数</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货币工资</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C</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．货币工资*价格指数</a:t>
            </a:r>
            <a:endParaRPr kumimoji="0" lang="zh-CN" altLang="en-US" sz="229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  D</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．价格指数</a:t>
            </a:r>
            <a:r>
              <a:rPr lang="en-US" altLang="zh-CN"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a:t>
            </a:r>
            <a:r>
              <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货币工资</a:t>
            </a:r>
          </a:p>
          <a:p>
            <a:pPr marL="0" marR="0" lvl="0" indent="0" algn="l" defTabSz="914400" rtl="0" eaLnBrk="0" fontAlgn="base" latinLnBrk="0" hangingPunct="0">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en-US" altLang="zh-CN"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A</a:t>
            </a:r>
          </a:p>
        </p:txBody>
      </p:sp>
      <p:sp>
        <p:nvSpPr>
          <p:cNvPr id="4" name="TextBox 3"/>
          <p:cNvSpPr txBox="1"/>
          <p:nvPr/>
        </p:nvSpPr>
        <p:spPr>
          <a:xfrm>
            <a:off x="1273873" y="455416"/>
            <a:ext cx="8043561"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第三节 完全竞争市场下的工资水平与工资结构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116556" cy="4366260"/>
          </a:xfrm>
          <a:prstGeom prst="rect">
            <a:avLst/>
          </a:prstGeom>
          <a:noFill/>
        </p:spPr>
        <p:txBody>
          <a:bodyPr wrap="square" lIns="120017" tIns="60008" rIns="120017" bIns="60008" rtlCol="0">
            <a:spAutoFit/>
          </a:bodyPr>
          <a:lstStyle/>
          <a:p>
            <a:pPr>
              <a:lnSpc>
                <a:spcPct val="150000"/>
              </a:lnSpc>
              <a:buClr>
                <a:schemeClr val="accent1"/>
              </a:buClr>
              <a:buSzPct val="80000"/>
              <a:buFont typeface="Wingdings" panose="05000000000000000000" pitchFamily="2" charset="2"/>
              <a:buNone/>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4.</a:t>
            </a:r>
            <a:r>
              <a:rPr lang="zh-CN" altLang="en-US" sz="2295" dirty="0">
                <a:solidFill>
                  <a:schemeClr val="tx1"/>
                </a:solidFill>
                <a:latin typeface="微软雅黑" panose="020B0503020204020204" pitchFamily="34" charset="-122"/>
                <a:ea typeface="微软雅黑" panose="020B0503020204020204" pitchFamily="34" charset="-122"/>
                <a:sym typeface="+mn-ea"/>
              </a:rPr>
              <a:t>福利的支付方式为（  ）。</a:t>
            </a:r>
            <a:endParaRPr lang="zh-CN" altLang="en-US" sz="2295" b="1"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A.  </a:t>
            </a:r>
            <a:r>
              <a:rPr lang="zh-CN" altLang="en-US" sz="2295" dirty="0">
                <a:solidFill>
                  <a:schemeClr val="tx1"/>
                </a:solidFill>
                <a:latin typeface="微软雅黑" panose="020B0503020204020204" pitchFamily="34" charset="-122"/>
                <a:ea typeface="微软雅黑" panose="020B0503020204020204" pitchFamily="34" charset="-122"/>
                <a:sym typeface="+mn-ea"/>
              </a:rPr>
              <a:t>当期支付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  </a:t>
            </a:r>
            <a:r>
              <a:rPr lang="zh-CN" altLang="en-US" sz="2295" dirty="0">
                <a:solidFill>
                  <a:schemeClr val="tx1"/>
                </a:solidFill>
                <a:latin typeface="微软雅黑" panose="020B0503020204020204" pitchFamily="34" charset="-122"/>
                <a:ea typeface="微软雅黑" panose="020B0503020204020204" pitchFamily="34" charset="-122"/>
                <a:sym typeface="+mn-ea"/>
              </a:rPr>
              <a:t>实物支付</a:t>
            </a:r>
            <a:endParaRPr lang="zh-CN" altLang="en-US" sz="2295" dirty="0">
              <a:solidFill>
                <a:schemeClr val="tx1"/>
              </a:solidFill>
              <a:latin typeface="微软雅黑" panose="020B0503020204020204" pitchFamily="34" charset="-122"/>
              <a:ea typeface="微软雅黑" panose="020B0503020204020204" pitchFamily="34" charset="-122"/>
            </a:endParaRPr>
          </a:p>
          <a:p>
            <a:pPr marL="457200" indent="-457200">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C.  </a:t>
            </a:r>
            <a:r>
              <a:rPr lang="zh-CN" altLang="en-US" sz="2295" dirty="0">
                <a:solidFill>
                  <a:schemeClr val="tx1"/>
                </a:solidFill>
                <a:latin typeface="微软雅黑" panose="020B0503020204020204" pitchFamily="34" charset="-122"/>
                <a:ea typeface="微软雅黑" panose="020B0503020204020204" pitchFamily="34" charset="-122"/>
                <a:sym typeface="+mn-ea"/>
              </a:rPr>
              <a:t>延期支付     </a:t>
            </a:r>
            <a:endParaRPr lang="en-US" altLang="zh-CN" sz="2295" dirty="0">
              <a:solidFill>
                <a:schemeClr val="tx1"/>
              </a:solidFill>
              <a:latin typeface="微软雅黑" panose="020B0503020204020204" pitchFamily="34" charset="-122"/>
              <a:ea typeface="微软雅黑" panose="020B0503020204020204" pitchFamily="34" charset="-122"/>
            </a:endParaRPr>
          </a:p>
          <a:p>
            <a:pPr marL="457200" indent="-457200">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  </a:t>
            </a:r>
            <a:r>
              <a:rPr lang="zh-CN" altLang="en-US" sz="2295" dirty="0">
                <a:solidFill>
                  <a:schemeClr val="tx1"/>
                </a:solidFill>
                <a:latin typeface="微软雅黑" panose="020B0503020204020204" pitchFamily="34" charset="-122"/>
                <a:ea typeface="微软雅黑" panose="020B0503020204020204" pitchFamily="34" charset="-122"/>
                <a:sym typeface="+mn-ea"/>
              </a:rPr>
              <a:t>支票支付</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E</a:t>
            </a:r>
            <a:r>
              <a:rPr lang="zh-CN" altLang="en-US" sz="2295" dirty="0">
                <a:solidFill>
                  <a:schemeClr val="tx1"/>
                </a:solidFill>
                <a:latin typeface="微软雅黑" panose="020B0503020204020204" pitchFamily="34" charset="-122"/>
                <a:ea typeface="微软雅黑" panose="020B0503020204020204" pitchFamily="34" charset="-122"/>
                <a:sym typeface="+mn-ea"/>
              </a:rPr>
              <a:t>．现金支付</a:t>
            </a:r>
            <a:endParaRPr lang="zh-CN" altLang="en-US" sz="2295"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0" marR="0" lvl="0" indent="0" algn="l" defTabSz="914400" rtl="0" eaLnBrk="0" fontAlgn="base" latinLnBrk="0" hangingPunct="0">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a:t>
            </a:r>
            <a:r>
              <a:rPr lang="en-US" altLang="zh-CN"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BC</a:t>
            </a:r>
          </a:p>
        </p:txBody>
      </p:sp>
      <p:sp>
        <p:nvSpPr>
          <p:cNvPr id="4" name="TextBox 3"/>
          <p:cNvSpPr txBox="1"/>
          <p:nvPr/>
        </p:nvSpPr>
        <p:spPr>
          <a:xfrm>
            <a:off x="1273873" y="455416"/>
            <a:ext cx="8043561"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dirty="0">
                <a:solidFill>
                  <a:srgbClr val="004250"/>
                </a:solidFill>
                <a:latin typeface="微软雅黑" panose="020B0503020204020204" pitchFamily="34" charset="-122"/>
                <a:ea typeface="微软雅黑" panose="020B0503020204020204" pitchFamily="34" charset="-122"/>
                <a:sym typeface="+mn-ea"/>
              </a:rPr>
              <a:t>第三节 完全竞争市场下的工资水平与工资结构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5370" y="1034338"/>
            <a:ext cx="7845525" cy="1933575"/>
          </a:xfrm>
          <a:prstGeom prst="rect">
            <a:avLst/>
          </a:prstGeom>
          <a:noFill/>
        </p:spPr>
        <p:txBody>
          <a:bodyPr wrap="square" rtlCol="0">
            <a:spAutoFit/>
          </a:bodyPr>
          <a:lstStyle/>
          <a:p>
            <a:pPr algn="ctr" eaLnBrk="1" latinLnBrk="0" hangingPunct="1">
              <a:lnSpc>
                <a:spcPct val="150000"/>
              </a:lnSpc>
            </a:pPr>
            <a:endParaRPr kumimoji="1" lang="zh-CN" altLang="en-US" sz="2870" b="1" dirty="0">
              <a:solidFill>
                <a:srgbClr val="004250"/>
              </a:solidFill>
              <a:latin typeface="微软雅黑" panose="020B0503020204020204" pitchFamily="34" charset="-122"/>
              <a:ea typeface="微软雅黑" panose="020B0503020204020204" pitchFamily="34" charset="-122"/>
              <a:sym typeface="+mn-ea"/>
            </a:endParaRPr>
          </a:p>
          <a:p>
            <a:pPr eaLnBrk="1" latinLnBrk="0" hangingPunct="1">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endParaRPr>
          </a:p>
          <a:p>
            <a:endParaRPr lang="zh-CN" altLang="en-US" sz="2105">
              <a:solidFill>
                <a:srgbClr val="004250"/>
              </a:solidFill>
            </a:endParaRPr>
          </a:p>
          <a:p>
            <a:endParaRPr lang="zh-CN" altLang="en-US" sz="2105">
              <a:solidFill>
                <a:srgbClr val="004250"/>
              </a:solidFill>
            </a:endParaRPr>
          </a:p>
        </p:txBody>
      </p:sp>
      <p:sp>
        <p:nvSpPr>
          <p:cNvPr id="6" name="文本框 5"/>
          <p:cNvSpPr txBox="1"/>
          <p:nvPr/>
        </p:nvSpPr>
        <p:spPr>
          <a:xfrm>
            <a:off x="1938449" y="472425"/>
            <a:ext cx="8126785" cy="532130"/>
          </a:xfrm>
          <a:prstGeom prst="rect">
            <a:avLst/>
          </a:prstGeom>
          <a:noFill/>
        </p:spPr>
        <p:txBody>
          <a:bodyPr wrap="square"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grpSp>
        <p:nvGrpSpPr>
          <p:cNvPr id="2" name="组合 14"/>
          <p:cNvGrpSpPr/>
          <p:nvPr/>
        </p:nvGrpSpPr>
        <p:grpSpPr bwMode="auto">
          <a:xfrm>
            <a:off x="961342" y="1156428"/>
            <a:ext cx="7875413" cy="4059444"/>
            <a:chOff x="714348" y="1571612"/>
            <a:chExt cx="8231299" cy="4242723"/>
          </a:xfrm>
        </p:grpSpPr>
        <p:sp>
          <p:nvSpPr>
            <p:cNvPr id="3" name="矩形 6"/>
            <p:cNvSpPr>
              <a:spLocks noChangeArrowheads="1"/>
            </p:cNvSpPr>
            <p:nvPr/>
          </p:nvSpPr>
          <p:spPr bwMode="auto">
            <a:xfrm>
              <a:off x="1000099" y="1571612"/>
              <a:ext cx="6929486" cy="1205224"/>
            </a:xfrm>
            <a:prstGeom prst="rect">
              <a:avLst/>
            </a:prstGeom>
            <a:noFill/>
            <a:ln w="9525">
              <a:noFill/>
              <a:miter lim="800000"/>
            </a:ln>
          </p:spPr>
          <p:txBody>
            <a:bodyPr>
              <a:spAutoFit/>
            </a:bodyPr>
            <a:lstStyle/>
            <a:p>
              <a:pPr>
                <a:lnSpc>
                  <a:spcPct val="150000"/>
                </a:lnSpc>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rPr>
                <a:t>一、就业总量的决定原理    </a:t>
              </a:r>
            </a:p>
            <a:p>
              <a:pPr>
                <a:lnSpc>
                  <a:spcPct val="150000"/>
                </a:lnSpc>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rPr>
                <a:t>  </a:t>
              </a:r>
              <a:r>
                <a:rPr lang="zh-CN" altLang="en-US" sz="2295" dirty="0">
                  <a:solidFill>
                    <a:schemeClr val="tx1"/>
                  </a:solidFill>
                  <a:latin typeface="微软雅黑" panose="020B0503020204020204" pitchFamily="34" charset="-122"/>
                  <a:ea typeface="微软雅黑" panose="020B0503020204020204" pitchFamily="34" charset="-122"/>
                </a:rPr>
                <a:t>  就业需同时具备的三个条件是什么？</a:t>
              </a:r>
            </a:p>
          </p:txBody>
        </p:sp>
        <p:pic>
          <p:nvPicPr>
            <p:cNvPr id="4" name="Picture 6" descr="E:\田\未标题-2.png"/>
            <p:cNvPicPr>
              <a:picLocks noChangeAspect="1" noChangeArrowheads="1"/>
            </p:cNvPicPr>
            <p:nvPr/>
          </p:nvPicPr>
          <p:blipFill>
            <a:blip r:embed="rId2" cstate="print"/>
            <a:srcRect/>
            <a:stretch>
              <a:fillRect/>
            </a:stretch>
          </p:blipFill>
          <p:spPr bwMode="auto">
            <a:xfrm>
              <a:off x="714348" y="3214686"/>
              <a:ext cx="3174991" cy="2599649"/>
            </a:xfrm>
            <a:prstGeom prst="rect">
              <a:avLst/>
            </a:prstGeom>
            <a:noFill/>
            <a:ln w="9525">
              <a:noFill/>
              <a:miter lim="800000"/>
              <a:headEnd/>
              <a:tailEnd/>
            </a:ln>
          </p:spPr>
        </p:pic>
        <p:sp>
          <p:nvSpPr>
            <p:cNvPr id="7" name="矩形 24"/>
            <p:cNvSpPr>
              <a:spLocks noChangeArrowheads="1"/>
            </p:cNvSpPr>
            <p:nvPr/>
          </p:nvSpPr>
          <p:spPr bwMode="auto">
            <a:xfrm>
              <a:off x="3659303" y="3500438"/>
              <a:ext cx="5286344" cy="390901"/>
            </a:xfrm>
            <a:prstGeom prst="rect">
              <a:avLst/>
            </a:prstGeom>
            <a:noFill/>
            <a:ln w="9525">
              <a:noFill/>
              <a:miter lim="800000"/>
            </a:ln>
          </p:spPr>
          <p:txBody>
            <a:bodyPr>
              <a:spAutoFit/>
            </a:bodyPr>
            <a:lstStyle/>
            <a:p>
              <a:pPr>
                <a:lnSpc>
                  <a:spcPct val="80000"/>
                </a:lnSpc>
              </a:pPr>
              <a:r>
                <a:rPr lang="zh-CN" altLang="en-US" sz="2295">
                  <a:solidFill>
                    <a:schemeClr val="tx1"/>
                  </a:solidFill>
                  <a:latin typeface="微软雅黑" panose="020B0503020204020204" pitchFamily="34" charset="-122"/>
                  <a:ea typeface="微软雅黑" panose="020B0503020204020204" pitchFamily="34" charset="-122"/>
                </a:rPr>
                <a:t>有劳动能力和就业要求</a:t>
              </a:r>
            </a:p>
          </p:txBody>
        </p:sp>
        <p:sp>
          <p:nvSpPr>
            <p:cNvPr id="8" name="矩形 22"/>
            <p:cNvSpPr>
              <a:spLocks noChangeArrowheads="1"/>
            </p:cNvSpPr>
            <p:nvPr/>
          </p:nvSpPr>
          <p:spPr bwMode="auto">
            <a:xfrm>
              <a:off x="3444921" y="4112871"/>
              <a:ext cx="4500444" cy="390901"/>
            </a:xfrm>
            <a:prstGeom prst="rect">
              <a:avLst/>
            </a:prstGeom>
            <a:noFill/>
            <a:ln w="9525">
              <a:noFill/>
              <a:miter lim="800000"/>
            </a:ln>
          </p:spPr>
          <p:txBody>
            <a:bodyPr>
              <a:spAutoFit/>
            </a:bodyPr>
            <a:lstStyle/>
            <a:p>
              <a:pPr>
                <a:lnSpc>
                  <a:spcPct val="80000"/>
                </a:lnSpc>
              </a:pPr>
              <a:r>
                <a:rPr lang="zh-CN" altLang="en-US" sz="2295" dirty="0">
                  <a:solidFill>
                    <a:schemeClr val="tx1"/>
                  </a:solidFill>
                  <a:latin typeface="微软雅黑" panose="020B0503020204020204" pitchFamily="34" charset="-122"/>
                  <a:ea typeface="微软雅黑" panose="020B0503020204020204" pitchFamily="34" charset="-122"/>
                </a:rPr>
                <a:t>所参加的劳动为社会劳动</a:t>
              </a:r>
            </a:p>
          </p:txBody>
        </p:sp>
        <p:sp>
          <p:nvSpPr>
            <p:cNvPr id="9" name="矩形 23"/>
            <p:cNvSpPr>
              <a:spLocks noChangeArrowheads="1"/>
            </p:cNvSpPr>
            <p:nvPr/>
          </p:nvSpPr>
          <p:spPr bwMode="auto">
            <a:xfrm>
              <a:off x="2786050" y="4786322"/>
              <a:ext cx="5215118" cy="483151"/>
            </a:xfrm>
            <a:prstGeom prst="rect">
              <a:avLst/>
            </a:prstGeom>
            <a:noFill/>
            <a:ln w="9525">
              <a:noFill/>
              <a:miter lim="800000"/>
            </a:ln>
          </p:spPr>
          <p:txBody>
            <a:bodyPr>
              <a:spAutoFit/>
            </a:bodyPr>
            <a:lstStyle/>
            <a:p>
              <a:pPr>
                <a:lnSpc>
                  <a:spcPct val="105000"/>
                </a:lnSpc>
                <a:buFont typeface="Arial" panose="020B0604020202020204" pitchFamily="34" charset="0"/>
                <a:buNone/>
              </a:pPr>
              <a:r>
                <a:rPr lang="zh-CN" altLang="en-US" sz="2295">
                  <a:solidFill>
                    <a:schemeClr val="tx1"/>
                  </a:solidFill>
                  <a:latin typeface="微软雅黑" panose="020B0503020204020204" pitchFamily="34" charset="-122"/>
                  <a:ea typeface="微软雅黑" panose="020B0503020204020204" pitchFamily="34" charset="-122"/>
                </a:rPr>
                <a:t>所从事劳动为有酬劳动</a:t>
              </a:r>
            </a:p>
          </p:txBody>
        </p:sp>
        <p:cxnSp>
          <p:nvCxnSpPr>
            <p:cNvPr id="10" name="直接连接符 9"/>
            <p:cNvCxnSpPr/>
            <p:nvPr/>
          </p:nvCxnSpPr>
          <p:spPr>
            <a:xfrm>
              <a:off x="3571868" y="3927093"/>
              <a:ext cx="3786214" cy="1588"/>
            </a:xfrm>
            <a:prstGeom prst="line">
              <a:avLst/>
            </a:prstGeom>
          </p:spPr>
          <p:style>
            <a:lnRef idx="2">
              <a:schemeClr val="accent5"/>
            </a:lnRef>
            <a:fillRef idx="0">
              <a:schemeClr val="accent5"/>
            </a:fillRef>
            <a:effectRef idx="1">
              <a:schemeClr val="accent5"/>
            </a:effectRef>
            <a:fontRef idx="minor">
              <a:schemeClr val="tx1"/>
            </a:fontRef>
          </p:style>
        </p:cxnSp>
        <p:cxnSp>
          <p:nvCxnSpPr>
            <p:cNvPr id="11" name="直接连接符 10"/>
            <p:cNvCxnSpPr/>
            <p:nvPr/>
          </p:nvCxnSpPr>
          <p:spPr>
            <a:xfrm>
              <a:off x="2857488" y="4571517"/>
              <a:ext cx="4500594" cy="1588"/>
            </a:xfrm>
            <a:prstGeom prst="line">
              <a:avLst/>
            </a:prstGeom>
          </p:spPr>
          <p:style>
            <a:lnRef idx="2">
              <a:schemeClr val="accent5"/>
            </a:lnRef>
            <a:fillRef idx="0">
              <a:schemeClr val="accent5"/>
            </a:fillRef>
            <a:effectRef idx="1">
              <a:schemeClr val="accent5"/>
            </a:effectRef>
            <a:fontRef idx="minor">
              <a:schemeClr val="tx1"/>
            </a:fontRef>
          </p:style>
        </p:cxnSp>
        <p:cxnSp>
          <p:nvCxnSpPr>
            <p:cNvPr id="12" name="直接连接符 11"/>
            <p:cNvCxnSpPr/>
            <p:nvPr/>
          </p:nvCxnSpPr>
          <p:spPr>
            <a:xfrm>
              <a:off x="2285984" y="5285780"/>
              <a:ext cx="5072098" cy="1588"/>
            </a:xfrm>
            <a:prstGeom prst="line">
              <a:avLst/>
            </a:prstGeom>
          </p:spPr>
          <p:style>
            <a:lnRef idx="2">
              <a:schemeClr val="accent5"/>
            </a:lnRef>
            <a:fillRef idx="0">
              <a:schemeClr val="accent5"/>
            </a:fillRef>
            <a:effectRef idx="1">
              <a:schemeClr val="accent5"/>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1273873" y="455416"/>
            <a:ext cx="4228625"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
        <p:nvSpPr>
          <p:cNvPr id="3" name="文本框 2"/>
          <p:cNvSpPr txBox="1"/>
          <p:nvPr/>
        </p:nvSpPr>
        <p:spPr>
          <a:xfrm>
            <a:off x="862005" y="1042843"/>
            <a:ext cx="7806646" cy="1153160"/>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4" name="矩形 6"/>
          <p:cNvSpPr>
            <a:spLocks noChangeArrowheads="1"/>
          </p:cNvSpPr>
          <p:nvPr/>
        </p:nvSpPr>
        <p:spPr bwMode="auto">
          <a:xfrm>
            <a:off x="861695" y="1043940"/>
            <a:ext cx="7670800" cy="3807460"/>
          </a:xfrm>
          <a:prstGeom prst="rect">
            <a:avLst/>
          </a:prstGeom>
          <a:noFill/>
          <a:ln w="9525">
            <a:noFill/>
            <a:miter lim="800000"/>
          </a:ln>
        </p:spPr>
        <p:txBody>
          <a:bodyPr wrap="square">
            <a:spAutoFit/>
          </a:bodyPr>
          <a:lstStyle/>
          <a:p>
            <a:pPr>
              <a:lnSpc>
                <a:spcPct val="150000"/>
              </a:lnSpc>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rPr>
              <a:t>（一）总供给、总需求与均衡国民收</a:t>
            </a:r>
            <a:endParaRPr lang="en-US" altLang="zh-CN" sz="2295" dirty="0">
              <a:solidFill>
                <a:srgbClr val="004250"/>
              </a:solidFill>
              <a:latin typeface="微软雅黑" panose="020B0503020204020204" pitchFamily="34" charset="-122"/>
              <a:ea typeface="微软雅黑" panose="020B0503020204020204" pitchFamily="34" charset="-122"/>
            </a:endParaRPr>
          </a:p>
          <a:p>
            <a:pPr marL="342900" indent="-342900">
              <a:lnSpc>
                <a:spcPct val="150000"/>
              </a:lnSpc>
              <a:buClr>
                <a:srgbClr val="000000"/>
              </a:buClr>
              <a:buSzPct val="70000"/>
              <a:buFont typeface="Wingdings" panose="05000000000000000000" charset="0"/>
              <a:buChar char="u"/>
            </a:pPr>
            <a:r>
              <a:rPr lang="zh-CN" altLang="en-US" sz="2295" dirty="0">
                <a:solidFill>
                  <a:srgbClr val="004250"/>
                </a:solidFill>
                <a:latin typeface="微软雅黑" panose="020B0503020204020204" pitchFamily="34" charset="-122"/>
                <a:ea typeface="微软雅黑" panose="020B0503020204020204" pitchFamily="34" charset="-122"/>
              </a:rPr>
              <a:t> </a:t>
            </a:r>
            <a:r>
              <a:rPr lang="zh-CN" altLang="en-US" sz="2295" dirty="0">
                <a:solidFill>
                  <a:schemeClr val="tx1"/>
                </a:solidFill>
                <a:latin typeface="微软雅黑" panose="020B0503020204020204" pitchFamily="34" charset="-122"/>
                <a:ea typeface="微软雅黑" panose="020B0503020204020204" pitchFamily="34" charset="-122"/>
              </a:rPr>
              <a:t>总供给</a:t>
            </a:r>
            <a:r>
              <a:rPr lang="en-US" altLang="zh-CN" sz="2295" dirty="0">
                <a:solidFill>
                  <a:schemeClr val="tx1"/>
                </a:solidFill>
                <a:latin typeface="微软雅黑" panose="020B0503020204020204" pitchFamily="34" charset="-122"/>
                <a:ea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指一国在一定时期内生产的最终产品和服务按价格计算的货币价值总量</a:t>
            </a:r>
            <a:r>
              <a:rPr lang="en-US" altLang="zh-CN" sz="2295" dirty="0">
                <a:solidFill>
                  <a:schemeClr val="tx1"/>
                </a:solidFill>
                <a:latin typeface="微软雅黑" panose="020B0503020204020204" pitchFamily="34" charset="-122"/>
                <a:ea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等于一定时期内国民生产总值或国民收入。</a:t>
            </a:r>
          </a:p>
          <a:p>
            <a:pPr marL="342900" indent="-342900">
              <a:lnSpc>
                <a:spcPct val="150000"/>
              </a:lnSpc>
              <a:buClr>
                <a:srgbClr val="000000"/>
              </a:buClr>
              <a:buSzPct val="70000"/>
              <a:buFont typeface="Wingdings" panose="05000000000000000000" charset="0"/>
              <a:buChar char="u"/>
            </a:pPr>
            <a:r>
              <a:rPr lang="zh-CN" altLang="en-US" sz="2295" dirty="0">
                <a:solidFill>
                  <a:schemeClr val="tx1"/>
                </a:solidFill>
                <a:latin typeface="微软雅黑" panose="020B0503020204020204" pitchFamily="34" charset="-122"/>
                <a:ea typeface="微软雅黑" panose="020B0503020204020204" pitchFamily="34" charset="-122"/>
              </a:rPr>
              <a:t> 总需求</a:t>
            </a:r>
            <a:r>
              <a:rPr lang="en-US" altLang="zh-CN" sz="2295" dirty="0">
                <a:solidFill>
                  <a:schemeClr val="tx1"/>
                </a:solidFill>
                <a:latin typeface="微软雅黑" panose="020B0503020204020204" pitchFamily="34" charset="-122"/>
                <a:ea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指社会在一定时期内对产品和服务需求的总和</a:t>
            </a:r>
          </a:p>
          <a:p>
            <a:pPr marL="342900" indent="-342900">
              <a:lnSpc>
                <a:spcPct val="150000"/>
              </a:lnSpc>
              <a:buClr>
                <a:srgbClr val="000000"/>
              </a:buClr>
              <a:buSzPct val="70000"/>
              <a:buFont typeface="Wingdings" panose="05000000000000000000" charset="0"/>
              <a:buChar char="u"/>
            </a:pPr>
            <a:r>
              <a:rPr lang="zh-CN" altLang="en-US" sz="2295" dirty="0">
                <a:solidFill>
                  <a:schemeClr val="tx1"/>
                </a:solidFill>
                <a:latin typeface="微软雅黑" panose="020B0503020204020204" pitchFamily="34" charset="-122"/>
                <a:ea typeface="微软雅黑" panose="020B0503020204020204" pitchFamily="34" charset="-122"/>
              </a:rPr>
              <a:t> 均衡国民收入＝总需求＝总供给＝消费＋储蓄＝</a:t>
            </a:r>
            <a:endParaRPr lang="en-US" altLang="zh-CN" sz="2295" dirty="0">
              <a:solidFill>
                <a:schemeClr val="tx1"/>
              </a:solidFill>
              <a:latin typeface="微软雅黑" panose="020B0503020204020204" pitchFamily="34" charset="-122"/>
              <a:ea typeface="微软雅黑" panose="020B0503020204020204" pitchFamily="34" charset="-122"/>
            </a:endParaRPr>
          </a:p>
          <a:p>
            <a:pPr marL="342900" indent="-342900">
              <a:lnSpc>
                <a:spcPct val="150000"/>
              </a:lnSpc>
              <a:buClr>
                <a:schemeClr val="bg1"/>
              </a:buClr>
              <a:buSzPct val="70000"/>
            </a:pPr>
            <a:r>
              <a:rPr lang="zh-CN" altLang="en-US" sz="2295" dirty="0">
                <a:solidFill>
                  <a:schemeClr val="tx1"/>
                </a:solidFill>
                <a:latin typeface="微软雅黑" panose="020B0503020204020204" pitchFamily="34" charset="-122"/>
                <a:ea typeface="微软雅黑" panose="020B0503020204020204" pitchFamily="34" charset="-122"/>
              </a:rPr>
              <a:t>     消费＋投资     即</a:t>
            </a:r>
            <a:r>
              <a:rPr lang="en-US" altLang="zh-CN" sz="2295" dirty="0">
                <a:solidFill>
                  <a:schemeClr val="tx1"/>
                </a:solidFill>
                <a:latin typeface="微软雅黑" panose="020B0503020204020204" pitchFamily="34" charset="-122"/>
                <a:ea typeface="微软雅黑" panose="020B0503020204020204" pitchFamily="34" charset="-122"/>
              </a:rPr>
              <a:t>Y</a:t>
            </a:r>
            <a:r>
              <a:rPr lang="zh-CN" altLang="en-US" sz="2295" dirty="0">
                <a:solidFill>
                  <a:schemeClr val="tx1"/>
                </a:solidFill>
                <a:latin typeface="微软雅黑" panose="020B0503020204020204" pitchFamily="34" charset="-122"/>
                <a:ea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rPr>
              <a:t>C</a:t>
            </a:r>
            <a:r>
              <a:rPr lang="zh-CN" altLang="en-US" sz="2295" dirty="0">
                <a:solidFill>
                  <a:schemeClr val="tx1"/>
                </a:solidFill>
                <a:latin typeface="微软雅黑" panose="020B0503020204020204" pitchFamily="34" charset="-122"/>
                <a:ea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rPr>
              <a:t>S</a:t>
            </a:r>
            <a:r>
              <a:rPr lang="zh-CN" altLang="en-US" sz="2295" dirty="0">
                <a:solidFill>
                  <a:schemeClr val="tx1"/>
                </a:solidFill>
                <a:latin typeface="微软雅黑" panose="020B0503020204020204" pitchFamily="34" charset="-122"/>
                <a:ea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rPr>
              <a:t>C</a:t>
            </a:r>
            <a:r>
              <a:rPr lang="zh-CN" altLang="en-US" sz="2295" dirty="0">
                <a:solidFill>
                  <a:schemeClr val="tx1"/>
                </a:solidFill>
                <a:latin typeface="微软雅黑" panose="020B0503020204020204" pitchFamily="34" charset="-122"/>
                <a:ea typeface="微软雅黑" panose="020B0503020204020204" pitchFamily="34" charset="-122"/>
              </a:rPr>
              <a:t>＋</a:t>
            </a:r>
            <a:r>
              <a:rPr lang="en-US" altLang="zh-CN" sz="2295" dirty="0">
                <a:solidFill>
                  <a:schemeClr val="tx1"/>
                </a:solidFill>
                <a:latin typeface="微软雅黑" panose="020B0503020204020204" pitchFamily="34" charset="-122"/>
                <a:ea typeface="微软雅黑" panose="020B0503020204020204" pitchFamily="34" charset="-122"/>
              </a:rPr>
              <a:t>I</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996" y="1031908"/>
            <a:ext cx="8094589" cy="2773680"/>
          </a:xfrm>
          <a:prstGeom prst="rect">
            <a:avLst/>
          </a:prstGeom>
        </p:spPr>
        <p:txBody>
          <a:bodyPr wrap="square" lIns="120017" tIns="60008" rIns="120017" bIns="60008">
            <a:spAutoFit/>
          </a:bodyPr>
          <a:lstStyle/>
          <a:p>
            <a:pPr indent="627380" defTabSz="1072515">
              <a:lnSpc>
                <a:spcPct val="150000"/>
              </a:lnSpc>
              <a:buSzPct val="90000"/>
              <a:defRPr/>
            </a:pPr>
            <a:endParaRPr kumimoji="0" lang="en-US" altLang="zh-CN"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indent="627380" defTabSz="1072515">
              <a:lnSpc>
                <a:spcPct val="150000"/>
              </a:lnSpc>
              <a:buSzPct val="90000"/>
              <a:defRPr/>
            </a:pPr>
            <a:endParaRPr lang="zh-CN" altLang="en-US" sz="2295" b="1" dirty="0">
              <a:solidFill>
                <a:srgbClr val="004250"/>
              </a:solidFill>
              <a:latin typeface="微软雅黑" panose="020B0503020204020204" pitchFamily="34" charset="-122"/>
              <a:ea typeface="微软雅黑" panose="020B0503020204020204" pitchFamily="34" charset="-122"/>
            </a:endParaRPr>
          </a:p>
          <a:p>
            <a:pPr indent="627380" defTabSz="1072515">
              <a:lnSpc>
                <a:spcPct val="150000"/>
              </a:lnSpc>
              <a:buSzPct val="90000"/>
              <a:defRPr/>
            </a:pPr>
            <a:endParaRPr lang="en-US" altLang="zh-CN" sz="2295"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a:buSzPct val="90000"/>
              <a:defRPr/>
            </a:pPr>
            <a:endParaRPr lang="zh-CN" altLang="zh-CN" sz="2295" b="1" dirty="0">
              <a:solidFill>
                <a:srgbClr val="004250"/>
              </a:solidFill>
              <a:latin typeface="微软雅黑" panose="020B0503020204020204" pitchFamily="34" charset="-122"/>
              <a:ea typeface="微软雅黑" panose="020B0503020204020204" pitchFamily="34" charset="-122"/>
              <a:cs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a:p>
            <a:pPr indent="627380" defTabSz="1072515" fontAlgn="auto">
              <a:spcBef>
                <a:spcPts val="0"/>
              </a:spcBef>
              <a:spcAft>
                <a:spcPts val="0"/>
              </a:spcAft>
              <a:buSzPct val="90000"/>
              <a:defRPr/>
            </a:pPr>
            <a:endParaRPr lang="en-US" altLang="zh-CN" sz="2295" kern="0" dirty="0">
              <a:solidFill>
                <a:srgbClr val="0042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56256" y="476070"/>
            <a:ext cx="3893300" cy="532130"/>
          </a:xfrm>
          <a:prstGeom prst="rect">
            <a:avLst/>
          </a:prstGeom>
          <a:noFill/>
        </p:spPr>
        <p:txBody>
          <a:bodyPr wrap="square"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
        <p:nvSpPr>
          <p:cNvPr id="6" name="文本框 5"/>
          <p:cNvSpPr txBox="1"/>
          <p:nvPr/>
        </p:nvSpPr>
        <p:spPr>
          <a:xfrm>
            <a:off x="844996" y="1031908"/>
            <a:ext cx="6806137" cy="1123950"/>
          </a:xfrm>
          <a:prstGeom prst="rect">
            <a:avLst/>
          </a:prstGeom>
          <a:noFill/>
        </p:spPr>
        <p:txBody>
          <a:bodyPr wrap="square" rtlCol="0">
            <a:spAutoFit/>
          </a:bodyPr>
          <a:lstStyle/>
          <a:p>
            <a:pPr marL="0" marR="0" lvl="0" indent="0" algn="l" defTabSz="914400" rtl="0" eaLnBrk="1" latinLnBrk="0" hangingPunct="1">
              <a:lnSpc>
                <a:spcPct val="150000"/>
              </a:lnSpc>
              <a:spcBef>
                <a:spcPct val="0"/>
              </a:spcBef>
              <a:spcAft>
                <a:spcPct val="0"/>
              </a:spcAft>
              <a:buClrTx/>
              <a:buSzTx/>
              <a:buFontTx/>
              <a:buNone/>
              <a:defRPr/>
            </a:pPr>
            <a:endParaRPr lang="en-US" altLang="zh-CN" sz="2295" dirty="0">
              <a:solidFill>
                <a:srgbClr val="004250"/>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kumimoji="0" lang="en-US" altLang="zh-CN" sz="210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endParaRPr kumimoji="0" lang="en-US" altLang="zh-CN" sz="210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矩形 5"/>
          <p:cNvSpPr>
            <a:spLocks noChangeArrowheads="1"/>
          </p:cNvSpPr>
          <p:nvPr/>
        </p:nvSpPr>
        <p:spPr bwMode="auto">
          <a:xfrm>
            <a:off x="845268" y="1032009"/>
            <a:ext cx="7039981" cy="4338320"/>
          </a:xfrm>
          <a:prstGeom prst="rect">
            <a:avLst/>
          </a:prstGeom>
          <a:noFill/>
          <a:ln w="9525">
            <a:noFill/>
            <a:miter lim="800000"/>
          </a:ln>
        </p:spPr>
        <p:txBody>
          <a:bodyPr>
            <a:spAutoFit/>
          </a:bodyPr>
          <a:lstStyle/>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rPr>
              <a:t>（</a:t>
            </a:r>
            <a:r>
              <a:rPr lang="zh-CN" altLang="en-US" sz="2295" dirty="0">
                <a:solidFill>
                  <a:schemeClr val="tx1"/>
                </a:solidFill>
                <a:latin typeface="微软雅黑" panose="020B0503020204020204" pitchFamily="34" charset="-122"/>
                <a:ea typeface="微软雅黑" panose="020B0503020204020204" pitchFamily="34" charset="-122"/>
              </a:rPr>
              <a:t>二）就业总量决定</a:t>
            </a:r>
            <a:endParaRPr lang="en-US" altLang="zh-CN" sz="2295" dirty="0">
              <a:solidFill>
                <a:schemeClr val="tx1"/>
              </a:solidFill>
              <a:latin typeface="微软雅黑" panose="020B0503020204020204" pitchFamily="34" charset="-122"/>
              <a:ea typeface="微软雅黑" panose="020B0503020204020204" pitchFamily="34" charset="-122"/>
            </a:endParaRPr>
          </a:p>
          <a:p>
            <a:pPr marL="0" lvl="1">
              <a:lnSpc>
                <a:spcPct val="150000"/>
              </a:lnSpc>
              <a:buClr>
                <a:srgbClr val="000000"/>
              </a:buClr>
              <a:buSzPct val="70000"/>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rPr>
              <a:t> 总供给价格函数：</a:t>
            </a:r>
            <a:r>
              <a:rPr lang="en-US" altLang="zh-CN" sz="2295" dirty="0">
                <a:solidFill>
                  <a:schemeClr val="tx1"/>
                </a:solidFill>
                <a:latin typeface="微软雅黑" panose="020B0503020204020204" pitchFamily="34" charset="-122"/>
                <a:ea typeface="微软雅黑" panose="020B0503020204020204" pitchFamily="34" charset="-122"/>
              </a:rPr>
              <a:t>Z=ƒ (N)      N:</a:t>
            </a:r>
            <a:r>
              <a:rPr lang="zh-CN" altLang="en-US" sz="2295" dirty="0">
                <a:solidFill>
                  <a:schemeClr val="tx1"/>
                </a:solidFill>
                <a:latin typeface="微软雅黑" panose="020B0503020204020204" pitchFamily="34" charset="-122"/>
                <a:ea typeface="微软雅黑" panose="020B0503020204020204" pitchFamily="34" charset="-122"/>
              </a:rPr>
              <a:t>就业量</a:t>
            </a:r>
          </a:p>
          <a:p>
            <a:pPr marL="0" lvl="1">
              <a:lnSpc>
                <a:spcPct val="150000"/>
              </a:lnSpc>
              <a:buClr>
                <a:srgbClr val="000000"/>
              </a:buClr>
              <a:buSzPct val="70000"/>
              <a:buFont typeface="Wingdings" panose="05000000000000000000" pitchFamily="2" charset="2"/>
              <a:buChar char="u"/>
            </a:pPr>
            <a:r>
              <a:rPr lang="zh-CN" altLang="en-US" sz="2295" dirty="0">
                <a:solidFill>
                  <a:schemeClr val="tx1"/>
                </a:solidFill>
                <a:latin typeface="微软雅黑" panose="020B0503020204020204" pitchFamily="34" charset="-122"/>
                <a:ea typeface="微软雅黑" panose="020B0503020204020204" pitchFamily="34" charset="-122"/>
              </a:rPr>
              <a:t> 总需求价格函数：</a:t>
            </a:r>
            <a:r>
              <a:rPr lang="en-US" altLang="zh-CN" sz="2295" dirty="0">
                <a:solidFill>
                  <a:schemeClr val="tx1"/>
                </a:solidFill>
                <a:latin typeface="微软雅黑" panose="020B0503020204020204" pitchFamily="34" charset="-122"/>
                <a:ea typeface="微软雅黑" panose="020B0503020204020204" pitchFamily="34" charset="-122"/>
              </a:rPr>
              <a:t>D=φ</a:t>
            </a:r>
            <a:r>
              <a:rPr lang="zh-CN" altLang="en-US" sz="2295" dirty="0">
                <a:solidFill>
                  <a:schemeClr val="tx1"/>
                </a:solidFill>
                <a:latin typeface="微软雅黑" panose="020B0503020204020204" pitchFamily="34" charset="-122"/>
                <a:ea typeface="微软雅黑" panose="020B0503020204020204" pitchFamily="34" charset="-122"/>
              </a:rPr>
              <a:t> </a:t>
            </a:r>
            <a:r>
              <a:rPr lang="en-US" altLang="zh-CN" sz="2295" dirty="0">
                <a:solidFill>
                  <a:schemeClr val="tx1"/>
                </a:solidFill>
                <a:latin typeface="微软雅黑" panose="020B0503020204020204" pitchFamily="34" charset="-122"/>
                <a:ea typeface="微软雅黑" panose="020B0503020204020204" pitchFamily="34" charset="-122"/>
              </a:rPr>
              <a:t>(N)</a:t>
            </a:r>
          </a:p>
          <a:p>
            <a:pPr marL="0" lvl="1" algn="just">
              <a:lnSpc>
                <a:spcPct val="150000"/>
              </a:lnSpc>
              <a:buClr>
                <a:srgbClr val="000000"/>
              </a:buClr>
              <a:buSzPct val="70000"/>
              <a:buFont typeface="Wingdings" panose="05000000000000000000" pitchFamily="2" charset="2"/>
              <a:buChar char="u"/>
            </a:pPr>
            <a:r>
              <a:rPr lang="zh-CN" altLang="en-US" sz="2295" dirty="0">
                <a:solidFill>
                  <a:srgbClr val="004250"/>
                </a:solidFill>
                <a:latin typeface="微软雅黑" panose="020B0503020204020204" pitchFamily="34" charset="-122"/>
                <a:ea typeface="微软雅黑" panose="020B0503020204020204" pitchFamily="34" charset="-122"/>
              </a:rPr>
              <a:t> 社会就业总量取决于均衡国民收入，或取决于总需 求水平。</a:t>
            </a:r>
            <a:r>
              <a:rPr lang="zh-CN" altLang="en-US" sz="2295" dirty="0">
                <a:solidFill>
                  <a:schemeClr val="tx1"/>
                </a:solidFill>
                <a:latin typeface="微软雅黑" panose="020B0503020204020204" pitchFamily="34" charset="-122"/>
                <a:ea typeface="微软雅黑" panose="020B0503020204020204" pitchFamily="34" charset="-122"/>
              </a:rPr>
              <a:t>如果总需求水平很高，当</a:t>
            </a:r>
            <a:r>
              <a:rPr lang="en-US" altLang="zh-CN" sz="2295" dirty="0">
                <a:solidFill>
                  <a:schemeClr val="tx1"/>
                </a:solidFill>
                <a:latin typeface="微软雅黑" panose="020B0503020204020204" pitchFamily="34" charset="-122"/>
                <a:ea typeface="微软雅黑" panose="020B0503020204020204" pitchFamily="34" charset="-122"/>
              </a:rPr>
              <a:t>N</a:t>
            </a:r>
            <a:r>
              <a:rPr lang="zh-CN" altLang="en-US" sz="2295" dirty="0">
                <a:solidFill>
                  <a:schemeClr val="tx1"/>
                </a:solidFill>
                <a:latin typeface="微软雅黑" panose="020B0503020204020204" pitchFamily="34" charset="-122"/>
                <a:ea typeface="微软雅黑" panose="020B0503020204020204" pitchFamily="34" charset="-122"/>
              </a:rPr>
              <a:t>取某特定值时，总需求价格</a:t>
            </a:r>
            <a:r>
              <a:rPr lang="en-US" altLang="zh-CN" sz="2295" dirty="0">
                <a:solidFill>
                  <a:schemeClr val="tx1"/>
                </a:solidFill>
                <a:latin typeface="微软雅黑" panose="020B0503020204020204" pitchFamily="34" charset="-122"/>
                <a:ea typeface="微软雅黑" panose="020B0503020204020204" pitchFamily="34" charset="-122"/>
              </a:rPr>
              <a:t>D</a:t>
            </a:r>
            <a:r>
              <a:rPr lang="zh-CN" altLang="en-US" sz="2295" dirty="0">
                <a:solidFill>
                  <a:schemeClr val="tx1"/>
                </a:solidFill>
                <a:latin typeface="微软雅黑" panose="020B0503020204020204" pitchFamily="34" charset="-122"/>
                <a:ea typeface="微软雅黑" panose="020B0503020204020204" pitchFamily="34" charset="-122"/>
              </a:rPr>
              <a:t>总是大于总供给价格</a:t>
            </a:r>
            <a:r>
              <a:rPr lang="en-US" altLang="zh-CN" sz="2295" dirty="0">
                <a:solidFill>
                  <a:schemeClr val="tx1"/>
                </a:solidFill>
                <a:latin typeface="微软雅黑" panose="020B0503020204020204" pitchFamily="34" charset="-122"/>
                <a:ea typeface="微软雅黑" panose="020B0503020204020204" pitchFamily="34" charset="-122"/>
              </a:rPr>
              <a:t>Z</a:t>
            </a:r>
            <a:r>
              <a:rPr lang="zh-CN" altLang="en-US" sz="2295" dirty="0">
                <a:solidFill>
                  <a:schemeClr val="tx1"/>
                </a:solidFill>
                <a:latin typeface="微软雅黑" panose="020B0503020204020204" pitchFamily="34" charset="-122"/>
                <a:ea typeface="微软雅黑" panose="020B0503020204020204" pitchFamily="34" charset="-122"/>
              </a:rPr>
              <a:t>，那么企业界全体就会竟相购买生产资料，扩大就业，直到</a:t>
            </a:r>
            <a:r>
              <a:rPr lang="en-US" altLang="zh-CN" sz="2295" dirty="0">
                <a:solidFill>
                  <a:schemeClr val="tx1"/>
                </a:solidFill>
                <a:latin typeface="微软雅黑" panose="020B0503020204020204" pitchFamily="34" charset="-122"/>
                <a:ea typeface="微软雅黑" panose="020B0503020204020204" pitchFamily="34" charset="-122"/>
              </a:rPr>
              <a:t>D= Z</a:t>
            </a:r>
            <a:r>
              <a:rPr lang="zh-CN" altLang="en-US" sz="2295" dirty="0">
                <a:solidFill>
                  <a:schemeClr val="tx1"/>
                </a:solidFill>
                <a:latin typeface="微软雅黑" panose="020B0503020204020204" pitchFamily="34" charset="-122"/>
                <a:ea typeface="微软雅黑" panose="020B0503020204020204" pitchFamily="34" charset="-122"/>
              </a:rPr>
              <a:t>时为止。一国的均衡国民收入和均衡就业量是同时被决定的。</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411181" cy="4897755"/>
          </a:xfrm>
          <a:prstGeom prst="rect">
            <a:avLst/>
          </a:prstGeom>
          <a:noFill/>
        </p:spPr>
        <p:txBody>
          <a:bodyPr wrap="square" lIns="120017" tIns="60008" rIns="120017" bIns="60008" rtlCol="0">
            <a:spAutoFit/>
          </a:bodyPr>
          <a:lstStyle/>
          <a:p>
            <a:pPr>
              <a:lnSpc>
                <a:spcPct val="150000"/>
              </a:lnSpc>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二、失业及其类型 </a:t>
            </a:r>
            <a:r>
              <a:rPr kumimoji="1" lang="en-US" altLang="zh-CN" sz="2295" dirty="0">
                <a:solidFill>
                  <a:srgbClr val="004250"/>
                </a:solidFill>
                <a:latin typeface="微软雅黑" panose="020B0503020204020204" pitchFamily="34" charset="-122"/>
                <a:ea typeface="微软雅黑" panose="020B0503020204020204" pitchFamily="34" charset="-122"/>
                <a:sym typeface="+mn-ea"/>
              </a:rPr>
              <a:t>p20</a:t>
            </a:r>
            <a:endParaRPr kumimoji="1" lang="en-US" altLang="zh-CN" sz="2295" dirty="0">
              <a:solidFill>
                <a:srgbClr val="004250"/>
              </a:solidFill>
              <a:latin typeface="微软雅黑" panose="020B0503020204020204" pitchFamily="34" charset="-122"/>
              <a:ea typeface="微软雅黑" panose="020B0503020204020204" pitchFamily="34" charset="-122"/>
            </a:endParaRPr>
          </a:p>
          <a:p>
            <a:pPr>
              <a:lnSpc>
                <a:spcPct val="150000"/>
              </a:lnSpc>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1.</a:t>
            </a:r>
            <a:r>
              <a:rPr lang="zh-CN" altLang="en-US" sz="2295" dirty="0">
                <a:solidFill>
                  <a:schemeClr val="tx1"/>
                </a:solidFill>
                <a:latin typeface="微软雅黑" panose="020B0503020204020204" pitchFamily="34" charset="-122"/>
                <a:ea typeface="微软雅黑" panose="020B0503020204020204" pitchFamily="34" charset="-122"/>
                <a:sym typeface="+mn-ea"/>
              </a:rPr>
              <a:t>摩擦性失业</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是劳动力供给与需求在结合过程中偶然失调造成的暂时失业。属正常性失业。其基本特征是失业劳动力与就业岗位在数量上是均衡的。</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2.</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技术性失业：</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是因为在生产中采用先进机器、先进设备、先进工艺、先进技术所造成的失业。 解决对策。</a:t>
            </a:r>
            <a:endParaRPr lang="zh-CN" altLang="en-US" sz="2295"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chemeClr val="tx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未标题-1"/>
          <p:cNvPicPr>
            <a:picLocks noChangeAspect="1"/>
          </p:cNvPicPr>
          <p:nvPr/>
        </p:nvPicPr>
        <p:blipFill>
          <a:blip r:embed="rId2"/>
          <a:srcRect t="18655" b="18472"/>
          <a:stretch>
            <a:fillRect/>
          </a:stretch>
        </p:blipFill>
        <p:spPr>
          <a:xfrm>
            <a:off x="381000" y="494030"/>
            <a:ext cx="9337040" cy="5870575"/>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847426" y="1042843"/>
            <a:ext cx="7460386" cy="3307080"/>
          </a:xfrm>
          <a:prstGeom prst="rect">
            <a:avLst/>
          </a:prstGeom>
          <a:noFill/>
          <a:ln w="9525" algn="ctr">
            <a:noFill/>
            <a:miter lim="800000"/>
          </a:ln>
        </p:spPr>
        <p:txBody>
          <a:bodyPr wrap="square" lIns="118127" tIns="61426" rIns="118127" bIns="61426">
            <a:spAutoFit/>
          </a:bodyPr>
          <a:lstStyle/>
          <a:p>
            <a:pPr>
              <a:lnSpc>
                <a:spcPct val="150000"/>
              </a:lnSpc>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3.</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结构性失业</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由于经济结构的变动，构成劳动力供求结构上的失衡所引致的失业称为结构性失业</a:t>
            </a:r>
            <a:r>
              <a:rPr kumimoji="1" lang="en-US" altLang="zh-CN" sz="2295" dirty="0">
                <a:solidFill>
                  <a:schemeClr val="tx1"/>
                </a:solidFill>
                <a:latin typeface="微软雅黑" panose="020B0503020204020204" pitchFamily="34" charset="-122"/>
                <a:ea typeface="微软雅黑" panose="020B0503020204020204" pitchFamily="34" charset="-122"/>
                <a:sym typeface="+mn-ea"/>
              </a:rPr>
              <a:t>.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解决对策</a:t>
            </a:r>
            <a:r>
              <a:rPr kumimoji="1" lang="en-US" altLang="zh-CN" sz="2295" dirty="0">
                <a:solidFill>
                  <a:schemeClr val="tx1"/>
                </a:solidFill>
                <a:latin typeface="微软雅黑" panose="020B0503020204020204" pitchFamily="34" charset="-122"/>
                <a:ea typeface="微软雅黑" panose="020B0503020204020204" pitchFamily="34" charset="-122"/>
                <a:sym typeface="+mn-ea"/>
              </a:rPr>
              <a:t>.</a:t>
            </a:r>
            <a:endParaRPr kumimoji="1"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4.</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季节性失业</a:t>
            </a:r>
            <a:endParaRPr kumimoji="1"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kern="0" dirty="0">
                <a:solidFill>
                  <a:schemeClr val="tx1"/>
                </a:solidFill>
                <a:latin typeface="微软雅黑" panose="020B0503020204020204" pitchFamily="34" charset="-122"/>
                <a:ea typeface="微软雅黑" panose="020B0503020204020204" pitchFamily="34" charset="-122"/>
                <a:sym typeface="+mn-ea"/>
              </a:rPr>
              <a:t>       由于气候状况有规律的变化对生产、消费产生影响所引致的失业</a:t>
            </a:r>
            <a:endParaRPr lang="zh-CN" altLang="en-US" sz="2295" kern="0" dirty="0">
              <a:solidFill>
                <a:schemeClr val="tx1"/>
              </a:solidFill>
              <a:latin typeface="微软雅黑" panose="020B0503020204020204" pitchFamily="34" charset="-122"/>
              <a:ea typeface="微软雅黑" panose="020B0503020204020204" pitchFamily="34" charset="-122"/>
              <a:cs typeface="仿宋_GB2312" pitchFamily="49" charset="-122"/>
              <a:sym typeface="+mn-ea"/>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46211" y="1042843"/>
            <a:ext cx="6773333" cy="1714500"/>
          </a:xfrm>
          <a:prstGeom prst="rect">
            <a:avLst/>
          </a:prstGeom>
          <a:ln algn="ctr">
            <a:miter lim="800000"/>
          </a:ln>
        </p:spPr>
        <p:txBody>
          <a:bodyPr vert="horz" wrap="square" lIns="118127" tIns="61426" rIns="118127" bIns="61426" rtlCol="0">
            <a:spAutoFit/>
          </a:bodyPr>
          <a:lstStyle/>
          <a:p>
            <a:pPr marL="0" marR="0" lvl="0" indent="0" algn="l" defTabSz="914400" rtl="0" eaLnBrk="1" latinLnBrk="0" hangingPunct="1">
              <a:lnSpc>
                <a:spcPct val="150000"/>
              </a:lnSpc>
              <a:spcBef>
                <a:spcPct val="0"/>
              </a:spcBef>
              <a:spcAft>
                <a:spcPct val="0"/>
              </a:spcAft>
              <a:buClrTx/>
              <a:buSzTx/>
              <a:buFontTx/>
              <a:buNone/>
              <a:defRPr/>
            </a:pPr>
            <a:r>
              <a:rPr lang="zh-CN" altLang="en-US" sz="2295" noProof="0" dirty="0">
                <a:ln>
                  <a:noFill/>
                </a:ln>
                <a:solidFill>
                  <a:srgbClr val="004250"/>
                </a:solidFill>
                <a:effectLst/>
                <a:uLnTx/>
                <a:uFillTx/>
                <a:latin typeface="微软雅黑" panose="020B0503020204020204" pitchFamily="34" charset="-122"/>
                <a:ea typeface="微软雅黑" panose="020B0503020204020204" pitchFamily="34" charset="-122"/>
                <a:sym typeface="+mn-ea"/>
              </a:rPr>
              <a:t> </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defTabSz="1563370" fontAlgn="auto">
              <a:lnSpc>
                <a:spcPct val="150000"/>
              </a:lnSpc>
              <a:spcAft>
                <a:spcPts val="0"/>
              </a:spcAft>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336710"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grpSp>
        <p:nvGrpSpPr>
          <p:cNvPr id="4" name="组合 25"/>
          <p:cNvGrpSpPr/>
          <p:nvPr/>
        </p:nvGrpSpPr>
        <p:grpSpPr bwMode="auto">
          <a:xfrm>
            <a:off x="974760" y="1155819"/>
            <a:ext cx="7039981" cy="3963782"/>
            <a:chOff x="871489" y="1142968"/>
            <a:chExt cx="7358098" cy="4143420"/>
          </a:xfrm>
        </p:grpSpPr>
        <p:sp>
          <p:nvSpPr>
            <p:cNvPr id="5" name="矩形 6"/>
            <p:cNvSpPr>
              <a:spLocks noChangeArrowheads="1"/>
            </p:cNvSpPr>
            <p:nvPr/>
          </p:nvSpPr>
          <p:spPr bwMode="auto">
            <a:xfrm>
              <a:off x="871489" y="1142968"/>
              <a:ext cx="7358098" cy="1760339"/>
            </a:xfrm>
            <a:prstGeom prst="rect">
              <a:avLst/>
            </a:prstGeom>
            <a:noFill/>
            <a:ln w="9525">
              <a:noFill/>
              <a:miter lim="800000"/>
            </a:ln>
          </p:spPr>
          <p:txBody>
            <a:bodyPr>
              <a:spAutoFit/>
            </a:bodyPr>
            <a:lstStyle/>
            <a:p>
              <a:pPr>
                <a:lnSpc>
                  <a:spcPct val="150000"/>
                </a:lnSpc>
              </a:pPr>
              <a:r>
                <a:rPr kumimoji="1" lang="zh-CN" altLang="en-US" sz="2295" dirty="0">
                  <a:solidFill>
                    <a:srgbClr val="004250"/>
                  </a:solidFill>
                  <a:latin typeface="微软雅黑" panose="020B0503020204020204" pitchFamily="34" charset="-122"/>
                  <a:ea typeface="微软雅黑" panose="020B0503020204020204" pitchFamily="34" charset="-122"/>
                </a:rPr>
                <a:t>三、需求不足性失业 </a:t>
              </a:r>
              <a:r>
                <a:rPr kumimoji="1" lang="en-US" altLang="zh-CN" sz="2295" dirty="0">
                  <a:solidFill>
                    <a:srgbClr val="004250"/>
                  </a:solidFill>
                  <a:latin typeface="微软雅黑" panose="020B0503020204020204" pitchFamily="34" charset="-122"/>
                  <a:ea typeface="微软雅黑" panose="020B0503020204020204" pitchFamily="34" charset="-122"/>
                </a:rPr>
                <a:t>p21</a:t>
              </a:r>
            </a:p>
            <a:p>
              <a:pPr>
                <a:lnSpc>
                  <a:spcPct val="150000"/>
                </a:lnSpc>
                <a:buFont typeface="Arial" panose="020B0604020202020204" pitchFamily="34" charset="0"/>
                <a:buNone/>
              </a:pPr>
              <a:r>
                <a:rPr kumimoji="1" lang="zh-CN" altLang="en-US" sz="2295" dirty="0">
                  <a:solidFill>
                    <a:schemeClr val="tx1"/>
                  </a:solidFill>
                  <a:latin typeface="微软雅黑" panose="020B0503020204020204" pitchFamily="34" charset="-122"/>
                  <a:ea typeface="微软雅黑" panose="020B0503020204020204" pitchFamily="34" charset="-122"/>
                </a:rPr>
                <a:t>总需求不足是造成非正常失业的主要原因。</a:t>
              </a:r>
            </a:p>
            <a:p>
              <a:pPr>
                <a:lnSpc>
                  <a:spcPct val="150000"/>
                </a:lnSpc>
                <a:buFont typeface="Arial" panose="020B0604020202020204" pitchFamily="34" charset="0"/>
                <a:buNone/>
              </a:pPr>
              <a:r>
                <a:rPr kumimoji="1" lang="zh-CN" altLang="en-US" sz="2295" dirty="0">
                  <a:solidFill>
                    <a:schemeClr val="tx1"/>
                  </a:solidFill>
                  <a:latin typeface="微软雅黑" panose="020B0503020204020204" pitchFamily="34" charset="-122"/>
                  <a:ea typeface="微软雅黑" panose="020B0503020204020204" pitchFamily="34" charset="-122"/>
                </a:rPr>
                <a:t>（一）、需求不足性失业两种表现形式</a:t>
              </a:r>
              <a:r>
                <a:rPr kumimoji="1" lang="en-US" altLang="zh-CN" sz="2295" dirty="0">
                  <a:solidFill>
                    <a:schemeClr val="tx1"/>
                  </a:solidFill>
                  <a:latin typeface="微软雅黑" panose="020B0503020204020204" pitchFamily="34" charset="-122"/>
                  <a:ea typeface="微软雅黑" panose="020B0503020204020204" pitchFamily="34" charset="-122"/>
                </a:rPr>
                <a:t>:</a:t>
              </a:r>
            </a:p>
          </p:txBody>
        </p:sp>
        <p:grpSp>
          <p:nvGrpSpPr>
            <p:cNvPr id="6" name="Group 644"/>
            <p:cNvGrpSpPr/>
            <p:nvPr/>
          </p:nvGrpSpPr>
          <p:grpSpPr bwMode="auto">
            <a:xfrm>
              <a:off x="1285852" y="3286124"/>
              <a:ext cx="5278438" cy="1325563"/>
              <a:chOff x="2314" y="1253"/>
              <a:chExt cx="3325" cy="835"/>
            </a:xfrm>
          </p:grpSpPr>
          <p:grpSp>
            <p:nvGrpSpPr>
              <p:cNvPr id="7" name="Group 637"/>
              <p:cNvGrpSpPr/>
              <p:nvPr/>
            </p:nvGrpSpPr>
            <p:grpSpPr bwMode="auto">
              <a:xfrm>
                <a:off x="2481" y="1253"/>
                <a:ext cx="3158" cy="700"/>
                <a:chOff x="2481" y="1253"/>
                <a:chExt cx="3158" cy="700"/>
              </a:xfrm>
            </p:grpSpPr>
            <p:sp>
              <p:nvSpPr>
                <p:cNvPr id="20" name="Freeform 603"/>
                <p:cNvSpPr/>
                <p:nvPr/>
              </p:nvSpPr>
              <p:spPr bwMode="auto">
                <a:xfrm>
                  <a:off x="2481" y="1253"/>
                  <a:ext cx="2316" cy="700"/>
                </a:xfrm>
                <a:custGeom>
                  <a:avLst/>
                  <a:gdLst>
                    <a:gd name="T0" fmla="*/ 0 w 3147"/>
                    <a:gd name="T1" fmla="*/ 557 h 718"/>
                    <a:gd name="T2" fmla="*/ 57 w 3147"/>
                    <a:gd name="T3" fmla="*/ 0 h 718"/>
                    <a:gd name="T4" fmla="*/ 146 w 3147"/>
                    <a:gd name="T5" fmla="*/ 0 h 718"/>
                    <a:gd name="T6" fmla="*/ 0 60000 65536"/>
                    <a:gd name="T7" fmla="*/ 0 60000 65536"/>
                    <a:gd name="T8" fmla="*/ 0 60000 65536"/>
                    <a:gd name="T9" fmla="*/ 0 w 3147"/>
                    <a:gd name="T10" fmla="*/ 0 h 718"/>
                    <a:gd name="T11" fmla="*/ 3147 w 3147"/>
                    <a:gd name="T12" fmla="*/ 718 h 718"/>
                  </a:gdLst>
                  <a:ahLst/>
                  <a:cxnLst>
                    <a:cxn ang="T6">
                      <a:pos x="T0" y="T1"/>
                    </a:cxn>
                    <a:cxn ang="T7">
                      <a:pos x="T2" y="T3"/>
                    </a:cxn>
                    <a:cxn ang="T8">
                      <a:pos x="T4" y="T5"/>
                    </a:cxn>
                  </a:cxnLst>
                  <a:rect l="T9" t="T10" r="T11" b="T12"/>
                  <a:pathLst>
                    <a:path w="3147" h="718">
                      <a:moveTo>
                        <a:pt x="0" y="718"/>
                      </a:moveTo>
                      <a:lnTo>
                        <a:pt x="1219" y="0"/>
                      </a:lnTo>
                      <a:lnTo>
                        <a:pt x="3147" y="0"/>
                      </a:lnTo>
                    </a:path>
                  </a:pathLst>
                </a:custGeom>
                <a:noFill/>
                <a:ln w="25400">
                  <a:solidFill>
                    <a:srgbClr val="C0C0C0"/>
                  </a:solidFill>
                  <a:prstDash val="sysDot"/>
                  <a:round/>
                </a:ln>
              </p:spPr>
              <p:txBody>
                <a:bodyPr wrap="none" anchor="ctr"/>
                <a:lstStyle/>
                <a:p>
                  <a:endParaRPr lang="zh-CN" altLang="en-US" sz="2295">
                    <a:solidFill>
                      <a:srgbClr val="004250"/>
                    </a:solidFill>
                    <a:latin typeface="微软雅黑" panose="020B0503020204020204" pitchFamily="34" charset="-122"/>
                    <a:ea typeface="微软雅黑" panose="020B0503020204020204" pitchFamily="34" charset="-122"/>
                  </a:endParaRPr>
                </a:p>
              </p:txBody>
            </p:sp>
            <p:sp>
              <p:nvSpPr>
                <p:cNvPr id="21" name="Text Box 610"/>
                <p:cNvSpPr txBox="1">
                  <a:spLocks noChangeArrowheads="1"/>
                </p:cNvSpPr>
                <p:nvPr/>
              </p:nvSpPr>
              <p:spPr bwMode="auto">
                <a:xfrm>
                  <a:off x="3394" y="1269"/>
                  <a:ext cx="2245" cy="293"/>
                </a:xfrm>
                <a:prstGeom prst="rect">
                  <a:avLst/>
                </a:prstGeom>
                <a:solidFill>
                  <a:schemeClr val="accent5">
                    <a:lumMod val="50000"/>
                  </a:schemeClr>
                </a:solidFill>
              </p:spPr>
              <p:style>
                <a:lnRef idx="2">
                  <a:schemeClr val="accent5">
                    <a:shade val="50000"/>
                  </a:schemeClr>
                </a:lnRef>
                <a:fillRef idx="1">
                  <a:schemeClr val="accent5"/>
                </a:fillRef>
                <a:effectRef idx="0">
                  <a:schemeClr val="accent5"/>
                </a:effectRef>
                <a:fontRef idx="minor">
                  <a:schemeClr val="lt1"/>
                </a:fontRef>
              </p:style>
              <p:txBody>
                <a:bodyPr>
                  <a:spAutoFit/>
                </a:bodyPr>
                <a:lstStyle/>
                <a:p>
                  <a:pPr algn="ctr">
                    <a:spcBef>
                      <a:spcPct val="50000"/>
                    </a:spcBef>
                  </a:pPr>
                  <a:r>
                    <a:rPr lang="en-US" altLang="zh-CN" sz="2295" dirty="0">
                      <a:solidFill>
                        <a:schemeClr val="bg1"/>
                      </a:solidFill>
                      <a:latin typeface="微软雅黑" panose="020B0503020204020204" pitchFamily="34" charset="-122"/>
                      <a:ea typeface="微软雅黑" panose="020B0503020204020204" pitchFamily="34" charset="-122"/>
                    </a:rPr>
                    <a:t> </a:t>
                  </a:r>
                  <a:r>
                    <a:rPr lang="zh-CN" altLang="en-US" sz="2295" dirty="0">
                      <a:solidFill>
                        <a:schemeClr val="bg1"/>
                      </a:solidFill>
                      <a:latin typeface="微软雅黑" panose="020B0503020204020204" pitchFamily="34" charset="-122"/>
                      <a:ea typeface="微软雅黑" panose="020B0503020204020204" pitchFamily="34" charset="-122"/>
                    </a:rPr>
                    <a:t>其一：增长差距性失业</a:t>
                  </a:r>
                </a:p>
              </p:txBody>
            </p:sp>
          </p:grpSp>
          <p:grpSp>
            <p:nvGrpSpPr>
              <p:cNvPr id="8" name="Group 600"/>
              <p:cNvGrpSpPr/>
              <p:nvPr/>
            </p:nvGrpSpPr>
            <p:grpSpPr bwMode="auto">
              <a:xfrm>
                <a:off x="2314" y="1936"/>
                <a:ext cx="152" cy="152"/>
                <a:chOff x="2314" y="1936"/>
                <a:chExt cx="152" cy="152"/>
              </a:xfrm>
            </p:grpSpPr>
            <p:sp>
              <p:nvSpPr>
                <p:cNvPr id="16" name="Oval 542"/>
                <p:cNvSpPr>
                  <a:spLocks noChangeArrowheads="1"/>
                </p:cNvSpPr>
                <p:nvPr/>
              </p:nvSpPr>
              <p:spPr bwMode="auto">
                <a:xfrm>
                  <a:off x="2314" y="1936"/>
                  <a:ext cx="152" cy="152"/>
                </a:xfrm>
                <a:prstGeom prst="ellipse">
                  <a:avLst/>
                </a:prstGeom>
                <a:gradFill rotWithShape="1">
                  <a:gsLst>
                    <a:gs pos="0">
                      <a:srgbClr val="A80000"/>
                    </a:gs>
                    <a:gs pos="100000">
                      <a:srgbClr val="700000"/>
                    </a:gs>
                  </a:gsLst>
                  <a:lin ang="5400000" scaled="1"/>
                </a:gradFill>
                <a:ln w="9525">
                  <a:noFill/>
                  <a:round/>
                </a:ln>
              </p:spPr>
              <p:txBody>
                <a:bodyPr wrap="none" anchor="ctr"/>
                <a:lstStyle/>
                <a:p>
                  <a:endParaRPr lang="zh-CN" altLang="en-US" sz="2295">
                    <a:solidFill>
                      <a:srgbClr val="004250"/>
                    </a:solidFill>
                    <a:latin typeface="微软雅黑" panose="020B0503020204020204" pitchFamily="34" charset="-122"/>
                    <a:ea typeface="微软雅黑" panose="020B0503020204020204" pitchFamily="34" charset="-122"/>
                  </a:endParaRPr>
                </a:p>
              </p:txBody>
            </p:sp>
            <p:sp>
              <p:nvSpPr>
                <p:cNvPr id="17" name="Oval 543"/>
                <p:cNvSpPr>
                  <a:spLocks noChangeArrowheads="1"/>
                </p:cNvSpPr>
                <p:nvPr/>
              </p:nvSpPr>
              <p:spPr bwMode="auto">
                <a:xfrm>
                  <a:off x="2316" y="1938"/>
                  <a:ext cx="148" cy="148"/>
                </a:xfrm>
                <a:prstGeom prst="ellipse">
                  <a:avLst/>
                </a:prstGeom>
                <a:gradFill rotWithShape="1">
                  <a:gsLst>
                    <a:gs pos="0">
                      <a:srgbClr val="FE0000"/>
                    </a:gs>
                    <a:gs pos="100000">
                      <a:srgbClr val="860000"/>
                    </a:gs>
                  </a:gsLst>
                  <a:lin ang="5400000" scaled="1"/>
                </a:gradFill>
                <a:ln w="9525">
                  <a:noFill/>
                  <a:round/>
                </a:ln>
              </p:spPr>
              <p:txBody>
                <a:bodyPr wrap="none" anchor="ctr"/>
                <a:lstStyle/>
                <a:p>
                  <a:endParaRPr lang="zh-CN" altLang="en-US" sz="2295">
                    <a:solidFill>
                      <a:srgbClr val="004250"/>
                    </a:solidFill>
                    <a:latin typeface="微软雅黑" panose="020B0503020204020204" pitchFamily="34" charset="-122"/>
                    <a:ea typeface="微软雅黑" panose="020B0503020204020204" pitchFamily="34" charset="-122"/>
                  </a:endParaRPr>
                </a:p>
              </p:txBody>
            </p:sp>
            <p:sp>
              <p:nvSpPr>
                <p:cNvPr id="18" name="Freeform 544"/>
                <p:cNvSpPr/>
                <p:nvPr/>
              </p:nvSpPr>
              <p:spPr bwMode="auto">
                <a:xfrm>
                  <a:off x="2319" y="1940"/>
                  <a:ext cx="142" cy="47"/>
                </a:xfrm>
                <a:custGeom>
                  <a:avLst/>
                  <a:gdLst>
                    <a:gd name="T0" fmla="*/ 0 w 372"/>
                    <a:gd name="T1" fmla="*/ 1 h 94"/>
                    <a:gd name="T2" fmla="*/ 0 w 372"/>
                    <a:gd name="T3" fmla="*/ 1 h 94"/>
                    <a:gd name="T4" fmla="*/ 0 w 372"/>
                    <a:gd name="T5" fmla="*/ 1 h 94"/>
                    <a:gd name="T6" fmla="*/ 0 w 372"/>
                    <a:gd name="T7" fmla="*/ 1 h 94"/>
                    <a:gd name="T8" fmla="*/ 0 w 372"/>
                    <a:gd name="T9" fmla="*/ 1 h 94"/>
                    <a:gd name="T10" fmla="*/ 0 w 372"/>
                    <a:gd name="T11" fmla="*/ 1 h 94"/>
                    <a:gd name="T12" fmla="*/ 0 w 372"/>
                    <a:gd name="T13" fmla="*/ 1 h 94"/>
                    <a:gd name="T14" fmla="*/ 0 w 372"/>
                    <a:gd name="T15" fmla="*/ 1 h 94"/>
                    <a:gd name="T16" fmla="*/ 0 w 372"/>
                    <a:gd name="T17" fmla="*/ 1 h 94"/>
                    <a:gd name="T18" fmla="*/ 0 w 372"/>
                    <a:gd name="T19" fmla="*/ 0 h 94"/>
                    <a:gd name="T20" fmla="*/ 0 w 372"/>
                    <a:gd name="T21" fmla="*/ 0 h 94"/>
                    <a:gd name="T22" fmla="*/ 0 w 372"/>
                    <a:gd name="T23" fmla="*/ 0 h 94"/>
                    <a:gd name="T24" fmla="*/ 0 w 372"/>
                    <a:gd name="T25" fmla="*/ 0 h 94"/>
                    <a:gd name="T26" fmla="*/ 0 w 372"/>
                    <a:gd name="T27" fmla="*/ 1 h 94"/>
                    <a:gd name="T28" fmla="*/ 0 w 372"/>
                    <a:gd name="T29" fmla="*/ 1 h 94"/>
                    <a:gd name="T30" fmla="*/ 0 w 372"/>
                    <a:gd name="T31" fmla="*/ 1 h 94"/>
                    <a:gd name="T32" fmla="*/ 0 w 372"/>
                    <a:gd name="T33" fmla="*/ 1 h 94"/>
                    <a:gd name="T34" fmla="*/ 0 w 372"/>
                    <a:gd name="T35" fmla="*/ 1 h 94"/>
                    <a:gd name="T36" fmla="*/ 0 w 372"/>
                    <a:gd name="T37" fmla="*/ 1 h 94"/>
                    <a:gd name="T38" fmla="*/ 0 w 372"/>
                    <a:gd name="T39" fmla="*/ 1 h 94"/>
                    <a:gd name="T40" fmla="*/ 0 w 372"/>
                    <a:gd name="T41" fmla="*/ 1 h 94"/>
                    <a:gd name="T42" fmla="*/ 0 w 372"/>
                    <a:gd name="T43" fmla="*/ 1 h 94"/>
                    <a:gd name="T44" fmla="*/ 0 w 372"/>
                    <a:gd name="T45" fmla="*/ 1 h 9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72"/>
                    <a:gd name="T70" fmla="*/ 0 h 94"/>
                    <a:gd name="T71" fmla="*/ 372 w 372"/>
                    <a:gd name="T72" fmla="*/ 94 h 9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72" h="94">
                      <a:moveTo>
                        <a:pt x="372" y="91"/>
                      </a:moveTo>
                      <a:lnTo>
                        <a:pt x="356" y="75"/>
                      </a:lnTo>
                      <a:lnTo>
                        <a:pt x="330" y="49"/>
                      </a:lnTo>
                      <a:lnTo>
                        <a:pt x="322" y="44"/>
                      </a:lnTo>
                      <a:lnTo>
                        <a:pt x="312" y="37"/>
                      </a:lnTo>
                      <a:lnTo>
                        <a:pt x="285" y="22"/>
                      </a:lnTo>
                      <a:lnTo>
                        <a:pt x="268" y="14"/>
                      </a:lnTo>
                      <a:lnTo>
                        <a:pt x="246" y="7"/>
                      </a:lnTo>
                      <a:lnTo>
                        <a:pt x="222" y="3"/>
                      </a:lnTo>
                      <a:lnTo>
                        <a:pt x="197" y="0"/>
                      </a:lnTo>
                      <a:lnTo>
                        <a:pt x="195" y="0"/>
                      </a:lnTo>
                      <a:lnTo>
                        <a:pt x="177" y="0"/>
                      </a:lnTo>
                      <a:lnTo>
                        <a:pt x="172" y="0"/>
                      </a:lnTo>
                      <a:lnTo>
                        <a:pt x="147" y="3"/>
                      </a:lnTo>
                      <a:lnTo>
                        <a:pt x="124" y="7"/>
                      </a:lnTo>
                      <a:lnTo>
                        <a:pt x="103" y="14"/>
                      </a:lnTo>
                      <a:lnTo>
                        <a:pt x="84" y="24"/>
                      </a:lnTo>
                      <a:lnTo>
                        <a:pt x="57" y="37"/>
                      </a:lnTo>
                      <a:lnTo>
                        <a:pt x="50" y="44"/>
                      </a:lnTo>
                      <a:lnTo>
                        <a:pt x="39" y="51"/>
                      </a:lnTo>
                      <a:lnTo>
                        <a:pt x="13" y="77"/>
                      </a:lnTo>
                      <a:lnTo>
                        <a:pt x="0" y="94"/>
                      </a:lnTo>
                      <a:lnTo>
                        <a:pt x="372" y="91"/>
                      </a:lnTo>
                      <a:close/>
                    </a:path>
                  </a:pathLst>
                </a:custGeom>
                <a:gradFill rotWithShape="1">
                  <a:gsLst>
                    <a:gs pos="0">
                      <a:schemeClr val="bg1">
                        <a:alpha val="87000"/>
                      </a:schemeClr>
                    </a:gs>
                    <a:gs pos="100000">
                      <a:srgbClr val="DBDBDB">
                        <a:alpha val="0"/>
                      </a:srgbClr>
                    </a:gs>
                  </a:gsLst>
                  <a:lin ang="5400000" scaled="1"/>
                </a:gradFill>
                <a:ln w="9525">
                  <a:noFill/>
                  <a:miter lim="800000"/>
                </a:ln>
              </p:spPr>
              <p:txBody>
                <a:bodyPr/>
                <a:lstStyle/>
                <a:p>
                  <a:endParaRPr lang="zh-CN" altLang="en-US" sz="2295">
                    <a:solidFill>
                      <a:srgbClr val="004250"/>
                    </a:solidFill>
                    <a:latin typeface="微软雅黑" panose="020B0503020204020204" pitchFamily="34" charset="-122"/>
                    <a:ea typeface="微软雅黑" panose="020B0503020204020204" pitchFamily="34" charset="-122"/>
                  </a:endParaRPr>
                </a:p>
              </p:txBody>
            </p:sp>
            <p:sp>
              <p:nvSpPr>
                <p:cNvPr id="19" name="Oval 545"/>
                <p:cNvSpPr>
                  <a:spLocks noChangeArrowheads="1"/>
                </p:cNvSpPr>
                <p:nvPr/>
              </p:nvSpPr>
              <p:spPr bwMode="auto">
                <a:xfrm>
                  <a:off x="2366" y="1950"/>
                  <a:ext cx="48" cy="48"/>
                </a:xfrm>
                <a:prstGeom prst="ellipse">
                  <a:avLst/>
                </a:prstGeom>
                <a:gradFill rotWithShape="1">
                  <a:gsLst>
                    <a:gs pos="0">
                      <a:schemeClr val="bg1">
                        <a:alpha val="95000"/>
                      </a:schemeClr>
                    </a:gs>
                    <a:gs pos="100000">
                      <a:srgbClr val="00C7F6">
                        <a:alpha val="0"/>
                      </a:srgbClr>
                    </a:gs>
                  </a:gsLst>
                  <a:path path="shape">
                    <a:fillToRect l="50000" t="50000" r="50000" b="50000"/>
                  </a:path>
                </a:gradFill>
                <a:ln w="9525">
                  <a:noFill/>
                  <a:round/>
                </a:ln>
              </p:spPr>
              <p:txBody>
                <a:bodyPr wrap="none" anchor="ctr"/>
                <a:lstStyle/>
                <a:p>
                  <a:endParaRPr lang="zh-CN" altLang="en-US" sz="2295">
                    <a:solidFill>
                      <a:srgbClr val="004250"/>
                    </a:solidFill>
                    <a:latin typeface="微软雅黑" panose="020B0503020204020204" pitchFamily="34" charset="-122"/>
                    <a:ea typeface="微软雅黑" panose="020B0503020204020204" pitchFamily="34" charset="-122"/>
                  </a:endParaRPr>
                </a:p>
              </p:txBody>
            </p:sp>
          </p:grpSp>
        </p:grpSp>
        <p:grpSp>
          <p:nvGrpSpPr>
            <p:cNvPr id="9" name="Group 643"/>
            <p:cNvGrpSpPr/>
            <p:nvPr/>
          </p:nvGrpSpPr>
          <p:grpSpPr bwMode="auto">
            <a:xfrm>
              <a:off x="3286118" y="4370400"/>
              <a:ext cx="4286251" cy="915988"/>
              <a:chOff x="2635" y="2387"/>
              <a:chExt cx="2700" cy="577"/>
            </a:xfrm>
          </p:grpSpPr>
          <p:grpSp>
            <p:nvGrpSpPr>
              <p:cNvPr id="14" name="Group 599"/>
              <p:cNvGrpSpPr/>
              <p:nvPr/>
            </p:nvGrpSpPr>
            <p:grpSpPr bwMode="auto">
              <a:xfrm>
                <a:off x="2635" y="2812"/>
                <a:ext cx="152" cy="152"/>
                <a:chOff x="2635" y="2812"/>
                <a:chExt cx="152" cy="152"/>
              </a:xfrm>
            </p:grpSpPr>
            <p:sp>
              <p:nvSpPr>
                <p:cNvPr id="10" name="Oval 547"/>
                <p:cNvSpPr>
                  <a:spLocks noChangeArrowheads="1"/>
                </p:cNvSpPr>
                <p:nvPr/>
              </p:nvSpPr>
              <p:spPr bwMode="auto">
                <a:xfrm>
                  <a:off x="2635" y="2812"/>
                  <a:ext cx="152" cy="152"/>
                </a:xfrm>
                <a:prstGeom prst="ellipse">
                  <a:avLst/>
                </a:prstGeom>
                <a:solidFill>
                  <a:srgbClr val="FE9700"/>
                </a:solidFill>
                <a:ln w="9525">
                  <a:noFill/>
                  <a:round/>
                </a:ln>
              </p:spPr>
              <p:txBody>
                <a:bodyPr wrap="none" anchor="ctr"/>
                <a:lstStyle/>
                <a:p>
                  <a:endParaRPr lang="zh-CN" altLang="en-US" sz="2295">
                    <a:solidFill>
                      <a:srgbClr val="004250"/>
                    </a:solidFill>
                    <a:latin typeface="微软雅黑" panose="020B0503020204020204" pitchFamily="34" charset="-122"/>
                    <a:ea typeface="微软雅黑" panose="020B0503020204020204" pitchFamily="34" charset="-122"/>
                  </a:endParaRPr>
                </a:p>
              </p:txBody>
            </p:sp>
            <p:sp>
              <p:nvSpPr>
                <p:cNvPr id="11" name="Oval 548"/>
                <p:cNvSpPr>
                  <a:spLocks noChangeArrowheads="1"/>
                </p:cNvSpPr>
                <p:nvPr/>
              </p:nvSpPr>
              <p:spPr bwMode="auto">
                <a:xfrm>
                  <a:off x="2637" y="2814"/>
                  <a:ext cx="148" cy="148"/>
                </a:xfrm>
                <a:prstGeom prst="ellipse">
                  <a:avLst/>
                </a:prstGeom>
                <a:gradFill rotWithShape="1">
                  <a:gsLst>
                    <a:gs pos="0">
                      <a:srgbClr val="FFBB57"/>
                    </a:gs>
                    <a:gs pos="100000">
                      <a:srgbClr val="FF6600"/>
                    </a:gs>
                  </a:gsLst>
                  <a:lin ang="5400000" scaled="1"/>
                </a:gradFill>
                <a:ln w="9525">
                  <a:noFill/>
                  <a:round/>
                </a:ln>
              </p:spPr>
              <p:txBody>
                <a:bodyPr wrap="none" anchor="ctr"/>
                <a:lstStyle/>
                <a:p>
                  <a:endParaRPr lang="zh-CN" altLang="en-US" sz="2295">
                    <a:solidFill>
                      <a:srgbClr val="004250"/>
                    </a:solidFill>
                    <a:latin typeface="微软雅黑" panose="020B0503020204020204" pitchFamily="34" charset="-122"/>
                    <a:ea typeface="微软雅黑" panose="020B0503020204020204" pitchFamily="34" charset="-122"/>
                  </a:endParaRPr>
                </a:p>
              </p:txBody>
            </p:sp>
            <p:sp>
              <p:nvSpPr>
                <p:cNvPr id="12" name="Freeform 549"/>
                <p:cNvSpPr/>
                <p:nvPr/>
              </p:nvSpPr>
              <p:spPr bwMode="auto">
                <a:xfrm>
                  <a:off x="2644" y="2816"/>
                  <a:ext cx="134" cy="45"/>
                </a:xfrm>
                <a:custGeom>
                  <a:avLst/>
                  <a:gdLst>
                    <a:gd name="T0" fmla="*/ 0 w 372"/>
                    <a:gd name="T1" fmla="*/ 0 h 94"/>
                    <a:gd name="T2" fmla="*/ 0 w 372"/>
                    <a:gd name="T3" fmla="*/ 0 h 94"/>
                    <a:gd name="T4" fmla="*/ 0 w 372"/>
                    <a:gd name="T5" fmla="*/ 0 h 94"/>
                    <a:gd name="T6" fmla="*/ 0 w 372"/>
                    <a:gd name="T7" fmla="*/ 0 h 94"/>
                    <a:gd name="T8" fmla="*/ 0 w 372"/>
                    <a:gd name="T9" fmla="*/ 0 h 94"/>
                    <a:gd name="T10" fmla="*/ 0 w 372"/>
                    <a:gd name="T11" fmla="*/ 0 h 94"/>
                    <a:gd name="T12" fmla="*/ 0 w 372"/>
                    <a:gd name="T13" fmla="*/ 0 h 94"/>
                    <a:gd name="T14" fmla="*/ 0 w 372"/>
                    <a:gd name="T15" fmla="*/ 0 h 94"/>
                    <a:gd name="T16" fmla="*/ 0 w 372"/>
                    <a:gd name="T17" fmla="*/ 0 h 94"/>
                    <a:gd name="T18" fmla="*/ 0 w 372"/>
                    <a:gd name="T19" fmla="*/ 0 h 94"/>
                    <a:gd name="T20" fmla="*/ 0 w 372"/>
                    <a:gd name="T21" fmla="*/ 0 h 94"/>
                    <a:gd name="T22" fmla="*/ 0 w 372"/>
                    <a:gd name="T23" fmla="*/ 0 h 94"/>
                    <a:gd name="T24" fmla="*/ 0 w 372"/>
                    <a:gd name="T25" fmla="*/ 0 h 94"/>
                    <a:gd name="T26" fmla="*/ 0 w 372"/>
                    <a:gd name="T27" fmla="*/ 0 h 94"/>
                    <a:gd name="T28" fmla="*/ 0 w 372"/>
                    <a:gd name="T29" fmla="*/ 0 h 94"/>
                    <a:gd name="T30" fmla="*/ 0 w 372"/>
                    <a:gd name="T31" fmla="*/ 0 h 94"/>
                    <a:gd name="T32" fmla="*/ 0 w 372"/>
                    <a:gd name="T33" fmla="*/ 0 h 94"/>
                    <a:gd name="T34" fmla="*/ 0 w 372"/>
                    <a:gd name="T35" fmla="*/ 0 h 94"/>
                    <a:gd name="T36" fmla="*/ 0 w 372"/>
                    <a:gd name="T37" fmla="*/ 0 h 94"/>
                    <a:gd name="T38" fmla="*/ 0 w 372"/>
                    <a:gd name="T39" fmla="*/ 0 h 94"/>
                    <a:gd name="T40" fmla="*/ 0 w 372"/>
                    <a:gd name="T41" fmla="*/ 0 h 94"/>
                    <a:gd name="T42" fmla="*/ 0 w 372"/>
                    <a:gd name="T43" fmla="*/ 0 h 94"/>
                    <a:gd name="T44" fmla="*/ 0 w 372"/>
                    <a:gd name="T45" fmla="*/ 0 h 9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72"/>
                    <a:gd name="T70" fmla="*/ 0 h 94"/>
                    <a:gd name="T71" fmla="*/ 372 w 372"/>
                    <a:gd name="T72" fmla="*/ 94 h 9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72" h="94">
                      <a:moveTo>
                        <a:pt x="372" y="91"/>
                      </a:moveTo>
                      <a:lnTo>
                        <a:pt x="356" y="75"/>
                      </a:lnTo>
                      <a:lnTo>
                        <a:pt x="330" y="49"/>
                      </a:lnTo>
                      <a:lnTo>
                        <a:pt x="322" y="44"/>
                      </a:lnTo>
                      <a:lnTo>
                        <a:pt x="312" y="37"/>
                      </a:lnTo>
                      <a:lnTo>
                        <a:pt x="285" y="22"/>
                      </a:lnTo>
                      <a:lnTo>
                        <a:pt x="268" y="14"/>
                      </a:lnTo>
                      <a:lnTo>
                        <a:pt x="246" y="7"/>
                      </a:lnTo>
                      <a:lnTo>
                        <a:pt x="222" y="3"/>
                      </a:lnTo>
                      <a:lnTo>
                        <a:pt x="197" y="0"/>
                      </a:lnTo>
                      <a:lnTo>
                        <a:pt x="195" y="0"/>
                      </a:lnTo>
                      <a:lnTo>
                        <a:pt x="177" y="0"/>
                      </a:lnTo>
                      <a:lnTo>
                        <a:pt x="172" y="0"/>
                      </a:lnTo>
                      <a:lnTo>
                        <a:pt x="147" y="3"/>
                      </a:lnTo>
                      <a:lnTo>
                        <a:pt x="124" y="7"/>
                      </a:lnTo>
                      <a:lnTo>
                        <a:pt x="103" y="14"/>
                      </a:lnTo>
                      <a:lnTo>
                        <a:pt x="84" y="24"/>
                      </a:lnTo>
                      <a:lnTo>
                        <a:pt x="57" y="37"/>
                      </a:lnTo>
                      <a:lnTo>
                        <a:pt x="50" y="44"/>
                      </a:lnTo>
                      <a:lnTo>
                        <a:pt x="39" y="51"/>
                      </a:lnTo>
                      <a:lnTo>
                        <a:pt x="13" y="77"/>
                      </a:lnTo>
                      <a:lnTo>
                        <a:pt x="0" y="94"/>
                      </a:lnTo>
                      <a:lnTo>
                        <a:pt x="372" y="91"/>
                      </a:lnTo>
                      <a:close/>
                    </a:path>
                  </a:pathLst>
                </a:custGeom>
                <a:gradFill rotWithShape="1">
                  <a:gsLst>
                    <a:gs pos="0">
                      <a:schemeClr val="bg1">
                        <a:alpha val="92000"/>
                      </a:schemeClr>
                    </a:gs>
                    <a:gs pos="100000">
                      <a:srgbClr val="FFBB57">
                        <a:alpha val="0"/>
                      </a:srgbClr>
                    </a:gs>
                  </a:gsLst>
                  <a:lin ang="5400000" scaled="1"/>
                </a:gradFill>
                <a:ln w="9525">
                  <a:noFill/>
                  <a:miter lim="800000"/>
                </a:ln>
              </p:spPr>
              <p:txBody>
                <a:bodyPr/>
                <a:lstStyle/>
                <a:p>
                  <a:endParaRPr lang="zh-CN" altLang="en-US" sz="2295">
                    <a:solidFill>
                      <a:srgbClr val="004250"/>
                    </a:solidFill>
                    <a:latin typeface="微软雅黑" panose="020B0503020204020204" pitchFamily="34" charset="-122"/>
                    <a:ea typeface="微软雅黑" panose="020B0503020204020204" pitchFamily="34" charset="-122"/>
                  </a:endParaRPr>
                </a:p>
              </p:txBody>
            </p:sp>
            <p:sp>
              <p:nvSpPr>
                <p:cNvPr id="13" name="Oval 550"/>
                <p:cNvSpPr>
                  <a:spLocks noChangeArrowheads="1"/>
                </p:cNvSpPr>
                <p:nvPr/>
              </p:nvSpPr>
              <p:spPr bwMode="auto">
                <a:xfrm>
                  <a:off x="2686" y="2827"/>
                  <a:ext cx="48" cy="48"/>
                </a:xfrm>
                <a:prstGeom prst="ellipse">
                  <a:avLst/>
                </a:prstGeom>
                <a:gradFill rotWithShape="1">
                  <a:gsLst>
                    <a:gs pos="0">
                      <a:schemeClr val="bg1">
                        <a:alpha val="95000"/>
                      </a:schemeClr>
                    </a:gs>
                    <a:gs pos="100000">
                      <a:srgbClr val="00C7F6">
                        <a:alpha val="0"/>
                      </a:srgbClr>
                    </a:gs>
                  </a:gsLst>
                  <a:path path="shape">
                    <a:fillToRect l="50000" t="50000" r="50000" b="50000"/>
                  </a:path>
                </a:gradFill>
                <a:ln w="9525">
                  <a:noFill/>
                  <a:round/>
                </a:ln>
              </p:spPr>
              <p:txBody>
                <a:bodyPr wrap="none" anchor="ctr"/>
                <a:lstStyle/>
                <a:p>
                  <a:endParaRPr lang="zh-CN" altLang="en-US" sz="2295">
                    <a:solidFill>
                      <a:srgbClr val="004250"/>
                    </a:solidFill>
                    <a:latin typeface="微软雅黑" panose="020B0503020204020204" pitchFamily="34" charset="-122"/>
                    <a:ea typeface="微软雅黑" panose="020B0503020204020204" pitchFamily="34" charset="-122"/>
                  </a:endParaRPr>
                </a:p>
              </p:txBody>
            </p:sp>
          </p:grpSp>
          <p:grpSp>
            <p:nvGrpSpPr>
              <p:cNvPr id="15" name="Group 628"/>
              <p:cNvGrpSpPr/>
              <p:nvPr/>
            </p:nvGrpSpPr>
            <p:grpSpPr bwMode="auto">
              <a:xfrm>
                <a:off x="2715" y="2387"/>
                <a:ext cx="2620" cy="493"/>
                <a:chOff x="2715" y="2387"/>
                <a:chExt cx="2620" cy="493"/>
              </a:xfrm>
            </p:grpSpPr>
            <p:sp>
              <p:nvSpPr>
                <p:cNvPr id="22" name="Freeform 605"/>
                <p:cNvSpPr/>
                <p:nvPr/>
              </p:nvSpPr>
              <p:spPr bwMode="auto">
                <a:xfrm>
                  <a:off x="2715" y="2387"/>
                  <a:ext cx="2137" cy="493"/>
                </a:xfrm>
                <a:custGeom>
                  <a:avLst/>
                  <a:gdLst>
                    <a:gd name="T0" fmla="*/ 0 w 2802"/>
                    <a:gd name="T1" fmla="*/ 493 h 493"/>
                    <a:gd name="T2" fmla="*/ 58 w 2802"/>
                    <a:gd name="T3" fmla="*/ 0 h 493"/>
                    <a:gd name="T4" fmla="*/ 186 w 2802"/>
                    <a:gd name="T5" fmla="*/ 0 h 493"/>
                    <a:gd name="T6" fmla="*/ 0 60000 65536"/>
                    <a:gd name="T7" fmla="*/ 0 60000 65536"/>
                    <a:gd name="T8" fmla="*/ 0 60000 65536"/>
                    <a:gd name="T9" fmla="*/ 0 w 2802"/>
                    <a:gd name="T10" fmla="*/ 0 h 493"/>
                    <a:gd name="T11" fmla="*/ 2802 w 2802"/>
                    <a:gd name="T12" fmla="*/ 493 h 493"/>
                  </a:gdLst>
                  <a:ahLst/>
                  <a:cxnLst>
                    <a:cxn ang="T6">
                      <a:pos x="T0" y="T1"/>
                    </a:cxn>
                    <a:cxn ang="T7">
                      <a:pos x="T2" y="T3"/>
                    </a:cxn>
                    <a:cxn ang="T8">
                      <a:pos x="T4" y="T5"/>
                    </a:cxn>
                  </a:cxnLst>
                  <a:rect l="T9" t="T10" r="T11" b="T12"/>
                  <a:pathLst>
                    <a:path w="2802" h="493">
                      <a:moveTo>
                        <a:pt x="0" y="493"/>
                      </a:moveTo>
                      <a:lnTo>
                        <a:pt x="874" y="0"/>
                      </a:lnTo>
                      <a:lnTo>
                        <a:pt x="2802" y="0"/>
                      </a:lnTo>
                    </a:path>
                  </a:pathLst>
                </a:custGeom>
                <a:noFill/>
                <a:ln w="25400">
                  <a:solidFill>
                    <a:srgbClr val="C0C0C0"/>
                  </a:solidFill>
                  <a:prstDash val="sysDot"/>
                  <a:round/>
                </a:ln>
              </p:spPr>
              <p:txBody>
                <a:bodyPr wrap="none" anchor="ctr"/>
                <a:lstStyle/>
                <a:p>
                  <a:endParaRPr lang="zh-CN" altLang="en-US" sz="2295">
                    <a:solidFill>
                      <a:srgbClr val="004250"/>
                    </a:solidFill>
                    <a:latin typeface="微软雅黑" panose="020B0503020204020204" pitchFamily="34" charset="-122"/>
                    <a:ea typeface="微软雅黑" panose="020B0503020204020204" pitchFamily="34" charset="-122"/>
                  </a:endParaRPr>
                </a:p>
              </p:txBody>
            </p:sp>
            <p:sp>
              <p:nvSpPr>
                <p:cNvPr id="23" name="Text Box 623"/>
                <p:cNvSpPr txBox="1">
                  <a:spLocks noChangeArrowheads="1"/>
                </p:cNvSpPr>
                <p:nvPr/>
              </p:nvSpPr>
              <p:spPr bwMode="auto">
                <a:xfrm>
                  <a:off x="3354" y="2416"/>
                  <a:ext cx="1981" cy="340"/>
                </a:xfrm>
                <a:prstGeom prst="rect">
                  <a:avLst/>
                </a:prstGeom>
                <a:solidFill>
                  <a:schemeClr val="accent5">
                    <a:lumMod val="50000"/>
                  </a:schemeClr>
                </a:solidFill>
                <a:ln w="9525">
                  <a:noFill/>
                  <a:miter lim="800000"/>
                </a:ln>
              </p:spPr>
              <p:txBody>
                <a:bodyPr>
                  <a:spAutoFit/>
                </a:bodyPr>
                <a:lstStyle/>
                <a:p>
                  <a:pPr>
                    <a:lnSpc>
                      <a:spcPct val="120000"/>
                    </a:lnSpc>
                    <a:buFont typeface="Arial" panose="020B0604020202020204" pitchFamily="34" charset="0"/>
                    <a:buNone/>
                  </a:pPr>
                  <a:r>
                    <a:rPr lang="zh-CN" altLang="en-US" sz="2295" dirty="0">
                      <a:solidFill>
                        <a:schemeClr val="bg1"/>
                      </a:solidFill>
                      <a:latin typeface="微软雅黑" panose="020B0503020204020204" pitchFamily="34" charset="-122"/>
                      <a:ea typeface="微软雅黑" panose="020B0503020204020204" pitchFamily="34" charset="-122"/>
                    </a:rPr>
                    <a:t>其二：周期性失业</a:t>
                  </a:r>
                  <a:endParaRPr kumimoji="1" lang="zh-CN" altLang="en-US" sz="2295" dirty="0">
                    <a:solidFill>
                      <a:schemeClr val="bg1"/>
                    </a:solidFill>
                    <a:latin typeface="微软雅黑" panose="020B0503020204020204" pitchFamily="34" charset="-122"/>
                    <a:ea typeface="微软雅黑" panose="020B0503020204020204" pitchFamily="34" charset="-122"/>
                  </a:endParaRPr>
                </a:p>
              </p:txBody>
            </p:sp>
          </p:grpSp>
        </p:grpSp>
      </p:grpSp>
      <p:sp>
        <p:nvSpPr>
          <p:cNvPr id="24" name="TextBox 22"/>
          <p:cNvSpPr txBox="1"/>
          <p:nvPr/>
        </p:nvSpPr>
        <p:spPr>
          <a:xfrm>
            <a:off x="3665855" y="3610610"/>
            <a:ext cx="7747635" cy="860425"/>
          </a:xfrm>
          <a:prstGeom prst="rect">
            <a:avLst/>
          </a:prstGeom>
          <a:noFill/>
        </p:spPr>
        <p:txBody>
          <a:bodyPr wrap="square" rtlCol="0">
            <a:spAutoFit/>
          </a:bodyPr>
          <a:lstStyle/>
          <a:p>
            <a:pPr>
              <a:lnSpc>
                <a:spcPct val="150000"/>
              </a:lnSpc>
            </a:pPr>
            <a:r>
              <a:rPr lang="zh-CN" altLang="en-US" sz="2000" dirty="0">
                <a:solidFill>
                  <a:srgbClr val="004250"/>
                </a:solidFill>
                <a:latin typeface="微软雅黑" panose="020B0503020204020204" pitchFamily="34" charset="-122"/>
                <a:ea typeface="微软雅黑" panose="020B0503020204020204" pitchFamily="34" charset="-122"/>
              </a:rPr>
              <a:t>实际经济增长率低于可能的经济增长率导致劳动力供大于求</a:t>
            </a:r>
          </a:p>
          <a:p>
            <a:endParaRPr lang="zh-CN" altLang="en-US" sz="2000" dirty="0">
              <a:solidFill>
                <a:srgbClr val="004250"/>
              </a:solidFill>
              <a:latin typeface="微软雅黑" panose="020B0503020204020204" pitchFamily="34" charset="-122"/>
              <a:ea typeface="微软雅黑" panose="020B0503020204020204" pitchFamily="34" charset="-122"/>
            </a:endParaRPr>
          </a:p>
        </p:txBody>
      </p:sp>
      <p:sp>
        <p:nvSpPr>
          <p:cNvPr id="25" name="矩形 24"/>
          <p:cNvSpPr/>
          <p:nvPr/>
        </p:nvSpPr>
        <p:spPr>
          <a:xfrm>
            <a:off x="4999355" y="4768215"/>
            <a:ext cx="5340350" cy="553085"/>
          </a:xfrm>
          <a:prstGeom prst="rect">
            <a:avLst/>
          </a:prstGeom>
        </p:spPr>
        <p:txBody>
          <a:bodyPr wrap="square">
            <a:spAutoFit/>
          </a:bodyPr>
          <a:lstStyle/>
          <a:p>
            <a:pPr>
              <a:lnSpc>
                <a:spcPct val="150000"/>
              </a:lnSpc>
            </a:pPr>
            <a:r>
              <a:rPr lang="zh-CN" altLang="en-US" sz="2000" dirty="0">
                <a:solidFill>
                  <a:srgbClr val="004250"/>
                </a:solidFill>
                <a:latin typeface="微软雅黑" panose="020B0503020204020204" pitchFamily="34" charset="-122"/>
                <a:ea typeface="微软雅黑" panose="020B0503020204020204" pitchFamily="34" charset="-122"/>
              </a:rPr>
              <a:t>最严重、最常见而且最难对付的失业类型</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7683937" cy="1181100"/>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rgbClr val="00425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1329421" y="455836"/>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grpSp>
        <p:nvGrpSpPr>
          <p:cNvPr id="3" name="组合 13"/>
          <p:cNvGrpSpPr/>
          <p:nvPr/>
        </p:nvGrpSpPr>
        <p:grpSpPr bwMode="auto">
          <a:xfrm>
            <a:off x="975367" y="1156429"/>
            <a:ext cx="6903284" cy="3075337"/>
            <a:chOff x="857224" y="2000240"/>
            <a:chExt cx="7215240" cy="3214710"/>
          </a:xfrm>
        </p:grpSpPr>
        <p:grpSp>
          <p:nvGrpSpPr>
            <p:cNvPr id="5" name="组合 6"/>
            <p:cNvGrpSpPr/>
            <p:nvPr/>
          </p:nvGrpSpPr>
          <p:grpSpPr bwMode="auto">
            <a:xfrm>
              <a:off x="928662" y="2714620"/>
              <a:ext cx="7143802" cy="2500330"/>
              <a:chOff x="1000100" y="1785920"/>
              <a:chExt cx="7143802" cy="2500330"/>
            </a:xfrm>
          </p:grpSpPr>
          <p:sp>
            <p:nvSpPr>
              <p:cNvPr id="6" name="矩形 7"/>
              <p:cNvSpPr>
                <a:spLocks noChangeArrowheads="1"/>
              </p:cNvSpPr>
              <p:nvPr/>
            </p:nvSpPr>
            <p:spPr bwMode="auto">
              <a:xfrm>
                <a:off x="1000100" y="2000240"/>
                <a:ext cx="3357585" cy="1760339"/>
              </a:xfrm>
              <a:prstGeom prst="rect">
                <a:avLst/>
              </a:prstGeom>
              <a:noFill/>
              <a:ln w="9525">
                <a:noFill/>
                <a:miter lim="800000"/>
              </a:ln>
            </p:spPr>
            <p:txBody>
              <a:bodyPr>
                <a:spAutoFit/>
              </a:bodyPr>
              <a:lstStyle/>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rPr>
                  <a:t>其一：依靠市场自身的力量无法实现充分就业的国民收入均衡。</a:t>
                </a:r>
              </a:p>
            </p:txBody>
          </p:sp>
          <p:sp>
            <p:nvSpPr>
              <p:cNvPr id="7" name="矩形 8"/>
              <p:cNvSpPr>
                <a:spLocks noChangeArrowheads="1"/>
              </p:cNvSpPr>
              <p:nvPr/>
            </p:nvSpPr>
            <p:spPr bwMode="auto">
              <a:xfrm>
                <a:off x="4500562" y="2034800"/>
                <a:ext cx="3643340" cy="1760339"/>
              </a:xfrm>
              <a:prstGeom prst="rect">
                <a:avLst/>
              </a:prstGeom>
              <a:noFill/>
              <a:ln w="9525">
                <a:noFill/>
                <a:miter lim="800000"/>
              </a:ln>
            </p:spPr>
            <p:txBody>
              <a:bodyPr>
                <a:spAutoFit/>
              </a:bodyPr>
              <a:lstStyle/>
              <a:p>
                <a:pPr>
                  <a:lnSpc>
                    <a:spcPct val="150000"/>
                  </a:lnSpc>
                  <a:buFont typeface="Arial" panose="020B0604020202020204" pitchFamily="34" charset="0"/>
                  <a:buNone/>
                </a:pPr>
                <a:r>
                  <a:rPr lang="zh-CN" altLang="en-US" sz="2295" dirty="0">
                    <a:solidFill>
                      <a:schemeClr val="tx1"/>
                    </a:solidFill>
                    <a:latin typeface="微软雅黑" panose="020B0503020204020204" pitchFamily="34" charset="-122"/>
                    <a:ea typeface="微软雅黑" panose="020B0503020204020204" pitchFamily="34" charset="-122"/>
                  </a:rPr>
                  <a:t>其二：刺激总需求及扩大有效供给是解决需求不足性失业的根本方向。</a:t>
                </a:r>
              </a:p>
            </p:txBody>
          </p:sp>
          <p:sp>
            <p:nvSpPr>
              <p:cNvPr id="8" name="左箭头 7"/>
              <p:cNvSpPr/>
              <p:nvPr/>
            </p:nvSpPr>
            <p:spPr bwMode="auto">
              <a:xfrm>
                <a:off x="4500561" y="1785920"/>
                <a:ext cx="3357587" cy="285752"/>
              </a:xfrm>
              <a:prstGeom prst="leftArrow">
                <a:avLst/>
              </a:prstGeom>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zh-CN" altLang="en-US" sz="2295">
                  <a:solidFill>
                    <a:srgbClr val="004250"/>
                  </a:solidFill>
                  <a:latin typeface="微软雅黑" panose="020B0503020204020204" pitchFamily="34" charset="-122"/>
                  <a:ea typeface="微软雅黑" panose="020B0503020204020204" pitchFamily="34" charset="-122"/>
                </a:endParaRPr>
              </a:p>
            </p:txBody>
          </p:sp>
          <p:sp>
            <p:nvSpPr>
              <p:cNvPr id="9" name="右箭头 8"/>
              <p:cNvSpPr/>
              <p:nvPr/>
            </p:nvSpPr>
            <p:spPr bwMode="auto">
              <a:xfrm>
                <a:off x="1071537" y="1785920"/>
                <a:ext cx="3286148" cy="285752"/>
              </a:xfrm>
              <a:prstGeom prst="rightArrow">
                <a:avLst/>
              </a:prstGeom>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zh-CN" altLang="en-US" sz="2295" dirty="0">
                  <a:solidFill>
                    <a:srgbClr val="004250"/>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bwMode="auto">
              <a:xfrm rot="5400000">
                <a:off x="3180547" y="3036085"/>
                <a:ext cx="2498742" cy="1587"/>
              </a:xfrm>
              <a:prstGeom prst="line">
                <a:avLst/>
              </a:prstGeom>
            </p:spPr>
            <p:style>
              <a:lnRef idx="2">
                <a:schemeClr val="accent5"/>
              </a:lnRef>
              <a:fillRef idx="0">
                <a:schemeClr val="accent5"/>
              </a:fillRef>
              <a:effectRef idx="1">
                <a:schemeClr val="accent5"/>
              </a:effectRef>
              <a:fontRef idx="minor">
                <a:schemeClr val="tx1"/>
              </a:fontRef>
            </p:style>
          </p:cxnSp>
        </p:grpSp>
        <p:sp>
          <p:nvSpPr>
            <p:cNvPr id="11" name="矩形 12"/>
            <p:cNvSpPr>
              <a:spLocks noChangeArrowheads="1"/>
            </p:cNvSpPr>
            <p:nvPr/>
          </p:nvSpPr>
          <p:spPr bwMode="auto">
            <a:xfrm>
              <a:off x="857224" y="2000240"/>
              <a:ext cx="6143667" cy="538988"/>
            </a:xfrm>
            <a:prstGeom prst="rect">
              <a:avLst/>
            </a:prstGeom>
            <a:noFill/>
            <a:ln w="9525">
              <a:noFill/>
              <a:miter lim="800000"/>
            </a:ln>
          </p:spPr>
          <p:txBody>
            <a:bodyPr>
              <a:spAutoFit/>
            </a:bodyPr>
            <a:lstStyle/>
            <a:p>
              <a:pPr>
                <a:lnSpc>
                  <a:spcPct val="120000"/>
                </a:lnSpc>
                <a:buFont typeface="Arial" panose="020B0604020202020204" pitchFamily="34" charset="0"/>
                <a:buNone/>
              </a:pPr>
              <a:r>
                <a:rPr kumimoji="1" lang="zh-CN" altLang="en-US" sz="2295" dirty="0">
                  <a:solidFill>
                    <a:srgbClr val="004250"/>
                  </a:solidFill>
                  <a:latin typeface="微软雅黑" panose="020B0503020204020204" pitchFamily="34" charset="-122"/>
                  <a:ea typeface="微软雅黑" panose="020B0503020204020204" pitchFamily="34" charset="-122"/>
                </a:rPr>
                <a:t>（</a:t>
              </a:r>
              <a:r>
                <a:rPr kumimoji="1" lang="zh-CN" altLang="en-US" sz="2295" dirty="0">
                  <a:solidFill>
                    <a:schemeClr val="tx1"/>
                  </a:solidFill>
                  <a:latin typeface="微软雅黑" panose="020B0503020204020204" pitchFamily="34" charset="-122"/>
                  <a:ea typeface="微软雅黑" panose="020B0503020204020204" pitchFamily="34" charset="-122"/>
                </a:rPr>
                <a:t>二）、</a:t>
              </a:r>
              <a:r>
                <a:rPr lang="zh-CN" altLang="en-US" sz="2295" dirty="0">
                  <a:solidFill>
                    <a:schemeClr val="tx1"/>
                  </a:solidFill>
                  <a:latin typeface="微软雅黑" panose="020B0503020204020204" pitchFamily="34" charset="-122"/>
                  <a:ea typeface="微软雅黑" panose="020B0503020204020204" pitchFamily="34" charset="-122"/>
                </a:rPr>
                <a:t>缓解需求不足性失业的</a:t>
              </a:r>
              <a:r>
                <a:rPr kumimoji="1" lang="zh-CN" altLang="en-US" sz="2295" dirty="0">
                  <a:solidFill>
                    <a:schemeClr val="tx1"/>
                  </a:solidFill>
                  <a:latin typeface="微软雅黑" panose="020B0503020204020204" pitchFamily="34" charset="-122"/>
                  <a:ea typeface="微软雅黑" panose="020B0503020204020204" pitchFamily="34" charset="-122"/>
                </a:rPr>
                <a:t>两点</a:t>
              </a:r>
              <a:r>
                <a:rPr lang="zh-CN" altLang="en-US" sz="2295" dirty="0">
                  <a:solidFill>
                    <a:schemeClr val="tx1"/>
                  </a:solidFill>
                  <a:latin typeface="微软雅黑" panose="020B0503020204020204" pitchFamily="34" charset="-122"/>
                  <a:ea typeface="微软雅黑" panose="020B0503020204020204" pitchFamily="34" charset="-122"/>
                </a:rPr>
                <a:t>对策</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8841782" cy="4897755"/>
          </a:xfrm>
          <a:prstGeom prst="rect">
            <a:avLst/>
          </a:prstGeom>
          <a:noFill/>
        </p:spPr>
        <p:txBody>
          <a:bodyPr wrap="square" lIns="120017" tIns="60008" rIns="120017" bIns="60008" rtlCol="0">
            <a:spAutoFit/>
          </a:bodyPr>
          <a:lstStyle/>
          <a:p>
            <a:pPr>
              <a:lnSpc>
                <a:spcPct val="150000"/>
              </a:lnSpc>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四、失业的度量和失业的影响 </a:t>
            </a:r>
            <a:r>
              <a:rPr kumimoji="1" lang="en-US" altLang="zh-CN" sz="2295" dirty="0">
                <a:solidFill>
                  <a:srgbClr val="004250"/>
                </a:solidFill>
                <a:latin typeface="微软雅黑" panose="020B0503020204020204" pitchFamily="34" charset="-122"/>
                <a:ea typeface="微软雅黑" panose="020B0503020204020204" pitchFamily="34" charset="-122"/>
                <a:sym typeface="+mn-ea"/>
              </a:rPr>
              <a:t>P21</a:t>
            </a:r>
            <a:endParaRPr kumimoji="1" lang="en-US" altLang="zh-CN" sz="2295" dirty="0">
              <a:solidFill>
                <a:srgbClr val="004250"/>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常用的反映失业程度的两个指标：</a:t>
            </a:r>
            <a:endParaRPr kumimoji="1"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SzPct val="75000"/>
              <a:buFont typeface="Wingdings" panose="05000000000000000000" pitchFamily="2" charset="2"/>
              <a:buChar char="Ø"/>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失业率：失业人数占社会劳动力人数的百分比。</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          公式为：失业人数</a:t>
            </a:r>
            <a:r>
              <a:rPr kumimoji="1" lang="en-US" altLang="zh-CN" sz="2295" dirty="0">
                <a:solidFill>
                  <a:srgbClr val="004250"/>
                </a:solidFill>
                <a:latin typeface="微软雅黑" panose="020B0503020204020204" pitchFamily="34" charset="-122"/>
                <a:ea typeface="微软雅黑" panose="020B0503020204020204" pitchFamily="34" charset="-122"/>
                <a:sym typeface="+mn-ea"/>
              </a:rPr>
              <a:t>/</a:t>
            </a:r>
            <a:r>
              <a:rPr kumimoji="1" lang="zh-CN" altLang="en-US" sz="2295" dirty="0">
                <a:solidFill>
                  <a:srgbClr val="004250"/>
                </a:solidFill>
                <a:latin typeface="微软雅黑" panose="020B0503020204020204" pitchFamily="34" charset="-122"/>
                <a:ea typeface="微软雅黑" panose="020B0503020204020204" pitchFamily="34" charset="-122"/>
                <a:sym typeface="+mn-ea"/>
              </a:rPr>
              <a:t>社会劳动力人数 </a:t>
            </a:r>
            <a:endParaRPr kumimoji="1" lang="en-US" altLang="zh-CN"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buFont typeface="Wingdings" panose="05000000000000000000" pitchFamily="2" charset="2"/>
              <a:buChar char="Ø"/>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失业持续期：失业者处于失业状态的持续时间，一般以周为时间单位。通常计算</a:t>
            </a:r>
            <a:r>
              <a:rPr kumimoji="1" lang="zh-CN" altLang="en-US" sz="2295" dirty="0">
                <a:solidFill>
                  <a:srgbClr val="004250"/>
                </a:solidFill>
                <a:latin typeface="微软雅黑" panose="020B0503020204020204" pitchFamily="34" charset="-122"/>
                <a:ea typeface="微软雅黑" panose="020B0503020204020204" pitchFamily="34" charset="-122"/>
                <a:sym typeface="+mn-ea"/>
              </a:rPr>
              <a:t>平均失业持续期。</a:t>
            </a:r>
            <a:endParaRPr kumimoji="1"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公式为：所有失业人数的失业持续时间之和</a:t>
            </a:r>
            <a:r>
              <a:rPr kumimoji="1" lang="en-US" altLang="zh-CN" sz="2295" dirty="0">
                <a:solidFill>
                  <a:schemeClr val="tx1"/>
                </a:solidFill>
                <a:latin typeface="微软雅黑" panose="020B0503020204020204" pitchFamily="34" charset="-122"/>
                <a:ea typeface="微软雅黑" panose="020B0503020204020204" pitchFamily="34" charset="-122"/>
                <a:sym typeface="+mn-ea"/>
              </a:rPr>
              <a:t>/</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失业人数</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平均失业持续期长度是反映失业严重劳动力程度的重要指标。</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年失业率：取决于失业人数占社会的比例和平均失业持续期。</a:t>
            </a:r>
          </a:p>
        </p:txBody>
      </p:sp>
      <p:sp>
        <p:nvSpPr>
          <p:cNvPr id="4" name="TextBox 3"/>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42843"/>
            <a:ext cx="8389214" cy="1181100"/>
          </a:xfrm>
          <a:prstGeom prst="rect">
            <a:avLst/>
          </a:prstGeom>
          <a:noFill/>
        </p:spPr>
        <p:txBody>
          <a:bodyPr wrap="square" lIns="120017" tIns="60008" rIns="120017" bIns="60008" rtlCol="0">
            <a:spAutoFit/>
          </a:bodyPr>
          <a:lstStyle/>
          <a:p>
            <a:pPr marL="0" marR="0" lvl="0" indent="0" algn="l" defTabSz="914400" rtl="0" eaLnBrk="1" latinLnBrk="0" hangingPunct="1">
              <a:lnSpc>
                <a:spcPct val="150000"/>
              </a:lnSpc>
              <a:spcBef>
                <a:spcPct val="0"/>
              </a:spcBef>
              <a:spcAft>
                <a:spcPct val="0"/>
              </a:spcAft>
              <a:buClrTx/>
              <a:buSzTx/>
              <a:buFontTx/>
              <a:buNone/>
              <a:defRPr/>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pPr>
              <a:lnSpc>
                <a:spcPct val="150000"/>
              </a:lnSpc>
            </a:pP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grpSp>
        <p:nvGrpSpPr>
          <p:cNvPr id="4" name="组合 11"/>
          <p:cNvGrpSpPr/>
          <p:nvPr/>
        </p:nvGrpSpPr>
        <p:grpSpPr bwMode="auto">
          <a:xfrm>
            <a:off x="989010" y="1156426"/>
            <a:ext cx="7586803" cy="3752831"/>
            <a:chOff x="714348" y="1571612"/>
            <a:chExt cx="7929617" cy="3922907"/>
          </a:xfrm>
        </p:grpSpPr>
        <p:sp>
          <p:nvSpPr>
            <p:cNvPr id="5" name="矩形 6"/>
            <p:cNvSpPr>
              <a:spLocks noChangeArrowheads="1"/>
            </p:cNvSpPr>
            <p:nvPr/>
          </p:nvSpPr>
          <p:spPr bwMode="auto">
            <a:xfrm>
              <a:off x="714348" y="1571612"/>
              <a:ext cx="7929617" cy="2104176"/>
            </a:xfrm>
            <a:prstGeom prst="rect">
              <a:avLst/>
            </a:prstGeom>
            <a:noFill/>
            <a:ln w="9525">
              <a:noFill/>
              <a:miter lim="800000"/>
            </a:ln>
          </p:spPr>
          <p:txBody>
            <a:bodyPr>
              <a:spAutoFit/>
            </a:bodyPr>
            <a:lstStyle/>
            <a:p>
              <a:pPr>
                <a:lnSpc>
                  <a:spcPct val="150000"/>
                </a:lnSpc>
              </a:pPr>
              <a:r>
                <a:rPr kumimoji="1" lang="zh-CN" altLang="en-US" sz="2295" dirty="0">
                  <a:solidFill>
                    <a:srgbClr val="004250"/>
                  </a:solidFill>
                  <a:latin typeface="微软雅黑" panose="020B0503020204020204" pitchFamily="34" charset="-122"/>
                  <a:ea typeface="微软雅黑" panose="020B0503020204020204" pitchFamily="34" charset="-122"/>
                </a:rPr>
                <a:t>五、政府行为和劳动力市场 </a:t>
              </a:r>
              <a:r>
                <a:rPr kumimoji="1" lang="en-US" altLang="zh-CN" sz="2295" dirty="0">
                  <a:solidFill>
                    <a:srgbClr val="004250"/>
                  </a:solidFill>
                  <a:latin typeface="微软雅黑" panose="020B0503020204020204" pitchFamily="34" charset="-122"/>
                  <a:ea typeface="微软雅黑" panose="020B0503020204020204" pitchFamily="34" charset="-122"/>
                </a:rPr>
                <a:t>P23</a:t>
              </a:r>
            </a:p>
            <a:p>
              <a:pPr>
                <a:lnSpc>
                  <a:spcPct val="150000"/>
                </a:lnSpc>
              </a:pPr>
              <a:r>
                <a:rPr kumimoji="1" lang="zh-CN" altLang="en-US" sz="2010" dirty="0">
                  <a:solidFill>
                    <a:schemeClr val="tx1"/>
                  </a:solidFill>
                  <a:latin typeface="微软雅黑" panose="020B0503020204020204" pitchFamily="34" charset="-122"/>
                  <a:ea typeface="微软雅黑" panose="020B0503020204020204" pitchFamily="34" charset="-122"/>
                </a:rPr>
                <a:t>（一）政府支出：</a:t>
              </a:r>
            </a:p>
            <a:p>
              <a:pPr>
                <a:lnSpc>
                  <a:spcPct val="150000"/>
                </a:lnSpc>
              </a:pPr>
              <a:r>
                <a:rPr kumimoji="1" lang="zh-CN" altLang="en-US" sz="2010" dirty="0">
                  <a:solidFill>
                    <a:schemeClr val="tx1"/>
                  </a:solidFill>
                  <a:latin typeface="微软雅黑" panose="020B0503020204020204" pitchFamily="34" charset="-122"/>
                  <a:ea typeface="微软雅黑" panose="020B0503020204020204" pitchFamily="34" charset="-122"/>
                </a:rPr>
                <a:t>     分为政府购买和转移支付</a:t>
              </a:r>
            </a:p>
            <a:p>
              <a:pPr>
                <a:lnSpc>
                  <a:spcPct val="150000"/>
                </a:lnSpc>
              </a:pPr>
              <a:r>
                <a:rPr kumimoji="1" lang="zh-CN" altLang="en-US" sz="2010" dirty="0">
                  <a:solidFill>
                    <a:schemeClr val="tx1"/>
                  </a:solidFill>
                  <a:latin typeface="微软雅黑" panose="020B0503020204020204" pitchFamily="34" charset="-122"/>
                  <a:ea typeface="微软雅黑" panose="020B0503020204020204" pitchFamily="34" charset="-122"/>
                </a:rPr>
                <a:t>（二）劳动力市场的制度结构要素</a:t>
              </a:r>
            </a:p>
          </p:txBody>
        </p:sp>
        <p:sp>
          <p:nvSpPr>
            <p:cNvPr id="6" name="矩形 8"/>
            <p:cNvSpPr>
              <a:spLocks noChangeArrowheads="1"/>
            </p:cNvSpPr>
            <p:nvPr/>
          </p:nvSpPr>
          <p:spPr bwMode="auto">
            <a:xfrm>
              <a:off x="857224" y="3857643"/>
              <a:ext cx="4571999" cy="1636876"/>
            </a:xfrm>
            <a:prstGeom prst="rect">
              <a:avLst/>
            </a:prstGeom>
            <a:noFill/>
            <a:ln w="9525">
              <a:noFill/>
              <a:miter lim="800000"/>
            </a:ln>
          </p:spPr>
          <p:txBody>
            <a:bodyPr>
              <a:spAutoFit/>
            </a:bodyPr>
            <a:lstStyle/>
            <a:p>
              <a:r>
                <a:rPr kumimoji="1" lang="en-US" altLang="zh-CN" sz="1915" dirty="0">
                  <a:solidFill>
                    <a:schemeClr val="tx1"/>
                  </a:solidFill>
                  <a:latin typeface="微软雅黑" panose="020B0503020204020204" pitchFamily="34" charset="-122"/>
                  <a:ea typeface="微软雅黑" panose="020B0503020204020204" pitchFamily="34" charset="-122"/>
                </a:rPr>
                <a:t>1</a:t>
              </a:r>
              <a:r>
                <a:rPr kumimoji="1" lang="zh-CN" altLang="en-US" sz="1915" dirty="0">
                  <a:solidFill>
                    <a:schemeClr val="tx1"/>
                  </a:solidFill>
                  <a:latin typeface="微软雅黑" panose="020B0503020204020204" pitchFamily="34" charset="-122"/>
                  <a:ea typeface="微软雅黑" panose="020B0503020204020204" pitchFamily="34" charset="-122"/>
                </a:rPr>
                <a:t>、最低劳动标准</a:t>
              </a:r>
              <a:endParaRPr kumimoji="1" lang="en-US" altLang="zh-CN" sz="1915" dirty="0">
                <a:solidFill>
                  <a:schemeClr val="tx1"/>
                </a:solidFill>
                <a:latin typeface="微软雅黑" panose="020B0503020204020204" pitchFamily="34" charset="-122"/>
                <a:ea typeface="微软雅黑" panose="020B0503020204020204" pitchFamily="34" charset="-122"/>
              </a:endParaRPr>
            </a:p>
            <a:p>
              <a:endParaRPr kumimoji="1" lang="zh-CN" altLang="en-US" sz="1915" dirty="0">
                <a:solidFill>
                  <a:schemeClr val="tx1"/>
                </a:solidFill>
                <a:latin typeface="微软雅黑" panose="020B0503020204020204" pitchFamily="34" charset="-122"/>
                <a:ea typeface="微软雅黑" panose="020B0503020204020204" pitchFamily="34" charset="-122"/>
              </a:endParaRPr>
            </a:p>
            <a:p>
              <a:r>
                <a:rPr kumimoji="1" lang="en-US" altLang="zh-CN" sz="1915" dirty="0">
                  <a:solidFill>
                    <a:schemeClr val="tx1"/>
                  </a:solidFill>
                  <a:latin typeface="微软雅黑" panose="020B0503020204020204" pitchFamily="34" charset="-122"/>
                  <a:ea typeface="微软雅黑" panose="020B0503020204020204" pitchFamily="34" charset="-122"/>
                </a:rPr>
                <a:t>2</a:t>
              </a:r>
              <a:r>
                <a:rPr kumimoji="1" lang="zh-CN" altLang="en-US" sz="1915" dirty="0">
                  <a:solidFill>
                    <a:schemeClr val="tx1"/>
                  </a:solidFill>
                  <a:latin typeface="微软雅黑" panose="020B0503020204020204" pitchFamily="34" charset="-122"/>
                  <a:ea typeface="微软雅黑" panose="020B0503020204020204" pitchFamily="34" charset="-122"/>
                </a:rPr>
                <a:t>、最低社会保障</a:t>
              </a:r>
              <a:endParaRPr kumimoji="1" lang="en-US" altLang="zh-CN" sz="1915" dirty="0">
                <a:solidFill>
                  <a:schemeClr val="tx1"/>
                </a:solidFill>
                <a:latin typeface="微软雅黑" panose="020B0503020204020204" pitchFamily="34" charset="-122"/>
                <a:ea typeface="微软雅黑" panose="020B0503020204020204" pitchFamily="34" charset="-122"/>
              </a:endParaRPr>
            </a:p>
            <a:p>
              <a:endParaRPr kumimoji="1" lang="zh-CN" altLang="en-US" sz="1915" dirty="0">
                <a:solidFill>
                  <a:schemeClr val="tx1"/>
                </a:solidFill>
                <a:latin typeface="微软雅黑" panose="020B0503020204020204" pitchFamily="34" charset="-122"/>
                <a:ea typeface="微软雅黑" panose="020B0503020204020204" pitchFamily="34" charset="-122"/>
              </a:endParaRPr>
            </a:p>
            <a:p>
              <a:r>
                <a:rPr kumimoji="1" lang="en-US" altLang="zh-CN" sz="1915" dirty="0">
                  <a:solidFill>
                    <a:schemeClr val="tx1"/>
                  </a:solidFill>
                  <a:latin typeface="微软雅黑" panose="020B0503020204020204" pitchFamily="34" charset="-122"/>
                  <a:ea typeface="微软雅黑" panose="020B0503020204020204" pitchFamily="34" charset="-122"/>
                </a:rPr>
                <a:t>3</a:t>
              </a:r>
              <a:r>
                <a:rPr kumimoji="1" lang="zh-CN" altLang="en-US" sz="1915" dirty="0">
                  <a:solidFill>
                    <a:schemeClr val="tx1"/>
                  </a:solidFill>
                  <a:latin typeface="微软雅黑" panose="020B0503020204020204" pitchFamily="34" charset="-122"/>
                  <a:ea typeface="微软雅黑" panose="020B0503020204020204" pitchFamily="34" charset="-122"/>
                </a:rPr>
                <a:t>、工会权利义务</a:t>
              </a:r>
            </a:p>
          </p:txBody>
        </p:sp>
        <p:sp>
          <p:nvSpPr>
            <p:cNvPr id="7" name="矩形 9"/>
            <p:cNvSpPr>
              <a:spLocks noChangeArrowheads="1"/>
            </p:cNvSpPr>
            <p:nvPr/>
          </p:nvSpPr>
          <p:spPr bwMode="auto">
            <a:xfrm>
              <a:off x="3286124" y="3714766"/>
              <a:ext cx="4571999" cy="835033"/>
            </a:xfrm>
            <a:prstGeom prst="rect">
              <a:avLst/>
            </a:prstGeom>
            <a:noFill/>
            <a:ln w="9525">
              <a:noFill/>
              <a:miter lim="800000"/>
            </a:ln>
          </p:spPr>
          <p:txBody>
            <a:bodyPr>
              <a:spAutoFit/>
            </a:bodyPr>
            <a:lstStyle/>
            <a:p>
              <a:pPr>
                <a:lnSpc>
                  <a:spcPct val="120000"/>
                </a:lnSpc>
              </a:pPr>
              <a:r>
                <a:rPr kumimoji="1" lang="zh-CN" altLang="en-US" sz="1915" dirty="0">
                  <a:solidFill>
                    <a:schemeClr val="tx1"/>
                  </a:solidFill>
                  <a:latin typeface="微软雅黑" panose="020B0503020204020204" pitchFamily="34" charset="-122"/>
                  <a:ea typeface="微软雅黑" panose="020B0503020204020204" pitchFamily="34" charset="-122"/>
                </a:rPr>
                <a:t>（</a:t>
              </a:r>
              <a:r>
                <a:rPr kumimoji="1" lang="en-US" altLang="zh-CN" sz="1915" dirty="0">
                  <a:solidFill>
                    <a:schemeClr val="tx1"/>
                  </a:solidFill>
                  <a:latin typeface="微软雅黑" panose="020B0503020204020204" pitchFamily="34" charset="-122"/>
                  <a:ea typeface="微软雅黑" panose="020B0503020204020204" pitchFamily="34" charset="-122"/>
                </a:rPr>
                <a:t>1</a:t>
              </a:r>
              <a:r>
                <a:rPr kumimoji="1" lang="zh-CN" altLang="en-US" sz="1915" dirty="0">
                  <a:solidFill>
                    <a:schemeClr val="tx1"/>
                  </a:solidFill>
                  <a:latin typeface="微软雅黑" panose="020B0503020204020204" pitchFamily="34" charset="-122"/>
                  <a:ea typeface="微软雅黑" panose="020B0503020204020204" pitchFamily="34" charset="-122"/>
                </a:rPr>
                <a:t>）最低工资标准</a:t>
              </a:r>
            </a:p>
            <a:p>
              <a:pPr>
                <a:lnSpc>
                  <a:spcPct val="120000"/>
                </a:lnSpc>
              </a:pPr>
              <a:r>
                <a:rPr kumimoji="1" lang="zh-CN" altLang="en-US" sz="1915" dirty="0">
                  <a:solidFill>
                    <a:schemeClr val="tx1"/>
                  </a:solidFill>
                  <a:latin typeface="微软雅黑" panose="020B0503020204020204" pitchFamily="34" charset="-122"/>
                  <a:ea typeface="微软雅黑" panose="020B0503020204020204" pitchFamily="34" charset="-122"/>
                </a:rPr>
                <a:t>（</a:t>
              </a:r>
              <a:r>
                <a:rPr kumimoji="1" lang="en-US" altLang="zh-CN" sz="1915" dirty="0">
                  <a:solidFill>
                    <a:schemeClr val="tx1"/>
                  </a:solidFill>
                  <a:latin typeface="微软雅黑" panose="020B0503020204020204" pitchFamily="34" charset="-122"/>
                  <a:ea typeface="微软雅黑" panose="020B0503020204020204" pitchFamily="34" charset="-122"/>
                </a:rPr>
                <a:t>2</a:t>
              </a:r>
              <a:r>
                <a:rPr kumimoji="1" lang="zh-CN" altLang="en-US" sz="1915" dirty="0">
                  <a:solidFill>
                    <a:schemeClr val="tx1"/>
                  </a:solidFill>
                  <a:latin typeface="微软雅黑" panose="020B0503020204020204" pitchFamily="34" charset="-122"/>
                  <a:ea typeface="微软雅黑" panose="020B0503020204020204" pitchFamily="34" charset="-122"/>
                </a:rPr>
                <a:t>）最长劳动时间</a:t>
              </a:r>
            </a:p>
          </p:txBody>
        </p:sp>
        <p:sp>
          <p:nvSpPr>
            <p:cNvPr id="8" name="右大括号 7"/>
            <p:cNvSpPr/>
            <p:nvPr/>
          </p:nvSpPr>
          <p:spPr>
            <a:xfrm>
              <a:off x="2928933" y="3714766"/>
              <a:ext cx="285751" cy="714380"/>
            </a:xfrm>
            <a:prstGeom prst="rightBrace">
              <a:avLst/>
            </a:prstGeom>
          </p:spPr>
          <p:style>
            <a:lnRef idx="3">
              <a:schemeClr val="accent5"/>
            </a:lnRef>
            <a:fillRef idx="0">
              <a:schemeClr val="accent5"/>
            </a:fillRef>
            <a:effectRef idx="2">
              <a:schemeClr val="accent5"/>
            </a:effectRef>
            <a:fontRef idx="minor">
              <a:schemeClr val="tx1"/>
            </a:fontRef>
          </p:style>
          <p:txBody>
            <a:bodyPr anchor="ctr"/>
            <a:lstStyle/>
            <a:p>
              <a:pPr algn="ctr">
                <a:defRPr/>
              </a:pPr>
              <a:endParaRPr lang="zh-CN" altLang="en-US" sz="100">
                <a:solidFill>
                  <a:srgbClr val="004250"/>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996" y="1034338"/>
            <a:ext cx="7449452" cy="2773680"/>
          </a:xfrm>
          <a:prstGeom prst="rect">
            <a:avLst/>
          </a:prstGeom>
          <a:noFill/>
        </p:spPr>
        <p:txBody>
          <a:bodyPr wrap="square" lIns="120017" tIns="60008" rIns="120017" bIns="60008" rtlCol="0">
            <a:spAutoFit/>
          </a:bodyPr>
          <a:lstStyle/>
          <a:p>
            <a:pPr>
              <a:lnSpc>
                <a:spcPct val="150000"/>
              </a:lnSpc>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（三）就业与收入的宏观调控</a:t>
            </a:r>
            <a:endParaRPr kumimoji="1"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1</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、财政政策：</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marL="0" lvl="1">
              <a:lnSpc>
                <a:spcPct val="150000"/>
              </a:lnSpc>
              <a:buClr>
                <a:schemeClr val="bg1"/>
              </a:buClr>
              <a:buSzPct val="75000"/>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指政府运用财政预算调节总需求水平，以促进充分就业、稳定物价的一种宏观管理对策。</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marL="0" lvl="1" indent="0">
              <a:lnSpc>
                <a:spcPct val="150000"/>
              </a:lnSpc>
            </a:pPr>
            <a:r>
              <a:rPr kumimoji="1" lang="zh-CN" altLang="en-US" sz="2295" dirty="0">
                <a:solidFill>
                  <a:srgbClr val="004250"/>
                </a:solidFill>
                <a:latin typeface="微软雅黑" panose="020B0503020204020204" pitchFamily="34" charset="-122"/>
                <a:ea typeface="微软雅黑" panose="020B0503020204020204" pitchFamily="34" charset="-122"/>
                <a:sym typeface="+mn-ea"/>
              </a:rPr>
              <a:t>内容</a:t>
            </a:r>
            <a:r>
              <a:rPr kumimoji="1" lang="en-US" altLang="zh-CN" sz="2295" dirty="0">
                <a:solidFill>
                  <a:srgbClr val="004250"/>
                </a:solidFill>
                <a:latin typeface="微软雅黑" panose="020B0503020204020204" pitchFamily="34" charset="-122"/>
                <a:ea typeface="微软雅黑" panose="020B0503020204020204" pitchFamily="34" charset="-122"/>
                <a:sym typeface="+mn-ea"/>
              </a:rPr>
              <a:t>:</a:t>
            </a:r>
            <a:r>
              <a:rPr kumimoji="1" lang="zh-CN" altLang="en-US" sz="2295" dirty="0">
                <a:solidFill>
                  <a:srgbClr val="004250"/>
                </a:solidFill>
                <a:latin typeface="微软雅黑" panose="020B0503020204020204" pitchFamily="34" charset="-122"/>
                <a:ea typeface="微软雅黑" panose="020B0503020204020204" pitchFamily="34" charset="-122"/>
                <a:sym typeface="+mn-ea"/>
              </a:rPr>
              <a:t>增减税收和预算支出水平</a:t>
            </a:r>
          </a:p>
        </p:txBody>
      </p:sp>
      <p:sp>
        <p:nvSpPr>
          <p:cNvPr id="4" name="TextBox 3"/>
          <p:cNvSpPr txBox="1"/>
          <p:nvPr/>
        </p:nvSpPr>
        <p:spPr>
          <a:xfrm>
            <a:off x="1274141" y="454621"/>
            <a:ext cx="5992883" cy="560070"/>
          </a:xfrm>
          <a:prstGeom prst="rect">
            <a:avLst/>
          </a:prstGeom>
          <a:noFill/>
        </p:spPr>
        <p:txBody>
          <a:bodyPr wrap="square" lIns="120017" tIns="60008" rIns="120017" bIns="60008" rtlCol="0">
            <a:spAutoFit/>
          </a:bodyPr>
          <a:lstStyle/>
          <a:p>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47331"/>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grpSp>
        <p:nvGrpSpPr>
          <p:cNvPr id="2" name="组合 14"/>
          <p:cNvGrpSpPr/>
          <p:nvPr/>
        </p:nvGrpSpPr>
        <p:grpSpPr bwMode="auto">
          <a:xfrm>
            <a:off x="959260" y="1147926"/>
            <a:ext cx="6903281" cy="3821006"/>
            <a:chOff x="928662" y="1500174"/>
            <a:chExt cx="7215238" cy="3994149"/>
          </a:xfrm>
        </p:grpSpPr>
        <p:grpSp>
          <p:nvGrpSpPr>
            <p:cNvPr id="4" name="组合 14"/>
            <p:cNvGrpSpPr/>
            <p:nvPr/>
          </p:nvGrpSpPr>
          <p:grpSpPr bwMode="auto">
            <a:xfrm>
              <a:off x="1000100" y="2143114"/>
              <a:ext cx="7143800" cy="3351209"/>
              <a:chOff x="1071318" y="1789039"/>
              <a:chExt cx="7144070" cy="3351360"/>
            </a:xfrm>
          </p:grpSpPr>
          <p:sp>
            <p:nvSpPr>
              <p:cNvPr id="6" name="Freeform 9"/>
              <p:cNvSpPr/>
              <p:nvPr/>
            </p:nvSpPr>
            <p:spPr bwMode="auto">
              <a:xfrm>
                <a:off x="1071318" y="1789039"/>
                <a:ext cx="3286368" cy="354077"/>
              </a:xfrm>
              <a:custGeom>
                <a:avLst/>
                <a:gdLst>
                  <a:gd name="T0" fmla="*/ 2147483647 w 1982"/>
                  <a:gd name="T1" fmla="*/ 2147483647 h 214"/>
                  <a:gd name="T2" fmla="*/ 2147483647 w 1982"/>
                  <a:gd name="T3" fmla="*/ 0 h 214"/>
                  <a:gd name="T4" fmla="*/ 0 w 1982"/>
                  <a:gd name="T5" fmla="*/ 0 h 214"/>
                  <a:gd name="T6" fmla="*/ 0 60000 65536"/>
                  <a:gd name="T7" fmla="*/ 0 60000 65536"/>
                  <a:gd name="T8" fmla="*/ 0 60000 65536"/>
                  <a:gd name="T9" fmla="*/ 0 w 1982"/>
                  <a:gd name="T10" fmla="*/ 0 h 214"/>
                  <a:gd name="T11" fmla="*/ 1982 w 1982"/>
                  <a:gd name="T12" fmla="*/ 214 h 214"/>
                </a:gdLst>
                <a:ahLst/>
                <a:cxnLst>
                  <a:cxn ang="T6">
                    <a:pos x="T0" y="T1"/>
                  </a:cxn>
                  <a:cxn ang="T7">
                    <a:pos x="T2" y="T3"/>
                  </a:cxn>
                  <a:cxn ang="T8">
                    <a:pos x="T4" y="T5"/>
                  </a:cxn>
                </a:cxnLst>
                <a:rect l="T9" t="T10" r="T11" b="T12"/>
                <a:pathLst>
                  <a:path w="1982" h="214">
                    <a:moveTo>
                      <a:pt x="1982" y="214"/>
                    </a:moveTo>
                    <a:lnTo>
                      <a:pt x="1768" y="0"/>
                    </a:lnTo>
                    <a:lnTo>
                      <a:pt x="0" y="0"/>
                    </a:lnTo>
                  </a:path>
                </a:pathLst>
              </a:custGeom>
              <a:ln>
                <a:headEnd type="triangle" w="med" len="lg"/>
              </a:ln>
            </p:spPr>
            <p:style>
              <a:lnRef idx="3">
                <a:schemeClr val="accent5"/>
              </a:lnRef>
              <a:fillRef idx="0">
                <a:schemeClr val="accent5"/>
              </a:fillRef>
              <a:effectRef idx="2">
                <a:schemeClr val="accent5"/>
              </a:effectRef>
              <a:fontRef idx="minor">
                <a:schemeClr val="tx1"/>
              </a:fontRef>
            </p:style>
            <p:txBody>
              <a:bodyPr wrap="none" lIns="0" tIns="0" rIns="0" bIns="0" anchor="ctr"/>
              <a:lstStyle/>
              <a:p>
                <a:endParaRPr lang="zh-CN" altLang="en-US" sz="2295">
                  <a:solidFill>
                    <a:srgbClr val="004250"/>
                  </a:solidFill>
                  <a:latin typeface="微软雅黑" panose="020B0503020204020204" pitchFamily="34" charset="-122"/>
                  <a:ea typeface="微软雅黑" panose="020B0503020204020204" pitchFamily="34" charset="-122"/>
                </a:endParaRPr>
              </a:p>
            </p:txBody>
          </p:sp>
          <p:sp>
            <p:nvSpPr>
              <p:cNvPr id="7" name="Freeform 10"/>
              <p:cNvSpPr/>
              <p:nvPr/>
            </p:nvSpPr>
            <p:spPr bwMode="auto">
              <a:xfrm flipV="1">
                <a:off x="1071318" y="4786322"/>
                <a:ext cx="3286368" cy="354077"/>
              </a:xfrm>
              <a:custGeom>
                <a:avLst/>
                <a:gdLst>
                  <a:gd name="T0" fmla="*/ 2147483647 w 1982"/>
                  <a:gd name="T1" fmla="*/ 2147483647 h 214"/>
                  <a:gd name="T2" fmla="*/ 2147483647 w 1982"/>
                  <a:gd name="T3" fmla="*/ 0 h 214"/>
                  <a:gd name="T4" fmla="*/ 0 w 1982"/>
                  <a:gd name="T5" fmla="*/ 0 h 214"/>
                  <a:gd name="T6" fmla="*/ 0 60000 65536"/>
                  <a:gd name="T7" fmla="*/ 0 60000 65536"/>
                  <a:gd name="T8" fmla="*/ 0 60000 65536"/>
                  <a:gd name="T9" fmla="*/ 0 w 1982"/>
                  <a:gd name="T10" fmla="*/ 0 h 214"/>
                  <a:gd name="T11" fmla="*/ 1982 w 1982"/>
                  <a:gd name="T12" fmla="*/ 214 h 214"/>
                </a:gdLst>
                <a:ahLst/>
                <a:cxnLst>
                  <a:cxn ang="T6">
                    <a:pos x="T0" y="T1"/>
                  </a:cxn>
                  <a:cxn ang="T7">
                    <a:pos x="T2" y="T3"/>
                  </a:cxn>
                  <a:cxn ang="T8">
                    <a:pos x="T4" y="T5"/>
                  </a:cxn>
                </a:cxnLst>
                <a:rect l="T9" t="T10" r="T11" b="T12"/>
                <a:pathLst>
                  <a:path w="1982" h="214">
                    <a:moveTo>
                      <a:pt x="1982" y="214"/>
                    </a:moveTo>
                    <a:lnTo>
                      <a:pt x="1768" y="0"/>
                    </a:lnTo>
                    <a:lnTo>
                      <a:pt x="0" y="0"/>
                    </a:lnTo>
                  </a:path>
                </a:pathLst>
              </a:custGeom>
              <a:ln>
                <a:headEnd type="triangle" w="med" len="lg"/>
              </a:ln>
            </p:spPr>
            <p:style>
              <a:lnRef idx="3">
                <a:schemeClr val="accent5"/>
              </a:lnRef>
              <a:fillRef idx="0">
                <a:schemeClr val="accent5"/>
              </a:fillRef>
              <a:effectRef idx="2">
                <a:schemeClr val="accent5"/>
              </a:effectRef>
              <a:fontRef idx="minor">
                <a:schemeClr val="tx1"/>
              </a:fontRef>
            </p:style>
            <p:txBody>
              <a:bodyPr wrap="none" lIns="0" tIns="0" rIns="0" bIns="0" anchor="ctr"/>
              <a:lstStyle/>
              <a:p>
                <a:endParaRPr lang="zh-CN" altLang="en-US" sz="2295">
                  <a:solidFill>
                    <a:srgbClr val="004250"/>
                  </a:solidFill>
                  <a:latin typeface="微软雅黑" panose="020B0503020204020204" pitchFamily="34" charset="-122"/>
                  <a:ea typeface="微软雅黑" panose="020B0503020204020204" pitchFamily="34" charset="-122"/>
                </a:endParaRPr>
              </a:p>
            </p:txBody>
          </p:sp>
          <p:sp>
            <p:nvSpPr>
              <p:cNvPr id="8" name="Freeform 11"/>
              <p:cNvSpPr/>
              <p:nvPr/>
            </p:nvSpPr>
            <p:spPr bwMode="auto">
              <a:xfrm flipH="1">
                <a:off x="4928970" y="1860477"/>
                <a:ext cx="3286368" cy="354077"/>
              </a:xfrm>
              <a:custGeom>
                <a:avLst/>
                <a:gdLst>
                  <a:gd name="T0" fmla="*/ 2147483647 w 1982"/>
                  <a:gd name="T1" fmla="*/ 2147483647 h 214"/>
                  <a:gd name="T2" fmla="*/ 2147483647 w 1982"/>
                  <a:gd name="T3" fmla="*/ 0 h 214"/>
                  <a:gd name="T4" fmla="*/ 0 w 1982"/>
                  <a:gd name="T5" fmla="*/ 0 h 214"/>
                  <a:gd name="T6" fmla="*/ 0 60000 65536"/>
                  <a:gd name="T7" fmla="*/ 0 60000 65536"/>
                  <a:gd name="T8" fmla="*/ 0 60000 65536"/>
                  <a:gd name="T9" fmla="*/ 0 w 1982"/>
                  <a:gd name="T10" fmla="*/ 0 h 214"/>
                  <a:gd name="T11" fmla="*/ 1982 w 1982"/>
                  <a:gd name="T12" fmla="*/ 214 h 214"/>
                </a:gdLst>
                <a:ahLst/>
                <a:cxnLst>
                  <a:cxn ang="T6">
                    <a:pos x="T0" y="T1"/>
                  </a:cxn>
                  <a:cxn ang="T7">
                    <a:pos x="T2" y="T3"/>
                  </a:cxn>
                  <a:cxn ang="T8">
                    <a:pos x="T4" y="T5"/>
                  </a:cxn>
                </a:cxnLst>
                <a:rect l="T9" t="T10" r="T11" b="T12"/>
                <a:pathLst>
                  <a:path w="1982" h="214">
                    <a:moveTo>
                      <a:pt x="1982" y="214"/>
                    </a:moveTo>
                    <a:lnTo>
                      <a:pt x="1768" y="0"/>
                    </a:lnTo>
                    <a:lnTo>
                      <a:pt x="0" y="0"/>
                    </a:lnTo>
                  </a:path>
                </a:pathLst>
              </a:custGeom>
              <a:ln>
                <a:headEnd type="triangle" w="med" len="lg"/>
              </a:ln>
            </p:spPr>
            <p:style>
              <a:lnRef idx="3">
                <a:schemeClr val="accent5"/>
              </a:lnRef>
              <a:fillRef idx="0">
                <a:schemeClr val="accent5"/>
              </a:fillRef>
              <a:effectRef idx="2">
                <a:schemeClr val="accent5"/>
              </a:effectRef>
              <a:fontRef idx="minor">
                <a:schemeClr val="tx1"/>
              </a:fontRef>
            </p:style>
            <p:txBody>
              <a:bodyPr wrap="none" lIns="0" tIns="0" rIns="0" bIns="0" anchor="ctr"/>
              <a:lstStyle/>
              <a:p>
                <a:endParaRPr lang="zh-CN" altLang="en-US" sz="2295">
                  <a:solidFill>
                    <a:srgbClr val="004250"/>
                  </a:solidFill>
                  <a:latin typeface="微软雅黑" panose="020B0503020204020204" pitchFamily="34" charset="-122"/>
                  <a:ea typeface="微软雅黑" panose="020B0503020204020204" pitchFamily="34" charset="-122"/>
                </a:endParaRPr>
              </a:p>
            </p:txBody>
          </p:sp>
          <p:sp>
            <p:nvSpPr>
              <p:cNvPr id="9" name="Freeform 12"/>
              <p:cNvSpPr/>
              <p:nvPr/>
            </p:nvSpPr>
            <p:spPr bwMode="auto">
              <a:xfrm flipH="1" flipV="1">
                <a:off x="4857752" y="4786322"/>
                <a:ext cx="3286368" cy="354077"/>
              </a:xfrm>
              <a:custGeom>
                <a:avLst/>
                <a:gdLst>
                  <a:gd name="T0" fmla="*/ 2147483647 w 1982"/>
                  <a:gd name="T1" fmla="*/ 2147483647 h 214"/>
                  <a:gd name="T2" fmla="*/ 2147483647 w 1982"/>
                  <a:gd name="T3" fmla="*/ 0 h 214"/>
                  <a:gd name="T4" fmla="*/ 0 w 1982"/>
                  <a:gd name="T5" fmla="*/ 0 h 214"/>
                  <a:gd name="T6" fmla="*/ 0 60000 65536"/>
                  <a:gd name="T7" fmla="*/ 0 60000 65536"/>
                  <a:gd name="T8" fmla="*/ 0 60000 65536"/>
                  <a:gd name="T9" fmla="*/ 0 w 1982"/>
                  <a:gd name="T10" fmla="*/ 0 h 214"/>
                  <a:gd name="T11" fmla="*/ 1982 w 1982"/>
                  <a:gd name="T12" fmla="*/ 214 h 214"/>
                </a:gdLst>
                <a:ahLst/>
                <a:cxnLst>
                  <a:cxn ang="T6">
                    <a:pos x="T0" y="T1"/>
                  </a:cxn>
                  <a:cxn ang="T7">
                    <a:pos x="T2" y="T3"/>
                  </a:cxn>
                  <a:cxn ang="T8">
                    <a:pos x="T4" y="T5"/>
                  </a:cxn>
                </a:cxnLst>
                <a:rect l="T9" t="T10" r="T11" b="T12"/>
                <a:pathLst>
                  <a:path w="1982" h="214">
                    <a:moveTo>
                      <a:pt x="1982" y="214"/>
                    </a:moveTo>
                    <a:lnTo>
                      <a:pt x="1768" y="0"/>
                    </a:lnTo>
                    <a:lnTo>
                      <a:pt x="0" y="0"/>
                    </a:lnTo>
                  </a:path>
                </a:pathLst>
              </a:custGeom>
              <a:ln>
                <a:headEnd type="triangle" w="med" len="lg"/>
              </a:ln>
            </p:spPr>
            <p:style>
              <a:lnRef idx="3">
                <a:schemeClr val="accent5"/>
              </a:lnRef>
              <a:fillRef idx="0">
                <a:schemeClr val="accent5"/>
              </a:fillRef>
              <a:effectRef idx="2">
                <a:schemeClr val="accent5"/>
              </a:effectRef>
              <a:fontRef idx="minor">
                <a:schemeClr val="tx1"/>
              </a:fontRef>
            </p:style>
            <p:txBody>
              <a:bodyPr wrap="none" lIns="0" tIns="0" rIns="0" bIns="0" anchor="ctr"/>
              <a:lstStyle/>
              <a:p>
                <a:endParaRPr lang="zh-CN" altLang="en-US" sz="2295">
                  <a:solidFill>
                    <a:srgbClr val="004250"/>
                  </a:solidFill>
                  <a:latin typeface="微软雅黑" panose="020B0503020204020204" pitchFamily="34" charset="-122"/>
                  <a:ea typeface="微软雅黑" panose="020B0503020204020204" pitchFamily="34" charset="-122"/>
                </a:endParaRPr>
              </a:p>
            </p:txBody>
          </p:sp>
          <p:sp>
            <p:nvSpPr>
              <p:cNvPr id="10" name="矩形 12"/>
              <p:cNvSpPr>
                <a:spLocks noChangeArrowheads="1"/>
              </p:cNvSpPr>
              <p:nvPr/>
            </p:nvSpPr>
            <p:spPr bwMode="auto">
              <a:xfrm>
                <a:off x="1071318" y="2006007"/>
                <a:ext cx="3286147" cy="2979152"/>
              </a:xfrm>
              <a:prstGeom prst="rect">
                <a:avLst/>
              </a:prstGeom>
              <a:noFill/>
              <a:ln w="9525">
                <a:noFill/>
                <a:miter lim="800000"/>
              </a:ln>
            </p:spPr>
            <p:txBody>
              <a:bodyPr>
                <a:spAutoFit/>
              </a:bodyPr>
              <a:lstStyle/>
              <a:p>
                <a:pPr>
                  <a:lnSpc>
                    <a:spcPct val="130000"/>
                  </a:lnSpc>
                </a:pPr>
                <a:r>
                  <a:rPr kumimoji="1" lang="zh-CN" altLang="en-US" sz="2295" dirty="0">
                    <a:solidFill>
                      <a:srgbClr val="004250"/>
                    </a:solidFill>
                    <a:latin typeface="微软雅黑" panose="020B0503020204020204" pitchFamily="34" charset="-122"/>
                    <a:ea typeface="微软雅黑" panose="020B0503020204020204" pitchFamily="34" charset="-122"/>
                  </a:rPr>
                  <a:t>扩张性</a:t>
                </a:r>
                <a:r>
                  <a:rPr kumimoji="1" lang="zh-CN" altLang="en-US" sz="2295" dirty="0">
                    <a:solidFill>
                      <a:schemeClr val="tx1"/>
                    </a:solidFill>
                    <a:latin typeface="微软雅黑" panose="020B0503020204020204" pitchFamily="34" charset="-122"/>
                    <a:ea typeface="微软雅黑" panose="020B0503020204020204" pitchFamily="34" charset="-122"/>
                  </a:rPr>
                  <a:t>财政政策，即通过扩大政府购买、增加政府转移支付、降低税率来刺激消费和投资，增加总需求，以提高就业水平。</a:t>
                </a:r>
              </a:p>
            </p:txBody>
          </p:sp>
          <p:sp>
            <p:nvSpPr>
              <p:cNvPr id="11" name="矩形 13"/>
              <p:cNvSpPr>
                <a:spLocks noChangeArrowheads="1"/>
              </p:cNvSpPr>
              <p:nvPr/>
            </p:nvSpPr>
            <p:spPr bwMode="auto">
              <a:xfrm>
                <a:off x="5143505" y="2077448"/>
                <a:ext cx="3071883" cy="2979152"/>
              </a:xfrm>
              <a:prstGeom prst="rect">
                <a:avLst/>
              </a:prstGeom>
              <a:noFill/>
              <a:ln w="9525">
                <a:noFill/>
                <a:miter lim="800000"/>
              </a:ln>
            </p:spPr>
            <p:txBody>
              <a:bodyPr>
                <a:spAutoFit/>
              </a:bodyPr>
              <a:lstStyle/>
              <a:p>
                <a:pPr marL="0" lvl="2">
                  <a:lnSpc>
                    <a:spcPct val="130000"/>
                  </a:lnSpc>
                  <a:buClr>
                    <a:srgbClr val="FF0000"/>
                  </a:buClr>
                  <a:buSzPct val="80000"/>
                </a:pPr>
                <a:r>
                  <a:rPr kumimoji="1" lang="zh-CN" altLang="en-US" sz="2295" dirty="0">
                    <a:solidFill>
                      <a:srgbClr val="004250"/>
                    </a:solidFill>
                    <a:latin typeface="微软雅黑" panose="020B0503020204020204" pitchFamily="34" charset="-122"/>
                    <a:ea typeface="微软雅黑" panose="020B0503020204020204" pitchFamily="34" charset="-122"/>
                  </a:rPr>
                  <a:t>紧缩性</a:t>
                </a:r>
                <a:r>
                  <a:rPr kumimoji="1" lang="zh-CN" altLang="en-US" sz="2295" dirty="0">
                    <a:solidFill>
                      <a:schemeClr val="tx1"/>
                    </a:solidFill>
                    <a:latin typeface="微软雅黑" panose="020B0503020204020204" pitchFamily="34" charset="-122"/>
                    <a:ea typeface="微软雅黑" panose="020B0503020204020204" pitchFamily="34" charset="-122"/>
                  </a:rPr>
                  <a:t>财政政策，即通过减政少府购买和政府转移支付、提高税率来削弱消费和投资，减少总需求，以稳定物价。</a:t>
                </a:r>
              </a:p>
            </p:txBody>
          </p:sp>
        </p:grpSp>
        <p:sp>
          <p:nvSpPr>
            <p:cNvPr id="12" name="矩形 13"/>
            <p:cNvSpPr>
              <a:spLocks noChangeArrowheads="1"/>
            </p:cNvSpPr>
            <p:nvPr/>
          </p:nvSpPr>
          <p:spPr bwMode="auto">
            <a:xfrm>
              <a:off x="928662" y="1500174"/>
              <a:ext cx="1486014" cy="538985"/>
            </a:xfrm>
            <a:prstGeom prst="rect">
              <a:avLst/>
            </a:prstGeom>
            <a:noFill/>
            <a:ln w="9525">
              <a:noFill/>
              <a:miter lim="800000"/>
            </a:ln>
          </p:spPr>
          <p:txBody>
            <a:bodyPr wrap="none">
              <a:spAutoFit/>
            </a:bodyPr>
            <a:lstStyle/>
            <a:p>
              <a:pPr>
                <a:lnSpc>
                  <a:spcPct val="120000"/>
                </a:lnSpc>
              </a:pPr>
              <a:r>
                <a:rPr kumimoji="1" lang="zh-CN" altLang="en-US" sz="2295">
                  <a:solidFill>
                    <a:srgbClr val="004250"/>
                  </a:solidFill>
                  <a:latin typeface="微软雅黑" panose="020B0503020204020204" pitchFamily="34" charset="-122"/>
                  <a:ea typeface="微软雅黑" panose="020B0503020204020204" pitchFamily="34" charset="-122"/>
                </a:rPr>
                <a:t>两种类型</a:t>
              </a:r>
              <a:r>
                <a:rPr kumimoji="1" lang="en-US" altLang="zh-CN" sz="2295">
                  <a:solidFill>
                    <a:srgbClr val="004250"/>
                  </a:solidFill>
                  <a:latin typeface="微软雅黑" panose="020B0503020204020204" pitchFamily="34" charset="-122"/>
                  <a:ea typeface="微软雅黑" panose="020B0503020204020204" pitchFamily="34" charset="-122"/>
                </a:rPr>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56304" y="455090"/>
            <a:ext cx="7232789" cy="560070"/>
          </a:xfrm>
          <a:prstGeom prst="rect">
            <a:avLst/>
          </a:prstGeom>
        </p:spPr>
        <p:txBody>
          <a:bodyPr wrap="square" lIns="120017" tIns="60008" rIns="120017" bIns="60008">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
        <p:nvSpPr>
          <p:cNvPr id="2" name="文本框 1"/>
          <p:cNvSpPr txBox="1"/>
          <p:nvPr/>
        </p:nvSpPr>
        <p:spPr>
          <a:xfrm>
            <a:off x="848033" y="1042235"/>
            <a:ext cx="6148850" cy="2214880"/>
          </a:xfrm>
          <a:prstGeom prst="rect">
            <a:avLst/>
          </a:prstGeom>
          <a:noFill/>
        </p:spPr>
        <p:txBody>
          <a:bodyPr wrap="square" rtlCol="0">
            <a:spAutoFit/>
          </a:bodyPr>
          <a:lstStyle/>
          <a:p>
            <a:pPr>
              <a:lnSpc>
                <a:spcPct val="150000"/>
              </a:lnSpc>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2.</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货币政策：</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buClr>
                <a:schemeClr val="bg1"/>
              </a:buClr>
              <a:buSzPct val="75000"/>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指政府以控制货币供应量为手段，通过调节利率来调节总需求水平，以促进就业、稳定物价。</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
        <p:nvSpPr>
          <p:cNvPr id="2" name="文本框 1"/>
          <p:cNvSpPr txBox="1"/>
          <p:nvPr/>
        </p:nvSpPr>
        <p:spPr>
          <a:xfrm>
            <a:off x="834062" y="1042843"/>
            <a:ext cx="7596460" cy="3823335"/>
          </a:xfrm>
          <a:prstGeom prst="rect">
            <a:avLst/>
          </a:prstGeom>
          <a:noFill/>
        </p:spPr>
        <p:txBody>
          <a:bodyPr wrap="square" rtlCol="0">
            <a:spAutoFit/>
          </a:bodyPr>
          <a:lstStyle/>
          <a:p>
            <a:pPr>
              <a:lnSpc>
                <a:spcPct val="150000"/>
              </a:lnSpc>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两种类型</a:t>
            </a:r>
            <a:r>
              <a:rPr kumimoji="1" lang="en-US" altLang="zh-CN" sz="2295" dirty="0">
                <a:solidFill>
                  <a:schemeClr val="tx1"/>
                </a:solidFill>
                <a:latin typeface="微软雅黑" panose="020B0503020204020204" pitchFamily="34" charset="-122"/>
                <a:ea typeface="微软雅黑" panose="020B0503020204020204" pitchFamily="34" charset="-122"/>
                <a:sym typeface="+mn-ea"/>
              </a:rPr>
              <a:t>:</a:t>
            </a:r>
            <a:endParaRPr kumimoji="1"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①扩张性货币政策：通过增加货币供应量，降低利率，来刺激投资和消费，以增加总需求。</a:t>
            </a:r>
            <a:endParaRPr kumimoji="1" lang="en-US" altLang="zh-CN" sz="2295" dirty="0">
              <a:solidFill>
                <a:schemeClr val="tx1"/>
              </a:solidFill>
              <a:latin typeface="微软雅黑" panose="020B0503020204020204" pitchFamily="34" charset="-122"/>
              <a:ea typeface="微软雅黑" panose="020B0503020204020204" pitchFamily="34" charset="-122"/>
            </a:endParaRPr>
          </a:p>
          <a:p>
            <a:pPr marL="0" lvl="1" indent="0">
              <a:lnSpc>
                <a:spcPct val="150000"/>
              </a:lnSpc>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②紧缩性货币政策：通过削减货币供应量，提高利率，以减少总需求。</a:t>
            </a:r>
            <a:endParaRPr kumimoji="1" lang="en-US" altLang="zh-CN" sz="2295" dirty="0">
              <a:solidFill>
                <a:schemeClr val="tx1"/>
              </a:solidFill>
              <a:latin typeface="微软雅黑" panose="020B0503020204020204" pitchFamily="34" charset="-122"/>
              <a:ea typeface="微软雅黑" panose="020B0503020204020204" pitchFamily="34" charset="-122"/>
            </a:endParaRPr>
          </a:p>
          <a:p>
            <a:pPr marL="0" lvl="1" indent="0">
              <a:lnSpc>
                <a:spcPct val="150000"/>
              </a:lnSpc>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实施货币政策的主要措施</a:t>
            </a:r>
            <a:r>
              <a:rPr kumimoji="1" lang="en-US" altLang="zh-CN" sz="2295" dirty="0">
                <a:solidFill>
                  <a:schemeClr val="tx1"/>
                </a:solidFill>
                <a:latin typeface="微软雅黑" panose="020B0503020204020204" pitchFamily="34" charset="-122"/>
                <a:ea typeface="微软雅黑" panose="020B0503020204020204" pitchFamily="34" charset="-122"/>
                <a:sym typeface="+mn-ea"/>
              </a:rPr>
              <a:t>:</a:t>
            </a:r>
            <a:r>
              <a:rPr kumimoji="1" lang="zh-CN" altLang="en-US" sz="2295" dirty="0">
                <a:solidFill>
                  <a:srgbClr val="004250"/>
                </a:solidFill>
                <a:latin typeface="微软雅黑" panose="020B0503020204020204" pitchFamily="34" charset="-122"/>
                <a:ea typeface="微软雅黑" panose="020B0503020204020204" pitchFamily="34" charset="-122"/>
                <a:sym typeface="+mn-ea"/>
              </a:rPr>
              <a:t>调节法定准备金率</a:t>
            </a:r>
            <a:r>
              <a:rPr kumimoji="1" lang="en-US" altLang="zh-CN" sz="2295" dirty="0">
                <a:solidFill>
                  <a:srgbClr val="004250"/>
                </a:solidFill>
                <a:latin typeface="微软雅黑" panose="020B0503020204020204" pitchFamily="34" charset="-122"/>
                <a:ea typeface="微软雅黑" panose="020B0503020204020204" pitchFamily="34" charset="-122"/>
                <a:sym typeface="+mn-ea"/>
              </a:rPr>
              <a:t>,</a:t>
            </a:r>
            <a:r>
              <a:rPr kumimoji="1" lang="zh-CN" altLang="en-US" sz="2295" dirty="0">
                <a:solidFill>
                  <a:srgbClr val="004250"/>
                </a:solidFill>
                <a:latin typeface="微软雅黑" panose="020B0503020204020204" pitchFamily="34" charset="-122"/>
                <a:ea typeface="微软雅黑" panose="020B0503020204020204" pitchFamily="34" charset="-122"/>
                <a:sym typeface="+mn-ea"/>
              </a:rPr>
              <a:t>调整贴现率</a:t>
            </a:r>
            <a:r>
              <a:rPr kumimoji="1" lang="en-US" altLang="zh-CN" sz="2295" dirty="0">
                <a:solidFill>
                  <a:srgbClr val="004250"/>
                </a:solidFill>
                <a:latin typeface="微软雅黑" panose="020B0503020204020204" pitchFamily="34" charset="-122"/>
                <a:ea typeface="微软雅黑" panose="020B0503020204020204" pitchFamily="34" charset="-122"/>
                <a:sym typeface="+mn-ea"/>
              </a:rPr>
              <a:t>,</a:t>
            </a:r>
            <a:r>
              <a:rPr kumimoji="1" lang="zh-CN" altLang="en-US" sz="2295" dirty="0">
                <a:solidFill>
                  <a:srgbClr val="004250"/>
                </a:solidFill>
                <a:latin typeface="微软雅黑" panose="020B0503020204020204" pitchFamily="34" charset="-122"/>
                <a:ea typeface="微软雅黑" panose="020B0503020204020204" pitchFamily="34" charset="-122"/>
                <a:sym typeface="+mn-ea"/>
              </a:rPr>
              <a:t>公开市场业务。</a:t>
            </a:r>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a:p>
            <a:endParaRPr kumimoji="0" lang="zh-CN" altLang="en-US" sz="2295" b="0" i="0" u="none" strike="noStrike" kern="1200" cap="none" spc="0" normalizeH="0" baseline="0" noProof="0" dirty="0">
              <a:ln>
                <a:noFill/>
              </a:ln>
              <a:solidFill>
                <a:srgbClr val="00425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5185" y="1034415"/>
            <a:ext cx="8074660" cy="3835400"/>
          </a:xfrm>
          <a:prstGeom prst="rect">
            <a:avLst/>
          </a:prstGeom>
          <a:noFill/>
        </p:spPr>
        <p:txBody>
          <a:bodyPr wrap="square" lIns="120017" tIns="60008" rIns="120017" bIns="60008" rtlCol="0">
            <a:spAutoFit/>
          </a:bodyPr>
          <a:lstStyle/>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3.</a:t>
            </a:r>
            <a:r>
              <a:rPr lang="zh-CN" altLang="en-US" sz="2295" dirty="0">
                <a:solidFill>
                  <a:schemeClr val="tx1"/>
                </a:solidFill>
                <a:latin typeface="微软雅黑" panose="020B0503020204020204" pitchFamily="34" charset="-122"/>
                <a:ea typeface="微软雅黑" panose="020B0503020204020204" pitchFamily="34" charset="-122"/>
                <a:sym typeface="+mn-ea"/>
              </a:rPr>
              <a:t>收入政策</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a:t>
            </a:r>
            <a:r>
              <a:rPr lang="en-US" altLang="zh-CN" sz="2295" dirty="0">
                <a:solidFill>
                  <a:schemeClr val="tx1"/>
                </a:solidFill>
                <a:latin typeface="微软雅黑" panose="020B0503020204020204" pitchFamily="34" charset="-122"/>
                <a:ea typeface="微软雅黑" panose="020B0503020204020204" pitchFamily="34" charset="-122"/>
                <a:sym typeface="+mn-ea"/>
              </a:rPr>
              <a:t>1</a:t>
            </a:r>
            <a:r>
              <a:rPr lang="zh-CN" altLang="en-US" sz="2295" dirty="0">
                <a:solidFill>
                  <a:schemeClr val="tx1"/>
                </a:solidFill>
                <a:latin typeface="微软雅黑" panose="020B0503020204020204" pitchFamily="34" charset="-122"/>
                <a:ea typeface="微软雅黑" panose="020B0503020204020204" pitchFamily="34" charset="-122"/>
                <a:sym typeface="+mn-ea"/>
              </a:rPr>
              <a:t>）收入政策及其作用</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狭义的是货币工资，控制货币工资的变动，控制物价。 </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广义的包括社会总收入，在一定以工资劳动为分配关系，我们工业企业的工人进行退休金的提升，有利于经济的宏观的稳定。</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2295" dirty="0">
              <a:solidFill>
                <a:schemeClr val="tx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288112" y="454621"/>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274141" y="455228"/>
            <a:ext cx="3155950" cy="560070"/>
          </a:xfrm>
          <a:prstGeom prst="rect">
            <a:avLst/>
          </a:prstGeom>
          <a:noFill/>
          <a:ln w="9525">
            <a:noFill/>
            <a:miter lim="800000"/>
          </a:ln>
        </p:spPr>
        <p:txBody>
          <a:bodyPr wrap="none" lIns="120017" tIns="60008" rIns="120017" bIns="60008">
            <a:spAutoFit/>
          </a:bodyPr>
          <a:lstStyle/>
          <a:p>
            <a:r>
              <a:rPr lang="zh-CN" altLang="en-US" sz="2870" b="1" dirty="0">
                <a:solidFill>
                  <a:srgbClr val="004250"/>
                </a:solidFill>
                <a:latin typeface="微软雅黑" panose="020B0503020204020204" pitchFamily="34" charset="-122"/>
                <a:ea typeface="微软雅黑" panose="020B0503020204020204" pitchFamily="34" charset="-122"/>
              </a:rPr>
              <a:t>基础知识考试分析</a:t>
            </a:r>
          </a:p>
        </p:txBody>
      </p:sp>
      <p:sp>
        <p:nvSpPr>
          <p:cNvPr id="5" name="矩形 6"/>
          <p:cNvSpPr>
            <a:spLocks noChangeArrowheads="1"/>
          </p:cNvSpPr>
          <p:nvPr/>
        </p:nvSpPr>
        <p:spPr bwMode="auto">
          <a:xfrm>
            <a:off x="861060" y="1017905"/>
            <a:ext cx="8238490" cy="4897755"/>
          </a:xfrm>
          <a:prstGeom prst="rect">
            <a:avLst/>
          </a:prstGeom>
          <a:noFill/>
          <a:ln w="9525">
            <a:noFill/>
            <a:miter lim="800000"/>
          </a:ln>
        </p:spPr>
        <p:txBody>
          <a:bodyPr wrap="square" lIns="120017" tIns="60008" rIns="120017" bIns="60008">
            <a:spAutoFit/>
          </a:bodyPr>
          <a:lstStyle/>
          <a:p>
            <a:pPr>
              <a:lnSpc>
                <a:spcPct val="150000"/>
              </a:lnSpc>
            </a:pPr>
            <a:r>
              <a:rPr lang="zh-CN" altLang="en-US" sz="2295" dirty="0">
                <a:solidFill>
                  <a:srgbClr val="004250"/>
                </a:solidFill>
                <a:latin typeface="微软雅黑" panose="020B0503020204020204" pitchFamily="34" charset="-122"/>
              </a:rPr>
              <a:t> </a:t>
            </a:r>
            <a:r>
              <a:rPr lang="zh-CN" altLang="en-US" sz="2295" dirty="0">
                <a:solidFill>
                  <a:srgbClr val="004250"/>
                </a:solidFill>
                <a:latin typeface="微软雅黑" panose="020B0503020204020204" pitchFamily="34" charset="-122"/>
                <a:ea typeface="微软雅黑" panose="020B0503020204020204" pitchFamily="34" charset="-122"/>
              </a:rPr>
              <a:t>基础知识部分，试卷分数从四级到</a:t>
            </a:r>
            <a:r>
              <a:rPr lang="zh-CN" altLang="en-US" sz="2295" b="1" dirty="0">
                <a:solidFill>
                  <a:srgbClr val="004250"/>
                </a:solidFill>
                <a:latin typeface="微软雅黑" panose="020B0503020204020204" pitchFamily="34" charset="-122"/>
                <a:ea typeface="微软雅黑" panose="020B0503020204020204" pitchFamily="34" charset="-122"/>
              </a:rPr>
              <a:t>一</a:t>
            </a:r>
            <a:r>
              <a:rPr lang="zh-CN" altLang="en-US" sz="2295" dirty="0">
                <a:solidFill>
                  <a:srgbClr val="004250"/>
                </a:solidFill>
                <a:latin typeface="微软雅黑" panose="020B0503020204020204" pitchFamily="34" charset="-122"/>
                <a:ea typeface="微软雅黑" panose="020B0503020204020204" pitchFamily="34" charset="-122"/>
              </a:rPr>
              <a:t>级递减：</a:t>
            </a:r>
          </a:p>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rPr>
              <a:t>   四级</a:t>
            </a:r>
            <a:r>
              <a:rPr lang="en-US" altLang="zh-CN" sz="2295" dirty="0">
                <a:solidFill>
                  <a:srgbClr val="004250"/>
                </a:solidFill>
                <a:latin typeface="微软雅黑" panose="020B0503020204020204" pitchFamily="34" charset="-122"/>
                <a:ea typeface="微软雅黑" panose="020B0503020204020204" pitchFamily="34" charset="-122"/>
              </a:rPr>
              <a:t>30</a:t>
            </a:r>
            <a:r>
              <a:rPr lang="zh-CN" altLang="en-US" sz="2295" dirty="0">
                <a:solidFill>
                  <a:srgbClr val="004250"/>
                </a:solidFill>
                <a:latin typeface="微软雅黑" panose="020B0503020204020204" pitchFamily="34" charset="-122"/>
                <a:ea typeface="微软雅黑" panose="020B0503020204020204" pitchFamily="34" charset="-122"/>
              </a:rPr>
              <a:t>分，三级</a:t>
            </a:r>
            <a:r>
              <a:rPr lang="en-US" altLang="zh-CN" sz="2295" dirty="0">
                <a:solidFill>
                  <a:srgbClr val="004250"/>
                </a:solidFill>
                <a:latin typeface="微软雅黑" panose="020B0503020204020204" pitchFamily="34" charset="-122"/>
                <a:ea typeface="微软雅黑" panose="020B0503020204020204" pitchFamily="34" charset="-122"/>
              </a:rPr>
              <a:t>20</a:t>
            </a:r>
            <a:r>
              <a:rPr lang="zh-CN" altLang="en-US" sz="2295" dirty="0">
                <a:solidFill>
                  <a:srgbClr val="004250"/>
                </a:solidFill>
                <a:latin typeface="微软雅黑" panose="020B0503020204020204" pitchFamily="34" charset="-122"/>
                <a:ea typeface="微软雅黑" panose="020B0503020204020204" pitchFamily="34" charset="-122"/>
              </a:rPr>
              <a:t>分，二级</a:t>
            </a:r>
            <a:r>
              <a:rPr lang="en-US" altLang="zh-CN" sz="2295" dirty="0">
                <a:solidFill>
                  <a:srgbClr val="004250"/>
                </a:solidFill>
                <a:latin typeface="微软雅黑" panose="020B0503020204020204" pitchFamily="34" charset="-122"/>
                <a:ea typeface="微软雅黑" panose="020B0503020204020204" pitchFamily="34" charset="-122"/>
              </a:rPr>
              <a:t>10</a:t>
            </a:r>
            <a:r>
              <a:rPr lang="zh-CN" altLang="en-US" sz="2295" dirty="0">
                <a:solidFill>
                  <a:srgbClr val="004250"/>
                </a:solidFill>
                <a:latin typeface="微软雅黑" panose="020B0503020204020204" pitchFamily="34" charset="-122"/>
                <a:ea typeface="微软雅黑" panose="020B0503020204020204" pitchFamily="34" charset="-122"/>
              </a:rPr>
              <a:t>分，一级不考。</a:t>
            </a:r>
          </a:p>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rPr>
              <a:t> </a:t>
            </a:r>
            <a:r>
              <a:rPr lang="zh-CN" altLang="en-US" sz="2295" dirty="0">
                <a:solidFill>
                  <a:schemeClr val="tx1"/>
                </a:solidFill>
                <a:latin typeface="微软雅黑" panose="020B0503020204020204" pitchFamily="34" charset="-122"/>
                <a:ea typeface="微软雅黑" panose="020B0503020204020204" pitchFamily="34" charset="-122"/>
              </a:rPr>
              <a:t>题型有单选题和多选题，因此基础知识仅出现在理论知识试卷。</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 专业技能试卷以及</a:t>
            </a:r>
            <a:r>
              <a:rPr lang="en-US" altLang="zh-CN" sz="2295" dirty="0">
                <a:solidFill>
                  <a:schemeClr val="tx1"/>
                </a:solidFill>
                <a:latin typeface="微软雅黑" panose="020B0503020204020204" pitchFamily="34" charset="-122"/>
                <a:ea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rPr>
              <a:t>级考生综合评审都不考基础知识。</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 基础知识共五章内容，</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rPr>
              <a:t>        </a:t>
            </a:r>
            <a:r>
              <a:rPr lang="zh-CN" altLang="en-US" sz="2295" dirty="0">
                <a:solidFill>
                  <a:schemeClr val="tx1"/>
                </a:solidFill>
                <a:latin typeface="微软雅黑" panose="020B0503020204020204" pitchFamily="34" charset="-122"/>
                <a:ea typeface="微软雅黑" panose="020B0503020204020204" pitchFamily="34" charset="-122"/>
              </a:rPr>
              <a:t>二级试卷平均每章</a:t>
            </a:r>
            <a:r>
              <a:rPr lang="en-US" altLang="zh-CN" sz="2295" dirty="0">
                <a:solidFill>
                  <a:schemeClr val="tx1"/>
                </a:solidFill>
                <a:latin typeface="微软雅黑" panose="020B0503020204020204" pitchFamily="34" charset="-122"/>
                <a:ea typeface="微软雅黑" panose="020B0503020204020204" pitchFamily="34" charset="-122"/>
              </a:rPr>
              <a:t>2</a:t>
            </a:r>
            <a:r>
              <a:rPr lang="zh-CN" altLang="en-US" sz="2295" dirty="0">
                <a:solidFill>
                  <a:schemeClr val="tx1"/>
                </a:solidFill>
                <a:latin typeface="微软雅黑" panose="020B0503020204020204" pitchFamily="34" charset="-122"/>
                <a:ea typeface="微软雅黑" panose="020B0503020204020204" pitchFamily="34" charset="-122"/>
              </a:rPr>
              <a:t>个题，共</a:t>
            </a:r>
            <a:r>
              <a:rPr lang="en-US" altLang="zh-CN" sz="2295" dirty="0">
                <a:solidFill>
                  <a:schemeClr val="tx1"/>
                </a:solidFill>
                <a:latin typeface="微软雅黑" panose="020B0503020204020204" pitchFamily="34" charset="-122"/>
                <a:ea typeface="微软雅黑" panose="020B0503020204020204" pitchFamily="34" charset="-122"/>
              </a:rPr>
              <a:t>10</a:t>
            </a:r>
            <a:r>
              <a:rPr lang="zh-CN" altLang="en-US" sz="2295" dirty="0">
                <a:solidFill>
                  <a:schemeClr val="tx1"/>
                </a:solidFill>
                <a:latin typeface="微软雅黑" panose="020B0503020204020204" pitchFamily="34" charset="-122"/>
                <a:ea typeface="微软雅黑" panose="020B0503020204020204" pitchFamily="34" charset="-122"/>
              </a:rPr>
              <a:t>个题。</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       一般单选</a:t>
            </a:r>
            <a:r>
              <a:rPr lang="en-US" altLang="zh-CN" sz="2295" dirty="0">
                <a:solidFill>
                  <a:schemeClr val="tx1"/>
                </a:solidFill>
                <a:latin typeface="微软雅黑" panose="020B0503020204020204" pitchFamily="34" charset="-122"/>
                <a:ea typeface="微软雅黑" panose="020B0503020204020204" pitchFamily="34" charset="-122"/>
              </a:rPr>
              <a:t>6</a:t>
            </a:r>
            <a:r>
              <a:rPr lang="zh-CN" altLang="en-US" sz="2295" dirty="0">
                <a:solidFill>
                  <a:schemeClr val="tx1"/>
                </a:solidFill>
                <a:latin typeface="微软雅黑" panose="020B0503020204020204" pitchFamily="34" charset="-122"/>
                <a:ea typeface="微软雅黑" panose="020B0503020204020204" pitchFamily="34" charset="-122"/>
              </a:rPr>
              <a:t>题，多选</a:t>
            </a:r>
            <a:r>
              <a:rPr lang="en-US" altLang="zh-CN" sz="2295" dirty="0">
                <a:solidFill>
                  <a:schemeClr val="tx1"/>
                </a:solidFill>
                <a:latin typeface="微软雅黑" panose="020B0503020204020204" pitchFamily="34" charset="-122"/>
                <a:ea typeface="微软雅黑" panose="020B0503020204020204" pitchFamily="34" charset="-122"/>
              </a:rPr>
              <a:t>4</a:t>
            </a:r>
            <a:r>
              <a:rPr lang="zh-CN" altLang="en-US" sz="2295" dirty="0">
                <a:solidFill>
                  <a:schemeClr val="tx1"/>
                </a:solidFill>
                <a:latin typeface="微软雅黑" panose="020B0503020204020204" pitchFamily="34" charset="-122"/>
                <a:ea typeface="微软雅黑" panose="020B0503020204020204" pitchFamily="34" charset="-122"/>
              </a:rPr>
              <a:t>题</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       三级试卷平均每章</a:t>
            </a:r>
            <a:r>
              <a:rPr lang="en-US" altLang="zh-CN" sz="2295" dirty="0">
                <a:solidFill>
                  <a:schemeClr val="tx1"/>
                </a:solidFill>
                <a:latin typeface="微软雅黑" panose="020B0503020204020204" pitchFamily="34" charset="-122"/>
                <a:ea typeface="微软雅黑" panose="020B0503020204020204" pitchFamily="34" charset="-122"/>
              </a:rPr>
              <a:t>4</a:t>
            </a:r>
            <a:r>
              <a:rPr lang="zh-CN" altLang="en-US" sz="2295" dirty="0">
                <a:solidFill>
                  <a:schemeClr val="tx1"/>
                </a:solidFill>
                <a:latin typeface="微软雅黑" panose="020B0503020204020204" pitchFamily="34" charset="-122"/>
                <a:ea typeface="微软雅黑" panose="020B0503020204020204" pitchFamily="34" charset="-122"/>
              </a:rPr>
              <a:t>个题，共</a:t>
            </a:r>
            <a:r>
              <a:rPr lang="en-US" altLang="zh-CN" sz="2295" dirty="0">
                <a:solidFill>
                  <a:schemeClr val="tx1"/>
                </a:solidFill>
                <a:latin typeface="微软雅黑" panose="020B0503020204020204" pitchFamily="34" charset="-122"/>
                <a:ea typeface="微软雅黑" panose="020B0503020204020204" pitchFamily="34" charset="-122"/>
              </a:rPr>
              <a:t>20</a:t>
            </a:r>
            <a:r>
              <a:rPr lang="zh-CN" altLang="en-US" sz="2295" dirty="0">
                <a:solidFill>
                  <a:schemeClr val="tx1"/>
                </a:solidFill>
                <a:latin typeface="微软雅黑" panose="020B0503020204020204" pitchFamily="34" charset="-122"/>
                <a:ea typeface="微软雅黑" panose="020B0503020204020204" pitchFamily="34" charset="-122"/>
              </a:rPr>
              <a:t>个题</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       一般单选</a:t>
            </a:r>
            <a:r>
              <a:rPr lang="en-US" altLang="zh-CN" sz="2295" dirty="0">
                <a:solidFill>
                  <a:schemeClr val="tx1"/>
                </a:solidFill>
                <a:latin typeface="微软雅黑" panose="020B0503020204020204" pitchFamily="34" charset="-122"/>
                <a:ea typeface="微软雅黑" panose="020B0503020204020204" pitchFamily="34" charset="-122"/>
              </a:rPr>
              <a:t>12</a:t>
            </a:r>
            <a:r>
              <a:rPr lang="zh-CN" altLang="en-US" sz="2295" dirty="0">
                <a:solidFill>
                  <a:schemeClr val="tx1"/>
                </a:solidFill>
                <a:latin typeface="微软雅黑" panose="020B0503020204020204" pitchFamily="34" charset="-122"/>
                <a:ea typeface="微软雅黑" panose="020B0503020204020204" pitchFamily="34" charset="-122"/>
              </a:rPr>
              <a:t>题，多选</a:t>
            </a:r>
            <a:r>
              <a:rPr lang="en-US" altLang="zh-CN" sz="2295" dirty="0">
                <a:solidFill>
                  <a:schemeClr val="tx1"/>
                </a:solidFill>
                <a:latin typeface="微软雅黑" panose="020B0503020204020204" pitchFamily="34" charset="-122"/>
                <a:ea typeface="微软雅黑" panose="020B0503020204020204" pitchFamily="34" charset="-122"/>
              </a:rPr>
              <a:t>8</a:t>
            </a:r>
            <a:r>
              <a:rPr lang="zh-CN" altLang="en-US" sz="2295" dirty="0">
                <a:solidFill>
                  <a:schemeClr val="tx1"/>
                </a:solidFill>
                <a:latin typeface="微软雅黑" panose="020B0503020204020204" pitchFamily="34" charset="-122"/>
                <a:ea typeface="微软雅黑" panose="020B0503020204020204" pitchFamily="34" charset="-122"/>
              </a:rPr>
              <a:t>题</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7090" y="1010920"/>
            <a:ext cx="7987665" cy="5428615"/>
          </a:xfrm>
          <a:prstGeom prst="rect">
            <a:avLst/>
          </a:prstGeom>
        </p:spPr>
        <p:txBody>
          <a:bodyPr wrap="square" lIns="120017" tIns="60008" rIns="120017" bIns="60008">
            <a:spAutoFit/>
          </a:bodyPr>
          <a:lstStyle/>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3.</a:t>
            </a:r>
            <a:r>
              <a:rPr lang="zh-CN" altLang="en-US" sz="2295" dirty="0">
                <a:solidFill>
                  <a:schemeClr val="tx1"/>
                </a:solidFill>
                <a:latin typeface="微软雅黑" panose="020B0503020204020204" pitchFamily="34" charset="-122"/>
                <a:ea typeface="微软雅黑" panose="020B0503020204020204" pitchFamily="34" charset="-122"/>
                <a:sym typeface="+mn-ea"/>
              </a:rPr>
              <a:t>收入政策</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1.</a:t>
            </a:r>
            <a:r>
              <a:rPr lang="zh-CN" altLang="en-US" sz="2295" dirty="0">
                <a:solidFill>
                  <a:schemeClr val="tx1"/>
                </a:solidFill>
                <a:latin typeface="微软雅黑" panose="020B0503020204020204" pitchFamily="34" charset="-122"/>
                <a:ea typeface="微软雅黑" panose="020B0503020204020204" pitchFamily="34" charset="-122"/>
                <a:sym typeface="+mn-ea"/>
              </a:rPr>
              <a:t>收入政策的作用：</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①有利于宏观经济的稳定</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②有利于资源的合理配置</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③有利于缩小不合理的收入差距</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2.</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收入差距的衡量指标</a:t>
            </a:r>
            <a:r>
              <a:rPr kumimoji="1" lang="en-US" altLang="zh-CN" sz="2295" dirty="0">
                <a:solidFill>
                  <a:schemeClr val="tx1"/>
                </a:solidFill>
                <a:latin typeface="微软雅黑" panose="020B0503020204020204" pitchFamily="34" charset="-122"/>
                <a:ea typeface="微软雅黑" panose="020B0503020204020204" pitchFamily="34" charset="-122"/>
                <a:sym typeface="+mn-ea"/>
              </a:rPr>
              <a:t>——</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基尼系数</a:t>
            </a:r>
            <a:endParaRPr kumimoji="1" lang="en-US" altLang="zh-CN" sz="2295" dirty="0">
              <a:solidFill>
                <a:schemeClr val="tx1"/>
              </a:solidFill>
              <a:latin typeface="微软雅黑" panose="020B0503020204020204" pitchFamily="34" charset="-122"/>
              <a:ea typeface="微软雅黑" panose="020B0503020204020204" pitchFamily="34" charset="-122"/>
            </a:endParaRPr>
          </a:p>
          <a:p>
            <a:pPr marL="342900" indent="-342900">
              <a:lnSpc>
                <a:spcPct val="150000"/>
              </a:lnSpc>
              <a:buClr>
                <a:srgbClr val="000000"/>
              </a:buClr>
              <a:buSzPct val="75000"/>
              <a:buFont typeface="Wingdings" panose="05000000000000000000" charset="0"/>
              <a:buChar char="u"/>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国际通用的用来判断某种收入分配平等程度的一种尺度，即社会居民人数与收入量对应关系的计量指标。</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marL="342900" indent="-342900">
              <a:lnSpc>
                <a:spcPct val="150000"/>
              </a:lnSpc>
              <a:buClr>
                <a:srgbClr val="000000"/>
              </a:buClr>
              <a:buSzPct val="75000"/>
              <a:buFont typeface="Wingdings" panose="05000000000000000000" charset="0"/>
              <a:buChar char="u"/>
            </a:pPr>
            <a:r>
              <a:rPr lang="zh-CN" altLang="en-US" sz="2295" dirty="0">
                <a:solidFill>
                  <a:schemeClr val="tx1"/>
                </a:solidFill>
                <a:latin typeface="微软雅黑" panose="020B0503020204020204" pitchFamily="34" charset="-122"/>
                <a:ea typeface="微软雅黑" panose="020B0503020204020204" pitchFamily="34" charset="-122"/>
                <a:sym typeface="+mn-ea"/>
              </a:rPr>
              <a:t> 基尼系数接近</a:t>
            </a:r>
            <a:r>
              <a:rPr lang="en-US" altLang="zh-CN" sz="2295" dirty="0">
                <a:solidFill>
                  <a:schemeClr val="tx1"/>
                </a:solidFill>
                <a:latin typeface="微软雅黑" panose="020B0503020204020204" pitchFamily="34" charset="-122"/>
                <a:ea typeface="微软雅黑" panose="020B0503020204020204" pitchFamily="34" charset="-122"/>
                <a:sym typeface="+mn-ea"/>
              </a:rPr>
              <a:t>0</a:t>
            </a:r>
            <a:r>
              <a:rPr lang="zh-CN" altLang="en-US" sz="2295" dirty="0">
                <a:solidFill>
                  <a:schemeClr val="tx1"/>
                </a:solidFill>
                <a:latin typeface="微软雅黑" panose="020B0503020204020204" pitchFamily="34" charset="-122"/>
                <a:ea typeface="微软雅黑" panose="020B0503020204020204" pitchFamily="34" charset="-122"/>
                <a:sym typeface="+mn-ea"/>
              </a:rPr>
              <a:t>时，收入接近于绝对平等；接近</a:t>
            </a:r>
            <a:r>
              <a:rPr lang="en-US" altLang="zh-CN" sz="2295" dirty="0">
                <a:solidFill>
                  <a:schemeClr val="tx1"/>
                </a:solidFill>
                <a:latin typeface="微软雅黑" panose="020B0503020204020204" pitchFamily="34" charset="-122"/>
                <a:ea typeface="微软雅黑" panose="020B0503020204020204" pitchFamily="34" charset="-122"/>
                <a:sym typeface="+mn-ea"/>
              </a:rPr>
              <a:t>1</a:t>
            </a:r>
            <a:r>
              <a:rPr lang="zh-CN" altLang="en-US" sz="2295" dirty="0">
                <a:solidFill>
                  <a:schemeClr val="tx1"/>
                </a:solidFill>
                <a:latin typeface="微软雅黑" panose="020B0503020204020204" pitchFamily="34" charset="-122"/>
                <a:ea typeface="微软雅黑" panose="020B0503020204020204" pitchFamily="34" charset="-122"/>
                <a:sym typeface="+mn-ea"/>
              </a:rPr>
              <a:t>时，收入接近于绝对不平等。基尼系数越大，表示收入越不平等。</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790" y="1220482"/>
            <a:ext cx="6819386" cy="2558778"/>
          </a:xfrm>
          <a:prstGeom prst="rect">
            <a:avLst/>
          </a:prstGeom>
        </p:spPr>
        <p:txBody>
          <a:bodyPr wrap="square" lIns="120017" tIns="60008" rIns="120017" bIns="60008">
            <a:spAutoFit/>
          </a:bodyPr>
          <a:lstStyle/>
          <a:p>
            <a:pPr>
              <a:lnSpc>
                <a:spcPct val="150000"/>
              </a:lnSpc>
              <a:spcBef>
                <a:spcPct val="45000"/>
              </a:spcBef>
              <a:buFont typeface="Wingdings" panose="05000000000000000000" pitchFamily="2" charset="2"/>
              <a:buChar char="u"/>
            </a:pPr>
            <a:r>
              <a:rPr lang="zh-CN" sz="1600" dirty="0">
                <a:solidFill>
                  <a:schemeClr val="tx1"/>
                </a:solidFill>
                <a:latin typeface="微软雅黑" panose="020B0503020204020204" pitchFamily="34" charset="-122"/>
                <a:ea typeface="微软雅黑" panose="020B0503020204020204" pitchFamily="34" charset="-122"/>
                <a:sym typeface="+mn-ea"/>
              </a:rPr>
              <a:t>在现代经济学中，对于收差距的衡量指标，有洛伦茨曲线、基尼系数、库兹涅茨比率、人口或家庭众数组分布频率、帕累托定律等</a:t>
            </a:r>
            <a:endParaRPr lang="zh-CN" sz="1600" dirty="0">
              <a:solidFill>
                <a:schemeClr val="tx1"/>
              </a:solidFill>
              <a:latin typeface="微软雅黑" panose="020B0503020204020204" pitchFamily="34" charset="-122"/>
              <a:ea typeface="微软雅黑" panose="020B0503020204020204" pitchFamily="34" charset="-122"/>
            </a:endParaRPr>
          </a:p>
          <a:p>
            <a:pPr>
              <a:lnSpc>
                <a:spcPct val="150000"/>
              </a:lnSpc>
              <a:spcBef>
                <a:spcPct val="45000"/>
              </a:spcBef>
              <a:buFont typeface="Wingdings" panose="05000000000000000000" pitchFamily="2" charset="2"/>
              <a:buChar char="u"/>
            </a:pPr>
            <a:r>
              <a:rPr lang="zh-CN" sz="1600" dirty="0">
                <a:solidFill>
                  <a:srgbClr val="004250"/>
                </a:solidFill>
                <a:latin typeface="微软雅黑" panose="020B0503020204020204" pitchFamily="34" charset="-122"/>
                <a:ea typeface="微软雅黑" panose="020B0503020204020204" pitchFamily="34" charset="-122"/>
                <a:sym typeface="+mn-ea"/>
              </a:rPr>
              <a:t>基尼曲线</a:t>
            </a:r>
            <a:r>
              <a:rPr lang="zh-CN" sz="1600" dirty="0">
                <a:solidFill>
                  <a:schemeClr val="tx1"/>
                </a:solidFill>
                <a:latin typeface="微软雅黑" panose="020B0503020204020204" pitchFamily="34" charset="-122"/>
                <a:ea typeface="微软雅黑" panose="020B0503020204020204" pitchFamily="34" charset="-122"/>
                <a:sym typeface="+mn-ea"/>
              </a:rPr>
              <a:t>是意大利经济学家基尼依据洛伦茨曲线创制的用来判断收入分配平等程度的一种尺度。</a:t>
            </a:r>
            <a:endParaRPr lang="zh-CN" sz="1600" dirty="0">
              <a:solidFill>
                <a:schemeClr val="tx1"/>
              </a:solidFill>
              <a:latin typeface="微软雅黑" panose="020B0503020204020204" pitchFamily="34" charset="-122"/>
              <a:ea typeface="微软雅黑" panose="020B0503020204020204" pitchFamily="34" charset="-122"/>
            </a:endParaRPr>
          </a:p>
          <a:p>
            <a:pPr>
              <a:lnSpc>
                <a:spcPct val="150000"/>
              </a:lnSpc>
              <a:spcBef>
                <a:spcPct val="45000"/>
              </a:spcBef>
              <a:buFont typeface="Wingdings" panose="05000000000000000000" pitchFamily="2" charset="2"/>
              <a:buChar char="u"/>
            </a:pPr>
            <a:r>
              <a:rPr lang="zh-CN" sz="1600" dirty="0">
                <a:solidFill>
                  <a:schemeClr val="tx1"/>
                </a:solidFill>
                <a:latin typeface="微软雅黑" panose="020B0503020204020204" pitchFamily="34" charset="-122"/>
                <a:ea typeface="微软雅黑" panose="020B0503020204020204" pitchFamily="34" charset="-122"/>
                <a:sym typeface="+mn-ea"/>
              </a:rPr>
              <a:t>当基尼系统接近</a:t>
            </a:r>
            <a:r>
              <a:rPr lang="zh-CN" altLang="zh-CN" sz="1600" dirty="0">
                <a:solidFill>
                  <a:schemeClr val="tx1"/>
                </a:solidFill>
                <a:latin typeface="微软雅黑" panose="020B0503020204020204" pitchFamily="34" charset="-122"/>
                <a:ea typeface="微软雅黑" panose="020B0503020204020204" pitchFamily="34" charset="-122"/>
                <a:sym typeface="+mn-ea"/>
              </a:rPr>
              <a:t>0</a:t>
            </a:r>
            <a:r>
              <a:rPr lang="zh-CN" sz="1600" dirty="0">
                <a:solidFill>
                  <a:schemeClr val="tx1"/>
                </a:solidFill>
                <a:latin typeface="微软雅黑" panose="020B0503020204020204" pitchFamily="34" charset="-122"/>
                <a:ea typeface="微软雅黑" panose="020B0503020204020204" pitchFamily="34" charset="-122"/>
                <a:sym typeface="+mn-ea"/>
              </a:rPr>
              <a:t>时，收入便接近于绝对平等；反之，当基尼系数接近</a:t>
            </a:r>
            <a:r>
              <a:rPr lang="zh-CN" altLang="zh-CN" sz="1600" dirty="0">
                <a:solidFill>
                  <a:schemeClr val="tx1"/>
                </a:solidFill>
                <a:latin typeface="微软雅黑" panose="020B0503020204020204" pitchFamily="34" charset="-122"/>
                <a:ea typeface="微软雅黑" panose="020B0503020204020204" pitchFamily="34" charset="-122"/>
                <a:sym typeface="+mn-ea"/>
              </a:rPr>
              <a:t>1</a:t>
            </a:r>
            <a:r>
              <a:rPr lang="zh-CN" sz="1600" dirty="0">
                <a:solidFill>
                  <a:schemeClr val="tx1"/>
                </a:solidFill>
                <a:latin typeface="微软雅黑" panose="020B0503020204020204" pitchFamily="34" charset="-122"/>
                <a:ea typeface="微软雅黑" panose="020B0503020204020204" pitchFamily="34" charset="-122"/>
                <a:sym typeface="+mn-ea"/>
              </a:rPr>
              <a:t>时，收入便接近绝对不平等。</a:t>
            </a:r>
            <a:r>
              <a:rPr lang="zh-CN" sz="1600" dirty="0">
                <a:solidFill>
                  <a:srgbClr val="004250"/>
                </a:solidFill>
                <a:latin typeface="微软雅黑" panose="020B0503020204020204" pitchFamily="34" charset="-122"/>
                <a:ea typeface="微软雅黑" panose="020B0503020204020204" pitchFamily="34" charset="-122"/>
                <a:sym typeface="+mn-ea"/>
              </a:rPr>
              <a:t>基尼系数越大，表示收入越不平等</a:t>
            </a:r>
            <a:endParaRPr lang="zh-CN" altLang="en-US" sz="1600" dirty="0">
              <a:solidFill>
                <a:srgbClr val="004250"/>
              </a:solidFill>
              <a:latin typeface="微软雅黑" panose="020B0503020204020204" pitchFamily="34" charset="-122"/>
              <a:ea typeface="微软雅黑" panose="020B0503020204020204" pitchFamily="34" charset="-122"/>
              <a:sym typeface="+mn-ea"/>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
        <p:nvSpPr>
          <p:cNvPr id="51204" name="Rectangle 4"/>
          <p:cNvSpPr>
            <a:spLocks noGrp="1" noChangeArrowheads="1"/>
          </p:cNvSpPr>
          <p:nvPr/>
        </p:nvSpPr>
        <p:spPr>
          <a:xfrm>
            <a:off x="811850" y="3933056"/>
            <a:ext cx="2719323" cy="2405596"/>
          </a:xfrm>
          <a:prstGeom prst="rect">
            <a:avLst/>
          </a:prstGeom>
          <a:noFill/>
          <a:ln>
            <a:noFill/>
          </a:ln>
        </p:spPr>
        <p:txBody>
          <a:bodyPr vert="horz" wrap="square" lIns="87476" tIns="43738" rIns="87476" bIns="43738" numCol="1" anchor="t" anchorCtr="0" compatLnSpc="1"/>
          <a:lstStyle>
            <a:lvl1pPr algn="l" rtl="0" eaLnBrk="0" fontAlgn="base" hangingPunct="0">
              <a:lnSpc>
                <a:spcPct val="150000"/>
              </a:lnSpc>
              <a:spcBef>
                <a:spcPct val="0"/>
              </a:spcBef>
              <a:spcAft>
                <a:spcPct val="0"/>
              </a:spcAft>
              <a:buFont typeface="Arial" panose="020B0604020202020204" pitchFamily="34" charset="0"/>
              <a:defRPr sz="24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sz="1800" dirty="0">
                <a:solidFill>
                  <a:srgbClr val="004250"/>
                </a:solidFill>
                <a:latin typeface="微软雅黑" panose="020B0503020204020204" pitchFamily="34" charset="-122"/>
                <a:ea typeface="微软雅黑" panose="020B0503020204020204" pitchFamily="34" charset="-122"/>
              </a:rPr>
              <a:t>基尼系数</a:t>
            </a:r>
            <a:r>
              <a:rPr lang="zh-CN" altLang="zh-CN" sz="1800" dirty="0">
                <a:solidFill>
                  <a:srgbClr val="004250"/>
                </a:solidFill>
                <a:latin typeface="微软雅黑" panose="020B0503020204020204" pitchFamily="34" charset="-122"/>
                <a:ea typeface="微软雅黑" panose="020B0503020204020204" pitchFamily="34" charset="-122"/>
              </a:rPr>
              <a:t>=A/(A+B)</a:t>
            </a:r>
          </a:p>
          <a:p>
            <a:pPr lvl="1"/>
            <a:r>
              <a:rPr lang="zh-CN" sz="1800" dirty="0">
                <a:solidFill>
                  <a:srgbClr val="004250"/>
                </a:solidFill>
                <a:latin typeface="微软雅黑" panose="020B0503020204020204" pitchFamily="34" charset="-122"/>
                <a:ea typeface="微软雅黑" panose="020B0503020204020204" pitchFamily="34" charset="-122"/>
              </a:rPr>
              <a:t>＜</a:t>
            </a:r>
            <a:r>
              <a:rPr lang="zh-CN" altLang="zh-CN" sz="1800" dirty="0">
                <a:solidFill>
                  <a:srgbClr val="004250"/>
                </a:solidFill>
                <a:latin typeface="微软雅黑" panose="020B0503020204020204" pitchFamily="34" charset="-122"/>
                <a:ea typeface="微软雅黑" panose="020B0503020204020204" pitchFamily="34" charset="-122"/>
              </a:rPr>
              <a:t>0.2:</a:t>
            </a:r>
            <a:r>
              <a:rPr lang="zh-CN" sz="1800" dirty="0">
                <a:solidFill>
                  <a:srgbClr val="004250"/>
                </a:solidFill>
                <a:latin typeface="微软雅黑" panose="020B0503020204020204" pitchFamily="34" charset="-122"/>
                <a:ea typeface="微软雅黑" panose="020B0503020204020204" pitchFamily="34" charset="-122"/>
              </a:rPr>
              <a:t>差距很小</a:t>
            </a:r>
          </a:p>
          <a:p>
            <a:pPr lvl="1"/>
            <a:r>
              <a:rPr lang="zh-CN" altLang="zh-CN" sz="1800" dirty="0">
                <a:solidFill>
                  <a:srgbClr val="004250"/>
                </a:solidFill>
                <a:latin typeface="微软雅黑" panose="020B0503020204020204" pitchFamily="34" charset="-122"/>
                <a:ea typeface="微软雅黑" panose="020B0503020204020204" pitchFamily="34" charset="-122"/>
              </a:rPr>
              <a:t>0.2-0.3:</a:t>
            </a:r>
            <a:r>
              <a:rPr lang="zh-CN" sz="1800" dirty="0">
                <a:solidFill>
                  <a:srgbClr val="004250"/>
                </a:solidFill>
                <a:latin typeface="微软雅黑" panose="020B0503020204020204" pitchFamily="34" charset="-122"/>
                <a:ea typeface="微软雅黑" panose="020B0503020204020204" pitchFamily="34" charset="-122"/>
              </a:rPr>
              <a:t>比较平均</a:t>
            </a:r>
          </a:p>
          <a:p>
            <a:pPr lvl="1"/>
            <a:r>
              <a:rPr lang="zh-CN" altLang="zh-CN" sz="1800" dirty="0">
                <a:solidFill>
                  <a:srgbClr val="004250"/>
                </a:solidFill>
                <a:latin typeface="微软雅黑" panose="020B0503020204020204" pitchFamily="34" charset="-122"/>
                <a:ea typeface="微软雅黑" panose="020B0503020204020204" pitchFamily="34" charset="-122"/>
              </a:rPr>
              <a:t>0.3-0.4:</a:t>
            </a:r>
            <a:r>
              <a:rPr lang="zh-CN" sz="1800" dirty="0">
                <a:solidFill>
                  <a:srgbClr val="004250"/>
                </a:solidFill>
                <a:latin typeface="微软雅黑" panose="020B0503020204020204" pitchFamily="34" charset="-122"/>
                <a:ea typeface="微软雅黑" panose="020B0503020204020204" pitchFamily="34" charset="-122"/>
              </a:rPr>
              <a:t>相对合理</a:t>
            </a:r>
          </a:p>
          <a:p>
            <a:pPr lvl="1"/>
            <a:r>
              <a:rPr lang="zh-CN" altLang="zh-CN" sz="1800" dirty="0">
                <a:solidFill>
                  <a:srgbClr val="004250"/>
                </a:solidFill>
                <a:latin typeface="微软雅黑" panose="020B0503020204020204" pitchFamily="34" charset="-122"/>
                <a:ea typeface="微软雅黑" panose="020B0503020204020204" pitchFamily="34" charset="-122"/>
              </a:rPr>
              <a:t>0.4-0.5:</a:t>
            </a:r>
            <a:r>
              <a:rPr lang="zh-CN" sz="1800" dirty="0">
                <a:solidFill>
                  <a:srgbClr val="004250"/>
                </a:solidFill>
                <a:latin typeface="微软雅黑" panose="020B0503020204020204" pitchFamily="34" charset="-122"/>
                <a:ea typeface="微软雅黑" panose="020B0503020204020204" pitchFamily="34" charset="-122"/>
              </a:rPr>
              <a:t>差距较大</a:t>
            </a:r>
          </a:p>
          <a:p>
            <a:pPr lvl="1"/>
            <a:r>
              <a:rPr lang="zh-CN" sz="1800" dirty="0">
                <a:solidFill>
                  <a:srgbClr val="004250"/>
                </a:solidFill>
                <a:latin typeface="微软雅黑" panose="020B0503020204020204" pitchFamily="34" charset="-122"/>
                <a:ea typeface="微软雅黑" panose="020B0503020204020204" pitchFamily="34" charset="-122"/>
              </a:rPr>
              <a:t>﹥</a:t>
            </a:r>
            <a:r>
              <a:rPr lang="zh-CN" altLang="zh-CN" sz="1800" dirty="0">
                <a:solidFill>
                  <a:srgbClr val="004250"/>
                </a:solidFill>
                <a:latin typeface="微软雅黑" panose="020B0503020204020204" pitchFamily="34" charset="-122"/>
                <a:ea typeface="微软雅黑" panose="020B0503020204020204" pitchFamily="34" charset="-122"/>
              </a:rPr>
              <a:t>0.6:</a:t>
            </a:r>
            <a:r>
              <a:rPr lang="zh-CN" sz="1800" dirty="0">
                <a:solidFill>
                  <a:srgbClr val="004250"/>
                </a:solidFill>
                <a:latin typeface="微软雅黑" panose="020B0503020204020204" pitchFamily="34" charset="-122"/>
                <a:ea typeface="微软雅黑" panose="020B0503020204020204" pitchFamily="34" charset="-122"/>
              </a:rPr>
              <a:t>相关悬殊</a:t>
            </a:r>
          </a:p>
        </p:txBody>
      </p:sp>
      <p:pic>
        <p:nvPicPr>
          <p:cNvPr id="2051" name="Picture 3"/>
          <p:cNvPicPr>
            <a:picLocks noChangeAspect="1" noChangeArrowheads="1"/>
          </p:cNvPicPr>
          <p:nvPr/>
        </p:nvPicPr>
        <p:blipFill>
          <a:blip r:embed="rId2">
            <a:duotone>
              <a:schemeClr val="accent5">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3531173" y="3955833"/>
            <a:ext cx="3839271" cy="22094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36626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1.</a:t>
            </a:r>
            <a:r>
              <a:rPr lang="zh-CN" altLang="en-US" sz="2295" dirty="0">
                <a:solidFill>
                  <a:schemeClr val="tx1"/>
                </a:solidFill>
                <a:latin typeface="微软雅黑" panose="020B0503020204020204" pitchFamily="34" charset="-122"/>
                <a:ea typeface="微软雅黑" panose="020B0503020204020204" pitchFamily="34" charset="-122"/>
                <a:sym typeface="+mn-ea"/>
              </a:rPr>
              <a:t>均衡国民收入等于（  ）</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A. </a:t>
            </a:r>
            <a:r>
              <a:rPr lang="zh-CN" altLang="en-US" sz="2295" dirty="0">
                <a:solidFill>
                  <a:schemeClr val="tx1"/>
                </a:solidFill>
                <a:latin typeface="微软雅黑" panose="020B0503020204020204" pitchFamily="34" charset="-122"/>
                <a:ea typeface="微软雅黑" panose="020B0503020204020204" pitchFamily="34" charset="-122"/>
                <a:sym typeface="+mn-ea"/>
              </a:rPr>
              <a:t>总供给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  </a:t>
            </a:r>
            <a:r>
              <a:rPr lang="zh-CN" altLang="en-US" sz="2295" dirty="0">
                <a:solidFill>
                  <a:schemeClr val="tx1"/>
                </a:solidFill>
                <a:latin typeface="微软雅黑" panose="020B0503020204020204" pitchFamily="34" charset="-122"/>
                <a:ea typeface="微软雅黑" panose="020B0503020204020204" pitchFamily="34" charset="-122"/>
                <a:sym typeface="+mn-ea"/>
              </a:rPr>
              <a:t>总需求</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C. </a:t>
            </a:r>
            <a:r>
              <a:rPr lang="zh-CN" altLang="en-US" sz="2295" dirty="0">
                <a:solidFill>
                  <a:schemeClr val="tx1"/>
                </a:solidFill>
                <a:latin typeface="微软雅黑" panose="020B0503020204020204" pitchFamily="34" charset="-122"/>
                <a:ea typeface="微软雅黑" panose="020B0503020204020204" pitchFamily="34" charset="-122"/>
                <a:sym typeface="+mn-ea"/>
              </a:rPr>
              <a:t>投资＋储蓄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D.  </a:t>
            </a:r>
            <a:r>
              <a:rPr lang="zh-CN" altLang="en-US" sz="2295" dirty="0">
                <a:solidFill>
                  <a:schemeClr val="tx1"/>
                </a:solidFill>
                <a:latin typeface="微软雅黑" panose="020B0503020204020204" pitchFamily="34" charset="-122"/>
                <a:ea typeface="微软雅黑" panose="020B0503020204020204" pitchFamily="34" charset="-122"/>
                <a:sym typeface="+mn-ea"/>
              </a:rPr>
              <a:t>消费＋储蓄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E</a:t>
            </a:r>
            <a:r>
              <a:rPr lang="zh-CN" altLang="en-US" sz="2295" dirty="0">
                <a:solidFill>
                  <a:schemeClr val="tx1"/>
                </a:solidFill>
                <a:latin typeface="微软雅黑" panose="020B0503020204020204" pitchFamily="34" charset="-122"/>
                <a:ea typeface="微软雅黑" panose="020B0503020204020204" pitchFamily="34" charset="-122"/>
                <a:sym typeface="+mn-ea"/>
              </a:rPr>
              <a:t>．消费＋投资</a:t>
            </a:r>
          </a:p>
          <a:p>
            <a:pPr eaLnBrk="1" latinLnBrk="0" hangingPunct="1">
              <a:lnSpc>
                <a:spcPct val="150000"/>
              </a:lnSpc>
              <a:buSzPct val="75000"/>
              <a:buFont typeface="Arial" panose="020B0604020202020204" pitchFamily="34" charset="0"/>
              <a:buNone/>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a:t>
            </a:r>
            <a:r>
              <a:rPr lang="en-US" altLang="zh-CN" sz="2295" dirty="0">
                <a:solidFill>
                  <a:srgbClr val="004250"/>
                </a:solidFill>
                <a:latin typeface="微软雅黑" panose="020B0503020204020204" pitchFamily="34" charset="-122"/>
                <a:ea typeface="微软雅黑" panose="020B0503020204020204" pitchFamily="34" charset="-122"/>
                <a:sym typeface="+mn-ea"/>
              </a:rPr>
              <a:t>ABDE</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36626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2.</a:t>
            </a:r>
            <a:r>
              <a:rPr lang="zh-CN" altLang="en-US" sz="2295" dirty="0">
                <a:solidFill>
                  <a:schemeClr val="tx1"/>
                </a:solidFill>
                <a:latin typeface="微软雅黑" panose="020B0503020204020204" pitchFamily="34" charset="-122"/>
                <a:ea typeface="微软雅黑" panose="020B0503020204020204" pitchFamily="34" charset="-122"/>
                <a:sym typeface="+mn-ea"/>
              </a:rPr>
              <a:t>（   ）是指国家在一定时期内生产的最终产品和服务按照价格计算的货币价值总量。</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A. </a:t>
            </a:r>
            <a:r>
              <a:rPr lang="zh-CN" altLang="en-US" sz="2295" dirty="0">
                <a:solidFill>
                  <a:schemeClr val="tx1"/>
                </a:solidFill>
                <a:latin typeface="微软雅黑" panose="020B0503020204020204" pitchFamily="34" charset="-122"/>
                <a:ea typeface="微软雅黑" panose="020B0503020204020204" pitchFamily="34" charset="-122"/>
                <a:sym typeface="+mn-ea"/>
              </a:rPr>
              <a:t>总需求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 </a:t>
            </a:r>
            <a:r>
              <a:rPr lang="zh-CN" altLang="en-US" sz="2295" dirty="0">
                <a:solidFill>
                  <a:schemeClr val="tx1"/>
                </a:solidFill>
                <a:latin typeface="微软雅黑" panose="020B0503020204020204" pitchFamily="34" charset="-122"/>
                <a:ea typeface="微软雅黑" panose="020B0503020204020204" pitchFamily="34" charset="-122"/>
                <a:sym typeface="+mn-ea"/>
              </a:rPr>
              <a:t>总需求价格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C. </a:t>
            </a:r>
            <a:r>
              <a:rPr lang="zh-CN" altLang="en-US" sz="2295" dirty="0">
                <a:solidFill>
                  <a:schemeClr val="tx1"/>
                </a:solidFill>
                <a:latin typeface="微软雅黑" panose="020B0503020204020204" pitchFamily="34" charset="-122"/>
                <a:ea typeface="微软雅黑" panose="020B0503020204020204" pitchFamily="34" charset="-122"/>
                <a:sym typeface="+mn-ea"/>
              </a:rPr>
              <a:t>总供给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D. </a:t>
            </a:r>
            <a:r>
              <a:rPr lang="zh-CN" altLang="en-US" sz="2295" dirty="0">
                <a:solidFill>
                  <a:schemeClr val="tx1"/>
                </a:solidFill>
                <a:latin typeface="微软雅黑" panose="020B0503020204020204" pitchFamily="34" charset="-122"/>
                <a:ea typeface="微软雅黑" panose="020B0503020204020204" pitchFamily="34" charset="-122"/>
                <a:sym typeface="+mn-ea"/>
              </a:rPr>
              <a:t>总供给价格</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a:t>
            </a:r>
            <a:r>
              <a:rPr lang="en-US" altLang="zh-CN" sz="2295" dirty="0">
                <a:solidFill>
                  <a:srgbClr val="004250"/>
                </a:solidFill>
                <a:latin typeface="微软雅黑" panose="020B0503020204020204" pitchFamily="34" charset="-122"/>
                <a:ea typeface="微软雅黑" panose="020B0503020204020204" pitchFamily="34" charset="-122"/>
                <a:sym typeface="+mn-ea"/>
              </a:rPr>
              <a:t>C</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36626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3.</a:t>
            </a:r>
            <a:r>
              <a:rPr lang="zh-CN" altLang="en-US" sz="2295" dirty="0">
                <a:solidFill>
                  <a:schemeClr val="tx1"/>
                </a:solidFill>
                <a:latin typeface="微软雅黑" panose="020B0503020204020204" pitchFamily="34" charset="-122"/>
                <a:ea typeface="微软雅黑" panose="020B0503020204020204" pitchFamily="34" charset="-122"/>
                <a:sym typeface="+mn-ea"/>
              </a:rPr>
              <a:t>社会就业总量取决于（ ）</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总需求水平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a:t>
            </a:r>
            <a:r>
              <a:rPr lang="zh-CN" altLang="en-US" sz="2295" dirty="0">
                <a:solidFill>
                  <a:schemeClr val="tx1"/>
                </a:solidFill>
                <a:latin typeface="微软雅黑" panose="020B0503020204020204" pitchFamily="34" charset="-122"/>
                <a:ea typeface="微软雅黑" panose="020B0503020204020204" pitchFamily="34" charset="-122"/>
                <a:sym typeface="+mn-ea"/>
              </a:rPr>
              <a:t>总供给水平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C.</a:t>
            </a:r>
            <a:r>
              <a:rPr lang="zh-CN" altLang="en-US" sz="2295" dirty="0">
                <a:solidFill>
                  <a:schemeClr val="tx1"/>
                </a:solidFill>
                <a:latin typeface="微软雅黑" panose="020B0503020204020204" pitchFamily="34" charset="-122"/>
                <a:ea typeface="微软雅黑" panose="020B0503020204020204" pitchFamily="34" charset="-122"/>
                <a:sym typeface="+mn-ea"/>
              </a:rPr>
              <a:t>国民生产总值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a:t>
            </a:r>
            <a:r>
              <a:rPr lang="zh-CN" altLang="en-US" sz="2295" dirty="0">
                <a:solidFill>
                  <a:schemeClr val="tx1"/>
                </a:solidFill>
                <a:latin typeface="微软雅黑" panose="020B0503020204020204" pitchFamily="34" charset="-122"/>
                <a:ea typeface="微软雅黑" panose="020B0503020204020204" pitchFamily="34" charset="-122"/>
                <a:sym typeface="+mn-ea"/>
              </a:rPr>
              <a:t>劳动力数量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E.</a:t>
            </a:r>
            <a:r>
              <a:rPr lang="zh-CN" altLang="en-US" sz="2295" dirty="0">
                <a:solidFill>
                  <a:schemeClr val="tx1"/>
                </a:solidFill>
                <a:latin typeface="微软雅黑" panose="020B0503020204020204" pitchFamily="34" charset="-122"/>
                <a:ea typeface="微软雅黑" panose="020B0503020204020204" pitchFamily="34" charset="-122"/>
                <a:sym typeface="+mn-ea"/>
              </a:rPr>
              <a:t>均衡国民收入</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a:t>
            </a:r>
            <a:r>
              <a:rPr lang="en-US" altLang="zh-CN" sz="2295" dirty="0">
                <a:solidFill>
                  <a:srgbClr val="004250"/>
                </a:solidFill>
                <a:latin typeface="微软雅黑" panose="020B0503020204020204" pitchFamily="34" charset="-122"/>
                <a:ea typeface="微软雅黑" panose="020B0503020204020204" pitchFamily="34" charset="-122"/>
                <a:sym typeface="+mn-ea"/>
              </a:rPr>
              <a:t>ABE</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0404" y="1242079"/>
            <a:ext cx="7763790" cy="383540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4.</a:t>
            </a:r>
            <a:r>
              <a:rPr lang="zh-CN" altLang="en-US" sz="2295" dirty="0">
                <a:solidFill>
                  <a:schemeClr val="tx1"/>
                </a:solidFill>
                <a:latin typeface="微软雅黑" panose="020B0503020204020204" pitchFamily="34" charset="-122"/>
                <a:ea typeface="微软雅黑" panose="020B0503020204020204" pitchFamily="34" charset="-122"/>
                <a:sym typeface="+mn-ea"/>
              </a:rPr>
              <a:t>劳动者在就业岗位之间的变换所形成的失业称为</a:t>
            </a:r>
            <a:r>
              <a:rPr lang="en-US" altLang="zh-CN" sz="2295" dirty="0">
                <a:solidFill>
                  <a:schemeClr val="tx1"/>
                </a:solidFill>
                <a:latin typeface="微软雅黑" panose="020B0503020204020204" pitchFamily="34" charset="-122"/>
                <a:ea typeface="微软雅黑" panose="020B0503020204020204" pitchFamily="34" charset="-122"/>
                <a:sym typeface="+mn-ea"/>
              </a:rPr>
              <a:t>(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A .</a:t>
            </a:r>
            <a:r>
              <a:rPr lang="zh-CN" altLang="en-US" sz="2295" dirty="0">
                <a:solidFill>
                  <a:schemeClr val="tx1"/>
                </a:solidFill>
                <a:latin typeface="微软雅黑" panose="020B0503020204020204" pitchFamily="34" charset="-122"/>
                <a:ea typeface="微软雅黑" panose="020B0503020204020204" pitchFamily="34" charset="-122"/>
                <a:sym typeface="+mn-ea"/>
              </a:rPr>
              <a:t>摩擦性失业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SzPct val="75000"/>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 .</a:t>
            </a:r>
            <a:r>
              <a:rPr lang="zh-CN" altLang="en-US" sz="2295" dirty="0">
                <a:solidFill>
                  <a:schemeClr val="tx1"/>
                </a:solidFill>
                <a:latin typeface="微软雅黑" panose="020B0503020204020204" pitchFamily="34" charset="-122"/>
                <a:ea typeface="微软雅黑" panose="020B0503020204020204" pitchFamily="34" charset="-122"/>
                <a:sym typeface="+mn-ea"/>
              </a:rPr>
              <a:t>技术性失业</a:t>
            </a:r>
            <a:br>
              <a:rPr lang="zh-CN" altLang="en-US" sz="2295" dirty="0">
                <a:solidFill>
                  <a:schemeClr val="tx1"/>
                </a:solidFill>
                <a:latin typeface="微软雅黑" panose="020B0503020204020204" pitchFamily="34" charset="-122"/>
                <a:ea typeface="微软雅黑" panose="020B0503020204020204" pitchFamily="34" charset="-122"/>
                <a:sym typeface="+mn-ea"/>
              </a:rPr>
            </a:b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C .</a:t>
            </a:r>
            <a:r>
              <a:rPr lang="zh-CN" altLang="en-US" sz="2295" dirty="0">
                <a:solidFill>
                  <a:schemeClr val="tx1"/>
                </a:solidFill>
                <a:latin typeface="微软雅黑" panose="020B0503020204020204" pitchFamily="34" charset="-122"/>
                <a:ea typeface="微软雅黑" panose="020B0503020204020204" pitchFamily="34" charset="-122"/>
                <a:sym typeface="+mn-ea"/>
              </a:rPr>
              <a:t>结构性失业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buSzPct val="75000"/>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D .</a:t>
            </a:r>
            <a:r>
              <a:rPr lang="zh-CN" altLang="en-US" sz="2295" dirty="0">
                <a:solidFill>
                  <a:schemeClr val="tx1"/>
                </a:solidFill>
                <a:latin typeface="微软雅黑" panose="020B0503020204020204" pitchFamily="34" charset="-122"/>
                <a:ea typeface="微软雅黑" panose="020B0503020204020204" pitchFamily="34" charset="-122"/>
                <a:sym typeface="+mn-ea"/>
              </a:rPr>
              <a:t>季节性失业</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linds(horizontal)">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36626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0000"/>
            </a:pPr>
            <a:r>
              <a:rPr lang="en-US" altLang="zh-CN" sz="2295" dirty="0">
                <a:solidFill>
                  <a:schemeClr val="tx1"/>
                </a:solidFill>
                <a:latin typeface="微软雅黑" panose="020B0503020204020204" pitchFamily="34" charset="-122"/>
                <a:ea typeface="微软雅黑" panose="020B0503020204020204" pitchFamily="34" charset="-122"/>
                <a:sym typeface="+mn-ea"/>
              </a:rPr>
              <a:t>5.</a:t>
            </a:r>
            <a:r>
              <a:rPr lang="zh-CN" altLang="en-US" sz="2295" dirty="0">
                <a:solidFill>
                  <a:schemeClr val="tx1"/>
                </a:solidFill>
                <a:latin typeface="微软雅黑" panose="020B0503020204020204" pitchFamily="34" charset="-122"/>
                <a:ea typeface="微软雅黑" panose="020B0503020204020204" pitchFamily="34" charset="-122"/>
                <a:sym typeface="+mn-ea"/>
              </a:rPr>
              <a:t>劳动经济学中的失业类型分为</a:t>
            </a:r>
            <a:r>
              <a:rPr lang="en-US" altLang="zh-CN" sz="2295" dirty="0">
                <a:solidFill>
                  <a:schemeClr val="tx1"/>
                </a:solidFill>
                <a:latin typeface="微软雅黑" panose="020B0503020204020204" pitchFamily="34" charset="-122"/>
                <a:ea typeface="微软雅黑" panose="020B0503020204020204" pitchFamily="34" charset="-122"/>
                <a:sym typeface="+mn-ea"/>
              </a:rPr>
              <a:t>(    )</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A .</a:t>
            </a:r>
            <a:r>
              <a:rPr lang="zh-CN" altLang="en-US" sz="2295" dirty="0">
                <a:solidFill>
                  <a:schemeClr val="tx1"/>
                </a:solidFill>
                <a:latin typeface="微软雅黑" panose="020B0503020204020204" pitchFamily="34" charset="-122"/>
                <a:ea typeface="微软雅黑" panose="020B0503020204020204" pitchFamily="34" charset="-122"/>
                <a:sym typeface="+mn-ea"/>
              </a:rPr>
              <a:t>摩擦性失业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B .</a:t>
            </a:r>
            <a:r>
              <a:rPr lang="zh-CN" altLang="en-US" sz="2295" dirty="0">
                <a:solidFill>
                  <a:schemeClr val="tx1"/>
                </a:solidFill>
                <a:latin typeface="微软雅黑" panose="020B0503020204020204" pitchFamily="34" charset="-122"/>
                <a:ea typeface="微软雅黑" panose="020B0503020204020204" pitchFamily="34" charset="-122"/>
                <a:sym typeface="+mn-ea"/>
              </a:rPr>
              <a:t>技术性失业</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C .</a:t>
            </a:r>
            <a:r>
              <a:rPr lang="zh-CN" altLang="en-US" sz="2295" dirty="0">
                <a:solidFill>
                  <a:schemeClr val="tx1"/>
                </a:solidFill>
                <a:latin typeface="微软雅黑" panose="020B0503020204020204" pitchFamily="34" charset="-122"/>
                <a:ea typeface="微软雅黑" panose="020B0503020204020204" pitchFamily="34" charset="-122"/>
                <a:sym typeface="+mn-ea"/>
              </a:rPr>
              <a:t>结构性失业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D .</a:t>
            </a:r>
            <a:r>
              <a:rPr lang="zh-CN" altLang="en-US" sz="2295" dirty="0">
                <a:solidFill>
                  <a:schemeClr val="tx1"/>
                </a:solidFill>
                <a:latin typeface="微软雅黑" panose="020B0503020204020204" pitchFamily="34" charset="-122"/>
                <a:ea typeface="微软雅黑" panose="020B0503020204020204" pitchFamily="34" charset="-122"/>
                <a:sym typeface="+mn-ea"/>
              </a:rPr>
              <a:t>季节性失业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E .</a:t>
            </a:r>
            <a:r>
              <a:rPr lang="zh-CN" altLang="en-US" sz="2295" dirty="0">
                <a:solidFill>
                  <a:schemeClr val="tx1"/>
                </a:solidFill>
                <a:latin typeface="微软雅黑" panose="020B0503020204020204" pitchFamily="34" charset="-122"/>
                <a:ea typeface="微软雅黑" panose="020B0503020204020204" pitchFamily="34" charset="-122"/>
                <a:sym typeface="+mn-ea"/>
              </a:rPr>
              <a:t>阶段性失业</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a:t>
            </a:r>
            <a:r>
              <a:rPr lang="en-US" altLang="zh-CN" sz="2295" dirty="0">
                <a:solidFill>
                  <a:srgbClr val="004250"/>
                </a:solidFill>
                <a:latin typeface="微软雅黑" panose="020B0503020204020204" pitchFamily="34" charset="-122"/>
                <a:ea typeface="微软雅黑" panose="020B0503020204020204" pitchFamily="34" charset="-122"/>
                <a:sym typeface="+mn-ea"/>
              </a:rPr>
              <a:t>ABCD</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383540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6.(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是造成非正常失业的主要原因</a:t>
            </a:r>
            <a:endParaRPr kumimoji="1"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  A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劳动生产率提高     </a:t>
            </a:r>
            <a:endParaRPr kumimoji="1"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a:t>
            </a:r>
            <a:r>
              <a:rPr kumimoji="1" lang="en-US" altLang="zh-CN" sz="2295" dirty="0">
                <a:solidFill>
                  <a:schemeClr val="tx1"/>
                </a:solidFill>
                <a:latin typeface="微软雅黑" panose="020B0503020204020204" pitchFamily="34" charset="-122"/>
                <a:ea typeface="微软雅黑" panose="020B0503020204020204" pitchFamily="34" charset="-122"/>
                <a:sym typeface="+mn-ea"/>
              </a:rPr>
              <a:t>B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气候的变化</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  C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市场经济的动态性  </a:t>
            </a:r>
            <a:endParaRPr kumimoji="1"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 </a:t>
            </a:r>
            <a:r>
              <a:rPr kumimoji="1" lang="en-US" altLang="zh-CN" sz="2295" dirty="0">
                <a:solidFill>
                  <a:schemeClr val="tx1"/>
                </a:solidFill>
                <a:latin typeface="微软雅黑" panose="020B0503020204020204" pitchFamily="34" charset="-122"/>
                <a:ea typeface="微软雅黑" panose="020B0503020204020204" pitchFamily="34" charset="-122"/>
                <a:sym typeface="+mn-ea"/>
              </a:rPr>
              <a:t>D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总需求不足</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a:t>
            </a:r>
            <a:r>
              <a:rPr lang="en-US" altLang="zh-CN" sz="2295" dirty="0">
                <a:solidFill>
                  <a:srgbClr val="004250"/>
                </a:solidFill>
                <a:latin typeface="微软雅黑" panose="020B0503020204020204" pitchFamily="34" charset="-122"/>
                <a:ea typeface="微软雅黑" panose="020B0503020204020204" pitchFamily="34" charset="-122"/>
                <a:sym typeface="+mn-ea"/>
              </a:rPr>
              <a:t>D</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6819487" cy="4897755"/>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7.</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需求不足性失业具体表现形式为（  ）。</a:t>
            </a:r>
            <a:endParaRPr kumimoji="1" lang="zh-CN" altLang="en-US" sz="2295" b="1" dirty="0">
              <a:solidFill>
                <a:schemeClr val="tx1"/>
              </a:solidFill>
              <a:latin typeface="微软雅黑" panose="020B0503020204020204" pitchFamily="34" charset="-122"/>
              <a:ea typeface="微软雅黑" panose="020B0503020204020204" pitchFamily="34" charset="-122"/>
            </a:endParaRPr>
          </a:p>
          <a:p>
            <a:pPr marL="342900" indent="-342900">
              <a:lnSpc>
                <a:spcPct val="150000"/>
              </a:lnSpc>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   A.</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摩擦性失业           </a:t>
            </a:r>
            <a:endParaRPr kumimoji="1" lang="en-US" altLang="zh-CN" sz="2295" dirty="0">
              <a:solidFill>
                <a:schemeClr val="tx1"/>
              </a:solidFill>
              <a:latin typeface="微软雅黑" panose="020B0503020204020204" pitchFamily="34" charset="-122"/>
              <a:ea typeface="微软雅黑" panose="020B0503020204020204" pitchFamily="34" charset="-122"/>
            </a:endParaRPr>
          </a:p>
          <a:p>
            <a:pPr marL="342900" indent="-342900">
              <a:lnSpc>
                <a:spcPct val="150000"/>
              </a:lnSpc>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a:t>
            </a:r>
            <a:r>
              <a:rPr kumimoji="1" lang="en-US" altLang="zh-CN" sz="2295" dirty="0">
                <a:solidFill>
                  <a:schemeClr val="tx1"/>
                </a:solidFill>
                <a:latin typeface="微软雅黑" panose="020B0503020204020204" pitchFamily="34" charset="-122"/>
                <a:ea typeface="微软雅黑" panose="020B0503020204020204" pitchFamily="34" charset="-122"/>
                <a:sym typeface="+mn-ea"/>
              </a:rPr>
              <a:t>B.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结构性失业</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   C.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增长差距性失业    </a:t>
            </a:r>
            <a:endParaRPr kumimoji="1"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zh-CN" altLang="en-US" sz="2295" dirty="0">
                <a:solidFill>
                  <a:schemeClr val="tx1"/>
                </a:solidFill>
                <a:latin typeface="微软雅黑" panose="020B0503020204020204" pitchFamily="34" charset="-122"/>
                <a:ea typeface="微软雅黑" panose="020B0503020204020204" pitchFamily="34" charset="-122"/>
                <a:sym typeface="+mn-ea"/>
              </a:rPr>
              <a:t>   </a:t>
            </a:r>
            <a:r>
              <a:rPr kumimoji="1" lang="en-US" altLang="zh-CN" sz="2295" dirty="0">
                <a:solidFill>
                  <a:schemeClr val="tx1"/>
                </a:solidFill>
                <a:latin typeface="微软雅黑" panose="020B0503020204020204" pitchFamily="34" charset="-122"/>
                <a:ea typeface="微软雅黑" panose="020B0503020204020204" pitchFamily="34" charset="-122"/>
                <a:sym typeface="+mn-ea"/>
              </a:rPr>
              <a:t>D.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周期性失业</a:t>
            </a:r>
            <a:endParaRPr kumimoji="1"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en-US" altLang="zh-CN" sz="2295" dirty="0">
                <a:solidFill>
                  <a:schemeClr val="tx1"/>
                </a:solidFill>
                <a:latin typeface="微软雅黑" panose="020B0503020204020204" pitchFamily="34" charset="-122"/>
                <a:ea typeface="微软雅黑" panose="020B0503020204020204" pitchFamily="34" charset="-122"/>
                <a:sym typeface="+mn-ea"/>
              </a:rPr>
              <a:t>   E.  </a:t>
            </a:r>
            <a:r>
              <a:rPr kumimoji="1" lang="zh-CN" altLang="en-US" sz="2295" dirty="0">
                <a:solidFill>
                  <a:schemeClr val="tx1"/>
                </a:solidFill>
                <a:latin typeface="微软雅黑" panose="020B0503020204020204" pitchFamily="34" charset="-122"/>
                <a:ea typeface="微软雅黑" panose="020B0503020204020204" pitchFamily="34" charset="-122"/>
                <a:sym typeface="+mn-ea"/>
              </a:rPr>
              <a:t>季节性失业</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en-US" altLang="zh-CN" sz="2295" dirty="0">
                <a:solidFill>
                  <a:srgbClr val="004250"/>
                </a:solidFill>
                <a:latin typeface="微软雅黑" panose="020B0503020204020204" pitchFamily="34" charset="-122"/>
                <a:ea typeface="微软雅黑" panose="020B0503020204020204" pitchFamily="34" charset="-122"/>
                <a:sym typeface="+mn-ea"/>
              </a:rPr>
              <a:t> 【</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kumimoji="1" lang="en-US" altLang="zh-CN" sz="2295" dirty="0">
                <a:solidFill>
                  <a:srgbClr val="004250"/>
                </a:solidFill>
                <a:latin typeface="微软雅黑" panose="020B0503020204020204" pitchFamily="34" charset="-122"/>
                <a:ea typeface="微软雅黑" panose="020B0503020204020204" pitchFamily="34" charset="-122"/>
                <a:sym typeface="+mn-ea"/>
              </a:rPr>
              <a:t>CD</a:t>
            </a:r>
            <a:endParaRPr lang="zh-CN" altLang="en-US" sz="2295" dirty="0">
              <a:solidFill>
                <a:srgbClr val="004250"/>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endParaRPr lang="zh-CN" altLang="en-US" sz="2295" dirty="0">
              <a:solidFill>
                <a:srgbClr val="004250"/>
              </a:solidFill>
              <a:latin typeface="微软雅黑" panose="020B0503020204020204" pitchFamily="34" charset="-122"/>
              <a:ea typeface="微软雅黑" panose="020B0503020204020204" pitchFamily="34" charset="-122"/>
              <a:sym typeface="+mn-ea"/>
            </a:endParaRP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37" y="1018070"/>
            <a:ext cx="7558766" cy="439928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3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8.</a:t>
            </a:r>
            <a:r>
              <a:rPr lang="zh-CN" altLang="en-US" sz="2295" dirty="0">
                <a:solidFill>
                  <a:schemeClr val="tx1"/>
                </a:solidFill>
                <a:latin typeface="微软雅黑" panose="020B0503020204020204" pitchFamily="34" charset="-122"/>
                <a:ea typeface="微软雅黑" panose="020B0503020204020204" pitchFamily="34" charset="-122"/>
                <a:sym typeface="+mn-ea"/>
              </a:rPr>
              <a:t>在现代市场经济国家，政府实施财政政策的主要措施包括</a:t>
            </a:r>
            <a:r>
              <a:rPr lang="en-US" altLang="zh-CN" sz="2295" dirty="0">
                <a:solidFill>
                  <a:schemeClr val="tx1"/>
                </a:solidFill>
                <a:latin typeface="微软雅黑" panose="020B0503020204020204" pitchFamily="34" charset="-122"/>
                <a:ea typeface="微软雅黑" panose="020B0503020204020204" pitchFamily="34" charset="-122"/>
                <a:sym typeface="+mn-ea"/>
              </a:rPr>
              <a:t>(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3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A .</a:t>
            </a:r>
            <a:r>
              <a:rPr lang="zh-CN" altLang="en-US" sz="2295" dirty="0">
                <a:solidFill>
                  <a:schemeClr val="tx1"/>
                </a:solidFill>
                <a:latin typeface="微软雅黑" panose="020B0503020204020204" pitchFamily="34" charset="-122"/>
                <a:ea typeface="微软雅黑" panose="020B0503020204020204" pitchFamily="34" charset="-122"/>
                <a:sym typeface="+mn-ea"/>
              </a:rPr>
              <a:t>变动税率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3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B .</a:t>
            </a:r>
            <a:r>
              <a:rPr lang="zh-CN" altLang="en-US" sz="2295" dirty="0">
                <a:solidFill>
                  <a:schemeClr val="tx1"/>
                </a:solidFill>
                <a:latin typeface="微软雅黑" panose="020B0503020204020204" pitchFamily="34" charset="-122"/>
                <a:ea typeface="微软雅黑" panose="020B0503020204020204" pitchFamily="34" charset="-122"/>
                <a:sym typeface="+mn-ea"/>
              </a:rPr>
              <a:t>调整政府购买水平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3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C .</a:t>
            </a:r>
            <a:r>
              <a:rPr lang="zh-CN" altLang="en-US" sz="2295" dirty="0">
                <a:solidFill>
                  <a:schemeClr val="tx1"/>
                </a:solidFill>
                <a:latin typeface="微软雅黑" panose="020B0503020204020204" pitchFamily="34" charset="-122"/>
                <a:ea typeface="微软雅黑" panose="020B0503020204020204" pitchFamily="34" charset="-122"/>
                <a:sym typeface="+mn-ea"/>
              </a:rPr>
              <a:t>公开市场业务</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3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D .</a:t>
            </a:r>
            <a:r>
              <a:rPr lang="zh-CN" altLang="en-US" sz="2295" dirty="0">
                <a:solidFill>
                  <a:schemeClr val="tx1"/>
                </a:solidFill>
                <a:latin typeface="微软雅黑" panose="020B0503020204020204" pitchFamily="34" charset="-122"/>
                <a:ea typeface="微软雅黑" panose="020B0503020204020204" pitchFamily="34" charset="-122"/>
                <a:sym typeface="+mn-ea"/>
              </a:rPr>
              <a:t>调整政府转移支付水平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3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a:t>
            </a:r>
            <a:r>
              <a:rPr lang="zh-CN" altLang="en-US" sz="2295" dirty="0">
                <a:solidFill>
                  <a:schemeClr val="tx1"/>
                </a:solidFill>
                <a:latin typeface="微软雅黑" panose="020B0503020204020204" pitchFamily="34" charset="-122"/>
                <a:ea typeface="微软雅黑" panose="020B0503020204020204" pitchFamily="34" charset="-122"/>
                <a:sym typeface="+mn-ea"/>
              </a:rPr>
              <a:t> </a:t>
            </a:r>
            <a:r>
              <a:rPr lang="en-US" altLang="zh-CN" sz="2295" dirty="0">
                <a:solidFill>
                  <a:schemeClr val="tx1"/>
                </a:solidFill>
                <a:latin typeface="微软雅黑" panose="020B0503020204020204" pitchFamily="34" charset="-122"/>
                <a:ea typeface="微软雅黑" panose="020B0503020204020204" pitchFamily="34" charset="-122"/>
                <a:sym typeface="+mn-ea"/>
              </a:rPr>
              <a:t>E .</a:t>
            </a:r>
            <a:r>
              <a:rPr lang="zh-CN" altLang="en-US" sz="2295" dirty="0">
                <a:solidFill>
                  <a:schemeClr val="tx1"/>
                </a:solidFill>
                <a:latin typeface="微软雅黑" panose="020B0503020204020204" pitchFamily="34" charset="-122"/>
                <a:ea typeface="微软雅黑" panose="020B0503020204020204" pitchFamily="34" charset="-122"/>
                <a:sym typeface="+mn-ea"/>
              </a:rPr>
              <a:t>调整货币供应量</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】ABD</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3721" y="1310420"/>
            <a:ext cx="6096000" cy="2242820"/>
          </a:xfrm>
          <a:prstGeom prst="rect">
            <a:avLst/>
          </a:prstGeom>
        </p:spPr>
        <p:txBody>
          <a:bodyPr lIns="120017" tIns="60008" rIns="120017" bIns="60008">
            <a:spAutoFit/>
          </a:bodyPr>
          <a:lstStyle/>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考题一般侧重在概念、性质、基本原则，分类、流程框架等。</a:t>
            </a: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授课内容按教材的章节顺序，重点是讲述考点及相关知识点。</a:t>
            </a:r>
          </a:p>
        </p:txBody>
      </p:sp>
      <p:sp>
        <p:nvSpPr>
          <p:cNvPr id="4" name="矩形 3"/>
          <p:cNvSpPr>
            <a:spLocks noChangeArrowheads="1"/>
          </p:cNvSpPr>
          <p:nvPr/>
        </p:nvSpPr>
        <p:spPr bwMode="auto">
          <a:xfrm>
            <a:off x="1273940" y="761583"/>
            <a:ext cx="3155950" cy="560070"/>
          </a:xfrm>
          <a:prstGeom prst="rect">
            <a:avLst/>
          </a:prstGeom>
          <a:noFill/>
          <a:ln w="9525">
            <a:noFill/>
            <a:miter lim="800000"/>
          </a:ln>
        </p:spPr>
        <p:txBody>
          <a:bodyPr wrap="none" lIns="120017" tIns="60008" rIns="120017" bIns="60008">
            <a:spAutoFit/>
          </a:bodyPr>
          <a:lstStyle/>
          <a:p>
            <a:r>
              <a:rPr lang="zh-CN" altLang="en-US" sz="2870" b="1" dirty="0">
                <a:solidFill>
                  <a:srgbClr val="004250"/>
                </a:solidFill>
                <a:latin typeface="微软雅黑" panose="020B0503020204020204" pitchFamily="34" charset="-122"/>
                <a:ea typeface="微软雅黑" panose="020B0503020204020204" pitchFamily="34" charset="-122"/>
              </a:rPr>
              <a:t>基础知识考试分析</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436" y="1042977"/>
            <a:ext cx="6819487" cy="436626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多选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buSzPct val="75000"/>
            </a:pPr>
            <a:r>
              <a:rPr lang="en-US" altLang="zh-CN" sz="2295" dirty="0">
                <a:solidFill>
                  <a:schemeClr val="tx1"/>
                </a:solidFill>
                <a:latin typeface="微软雅黑" panose="020B0503020204020204" pitchFamily="34" charset="-122"/>
                <a:ea typeface="微软雅黑" panose="020B0503020204020204" pitchFamily="34" charset="-122"/>
                <a:sym typeface="+mn-ea"/>
              </a:rPr>
              <a:t>9.</a:t>
            </a:r>
            <a:r>
              <a:rPr lang="zh-CN" altLang="en-US" sz="2295" dirty="0">
                <a:solidFill>
                  <a:schemeClr val="tx1"/>
                </a:solidFill>
                <a:latin typeface="微软雅黑" panose="020B0503020204020204" pitchFamily="34" charset="-122"/>
                <a:ea typeface="微软雅黑" panose="020B0503020204020204" pitchFamily="34" charset="-122"/>
                <a:sym typeface="+mn-ea"/>
              </a:rPr>
              <a:t>财政政策的手段包括</a:t>
            </a:r>
            <a:r>
              <a:rPr lang="en-US" altLang="zh-CN" sz="2295" dirty="0">
                <a:solidFill>
                  <a:schemeClr val="tx1"/>
                </a:solidFill>
                <a:latin typeface="微软雅黑" panose="020B0503020204020204" pitchFamily="34" charset="-122"/>
                <a:ea typeface="微软雅黑" panose="020B0503020204020204" pitchFamily="34" charset="-122"/>
                <a:sym typeface="+mn-ea"/>
              </a:rPr>
              <a:t>(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A .</a:t>
            </a:r>
            <a:r>
              <a:rPr lang="zh-CN" altLang="en-US" sz="2295" dirty="0">
                <a:solidFill>
                  <a:schemeClr val="tx1"/>
                </a:solidFill>
                <a:latin typeface="微软雅黑" panose="020B0503020204020204" pitchFamily="34" charset="-122"/>
                <a:ea typeface="微软雅黑" panose="020B0503020204020204" pitchFamily="34" charset="-122"/>
                <a:sym typeface="+mn-ea"/>
              </a:rPr>
              <a:t>调节利率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B .</a:t>
            </a:r>
            <a:r>
              <a:rPr lang="zh-CN" altLang="en-US" sz="2295" dirty="0">
                <a:solidFill>
                  <a:schemeClr val="tx1"/>
                </a:solidFill>
                <a:latin typeface="微软雅黑" panose="020B0503020204020204" pitchFamily="34" charset="-122"/>
                <a:ea typeface="微软雅黑" panose="020B0503020204020204" pitchFamily="34" charset="-122"/>
                <a:sym typeface="+mn-ea"/>
              </a:rPr>
              <a:t>增减预算支出水平</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C .</a:t>
            </a:r>
            <a:r>
              <a:rPr lang="zh-CN" altLang="en-US" sz="2295" dirty="0">
                <a:solidFill>
                  <a:schemeClr val="tx1"/>
                </a:solidFill>
                <a:latin typeface="微软雅黑" panose="020B0503020204020204" pitchFamily="34" charset="-122"/>
                <a:ea typeface="微软雅黑" panose="020B0503020204020204" pitchFamily="34" charset="-122"/>
                <a:sym typeface="+mn-ea"/>
              </a:rPr>
              <a:t>增减政府税收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D .</a:t>
            </a:r>
            <a:r>
              <a:rPr lang="zh-CN" altLang="en-US" sz="2295" dirty="0">
                <a:solidFill>
                  <a:schemeClr val="tx1"/>
                </a:solidFill>
                <a:latin typeface="微软雅黑" panose="020B0503020204020204" pitchFamily="34" charset="-122"/>
                <a:ea typeface="微软雅黑" panose="020B0503020204020204" pitchFamily="34" charset="-122"/>
                <a:sym typeface="+mn-ea"/>
              </a:rPr>
              <a:t>调节法定准备金率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E .</a:t>
            </a:r>
            <a:r>
              <a:rPr lang="zh-CN" altLang="en-US" sz="2295" dirty="0">
                <a:solidFill>
                  <a:schemeClr val="tx1"/>
                </a:solidFill>
                <a:latin typeface="微软雅黑" panose="020B0503020204020204" pitchFamily="34" charset="-122"/>
                <a:ea typeface="微软雅黑" panose="020B0503020204020204" pitchFamily="34" charset="-122"/>
                <a:sym typeface="+mn-ea"/>
              </a:rPr>
              <a:t>公开市场业务</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】BC</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436" y="1042977"/>
            <a:ext cx="6819487" cy="3835400"/>
          </a:xfrm>
          <a:prstGeom prst="rect">
            <a:avLst/>
          </a:prstGeom>
        </p:spPr>
        <p:txBody>
          <a:bodyPr wrap="square" lIns="120017" tIns="60008" rIns="120017" bIns="60008">
            <a:spAutoFit/>
          </a:bodyPr>
          <a:lstStyle/>
          <a:p>
            <a:pPr eaLnBrk="1" latinLnBrk="0" hangingPunct="1">
              <a:lnSpc>
                <a:spcPct val="150000"/>
              </a:lnSpc>
            </a:pP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例题</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单选</a:t>
            </a:r>
            <a:r>
              <a:rPr lang="en-US" altLang="zh-CN" sz="2295" dirty="0">
                <a:solidFill>
                  <a:srgbClr val="004250"/>
                </a:solidFill>
                <a:latin typeface="微软雅黑" panose="020B0503020204020204" pitchFamily="34" charset="-122"/>
                <a:ea typeface="微软雅黑" panose="020B0503020204020204" pitchFamily="34" charset="-122"/>
                <a:sym typeface="+mn-ea"/>
              </a:rPr>
              <a:t>】</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10.</a:t>
            </a:r>
            <a:r>
              <a:rPr lang="zh-CN" altLang="en-US" sz="2295" dirty="0">
                <a:solidFill>
                  <a:schemeClr val="tx1"/>
                </a:solidFill>
                <a:latin typeface="微软雅黑" panose="020B0503020204020204" pitchFamily="34" charset="-122"/>
                <a:ea typeface="微软雅黑" panose="020B0503020204020204" pitchFamily="34" charset="-122"/>
                <a:sym typeface="+mn-ea"/>
              </a:rPr>
              <a:t>收入差距的衡量指标是（   ）</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A.</a:t>
            </a:r>
            <a:r>
              <a:rPr lang="zh-CN" altLang="en-US" sz="2295" dirty="0">
                <a:solidFill>
                  <a:schemeClr val="tx1"/>
                </a:solidFill>
                <a:latin typeface="微软雅黑" panose="020B0503020204020204" pitchFamily="34" charset="-122"/>
                <a:ea typeface="微软雅黑" panose="020B0503020204020204" pitchFamily="34" charset="-122"/>
                <a:sym typeface="+mn-ea"/>
              </a:rPr>
              <a:t>国民收入     </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B.</a:t>
            </a:r>
            <a:r>
              <a:rPr lang="zh-CN" altLang="en-US" sz="2295" dirty="0">
                <a:solidFill>
                  <a:schemeClr val="tx1"/>
                </a:solidFill>
                <a:latin typeface="微软雅黑" panose="020B0503020204020204" pitchFamily="34" charset="-122"/>
                <a:ea typeface="微软雅黑" panose="020B0503020204020204" pitchFamily="34" charset="-122"/>
                <a:sym typeface="+mn-ea"/>
              </a:rPr>
              <a:t>基尼系数</a:t>
            </a:r>
            <a:endParaRPr lang="zh-CN" altLang="en-US"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C. </a:t>
            </a:r>
            <a:r>
              <a:rPr lang="zh-CN" altLang="en-US" sz="2295" dirty="0">
                <a:solidFill>
                  <a:schemeClr val="tx1"/>
                </a:solidFill>
                <a:latin typeface="微软雅黑" panose="020B0503020204020204" pitchFamily="34" charset="-122"/>
                <a:ea typeface="微软雅黑" panose="020B0503020204020204" pitchFamily="34" charset="-122"/>
                <a:sym typeface="+mn-ea"/>
              </a:rPr>
              <a:t>人均</a:t>
            </a:r>
            <a:r>
              <a:rPr lang="en-US" altLang="zh-CN" sz="2295" dirty="0">
                <a:solidFill>
                  <a:schemeClr val="tx1"/>
                </a:solidFill>
                <a:latin typeface="微软雅黑" panose="020B0503020204020204" pitchFamily="34" charset="-122"/>
                <a:ea typeface="微软雅黑" panose="020B0503020204020204" pitchFamily="34" charset="-122"/>
                <a:sym typeface="+mn-ea"/>
              </a:rPr>
              <a:t>GDP   </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2295" dirty="0">
                <a:solidFill>
                  <a:schemeClr val="tx1"/>
                </a:solidFill>
                <a:latin typeface="微软雅黑" panose="020B0503020204020204" pitchFamily="34" charset="-122"/>
                <a:ea typeface="微软雅黑" panose="020B0503020204020204" pitchFamily="34" charset="-122"/>
                <a:sym typeface="+mn-ea"/>
              </a:rPr>
              <a:t>  D.  </a:t>
            </a:r>
            <a:r>
              <a:rPr lang="zh-CN" altLang="en-US" sz="2295" dirty="0">
                <a:solidFill>
                  <a:schemeClr val="tx1"/>
                </a:solidFill>
                <a:latin typeface="微软雅黑" panose="020B0503020204020204" pitchFamily="34" charset="-122"/>
                <a:ea typeface="微软雅黑" panose="020B0503020204020204" pitchFamily="34" charset="-122"/>
                <a:sym typeface="+mn-ea"/>
              </a:rPr>
              <a:t>需求弹性</a:t>
            </a:r>
            <a:endParaRPr lang="zh-CN" altLang="en-US" sz="2295" dirty="0">
              <a:solidFill>
                <a:schemeClr val="tx1"/>
              </a:solidFill>
              <a:latin typeface="微软雅黑" panose="020B0503020204020204" pitchFamily="34" charset="-122"/>
              <a:ea typeface="微软雅黑" panose="020B0503020204020204" pitchFamily="34" charset="-122"/>
            </a:endParaRPr>
          </a:p>
          <a:p>
            <a:pPr eaLnBrk="1" latinLnBrk="0" hangingPunct="1">
              <a:lnSpc>
                <a:spcPct val="150000"/>
              </a:lnSpc>
              <a:buSzPct val="75000"/>
              <a:buFont typeface="Arial" panose="020B0604020202020204" pitchFamily="34" charset="0"/>
              <a:buNone/>
            </a:pPr>
            <a:r>
              <a:rPr lang="zh-CN" altLang="en-US" sz="2295" dirty="0">
                <a:solidFill>
                  <a:srgbClr val="004250"/>
                </a:solidFill>
                <a:latin typeface="微软雅黑" panose="020B0503020204020204" pitchFamily="34" charset="-122"/>
                <a:ea typeface="微软雅黑" panose="020B0503020204020204" pitchFamily="34" charset="-122"/>
                <a:sym typeface="+mn-ea"/>
              </a:rPr>
              <a:t> </a:t>
            </a:r>
            <a:r>
              <a:rPr lang="en-US" altLang="zh-CN" sz="2295" dirty="0">
                <a:solidFill>
                  <a:srgbClr val="004250"/>
                </a:solidFill>
                <a:latin typeface="微软雅黑" panose="020B0503020204020204" pitchFamily="34" charset="-122"/>
                <a:ea typeface="微软雅黑" panose="020B0503020204020204" pitchFamily="34" charset="-122"/>
                <a:sym typeface="+mn-ea"/>
              </a:rPr>
              <a:t>【</a:t>
            </a:r>
            <a:r>
              <a:rPr lang="zh-CN" altLang="en-US" sz="2295" dirty="0">
                <a:solidFill>
                  <a:srgbClr val="004250"/>
                </a:solidFill>
                <a:latin typeface="微软雅黑" panose="020B0503020204020204" pitchFamily="34" charset="-122"/>
                <a:ea typeface="微软雅黑" panose="020B0503020204020204" pitchFamily="34" charset="-122"/>
                <a:sym typeface="+mn-ea"/>
              </a:rPr>
              <a:t>答案</a:t>
            </a:r>
            <a:r>
              <a:rPr lang="en-US" altLang="zh-CN" sz="2295" dirty="0">
                <a:solidFill>
                  <a:srgbClr val="004250"/>
                </a:solidFill>
                <a:latin typeface="微软雅黑" panose="020B0503020204020204" pitchFamily="34" charset="-122"/>
                <a:ea typeface="微软雅黑" panose="020B0503020204020204" pitchFamily="34" charset="-122"/>
                <a:sym typeface="+mn-ea"/>
              </a:rPr>
              <a:t>】B</a:t>
            </a:r>
          </a:p>
        </p:txBody>
      </p:sp>
      <p:sp>
        <p:nvSpPr>
          <p:cNvPr id="3" name="TextBox 2"/>
          <p:cNvSpPr txBox="1"/>
          <p:nvPr/>
        </p:nvSpPr>
        <p:spPr>
          <a:xfrm>
            <a:off x="1274141" y="455228"/>
            <a:ext cx="5992883" cy="560070"/>
          </a:xfrm>
          <a:prstGeom prst="rect">
            <a:avLst/>
          </a:prstGeom>
          <a:noFill/>
        </p:spPr>
        <p:txBody>
          <a:bodyPr wrap="square" lIns="120017" tIns="60008" rIns="120017" bIns="60008" rtlCol="0">
            <a:spAutoFit/>
          </a:bodyPr>
          <a:lstStyle/>
          <a:p>
            <a:pPr>
              <a:buFont typeface="Wingdings 2" panose="05020102010507070707" pitchFamily="18" charset="2"/>
              <a:buNone/>
              <a:defRPr/>
            </a:pPr>
            <a:r>
              <a:rPr kumimoji="1" lang="zh-CN" altLang="en-US" sz="2870" b="1" spc="300" dirty="0">
                <a:solidFill>
                  <a:srgbClr val="004250"/>
                </a:solidFill>
                <a:latin typeface="微软雅黑" panose="020B0503020204020204" pitchFamily="34" charset="-122"/>
                <a:ea typeface="微软雅黑" panose="020B0503020204020204" pitchFamily="34" charset="-122"/>
                <a:sym typeface="+mn-ea"/>
              </a:rPr>
              <a:t>第四节就业与失业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2662238" y="3978275"/>
            <a:ext cx="6307138" cy="0"/>
          </a:xfrm>
          <a:prstGeom prst="line">
            <a:avLst/>
          </a:prstGeom>
        </p:spPr>
        <p:style>
          <a:lnRef idx="1">
            <a:schemeClr val="dk1"/>
          </a:lnRef>
          <a:fillRef idx="0">
            <a:schemeClr val="dk1"/>
          </a:fillRef>
          <a:effectRef idx="0">
            <a:schemeClr val="dk1"/>
          </a:effectRef>
          <a:fontRef idx="minor">
            <a:schemeClr val="tx1"/>
          </a:fontRef>
        </p:style>
      </p:cxnSp>
      <p:sp>
        <p:nvSpPr>
          <p:cNvPr id="7" name="文本框 4"/>
          <p:cNvSpPr txBox="1"/>
          <p:nvPr/>
        </p:nvSpPr>
        <p:spPr>
          <a:xfrm rot="21367217">
            <a:off x="2955925" y="2293938"/>
            <a:ext cx="1509713" cy="1690688"/>
          </a:xfrm>
          <a:prstGeom prst="rect">
            <a:avLst/>
          </a:prstGeom>
          <a:noFill/>
        </p:spPr>
        <p:txBody>
          <a:bodyPr wrap="none">
            <a:spAutoFit/>
          </a:bodyPr>
          <a:lstStyle/>
          <a:p>
            <a:pPr marR="0" defTabSz="914400" eaLnBrk="0" hangingPunct="0">
              <a:buClrTx/>
              <a:buSzTx/>
              <a:buFontTx/>
              <a:defRPr/>
            </a:pPr>
            <a:r>
              <a:rPr kumimoji="0" lang="zh-CN" altLang="en-US" sz="103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感</a:t>
            </a:r>
          </a:p>
        </p:txBody>
      </p:sp>
      <p:sp>
        <p:nvSpPr>
          <p:cNvPr id="8" name="文本框 5"/>
          <p:cNvSpPr txBox="1"/>
          <p:nvPr/>
        </p:nvSpPr>
        <p:spPr>
          <a:xfrm rot="21244041">
            <a:off x="7081838" y="2312988"/>
            <a:ext cx="1406525" cy="1568450"/>
          </a:xfrm>
          <a:prstGeom prst="rect">
            <a:avLst/>
          </a:prstGeom>
          <a:noFill/>
        </p:spPr>
        <p:txBody>
          <a:bodyPr wrap="none">
            <a:spAutoFit/>
          </a:bodyPr>
          <a:lstStyle/>
          <a:p>
            <a:pPr marR="0" defTabSz="914400" eaLnBrk="0" hangingPunct="0">
              <a:buClrTx/>
              <a:buSzTx/>
              <a:buFontTx/>
              <a:defRPr/>
            </a:pPr>
            <a:r>
              <a:rPr kumimoji="0" lang="zh-CN" altLang="en-US" sz="95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看</a:t>
            </a:r>
          </a:p>
        </p:txBody>
      </p:sp>
      <p:sp>
        <p:nvSpPr>
          <p:cNvPr id="9" name="文本框 6"/>
          <p:cNvSpPr txBox="1"/>
          <p:nvPr/>
        </p:nvSpPr>
        <p:spPr>
          <a:xfrm rot="640494">
            <a:off x="5713413" y="2017713"/>
            <a:ext cx="1598613" cy="1800225"/>
          </a:xfrm>
          <a:prstGeom prst="rect">
            <a:avLst/>
          </a:prstGeom>
          <a:noFill/>
        </p:spPr>
        <p:txBody>
          <a:bodyPr wrap="none">
            <a:spAutoFit/>
          </a:bodyPr>
          <a:lstStyle/>
          <a:p>
            <a:pPr marR="0" defTabSz="914400" eaLnBrk="0" hangingPunct="0">
              <a:buClrTx/>
              <a:buSzTx/>
              <a:buFontTx/>
              <a:defRPr/>
            </a:pPr>
            <a:r>
              <a:rPr kumimoji="0" lang="zh-CN" altLang="en-US" sz="110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观</a:t>
            </a:r>
          </a:p>
        </p:txBody>
      </p:sp>
      <p:sp>
        <p:nvSpPr>
          <p:cNvPr id="10" name="文本框 7"/>
          <p:cNvSpPr txBox="1"/>
          <p:nvPr/>
        </p:nvSpPr>
        <p:spPr>
          <a:xfrm rot="20937589">
            <a:off x="4287838" y="1997075"/>
            <a:ext cx="1649413" cy="1862138"/>
          </a:xfrm>
          <a:prstGeom prst="rect">
            <a:avLst/>
          </a:prstGeom>
          <a:noFill/>
        </p:spPr>
        <p:txBody>
          <a:bodyPr wrap="none">
            <a:spAutoFit/>
          </a:bodyPr>
          <a:lstStyle/>
          <a:p>
            <a:pPr marR="0" defTabSz="914400" eaLnBrk="0" hangingPunct="0">
              <a:buClrTx/>
              <a:buSzTx/>
              <a:buFontTx/>
              <a:defRPr/>
            </a:pPr>
            <a:r>
              <a:rPr kumimoji="0" lang="zh-CN" altLang="en-US" sz="11495" b="1" kern="1200" cap="none" spc="0" normalizeH="0" baseline="0" noProof="0" dirty="0">
                <a:solidFill>
                  <a:srgbClr val="033755"/>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谢</a:t>
            </a:r>
          </a:p>
        </p:txBody>
      </p:sp>
      <p:sp>
        <p:nvSpPr>
          <p:cNvPr id="11" name="矩形 10"/>
          <p:cNvSpPr/>
          <p:nvPr/>
        </p:nvSpPr>
        <p:spPr>
          <a:xfrm>
            <a:off x="3486150" y="4138613"/>
            <a:ext cx="4267200" cy="398463"/>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33755"/>
                </a:solidFill>
                <a:effectLst/>
                <a:uLnTx/>
                <a:uFillTx/>
                <a:latin typeface="黑体" panose="02010609060101010101" pitchFamily="49" charset="-122"/>
                <a:ea typeface="黑体" panose="02010609060101010101" pitchFamily="49" charset="-122"/>
                <a:cs typeface="+mn-cs"/>
              </a:rPr>
              <a:t>请继续关注，精彩课程内容待续</a:t>
            </a:r>
            <a:r>
              <a:rPr kumimoji="0" lang="en-US" altLang="zh-CN" sz="2000" b="1" i="0" u="none" strike="noStrike" kern="1200" cap="none" spc="0" normalizeH="0" baseline="0" noProof="0" dirty="0">
                <a:ln>
                  <a:noFill/>
                </a:ln>
                <a:solidFill>
                  <a:srgbClr val="033755"/>
                </a:solidFill>
                <a:effectLst/>
                <a:uLnTx/>
                <a:uFillTx/>
                <a:latin typeface="黑体" panose="02010609060101010101" pitchFamily="49" charset="-122"/>
                <a:ea typeface="黑体" panose="02010609060101010101" pitchFamily="49" charset="-122"/>
                <a:cs typeface="+mn-cs"/>
              </a:rPr>
              <a:t>……</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a:spLocks noChangeArrowheads="1"/>
          </p:cNvSpPr>
          <p:nvPr/>
        </p:nvSpPr>
        <p:spPr bwMode="auto">
          <a:xfrm>
            <a:off x="2858466" y="2315634"/>
            <a:ext cx="4836160" cy="766445"/>
          </a:xfrm>
          <a:prstGeom prst="rect">
            <a:avLst/>
          </a:prstGeom>
          <a:noFill/>
          <a:ln w="9525">
            <a:noFill/>
            <a:miter lim="800000"/>
          </a:ln>
        </p:spPr>
        <p:txBody>
          <a:bodyPr wrap="none" lIns="120017" tIns="60008" rIns="120017" bIns="60008">
            <a:spAutoFit/>
          </a:bodyPr>
          <a:lstStyle/>
          <a:p>
            <a:r>
              <a:rPr kumimoji="1" lang="zh-CN" altLang="en-US" sz="4210" b="1" dirty="0">
                <a:solidFill>
                  <a:srgbClr val="004250"/>
                </a:solidFill>
                <a:latin typeface="微软雅黑" panose="020B0503020204020204" pitchFamily="34" charset="-122"/>
                <a:ea typeface="微软雅黑" panose="020B0503020204020204" pitchFamily="34" charset="-122"/>
              </a:rPr>
              <a:t>第一章  劳动经济学</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3"/>
          <p:cNvSpPr>
            <a:spLocks noChangeArrowheads="1"/>
          </p:cNvSpPr>
          <p:nvPr/>
        </p:nvSpPr>
        <p:spPr bwMode="auto">
          <a:xfrm>
            <a:off x="406400" y="2642137"/>
            <a:ext cx="640080" cy="109220"/>
          </a:xfrm>
          <a:prstGeom prst="rect">
            <a:avLst/>
          </a:prstGeom>
          <a:noFill/>
          <a:ln w="9525">
            <a:noFill/>
            <a:miter lim="800000"/>
          </a:ln>
        </p:spPr>
        <p:txBody>
          <a:bodyPr wrap="none">
            <a:spAutoFit/>
          </a:bodyPr>
          <a:lstStyle/>
          <a:p>
            <a:pPr lvl="1">
              <a:lnSpc>
                <a:spcPct val="120000"/>
              </a:lnSpc>
              <a:buClr>
                <a:schemeClr val="accent1"/>
              </a:buClr>
              <a:buFont typeface="Wingdings" panose="05000000000000000000" pitchFamily="2" charset="2"/>
              <a:buNone/>
            </a:pPr>
            <a:endParaRPr kumimoji="1" lang="zh-CN" altLang="en-US" sz="100" dirty="0">
              <a:solidFill>
                <a:srgbClr val="004250"/>
              </a:solidFill>
              <a:latin typeface="微软雅黑" panose="020B0503020204020204" pitchFamily="34" charset="-122"/>
              <a:ea typeface="微软雅黑" panose="020B0503020204020204" pitchFamily="34" charset="-122"/>
            </a:endParaRPr>
          </a:p>
        </p:txBody>
      </p:sp>
      <p:sp>
        <p:nvSpPr>
          <p:cNvPr id="3" name="矩形 2"/>
          <p:cNvSpPr/>
          <p:nvPr/>
        </p:nvSpPr>
        <p:spPr>
          <a:xfrm>
            <a:off x="861095" y="1017329"/>
            <a:ext cx="6888114" cy="4338320"/>
          </a:xfrm>
          <a:prstGeom prst="rect">
            <a:avLst/>
          </a:prstGeom>
        </p:spPr>
        <p:txBody>
          <a:bodyPr wrap="square">
            <a:spAutoFit/>
          </a:bodyPr>
          <a:lstStyle/>
          <a:p>
            <a:pPr>
              <a:lnSpc>
                <a:spcPct val="150000"/>
              </a:lnSpc>
            </a:pPr>
            <a:r>
              <a:rPr lang="zh-CN" altLang="en-US" sz="2295" dirty="0">
                <a:solidFill>
                  <a:srgbClr val="004250"/>
                </a:solidFill>
                <a:latin typeface="微软雅黑" panose="020B0503020204020204" pitchFamily="34" charset="-122"/>
                <a:ea typeface="微软雅黑" panose="020B0503020204020204" pitchFamily="34" charset="-122"/>
              </a:rPr>
              <a:t>一、劳动资源的稀缺性</a:t>
            </a:r>
            <a:r>
              <a:rPr lang="en-US" altLang="zh-CN" sz="2295" dirty="0">
                <a:solidFill>
                  <a:srgbClr val="004250"/>
                </a:solidFill>
                <a:latin typeface="微软雅黑" panose="020B0503020204020204" pitchFamily="34" charset="-122"/>
                <a:ea typeface="微软雅黑" panose="020B0503020204020204" pitchFamily="34" charset="-122"/>
              </a:rPr>
              <a:t>P1</a:t>
            </a:r>
            <a:endParaRPr lang="zh-CN" altLang="en-US" sz="2295" dirty="0">
              <a:solidFill>
                <a:srgbClr val="004250"/>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劳动资源的稀缺性有如下</a:t>
            </a:r>
            <a:r>
              <a:rPr lang="zh-CN" altLang="en-US" sz="2295" dirty="0">
                <a:solidFill>
                  <a:srgbClr val="004250"/>
                </a:solidFill>
                <a:latin typeface="微软雅黑" panose="020B0503020204020204" pitchFamily="34" charset="-122"/>
                <a:ea typeface="微软雅黑" panose="020B0503020204020204" pitchFamily="34" charset="-122"/>
              </a:rPr>
              <a:t>属性：</a:t>
            </a:r>
            <a:endParaRPr lang="en-US" altLang="zh-CN" sz="2295" dirty="0">
              <a:solidFill>
                <a:srgbClr val="004250"/>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（一）相对在于社会和个人的无限需要和愿望而言具有相对稀缺性。</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（二）具有绝对的属性；存在于社会历史发展的各个阶段，具有普遍性和绝对的属性</a:t>
            </a:r>
            <a:endParaRPr lang="en-US" altLang="zh-CN" sz="2295"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295" dirty="0">
                <a:solidFill>
                  <a:schemeClr val="tx1"/>
                </a:solidFill>
                <a:latin typeface="微软雅黑" panose="020B0503020204020204" pitchFamily="34" charset="-122"/>
                <a:ea typeface="微软雅黑" panose="020B0503020204020204" pitchFamily="34" charset="-122"/>
              </a:rPr>
              <a:t>（三）在市场经济中，劳动资源稀缺性的本质表现是消费劳动资源的支付能力、支付手段的稀缺性。</a:t>
            </a:r>
          </a:p>
        </p:txBody>
      </p:sp>
      <p:sp>
        <p:nvSpPr>
          <p:cNvPr id="9" name="矩形 8"/>
          <p:cNvSpPr>
            <a:spLocks noChangeArrowheads="1"/>
          </p:cNvSpPr>
          <p:nvPr/>
        </p:nvSpPr>
        <p:spPr bwMode="auto">
          <a:xfrm>
            <a:off x="1274141" y="455228"/>
            <a:ext cx="7018020" cy="560070"/>
          </a:xfrm>
          <a:prstGeom prst="rect">
            <a:avLst/>
          </a:prstGeom>
          <a:noFill/>
          <a:ln w="9525">
            <a:noFill/>
            <a:miter lim="800000"/>
          </a:ln>
        </p:spPr>
        <p:txBody>
          <a:bodyPr wrap="none" lIns="120017" tIns="60008" rIns="120017" bIns="60008">
            <a:spAutoFit/>
          </a:bodyPr>
          <a:lstStyle/>
          <a:p>
            <a:r>
              <a:rPr lang="zh-CN" altLang="en-US" sz="2870" b="1" dirty="0">
                <a:solidFill>
                  <a:srgbClr val="004250"/>
                </a:solidFill>
                <a:latin typeface="微软雅黑" panose="020B0503020204020204" pitchFamily="34" charset="-122"/>
                <a:ea typeface="微软雅黑" panose="020B0503020204020204" pitchFamily="34" charset="-122"/>
              </a:rPr>
              <a:t>第一节  劳动经济学的研究对象和研究方法</a:t>
            </a:r>
          </a:p>
        </p:txBody>
      </p:sp>
    </p:spTree>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4984</Words>
  <Application>Microsoft Office PowerPoint</Application>
  <PresentationFormat>宽屏</PresentationFormat>
  <Paragraphs>548</Paragraphs>
  <Slides>72</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72</vt:i4>
      </vt:variant>
    </vt:vector>
  </HeadingPairs>
  <TitlesOfParts>
    <vt:vector size="83" baseType="lpstr">
      <vt:lpstr>黑体</vt:lpstr>
      <vt:lpstr>华文新魏</vt:lpstr>
      <vt:lpstr>微软雅黑</vt:lpstr>
      <vt:lpstr>Arial</vt:lpstr>
      <vt:lpstr>Calibri</vt:lpstr>
      <vt:lpstr>Calibri Light</vt:lpstr>
      <vt:lpstr>Wingdings</vt:lpstr>
      <vt:lpstr>Wingdings 2</vt:lpstr>
      <vt:lpstr>Wingdings 3</vt:lpstr>
      <vt:lpstr>自定义设计方案</vt:lpstr>
      <vt:lpstr>1_自定义设计方案</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传有 徐</cp:lastModifiedBy>
  <cp:revision>358</cp:revision>
  <dcterms:created xsi:type="dcterms:W3CDTF">2015-04-07T05:51:00Z</dcterms:created>
  <dcterms:modified xsi:type="dcterms:W3CDTF">2021-06-08T05:08:58Z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2052-11.1.0.8806</vt:lpwstr>
  </property>
</Properties>
</file>