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40" r:id="rId2"/>
    <p:sldId id="339" r:id="rId3"/>
    <p:sldId id="343" r:id="rId4"/>
    <p:sldId id="257" r:id="rId5"/>
    <p:sldId id="259" r:id="rId6"/>
    <p:sldId id="344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258" r:id="rId15"/>
  </p:sldIdLst>
  <p:sldSz cx="10693400" cy="7561263"/>
  <p:notesSz cx="6858000" cy="9144000"/>
  <p:defaultTextStyle>
    <a:defPPr>
      <a:defRPr lang="zh-CN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ny Tong" initials="TT" lastIdx="6" clrIdx="0">
    <p:extLst>
      <p:ext uri="{19B8F6BF-5375-455C-9EA6-DF929625EA0E}">
        <p15:presenceInfo xmlns:p15="http://schemas.microsoft.com/office/powerpoint/2012/main" userId="S-1-5-21-1275210071-492894223-682003330-19965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71" autoAdjust="0"/>
    <p:restoredTop sz="91171" autoAdjust="0"/>
  </p:normalViewPr>
  <p:slideViewPr>
    <p:cSldViewPr>
      <p:cViewPr varScale="1">
        <p:scale>
          <a:sx n="71" d="100"/>
          <a:sy n="71" d="100"/>
        </p:scale>
        <p:origin x="1334" y="62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0C3E185-1A97-4B5F-AC25-EAB19BFEC942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A9A0807-CA0B-45A1-A7CB-643D702106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77065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6A0C8F1-9DFE-4845-A5A1-EE860F92058E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8021151-9688-44F7-AC2A-2B4A300355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57848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021151-9688-44F7-AC2A-2B4A30035588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300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021151-9688-44F7-AC2A-2B4A30035588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940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KJ工作\人大商学院\院宣\王越华\A\人大ppt_A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2005" y="3994945"/>
            <a:ext cx="9089390" cy="1143008"/>
          </a:xfrm>
        </p:spPr>
        <p:txBody>
          <a:bodyPr>
            <a:normAutofit/>
          </a:bodyPr>
          <a:lstStyle>
            <a:lvl1pPr algn="r">
              <a:defRPr sz="4400"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17742" y="5137953"/>
            <a:ext cx="7485380" cy="785818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7825B-F6E6-4C27-81BE-9CF643E89A6A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AB290-ECD4-49CC-A050-EDDCD944F0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8A0BC-C0CB-4E03-B595-60EC404CBEB1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226EF-A4B6-4BAF-8003-C6F7BADEB8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52715" y="302802"/>
            <a:ext cx="2406015" cy="645157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4670" y="302802"/>
            <a:ext cx="7039822" cy="645157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46B60-62EE-4AB5-9461-F0048DC7DF89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254CF-CC4D-43C3-9725-3065960004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B218E-7756-43D2-9B64-CB70734BF2B4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06CE4-740E-4829-9487-30529AE1FA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5F5C9-22EB-4487-85C5-A05C0414008D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BCFA6-EF63-49DA-B784-D09EFE5D8A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BFE5A-DAEA-4DB2-8F18-1E3D3B6380E2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29EA1-F2FA-40DB-8689-F697FAD3DB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2DA81-2590-4BFD-BB08-E3A1FAB6AADD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EFA7A-FF3D-4418-B92B-55775DF4C1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65DCA-BA41-4B68-B92A-DC4521685502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7024B-5F99-4EC2-B853-01503AA910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5EC55-1E59-4657-93C4-9FCFD9C1513E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569AD-22E1-4717-AC82-98B6434F0F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4A411-9755-4F76-960C-5DE0C2A20AEE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F955E-7ED8-4EE0-AC7A-95BEF1250A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FC264-279F-4731-A203-204F92EF70FD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2DBF3-F388-4D32-A726-DC109325BC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E:\KJ工作\人大商学院\院宣\王越华\A\人大ppt_A-02.jp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588" y="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88950" y="163513"/>
            <a:ext cx="60007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88950" y="1636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F0CE909-4172-4683-B0FA-5F1E86CA8F8E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61325" y="6950075"/>
            <a:ext cx="2495550" cy="40322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8F71F61-6E12-4AA2-BAA9-E7CAA829F1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p:hf sldNum="0" hdr="0" ftr="0" dt="0"/>
  <p:txStyles>
    <p:titleStyle>
      <a:lvl1pPr algn="l" defTabSz="1042988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黑体" pitchFamily="2" charset="-122"/>
          <a:ea typeface="黑体" pitchFamily="2" charset="-122"/>
          <a:cs typeface="+mj-cs"/>
        </a:defRPr>
      </a:lvl1pPr>
      <a:lvl2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2pPr>
      <a:lvl3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3pPr>
      <a:lvl4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4pPr>
      <a:lvl5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5pPr>
      <a:lvl6pPr marL="4572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6pPr>
      <a:lvl7pPr marL="9144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7pPr>
      <a:lvl8pPr marL="13716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8pPr>
      <a:lvl9pPr marL="18288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9pPr>
    </p:titleStyle>
    <p:bodyStyle>
      <a:lvl1pPr marL="390525" indent="-390525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6138" indent="-325438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33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03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325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xchy007@163.com" TargetMode="External"/><Relationship Id="rId2" Type="http://schemas.openxmlformats.org/officeDocument/2006/relationships/hyperlink" Target="http://www.mhjy.ne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mhjy.net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234132" y="1620391"/>
            <a:ext cx="989171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rtlCol="0" anchor="ctr" anchorCtr="0" compatLnSpc="1">
            <a:prstTxWarp prst="textNoShape">
              <a:avLst/>
            </a:prstTxWarp>
            <a:normAutofit fontScale="97500"/>
          </a:bodyPr>
          <a:lstStyle>
            <a:lvl1pPr algn="r" defTabSz="1042988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2pPr>
            <a:lvl3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3pPr>
            <a:lvl4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4pPr>
            <a:lvl5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5pPr>
            <a:lvl6pPr marL="4572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6pPr>
            <a:lvl7pPr marL="9144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第 </a:t>
            </a:r>
            <a:r>
              <a:rPr lang="en-US" altLang="zh-CN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章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zh-CN" altLang="en-US" sz="4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信息披露、外部监督与公司治理</a:t>
            </a:r>
            <a:endParaRPr lang="zh-CN" altLang="en-US" sz="27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352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 </a:t>
            </a:r>
            <a:r>
              <a:rPr lang="zh-CN" altLang="en-US" dirty="0"/>
              <a:t>信用中介机构与公司治理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信用中介机构的公司治理作用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保证公司披露信息的治理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降低公司利益相关者间的信息不对称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885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 </a:t>
            </a:r>
            <a:r>
              <a:rPr lang="zh-CN" altLang="en-US" dirty="0"/>
              <a:t>政府监管与公司治理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理论基础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福利经济学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市场失灵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主要内容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法律监管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行政监管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市场环境监管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信息披露监管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endParaRPr lang="en-US" altLang="zh-CN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814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 </a:t>
            </a:r>
            <a:r>
              <a:rPr lang="zh-CN" altLang="en-US" dirty="0"/>
              <a:t>舆论监督与公司治理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媒体监督的公司治理效应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400"/>
              </a:spcBef>
              <a:spcAft>
                <a:spcPts val="4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信息中介</a:t>
            </a:r>
            <a:r>
              <a:rPr lang="zh-CN" altLang="en-US" sz="2400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：</a:t>
            </a:r>
            <a:endParaRPr lang="en-US" altLang="zh-CN" sz="2400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  <a:cs typeface="Times New Roman" panose="02020603050405020304" pitchFamily="18" charset="0"/>
            </a:endParaRPr>
          </a:p>
          <a:p>
            <a:pPr marL="1322388" lvl="2" indent="-342900">
              <a:spcBef>
                <a:spcPts val="400"/>
              </a:spcBef>
              <a:spcAft>
                <a:spcPts val="4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媒体发挥的是一种信息中介的作用，降低了信息不对称。</a:t>
            </a:r>
            <a:endParaRPr lang="en-US" altLang="zh-CN" sz="2400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400"/>
              </a:spcBef>
              <a:spcAft>
                <a:spcPts val="4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声誉机制的作用</a:t>
            </a:r>
            <a:r>
              <a:rPr lang="zh-CN" altLang="en-US" sz="2400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：</a:t>
            </a:r>
          </a:p>
          <a:p>
            <a:pPr marL="1322388" lvl="2" indent="-342900">
              <a:spcBef>
                <a:spcPts val="400"/>
              </a:spcBef>
              <a:spcAft>
                <a:spcPts val="4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来自媒体的声誉损害，是一个可信的严厉的惩罚。</a:t>
            </a:r>
          </a:p>
          <a:p>
            <a:pPr marL="800100" lvl="1" indent="-342900">
              <a:spcBef>
                <a:spcPts val="400"/>
              </a:spcBef>
              <a:spcAft>
                <a:spcPts val="4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引起监管部门的反应</a:t>
            </a:r>
            <a:r>
              <a:rPr lang="zh-CN" altLang="en-US" sz="2400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：</a:t>
            </a:r>
          </a:p>
          <a:p>
            <a:pPr marL="1322388" lvl="2" indent="-342900">
              <a:spcBef>
                <a:spcPts val="400"/>
              </a:spcBef>
              <a:spcAft>
                <a:spcPts val="4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在中国，可能媒体报道对公司的压力主要来自于监管部门获悉后的介入。</a:t>
            </a:r>
          </a:p>
          <a:p>
            <a:pPr marL="1322388" lvl="2" indent="-342900">
              <a:spcBef>
                <a:spcPts val="400"/>
              </a:spcBef>
              <a:spcAft>
                <a:spcPts val="4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在自媒体时代，公众自发形成的舆论意见，也产生投诉或者信访机制。</a:t>
            </a:r>
          </a:p>
          <a:p>
            <a:pPr lvl="1">
              <a:spcAft>
                <a:spcPts val="600"/>
              </a:spcAft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7561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 </a:t>
            </a:r>
            <a:r>
              <a:rPr lang="zh-CN" altLang="en-US" dirty="0"/>
              <a:t>前沿研究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有效监督假说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合法性视角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媒体报道与资本市场反馈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26">
                <a:latin typeface="Times New Roman" panose="02020603050405020304" pitchFamily="18" charset="0"/>
                <a:cs typeface="Times New Roman" panose="02020603050405020304" pitchFamily="18" charset="0"/>
              </a:rPr>
              <a:t>机构与媒体的合谋行为</a:t>
            </a:r>
            <a:endParaRPr lang="en-US" altLang="zh-CN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893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E:\KJ工作\人大商学院\院宣\王越华\A\人大ppt_A-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1"/>
          <p:cNvSpPr txBox="1">
            <a:spLocks noChangeArrowheads="1"/>
          </p:cNvSpPr>
          <p:nvPr/>
        </p:nvSpPr>
        <p:spPr bwMode="auto">
          <a:xfrm>
            <a:off x="311115" y="2556495"/>
            <a:ext cx="100727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Thank you!</a:t>
            </a:r>
            <a:endParaRPr lang="zh-CN" altLang="en-US" sz="5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43070" y="493498"/>
            <a:ext cx="6017134" cy="4968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学习目标</a:t>
            </a:r>
            <a:endParaRPr lang="zh-CN" altLang="en-US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3070" y="1332359"/>
            <a:ext cx="9944189" cy="4797552"/>
          </a:xfrm>
        </p:spPr>
        <p:txBody>
          <a:bodyPr/>
          <a:lstStyle/>
          <a:p>
            <a:pPr>
              <a:spcBef>
                <a:spcPts val="1200"/>
              </a:spcBef>
            </a:pP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200" dirty="0"/>
          </a:p>
        </p:txBody>
      </p:sp>
      <p:sp>
        <p:nvSpPr>
          <p:cNvPr id="5" name="矩形 35"/>
          <p:cNvSpPr>
            <a:spLocks noChangeArrowheads="1"/>
          </p:cNvSpPr>
          <p:nvPr/>
        </p:nvSpPr>
        <p:spPr bwMode="auto">
          <a:xfrm>
            <a:off x="810196" y="1548383"/>
            <a:ext cx="9001000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理解信息披露制度对公司治理的影响和意义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辨别信息披露对公司完善内务部治理机制影响的异同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了解主要的格式治理外部监督机构及相关运作机制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218"/>
          <p:cNvGrpSpPr>
            <a:grpSpLocks/>
          </p:cNvGrpSpPr>
          <p:nvPr/>
        </p:nvGrpSpPr>
        <p:grpSpPr bwMode="auto">
          <a:xfrm>
            <a:off x="666180" y="4039568"/>
            <a:ext cx="588962" cy="588962"/>
            <a:chOff x="6621796" y="3514125"/>
            <a:chExt cx="588639" cy="587975"/>
          </a:xfrm>
        </p:grpSpPr>
        <p:sp>
          <p:nvSpPr>
            <p:cNvPr id="7" name="Freeform 96"/>
            <p:cNvSpPr>
              <a:spLocks noEditPoints="1" noChangeArrowheads="1"/>
            </p:cNvSpPr>
            <p:nvPr/>
          </p:nvSpPr>
          <p:spPr bwMode="auto">
            <a:xfrm>
              <a:off x="6621796" y="3514125"/>
              <a:ext cx="588639" cy="587975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97"/>
            <p:cNvSpPr/>
            <p:nvPr/>
          </p:nvSpPr>
          <p:spPr bwMode="auto">
            <a:xfrm>
              <a:off x="6915322" y="3514125"/>
              <a:ext cx="295113" cy="587975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143 w 187"/>
                <a:gd name="T41" fmla="*/ 185 h 374"/>
                <a:gd name="T42" fmla="*/ 143 w 187"/>
                <a:gd name="T43" fmla="*/ 185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6 h 374"/>
                <a:gd name="T58" fmla="*/ 143 w 187"/>
                <a:gd name="T59" fmla="*/ 186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7 h 374"/>
                <a:gd name="T74" fmla="*/ 143 w 187"/>
                <a:gd name="T75" fmla="*/ 187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34 w 187"/>
                <a:gd name="T97" fmla="*/ 238 h 374"/>
                <a:gd name="T98" fmla="*/ 109 w 187"/>
                <a:gd name="T99" fmla="*/ 280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0 w 187"/>
                <a:gd name="T10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7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2"/>
                    <a:pt x="134" y="238"/>
                  </a:cubicBezTo>
                  <a:cubicBezTo>
                    <a:pt x="128" y="253"/>
                    <a:pt x="120" y="267"/>
                    <a:pt x="109" y="280"/>
                  </a:cubicBezTo>
                  <a:cubicBezTo>
                    <a:pt x="83" y="311"/>
                    <a:pt x="44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84"/>
                    <a:pt x="103" y="0"/>
                    <a:pt x="0" y="0"/>
                  </a:cubicBezTo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98"/>
            <p:cNvSpPr/>
            <p:nvPr/>
          </p:nvSpPr>
          <p:spPr bwMode="auto">
            <a:xfrm>
              <a:off x="6621796" y="3514125"/>
              <a:ext cx="293526" cy="587975"/>
            </a:xfrm>
            <a:custGeom>
              <a:avLst/>
              <a:gdLst>
                <a:gd name="T0" fmla="*/ 187 w 187"/>
                <a:gd name="T1" fmla="*/ 0 h 374"/>
                <a:gd name="T2" fmla="*/ 90 w 187"/>
                <a:gd name="T3" fmla="*/ 27 h 374"/>
                <a:gd name="T4" fmla="*/ 55 w 187"/>
                <a:gd name="T5" fmla="*/ 54 h 374"/>
                <a:gd name="T6" fmla="*/ 0 w 187"/>
                <a:gd name="T7" fmla="*/ 187 h 374"/>
                <a:gd name="T8" fmla="*/ 187 w 187"/>
                <a:gd name="T9" fmla="*/ 374 h 374"/>
                <a:gd name="T10" fmla="*/ 187 w 187"/>
                <a:gd name="T11" fmla="*/ 330 h 374"/>
                <a:gd name="T12" fmla="*/ 187 w 187"/>
                <a:gd name="T13" fmla="*/ 330 h 374"/>
                <a:gd name="T14" fmla="*/ 44 w 187"/>
                <a:gd name="T15" fmla="*/ 189 h 374"/>
                <a:gd name="T16" fmla="*/ 44 w 187"/>
                <a:gd name="T17" fmla="*/ 189 h 374"/>
                <a:gd name="T18" fmla="*/ 44 w 187"/>
                <a:gd name="T19" fmla="*/ 189 h 374"/>
                <a:gd name="T20" fmla="*/ 44 w 187"/>
                <a:gd name="T21" fmla="*/ 189 h 374"/>
                <a:gd name="T22" fmla="*/ 44 w 187"/>
                <a:gd name="T23" fmla="*/ 189 h 374"/>
                <a:gd name="T24" fmla="*/ 44 w 187"/>
                <a:gd name="T25" fmla="*/ 189 h 374"/>
                <a:gd name="T26" fmla="*/ 44 w 187"/>
                <a:gd name="T27" fmla="*/ 188 h 374"/>
                <a:gd name="T28" fmla="*/ 44 w 187"/>
                <a:gd name="T29" fmla="*/ 188 h 374"/>
                <a:gd name="T30" fmla="*/ 44 w 187"/>
                <a:gd name="T31" fmla="*/ 188 h 374"/>
                <a:gd name="T32" fmla="*/ 44 w 187"/>
                <a:gd name="T33" fmla="*/ 188 h 374"/>
                <a:gd name="T34" fmla="*/ 44 w 187"/>
                <a:gd name="T35" fmla="*/ 188 h 374"/>
                <a:gd name="T36" fmla="*/ 44 w 187"/>
                <a:gd name="T37" fmla="*/ 188 h 374"/>
                <a:gd name="T38" fmla="*/ 44 w 187"/>
                <a:gd name="T39" fmla="*/ 188 h 374"/>
                <a:gd name="T40" fmla="*/ 44 w 187"/>
                <a:gd name="T41" fmla="*/ 188 h 374"/>
                <a:gd name="T42" fmla="*/ 44 w 187"/>
                <a:gd name="T43" fmla="*/ 188 h 374"/>
                <a:gd name="T44" fmla="*/ 44 w 187"/>
                <a:gd name="T45" fmla="*/ 187 h 374"/>
                <a:gd name="T46" fmla="*/ 44 w 187"/>
                <a:gd name="T47" fmla="*/ 187 h 374"/>
                <a:gd name="T48" fmla="*/ 44 w 187"/>
                <a:gd name="T49" fmla="*/ 187 h 374"/>
                <a:gd name="T50" fmla="*/ 44 w 187"/>
                <a:gd name="T51" fmla="*/ 187 h 374"/>
                <a:gd name="T52" fmla="*/ 44 w 187"/>
                <a:gd name="T53" fmla="*/ 187 h 374"/>
                <a:gd name="T54" fmla="*/ 44 w 187"/>
                <a:gd name="T55" fmla="*/ 187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44 h 374"/>
                <a:gd name="T68" fmla="*/ 187 w 187"/>
                <a:gd name="T69" fmla="*/ 0 h 374"/>
                <a:gd name="T70" fmla="*/ 187 w 187"/>
                <a:gd name="T7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152" y="0"/>
                    <a:pt x="119" y="10"/>
                    <a:pt x="90" y="27"/>
                  </a:cubicBezTo>
                  <a:cubicBezTo>
                    <a:pt x="78" y="34"/>
                    <a:pt x="66" y="43"/>
                    <a:pt x="55" y="54"/>
                  </a:cubicBezTo>
                  <a:cubicBezTo>
                    <a:pt x="21" y="88"/>
                    <a:pt x="0" y="135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09" y="330"/>
                    <a:pt x="45" y="267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0" name="组合 215"/>
            <p:cNvGrpSpPr/>
            <p:nvPr/>
          </p:nvGrpSpPr>
          <p:grpSpPr>
            <a:xfrm>
              <a:off x="6793013" y="3630591"/>
              <a:ext cx="245543" cy="355041"/>
              <a:chOff x="6793012" y="3634905"/>
              <a:chExt cx="245543" cy="355041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1" name="Oval 123"/>
              <p:cNvSpPr>
                <a:spLocks noChangeArrowheads="1"/>
              </p:cNvSpPr>
              <p:nvPr/>
            </p:nvSpPr>
            <p:spPr bwMode="auto">
              <a:xfrm>
                <a:off x="6884593" y="3927565"/>
                <a:ext cx="63045" cy="62381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" name="Freeform 124"/>
              <p:cNvSpPr/>
              <p:nvPr/>
            </p:nvSpPr>
            <p:spPr bwMode="auto">
              <a:xfrm>
                <a:off x="6793012" y="3634905"/>
                <a:ext cx="245543" cy="258152"/>
              </a:xfrm>
              <a:custGeom>
                <a:avLst/>
                <a:gdLst>
                  <a:gd name="T0" fmla="*/ 59 w 156"/>
                  <a:gd name="T1" fmla="*/ 0 h 164"/>
                  <a:gd name="T2" fmla="*/ 0 w 156"/>
                  <a:gd name="T3" fmla="*/ 59 h 164"/>
                  <a:gd name="T4" fmla="*/ 0 w 156"/>
                  <a:gd name="T5" fmla="*/ 76 h 164"/>
                  <a:gd name="T6" fmla="*/ 36 w 156"/>
                  <a:gd name="T7" fmla="*/ 76 h 164"/>
                  <a:gd name="T8" fmla="*/ 36 w 156"/>
                  <a:gd name="T9" fmla="*/ 59 h 164"/>
                  <a:gd name="T10" fmla="*/ 59 w 156"/>
                  <a:gd name="T11" fmla="*/ 36 h 164"/>
                  <a:gd name="T12" fmla="*/ 97 w 156"/>
                  <a:gd name="T13" fmla="*/ 36 h 164"/>
                  <a:gd name="T14" fmla="*/ 120 w 156"/>
                  <a:gd name="T15" fmla="*/ 59 h 164"/>
                  <a:gd name="T16" fmla="*/ 120 w 156"/>
                  <a:gd name="T17" fmla="*/ 69 h 164"/>
                  <a:gd name="T18" fmla="*/ 97 w 156"/>
                  <a:gd name="T19" fmla="*/ 92 h 164"/>
                  <a:gd name="T20" fmla="*/ 60 w 156"/>
                  <a:gd name="T21" fmla="*/ 92 h 164"/>
                  <a:gd name="T22" fmla="*/ 60 w 156"/>
                  <a:gd name="T23" fmla="*/ 164 h 164"/>
                  <a:gd name="T24" fmla="*/ 96 w 156"/>
                  <a:gd name="T25" fmla="*/ 164 h 164"/>
                  <a:gd name="T26" fmla="*/ 96 w 156"/>
                  <a:gd name="T27" fmla="*/ 128 h 164"/>
                  <a:gd name="T28" fmla="*/ 97 w 156"/>
                  <a:gd name="T29" fmla="*/ 128 h 164"/>
                  <a:gd name="T30" fmla="*/ 156 w 156"/>
                  <a:gd name="T31" fmla="*/ 69 h 164"/>
                  <a:gd name="T32" fmla="*/ 156 w 156"/>
                  <a:gd name="T33" fmla="*/ 59 h 164"/>
                  <a:gd name="T34" fmla="*/ 97 w 156"/>
                  <a:gd name="T35" fmla="*/ 0 h 164"/>
                  <a:gd name="T36" fmla="*/ 59 w 156"/>
                  <a:gd name="T3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64">
                    <a:moveTo>
                      <a:pt x="59" y="0"/>
                    </a:moveTo>
                    <a:cubicBezTo>
                      <a:pt x="27" y="0"/>
                      <a:pt x="0" y="26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46"/>
                      <a:pt x="47" y="36"/>
                      <a:pt x="59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109" y="36"/>
                      <a:pt x="120" y="46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82"/>
                      <a:pt x="109" y="92"/>
                      <a:pt x="97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64"/>
                      <a:pt x="96" y="144"/>
                      <a:pt x="96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129" y="128"/>
                      <a:pt x="156" y="102"/>
                      <a:pt x="156" y="69"/>
                    </a:cubicBezTo>
                    <a:cubicBezTo>
                      <a:pt x="156" y="59"/>
                      <a:pt x="156" y="59"/>
                      <a:pt x="156" y="59"/>
                    </a:cubicBezTo>
                    <a:cubicBezTo>
                      <a:pt x="156" y="26"/>
                      <a:pt x="129" y="0"/>
                      <a:pt x="97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3" name="矩形 219"/>
          <p:cNvSpPr>
            <a:spLocks noChangeArrowheads="1"/>
          </p:cNvSpPr>
          <p:nvPr/>
        </p:nvSpPr>
        <p:spPr bwMode="auto">
          <a:xfrm>
            <a:off x="1128115" y="5011442"/>
            <a:ext cx="63498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2400" b="1" dirty="0"/>
              <a:t>乐视的几度沉浮</a:t>
            </a:r>
            <a:endParaRPr lang="en-US" altLang="zh-CN" sz="2400" b="1" dirty="0"/>
          </a:p>
        </p:txBody>
      </p:sp>
      <p:sp>
        <p:nvSpPr>
          <p:cNvPr id="14" name="矩形 35"/>
          <p:cNvSpPr>
            <a:spLocks noChangeArrowheads="1"/>
          </p:cNvSpPr>
          <p:nvPr/>
        </p:nvSpPr>
        <p:spPr bwMode="auto">
          <a:xfrm>
            <a:off x="1674292" y="4016051"/>
            <a:ext cx="2169644" cy="60939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引导案例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5948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信息披露与公司治理概述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信息披露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信息披露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(information disclosure)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主要是指公众公司以招股说明书、上市公告书以及定期报告和临时报告等形式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把公司及与公司相关的信息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向投资者和社会公众公开披露的行为。信息披露是公司与信息使用者进行沟通的重要方式之一。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分为：强制性信息披露和自愿性新披露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706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05E70E3-1666-4AEA-B042-A7F7214705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5859" y="1260210"/>
            <a:ext cx="10081683" cy="630105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1764" dirty="0"/>
              <a:t> 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学习方式：</a:t>
            </a:r>
            <a:r>
              <a:rPr lang="zh-CN" altLang="en-US" b="1" dirty="0">
                <a:ea typeface="黑体" panose="02010609060101010101" pitchFamily="49" charset="-122"/>
              </a:rPr>
              <a:t>全国招生  函授学习  权威双证  国际互认</a:t>
            </a:r>
            <a:endParaRPr lang="zh-CN" altLang="en-US" sz="1764" b="1" dirty="0"/>
          </a:p>
          <a:p>
            <a:pPr eaLnBrk="1" hangingPunct="1">
              <a:lnSpc>
                <a:spcPct val="80000"/>
              </a:lnSpc>
            </a:pP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认证项目：注册</a:t>
            </a:r>
            <a:r>
              <a:rPr lang="en-US" altLang="zh-CN" sz="1764" b="1" dirty="0"/>
              <a:t> </a:t>
            </a:r>
            <a:r>
              <a:rPr lang="zh-CN" altLang="en-US" sz="1764" b="1" dirty="0"/>
              <a:t>职业经理、人力资源总监、品质经理、生产经理、营销策划师、物流经理、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项目经理、企业管理咨询师、企业总经理、营销经理、财务总监、酒店经理、企业培训师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采购经理、</a:t>
            </a:r>
            <a:r>
              <a:rPr lang="en-US" altLang="zh-CN" sz="1764" b="1" dirty="0"/>
              <a:t>IE</a:t>
            </a:r>
            <a:r>
              <a:rPr lang="zh-CN" altLang="en-US" sz="1764" b="1" dirty="0"/>
              <a:t>工业工程师、医院管理、行政总监、市场总监、工厂管理、服装企业管理、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六西格玛管理师、车间主管、经济管理师、生产运营管理师、精益管理师等</a:t>
            </a:r>
            <a:r>
              <a:rPr lang="en-US" altLang="zh-CN" sz="1764" b="1" dirty="0"/>
              <a:t>MBA</a:t>
            </a:r>
            <a:r>
              <a:rPr lang="zh-CN" altLang="en-US" sz="1764" b="1" dirty="0"/>
              <a:t>等认证。</a:t>
            </a:r>
          </a:p>
          <a:p>
            <a:pPr eaLnBrk="1" hangingPunct="1">
              <a:lnSpc>
                <a:spcPct val="80000"/>
              </a:lnSpc>
            </a:pPr>
            <a:endParaRPr lang="zh-CN" altLang="en-US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颁发双证：经理资格证</a:t>
            </a:r>
            <a:r>
              <a:rPr lang="en-US" altLang="zh-CN" sz="1764" b="1" dirty="0"/>
              <a:t>+MBA</a:t>
            </a:r>
            <a:r>
              <a:rPr lang="zh-CN" altLang="en-US" sz="1764" b="1" dirty="0"/>
              <a:t>研修证</a:t>
            </a:r>
            <a:r>
              <a:rPr lang="en-US" altLang="zh-CN" sz="1764" b="1" dirty="0"/>
              <a:t>+</a:t>
            </a:r>
            <a:r>
              <a:rPr lang="zh-CN" altLang="en-US" sz="1764" b="1" dirty="0"/>
              <a:t>全套学籍档案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收费标准  ：</a:t>
            </a:r>
            <a:r>
              <a:rPr lang="zh-CN" altLang="en-US" sz="2646" b="1" dirty="0"/>
              <a:t>仅收取</a:t>
            </a:r>
            <a:r>
              <a:rPr lang="en-US" altLang="zh-CN" sz="2646" b="1" dirty="0"/>
              <a:t>1280</a:t>
            </a:r>
            <a:r>
              <a:rPr lang="zh-CN" altLang="en-US" sz="2646" b="1" dirty="0"/>
              <a:t>元</a:t>
            </a:r>
            <a:r>
              <a:rPr lang="zh-CN" altLang="en-US" sz="1764" b="1" dirty="0"/>
              <a:t>       招生网址： </a:t>
            </a:r>
            <a:r>
              <a:rPr lang="en-US" altLang="zh-CN" b="1" dirty="0">
                <a:hlinkClick r:id="rId2"/>
              </a:rPr>
              <a:t>www.mhjy.net</a:t>
            </a:r>
            <a:endParaRPr lang="en-US" altLang="zh-CN" b="1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dirty="0"/>
              <a:t>    </a:t>
            </a:r>
            <a:r>
              <a:rPr lang="zh-CN" altLang="en-US" sz="1764" b="1" dirty="0"/>
              <a:t>报名电话：</a:t>
            </a:r>
            <a:r>
              <a:rPr lang="en-US" altLang="zh-CN" sz="1764" b="1" dirty="0"/>
              <a:t>13684609885    0451—88342620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1764" b="1" dirty="0"/>
              <a:t>        </a:t>
            </a:r>
            <a:r>
              <a:rPr lang="zh-CN" altLang="en-US" sz="1764" b="1" dirty="0"/>
              <a:t>微信公众号：</a:t>
            </a:r>
            <a:r>
              <a:rPr lang="en-US" altLang="zh-CN" sz="1764" b="1" dirty="0"/>
              <a:t>MHJY1998   </a:t>
            </a:r>
            <a:r>
              <a:rPr lang="zh-CN" altLang="en-US" sz="1764" b="1" dirty="0"/>
              <a:t>微信客服：</a:t>
            </a:r>
            <a:r>
              <a:rPr lang="en-US" altLang="zh-CN" sz="1764" b="1" dirty="0"/>
              <a:t>122285053    </a:t>
            </a:r>
            <a:r>
              <a:rPr lang="zh-CN" altLang="en-US" sz="1764" b="1" dirty="0"/>
              <a:t>咨询邮箱：</a:t>
            </a:r>
            <a:r>
              <a:rPr lang="en-US" altLang="zh-CN" sz="1764" b="1" dirty="0">
                <a:hlinkClick r:id="rId3"/>
              </a:rPr>
              <a:t>xchy007@163.com</a:t>
            </a:r>
            <a:r>
              <a:rPr lang="en-US" altLang="zh-CN" sz="1764" b="1" dirty="0"/>
              <a:t>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1764" b="1" dirty="0"/>
              <a:t>        </a:t>
            </a:r>
            <a:r>
              <a:rPr lang="zh-CN" altLang="en-US" sz="1764" b="1" dirty="0"/>
              <a:t>咨询教师</a:t>
            </a:r>
            <a:r>
              <a:rPr lang="en-US" altLang="zh-CN" sz="1764" b="1" dirty="0"/>
              <a:t>: </a:t>
            </a:r>
            <a:r>
              <a:rPr lang="zh-CN" altLang="en-US" sz="1764" b="1" dirty="0"/>
              <a:t>王海涛 郑毅 </a:t>
            </a:r>
          </a:p>
          <a:p>
            <a:pPr eaLnBrk="1" hangingPunct="1">
              <a:lnSpc>
                <a:spcPct val="80000"/>
              </a:lnSpc>
            </a:pPr>
            <a:endParaRPr lang="zh-CN" altLang="en-US" sz="1764" b="1" dirty="0"/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zh-CN" altLang="en-US" sz="1985" b="1" dirty="0"/>
              <a:t>颁证单位：中国经济管理大学</a:t>
            </a:r>
          </a:p>
          <a:p>
            <a:pPr algn="r" eaLnBrk="1" hangingPunct="1">
              <a:lnSpc>
                <a:spcPct val="80000"/>
              </a:lnSpc>
            </a:pPr>
            <a:r>
              <a:rPr lang="zh-CN" altLang="en-US" sz="1985" b="1" dirty="0"/>
              <a:t>主办单位：哈尔滨美华企业管理有限公司</a:t>
            </a:r>
            <a:endParaRPr lang="en-US" altLang="zh-CN" sz="1985" b="1" dirty="0"/>
          </a:p>
        </p:txBody>
      </p:sp>
      <p:sp>
        <p:nvSpPr>
          <p:cNvPr id="2051" name="WordArt 4">
            <a:extLst>
              <a:ext uri="{FF2B5EF4-FFF2-40B4-BE49-F238E27FC236}">
                <a16:creationId xmlns:a16="http://schemas.microsoft.com/office/drawing/2014/main" id="{3F783D7C-FAA5-4AD1-B833-9525AE179E8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flipH="1">
            <a:off x="12242409" y="5924740"/>
            <a:ext cx="238040" cy="45507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zh-CN" altLang="en-US" sz="2315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52" name="Rectangle 7">
            <a:extLst>
              <a:ext uri="{FF2B5EF4-FFF2-40B4-BE49-F238E27FC236}">
                <a16:creationId xmlns:a16="http://schemas.microsoft.com/office/drawing/2014/main" id="{341CE459-99BF-4E3C-BD11-25D6B44123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br>
              <a:rPr lang="en-US" altLang="zh-CN" sz="4410">
                <a:solidFill>
                  <a:srgbClr val="FF0000"/>
                </a:solidFill>
              </a:rPr>
            </a:br>
            <a:endParaRPr lang="en-US" altLang="zh-CN" sz="4410">
              <a:solidFill>
                <a:srgbClr val="FF0000"/>
              </a:solidFill>
            </a:endParaRPr>
          </a:p>
        </p:txBody>
      </p:sp>
      <p:sp>
        <p:nvSpPr>
          <p:cNvPr id="3080" name="WordArt 8">
            <a:extLst>
              <a:ext uri="{FF2B5EF4-FFF2-40B4-BE49-F238E27FC236}">
                <a16:creationId xmlns:a16="http://schemas.microsoft.com/office/drawing/2014/main" id="{A6F5C521-9032-47A1-912D-A7ED97CC7AF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41682" y="393792"/>
            <a:ext cx="8937022" cy="11026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全国迷你型</a:t>
            </a:r>
            <a:r>
              <a:rPr lang="en-US" altLang="zh-CN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MBA</a:t>
            </a:r>
            <a:r>
              <a:rPr lang="zh-CN" altLang="en-US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职业经理双证班</a:t>
            </a:r>
          </a:p>
        </p:txBody>
      </p:sp>
      <p:pic>
        <p:nvPicPr>
          <p:cNvPr id="2054" name="图片 2" descr="一些文字和图案&#10;&#10;描述已自动生成">
            <a:extLst>
              <a:ext uri="{FF2B5EF4-FFF2-40B4-BE49-F238E27FC236}">
                <a16:creationId xmlns:a16="http://schemas.microsoft.com/office/drawing/2014/main" id="{990DA6AD-220E-4BBE-839E-1CB7758C6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909" y="5432908"/>
            <a:ext cx="1438740" cy="143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FAF6047-5E9C-4A96-AC0F-9931771B8D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417F5666-FC50-432E-96AE-FD4EEB216B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zh-CN" sz="3087" b="1"/>
          </a:p>
          <a:p>
            <a:pPr eaLnBrk="1" hangingPunct="1"/>
            <a:endParaRPr lang="en-US" altLang="zh-CN" sz="3087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r>
              <a:rPr lang="zh-CN" altLang="en-US" sz="3969" b="1"/>
              <a:t>近千本</a:t>
            </a:r>
            <a:r>
              <a:rPr lang="en-US" altLang="zh-CN" sz="3969" b="1"/>
              <a:t>MBA</a:t>
            </a:r>
            <a:r>
              <a:rPr lang="zh-CN" altLang="en-US" sz="3969" b="1"/>
              <a:t>职业经理教程免费下载</a:t>
            </a:r>
          </a:p>
          <a:p>
            <a:pPr eaLnBrk="1" hangingPunct="1"/>
            <a:r>
              <a:rPr lang="en-US" altLang="zh-CN" sz="3969" b="1"/>
              <a:t>-----</a:t>
            </a:r>
            <a:r>
              <a:rPr lang="zh-CN" altLang="en-US" sz="3969" b="1"/>
              <a:t>请速登陆：</a:t>
            </a:r>
            <a:r>
              <a:rPr lang="en-US" altLang="zh-CN" sz="3969" b="1">
                <a:hlinkClick r:id="rId2"/>
              </a:rPr>
              <a:t>www.mhjy.net</a:t>
            </a:r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/>
          </a:p>
        </p:txBody>
      </p:sp>
      <p:pic>
        <p:nvPicPr>
          <p:cNvPr id="3076" name="Picture 6" descr="banner_cn">
            <a:extLst>
              <a:ext uri="{FF2B5EF4-FFF2-40B4-BE49-F238E27FC236}">
                <a16:creationId xmlns:a16="http://schemas.microsoft.com/office/drawing/2014/main" id="{44297621-B1AA-4775-BA05-B3DD7E03F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59" y="0"/>
            <a:ext cx="10081683" cy="306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信息披露与公司治理概述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信息披露在内部治理中的作用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监督作用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激励作用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契约沟通作用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327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信息披露与公司治理概述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信息披露在外部治理中的作用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专家式债权监督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市场评价式监督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作为股东参与治理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4271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 </a:t>
            </a:r>
            <a:r>
              <a:rPr lang="zh-CN" altLang="en-US" dirty="0"/>
              <a:t>银行监督与公司治理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银行作为债权人的约束作用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债权的现金流约束和期限约束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债务契约的限制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破产机制的作用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银行作为债权人的监督作用</a:t>
            </a:r>
            <a:endParaRPr lang="en-US" altLang="zh-CN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银行作为股东对公司治理的参与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810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 </a:t>
            </a:r>
            <a:r>
              <a:rPr lang="zh-CN" altLang="en-US" dirty="0"/>
              <a:t>信用中介机构与公司治理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主要信用中介机构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会计事务所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投资银行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律师事务所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8285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3902</TotalTime>
  <Words>635</Words>
  <Application>Microsoft Office PowerPoint</Application>
  <PresentationFormat>自定义</PresentationFormat>
  <Paragraphs>89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仿宋_GB2312</vt:lpstr>
      <vt:lpstr>黑体</vt:lpstr>
      <vt:lpstr>华文新魏</vt:lpstr>
      <vt:lpstr>楷体</vt:lpstr>
      <vt:lpstr>微软雅黑</vt:lpstr>
      <vt:lpstr>Arial</vt:lpstr>
      <vt:lpstr>Calibri</vt:lpstr>
      <vt:lpstr>Times New Roman</vt:lpstr>
      <vt:lpstr>Office 主题</vt:lpstr>
      <vt:lpstr>PowerPoint 演示文稿</vt:lpstr>
      <vt:lpstr>学习目标</vt:lpstr>
      <vt:lpstr>1. 信息披露与公司治理概述</vt:lpstr>
      <vt:lpstr> </vt:lpstr>
      <vt:lpstr>PowerPoint 演示文稿</vt:lpstr>
      <vt:lpstr>1. 信息披露与公司治理概述</vt:lpstr>
      <vt:lpstr>1. 信息披露与公司治理概述</vt:lpstr>
      <vt:lpstr>2. 银行监督与公司治理</vt:lpstr>
      <vt:lpstr>3. 信用中介机构与公司治理</vt:lpstr>
      <vt:lpstr>3. 信用中介机构与公司治理</vt:lpstr>
      <vt:lpstr>4. 政府监管与公司治理</vt:lpstr>
      <vt:lpstr>5. 舆论监督与公司治理</vt:lpstr>
      <vt:lpstr>6. 前沿研究</vt:lpstr>
      <vt:lpstr>PowerPoint 演示文稿</vt:lpstr>
    </vt:vector>
  </TitlesOfParts>
  <Company>番茄花园II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tina</dc:creator>
  <cp:lastModifiedBy>传有 徐</cp:lastModifiedBy>
  <cp:revision>1559</cp:revision>
  <dcterms:created xsi:type="dcterms:W3CDTF">2011-11-15T08:48:30Z</dcterms:created>
  <dcterms:modified xsi:type="dcterms:W3CDTF">2021-09-28T06:31:19Z</dcterms:modified>
</cp:coreProperties>
</file>