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40" r:id="rId2"/>
    <p:sldId id="339" r:id="rId3"/>
    <p:sldId id="343" r:id="rId4"/>
    <p:sldId id="257" r:id="rId5"/>
    <p:sldId id="259" r:id="rId6"/>
    <p:sldId id="344" r:id="rId7"/>
    <p:sldId id="345" r:id="rId8"/>
    <p:sldId id="346" r:id="rId9"/>
    <p:sldId id="347" r:id="rId10"/>
    <p:sldId id="348" r:id="rId11"/>
    <p:sldId id="258" r:id="rId12"/>
  </p:sldIdLst>
  <p:sldSz cx="10693400" cy="7561263"/>
  <p:notesSz cx="6858000" cy="9144000"/>
  <p:defaultTextStyle>
    <a:defPPr>
      <a:defRPr lang="zh-CN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ny Tong" initials="TT" lastIdx="6" clrIdx="0">
    <p:extLst>
      <p:ext uri="{19B8F6BF-5375-455C-9EA6-DF929625EA0E}">
        <p15:presenceInfo xmlns:p15="http://schemas.microsoft.com/office/powerpoint/2012/main" userId="S-1-5-21-1275210071-492894223-682003330-1996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4" autoAdjust="0"/>
    <p:restoredTop sz="91171" autoAdjust="0"/>
  </p:normalViewPr>
  <p:slideViewPr>
    <p:cSldViewPr>
      <p:cViewPr varScale="1">
        <p:scale>
          <a:sx n="71" d="100"/>
          <a:sy n="71" d="100"/>
        </p:scale>
        <p:origin x="1363" y="62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0C3E185-1A97-4B5F-AC25-EAB19BFEC942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A9A0807-CA0B-45A1-A7CB-643D70210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706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6A0C8F1-9DFE-4845-A5A1-EE860F92058E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8021151-9688-44F7-AC2A-2B4A30035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784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1151-9688-44F7-AC2A-2B4A30035588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0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KJ工作\人大商学院\院宣\王越华\A\人大ppt_A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3994945"/>
            <a:ext cx="9089390" cy="1143008"/>
          </a:xfrm>
        </p:spPr>
        <p:txBody>
          <a:bodyPr>
            <a:normAutofit/>
          </a:bodyPr>
          <a:lstStyle>
            <a:lvl1pPr algn="r">
              <a:defRPr sz="44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7742" y="5137953"/>
            <a:ext cx="7485380" cy="785818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7825B-F6E6-4C27-81BE-9CF643E89A6A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AB290-ECD4-49CC-A050-EDDCD944F0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8A0BC-C0CB-4E03-B595-60EC404CBEB1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226EF-A4B6-4BAF-8003-C6F7BADEB8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46B60-62EE-4AB5-9461-F0048DC7DF89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254CF-CC4D-43C3-9725-306596000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218E-7756-43D2-9B64-CB70734BF2B4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06CE4-740E-4829-9487-30529AE1FA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5F5C9-22EB-4487-85C5-A05C0414008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BCFA6-EF63-49DA-B784-D09EFE5D8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FE5A-DAEA-4DB2-8F18-1E3D3B6380E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29EA1-F2FA-40DB-8689-F697FAD3DB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2DA81-2590-4BFD-BB08-E3A1FAB6AAD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EFA7A-FF3D-4418-B92B-55775DF4C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5DCA-BA41-4B68-B92A-DC452168550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7024B-5F99-4EC2-B853-01503AA91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EC55-1E59-4657-93C4-9FCFD9C1513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69AD-22E1-4717-AC82-98B6434F0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A411-9755-4F76-960C-5DE0C2A20AE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F955E-7ED8-4EE0-AC7A-95BEF1250A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C264-279F-4731-A203-204F92EF70F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2DBF3-F388-4D32-A726-DC109325BC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E:\KJ工作\人大商学院\院宣\王越华\A\人大ppt_A-02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88950" y="163513"/>
            <a:ext cx="60007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88950" y="1636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0CE909-4172-4683-B0FA-5F1E86CA8F8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61325" y="6950075"/>
            <a:ext cx="2495550" cy="4032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F71F61-6E12-4AA2-BAA9-E7CAA829F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hf sldNum="0" hdr="0" ftr="0" dt="0"/>
  <p:txStyles>
    <p:titleStyle>
      <a:lvl1pPr algn="l" defTabSz="1042988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黑体" pitchFamily="2" charset="-122"/>
          <a:ea typeface="黑体" pitchFamily="2" charset="-122"/>
          <a:cs typeface="+mj-cs"/>
        </a:defRPr>
      </a:lvl1pPr>
      <a:lvl2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2pPr>
      <a:lvl3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3pPr>
      <a:lvl4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4pPr>
      <a:lvl5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9pPr>
    </p:titleStyle>
    <p:bodyStyle>
      <a:lvl1pPr marL="390525" indent="-390525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xchy007@163.com" TargetMode="External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234132" y="1620391"/>
            <a:ext cx="989171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r" defTabSz="1042988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第 </a:t>
            </a:r>
            <a:r>
              <a:rPr lang="en-US" altLang="zh-CN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章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经理人的激励与约束</a:t>
            </a:r>
            <a:endParaRPr lang="zh-CN" altLang="en-US" sz="27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52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 </a:t>
            </a:r>
            <a:r>
              <a:rPr lang="zh-CN" altLang="en-US" dirty="0"/>
              <a:t>经理人治理问题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两职合一问题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高管套现问题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00">
                <a:latin typeface="Times New Roman" panose="02020603050405020304" pitchFamily="18" charset="0"/>
                <a:cs typeface="Times New Roman" panose="02020603050405020304" pitchFamily="18" charset="0"/>
              </a:rPr>
              <a:t>天价薪酬问题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712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E:\KJ工作\人大商学院\院宣\王越华\A\人大ppt_A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311115" y="2556495"/>
            <a:ext cx="100727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Thank you!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3070" y="493498"/>
            <a:ext cx="6017134" cy="4968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学习目标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070" y="1332359"/>
            <a:ext cx="9944189" cy="4797552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dirty="0"/>
          </a:p>
        </p:txBody>
      </p:sp>
      <p:sp>
        <p:nvSpPr>
          <p:cNvPr id="5" name="矩形 35"/>
          <p:cNvSpPr>
            <a:spLocks noChangeArrowheads="1"/>
          </p:cNvSpPr>
          <p:nvPr/>
        </p:nvSpPr>
        <p:spPr bwMode="auto">
          <a:xfrm>
            <a:off x="810196" y="1548383"/>
            <a:ext cx="9001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了解我国经理人的提名、选聘程序、任职资格、义务和禁止行为等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明确经理人的权力义务，以及经理人代理问题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熟悉近年来我国出现的经理人治理问题，了解成因和解决措施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218"/>
          <p:cNvGrpSpPr>
            <a:grpSpLocks/>
          </p:cNvGrpSpPr>
          <p:nvPr/>
        </p:nvGrpSpPr>
        <p:grpSpPr bwMode="auto">
          <a:xfrm>
            <a:off x="564285" y="4587513"/>
            <a:ext cx="588962" cy="588962"/>
            <a:chOff x="6621796" y="3514125"/>
            <a:chExt cx="588639" cy="587975"/>
          </a:xfrm>
        </p:grpSpPr>
        <p:sp>
          <p:nvSpPr>
            <p:cNvPr id="7" name="Freeform 96"/>
            <p:cNvSpPr>
              <a:spLocks noEditPoints="1" noChangeArrowhead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97"/>
            <p:cNvSpPr/>
            <p:nvPr/>
          </p:nvSpPr>
          <p:spPr bwMode="auto">
            <a:xfrm>
              <a:off x="6915322" y="3514125"/>
              <a:ext cx="295113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8"/>
            <p:cNvSpPr/>
            <p:nvPr/>
          </p:nvSpPr>
          <p:spPr bwMode="auto">
            <a:xfrm>
              <a:off x="6621796" y="3514125"/>
              <a:ext cx="293526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0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124"/>
              <p:cNvSpPr/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3" name="矩形 219"/>
          <p:cNvSpPr>
            <a:spLocks noChangeArrowheads="1"/>
          </p:cNvSpPr>
          <p:nvPr/>
        </p:nvSpPr>
        <p:spPr bwMode="auto">
          <a:xfrm>
            <a:off x="1026220" y="5559387"/>
            <a:ext cx="63498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400" b="1" dirty="0"/>
              <a:t>家族企业如何实现代际传承中的治理转型</a:t>
            </a:r>
            <a:endParaRPr lang="en-US" altLang="zh-CN" sz="2400" b="1" dirty="0"/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1572397" y="4563996"/>
            <a:ext cx="2169644" cy="6093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引导案例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94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经理人选聘及职权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经理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</a:rPr>
              <a:t>是受托于股东对公司资产的保值增值负责，在日常运作中独立行使决策管理权和业务处置权的经营管理者。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经理的选聘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参照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上市公司治理准则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第五十一条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第五十四条。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经理的任职资格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参照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公司法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第一百四十六条。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706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5E70E3-1666-4AEA-B042-A7F7214705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5859" y="1260210"/>
            <a:ext cx="10081683" cy="630105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1764" dirty="0"/>
              <a:t> 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学习方式：</a:t>
            </a:r>
            <a:r>
              <a:rPr lang="zh-CN" altLang="en-US" b="1" dirty="0">
                <a:ea typeface="黑体" panose="02010609060101010101" pitchFamily="49" charset="-122"/>
              </a:rPr>
              <a:t>全国招生  函授学习  权威双证  国际互认</a:t>
            </a: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认证项目：注册</a:t>
            </a:r>
            <a:r>
              <a:rPr lang="en-US" altLang="zh-CN" sz="1764" b="1" dirty="0"/>
              <a:t> </a:t>
            </a:r>
            <a:r>
              <a:rPr lang="zh-CN" altLang="en-US" sz="1764" b="1" dirty="0"/>
              <a:t>职业经理、人力资源总监、品质经理、生产经理、营销策划师、物流经理、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项目经理、企业管理咨询师、企业总经理、营销经理、财务总监、酒店经理、企业培训师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采购经理、</a:t>
            </a:r>
            <a:r>
              <a:rPr lang="en-US" altLang="zh-CN" sz="1764" b="1" dirty="0"/>
              <a:t>IE</a:t>
            </a:r>
            <a:r>
              <a:rPr lang="zh-CN" altLang="en-US" sz="1764" b="1" dirty="0"/>
              <a:t>工业工程师、医院管理、行政总监、市场总监、工厂管理、服装企业管理、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六西格玛管理师、车间主管、经济管理师、生产运营管理师、精益管理师等</a:t>
            </a:r>
            <a:r>
              <a:rPr lang="en-US" altLang="zh-CN" sz="1764" b="1" dirty="0"/>
              <a:t>MBA</a:t>
            </a:r>
            <a:r>
              <a:rPr lang="zh-CN" altLang="en-US" sz="1764" b="1" dirty="0"/>
              <a:t>等认证。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颁发双证：经理资格证</a:t>
            </a:r>
            <a:r>
              <a:rPr lang="en-US" altLang="zh-CN" sz="1764" b="1" dirty="0"/>
              <a:t>+MBA</a:t>
            </a:r>
            <a:r>
              <a:rPr lang="zh-CN" altLang="en-US" sz="1764" b="1" dirty="0"/>
              <a:t>研修证</a:t>
            </a:r>
            <a:r>
              <a:rPr lang="en-US" altLang="zh-CN" sz="1764" b="1" dirty="0"/>
              <a:t>+</a:t>
            </a:r>
            <a:r>
              <a:rPr lang="zh-CN" altLang="en-US" sz="1764" b="1" dirty="0"/>
              <a:t>全套学籍档案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收费标准  ：</a:t>
            </a:r>
            <a:r>
              <a:rPr lang="zh-CN" altLang="en-US" sz="2646" b="1" dirty="0"/>
              <a:t>仅收取</a:t>
            </a:r>
            <a:r>
              <a:rPr lang="en-US" altLang="zh-CN" sz="2646" b="1" dirty="0"/>
              <a:t>1280</a:t>
            </a:r>
            <a:r>
              <a:rPr lang="zh-CN" altLang="en-US" sz="2646" b="1" dirty="0"/>
              <a:t>元</a:t>
            </a:r>
            <a:r>
              <a:rPr lang="zh-CN" altLang="en-US" sz="1764" b="1" dirty="0"/>
              <a:t>       招生网址： </a:t>
            </a:r>
            <a:r>
              <a:rPr lang="en-US" altLang="zh-CN" b="1" dirty="0">
                <a:hlinkClick r:id="rId2"/>
              </a:rPr>
              <a:t>www.mhjy.net</a:t>
            </a:r>
            <a:endParaRPr lang="en-US" altLang="zh-CN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/>
              <a:t>    </a:t>
            </a:r>
            <a:r>
              <a:rPr lang="zh-CN" altLang="en-US" sz="1764" b="1" dirty="0"/>
              <a:t>报名电话：</a:t>
            </a:r>
            <a:r>
              <a:rPr lang="en-US" altLang="zh-CN" sz="1764" b="1" dirty="0"/>
              <a:t>13684609885    0451—88342620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微信公众号：</a:t>
            </a:r>
            <a:r>
              <a:rPr lang="en-US" altLang="zh-CN" sz="1764" b="1" dirty="0"/>
              <a:t>MHJY1998   </a:t>
            </a:r>
            <a:r>
              <a:rPr lang="zh-CN" altLang="en-US" sz="1764" b="1" dirty="0"/>
              <a:t>微信客服：</a:t>
            </a:r>
            <a:r>
              <a:rPr lang="en-US" altLang="zh-CN" sz="1764" b="1" dirty="0"/>
              <a:t>122285053    </a:t>
            </a:r>
            <a:r>
              <a:rPr lang="zh-CN" altLang="en-US" sz="1764" b="1" dirty="0"/>
              <a:t>咨询邮箱：</a:t>
            </a:r>
            <a:r>
              <a:rPr lang="en-US" altLang="zh-CN" sz="1764" b="1" dirty="0">
                <a:hlinkClick r:id="rId3"/>
              </a:rPr>
              <a:t>xchy007@163.com</a:t>
            </a:r>
            <a:r>
              <a:rPr lang="en-US" altLang="zh-CN" sz="1764" b="1" dirty="0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咨询教师</a:t>
            </a:r>
            <a:r>
              <a:rPr lang="en-US" altLang="zh-CN" sz="1764" b="1" dirty="0"/>
              <a:t>: </a:t>
            </a:r>
            <a:r>
              <a:rPr lang="zh-CN" altLang="en-US" sz="1764" b="1" dirty="0"/>
              <a:t>王海涛 郑毅 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zh-CN" altLang="en-US" sz="1985" b="1" dirty="0"/>
              <a:t>颁证单位：中国经济管理大学</a:t>
            </a:r>
          </a:p>
          <a:p>
            <a:pPr algn="r" eaLnBrk="1" hangingPunct="1">
              <a:lnSpc>
                <a:spcPct val="80000"/>
              </a:lnSpc>
            </a:pPr>
            <a:r>
              <a:rPr lang="zh-CN" altLang="en-US" sz="1985" b="1" dirty="0"/>
              <a:t>主办单位：哈尔滨美华企业管理有限公司</a:t>
            </a:r>
            <a:endParaRPr lang="en-US" altLang="zh-CN" sz="1985" b="1" dirty="0"/>
          </a:p>
        </p:txBody>
      </p:sp>
      <p:sp>
        <p:nvSpPr>
          <p:cNvPr id="2051" name="WordArt 4">
            <a:extLst>
              <a:ext uri="{FF2B5EF4-FFF2-40B4-BE49-F238E27FC236}">
                <a16:creationId xmlns:a16="http://schemas.microsoft.com/office/drawing/2014/main" id="{3F783D7C-FAA5-4AD1-B833-9525AE179E8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flipH="1">
            <a:off x="12242409" y="5924740"/>
            <a:ext cx="238040" cy="45507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2315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Rectangle 7">
            <a:extLst>
              <a:ext uri="{FF2B5EF4-FFF2-40B4-BE49-F238E27FC236}">
                <a16:creationId xmlns:a16="http://schemas.microsoft.com/office/drawing/2014/main" id="{341CE459-99BF-4E3C-BD11-25D6B44123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en-US" altLang="zh-CN" sz="4410">
                <a:solidFill>
                  <a:srgbClr val="FF0000"/>
                </a:solidFill>
              </a:rPr>
            </a:br>
            <a:endParaRPr lang="en-US" altLang="zh-CN" sz="4410">
              <a:solidFill>
                <a:srgbClr val="FF0000"/>
              </a:solidFill>
            </a:endParaRPr>
          </a:p>
        </p:txBody>
      </p:sp>
      <p:sp>
        <p:nvSpPr>
          <p:cNvPr id="3080" name="WordArt 8">
            <a:extLst>
              <a:ext uri="{FF2B5EF4-FFF2-40B4-BE49-F238E27FC236}">
                <a16:creationId xmlns:a16="http://schemas.microsoft.com/office/drawing/2014/main" id="{A6F5C521-9032-47A1-912D-A7ED97CC7AF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41682" y="393792"/>
            <a:ext cx="8937022" cy="1102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全国迷你型</a:t>
            </a:r>
            <a:r>
              <a:rPr lang="en-US" altLang="zh-CN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MBA</a:t>
            </a: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职业经理双证班</a:t>
            </a:r>
          </a:p>
        </p:txBody>
      </p:sp>
      <p:pic>
        <p:nvPicPr>
          <p:cNvPr id="2054" name="图片 2" descr="一些文字和图案&#10;&#10;描述已自动生成">
            <a:extLst>
              <a:ext uri="{FF2B5EF4-FFF2-40B4-BE49-F238E27FC236}">
                <a16:creationId xmlns:a16="http://schemas.microsoft.com/office/drawing/2014/main" id="{990DA6AD-220E-4BBE-839E-1CB7758C6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09" y="5432908"/>
            <a:ext cx="1438740" cy="14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FAF6047-5E9C-4A96-AC0F-9931771B8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17F5666-FC50-432E-96AE-FD4EEB216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r>
              <a:rPr lang="zh-CN" altLang="en-US" sz="3969" b="1"/>
              <a:t>近千本</a:t>
            </a:r>
            <a:r>
              <a:rPr lang="en-US" altLang="zh-CN" sz="3969" b="1"/>
              <a:t>MBA</a:t>
            </a:r>
            <a:r>
              <a:rPr lang="zh-CN" altLang="en-US" sz="3969" b="1"/>
              <a:t>职业经理教程免费下载</a:t>
            </a:r>
          </a:p>
          <a:p>
            <a:pPr eaLnBrk="1" hangingPunct="1"/>
            <a:r>
              <a:rPr lang="en-US" altLang="zh-CN" sz="3969" b="1"/>
              <a:t>-----</a:t>
            </a:r>
            <a:r>
              <a:rPr lang="zh-CN" altLang="en-US" sz="3969" b="1"/>
              <a:t>请速登陆：</a:t>
            </a:r>
            <a:r>
              <a:rPr lang="en-US" altLang="zh-CN" sz="3969" b="1">
                <a:hlinkClick r:id="rId2"/>
              </a:rPr>
              <a:t>www.mhjy.net</a:t>
            </a:r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/>
          </a:p>
        </p:txBody>
      </p:sp>
      <p:pic>
        <p:nvPicPr>
          <p:cNvPr id="3076" name="Picture 6" descr="banner_cn">
            <a:extLst>
              <a:ext uri="{FF2B5EF4-FFF2-40B4-BE49-F238E27FC236}">
                <a16:creationId xmlns:a16="http://schemas.microsoft.com/office/drawing/2014/main" id="{44297621-B1AA-4775-BA05-B3DD7E03F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9" y="0"/>
            <a:ext cx="10081683" cy="306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经理人选聘及职权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经理的职权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参照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公司法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第四十九条和第一百一十三条。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经理的义务和禁止行为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参照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公司法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第一百四十七条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第一百五十条。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102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en-US" dirty="0"/>
              <a:t>经理人的权利及代理问题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经理人的权利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经营权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收益权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</a:rPr>
              <a:t>经理激励约束制度是指实现经理与股东目标一致的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激励相容</a:t>
            </a: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</a:rPr>
              <a:t>（</a:t>
            </a:r>
            <a:r>
              <a:rPr lang="en-CA" altLang="zh-CN" sz="2400" dirty="0"/>
              <a:t> </a:t>
            </a:r>
            <a:r>
              <a:rPr lang="en-CA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Incentive compatibility </a:t>
            </a: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</a:rPr>
              <a:t>）策略的总和。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</a:endParaRPr>
          </a:p>
          <a:p>
            <a:pPr lvl="1" eaLnBrk="1" hangingPunct="1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</a:rPr>
              <a:t>主要由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薪酬、控制权、声誉和外部环境</a:t>
            </a: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</a:rPr>
              <a:t>四类因素构成。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</a:endParaRPr>
          </a:p>
          <a:p>
            <a:pPr lvl="1" eaLnBrk="1" hangingPunct="1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</a:rPr>
              <a:t>约束和监督存在一定区别，约束起到的是激励相容的功能；也有学者认为监督是约束的一部分。</a:t>
            </a:r>
            <a:br>
              <a:rPr lang="zh-CN" altLang="en-US" sz="2000" dirty="0"/>
            </a:br>
            <a:endParaRPr lang="en-US" altLang="zh-CN" sz="2000" b="1" dirty="0"/>
          </a:p>
          <a:p>
            <a:pPr>
              <a:spcAft>
                <a:spcPts val="600"/>
              </a:spcAft>
            </a:pP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490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en-US" dirty="0"/>
              <a:t>经理人的权利及代理问题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经理人激励机制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58102" y="4069704"/>
            <a:ext cx="503237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dirty="0"/>
              <a:t>高</a:t>
            </a:r>
          </a:p>
          <a:p>
            <a:pPr algn="ctr"/>
            <a:r>
              <a:rPr lang="zh-CN" altLang="en-US" dirty="0"/>
              <a:t>管</a:t>
            </a:r>
          </a:p>
          <a:p>
            <a:pPr algn="ctr"/>
            <a:r>
              <a:rPr lang="zh-CN" altLang="en-US" dirty="0"/>
              <a:t>激</a:t>
            </a:r>
          </a:p>
          <a:p>
            <a:pPr algn="ctr"/>
            <a:r>
              <a:rPr lang="zh-CN" altLang="en-US" dirty="0"/>
              <a:t>励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93139" y="3202929"/>
            <a:ext cx="15113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/>
              <a:t>薪酬激励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793139" y="6082654"/>
            <a:ext cx="15113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/>
              <a:t>非薪酬激励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882289" y="4428479"/>
            <a:ext cx="1511300" cy="358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600" dirty="0"/>
              <a:t>附加福利及津贴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883877" y="3782367"/>
            <a:ext cx="1511300" cy="358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000" dirty="0"/>
              <a:t>长期激励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882289" y="2556817"/>
            <a:ext cx="1511300" cy="358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000" dirty="0"/>
              <a:t>短期激励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882289" y="1982142"/>
            <a:ext cx="1511300" cy="358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000" dirty="0"/>
              <a:t>基本工资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7770077" y="3709342"/>
            <a:ext cx="15113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600"/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7770077" y="3133079"/>
            <a:ext cx="15113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600"/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7771664" y="2555229"/>
            <a:ext cx="15113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600"/>
          </a:p>
        </p:txBody>
      </p: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7770077" y="1980554"/>
            <a:ext cx="15113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60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7770077" y="4284017"/>
            <a:ext cx="15113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600"/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7987564" y="1980554"/>
            <a:ext cx="1098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股票期权</a:t>
            </a: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7987564" y="2556817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虚拟股票</a:t>
            </a: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7843102" y="3133079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股票增值权</a:t>
            </a: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7914539" y="3709342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业绩股票</a:t>
            </a:r>
          </a:p>
        </p:txBody>
      </p:sp>
      <p:sp>
        <p:nvSpPr>
          <p:cNvPr id="20" name="Text Box 28"/>
          <p:cNvSpPr txBox="1">
            <a:spLocks noChangeArrowheads="1"/>
          </p:cNvSpPr>
          <p:nvPr/>
        </p:nvSpPr>
        <p:spPr bwMode="auto">
          <a:xfrm>
            <a:off x="7914539" y="4284017"/>
            <a:ext cx="1327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限制性股票</a:t>
            </a: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5753952" y="4277667"/>
            <a:ext cx="15113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000" dirty="0"/>
              <a:t>长期现金计划</a:t>
            </a: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5753952" y="3131492"/>
            <a:ext cx="15113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000" dirty="0"/>
              <a:t>股权激励</a:t>
            </a:r>
          </a:p>
        </p:txBody>
      </p:sp>
      <p:sp>
        <p:nvSpPr>
          <p:cNvPr id="23" name="Rectangle 32"/>
          <p:cNvSpPr>
            <a:spLocks noChangeArrowheads="1"/>
          </p:cNvSpPr>
          <p:nvPr/>
        </p:nvSpPr>
        <p:spPr bwMode="auto">
          <a:xfrm>
            <a:off x="5753952" y="2556817"/>
            <a:ext cx="1511300" cy="358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000" dirty="0"/>
              <a:t>年度奖金</a:t>
            </a:r>
          </a:p>
        </p:txBody>
      </p:sp>
      <p:sp>
        <p:nvSpPr>
          <p:cNvPr id="24" name="Line 33"/>
          <p:cNvSpPr>
            <a:spLocks noChangeShapeType="1"/>
          </p:cNvSpPr>
          <p:nvPr/>
        </p:nvSpPr>
        <p:spPr bwMode="auto">
          <a:xfrm>
            <a:off x="3666389" y="2123429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34"/>
          <p:cNvSpPr>
            <a:spLocks noChangeShapeType="1"/>
          </p:cNvSpPr>
          <p:nvPr/>
        </p:nvSpPr>
        <p:spPr bwMode="auto">
          <a:xfrm>
            <a:off x="1577239" y="3420417"/>
            <a:ext cx="0" cy="2808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35"/>
          <p:cNvSpPr>
            <a:spLocks noChangeShapeType="1"/>
          </p:cNvSpPr>
          <p:nvPr/>
        </p:nvSpPr>
        <p:spPr bwMode="auto">
          <a:xfrm>
            <a:off x="5609489" y="3420417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36"/>
          <p:cNvSpPr>
            <a:spLocks noChangeShapeType="1"/>
          </p:cNvSpPr>
          <p:nvPr/>
        </p:nvSpPr>
        <p:spPr bwMode="auto">
          <a:xfrm>
            <a:off x="7482739" y="2196454"/>
            <a:ext cx="0" cy="2303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37"/>
          <p:cNvSpPr>
            <a:spLocks noChangeShapeType="1"/>
          </p:cNvSpPr>
          <p:nvPr/>
        </p:nvSpPr>
        <p:spPr bwMode="auto">
          <a:xfrm>
            <a:off x="1577239" y="3420417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38"/>
          <p:cNvSpPr>
            <a:spLocks noChangeShapeType="1"/>
          </p:cNvSpPr>
          <p:nvPr/>
        </p:nvSpPr>
        <p:spPr bwMode="auto">
          <a:xfrm>
            <a:off x="1577239" y="6227117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39"/>
          <p:cNvSpPr>
            <a:spLocks noChangeShapeType="1"/>
          </p:cNvSpPr>
          <p:nvPr/>
        </p:nvSpPr>
        <p:spPr bwMode="auto">
          <a:xfrm>
            <a:off x="1361339" y="4644379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40"/>
          <p:cNvSpPr>
            <a:spLocks noChangeShapeType="1"/>
          </p:cNvSpPr>
          <p:nvPr/>
        </p:nvSpPr>
        <p:spPr bwMode="auto">
          <a:xfrm>
            <a:off x="3666389" y="2123429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41"/>
          <p:cNvSpPr>
            <a:spLocks noChangeShapeType="1"/>
          </p:cNvSpPr>
          <p:nvPr/>
        </p:nvSpPr>
        <p:spPr bwMode="auto">
          <a:xfrm>
            <a:off x="3666389" y="2699692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42"/>
          <p:cNvSpPr>
            <a:spLocks noChangeShapeType="1"/>
          </p:cNvSpPr>
          <p:nvPr/>
        </p:nvSpPr>
        <p:spPr bwMode="auto">
          <a:xfrm>
            <a:off x="3666389" y="3925242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43"/>
          <p:cNvSpPr>
            <a:spLocks noChangeShapeType="1"/>
          </p:cNvSpPr>
          <p:nvPr/>
        </p:nvSpPr>
        <p:spPr bwMode="auto">
          <a:xfrm>
            <a:off x="5393589" y="2699692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44"/>
          <p:cNvSpPr>
            <a:spLocks noChangeShapeType="1"/>
          </p:cNvSpPr>
          <p:nvPr/>
        </p:nvSpPr>
        <p:spPr bwMode="auto">
          <a:xfrm>
            <a:off x="3666389" y="4644379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45"/>
          <p:cNvSpPr>
            <a:spLocks noChangeShapeType="1"/>
          </p:cNvSpPr>
          <p:nvPr/>
        </p:nvSpPr>
        <p:spPr bwMode="auto">
          <a:xfrm>
            <a:off x="5609489" y="3420417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Line 46"/>
          <p:cNvSpPr>
            <a:spLocks noChangeShapeType="1"/>
          </p:cNvSpPr>
          <p:nvPr/>
        </p:nvSpPr>
        <p:spPr bwMode="auto">
          <a:xfrm>
            <a:off x="5609489" y="4499917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Line 47"/>
          <p:cNvSpPr>
            <a:spLocks noChangeShapeType="1"/>
          </p:cNvSpPr>
          <p:nvPr/>
        </p:nvSpPr>
        <p:spPr bwMode="auto">
          <a:xfrm>
            <a:off x="7482739" y="2196454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Line 48"/>
          <p:cNvSpPr>
            <a:spLocks noChangeShapeType="1"/>
          </p:cNvSpPr>
          <p:nvPr/>
        </p:nvSpPr>
        <p:spPr bwMode="auto">
          <a:xfrm>
            <a:off x="7482739" y="2699692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Line 49"/>
          <p:cNvSpPr>
            <a:spLocks noChangeShapeType="1"/>
          </p:cNvSpPr>
          <p:nvPr/>
        </p:nvSpPr>
        <p:spPr bwMode="auto">
          <a:xfrm>
            <a:off x="7266839" y="3348979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Line 50"/>
          <p:cNvSpPr>
            <a:spLocks noChangeShapeType="1"/>
          </p:cNvSpPr>
          <p:nvPr/>
        </p:nvSpPr>
        <p:spPr bwMode="auto">
          <a:xfrm>
            <a:off x="7482739" y="3923654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Line 51"/>
          <p:cNvSpPr>
            <a:spLocks noChangeShapeType="1"/>
          </p:cNvSpPr>
          <p:nvPr/>
        </p:nvSpPr>
        <p:spPr bwMode="auto">
          <a:xfrm>
            <a:off x="7482739" y="4499917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Rectangle 52"/>
          <p:cNvSpPr>
            <a:spLocks noChangeArrowheads="1"/>
          </p:cNvSpPr>
          <p:nvPr/>
        </p:nvSpPr>
        <p:spPr bwMode="auto">
          <a:xfrm>
            <a:off x="3882289" y="6804967"/>
            <a:ext cx="15113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3882289" y="6155679"/>
            <a:ext cx="15113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45" name="Rectangle 54"/>
          <p:cNvSpPr>
            <a:spLocks noChangeArrowheads="1"/>
          </p:cNvSpPr>
          <p:nvPr/>
        </p:nvSpPr>
        <p:spPr bwMode="auto">
          <a:xfrm>
            <a:off x="3882289" y="5507979"/>
            <a:ext cx="15113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46" name="Text Box 55"/>
          <p:cNvSpPr txBox="1">
            <a:spLocks noChangeArrowheads="1"/>
          </p:cNvSpPr>
          <p:nvPr/>
        </p:nvSpPr>
        <p:spPr bwMode="auto">
          <a:xfrm>
            <a:off x="4006114" y="5514329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/>
              <a:t>控制权扩张</a:t>
            </a:r>
          </a:p>
        </p:txBody>
      </p:sp>
      <p:sp>
        <p:nvSpPr>
          <p:cNvPr id="47" name="Text Box 56"/>
          <p:cNvSpPr txBox="1">
            <a:spLocks noChangeArrowheads="1"/>
          </p:cNvSpPr>
          <p:nvPr/>
        </p:nvSpPr>
        <p:spPr bwMode="auto">
          <a:xfrm>
            <a:off x="3882289" y="6155679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/>
              <a:t>声誉提升</a:t>
            </a:r>
          </a:p>
        </p:txBody>
      </p:sp>
      <p:sp>
        <p:nvSpPr>
          <p:cNvPr id="48" name="Text Box 57"/>
          <p:cNvSpPr txBox="1">
            <a:spLocks noChangeArrowheads="1"/>
          </p:cNvSpPr>
          <p:nvPr/>
        </p:nvSpPr>
        <p:spPr bwMode="auto">
          <a:xfrm>
            <a:off x="3953727" y="6804967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/>
              <a:t>成就感提升</a:t>
            </a: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>
            <a:off x="3666389" y="5652442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Line 59"/>
          <p:cNvSpPr>
            <a:spLocks noChangeShapeType="1"/>
          </p:cNvSpPr>
          <p:nvPr/>
        </p:nvSpPr>
        <p:spPr bwMode="auto">
          <a:xfrm>
            <a:off x="3306027" y="6300142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60"/>
          <p:cNvSpPr>
            <a:spLocks noChangeShapeType="1"/>
          </p:cNvSpPr>
          <p:nvPr/>
        </p:nvSpPr>
        <p:spPr bwMode="auto">
          <a:xfrm>
            <a:off x="3666389" y="5652442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>
            <a:off x="3666389" y="7020867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62"/>
          <p:cNvSpPr>
            <a:spLocks noChangeShapeType="1"/>
          </p:cNvSpPr>
          <p:nvPr/>
        </p:nvSpPr>
        <p:spPr bwMode="auto">
          <a:xfrm>
            <a:off x="5393589" y="3925242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63"/>
          <p:cNvSpPr>
            <a:spLocks noChangeShapeType="1"/>
          </p:cNvSpPr>
          <p:nvPr/>
        </p:nvSpPr>
        <p:spPr bwMode="auto">
          <a:xfrm>
            <a:off x="3306027" y="3348979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83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en-US" dirty="0"/>
              <a:t>经理人的权利及代理问题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经理人约束机制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市场约束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法律法规约束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个人道德约束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媒体监督约束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536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3894</TotalTime>
  <Words>566</Words>
  <Application>Microsoft Office PowerPoint</Application>
  <PresentationFormat>自定义</PresentationFormat>
  <Paragraphs>88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黑体</vt:lpstr>
      <vt:lpstr>华文新魏</vt:lpstr>
      <vt:lpstr>楷体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学习目标</vt:lpstr>
      <vt:lpstr>1. 经理人选聘及职权</vt:lpstr>
      <vt:lpstr> </vt:lpstr>
      <vt:lpstr>PowerPoint 演示文稿</vt:lpstr>
      <vt:lpstr>1. 经理人选聘及职权</vt:lpstr>
      <vt:lpstr>2. 经理人的权利及代理问题</vt:lpstr>
      <vt:lpstr>2. 经理人的权利及代理问题</vt:lpstr>
      <vt:lpstr>2. 经理人的权利及代理问题</vt:lpstr>
      <vt:lpstr>3. 经理人治理问题</vt:lpstr>
      <vt:lpstr>PowerPoint 演示文稿</vt:lpstr>
    </vt:vector>
  </TitlesOfParts>
  <Company>番茄花园II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tina</dc:creator>
  <cp:lastModifiedBy>传有 徐</cp:lastModifiedBy>
  <cp:revision>1553</cp:revision>
  <dcterms:created xsi:type="dcterms:W3CDTF">2011-11-15T08:48:30Z</dcterms:created>
  <dcterms:modified xsi:type="dcterms:W3CDTF">2021-09-28T06:31:11Z</dcterms:modified>
</cp:coreProperties>
</file>