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93455" r:id="rId4"/>
  </p:sldMasterIdLst>
  <p:notesMasterIdLst>
    <p:notesMasterId r:id="rId41"/>
  </p:notesMasterIdLst>
  <p:sldIdLst>
    <p:sldId id="256" r:id="rId5"/>
    <p:sldId id="313" r:id="rId6"/>
    <p:sldId id="261" r:id="rId7"/>
    <p:sldId id="257" r:id="rId8"/>
    <p:sldId id="277" r:id="rId9"/>
    <p:sldId id="258" r:id="rId10"/>
    <p:sldId id="314" r:id="rId11"/>
    <p:sldId id="315" r:id="rId12"/>
    <p:sldId id="316" r:id="rId13"/>
    <p:sldId id="317" r:id="rId14"/>
    <p:sldId id="318" r:id="rId15"/>
    <p:sldId id="319" r:id="rId16"/>
    <p:sldId id="320" r:id="rId17"/>
    <p:sldId id="321" r:id="rId18"/>
    <p:sldId id="322" r:id="rId19"/>
    <p:sldId id="323" r:id="rId20"/>
    <p:sldId id="324" r:id="rId21"/>
    <p:sldId id="325" r:id="rId22"/>
    <p:sldId id="326" r:id="rId23"/>
    <p:sldId id="327" r:id="rId24"/>
    <p:sldId id="328" r:id="rId25"/>
    <p:sldId id="329" r:id="rId26"/>
    <p:sldId id="330" r:id="rId27"/>
    <p:sldId id="331" r:id="rId28"/>
    <p:sldId id="332" r:id="rId29"/>
    <p:sldId id="333" r:id="rId30"/>
    <p:sldId id="334" r:id="rId31"/>
    <p:sldId id="335" r:id="rId32"/>
    <p:sldId id="336" r:id="rId33"/>
    <p:sldId id="337" r:id="rId34"/>
    <p:sldId id="338" r:id="rId35"/>
    <p:sldId id="339" r:id="rId36"/>
    <p:sldId id="341" r:id="rId37"/>
    <p:sldId id="340" r:id="rId38"/>
    <p:sldId id="311" r:id="rId39"/>
    <p:sldId id="273" r:id="rId40"/>
  </p:sldIdLst>
  <p:sldSz cx="9144000" cy="5143500" type="screen16x9"/>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04040"/>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2589" autoAdjust="0"/>
    <p:restoredTop sz="94660"/>
  </p:normalViewPr>
  <p:slideViewPr>
    <p:cSldViewPr snapToGrid="0" snapToObjects="1">
      <p:cViewPr varScale="1">
        <p:scale>
          <a:sx n="108" d="100"/>
          <a:sy n="108" d="100"/>
        </p:scale>
        <p:origin x="413" y="72"/>
      </p:cViewPr>
      <p:guideLst>
        <p:guide orient="horz" pos="1620"/>
        <p:guide pos="2880"/>
      </p:guideLst>
    </p:cSldViewPr>
  </p:slideViewPr>
  <p:notesTextViewPr>
    <p:cViewPr>
      <p:scale>
        <a:sx n="100" d="100"/>
        <a:sy n="100" d="100"/>
      </p:scale>
      <p:origin x="0" y="0"/>
    </p:cViewPr>
  </p:notesTextViewPr>
  <p:sorterViewPr>
    <p:cViewPr>
      <p:scale>
        <a:sx n="149" d="100"/>
        <a:sy n="149"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presProps" Target="presProp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viewProps" Target="viewProps.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20" Type="http://schemas.openxmlformats.org/officeDocument/2006/relationships/slide" Target="slides/slide16.xml"/><Relationship Id="rId41"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07BC42A-7DCC-416B-AFE9-DF87FBA47844}" type="datetimeFigureOut">
              <a:rPr lang="zh-CN" altLang="en-US" smtClean="0"/>
              <a:t>2021/8/30</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1E4C1910-5E7A-437E-A010-23BA09FA5CCB}" type="slidenum">
              <a:rPr lang="zh-CN" altLang="en-US" smtClean="0"/>
              <a:t>‹#›</a:t>
            </a:fld>
            <a:endParaRPr lang="zh-CN" altLang="en-US"/>
          </a:p>
        </p:txBody>
      </p:sp>
    </p:spTree>
    <p:extLst>
      <p:ext uri="{BB962C8B-B14F-4D97-AF65-F5344CB8AC3E}">
        <p14:creationId xmlns:p14="http://schemas.microsoft.com/office/powerpoint/2010/main" val="37104671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Pr>
        <a:blipFill rotWithShape="1">
          <a:blip r:embed="rId2"/>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72835148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Slide">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1003351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Rectangle 4">
            <a:extLst>
              <a:ext uri="{FF2B5EF4-FFF2-40B4-BE49-F238E27FC236}">
                <a16:creationId xmlns:a16="http://schemas.microsoft.com/office/drawing/2014/main" id="{8F632F84-A0B9-4179-AC0D-72253BA2C833}"/>
              </a:ext>
            </a:extLst>
          </p:cNvPr>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a:extLst>
              <a:ext uri="{FF2B5EF4-FFF2-40B4-BE49-F238E27FC236}">
                <a16:creationId xmlns:a16="http://schemas.microsoft.com/office/drawing/2014/main" id="{48570231-309C-4897-A9FC-A71EE7198FA8}"/>
              </a:ext>
            </a:extLst>
          </p:cNvPr>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a:extLst>
              <a:ext uri="{FF2B5EF4-FFF2-40B4-BE49-F238E27FC236}">
                <a16:creationId xmlns:a16="http://schemas.microsoft.com/office/drawing/2014/main" id="{23E31061-4E6C-4F20-AA39-B13AF12CEDA6}"/>
              </a:ext>
            </a:extLst>
          </p:cNvPr>
          <p:cNvSpPr>
            <a:spLocks noGrp="1" noChangeArrowheads="1"/>
          </p:cNvSpPr>
          <p:nvPr>
            <p:ph type="sldNum" sz="quarter" idx="12"/>
          </p:nvPr>
        </p:nvSpPr>
        <p:spPr>
          <a:ln/>
        </p:spPr>
        <p:txBody>
          <a:bodyPr/>
          <a:lstStyle>
            <a:lvl1pPr>
              <a:defRPr/>
            </a:lvl1pPr>
          </a:lstStyle>
          <a:p>
            <a:fld id="{C21A1549-7C31-4E0C-8B0B-BD628E056C1B}" type="slidenum">
              <a:rPr lang="en-US" altLang="zh-CN"/>
              <a:pPr/>
              <a:t>‹#›</a:t>
            </a:fld>
            <a:endParaRPr lang="en-US" altLang="zh-CN"/>
          </a:p>
        </p:txBody>
      </p:sp>
    </p:spTree>
    <p:extLst>
      <p:ext uri="{BB962C8B-B14F-4D97-AF65-F5344CB8AC3E}">
        <p14:creationId xmlns:p14="http://schemas.microsoft.com/office/powerpoint/2010/main" val="7886543"/>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693843513"/>
      </p:ext>
    </p:extLst>
  </p:cSld>
  <p:clrMap bg1="lt1" tx1="dk1" bg2="lt2" tx2="dk2" accent1="accent1" accent2="accent2" accent3="accent3" accent4="accent4" accent5="accent5" accent6="accent6" hlink="hlink" folHlink="folHlink"/>
  <p:sldLayoutIdLst>
    <p:sldLayoutId id="2147493456" r:id="rId1"/>
    <p:sldLayoutId id="2147493457" r:id="rId2"/>
    <p:sldLayoutId id="2147493458" r:id="rId3"/>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hyperlink" Target="mailto:xchy007@163.com" TargetMode="External"/><Relationship Id="rId2" Type="http://schemas.openxmlformats.org/officeDocument/2006/relationships/hyperlink" Target="http://www.mhjy.net/" TargetMode="External"/><Relationship Id="rId1" Type="http://schemas.openxmlformats.org/officeDocument/2006/relationships/slideLayout" Target="../slideLayouts/slideLayout3.xml"/><Relationship Id="rId4" Type="http://schemas.openxmlformats.org/officeDocument/2006/relationships/image" Target="../media/image2.jpe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322738" y="949919"/>
            <a:ext cx="6776234" cy="1505027"/>
          </a:xfrm>
          <a:prstGeom prst="rect">
            <a:avLst/>
          </a:prstGeom>
          <a:noFill/>
          <a:effectLst>
            <a:outerShdw blurRad="50800" dist="38100" dir="2700000" algn="tl" rotWithShape="0">
              <a:prstClr val="black">
                <a:alpha val="40000"/>
              </a:prstClr>
            </a:outerShdw>
          </a:effectLst>
        </p:spPr>
        <p:txBody>
          <a:bodyPr wrap="square" rtlCol="0">
            <a:spAutoFit/>
          </a:bodyPr>
          <a:lstStyle/>
          <a:p>
            <a:pPr algn="ctr">
              <a:lnSpc>
                <a:spcPct val="90000"/>
              </a:lnSpc>
            </a:pPr>
            <a:r>
              <a:rPr kumimoji="1" lang="zh-CN" altLang="en-US" sz="5400" b="1" dirty="0">
                <a:solidFill>
                  <a:schemeClr val="tx2"/>
                </a:solidFill>
              </a:rPr>
              <a:t>招聘与人才测评 </a:t>
            </a:r>
            <a:endParaRPr kumimoji="1" lang="en-US" altLang="zh-CN" sz="5400" b="1" dirty="0">
              <a:solidFill>
                <a:schemeClr val="tx2"/>
              </a:solidFill>
            </a:endParaRPr>
          </a:p>
          <a:p>
            <a:pPr algn="ctr">
              <a:lnSpc>
                <a:spcPct val="90000"/>
              </a:lnSpc>
            </a:pPr>
            <a:r>
              <a:rPr kumimoji="1" lang="zh-CN" altLang="en-US" sz="4400" b="1" dirty="0">
                <a:solidFill>
                  <a:schemeClr val="tx2"/>
                </a:solidFill>
              </a:rPr>
              <a:t>（第</a:t>
            </a:r>
            <a:r>
              <a:rPr kumimoji="1" lang="en-US" altLang="zh-CN" sz="4400" b="1" dirty="0">
                <a:solidFill>
                  <a:schemeClr val="tx2"/>
                </a:solidFill>
              </a:rPr>
              <a:t>2</a:t>
            </a:r>
            <a:r>
              <a:rPr kumimoji="1" lang="zh-CN" altLang="en-US" sz="4400" b="1" dirty="0">
                <a:solidFill>
                  <a:schemeClr val="tx2"/>
                </a:solidFill>
              </a:rPr>
              <a:t>版）</a:t>
            </a:r>
            <a:endParaRPr kumimoji="1" lang="en-US" altLang="zh-CN" sz="4800" b="1" dirty="0">
              <a:solidFill>
                <a:schemeClr val="bg1"/>
              </a:solidFill>
            </a:endParaRPr>
          </a:p>
        </p:txBody>
      </p:sp>
      <p:sp>
        <p:nvSpPr>
          <p:cNvPr id="4" name="矩形 3"/>
          <p:cNvSpPr/>
          <p:nvPr/>
        </p:nvSpPr>
        <p:spPr>
          <a:xfrm>
            <a:off x="2983459" y="2770970"/>
            <a:ext cx="3454792" cy="523220"/>
          </a:xfrm>
          <a:prstGeom prst="rect">
            <a:avLst/>
          </a:prstGeom>
          <a:effectLst>
            <a:outerShdw blurRad="50800" dist="38100" dir="2700000" algn="tl" rotWithShape="0">
              <a:prstClr val="black">
                <a:alpha val="40000"/>
              </a:prstClr>
            </a:outerShdw>
          </a:effectLst>
        </p:spPr>
        <p:txBody>
          <a:bodyPr wrap="none">
            <a:spAutoFit/>
          </a:bodyPr>
          <a:lstStyle/>
          <a:p>
            <a:pPr lvl="0" algn="ctr"/>
            <a:r>
              <a:rPr kumimoji="1" lang="zh-CN" altLang="en-US" sz="2800" dirty="0">
                <a:solidFill>
                  <a:srgbClr val="FFFFFF"/>
                </a:solidFill>
              </a:rPr>
              <a:t>徐世勇  陈伟娜  编著</a:t>
            </a:r>
          </a:p>
        </p:txBody>
      </p:sp>
      <p:sp>
        <p:nvSpPr>
          <p:cNvPr id="6" name="文本框 5"/>
          <p:cNvSpPr txBox="1"/>
          <p:nvPr/>
        </p:nvSpPr>
        <p:spPr>
          <a:xfrm>
            <a:off x="3579776" y="3898511"/>
            <a:ext cx="2262158" cy="646331"/>
          </a:xfrm>
          <a:prstGeom prst="rect">
            <a:avLst/>
          </a:prstGeom>
          <a:noFill/>
        </p:spPr>
        <p:txBody>
          <a:bodyPr wrap="none" rtlCol="0">
            <a:spAutoFit/>
          </a:bodyPr>
          <a:lstStyle/>
          <a:p>
            <a:r>
              <a:rPr kumimoji="1" lang="zh-CN" altLang="en-US" dirty="0">
                <a:solidFill>
                  <a:schemeClr val="bg1"/>
                </a:solidFill>
              </a:rPr>
              <a:t>中国人民大学出版社</a:t>
            </a:r>
            <a:endParaRPr kumimoji="1" lang="en-US" altLang="zh-CN" dirty="0">
              <a:solidFill>
                <a:schemeClr val="bg1"/>
              </a:solidFill>
            </a:endParaRPr>
          </a:p>
          <a:p>
            <a:pPr algn="ctr"/>
            <a:r>
              <a:rPr kumimoji="1" lang="en-US" altLang="zh-CN" dirty="0">
                <a:solidFill>
                  <a:schemeClr val="bg1"/>
                </a:solidFill>
              </a:rPr>
              <a:t>·</a:t>
            </a:r>
            <a:r>
              <a:rPr kumimoji="1" lang="zh-CN" altLang="en-US" dirty="0">
                <a:solidFill>
                  <a:schemeClr val="bg1"/>
                </a:solidFill>
              </a:rPr>
              <a:t>北京</a:t>
            </a:r>
            <a:r>
              <a:rPr kumimoji="1" lang="en-US" altLang="zh-CN" dirty="0">
                <a:solidFill>
                  <a:schemeClr val="bg1"/>
                </a:solidFill>
              </a:rPr>
              <a:t>·</a:t>
            </a:r>
            <a:endParaRPr kumimoji="1" lang="zh-CN" altLang="en-US" dirty="0">
              <a:solidFill>
                <a:schemeClr val="bg1"/>
              </a:solidFill>
            </a:endParaRPr>
          </a:p>
        </p:txBody>
      </p:sp>
    </p:spTree>
    <p:extLst>
      <p:ext uri="{BB962C8B-B14F-4D97-AF65-F5344CB8AC3E}">
        <p14:creationId xmlns:p14="http://schemas.microsoft.com/office/powerpoint/2010/main" val="2362171749"/>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xmlns:p14="http://schemas.microsoft.com/office/powerpoint/2010/mai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58660" y="167986"/>
            <a:ext cx="8822053" cy="523220"/>
          </a:xfrm>
          <a:prstGeom prst="rect">
            <a:avLst/>
          </a:prstGeom>
          <a:noFill/>
        </p:spPr>
        <p:txBody>
          <a:bodyPr wrap="square" rtlCol="0">
            <a:spAutoFit/>
          </a:bodyPr>
          <a:lstStyle/>
          <a:p>
            <a:r>
              <a:rPr kumimoji="1" lang="en-US" altLang="zh-CN" sz="2800" b="1" dirty="0">
                <a:solidFill>
                  <a:schemeClr val="bg1"/>
                </a:solidFill>
                <a:latin typeface="+mn-ea"/>
              </a:rPr>
              <a:t>4.1</a:t>
            </a:r>
            <a:r>
              <a:rPr kumimoji="1" lang="zh-CN" altLang="en-US" sz="2800" b="1" dirty="0">
                <a:solidFill>
                  <a:schemeClr val="bg1"/>
                </a:solidFill>
                <a:latin typeface="+mn-ea"/>
              </a:rPr>
              <a:t>  人才测评的概念</a:t>
            </a:r>
            <a:endParaRPr kumimoji="1" lang="en-US" altLang="zh-CN" sz="3600" b="1" dirty="0">
              <a:solidFill>
                <a:schemeClr val="bg1"/>
              </a:solidFill>
              <a:latin typeface="+mn-ea"/>
            </a:endParaRPr>
          </a:p>
        </p:txBody>
      </p:sp>
      <p:sp>
        <p:nvSpPr>
          <p:cNvPr id="22" name="文本占位符 2"/>
          <p:cNvSpPr txBox="1">
            <a:spLocks/>
          </p:cNvSpPr>
          <p:nvPr/>
        </p:nvSpPr>
        <p:spPr>
          <a:xfrm>
            <a:off x="323386" y="914399"/>
            <a:ext cx="8329960" cy="3842657"/>
          </a:xfrm>
          <a:prstGeom prst="rect">
            <a:avLst/>
          </a:prstGeom>
        </p:spPr>
        <p:txBody>
          <a:bodyPr vert="horz" lIns="91440" tIns="45720" rIns="91440" bIns="45720" rtlCol="0">
            <a:normAutofit/>
          </a:bodyPr>
          <a:lstStyle>
            <a:lvl1pPr marL="228589" indent="-228589" algn="l" defTabSz="914354"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76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2942"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589" lvl="2">
              <a:lnSpc>
                <a:spcPct val="160000"/>
              </a:lnSpc>
              <a:spcBef>
                <a:spcPts val="1000"/>
              </a:spcBef>
            </a:pPr>
            <a:r>
              <a:rPr lang="en-US" altLang="zh-CN" sz="2400" b="1" dirty="0">
                <a:solidFill>
                  <a:schemeClr val="bg1"/>
                </a:solidFill>
                <a:latin typeface="微软雅黑 Light" panose="020B0502040204020203" pitchFamily="34" charset="-122"/>
                <a:ea typeface="微软雅黑 Light" panose="020B0502040204020203" pitchFamily="34" charset="-122"/>
              </a:rPr>
              <a:t>4.1.2</a:t>
            </a:r>
            <a:r>
              <a:rPr lang="zh-CN" altLang="en-US" sz="2400" b="1" dirty="0">
                <a:solidFill>
                  <a:schemeClr val="bg1"/>
                </a:solidFill>
                <a:latin typeface="微软雅黑 Light" panose="020B0502040204020203" pitchFamily="34" charset="-122"/>
                <a:ea typeface="微软雅黑 Light" panose="020B0502040204020203" pitchFamily="34" charset="-122"/>
              </a:rPr>
              <a:t>　人才测评的含义</a:t>
            </a:r>
          </a:p>
          <a:p>
            <a:pPr lvl="1">
              <a:lnSpc>
                <a:spcPct val="150000"/>
              </a:lnSpc>
            </a:pPr>
            <a:r>
              <a:rPr lang="en-US" altLang="zh-CN" sz="2000" b="1" dirty="0">
                <a:solidFill>
                  <a:schemeClr val="bg1"/>
                </a:solidFill>
                <a:latin typeface="微软雅黑 Light" panose="020B0502040204020203" pitchFamily="34" charset="-122"/>
                <a:ea typeface="微软雅黑 Light" panose="020B0502040204020203" pitchFamily="34" charset="-122"/>
              </a:rPr>
              <a:t>1.</a:t>
            </a:r>
            <a:r>
              <a:rPr lang="zh-CN" altLang="en-US" sz="2000" b="1" dirty="0">
                <a:solidFill>
                  <a:schemeClr val="bg1"/>
                </a:solidFill>
                <a:latin typeface="微软雅黑 Light" panose="020B0502040204020203" pitchFamily="34" charset="-122"/>
                <a:ea typeface="微软雅黑 Light" panose="020B0502040204020203" pitchFamily="34" charset="-122"/>
              </a:rPr>
              <a:t>人才测评的基本定义</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人才测评是建立在测量学、心理学以及管理学等多学科基础之上的一门交叉学科。</a:t>
            </a:r>
            <a:endParaRPr lang="en-US" altLang="zh-CN" b="1" dirty="0">
              <a:solidFill>
                <a:schemeClr val="bg1"/>
              </a:solidFill>
              <a:latin typeface="微软雅黑 Light" panose="020B0502040204020203" pitchFamily="34" charset="-122"/>
              <a:ea typeface="微软雅黑 Light" panose="020B0502040204020203" pitchFamily="34" charset="-122"/>
            </a:endParaRP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它采用现代科学的心理测量技术，对个体个性特征、能力、知识水平、发展潜力和职业取向等方面进行科学且客观的测量与评价，并据此构建科学、公正、公开的选人理念和用人机制，为企业提供支持。</a:t>
            </a:r>
          </a:p>
        </p:txBody>
      </p:sp>
    </p:spTree>
    <p:extLst>
      <p:ext uri="{BB962C8B-B14F-4D97-AF65-F5344CB8AC3E}">
        <p14:creationId xmlns:p14="http://schemas.microsoft.com/office/powerpoint/2010/main" val="9824772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58660" y="167986"/>
            <a:ext cx="8822053" cy="523220"/>
          </a:xfrm>
          <a:prstGeom prst="rect">
            <a:avLst/>
          </a:prstGeom>
          <a:noFill/>
        </p:spPr>
        <p:txBody>
          <a:bodyPr wrap="square" rtlCol="0">
            <a:spAutoFit/>
          </a:bodyPr>
          <a:lstStyle/>
          <a:p>
            <a:r>
              <a:rPr kumimoji="1" lang="en-US" altLang="zh-CN" sz="2800" b="1" dirty="0">
                <a:solidFill>
                  <a:schemeClr val="bg1"/>
                </a:solidFill>
                <a:latin typeface="+mn-ea"/>
              </a:rPr>
              <a:t>4.1</a:t>
            </a:r>
            <a:r>
              <a:rPr kumimoji="1" lang="zh-CN" altLang="en-US" sz="2800" b="1" dirty="0">
                <a:solidFill>
                  <a:schemeClr val="bg1"/>
                </a:solidFill>
                <a:latin typeface="+mn-ea"/>
              </a:rPr>
              <a:t>  人才测评的概念</a:t>
            </a:r>
            <a:endParaRPr kumimoji="1" lang="en-US" altLang="zh-CN" sz="3600" b="1" dirty="0">
              <a:solidFill>
                <a:schemeClr val="bg1"/>
              </a:solidFill>
              <a:latin typeface="+mn-ea"/>
            </a:endParaRPr>
          </a:p>
        </p:txBody>
      </p:sp>
      <p:sp>
        <p:nvSpPr>
          <p:cNvPr id="22" name="文本占位符 2"/>
          <p:cNvSpPr txBox="1">
            <a:spLocks/>
          </p:cNvSpPr>
          <p:nvPr/>
        </p:nvSpPr>
        <p:spPr>
          <a:xfrm>
            <a:off x="323386" y="914399"/>
            <a:ext cx="8329960" cy="3995058"/>
          </a:xfrm>
          <a:prstGeom prst="rect">
            <a:avLst/>
          </a:prstGeom>
        </p:spPr>
        <p:txBody>
          <a:bodyPr vert="horz" lIns="91440" tIns="45720" rIns="91440" bIns="45720" rtlCol="0">
            <a:normAutofit/>
          </a:bodyPr>
          <a:lstStyle>
            <a:lvl1pPr marL="228589" indent="-228589" algn="l" defTabSz="914354"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76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2942"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589" lvl="2">
              <a:lnSpc>
                <a:spcPct val="160000"/>
              </a:lnSpc>
              <a:spcBef>
                <a:spcPts val="1000"/>
              </a:spcBef>
            </a:pPr>
            <a:r>
              <a:rPr lang="en-US" altLang="zh-CN" sz="2400" b="1" dirty="0">
                <a:solidFill>
                  <a:schemeClr val="bg1"/>
                </a:solidFill>
                <a:latin typeface="微软雅黑 Light" panose="020B0502040204020203" pitchFamily="34" charset="-122"/>
                <a:ea typeface="微软雅黑 Light" panose="020B0502040204020203" pitchFamily="34" charset="-122"/>
              </a:rPr>
              <a:t>4.1.2</a:t>
            </a:r>
            <a:r>
              <a:rPr lang="zh-CN" altLang="en-US" sz="2400" b="1" dirty="0">
                <a:solidFill>
                  <a:schemeClr val="bg1"/>
                </a:solidFill>
                <a:latin typeface="微软雅黑 Light" panose="020B0502040204020203" pitchFamily="34" charset="-122"/>
                <a:ea typeface="微软雅黑 Light" panose="020B0502040204020203" pitchFamily="34" charset="-122"/>
              </a:rPr>
              <a:t>　人才测评的含义</a:t>
            </a:r>
          </a:p>
          <a:p>
            <a:pPr lvl="1">
              <a:lnSpc>
                <a:spcPct val="150000"/>
              </a:lnSpc>
            </a:pPr>
            <a:r>
              <a:rPr lang="en-US" altLang="zh-CN" sz="2000" b="1" dirty="0">
                <a:solidFill>
                  <a:schemeClr val="bg1"/>
                </a:solidFill>
                <a:latin typeface="微软雅黑 Light" panose="020B0502040204020203" pitchFamily="34" charset="-122"/>
                <a:ea typeface="微软雅黑 Light" panose="020B0502040204020203" pitchFamily="34" charset="-122"/>
              </a:rPr>
              <a:t>2.</a:t>
            </a:r>
            <a:r>
              <a:rPr lang="zh-CN" altLang="en-US" sz="2000" b="1" dirty="0">
                <a:solidFill>
                  <a:schemeClr val="bg1"/>
                </a:solidFill>
                <a:latin typeface="微软雅黑 Light" panose="020B0502040204020203" pitchFamily="34" charset="-122"/>
                <a:ea typeface="微软雅黑 Light" panose="020B0502040204020203" pitchFamily="34" charset="-122"/>
              </a:rPr>
              <a:t>人才测评与人事测评、心理测验和心理测量之间的关系</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人才测评又叫人事测评，在本书中二者基本通用。</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心理测验是结合统计学和心理学的方法，根据一定的法则，用数量化手段对心理现象或行为加以确定和测定，以评价个体在特定素质上的相对水平的方法。</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心理测量是心理学科体系中的一门重要学科，指的是关于人的个体心理差异的测量或诊断，是用科学、标准、客观的测量手段对人的特定素质进行测量、分析与评价的技术与方法。</a:t>
            </a:r>
          </a:p>
        </p:txBody>
      </p:sp>
    </p:spTree>
    <p:extLst>
      <p:ext uri="{BB962C8B-B14F-4D97-AF65-F5344CB8AC3E}">
        <p14:creationId xmlns:p14="http://schemas.microsoft.com/office/powerpoint/2010/main" val="24723023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3603312" y="361152"/>
            <a:ext cx="1763205" cy="646331"/>
          </a:xfrm>
          <a:prstGeom prst="rect">
            <a:avLst/>
          </a:prstGeom>
          <a:noFill/>
        </p:spPr>
        <p:txBody>
          <a:bodyPr wrap="square" rtlCol="0">
            <a:spAutoFit/>
          </a:bodyPr>
          <a:lstStyle/>
          <a:p>
            <a:pPr algn="ctr"/>
            <a:r>
              <a:rPr lang="zh-CN" altLang="en-US" sz="3600" b="1" dirty="0">
                <a:solidFill>
                  <a:schemeClr val="tx2"/>
                </a:solidFill>
                <a:latin typeface="+mn-ea"/>
              </a:rPr>
              <a:t>目录</a:t>
            </a:r>
            <a:endParaRPr lang="zh-CN" altLang="zh-CN" sz="3600" b="1" dirty="0">
              <a:solidFill>
                <a:schemeClr val="tx2"/>
              </a:solidFill>
              <a:latin typeface="+mn-ea"/>
            </a:endParaRPr>
          </a:p>
        </p:txBody>
      </p:sp>
      <p:sp>
        <p:nvSpPr>
          <p:cNvPr id="5" name="AutoShape 4"/>
          <p:cNvSpPr>
            <a:spLocks noChangeArrowheads="1"/>
          </p:cNvSpPr>
          <p:nvPr/>
        </p:nvSpPr>
        <p:spPr bwMode="auto">
          <a:xfrm>
            <a:off x="1676400" y="1157288"/>
            <a:ext cx="6324600" cy="495300"/>
          </a:xfrm>
          <a:prstGeom prst="roundRect">
            <a:avLst>
              <a:gd name="adj" fmla="val 16667"/>
            </a:avLst>
          </a:prstGeom>
          <a:gradFill rotWithShape="1">
            <a:gsLst>
              <a:gs pos="0">
                <a:schemeClr val="accent2"/>
              </a:gs>
              <a:gs pos="50000">
                <a:schemeClr val="accent2">
                  <a:gamma/>
                  <a:tint val="21176"/>
                  <a:invGamma/>
                </a:schemeClr>
              </a:gs>
              <a:gs pos="100000">
                <a:schemeClr val="accent2"/>
              </a:gs>
            </a:gsLst>
            <a:lin ang="5400000" scaled="1"/>
          </a:gradFill>
          <a:ln w="12700" cmpd="sng">
            <a:solidFill>
              <a:schemeClr val="bg1"/>
            </a:solidFill>
            <a:round/>
            <a:headEnd/>
            <a:tailEnd/>
          </a:ln>
          <a:effectLst/>
        </p:spPr>
        <p:txBody>
          <a:bodyPr wrap="none" anchor="ctr"/>
          <a:lstStyle/>
          <a:p>
            <a:pPr>
              <a:defRPr/>
            </a:pPr>
            <a:endParaRPr lang="zh-CN" altLang="en-US"/>
          </a:p>
        </p:txBody>
      </p:sp>
      <p:sp>
        <p:nvSpPr>
          <p:cNvPr id="6" name="Text Box 5"/>
          <p:cNvSpPr txBox="1">
            <a:spLocks noChangeArrowheads="1"/>
          </p:cNvSpPr>
          <p:nvPr/>
        </p:nvSpPr>
        <p:spPr bwMode="auto">
          <a:xfrm>
            <a:off x="1981200" y="1185352"/>
            <a:ext cx="497522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z="2400" dirty="0">
                <a:latin typeface="+mn-lt"/>
                <a:ea typeface="+mn-ea"/>
              </a:rPr>
              <a:t>人才测评的概念</a:t>
            </a:r>
          </a:p>
        </p:txBody>
      </p:sp>
      <p:sp>
        <p:nvSpPr>
          <p:cNvPr id="7" name="AutoShape 6"/>
          <p:cNvSpPr>
            <a:spLocks noChangeArrowheads="1"/>
          </p:cNvSpPr>
          <p:nvPr/>
        </p:nvSpPr>
        <p:spPr bwMode="auto">
          <a:xfrm>
            <a:off x="1697038" y="1875746"/>
            <a:ext cx="6303962" cy="495300"/>
          </a:xfrm>
          <a:prstGeom prst="roundRect">
            <a:avLst>
              <a:gd name="adj" fmla="val 16667"/>
            </a:avLst>
          </a:prstGeom>
          <a:gradFill rotWithShape="1">
            <a:gsLst>
              <a:gs pos="0">
                <a:schemeClr val="accent1"/>
              </a:gs>
              <a:gs pos="50000">
                <a:schemeClr val="accent1">
                  <a:gamma/>
                  <a:tint val="21176"/>
                  <a:invGamma/>
                </a:schemeClr>
              </a:gs>
              <a:gs pos="100000">
                <a:schemeClr val="accent1"/>
              </a:gs>
            </a:gsLst>
            <a:lin ang="5400000" scaled="1"/>
          </a:gradFill>
          <a:ln w="12700" cmpd="sng">
            <a:solidFill>
              <a:schemeClr val="bg1"/>
            </a:solidFill>
            <a:round/>
            <a:headEnd/>
            <a:tailEnd/>
          </a:ln>
          <a:effectLst/>
        </p:spPr>
        <p:txBody>
          <a:bodyPr wrap="none" anchor="ctr"/>
          <a:lstStyle/>
          <a:p>
            <a:pPr>
              <a:defRPr/>
            </a:pPr>
            <a:endParaRPr lang="zh-CN" altLang="en-US"/>
          </a:p>
        </p:txBody>
      </p:sp>
      <p:sp>
        <p:nvSpPr>
          <p:cNvPr id="8" name="Text Box 7"/>
          <p:cNvSpPr txBox="1">
            <a:spLocks noChangeArrowheads="1"/>
          </p:cNvSpPr>
          <p:nvPr/>
        </p:nvSpPr>
        <p:spPr bwMode="auto">
          <a:xfrm>
            <a:off x="1981201" y="1903810"/>
            <a:ext cx="573563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z="2400" dirty="0">
                <a:solidFill>
                  <a:srgbClr val="000000"/>
                </a:solidFill>
                <a:latin typeface="+mn-ea"/>
                <a:ea typeface="+mn-ea"/>
              </a:rPr>
              <a:t>人才测评的历史背景与发展历程</a:t>
            </a:r>
            <a:endParaRPr lang="zh-CN" altLang="en-US" sz="2400" dirty="0">
              <a:latin typeface="+mn-ea"/>
              <a:ea typeface="+mn-ea"/>
            </a:endParaRPr>
          </a:p>
        </p:txBody>
      </p:sp>
      <p:sp>
        <p:nvSpPr>
          <p:cNvPr id="9" name="Text Box 8"/>
          <p:cNvSpPr txBox="1">
            <a:spLocks noChangeArrowheads="1"/>
          </p:cNvSpPr>
          <p:nvPr/>
        </p:nvSpPr>
        <p:spPr bwMode="auto">
          <a:xfrm>
            <a:off x="1447506" y="1853124"/>
            <a:ext cx="35618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zh-CN" sz="2400">
                <a:solidFill>
                  <a:schemeClr val="bg1"/>
                </a:solidFill>
              </a:rPr>
              <a:t>2</a:t>
            </a:r>
          </a:p>
        </p:txBody>
      </p:sp>
      <p:sp>
        <p:nvSpPr>
          <p:cNvPr id="10" name="AutoShape 9"/>
          <p:cNvSpPr>
            <a:spLocks noChangeArrowheads="1"/>
          </p:cNvSpPr>
          <p:nvPr/>
        </p:nvSpPr>
        <p:spPr bwMode="auto">
          <a:xfrm>
            <a:off x="1677988" y="2557464"/>
            <a:ext cx="6326187" cy="533400"/>
          </a:xfrm>
          <a:prstGeom prst="roundRect">
            <a:avLst>
              <a:gd name="adj" fmla="val 16667"/>
            </a:avLst>
          </a:prstGeom>
          <a:gradFill rotWithShape="1">
            <a:gsLst>
              <a:gs pos="0">
                <a:schemeClr val="tx2"/>
              </a:gs>
              <a:gs pos="50000">
                <a:schemeClr val="tx2">
                  <a:gamma/>
                  <a:tint val="21176"/>
                  <a:invGamma/>
                </a:schemeClr>
              </a:gs>
              <a:gs pos="100000">
                <a:schemeClr val="tx2"/>
              </a:gs>
            </a:gsLst>
            <a:lin ang="5400000" scaled="1"/>
          </a:gradFill>
          <a:ln w="12700" cmpd="sng">
            <a:solidFill>
              <a:schemeClr val="bg1"/>
            </a:solidFill>
            <a:round/>
            <a:headEnd/>
            <a:tailEnd/>
          </a:ln>
          <a:effectLst/>
        </p:spPr>
        <p:txBody>
          <a:bodyPr wrap="none" anchor="ctr"/>
          <a:lstStyle/>
          <a:p>
            <a:pPr algn="ctr">
              <a:defRPr/>
            </a:pPr>
            <a:endParaRPr lang="zh-CN" altLang="zh-CN"/>
          </a:p>
        </p:txBody>
      </p:sp>
      <p:sp>
        <p:nvSpPr>
          <p:cNvPr id="11" name="Text Box 10"/>
          <p:cNvSpPr txBox="1">
            <a:spLocks noChangeArrowheads="1"/>
          </p:cNvSpPr>
          <p:nvPr/>
        </p:nvSpPr>
        <p:spPr bwMode="auto">
          <a:xfrm>
            <a:off x="1981200" y="2601178"/>
            <a:ext cx="530701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z="2400" dirty="0">
                <a:latin typeface="+mn-lt"/>
                <a:ea typeface="+mn-ea"/>
              </a:rPr>
              <a:t>人才测评的基本操作流程</a:t>
            </a:r>
          </a:p>
        </p:txBody>
      </p:sp>
      <p:sp>
        <p:nvSpPr>
          <p:cNvPr id="12" name="AutoShape 11"/>
          <p:cNvSpPr>
            <a:spLocks noChangeArrowheads="1"/>
          </p:cNvSpPr>
          <p:nvPr/>
        </p:nvSpPr>
        <p:spPr bwMode="auto">
          <a:xfrm>
            <a:off x="1752600" y="3297695"/>
            <a:ext cx="6248400" cy="533400"/>
          </a:xfrm>
          <a:prstGeom prst="roundRect">
            <a:avLst>
              <a:gd name="adj" fmla="val 16667"/>
            </a:avLst>
          </a:prstGeom>
          <a:gradFill rotWithShape="1">
            <a:gsLst>
              <a:gs pos="0">
                <a:schemeClr val="folHlink"/>
              </a:gs>
              <a:gs pos="50000">
                <a:schemeClr val="folHlink">
                  <a:gamma/>
                  <a:tint val="21176"/>
                  <a:invGamma/>
                </a:schemeClr>
              </a:gs>
              <a:gs pos="100000">
                <a:schemeClr val="folHlink"/>
              </a:gs>
            </a:gsLst>
            <a:lin ang="5400000" scaled="1"/>
          </a:gradFill>
          <a:ln w="12700" cmpd="sng">
            <a:solidFill>
              <a:schemeClr val="bg1"/>
            </a:solidFill>
            <a:round/>
            <a:headEnd/>
            <a:tailEnd/>
          </a:ln>
          <a:effectLst/>
        </p:spPr>
        <p:txBody>
          <a:bodyPr wrap="none" anchor="ctr"/>
          <a:lstStyle/>
          <a:p>
            <a:pPr>
              <a:defRPr/>
            </a:pPr>
            <a:endParaRPr lang="zh-CN" altLang="en-US"/>
          </a:p>
        </p:txBody>
      </p:sp>
      <p:sp>
        <p:nvSpPr>
          <p:cNvPr id="13" name="Text Box 12"/>
          <p:cNvSpPr txBox="1">
            <a:spLocks noChangeArrowheads="1"/>
          </p:cNvSpPr>
          <p:nvPr/>
        </p:nvSpPr>
        <p:spPr bwMode="auto">
          <a:xfrm>
            <a:off x="1981200" y="3352175"/>
            <a:ext cx="609600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z="2400" dirty="0">
                <a:latin typeface="+mn-lt"/>
                <a:ea typeface="+mn-ea"/>
              </a:rPr>
              <a:t>人才测评在现代人力资源管理中的应用</a:t>
            </a:r>
          </a:p>
        </p:txBody>
      </p:sp>
      <p:sp>
        <p:nvSpPr>
          <p:cNvPr id="14" name="AutoShape 14"/>
          <p:cNvSpPr>
            <a:spLocks noChangeArrowheads="1"/>
          </p:cNvSpPr>
          <p:nvPr/>
        </p:nvSpPr>
        <p:spPr bwMode="auto">
          <a:xfrm>
            <a:off x="1143000" y="1085850"/>
            <a:ext cx="914400" cy="628650"/>
          </a:xfrm>
          <a:prstGeom prst="diamond">
            <a:avLst/>
          </a:prstGeom>
          <a:solidFill>
            <a:schemeClr val="accent2"/>
          </a:solidFill>
          <a:ln w="25400">
            <a:solidFill>
              <a:schemeClr val="bg1"/>
            </a:solidFill>
            <a:miter lim="800000"/>
            <a:headEnd/>
            <a:tailEnd/>
          </a:ln>
        </p:spPr>
        <p:txBody>
          <a:bodyPr wrap="none" anchor="ctr"/>
          <a:lstStyle/>
          <a:p>
            <a:endParaRPr lang="zh-CN" altLang="en-US"/>
          </a:p>
        </p:txBody>
      </p:sp>
      <p:sp>
        <p:nvSpPr>
          <p:cNvPr id="15" name="AutoShape 15"/>
          <p:cNvSpPr>
            <a:spLocks noChangeArrowheads="1"/>
          </p:cNvSpPr>
          <p:nvPr/>
        </p:nvSpPr>
        <p:spPr bwMode="auto">
          <a:xfrm>
            <a:off x="1171575" y="1747158"/>
            <a:ext cx="914400" cy="628650"/>
          </a:xfrm>
          <a:prstGeom prst="diamond">
            <a:avLst/>
          </a:prstGeom>
          <a:solidFill>
            <a:schemeClr val="accent1"/>
          </a:solidFill>
          <a:ln w="25400">
            <a:solidFill>
              <a:schemeClr val="bg1"/>
            </a:solidFill>
            <a:miter lim="800000"/>
            <a:headEnd/>
            <a:tailEnd/>
          </a:ln>
        </p:spPr>
        <p:txBody>
          <a:bodyPr wrap="none" anchor="ctr"/>
          <a:lstStyle/>
          <a:p>
            <a:endParaRPr lang="zh-CN" altLang="en-US"/>
          </a:p>
        </p:txBody>
      </p:sp>
      <p:sp>
        <p:nvSpPr>
          <p:cNvPr id="16" name="AutoShape 16"/>
          <p:cNvSpPr>
            <a:spLocks noChangeArrowheads="1"/>
          </p:cNvSpPr>
          <p:nvPr/>
        </p:nvSpPr>
        <p:spPr bwMode="auto">
          <a:xfrm>
            <a:off x="1143000" y="2476502"/>
            <a:ext cx="914400" cy="685800"/>
          </a:xfrm>
          <a:prstGeom prst="diamond">
            <a:avLst/>
          </a:prstGeom>
          <a:solidFill>
            <a:schemeClr val="tx2"/>
          </a:solidFill>
          <a:ln w="25400">
            <a:solidFill>
              <a:schemeClr val="bg1"/>
            </a:solidFill>
            <a:miter lim="800000"/>
            <a:headEnd/>
            <a:tailEnd/>
          </a:ln>
        </p:spPr>
        <p:txBody>
          <a:bodyPr wrap="none" anchor="ctr"/>
          <a:lstStyle/>
          <a:p>
            <a:endParaRPr lang="zh-CN" altLang="en-US"/>
          </a:p>
        </p:txBody>
      </p:sp>
      <p:sp>
        <p:nvSpPr>
          <p:cNvPr id="17" name="AutoShape 17"/>
          <p:cNvSpPr>
            <a:spLocks noChangeArrowheads="1"/>
          </p:cNvSpPr>
          <p:nvPr/>
        </p:nvSpPr>
        <p:spPr bwMode="auto">
          <a:xfrm>
            <a:off x="1143000" y="3216732"/>
            <a:ext cx="914400" cy="628650"/>
          </a:xfrm>
          <a:prstGeom prst="diamond">
            <a:avLst/>
          </a:prstGeom>
          <a:solidFill>
            <a:schemeClr val="folHlink"/>
          </a:solidFill>
          <a:ln w="25400">
            <a:solidFill>
              <a:schemeClr val="bg1"/>
            </a:solidFill>
            <a:miter lim="800000"/>
            <a:headEnd/>
            <a:tailEnd/>
          </a:ln>
        </p:spPr>
        <p:txBody>
          <a:bodyPr wrap="none" anchor="ctr"/>
          <a:lstStyle/>
          <a:p>
            <a:endParaRPr lang="zh-CN" altLang="en-US"/>
          </a:p>
        </p:txBody>
      </p:sp>
      <p:sp>
        <p:nvSpPr>
          <p:cNvPr id="18" name="Text Box 18"/>
          <p:cNvSpPr txBox="1">
            <a:spLocks noChangeArrowheads="1"/>
          </p:cNvSpPr>
          <p:nvPr/>
        </p:nvSpPr>
        <p:spPr bwMode="auto">
          <a:xfrm>
            <a:off x="1415145" y="1164773"/>
            <a:ext cx="40957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2400" dirty="0">
                <a:solidFill>
                  <a:schemeClr val="bg1"/>
                </a:solidFill>
                <a:latin typeface="+mn-ea"/>
                <a:ea typeface="+mn-ea"/>
              </a:rPr>
              <a:t>1</a:t>
            </a:r>
          </a:p>
        </p:txBody>
      </p:sp>
      <p:sp>
        <p:nvSpPr>
          <p:cNvPr id="19" name="Text Box 19"/>
          <p:cNvSpPr txBox="1">
            <a:spLocks noChangeArrowheads="1"/>
          </p:cNvSpPr>
          <p:nvPr/>
        </p:nvSpPr>
        <p:spPr bwMode="auto">
          <a:xfrm>
            <a:off x="1421948" y="1826081"/>
            <a:ext cx="42386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2400" dirty="0">
                <a:solidFill>
                  <a:schemeClr val="bg1"/>
                </a:solidFill>
                <a:latin typeface="+mn-ea"/>
                <a:ea typeface="+mn-ea"/>
              </a:rPr>
              <a:t>2</a:t>
            </a:r>
          </a:p>
        </p:txBody>
      </p:sp>
      <p:sp>
        <p:nvSpPr>
          <p:cNvPr id="20" name="Text Box 20"/>
          <p:cNvSpPr txBox="1">
            <a:spLocks noChangeArrowheads="1"/>
          </p:cNvSpPr>
          <p:nvPr/>
        </p:nvSpPr>
        <p:spPr bwMode="auto">
          <a:xfrm>
            <a:off x="1382489" y="2590803"/>
            <a:ext cx="42227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2400" dirty="0">
                <a:solidFill>
                  <a:schemeClr val="bg1"/>
                </a:solidFill>
                <a:latin typeface="+mn-ea"/>
                <a:ea typeface="+mn-ea"/>
              </a:rPr>
              <a:t>3</a:t>
            </a:r>
          </a:p>
        </p:txBody>
      </p:sp>
      <p:sp>
        <p:nvSpPr>
          <p:cNvPr id="21" name="Text Box 21"/>
          <p:cNvSpPr txBox="1">
            <a:spLocks noChangeArrowheads="1"/>
          </p:cNvSpPr>
          <p:nvPr/>
        </p:nvSpPr>
        <p:spPr bwMode="auto">
          <a:xfrm>
            <a:off x="1393373" y="3295655"/>
            <a:ext cx="42386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2400" dirty="0">
                <a:solidFill>
                  <a:schemeClr val="bg1"/>
                </a:solidFill>
                <a:latin typeface="+mn-ea"/>
                <a:ea typeface="+mn-ea"/>
              </a:rPr>
              <a:t>4</a:t>
            </a:r>
          </a:p>
        </p:txBody>
      </p:sp>
    </p:spTree>
    <p:extLst>
      <p:ext uri="{BB962C8B-B14F-4D97-AF65-F5344CB8AC3E}">
        <p14:creationId xmlns:p14="http://schemas.microsoft.com/office/powerpoint/2010/main" val="4227991331"/>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xmlns:p14="http://schemas.microsoft.com/office/powerpoint/2010/mai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58660" y="167986"/>
            <a:ext cx="8822053" cy="523220"/>
          </a:xfrm>
          <a:prstGeom prst="rect">
            <a:avLst/>
          </a:prstGeom>
          <a:noFill/>
        </p:spPr>
        <p:txBody>
          <a:bodyPr wrap="square" rtlCol="0">
            <a:spAutoFit/>
          </a:bodyPr>
          <a:lstStyle/>
          <a:p>
            <a:r>
              <a:rPr kumimoji="1" lang="en-US" altLang="zh-CN" sz="2800" b="1" dirty="0">
                <a:solidFill>
                  <a:schemeClr val="bg1"/>
                </a:solidFill>
                <a:latin typeface="+mn-ea"/>
              </a:rPr>
              <a:t>4.2</a:t>
            </a:r>
            <a:r>
              <a:rPr kumimoji="1" lang="zh-CN" altLang="en-US" sz="2800" b="1" dirty="0">
                <a:solidFill>
                  <a:schemeClr val="bg1"/>
                </a:solidFill>
                <a:latin typeface="+mn-ea"/>
              </a:rPr>
              <a:t>  人才测评的历史背景与发展历程</a:t>
            </a:r>
            <a:endParaRPr kumimoji="1" lang="en-US" altLang="zh-CN" sz="3600" b="1" dirty="0">
              <a:solidFill>
                <a:schemeClr val="bg1"/>
              </a:solidFill>
              <a:latin typeface="+mn-ea"/>
            </a:endParaRPr>
          </a:p>
        </p:txBody>
      </p:sp>
      <p:sp>
        <p:nvSpPr>
          <p:cNvPr id="22" name="文本占位符 2"/>
          <p:cNvSpPr txBox="1">
            <a:spLocks/>
          </p:cNvSpPr>
          <p:nvPr/>
        </p:nvSpPr>
        <p:spPr>
          <a:xfrm>
            <a:off x="323386" y="914399"/>
            <a:ext cx="8329960" cy="3995058"/>
          </a:xfrm>
          <a:prstGeom prst="rect">
            <a:avLst/>
          </a:prstGeom>
        </p:spPr>
        <p:txBody>
          <a:bodyPr vert="horz" lIns="91440" tIns="45720" rIns="91440" bIns="45720" rtlCol="0">
            <a:normAutofit/>
          </a:bodyPr>
          <a:lstStyle>
            <a:lvl1pPr marL="228589" indent="-228589" algn="l" defTabSz="914354"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76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2942"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589" lvl="2">
              <a:lnSpc>
                <a:spcPct val="160000"/>
              </a:lnSpc>
              <a:spcBef>
                <a:spcPts val="1000"/>
              </a:spcBef>
            </a:pPr>
            <a:r>
              <a:rPr lang="en-US" altLang="zh-CN" sz="2400" b="1" dirty="0">
                <a:solidFill>
                  <a:schemeClr val="bg1"/>
                </a:solidFill>
                <a:latin typeface="微软雅黑 Light" panose="020B0502040204020203" pitchFamily="34" charset="-122"/>
                <a:ea typeface="微软雅黑 Light" panose="020B0502040204020203" pitchFamily="34" charset="-122"/>
              </a:rPr>
              <a:t>4.2.1</a:t>
            </a:r>
            <a:r>
              <a:rPr lang="zh-CN" altLang="en-US" sz="2400" b="1" dirty="0">
                <a:solidFill>
                  <a:schemeClr val="bg1"/>
                </a:solidFill>
                <a:latin typeface="微软雅黑 Light" panose="020B0502040204020203" pitchFamily="34" charset="-122"/>
                <a:ea typeface="微软雅黑 Light" panose="020B0502040204020203" pitchFamily="34" charset="-122"/>
              </a:rPr>
              <a:t>　中国古代有关人才测评的思想与实践</a:t>
            </a:r>
          </a:p>
          <a:p>
            <a:pPr lvl="1">
              <a:lnSpc>
                <a:spcPct val="150000"/>
              </a:lnSpc>
            </a:pPr>
            <a:r>
              <a:rPr lang="en-US" altLang="zh-CN" sz="2000" b="1" dirty="0">
                <a:solidFill>
                  <a:schemeClr val="bg1"/>
                </a:solidFill>
                <a:latin typeface="微软雅黑 Light" panose="020B0502040204020203" pitchFamily="34" charset="-122"/>
                <a:ea typeface="微软雅黑 Light" panose="020B0502040204020203" pitchFamily="34" charset="-122"/>
              </a:rPr>
              <a:t>《</a:t>
            </a:r>
            <a:r>
              <a:rPr lang="zh-CN" altLang="en-US" sz="2000" b="1" dirty="0">
                <a:solidFill>
                  <a:schemeClr val="bg1"/>
                </a:solidFill>
                <a:latin typeface="微软雅黑 Light" panose="020B0502040204020203" pitchFamily="34" charset="-122"/>
                <a:ea typeface="微软雅黑 Light" panose="020B0502040204020203" pitchFamily="34" charset="-122"/>
              </a:rPr>
              <a:t>尚书</a:t>
            </a:r>
            <a:r>
              <a:rPr lang="en-US" altLang="zh-CN" sz="2000" b="1" dirty="0">
                <a:solidFill>
                  <a:schemeClr val="bg1"/>
                </a:solidFill>
                <a:latin typeface="微软雅黑 Light" panose="020B0502040204020203" pitchFamily="34" charset="-122"/>
                <a:ea typeface="微软雅黑 Light" panose="020B0502040204020203" pitchFamily="34" charset="-122"/>
              </a:rPr>
              <a:t>》</a:t>
            </a:r>
            <a:r>
              <a:rPr lang="zh-CN" altLang="en-US" sz="2000" b="1" dirty="0">
                <a:solidFill>
                  <a:schemeClr val="bg1"/>
                </a:solidFill>
                <a:latin typeface="微软雅黑 Light" panose="020B0502040204020203" pitchFamily="34" charset="-122"/>
                <a:ea typeface="微软雅黑 Light" panose="020B0502040204020203" pitchFamily="34" charset="-122"/>
              </a:rPr>
              <a:t>中记载：“知人则哲，能官人。”</a:t>
            </a:r>
          </a:p>
          <a:p>
            <a:pPr lvl="1">
              <a:lnSpc>
                <a:spcPct val="150000"/>
              </a:lnSpc>
            </a:pPr>
            <a:r>
              <a:rPr lang="zh-CN" altLang="en-US" sz="2000" b="1" dirty="0">
                <a:solidFill>
                  <a:schemeClr val="bg1"/>
                </a:solidFill>
                <a:latin typeface="微软雅黑 Light" panose="020B0502040204020203" pitchFamily="34" charset="-122"/>
                <a:ea typeface="微软雅黑 Light" panose="020B0502040204020203" pitchFamily="34" charset="-122"/>
              </a:rPr>
              <a:t>孔子：“唯上智与下愚不移”，“中人以上，可以语上也；中人以下，不可以语上也”。</a:t>
            </a:r>
          </a:p>
          <a:p>
            <a:pPr lvl="1">
              <a:lnSpc>
                <a:spcPct val="150000"/>
              </a:lnSpc>
            </a:pPr>
            <a:r>
              <a:rPr lang="zh-CN" altLang="en-US" sz="2000" b="1" dirty="0">
                <a:solidFill>
                  <a:schemeClr val="bg1"/>
                </a:solidFill>
                <a:latin typeface="微软雅黑 Light" panose="020B0502040204020203" pitchFamily="34" charset="-122"/>
                <a:ea typeface="微软雅黑 Light" panose="020B0502040204020203" pitchFamily="34" charset="-122"/>
              </a:rPr>
              <a:t>孟子：“权，然后知轻重；度，然后知长短，物皆然，心为甚”。</a:t>
            </a:r>
          </a:p>
        </p:txBody>
      </p:sp>
    </p:spTree>
    <p:extLst>
      <p:ext uri="{BB962C8B-B14F-4D97-AF65-F5344CB8AC3E}">
        <p14:creationId xmlns:p14="http://schemas.microsoft.com/office/powerpoint/2010/main" val="36002049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58660" y="167986"/>
            <a:ext cx="8822053" cy="523220"/>
          </a:xfrm>
          <a:prstGeom prst="rect">
            <a:avLst/>
          </a:prstGeom>
          <a:noFill/>
        </p:spPr>
        <p:txBody>
          <a:bodyPr wrap="square" rtlCol="0">
            <a:spAutoFit/>
          </a:bodyPr>
          <a:lstStyle/>
          <a:p>
            <a:r>
              <a:rPr kumimoji="1" lang="en-US" altLang="zh-CN" sz="2800" b="1" dirty="0">
                <a:solidFill>
                  <a:schemeClr val="bg1"/>
                </a:solidFill>
                <a:latin typeface="+mn-ea"/>
              </a:rPr>
              <a:t>4.2</a:t>
            </a:r>
            <a:r>
              <a:rPr kumimoji="1" lang="zh-CN" altLang="en-US" sz="2800" b="1" dirty="0">
                <a:solidFill>
                  <a:schemeClr val="bg1"/>
                </a:solidFill>
                <a:latin typeface="+mn-ea"/>
              </a:rPr>
              <a:t>  人才测评的历史背景与发展历程</a:t>
            </a:r>
            <a:endParaRPr kumimoji="1" lang="en-US" altLang="zh-CN" sz="3600" b="1" dirty="0">
              <a:solidFill>
                <a:schemeClr val="bg1"/>
              </a:solidFill>
              <a:latin typeface="+mn-ea"/>
            </a:endParaRPr>
          </a:p>
        </p:txBody>
      </p:sp>
      <p:sp>
        <p:nvSpPr>
          <p:cNvPr id="22" name="文本占位符 2"/>
          <p:cNvSpPr txBox="1">
            <a:spLocks/>
          </p:cNvSpPr>
          <p:nvPr/>
        </p:nvSpPr>
        <p:spPr>
          <a:xfrm>
            <a:off x="323386" y="914399"/>
            <a:ext cx="8329960" cy="3995058"/>
          </a:xfrm>
          <a:prstGeom prst="rect">
            <a:avLst/>
          </a:prstGeom>
        </p:spPr>
        <p:txBody>
          <a:bodyPr vert="horz" lIns="91440" tIns="45720" rIns="91440" bIns="45720" rtlCol="0">
            <a:normAutofit/>
          </a:bodyPr>
          <a:lstStyle>
            <a:lvl1pPr marL="228589" indent="-228589" algn="l" defTabSz="914354"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76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2942"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589" lvl="2">
              <a:lnSpc>
                <a:spcPct val="160000"/>
              </a:lnSpc>
              <a:spcBef>
                <a:spcPts val="1000"/>
              </a:spcBef>
            </a:pPr>
            <a:r>
              <a:rPr lang="en-US" altLang="zh-CN" sz="2400" b="1" dirty="0">
                <a:solidFill>
                  <a:schemeClr val="bg1"/>
                </a:solidFill>
                <a:latin typeface="微软雅黑 Light" panose="020B0502040204020203" pitchFamily="34" charset="-122"/>
                <a:ea typeface="微软雅黑 Light" panose="020B0502040204020203" pitchFamily="34" charset="-122"/>
              </a:rPr>
              <a:t>4.2.1</a:t>
            </a:r>
            <a:r>
              <a:rPr lang="zh-CN" altLang="en-US" sz="2400" b="1" dirty="0">
                <a:solidFill>
                  <a:schemeClr val="bg1"/>
                </a:solidFill>
                <a:latin typeface="微软雅黑 Light" panose="020B0502040204020203" pitchFamily="34" charset="-122"/>
                <a:ea typeface="微软雅黑 Light" panose="020B0502040204020203" pitchFamily="34" charset="-122"/>
              </a:rPr>
              <a:t>　中国古代有关人才测评的思想与实践</a:t>
            </a:r>
          </a:p>
          <a:p>
            <a:pPr lvl="1">
              <a:lnSpc>
                <a:spcPct val="150000"/>
              </a:lnSpc>
            </a:pPr>
            <a:r>
              <a:rPr lang="zh-CN" altLang="en-US" sz="2000" b="1" dirty="0">
                <a:solidFill>
                  <a:schemeClr val="bg1"/>
                </a:solidFill>
                <a:latin typeface="微软雅黑 Light" panose="020B0502040204020203" pitchFamily="34" charset="-122"/>
                <a:ea typeface="微软雅黑 Light" panose="020B0502040204020203" pitchFamily="34" charset="-122"/>
              </a:rPr>
              <a:t>墨子：“听其言，迹其形，察其所能而慎予官，此谓‘事能’。故可使治国者，使治国，可使长官者，使长官，可使治邑者，使治邑。”</a:t>
            </a:r>
          </a:p>
          <a:p>
            <a:pPr lvl="1">
              <a:lnSpc>
                <a:spcPct val="150000"/>
              </a:lnSpc>
            </a:pPr>
            <a:r>
              <a:rPr lang="zh-CN" altLang="en-US" sz="2000" b="1" dirty="0">
                <a:solidFill>
                  <a:schemeClr val="bg1"/>
                </a:solidFill>
                <a:latin typeface="微软雅黑 Light" panose="020B0502040204020203" pitchFamily="34" charset="-122"/>
                <a:ea typeface="微软雅黑 Light" panose="020B0502040204020203" pitchFamily="34" charset="-122"/>
              </a:rPr>
              <a:t>刘劭：“众人之察不能尽备”，只能“观其感变以审常度”。</a:t>
            </a:r>
          </a:p>
        </p:txBody>
      </p:sp>
    </p:spTree>
    <p:extLst>
      <p:ext uri="{BB962C8B-B14F-4D97-AF65-F5344CB8AC3E}">
        <p14:creationId xmlns:p14="http://schemas.microsoft.com/office/powerpoint/2010/main" val="62811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58660" y="167986"/>
            <a:ext cx="8822053" cy="523220"/>
          </a:xfrm>
          <a:prstGeom prst="rect">
            <a:avLst/>
          </a:prstGeom>
          <a:noFill/>
        </p:spPr>
        <p:txBody>
          <a:bodyPr wrap="square" rtlCol="0">
            <a:spAutoFit/>
          </a:bodyPr>
          <a:lstStyle/>
          <a:p>
            <a:r>
              <a:rPr kumimoji="1" lang="en-US" altLang="zh-CN" sz="2800" b="1" dirty="0">
                <a:solidFill>
                  <a:schemeClr val="bg1"/>
                </a:solidFill>
                <a:latin typeface="+mn-ea"/>
              </a:rPr>
              <a:t>4.2</a:t>
            </a:r>
            <a:r>
              <a:rPr kumimoji="1" lang="zh-CN" altLang="en-US" sz="2800" b="1" dirty="0">
                <a:solidFill>
                  <a:schemeClr val="bg1"/>
                </a:solidFill>
                <a:latin typeface="+mn-ea"/>
              </a:rPr>
              <a:t>  人才测评的历史背景与发展历程</a:t>
            </a:r>
            <a:endParaRPr kumimoji="1" lang="en-US" altLang="zh-CN" sz="3600" b="1" dirty="0">
              <a:solidFill>
                <a:schemeClr val="bg1"/>
              </a:solidFill>
              <a:latin typeface="+mn-ea"/>
            </a:endParaRPr>
          </a:p>
        </p:txBody>
      </p:sp>
      <p:sp>
        <p:nvSpPr>
          <p:cNvPr id="22" name="文本占位符 2"/>
          <p:cNvSpPr txBox="1">
            <a:spLocks/>
          </p:cNvSpPr>
          <p:nvPr/>
        </p:nvSpPr>
        <p:spPr>
          <a:xfrm>
            <a:off x="323386" y="914399"/>
            <a:ext cx="8329960" cy="3995058"/>
          </a:xfrm>
          <a:prstGeom prst="rect">
            <a:avLst/>
          </a:prstGeom>
        </p:spPr>
        <p:txBody>
          <a:bodyPr vert="horz" lIns="91440" tIns="45720" rIns="91440" bIns="45720" rtlCol="0">
            <a:normAutofit/>
          </a:bodyPr>
          <a:lstStyle>
            <a:lvl1pPr marL="228589" indent="-228589" algn="l" defTabSz="914354"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76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2942"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589" lvl="2">
              <a:lnSpc>
                <a:spcPct val="160000"/>
              </a:lnSpc>
              <a:spcBef>
                <a:spcPts val="1000"/>
              </a:spcBef>
            </a:pPr>
            <a:r>
              <a:rPr lang="en-US" altLang="zh-CN" sz="2400" b="1" dirty="0">
                <a:solidFill>
                  <a:schemeClr val="bg1"/>
                </a:solidFill>
                <a:latin typeface="微软雅黑 Light" panose="020B0502040204020203" pitchFamily="34" charset="-122"/>
                <a:ea typeface="微软雅黑 Light" panose="020B0502040204020203" pitchFamily="34" charset="-122"/>
              </a:rPr>
              <a:t>4.2.2</a:t>
            </a:r>
            <a:r>
              <a:rPr lang="zh-CN" altLang="en-US" sz="2400" b="1" dirty="0">
                <a:solidFill>
                  <a:schemeClr val="bg1"/>
                </a:solidFill>
                <a:latin typeface="微软雅黑 Light" panose="020B0502040204020203" pitchFamily="34" charset="-122"/>
                <a:ea typeface="微软雅黑 Light" panose="020B0502040204020203" pitchFamily="34" charset="-122"/>
              </a:rPr>
              <a:t>　人才测评在西方的发展过程</a:t>
            </a:r>
          </a:p>
          <a:p>
            <a:pPr lvl="1">
              <a:lnSpc>
                <a:spcPct val="150000"/>
              </a:lnSpc>
            </a:pPr>
            <a:r>
              <a:rPr lang="en-US" altLang="zh-CN" sz="2000" b="1" dirty="0">
                <a:solidFill>
                  <a:schemeClr val="bg1"/>
                </a:solidFill>
                <a:latin typeface="微软雅黑 Light" panose="020B0502040204020203" pitchFamily="34" charset="-122"/>
                <a:ea typeface="微软雅黑 Light" panose="020B0502040204020203" pitchFamily="34" charset="-122"/>
              </a:rPr>
              <a:t>1.</a:t>
            </a:r>
            <a:r>
              <a:rPr lang="zh-CN" altLang="en-US" sz="2000" b="1" dirty="0">
                <a:solidFill>
                  <a:schemeClr val="bg1"/>
                </a:solidFill>
                <a:latin typeface="微软雅黑 Light" panose="020B0502040204020203" pitchFamily="34" charset="-122"/>
                <a:ea typeface="微软雅黑 Light" panose="020B0502040204020203" pitchFamily="34" charset="-122"/>
              </a:rPr>
              <a:t>现代人才测评产生的历史背景</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a:t>
            </a:r>
            <a:r>
              <a:rPr lang="en-US" altLang="zh-CN" b="1" dirty="0">
                <a:solidFill>
                  <a:schemeClr val="bg1"/>
                </a:solidFill>
                <a:latin typeface="微软雅黑 Light" panose="020B0502040204020203" pitchFamily="34" charset="-122"/>
                <a:ea typeface="微软雅黑 Light" panose="020B0502040204020203" pitchFamily="34" charset="-122"/>
              </a:rPr>
              <a:t>1</a:t>
            </a:r>
            <a:r>
              <a:rPr lang="zh-CN" altLang="en-US" b="1" dirty="0">
                <a:solidFill>
                  <a:schemeClr val="bg1"/>
                </a:solidFill>
                <a:latin typeface="微软雅黑 Light" panose="020B0502040204020203" pitchFamily="34" charset="-122"/>
                <a:ea typeface="微软雅黑 Light" panose="020B0502040204020203" pitchFamily="34" charset="-122"/>
              </a:rPr>
              <a:t>）沈干的贡献</a:t>
            </a:r>
            <a:r>
              <a:rPr lang="en-US" altLang="zh-CN" b="1" dirty="0">
                <a:solidFill>
                  <a:schemeClr val="bg1"/>
                </a:solidFill>
                <a:latin typeface="微软雅黑 Light" panose="020B0502040204020203" pitchFamily="34" charset="-122"/>
                <a:ea typeface="微软雅黑 Light" panose="020B0502040204020203" pitchFamily="34" charset="-122"/>
              </a:rPr>
              <a:t>——</a:t>
            </a:r>
            <a:r>
              <a:rPr lang="zh-CN" altLang="en-US" b="1" dirty="0">
                <a:solidFill>
                  <a:schemeClr val="bg1"/>
                </a:solidFill>
                <a:latin typeface="微软雅黑 Light" panose="020B0502040204020203" pitchFamily="34" charset="-122"/>
                <a:ea typeface="微软雅黑 Light" panose="020B0502040204020203" pitchFamily="34" charset="-122"/>
              </a:rPr>
              <a:t>创办学校，出版专著。</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a:t>
            </a:r>
            <a:r>
              <a:rPr lang="en-US" altLang="zh-CN" b="1" dirty="0">
                <a:solidFill>
                  <a:schemeClr val="bg1"/>
                </a:solidFill>
                <a:latin typeface="微软雅黑 Light" panose="020B0502040204020203" pitchFamily="34" charset="-122"/>
                <a:ea typeface="微软雅黑 Light" panose="020B0502040204020203" pitchFamily="34" charset="-122"/>
              </a:rPr>
              <a:t>2</a:t>
            </a:r>
            <a:r>
              <a:rPr lang="zh-CN" altLang="en-US" b="1" dirty="0">
                <a:solidFill>
                  <a:schemeClr val="bg1"/>
                </a:solidFill>
                <a:latin typeface="微软雅黑 Light" panose="020B0502040204020203" pitchFamily="34" charset="-122"/>
                <a:ea typeface="微软雅黑 Light" panose="020B0502040204020203" pitchFamily="34" charset="-122"/>
              </a:rPr>
              <a:t>）冯特的贡献</a:t>
            </a:r>
            <a:r>
              <a:rPr lang="en-US" altLang="zh-CN" b="1" dirty="0">
                <a:solidFill>
                  <a:schemeClr val="bg1"/>
                </a:solidFill>
                <a:latin typeface="微软雅黑 Light" panose="020B0502040204020203" pitchFamily="34" charset="-122"/>
                <a:ea typeface="微软雅黑 Light" panose="020B0502040204020203" pitchFamily="34" charset="-122"/>
              </a:rPr>
              <a:t>——</a:t>
            </a:r>
            <a:r>
              <a:rPr lang="zh-CN" altLang="en-US" b="1" dirty="0">
                <a:solidFill>
                  <a:schemeClr val="bg1"/>
                </a:solidFill>
                <a:latin typeface="微软雅黑 Light" panose="020B0502040204020203" pitchFamily="34" charset="-122"/>
                <a:ea typeface="微软雅黑 Light" panose="020B0502040204020203" pitchFamily="34" charset="-122"/>
              </a:rPr>
              <a:t>设立心理实验室。</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a:t>
            </a:r>
            <a:r>
              <a:rPr lang="en-US" altLang="zh-CN" b="1" dirty="0">
                <a:solidFill>
                  <a:schemeClr val="bg1"/>
                </a:solidFill>
                <a:latin typeface="微软雅黑 Light" panose="020B0502040204020203" pitchFamily="34" charset="-122"/>
                <a:ea typeface="微软雅黑 Light" panose="020B0502040204020203" pitchFamily="34" charset="-122"/>
              </a:rPr>
              <a:t>3</a:t>
            </a:r>
            <a:r>
              <a:rPr lang="zh-CN" altLang="en-US" b="1" dirty="0">
                <a:solidFill>
                  <a:schemeClr val="bg1"/>
                </a:solidFill>
                <a:latin typeface="微软雅黑 Light" panose="020B0502040204020203" pitchFamily="34" charset="-122"/>
                <a:ea typeface="微软雅黑 Light" panose="020B0502040204020203" pitchFamily="34" charset="-122"/>
              </a:rPr>
              <a:t>）高尔顿的贡献</a:t>
            </a:r>
            <a:r>
              <a:rPr lang="en-US" altLang="zh-CN" b="1" dirty="0">
                <a:solidFill>
                  <a:schemeClr val="bg1"/>
                </a:solidFill>
                <a:latin typeface="微软雅黑 Light" panose="020B0502040204020203" pitchFamily="34" charset="-122"/>
                <a:ea typeface="微软雅黑 Light" panose="020B0502040204020203" pitchFamily="34" charset="-122"/>
              </a:rPr>
              <a:t>——</a:t>
            </a:r>
            <a:r>
              <a:rPr lang="zh-CN" altLang="en-US" b="1" dirty="0">
                <a:solidFill>
                  <a:schemeClr val="bg1"/>
                </a:solidFill>
                <a:latin typeface="微软雅黑 Light" panose="020B0502040204020203" pitchFamily="34" charset="-122"/>
                <a:ea typeface="微软雅黑 Light" panose="020B0502040204020203" pitchFamily="34" charset="-122"/>
              </a:rPr>
              <a:t>心理测验的尝试。</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a:t>
            </a:r>
            <a:r>
              <a:rPr lang="en-US" altLang="zh-CN" b="1" dirty="0">
                <a:solidFill>
                  <a:schemeClr val="bg1"/>
                </a:solidFill>
                <a:latin typeface="微软雅黑 Light" panose="020B0502040204020203" pitchFamily="34" charset="-122"/>
                <a:ea typeface="微软雅黑 Light" panose="020B0502040204020203" pitchFamily="34" charset="-122"/>
              </a:rPr>
              <a:t>4</a:t>
            </a:r>
            <a:r>
              <a:rPr lang="zh-CN" altLang="en-US" b="1" dirty="0">
                <a:solidFill>
                  <a:schemeClr val="bg1"/>
                </a:solidFill>
                <a:latin typeface="微软雅黑 Light" panose="020B0502040204020203" pitchFamily="34" charset="-122"/>
                <a:ea typeface="微软雅黑 Light" panose="020B0502040204020203" pitchFamily="34" charset="-122"/>
              </a:rPr>
              <a:t>）比奈的贡献</a:t>
            </a:r>
            <a:r>
              <a:rPr lang="en-US" altLang="zh-CN" b="1" dirty="0">
                <a:solidFill>
                  <a:schemeClr val="bg1"/>
                </a:solidFill>
                <a:latin typeface="微软雅黑 Light" panose="020B0502040204020203" pitchFamily="34" charset="-122"/>
                <a:ea typeface="微软雅黑 Light" panose="020B0502040204020203" pitchFamily="34" charset="-122"/>
              </a:rPr>
              <a:t>——</a:t>
            </a:r>
            <a:r>
              <a:rPr lang="zh-CN" altLang="en-US" b="1" dirty="0">
                <a:solidFill>
                  <a:schemeClr val="bg1"/>
                </a:solidFill>
                <a:latin typeface="微软雅黑 Light" panose="020B0502040204020203" pitchFamily="34" charset="-122"/>
                <a:ea typeface="微软雅黑 Light" panose="020B0502040204020203" pitchFamily="34" charset="-122"/>
              </a:rPr>
              <a:t>心理测验的正式出现。</a:t>
            </a:r>
          </a:p>
        </p:txBody>
      </p:sp>
    </p:spTree>
    <p:extLst>
      <p:ext uri="{BB962C8B-B14F-4D97-AF65-F5344CB8AC3E}">
        <p14:creationId xmlns:p14="http://schemas.microsoft.com/office/powerpoint/2010/main" val="30762014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58660" y="167986"/>
            <a:ext cx="8822053" cy="523220"/>
          </a:xfrm>
          <a:prstGeom prst="rect">
            <a:avLst/>
          </a:prstGeom>
          <a:noFill/>
        </p:spPr>
        <p:txBody>
          <a:bodyPr wrap="square" rtlCol="0">
            <a:spAutoFit/>
          </a:bodyPr>
          <a:lstStyle/>
          <a:p>
            <a:r>
              <a:rPr kumimoji="1" lang="en-US" altLang="zh-CN" sz="2800" b="1" dirty="0">
                <a:solidFill>
                  <a:schemeClr val="bg1"/>
                </a:solidFill>
                <a:latin typeface="+mn-ea"/>
              </a:rPr>
              <a:t>4.2</a:t>
            </a:r>
            <a:r>
              <a:rPr kumimoji="1" lang="zh-CN" altLang="en-US" sz="2800" b="1" dirty="0">
                <a:solidFill>
                  <a:schemeClr val="bg1"/>
                </a:solidFill>
                <a:latin typeface="+mn-ea"/>
              </a:rPr>
              <a:t>  人才测评的历史背景与发展历程</a:t>
            </a:r>
            <a:endParaRPr kumimoji="1" lang="en-US" altLang="zh-CN" sz="3600" b="1" dirty="0">
              <a:solidFill>
                <a:schemeClr val="bg1"/>
              </a:solidFill>
              <a:latin typeface="+mn-ea"/>
            </a:endParaRPr>
          </a:p>
        </p:txBody>
      </p:sp>
      <p:sp>
        <p:nvSpPr>
          <p:cNvPr id="22" name="文本占位符 2"/>
          <p:cNvSpPr txBox="1">
            <a:spLocks/>
          </p:cNvSpPr>
          <p:nvPr/>
        </p:nvSpPr>
        <p:spPr>
          <a:xfrm>
            <a:off x="323386" y="914399"/>
            <a:ext cx="8329960" cy="3995058"/>
          </a:xfrm>
          <a:prstGeom prst="rect">
            <a:avLst/>
          </a:prstGeom>
        </p:spPr>
        <p:txBody>
          <a:bodyPr vert="horz" lIns="91440" tIns="45720" rIns="91440" bIns="45720" rtlCol="0">
            <a:normAutofit/>
          </a:bodyPr>
          <a:lstStyle>
            <a:lvl1pPr marL="228589" indent="-228589" algn="l" defTabSz="914354"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76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2942"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589" lvl="2">
              <a:lnSpc>
                <a:spcPct val="160000"/>
              </a:lnSpc>
              <a:spcBef>
                <a:spcPts val="1000"/>
              </a:spcBef>
            </a:pPr>
            <a:r>
              <a:rPr lang="en-US" altLang="zh-CN" sz="2400" b="1" dirty="0">
                <a:solidFill>
                  <a:schemeClr val="bg1"/>
                </a:solidFill>
                <a:latin typeface="微软雅黑 Light" panose="020B0502040204020203" pitchFamily="34" charset="-122"/>
                <a:ea typeface="微软雅黑 Light" panose="020B0502040204020203" pitchFamily="34" charset="-122"/>
              </a:rPr>
              <a:t>4.2.2</a:t>
            </a:r>
            <a:r>
              <a:rPr lang="zh-CN" altLang="en-US" sz="2400" b="1" dirty="0">
                <a:solidFill>
                  <a:schemeClr val="bg1"/>
                </a:solidFill>
                <a:latin typeface="微软雅黑 Light" panose="020B0502040204020203" pitchFamily="34" charset="-122"/>
                <a:ea typeface="微软雅黑 Light" panose="020B0502040204020203" pitchFamily="34" charset="-122"/>
              </a:rPr>
              <a:t>　人才测评在西方的发展过程</a:t>
            </a:r>
          </a:p>
          <a:p>
            <a:pPr lvl="1">
              <a:lnSpc>
                <a:spcPct val="150000"/>
              </a:lnSpc>
            </a:pPr>
            <a:r>
              <a:rPr lang="en-US" altLang="zh-CN" sz="2000" b="1" dirty="0">
                <a:solidFill>
                  <a:schemeClr val="bg1"/>
                </a:solidFill>
                <a:latin typeface="微软雅黑 Light" panose="020B0502040204020203" pitchFamily="34" charset="-122"/>
                <a:ea typeface="微软雅黑 Light" panose="020B0502040204020203" pitchFamily="34" charset="-122"/>
              </a:rPr>
              <a:t>2.</a:t>
            </a:r>
            <a:r>
              <a:rPr lang="zh-CN" altLang="en-US" sz="2000" b="1" dirty="0">
                <a:solidFill>
                  <a:schemeClr val="bg1"/>
                </a:solidFill>
                <a:latin typeface="微软雅黑 Light" panose="020B0502040204020203" pitchFamily="34" charset="-122"/>
                <a:ea typeface="微软雅黑 Light" panose="020B0502040204020203" pitchFamily="34" charset="-122"/>
              </a:rPr>
              <a:t>人才测评在第一次世界大战与第二次世界大战期间的发展</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a:t>
            </a:r>
            <a:r>
              <a:rPr lang="en-US" altLang="zh-CN" b="1" dirty="0">
                <a:solidFill>
                  <a:schemeClr val="bg1"/>
                </a:solidFill>
                <a:latin typeface="微软雅黑 Light" panose="020B0502040204020203" pitchFamily="34" charset="-122"/>
                <a:ea typeface="微软雅黑 Light" panose="020B0502040204020203" pitchFamily="34" charset="-122"/>
              </a:rPr>
              <a:t>1</a:t>
            </a:r>
            <a:r>
              <a:rPr lang="zh-CN" altLang="en-US" b="1" dirty="0">
                <a:solidFill>
                  <a:schemeClr val="bg1"/>
                </a:solidFill>
                <a:latin typeface="微软雅黑 Light" panose="020B0502040204020203" pitchFamily="34" charset="-122"/>
                <a:ea typeface="微软雅黑 Light" panose="020B0502040204020203" pitchFamily="34" charset="-122"/>
              </a:rPr>
              <a:t>）第一次世界大战期间（</a:t>
            </a:r>
            <a:r>
              <a:rPr lang="en-US" altLang="zh-CN" b="1" dirty="0">
                <a:solidFill>
                  <a:schemeClr val="bg1"/>
                </a:solidFill>
                <a:latin typeface="微软雅黑 Light" panose="020B0502040204020203" pitchFamily="34" charset="-122"/>
                <a:ea typeface="微软雅黑 Light" panose="020B0502040204020203" pitchFamily="34" charset="-122"/>
              </a:rPr>
              <a:t>1917—1918</a:t>
            </a:r>
            <a:r>
              <a:rPr lang="zh-CN" altLang="en-US" b="1" dirty="0">
                <a:solidFill>
                  <a:schemeClr val="bg1"/>
                </a:solidFill>
                <a:latin typeface="微软雅黑 Light" panose="020B0502040204020203" pitchFamily="34" charset="-122"/>
                <a:ea typeface="微软雅黑 Light" panose="020B0502040204020203" pitchFamily="34" charset="-122"/>
              </a:rPr>
              <a:t>年）。第一次世界大战强有力地推动了人才测评的发展，并使其拥有了一定的知名度。</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a:t>
            </a:r>
            <a:r>
              <a:rPr lang="en-US" altLang="zh-CN" b="1" dirty="0">
                <a:solidFill>
                  <a:schemeClr val="bg1"/>
                </a:solidFill>
                <a:latin typeface="微软雅黑 Light" panose="020B0502040204020203" pitchFamily="34" charset="-122"/>
                <a:ea typeface="微软雅黑 Light" panose="020B0502040204020203" pitchFamily="34" charset="-122"/>
              </a:rPr>
              <a:t>2</a:t>
            </a:r>
            <a:r>
              <a:rPr lang="zh-CN" altLang="en-US" b="1" dirty="0">
                <a:solidFill>
                  <a:schemeClr val="bg1"/>
                </a:solidFill>
                <a:latin typeface="微软雅黑 Light" panose="020B0502040204020203" pitchFamily="34" charset="-122"/>
                <a:ea typeface="微软雅黑 Light" panose="020B0502040204020203" pitchFamily="34" charset="-122"/>
              </a:rPr>
              <a:t>）第二次世界大战期间（</a:t>
            </a:r>
            <a:r>
              <a:rPr lang="en-US" altLang="zh-CN" b="1" dirty="0">
                <a:solidFill>
                  <a:schemeClr val="bg1"/>
                </a:solidFill>
                <a:latin typeface="微软雅黑 Light" panose="020B0502040204020203" pitchFamily="34" charset="-122"/>
                <a:ea typeface="微软雅黑 Light" panose="020B0502040204020203" pitchFamily="34" charset="-122"/>
              </a:rPr>
              <a:t>1941—1945</a:t>
            </a:r>
            <a:r>
              <a:rPr lang="zh-CN" altLang="en-US" b="1" dirty="0">
                <a:solidFill>
                  <a:schemeClr val="bg1"/>
                </a:solidFill>
                <a:latin typeface="微软雅黑 Light" panose="020B0502040204020203" pitchFamily="34" charset="-122"/>
                <a:ea typeface="微软雅黑 Light" panose="020B0502040204020203" pitchFamily="34" charset="-122"/>
              </a:rPr>
              <a:t>年）。为解决部队对人员进行配置和培训的需求，第二次世界大战期间成立了有关军事人员配置的咨询委员会。</a:t>
            </a:r>
          </a:p>
        </p:txBody>
      </p:sp>
    </p:spTree>
    <p:extLst>
      <p:ext uri="{BB962C8B-B14F-4D97-AF65-F5344CB8AC3E}">
        <p14:creationId xmlns:p14="http://schemas.microsoft.com/office/powerpoint/2010/main" val="41748393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58660" y="167986"/>
            <a:ext cx="8822053" cy="523220"/>
          </a:xfrm>
          <a:prstGeom prst="rect">
            <a:avLst/>
          </a:prstGeom>
          <a:noFill/>
        </p:spPr>
        <p:txBody>
          <a:bodyPr wrap="square" rtlCol="0">
            <a:spAutoFit/>
          </a:bodyPr>
          <a:lstStyle/>
          <a:p>
            <a:r>
              <a:rPr kumimoji="1" lang="en-US" altLang="zh-CN" sz="2800" b="1" dirty="0">
                <a:solidFill>
                  <a:schemeClr val="bg1"/>
                </a:solidFill>
                <a:latin typeface="+mn-ea"/>
              </a:rPr>
              <a:t>4.2</a:t>
            </a:r>
            <a:r>
              <a:rPr kumimoji="1" lang="zh-CN" altLang="en-US" sz="2800" b="1" dirty="0">
                <a:solidFill>
                  <a:schemeClr val="bg1"/>
                </a:solidFill>
                <a:latin typeface="+mn-ea"/>
              </a:rPr>
              <a:t>  人才测评的历史背景与发展历程</a:t>
            </a:r>
            <a:endParaRPr kumimoji="1" lang="en-US" altLang="zh-CN" sz="3600" b="1" dirty="0">
              <a:solidFill>
                <a:schemeClr val="bg1"/>
              </a:solidFill>
              <a:latin typeface="+mn-ea"/>
            </a:endParaRPr>
          </a:p>
        </p:txBody>
      </p:sp>
      <p:sp>
        <p:nvSpPr>
          <p:cNvPr id="22" name="文本占位符 2"/>
          <p:cNvSpPr txBox="1">
            <a:spLocks/>
          </p:cNvSpPr>
          <p:nvPr/>
        </p:nvSpPr>
        <p:spPr>
          <a:xfrm>
            <a:off x="323386" y="914399"/>
            <a:ext cx="8329960" cy="3995058"/>
          </a:xfrm>
          <a:prstGeom prst="rect">
            <a:avLst/>
          </a:prstGeom>
        </p:spPr>
        <p:txBody>
          <a:bodyPr vert="horz" lIns="91440" tIns="45720" rIns="91440" bIns="45720" rtlCol="0">
            <a:normAutofit/>
          </a:bodyPr>
          <a:lstStyle>
            <a:lvl1pPr marL="228589" indent="-228589" algn="l" defTabSz="914354"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76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2942"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589" lvl="2">
              <a:lnSpc>
                <a:spcPct val="160000"/>
              </a:lnSpc>
              <a:spcBef>
                <a:spcPts val="1000"/>
              </a:spcBef>
            </a:pPr>
            <a:r>
              <a:rPr lang="en-US" altLang="zh-CN" sz="2400" b="1" dirty="0">
                <a:solidFill>
                  <a:schemeClr val="bg1"/>
                </a:solidFill>
                <a:latin typeface="微软雅黑 Light" panose="020B0502040204020203" pitchFamily="34" charset="-122"/>
                <a:ea typeface="微软雅黑 Light" panose="020B0502040204020203" pitchFamily="34" charset="-122"/>
              </a:rPr>
              <a:t>4.2.2</a:t>
            </a:r>
            <a:r>
              <a:rPr lang="zh-CN" altLang="en-US" sz="2400" b="1" dirty="0">
                <a:solidFill>
                  <a:schemeClr val="bg1"/>
                </a:solidFill>
                <a:latin typeface="微软雅黑 Light" panose="020B0502040204020203" pitchFamily="34" charset="-122"/>
                <a:ea typeface="微软雅黑 Light" panose="020B0502040204020203" pitchFamily="34" charset="-122"/>
              </a:rPr>
              <a:t>　人才测评在西方的发展过程</a:t>
            </a:r>
          </a:p>
          <a:p>
            <a:pPr lvl="1">
              <a:lnSpc>
                <a:spcPct val="150000"/>
              </a:lnSpc>
            </a:pPr>
            <a:r>
              <a:rPr lang="en-US" altLang="zh-CN" sz="2000" b="1" dirty="0">
                <a:solidFill>
                  <a:schemeClr val="bg1"/>
                </a:solidFill>
                <a:latin typeface="微软雅黑 Light" panose="020B0502040204020203" pitchFamily="34" charset="-122"/>
                <a:ea typeface="微软雅黑 Light" panose="020B0502040204020203" pitchFamily="34" charset="-122"/>
              </a:rPr>
              <a:t>2.</a:t>
            </a:r>
            <a:r>
              <a:rPr lang="zh-CN" altLang="en-US" sz="2000" b="1" dirty="0">
                <a:solidFill>
                  <a:schemeClr val="bg1"/>
                </a:solidFill>
                <a:latin typeface="微软雅黑 Light" panose="020B0502040204020203" pitchFamily="34" charset="-122"/>
                <a:ea typeface="微软雅黑 Light" panose="020B0502040204020203" pitchFamily="34" charset="-122"/>
              </a:rPr>
              <a:t>人才测评在第一次世界大战与第二次世界大战期间的发展</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两次世界大战对人才测评都有重大影响。第一次世界大战促进了它的专业化并获得了社会的认可，第二次世界大战则促使其发展和完善。在下一个时代，人才测评将会朝着专业化方向发展，对技术性和科学性的要求更为严格。</a:t>
            </a:r>
          </a:p>
        </p:txBody>
      </p:sp>
    </p:spTree>
    <p:extLst>
      <p:ext uri="{BB962C8B-B14F-4D97-AF65-F5344CB8AC3E}">
        <p14:creationId xmlns:p14="http://schemas.microsoft.com/office/powerpoint/2010/main" val="36929657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58660" y="167986"/>
            <a:ext cx="8822053" cy="523220"/>
          </a:xfrm>
          <a:prstGeom prst="rect">
            <a:avLst/>
          </a:prstGeom>
          <a:noFill/>
        </p:spPr>
        <p:txBody>
          <a:bodyPr wrap="square" rtlCol="0">
            <a:spAutoFit/>
          </a:bodyPr>
          <a:lstStyle/>
          <a:p>
            <a:r>
              <a:rPr kumimoji="1" lang="en-US" altLang="zh-CN" sz="2800" b="1" dirty="0">
                <a:solidFill>
                  <a:schemeClr val="bg1"/>
                </a:solidFill>
                <a:latin typeface="+mn-ea"/>
              </a:rPr>
              <a:t>4.2</a:t>
            </a:r>
            <a:r>
              <a:rPr kumimoji="1" lang="zh-CN" altLang="en-US" sz="2800" b="1" dirty="0">
                <a:solidFill>
                  <a:schemeClr val="bg1"/>
                </a:solidFill>
                <a:latin typeface="+mn-ea"/>
              </a:rPr>
              <a:t>  人才测评的历史背景与发展历程</a:t>
            </a:r>
            <a:endParaRPr kumimoji="1" lang="en-US" altLang="zh-CN" sz="3600" b="1" dirty="0">
              <a:solidFill>
                <a:schemeClr val="bg1"/>
              </a:solidFill>
              <a:latin typeface="+mn-ea"/>
            </a:endParaRPr>
          </a:p>
        </p:txBody>
      </p:sp>
      <p:sp>
        <p:nvSpPr>
          <p:cNvPr id="22" name="文本占位符 2"/>
          <p:cNvSpPr txBox="1">
            <a:spLocks/>
          </p:cNvSpPr>
          <p:nvPr/>
        </p:nvSpPr>
        <p:spPr>
          <a:xfrm>
            <a:off x="323386" y="914399"/>
            <a:ext cx="8329960" cy="3995058"/>
          </a:xfrm>
          <a:prstGeom prst="rect">
            <a:avLst/>
          </a:prstGeom>
        </p:spPr>
        <p:txBody>
          <a:bodyPr vert="horz" lIns="91440" tIns="45720" rIns="91440" bIns="45720" rtlCol="0">
            <a:normAutofit/>
          </a:bodyPr>
          <a:lstStyle>
            <a:lvl1pPr marL="228589" indent="-228589" algn="l" defTabSz="914354"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76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2942"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589" lvl="2">
              <a:lnSpc>
                <a:spcPct val="160000"/>
              </a:lnSpc>
              <a:spcBef>
                <a:spcPts val="1000"/>
              </a:spcBef>
            </a:pPr>
            <a:r>
              <a:rPr lang="en-US" altLang="zh-CN" sz="2400" b="1" dirty="0">
                <a:solidFill>
                  <a:schemeClr val="bg1"/>
                </a:solidFill>
                <a:latin typeface="微软雅黑 Light" panose="020B0502040204020203" pitchFamily="34" charset="-122"/>
                <a:ea typeface="微软雅黑 Light" panose="020B0502040204020203" pitchFamily="34" charset="-122"/>
              </a:rPr>
              <a:t>4.2.2</a:t>
            </a:r>
            <a:r>
              <a:rPr lang="zh-CN" altLang="en-US" sz="2400" b="1" dirty="0">
                <a:solidFill>
                  <a:schemeClr val="bg1"/>
                </a:solidFill>
                <a:latin typeface="微软雅黑 Light" panose="020B0502040204020203" pitchFamily="34" charset="-122"/>
                <a:ea typeface="微软雅黑 Light" panose="020B0502040204020203" pitchFamily="34" charset="-122"/>
              </a:rPr>
              <a:t>　人才测评在西方的发展过程</a:t>
            </a:r>
          </a:p>
          <a:p>
            <a:pPr lvl="1">
              <a:lnSpc>
                <a:spcPct val="150000"/>
              </a:lnSpc>
            </a:pPr>
            <a:r>
              <a:rPr lang="en-US" altLang="zh-CN" sz="2000" b="1" dirty="0">
                <a:solidFill>
                  <a:schemeClr val="bg1"/>
                </a:solidFill>
                <a:latin typeface="微软雅黑 Light" panose="020B0502040204020203" pitchFamily="34" charset="-122"/>
                <a:ea typeface="微软雅黑 Light" panose="020B0502040204020203" pitchFamily="34" charset="-122"/>
              </a:rPr>
              <a:t>3.</a:t>
            </a:r>
            <a:r>
              <a:rPr lang="zh-CN" altLang="en-US" sz="2000" b="1" dirty="0">
                <a:solidFill>
                  <a:schemeClr val="bg1"/>
                </a:solidFill>
                <a:latin typeface="微软雅黑 Light" panose="020B0502040204020203" pitchFamily="34" charset="-122"/>
                <a:ea typeface="微软雅黑 Light" panose="020B0502040204020203" pitchFamily="34" charset="-122"/>
              </a:rPr>
              <a:t>人才测评在工业领域的发展与应用</a:t>
            </a:r>
          </a:p>
          <a:p>
            <a:pPr lvl="2">
              <a:lnSpc>
                <a:spcPct val="150000"/>
              </a:lnSpc>
            </a:pPr>
            <a:r>
              <a:rPr lang="en-US" altLang="zh-CN" b="1" dirty="0">
                <a:solidFill>
                  <a:schemeClr val="bg1"/>
                </a:solidFill>
                <a:latin typeface="微软雅黑 Light" panose="020B0502040204020203" pitchFamily="34" charset="-122"/>
                <a:ea typeface="微软雅黑 Light" panose="020B0502040204020203" pitchFamily="34" charset="-122"/>
              </a:rPr>
              <a:t>1921</a:t>
            </a:r>
            <a:r>
              <a:rPr lang="zh-CN" altLang="en-US" b="1" dirty="0">
                <a:solidFill>
                  <a:schemeClr val="bg1"/>
                </a:solidFill>
                <a:latin typeface="微软雅黑 Light" panose="020B0502040204020203" pitchFamily="34" charset="-122"/>
                <a:ea typeface="微软雅黑 Light" panose="020B0502040204020203" pitchFamily="34" charset="-122"/>
              </a:rPr>
              <a:t>年，卡特尔、桑代克和伍德沃斯等著名心理学家创立了美国心理学公司。</a:t>
            </a:r>
          </a:p>
          <a:p>
            <a:pPr lvl="2">
              <a:lnSpc>
                <a:spcPct val="150000"/>
              </a:lnSpc>
            </a:pPr>
            <a:r>
              <a:rPr lang="en-US" altLang="zh-CN" b="1" dirty="0">
                <a:solidFill>
                  <a:schemeClr val="bg1"/>
                </a:solidFill>
                <a:latin typeface="微软雅黑 Light" panose="020B0502040204020203" pitchFamily="34" charset="-122"/>
                <a:ea typeface="微软雅黑 Light" panose="020B0502040204020203" pitchFamily="34" charset="-122"/>
              </a:rPr>
              <a:t>1922</a:t>
            </a:r>
            <a:r>
              <a:rPr lang="zh-CN" altLang="en-US" b="1" dirty="0">
                <a:solidFill>
                  <a:schemeClr val="bg1"/>
                </a:solidFill>
                <a:latin typeface="微软雅黑 Light" panose="020B0502040204020203" pitchFamily="34" charset="-122"/>
                <a:ea typeface="微软雅黑 Light" panose="020B0502040204020203" pitchFamily="34" charset="-122"/>
              </a:rPr>
              <a:t>年，美国文官服务委员会将心理评价技术引入文官考试制度中。</a:t>
            </a:r>
          </a:p>
          <a:p>
            <a:pPr lvl="2">
              <a:lnSpc>
                <a:spcPct val="150000"/>
              </a:lnSpc>
            </a:pPr>
            <a:r>
              <a:rPr lang="en-US" altLang="zh-CN" b="1" dirty="0">
                <a:solidFill>
                  <a:schemeClr val="bg1"/>
                </a:solidFill>
                <a:latin typeface="微软雅黑 Light" panose="020B0502040204020203" pitchFamily="34" charset="-122"/>
                <a:ea typeface="微软雅黑 Light" panose="020B0502040204020203" pitchFamily="34" charset="-122"/>
              </a:rPr>
              <a:t>1924</a:t>
            </a:r>
            <a:r>
              <a:rPr lang="zh-CN" altLang="en-US" b="1" dirty="0">
                <a:solidFill>
                  <a:schemeClr val="bg1"/>
                </a:solidFill>
                <a:latin typeface="微软雅黑 Light" panose="020B0502040204020203" pitchFamily="34" charset="-122"/>
                <a:ea typeface="微软雅黑 Light" panose="020B0502040204020203" pitchFamily="34" charset="-122"/>
              </a:rPr>
              <a:t>年，西方电气公司开展了一系列被后世称为霍桑实验的研究。</a:t>
            </a:r>
          </a:p>
          <a:p>
            <a:pPr lvl="2">
              <a:lnSpc>
                <a:spcPct val="150000"/>
              </a:lnSpc>
            </a:pPr>
            <a:r>
              <a:rPr lang="en-US" altLang="zh-CN" b="1" dirty="0">
                <a:solidFill>
                  <a:schemeClr val="bg1"/>
                </a:solidFill>
                <a:latin typeface="微软雅黑 Light" panose="020B0502040204020203" pitchFamily="34" charset="-122"/>
                <a:ea typeface="微软雅黑 Light" panose="020B0502040204020203" pitchFamily="34" charset="-122"/>
              </a:rPr>
              <a:t>1927</a:t>
            </a:r>
            <a:r>
              <a:rPr lang="zh-CN" altLang="en-US" b="1" dirty="0">
                <a:solidFill>
                  <a:schemeClr val="bg1"/>
                </a:solidFill>
                <a:latin typeface="微软雅黑 Light" panose="020B0502040204020203" pitchFamily="34" charset="-122"/>
                <a:ea typeface="微软雅黑 Light" panose="020B0502040204020203" pitchFamily="34" charset="-122"/>
              </a:rPr>
              <a:t>年，第一个职业兴趣测验</a:t>
            </a:r>
            <a:r>
              <a:rPr lang="en-US" altLang="zh-CN" b="1" dirty="0">
                <a:solidFill>
                  <a:schemeClr val="bg1"/>
                </a:solidFill>
                <a:latin typeface="微软雅黑 Light" panose="020B0502040204020203" pitchFamily="34" charset="-122"/>
                <a:ea typeface="微软雅黑 Light" panose="020B0502040204020203" pitchFamily="34" charset="-122"/>
              </a:rPr>
              <a:t>——</a:t>
            </a:r>
            <a:r>
              <a:rPr lang="zh-CN" altLang="en-US" b="1" dirty="0">
                <a:solidFill>
                  <a:schemeClr val="bg1"/>
                </a:solidFill>
                <a:latin typeface="微软雅黑 Light" panose="020B0502040204020203" pitchFamily="34" charset="-122"/>
                <a:ea typeface="微软雅黑 Light" panose="020B0502040204020203" pitchFamily="34" charset="-122"/>
              </a:rPr>
              <a:t>斯特朗职业兴趣量表出版。</a:t>
            </a:r>
          </a:p>
          <a:p>
            <a:pPr lvl="2">
              <a:lnSpc>
                <a:spcPct val="150000"/>
              </a:lnSpc>
            </a:pPr>
            <a:r>
              <a:rPr lang="en-US" altLang="zh-CN" b="1" dirty="0">
                <a:solidFill>
                  <a:schemeClr val="bg1"/>
                </a:solidFill>
                <a:latin typeface="微软雅黑 Light" panose="020B0502040204020203" pitchFamily="34" charset="-122"/>
                <a:ea typeface="微软雅黑 Light" panose="020B0502040204020203" pitchFamily="34" charset="-122"/>
              </a:rPr>
              <a:t>1971</a:t>
            </a:r>
            <a:r>
              <a:rPr lang="zh-CN" altLang="en-US" b="1" dirty="0">
                <a:solidFill>
                  <a:schemeClr val="bg1"/>
                </a:solidFill>
                <a:latin typeface="微软雅黑 Light" panose="020B0502040204020203" pitchFamily="34" charset="-122"/>
                <a:ea typeface="微软雅黑 Light" panose="020B0502040204020203" pitchFamily="34" charset="-122"/>
              </a:rPr>
              <a:t>年，美国联邦法院要求在与工作相关的领域使用人才测评技术。</a:t>
            </a:r>
          </a:p>
        </p:txBody>
      </p:sp>
    </p:spTree>
    <p:extLst>
      <p:ext uri="{BB962C8B-B14F-4D97-AF65-F5344CB8AC3E}">
        <p14:creationId xmlns:p14="http://schemas.microsoft.com/office/powerpoint/2010/main" val="37711425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58660" y="167986"/>
            <a:ext cx="8822053" cy="523220"/>
          </a:xfrm>
          <a:prstGeom prst="rect">
            <a:avLst/>
          </a:prstGeom>
          <a:noFill/>
        </p:spPr>
        <p:txBody>
          <a:bodyPr wrap="square" rtlCol="0">
            <a:spAutoFit/>
          </a:bodyPr>
          <a:lstStyle/>
          <a:p>
            <a:r>
              <a:rPr kumimoji="1" lang="en-US" altLang="zh-CN" sz="2800" b="1" dirty="0">
                <a:solidFill>
                  <a:schemeClr val="bg1"/>
                </a:solidFill>
                <a:latin typeface="+mn-ea"/>
              </a:rPr>
              <a:t>4.2</a:t>
            </a:r>
            <a:r>
              <a:rPr kumimoji="1" lang="zh-CN" altLang="en-US" sz="2800" b="1" dirty="0">
                <a:solidFill>
                  <a:schemeClr val="bg1"/>
                </a:solidFill>
                <a:latin typeface="+mn-ea"/>
              </a:rPr>
              <a:t>  人才测评的历史背景与发展历程</a:t>
            </a:r>
            <a:endParaRPr kumimoji="1" lang="en-US" altLang="zh-CN" sz="3600" b="1" dirty="0">
              <a:solidFill>
                <a:schemeClr val="bg1"/>
              </a:solidFill>
              <a:latin typeface="+mn-ea"/>
            </a:endParaRPr>
          </a:p>
        </p:txBody>
      </p:sp>
      <p:sp>
        <p:nvSpPr>
          <p:cNvPr id="22" name="文本占位符 2"/>
          <p:cNvSpPr txBox="1">
            <a:spLocks/>
          </p:cNvSpPr>
          <p:nvPr/>
        </p:nvSpPr>
        <p:spPr>
          <a:xfrm>
            <a:off x="323386" y="914398"/>
            <a:ext cx="8329960" cy="4114801"/>
          </a:xfrm>
          <a:prstGeom prst="rect">
            <a:avLst/>
          </a:prstGeom>
        </p:spPr>
        <p:txBody>
          <a:bodyPr vert="horz" lIns="91440" tIns="45720" rIns="91440" bIns="45720" rtlCol="0">
            <a:normAutofit/>
          </a:bodyPr>
          <a:lstStyle>
            <a:lvl1pPr marL="228589" indent="-228589" algn="l" defTabSz="914354"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76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2942"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589" lvl="2">
              <a:lnSpc>
                <a:spcPct val="160000"/>
              </a:lnSpc>
              <a:spcBef>
                <a:spcPts val="1000"/>
              </a:spcBef>
            </a:pPr>
            <a:r>
              <a:rPr lang="en-US" altLang="zh-CN" sz="2400" b="1" dirty="0">
                <a:solidFill>
                  <a:schemeClr val="bg1"/>
                </a:solidFill>
                <a:latin typeface="微软雅黑 Light" panose="020B0502040204020203" pitchFamily="34" charset="-122"/>
                <a:ea typeface="微软雅黑 Light" panose="020B0502040204020203" pitchFamily="34" charset="-122"/>
              </a:rPr>
              <a:t>4.2.3</a:t>
            </a:r>
            <a:r>
              <a:rPr lang="zh-CN" altLang="en-US" sz="2400" b="1" dirty="0">
                <a:solidFill>
                  <a:schemeClr val="bg1"/>
                </a:solidFill>
                <a:latin typeface="微软雅黑 Light" panose="020B0502040204020203" pitchFamily="34" charset="-122"/>
                <a:ea typeface="微软雅黑 Light" panose="020B0502040204020203" pitchFamily="34" charset="-122"/>
              </a:rPr>
              <a:t>　现代人才测评在中国的兴起与发展</a:t>
            </a:r>
          </a:p>
          <a:p>
            <a:pPr lvl="1">
              <a:lnSpc>
                <a:spcPct val="150000"/>
              </a:lnSpc>
            </a:pPr>
            <a:r>
              <a:rPr lang="zh-CN" altLang="en-US" sz="2000" b="1" dirty="0">
                <a:solidFill>
                  <a:schemeClr val="bg1"/>
                </a:solidFill>
                <a:latin typeface="微软雅黑 Light" panose="020B0502040204020203" pitchFamily="34" charset="-122"/>
                <a:ea typeface="微软雅黑 Light" panose="020B0502040204020203" pitchFamily="34" charset="-122"/>
              </a:rPr>
              <a:t>樊炳清于</a:t>
            </a:r>
            <a:r>
              <a:rPr lang="en-US" altLang="zh-CN" sz="2000" b="1" dirty="0">
                <a:solidFill>
                  <a:schemeClr val="bg1"/>
                </a:solidFill>
                <a:latin typeface="微软雅黑 Light" panose="020B0502040204020203" pitchFamily="34" charset="-122"/>
                <a:ea typeface="微软雅黑 Light" panose="020B0502040204020203" pitchFamily="34" charset="-122"/>
              </a:rPr>
              <a:t>1916</a:t>
            </a:r>
            <a:r>
              <a:rPr lang="zh-CN" altLang="en-US" sz="2000" b="1" dirty="0">
                <a:solidFill>
                  <a:schemeClr val="bg1"/>
                </a:solidFill>
                <a:latin typeface="微软雅黑 Light" panose="020B0502040204020203" pitchFamily="34" charset="-122"/>
                <a:ea typeface="微软雅黑 Light" panose="020B0502040204020203" pitchFamily="34" charset="-122"/>
              </a:rPr>
              <a:t>年首次将比奈</a:t>
            </a:r>
            <a:r>
              <a:rPr lang="en-US" altLang="zh-CN" sz="2000" b="1" dirty="0">
                <a:solidFill>
                  <a:schemeClr val="bg1"/>
                </a:solidFill>
                <a:latin typeface="微软雅黑 Light" panose="020B0502040204020203" pitchFamily="34" charset="-122"/>
                <a:ea typeface="微软雅黑 Light" panose="020B0502040204020203" pitchFamily="34" charset="-122"/>
              </a:rPr>
              <a:t>-</a:t>
            </a:r>
            <a:r>
              <a:rPr lang="zh-CN" altLang="en-US" sz="2000" b="1" dirty="0">
                <a:solidFill>
                  <a:schemeClr val="bg1"/>
                </a:solidFill>
                <a:latin typeface="微软雅黑 Light" panose="020B0502040204020203" pitchFamily="34" charset="-122"/>
                <a:ea typeface="微软雅黑 Light" panose="020B0502040204020203" pitchFamily="34" charset="-122"/>
              </a:rPr>
              <a:t>西蒙量表介绍到中国，费培杰于</a:t>
            </a:r>
            <a:r>
              <a:rPr lang="en-US" altLang="zh-CN" sz="2000" b="1" dirty="0">
                <a:solidFill>
                  <a:schemeClr val="bg1"/>
                </a:solidFill>
                <a:latin typeface="微软雅黑 Light" panose="020B0502040204020203" pitchFamily="34" charset="-122"/>
                <a:ea typeface="微软雅黑 Light" panose="020B0502040204020203" pitchFamily="34" charset="-122"/>
              </a:rPr>
              <a:t>1922</a:t>
            </a:r>
            <a:r>
              <a:rPr lang="zh-CN" altLang="en-US" sz="2000" b="1" dirty="0">
                <a:solidFill>
                  <a:schemeClr val="bg1"/>
                </a:solidFill>
                <a:latin typeface="微软雅黑 Light" panose="020B0502040204020203" pitchFamily="34" charset="-122"/>
                <a:ea typeface="微软雅黑 Light" panose="020B0502040204020203" pitchFamily="34" charset="-122"/>
              </a:rPr>
              <a:t>年将比奈量表翻译成中文，陆志伟于</a:t>
            </a:r>
            <a:r>
              <a:rPr lang="en-US" altLang="zh-CN" sz="2000" b="1" dirty="0">
                <a:solidFill>
                  <a:schemeClr val="bg1"/>
                </a:solidFill>
                <a:latin typeface="微软雅黑 Light" panose="020B0502040204020203" pitchFamily="34" charset="-122"/>
                <a:ea typeface="微软雅黑 Light" panose="020B0502040204020203" pitchFamily="34" charset="-122"/>
              </a:rPr>
              <a:t>1924</a:t>
            </a:r>
            <a:r>
              <a:rPr lang="zh-CN" altLang="en-US" sz="2000" b="1" dirty="0">
                <a:solidFill>
                  <a:schemeClr val="bg1"/>
                </a:solidFill>
                <a:latin typeface="微软雅黑 Light" panose="020B0502040204020203" pitchFamily="34" charset="-122"/>
                <a:ea typeface="微软雅黑 Light" panose="020B0502040204020203" pitchFamily="34" charset="-122"/>
              </a:rPr>
              <a:t>年修订了斯坦福</a:t>
            </a:r>
            <a:r>
              <a:rPr lang="en-US" altLang="zh-CN" sz="2000" b="1" dirty="0">
                <a:solidFill>
                  <a:schemeClr val="bg1"/>
                </a:solidFill>
                <a:latin typeface="微软雅黑 Light" panose="020B0502040204020203" pitchFamily="34" charset="-122"/>
                <a:ea typeface="微软雅黑 Light" panose="020B0502040204020203" pitchFamily="34" charset="-122"/>
              </a:rPr>
              <a:t>-</a:t>
            </a:r>
            <a:r>
              <a:rPr lang="zh-CN" altLang="en-US" sz="2000" b="1" dirty="0">
                <a:solidFill>
                  <a:schemeClr val="bg1"/>
                </a:solidFill>
                <a:latin typeface="微软雅黑 Light" panose="020B0502040204020203" pitchFamily="34" charset="-122"/>
                <a:ea typeface="微软雅黑 Light" panose="020B0502040204020203" pitchFamily="34" charset="-122"/>
              </a:rPr>
              <a:t>比奈智力量表。</a:t>
            </a:r>
            <a:r>
              <a:rPr lang="en-US" altLang="zh-CN" sz="2000" b="1" dirty="0">
                <a:solidFill>
                  <a:schemeClr val="bg1"/>
                </a:solidFill>
                <a:latin typeface="微软雅黑 Light" panose="020B0502040204020203" pitchFamily="34" charset="-122"/>
                <a:ea typeface="微软雅黑 Light" panose="020B0502040204020203" pitchFamily="34" charset="-122"/>
              </a:rPr>
              <a:t>1931</a:t>
            </a:r>
            <a:r>
              <a:rPr lang="zh-CN" altLang="en-US" sz="2000" b="1" dirty="0">
                <a:solidFill>
                  <a:schemeClr val="bg1"/>
                </a:solidFill>
                <a:latin typeface="微软雅黑 Light" panose="020B0502040204020203" pitchFamily="34" charset="-122"/>
                <a:ea typeface="微软雅黑 Light" panose="020B0502040204020203" pitchFamily="34" charset="-122"/>
              </a:rPr>
              <a:t>年，由艾伟、陆志伟和陈鹤琴等人倡议并成立了中国测验学会。</a:t>
            </a:r>
          </a:p>
          <a:p>
            <a:pPr lvl="1">
              <a:lnSpc>
                <a:spcPct val="150000"/>
              </a:lnSpc>
            </a:pPr>
            <a:r>
              <a:rPr lang="zh-CN" altLang="en-US" sz="2000" b="1" dirty="0">
                <a:solidFill>
                  <a:schemeClr val="bg1"/>
                </a:solidFill>
                <a:latin typeface="微软雅黑 Light" panose="020B0502040204020203" pitchFamily="34" charset="-122"/>
                <a:ea typeface="微软雅黑 Light" panose="020B0502040204020203" pitchFamily="34" charset="-122"/>
              </a:rPr>
              <a:t>新中国成立后，心理测量的研究与应用在我国一度处于停滞状态。改革开放之后，心理测量又获得了快速发展，它在组织管理、教育、军事等领域发挥着越来越重要的作用。</a:t>
            </a:r>
          </a:p>
        </p:txBody>
      </p:sp>
    </p:spTree>
    <p:extLst>
      <p:ext uri="{BB962C8B-B14F-4D97-AF65-F5344CB8AC3E}">
        <p14:creationId xmlns:p14="http://schemas.microsoft.com/office/powerpoint/2010/main" val="1912844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1752599" y="615043"/>
            <a:ext cx="5736771" cy="584775"/>
          </a:xfrm>
          <a:prstGeom prst="rect">
            <a:avLst/>
          </a:prstGeom>
          <a:noFill/>
        </p:spPr>
        <p:txBody>
          <a:bodyPr wrap="square" rtlCol="0">
            <a:spAutoFit/>
          </a:bodyPr>
          <a:lstStyle/>
          <a:p>
            <a:pPr algn="ctr"/>
            <a:r>
              <a:rPr lang="zh-CN" altLang="en-US" sz="3200" b="1" dirty="0">
                <a:solidFill>
                  <a:schemeClr val="accent4"/>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下篇  人才测评的理论与技术</a:t>
            </a:r>
          </a:p>
        </p:txBody>
      </p:sp>
      <p:sp>
        <p:nvSpPr>
          <p:cNvPr id="6" name="TextBox 5"/>
          <p:cNvSpPr txBox="1"/>
          <p:nvPr/>
        </p:nvSpPr>
        <p:spPr>
          <a:xfrm>
            <a:off x="838200" y="1485900"/>
            <a:ext cx="7239000" cy="3046988"/>
          </a:xfrm>
          <a:prstGeom prst="rect">
            <a:avLst/>
          </a:prstGeom>
          <a:noFill/>
        </p:spPr>
        <p:txBody>
          <a:bodyPr wrap="square" rtlCol="0">
            <a:spAutoFit/>
          </a:bodyPr>
          <a:lstStyle/>
          <a:p>
            <a:r>
              <a:rPr lang="zh-CN" altLang="en-US" sz="2400" dirty="0">
                <a:solidFill>
                  <a:schemeClr val="bg1"/>
                </a:solidFill>
                <a:latin typeface="+mj-ea"/>
                <a:ea typeface="+mj-ea"/>
                <a:cs typeface="Arial" panose="020B0604020202020204" pitchFamily="34" charset="0"/>
              </a:rPr>
              <a:t>第</a:t>
            </a:r>
            <a:r>
              <a:rPr lang="en-US" altLang="zh-CN" sz="2400" dirty="0">
                <a:solidFill>
                  <a:schemeClr val="bg1"/>
                </a:solidFill>
                <a:latin typeface="+mj-ea"/>
                <a:ea typeface="+mj-ea"/>
                <a:cs typeface="Arial" panose="020B0604020202020204" pitchFamily="34" charset="0"/>
              </a:rPr>
              <a:t>4</a:t>
            </a:r>
            <a:r>
              <a:rPr lang="zh-CN" altLang="en-US" sz="2400" dirty="0">
                <a:solidFill>
                  <a:schemeClr val="bg1"/>
                </a:solidFill>
                <a:latin typeface="+mj-ea"/>
                <a:ea typeface="+mj-ea"/>
                <a:cs typeface="Arial" panose="020B0604020202020204" pitchFamily="34" charset="0"/>
              </a:rPr>
              <a:t>章　什么是人才测评</a:t>
            </a:r>
            <a:endParaRPr lang="en-US" altLang="zh-CN" sz="2400" dirty="0">
              <a:solidFill>
                <a:schemeClr val="bg1"/>
              </a:solidFill>
              <a:latin typeface="+mj-ea"/>
              <a:ea typeface="+mj-ea"/>
              <a:cs typeface="Arial" panose="020B0604020202020204" pitchFamily="34" charset="0"/>
            </a:endParaRPr>
          </a:p>
          <a:p>
            <a:r>
              <a:rPr lang="zh-CN" altLang="en-US" sz="2400" dirty="0">
                <a:solidFill>
                  <a:schemeClr val="bg1"/>
                </a:solidFill>
                <a:latin typeface="+mj-ea"/>
                <a:ea typeface="+mj-ea"/>
                <a:cs typeface="Arial" panose="020B0604020202020204" pitchFamily="34" charset="0"/>
              </a:rPr>
              <a:t>第</a:t>
            </a:r>
            <a:r>
              <a:rPr lang="en-US" altLang="zh-CN" sz="2400" dirty="0">
                <a:solidFill>
                  <a:schemeClr val="bg1"/>
                </a:solidFill>
                <a:latin typeface="+mj-ea"/>
                <a:ea typeface="+mj-ea"/>
                <a:cs typeface="Arial" panose="020B0604020202020204" pitchFamily="34" charset="0"/>
              </a:rPr>
              <a:t>5</a:t>
            </a:r>
            <a:r>
              <a:rPr lang="zh-CN" altLang="en-US" sz="2400" dirty="0">
                <a:solidFill>
                  <a:schemeClr val="bg1"/>
                </a:solidFill>
                <a:latin typeface="+mj-ea"/>
                <a:ea typeface="+mj-ea"/>
                <a:cs typeface="Arial" panose="020B0604020202020204" pitchFamily="34" charset="0"/>
              </a:rPr>
              <a:t>章　人才测评的原理</a:t>
            </a:r>
            <a:endParaRPr lang="en-US" altLang="zh-CN" sz="2400" dirty="0">
              <a:solidFill>
                <a:schemeClr val="bg1"/>
              </a:solidFill>
              <a:latin typeface="+mj-ea"/>
              <a:ea typeface="+mj-ea"/>
              <a:cs typeface="Arial" panose="020B0604020202020204" pitchFamily="34" charset="0"/>
            </a:endParaRPr>
          </a:p>
          <a:p>
            <a:r>
              <a:rPr lang="zh-CN" altLang="en-US" sz="2400" dirty="0">
                <a:solidFill>
                  <a:schemeClr val="bg1"/>
                </a:solidFill>
                <a:latin typeface="+mj-ea"/>
                <a:ea typeface="+mj-ea"/>
                <a:cs typeface="Arial" panose="020B0604020202020204" pitchFamily="34" charset="0"/>
              </a:rPr>
              <a:t>第</a:t>
            </a:r>
            <a:r>
              <a:rPr lang="en-US" altLang="zh-CN" sz="2400" dirty="0">
                <a:solidFill>
                  <a:schemeClr val="bg1"/>
                </a:solidFill>
                <a:latin typeface="+mj-ea"/>
                <a:ea typeface="+mj-ea"/>
                <a:cs typeface="Arial" panose="020B0604020202020204" pitchFamily="34" charset="0"/>
              </a:rPr>
              <a:t>6</a:t>
            </a:r>
            <a:r>
              <a:rPr lang="zh-CN" altLang="en-US" sz="2400" dirty="0">
                <a:solidFill>
                  <a:schemeClr val="bg1"/>
                </a:solidFill>
                <a:latin typeface="+mj-ea"/>
                <a:ea typeface="+mj-ea"/>
                <a:cs typeface="Arial" panose="020B0604020202020204" pitchFamily="34" charset="0"/>
              </a:rPr>
              <a:t>章　人才测评的基础</a:t>
            </a:r>
            <a:endParaRPr lang="en-US" altLang="zh-CN" sz="2400" dirty="0">
              <a:solidFill>
                <a:schemeClr val="bg1"/>
              </a:solidFill>
              <a:latin typeface="+mj-ea"/>
              <a:ea typeface="+mj-ea"/>
              <a:cs typeface="Arial" panose="020B0604020202020204" pitchFamily="34" charset="0"/>
            </a:endParaRPr>
          </a:p>
          <a:p>
            <a:r>
              <a:rPr lang="zh-CN" altLang="en-US" sz="2400" dirty="0">
                <a:solidFill>
                  <a:schemeClr val="bg1"/>
                </a:solidFill>
                <a:latin typeface="+mj-ea"/>
                <a:ea typeface="+mj-ea"/>
                <a:cs typeface="Arial" panose="020B0604020202020204" pitchFamily="34" charset="0"/>
              </a:rPr>
              <a:t>第</a:t>
            </a:r>
            <a:r>
              <a:rPr lang="en-US" altLang="zh-CN" sz="2400" dirty="0">
                <a:solidFill>
                  <a:schemeClr val="bg1"/>
                </a:solidFill>
                <a:latin typeface="+mj-ea"/>
                <a:ea typeface="+mj-ea"/>
                <a:cs typeface="Arial" panose="020B0604020202020204" pitchFamily="34" charset="0"/>
              </a:rPr>
              <a:t>7</a:t>
            </a:r>
            <a:r>
              <a:rPr lang="zh-CN" altLang="en-US" sz="2400" dirty="0">
                <a:solidFill>
                  <a:schemeClr val="bg1"/>
                </a:solidFill>
                <a:latin typeface="+mj-ea"/>
                <a:ea typeface="+mj-ea"/>
                <a:cs typeface="Arial" panose="020B0604020202020204" pitchFamily="34" charset="0"/>
              </a:rPr>
              <a:t>章　心理测验</a:t>
            </a:r>
            <a:endParaRPr lang="en-US" altLang="zh-CN" sz="2400" dirty="0">
              <a:solidFill>
                <a:schemeClr val="bg1"/>
              </a:solidFill>
              <a:latin typeface="+mj-ea"/>
              <a:ea typeface="+mj-ea"/>
              <a:cs typeface="Arial" panose="020B0604020202020204" pitchFamily="34" charset="0"/>
            </a:endParaRPr>
          </a:p>
          <a:p>
            <a:r>
              <a:rPr lang="zh-CN" altLang="en-US" sz="2400" dirty="0">
                <a:solidFill>
                  <a:schemeClr val="bg1"/>
                </a:solidFill>
                <a:latin typeface="+mj-ea"/>
                <a:ea typeface="+mj-ea"/>
                <a:cs typeface="Arial" panose="020B0604020202020204" pitchFamily="34" charset="0"/>
              </a:rPr>
              <a:t>第</a:t>
            </a:r>
            <a:r>
              <a:rPr lang="en-US" altLang="zh-CN" sz="2400" dirty="0">
                <a:solidFill>
                  <a:schemeClr val="bg1"/>
                </a:solidFill>
                <a:latin typeface="+mj-ea"/>
                <a:ea typeface="+mj-ea"/>
                <a:cs typeface="Arial" panose="020B0604020202020204" pitchFamily="34" charset="0"/>
              </a:rPr>
              <a:t>8</a:t>
            </a:r>
            <a:r>
              <a:rPr lang="zh-CN" altLang="en-US" sz="2400" dirty="0">
                <a:solidFill>
                  <a:schemeClr val="bg1"/>
                </a:solidFill>
                <a:latin typeface="+mj-ea"/>
                <a:ea typeface="+mj-ea"/>
                <a:cs typeface="Arial" panose="020B0604020202020204" pitchFamily="34" charset="0"/>
              </a:rPr>
              <a:t>章　面试</a:t>
            </a:r>
            <a:endParaRPr lang="en-US" altLang="zh-CN" sz="2400" dirty="0">
              <a:solidFill>
                <a:schemeClr val="bg1"/>
              </a:solidFill>
              <a:latin typeface="+mj-ea"/>
              <a:ea typeface="+mj-ea"/>
              <a:cs typeface="Arial" panose="020B0604020202020204" pitchFamily="34" charset="0"/>
            </a:endParaRPr>
          </a:p>
          <a:p>
            <a:r>
              <a:rPr lang="zh-CN" altLang="en-US" sz="2400" dirty="0">
                <a:solidFill>
                  <a:schemeClr val="bg1"/>
                </a:solidFill>
                <a:latin typeface="+mj-ea"/>
                <a:ea typeface="+mj-ea"/>
                <a:cs typeface="Arial" panose="020B0604020202020204" pitchFamily="34" charset="0"/>
              </a:rPr>
              <a:t>第</a:t>
            </a:r>
            <a:r>
              <a:rPr lang="en-US" altLang="zh-CN" sz="2400" dirty="0">
                <a:solidFill>
                  <a:schemeClr val="bg1"/>
                </a:solidFill>
                <a:latin typeface="+mj-ea"/>
                <a:ea typeface="+mj-ea"/>
                <a:cs typeface="Arial" panose="020B0604020202020204" pitchFamily="34" charset="0"/>
              </a:rPr>
              <a:t>9</a:t>
            </a:r>
            <a:r>
              <a:rPr lang="zh-CN" altLang="en-US" sz="2400" dirty="0">
                <a:solidFill>
                  <a:schemeClr val="bg1"/>
                </a:solidFill>
                <a:latin typeface="+mj-ea"/>
                <a:ea typeface="+mj-ea"/>
                <a:cs typeface="Arial" panose="020B0604020202020204" pitchFamily="34" charset="0"/>
              </a:rPr>
              <a:t>章　无领导小组讨论</a:t>
            </a:r>
            <a:endParaRPr lang="en-US" altLang="zh-CN" sz="2400" dirty="0">
              <a:solidFill>
                <a:schemeClr val="bg1"/>
              </a:solidFill>
              <a:latin typeface="+mj-ea"/>
              <a:ea typeface="+mj-ea"/>
              <a:cs typeface="Arial" panose="020B0604020202020204" pitchFamily="34" charset="0"/>
            </a:endParaRPr>
          </a:p>
          <a:p>
            <a:r>
              <a:rPr lang="zh-CN" altLang="en-US" sz="2400" dirty="0">
                <a:solidFill>
                  <a:schemeClr val="bg1"/>
                </a:solidFill>
                <a:latin typeface="+mj-ea"/>
                <a:ea typeface="+mj-ea"/>
                <a:cs typeface="Arial" panose="020B0604020202020204" pitchFamily="34" charset="0"/>
              </a:rPr>
              <a:t>第</a:t>
            </a:r>
            <a:r>
              <a:rPr lang="en-US" altLang="zh-CN" sz="2400" dirty="0">
                <a:solidFill>
                  <a:schemeClr val="bg1"/>
                </a:solidFill>
                <a:latin typeface="+mj-ea"/>
                <a:ea typeface="+mj-ea"/>
                <a:cs typeface="Arial" panose="020B0604020202020204" pitchFamily="34" charset="0"/>
              </a:rPr>
              <a:t>10</a:t>
            </a:r>
            <a:r>
              <a:rPr lang="zh-CN" altLang="en-US" sz="2400" dirty="0">
                <a:solidFill>
                  <a:schemeClr val="bg1"/>
                </a:solidFill>
                <a:latin typeface="+mj-ea"/>
                <a:ea typeface="+mj-ea"/>
                <a:cs typeface="Arial" panose="020B0604020202020204" pitchFamily="34" charset="0"/>
              </a:rPr>
              <a:t>章　公文筐测验</a:t>
            </a:r>
            <a:endParaRPr lang="en-US" altLang="zh-CN" sz="2400" dirty="0">
              <a:solidFill>
                <a:schemeClr val="bg1"/>
              </a:solidFill>
              <a:latin typeface="+mj-ea"/>
              <a:ea typeface="+mj-ea"/>
              <a:cs typeface="Arial" panose="020B0604020202020204" pitchFamily="34" charset="0"/>
            </a:endParaRPr>
          </a:p>
          <a:p>
            <a:r>
              <a:rPr lang="zh-CN" altLang="en-US" sz="2400" dirty="0">
                <a:solidFill>
                  <a:schemeClr val="bg1"/>
                </a:solidFill>
                <a:latin typeface="+mj-ea"/>
                <a:ea typeface="+mj-ea"/>
                <a:cs typeface="Arial" panose="020B0604020202020204" pitchFamily="34" charset="0"/>
              </a:rPr>
              <a:t>第</a:t>
            </a:r>
            <a:r>
              <a:rPr lang="en-US" altLang="zh-CN" sz="2400" dirty="0">
                <a:solidFill>
                  <a:schemeClr val="bg1"/>
                </a:solidFill>
                <a:latin typeface="+mj-ea"/>
                <a:ea typeface="+mj-ea"/>
                <a:cs typeface="Arial" panose="020B0604020202020204" pitchFamily="34" charset="0"/>
              </a:rPr>
              <a:t>11</a:t>
            </a:r>
            <a:r>
              <a:rPr lang="zh-CN" altLang="en-US" sz="2400" dirty="0">
                <a:solidFill>
                  <a:schemeClr val="bg1"/>
                </a:solidFill>
                <a:latin typeface="+mj-ea"/>
                <a:ea typeface="+mj-ea"/>
                <a:cs typeface="Arial" panose="020B0604020202020204" pitchFamily="34" charset="0"/>
              </a:rPr>
              <a:t>章　评价中心技术与其他测评方法</a:t>
            </a:r>
          </a:p>
        </p:txBody>
      </p:sp>
    </p:spTree>
    <p:extLst>
      <p:ext uri="{BB962C8B-B14F-4D97-AF65-F5344CB8AC3E}">
        <p14:creationId xmlns:p14="http://schemas.microsoft.com/office/powerpoint/2010/main" val="4067806250"/>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xmlns:p14="http://schemas.microsoft.com/office/powerpoint/2010/main" spd="slow">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3603312" y="361152"/>
            <a:ext cx="1763205" cy="646331"/>
          </a:xfrm>
          <a:prstGeom prst="rect">
            <a:avLst/>
          </a:prstGeom>
          <a:noFill/>
        </p:spPr>
        <p:txBody>
          <a:bodyPr wrap="square" rtlCol="0">
            <a:spAutoFit/>
          </a:bodyPr>
          <a:lstStyle/>
          <a:p>
            <a:pPr algn="ctr"/>
            <a:r>
              <a:rPr lang="zh-CN" altLang="en-US" sz="3600" b="1" dirty="0">
                <a:solidFill>
                  <a:schemeClr val="tx2"/>
                </a:solidFill>
                <a:latin typeface="+mn-ea"/>
              </a:rPr>
              <a:t>目录</a:t>
            </a:r>
            <a:endParaRPr lang="zh-CN" altLang="zh-CN" sz="3600" b="1" dirty="0">
              <a:solidFill>
                <a:schemeClr val="tx2"/>
              </a:solidFill>
              <a:latin typeface="+mn-ea"/>
            </a:endParaRPr>
          </a:p>
        </p:txBody>
      </p:sp>
      <p:sp>
        <p:nvSpPr>
          <p:cNvPr id="5" name="AutoShape 4"/>
          <p:cNvSpPr>
            <a:spLocks noChangeArrowheads="1"/>
          </p:cNvSpPr>
          <p:nvPr/>
        </p:nvSpPr>
        <p:spPr bwMode="auto">
          <a:xfrm>
            <a:off x="1676400" y="1157288"/>
            <a:ext cx="6324600" cy="495300"/>
          </a:xfrm>
          <a:prstGeom prst="roundRect">
            <a:avLst>
              <a:gd name="adj" fmla="val 16667"/>
            </a:avLst>
          </a:prstGeom>
          <a:gradFill rotWithShape="1">
            <a:gsLst>
              <a:gs pos="0">
                <a:schemeClr val="accent2"/>
              </a:gs>
              <a:gs pos="50000">
                <a:schemeClr val="accent2">
                  <a:gamma/>
                  <a:tint val="21176"/>
                  <a:invGamma/>
                </a:schemeClr>
              </a:gs>
              <a:gs pos="100000">
                <a:schemeClr val="accent2"/>
              </a:gs>
            </a:gsLst>
            <a:lin ang="5400000" scaled="1"/>
          </a:gradFill>
          <a:ln w="12700" cmpd="sng">
            <a:solidFill>
              <a:schemeClr val="bg1"/>
            </a:solidFill>
            <a:round/>
            <a:headEnd/>
            <a:tailEnd/>
          </a:ln>
          <a:effectLst/>
        </p:spPr>
        <p:txBody>
          <a:bodyPr wrap="none" anchor="ctr"/>
          <a:lstStyle/>
          <a:p>
            <a:pPr>
              <a:defRPr/>
            </a:pPr>
            <a:endParaRPr lang="zh-CN" altLang="en-US"/>
          </a:p>
        </p:txBody>
      </p:sp>
      <p:sp>
        <p:nvSpPr>
          <p:cNvPr id="6" name="Text Box 5"/>
          <p:cNvSpPr txBox="1">
            <a:spLocks noChangeArrowheads="1"/>
          </p:cNvSpPr>
          <p:nvPr/>
        </p:nvSpPr>
        <p:spPr bwMode="auto">
          <a:xfrm>
            <a:off x="1981200" y="1185352"/>
            <a:ext cx="497522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z="2400" dirty="0">
                <a:latin typeface="+mn-lt"/>
                <a:ea typeface="+mn-ea"/>
              </a:rPr>
              <a:t>人才测评的概念</a:t>
            </a:r>
          </a:p>
        </p:txBody>
      </p:sp>
      <p:sp>
        <p:nvSpPr>
          <p:cNvPr id="7" name="AutoShape 6"/>
          <p:cNvSpPr>
            <a:spLocks noChangeArrowheads="1"/>
          </p:cNvSpPr>
          <p:nvPr/>
        </p:nvSpPr>
        <p:spPr bwMode="auto">
          <a:xfrm>
            <a:off x="1697038" y="1875746"/>
            <a:ext cx="6303962" cy="495300"/>
          </a:xfrm>
          <a:prstGeom prst="roundRect">
            <a:avLst>
              <a:gd name="adj" fmla="val 16667"/>
            </a:avLst>
          </a:prstGeom>
          <a:gradFill rotWithShape="1">
            <a:gsLst>
              <a:gs pos="0">
                <a:schemeClr val="accent1"/>
              </a:gs>
              <a:gs pos="50000">
                <a:schemeClr val="accent1">
                  <a:gamma/>
                  <a:tint val="21176"/>
                  <a:invGamma/>
                </a:schemeClr>
              </a:gs>
              <a:gs pos="100000">
                <a:schemeClr val="accent1"/>
              </a:gs>
            </a:gsLst>
            <a:lin ang="5400000" scaled="1"/>
          </a:gradFill>
          <a:ln w="12700" cmpd="sng">
            <a:solidFill>
              <a:schemeClr val="bg1"/>
            </a:solidFill>
            <a:round/>
            <a:headEnd/>
            <a:tailEnd/>
          </a:ln>
          <a:effectLst/>
        </p:spPr>
        <p:txBody>
          <a:bodyPr wrap="none" anchor="ctr"/>
          <a:lstStyle/>
          <a:p>
            <a:pPr>
              <a:defRPr/>
            </a:pPr>
            <a:endParaRPr lang="zh-CN" altLang="en-US"/>
          </a:p>
        </p:txBody>
      </p:sp>
      <p:sp>
        <p:nvSpPr>
          <p:cNvPr id="8" name="Text Box 7"/>
          <p:cNvSpPr txBox="1">
            <a:spLocks noChangeArrowheads="1"/>
          </p:cNvSpPr>
          <p:nvPr/>
        </p:nvSpPr>
        <p:spPr bwMode="auto">
          <a:xfrm>
            <a:off x="1981201" y="1903810"/>
            <a:ext cx="573563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z="2400" dirty="0">
                <a:solidFill>
                  <a:srgbClr val="000000"/>
                </a:solidFill>
                <a:latin typeface="+mn-ea"/>
                <a:ea typeface="+mn-ea"/>
              </a:rPr>
              <a:t>人才测评的历史背景与发展历程</a:t>
            </a:r>
            <a:endParaRPr lang="zh-CN" altLang="en-US" sz="2400" dirty="0">
              <a:latin typeface="+mn-ea"/>
              <a:ea typeface="+mn-ea"/>
            </a:endParaRPr>
          </a:p>
        </p:txBody>
      </p:sp>
      <p:sp>
        <p:nvSpPr>
          <p:cNvPr id="9" name="Text Box 8"/>
          <p:cNvSpPr txBox="1">
            <a:spLocks noChangeArrowheads="1"/>
          </p:cNvSpPr>
          <p:nvPr/>
        </p:nvSpPr>
        <p:spPr bwMode="auto">
          <a:xfrm>
            <a:off x="1447506" y="1853124"/>
            <a:ext cx="35618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zh-CN" sz="2400">
                <a:solidFill>
                  <a:schemeClr val="bg1"/>
                </a:solidFill>
              </a:rPr>
              <a:t>2</a:t>
            </a:r>
          </a:p>
        </p:txBody>
      </p:sp>
      <p:sp>
        <p:nvSpPr>
          <p:cNvPr id="10" name="AutoShape 9"/>
          <p:cNvSpPr>
            <a:spLocks noChangeArrowheads="1"/>
          </p:cNvSpPr>
          <p:nvPr/>
        </p:nvSpPr>
        <p:spPr bwMode="auto">
          <a:xfrm>
            <a:off x="1677988" y="2557464"/>
            <a:ext cx="6326187" cy="533400"/>
          </a:xfrm>
          <a:prstGeom prst="roundRect">
            <a:avLst>
              <a:gd name="adj" fmla="val 16667"/>
            </a:avLst>
          </a:prstGeom>
          <a:gradFill rotWithShape="1">
            <a:gsLst>
              <a:gs pos="0">
                <a:schemeClr val="tx2"/>
              </a:gs>
              <a:gs pos="50000">
                <a:schemeClr val="tx2">
                  <a:gamma/>
                  <a:tint val="21176"/>
                  <a:invGamma/>
                </a:schemeClr>
              </a:gs>
              <a:gs pos="100000">
                <a:schemeClr val="tx2"/>
              </a:gs>
            </a:gsLst>
            <a:lin ang="5400000" scaled="1"/>
          </a:gradFill>
          <a:ln w="12700" cmpd="sng">
            <a:solidFill>
              <a:schemeClr val="bg1"/>
            </a:solidFill>
            <a:round/>
            <a:headEnd/>
            <a:tailEnd/>
          </a:ln>
          <a:effectLst/>
        </p:spPr>
        <p:txBody>
          <a:bodyPr wrap="none" anchor="ctr"/>
          <a:lstStyle/>
          <a:p>
            <a:pPr algn="ctr">
              <a:defRPr/>
            </a:pPr>
            <a:endParaRPr lang="zh-CN" altLang="zh-CN"/>
          </a:p>
        </p:txBody>
      </p:sp>
      <p:sp>
        <p:nvSpPr>
          <p:cNvPr id="11" name="Text Box 10"/>
          <p:cNvSpPr txBox="1">
            <a:spLocks noChangeArrowheads="1"/>
          </p:cNvSpPr>
          <p:nvPr/>
        </p:nvSpPr>
        <p:spPr bwMode="auto">
          <a:xfrm>
            <a:off x="1981200" y="2601178"/>
            <a:ext cx="530701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z="2400" dirty="0">
                <a:latin typeface="+mn-lt"/>
                <a:ea typeface="+mn-ea"/>
              </a:rPr>
              <a:t>人才测评的基本操作流程</a:t>
            </a:r>
          </a:p>
        </p:txBody>
      </p:sp>
      <p:sp>
        <p:nvSpPr>
          <p:cNvPr id="12" name="AutoShape 11"/>
          <p:cNvSpPr>
            <a:spLocks noChangeArrowheads="1"/>
          </p:cNvSpPr>
          <p:nvPr/>
        </p:nvSpPr>
        <p:spPr bwMode="auto">
          <a:xfrm>
            <a:off x="1752600" y="3297695"/>
            <a:ext cx="6248400" cy="533400"/>
          </a:xfrm>
          <a:prstGeom prst="roundRect">
            <a:avLst>
              <a:gd name="adj" fmla="val 16667"/>
            </a:avLst>
          </a:prstGeom>
          <a:gradFill rotWithShape="1">
            <a:gsLst>
              <a:gs pos="0">
                <a:schemeClr val="folHlink"/>
              </a:gs>
              <a:gs pos="50000">
                <a:schemeClr val="folHlink">
                  <a:gamma/>
                  <a:tint val="21176"/>
                  <a:invGamma/>
                </a:schemeClr>
              </a:gs>
              <a:gs pos="100000">
                <a:schemeClr val="folHlink"/>
              </a:gs>
            </a:gsLst>
            <a:lin ang="5400000" scaled="1"/>
          </a:gradFill>
          <a:ln w="12700" cmpd="sng">
            <a:solidFill>
              <a:schemeClr val="bg1"/>
            </a:solidFill>
            <a:round/>
            <a:headEnd/>
            <a:tailEnd/>
          </a:ln>
          <a:effectLst/>
        </p:spPr>
        <p:txBody>
          <a:bodyPr wrap="none" anchor="ctr"/>
          <a:lstStyle/>
          <a:p>
            <a:pPr>
              <a:defRPr/>
            </a:pPr>
            <a:endParaRPr lang="zh-CN" altLang="en-US"/>
          </a:p>
        </p:txBody>
      </p:sp>
      <p:sp>
        <p:nvSpPr>
          <p:cNvPr id="13" name="Text Box 12"/>
          <p:cNvSpPr txBox="1">
            <a:spLocks noChangeArrowheads="1"/>
          </p:cNvSpPr>
          <p:nvPr/>
        </p:nvSpPr>
        <p:spPr bwMode="auto">
          <a:xfrm>
            <a:off x="1981200" y="3352175"/>
            <a:ext cx="609600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z="2400" dirty="0">
                <a:latin typeface="+mn-lt"/>
                <a:ea typeface="+mn-ea"/>
              </a:rPr>
              <a:t>人才测评在现代人力资源管理中的应用</a:t>
            </a:r>
          </a:p>
        </p:txBody>
      </p:sp>
      <p:sp>
        <p:nvSpPr>
          <p:cNvPr id="14" name="AutoShape 14"/>
          <p:cNvSpPr>
            <a:spLocks noChangeArrowheads="1"/>
          </p:cNvSpPr>
          <p:nvPr/>
        </p:nvSpPr>
        <p:spPr bwMode="auto">
          <a:xfrm>
            <a:off x="1143000" y="1085850"/>
            <a:ext cx="914400" cy="628650"/>
          </a:xfrm>
          <a:prstGeom prst="diamond">
            <a:avLst/>
          </a:prstGeom>
          <a:solidFill>
            <a:schemeClr val="accent2"/>
          </a:solidFill>
          <a:ln w="25400">
            <a:solidFill>
              <a:schemeClr val="bg1"/>
            </a:solidFill>
            <a:miter lim="800000"/>
            <a:headEnd/>
            <a:tailEnd/>
          </a:ln>
        </p:spPr>
        <p:txBody>
          <a:bodyPr wrap="none" anchor="ctr"/>
          <a:lstStyle/>
          <a:p>
            <a:endParaRPr lang="zh-CN" altLang="en-US"/>
          </a:p>
        </p:txBody>
      </p:sp>
      <p:sp>
        <p:nvSpPr>
          <p:cNvPr id="15" name="AutoShape 15"/>
          <p:cNvSpPr>
            <a:spLocks noChangeArrowheads="1"/>
          </p:cNvSpPr>
          <p:nvPr/>
        </p:nvSpPr>
        <p:spPr bwMode="auto">
          <a:xfrm>
            <a:off x="1171575" y="1747158"/>
            <a:ext cx="914400" cy="628650"/>
          </a:xfrm>
          <a:prstGeom prst="diamond">
            <a:avLst/>
          </a:prstGeom>
          <a:solidFill>
            <a:schemeClr val="accent1"/>
          </a:solidFill>
          <a:ln w="25400">
            <a:solidFill>
              <a:schemeClr val="bg1"/>
            </a:solidFill>
            <a:miter lim="800000"/>
            <a:headEnd/>
            <a:tailEnd/>
          </a:ln>
        </p:spPr>
        <p:txBody>
          <a:bodyPr wrap="none" anchor="ctr"/>
          <a:lstStyle/>
          <a:p>
            <a:endParaRPr lang="zh-CN" altLang="en-US"/>
          </a:p>
        </p:txBody>
      </p:sp>
      <p:sp>
        <p:nvSpPr>
          <p:cNvPr id="16" name="AutoShape 16"/>
          <p:cNvSpPr>
            <a:spLocks noChangeArrowheads="1"/>
          </p:cNvSpPr>
          <p:nvPr/>
        </p:nvSpPr>
        <p:spPr bwMode="auto">
          <a:xfrm>
            <a:off x="1143000" y="2476502"/>
            <a:ext cx="914400" cy="685800"/>
          </a:xfrm>
          <a:prstGeom prst="diamond">
            <a:avLst/>
          </a:prstGeom>
          <a:solidFill>
            <a:schemeClr val="tx2"/>
          </a:solidFill>
          <a:ln w="25400">
            <a:solidFill>
              <a:schemeClr val="bg1"/>
            </a:solidFill>
            <a:miter lim="800000"/>
            <a:headEnd/>
            <a:tailEnd/>
          </a:ln>
        </p:spPr>
        <p:txBody>
          <a:bodyPr wrap="none" anchor="ctr"/>
          <a:lstStyle/>
          <a:p>
            <a:endParaRPr lang="zh-CN" altLang="en-US"/>
          </a:p>
        </p:txBody>
      </p:sp>
      <p:sp>
        <p:nvSpPr>
          <p:cNvPr id="17" name="AutoShape 17"/>
          <p:cNvSpPr>
            <a:spLocks noChangeArrowheads="1"/>
          </p:cNvSpPr>
          <p:nvPr/>
        </p:nvSpPr>
        <p:spPr bwMode="auto">
          <a:xfrm>
            <a:off x="1143000" y="3216732"/>
            <a:ext cx="914400" cy="628650"/>
          </a:xfrm>
          <a:prstGeom prst="diamond">
            <a:avLst/>
          </a:prstGeom>
          <a:solidFill>
            <a:schemeClr val="folHlink"/>
          </a:solidFill>
          <a:ln w="25400">
            <a:solidFill>
              <a:schemeClr val="bg1"/>
            </a:solidFill>
            <a:miter lim="800000"/>
            <a:headEnd/>
            <a:tailEnd/>
          </a:ln>
        </p:spPr>
        <p:txBody>
          <a:bodyPr wrap="none" anchor="ctr"/>
          <a:lstStyle/>
          <a:p>
            <a:endParaRPr lang="zh-CN" altLang="en-US"/>
          </a:p>
        </p:txBody>
      </p:sp>
      <p:sp>
        <p:nvSpPr>
          <p:cNvPr id="18" name="Text Box 18"/>
          <p:cNvSpPr txBox="1">
            <a:spLocks noChangeArrowheads="1"/>
          </p:cNvSpPr>
          <p:nvPr/>
        </p:nvSpPr>
        <p:spPr bwMode="auto">
          <a:xfrm>
            <a:off x="1415145" y="1164773"/>
            <a:ext cx="40957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2400" dirty="0">
                <a:solidFill>
                  <a:schemeClr val="bg1"/>
                </a:solidFill>
                <a:latin typeface="+mn-ea"/>
                <a:ea typeface="+mn-ea"/>
              </a:rPr>
              <a:t>1</a:t>
            </a:r>
          </a:p>
        </p:txBody>
      </p:sp>
      <p:sp>
        <p:nvSpPr>
          <p:cNvPr id="19" name="Text Box 19"/>
          <p:cNvSpPr txBox="1">
            <a:spLocks noChangeArrowheads="1"/>
          </p:cNvSpPr>
          <p:nvPr/>
        </p:nvSpPr>
        <p:spPr bwMode="auto">
          <a:xfrm>
            <a:off x="1421948" y="1826081"/>
            <a:ext cx="42386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2400" dirty="0">
                <a:solidFill>
                  <a:schemeClr val="bg1"/>
                </a:solidFill>
                <a:latin typeface="+mn-ea"/>
                <a:ea typeface="+mn-ea"/>
              </a:rPr>
              <a:t>2</a:t>
            </a:r>
          </a:p>
        </p:txBody>
      </p:sp>
      <p:sp>
        <p:nvSpPr>
          <p:cNvPr id="20" name="Text Box 20"/>
          <p:cNvSpPr txBox="1">
            <a:spLocks noChangeArrowheads="1"/>
          </p:cNvSpPr>
          <p:nvPr/>
        </p:nvSpPr>
        <p:spPr bwMode="auto">
          <a:xfrm>
            <a:off x="1382489" y="2590803"/>
            <a:ext cx="42227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2400" dirty="0">
                <a:solidFill>
                  <a:schemeClr val="bg1"/>
                </a:solidFill>
                <a:latin typeface="+mn-ea"/>
                <a:ea typeface="+mn-ea"/>
              </a:rPr>
              <a:t>3</a:t>
            </a:r>
          </a:p>
        </p:txBody>
      </p:sp>
      <p:sp>
        <p:nvSpPr>
          <p:cNvPr id="21" name="Text Box 21"/>
          <p:cNvSpPr txBox="1">
            <a:spLocks noChangeArrowheads="1"/>
          </p:cNvSpPr>
          <p:nvPr/>
        </p:nvSpPr>
        <p:spPr bwMode="auto">
          <a:xfrm>
            <a:off x="1393373" y="3295655"/>
            <a:ext cx="42386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2400" dirty="0">
                <a:solidFill>
                  <a:schemeClr val="bg1"/>
                </a:solidFill>
                <a:latin typeface="+mn-ea"/>
                <a:ea typeface="+mn-ea"/>
              </a:rPr>
              <a:t>4</a:t>
            </a:r>
          </a:p>
        </p:txBody>
      </p:sp>
    </p:spTree>
    <p:extLst>
      <p:ext uri="{BB962C8B-B14F-4D97-AF65-F5344CB8AC3E}">
        <p14:creationId xmlns:p14="http://schemas.microsoft.com/office/powerpoint/2010/main" val="3851129695"/>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xmlns:p14="http://schemas.microsoft.com/office/powerpoint/2010/main" spd="slow">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58660" y="167986"/>
            <a:ext cx="8822053" cy="523220"/>
          </a:xfrm>
          <a:prstGeom prst="rect">
            <a:avLst/>
          </a:prstGeom>
          <a:noFill/>
        </p:spPr>
        <p:txBody>
          <a:bodyPr wrap="square" rtlCol="0">
            <a:spAutoFit/>
          </a:bodyPr>
          <a:lstStyle/>
          <a:p>
            <a:r>
              <a:rPr kumimoji="1" lang="en-US" altLang="zh-CN" sz="2800" b="1" dirty="0">
                <a:solidFill>
                  <a:schemeClr val="bg1"/>
                </a:solidFill>
                <a:latin typeface="+mn-ea"/>
              </a:rPr>
              <a:t>4.3</a:t>
            </a:r>
            <a:r>
              <a:rPr kumimoji="1" lang="zh-CN" altLang="en-US" sz="2800" b="1" dirty="0">
                <a:solidFill>
                  <a:schemeClr val="bg1"/>
                </a:solidFill>
                <a:latin typeface="+mn-ea"/>
              </a:rPr>
              <a:t>  人才测评的基本操作流程</a:t>
            </a:r>
            <a:endParaRPr kumimoji="1" lang="en-US" altLang="zh-CN" sz="3600" b="1" dirty="0">
              <a:solidFill>
                <a:schemeClr val="bg1"/>
              </a:solidFill>
              <a:latin typeface="+mn-ea"/>
            </a:endParaRPr>
          </a:p>
        </p:txBody>
      </p:sp>
      <p:sp>
        <p:nvSpPr>
          <p:cNvPr id="22" name="文本占位符 2"/>
          <p:cNvSpPr txBox="1">
            <a:spLocks/>
          </p:cNvSpPr>
          <p:nvPr/>
        </p:nvSpPr>
        <p:spPr>
          <a:xfrm>
            <a:off x="323386" y="914399"/>
            <a:ext cx="8329960" cy="3995058"/>
          </a:xfrm>
          <a:prstGeom prst="rect">
            <a:avLst/>
          </a:prstGeom>
        </p:spPr>
        <p:txBody>
          <a:bodyPr vert="horz" lIns="91440" tIns="45720" rIns="91440" bIns="45720" rtlCol="0">
            <a:normAutofit/>
          </a:bodyPr>
          <a:lstStyle>
            <a:lvl1pPr marL="228589" indent="-228589" algn="l" defTabSz="914354"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76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2942"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589" lvl="2">
              <a:lnSpc>
                <a:spcPct val="160000"/>
              </a:lnSpc>
              <a:spcBef>
                <a:spcPts val="1000"/>
              </a:spcBef>
            </a:pPr>
            <a:r>
              <a:rPr lang="en-US" altLang="zh-CN" sz="2400" b="1" dirty="0">
                <a:solidFill>
                  <a:schemeClr val="bg1"/>
                </a:solidFill>
                <a:latin typeface="微软雅黑 Light" panose="020B0502040204020203" pitchFamily="34" charset="-122"/>
                <a:ea typeface="微软雅黑 Light" panose="020B0502040204020203" pitchFamily="34" charset="-122"/>
              </a:rPr>
              <a:t>4.3.1</a:t>
            </a:r>
            <a:r>
              <a:rPr lang="zh-CN" altLang="en-US" sz="2400" b="1" dirty="0">
                <a:solidFill>
                  <a:schemeClr val="bg1"/>
                </a:solidFill>
                <a:latin typeface="微软雅黑 Light" panose="020B0502040204020203" pitchFamily="34" charset="-122"/>
                <a:ea typeface="微软雅黑 Light" panose="020B0502040204020203" pitchFamily="34" charset="-122"/>
              </a:rPr>
              <a:t>　测评准备</a:t>
            </a:r>
          </a:p>
          <a:p>
            <a:pPr lvl="1">
              <a:lnSpc>
                <a:spcPct val="150000"/>
              </a:lnSpc>
            </a:pPr>
            <a:r>
              <a:rPr lang="en-US" altLang="zh-CN" sz="2000" b="1" dirty="0">
                <a:solidFill>
                  <a:schemeClr val="bg1"/>
                </a:solidFill>
                <a:latin typeface="微软雅黑 Light" panose="020B0502040204020203" pitchFamily="34" charset="-122"/>
                <a:ea typeface="微软雅黑 Light" panose="020B0502040204020203" pitchFamily="34" charset="-122"/>
              </a:rPr>
              <a:t>1.</a:t>
            </a:r>
            <a:r>
              <a:rPr lang="zh-CN" altLang="en-US" sz="2000" b="1" dirty="0">
                <a:solidFill>
                  <a:schemeClr val="bg1"/>
                </a:solidFill>
                <a:latin typeface="微软雅黑 Light" panose="020B0502040204020203" pitchFamily="34" charset="-122"/>
                <a:ea typeface="微软雅黑 Light" panose="020B0502040204020203" pitchFamily="34" charset="-122"/>
              </a:rPr>
              <a:t>确定测评的目的与内容</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在这一步，我们首先需要思考为什么要进行测评，目的何在。</a:t>
            </a:r>
          </a:p>
          <a:p>
            <a:pPr lvl="1">
              <a:lnSpc>
                <a:spcPct val="150000"/>
              </a:lnSpc>
            </a:pPr>
            <a:r>
              <a:rPr lang="en-US" altLang="zh-CN" sz="2000" b="1" dirty="0">
                <a:solidFill>
                  <a:schemeClr val="bg1"/>
                </a:solidFill>
                <a:latin typeface="微软雅黑 Light" panose="020B0502040204020203" pitchFamily="34" charset="-122"/>
                <a:ea typeface="微软雅黑 Light" panose="020B0502040204020203" pitchFamily="34" charset="-122"/>
              </a:rPr>
              <a:t>2.</a:t>
            </a:r>
            <a:r>
              <a:rPr lang="zh-CN" altLang="en-US" sz="2000" b="1" dirty="0">
                <a:solidFill>
                  <a:schemeClr val="bg1"/>
                </a:solidFill>
                <a:latin typeface="微软雅黑 Light" panose="020B0502040204020203" pitchFamily="34" charset="-122"/>
                <a:ea typeface="微软雅黑 Light" panose="020B0502040204020203" pitchFamily="34" charset="-122"/>
              </a:rPr>
              <a:t>建立测评标准体系</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在以人事选拔为目的的测评中，建立测评标准体系就是确定一些具体的标准，这些标准可以告诉我们什么样的被测者是合格的、满足组织和职位需求的。</a:t>
            </a:r>
          </a:p>
        </p:txBody>
      </p:sp>
    </p:spTree>
    <p:extLst>
      <p:ext uri="{BB962C8B-B14F-4D97-AF65-F5344CB8AC3E}">
        <p14:creationId xmlns:p14="http://schemas.microsoft.com/office/powerpoint/2010/main" val="16335397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58660" y="167986"/>
            <a:ext cx="8822053" cy="523220"/>
          </a:xfrm>
          <a:prstGeom prst="rect">
            <a:avLst/>
          </a:prstGeom>
          <a:noFill/>
        </p:spPr>
        <p:txBody>
          <a:bodyPr wrap="square" rtlCol="0">
            <a:spAutoFit/>
          </a:bodyPr>
          <a:lstStyle/>
          <a:p>
            <a:r>
              <a:rPr kumimoji="1" lang="en-US" altLang="zh-CN" sz="2800" b="1" dirty="0">
                <a:solidFill>
                  <a:schemeClr val="bg1"/>
                </a:solidFill>
                <a:latin typeface="+mn-ea"/>
              </a:rPr>
              <a:t>4.3</a:t>
            </a:r>
            <a:r>
              <a:rPr kumimoji="1" lang="zh-CN" altLang="en-US" sz="2800" b="1" dirty="0">
                <a:solidFill>
                  <a:schemeClr val="bg1"/>
                </a:solidFill>
                <a:latin typeface="+mn-ea"/>
              </a:rPr>
              <a:t>  人才测评的基本操作流程</a:t>
            </a:r>
            <a:endParaRPr kumimoji="1" lang="en-US" altLang="zh-CN" sz="3600" b="1" dirty="0">
              <a:solidFill>
                <a:schemeClr val="bg1"/>
              </a:solidFill>
              <a:latin typeface="+mn-ea"/>
            </a:endParaRPr>
          </a:p>
        </p:txBody>
      </p:sp>
      <p:sp>
        <p:nvSpPr>
          <p:cNvPr id="22" name="文本占位符 2"/>
          <p:cNvSpPr txBox="1">
            <a:spLocks/>
          </p:cNvSpPr>
          <p:nvPr/>
        </p:nvSpPr>
        <p:spPr>
          <a:xfrm>
            <a:off x="323386" y="914399"/>
            <a:ext cx="8329960" cy="3995058"/>
          </a:xfrm>
          <a:prstGeom prst="rect">
            <a:avLst/>
          </a:prstGeom>
        </p:spPr>
        <p:txBody>
          <a:bodyPr vert="horz" lIns="91440" tIns="45720" rIns="91440" bIns="45720" rtlCol="0">
            <a:normAutofit/>
          </a:bodyPr>
          <a:lstStyle>
            <a:lvl1pPr marL="228589" indent="-228589" algn="l" defTabSz="914354"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76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2942"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589" lvl="2">
              <a:lnSpc>
                <a:spcPct val="160000"/>
              </a:lnSpc>
              <a:spcBef>
                <a:spcPts val="1000"/>
              </a:spcBef>
            </a:pPr>
            <a:r>
              <a:rPr lang="en-US" altLang="zh-CN" sz="2400" b="1" dirty="0">
                <a:solidFill>
                  <a:schemeClr val="bg1"/>
                </a:solidFill>
                <a:latin typeface="微软雅黑 Light" panose="020B0502040204020203" pitchFamily="34" charset="-122"/>
                <a:ea typeface="微软雅黑 Light" panose="020B0502040204020203" pitchFamily="34" charset="-122"/>
              </a:rPr>
              <a:t>4.3.1</a:t>
            </a:r>
            <a:r>
              <a:rPr lang="zh-CN" altLang="en-US" sz="2400" b="1" dirty="0">
                <a:solidFill>
                  <a:schemeClr val="bg1"/>
                </a:solidFill>
                <a:latin typeface="微软雅黑 Light" panose="020B0502040204020203" pitchFamily="34" charset="-122"/>
                <a:ea typeface="微软雅黑 Light" panose="020B0502040204020203" pitchFamily="34" charset="-122"/>
              </a:rPr>
              <a:t>　测评准备</a:t>
            </a:r>
          </a:p>
          <a:p>
            <a:pPr lvl="1">
              <a:lnSpc>
                <a:spcPct val="150000"/>
              </a:lnSpc>
            </a:pPr>
            <a:r>
              <a:rPr lang="en-US" altLang="zh-CN" sz="2000" b="1" dirty="0">
                <a:solidFill>
                  <a:schemeClr val="bg1"/>
                </a:solidFill>
                <a:latin typeface="微软雅黑 Light" panose="020B0502040204020203" pitchFamily="34" charset="-122"/>
                <a:ea typeface="微软雅黑 Light" panose="020B0502040204020203" pitchFamily="34" charset="-122"/>
              </a:rPr>
              <a:t>3.</a:t>
            </a:r>
            <a:r>
              <a:rPr lang="zh-CN" altLang="en-US" sz="2000" b="1" dirty="0">
                <a:solidFill>
                  <a:schemeClr val="bg1"/>
                </a:solidFill>
                <a:latin typeface="微软雅黑 Light" panose="020B0502040204020203" pitchFamily="34" charset="-122"/>
                <a:ea typeface="微软雅黑 Light" panose="020B0502040204020203" pitchFamily="34" charset="-122"/>
              </a:rPr>
              <a:t>选择合适的测评方法</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测评的方法取决于测评的目的与内容。</a:t>
            </a:r>
          </a:p>
          <a:p>
            <a:pPr lvl="1">
              <a:lnSpc>
                <a:spcPct val="150000"/>
              </a:lnSpc>
            </a:pPr>
            <a:r>
              <a:rPr lang="en-US" altLang="zh-CN" sz="2000" b="1" dirty="0">
                <a:solidFill>
                  <a:schemeClr val="bg1"/>
                </a:solidFill>
                <a:latin typeface="微软雅黑 Light" panose="020B0502040204020203" pitchFamily="34" charset="-122"/>
                <a:ea typeface="微软雅黑 Light" panose="020B0502040204020203" pitchFamily="34" charset="-122"/>
              </a:rPr>
              <a:t>4.</a:t>
            </a:r>
            <a:r>
              <a:rPr lang="zh-CN" altLang="en-US" sz="2000" b="1" dirty="0">
                <a:solidFill>
                  <a:schemeClr val="bg1"/>
                </a:solidFill>
                <a:latin typeface="微软雅黑 Light" panose="020B0502040204020203" pitchFamily="34" charset="-122"/>
                <a:ea typeface="微软雅黑 Light" panose="020B0502040204020203" pitchFamily="34" charset="-122"/>
              </a:rPr>
              <a:t>建立专门的测评小组</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测评人员包括两类：一类是企业外部的测评专家；另一类是企业内部人员。</a:t>
            </a:r>
          </a:p>
        </p:txBody>
      </p:sp>
    </p:spTree>
    <p:extLst>
      <p:ext uri="{BB962C8B-B14F-4D97-AF65-F5344CB8AC3E}">
        <p14:creationId xmlns:p14="http://schemas.microsoft.com/office/powerpoint/2010/main" val="9259096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58660" y="167986"/>
            <a:ext cx="8822053" cy="523220"/>
          </a:xfrm>
          <a:prstGeom prst="rect">
            <a:avLst/>
          </a:prstGeom>
          <a:noFill/>
        </p:spPr>
        <p:txBody>
          <a:bodyPr wrap="square" rtlCol="0">
            <a:spAutoFit/>
          </a:bodyPr>
          <a:lstStyle/>
          <a:p>
            <a:r>
              <a:rPr kumimoji="1" lang="en-US" altLang="zh-CN" sz="2800" b="1" dirty="0">
                <a:solidFill>
                  <a:schemeClr val="bg1"/>
                </a:solidFill>
                <a:latin typeface="+mn-ea"/>
              </a:rPr>
              <a:t>4.3</a:t>
            </a:r>
            <a:r>
              <a:rPr kumimoji="1" lang="zh-CN" altLang="en-US" sz="2800" b="1" dirty="0">
                <a:solidFill>
                  <a:schemeClr val="bg1"/>
                </a:solidFill>
                <a:latin typeface="+mn-ea"/>
              </a:rPr>
              <a:t>  人才测评的基本操作流程</a:t>
            </a:r>
            <a:endParaRPr kumimoji="1" lang="en-US" altLang="zh-CN" sz="3600" b="1" dirty="0">
              <a:solidFill>
                <a:schemeClr val="bg1"/>
              </a:solidFill>
              <a:latin typeface="+mn-ea"/>
            </a:endParaRPr>
          </a:p>
        </p:txBody>
      </p:sp>
      <p:sp>
        <p:nvSpPr>
          <p:cNvPr id="22" name="文本占位符 2"/>
          <p:cNvSpPr txBox="1">
            <a:spLocks/>
          </p:cNvSpPr>
          <p:nvPr/>
        </p:nvSpPr>
        <p:spPr>
          <a:xfrm>
            <a:off x="323386" y="914399"/>
            <a:ext cx="8329960" cy="3995058"/>
          </a:xfrm>
          <a:prstGeom prst="rect">
            <a:avLst/>
          </a:prstGeom>
        </p:spPr>
        <p:txBody>
          <a:bodyPr vert="horz" lIns="91440" tIns="45720" rIns="91440" bIns="45720" rtlCol="0">
            <a:normAutofit/>
          </a:bodyPr>
          <a:lstStyle>
            <a:lvl1pPr marL="228589" indent="-228589" algn="l" defTabSz="914354"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76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2942"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589" lvl="2">
              <a:lnSpc>
                <a:spcPct val="160000"/>
              </a:lnSpc>
              <a:spcBef>
                <a:spcPts val="1000"/>
              </a:spcBef>
            </a:pPr>
            <a:r>
              <a:rPr lang="en-US" altLang="zh-CN" sz="2400" b="1" dirty="0">
                <a:solidFill>
                  <a:schemeClr val="bg1"/>
                </a:solidFill>
                <a:latin typeface="微软雅黑 Light" panose="020B0502040204020203" pitchFamily="34" charset="-122"/>
                <a:ea typeface="微软雅黑 Light" panose="020B0502040204020203" pitchFamily="34" charset="-122"/>
              </a:rPr>
              <a:t>4.3.2</a:t>
            </a:r>
            <a:r>
              <a:rPr lang="zh-CN" altLang="en-US" sz="2400" b="1" dirty="0">
                <a:solidFill>
                  <a:schemeClr val="bg1"/>
                </a:solidFill>
                <a:latin typeface="微软雅黑 Light" panose="020B0502040204020203" pitchFamily="34" charset="-122"/>
                <a:ea typeface="微软雅黑 Light" panose="020B0502040204020203" pitchFamily="34" charset="-122"/>
              </a:rPr>
              <a:t>　测评实施</a:t>
            </a:r>
          </a:p>
          <a:p>
            <a:pPr lvl="1">
              <a:lnSpc>
                <a:spcPct val="150000"/>
              </a:lnSpc>
            </a:pPr>
            <a:r>
              <a:rPr lang="en-US" altLang="zh-CN" sz="2000" b="1" dirty="0">
                <a:solidFill>
                  <a:schemeClr val="bg1"/>
                </a:solidFill>
                <a:latin typeface="微软雅黑 Light" panose="020B0502040204020203" pitchFamily="34" charset="-122"/>
                <a:ea typeface="微软雅黑 Light" panose="020B0502040204020203" pitchFamily="34" charset="-122"/>
              </a:rPr>
              <a:t>1.</a:t>
            </a:r>
            <a:r>
              <a:rPr lang="zh-CN" altLang="en-US" sz="2000" b="1" dirty="0">
                <a:solidFill>
                  <a:schemeClr val="bg1"/>
                </a:solidFill>
                <a:latin typeface="微软雅黑 Light" panose="020B0502040204020203" pitchFamily="34" charset="-122"/>
                <a:ea typeface="微软雅黑 Light" panose="020B0502040204020203" pitchFamily="34" charset="-122"/>
              </a:rPr>
              <a:t>实施测评</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在进行测评的过程中必须做到标准化和客观化，在测评过程中要详细观察并记录被测者的回答和行为，测评实施的相关信息和对结果有影响的一些细节都应该记录下来。</a:t>
            </a:r>
          </a:p>
        </p:txBody>
      </p:sp>
    </p:spTree>
    <p:extLst>
      <p:ext uri="{BB962C8B-B14F-4D97-AF65-F5344CB8AC3E}">
        <p14:creationId xmlns:p14="http://schemas.microsoft.com/office/powerpoint/2010/main" val="30961492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58660" y="167986"/>
            <a:ext cx="8822053" cy="523220"/>
          </a:xfrm>
          <a:prstGeom prst="rect">
            <a:avLst/>
          </a:prstGeom>
          <a:noFill/>
        </p:spPr>
        <p:txBody>
          <a:bodyPr wrap="square" rtlCol="0">
            <a:spAutoFit/>
          </a:bodyPr>
          <a:lstStyle/>
          <a:p>
            <a:r>
              <a:rPr kumimoji="1" lang="en-US" altLang="zh-CN" sz="2800" b="1" dirty="0">
                <a:solidFill>
                  <a:schemeClr val="bg1"/>
                </a:solidFill>
                <a:latin typeface="+mn-ea"/>
              </a:rPr>
              <a:t>4.3</a:t>
            </a:r>
            <a:r>
              <a:rPr kumimoji="1" lang="zh-CN" altLang="en-US" sz="2800" b="1" dirty="0">
                <a:solidFill>
                  <a:schemeClr val="bg1"/>
                </a:solidFill>
                <a:latin typeface="+mn-ea"/>
              </a:rPr>
              <a:t>  人才测评的基本操作流程</a:t>
            </a:r>
            <a:endParaRPr kumimoji="1" lang="en-US" altLang="zh-CN" sz="3600" b="1" dirty="0">
              <a:solidFill>
                <a:schemeClr val="bg1"/>
              </a:solidFill>
              <a:latin typeface="+mn-ea"/>
            </a:endParaRPr>
          </a:p>
        </p:txBody>
      </p:sp>
      <p:sp>
        <p:nvSpPr>
          <p:cNvPr id="22" name="文本占位符 2"/>
          <p:cNvSpPr txBox="1">
            <a:spLocks/>
          </p:cNvSpPr>
          <p:nvPr/>
        </p:nvSpPr>
        <p:spPr>
          <a:xfrm>
            <a:off x="323386" y="914399"/>
            <a:ext cx="8329960" cy="3995058"/>
          </a:xfrm>
          <a:prstGeom prst="rect">
            <a:avLst/>
          </a:prstGeom>
        </p:spPr>
        <p:txBody>
          <a:bodyPr vert="horz" lIns="91440" tIns="45720" rIns="91440" bIns="45720" rtlCol="0">
            <a:normAutofit/>
          </a:bodyPr>
          <a:lstStyle>
            <a:lvl1pPr marL="228589" indent="-228589" algn="l" defTabSz="914354"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76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2942"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589" lvl="2">
              <a:lnSpc>
                <a:spcPct val="160000"/>
              </a:lnSpc>
              <a:spcBef>
                <a:spcPts val="1000"/>
              </a:spcBef>
            </a:pPr>
            <a:r>
              <a:rPr lang="en-US" altLang="zh-CN" sz="2400" b="1" dirty="0">
                <a:solidFill>
                  <a:schemeClr val="bg1"/>
                </a:solidFill>
                <a:latin typeface="微软雅黑 Light" panose="020B0502040204020203" pitchFamily="34" charset="-122"/>
                <a:ea typeface="微软雅黑 Light" panose="020B0502040204020203" pitchFamily="34" charset="-122"/>
              </a:rPr>
              <a:t>4.3.2</a:t>
            </a:r>
            <a:r>
              <a:rPr lang="zh-CN" altLang="en-US" sz="2400" b="1" dirty="0">
                <a:solidFill>
                  <a:schemeClr val="bg1"/>
                </a:solidFill>
                <a:latin typeface="微软雅黑 Light" panose="020B0502040204020203" pitchFamily="34" charset="-122"/>
                <a:ea typeface="微软雅黑 Light" panose="020B0502040204020203" pitchFamily="34" charset="-122"/>
              </a:rPr>
              <a:t>　测评实施</a:t>
            </a:r>
          </a:p>
          <a:p>
            <a:pPr lvl="1">
              <a:lnSpc>
                <a:spcPct val="150000"/>
              </a:lnSpc>
            </a:pPr>
            <a:r>
              <a:rPr lang="en-US" altLang="zh-CN" sz="2000" b="1" dirty="0">
                <a:solidFill>
                  <a:schemeClr val="bg1"/>
                </a:solidFill>
                <a:latin typeface="微软雅黑 Light" panose="020B0502040204020203" pitchFamily="34" charset="-122"/>
                <a:ea typeface="微软雅黑 Light" panose="020B0502040204020203" pitchFamily="34" charset="-122"/>
              </a:rPr>
              <a:t>2.</a:t>
            </a:r>
            <a:r>
              <a:rPr lang="zh-CN" altLang="en-US" sz="2000" b="1" dirty="0">
                <a:solidFill>
                  <a:schemeClr val="bg1"/>
                </a:solidFill>
                <a:latin typeface="微软雅黑 Light" panose="020B0502040204020203" pitchFamily="34" charset="-122"/>
                <a:ea typeface="微软雅黑 Light" panose="020B0502040204020203" pitchFamily="34" charset="-122"/>
              </a:rPr>
              <a:t>对测评数据进行分析并处理</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测评小组对测评过程记录的信息进行讨论，并对被测者的表现进行深度分析，由行为表现得到被测者的素质。</a:t>
            </a:r>
          </a:p>
        </p:txBody>
      </p:sp>
    </p:spTree>
    <p:extLst>
      <p:ext uri="{BB962C8B-B14F-4D97-AF65-F5344CB8AC3E}">
        <p14:creationId xmlns:p14="http://schemas.microsoft.com/office/powerpoint/2010/main" val="24301978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58660" y="167986"/>
            <a:ext cx="8822053" cy="523220"/>
          </a:xfrm>
          <a:prstGeom prst="rect">
            <a:avLst/>
          </a:prstGeom>
          <a:noFill/>
        </p:spPr>
        <p:txBody>
          <a:bodyPr wrap="square" rtlCol="0">
            <a:spAutoFit/>
          </a:bodyPr>
          <a:lstStyle/>
          <a:p>
            <a:r>
              <a:rPr kumimoji="1" lang="en-US" altLang="zh-CN" sz="2800" b="1" dirty="0">
                <a:solidFill>
                  <a:schemeClr val="bg1"/>
                </a:solidFill>
                <a:latin typeface="+mn-ea"/>
              </a:rPr>
              <a:t>4.3</a:t>
            </a:r>
            <a:r>
              <a:rPr kumimoji="1" lang="zh-CN" altLang="en-US" sz="2800" b="1" dirty="0">
                <a:solidFill>
                  <a:schemeClr val="bg1"/>
                </a:solidFill>
                <a:latin typeface="+mn-ea"/>
              </a:rPr>
              <a:t>  人才测评的基本操作流程</a:t>
            </a:r>
            <a:endParaRPr kumimoji="1" lang="en-US" altLang="zh-CN" sz="3600" b="1" dirty="0">
              <a:solidFill>
                <a:schemeClr val="bg1"/>
              </a:solidFill>
              <a:latin typeface="+mn-ea"/>
            </a:endParaRPr>
          </a:p>
        </p:txBody>
      </p:sp>
      <p:sp>
        <p:nvSpPr>
          <p:cNvPr id="22" name="文本占位符 2"/>
          <p:cNvSpPr txBox="1">
            <a:spLocks/>
          </p:cNvSpPr>
          <p:nvPr/>
        </p:nvSpPr>
        <p:spPr>
          <a:xfrm>
            <a:off x="323386" y="914399"/>
            <a:ext cx="8329960" cy="3995058"/>
          </a:xfrm>
          <a:prstGeom prst="rect">
            <a:avLst/>
          </a:prstGeom>
        </p:spPr>
        <p:txBody>
          <a:bodyPr vert="horz" lIns="91440" tIns="45720" rIns="91440" bIns="45720" rtlCol="0">
            <a:normAutofit/>
          </a:bodyPr>
          <a:lstStyle>
            <a:lvl1pPr marL="228589" indent="-228589" algn="l" defTabSz="914354"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76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2942"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589" lvl="2">
              <a:lnSpc>
                <a:spcPct val="160000"/>
              </a:lnSpc>
              <a:spcBef>
                <a:spcPts val="1000"/>
              </a:spcBef>
            </a:pPr>
            <a:r>
              <a:rPr lang="en-US" altLang="zh-CN" sz="2400" b="1" dirty="0">
                <a:solidFill>
                  <a:schemeClr val="bg1"/>
                </a:solidFill>
                <a:latin typeface="微软雅黑 Light" panose="020B0502040204020203" pitchFamily="34" charset="-122"/>
                <a:ea typeface="微软雅黑 Light" panose="020B0502040204020203" pitchFamily="34" charset="-122"/>
              </a:rPr>
              <a:t>4.3.3</a:t>
            </a:r>
            <a:r>
              <a:rPr lang="zh-CN" altLang="en-US" sz="2400" b="1" dirty="0">
                <a:solidFill>
                  <a:schemeClr val="bg1"/>
                </a:solidFill>
                <a:latin typeface="微软雅黑 Light" panose="020B0502040204020203" pitchFamily="34" charset="-122"/>
                <a:ea typeface="微软雅黑 Light" panose="020B0502040204020203" pitchFamily="34" charset="-122"/>
              </a:rPr>
              <a:t>　测评应用</a:t>
            </a:r>
          </a:p>
          <a:p>
            <a:pPr lvl="1">
              <a:lnSpc>
                <a:spcPct val="150000"/>
              </a:lnSpc>
            </a:pPr>
            <a:r>
              <a:rPr lang="zh-CN" altLang="en-US" sz="2000" b="1" dirty="0">
                <a:solidFill>
                  <a:schemeClr val="bg1"/>
                </a:solidFill>
                <a:latin typeface="微软雅黑 Light" panose="020B0502040204020203" pitchFamily="34" charset="-122"/>
                <a:ea typeface="微软雅黑 Light" panose="020B0502040204020203" pitchFamily="34" charset="-122"/>
              </a:rPr>
              <a:t>人才测评的目的是为绩效预测、问题诊断或人事选拔服务，以绩效预测为目的的测评的最终结果是关于员工未来绩效和行为表现的预测；以问题诊断为目的的测评的最终结果是被测者特长和不足的分析报告；以人事选拔为目的的测评的最终结果是人才分析报告，用来判断被测者和目标岗位是否匹配。</a:t>
            </a:r>
            <a:endParaRPr lang="zh-CN" altLang="en-US" b="1" dirty="0">
              <a:solidFill>
                <a:schemeClr val="bg1"/>
              </a:solidFill>
              <a:latin typeface="微软雅黑 Light" panose="020B0502040204020203" pitchFamily="34" charset="-122"/>
              <a:ea typeface="微软雅黑 Light" panose="020B0502040204020203" pitchFamily="34" charset="-122"/>
            </a:endParaRPr>
          </a:p>
        </p:txBody>
      </p:sp>
    </p:spTree>
    <p:extLst>
      <p:ext uri="{BB962C8B-B14F-4D97-AF65-F5344CB8AC3E}">
        <p14:creationId xmlns:p14="http://schemas.microsoft.com/office/powerpoint/2010/main" val="33857025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58660" y="167986"/>
            <a:ext cx="8822053" cy="523220"/>
          </a:xfrm>
          <a:prstGeom prst="rect">
            <a:avLst/>
          </a:prstGeom>
          <a:noFill/>
        </p:spPr>
        <p:txBody>
          <a:bodyPr wrap="square" rtlCol="0">
            <a:spAutoFit/>
          </a:bodyPr>
          <a:lstStyle/>
          <a:p>
            <a:r>
              <a:rPr kumimoji="1" lang="en-US" altLang="zh-CN" sz="2800" b="1" dirty="0">
                <a:solidFill>
                  <a:schemeClr val="bg1"/>
                </a:solidFill>
                <a:latin typeface="+mn-ea"/>
              </a:rPr>
              <a:t>4.3</a:t>
            </a:r>
            <a:r>
              <a:rPr kumimoji="1" lang="zh-CN" altLang="en-US" sz="2800" b="1" dirty="0">
                <a:solidFill>
                  <a:schemeClr val="bg1"/>
                </a:solidFill>
                <a:latin typeface="+mn-ea"/>
              </a:rPr>
              <a:t>  人才测评的基本操作流程</a:t>
            </a:r>
            <a:endParaRPr kumimoji="1" lang="en-US" altLang="zh-CN" sz="3600" b="1" dirty="0">
              <a:solidFill>
                <a:schemeClr val="bg1"/>
              </a:solidFill>
              <a:latin typeface="+mn-ea"/>
            </a:endParaRPr>
          </a:p>
        </p:txBody>
      </p:sp>
      <p:sp>
        <p:nvSpPr>
          <p:cNvPr id="22" name="文本占位符 2"/>
          <p:cNvSpPr txBox="1">
            <a:spLocks/>
          </p:cNvSpPr>
          <p:nvPr/>
        </p:nvSpPr>
        <p:spPr>
          <a:xfrm>
            <a:off x="323386" y="914399"/>
            <a:ext cx="8329960" cy="3995058"/>
          </a:xfrm>
          <a:prstGeom prst="rect">
            <a:avLst/>
          </a:prstGeom>
        </p:spPr>
        <p:txBody>
          <a:bodyPr vert="horz" lIns="91440" tIns="45720" rIns="91440" bIns="45720" rtlCol="0">
            <a:normAutofit/>
          </a:bodyPr>
          <a:lstStyle>
            <a:lvl1pPr marL="228589" indent="-228589" algn="l" defTabSz="914354"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76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2942"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589" lvl="2">
              <a:lnSpc>
                <a:spcPct val="160000"/>
              </a:lnSpc>
              <a:spcBef>
                <a:spcPts val="1000"/>
              </a:spcBef>
            </a:pPr>
            <a:r>
              <a:rPr lang="en-US" altLang="zh-CN" sz="2400" b="1" dirty="0">
                <a:solidFill>
                  <a:schemeClr val="bg1"/>
                </a:solidFill>
                <a:latin typeface="微软雅黑 Light" panose="020B0502040204020203" pitchFamily="34" charset="-122"/>
                <a:ea typeface="微软雅黑 Light" panose="020B0502040204020203" pitchFamily="34" charset="-122"/>
              </a:rPr>
              <a:t>4.3.4</a:t>
            </a:r>
            <a:r>
              <a:rPr lang="zh-CN" altLang="en-US" sz="2400" b="1" dirty="0">
                <a:solidFill>
                  <a:schemeClr val="bg1"/>
                </a:solidFill>
                <a:latin typeface="微软雅黑 Light" panose="020B0502040204020203" pitchFamily="34" charset="-122"/>
                <a:ea typeface="微软雅黑 Light" panose="020B0502040204020203" pitchFamily="34" charset="-122"/>
              </a:rPr>
              <a:t>　测评评估</a:t>
            </a:r>
          </a:p>
          <a:p>
            <a:pPr lvl="1">
              <a:lnSpc>
                <a:spcPct val="150000"/>
              </a:lnSpc>
            </a:pPr>
            <a:r>
              <a:rPr lang="zh-CN" altLang="en-US" sz="2000" b="1" dirty="0">
                <a:solidFill>
                  <a:schemeClr val="bg1"/>
                </a:solidFill>
                <a:latin typeface="微软雅黑 Light" panose="020B0502040204020203" pitchFamily="34" charset="-122"/>
                <a:ea typeface="微软雅黑 Light" panose="020B0502040204020203" pitchFamily="34" charset="-122"/>
              </a:rPr>
              <a:t>评估的目的主要在于项目的持续改进，而不是对负责人进行“秋后算账”。评估的内容主要包括：测评技术的设计思路和操作细节是否需要调整？测评的程序是否合理？等等。通过这种复盘和评估，可以为下一次类似测评工作的开展提供有价值的信息。</a:t>
            </a:r>
            <a:endParaRPr lang="zh-CN" altLang="en-US" b="1" dirty="0">
              <a:solidFill>
                <a:schemeClr val="bg1"/>
              </a:solidFill>
              <a:latin typeface="微软雅黑 Light" panose="020B0502040204020203" pitchFamily="34" charset="-122"/>
              <a:ea typeface="微软雅黑 Light" panose="020B0502040204020203" pitchFamily="34" charset="-122"/>
            </a:endParaRPr>
          </a:p>
        </p:txBody>
      </p:sp>
    </p:spTree>
    <p:extLst>
      <p:ext uri="{BB962C8B-B14F-4D97-AF65-F5344CB8AC3E}">
        <p14:creationId xmlns:p14="http://schemas.microsoft.com/office/powerpoint/2010/main" val="21859788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3603312" y="361152"/>
            <a:ext cx="1763205" cy="646331"/>
          </a:xfrm>
          <a:prstGeom prst="rect">
            <a:avLst/>
          </a:prstGeom>
          <a:noFill/>
        </p:spPr>
        <p:txBody>
          <a:bodyPr wrap="square" rtlCol="0">
            <a:spAutoFit/>
          </a:bodyPr>
          <a:lstStyle/>
          <a:p>
            <a:pPr algn="ctr"/>
            <a:r>
              <a:rPr lang="zh-CN" altLang="en-US" sz="3600" b="1" dirty="0">
                <a:solidFill>
                  <a:schemeClr val="tx2"/>
                </a:solidFill>
                <a:latin typeface="+mn-ea"/>
              </a:rPr>
              <a:t>目录</a:t>
            </a:r>
            <a:endParaRPr lang="zh-CN" altLang="zh-CN" sz="3600" b="1" dirty="0">
              <a:solidFill>
                <a:schemeClr val="tx2"/>
              </a:solidFill>
              <a:latin typeface="+mn-ea"/>
            </a:endParaRPr>
          </a:p>
        </p:txBody>
      </p:sp>
      <p:sp>
        <p:nvSpPr>
          <p:cNvPr id="5" name="AutoShape 4"/>
          <p:cNvSpPr>
            <a:spLocks noChangeArrowheads="1"/>
          </p:cNvSpPr>
          <p:nvPr/>
        </p:nvSpPr>
        <p:spPr bwMode="auto">
          <a:xfrm>
            <a:off x="1676400" y="1157288"/>
            <a:ext cx="6324600" cy="495300"/>
          </a:xfrm>
          <a:prstGeom prst="roundRect">
            <a:avLst>
              <a:gd name="adj" fmla="val 16667"/>
            </a:avLst>
          </a:prstGeom>
          <a:gradFill rotWithShape="1">
            <a:gsLst>
              <a:gs pos="0">
                <a:schemeClr val="accent2"/>
              </a:gs>
              <a:gs pos="50000">
                <a:schemeClr val="accent2">
                  <a:gamma/>
                  <a:tint val="21176"/>
                  <a:invGamma/>
                </a:schemeClr>
              </a:gs>
              <a:gs pos="100000">
                <a:schemeClr val="accent2"/>
              </a:gs>
            </a:gsLst>
            <a:lin ang="5400000" scaled="1"/>
          </a:gradFill>
          <a:ln w="12700" cmpd="sng">
            <a:solidFill>
              <a:schemeClr val="bg1"/>
            </a:solidFill>
            <a:round/>
            <a:headEnd/>
            <a:tailEnd/>
          </a:ln>
          <a:effectLst/>
        </p:spPr>
        <p:txBody>
          <a:bodyPr wrap="none" anchor="ctr"/>
          <a:lstStyle/>
          <a:p>
            <a:pPr>
              <a:defRPr/>
            </a:pPr>
            <a:endParaRPr lang="zh-CN" altLang="en-US"/>
          </a:p>
        </p:txBody>
      </p:sp>
      <p:sp>
        <p:nvSpPr>
          <p:cNvPr id="6" name="Text Box 5"/>
          <p:cNvSpPr txBox="1">
            <a:spLocks noChangeArrowheads="1"/>
          </p:cNvSpPr>
          <p:nvPr/>
        </p:nvSpPr>
        <p:spPr bwMode="auto">
          <a:xfrm>
            <a:off x="1981200" y="1185352"/>
            <a:ext cx="497522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z="2400" dirty="0">
                <a:latin typeface="+mn-lt"/>
                <a:ea typeface="+mn-ea"/>
              </a:rPr>
              <a:t>人才测评的概念</a:t>
            </a:r>
          </a:p>
        </p:txBody>
      </p:sp>
      <p:sp>
        <p:nvSpPr>
          <p:cNvPr id="7" name="AutoShape 6"/>
          <p:cNvSpPr>
            <a:spLocks noChangeArrowheads="1"/>
          </p:cNvSpPr>
          <p:nvPr/>
        </p:nvSpPr>
        <p:spPr bwMode="auto">
          <a:xfrm>
            <a:off x="1697038" y="1875746"/>
            <a:ext cx="6303962" cy="495300"/>
          </a:xfrm>
          <a:prstGeom prst="roundRect">
            <a:avLst>
              <a:gd name="adj" fmla="val 16667"/>
            </a:avLst>
          </a:prstGeom>
          <a:gradFill rotWithShape="1">
            <a:gsLst>
              <a:gs pos="0">
                <a:schemeClr val="accent1"/>
              </a:gs>
              <a:gs pos="50000">
                <a:schemeClr val="accent1">
                  <a:gamma/>
                  <a:tint val="21176"/>
                  <a:invGamma/>
                </a:schemeClr>
              </a:gs>
              <a:gs pos="100000">
                <a:schemeClr val="accent1"/>
              </a:gs>
            </a:gsLst>
            <a:lin ang="5400000" scaled="1"/>
          </a:gradFill>
          <a:ln w="12700" cmpd="sng">
            <a:solidFill>
              <a:schemeClr val="bg1"/>
            </a:solidFill>
            <a:round/>
            <a:headEnd/>
            <a:tailEnd/>
          </a:ln>
          <a:effectLst/>
        </p:spPr>
        <p:txBody>
          <a:bodyPr wrap="none" anchor="ctr"/>
          <a:lstStyle/>
          <a:p>
            <a:pPr>
              <a:defRPr/>
            </a:pPr>
            <a:endParaRPr lang="zh-CN" altLang="en-US"/>
          </a:p>
        </p:txBody>
      </p:sp>
      <p:sp>
        <p:nvSpPr>
          <p:cNvPr id="8" name="Text Box 7"/>
          <p:cNvSpPr txBox="1">
            <a:spLocks noChangeArrowheads="1"/>
          </p:cNvSpPr>
          <p:nvPr/>
        </p:nvSpPr>
        <p:spPr bwMode="auto">
          <a:xfrm>
            <a:off x="1981201" y="1903810"/>
            <a:ext cx="573563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z="2400" dirty="0">
                <a:solidFill>
                  <a:srgbClr val="000000"/>
                </a:solidFill>
                <a:latin typeface="+mn-ea"/>
                <a:ea typeface="+mn-ea"/>
              </a:rPr>
              <a:t>人才测评的历史背景与发展历程</a:t>
            </a:r>
            <a:endParaRPr lang="zh-CN" altLang="en-US" sz="2400" dirty="0">
              <a:latin typeface="+mn-ea"/>
              <a:ea typeface="+mn-ea"/>
            </a:endParaRPr>
          </a:p>
        </p:txBody>
      </p:sp>
      <p:sp>
        <p:nvSpPr>
          <p:cNvPr id="9" name="Text Box 8"/>
          <p:cNvSpPr txBox="1">
            <a:spLocks noChangeArrowheads="1"/>
          </p:cNvSpPr>
          <p:nvPr/>
        </p:nvSpPr>
        <p:spPr bwMode="auto">
          <a:xfrm>
            <a:off x="1447506" y="1853124"/>
            <a:ext cx="35618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zh-CN" sz="2400">
                <a:solidFill>
                  <a:schemeClr val="bg1"/>
                </a:solidFill>
              </a:rPr>
              <a:t>2</a:t>
            </a:r>
          </a:p>
        </p:txBody>
      </p:sp>
      <p:sp>
        <p:nvSpPr>
          <p:cNvPr id="10" name="AutoShape 9"/>
          <p:cNvSpPr>
            <a:spLocks noChangeArrowheads="1"/>
          </p:cNvSpPr>
          <p:nvPr/>
        </p:nvSpPr>
        <p:spPr bwMode="auto">
          <a:xfrm>
            <a:off x="1677988" y="2557464"/>
            <a:ext cx="6326187" cy="533400"/>
          </a:xfrm>
          <a:prstGeom prst="roundRect">
            <a:avLst>
              <a:gd name="adj" fmla="val 16667"/>
            </a:avLst>
          </a:prstGeom>
          <a:gradFill rotWithShape="1">
            <a:gsLst>
              <a:gs pos="0">
                <a:schemeClr val="tx2"/>
              </a:gs>
              <a:gs pos="50000">
                <a:schemeClr val="tx2">
                  <a:gamma/>
                  <a:tint val="21176"/>
                  <a:invGamma/>
                </a:schemeClr>
              </a:gs>
              <a:gs pos="100000">
                <a:schemeClr val="tx2"/>
              </a:gs>
            </a:gsLst>
            <a:lin ang="5400000" scaled="1"/>
          </a:gradFill>
          <a:ln w="12700" cmpd="sng">
            <a:solidFill>
              <a:schemeClr val="bg1"/>
            </a:solidFill>
            <a:round/>
            <a:headEnd/>
            <a:tailEnd/>
          </a:ln>
          <a:effectLst/>
        </p:spPr>
        <p:txBody>
          <a:bodyPr wrap="none" anchor="ctr"/>
          <a:lstStyle/>
          <a:p>
            <a:pPr algn="ctr">
              <a:defRPr/>
            </a:pPr>
            <a:endParaRPr lang="zh-CN" altLang="zh-CN"/>
          </a:p>
        </p:txBody>
      </p:sp>
      <p:sp>
        <p:nvSpPr>
          <p:cNvPr id="11" name="Text Box 10"/>
          <p:cNvSpPr txBox="1">
            <a:spLocks noChangeArrowheads="1"/>
          </p:cNvSpPr>
          <p:nvPr/>
        </p:nvSpPr>
        <p:spPr bwMode="auto">
          <a:xfrm>
            <a:off x="1981200" y="2601178"/>
            <a:ext cx="530701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z="2400" dirty="0">
                <a:latin typeface="+mn-lt"/>
                <a:ea typeface="+mn-ea"/>
              </a:rPr>
              <a:t>人才测评的基本操作流程</a:t>
            </a:r>
          </a:p>
        </p:txBody>
      </p:sp>
      <p:sp>
        <p:nvSpPr>
          <p:cNvPr id="12" name="AutoShape 11"/>
          <p:cNvSpPr>
            <a:spLocks noChangeArrowheads="1"/>
          </p:cNvSpPr>
          <p:nvPr/>
        </p:nvSpPr>
        <p:spPr bwMode="auto">
          <a:xfrm>
            <a:off x="1752600" y="3297695"/>
            <a:ext cx="6248400" cy="533400"/>
          </a:xfrm>
          <a:prstGeom prst="roundRect">
            <a:avLst>
              <a:gd name="adj" fmla="val 16667"/>
            </a:avLst>
          </a:prstGeom>
          <a:gradFill rotWithShape="1">
            <a:gsLst>
              <a:gs pos="0">
                <a:schemeClr val="folHlink"/>
              </a:gs>
              <a:gs pos="50000">
                <a:schemeClr val="folHlink">
                  <a:gamma/>
                  <a:tint val="21176"/>
                  <a:invGamma/>
                </a:schemeClr>
              </a:gs>
              <a:gs pos="100000">
                <a:schemeClr val="folHlink"/>
              </a:gs>
            </a:gsLst>
            <a:lin ang="5400000" scaled="1"/>
          </a:gradFill>
          <a:ln w="12700" cmpd="sng">
            <a:solidFill>
              <a:schemeClr val="bg1"/>
            </a:solidFill>
            <a:round/>
            <a:headEnd/>
            <a:tailEnd/>
          </a:ln>
          <a:effectLst/>
        </p:spPr>
        <p:txBody>
          <a:bodyPr wrap="none" anchor="ctr"/>
          <a:lstStyle/>
          <a:p>
            <a:pPr>
              <a:defRPr/>
            </a:pPr>
            <a:endParaRPr lang="zh-CN" altLang="en-US"/>
          </a:p>
        </p:txBody>
      </p:sp>
      <p:sp>
        <p:nvSpPr>
          <p:cNvPr id="13" name="Text Box 12"/>
          <p:cNvSpPr txBox="1">
            <a:spLocks noChangeArrowheads="1"/>
          </p:cNvSpPr>
          <p:nvPr/>
        </p:nvSpPr>
        <p:spPr bwMode="auto">
          <a:xfrm>
            <a:off x="1981200" y="3352175"/>
            <a:ext cx="609600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z="2400" dirty="0">
                <a:latin typeface="+mn-lt"/>
                <a:ea typeface="+mn-ea"/>
              </a:rPr>
              <a:t>人才测评在现代人力资源管理中的应用</a:t>
            </a:r>
          </a:p>
        </p:txBody>
      </p:sp>
      <p:sp>
        <p:nvSpPr>
          <p:cNvPr id="14" name="AutoShape 14"/>
          <p:cNvSpPr>
            <a:spLocks noChangeArrowheads="1"/>
          </p:cNvSpPr>
          <p:nvPr/>
        </p:nvSpPr>
        <p:spPr bwMode="auto">
          <a:xfrm>
            <a:off x="1143000" y="1085850"/>
            <a:ext cx="914400" cy="628650"/>
          </a:xfrm>
          <a:prstGeom prst="diamond">
            <a:avLst/>
          </a:prstGeom>
          <a:solidFill>
            <a:schemeClr val="accent2"/>
          </a:solidFill>
          <a:ln w="25400">
            <a:solidFill>
              <a:schemeClr val="bg1"/>
            </a:solidFill>
            <a:miter lim="800000"/>
            <a:headEnd/>
            <a:tailEnd/>
          </a:ln>
        </p:spPr>
        <p:txBody>
          <a:bodyPr wrap="none" anchor="ctr"/>
          <a:lstStyle/>
          <a:p>
            <a:endParaRPr lang="zh-CN" altLang="en-US"/>
          </a:p>
        </p:txBody>
      </p:sp>
      <p:sp>
        <p:nvSpPr>
          <p:cNvPr id="15" name="AutoShape 15"/>
          <p:cNvSpPr>
            <a:spLocks noChangeArrowheads="1"/>
          </p:cNvSpPr>
          <p:nvPr/>
        </p:nvSpPr>
        <p:spPr bwMode="auto">
          <a:xfrm>
            <a:off x="1171575" y="1747158"/>
            <a:ext cx="914400" cy="628650"/>
          </a:xfrm>
          <a:prstGeom prst="diamond">
            <a:avLst/>
          </a:prstGeom>
          <a:solidFill>
            <a:schemeClr val="accent1"/>
          </a:solidFill>
          <a:ln w="25400">
            <a:solidFill>
              <a:schemeClr val="bg1"/>
            </a:solidFill>
            <a:miter lim="800000"/>
            <a:headEnd/>
            <a:tailEnd/>
          </a:ln>
        </p:spPr>
        <p:txBody>
          <a:bodyPr wrap="none" anchor="ctr"/>
          <a:lstStyle/>
          <a:p>
            <a:endParaRPr lang="zh-CN" altLang="en-US"/>
          </a:p>
        </p:txBody>
      </p:sp>
      <p:sp>
        <p:nvSpPr>
          <p:cNvPr id="16" name="AutoShape 16"/>
          <p:cNvSpPr>
            <a:spLocks noChangeArrowheads="1"/>
          </p:cNvSpPr>
          <p:nvPr/>
        </p:nvSpPr>
        <p:spPr bwMode="auto">
          <a:xfrm>
            <a:off x="1143000" y="2476502"/>
            <a:ext cx="914400" cy="685800"/>
          </a:xfrm>
          <a:prstGeom prst="diamond">
            <a:avLst/>
          </a:prstGeom>
          <a:solidFill>
            <a:schemeClr val="tx2"/>
          </a:solidFill>
          <a:ln w="25400">
            <a:solidFill>
              <a:schemeClr val="bg1"/>
            </a:solidFill>
            <a:miter lim="800000"/>
            <a:headEnd/>
            <a:tailEnd/>
          </a:ln>
        </p:spPr>
        <p:txBody>
          <a:bodyPr wrap="none" anchor="ctr"/>
          <a:lstStyle/>
          <a:p>
            <a:endParaRPr lang="zh-CN" altLang="en-US"/>
          </a:p>
        </p:txBody>
      </p:sp>
      <p:sp>
        <p:nvSpPr>
          <p:cNvPr id="17" name="AutoShape 17"/>
          <p:cNvSpPr>
            <a:spLocks noChangeArrowheads="1"/>
          </p:cNvSpPr>
          <p:nvPr/>
        </p:nvSpPr>
        <p:spPr bwMode="auto">
          <a:xfrm>
            <a:off x="1143000" y="3216732"/>
            <a:ext cx="914400" cy="628650"/>
          </a:xfrm>
          <a:prstGeom prst="diamond">
            <a:avLst/>
          </a:prstGeom>
          <a:solidFill>
            <a:schemeClr val="folHlink"/>
          </a:solidFill>
          <a:ln w="25400">
            <a:solidFill>
              <a:schemeClr val="bg1"/>
            </a:solidFill>
            <a:miter lim="800000"/>
            <a:headEnd/>
            <a:tailEnd/>
          </a:ln>
        </p:spPr>
        <p:txBody>
          <a:bodyPr wrap="none" anchor="ctr"/>
          <a:lstStyle/>
          <a:p>
            <a:endParaRPr lang="zh-CN" altLang="en-US"/>
          </a:p>
        </p:txBody>
      </p:sp>
      <p:sp>
        <p:nvSpPr>
          <p:cNvPr id="18" name="Text Box 18"/>
          <p:cNvSpPr txBox="1">
            <a:spLocks noChangeArrowheads="1"/>
          </p:cNvSpPr>
          <p:nvPr/>
        </p:nvSpPr>
        <p:spPr bwMode="auto">
          <a:xfrm>
            <a:off x="1415145" y="1164773"/>
            <a:ext cx="40957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2400" dirty="0">
                <a:solidFill>
                  <a:schemeClr val="bg1"/>
                </a:solidFill>
                <a:latin typeface="+mn-ea"/>
                <a:ea typeface="+mn-ea"/>
              </a:rPr>
              <a:t>1</a:t>
            </a:r>
          </a:p>
        </p:txBody>
      </p:sp>
      <p:sp>
        <p:nvSpPr>
          <p:cNvPr id="19" name="Text Box 19"/>
          <p:cNvSpPr txBox="1">
            <a:spLocks noChangeArrowheads="1"/>
          </p:cNvSpPr>
          <p:nvPr/>
        </p:nvSpPr>
        <p:spPr bwMode="auto">
          <a:xfrm>
            <a:off x="1421948" y="1826081"/>
            <a:ext cx="42386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2400" dirty="0">
                <a:solidFill>
                  <a:schemeClr val="bg1"/>
                </a:solidFill>
                <a:latin typeface="+mn-ea"/>
                <a:ea typeface="+mn-ea"/>
              </a:rPr>
              <a:t>2</a:t>
            </a:r>
          </a:p>
        </p:txBody>
      </p:sp>
      <p:sp>
        <p:nvSpPr>
          <p:cNvPr id="20" name="Text Box 20"/>
          <p:cNvSpPr txBox="1">
            <a:spLocks noChangeArrowheads="1"/>
          </p:cNvSpPr>
          <p:nvPr/>
        </p:nvSpPr>
        <p:spPr bwMode="auto">
          <a:xfrm>
            <a:off x="1382489" y="2590803"/>
            <a:ext cx="42227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2400" dirty="0">
                <a:solidFill>
                  <a:schemeClr val="bg1"/>
                </a:solidFill>
                <a:latin typeface="+mn-ea"/>
                <a:ea typeface="+mn-ea"/>
              </a:rPr>
              <a:t>3</a:t>
            </a:r>
          </a:p>
        </p:txBody>
      </p:sp>
      <p:sp>
        <p:nvSpPr>
          <p:cNvPr id="21" name="Text Box 21"/>
          <p:cNvSpPr txBox="1">
            <a:spLocks noChangeArrowheads="1"/>
          </p:cNvSpPr>
          <p:nvPr/>
        </p:nvSpPr>
        <p:spPr bwMode="auto">
          <a:xfrm>
            <a:off x="1393373" y="3295655"/>
            <a:ext cx="42386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2400" dirty="0">
                <a:solidFill>
                  <a:schemeClr val="bg1"/>
                </a:solidFill>
                <a:latin typeface="+mn-ea"/>
                <a:ea typeface="+mn-ea"/>
              </a:rPr>
              <a:t>4</a:t>
            </a:r>
          </a:p>
        </p:txBody>
      </p:sp>
    </p:spTree>
    <p:extLst>
      <p:ext uri="{BB962C8B-B14F-4D97-AF65-F5344CB8AC3E}">
        <p14:creationId xmlns:p14="http://schemas.microsoft.com/office/powerpoint/2010/main" val="3131486222"/>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xmlns:p14="http://schemas.microsoft.com/office/powerpoint/2010/main" spd="slow">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58660" y="167986"/>
            <a:ext cx="8822053" cy="523220"/>
          </a:xfrm>
          <a:prstGeom prst="rect">
            <a:avLst/>
          </a:prstGeom>
          <a:noFill/>
        </p:spPr>
        <p:txBody>
          <a:bodyPr wrap="square" rtlCol="0">
            <a:spAutoFit/>
          </a:bodyPr>
          <a:lstStyle/>
          <a:p>
            <a:r>
              <a:rPr kumimoji="1" lang="en-US" altLang="zh-CN" sz="2800" b="1" dirty="0">
                <a:solidFill>
                  <a:schemeClr val="bg1"/>
                </a:solidFill>
                <a:latin typeface="+mn-ea"/>
              </a:rPr>
              <a:t>4.4</a:t>
            </a:r>
            <a:r>
              <a:rPr kumimoji="1" lang="zh-CN" altLang="en-US" sz="2800" b="1" dirty="0">
                <a:solidFill>
                  <a:schemeClr val="bg1"/>
                </a:solidFill>
                <a:latin typeface="+mn-ea"/>
              </a:rPr>
              <a:t>  人才测评在现代人力资源管理中的应用</a:t>
            </a:r>
            <a:endParaRPr kumimoji="1" lang="en-US" altLang="zh-CN" sz="3600" b="1" dirty="0">
              <a:solidFill>
                <a:schemeClr val="bg1"/>
              </a:solidFill>
              <a:latin typeface="+mn-ea"/>
            </a:endParaRPr>
          </a:p>
        </p:txBody>
      </p:sp>
      <p:sp>
        <p:nvSpPr>
          <p:cNvPr id="22" name="文本占位符 2"/>
          <p:cNvSpPr txBox="1">
            <a:spLocks/>
          </p:cNvSpPr>
          <p:nvPr/>
        </p:nvSpPr>
        <p:spPr>
          <a:xfrm>
            <a:off x="323386" y="914399"/>
            <a:ext cx="8329960" cy="3995058"/>
          </a:xfrm>
          <a:prstGeom prst="rect">
            <a:avLst/>
          </a:prstGeom>
        </p:spPr>
        <p:txBody>
          <a:bodyPr vert="horz" lIns="91440" tIns="45720" rIns="91440" bIns="45720" rtlCol="0">
            <a:normAutofit/>
          </a:bodyPr>
          <a:lstStyle>
            <a:lvl1pPr marL="228589" indent="-228589" algn="l" defTabSz="914354"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76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2942"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589" lvl="2">
              <a:lnSpc>
                <a:spcPct val="160000"/>
              </a:lnSpc>
              <a:spcBef>
                <a:spcPts val="1000"/>
              </a:spcBef>
            </a:pPr>
            <a:r>
              <a:rPr lang="en-US" altLang="zh-CN" sz="2400" b="1" dirty="0">
                <a:solidFill>
                  <a:schemeClr val="bg1"/>
                </a:solidFill>
                <a:latin typeface="微软雅黑 Light" panose="020B0502040204020203" pitchFamily="34" charset="-122"/>
                <a:ea typeface="微软雅黑 Light" panose="020B0502040204020203" pitchFamily="34" charset="-122"/>
              </a:rPr>
              <a:t>4.4.1</a:t>
            </a:r>
            <a:r>
              <a:rPr lang="zh-CN" altLang="en-US" sz="2400" b="1" dirty="0">
                <a:solidFill>
                  <a:schemeClr val="bg1"/>
                </a:solidFill>
                <a:latin typeface="微软雅黑 Light" panose="020B0502040204020203" pitchFamily="34" charset="-122"/>
                <a:ea typeface="微软雅黑 Light" panose="020B0502040204020203" pitchFamily="34" charset="-122"/>
              </a:rPr>
              <a:t>　人才测评在人力资源管理中的作用</a:t>
            </a:r>
          </a:p>
          <a:p>
            <a:pPr lvl="1">
              <a:lnSpc>
                <a:spcPct val="150000"/>
              </a:lnSpc>
            </a:pPr>
            <a:r>
              <a:rPr lang="en-US" altLang="zh-CN" sz="2000" b="1" dirty="0">
                <a:solidFill>
                  <a:schemeClr val="bg1"/>
                </a:solidFill>
                <a:latin typeface="微软雅黑 Light" panose="020B0502040204020203" pitchFamily="34" charset="-122"/>
                <a:ea typeface="微软雅黑 Light" panose="020B0502040204020203" pitchFamily="34" charset="-122"/>
              </a:rPr>
              <a:t>1.</a:t>
            </a:r>
            <a:r>
              <a:rPr lang="zh-CN" altLang="en-US" sz="2000" b="1" dirty="0">
                <a:solidFill>
                  <a:schemeClr val="bg1"/>
                </a:solidFill>
                <a:latin typeface="微软雅黑 Light" panose="020B0502040204020203" pitchFamily="34" charset="-122"/>
                <a:ea typeface="微软雅黑 Light" panose="020B0502040204020203" pitchFamily="34" charset="-122"/>
              </a:rPr>
              <a:t>人才测评在人力资源规划中的作用</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人才测评可以让企业掌握自己拥有的人力资源在质量方面的现状，并将人力资源素质存量状况与企业持续发展要求员工具备的素质状况进行对比，分析员工素质在哪些方面还存在不足、有待提高，并针对测评结果开展人才吸纳、培训、激励等一系列提高员工素质的人力资源管理工作。</a:t>
            </a:r>
          </a:p>
        </p:txBody>
      </p:sp>
    </p:spTree>
    <p:extLst>
      <p:ext uri="{BB962C8B-B14F-4D97-AF65-F5344CB8AC3E}">
        <p14:creationId xmlns:p14="http://schemas.microsoft.com/office/powerpoint/2010/main" val="22001672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58660" y="167986"/>
            <a:ext cx="8822053" cy="523220"/>
          </a:xfrm>
          <a:prstGeom prst="rect">
            <a:avLst/>
          </a:prstGeom>
          <a:noFill/>
        </p:spPr>
        <p:txBody>
          <a:bodyPr wrap="square" rtlCol="0">
            <a:spAutoFit/>
          </a:bodyPr>
          <a:lstStyle/>
          <a:p>
            <a:r>
              <a:rPr kumimoji="1" lang="en-US" altLang="zh-CN" sz="2800" b="1" dirty="0">
                <a:solidFill>
                  <a:schemeClr val="bg1"/>
                </a:solidFill>
                <a:latin typeface="+mn-ea"/>
              </a:rPr>
              <a:t>4.4</a:t>
            </a:r>
            <a:r>
              <a:rPr kumimoji="1" lang="zh-CN" altLang="en-US" sz="2800" b="1" dirty="0">
                <a:solidFill>
                  <a:schemeClr val="bg1"/>
                </a:solidFill>
                <a:latin typeface="+mn-ea"/>
              </a:rPr>
              <a:t>  人才测评在现代人力资源管理中的应用</a:t>
            </a:r>
            <a:endParaRPr kumimoji="1" lang="en-US" altLang="zh-CN" sz="3600" b="1" dirty="0">
              <a:solidFill>
                <a:schemeClr val="bg1"/>
              </a:solidFill>
              <a:latin typeface="+mn-ea"/>
            </a:endParaRPr>
          </a:p>
        </p:txBody>
      </p:sp>
      <p:sp>
        <p:nvSpPr>
          <p:cNvPr id="22" name="文本占位符 2"/>
          <p:cNvSpPr txBox="1">
            <a:spLocks/>
          </p:cNvSpPr>
          <p:nvPr/>
        </p:nvSpPr>
        <p:spPr>
          <a:xfrm>
            <a:off x="323386" y="914399"/>
            <a:ext cx="8329960" cy="3995058"/>
          </a:xfrm>
          <a:prstGeom prst="rect">
            <a:avLst/>
          </a:prstGeom>
        </p:spPr>
        <p:txBody>
          <a:bodyPr vert="horz" lIns="91440" tIns="45720" rIns="91440" bIns="45720" rtlCol="0">
            <a:normAutofit/>
          </a:bodyPr>
          <a:lstStyle>
            <a:lvl1pPr marL="228589" indent="-228589" algn="l" defTabSz="914354"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76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2942"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589" lvl="2">
              <a:lnSpc>
                <a:spcPct val="160000"/>
              </a:lnSpc>
              <a:spcBef>
                <a:spcPts val="1000"/>
              </a:spcBef>
            </a:pPr>
            <a:r>
              <a:rPr lang="en-US" altLang="zh-CN" sz="2400" b="1" dirty="0">
                <a:solidFill>
                  <a:schemeClr val="bg1"/>
                </a:solidFill>
                <a:latin typeface="微软雅黑 Light" panose="020B0502040204020203" pitchFamily="34" charset="-122"/>
                <a:ea typeface="微软雅黑 Light" panose="020B0502040204020203" pitchFamily="34" charset="-122"/>
              </a:rPr>
              <a:t>4.4.1</a:t>
            </a:r>
            <a:r>
              <a:rPr lang="zh-CN" altLang="en-US" sz="2400" b="1" dirty="0">
                <a:solidFill>
                  <a:schemeClr val="bg1"/>
                </a:solidFill>
                <a:latin typeface="微软雅黑 Light" panose="020B0502040204020203" pitchFamily="34" charset="-122"/>
                <a:ea typeface="微软雅黑 Light" panose="020B0502040204020203" pitchFamily="34" charset="-122"/>
              </a:rPr>
              <a:t>　人才测评在人力资源管理中的作用</a:t>
            </a:r>
          </a:p>
          <a:p>
            <a:pPr lvl="1">
              <a:lnSpc>
                <a:spcPct val="150000"/>
              </a:lnSpc>
            </a:pPr>
            <a:r>
              <a:rPr lang="en-US" altLang="zh-CN" sz="2000" b="1" dirty="0">
                <a:solidFill>
                  <a:schemeClr val="bg1"/>
                </a:solidFill>
                <a:latin typeface="微软雅黑 Light" panose="020B0502040204020203" pitchFamily="34" charset="-122"/>
                <a:ea typeface="微软雅黑 Light" panose="020B0502040204020203" pitchFamily="34" charset="-122"/>
              </a:rPr>
              <a:t>2.</a:t>
            </a:r>
            <a:r>
              <a:rPr lang="zh-CN" altLang="en-US" sz="2000" b="1" dirty="0">
                <a:solidFill>
                  <a:schemeClr val="bg1"/>
                </a:solidFill>
                <a:latin typeface="微软雅黑 Light" panose="020B0502040204020203" pitchFamily="34" charset="-122"/>
                <a:ea typeface="微软雅黑 Light" panose="020B0502040204020203" pitchFamily="34" charset="-122"/>
              </a:rPr>
              <a:t>人才测评在招聘与配置中的作用</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企业必须把人才测评纳入招聘选拔过程中，认真分析目标职位对任职者的素质要求，并对候选人的素质进行测评，确保候选人的素质与目标职位的素质要求相符合，确保人岗达到最佳匹配。</a:t>
            </a:r>
          </a:p>
        </p:txBody>
      </p:sp>
    </p:spTree>
    <p:extLst>
      <p:ext uri="{BB962C8B-B14F-4D97-AF65-F5344CB8AC3E}">
        <p14:creationId xmlns:p14="http://schemas.microsoft.com/office/powerpoint/2010/main" val="301053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椭圆 3"/>
          <p:cNvSpPr/>
          <p:nvPr/>
        </p:nvSpPr>
        <p:spPr>
          <a:xfrm>
            <a:off x="3354858" y="785966"/>
            <a:ext cx="2434284" cy="2434284"/>
          </a:xfrm>
          <a:prstGeom prst="ellipse">
            <a:avLst/>
          </a:prstGeom>
          <a:solidFill>
            <a:srgbClr val="FFFFFF"/>
          </a:solidFill>
          <a:ln>
            <a:noFill/>
          </a:ln>
          <a:effectLst>
            <a:outerShdw blurRad="50800" dist="38100" dir="5400000" algn="t"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en-US" altLang="zh-CN" sz="12000" b="1" dirty="0">
                <a:solidFill>
                  <a:srgbClr val="404040"/>
                </a:solidFill>
              </a:rPr>
              <a:t>4</a:t>
            </a:r>
            <a:endParaRPr kumimoji="1" lang="zh-CN" altLang="en-US" sz="12000" b="1" dirty="0">
              <a:solidFill>
                <a:srgbClr val="404040"/>
              </a:solidFill>
            </a:endParaRPr>
          </a:p>
        </p:txBody>
      </p:sp>
      <p:sp>
        <p:nvSpPr>
          <p:cNvPr id="3" name="文本框 2"/>
          <p:cNvSpPr txBox="1"/>
          <p:nvPr/>
        </p:nvSpPr>
        <p:spPr>
          <a:xfrm>
            <a:off x="1992086" y="3387381"/>
            <a:ext cx="5181600" cy="646331"/>
          </a:xfrm>
          <a:prstGeom prst="rect">
            <a:avLst/>
          </a:prstGeom>
          <a:noFill/>
        </p:spPr>
        <p:txBody>
          <a:bodyPr wrap="square" rtlCol="0">
            <a:spAutoFit/>
          </a:bodyPr>
          <a:lstStyle/>
          <a:p>
            <a:pPr algn="ctr"/>
            <a:r>
              <a:rPr lang="zh-CN" altLang="en-US" sz="3600" dirty="0">
                <a:solidFill>
                  <a:schemeClr val="tx2"/>
                </a:solidFill>
                <a:latin typeface="+mn-ea"/>
              </a:rPr>
              <a:t>什么是人才测评</a:t>
            </a:r>
            <a:endParaRPr lang="zh-CN" altLang="zh-CN" sz="3600" dirty="0">
              <a:solidFill>
                <a:schemeClr val="tx2"/>
              </a:solidFill>
              <a:latin typeface="+mn-ea"/>
            </a:endParaRPr>
          </a:p>
        </p:txBody>
      </p:sp>
    </p:spTree>
    <p:extLst>
      <p:ext uri="{BB962C8B-B14F-4D97-AF65-F5344CB8AC3E}">
        <p14:creationId xmlns:p14="http://schemas.microsoft.com/office/powerpoint/2010/main" val="3928409504"/>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xmlns:p14="http://schemas.microsoft.com/office/powerpoint/2010/main" spd="slow">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58660" y="167986"/>
            <a:ext cx="8822053" cy="523220"/>
          </a:xfrm>
          <a:prstGeom prst="rect">
            <a:avLst/>
          </a:prstGeom>
          <a:noFill/>
        </p:spPr>
        <p:txBody>
          <a:bodyPr wrap="square" rtlCol="0">
            <a:spAutoFit/>
          </a:bodyPr>
          <a:lstStyle/>
          <a:p>
            <a:r>
              <a:rPr kumimoji="1" lang="en-US" altLang="zh-CN" sz="2800" b="1" dirty="0">
                <a:solidFill>
                  <a:schemeClr val="bg1"/>
                </a:solidFill>
                <a:latin typeface="+mn-ea"/>
              </a:rPr>
              <a:t>4.4</a:t>
            </a:r>
            <a:r>
              <a:rPr kumimoji="1" lang="zh-CN" altLang="en-US" sz="2800" b="1" dirty="0">
                <a:solidFill>
                  <a:schemeClr val="bg1"/>
                </a:solidFill>
                <a:latin typeface="+mn-ea"/>
              </a:rPr>
              <a:t>  人才测评在现代人力资源管理中的应用</a:t>
            </a:r>
            <a:endParaRPr kumimoji="1" lang="en-US" altLang="zh-CN" sz="3600" b="1" dirty="0">
              <a:solidFill>
                <a:schemeClr val="bg1"/>
              </a:solidFill>
              <a:latin typeface="+mn-ea"/>
            </a:endParaRPr>
          </a:p>
        </p:txBody>
      </p:sp>
      <p:sp>
        <p:nvSpPr>
          <p:cNvPr id="22" name="文本占位符 2"/>
          <p:cNvSpPr txBox="1">
            <a:spLocks/>
          </p:cNvSpPr>
          <p:nvPr/>
        </p:nvSpPr>
        <p:spPr>
          <a:xfrm>
            <a:off x="323386" y="914399"/>
            <a:ext cx="8329960" cy="3995058"/>
          </a:xfrm>
          <a:prstGeom prst="rect">
            <a:avLst/>
          </a:prstGeom>
        </p:spPr>
        <p:txBody>
          <a:bodyPr vert="horz" lIns="91440" tIns="45720" rIns="91440" bIns="45720" rtlCol="0">
            <a:normAutofit/>
          </a:bodyPr>
          <a:lstStyle>
            <a:lvl1pPr marL="228589" indent="-228589" algn="l" defTabSz="914354"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76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2942"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589" lvl="2">
              <a:lnSpc>
                <a:spcPct val="160000"/>
              </a:lnSpc>
              <a:spcBef>
                <a:spcPts val="1000"/>
              </a:spcBef>
            </a:pPr>
            <a:r>
              <a:rPr lang="en-US" altLang="zh-CN" sz="2400" b="1" dirty="0">
                <a:solidFill>
                  <a:schemeClr val="bg1"/>
                </a:solidFill>
                <a:latin typeface="微软雅黑 Light" panose="020B0502040204020203" pitchFamily="34" charset="-122"/>
                <a:ea typeface="微软雅黑 Light" panose="020B0502040204020203" pitchFamily="34" charset="-122"/>
              </a:rPr>
              <a:t>4.4.1</a:t>
            </a:r>
            <a:r>
              <a:rPr lang="zh-CN" altLang="en-US" sz="2400" b="1" dirty="0">
                <a:solidFill>
                  <a:schemeClr val="bg1"/>
                </a:solidFill>
                <a:latin typeface="微软雅黑 Light" panose="020B0502040204020203" pitchFamily="34" charset="-122"/>
                <a:ea typeface="微软雅黑 Light" panose="020B0502040204020203" pitchFamily="34" charset="-122"/>
              </a:rPr>
              <a:t>　人才测评在人力资源管理中的作用</a:t>
            </a:r>
          </a:p>
          <a:p>
            <a:pPr lvl="1">
              <a:lnSpc>
                <a:spcPct val="150000"/>
              </a:lnSpc>
            </a:pPr>
            <a:r>
              <a:rPr lang="en-US" altLang="zh-CN" sz="2000" b="1" dirty="0">
                <a:solidFill>
                  <a:schemeClr val="bg1"/>
                </a:solidFill>
                <a:latin typeface="微软雅黑 Light" panose="020B0502040204020203" pitchFamily="34" charset="-122"/>
                <a:ea typeface="微软雅黑 Light" panose="020B0502040204020203" pitchFamily="34" charset="-122"/>
              </a:rPr>
              <a:t>3.</a:t>
            </a:r>
            <a:r>
              <a:rPr lang="zh-CN" altLang="en-US" sz="2000" b="1" dirty="0">
                <a:solidFill>
                  <a:schemeClr val="bg1"/>
                </a:solidFill>
                <a:latin typeface="微软雅黑 Light" panose="020B0502040204020203" pitchFamily="34" charset="-122"/>
                <a:ea typeface="微软雅黑 Light" panose="020B0502040204020203" pitchFamily="34" charset="-122"/>
              </a:rPr>
              <a:t>人才测评在员工培训中的作用</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通过人才测评可以发现员工在素质与能力方面存在的不足，为培训需求分析提供依据。在培训效果评估环节，也可以借助人才测评对员工在培训中所学习新知识、新技能的掌握情况进行考察，以确定实际的培训效果。</a:t>
            </a:r>
          </a:p>
        </p:txBody>
      </p:sp>
    </p:spTree>
    <p:extLst>
      <p:ext uri="{BB962C8B-B14F-4D97-AF65-F5344CB8AC3E}">
        <p14:creationId xmlns:p14="http://schemas.microsoft.com/office/powerpoint/2010/main" val="30056945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58660" y="167986"/>
            <a:ext cx="8822053" cy="523220"/>
          </a:xfrm>
          <a:prstGeom prst="rect">
            <a:avLst/>
          </a:prstGeom>
          <a:noFill/>
        </p:spPr>
        <p:txBody>
          <a:bodyPr wrap="square" rtlCol="0">
            <a:spAutoFit/>
          </a:bodyPr>
          <a:lstStyle/>
          <a:p>
            <a:r>
              <a:rPr kumimoji="1" lang="en-US" altLang="zh-CN" sz="2800" b="1" dirty="0">
                <a:solidFill>
                  <a:schemeClr val="bg1"/>
                </a:solidFill>
                <a:latin typeface="+mn-ea"/>
              </a:rPr>
              <a:t>4.4</a:t>
            </a:r>
            <a:r>
              <a:rPr kumimoji="1" lang="zh-CN" altLang="en-US" sz="2800" b="1" dirty="0">
                <a:solidFill>
                  <a:schemeClr val="bg1"/>
                </a:solidFill>
                <a:latin typeface="+mn-ea"/>
              </a:rPr>
              <a:t>  人才测评在现代人力资源管理中的应用</a:t>
            </a:r>
            <a:endParaRPr kumimoji="1" lang="en-US" altLang="zh-CN" sz="3600" b="1" dirty="0">
              <a:solidFill>
                <a:schemeClr val="bg1"/>
              </a:solidFill>
              <a:latin typeface="+mn-ea"/>
            </a:endParaRPr>
          </a:p>
        </p:txBody>
      </p:sp>
      <p:sp>
        <p:nvSpPr>
          <p:cNvPr id="22" name="文本占位符 2"/>
          <p:cNvSpPr txBox="1">
            <a:spLocks/>
          </p:cNvSpPr>
          <p:nvPr/>
        </p:nvSpPr>
        <p:spPr>
          <a:xfrm>
            <a:off x="323386" y="914399"/>
            <a:ext cx="8329960" cy="3995058"/>
          </a:xfrm>
          <a:prstGeom prst="rect">
            <a:avLst/>
          </a:prstGeom>
        </p:spPr>
        <p:txBody>
          <a:bodyPr vert="horz" lIns="91440" tIns="45720" rIns="91440" bIns="45720" rtlCol="0">
            <a:normAutofit/>
          </a:bodyPr>
          <a:lstStyle>
            <a:lvl1pPr marL="228589" indent="-228589" algn="l" defTabSz="914354"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76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2942"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589" lvl="2">
              <a:lnSpc>
                <a:spcPct val="160000"/>
              </a:lnSpc>
              <a:spcBef>
                <a:spcPts val="1000"/>
              </a:spcBef>
            </a:pPr>
            <a:r>
              <a:rPr lang="en-US" altLang="zh-CN" sz="2400" b="1" dirty="0">
                <a:solidFill>
                  <a:schemeClr val="bg1"/>
                </a:solidFill>
                <a:latin typeface="微软雅黑 Light" panose="020B0502040204020203" pitchFamily="34" charset="-122"/>
                <a:ea typeface="微软雅黑 Light" panose="020B0502040204020203" pitchFamily="34" charset="-122"/>
              </a:rPr>
              <a:t>4.4.1</a:t>
            </a:r>
            <a:r>
              <a:rPr lang="zh-CN" altLang="en-US" sz="2400" b="1" dirty="0">
                <a:solidFill>
                  <a:schemeClr val="bg1"/>
                </a:solidFill>
                <a:latin typeface="微软雅黑 Light" panose="020B0502040204020203" pitchFamily="34" charset="-122"/>
                <a:ea typeface="微软雅黑 Light" panose="020B0502040204020203" pitchFamily="34" charset="-122"/>
              </a:rPr>
              <a:t>　人才测评在人力资源管理中的作用</a:t>
            </a:r>
          </a:p>
          <a:p>
            <a:pPr lvl="1">
              <a:lnSpc>
                <a:spcPct val="150000"/>
              </a:lnSpc>
            </a:pPr>
            <a:r>
              <a:rPr lang="en-US" altLang="zh-CN" sz="2000" b="1" dirty="0">
                <a:solidFill>
                  <a:schemeClr val="bg1"/>
                </a:solidFill>
                <a:latin typeface="微软雅黑 Light" panose="020B0502040204020203" pitchFamily="34" charset="-122"/>
                <a:ea typeface="微软雅黑 Light" panose="020B0502040204020203" pitchFamily="34" charset="-122"/>
              </a:rPr>
              <a:t>4.</a:t>
            </a:r>
            <a:r>
              <a:rPr lang="zh-CN" altLang="en-US" sz="2000" b="1" dirty="0">
                <a:solidFill>
                  <a:schemeClr val="bg1"/>
                </a:solidFill>
                <a:latin typeface="微软雅黑 Light" panose="020B0502040204020203" pitchFamily="34" charset="-122"/>
                <a:ea typeface="微软雅黑 Light" panose="020B0502040204020203" pitchFamily="34" charset="-122"/>
              </a:rPr>
              <a:t>人才测评在其他人力资源模块中的作用</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可以借助人才测评的方式对员工的外在行为和内在素质进行分析。</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有时不单单根据员工所处的岗位高低付酬，还会根据员工的素质和能力付酬。</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通过对员工进行素质测评，可以让他们更好地了解自身的优势与不足，并知道岗位的素质要求。</a:t>
            </a:r>
          </a:p>
        </p:txBody>
      </p:sp>
    </p:spTree>
    <p:extLst>
      <p:ext uri="{BB962C8B-B14F-4D97-AF65-F5344CB8AC3E}">
        <p14:creationId xmlns:p14="http://schemas.microsoft.com/office/powerpoint/2010/main" val="15125343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58660" y="167986"/>
            <a:ext cx="8822053" cy="523220"/>
          </a:xfrm>
          <a:prstGeom prst="rect">
            <a:avLst/>
          </a:prstGeom>
          <a:noFill/>
        </p:spPr>
        <p:txBody>
          <a:bodyPr wrap="square" rtlCol="0">
            <a:spAutoFit/>
          </a:bodyPr>
          <a:lstStyle/>
          <a:p>
            <a:r>
              <a:rPr kumimoji="1" lang="en-US" altLang="zh-CN" sz="2800" b="1" dirty="0">
                <a:solidFill>
                  <a:schemeClr val="bg1"/>
                </a:solidFill>
                <a:latin typeface="+mn-ea"/>
              </a:rPr>
              <a:t>4.4</a:t>
            </a:r>
            <a:r>
              <a:rPr kumimoji="1" lang="zh-CN" altLang="en-US" sz="2800" b="1" dirty="0">
                <a:solidFill>
                  <a:schemeClr val="bg1"/>
                </a:solidFill>
                <a:latin typeface="+mn-ea"/>
              </a:rPr>
              <a:t>  人才测评在现代人力资源管理中的应用</a:t>
            </a:r>
            <a:endParaRPr kumimoji="1" lang="en-US" altLang="zh-CN" sz="3600" b="1" dirty="0">
              <a:solidFill>
                <a:schemeClr val="bg1"/>
              </a:solidFill>
              <a:latin typeface="+mn-ea"/>
            </a:endParaRPr>
          </a:p>
        </p:txBody>
      </p:sp>
      <p:sp>
        <p:nvSpPr>
          <p:cNvPr id="22" name="文本占位符 2"/>
          <p:cNvSpPr txBox="1">
            <a:spLocks/>
          </p:cNvSpPr>
          <p:nvPr/>
        </p:nvSpPr>
        <p:spPr>
          <a:xfrm>
            <a:off x="323386" y="914399"/>
            <a:ext cx="8329960" cy="3995058"/>
          </a:xfrm>
          <a:prstGeom prst="rect">
            <a:avLst/>
          </a:prstGeom>
        </p:spPr>
        <p:txBody>
          <a:bodyPr vert="horz" lIns="91440" tIns="45720" rIns="91440" bIns="45720" rtlCol="0">
            <a:normAutofit/>
          </a:bodyPr>
          <a:lstStyle>
            <a:lvl1pPr marL="228589" indent="-228589" algn="l" defTabSz="914354"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76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2942"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589" lvl="2">
              <a:lnSpc>
                <a:spcPct val="160000"/>
              </a:lnSpc>
              <a:spcBef>
                <a:spcPts val="1000"/>
              </a:spcBef>
            </a:pPr>
            <a:r>
              <a:rPr lang="en-US" altLang="zh-CN" sz="2400" b="1" dirty="0">
                <a:solidFill>
                  <a:schemeClr val="bg1"/>
                </a:solidFill>
                <a:latin typeface="微软雅黑 Light" panose="020B0502040204020203" pitchFamily="34" charset="-122"/>
                <a:ea typeface="微软雅黑 Light" panose="020B0502040204020203" pitchFamily="34" charset="-122"/>
              </a:rPr>
              <a:t>4.4.2</a:t>
            </a:r>
            <a:r>
              <a:rPr lang="zh-CN" altLang="en-US" sz="2400" b="1" dirty="0">
                <a:solidFill>
                  <a:schemeClr val="bg1"/>
                </a:solidFill>
                <a:latin typeface="微软雅黑 Light" panose="020B0502040204020203" pitchFamily="34" charset="-122"/>
                <a:ea typeface="微软雅黑 Light" panose="020B0502040204020203" pitchFamily="34" charset="-122"/>
              </a:rPr>
              <a:t>　国内人才测评在人力资源管理中的应用现状</a:t>
            </a:r>
          </a:p>
        </p:txBody>
      </p:sp>
      <p:graphicFrame>
        <p:nvGraphicFramePr>
          <p:cNvPr id="2" name="表格 1"/>
          <p:cNvGraphicFramePr>
            <a:graphicFrameLocks noGrp="1"/>
          </p:cNvGraphicFramePr>
          <p:nvPr>
            <p:extLst>
              <p:ext uri="{D42A27DB-BD31-4B8C-83A1-F6EECF244321}">
                <p14:modId xmlns:p14="http://schemas.microsoft.com/office/powerpoint/2010/main" val="2630091437"/>
              </p:ext>
            </p:extLst>
          </p:nvPr>
        </p:nvGraphicFramePr>
        <p:xfrm>
          <a:off x="457200" y="1779587"/>
          <a:ext cx="8229601" cy="2544219"/>
        </p:xfrm>
        <a:graphic>
          <a:graphicData uri="http://schemas.openxmlformats.org/drawingml/2006/table">
            <a:tbl>
              <a:tblPr firstRow="1" firstCol="1" bandRow="1">
                <a:tableStyleId>{5C22544A-7EE6-4342-B048-85BDC9FD1C3A}</a:tableStyleId>
              </a:tblPr>
              <a:tblGrid>
                <a:gridCol w="1633977">
                  <a:extLst>
                    <a:ext uri="{9D8B030D-6E8A-4147-A177-3AD203B41FA5}">
                      <a16:colId xmlns:a16="http://schemas.microsoft.com/office/drawing/2014/main" val="20000"/>
                    </a:ext>
                  </a:extLst>
                </a:gridCol>
                <a:gridCol w="1633977">
                  <a:extLst>
                    <a:ext uri="{9D8B030D-6E8A-4147-A177-3AD203B41FA5}">
                      <a16:colId xmlns:a16="http://schemas.microsoft.com/office/drawing/2014/main" val="20001"/>
                    </a:ext>
                  </a:extLst>
                </a:gridCol>
                <a:gridCol w="1633977">
                  <a:extLst>
                    <a:ext uri="{9D8B030D-6E8A-4147-A177-3AD203B41FA5}">
                      <a16:colId xmlns:a16="http://schemas.microsoft.com/office/drawing/2014/main" val="20002"/>
                    </a:ext>
                  </a:extLst>
                </a:gridCol>
                <a:gridCol w="1633977">
                  <a:extLst>
                    <a:ext uri="{9D8B030D-6E8A-4147-A177-3AD203B41FA5}">
                      <a16:colId xmlns:a16="http://schemas.microsoft.com/office/drawing/2014/main" val="20003"/>
                    </a:ext>
                  </a:extLst>
                </a:gridCol>
                <a:gridCol w="1693693">
                  <a:extLst>
                    <a:ext uri="{9D8B030D-6E8A-4147-A177-3AD203B41FA5}">
                      <a16:colId xmlns:a16="http://schemas.microsoft.com/office/drawing/2014/main" val="20004"/>
                    </a:ext>
                  </a:extLst>
                </a:gridCol>
              </a:tblGrid>
              <a:tr h="593499">
                <a:tc>
                  <a:txBody>
                    <a:bodyPr/>
                    <a:lstStyle/>
                    <a:p>
                      <a:pPr algn="ctr">
                        <a:lnSpc>
                          <a:spcPct val="100000"/>
                        </a:lnSpc>
                        <a:spcAft>
                          <a:spcPts val="0"/>
                        </a:spcAft>
                      </a:pPr>
                      <a:r>
                        <a:rPr lang="zh-CN" sz="1400">
                          <a:effectLst/>
                        </a:rPr>
                        <a:t>搜索词</a:t>
                      </a:r>
                      <a:endParaRPr lang="zh-CN" sz="1600">
                        <a:solidFill>
                          <a:srgbClr val="000000"/>
                        </a:solidFill>
                        <a:effectLst/>
                        <a:latin typeface="NEU-BZ-S92"/>
                        <a:ea typeface="方正书宋_GBK"/>
                        <a:cs typeface="Times New Roman"/>
                      </a:endParaRPr>
                    </a:p>
                  </a:txBody>
                  <a:tcPr marL="0" marR="0" marT="0" marB="0" anchor="ctr"/>
                </a:tc>
                <a:tc>
                  <a:txBody>
                    <a:bodyPr/>
                    <a:lstStyle/>
                    <a:p>
                      <a:pPr algn="ctr">
                        <a:lnSpc>
                          <a:spcPct val="100000"/>
                        </a:lnSpc>
                        <a:spcAft>
                          <a:spcPts val="0"/>
                        </a:spcAft>
                      </a:pPr>
                      <a:r>
                        <a:rPr lang="zh-CN" sz="1400">
                          <a:effectLst/>
                        </a:rPr>
                        <a:t>期刊论文</a:t>
                      </a:r>
                      <a:endParaRPr lang="zh-CN" sz="1600">
                        <a:effectLst/>
                      </a:endParaRPr>
                    </a:p>
                    <a:p>
                      <a:pPr algn="ctr">
                        <a:lnSpc>
                          <a:spcPct val="100000"/>
                        </a:lnSpc>
                        <a:spcAft>
                          <a:spcPts val="0"/>
                        </a:spcAft>
                      </a:pPr>
                      <a:r>
                        <a:rPr lang="zh-CN" sz="1400">
                          <a:effectLst/>
                        </a:rPr>
                        <a:t>数（篇）</a:t>
                      </a:r>
                      <a:endParaRPr lang="zh-CN" sz="1600">
                        <a:solidFill>
                          <a:srgbClr val="000000"/>
                        </a:solidFill>
                        <a:effectLst/>
                        <a:latin typeface="NEU-BZ-S92"/>
                        <a:ea typeface="方正书宋_GBK"/>
                        <a:cs typeface="Times New Roman"/>
                      </a:endParaRPr>
                    </a:p>
                  </a:txBody>
                  <a:tcPr marL="0" marR="0" marT="0" marB="0" anchor="ctr"/>
                </a:tc>
                <a:tc>
                  <a:txBody>
                    <a:bodyPr/>
                    <a:lstStyle/>
                    <a:p>
                      <a:pPr algn="ctr">
                        <a:lnSpc>
                          <a:spcPct val="100000"/>
                        </a:lnSpc>
                        <a:spcAft>
                          <a:spcPts val="0"/>
                        </a:spcAft>
                      </a:pPr>
                      <a:r>
                        <a:rPr lang="zh-CN" sz="1400" dirty="0">
                          <a:effectLst/>
                        </a:rPr>
                        <a:t>期刊论文</a:t>
                      </a:r>
                      <a:endParaRPr lang="zh-CN" sz="1600" dirty="0">
                        <a:effectLst/>
                      </a:endParaRPr>
                    </a:p>
                    <a:p>
                      <a:pPr algn="ctr">
                        <a:lnSpc>
                          <a:spcPct val="100000"/>
                        </a:lnSpc>
                        <a:spcAft>
                          <a:spcPts val="0"/>
                        </a:spcAft>
                      </a:pPr>
                      <a:r>
                        <a:rPr lang="zh-CN" sz="1400" dirty="0">
                          <a:effectLst/>
                        </a:rPr>
                        <a:t>起止年</a:t>
                      </a:r>
                      <a:r>
                        <a:rPr lang="zh-CN" altLang="en-US" sz="1400" dirty="0">
                          <a:effectLst/>
                        </a:rPr>
                        <a:t>代</a:t>
                      </a:r>
                      <a:endParaRPr lang="zh-CN" sz="1600" dirty="0">
                        <a:solidFill>
                          <a:srgbClr val="000000"/>
                        </a:solidFill>
                        <a:effectLst/>
                        <a:latin typeface="NEU-BZ-S92"/>
                        <a:ea typeface="方正书宋_GBK"/>
                        <a:cs typeface="Times New Roman"/>
                      </a:endParaRPr>
                    </a:p>
                  </a:txBody>
                  <a:tcPr marL="0" marR="0" marT="0" marB="0" anchor="ctr"/>
                </a:tc>
                <a:tc>
                  <a:txBody>
                    <a:bodyPr/>
                    <a:lstStyle/>
                    <a:p>
                      <a:pPr algn="ctr">
                        <a:lnSpc>
                          <a:spcPct val="100000"/>
                        </a:lnSpc>
                        <a:spcAft>
                          <a:spcPts val="0"/>
                        </a:spcAft>
                      </a:pPr>
                      <a:r>
                        <a:rPr lang="zh-CN" sz="1400">
                          <a:effectLst/>
                        </a:rPr>
                        <a:t>期刊论文被</a:t>
                      </a:r>
                      <a:endParaRPr lang="zh-CN" sz="1600">
                        <a:effectLst/>
                      </a:endParaRPr>
                    </a:p>
                    <a:p>
                      <a:pPr algn="ctr">
                        <a:lnSpc>
                          <a:spcPct val="100000"/>
                        </a:lnSpc>
                        <a:spcAft>
                          <a:spcPts val="0"/>
                        </a:spcAft>
                      </a:pPr>
                      <a:r>
                        <a:rPr lang="zh-CN" sz="1400">
                          <a:effectLst/>
                        </a:rPr>
                        <a:t>引用频次范围</a:t>
                      </a:r>
                      <a:endParaRPr lang="zh-CN" sz="1600">
                        <a:solidFill>
                          <a:srgbClr val="000000"/>
                        </a:solidFill>
                        <a:effectLst/>
                        <a:latin typeface="NEU-BZ-S92"/>
                        <a:ea typeface="方正书宋_GBK"/>
                        <a:cs typeface="Times New Roman"/>
                      </a:endParaRPr>
                    </a:p>
                  </a:txBody>
                  <a:tcPr marL="0" marR="0" marT="0" marB="0" anchor="ctr"/>
                </a:tc>
                <a:tc>
                  <a:txBody>
                    <a:bodyPr/>
                    <a:lstStyle/>
                    <a:p>
                      <a:pPr algn="ctr">
                        <a:lnSpc>
                          <a:spcPct val="100000"/>
                        </a:lnSpc>
                        <a:spcAft>
                          <a:spcPts val="0"/>
                        </a:spcAft>
                      </a:pPr>
                      <a:r>
                        <a:rPr lang="zh-CN" sz="1400">
                          <a:effectLst/>
                        </a:rPr>
                        <a:t>博士学位</a:t>
                      </a:r>
                      <a:endParaRPr lang="zh-CN" sz="1600">
                        <a:effectLst/>
                      </a:endParaRPr>
                    </a:p>
                    <a:p>
                      <a:pPr algn="ctr">
                        <a:lnSpc>
                          <a:spcPct val="100000"/>
                        </a:lnSpc>
                        <a:spcAft>
                          <a:spcPts val="0"/>
                        </a:spcAft>
                      </a:pPr>
                      <a:r>
                        <a:rPr lang="zh-CN" sz="1400">
                          <a:effectLst/>
                        </a:rPr>
                        <a:t>论文数（篇）</a:t>
                      </a:r>
                      <a:endParaRPr lang="zh-CN" sz="1600">
                        <a:solidFill>
                          <a:srgbClr val="000000"/>
                        </a:solidFill>
                        <a:effectLst/>
                        <a:latin typeface="NEU-BZ-S92"/>
                        <a:ea typeface="方正书宋_GBK"/>
                        <a:cs typeface="Times New Roman"/>
                      </a:endParaRPr>
                    </a:p>
                  </a:txBody>
                  <a:tcPr marL="0" marR="0" marT="0" marB="0" anchor="ctr"/>
                </a:tc>
                <a:extLst>
                  <a:ext uri="{0D108BD9-81ED-4DB2-BD59-A6C34878D82A}">
                    <a16:rowId xmlns:a16="http://schemas.microsoft.com/office/drawing/2014/main" val="10000"/>
                  </a:ext>
                </a:extLst>
              </a:tr>
              <a:tr h="203200">
                <a:tc>
                  <a:txBody>
                    <a:bodyPr/>
                    <a:lstStyle/>
                    <a:p>
                      <a:pPr algn="ctr">
                        <a:lnSpc>
                          <a:spcPct val="100000"/>
                        </a:lnSpc>
                        <a:spcAft>
                          <a:spcPts val="0"/>
                        </a:spcAft>
                      </a:pPr>
                      <a:r>
                        <a:rPr lang="zh-CN" sz="1400">
                          <a:effectLst/>
                        </a:rPr>
                        <a:t>测评</a:t>
                      </a:r>
                      <a:endParaRPr lang="zh-CN" sz="1600">
                        <a:solidFill>
                          <a:srgbClr val="000000"/>
                        </a:solidFill>
                        <a:effectLst/>
                        <a:latin typeface="NEU-BZ-S92"/>
                        <a:ea typeface="方正书宋_GBK"/>
                        <a:cs typeface="Times New Roman"/>
                      </a:endParaRPr>
                    </a:p>
                  </a:txBody>
                  <a:tcPr marL="0" marR="0" marT="0" marB="0" anchor="ctr"/>
                </a:tc>
                <a:tc>
                  <a:txBody>
                    <a:bodyPr/>
                    <a:lstStyle/>
                    <a:p>
                      <a:pPr algn="ctr">
                        <a:lnSpc>
                          <a:spcPct val="100000"/>
                        </a:lnSpc>
                        <a:spcAft>
                          <a:spcPts val="0"/>
                        </a:spcAft>
                      </a:pPr>
                      <a:r>
                        <a:rPr lang="en-US" sz="1400">
                          <a:effectLst/>
                        </a:rPr>
                        <a:t>1 260</a:t>
                      </a:r>
                      <a:endParaRPr lang="zh-CN" sz="1600">
                        <a:solidFill>
                          <a:srgbClr val="000000"/>
                        </a:solidFill>
                        <a:effectLst/>
                        <a:latin typeface="NEU-BZ-S92"/>
                        <a:ea typeface="方正书宋_GBK"/>
                        <a:cs typeface="Times New Roman"/>
                      </a:endParaRPr>
                    </a:p>
                  </a:txBody>
                  <a:tcPr marL="0" marR="0" marT="0" marB="0" anchor="ctr"/>
                </a:tc>
                <a:tc>
                  <a:txBody>
                    <a:bodyPr/>
                    <a:lstStyle/>
                    <a:p>
                      <a:pPr algn="ctr">
                        <a:lnSpc>
                          <a:spcPct val="100000"/>
                        </a:lnSpc>
                        <a:spcAft>
                          <a:spcPts val="0"/>
                        </a:spcAft>
                      </a:pPr>
                      <a:r>
                        <a:rPr lang="en-US" sz="1400">
                          <a:effectLst/>
                        </a:rPr>
                        <a:t>1986</a:t>
                      </a:r>
                      <a:r>
                        <a:rPr lang="zh-CN" sz="1400">
                          <a:effectLst/>
                        </a:rPr>
                        <a:t>—</a:t>
                      </a:r>
                      <a:r>
                        <a:rPr lang="en-US" sz="1400">
                          <a:effectLst/>
                        </a:rPr>
                        <a:t>2017</a:t>
                      </a:r>
                      <a:endParaRPr lang="zh-CN" sz="1600">
                        <a:solidFill>
                          <a:srgbClr val="000000"/>
                        </a:solidFill>
                        <a:effectLst/>
                        <a:latin typeface="NEU-BZ-S92"/>
                        <a:ea typeface="方正书宋_GBK"/>
                        <a:cs typeface="Times New Roman"/>
                      </a:endParaRPr>
                    </a:p>
                  </a:txBody>
                  <a:tcPr marL="0" marR="0" marT="0" marB="0" anchor="ctr"/>
                </a:tc>
                <a:tc>
                  <a:txBody>
                    <a:bodyPr/>
                    <a:lstStyle/>
                    <a:p>
                      <a:pPr algn="ctr">
                        <a:lnSpc>
                          <a:spcPct val="100000"/>
                        </a:lnSpc>
                        <a:spcAft>
                          <a:spcPts val="0"/>
                        </a:spcAft>
                      </a:pPr>
                      <a:r>
                        <a:rPr lang="en-US" sz="1400">
                          <a:effectLst/>
                        </a:rPr>
                        <a:t>0~538</a:t>
                      </a:r>
                      <a:endParaRPr lang="zh-CN" sz="1600">
                        <a:solidFill>
                          <a:srgbClr val="000000"/>
                        </a:solidFill>
                        <a:effectLst/>
                        <a:latin typeface="NEU-BZ-S92"/>
                        <a:ea typeface="方正书宋_GBK"/>
                        <a:cs typeface="Times New Roman"/>
                      </a:endParaRPr>
                    </a:p>
                  </a:txBody>
                  <a:tcPr marL="285750" marR="285750" marT="0" marB="0" anchor="ctr"/>
                </a:tc>
                <a:tc>
                  <a:txBody>
                    <a:bodyPr/>
                    <a:lstStyle/>
                    <a:p>
                      <a:pPr algn="ctr">
                        <a:lnSpc>
                          <a:spcPct val="100000"/>
                        </a:lnSpc>
                        <a:spcAft>
                          <a:spcPts val="0"/>
                        </a:spcAft>
                      </a:pPr>
                      <a:r>
                        <a:rPr lang="en-US" sz="1400">
                          <a:effectLst/>
                        </a:rPr>
                        <a:t>8</a:t>
                      </a:r>
                      <a:endParaRPr lang="zh-CN" sz="1600">
                        <a:solidFill>
                          <a:srgbClr val="000000"/>
                        </a:solidFill>
                        <a:effectLst/>
                        <a:latin typeface="NEU-BZ-S92"/>
                        <a:ea typeface="方正书宋_GBK"/>
                        <a:cs typeface="Times New Roman"/>
                      </a:endParaRPr>
                    </a:p>
                  </a:txBody>
                  <a:tcPr marL="0" marR="0" marT="0" marB="0" anchor="ctr"/>
                </a:tc>
                <a:extLst>
                  <a:ext uri="{0D108BD9-81ED-4DB2-BD59-A6C34878D82A}">
                    <a16:rowId xmlns:a16="http://schemas.microsoft.com/office/drawing/2014/main" val="10001"/>
                  </a:ext>
                </a:extLst>
              </a:tr>
              <a:tr h="203200">
                <a:tc>
                  <a:txBody>
                    <a:bodyPr/>
                    <a:lstStyle/>
                    <a:p>
                      <a:pPr algn="ctr">
                        <a:lnSpc>
                          <a:spcPct val="100000"/>
                        </a:lnSpc>
                        <a:spcAft>
                          <a:spcPts val="0"/>
                        </a:spcAft>
                      </a:pPr>
                      <a:r>
                        <a:rPr lang="zh-CN" sz="1400">
                          <a:effectLst/>
                        </a:rPr>
                        <a:t>效度</a:t>
                      </a:r>
                      <a:endParaRPr lang="zh-CN" sz="1600">
                        <a:solidFill>
                          <a:srgbClr val="000000"/>
                        </a:solidFill>
                        <a:effectLst/>
                        <a:latin typeface="NEU-BZ-S92"/>
                        <a:ea typeface="方正书宋_GBK"/>
                        <a:cs typeface="Times New Roman"/>
                      </a:endParaRPr>
                    </a:p>
                  </a:txBody>
                  <a:tcPr marL="0" marR="0" marT="0" marB="0" anchor="ctr"/>
                </a:tc>
                <a:tc>
                  <a:txBody>
                    <a:bodyPr/>
                    <a:lstStyle/>
                    <a:p>
                      <a:pPr algn="ctr">
                        <a:lnSpc>
                          <a:spcPct val="100000"/>
                        </a:lnSpc>
                        <a:spcAft>
                          <a:spcPts val="0"/>
                        </a:spcAft>
                      </a:pPr>
                      <a:r>
                        <a:rPr lang="en-US" sz="1400">
                          <a:effectLst/>
                        </a:rPr>
                        <a:t>641</a:t>
                      </a:r>
                      <a:endParaRPr lang="zh-CN" sz="1600">
                        <a:solidFill>
                          <a:srgbClr val="000000"/>
                        </a:solidFill>
                        <a:effectLst/>
                        <a:latin typeface="NEU-BZ-S92"/>
                        <a:ea typeface="方正书宋_GBK"/>
                        <a:cs typeface="Times New Roman"/>
                      </a:endParaRPr>
                    </a:p>
                  </a:txBody>
                  <a:tcPr marL="0" marR="0" marT="0" marB="0" anchor="ctr"/>
                </a:tc>
                <a:tc>
                  <a:txBody>
                    <a:bodyPr/>
                    <a:lstStyle/>
                    <a:p>
                      <a:pPr algn="ctr">
                        <a:lnSpc>
                          <a:spcPct val="100000"/>
                        </a:lnSpc>
                        <a:spcAft>
                          <a:spcPts val="0"/>
                        </a:spcAft>
                      </a:pPr>
                      <a:r>
                        <a:rPr lang="en-US" sz="1400">
                          <a:effectLst/>
                        </a:rPr>
                        <a:t>1987</a:t>
                      </a:r>
                      <a:r>
                        <a:rPr lang="zh-CN" sz="1400">
                          <a:effectLst/>
                        </a:rPr>
                        <a:t>—</a:t>
                      </a:r>
                      <a:r>
                        <a:rPr lang="en-US" sz="1400">
                          <a:effectLst/>
                        </a:rPr>
                        <a:t>2017</a:t>
                      </a:r>
                      <a:endParaRPr lang="zh-CN" sz="1600">
                        <a:solidFill>
                          <a:srgbClr val="000000"/>
                        </a:solidFill>
                        <a:effectLst/>
                        <a:latin typeface="NEU-BZ-S92"/>
                        <a:ea typeface="方正书宋_GBK"/>
                        <a:cs typeface="Times New Roman"/>
                      </a:endParaRPr>
                    </a:p>
                  </a:txBody>
                  <a:tcPr marL="0" marR="0" marT="0" marB="0" anchor="ctr"/>
                </a:tc>
                <a:tc>
                  <a:txBody>
                    <a:bodyPr/>
                    <a:lstStyle/>
                    <a:p>
                      <a:pPr algn="ctr">
                        <a:lnSpc>
                          <a:spcPct val="100000"/>
                        </a:lnSpc>
                        <a:spcAft>
                          <a:spcPts val="0"/>
                        </a:spcAft>
                      </a:pPr>
                      <a:r>
                        <a:rPr lang="en-US" sz="1400">
                          <a:effectLst/>
                        </a:rPr>
                        <a:t>0~1 819</a:t>
                      </a:r>
                      <a:endParaRPr lang="zh-CN" sz="1600">
                        <a:solidFill>
                          <a:srgbClr val="000000"/>
                        </a:solidFill>
                        <a:effectLst/>
                        <a:latin typeface="NEU-BZ-S92"/>
                        <a:ea typeface="方正书宋_GBK"/>
                        <a:cs typeface="Times New Roman"/>
                      </a:endParaRPr>
                    </a:p>
                  </a:txBody>
                  <a:tcPr marL="285750" marR="285750" marT="0" marB="0" anchor="ctr"/>
                </a:tc>
                <a:tc>
                  <a:txBody>
                    <a:bodyPr/>
                    <a:lstStyle/>
                    <a:p>
                      <a:pPr algn="ctr">
                        <a:lnSpc>
                          <a:spcPct val="100000"/>
                        </a:lnSpc>
                        <a:spcAft>
                          <a:spcPts val="0"/>
                        </a:spcAft>
                      </a:pPr>
                      <a:r>
                        <a:rPr lang="en-US" sz="1400">
                          <a:effectLst/>
                        </a:rPr>
                        <a:t>13</a:t>
                      </a:r>
                      <a:endParaRPr lang="zh-CN" sz="1600">
                        <a:solidFill>
                          <a:srgbClr val="000000"/>
                        </a:solidFill>
                        <a:effectLst/>
                        <a:latin typeface="NEU-BZ-S92"/>
                        <a:ea typeface="方正书宋_GBK"/>
                        <a:cs typeface="Times New Roman"/>
                      </a:endParaRPr>
                    </a:p>
                  </a:txBody>
                  <a:tcPr marL="0" marR="0" marT="0" marB="0" anchor="ctr"/>
                </a:tc>
                <a:extLst>
                  <a:ext uri="{0D108BD9-81ED-4DB2-BD59-A6C34878D82A}">
                    <a16:rowId xmlns:a16="http://schemas.microsoft.com/office/drawing/2014/main" val="10002"/>
                  </a:ext>
                </a:extLst>
              </a:tr>
              <a:tr h="203200">
                <a:tc>
                  <a:txBody>
                    <a:bodyPr/>
                    <a:lstStyle/>
                    <a:p>
                      <a:pPr algn="ctr">
                        <a:lnSpc>
                          <a:spcPct val="100000"/>
                        </a:lnSpc>
                        <a:spcAft>
                          <a:spcPts val="0"/>
                        </a:spcAft>
                      </a:pPr>
                      <a:r>
                        <a:rPr lang="zh-CN" sz="1400">
                          <a:effectLst/>
                        </a:rPr>
                        <a:t>测验</a:t>
                      </a:r>
                      <a:endParaRPr lang="zh-CN" sz="1600">
                        <a:solidFill>
                          <a:srgbClr val="000000"/>
                        </a:solidFill>
                        <a:effectLst/>
                        <a:latin typeface="NEU-BZ-S92"/>
                        <a:ea typeface="方正书宋_GBK"/>
                        <a:cs typeface="Times New Roman"/>
                      </a:endParaRPr>
                    </a:p>
                  </a:txBody>
                  <a:tcPr marL="0" marR="0" marT="0" marB="0" anchor="ctr"/>
                </a:tc>
                <a:tc>
                  <a:txBody>
                    <a:bodyPr/>
                    <a:lstStyle/>
                    <a:p>
                      <a:pPr algn="ctr">
                        <a:lnSpc>
                          <a:spcPct val="100000"/>
                        </a:lnSpc>
                        <a:spcAft>
                          <a:spcPts val="0"/>
                        </a:spcAft>
                      </a:pPr>
                      <a:r>
                        <a:rPr lang="en-US" sz="1400">
                          <a:effectLst/>
                        </a:rPr>
                        <a:t>843</a:t>
                      </a:r>
                      <a:endParaRPr lang="zh-CN" sz="1600">
                        <a:solidFill>
                          <a:srgbClr val="000000"/>
                        </a:solidFill>
                        <a:effectLst/>
                        <a:latin typeface="NEU-BZ-S92"/>
                        <a:ea typeface="方正书宋_GBK"/>
                        <a:cs typeface="Times New Roman"/>
                      </a:endParaRPr>
                    </a:p>
                  </a:txBody>
                  <a:tcPr marL="0" marR="0" marT="0" marB="0" anchor="ctr"/>
                </a:tc>
                <a:tc>
                  <a:txBody>
                    <a:bodyPr/>
                    <a:lstStyle/>
                    <a:p>
                      <a:pPr algn="ctr">
                        <a:lnSpc>
                          <a:spcPct val="100000"/>
                        </a:lnSpc>
                        <a:spcAft>
                          <a:spcPts val="0"/>
                        </a:spcAft>
                      </a:pPr>
                      <a:r>
                        <a:rPr lang="en-US" sz="1400">
                          <a:effectLst/>
                        </a:rPr>
                        <a:t>1982</a:t>
                      </a:r>
                      <a:r>
                        <a:rPr lang="zh-CN" sz="1400">
                          <a:effectLst/>
                        </a:rPr>
                        <a:t>—</a:t>
                      </a:r>
                      <a:r>
                        <a:rPr lang="en-US" sz="1400">
                          <a:effectLst/>
                        </a:rPr>
                        <a:t>2017</a:t>
                      </a:r>
                      <a:endParaRPr lang="zh-CN" sz="1600">
                        <a:solidFill>
                          <a:srgbClr val="000000"/>
                        </a:solidFill>
                        <a:effectLst/>
                        <a:latin typeface="NEU-BZ-S92"/>
                        <a:ea typeface="方正书宋_GBK"/>
                        <a:cs typeface="Times New Roman"/>
                      </a:endParaRPr>
                    </a:p>
                  </a:txBody>
                  <a:tcPr marL="0" marR="0" marT="0" marB="0" anchor="ctr"/>
                </a:tc>
                <a:tc>
                  <a:txBody>
                    <a:bodyPr/>
                    <a:lstStyle/>
                    <a:p>
                      <a:pPr algn="ctr">
                        <a:lnSpc>
                          <a:spcPct val="100000"/>
                        </a:lnSpc>
                        <a:spcAft>
                          <a:spcPts val="0"/>
                        </a:spcAft>
                      </a:pPr>
                      <a:r>
                        <a:rPr lang="en-US" sz="1400">
                          <a:effectLst/>
                        </a:rPr>
                        <a:t>0~133</a:t>
                      </a:r>
                      <a:endParaRPr lang="zh-CN" sz="1600">
                        <a:solidFill>
                          <a:srgbClr val="000000"/>
                        </a:solidFill>
                        <a:effectLst/>
                        <a:latin typeface="NEU-BZ-S92"/>
                        <a:ea typeface="方正书宋_GBK"/>
                        <a:cs typeface="Times New Roman"/>
                      </a:endParaRPr>
                    </a:p>
                  </a:txBody>
                  <a:tcPr marL="285750" marR="285750" marT="0" marB="0" anchor="ctr"/>
                </a:tc>
                <a:tc>
                  <a:txBody>
                    <a:bodyPr/>
                    <a:lstStyle/>
                    <a:p>
                      <a:pPr algn="ctr">
                        <a:lnSpc>
                          <a:spcPct val="100000"/>
                        </a:lnSpc>
                        <a:spcAft>
                          <a:spcPts val="0"/>
                        </a:spcAft>
                      </a:pPr>
                      <a:r>
                        <a:rPr lang="en-US" sz="1400">
                          <a:effectLst/>
                        </a:rPr>
                        <a:t>12</a:t>
                      </a:r>
                      <a:endParaRPr lang="zh-CN" sz="1600">
                        <a:solidFill>
                          <a:srgbClr val="000000"/>
                        </a:solidFill>
                        <a:effectLst/>
                        <a:latin typeface="NEU-BZ-S92"/>
                        <a:ea typeface="方正书宋_GBK"/>
                        <a:cs typeface="Times New Roman"/>
                      </a:endParaRPr>
                    </a:p>
                  </a:txBody>
                  <a:tcPr marL="0" marR="0" marT="0" marB="0" anchor="ctr"/>
                </a:tc>
                <a:extLst>
                  <a:ext uri="{0D108BD9-81ED-4DB2-BD59-A6C34878D82A}">
                    <a16:rowId xmlns:a16="http://schemas.microsoft.com/office/drawing/2014/main" val="10003"/>
                  </a:ext>
                </a:extLst>
              </a:tr>
              <a:tr h="203200">
                <a:tc>
                  <a:txBody>
                    <a:bodyPr/>
                    <a:lstStyle/>
                    <a:p>
                      <a:pPr algn="ctr">
                        <a:lnSpc>
                          <a:spcPct val="100000"/>
                        </a:lnSpc>
                        <a:spcAft>
                          <a:spcPts val="0"/>
                        </a:spcAft>
                      </a:pPr>
                      <a:r>
                        <a:rPr lang="zh-CN" sz="1400">
                          <a:effectLst/>
                        </a:rPr>
                        <a:t>无领导小组讨论</a:t>
                      </a:r>
                      <a:endParaRPr lang="zh-CN" sz="1600">
                        <a:solidFill>
                          <a:srgbClr val="000000"/>
                        </a:solidFill>
                        <a:effectLst/>
                        <a:latin typeface="NEU-BZ-S92"/>
                        <a:ea typeface="方正书宋_GBK"/>
                        <a:cs typeface="Times New Roman"/>
                      </a:endParaRPr>
                    </a:p>
                  </a:txBody>
                  <a:tcPr marL="0" marR="0" marT="0" marB="0" anchor="ctr"/>
                </a:tc>
                <a:tc>
                  <a:txBody>
                    <a:bodyPr/>
                    <a:lstStyle/>
                    <a:p>
                      <a:pPr algn="ctr">
                        <a:lnSpc>
                          <a:spcPct val="100000"/>
                        </a:lnSpc>
                        <a:spcAft>
                          <a:spcPts val="0"/>
                        </a:spcAft>
                      </a:pPr>
                      <a:r>
                        <a:rPr lang="en-US" sz="1400">
                          <a:effectLst/>
                        </a:rPr>
                        <a:t>140</a:t>
                      </a:r>
                      <a:endParaRPr lang="zh-CN" sz="1600">
                        <a:solidFill>
                          <a:srgbClr val="000000"/>
                        </a:solidFill>
                        <a:effectLst/>
                        <a:latin typeface="NEU-BZ-S92"/>
                        <a:ea typeface="方正书宋_GBK"/>
                        <a:cs typeface="Times New Roman"/>
                      </a:endParaRPr>
                    </a:p>
                  </a:txBody>
                  <a:tcPr marL="0" marR="0" marT="0" marB="0" anchor="ctr"/>
                </a:tc>
                <a:tc>
                  <a:txBody>
                    <a:bodyPr/>
                    <a:lstStyle/>
                    <a:p>
                      <a:pPr algn="ctr">
                        <a:lnSpc>
                          <a:spcPct val="100000"/>
                        </a:lnSpc>
                        <a:spcAft>
                          <a:spcPts val="0"/>
                        </a:spcAft>
                      </a:pPr>
                      <a:r>
                        <a:rPr lang="en-US" sz="1400">
                          <a:effectLst/>
                        </a:rPr>
                        <a:t>1998</a:t>
                      </a:r>
                      <a:r>
                        <a:rPr lang="zh-CN" sz="1400">
                          <a:effectLst/>
                        </a:rPr>
                        <a:t>—</a:t>
                      </a:r>
                      <a:r>
                        <a:rPr lang="en-US" sz="1400">
                          <a:effectLst/>
                        </a:rPr>
                        <a:t>2017</a:t>
                      </a:r>
                      <a:endParaRPr lang="zh-CN" sz="1600">
                        <a:solidFill>
                          <a:srgbClr val="000000"/>
                        </a:solidFill>
                        <a:effectLst/>
                        <a:latin typeface="NEU-BZ-S92"/>
                        <a:ea typeface="方正书宋_GBK"/>
                        <a:cs typeface="Times New Roman"/>
                      </a:endParaRPr>
                    </a:p>
                  </a:txBody>
                  <a:tcPr marL="0" marR="0" marT="0" marB="0" anchor="ctr"/>
                </a:tc>
                <a:tc>
                  <a:txBody>
                    <a:bodyPr/>
                    <a:lstStyle/>
                    <a:p>
                      <a:pPr algn="ctr">
                        <a:lnSpc>
                          <a:spcPct val="100000"/>
                        </a:lnSpc>
                        <a:spcAft>
                          <a:spcPts val="0"/>
                        </a:spcAft>
                      </a:pPr>
                      <a:r>
                        <a:rPr lang="en-US" sz="1400">
                          <a:effectLst/>
                        </a:rPr>
                        <a:t>0~35</a:t>
                      </a:r>
                      <a:endParaRPr lang="zh-CN" sz="1600">
                        <a:solidFill>
                          <a:srgbClr val="000000"/>
                        </a:solidFill>
                        <a:effectLst/>
                        <a:latin typeface="NEU-BZ-S92"/>
                        <a:ea typeface="方正书宋_GBK"/>
                        <a:cs typeface="Times New Roman"/>
                      </a:endParaRPr>
                    </a:p>
                  </a:txBody>
                  <a:tcPr marL="285750" marR="285750" marT="0" marB="0" anchor="ctr"/>
                </a:tc>
                <a:tc>
                  <a:txBody>
                    <a:bodyPr/>
                    <a:lstStyle/>
                    <a:p>
                      <a:pPr algn="ctr">
                        <a:lnSpc>
                          <a:spcPct val="100000"/>
                        </a:lnSpc>
                        <a:spcAft>
                          <a:spcPts val="0"/>
                        </a:spcAft>
                      </a:pPr>
                      <a:r>
                        <a:rPr lang="en-US" sz="1400">
                          <a:effectLst/>
                        </a:rPr>
                        <a:t>0</a:t>
                      </a:r>
                      <a:endParaRPr lang="zh-CN" sz="1600">
                        <a:solidFill>
                          <a:srgbClr val="000000"/>
                        </a:solidFill>
                        <a:effectLst/>
                        <a:latin typeface="NEU-BZ-S92"/>
                        <a:ea typeface="方正书宋_GBK"/>
                        <a:cs typeface="Times New Roman"/>
                      </a:endParaRPr>
                    </a:p>
                  </a:txBody>
                  <a:tcPr marL="0" marR="0" marT="0" marB="0" anchor="ctr"/>
                </a:tc>
                <a:extLst>
                  <a:ext uri="{0D108BD9-81ED-4DB2-BD59-A6C34878D82A}">
                    <a16:rowId xmlns:a16="http://schemas.microsoft.com/office/drawing/2014/main" val="10004"/>
                  </a:ext>
                </a:extLst>
              </a:tr>
              <a:tr h="203200">
                <a:tc>
                  <a:txBody>
                    <a:bodyPr/>
                    <a:lstStyle/>
                    <a:p>
                      <a:pPr algn="ctr">
                        <a:lnSpc>
                          <a:spcPct val="100000"/>
                        </a:lnSpc>
                        <a:spcAft>
                          <a:spcPts val="0"/>
                        </a:spcAft>
                      </a:pPr>
                      <a:r>
                        <a:rPr lang="zh-CN" sz="1400">
                          <a:effectLst/>
                        </a:rPr>
                        <a:t>公文筐</a:t>
                      </a:r>
                      <a:r>
                        <a:rPr lang="en-US" sz="1400">
                          <a:effectLst/>
                        </a:rPr>
                        <a:t>/</a:t>
                      </a:r>
                      <a:r>
                        <a:rPr lang="zh-CN" sz="1400">
                          <a:effectLst/>
                        </a:rPr>
                        <a:t>文件筐</a:t>
                      </a:r>
                      <a:endParaRPr lang="zh-CN" sz="1600">
                        <a:solidFill>
                          <a:srgbClr val="000000"/>
                        </a:solidFill>
                        <a:effectLst/>
                        <a:latin typeface="NEU-BZ-S92"/>
                        <a:ea typeface="方正书宋_GBK"/>
                        <a:cs typeface="Times New Roman"/>
                      </a:endParaRPr>
                    </a:p>
                  </a:txBody>
                  <a:tcPr marL="0" marR="0" marT="0" marB="0" anchor="ctr"/>
                </a:tc>
                <a:tc>
                  <a:txBody>
                    <a:bodyPr/>
                    <a:lstStyle/>
                    <a:p>
                      <a:pPr algn="ctr">
                        <a:lnSpc>
                          <a:spcPct val="100000"/>
                        </a:lnSpc>
                        <a:spcAft>
                          <a:spcPts val="0"/>
                        </a:spcAft>
                      </a:pPr>
                      <a:r>
                        <a:rPr lang="en-US" sz="1400">
                          <a:effectLst/>
                        </a:rPr>
                        <a:t>27</a:t>
                      </a:r>
                      <a:endParaRPr lang="zh-CN" sz="1600">
                        <a:solidFill>
                          <a:srgbClr val="000000"/>
                        </a:solidFill>
                        <a:effectLst/>
                        <a:latin typeface="NEU-BZ-S92"/>
                        <a:ea typeface="方正书宋_GBK"/>
                        <a:cs typeface="Times New Roman"/>
                      </a:endParaRPr>
                    </a:p>
                  </a:txBody>
                  <a:tcPr marL="0" marR="0" marT="0" marB="0" anchor="ctr"/>
                </a:tc>
                <a:tc>
                  <a:txBody>
                    <a:bodyPr/>
                    <a:lstStyle/>
                    <a:p>
                      <a:pPr algn="ctr">
                        <a:lnSpc>
                          <a:spcPct val="100000"/>
                        </a:lnSpc>
                        <a:spcAft>
                          <a:spcPts val="0"/>
                        </a:spcAft>
                      </a:pPr>
                      <a:r>
                        <a:rPr lang="en-US" sz="1400">
                          <a:effectLst/>
                        </a:rPr>
                        <a:t>2003</a:t>
                      </a:r>
                      <a:r>
                        <a:rPr lang="zh-CN" sz="1400">
                          <a:effectLst/>
                        </a:rPr>
                        <a:t>—</a:t>
                      </a:r>
                      <a:r>
                        <a:rPr lang="en-US" sz="1400">
                          <a:effectLst/>
                        </a:rPr>
                        <a:t>2017</a:t>
                      </a:r>
                      <a:endParaRPr lang="zh-CN" sz="1600">
                        <a:solidFill>
                          <a:srgbClr val="000000"/>
                        </a:solidFill>
                        <a:effectLst/>
                        <a:latin typeface="NEU-BZ-S92"/>
                        <a:ea typeface="方正书宋_GBK"/>
                        <a:cs typeface="Times New Roman"/>
                      </a:endParaRPr>
                    </a:p>
                  </a:txBody>
                  <a:tcPr marL="0" marR="0" marT="0" marB="0" anchor="ctr"/>
                </a:tc>
                <a:tc>
                  <a:txBody>
                    <a:bodyPr/>
                    <a:lstStyle/>
                    <a:p>
                      <a:pPr algn="ctr">
                        <a:lnSpc>
                          <a:spcPct val="100000"/>
                        </a:lnSpc>
                        <a:spcAft>
                          <a:spcPts val="0"/>
                        </a:spcAft>
                      </a:pPr>
                      <a:r>
                        <a:rPr lang="en-US" sz="1400">
                          <a:effectLst/>
                        </a:rPr>
                        <a:t>0~13</a:t>
                      </a:r>
                      <a:endParaRPr lang="zh-CN" sz="1600">
                        <a:solidFill>
                          <a:srgbClr val="000000"/>
                        </a:solidFill>
                        <a:effectLst/>
                        <a:latin typeface="NEU-BZ-S92"/>
                        <a:ea typeface="方正书宋_GBK"/>
                        <a:cs typeface="Times New Roman"/>
                      </a:endParaRPr>
                    </a:p>
                  </a:txBody>
                  <a:tcPr marL="285750" marR="285750" marT="0" marB="0" anchor="ctr"/>
                </a:tc>
                <a:tc>
                  <a:txBody>
                    <a:bodyPr/>
                    <a:lstStyle/>
                    <a:p>
                      <a:pPr algn="ctr">
                        <a:lnSpc>
                          <a:spcPct val="100000"/>
                        </a:lnSpc>
                        <a:spcAft>
                          <a:spcPts val="0"/>
                        </a:spcAft>
                      </a:pPr>
                      <a:r>
                        <a:rPr lang="en-US" sz="1400">
                          <a:effectLst/>
                        </a:rPr>
                        <a:t>1</a:t>
                      </a:r>
                      <a:endParaRPr lang="zh-CN" sz="1600">
                        <a:solidFill>
                          <a:srgbClr val="000000"/>
                        </a:solidFill>
                        <a:effectLst/>
                        <a:latin typeface="NEU-BZ-S92"/>
                        <a:ea typeface="方正书宋_GBK"/>
                        <a:cs typeface="Times New Roman"/>
                      </a:endParaRPr>
                    </a:p>
                  </a:txBody>
                  <a:tcPr marL="0" marR="0" marT="0" marB="0" anchor="ctr"/>
                </a:tc>
                <a:extLst>
                  <a:ext uri="{0D108BD9-81ED-4DB2-BD59-A6C34878D82A}">
                    <a16:rowId xmlns:a16="http://schemas.microsoft.com/office/drawing/2014/main" val="10005"/>
                  </a:ext>
                </a:extLst>
              </a:tr>
              <a:tr h="203200">
                <a:tc>
                  <a:txBody>
                    <a:bodyPr/>
                    <a:lstStyle/>
                    <a:p>
                      <a:pPr algn="ctr">
                        <a:lnSpc>
                          <a:spcPct val="100000"/>
                        </a:lnSpc>
                        <a:spcAft>
                          <a:spcPts val="0"/>
                        </a:spcAft>
                      </a:pPr>
                      <a:r>
                        <a:rPr lang="zh-CN" sz="1400">
                          <a:effectLst/>
                        </a:rPr>
                        <a:t>角色扮演</a:t>
                      </a:r>
                      <a:endParaRPr lang="zh-CN" sz="1600">
                        <a:solidFill>
                          <a:srgbClr val="000000"/>
                        </a:solidFill>
                        <a:effectLst/>
                        <a:latin typeface="NEU-BZ-S92"/>
                        <a:ea typeface="方正书宋_GBK"/>
                        <a:cs typeface="Times New Roman"/>
                      </a:endParaRPr>
                    </a:p>
                  </a:txBody>
                  <a:tcPr marL="0" marR="0" marT="0" marB="0" anchor="ctr"/>
                </a:tc>
                <a:tc>
                  <a:txBody>
                    <a:bodyPr/>
                    <a:lstStyle/>
                    <a:p>
                      <a:pPr algn="ctr">
                        <a:lnSpc>
                          <a:spcPct val="100000"/>
                        </a:lnSpc>
                        <a:spcAft>
                          <a:spcPts val="0"/>
                        </a:spcAft>
                      </a:pPr>
                      <a:r>
                        <a:rPr lang="en-US" sz="1400">
                          <a:effectLst/>
                        </a:rPr>
                        <a:t>5</a:t>
                      </a:r>
                      <a:endParaRPr lang="zh-CN" sz="1600">
                        <a:solidFill>
                          <a:srgbClr val="000000"/>
                        </a:solidFill>
                        <a:effectLst/>
                        <a:latin typeface="NEU-BZ-S92"/>
                        <a:ea typeface="方正书宋_GBK"/>
                        <a:cs typeface="Times New Roman"/>
                      </a:endParaRPr>
                    </a:p>
                  </a:txBody>
                  <a:tcPr marL="0" marR="0" marT="0" marB="0" anchor="ctr"/>
                </a:tc>
                <a:tc>
                  <a:txBody>
                    <a:bodyPr/>
                    <a:lstStyle/>
                    <a:p>
                      <a:pPr algn="ctr">
                        <a:lnSpc>
                          <a:spcPct val="100000"/>
                        </a:lnSpc>
                        <a:spcAft>
                          <a:spcPts val="0"/>
                        </a:spcAft>
                      </a:pPr>
                      <a:r>
                        <a:rPr lang="en-US" sz="1400">
                          <a:effectLst/>
                        </a:rPr>
                        <a:t>2007</a:t>
                      </a:r>
                      <a:r>
                        <a:rPr lang="zh-CN" sz="1400">
                          <a:effectLst/>
                        </a:rPr>
                        <a:t>—</a:t>
                      </a:r>
                      <a:r>
                        <a:rPr lang="en-US" sz="1400">
                          <a:effectLst/>
                        </a:rPr>
                        <a:t>2017</a:t>
                      </a:r>
                      <a:endParaRPr lang="zh-CN" sz="1600">
                        <a:solidFill>
                          <a:srgbClr val="000000"/>
                        </a:solidFill>
                        <a:effectLst/>
                        <a:latin typeface="NEU-BZ-S92"/>
                        <a:ea typeface="方正书宋_GBK"/>
                        <a:cs typeface="Times New Roman"/>
                      </a:endParaRPr>
                    </a:p>
                  </a:txBody>
                  <a:tcPr marL="0" marR="0" marT="0" marB="0" anchor="ctr"/>
                </a:tc>
                <a:tc>
                  <a:txBody>
                    <a:bodyPr/>
                    <a:lstStyle/>
                    <a:p>
                      <a:pPr algn="ctr">
                        <a:lnSpc>
                          <a:spcPct val="100000"/>
                        </a:lnSpc>
                        <a:spcAft>
                          <a:spcPts val="0"/>
                        </a:spcAft>
                      </a:pPr>
                      <a:r>
                        <a:rPr lang="en-US" sz="1400">
                          <a:effectLst/>
                        </a:rPr>
                        <a:t>0~15</a:t>
                      </a:r>
                      <a:endParaRPr lang="zh-CN" sz="1600">
                        <a:solidFill>
                          <a:srgbClr val="000000"/>
                        </a:solidFill>
                        <a:effectLst/>
                        <a:latin typeface="NEU-BZ-S92"/>
                        <a:ea typeface="方正书宋_GBK"/>
                        <a:cs typeface="Times New Roman"/>
                      </a:endParaRPr>
                    </a:p>
                  </a:txBody>
                  <a:tcPr marL="285750" marR="285750" marT="0" marB="0" anchor="ctr"/>
                </a:tc>
                <a:tc>
                  <a:txBody>
                    <a:bodyPr/>
                    <a:lstStyle/>
                    <a:p>
                      <a:pPr algn="ctr">
                        <a:lnSpc>
                          <a:spcPct val="100000"/>
                        </a:lnSpc>
                        <a:spcAft>
                          <a:spcPts val="0"/>
                        </a:spcAft>
                      </a:pPr>
                      <a:r>
                        <a:rPr lang="en-US" sz="1400">
                          <a:effectLst/>
                        </a:rPr>
                        <a:t>0</a:t>
                      </a:r>
                      <a:endParaRPr lang="zh-CN" sz="1600">
                        <a:solidFill>
                          <a:srgbClr val="000000"/>
                        </a:solidFill>
                        <a:effectLst/>
                        <a:latin typeface="NEU-BZ-S92"/>
                        <a:ea typeface="方正书宋_GBK"/>
                        <a:cs typeface="Times New Roman"/>
                      </a:endParaRPr>
                    </a:p>
                  </a:txBody>
                  <a:tcPr marL="0" marR="0" marT="0" marB="0" anchor="ctr"/>
                </a:tc>
                <a:extLst>
                  <a:ext uri="{0D108BD9-81ED-4DB2-BD59-A6C34878D82A}">
                    <a16:rowId xmlns:a16="http://schemas.microsoft.com/office/drawing/2014/main" val="10006"/>
                  </a:ext>
                </a:extLst>
              </a:tr>
              <a:tr h="203200">
                <a:tc>
                  <a:txBody>
                    <a:bodyPr/>
                    <a:lstStyle/>
                    <a:p>
                      <a:pPr algn="ctr">
                        <a:lnSpc>
                          <a:spcPct val="100000"/>
                        </a:lnSpc>
                        <a:spcAft>
                          <a:spcPts val="0"/>
                        </a:spcAft>
                      </a:pPr>
                      <a:r>
                        <a:rPr lang="zh-CN" sz="1400">
                          <a:effectLst/>
                        </a:rPr>
                        <a:t>评价中心</a:t>
                      </a:r>
                      <a:endParaRPr lang="zh-CN" sz="1600">
                        <a:solidFill>
                          <a:srgbClr val="000000"/>
                        </a:solidFill>
                        <a:effectLst/>
                        <a:latin typeface="NEU-BZ-S92"/>
                        <a:ea typeface="方正书宋_GBK"/>
                        <a:cs typeface="Times New Roman"/>
                      </a:endParaRPr>
                    </a:p>
                  </a:txBody>
                  <a:tcPr marL="0" marR="0" marT="0" marB="0" anchor="ctr"/>
                </a:tc>
                <a:tc>
                  <a:txBody>
                    <a:bodyPr/>
                    <a:lstStyle/>
                    <a:p>
                      <a:pPr algn="ctr">
                        <a:lnSpc>
                          <a:spcPct val="100000"/>
                        </a:lnSpc>
                        <a:spcAft>
                          <a:spcPts val="0"/>
                        </a:spcAft>
                      </a:pPr>
                      <a:r>
                        <a:rPr lang="en-US" sz="1400">
                          <a:effectLst/>
                        </a:rPr>
                        <a:t>92</a:t>
                      </a:r>
                      <a:endParaRPr lang="zh-CN" sz="1600">
                        <a:solidFill>
                          <a:srgbClr val="000000"/>
                        </a:solidFill>
                        <a:effectLst/>
                        <a:latin typeface="NEU-BZ-S92"/>
                        <a:ea typeface="方正书宋_GBK"/>
                        <a:cs typeface="Times New Roman"/>
                      </a:endParaRPr>
                    </a:p>
                  </a:txBody>
                  <a:tcPr marL="0" marR="0" marT="0" marB="0" anchor="ctr"/>
                </a:tc>
                <a:tc>
                  <a:txBody>
                    <a:bodyPr/>
                    <a:lstStyle/>
                    <a:p>
                      <a:pPr algn="ctr">
                        <a:lnSpc>
                          <a:spcPct val="100000"/>
                        </a:lnSpc>
                        <a:spcAft>
                          <a:spcPts val="0"/>
                        </a:spcAft>
                      </a:pPr>
                      <a:r>
                        <a:rPr lang="en-US" sz="1400">
                          <a:effectLst/>
                        </a:rPr>
                        <a:t>1983</a:t>
                      </a:r>
                      <a:r>
                        <a:rPr lang="zh-CN" sz="1400">
                          <a:effectLst/>
                        </a:rPr>
                        <a:t>—</a:t>
                      </a:r>
                      <a:r>
                        <a:rPr lang="en-US" sz="1400">
                          <a:effectLst/>
                        </a:rPr>
                        <a:t>2017</a:t>
                      </a:r>
                      <a:endParaRPr lang="zh-CN" sz="1600">
                        <a:solidFill>
                          <a:srgbClr val="000000"/>
                        </a:solidFill>
                        <a:effectLst/>
                        <a:latin typeface="NEU-BZ-S92"/>
                        <a:ea typeface="方正书宋_GBK"/>
                        <a:cs typeface="Times New Roman"/>
                      </a:endParaRPr>
                    </a:p>
                  </a:txBody>
                  <a:tcPr marL="0" marR="0" marT="0" marB="0" anchor="ctr"/>
                </a:tc>
                <a:tc>
                  <a:txBody>
                    <a:bodyPr/>
                    <a:lstStyle/>
                    <a:p>
                      <a:pPr algn="ctr">
                        <a:lnSpc>
                          <a:spcPct val="100000"/>
                        </a:lnSpc>
                        <a:spcAft>
                          <a:spcPts val="0"/>
                        </a:spcAft>
                      </a:pPr>
                      <a:r>
                        <a:rPr lang="en-US" sz="1400">
                          <a:effectLst/>
                        </a:rPr>
                        <a:t>0~116</a:t>
                      </a:r>
                      <a:endParaRPr lang="zh-CN" sz="1600">
                        <a:solidFill>
                          <a:srgbClr val="000000"/>
                        </a:solidFill>
                        <a:effectLst/>
                        <a:latin typeface="NEU-BZ-S92"/>
                        <a:ea typeface="方正书宋_GBK"/>
                        <a:cs typeface="Times New Roman"/>
                      </a:endParaRPr>
                    </a:p>
                  </a:txBody>
                  <a:tcPr marL="285750" marR="285750" marT="0" marB="0" anchor="ctr"/>
                </a:tc>
                <a:tc>
                  <a:txBody>
                    <a:bodyPr/>
                    <a:lstStyle/>
                    <a:p>
                      <a:pPr algn="ctr">
                        <a:lnSpc>
                          <a:spcPct val="100000"/>
                        </a:lnSpc>
                        <a:spcAft>
                          <a:spcPts val="0"/>
                        </a:spcAft>
                      </a:pPr>
                      <a:r>
                        <a:rPr lang="en-US" sz="1400">
                          <a:effectLst/>
                        </a:rPr>
                        <a:t>1</a:t>
                      </a:r>
                      <a:endParaRPr lang="zh-CN" sz="1600">
                        <a:solidFill>
                          <a:srgbClr val="000000"/>
                        </a:solidFill>
                        <a:effectLst/>
                        <a:latin typeface="NEU-BZ-S92"/>
                        <a:ea typeface="方正书宋_GBK"/>
                        <a:cs typeface="Times New Roman"/>
                      </a:endParaRPr>
                    </a:p>
                  </a:txBody>
                  <a:tcPr marL="0" marR="0" marT="0" marB="0" anchor="ctr"/>
                </a:tc>
                <a:extLst>
                  <a:ext uri="{0D108BD9-81ED-4DB2-BD59-A6C34878D82A}">
                    <a16:rowId xmlns:a16="http://schemas.microsoft.com/office/drawing/2014/main" val="10007"/>
                  </a:ext>
                </a:extLst>
              </a:tr>
              <a:tr h="203200">
                <a:tc>
                  <a:txBody>
                    <a:bodyPr/>
                    <a:lstStyle/>
                    <a:p>
                      <a:pPr algn="ctr">
                        <a:lnSpc>
                          <a:spcPct val="100000"/>
                        </a:lnSpc>
                        <a:spcAft>
                          <a:spcPts val="0"/>
                        </a:spcAft>
                      </a:pPr>
                      <a:r>
                        <a:rPr lang="zh-CN" sz="1400">
                          <a:effectLst/>
                        </a:rPr>
                        <a:t>面试</a:t>
                      </a:r>
                      <a:endParaRPr lang="zh-CN" sz="1600">
                        <a:solidFill>
                          <a:srgbClr val="000000"/>
                        </a:solidFill>
                        <a:effectLst/>
                        <a:latin typeface="NEU-BZ-S92"/>
                        <a:ea typeface="方正书宋_GBK"/>
                        <a:cs typeface="Times New Roman"/>
                      </a:endParaRPr>
                    </a:p>
                  </a:txBody>
                  <a:tcPr marL="0" marR="0" marT="0" marB="0" anchor="ctr"/>
                </a:tc>
                <a:tc>
                  <a:txBody>
                    <a:bodyPr/>
                    <a:lstStyle/>
                    <a:p>
                      <a:pPr algn="ctr">
                        <a:lnSpc>
                          <a:spcPct val="100000"/>
                        </a:lnSpc>
                        <a:spcAft>
                          <a:spcPts val="0"/>
                        </a:spcAft>
                      </a:pPr>
                      <a:r>
                        <a:rPr lang="en-US" sz="1400">
                          <a:effectLst/>
                        </a:rPr>
                        <a:t>1 326</a:t>
                      </a:r>
                      <a:endParaRPr lang="zh-CN" sz="1600">
                        <a:solidFill>
                          <a:srgbClr val="000000"/>
                        </a:solidFill>
                        <a:effectLst/>
                        <a:latin typeface="NEU-BZ-S92"/>
                        <a:ea typeface="方正书宋_GBK"/>
                        <a:cs typeface="Times New Roman"/>
                      </a:endParaRPr>
                    </a:p>
                  </a:txBody>
                  <a:tcPr marL="0" marR="0" marT="0" marB="0" anchor="ctr"/>
                </a:tc>
                <a:tc>
                  <a:txBody>
                    <a:bodyPr/>
                    <a:lstStyle/>
                    <a:p>
                      <a:pPr algn="ctr">
                        <a:lnSpc>
                          <a:spcPct val="100000"/>
                        </a:lnSpc>
                        <a:spcAft>
                          <a:spcPts val="0"/>
                        </a:spcAft>
                      </a:pPr>
                      <a:r>
                        <a:rPr lang="en-US" sz="1400">
                          <a:effectLst/>
                        </a:rPr>
                        <a:t>1986</a:t>
                      </a:r>
                      <a:r>
                        <a:rPr lang="zh-CN" sz="1400">
                          <a:effectLst/>
                        </a:rPr>
                        <a:t>—</a:t>
                      </a:r>
                      <a:r>
                        <a:rPr lang="en-US" sz="1400">
                          <a:effectLst/>
                        </a:rPr>
                        <a:t>2017</a:t>
                      </a:r>
                      <a:endParaRPr lang="zh-CN" sz="1600">
                        <a:solidFill>
                          <a:srgbClr val="000000"/>
                        </a:solidFill>
                        <a:effectLst/>
                        <a:latin typeface="NEU-BZ-S92"/>
                        <a:ea typeface="方正书宋_GBK"/>
                        <a:cs typeface="Times New Roman"/>
                      </a:endParaRPr>
                    </a:p>
                  </a:txBody>
                  <a:tcPr marL="0" marR="0" marT="0" marB="0" anchor="ctr"/>
                </a:tc>
                <a:tc>
                  <a:txBody>
                    <a:bodyPr/>
                    <a:lstStyle/>
                    <a:p>
                      <a:pPr algn="ctr">
                        <a:lnSpc>
                          <a:spcPct val="100000"/>
                        </a:lnSpc>
                        <a:spcAft>
                          <a:spcPts val="0"/>
                        </a:spcAft>
                      </a:pPr>
                      <a:r>
                        <a:rPr lang="en-US" sz="1400">
                          <a:effectLst/>
                        </a:rPr>
                        <a:t>0~73</a:t>
                      </a:r>
                      <a:endParaRPr lang="zh-CN" sz="1600">
                        <a:solidFill>
                          <a:srgbClr val="000000"/>
                        </a:solidFill>
                        <a:effectLst/>
                        <a:latin typeface="NEU-BZ-S92"/>
                        <a:ea typeface="方正书宋_GBK"/>
                        <a:cs typeface="Times New Roman"/>
                      </a:endParaRPr>
                    </a:p>
                  </a:txBody>
                  <a:tcPr marL="285750" marR="285750" marT="0" marB="0" anchor="ctr"/>
                </a:tc>
                <a:tc>
                  <a:txBody>
                    <a:bodyPr/>
                    <a:lstStyle/>
                    <a:p>
                      <a:pPr algn="ctr">
                        <a:lnSpc>
                          <a:spcPct val="100000"/>
                        </a:lnSpc>
                        <a:spcAft>
                          <a:spcPts val="0"/>
                        </a:spcAft>
                      </a:pPr>
                      <a:r>
                        <a:rPr lang="en-US" sz="1400">
                          <a:effectLst/>
                        </a:rPr>
                        <a:t>3</a:t>
                      </a:r>
                      <a:endParaRPr lang="zh-CN" sz="1600">
                        <a:solidFill>
                          <a:srgbClr val="000000"/>
                        </a:solidFill>
                        <a:effectLst/>
                        <a:latin typeface="NEU-BZ-S92"/>
                        <a:ea typeface="方正书宋_GBK"/>
                        <a:cs typeface="Times New Roman"/>
                      </a:endParaRPr>
                    </a:p>
                  </a:txBody>
                  <a:tcPr marL="0" marR="0" marT="0" marB="0" anchor="ctr"/>
                </a:tc>
                <a:extLst>
                  <a:ext uri="{0D108BD9-81ED-4DB2-BD59-A6C34878D82A}">
                    <a16:rowId xmlns:a16="http://schemas.microsoft.com/office/drawing/2014/main" val="10008"/>
                  </a:ext>
                </a:extLst>
              </a:tr>
              <a:tr h="203200">
                <a:tc>
                  <a:txBody>
                    <a:bodyPr/>
                    <a:lstStyle/>
                    <a:p>
                      <a:pPr algn="ctr">
                        <a:lnSpc>
                          <a:spcPct val="100000"/>
                        </a:lnSpc>
                        <a:spcAft>
                          <a:spcPts val="0"/>
                        </a:spcAft>
                      </a:pPr>
                      <a:r>
                        <a:rPr lang="zh-CN" sz="1400">
                          <a:effectLst/>
                        </a:rPr>
                        <a:t>合计</a:t>
                      </a:r>
                      <a:endParaRPr lang="zh-CN" sz="1600">
                        <a:solidFill>
                          <a:srgbClr val="000000"/>
                        </a:solidFill>
                        <a:effectLst/>
                        <a:latin typeface="NEU-BZ-S92"/>
                        <a:ea typeface="方正书宋_GBK"/>
                        <a:cs typeface="Times New Roman"/>
                      </a:endParaRPr>
                    </a:p>
                  </a:txBody>
                  <a:tcPr marL="0" marR="0" marT="0" marB="0" anchor="ctr"/>
                </a:tc>
                <a:tc>
                  <a:txBody>
                    <a:bodyPr/>
                    <a:lstStyle/>
                    <a:p>
                      <a:pPr algn="ctr">
                        <a:lnSpc>
                          <a:spcPct val="100000"/>
                        </a:lnSpc>
                        <a:spcAft>
                          <a:spcPts val="0"/>
                        </a:spcAft>
                      </a:pPr>
                      <a:r>
                        <a:rPr lang="en-US" sz="1400">
                          <a:effectLst/>
                        </a:rPr>
                        <a:t>4 334</a:t>
                      </a:r>
                      <a:endParaRPr lang="zh-CN" sz="1600">
                        <a:solidFill>
                          <a:srgbClr val="000000"/>
                        </a:solidFill>
                        <a:effectLst/>
                        <a:latin typeface="NEU-BZ-S92"/>
                        <a:ea typeface="方正书宋_GBK"/>
                        <a:cs typeface="Times New Roman"/>
                      </a:endParaRPr>
                    </a:p>
                  </a:txBody>
                  <a:tcPr marL="0" marR="0" marT="0" marB="0" anchor="ctr"/>
                </a:tc>
                <a:tc>
                  <a:txBody>
                    <a:bodyPr/>
                    <a:lstStyle/>
                    <a:p>
                      <a:pPr algn="ctr">
                        <a:lnSpc>
                          <a:spcPct val="100000"/>
                        </a:lnSpc>
                        <a:spcAft>
                          <a:spcPts val="0"/>
                        </a:spcAft>
                      </a:pPr>
                      <a:r>
                        <a:rPr lang="en-US" sz="1600">
                          <a:effectLst/>
                        </a:rPr>
                        <a:t> </a:t>
                      </a:r>
                      <a:endParaRPr lang="zh-CN" sz="1600">
                        <a:solidFill>
                          <a:srgbClr val="000000"/>
                        </a:solidFill>
                        <a:effectLst/>
                        <a:latin typeface="NEU-BZ-S92"/>
                        <a:ea typeface="方正书宋_GBK"/>
                        <a:cs typeface="Times New Roman"/>
                      </a:endParaRPr>
                    </a:p>
                  </a:txBody>
                  <a:tcPr marL="0" marR="0" marT="0" marB="0" anchor="ctr"/>
                </a:tc>
                <a:tc>
                  <a:txBody>
                    <a:bodyPr/>
                    <a:lstStyle/>
                    <a:p>
                      <a:pPr algn="ctr">
                        <a:lnSpc>
                          <a:spcPct val="100000"/>
                        </a:lnSpc>
                        <a:spcAft>
                          <a:spcPts val="0"/>
                        </a:spcAft>
                      </a:pPr>
                      <a:r>
                        <a:rPr lang="en-US" sz="1600">
                          <a:effectLst/>
                        </a:rPr>
                        <a:t> </a:t>
                      </a:r>
                      <a:endParaRPr lang="zh-CN" sz="1600">
                        <a:solidFill>
                          <a:srgbClr val="000000"/>
                        </a:solidFill>
                        <a:effectLst/>
                        <a:latin typeface="NEU-BZ-S92"/>
                        <a:ea typeface="方正书宋_GBK"/>
                        <a:cs typeface="Times New Roman"/>
                      </a:endParaRPr>
                    </a:p>
                  </a:txBody>
                  <a:tcPr marL="285750" marR="285750" marT="0" marB="0" anchor="ctr"/>
                </a:tc>
                <a:tc>
                  <a:txBody>
                    <a:bodyPr/>
                    <a:lstStyle/>
                    <a:p>
                      <a:pPr algn="ctr">
                        <a:lnSpc>
                          <a:spcPct val="100000"/>
                        </a:lnSpc>
                        <a:spcAft>
                          <a:spcPts val="0"/>
                        </a:spcAft>
                      </a:pPr>
                      <a:r>
                        <a:rPr lang="en-US" sz="1400" dirty="0">
                          <a:effectLst/>
                        </a:rPr>
                        <a:t>38</a:t>
                      </a:r>
                      <a:endParaRPr lang="zh-CN" sz="1600" dirty="0">
                        <a:solidFill>
                          <a:srgbClr val="000000"/>
                        </a:solidFill>
                        <a:effectLst/>
                        <a:latin typeface="NEU-BZ-S92"/>
                        <a:ea typeface="方正书宋_GBK"/>
                        <a:cs typeface="Times New Roman"/>
                      </a:endParaRPr>
                    </a:p>
                  </a:txBody>
                  <a:tcPr marL="0" marR="0" marT="0" marB="0" anchor="ctr"/>
                </a:tc>
                <a:extLst>
                  <a:ext uri="{0D108BD9-81ED-4DB2-BD59-A6C34878D82A}">
                    <a16:rowId xmlns:a16="http://schemas.microsoft.com/office/drawing/2014/main" val="10009"/>
                  </a:ext>
                </a:extLst>
              </a:tr>
            </a:tbl>
          </a:graphicData>
        </a:graphic>
      </p:graphicFrame>
    </p:spTree>
    <p:extLst>
      <p:ext uri="{BB962C8B-B14F-4D97-AF65-F5344CB8AC3E}">
        <p14:creationId xmlns:p14="http://schemas.microsoft.com/office/powerpoint/2010/main" val="39206439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58660" y="167986"/>
            <a:ext cx="8822053" cy="523220"/>
          </a:xfrm>
          <a:prstGeom prst="rect">
            <a:avLst/>
          </a:prstGeom>
          <a:noFill/>
        </p:spPr>
        <p:txBody>
          <a:bodyPr wrap="square" rtlCol="0">
            <a:spAutoFit/>
          </a:bodyPr>
          <a:lstStyle/>
          <a:p>
            <a:r>
              <a:rPr kumimoji="1" lang="en-US" altLang="zh-CN" sz="2800" b="1" dirty="0">
                <a:solidFill>
                  <a:schemeClr val="bg1"/>
                </a:solidFill>
                <a:latin typeface="+mn-ea"/>
              </a:rPr>
              <a:t>4.4</a:t>
            </a:r>
            <a:r>
              <a:rPr kumimoji="1" lang="zh-CN" altLang="en-US" sz="2800" b="1" dirty="0">
                <a:solidFill>
                  <a:schemeClr val="bg1"/>
                </a:solidFill>
                <a:latin typeface="+mn-ea"/>
              </a:rPr>
              <a:t>  人才测评在现代人力资源管理中的应用</a:t>
            </a:r>
            <a:endParaRPr kumimoji="1" lang="en-US" altLang="zh-CN" sz="3600" b="1" dirty="0">
              <a:solidFill>
                <a:schemeClr val="bg1"/>
              </a:solidFill>
              <a:latin typeface="+mn-ea"/>
            </a:endParaRPr>
          </a:p>
        </p:txBody>
      </p:sp>
      <p:sp>
        <p:nvSpPr>
          <p:cNvPr id="22" name="文本占位符 2"/>
          <p:cNvSpPr txBox="1">
            <a:spLocks/>
          </p:cNvSpPr>
          <p:nvPr/>
        </p:nvSpPr>
        <p:spPr>
          <a:xfrm>
            <a:off x="323386" y="914399"/>
            <a:ext cx="8329960" cy="3995058"/>
          </a:xfrm>
          <a:prstGeom prst="rect">
            <a:avLst/>
          </a:prstGeom>
        </p:spPr>
        <p:txBody>
          <a:bodyPr vert="horz" lIns="91440" tIns="45720" rIns="91440" bIns="45720" rtlCol="0">
            <a:normAutofit/>
          </a:bodyPr>
          <a:lstStyle>
            <a:lvl1pPr marL="228589" indent="-228589" algn="l" defTabSz="914354"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76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2942"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589" lvl="2">
              <a:lnSpc>
                <a:spcPct val="160000"/>
              </a:lnSpc>
              <a:spcBef>
                <a:spcPts val="1000"/>
              </a:spcBef>
            </a:pPr>
            <a:r>
              <a:rPr lang="en-US" altLang="zh-CN" sz="2400" b="1" dirty="0">
                <a:solidFill>
                  <a:schemeClr val="bg1"/>
                </a:solidFill>
                <a:latin typeface="微软雅黑 Light" panose="020B0502040204020203" pitchFamily="34" charset="-122"/>
                <a:ea typeface="微软雅黑 Light" panose="020B0502040204020203" pitchFamily="34" charset="-122"/>
              </a:rPr>
              <a:t>4.4.2</a:t>
            </a:r>
            <a:r>
              <a:rPr lang="zh-CN" altLang="en-US" sz="2400" b="1" dirty="0">
                <a:solidFill>
                  <a:schemeClr val="bg1"/>
                </a:solidFill>
                <a:latin typeface="微软雅黑 Light" panose="020B0502040204020203" pitchFamily="34" charset="-122"/>
                <a:ea typeface="微软雅黑 Light" panose="020B0502040204020203" pitchFamily="34" charset="-122"/>
              </a:rPr>
              <a:t>　国内人才测评在人力资源管理中的应用现状</a:t>
            </a:r>
          </a:p>
        </p:txBody>
      </p:sp>
      <p:pic>
        <p:nvPicPr>
          <p:cNvPr id="5" name="4-1.EPS" descr="id:2147500681;FounderCES"/>
          <p:cNvPicPr/>
          <p:nvPr/>
        </p:nvPicPr>
        <p:blipFill>
          <a:blip r:embed="rId2">
            <a:duotone>
              <a:prstClr val="black"/>
              <a:schemeClr val="accent4">
                <a:tint val="45000"/>
                <a:satMod val="400000"/>
              </a:schemeClr>
            </a:duotone>
          </a:blip>
          <a:stretch>
            <a:fillRect/>
          </a:stretch>
        </p:blipFill>
        <p:spPr>
          <a:xfrm>
            <a:off x="2246816" y="2080623"/>
            <a:ext cx="4483100" cy="2440940"/>
          </a:xfrm>
          <a:prstGeom prst="rect">
            <a:avLst/>
          </a:prstGeom>
        </p:spPr>
      </p:pic>
    </p:spTree>
    <p:extLst>
      <p:ext uri="{BB962C8B-B14F-4D97-AF65-F5344CB8AC3E}">
        <p14:creationId xmlns:p14="http://schemas.microsoft.com/office/powerpoint/2010/main" val="11837929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58660" y="167986"/>
            <a:ext cx="8822053" cy="523220"/>
          </a:xfrm>
          <a:prstGeom prst="rect">
            <a:avLst/>
          </a:prstGeom>
          <a:noFill/>
        </p:spPr>
        <p:txBody>
          <a:bodyPr wrap="square" rtlCol="0">
            <a:spAutoFit/>
          </a:bodyPr>
          <a:lstStyle/>
          <a:p>
            <a:r>
              <a:rPr kumimoji="1" lang="en-US" altLang="zh-CN" sz="2800" b="1" dirty="0">
                <a:solidFill>
                  <a:schemeClr val="bg1"/>
                </a:solidFill>
                <a:latin typeface="+mn-ea"/>
              </a:rPr>
              <a:t>4.4</a:t>
            </a:r>
            <a:r>
              <a:rPr kumimoji="1" lang="zh-CN" altLang="en-US" sz="2800" b="1" dirty="0">
                <a:solidFill>
                  <a:schemeClr val="bg1"/>
                </a:solidFill>
                <a:latin typeface="+mn-ea"/>
              </a:rPr>
              <a:t>  人才测评在现代人力资源管理中的应用</a:t>
            </a:r>
            <a:endParaRPr kumimoji="1" lang="en-US" altLang="zh-CN" sz="3600" b="1" dirty="0">
              <a:solidFill>
                <a:schemeClr val="bg1"/>
              </a:solidFill>
              <a:latin typeface="+mn-ea"/>
            </a:endParaRPr>
          </a:p>
        </p:txBody>
      </p:sp>
      <p:sp>
        <p:nvSpPr>
          <p:cNvPr id="22" name="文本占位符 2"/>
          <p:cNvSpPr txBox="1">
            <a:spLocks/>
          </p:cNvSpPr>
          <p:nvPr/>
        </p:nvSpPr>
        <p:spPr>
          <a:xfrm>
            <a:off x="323386" y="914399"/>
            <a:ext cx="8329960" cy="3995058"/>
          </a:xfrm>
          <a:prstGeom prst="rect">
            <a:avLst/>
          </a:prstGeom>
        </p:spPr>
        <p:txBody>
          <a:bodyPr vert="horz" lIns="91440" tIns="45720" rIns="91440" bIns="45720" rtlCol="0">
            <a:normAutofit/>
          </a:bodyPr>
          <a:lstStyle>
            <a:lvl1pPr marL="228589" indent="-228589" algn="l" defTabSz="914354"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76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2942"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589" lvl="2">
              <a:lnSpc>
                <a:spcPct val="160000"/>
              </a:lnSpc>
              <a:spcBef>
                <a:spcPts val="1000"/>
              </a:spcBef>
            </a:pPr>
            <a:r>
              <a:rPr lang="en-US" altLang="zh-CN" sz="2400" b="1" dirty="0">
                <a:solidFill>
                  <a:schemeClr val="bg1"/>
                </a:solidFill>
                <a:latin typeface="微软雅黑 Light" panose="020B0502040204020203" pitchFamily="34" charset="-122"/>
                <a:ea typeface="微软雅黑 Light" panose="020B0502040204020203" pitchFamily="34" charset="-122"/>
              </a:rPr>
              <a:t>4.4.2</a:t>
            </a:r>
            <a:r>
              <a:rPr lang="zh-CN" altLang="en-US" sz="2400" b="1" dirty="0">
                <a:solidFill>
                  <a:schemeClr val="bg1"/>
                </a:solidFill>
                <a:latin typeface="微软雅黑 Light" panose="020B0502040204020203" pitchFamily="34" charset="-122"/>
                <a:ea typeface="微软雅黑 Light" panose="020B0502040204020203" pitchFamily="34" charset="-122"/>
              </a:rPr>
              <a:t>　国内人才测评在人力资源管理中的应用现状</a:t>
            </a:r>
          </a:p>
          <a:p>
            <a:pPr lvl="1">
              <a:lnSpc>
                <a:spcPct val="150000"/>
              </a:lnSpc>
            </a:pPr>
            <a:r>
              <a:rPr lang="zh-CN" altLang="en-US" sz="2000" b="1" dirty="0">
                <a:solidFill>
                  <a:schemeClr val="bg1"/>
                </a:solidFill>
                <a:latin typeface="微软雅黑 Light" panose="020B0502040204020203" pitchFamily="34" charset="-122"/>
                <a:ea typeface="微软雅黑 Light" panose="020B0502040204020203" pitchFamily="34" charset="-122"/>
              </a:rPr>
              <a:t>总体上看，我国人才测评现阶段主要存在如下问题。</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a:t>
            </a:r>
            <a:r>
              <a:rPr lang="en-US" altLang="zh-CN" b="1" dirty="0">
                <a:solidFill>
                  <a:schemeClr val="bg1"/>
                </a:solidFill>
                <a:latin typeface="微软雅黑 Light" panose="020B0502040204020203" pitchFamily="34" charset="-122"/>
                <a:ea typeface="微软雅黑 Light" panose="020B0502040204020203" pitchFamily="34" charset="-122"/>
              </a:rPr>
              <a:t>1</a:t>
            </a:r>
            <a:r>
              <a:rPr lang="zh-CN" altLang="en-US" b="1" dirty="0">
                <a:solidFill>
                  <a:schemeClr val="bg1"/>
                </a:solidFill>
                <a:latin typeface="微软雅黑 Light" panose="020B0502040204020203" pitchFamily="34" charset="-122"/>
                <a:ea typeface="微软雅黑 Light" panose="020B0502040204020203" pitchFamily="34" charset="-122"/>
              </a:rPr>
              <a:t>）缺少专业的人才测评人员。</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a:t>
            </a:r>
            <a:r>
              <a:rPr lang="en-US" altLang="zh-CN" b="1" dirty="0">
                <a:solidFill>
                  <a:schemeClr val="bg1"/>
                </a:solidFill>
                <a:latin typeface="微软雅黑 Light" panose="020B0502040204020203" pitchFamily="34" charset="-122"/>
                <a:ea typeface="微软雅黑 Light" panose="020B0502040204020203" pitchFamily="34" charset="-122"/>
              </a:rPr>
              <a:t>2</a:t>
            </a:r>
            <a:r>
              <a:rPr lang="zh-CN" altLang="en-US" b="1" dirty="0">
                <a:solidFill>
                  <a:schemeClr val="bg1"/>
                </a:solidFill>
                <a:latin typeface="微软雅黑 Light" panose="020B0502040204020203" pitchFamily="34" charset="-122"/>
                <a:ea typeface="微软雅黑 Light" panose="020B0502040204020203" pitchFamily="34" charset="-122"/>
              </a:rPr>
              <a:t>）人才测评的观念和理论素养落后，对人才测评的定位缺乏正确认识。</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a:t>
            </a:r>
            <a:r>
              <a:rPr lang="en-US" altLang="zh-CN" b="1" dirty="0">
                <a:solidFill>
                  <a:schemeClr val="bg1"/>
                </a:solidFill>
                <a:latin typeface="微软雅黑 Light" panose="020B0502040204020203" pitchFamily="34" charset="-122"/>
                <a:ea typeface="微软雅黑 Light" panose="020B0502040204020203" pitchFamily="34" charset="-122"/>
              </a:rPr>
              <a:t>3</a:t>
            </a:r>
            <a:r>
              <a:rPr lang="zh-CN" altLang="en-US" b="1" dirty="0">
                <a:solidFill>
                  <a:schemeClr val="bg1"/>
                </a:solidFill>
                <a:latin typeface="微软雅黑 Light" panose="020B0502040204020203" pitchFamily="34" charset="-122"/>
                <a:ea typeface="微软雅黑 Light" panose="020B0502040204020203" pitchFamily="34" charset="-122"/>
              </a:rPr>
              <a:t>）人才测评技术落后。</a:t>
            </a:r>
          </a:p>
        </p:txBody>
      </p:sp>
    </p:spTree>
    <p:extLst>
      <p:ext uri="{BB962C8B-B14F-4D97-AF65-F5344CB8AC3E}">
        <p14:creationId xmlns:p14="http://schemas.microsoft.com/office/powerpoint/2010/main" val="17230500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58660" y="167986"/>
            <a:ext cx="8822053" cy="523220"/>
          </a:xfrm>
          <a:prstGeom prst="rect">
            <a:avLst/>
          </a:prstGeom>
          <a:noFill/>
        </p:spPr>
        <p:txBody>
          <a:bodyPr wrap="square" rtlCol="0">
            <a:spAutoFit/>
          </a:bodyPr>
          <a:lstStyle/>
          <a:p>
            <a:r>
              <a:rPr kumimoji="1" lang="zh-CN" altLang="en-US" sz="2800" b="1" dirty="0">
                <a:solidFill>
                  <a:schemeClr val="bg1"/>
                </a:solidFill>
                <a:latin typeface="+mn-ea"/>
              </a:rPr>
              <a:t>思考题</a:t>
            </a:r>
          </a:p>
        </p:txBody>
      </p:sp>
      <p:sp>
        <p:nvSpPr>
          <p:cNvPr id="22" name="文本占位符 2"/>
          <p:cNvSpPr txBox="1">
            <a:spLocks/>
          </p:cNvSpPr>
          <p:nvPr/>
        </p:nvSpPr>
        <p:spPr>
          <a:xfrm>
            <a:off x="323386" y="914399"/>
            <a:ext cx="8329960" cy="4060372"/>
          </a:xfrm>
          <a:prstGeom prst="rect">
            <a:avLst/>
          </a:prstGeom>
        </p:spPr>
        <p:txBody>
          <a:bodyPr vert="horz" lIns="91440" tIns="45720" rIns="91440" bIns="45720" rtlCol="0">
            <a:normAutofit/>
          </a:bodyPr>
          <a:lstStyle>
            <a:lvl1pPr marL="228589" indent="-228589" algn="l" defTabSz="914354"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76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2942"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589" lvl="2">
              <a:lnSpc>
                <a:spcPct val="160000"/>
              </a:lnSpc>
              <a:spcBef>
                <a:spcPts val="1000"/>
              </a:spcBef>
            </a:pPr>
            <a:r>
              <a:rPr lang="en-US" altLang="zh-CN" sz="2000" b="1" dirty="0">
                <a:solidFill>
                  <a:schemeClr val="bg1"/>
                </a:solidFill>
                <a:latin typeface="微软雅黑 Light" panose="020B0502040204020203" pitchFamily="34" charset="-122"/>
                <a:ea typeface="微软雅黑 Light" panose="020B0502040204020203" pitchFamily="34" charset="-122"/>
              </a:rPr>
              <a:t>1.</a:t>
            </a:r>
            <a:r>
              <a:rPr lang="zh-CN" altLang="en-US" sz="2000" b="1" dirty="0">
                <a:solidFill>
                  <a:schemeClr val="bg1"/>
                </a:solidFill>
                <a:latin typeface="微软雅黑 Light" panose="020B0502040204020203" pitchFamily="34" charset="-122"/>
                <a:ea typeface="微软雅黑 Light" panose="020B0502040204020203" pitchFamily="34" charset="-122"/>
              </a:rPr>
              <a:t>如何理解人才测评的概念？</a:t>
            </a:r>
          </a:p>
          <a:p>
            <a:pPr marL="228589" lvl="2">
              <a:lnSpc>
                <a:spcPct val="160000"/>
              </a:lnSpc>
              <a:spcBef>
                <a:spcPts val="1000"/>
              </a:spcBef>
            </a:pPr>
            <a:r>
              <a:rPr lang="en-US" altLang="zh-CN" sz="2000" b="1" dirty="0">
                <a:solidFill>
                  <a:schemeClr val="bg1"/>
                </a:solidFill>
                <a:latin typeface="微软雅黑 Light" panose="020B0502040204020203" pitchFamily="34" charset="-122"/>
                <a:ea typeface="微软雅黑 Light" panose="020B0502040204020203" pitchFamily="34" charset="-122"/>
              </a:rPr>
              <a:t>2.</a:t>
            </a:r>
            <a:r>
              <a:rPr lang="zh-CN" altLang="en-US" sz="2000" b="1" dirty="0">
                <a:solidFill>
                  <a:schemeClr val="bg1"/>
                </a:solidFill>
                <a:latin typeface="微软雅黑 Light" panose="020B0502040204020203" pitchFamily="34" charset="-122"/>
                <a:ea typeface="微软雅黑 Light" panose="020B0502040204020203" pitchFamily="34" charset="-122"/>
              </a:rPr>
              <a:t>人才测评所依据的几个基本假定是什么？</a:t>
            </a:r>
          </a:p>
          <a:p>
            <a:pPr marL="228589" lvl="2">
              <a:lnSpc>
                <a:spcPct val="160000"/>
              </a:lnSpc>
              <a:spcBef>
                <a:spcPts val="1000"/>
              </a:spcBef>
            </a:pPr>
            <a:r>
              <a:rPr lang="en-US" altLang="zh-CN" sz="2000" b="1" dirty="0">
                <a:solidFill>
                  <a:schemeClr val="bg1"/>
                </a:solidFill>
                <a:latin typeface="微软雅黑 Light" panose="020B0502040204020203" pitchFamily="34" charset="-122"/>
                <a:ea typeface="微软雅黑 Light" panose="020B0502040204020203" pitchFamily="34" charset="-122"/>
              </a:rPr>
              <a:t>3.</a:t>
            </a:r>
            <a:r>
              <a:rPr lang="zh-CN" altLang="en-US" sz="2000" b="1" dirty="0">
                <a:solidFill>
                  <a:schemeClr val="bg1"/>
                </a:solidFill>
                <a:latin typeface="微软雅黑 Light" panose="020B0502040204020203" pitchFamily="34" charset="-122"/>
                <a:ea typeface="微软雅黑 Light" panose="020B0502040204020203" pitchFamily="34" charset="-122"/>
              </a:rPr>
              <a:t>如何区分人才测评中的素质测量与素质评价？</a:t>
            </a:r>
          </a:p>
          <a:p>
            <a:pPr marL="228589" lvl="2">
              <a:lnSpc>
                <a:spcPct val="160000"/>
              </a:lnSpc>
              <a:spcBef>
                <a:spcPts val="1000"/>
              </a:spcBef>
            </a:pPr>
            <a:r>
              <a:rPr lang="en-US" altLang="zh-CN" sz="2000" b="1" dirty="0">
                <a:solidFill>
                  <a:schemeClr val="bg1"/>
                </a:solidFill>
                <a:latin typeface="微软雅黑 Light" panose="020B0502040204020203" pitchFamily="34" charset="-122"/>
                <a:ea typeface="微软雅黑 Light" panose="020B0502040204020203" pitchFamily="34" charset="-122"/>
              </a:rPr>
              <a:t>4.</a:t>
            </a:r>
            <a:r>
              <a:rPr lang="zh-CN" altLang="en-US" sz="2000" b="1" dirty="0">
                <a:solidFill>
                  <a:schemeClr val="bg1"/>
                </a:solidFill>
                <a:latin typeface="微软雅黑 Light" panose="020B0502040204020203" pitchFamily="34" charset="-122"/>
                <a:ea typeface="微软雅黑 Light" panose="020B0502040204020203" pitchFamily="34" charset="-122"/>
              </a:rPr>
              <a:t>请阐述人才测评的产生与发展历程。</a:t>
            </a:r>
          </a:p>
          <a:p>
            <a:pPr marL="228589" lvl="2">
              <a:lnSpc>
                <a:spcPct val="160000"/>
              </a:lnSpc>
              <a:spcBef>
                <a:spcPts val="1000"/>
              </a:spcBef>
            </a:pPr>
            <a:r>
              <a:rPr lang="en-US" altLang="zh-CN" sz="2000" b="1" dirty="0">
                <a:solidFill>
                  <a:schemeClr val="bg1"/>
                </a:solidFill>
                <a:latin typeface="微软雅黑 Light" panose="020B0502040204020203" pitchFamily="34" charset="-122"/>
                <a:ea typeface="微软雅黑 Light" panose="020B0502040204020203" pitchFamily="34" charset="-122"/>
              </a:rPr>
              <a:t>5.</a:t>
            </a:r>
            <a:r>
              <a:rPr lang="zh-CN" altLang="en-US" sz="2000" b="1" dirty="0">
                <a:solidFill>
                  <a:schemeClr val="bg1"/>
                </a:solidFill>
                <a:latin typeface="微软雅黑 Light" panose="020B0502040204020203" pitchFamily="34" charset="-122"/>
                <a:ea typeface="微软雅黑 Light" panose="020B0502040204020203" pitchFamily="34" charset="-122"/>
              </a:rPr>
              <a:t>请阐述人才测评在现代人力资源管理中的具体应用。</a:t>
            </a:r>
          </a:p>
        </p:txBody>
      </p:sp>
    </p:spTree>
    <p:extLst>
      <p:ext uri="{BB962C8B-B14F-4D97-AF65-F5344CB8AC3E}">
        <p14:creationId xmlns:p14="http://schemas.microsoft.com/office/powerpoint/2010/main" val="35591826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40995" y="1668378"/>
            <a:ext cx="6989653" cy="2105192"/>
          </a:xfrm>
          <a:prstGeom prst="rect">
            <a:avLst/>
          </a:prstGeom>
          <a:noFill/>
          <a:effectLst>
            <a:outerShdw blurRad="50800" dist="38100" dir="2700000" algn="tl" rotWithShape="0">
              <a:prstClr val="black">
                <a:alpha val="40000"/>
              </a:prstClr>
            </a:outerShdw>
          </a:effectLst>
        </p:spPr>
        <p:txBody>
          <a:bodyPr wrap="square" rtlCol="0">
            <a:spAutoFit/>
          </a:bodyPr>
          <a:lstStyle/>
          <a:p>
            <a:pPr>
              <a:lnSpc>
                <a:spcPct val="90000"/>
              </a:lnSpc>
            </a:pPr>
            <a:r>
              <a:rPr kumimoji="1" lang="en-US" altLang="zh-CN" sz="7200" b="1" dirty="0">
                <a:solidFill>
                  <a:srgbClr val="00BFC3"/>
                </a:solidFill>
                <a:latin typeface="Century Gothic"/>
                <a:ea typeface="微软雅黑"/>
              </a:rPr>
              <a:t>THANK</a:t>
            </a:r>
            <a:r>
              <a:rPr kumimoji="1" lang="zh-CN" altLang="en-US" sz="7200" b="1" dirty="0">
                <a:solidFill>
                  <a:srgbClr val="00BFC3"/>
                </a:solidFill>
                <a:latin typeface="Century Gothic"/>
                <a:ea typeface="微软雅黑"/>
              </a:rPr>
              <a:t> </a:t>
            </a:r>
            <a:r>
              <a:rPr kumimoji="1" lang="en-US" altLang="zh-CN" sz="7200" b="1" dirty="0">
                <a:solidFill>
                  <a:srgbClr val="00BFC3"/>
                </a:solidFill>
                <a:latin typeface="Century Gothic"/>
                <a:ea typeface="微软雅黑"/>
              </a:rPr>
              <a:t>YOU</a:t>
            </a:r>
            <a:r>
              <a:rPr kumimoji="1" lang="zh-CN" altLang="en-US" sz="7200" b="1" dirty="0">
                <a:solidFill>
                  <a:srgbClr val="00BFC3"/>
                </a:solidFill>
                <a:latin typeface="Century Gothic"/>
                <a:ea typeface="微软雅黑"/>
              </a:rPr>
              <a:t> </a:t>
            </a:r>
            <a:r>
              <a:rPr kumimoji="1" lang="en-US" altLang="zh-CN" sz="7200" b="1" dirty="0">
                <a:solidFill>
                  <a:srgbClr val="FFFFFF"/>
                </a:solidFill>
                <a:latin typeface="Century Gothic"/>
                <a:ea typeface="微软雅黑"/>
              </a:rPr>
              <a:t>FOR</a:t>
            </a:r>
            <a:r>
              <a:rPr kumimoji="1" lang="zh-CN" altLang="en-US" sz="7200" b="1" dirty="0">
                <a:solidFill>
                  <a:srgbClr val="FFFFFF"/>
                </a:solidFill>
                <a:latin typeface="Century Gothic"/>
                <a:ea typeface="微软雅黑"/>
              </a:rPr>
              <a:t> </a:t>
            </a:r>
            <a:r>
              <a:rPr kumimoji="1" lang="en-US" altLang="zh-CN" sz="7200" b="1" dirty="0">
                <a:solidFill>
                  <a:srgbClr val="FFFFFF"/>
                </a:solidFill>
                <a:latin typeface="Century Gothic"/>
                <a:ea typeface="微软雅黑"/>
              </a:rPr>
              <a:t>LISTENING</a:t>
            </a:r>
          </a:p>
        </p:txBody>
      </p:sp>
      <p:sp>
        <p:nvSpPr>
          <p:cNvPr id="4" name="矩形 3"/>
          <p:cNvSpPr/>
          <p:nvPr/>
        </p:nvSpPr>
        <p:spPr>
          <a:xfrm>
            <a:off x="440995" y="743403"/>
            <a:ext cx="4031873" cy="1015663"/>
          </a:xfrm>
          <a:prstGeom prst="rect">
            <a:avLst/>
          </a:prstGeom>
          <a:effectLst>
            <a:outerShdw blurRad="50800" dist="38100" dir="2700000" algn="tl" rotWithShape="0">
              <a:prstClr val="black">
                <a:alpha val="40000"/>
              </a:prstClr>
            </a:outerShdw>
          </a:effectLst>
        </p:spPr>
        <p:txBody>
          <a:bodyPr wrap="none">
            <a:spAutoFit/>
          </a:bodyPr>
          <a:lstStyle/>
          <a:p>
            <a:r>
              <a:rPr kumimoji="1" lang="zh-CN" altLang="en-US" sz="6000" b="1" dirty="0">
                <a:solidFill>
                  <a:srgbClr val="FFFFFF"/>
                </a:solidFill>
                <a:latin typeface="Century Gothic"/>
                <a:ea typeface="微软雅黑"/>
              </a:rPr>
              <a:t>感谢聆听！</a:t>
            </a:r>
          </a:p>
        </p:txBody>
      </p:sp>
    </p:spTree>
    <p:extLst>
      <p:ext uri="{BB962C8B-B14F-4D97-AF65-F5344CB8AC3E}">
        <p14:creationId xmlns:p14="http://schemas.microsoft.com/office/powerpoint/2010/main" val="3724397074"/>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xmlns:p14="http://schemas.microsoft.com/office/powerpoint/2010/mai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a:extLst>
              <a:ext uri="{FF2B5EF4-FFF2-40B4-BE49-F238E27FC236}">
                <a16:creationId xmlns:a16="http://schemas.microsoft.com/office/drawing/2014/main" id="{9124516D-13E0-4DC3-A26B-828B43A61566}"/>
              </a:ext>
            </a:extLst>
          </p:cNvPr>
          <p:cNvSpPr>
            <a:spLocks noGrp="1" noChangeArrowheads="1"/>
          </p:cNvSpPr>
          <p:nvPr>
            <p:ph type="body" idx="1"/>
          </p:nvPr>
        </p:nvSpPr>
        <p:spPr>
          <a:xfrm>
            <a:off x="1143000" y="857250"/>
            <a:ext cx="6858000" cy="4286250"/>
          </a:xfrm>
        </p:spPr>
        <p:txBody>
          <a:bodyPr/>
          <a:lstStyle/>
          <a:p>
            <a:pPr eaLnBrk="1" hangingPunct="1">
              <a:lnSpc>
                <a:spcPct val="80000"/>
              </a:lnSpc>
            </a:pPr>
            <a:r>
              <a:rPr lang="en-US" altLang="zh-CN" sz="1200" dirty="0"/>
              <a:t> </a:t>
            </a:r>
            <a:endParaRPr lang="en-US" altLang="zh-CN" sz="1200" b="1" dirty="0"/>
          </a:p>
          <a:p>
            <a:pPr eaLnBrk="1" hangingPunct="1">
              <a:lnSpc>
                <a:spcPct val="80000"/>
              </a:lnSpc>
            </a:pPr>
            <a:r>
              <a:rPr lang="zh-CN" altLang="en-US" sz="1200" b="1" dirty="0"/>
              <a:t>学习方式：</a:t>
            </a:r>
            <a:r>
              <a:rPr lang="zh-CN" altLang="en-US" b="1" dirty="0">
                <a:ea typeface="黑体" panose="02010609060101010101" pitchFamily="49" charset="-122"/>
              </a:rPr>
              <a:t>全国招生  函授学习  权威双证  国际互认</a:t>
            </a:r>
            <a:endParaRPr lang="zh-CN" altLang="en-US" sz="1200" b="1" dirty="0"/>
          </a:p>
          <a:p>
            <a:pPr eaLnBrk="1" hangingPunct="1">
              <a:lnSpc>
                <a:spcPct val="80000"/>
              </a:lnSpc>
            </a:pPr>
            <a:endParaRPr lang="en-US" altLang="zh-CN" sz="1200" b="1" dirty="0"/>
          </a:p>
          <a:p>
            <a:pPr eaLnBrk="1" hangingPunct="1">
              <a:lnSpc>
                <a:spcPct val="80000"/>
              </a:lnSpc>
            </a:pPr>
            <a:r>
              <a:rPr lang="zh-CN" altLang="en-US" sz="1200" b="1" dirty="0"/>
              <a:t>认证项目：注册</a:t>
            </a:r>
            <a:r>
              <a:rPr lang="en-US" altLang="zh-CN" sz="1200" b="1" dirty="0"/>
              <a:t> </a:t>
            </a:r>
            <a:r>
              <a:rPr lang="zh-CN" altLang="en-US" sz="1200" b="1" dirty="0"/>
              <a:t>职业经理、人力资源总监、品质经理、生产经理、营销策划师、物流经理、</a:t>
            </a:r>
            <a:endParaRPr lang="en-US" altLang="zh-CN" sz="1200" b="1" dirty="0"/>
          </a:p>
          <a:p>
            <a:pPr eaLnBrk="1" hangingPunct="1">
              <a:lnSpc>
                <a:spcPct val="80000"/>
              </a:lnSpc>
            </a:pPr>
            <a:r>
              <a:rPr lang="zh-CN" altLang="en-US" sz="1200" b="1" dirty="0"/>
              <a:t>          项目经理、企业管理咨询师、企业总经理、营销经理、财务总监、酒店经理、企业培训师</a:t>
            </a:r>
            <a:endParaRPr lang="en-US" altLang="zh-CN" sz="1200" b="1" dirty="0"/>
          </a:p>
          <a:p>
            <a:pPr eaLnBrk="1" hangingPunct="1">
              <a:lnSpc>
                <a:spcPct val="80000"/>
              </a:lnSpc>
            </a:pPr>
            <a:r>
              <a:rPr lang="zh-CN" altLang="en-US" sz="1200" b="1" dirty="0"/>
              <a:t>          采购经理、</a:t>
            </a:r>
            <a:r>
              <a:rPr lang="en-US" altLang="zh-CN" sz="1200" b="1" dirty="0"/>
              <a:t>IE</a:t>
            </a:r>
            <a:r>
              <a:rPr lang="zh-CN" altLang="en-US" sz="1200" b="1" dirty="0"/>
              <a:t>工业工程师、医院管理、行政总监、市场总监、工厂管理、服装企业管理、</a:t>
            </a:r>
            <a:endParaRPr lang="en-US" altLang="zh-CN" sz="1200" b="1" dirty="0"/>
          </a:p>
          <a:p>
            <a:pPr eaLnBrk="1" hangingPunct="1">
              <a:lnSpc>
                <a:spcPct val="80000"/>
              </a:lnSpc>
            </a:pPr>
            <a:r>
              <a:rPr lang="zh-CN" altLang="en-US" sz="1200" b="1" dirty="0"/>
              <a:t>          六西格玛管理师、车间主管、经济管理师、生产运营管理师、精益管理师等</a:t>
            </a:r>
            <a:r>
              <a:rPr lang="en-US" altLang="zh-CN" sz="1200" b="1" dirty="0"/>
              <a:t>MBA</a:t>
            </a:r>
            <a:r>
              <a:rPr lang="zh-CN" altLang="en-US" sz="1200" b="1" dirty="0"/>
              <a:t>等认证。</a:t>
            </a:r>
          </a:p>
          <a:p>
            <a:pPr eaLnBrk="1" hangingPunct="1">
              <a:lnSpc>
                <a:spcPct val="80000"/>
              </a:lnSpc>
            </a:pPr>
            <a:endParaRPr lang="zh-CN" altLang="en-US" sz="1200" b="1" dirty="0"/>
          </a:p>
          <a:p>
            <a:pPr eaLnBrk="1" hangingPunct="1">
              <a:lnSpc>
                <a:spcPct val="80000"/>
              </a:lnSpc>
            </a:pPr>
            <a:r>
              <a:rPr lang="zh-CN" altLang="en-US" sz="1200" b="1" dirty="0"/>
              <a:t>颁发双证：经理资格证</a:t>
            </a:r>
            <a:r>
              <a:rPr lang="en-US" altLang="zh-CN" sz="1200" b="1" dirty="0"/>
              <a:t>+MBA</a:t>
            </a:r>
            <a:r>
              <a:rPr lang="zh-CN" altLang="en-US" sz="1200" b="1" dirty="0"/>
              <a:t>研修证</a:t>
            </a:r>
            <a:r>
              <a:rPr lang="en-US" altLang="zh-CN" sz="1200" b="1" dirty="0"/>
              <a:t>+</a:t>
            </a:r>
            <a:r>
              <a:rPr lang="zh-CN" altLang="en-US" sz="1200" b="1" dirty="0"/>
              <a:t>全套学籍档案</a:t>
            </a:r>
          </a:p>
          <a:p>
            <a:pPr eaLnBrk="1" hangingPunct="1">
              <a:lnSpc>
                <a:spcPct val="80000"/>
              </a:lnSpc>
            </a:pPr>
            <a:r>
              <a:rPr lang="zh-CN" altLang="en-US" sz="1200" b="1" dirty="0"/>
              <a:t>收费标准  ：</a:t>
            </a:r>
            <a:r>
              <a:rPr lang="zh-CN" altLang="en-US" sz="1800" b="1" dirty="0"/>
              <a:t>仅收取</a:t>
            </a:r>
            <a:r>
              <a:rPr lang="en-US" altLang="zh-CN" sz="1800" b="1" dirty="0"/>
              <a:t>1280</a:t>
            </a:r>
            <a:r>
              <a:rPr lang="zh-CN" altLang="en-US" sz="1800" b="1" dirty="0"/>
              <a:t>元</a:t>
            </a:r>
            <a:r>
              <a:rPr lang="zh-CN" altLang="en-US" sz="1200" b="1" dirty="0"/>
              <a:t>       招生网址： </a:t>
            </a:r>
            <a:r>
              <a:rPr lang="en-US" altLang="zh-CN" b="1" dirty="0">
                <a:hlinkClick r:id="rId2"/>
              </a:rPr>
              <a:t>www.mhjy.net</a:t>
            </a:r>
            <a:endParaRPr lang="en-US" altLang="zh-CN" b="1" dirty="0"/>
          </a:p>
          <a:p>
            <a:pPr eaLnBrk="1" hangingPunct="1">
              <a:lnSpc>
                <a:spcPct val="80000"/>
              </a:lnSpc>
              <a:buFontTx/>
              <a:buNone/>
            </a:pPr>
            <a:r>
              <a:rPr lang="en-US" altLang="zh-CN" b="1" dirty="0"/>
              <a:t>    </a:t>
            </a:r>
            <a:r>
              <a:rPr lang="zh-CN" altLang="en-US" sz="1200" b="1" dirty="0"/>
              <a:t>报名电话：</a:t>
            </a:r>
            <a:r>
              <a:rPr lang="en-US" altLang="zh-CN" sz="1200" b="1" dirty="0"/>
              <a:t>13684609885    0451—88342620 </a:t>
            </a:r>
          </a:p>
          <a:p>
            <a:pPr eaLnBrk="1" hangingPunct="1">
              <a:lnSpc>
                <a:spcPct val="80000"/>
              </a:lnSpc>
              <a:buFontTx/>
              <a:buNone/>
            </a:pPr>
            <a:r>
              <a:rPr lang="en-US" altLang="zh-CN" sz="1200" b="1" dirty="0"/>
              <a:t>        </a:t>
            </a:r>
            <a:r>
              <a:rPr lang="zh-CN" altLang="en-US" sz="1200" b="1" dirty="0"/>
              <a:t>微信公众号：</a:t>
            </a:r>
            <a:r>
              <a:rPr lang="en-US" altLang="zh-CN" sz="1200" b="1" dirty="0"/>
              <a:t>MHJY1998   </a:t>
            </a:r>
            <a:r>
              <a:rPr lang="zh-CN" altLang="en-US" sz="1200" b="1" dirty="0"/>
              <a:t>微信客服：</a:t>
            </a:r>
            <a:r>
              <a:rPr lang="en-US" altLang="zh-CN" sz="1200" b="1" dirty="0"/>
              <a:t>122285053    </a:t>
            </a:r>
            <a:r>
              <a:rPr lang="zh-CN" altLang="en-US" sz="1200" b="1" dirty="0"/>
              <a:t>咨询邮箱：</a:t>
            </a:r>
            <a:r>
              <a:rPr lang="en-US" altLang="zh-CN" sz="1200" b="1" dirty="0">
                <a:hlinkClick r:id="rId3"/>
              </a:rPr>
              <a:t>xchy007@163.com</a:t>
            </a:r>
            <a:r>
              <a:rPr lang="en-US" altLang="zh-CN" sz="1200" b="1" dirty="0"/>
              <a:t>   </a:t>
            </a:r>
          </a:p>
          <a:p>
            <a:pPr eaLnBrk="1" hangingPunct="1">
              <a:lnSpc>
                <a:spcPct val="80000"/>
              </a:lnSpc>
              <a:buFontTx/>
              <a:buNone/>
            </a:pPr>
            <a:r>
              <a:rPr lang="en-US" altLang="zh-CN" sz="1200" b="1" dirty="0"/>
              <a:t>        </a:t>
            </a:r>
            <a:r>
              <a:rPr lang="zh-CN" altLang="en-US" sz="1200" b="1" dirty="0"/>
              <a:t>咨询教师</a:t>
            </a:r>
            <a:r>
              <a:rPr lang="en-US" altLang="zh-CN" sz="1200" b="1" dirty="0"/>
              <a:t>: </a:t>
            </a:r>
            <a:r>
              <a:rPr lang="zh-CN" altLang="en-US" sz="1200" b="1" dirty="0"/>
              <a:t>王海涛 郑毅 </a:t>
            </a:r>
          </a:p>
          <a:p>
            <a:pPr algn="r" eaLnBrk="1" hangingPunct="1">
              <a:lnSpc>
                <a:spcPct val="80000"/>
              </a:lnSpc>
              <a:buFontTx/>
              <a:buNone/>
            </a:pPr>
            <a:r>
              <a:rPr lang="zh-CN" altLang="en-US" sz="1350" b="1" dirty="0"/>
              <a:t>颁证单位：中国经济管理大学</a:t>
            </a:r>
          </a:p>
          <a:p>
            <a:pPr algn="r" eaLnBrk="1" hangingPunct="1">
              <a:lnSpc>
                <a:spcPct val="80000"/>
              </a:lnSpc>
            </a:pPr>
            <a:r>
              <a:rPr lang="zh-CN" altLang="en-US" sz="1350" b="1" dirty="0"/>
              <a:t>主办单位：哈尔滨美华企业管理有限公司</a:t>
            </a:r>
            <a:endParaRPr lang="en-US" altLang="zh-CN" sz="1350" b="1" dirty="0"/>
          </a:p>
        </p:txBody>
      </p:sp>
      <p:sp>
        <p:nvSpPr>
          <p:cNvPr id="2051" name="WordArt 4">
            <a:extLst>
              <a:ext uri="{FF2B5EF4-FFF2-40B4-BE49-F238E27FC236}">
                <a16:creationId xmlns:a16="http://schemas.microsoft.com/office/drawing/2014/main" id="{40994623-BF2E-4ADD-A560-D65E16D71DBB}"/>
              </a:ext>
            </a:extLst>
          </p:cNvPr>
          <p:cNvSpPr>
            <a:spLocks noChangeArrowheads="1" noChangeShapeType="1" noTextEdit="1"/>
          </p:cNvSpPr>
          <p:nvPr/>
        </p:nvSpPr>
        <p:spPr bwMode="auto">
          <a:xfrm flipH="1">
            <a:off x="10197704" y="4030266"/>
            <a:ext cx="161925" cy="309563"/>
          </a:xfrm>
          <a:prstGeom prst="rect">
            <a:avLst/>
          </a:prstGeom>
        </p:spPr>
        <p:txBody>
          <a:bodyPr wrap="none" fromWordArt="1">
            <a:prstTxWarp prst="textSlantUp">
              <a:avLst>
                <a:gd name="adj" fmla="val 32056"/>
              </a:avLst>
            </a:prstTxWarp>
          </a:bodyPr>
          <a:lstStyle/>
          <a:p>
            <a:pPr algn="ctr"/>
            <a:endParaRPr lang="zh-CN" altLang="en-US" sz="1350" kern="10">
              <a:ln w="9525">
                <a:solidFill>
                  <a:srgbClr val="FF0000"/>
                </a:solidFill>
                <a:round/>
                <a:headEnd/>
                <a:tailEnd/>
              </a:ln>
              <a:solidFill>
                <a:srgbClr val="FF0000"/>
              </a:solidFill>
              <a:effectLst>
                <a:outerShdw dist="53882" dir="2700000" algn="ctr" rotWithShape="0">
                  <a:srgbClr val="9999FF">
                    <a:alpha val="79999"/>
                  </a:srgbClr>
                </a:outerShdw>
              </a:effectLst>
              <a:latin typeface="华文新魏" panose="02010800040101010101" pitchFamily="2" charset="-122"/>
              <a:ea typeface="华文新魏" panose="02010800040101010101" pitchFamily="2" charset="-122"/>
            </a:endParaRPr>
          </a:p>
        </p:txBody>
      </p:sp>
      <p:sp>
        <p:nvSpPr>
          <p:cNvPr id="2052" name="Rectangle 7">
            <a:extLst>
              <a:ext uri="{FF2B5EF4-FFF2-40B4-BE49-F238E27FC236}">
                <a16:creationId xmlns:a16="http://schemas.microsoft.com/office/drawing/2014/main" id="{0F798634-0E08-487F-A469-9AE5CE0A71F7}"/>
              </a:ext>
            </a:extLst>
          </p:cNvPr>
          <p:cNvSpPr>
            <a:spLocks noGrp="1" noChangeArrowheads="1"/>
          </p:cNvSpPr>
          <p:nvPr>
            <p:ph type="title"/>
          </p:nvPr>
        </p:nvSpPr>
        <p:spPr/>
        <p:txBody>
          <a:bodyPr/>
          <a:lstStyle/>
          <a:p>
            <a:pPr eaLnBrk="1" hangingPunct="1"/>
            <a:br>
              <a:rPr lang="en-US" altLang="zh-CN" sz="3000">
                <a:solidFill>
                  <a:srgbClr val="FF0000"/>
                </a:solidFill>
              </a:rPr>
            </a:br>
            <a:endParaRPr lang="en-US" altLang="zh-CN" sz="3000">
              <a:solidFill>
                <a:srgbClr val="FF0000"/>
              </a:solidFill>
            </a:endParaRPr>
          </a:p>
        </p:txBody>
      </p:sp>
      <p:sp>
        <p:nvSpPr>
          <p:cNvPr id="3080" name="WordArt 8">
            <a:extLst>
              <a:ext uri="{FF2B5EF4-FFF2-40B4-BE49-F238E27FC236}">
                <a16:creationId xmlns:a16="http://schemas.microsoft.com/office/drawing/2014/main" id="{A6F5C521-9032-47A1-912D-A7ED97CC7AF1}"/>
              </a:ext>
            </a:extLst>
          </p:cNvPr>
          <p:cNvSpPr>
            <a:spLocks noChangeArrowheads="1" noChangeShapeType="1" noTextEdit="1"/>
          </p:cNvSpPr>
          <p:nvPr/>
        </p:nvSpPr>
        <p:spPr bwMode="auto">
          <a:xfrm>
            <a:off x="1439466" y="267875"/>
            <a:ext cx="6079352" cy="750099"/>
          </a:xfrm>
          <a:prstGeom prst="rect">
            <a:avLst/>
          </a:prstGeom>
        </p:spPr>
        <p:txBody>
          <a:bodyPr wrap="none" fromWordArt="1">
            <a:prstTxWarp prst="textPlain">
              <a:avLst>
                <a:gd name="adj" fmla="val 50000"/>
              </a:avLst>
            </a:prstTxWarp>
          </a:bodyPr>
          <a:lstStyle/>
          <a:p>
            <a:pPr algn="ctr" eaLnBrk="1" hangingPunct="1">
              <a:defRPr/>
            </a:pPr>
            <a:r>
              <a:rPr lang="zh-CN" altLang="en-US" sz="2700" b="1" kern="10" dirty="0">
                <a:ln w="9525">
                  <a:solidFill>
                    <a:srgbClr val="FF0000"/>
                  </a:solidFill>
                  <a:round/>
                  <a:headEnd/>
                  <a:tailEnd/>
                </a:ln>
                <a:solidFill>
                  <a:srgbClr val="FF0000"/>
                </a:solidFill>
                <a:latin typeface="黑体"/>
                <a:ea typeface="黑体"/>
              </a:rPr>
              <a:t>全国迷你型</a:t>
            </a:r>
            <a:r>
              <a:rPr lang="en-US" altLang="zh-CN" sz="2700" b="1" kern="10" dirty="0">
                <a:ln w="9525">
                  <a:solidFill>
                    <a:srgbClr val="FF0000"/>
                  </a:solidFill>
                  <a:round/>
                  <a:headEnd/>
                  <a:tailEnd/>
                </a:ln>
                <a:solidFill>
                  <a:srgbClr val="FF0000"/>
                </a:solidFill>
                <a:latin typeface="黑体"/>
                <a:ea typeface="黑体"/>
              </a:rPr>
              <a:t>MBA</a:t>
            </a:r>
            <a:r>
              <a:rPr lang="zh-CN" altLang="en-US" sz="2700" b="1" kern="10" dirty="0">
                <a:ln w="9525">
                  <a:solidFill>
                    <a:srgbClr val="FF0000"/>
                  </a:solidFill>
                  <a:round/>
                  <a:headEnd/>
                  <a:tailEnd/>
                </a:ln>
                <a:solidFill>
                  <a:srgbClr val="FF0000"/>
                </a:solidFill>
                <a:latin typeface="黑体"/>
                <a:ea typeface="黑体"/>
              </a:rPr>
              <a:t>职业经理双证班</a:t>
            </a:r>
          </a:p>
        </p:txBody>
      </p:sp>
      <p:pic>
        <p:nvPicPr>
          <p:cNvPr id="2054" name="图片 2" descr="一些文字和图案&#10;&#10;描述已自动生成">
            <a:extLst>
              <a:ext uri="{FF2B5EF4-FFF2-40B4-BE49-F238E27FC236}">
                <a16:creationId xmlns:a16="http://schemas.microsoft.com/office/drawing/2014/main" id="{EE2CD368-A61D-4037-B3A9-F8BFBD0A6C3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43014" y="3630386"/>
            <a:ext cx="978694" cy="9786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3603312" y="361152"/>
            <a:ext cx="1763205" cy="646331"/>
          </a:xfrm>
          <a:prstGeom prst="rect">
            <a:avLst/>
          </a:prstGeom>
          <a:noFill/>
        </p:spPr>
        <p:txBody>
          <a:bodyPr wrap="square" rtlCol="0">
            <a:spAutoFit/>
          </a:bodyPr>
          <a:lstStyle/>
          <a:p>
            <a:pPr algn="ctr"/>
            <a:r>
              <a:rPr lang="zh-CN" altLang="en-US" sz="3600" b="1" dirty="0">
                <a:solidFill>
                  <a:schemeClr val="tx2"/>
                </a:solidFill>
                <a:latin typeface="+mn-ea"/>
              </a:rPr>
              <a:t>目录</a:t>
            </a:r>
            <a:endParaRPr lang="zh-CN" altLang="zh-CN" sz="3600" b="1" dirty="0">
              <a:solidFill>
                <a:schemeClr val="tx2"/>
              </a:solidFill>
              <a:latin typeface="+mn-ea"/>
            </a:endParaRPr>
          </a:p>
        </p:txBody>
      </p:sp>
      <p:sp>
        <p:nvSpPr>
          <p:cNvPr id="5" name="AutoShape 4"/>
          <p:cNvSpPr>
            <a:spLocks noChangeArrowheads="1"/>
          </p:cNvSpPr>
          <p:nvPr/>
        </p:nvSpPr>
        <p:spPr bwMode="auto">
          <a:xfrm>
            <a:off x="1676400" y="1157288"/>
            <a:ext cx="6324600" cy="495300"/>
          </a:xfrm>
          <a:prstGeom prst="roundRect">
            <a:avLst>
              <a:gd name="adj" fmla="val 16667"/>
            </a:avLst>
          </a:prstGeom>
          <a:gradFill rotWithShape="1">
            <a:gsLst>
              <a:gs pos="0">
                <a:schemeClr val="accent2"/>
              </a:gs>
              <a:gs pos="50000">
                <a:schemeClr val="accent2">
                  <a:gamma/>
                  <a:tint val="21176"/>
                  <a:invGamma/>
                </a:schemeClr>
              </a:gs>
              <a:gs pos="100000">
                <a:schemeClr val="accent2"/>
              </a:gs>
            </a:gsLst>
            <a:lin ang="5400000" scaled="1"/>
          </a:gradFill>
          <a:ln w="12700" cmpd="sng">
            <a:solidFill>
              <a:schemeClr val="bg1"/>
            </a:solidFill>
            <a:round/>
            <a:headEnd/>
            <a:tailEnd/>
          </a:ln>
          <a:effectLst/>
        </p:spPr>
        <p:txBody>
          <a:bodyPr wrap="none" anchor="ctr"/>
          <a:lstStyle/>
          <a:p>
            <a:pPr>
              <a:defRPr/>
            </a:pPr>
            <a:endParaRPr lang="zh-CN" altLang="en-US"/>
          </a:p>
        </p:txBody>
      </p:sp>
      <p:sp>
        <p:nvSpPr>
          <p:cNvPr id="6" name="Text Box 5"/>
          <p:cNvSpPr txBox="1">
            <a:spLocks noChangeArrowheads="1"/>
          </p:cNvSpPr>
          <p:nvPr/>
        </p:nvSpPr>
        <p:spPr bwMode="auto">
          <a:xfrm>
            <a:off x="1981200" y="1185352"/>
            <a:ext cx="497522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z="2400" dirty="0">
                <a:latin typeface="+mn-lt"/>
                <a:ea typeface="+mn-ea"/>
              </a:rPr>
              <a:t>人才测评的概念</a:t>
            </a:r>
          </a:p>
        </p:txBody>
      </p:sp>
      <p:sp>
        <p:nvSpPr>
          <p:cNvPr id="7" name="AutoShape 6"/>
          <p:cNvSpPr>
            <a:spLocks noChangeArrowheads="1"/>
          </p:cNvSpPr>
          <p:nvPr/>
        </p:nvSpPr>
        <p:spPr bwMode="auto">
          <a:xfrm>
            <a:off x="1697038" y="1875746"/>
            <a:ext cx="6303962" cy="495300"/>
          </a:xfrm>
          <a:prstGeom prst="roundRect">
            <a:avLst>
              <a:gd name="adj" fmla="val 16667"/>
            </a:avLst>
          </a:prstGeom>
          <a:gradFill rotWithShape="1">
            <a:gsLst>
              <a:gs pos="0">
                <a:schemeClr val="accent1"/>
              </a:gs>
              <a:gs pos="50000">
                <a:schemeClr val="accent1">
                  <a:gamma/>
                  <a:tint val="21176"/>
                  <a:invGamma/>
                </a:schemeClr>
              </a:gs>
              <a:gs pos="100000">
                <a:schemeClr val="accent1"/>
              </a:gs>
            </a:gsLst>
            <a:lin ang="5400000" scaled="1"/>
          </a:gradFill>
          <a:ln w="12700" cmpd="sng">
            <a:solidFill>
              <a:schemeClr val="bg1"/>
            </a:solidFill>
            <a:round/>
            <a:headEnd/>
            <a:tailEnd/>
          </a:ln>
          <a:effectLst/>
        </p:spPr>
        <p:txBody>
          <a:bodyPr wrap="none" anchor="ctr"/>
          <a:lstStyle/>
          <a:p>
            <a:pPr>
              <a:defRPr/>
            </a:pPr>
            <a:endParaRPr lang="zh-CN" altLang="en-US"/>
          </a:p>
        </p:txBody>
      </p:sp>
      <p:sp>
        <p:nvSpPr>
          <p:cNvPr id="8" name="Text Box 7"/>
          <p:cNvSpPr txBox="1">
            <a:spLocks noChangeArrowheads="1"/>
          </p:cNvSpPr>
          <p:nvPr/>
        </p:nvSpPr>
        <p:spPr bwMode="auto">
          <a:xfrm>
            <a:off x="1981201" y="1903810"/>
            <a:ext cx="573563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z="2400" dirty="0">
                <a:solidFill>
                  <a:srgbClr val="000000"/>
                </a:solidFill>
                <a:latin typeface="+mn-ea"/>
                <a:ea typeface="+mn-ea"/>
              </a:rPr>
              <a:t>人才测评的历史背景与发展历程</a:t>
            </a:r>
            <a:endParaRPr lang="zh-CN" altLang="en-US" sz="2400" dirty="0">
              <a:latin typeface="+mn-ea"/>
              <a:ea typeface="+mn-ea"/>
            </a:endParaRPr>
          </a:p>
        </p:txBody>
      </p:sp>
      <p:sp>
        <p:nvSpPr>
          <p:cNvPr id="9" name="Text Box 8"/>
          <p:cNvSpPr txBox="1">
            <a:spLocks noChangeArrowheads="1"/>
          </p:cNvSpPr>
          <p:nvPr/>
        </p:nvSpPr>
        <p:spPr bwMode="auto">
          <a:xfrm>
            <a:off x="1447506" y="1853124"/>
            <a:ext cx="35618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zh-CN" sz="2400">
                <a:solidFill>
                  <a:schemeClr val="bg1"/>
                </a:solidFill>
              </a:rPr>
              <a:t>2</a:t>
            </a:r>
          </a:p>
        </p:txBody>
      </p:sp>
      <p:sp>
        <p:nvSpPr>
          <p:cNvPr id="10" name="AutoShape 9"/>
          <p:cNvSpPr>
            <a:spLocks noChangeArrowheads="1"/>
          </p:cNvSpPr>
          <p:nvPr/>
        </p:nvSpPr>
        <p:spPr bwMode="auto">
          <a:xfrm>
            <a:off x="1677988" y="2557464"/>
            <a:ext cx="6326187" cy="533400"/>
          </a:xfrm>
          <a:prstGeom prst="roundRect">
            <a:avLst>
              <a:gd name="adj" fmla="val 16667"/>
            </a:avLst>
          </a:prstGeom>
          <a:gradFill rotWithShape="1">
            <a:gsLst>
              <a:gs pos="0">
                <a:schemeClr val="tx2"/>
              </a:gs>
              <a:gs pos="50000">
                <a:schemeClr val="tx2">
                  <a:gamma/>
                  <a:tint val="21176"/>
                  <a:invGamma/>
                </a:schemeClr>
              </a:gs>
              <a:gs pos="100000">
                <a:schemeClr val="tx2"/>
              </a:gs>
            </a:gsLst>
            <a:lin ang="5400000" scaled="1"/>
          </a:gradFill>
          <a:ln w="12700" cmpd="sng">
            <a:solidFill>
              <a:schemeClr val="bg1"/>
            </a:solidFill>
            <a:round/>
            <a:headEnd/>
            <a:tailEnd/>
          </a:ln>
          <a:effectLst/>
        </p:spPr>
        <p:txBody>
          <a:bodyPr wrap="none" anchor="ctr"/>
          <a:lstStyle/>
          <a:p>
            <a:pPr algn="ctr">
              <a:defRPr/>
            </a:pPr>
            <a:endParaRPr lang="zh-CN" altLang="zh-CN"/>
          </a:p>
        </p:txBody>
      </p:sp>
      <p:sp>
        <p:nvSpPr>
          <p:cNvPr id="11" name="Text Box 10"/>
          <p:cNvSpPr txBox="1">
            <a:spLocks noChangeArrowheads="1"/>
          </p:cNvSpPr>
          <p:nvPr/>
        </p:nvSpPr>
        <p:spPr bwMode="auto">
          <a:xfrm>
            <a:off x="1981200" y="2601178"/>
            <a:ext cx="530701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z="2400" dirty="0">
                <a:latin typeface="+mn-lt"/>
                <a:ea typeface="+mn-ea"/>
              </a:rPr>
              <a:t>人才测评的基本操作流程</a:t>
            </a:r>
          </a:p>
        </p:txBody>
      </p:sp>
      <p:sp>
        <p:nvSpPr>
          <p:cNvPr id="12" name="AutoShape 11"/>
          <p:cNvSpPr>
            <a:spLocks noChangeArrowheads="1"/>
          </p:cNvSpPr>
          <p:nvPr/>
        </p:nvSpPr>
        <p:spPr bwMode="auto">
          <a:xfrm>
            <a:off x="1752600" y="3297695"/>
            <a:ext cx="6248400" cy="533400"/>
          </a:xfrm>
          <a:prstGeom prst="roundRect">
            <a:avLst>
              <a:gd name="adj" fmla="val 16667"/>
            </a:avLst>
          </a:prstGeom>
          <a:gradFill rotWithShape="1">
            <a:gsLst>
              <a:gs pos="0">
                <a:schemeClr val="folHlink"/>
              </a:gs>
              <a:gs pos="50000">
                <a:schemeClr val="folHlink">
                  <a:gamma/>
                  <a:tint val="21176"/>
                  <a:invGamma/>
                </a:schemeClr>
              </a:gs>
              <a:gs pos="100000">
                <a:schemeClr val="folHlink"/>
              </a:gs>
            </a:gsLst>
            <a:lin ang="5400000" scaled="1"/>
          </a:gradFill>
          <a:ln w="12700" cmpd="sng">
            <a:solidFill>
              <a:schemeClr val="bg1"/>
            </a:solidFill>
            <a:round/>
            <a:headEnd/>
            <a:tailEnd/>
          </a:ln>
          <a:effectLst/>
        </p:spPr>
        <p:txBody>
          <a:bodyPr wrap="none" anchor="ctr"/>
          <a:lstStyle/>
          <a:p>
            <a:pPr>
              <a:defRPr/>
            </a:pPr>
            <a:endParaRPr lang="zh-CN" altLang="en-US"/>
          </a:p>
        </p:txBody>
      </p:sp>
      <p:sp>
        <p:nvSpPr>
          <p:cNvPr id="13" name="Text Box 12"/>
          <p:cNvSpPr txBox="1">
            <a:spLocks noChangeArrowheads="1"/>
          </p:cNvSpPr>
          <p:nvPr/>
        </p:nvSpPr>
        <p:spPr bwMode="auto">
          <a:xfrm>
            <a:off x="1981200" y="3352175"/>
            <a:ext cx="609600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z="2400" dirty="0">
                <a:latin typeface="+mn-lt"/>
                <a:ea typeface="+mn-ea"/>
              </a:rPr>
              <a:t>人才测评在现代人力资源管理中的应用</a:t>
            </a:r>
          </a:p>
        </p:txBody>
      </p:sp>
      <p:sp>
        <p:nvSpPr>
          <p:cNvPr id="14" name="AutoShape 14"/>
          <p:cNvSpPr>
            <a:spLocks noChangeArrowheads="1"/>
          </p:cNvSpPr>
          <p:nvPr/>
        </p:nvSpPr>
        <p:spPr bwMode="auto">
          <a:xfrm>
            <a:off x="1143000" y="1085850"/>
            <a:ext cx="914400" cy="628650"/>
          </a:xfrm>
          <a:prstGeom prst="diamond">
            <a:avLst/>
          </a:prstGeom>
          <a:solidFill>
            <a:schemeClr val="accent2"/>
          </a:solidFill>
          <a:ln w="25400">
            <a:solidFill>
              <a:schemeClr val="bg1"/>
            </a:solidFill>
            <a:miter lim="800000"/>
            <a:headEnd/>
            <a:tailEnd/>
          </a:ln>
        </p:spPr>
        <p:txBody>
          <a:bodyPr wrap="none" anchor="ctr"/>
          <a:lstStyle/>
          <a:p>
            <a:endParaRPr lang="zh-CN" altLang="en-US"/>
          </a:p>
        </p:txBody>
      </p:sp>
      <p:sp>
        <p:nvSpPr>
          <p:cNvPr id="15" name="AutoShape 15"/>
          <p:cNvSpPr>
            <a:spLocks noChangeArrowheads="1"/>
          </p:cNvSpPr>
          <p:nvPr/>
        </p:nvSpPr>
        <p:spPr bwMode="auto">
          <a:xfrm>
            <a:off x="1171575" y="1747158"/>
            <a:ext cx="914400" cy="628650"/>
          </a:xfrm>
          <a:prstGeom prst="diamond">
            <a:avLst/>
          </a:prstGeom>
          <a:solidFill>
            <a:schemeClr val="accent1"/>
          </a:solidFill>
          <a:ln w="25400">
            <a:solidFill>
              <a:schemeClr val="bg1"/>
            </a:solidFill>
            <a:miter lim="800000"/>
            <a:headEnd/>
            <a:tailEnd/>
          </a:ln>
        </p:spPr>
        <p:txBody>
          <a:bodyPr wrap="none" anchor="ctr"/>
          <a:lstStyle/>
          <a:p>
            <a:endParaRPr lang="zh-CN" altLang="en-US"/>
          </a:p>
        </p:txBody>
      </p:sp>
      <p:sp>
        <p:nvSpPr>
          <p:cNvPr id="16" name="AutoShape 16"/>
          <p:cNvSpPr>
            <a:spLocks noChangeArrowheads="1"/>
          </p:cNvSpPr>
          <p:nvPr/>
        </p:nvSpPr>
        <p:spPr bwMode="auto">
          <a:xfrm>
            <a:off x="1143000" y="2476502"/>
            <a:ext cx="914400" cy="685800"/>
          </a:xfrm>
          <a:prstGeom prst="diamond">
            <a:avLst/>
          </a:prstGeom>
          <a:solidFill>
            <a:schemeClr val="tx2"/>
          </a:solidFill>
          <a:ln w="25400">
            <a:solidFill>
              <a:schemeClr val="bg1"/>
            </a:solidFill>
            <a:miter lim="800000"/>
            <a:headEnd/>
            <a:tailEnd/>
          </a:ln>
        </p:spPr>
        <p:txBody>
          <a:bodyPr wrap="none" anchor="ctr"/>
          <a:lstStyle/>
          <a:p>
            <a:endParaRPr lang="zh-CN" altLang="en-US"/>
          </a:p>
        </p:txBody>
      </p:sp>
      <p:sp>
        <p:nvSpPr>
          <p:cNvPr id="17" name="AutoShape 17"/>
          <p:cNvSpPr>
            <a:spLocks noChangeArrowheads="1"/>
          </p:cNvSpPr>
          <p:nvPr/>
        </p:nvSpPr>
        <p:spPr bwMode="auto">
          <a:xfrm>
            <a:off x="1143000" y="3216732"/>
            <a:ext cx="914400" cy="628650"/>
          </a:xfrm>
          <a:prstGeom prst="diamond">
            <a:avLst/>
          </a:prstGeom>
          <a:solidFill>
            <a:schemeClr val="folHlink"/>
          </a:solidFill>
          <a:ln w="25400">
            <a:solidFill>
              <a:schemeClr val="bg1"/>
            </a:solidFill>
            <a:miter lim="800000"/>
            <a:headEnd/>
            <a:tailEnd/>
          </a:ln>
        </p:spPr>
        <p:txBody>
          <a:bodyPr wrap="none" anchor="ctr"/>
          <a:lstStyle/>
          <a:p>
            <a:endParaRPr lang="zh-CN" altLang="en-US"/>
          </a:p>
        </p:txBody>
      </p:sp>
      <p:sp>
        <p:nvSpPr>
          <p:cNvPr id="18" name="Text Box 18"/>
          <p:cNvSpPr txBox="1">
            <a:spLocks noChangeArrowheads="1"/>
          </p:cNvSpPr>
          <p:nvPr/>
        </p:nvSpPr>
        <p:spPr bwMode="auto">
          <a:xfrm>
            <a:off x="1415145" y="1164773"/>
            <a:ext cx="40957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2400" dirty="0">
                <a:solidFill>
                  <a:schemeClr val="bg1"/>
                </a:solidFill>
                <a:latin typeface="+mn-ea"/>
                <a:ea typeface="+mn-ea"/>
              </a:rPr>
              <a:t>1</a:t>
            </a:r>
          </a:p>
        </p:txBody>
      </p:sp>
      <p:sp>
        <p:nvSpPr>
          <p:cNvPr id="19" name="Text Box 19"/>
          <p:cNvSpPr txBox="1">
            <a:spLocks noChangeArrowheads="1"/>
          </p:cNvSpPr>
          <p:nvPr/>
        </p:nvSpPr>
        <p:spPr bwMode="auto">
          <a:xfrm>
            <a:off x="1421948" y="1826081"/>
            <a:ext cx="42386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2400" dirty="0">
                <a:solidFill>
                  <a:schemeClr val="bg1"/>
                </a:solidFill>
                <a:latin typeface="+mn-ea"/>
                <a:ea typeface="+mn-ea"/>
              </a:rPr>
              <a:t>2</a:t>
            </a:r>
          </a:p>
        </p:txBody>
      </p:sp>
      <p:sp>
        <p:nvSpPr>
          <p:cNvPr id="20" name="Text Box 20"/>
          <p:cNvSpPr txBox="1">
            <a:spLocks noChangeArrowheads="1"/>
          </p:cNvSpPr>
          <p:nvPr/>
        </p:nvSpPr>
        <p:spPr bwMode="auto">
          <a:xfrm>
            <a:off x="1382489" y="2590803"/>
            <a:ext cx="42227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2400" dirty="0">
                <a:solidFill>
                  <a:schemeClr val="bg1"/>
                </a:solidFill>
                <a:latin typeface="+mn-ea"/>
                <a:ea typeface="+mn-ea"/>
              </a:rPr>
              <a:t>3</a:t>
            </a:r>
          </a:p>
        </p:txBody>
      </p:sp>
      <p:sp>
        <p:nvSpPr>
          <p:cNvPr id="21" name="Text Box 21"/>
          <p:cNvSpPr txBox="1">
            <a:spLocks noChangeArrowheads="1"/>
          </p:cNvSpPr>
          <p:nvPr/>
        </p:nvSpPr>
        <p:spPr bwMode="auto">
          <a:xfrm>
            <a:off x="1393373" y="3295655"/>
            <a:ext cx="42386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2400" dirty="0">
                <a:solidFill>
                  <a:schemeClr val="bg1"/>
                </a:solidFill>
                <a:latin typeface="+mn-ea"/>
                <a:ea typeface="+mn-ea"/>
              </a:rPr>
              <a:t>4</a:t>
            </a:r>
          </a:p>
        </p:txBody>
      </p:sp>
    </p:spTree>
    <p:extLst>
      <p:ext uri="{BB962C8B-B14F-4D97-AF65-F5344CB8AC3E}">
        <p14:creationId xmlns:p14="http://schemas.microsoft.com/office/powerpoint/2010/main" val="4050063729"/>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xmlns:p14="http://schemas.microsoft.com/office/powerpoint/2010/mai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58660" y="167986"/>
            <a:ext cx="8822053" cy="523220"/>
          </a:xfrm>
          <a:prstGeom prst="rect">
            <a:avLst/>
          </a:prstGeom>
          <a:noFill/>
        </p:spPr>
        <p:txBody>
          <a:bodyPr wrap="square" rtlCol="0">
            <a:spAutoFit/>
          </a:bodyPr>
          <a:lstStyle/>
          <a:p>
            <a:r>
              <a:rPr kumimoji="1" lang="en-US" altLang="zh-CN" sz="2800" b="1" dirty="0">
                <a:solidFill>
                  <a:schemeClr val="bg1"/>
                </a:solidFill>
                <a:latin typeface="+mn-ea"/>
              </a:rPr>
              <a:t>4.1</a:t>
            </a:r>
            <a:r>
              <a:rPr kumimoji="1" lang="zh-CN" altLang="en-US" sz="2800" b="1" dirty="0">
                <a:solidFill>
                  <a:schemeClr val="bg1"/>
                </a:solidFill>
                <a:latin typeface="+mn-ea"/>
              </a:rPr>
              <a:t>  人才测评的概念</a:t>
            </a:r>
            <a:endParaRPr kumimoji="1" lang="en-US" altLang="zh-CN" sz="3600" b="1" dirty="0">
              <a:solidFill>
                <a:schemeClr val="bg1"/>
              </a:solidFill>
              <a:latin typeface="+mn-ea"/>
            </a:endParaRPr>
          </a:p>
        </p:txBody>
      </p:sp>
      <p:sp>
        <p:nvSpPr>
          <p:cNvPr id="22" name="文本占位符 2"/>
          <p:cNvSpPr txBox="1">
            <a:spLocks/>
          </p:cNvSpPr>
          <p:nvPr/>
        </p:nvSpPr>
        <p:spPr>
          <a:xfrm>
            <a:off x="323386" y="914400"/>
            <a:ext cx="8329960" cy="3702206"/>
          </a:xfrm>
          <a:prstGeom prst="rect">
            <a:avLst/>
          </a:prstGeom>
        </p:spPr>
        <p:txBody>
          <a:bodyPr vert="horz" lIns="91440" tIns="45720" rIns="91440" bIns="45720" rtlCol="0">
            <a:normAutofit/>
          </a:bodyPr>
          <a:lstStyle>
            <a:lvl1pPr marL="228589" indent="-228589" algn="l" defTabSz="914354"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76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2942"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589" lvl="2">
              <a:lnSpc>
                <a:spcPct val="160000"/>
              </a:lnSpc>
              <a:spcBef>
                <a:spcPts val="1000"/>
              </a:spcBef>
            </a:pPr>
            <a:r>
              <a:rPr lang="en-US" altLang="zh-CN" sz="2400" b="1" dirty="0">
                <a:solidFill>
                  <a:schemeClr val="bg1"/>
                </a:solidFill>
                <a:latin typeface="微软雅黑 Light" panose="020B0502040204020203" pitchFamily="34" charset="-122"/>
                <a:ea typeface="微软雅黑 Light" panose="020B0502040204020203" pitchFamily="34" charset="-122"/>
              </a:rPr>
              <a:t>4.1.1</a:t>
            </a:r>
            <a:r>
              <a:rPr lang="zh-CN" altLang="en-US" sz="2400" b="1" dirty="0">
                <a:solidFill>
                  <a:schemeClr val="bg1"/>
                </a:solidFill>
                <a:latin typeface="微软雅黑 Light" panose="020B0502040204020203" pitchFamily="34" charset="-122"/>
                <a:ea typeface="微软雅黑 Light" panose="020B0502040204020203" pitchFamily="34" charset="-122"/>
              </a:rPr>
              <a:t>　人才测评对人的假定</a:t>
            </a:r>
          </a:p>
          <a:p>
            <a:pPr lvl="1">
              <a:lnSpc>
                <a:spcPct val="150000"/>
              </a:lnSpc>
            </a:pPr>
            <a:r>
              <a:rPr lang="en-US" altLang="zh-CN" sz="2000" b="1" dirty="0">
                <a:solidFill>
                  <a:schemeClr val="bg1"/>
                </a:solidFill>
                <a:latin typeface="微软雅黑 Light" panose="020B0502040204020203" pitchFamily="34" charset="-122"/>
                <a:ea typeface="微软雅黑 Light" panose="020B0502040204020203" pitchFamily="34" charset="-122"/>
              </a:rPr>
              <a:t>1.</a:t>
            </a:r>
            <a:r>
              <a:rPr lang="zh-CN" altLang="en-US" sz="2000" b="1" dirty="0">
                <a:solidFill>
                  <a:schemeClr val="bg1"/>
                </a:solidFill>
                <a:latin typeface="微软雅黑 Light" panose="020B0502040204020203" pitchFamily="34" charset="-122"/>
                <a:ea typeface="微软雅黑 Light" panose="020B0502040204020203" pitchFamily="34" charset="-122"/>
              </a:rPr>
              <a:t>个体差异</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心理学和其他一些行为科学的研究表明，我们所观察到的这些人与人之间在行为方面的差异就是由人的内在素质决定的。</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如果人与人之间没有差异，根本就不需要测评。</a:t>
            </a:r>
          </a:p>
        </p:txBody>
      </p:sp>
    </p:spTree>
    <p:extLst>
      <p:ext uri="{BB962C8B-B14F-4D97-AF65-F5344CB8AC3E}">
        <p14:creationId xmlns:p14="http://schemas.microsoft.com/office/powerpoint/2010/main" val="23172449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58660" y="167986"/>
            <a:ext cx="8822053" cy="523220"/>
          </a:xfrm>
          <a:prstGeom prst="rect">
            <a:avLst/>
          </a:prstGeom>
          <a:noFill/>
        </p:spPr>
        <p:txBody>
          <a:bodyPr wrap="square" rtlCol="0">
            <a:spAutoFit/>
          </a:bodyPr>
          <a:lstStyle/>
          <a:p>
            <a:r>
              <a:rPr kumimoji="1" lang="en-US" altLang="zh-CN" sz="2800" b="1" dirty="0">
                <a:solidFill>
                  <a:schemeClr val="bg1"/>
                </a:solidFill>
                <a:latin typeface="+mn-ea"/>
              </a:rPr>
              <a:t>4.1</a:t>
            </a:r>
            <a:r>
              <a:rPr kumimoji="1" lang="zh-CN" altLang="en-US" sz="2800" b="1" dirty="0">
                <a:solidFill>
                  <a:schemeClr val="bg1"/>
                </a:solidFill>
                <a:latin typeface="+mn-ea"/>
              </a:rPr>
              <a:t>  人才测评的概念</a:t>
            </a:r>
            <a:endParaRPr kumimoji="1" lang="en-US" altLang="zh-CN" sz="3600" b="1" dirty="0">
              <a:solidFill>
                <a:schemeClr val="bg1"/>
              </a:solidFill>
              <a:latin typeface="+mn-ea"/>
            </a:endParaRPr>
          </a:p>
        </p:txBody>
      </p:sp>
      <p:sp>
        <p:nvSpPr>
          <p:cNvPr id="22" name="文本占位符 2"/>
          <p:cNvSpPr txBox="1">
            <a:spLocks/>
          </p:cNvSpPr>
          <p:nvPr/>
        </p:nvSpPr>
        <p:spPr>
          <a:xfrm>
            <a:off x="323386" y="914399"/>
            <a:ext cx="8329960" cy="3842657"/>
          </a:xfrm>
          <a:prstGeom prst="rect">
            <a:avLst/>
          </a:prstGeom>
        </p:spPr>
        <p:txBody>
          <a:bodyPr vert="horz" lIns="91440" tIns="45720" rIns="91440" bIns="45720" rtlCol="0">
            <a:normAutofit/>
          </a:bodyPr>
          <a:lstStyle>
            <a:lvl1pPr marL="228589" indent="-228589" algn="l" defTabSz="914354"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76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2942"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589" lvl="2">
              <a:lnSpc>
                <a:spcPct val="160000"/>
              </a:lnSpc>
              <a:spcBef>
                <a:spcPts val="1000"/>
              </a:spcBef>
            </a:pPr>
            <a:r>
              <a:rPr lang="en-US" altLang="zh-CN" sz="2400" b="1" dirty="0">
                <a:solidFill>
                  <a:schemeClr val="bg1"/>
                </a:solidFill>
                <a:latin typeface="微软雅黑 Light" panose="020B0502040204020203" pitchFamily="34" charset="-122"/>
                <a:ea typeface="微软雅黑 Light" panose="020B0502040204020203" pitchFamily="34" charset="-122"/>
              </a:rPr>
              <a:t>4.1.1</a:t>
            </a:r>
            <a:r>
              <a:rPr lang="zh-CN" altLang="en-US" sz="2400" b="1" dirty="0">
                <a:solidFill>
                  <a:schemeClr val="bg1"/>
                </a:solidFill>
                <a:latin typeface="微软雅黑 Light" panose="020B0502040204020203" pitchFamily="34" charset="-122"/>
                <a:ea typeface="微软雅黑 Light" panose="020B0502040204020203" pitchFamily="34" charset="-122"/>
              </a:rPr>
              <a:t>　人才测评对人的假定</a:t>
            </a:r>
          </a:p>
          <a:p>
            <a:pPr lvl="1">
              <a:lnSpc>
                <a:spcPct val="150000"/>
              </a:lnSpc>
            </a:pPr>
            <a:r>
              <a:rPr lang="en-US" altLang="zh-CN" sz="2000" b="1" dirty="0">
                <a:solidFill>
                  <a:schemeClr val="bg1"/>
                </a:solidFill>
                <a:latin typeface="微软雅黑 Light" panose="020B0502040204020203" pitchFamily="34" charset="-122"/>
                <a:ea typeface="微软雅黑 Light" panose="020B0502040204020203" pitchFamily="34" charset="-122"/>
              </a:rPr>
              <a:t>2.</a:t>
            </a:r>
            <a:r>
              <a:rPr lang="zh-CN" altLang="en-US" sz="2000" b="1" dirty="0">
                <a:solidFill>
                  <a:schemeClr val="bg1"/>
                </a:solidFill>
                <a:latin typeface="微软雅黑 Light" panose="020B0502040204020203" pitchFamily="34" charset="-122"/>
                <a:ea typeface="微软雅黑 Light" panose="020B0502040204020203" pitchFamily="34" charset="-122"/>
              </a:rPr>
              <a:t>差异有因</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差异有因是指人与人之间的差异是有规律，而不是随机变化的。</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个体素质的形成与大脑的生成过程有关，大脑内在结构经历了先天的遗传和后天的培养，到了一定年龄会稳定成形，之后就不太容易改变了。</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个体内在的素质结构是稳定的，而外在的行为表现反映了内在的素质结构。</a:t>
            </a:r>
          </a:p>
        </p:txBody>
      </p:sp>
    </p:spTree>
    <p:extLst>
      <p:ext uri="{BB962C8B-B14F-4D97-AF65-F5344CB8AC3E}">
        <p14:creationId xmlns:p14="http://schemas.microsoft.com/office/powerpoint/2010/main" val="15831543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58660" y="167986"/>
            <a:ext cx="8822053" cy="523220"/>
          </a:xfrm>
          <a:prstGeom prst="rect">
            <a:avLst/>
          </a:prstGeom>
          <a:noFill/>
        </p:spPr>
        <p:txBody>
          <a:bodyPr wrap="square" rtlCol="0">
            <a:spAutoFit/>
          </a:bodyPr>
          <a:lstStyle/>
          <a:p>
            <a:r>
              <a:rPr kumimoji="1" lang="en-US" altLang="zh-CN" sz="2800" b="1" dirty="0">
                <a:solidFill>
                  <a:schemeClr val="bg1"/>
                </a:solidFill>
                <a:latin typeface="+mn-ea"/>
              </a:rPr>
              <a:t>4.1</a:t>
            </a:r>
            <a:r>
              <a:rPr kumimoji="1" lang="zh-CN" altLang="en-US" sz="2800" b="1" dirty="0">
                <a:solidFill>
                  <a:schemeClr val="bg1"/>
                </a:solidFill>
                <a:latin typeface="+mn-ea"/>
              </a:rPr>
              <a:t>  人才测评的概念</a:t>
            </a:r>
            <a:endParaRPr kumimoji="1" lang="en-US" altLang="zh-CN" sz="3600" b="1" dirty="0">
              <a:solidFill>
                <a:schemeClr val="bg1"/>
              </a:solidFill>
              <a:latin typeface="+mn-ea"/>
            </a:endParaRPr>
          </a:p>
        </p:txBody>
      </p:sp>
      <p:sp>
        <p:nvSpPr>
          <p:cNvPr id="22" name="文本占位符 2"/>
          <p:cNvSpPr txBox="1">
            <a:spLocks/>
          </p:cNvSpPr>
          <p:nvPr/>
        </p:nvSpPr>
        <p:spPr>
          <a:xfrm>
            <a:off x="323386" y="914399"/>
            <a:ext cx="8329960" cy="3842657"/>
          </a:xfrm>
          <a:prstGeom prst="rect">
            <a:avLst/>
          </a:prstGeom>
        </p:spPr>
        <p:txBody>
          <a:bodyPr vert="horz" lIns="91440" tIns="45720" rIns="91440" bIns="45720" rtlCol="0">
            <a:normAutofit/>
          </a:bodyPr>
          <a:lstStyle>
            <a:lvl1pPr marL="228589" indent="-228589" algn="l" defTabSz="914354"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76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2942"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589" lvl="2">
              <a:lnSpc>
                <a:spcPct val="160000"/>
              </a:lnSpc>
              <a:spcBef>
                <a:spcPts val="1000"/>
              </a:spcBef>
            </a:pPr>
            <a:r>
              <a:rPr lang="en-US" altLang="zh-CN" sz="2400" b="1" dirty="0">
                <a:solidFill>
                  <a:schemeClr val="bg1"/>
                </a:solidFill>
                <a:latin typeface="微软雅黑 Light" panose="020B0502040204020203" pitchFamily="34" charset="-122"/>
                <a:ea typeface="微软雅黑 Light" panose="020B0502040204020203" pitchFamily="34" charset="-122"/>
              </a:rPr>
              <a:t>4.1.1</a:t>
            </a:r>
            <a:r>
              <a:rPr lang="zh-CN" altLang="en-US" sz="2400" b="1" dirty="0">
                <a:solidFill>
                  <a:schemeClr val="bg1"/>
                </a:solidFill>
                <a:latin typeface="微软雅黑 Light" panose="020B0502040204020203" pitchFamily="34" charset="-122"/>
                <a:ea typeface="微软雅黑 Light" panose="020B0502040204020203" pitchFamily="34" charset="-122"/>
              </a:rPr>
              <a:t>　人才测评对人的假定</a:t>
            </a:r>
          </a:p>
          <a:p>
            <a:pPr lvl="1">
              <a:lnSpc>
                <a:spcPct val="150000"/>
              </a:lnSpc>
            </a:pPr>
            <a:r>
              <a:rPr lang="en-US" altLang="zh-CN" sz="2000" b="1" dirty="0">
                <a:solidFill>
                  <a:schemeClr val="bg1"/>
                </a:solidFill>
                <a:latin typeface="微软雅黑 Light" panose="020B0502040204020203" pitchFamily="34" charset="-122"/>
                <a:ea typeface="微软雅黑 Light" panose="020B0502040204020203" pitchFamily="34" charset="-122"/>
              </a:rPr>
              <a:t>3.</a:t>
            </a:r>
            <a:r>
              <a:rPr lang="zh-CN" altLang="en-US" sz="2000" b="1" dirty="0">
                <a:solidFill>
                  <a:schemeClr val="bg1"/>
                </a:solidFill>
                <a:latin typeface="微软雅黑 Light" panose="020B0502040204020203" pitchFamily="34" charset="-122"/>
                <a:ea typeface="微软雅黑 Light" panose="020B0502040204020203" pitchFamily="34" charset="-122"/>
              </a:rPr>
              <a:t>人心可知</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所谓人心可知，就是指我们可以通过某种方式将人的特征用某种量化的方式描述出来。</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如果掌握了人与人在先天生理结构和后天经历两个方面的差异，我们就会对他们的素质有更深的理解，进而可以更加准确地预测他们的行为。</a:t>
            </a:r>
          </a:p>
        </p:txBody>
      </p:sp>
    </p:spTree>
    <p:extLst>
      <p:ext uri="{BB962C8B-B14F-4D97-AF65-F5344CB8AC3E}">
        <p14:creationId xmlns:p14="http://schemas.microsoft.com/office/powerpoint/2010/main" val="32866556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58660" y="167986"/>
            <a:ext cx="8822053" cy="523220"/>
          </a:xfrm>
          <a:prstGeom prst="rect">
            <a:avLst/>
          </a:prstGeom>
          <a:noFill/>
        </p:spPr>
        <p:txBody>
          <a:bodyPr wrap="square" rtlCol="0">
            <a:spAutoFit/>
          </a:bodyPr>
          <a:lstStyle/>
          <a:p>
            <a:r>
              <a:rPr kumimoji="1" lang="en-US" altLang="zh-CN" sz="2800" b="1" dirty="0">
                <a:solidFill>
                  <a:schemeClr val="bg1"/>
                </a:solidFill>
                <a:latin typeface="+mn-ea"/>
              </a:rPr>
              <a:t>4.1</a:t>
            </a:r>
            <a:r>
              <a:rPr kumimoji="1" lang="zh-CN" altLang="en-US" sz="2800" b="1" dirty="0">
                <a:solidFill>
                  <a:schemeClr val="bg1"/>
                </a:solidFill>
                <a:latin typeface="+mn-ea"/>
              </a:rPr>
              <a:t>  人才测评的概念</a:t>
            </a:r>
            <a:endParaRPr kumimoji="1" lang="en-US" altLang="zh-CN" sz="3600" b="1" dirty="0">
              <a:solidFill>
                <a:schemeClr val="bg1"/>
              </a:solidFill>
              <a:latin typeface="+mn-ea"/>
            </a:endParaRPr>
          </a:p>
        </p:txBody>
      </p:sp>
      <p:sp>
        <p:nvSpPr>
          <p:cNvPr id="22" name="文本占位符 2"/>
          <p:cNvSpPr txBox="1">
            <a:spLocks/>
          </p:cNvSpPr>
          <p:nvPr/>
        </p:nvSpPr>
        <p:spPr>
          <a:xfrm>
            <a:off x="323386" y="914399"/>
            <a:ext cx="8329960" cy="3842657"/>
          </a:xfrm>
          <a:prstGeom prst="rect">
            <a:avLst/>
          </a:prstGeom>
        </p:spPr>
        <p:txBody>
          <a:bodyPr vert="horz" lIns="91440" tIns="45720" rIns="91440" bIns="45720" rtlCol="0">
            <a:normAutofit/>
          </a:bodyPr>
          <a:lstStyle>
            <a:lvl1pPr marL="228589" indent="-228589" algn="l" defTabSz="914354"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76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2942"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589" lvl="2">
              <a:lnSpc>
                <a:spcPct val="160000"/>
              </a:lnSpc>
              <a:spcBef>
                <a:spcPts val="1000"/>
              </a:spcBef>
            </a:pPr>
            <a:r>
              <a:rPr lang="en-US" altLang="zh-CN" sz="2400" b="1" dirty="0">
                <a:solidFill>
                  <a:schemeClr val="bg1"/>
                </a:solidFill>
                <a:latin typeface="微软雅黑 Light" panose="020B0502040204020203" pitchFamily="34" charset="-122"/>
                <a:ea typeface="微软雅黑 Light" panose="020B0502040204020203" pitchFamily="34" charset="-122"/>
              </a:rPr>
              <a:t>4.1.1</a:t>
            </a:r>
            <a:r>
              <a:rPr lang="zh-CN" altLang="en-US" sz="2400" b="1" dirty="0">
                <a:solidFill>
                  <a:schemeClr val="bg1"/>
                </a:solidFill>
                <a:latin typeface="微软雅黑 Light" panose="020B0502040204020203" pitchFamily="34" charset="-122"/>
                <a:ea typeface="微软雅黑 Light" panose="020B0502040204020203" pitchFamily="34" charset="-122"/>
              </a:rPr>
              <a:t>　人才测评对人的假定</a:t>
            </a:r>
          </a:p>
          <a:p>
            <a:pPr lvl="1">
              <a:lnSpc>
                <a:spcPct val="150000"/>
              </a:lnSpc>
            </a:pPr>
            <a:r>
              <a:rPr lang="en-US" altLang="zh-CN" sz="2000" b="1" dirty="0">
                <a:solidFill>
                  <a:schemeClr val="bg1"/>
                </a:solidFill>
                <a:latin typeface="微软雅黑 Light" panose="020B0502040204020203" pitchFamily="34" charset="-122"/>
                <a:ea typeface="微软雅黑 Light" panose="020B0502040204020203" pitchFamily="34" charset="-122"/>
              </a:rPr>
              <a:t>4.</a:t>
            </a:r>
            <a:r>
              <a:rPr lang="zh-CN" altLang="en-US" sz="2000" b="1" dirty="0">
                <a:solidFill>
                  <a:schemeClr val="bg1"/>
                </a:solidFill>
                <a:latin typeface="微软雅黑 Light" panose="020B0502040204020203" pitchFamily="34" charset="-122"/>
                <a:ea typeface="微软雅黑 Light" panose="020B0502040204020203" pitchFamily="34" charset="-122"/>
              </a:rPr>
              <a:t>素质可用</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所谓素质可用，是指个体素质会影响工作表现。</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个体的内在素质主要包括人格、智力、自我形象和价值观、社会角色、知识、态度、技能和能力等，一个人的工作行为和工作结果是这些素质要素的综合外在表现。</a:t>
            </a:r>
          </a:p>
        </p:txBody>
      </p:sp>
    </p:spTree>
    <p:extLst>
      <p:ext uri="{BB962C8B-B14F-4D97-AF65-F5344CB8AC3E}">
        <p14:creationId xmlns:p14="http://schemas.microsoft.com/office/powerpoint/2010/main" val="1934464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theme/theme1.xml><?xml version="1.0" encoding="utf-8"?>
<a:theme xmlns:a="http://schemas.openxmlformats.org/drawingml/2006/main" name="Office Theme">
  <a:themeElements>
    <a:clrScheme name="像素">
      <a:dk1>
        <a:srgbClr val="103154"/>
      </a:dk1>
      <a:lt1>
        <a:srgbClr val="FFFFFF"/>
      </a:lt1>
      <a:dk2>
        <a:srgbClr val="00BFC3"/>
      </a:dk2>
      <a:lt2>
        <a:srgbClr val="0096FF"/>
      </a:lt2>
      <a:accent1>
        <a:srgbClr val="FF7F01"/>
      </a:accent1>
      <a:accent2>
        <a:srgbClr val="F1B015"/>
      </a:accent2>
      <a:accent3>
        <a:srgbClr val="FBEC85"/>
      </a:accent3>
      <a:accent4>
        <a:srgbClr val="D2C2F1"/>
      </a:accent4>
      <a:accent5>
        <a:srgbClr val="DA5AF4"/>
      </a:accent5>
      <a:accent6>
        <a:srgbClr val="9D09D1"/>
      </a:accent6>
      <a:hlink>
        <a:srgbClr val="1286C9"/>
      </a:hlink>
      <a:folHlink>
        <a:srgbClr val="A8C2E7"/>
      </a:folHlink>
    </a:clrScheme>
    <a:fontScheme name="奥斯汀">
      <a:majorFont>
        <a:latin typeface="Century Gothic"/>
        <a:ea typeface=""/>
        <a:cs typeface=""/>
        <a:font script="Jpan" typeface="ＭＳ ゴシック"/>
        <a:font script="Hang" typeface="HY중고딕"/>
        <a:font script="Hans" typeface="微软雅黑"/>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a:ea typeface=""/>
        <a:cs typeface=""/>
        <a:font script="Jpan" typeface="ＭＳ ゴシック"/>
        <a:font script="Hang" typeface="HY중고딕"/>
        <a:font script="Hans" typeface="微软雅黑"/>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_Version xmlns="http://schemas.microsoft.com/sharepoint/v3/fields" xsi:nil="true"/>
    <_Status xmlns="http://schemas.microsoft.com/sharepoint/v3/fields">Not Started</_Statu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0DE64AEEDD9B7A4D93545ACBE97D4615" ma:contentTypeVersion="2" ma:contentTypeDescription="Create a new document." ma:contentTypeScope="" ma:versionID="f49002b78e3a4a71b814eef46a983816">
  <xsd:schema xmlns:xsd="http://www.w3.org/2001/XMLSchema" xmlns:xs="http://www.w3.org/2001/XMLSchema" xmlns:p="http://schemas.microsoft.com/office/2006/metadata/properties" xmlns:ns2="http://schemas.microsoft.com/sharepoint/v3/fields" targetNamespace="http://schemas.microsoft.com/office/2006/metadata/properties" ma:root="true" ma:fieldsID="38f6db2dd0d9a0cf6a8dc37be32b365b" ns2:_="">
    <xsd:import namespace="http://schemas.microsoft.com/sharepoint/v3/fields"/>
    <xsd:element name="properties">
      <xsd:complexType>
        <xsd:sequence>
          <xsd:element name="documentManagement">
            <xsd:complexType>
              <xsd:all>
                <xsd:element ref="ns2:_Status" minOccurs="0"/>
                <xsd:element ref="ns2:_Vers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fields" elementFormDefault="qualified">
    <xsd:import namespace="http://schemas.microsoft.com/office/2006/documentManagement/types"/>
    <xsd:import namespace="http://schemas.microsoft.com/office/infopath/2007/PartnerControls"/>
    <xsd:element name="_Status" ma:index="8" nillable="true" ma:displayName="Status" ma:default="Not Started" ma:internalName="_Status">
      <xsd:simpleType>
        <xsd:union memberTypes="dms:Text">
          <xsd:simpleType>
            <xsd:restriction base="dms:Choice">
              <xsd:enumeration value="Not Started"/>
              <xsd:enumeration value="Draft"/>
              <xsd:enumeration value="Reviewed"/>
              <xsd:enumeration value="Scheduled"/>
              <xsd:enumeration value="Published"/>
              <xsd:enumeration value="Final"/>
              <xsd:enumeration value="Expired"/>
            </xsd:restriction>
          </xsd:simpleType>
        </xsd:union>
      </xsd:simpleType>
    </xsd:element>
    <xsd:element name="_Version" ma:index="9" nillable="true" ma:displayName="Version" ma:internalName="_Version">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ma:displayName="Status"/>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87D2A1B0-FF3E-4009-940D-AED0EB70AA20}">
  <ds:schemaRefs>
    <ds:schemaRef ds:uri="http://schemas.microsoft.com/sharepoint/v3/contenttype/forms"/>
  </ds:schemaRefs>
</ds:datastoreItem>
</file>

<file path=customXml/itemProps2.xml><?xml version="1.0" encoding="utf-8"?>
<ds:datastoreItem xmlns:ds="http://schemas.openxmlformats.org/officeDocument/2006/customXml" ds:itemID="{7B6F2769-7194-4217-93D3-3AF3A4742282}">
  <ds:schemaRefs>
    <ds:schemaRef ds:uri="http://schemas.microsoft.com/office/infopath/2007/PartnerControls"/>
    <ds:schemaRef ds:uri="http://purl.org/dc/elements/1.1/"/>
    <ds:schemaRef ds:uri="http://schemas.microsoft.com/office/2006/documentManagement/types"/>
    <ds:schemaRef ds:uri="http://purl.org/dc/terms/"/>
    <ds:schemaRef ds:uri="http://schemas.openxmlformats.org/package/2006/metadata/core-properties"/>
    <ds:schemaRef ds:uri="http://purl.org/dc/dcmitype/"/>
    <ds:schemaRef ds:uri="http://schemas.microsoft.com/sharepoint/v3/fields"/>
    <ds:schemaRef ds:uri="http://schemas.microsoft.com/office/2006/metadata/properties"/>
    <ds:schemaRef ds:uri="http://www.w3.org/XML/1998/namespace"/>
  </ds:schemaRefs>
</ds:datastoreItem>
</file>

<file path=customXml/itemProps3.xml><?xml version="1.0" encoding="utf-8"?>
<ds:datastoreItem xmlns:ds="http://schemas.openxmlformats.org/officeDocument/2006/customXml" ds:itemID="{E4214858-785C-42F7-BE66-6D0E79395FC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fields"/>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FNEMasterTemplateForThemePreview.pptx</Template>
  <TotalTime>361</TotalTime>
  <Words>2680</Words>
  <Application>Microsoft Office PowerPoint</Application>
  <PresentationFormat>全屏显示(16:9)</PresentationFormat>
  <Paragraphs>258</Paragraphs>
  <Slides>36</Slides>
  <Notes>0</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36</vt:i4>
      </vt:variant>
    </vt:vector>
  </HeadingPairs>
  <TitlesOfParts>
    <vt:vector size="45" baseType="lpstr">
      <vt:lpstr>NEU-BZ-S92</vt:lpstr>
      <vt:lpstr>黑体</vt:lpstr>
      <vt:lpstr>华文新魏</vt:lpstr>
      <vt:lpstr>微软雅黑</vt:lpstr>
      <vt:lpstr>微软雅黑 Light</vt:lpstr>
      <vt:lpstr>Arial</vt:lpstr>
      <vt:lpstr>Calibri</vt:lpstr>
      <vt:lpstr>Century Gothic</vt:lpstr>
      <vt:lpstr>Office Theme</vt:lpstr>
      <vt:lpstr>PowerPoint 演示文稿</vt:lpstr>
      <vt:lpstr>PowerPoint 演示文稿</vt:lpstr>
      <vt:lpstr>PowerPoint 演示文稿</vt:lpstr>
      <vt:lpstr>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Office PLUS</dc:creator>
  <cp:lastModifiedBy>传有 徐</cp:lastModifiedBy>
  <cp:revision>105</cp:revision>
  <dcterms:created xsi:type="dcterms:W3CDTF">2010-04-12T23:12:02Z</dcterms:created>
  <dcterms:modified xsi:type="dcterms:W3CDTF">2021-08-30T04:54:59Z</dcterms:modified>
  <cp:contentStatus>Draft</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0x0101000DE64AEEDD9B7A4D93545ACBE97D4615</vt:lpwstr>
  </property>
</Properties>
</file>