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9" r:id="rId3"/>
    <p:sldId id="257" r:id="rId4"/>
    <p:sldId id="301" r:id="rId5"/>
    <p:sldId id="302" r:id="rId6"/>
    <p:sldId id="25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303" r:id="rId21"/>
    <p:sldId id="273"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304" r:id="rId37"/>
    <p:sldId id="290" r:id="rId38"/>
    <p:sldId id="291" r:id="rId39"/>
    <p:sldId id="292" r:id="rId40"/>
    <p:sldId id="293" r:id="rId41"/>
    <p:sldId id="294" r:id="rId42"/>
    <p:sldId id="295" r:id="rId43"/>
    <p:sldId id="305" r:id="rId44"/>
    <p:sldId id="297" r:id="rId45"/>
    <p:sldId id="296" r:id="rId46"/>
    <p:sldId id="298" r:id="rId47"/>
    <p:sldId id="299" r:id="rId48"/>
    <p:sldId id="306" r:id="rId49"/>
    <p:sldId id="307" r:id="rId50"/>
    <p:sldId id="308" r:id="rId51"/>
    <p:sldId id="310"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984778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70480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413382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1579511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230307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4845820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43837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503958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3152524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342343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329824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205742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1413695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1720543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534673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D61F6FB-A010-4681-B945-98021789A39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1496413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D61F6FB-A010-4681-B945-98021789A398}"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C3219BF4-7050-4B2B-9855-14916C9BA996}" type="slidenum">
              <a:rPr lang="zh-CN" altLang="en-US" smtClean="0"/>
              <a:pPr/>
              <a:t>‹#›</a:t>
            </a:fld>
            <a:endParaRPr lang="zh-CN" altLang="en-US"/>
          </a:p>
        </p:txBody>
      </p:sp>
    </p:spTree>
    <p:extLst>
      <p:ext uri="{BB962C8B-B14F-4D97-AF65-F5344CB8AC3E}">
        <p14:creationId xmlns:p14="http://schemas.microsoft.com/office/powerpoint/2010/main" xmlns="" val="11007119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chor="ctr"/>
          <a:lstStyle/>
          <a:p>
            <a:pPr algn="ctr"/>
            <a:r>
              <a:rPr lang="zh-CN" altLang="zh-CN" dirty="0"/>
              <a:t>第</a:t>
            </a:r>
            <a:r>
              <a:rPr lang="en-US" altLang="zh-CN" dirty="0"/>
              <a:t>4</a:t>
            </a:r>
            <a:r>
              <a:rPr lang="zh-CN" altLang="zh-CN" dirty="0" smtClean="0"/>
              <a:t>章</a:t>
            </a:r>
            <a:r>
              <a:rPr lang="en-US" altLang="zh-CN" dirty="0" smtClean="0"/>
              <a:t>  </a:t>
            </a:r>
            <a:r>
              <a:rPr lang="zh-CN" altLang="zh-CN" dirty="0" smtClean="0"/>
              <a:t>人力</a:t>
            </a:r>
            <a:r>
              <a:rPr lang="zh-CN" altLang="zh-CN" dirty="0"/>
              <a:t>规划</a:t>
            </a:r>
            <a:endParaRPr lang="zh-CN" altLang="en-US" dirty="0"/>
          </a:p>
        </p:txBody>
      </p:sp>
    </p:spTree>
    <p:extLst>
      <p:ext uri="{BB962C8B-B14F-4D97-AF65-F5344CB8AC3E}">
        <p14:creationId xmlns:p14="http://schemas.microsoft.com/office/powerpoint/2010/main" xmlns="" val="4044845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3785652"/>
          </a:xfrm>
          <a:prstGeom prst="rect">
            <a:avLst/>
          </a:prstGeom>
          <a:noFill/>
        </p:spPr>
        <p:txBody>
          <a:bodyPr wrap="square" rtlCol="0">
            <a:spAutoFit/>
          </a:bodyPr>
          <a:lstStyle/>
          <a:p>
            <a:r>
              <a:rPr lang="zh-CN" altLang="zh-CN" sz="2400" dirty="0"/>
              <a:t>（一）人力规划的</a:t>
            </a:r>
            <a:r>
              <a:rPr lang="zh-CN" altLang="zh-CN" sz="2400" dirty="0" smtClean="0"/>
              <a:t>特点</a:t>
            </a:r>
            <a:endParaRPr lang="en-US" altLang="zh-CN" sz="2400" dirty="0" smtClean="0"/>
          </a:p>
          <a:p>
            <a:endParaRPr lang="zh-CN" altLang="zh-CN" sz="2400" dirty="0"/>
          </a:p>
          <a:p>
            <a:r>
              <a:rPr lang="zh-CN" altLang="zh-CN" sz="2400" dirty="0">
                <a:latin typeface="+mn-ea"/>
              </a:rPr>
              <a:t>人力规划是对人力资源工作的有计划安排，根据一定的管理程序制定，是开展各项人力资源具体工作的依据，具有前瞻性、系统性和权威性的特点。</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人力</a:t>
            </a:r>
            <a:r>
              <a:rPr lang="zh-CN" altLang="zh-CN" sz="2400" dirty="0"/>
              <a:t>规划的前瞻性</a:t>
            </a:r>
          </a:p>
          <a:p>
            <a:pPr marL="342900" indent="-342900">
              <a:buFont typeface="Wingdings" panose="05000000000000000000" pitchFamily="2" charset="2"/>
              <a:buChar char="ü"/>
            </a:pPr>
            <a:r>
              <a:rPr lang="zh-CN" altLang="zh-CN" sz="2400" dirty="0"/>
              <a:t>人力规划的系统性</a:t>
            </a:r>
          </a:p>
          <a:p>
            <a:pPr marL="342900" indent="-342900">
              <a:buFont typeface="Wingdings" panose="05000000000000000000" pitchFamily="2" charset="2"/>
              <a:buChar char="ü"/>
            </a:pPr>
            <a:r>
              <a:rPr lang="zh-CN" altLang="zh-CN" sz="2400" dirty="0"/>
              <a:t>人力规划的权威性</a:t>
            </a:r>
          </a:p>
          <a:p>
            <a:endParaRPr lang="zh-CN" altLang="en-US" sz="2400" dirty="0"/>
          </a:p>
        </p:txBody>
      </p:sp>
    </p:spTree>
    <p:extLst>
      <p:ext uri="{BB962C8B-B14F-4D97-AF65-F5344CB8AC3E}">
        <p14:creationId xmlns:p14="http://schemas.microsoft.com/office/powerpoint/2010/main" xmlns="" val="22844526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4893647"/>
          </a:xfrm>
          <a:prstGeom prst="rect">
            <a:avLst/>
          </a:prstGeom>
          <a:noFill/>
        </p:spPr>
        <p:txBody>
          <a:bodyPr wrap="square" rtlCol="0">
            <a:spAutoFit/>
          </a:bodyPr>
          <a:lstStyle/>
          <a:p>
            <a:r>
              <a:rPr lang="zh-CN" altLang="zh-CN" sz="2400" dirty="0" smtClean="0"/>
              <a:t>（二</a:t>
            </a:r>
            <a:r>
              <a:rPr lang="zh-CN" altLang="zh-CN" sz="2400" dirty="0"/>
              <a:t>）人力规划的</a:t>
            </a:r>
            <a:r>
              <a:rPr lang="zh-CN" altLang="zh-CN" sz="2400" dirty="0" smtClean="0"/>
              <a:t>主线</a:t>
            </a:r>
            <a:endParaRPr lang="en-US" altLang="zh-CN" sz="2400" dirty="0" smtClean="0"/>
          </a:p>
          <a:p>
            <a:endParaRPr lang="zh-CN" altLang="zh-CN" sz="2400" dirty="0"/>
          </a:p>
          <a:p>
            <a:r>
              <a:rPr lang="zh-CN" altLang="zh-CN" sz="2400" dirty="0">
                <a:latin typeface="+mn-ea"/>
              </a:rPr>
              <a:t>人力规划围绕企业人力资源供求关系平衡这一主线展开，需要解决两个基本问题：一是企业具有什么样的人力资源需求？二是如何满足这种人力资源需求？与此相应，人力规划包括人力资源需求预测、供给分析、工作部署三个环节。</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人力资源需求预测</a:t>
            </a:r>
          </a:p>
          <a:p>
            <a:pPr marL="342900" indent="-342900">
              <a:buFont typeface="Wingdings" panose="05000000000000000000" pitchFamily="2" charset="2"/>
              <a:buChar char="ü"/>
            </a:pPr>
            <a:r>
              <a:rPr lang="zh-CN" altLang="zh-CN" sz="2400" dirty="0"/>
              <a:t>人力资源供给分析</a:t>
            </a:r>
          </a:p>
          <a:p>
            <a:pPr marL="342900" indent="-342900">
              <a:buFont typeface="Wingdings" panose="05000000000000000000" pitchFamily="2" charset="2"/>
              <a:buChar char="ü"/>
            </a:pPr>
            <a:r>
              <a:rPr lang="zh-CN" altLang="zh-CN" sz="2400" dirty="0"/>
              <a:t>人力资源工作部署</a:t>
            </a:r>
          </a:p>
          <a:p>
            <a:endParaRPr lang="zh-CN" altLang="zh-CN" sz="2400" dirty="0"/>
          </a:p>
          <a:p>
            <a:endParaRPr lang="zh-CN" altLang="en-US" sz="2400" dirty="0"/>
          </a:p>
        </p:txBody>
      </p:sp>
    </p:spTree>
    <p:extLst>
      <p:ext uri="{BB962C8B-B14F-4D97-AF65-F5344CB8AC3E}">
        <p14:creationId xmlns:p14="http://schemas.microsoft.com/office/powerpoint/2010/main" xmlns="" val="1975533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5262979"/>
          </a:xfrm>
          <a:prstGeom prst="rect">
            <a:avLst/>
          </a:prstGeom>
          <a:noFill/>
        </p:spPr>
        <p:txBody>
          <a:bodyPr wrap="square" rtlCol="0">
            <a:spAutoFit/>
          </a:bodyPr>
          <a:lstStyle/>
          <a:p>
            <a:r>
              <a:rPr lang="zh-CN" altLang="zh-CN" sz="2400" dirty="0" smtClean="0"/>
              <a:t>（</a:t>
            </a:r>
            <a:r>
              <a:rPr lang="zh-CN" altLang="zh-CN" sz="2400" dirty="0"/>
              <a:t>三）人力规划的</a:t>
            </a:r>
            <a:r>
              <a:rPr lang="zh-CN" altLang="zh-CN" sz="2400" dirty="0" smtClean="0"/>
              <a:t>意义</a:t>
            </a:r>
            <a:endParaRPr lang="en-US" altLang="zh-CN" sz="2400" dirty="0" smtClean="0"/>
          </a:p>
          <a:p>
            <a:endParaRPr lang="zh-CN" altLang="zh-CN" sz="2400" dirty="0"/>
          </a:p>
          <a:p>
            <a:r>
              <a:rPr lang="zh-CN" altLang="zh-CN" sz="2400" dirty="0">
                <a:latin typeface="+mn-ea"/>
              </a:rPr>
              <a:t>在企业生产经营活动的资源配置过程中，人力资源作为唯一的</a:t>
            </a:r>
            <a:r>
              <a:rPr lang="en-US" altLang="zh-CN" sz="2400" dirty="0">
                <a:latin typeface="+mn-ea"/>
              </a:rPr>
              <a:t>“</a:t>
            </a:r>
            <a:r>
              <a:rPr lang="zh-CN" altLang="zh-CN" sz="2400" dirty="0">
                <a:latin typeface="+mn-ea"/>
              </a:rPr>
              <a:t>活资源</a:t>
            </a:r>
            <a:r>
              <a:rPr lang="en-US" altLang="zh-CN" sz="2400" dirty="0">
                <a:latin typeface="+mn-ea"/>
              </a:rPr>
              <a:t>”</a:t>
            </a:r>
            <a:r>
              <a:rPr lang="zh-CN" altLang="zh-CN" sz="2400" dirty="0">
                <a:latin typeface="+mn-ea"/>
              </a:rPr>
              <a:t>具有重要地位。进行人力规划的意义在于，能够从企业生产经营发展的需要出发，明确员工管理的工作目标与实现途径，为采取各项具体人力资源管理措施提供依据。</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支持企业生产经营</a:t>
            </a:r>
          </a:p>
          <a:p>
            <a:pPr marL="342900" indent="-342900">
              <a:buFont typeface="Wingdings" panose="05000000000000000000" pitchFamily="2" charset="2"/>
              <a:buChar char="ü"/>
            </a:pPr>
            <a:r>
              <a:rPr lang="zh-CN" altLang="zh-CN" sz="2400" dirty="0"/>
              <a:t>明确员工管理任务</a:t>
            </a:r>
          </a:p>
          <a:p>
            <a:pPr marL="342900" indent="-342900">
              <a:buFont typeface="Wingdings" panose="05000000000000000000" pitchFamily="2" charset="2"/>
              <a:buChar char="ü"/>
            </a:pPr>
            <a:r>
              <a:rPr lang="zh-CN" altLang="zh-CN" sz="2400" dirty="0"/>
              <a:t>协调人事工作秩序</a:t>
            </a:r>
          </a:p>
          <a:p>
            <a:endParaRPr lang="zh-CN" altLang="zh-CN" sz="2400" dirty="0"/>
          </a:p>
          <a:p>
            <a:endParaRPr lang="zh-CN" altLang="zh-CN" sz="2400" dirty="0"/>
          </a:p>
          <a:p>
            <a:endParaRPr lang="zh-CN" altLang="en-US" sz="2400" dirty="0"/>
          </a:p>
        </p:txBody>
      </p:sp>
    </p:spTree>
    <p:extLst>
      <p:ext uri="{BB962C8B-B14F-4D97-AF65-F5344CB8AC3E}">
        <p14:creationId xmlns:p14="http://schemas.microsoft.com/office/powerpoint/2010/main" xmlns="" val="28601477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854334" cy="4893647"/>
          </a:xfrm>
          <a:prstGeom prst="rect">
            <a:avLst/>
          </a:prstGeom>
          <a:noFill/>
        </p:spPr>
        <p:txBody>
          <a:bodyPr wrap="square" rtlCol="0">
            <a:spAutoFit/>
          </a:bodyPr>
          <a:lstStyle/>
          <a:p>
            <a:r>
              <a:rPr lang="zh-CN" altLang="zh-CN" sz="2400" dirty="0"/>
              <a:t>二、人力规划</a:t>
            </a:r>
            <a:r>
              <a:rPr lang="zh-CN" altLang="zh-CN" sz="2400" dirty="0" smtClean="0"/>
              <a:t>结构</a:t>
            </a:r>
            <a:endParaRPr lang="en-US" altLang="zh-CN" sz="2400" dirty="0" smtClean="0"/>
          </a:p>
          <a:p>
            <a:endParaRPr lang="zh-CN" altLang="zh-CN" sz="2400" dirty="0"/>
          </a:p>
          <a:p>
            <a:r>
              <a:rPr lang="zh-CN" altLang="zh-CN" sz="2400" dirty="0" smtClean="0">
                <a:latin typeface="+mn-ea"/>
              </a:rPr>
              <a:t>人力规划具有</a:t>
            </a:r>
            <a:r>
              <a:rPr lang="zh-CN" altLang="zh-CN" sz="2400" dirty="0">
                <a:latin typeface="+mn-ea"/>
              </a:rPr>
              <a:t>复杂的结构。</a:t>
            </a:r>
            <a:r>
              <a:rPr lang="zh-CN" altLang="zh-CN" sz="2400" dirty="0" smtClean="0">
                <a:latin typeface="+mn-ea"/>
              </a:rPr>
              <a:t>从层次看</a:t>
            </a:r>
            <a:r>
              <a:rPr lang="zh-CN" altLang="zh-CN" sz="2400" dirty="0">
                <a:latin typeface="+mn-ea"/>
              </a:rPr>
              <a:t>，有人力资源总规划、人力资源职能计划和人力资源工作方案，三者构成自上而下的层级结构。</a:t>
            </a:r>
            <a:r>
              <a:rPr lang="zh-CN" altLang="zh-CN" sz="2400" dirty="0" smtClean="0">
                <a:latin typeface="+mn-ea"/>
              </a:rPr>
              <a:t>从内容</a:t>
            </a:r>
            <a:r>
              <a:rPr lang="zh-CN" altLang="zh-CN" sz="2400" dirty="0">
                <a:latin typeface="+mn-ea"/>
              </a:rPr>
              <a:t>看，涉及企业人力资源的获取、利用、激励与开发等不同环节，由此构成人力资源获取计划、利用计划、激励计划、开发计划等不同职能工作计划。</a:t>
            </a:r>
            <a:r>
              <a:rPr lang="zh-CN" altLang="zh-CN" sz="2400" dirty="0" smtClean="0">
                <a:latin typeface="+mn-ea"/>
              </a:rPr>
              <a:t>从形式</a:t>
            </a:r>
            <a:r>
              <a:rPr lang="zh-CN" altLang="zh-CN" sz="2400" dirty="0">
                <a:latin typeface="+mn-ea"/>
              </a:rPr>
              <a:t>看，需要简洁明快、准确及时地传递规划内容，落实规划要求，由此产生不同的人力规划表达</a:t>
            </a:r>
            <a:r>
              <a:rPr lang="zh-CN" altLang="zh-CN" sz="2400" dirty="0" smtClean="0">
                <a:latin typeface="+mn-ea"/>
              </a:rPr>
              <a:t>形式。</a:t>
            </a:r>
            <a:endParaRPr lang="en-US" altLang="zh-CN" sz="2400" dirty="0" smtClean="0">
              <a:latin typeface="+mn-ea"/>
            </a:endParaRPr>
          </a:p>
          <a:p>
            <a:endParaRPr lang="zh-CN" altLang="zh-CN" sz="2400" dirty="0"/>
          </a:p>
          <a:p>
            <a:r>
              <a:rPr lang="zh-CN" altLang="zh-CN" sz="2400" dirty="0"/>
              <a:t>（一）人力规划的层次结构</a:t>
            </a:r>
          </a:p>
          <a:p>
            <a:r>
              <a:rPr lang="zh-CN" altLang="zh-CN" sz="2400" dirty="0"/>
              <a:t>（二）人力规划的内容结构</a:t>
            </a:r>
          </a:p>
          <a:p>
            <a:r>
              <a:rPr lang="zh-CN" altLang="zh-CN" sz="2400" dirty="0"/>
              <a:t>（三）人力规划的形式</a:t>
            </a:r>
            <a:r>
              <a:rPr lang="zh-CN" altLang="zh-CN" sz="2400" dirty="0" smtClean="0"/>
              <a:t>结构</a:t>
            </a:r>
            <a:endParaRPr lang="zh-CN" altLang="en-US" sz="2400" dirty="0"/>
          </a:p>
        </p:txBody>
      </p:sp>
    </p:spTree>
    <p:extLst>
      <p:ext uri="{BB962C8B-B14F-4D97-AF65-F5344CB8AC3E}">
        <p14:creationId xmlns:p14="http://schemas.microsoft.com/office/powerpoint/2010/main" xmlns="" val="26743350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4524315"/>
          </a:xfrm>
          <a:prstGeom prst="rect">
            <a:avLst/>
          </a:prstGeom>
          <a:noFill/>
        </p:spPr>
        <p:txBody>
          <a:bodyPr wrap="square" rtlCol="0">
            <a:spAutoFit/>
          </a:bodyPr>
          <a:lstStyle/>
          <a:p>
            <a:r>
              <a:rPr lang="zh-CN" altLang="zh-CN" sz="2400" dirty="0"/>
              <a:t>（一）人力规划的</a:t>
            </a:r>
            <a:r>
              <a:rPr lang="zh-CN" altLang="zh-CN" sz="2400" dirty="0" smtClean="0"/>
              <a:t>层次结构</a:t>
            </a:r>
            <a:endParaRPr lang="en-US" altLang="zh-CN" sz="2400" dirty="0" smtClean="0"/>
          </a:p>
          <a:p>
            <a:endParaRPr lang="zh-CN" altLang="zh-CN" sz="2400" dirty="0">
              <a:latin typeface="+mn-ea"/>
            </a:endParaRPr>
          </a:p>
          <a:p>
            <a:r>
              <a:rPr lang="zh-CN" altLang="zh-CN" sz="2400" dirty="0">
                <a:latin typeface="+mn-ea"/>
              </a:rPr>
              <a:t>企业人力规划覆盖整体工作与局部内容，由此构成三个不同的层次，即人力资源总规划、人力资源职能计划，人力资源工作方案。总规划说明人力资源管理的总体目标和政策原则；职能计划从不同环节明确管理工作的任务与途径；工作方案把责任和资源配置到具体部门和人员加以落实。</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人力资源总规划</a:t>
            </a:r>
          </a:p>
          <a:p>
            <a:pPr marL="342900" indent="-342900">
              <a:buFont typeface="Wingdings" panose="05000000000000000000" pitchFamily="2" charset="2"/>
              <a:buChar char="ü"/>
            </a:pPr>
            <a:r>
              <a:rPr lang="zh-CN" altLang="zh-CN" sz="2400" dirty="0"/>
              <a:t>人力资源职能计划</a:t>
            </a:r>
          </a:p>
          <a:p>
            <a:pPr marL="342900" indent="-342900">
              <a:buFont typeface="Wingdings" panose="05000000000000000000" pitchFamily="2" charset="2"/>
              <a:buChar char="ü"/>
            </a:pPr>
            <a:r>
              <a:rPr lang="zh-CN" altLang="zh-CN" sz="2400" dirty="0"/>
              <a:t>人力资源工作</a:t>
            </a:r>
            <a:r>
              <a:rPr lang="zh-CN" altLang="zh-CN" sz="2400" dirty="0" smtClean="0"/>
              <a:t>方案</a:t>
            </a:r>
            <a:endParaRPr lang="zh-CN" altLang="en-US" sz="2400" dirty="0"/>
          </a:p>
        </p:txBody>
      </p:sp>
    </p:spTree>
    <p:extLst>
      <p:ext uri="{BB962C8B-B14F-4D97-AF65-F5344CB8AC3E}">
        <p14:creationId xmlns:p14="http://schemas.microsoft.com/office/powerpoint/2010/main" xmlns="" val="37495900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270000"/>
            <a:ext cx="7972322" cy="5201424"/>
          </a:xfrm>
          <a:prstGeom prst="rect">
            <a:avLst/>
          </a:prstGeom>
          <a:noFill/>
        </p:spPr>
        <p:txBody>
          <a:bodyPr wrap="square" rtlCol="0">
            <a:spAutoFit/>
          </a:bodyPr>
          <a:lstStyle/>
          <a:p>
            <a:r>
              <a:rPr lang="zh-CN" altLang="zh-CN" sz="2400" dirty="0"/>
              <a:t>（二）人力规划的内容</a:t>
            </a:r>
            <a:r>
              <a:rPr lang="zh-CN" altLang="zh-CN" sz="2400" dirty="0" smtClean="0"/>
              <a:t>结构</a:t>
            </a:r>
            <a:endParaRPr lang="en-US" altLang="zh-CN" sz="2400" dirty="0" smtClean="0"/>
          </a:p>
          <a:p>
            <a:endParaRPr lang="zh-CN" altLang="zh-CN" sz="2400" dirty="0"/>
          </a:p>
          <a:p>
            <a:r>
              <a:rPr lang="zh-CN" altLang="zh-CN" sz="2400" dirty="0">
                <a:latin typeface="+mn-ea"/>
              </a:rPr>
              <a:t>人力规划作为人力资源管理工作的系统策划与安排，涉及企业人力资源的获取、使用、激励、开发全过程，需要从人事匹配、人员激励、人才开发等不同角度采取</a:t>
            </a:r>
            <a:r>
              <a:rPr lang="zh-CN" altLang="zh-CN" sz="2400" dirty="0" smtClean="0">
                <a:latin typeface="+mn-ea"/>
              </a:rPr>
              <a:t>措施，</a:t>
            </a:r>
            <a:r>
              <a:rPr lang="zh-CN" altLang="zh-CN" sz="2400" dirty="0">
                <a:latin typeface="+mn-ea"/>
              </a:rPr>
              <a:t>其中人员补充计划、培训开发计划、</a:t>
            </a:r>
            <a:r>
              <a:rPr lang="zh-CN" altLang="zh-CN" sz="2400" dirty="0" smtClean="0">
                <a:latin typeface="+mn-ea"/>
              </a:rPr>
              <a:t>业绩考评计划、薪资激励计划、职业发展计划占有主要地位。在</a:t>
            </a:r>
            <a:r>
              <a:rPr lang="zh-CN" altLang="zh-CN" sz="2400" dirty="0">
                <a:latin typeface="+mn-ea"/>
              </a:rPr>
              <a:t>人力规划的各个组成部分中，人员补充计划具有特殊地位。狭义的人力规划主要就是指人员补充</a:t>
            </a:r>
            <a:r>
              <a:rPr lang="zh-CN" altLang="zh-CN" sz="2400" dirty="0" smtClean="0">
                <a:latin typeface="+mn-ea"/>
              </a:rPr>
              <a:t>计划，</a:t>
            </a:r>
            <a:r>
              <a:rPr lang="zh-CN" altLang="zh-CN" sz="2400" dirty="0">
                <a:latin typeface="+mn-ea"/>
              </a:rPr>
              <a:t>即确定企业中有哪些职位空缺需要填补以及如何填补</a:t>
            </a:r>
            <a:r>
              <a:rPr lang="zh-CN" altLang="zh-CN" sz="2400" dirty="0" smtClean="0">
                <a:latin typeface="+mn-ea"/>
              </a:rPr>
              <a:t>。</a:t>
            </a:r>
            <a:endParaRPr lang="en-US" altLang="zh-CN" sz="2400" dirty="0" smtClean="0">
              <a:latin typeface="+mn-ea"/>
            </a:endParaRPr>
          </a:p>
          <a:p>
            <a:endParaRPr lang="zh-CN" altLang="zh-CN" sz="2000" dirty="0"/>
          </a:p>
          <a:p>
            <a:pPr marL="457200" indent="-457200">
              <a:buFont typeface="+mj-lt"/>
              <a:buAutoNum type="arabicPeriod"/>
            </a:pPr>
            <a:r>
              <a:rPr lang="zh-CN" altLang="zh-CN" sz="2400" dirty="0"/>
              <a:t>人事匹配计划</a:t>
            </a:r>
          </a:p>
          <a:p>
            <a:pPr marL="457200" indent="-457200">
              <a:buFont typeface="+mj-lt"/>
              <a:buAutoNum type="arabicPeriod"/>
            </a:pPr>
            <a:r>
              <a:rPr lang="zh-CN" altLang="zh-CN" sz="2400" dirty="0"/>
              <a:t>人员激励计划</a:t>
            </a:r>
          </a:p>
          <a:p>
            <a:pPr marL="457200" indent="-457200">
              <a:buFont typeface="+mj-lt"/>
              <a:buAutoNum type="arabicPeriod"/>
            </a:pPr>
            <a:r>
              <a:rPr lang="zh-CN" altLang="zh-CN" sz="2400" dirty="0"/>
              <a:t>人才开发</a:t>
            </a:r>
            <a:r>
              <a:rPr lang="zh-CN" altLang="zh-CN" sz="2400" dirty="0" smtClean="0"/>
              <a:t>计划</a:t>
            </a:r>
            <a:endParaRPr lang="zh-CN" altLang="en-US" sz="2400" dirty="0"/>
          </a:p>
        </p:txBody>
      </p:sp>
    </p:spTree>
    <p:extLst>
      <p:ext uri="{BB962C8B-B14F-4D97-AF65-F5344CB8AC3E}">
        <p14:creationId xmlns:p14="http://schemas.microsoft.com/office/powerpoint/2010/main" xmlns="" val="21913201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270000"/>
            <a:ext cx="7671903" cy="4154984"/>
          </a:xfrm>
          <a:prstGeom prst="rect">
            <a:avLst/>
          </a:prstGeom>
          <a:noFill/>
        </p:spPr>
        <p:txBody>
          <a:bodyPr wrap="square" rtlCol="0">
            <a:spAutoFit/>
          </a:bodyPr>
          <a:lstStyle/>
          <a:p>
            <a:pPr marL="457200" indent="-457200">
              <a:buFont typeface="+mj-lt"/>
              <a:buAutoNum type="arabicPeriod"/>
            </a:pPr>
            <a:r>
              <a:rPr lang="zh-CN" altLang="zh-CN" sz="2400" dirty="0" smtClean="0"/>
              <a:t>人事</a:t>
            </a:r>
            <a:r>
              <a:rPr lang="zh-CN" altLang="zh-CN" sz="2400" dirty="0"/>
              <a:t>匹配</a:t>
            </a:r>
            <a:r>
              <a:rPr lang="zh-CN" altLang="zh-CN" sz="2400" dirty="0" smtClean="0"/>
              <a:t>计划</a:t>
            </a:r>
            <a:endParaRPr lang="en-US" altLang="zh-CN" sz="2400" dirty="0" smtClean="0"/>
          </a:p>
          <a:p>
            <a:pPr marL="457200" indent="-457200">
              <a:buFont typeface="+mj-lt"/>
              <a:buAutoNum type="arabicPeriod"/>
            </a:pPr>
            <a:endParaRPr lang="zh-CN" altLang="zh-CN" sz="2400" dirty="0"/>
          </a:p>
          <a:p>
            <a:r>
              <a:rPr lang="zh-CN" altLang="zh-CN" sz="2400" dirty="0">
                <a:latin typeface="+mn-ea"/>
              </a:rPr>
              <a:t>人事匹配是人力资源管理的第一步，目的在于使不同的工作职位由合适的劳动者来承担，不同劳动者具有合适的工作职位。这是企业与员工的双向选择过程，需要有计划地安排和运作。其中人员补充和人事调配是两个最重要的环节，由此产生人员补充计划和人员调配计划。</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人员补充计划</a:t>
            </a:r>
          </a:p>
          <a:p>
            <a:pPr marL="342900" indent="-342900">
              <a:buFont typeface="Wingdings" panose="05000000000000000000" pitchFamily="2" charset="2"/>
              <a:buChar char="ü"/>
            </a:pPr>
            <a:r>
              <a:rPr lang="zh-CN" altLang="zh-CN" sz="2400" dirty="0" smtClean="0"/>
              <a:t>人员</a:t>
            </a:r>
            <a:r>
              <a:rPr lang="zh-CN" altLang="zh-CN" sz="2400" dirty="0"/>
              <a:t>调配计划</a:t>
            </a:r>
          </a:p>
          <a:p>
            <a:endParaRPr lang="zh-CN" altLang="en-US" sz="2400" dirty="0"/>
          </a:p>
        </p:txBody>
      </p:sp>
    </p:spTree>
    <p:extLst>
      <p:ext uri="{BB962C8B-B14F-4D97-AF65-F5344CB8AC3E}">
        <p14:creationId xmlns:p14="http://schemas.microsoft.com/office/powerpoint/2010/main" xmlns="" val="23507841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468782"/>
            <a:ext cx="7671903" cy="4154984"/>
          </a:xfrm>
          <a:prstGeom prst="rect">
            <a:avLst/>
          </a:prstGeom>
          <a:noFill/>
        </p:spPr>
        <p:txBody>
          <a:bodyPr wrap="square" rtlCol="0">
            <a:spAutoFit/>
          </a:bodyPr>
          <a:lstStyle/>
          <a:p>
            <a:r>
              <a:rPr lang="en-US" altLang="zh-CN" sz="2400" dirty="0"/>
              <a:t>2.</a:t>
            </a:r>
            <a:r>
              <a:rPr lang="zh-CN" altLang="zh-CN" sz="2400" dirty="0"/>
              <a:t>人员激励</a:t>
            </a:r>
            <a:r>
              <a:rPr lang="zh-CN" altLang="zh-CN" sz="2400" dirty="0" smtClean="0"/>
              <a:t>计划</a:t>
            </a:r>
            <a:endParaRPr lang="en-US" altLang="zh-CN" sz="2400" dirty="0" smtClean="0"/>
          </a:p>
          <a:p>
            <a:endParaRPr lang="zh-CN" altLang="zh-CN" sz="2400" dirty="0">
              <a:latin typeface="仿宋" panose="02010609060101010101" pitchFamily="49" charset="-122"/>
              <a:ea typeface="仿宋" panose="02010609060101010101" pitchFamily="49" charset="-122"/>
            </a:endParaRPr>
          </a:p>
          <a:p>
            <a:r>
              <a:rPr lang="zh-CN" altLang="zh-CN" sz="2400" dirty="0">
                <a:latin typeface="+mn-ea"/>
              </a:rPr>
              <a:t>将合适的人员放在合适的岗位上并不够，还必须调动员工的工作积极性，使员工把自身能力充分发挥出来，为实现企业目标而自觉努力。为此需要进行员工激励。人员激励计划由此产生，主要包括工作考评计划和薪资分配计划</a:t>
            </a:r>
            <a:r>
              <a:rPr lang="zh-CN" altLang="en-US" sz="2400" dirty="0">
                <a:latin typeface="+mn-ea"/>
              </a:rPr>
              <a:t>。</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工作考评计划</a:t>
            </a:r>
          </a:p>
          <a:p>
            <a:pPr marL="342900" indent="-342900">
              <a:buFont typeface="Wingdings" panose="05000000000000000000" pitchFamily="2" charset="2"/>
              <a:buChar char="ü"/>
            </a:pPr>
            <a:r>
              <a:rPr lang="zh-CN" altLang="zh-CN" sz="2400" dirty="0"/>
              <a:t>薪资分配计划</a:t>
            </a:r>
          </a:p>
          <a:p>
            <a:endParaRPr lang="zh-CN" altLang="en-US" sz="2400" dirty="0"/>
          </a:p>
        </p:txBody>
      </p:sp>
    </p:spTree>
    <p:extLst>
      <p:ext uri="{BB962C8B-B14F-4D97-AF65-F5344CB8AC3E}">
        <p14:creationId xmlns:p14="http://schemas.microsoft.com/office/powerpoint/2010/main" xmlns="" val="10159656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270000"/>
            <a:ext cx="7671903" cy="4154984"/>
          </a:xfrm>
          <a:prstGeom prst="rect">
            <a:avLst/>
          </a:prstGeom>
          <a:noFill/>
        </p:spPr>
        <p:txBody>
          <a:bodyPr wrap="square" rtlCol="0">
            <a:spAutoFit/>
          </a:bodyPr>
          <a:lstStyle/>
          <a:p>
            <a:r>
              <a:rPr lang="en-US" altLang="zh-CN" sz="2400" dirty="0"/>
              <a:t>3.</a:t>
            </a:r>
            <a:r>
              <a:rPr lang="zh-CN" altLang="zh-CN" sz="2400" dirty="0"/>
              <a:t>人才开发</a:t>
            </a:r>
            <a:r>
              <a:rPr lang="zh-CN" altLang="zh-CN" sz="2400" dirty="0" smtClean="0"/>
              <a:t>计划</a:t>
            </a:r>
            <a:endParaRPr lang="en-US" altLang="zh-CN" sz="2400" dirty="0" smtClean="0"/>
          </a:p>
          <a:p>
            <a:endParaRPr lang="zh-CN" altLang="zh-CN" sz="2400" dirty="0"/>
          </a:p>
          <a:p>
            <a:r>
              <a:rPr lang="zh-CN" altLang="zh-CN" sz="2400" dirty="0">
                <a:latin typeface="+mn-ea"/>
              </a:rPr>
              <a:t>人事匹配和员工激励是一个动态过程，必须随着企业和员工的变化不断调整。如何通过人力资源管理政策与计划的制定，引导员工不断提升自己的能力和价值，对企业的可持续发展具有重要意义。人才开发计划由此产生，包括员工培训计划和职业发展计划。</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员工培训计划</a:t>
            </a:r>
          </a:p>
          <a:p>
            <a:pPr marL="342900" indent="-342900">
              <a:buFont typeface="Wingdings" panose="05000000000000000000" pitchFamily="2" charset="2"/>
              <a:buChar char="ü"/>
            </a:pPr>
            <a:r>
              <a:rPr lang="zh-CN" altLang="zh-CN" sz="2400" dirty="0"/>
              <a:t>职业发展计划</a:t>
            </a:r>
          </a:p>
          <a:p>
            <a:endParaRPr lang="zh-CN" altLang="en-US" sz="2400" dirty="0"/>
          </a:p>
        </p:txBody>
      </p:sp>
    </p:spTree>
    <p:extLst>
      <p:ext uri="{BB962C8B-B14F-4D97-AF65-F5344CB8AC3E}">
        <p14:creationId xmlns:p14="http://schemas.microsoft.com/office/powerpoint/2010/main" xmlns="" val="3072893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270000"/>
            <a:ext cx="7671903" cy="3416320"/>
          </a:xfrm>
          <a:prstGeom prst="rect">
            <a:avLst/>
          </a:prstGeom>
          <a:noFill/>
        </p:spPr>
        <p:txBody>
          <a:bodyPr wrap="square" rtlCol="0">
            <a:spAutoFit/>
          </a:bodyPr>
          <a:lstStyle/>
          <a:p>
            <a:r>
              <a:rPr lang="zh-CN" altLang="zh-CN" sz="2400" dirty="0"/>
              <a:t>（三）人力规划的形式</a:t>
            </a:r>
            <a:r>
              <a:rPr lang="zh-CN" altLang="zh-CN" sz="2400" dirty="0" smtClean="0"/>
              <a:t>结构</a:t>
            </a:r>
            <a:endParaRPr lang="en-US" altLang="zh-CN" sz="2400" dirty="0" smtClean="0"/>
          </a:p>
          <a:p>
            <a:endParaRPr lang="zh-CN" altLang="zh-CN" sz="2400" dirty="0"/>
          </a:p>
          <a:p>
            <a:r>
              <a:rPr lang="zh-CN" altLang="zh-CN" sz="2400" dirty="0">
                <a:latin typeface="+mn-ea"/>
              </a:rPr>
              <a:t>无论是人力资源总规划、人力资源职能计划，还是人力资源工作方案，都涉及工作目标、工作方式、工作过程与工作结果的整体布置，需要加以结构性刻画与安排，人力规划形式由此产生。在实际工作中，人力规划主要由目标、政策、步骤、主体、预算等基本要素构成，以格式化的形式加以表述。</a:t>
            </a:r>
          </a:p>
          <a:p>
            <a:endParaRPr lang="zh-CN" altLang="en-US" sz="2400" dirty="0"/>
          </a:p>
        </p:txBody>
      </p:sp>
    </p:spTree>
    <p:extLst>
      <p:ext uri="{BB962C8B-B14F-4D97-AF65-F5344CB8AC3E}">
        <p14:creationId xmlns:p14="http://schemas.microsoft.com/office/powerpoint/2010/main" xmlns="" val="1325049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28" name="文本框 27"/>
          <p:cNvSpPr txBox="1"/>
          <p:nvPr/>
        </p:nvSpPr>
        <p:spPr>
          <a:xfrm>
            <a:off x="1820608" y="2228574"/>
            <a:ext cx="4870174" cy="1965859"/>
          </a:xfrm>
          <a:prstGeom prst="rect">
            <a:avLst/>
          </a:prstGeom>
          <a:noFill/>
        </p:spPr>
        <p:txBody>
          <a:bodyPr wrap="square" rtlCol="0">
            <a:spAutoFit/>
          </a:bodyPr>
          <a:lstStyle/>
          <a:p>
            <a:pPr>
              <a:lnSpc>
                <a:spcPct val="150000"/>
              </a:lnSpc>
            </a:pPr>
            <a:r>
              <a:rPr lang="zh-CN" altLang="en-US" sz="2800" dirty="0" smtClean="0"/>
              <a:t>第</a:t>
            </a:r>
            <a:r>
              <a:rPr lang="en-US" altLang="zh-CN" sz="2800" dirty="0" smtClean="0"/>
              <a:t>1</a:t>
            </a:r>
            <a:r>
              <a:rPr lang="zh-CN" altLang="en-US" sz="2800" dirty="0" smtClean="0"/>
              <a:t>节   人力资源规划</a:t>
            </a:r>
            <a:endParaRPr lang="en-US" altLang="zh-CN" sz="2800" dirty="0" smtClean="0"/>
          </a:p>
          <a:p>
            <a:pPr>
              <a:lnSpc>
                <a:spcPct val="150000"/>
              </a:lnSpc>
            </a:pPr>
            <a:r>
              <a:rPr lang="zh-CN" altLang="en-US" sz="2800" dirty="0" smtClean="0">
                <a:solidFill>
                  <a:srgbClr val="FF0000"/>
                </a:solidFill>
              </a:rPr>
              <a:t>第</a:t>
            </a:r>
            <a:r>
              <a:rPr lang="en-US" altLang="zh-CN" sz="2800" dirty="0" smtClean="0">
                <a:solidFill>
                  <a:srgbClr val="FF0000"/>
                </a:solidFill>
              </a:rPr>
              <a:t>2</a:t>
            </a:r>
            <a:r>
              <a:rPr lang="zh-CN" altLang="en-US" sz="2800" dirty="0" smtClean="0">
                <a:solidFill>
                  <a:srgbClr val="FF0000"/>
                </a:solidFill>
              </a:rPr>
              <a:t>节   人力规划工作</a:t>
            </a:r>
            <a:endParaRPr lang="en-US" altLang="zh-CN" sz="2800" dirty="0" smtClean="0">
              <a:solidFill>
                <a:srgbClr val="FF0000"/>
              </a:solidFill>
            </a:endParaRPr>
          </a:p>
          <a:p>
            <a:pPr>
              <a:lnSpc>
                <a:spcPct val="150000"/>
              </a:lnSpc>
            </a:pPr>
            <a:r>
              <a:rPr lang="zh-CN" altLang="en-US" sz="2800" dirty="0" smtClean="0"/>
              <a:t>第</a:t>
            </a:r>
            <a:r>
              <a:rPr lang="en-US" altLang="zh-CN" sz="2800" dirty="0" smtClean="0"/>
              <a:t>3</a:t>
            </a:r>
            <a:r>
              <a:rPr lang="zh-CN" altLang="en-US" sz="2800" dirty="0" smtClean="0"/>
              <a:t>节   人力规划方法</a:t>
            </a:r>
            <a:endParaRPr lang="zh-CN" altLang="en-US" sz="2800" dirty="0"/>
          </a:p>
        </p:txBody>
      </p:sp>
    </p:spTree>
    <p:extLst>
      <p:ext uri="{BB962C8B-B14F-4D97-AF65-F5344CB8AC3E}">
        <p14:creationId xmlns:p14="http://schemas.microsoft.com/office/powerpoint/2010/main" xmlns="" val="29189634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717261"/>
            <a:ext cx="7671903" cy="3785652"/>
          </a:xfrm>
          <a:prstGeom prst="rect">
            <a:avLst/>
          </a:prstGeom>
          <a:noFill/>
        </p:spPr>
        <p:txBody>
          <a:bodyPr wrap="square" rtlCol="0">
            <a:spAutoFit/>
          </a:bodyPr>
          <a:lstStyle/>
          <a:p>
            <a:r>
              <a:rPr lang="zh-CN" altLang="zh-CN" sz="2400" dirty="0">
                <a:latin typeface="+mn-ea"/>
              </a:rPr>
              <a:t>对企业人力资源供求关系进行分析和平衡，必须了解生产经营对于员工劳动能力的具体要求，分析员工队伍实际状况存在的差距，在可能范围内选择行之有效、经济便利的办法。这是一项复杂的工作，由人力资源部门承担，需要在高层管理者指导与一线主管配合下，按照一定的原则和程序进行。</a:t>
            </a:r>
            <a:endParaRPr lang="en-US" altLang="zh-CN" sz="2400" dirty="0">
              <a:latin typeface="+mn-ea"/>
            </a:endParaRPr>
          </a:p>
          <a:p>
            <a:endParaRPr lang="zh-CN" altLang="zh-CN" sz="2400" dirty="0"/>
          </a:p>
          <a:p>
            <a:r>
              <a:rPr lang="zh-CN" altLang="zh-CN" sz="2400" dirty="0"/>
              <a:t>一、人力规划工作责权</a:t>
            </a:r>
          </a:p>
          <a:p>
            <a:r>
              <a:rPr lang="zh-CN" altLang="zh-CN" sz="2400" dirty="0"/>
              <a:t>二、人力规划工作依据</a:t>
            </a:r>
          </a:p>
          <a:p>
            <a:endParaRPr lang="zh-CN" altLang="en-US" sz="2400" dirty="0"/>
          </a:p>
        </p:txBody>
      </p:sp>
    </p:spTree>
    <p:extLst>
      <p:ext uri="{BB962C8B-B14F-4D97-AF65-F5344CB8AC3E}">
        <p14:creationId xmlns:p14="http://schemas.microsoft.com/office/powerpoint/2010/main" xmlns="" val="8853736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379331"/>
            <a:ext cx="7671903" cy="4893647"/>
          </a:xfrm>
          <a:prstGeom prst="rect">
            <a:avLst/>
          </a:prstGeom>
          <a:noFill/>
        </p:spPr>
        <p:txBody>
          <a:bodyPr wrap="square" rtlCol="0">
            <a:spAutoFit/>
          </a:bodyPr>
          <a:lstStyle/>
          <a:p>
            <a:r>
              <a:rPr lang="zh-CN" altLang="zh-CN" sz="2400" dirty="0"/>
              <a:t>一、人力规划工作责</a:t>
            </a:r>
            <a:r>
              <a:rPr lang="zh-CN" altLang="zh-CN" sz="2400" dirty="0" smtClean="0"/>
              <a:t>权</a:t>
            </a:r>
            <a:endParaRPr lang="en-US" altLang="zh-CN" sz="2400" dirty="0" smtClean="0"/>
          </a:p>
          <a:p>
            <a:endParaRPr lang="zh-CN" altLang="zh-CN" sz="2400" dirty="0"/>
          </a:p>
          <a:p>
            <a:r>
              <a:rPr lang="zh-CN" altLang="zh-CN" sz="2400" dirty="0">
                <a:latin typeface="+mn-ea"/>
              </a:rPr>
              <a:t>人力规划作为对于人力资源工作的系统安排，不仅要按照特定程序采取特定方法进行，而且要依靠组织资源和组织权力加以保障；不仅要处理人力资源本身的配置问题，而且涉及与其他资源要素的结合方式。因此人力规划不仅仅是人力资源部门的工作，而是一个分工协作体系，要在高层管理者领导下依托一线业务部门共同进行。</a:t>
            </a:r>
            <a:endParaRPr lang="en-US" altLang="zh-CN" sz="2400" dirty="0">
              <a:latin typeface="+mn-ea"/>
            </a:endParaRPr>
          </a:p>
          <a:p>
            <a:endParaRPr lang="zh-CN" altLang="zh-CN" sz="2400" dirty="0"/>
          </a:p>
          <a:p>
            <a:r>
              <a:rPr lang="zh-CN" altLang="en-US" sz="2400" dirty="0" smtClean="0"/>
              <a:t>（一）</a:t>
            </a:r>
            <a:r>
              <a:rPr lang="zh-CN" altLang="zh-CN" sz="2400" dirty="0" smtClean="0"/>
              <a:t>人力</a:t>
            </a:r>
            <a:r>
              <a:rPr lang="zh-CN" altLang="zh-CN" sz="2400" dirty="0"/>
              <a:t>规划的工作主体</a:t>
            </a:r>
          </a:p>
          <a:p>
            <a:r>
              <a:rPr lang="zh-CN" altLang="en-US" sz="2400" dirty="0" smtClean="0"/>
              <a:t>（二）</a:t>
            </a:r>
            <a:r>
              <a:rPr lang="zh-CN" altLang="zh-CN" sz="2400" dirty="0" smtClean="0"/>
              <a:t>人力</a:t>
            </a:r>
            <a:r>
              <a:rPr lang="zh-CN" altLang="zh-CN" sz="2400" dirty="0"/>
              <a:t>规划的分工协作</a:t>
            </a:r>
          </a:p>
          <a:p>
            <a:r>
              <a:rPr lang="zh-CN" altLang="en-US" sz="2400" dirty="0" smtClean="0"/>
              <a:t>（三）</a:t>
            </a:r>
            <a:r>
              <a:rPr lang="zh-CN" altLang="zh-CN" sz="2400" dirty="0" smtClean="0"/>
              <a:t>人力</a:t>
            </a:r>
            <a:r>
              <a:rPr lang="zh-CN" altLang="zh-CN" sz="2400" dirty="0"/>
              <a:t>规划的信息支持</a:t>
            </a:r>
          </a:p>
          <a:p>
            <a:endParaRPr lang="zh-CN" altLang="en-US" sz="2400" dirty="0"/>
          </a:p>
        </p:txBody>
      </p:sp>
    </p:spTree>
    <p:extLst>
      <p:ext uri="{BB962C8B-B14F-4D97-AF65-F5344CB8AC3E}">
        <p14:creationId xmlns:p14="http://schemas.microsoft.com/office/powerpoint/2010/main" xmlns="" val="1156776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2" y="1379331"/>
            <a:ext cx="6747564" cy="4154984"/>
          </a:xfrm>
          <a:prstGeom prst="rect">
            <a:avLst/>
          </a:prstGeom>
          <a:noFill/>
        </p:spPr>
        <p:txBody>
          <a:bodyPr wrap="square" rtlCol="0">
            <a:spAutoFit/>
          </a:bodyPr>
          <a:lstStyle/>
          <a:p>
            <a:r>
              <a:rPr lang="zh-CN" altLang="en-US" sz="2400" dirty="0" smtClean="0"/>
              <a:t>（一）</a:t>
            </a:r>
            <a:r>
              <a:rPr lang="zh-CN" altLang="zh-CN" sz="2400" dirty="0" smtClean="0"/>
              <a:t>人力</a:t>
            </a:r>
            <a:r>
              <a:rPr lang="zh-CN" altLang="zh-CN" sz="2400" dirty="0"/>
              <a:t>规划的工作</a:t>
            </a:r>
            <a:r>
              <a:rPr lang="zh-CN" altLang="zh-CN" sz="2400" dirty="0" smtClean="0"/>
              <a:t>主体</a:t>
            </a:r>
            <a:endParaRPr lang="en-US" altLang="zh-CN" sz="2400" dirty="0" smtClean="0"/>
          </a:p>
          <a:p>
            <a:endParaRPr lang="zh-CN" altLang="zh-CN" sz="2400" dirty="0"/>
          </a:p>
          <a:p>
            <a:r>
              <a:rPr lang="zh-CN" altLang="zh-CN" sz="2400" dirty="0">
                <a:latin typeface="+mn-ea"/>
              </a:rPr>
              <a:t>人力规划涉及企业经营管理的方方面面，需要不同管理者协同进行，其中人力资源部门、一线业务主管和企业高层管理者分别从不同角度发挥作用。</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人力资源</a:t>
            </a:r>
            <a:r>
              <a:rPr lang="zh-CN" altLang="zh-CN" sz="2400" dirty="0"/>
              <a:t>部门</a:t>
            </a:r>
          </a:p>
          <a:p>
            <a:pPr marL="342900" indent="-342900">
              <a:buFont typeface="Wingdings" panose="05000000000000000000" pitchFamily="2" charset="2"/>
              <a:buChar char="ü"/>
            </a:pPr>
            <a:r>
              <a:rPr lang="zh-CN" altLang="zh-CN" sz="2400" dirty="0" smtClean="0"/>
              <a:t>一线</a:t>
            </a:r>
            <a:r>
              <a:rPr lang="zh-CN" altLang="zh-CN" sz="2400" dirty="0"/>
              <a:t>业务主管</a:t>
            </a:r>
          </a:p>
          <a:p>
            <a:pPr marL="342900" indent="-342900">
              <a:buFont typeface="Wingdings" panose="05000000000000000000" pitchFamily="2" charset="2"/>
              <a:buChar char="ü"/>
            </a:pPr>
            <a:r>
              <a:rPr lang="zh-CN" altLang="zh-CN" sz="2400" dirty="0" smtClean="0"/>
              <a:t>企业</a:t>
            </a:r>
            <a:r>
              <a:rPr lang="zh-CN" altLang="zh-CN" sz="2400" dirty="0"/>
              <a:t>高层管理者</a:t>
            </a:r>
          </a:p>
          <a:p>
            <a:endParaRPr lang="zh-CN" altLang="en-US" sz="2400" dirty="0"/>
          </a:p>
        </p:txBody>
      </p:sp>
    </p:spTree>
    <p:extLst>
      <p:ext uri="{BB962C8B-B14F-4D97-AF65-F5344CB8AC3E}">
        <p14:creationId xmlns:p14="http://schemas.microsoft.com/office/powerpoint/2010/main" xmlns="" val="3696280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2" y="1379331"/>
            <a:ext cx="6747564" cy="4524315"/>
          </a:xfrm>
          <a:prstGeom prst="rect">
            <a:avLst/>
          </a:prstGeom>
          <a:noFill/>
        </p:spPr>
        <p:txBody>
          <a:bodyPr wrap="square" rtlCol="0">
            <a:spAutoFit/>
          </a:bodyPr>
          <a:lstStyle/>
          <a:p>
            <a:r>
              <a:rPr lang="zh-CN" altLang="zh-CN" sz="2400" dirty="0" smtClean="0"/>
              <a:t>（</a:t>
            </a:r>
            <a:r>
              <a:rPr lang="zh-CN" altLang="zh-CN" sz="2400" dirty="0"/>
              <a:t>二）人力规划的分工</a:t>
            </a:r>
            <a:r>
              <a:rPr lang="zh-CN" altLang="zh-CN" sz="2400" dirty="0" smtClean="0"/>
              <a:t>协作</a:t>
            </a:r>
            <a:endParaRPr lang="en-US" altLang="zh-CN" sz="2400" dirty="0" smtClean="0"/>
          </a:p>
          <a:p>
            <a:endParaRPr lang="zh-CN" altLang="zh-CN" sz="2400" dirty="0"/>
          </a:p>
          <a:p>
            <a:r>
              <a:rPr lang="zh-CN" altLang="zh-CN" sz="2400" dirty="0">
                <a:latin typeface="+mn-ea"/>
              </a:rPr>
              <a:t>由不同管理者共同进行的人力规划工作，具有一定的分工协作秩序，其中不同管理主体具有不同的责任与权力，通过人力规划编制权、决策权、执行权之间的关系体现出来。</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人力规划编制权</a:t>
            </a:r>
          </a:p>
          <a:p>
            <a:pPr marL="342900" indent="-342900">
              <a:buFont typeface="Wingdings" panose="05000000000000000000" pitchFamily="2" charset="2"/>
              <a:buChar char="ü"/>
            </a:pPr>
            <a:r>
              <a:rPr lang="zh-CN" altLang="zh-CN" sz="2400" dirty="0"/>
              <a:t>人力规划决策权</a:t>
            </a:r>
          </a:p>
          <a:p>
            <a:pPr marL="342900" indent="-342900">
              <a:buFont typeface="Wingdings" panose="05000000000000000000" pitchFamily="2" charset="2"/>
              <a:buChar char="ü"/>
            </a:pPr>
            <a:r>
              <a:rPr lang="zh-CN" altLang="zh-CN" sz="2400" dirty="0"/>
              <a:t>人力规划执行权</a:t>
            </a:r>
          </a:p>
          <a:p>
            <a:endParaRPr lang="zh-CN" altLang="zh-CN" sz="2400" dirty="0"/>
          </a:p>
          <a:p>
            <a:endParaRPr lang="zh-CN" altLang="en-US" sz="2400" dirty="0"/>
          </a:p>
        </p:txBody>
      </p:sp>
    </p:spTree>
    <p:extLst>
      <p:ext uri="{BB962C8B-B14F-4D97-AF65-F5344CB8AC3E}">
        <p14:creationId xmlns:p14="http://schemas.microsoft.com/office/powerpoint/2010/main" xmlns="" val="1169899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2" y="1379331"/>
            <a:ext cx="6747564" cy="5632311"/>
          </a:xfrm>
          <a:prstGeom prst="rect">
            <a:avLst/>
          </a:prstGeom>
          <a:noFill/>
        </p:spPr>
        <p:txBody>
          <a:bodyPr wrap="square" rtlCol="0">
            <a:spAutoFit/>
          </a:bodyPr>
          <a:lstStyle/>
          <a:p>
            <a:r>
              <a:rPr lang="zh-CN" altLang="zh-CN" sz="2400" dirty="0" smtClean="0"/>
              <a:t>（</a:t>
            </a:r>
            <a:r>
              <a:rPr lang="zh-CN" altLang="zh-CN" sz="2400" dirty="0"/>
              <a:t>三）人力规划的信息</a:t>
            </a:r>
            <a:r>
              <a:rPr lang="zh-CN" altLang="zh-CN" sz="2400" dirty="0" smtClean="0"/>
              <a:t>支持</a:t>
            </a:r>
            <a:endParaRPr lang="en-US" altLang="zh-CN" sz="2400" dirty="0" smtClean="0"/>
          </a:p>
          <a:p>
            <a:endParaRPr lang="zh-CN" altLang="zh-CN" sz="2400" dirty="0"/>
          </a:p>
          <a:p>
            <a:r>
              <a:rPr lang="zh-CN" altLang="zh-CN" sz="2400" dirty="0">
                <a:latin typeface="+mn-ea"/>
              </a:rPr>
              <a:t>制定科学合理的人力规划必须掌握有关信息。人力规划不仅依托多方面条件，而且涉及多部门工作，因此如何有效地收集和处理有关信息，对人力规划的质量影响很大。为此需要加强人力资源信息系统建设。在实际工作中，人力资源信息系统的运行通过相关信息的采集与输入、转换与输出和反馈与控制进行。</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采集与输入</a:t>
            </a:r>
          </a:p>
          <a:p>
            <a:pPr marL="342900" indent="-342900">
              <a:buFont typeface="Wingdings" panose="05000000000000000000" pitchFamily="2" charset="2"/>
              <a:buChar char="ü"/>
            </a:pPr>
            <a:r>
              <a:rPr lang="zh-CN" altLang="zh-CN" sz="2400" dirty="0"/>
              <a:t>转换与输出</a:t>
            </a:r>
          </a:p>
          <a:p>
            <a:pPr marL="342900" indent="-342900">
              <a:buFont typeface="Wingdings" panose="05000000000000000000" pitchFamily="2" charset="2"/>
              <a:buChar char="ü"/>
            </a:pPr>
            <a:r>
              <a:rPr lang="zh-CN" altLang="zh-CN" sz="2400" dirty="0"/>
              <a:t>反馈与控制</a:t>
            </a:r>
          </a:p>
          <a:p>
            <a:endParaRPr lang="zh-CN" altLang="zh-CN" sz="2400" dirty="0"/>
          </a:p>
          <a:p>
            <a:endParaRPr lang="zh-CN" altLang="en-US" sz="2400" dirty="0"/>
          </a:p>
        </p:txBody>
      </p:sp>
    </p:spTree>
    <p:extLst>
      <p:ext uri="{BB962C8B-B14F-4D97-AF65-F5344CB8AC3E}">
        <p14:creationId xmlns:p14="http://schemas.microsoft.com/office/powerpoint/2010/main" xmlns="" val="11127092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339575"/>
            <a:ext cx="6747564" cy="5262979"/>
          </a:xfrm>
          <a:prstGeom prst="rect">
            <a:avLst/>
          </a:prstGeom>
          <a:noFill/>
        </p:spPr>
        <p:txBody>
          <a:bodyPr wrap="square" rtlCol="0">
            <a:spAutoFit/>
          </a:bodyPr>
          <a:lstStyle/>
          <a:p>
            <a:r>
              <a:rPr lang="zh-CN" altLang="zh-CN" sz="2400" dirty="0" smtClean="0"/>
              <a:t>二</a:t>
            </a:r>
            <a:r>
              <a:rPr lang="zh-CN" altLang="zh-CN" sz="2400" dirty="0"/>
              <a:t>、人力规划工作</a:t>
            </a:r>
            <a:r>
              <a:rPr lang="zh-CN" altLang="zh-CN" sz="2400" dirty="0" smtClean="0"/>
              <a:t>依据</a:t>
            </a:r>
            <a:endParaRPr lang="en-US" altLang="zh-CN" sz="2400" dirty="0" smtClean="0"/>
          </a:p>
          <a:p>
            <a:endParaRPr lang="en-US" altLang="zh-CN" sz="2400" dirty="0" smtClean="0"/>
          </a:p>
          <a:p>
            <a:r>
              <a:rPr lang="zh-CN" altLang="zh-CN" sz="2400" dirty="0">
                <a:latin typeface="+mn-ea"/>
              </a:rPr>
              <a:t>人力规划工作依据是进行人力规划的原则、根据和条件。人力规划必须从企业生产经营的发展需要出发，处理好企业经营目标、员工队伍建设和人力资源管理之间的关系，在劳动市场和企业条件的双重约束下，制定从人力资源配置角度促进企业发展的工作方案。其中如何在预算约束下制定人力资源管理工作的具体方案具有重要意义。</a:t>
            </a:r>
            <a:endParaRPr lang="en-US" altLang="zh-CN" sz="2400" dirty="0">
              <a:latin typeface="+mn-ea"/>
            </a:endParaRPr>
          </a:p>
          <a:p>
            <a:endParaRPr lang="zh-CN" altLang="zh-CN" sz="2400" dirty="0"/>
          </a:p>
          <a:p>
            <a:r>
              <a:rPr lang="zh-CN" altLang="zh-CN" sz="2400" dirty="0"/>
              <a:t>（一）人力规划原则</a:t>
            </a:r>
          </a:p>
          <a:p>
            <a:r>
              <a:rPr lang="zh-CN" altLang="zh-CN" sz="2400" dirty="0"/>
              <a:t>（二）人力规划依据</a:t>
            </a:r>
          </a:p>
          <a:p>
            <a:r>
              <a:rPr lang="zh-CN" altLang="zh-CN" sz="2400" dirty="0"/>
              <a:t>（三）人力规划</a:t>
            </a:r>
            <a:r>
              <a:rPr lang="zh-CN" altLang="zh-CN" sz="2400" dirty="0" smtClean="0"/>
              <a:t>条件</a:t>
            </a:r>
            <a:endParaRPr lang="zh-CN" altLang="zh-CN" sz="2400" dirty="0"/>
          </a:p>
          <a:p>
            <a:endParaRPr lang="zh-CN" altLang="en-US" sz="2400" dirty="0"/>
          </a:p>
        </p:txBody>
      </p:sp>
    </p:spTree>
    <p:extLst>
      <p:ext uri="{BB962C8B-B14F-4D97-AF65-F5344CB8AC3E}">
        <p14:creationId xmlns:p14="http://schemas.microsoft.com/office/powerpoint/2010/main" xmlns="" val="37818765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538357"/>
            <a:ext cx="6747564" cy="3785652"/>
          </a:xfrm>
          <a:prstGeom prst="rect">
            <a:avLst/>
          </a:prstGeom>
          <a:noFill/>
        </p:spPr>
        <p:txBody>
          <a:bodyPr wrap="square" rtlCol="0">
            <a:spAutoFit/>
          </a:bodyPr>
          <a:lstStyle/>
          <a:p>
            <a:r>
              <a:rPr lang="zh-CN" altLang="zh-CN" sz="2400" dirty="0" smtClean="0"/>
              <a:t>（</a:t>
            </a:r>
            <a:r>
              <a:rPr lang="zh-CN" altLang="zh-CN" sz="2400" dirty="0"/>
              <a:t>一）人力规划</a:t>
            </a:r>
            <a:r>
              <a:rPr lang="zh-CN" altLang="zh-CN" sz="2400" dirty="0" smtClean="0"/>
              <a:t>原则</a:t>
            </a:r>
            <a:endParaRPr lang="en-US" altLang="zh-CN" sz="2400" dirty="0" smtClean="0"/>
          </a:p>
          <a:p>
            <a:endParaRPr lang="zh-CN" altLang="zh-CN" sz="2400" dirty="0"/>
          </a:p>
          <a:p>
            <a:r>
              <a:rPr lang="zh-CN" altLang="zh-CN" sz="2400" dirty="0">
                <a:latin typeface="+mn-ea"/>
              </a:rPr>
              <a:t>人力规划的目的是满足企业生产经营活动的人力资源需求，不仅解决当前问题，而且支持企业和员工的长期发展，为此要注意三个原则。</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人力</a:t>
            </a:r>
            <a:r>
              <a:rPr lang="zh-CN" altLang="zh-CN" sz="2400" dirty="0"/>
              <a:t>规划与企业战略的衔接</a:t>
            </a:r>
          </a:p>
          <a:p>
            <a:pPr marL="342900" indent="-342900">
              <a:buFont typeface="Wingdings" panose="05000000000000000000" pitchFamily="2" charset="2"/>
              <a:buChar char="ü"/>
            </a:pPr>
            <a:r>
              <a:rPr lang="zh-CN" altLang="zh-CN" sz="2400" dirty="0" smtClean="0"/>
              <a:t>人力</a:t>
            </a:r>
            <a:r>
              <a:rPr lang="zh-CN" altLang="zh-CN" sz="2400" dirty="0"/>
              <a:t>规划与未来变化的衔接</a:t>
            </a:r>
          </a:p>
          <a:p>
            <a:pPr marL="342900" indent="-342900">
              <a:buFont typeface="Wingdings" panose="05000000000000000000" pitchFamily="2" charset="2"/>
              <a:buChar char="ü"/>
            </a:pPr>
            <a:r>
              <a:rPr lang="zh-CN" altLang="zh-CN" sz="2400" dirty="0" smtClean="0"/>
              <a:t>人力</a:t>
            </a:r>
            <a:r>
              <a:rPr lang="zh-CN" altLang="zh-CN" sz="2400" dirty="0"/>
              <a:t>规划与员工发展的衔接</a:t>
            </a:r>
          </a:p>
          <a:p>
            <a:endParaRPr lang="zh-CN" altLang="en-US" sz="2400" dirty="0"/>
          </a:p>
        </p:txBody>
      </p:sp>
    </p:spTree>
    <p:extLst>
      <p:ext uri="{BB962C8B-B14F-4D97-AF65-F5344CB8AC3E}">
        <p14:creationId xmlns:p14="http://schemas.microsoft.com/office/powerpoint/2010/main" xmlns="" val="27949176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538357"/>
            <a:ext cx="6747564" cy="4154984"/>
          </a:xfrm>
          <a:prstGeom prst="rect">
            <a:avLst/>
          </a:prstGeom>
          <a:noFill/>
        </p:spPr>
        <p:txBody>
          <a:bodyPr wrap="square" rtlCol="0">
            <a:spAutoFit/>
          </a:bodyPr>
          <a:lstStyle/>
          <a:p>
            <a:r>
              <a:rPr lang="zh-CN" altLang="zh-CN" sz="2400" dirty="0"/>
              <a:t>（二）人力规划依据</a:t>
            </a:r>
          </a:p>
          <a:p>
            <a:endParaRPr lang="en-US" altLang="zh-CN" sz="2400" dirty="0" smtClean="0"/>
          </a:p>
          <a:p>
            <a:r>
              <a:rPr lang="zh-CN" altLang="zh-CN" sz="2400" dirty="0">
                <a:latin typeface="+mn-ea"/>
              </a:rPr>
              <a:t>进行人力规划要从企业发展战略出发，在外部劳动市场的约束下，根据企业生产经营的实际情况，确定员工队伍状况的改进办法。因此，企业发展战略、劳动市场状况、生产经营方式是人力规划工作的主要依据。</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企业发展战略</a:t>
            </a:r>
          </a:p>
          <a:p>
            <a:pPr marL="342900" indent="-342900">
              <a:buFont typeface="Wingdings" panose="05000000000000000000" pitchFamily="2" charset="2"/>
              <a:buChar char="ü"/>
            </a:pPr>
            <a:r>
              <a:rPr lang="zh-CN" altLang="zh-CN" sz="2400" dirty="0"/>
              <a:t>劳动市场状况</a:t>
            </a:r>
          </a:p>
          <a:p>
            <a:pPr marL="342900" indent="-342900">
              <a:buFont typeface="Wingdings" panose="05000000000000000000" pitchFamily="2" charset="2"/>
              <a:buChar char="ü"/>
            </a:pPr>
            <a:r>
              <a:rPr lang="zh-CN" altLang="zh-CN" sz="2400" dirty="0"/>
              <a:t>生产经营</a:t>
            </a:r>
            <a:r>
              <a:rPr lang="zh-CN" altLang="zh-CN" sz="2400" dirty="0" smtClean="0"/>
              <a:t>方式</a:t>
            </a:r>
            <a:endParaRPr lang="zh-CN" altLang="zh-CN" sz="2400" dirty="0"/>
          </a:p>
        </p:txBody>
      </p:sp>
    </p:spTree>
    <p:extLst>
      <p:ext uri="{BB962C8B-B14F-4D97-AF65-F5344CB8AC3E}">
        <p14:creationId xmlns:p14="http://schemas.microsoft.com/office/powerpoint/2010/main" xmlns="" val="4720524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pic>
        <p:nvPicPr>
          <p:cNvPr id="4" name="4-1.EPS" descr="id:2147495818;FounderCES"/>
          <p:cNvPicPr/>
          <p:nvPr/>
        </p:nvPicPr>
        <p:blipFill>
          <a:blip r:embed="rId2" cstate="print">
            <a:duotone>
              <a:prstClr val="black"/>
              <a:schemeClr val="accent2">
                <a:tint val="45000"/>
                <a:satMod val="400000"/>
              </a:schemeClr>
            </a:duotone>
          </a:blip>
          <a:stretch>
            <a:fillRect/>
          </a:stretch>
        </p:blipFill>
        <p:spPr>
          <a:xfrm>
            <a:off x="840036" y="1779739"/>
            <a:ext cx="5783430" cy="3766295"/>
          </a:xfrm>
          <a:prstGeom prst="rect">
            <a:avLst/>
          </a:prstGeom>
        </p:spPr>
      </p:pic>
    </p:spTree>
    <p:extLst>
      <p:ext uri="{BB962C8B-B14F-4D97-AF65-F5344CB8AC3E}">
        <p14:creationId xmlns:p14="http://schemas.microsoft.com/office/powerpoint/2010/main" xmlns="" val="2272451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5" name="内容占位符 2"/>
          <p:cNvSpPr txBox="1">
            <a:spLocks/>
          </p:cNvSpPr>
          <p:nvPr/>
        </p:nvSpPr>
        <p:spPr>
          <a:xfrm>
            <a:off x="508000" y="1355521"/>
            <a:ext cx="6706839" cy="3880773"/>
          </a:xfrm>
          <a:prstGeom prst="rect">
            <a:avLst/>
          </a:prstGeom>
        </p:spPr>
        <p:txBody>
          <a:bodyPr>
            <a:normAutofit/>
          </a:bodyPr>
          <a:lstStyle/>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1.</a:t>
            </a:r>
            <a:r>
              <a:rPr lang="zh-CN" altLang="zh-CN" sz="2400" dirty="0" smtClean="0">
                <a:solidFill>
                  <a:schemeClr val="tx1">
                    <a:lumMod val="75000"/>
                    <a:lumOff val="25000"/>
                  </a:schemeClr>
                </a:solidFill>
              </a:rPr>
              <a:t>企业人力规划的性质</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2.</a:t>
            </a:r>
            <a:r>
              <a:rPr lang="zh-CN" altLang="zh-CN" sz="2400" dirty="0" smtClean="0">
                <a:solidFill>
                  <a:schemeClr val="tx1">
                    <a:lumMod val="75000"/>
                    <a:lumOff val="25000"/>
                  </a:schemeClr>
                </a:solidFill>
              </a:rPr>
              <a:t>企业的人力资源供求关系</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3.</a:t>
            </a:r>
            <a:r>
              <a:rPr lang="zh-CN" altLang="zh-CN" sz="2400" dirty="0" smtClean="0">
                <a:solidFill>
                  <a:schemeClr val="tx1">
                    <a:lumMod val="75000"/>
                    <a:lumOff val="25000"/>
                  </a:schemeClr>
                </a:solidFill>
              </a:rPr>
              <a:t>识别企业人力资源缺口的方法</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4.</a:t>
            </a:r>
            <a:r>
              <a:rPr lang="zh-CN" altLang="zh-CN" sz="2400" dirty="0" smtClean="0">
                <a:solidFill>
                  <a:schemeClr val="tx1">
                    <a:lumMod val="75000"/>
                    <a:lumOff val="25000"/>
                  </a:schemeClr>
                </a:solidFill>
              </a:rPr>
              <a:t>解决企业人力资源供求问题的方式</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5.</a:t>
            </a:r>
            <a:r>
              <a:rPr lang="zh-CN" altLang="zh-CN" sz="2400" dirty="0" smtClean="0">
                <a:solidFill>
                  <a:schemeClr val="tx1">
                    <a:lumMod val="75000"/>
                    <a:lumOff val="25000"/>
                  </a:schemeClr>
                </a:solidFill>
              </a:rPr>
              <a:t>企业人力规划的主要内容结构</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6.</a:t>
            </a:r>
            <a:r>
              <a:rPr lang="zh-CN" altLang="zh-CN" sz="2400" dirty="0" smtClean="0">
                <a:solidFill>
                  <a:schemeClr val="tx1">
                    <a:lumMod val="75000"/>
                    <a:lumOff val="25000"/>
                  </a:schemeClr>
                </a:solidFill>
              </a:rPr>
              <a:t>企业人力规划的步骤和依据</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7.</a:t>
            </a:r>
            <a:r>
              <a:rPr lang="zh-CN" altLang="zh-CN" sz="2400" dirty="0" smtClean="0">
                <a:solidFill>
                  <a:schemeClr val="tx1">
                    <a:lumMod val="75000"/>
                    <a:lumOff val="25000"/>
                  </a:schemeClr>
                </a:solidFill>
              </a:rPr>
              <a:t>企业人力规划的常用方法</a:t>
            </a: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zh-CN" sz="2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zh-CN" sz="2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Tree>
    <p:extLst>
      <p:ext uri="{BB962C8B-B14F-4D97-AF65-F5344CB8AC3E}">
        <p14:creationId xmlns:p14="http://schemas.microsoft.com/office/powerpoint/2010/main" xmlns="" val="24635583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538357"/>
            <a:ext cx="6747564" cy="3785652"/>
          </a:xfrm>
          <a:prstGeom prst="rect">
            <a:avLst/>
          </a:prstGeom>
          <a:noFill/>
        </p:spPr>
        <p:txBody>
          <a:bodyPr wrap="square" rtlCol="0">
            <a:spAutoFit/>
          </a:bodyPr>
          <a:lstStyle/>
          <a:p>
            <a:r>
              <a:rPr lang="zh-CN" altLang="zh-CN" sz="2400" dirty="0"/>
              <a:t>（三）人力规划</a:t>
            </a:r>
            <a:r>
              <a:rPr lang="zh-CN" altLang="zh-CN" sz="2400" dirty="0" smtClean="0"/>
              <a:t>条件</a:t>
            </a:r>
            <a:endParaRPr lang="en-US" altLang="zh-CN" sz="2400" dirty="0" smtClean="0"/>
          </a:p>
          <a:p>
            <a:endParaRPr lang="zh-CN" altLang="zh-CN" sz="2400" dirty="0"/>
          </a:p>
          <a:p>
            <a:r>
              <a:rPr lang="zh-CN" altLang="zh-CN" sz="2400" dirty="0">
                <a:latin typeface="+mn-ea"/>
              </a:rPr>
              <a:t>改进人力资源状况需要条件，例如通过培训提高员工技能就需要相应的培训经费和资源投入。不仅如此，由于人力资源投入方式体现一定的政策倾向，人力规划还要考虑企业文化价值观。</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财力物力资源</a:t>
            </a:r>
          </a:p>
          <a:p>
            <a:pPr marL="342900" indent="-342900">
              <a:buFont typeface="Wingdings" panose="05000000000000000000" pitchFamily="2" charset="2"/>
              <a:buChar char="ü"/>
            </a:pPr>
            <a:r>
              <a:rPr lang="zh-CN" altLang="zh-CN" sz="2400" dirty="0"/>
              <a:t>员工队伍现状</a:t>
            </a:r>
          </a:p>
          <a:p>
            <a:pPr marL="342900" indent="-342900">
              <a:buFont typeface="Wingdings" panose="05000000000000000000" pitchFamily="2" charset="2"/>
              <a:buChar char="ü"/>
            </a:pPr>
            <a:r>
              <a:rPr lang="zh-CN" altLang="zh-CN" sz="2400" dirty="0"/>
              <a:t>文化价值</a:t>
            </a:r>
            <a:r>
              <a:rPr lang="zh-CN" altLang="zh-CN" sz="2400" dirty="0" smtClean="0"/>
              <a:t>观念</a:t>
            </a:r>
            <a:endParaRPr lang="zh-CN" altLang="zh-CN" sz="2400" dirty="0"/>
          </a:p>
        </p:txBody>
      </p:sp>
    </p:spTree>
    <p:extLst>
      <p:ext uri="{BB962C8B-B14F-4D97-AF65-F5344CB8AC3E}">
        <p14:creationId xmlns:p14="http://schemas.microsoft.com/office/powerpoint/2010/main" xmlns="" val="41650012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270000"/>
            <a:ext cx="6747564" cy="4893647"/>
          </a:xfrm>
          <a:prstGeom prst="rect">
            <a:avLst/>
          </a:prstGeom>
          <a:noFill/>
        </p:spPr>
        <p:txBody>
          <a:bodyPr wrap="square" rtlCol="0">
            <a:spAutoFit/>
          </a:bodyPr>
          <a:lstStyle/>
          <a:p>
            <a:r>
              <a:rPr lang="zh-CN" altLang="zh-CN" sz="2400" dirty="0" smtClean="0"/>
              <a:t>三</a:t>
            </a:r>
            <a:r>
              <a:rPr lang="zh-CN" altLang="zh-CN" sz="2400" dirty="0"/>
              <a:t>、人力规划工作</a:t>
            </a:r>
            <a:r>
              <a:rPr lang="zh-CN" altLang="zh-CN" sz="2400" dirty="0" smtClean="0"/>
              <a:t>步骤</a:t>
            </a:r>
            <a:endParaRPr lang="en-US" altLang="zh-CN" sz="2400" dirty="0" smtClean="0"/>
          </a:p>
          <a:p>
            <a:endParaRPr lang="zh-CN" altLang="zh-CN" sz="2400" dirty="0"/>
          </a:p>
          <a:p>
            <a:r>
              <a:rPr lang="zh-CN" altLang="zh-CN" sz="2400" dirty="0">
                <a:latin typeface="+mn-ea"/>
              </a:rPr>
              <a:t>人力规划工作步骤是开展人力规划工作的程序。为了确认企业人力资源缺口并找到合适的解决办法，必须系统考察人力资源实际状况，分析面临问题和产生原因，在既定条件约束下寻找可能的解决办法。这个分析情况、发现问题、确定措施的过程由不同阶段构成，每个阶段分别处理不同问题，由此构成人力规划的工作步骤。</a:t>
            </a:r>
            <a:endParaRPr lang="en-US" altLang="zh-CN" sz="2400" dirty="0">
              <a:latin typeface="+mn-ea"/>
            </a:endParaRPr>
          </a:p>
          <a:p>
            <a:endParaRPr lang="zh-CN" altLang="zh-CN" sz="2400" dirty="0"/>
          </a:p>
          <a:p>
            <a:r>
              <a:rPr lang="zh-CN" altLang="zh-CN" sz="2400" dirty="0"/>
              <a:t>（一）考察人力资源情况</a:t>
            </a:r>
          </a:p>
          <a:p>
            <a:r>
              <a:rPr lang="zh-CN" altLang="zh-CN" sz="2400" dirty="0"/>
              <a:t>（二）分析人力资源问题</a:t>
            </a:r>
          </a:p>
          <a:p>
            <a:r>
              <a:rPr lang="zh-CN" altLang="zh-CN" sz="2400" dirty="0"/>
              <a:t>（三）采取人力资源</a:t>
            </a:r>
            <a:r>
              <a:rPr lang="zh-CN" altLang="zh-CN" sz="2400" dirty="0" smtClean="0"/>
              <a:t>措施</a:t>
            </a:r>
            <a:endParaRPr lang="zh-CN" altLang="zh-CN" sz="2400" dirty="0"/>
          </a:p>
        </p:txBody>
      </p:sp>
    </p:spTree>
    <p:extLst>
      <p:ext uri="{BB962C8B-B14F-4D97-AF65-F5344CB8AC3E}">
        <p14:creationId xmlns:p14="http://schemas.microsoft.com/office/powerpoint/2010/main" xmlns="" val="10061734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270000"/>
            <a:ext cx="6747564" cy="3785652"/>
          </a:xfrm>
          <a:prstGeom prst="rect">
            <a:avLst/>
          </a:prstGeom>
          <a:noFill/>
        </p:spPr>
        <p:txBody>
          <a:bodyPr wrap="square" rtlCol="0">
            <a:spAutoFit/>
          </a:bodyPr>
          <a:lstStyle/>
          <a:p>
            <a:r>
              <a:rPr lang="zh-CN" altLang="en-US" sz="2400" dirty="0"/>
              <a:t>（一）考察人力资源</a:t>
            </a:r>
            <a:r>
              <a:rPr lang="zh-CN" altLang="en-US" sz="2400" dirty="0" smtClean="0"/>
              <a:t>情况</a:t>
            </a:r>
            <a:endParaRPr lang="en-US" altLang="zh-CN" sz="2400" dirty="0" smtClean="0"/>
          </a:p>
          <a:p>
            <a:endParaRPr lang="zh-CN" altLang="en-US" sz="2400" dirty="0"/>
          </a:p>
          <a:p>
            <a:r>
              <a:rPr lang="zh-CN" altLang="en-US" sz="2400" dirty="0">
                <a:latin typeface="+mn-ea"/>
              </a:rPr>
              <a:t>考察情况是人力规划的第一步，目的是通过对于现状的考察与分析，把握人力资源供求关系的特点，为发现问题和制定措施提供基础。与此相应，不仅要全面真实地了解当前实际情况，而且要从中把握情况变化的趋势。</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了解现状</a:t>
            </a:r>
          </a:p>
          <a:p>
            <a:pPr marL="342900" indent="-342900">
              <a:buFont typeface="Wingdings" panose="05000000000000000000" pitchFamily="2" charset="2"/>
              <a:buChar char="ü"/>
            </a:pPr>
            <a:r>
              <a:rPr lang="zh-CN" altLang="en-US" sz="2400" dirty="0"/>
              <a:t>把握趋势</a:t>
            </a:r>
          </a:p>
        </p:txBody>
      </p:sp>
    </p:spTree>
    <p:extLst>
      <p:ext uri="{BB962C8B-B14F-4D97-AF65-F5344CB8AC3E}">
        <p14:creationId xmlns:p14="http://schemas.microsoft.com/office/powerpoint/2010/main" xmlns="" val="39392622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270000"/>
            <a:ext cx="6747564" cy="4524315"/>
          </a:xfrm>
          <a:prstGeom prst="rect">
            <a:avLst/>
          </a:prstGeom>
          <a:noFill/>
        </p:spPr>
        <p:txBody>
          <a:bodyPr wrap="square" rtlCol="0">
            <a:spAutoFit/>
          </a:bodyPr>
          <a:lstStyle/>
          <a:p>
            <a:r>
              <a:rPr lang="zh-CN" altLang="zh-CN" sz="2400" dirty="0"/>
              <a:t>（二）分析人力资源问题</a:t>
            </a:r>
          </a:p>
          <a:p>
            <a:endParaRPr lang="en-US" altLang="zh-CN" sz="2400" dirty="0" smtClean="0"/>
          </a:p>
          <a:p>
            <a:r>
              <a:rPr lang="zh-CN" altLang="zh-CN" sz="2400" dirty="0">
                <a:latin typeface="+mn-ea"/>
              </a:rPr>
              <a:t>了解情况是为了发现问题和解决问题。生产经营活动错综复杂，员工队伍状况不断变化，因此人力资源供求平衡总是相对的、暂时的，往往存在着各种问题。企业人力资源问题的本质是员工队伍状况不符合生产经营活动的需要。这种问题通过多种形式体现出来，具有不同的产生原因。对此必须深入分析，寻找有针对性的解决办法。</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发现问题</a:t>
            </a:r>
          </a:p>
          <a:p>
            <a:pPr marL="342900" indent="-342900">
              <a:buFont typeface="Wingdings" panose="05000000000000000000" pitchFamily="2" charset="2"/>
              <a:buChar char="ü"/>
            </a:pPr>
            <a:r>
              <a:rPr lang="zh-CN" altLang="zh-CN" sz="2400" dirty="0"/>
              <a:t>找出</a:t>
            </a:r>
            <a:r>
              <a:rPr lang="zh-CN" altLang="zh-CN" sz="2400" dirty="0" smtClean="0"/>
              <a:t>原因</a:t>
            </a:r>
            <a:endParaRPr lang="zh-CN" altLang="zh-CN" sz="2400" dirty="0"/>
          </a:p>
        </p:txBody>
      </p:sp>
    </p:spTree>
    <p:extLst>
      <p:ext uri="{BB962C8B-B14F-4D97-AF65-F5344CB8AC3E}">
        <p14:creationId xmlns:p14="http://schemas.microsoft.com/office/powerpoint/2010/main" xmlns="" val="42454202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sp>
        <p:nvSpPr>
          <p:cNvPr id="3" name="文本框 2"/>
          <p:cNvSpPr txBox="1"/>
          <p:nvPr/>
        </p:nvSpPr>
        <p:spPr>
          <a:xfrm>
            <a:off x="508001" y="1270000"/>
            <a:ext cx="6747564" cy="4524315"/>
          </a:xfrm>
          <a:prstGeom prst="rect">
            <a:avLst/>
          </a:prstGeom>
          <a:noFill/>
        </p:spPr>
        <p:txBody>
          <a:bodyPr wrap="square" rtlCol="0">
            <a:spAutoFit/>
          </a:bodyPr>
          <a:lstStyle/>
          <a:p>
            <a:r>
              <a:rPr lang="zh-CN" altLang="zh-CN" sz="2400" dirty="0"/>
              <a:t>（三）采取人力资源</a:t>
            </a:r>
            <a:r>
              <a:rPr lang="zh-CN" altLang="zh-CN" sz="2400" dirty="0" smtClean="0"/>
              <a:t>措施</a:t>
            </a:r>
            <a:endParaRPr lang="en-US" altLang="zh-CN" sz="2400" dirty="0" smtClean="0"/>
          </a:p>
          <a:p>
            <a:endParaRPr lang="zh-CN" altLang="zh-CN" sz="2400" dirty="0"/>
          </a:p>
          <a:p>
            <a:r>
              <a:rPr lang="zh-CN" altLang="zh-CN" sz="2400" dirty="0">
                <a:latin typeface="+mn-ea"/>
              </a:rPr>
              <a:t>不同的人力资源问题需要采取不同的解决办法。从人力资源管理的目的出发，在既有的资源条件约束下，针对需要解决也能够解决的重要问题，按轻重缓急的秩序，采取有效的工作措施，从人力资源角度低成本、高效率地促进企业发展，是企业人力规划的落脚点。为此需要从制定方案和贯彻实施两个方面努力。</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制定方案</a:t>
            </a:r>
          </a:p>
          <a:p>
            <a:pPr marL="342900" indent="-342900">
              <a:buFont typeface="Wingdings" panose="05000000000000000000" pitchFamily="2" charset="2"/>
              <a:buChar char="ü"/>
            </a:pPr>
            <a:r>
              <a:rPr lang="zh-CN" altLang="zh-CN" sz="2400" dirty="0"/>
              <a:t>贯彻</a:t>
            </a:r>
            <a:r>
              <a:rPr lang="zh-CN" altLang="zh-CN" sz="2400" dirty="0" smtClean="0"/>
              <a:t>实施</a:t>
            </a:r>
            <a:endParaRPr lang="zh-CN" altLang="zh-CN" sz="2400" dirty="0"/>
          </a:p>
        </p:txBody>
      </p:sp>
    </p:spTree>
    <p:extLst>
      <p:ext uri="{BB962C8B-B14F-4D97-AF65-F5344CB8AC3E}">
        <p14:creationId xmlns:p14="http://schemas.microsoft.com/office/powerpoint/2010/main" xmlns="" val="22963895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olidFill>
                  <a:srgbClr val="92D050"/>
                </a:solidFill>
              </a:rPr>
              <a:t>第</a:t>
            </a:r>
            <a:r>
              <a:rPr lang="en-US" altLang="zh-CN" dirty="0">
                <a:solidFill>
                  <a:srgbClr val="92D050"/>
                </a:solidFill>
              </a:rPr>
              <a:t>2</a:t>
            </a:r>
            <a:r>
              <a:rPr lang="zh-CN" altLang="en-US" dirty="0">
                <a:solidFill>
                  <a:srgbClr val="92D050"/>
                </a:solidFill>
              </a:rPr>
              <a:t>节 </a:t>
            </a:r>
            <a:r>
              <a:rPr lang="zh-CN" altLang="en-US" dirty="0" smtClean="0">
                <a:solidFill>
                  <a:srgbClr val="92D050"/>
                </a:solidFill>
              </a:rPr>
              <a:t>  人力</a:t>
            </a:r>
            <a:r>
              <a:rPr lang="zh-CN" altLang="en-US" dirty="0">
                <a:solidFill>
                  <a:srgbClr val="92D050"/>
                </a:solidFill>
              </a:rPr>
              <a:t>规划工作</a:t>
            </a:r>
            <a:r>
              <a:rPr lang="en-US" altLang="zh-CN" dirty="0">
                <a:solidFill>
                  <a:srgbClr val="92D050"/>
                </a:solidFill>
              </a:rPr>
              <a:t/>
            </a:r>
            <a:br>
              <a:rPr lang="en-US" altLang="zh-CN" dirty="0">
                <a:solidFill>
                  <a:srgbClr val="92D050"/>
                </a:solidFill>
              </a:rPr>
            </a:br>
            <a:r>
              <a:rPr lang="zh-CN" altLang="zh-CN" dirty="0">
                <a:solidFill>
                  <a:srgbClr val="92D050"/>
                </a:solidFill>
              </a:rPr>
              <a:t/>
            </a:r>
            <a:br>
              <a:rPr lang="zh-CN" altLang="zh-CN" dirty="0">
                <a:solidFill>
                  <a:srgbClr val="92D050"/>
                </a:solidFill>
              </a:rPr>
            </a:br>
            <a:endParaRPr lang="zh-CN" altLang="en-US" dirty="0">
              <a:solidFill>
                <a:srgbClr val="92D050"/>
              </a:solidFill>
            </a:endParaRPr>
          </a:p>
        </p:txBody>
      </p:sp>
      <p:pic>
        <p:nvPicPr>
          <p:cNvPr id="4" name="4-2.EPS" descr="id:2147495993;FounderCES"/>
          <p:cNvPicPr/>
          <p:nvPr/>
        </p:nvPicPr>
        <p:blipFill>
          <a:blip r:embed="rId2" cstate="print">
            <a:duotone>
              <a:prstClr val="black"/>
              <a:schemeClr val="accent1">
                <a:tint val="45000"/>
                <a:satMod val="400000"/>
              </a:schemeClr>
            </a:duotone>
          </a:blip>
          <a:stretch>
            <a:fillRect/>
          </a:stretch>
        </p:blipFill>
        <p:spPr>
          <a:xfrm>
            <a:off x="1938676" y="1409493"/>
            <a:ext cx="4225807" cy="5011186"/>
          </a:xfrm>
          <a:prstGeom prst="rect">
            <a:avLst/>
          </a:prstGeom>
        </p:spPr>
      </p:pic>
    </p:spTree>
    <p:extLst>
      <p:ext uri="{BB962C8B-B14F-4D97-AF65-F5344CB8AC3E}">
        <p14:creationId xmlns:p14="http://schemas.microsoft.com/office/powerpoint/2010/main" xmlns="" val="22373784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28" name="文本框 27"/>
          <p:cNvSpPr txBox="1"/>
          <p:nvPr/>
        </p:nvSpPr>
        <p:spPr>
          <a:xfrm>
            <a:off x="1820608" y="2228574"/>
            <a:ext cx="4870174" cy="1965859"/>
          </a:xfrm>
          <a:prstGeom prst="rect">
            <a:avLst/>
          </a:prstGeom>
          <a:noFill/>
        </p:spPr>
        <p:txBody>
          <a:bodyPr wrap="square" rtlCol="0">
            <a:spAutoFit/>
          </a:bodyPr>
          <a:lstStyle/>
          <a:p>
            <a:pPr>
              <a:lnSpc>
                <a:spcPct val="150000"/>
              </a:lnSpc>
            </a:pPr>
            <a:r>
              <a:rPr lang="zh-CN" altLang="en-US" sz="2800" dirty="0" smtClean="0"/>
              <a:t>第</a:t>
            </a:r>
            <a:r>
              <a:rPr lang="en-US" altLang="zh-CN" sz="2800" dirty="0" smtClean="0"/>
              <a:t>1</a:t>
            </a:r>
            <a:r>
              <a:rPr lang="zh-CN" altLang="en-US" sz="2800" dirty="0" smtClean="0"/>
              <a:t>节   人力资源规划</a:t>
            </a:r>
            <a:endParaRPr lang="en-US" altLang="zh-CN" sz="2800" dirty="0" smtClean="0"/>
          </a:p>
          <a:p>
            <a:pPr>
              <a:lnSpc>
                <a:spcPct val="150000"/>
              </a:lnSpc>
            </a:pPr>
            <a:r>
              <a:rPr lang="zh-CN" altLang="en-US" sz="2800" dirty="0" smtClean="0"/>
              <a:t>第</a:t>
            </a:r>
            <a:r>
              <a:rPr lang="en-US" altLang="zh-CN" sz="2800" dirty="0" smtClean="0"/>
              <a:t>2</a:t>
            </a:r>
            <a:r>
              <a:rPr lang="zh-CN" altLang="en-US" sz="2800" dirty="0" smtClean="0"/>
              <a:t>节   人力规划工作</a:t>
            </a:r>
            <a:endParaRPr lang="en-US" altLang="zh-CN" sz="2800" dirty="0" smtClean="0"/>
          </a:p>
          <a:p>
            <a:pPr>
              <a:lnSpc>
                <a:spcPct val="150000"/>
              </a:lnSpc>
            </a:pPr>
            <a:r>
              <a:rPr lang="zh-CN" altLang="en-US" sz="2800" dirty="0" smtClean="0">
                <a:solidFill>
                  <a:srgbClr val="FF0000"/>
                </a:solidFill>
              </a:rPr>
              <a:t>第</a:t>
            </a:r>
            <a:r>
              <a:rPr lang="en-US" altLang="zh-CN" sz="2800" dirty="0" smtClean="0">
                <a:solidFill>
                  <a:srgbClr val="FF0000"/>
                </a:solidFill>
              </a:rPr>
              <a:t>3</a:t>
            </a:r>
            <a:r>
              <a:rPr lang="zh-CN" altLang="en-US" sz="2800" dirty="0" smtClean="0">
                <a:solidFill>
                  <a:srgbClr val="FF0000"/>
                </a:solidFill>
              </a:rPr>
              <a:t>节   人力规划方法</a:t>
            </a:r>
            <a:endParaRPr lang="zh-CN" altLang="en-US" sz="2800" dirty="0">
              <a:solidFill>
                <a:srgbClr val="FF0000"/>
              </a:solidFill>
            </a:endParaRPr>
          </a:p>
        </p:txBody>
      </p:sp>
    </p:spTree>
    <p:extLst>
      <p:ext uri="{BB962C8B-B14F-4D97-AF65-F5344CB8AC3E}">
        <p14:creationId xmlns:p14="http://schemas.microsoft.com/office/powerpoint/2010/main" xmlns="" val="29189634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39" y="1570383"/>
            <a:ext cx="6500192" cy="3785652"/>
          </a:xfrm>
          <a:prstGeom prst="rect">
            <a:avLst/>
          </a:prstGeom>
          <a:noFill/>
        </p:spPr>
        <p:txBody>
          <a:bodyPr wrap="square" rtlCol="0">
            <a:spAutoFit/>
          </a:bodyPr>
          <a:lstStyle/>
          <a:p>
            <a:r>
              <a:rPr lang="zh-CN" altLang="zh-CN" sz="2400" dirty="0">
                <a:latin typeface="+mn-ea"/>
              </a:rPr>
              <a:t>在人力规划的长期实践中，逐步认识了规划工作的重点难点问题，积累了相应的工作经验和解决办法，其中一些方法具有普遍适应性，大致可以分为三类：人力资源需求预测法、人力资源供给分析法、人力资源问题处理法。</a:t>
            </a:r>
            <a:endParaRPr lang="en-US" altLang="zh-CN" sz="2400" dirty="0">
              <a:latin typeface="+mn-ea"/>
            </a:endParaRPr>
          </a:p>
          <a:p>
            <a:endParaRPr lang="zh-CN" altLang="zh-CN" sz="2400" dirty="0"/>
          </a:p>
          <a:p>
            <a:r>
              <a:rPr lang="zh-CN" altLang="zh-CN" sz="2400" dirty="0"/>
              <a:t>一、人力资源需求预测</a:t>
            </a:r>
          </a:p>
          <a:p>
            <a:r>
              <a:rPr lang="zh-CN" altLang="zh-CN" sz="2400" dirty="0"/>
              <a:t>二、人力资源供给分析</a:t>
            </a:r>
          </a:p>
          <a:p>
            <a:r>
              <a:rPr lang="zh-CN" altLang="zh-CN" sz="2400" dirty="0"/>
              <a:t>三、人力资源问题处理</a:t>
            </a:r>
          </a:p>
          <a:p>
            <a:endParaRPr lang="zh-CN" altLang="en-US" sz="2400" dirty="0"/>
          </a:p>
        </p:txBody>
      </p:sp>
    </p:spTree>
    <p:extLst>
      <p:ext uri="{BB962C8B-B14F-4D97-AF65-F5344CB8AC3E}">
        <p14:creationId xmlns:p14="http://schemas.microsoft.com/office/powerpoint/2010/main" xmlns="" val="24821111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40" y="1341783"/>
            <a:ext cx="6500192" cy="4154984"/>
          </a:xfrm>
          <a:prstGeom prst="rect">
            <a:avLst/>
          </a:prstGeom>
          <a:noFill/>
        </p:spPr>
        <p:txBody>
          <a:bodyPr wrap="square" rtlCol="0">
            <a:spAutoFit/>
          </a:bodyPr>
          <a:lstStyle/>
          <a:p>
            <a:r>
              <a:rPr lang="zh-CN" altLang="en-US" sz="2400" dirty="0"/>
              <a:t>一、人力资源</a:t>
            </a:r>
            <a:r>
              <a:rPr lang="zh-CN" altLang="en-US" sz="2400" dirty="0" smtClean="0"/>
              <a:t>需求预测</a:t>
            </a:r>
            <a:endParaRPr lang="en-US" altLang="zh-CN" sz="2400" dirty="0" smtClean="0"/>
          </a:p>
          <a:p>
            <a:endParaRPr lang="zh-CN" altLang="en-US" sz="2400" dirty="0"/>
          </a:p>
          <a:p>
            <a:r>
              <a:rPr lang="zh-CN" altLang="en-US" sz="2400" dirty="0"/>
              <a:t>人力规划需求预测是了解企业生产经营对于人力资源的需求，通过了解企业对于员工队伍状况的要求体现出来，涉及员工的类型、数量、质量、结构、变化等方面。企业生产经营活动不断变化，员工能力动力状况和相互关系在不断变化，企业对员工队伍的要求也必然不断变化，为此必须进行人力资源需求的动态预测。在人力资源需求预测方法中，确认预测依据和选择预测方法是两个基本环节</a:t>
            </a:r>
            <a:r>
              <a:rPr lang="zh-CN" altLang="en-US" sz="2400" dirty="0" smtClean="0"/>
              <a:t>。</a:t>
            </a:r>
            <a:endParaRPr lang="zh-CN" altLang="en-US" sz="2400" dirty="0"/>
          </a:p>
        </p:txBody>
      </p:sp>
    </p:spTree>
    <p:extLst>
      <p:ext uri="{BB962C8B-B14F-4D97-AF65-F5344CB8AC3E}">
        <p14:creationId xmlns:p14="http://schemas.microsoft.com/office/powerpoint/2010/main" xmlns="" val="16622283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39" y="1341783"/>
            <a:ext cx="7342131" cy="5262979"/>
          </a:xfrm>
          <a:prstGeom prst="rect">
            <a:avLst/>
          </a:prstGeom>
          <a:noFill/>
        </p:spPr>
        <p:txBody>
          <a:bodyPr wrap="square" rtlCol="0">
            <a:spAutoFit/>
          </a:bodyPr>
          <a:lstStyle/>
          <a:p>
            <a:r>
              <a:rPr lang="zh-CN" altLang="en-US" sz="2400" dirty="0"/>
              <a:t>一、人力资源</a:t>
            </a:r>
            <a:r>
              <a:rPr lang="zh-CN" altLang="en-US" sz="2400" dirty="0" smtClean="0"/>
              <a:t>需求预测</a:t>
            </a:r>
            <a:endParaRPr lang="en-US" altLang="zh-CN" sz="2400" dirty="0" smtClean="0"/>
          </a:p>
          <a:p>
            <a:endParaRPr lang="zh-CN" altLang="en-US" sz="2400" dirty="0"/>
          </a:p>
          <a:p>
            <a:r>
              <a:rPr lang="zh-CN" altLang="en-US" sz="2400" dirty="0" smtClean="0"/>
              <a:t>（</a:t>
            </a:r>
            <a:r>
              <a:rPr lang="zh-CN" altLang="en-US" sz="2400" dirty="0"/>
              <a:t>一）人力资源需求预测的相关</a:t>
            </a:r>
            <a:r>
              <a:rPr lang="zh-CN" altLang="en-US" sz="2400" dirty="0" smtClean="0"/>
              <a:t>因素</a:t>
            </a:r>
            <a:endParaRPr lang="en-US" altLang="zh-CN" sz="2400" dirty="0" smtClean="0"/>
          </a:p>
          <a:p>
            <a:r>
              <a:rPr lang="zh-CN" altLang="zh-CN" sz="2400" dirty="0" smtClean="0"/>
              <a:t>企业外部环境、生产经营活动、人力资源状况</a:t>
            </a:r>
            <a:r>
              <a:rPr lang="zh-CN" altLang="en-US" sz="2400" dirty="0" smtClean="0"/>
              <a:t>。</a:t>
            </a:r>
            <a:endParaRPr lang="zh-CN" altLang="en-US" sz="2400" dirty="0"/>
          </a:p>
          <a:p>
            <a:endParaRPr lang="en-US" altLang="zh-CN" sz="2400" dirty="0" smtClean="0"/>
          </a:p>
          <a:p>
            <a:r>
              <a:rPr lang="zh-CN" altLang="en-US" sz="2400" dirty="0" smtClean="0"/>
              <a:t>（</a:t>
            </a:r>
            <a:r>
              <a:rPr lang="zh-CN" altLang="en-US" sz="2400" dirty="0"/>
              <a:t>二）人力资源需求预测的定性</a:t>
            </a:r>
            <a:r>
              <a:rPr lang="zh-CN" altLang="en-US" sz="2400" dirty="0" smtClean="0"/>
              <a:t>方法</a:t>
            </a:r>
            <a:endParaRPr lang="en-US" altLang="zh-CN" sz="2400" dirty="0" smtClean="0"/>
          </a:p>
          <a:p>
            <a:r>
              <a:rPr lang="zh-CN" altLang="zh-CN" sz="2400" dirty="0" smtClean="0"/>
              <a:t>德尔菲法是常用方法之一</a:t>
            </a:r>
            <a:r>
              <a:rPr lang="zh-CN" altLang="en-US" sz="2400" dirty="0" smtClean="0"/>
              <a:t>。</a:t>
            </a:r>
            <a:endParaRPr lang="en-US" altLang="zh-CN" sz="2400" dirty="0" smtClean="0"/>
          </a:p>
          <a:p>
            <a:endParaRPr lang="en-US" altLang="zh-CN" sz="2400" dirty="0" smtClean="0"/>
          </a:p>
          <a:p>
            <a:r>
              <a:rPr lang="zh-CN" altLang="en-US" sz="2400" dirty="0" smtClean="0"/>
              <a:t>（</a:t>
            </a:r>
            <a:r>
              <a:rPr lang="zh-CN" altLang="en-US" sz="2400" dirty="0"/>
              <a:t>三）人力资源需求预测的定量</a:t>
            </a:r>
            <a:r>
              <a:rPr lang="zh-CN" altLang="en-US" sz="2400" dirty="0" smtClean="0"/>
              <a:t>方法</a:t>
            </a:r>
            <a:endParaRPr lang="en-US" altLang="zh-CN" sz="2400" dirty="0" smtClean="0"/>
          </a:p>
          <a:p>
            <a:pPr marL="180000" indent="457200"/>
            <a:r>
              <a:rPr lang="zh-CN" altLang="zh-CN" sz="2400" dirty="0"/>
              <a:t>相比定性方法，定量方法所得的结果更为精确。因此在可能的情况下，人力资源需求预测应尽可能采用定量方法。其中</a:t>
            </a:r>
            <a:r>
              <a:rPr lang="zh-CN" altLang="zh-CN" sz="2400" dirty="0">
                <a:solidFill>
                  <a:srgbClr val="FF0000"/>
                </a:solidFill>
              </a:rPr>
              <a:t>转换比率分析法</a:t>
            </a:r>
            <a:r>
              <a:rPr lang="zh-CN" altLang="zh-CN" sz="2400" dirty="0"/>
              <a:t>和</a:t>
            </a:r>
            <a:r>
              <a:rPr lang="zh-CN" altLang="zh-CN" sz="2400" dirty="0">
                <a:solidFill>
                  <a:srgbClr val="FF0000"/>
                </a:solidFill>
              </a:rPr>
              <a:t>回归分析法</a:t>
            </a:r>
            <a:r>
              <a:rPr lang="zh-CN" altLang="zh-CN" sz="2400" dirty="0"/>
              <a:t>使用较为广泛。</a:t>
            </a:r>
          </a:p>
          <a:p>
            <a:endParaRPr lang="zh-CN" altLang="en-US" sz="2400" dirty="0"/>
          </a:p>
        </p:txBody>
      </p:sp>
    </p:spTree>
    <p:extLst>
      <p:ext uri="{BB962C8B-B14F-4D97-AF65-F5344CB8AC3E}">
        <p14:creationId xmlns:p14="http://schemas.microsoft.com/office/powerpoint/2010/main" xmlns="" val="680113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712333" y="1604079"/>
            <a:ext cx="5268331" cy="3416320"/>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zh-CN" altLang="zh-CN" sz="2800" dirty="0" smtClean="0"/>
              <a:t>人力规划成功的密钥</a:t>
            </a:r>
            <a:endParaRPr lang="en-US" altLang="zh-CN" sz="2800" dirty="0" smtClean="0">
              <a:latin typeface="+mn-ea"/>
            </a:endParaRPr>
          </a:p>
          <a:p>
            <a:pPr indent="455613">
              <a:lnSpc>
                <a:spcPct val="150000"/>
              </a:lnSpc>
            </a:pPr>
            <a:r>
              <a:rPr lang="zh-CN" altLang="en-US" sz="2800" dirty="0" smtClean="0"/>
              <a:t>第</a:t>
            </a:r>
            <a:r>
              <a:rPr lang="en-US" altLang="zh-CN" sz="2800" dirty="0" smtClean="0"/>
              <a:t>1</a:t>
            </a:r>
            <a:r>
              <a:rPr lang="zh-CN" altLang="en-US" sz="2800" dirty="0" smtClean="0"/>
              <a:t>节   人力资源规划</a:t>
            </a:r>
            <a:endParaRPr lang="en-US" altLang="zh-CN" sz="2800" dirty="0" smtClean="0"/>
          </a:p>
          <a:p>
            <a:pPr indent="455613">
              <a:lnSpc>
                <a:spcPct val="150000"/>
              </a:lnSpc>
            </a:pPr>
            <a:r>
              <a:rPr lang="zh-CN" altLang="en-US" sz="2800" dirty="0" smtClean="0"/>
              <a:t>第</a:t>
            </a:r>
            <a:r>
              <a:rPr lang="en-US" altLang="zh-CN" sz="2800" dirty="0" smtClean="0"/>
              <a:t>2</a:t>
            </a:r>
            <a:r>
              <a:rPr lang="zh-CN" altLang="en-US" sz="2800" dirty="0" smtClean="0"/>
              <a:t>节   人力规划工作</a:t>
            </a:r>
            <a:endParaRPr lang="en-US" altLang="zh-CN" sz="2800" dirty="0" smtClean="0"/>
          </a:p>
          <a:p>
            <a:pPr indent="455613">
              <a:lnSpc>
                <a:spcPct val="150000"/>
              </a:lnSpc>
            </a:pPr>
            <a:r>
              <a:rPr lang="zh-CN" altLang="en-US" sz="2800" dirty="0" smtClean="0"/>
              <a:t>第</a:t>
            </a:r>
            <a:r>
              <a:rPr lang="en-US" altLang="zh-CN" sz="2800" dirty="0" smtClean="0"/>
              <a:t>3</a:t>
            </a:r>
            <a:r>
              <a:rPr lang="zh-CN" altLang="en-US" sz="2800" dirty="0" smtClean="0"/>
              <a:t>节   人力规划方法</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39" y="1341783"/>
            <a:ext cx="6579703" cy="4893647"/>
          </a:xfrm>
          <a:prstGeom prst="rect">
            <a:avLst/>
          </a:prstGeom>
          <a:noFill/>
        </p:spPr>
        <p:txBody>
          <a:bodyPr wrap="square" rtlCol="0">
            <a:spAutoFit/>
          </a:bodyPr>
          <a:lstStyle/>
          <a:p>
            <a:r>
              <a:rPr lang="zh-CN" altLang="en-US" sz="2400" dirty="0"/>
              <a:t>二、人力资源供给</a:t>
            </a:r>
            <a:r>
              <a:rPr lang="zh-CN" altLang="en-US" sz="2400" dirty="0" smtClean="0"/>
              <a:t>分析</a:t>
            </a:r>
            <a:endParaRPr lang="en-US" altLang="zh-CN" sz="2400" dirty="0" smtClean="0"/>
          </a:p>
          <a:p>
            <a:endParaRPr lang="zh-CN" altLang="en-US" sz="2400" dirty="0"/>
          </a:p>
          <a:p>
            <a:r>
              <a:rPr lang="zh-CN" altLang="en-US" sz="2400" dirty="0">
                <a:latin typeface="+mn-ea"/>
              </a:rPr>
              <a:t>人力资源供给分析是对于企业生产经营所需人力资源来源的分析，通过考察员工队伍变化的原因和劳动市场对员工队伍变化的影响体现出来，重点在于了解所需员工能否比较顺利地从内部和外部劳动市场获取。其中外部供给来自劳动市场的状况，内部供给来自现有员工队伍的人力资源重新配置。如何处理两种来源之间的关系体现人力资源管理的政策倾向。</a:t>
            </a:r>
            <a:endParaRPr lang="en-US" altLang="zh-CN" sz="2400" dirty="0">
              <a:latin typeface="+mn-ea"/>
            </a:endParaRPr>
          </a:p>
          <a:p>
            <a:endParaRPr lang="zh-CN" altLang="en-US" sz="2400" dirty="0"/>
          </a:p>
          <a:p>
            <a:r>
              <a:rPr lang="zh-CN" altLang="en-US" sz="2400" dirty="0"/>
              <a:t>（一）人力资源外部供给分析</a:t>
            </a:r>
          </a:p>
          <a:p>
            <a:r>
              <a:rPr lang="zh-CN" altLang="en-US" sz="2400" dirty="0"/>
              <a:t>（二）人力资源内部供给分析</a:t>
            </a:r>
          </a:p>
        </p:txBody>
      </p:sp>
    </p:spTree>
    <p:extLst>
      <p:ext uri="{BB962C8B-B14F-4D97-AF65-F5344CB8AC3E}">
        <p14:creationId xmlns:p14="http://schemas.microsoft.com/office/powerpoint/2010/main" xmlns="" val="39083190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39" y="1341783"/>
            <a:ext cx="6579703" cy="4893647"/>
          </a:xfrm>
          <a:prstGeom prst="rect">
            <a:avLst/>
          </a:prstGeom>
          <a:noFill/>
        </p:spPr>
        <p:txBody>
          <a:bodyPr wrap="square" rtlCol="0">
            <a:spAutoFit/>
          </a:bodyPr>
          <a:lstStyle/>
          <a:p>
            <a:r>
              <a:rPr lang="zh-CN" altLang="en-US" sz="2400" dirty="0"/>
              <a:t>（一）人力资源外部供给</a:t>
            </a:r>
            <a:r>
              <a:rPr lang="zh-CN" altLang="en-US" sz="2400" dirty="0" smtClean="0"/>
              <a:t>分析</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当生产经营活动提出人力资源需求时，企业可以考虑从外部劳动市场引进和增补员工。外部市场的人力资源供给能够从员工队伍的规模数量满足、质量水平提升、结构比例调整、协调效率改进等方面改进员工队伍状况，其中规模数量满足具有基础地位。分析外部人力资源供给情况，需要考虑如下方面的情况。</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宏观经济形势</a:t>
            </a:r>
          </a:p>
          <a:p>
            <a:pPr marL="342900" indent="-342900">
              <a:buFont typeface="Wingdings" panose="05000000000000000000" pitchFamily="2" charset="2"/>
              <a:buChar char="ü"/>
            </a:pPr>
            <a:r>
              <a:rPr lang="zh-CN" altLang="en-US" sz="2400" dirty="0"/>
              <a:t>劳动市场状况</a:t>
            </a:r>
          </a:p>
          <a:p>
            <a:pPr marL="342900" indent="-342900">
              <a:buFont typeface="Wingdings" panose="05000000000000000000" pitchFamily="2" charset="2"/>
              <a:buChar char="ü"/>
            </a:pPr>
            <a:r>
              <a:rPr lang="zh-CN" altLang="en-US" sz="2400" dirty="0"/>
              <a:t>其他相关因素</a:t>
            </a:r>
          </a:p>
        </p:txBody>
      </p:sp>
    </p:spTree>
    <p:extLst>
      <p:ext uri="{BB962C8B-B14F-4D97-AF65-F5344CB8AC3E}">
        <p14:creationId xmlns:p14="http://schemas.microsoft.com/office/powerpoint/2010/main" xmlns="" val="30955566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695739" y="1341783"/>
            <a:ext cx="6579703" cy="4154984"/>
          </a:xfrm>
          <a:prstGeom prst="rect">
            <a:avLst/>
          </a:prstGeom>
          <a:noFill/>
        </p:spPr>
        <p:txBody>
          <a:bodyPr wrap="square" rtlCol="0">
            <a:spAutoFit/>
          </a:bodyPr>
          <a:lstStyle/>
          <a:p>
            <a:r>
              <a:rPr lang="zh-CN" altLang="en-US" sz="2400" dirty="0"/>
              <a:t>（二）人力资源内部供给</a:t>
            </a:r>
            <a:r>
              <a:rPr lang="zh-CN" altLang="en-US" sz="2400" dirty="0" smtClean="0"/>
              <a:t>分析</a:t>
            </a:r>
            <a:endParaRPr lang="en-US" altLang="zh-CN" sz="2400" dirty="0" smtClean="0"/>
          </a:p>
          <a:p>
            <a:endParaRPr lang="zh-CN" altLang="en-US" sz="2400" dirty="0"/>
          </a:p>
          <a:p>
            <a:r>
              <a:rPr lang="zh-CN" altLang="en-US" sz="2400" dirty="0">
                <a:latin typeface="+mn-ea"/>
              </a:rPr>
              <a:t>人力资源内部供给是通过改进现有员工队伍状况来满足企业人力资源需求，关注的重点不是员工数量变化，而是员工能力、素质、行为、作用的变化。对于人力资源内部供给的刻画，要更多使用人力资源动态分析指标和价值评价指标。下面是两种常用的内部供给分析方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员工技能清单</a:t>
            </a:r>
          </a:p>
          <a:p>
            <a:pPr marL="342900" indent="-342900">
              <a:buFont typeface="Wingdings" panose="05000000000000000000" pitchFamily="2" charset="2"/>
              <a:buChar char="ü"/>
            </a:pPr>
            <a:r>
              <a:rPr lang="zh-CN" altLang="en-US" sz="2400" dirty="0"/>
              <a:t>人员接替模型</a:t>
            </a:r>
          </a:p>
        </p:txBody>
      </p:sp>
    </p:spTree>
    <p:extLst>
      <p:ext uri="{BB962C8B-B14F-4D97-AF65-F5344CB8AC3E}">
        <p14:creationId xmlns:p14="http://schemas.microsoft.com/office/powerpoint/2010/main" xmlns="" val="5985166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pic>
        <p:nvPicPr>
          <p:cNvPr id="4" name="4-3.EPS" descr="id:2147496136;FounderCES"/>
          <p:cNvPicPr/>
          <p:nvPr/>
        </p:nvPicPr>
        <p:blipFill>
          <a:blip r:embed="rId2" cstate="print">
            <a:duotone>
              <a:prstClr val="black"/>
              <a:schemeClr val="accent1">
                <a:tint val="45000"/>
                <a:satMod val="400000"/>
              </a:schemeClr>
            </a:duotone>
          </a:blip>
          <a:stretch>
            <a:fillRect/>
          </a:stretch>
        </p:blipFill>
        <p:spPr>
          <a:xfrm>
            <a:off x="1106913" y="1707724"/>
            <a:ext cx="6105048" cy="4383360"/>
          </a:xfrm>
          <a:prstGeom prst="rect">
            <a:avLst/>
          </a:prstGeom>
        </p:spPr>
      </p:pic>
    </p:spTree>
    <p:extLst>
      <p:ext uri="{BB962C8B-B14F-4D97-AF65-F5344CB8AC3E}">
        <p14:creationId xmlns:p14="http://schemas.microsoft.com/office/powerpoint/2010/main" xmlns="" val="5985166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508001" y="1192696"/>
            <a:ext cx="7434470" cy="4524315"/>
          </a:xfrm>
          <a:prstGeom prst="rect">
            <a:avLst/>
          </a:prstGeom>
          <a:noFill/>
        </p:spPr>
        <p:txBody>
          <a:bodyPr wrap="square" rtlCol="0">
            <a:spAutoFit/>
          </a:bodyPr>
          <a:lstStyle/>
          <a:p>
            <a:r>
              <a:rPr lang="zh-CN" altLang="en-US" sz="2400" dirty="0"/>
              <a:t>三、人力资源问题</a:t>
            </a:r>
            <a:r>
              <a:rPr lang="zh-CN" altLang="en-US" sz="2400" dirty="0" smtClean="0"/>
              <a:t>处理</a:t>
            </a:r>
            <a:endParaRPr lang="en-US" altLang="zh-CN" sz="2400" dirty="0" smtClean="0"/>
          </a:p>
          <a:p>
            <a:endParaRPr lang="zh-CN" altLang="en-US" sz="2400" dirty="0"/>
          </a:p>
          <a:p>
            <a:r>
              <a:rPr lang="zh-CN" altLang="en-US" sz="2400" dirty="0"/>
              <a:t>人力资源问题处理法是人力资源供求不平衡的应对方法，通过人力资源数量、质量、结构等方面的问题处理方法体现出来。如果说人力资源需求与供给的分析方法主要是了解情况、判断问题，人力资源问题处理法则在于寻找解决问题的办法。由于人力资源供求问题产生的原因是多方面的，解决办法也涉及多方面工作，需要从人力资源的获取、使用、保留和开发等各个角度努力，因此人力资源问题处理法实际上是人力资源管理各项措施的选择与组合，直接决定企业人力资源管理的政策与方法，也是人力规划的落脚点</a:t>
            </a:r>
            <a:r>
              <a:rPr lang="zh-CN" altLang="en-US" sz="2400" dirty="0" smtClean="0"/>
              <a:t>。</a:t>
            </a:r>
            <a:endParaRPr lang="zh-CN" altLang="en-US" sz="2400" dirty="0"/>
          </a:p>
        </p:txBody>
      </p:sp>
    </p:spTree>
    <p:extLst>
      <p:ext uri="{BB962C8B-B14F-4D97-AF65-F5344CB8AC3E}">
        <p14:creationId xmlns:p14="http://schemas.microsoft.com/office/powerpoint/2010/main" xmlns="" val="19024212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508001" y="1192696"/>
            <a:ext cx="7434470" cy="1938992"/>
          </a:xfrm>
          <a:prstGeom prst="rect">
            <a:avLst/>
          </a:prstGeom>
          <a:noFill/>
        </p:spPr>
        <p:txBody>
          <a:bodyPr wrap="square" rtlCol="0">
            <a:spAutoFit/>
          </a:bodyPr>
          <a:lstStyle/>
          <a:p>
            <a:r>
              <a:rPr lang="zh-CN" altLang="en-US" sz="2400" dirty="0"/>
              <a:t>三、人力资源问题</a:t>
            </a:r>
            <a:r>
              <a:rPr lang="zh-CN" altLang="en-US" sz="2400" dirty="0" smtClean="0"/>
              <a:t>处理</a:t>
            </a:r>
            <a:endParaRPr lang="en-US" altLang="zh-CN" sz="2400" dirty="0" smtClean="0"/>
          </a:p>
          <a:p>
            <a:endParaRPr lang="en-US" altLang="zh-CN" sz="2400" dirty="0" smtClean="0"/>
          </a:p>
          <a:p>
            <a:r>
              <a:rPr lang="zh-CN" altLang="en-US" sz="2400" dirty="0" smtClean="0"/>
              <a:t>（</a:t>
            </a:r>
            <a:r>
              <a:rPr lang="zh-CN" altLang="en-US" sz="2400" dirty="0"/>
              <a:t>一）企业人力资源</a:t>
            </a:r>
            <a:r>
              <a:rPr lang="zh-CN" altLang="en-US" sz="2400" dirty="0" smtClean="0"/>
              <a:t>问题</a:t>
            </a:r>
            <a:endParaRPr lang="en-US" altLang="zh-CN" sz="2400" dirty="0" smtClean="0"/>
          </a:p>
          <a:p>
            <a:endParaRPr lang="zh-CN" altLang="en-US" sz="2400" dirty="0"/>
          </a:p>
          <a:p>
            <a:r>
              <a:rPr lang="zh-CN" altLang="en-US" sz="2400" dirty="0"/>
              <a:t>（二）企业人力资源措施</a:t>
            </a:r>
          </a:p>
        </p:txBody>
      </p:sp>
    </p:spTree>
    <p:extLst>
      <p:ext uri="{BB962C8B-B14F-4D97-AF65-F5344CB8AC3E}">
        <p14:creationId xmlns:p14="http://schemas.microsoft.com/office/powerpoint/2010/main" xmlns="" val="21208921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508001" y="1828800"/>
            <a:ext cx="7434470" cy="3046988"/>
          </a:xfrm>
          <a:prstGeom prst="rect">
            <a:avLst/>
          </a:prstGeom>
          <a:noFill/>
        </p:spPr>
        <p:txBody>
          <a:bodyPr wrap="square" rtlCol="0">
            <a:spAutoFit/>
          </a:bodyPr>
          <a:lstStyle/>
          <a:p>
            <a:r>
              <a:rPr lang="zh-CN" altLang="zh-CN" sz="2400" dirty="0" smtClean="0"/>
              <a:t>（</a:t>
            </a:r>
            <a:r>
              <a:rPr lang="zh-CN" altLang="zh-CN" sz="2400" dirty="0"/>
              <a:t>一）企业人力资源</a:t>
            </a:r>
            <a:r>
              <a:rPr lang="zh-CN" altLang="zh-CN" sz="2400" dirty="0" smtClean="0"/>
              <a:t>问题</a:t>
            </a:r>
            <a:endParaRPr lang="en-US" altLang="zh-CN" sz="2400" dirty="0" smtClean="0"/>
          </a:p>
          <a:p>
            <a:endParaRPr lang="zh-CN" altLang="zh-CN" sz="2400" dirty="0"/>
          </a:p>
          <a:p>
            <a:r>
              <a:rPr lang="zh-CN" altLang="zh-CN" sz="2400" dirty="0">
                <a:latin typeface="+mn-ea"/>
              </a:rPr>
              <a:t>在企业人力资源需求与供给的动态比较中，产生了人力资源供求平衡问题。人力资源供求平衡不仅包括数量上的相等，还包括质量、结构及成本水平上的协调。</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企业</a:t>
            </a:r>
            <a:r>
              <a:rPr lang="zh-CN" altLang="zh-CN" sz="2400" dirty="0"/>
              <a:t>人力资源问题的含义</a:t>
            </a:r>
          </a:p>
          <a:p>
            <a:pPr marL="342900" indent="-342900">
              <a:buFont typeface="Wingdings" panose="05000000000000000000" pitchFamily="2" charset="2"/>
              <a:buChar char="ü"/>
            </a:pPr>
            <a:r>
              <a:rPr lang="zh-CN" altLang="zh-CN" sz="2400" dirty="0"/>
              <a:t>企业人力资源问题的产生</a:t>
            </a:r>
          </a:p>
        </p:txBody>
      </p:sp>
    </p:spTree>
    <p:extLst>
      <p:ext uri="{BB962C8B-B14F-4D97-AF65-F5344CB8AC3E}">
        <p14:creationId xmlns:p14="http://schemas.microsoft.com/office/powerpoint/2010/main" xmlns="" val="33388143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2183"/>
          </a:xfrm>
        </p:spPr>
        <p:txBody>
          <a:bodyPr>
            <a:normAutofit fontScale="90000"/>
          </a:bodyPr>
          <a:lstStyle/>
          <a:p>
            <a:r>
              <a:rPr lang="zh-CN" altLang="en-US" dirty="0"/>
              <a:t>第</a:t>
            </a:r>
            <a:r>
              <a:rPr lang="en-US" altLang="zh-CN" dirty="0"/>
              <a:t>3</a:t>
            </a:r>
            <a:r>
              <a:rPr lang="zh-CN" altLang="en-US" dirty="0"/>
              <a:t>节　人力规划方法</a:t>
            </a:r>
            <a:br>
              <a:rPr lang="zh-CN" altLang="en-US" dirty="0"/>
            </a:br>
            <a:endParaRPr lang="zh-CN" altLang="en-US" dirty="0"/>
          </a:p>
        </p:txBody>
      </p:sp>
      <p:sp>
        <p:nvSpPr>
          <p:cNvPr id="3" name="文本框 2"/>
          <p:cNvSpPr txBox="1"/>
          <p:nvPr/>
        </p:nvSpPr>
        <p:spPr>
          <a:xfrm>
            <a:off x="508001" y="1341783"/>
            <a:ext cx="7434470" cy="4524315"/>
          </a:xfrm>
          <a:prstGeom prst="rect">
            <a:avLst/>
          </a:prstGeom>
          <a:noFill/>
        </p:spPr>
        <p:txBody>
          <a:bodyPr wrap="square" rtlCol="0">
            <a:spAutoFit/>
          </a:bodyPr>
          <a:lstStyle/>
          <a:p>
            <a:r>
              <a:rPr lang="zh-CN" altLang="zh-CN" sz="2400" dirty="0" smtClean="0"/>
              <a:t>（</a:t>
            </a:r>
            <a:r>
              <a:rPr lang="zh-CN" altLang="zh-CN" sz="2400" dirty="0"/>
              <a:t>二）企业人力资源</a:t>
            </a:r>
            <a:r>
              <a:rPr lang="zh-CN" altLang="zh-CN" sz="2400" dirty="0" smtClean="0"/>
              <a:t>措施</a:t>
            </a:r>
            <a:endParaRPr lang="en-US" altLang="zh-CN" sz="2400" dirty="0" smtClean="0"/>
          </a:p>
          <a:p>
            <a:endParaRPr lang="zh-CN" altLang="zh-CN" sz="2400" dirty="0"/>
          </a:p>
          <a:p>
            <a:r>
              <a:rPr lang="zh-CN" altLang="zh-CN" sz="2400" dirty="0">
                <a:latin typeface="+mn-ea"/>
              </a:rPr>
              <a:t>依据生产经营活动对于人力资源的需求、人力资源供给的不足和存在的问题，及时有效地采取措施是人力资源管理任务。在实际工作中，主要包括数量调整措施、质量提升措施、结构改进措施、行为引导措施等方面的内容</a:t>
            </a:r>
            <a:r>
              <a:rPr lang="zh-CN" altLang="zh-CN" sz="2400" dirty="0" smtClean="0">
                <a:latin typeface="+mn-ea"/>
              </a:rPr>
              <a:t>。</a:t>
            </a:r>
            <a:endParaRPr lang="en-US" altLang="zh-CN" sz="2400" dirty="0" smtClean="0">
              <a:latin typeface="+mn-ea"/>
            </a:endParaRPr>
          </a:p>
          <a:p>
            <a:endParaRPr lang="zh-CN" altLang="zh-CN" sz="2400" dirty="0"/>
          </a:p>
          <a:p>
            <a:pPr marL="342900" indent="-342900">
              <a:buFont typeface="Wingdings" panose="05000000000000000000" pitchFamily="2" charset="2"/>
              <a:buChar char="ü"/>
            </a:pPr>
            <a:r>
              <a:rPr lang="zh-CN" altLang="zh-CN" sz="2400" dirty="0" smtClean="0"/>
              <a:t>员工</a:t>
            </a:r>
            <a:r>
              <a:rPr lang="zh-CN" altLang="zh-CN" sz="2400" dirty="0"/>
              <a:t>数量调整</a:t>
            </a:r>
          </a:p>
          <a:p>
            <a:pPr marL="342900" indent="-342900">
              <a:buFont typeface="Wingdings" panose="05000000000000000000" pitchFamily="2" charset="2"/>
              <a:buChar char="ü"/>
            </a:pPr>
            <a:r>
              <a:rPr lang="zh-CN" altLang="zh-CN" sz="2400" dirty="0"/>
              <a:t>员工质量提升</a:t>
            </a:r>
          </a:p>
          <a:p>
            <a:pPr marL="342900" indent="-342900">
              <a:buFont typeface="Wingdings" panose="05000000000000000000" pitchFamily="2" charset="2"/>
              <a:buChar char="ü"/>
            </a:pPr>
            <a:r>
              <a:rPr lang="zh-CN" altLang="zh-CN" sz="2400" dirty="0" smtClean="0"/>
              <a:t>员工</a:t>
            </a:r>
            <a:r>
              <a:rPr lang="zh-CN" altLang="zh-CN" sz="2400" dirty="0"/>
              <a:t>结构改进</a:t>
            </a:r>
          </a:p>
          <a:p>
            <a:pPr marL="342900" indent="-342900">
              <a:buFont typeface="Wingdings" panose="05000000000000000000" pitchFamily="2" charset="2"/>
              <a:buChar char="ü"/>
            </a:pPr>
            <a:r>
              <a:rPr lang="zh-CN" altLang="zh-CN" sz="2400" dirty="0" smtClean="0"/>
              <a:t>员工</a:t>
            </a:r>
            <a:r>
              <a:rPr lang="zh-CN" altLang="zh-CN" sz="2400" dirty="0"/>
              <a:t>行为引导</a:t>
            </a:r>
          </a:p>
        </p:txBody>
      </p:sp>
    </p:spTree>
    <p:extLst>
      <p:ext uri="{BB962C8B-B14F-4D97-AF65-F5344CB8AC3E}">
        <p14:creationId xmlns:p14="http://schemas.microsoft.com/office/powerpoint/2010/main" xmlns="" val="6092628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本章小结</a:t>
            </a:r>
            <a:endParaRPr lang="zh-CN" altLang="en-US" dirty="0"/>
          </a:p>
        </p:txBody>
      </p:sp>
      <p:sp>
        <p:nvSpPr>
          <p:cNvPr id="3" name="文本框 2"/>
          <p:cNvSpPr txBox="1"/>
          <p:nvPr/>
        </p:nvSpPr>
        <p:spPr>
          <a:xfrm>
            <a:off x="508001" y="1659835"/>
            <a:ext cx="6740292" cy="4524315"/>
          </a:xfrm>
          <a:prstGeom prst="rect">
            <a:avLst/>
          </a:prstGeom>
          <a:noFill/>
        </p:spPr>
        <p:txBody>
          <a:bodyPr wrap="square" rtlCol="0">
            <a:spAutoFit/>
          </a:bodyPr>
          <a:lstStyle/>
          <a:p>
            <a:r>
              <a:rPr lang="zh-CN" altLang="zh-CN" sz="2400" dirty="0" smtClean="0"/>
              <a:t>进行企业人力资源管理需要规划。</a:t>
            </a:r>
          </a:p>
          <a:p>
            <a:r>
              <a:rPr lang="en-US" altLang="zh-CN" sz="2400" dirty="0" smtClean="0"/>
              <a:t> </a:t>
            </a:r>
            <a:endParaRPr lang="zh-CN" altLang="zh-CN" sz="2400" dirty="0" smtClean="0"/>
          </a:p>
          <a:p>
            <a:r>
              <a:rPr lang="zh-CN" altLang="zh-CN" sz="2400" dirty="0" smtClean="0"/>
              <a:t>人力规划有整体与局部之分，可以区分为人力资源总规划、职能计划、工作方案三个层次。</a:t>
            </a:r>
          </a:p>
          <a:p>
            <a:r>
              <a:rPr lang="en-US" altLang="zh-CN" sz="2400" dirty="0" smtClean="0"/>
              <a:t> </a:t>
            </a:r>
            <a:endParaRPr lang="zh-CN" altLang="zh-CN" sz="2400" dirty="0" smtClean="0"/>
          </a:p>
          <a:p>
            <a:r>
              <a:rPr lang="zh-CN" altLang="zh-CN" sz="2400" dirty="0" smtClean="0"/>
              <a:t>人力规划由人员补充计划、培训开发计划、业绩考评计划、薪资激励计划、职业发展计划等方面的内容构成。</a:t>
            </a:r>
          </a:p>
          <a:p>
            <a:r>
              <a:rPr lang="en-US" altLang="zh-CN" sz="2400" dirty="0" smtClean="0"/>
              <a:t> </a:t>
            </a:r>
            <a:endParaRPr lang="zh-CN" altLang="zh-CN" sz="2400" dirty="0" smtClean="0"/>
          </a:p>
          <a:p>
            <a:r>
              <a:rPr lang="zh-CN" altLang="zh-CN" sz="2400" dirty="0" smtClean="0"/>
              <a:t>人力规划是一项复杂的工作，必须结合企业生产经营状况，深入具体地分析人力资源供求关系，确认人力资源问题并找到处理办法。</a:t>
            </a: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3" name="文本框 2"/>
          <p:cNvSpPr txBox="1"/>
          <p:nvPr/>
        </p:nvSpPr>
        <p:spPr>
          <a:xfrm>
            <a:off x="508000" y="1659835"/>
            <a:ext cx="8060813" cy="5262979"/>
          </a:xfrm>
          <a:prstGeom prst="rect">
            <a:avLst/>
          </a:prstGeom>
          <a:noFill/>
        </p:spPr>
        <p:txBody>
          <a:bodyPr wrap="square" rtlCol="0">
            <a:spAutoFit/>
          </a:bodyPr>
          <a:lstStyle/>
          <a:p>
            <a:r>
              <a:rPr lang="zh-CN" altLang="zh-CN" sz="2400" dirty="0" smtClean="0"/>
              <a:t>人力规划（</a:t>
            </a:r>
            <a:r>
              <a:rPr lang="en-US" altLang="zh-CN" sz="2400" dirty="0" smtClean="0"/>
              <a:t>human resource planning</a:t>
            </a:r>
            <a:r>
              <a:rPr lang="zh-CN" altLang="zh-CN" sz="2400" dirty="0" smtClean="0"/>
              <a:t>，</a:t>
            </a:r>
            <a:r>
              <a:rPr lang="en-US" altLang="zh-CN" sz="2400" dirty="0" smtClean="0"/>
              <a:t>HRP</a:t>
            </a:r>
            <a:r>
              <a:rPr lang="zh-CN" altLang="zh-CN" sz="2400" dirty="0" smtClean="0"/>
              <a:t>）</a:t>
            </a:r>
          </a:p>
          <a:p>
            <a:r>
              <a:rPr lang="zh-CN" altLang="zh-CN" sz="2400" dirty="0" smtClean="0"/>
              <a:t>人力资源需求（</a:t>
            </a:r>
            <a:r>
              <a:rPr lang="en-US" altLang="zh-CN" sz="2400" dirty="0" smtClean="0"/>
              <a:t>human resource demand</a:t>
            </a:r>
            <a:r>
              <a:rPr lang="zh-CN" altLang="zh-CN" sz="2400" dirty="0" smtClean="0"/>
              <a:t>）</a:t>
            </a:r>
          </a:p>
          <a:p>
            <a:r>
              <a:rPr lang="zh-CN" altLang="zh-CN" sz="2400" dirty="0" smtClean="0"/>
              <a:t>人力资源需求预测（</a:t>
            </a:r>
            <a:r>
              <a:rPr lang="en-US" altLang="zh-CN" sz="2400" dirty="0" smtClean="0"/>
              <a:t>human resource demand forecasting</a:t>
            </a:r>
            <a:r>
              <a:rPr lang="zh-CN" altLang="zh-CN" sz="2400" dirty="0" smtClean="0"/>
              <a:t>）</a:t>
            </a:r>
          </a:p>
          <a:p>
            <a:r>
              <a:rPr lang="zh-CN" altLang="zh-CN" sz="2400" dirty="0" smtClean="0"/>
              <a:t>人力资源供给（</a:t>
            </a:r>
            <a:r>
              <a:rPr lang="en-US" altLang="zh-CN" sz="2400" dirty="0" smtClean="0"/>
              <a:t>human resource supply</a:t>
            </a:r>
            <a:r>
              <a:rPr lang="zh-CN" altLang="zh-CN" sz="2400" dirty="0" smtClean="0"/>
              <a:t>）</a:t>
            </a:r>
          </a:p>
          <a:p>
            <a:r>
              <a:rPr lang="zh-CN" altLang="zh-CN" sz="2400" dirty="0" smtClean="0"/>
              <a:t>人力资源供给分析（</a:t>
            </a:r>
            <a:r>
              <a:rPr lang="en-US" altLang="zh-CN" sz="2400" dirty="0" smtClean="0"/>
              <a:t>human resource supply analyzing</a:t>
            </a:r>
            <a:r>
              <a:rPr lang="zh-CN" altLang="zh-CN" sz="2400" dirty="0" smtClean="0"/>
              <a:t>）</a:t>
            </a:r>
          </a:p>
          <a:p>
            <a:r>
              <a:rPr lang="zh-CN" altLang="zh-CN" sz="2400" dirty="0" smtClean="0"/>
              <a:t>人力资源缺口（</a:t>
            </a:r>
            <a:r>
              <a:rPr lang="en-US" altLang="zh-CN" sz="2400" dirty="0" smtClean="0"/>
              <a:t>human resource shortage</a:t>
            </a:r>
            <a:r>
              <a:rPr lang="zh-CN" altLang="zh-CN" sz="2400" dirty="0" smtClean="0"/>
              <a:t>）</a:t>
            </a:r>
          </a:p>
          <a:p>
            <a:r>
              <a:rPr lang="zh-CN" altLang="zh-CN" sz="2400" dirty="0" smtClean="0"/>
              <a:t>人员补充计划（</a:t>
            </a:r>
            <a:r>
              <a:rPr lang="en-US" altLang="zh-CN" sz="2400" dirty="0" smtClean="0"/>
              <a:t>employment planning</a:t>
            </a:r>
            <a:r>
              <a:rPr lang="zh-CN" altLang="zh-CN" sz="2400" dirty="0" smtClean="0"/>
              <a:t>）</a:t>
            </a:r>
          </a:p>
          <a:p>
            <a:r>
              <a:rPr lang="zh-CN" altLang="zh-CN" sz="2400" dirty="0" smtClean="0"/>
              <a:t>德菲尔法（</a:t>
            </a:r>
            <a:r>
              <a:rPr lang="en-US" altLang="zh-CN" sz="2400" dirty="0" smtClean="0"/>
              <a:t>Delphi technique</a:t>
            </a:r>
            <a:r>
              <a:rPr lang="zh-CN" altLang="zh-CN" sz="2400" dirty="0" smtClean="0"/>
              <a:t>）</a:t>
            </a:r>
          </a:p>
          <a:p>
            <a:r>
              <a:rPr lang="zh-CN" altLang="zh-CN" sz="2400" dirty="0" smtClean="0"/>
              <a:t>转换比率分析法（</a:t>
            </a:r>
            <a:r>
              <a:rPr lang="en-US" altLang="zh-CN" sz="2400" dirty="0" smtClean="0"/>
              <a:t>ratio forecasting</a:t>
            </a:r>
            <a:r>
              <a:rPr lang="zh-CN" altLang="zh-CN" sz="2400" dirty="0" smtClean="0"/>
              <a:t>）</a:t>
            </a:r>
          </a:p>
          <a:p>
            <a:r>
              <a:rPr lang="zh-CN" altLang="zh-CN" sz="2400" dirty="0" smtClean="0"/>
              <a:t>回归分析法（</a:t>
            </a:r>
            <a:r>
              <a:rPr lang="en-US" altLang="zh-CN" sz="2400" dirty="0" smtClean="0"/>
              <a:t>regression forecasting</a:t>
            </a:r>
            <a:r>
              <a:rPr lang="zh-CN" altLang="zh-CN" sz="2400" dirty="0" smtClean="0"/>
              <a:t>）</a:t>
            </a:r>
          </a:p>
          <a:p>
            <a:r>
              <a:rPr lang="zh-CN" altLang="zh-CN" sz="2400" dirty="0" smtClean="0"/>
              <a:t>技能清单（</a:t>
            </a:r>
            <a:r>
              <a:rPr lang="en-US" altLang="zh-CN" sz="2400" dirty="0" smtClean="0"/>
              <a:t>qualifications inventories</a:t>
            </a:r>
            <a:r>
              <a:rPr lang="zh-CN" altLang="zh-CN" sz="2400" dirty="0" smtClean="0"/>
              <a:t>）</a:t>
            </a:r>
          </a:p>
          <a:p>
            <a:r>
              <a:rPr lang="zh-CN" altLang="zh-CN" sz="2400" dirty="0" smtClean="0"/>
              <a:t>人员接替模型（</a:t>
            </a:r>
            <a:r>
              <a:rPr lang="en-US" altLang="zh-CN" sz="2400" dirty="0" smtClean="0"/>
              <a:t>personnel replacement model</a:t>
            </a:r>
            <a:r>
              <a:rPr lang="zh-CN" altLang="zh-CN" sz="2400" dirty="0" smtClean="0"/>
              <a:t>）</a:t>
            </a:r>
          </a:p>
          <a:p>
            <a:r>
              <a:rPr lang="zh-CN" altLang="zh-CN" sz="2400" dirty="0" smtClean="0"/>
              <a:t>继任计划（</a:t>
            </a:r>
            <a:r>
              <a:rPr lang="en-US" altLang="zh-CN" sz="2400" dirty="0" smtClean="0"/>
              <a:t>succession planning</a:t>
            </a:r>
            <a:r>
              <a:rPr lang="zh-CN" altLang="zh-CN" sz="2400" dirty="0" smtClean="0"/>
              <a:t>）</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zh-CN" altLang="zh-CN" sz="2800" dirty="0" smtClean="0"/>
              <a:t>人力规划成功的密钥</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3" name="文本框 2"/>
          <p:cNvSpPr txBox="1"/>
          <p:nvPr/>
        </p:nvSpPr>
        <p:spPr>
          <a:xfrm>
            <a:off x="508001" y="1659835"/>
            <a:ext cx="7766204" cy="4185761"/>
          </a:xfrm>
          <a:prstGeom prst="rect">
            <a:avLst/>
          </a:prstGeom>
          <a:noFill/>
        </p:spPr>
        <p:txBody>
          <a:bodyPr wrap="square" rtlCol="0">
            <a:spAutoFit/>
          </a:bodyPr>
          <a:lstStyle/>
          <a:p>
            <a:r>
              <a:rPr lang="en-US" altLang="zh-CN" sz="2200" dirty="0" smtClean="0"/>
              <a:t>1.</a:t>
            </a:r>
            <a:r>
              <a:rPr lang="zh-CN" altLang="zh-CN" sz="2200" dirty="0" smtClean="0"/>
              <a:t>什么是企业人力规划？它有什么作用？</a:t>
            </a:r>
          </a:p>
          <a:p>
            <a:r>
              <a:rPr lang="en-US" altLang="zh-CN" sz="2200" dirty="0" smtClean="0"/>
              <a:t>2.</a:t>
            </a:r>
            <a:r>
              <a:rPr lang="zh-CN" altLang="zh-CN" sz="2200" dirty="0" smtClean="0"/>
              <a:t>企业人力规划涉及哪些内容？具有什么样的结构？</a:t>
            </a:r>
          </a:p>
          <a:p>
            <a:r>
              <a:rPr lang="en-US" altLang="zh-CN" sz="2200" dirty="0" smtClean="0"/>
              <a:t>3.</a:t>
            </a:r>
            <a:r>
              <a:rPr lang="zh-CN" altLang="zh-CN" sz="2200" dirty="0" smtClean="0"/>
              <a:t>人事匹配计划、人员激励计划和人才开发计划分别由哪些内容构成？</a:t>
            </a:r>
          </a:p>
          <a:p>
            <a:r>
              <a:rPr lang="en-US" altLang="zh-CN" sz="2200" dirty="0" smtClean="0"/>
              <a:t>4.</a:t>
            </a:r>
            <a:r>
              <a:rPr lang="zh-CN" altLang="zh-CN" sz="2200" dirty="0" smtClean="0"/>
              <a:t>人力规划工作有哪些环节？关注哪些问题？</a:t>
            </a:r>
          </a:p>
          <a:p>
            <a:r>
              <a:rPr lang="en-US" altLang="zh-CN" sz="2200" dirty="0" smtClean="0"/>
              <a:t>5.</a:t>
            </a:r>
            <a:r>
              <a:rPr lang="zh-CN" altLang="zh-CN" sz="2200" dirty="0" smtClean="0"/>
              <a:t>人力规划的依据是什么？如何与企业经营管理相衔接？</a:t>
            </a:r>
            <a:endParaRPr lang="en-US" altLang="zh-CN" sz="2200" dirty="0" smtClean="0"/>
          </a:p>
          <a:p>
            <a:r>
              <a:rPr lang="en-US" altLang="zh-CN" sz="2200" dirty="0" smtClean="0"/>
              <a:t>6.</a:t>
            </a:r>
            <a:r>
              <a:rPr lang="zh-CN" altLang="zh-CN" sz="2200" dirty="0" smtClean="0"/>
              <a:t>什么叫作企业人力资源需求？如何把握这种需求？</a:t>
            </a:r>
          </a:p>
          <a:p>
            <a:r>
              <a:rPr lang="en-US" altLang="zh-CN" sz="2200" dirty="0" smtClean="0"/>
              <a:t>7.</a:t>
            </a:r>
            <a:r>
              <a:rPr lang="zh-CN" altLang="zh-CN" sz="2200" dirty="0" smtClean="0"/>
              <a:t>企业人力资源供给有哪些途径？不同途径各有什么作用？</a:t>
            </a:r>
          </a:p>
          <a:p>
            <a:r>
              <a:rPr lang="en-US" altLang="zh-CN" sz="2200" dirty="0" smtClean="0"/>
              <a:t>8.</a:t>
            </a:r>
            <a:r>
              <a:rPr lang="zh-CN" altLang="zh-CN" sz="2200" dirty="0" smtClean="0"/>
              <a:t>如何理解企业人力资源缺口？它有哪些表现形式？</a:t>
            </a:r>
          </a:p>
          <a:p>
            <a:r>
              <a:rPr lang="en-US" altLang="zh-CN" sz="2200" dirty="0" smtClean="0"/>
              <a:t>9.</a:t>
            </a:r>
            <a:r>
              <a:rPr lang="zh-CN" altLang="zh-CN" sz="2200" dirty="0" smtClean="0"/>
              <a:t>进行人力规划有哪些常用方法？</a:t>
            </a:r>
          </a:p>
          <a:p>
            <a:r>
              <a:rPr lang="en-US" altLang="zh-CN" sz="2200" dirty="0" smtClean="0"/>
              <a:t>10.</a:t>
            </a:r>
            <a:r>
              <a:rPr lang="zh-CN" altLang="zh-CN" sz="2200" dirty="0" smtClean="0"/>
              <a:t>什么是企业人力资源问题？有哪些应对措施？</a:t>
            </a:r>
          </a:p>
          <a:p>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引言</a:t>
            </a:r>
            <a:r>
              <a:rPr lang="zh-CN" altLang="zh-CN" dirty="0"/>
              <a:t/>
            </a:r>
            <a:br>
              <a:rPr lang="zh-CN" altLang="zh-CN" dirty="0"/>
            </a:br>
            <a:endParaRPr lang="zh-CN" altLang="en-US" dirty="0"/>
          </a:p>
        </p:txBody>
      </p:sp>
      <p:sp>
        <p:nvSpPr>
          <p:cNvPr id="3" name="文本框 2"/>
          <p:cNvSpPr txBox="1"/>
          <p:nvPr/>
        </p:nvSpPr>
        <p:spPr>
          <a:xfrm>
            <a:off x="508001" y="1270000"/>
            <a:ext cx="6629400" cy="4524315"/>
          </a:xfrm>
          <a:prstGeom prst="rect">
            <a:avLst/>
          </a:prstGeom>
          <a:noFill/>
        </p:spPr>
        <p:txBody>
          <a:bodyPr wrap="square" rtlCol="0">
            <a:spAutoFit/>
          </a:bodyPr>
          <a:lstStyle/>
          <a:p>
            <a:r>
              <a:rPr lang="zh-CN" altLang="zh-CN" sz="2400" dirty="0" smtClean="0"/>
              <a:t>企业</a:t>
            </a:r>
            <a:r>
              <a:rPr lang="zh-CN" altLang="zh-CN" sz="2400" dirty="0"/>
              <a:t>人力资源管理是企业经营管理的一个</a:t>
            </a:r>
            <a:r>
              <a:rPr lang="zh-CN" altLang="zh-CN" sz="2400" dirty="0" smtClean="0"/>
              <a:t>组成部分</a:t>
            </a:r>
            <a:r>
              <a:rPr lang="zh-CN" altLang="en-US" sz="2400" dirty="0" smtClean="0"/>
              <a:t>，</a:t>
            </a:r>
            <a:r>
              <a:rPr lang="zh-CN" altLang="zh-CN" sz="2400" dirty="0" smtClean="0"/>
              <a:t>必须</a:t>
            </a:r>
            <a:r>
              <a:rPr lang="zh-CN" altLang="zh-CN" sz="2400" dirty="0"/>
              <a:t>有计划地开展员工获取、使用、保留与开发等各项工作，人力规划由此产生。人力规划的任务是在企业人力资源供求关系分析的基础上，发现不平衡的地方，找到不平衡的原因，制定不平衡问题的解决办法。进行企业人力资源供求平衡，需要从员工获取、使用、保留和开发等不同环节采取</a:t>
            </a:r>
            <a:r>
              <a:rPr lang="zh-CN" altLang="zh-CN" sz="2400" dirty="0" smtClean="0"/>
              <a:t>措施。</a:t>
            </a:r>
            <a:r>
              <a:rPr lang="zh-CN" altLang="zh-CN" sz="2400" dirty="0"/>
              <a:t>这一工作由人力资源职能部门负责，在企业高层管理者支持与一线业务主管配合下进行，具有一定的工作程序与方法。本章探讨人力规划的性质、制定和方法。</a:t>
            </a:r>
          </a:p>
          <a:p>
            <a:endParaRPr lang="zh-CN" altLang="en-US" sz="2400" dirty="0"/>
          </a:p>
        </p:txBody>
      </p:sp>
    </p:spTree>
    <p:extLst>
      <p:ext uri="{BB962C8B-B14F-4D97-AF65-F5344CB8AC3E}">
        <p14:creationId xmlns:p14="http://schemas.microsoft.com/office/powerpoint/2010/main" xmlns="" val="20856599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28" name="文本框 27"/>
          <p:cNvSpPr txBox="1"/>
          <p:nvPr/>
        </p:nvSpPr>
        <p:spPr>
          <a:xfrm>
            <a:off x="1820608" y="2228574"/>
            <a:ext cx="4870174" cy="1965859"/>
          </a:xfrm>
          <a:prstGeom prst="rect">
            <a:avLst/>
          </a:prstGeom>
          <a:noFill/>
        </p:spPr>
        <p:txBody>
          <a:bodyPr wrap="square" rtlCol="0">
            <a:spAutoFit/>
          </a:bodyPr>
          <a:lstStyle/>
          <a:p>
            <a:pPr>
              <a:lnSpc>
                <a:spcPct val="150000"/>
              </a:lnSpc>
            </a:pPr>
            <a:r>
              <a:rPr lang="zh-CN" altLang="en-US" sz="2800" dirty="0" smtClean="0">
                <a:solidFill>
                  <a:srgbClr val="FF0000"/>
                </a:solidFill>
              </a:rPr>
              <a:t>第</a:t>
            </a:r>
            <a:r>
              <a:rPr lang="en-US" altLang="zh-CN" sz="2800" dirty="0" smtClean="0">
                <a:solidFill>
                  <a:srgbClr val="FF0000"/>
                </a:solidFill>
              </a:rPr>
              <a:t>1</a:t>
            </a:r>
            <a:r>
              <a:rPr lang="zh-CN" altLang="en-US" sz="2800" dirty="0" smtClean="0">
                <a:solidFill>
                  <a:srgbClr val="FF0000"/>
                </a:solidFill>
              </a:rPr>
              <a:t>节   人力资源规划</a:t>
            </a:r>
            <a:endParaRPr lang="en-US" altLang="zh-CN" sz="2800" dirty="0" smtClean="0">
              <a:solidFill>
                <a:srgbClr val="FF0000"/>
              </a:solidFill>
            </a:endParaRPr>
          </a:p>
          <a:p>
            <a:pPr>
              <a:lnSpc>
                <a:spcPct val="150000"/>
              </a:lnSpc>
            </a:pPr>
            <a:r>
              <a:rPr lang="zh-CN" altLang="en-US" sz="2800" dirty="0" smtClean="0"/>
              <a:t>第</a:t>
            </a:r>
            <a:r>
              <a:rPr lang="en-US" altLang="zh-CN" sz="2800" dirty="0" smtClean="0"/>
              <a:t>2</a:t>
            </a:r>
            <a:r>
              <a:rPr lang="zh-CN" altLang="en-US" sz="2800" dirty="0" smtClean="0"/>
              <a:t>节   人力规划工作</a:t>
            </a:r>
            <a:endParaRPr lang="en-US" altLang="zh-CN" sz="2800" dirty="0" smtClean="0"/>
          </a:p>
          <a:p>
            <a:pPr>
              <a:lnSpc>
                <a:spcPct val="150000"/>
              </a:lnSpc>
            </a:pPr>
            <a:r>
              <a:rPr lang="zh-CN" altLang="en-US" sz="2800" dirty="0" smtClean="0"/>
              <a:t>第</a:t>
            </a:r>
            <a:r>
              <a:rPr lang="en-US" altLang="zh-CN" sz="2800" dirty="0" smtClean="0"/>
              <a:t>3</a:t>
            </a:r>
            <a:r>
              <a:rPr lang="zh-CN" altLang="en-US" sz="2800" dirty="0" smtClean="0"/>
              <a:t>节   人力规划方法</a:t>
            </a:r>
            <a:endParaRPr lang="zh-CN" altLang="en-US" sz="2800" dirty="0"/>
          </a:p>
        </p:txBody>
      </p:sp>
    </p:spTree>
    <p:extLst>
      <p:ext uri="{BB962C8B-B14F-4D97-AF65-F5344CB8AC3E}">
        <p14:creationId xmlns:p14="http://schemas.microsoft.com/office/powerpoint/2010/main" xmlns="" val="2918963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4893647"/>
          </a:xfrm>
          <a:prstGeom prst="rect">
            <a:avLst/>
          </a:prstGeom>
          <a:noFill/>
        </p:spPr>
        <p:txBody>
          <a:bodyPr wrap="square" rtlCol="0">
            <a:spAutoFit/>
          </a:bodyPr>
          <a:lstStyle/>
          <a:p>
            <a:r>
              <a:rPr lang="zh-CN" altLang="zh-CN" sz="2400" dirty="0" smtClean="0">
                <a:latin typeface="+mn-ea"/>
              </a:rPr>
              <a:t>人力资源</a:t>
            </a:r>
            <a:r>
              <a:rPr lang="zh-CN" altLang="zh-CN" sz="2400" dirty="0">
                <a:latin typeface="+mn-ea"/>
              </a:rPr>
              <a:t>管理是一个复杂的系统，需要从企业生产经营需要出发，把握对员工队伍数量、质量、结构、变化的要求，针对存在的问题采取有计划的应对措施，从人力资源优化配置的角度促进企业发展，人力规划由此产生。进行人力规划要解决两个层次的资源优化配置问题，即人力资源与其他资源的优化配置和人力资源本身的优化配置。人力规划的任务是找到两个层次资源优化配置的路径，通过系统的工作安排加以实现</a:t>
            </a:r>
            <a:r>
              <a:rPr lang="zh-CN" altLang="zh-CN" sz="2400" dirty="0" smtClean="0">
                <a:latin typeface="+mn-ea"/>
              </a:rPr>
              <a:t>。</a:t>
            </a:r>
            <a:endParaRPr lang="en-US" altLang="zh-CN" sz="2400" dirty="0" smtClean="0">
              <a:latin typeface="+mn-ea"/>
            </a:endParaRPr>
          </a:p>
          <a:p>
            <a:endParaRPr lang="zh-CN" altLang="zh-CN" sz="2400" dirty="0">
              <a:latin typeface="仿宋" panose="02010609060101010101" pitchFamily="49" charset="-122"/>
              <a:ea typeface="仿宋" panose="02010609060101010101" pitchFamily="49" charset="-122"/>
            </a:endParaRPr>
          </a:p>
          <a:p>
            <a:r>
              <a:rPr lang="zh-CN" altLang="zh-CN" sz="2400" dirty="0"/>
              <a:t>一、人力规划的性质</a:t>
            </a:r>
          </a:p>
          <a:p>
            <a:r>
              <a:rPr lang="zh-CN" altLang="zh-CN" sz="2400" dirty="0"/>
              <a:t>二、人力规划结构</a:t>
            </a:r>
          </a:p>
          <a:p>
            <a:endParaRPr lang="zh-CN" altLang="en-US" sz="2400" dirty="0"/>
          </a:p>
        </p:txBody>
      </p:sp>
    </p:spTree>
    <p:extLst>
      <p:ext uri="{BB962C8B-B14F-4D97-AF65-F5344CB8AC3E}">
        <p14:creationId xmlns:p14="http://schemas.microsoft.com/office/powerpoint/2010/main" xmlns="" val="7165819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节　人力资源规划</a:t>
            </a:r>
            <a:br>
              <a:rPr lang="zh-CN" altLang="zh-CN" dirty="0"/>
            </a:br>
            <a:endParaRPr lang="zh-CN" altLang="en-US" dirty="0"/>
          </a:p>
        </p:txBody>
      </p:sp>
      <p:sp>
        <p:nvSpPr>
          <p:cNvPr id="3" name="文本框 2"/>
          <p:cNvSpPr txBox="1"/>
          <p:nvPr/>
        </p:nvSpPr>
        <p:spPr>
          <a:xfrm>
            <a:off x="508001" y="1510748"/>
            <a:ext cx="7035799" cy="4893647"/>
          </a:xfrm>
          <a:prstGeom prst="rect">
            <a:avLst/>
          </a:prstGeom>
          <a:noFill/>
        </p:spPr>
        <p:txBody>
          <a:bodyPr wrap="square" rtlCol="0">
            <a:spAutoFit/>
          </a:bodyPr>
          <a:lstStyle/>
          <a:p>
            <a:r>
              <a:rPr lang="zh-CN" altLang="zh-CN" sz="2400" dirty="0" smtClean="0"/>
              <a:t>一</a:t>
            </a:r>
            <a:r>
              <a:rPr lang="zh-CN" altLang="zh-CN" sz="2400" dirty="0"/>
              <a:t>、人力</a:t>
            </a:r>
            <a:r>
              <a:rPr lang="zh-CN" altLang="zh-CN" sz="2400" dirty="0" smtClean="0"/>
              <a:t>规划的性质</a:t>
            </a:r>
            <a:endParaRPr lang="en-US" altLang="zh-CN" sz="2400" dirty="0" smtClean="0"/>
          </a:p>
          <a:p>
            <a:endParaRPr lang="zh-CN" altLang="zh-CN" sz="2400" dirty="0" smtClean="0"/>
          </a:p>
          <a:p>
            <a:r>
              <a:rPr lang="zh-CN" altLang="zh-CN" sz="2400" dirty="0">
                <a:latin typeface="+mn-ea"/>
              </a:rPr>
              <a:t>人力规划是人力资源管理的工作计划，通过企业人力资源供求关系的分析与平衡，把人力资源配置与生产经营需要结合起来，发挥员工劳动能力的作用，提高企业的生产经营效益。在企业经营管理计划体系中，人力规划是一个重要的组成部分，为人力资源管理实践提供依据。</a:t>
            </a:r>
            <a:endParaRPr lang="en-US" altLang="zh-CN" sz="2400" dirty="0">
              <a:latin typeface="+mn-ea"/>
            </a:endParaRPr>
          </a:p>
          <a:p>
            <a:endParaRPr lang="zh-CN" altLang="zh-CN" sz="2400" dirty="0"/>
          </a:p>
          <a:p>
            <a:r>
              <a:rPr lang="zh-CN" altLang="zh-CN" sz="2400" dirty="0"/>
              <a:t>（一）人力规划的特点</a:t>
            </a:r>
          </a:p>
          <a:p>
            <a:r>
              <a:rPr lang="zh-CN" altLang="zh-CN" sz="2400" dirty="0"/>
              <a:t>（二）人力规划的主线</a:t>
            </a:r>
          </a:p>
          <a:p>
            <a:r>
              <a:rPr lang="zh-CN" altLang="zh-CN" sz="2400" dirty="0"/>
              <a:t>（三）人力规划的意义</a:t>
            </a:r>
          </a:p>
          <a:p>
            <a:endParaRPr lang="zh-CN" altLang="en-US" sz="2400" dirty="0"/>
          </a:p>
        </p:txBody>
      </p:sp>
    </p:spTree>
    <p:extLst>
      <p:ext uri="{BB962C8B-B14F-4D97-AF65-F5344CB8AC3E}">
        <p14:creationId xmlns:p14="http://schemas.microsoft.com/office/powerpoint/2010/main" xmlns="" val="485863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194</TotalTime>
  <Words>3994</Words>
  <Application>Microsoft Office PowerPoint</Application>
  <PresentationFormat>全屏显示(4:3)</PresentationFormat>
  <Paragraphs>363</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主题2</vt:lpstr>
      <vt:lpstr>第4章  人力规划</vt:lpstr>
      <vt:lpstr> </vt:lpstr>
      <vt:lpstr>学习目标</vt:lpstr>
      <vt:lpstr>本章结构</vt:lpstr>
      <vt:lpstr>引例</vt:lpstr>
      <vt:lpstr>引言 </vt:lpstr>
      <vt:lpstr>本章内容</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第1节　人力资源规划 </vt:lpstr>
      <vt:lpstr>本章内容</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第2节   人力规划工作  </vt:lpstr>
      <vt:lpstr>本章内容</vt:lpstr>
      <vt:lpstr>第3节　人力规划方法 </vt:lpstr>
      <vt:lpstr>第3节　人力规划方法 </vt:lpstr>
      <vt:lpstr>第3节　人力规划方法 </vt:lpstr>
      <vt:lpstr>第3节　人力规划方法 </vt:lpstr>
      <vt:lpstr>第3节　人力规划方法 </vt:lpstr>
      <vt:lpstr>第3节　人力规划方法 </vt:lpstr>
      <vt:lpstr>第3节　人力规划方法 </vt:lpstr>
      <vt:lpstr>第3节　人力规划方法 </vt:lpstr>
      <vt:lpstr>第3节　人力规划方法 </vt:lpstr>
      <vt:lpstr>第3节　人力规划方法 </vt:lpstr>
      <vt:lpstr>第3节　人力规划方法 </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人力规划</dc:title>
  <dc:creator>dell</dc:creator>
  <cp:lastModifiedBy>XCHY</cp:lastModifiedBy>
  <cp:revision>20</cp:revision>
  <dcterms:created xsi:type="dcterms:W3CDTF">2019-07-04T07:30:52Z</dcterms:created>
  <dcterms:modified xsi:type="dcterms:W3CDTF">2019-07-29T02:36:52Z</dcterms:modified>
</cp:coreProperties>
</file>