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60"/>
  </p:notesMasterIdLst>
  <p:sldIdLst>
    <p:sldId id="256" r:id="rId5"/>
    <p:sldId id="261" r:id="rId6"/>
    <p:sldId id="257" r:id="rId7"/>
    <p:sldId id="277" r:id="rId8"/>
    <p:sldId id="258" r:id="rId9"/>
    <p:sldId id="312" r:id="rId10"/>
    <p:sldId id="314" r:id="rId11"/>
    <p:sldId id="313" r:id="rId12"/>
    <p:sldId id="315" r:id="rId13"/>
    <p:sldId id="317" r:id="rId14"/>
    <p:sldId id="316"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51" r:id="rId48"/>
    <p:sldId id="350" r:id="rId49"/>
    <p:sldId id="352" r:id="rId50"/>
    <p:sldId id="353" r:id="rId51"/>
    <p:sldId id="354" r:id="rId52"/>
    <p:sldId id="355" r:id="rId53"/>
    <p:sldId id="356" r:id="rId54"/>
    <p:sldId id="357" r:id="rId55"/>
    <p:sldId id="358" r:id="rId56"/>
    <p:sldId id="359" r:id="rId57"/>
    <p:sldId id="311" r:id="rId58"/>
    <p:sldId id="273" r:id="rId5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12032283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什么是心理测验</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能力测验</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成就测验</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职业兴趣测验</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心理测验的组织实施</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人格测验</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2700811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7.2.1</a:t>
            </a:r>
            <a:r>
              <a:rPr lang="zh-CN" altLang="en-US" sz="2400" b="1" dirty="0">
                <a:solidFill>
                  <a:schemeClr val="bg1"/>
                </a:solidFill>
                <a:latin typeface="微软雅黑 Light" panose="020B0502040204020203" pitchFamily="34" charset="-122"/>
                <a:ea typeface="微软雅黑 Light" panose="020B0502040204020203" pitchFamily="34" charset="-122"/>
              </a:rPr>
              <a:t>　能力与智力的区分</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能力是直接影响活动效率、保证活动顺利进行的个性心理特征。一般来说，可以把能力分为一般能力和特殊能力两种。</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一般能力即智力，包括思维能力、想象能力、记忆力等；而特殊能力主要指某个特殊领域需要的专业知识和技能。</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能力测验中的专业能力测验只适用于特定领域的专业人员，因此很少大规模地推广应用。</a:t>
            </a:r>
          </a:p>
        </p:txBody>
      </p:sp>
    </p:spTree>
    <p:extLst>
      <p:ext uri="{BB962C8B-B14F-4D97-AF65-F5344CB8AC3E}">
        <p14:creationId xmlns:p14="http://schemas.microsoft.com/office/powerpoint/2010/main" val="100990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160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7.2.2</a:t>
            </a:r>
            <a:r>
              <a:rPr lang="zh-CN" altLang="en-US" sz="2400" b="1" dirty="0">
                <a:solidFill>
                  <a:schemeClr val="bg1"/>
                </a:solidFill>
                <a:latin typeface="微软雅黑 Light" panose="020B0502040204020203" pitchFamily="34" charset="-122"/>
                <a:ea typeface="微软雅黑 Light" panose="020B0502040204020203" pitchFamily="34" charset="-122"/>
              </a:rPr>
              <a:t>　能力与智力的基础理论</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智力理论发展的前期，学者主要研究智力的构成要素以及这些构成要素之间的关系。</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20</a:t>
            </a:r>
            <a:r>
              <a:rPr lang="zh-CN" altLang="en-US" sz="2000" b="1" dirty="0">
                <a:solidFill>
                  <a:schemeClr val="bg1"/>
                </a:solidFill>
                <a:latin typeface="微软雅黑 Light" panose="020B0502040204020203" pitchFamily="34" charset="-122"/>
                <a:ea typeface="微软雅黑 Light" panose="020B0502040204020203" pitchFamily="34" charset="-122"/>
              </a:rPr>
              <a:t>世纪</a:t>
            </a:r>
            <a:r>
              <a:rPr lang="en-US" altLang="zh-CN" sz="2000" b="1" dirty="0">
                <a:solidFill>
                  <a:schemeClr val="bg1"/>
                </a:solidFill>
                <a:latin typeface="微软雅黑 Light" panose="020B0502040204020203" pitchFamily="34" charset="-122"/>
                <a:ea typeface="微软雅黑 Light" panose="020B0502040204020203" pitchFamily="34" charset="-122"/>
              </a:rPr>
              <a:t>60</a:t>
            </a:r>
            <a:r>
              <a:rPr lang="zh-CN" altLang="en-US" sz="2000" b="1" dirty="0">
                <a:solidFill>
                  <a:schemeClr val="bg1"/>
                </a:solidFill>
                <a:latin typeface="微软雅黑 Light" panose="020B0502040204020203" pitchFamily="34" charset="-122"/>
                <a:ea typeface="微软雅黑 Light" panose="020B0502040204020203" pitchFamily="34" charset="-122"/>
              </a:rPr>
              <a:t>年代，随着计算机技术的不断发展，智力理论又出现了新的研究方向。</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1983</a:t>
            </a:r>
            <a:r>
              <a:rPr lang="zh-CN" altLang="en-US" sz="2000" b="1" dirty="0">
                <a:solidFill>
                  <a:schemeClr val="bg1"/>
                </a:solidFill>
                <a:latin typeface="微软雅黑 Light" panose="020B0502040204020203" pitchFamily="34" charset="-122"/>
                <a:ea typeface="微软雅黑 Light" panose="020B0502040204020203" pitchFamily="34" charset="-122"/>
              </a:rPr>
              <a:t>年哈佛大学教授、发展心理学家加德纳（</a:t>
            </a:r>
            <a:r>
              <a:rPr lang="en-US" altLang="zh-CN" sz="2000" b="1" dirty="0">
                <a:solidFill>
                  <a:schemeClr val="bg1"/>
                </a:solidFill>
                <a:latin typeface="微软雅黑 Light" panose="020B0502040204020203" pitchFamily="34" charset="-122"/>
                <a:ea typeface="微软雅黑 Light" panose="020B0502040204020203" pitchFamily="34" charset="-122"/>
              </a:rPr>
              <a:t>Gardner</a:t>
            </a:r>
            <a:r>
              <a:rPr lang="zh-CN" altLang="en-US" sz="2000" b="1" dirty="0">
                <a:solidFill>
                  <a:schemeClr val="bg1"/>
                </a:solidFill>
                <a:latin typeface="微软雅黑 Light" panose="020B0502040204020203" pitchFamily="34" charset="-122"/>
                <a:ea typeface="微软雅黑 Light" panose="020B0502040204020203" pitchFamily="34" charset="-122"/>
              </a:rPr>
              <a:t>）提出了多元智力理论。</a:t>
            </a:r>
          </a:p>
        </p:txBody>
      </p:sp>
    </p:spTree>
    <p:extLst>
      <p:ext uri="{BB962C8B-B14F-4D97-AF65-F5344CB8AC3E}">
        <p14:creationId xmlns:p14="http://schemas.microsoft.com/office/powerpoint/2010/main" val="2013511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7.2.3</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代表性的智力测验和能力测验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智力测验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）比奈系列量表。</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）比奈</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西蒙量表。</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）斯坦福</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比奈量表。</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）中国比奈</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西蒙量表。</a:t>
            </a:r>
          </a:p>
        </p:txBody>
      </p:sp>
    </p:spTree>
    <p:extLst>
      <p:ext uri="{BB962C8B-B14F-4D97-AF65-F5344CB8AC3E}">
        <p14:creationId xmlns:p14="http://schemas.microsoft.com/office/powerpoint/2010/main" val="166735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7.2.3</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代表性的智力测验和能力测验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智力测验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）韦氏成人智力量表。</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学者韦克斯勒（</a:t>
            </a:r>
            <a:r>
              <a:rPr lang="en-US" altLang="zh-CN" b="1" dirty="0">
                <a:solidFill>
                  <a:schemeClr val="bg1"/>
                </a:solidFill>
                <a:latin typeface="微软雅黑 Light" panose="020B0502040204020203" pitchFamily="34" charset="-122"/>
                <a:ea typeface="微软雅黑 Light" panose="020B0502040204020203" pitchFamily="34" charset="-122"/>
              </a:rPr>
              <a:t>Wechsler</a:t>
            </a:r>
            <a:r>
              <a:rPr lang="zh-CN" altLang="en-US" b="1" dirty="0">
                <a:solidFill>
                  <a:schemeClr val="bg1"/>
                </a:solidFill>
                <a:latin typeface="微软雅黑 Light" panose="020B0502040204020203" pitchFamily="34" charset="-122"/>
                <a:ea typeface="微软雅黑 Light" panose="020B0502040204020203" pitchFamily="34" charset="-122"/>
              </a:rPr>
              <a:t>）开发了针对儿童和成年人的两套量表，使测量更具有针对性。</a:t>
            </a:r>
          </a:p>
        </p:txBody>
      </p:sp>
    </p:spTree>
    <p:extLst>
      <p:ext uri="{BB962C8B-B14F-4D97-AF65-F5344CB8AC3E}">
        <p14:creationId xmlns:p14="http://schemas.microsoft.com/office/powerpoint/2010/main" val="87985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5658314"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7.2.3</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代表性的智力测验和能力测验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智力测验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）瑞文标准推理测验。</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瑞文标准推理测验的原名为渐进矩阵，是由英国心理学家瑞文（</a:t>
            </a:r>
            <a:r>
              <a:rPr lang="en-US" altLang="zh-CN" b="1" dirty="0">
                <a:solidFill>
                  <a:schemeClr val="bg1"/>
                </a:solidFill>
                <a:latin typeface="微软雅黑 Light" panose="020B0502040204020203" pitchFamily="34" charset="-122"/>
                <a:ea typeface="微软雅黑 Light" panose="020B0502040204020203" pitchFamily="34" charset="-122"/>
              </a:rPr>
              <a:t>Raven</a:t>
            </a:r>
            <a:r>
              <a:rPr lang="zh-CN" altLang="en-US" b="1" dirty="0">
                <a:solidFill>
                  <a:schemeClr val="bg1"/>
                </a:solidFill>
                <a:latin typeface="微软雅黑 Light" panose="020B0502040204020203" pitchFamily="34" charset="-122"/>
                <a:ea typeface="微软雅黑 Light" panose="020B0502040204020203" pitchFamily="34" charset="-122"/>
              </a:rPr>
              <a:t>）于</a:t>
            </a:r>
            <a:r>
              <a:rPr lang="en-US" altLang="zh-CN" b="1" dirty="0">
                <a:solidFill>
                  <a:schemeClr val="bg1"/>
                </a:solidFill>
                <a:latin typeface="微软雅黑 Light" panose="020B0502040204020203" pitchFamily="34" charset="-122"/>
                <a:ea typeface="微软雅黑 Light" panose="020B0502040204020203" pitchFamily="34" charset="-122"/>
              </a:rPr>
              <a:t>1938</a:t>
            </a:r>
            <a:r>
              <a:rPr lang="zh-CN" altLang="en-US" b="1" dirty="0">
                <a:solidFill>
                  <a:schemeClr val="bg1"/>
                </a:solidFill>
                <a:latin typeface="微软雅黑 Light" panose="020B0502040204020203" pitchFamily="34" charset="-122"/>
                <a:ea typeface="微软雅黑 Light" panose="020B0502040204020203" pitchFamily="34" charset="-122"/>
              </a:rPr>
              <a:t>年设计的一套非文字型智力测验。</a:t>
            </a:r>
          </a:p>
        </p:txBody>
      </p:sp>
      <p:pic>
        <p:nvPicPr>
          <p:cNvPr id="4" name="7-1.EPS" descr="id:2147502110;FounderCES"/>
          <p:cNvPicPr/>
          <p:nvPr/>
        </p:nvPicPr>
        <p:blipFill>
          <a:blip r:embed="rId2">
            <a:duotone>
              <a:prstClr val="black"/>
              <a:schemeClr val="accent6">
                <a:tint val="45000"/>
                <a:satMod val="400000"/>
              </a:schemeClr>
            </a:duotone>
          </a:blip>
          <a:stretch>
            <a:fillRect/>
          </a:stretch>
        </p:blipFill>
        <p:spPr>
          <a:xfrm>
            <a:off x="6230302" y="1793557"/>
            <a:ext cx="2550795" cy="1962785"/>
          </a:xfrm>
          <a:prstGeom prst="rect">
            <a:avLst/>
          </a:prstGeom>
        </p:spPr>
      </p:pic>
    </p:spTree>
    <p:extLst>
      <p:ext uri="{BB962C8B-B14F-4D97-AF65-F5344CB8AC3E}">
        <p14:creationId xmlns:p14="http://schemas.microsoft.com/office/powerpoint/2010/main" val="1373599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7.2.3</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代表性的智力测验和能力测验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能力倾向测验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）多重能力倾向测验。多重能力倾向测验（</a:t>
            </a:r>
            <a:r>
              <a:rPr lang="en-US" altLang="zh-CN" b="1" dirty="0">
                <a:solidFill>
                  <a:schemeClr val="bg1"/>
                </a:solidFill>
                <a:latin typeface="微软雅黑 Light" panose="020B0502040204020203" pitchFamily="34" charset="-122"/>
                <a:ea typeface="微软雅黑 Light" panose="020B0502040204020203" pitchFamily="34" charset="-122"/>
              </a:rPr>
              <a:t>multiple aptitude batteries</a:t>
            </a:r>
            <a:r>
              <a:rPr lang="zh-CN" altLang="en-US" b="1" dirty="0">
                <a:solidFill>
                  <a:schemeClr val="bg1"/>
                </a:solidFill>
                <a:latin typeface="微软雅黑 Light" panose="020B0502040204020203" pitchFamily="34" charset="-122"/>
                <a:ea typeface="微软雅黑 Light" panose="020B0502040204020203" pitchFamily="34" charset="-122"/>
              </a:rPr>
              <a:t>）是将数个能力倾向测验合并使用，用以鉴别一个人多方面的潜在能力的成套测验。一般的多重能力倾向测验包括</a:t>
            </a:r>
            <a:r>
              <a:rPr lang="en-US" altLang="zh-CN" b="1" dirty="0">
                <a:solidFill>
                  <a:schemeClr val="bg1"/>
                </a:solidFill>
                <a:latin typeface="微软雅黑 Light" panose="020B0502040204020203" pitchFamily="34" charset="-122"/>
                <a:ea typeface="微软雅黑 Light" panose="020B0502040204020203" pitchFamily="34" charset="-122"/>
              </a:rPr>
              <a:t>4~9</a:t>
            </a:r>
            <a:r>
              <a:rPr lang="zh-CN" altLang="en-US" b="1" dirty="0">
                <a:solidFill>
                  <a:schemeClr val="bg1"/>
                </a:solidFill>
                <a:latin typeface="微软雅黑 Light" panose="020B0502040204020203" pitchFamily="34" charset="-122"/>
                <a:ea typeface="微软雅黑 Light" panose="020B0502040204020203" pitchFamily="34" charset="-122"/>
              </a:rPr>
              <a:t>个分测验，每个分测验用来测量个体不同的能力，常模也通常根据一个标准化的群体建立。</a:t>
            </a:r>
          </a:p>
        </p:txBody>
      </p:sp>
    </p:spTree>
    <p:extLst>
      <p:ext uri="{BB962C8B-B14F-4D97-AF65-F5344CB8AC3E}">
        <p14:creationId xmlns:p14="http://schemas.microsoft.com/office/powerpoint/2010/main" val="341404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7.2</a:t>
            </a:r>
            <a:r>
              <a:rPr kumimoji="1" lang="zh-CN" altLang="en-US" sz="2800" b="1" dirty="0">
                <a:solidFill>
                  <a:schemeClr val="bg1"/>
                </a:solidFill>
                <a:latin typeface="+mn-ea"/>
              </a:rPr>
              <a:t>  能力测验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7.2.3</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代表性的智力测验和能力测验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能力倾向测验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）特殊能力倾向测验。</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）文书能力测验。</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）行政职业能力倾向测验。</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）机械倾向性测验。</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）心理运动能力测验。</a:t>
            </a:r>
          </a:p>
        </p:txBody>
      </p:sp>
    </p:spTree>
    <p:extLst>
      <p:ext uri="{BB962C8B-B14F-4D97-AF65-F5344CB8AC3E}">
        <p14:creationId xmlns:p14="http://schemas.microsoft.com/office/powerpoint/2010/main" val="3194941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什么是心理测验</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能力测验</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成就测验</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职业兴趣测验</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心理测验的组织实施</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人格测验</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10028546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7.3.1</a:t>
            </a:r>
            <a:r>
              <a:rPr lang="zh-CN" altLang="en-US" sz="2400" b="1" dirty="0">
                <a:solidFill>
                  <a:schemeClr val="bg1"/>
                </a:solidFill>
                <a:latin typeface="微软雅黑 Light" panose="020B0502040204020203" pitchFamily="34" charset="-122"/>
                <a:ea typeface="微软雅黑 Light" panose="020B0502040204020203" pitchFamily="34" charset="-122"/>
              </a:rPr>
              <a:t>　成就测验概述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成就测验的含义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成就（</a:t>
            </a:r>
            <a:r>
              <a:rPr lang="en-US" altLang="zh-CN" b="1" dirty="0">
                <a:solidFill>
                  <a:schemeClr val="bg1"/>
                </a:solidFill>
                <a:latin typeface="微软雅黑 Light" panose="020B0502040204020203" pitchFamily="34" charset="-122"/>
                <a:ea typeface="微软雅黑 Light" panose="020B0502040204020203" pitchFamily="34" charset="-122"/>
              </a:rPr>
              <a:t>achievement</a:t>
            </a:r>
            <a:r>
              <a:rPr lang="zh-CN" altLang="en-US" b="1" dirty="0">
                <a:solidFill>
                  <a:schemeClr val="bg1"/>
                </a:solidFill>
                <a:latin typeface="微软雅黑 Light" panose="020B0502040204020203" pitchFamily="34" charset="-122"/>
                <a:ea typeface="微软雅黑 Light" panose="020B0502040204020203" pitchFamily="34" charset="-122"/>
              </a:rPr>
              <a:t>）是指个人通过学习和训练所获得的知识、学识和技能。成就测验（</a:t>
            </a:r>
            <a:r>
              <a:rPr lang="en-US" altLang="zh-CN" b="1" dirty="0">
                <a:solidFill>
                  <a:schemeClr val="bg1"/>
                </a:solidFill>
                <a:latin typeface="微软雅黑 Light" panose="020B0502040204020203" pitchFamily="34" charset="-122"/>
                <a:ea typeface="微软雅黑 Light" panose="020B0502040204020203" pitchFamily="34" charset="-122"/>
              </a:rPr>
              <a:t>achievement test</a:t>
            </a:r>
            <a:r>
              <a:rPr lang="zh-CN" altLang="en-US" b="1" dirty="0">
                <a:solidFill>
                  <a:schemeClr val="bg1"/>
                </a:solidFill>
                <a:latin typeface="微软雅黑 Light" panose="020B0502040204020203" pitchFamily="34" charset="-122"/>
                <a:ea typeface="微软雅黑 Light" panose="020B0502040204020203" pitchFamily="34" charset="-122"/>
              </a:rPr>
              <a:t>）就是特别为接受过某种教育或训练的人编制的测验，目的是考察其经过教育与训练后所获得的知识、学识和技能。</a:t>
            </a:r>
          </a:p>
        </p:txBody>
      </p:sp>
    </p:spTree>
    <p:extLst>
      <p:ext uri="{BB962C8B-B14F-4D97-AF65-F5344CB8AC3E}">
        <p14:creationId xmlns:p14="http://schemas.microsoft.com/office/powerpoint/2010/main" val="1582344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7</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心理测验</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7.3.1</a:t>
            </a:r>
            <a:r>
              <a:rPr lang="zh-CN" altLang="en-US" sz="2400" b="1" dirty="0">
                <a:solidFill>
                  <a:schemeClr val="bg1"/>
                </a:solidFill>
                <a:latin typeface="微软雅黑 Light" panose="020B0502040204020203" pitchFamily="34" charset="-122"/>
                <a:ea typeface="微软雅黑 Light" panose="020B0502040204020203" pitchFamily="34" charset="-122"/>
              </a:rPr>
              <a:t>　成就测验概述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成就测验的发展历史</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我国西周时期就已经有定期进行的学业考试；汉武帝时，实行通过书面考试来选拔官员；到</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世纪初，隋炀帝正式建立科举考试制度，这一具有</a:t>
            </a:r>
            <a:r>
              <a:rPr lang="en-US" altLang="zh-CN" b="1" dirty="0">
                <a:solidFill>
                  <a:schemeClr val="bg1"/>
                </a:solidFill>
                <a:latin typeface="微软雅黑 Light" panose="020B0502040204020203" pitchFamily="34" charset="-122"/>
                <a:ea typeface="微软雅黑 Light" panose="020B0502040204020203" pitchFamily="34" charset="-122"/>
              </a:rPr>
              <a:t>1 300</a:t>
            </a:r>
            <a:r>
              <a:rPr lang="zh-CN" altLang="en-US" b="1" dirty="0">
                <a:solidFill>
                  <a:schemeClr val="bg1"/>
                </a:solidFill>
                <a:latin typeface="微软雅黑 Light" panose="020B0502040204020203" pitchFamily="34" charset="-122"/>
                <a:ea typeface="微软雅黑 Light" panose="020B0502040204020203" pitchFamily="34" charset="-122"/>
              </a:rPr>
              <a:t>年历史的官吏选拔制度是世界上出现的最早由国家组织的成就测验。</a:t>
            </a:r>
          </a:p>
        </p:txBody>
      </p:sp>
    </p:spTree>
    <p:extLst>
      <p:ext uri="{BB962C8B-B14F-4D97-AF65-F5344CB8AC3E}">
        <p14:creationId xmlns:p14="http://schemas.microsoft.com/office/powerpoint/2010/main" val="409304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7.3.1</a:t>
            </a:r>
            <a:r>
              <a:rPr lang="zh-CN" altLang="en-US" sz="2400" b="1" dirty="0">
                <a:solidFill>
                  <a:schemeClr val="bg1"/>
                </a:solidFill>
                <a:latin typeface="微软雅黑 Light" panose="020B0502040204020203" pitchFamily="34" charset="-122"/>
                <a:ea typeface="微软雅黑 Light" panose="020B0502040204020203" pitchFamily="34" charset="-122"/>
              </a:rPr>
              <a:t>　成就测验概述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成就测验的发展历史</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18</a:t>
            </a:r>
            <a:r>
              <a:rPr lang="zh-CN" altLang="en-US" b="1" dirty="0">
                <a:solidFill>
                  <a:schemeClr val="bg1"/>
                </a:solidFill>
                <a:latin typeface="微软雅黑 Light" panose="020B0502040204020203" pitchFamily="34" charset="-122"/>
                <a:ea typeface="微软雅黑 Light" panose="020B0502040204020203" pitchFamily="34" charset="-122"/>
              </a:rPr>
              <a:t>世纪初，英国开始使用纸笔测验对个体的知识技能进行考核。</a:t>
            </a:r>
            <a:r>
              <a:rPr lang="en-US" altLang="zh-CN" b="1" dirty="0">
                <a:solidFill>
                  <a:schemeClr val="bg1"/>
                </a:solidFill>
                <a:latin typeface="微软雅黑 Light" panose="020B0502040204020203" pitchFamily="34" charset="-122"/>
                <a:ea typeface="微软雅黑 Light" panose="020B0502040204020203" pitchFamily="34" charset="-122"/>
              </a:rPr>
              <a:t>1892</a:t>
            </a:r>
            <a:r>
              <a:rPr lang="zh-CN" altLang="en-US" b="1" dirty="0">
                <a:solidFill>
                  <a:schemeClr val="bg1"/>
                </a:solidFill>
                <a:latin typeface="微软雅黑 Light" panose="020B0502040204020203" pitchFamily="34" charset="-122"/>
                <a:ea typeface="微软雅黑 Light" panose="020B0502040204020203" pitchFamily="34" charset="-122"/>
              </a:rPr>
              <a:t>年赖斯（</a:t>
            </a:r>
            <a:r>
              <a:rPr lang="en-US" altLang="zh-CN" b="1" dirty="0" err="1">
                <a:solidFill>
                  <a:schemeClr val="bg1"/>
                </a:solidFill>
                <a:latin typeface="微软雅黑 Light" panose="020B0502040204020203" pitchFamily="34" charset="-122"/>
                <a:ea typeface="微软雅黑 Light" panose="020B0502040204020203" pitchFamily="34" charset="-122"/>
              </a:rPr>
              <a:t>J.M.Rice</a:t>
            </a:r>
            <a:r>
              <a:rPr lang="zh-CN" altLang="en-US" b="1" dirty="0">
                <a:solidFill>
                  <a:schemeClr val="bg1"/>
                </a:solidFill>
                <a:latin typeface="微软雅黑 Light" panose="020B0502040204020203" pitchFamily="34" charset="-122"/>
                <a:ea typeface="微软雅黑 Light" panose="020B0502040204020203" pitchFamily="34" charset="-122"/>
              </a:rPr>
              <a:t>）对小学生所做的单词拼写测验等被认为是成就测验的先导，为日后教育测量的发展奠定了基础。</a:t>
            </a:r>
            <a:r>
              <a:rPr lang="en-US" altLang="zh-CN" b="1" dirty="0">
                <a:solidFill>
                  <a:schemeClr val="bg1"/>
                </a:solidFill>
                <a:latin typeface="微软雅黑 Light" panose="020B0502040204020203" pitchFamily="34" charset="-122"/>
                <a:ea typeface="微软雅黑 Light" panose="020B0502040204020203" pitchFamily="34" charset="-122"/>
              </a:rPr>
              <a:t>20</a:t>
            </a:r>
            <a:r>
              <a:rPr lang="zh-CN" altLang="en-US" b="1" dirty="0">
                <a:solidFill>
                  <a:schemeClr val="bg1"/>
                </a:solidFill>
                <a:latin typeface="微软雅黑 Light" panose="020B0502040204020203" pitchFamily="34" charset="-122"/>
                <a:ea typeface="微软雅黑 Light" panose="020B0502040204020203" pitchFamily="34" charset="-122"/>
              </a:rPr>
              <a:t>世纪初著名教育心理学家桑代克的</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心理与社会测量导论</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一书的出版标志着现代标准化成就测验与教育测量学的诞生。</a:t>
            </a:r>
          </a:p>
        </p:txBody>
      </p:sp>
    </p:spTree>
    <p:extLst>
      <p:ext uri="{BB962C8B-B14F-4D97-AF65-F5344CB8AC3E}">
        <p14:creationId xmlns:p14="http://schemas.microsoft.com/office/powerpoint/2010/main" val="179170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7.3.1</a:t>
            </a:r>
            <a:r>
              <a:rPr lang="zh-CN" altLang="en-US" sz="2400" b="1" dirty="0">
                <a:solidFill>
                  <a:schemeClr val="bg1"/>
                </a:solidFill>
                <a:latin typeface="微软雅黑 Light" panose="020B0502040204020203" pitchFamily="34" charset="-122"/>
                <a:ea typeface="微软雅黑 Light" panose="020B0502040204020203" pitchFamily="34" charset="-122"/>
              </a:rPr>
              <a:t>　成就测验概述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成就测验的分类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按测验的功能不同，可将成就测验分为学业成就测验和职业成就测验。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按编制方法不同，可将成就测验分为标准化成就测验和教师自编测验。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按测验的内容，可将成就测验分为单学科成就测验和成套成就测验。</a:t>
            </a:r>
          </a:p>
        </p:txBody>
      </p:sp>
    </p:spTree>
    <p:extLst>
      <p:ext uri="{BB962C8B-B14F-4D97-AF65-F5344CB8AC3E}">
        <p14:creationId xmlns:p14="http://schemas.microsoft.com/office/powerpoint/2010/main" val="393012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7.3.2</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代表性的成就测验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韦克斯勒个人成就测验（第</a:t>
            </a: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韦克斯勒个人成就测验（第</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版）主要用于评价学前儿童、学龄儿童、青少年、大学生和成年人，适用于</a:t>
            </a:r>
            <a:r>
              <a:rPr lang="en-US" altLang="zh-CN" b="1" dirty="0">
                <a:solidFill>
                  <a:schemeClr val="bg1"/>
                </a:solidFill>
                <a:latin typeface="微软雅黑 Light" panose="020B0502040204020203" pitchFamily="34" charset="-122"/>
                <a:ea typeface="微软雅黑 Light" panose="020B0502040204020203" pitchFamily="34" charset="-122"/>
              </a:rPr>
              <a:t>4~85</a:t>
            </a:r>
            <a:r>
              <a:rPr lang="zh-CN" altLang="en-US" b="1" dirty="0">
                <a:solidFill>
                  <a:schemeClr val="bg1"/>
                </a:solidFill>
                <a:latin typeface="微软雅黑 Light" panose="020B0502040204020203" pitchFamily="34" charset="-122"/>
                <a:ea typeface="微软雅黑 Light" panose="020B0502040204020203" pitchFamily="34" charset="-122"/>
              </a:rPr>
              <a:t>岁的个体。</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韦克斯勒个人成就测验（第</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版）由</a:t>
            </a:r>
            <a:r>
              <a:rPr lang="en-US" altLang="zh-CN" b="1" dirty="0">
                <a:solidFill>
                  <a:schemeClr val="bg1"/>
                </a:solidFill>
                <a:latin typeface="微软雅黑 Light" panose="020B0502040204020203" pitchFamily="34" charset="-122"/>
                <a:ea typeface="微软雅黑 Light" panose="020B0502040204020203" pitchFamily="34" charset="-122"/>
              </a:rPr>
              <a:t>9</a:t>
            </a:r>
            <a:r>
              <a:rPr lang="zh-CN" altLang="en-US" b="1" dirty="0">
                <a:solidFill>
                  <a:schemeClr val="bg1"/>
                </a:solidFill>
                <a:latin typeface="微软雅黑 Light" panose="020B0502040204020203" pitchFamily="34" charset="-122"/>
                <a:ea typeface="微软雅黑 Light" panose="020B0502040204020203" pitchFamily="34" charset="-122"/>
              </a:rPr>
              <a:t>个分测验组成，主要测试阅读、数学、书面语言和口语</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个方面。</a:t>
            </a:r>
          </a:p>
        </p:txBody>
      </p:sp>
    </p:spTree>
    <p:extLst>
      <p:ext uri="{BB962C8B-B14F-4D97-AF65-F5344CB8AC3E}">
        <p14:creationId xmlns:p14="http://schemas.microsoft.com/office/powerpoint/2010/main" val="470615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7.3.2</a:t>
            </a:r>
            <a:r>
              <a:rPr lang="zh-CN" altLang="en-US" sz="2400" b="1" dirty="0">
                <a:solidFill>
                  <a:schemeClr val="bg1"/>
                </a:solidFill>
                <a:latin typeface="微软雅黑 Light" panose="020B0502040204020203" pitchFamily="34" charset="-122"/>
                <a:ea typeface="微软雅黑 Light" panose="020B0502040204020203" pitchFamily="34" charset="-122"/>
              </a:rPr>
              <a:t>　代表性的成就测验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伍德考克</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詹森个人成就测验（修订版）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伍德考克</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詹森个人成就测验（修订版）主要用于测量</a:t>
            </a:r>
            <a:r>
              <a:rPr lang="en-US" altLang="zh-CN" b="1" dirty="0">
                <a:solidFill>
                  <a:schemeClr val="bg1"/>
                </a:solidFill>
                <a:latin typeface="微软雅黑 Light" panose="020B0502040204020203" pitchFamily="34" charset="-122"/>
                <a:ea typeface="微软雅黑 Light" panose="020B0502040204020203" pitchFamily="34" charset="-122"/>
              </a:rPr>
              <a:t>2~90</a:t>
            </a:r>
            <a:r>
              <a:rPr lang="zh-CN" altLang="en-US" b="1" dirty="0">
                <a:solidFill>
                  <a:schemeClr val="bg1"/>
                </a:solidFill>
                <a:latin typeface="微软雅黑 Light" panose="020B0502040204020203" pitchFamily="34" charset="-122"/>
                <a:ea typeface="微软雅黑 Light" panose="020B0502040204020203" pitchFamily="34" charset="-122"/>
              </a:rPr>
              <a:t>岁个体在阅读、数学、书面语言、知识、口头语言</a:t>
            </a: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个方面的成就。</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5</a:t>
            </a:r>
            <a:r>
              <a:rPr lang="zh-CN" altLang="en-US" b="1" dirty="0">
                <a:solidFill>
                  <a:schemeClr val="bg1"/>
                </a:solidFill>
                <a:latin typeface="微软雅黑 Light" panose="020B0502040204020203" pitchFamily="34" charset="-122"/>
                <a:ea typeface="微软雅黑 Light" panose="020B0502040204020203" pitchFamily="34" charset="-122"/>
              </a:rPr>
              <a:t>个测量领域包含</a:t>
            </a:r>
            <a:r>
              <a:rPr lang="en-US" altLang="zh-CN" b="1" dirty="0">
                <a:solidFill>
                  <a:schemeClr val="bg1"/>
                </a:solidFill>
                <a:latin typeface="微软雅黑 Light" panose="020B0502040204020203" pitchFamily="34" charset="-122"/>
                <a:ea typeface="微软雅黑 Light" panose="020B0502040204020203" pitchFamily="34" charset="-122"/>
              </a:rPr>
              <a:t>22</a:t>
            </a:r>
            <a:r>
              <a:rPr lang="zh-CN" altLang="en-US" b="1" dirty="0">
                <a:solidFill>
                  <a:schemeClr val="bg1"/>
                </a:solidFill>
                <a:latin typeface="微软雅黑 Light" panose="020B0502040204020203" pitchFamily="34" charset="-122"/>
                <a:ea typeface="微软雅黑 Light" panose="020B0502040204020203" pitchFamily="34" charset="-122"/>
              </a:rPr>
              <a:t>个分测验。测验得分一般以百分等级分数表示，也可以将分数转化为一种标准分数。</a:t>
            </a:r>
          </a:p>
        </p:txBody>
      </p:sp>
    </p:spTree>
    <p:extLst>
      <p:ext uri="{BB962C8B-B14F-4D97-AF65-F5344CB8AC3E}">
        <p14:creationId xmlns:p14="http://schemas.microsoft.com/office/powerpoint/2010/main" val="194228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7.3.3</a:t>
            </a:r>
            <a:r>
              <a:rPr lang="zh-CN" altLang="en-US" sz="2400" b="1" dirty="0">
                <a:solidFill>
                  <a:schemeClr val="bg1"/>
                </a:solidFill>
                <a:latin typeface="微软雅黑 Light" panose="020B0502040204020203" pitchFamily="34" charset="-122"/>
                <a:ea typeface="微软雅黑 Light" panose="020B0502040204020203" pitchFamily="34" charset="-122"/>
              </a:rPr>
              <a:t>　知识类测验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什么是知识测评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知识测评是指对个体科学知识素质的测量和评价，包括知识总量、掌握程度、理解深度和运用程度等。</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知识反映了个体的认知水平、学习能力和专业技能等多方面的内容，是人才测评中的重要一环。</a:t>
            </a:r>
          </a:p>
        </p:txBody>
      </p:sp>
    </p:spTree>
    <p:extLst>
      <p:ext uri="{BB962C8B-B14F-4D97-AF65-F5344CB8AC3E}">
        <p14:creationId xmlns:p14="http://schemas.microsoft.com/office/powerpoint/2010/main" val="123595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7.3.3</a:t>
            </a:r>
            <a:r>
              <a:rPr lang="zh-CN" altLang="en-US" sz="2400" b="1" dirty="0">
                <a:solidFill>
                  <a:schemeClr val="bg1"/>
                </a:solidFill>
                <a:latin typeface="微软雅黑 Light" panose="020B0502040204020203" pitchFamily="34" charset="-122"/>
                <a:ea typeface="微软雅黑 Light" panose="020B0502040204020203" pitchFamily="34" charset="-122"/>
              </a:rPr>
              <a:t>　知识类测验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知识测评的方式和题型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传统的知识测评一般通过纸笔测验的方式进行，随着计算机和网络技术的发展，计算机测验在实践中的应用越来越广泛。</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无论是纸笔测验还是计算机测验，均经常采用以下题型：选择题、匹配题、是非题、填空题、简答题和论述题。</a:t>
            </a:r>
          </a:p>
        </p:txBody>
      </p:sp>
    </p:spTree>
    <p:extLst>
      <p:ext uri="{BB962C8B-B14F-4D97-AF65-F5344CB8AC3E}">
        <p14:creationId xmlns:p14="http://schemas.microsoft.com/office/powerpoint/2010/main" val="2479873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7.3</a:t>
            </a:r>
            <a:r>
              <a:rPr kumimoji="1" lang="zh-CN" altLang="en-US" sz="2800" b="1" dirty="0">
                <a:solidFill>
                  <a:schemeClr val="bg1"/>
                </a:solidFill>
                <a:latin typeface="+mn-ea"/>
              </a:rPr>
              <a:t>  成就测验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7.3.3</a:t>
            </a:r>
            <a:r>
              <a:rPr lang="zh-CN" altLang="en-US" sz="2400" b="1" dirty="0">
                <a:solidFill>
                  <a:schemeClr val="bg1"/>
                </a:solidFill>
                <a:latin typeface="微软雅黑 Light" panose="020B0502040204020203" pitchFamily="34" charset="-122"/>
                <a:ea typeface="微软雅黑 Light" panose="020B0502040204020203" pitchFamily="34" charset="-122"/>
              </a:rPr>
              <a:t>　知识类测验</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编制流程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知识测评的编制流程主要包括选择题目、编制试题、检验信度与效度、编制标准答案和评分标准等步骤。</a:t>
            </a:r>
          </a:p>
        </p:txBody>
      </p:sp>
    </p:spTree>
    <p:extLst>
      <p:ext uri="{BB962C8B-B14F-4D97-AF65-F5344CB8AC3E}">
        <p14:creationId xmlns:p14="http://schemas.microsoft.com/office/powerpoint/2010/main" val="24641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什么是心理测验</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能力测验</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成就测验</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职业兴趣测验</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心理测验的组织实施</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人格测验</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671913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7.4.1</a:t>
            </a:r>
            <a:r>
              <a:rPr lang="zh-CN" altLang="en-US" sz="2400" b="1" dirty="0">
                <a:solidFill>
                  <a:schemeClr val="bg1"/>
                </a:solidFill>
                <a:latin typeface="微软雅黑 Light" panose="020B0502040204020203" pitchFamily="34" charset="-122"/>
                <a:ea typeface="微软雅黑 Light" panose="020B0502040204020203" pitchFamily="34" charset="-122"/>
              </a:rPr>
              <a:t>　人格的基本理论</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特质理论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特质理论的核心观点是将人格中的某些特质作为决定个体行为的基本单位，而对人格的测评也是通过比较这些特质进行的。</a:t>
            </a:r>
          </a:p>
        </p:txBody>
      </p:sp>
    </p:spTree>
    <p:extLst>
      <p:ext uri="{BB962C8B-B14F-4D97-AF65-F5344CB8AC3E}">
        <p14:creationId xmlns:p14="http://schemas.microsoft.com/office/powerpoint/2010/main" val="2405392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7.4.1</a:t>
            </a:r>
            <a:r>
              <a:rPr lang="zh-CN" altLang="en-US" sz="2400" b="1" dirty="0">
                <a:solidFill>
                  <a:schemeClr val="bg1"/>
                </a:solidFill>
                <a:latin typeface="微软雅黑 Light" panose="020B0502040204020203" pitchFamily="34" charset="-122"/>
                <a:ea typeface="微软雅黑 Light" panose="020B0502040204020203" pitchFamily="34" charset="-122"/>
              </a:rPr>
              <a:t>　人格的基本理论</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类型理论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类型理论产生于</a:t>
            </a:r>
            <a:r>
              <a:rPr lang="en-US" altLang="zh-CN" b="1" dirty="0">
                <a:solidFill>
                  <a:schemeClr val="bg1"/>
                </a:solidFill>
                <a:latin typeface="微软雅黑 Light" panose="020B0502040204020203" pitchFamily="34" charset="-122"/>
                <a:ea typeface="微软雅黑 Light" panose="020B0502040204020203" pitchFamily="34" charset="-122"/>
              </a:rPr>
              <a:t>20</a:t>
            </a:r>
            <a:r>
              <a:rPr lang="zh-CN" altLang="en-US" b="1" dirty="0">
                <a:solidFill>
                  <a:schemeClr val="bg1"/>
                </a:solidFill>
                <a:latin typeface="微软雅黑 Light" panose="020B0502040204020203" pitchFamily="34" charset="-122"/>
                <a:ea typeface="微软雅黑 Light" panose="020B0502040204020203" pitchFamily="34" charset="-122"/>
              </a:rPr>
              <a:t>世纪三四十年代的德国，这种理论主要研究个体之间的心理差异，并将人格分为几种类型，使不同个体的人格得以有效区分。类型理论主要有三种：单一类型理论、对立类型理论、多元类型理论。</a:t>
            </a:r>
          </a:p>
        </p:txBody>
      </p:sp>
    </p:spTree>
    <p:extLst>
      <p:ext uri="{BB962C8B-B14F-4D97-AF65-F5344CB8AC3E}">
        <p14:creationId xmlns:p14="http://schemas.microsoft.com/office/powerpoint/2010/main" val="114705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7.4.1</a:t>
            </a:r>
            <a:r>
              <a:rPr lang="zh-CN" altLang="en-US" sz="2400" b="1" dirty="0">
                <a:solidFill>
                  <a:schemeClr val="bg1"/>
                </a:solidFill>
                <a:latin typeface="微软雅黑 Light" panose="020B0502040204020203" pitchFamily="34" charset="-122"/>
                <a:ea typeface="微软雅黑 Light" panose="020B0502040204020203" pitchFamily="34" charset="-122"/>
              </a:rPr>
              <a:t>　人格的基本理论</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整合理论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整合理论的代表人物是艾森克（</a:t>
            </a:r>
            <a:r>
              <a:rPr lang="en-US" altLang="zh-CN" b="1" dirty="0" err="1">
                <a:solidFill>
                  <a:schemeClr val="bg1"/>
                </a:solidFill>
                <a:latin typeface="微软雅黑 Light" panose="020B0502040204020203" pitchFamily="34" charset="-122"/>
                <a:ea typeface="微软雅黑 Light" panose="020B0502040204020203" pitchFamily="34" charset="-122"/>
              </a:rPr>
              <a:t>Eysenk</a:t>
            </a:r>
            <a:r>
              <a:rPr lang="zh-CN" altLang="en-US" b="1" dirty="0">
                <a:solidFill>
                  <a:schemeClr val="bg1"/>
                </a:solidFill>
                <a:latin typeface="微软雅黑 Light" panose="020B0502040204020203" pitchFamily="34" charset="-122"/>
                <a:ea typeface="微软雅黑 Light" panose="020B0502040204020203" pitchFamily="34" charset="-122"/>
              </a:rPr>
              <a:t>），他提出了人格结构的四层次模型，认为要从多个层面综合分析个体的人格结构。</a:t>
            </a:r>
          </a:p>
        </p:txBody>
      </p:sp>
    </p:spTree>
    <p:extLst>
      <p:ext uri="{BB962C8B-B14F-4D97-AF65-F5344CB8AC3E}">
        <p14:creationId xmlns:p14="http://schemas.microsoft.com/office/powerpoint/2010/main" val="1690344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7.4.2</a:t>
            </a:r>
            <a:r>
              <a:rPr lang="zh-CN" altLang="en-US" sz="2400" b="1" dirty="0">
                <a:solidFill>
                  <a:schemeClr val="bg1"/>
                </a:solidFill>
                <a:latin typeface="微软雅黑 Light" panose="020B0502040204020203" pitchFamily="34" charset="-122"/>
                <a:ea typeface="微软雅黑 Light" panose="020B0502040204020203" pitchFamily="34" charset="-122"/>
              </a:rPr>
              <a:t>　人格测验介绍</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卡特尔</a:t>
            </a:r>
            <a:r>
              <a:rPr lang="en-US" altLang="zh-CN" sz="2000" b="1" dirty="0">
                <a:solidFill>
                  <a:schemeClr val="bg1"/>
                </a:solidFill>
                <a:latin typeface="微软雅黑 Light" panose="020B0502040204020203" pitchFamily="34" charset="-122"/>
                <a:ea typeface="微软雅黑 Light" panose="020B0502040204020203" pitchFamily="34" charset="-122"/>
              </a:rPr>
              <a:t>16</a:t>
            </a:r>
            <a:r>
              <a:rPr lang="zh-CN" altLang="en-US" sz="2000" b="1" dirty="0">
                <a:solidFill>
                  <a:schemeClr val="bg1"/>
                </a:solidFill>
                <a:latin typeface="微软雅黑 Light" panose="020B0502040204020203" pitchFamily="34" charset="-122"/>
                <a:ea typeface="微软雅黑 Light" panose="020B0502040204020203" pitchFamily="34" charset="-122"/>
              </a:rPr>
              <a:t>种人格测验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卡特尔</a:t>
            </a:r>
            <a:r>
              <a:rPr lang="en-US" altLang="zh-CN" b="1" dirty="0">
                <a:solidFill>
                  <a:schemeClr val="bg1"/>
                </a:solidFill>
                <a:latin typeface="微软雅黑 Light" panose="020B0502040204020203" pitchFamily="34" charset="-122"/>
                <a:ea typeface="微软雅黑 Light" panose="020B0502040204020203" pitchFamily="34" charset="-122"/>
              </a:rPr>
              <a:t>16</a:t>
            </a:r>
            <a:r>
              <a:rPr lang="zh-CN" altLang="en-US" b="1" dirty="0">
                <a:solidFill>
                  <a:schemeClr val="bg1"/>
                </a:solidFill>
                <a:latin typeface="微软雅黑 Light" panose="020B0502040204020203" pitchFamily="34" charset="-122"/>
                <a:ea typeface="微软雅黑 Light" panose="020B0502040204020203" pitchFamily="34" charset="-122"/>
              </a:rPr>
              <a:t>种人格测验（</a:t>
            </a:r>
            <a:r>
              <a:rPr lang="en-US" altLang="zh-CN" b="1" dirty="0">
                <a:solidFill>
                  <a:schemeClr val="bg1"/>
                </a:solidFill>
                <a:latin typeface="微软雅黑 Light" panose="020B0502040204020203" pitchFamily="34" charset="-122"/>
                <a:ea typeface="微软雅黑 Light" panose="020B0502040204020203" pitchFamily="34" charset="-122"/>
              </a:rPr>
              <a:t>16PF</a:t>
            </a:r>
            <a:r>
              <a:rPr lang="zh-CN" altLang="en-US" b="1" dirty="0">
                <a:solidFill>
                  <a:schemeClr val="bg1"/>
                </a:solidFill>
                <a:latin typeface="微软雅黑 Light" panose="020B0502040204020203" pitchFamily="34" charset="-122"/>
                <a:ea typeface="微软雅黑 Light" panose="020B0502040204020203" pitchFamily="34" charset="-122"/>
              </a:rPr>
              <a:t>）卡特尔教授通过大量的数据收集和文献分析，借助对现实场景中各种行为的观察，采用因素分析的方法编制的。</a:t>
            </a:r>
          </a:p>
        </p:txBody>
      </p:sp>
    </p:spTree>
    <p:extLst>
      <p:ext uri="{BB962C8B-B14F-4D97-AF65-F5344CB8AC3E}">
        <p14:creationId xmlns:p14="http://schemas.microsoft.com/office/powerpoint/2010/main" val="194135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7.4.2</a:t>
            </a:r>
            <a:r>
              <a:rPr lang="zh-CN" altLang="en-US" sz="2400" b="1" dirty="0">
                <a:solidFill>
                  <a:schemeClr val="bg1"/>
                </a:solidFill>
                <a:latin typeface="微软雅黑 Light" panose="020B0502040204020203" pitchFamily="34" charset="-122"/>
                <a:ea typeface="微软雅黑 Light" panose="020B0502040204020203" pitchFamily="34" charset="-122"/>
              </a:rPr>
              <a:t>　人格测验介绍</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艾森克人格测验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艾森克人格测验（</a:t>
            </a:r>
            <a:r>
              <a:rPr lang="en-US" altLang="zh-CN" b="1" dirty="0">
                <a:solidFill>
                  <a:schemeClr val="bg1"/>
                </a:solidFill>
                <a:latin typeface="微软雅黑 Light" panose="020B0502040204020203" pitchFamily="34" charset="-122"/>
                <a:ea typeface="微软雅黑 Light" panose="020B0502040204020203" pitchFamily="34" charset="-122"/>
              </a:rPr>
              <a:t>EPQ</a:t>
            </a:r>
            <a:r>
              <a:rPr lang="zh-CN" altLang="en-US" b="1" dirty="0">
                <a:solidFill>
                  <a:schemeClr val="bg1"/>
                </a:solidFill>
                <a:latin typeface="微软雅黑 Light" panose="020B0502040204020203" pitchFamily="34" charset="-122"/>
                <a:ea typeface="微软雅黑 Light" panose="020B0502040204020203" pitchFamily="34" charset="-122"/>
              </a:rPr>
              <a:t>）是由英国著名心理学家艾森克于</a:t>
            </a:r>
            <a:r>
              <a:rPr lang="en-US" altLang="zh-CN" b="1" dirty="0">
                <a:solidFill>
                  <a:schemeClr val="bg1"/>
                </a:solidFill>
                <a:latin typeface="微软雅黑 Light" panose="020B0502040204020203" pitchFamily="34" charset="-122"/>
                <a:ea typeface="微软雅黑 Light" panose="020B0502040204020203" pitchFamily="34" charset="-122"/>
              </a:rPr>
              <a:t>1975</a:t>
            </a:r>
            <a:r>
              <a:rPr lang="zh-CN" altLang="en-US" b="1" dirty="0">
                <a:solidFill>
                  <a:schemeClr val="bg1"/>
                </a:solidFill>
                <a:latin typeface="微软雅黑 Light" panose="020B0502040204020203" pitchFamily="34" charset="-122"/>
                <a:ea typeface="微软雅黑 Light" panose="020B0502040204020203" pitchFamily="34" charset="-122"/>
              </a:rPr>
              <a:t>年编制的。该测验包括四个分量表：</a:t>
            </a:r>
            <a:r>
              <a:rPr lang="en-US" altLang="zh-CN" b="1" dirty="0">
                <a:solidFill>
                  <a:schemeClr val="bg1"/>
                </a:solidFill>
                <a:latin typeface="微软雅黑 Light" panose="020B0502040204020203" pitchFamily="34" charset="-122"/>
                <a:ea typeface="微软雅黑 Light" panose="020B0502040204020203" pitchFamily="34" charset="-122"/>
              </a:rPr>
              <a:t>E</a:t>
            </a:r>
            <a:r>
              <a:rPr lang="zh-CN" altLang="en-US" b="1" dirty="0">
                <a:solidFill>
                  <a:schemeClr val="bg1"/>
                </a:solidFill>
                <a:latin typeface="微软雅黑 Light" panose="020B0502040204020203" pitchFamily="34" charset="-122"/>
                <a:ea typeface="微软雅黑 Light" panose="020B0502040204020203" pitchFamily="34" charset="-122"/>
              </a:rPr>
              <a:t>量表测量个体内外倾向性。</a:t>
            </a:r>
            <a:r>
              <a:rPr lang="en-US" altLang="zh-CN" b="1" dirty="0">
                <a:solidFill>
                  <a:schemeClr val="bg1"/>
                </a:solidFill>
                <a:latin typeface="微软雅黑 Light" panose="020B0502040204020203" pitchFamily="34" charset="-122"/>
                <a:ea typeface="微软雅黑 Light" panose="020B0502040204020203" pitchFamily="34" charset="-122"/>
              </a:rPr>
              <a:t>N</a:t>
            </a:r>
            <a:r>
              <a:rPr lang="zh-CN" altLang="en-US" b="1" dirty="0">
                <a:solidFill>
                  <a:schemeClr val="bg1"/>
                </a:solidFill>
                <a:latin typeface="微软雅黑 Light" panose="020B0502040204020203" pitchFamily="34" charset="-122"/>
                <a:ea typeface="微软雅黑 Light" panose="020B0502040204020203" pitchFamily="34" charset="-122"/>
              </a:rPr>
              <a:t>量表测量个体神经质。</a:t>
            </a:r>
            <a:r>
              <a:rPr lang="en-US" altLang="zh-CN" b="1" dirty="0">
                <a:solidFill>
                  <a:schemeClr val="bg1"/>
                </a:solidFill>
                <a:latin typeface="微软雅黑 Light" panose="020B0502040204020203" pitchFamily="34" charset="-122"/>
                <a:ea typeface="微软雅黑 Light" panose="020B0502040204020203" pitchFamily="34" charset="-122"/>
              </a:rPr>
              <a:t>P</a:t>
            </a:r>
            <a:r>
              <a:rPr lang="zh-CN" altLang="en-US" b="1" dirty="0">
                <a:solidFill>
                  <a:schemeClr val="bg1"/>
                </a:solidFill>
                <a:latin typeface="微软雅黑 Light" panose="020B0502040204020203" pitchFamily="34" charset="-122"/>
                <a:ea typeface="微软雅黑 Light" panose="020B0502040204020203" pitchFamily="34" charset="-122"/>
              </a:rPr>
              <a:t>量表测量个体精神质。</a:t>
            </a:r>
            <a:r>
              <a:rPr lang="en-US" altLang="zh-CN" b="1" dirty="0">
                <a:solidFill>
                  <a:schemeClr val="bg1"/>
                </a:solidFill>
                <a:latin typeface="微软雅黑 Light" panose="020B0502040204020203" pitchFamily="34" charset="-122"/>
                <a:ea typeface="微软雅黑 Light" panose="020B0502040204020203" pitchFamily="34" charset="-122"/>
              </a:rPr>
              <a:t>L</a:t>
            </a:r>
            <a:r>
              <a:rPr lang="zh-CN" altLang="en-US" b="1" dirty="0">
                <a:solidFill>
                  <a:schemeClr val="bg1"/>
                </a:solidFill>
                <a:latin typeface="微软雅黑 Light" panose="020B0502040204020203" pitchFamily="34" charset="-122"/>
                <a:ea typeface="微软雅黑 Light" panose="020B0502040204020203" pitchFamily="34" charset="-122"/>
              </a:rPr>
              <a:t>量表是测谎量表。</a:t>
            </a:r>
          </a:p>
        </p:txBody>
      </p:sp>
    </p:spTree>
    <p:extLst>
      <p:ext uri="{BB962C8B-B14F-4D97-AF65-F5344CB8AC3E}">
        <p14:creationId xmlns:p14="http://schemas.microsoft.com/office/powerpoint/2010/main" val="76739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970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7.4.2</a:t>
            </a:r>
            <a:r>
              <a:rPr lang="zh-CN" altLang="en-US" sz="2400" b="1" dirty="0">
                <a:solidFill>
                  <a:schemeClr val="bg1"/>
                </a:solidFill>
                <a:latin typeface="微软雅黑 Light" panose="020B0502040204020203" pitchFamily="34" charset="-122"/>
                <a:ea typeface="微软雅黑 Light" panose="020B0502040204020203" pitchFamily="34" charset="-122"/>
              </a:rPr>
              <a:t>　人格测验介绍</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迈尔斯</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布里格斯性格测验</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迈尔斯</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布里格斯类型指标（</a:t>
            </a:r>
            <a:r>
              <a:rPr lang="en-US" altLang="zh-CN" b="1" dirty="0">
                <a:solidFill>
                  <a:schemeClr val="bg1"/>
                </a:solidFill>
                <a:latin typeface="微软雅黑 Light" panose="020B0502040204020203" pitchFamily="34" charset="-122"/>
                <a:ea typeface="微软雅黑 Light" panose="020B0502040204020203" pitchFamily="34" charset="-122"/>
              </a:rPr>
              <a:t>MBTI</a:t>
            </a:r>
            <a:r>
              <a:rPr lang="zh-CN" altLang="en-US" b="1" dirty="0">
                <a:solidFill>
                  <a:schemeClr val="bg1"/>
                </a:solidFill>
                <a:latin typeface="微软雅黑 Light" panose="020B0502040204020203" pitchFamily="34" charset="-122"/>
                <a:ea typeface="微软雅黑 Light" panose="020B0502040204020203" pitchFamily="34" charset="-122"/>
              </a:rPr>
              <a:t>）是由美国心理学家布里格斯（</a:t>
            </a:r>
            <a:r>
              <a:rPr lang="en-US" altLang="zh-CN" b="1" dirty="0">
                <a:solidFill>
                  <a:schemeClr val="bg1"/>
                </a:solidFill>
                <a:latin typeface="微软雅黑 Light" panose="020B0502040204020203" pitchFamily="34" charset="-122"/>
                <a:ea typeface="微软雅黑 Light" panose="020B0502040204020203" pitchFamily="34" charset="-122"/>
              </a:rPr>
              <a:t>Briggs</a:t>
            </a:r>
            <a:r>
              <a:rPr lang="zh-CN" altLang="en-US" b="1" dirty="0">
                <a:solidFill>
                  <a:schemeClr val="bg1"/>
                </a:solidFill>
                <a:latin typeface="微软雅黑 Light" panose="020B0502040204020203" pitchFamily="34" charset="-122"/>
                <a:ea typeface="微软雅黑 Light" panose="020B0502040204020203" pitchFamily="34" charset="-122"/>
              </a:rPr>
              <a:t>）和她的女儿迈尔斯（</a:t>
            </a:r>
            <a:r>
              <a:rPr lang="en-US" altLang="zh-CN" b="1" dirty="0">
                <a:solidFill>
                  <a:schemeClr val="bg1"/>
                </a:solidFill>
                <a:latin typeface="微软雅黑 Light" panose="020B0502040204020203" pitchFamily="34" charset="-122"/>
                <a:ea typeface="微软雅黑 Light" panose="020B0502040204020203" pitchFamily="34" charset="-122"/>
              </a:rPr>
              <a:t>Myers</a:t>
            </a:r>
            <a:r>
              <a:rPr lang="zh-CN" altLang="en-US" b="1" dirty="0">
                <a:solidFill>
                  <a:schemeClr val="bg1"/>
                </a:solidFill>
                <a:latin typeface="微软雅黑 Light" panose="020B0502040204020203" pitchFamily="34" charset="-122"/>
                <a:ea typeface="微软雅黑 Light" panose="020B0502040204020203" pitchFamily="34" charset="-122"/>
              </a:rPr>
              <a:t>）于</a:t>
            </a:r>
            <a:r>
              <a:rPr lang="en-US" altLang="zh-CN" b="1" dirty="0">
                <a:solidFill>
                  <a:schemeClr val="bg1"/>
                </a:solidFill>
                <a:latin typeface="微软雅黑 Light" panose="020B0502040204020203" pitchFamily="34" charset="-122"/>
                <a:ea typeface="微软雅黑 Light" panose="020B0502040204020203" pitchFamily="34" charset="-122"/>
              </a:rPr>
              <a:t>1942</a:t>
            </a:r>
            <a:r>
              <a:rPr lang="zh-CN" altLang="en-US" b="1" dirty="0">
                <a:solidFill>
                  <a:schemeClr val="bg1"/>
                </a:solidFill>
                <a:latin typeface="微软雅黑 Light" panose="020B0502040204020203" pitchFamily="34" charset="-122"/>
                <a:ea typeface="微软雅黑 Light" panose="020B0502040204020203" pitchFamily="34" charset="-122"/>
              </a:rPr>
              <a:t>年编制的。</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）外向型（</a:t>
            </a:r>
            <a:r>
              <a:rPr lang="en-US" altLang="zh-CN" b="1" dirty="0">
                <a:solidFill>
                  <a:schemeClr val="bg1"/>
                </a:solidFill>
                <a:latin typeface="微软雅黑 Light" panose="020B0502040204020203" pitchFamily="34" charset="-122"/>
                <a:ea typeface="微软雅黑 Light" panose="020B0502040204020203" pitchFamily="34" charset="-122"/>
              </a:rPr>
              <a:t>E</a:t>
            </a: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内向型（</a:t>
            </a:r>
            <a:r>
              <a:rPr lang="en-US" altLang="zh-CN" b="1" dirty="0">
                <a:solidFill>
                  <a:schemeClr val="bg1"/>
                </a:solidFill>
                <a:latin typeface="微软雅黑 Light" panose="020B0502040204020203" pitchFamily="34" charset="-122"/>
                <a:ea typeface="微软雅黑 Light" panose="020B0502040204020203" pitchFamily="34" charset="-122"/>
              </a:rPr>
              <a:t>I</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）感觉型（</a:t>
            </a:r>
            <a:r>
              <a:rPr lang="en-US" altLang="zh-CN" b="1" dirty="0">
                <a:solidFill>
                  <a:schemeClr val="bg1"/>
                </a:solidFill>
                <a:latin typeface="微软雅黑 Light" panose="020B0502040204020203" pitchFamily="34" charset="-122"/>
                <a:ea typeface="微软雅黑 Light" panose="020B0502040204020203" pitchFamily="34" charset="-122"/>
              </a:rPr>
              <a:t>S</a:t>
            </a: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直觉型（</a:t>
            </a:r>
            <a:r>
              <a:rPr lang="en-US" altLang="zh-CN" b="1" dirty="0">
                <a:solidFill>
                  <a:schemeClr val="bg1"/>
                </a:solidFill>
                <a:latin typeface="微软雅黑 Light" panose="020B0502040204020203" pitchFamily="34" charset="-122"/>
                <a:ea typeface="微软雅黑 Light" panose="020B0502040204020203" pitchFamily="34" charset="-122"/>
              </a:rPr>
              <a:t>N</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）思考型（</a:t>
            </a:r>
            <a:r>
              <a:rPr lang="en-US" altLang="zh-CN" b="1" dirty="0">
                <a:solidFill>
                  <a:schemeClr val="bg1"/>
                </a:solidFill>
                <a:latin typeface="微软雅黑 Light" panose="020B0502040204020203" pitchFamily="34" charset="-122"/>
                <a:ea typeface="微软雅黑 Light" panose="020B0502040204020203" pitchFamily="34" charset="-122"/>
              </a:rPr>
              <a:t>T</a:t>
            </a: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情感型（</a:t>
            </a:r>
            <a:r>
              <a:rPr lang="en-US" altLang="zh-CN" b="1" dirty="0">
                <a:solidFill>
                  <a:schemeClr val="bg1"/>
                </a:solidFill>
                <a:latin typeface="微软雅黑 Light" panose="020B0502040204020203" pitchFamily="34" charset="-122"/>
                <a:ea typeface="微软雅黑 Light" panose="020B0502040204020203" pitchFamily="34" charset="-122"/>
              </a:rPr>
              <a:t>F</a:t>
            </a:r>
            <a:r>
              <a:rPr lang="zh-CN" altLang="en-US" b="1" dirty="0">
                <a:solidFill>
                  <a:schemeClr val="bg1"/>
                </a:solidFill>
                <a:latin typeface="微软雅黑 Light" panose="020B0502040204020203" pitchFamily="34" charset="-122"/>
                <a:ea typeface="微软雅黑 Light" panose="020B0502040204020203" pitchFamily="34" charset="-122"/>
              </a:rPr>
              <a:t>）。</a:t>
            </a:r>
          </a:p>
          <a:p>
            <a:pPr lvl="3">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）判断型（</a:t>
            </a:r>
            <a:r>
              <a:rPr lang="en-US" altLang="zh-CN" b="1" dirty="0">
                <a:solidFill>
                  <a:schemeClr val="bg1"/>
                </a:solidFill>
                <a:latin typeface="微软雅黑 Light" panose="020B0502040204020203" pitchFamily="34" charset="-122"/>
                <a:ea typeface="微软雅黑 Light" panose="020B0502040204020203" pitchFamily="34" charset="-122"/>
              </a:rPr>
              <a:t>J</a:t>
            </a: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知觉型（</a:t>
            </a:r>
            <a:r>
              <a:rPr lang="en-US" altLang="zh-CN" b="1" dirty="0">
                <a:solidFill>
                  <a:schemeClr val="bg1"/>
                </a:solidFill>
                <a:latin typeface="微软雅黑 Light" panose="020B0502040204020203" pitchFamily="34" charset="-122"/>
                <a:ea typeface="微软雅黑 Light" panose="020B0502040204020203" pitchFamily="34" charset="-122"/>
              </a:rPr>
              <a:t>P</a:t>
            </a:r>
            <a:r>
              <a:rPr lang="zh-CN" altLang="en-US" b="1" dirty="0">
                <a:solidFill>
                  <a:schemeClr val="bg1"/>
                </a:solidFill>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1664667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7.4</a:t>
            </a:r>
            <a:r>
              <a:rPr kumimoji="1" lang="zh-CN" altLang="en-US" sz="2800" b="1" dirty="0">
                <a:solidFill>
                  <a:schemeClr val="bg1"/>
                </a:solidFill>
                <a:latin typeface="+mn-ea"/>
              </a:rPr>
              <a:t>  人格测验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7.4.2</a:t>
            </a:r>
            <a:r>
              <a:rPr lang="zh-CN" altLang="en-US" sz="2400" b="1" dirty="0">
                <a:solidFill>
                  <a:schemeClr val="bg1"/>
                </a:solidFill>
                <a:latin typeface="微软雅黑 Light" panose="020B0502040204020203" pitchFamily="34" charset="-122"/>
                <a:ea typeface="微软雅黑 Light" panose="020B0502040204020203" pitchFamily="34" charset="-122"/>
              </a:rPr>
              <a:t>　人格测验介绍</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大五人格测验</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1982</a:t>
            </a:r>
            <a:r>
              <a:rPr lang="zh-CN" altLang="en-US" b="1" dirty="0">
                <a:solidFill>
                  <a:schemeClr val="bg1"/>
                </a:solidFill>
                <a:latin typeface="微软雅黑 Light" panose="020B0502040204020203" pitchFamily="34" charset="-122"/>
                <a:ea typeface="微软雅黑 Light" panose="020B0502040204020203" pitchFamily="34" charset="-122"/>
              </a:rPr>
              <a:t>年，美国心理学家科斯塔（</a:t>
            </a:r>
            <a:r>
              <a:rPr lang="en-US" altLang="zh-CN" b="1" dirty="0">
                <a:solidFill>
                  <a:schemeClr val="bg1"/>
                </a:solidFill>
                <a:latin typeface="微软雅黑 Light" panose="020B0502040204020203" pitchFamily="34" charset="-122"/>
                <a:ea typeface="微软雅黑 Light" panose="020B0502040204020203" pitchFamily="34" charset="-122"/>
              </a:rPr>
              <a:t>Costa</a:t>
            </a:r>
            <a:r>
              <a:rPr lang="zh-CN" altLang="en-US" b="1" dirty="0">
                <a:solidFill>
                  <a:schemeClr val="bg1"/>
                </a:solidFill>
                <a:latin typeface="微软雅黑 Light" panose="020B0502040204020203" pitchFamily="34" charset="-122"/>
                <a:ea typeface="微软雅黑 Light" panose="020B0502040204020203" pitchFamily="34" charset="-122"/>
              </a:rPr>
              <a:t>）和麦克雷（</a:t>
            </a:r>
            <a:r>
              <a:rPr lang="en-US" altLang="zh-CN" b="1" dirty="0">
                <a:solidFill>
                  <a:schemeClr val="bg1"/>
                </a:solidFill>
                <a:latin typeface="微软雅黑 Light" panose="020B0502040204020203" pitchFamily="34" charset="-122"/>
                <a:ea typeface="微软雅黑 Light" panose="020B0502040204020203" pitchFamily="34" charset="-122"/>
              </a:rPr>
              <a:t>McCrae</a:t>
            </a:r>
            <a:r>
              <a:rPr lang="zh-CN" altLang="en-US" b="1" dirty="0">
                <a:solidFill>
                  <a:schemeClr val="bg1"/>
                </a:solidFill>
                <a:latin typeface="微软雅黑 Light" panose="020B0502040204020203" pitchFamily="34" charset="-122"/>
                <a:ea typeface="微软雅黑 Light" panose="020B0502040204020203" pitchFamily="34" charset="-122"/>
              </a:rPr>
              <a:t>）编制出第一份真正意义上的大五人格调查表。两位学者运用因素分析的方法将人格特质分为五类，分别是外倾性、责任感、开放性、亲和性和情绪稳定性。</a:t>
            </a:r>
          </a:p>
        </p:txBody>
      </p:sp>
    </p:spTree>
    <p:extLst>
      <p:ext uri="{BB962C8B-B14F-4D97-AF65-F5344CB8AC3E}">
        <p14:creationId xmlns:p14="http://schemas.microsoft.com/office/powerpoint/2010/main" val="314063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什么是心理测验</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能力测验</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成就测验</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职业兴趣测验</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心理测验的组织实施</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人格测验</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5826462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7.5.1</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人职匹配理论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人职匹配理论是由帕森斯（</a:t>
            </a:r>
            <a:r>
              <a:rPr lang="en-US" altLang="zh-CN" b="1" dirty="0">
                <a:solidFill>
                  <a:schemeClr val="bg1"/>
                </a:solidFill>
                <a:latin typeface="微软雅黑 Light" panose="020B0502040204020203" pitchFamily="34" charset="-122"/>
                <a:ea typeface="微软雅黑 Light" panose="020B0502040204020203" pitchFamily="34" charset="-122"/>
              </a:rPr>
              <a:t>Parsons</a:t>
            </a:r>
            <a:r>
              <a:rPr lang="zh-CN" altLang="en-US" b="1" dirty="0">
                <a:solidFill>
                  <a:schemeClr val="bg1"/>
                </a:solidFill>
                <a:latin typeface="微软雅黑 Light" panose="020B0502040204020203" pitchFamily="34" charset="-122"/>
                <a:ea typeface="微软雅黑 Light" panose="020B0502040204020203" pitchFamily="34" charset="-122"/>
              </a:rPr>
              <a:t>）提出的，他认为，个体的人格特质存在显著差异，不同的职业类型要求员工具备的条件和能力也不同，如果个体的人格与职业的要求相匹配，那么就会提高工作效率，实现员工和组织的共赢。</a:t>
            </a:r>
          </a:p>
        </p:txBody>
      </p:sp>
    </p:spTree>
    <p:extLst>
      <p:ext uri="{BB962C8B-B14F-4D97-AF65-F5344CB8AC3E}">
        <p14:creationId xmlns:p14="http://schemas.microsoft.com/office/powerpoint/2010/main" val="904015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7.5.1</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择业动机理论</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1964</a:t>
            </a:r>
            <a:r>
              <a:rPr lang="zh-CN" altLang="en-US" b="1" dirty="0">
                <a:solidFill>
                  <a:schemeClr val="bg1"/>
                </a:solidFill>
                <a:latin typeface="微软雅黑 Light" panose="020B0502040204020203" pitchFamily="34" charset="-122"/>
                <a:ea typeface="微软雅黑 Light" panose="020B0502040204020203" pitchFamily="34" charset="-122"/>
              </a:rPr>
              <a:t>年美国心理学家弗鲁姆（</a:t>
            </a:r>
            <a:r>
              <a:rPr lang="en-US" altLang="zh-CN" b="1" dirty="0">
                <a:solidFill>
                  <a:schemeClr val="bg1"/>
                </a:solidFill>
                <a:latin typeface="微软雅黑 Light" panose="020B0502040204020203" pitchFamily="34" charset="-122"/>
                <a:ea typeface="微软雅黑 Light" panose="020B0502040204020203" pitchFamily="34" charset="-122"/>
              </a:rPr>
              <a:t>Vroom</a:t>
            </a:r>
            <a:r>
              <a:rPr lang="zh-CN" altLang="en-US" b="1" dirty="0">
                <a:solidFill>
                  <a:schemeClr val="bg1"/>
                </a:solidFill>
                <a:latin typeface="微软雅黑 Light" panose="020B0502040204020203" pitchFamily="34" charset="-122"/>
                <a:ea typeface="微软雅黑 Light" panose="020B0502040204020203" pitchFamily="34" charset="-122"/>
              </a:rPr>
              <a:t>）在</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工作与激励</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一书中提出了激发员工行为的期望理论，他认为个体行为动机的强度取决于效价的大小和期望值的高低，用公式则表示为动机</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期望</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效价。</a:t>
            </a:r>
          </a:p>
        </p:txBody>
      </p:sp>
    </p:spTree>
    <p:extLst>
      <p:ext uri="{BB962C8B-B14F-4D97-AF65-F5344CB8AC3E}">
        <p14:creationId xmlns:p14="http://schemas.microsoft.com/office/powerpoint/2010/main" val="3421371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7.5.1</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霍兰德职业性向理论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霍兰德职业性向理论是由美国著名心理学教授约翰</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霍兰德（</a:t>
            </a:r>
            <a:r>
              <a:rPr lang="en-US" altLang="zh-CN" b="1" dirty="0">
                <a:solidFill>
                  <a:schemeClr val="bg1"/>
                </a:solidFill>
                <a:latin typeface="微软雅黑 Light" panose="020B0502040204020203" pitchFamily="34" charset="-122"/>
                <a:ea typeface="微软雅黑 Light" panose="020B0502040204020203" pitchFamily="34" charset="-122"/>
              </a:rPr>
              <a:t>John Holland</a:t>
            </a:r>
            <a:r>
              <a:rPr lang="zh-CN" altLang="en-US" b="1" dirty="0">
                <a:solidFill>
                  <a:schemeClr val="bg1"/>
                </a:solidFill>
                <a:latin typeface="微软雅黑 Light" panose="020B0502040204020203" pitchFamily="34" charset="-122"/>
                <a:ea typeface="微软雅黑 Light" panose="020B0502040204020203" pitchFamily="34" charset="-122"/>
              </a:rPr>
              <a:t>）于</a:t>
            </a:r>
            <a:r>
              <a:rPr lang="en-US" altLang="zh-CN" b="1" dirty="0">
                <a:solidFill>
                  <a:schemeClr val="bg1"/>
                </a:solidFill>
                <a:latin typeface="微软雅黑 Light" panose="020B0502040204020203" pitchFamily="34" charset="-122"/>
                <a:ea typeface="微软雅黑 Light" panose="020B0502040204020203" pitchFamily="34" charset="-122"/>
              </a:rPr>
              <a:t>1959</a:t>
            </a:r>
            <a:r>
              <a:rPr lang="zh-CN" altLang="en-US" b="1" dirty="0">
                <a:solidFill>
                  <a:schemeClr val="bg1"/>
                </a:solidFill>
                <a:latin typeface="微软雅黑 Light" panose="020B0502040204020203" pitchFamily="34" charset="-122"/>
                <a:ea typeface="微软雅黑 Light" panose="020B0502040204020203" pitchFamily="34" charset="-122"/>
              </a:rPr>
              <a:t>年提出的，他把人格分为现实型、研究性、艺术型、社会型、企业型和传统型六种，不同的人格类型适合从事不同类型的工作。</a:t>
            </a:r>
          </a:p>
        </p:txBody>
      </p:sp>
    </p:spTree>
    <p:extLst>
      <p:ext uri="{BB962C8B-B14F-4D97-AF65-F5344CB8AC3E}">
        <p14:creationId xmlns:p14="http://schemas.microsoft.com/office/powerpoint/2010/main" val="221950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什么是心理测验</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能力测验</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成就测验</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职业兴趣测验</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心理测验的组织实施</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人格测验</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7.5.1</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职业兴趣概述</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职业锚理论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美国职业指导专家施恩（</a:t>
            </a:r>
            <a:r>
              <a:rPr lang="en-US" altLang="zh-CN" b="1" dirty="0">
                <a:solidFill>
                  <a:schemeClr val="bg1"/>
                </a:solidFill>
                <a:latin typeface="微软雅黑 Light" panose="020B0502040204020203" pitchFamily="34" charset="-122"/>
                <a:ea typeface="微软雅黑 Light" panose="020B0502040204020203" pitchFamily="34" charset="-122"/>
              </a:rPr>
              <a:t>Schein</a:t>
            </a:r>
            <a:r>
              <a:rPr lang="zh-CN" altLang="en-US" b="1" dirty="0">
                <a:solidFill>
                  <a:schemeClr val="bg1"/>
                </a:solidFill>
                <a:latin typeface="微软雅黑 Light" panose="020B0502040204020203" pitchFamily="34" charset="-122"/>
                <a:ea typeface="微软雅黑 Light" panose="020B0502040204020203" pitchFamily="34" charset="-122"/>
              </a:rPr>
              <a:t>）通过对</a:t>
            </a:r>
            <a:r>
              <a:rPr lang="en-US" altLang="zh-CN" b="1" dirty="0">
                <a:solidFill>
                  <a:schemeClr val="bg1"/>
                </a:solidFill>
                <a:latin typeface="微软雅黑 Light" panose="020B0502040204020203" pitchFamily="34" charset="-122"/>
                <a:ea typeface="微软雅黑 Light" panose="020B0502040204020203" pitchFamily="34" charset="-122"/>
              </a:rPr>
              <a:t>44</a:t>
            </a:r>
            <a:r>
              <a:rPr lang="zh-CN" altLang="en-US" b="1" dirty="0">
                <a:solidFill>
                  <a:schemeClr val="bg1"/>
                </a:solidFill>
                <a:latin typeface="微软雅黑 Light" panose="020B0502040204020203" pitchFamily="34" charset="-122"/>
                <a:ea typeface="微软雅黑 Light" panose="020B0502040204020203" pitchFamily="34" charset="-122"/>
              </a:rPr>
              <a:t>名商学院工商管理硕士毕业生长达</a:t>
            </a:r>
            <a:r>
              <a:rPr lang="en-US" altLang="zh-CN" b="1" dirty="0">
                <a:solidFill>
                  <a:schemeClr val="bg1"/>
                </a:solidFill>
                <a:latin typeface="微软雅黑 Light" panose="020B0502040204020203" pitchFamily="34" charset="-122"/>
                <a:ea typeface="微软雅黑 Light" panose="020B0502040204020203" pitchFamily="34" charset="-122"/>
              </a:rPr>
              <a:t>12</a:t>
            </a:r>
            <a:r>
              <a:rPr lang="zh-CN" altLang="en-US" b="1" dirty="0">
                <a:solidFill>
                  <a:schemeClr val="bg1"/>
                </a:solidFill>
                <a:latin typeface="微软雅黑 Light" panose="020B0502040204020203" pitchFamily="34" charset="-122"/>
                <a:ea typeface="微软雅黑 Light" panose="020B0502040204020203" pitchFamily="34" charset="-122"/>
              </a:rPr>
              <a:t>年的追踪研究，提出了职业锚理论。职业锚是指人们职业选择的核心点，是人们内心最看重的部分，也是驱动人们进行职业选择时所依据的最本质的东西。</a:t>
            </a:r>
          </a:p>
        </p:txBody>
      </p:sp>
    </p:spTree>
    <p:extLst>
      <p:ext uri="{BB962C8B-B14F-4D97-AF65-F5344CB8AC3E}">
        <p14:creationId xmlns:p14="http://schemas.microsoft.com/office/powerpoint/2010/main" val="3867104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7.5.2</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职业兴趣测验简介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斯特朗</a:t>
            </a:r>
            <a:r>
              <a:rPr lang="en-US" altLang="zh-CN" sz="2000" b="1" dirty="0">
                <a:solidFill>
                  <a:schemeClr val="bg1"/>
                </a:solidFill>
                <a:latin typeface="微软雅黑 Light" panose="020B0502040204020203" pitchFamily="34" charset="-122"/>
                <a:ea typeface="微软雅黑 Light" panose="020B0502040204020203" pitchFamily="34" charset="-122"/>
              </a:rPr>
              <a:t>-</a:t>
            </a:r>
            <a:r>
              <a:rPr lang="zh-CN" altLang="en-US" sz="2000" b="1" dirty="0">
                <a:solidFill>
                  <a:schemeClr val="bg1"/>
                </a:solidFill>
                <a:latin typeface="微软雅黑 Light" panose="020B0502040204020203" pitchFamily="34" charset="-122"/>
                <a:ea typeface="微软雅黑 Light" panose="020B0502040204020203" pitchFamily="34" charset="-122"/>
              </a:rPr>
              <a:t>坎贝尔兴趣问卷</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斯特朗</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坎贝尔兴趣问卷（</a:t>
            </a:r>
            <a:r>
              <a:rPr lang="en-US" altLang="zh-CN" b="1" dirty="0">
                <a:solidFill>
                  <a:schemeClr val="bg1"/>
                </a:solidFill>
                <a:latin typeface="微软雅黑 Light" panose="020B0502040204020203" pitchFamily="34" charset="-122"/>
                <a:ea typeface="微软雅黑 Light" panose="020B0502040204020203" pitchFamily="34" charset="-122"/>
              </a:rPr>
              <a:t>SCII</a:t>
            </a:r>
            <a:r>
              <a:rPr lang="zh-CN" altLang="en-US" b="1" dirty="0">
                <a:solidFill>
                  <a:schemeClr val="bg1"/>
                </a:solidFill>
                <a:latin typeface="微软雅黑 Light" panose="020B0502040204020203" pitchFamily="34" charset="-122"/>
                <a:ea typeface="微软雅黑 Light" panose="020B0502040204020203" pitchFamily="34" charset="-122"/>
              </a:rPr>
              <a:t>）由美国心理学家斯特朗（</a:t>
            </a:r>
            <a:r>
              <a:rPr lang="en-US" altLang="zh-CN" b="1" dirty="0">
                <a:solidFill>
                  <a:schemeClr val="bg1"/>
                </a:solidFill>
                <a:latin typeface="微软雅黑 Light" panose="020B0502040204020203" pitchFamily="34" charset="-122"/>
                <a:ea typeface="微软雅黑 Light" panose="020B0502040204020203" pitchFamily="34" charset="-122"/>
              </a:rPr>
              <a:t>Strong</a:t>
            </a:r>
            <a:r>
              <a:rPr lang="zh-CN" altLang="en-US" b="1" dirty="0">
                <a:solidFill>
                  <a:schemeClr val="bg1"/>
                </a:solidFill>
                <a:latin typeface="微软雅黑 Light" panose="020B0502040204020203" pitchFamily="34" charset="-122"/>
                <a:ea typeface="微软雅黑 Light" panose="020B0502040204020203" pitchFamily="34" charset="-122"/>
              </a:rPr>
              <a:t>）于</a:t>
            </a:r>
            <a:r>
              <a:rPr lang="en-US" altLang="zh-CN" b="1" dirty="0">
                <a:solidFill>
                  <a:schemeClr val="bg1"/>
                </a:solidFill>
                <a:latin typeface="微软雅黑 Light" panose="020B0502040204020203" pitchFamily="34" charset="-122"/>
                <a:ea typeface="微软雅黑 Light" panose="020B0502040204020203" pitchFamily="34" charset="-122"/>
              </a:rPr>
              <a:t>1927</a:t>
            </a:r>
            <a:r>
              <a:rPr lang="zh-CN" altLang="en-US" b="1" dirty="0">
                <a:solidFill>
                  <a:schemeClr val="bg1"/>
                </a:solidFill>
                <a:latin typeface="微软雅黑 Light" panose="020B0502040204020203" pitchFamily="34" charset="-122"/>
                <a:ea typeface="微软雅黑 Light" panose="020B0502040204020203" pitchFamily="34" charset="-122"/>
              </a:rPr>
              <a:t>年出版的斯特朗职业兴趣量表（</a:t>
            </a:r>
            <a:r>
              <a:rPr lang="en-US" altLang="zh-CN" b="1" dirty="0">
                <a:solidFill>
                  <a:schemeClr val="bg1"/>
                </a:solidFill>
                <a:latin typeface="微软雅黑 Light" panose="020B0502040204020203" pitchFamily="34" charset="-122"/>
                <a:ea typeface="微软雅黑 Light" panose="020B0502040204020203" pitchFamily="34" charset="-122"/>
              </a:rPr>
              <a:t>SVIB</a:t>
            </a:r>
            <a:r>
              <a:rPr lang="zh-CN" altLang="en-US" b="1" dirty="0">
                <a:solidFill>
                  <a:schemeClr val="bg1"/>
                </a:solidFill>
                <a:latin typeface="微软雅黑 Light" panose="020B0502040204020203" pitchFamily="34" charset="-122"/>
                <a:ea typeface="微软雅黑 Light" panose="020B0502040204020203" pitchFamily="34" charset="-122"/>
              </a:rPr>
              <a:t>）发展而来，这也是世界上第一个正式的职业兴趣量表。</a:t>
            </a:r>
          </a:p>
        </p:txBody>
      </p:sp>
    </p:spTree>
    <p:extLst>
      <p:ext uri="{BB962C8B-B14F-4D97-AF65-F5344CB8AC3E}">
        <p14:creationId xmlns:p14="http://schemas.microsoft.com/office/powerpoint/2010/main" val="3888858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7.5.2</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职业兴趣测验简介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库德职业兴趣量表</a:t>
            </a:r>
          </a:p>
          <a:p>
            <a:pPr lvl="2">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1939</a:t>
            </a:r>
            <a:r>
              <a:rPr lang="zh-CN" altLang="en-US" b="1" dirty="0">
                <a:solidFill>
                  <a:schemeClr val="bg1"/>
                </a:solidFill>
                <a:latin typeface="微软雅黑 Light" panose="020B0502040204020203" pitchFamily="34" charset="-122"/>
                <a:ea typeface="微软雅黑 Light" panose="020B0502040204020203" pitchFamily="34" charset="-122"/>
              </a:rPr>
              <a:t>年库德发表了第一个测验版本的职业兴趣问卷。</a:t>
            </a:r>
            <a:r>
              <a:rPr lang="en-US" altLang="zh-CN" b="1" dirty="0">
                <a:solidFill>
                  <a:schemeClr val="bg1"/>
                </a:solidFill>
                <a:latin typeface="微软雅黑 Light" panose="020B0502040204020203" pitchFamily="34" charset="-122"/>
                <a:ea typeface="微软雅黑 Light" panose="020B0502040204020203" pitchFamily="34" charset="-122"/>
              </a:rPr>
              <a:t>1944</a:t>
            </a:r>
            <a:r>
              <a:rPr lang="zh-CN" altLang="en-US" b="1" dirty="0">
                <a:solidFill>
                  <a:schemeClr val="bg1"/>
                </a:solidFill>
                <a:latin typeface="微软雅黑 Light" panose="020B0502040204020203" pitchFamily="34" charset="-122"/>
                <a:ea typeface="微软雅黑 Light" panose="020B0502040204020203" pitchFamily="34" charset="-122"/>
              </a:rPr>
              <a:t>年，他又出版了库德职业偏好记录表。这个记录表首先通过配对比较的项目形式来了解被测者在</a:t>
            </a:r>
            <a:r>
              <a:rPr lang="en-US" altLang="zh-CN" b="1" dirty="0">
                <a:solidFill>
                  <a:schemeClr val="bg1"/>
                </a:solidFill>
                <a:latin typeface="微软雅黑 Light" panose="020B0502040204020203" pitchFamily="34" charset="-122"/>
                <a:ea typeface="微软雅黑 Light" panose="020B0502040204020203" pitchFamily="34" charset="-122"/>
              </a:rPr>
              <a:t>7</a:t>
            </a:r>
            <a:r>
              <a:rPr lang="zh-CN" altLang="en-US" b="1" dirty="0">
                <a:solidFill>
                  <a:schemeClr val="bg1"/>
                </a:solidFill>
                <a:latin typeface="微软雅黑 Light" panose="020B0502040204020203" pitchFamily="34" charset="-122"/>
                <a:ea typeface="微软雅黑 Light" panose="020B0502040204020203" pitchFamily="34" charset="-122"/>
              </a:rPr>
              <a:t>个领域的兴趣，之后根据这些兴趣范围来推断被测者所感兴趣的职业。</a:t>
            </a:r>
          </a:p>
        </p:txBody>
      </p:sp>
    </p:spTree>
    <p:extLst>
      <p:ext uri="{BB962C8B-B14F-4D97-AF65-F5344CB8AC3E}">
        <p14:creationId xmlns:p14="http://schemas.microsoft.com/office/powerpoint/2010/main" val="114069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7.5</a:t>
            </a:r>
            <a:r>
              <a:rPr kumimoji="1" lang="zh-CN" altLang="en-US" sz="2800" b="1" dirty="0">
                <a:solidFill>
                  <a:schemeClr val="bg1"/>
                </a:solidFill>
                <a:latin typeface="+mn-ea"/>
              </a:rPr>
              <a:t>  职业兴趣测验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4921714"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7.5.2</a:t>
            </a:r>
            <a:r>
              <a:rPr lang="zh-CN" altLang="en-US" sz="2400" b="1" dirty="0">
                <a:solidFill>
                  <a:schemeClr val="bg1"/>
                </a:solidFill>
                <a:latin typeface="微软雅黑 Light" panose="020B0502040204020203" pitchFamily="34" charset="-122"/>
                <a:ea typeface="微软雅黑 Light" panose="020B0502040204020203" pitchFamily="34" charset="-122"/>
              </a:rPr>
              <a:t>　职业兴趣测验简介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霍兰德职业兴趣量表</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美国心理学家霍兰德认为，职业兴趣与职业环境模式的匹配是决定成功最重要的因素之一。在这一理论的基础之上，他开发出了相应的职业兴趣量表，这一量表在目前的职业兴趣测评中使用得最为广泛。</a:t>
            </a:r>
          </a:p>
        </p:txBody>
      </p:sp>
      <p:pic>
        <p:nvPicPr>
          <p:cNvPr id="4" name="7-3.EPS" descr="id:2147502489;FounderCES"/>
          <p:cNvPicPr/>
          <p:nvPr/>
        </p:nvPicPr>
        <p:blipFill>
          <a:blip r:embed="rId2">
            <a:duotone>
              <a:prstClr val="black"/>
              <a:schemeClr val="accent2">
                <a:tint val="45000"/>
                <a:satMod val="400000"/>
              </a:schemeClr>
            </a:duotone>
          </a:blip>
          <a:stretch>
            <a:fillRect/>
          </a:stretch>
        </p:blipFill>
        <p:spPr>
          <a:xfrm>
            <a:off x="5642176" y="1942465"/>
            <a:ext cx="3011170" cy="1487170"/>
          </a:xfrm>
          <a:prstGeom prst="rect">
            <a:avLst/>
          </a:prstGeom>
        </p:spPr>
      </p:pic>
    </p:spTree>
    <p:extLst>
      <p:ext uri="{BB962C8B-B14F-4D97-AF65-F5344CB8AC3E}">
        <p14:creationId xmlns:p14="http://schemas.microsoft.com/office/powerpoint/2010/main" val="136112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186976"/>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961340"/>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989404"/>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什么是心理测验</a:t>
            </a:r>
          </a:p>
        </p:txBody>
      </p:sp>
      <p:sp>
        <p:nvSpPr>
          <p:cNvPr id="7" name="AutoShape 6"/>
          <p:cNvSpPr>
            <a:spLocks noChangeArrowheads="1"/>
          </p:cNvSpPr>
          <p:nvPr/>
        </p:nvSpPr>
        <p:spPr bwMode="auto">
          <a:xfrm>
            <a:off x="1686152" y="1647140"/>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70315" y="1675204"/>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能力测验</a:t>
            </a:r>
            <a:endParaRPr lang="zh-CN" altLang="en-US" sz="2400" dirty="0">
              <a:latin typeface="+mn-ea"/>
              <a:ea typeface="+mn-ea"/>
            </a:endParaRPr>
          </a:p>
        </p:txBody>
      </p:sp>
      <p:sp>
        <p:nvSpPr>
          <p:cNvPr id="9" name="Text Box 8"/>
          <p:cNvSpPr txBox="1">
            <a:spLocks noChangeArrowheads="1"/>
          </p:cNvSpPr>
          <p:nvPr/>
        </p:nvSpPr>
        <p:spPr bwMode="auto">
          <a:xfrm>
            <a:off x="1436620" y="162451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274428"/>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318142"/>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成就测验</a:t>
            </a:r>
          </a:p>
        </p:txBody>
      </p:sp>
      <p:sp>
        <p:nvSpPr>
          <p:cNvPr id="14" name="AutoShape 14"/>
          <p:cNvSpPr>
            <a:spLocks noChangeArrowheads="1"/>
          </p:cNvSpPr>
          <p:nvPr/>
        </p:nvSpPr>
        <p:spPr bwMode="auto">
          <a:xfrm>
            <a:off x="1143000" y="889902"/>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60689" y="1518552"/>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193466"/>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968825"/>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11062" y="1597475"/>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307767"/>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
        <p:nvSpPr>
          <p:cNvPr id="21" name="Text Box 10"/>
          <p:cNvSpPr txBox="1">
            <a:spLocks noChangeArrowheads="1"/>
          </p:cNvSpPr>
          <p:nvPr/>
        </p:nvSpPr>
        <p:spPr bwMode="auto">
          <a:xfrm>
            <a:off x="1839678" y="35482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24" name="AutoShape 9"/>
          <p:cNvSpPr>
            <a:spLocks noChangeArrowheads="1"/>
          </p:cNvSpPr>
          <p:nvPr/>
        </p:nvSpPr>
        <p:spPr bwMode="auto">
          <a:xfrm>
            <a:off x="1688866" y="3656942"/>
            <a:ext cx="6326187" cy="533400"/>
          </a:xfrm>
          <a:prstGeom prst="roundRect">
            <a:avLst>
              <a:gd name="adj" fmla="val 16667"/>
            </a:avLst>
          </a:prstGeom>
          <a:gradFill rotWithShape="1">
            <a:gsLst>
              <a:gs pos="0">
                <a:schemeClr val="accent6">
                  <a:lumMod val="75000"/>
                </a:schemeClr>
              </a:gs>
              <a:gs pos="50000">
                <a:schemeClr val="tx2">
                  <a:gamma/>
                  <a:tint val="21176"/>
                  <a:invGamma/>
                </a:schemeClr>
              </a:gs>
              <a:gs pos="100000">
                <a:schemeClr val="accent6"/>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5" name="Text Box 10"/>
          <p:cNvSpPr txBox="1">
            <a:spLocks noChangeArrowheads="1"/>
          </p:cNvSpPr>
          <p:nvPr/>
        </p:nvSpPr>
        <p:spPr bwMode="auto">
          <a:xfrm>
            <a:off x="1992078" y="3700656"/>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职业兴趣测验</a:t>
            </a:r>
          </a:p>
        </p:txBody>
      </p:sp>
      <p:sp>
        <p:nvSpPr>
          <p:cNvPr id="26" name="AutoShape 16"/>
          <p:cNvSpPr>
            <a:spLocks noChangeArrowheads="1"/>
          </p:cNvSpPr>
          <p:nvPr/>
        </p:nvSpPr>
        <p:spPr bwMode="auto">
          <a:xfrm>
            <a:off x="1153878" y="3575980"/>
            <a:ext cx="914400" cy="685800"/>
          </a:xfrm>
          <a:prstGeom prst="diamond">
            <a:avLst/>
          </a:prstGeom>
          <a:solidFill>
            <a:schemeClr val="accent6"/>
          </a:solidFill>
          <a:ln w="25400">
            <a:solidFill>
              <a:schemeClr val="bg1"/>
            </a:solidFill>
            <a:miter lim="800000"/>
            <a:headEnd/>
            <a:tailEnd/>
          </a:ln>
        </p:spPr>
        <p:txBody>
          <a:bodyPr wrap="none" anchor="ctr"/>
          <a:lstStyle/>
          <a:p>
            <a:endParaRPr lang="zh-CN" altLang="en-US"/>
          </a:p>
        </p:txBody>
      </p:sp>
      <p:sp>
        <p:nvSpPr>
          <p:cNvPr id="27" name="Text Box 20"/>
          <p:cNvSpPr txBox="1">
            <a:spLocks noChangeArrowheads="1"/>
          </p:cNvSpPr>
          <p:nvPr/>
        </p:nvSpPr>
        <p:spPr bwMode="auto">
          <a:xfrm>
            <a:off x="1393367" y="3690281"/>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5</a:t>
            </a:r>
            <a:endParaRPr lang="zh-CN" altLang="en-US" sz="2400" dirty="0">
              <a:solidFill>
                <a:schemeClr val="bg1"/>
              </a:solidFill>
              <a:latin typeface="+mn-ea"/>
              <a:ea typeface="+mn-ea"/>
            </a:endParaRPr>
          </a:p>
        </p:txBody>
      </p:sp>
      <p:sp>
        <p:nvSpPr>
          <p:cNvPr id="28" name="AutoShape 9"/>
          <p:cNvSpPr>
            <a:spLocks noChangeArrowheads="1"/>
          </p:cNvSpPr>
          <p:nvPr/>
        </p:nvSpPr>
        <p:spPr bwMode="auto">
          <a:xfrm>
            <a:off x="1688862" y="4342756"/>
            <a:ext cx="6326187" cy="533400"/>
          </a:xfrm>
          <a:prstGeom prst="roundRect">
            <a:avLst>
              <a:gd name="adj" fmla="val 16667"/>
            </a:avLst>
          </a:prstGeom>
          <a:gradFill rotWithShape="1">
            <a:gsLst>
              <a:gs pos="0">
                <a:schemeClr val="accent4">
                  <a:lumMod val="10000"/>
                </a:schemeClr>
              </a:gs>
              <a:gs pos="50000">
                <a:schemeClr val="tx2">
                  <a:gamma/>
                  <a:tint val="21176"/>
                  <a:invGamma/>
                </a:schemeClr>
              </a:gs>
              <a:gs pos="100000">
                <a:srgbClr val="00206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29" name="Text Box 10"/>
          <p:cNvSpPr txBox="1">
            <a:spLocks noChangeArrowheads="1"/>
          </p:cNvSpPr>
          <p:nvPr/>
        </p:nvSpPr>
        <p:spPr bwMode="auto">
          <a:xfrm>
            <a:off x="1992074" y="4386470"/>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心理测验的组织实施</a:t>
            </a:r>
          </a:p>
        </p:txBody>
      </p:sp>
      <p:sp>
        <p:nvSpPr>
          <p:cNvPr id="30" name="AutoShape 16"/>
          <p:cNvSpPr>
            <a:spLocks noChangeArrowheads="1"/>
          </p:cNvSpPr>
          <p:nvPr/>
        </p:nvSpPr>
        <p:spPr bwMode="auto">
          <a:xfrm>
            <a:off x="1153874" y="4272680"/>
            <a:ext cx="914400" cy="685800"/>
          </a:xfrm>
          <a:prstGeom prst="diamond">
            <a:avLst/>
          </a:prstGeom>
          <a:solidFill>
            <a:srgbClr val="002060"/>
          </a:solidFill>
          <a:ln w="25400">
            <a:solidFill>
              <a:schemeClr val="bg1"/>
            </a:solidFill>
            <a:miter lim="800000"/>
            <a:headEnd/>
            <a:tailEnd/>
          </a:ln>
        </p:spPr>
        <p:txBody>
          <a:bodyPr wrap="none" anchor="ctr"/>
          <a:lstStyle/>
          <a:p>
            <a:endParaRPr lang="zh-CN" altLang="en-US"/>
          </a:p>
        </p:txBody>
      </p:sp>
      <p:sp>
        <p:nvSpPr>
          <p:cNvPr id="31" name="Text Box 20"/>
          <p:cNvSpPr txBox="1">
            <a:spLocks noChangeArrowheads="1"/>
          </p:cNvSpPr>
          <p:nvPr/>
        </p:nvSpPr>
        <p:spPr bwMode="auto">
          <a:xfrm>
            <a:off x="1393363" y="4376095"/>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6</a:t>
            </a:r>
            <a:endParaRPr lang="zh-CN" altLang="en-US" sz="2400" dirty="0">
              <a:solidFill>
                <a:schemeClr val="bg1"/>
              </a:solidFill>
              <a:latin typeface="+mn-ea"/>
              <a:ea typeface="+mn-ea"/>
            </a:endParaRPr>
          </a:p>
        </p:txBody>
      </p:sp>
      <p:sp>
        <p:nvSpPr>
          <p:cNvPr id="32" name="Text Box 10"/>
          <p:cNvSpPr txBox="1">
            <a:spLocks noChangeArrowheads="1"/>
          </p:cNvSpPr>
          <p:nvPr/>
        </p:nvSpPr>
        <p:spPr bwMode="auto">
          <a:xfrm>
            <a:off x="1850560" y="28515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网络招聘</a:t>
            </a:r>
          </a:p>
        </p:txBody>
      </p:sp>
      <p:sp>
        <p:nvSpPr>
          <p:cNvPr id="33" name="AutoShape 9"/>
          <p:cNvSpPr>
            <a:spLocks noChangeArrowheads="1"/>
          </p:cNvSpPr>
          <p:nvPr/>
        </p:nvSpPr>
        <p:spPr bwMode="auto">
          <a:xfrm>
            <a:off x="1699748" y="2960234"/>
            <a:ext cx="6326187" cy="533400"/>
          </a:xfrm>
          <a:prstGeom prst="roundRect">
            <a:avLst>
              <a:gd name="adj" fmla="val 16667"/>
            </a:avLst>
          </a:prstGeom>
          <a:gradFill rotWithShape="1">
            <a:gsLst>
              <a:gs pos="0">
                <a:srgbClr val="FF0000"/>
              </a:gs>
              <a:gs pos="41000">
                <a:schemeClr val="tx2">
                  <a:gamma/>
                  <a:tint val="21176"/>
                  <a:invGamma/>
                </a:schemeClr>
              </a:gs>
              <a:gs pos="100000">
                <a:srgbClr val="FF0000"/>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34" name="Text Box 10"/>
          <p:cNvSpPr txBox="1">
            <a:spLocks noChangeArrowheads="1"/>
          </p:cNvSpPr>
          <p:nvPr/>
        </p:nvSpPr>
        <p:spPr bwMode="auto">
          <a:xfrm>
            <a:off x="2002960" y="300394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人格测验</a:t>
            </a:r>
          </a:p>
        </p:txBody>
      </p:sp>
      <p:sp>
        <p:nvSpPr>
          <p:cNvPr id="35" name="AutoShape 16"/>
          <p:cNvSpPr>
            <a:spLocks noChangeArrowheads="1"/>
          </p:cNvSpPr>
          <p:nvPr/>
        </p:nvSpPr>
        <p:spPr bwMode="auto">
          <a:xfrm>
            <a:off x="1164760" y="2879272"/>
            <a:ext cx="914400" cy="685800"/>
          </a:xfrm>
          <a:prstGeom prst="diamond">
            <a:avLst/>
          </a:prstGeom>
          <a:solidFill>
            <a:srgbClr val="FF0000"/>
          </a:solidFill>
          <a:ln w="25400">
            <a:solidFill>
              <a:schemeClr val="bg1"/>
            </a:solidFill>
            <a:miter lim="800000"/>
            <a:headEnd/>
            <a:tailEnd/>
          </a:ln>
        </p:spPr>
        <p:txBody>
          <a:bodyPr wrap="none" anchor="ctr"/>
          <a:lstStyle/>
          <a:p>
            <a:endParaRPr lang="zh-CN" altLang="en-US"/>
          </a:p>
        </p:txBody>
      </p:sp>
      <p:sp>
        <p:nvSpPr>
          <p:cNvPr id="36" name="Text Box 20"/>
          <p:cNvSpPr txBox="1">
            <a:spLocks noChangeArrowheads="1"/>
          </p:cNvSpPr>
          <p:nvPr/>
        </p:nvSpPr>
        <p:spPr bwMode="auto">
          <a:xfrm>
            <a:off x="1404249" y="299357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mn-ea"/>
                <a:ea typeface="+mn-ea"/>
              </a:rPr>
              <a:t>4</a:t>
            </a:r>
            <a:endParaRPr lang="zh-CN" altLang="en-US" sz="2400" dirty="0">
              <a:solidFill>
                <a:schemeClr val="bg1"/>
              </a:solidFill>
              <a:latin typeface="+mn-ea"/>
              <a:ea typeface="+mn-ea"/>
            </a:endParaRPr>
          </a:p>
        </p:txBody>
      </p:sp>
    </p:spTree>
    <p:extLst>
      <p:ext uri="{BB962C8B-B14F-4D97-AF65-F5344CB8AC3E}">
        <p14:creationId xmlns:p14="http://schemas.microsoft.com/office/powerpoint/2010/main" val="33533825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7.6.1</a:t>
            </a:r>
            <a:r>
              <a:rPr lang="zh-CN" altLang="en-US" sz="2400" b="1" dirty="0">
                <a:solidFill>
                  <a:schemeClr val="bg1"/>
                </a:solidFill>
                <a:latin typeface="微软雅黑 Light" panose="020B0502040204020203" pitchFamily="34" charset="-122"/>
                <a:ea typeface="微软雅黑 Light" panose="020B0502040204020203" pitchFamily="34" charset="-122"/>
              </a:rPr>
              <a:t>　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界定测验范围和测验对象</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开始心理测验前，首先需要界定测验的范围和对象。测验范围是指组织想要测验的某种特质或概念。测验对象是施测者需要确定将要参与测验的人群以及人群的基本特征。</a:t>
            </a:r>
          </a:p>
        </p:txBody>
      </p:sp>
    </p:spTree>
    <p:extLst>
      <p:ext uri="{BB962C8B-B14F-4D97-AF65-F5344CB8AC3E}">
        <p14:creationId xmlns:p14="http://schemas.microsoft.com/office/powerpoint/2010/main" val="392175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7.6.1</a:t>
            </a:r>
            <a:r>
              <a:rPr lang="zh-CN" altLang="en-US" sz="2400" b="1" dirty="0">
                <a:solidFill>
                  <a:schemeClr val="bg1"/>
                </a:solidFill>
                <a:latin typeface="微软雅黑 Light" panose="020B0502040204020203" pitchFamily="34" charset="-122"/>
                <a:ea typeface="微软雅黑 Light" panose="020B0502040204020203" pitchFamily="34" charset="-122"/>
              </a:rPr>
              <a:t>　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确定测验目标，制定测验计划</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组织确定了测验的范围和对象后，需要明确实施测验的目标，即为什么要进行此测验。明确了心理测验的目标后，施测者需要制定一个详细的心理测验计划，包括心理测验的具体时间、地点、参与人员等，并保证之后的实施按照计划的安排有序进行。</a:t>
            </a:r>
          </a:p>
        </p:txBody>
      </p:sp>
    </p:spTree>
    <p:extLst>
      <p:ext uri="{BB962C8B-B14F-4D97-AF65-F5344CB8AC3E}">
        <p14:creationId xmlns:p14="http://schemas.microsoft.com/office/powerpoint/2010/main" val="96065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7.6.1</a:t>
            </a:r>
            <a:r>
              <a:rPr lang="zh-CN" altLang="en-US" sz="2400" b="1" dirty="0">
                <a:solidFill>
                  <a:schemeClr val="bg1"/>
                </a:solidFill>
                <a:latin typeface="微软雅黑 Light" panose="020B0502040204020203" pitchFamily="34" charset="-122"/>
                <a:ea typeface="微软雅黑 Light" panose="020B0502040204020203" pitchFamily="34" charset="-122"/>
              </a:rPr>
              <a:t>　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选择测验材料</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正式编制题目前，需要收集充足的材料，据测验范围和对象的具体要求，选择合适的测验材料。</a:t>
            </a:r>
          </a:p>
        </p:txBody>
      </p:sp>
    </p:spTree>
    <p:extLst>
      <p:ext uri="{BB962C8B-B14F-4D97-AF65-F5344CB8AC3E}">
        <p14:creationId xmlns:p14="http://schemas.microsoft.com/office/powerpoint/2010/main" val="282946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7.6.1</a:t>
            </a:r>
            <a:r>
              <a:rPr lang="zh-CN" altLang="en-US" sz="2400" b="1" dirty="0">
                <a:solidFill>
                  <a:schemeClr val="bg1"/>
                </a:solidFill>
                <a:latin typeface="微软雅黑 Light" panose="020B0502040204020203" pitchFamily="34" charset="-122"/>
                <a:ea typeface="微软雅黑 Light" panose="020B0502040204020203" pitchFamily="34" charset="-122"/>
              </a:rPr>
              <a:t>　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编制测验题目和测验说明书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一套科学、有效的心理测验问卷需要不断修订和改进。编制者初步选出题目后，需要进行一系列试测来获得客观的结果。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完成了一套完整的心理测验问卷后，编制者还需要编制相应的测验说明书，说明书的内容包括使用目的、使用方法、注意事项、标准答案和评定方法等。</a:t>
            </a:r>
          </a:p>
        </p:txBody>
      </p:sp>
    </p:spTree>
    <p:extLst>
      <p:ext uri="{BB962C8B-B14F-4D97-AF65-F5344CB8AC3E}">
        <p14:creationId xmlns:p14="http://schemas.microsoft.com/office/powerpoint/2010/main" val="611266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7.6.1</a:t>
            </a:r>
            <a:r>
              <a:rPr lang="zh-CN" altLang="en-US" sz="2400" b="1" dirty="0">
                <a:solidFill>
                  <a:schemeClr val="bg1"/>
                </a:solidFill>
                <a:latin typeface="微软雅黑 Light" panose="020B0502040204020203" pitchFamily="34" charset="-122"/>
                <a:ea typeface="微软雅黑 Light" panose="020B0502040204020203" pitchFamily="34" charset="-122"/>
              </a:rPr>
              <a:t>　准备阶段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安排测验实施</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首先，应该提前准备好所有相关材料，并安排相应的场地和时间。</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其次，施测者自身要做好测验准备。</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最后，需要通知被测者参加测验。</a:t>
            </a:r>
          </a:p>
        </p:txBody>
      </p:sp>
    </p:spTree>
    <p:extLst>
      <p:ext uri="{BB962C8B-B14F-4D97-AF65-F5344CB8AC3E}">
        <p14:creationId xmlns:p14="http://schemas.microsoft.com/office/powerpoint/2010/main" val="61164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7.1</a:t>
            </a:r>
            <a:r>
              <a:rPr kumimoji="1" lang="zh-CN" altLang="en-US" sz="2800" b="1" dirty="0">
                <a:solidFill>
                  <a:schemeClr val="bg1"/>
                </a:solidFill>
                <a:latin typeface="+mn-ea"/>
              </a:rPr>
              <a:t>  什么是心理测验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7.1.1</a:t>
            </a:r>
            <a:r>
              <a:rPr lang="zh-CN" altLang="en-US" sz="2400" b="1" dirty="0">
                <a:solidFill>
                  <a:schemeClr val="bg1"/>
                </a:solidFill>
                <a:latin typeface="微软雅黑 Light" panose="020B0502040204020203" pitchFamily="34" charset="-122"/>
                <a:ea typeface="微软雅黑 Light" panose="020B0502040204020203" pitchFamily="34" charset="-122"/>
              </a:rPr>
              <a:t>　心理测验的定义</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心理测验是什么？不同的学者有着不同的看法。</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我们可以把心理测验简单地理解为：通过对一部分人某些代表性行为的研究来推断人们在全部行为活动中的心理状态与变化的一种方法。</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7.6.2</a:t>
            </a:r>
            <a:r>
              <a:rPr lang="zh-CN" altLang="en-US" sz="2400" b="1" dirty="0">
                <a:solidFill>
                  <a:schemeClr val="bg1"/>
                </a:solidFill>
                <a:latin typeface="微软雅黑 Light" panose="020B0502040204020203" pitchFamily="34" charset="-122"/>
                <a:ea typeface="微软雅黑 Light" panose="020B0502040204020203" pitchFamily="34" charset="-122"/>
              </a:rPr>
              <a:t>　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指导语</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测验中用到的指导语要实现标准化，即在测验实施过程中应该使用统一的指导语。</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测验环境</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保证测验顺利实施的另一个重要因素是合适的测验环境。</a:t>
            </a:r>
          </a:p>
        </p:txBody>
      </p:sp>
    </p:spTree>
    <p:extLst>
      <p:ext uri="{BB962C8B-B14F-4D97-AF65-F5344CB8AC3E}">
        <p14:creationId xmlns:p14="http://schemas.microsoft.com/office/powerpoint/2010/main" val="1851505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7.6.2</a:t>
            </a:r>
            <a:r>
              <a:rPr lang="zh-CN" altLang="en-US" sz="2400" b="1" dirty="0">
                <a:solidFill>
                  <a:schemeClr val="bg1"/>
                </a:solidFill>
                <a:latin typeface="微软雅黑 Light" panose="020B0502040204020203" pitchFamily="34" charset="-122"/>
                <a:ea typeface="微软雅黑 Light" panose="020B0502040204020203" pitchFamily="34" charset="-122"/>
              </a:rPr>
              <a:t>　实施阶段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时间限制</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在心理测验中，智力测验和能力测验一般要考察个体的反应速度，这就要求施测者严格遵守规定的时间，不能随意调整和变动。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观察和记录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施测者需要严格按照测验说明书所要求的标准化程序进行观察和记录，尽量避免掺杂个人的主观情感。</a:t>
            </a:r>
          </a:p>
        </p:txBody>
      </p:sp>
    </p:spTree>
    <p:extLst>
      <p:ext uri="{BB962C8B-B14F-4D97-AF65-F5344CB8AC3E}">
        <p14:creationId xmlns:p14="http://schemas.microsoft.com/office/powerpoint/2010/main" val="111482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7.6.3</a:t>
            </a:r>
            <a:r>
              <a:rPr lang="zh-CN" altLang="en-US" sz="2400" b="1" dirty="0">
                <a:solidFill>
                  <a:schemeClr val="bg1"/>
                </a:solidFill>
                <a:latin typeface="微软雅黑 Light" panose="020B0502040204020203" pitchFamily="34" charset="-122"/>
                <a:ea typeface="微软雅黑 Light" panose="020B0502040204020203" pitchFamily="34" charset="-122"/>
              </a:rPr>
              <a:t>　评估阶段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分析结果</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得到测验结果后，就需要对这些结果进行分析，我们需要根据测验的目的选择合适的参照指标，给出合理的解释。</a:t>
            </a:r>
          </a:p>
        </p:txBody>
      </p:sp>
    </p:spTree>
    <p:extLst>
      <p:ext uri="{BB962C8B-B14F-4D97-AF65-F5344CB8AC3E}">
        <p14:creationId xmlns:p14="http://schemas.microsoft.com/office/powerpoint/2010/main" val="2210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7.6</a:t>
            </a:r>
            <a:r>
              <a:rPr kumimoji="1" lang="zh-CN" altLang="en-US" sz="2800" b="1" dirty="0">
                <a:solidFill>
                  <a:schemeClr val="bg1"/>
                </a:solidFill>
                <a:latin typeface="+mn-ea"/>
              </a:rPr>
              <a:t>  心理测验的组织实施</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7.6.3</a:t>
            </a:r>
            <a:r>
              <a:rPr lang="zh-CN" altLang="en-US" sz="2400" b="1" dirty="0">
                <a:solidFill>
                  <a:schemeClr val="bg1"/>
                </a:solidFill>
                <a:latin typeface="微软雅黑 Light" panose="020B0502040204020203" pitchFamily="34" charset="-122"/>
                <a:ea typeface="微软雅黑 Light" panose="020B0502040204020203" pitchFamily="34" charset="-122"/>
              </a:rPr>
              <a:t>　评估阶段</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评估与反馈</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完成结果的分析后，我们需要给这些分析结果赋予现实的意义。这方面的主要工作是结合测验说明书对结果进行符合实际的解释，并将这个结果应用到实际的人力资源管理工作中。</a:t>
            </a:r>
          </a:p>
        </p:txBody>
      </p:sp>
    </p:spTree>
    <p:extLst>
      <p:ext uri="{BB962C8B-B14F-4D97-AF65-F5344CB8AC3E}">
        <p14:creationId xmlns:p14="http://schemas.microsoft.com/office/powerpoint/2010/main" val="78144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心理测验的优势和不足有哪些？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常用的智力测验有哪些？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常用的人格测验有哪些？</a:t>
            </a:r>
          </a:p>
          <a:p>
            <a:pPr marL="228589" lvl="2">
              <a:lnSpc>
                <a:spcPct val="11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常用的职业兴趣测验有哪些？</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7.1</a:t>
            </a:r>
            <a:r>
              <a:rPr kumimoji="1" lang="zh-CN" altLang="en-US" sz="2800" b="1" dirty="0">
                <a:solidFill>
                  <a:schemeClr val="bg1"/>
                </a:solidFill>
                <a:latin typeface="+mn-ea"/>
              </a:rPr>
              <a:t>  什么是心理测验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7.1.2</a:t>
            </a:r>
            <a:r>
              <a:rPr lang="zh-CN" altLang="en-US" sz="2400" b="1" dirty="0">
                <a:solidFill>
                  <a:schemeClr val="bg1"/>
                </a:solidFill>
                <a:latin typeface="微软雅黑 Light" panose="020B0502040204020203" pitchFamily="34" charset="-122"/>
                <a:ea typeface="微软雅黑 Light" panose="020B0502040204020203" pitchFamily="34" charset="-122"/>
              </a:rPr>
              <a:t>　心理测验的五个重要构成因素</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行为样本</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标准化</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客观性</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信度</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效度</a:t>
            </a:r>
          </a:p>
        </p:txBody>
      </p:sp>
    </p:spTree>
    <p:extLst>
      <p:ext uri="{BB962C8B-B14F-4D97-AF65-F5344CB8AC3E}">
        <p14:creationId xmlns:p14="http://schemas.microsoft.com/office/powerpoint/2010/main" val="196004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7.1</a:t>
            </a:r>
            <a:r>
              <a:rPr kumimoji="1" lang="zh-CN" altLang="en-US" sz="2800" b="1" dirty="0">
                <a:solidFill>
                  <a:schemeClr val="bg1"/>
                </a:solidFill>
                <a:latin typeface="+mn-ea"/>
              </a:rPr>
              <a:t>  什么是心理测验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7.1.3</a:t>
            </a:r>
            <a:r>
              <a:rPr lang="zh-CN" altLang="en-US" sz="2400" b="1" dirty="0">
                <a:solidFill>
                  <a:schemeClr val="bg1"/>
                </a:solidFill>
                <a:latin typeface="微软雅黑 Light" panose="020B0502040204020203" pitchFamily="34" charset="-122"/>
                <a:ea typeface="微软雅黑 Light" panose="020B0502040204020203" pitchFamily="34" charset="-122"/>
              </a:rPr>
              <a:t>　心理测验的优势与不足</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优点。</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首先，心理测验具有科学性。</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其次，心理测验具有公平性。</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最后，心理测验具有便捷高效的特点。</a:t>
            </a:r>
          </a:p>
        </p:txBody>
      </p:sp>
    </p:spTree>
    <p:extLst>
      <p:ext uri="{BB962C8B-B14F-4D97-AF65-F5344CB8AC3E}">
        <p14:creationId xmlns:p14="http://schemas.microsoft.com/office/powerpoint/2010/main" val="147617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7.1</a:t>
            </a:r>
            <a:r>
              <a:rPr kumimoji="1" lang="zh-CN" altLang="en-US" sz="2800" b="1" dirty="0">
                <a:solidFill>
                  <a:schemeClr val="bg1"/>
                </a:solidFill>
                <a:latin typeface="+mn-ea"/>
              </a:rPr>
              <a:t>  什么是心理测验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7.1.3</a:t>
            </a:r>
            <a:r>
              <a:rPr lang="zh-CN" altLang="en-US" sz="2400" b="1" dirty="0">
                <a:solidFill>
                  <a:schemeClr val="bg1"/>
                </a:solidFill>
                <a:latin typeface="微软雅黑 Light" panose="020B0502040204020203" pitchFamily="34" charset="-122"/>
                <a:ea typeface="微软雅黑 Light" panose="020B0502040204020203" pitchFamily="34" charset="-122"/>
              </a:rPr>
              <a:t>　心理测验的优势与不足</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缺点。</a:t>
            </a:r>
            <a:endParaRPr lang="en-US" altLang="zh-CN" sz="2000"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首先，心理测验的准备工作要花费大量的人力、物力和财力。</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其次，心理测验对施测者的能力有很高的要求。</a:t>
            </a:r>
            <a:endParaRPr lang="en-US" altLang="zh-CN" b="1" dirty="0">
              <a:solidFill>
                <a:schemeClr val="bg1"/>
              </a:solidFill>
              <a:latin typeface="微软雅黑 Light" panose="020B0502040204020203" pitchFamily="34" charset="-122"/>
              <a:ea typeface="微软雅黑 Light" panose="020B0502040204020203" pitchFamily="34" charset="-122"/>
            </a:endParaRP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最后，心理测验的结果容易受到被测者主观性的影响。</a:t>
            </a:r>
          </a:p>
        </p:txBody>
      </p:sp>
    </p:spTree>
    <p:extLst>
      <p:ext uri="{BB962C8B-B14F-4D97-AF65-F5344CB8AC3E}">
        <p14:creationId xmlns:p14="http://schemas.microsoft.com/office/powerpoint/2010/main" val="2610892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7.1</a:t>
            </a:r>
            <a:r>
              <a:rPr kumimoji="1" lang="zh-CN" altLang="en-US" sz="2800" b="1" dirty="0">
                <a:solidFill>
                  <a:schemeClr val="bg1"/>
                </a:solidFill>
                <a:latin typeface="+mn-ea"/>
              </a:rPr>
              <a:t>  什么是心理测验</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18858"/>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7.1.4</a:t>
            </a:r>
            <a:r>
              <a:rPr lang="zh-CN" altLang="en-US" sz="2400" b="1" dirty="0">
                <a:solidFill>
                  <a:schemeClr val="bg1"/>
                </a:solidFill>
                <a:latin typeface="微软雅黑 Light" panose="020B0502040204020203" pitchFamily="34" charset="-122"/>
                <a:ea typeface="微软雅黑 Light" panose="020B0502040204020203" pitchFamily="34" charset="-122"/>
              </a:rPr>
              <a:t>　心理测验在人力资源管理实践中的应用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选拔与配置</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诊断与培训</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评价与预防</a:t>
            </a:r>
          </a:p>
        </p:txBody>
      </p:sp>
    </p:spTree>
    <p:extLst>
      <p:ext uri="{BB962C8B-B14F-4D97-AF65-F5344CB8AC3E}">
        <p14:creationId xmlns:p14="http://schemas.microsoft.com/office/powerpoint/2010/main" val="581354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446</TotalTime>
  <Words>3111</Words>
  <Application>Microsoft Office PowerPoint</Application>
  <PresentationFormat>全屏显示(16:9)</PresentationFormat>
  <Paragraphs>339</Paragraphs>
  <Slides>55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55</vt:i4>
      </vt:variant>
    </vt:vector>
  </HeadingPairs>
  <TitlesOfParts>
    <vt:vector size="63" baseType="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111</cp:revision>
  <dcterms:created xsi:type="dcterms:W3CDTF">2010-04-12T23:12:02Z</dcterms:created>
  <dcterms:modified xsi:type="dcterms:W3CDTF">2021-08-30T04:55:28Z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