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40" r:id="rId2"/>
    <p:sldId id="339" r:id="rId3"/>
    <p:sldId id="343" r:id="rId4"/>
    <p:sldId id="257" r:id="rId5"/>
    <p:sldId id="259" r:id="rId6"/>
    <p:sldId id="352" r:id="rId7"/>
    <p:sldId id="344" r:id="rId8"/>
    <p:sldId id="345" r:id="rId9"/>
    <p:sldId id="349" r:id="rId10"/>
    <p:sldId id="350" r:id="rId11"/>
    <p:sldId id="346" r:id="rId12"/>
    <p:sldId id="347" r:id="rId13"/>
    <p:sldId id="348" r:id="rId14"/>
    <p:sldId id="258" r:id="rId15"/>
  </p:sldIdLst>
  <p:sldSz cx="10693400" cy="7561263"/>
  <p:notesSz cx="6858000" cy="9144000"/>
  <p:defaultTextStyle>
    <a:defPPr>
      <a:defRPr lang="zh-CN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ny Tong" initials="TT" lastIdx="6" clrIdx="0">
    <p:extLst>
      <p:ext uri="{19B8F6BF-5375-455C-9EA6-DF929625EA0E}">
        <p15:presenceInfo xmlns:p15="http://schemas.microsoft.com/office/powerpoint/2012/main" userId="S-1-5-21-1275210071-492894223-682003330-1996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4" autoAdjust="0"/>
    <p:restoredTop sz="91171" autoAdjust="0"/>
  </p:normalViewPr>
  <p:slideViewPr>
    <p:cSldViewPr>
      <p:cViewPr varScale="1">
        <p:scale>
          <a:sx n="71" d="100"/>
          <a:sy n="71" d="100"/>
        </p:scale>
        <p:origin x="1363" y="62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0C3E185-1A97-4B5F-AC25-EAB19BFEC942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A9A0807-CA0B-45A1-A7CB-643D70210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706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6A0C8F1-9DFE-4845-A5A1-EE860F92058E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8021151-9688-44F7-AC2A-2B4A30035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784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1151-9688-44F7-AC2A-2B4A30035588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0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KJ工作\人大商学院\院宣\王越华\A\人大ppt_A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3994945"/>
            <a:ext cx="9089390" cy="1143008"/>
          </a:xfrm>
        </p:spPr>
        <p:txBody>
          <a:bodyPr>
            <a:normAutofit/>
          </a:bodyPr>
          <a:lstStyle>
            <a:lvl1pPr algn="r">
              <a:defRPr sz="44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7742" y="5137953"/>
            <a:ext cx="7485380" cy="785818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7825B-F6E6-4C27-81BE-9CF643E89A6A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AB290-ECD4-49CC-A050-EDDCD944F0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8A0BC-C0CB-4E03-B595-60EC404CBEB1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226EF-A4B6-4BAF-8003-C6F7BADEB8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46B60-62EE-4AB5-9461-F0048DC7DF89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254CF-CC4D-43C3-9725-306596000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218E-7756-43D2-9B64-CB70734BF2B4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06CE4-740E-4829-9487-30529AE1FA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5F5C9-22EB-4487-85C5-A05C0414008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BCFA6-EF63-49DA-B784-D09EFE5D8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FE5A-DAEA-4DB2-8F18-1E3D3B6380E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29EA1-F2FA-40DB-8689-F697FAD3DB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2DA81-2590-4BFD-BB08-E3A1FAB6AAD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EFA7A-FF3D-4418-B92B-55775DF4C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5DCA-BA41-4B68-B92A-DC452168550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7024B-5F99-4EC2-B853-01503AA91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EC55-1E59-4657-93C4-9FCFD9C1513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69AD-22E1-4717-AC82-98B6434F0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A411-9755-4F76-960C-5DE0C2A20AE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F955E-7ED8-4EE0-AC7A-95BEF1250A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C264-279F-4731-A203-204F92EF70F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2DBF3-F388-4D32-A726-DC109325BC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E:\KJ工作\人大商学院\院宣\王越华\A\人大ppt_A-02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88950" y="163513"/>
            <a:ext cx="60007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88950" y="1636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0CE909-4172-4683-B0FA-5F1E86CA8F8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61325" y="6950075"/>
            <a:ext cx="2495550" cy="4032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F71F61-6E12-4AA2-BAA9-E7CAA829F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hf sldNum="0" hdr="0" ftr="0" dt="0"/>
  <p:txStyles>
    <p:titleStyle>
      <a:lvl1pPr algn="l" defTabSz="1042988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黑体" pitchFamily="2" charset="-122"/>
          <a:ea typeface="黑体" pitchFamily="2" charset="-122"/>
          <a:cs typeface="+mj-cs"/>
        </a:defRPr>
      </a:lvl1pPr>
      <a:lvl2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2pPr>
      <a:lvl3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3pPr>
      <a:lvl4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4pPr>
      <a:lvl5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9pPr>
    </p:titleStyle>
    <p:bodyStyle>
      <a:lvl1pPr marL="390525" indent="-390525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xchy007@163.com" TargetMode="External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234132" y="1620391"/>
            <a:ext cx="989171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r" defTabSz="1042988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第 </a:t>
            </a:r>
            <a:r>
              <a:rPr lang="en-US" altLang="zh-CN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章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股东大会</a:t>
            </a:r>
            <a:endParaRPr lang="zh-CN" altLang="en-US" sz="27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52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E25ADF-CC29-4827-8B87-10BA41F30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FE07F8-DF27-4940-8AD6-771C8D18E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D002FE-868E-49DF-B278-40F9D8D92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3032125"/>
            <a:ext cx="504825" cy="914400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</a:rPr>
              <a:t>股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</a:rPr>
              <a:t>东</a:t>
            </a:r>
          </a:p>
        </p:txBody>
      </p:sp>
      <p:sp>
        <p:nvSpPr>
          <p:cNvPr id="5" name="Line 4">
            <a:extLst>
              <a:ext uri="{FF2B5EF4-FFF2-40B4-BE49-F238E27FC236}">
                <a16:creationId xmlns:a16="http://schemas.microsoft.com/office/drawing/2014/main" id="{F93E69E0-6670-4541-9238-4576A7A6C7BC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3535363"/>
            <a:ext cx="431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</a:endParaRPr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id="{396F27F3-FA65-4290-9AFE-FA91E8D6BB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713" y="2382838"/>
            <a:ext cx="0" cy="2520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</a:endParaRPr>
          </a:p>
        </p:txBody>
      </p:sp>
      <p:sp>
        <p:nvSpPr>
          <p:cNvPr id="7" name="Line 6">
            <a:extLst>
              <a:ext uri="{FF2B5EF4-FFF2-40B4-BE49-F238E27FC236}">
                <a16:creationId xmlns:a16="http://schemas.microsoft.com/office/drawing/2014/main" id="{96CDA127-FCD1-4D67-8295-F85634A2A6B2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713" y="2382838"/>
            <a:ext cx="7921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36AF55-B5FA-43B2-8BA3-12E1B1F1C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2095500"/>
            <a:ext cx="1728788" cy="503238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</a:rPr>
              <a:t>股东（管理人）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B70512-A7E9-4F3F-9C79-968F4D6AE3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4614863"/>
            <a:ext cx="1728788" cy="503237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</a:rPr>
              <a:t>管理人</a:t>
            </a:r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id="{4DFDFB7C-FB84-47F0-83B6-D72692C29976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713" y="4903788"/>
            <a:ext cx="7921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</a:endParaRP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B2E4225F-CD92-406F-9E54-5B9A9A261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8263" y="3541713"/>
            <a:ext cx="1784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</a:rPr>
              <a:t>股东：委托人</a:t>
            </a:r>
          </a:p>
          <a:p>
            <a:pPr defTabSz="914400"/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</a:rPr>
              <a:t>经理人：代理人</a:t>
            </a:r>
          </a:p>
        </p:txBody>
      </p:sp>
      <p:sp>
        <p:nvSpPr>
          <p:cNvPr id="12" name="Line 11">
            <a:extLst>
              <a:ext uri="{FF2B5EF4-FFF2-40B4-BE49-F238E27FC236}">
                <a16:creationId xmlns:a16="http://schemas.microsoft.com/office/drawing/2014/main" id="{4D4CEE2B-CC59-4846-B760-A1FC7AF81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84663" y="4903788"/>
            <a:ext cx="431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</a:endParaRPr>
          </a:p>
        </p:txBody>
      </p:sp>
      <p:sp>
        <p:nvSpPr>
          <p:cNvPr id="13" name="Line 12">
            <a:extLst>
              <a:ext uri="{FF2B5EF4-FFF2-40B4-BE49-F238E27FC236}">
                <a16:creationId xmlns:a16="http://schemas.microsoft.com/office/drawing/2014/main" id="{1AC17C87-D2F1-4399-8379-D3C7A439B85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6463" y="4040188"/>
            <a:ext cx="0" cy="15128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</a:endParaRPr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122ECB3E-8663-4534-8653-4EBC1B282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7038" y="3752850"/>
            <a:ext cx="1728787" cy="576263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</a:rPr>
              <a:t>管理的专业化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</a:rPr>
              <a:t>和职业化</a:t>
            </a:r>
          </a:p>
        </p:txBody>
      </p:sp>
      <p:sp>
        <p:nvSpPr>
          <p:cNvPr id="15" name="Line 15">
            <a:extLst>
              <a:ext uri="{FF2B5EF4-FFF2-40B4-BE49-F238E27FC236}">
                <a16:creationId xmlns:a16="http://schemas.microsoft.com/office/drawing/2014/main" id="{2BBB99F8-1851-4367-AEFD-77C6D79C67D9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6463" y="4040188"/>
            <a:ext cx="7921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</a:endParaRPr>
          </a:p>
        </p:txBody>
      </p:sp>
      <p:sp>
        <p:nvSpPr>
          <p:cNvPr id="16" name="Text Box 17">
            <a:extLst>
              <a:ext uri="{FF2B5EF4-FFF2-40B4-BE49-F238E27FC236}">
                <a16:creationId xmlns:a16="http://schemas.microsoft.com/office/drawing/2014/main" id="{86EE8B23-BE52-4810-ABC3-196CC9816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6775" y="32480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</a:rPr>
              <a:t>收益</a:t>
            </a:r>
          </a:p>
        </p:txBody>
      </p:sp>
      <p:sp>
        <p:nvSpPr>
          <p:cNvPr id="17" name="Text Box 18">
            <a:extLst>
              <a:ext uri="{FF2B5EF4-FFF2-40B4-BE49-F238E27FC236}">
                <a16:creationId xmlns:a16="http://schemas.microsoft.com/office/drawing/2014/main" id="{FDB3C0B4-ACA2-4E86-9161-D25F21136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3888" y="5341938"/>
            <a:ext cx="1555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</a:rPr>
              <a:t>委托代理问题</a:t>
            </a:r>
          </a:p>
        </p:txBody>
      </p:sp>
      <p:sp>
        <p:nvSpPr>
          <p:cNvPr id="19" name="Text Box 21">
            <a:extLst>
              <a:ext uri="{FF2B5EF4-FFF2-40B4-BE49-F238E27FC236}">
                <a16:creationId xmlns:a16="http://schemas.microsoft.com/office/drawing/2014/main" id="{AFA2502B-58B4-4A1A-B185-51F53BF178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2095500"/>
            <a:ext cx="3044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/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股东自己经营管理公司的时候不存在委托代理问题</a:t>
            </a:r>
          </a:p>
        </p:txBody>
      </p:sp>
    </p:spTree>
    <p:extLst>
      <p:ext uri="{BB962C8B-B14F-4D97-AF65-F5344CB8AC3E}">
        <p14:creationId xmlns:p14="http://schemas.microsoft.com/office/powerpoint/2010/main" val="4168322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en-US" dirty="0"/>
              <a:t>股东大会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股东大会的性质和权力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体现股东意志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sym typeface="微软雅黑" panose="020B0503020204020204" pitchFamily="34" charset="-122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企业权力机构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股东大会的类型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法定大会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sym typeface="微软雅黑" panose="020B0503020204020204" pitchFamily="34" charset="-122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年度大会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临时大会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marL="145902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endParaRPr lang="en-US" altLang="zh-CN" sz="3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439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 </a:t>
            </a:r>
            <a:r>
              <a:rPr lang="zh-CN" altLang="en-US" dirty="0"/>
              <a:t>股东大会的运行机制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股东大会的运行机制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“一股一票”原则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代理投票制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累积投票制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网络投票制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034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股东治理问题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终极股东隧道挖掘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控制权问题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中小股东利益保护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管理层与股东关系问题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868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E:\KJ工作\人大商学院\院宣\王越华\A\人大ppt_A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311115" y="2556495"/>
            <a:ext cx="100727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Thank you!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3070" y="493498"/>
            <a:ext cx="6017134" cy="4968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学习目标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070" y="1332359"/>
            <a:ext cx="9944189" cy="4797552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dirty="0"/>
          </a:p>
        </p:txBody>
      </p:sp>
      <p:sp>
        <p:nvSpPr>
          <p:cNvPr id="5" name="矩形 35"/>
          <p:cNvSpPr>
            <a:spLocks noChangeArrowheads="1"/>
          </p:cNvSpPr>
          <p:nvPr/>
        </p:nvSpPr>
        <p:spPr bwMode="auto">
          <a:xfrm>
            <a:off x="810196" y="1548383"/>
            <a:ext cx="9001000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确认股东及股东大会在公司治理结构中的地位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了解股东应有的权利和义务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掌握股东大会的类型、性质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了解股东大会在企业中所行使的主要职权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218"/>
          <p:cNvGrpSpPr>
            <a:grpSpLocks/>
          </p:cNvGrpSpPr>
          <p:nvPr/>
        </p:nvGrpSpPr>
        <p:grpSpPr bwMode="auto">
          <a:xfrm>
            <a:off x="666180" y="4039568"/>
            <a:ext cx="588962" cy="588962"/>
            <a:chOff x="6621796" y="3514125"/>
            <a:chExt cx="588639" cy="587975"/>
          </a:xfrm>
        </p:grpSpPr>
        <p:sp>
          <p:nvSpPr>
            <p:cNvPr id="7" name="Freeform 96"/>
            <p:cNvSpPr>
              <a:spLocks noEditPoints="1" noChangeArrowhead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97"/>
            <p:cNvSpPr/>
            <p:nvPr/>
          </p:nvSpPr>
          <p:spPr bwMode="auto">
            <a:xfrm>
              <a:off x="6915322" y="3514125"/>
              <a:ext cx="295113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8"/>
            <p:cNvSpPr/>
            <p:nvPr/>
          </p:nvSpPr>
          <p:spPr bwMode="auto">
            <a:xfrm>
              <a:off x="6621796" y="3514125"/>
              <a:ext cx="293526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0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124"/>
              <p:cNvSpPr/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3" name="矩形 219"/>
          <p:cNvSpPr>
            <a:spLocks noChangeArrowheads="1"/>
          </p:cNvSpPr>
          <p:nvPr/>
        </p:nvSpPr>
        <p:spPr bwMode="auto">
          <a:xfrm>
            <a:off x="1128115" y="5011442"/>
            <a:ext cx="63498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400" b="1" dirty="0"/>
              <a:t>瑞幸咖啡：蹊跷的股东大会</a:t>
            </a:r>
            <a:endParaRPr lang="en-US" altLang="zh-CN" sz="2400" b="1" dirty="0"/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1674292" y="4016051"/>
            <a:ext cx="2169644" cy="6093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引导案例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94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股东权利与义务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股东的定义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指向公司出资或者持有公司股份并对公司享有权利和承担义务的人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是公司资本或股份的所有者。股东是公司存在的基础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没有股东就不可能有公司。</a:t>
            </a:r>
            <a:endParaRPr lang="zh-CN" altLang="zh-CN" sz="2800" kern="100" dirty="0">
              <a:latin typeface="+mn-ea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股东有限责任原则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股东平等原则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706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5E70E3-1666-4AEA-B042-A7F7214705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5859" y="1260210"/>
            <a:ext cx="10081683" cy="630105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1764" dirty="0"/>
              <a:t> 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学习方式：</a:t>
            </a:r>
            <a:r>
              <a:rPr lang="zh-CN" altLang="en-US" b="1" dirty="0">
                <a:ea typeface="黑体" panose="02010609060101010101" pitchFamily="49" charset="-122"/>
              </a:rPr>
              <a:t>全国招生  函授学习  权威双证  国际互认</a:t>
            </a: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认证项目：注册</a:t>
            </a:r>
            <a:r>
              <a:rPr lang="en-US" altLang="zh-CN" sz="1764" b="1" dirty="0"/>
              <a:t> </a:t>
            </a:r>
            <a:r>
              <a:rPr lang="zh-CN" altLang="en-US" sz="1764" b="1" dirty="0"/>
              <a:t>职业经理、人力资源总监、品质经理、生产经理、营销策划师、物流经理、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项目经理、企业管理咨询师、企业总经理、营销经理、财务总监、酒店经理、企业培训师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采购经理、</a:t>
            </a:r>
            <a:r>
              <a:rPr lang="en-US" altLang="zh-CN" sz="1764" b="1" dirty="0"/>
              <a:t>IE</a:t>
            </a:r>
            <a:r>
              <a:rPr lang="zh-CN" altLang="en-US" sz="1764" b="1" dirty="0"/>
              <a:t>工业工程师、医院管理、行政总监、市场总监、工厂管理、服装企业管理、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六西格玛管理师、车间主管、经济管理师、生产运营管理师、精益管理师等</a:t>
            </a:r>
            <a:r>
              <a:rPr lang="en-US" altLang="zh-CN" sz="1764" b="1" dirty="0"/>
              <a:t>MBA</a:t>
            </a:r>
            <a:r>
              <a:rPr lang="zh-CN" altLang="en-US" sz="1764" b="1" dirty="0"/>
              <a:t>等认证。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颁发双证：经理资格证</a:t>
            </a:r>
            <a:r>
              <a:rPr lang="en-US" altLang="zh-CN" sz="1764" b="1" dirty="0"/>
              <a:t>+MBA</a:t>
            </a:r>
            <a:r>
              <a:rPr lang="zh-CN" altLang="en-US" sz="1764" b="1" dirty="0"/>
              <a:t>研修证</a:t>
            </a:r>
            <a:r>
              <a:rPr lang="en-US" altLang="zh-CN" sz="1764" b="1" dirty="0"/>
              <a:t>+</a:t>
            </a:r>
            <a:r>
              <a:rPr lang="zh-CN" altLang="en-US" sz="1764" b="1" dirty="0"/>
              <a:t>全套学籍档案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收费标准  ：</a:t>
            </a:r>
            <a:r>
              <a:rPr lang="zh-CN" altLang="en-US" sz="2646" b="1" dirty="0"/>
              <a:t>仅收取</a:t>
            </a:r>
            <a:r>
              <a:rPr lang="en-US" altLang="zh-CN" sz="2646" b="1" dirty="0"/>
              <a:t>1280</a:t>
            </a:r>
            <a:r>
              <a:rPr lang="zh-CN" altLang="en-US" sz="2646" b="1" dirty="0"/>
              <a:t>元</a:t>
            </a:r>
            <a:r>
              <a:rPr lang="zh-CN" altLang="en-US" sz="1764" b="1" dirty="0"/>
              <a:t>       招生网址： </a:t>
            </a:r>
            <a:r>
              <a:rPr lang="en-US" altLang="zh-CN" b="1" dirty="0">
                <a:hlinkClick r:id="rId2"/>
              </a:rPr>
              <a:t>www.mhjy.net</a:t>
            </a:r>
            <a:endParaRPr lang="en-US" altLang="zh-CN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/>
              <a:t>    </a:t>
            </a:r>
            <a:r>
              <a:rPr lang="zh-CN" altLang="en-US" sz="1764" b="1" dirty="0"/>
              <a:t>报名电话：</a:t>
            </a:r>
            <a:r>
              <a:rPr lang="en-US" altLang="zh-CN" sz="1764" b="1" dirty="0"/>
              <a:t>13684609885    0451—88342620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微信公众号：</a:t>
            </a:r>
            <a:r>
              <a:rPr lang="en-US" altLang="zh-CN" sz="1764" b="1" dirty="0"/>
              <a:t>MHJY1998   </a:t>
            </a:r>
            <a:r>
              <a:rPr lang="zh-CN" altLang="en-US" sz="1764" b="1" dirty="0"/>
              <a:t>微信客服：</a:t>
            </a:r>
            <a:r>
              <a:rPr lang="en-US" altLang="zh-CN" sz="1764" b="1" dirty="0"/>
              <a:t>122285053    </a:t>
            </a:r>
            <a:r>
              <a:rPr lang="zh-CN" altLang="en-US" sz="1764" b="1" dirty="0"/>
              <a:t>咨询邮箱：</a:t>
            </a:r>
            <a:r>
              <a:rPr lang="en-US" altLang="zh-CN" sz="1764" b="1" dirty="0">
                <a:hlinkClick r:id="rId3"/>
              </a:rPr>
              <a:t>xchy007@163.com</a:t>
            </a:r>
            <a:r>
              <a:rPr lang="en-US" altLang="zh-CN" sz="1764" b="1" dirty="0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咨询教师</a:t>
            </a:r>
            <a:r>
              <a:rPr lang="en-US" altLang="zh-CN" sz="1764" b="1" dirty="0"/>
              <a:t>: </a:t>
            </a:r>
            <a:r>
              <a:rPr lang="zh-CN" altLang="en-US" sz="1764" b="1" dirty="0"/>
              <a:t>王海涛 郑毅 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zh-CN" altLang="en-US" sz="1985" b="1" dirty="0"/>
              <a:t>颁证单位：中国经济管理大学</a:t>
            </a:r>
          </a:p>
          <a:p>
            <a:pPr algn="r" eaLnBrk="1" hangingPunct="1">
              <a:lnSpc>
                <a:spcPct val="80000"/>
              </a:lnSpc>
            </a:pPr>
            <a:r>
              <a:rPr lang="zh-CN" altLang="en-US" sz="1985" b="1" dirty="0"/>
              <a:t>主办单位：哈尔滨美华企业管理有限公司</a:t>
            </a:r>
            <a:endParaRPr lang="en-US" altLang="zh-CN" sz="1985" b="1" dirty="0"/>
          </a:p>
        </p:txBody>
      </p:sp>
      <p:sp>
        <p:nvSpPr>
          <p:cNvPr id="2051" name="WordArt 4">
            <a:extLst>
              <a:ext uri="{FF2B5EF4-FFF2-40B4-BE49-F238E27FC236}">
                <a16:creationId xmlns:a16="http://schemas.microsoft.com/office/drawing/2014/main" id="{3F783D7C-FAA5-4AD1-B833-9525AE179E8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flipH="1">
            <a:off x="12242409" y="5924740"/>
            <a:ext cx="238040" cy="45507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2315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Rectangle 7">
            <a:extLst>
              <a:ext uri="{FF2B5EF4-FFF2-40B4-BE49-F238E27FC236}">
                <a16:creationId xmlns:a16="http://schemas.microsoft.com/office/drawing/2014/main" id="{341CE459-99BF-4E3C-BD11-25D6B44123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en-US" altLang="zh-CN" sz="4410">
                <a:solidFill>
                  <a:srgbClr val="FF0000"/>
                </a:solidFill>
              </a:rPr>
            </a:br>
            <a:endParaRPr lang="en-US" altLang="zh-CN" sz="4410">
              <a:solidFill>
                <a:srgbClr val="FF0000"/>
              </a:solidFill>
            </a:endParaRPr>
          </a:p>
        </p:txBody>
      </p:sp>
      <p:sp>
        <p:nvSpPr>
          <p:cNvPr id="3080" name="WordArt 8">
            <a:extLst>
              <a:ext uri="{FF2B5EF4-FFF2-40B4-BE49-F238E27FC236}">
                <a16:creationId xmlns:a16="http://schemas.microsoft.com/office/drawing/2014/main" id="{A6F5C521-9032-47A1-912D-A7ED97CC7AF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41682" y="393792"/>
            <a:ext cx="8937022" cy="1102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全国迷你型</a:t>
            </a:r>
            <a:r>
              <a:rPr lang="en-US" altLang="zh-CN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MBA</a:t>
            </a: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职业经理双证班</a:t>
            </a:r>
          </a:p>
        </p:txBody>
      </p:sp>
      <p:pic>
        <p:nvPicPr>
          <p:cNvPr id="2054" name="图片 2" descr="一些文字和图案&#10;&#10;描述已自动生成">
            <a:extLst>
              <a:ext uri="{FF2B5EF4-FFF2-40B4-BE49-F238E27FC236}">
                <a16:creationId xmlns:a16="http://schemas.microsoft.com/office/drawing/2014/main" id="{990DA6AD-220E-4BBE-839E-1CB7758C6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09" y="5432908"/>
            <a:ext cx="1438740" cy="14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FAF6047-5E9C-4A96-AC0F-9931771B8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17F5666-FC50-432E-96AE-FD4EEB216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r>
              <a:rPr lang="zh-CN" altLang="en-US" sz="3969" b="1"/>
              <a:t>近千本</a:t>
            </a:r>
            <a:r>
              <a:rPr lang="en-US" altLang="zh-CN" sz="3969" b="1"/>
              <a:t>MBA</a:t>
            </a:r>
            <a:r>
              <a:rPr lang="zh-CN" altLang="en-US" sz="3969" b="1"/>
              <a:t>职业经理教程免费下载</a:t>
            </a:r>
          </a:p>
          <a:p>
            <a:pPr eaLnBrk="1" hangingPunct="1"/>
            <a:r>
              <a:rPr lang="en-US" altLang="zh-CN" sz="3969" b="1"/>
              <a:t>-----</a:t>
            </a:r>
            <a:r>
              <a:rPr lang="zh-CN" altLang="en-US" sz="3969" b="1"/>
              <a:t>请速登陆：</a:t>
            </a:r>
            <a:r>
              <a:rPr lang="en-US" altLang="zh-CN" sz="3969" b="1">
                <a:hlinkClick r:id="rId2"/>
              </a:rPr>
              <a:t>www.mhjy.net</a:t>
            </a:r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/>
          </a:p>
        </p:txBody>
      </p:sp>
      <p:pic>
        <p:nvPicPr>
          <p:cNvPr id="3076" name="Picture 6" descr="banner_cn">
            <a:extLst>
              <a:ext uri="{FF2B5EF4-FFF2-40B4-BE49-F238E27FC236}">
                <a16:creationId xmlns:a16="http://schemas.microsoft.com/office/drawing/2014/main" id="{44297621-B1AA-4775-BA05-B3DD7E03F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9" y="0"/>
            <a:ext cx="10081683" cy="306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A08A4D-66A3-47E1-A440-C01F914E1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" name="内容占位符 19">
            <a:extLst>
              <a:ext uri="{FF2B5EF4-FFF2-40B4-BE49-F238E27FC236}">
                <a16:creationId xmlns:a16="http://schemas.microsoft.com/office/drawing/2014/main" id="{C3C8273C-0E79-439A-BB28-C95CB754D8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08918" y="5516367"/>
            <a:ext cx="1169297" cy="178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F82BA9-E23D-4AD2-92E4-6260534A5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3032125"/>
            <a:ext cx="504825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股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东</a:t>
            </a:r>
          </a:p>
        </p:txBody>
      </p:sp>
      <p:sp>
        <p:nvSpPr>
          <p:cNvPr id="5" name="Line 4">
            <a:extLst>
              <a:ext uri="{FF2B5EF4-FFF2-40B4-BE49-F238E27FC236}">
                <a16:creationId xmlns:a16="http://schemas.microsoft.com/office/drawing/2014/main" id="{EF9F54A6-2758-4FA4-A425-76EC6788281A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3535363"/>
            <a:ext cx="431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id="{03A5F04E-CE01-494A-9FE8-5FB45376982C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713" y="2382838"/>
            <a:ext cx="0" cy="25209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Line 6">
            <a:extLst>
              <a:ext uri="{FF2B5EF4-FFF2-40B4-BE49-F238E27FC236}">
                <a16:creationId xmlns:a16="http://schemas.microsoft.com/office/drawing/2014/main" id="{3B943A83-BA98-4EB5-8D11-3F3CA6173BF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713" y="2382838"/>
            <a:ext cx="79216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94192B-1B3B-451B-AABF-2868720A5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2095500"/>
            <a:ext cx="1728788" cy="5032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股东（管理人）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8B5110-BCC3-44AC-B4A3-7D71307B7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4614863"/>
            <a:ext cx="1728788" cy="5032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管理人</a:t>
            </a:r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id="{2C982028-10FA-48E9-AF3E-2902F05B320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713" y="4903788"/>
            <a:ext cx="79216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04857C07-BB86-4023-B03B-1B299817C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8263" y="3541713"/>
            <a:ext cx="1784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股东：委托人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经理人：代理人</a:t>
            </a:r>
          </a:p>
        </p:txBody>
      </p:sp>
      <p:sp>
        <p:nvSpPr>
          <p:cNvPr id="12" name="Line 11">
            <a:extLst>
              <a:ext uri="{FF2B5EF4-FFF2-40B4-BE49-F238E27FC236}">
                <a16:creationId xmlns:a16="http://schemas.microsoft.com/office/drawing/2014/main" id="{D82340F3-64D7-4048-A85C-EF6642BD3E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284663" y="4903788"/>
            <a:ext cx="431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3" name="Line 12">
            <a:extLst>
              <a:ext uri="{FF2B5EF4-FFF2-40B4-BE49-F238E27FC236}">
                <a16:creationId xmlns:a16="http://schemas.microsoft.com/office/drawing/2014/main" id="{9BA96872-FCD1-4326-99E3-5CA7512E9FF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6463" y="4040188"/>
            <a:ext cx="0" cy="15128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CF021699-342B-4233-A41D-81943D98C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7038" y="3752850"/>
            <a:ext cx="1728787" cy="5762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管理的专业化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和职业化</a:t>
            </a:r>
          </a:p>
        </p:txBody>
      </p:sp>
      <p:sp>
        <p:nvSpPr>
          <p:cNvPr id="15" name="Line 15">
            <a:extLst>
              <a:ext uri="{FF2B5EF4-FFF2-40B4-BE49-F238E27FC236}">
                <a16:creationId xmlns:a16="http://schemas.microsoft.com/office/drawing/2014/main" id="{B02503EB-0D6E-4839-8FEC-8221307BEDB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6463" y="4040188"/>
            <a:ext cx="79216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6" name="Text Box 17">
            <a:extLst>
              <a:ext uri="{FF2B5EF4-FFF2-40B4-BE49-F238E27FC236}">
                <a16:creationId xmlns:a16="http://schemas.microsoft.com/office/drawing/2014/main" id="{2FCE0BCA-5A07-43D8-BBB2-95E707A0E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6775" y="32480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收益</a:t>
            </a:r>
          </a:p>
        </p:txBody>
      </p:sp>
      <p:sp>
        <p:nvSpPr>
          <p:cNvPr id="17" name="Text Box 18">
            <a:extLst>
              <a:ext uri="{FF2B5EF4-FFF2-40B4-BE49-F238E27FC236}">
                <a16:creationId xmlns:a16="http://schemas.microsoft.com/office/drawing/2014/main" id="{7779655D-BDD9-4C58-AFCC-C0E6AD3A06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3888" y="5341938"/>
            <a:ext cx="1555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委托代理问题</a:t>
            </a:r>
          </a:p>
        </p:txBody>
      </p:sp>
      <p:sp>
        <p:nvSpPr>
          <p:cNvPr id="19" name="Text Box 21">
            <a:extLst>
              <a:ext uri="{FF2B5EF4-FFF2-40B4-BE49-F238E27FC236}">
                <a16:creationId xmlns:a16="http://schemas.microsoft.com/office/drawing/2014/main" id="{E836957C-C638-4C91-B013-9D94E61F9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2095500"/>
            <a:ext cx="3044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宋体" pitchFamily="2" charset="-122"/>
                <a:cs typeface="+mn-cs"/>
              </a:rPr>
              <a:t>当股东自己经营管理公司的时候不存在公司治理问题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D0ED7E9-D731-4301-8990-50850EF8F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663" y="2377866"/>
            <a:ext cx="810838" cy="3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3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股东权利与义务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股东权利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收益权、表决权、知情权、诉讼权、转让权、优先权、选举权和被选举权、公司章程规定的其他权利。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sym typeface="微软雅黑" panose="020B0503020204020204" pitchFamily="34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股东义务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遵守法律法规和公司章程；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sym typeface="微软雅黑" panose="020B0503020204020204" pitchFamily="34" charset="-122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</a:rPr>
              <a:t>出资义务；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</a:rPr>
              <a:t>不得滥用股东权利损害公司或者其他股东的利益，不得损害债权人的利益，如有侵害，应当依法承担赔偿责任。</a:t>
            </a:r>
          </a:p>
          <a:p>
            <a:pPr lvl="1">
              <a:spcAft>
                <a:spcPts val="600"/>
              </a:spcAft>
            </a:pP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841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en-US" dirty="0"/>
              <a:t>股东大会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股东大会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股东大会由</a:t>
            </a:r>
            <a:r>
              <a:rPr lang="zh-CN" altLang="en-US" sz="2400" b="1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全体</a:t>
            </a: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股东组成，是公司的权力机构，是股东行使股东权利的会议体机构。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sym typeface="微软雅黑" panose="020B0503020204020204" pitchFamily="34" charset="-122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职能：行使决定公司重大问题的权力，决定公司关于合并、分立、解散、年度决算、利润分配、董事会成员等重大事项。</a:t>
            </a: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sym typeface="微软雅黑" panose="020B0503020204020204" pitchFamily="34" charset="-122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endParaRPr lang="en-US" altLang="zh-CN" sz="2400" dirty="0">
              <a:latin typeface="Times New Roman" panose="02020603050405020304" pitchFamily="18" charset="0"/>
              <a:ea typeface="仿宋_GB2312" pitchFamily="49" charset="-122"/>
              <a:sym typeface="微软雅黑" panose="020B0503020204020204" pitchFamily="34" charset="-122"/>
            </a:endParaRPr>
          </a:p>
          <a:p>
            <a:pPr marL="601515" lvl="1" indent="-200505" defTabSz="802020" eaLnBrk="1" hangingPunct="1">
              <a:lnSpc>
                <a:spcPct val="90000"/>
              </a:lnSpc>
              <a:spcBef>
                <a:spcPts val="439"/>
              </a:spcBef>
              <a:spcAft>
                <a:spcPts val="662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在中国公司法中，称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有限责任公司的为股东会</a:t>
            </a: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，称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股份有限公司的为股东大会</a:t>
            </a:r>
            <a:r>
              <a:rPr lang="zh-CN" altLang="en-US" sz="2400" dirty="0">
                <a:latin typeface="Times New Roman" panose="02020603050405020304" pitchFamily="18" charset="0"/>
                <a:ea typeface="仿宋_GB2312" pitchFamily="49" charset="-122"/>
                <a:sym typeface="微软雅黑" panose="020B0503020204020204" pitchFamily="34" charset="-122"/>
              </a:rPr>
              <a:t>，以下按惯例均称为股东大会。</a:t>
            </a:r>
          </a:p>
          <a:p>
            <a:pPr lvl="1">
              <a:spcAft>
                <a:spcPts val="600"/>
              </a:spcAft>
            </a:pP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877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383300-24A6-4086-9107-D99FD8913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A745FE-7191-407B-B173-A549E91190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F3B37C-A79C-4335-B2C5-22C1CB93C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2225675"/>
            <a:ext cx="2354262" cy="576263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itchFamily="2" charset="-122"/>
                <a:cs typeface="+mn-cs"/>
              </a:rPr>
              <a:t>股东会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CC98CC-FB70-4F93-AE04-4B3706007B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3306763"/>
            <a:ext cx="2354262" cy="576262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itchFamily="2" charset="-122"/>
                <a:cs typeface="+mn-cs"/>
              </a:rPr>
              <a:t>董事会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739C3E-1702-48ED-9D69-C682A0BAC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4459288"/>
            <a:ext cx="2354262" cy="576262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itchFamily="2" charset="-122"/>
                <a:cs typeface="+mn-cs"/>
              </a:rPr>
              <a:t>管理人</a:t>
            </a:r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71F2E35A-9F8C-44FA-84E0-1369517A1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8238" y="2801938"/>
            <a:ext cx="485775" cy="504825"/>
          </a:xfrm>
          <a:prstGeom prst="downArrow">
            <a:avLst>
              <a:gd name="adj1" fmla="val 50000"/>
              <a:gd name="adj2" fmla="val 2598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993ABB48-0A38-47B4-A584-743026546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9188" y="3883025"/>
            <a:ext cx="485775" cy="504825"/>
          </a:xfrm>
          <a:prstGeom prst="downArrow">
            <a:avLst>
              <a:gd name="adj1" fmla="val 50000"/>
              <a:gd name="adj2" fmla="val 2598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2D99C13E-1A6F-4C57-8457-A04AC7C00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5238" y="2225675"/>
            <a:ext cx="2354262" cy="576263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itchFamily="2" charset="-122"/>
                <a:cs typeface="+mn-cs"/>
              </a:rPr>
              <a:t>最高权力机构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B899B705-16FB-44F3-AF74-E0EDA72C5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5238" y="3306763"/>
            <a:ext cx="2354262" cy="576262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itchFamily="2" charset="-122"/>
                <a:cs typeface="+mn-cs"/>
              </a:rPr>
              <a:t>决策控制机构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14E3636-B4E8-4E50-92B7-C0B00D2D8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5238" y="4459288"/>
            <a:ext cx="2354262" cy="576262"/>
          </a:xfrm>
          <a:prstGeom prst="rect">
            <a:avLst/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AutoShape 13">
            <a:extLst>
              <a:ext uri="{FF2B5EF4-FFF2-40B4-BE49-F238E27FC236}">
                <a16:creationId xmlns:a16="http://schemas.microsoft.com/office/drawing/2014/main" id="{AB1E0DF9-321C-40B3-AE6A-D5DDBE2A3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7888" y="2801938"/>
            <a:ext cx="485775" cy="504825"/>
          </a:xfrm>
          <a:prstGeom prst="downArrow">
            <a:avLst>
              <a:gd name="adj1" fmla="val 50000"/>
              <a:gd name="adj2" fmla="val 2598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3" name="AutoShape 14">
            <a:extLst>
              <a:ext uri="{FF2B5EF4-FFF2-40B4-BE49-F238E27FC236}">
                <a16:creationId xmlns:a16="http://schemas.microsoft.com/office/drawing/2014/main" id="{0A440E80-FBBF-4630-B89F-25A30A14DC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8838" y="3883025"/>
            <a:ext cx="485775" cy="504825"/>
          </a:xfrm>
          <a:prstGeom prst="downArrow">
            <a:avLst>
              <a:gd name="adj1" fmla="val 50000"/>
              <a:gd name="adj2" fmla="val 2598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4" name="Line 16">
            <a:extLst>
              <a:ext uri="{FF2B5EF4-FFF2-40B4-BE49-F238E27FC236}">
                <a16:creationId xmlns:a16="http://schemas.microsoft.com/office/drawing/2014/main" id="{8D85C731-3A72-4324-93E6-8177D9B00D8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02075" y="2514600"/>
            <a:ext cx="11525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5" name="Line 17">
            <a:extLst>
              <a:ext uri="{FF2B5EF4-FFF2-40B4-BE49-F238E27FC236}">
                <a16:creationId xmlns:a16="http://schemas.microsoft.com/office/drawing/2014/main" id="{BFA10AF2-7AF6-4FA2-B516-E0FE3EA5FE8E}"/>
              </a:ext>
            </a:extLst>
          </p:cNvPr>
          <p:cNvSpPr>
            <a:spLocks noChangeShapeType="1"/>
          </p:cNvSpPr>
          <p:nvPr/>
        </p:nvSpPr>
        <p:spPr bwMode="auto">
          <a:xfrm>
            <a:off x="3902075" y="3594100"/>
            <a:ext cx="11525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6" name="Line 18">
            <a:extLst>
              <a:ext uri="{FF2B5EF4-FFF2-40B4-BE49-F238E27FC236}">
                <a16:creationId xmlns:a16="http://schemas.microsoft.com/office/drawing/2014/main" id="{8B7BE7F5-66A7-4CDD-872D-11A53E4D9EBF}"/>
              </a:ext>
            </a:extLst>
          </p:cNvPr>
          <p:cNvSpPr>
            <a:spLocks noChangeShapeType="1"/>
          </p:cNvSpPr>
          <p:nvPr/>
        </p:nvSpPr>
        <p:spPr bwMode="auto">
          <a:xfrm>
            <a:off x="3902075" y="4746625"/>
            <a:ext cx="11525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0245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4206</TotalTime>
  <Words>632</Words>
  <Application>Microsoft Office PowerPoint</Application>
  <PresentationFormat>自定义</PresentationFormat>
  <Paragraphs>101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黑体</vt:lpstr>
      <vt:lpstr>华文新魏</vt:lpstr>
      <vt:lpstr>楷体</vt:lpstr>
      <vt:lpstr>宋体</vt:lpstr>
      <vt:lpstr>微软雅黑</vt:lpstr>
      <vt:lpstr>Arial</vt:lpstr>
      <vt:lpstr>Calibri</vt:lpstr>
      <vt:lpstr>Tahoma</vt:lpstr>
      <vt:lpstr>Times New Roman</vt:lpstr>
      <vt:lpstr>Office 主题</vt:lpstr>
      <vt:lpstr>PowerPoint 演示文稿</vt:lpstr>
      <vt:lpstr>学习目标</vt:lpstr>
      <vt:lpstr>1. 股东权利与义务</vt:lpstr>
      <vt:lpstr> </vt:lpstr>
      <vt:lpstr>PowerPoint 演示文稿</vt:lpstr>
      <vt:lpstr>PowerPoint 演示文稿</vt:lpstr>
      <vt:lpstr>1. 股东权利与义务</vt:lpstr>
      <vt:lpstr>2. 股东大会</vt:lpstr>
      <vt:lpstr>PowerPoint 演示文稿</vt:lpstr>
      <vt:lpstr>PowerPoint 演示文稿</vt:lpstr>
      <vt:lpstr>2. 股东大会</vt:lpstr>
      <vt:lpstr>3. 股东大会的运行机制</vt:lpstr>
      <vt:lpstr>4. 股东治理问题</vt:lpstr>
      <vt:lpstr>PowerPoint 演示文稿</vt:lpstr>
    </vt:vector>
  </TitlesOfParts>
  <Company>番茄花园II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tina</dc:creator>
  <cp:lastModifiedBy>传有 徐</cp:lastModifiedBy>
  <cp:revision>1537</cp:revision>
  <dcterms:created xsi:type="dcterms:W3CDTF">2011-11-15T08:48:30Z</dcterms:created>
  <dcterms:modified xsi:type="dcterms:W3CDTF">2021-09-28T06:30:46Z</dcterms:modified>
</cp:coreProperties>
</file>