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5"/>
  </p:notesMasterIdLst>
  <p:handoutMasterIdLst>
    <p:handoutMasterId r:id="rId46"/>
  </p:handoutMasterIdLst>
  <p:sldIdLst>
    <p:sldId id="8789" r:id="rId3"/>
    <p:sldId id="8845" r:id="rId4"/>
    <p:sldId id="8846" r:id="rId5"/>
    <p:sldId id="8687" r:id="rId6"/>
    <p:sldId id="8688" r:id="rId7"/>
    <p:sldId id="8689" r:id="rId8"/>
    <p:sldId id="8690" r:id="rId9"/>
    <p:sldId id="8691" r:id="rId10"/>
    <p:sldId id="8692" r:id="rId11"/>
    <p:sldId id="8693" r:id="rId12"/>
    <p:sldId id="8694" r:id="rId13"/>
    <p:sldId id="8701" r:id="rId14"/>
    <p:sldId id="8695" r:id="rId15"/>
    <p:sldId id="8700" r:id="rId16"/>
    <p:sldId id="8721" r:id="rId17"/>
    <p:sldId id="8696" r:id="rId18"/>
    <p:sldId id="8699" r:id="rId19"/>
    <p:sldId id="8722" r:id="rId20"/>
    <p:sldId id="8697" r:id="rId21"/>
    <p:sldId id="8724" r:id="rId22"/>
    <p:sldId id="8725" r:id="rId23"/>
    <p:sldId id="8726" r:id="rId24"/>
    <p:sldId id="8727" r:id="rId25"/>
    <p:sldId id="8728" r:id="rId26"/>
    <p:sldId id="8729" r:id="rId27"/>
    <p:sldId id="8730" r:id="rId28"/>
    <p:sldId id="8731" r:id="rId29"/>
    <p:sldId id="8732" r:id="rId30"/>
    <p:sldId id="8733" r:id="rId31"/>
    <p:sldId id="8734" r:id="rId32"/>
    <p:sldId id="8735" r:id="rId33"/>
    <p:sldId id="8736" r:id="rId34"/>
    <p:sldId id="8737" r:id="rId35"/>
    <p:sldId id="8738" r:id="rId36"/>
    <p:sldId id="8739" r:id="rId37"/>
    <p:sldId id="8740" r:id="rId38"/>
    <p:sldId id="8741" r:id="rId39"/>
    <p:sldId id="8742" r:id="rId40"/>
    <p:sldId id="8743" r:id="rId41"/>
    <p:sldId id="8744" r:id="rId42"/>
    <p:sldId id="8745" r:id="rId43"/>
    <p:sldId id="8750" r:id="rId44"/>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627380" indent="-17018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1254125" indent="-33972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881505" indent="-50990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2508250" indent="-67945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117">
          <p15:clr>
            <a:srgbClr val="A4A3A4"/>
          </p15:clr>
        </p15:guide>
        <p15:guide id="2" orient="horz" pos="588">
          <p15:clr>
            <a:srgbClr val="A4A3A4"/>
          </p15:clr>
        </p15:guide>
        <p15:guide id="3" pos="53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250"/>
    <a:srgbClr val="FFFF00"/>
    <a:srgbClr val="00554C"/>
    <a:srgbClr val="0054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4" autoAdjust="0"/>
    <p:restoredTop sz="94660" autoAdjust="0"/>
  </p:normalViewPr>
  <p:slideViewPr>
    <p:cSldViewPr showGuides="1">
      <p:cViewPr varScale="1">
        <p:scale>
          <a:sx n="51" d="100"/>
          <a:sy n="51" d="100"/>
        </p:scale>
        <p:origin x="1027" y="43"/>
      </p:cViewPr>
      <p:guideLst>
        <p:guide orient="horz" pos="4117"/>
        <p:guide orient="horz" pos="588"/>
        <p:guide pos="533"/>
      </p:guideLst>
    </p:cSldViewPr>
  </p:slideViewPr>
  <p:notesTextViewPr>
    <p:cViewPr>
      <p:scale>
        <a:sx n="100" d="100"/>
        <a:sy n="100" d="100"/>
      </p:scale>
      <p:origin x="0" y="0"/>
    </p:cViewPr>
  </p:notesTextViewPr>
  <p:sorterViewPr>
    <p:cViewPr>
      <p:scale>
        <a:sx n="66" d="100"/>
        <a:sy n="66"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a:lvl1pPr>
          </a:lstStyle>
          <a:p>
            <a:pPr>
              <a:defRPr/>
            </a:pPr>
            <a:fld id="{54528976-65FD-4B13-950A-E6DB2E010CA6}"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2" name="幻灯片图像占位符 3"/>
          <p:cNvSpPr>
            <a:spLocks noGrp="1" noRot="1" noChangeAspect="1"/>
          </p:cNvSpPr>
          <p:nvPr>
            <p:ph type="sldImg" idx="2"/>
          </p:nvPr>
        </p:nvSpPr>
        <p:spPr>
          <a:xfrm>
            <a:off x="381001" y="685800"/>
            <a:ext cx="6096000" cy="3429000"/>
          </a:xfrm>
          <a:prstGeom prst="rect">
            <a:avLst/>
          </a:prstGeom>
          <a:noFill/>
          <a:ln w="9525">
            <a:noFill/>
            <a:miter/>
          </a:ln>
        </p:spPr>
        <p:txBody>
          <a:bodyPr/>
          <a:lstStyle/>
          <a:p>
            <a:pPr lvl="0"/>
            <a:endParaRPr lang="zh-CN" altLang="en-US" noProof="1"/>
          </a:p>
        </p:txBody>
      </p:sp>
      <p:sp>
        <p:nvSpPr>
          <p:cNvPr id="2053"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buFont typeface="Arial" panose="020B0604020202020204" pitchFamily="34" charset="0"/>
              <a:buNone/>
              <a:defRPr sz="1200">
                <a:latin typeface="微软雅黑" panose="020B0503020204020204" pitchFamily="34" charset="-122"/>
              </a:defRPr>
            </a:lvl1pPr>
          </a:lstStyle>
          <a:p>
            <a:pPr>
              <a:defRPr/>
            </a:pPr>
            <a:fld id="{01D7F8C4-D0AE-4633-B9AD-11E3F27E1582}"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1pPr>
    <a:lvl2pPr marL="62738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2pPr>
    <a:lvl3pPr marL="125412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3pPr>
    <a:lvl4pPr marL="188277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4pPr>
    <a:lvl5pPr marL="250825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5pPr>
    <a:lvl6pPr marL="3136265" algn="l" defTabSz="1254125" rtl="0" eaLnBrk="1" latinLnBrk="0" hangingPunct="1">
      <a:defRPr sz="1645" kern="1200">
        <a:solidFill>
          <a:schemeClr val="tx1"/>
        </a:solidFill>
        <a:latin typeface="+mn-lt"/>
        <a:ea typeface="+mn-ea"/>
        <a:cs typeface="+mn-cs"/>
      </a:defRPr>
    </a:lvl6pPr>
    <a:lvl7pPr marL="3763645" algn="l" defTabSz="1254125" rtl="0" eaLnBrk="1" latinLnBrk="0" hangingPunct="1">
      <a:defRPr sz="1645" kern="1200">
        <a:solidFill>
          <a:schemeClr val="tx1"/>
        </a:solidFill>
        <a:latin typeface="+mn-lt"/>
        <a:ea typeface="+mn-ea"/>
        <a:cs typeface="+mn-cs"/>
      </a:defRPr>
    </a:lvl7pPr>
    <a:lvl8pPr marL="4391025" algn="l" defTabSz="1254125" rtl="0" eaLnBrk="1" latinLnBrk="0" hangingPunct="1">
      <a:defRPr sz="1645" kern="1200">
        <a:solidFill>
          <a:schemeClr val="tx1"/>
        </a:solidFill>
        <a:latin typeface="+mn-lt"/>
        <a:ea typeface="+mn-ea"/>
        <a:cs typeface="+mn-cs"/>
      </a:defRPr>
    </a:lvl8pPr>
    <a:lvl9pPr marL="5018405" algn="l" defTabSz="1254125" rtl="0" eaLnBrk="1" latinLnBrk="0" hangingPunct="1">
      <a:defRPr sz="164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83D8C2F2-A651-4365-9CD6-CF85447B1478}" type="slidenum">
              <a:rPr lang="zh-CN" altLang="en-US"/>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FE9C963-C095-4AF5-9A20-064A7FD5F7BE}" type="slidenum">
              <a:rPr lang="zh-CN" altLang="en-US"/>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3F64E3DD-684C-4040-B03B-988BB3FED74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CBBBCEE5-97FC-44CD-9F72-CB3661D236E9}" type="slidenum">
              <a:rPr lang="zh-CN" altLang="en-US"/>
              <a:t>‹#›</a:t>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7FAB098D-7B42-4758-ABFA-A55028EB3AC8}" type="slidenum">
              <a:rPr lang="zh-CN" altLang="en-US"/>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939786B4-ECC0-4395-94DF-E1493E7A1CC0}" type="slidenum">
              <a:rPr lang="zh-CN" altLang="en-US"/>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DC0C1F1C-E5AE-4D5E-88B5-C69A3AC17092}" type="slidenum">
              <a:rPr lang="zh-CN" altLang="en-US"/>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E4DC486D-29B0-4EAB-BB14-4995A384B154}" type="slidenum">
              <a:rPr lang="zh-CN" altLang="en-US"/>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31D11D68-795E-450B-BEBB-C3F7BF59B263}" type="slidenum">
              <a:rPr lang="zh-CN" altLang="en-US"/>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97A7F1FD-C5F8-4948-AFC6-83154B33DAE6}" type="slidenum">
              <a:rPr lang="zh-CN" altLang="en-US"/>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9BA02C1F-4EEF-4FE1-9E0C-53B547D5A59E}" type="slidenum">
              <a:rPr lang="zh-CN" altLang="en-US"/>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9F5C0916-10A1-4E65-BBB1-E8CC01AE071B}" type="slidenum">
              <a:rPr lang="zh-CN" altLang="en-US"/>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AFF7A799-5884-4628-A8E6-C659B55925E7}" type="slidenum">
              <a:rPr lang="zh-CN" altLang="en-US"/>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D081B5A-1D8E-4932-9D4B-F497FDB5F81D}" type="slidenum">
              <a:rPr lang="zh-CN" altLang="en-US"/>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EAE761E7-AAAC-402B-893F-A431554AB6AF}" type="slidenum">
              <a:rPr lang="zh-CN" altLang="en-US"/>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7902F78A-1D5D-439D-B26C-661F9E95CAB5}" type="slidenum">
              <a:rPr lang="zh-CN" altLang="en-US"/>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AF1B6782-5345-4A00-B97F-D3A96A37A7D6}" type="slidenum">
              <a:rPr lang="zh-CN" altLang="en-US"/>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8AE38A3C-C326-4F36-B506-D3DF4A343217}" type="slidenum">
              <a:rPr lang="zh-CN" altLang="en-US"/>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89DFC59B-2ADC-44F3-A4BF-759B55205A67}" type="slidenum">
              <a:rPr lang="zh-CN" altLang="en-US"/>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6A3AADA8-4CFB-4835-9218-61D150816712}" type="slidenum">
              <a:rPr lang="zh-CN" altLang="en-US"/>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61D63F39-BBE6-4EB7-AD97-10BF970271BF}" type="slidenum">
              <a:rPr lang="zh-CN" altLang="en-US"/>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F64E3DD-684C-4040-B03B-988BB3FED740}" type="slidenum">
              <a:rPr lang="zh-CN" altLang="en-US"/>
              <a:t>‹#›</a:t>
            </a:fld>
            <a:endParaRPr lang="zh-CN" altLang="en-US"/>
          </a:p>
        </p:txBody>
      </p:sp>
      <p:pic>
        <p:nvPicPr>
          <p:cNvPr id="3" name="图片 2" descr="网上人大图标3"/>
          <p:cNvPicPr>
            <a:picLocks noChangeAspect="1"/>
          </p:cNvPicPr>
          <p:nvPr userDrawn="1"/>
        </p:nvPicPr>
        <p:blipFill>
          <a:blip r:embed="rId13"/>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4C57789-1CD1-435F-8A55-CF037ADF8E06}" type="slidenum">
              <a:rPr lang="zh-CN" altLang="en-US"/>
              <a:t>‹#›</a:t>
            </a:fld>
            <a:endParaRPr lang="zh-CN" altLang="en-US"/>
          </a:p>
        </p:txBody>
      </p:sp>
      <p:pic>
        <p:nvPicPr>
          <p:cNvPr id="3" name="图片 2" descr="网上人大图标3"/>
          <p:cNvPicPr>
            <a:picLocks noChangeAspect="1"/>
          </p:cNvPicPr>
          <p:nvPr userDrawn="1"/>
        </p:nvPicPr>
        <p:blipFill>
          <a:blip r:embed="rId12"/>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直角三角形 439"/>
          <p:cNvSpPr/>
          <p:nvPr/>
        </p:nvSpPr>
        <p:spPr>
          <a:xfrm rot="5400000" flipH="1">
            <a:off x="2404269" y="-2401094"/>
            <a:ext cx="6853238" cy="11658600"/>
          </a:xfrm>
          <a:prstGeom prst="rtTriangle">
            <a:avLst/>
          </a:prstGeom>
          <a:solidFill>
            <a:schemeClr val="tx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sp>
        <p:nvSpPr>
          <p:cNvPr id="441" name="矩形 440"/>
          <p:cNvSpPr/>
          <p:nvPr/>
        </p:nvSpPr>
        <p:spPr>
          <a:xfrm>
            <a:off x="666750" y="3813175"/>
            <a:ext cx="1720850" cy="71438"/>
          </a:xfrm>
          <a:prstGeom prst="rect">
            <a:avLst/>
          </a:prstGeom>
          <a:solidFill>
            <a:srgbClr val="033755"/>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cxnSp>
        <p:nvCxnSpPr>
          <p:cNvPr id="442" name="直接连接符 441"/>
          <p:cNvCxnSpPr/>
          <p:nvPr/>
        </p:nvCxnSpPr>
        <p:spPr>
          <a:xfrm>
            <a:off x="2387600" y="3849688"/>
            <a:ext cx="4475163" cy="0"/>
          </a:xfrm>
          <a:prstGeom prst="line">
            <a:avLst/>
          </a:prstGeom>
        </p:spPr>
        <p:style>
          <a:lnRef idx="1">
            <a:schemeClr val="dk1"/>
          </a:lnRef>
          <a:fillRef idx="0">
            <a:schemeClr val="dk1"/>
          </a:fillRef>
          <a:effectRef idx="0">
            <a:schemeClr val="dk1"/>
          </a:effectRef>
          <a:fontRef idx="minor">
            <a:schemeClr val="tx1"/>
          </a:fontRef>
        </p:style>
      </p:cxnSp>
      <p:sp>
        <p:nvSpPr>
          <p:cNvPr id="446" name="标题 1"/>
          <p:cNvSpPr txBox="1"/>
          <p:nvPr/>
        </p:nvSpPr>
        <p:spPr>
          <a:xfrm>
            <a:off x="674688" y="2589213"/>
            <a:ext cx="6196013" cy="1079500"/>
          </a:xfrm>
          <a:prstGeom prst="rect">
            <a:avLst/>
          </a:prstGeom>
        </p:spPr>
        <p:txBody>
          <a:bodyPr lIns="78933" tIns="39466" rIns="78933" bIns="39466" anchor="ctr">
            <a:normAutofit/>
          </a:bodyPr>
          <a:lstStyle/>
          <a:p>
            <a:pPr marR="0" algn="dist" defTabSz="1599565" eaLnBrk="0" fontAlgn="auto" hangingPunct="0">
              <a:lnSpc>
                <a:spcPct val="90000"/>
              </a:lnSpc>
              <a:spcAft>
                <a:spcPts val="0"/>
              </a:spcAft>
              <a:buClrTx/>
              <a:buSzTx/>
              <a:buFontTx/>
              <a:defRPr/>
            </a:pPr>
            <a:r>
              <a:rPr kumimoji="0" lang="zh-CN" altLang="en-US" sz="3385" b="1" kern="1200" cap="none" spc="0" normalizeH="0" baseline="0" noProof="0" dirty="0">
                <a:solidFill>
                  <a:srgbClr val="033755"/>
                </a:solidFill>
                <a:latin typeface="微软雅黑" panose="020B0503020204020204" pitchFamily="34" charset="-122"/>
                <a:ea typeface="微软雅黑" panose="020B0503020204020204" pitchFamily="34" charset="-122"/>
                <a:cs typeface="+mj-cs"/>
              </a:rPr>
              <a:t>人力资源管理基础知识</a:t>
            </a:r>
          </a:p>
        </p:txBody>
      </p:sp>
      <p:sp>
        <p:nvSpPr>
          <p:cNvPr id="448" name="副标题 2"/>
          <p:cNvSpPr txBox="1"/>
          <p:nvPr/>
        </p:nvSpPr>
        <p:spPr>
          <a:xfrm>
            <a:off x="674688" y="4065588"/>
            <a:ext cx="6196013" cy="360363"/>
          </a:xfrm>
          <a:prstGeom prst="rect">
            <a:avLst/>
          </a:prstGeom>
        </p:spPr>
        <p:txBody>
          <a:bodyPr lIns="78933" tIns="39466" rIns="78933" bIns="39466">
            <a:normAutofit/>
          </a:bodyPr>
          <a:lstStyle/>
          <a:p>
            <a:pPr marR="0" algn="dist" defTabSz="2195195" eaLnBrk="0" fontAlgn="auto" hangingPunct="0">
              <a:spcBef>
                <a:spcPct val="20000"/>
              </a:spcBef>
              <a:spcAft>
                <a:spcPts val="0"/>
              </a:spcAft>
              <a:buClrTx/>
              <a:buSzTx/>
              <a:buFont typeface="Arial" panose="020B0604020202020204" pitchFamily="34" charset="0"/>
              <a:defRPr/>
            </a:pPr>
            <a:r>
              <a:rPr kumimoji="0" lang="zh-CN" altLang="en-US" sz="1690" b="1" kern="1200" cap="none" spc="0" normalizeH="0" baseline="0" noProof="0" dirty="0">
                <a:solidFill>
                  <a:srgbClr val="033755"/>
                </a:solidFill>
                <a:latin typeface="黑体" panose="02010609060101010101" pitchFamily="49" charset="-122"/>
                <a:ea typeface="黑体" panose="02010609060101010101" pitchFamily="49" charset="-122"/>
                <a:cs typeface="+mn-cs"/>
              </a:rPr>
              <a:t>人力资源管理师职业资格考试</a:t>
            </a:r>
          </a:p>
        </p:txBody>
      </p:sp>
      <p:sp>
        <p:nvSpPr>
          <p:cNvPr id="2" name="矩形: 圆角 15"/>
          <p:cNvSpPr/>
          <p:nvPr/>
        </p:nvSpPr>
        <p:spPr>
          <a:xfrm>
            <a:off x="666750" y="1565275"/>
            <a:ext cx="2609215" cy="704850"/>
          </a:xfrm>
          <a:prstGeom prst="roundRect">
            <a:avLst/>
          </a:prstGeom>
          <a:solidFill>
            <a:srgbClr val="033755"/>
          </a:solidFill>
          <a:ln w="12700" cap="flat" cmpd="sng" algn="ctr">
            <a:noFill/>
            <a:prstDash val="solid"/>
            <a:miter lim="800000"/>
          </a:ln>
          <a:effectLst/>
        </p:spPr>
        <p:txBody>
          <a:bodyPr lIns="78933" tIns="39466" rIns="78933" bIns="39466" anchor="ctr"/>
          <a:lstStyle/>
          <a:p>
            <a:pPr marL="0" marR="0" lvl="0" indent="0" algn="ctr" defTabSz="1599565" rtl="0" eaLnBrk="0" fontAlgn="auto" latinLnBrk="0" hangingPunct="0">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教材精讲</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3450" y="1015365"/>
            <a:ext cx="8287385" cy="3304540"/>
          </a:xfrm>
          <a:prstGeom prst="rect">
            <a:avLst/>
          </a:prstGeom>
          <a:noFill/>
        </p:spPr>
        <p:txBody>
          <a:bodyPr wrap="square" lIns="120017" tIns="60008" rIns="120017" bIns="60008" rtlCol="0">
            <a:spAutoFit/>
          </a:bodyPr>
          <a:lstStyle/>
          <a:p>
            <a:pPr lvl="0">
              <a:lnSpc>
                <a:spcPct val="150000"/>
              </a:lnSpc>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）领导情境理论。赫赛与</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布兰查德“关心人”和“关心工作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）参与式：高关系</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低工作</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）命令式：低关系</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高工作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）推销式：高关系</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高工作</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）授权式：低关系</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低工作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116556"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其中选择领导方式变化的因素为被领导者成熟度（心理、工作）。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）有能力也有动机：授权式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）有能力无动机：支持与非指导性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）无能力有动机：推销式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）无能力无动机：命令式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　</a:t>
            </a: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389214"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）路径</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目标理论。</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多伦多大学伊万斯、豪斯研究确定结构、关系构成的四种领导行为</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）指导型（结构维度）：让下属明了对他的期望、完成工作的方法、程序、时间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）支持型（关系维度）：对下属亲切友好、关心其需求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）参与型：与下属共同磋商，在决策前充分考虑下属的建议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）成就导向型：设定富有挑战性目标，期望下属充分实现自己的最佳水平 </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27901" y="1167053"/>
            <a:ext cx="7449452" cy="1840230"/>
          </a:xfrm>
          <a:prstGeom prst="rect">
            <a:avLst/>
          </a:prstGeom>
          <a:noFill/>
        </p:spPr>
        <p:txBody>
          <a:bodyPr wrap="square" lIns="120017" tIns="60008" rIns="120017" bIns="60008" rtlCol="0">
            <a:spAutoFit/>
          </a:bodyPr>
          <a:lstStyle/>
          <a:p>
            <a:pPr marL="685800" marR="0" lvl="1" indent="-228600" algn="l" defTabSz="914400" rtl="0" eaLnBrk="1" fontAlgn="base" latinLnBrk="0" hangingPunct="1">
              <a:lnSpc>
                <a:spcPct val="150000"/>
              </a:lnSpc>
              <a:spcBef>
                <a:spcPts val="500"/>
              </a:spcBef>
              <a:spcAft>
                <a:spcPct val="0"/>
              </a:spcAft>
              <a:buClr>
                <a:schemeClr val="bg1"/>
              </a:buClr>
              <a:buSzPct val="65000"/>
              <a:defRPr/>
            </a:pPr>
            <a:r>
              <a:rPr lang="zh-CN" altLang="en-US" sz="2295" noProof="0" dirty="0">
                <a:ln>
                  <a:noFill/>
                </a:ln>
                <a:solidFill>
                  <a:schemeClr val="tx1"/>
                </a:solidFill>
                <a:effectLst/>
                <a:uLnTx/>
                <a:uFillTx/>
                <a:latin typeface="+mn-lt"/>
                <a:ea typeface="微软雅黑" panose="020B0503020204020204" pitchFamily="34" charset="-122"/>
                <a:sym typeface="+mn-ea"/>
              </a:rPr>
              <a:t>考虑的权变变量是：</a:t>
            </a:r>
            <a:endParaRPr kumimoji="0" lang="zh-CN" altLang="en-US" sz="2295"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1143000" marR="0" lvl="2" indent="-228600" algn="l" defTabSz="914400" rtl="0" eaLnBrk="1" fontAlgn="base" latinLnBrk="0" hangingPunct="1">
              <a:lnSpc>
                <a:spcPct val="150000"/>
              </a:lnSpc>
              <a:spcBef>
                <a:spcPts val="500"/>
              </a:spcBef>
              <a:spcAft>
                <a:spcPct val="0"/>
              </a:spcAft>
              <a:buClrTx/>
              <a:buSzTx/>
              <a:buFont typeface="Wingdings" panose="05000000000000000000" pitchFamily="2" charset="2"/>
              <a:buChar char="u"/>
              <a:defRPr/>
            </a:pPr>
            <a:r>
              <a:rPr lang="zh-CN" altLang="en-US" sz="2295" noProof="0" dirty="0">
                <a:ln>
                  <a:noFill/>
                </a:ln>
                <a:solidFill>
                  <a:schemeClr val="tx1"/>
                </a:solidFill>
                <a:effectLst/>
                <a:uLnTx/>
                <a:uFillTx/>
                <a:latin typeface="+mn-lt"/>
                <a:ea typeface="微软雅黑" panose="020B0503020204020204" pitchFamily="34" charset="-122"/>
                <a:sym typeface="+mn-ea"/>
              </a:rPr>
              <a:t>环境因素，如工作构结、权力系统、工作群体。</a:t>
            </a:r>
            <a:endParaRPr kumimoji="0" lang="zh-CN" altLang="en-US" sz="2295"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1143000" marR="0" lvl="2" indent="-228600" algn="l" defTabSz="914400" rtl="0" eaLnBrk="1" fontAlgn="base" latinLnBrk="0" hangingPunct="1">
              <a:lnSpc>
                <a:spcPct val="150000"/>
              </a:lnSpc>
              <a:spcBef>
                <a:spcPts val="500"/>
              </a:spcBef>
              <a:spcAft>
                <a:spcPct val="0"/>
              </a:spcAft>
              <a:buClrTx/>
              <a:buSzTx/>
              <a:buFont typeface="Wingdings" panose="05000000000000000000" pitchFamily="2" charset="2"/>
              <a:buChar char="u"/>
              <a:defRPr/>
            </a:pPr>
            <a:r>
              <a:rPr lang="zh-CN" altLang="en-US" sz="2295" noProof="0" dirty="0">
                <a:ln>
                  <a:noFill/>
                </a:ln>
                <a:solidFill>
                  <a:schemeClr val="tx1"/>
                </a:solidFill>
                <a:effectLst/>
                <a:uLnTx/>
                <a:uFillTx/>
                <a:latin typeface="+mn-lt"/>
                <a:ea typeface="微软雅黑" panose="020B0503020204020204" pitchFamily="34" charset="-122"/>
                <a:sym typeface="+mn-ea"/>
              </a:rPr>
              <a:t>下属的个人特征，如经验、能力、个性特征</a:t>
            </a:r>
          </a:p>
        </p:txBody>
      </p:sp>
      <p:sp>
        <p:nvSpPr>
          <p:cNvPr id="4" name="TextBox 3"/>
          <p:cNvSpPr txBox="1"/>
          <p:nvPr/>
        </p:nvSpPr>
        <p:spPr>
          <a:xfrm>
            <a:off x="1657046" y="587336"/>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grpSp>
        <p:nvGrpSpPr>
          <p:cNvPr id="3" name="Group 4"/>
          <p:cNvGrpSpPr/>
          <p:nvPr/>
        </p:nvGrpSpPr>
        <p:grpSpPr bwMode="auto">
          <a:xfrm>
            <a:off x="1476375" y="3343275"/>
            <a:ext cx="7200265" cy="2654300"/>
            <a:chOff x="288" y="816"/>
            <a:chExt cx="5184" cy="2160"/>
          </a:xfrm>
        </p:grpSpPr>
        <p:sp>
          <p:nvSpPr>
            <p:cNvPr id="7" name="Rectangle 5"/>
            <p:cNvSpPr>
              <a:spLocks noChangeArrowheads="1"/>
            </p:cNvSpPr>
            <p:nvPr/>
          </p:nvSpPr>
          <p:spPr bwMode="auto">
            <a:xfrm>
              <a:off x="288" y="816"/>
              <a:ext cx="1248" cy="2160"/>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wrap="none" anchor="ctr"/>
            <a:lstStyle/>
            <a:p>
              <a:pPr algn="ctr">
                <a:spcBef>
                  <a:spcPct val="0"/>
                </a:spcBef>
              </a:pPr>
              <a:endParaRPr kumimoji="1" lang="en-US" altLang="zh-CN" sz="2295" dirty="0">
                <a:solidFill>
                  <a:srgbClr val="004250"/>
                </a:solidFill>
                <a:latin typeface="Times New Roman" panose="02020603050405020304" pitchFamily="18" charset="0"/>
              </a:endParaRPr>
            </a:p>
            <a:p>
              <a:pPr algn="ctr">
                <a:lnSpc>
                  <a:spcPct val="230000"/>
                </a:lnSpc>
                <a:spcBef>
                  <a:spcPct val="0"/>
                </a:spcBef>
              </a:pPr>
              <a:r>
                <a:rPr kumimoji="1" lang="zh-CN" altLang="en-US" sz="1915" b="1" dirty="0">
                  <a:solidFill>
                    <a:srgbClr val="004250"/>
                  </a:solidFill>
                  <a:latin typeface="微软雅黑" panose="020B0503020204020204" pitchFamily="34" charset="-122"/>
                  <a:ea typeface="微软雅黑" panose="020B0503020204020204" pitchFamily="34" charset="-122"/>
                </a:rPr>
                <a:t>指  导  型</a:t>
              </a:r>
            </a:p>
            <a:p>
              <a:pPr algn="ctr">
                <a:lnSpc>
                  <a:spcPct val="170000"/>
                </a:lnSpc>
                <a:spcBef>
                  <a:spcPct val="0"/>
                </a:spcBef>
              </a:pPr>
              <a:r>
                <a:rPr kumimoji="1" lang="zh-CN" altLang="en-US" sz="1915" b="1" dirty="0">
                  <a:solidFill>
                    <a:srgbClr val="004250"/>
                  </a:solidFill>
                  <a:latin typeface="微软雅黑" panose="020B0503020204020204" pitchFamily="34" charset="-122"/>
                  <a:ea typeface="微软雅黑" panose="020B0503020204020204" pitchFamily="34" charset="-122"/>
                </a:rPr>
                <a:t>支  持  型</a:t>
              </a:r>
            </a:p>
            <a:p>
              <a:pPr algn="ctr">
                <a:lnSpc>
                  <a:spcPct val="170000"/>
                </a:lnSpc>
                <a:spcBef>
                  <a:spcPct val="0"/>
                </a:spcBef>
              </a:pPr>
              <a:r>
                <a:rPr kumimoji="1" lang="zh-CN" altLang="en-US" sz="1915" b="1" dirty="0">
                  <a:solidFill>
                    <a:srgbClr val="004250"/>
                  </a:solidFill>
                  <a:latin typeface="微软雅黑" panose="020B0503020204020204" pitchFamily="34" charset="-122"/>
                  <a:ea typeface="微软雅黑" panose="020B0503020204020204" pitchFamily="34" charset="-122"/>
                </a:rPr>
                <a:t>参  与  型</a:t>
              </a:r>
            </a:p>
            <a:p>
              <a:pPr algn="ctr">
                <a:lnSpc>
                  <a:spcPct val="170000"/>
                </a:lnSpc>
                <a:spcBef>
                  <a:spcPct val="0"/>
                </a:spcBef>
              </a:pPr>
              <a:r>
                <a:rPr kumimoji="1" lang="zh-CN" altLang="en-US" sz="1915" b="1" dirty="0">
                  <a:solidFill>
                    <a:srgbClr val="004250"/>
                  </a:solidFill>
                  <a:latin typeface="微软雅黑" panose="020B0503020204020204" pitchFamily="34" charset="-122"/>
                  <a:ea typeface="微软雅黑" panose="020B0503020204020204" pitchFamily="34" charset="-122"/>
                </a:rPr>
                <a:t>成就导向型</a:t>
              </a:r>
            </a:p>
          </p:txBody>
        </p:sp>
        <p:sp>
          <p:nvSpPr>
            <p:cNvPr id="8" name="Rectangle 6"/>
            <p:cNvSpPr>
              <a:spLocks noChangeArrowheads="1"/>
            </p:cNvSpPr>
            <p:nvPr/>
          </p:nvSpPr>
          <p:spPr bwMode="auto">
            <a:xfrm>
              <a:off x="2304" y="864"/>
              <a:ext cx="1200" cy="2112"/>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wrap="none" anchor="ctr"/>
            <a:lstStyle/>
            <a:p>
              <a:pPr algn="ctr">
                <a:spcBef>
                  <a:spcPct val="0"/>
                </a:spcBef>
              </a:pPr>
              <a:endParaRPr kumimoji="1" lang="en-US" altLang="zh-CN" sz="2295">
                <a:solidFill>
                  <a:srgbClr val="004250"/>
                </a:solidFill>
                <a:latin typeface="Times New Roman" panose="02020603050405020304" pitchFamily="18" charset="0"/>
              </a:endParaRPr>
            </a:p>
            <a:p>
              <a:pPr algn="ctr">
                <a:spcBef>
                  <a:spcPct val="0"/>
                </a:spcBef>
              </a:pPr>
              <a:r>
                <a:rPr kumimoji="1" lang="zh-CN" altLang="en-US" sz="1915" b="1">
                  <a:solidFill>
                    <a:srgbClr val="004250"/>
                  </a:solidFill>
                  <a:latin typeface="微软雅黑" panose="020B0503020204020204" pitchFamily="34" charset="-122"/>
                  <a:ea typeface="微软雅黑" panose="020B0503020204020204" pitchFamily="34" charset="-122"/>
                </a:rPr>
                <a:t>下属的特点</a:t>
              </a:r>
            </a:p>
            <a:p>
              <a:pPr algn="ctr">
                <a:spcBef>
                  <a:spcPct val="0"/>
                </a:spcBef>
              </a:pPr>
              <a:endParaRPr kumimoji="1" lang="zh-CN" altLang="en-US" sz="1915" b="1">
                <a:solidFill>
                  <a:srgbClr val="004250"/>
                </a:solidFill>
                <a:latin typeface="微软雅黑" panose="020B0503020204020204" pitchFamily="34" charset="-122"/>
                <a:ea typeface="微软雅黑" panose="020B0503020204020204" pitchFamily="34" charset="-122"/>
              </a:endParaRPr>
            </a:p>
            <a:p>
              <a:pPr algn="ctr">
                <a:spcBef>
                  <a:spcPct val="0"/>
                </a:spcBef>
              </a:pPr>
              <a:r>
                <a:rPr kumimoji="1" lang="zh-CN" altLang="en-US" sz="1915" b="1">
                  <a:solidFill>
                    <a:srgbClr val="004250"/>
                  </a:solidFill>
                  <a:latin typeface="微软雅黑" panose="020B0503020204020204" pitchFamily="34" charset="-122"/>
                  <a:ea typeface="微软雅黑" panose="020B0503020204020204" pitchFamily="34" charset="-122"/>
                </a:rPr>
                <a:t>环境因素</a:t>
              </a:r>
            </a:p>
          </p:txBody>
        </p:sp>
        <p:sp>
          <p:nvSpPr>
            <p:cNvPr id="9" name="Rectangle 7"/>
            <p:cNvSpPr>
              <a:spLocks noChangeArrowheads="1"/>
            </p:cNvSpPr>
            <p:nvPr/>
          </p:nvSpPr>
          <p:spPr bwMode="auto">
            <a:xfrm>
              <a:off x="4272" y="864"/>
              <a:ext cx="1200" cy="2112"/>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wrap="none" anchor="ctr"/>
            <a:lstStyle/>
            <a:p>
              <a:pPr algn="ctr">
                <a:spcBef>
                  <a:spcPct val="0"/>
                </a:spcBef>
              </a:pPr>
              <a:endParaRPr kumimoji="1" lang="en-US" altLang="zh-CN" sz="2295">
                <a:solidFill>
                  <a:srgbClr val="004250"/>
                </a:solidFill>
                <a:latin typeface="Times New Roman" panose="02020603050405020304" pitchFamily="18" charset="0"/>
              </a:endParaRPr>
            </a:p>
            <a:p>
              <a:pPr algn="ctr">
                <a:spcBef>
                  <a:spcPct val="0"/>
                </a:spcBef>
              </a:pPr>
              <a:r>
                <a:rPr kumimoji="1" lang="zh-CN" altLang="en-US" sz="1915" b="1">
                  <a:solidFill>
                    <a:srgbClr val="004250"/>
                  </a:solidFill>
                  <a:latin typeface="微软雅黑" panose="020B0503020204020204" pitchFamily="34" charset="-122"/>
                  <a:ea typeface="微软雅黑" panose="020B0503020204020204" pitchFamily="34" charset="-122"/>
                </a:rPr>
                <a:t>工作绩效</a:t>
              </a:r>
            </a:p>
            <a:p>
              <a:pPr algn="ctr">
                <a:spcBef>
                  <a:spcPct val="0"/>
                </a:spcBef>
              </a:pPr>
              <a:endParaRPr kumimoji="1" lang="zh-CN" altLang="en-US" sz="1915" b="1">
                <a:solidFill>
                  <a:srgbClr val="004250"/>
                </a:solidFill>
                <a:latin typeface="微软雅黑" panose="020B0503020204020204" pitchFamily="34" charset="-122"/>
                <a:ea typeface="微软雅黑" panose="020B0503020204020204" pitchFamily="34" charset="-122"/>
              </a:endParaRPr>
            </a:p>
            <a:p>
              <a:pPr algn="ctr">
                <a:spcBef>
                  <a:spcPct val="0"/>
                </a:spcBef>
              </a:pPr>
              <a:r>
                <a:rPr kumimoji="1" lang="zh-CN" altLang="en-US" sz="1915" b="1">
                  <a:solidFill>
                    <a:srgbClr val="004250"/>
                  </a:solidFill>
                  <a:latin typeface="微软雅黑" panose="020B0503020204020204" pitchFamily="34" charset="-122"/>
                  <a:ea typeface="微软雅黑" panose="020B0503020204020204" pitchFamily="34" charset="-122"/>
                </a:rPr>
                <a:t>工作满足度</a:t>
              </a:r>
            </a:p>
          </p:txBody>
        </p:sp>
        <p:sp>
          <p:nvSpPr>
            <p:cNvPr id="10" name="Line 8"/>
            <p:cNvSpPr>
              <a:spLocks noChangeShapeType="1"/>
            </p:cNvSpPr>
            <p:nvPr/>
          </p:nvSpPr>
          <p:spPr bwMode="auto">
            <a:xfrm>
              <a:off x="1536" y="1872"/>
              <a:ext cx="768" cy="0"/>
            </a:xfrm>
            <a:prstGeom prst="line">
              <a:avLst/>
            </a:prstGeom>
            <a:noFill/>
            <a:ln w="19050" cap="sq">
              <a:solidFill>
                <a:srgbClr val="FFFF00"/>
              </a:solidFill>
              <a:miter lim="800000"/>
              <a:headEnd type="none" w="sm" len="sm"/>
              <a:tailEnd type="triangle" w="sm" len="sm"/>
            </a:ln>
          </p:spPr>
          <p:txBody>
            <a:bodyPr wrap="none"/>
            <a:lstStyle/>
            <a:p>
              <a:endParaRPr lang="zh-CN" altLang="en-US" sz="100"/>
            </a:p>
          </p:txBody>
        </p:sp>
        <p:sp>
          <p:nvSpPr>
            <p:cNvPr id="11" name="Line 9"/>
            <p:cNvSpPr>
              <a:spLocks noChangeShapeType="1"/>
            </p:cNvSpPr>
            <p:nvPr/>
          </p:nvSpPr>
          <p:spPr bwMode="auto">
            <a:xfrm>
              <a:off x="3504" y="1872"/>
              <a:ext cx="768" cy="0"/>
            </a:xfrm>
            <a:prstGeom prst="line">
              <a:avLst/>
            </a:prstGeom>
            <a:noFill/>
            <a:ln w="19050" cap="sq">
              <a:solidFill>
                <a:srgbClr val="FFFF00"/>
              </a:solidFill>
              <a:miter lim="800000"/>
              <a:headEnd type="none" w="sm" len="sm"/>
              <a:tailEnd type="triangle" w="sm" len="sm"/>
            </a:ln>
          </p:spPr>
          <p:txBody>
            <a:bodyPr wrap="none"/>
            <a:lstStyle/>
            <a:p>
              <a:endParaRPr lang="zh-CN" altLang="en-US" sz="100"/>
            </a:p>
          </p:txBody>
        </p:sp>
        <p:sp>
          <p:nvSpPr>
            <p:cNvPr id="12" name="Text Box 10"/>
            <p:cNvSpPr txBox="1">
              <a:spLocks noChangeArrowheads="1"/>
            </p:cNvSpPr>
            <p:nvPr/>
          </p:nvSpPr>
          <p:spPr bwMode="auto">
            <a:xfrm>
              <a:off x="336" y="963"/>
              <a:ext cx="1104" cy="87"/>
            </a:xfrm>
            <a:prstGeom prst="rect">
              <a:avLst/>
            </a:prstGeom>
            <a:noFill/>
            <a:ln w="12700" cap="sq">
              <a:noFill/>
              <a:miter lim="800000"/>
              <a:headEnd type="none" w="sm" len="sm"/>
              <a:tailEnd type="none" w="sm" len="sm"/>
            </a:ln>
          </p:spPr>
          <p:txBody>
            <a:bodyPr>
              <a:spAutoFit/>
            </a:bodyPr>
            <a:lstStyle/>
            <a:p>
              <a:pPr algn="ctr"/>
              <a:r>
                <a:rPr kumimoji="1" lang="zh-CN" altLang="en-US" sz="100" b="1" dirty="0">
                  <a:solidFill>
                    <a:srgbClr val="004250"/>
                  </a:solidFill>
                  <a:latin typeface="微软雅黑" panose="020B0503020204020204" pitchFamily="34" charset="-122"/>
                  <a:ea typeface="微软雅黑" panose="020B0503020204020204" pitchFamily="34" charset="-122"/>
                </a:rPr>
                <a:t>领导者行为</a:t>
              </a:r>
            </a:p>
          </p:txBody>
        </p:sp>
        <p:sp>
          <p:nvSpPr>
            <p:cNvPr id="13" name="Text Box 11"/>
            <p:cNvSpPr txBox="1">
              <a:spLocks noChangeArrowheads="1"/>
            </p:cNvSpPr>
            <p:nvPr/>
          </p:nvSpPr>
          <p:spPr bwMode="auto">
            <a:xfrm>
              <a:off x="2352" y="963"/>
              <a:ext cx="1104" cy="87"/>
            </a:xfrm>
            <a:prstGeom prst="rect">
              <a:avLst/>
            </a:prstGeom>
            <a:noFill/>
            <a:ln w="12700" cap="sq">
              <a:noFill/>
              <a:miter lim="800000"/>
              <a:headEnd type="none" w="sm" len="sm"/>
              <a:tailEnd type="none" w="sm" len="sm"/>
            </a:ln>
          </p:spPr>
          <p:txBody>
            <a:bodyPr>
              <a:spAutoFit/>
            </a:bodyPr>
            <a:lstStyle/>
            <a:p>
              <a:pPr algn="ctr"/>
              <a:r>
                <a:rPr kumimoji="1" lang="zh-CN" altLang="en-US" sz="100" b="1" dirty="0">
                  <a:solidFill>
                    <a:srgbClr val="004250"/>
                  </a:solidFill>
                  <a:latin typeface="微软雅黑" panose="020B0503020204020204" pitchFamily="34" charset="-122"/>
                  <a:ea typeface="微软雅黑" panose="020B0503020204020204" pitchFamily="34" charset="-122"/>
                </a:rPr>
                <a:t>情 景 变 量</a:t>
              </a:r>
            </a:p>
          </p:txBody>
        </p:sp>
        <p:sp>
          <p:nvSpPr>
            <p:cNvPr id="14" name="Text Box 12"/>
            <p:cNvSpPr txBox="1">
              <a:spLocks noChangeArrowheads="1"/>
            </p:cNvSpPr>
            <p:nvPr/>
          </p:nvSpPr>
          <p:spPr bwMode="auto">
            <a:xfrm>
              <a:off x="4320" y="963"/>
              <a:ext cx="1104" cy="87"/>
            </a:xfrm>
            <a:prstGeom prst="rect">
              <a:avLst/>
            </a:prstGeom>
            <a:noFill/>
            <a:ln w="12700" cap="sq">
              <a:noFill/>
              <a:miter lim="800000"/>
              <a:headEnd type="none" w="sm" len="sm"/>
              <a:tailEnd type="none" w="sm" len="sm"/>
            </a:ln>
          </p:spPr>
          <p:txBody>
            <a:bodyPr>
              <a:spAutoFit/>
            </a:bodyPr>
            <a:lstStyle/>
            <a:p>
              <a:pPr algn="ctr"/>
              <a:r>
                <a:rPr kumimoji="1" lang="zh-CN" altLang="en-US" sz="100" b="1" dirty="0">
                  <a:solidFill>
                    <a:srgbClr val="004250"/>
                  </a:solidFill>
                  <a:latin typeface="微软雅黑" panose="020B0503020204020204" pitchFamily="34" charset="-122"/>
                  <a:ea typeface="微软雅黑" panose="020B0503020204020204" pitchFamily="34" charset="-122"/>
                </a:rPr>
                <a:t>最 终 目 标</a:t>
              </a:r>
            </a:p>
          </p:txBody>
        </p:sp>
        <p:sp>
          <p:nvSpPr>
            <p:cNvPr id="15" name="Text Box 13"/>
            <p:cNvSpPr txBox="1">
              <a:spLocks noChangeArrowheads="1"/>
            </p:cNvSpPr>
            <p:nvPr/>
          </p:nvSpPr>
          <p:spPr bwMode="auto">
            <a:xfrm>
              <a:off x="1527" y="1645"/>
              <a:ext cx="768" cy="314"/>
            </a:xfrm>
            <a:prstGeom prst="rect">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wrap="square">
              <a:spAutoFit/>
            </a:bodyPr>
            <a:lstStyle/>
            <a:p>
              <a:pPr algn="ctr"/>
              <a:r>
                <a:rPr kumimoji="1" lang="zh-CN" altLang="en-US" sz="1915" b="1" dirty="0">
                  <a:solidFill>
                    <a:schemeClr val="tx1"/>
                  </a:solidFill>
                  <a:latin typeface="Times New Roman" panose="02020603050405020304" pitchFamily="18" charset="0"/>
                  <a:ea typeface="微软雅黑" panose="020B0503020204020204" pitchFamily="34" charset="-122"/>
                </a:rPr>
                <a:t>取决于</a:t>
              </a:r>
            </a:p>
          </p:txBody>
        </p:sp>
        <p:sp>
          <p:nvSpPr>
            <p:cNvPr id="16" name="Text Box 14"/>
            <p:cNvSpPr txBox="1">
              <a:spLocks noChangeArrowheads="1"/>
            </p:cNvSpPr>
            <p:nvPr/>
          </p:nvSpPr>
          <p:spPr bwMode="auto">
            <a:xfrm>
              <a:off x="3552" y="1645"/>
              <a:ext cx="720" cy="314"/>
            </a:xfrm>
            <a:prstGeom prst="rect">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a:spAutoFit/>
            </a:bodyPr>
            <a:lstStyle/>
            <a:p>
              <a:pPr algn="ctr"/>
              <a:r>
                <a:rPr kumimoji="1" lang="zh-CN" altLang="en-US" sz="1915" b="1">
                  <a:solidFill>
                    <a:schemeClr val="tx1"/>
                  </a:solidFill>
                  <a:latin typeface="Times New Roman" panose="02020603050405020304" pitchFamily="18" charset="0"/>
                  <a:ea typeface="微软雅黑" panose="020B0503020204020204" pitchFamily="34" charset="-122"/>
                </a:rPr>
                <a:t>导致</a:t>
              </a:r>
            </a:p>
          </p:txBody>
        </p:sp>
        <p:sp>
          <p:nvSpPr>
            <p:cNvPr id="17" name="Line 15"/>
            <p:cNvSpPr>
              <a:spLocks noChangeShapeType="1"/>
            </p:cNvSpPr>
            <p:nvPr/>
          </p:nvSpPr>
          <p:spPr bwMode="auto">
            <a:xfrm>
              <a:off x="288" y="1344"/>
              <a:ext cx="1248" cy="0"/>
            </a:xfrm>
            <a:prstGeom prst="line">
              <a:avLst/>
            </a:prstGeom>
            <a:ln>
              <a:headEnd type="none" w="sm" len="sm"/>
              <a:tailEnd type="none" w="sm" len="sm"/>
            </a:ln>
          </p:spPr>
          <p:style>
            <a:lnRef idx="1">
              <a:schemeClr val="accent1"/>
            </a:lnRef>
            <a:fillRef idx="0">
              <a:schemeClr val="accent1"/>
            </a:fillRef>
            <a:effectRef idx="0">
              <a:schemeClr val="accent1"/>
            </a:effectRef>
            <a:fontRef idx="minor">
              <a:schemeClr val="tx1"/>
            </a:fontRef>
          </p:style>
          <p:txBody>
            <a:bodyPr wrap="none"/>
            <a:lstStyle/>
            <a:p>
              <a:endParaRPr lang="zh-CN" altLang="en-US" sz="100"/>
            </a:p>
          </p:txBody>
        </p:sp>
        <p:sp>
          <p:nvSpPr>
            <p:cNvPr id="18" name="Line 16"/>
            <p:cNvSpPr>
              <a:spLocks noChangeShapeType="1"/>
            </p:cNvSpPr>
            <p:nvPr/>
          </p:nvSpPr>
          <p:spPr bwMode="auto">
            <a:xfrm>
              <a:off x="2304" y="1344"/>
              <a:ext cx="1200" cy="0"/>
            </a:xfrm>
            <a:prstGeom prst="line">
              <a:avLst/>
            </a:prstGeom>
            <a:ln>
              <a:headEnd type="none" w="sm" len="sm"/>
              <a:tailEnd type="none" w="sm" len="sm"/>
            </a:ln>
          </p:spPr>
          <p:style>
            <a:lnRef idx="1">
              <a:schemeClr val="accent1"/>
            </a:lnRef>
            <a:fillRef idx="0">
              <a:schemeClr val="accent1"/>
            </a:fillRef>
            <a:effectRef idx="0">
              <a:schemeClr val="accent1"/>
            </a:effectRef>
            <a:fontRef idx="minor">
              <a:schemeClr val="tx1"/>
            </a:fontRef>
          </p:style>
          <p:txBody>
            <a:bodyPr wrap="none"/>
            <a:lstStyle/>
            <a:p>
              <a:endParaRPr lang="zh-CN" altLang="en-US" sz="100"/>
            </a:p>
          </p:txBody>
        </p:sp>
        <p:sp>
          <p:nvSpPr>
            <p:cNvPr id="19" name="Line 17"/>
            <p:cNvSpPr>
              <a:spLocks noChangeShapeType="1"/>
            </p:cNvSpPr>
            <p:nvPr/>
          </p:nvSpPr>
          <p:spPr bwMode="auto">
            <a:xfrm>
              <a:off x="4272" y="1344"/>
              <a:ext cx="1200" cy="0"/>
            </a:xfrm>
            <a:prstGeom prst="line">
              <a:avLst/>
            </a:prstGeom>
            <a:ln>
              <a:headEnd type="none" w="sm" len="sm"/>
              <a:tailEnd type="none" w="sm" len="sm"/>
            </a:ln>
          </p:spPr>
          <p:style>
            <a:lnRef idx="1">
              <a:schemeClr val="accent1"/>
            </a:lnRef>
            <a:fillRef idx="0">
              <a:schemeClr val="accent1"/>
            </a:fillRef>
            <a:effectRef idx="0">
              <a:schemeClr val="accent1"/>
            </a:effectRef>
            <a:fontRef idx="minor">
              <a:schemeClr val="tx1"/>
            </a:fontRef>
          </p:style>
          <p:txBody>
            <a:bodyPr wrap="none"/>
            <a:lstStyle/>
            <a:p>
              <a:endParaRPr lang="zh-CN" altLang="en-US" sz="100"/>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
        <p:nvSpPr>
          <p:cNvPr id="2" name="文本框 1"/>
          <p:cNvSpPr txBox="1"/>
          <p:nvPr/>
        </p:nvSpPr>
        <p:spPr>
          <a:xfrm>
            <a:off x="848033" y="1034946"/>
            <a:ext cx="7911739" cy="436181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三、领导理论新观点</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（一）情商与领导效果。情商影响领导成功五要素：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、自我情绪认识能力：</a:t>
            </a:r>
            <a:r>
              <a:rPr lang="zh-CN" altLang="en-US" sz="2295" dirty="0">
                <a:solidFill>
                  <a:schemeClr val="tx1"/>
                </a:solidFill>
                <a:latin typeface="微软雅黑" panose="020B0503020204020204" pitchFamily="34" charset="-122"/>
                <a:ea typeface="微软雅黑" panose="020B0503020204020204" pitchFamily="34" charset="-122"/>
                <a:sym typeface="+mn-ea"/>
              </a:rPr>
              <a:t>（认识自己、内省）</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对自身状态的感知力；</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nSpc>
                <a:spcPct val="150000"/>
              </a:lnSpc>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、情绪控制力：</a:t>
            </a:r>
            <a:r>
              <a:rPr lang="zh-CN" altLang="en-US" sz="2295" dirty="0">
                <a:solidFill>
                  <a:schemeClr val="tx1"/>
                </a:solidFill>
                <a:latin typeface="微软雅黑" panose="020B0503020204020204" pitchFamily="34" charset="-122"/>
                <a:ea typeface="微软雅黑" panose="020B0503020204020204" pitchFamily="34" charset="-122"/>
                <a:sym typeface="+mn-ea"/>
              </a:rPr>
              <a:t> （管理自己）即针对具体情况以恰当的方式表达情绪的能力 ；</a:t>
            </a:r>
            <a:endParaRPr lang="zh-CN" altLang="en-US" sz="2295" dirty="0">
              <a:solidFill>
                <a:schemeClr val="tx1"/>
              </a:solidFill>
              <a:latin typeface="微软雅黑" panose="020B0503020204020204" pitchFamily="34" charset="-122"/>
              <a:ea typeface="微软雅黑" panose="020B0503020204020204" pitchFamily="34" charset="-122"/>
            </a:endParaRPr>
          </a:p>
          <a:p>
            <a:pPr lvl="0">
              <a:lnSpc>
                <a:spcPct val="150000"/>
              </a:lnSpc>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、自我激励能力：</a:t>
            </a:r>
            <a:r>
              <a:rPr lang="zh-CN" altLang="en-US" sz="2295" dirty="0">
                <a:solidFill>
                  <a:schemeClr val="tx1"/>
                </a:solidFill>
                <a:latin typeface="微软雅黑" panose="020B0503020204020204" pitchFamily="34" charset="-122"/>
                <a:ea typeface="微软雅黑" panose="020B0503020204020204" pitchFamily="34" charset="-122"/>
                <a:sym typeface="+mn-ea"/>
              </a:rPr>
              <a:t> （激励自己） ，即树立目标并努力去实现他的能力；</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
        <p:nvSpPr>
          <p:cNvPr id="2" name="文本框 1"/>
          <p:cNvSpPr txBox="1"/>
          <p:nvPr/>
        </p:nvSpPr>
        <p:spPr>
          <a:xfrm>
            <a:off x="848033" y="1034946"/>
            <a:ext cx="6651839" cy="221488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、认知他人情绪能力：</a:t>
            </a:r>
            <a:r>
              <a:rPr lang="zh-CN" altLang="en-US" sz="2295" dirty="0">
                <a:solidFill>
                  <a:schemeClr val="tx1"/>
                </a:solidFill>
                <a:latin typeface="微软雅黑" panose="020B0503020204020204" pitchFamily="34" charset="-122"/>
                <a:ea typeface="微软雅黑" panose="020B0503020204020204" pitchFamily="34" charset="-122"/>
                <a:sym typeface="+mn-ea"/>
              </a:rPr>
              <a:t> （认识别人），即正确地判断、了解和分享他人情感的能力；</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、处理人际关系能力 ：</a:t>
            </a:r>
            <a:r>
              <a:rPr lang="zh-CN" altLang="en-US" sz="2295" dirty="0">
                <a:solidFill>
                  <a:schemeClr val="tx1"/>
                </a:solidFill>
                <a:latin typeface="微软雅黑" panose="020B0503020204020204" pitchFamily="34" charset="-122"/>
                <a:ea typeface="微软雅黑" panose="020B0503020204020204" pitchFamily="34" charset="-122"/>
                <a:sym typeface="+mn-ea"/>
              </a:rPr>
              <a:t> （管理别人） ，即能充满情感地与他人建立联系的能力。</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13781" y="267381"/>
            <a:ext cx="7232789" cy="781685"/>
          </a:xfrm>
          <a:prstGeom prst="rect">
            <a:avLst/>
          </a:prstGeom>
        </p:spPr>
        <p:txBody>
          <a:bodyPr wrap="square" lIns="120017" tIns="60008" rIns="120017" bIns="60008">
            <a:spAutoFit/>
          </a:bodyPr>
          <a:lstStyle/>
          <a:p>
            <a:pPr>
              <a:lnSpc>
                <a:spcPct val="150000"/>
              </a:lnSpc>
            </a:pP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
        <p:nvSpPr>
          <p:cNvPr id="2" name="文本框 1"/>
          <p:cNvSpPr txBox="1"/>
          <p:nvPr/>
        </p:nvSpPr>
        <p:spPr>
          <a:xfrm>
            <a:off x="848033" y="1042235"/>
            <a:ext cx="7308518" cy="274574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（二）领导替代论</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斯蒂芬</a:t>
            </a:r>
            <a:r>
              <a:rPr lang="en-US" altLang="zh-CN" sz="2295" dirty="0">
                <a:solidFill>
                  <a:schemeClr val="tx1"/>
                </a:solidFill>
                <a:latin typeface="微软雅黑" panose="020B0503020204020204" pitchFamily="34" charset="-122"/>
                <a:ea typeface="微软雅黑" panose="020B0503020204020204" pitchFamily="34" charset="-122"/>
                <a:sym typeface="+mn-ea"/>
              </a:rPr>
              <a:t>·P·</a:t>
            </a:r>
            <a:r>
              <a:rPr lang="zh-CN" altLang="en-US" sz="2295" dirty="0">
                <a:solidFill>
                  <a:schemeClr val="tx1"/>
                </a:solidFill>
                <a:latin typeface="微软雅黑" panose="020B0503020204020204" pitchFamily="34" charset="-122"/>
                <a:ea typeface="微软雅黑" panose="020B0503020204020204" pitchFamily="34" charset="-122"/>
                <a:sym typeface="+mn-ea"/>
              </a:rPr>
              <a:t>罗宾斯提出</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；某些个体、任务和组织变量可能成为领导的替代因素，或使领导者对下属的影响无效 ；</a:t>
            </a:r>
            <a:r>
              <a:rPr lang="zh-CN" altLang="en-US" sz="2295" dirty="0">
                <a:solidFill>
                  <a:schemeClr val="tx1"/>
                </a:solidFill>
                <a:latin typeface="微软雅黑" panose="020B0503020204020204" pitchFamily="34" charset="-122"/>
                <a:ea typeface="微软雅黑" panose="020B0503020204020204" pitchFamily="34" charset="-122"/>
                <a:sym typeface="+mn-ea"/>
              </a:rPr>
              <a:t>领导行为并不是在所有情况下都有效。</a:t>
            </a:r>
            <a:endParaRPr kumimoji="0" lang="zh-CN" altLang="en-US" sz="2295"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buFont typeface="Arial" panose="020B0604020202020204" pitchFamily="34" charset="0"/>
              <a:buNone/>
            </a:pPr>
            <a:endParaRPr kumimoji="0" lang="zh-CN" altLang="en-US" sz="2295"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
        <p:nvSpPr>
          <p:cNvPr id="2" name="文本框 1"/>
          <p:cNvSpPr txBox="1"/>
          <p:nvPr/>
        </p:nvSpPr>
        <p:spPr>
          <a:xfrm>
            <a:off x="863828" y="1042843"/>
            <a:ext cx="7977346" cy="33000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（三）领导技能和职业发展计划：</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组织行为和人力资源管理领域一直寻找的培训和发展领导者技能的理论和方法。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、加速站；</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、辅导；</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、按需培训；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
        <p:nvSpPr>
          <p:cNvPr id="2" name="文本框 1"/>
          <p:cNvSpPr txBox="1"/>
          <p:nvPr/>
        </p:nvSpPr>
        <p:spPr>
          <a:xfrm>
            <a:off x="863828" y="1042843"/>
            <a:ext cx="7341321" cy="221488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、确定领导技能范畴（参与性和人际关系、竞争性与控制力、创新性和企业家精神、维持秩序和理性）</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、注意事业流（职业锚）“群鸽效应”和“后职业生涯发展”的设计和发展</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有领袖魅力的管理者的关键特征包括</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是变革的代言人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自信和远见</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行为不循规蹈矩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对环境敏感</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有清楚表达目标的能力</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】ABCDE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3745" y="4927600"/>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领导者更愿意界定自己和下属的工作任务和角色，以完成组织目标的是（   ）。</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结构维度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认关可维度</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关怀维度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尊重维度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费德勒认为，决定领导行为有效性的关键情境因素不包括（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任务结构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领导的职权</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领导与被领导的关系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领导者的特质</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】D</a:t>
            </a:r>
          </a:p>
          <a:p>
            <a:pPr marL="0" marR="0" lvl="0" indent="0" algn="l" defTabSz="914400" rtl="0" eaLnBrk="1" latinLnBrk="0" hangingPunct="1">
              <a:lnSpc>
                <a:spcPct val="150000"/>
              </a:lnSpc>
              <a:spcBef>
                <a:spcPct val="0"/>
              </a:spcBef>
              <a:spcAft>
                <a:spcPct val="0"/>
              </a:spcAft>
              <a:buClrTx/>
              <a:buSzTx/>
              <a:buFontTx/>
              <a:buNone/>
              <a:defRPr/>
            </a:pPr>
            <a:endParaRPr lang="en-US" altLang="zh-CN" sz="2295" dirty="0">
              <a:solidFill>
                <a:srgbClr val="004250"/>
              </a:solidFill>
              <a:latin typeface="微软雅黑" panose="020B0503020204020204" pitchFamily="34" charset="-122"/>
              <a:ea typeface="微软雅黑" panose="020B0503020204020204" pitchFamily="34" charset="-122"/>
              <a:sym typeface="+mn-ea"/>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Arial" panose="020B0604020202020204" pitchFamily="34" charset="0"/>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）把下属作为权变的变量，即认为下属的成熟水平是选择领导风格的依赖条件</a:t>
            </a:r>
            <a:br>
              <a:rPr lang="en-US" altLang="zh-CN" sz="2295" dirty="0">
                <a:solidFill>
                  <a:schemeClr val="tx1"/>
                </a:solidFill>
                <a:latin typeface="微软雅黑" panose="020B0503020204020204" pitchFamily="34" charset="-122"/>
                <a:ea typeface="微软雅黑" panose="020B0503020204020204" pitchFamily="34" charset="-122"/>
                <a:sym typeface="+mn-ea"/>
              </a:rPr>
            </a:b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参与模型</a:t>
            </a:r>
            <a:r>
              <a:rPr lang="zh-CN" altLang="en-US" sz="2295" dirty="0">
                <a:solidFill>
                  <a:schemeClr val="tx1"/>
                </a:solidFill>
                <a:latin typeface="Arial" panose="020B0604020202020204" pitchFamily="34" charset="0"/>
                <a:ea typeface="微软雅黑" panose="020B0503020204020204" pitchFamily="34" charset="-122"/>
                <a:sym typeface="+mn-ea"/>
              </a:rPr>
              <a:t>                         </a:t>
            </a:r>
            <a:endParaRPr lang="en-US" altLang="zh-CN" sz="2295" dirty="0">
              <a:solidFill>
                <a:schemeClr val="tx1"/>
              </a:solidFill>
              <a:latin typeface="Arial" panose="020B0604020202020204" pitchFamily="34" charset="0"/>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Arial" panose="020B0604020202020204" pitchFamily="34" charset="0"/>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领导情景理论</a:t>
            </a:r>
            <a:br>
              <a:rPr lang="zh-CN" altLang="en-US" sz="2295" dirty="0">
                <a:solidFill>
                  <a:schemeClr val="tx1"/>
                </a:solidFill>
                <a:latin typeface="微软雅黑" panose="020B0503020204020204" pitchFamily="34" charset="-122"/>
                <a:ea typeface="微软雅黑" panose="020B0503020204020204" pitchFamily="34" charset="-122"/>
                <a:sym typeface="+mn-ea"/>
              </a:rPr>
            </a:b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费德勒的权变模型</a:t>
            </a:r>
            <a:r>
              <a:rPr lang="zh-CN" altLang="en-US" sz="2295" dirty="0">
                <a:solidFill>
                  <a:schemeClr val="tx1"/>
                </a:solidFill>
                <a:latin typeface="Arial" panose="020B0604020202020204" pitchFamily="34" charset="0"/>
                <a:ea typeface="微软雅黑" panose="020B0503020204020204" pitchFamily="34" charset="-122"/>
                <a:sym typeface="+mn-ea"/>
              </a:rPr>
              <a:t>             </a:t>
            </a:r>
            <a:endParaRPr lang="en-US" altLang="zh-CN" sz="2295" dirty="0">
              <a:solidFill>
                <a:schemeClr val="tx1"/>
              </a:solidFill>
              <a:latin typeface="Arial" panose="020B0604020202020204" pitchFamily="34" charset="0"/>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Arial" panose="020B0604020202020204" pitchFamily="34" charset="0"/>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zh-CN" altLang="en-US" sz="2295" dirty="0">
                <a:solidFill>
                  <a:schemeClr val="tx1"/>
                </a:solidFill>
                <a:latin typeface="微软雅黑" panose="020B0503020204020204" pitchFamily="34" charset="-122"/>
                <a:ea typeface="微软雅黑" panose="020B0503020204020204" pitchFamily="34" charset="-122"/>
                <a:sym typeface="+mn-ea"/>
              </a:rPr>
              <a:t>路径</a:t>
            </a:r>
            <a:r>
              <a:rPr lang="en-US" altLang="zh-CN" sz="2295" dirty="0">
                <a:solidFill>
                  <a:schemeClr val="tx1"/>
                </a:solidFill>
                <a:latin typeface="Arial" panose="020B0604020202020204" pitchFamily="34" charset="0"/>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目标理论</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 </a:t>
            </a:r>
          </a:p>
          <a:p>
            <a:pPr marL="0" marR="0" lvl="0" indent="0" algn="l" defTabSz="914400" rtl="0" eaLnBrk="1" latinLnBrk="0" hangingPunct="1">
              <a:lnSpc>
                <a:spcPct val="150000"/>
              </a:lnSpc>
              <a:spcBef>
                <a:spcPct val="0"/>
              </a:spcBef>
              <a:spcAft>
                <a:spcPct val="0"/>
              </a:spcAft>
              <a:buClrTx/>
              <a:buSzTx/>
              <a:buFontTx/>
              <a:buNone/>
              <a:defRPr/>
            </a:pPr>
            <a:endParaRPr lang="en-US" altLang="zh-CN" sz="2295" dirty="0">
              <a:solidFill>
                <a:srgbClr val="004250"/>
              </a:solidFill>
              <a:latin typeface="微软雅黑" panose="020B0503020204020204" pitchFamily="34" charset="-122"/>
              <a:ea typeface="微软雅黑" panose="020B0503020204020204" pitchFamily="34" charset="-122"/>
              <a:sym typeface="+mn-ea"/>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linds(horizontal)">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542861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领导者的主要任务是提供必要的支持以帮助下属达到他们的目标，并确保他们的目标与群体和组织的目标相互配合、协调一致的是（   ）</a:t>
            </a:r>
            <a:endParaRPr kumimoji="0" lang="en-US" altLang="zh-CN" sz="229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费德勒的权变模型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领导情境理论</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路径－目标理论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参与模型</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】C</a:t>
            </a:r>
          </a:p>
          <a:p>
            <a:pPr marL="0" marR="0" lvl="0" indent="0" algn="l" defTabSz="914400" rtl="0" eaLnBrk="1" latinLnBrk="0" hangingPunct="1">
              <a:lnSpc>
                <a:spcPct val="150000"/>
              </a:lnSpc>
              <a:spcBef>
                <a:spcPct val="0"/>
              </a:spcBef>
              <a:spcAft>
                <a:spcPct val="0"/>
              </a:spcAft>
              <a:buClrTx/>
              <a:buSzTx/>
              <a:buFontTx/>
              <a:buNone/>
              <a:defRPr/>
            </a:pPr>
            <a:endParaRPr lang="en-US" altLang="zh-CN" sz="2295" dirty="0">
              <a:solidFill>
                <a:srgbClr val="004250"/>
              </a:solidFill>
              <a:latin typeface="微软雅黑" panose="020B0503020204020204" pitchFamily="34" charset="-122"/>
              <a:ea typeface="微软雅黑" panose="020B0503020204020204" pitchFamily="34" charset="-122"/>
              <a:sym typeface="+mn-ea"/>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6.</a:t>
            </a:r>
            <a:r>
              <a:rPr lang="zh-CN" altLang="en-US" sz="2295" dirty="0">
                <a:solidFill>
                  <a:schemeClr val="tx1"/>
                </a:solidFill>
                <a:latin typeface="微软雅黑" panose="020B0503020204020204" pitchFamily="34" charset="-122"/>
                <a:ea typeface="微软雅黑" panose="020B0503020204020204" pitchFamily="34" charset="-122"/>
                <a:sym typeface="+mn-ea"/>
              </a:rPr>
              <a:t>路径</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目标理论认为的领导行为主要包括</a:t>
            </a: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br>
              <a:rPr lang="en-US" altLang="zh-CN" sz="2295" dirty="0">
                <a:solidFill>
                  <a:schemeClr val="tx1"/>
                </a:solidFill>
                <a:latin typeface="微软雅黑" panose="020B0503020204020204" pitchFamily="34" charset="-122"/>
                <a:ea typeface="微软雅黑" panose="020B0503020204020204" pitchFamily="34" charset="-122"/>
                <a:sym typeface="+mn-ea"/>
              </a:rPr>
            </a:b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反馈型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指导型         </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支持型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参与型</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导向型</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】BCDE</a:t>
            </a:r>
          </a:p>
          <a:p>
            <a:pPr marL="0" marR="0" lvl="0" indent="0" algn="l" defTabSz="914400" rtl="0" eaLnBrk="1" latinLnBrk="0" hangingPunct="1">
              <a:lnSpc>
                <a:spcPct val="150000"/>
              </a:lnSpc>
              <a:spcBef>
                <a:spcPct val="0"/>
              </a:spcBef>
              <a:spcAft>
                <a:spcPct val="0"/>
              </a:spcAft>
              <a:buClrTx/>
              <a:buSzTx/>
              <a:buFontTx/>
              <a:buNone/>
              <a:defRPr/>
            </a:pPr>
            <a:endParaRPr lang="en-US" altLang="zh-CN" sz="2295" dirty="0">
              <a:solidFill>
                <a:srgbClr val="004250"/>
              </a:solidFill>
              <a:latin typeface="微软雅黑" panose="020B0503020204020204" pitchFamily="34" charset="-122"/>
              <a:ea typeface="微软雅黑" panose="020B0503020204020204" pitchFamily="34" charset="-122"/>
              <a:sym typeface="+mn-ea"/>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7.</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领导者尊重和关心下属的看法和情感，更愿意与下属建立相互信任的工作关系的是（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关怀维度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认可维度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结构维度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尊重维度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a:t>
            </a:r>
          </a:p>
          <a:p>
            <a:pPr marL="0" marR="0" lvl="0" indent="0" algn="l" defTabSz="914400" rtl="0" eaLnBrk="1" latinLnBrk="0" hangingPunct="1">
              <a:lnSpc>
                <a:spcPct val="150000"/>
              </a:lnSpc>
              <a:spcBef>
                <a:spcPct val="0"/>
              </a:spcBef>
              <a:spcAft>
                <a:spcPct val="0"/>
              </a:spcAft>
              <a:buClrTx/>
              <a:buSzTx/>
              <a:buFontTx/>
              <a:buNone/>
              <a:defRPr/>
            </a:pPr>
            <a:endParaRPr lang="en-US" altLang="zh-CN" sz="2295" dirty="0">
              <a:solidFill>
                <a:srgbClr val="004250"/>
              </a:solidFill>
              <a:latin typeface="微软雅黑" panose="020B0503020204020204" pitchFamily="34" charset="-122"/>
              <a:ea typeface="微软雅黑" panose="020B0503020204020204" pitchFamily="34" charset="-122"/>
              <a:sym typeface="+mn-ea"/>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383540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一、心理测量原理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（一）心理测量与心理测验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、心理测量：是将人的智力、人格、兴趣、情绪等心理特征按一定规则表示成数字，并赋予这些数字一定解释的过程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、心理测验：是心理测量的一个行为样本的系统程序</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en-US" altLang="zh-CN" sz="2295" dirty="0">
              <a:solidFill>
                <a:schemeClr val="tx1"/>
              </a:solidFill>
              <a:latin typeface="微软雅黑" panose="020B0503020204020204" pitchFamily="34" charset="-122"/>
              <a:ea typeface="微软雅黑" panose="020B0503020204020204" pitchFamily="34" charset="-122"/>
              <a:sym typeface="+mn-ea"/>
            </a:endParaRPr>
          </a:p>
          <a:p>
            <a:pPr marL="0" marR="0" lvl="0" indent="0" algn="l" defTabSz="914400" rtl="0" eaLnBrk="1" latinLnBrk="0" hangingPunct="1">
              <a:lnSpc>
                <a:spcPct val="150000"/>
              </a:lnSpc>
              <a:spcBef>
                <a:spcPct val="0"/>
              </a:spcBef>
              <a:spcAft>
                <a:spcPct val="0"/>
              </a:spcAft>
              <a:buClrTx/>
              <a:buSzTx/>
              <a:buFontTx/>
              <a:buNone/>
              <a:defRPr/>
            </a:pPr>
            <a:endParaRPr lang="en-US" altLang="zh-CN" sz="2295" dirty="0">
              <a:solidFill>
                <a:schemeClr val="tx1"/>
              </a:solidFill>
              <a:latin typeface="微软雅黑" panose="020B0503020204020204" pitchFamily="34" charset="-122"/>
              <a:ea typeface="微软雅黑" panose="020B0503020204020204" pitchFamily="34" charset="-122"/>
              <a:sym typeface="+mn-ea"/>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）标准化心理测验。按照严格科学程序编制和使用具有统一尺度并对误差做严格控制的测验。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优点：</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减少主观因素影响，测量准确客观；</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标准统一，便于对不同人的比较；</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同一测验可反复使用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）人事测量：是心理测量在技术在人事管理领域中的应用（招聘、安置、考核、晋升、培训等）</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（二）心理测验类型</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、按测验内容：</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）能力测验：实际能力和潜在能力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）成就测验：判断个人在某方面所表现的实际能力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）性向测验：判断个人将来有可能表现出来的潜在能力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）重点人格测验：性格、气质、兴趣、态度、情绪、动机和价值观等，工具：限定答案客观式自陈量表和不限定答案主观式投射测验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、按测验方式：纸笔、操作、口头和情境测验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、按同时测评人数：个人测验和团体测验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、按测验目的：描述性、诊断性和预测性测验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、按测验领域：教育测验、职业测验、临床测验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、按测验解释：常模参照测验和标准参照测验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、按测验难度：速度测验、难度测验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8</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、按测验要求：选优性测验、典型性测验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（三）心理测验技术标准</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、信度：稳定性或可信性，同一心理测验中几次测量结果一致性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、效度：指一个测验结果与被测验者行为公认标准之间相关程度。内容关联效度、效标关联效度、构想关联效度等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、难度 ：</a:t>
            </a:r>
            <a:r>
              <a:rPr lang="zh-CN" altLang="en-US" sz="2295" dirty="0">
                <a:solidFill>
                  <a:schemeClr val="tx1"/>
                </a:solidFill>
                <a:latin typeface="微软雅黑" panose="020B0503020204020204" pitchFamily="34" charset="-122"/>
                <a:ea typeface="微软雅黑" panose="020B0503020204020204" pitchFamily="34" charset="-122"/>
                <a:sym typeface="+mn-ea"/>
              </a:rPr>
              <a:t>指测验题目的难易程度和区分度。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、标准化和常模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）标准化步骤。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）选定测验题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）抽样选定标准化样本进行测试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）测评程序标准化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）依据测试结果建立常模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）常模：该测试标准化样本的平均数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542861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二、心理测量与人力资源管理</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（一）用于招聘和筛选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hangingPunct="1">
              <a:lnSpc>
                <a:spcPct val="150000"/>
              </a:lnSpc>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一般测验应聘者的能力结构和能力水平、人格特征和</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SzPct val="70000"/>
            </a:pPr>
            <a:r>
              <a:rPr lang="zh-CN" altLang="en-US" sz="2295" dirty="0">
                <a:solidFill>
                  <a:schemeClr val="tx1"/>
                </a:solidFill>
                <a:latin typeface="微软雅黑" panose="020B0503020204020204" pitchFamily="34" charset="-122"/>
                <a:ea typeface="微软雅黑" panose="020B0503020204020204" pitchFamily="34" charset="-122"/>
                <a:sym typeface="+mn-ea"/>
              </a:rPr>
              <a:t>   职业兴趣。</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以纸笔测验为主，也辅以情景模拟下的行为检测。</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确定测评内容的前题是明确任职标准或胜任特征。</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对应聘者评价和筛选时，有三种策略选择：</a:t>
            </a:r>
            <a:endParaRPr lang="zh-CN" altLang="en-US" sz="2295" dirty="0">
              <a:solidFill>
                <a:schemeClr val="tx1"/>
              </a:solidFill>
              <a:latin typeface="微软雅黑" panose="020B0503020204020204" pitchFamily="34" charset="-122"/>
              <a:ea typeface="微软雅黑" panose="020B0503020204020204" pitchFamily="34" charset="-122"/>
            </a:endParaRPr>
          </a:p>
          <a:p>
            <a:pPr marL="914400" lvl="1" indent="-457200" eaLnBrk="1" hangingPunct="1">
              <a:lnSpc>
                <a:spcPct val="150000"/>
              </a:lnSpc>
              <a:buFont typeface="+mj-lt"/>
              <a:buAutoNum type="alphaLcPeriod"/>
            </a:pPr>
            <a:r>
              <a:rPr lang="zh-CN" altLang="en-US" sz="2295" dirty="0">
                <a:solidFill>
                  <a:schemeClr val="tx1"/>
                </a:solidFill>
                <a:latin typeface="微软雅黑" panose="020B0503020204020204" pitchFamily="34" charset="-122"/>
                <a:ea typeface="微软雅黑" panose="020B0503020204020204" pitchFamily="34" charset="-122"/>
                <a:sym typeface="+mn-ea"/>
              </a:rPr>
              <a:t>用于择优策略</a:t>
            </a:r>
            <a:endParaRPr lang="zh-CN" altLang="en-US" sz="2295" dirty="0">
              <a:solidFill>
                <a:schemeClr val="tx1"/>
              </a:solidFill>
              <a:latin typeface="微软雅黑" panose="020B0503020204020204" pitchFamily="34" charset="-122"/>
              <a:ea typeface="微软雅黑" panose="020B0503020204020204" pitchFamily="34" charset="-122"/>
            </a:endParaRPr>
          </a:p>
          <a:p>
            <a:pPr marL="914400" lvl="1" indent="-457200" eaLnBrk="1" hangingPunct="1">
              <a:lnSpc>
                <a:spcPct val="150000"/>
              </a:lnSpc>
              <a:buFont typeface="+mj-lt"/>
              <a:buAutoNum type="alphaLcPeriod"/>
            </a:pPr>
            <a:r>
              <a:rPr lang="zh-CN" altLang="en-US" sz="2295" dirty="0">
                <a:solidFill>
                  <a:schemeClr val="tx1"/>
                </a:solidFill>
                <a:latin typeface="微软雅黑" panose="020B0503020204020204" pitchFamily="34" charset="-122"/>
                <a:ea typeface="微软雅黑" panose="020B0503020204020204" pitchFamily="34" charset="-122"/>
                <a:sym typeface="+mn-ea"/>
              </a:rPr>
              <a:t>用于淘汰策略</a:t>
            </a:r>
            <a:endParaRPr lang="zh-CN" altLang="en-US" sz="2295" dirty="0">
              <a:solidFill>
                <a:schemeClr val="tx1"/>
              </a:solidFill>
              <a:latin typeface="微软雅黑" panose="020B0503020204020204" pitchFamily="34" charset="-122"/>
              <a:ea typeface="微软雅黑" panose="020B0503020204020204" pitchFamily="34" charset="-122"/>
            </a:endParaRPr>
          </a:p>
          <a:p>
            <a:pPr marL="914400" lvl="1" indent="-457200" eaLnBrk="1" hangingPunct="1">
              <a:lnSpc>
                <a:spcPct val="150000"/>
              </a:lnSpc>
              <a:buFont typeface="+mj-lt"/>
              <a:buAutoNum type="alphaLcPeriod"/>
            </a:pPr>
            <a:r>
              <a:rPr lang="zh-CN" altLang="en-US" sz="2295" dirty="0">
                <a:solidFill>
                  <a:schemeClr val="tx1"/>
                </a:solidFill>
                <a:latin typeface="微软雅黑" panose="020B0503020204020204" pitchFamily="34" charset="-122"/>
                <a:ea typeface="微软雅黑" panose="020B0503020204020204" pitchFamily="34" charset="-122"/>
                <a:sym typeface="+mn-ea"/>
              </a:rPr>
              <a:t>用于轮廓匹配策略</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5185" y="1034415"/>
            <a:ext cx="8489950" cy="383540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（二）晋升中的测评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、晋升决策依据。应以能力为主要晋升依据，但作为唯一依据会受很多其他因素影响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、能力测量方法。对新岗位的胜任度不能以胜任前任为依据，应重新测评，以便录用适合新岗位的职业匹配人员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、晋升程序标准化。运用科学的晋升考评工具注重择优和潜力</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330454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（三）培训与开发中心理测量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、培训需求分析的必要工具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、为培训内容和培训效果提供依据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、是员工职业生涯管理的重要步骤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（四）组织激励与管理诊断中的心理测量 </a:t>
            </a:r>
            <a:endParaRPr kumimoji="0" lang="zh-CN" altLang="en-US" sz="2295" b="0" i="0" u="none" strike="noStrike" kern="1200" cap="none" spc="0" normalizeH="0" baseline="0" noProof="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、将激励与员工动机结合起来。动机测验、需求结构测验、工作价值观测验等 </a:t>
            </a:r>
            <a:endParaRPr kumimoji="0" lang="zh-CN" altLang="en-US" sz="2295" b="0" i="0" u="none" strike="noStrike" kern="1200" cap="none" spc="0" normalizeH="0" baseline="0" noProof="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、定期态度调查提供员工对组织、管理层的调查。对工作满意度、薪酬满意度、组织承诺及员工身心健康状态的调查。以便采取对策</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bg1"/>
              </a:buClr>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心理测验按测验的方式可分为（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
                <a:schemeClr val="bg1"/>
              </a:buClr>
              <a:buSzPct val="70000"/>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情商测验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
                <a:schemeClr val="bg1"/>
              </a:buClr>
              <a:buSzPct val="70000"/>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纸笔测验</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操作测验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口头测验</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情境测验</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】BCDE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心理测验按测验目的可分为</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描述性测验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诊断性测验</a:t>
            </a:r>
            <a:br>
              <a:rPr lang="zh-CN" altLang="en-US" sz="2295" dirty="0">
                <a:solidFill>
                  <a:schemeClr val="tx1"/>
                </a:solidFill>
                <a:latin typeface="微软雅黑" panose="020B0503020204020204" pitchFamily="34" charset="-122"/>
                <a:ea typeface="微软雅黑" panose="020B0503020204020204" pitchFamily="34" charset="-122"/>
                <a:sym typeface="+mn-ea"/>
              </a:rPr>
            </a:b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综合性测验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个体性测验</a:t>
            </a:r>
            <a:br>
              <a:rPr lang="zh-CN" altLang="en-US" sz="2295" dirty="0">
                <a:solidFill>
                  <a:schemeClr val="tx1"/>
                </a:solidFill>
                <a:latin typeface="微软雅黑" panose="020B0503020204020204" pitchFamily="34" charset="-122"/>
                <a:ea typeface="微软雅黑" panose="020B0503020204020204" pitchFamily="34" charset="-122"/>
                <a:sym typeface="+mn-ea"/>
              </a:rPr>
            </a:b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E.</a:t>
            </a:r>
            <a:r>
              <a:rPr lang="zh-CN" altLang="en-US" sz="2295" dirty="0">
                <a:solidFill>
                  <a:schemeClr val="tx1"/>
                </a:solidFill>
                <a:latin typeface="微软雅黑" panose="020B0503020204020204" pitchFamily="34" charset="-122"/>
                <a:ea typeface="微软雅黑" panose="020B0503020204020204" pitchFamily="34" charset="-122"/>
                <a:sym typeface="+mn-ea"/>
              </a:rPr>
              <a:t>预测性测验 </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linds(horizontal)">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542861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bg2"/>
              </a:buClr>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在使用心理测验对应聘者进行评价和筛选时，策略选择的种类有（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首因策略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择优策略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淘汰策略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晋升策略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．轮廓匹配策略</a:t>
            </a:r>
            <a:r>
              <a:rPr lang="zh-CN" altLang="en-US" sz="2295" dirty="0">
                <a:solidFill>
                  <a:srgbClr val="004250"/>
                </a:solidFill>
                <a:latin typeface="微软雅黑" panose="020B0503020204020204" pitchFamily="34" charset="-122"/>
                <a:ea typeface="微软雅黑" panose="020B0503020204020204" pitchFamily="34" charset="-122"/>
                <a:sym typeface="+mn-ea"/>
              </a:rPr>
              <a:t> </a:t>
            </a:r>
            <a:endPar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】ACE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心理测验的技术标准有（            ）</a:t>
            </a:r>
            <a:endParaRPr lang="zh-CN" altLang="en-US" sz="2295" b="1"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b="1"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a:t>
            </a:r>
            <a:r>
              <a:rPr lang="zh-CN" altLang="en-US" sz="2295" dirty="0">
                <a:solidFill>
                  <a:schemeClr val="tx1"/>
                </a:solidFill>
                <a:latin typeface="微软雅黑" panose="020B0503020204020204" pitchFamily="34" charset="-122"/>
                <a:ea typeface="微软雅黑" panose="020B0503020204020204" pitchFamily="34" charset="-122"/>
                <a:sym typeface="+mn-ea"/>
              </a:rPr>
              <a:t>信度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效度</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难度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灵敏度</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E.</a:t>
            </a:r>
            <a:r>
              <a:rPr lang="zh-CN" altLang="en-US" sz="2295" dirty="0">
                <a:solidFill>
                  <a:schemeClr val="tx1"/>
                </a:solidFill>
                <a:latin typeface="微软雅黑" panose="020B0503020204020204" pitchFamily="34" charset="-122"/>
                <a:ea typeface="微软雅黑" panose="020B0503020204020204" pitchFamily="34" charset="-122"/>
                <a:sym typeface="+mn-ea"/>
              </a:rPr>
              <a:t>标准化</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846819" y="1034338"/>
            <a:ext cx="7845525" cy="50012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一、领导活动与角色</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（一）领导者与管理者</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lvl="1" eaLnBrk="1" hangingPunct="1">
              <a:lnSpc>
                <a:spcPct val="150000"/>
              </a:lnSpc>
              <a:buFont typeface="Arial" panose="020B0604020202020204" pitchFamily="34" charset="0"/>
              <a:buNone/>
              <a:defRPr/>
            </a:pPr>
            <a:r>
              <a:rPr lang="zh-CN" altLang="en-US" sz="2295" dirty="0">
                <a:solidFill>
                  <a:schemeClr val="tx1"/>
                </a:solidFill>
                <a:latin typeface="微软雅黑" panose="020B0503020204020204" pitchFamily="34" charset="-122"/>
                <a:ea typeface="微软雅黑" panose="020B0503020204020204" pitchFamily="34" charset="-122"/>
                <a:sym typeface="+mn-ea"/>
              </a:rPr>
              <a:t>领导是领导者向下属施加影响的行为，领导的实质在于影响。</a:t>
            </a:r>
            <a:r>
              <a:rPr lang="zh-CN" altLang="en-US" sz="2295" dirty="0">
                <a:solidFill>
                  <a:srgbClr val="004250"/>
                </a:solidFill>
                <a:latin typeface="微软雅黑" panose="020B0503020204020204" pitchFamily="34" charset="-122"/>
                <a:ea typeface="微软雅黑" panose="020B0503020204020204" pitchFamily="34" charset="-122"/>
                <a:sym typeface="+mn-ea"/>
              </a:rPr>
              <a:t>领导者就是被人追随的人。</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lvl="1" eaLnBrk="1" hangingPunct="1">
              <a:lnSpc>
                <a:spcPct val="150000"/>
              </a:lnSpc>
              <a:buFont typeface="Arial" panose="020B0604020202020204" pitchFamily="34" charset="0"/>
              <a:buNone/>
              <a:defRPr/>
            </a:pPr>
            <a:r>
              <a:rPr lang="zh-CN" altLang="en-US" sz="2295" dirty="0">
                <a:solidFill>
                  <a:schemeClr val="tx1"/>
                </a:solidFill>
                <a:latin typeface="微软雅黑" panose="020B0503020204020204" pitchFamily="34" charset="-122"/>
                <a:ea typeface="微软雅黑" panose="020B0503020204020204" pitchFamily="34" charset="-122"/>
                <a:sym typeface="+mn-ea"/>
              </a:rPr>
              <a:t>领导＝影响      领导力＝影响力</a:t>
            </a:r>
            <a:endParaRPr lang="zh-CN" altLang="en-US" sz="2295" dirty="0">
              <a:solidFill>
                <a:schemeClr val="tx1"/>
              </a:solidFill>
              <a:latin typeface="微软雅黑" panose="020B0503020204020204" pitchFamily="34" charset="-122"/>
              <a:ea typeface="微软雅黑" panose="020B0503020204020204" pitchFamily="34" charset="-122"/>
            </a:endParaRPr>
          </a:p>
          <a:p>
            <a:pPr marL="0" lvl="1" eaLnBrk="1" hangingPunct="1">
              <a:lnSpc>
                <a:spcPct val="150000"/>
              </a:lnSpc>
              <a:buFont typeface="Arial" panose="020B0604020202020204" pitchFamily="34" charset="0"/>
              <a:buNone/>
              <a:defRPr/>
            </a:pPr>
            <a:r>
              <a:rPr lang="zh-CN" altLang="en-US" sz="2295" dirty="0">
                <a:solidFill>
                  <a:schemeClr val="tx1"/>
                </a:solidFill>
                <a:latin typeface="微软雅黑" panose="020B0503020204020204" pitchFamily="34" charset="-122"/>
                <a:ea typeface="微软雅黑" panose="020B0503020204020204" pitchFamily="34" charset="-122"/>
                <a:sym typeface="+mn-ea"/>
              </a:rPr>
              <a:t>什么是影响力？影响力是一个人在与他人交往中，影响和改变他人心理与行为的能力。</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要达到组织最佳效果，领导与管理同样重要；在理想情况下，所有的管理者都应当是领导者</a:t>
            </a:r>
            <a:r>
              <a:rPr lang="zh-CN" altLang="en-US" sz="287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6" name="文本框 5"/>
          <p:cNvSpPr txBox="1"/>
          <p:nvPr/>
        </p:nvSpPr>
        <p:spPr>
          <a:xfrm>
            <a:off x="2829006" y="387378"/>
            <a:ext cx="8126785" cy="547370"/>
          </a:xfrm>
          <a:prstGeom prst="rect">
            <a:avLst/>
          </a:prstGeom>
          <a:noFill/>
        </p:spPr>
        <p:txBody>
          <a:bodyPr wrap="square" rtlCol="0">
            <a:spAutoFit/>
          </a:bodyPr>
          <a:lstStyle/>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937234" y="478500"/>
            <a:ext cx="4667829"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65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心理测量方法在培训和开发中的作用主要体现在（      ）</a:t>
            </a:r>
            <a:endParaRPr kumimoji="0" lang="zh-CN" altLang="en-US" sz="229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它是培训需求分析的必要工具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是筛选人才的工具</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为培训内容和培训效果提供依据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是晋升或加薪的依据</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是员工职业生涯管理的重要步骤</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】ACE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6.</a:t>
            </a:r>
            <a:r>
              <a:rPr lang="zh-CN" altLang="en-US" sz="2295" dirty="0">
                <a:solidFill>
                  <a:schemeClr val="tx1"/>
                </a:solidFill>
                <a:latin typeface="微软雅黑" panose="020B0503020204020204" pitchFamily="34" charset="-122"/>
                <a:ea typeface="微软雅黑" panose="020B0503020204020204" pitchFamily="34" charset="-122"/>
                <a:sym typeface="+mn-ea"/>
              </a:rPr>
              <a:t>心理测验按测验的内容可分为两大类，一类是能力测验，另一类是（    ）</a:t>
            </a:r>
            <a:endParaRPr lang="zh-CN" altLang="en-US" sz="2295" b="1"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b="1"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 </a:t>
            </a:r>
            <a:r>
              <a:rPr lang="zh-CN" altLang="en-US" sz="2295" dirty="0">
                <a:solidFill>
                  <a:schemeClr val="tx1"/>
                </a:solidFill>
                <a:latin typeface="微软雅黑" panose="020B0503020204020204" pitchFamily="34" charset="-122"/>
                <a:ea typeface="微软雅黑" panose="020B0503020204020204" pitchFamily="34" charset="-122"/>
                <a:sym typeface="+mn-ea"/>
              </a:rPr>
              <a:t>人格测验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  </a:t>
            </a:r>
            <a:r>
              <a:rPr lang="zh-CN" altLang="en-US" sz="2295" dirty="0">
                <a:solidFill>
                  <a:schemeClr val="tx1"/>
                </a:solidFill>
                <a:latin typeface="微软雅黑" panose="020B0503020204020204" pitchFamily="34" charset="-122"/>
                <a:ea typeface="微软雅黑" panose="020B0503020204020204" pitchFamily="34" charset="-122"/>
                <a:sym typeface="+mn-ea"/>
              </a:rPr>
              <a:t>成就测验</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性格测验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情商测验</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7845" y="446911"/>
            <a:ext cx="674174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第四节人力资源管理中的心理测量技术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662238" y="3978275"/>
            <a:ext cx="6307138" cy="0"/>
          </a:xfrm>
          <a:prstGeom prst="line">
            <a:avLst/>
          </a:prstGeom>
        </p:spPr>
        <p:style>
          <a:lnRef idx="1">
            <a:schemeClr val="dk1"/>
          </a:lnRef>
          <a:fillRef idx="0">
            <a:schemeClr val="dk1"/>
          </a:fillRef>
          <a:effectRef idx="0">
            <a:schemeClr val="dk1"/>
          </a:effectRef>
          <a:fontRef idx="minor">
            <a:schemeClr val="tx1"/>
          </a:fontRef>
        </p:style>
      </p:cxnSp>
      <p:sp>
        <p:nvSpPr>
          <p:cNvPr id="7" name="文本框 4"/>
          <p:cNvSpPr txBox="1"/>
          <p:nvPr/>
        </p:nvSpPr>
        <p:spPr>
          <a:xfrm rot="21367217">
            <a:off x="2955925" y="2293938"/>
            <a:ext cx="1509713" cy="1690688"/>
          </a:xfrm>
          <a:prstGeom prst="rect">
            <a:avLst/>
          </a:prstGeom>
          <a:noFill/>
        </p:spPr>
        <p:txBody>
          <a:bodyPr wrap="none">
            <a:spAutoFit/>
          </a:bodyPr>
          <a:lstStyle/>
          <a:p>
            <a:pPr marR="0" defTabSz="914400" eaLnBrk="0" hangingPunct="0">
              <a:buClrTx/>
              <a:buSzTx/>
              <a:buFontTx/>
              <a:defRPr/>
            </a:pPr>
            <a:r>
              <a:rPr kumimoji="0" lang="zh-CN" altLang="en-US" sz="103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感</a:t>
            </a:r>
          </a:p>
        </p:txBody>
      </p:sp>
      <p:sp>
        <p:nvSpPr>
          <p:cNvPr id="8" name="文本框 5"/>
          <p:cNvSpPr txBox="1"/>
          <p:nvPr/>
        </p:nvSpPr>
        <p:spPr>
          <a:xfrm rot="21244041">
            <a:off x="7081838" y="2312988"/>
            <a:ext cx="1406525" cy="1568450"/>
          </a:xfrm>
          <a:prstGeom prst="rect">
            <a:avLst/>
          </a:prstGeom>
          <a:noFill/>
        </p:spPr>
        <p:txBody>
          <a:bodyPr wrap="none">
            <a:spAutoFit/>
          </a:bodyPr>
          <a:lstStyle/>
          <a:p>
            <a:pPr marR="0" defTabSz="914400" eaLnBrk="0" hangingPunct="0">
              <a:buClrTx/>
              <a:buSzTx/>
              <a:buFontTx/>
              <a:defRPr/>
            </a:pPr>
            <a:r>
              <a:rPr kumimoji="0" lang="zh-CN" altLang="en-US" sz="95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看</a:t>
            </a:r>
          </a:p>
        </p:txBody>
      </p:sp>
      <p:sp>
        <p:nvSpPr>
          <p:cNvPr id="9" name="文本框 6"/>
          <p:cNvSpPr txBox="1"/>
          <p:nvPr/>
        </p:nvSpPr>
        <p:spPr>
          <a:xfrm rot="640494">
            <a:off x="5713413" y="2017713"/>
            <a:ext cx="1598613" cy="1800225"/>
          </a:xfrm>
          <a:prstGeom prst="rect">
            <a:avLst/>
          </a:prstGeom>
          <a:noFill/>
        </p:spPr>
        <p:txBody>
          <a:bodyPr wrap="none">
            <a:spAutoFit/>
          </a:bodyPr>
          <a:lstStyle/>
          <a:p>
            <a:pPr marR="0" defTabSz="914400" eaLnBrk="0" hangingPunct="0">
              <a:buClrTx/>
              <a:buSzTx/>
              <a:buFontTx/>
              <a:defRPr/>
            </a:pPr>
            <a:r>
              <a:rPr kumimoji="0" lang="zh-CN" altLang="en-US" sz="110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观</a:t>
            </a:r>
          </a:p>
        </p:txBody>
      </p:sp>
      <p:sp>
        <p:nvSpPr>
          <p:cNvPr id="10" name="文本框 7"/>
          <p:cNvSpPr txBox="1"/>
          <p:nvPr/>
        </p:nvSpPr>
        <p:spPr>
          <a:xfrm rot="20937589">
            <a:off x="4287838" y="1997075"/>
            <a:ext cx="1649413" cy="1862138"/>
          </a:xfrm>
          <a:prstGeom prst="rect">
            <a:avLst/>
          </a:prstGeom>
          <a:noFill/>
        </p:spPr>
        <p:txBody>
          <a:bodyPr wrap="none">
            <a:spAutoFit/>
          </a:bodyPr>
          <a:lstStyle/>
          <a:p>
            <a:pPr marR="0" defTabSz="914400" eaLnBrk="0" hangingPunct="0">
              <a:buClrTx/>
              <a:buSzTx/>
              <a:buFontTx/>
              <a:defRPr/>
            </a:pPr>
            <a:r>
              <a:rPr kumimoji="0" lang="zh-CN" altLang="en-US" sz="114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谢</a:t>
            </a:r>
          </a:p>
        </p:txBody>
      </p:sp>
      <p:sp>
        <p:nvSpPr>
          <p:cNvPr id="11" name="矩形 10"/>
          <p:cNvSpPr/>
          <p:nvPr/>
        </p:nvSpPr>
        <p:spPr>
          <a:xfrm>
            <a:off x="3486150" y="4138613"/>
            <a:ext cx="4267200" cy="398463"/>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请继续关注，精彩课程内容待续</a:t>
            </a:r>
            <a:r>
              <a:rPr kumimoji="0" lang="en-US" altLang="zh-CN"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4384139"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
        <p:nvSpPr>
          <p:cNvPr id="3" name="文本框 2"/>
          <p:cNvSpPr txBox="1"/>
          <p:nvPr/>
        </p:nvSpPr>
        <p:spPr>
          <a:xfrm>
            <a:off x="862005" y="1042843"/>
            <a:ext cx="7806646" cy="486981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（二）经理角色分析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、人际关系型：履行礼仪性和象征性义务。挂名首脑、联络员、领导者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、信息类：阅读和参与社会活动，了解公众趣味变化和竞争对手打算和计划，传递信息和代表集体向外界解释政策和表态。监听者、传播者、发言人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、决策类：发起和监督启动新项目和措施，应对突发事件发生采取措施，为本团队和企业利益讨价还价和进行合作。企业家、障碍处理者、谈判者、资源分配者</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4727969" cy="532130"/>
          </a:xfrm>
          <a:prstGeom prst="rect">
            <a:avLst/>
          </a:prstGeom>
          <a:noFill/>
        </p:spPr>
        <p:txBody>
          <a:bodyPr wrap="square" rtlCol="0">
            <a:spAutoFit/>
          </a:bodyPr>
          <a:lstStyle/>
          <a:p>
            <a:pPr algn="ct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
        <p:nvSpPr>
          <p:cNvPr id="6" name="文本框 5"/>
          <p:cNvSpPr txBox="1"/>
          <p:nvPr/>
        </p:nvSpPr>
        <p:spPr>
          <a:xfrm>
            <a:off x="844389" y="1034338"/>
            <a:ext cx="6806137" cy="484060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二、领导特质、风格及权变因素</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（一）谁是领导人：</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、一般特质：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）内驱力。成就渴望、精力充沛；</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）自信心；</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）创造性；</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）领导动机；</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）灵活应变能力 </a:t>
            </a:r>
            <a:endParaRPr lang="en-US" altLang="zh-CN"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9575" y="1042843"/>
            <a:ext cx="7411181"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、领导魅力的关键特征。</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）自信</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）远见</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）有清楚表达目标的能力</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）对目标的坚定信念</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）行为创新，不循规蹈矩</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）变革代言人</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）对环境敏感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725" y="1042670"/>
            <a:ext cx="7960995" cy="4900295"/>
          </a:xfrm>
          <a:prstGeom prst="rect">
            <a:avLst/>
          </a:prstGeom>
          <a:noFill/>
          <a:ln w="9525" algn="ctr">
            <a:noFill/>
            <a:miter lim="800000"/>
          </a:ln>
        </p:spPr>
        <p:txBody>
          <a:bodyPr wrap="square" lIns="118127" tIns="61426" rIns="118127" bIns="61426">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（二）如何领导：风格与特征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、领导行为风格确定。（由两个方面来判定）可以通过测评来确定。关怀维度</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结构维度。高结构与生产效率成正比。高关怀与生产效率成反比；在非生产部门则相反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）高关怀</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高结构：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）高关怀</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低结构。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）低关怀</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高结构</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）低关怀</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低结构</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6773333" cy="4900295"/>
          </a:xfrm>
          <a:prstGeom prst="rect">
            <a:avLst/>
          </a:prstGeom>
          <a:ln algn="ctr">
            <a:miter lim="800000"/>
          </a:ln>
        </p:spPr>
        <p:txBody>
          <a:bodyPr vert="horz" wrap="square" lIns="118127" tIns="61426" rIns="118127" bIns="61426"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、领导行为权变理论</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）菲德勒权变模型：领导风格的有效与无效取决于他是否适合于特定的领导环境。包括确定领导者行为风格、确定领导的具体情境、确定领导风格与具体情境是否匹配。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）领导者与被领导者的关系</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）任务结构</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）领导者的职权</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defTabSz="1563370" fontAlgn="auto">
              <a:lnSpc>
                <a:spcPct val="150000"/>
              </a:lnSpc>
              <a:spcAft>
                <a:spcPts val="0"/>
              </a:spcAft>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领导行为及其理论</a:t>
            </a:r>
          </a:p>
        </p:txBody>
      </p:sp>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2921</Words>
  <Application>Microsoft Office PowerPoint</Application>
  <PresentationFormat>宽屏</PresentationFormat>
  <Paragraphs>318</Paragraphs>
  <Slides>42</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42</vt:i4>
      </vt:variant>
    </vt:vector>
  </HeadingPairs>
  <TitlesOfParts>
    <vt:vector size="52" baseType="lpstr">
      <vt:lpstr>黑体</vt:lpstr>
      <vt:lpstr>华文新魏</vt:lpstr>
      <vt:lpstr>微软雅黑</vt:lpstr>
      <vt:lpstr>Arial</vt:lpstr>
      <vt:lpstr>Calibri</vt:lpstr>
      <vt:lpstr>Calibri Light</vt:lpstr>
      <vt:lpstr>Times New Roman</vt:lpstr>
      <vt:lpstr>Wingdings</vt:lpstr>
      <vt:lpstr>自定义设计方案</vt:lpstr>
      <vt:lpstr>1_自定义设计方案</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传有 徐</cp:lastModifiedBy>
  <cp:revision>346</cp:revision>
  <dcterms:created xsi:type="dcterms:W3CDTF">2015-04-07T05:51:00Z</dcterms:created>
  <dcterms:modified xsi:type="dcterms:W3CDTF">2021-06-08T05:10:03Z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