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omments/comment1.xml" ContentType="application/vnd.openxmlformats-officedocument.presentationml.comments+xml"/>
  <Override PartName="/ppt/tags/tag1.xml" ContentType="application/vnd.openxmlformats-officedocument.presentationml.tags+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tags/tag2.xml" ContentType="application/vnd.openxmlformats-officedocument.presentationml.tags+xml"/>
  <Override PartName="/ppt/notesSlides/notesSlide10.xml" ContentType="application/vnd.openxmlformats-officedocument.presentationml.notesSlide+xml"/>
  <Override PartName="/ppt/tags/tag3.xml" ContentType="application/vnd.openxmlformats-officedocument.presentationml.tags+xml"/>
  <Override PartName="/ppt/notesSlides/notesSlide11.xml" ContentType="application/vnd.openxmlformats-officedocument.presentationml.notesSlide+xml"/>
  <Override PartName="/ppt/tags/tag4.xml" ContentType="application/vnd.openxmlformats-officedocument.presentationml.tags+xml"/>
  <Override PartName="/ppt/notesSlides/notesSlide12.xml" ContentType="application/vnd.openxmlformats-officedocument.presentationml.notesSlide+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notesSlides/notesSlide13.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25"/>
  </p:notesMasterIdLst>
  <p:handoutMasterIdLst>
    <p:handoutMasterId r:id="rId126"/>
  </p:handoutMasterIdLst>
  <p:sldIdLst>
    <p:sldId id="256" r:id="rId2"/>
    <p:sldId id="409" r:id="rId3"/>
    <p:sldId id="402" r:id="rId4"/>
    <p:sldId id="301" r:id="rId5"/>
    <p:sldId id="302" r:id="rId6"/>
    <p:sldId id="303" r:id="rId7"/>
    <p:sldId id="334" r:id="rId8"/>
    <p:sldId id="335" r:id="rId9"/>
    <p:sldId id="336" r:id="rId10"/>
    <p:sldId id="286" r:id="rId11"/>
    <p:sldId id="304" r:id="rId12"/>
    <p:sldId id="305" r:id="rId13"/>
    <p:sldId id="337" r:id="rId14"/>
    <p:sldId id="306" r:id="rId15"/>
    <p:sldId id="406" r:id="rId16"/>
    <p:sldId id="338" r:id="rId17"/>
    <p:sldId id="407" r:id="rId18"/>
    <p:sldId id="339" r:id="rId19"/>
    <p:sldId id="287" r:id="rId20"/>
    <p:sldId id="307" r:id="rId21"/>
    <p:sldId id="308" r:id="rId22"/>
    <p:sldId id="309" r:id="rId23"/>
    <p:sldId id="340" r:id="rId24"/>
    <p:sldId id="341" r:id="rId25"/>
    <p:sldId id="342" r:id="rId26"/>
    <p:sldId id="410" r:id="rId27"/>
    <p:sldId id="288" r:id="rId28"/>
    <p:sldId id="310" r:id="rId29"/>
    <p:sldId id="311" r:id="rId30"/>
    <p:sldId id="312" r:id="rId31"/>
    <p:sldId id="343" r:id="rId32"/>
    <p:sldId id="344" r:id="rId33"/>
    <p:sldId id="290" r:id="rId34"/>
    <p:sldId id="313" r:id="rId35"/>
    <p:sldId id="314" r:id="rId36"/>
    <p:sldId id="315" r:id="rId37"/>
    <p:sldId id="346" r:id="rId38"/>
    <p:sldId id="347" r:id="rId39"/>
    <p:sldId id="348" r:id="rId40"/>
    <p:sldId id="349" r:id="rId41"/>
    <p:sldId id="350" r:id="rId42"/>
    <p:sldId id="404" r:id="rId43"/>
    <p:sldId id="405" r:id="rId44"/>
    <p:sldId id="291" r:id="rId45"/>
    <p:sldId id="316" r:id="rId46"/>
    <p:sldId id="317" r:id="rId47"/>
    <p:sldId id="318" r:id="rId48"/>
    <p:sldId id="351" r:id="rId49"/>
    <p:sldId id="352" r:id="rId50"/>
    <p:sldId id="354" r:id="rId51"/>
    <p:sldId id="408" r:id="rId52"/>
    <p:sldId id="292" r:id="rId53"/>
    <p:sldId id="319" r:id="rId54"/>
    <p:sldId id="320" r:id="rId55"/>
    <p:sldId id="321" r:id="rId56"/>
    <p:sldId id="355" r:id="rId57"/>
    <p:sldId id="356" r:id="rId58"/>
    <p:sldId id="357" r:id="rId59"/>
    <p:sldId id="358" r:id="rId60"/>
    <p:sldId id="293" r:id="rId61"/>
    <p:sldId id="322" r:id="rId62"/>
    <p:sldId id="323" r:id="rId63"/>
    <p:sldId id="324" r:id="rId64"/>
    <p:sldId id="359" r:id="rId65"/>
    <p:sldId id="360" r:id="rId66"/>
    <p:sldId id="361" r:id="rId67"/>
    <p:sldId id="362" r:id="rId68"/>
    <p:sldId id="363" r:id="rId69"/>
    <p:sldId id="294" r:id="rId70"/>
    <p:sldId id="325" r:id="rId71"/>
    <p:sldId id="326" r:id="rId72"/>
    <p:sldId id="327" r:id="rId73"/>
    <p:sldId id="364" r:id="rId74"/>
    <p:sldId id="365" r:id="rId75"/>
    <p:sldId id="366" r:id="rId76"/>
    <p:sldId id="367" r:id="rId77"/>
    <p:sldId id="368" r:id="rId78"/>
    <p:sldId id="411" r:id="rId79"/>
    <p:sldId id="369" r:id="rId80"/>
    <p:sldId id="370" r:id="rId81"/>
    <p:sldId id="371" r:id="rId82"/>
    <p:sldId id="372" r:id="rId83"/>
    <p:sldId id="373" r:id="rId84"/>
    <p:sldId id="374" r:id="rId85"/>
    <p:sldId id="375" r:id="rId86"/>
    <p:sldId id="295" r:id="rId87"/>
    <p:sldId id="328" r:id="rId88"/>
    <p:sldId id="329" r:id="rId89"/>
    <p:sldId id="330" r:id="rId90"/>
    <p:sldId id="376" r:id="rId91"/>
    <p:sldId id="377" r:id="rId92"/>
    <p:sldId id="378" r:id="rId93"/>
    <p:sldId id="379" r:id="rId94"/>
    <p:sldId id="380" r:id="rId95"/>
    <p:sldId id="381" r:id="rId96"/>
    <p:sldId id="382" r:id="rId97"/>
    <p:sldId id="383" r:id="rId98"/>
    <p:sldId id="384" r:id="rId99"/>
    <p:sldId id="385" r:id="rId100"/>
    <p:sldId id="386" r:id="rId101"/>
    <p:sldId id="387" r:id="rId102"/>
    <p:sldId id="388" r:id="rId103"/>
    <p:sldId id="296" r:id="rId104"/>
    <p:sldId id="331" r:id="rId105"/>
    <p:sldId id="332" r:id="rId106"/>
    <p:sldId id="333" r:id="rId107"/>
    <p:sldId id="389" r:id="rId108"/>
    <p:sldId id="390" r:id="rId109"/>
    <p:sldId id="391" r:id="rId110"/>
    <p:sldId id="392" r:id="rId111"/>
    <p:sldId id="393" r:id="rId112"/>
    <p:sldId id="394" r:id="rId113"/>
    <p:sldId id="298" r:id="rId114"/>
    <p:sldId id="257" r:id="rId115"/>
    <p:sldId id="260" r:id="rId116"/>
    <p:sldId id="395" r:id="rId117"/>
    <p:sldId id="396" r:id="rId118"/>
    <p:sldId id="397" r:id="rId119"/>
    <p:sldId id="261" r:id="rId120"/>
    <p:sldId id="398" r:id="rId121"/>
    <p:sldId id="412" r:id="rId122"/>
    <p:sldId id="399" r:id="rId123"/>
    <p:sldId id="413" r:id="rId124"/>
  </p:sldIdLst>
  <p:sldSz cx="10693400" cy="7561263"/>
  <p:notesSz cx="6858000" cy="9144000"/>
  <p:defaultTextStyle>
    <a:defPPr>
      <a:defRPr lang="zh-CN"/>
    </a:defPPr>
    <a:lvl1pPr marL="0" lvl="0" indent="0" algn="l" defTabSz="1043305" rtl="0" eaLnBrk="0" fontAlgn="base" latinLnBrk="0" hangingPunct="0">
      <a:lnSpc>
        <a:spcPct val="100000"/>
      </a:lnSpc>
      <a:spcBef>
        <a:spcPct val="0"/>
      </a:spcBef>
      <a:spcAft>
        <a:spcPct val="0"/>
      </a:spcAft>
      <a:buNone/>
      <a:defRPr sz="2100" b="0" i="0" u="none" kern="1200" baseline="0">
        <a:solidFill>
          <a:schemeClr val="tx1"/>
        </a:solidFill>
        <a:latin typeface="Arial" panose="020B0604020202020204" pitchFamily="34" charset="0"/>
        <a:ea typeface="宋体" panose="02010600030101010101" pitchFamily="2" charset="-122"/>
        <a:cs typeface="+mn-cs"/>
      </a:defRPr>
    </a:lvl1pPr>
    <a:lvl2pPr marL="520700" lvl="1" indent="-63500" algn="l" defTabSz="1043305" rtl="0" eaLnBrk="0" fontAlgn="base" latinLnBrk="0" hangingPunct="0">
      <a:lnSpc>
        <a:spcPct val="100000"/>
      </a:lnSpc>
      <a:spcBef>
        <a:spcPct val="0"/>
      </a:spcBef>
      <a:spcAft>
        <a:spcPct val="0"/>
      </a:spcAft>
      <a:buNone/>
      <a:defRPr sz="2100" b="0" i="0" u="none" kern="1200" baseline="0">
        <a:solidFill>
          <a:schemeClr val="tx1"/>
        </a:solidFill>
        <a:latin typeface="Arial" panose="020B0604020202020204" pitchFamily="34" charset="0"/>
        <a:ea typeface="宋体" panose="02010600030101010101" pitchFamily="2" charset="-122"/>
        <a:cs typeface="+mn-cs"/>
      </a:defRPr>
    </a:lvl2pPr>
    <a:lvl3pPr marL="1043305" lvl="2" indent="-128905" algn="l" defTabSz="1043305" rtl="0" eaLnBrk="0" fontAlgn="base" latinLnBrk="0" hangingPunct="0">
      <a:lnSpc>
        <a:spcPct val="100000"/>
      </a:lnSpc>
      <a:spcBef>
        <a:spcPct val="0"/>
      </a:spcBef>
      <a:spcAft>
        <a:spcPct val="0"/>
      </a:spcAft>
      <a:buNone/>
      <a:defRPr sz="2100" b="0" i="0" u="none" kern="1200" baseline="0">
        <a:solidFill>
          <a:schemeClr val="tx1"/>
        </a:solidFill>
        <a:latin typeface="Arial" panose="020B0604020202020204" pitchFamily="34" charset="0"/>
        <a:ea typeface="宋体" panose="02010600030101010101" pitchFamily="2" charset="-122"/>
        <a:cs typeface="+mn-cs"/>
      </a:defRPr>
    </a:lvl3pPr>
    <a:lvl4pPr marL="1564005" lvl="3" indent="-192405" algn="l" defTabSz="1043305" rtl="0" eaLnBrk="0" fontAlgn="base" latinLnBrk="0" hangingPunct="0">
      <a:lnSpc>
        <a:spcPct val="100000"/>
      </a:lnSpc>
      <a:spcBef>
        <a:spcPct val="0"/>
      </a:spcBef>
      <a:spcAft>
        <a:spcPct val="0"/>
      </a:spcAft>
      <a:buNone/>
      <a:defRPr sz="2100" b="0" i="0" u="none" kern="1200" baseline="0">
        <a:solidFill>
          <a:schemeClr val="tx1"/>
        </a:solidFill>
        <a:latin typeface="Arial" panose="020B0604020202020204" pitchFamily="34" charset="0"/>
        <a:ea typeface="宋体" panose="02010600030101010101" pitchFamily="2" charset="-122"/>
        <a:cs typeface="+mn-cs"/>
      </a:defRPr>
    </a:lvl4pPr>
    <a:lvl5pPr marL="2085975" lvl="4" indent="-257175" algn="l" defTabSz="1043305" rtl="0" eaLnBrk="0" fontAlgn="base" latinLnBrk="0" hangingPunct="0">
      <a:lnSpc>
        <a:spcPct val="100000"/>
      </a:lnSpc>
      <a:spcBef>
        <a:spcPct val="0"/>
      </a:spcBef>
      <a:spcAft>
        <a:spcPct val="0"/>
      </a:spcAft>
      <a:buNone/>
      <a:defRPr sz="2100" b="0" i="0" u="none" kern="1200" baseline="0">
        <a:solidFill>
          <a:schemeClr val="tx1"/>
        </a:solidFill>
        <a:latin typeface="Arial" panose="020B0604020202020204" pitchFamily="34" charset="0"/>
        <a:ea typeface="宋体" panose="02010600030101010101" pitchFamily="2" charset="-122"/>
        <a:cs typeface="+mn-cs"/>
      </a:defRPr>
    </a:lvl5pPr>
    <a:lvl6pPr marL="2286000" lvl="5" indent="-257175" algn="l" defTabSz="1043305" rtl="0" eaLnBrk="0" fontAlgn="base" latinLnBrk="0" hangingPunct="0">
      <a:lnSpc>
        <a:spcPct val="100000"/>
      </a:lnSpc>
      <a:spcBef>
        <a:spcPct val="0"/>
      </a:spcBef>
      <a:spcAft>
        <a:spcPct val="0"/>
      </a:spcAft>
      <a:buNone/>
      <a:defRPr sz="2100" b="0" i="0" u="none" kern="1200" baseline="0">
        <a:solidFill>
          <a:schemeClr val="tx1"/>
        </a:solidFill>
        <a:latin typeface="Arial" panose="020B0604020202020204" pitchFamily="34" charset="0"/>
        <a:ea typeface="宋体" panose="02010600030101010101" pitchFamily="2" charset="-122"/>
        <a:cs typeface="+mn-cs"/>
      </a:defRPr>
    </a:lvl6pPr>
    <a:lvl7pPr marL="2743200" lvl="6" indent="-257175" algn="l" defTabSz="1043305" rtl="0" eaLnBrk="0" fontAlgn="base" latinLnBrk="0" hangingPunct="0">
      <a:lnSpc>
        <a:spcPct val="100000"/>
      </a:lnSpc>
      <a:spcBef>
        <a:spcPct val="0"/>
      </a:spcBef>
      <a:spcAft>
        <a:spcPct val="0"/>
      </a:spcAft>
      <a:buNone/>
      <a:defRPr sz="2100" b="0" i="0" u="none" kern="1200" baseline="0">
        <a:solidFill>
          <a:schemeClr val="tx1"/>
        </a:solidFill>
        <a:latin typeface="Arial" panose="020B0604020202020204" pitchFamily="34" charset="0"/>
        <a:ea typeface="宋体" panose="02010600030101010101" pitchFamily="2" charset="-122"/>
        <a:cs typeface="+mn-cs"/>
      </a:defRPr>
    </a:lvl7pPr>
    <a:lvl8pPr marL="3200400" lvl="7" indent="-257175" algn="l" defTabSz="1043305" rtl="0" eaLnBrk="0" fontAlgn="base" latinLnBrk="0" hangingPunct="0">
      <a:lnSpc>
        <a:spcPct val="100000"/>
      </a:lnSpc>
      <a:spcBef>
        <a:spcPct val="0"/>
      </a:spcBef>
      <a:spcAft>
        <a:spcPct val="0"/>
      </a:spcAft>
      <a:buNone/>
      <a:defRPr sz="2100" b="0" i="0" u="none" kern="1200" baseline="0">
        <a:solidFill>
          <a:schemeClr val="tx1"/>
        </a:solidFill>
        <a:latin typeface="Arial" panose="020B0604020202020204" pitchFamily="34" charset="0"/>
        <a:ea typeface="宋体" panose="02010600030101010101" pitchFamily="2" charset="-122"/>
        <a:cs typeface="+mn-cs"/>
      </a:defRPr>
    </a:lvl8pPr>
    <a:lvl9pPr marL="3657600" lvl="8" indent="-257175" algn="l" defTabSz="1043305" rtl="0" eaLnBrk="0" fontAlgn="base" latinLnBrk="0" hangingPunct="0">
      <a:lnSpc>
        <a:spcPct val="100000"/>
      </a:lnSpc>
      <a:spcBef>
        <a:spcPct val="0"/>
      </a:spcBef>
      <a:spcAft>
        <a:spcPct val="0"/>
      </a:spcAft>
      <a:buNone/>
      <a:defRPr sz="2100" b="0" i="0" u="none" kern="1200" baseline="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382">
          <p15:clr>
            <a:srgbClr val="A4A3A4"/>
          </p15:clr>
        </p15:guide>
        <p15:guide id="2" pos="3367">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dministrator" initials="A" lastIdx="1" clrIdx="0"/>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howGuides="1">
      <p:cViewPr varScale="1">
        <p:scale>
          <a:sx n="74" d="100"/>
          <a:sy n="74" d="100"/>
        </p:scale>
        <p:origin x="1358" y="67"/>
      </p:cViewPr>
      <p:guideLst>
        <p:guide orient="horz" pos="2382"/>
        <p:guide pos="3367"/>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presProps" Target="presProps.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viewProps" Target="viewProps.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theme" Target="theme/theme1.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notesMaster" Target="notesMasters/notesMaster1.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tableStyles" Target="tableStyles.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handoutMaster" Target="handoutMasters/handout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microsoft.com/office/2016/11/relationships/changesInfo" Target="changesInfos/changesInfo1.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commentAuthors" Target="commentAuthors.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4" Type="http://schemas.openxmlformats.org/officeDocument/2006/relationships/slide" Target="slides/slide3.xml"/><Relationship Id="rId9" Type="http://schemas.openxmlformats.org/officeDocument/2006/relationships/slide" Target="slides/slide8.xml"/><Relationship Id="rId26" Type="http://schemas.openxmlformats.org/officeDocument/2006/relationships/slide" Target="slides/slide25.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传有 徐" userId="69bc209d7452a048" providerId="LiveId" clId="{EE579167-E1D7-4F45-8E56-E29561F3F039}"/>
    <pc:docChg chg="addSld modSld">
      <pc:chgData name="传有 徐" userId="69bc209d7452a048" providerId="LiveId" clId="{EE579167-E1D7-4F45-8E56-E29561F3F039}" dt="2021-03-15T07:21:04.516" v="4"/>
      <pc:docMkLst>
        <pc:docMk/>
      </pc:docMkLst>
      <pc:sldChg chg="add">
        <pc:chgData name="传有 徐" userId="69bc209d7452a048" providerId="LiveId" clId="{EE579167-E1D7-4F45-8E56-E29561F3F039}" dt="2021-03-15T07:20:51.179" v="0"/>
        <pc:sldMkLst>
          <pc:docMk/>
          <pc:sldMk cId="0" sldId="409"/>
        </pc:sldMkLst>
      </pc:sldChg>
      <pc:sldChg chg="add">
        <pc:chgData name="传有 徐" userId="69bc209d7452a048" providerId="LiveId" clId="{EE579167-E1D7-4F45-8E56-E29561F3F039}" dt="2021-03-15T07:20:56.640" v="1"/>
        <pc:sldMkLst>
          <pc:docMk/>
          <pc:sldMk cId="0" sldId="410"/>
        </pc:sldMkLst>
      </pc:sldChg>
      <pc:sldChg chg="add">
        <pc:chgData name="传有 徐" userId="69bc209d7452a048" providerId="LiveId" clId="{EE579167-E1D7-4F45-8E56-E29561F3F039}" dt="2021-03-15T07:20:59.419" v="2"/>
        <pc:sldMkLst>
          <pc:docMk/>
          <pc:sldMk cId="0" sldId="411"/>
        </pc:sldMkLst>
      </pc:sldChg>
      <pc:sldChg chg="add">
        <pc:chgData name="传有 徐" userId="69bc209d7452a048" providerId="LiveId" clId="{EE579167-E1D7-4F45-8E56-E29561F3F039}" dt="2021-03-15T07:21:01.599" v="3"/>
        <pc:sldMkLst>
          <pc:docMk/>
          <pc:sldMk cId="0" sldId="412"/>
        </pc:sldMkLst>
      </pc:sldChg>
      <pc:sldChg chg="add">
        <pc:chgData name="传有 徐" userId="69bc209d7452a048" providerId="LiveId" clId="{EE579167-E1D7-4F45-8E56-E29561F3F039}" dt="2021-03-15T07:21:04.516" v="4"/>
        <pc:sldMkLst>
          <pc:docMk/>
          <pc:sldMk cId="0" sldId="413"/>
        </pc:sldMkLst>
      </pc:sldChg>
    </pc:docChg>
  </pc:docChgLst>
</pc:chgInfo>
</file>

<file path=ppt/comments/comment1.xml><?xml version="1.0" encoding="utf-8"?>
<p:cmLst xmlns:a="http://schemas.openxmlformats.org/drawingml/2006/main" xmlns:r="http://schemas.openxmlformats.org/officeDocument/2006/relationships" xmlns:p="http://schemas.openxmlformats.org/presentationml/2006/main">
  <p:cm authorId="1" dt="2021-03-04T16:17:30.832" idx="1">
    <p:pos x="3951" y="4170"/>
    <p:text/>
  </p:cm>
</p:cmLst>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defTabSz="1043305" eaLnBrk="1" fontAlgn="auto" hangingPunct="1">
              <a:spcBef>
                <a:spcPts val="0"/>
              </a:spcBef>
              <a:spcAft>
                <a:spcPts val="0"/>
              </a:spcAft>
              <a:defRPr sz="1200">
                <a:latin typeface="+mn-lt"/>
                <a:ea typeface="+mn-ea"/>
              </a:defRPr>
            </a:lvl1pPr>
          </a:lstStyle>
          <a:p>
            <a:pPr marL="0" marR="0" lvl="0" indent="0" algn="l" defTabSz="1043305"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defTabSz="1043305" eaLnBrk="1" fontAlgn="auto" hangingPunct="1">
              <a:spcBef>
                <a:spcPts val="0"/>
              </a:spcBef>
              <a:spcAft>
                <a:spcPts val="0"/>
              </a:spcAft>
              <a:defRPr sz="1200">
                <a:latin typeface="+mn-lt"/>
                <a:ea typeface="+mn-ea"/>
              </a:defRPr>
            </a:lvl1pPr>
          </a:lstStyle>
          <a:p>
            <a:pPr marL="0" marR="0" lvl="0" indent="0" algn="r" defTabSz="1043305" rtl="0" eaLnBrk="1" fontAlgn="auto" latinLnBrk="0" hangingPunct="1">
              <a:lnSpc>
                <a:spcPct val="100000"/>
              </a:lnSpc>
              <a:spcBef>
                <a:spcPts val="0"/>
              </a:spcBef>
              <a:spcAft>
                <a:spcPts val="0"/>
              </a:spcAft>
              <a:buClrTx/>
              <a:buSzTx/>
              <a:buFontTx/>
              <a:buNone/>
              <a:defRPr/>
            </a:pPr>
            <a:fld id="{6FB3EABF-1CB2-4EB2-8768-17CCA24DBCBE}" type="datetimeFigureOut">
              <a:rPr kumimoji="0" lang="zh-CN" altLang="en-US" sz="1200" b="0" i="0" u="none" strike="noStrike" kern="1200" cap="none" spc="0" normalizeH="0" baseline="0" noProof="0">
                <a:ln>
                  <a:noFill/>
                </a:ln>
                <a:solidFill>
                  <a:schemeClr val="tx1"/>
                </a:solidFill>
                <a:effectLst/>
                <a:uLnTx/>
                <a:uFillTx/>
                <a:latin typeface="+mn-lt"/>
                <a:ea typeface="+mn-ea"/>
                <a:cs typeface="+mn-cs"/>
              </a:rPr>
              <a:t>2021/3/15</a:t>
            </a:fld>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defTabSz="1043305" eaLnBrk="1" fontAlgn="auto" hangingPunct="1">
              <a:spcBef>
                <a:spcPts val="0"/>
              </a:spcBef>
              <a:spcAft>
                <a:spcPts val="0"/>
              </a:spcAft>
              <a:defRPr sz="1200">
                <a:latin typeface="+mn-lt"/>
                <a:ea typeface="+mn-ea"/>
              </a:defRPr>
            </a:lvl1pPr>
          </a:lstStyle>
          <a:p>
            <a:pPr marL="0" marR="0" lvl="0" indent="0" algn="l" defTabSz="1043305"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lstStyle/>
          <a:p>
            <a:pPr lvl="0" algn="r" eaLnBrk="1" hangingPunct="1">
              <a:buNone/>
            </a:pPr>
            <a:fld id="{9A0DB2DC-4C9A-4742-B13C-FB6460FD3503}" type="slidenum">
              <a:rPr lang="zh-CN" altLang="en-US" sz="1200" dirty="0">
                <a:latin typeface="Calibri" panose="020F0502020204030204" pitchFamily="34" charset="0"/>
              </a:rPr>
              <a:t>‹#›</a:t>
            </a:fld>
            <a:endParaRPr lang="zh-CN" altLang="en-US" sz="1200" dirty="0">
              <a:latin typeface="Calibri" panose="020F0502020204030204" pitchFamily="34" charset="0"/>
            </a:endParaRPr>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defTabSz="1043305" eaLnBrk="1" fontAlgn="auto" hangingPunct="1">
              <a:spcBef>
                <a:spcPts val="0"/>
              </a:spcBef>
              <a:spcAft>
                <a:spcPts val="0"/>
              </a:spcAft>
              <a:defRPr sz="1200">
                <a:latin typeface="+mn-lt"/>
                <a:ea typeface="+mn-ea"/>
              </a:defRPr>
            </a:lvl1pPr>
          </a:lstStyle>
          <a:p>
            <a:pPr marL="0" marR="0" lvl="0" indent="0" algn="l" defTabSz="1043305"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defTabSz="1043305" eaLnBrk="1" fontAlgn="auto" hangingPunct="1">
              <a:spcBef>
                <a:spcPts val="0"/>
              </a:spcBef>
              <a:spcAft>
                <a:spcPts val="0"/>
              </a:spcAft>
              <a:defRPr sz="1200">
                <a:latin typeface="+mn-lt"/>
                <a:ea typeface="+mn-ea"/>
              </a:defRPr>
            </a:lvl1pPr>
          </a:lstStyle>
          <a:p>
            <a:pPr marL="0" marR="0" lvl="0" indent="0" algn="r" defTabSz="1043305" rtl="0" eaLnBrk="1" fontAlgn="auto" latinLnBrk="0" hangingPunct="1">
              <a:lnSpc>
                <a:spcPct val="100000"/>
              </a:lnSpc>
              <a:spcBef>
                <a:spcPts val="0"/>
              </a:spcBef>
              <a:spcAft>
                <a:spcPts val="0"/>
              </a:spcAft>
              <a:buClrTx/>
              <a:buSzTx/>
              <a:buFontTx/>
              <a:buNone/>
              <a:defRPr/>
            </a:pPr>
            <a:fld id="{B5791C5B-E949-48D4-B262-D72F1FE13B52}" type="datetimeFigureOut">
              <a:rPr kumimoji="0" lang="zh-CN" altLang="en-US" sz="1200" b="0" i="0" u="none" strike="noStrike" kern="1200" cap="none" spc="0" normalizeH="0" baseline="0" noProof="0">
                <a:ln>
                  <a:noFill/>
                </a:ln>
                <a:solidFill>
                  <a:schemeClr val="tx1"/>
                </a:solidFill>
                <a:effectLst/>
                <a:uLnTx/>
                <a:uFillTx/>
                <a:latin typeface="+mn-lt"/>
                <a:ea typeface="+mn-ea"/>
                <a:cs typeface="+mn-cs"/>
              </a:rPr>
              <a:t>2021/3/15</a:t>
            </a:fld>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4" name="幻灯片图像占位符 3"/>
          <p:cNvSpPr>
            <a:spLocks noGrp="1" noRot="1" noChangeAspect="1"/>
          </p:cNvSpPr>
          <p:nvPr>
            <p:ph type="sldImg" idx="2"/>
          </p:nvPr>
        </p:nvSpPr>
        <p:spPr>
          <a:xfrm>
            <a:off x="1004888" y="685800"/>
            <a:ext cx="4848225" cy="3429000"/>
          </a:xfrm>
          <a:prstGeom prst="rect">
            <a:avLst/>
          </a:prstGeom>
          <a:noFill/>
          <a:ln w="12700">
            <a:solidFill>
              <a:prstClr val="black"/>
            </a:solidFill>
          </a:ln>
        </p:spPr>
        <p:txBody>
          <a:bodyPr vert="horz" lIns="91440" tIns="45720" rIns="91440" bIns="45720" rtlCol="0" anchor="ctr"/>
          <a:lstStyle/>
          <a:p>
            <a:pPr marL="0" marR="0" lvl="0" indent="0" algn="l" defTabSz="1043305" rtl="0" eaLnBrk="0" fontAlgn="base" latinLnBrk="0" hangingPunct="0">
              <a:lnSpc>
                <a:spcPct val="100000"/>
              </a:lnSpc>
              <a:spcBef>
                <a:spcPct val="30000"/>
              </a:spcBef>
              <a:spcAft>
                <a:spcPct val="0"/>
              </a:spcAft>
              <a:buClrTx/>
              <a:buSzTx/>
              <a:buFontTx/>
              <a:buNone/>
              <a:defRPr/>
            </a:pPr>
            <a:endParaRPr kumimoji="0" lang="zh-CN" altLang="en-US" sz="1400" b="0" i="0" u="none" strike="noStrike" kern="1200" cap="none" spc="0" normalizeH="0" baseline="0" noProof="0">
              <a:ln>
                <a:noFill/>
              </a:ln>
              <a:solidFill>
                <a:schemeClr val="tx1"/>
              </a:solidFill>
              <a:effectLst/>
              <a:uLnTx/>
              <a:uFillTx/>
              <a:latin typeface="+mn-lt"/>
              <a:ea typeface="+mn-ea"/>
              <a:cs typeface="+mn-cs"/>
            </a:endParaRPr>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marL="0" marR="0" lvl="0" indent="0" algn="l" defTabSz="1043305" rtl="0" eaLnBrk="0" fontAlgn="base" latinLnBrk="0" hangingPunct="0">
              <a:lnSpc>
                <a:spcPct val="100000"/>
              </a:lnSpc>
              <a:spcBef>
                <a:spcPct val="30000"/>
              </a:spcBef>
              <a:spcAft>
                <a:spcPct val="0"/>
              </a:spcAft>
              <a:buClrTx/>
              <a:buSzTx/>
              <a:buFontTx/>
              <a:buNone/>
              <a:defRPr/>
            </a:pPr>
            <a:r>
              <a:rPr kumimoji="0" lang="zh-CN" altLang="en-US" sz="1400" b="0" i="0" u="none" strike="noStrike" kern="1200" cap="none" spc="0" normalizeH="0" baseline="0" noProof="0">
                <a:ln>
                  <a:noFill/>
                </a:ln>
                <a:solidFill>
                  <a:schemeClr val="tx1"/>
                </a:solidFill>
                <a:effectLst/>
                <a:uLnTx/>
                <a:uFillTx/>
                <a:latin typeface="+mn-lt"/>
                <a:ea typeface="+mn-ea"/>
                <a:cs typeface="+mn-cs"/>
              </a:rPr>
              <a:t>单击此处编辑母版文本样式</a:t>
            </a:r>
          </a:p>
          <a:p>
            <a:pPr marL="520700" marR="0" lvl="1" indent="0" algn="l" defTabSz="1043305" rtl="0" eaLnBrk="0" fontAlgn="base" latinLnBrk="0" hangingPunct="0">
              <a:lnSpc>
                <a:spcPct val="100000"/>
              </a:lnSpc>
              <a:spcBef>
                <a:spcPct val="30000"/>
              </a:spcBef>
              <a:spcAft>
                <a:spcPct val="0"/>
              </a:spcAft>
              <a:buClrTx/>
              <a:buSzTx/>
              <a:buFontTx/>
              <a:buNone/>
              <a:defRPr/>
            </a:pPr>
            <a:r>
              <a:rPr kumimoji="0" lang="zh-CN" altLang="en-US" sz="1400" b="0" i="0" u="none" strike="noStrike" kern="1200" cap="none" spc="0" normalizeH="0" baseline="0" noProof="0">
                <a:ln>
                  <a:noFill/>
                </a:ln>
                <a:solidFill>
                  <a:schemeClr val="tx1"/>
                </a:solidFill>
                <a:effectLst/>
                <a:uLnTx/>
                <a:uFillTx/>
                <a:latin typeface="+mn-lt"/>
                <a:ea typeface="+mn-ea"/>
                <a:cs typeface="+mn-cs"/>
              </a:rPr>
              <a:t>第二级</a:t>
            </a:r>
          </a:p>
          <a:p>
            <a:pPr marL="1043305" marR="0" lvl="2" indent="0" algn="l" defTabSz="1043305" rtl="0" eaLnBrk="0" fontAlgn="base" latinLnBrk="0" hangingPunct="0">
              <a:lnSpc>
                <a:spcPct val="100000"/>
              </a:lnSpc>
              <a:spcBef>
                <a:spcPct val="30000"/>
              </a:spcBef>
              <a:spcAft>
                <a:spcPct val="0"/>
              </a:spcAft>
              <a:buClrTx/>
              <a:buSzTx/>
              <a:buFontTx/>
              <a:buNone/>
              <a:defRPr/>
            </a:pPr>
            <a:r>
              <a:rPr kumimoji="0" lang="zh-CN" altLang="en-US" sz="1400" b="0" i="0" u="none" strike="noStrike" kern="1200" cap="none" spc="0" normalizeH="0" baseline="0" noProof="0">
                <a:ln>
                  <a:noFill/>
                </a:ln>
                <a:solidFill>
                  <a:schemeClr val="tx1"/>
                </a:solidFill>
                <a:effectLst/>
                <a:uLnTx/>
                <a:uFillTx/>
                <a:latin typeface="+mn-lt"/>
                <a:ea typeface="+mn-ea"/>
                <a:cs typeface="+mn-cs"/>
              </a:rPr>
              <a:t>第三级</a:t>
            </a:r>
          </a:p>
          <a:p>
            <a:pPr marL="1564005" marR="0" lvl="3" indent="0" algn="l" defTabSz="1043305" rtl="0" eaLnBrk="0" fontAlgn="base" latinLnBrk="0" hangingPunct="0">
              <a:lnSpc>
                <a:spcPct val="100000"/>
              </a:lnSpc>
              <a:spcBef>
                <a:spcPct val="30000"/>
              </a:spcBef>
              <a:spcAft>
                <a:spcPct val="0"/>
              </a:spcAft>
              <a:buClrTx/>
              <a:buSzTx/>
              <a:buFontTx/>
              <a:buNone/>
              <a:defRPr/>
            </a:pPr>
            <a:r>
              <a:rPr kumimoji="0" lang="zh-CN" altLang="en-US" sz="1400" b="0" i="0" u="none" strike="noStrike" kern="1200" cap="none" spc="0" normalizeH="0" baseline="0" noProof="0">
                <a:ln>
                  <a:noFill/>
                </a:ln>
                <a:solidFill>
                  <a:schemeClr val="tx1"/>
                </a:solidFill>
                <a:effectLst/>
                <a:uLnTx/>
                <a:uFillTx/>
                <a:latin typeface="+mn-lt"/>
                <a:ea typeface="+mn-ea"/>
                <a:cs typeface="+mn-cs"/>
              </a:rPr>
              <a:t>第四级</a:t>
            </a:r>
          </a:p>
          <a:p>
            <a:pPr marL="2085975" marR="0" lvl="4" indent="0" algn="l" defTabSz="1043305" rtl="0" eaLnBrk="0" fontAlgn="base" latinLnBrk="0" hangingPunct="0">
              <a:lnSpc>
                <a:spcPct val="100000"/>
              </a:lnSpc>
              <a:spcBef>
                <a:spcPct val="30000"/>
              </a:spcBef>
              <a:spcAft>
                <a:spcPct val="0"/>
              </a:spcAft>
              <a:buClrTx/>
              <a:buSzTx/>
              <a:buFontTx/>
              <a:buNone/>
              <a:defRPr/>
            </a:pPr>
            <a:r>
              <a:rPr kumimoji="0" lang="zh-CN" altLang="en-US" sz="1400" b="0" i="0" u="none" strike="noStrike" kern="1200" cap="none" spc="0" normalizeH="0" baseline="0" noProof="0">
                <a:ln>
                  <a:noFill/>
                </a:ln>
                <a:solidFill>
                  <a:schemeClr val="tx1"/>
                </a:solidFill>
                <a:effectLst/>
                <a:uLnTx/>
                <a:uFillTx/>
                <a:latin typeface="+mn-lt"/>
                <a:ea typeface="+mn-ea"/>
                <a:cs typeface="+mn-cs"/>
              </a:rPr>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defTabSz="1043305" eaLnBrk="1" fontAlgn="auto" hangingPunct="1">
              <a:spcBef>
                <a:spcPts val="0"/>
              </a:spcBef>
              <a:spcAft>
                <a:spcPts val="0"/>
              </a:spcAft>
              <a:defRPr sz="1200">
                <a:latin typeface="+mn-lt"/>
                <a:ea typeface="+mn-ea"/>
              </a:defRPr>
            </a:lvl1pPr>
          </a:lstStyle>
          <a:p>
            <a:pPr marL="0" marR="0" lvl="0" indent="0" algn="l" defTabSz="1043305"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p>
            <a:pPr lvl="0" algn="r" eaLnBrk="1" hangingPunct="1">
              <a:buNone/>
            </a:pPr>
            <a:fld id="{9A0DB2DC-4C9A-4742-B13C-FB6460FD3503}" type="slidenum">
              <a:rPr lang="zh-CN" altLang="en-US" sz="1200" dirty="0">
                <a:latin typeface="Calibri" panose="020F0502020204030204" pitchFamily="34" charset="0"/>
              </a:rPr>
              <a:t>‹#›</a:t>
            </a:fld>
            <a:endParaRPr lang="zh-CN" altLang="en-US" sz="1200" dirty="0">
              <a:latin typeface="Calibri" panose="020F0502020204030204" pitchFamily="34" charset="0"/>
            </a:endParaRPr>
          </a:p>
        </p:txBody>
      </p:sp>
    </p:spTree>
  </p:cSld>
  <p:clrMap bg1="lt1" tx1="dk1" bg2="lt2" tx2="dk2" accent1="accent1" accent2="accent2" accent3="accent3" accent4="accent4" accent5="accent5" accent6="accent6" hlink="hlink" folHlink="folHlink"/>
  <p:hf sldNum="0" hdr="0" ftr="0" dt="0"/>
  <p:notesStyle>
    <a:lvl1pPr algn="l" defTabSz="1043305" rtl="0" eaLnBrk="0" fontAlgn="base" hangingPunct="0">
      <a:spcBef>
        <a:spcPct val="30000"/>
      </a:spcBef>
      <a:spcAft>
        <a:spcPct val="0"/>
      </a:spcAft>
      <a:defRPr sz="1400" kern="1200">
        <a:solidFill>
          <a:schemeClr val="tx1"/>
        </a:solidFill>
        <a:latin typeface="+mn-lt"/>
        <a:ea typeface="+mn-ea"/>
        <a:cs typeface="+mn-cs"/>
      </a:defRPr>
    </a:lvl1pPr>
    <a:lvl2pPr marL="520700" algn="l" defTabSz="1043305" rtl="0" eaLnBrk="0" fontAlgn="base" hangingPunct="0">
      <a:spcBef>
        <a:spcPct val="30000"/>
      </a:spcBef>
      <a:spcAft>
        <a:spcPct val="0"/>
      </a:spcAft>
      <a:defRPr sz="1400" kern="1200">
        <a:solidFill>
          <a:schemeClr val="tx1"/>
        </a:solidFill>
        <a:latin typeface="+mn-lt"/>
        <a:ea typeface="+mn-ea"/>
        <a:cs typeface="+mn-cs"/>
      </a:defRPr>
    </a:lvl2pPr>
    <a:lvl3pPr marL="1043305" algn="l" defTabSz="1043305" rtl="0" eaLnBrk="0" fontAlgn="base" hangingPunct="0">
      <a:spcBef>
        <a:spcPct val="30000"/>
      </a:spcBef>
      <a:spcAft>
        <a:spcPct val="0"/>
      </a:spcAft>
      <a:defRPr sz="1400" kern="1200">
        <a:solidFill>
          <a:schemeClr val="tx1"/>
        </a:solidFill>
        <a:latin typeface="+mn-lt"/>
        <a:ea typeface="+mn-ea"/>
        <a:cs typeface="+mn-cs"/>
      </a:defRPr>
    </a:lvl3pPr>
    <a:lvl4pPr marL="1564005" algn="l" defTabSz="1043305" rtl="0" eaLnBrk="0" fontAlgn="base" hangingPunct="0">
      <a:spcBef>
        <a:spcPct val="30000"/>
      </a:spcBef>
      <a:spcAft>
        <a:spcPct val="0"/>
      </a:spcAft>
      <a:defRPr sz="1400" kern="1200">
        <a:solidFill>
          <a:schemeClr val="tx1"/>
        </a:solidFill>
        <a:latin typeface="+mn-lt"/>
        <a:ea typeface="+mn-ea"/>
        <a:cs typeface="+mn-cs"/>
      </a:defRPr>
    </a:lvl4pPr>
    <a:lvl5pPr marL="2085975" algn="l" defTabSz="1043305" rtl="0" eaLnBrk="0" fontAlgn="base" hangingPunct="0">
      <a:spcBef>
        <a:spcPct val="30000"/>
      </a:spcBef>
      <a:spcAft>
        <a:spcPct val="0"/>
      </a:spcAft>
      <a:defRPr sz="1400" kern="1200">
        <a:solidFill>
          <a:schemeClr val="tx1"/>
        </a:solidFill>
        <a:latin typeface="+mn-lt"/>
        <a:ea typeface="+mn-ea"/>
        <a:cs typeface="+mn-cs"/>
      </a:defRPr>
    </a:lvl5pPr>
    <a:lvl6pPr marL="2607945" algn="l" defTabSz="1043305" rtl="0" eaLnBrk="1" latinLnBrk="0" hangingPunct="1">
      <a:defRPr sz="1400" kern="1200">
        <a:solidFill>
          <a:schemeClr val="tx1"/>
        </a:solidFill>
        <a:latin typeface="+mn-lt"/>
        <a:ea typeface="+mn-ea"/>
        <a:cs typeface="+mn-cs"/>
      </a:defRPr>
    </a:lvl6pPr>
    <a:lvl7pPr marL="3129280" algn="l" defTabSz="1043305" rtl="0" eaLnBrk="1" latinLnBrk="0" hangingPunct="1">
      <a:defRPr sz="1400" kern="1200">
        <a:solidFill>
          <a:schemeClr val="tx1"/>
        </a:solidFill>
        <a:latin typeface="+mn-lt"/>
        <a:ea typeface="+mn-ea"/>
        <a:cs typeface="+mn-cs"/>
      </a:defRPr>
    </a:lvl7pPr>
    <a:lvl8pPr marL="3650615" algn="l" defTabSz="1043305" rtl="0" eaLnBrk="1" latinLnBrk="0" hangingPunct="1">
      <a:defRPr sz="1400" kern="1200">
        <a:solidFill>
          <a:schemeClr val="tx1"/>
        </a:solidFill>
        <a:latin typeface="+mn-lt"/>
        <a:ea typeface="+mn-ea"/>
        <a:cs typeface="+mn-cs"/>
      </a:defRPr>
    </a:lvl8pPr>
    <a:lvl9pPr marL="4171950" algn="l" defTabSz="1043305" rtl="0" eaLnBrk="1" latinLnBrk="0" hangingPunct="1">
      <a:defRPr sz="14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幻灯片图像占位符 1"/>
          <p:cNvSpPr>
            <a:spLocks noGrp="1" noRot="1" noChangeAspect="1" noTextEdit="1"/>
          </p:cNvSpPr>
          <p:nvPr>
            <p:ph type="sldImg"/>
          </p:nvPr>
        </p:nvSpPr>
        <p:spPr>
          <a:ln>
            <a:solidFill>
              <a:srgbClr val="000000">
                <a:alpha val="100000"/>
              </a:srgbClr>
            </a:solidFill>
            <a:miter lim="800000"/>
          </a:ln>
        </p:spPr>
      </p:sp>
      <p:sp>
        <p:nvSpPr>
          <p:cNvPr id="14339" name="备注占位符 2"/>
          <p:cNvSpPr>
            <a:spLocks noGrp="1"/>
          </p:cNvSpPr>
          <p:nvPr>
            <p:ph type="body" idx="1"/>
          </p:nvPr>
        </p:nvSpPr>
        <p:spPr>
          <a:noFill/>
          <a:ln>
            <a:noFill/>
          </a:ln>
        </p:spPr>
        <p:txBody>
          <a:bodyPr wrap="square" lIns="91440" tIns="45720" rIns="91440" bIns="45720" anchor="t"/>
          <a:lstStyle/>
          <a:p>
            <a:pPr lvl="0" eaLnBrk="1" hangingPunct="1">
              <a:spcBef>
                <a:spcPct val="0"/>
              </a:spcBef>
            </a:pPr>
            <a:endParaRPr lang="zh-CN" altLang="en-US" dirty="0"/>
          </a:p>
        </p:txBody>
      </p:sp>
      <p:sp>
        <p:nvSpPr>
          <p:cNvPr id="14340" name="灯片编号占位符 3"/>
          <p:cNvSpPr txBox="1">
            <a:spLocks noGrp="1"/>
          </p:cNvSpPr>
          <p:nvPr>
            <p:ph type="sldNum" sz="quarter"/>
          </p:nvPr>
        </p:nvSpPr>
        <p:spPr>
          <a:xfrm>
            <a:off x="3884613" y="8685213"/>
            <a:ext cx="2971800" cy="457200"/>
          </a:xfrm>
          <a:prstGeom prst="rect">
            <a:avLst/>
          </a:prstGeom>
          <a:noFill/>
          <a:ln w="9525">
            <a:noFill/>
          </a:ln>
        </p:spPr>
        <p:txBody>
          <a:bodyPr anchor="b"/>
          <a:lstStyle/>
          <a:p>
            <a:pPr lvl="0" algn="r" eaLnBrk="1" hangingPunct="1"/>
            <a:fld id="{9A0DB2DC-4C9A-4742-B13C-FB6460FD3503}" type="slidenum">
              <a:rPr lang="zh-CN" altLang="en-US" sz="1200" dirty="0">
                <a:latin typeface="Calibri" panose="020F0502020204030204" pitchFamily="34" charset="0"/>
              </a:rPr>
              <a:t>4</a:t>
            </a:fld>
            <a:endParaRPr lang="zh-CN" altLang="en-US" sz="1200" dirty="0">
              <a:latin typeface="Calibri" panose="020F0502020204030204"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幻灯片图像占位符 1"/>
          <p:cNvSpPr>
            <a:spLocks noGrp="1" noRot="1" noChangeAspect="1" noTextEdit="1"/>
          </p:cNvSpPr>
          <p:nvPr>
            <p:ph type="sldImg"/>
          </p:nvPr>
        </p:nvSpPr>
        <p:spPr>
          <a:ln>
            <a:solidFill>
              <a:srgbClr val="000000">
                <a:alpha val="100000"/>
              </a:srgbClr>
            </a:solidFill>
            <a:miter lim="800000"/>
          </a:ln>
        </p:spPr>
      </p:sp>
      <p:sp>
        <p:nvSpPr>
          <p:cNvPr id="14339" name="备注占位符 2"/>
          <p:cNvSpPr>
            <a:spLocks noGrp="1"/>
          </p:cNvSpPr>
          <p:nvPr>
            <p:ph type="body" idx="1"/>
          </p:nvPr>
        </p:nvSpPr>
        <p:spPr>
          <a:noFill/>
          <a:ln>
            <a:noFill/>
          </a:ln>
        </p:spPr>
        <p:txBody>
          <a:bodyPr wrap="square" lIns="91440" tIns="45720" rIns="91440" bIns="45720" anchor="t"/>
          <a:lstStyle/>
          <a:p>
            <a:pPr lvl="0" eaLnBrk="1" hangingPunct="1">
              <a:spcBef>
                <a:spcPct val="0"/>
              </a:spcBef>
            </a:pPr>
            <a:endParaRPr lang="zh-CN" altLang="en-US" dirty="0"/>
          </a:p>
        </p:txBody>
      </p:sp>
      <p:sp>
        <p:nvSpPr>
          <p:cNvPr id="14340" name="灯片编号占位符 3"/>
          <p:cNvSpPr txBox="1">
            <a:spLocks noGrp="1"/>
          </p:cNvSpPr>
          <p:nvPr>
            <p:ph type="sldNum" sz="quarter"/>
          </p:nvPr>
        </p:nvSpPr>
        <p:spPr>
          <a:xfrm>
            <a:off x="3884613" y="8685213"/>
            <a:ext cx="2971800" cy="457200"/>
          </a:xfrm>
          <a:prstGeom prst="rect">
            <a:avLst/>
          </a:prstGeom>
          <a:noFill/>
          <a:ln w="9525">
            <a:noFill/>
          </a:ln>
        </p:spPr>
        <p:txBody>
          <a:bodyPr anchor="b"/>
          <a:lstStyle/>
          <a:p>
            <a:pPr lvl="0" algn="r" eaLnBrk="1" hangingPunct="1"/>
            <a:fld id="{9A0DB2DC-4C9A-4742-B13C-FB6460FD3503}" type="slidenum">
              <a:rPr lang="zh-CN" altLang="en-US" sz="1200" dirty="0">
                <a:latin typeface="Calibri" panose="020F0502020204030204" pitchFamily="34" charset="0"/>
              </a:rPr>
              <a:t>87</a:t>
            </a:fld>
            <a:endParaRPr lang="zh-CN" altLang="en-US" sz="1200" dirty="0">
              <a:latin typeface="Calibri" panose="020F0502020204030204"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幻灯片图像占位符 1"/>
          <p:cNvSpPr>
            <a:spLocks noGrp="1" noRot="1" noChangeAspect="1" noTextEdit="1"/>
          </p:cNvSpPr>
          <p:nvPr>
            <p:ph type="sldImg"/>
          </p:nvPr>
        </p:nvSpPr>
        <p:spPr>
          <a:ln>
            <a:solidFill>
              <a:srgbClr val="000000">
                <a:alpha val="100000"/>
              </a:srgbClr>
            </a:solidFill>
            <a:miter lim="800000"/>
          </a:ln>
        </p:spPr>
      </p:sp>
      <p:sp>
        <p:nvSpPr>
          <p:cNvPr id="14339" name="备注占位符 2"/>
          <p:cNvSpPr>
            <a:spLocks noGrp="1"/>
          </p:cNvSpPr>
          <p:nvPr>
            <p:ph type="body" idx="1"/>
          </p:nvPr>
        </p:nvSpPr>
        <p:spPr>
          <a:noFill/>
          <a:ln>
            <a:noFill/>
          </a:ln>
        </p:spPr>
        <p:txBody>
          <a:bodyPr wrap="square" lIns="91440" tIns="45720" rIns="91440" bIns="45720" anchor="t"/>
          <a:lstStyle/>
          <a:p>
            <a:pPr lvl="0" eaLnBrk="1" hangingPunct="1">
              <a:spcBef>
                <a:spcPct val="0"/>
              </a:spcBef>
            </a:pPr>
            <a:endParaRPr lang="zh-CN" altLang="en-US" dirty="0"/>
          </a:p>
        </p:txBody>
      </p:sp>
      <p:sp>
        <p:nvSpPr>
          <p:cNvPr id="14340" name="灯片编号占位符 3"/>
          <p:cNvSpPr txBox="1">
            <a:spLocks noGrp="1"/>
          </p:cNvSpPr>
          <p:nvPr>
            <p:ph type="sldNum" sz="quarter"/>
          </p:nvPr>
        </p:nvSpPr>
        <p:spPr>
          <a:xfrm>
            <a:off x="3884613" y="8685213"/>
            <a:ext cx="2971800" cy="457200"/>
          </a:xfrm>
          <a:prstGeom prst="rect">
            <a:avLst/>
          </a:prstGeom>
          <a:noFill/>
          <a:ln w="9525">
            <a:noFill/>
          </a:ln>
        </p:spPr>
        <p:txBody>
          <a:bodyPr anchor="b"/>
          <a:lstStyle/>
          <a:p>
            <a:pPr lvl="0" algn="r" eaLnBrk="1" hangingPunct="1"/>
            <a:fld id="{9A0DB2DC-4C9A-4742-B13C-FB6460FD3503}" type="slidenum">
              <a:rPr lang="zh-CN" altLang="en-US" sz="1200" dirty="0">
                <a:latin typeface="Calibri" panose="020F0502020204030204" pitchFamily="34" charset="0"/>
              </a:rPr>
              <a:t>104</a:t>
            </a:fld>
            <a:endParaRPr lang="zh-CN" altLang="en-US" sz="1200" dirty="0">
              <a:latin typeface="Calibri" panose="020F0502020204030204"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幻灯片图像占位符 1"/>
          <p:cNvSpPr>
            <a:spLocks noGrp="1" noRot="1" noChangeAspect="1" noTextEdit="1"/>
          </p:cNvSpPr>
          <p:nvPr>
            <p:ph type="sldImg"/>
          </p:nvPr>
        </p:nvSpPr>
        <p:spPr>
          <a:ln>
            <a:solidFill>
              <a:srgbClr val="000000">
                <a:alpha val="100000"/>
              </a:srgbClr>
            </a:solidFill>
            <a:miter lim="800000"/>
          </a:ln>
        </p:spPr>
      </p:sp>
      <p:sp>
        <p:nvSpPr>
          <p:cNvPr id="14339" name="备注占位符 2"/>
          <p:cNvSpPr>
            <a:spLocks noGrp="1"/>
          </p:cNvSpPr>
          <p:nvPr>
            <p:ph type="body" idx="1"/>
          </p:nvPr>
        </p:nvSpPr>
        <p:spPr>
          <a:noFill/>
          <a:ln>
            <a:noFill/>
          </a:ln>
        </p:spPr>
        <p:txBody>
          <a:bodyPr wrap="square" lIns="91440" tIns="45720" rIns="91440" bIns="45720" anchor="t"/>
          <a:lstStyle/>
          <a:p>
            <a:pPr lvl="0" eaLnBrk="1" hangingPunct="1">
              <a:spcBef>
                <a:spcPct val="0"/>
              </a:spcBef>
            </a:pPr>
            <a:endParaRPr lang="zh-CN" altLang="en-US" dirty="0"/>
          </a:p>
        </p:txBody>
      </p:sp>
      <p:sp>
        <p:nvSpPr>
          <p:cNvPr id="14340" name="灯片编号占位符 3"/>
          <p:cNvSpPr txBox="1">
            <a:spLocks noGrp="1"/>
          </p:cNvSpPr>
          <p:nvPr>
            <p:ph type="sldNum" sz="quarter"/>
          </p:nvPr>
        </p:nvSpPr>
        <p:spPr>
          <a:xfrm>
            <a:off x="3884613" y="8685213"/>
            <a:ext cx="2971800" cy="457200"/>
          </a:xfrm>
          <a:prstGeom prst="rect">
            <a:avLst/>
          </a:prstGeom>
          <a:noFill/>
          <a:ln w="9525">
            <a:noFill/>
          </a:ln>
        </p:spPr>
        <p:txBody>
          <a:bodyPr anchor="b"/>
          <a:lstStyle/>
          <a:p>
            <a:pPr lvl="0" algn="r" eaLnBrk="1" hangingPunct="1"/>
            <a:fld id="{9A0DB2DC-4C9A-4742-B13C-FB6460FD3503}" type="slidenum">
              <a:rPr lang="zh-CN" altLang="en-US" sz="1200" dirty="0">
                <a:latin typeface="Calibri" panose="020F0502020204030204" pitchFamily="34" charset="0"/>
              </a:rPr>
              <a:t>114</a:t>
            </a:fld>
            <a:endParaRPr lang="zh-CN" altLang="en-US" sz="1200" dirty="0">
              <a:latin typeface="Calibri" panose="020F0502020204030204" pitchFamily="34"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幻灯片图像占位符 1"/>
          <p:cNvSpPr>
            <a:spLocks noGrp="1" noRot="1" noChangeAspect="1" noTextEdit="1"/>
          </p:cNvSpPr>
          <p:nvPr>
            <p:ph type="sldImg"/>
          </p:nvPr>
        </p:nvSpPr>
        <p:spPr>
          <a:ln>
            <a:solidFill>
              <a:srgbClr val="000000">
                <a:alpha val="100000"/>
              </a:srgbClr>
            </a:solidFill>
            <a:miter lim="800000"/>
          </a:ln>
        </p:spPr>
      </p:sp>
      <p:sp>
        <p:nvSpPr>
          <p:cNvPr id="14339" name="备注占位符 2"/>
          <p:cNvSpPr>
            <a:spLocks noGrp="1"/>
          </p:cNvSpPr>
          <p:nvPr>
            <p:ph type="body" idx="1"/>
          </p:nvPr>
        </p:nvSpPr>
        <p:spPr>
          <a:noFill/>
          <a:ln>
            <a:noFill/>
          </a:ln>
        </p:spPr>
        <p:txBody>
          <a:bodyPr wrap="square" lIns="91440" tIns="45720" rIns="91440" bIns="45720" anchor="t"/>
          <a:lstStyle/>
          <a:p>
            <a:pPr lvl="0" eaLnBrk="1" hangingPunct="1">
              <a:spcBef>
                <a:spcPct val="0"/>
              </a:spcBef>
            </a:pPr>
            <a:endParaRPr lang="zh-CN" altLang="en-US" dirty="0"/>
          </a:p>
        </p:txBody>
      </p:sp>
      <p:sp>
        <p:nvSpPr>
          <p:cNvPr id="14340" name="灯片编号占位符 3"/>
          <p:cNvSpPr txBox="1">
            <a:spLocks noGrp="1"/>
          </p:cNvSpPr>
          <p:nvPr>
            <p:ph type="sldNum" sz="quarter"/>
          </p:nvPr>
        </p:nvSpPr>
        <p:spPr>
          <a:xfrm>
            <a:off x="3884613" y="8685213"/>
            <a:ext cx="2971800" cy="457200"/>
          </a:xfrm>
          <a:prstGeom prst="rect">
            <a:avLst/>
          </a:prstGeom>
          <a:noFill/>
          <a:ln w="9525">
            <a:noFill/>
          </a:ln>
        </p:spPr>
        <p:txBody>
          <a:bodyPr anchor="b"/>
          <a:lstStyle/>
          <a:p>
            <a:pPr lvl="0" algn="r" eaLnBrk="1" hangingPunct="1"/>
            <a:fld id="{9A0DB2DC-4C9A-4742-B13C-FB6460FD3503}" type="slidenum">
              <a:rPr lang="zh-CN" altLang="en-US" sz="1200" dirty="0">
                <a:latin typeface="Calibri" panose="020F0502020204030204" pitchFamily="34" charset="0"/>
              </a:rPr>
              <a:t>122</a:t>
            </a:fld>
            <a:endParaRPr lang="zh-CN" altLang="en-US" sz="1200" dirty="0">
              <a:latin typeface="Calibri" panose="020F050202020403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幻灯片图像占位符 1"/>
          <p:cNvSpPr>
            <a:spLocks noGrp="1" noRot="1" noChangeAspect="1" noTextEdit="1"/>
          </p:cNvSpPr>
          <p:nvPr>
            <p:ph type="sldImg"/>
          </p:nvPr>
        </p:nvSpPr>
        <p:spPr>
          <a:ln>
            <a:solidFill>
              <a:srgbClr val="000000">
                <a:alpha val="100000"/>
              </a:srgbClr>
            </a:solidFill>
            <a:miter lim="800000"/>
          </a:ln>
        </p:spPr>
      </p:sp>
      <p:sp>
        <p:nvSpPr>
          <p:cNvPr id="14339" name="备注占位符 2"/>
          <p:cNvSpPr>
            <a:spLocks noGrp="1"/>
          </p:cNvSpPr>
          <p:nvPr>
            <p:ph type="body" idx="1"/>
          </p:nvPr>
        </p:nvSpPr>
        <p:spPr>
          <a:noFill/>
          <a:ln>
            <a:noFill/>
          </a:ln>
        </p:spPr>
        <p:txBody>
          <a:bodyPr wrap="square" lIns="91440" tIns="45720" rIns="91440" bIns="45720" anchor="t"/>
          <a:lstStyle/>
          <a:p>
            <a:pPr lvl="0" eaLnBrk="1" hangingPunct="1">
              <a:spcBef>
                <a:spcPct val="0"/>
              </a:spcBef>
            </a:pPr>
            <a:endParaRPr lang="zh-CN" altLang="en-US" dirty="0"/>
          </a:p>
        </p:txBody>
      </p:sp>
      <p:sp>
        <p:nvSpPr>
          <p:cNvPr id="14340" name="灯片编号占位符 3"/>
          <p:cNvSpPr txBox="1">
            <a:spLocks noGrp="1"/>
          </p:cNvSpPr>
          <p:nvPr>
            <p:ph type="sldNum" sz="quarter"/>
          </p:nvPr>
        </p:nvSpPr>
        <p:spPr>
          <a:xfrm>
            <a:off x="3884613" y="8685213"/>
            <a:ext cx="2971800" cy="457200"/>
          </a:xfrm>
          <a:prstGeom prst="rect">
            <a:avLst/>
          </a:prstGeom>
          <a:noFill/>
          <a:ln w="9525">
            <a:noFill/>
          </a:ln>
        </p:spPr>
        <p:txBody>
          <a:bodyPr anchor="b"/>
          <a:lstStyle/>
          <a:p>
            <a:pPr lvl="0" algn="r" eaLnBrk="1" hangingPunct="1"/>
            <a:fld id="{9A0DB2DC-4C9A-4742-B13C-FB6460FD3503}" type="slidenum">
              <a:rPr lang="zh-CN" altLang="en-US" sz="1200" dirty="0">
                <a:latin typeface="Calibri" panose="020F0502020204030204" pitchFamily="34" charset="0"/>
              </a:rPr>
              <a:t>11</a:t>
            </a:fld>
            <a:endParaRPr lang="zh-CN" altLang="en-US" sz="1200" dirty="0">
              <a:latin typeface="Calibri" panose="020F050202020403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幻灯片图像占位符 1"/>
          <p:cNvSpPr>
            <a:spLocks noGrp="1" noRot="1" noChangeAspect="1" noTextEdit="1"/>
          </p:cNvSpPr>
          <p:nvPr>
            <p:ph type="sldImg"/>
          </p:nvPr>
        </p:nvSpPr>
        <p:spPr>
          <a:ln>
            <a:solidFill>
              <a:srgbClr val="000000">
                <a:alpha val="100000"/>
              </a:srgbClr>
            </a:solidFill>
            <a:miter lim="800000"/>
          </a:ln>
        </p:spPr>
      </p:sp>
      <p:sp>
        <p:nvSpPr>
          <p:cNvPr id="14339" name="备注占位符 2"/>
          <p:cNvSpPr>
            <a:spLocks noGrp="1"/>
          </p:cNvSpPr>
          <p:nvPr>
            <p:ph type="body" idx="1"/>
          </p:nvPr>
        </p:nvSpPr>
        <p:spPr>
          <a:noFill/>
          <a:ln>
            <a:noFill/>
          </a:ln>
        </p:spPr>
        <p:txBody>
          <a:bodyPr wrap="square" lIns="91440" tIns="45720" rIns="91440" bIns="45720" anchor="t"/>
          <a:lstStyle/>
          <a:p>
            <a:pPr lvl="0" eaLnBrk="1" hangingPunct="1">
              <a:spcBef>
                <a:spcPct val="0"/>
              </a:spcBef>
            </a:pPr>
            <a:endParaRPr lang="zh-CN" altLang="en-US" dirty="0"/>
          </a:p>
        </p:txBody>
      </p:sp>
      <p:sp>
        <p:nvSpPr>
          <p:cNvPr id="14340" name="灯片编号占位符 3"/>
          <p:cNvSpPr txBox="1">
            <a:spLocks noGrp="1"/>
          </p:cNvSpPr>
          <p:nvPr>
            <p:ph type="sldNum" sz="quarter"/>
          </p:nvPr>
        </p:nvSpPr>
        <p:spPr>
          <a:xfrm>
            <a:off x="3884613" y="8685213"/>
            <a:ext cx="2971800" cy="457200"/>
          </a:xfrm>
          <a:prstGeom prst="rect">
            <a:avLst/>
          </a:prstGeom>
          <a:noFill/>
          <a:ln w="9525">
            <a:noFill/>
          </a:ln>
        </p:spPr>
        <p:txBody>
          <a:bodyPr anchor="b"/>
          <a:lstStyle/>
          <a:p>
            <a:pPr lvl="0" algn="r" eaLnBrk="1" hangingPunct="1"/>
            <a:fld id="{9A0DB2DC-4C9A-4742-B13C-FB6460FD3503}" type="slidenum">
              <a:rPr lang="zh-CN" altLang="en-US" sz="1200" dirty="0">
                <a:latin typeface="Calibri" panose="020F0502020204030204" pitchFamily="34" charset="0"/>
              </a:rPr>
              <a:t>20</a:t>
            </a:fld>
            <a:endParaRPr lang="zh-CN" altLang="en-US" sz="1200" dirty="0">
              <a:latin typeface="Calibri" panose="020F050202020403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幻灯片图像占位符 1"/>
          <p:cNvSpPr>
            <a:spLocks noGrp="1" noRot="1" noChangeAspect="1" noTextEdit="1"/>
          </p:cNvSpPr>
          <p:nvPr>
            <p:ph type="sldImg"/>
          </p:nvPr>
        </p:nvSpPr>
        <p:spPr>
          <a:ln>
            <a:solidFill>
              <a:srgbClr val="000000">
                <a:alpha val="100000"/>
              </a:srgbClr>
            </a:solidFill>
            <a:miter lim="800000"/>
          </a:ln>
        </p:spPr>
      </p:sp>
      <p:sp>
        <p:nvSpPr>
          <p:cNvPr id="14339" name="备注占位符 2"/>
          <p:cNvSpPr>
            <a:spLocks noGrp="1"/>
          </p:cNvSpPr>
          <p:nvPr>
            <p:ph type="body" idx="1"/>
          </p:nvPr>
        </p:nvSpPr>
        <p:spPr>
          <a:noFill/>
          <a:ln>
            <a:noFill/>
          </a:ln>
        </p:spPr>
        <p:txBody>
          <a:bodyPr wrap="square" lIns="91440" tIns="45720" rIns="91440" bIns="45720" anchor="t"/>
          <a:lstStyle/>
          <a:p>
            <a:pPr lvl="0" eaLnBrk="1" hangingPunct="1">
              <a:spcBef>
                <a:spcPct val="0"/>
              </a:spcBef>
            </a:pPr>
            <a:endParaRPr lang="zh-CN" altLang="en-US" dirty="0"/>
          </a:p>
        </p:txBody>
      </p:sp>
      <p:sp>
        <p:nvSpPr>
          <p:cNvPr id="14340" name="灯片编号占位符 3"/>
          <p:cNvSpPr txBox="1">
            <a:spLocks noGrp="1"/>
          </p:cNvSpPr>
          <p:nvPr>
            <p:ph type="sldNum" sz="quarter"/>
          </p:nvPr>
        </p:nvSpPr>
        <p:spPr>
          <a:xfrm>
            <a:off x="3884613" y="8685213"/>
            <a:ext cx="2971800" cy="457200"/>
          </a:xfrm>
          <a:prstGeom prst="rect">
            <a:avLst/>
          </a:prstGeom>
          <a:noFill/>
          <a:ln w="9525">
            <a:noFill/>
          </a:ln>
        </p:spPr>
        <p:txBody>
          <a:bodyPr anchor="b"/>
          <a:lstStyle/>
          <a:p>
            <a:pPr lvl="0" algn="r" eaLnBrk="1" hangingPunct="1"/>
            <a:fld id="{9A0DB2DC-4C9A-4742-B13C-FB6460FD3503}" type="slidenum">
              <a:rPr lang="zh-CN" altLang="en-US" sz="1200" dirty="0">
                <a:latin typeface="Calibri" panose="020F0502020204030204" pitchFamily="34" charset="0"/>
              </a:rPr>
              <a:t>28</a:t>
            </a:fld>
            <a:endParaRPr lang="zh-CN" altLang="en-US" sz="1200" dirty="0">
              <a:latin typeface="Calibri" panose="020F050202020403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幻灯片图像占位符 1"/>
          <p:cNvSpPr>
            <a:spLocks noGrp="1" noRot="1" noChangeAspect="1" noTextEdit="1"/>
          </p:cNvSpPr>
          <p:nvPr>
            <p:ph type="sldImg"/>
          </p:nvPr>
        </p:nvSpPr>
        <p:spPr>
          <a:ln>
            <a:solidFill>
              <a:srgbClr val="000000">
                <a:alpha val="100000"/>
              </a:srgbClr>
            </a:solidFill>
            <a:miter lim="800000"/>
          </a:ln>
        </p:spPr>
      </p:sp>
      <p:sp>
        <p:nvSpPr>
          <p:cNvPr id="14339" name="备注占位符 2"/>
          <p:cNvSpPr>
            <a:spLocks noGrp="1"/>
          </p:cNvSpPr>
          <p:nvPr>
            <p:ph type="body" idx="1"/>
          </p:nvPr>
        </p:nvSpPr>
        <p:spPr>
          <a:noFill/>
          <a:ln>
            <a:noFill/>
          </a:ln>
        </p:spPr>
        <p:txBody>
          <a:bodyPr wrap="square" lIns="91440" tIns="45720" rIns="91440" bIns="45720" anchor="t"/>
          <a:lstStyle/>
          <a:p>
            <a:pPr lvl="0" eaLnBrk="1" hangingPunct="1">
              <a:spcBef>
                <a:spcPct val="0"/>
              </a:spcBef>
            </a:pPr>
            <a:endParaRPr lang="zh-CN" altLang="en-US" dirty="0"/>
          </a:p>
        </p:txBody>
      </p:sp>
      <p:sp>
        <p:nvSpPr>
          <p:cNvPr id="14340" name="灯片编号占位符 3"/>
          <p:cNvSpPr txBox="1">
            <a:spLocks noGrp="1"/>
          </p:cNvSpPr>
          <p:nvPr>
            <p:ph type="sldNum" sz="quarter"/>
          </p:nvPr>
        </p:nvSpPr>
        <p:spPr>
          <a:xfrm>
            <a:off x="3884613" y="8685213"/>
            <a:ext cx="2971800" cy="457200"/>
          </a:xfrm>
          <a:prstGeom prst="rect">
            <a:avLst/>
          </a:prstGeom>
          <a:noFill/>
          <a:ln w="9525">
            <a:noFill/>
          </a:ln>
        </p:spPr>
        <p:txBody>
          <a:bodyPr anchor="b"/>
          <a:lstStyle/>
          <a:p>
            <a:pPr lvl="0" algn="r" eaLnBrk="1" hangingPunct="1"/>
            <a:fld id="{9A0DB2DC-4C9A-4742-B13C-FB6460FD3503}" type="slidenum">
              <a:rPr lang="zh-CN" altLang="en-US" sz="1200" dirty="0">
                <a:latin typeface="Calibri" panose="020F0502020204030204" pitchFamily="34" charset="0"/>
              </a:rPr>
              <a:t>34</a:t>
            </a:fld>
            <a:endParaRPr lang="zh-CN" altLang="en-US" sz="1200" dirty="0">
              <a:latin typeface="Calibri" panose="020F0502020204030204"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幻灯片图像占位符 1"/>
          <p:cNvSpPr>
            <a:spLocks noGrp="1" noRot="1" noChangeAspect="1" noTextEdit="1"/>
          </p:cNvSpPr>
          <p:nvPr>
            <p:ph type="sldImg"/>
          </p:nvPr>
        </p:nvSpPr>
        <p:spPr>
          <a:ln>
            <a:solidFill>
              <a:srgbClr val="000000">
                <a:alpha val="100000"/>
              </a:srgbClr>
            </a:solidFill>
            <a:miter lim="800000"/>
          </a:ln>
        </p:spPr>
      </p:sp>
      <p:sp>
        <p:nvSpPr>
          <p:cNvPr id="14339" name="备注占位符 2"/>
          <p:cNvSpPr>
            <a:spLocks noGrp="1"/>
          </p:cNvSpPr>
          <p:nvPr>
            <p:ph type="body" idx="1"/>
          </p:nvPr>
        </p:nvSpPr>
        <p:spPr>
          <a:noFill/>
          <a:ln>
            <a:noFill/>
          </a:ln>
        </p:spPr>
        <p:txBody>
          <a:bodyPr wrap="square" lIns="91440" tIns="45720" rIns="91440" bIns="45720" anchor="t"/>
          <a:lstStyle/>
          <a:p>
            <a:pPr lvl="0" eaLnBrk="1" hangingPunct="1">
              <a:spcBef>
                <a:spcPct val="0"/>
              </a:spcBef>
            </a:pPr>
            <a:endParaRPr lang="zh-CN" altLang="en-US" dirty="0"/>
          </a:p>
        </p:txBody>
      </p:sp>
      <p:sp>
        <p:nvSpPr>
          <p:cNvPr id="14340" name="灯片编号占位符 3"/>
          <p:cNvSpPr txBox="1">
            <a:spLocks noGrp="1"/>
          </p:cNvSpPr>
          <p:nvPr>
            <p:ph type="sldNum" sz="quarter"/>
          </p:nvPr>
        </p:nvSpPr>
        <p:spPr>
          <a:xfrm>
            <a:off x="3884613" y="8685213"/>
            <a:ext cx="2971800" cy="457200"/>
          </a:xfrm>
          <a:prstGeom prst="rect">
            <a:avLst/>
          </a:prstGeom>
          <a:noFill/>
          <a:ln w="9525">
            <a:noFill/>
          </a:ln>
        </p:spPr>
        <p:txBody>
          <a:bodyPr anchor="b"/>
          <a:lstStyle/>
          <a:p>
            <a:pPr lvl="0" algn="r" eaLnBrk="1" hangingPunct="1"/>
            <a:fld id="{9A0DB2DC-4C9A-4742-B13C-FB6460FD3503}" type="slidenum">
              <a:rPr lang="zh-CN" altLang="en-US" sz="1200" dirty="0">
                <a:latin typeface="Calibri" panose="020F0502020204030204" pitchFamily="34" charset="0"/>
              </a:rPr>
              <a:t>45</a:t>
            </a:fld>
            <a:endParaRPr lang="zh-CN" altLang="en-US" sz="1200" dirty="0">
              <a:latin typeface="Calibri" panose="020F0502020204030204"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幻灯片图像占位符 1"/>
          <p:cNvSpPr>
            <a:spLocks noGrp="1" noRot="1" noChangeAspect="1" noTextEdit="1"/>
          </p:cNvSpPr>
          <p:nvPr>
            <p:ph type="sldImg"/>
          </p:nvPr>
        </p:nvSpPr>
        <p:spPr>
          <a:ln>
            <a:solidFill>
              <a:srgbClr val="000000">
                <a:alpha val="100000"/>
              </a:srgbClr>
            </a:solidFill>
            <a:miter lim="800000"/>
          </a:ln>
        </p:spPr>
      </p:sp>
      <p:sp>
        <p:nvSpPr>
          <p:cNvPr id="14339" name="备注占位符 2"/>
          <p:cNvSpPr>
            <a:spLocks noGrp="1"/>
          </p:cNvSpPr>
          <p:nvPr>
            <p:ph type="body" idx="1"/>
          </p:nvPr>
        </p:nvSpPr>
        <p:spPr>
          <a:noFill/>
          <a:ln>
            <a:noFill/>
          </a:ln>
        </p:spPr>
        <p:txBody>
          <a:bodyPr wrap="square" lIns="91440" tIns="45720" rIns="91440" bIns="45720" anchor="t"/>
          <a:lstStyle/>
          <a:p>
            <a:pPr lvl="0" eaLnBrk="1" hangingPunct="1">
              <a:spcBef>
                <a:spcPct val="0"/>
              </a:spcBef>
            </a:pPr>
            <a:endParaRPr lang="zh-CN" altLang="en-US" dirty="0"/>
          </a:p>
        </p:txBody>
      </p:sp>
      <p:sp>
        <p:nvSpPr>
          <p:cNvPr id="14340" name="灯片编号占位符 3"/>
          <p:cNvSpPr txBox="1">
            <a:spLocks noGrp="1"/>
          </p:cNvSpPr>
          <p:nvPr>
            <p:ph type="sldNum" sz="quarter"/>
          </p:nvPr>
        </p:nvSpPr>
        <p:spPr>
          <a:xfrm>
            <a:off x="3884613" y="8685213"/>
            <a:ext cx="2971800" cy="457200"/>
          </a:xfrm>
          <a:prstGeom prst="rect">
            <a:avLst/>
          </a:prstGeom>
          <a:noFill/>
          <a:ln w="9525">
            <a:noFill/>
          </a:ln>
        </p:spPr>
        <p:txBody>
          <a:bodyPr anchor="b"/>
          <a:lstStyle/>
          <a:p>
            <a:pPr lvl="0" algn="r" eaLnBrk="1" hangingPunct="1"/>
            <a:fld id="{9A0DB2DC-4C9A-4742-B13C-FB6460FD3503}" type="slidenum">
              <a:rPr lang="zh-CN" altLang="en-US" sz="1200" dirty="0">
                <a:latin typeface="Calibri" panose="020F0502020204030204" pitchFamily="34" charset="0"/>
              </a:rPr>
              <a:t>53</a:t>
            </a:fld>
            <a:endParaRPr lang="zh-CN" altLang="en-US" sz="1200" dirty="0">
              <a:latin typeface="Calibri" panose="020F0502020204030204"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幻灯片图像占位符 1"/>
          <p:cNvSpPr>
            <a:spLocks noGrp="1" noRot="1" noChangeAspect="1" noTextEdit="1"/>
          </p:cNvSpPr>
          <p:nvPr>
            <p:ph type="sldImg"/>
          </p:nvPr>
        </p:nvSpPr>
        <p:spPr>
          <a:ln>
            <a:solidFill>
              <a:srgbClr val="000000">
                <a:alpha val="100000"/>
              </a:srgbClr>
            </a:solidFill>
            <a:miter lim="800000"/>
          </a:ln>
        </p:spPr>
      </p:sp>
      <p:sp>
        <p:nvSpPr>
          <p:cNvPr id="14339" name="备注占位符 2"/>
          <p:cNvSpPr>
            <a:spLocks noGrp="1"/>
          </p:cNvSpPr>
          <p:nvPr>
            <p:ph type="body" idx="1"/>
          </p:nvPr>
        </p:nvSpPr>
        <p:spPr>
          <a:noFill/>
          <a:ln>
            <a:noFill/>
          </a:ln>
        </p:spPr>
        <p:txBody>
          <a:bodyPr wrap="square" lIns="91440" tIns="45720" rIns="91440" bIns="45720" anchor="t"/>
          <a:lstStyle/>
          <a:p>
            <a:pPr lvl="0" eaLnBrk="1" hangingPunct="1">
              <a:spcBef>
                <a:spcPct val="0"/>
              </a:spcBef>
            </a:pPr>
            <a:endParaRPr lang="zh-CN" altLang="en-US" dirty="0"/>
          </a:p>
        </p:txBody>
      </p:sp>
      <p:sp>
        <p:nvSpPr>
          <p:cNvPr id="14340" name="灯片编号占位符 3"/>
          <p:cNvSpPr txBox="1">
            <a:spLocks noGrp="1"/>
          </p:cNvSpPr>
          <p:nvPr>
            <p:ph type="sldNum" sz="quarter"/>
          </p:nvPr>
        </p:nvSpPr>
        <p:spPr>
          <a:xfrm>
            <a:off x="3884613" y="8685213"/>
            <a:ext cx="2971800" cy="457200"/>
          </a:xfrm>
          <a:prstGeom prst="rect">
            <a:avLst/>
          </a:prstGeom>
          <a:noFill/>
          <a:ln w="9525">
            <a:noFill/>
          </a:ln>
        </p:spPr>
        <p:txBody>
          <a:bodyPr anchor="b"/>
          <a:lstStyle/>
          <a:p>
            <a:pPr lvl="0" algn="r" eaLnBrk="1" hangingPunct="1"/>
            <a:fld id="{9A0DB2DC-4C9A-4742-B13C-FB6460FD3503}" type="slidenum">
              <a:rPr lang="zh-CN" altLang="en-US" sz="1200" dirty="0">
                <a:latin typeface="Calibri" panose="020F0502020204030204" pitchFamily="34" charset="0"/>
              </a:rPr>
              <a:t>61</a:t>
            </a:fld>
            <a:endParaRPr lang="zh-CN" altLang="en-US" sz="1200" dirty="0">
              <a:latin typeface="Calibri" panose="020F0502020204030204"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幻灯片图像占位符 1"/>
          <p:cNvSpPr>
            <a:spLocks noGrp="1" noRot="1" noChangeAspect="1" noTextEdit="1"/>
          </p:cNvSpPr>
          <p:nvPr>
            <p:ph type="sldImg"/>
          </p:nvPr>
        </p:nvSpPr>
        <p:spPr>
          <a:ln>
            <a:solidFill>
              <a:srgbClr val="000000">
                <a:alpha val="100000"/>
              </a:srgbClr>
            </a:solidFill>
            <a:miter lim="800000"/>
          </a:ln>
        </p:spPr>
      </p:sp>
      <p:sp>
        <p:nvSpPr>
          <p:cNvPr id="14339" name="备注占位符 2"/>
          <p:cNvSpPr>
            <a:spLocks noGrp="1"/>
          </p:cNvSpPr>
          <p:nvPr>
            <p:ph type="body" idx="1"/>
          </p:nvPr>
        </p:nvSpPr>
        <p:spPr>
          <a:noFill/>
          <a:ln>
            <a:noFill/>
          </a:ln>
        </p:spPr>
        <p:txBody>
          <a:bodyPr wrap="square" lIns="91440" tIns="45720" rIns="91440" bIns="45720" anchor="t"/>
          <a:lstStyle/>
          <a:p>
            <a:pPr lvl="0" eaLnBrk="1" hangingPunct="1">
              <a:spcBef>
                <a:spcPct val="0"/>
              </a:spcBef>
            </a:pPr>
            <a:endParaRPr lang="zh-CN" altLang="en-US" dirty="0"/>
          </a:p>
        </p:txBody>
      </p:sp>
      <p:sp>
        <p:nvSpPr>
          <p:cNvPr id="14340" name="灯片编号占位符 3"/>
          <p:cNvSpPr txBox="1">
            <a:spLocks noGrp="1"/>
          </p:cNvSpPr>
          <p:nvPr>
            <p:ph type="sldNum" sz="quarter"/>
          </p:nvPr>
        </p:nvSpPr>
        <p:spPr>
          <a:xfrm>
            <a:off x="3884613" y="8685213"/>
            <a:ext cx="2971800" cy="457200"/>
          </a:xfrm>
          <a:prstGeom prst="rect">
            <a:avLst/>
          </a:prstGeom>
          <a:noFill/>
          <a:ln w="9525">
            <a:noFill/>
          </a:ln>
        </p:spPr>
        <p:txBody>
          <a:bodyPr anchor="b"/>
          <a:lstStyle/>
          <a:p>
            <a:pPr lvl="0" algn="r" eaLnBrk="1" hangingPunct="1"/>
            <a:fld id="{9A0DB2DC-4C9A-4742-B13C-FB6460FD3503}" type="slidenum">
              <a:rPr lang="zh-CN" altLang="en-US" sz="1200" dirty="0">
                <a:latin typeface="Calibri" panose="020F0502020204030204" pitchFamily="34" charset="0"/>
              </a:rPr>
              <a:t>70</a:t>
            </a:fld>
            <a:endParaRPr lang="zh-CN" altLang="en-US" sz="1200" dirty="0">
              <a:latin typeface="Calibri" panose="020F050202020403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p:bgPr>
        <a:solidFill>
          <a:schemeClr val="bg1"/>
        </a:solidFill>
        <a:effectLst/>
      </p:bgPr>
    </p:bg>
    <p:spTree>
      <p:nvGrpSpPr>
        <p:cNvPr id="1" name=""/>
        <p:cNvGrpSpPr/>
        <p:nvPr/>
      </p:nvGrpSpPr>
      <p:grpSpPr>
        <a:xfrm>
          <a:off x="0" y="0"/>
          <a:ext cx="0" cy="0"/>
          <a:chOff x="0" y="0"/>
          <a:chExt cx="0" cy="0"/>
        </a:xfrm>
      </p:grpSpPr>
      <p:pic>
        <p:nvPicPr>
          <p:cNvPr id="2050" name="Picture 2"/>
          <p:cNvPicPr>
            <a:picLocks noChangeAspect="1"/>
          </p:cNvPicPr>
          <p:nvPr userDrawn="1"/>
        </p:nvPicPr>
        <p:blipFill>
          <a:blip r:embed="rId2"/>
          <a:stretch>
            <a:fillRect/>
          </a:stretch>
        </p:blipFill>
        <p:spPr>
          <a:xfrm>
            <a:off x="593725" y="2073275"/>
            <a:ext cx="9793288" cy="3063875"/>
          </a:xfrm>
          <a:prstGeom prst="rect">
            <a:avLst/>
          </a:prstGeom>
          <a:noFill/>
          <a:ln w="9525">
            <a:noFill/>
          </a:ln>
        </p:spPr>
      </p:pic>
      <p:sp>
        <p:nvSpPr>
          <p:cNvPr id="2" name="标题 1"/>
          <p:cNvSpPr>
            <a:spLocks noGrp="1"/>
          </p:cNvSpPr>
          <p:nvPr>
            <p:ph type="ctrTitle"/>
          </p:nvPr>
        </p:nvSpPr>
        <p:spPr>
          <a:xfrm>
            <a:off x="802005" y="2566185"/>
            <a:ext cx="9089390" cy="1143008"/>
          </a:xfrm>
        </p:spPr>
        <p:txBody>
          <a:bodyPr>
            <a:normAutofit/>
          </a:bodyPr>
          <a:lstStyle>
            <a:lvl1pPr algn="ctr">
              <a:defRPr sz="4400" b="1">
                <a:solidFill>
                  <a:schemeClr val="bg1"/>
                </a:solidFill>
              </a:defRPr>
            </a:lvl1pPr>
          </a:lstStyle>
          <a:p>
            <a:r>
              <a:rPr lang="zh-CN" altLang="en-US" dirty="0"/>
              <a:t>单击此处编辑母版标题样式</a:t>
            </a:r>
          </a:p>
        </p:txBody>
      </p:sp>
      <p:sp>
        <p:nvSpPr>
          <p:cNvPr id="3" name="副标题 2"/>
          <p:cNvSpPr>
            <a:spLocks noGrp="1"/>
          </p:cNvSpPr>
          <p:nvPr>
            <p:ph type="subTitle" idx="1"/>
          </p:nvPr>
        </p:nvSpPr>
        <p:spPr>
          <a:xfrm>
            <a:off x="810196" y="3709193"/>
            <a:ext cx="9092926" cy="785818"/>
          </a:xfrm>
        </p:spPr>
        <p:txBody>
          <a:bodyPr/>
          <a:lstStyle>
            <a:lvl1pPr marL="0" indent="0" algn="ctr">
              <a:buNone/>
              <a:defRPr sz="3600">
                <a:solidFill>
                  <a:schemeClr val="bg1"/>
                </a:solidFill>
              </a:defRPr>
            </a:lvl1pPr>
            <a:lvl2pPr marL="521335" indent="0" algn="ctr">
              <a:buNone/>
              <a:defRPr>
                <a:solidFill>
                  <a:schemeClr val="tx1">
                    <a:tint val="75000"/>
                  </a:schemeClr>
                </a:solidFill>
              </a:defRPr>
            </a:lvl2pPr>
            <a:lvl3pPr marL="1043305" indent="0" algn="ctr">
              <a:buNone/>
              <a:defRPr>
                <a:solidFill>
                  <a:schemeClr val="tx1">
                    <a:tint val="75000"/>
                  </a:schemeClr>
                </a:solidFill>
              </a:defRPr>
            </a:lvl3pPr>
            <a:lvl4pPr marL="1564640" indent="0" algn="ctr">
              <a:buNone/>
              <a:defRPr>
                <a:solidFill>
                  <a:schemeClr val="tx1">
                    <a:tint val="75000"/>
                  </a:schemeClr>
                </a:solidFill>
              </a:defRPr>
            </a:lvl4pPr>
            <a:lvl5pPr marL="2085975" indent="0" algn="ctr">
              <a:buNone/>
              <a:defRPr>
                <a:solidFill>
                  <a:schemeClr val="tx1">
                    <a:tint val="75000"/>
                  </a:schemeClr>
                </a:solidFill>
              </a:defRPr>
            </a:lvl5pPr>
            <a:lvl6pPr marL="2607945" indent="0" algn="ctr">
              <a:buNone/>
              <a:defRPr>
                <a:solidFill>
                  <a:schemeClr val="tx1">
                    <a:tint val="75000"/>
                  </a:schemeClr>
                </a:solidFill>
              </a:defRPr>
            </a:lvl6pPr>
            <a:lvl7pPr marL="3129280" indent="0" algn="ctr">
              <a:buNone/>
              <a:defRPr>
                <a:solidFill>
                  <a:schemeClr val="tx1">
                    <a:tint val="75000"/>
                  </a:schemeClr>
                </a:solidFill>
              </a:defRPr>
            </a:lvl7pPr>
            <a:lvl8pPr marL="3650615" indent="0" algn="ctr">
              <a:buNone/>
              <a:defRPr>
                <a:solidFill>
                  <a:schemeClr val="tx1">
                    <a:tint val="75000"/>
                  </a:schemeClr>
                </a:solidFill>
              </a:defRPr>
            </a:lvl8pPr>
            <a:lvl9pPr marL="4171950" indent="0" algn="ctr">
              <a:buNone/>
              <a:defRPr>
                <a:solidFill>
                  <a:schemeClr val="tx1">
                    <a:tint val="75000"/>
                  </a:schemeClr>
                </a:solidFill>
              </a:defRPr>
            </a:lvl9pPr>
          </a:lstStyle>
          <a:p>
            <a:r>
              <a:rPr lang="zh-CN" altLang="en-US" dirty="0"/>
              <a:t>单击此处编辑母版副标题样式</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1"/>
        </a:solidFill>
        <a:effectLst/>
      </p:bgPr>
    </p:bg>
    <p:spTree>
      <p:nvGrpSpPr>
        <p:cNvPr id="1" name=""/>
        <p:cNvGrpSpPr/>
        <p:nvPr/>
      </p:nvGrpSpPr>
      <p:grpSpPr>
        <a:xfrm>
          <a:off x="0" y="0"/>
          <a:ext cx="0" cy="0"/>
          <a:chOff x="0" y="0"/>
          <a:chExt cx="0" cy="0"/>
        </a:xfrm>
      </p:grpSpPr>
      <p:pic>
        <p:nvPicPr>
          <p:cNvPr id="3075" name="Picture 7"/>
          <p:cNvPicPr>
            <a:picLocks noChangeAspect="1"/>
          </p:cNvPicPr>
          <p:nvPr userDrawn="1"/>
        </p:nvPicPr>
        <p:blipFill>
          <a:blip r:embed="rId2"/>
          <a:stretch>
            <a:fillRect/>
          </a:stretch>
        </p:blipFill>
        <p:spPr>
          <a:xfrm>
            <a:off x="233363" y="180975"/>
            <a:ext cx="7512050" cy="1150938"/>
          </a:xfrm>
          <a:prstGeom prst="rect">
            <a:avLst/>
          </a:prstGeom>
          <a:noFill/>
          <a:ln w="9525">
            <a:noFill/>
          </a:ln>
        </p:spPr>
      </p:pic>
      <p:sp>
        <p:nvSpPr>
          <p:cNvPr id="2" name="标题 1"/>
          <p:cNvSpPr>
            <a:spLocks noGrp="1"/>
          </p:cNvSpPr>
          <p:nvPr>
            <p:ph type="title"/>
          </p:nvPr>
        </p:nvSpPr>
        <p:spPr/>
        <p:txBody>
          <a:bodyPr/>
          <a:lstStyle/>
          <a:p>
            <a:r>
              <a:rPr lang="zh-CN" altLang="en-US" dirty="0"/>
              <a:t>单击此处编辑母版标题样式</a:t>
            </a:r>
          </a:p>
        </p:txBody>
      </p:sp>
      <p:sp>
        <p:nvSpPr>
          <p:cNvPr id="3" name="内容占位符 2"/>
          <p:cNvSpPr>
            <a:spLocks noGrp="1"/>
          </p:cNvSpPr>
          <p:nvPr>
            <p:ph idx="1"/>
          </p:nvPr>
        </p:nvSpPr>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8" name="灯片编号占位符 5"/>
          <p:cNvSpPr>
            <a:spLocks noGrp="1"/>
          </p:cNvSpPr>
          <p:nvPr>
            <p:ph type="sldNum" sz="quarter" idx="4"/>
          </p:nvPr>
        </p:nvSpPr>
        <p:spPr>
          <a:xfrm>
            <a:off x="8061325" y="6950075"/>
            <a:ext cx="2495550" cy="403225"/>
          </a:xfrm>
          <a:prstGeom prst="rect">
            <a:avLst/>
          </a:prstGeom>
        </p:spPr>
        <p:txBody>
          <a:bodyPr vert="horz" wrap="square" lIns="104306" tIns="52153" rIns="104306" bIns="52153" numCol="1" anchor="ctr" anchorCtr="0" compatLnSpc="1"/>
          <a:lstStyle/>
          <a:p>
            <a:pPr algn="r" eaLnBrk="1" hangingPunct="1">
              <a:buNone/>
            </a:pPr>
            <a:fld id="{9A0DB2DC-4C9A-4742-B13C-FB6460FD3503}" type="slidenum">
              <a:rPr lang="zh-CN" altLang="en-US" dirty="0">
                <a:latin typeface="Calibri" panose="020F0502020204030204" pitchFamily="34" charset="0"/>
              </a:rPr>
              <a:t>‹#›</a:t>
            </a:fld>
            <a:endParaRPr lang="zh-CN" altLang="en-US"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1"/>
        </a:solidFill>
        <a:effectLst/>
      </p:bgPr>
    </p:bg>
    <p:spTree>
      <p:nvGrpSpPr>
        <p:cNvPr id="1" name=""/>
        <p:cNvGrpSpPr/>
        <p:nvPr/>
      </p:nvGrpSpPr>
      <p:grpSpPr>
        <a:xfrm>
          <a:off x="0" y="0"/>
          <a:ext cx="0" cy="0"/>
          <a:chOff x="0" y="0"/>
          <a:chExt cx="0" cy="0"/>
        </a:xfrm>
      </p:grpSpPr>
      <p:pic>
        <p:nvPicPr>
          <p:cNvPr id="4099" name="Picture 7"/>
          <p:cNvPicPr>
            <a:picLocks noChangeAspect="1"/>
          </p:cNvPicPr>
          <p:nvPr userDrawn="1"/>
        </p:nvPicPr>
        <p:blipFill>
          <a:blip r:embed="rId2"/>
          <a:stretch>
            <a:fillRect/>
          </a:stretch>
        </p:blipFill>
        <p:spPr>
          <a:xfrm>
            <a:off x="233363" y="180975"/>
            <a:ext cx="7512050" cy="1150938"/>
          </a:xfrm>
          <a:prstGeom prst="rect">
            <a:avLst/>
          </a:prstGeom>
          <a:noFill/>
          <a:ln w="9525">
            <a:noFill/>
          </a:ln>
        </p:spPr>
      </p:pic>
      <p:sp>
        <p:nvSpPr>
          <p:cNvPr id="2" name="标题 1"/>
          <p:cNvSpPr>
            <a:spLocks noGrp="1"/>
          </p:cNvSpPr>
          <p:nvPr>
            <p:ph type="title"/>
          </p:nvPr>
        </p:nvSpPr>
        <p:spPr/>
        <p:txBody>
          <a:bodyPr/>
          <a:lstStyle/>
          <a:p>
            <a:r>
              <a:rPr lang="zh-CN" altLang="en-US" dirty="0"/>
              <a:t>单击此处编辑母版标题样式</a:t>
            </a:r>
          </a:p>
        </p:txBody>
      </p:sp>
      <p:sp>
        <p:nvSpPr>
          <p:cNvPr id="3" name="内容占位符 2"/>
          <p:cNvSpPr>
            <a:spLocks noGrp="1"/>
          </p:cNvSpPr>
          <p:nvPr>
            <p:ph sz="half" idx="1"/>
          </p:nvPr>
        </p:nvSpPr>
        <p:spPr>
          <a:xfrm>
            <a:off x="534670" y="1764295"/>
            <a:ext cx="4722918" cy="4990084"/>
          </a:xfrm>
        </p:spPr>
        <p:txBody>
          <a:bodyPr/>
          <a:lstStyle>
            <a:lvl1pPr>
              <a:defRPr sz="2800"/>
            </a:lvl1pPr>
            <a:lvl2pPr>
              <a:defRPr sz="2400"/>
            </a:lvl2pPr>
            <a:lvl3pPr>
              <a:defRPr sz="2000"/>
            </a:lvl3pPr>
            <a:lvl4pPr>
              <a:defRPr sz="1800"/>
            </a:lvl4pPr>
            <a:lvl5pPr>
              <a:defRPr sz="1600"/>
            </a:lvl5pPr>
            <a:lvl6pPr>
              <a:defRPr sz="2100"/>
            </a:lvl6pPr>
            <a:lvl7pPr>
              <a:defRPr sz="2100"/>
            </a:lvl7pPr>
            <a:lvl8pPr>
              <a:defRPr sz="2100"/>
            </a:lvl8pPr>
            <a:lvl9pPr>
              <a:defRPr sz="2100"/>
            </a:lvl9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内容占位符 3"/>
          <p:cNvSpPr>
            <a:spLocks noGrp="1"/>
          </p:cNvSpPr>
          <p:nvPr>
            <p:ph sz="half" idx="2"/>
          </p:nvPr>
        </p:nvSpPr>
        <p:spPr>
          <a:xfrm>
            <a:off x="5435812" y="1764295"/>
            <a:ext cx="4722918" cy="4990084"/>
          </a:xfrm>
        </p:spPr>
        <p:txBody>
          <a:bodyPr/>
          <a:lstStyle>
            <a:lvl1pPr>
              <a:defRPr sz="2800"/>
            </a:lvl1pPr>
            <a:lvl2pPr>
              <a:defRPr sz="2400"/>
            </a:lvl2pPr>
            <a:lvl3pPr>
              <a:defRPr sz="2000"/>
            </a:lvl3pPr>
            <a:lvl4pPr>
              <a:defRPr sz="1800"/>
            </a:lvl4pPr>
            <a:lvl5pPr>
              <a:defRPr sz="1600"/>
            </a:lvl5pPr>
            <a:lvl6pPr>
              <a:defRPr sz="2100"/>
            </a:lvl6pPr>
            <a:lvl7pPr>
              <a:defRPr sz="2100"/>
            </a:lvl7pPr>
            <a:lvl8pPr>
              <a:defRPr sz="2100"/>
            </a:lvl8pPr>
            <a:lvl9pPr>
              <a:defRPr sz="2100"/>
            </a:lvl9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8" name="灯片编号占位符 6"/>
          <p:cNvSpPr>
            <a:spLocks noGrp="1"/>
          </p:cNvSpPr>
          <p:nvPr>
            <p:ph type="sldNum" sz="quarter" idx="4"/>
          </p:nvPr>
        </p:nvSpPr>
        <p:spPr>
          <a:xfrm>
            <a:off x="8061325" y="6950075"/>
            <a:ext cx="2495550" cy="403225"/>
          </a:xfrm>
          <a:prstGeom prst="rect">
            <a:avLst/>
          </a:prstGeom>
        </p:spPr>
        <p:txBody>
          <a:bodyPr vert="horz" wrap="square" lIns="104306" tIns="52153" rIns="104306" bIns="52153" numCol="1" anchor="ctr" anchorCtr="0" compatLnSpc="1"/>
          <a:lstStyle/>
          <a:p>
            <a:pPr algn="r" eaLnBrk="1" hangingPunct="1">
              <a:buNone/>
            </a:pPr>
            <a:fld id="{9A0DB2DC-4C9A-4742-B13C-FB6460FD3503}" type="slidenum">
              <a:rPr lang="zh-CN" altLang="en-US" dirty="0">
                <a:latin typeface="Calibri" panose="020F0502020204030204" pitchFamily="34" charset="0"/>
              </a:rPr>
              <a:t>‹#›</a:t>
            </a:fld>
            <a:endParaRPr lang="zh-CN" altLang="en-US"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1"/>
        </a:solidFill>
        <a:effectLst/>
      </p:bgPr>
    </p:bg>
    <p:spTree>
      <p:nvGrpSpPr>
        <p:cNvPr id="1" name=""/>
        <p:cNvGrpSpPr/>
        <p:nvPr/>
      </p:nvGrpSpPr>
      <p:grpSpPr>
        <a:xfrm>
          <a:off x="0" y="0"/>
          <a:ext cx="0" cy="0"/>
          <a:chOff x="0" y="0"/>
          <a:chExt cx="0" cy="0"/>
        </a:xfrm>
      </p:grpSpPr>
      <p:pic>
        <p:nvPicPr>
          <p:cNvPr id="5123" name="Picture 7"/>
          <p:cNvPicPr>
            <a:picLocks noChangeAspect="1"/>
          </p:cNvPicPr>
          <p:nvPr userDrawn="1"/>
        </p:nvPicPr>
        <p:blipFill>
          <a:blip r:embed="rId2"/>
          <a:stretch>
            <a:fillRect/>
          </a:stretch>
        </p:blipFill>
        <p:spPr>
          <a:xfrm>
            <a:off x="233363" y="180975"/>
            <a:ext cx="7512050" cy="1150938"/>
          </a:xfrm>
          <a:prstGeom prst="rect">
            <a:avLst/>
          </a:prstGeom>
          <a:noFill/>
          <a:ln w="9525">
            <a:noFill/>
          </a:ln>
        </p:spPr>
      </p:pic>
      <p:sp>
        <p:nvSpPr>
          <p:cNvPr id="2" name="标题 1"/>
          <p:cNvSpPr>
            <a:spLocks noGrp="1"/>
          </p:cNvSpPr>
          <p:nvPr>
            <p:ph type="title"/>
          </p:nvPr>
        </p:nvSpPr>
        <p:spPr/>
        <p:txBody>
          <a:bodyPr/>
          <a:lstStyle/>
          <a:p>
            <a:r>
              <a:rPr lang="zh-CN" altLang="en-US" dirty="0"/>
              <a:t>单击此处编辑母版标题样式</a:t>
            </a:r>
          </a:p>
        </p:txBody>
      </p:sp>
      <p:sp>
        <p:nvSpPr>
          <p:cNvPr id="8" name="灯片编号占位符 4"/>
          <p:cNvSpPr>
            <a:spLocks noGrp="1"/>
          </p:cNvSpPr>
          <p:nvPr>
            <p:ph type="sldNum" sz="quarter" idx="4"/>
          </p:nvPr>
        </p:nvSpPr>
        <p:spPr>
          <a:xfrm>
            <a:off x="8061325" y="6950075"/>
            <a:ext cx="2495550" cy="403225"/>
          </a:xfrm>
          <a:prstGeom prst="rect">
            <a:avLst/>
          </a:prstGeom>
        </p:spPr>
        <p:txBody>
          <a:bodyPr vert="horz" wrap="square" lIns="104306" tIns="52153" rIns="104306" bIns="52153" numCol="1" anchor="ctr" anchorCtr="0" compatLnSpc="1"/>
          <a:lstStyle/>
          <a:p>
            <a:pPr algn="r" eaLnBrk="1" hangingPunct="1">
              <a:buNone/>
            </a:pPr>
            <a:fld id="{9A0DB2DC-4C9A-4742-B13C-FB6460FD3503}" type="slidenum">
              <a:rPr lang="zh-CN" altLang="en-US" dirty="0">
                <a:latin typeface="Calibri" panose="020F0502020204030204" pitchFamily="34" charset="0"/>
              </a:rPr>
              <a:t>‹#›</a:t>
            </a:fld>
            <a:endParaRPr lang="zh-CN" altLang="en-US"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1"/>
        </a:solidFill>
        <a:effectLst/>
      </p:bgPr>
    </p:bg>
    <p:spTree>
      <p:nvGrpSpPr>
        <p:cNvPr id="1" name=""/>
        <p:cNvGrpSpPr/>
        <p:nvPr/>
      </p:nvGrpSpPr>
      <p:grpSpPr>
        <a:xfrm>
          <a:off x="0" y="0"/>
          <a:ext cx="0" cy="0"/>
          <a:chOff x="0" y="0"/>
          <a:chExt cx="0" cy="0"/>
        </a:xfrm>
      </p:grpSpPr>
      <p:pic>
        <p:nvPicPr>
          <p:cNvPr id="6147" name="Picture 7"/>
          <p:cNvPicPr>
            <a:picLocks noChangeAspect="1"/>
          </p:cNvPicPr>
          <p:nvPr userDrawn="1"/>
        </p:nvPicPr>
        <p:blipFill>
          <a:blip r:embed="rId2"/>
          <a:stretch>
            <a:fillRect/>
          </a:stretch>
        </p:blipFill>
        <p:spPr>
          <a:xfrm>
            <a:off x="233363" y="180975"/>
            <a:ext cx="7512050" cy="1150938"/>
          </a:xfrm>
          <a:prstGeom prst="rect">
            <a:avLst/>
          </a:prstGeom>
          <a:noFill/>
          <a:ln w="9525">
            <a:noFill/>
          </a:ln>
        </p:spPr>
      </p:pic>
      <p:sp>
        <p:nvSpPr>
          <p:cNvPr id="8" name="灯片编号占位符 3"/>
          <p:cNvSpPr>
            <a:spLocks noGrp="1"/>
          </p:cNvSpPr>
          <p:nvPr>
            <p:ph type="sldNum" sz="quarter" idx="4"/>
          </p:nvPr>
        </p:nvSpPr>
        <p:spPr>
          <a:xfrm>
            <a:off x="8061325" y="6950075"/>
            <a:ext cx="2495550" cy="403225"/>
          </a:xfrm>
          <a:prstGeom prst="rect">
            <a:avLst/>
          </a:prstGeom>
        </p:spPr>
        <p:txBody>
          <a:bodyPr vert="horz" wrap="square" lIns="104306" tIns="52153" rIns="104306" bIns="52153" numCol="1" anchor="ctr" anchorCtr="0" compatLnSpc="1"/>
          <a:lstStyle/>
          <a:p>
            <a:pPr algn="r" eaLnBrk="1" hangingPunct="1">
              <a:buNone/>
            </a:pPr>
            <a:fld id="{9A0DB2DC-4C9A-4742-B13C-FB6460FD3503}" type="slidenum">
              <a:rPr lang="zh-CN" altLang="en-US" dirty="0">
                <a:latin typeface="Calibri" panose="020F0502020204030204" pitchFamily="34" charset="0"/>
              </a:rPr>
              <a:t>‹#›</a:t>
            </a:fld>
            <a:endParaRPr lang="zh-CN" altLang="en-US"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自定义版式">
    <p:bg>
      <p:bgPr>
        <a:solidFill>
          <a:schemeClr val="bg1"/>
        </a:solidFill>
        <a:effectLst/>
      </p:bgPr>
    </p:bg>
    <p:spTree>
      <p:nvGrpSpPr>
        <p:cNvPr id="1" name=""/>
        <p:cNvGrpSpPr/>
        <p:nvPr/>
      </p:nvGrpSpPr>
      <p:grpSpPr>
        <a:xfrm>
          <a:off x="0" y="0"/>
          <a:ext cx="0" cy="0"/>
          <a:chOff x="0" y="0"/>
          <a:chExt cx="0" cy="0"/>
        </a:xfrm>
      </p:grpSpPr>
      <p:pic>
        <p:nvPicPr>
          <p:cNvPr id="7170" name="Picture 4"/>
          <p:cNvPicPr>
            <a:picLocks noChangeAspect="1"/>
          </p:cNvPicPr>
          <p:nvPr userDrawn="1"/>
        </p:nvPicPr>
        <p:blipFill>
          <a:blip r:embed="rId2"/>
          <a:stretch>
            <a:fillRect/>
          </a:stretch>
        </p:blipFill>
        <p:spPr>
          <a:xfrm>
            <a:off x="954088" y="1981200"/>
            <a:ext cx="8912225" cy="3113088"/>
          </a:xfrm>
          <a:prstGeom prst="rect">
            <a:avLst/>
          </a:prstGeom>
          <a:noFill/>
          <a:ln w="9525">
            <a:noFill/>
          </a:ln>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7"/>
          <p:cNvPicPr>
            <a:picLocks noChangeAspect="1"/>
          </p:cNvPicPr>
          <p:nvPr userDrawn="1"/>
        </p:nvPicPr>
        <p:blipFill>
          <a:blip r:embed="rId8"/>
          <a:stretch>
            <a:fillRect/>
          </a:stretch>
        </p:blipFill>
        <p:spPr>
          <a:xfrm>
            <a:off x="233363" y="180975"/>
            <a:ext cx="7512050" cy="1150938"/>
          </a:xfrm>
          <a:prstGeom prst="rect">
            <a:avLst/>
          </a:prstGeom>
          <a:noFill/>
          <a:ln w="9525">
            <a:noFill/>
          </a:ln>
        </p:spPr>
      </p:pic>
      <p:sp>
        <p:nvSpPr>
          <p:cNvPr id="1027" name="标题占位符 1"/>
          <p:cNvSpPr>
            <a:spLocks noGrp="1"/>
          </p:cNvSpPr>
          <p:nvPr>
            <p:ph type="title"/>
          </p:nvPr>
        </p:nvSpPr>
        <p:spPr>
          <a:xfrm>
            <a:off x="488950" y="234950"/>
            <a:ext cx="6000750" cy="1096963"/>
          </a:xfrm>
          <a:prstGeom prst="rect">
            <a:avLst/>
          </a:prstGeom>
          <a:noFill/>
          <a:ln w="9525">
            <a:noFill/>
          </a:ln>
        </p:spPr>
        <p:txBody>
          <a:bodyPr lIns="104306" tIns="52153" rIns="104306" bIns="52153" anchor="ctr"/>
          <a:lstStyle/>
          <a:p>
            <a:pPr lvl="0"/>
            <a:r>
              <a:rPr lang="zh-CN" altLang="en-US" dirty="0"/>
              <a:t>单击此处编单击此处编辑母版标题样式</a:t>
            </a:r>
          </a:p>
        </p:txBody>
      </p:sp>
      <p:sp>
        <p:nvSpPr>
          <p:cNvPr id="1028" name="文本占位符 2"/>
          <p:cNvSpPr>
            <a:spLocks noGrp="1"/>
          </p:cNvSpPr>
          <p:nvPr>
            <p:ph type="body" idx="1"/>
          </p:nvPr>
        </p:nvSpPr>
        <p:spPr>
          <a:xfrm>
            <a:off x="488950" y="1636713"/>
            <a:ext cx="9623425" cy="4991100"/>
          </a:xfrm>
          <a:prstGeom prst="rect">
            <a:avLst/>
          </a:prstGeom>
          <a:noFill/>
          <a:ln w="9525">
            <a:noFill/>
          </a:ln>
        </p:spPr>
        <p:txBody>
          <a:bodyPr lIns="104306" tIns="52153" rIns="104306" bIns="52153"/>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6" name="灯片编号占位符 5"/>
          <p:cNvSpPr>
            <a:spLocks noGrp="1"/>
          </p:cNvSpPr>
          <p:nvPr>
            <p:ph type="sldNum" sz="quarter" idx="4"/>
          </p:nvPr>
        </p:nvSpPr>
        <p:spPr>
          <a:xfrm>
            <a:off x="8061325" y="6950075"/>
            <a:ext cx="2495550" cy="403225"/>
          </a:xfrm>
          <a:prstGeom prst="rect">
            <a:avLst/>
          </a:prstGeom>
        </p:spPr>
        <p:txBody>
          <a:bodyPr vert="horz" wrap="square" lIns="104306" tIns="52153" rIns="104306" bIns="52153" numCol="1" anchor="ctr" anchorCtr="0" compatLnSpc="1"/>
          <a:lstStyle>
            <a:lvl1pPr algn="r">
              <a:defRPr sz="1400">
                <a:solidFill>
                  <a:srgbClr val="898989"/>
                </a:solidFill>
                <a:latin typeface="Calibri" panose="020F0502020204030204" pitchFamily="34" charset="0"/>
              </a:defRPr>
            </a:lvl1pPr>
          </a:lstStyle>
          <a:p>
            <a:pPr lvl="0" eaLnBrk="1" hangingPunct="1">
              <a:buNone/>
            </a:pPr>
            <a:fld id="{9A0DB2DC-4C9A-4742-B13C-FB6460FD3503}" type="slidenum">
              <a:rPr lang="zh-CN" altLang="en-US" dirty="0"/>
              <a:t>‹#›</a:t>
            </a:fld>
            <a:endParaRPr lang="zh-CN" altLang="en-US" dirty="0">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hf sldNum="0" hdr="0" ftr="0" dt="0"/>
  <p:txStyles>
    <p:titleStyle>
      <a:lvl1pPr algn="l" defTabSz="1043305" rtl="0" eaLnBrk="0" fontAlgn="base" hangingPunct="0">
        <a:spcBef>
          <a:spcPct val="0"/>
        </a:spcBef>
        <a:spcAft>
          <a:spcPct val="0"/>
        </a:spcAft>
        <a:defRPr sz="3200" kern="1200">
          <a:solidFill>
            <a:schemeClr val="bg1"/>
          </a:solidFill>
          <a:latin typeface="黑体" panose="02010609060101010101" pitchFamily="49" charset="-122"/>
          <a:ea typeface="黑体" panose="02010609060101010101" pitchFamily="49" charset="-122"/>
          <a:cs typeface="+mj-cs"/>
        </a:defRPr>
      </a:lvl1pPr>
      <a:lvl2pPr algn="l" defTabSz="1043305"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2pPr>
      <a:lvl3pPr algn="l" defTabSz="1043305"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3pPr>
      <a:lvl4pPr algn="l" defTabSz="1043305"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4pPr>
      <a:lvl5pPr algn="l" defTabSz="1043305"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5pPr>
      <a:lvl6pPr marL="457200" algn="l" defTabSz="1043305" rtl="0" fontAlgn="base">
        <a:spcBef>
          <a:spcPct val="0"/>
        </a:spcBef>
        <a:spcAft>
          <a:spcPct val="0"/>
        </a:spcAft>
        <a:defRPr sz="3600">
          <a:solidFill>
            <a:schemeClr val="bg1"/>
          </a:solidFill>
          <a:latin typeface="黑体" panose="02010609060101010101" pitchFamily="49" charset="-122"/>
          <a:ea typeface="黑体" panose="02010609060101010101" pitchFamily="49" charset="-122"/>
        </a:defRPr>
      </a:lvl6pPr>
      <a:lvl7pPr marL="914400" algn="l" defTabSz="1043305" rtl="0" fontAlgn="base">
        <a:spcBef>
          <a:spcPct val="0"/>
        </a:spcBef>
        <a:spcAft>
          <a:spcPct val="0"/>
        </a:spcAft>
        <a:defRPr sz="3600">
          <a:solidFill>
            <a:schemeClr val="bg1"/>
          </a:solidFill>
          <a:latin typeface="黑体" panose="02010609060101010101" pitchFamily="49" charset="-122"/>
          <a:ea typeface="黑体" panose="02010609060101010101" pitchFamily="49" charset="-122"/>
        </a:defRPr>
      </a:lvl7pPr>
      <a:lvl8pPr marL="1371600" algn="l" defTabSz="1043305" rtl="0" fontAlgn="base">
        <a:spcBef>
          <a:spcPct val="0"/>
        </a:spcBef>
        <a:spcAft>
          <a:spcPct val="0"/>
        </a:spcAft>
        <a:defRPr sz="3600">
          <a:solidFill>
            <a:schemeClr val="bg1"/>
          </a:solidFill>
          <a:latin typeface="黑体" panose="02010609060101010101" pitchFamily="49" charset="-122"/>
          <a:ea typeface="黑体" panose="02010609060101010101" pitchFamily="49" charset="-122"/>
        </a:defRPr>
      </a:lvl8pPr>
      <a:lvl9pPr marL="1828800" algn="l" defTabSz="1043305" rtl="0" fontAlgn="base">
        <a:spcBef>
          <a:spcPct val="0"/>
        </a:spcBef>
        <a:spcAft>
          <a:spcPct val="0"/>
        </a:spcAft>
        <a:defRPr sz="3600">
          <a:solidFill>
            <a:schemeClr val="bg1"/>
          </a:solidFill>
          <a:latin typeface="黑体" panose="02010609060101010101" pitchFamily="49" charset="-122"/>
          <a:ea typeface="黑体" panose="02010609060101010101" pitchFamily="49" charset="-122"/>
        </a:defRPr>
      </a:lvl9pPr>
    </p:titleStyle>
    <p:bodyStyle>
      <a:lvl1pPr marL="390525" indent="-390525" algn="l" defTabSz="1043305"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1pPr>
      <a:lvl2pPr marL="846455" indent="-325755" algn="l" defTabSz="1043305"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2pPr>
      <a:lvl3pPr marL="1303655" indent="-260350" algn="l" defTabSz="1043305"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3pPr>
      <a:lvl4pPr marL="1824355" indent="-260350" algn="l" defTabSz="1043305" rtl="0" eaLnBrk="0" fontAlgn="base" hangingPunct="0">
        <a:spcBef>
          <a:spcPct val="20000"/>
        </a:spcBef>
        <a:spcAft>
          <a:spcPct val="0"/>
        </a:spcAft>
        <a:buFont typeface="Arial" panose="020B0604020202020204" pitchFamily="34" charset="0"/>
        <a:buChar char="–"/>
        <a:defRPr kern="1200">
          <a:solidFill>
            <a:schemeClr val="tx1"/>
          </a:solidFill>
          <a:latin typeface="+mn-lt"/>
          <a:ea typeface="+mn-ea"/>
          <a:cs typeface="+mn-cs"/>
        </a:defRPr>
      </a:lvl4pPr>
      <a:lvl5pPr marL="2346325" indent="-260350" algn="l" defTabSz="1043305" rtl="0" eaLnBrk="0" fontAlgn="base" hangingPunct="0">
        <a:spcBef>
          <a:spcPct val="20000"/>
        </a:spcBef>
        <a:spcAft>
          <a:spcPct val="0"/>
        </a:spcAft>
        <a:buFont typeface="Arial" panose="020B0604020202020204" pitchFamily="34" charset="0"/>
        <a:buChar char="»"/>
        <a:defRPr sz="1600" kern="1200">
          <a:solidFill>
            <a:schemeClr val="tx1"/>
          </a:solidFill>
          <a:latin typeface="+mn-lt"/>
          <a:ea typeface="+mn-ea"/>
          <a:cs typeface="+mn-cs"/>
        </a:defRPr>
      </a:lvl5pPr>
      <a:lvl6pPr marL="2868295" indent="-260985" algn="l" defTabSz="1043305" rtl="0" eaLnBrk="1" latinLnBrk="0" hangingPunct="1">
        <a:spcBef>
          <a:spcPct val="20000"/>
        </a:spcBef>
        <a:buFont typeface="Arial" panose="020B0604020202020204" pitchFamily="34" charset="0"/>
        <a:buChar char="•"/>
        <a:defRPr sz="2300" kern="1200">
          <a:solidFill>
            <a:schemeClr val="tx1"/>
          </a:solidFill>
          <a:latin typeface="+mn-lt"/>
          <a:ea typeface="+mn-ea"/>
          <a:cs typeface="+mn-cs"/>
        </a:defRPr>
      </a:lvl6pPr>
      <a:lvl7pPr marL="3389630" indent="-260985" algn="l" defTabSz="1043305" rtl="0" eaLnBrk="1" latinLnBrk="0" hangingPunct="1">
        <a:spcBef>
          <a:spcPct val="20000"/>
        </a:spcBef>
        <a:buFont typeface="Arial" panose="020B0604020202020204" pitchFamily="34" charset="0"/>
        <a:buChar char="•"/>
        <a:defRPr sz="2300" kern="1200">
          <a:solidFill>
            <a:schemeClr val="tx1"/>
          </a:solidFill>
          <a:latin typeface="+mn-lt"/>
          <a:ea typeface="+mn-ea"/>
          <a:cs typeface="+mn-cs"/>
        </a:defRPr>
      </a:lvl7pPr>
      <a:lvl8pPr marL="3911600" indent="-260985" algn="l" defTabSz="1043305" rtl="0" eaLnBrk="1" latinLnBrk="0" hangingPunct="1">
        <a:spcBef>
          <a:spcPct val="20000"/>
        </a:spcBef>
        <a:buFont typeface="Arial" panose="020B0604020202020204" pitchFamily="34" charset="0"/>
        <a:buChar char="•"/>
        <a:defRPr sz="2300" kern="1200">
          <a:solidFill>
            <a:schemeClr val="tx1"/>
          </a:solidFill>
          <a:latin typeface="+mn-lt"/>
          <a:ea typeface="+mn-ea"/>
          <a:cs typeface="+mn-cs"/>
        </a:defRPr>
      </a:lvl8pPr>
      <a:lvl9pPr marL="4432935" indent="-260985" algn="l" defTabSz="1043305" rtl="0" eaLnBrk="1" latinLnBrk="0" hangingPunct="1">
        <a:spcBef>
          <a:spcPct val="20000"/>
        </a:spcBef>
        <a:buFont typeface="Arial" panose="020B0604020202020204" pitchFamily="34" charset="0"/>
        <a:buChar char="•"/>
        <a:defRPr sz="2300" kern="1200">
          <a:solidFill>
            <a:schemeClr val="tx1"/>
          </a:solidFill>
          <a:latin typeface="+mn-lt"/>
          <a:ea typeface="+mn-ea"/>
          <a:cs typeface="+mn-cs"/>
        </a:defRPr>
      </a:lvl9pPr>
    </p:bodyStyle>
    <p:otherStyle>
      <a:defPPr>
        <a:defRPr lang="zh-CN"/>
      </a:defPPr>
      <a:lvl1pPr marL="0" algn="l" defTabSz="1043305" rtl="0" eaLnBrk="1" latinLnBrk="0" hangingPunct="1">
        <a:defRPr sz="2100" kern="1200">
          <a:solidFill>
            <a:schemeClr val="tx1"/>
          </a:solidFill>
          <a:latin typeface="+mn-lt"/>
          <a:ea typeface="+mn-ea"/>
          <a:cs typeface="+mn-cs"/>
        </a:defRPr>
      </a:lvl1pPr>
      <a:lvl2pPr marL="521335" algn="l" defTabSz="1043305" rtl="0" eaLnBrk="1" latinLnBrk="0" hangingPunct="1">
        <a:defRPr sz="2100" kern="1200">
          <a:solidFill>
            <a:schemeClr val="tx1"/>
          </a:solidFill>
          <a:latin typeface="+mn-lt"/>
          <a:ea typeface="+mn-ea"/>
          <a:cs typeface="+mn-cs"/>
        </a:defRPr>
      </a:lvl2pPr>
      <a:lvl3pPr marL="1043305" algn="l" defTabSz="1043305" rtl="0" eaLnBrk="1" latinLnBrk="0" hangingPunct="1">
        <a:defRPr sz="2100" kern="1200">
          <a:solidFill>
            <a:schemeClr val="tx1"/>
          </a:solidFill>
          <a:latin typeface="+mn-lt"/>
          <a:ea typeface="+mn-ea"/>
          <a:cs typeface="+mn-cs"/>
        </a:defRPr>
      </a:lvl3pPr>
      <a:lvl4pPr marL="1564640" algn="l" defTabSz="1043305" rtl="0" eaLnBrk="1" latinLnBrk="0" hangingPunct="1">
        <a:defRPr sz="2100" kern="1200">
          <a:solidFill>
            <a:schemeClr val="tx1"/>
          </a:solidFill>
          <a:latin typeface="+mn-lt"/>
          <a:ea typeface="+mn-ea"/>
          <a:cs typeface="+mn-cs"/>
        </a:defRPr>
      </a:lvl4pPr>
      <a:lvl5pPr marL="2085975" algn="l" defTabSz="1043305" rtl="0" eaLnBrk="1" latinLnBrk="0" hangingPunct="1">
        <a:defRPr sz="2100" kern="1200">
          <a:solidFill>
            <a:schemeClr val="tx1"/>
          </a:solidFill>
          <a:latin typeface="+mn-lt"/>
          <a:ea typeface="+mn-ea"/>
          <a:cs typeface="+mn-cs"/>
        </a:defRPr>
      </a:lvl5pPr>
      <a:lvl6pPr marL="2607945" algn="l" defTabSz="1043305" rtl="0" eaLnBrk="1" latinLnBrk="0" hangingPunct="1">
        <a:defRPr sz="2100" kern="1200">
          <a:solidFill>
            <a:schemeClr val="tx1"/>
          </a:solidFill>
          <a:latin typeface="+mn-lt"/>
          <a:ea typeface="+mn-ea"/>
          <a:cs typeface="+mn-cs"/>
        </a:defRPr>
      </a:lvl6pPr>
      <a:lvl7pPr marL="3129280" algn="l" defTabSz="1043305" rtl="0" eaLnBrk="1" latinLnBrk="0" hangingPunct="1">
        <a:defRPr sz="2100" kern="1200">
          <a:solidFill>
            <a:schemeClr val="tx1"/>
          </a:solidFill>
          <a:latin typeface="+mn-lt"/>
          <a:ea typeface="+mn-ea"/>
          <a:cs typeface="+mn-cs"/>
        </a:defRPr>
      </a:lvl7pPr>
      <a:lvl8pPr marL="3650615" algn="l" defTabSz="1043305" rtl="0" eaLnBrk="1" latinLnBrk="0" hangingPunct="1">
        <a:defRPr sz="2100" kern="1200">
          <a:solidFill>
            <a:schemeClr val="tx1"/>
          </a:solidFill>
          <a:latin typeface="+mn-lt"/>
          <a:ea typeface="+mn-ea"/>
          <a:cs typeface="+mn-cs"/>
        </a:defRPr>
      </a:lvl8pPr>
      <a:lvl9pPr marL="4171950" algn="l" defTabSz="1043305" rtl="0" eaLnBrk="1" latinLnBrk="0" hangingPunct="1">
        <a:defRPr sz="21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0.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4.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5.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xml"/></Relationships>
</file>

<file path=ppt/slides/_rels/slide121.xml.rels><?xml version="1.0" encoding="UTF-8" standalone="yes"?>
<Relationships xmlns="http://schemas.openxmlformats.org/package/2006/relationships"><Relationship Id="rId3" Type="http://schemas.openxmlformats.org/officeDocument/2006/relationships/hyperlink" Target="mailto:xchy007@163.com" TargetMode="External"/><Relationship Id="rId2" Type="http://schemas.openxmlformats.org/officeDocument/2006/relationships/hyperlink" Target="http://www.mhjy.net/" TargetMode="External"/><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122.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3" Type="http://schemas.openxmlformats.org/officeDocument/2006/relationships/hyperlink" Target="mailto:xchy007@163.com" TargetMode="External"/><Relationship Id="rId2" Type="http://schemas.openxmlformats.org/officeDocument/2006/relationships/hyperlink" Target="http://www.mhjy.net/" TargetMode="External"/><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xchy007@163.com" TargetMode="External"/><Relationship Id="rId2" Type="http://schemas.openxmlformats.org/officeDocument/2006/relationships/hyperlink" Target="http://www.mhjy.net/" TargetMode="External"/><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hyperlink" Target="mailto:xchy007@163.com" TargetMode="External"/><Relationship Id="rId2" Type="http://schemas.openxmlformats.org/officeDocument/2006/relationships/hyperlink" Target="http://www.mhjy.net/" TargetMode="External"/><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comments" Target="../comments/comment1.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slideLayout" Target="../slideLayouts/slideLayout2.xml"/><Relationship Id="rId1" Type="http://schemas.openxmlformats.org/officeDocument/2006/relationships/tags" Target="../tags/tag1.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3" Type="http://schemas.openxmlformats.org/officeDocument/2006/relationships/hyperlink" Target="mailto:xchy007@163.com" TargetMode="External"/><Relationship Id="rId2" Type="http://schemas.openxmlformats.org/officeDocument/2006/relationships/hyperlink" Target="http://www.mhjy.net/" TargetMode="External"/><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标题 1"/>
          <p:cNvSpPr>
            <a:spLocks noGrp="1"/>
          </p:cNvSpPr>
          <p:nvPr>
            <p:ph type="ctrTitle"/>
          </p:nvPr>
        </p:nvSpPr>
        <p:spPr>
          <a:xfrm>
            <a:off x="882650" y="2916238"/>
            <a:ext cx="9090025" cy="1143000"/>
          </a:xfrm>
        </p:spPr>
        <p:txBody>
          <a:bodyPr vert="horz" wrap="square" lIns="104306" tIns="52153" rIns="104306" bIns="52153" anchor="ctr">
            <a:normAutofit/>
          </a:bodyPr>
          <a:lstStyle/>
          <a:p>
            <a:pPr defTabSz="1043305" eaLnBrk="1" hangingPunct="1">
              <a:buClrTx/>
              <a:buSzTx/>
              <a:buFontTx/>
            </a:pPr>
            <a:r>
              <a:rPr lang="zh-CN" kern="1200" dirty="0">
                <a:latin typeface="黑体" panose="02010609060101010101" pitchFamily="49" charset="-122"/>
                <a:ea typeface="黑体" panose="02010609060101010101" pitchFamily="49" charset="-122"/>
                <a:cs typeface="+mj-cs"/>
              </a:rPr>
              <a:t>质量管理学</a:t>
            </a:r>
            <a:r>
              <a:rPr lang="zh-CN" sz="2400" kern="1200" dirty="0">
                <a:latin typeface="黑体" panose="02010609060101010101" pitchFamily="49" charset="-122"/>
                <a:ea typeface="黑体" panose="02010609060101010101" pitchFamily="49" charset="-122"/>
                <a:cs typeface="+mj-cs"/>
              </a:rPr>
              <a:t>（第二版）</a:t>
            </a:r>
          </a:p>
        </p:txBody>
      </p:sp>
      <p:sp>
        <p:nvSpPr>
          <p:cNvPr id="4" name="副标题 2"/>
          <p:cNvSpPr txBox="1"/>
          <p:nvPr/>
        </p:nvSpPr>
        <p:spPr bwMode="auto">
          <a:xfrm>
            <a:off x="1746250" y="5653088"/>
            <a:ext cx="7485063" cy="785813"/>
          </a:xfrm>
          <a:prstGeom prst="rect">
            <a:avLst/>
          </a:prstGeom>
          <a:noFill/>
          <a:ln w="9525">
            <a:noFill/>
            <a:miter lim="800000"/>
          </a:ln>
        </p:spPr>
        <p:txBody>
          <a:bodyPr lIns="104306" tIns="52153" rIns="104306" bIns="52153"/>
          <a:lstStyle>
            <a:lvl1pPr marL="0" indent="0" algn="r">
              <a:buNone/>
              <a:defRPr>
                <a:solidFill>
                  <a:schemeClr val="bg1"/>
                </a:solidFill>
              </a:defRPr>
            </a:lvl1pPr>
            <a:lvl2pPr marL="521335" indent="0" algn="ctr">
              <a:buNone/>
              <a:defRPr>
                <a:solidFill>
                  <a:schemeClr val="tx1">
                    <a:tint val="75000"/>
                  </a:schemeClr>
                </a:solidFill>
              </a:defRPr>
            </a:lvl2pPr>
            <a:lvl3pPr marL="1043305" indent="0" algn="ctr">
              <a:buNone/>
              <a:defRPr>
                <a:solidFill>
                  <a:schemeClr val="tx1">
                    <a:tint val="75000"/>
                  </a:schemeClr>
                </a:solidFill>
              </a:defRPr>
            </a:lvl3pPr>
            <a:lvl4pPr marL="1564640" indent="0" algn="ctr">
              <a:buNone/>
              <a:defRPr>
                <a:solidFill>
                  <a:schemeClr val="tx1">
                    <a:tint val="75000"/>
                  </a:schemeClr>
                </a:solidFill>
              </a:defRPr>
            </a:lvl4pPr>
            <a:lvl5pPr marL="2085975" indent="0" algn="ctr">
              <a:buNone/>
              <a:defRPr>
                <a:solidFill>
                  <a:schemeClr val="tx1">
                    <a:tint val="75000"/>
                  </a:schemeClr>
                </a:solidFill>
              </a:defRPr>
            </a:lvl5pPr>
            <a:lvl6pPr marL="2607945" indent="0" algn="ctr">
              <a:buNone/>
              <a:defRPr>
                <a:solidFill>
                  <a:schemeClr val="tx1">
                    <a:tint val="75000"/>
                  </a:schemeClr>
                </a:solidFill>
              </a:defRPr>
            </a:lvl6pPr>
            <a:lvl7pPr marL="3129280" indent="0" algn="ctr">
              <a:buNone/>
              <a:defRPr>
                <a:solidFill>
                  <a:schemeClr val="tx1">
                    <a:tint val="75000"/>
                  </a:schemeClr>
                </a:solidFill>
              </a:defRPr>
            </a:lvl7pPr>
            <a:lvl8pPr marL="3650615" indent="0" algn="ctr">
              <a:buNone/>
              <a:defRPr>
                <a:solidFill>
                  <a:schemeClr val="tx1">
                    <a:tint val="75000"/>
                  </a:schemeClr>
                </a:solidFill>
              </a:defRPr>
            </a:lvl8pPr>
            <a:lvl9pPr marL="4171950" indent="0" algn="ctr">
              <a:buNone/>
              <a:defRPr>
                <a:solidFill>
                  <a:schemeClr val="tx1">
                    <a:tint val="75000"/>
                  </a:schemeClr>
                </a:solidFill>
              </a:defRPr>
            </a:lvl9pPr>
          </a:lstStyle>
          <a:p>
            <a:pPr marL="0" marR="0" lvl="0" indent="0" algn="ctr" defTabSz="1043305" rtl="0" eaLnBrk="0" fontAlgn="base" latinLnBrk="0" hangingPunct="0">
              <a:lnSpc>
                <a:spcPct val="100000"/>
              </a:lnSpc>
              <a:spcBef>
                <a:spcPct val="20000"/>
              </a:spcBef>
              <a:spcAft>
                <a:spcPct val="0"/>
              </a:spcAft>
              <a:buClrTx/>
              <a:buSzTx/>
              <a:buFont typeface="Arial" panose="020B0604020202020204" pitchFamily="34" charset="0"/>
              <a:buNone/>
              <a:defRPr/>
            </a:pPr>
            <a:r>
              <a:rPr kumimoji="0" lang="zh-CN" altLang="en-US" sz="3000" b="0" i="0" u="none" strike="noStrike" kern="1200" cap="none" spc="0" normalizeH="0" baseline="0" noProof="0" dirty="0">
                <a:ln>
                  <a:noFill/>
                </a:ln>
                <a:solidFill>
                  <a:schemeClr val="tx1">
                    <a:lumMod val="75000"/>
                    <a:lumOff val="25000"/>
                  </a:schemeClr>
                </a:solidFill>
                <a:effectLst/>
                <a:uLnTx/>
                <a:uFillTx/>
                <a:latin typeface="黑体" panose="02010609060101010101" pitchFamily="49" charset="-122"/>
                <a:ea typeface="黑体" panose="02010609060101010101" pitchFamily="49" charset="-122"/>
                <a:cs typeface="+mn-cs"/>
              </a:rPr>
              <a:t>中国人民大学出版社</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标题 1"/>
          <p:cNvSpPr>
            <a:spLocks noGrp="1"/>
          </p:cNvSpPr>
          <p:nvPr>
            <p:ph type="ctrTitle"/>
          </p:nvPr>
        </p:nvSpPr>
        <p:spPr>
          <a:xfrm>
            <a:off x="882650" y="2916238"/>
            <a:ext cx="9090025" cy="1143000"/>
          </a:xfrm>
        </p:spPr>
        <p:txBody>
          <a:bodyPr vert="horz" wrap="square" lIns="104306" tIns="52153" rIns="104306" bIns="52153" anchor="ctr">
            <a:normAutofit/>
          </a:bodyPr>
          <a:lstStyle/>
          <a:p>
            <a:pPr defTabSz="1043305" eaLnBrk="1" hangingPunct="1">
              <a:buClrTx/>
              <a:buSzTx/>
              <a:buFontTx/>
            </a:pPr>
            <a:r>
              <a:rPr kern="1200" dirty="0">
                <a:latin typeface="黑体" panose="02010609060101010101" pitchFamily="49" charset="-122"/>
                <a:ea typeface="黑体" panose="02010609060101010101" pitchFamily="49" charset="-122"/>
                <a:cs typeface="+mj-cs"/>
              </a:rPr>
              <a:t>第二章　以顾客为中心</a:t>
            </a:r>
          </a:p>
        </p:txBody>
      </p:sp>
    </p:spTree>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标题 1"/>
          <p:cNvSpPr>
            <a:spLocks noGrp="1"/>
          </p:cNvSpPr>
          <p:nvPr>
            <p:ph type="title"/>
          </p:nvPr>
        </p:nvSpPr>
        <p:spPr/>
        <p:txBody>
          <a:bodyPr vert="horz" wrap="square" lIns="104306" tIns="52153" rIns="104306" bIns="52153" anchor="ctr"/>
          <a:lstStyle/>
          <a:p>
            <a:r>
              <a:rPr noProof="0" dirty="0">
                <a:ln>
                  <a:noFill/>
                </a:ln>
                <a:solidFill>
                  <a:schemeClr val="bg1"/>
                </a:solidFill>
                <a:effectLst/>
                <a:uLnTx/>
                <a:uFillTx/>
                <a:cs typeface="+mn-cs"/>
                <a:sym typeface="+mn-ea"/>
              </a:rPr>
              <a:t>PDPC法思路示意图</a:t>
            </a:r>
          </a:p>
        </p:txBody>
      </p:sp>
      <p:pic>
        <p:nvPicPr>
          <p:cNvPr id="379" name="10A16.EPS" descr="id:2147499831;FounderCES"/>
          <p:cNvPicPr>
            <a:picLocks noGrp="1" noChangeAspect="1"/>
          </p:cNvPicPr>
          <p:nvPr>
            <p:ph idx="1"/>
          </p:nvPr>
        </p:nvPicPr>
        <p:blipFill>
          <a:blip r:embed="rId2"/>
          <a:stretch>
            <a:fillRect/>
          </a:stretch>
        </p:blipFill>
        <p:spPr>
          <a:xfrm>
            <a:off x="1553845" y="2742565"/>
            <a:ext cx="6451600" cy="2607945"/>
          </a:xfrm>
          <a:prstGeom prst="rect">
            <a:avLst/>
          </a:prstGeom>
        </p:spPr>
      </p:pic>
    </p:spTree>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标题 1"/>
          <p:cNvSpPr>
            <a:spLocks noGrp="1"/>
          </p:cNvSpPr>
          <p:nvPr>
            <p:ph type="title"/>
          </p:nvPr>
        </p:nvSpPr>
        <p:spPr>
          <a:xfrm>
            <a:off x="488950" y="234950"/>
            <a:ext cx="7210425" cy="1097280"/>
          </a:xfrm>
        </p:spPr>
        <p:txBody>
          <a:bodyPr vert="horz" wrap="square" lIns="104306" tIns="52153" rIns="104306" bIns="52153" anchor="ctr"/>
          <a:lstStyle/>
          <a:p>
            <a:r>
              <a:rPr sz="2400" noProof="0" dirty="0">
                <a:ln>
                  <a:noFill/>
                </a:ln>
                <a:solidFill>
                  <a:schemeClr val="bg1"/>
                </a:solidFill>
                <a:effectLst/>
                <a:uLnTx/>
                <a:uFillTx/>
                <a:cs typeface="+mn-cs"/>
                <a:sym typeface="+mn-ea"/>
              </a:rPr>
              <a:t>铸件质量与设备、工艺管理要因分析矩阵图(Y型)</a:t>
            </a:r>
          </a:p>
        </p:txBody>
      </p:sp>
      <p:sp>
        <p:nvSpPr>
          <p:cNvPr id="11267" name="内容占位符 2"/>
          <p:cNvSpPr>
            <a:spLocks noGrp="1"/>
          </p:cNvSpPr>
          <p:nvPr>
            <p:ph idx="1"/>
          </p:nvPr>
        </p:nvSpPr>
        <p:spPr>
          <a:xfrm>
            <a:off x="574675" y="1637030"/>
            <a:ext cx="9537700" cy="4991100"/>
          </a:xfrm>
        </p:spPr>
        <p:txBody>
          <a:bodyPr vert="horz" wrap="square" lIns="104306" tIns="52153" rIns="104306" bIns="52153" anchor="t"/>
          <a:lstStyle/>
          <a:p>
            <a:pPr marL="0" indent="0" latinLnBrk="0">
              <a:spcBef>
                <a:spcPts val="600"/>
              </a:spcBef>
              <a:spcAft>
                <a:spcPts val="600"/>
              </a:spcAft>
              <a:buNone/>
            </a:pPr>
            <a:endParaRPr lang="zh-CN" altLang="en-US" dirty="0"/>
          </a:p>
        </p:txBody>
      </p:sp>
      <p:pic>
        <p:nvPicPr>
          <p:cNvPr id="376" name="10A15.EPS" descr="id:2147499810;FounderCES"/>
          <p:cNvPicPr>
            <a:picLocks noChangeAspect="1"/>
          </p:cNvPicPr>
          <p:nvPr/>
        </p:nvPicPr>
        <p:blipFill>
          <a:blip r:embed="rId2"/>
          <a:stretch>
            <a:fillRect/>
          </a:stretch>
        </p:blipFill>
        <p:spPr>
          <a:xfrm>
            <a:off x="3121025" y="2046288"/>
            <a:ext cx="4222750" cy="4171315"/>
          </a:xfrm>
          <a:prstGeom prst="rect">
            <a:avLst/>
          </a:prstGeom>
        </p:spPr>
      </p:pic>
    </p:spTree>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标题 1"/>
          <p:cNvSpPr>
            <a:spLocks noGrp="1"/>
          </p:cNvSpPr>
          <p:nvPr>
            <p:ph type="title"/>
          </p:nvPr>
        </p:nvSpPr>
        <p:spPr/>
        <p:txBody>
          <a:bodyPr vert="horz" wrap="square" lIns="104306" tIns="52153" rIns="104306" bIns="52153" anchor="ctr"/>
          <a:lstStyle/>
          <a:p>
            <a:r>
              <a:rPr noProof="0" dirty="0">
                <a:ln>
                  <a:noFill/>
                </a:ln>
                <a:solidFill>
                  <a:schemeClr val="bg1"/>
                </a:solidFill>
                <a:effectLst/>
                <a:uLnTx/>
                <a:uFillTx/>
                <a:cs typeface="+mn-cs"/>
                <a:sym typeface="+mn-ea"/>
              </a:rPr>
              <a:t>矢线图示例(家庭装修工程作业)</a:t>
            </a:r>
          </a:p>
        </p:txBody>
      </p:sp>
      <p:pic>
        <p:nvPicPr>
          <p:cNvPr id="381" name="10A17.EPS" descr="id:2147499845;FounderCES"/>
          <p:cNvPicPr>
            <a:picLocks noGrp="1" noChangeAspect="1"/>
          </p:cNvPicPr>
          <p:nvPr>
            <p:ph idx="1"/>
          </p:nvPr>
        </p:nvPicPr>
        <p:blipFill>
          <a:blip r:embed="rId2"/>
          <a:stretch>
            <a:fillRect/>
          </a:stretch>
        </p:blipFill>
        <p:spPr>
          <a:xfrm>
            <a:off x="2191385" y="2529205"/>
            <a:ext cx="6024245" cy="3919855"/>
          </a:xfrm>
          <a:prstGeom prst="rect">
            <a:avLst/>
          </a:prstGeom>
        </p:spPr>
      </p:pic>
    </p:spTree>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标题 1"/>
          <p:cNvSpPr>
            <a:spLocks noGrp="1"/>
          </p:cNvSpPr>
          <p:nvPr>
            <p:ph type="ctrTitle"/>
          </p:nvPr>
        </p:nvSpPr>
        <p:spPr>
          <a:xfrm>
            <a:off x="722630" y="2916555"/>
            <a:ext cx="9250045" cy="1143000"/>
          </a:xfrm>
        </p:spPr>
        <p:txBody>
          <a:bodyPr vert="horz" wrap="square" lIns="104306" tIns="52153" rIns="104306" bIns="52153" anchor="ctr">
            <a:normAutofit fontScale="90000"/>
          </a:bodyPr>
          <a:lstStyle/>
          <a:p>
            <a:pPr defTabSz="1043305" eaLnBrk="1" hangingPunct="1">
              <a:buClrTx/>
              <a:buSzTx/>
              <a:buFontTx/>
            </a:pPr>
            <a:r>
              <a:rPr kern="1200" dirty="0">
                <a:latin typeface="黑体" panose="02010609060101010101" pitchFamily="49" charset="-122"/>
                <a:ea typeface="黑体" panose="02010609060101010101" pitchFamily="49" charset="-122"/>
                <a:cs typeface="+mj-cs"/>
              </a:rPr>
              <a:t>第十一章　GB/T19000族标准与卓越绩效评价准则</a:t>
            </a:r>
          </a:p>
        </p:txBody>
      </p:sp>
    </p:spTree>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标题 1"/>
          <p:cNvSpPr>
            <a:spLocks noGrp="1"/>
          </p:cNvSpPr>
          <p:nvPr>
            <p:ph type="title"/>
          </p:nvPr>
        </p:nvSpPr>
        <p:spPr/>
        <p:txBody>
          <a:bodyPr vert="horz" wrap="square" lIns="104306" tIns="52153" rIns="104306" bIns="52153" anchor="ctr"/>
          <a:lstStyle/>
          <a:p>
            <a:pPr eaLnBrk="1" hangingPunct="1"/>
            <a:r>
              <a:rPr lang="zh-CN" altLang="en-US" dirty="0"/>
              <a:t>目录</a:t>
            </a:r>
          </a:p>
        </p:txBody>
      </p:sp>
      <p:sp>
        <p:nvSpPr>
          <p:cNvPr id="4" name="TextBox 3"/>
          <p:cNvSpPr txBox="1"/>
          <p:nvPr/>
        </p:nvSpPr>
        <p:spPr>
          <a:xfrm>
            <a:off x="10133013" y="6996113"/>
            <a:ext cx="417513" cy="306388"/>
          </a:xfrm>
          <a:prstGeom prst="rect">
            <a:avLst/>
          </a:prstGeom>
          <a:noFill/>
        </p:spPr>
        <p:txBody>
          <a:bodyPr>
            <a:spAutoFit/>
          </a:bodyPr>
          <a:lstStyle/>
          <a:p>
            <a:pPr marR="0" defTabSz="1043305" eaLnBrk="1" fontAlgn="auto" hangingPunct="1">
              <a:spcBef>
                <a:spcPts val="0"/>
              </a:spcBef>
              <a:spcAft>
                <a:spcPts val="0"/>
              </a:spcAft>
              <a:buClrTx/>
              <a:buSzTx/>
              <a:buFontTx/>
              <a:defRPr/>
            </a:pPr>
            <a:r>
              <a:rPr kumimoji="0" lang="en-US" altLang="zh-CN" sz="1400" kern="1200" cap="none" spc="0" normalizeH="0" baseline="0" noProof="0" dirty="0">
                <a:solidFill>
                  <a:schemeClr val="bg1">
                    <a:lumMod val="50000"/>
                  </a:schemeClr>
                </a:solidFill>
                <a:latin typeface="+mn-lt"/>
                <a:ea typeface="+mn-ea"/>
                <a:cs typeface="+mn-cs"/>
              </a:rPr>
              <a:t>01</a:t>
            </a:r>
            <a:endParaRPr kumimoji="0" lang="zh-CN" altLang="en-US" sz="1400" kern="1200" cap="none" spc="0" normalizeH="0" baseline="0" noProof="0" dirty="0">
              <a:solidFill>
                <a:schemeClr val="bg1">
                  <a:lumMod val="50000"/>
                </a:schemeClr>
              </a:solidFill>
              <a:latin typeface="+mn-lt"/>
              <a:ea typeface="+mn-ea"/>
              <a:cs typeface="+mn-cs"/>
            </a:endParaRPr>
          </a:p>
        </p:txBody>
      </p:sp>
      <p:sp>
        <p:nvSpPr>
          <p:cNvPr id="6" name="内容占位符 2"/>
          <p:cNvSpPr>
            <a:spLocks noGrp="1"/>
          </p:cNvSpPr>
          <p:nvPr>
            <p:ph idx="1"/>
          </p:nvPr>
        </p:nvSpPr>
        <p:spPr>
          <a:xfrm>
            <a:off x="551180" y="1996440"/>
            <a:ext cx="7088505" cy="3730625"/>
          </a:xfrm>
        </p:spPr>
        <p:txBody>
          <a:bodyPr vert="horz" wrap="square" lIns="104306" tIns="52153" rIns="104306" bIns="52153" numCol="1" anchor="t" anchorCtr="0" compatLnSpc="1"/>
          <a:lstStyle/>
          <a:p>
            <a:pPr marL="0" marR="0" lvl="0" indent="0" algn="l" defTabSz="1043305" rtl="0" eaLnBrk="0" fontAlgn="base" latinLnBrk="0" hangingPunct="0">
              <a:lnSpc>
                <a:spcPct val="150000"/>
              </a:lnSpc>
              <a:spcBef>
                <a:spcPct val="20000"/>
              </a:spcBef>
              <a:spcAft>
                <a:spcPct val="0"/>
              </a:spcAft>
              <a:buClrTx/>
              <a:buSzTx/>
              <a:buFont typeface="Arial" panose="020B0604020202020204" pitchFamily="34" charset="0"/>
              <a:buNone/>
              <a:defRPr/>
            </a:pPr>
            <a:r>
              <a:rPr kumimoji="0" sz="2800" b="0" i="0" u="none" strike="noStrike" kern="1200" cap="none" spc="0" normalizeH="0" baseline="0" noProof="0" dirty="0">
                <a:ln>
                  <a:noFill/>
                </a:ln>
                <a:solidFill>
                  <a:schemeClr val="tx1">
                    <a:lumMod val="75000"/>
                    <a:lumOff val="25000"/>
                  </a:schemeClr>
                </a:solidFill>
                <a:effectLst/>
                <a:uLnTx/>
                <a:uFillTx/>
                <a:latin typeface="宋体" panose="02010600030101010101" pitchFamily="2" charset="-122"/>
                <a:ea typeface="宋体" panose="02010600030101010101" pitchFamily="2" charset="-122"/>
                <a:cs typeface="宋体" panose="02010600030101010101" pitchFamily="2" charset="-122"/>
              </a:rPr>
              <a:t>第一节　GB/T19000族标准</a:t>
            </a:r>
          </a:p>
          <a:p>
            <a:pPr marL="0" marR="0" lvl="0" indent="0" algn="l" defTabSz="1043305" rtl="0" eaLnBrk="0" fontAlgn="base" latinLnBrk="0" hangingPunct="0">
              <a:lnSpc>
                <a:spcPct val="150000"/>
              </a:lnSpc>
              <a:spcBef>
                <a:spcPct val="20000"/>
              </a:spcBef>
              <a:spcAft>
                <a:spcPct val="0"/>
              </a:spcAft>
              <a:buClrTx/>
              <a:buSzTx/>
              <a:buFont typeface="Arial" panose="020B0604020202020204" pitchFamily="34" charset="0"/>
              <a:buNone/>
              <a:defRPr/>
            </a:pPr>
            <a:r>
              <a:rPr kumimoji="0" sz="2800" b="0" i="0" u="none" strike="noStrike" kern="1200" cap="none" spc="0" normalizeH="0" baseline="0" noProof="0" dirty="0">
                <a:ln>
                  <a:noFill/>
                </a:ln>
                <a:solidFill>
                  <a:schemeClr val="tx1">
                    <a:lumMod val="75000"/>
                    <a:lumOff val="25000"/>
                  </a:schemeClr>
                </a:solidFill>
                <a:effectLst/>
                <a:uLnTx/>
                <a:uFillTx/>
                <a:latin typeface="宋体" panose="02010600030101010101" pitchFamily="2" charset="-122"/>
                <a:ea typeface="宋体" panose="02010600030101010101" pitchFamily="2" charset="-122"/>
                <a:cs typeface="宋体" panose="02010600030101010101" pitchFamily="2" charset="-122"/>
              </a:rPr>
              <a:t>第二节　日本、美国和欧洲质量奖</a:t>
            </a:r>
          </a:p>
          <a:p>
            <a:pPr marL="0" marR="0" lvl="0" indent="0" algn="l" defTabSz="1043305" rtl="0" eaLnBrk="0" fontAlgn="base" latinLnBrk="0" hangingPunct="0">
              <a:lnSpc>
                <a:spcPct val="150000"/>
              </a:lnSpc>
              <a:spcBef>
                <a:spcPct val="20000"/>
              </a:spcBef>
              <a:spcAft>
                <a:spcPct val="0"/>
              </a:spcAft>
              <a:buClrTx/>
              <a:buSzTx/>
              <a:buFont typeface="Arial" panose="020B0604020202020204" pitchFamily="34" charset="0"/>
              <a:buNone/>
              <a:defRPr/>
            </a:pPr>
            <a:r>
              <a:rPr kumimoji="0" sz="2800" b="0" i="0" u="none" strike="noStrike" kern="1200" cap="none" spc="0" normalizeH="0" baseline="0" noProof="0" dirty="0">
                <a:ln>
                  <a:noFill/>
                </a:ln>
                <a:solidFill>
                  <a:schemeClr val="tx1">
                    <a:lumMod val="75000"/>
                    <a:lumOff val="25000"/>
                  </a:schemeClr>
                </a:solidFill>
                <a:effectLst/>
                <a:uLnTx/>
                <a:uFillTx/>
                <a:latin typeface="宋体" panose="02010600030101010101" pitchFamily="2" charset="-122"/>
                <a:ea typeface="宋体" panose="02010600030101010101" pitchFamily="2" charset="-122"/>
                <a:cs typeface="宋体" panose="02010600030101010101" pitchFamily="2" charset="-122"/>
              </a:rPr>
              <a:t>第三节　卓越绩效评价准则</a:t>
            </a:r>
          </a:p>
        </p:txBody>
      </p:sp>
    </p:spTree>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标题 1"/>
          <p:cNvSpPr>
            <a:spLocks noGrp="1"/>
          </p:cNvSpPr>
          <p:nvPr>
            <p:ph type="title"/>
          </p:nvPr>
        </p:nvSpPr>
        <p:spPr>
          <a:xfrm>
            <a:off x="488950" y="234950"/>
            <a:ext cx="7180580" cy="1097280"/>
          </a:xfrm>
        </p:spPr>
        <p:txBody>
          <a:bodyPr vert="horz" wrap="square" lIns="104306" tIns="52153" rIns="104306" bIns="52153" anchor="ctr"/>
          <a:lstStyle/>
          <a:p>
            <a:br>
              <a:rPr lang="zh-CN" altLang="en-US" dirty="0"/>
            </a:br>
            <a:r>
              <a:rPr lang="zh-CN" altLang="en-US" dirty="0"/>
              <a:t>引例</a:t>
            </a:r>
            <a:br>
              <a:rPr lang="zh-CN" altLang="en-US" dirty="0"/>
            </a:br>
            <a:endParaRPr lang="zh-CN" altLang="en-US" dirty="0"/>
          </a:p>
        </p:txBody>
      </p:sp>
      <p:sp>
        <p:nvSpPr>
          <p:cNvPr id="10243" name="内容占位符 2"/>
          <p:cNvSpPr>
            <a:spLocks noGrp="1"/>
          </p:cNvSpPr>
          <p:nvPr>
            <p:ph idx="1"/>
          </p:nvPr>
        </p:nvSpPr>
        <p:spPr>
          <a:xfrm>
            <a:off x="489585" y="1637030"/>
            <a:ext cx="9622790" cy="4991100"/>
          </a:xfrm>
        </p:spPr>
        <p:txBody>
          <a:bodyPr vert="horz" wrap="square" lIns="104306" tIns="52153" rIns="104306" bIns="52153" anchor="t"/>
          <a:lstStyle/>
          <a:p>
            <a:pPr marL="0" indent="0" latinLnBrk="0">
              <a:spcBef>
                <a:spcPts val="1200"/>
              </a:spcBef>
              <a:spcAft>
                <a:spcPts val="1200"/>
              </a:spcAft>
              <a:buNone/>
            </a:pPr>
            <a:r>
              <a:rPr lang="zh-CN" altLang="en-US" sz="2400" dirty="0"/>
              <a:t>国际标准化组织ISO在1987年首次颁布了世界上第一套管理方面的国际标准——ISO9000质量管理和质量保证系列标准,该系列标准的问世是近几十年来对全球企业影响最为深远的事件之一。</a:t>
            </a:r>
          </a:p>
          <a:p>
            <a:pPr marL="0" indent="0" latinLnBrk="0">
              <a:spcBef>
                <a:spcPts val="1200"/>
              </a:spcBef>
              <a:spcAft>
                <a:spcPts val="1200"/>
              </a:spcAft>
              <a:buNone/>
            </a:pPr>
            <a:r>
              <a:rPr lang="zh-CN" altLang="en-US" sz="2400" dirty="0"/>
              <a:t>与此同时,以国际上三大质量奖(日本戴明奖、美国波多里奇国家质量奖和欧洲质量奖)为代表的卓越绩效模式,又掀起了一波管理热潮。</a:t>
            </a:r>
          </a:p>
          <a:p>
            <a:pPr marL="0" indent="0" latinLnBrk="0">
              <a:spcBef>
                <a:spcPts val="1200"/>
              </a:spcBef>
              <a:spcAft>
                <a:spcPts val="1200"/>
              </a:spcAft>
              <a:buNone/>
            </a:pPr>
            <a:r>
              <a:rPr lang="zh-CN" altLang="en-US" sz="2400" dirty="0"/>
              <a:t>我国把ISO9000族标准和卓越绩效模式转化为国家标准GB/T19000族标准与GB/T19580《卓越绩效评价准则》。</a:t>
            </a:r>
          </a:p>
        </p:txBody>
      </p:sp>
    </p:spTree>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标题 1"/>
          <p:cNvSpPr>
            <a:spLocks noGrp="1"/>
          </p:cNvSpPr>
          <p:nvPr>
            <p:ph type="title"/>
          </p:nvPr>
        </p:nvSpPr>
        <p:spPr/>
        <p:txBody>
          <a:bodyPr vert="horz" wrap="square" lIns="104306" tIns="52153" rIns="104306" bIns="52153" anchor="ctr"/>
          <a:lstStyle/>
          <a:p>
            <a:r>
              <a:rPr noProof="0" dirty="0">
                <a:ln>
                  <a:noFill/>
                </a:ln>
                <a:solidFill>
                  <a:schemeClr val="bg1"/>
                </a:solidFill>
                <a:effectLst/>
                <a:uLnTx/>
                <a:uFillTx/>
                <a:cs typeface="+mn-cs"/>
                <a:sym typeface="+mn-ea"/>
              </a:rPr>
              <a:t>第一节　GB/T19000族标准　</a:t>
            </a:r>
          </a:p>
        </p:txBody>
      </p:sp>
      <p:sp>
        <p:nvSpPr>
          <p:cNvPr id="11267" name="内容占位符 2"/>
          <p:cNvSpPr>
            <a:spLocks noGrp="1"/>
          </p:cNvSpPr>
          <p:nvPr>
            <p:ph idx="1"/>
          </p:nvPr>
        </p:nvSpPr>
        <p:spPr>
          <a:xfrm>
            <a:off x="327025" y="1569720"/>
            <a:ext cx="10052050" cy="5838825"/>
          </a:xfrm>
        </p:spPr>
        <p:txBody>
          <a:bodyPr vert="horz" wrap="square" lIns="104306" tIns="52153" rIns="104306" bIns="52153" anchor="t"/>
          <a:lstStyle/>
          <a:p>
            <a:pPr marL="0" indent="0" latinLnBrk="0">
              <a:spcBef>
                <a:spcPts val="0"/>
              </a:spcBef>
              <a:spcAft>
                <a:spcPts val="0"/>
              </a:spcAft>
              <a:buNone/>
            </a:pPr>
            <a:r>
              <a:rPr lang="zh-CN" altLang="en-US" dirty="0"/>
              <a:t>一、ISO9000系列国际标准的由来</a:t>
            </a:r>
          </a:p>
          <a:p>
            <a:pPr marL="0" indent="0" latinLnBrk="0">
              <a:spcBef>
                <a:spcPts val="0"/>
              </a:spcBef>
              <a:spcAft>
                <a:spcPts val="0"/>
              </a:spcAft>
              <a:buNone/>
            </a:pPr>
            <a:r>
              <a:rPr lang="zh-CN" altLang="en-US" sz="1800" dirty="0"/>
              <a:t>国际标准化组织ISO成立于1947年，是由各国标准化团体（ISO成员团体）组成的世界性联合组织，负责制订和发布非电工类的国际标准。</a:t>
            </a:r>
          </a:p>
          <a:p>
            <a:pPr marL="0" indent="0" latinLnBrk="0">
              <a:spcBef>
                <a:spcPts val="0"/>
              </a:spcBef>
              <a:spcAft>
                <a:spcPts val="0"/>
              </a:spcAft>
              <a:buNone/>
            </a:pPr>
            <a:r>
              <a:rPr lang="zh-CN" altLang="en-US" sz="1800" dirty="0"/>
              <a:t>1979年,国际标准化组织ISO成立质量保证技术委员会(1987年更名为质量管理和质量保证技术委员会),简称ISO/TC176,负责研究和制定质量管理体系方面的国际标准。</a:t>
            </a:r>
          </a:p>
          <a:p>
            <a:pPr marL="0" indent="0" latinLnBrk="0">
              <a:spcBef>
                <a:spcPts val="0"/>
              </a:spcBef>
              <a:spcAft>
                <a:spcPts val="0"/>
              </a:spcAft>
              <a:buNone/>
            </a:pPr>
            <a:r>
              <a:rPr lang="zh-CN" altLang="en-US" sz="1800" dirty="0"/>
              <a:t>1987年3月正式颁布了世界上第一套管理方面的国际标准,即ISO9000质量管理和质量保证系列标准。ISO9000族标准是指由ISO/TC176制定的所有国际标准。</a:t>
            </a:r>
          </a:p>
          <a:p>
            <a:pPr marL="0" indent="0" latinLnBrk="0">
              <a:spcBef>
                <a:spcPts val="0"/>
              </a:spcBef>
              <a:spcAft>
                <a:spcPts val="0"/>
              </a:spcAft>
              <a:buNone/>
            </a:pPr>
            <a:r>
              <a:rPr lang="zh-CN" altLang="en-US" dirty="0"/>
              <a:t>二、从ISO9000族国际标准到GB/T19000族国家标准</a:t>
            </a:r>
          </a:p>
          <a:p>
            <a:pPr marL="0" indent="0" latinLnBrk="0">
              <a:spcBef>
                <a:spcPts val="0"/>
              </a:spcBef>
              <a:spcAft>
                <a:spcPts val="0"/>
              </a:spcAft>
              <a:buNone/>
            </a:pPr>
            <a:r>
              <a:rPr lang="zh-CN" altLang="en-US" sz="1800" dirty="0"/>
              <a:t>1988年12月10日我国采用</a:t>
            </a:r>
            <a:r>
              <a:rPr lang="en-US" altLang="zh-CN" sz="1800" dirty="0"/>
              <a:t>ISO9000</a:t>
            </a:r>
            <a:r>
              <a:rPr lang="zh-CN" altLang="en-US" sz="1800" dirty="0"/>
              <a:t>族国际标准为GB/T10300系列国家标准,于1989年8月1日在全国实施；随后开始等同采用ISO9000族国际标准为GB/T19000族国家标准，并随之修订而修订。</a:t>
            </a:r>
          </a:p>
          <a:p>
            <a:pPr marL="0" indent="0" latinLnBrk="0">
              <a:spcBef>
                <a:spcPts val="0"/>
              </a:spcBef>
              <a:spcAft>
                <a:spcPts val="0"/>
              </a:spcAft>
              <a:buNone/>
            </a:pPr>
            <a:r>
              <a:rPr lang="zh-CN" altLang="en-US" sz="1800" dirty="0"/>
              <a:t>GB/T19000族国家标准主要核心标准主要三个: </a:t>
            </a:r>
            <a:r>
              <a:rPr lang="en-US" altLang="zh-CN" sz="1800" dirty="0"/>
              <a:t>(1)</a:t>
            </a:r>
            <a:r>
              <a:rPr lang="zh-CN" altLang="en-US" sz="1800" dirty="0"/>
              <a:t>GB/T19000《质量管理体系 基础和术语》</a:t>
            </a:r>
            <a:r>
              <a:rPr lang="en-US" altLang="zh-CN" sz="1800" dirty="0"/>
              <a:t>;(2)</a:t>
            </a:r>
            <a:r>
              <a:rPr lang="zh-CN" altLang="en-US" sz="1800" dirty="0"/>
              <a:t>GB/T19001《质量管理体系 要求》</a:t>
            </a:r>
            <a:r>
              <a:rPr lang="en-US" altLang="zh-CN" sz="1800" dirty="0"/>
              <a:t>;(3)</a:t>
            </a:r>
            <a:r>
              <a:rPr lang="zh-CN" altLang="en-US" sz="1800" dirty="0"/>
              <a:t>GB/T19004《质量管理体系 业绩改进指南》。</a:t>
            </a:r>
          </a:p>
          <a:p>
            <a:pPr marL="0" indent="0" latinLnBrk="0">
              <a:spcBef>
                <a:spcPts val="0"/>
              </a:spcBef>
              <a:spcAft>
                <a:spcPts val="0"/>
              </a:spcAft>
              <a:buNone/>
            </a:pPr>
            <a:r>
              <a:rPr lang="zh-CN" altLang="en-US" dirty="0"/>
              <a:t>三、GB/T19001《质量管理体系 要求》的结构和基本内容</a:t>
            </a:r>
          </a:p>
          <a:p>
            <a:pPr marL="0" indent="0" latinLnBrk="0">
              <a:spcBef>
                <a:spcPts val="0"/>
              </a:spcBef>
              <a:spcAft>
                <a:spcPts val="0"/>
              </a:spcAft>
              <a:buNone/>
            </a:pPr>
            <a:r>
              <a:rPr lang="zh-CN" altLang="en-US" sz="1800" dirty="0"/>
              <a:t>GB/T19001-2016《质量管理体系 要求》共分十章,分别是范围、规范性引用文件、术语和定义、组织环境、领导力、策划、支持、运行、绩效评价、改进，是基于过程方法和PDCA方法建立和实施质量管理体系。</a:t>
            </a:r>
          </a:p>
          <a:p>
            <a:pPr marL="0" indent="0" latinLnBrk="0">
              <a:spcBef>
                <a:spcPts val="0"/>
              </a:spcBef>
              <a:spcAft>
                <a:spcPts val="0"/>
              </a:spcAft>
              <a:buNone/>
            </a:pPr>
            <a:r>
              <a:rPr lang="zh-CN" altLang="en-US" dirty="0"/>
              <a:t>四、GB/T19001质量体系的建立与实施</a:t>
            </a:r>
          </a:p>
          <a:p>
            <a:pPr marL="0" indent="0" latinLnBrk="0">
              <a:spcBef>
                <a:spcPts val="0"/>
              </a:spcBef>
              <a:spcAft>
                <a:spcPts val="0"/>
              </a:spcAft>
              <a:buNone/>
            </a:pPr>
            <a:r>
              <a:rPr lang="zh-CN" altLang="en-US" sz="1800" dirty="0"/>
              <a:t>组织按照GB/T19001建立质量体系,一般分为准备、建立体系文件和质量体系运行三个阶段。</a:t>
            </a:r>
          </a:p>
        </p:txBody>
      </p:sp>
    </p:spTree>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标题 1"/>
          <p:cNvSpPr>
            <a:spLocks noGrp="1"/>
          </p:cNvSpPr>
          <p:nvPr>
            <p:ph type="title"/>
          </p:nvPr>
        </p:nvSpPr>
        <p:spPr>
          <a:xfrm>
            <a:off x="488950" y="234950"/>
            <a:ext cx="7134225" cy="1097280"/>
          </a:xfrm>
        </p:spPr>
        <p:txBody>
          <a:bodyPr vert="horz" wrap="square" lIns="104306" tIns="52153" rIns="104306" bIns="52153" anchor="ctr"/>
          <a:lstStyle/>
          <a:p>
            <a:r>
              <a:rPr sz="2400" noProof="0" dirty="0">
                <a:ln>
                  <a:noFill/>
                </a:ln>
                <a:solidFill>
                  <a:schemeClr val="bg1"/>
                </a:solidFill>
                <a:effectLst/>
                <a:uLnTx/>
                <a:uFillTx/>
                <a:cs typeface="+mn-cs"/>
                <a:sym typeface="+mn-ea"/>
              </a:rPr>
              <a:t>GB/T19001-2016 基于过程方法的质量体系结构</a:t>
            </a:r>
          </a:p>
        </p:txBody>
      </p:sp>
      <p:sp>
        <p:nvSpPr>
          <p:cNvPr id="11267" name="内容占位符 2"/>
          <p:cNvSpPr>
            <a:spLocks noGrp="1"/>
          </p:cNvSpPr>
          <p:nvPr>
            <p:ph idx="1"/>
          </p:nvPr>
        </p:nvSpPr>
        <p:spPr>
          <a:xfrm>
            <a:off x="574675" y="1637030"/>
            <a:ext cx="9537700" cy="4991100"/>
          </a:xfrm>
        </p:spPr>
        <p:txBody>
          <a:bodyPr vert="horz" wrap="square" lIns="104306" tIns="52153" rIns="104306" bIns="52153" anchor="t"/>
          <a:lstStyle/>
          <a:p>
            <a:pPr marL="0" indent="0" latinLnBrk="0">
              <a:spcBef>
                <a:spcPts val="600"/>
              </a:spcBef>
              <a:spcAft>
                <a:spcPts val="600"/>
              </a:spcAft>
              <a:buNone/>
            </a:pPr>
            <a:endParaRPr lang="zh-CN" altLang="en-US" dirty="0"/>
          </a:p>
        </p:txBody>
      </p:sp>
      <p:sp>
        <p:nvSpPr>
          <p:cNvPr id="1073742882" name="object 124" descr="image4"/>
          <p:cNvSpPr/>
          <p:nvPr/>
        </p:nvSpPr>
        <p:spPr>
          <a:xfrm>
            <a:off x="2149475" y="2499360"/>
            <a:ext cx="6297930" cy="4020185"/>
          </a:xfrm>
          <a:prstGeom prst="rect">
            <a:avLst/>
          </a:prstGeom>
          <a:blipFill rotWithShape="1">
            <a:blip r:embed="rId2"/>
            <a:stretch>
              <a:fillRect/>
            </a:stretch>
          </a:blipFill>
          <a:ln w="9525">
            <a:noFill/>
          </a:ln>
        </p:spPr>
        <p:txBody>
          <a:bodyPr/>
          <a:lstStyle/>
          <a:p>
            <a:endParaRPr lang="zh-CN" altLang="en-US"/>
          </a:p>
        </p:txBody>
      </p:sp>
    </p:spTree>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标题 1"/>
          <p:cNvSpPr>
            <a:spLocks noGrp="1"/>
          </p:cNvSpPr>
          <p:nvPr>
            <p:ph type="title"/>
          </p:nvPr>
        </p:nvSpPr>
        <p:spPr>
          <a:xfrm>
            <a:off x="488950" y="234950"/>
            <a:ext cx="7153275" cy="1097280"/>
          </a:xfrm>
        </p:spPr>
        <p:txBody>
          <a:bodyPr vert="horz" wrap="square" lIns="104306" tIns="52153" rIns="104306" bIns="52153" anchor="ctr"/>
          <a:lstStyle/>
          <a:p>
            <a:r>
              <a:rPr noProof="0" dirty="0">
                <a:ln>
                  <a:noFill/>
                </a:ln>
                <a:solidFill>
                  <a:schemeClr val="bg1"/>
                </a:solidFill>
                <a:effectLst/>
                <a:uLnTx/>
                <a:uFillTx/>
                <a:cs typeface="+mn-cs"/>
                <a:sym typeface="+mn-ea"/>
              </a:rPr>
              <a:t>第二节　日本、美国和欧洲质量奖</a:t>
            </a:r>
          </a:p>
        </p:txBody>
      </p:sp>
      <p:sp>
        <p:nvSpPr>
          <p:cNvPr id="11267" name="内容占位符 2"/>
          <p:cNvSpPr>
            <a:spLocks noGrp="1"/>
          </p:cNvSpPr>
          <p:nvPr>
            <p:ph idx="1"/>
          </p:nvPr>
        </p:nvSpPr>
        <p:spPr>
          <a:xfrm>
            <a:off x="346075" y="1513205"/>
            <a:ext cx="9822815" cy="5781040"/>
          </a:xfrm>
        </p:spPr>
        <p:txBody>
          <a:bodyPr vert="horz" wrap="square" lIns="104306" tIns="52153" rIns="104306" bIns="52153" anchor="t"/>
          <a:lstStyle/>
          <a:p>
            <a:pPr marL="0" indent="0" latinLnBrk="0">
              <a:spcBef>
                <a:spcPts val="0"/>
              </a:spcBef>
              <a:spcAft>
                <a:spcPts val="0"/>
              </a:spcAft>
              <a:buNone/>
            </a:pPr>
            <a:r>
              <a:rPr lang="zh-CN" altLang="en-US" dirty="0"/>
              <a:t>一、日本的戴明奖</a:t>
            </a:r>
          </a:p>
          <a:p>
            <a:pPr marL="0" indent="0" latinLnBrk="0">
              <a:spcBef>
                <a:spcPts val="0"/>
              </a:spcBef>
              <a:spcAft>
                <a:spcPts val="0"/>
              </a:spcAft>
              <a:buNone/>
            </a:pPr>
            <a:r>
              <a:rPr lang="zh-CN" altLang="en-US" sz="1800" dirty="0"/>
              <a:t>1951年,为了纪念戴明对日本的友谊和贡献,日本科学技术联盟提议设立了戴明奖,以促进日本质量管理的发展。</a:t>
            </a:r>
          </a:p>
          <a:p>
            <a:pPr marL="0" indent="0" latinLnBrk="0">
              <a:spcBef>
                <a:spcPts val="0"/>
              </a:spcBef>
              <a:spcAft>
                <a:spcPts val="0"/>
              </a:spcAft>
              <a:buNone/>
            </a:pPr>
            <a:r>
              <a:rPr lang="zh-CN" altLang="en-US" sz="1800" dirty="0"/>
              <a:t>戴明奖分为本奖和实施奖,本奖授予在质量管理方法、教育和实践方面有突出贡献的个人,实施奖授予质量管理活动突出,并取得优良业绩的企业。</a:t>
            </a:r>
          </a:p>
          <a:p>
            <a:pPr marL="0" indent="0" latinLnBrk="0">
              <a:spcBef>
                <a:spcPts val="0"/>
              </a:spcBef>
              <a:spcAft>
                <a:spcPts val="0"/>
              </a:spcAft>
              <a:buNone/>
            </a:pPr>
            <a:r>
              <a:rPr lang="zh-CN" altLang="en-US" sz="1800" dirty="0"/>
              <a:t>戴明实施奖的评奖准则及其运营方式经历了大量的修订和改进，2006年的评价标准,包括基本事项、特色活动和高层管理者的作用三个方面。</a:t>
            </a:r>
          </a:p>
          <a:p>
            <a:pPr marL="0" indent="0" latinLnBrk="0">
              <a:spcBef>
                <a:spcPts val="0"/>
              </a:spcBef>
              <a:spcAft>
                <a:spcPts val="0"/>
              </a:spcAft>
              <a:buNone/>
            </a:pPr>
            <a:r>
              <a:rPr lang="zh-CN" altLang="en-US" dirty="0"/>
              <a:t>二、美国波多里奇国家质量奖</a:t>
            </a:r>
          </a:p>
          <a:p>
            <a:pPr marL="0" indent="0" latinLnBrk="0">
              <a:spcBef>
                <a:spcPts val="0"/>
              </a:spcBef>
              <a:spcAft>
                <a:spcPts val="0"/>
              </a:spcAft>
              <a:buNone/>
            </a:pPr>
            <a:r>
              <a:rPr lang="zh-CN" altLang="en-US" sz="1800" dirty="0"/>
              <a:t>20世纪80年代,美国政府部门和工商界对于质量活动呈现出了与日俱增的兴趣。许多人建议设立类似日本戴明奖的美国国家质量奖有助于促进美国企业开展全面质量管理活动,提高美国的产品质量、生产率和市场竞争能力，1987年美国设立国家质量奖。</a:t>
            </a:r>
          </a:p>
          <a:p>
            <a:pPr marL="0" indent="0" latinLnBrk="0">
              <a:spcBef>
                <a:spcPts val="0"/>
              </a:spcBef>
              <a:spcAft>
                <a:spcPts val="0"/>
              </a:spcAft>
              <a:buNone/>
            </a:pPr>
            <a:r>
              <a:rPr lang="zh-CN" altLang="en-US" sz="1800" dirty="0"/>
              <a:t>美国质量奖评奖准则建立在相互关联的11条核心价值观之上,体现在标准的7个类目、19个条目和33个着重方面要求中。</a:t>
            </a:r>
          </a:p>
          <a:p>
            <a:pPr marL="0" indent="0" latinLnBrk="0">
              <a:spcBef>
                <a:spcPts val="0"/>
              </a:spcBef>
              <a:spcAft>
                <a:spcPts val="0"/>
              </a:spcAft>
              <a:buNone/>
            </a:pPr>
            <a:r>
              <a:rPr lang="zh-CN" altLang="en-US" dirty="0"/>
              <a:t>三、欧洲质量奖</a:t>
            </a:r>
          </a:p>
          <a:p>
            <a:pPr marL="0" indent="0" latinLnBrk="0">
              <a:spcBef>
                <a:spcPts val="0"/>
              </a:spcBef>
              <a:spcAft>
                <a:spcPts val="0"/>
              </a:spcAft>
              <a:buNone/>
            </a:pPr>
            <a:r>
              <a:rPr lang="zh-CN" altLang="en-US" sz="1800" dirty="0"/>
              <a:t>欧洲于1992年设立了欧洲质量奖(EQA),授予欧洲全面质量管理杰出和有良好业绩的企业。</a:t>
            </a:r>
          </a:p>
          <a:p>
            <a:pPr marL="0" indent="0" latinLnBrk="0">
              <a:spcBef>
                <a:spcPts val="0"/>
              </a:spcBef>
              <a:spcAft>
                <a:spcPts val="0"/>
              </a:spcAft>
              <a:buNone/>
            </a:pPr>
            <a:r>
              <a:rPr lang="zh-CN" altLang="en-US" sz="1800" dirty="0"/>
              <a:t>欧洲质量奖模型基于8个方面：</a:t>
            </a:r>
            <a:r>
              <a:rPr lang="en-US" altLang="zh-CN" sz="1800" dirty="0"/>
              <a:t>(1)</a:t>
            </a:r>
            <a:r>
              <a:rPr lang="zh-CN" altLang="en-US" sz="1800" dirty="0"/>
              <a:t>结果导向</a:t>
            </a:r>
            <a:r>
              <a:rPr lang="en-US" altLang="zh-CN" sz="1800" dirty="0"/>
              <a:t>;(2)</a:t>
            </a:r>
            <a:r>
              <a:rPr lang="zh-CN" altLang="en-US" sz="1800" dirty="0"/>
              <a:t>以顾客为中心；</a:t>
            </a:r>
            <a:r>
              <a:rPr lang="en-US" altLang="zh-CN" sz="1800" dirty="0"/>
              <a:t>(3)</a:t>
            </a:r>
            <a:r>
              <a:rPr lang="zh-CN" altLang="en-US" sz="1800" dirty="0"/>
              <a:t>领导与坚定不移的宗旨</a:t>
            </a:r>
            <a:r>
              <a:rPr lang="en-US" altLang="zh-CN" sz="1800" dirty="0"/>
              <a:t>;(4)</a:t>
            </a:r>
            <a:r>
              <a:rPr lang="zh-CN" altLang="en-US" sz="1800" dirty="0"/>
              <a:t>基于过程和事实的管理</a:t>
            </a:r>
            <a:r>
              <a:rPr lang="en-US" altLang="zh-CN" sz="1800" dirty="0"/>
              <a:t>;(5)</a:t>
            </a:r>
            <a:r>
              <a:rPr lang="zh-CN" altLang="en-US" sz="1800" dirty="0"/>
              <a:t>人员发展与参与；</a:t>
            </a:r>
            <a:r>
              <a:rPr lang="en-US" altLang="zh-CN" sz="1800" dirty="0"/>
              <a:t>(6)</a:t>
            </a:r>
            <a:r>
              <a:rPr lang="zh-CN" altLang="en-US" sz="1800" dirty="0"/>
              <a:t>持续学习、创新和改进；</a:t>
            </a:r>
            <a:r>
              <a:rPr lang="en-US" altLang="zh-CN" sz="1800" dirty="0"/>
              <a:t>(7)</a:t>
            </a:r>
            <a:r>
              <a:rPr lang="zh-CN" altLang="en-US" sz="1800" dirty="0"/>
              <a:t>伙伴关系的建立；</a:t>
            </a:r>
            <a:r>
              <a:rPr lang="en-US" altLang="zh-CN" sz="1800" dirty="0"/>
              <a:t>(8)</a:t>
            </a:r>
            <a:r>
              <a:rPr lang="zh-CN" altLang="en-US" sz="1800" dirty="0"/>
              <a:t>公共责任。</a:t>
            </a:r>
            <a:endParaRPr lang="zh-CN" altLang="en-US" dirty="0"/>
          </a:p>
          <a:p>
            <a:pPr marL="0" indent="0" latinLnBrk="0">
              <a:spcBef>
                <a:spcPts val="0"/>
              </a:spcBef>
              <a:spcAft>
                <a:spcPts val="600"/>
              </a:spcAft>
              <a:buNone/>
            </a:pPr>
            <a:endParaRPr lang="zh-CN" altLang="en-US" dirty="0"/>
          </a:p>
        </p:txBody>
      </p:sp>
    </p:spTree>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标题 1"/>
          <p:cNvSpPr>
            <a:spLocks noGrp="1"/>
          </p:cNvSpPr>
          <p:nvPr>
            <p:ph type="title"/>
          </p:nvPr>
        </p:nvSpPr>
        <p:spPr/>
        <p:txBody>
          <a:bodyPr vert="horz" wrap="square" lIns="104306" tIns="52153" rIns="104306" bIns="52153" anchor="ctr"/>
          <a:lstStyle/>
          <a:p>
            <a:r>
              <a:rPr lang="zh-CN" altLang="en-US" noProof="0" dirty="0">
                <a:ln>
                  <a:noFill/>
                </a:ln>
                <a:solidFill>
                  <a:schemeClr val="bg1"/>
                </a:solidFill>
                <a:effectLst/>
                <a:uLnTx/>
                <a:uFillTx/>
                <a:cs typeface="+mn-cs"/>
                <a:sym typeface="+mn-ea"/>
              </a:rPr>
              <a:t>美国卓越绩效标准的模型</a:t>
            </a:r>
          </a:p>
        </p:txBody>
      </p:sp>
      <p:pic>
        <p:nvPicPr>
          <p:cNvPr id="402" name="11A2.EPS" descr="id:2147499999;FounderCES"/>
          <p:cNvPicPr>
            <a:picLocks noGrp="1" noChangeAspect="1"/>
          </p:cNvPicPr>
          <p:nvPr>
            <p:ph idx="1"/>
          </p:nvPr>
        </p:nvPicPr>
        <p:blipFill>
          <a:blip r:embed="rId2"/>
          <a:stretch>
            <a:fillRect/>
          </a:stretch>
        </p:blipFill>
        <p:spPr>
          <a:xfrm>
            <a:off x="2118995" y="2903855"/>
            <a:ext cx="6456045" cy="3360420"/>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标题 1"/>
          <p:cNvSpPr>
            <a:spLocks noGrp="1"/>
          </p:cNvSpPr>
          <p:nvPr>
            <p:ph type="title"/>
          </p:nvPr>
        </p:nvSpPr>
        <p:spPr/>
        <p:txBody>
          <a:bodyPr vert="horz" wrap="square" lIns="104306" tIns="52153" rIns="104306" bIns="52153" anchor="ctr"/>
          <a:lstStyle/>
          <a:p>
            <a:pPr eaLnBrk="1" hangingPunct="1"/>
            <a:r>
              <a:rPr lang="zh-CN" altLang="en-US" dirty="0"/>
              <a:t>目录</a:t>
            </a:r>
          </a:p>
        </p:txBody>
      </p:sp>
      <p:sp>
        <p:nvSpPr>
          <p:cNvPr id="4" name="TextBox 3"/>
          <p:cNvSpPr txBox="1"/>
          <p:nvPr/>
        </p:nvSpPr>
        <p:spPr>
          <a:xfrm>
            <a:off x="10133013" y="6996113"/>
            <a:ext cx="417513" cy="306388"/>
          </a:xfrm>
          <a:prstGeom prst="rect">
            <a:avLst/>
          </a:prstGeom>
          <a:noFill/>
        </p:spPr>
        <p:txBody>
          <a:bodyPr>
            <a:spAutoFit/>
          </a:bodyPr>
          <a:lstStyle/>
          <a:p>
            <a:pPr marR="0" defTabSz="1043305" eaLnBrk="1" fontAlgn="auto" hangingPunct="1">
              <a:spcBef>
                <a:spcPts val="0"/>
              </a:spcBef>
              <a:spcAft>
                <a:spcPts val="0"/>
              </a:spcAft>
              <a:buClrTx/>
              <a:buSzTx/>
              <a:buFontTx/>
              <a:defRPr/>
            </a:pPr>
            <a:r>
              <a:rPr kumimoji="0" lang="en-US" altLang="zh-CN" sz="1400" kern="1200" cap="none" spc="0" normalizeH="0" baseline="0" noProof="0" dirty="0">
                <a:solidFill>
                  <a:schemeClr val="bg1">
                    <a:lumMod val="50000"/>
                  </a:schemeClr>
                </a:solidFill>
                <a:latin typeface="+mn-lt"/>
                <a:ea typeface="+mn-ea"/>
                <a:cs typeface="+mn-cs"/>
              </a:rPr>
              <a:t>01</a:t>
            </a:r>
            <a:endParaRPr kumimoji="0" lang="zh-CN" altLang="en-US" sz="1400" kern="1200" cap="none" spc="0" normalizeH="0" baseline="0" noProof="0" dirty="0">
              <a:solidFill>
                <a:schemeClr val="bg1">
                  <a:lumMod val="50000"/>
                </a:schemeClr>
              </a:solidFill>
              <a:latin typeface="+mn-lt"/>
              <a:ea typeface="+mn-ea"/>
              <a:cs typeface="+mn-cs"/>
            </a:endParaRPr>
          </a:p>
        </p:txBody>
      </p:sp>
      <p:sp>
        <p:nvSpPr>
          <p:cNvPr id="6" name="内容占位符 2"/>
          <p:cNvSpPr>
            <a:spLocks noGrp="1"/>
          </p:cNvSpPr>
          <p:nvPr>
            <p:ph idx="1"/>
          </p:nvPr>
        </p:nvSpPr>
        <p:spPr>
          <a:xfrm>
            <a:off x="711835" y="1986915"/>
            <a:ext cx="7088505" cy="3730625"/>
          </a:xfrm>
        </p:spPr>
        <p:txBody>
          <a:bodyPr vert="horz" wrap="square" lIns="104306" tIns="52153" rIns="104306" bIns="52153" numCol="1" anchor="t" anchorCtr="0" compatLnSpc="1"/>
          <a:lstStyle/>
          <a:p>
            <a:pPr marL="0" marR="0" lvl="0" indent="0" algn="l" defTabSz="1043305" rtl="0" eaLnBrk="0" fontAlgn="base" latinLnBrk="0" hangingPunct="0">
              <a:lnSpc>
                <a:spcPct val="150000"/>
              </a:lnSpc>
              <a:spcBef>
                <a:spcPct val="20000"/>
              </a:spcBef>
              <a:spcAft>
                <a:spcPct val="0"/>
              </a:spcAft>
              <a:buClrTx/>
              <a:buSzTx/>
              <a:buFont typeface="Arial" panose="020B0604020202020204" pitchFamily="34" charset="0"/>
              <a:buNone/>
              <a:defRPr/>
            </a:pPr>
            <a:r>
              <a:rPr kumimoji="0" sz="2800" b="0" i="0" u="none" strike="noStrike" kern="1200" cap="none" spc="0" normalizeH="0" baseline="0" noProof="0" dirty="0">
                <a:ln>
                  <a:noFill/>
                </a:ln>
                <a:solidFill>
                  <a:schemeClr val="tx1">
                    <a:lumMod val="75000"/>
                    <a:lumOff val="25000"/>
                  </a:schemeClr>
                </a:solidFill>
                <a:effectLst/>
                <a:uLnTx/>
                <a:uFillTx/>
                <a:latin typeface="宋体" panose="02010600030101010101" pitchFamily="2" charset="-122"/>
                <a:ea typeface="宋体" panose="02010600030101010101" pitchFamily="2" charset="-122"/>
                <a:cs typeface="宋体" panose="02010600030101010101" pitchFamily="2" charset="-122"/>
              </a:rPr>
              <a:t>第一节　营销观念的变化和关注顾客</a:t>
            </a:r>
          </a:p>
          <a:p>
            <a:pPr marL="0" marR="0" lvl="0" indent="0" algn="l" defTabSz="1043305" rtl="0" eaLnBrk="0" fontAlgn="base" latinLnBrk="0" hangingPunct="0">
              <a:lnSpc>
                <a:spcPct val="150000"/>
              </a:lnSpc>
              <a:spcBef>
                <a:spcPct val="20000"/>
              </a:spcBef>
              <a:spcAft>
                <a:spcPct val="0"/>
              </a:spcAft>
              <a:buClrTx/>
              <a:buSzTx/>
              <a:buFont typeface="Arial" panose="020B0604020202020204" pitchFamily="34" charset="0"/>
              <a:buNone/>
              <a:defRPr/>
            </a:pPr>
            <a:r>
              <a:rPr kumimoji="0" sz="2800" b="0" i="0" u="none" strike="noStrike" kern="1200" cap="none" spc="0" normalizeH="0" baseline="0" noProof="0" dirty="0">
                <a:ln>
                  <a:noFill/>
                </a:ln>
                <a:solidFill>
                  <a:schemeClr val="tx1">
                    <a:lumMod val="75000"/>
                    <a:lumOff val="25000"/>
                  </a:schemeClr>
                </a:solidFill>
                <a:effectLst/>
                <a:uLnTx/>
                <a:uFillTx/>
                <a:latin typeface="宋体" panose="02010600030101010101" pitchFamily="2" charset="-122"/>
                <a:ea typeface="宋体" panose="02010600030101010101" pitchFamily="2" charset="-122"/>
                <a:cs typeface="宋体" panose="02010600030101010101" pitchFamily="2" charset="-122"/>
              </a:rPr>
              <a:t>第二节　顾客满意和顾客忠诚</a:t>
            </a:r>
          </a:p>
          <a:p>
            <a:pPr marL="0" marR="0" lvl="0" indent="0" algn="l" defTabSz="1043305" rtl="0" eaLnBrk="0" fontAlgn="base" latinLnBrk="0" hangingPunct="0">
              <a:lnSpc>
                <a:spcPct val="150000"/>
              </a:lnSpc>
              <a:spcBef>
                <a:spcPct val="20000"/>
              </a:spcBef>
              <a:spcAft>
                <a:spcPct val="0"/>
              </a:spcAft>
              <a:buClrTx/>
              <a:buSzTx/>
              <a:buFont typeface="Arial" panose="020B0604020202020204" pitchFamily="34" charset="0"/>
              <a:buNone/>
              <a:defRPr/>
            </a:pPr>
            <a:r>
              <a:rPr kumimoji="0" sz="2800" b="0" i="0" u="none" strike="noStrike" kern="1200" cap="none" spc="0" normalizeH="0" baseline="0" noProof="0" dirty="0">
                <a:ln>
                  <a:noFill/>
                </a:ln>
                <a:solidFill>
                  <a:schemeClr val="tx1">
                    <a:lumMod val="75000"/>
                    <a:lumOff val="25000"/>
                  </a:schemeClr>
                </a:solidFill>
                <a:effectLst/>
                <a:uLnTx/>
                <a:uFillTx/>
                <a:latin typeface="宋体" panose="02010600030101010101" pitchFamily="2" charset="-122"/>
                <a:ea typeface="宋体" panose="02010600030101010101" pitchFamily="2" charset="-122"/>
                <a:cs typeface="宋体" panose="02010600030101010101" pitchFamily="2" charset="-122"/>
              </a:rPr>
              <a:t>第三节　顾客关系管理</a:t>
            </a:r>
          </a:p>
          <a:p>
            <a:pPr marL="0" marR="0" lvl="0" indent="0" algn="l" defTabSz="1043305" rtl="0" eaLnBrk="0" fontAlgn="base" latinLnBrk="0" hangingPunct="0">
              <a:lnSpc>
                <a:spcPct val="150000"/>
              </a:lnSpc>
              <a:spcBef>
                <a:spcPct val="20000"/>
              </a:spcBef>
              <a:spcAft>
                <a:spcPct val="0"/>
              </a:spcAft>
              <a:buClrTx/>
              <a:buSzTx/>
              <a:buFont typeface="Arial" panose="020B0604020202020204" pitchFamily="34" charset="0"/>
              <a:buNone/>
              <a:defRPr/>
            </a:pPr>
            <a:r>
              <a:rPr kumimoji="0" sz="2800" b="0" i="0" u="none" strike="noStrike" kern="1200" cap="none" spc="0" normalizeH="0" baseline="0" noProof="0" dirty="0">
                <a:ln>
                  <a:noFill/>
                </a:ln>
                <a:solidFill>
                  <a:schemeClr val="tx1">
                    <a:lumMod val="75000"/>
                    <a:lumOff val="25000"/>
                  </a:schemeClr>
                </a:solidFill>
                <a:effectLst/>
                <a:uLnTx/>
                <a:uFillTx/>
                <a:latin typeface="宋体" panose="02010600030101010101" pitchFamily="2" charset="-122"/>
                <a:ea typeface="宋体" panose="02010600030101010101" pitchFamily="2" charset="-122"/>
                <a:cs typeface="宋体" panose="02010600030101010101" pitchFamily="2" charset="-122"/>
              </a:rPr>
              <a:t>第四节　顾客满意度的测量与分析</a:t>
            </a:r>
          </a:p>
        </p:txBody>
      </p:sp>
    </p:spTree>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标题 1"/>
          <p:cNvSpPr>
            <a:spLocks noGrp="1"/>
          </p:cNvSpPr>
          <p:nvPr>
            <p:ph type="title"/>
          </p:nvPr>
        </p:nvSpPr>
        <p:spPr/>
        <p:txBody>
          <a:bodyPr vert="horz" wrap="square" lIns="104306" tIns="52153" rIns="104306" bIns="52153" anchor="ctr"/>
          <a:lstStyle/>
          <a:p>
            <a:r>
              <a:rPr noProof="0" dirty="0">
                <a:ln>
                  <a:noFill/>
                </a:ln>
                <a:solidFill>
                  <a:schemeClr val="bg1"/>
                </a:solidFill>
                <a:effectLst/>
                <a:uLnTx/>
                <a:uFillTx/>
                <a:cs typeface="+mn-cs"/>
                <a:sym typeface="+mn-ea"/>
              </a:rPr>
              <a:t>欧洲卓越绩效模型</a:t>
            </a:r>
          </a:p>
        </p:txBody>
      </p:sp>
      <p:pic>
        <p:nvPicPr>
          <p:cNvPr id="404" name="11A3.EPS" descr="id:2147500013;FounderCES"/>
          <p:cNvPicPr>
            <a:picLocks noGrp="1" noChangeAspect="1"/>
          </p:cNvPicPr>
          <p:nvPr>
            <p:ph idx="1"/>
          </p:nvPr>
        </p:nvPicPr>
        <p:blipFill>
          <a:blip r:embed="rId2"/>
          <a:stretch>
            <a:fillRect/>
          </a:stretch>
        </p:blipFill>
        <p:spPr>
          <a:xfrm>
            <a:off x="2061845" y="3070860"/>
            <a:ext cx="6465570" cy="3303270"/>
          </a:xfrm>
          <a:prstGeom prst="rect">
            <a:avLst/>
          </a:prstGeom>
        </p:spPr>
      </p:pic>
    </p:spTree>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标题 1"/>
          <p:cNvSpPr>
            <a:spLocks noGrp="1"/>
          </p:cNvSpPr>
          <p:nvPr>
            <p:ph type="title"/>
          </p:nvPr>
        </p:nvSpPr>
        <p:spPr/>
        <p:txBody>
          <a:bodyPr vert="horz" wrap="square" lIns="104306" tIns="52153" rIns="104306" bIns="52153" anchor="ctr"/>
          <a:lstStyle/>
          <a:p>
            <a:r>
              <a:rPr noProof="0" dirty="0">
                <a:ln>
                  <a:noFill/>
                </a:ln>
                <a:solidFill>
                  <a:schemeClr val="bg1"/>
                </a:solidFill>
                <a:effectLst/>
                <a:uLnTx/>
                <a:uFillTx/>
                <a:cs typeface="+mn-cs"/>
                <a:sym typeface="+mn-ea"/>
              </a:rPr>
              <a:t>第三节　卓越绩效评价准则</a:t>
            </a:r>
          </a:p>
        </p:txBody>
      </p:sp>
      <p:sp>
        <p:nvSpPr>
          <p:cNvPr id="11267" name="内容占位符 2"/>
          <p:cNvSpPr>
            <a:spLocks noGrp="1"/>
          </p:cNvSpPr>
          <p:nvPr>
            <p:ph idx="1"/>
          </p:nvPr>
        </p:nvSpPr>
        <p:spPr>
          <a:xfrm>
            <a:off x="577850" y="1503680"/>
            <a:ext cx="9537700" cy="5772150"/>
          </a:xfrm>
        </p:spPr>
        <p:txBody>
          <a:bodyPr vert="horz" wrap="square" lIns="104306" tIns="52153" rIns="104306" bIns="52153" anchor="t"/>
          <a:lstStyle/>
          <a:p>
            <a:pPr marL="0" indent="0" latinLnBrk="0">
              <a:spcBef>
                <a:spcPts val="0"/>
              </a:spcBef>
              <a:spcAft>
                <a:spcPts val="600"/>
              </a:spcAft>
              <a:buNone/>
            </a:pPr>
            <a:r>
              <a:rPr lang="zh-CN" altLang="en-US" dirty="0"/>
              <a:t>一、GB/T19580《卓越绩效评价准则》国家标准的由来</a:t>
            </a:r>
          </a:p>
          <a:p>
            <a:pPr marL="0" indent="0" latinLnBrk="0">
              <a:spcBef>
                <a:spcPts val="0"/>
              </a:spcBef>
              <a:spcAft>
                <a:spcPts val="600"/>
              </a:spcAft>
              <a:buNone/>
            </a:pPr>
            <a:r>
              <a:rPr lang="zh-CN" altLang="en-US" sz="2000" dirty="0"/>
              <a:t>国际上三大质量奖在本国和地区的企业追求卓越、提高竞争能力方面发挥了重要作用,世界许多国家都跟随了三大奖的做法,设立质量奖,鼓励本国企业追求卓越、提高竞争能力。这已经成为了世界潮流。</a:t>
            </a:r>
          </a:p>
          <a:p>
            <a:pPr marL="0" indent="0" latinLnBrk="0">
              <a:spcBef>
                <a:spcPts val="0"/>
              </a:spcBef>
              <a:spcAft>
                <a:spcPts val="600"/>
              </a:spcAft>
              <a:buNone/>
            </a:pPr>
            <a:r>
              <a:rPr lang="zh-CN" altLang="en-US" sz="2000" dirty="0"/>
              <a:t>2004年10月，,国家技术监督检验检疫总局基于世界各国质量管理的实践和质量奖标准，主要参照了美国质量奖标准，制定并颁布了GB/T19580—2004《卓越绩效评价准则》国家标准。</a:t>
            </a:r>
          </a:p>
          <a:p>
            <a:pPr marL="0" indent="0" latinLnBrk="0">
              <a:spcBef>
                <a:spcPts val="0"/>
              </a:spcBef>
              <a:spcAft>
                <a:spcPts val="600"/>
              </a:spcAft>
              <a:buNone/>
            </a:pPr>
            <a:r>
              <a:rPr lang="zh-CN" altLang="en-US" dirty="0"/>
              <a:t>二、GB/T19580《卓越绩效评价准则》的结构</a:t>
            </a:r>
          </a:p>
          <a:p>
            <a:pPr marL="0" indent="0" latinLnBrk="0">
              <a:spcBef>
                <a:spcPts val="0"/>
              </a:spcBef>
              <a:spcAft>
                <a:spcPts val="600"/>
              </a:spcAft>
              <a:buNone/>
            </a:pPr>
            <a:r>
              <a:rPr lang="zh-CN" altLang="en-US" sz="2000" dirty="0"/>
              <a:t>国家标准GB/T19580-2012《卓越绩效评价准则》。该标准共分为四章,分别是范围、规范性引用文件、术语和定义、评价要求,其中第四章是标准的主体内容。</a:t>
            </a:r>
            <a:endParaRPr lang="zh-CN" altLang="en-US" dirty="0"/>
          </a:p>
          <a:p>
            <a:pPr marL="0" indent="0" latinLnBrk="0">
              <a:spcBef>
                <a:spcPts val="0"/>
              </a:spcBef>
              <a:spcAft>
                <a:spcPts val="600"/>
              </a:spcAft>
              <a:buNone/>
            </a:pPr>
            <a:r>
              <a:rPr lang="zh-CN" altLang="en-US" dirty="0"/>
              <a:t>三、GB/T19580《卓越绩效评价准则》的基本内容</a:t>
            </a:r>
          </a:p>
          <a:p>
            <a:pPr marL="0" indent="0" latinLnBrk="0">
              <a:spcBef>
                <a:spcPts val="0"/>
              </a:spcBef>
              <a:spcAft>
                <a:spcPts val="600"/>
              </a:spcAft>
              <a:buNone/>
            </a:pPr>
            <a:r>
              <a:rPr lang="zh-CN" altLang="en-US" sz="2000" dirty="0"/>
              <a:t>关于标准基本内容主要在第四章，该章就评价条款和要求做了详细展开和说明，主要包括领导、战略、顾客与市场、资源、过程管理、测量、分析与改进等六个过程指标和经营结果的结果性指标。</a:t>
            </a:r>
          </a:p>
        </p:txBody>
      </p:sp>
    </p:spTree>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标题 1"/>
          <p:cNvSpPr>
            <a:spLocks noGrp="1"/>
          </p:cNvSpPr>
          <p:nvPr>
            <p:ph type="title"/>
          </p:nvPr>
        </p:nvSpPr>
        <p:spPr>
          <a:xfrm>
            <a:off x="488950" y="234950"/>
            <a:ext cx="7229475" cy="1097280"/>
          </a:xfrm>
        </p:spPr>
        <p:txBody>
          <a:bodyPr vert="horz" wrap="square" lIns="104306" tIns="52153" rIns="104306" bIns="52153" anchor="ctr"/>
          <a:lstStyle/>
          <a:p>
            <a:r>
              <a:rPr sz="2400" noProof="0" dirty="0">
                <a:ln>
                  <a:noFill/>
                </a:ln>
                <a:solidFill>
                  <a:schemeClr val="bg1"/>
                </a:solidFill>
                <a:effectLst/>
                <a:uLnTx/>
                <a:uFillTx/>
                <a:cs typeface="+mn-cs"/>
                <a:sym typeface="+mn-ea"/>
              </a:rPr>
              <a:t>GB/T19580《卓越绩效评价准则》评价条款与分值</a:t>
            </a:r>
          </a:p>
        </p:txBody>
      </p:sp>
      <p:graphicFrame>
        <p:nvGraphicFramePr>
          <p:cNvPr id="2" name="表格 1"/>
          <p:cNvGraphicFramePr/>
          <p:nvPr>
            <p:custDataLst>
              <p:tags r:id="rId1"/>
            </p:custDataLst>
          </p:nvPr>
        </p:nvGraphicFramePr>
        <p:xfrm>
          <a:off x="1102360" y="2590165"/>
          <a:ext cx="7687310" cy="3822065"/>
        </p:xfrm>
        <a:graphic>
          <a:graphicData uri="http://schemas.openxmlformats.org/drawingml/2006/table">
            <a:tbl>
              <a:tblPr firstRow="1" bandRow="1">
                <a:tableStyleId>{5940675A-B579-460E-94D1-54222C63F5DA}</a:tableStyleId>
              </a:tblPr>
              <a:tblGrid>
                <a:gridCol w="1215390">
                  <a:extLst>
                    <a:ext uri="{9D8B030D-6E8A-4147-A177-3AD203B41FA5}">
                      <a16:colId xmlns:a16="http://schemas.microsoft.com/office/drawing/2014/main" val="20000"/>
                    </a:ext>
                  </a:extLst>
                </a:gridCol>
                <a:gridCol w="2546985">
                  <a:extLst>
                    <a:ext uri="{9D8B030D-6E8A-4147-A177-3AD203B41FA5}">
                      <a16:colId xmlns:a16="http://schemas.microsoft.com/office/drawing/2014/main" val="20001"/>
                    </a:ext>
                  </a:extLst>
                </a:gridCol>
                <a:gridCol w="1524000">
                  <a:extLst>
                    <a:ext uri="{9D8B030D-6E8A-4147-A177-3AD203B41FA5}">
                      <a16:colId xmlns:a16="http://schemas.microsoft.com/office/drawing/2014/main" val="20002"/>
                    </a:ext>
                  </a:extLst>
                </a:gridCol>
                <a:gridCol w="2400935">
                  <a:extLst>
                    <a:ext uri="{9D8B030D-6E8A-4147-A177-3AD203B41FA5}">
                      <a16:colId xmlns:a16="http://schemas.microsoft.com/office/drawing/2014/main" val="20003"/>
                    </a:ext>
                  </a:extLst>
                </a:gridCol>
              </a:tblGrid>
              <a:tr h="294005">
                <a:tc rowSpan="3">
                  <a:txBody>
                    <a:bodyPr/>
                    <a:lstStyle/>
                    <a:p>
                      <a:pPr indent="0">
                        <a:buNone/>
                      </a:pPr>
                      <a:r>
                        <a:rPr lang="en-US" sz="1000" b="0">
                          <a:solidFill>
                            <a:srgbClr val="000000"/>
                          </a:solidFill>
                          <a:latin typeface="方正书宋_GBK" charset="0"/>
                          <a:cs typeface="方正书宋_GBK" charset="0"/>
                        </a:rPr>
                        <a:t>1. 领导（110）</a:t>
                      </a:r>
                      <a:endParaRPr lang="en-US" altLang="en-US" sz="1000" b="0">
                        <a:solidFill>
                          <a:srgbClr val="000000"/>
                        </a:solidFill>
                        <a:latin typeface="方正书宋_GBK" charset="0"/>
                        <a:ea typeface="方正书宋_GBK" charset="0"/>
                        <a:cs typeface="方正书宋_GBK"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000" b="0">
                          <a:solidFill>
                            <a:srgbClr val="000000"/>
                          </a:solidFill>
                          <a:latin typeface="方正书宋_GBK" charset="0"/>
                          <a:cs typeface="方正书宋_GBK" charset="0"/>
                        </a:rPr>
                        <a:t>高层领导的作用（50）</a:t>
                      </a:r>
                      <a:endParaRPr lang="en-US" altLang="en-US" sz="1000" b="0">
                        <a:solidFill>
                          <a:srgbClr val="000000"/>
                        </a:solidFill>
                        <a:latin typeface="方正书宋_GBK" charset="0"/>
                        <a:ea typeface="方正书宋_GBK" charset="0"/>
                        <a:cs typeface="方正书宋_GBK"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rowSpan="2">
                  <a:txBody>
                    <a:bodyPr/>
                    <a:lstStyle/>
                    <a:p>
                      <a:pPr indent="0">
                        <a:buNone/>
                      </a:pPr>
                      <a:r>
                        <a:rPr lang="en-US" sz="1000" b="0">
                          <a:solidFill>
                            <a:srgbClr val="000000"/>
                          </a:solidFill>
                          <a:latin typeface="方正书宋_GBK" charset="0"/>
                          <a:cs typeface="方正书宋_GBK" charset="0"/>
                        </a:rPr>
                        <a:t>5.过程管理（100）</a:t>
                      </a:r>
                      <a:endParaRPr lang="en-US" altLang="en-US" sz="1000" b="0">
                        <a:solidFill>
                          <a:srgbClr val="000000"/>
                        </a:solidFill>
                        <a:latin typeface="方正书宋_GBK" charset="0"/>
                        <a:ea typeface="方正书宋_GBK" charset="0"/>
                        <a:cs typeface="方正书宋_GBK"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000" b="0">
                          <a:solidFill>
                            <a:srgbClr val="000000"/>
                          </a:solidFill>
                          <a:latin typeface="方正书宋_GBK" charset="0"/>
                          <a:cs typeface="方正书宋_GBK" charset="0"/>
                        </a:rPr>
                        <a:t>5.1过程的识别与设计（50）</a:t>
                      </a:r>
                      <a:endParaRPr lang="en-US" altLang="en-US" sz="1000" b="0">
                        <a:solidFill>
                          <a:srgbClr val="000000"/>
                        </a:solidFill>
                        <a:latin typeface="方正书宋_GBK" charset="0"/>
                        <a:ea typeface="方正书宋_GBK" charset="0"/>
                        <a:cs typeface="方正书宋_GBK"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294005">
                <a:tc vMerge="1">
                  <a:txBody>
                    <a:bodyPr/>
                    <a:lstStyle/>
                    <a:p>
                      <a:endParaRPr lang="zh-CN"/>
                    </a:p>
                  </a:txBody>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lstStyle/>
                    <a:p>
                      <a:pPr indent="0">
                        <a:buNone/>
                      </a:pPr>
                      <a:r>
                        <a:rPr lang="en-US" sz="1000" b="0">
                          <a:solidFill>
                            <a:srgbClr val="000000"/>
                          </a:solidFill>
                          <a:latin typeface="方正书宋_GBK" charset="0"/>
                          <a:cs typeface="方正书宋_GBK" charset="0"/>
                        </a:rPr>
                        <a:t>1.2 组织治理（30）</a:t>
                      </a:r>
                      <a:endParaRPr lang="en-US" altLang="en-US" sz="1000" b="0">
                        <a:solidFill>
                          <a:srgbClr val="000000"/>
                        </a:solidFill>
                        <a:latin typeface="方正书宋_GBK" charset="0"/>
                        <a:ea typeface="方正书宋_GBK" charset="0"/>
                        <a:cs typeface="方正书宋_GBK"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vMerge="1">
                  <a:txBody>
                    <a:bodyPr/>
                    <a:lstStyle/>
                    <a:p>
                      <a:endParaRPr lang="zh-CN"/>
                    </a:p>
                  </a:txBody>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a:txBody>
                    <a:bodyPr/>
                    <a:lstStyle/>
                    <a:p>
                      <a:pPr indent="0">
                        <a:buNone/>
                      </a:pPr>
                      <a:r>
                        <a:rPr lang="en-US" sz="1000" b="0">
                          <a:solidFill>
                            <a:srgbClr val="000000"/>
                          </a:solidFill>
                          <a:latin typeface="方正书宋_GBK" charset="0"/>
                          <a:cs typeface="方正书宋_GBK" charset="0"/>
                        </a:rPr>
                        <a:t>5.2过程的实施与改进（50）</a:t>
                      </a:r>
                      <a:endParaRPr lang="en-US" altLang="en-US" sz="1000" b="0">
                        <a:solidFill>
                          <a:srgbClr val="000000"/>
                        </a:solidFill>
                        <a:latin typeface="方正书宋_GBK" charset="0"/>
                        <a:ea typeface="方正书宋_GBK" charset="0"/>
                        <a:cs typeface="方正书宋_GBK"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294005">
                <a:tc vMerge="1">
                  <a:txBody>
                    <a:bodyPr/>
                    <a:lstStyle/>
                    <a:p>
                      <a:endParaRPr lang="zh-CN"/>
                    </a:p>
                  </a:txBody>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a:txBody>
                    <a:bodyPr/>
                    <a:lstStyle/>
                    <a:p>
                      <a:pPr indent="0">
                        <a:buNone/>
                      </a:pPr>
                      <a:r>
                        <a:rPr lang="en-US" sz="1000" b="0">
                          <a:solidFill>
                            <a:srgbClr val="000000"/>
                          </a:solidFill>
                          <a:latin typeface="方正书宋_GBK" charset="0"/>
                          <a:cs typeface="方正书宋_GBK" charset="0"/>
                        </a:rPr>
                        <a:t>1.3社会责任（30）</a:t>
                      </a:r>
                      <a:endParaRPr lang="en-US" altLang="en-US" sz="1000" b="0">
                        <a:solidFill>
                          <a:srgbClr val="000000"/>
                        </a:solidFill>
                        <a:latin typeface="方正书宋_GBK" charset="0"/>
                        <a:ea typeface="方正书宋_GBK" charset="0"/>
                        <a:cs typeface="方正书宋_GBK"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rowSpan="2">
                  <a:txBody>
                    <a:bodyPr/>
                    <a:lstStyle/>
                    <a:p>
                      <a:pPr indent="0">
                        <a:buNone/>
                      </a:pPr>
                      <a:r>
                        <a:rPr lang="en-US" sz="1000" b="0">
                          <a:solidFill>
                            <a:srgbClr val="000000"/>
                          </a:solidFill>
                          <a:latin typeface="方正书宋_GBK" charset="0"/>
                          <a:cs typeface="方正书宋_GBK" charset="0"/>
                        </a:rPr>
                        <a:t>6.测量、分析与改进（80）</a:t>
                      </a:r>
                      <a:endParaRPr lang="en-US" altLang="en-US" sz="1000" b="0">
                        <a:solidFill>
                          <a:srgbClr val="000000"/>
                        </a:solidFill>
                        <a:latin typeface="方正书宋_GBK" charset="0"/>
                        <a:ea typeface="方正书宋_GBK" charset="0"/>
                        <a:cs typeface="方正书宋_GBK"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000" b="0">
                          <a:solidFill>
                            <a:srgbClr val="000000"/>
                          </a:solidFill>
                          <a:latin typeface="方正书宋_GBK" charset="0"/>
                          <a:cs typeface="方正书宋_GBK" charset="0"/>
                        </a:rPr>
                        <a:t>6.1测量与分析（40）</a:t>
                      </a:r>
                      <a:endParaRPr lang="en-US" altLang="en-US" sz="1000" b="0">
                        <a:solidFill>
                          <a:srgbClr val="000000"/>
                        </a:solidFill>
                        <a:latin typeface="方正书宋_GBK" charset="0"/>
                        <a:ea typeface="方正书宋_GBK" charset="0"/>
                        <a:cs typeface="方正书宋_GBK"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294005">
                <a:tc rowSpan="2">
                  <a:txBody>
                    <a:bodyPr/>
                    <a:lstStyle/>
                    <a:p>
                      <a:pPr indent="0">
                        <a:buNone/>
                      </a:pPr>
                      <a:r>
                        <a:rPr lang="en-US" sz="1000" b="0">
                          <a:solidFill>
                            <a:srgbClr val="000000"/>
                          </a:solidFill>
                          <a:latin typeface="方正书宋_GBK" charset="0"/>
                          <a:cs typeface="方正书宋_GBK" charset="0"/>
                        </a:rPr>
                        <a:t>2.战略（90）</a:t>
                      </a:r>
                      <a:endParaRPr lang="en-US" altLang="en-US" sz="1000" b="0">
                        <a:solidFill>
                          <a:srgbClr val="000000"/>
                        </a:solidFill>
                        <a:latin typeface="方正书宋_GBK" charset="0"/>
                        <a:ea typeface="方正书宋_GBK" charset="0"/>
                        <a:cs typeface="方正书宋_GBK"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000" b="0">
                          <a:solidFill>
                            <a:srgbClr val="000000"/>
                          </a:solidFill>
                          <a:latin typeface="方正书宋_GBK" charset="0"/>
                          <a:cs typeface="方正书宋_GBK" charset="0"/>
                        </a:rPr>
                        <a:t>2.1 战略制定（40）</a:t>
                      </a:r>
                      <a:endParaRPr lang="en-US" altLang="en-US" sz="1000" b="0">
                        <a:solidFill>
                          <a:srgbClr val="000000"/>
                        </a:solidFill>
                        <a:latin typeface="方正书宋_GBK" charset="0"/>
                        <a:ea typeface="方正书宋_GBK" charset="0"/>
                        <a:cs typeface="方正书宋_GBK"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vMerge="1">
                  <a:txBody>
                    <a:bodyPr/>
                    <a:lstStyle/>
                    <a:p>
                      <a:endParaRPr lang="zh-CN"/>
                    </a:p>
                  </a:txBody>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a:txBody>
                    <a:bodyPr/>
                    <a:lstStyle/>
                    <a:p>
                      <a:pPr indent="0">
                        <a:buNone/>
                      </a:pPr>
                      <a:r>
                        <a:rPr lang="en-US" sz="1000" b="0">
                          <a:solidFill>
                            <a:srgbClr val="000000"/>
                          </a:solidFill>
                          <a:latin typeface="方正书宋_GBK" charset="0"/>
                          <a:cs typeface="方正书宋_GBK" charset="0"/>
                        </a:rPr>
                        <a:t>6.2 改进与创新（40）</a:t>
                      </a:r>
                      <a:endParaRPr lang="en-US" altLang="en-US" sz="1000" b="0">
                        <a:solidFill>
                          <a:srgbClr val="000000"/>
                        </a:solidFill>
                        <a:latin typeface="方正书宋_GBK" charset="0"/>
                        <a:ea typeface="方正书宋_GBK" charset="0"/>
                        <a:cs typeface="方正书宋_GBK"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94005">
                <a:tc vMerge="1">
                  <a:txBody>
                    <a:bodyPr/>
                    <a:lstStyle/>
                    <a:p>
                      <a:endParaRPr lang="zh-CN"/>
                    </a:p>
                  </a:txBody>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a:txBody>
                    <a:bodyPr/>
                    <a:lstStyle/>
                    <a:p>
                      <a:pPr indent="0">
                        <a:buNone/>
                      </a:pPr>
                      <a:r>
                        <a:rPr lang="en-US" sz="1000" b="0">
                          <a:solidFill>
                            <a:srgbClr val="000000"/>
                          </a:solidFill>
                          <a:latin typeface="方正书宋_GBK" charset="0"/>
                          <a:cs typeface="方正书宋_GBK" charset="0"/>
                        </a:rPr>
                        <a:t>2.2战略部署（50）</a:t>
                      </a:r>
                      <a:endParaRPr lang="en-US" altLang="en-US" sz="1000" b="0">
                        <a:solidFill>
                          <a:srgbClr val="000000"/>
                        </a:solidFill>
                        <a:latin typeface="方正书宋_GBK" charset="0"/>
                        <a:ea typeface="方正书宋_GBK" charset="0"/>
                        <a:cs typeface="方正书宋_GBK"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rowSpan="6">
                  <a:txBody>
                    <a:bodyPr/>
                    <a:lstStyle/>
                    <a:p>
                      <a:pPr indent="0">
                        <a:buNone/>
                      </a:pPr>
                      <a:r>
                        <a:rPr lang="en-US" sz="1000" b="0">
                          <a:solidFill>
                            <a:srgbClr val="000000"/>
                          </a:solidFill>
                          <a:latin typeface="方正书宋_GBK" charset="0"/>
                          <a:cs typeface="方正书宋_GBK" charset="0"/>
                        </a:rPr>
                        <a:t>7.结果（400）</a:t>
                      </a:r>
                      <a:endParaRPr lang="en-US" altLang="en-US" sz="1000" b="0">
                        <a:solidFill>
                          <a:srgbClr val="000000"/>
                        </a:solidFill>
                        <a:latin typeface="方正书宋_GBK" charset="0"/>
                        <a:ea typeface="方正书宋_GBK" charset="0"/>
                        <a:cs typeface="方正书宋_GBK"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000" b="0">
                          <a:solidFill>
                            <a:srgbClr val="000000"/>
                          </a:solidFill>
                          <a:latin typeface="方正书宋_GBK" charset="0"/>
                          <a:cs typeface="方正书宋_GBK" charset="0"/>
                        </a:rPr>
                        <a:t>7.1产品与服务的结果（80）</a:t>
                      </a:r>
                      <a:endParaRPr lang="en-US" altLang="en-US" sz="1000" b="0">
                        <a:solidFill>
                          <a:srgbClr val="000000"/>
                        </a:solidFill>
                        <a:latin typeface="方正书宋_GBK" charset="0"/>
                        <a:ea typeface="方正书宋_GBK" charset="0"/>
                        <a:cs typeface="方正书宋_GBK"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294005">
                <a:tc rowSpan="2">
                  <a:txBody>
                    <a:bodyPr/>
                    <a:lstStyle/>
                    <a:p>
                      <a:pPr indent="0">
                        <a:buNone/>
                      </a:pPr>
                      <a:r>
                        <a:rPr lang="en-US" sz="1000" b="0">
                          <a:solidFill>
                            <a:srgbClr val="000000"/>
                          </a:solidFill>
                          <a:latin typeface="方正书宋_GBK" charset="0"/>
                          <a:cs typeface="方正书宋_GBK" charset="0"/>
                        </a:rPr>
                        <a:t>3.顾客（90）</a:t>
                      </a:r>
                      <a:endParaRPr lang="en-US" altLang="en-US" sz="1000" b="0">
                        <a:solidFill>
                          <a:srgbClr val="000000"/>
                        </a:solidFill>
                        <a:latin typeface="方正书宋_GBK" charset="0"/>
                        <a:ea typeface="方正书宋_GBK" charset="0"/>
                        <a:cs typeface="方正书宋_GBK"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000" b="0">
                          <a:solidFill>
                            <a:srgbClr val="000000"/>
                          </a:solidFill>
                          <a:latin typeface="方正书宋_GBK" charset="0"/>
                          <a:cs typeface="方正书宋_GBK" charset="0"/>
                        </a:rPr>
                        <a:t>3.1顾客和市场的了解（40）</a:t>
                      </a:r>
                      <a:endParaRPr lang="en-US" altLang="en-US" sz="1000" b="0">
                        <a:solidFill>
                          <a:srgbClr val="000000"/>
                        </a:solidFill>
                        <a:latin typeface="方正书宋_GBK" charset="0"/>
                        <a:ea typeface="方正书宋_GBK" charset="0"/>
                        <a:cs typeface="方正书宋_GBK"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vMerge="1">
                  <a:txBody>
                    <a:bodyPr/>
                    <a:lstStyle/>
                    <a:p>
                      <a:endParaRPr lang="zh-CN"/>
                    </a:p>
                  </a:txBody>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lstStyle/>
                    <a:p>
                      <a:pPr indent="0">
                        <a:buNone/>
                      </a:pPr>
                      <a:r>
                        <a:rPr lang="en-US" sz="1000" b="0">
                          <a:solidFill>
                            <a:srgbClr val="000000"/>
                          </a:solidFill>
                          <a:latin typeface="方正书宋_GBK" charset="0"/>
                          <a:cs typeface="方正书宋_GBK" charset="0"/>
                        </a:rPr>
                        <a:t>7.2顾客和市场的结果（80）</a:t>
                      </a:r>
                      <a:endParaRPr lang="en-US" altLang="en-US" sz="1000" b="0">
                        <a:solidFill>
                          <a:srgbClr val="000000"/>
                        </a:solidFill>
                        <a:latin typeface="方正书宋_GBK" charset="0"/>
                        <a:ea typeface="方正书宋_GBK" charset="0"/>
                        <a:cs typeface="方正书宋_GBK"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294005">
                <a:tc vMerge="1">
                  <a:txBody>
                    <a:bodyPr/>
                    <a:lstStyle/>
                    <a:p>
                      <a:endParaRPr lang="zh-CN"/>
                    </a:p>
                  </a:txBody>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a:txBody>
                    <a:bodyPr/>
                    <a:lstStyle/>
                    <a:p>
                      <a:pPr indent="0">
                        <a:buNone/>
                      </a:pPr>
                      <a:r>
                        <a:rPr lang="en-US" sz="1000" b="0">
                          <a:solidFill>
                            <a:srgbClr val="000000"/>
                          </a:solidFill>
                          <a:latin typeface="方正书宋_GBK" charset="0"/>
                          <a:cs typeface="方正书宋_GBK" charset="0"/>
                        </a:rPr>
                        <a:t>3.2 顾客关系与顾客满意（50）</a:t>
                      </a:r>
                      <a:endParaRPr lang="en-US" altLang="en-US" sz="1000" b="0">
                        <a:solidFill>
                          <a:srgbClr val="000000"/>
                        </a:solidFill>
                        <a:latin typeface="方正书宋_GBK" charset="0"/>
                        <a:ea typeface="方正书宋_GBK" charset="0"/>
                        <a:cs typeface="方正书宋_GBK"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vMerge="1">
                  <a:txBody>
                    <a:bodyPr/>
                    <a:lstStyle/>
                    <a:p>
                      <a:endParaRPr lang="zh-CN"/>
                    </a:p>
                  </a:txBody>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lstStyle/>
                    <a:p>
                      <a:pPr indent="0">
                        <a:buNone/>
                      </a:pPr>
                      <a:r>
                        <a:rPr lang="en-US" sz="1000" b="0">
                          <a:solidFill>
                            <a:srgbClr val="000000"/>
                          </a:solidFill>
                          <a:latin typeface="方正书宋_GBK" charset="0"/>
                          <a:cs typeface="方正书宋_GBK" charset="0"/>
                        </a:rPr>
                        <a:t>7.3财务结果（80）</a:t>
                      </a:r>
                      <a:endParaRPr lang="en-US" altLang="en-US" sz="1000" b="0">
                        <a:solidFill>
                          <a:srgbClr val="000000"/>
                        </a:solidFill>
                        <a:latin typeface="方正书宋_GBK" charset="0"/>
                        <a:ea typeface="方正书宋_GBK" charset="0"/>
                        <a:cs typeface="方正书宋_GBK"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294005">
                <a:tc rowSpan="6">
                  <a:txBody>
                    <a:bodyPr/>
                    <a:lstStyle/>
                    <a:p>
                      <a:pPr indent="0">
                        <a:buNone/>
                      </a:pPr>
                      <a:r>
                        <a:rPr lang="en-US" sz="1000" b="0">
                          <a:solidFill>
                            <a:srgbClr val="000000"/>
                          </a:solidFill>
                          <a:latin typeface="方正书宋_GBK" charset="0"/>
                          <a:cs typeface="方正书宋_GBK" charset="0"/>
                        </a:rPr>
                        <a:t>4.资源（130）</a:t>
                      </a:r>
                      <a:endParaRPr lang="en-US" altLang="en-US" sz="1000" b="0">
                        <a:solidFill>
                          <a:srgbClr val="000000"/>
                        </a:solidFill>
                        <a:latin typeface="方正书宋_GBK" charset="0"/>
                        <a:ea typeface="方正书宋_GBK" charset="0"/>
                        <a:cs typeface="方正书宋_GBK"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000" b="0">
                          <a:solidFill>
                            <a:srgbClr val="000000"/>
                          </a:solidFill>
                          <a:latin typeface="方正书宋_GBK" charset="0"/>
                          <a:cs typeface="方正书宋_GBK" charset="0"/>
                        </a:rPr>
                        <a:t>4.1 人力资源（60）</a:t>
                      </a:r>
                      <a:endParaRPr lang="en-US" altLang="en-US" sz="1000" b="0">
                        <a:solidFill>
                          <a:srgbClr val="000000"/>
                        </a:solidFill>
                        <a:latin typeface="方正书宋_GBK" charset="0"/>
                        <a:ea typeface="方正书宋_GBK" charset="0"/>
                        <a:cs typeface="方正书宋_GBK"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vMerge="1">
                  <a:txBody>
                    <a:bodyPr/>
                    <a:lstStyle/>
                    <a:p>
                      <a:endParaRPr lang="zh-CN"/>
                    </a:p>
                  </a:txBody>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lstStyle/>
                    <a:p>
                      <a:pPr indent="0">
                        <a:buNone/>
                      </a:pPr>
                      <a:r>
                        <a:rPr lang="en-US" sz="1000" b="0">
                          <a:solidFill>
                            <a:srgbClr val="000000"/>
                          </a:solidFill>
                          <a:latin typeface="方正书宋_GBK" charset="0"/>
                          <a:cs typeface="方正书宋_GBK" charset="0"/>
                        </a:rPr>
                        <a:t>7.4资源结果（60）</a:t>
                      </a:r>
                      <a:endParaRPr lang="en-US" altLang="en-US" sz="1000" b="0">
                        <a:solidFill>
                          <a:srgbClr val="000000"/>
                        </a:solidFill>
                        <a:latin typeface="方正书宋_GBK" charset="0"/>
                        <a:ea typeface="方正书宋_GBK" charset="0"/>
                        <a:cs typeface="方正书宋_GBK"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r h="294005">
                <a:tc vMerge="1">
                  <a:txBody>
                    <a:bodyPr/>
                    <a:lstStyle/>
                    <a:p>
                      <a:endParaRPr lang="zh-CN"/>
                    </a:p>
                  </a:txBody>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lstStyle/>
                    <a:p>
                      <a:pPr indent="0">
                        <a:buNone/>
                      </a:pPr>
                      <a:r>
                        <a:rPr lang="en-US" sz="1000" b="0">
                          <a:solidFill>
                            <a:srgbClr val="000000"/>
                          </a:solidFill>
                          <a:latin typeface="方正书宋_GBK" charset="0"/>
                          <a:cs typeface="方正书宋_GBK" charset="0"/>
                        </a:rPr>
                        <a:t>4.2财务资源（15）</a:t>
                      </a:r>
                      <a:endParaRPr lang="en-US" altLang="en-US" sz="1000" b="0">
                        <a:solidFill>
                          <a:srgbClr val="000000"/>
                        </a:solidFill>
                        <a:latin typeface="方正书宋_GBK" charset="0"/>
                        <a:ea typeface="方正书宋_GBK" charset="0"/>
                        <a:cs typeface="方正书宋_GBK"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vMerge="1">
                  <a:txBody>
                    <a:bodyPr/>
                    <a:lstStyle/>
                    <a:p>
                      <a:endParaRPr lang="zh-CN"/>
                    </a:p>
                  </a:txBody>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lstStyle/>
                    <a:p>
                      <a:pPr indent="0">
                        <a:buNone/>
                      </a:pPr>
                      <a:r>
                        <a:rPr lang="en-US" sz="1000" b="0">
                          <a:solidFill>
                            <a:srgbClr val="000000"/>
                          </a:solidFill>
                          <a:latin typeface="方正书宋_GBK" charset="0"/>
                          <a:cs typeface="方正书宋_GBK" charset="0"/>
                        </a:rPr>
                        <a:t>7.5过程有效性结果（50）</a:t>
                      </a:r>
                      <a:endParaRPr lang="en-US" altLang="en-US" sz="1000" b="0">
                        <a:solidFill>
                          <a:srgbClr val="000000"/>
                        </a:solidFill>
                        <a:latin typeface="方正书宋_GBK" charset="0"/>
                        <a:ea typeface="方正书宋_GBK" charset="0"/>
                        <a:cs typeface="方正书宋_GBK"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8"/>
                  </a:ext>
                </a:extLst>
              </a:tr>
              <a:tr h="294005">
                <a:tc vMerge="1">
                  <a:txBody>
                    <a:bodyPr/>
                    <a:lstStyle/>
                    <a:p>
                      <a:endParaRPr lang="zh-CN"/>
                    </a:p>
                  </a:txBody>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lstStyle/>
                    <a:p>
                      <a:pPr indent="0">
                        <a:buNone/>
                      </a:pPr>
                      <a:r>
                        <a:rPr lang="en-US" sz="1000" b="0">
                          <a:solidFill>
                            <a:srgbClr val="000000"/>
                          </a:solidFill>
                          <a:latin typeface="方正书宋_GBK" charset="0"/>
                          <a:cs typeface="方正书宋_GBK" charset="0"/>
                        </a:rPr>
                        <a:t>4.3信息和知识资源（20）</a:t>
                      </a:r>
                      <a:endParaRPr lang="en-US" altLang="en-US" sz="1000" b="0">
                        <a:solidFill>
                          <a:srgbClr val="000000"/>
                        </a:solidFill>
                        <a:latin typeface="方正书宋_GBK" charset="0"/>
                        <a:ea typeface="方正书宋_GBK" charset="0"/>
                        <a:cs typeface="方正书宋_GBK"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vMerge="1">
                  <a:txBody>
                    <a:bodyPr/>
                    <a:lstStyle/>
                    <a:p>
                      <a:endParaRPr lang="zh-CN"/>
                    </a:p>
                  </a:txBody>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a:txBody>
                    <a:bodyPr/>
                    <a:lstStyle/>
                    <a:p>
                      <a:pPr indent="0">
                        <a:buNone/>
                      </a:pPr>
                      <a:r>
                        <a:rPr lang="en-US" sz="1000" b="0">
                          <a:solidFill>
                            <a:srgbClr val="000000"/>
                          </a:solidFill>
                          <a:latin typeface="方正书宋_GBK" charset="0"/>
                          <a:cs typeface="方正书宋_GBK" charset="0"/>
                        </a:rPr>
                        <a:t>7.6领导方面的结果（50）</a:t>
                      </a:r>
                      <a:endParaRPr lang="en-US" altLang="en-US" sz="1000" b="0">
                        <a:solidFill>
                          <a:srgbClr val="000000"/>
                        </a:solidFill>
                        <a:latin typeface="方正书宋_GBK" charset="0"/>
                        <a:ea typeface="方正书宋_GBK" charset="0"/>
                        <a:cs typeface="方正书宋_GBK"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9"/>
                  </a:ext>
                </a:extLst>
              </a:tr>
              <a:tr h="294005">
                <a:tc vMerge="1">
                  <a:txBody>
                    <a:bodyPr/>
                    <a:lstStyle/>
                    <a:p>
                      <a:endParaRPr lang="zh-CN"/>
                    </a:p>
                  </a:txBody>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lstStyle/>
                    <a:p>
                      <a:pPr indent="0">
                        <a:buNone/>
                      </a:pPr>
                      <a:r>
                        <a:rPr lang="en-US" sz="1000" b="0">
                          <a:solidFill>
                            <a:srgbClr val="000000"/>
                          </a:solidFill>
                          <a:latin typeface="方正书宋_GBK" charset="0"/>
                          <a:cs typeface="方正书宋_GBK" charset="0"/>
                        </a:rPr>
                        <a:t>4.4技术资源（15）</a:t>
                      </a:r>
                      <a:endParaRPr lang="en-US" altLang="en-US" sz="1000" b="0">
                        <a:solidFill>
                          <a:srgbClr val="000000"/>
                        </a:solidFill>
                        <a:latin typeface="方正书宋_GBK" charset="0"/>
                        <a:ea typeface="方正书宋_GBK" charset="0"/>
                        <a:cs typeface="方正书宋_GBK"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rowSpan="3" gridSpan="2">
                  <a:txBody>
                    <a:bodyPr/>
                    <a:lstStyle/>
                    <a:p>
                      <a:pPr indent="0">
                        <a:buNone/>
                      </a:pPr>
                      <a:r>
                        <a:rPr lang="en-US" sz="1000" b="0">
                          <a:solidFill>
                            <a:srgbClr val="000000"/>
                          </a:solidFill>
                          <a:latin typeface="方正书宋_GBK" charset="0"/>
                          <a:cs typeface="方正书宋_GBK" charset="0"/>
                        </a:rPr>
                        <a:t> 总分：1000</a:t>
                      </a:r>
                      <a:endParaRPr lang="en-US" altLang="en-US" sz="1000" b="0">
                        <a:solidFill>
                          <a:srgbClr val="000000"/>
                        </a:solidFill>
                        <a:latin typeface="方正书宋_GBK" charset="0"/>
                        <a:ea typeface="方正书宋_GBK" charset="0"/>
                        <a:cs typeface="方正书宋_GBK"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rowSpan="3" hMerge="1">
                  <a:txBody>
                    <a:bodyPr/>
                    <a:lstStyle/>
                    <a:p>
                      <a:endParaRPr lang="zh-CN"/>
                    </a:p>
                  </a:txBody>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tcPr>
                </a:tc>
                <a:extLst>
                  <a:ext uri="{0D108BD9-81ED-4DB2-BD59-A6C34878D82A}">
                    <a16:rowId xmlns:a16="http://schemas.microsoft.com/office/drawing/2014/main" val="10010"/>
                  </a:ext>
                </a:extLst>
              </a:tr>
              <a:tr h="294005">
                <a:tc vMerge="1">
                  <a:txBody>
                    <a:bodyPr/>
                    <a:lstStyle/>
                    <a:p>
                      <a:endParaRPr lang="zh-CN"/>
                    </a:p>
                  </a:txBody>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lstStyle/>
                    <a:p>
                      <a:pPr indent="0">
                        <a:buNone/>
                      </a:pPr>
                      <a:r>
                        <a:rPr lang="en-US" sz="1000" b="0">
                          <a:solidFill>
                            <a:srgbClr val="000000"/>
                          </a:solidFill>
                          <a:latin typeface="方正书宋_GBK" charset="0"/>
                          <a:cs typeface="方正书宋_GBK" charset="0"/>
                        </a:rPr>
                        <a:t>4.5基础设施（10）</a:t>
                      </a:r>
                      <a:endParaRPr lang="en-US" altLang="en-US" sz="1000" b="0">
                        <a:solidFill>
                          <a:srgbClr val="000000"/>
                        </a:solidFill>
                        <a:latin typeface="方正书宋_GBK" charset="0"/>
                        <a:ea typeface="方正书宋_GBK" charset="0"/>
                        <a:cs typeface="方正书宋_GBK"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gridSpan="2" vMerge="1">
                  <a:txBody>
                    <a:bodyPr/>
                    <a:lstStyle/>
                    <a:p>
                      <a:endParaRPr lang="zh-CN"/>
                    </a:p>
                  </a:txBody>
                  <a:tcPr>
                    <a:lnL w="12700" cap="flat" cmpd="sng">
                      <a:solidFill>
                        <a:srgbClr val="080000"/>
                      </a:solidFill>
                      <a:prstDash val="solid"/>
                      <a:headEnd type="none" w="med" len="med"/>
                      <a:tailEnd type="none" w="med" len="med"/>
                    </a:lnL>
                  </a:tcPr>
                </a:tc>
                <a:tc hMerge="1" vMerge="1">
                  <a:txBody>
                    <a:bodyPr/>
                    <a:lstStyle/>
                    <a:p>
                      <a:endParaRPr lang="zh-CN"/>
                    </a:p>
                  </a:txBody>
                  <a:tcPr>
                    <a:lnR w="12700" cap="flat" cmpd="sng">
                      <a:solidFill>
                        <a:srgbClr val="080000"/>
                      </a:solidFill>
                      <a:prstDash val="solid"/>
                      <a:headEnd type="none" w="med" len="med"/>
                      <a:tailEnd type="none" w="med" len="med"/>
                    </a:lnR>
                  </a:tcPr>
                </a:tc>
                <a:extLst>
                  <a:ext uri="{0D108BD9-81ED-4DB2-BD59-A6C34878D82A}">
                    <a16:rowId xmlns:a16="http://schemas.microsoft.com/office/drawing/2014/main" val="10011"/>
                  </a:ext>
                </a:extLst>
              </a:tr>
              <a:tr h="294005">
                <a:tc vMerge="1">
                  <a:txBody>
                    <a:bodyPr/>
                    <a:lstStyle/>
                    <a:p>
                      <a:endParaRPr lang="zh-CN"/>
                    </a:p>
                  </a:txBody>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a:txBody>
                    <a:bodyPr/>
                    <a:lstStyle/>
                    <a:p>
                      <a:pPr indent="0">
                        <a:buNone/>
                      </a:pPr>
                      <a:r>
                        <a:rPr lang="en-US" sz="1000" b="0">
                          <a:solidFill>
                            <a:srgbClr val="000000"/>
                          </a:solidFill>
                          <a:latin typeface="方正书宋_GBK" charset="0"/>
                          <a:cs typeface="方正书宋_GBK" charset="0"/>
                        </a:rPr>
                        <a:t>4.6相关方关系（10）</a:t>
                      </a:r>
                      <a:endParaRPr lang="en-US" altLang="en-US" sz="1000" b="0">
                        <a:solidFill>
                          <a:srgbClr val="000000"/>
                        </a:solidFill>
                        <a:latin typeface="方正书宋_GBK" charset="0"/>
                        <a:ea typeface="方正书宋_GBK" charset="0"/>
                        <a:cs typeface="方正书宋_GBK"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gridSpan="2" vMerge="1">
                  <a:txBody>
                    <a:bodyPr/>
                    <a:lstStyle/>
                    <a:p>
                      <a:endParaRPr lang="zh-CN"/>
                    </a:p>
                  </a:txBody>
                  <a:tcPr>
                    <a:lnL w="12700" cap="flat" cmpd="sng">
                      <a:solidFill>
                        <a:srgbClr val="080000"/>
                      </a:solidFill>
                      <a:prstDash val="solid"/>
                      <a:headEnd type="none" w="med" len="med"/>
                      <a:tailEnd type="none" w="med" len="med"/>
                    </a:lnL>
                    <a:lnB w="12700" cap="flat" cmpd="sng">
                      <a:solidFill>
                        <a:srgbClr val="080000"/>
                      </a:solidFill>
                      <a:prstDash val="solid"/>
                      <a:headEnd type="none" w="med" len="med"/>
                      <a:tailEnd type="none" w="med" len="med"/>
                    </a:lnB>
                  </a:tcPr>
                </a:tc>
                <a:tc hMerge="1" vMerge="1">
                  <a:txBody>
                    <a:bodyPr/>
                    <a:lstStyle/>
                    <a:p>
                      <a:endParaRPr lang="zh-CN"/>
                    </a:p>
                  </a:txBody>
                  <a:tcPr>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extLst>
                  <a:ext uri="{0D108BD9-81ED-4DB2-BD59-A6C34878D82A}">
                    <a16:rowId xmlns:a16="http://schemas.microsoft.com/office/drawing/2014/main" val="10012"/>
                  </a:ext>
                </a:extLst>
              </a:tr>
            </a:tbl>
          </a:graphicData>
        </a:graphic>
      </p:graphicFrame>
    </p:spTree>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标题 1"/>
          <p:cNvSpPr>
            <a:spLocks noGrp="1"/>
          </p:cNvSpPr>
          <p:nvPr>
            <p:ph type="ctrTitle"/>
          </p:nvPr>
        </p:nvSpPr>
        <p:spPr>
          <a:xfrm>
            <a:off x="741045" y="2916555"/>
            <a:ext cx="9458960" cy="1143000"/>
          </a:xfrm>
        </p:spPr>
        <p:txBody>
          <a:bodyPr vert="horz" wrap="square" lIns="104306" tIns="52153" rIns="104306" bIns="52153" anchor="ctr">
            <a:normAutofit fontScale="90000"/>
          </a:bodyPr>
          <a:lstStyle/>
          <a:p>
            <a:pPr defTabSz="1043305" eaLnBrk="1" hangingPunct="1">
              <a:buClrTx/>
              <a:buSzTx/>
              <a:buFontTx/>
            </a:pPr>
            <a:r>
              <a:rPr kern="1200" dirty="0">
                <a:latin typeface="黑体" panose="02010609060101010101" pitchFamily="49" charset="-122"/>
                <a:ea typeface="黑体" panose="02010609060101010101" pitchFamily="49" charset="-122"/>
                <a:cs typeface="+mj-cs"/>
              </a:rPr>
              <a:t>第十二章　标准化、认证制度、质量监督</a:t>
            </a:r>
          </a:p>
        </p:txBody>
      </p:sp>
    </p:spTree>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标题 1"/>
          <p:cNvSpPr>
            <a:spLocks noGrp="1"/>
          </p:cNvSpPr>
          <p:nvPr>
            <p:ph type="title"/>
          </p:nvPr>
        </p:nvSpPr>
        <p:spPr/>
        <p:txBody>
          <a:bodyPr vert="horz" wrap="square" lIns="104306" tIns="52153" rIns="104306" bIns="52153" anchor="ctr"/>
          <a:lstStyle/>
          <a:p>
            <a:pPr eaLnBrk="1" hangingPunct="1"/>
            <a:r>
              <a:rPr lang="zh-CN" altLang="en-US" dirty="0"/>
              <a:t>目录</a:t>
            </a:r>
          </a:p>
        </p:txBody>
      </p:sp>
      <p:sp>
        <p:nvSpPr>
          <p:cNvPr id="4" name="TextBox 3"/>
          <p:cNvSpPr txBox="1"/>
          <p:nvPr/>
        </p:nvSpPr>
        <p:spPr>
          <a:xfrm>
            <a:off x="10133013" y="6996113"/>
            <a:ext cx="417513" cy="306388"/>
          </a:xfrm>
          <a:prstGeom prst="rect">
            <a:avLst/>
          </a:prstGeom>
          <a:noFill/>
        </p:spPr>
        <p:txBody>
          <a:bodyPr>
            <a:spAutoFit/>
          </a:bodyPr>
          <a:lstStyle/>
          <a:p>
            <a:pPr marR="0" defTabSz="1043305" eaLnBrk="1" fontAlgn="auto" hangingPunct="1">
              <a:spcBef>
                <a:spcPts val="0"/>
              </a:spcBef>
              <a:spcAft>
                <a:spcPts val="0"/>
              </a:spcAft>
              <a:buClrTx/>
              <a:buSzTx/>
              <a:buFontTx/>
              <a:defRPr/>
            </a:pPr>
            <a:r>
              <a:rPr kumimoji="0" lang="en-US" altLang="zh-CN" sz="1400" kern="1200" cap="none" spc="0" normalizeH="0" baseline="0" noProof="0" dirty="0">
                <a:solidFill>
                  <a:schemeClr val="bg1">
                    <a:lumMod val="50000"/>
                  </a:schemeClr>
                </a:solidFill>
                <a:latin typeface="+mn-lt"/>
                <a:ea typeface="+mn-ea"/>
                <a:cs typeface="+mn-cs"/>
              </a:rPr>
              <a:t>01</a:t>
            </a:r>
            <a:endParaRPr kumimoji="0" lang="zh-CN" altLang="en-US" sz="1400" kern="1200" cap="none" spc="0" normalizeH="0" baseline="0" noProof="0" dirty="0">
              <a:solidFill>
                <a:schemeClr val="bg1">
                  <a:lumMod val="50000"/>
                </a:schemeClr>
              </a:solidFill>
              <a:latin typeface="+mn-lt"/>
              <a:ea typeface="+mn-ea"/>
              <a:cs typeface="+mn-cs"/>
            </a:endParaRPr>
          </a:p>
        </p:txBody>
      </p:sp>
      <p:sp>
        <p:nvSpPr>
          <p:cNvPr id="6" name="内容占位符 2"/>
          <p:cNvSpPr>
            <a:spLocks noGrp="1"/>
          </p:cNvSpPr>
          <p:nvPr>
            <p:ph idx="1"/>
          </p:nvPr>
        </p:nvSpPr>
        <p:spPr>
          <a:xfrm>
            <a:off x="551180" y="1996440"/>
            <a:ext cx="7088505" cy="3730625"/>
          </a:xfrm>
        </p:spPr>
        <p:txBody>
          <a:bodyPr vert="horz" wrap="square" lIns="104306" tIns="52153" rIns="104306" bIns="52153" numCol="1" anchor="t" anchorCtr="0" compatLnSpc="1"/>
          <a:lstStyle/>
          <a:p>
            <a:pPr marL="0" marR="0" lvl="0" indent="0" algn="l" defTabSz="1043305" rtl="0" eaLnBrk="0" fontAlgn="base" latinLnBrk="0" hangingPunct="0">
              <a:lnSpc>
                <a:spcPct val="150000"/>
              </a:lnSpc>
              <a:spcBef>
                <a:spcPct val="20000"/>
              </a:spcBef>
              <a:spcAft>
                <a:spcPct val="0"/>
              </a:spcAft>
              <a:buClrTx/>
              <a:buSzTx/>
              <a:buFont typeface="Arial" panose="020B0604020202020204" pitchFamily="34" charset="0"/>
              <a:buNone/>
              <a:defRPr/>
            </a:pPr>
            <a:r>
              <a:rPr kumimoji="0" sz="2800" b="0" i="0" u="none" strike="noStrike" kern="1200" cap="none" spc="0" normalizeH="0" baseline="0" noProof="0" dirty="0">
                <a:ln>
                  <a:noFill/>
                </a:ln>
                <a:solidFill>
                  <a:schemeClr val="tx1">
                    <a:lumMod val="75000"/>
                    <a:lumOff val="25000"/>
                  </a:schemeClr>
                </a:solidFill>
                <a:effectLst/>
                <a:uLnTx/>
                <a:uFillTx/>
                <a:latin typeface="宋体" panose="02010600030101010101" pitchFamily="2" charset="-122"/>
                <a:ea typeface="宋体" panose="02010600030101010101" pitchFamily="2" charset="-122"/>
                <a:cs typeface="宋体" panose="02010600030101010101" pitchFamily="2" charset="-122"/>
              </a:rPr>
              <a:t>第一节　标准化</a:t>
            </a:r>
          </a:p>
          <a:p>
            <a:pPr marL="0" marR="0" lvl="0" indent="0" algn="l" defTabSz="1043305" rtl="0" eaLnBrk="0" fontAlgn="base" latinLnBrk="0" hangingPunct="0">
              <a:lnSpc>
                <a:spcPct val="150000"/>
              </a:lnSpc>
              <a:spcBef>
                <a:spcPct val="20000"/>
              </a:spcBef>
              <a:spcAft>
                <a:spcPct val="0"/>
              </a:spcAft>
              <a:buClrTx/>
              <a:buSzTx/>
              <a:buFont typeface="Arial" panose="020B0604020202020204" pitchFamily="34" charset="0"/>
              <a:buNone/>
              <a:defRPr/>
            </a:pPr>
            <a:r>
              <a:rPr kumimoji="0" sz="2800" b="0" i="0" u="none" strike="noStrike" kern="1200" cap="none" spc="0" normalizeH="0" baseline="0" noProof="0" dirty="0">
                <a:ln>
                  <a:noFill/>
                </a:ln>
                <a:solidFill>
                  <a:schemeClr val="tx1">
                    <a:lumMod val="75000"/>
                    <a:lumOff val="25000"/>
                  </a:schemeClr>
                </a:solidFill>
                <a:effectLst/>
                <a:uLnTx/>
                <a:uFillTx/>
                <a:latin typeface="宋体" panose="02010600030101010101" pitchFamily="2" charset="-122"/>
                <a:ea typeface="宋体" panose="02010600030101010101" pitchFamily="2" charset="-122"/>
                <a:cs typeface="宋体" panose="02010600030101010101" pitchFamily="2" charset="-122"/>
              </a:rPr>
              <a:t>第二节　认证制度</a:t>
            </a:r>
          </a:p>
          <a:p>
            <a:pPr marL="0" marR="0" lvl="0" indent="0" algn="l" defTabSz="1043305" rtl="0" eaLnBrk="0" fontAlgn="base" latinLnBrk="0" hangingPunct="0">
              <a:lnSpc>
                <a:spcPct val="150000"/>
              </a:lnSpc>
              <a:spcBef>
                <a:spcPct val="20000"/>
              </a:spcBef>
              <a:spcAft>
                <a:spcPct val="0"/>
              </a:spcAft>
              <a:buClrTx/>
              <a:buSzTx/>
              <a:buFont typeface="Arial" panose="020B0604020202020204" pitchFamily="34" charset="0"/>
              <a:buNone/>
              <a:defRPr/>
            </a:pPr>
            <a:r>
              <a:rPr kumimoji="0" sz="2800" b="0" i="0" u="none" strike="noStrike" kern="1200" cap="none" spc="0" normalizeH="0" baseline="0" noProof="0" dirty="0">
                <a:ln>
                  <a:noFill/>
                </a:ln>
                <a:solidFill>
                  <a:schemeClr val="tx1">
                    <a:lumMod val="75000"/>
                    <a:lumOff val="25000"/>
                  </a:schemeClr>
                </a:solidFill>
                <a:effectLst/>
                <a:uLnTx/>
                <a:uFillTx/>
                <a:latin typeface="宋体" panose="02010600030101010101" pitchFamily="2" charset="-122"/>
                <a:ea typeface="宋体" panose="02010600030101010101" pitchFamily="2" charset="-122"/>
                <a:cs typeface="宋体" panose="02010600030101010101" pitchFamily="2" charset="-122"/>
              </a:rPr>
              <a:t>第三节　质量监督</a:t>
            </a:r>
          </a:p>
        </p:txBody>
      </p:sp>
    </p:spTree>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标题 1"/>
          <p:cNvSpPr>
            <a:spLocks noGrp="1"/>
          </p:cNvSpPr>
          <p:nvPr>
            <p:ph type="title"/>
          </p:nvPr>
        </p:nvSpPr>
        <p:spPr>
          <a:xfrm>
            <a:off x="488950" y="234950"/>
            <a:ext cx="7180580" cy="1097280"/>
          </a:xfrm>
        </p:spPr>
        <p:txBody>
          <a:bodyPr vert="horz" wrap="square" lIns="104306" tIns="52153" rIns="104306" bIns="52153" anchor="ctr"/>
          <a:lstStyle/>
          <a:p>
            <a:r>
              <a:rPr lang="zh-CN" altLang="en-US" dirty="0"/>
              <a:t>引例</a:t>
            </a:r>
          </a:p>
        </p:txBody>
      </p:sp>
      <p:sp>
        <p:nvSpPr>
          <p:cNvPr id="10243" name="内容占位符 2"/>
          <p:cNvSpPr>
            <a:spLocks noGrp="1"/>
          </p:cNvSpPr>
          <p:nvPr>
            <p:ph idx="1"/>
          </p:nvPr>
        </p:nvSpPr>
        <p:spPr>
          <a:xfrm>
            <a:off x="489585" y="1637030"/>
            <a:ext cx="9622790" cy="4991100"/>
          </a:xfrm>
        </p:spPr>
        <p:txBody>
          <a:bodyPr vert="horz" wrap="square" lIns="104306" tIns="52153" rIns="104306" bIns="52153" anchor="t"/>
          <a:lstStyle/>
          <a:p>
            <a:pPr marL="0" indent="0" latinLnBrk="0">
              <a:spcBef>
                <a:spcPts val="1200"/>
              </a:spcBef>
              <a:spcAft>
                <a:spcPts val="1200"/>
              </a:spcAft>
              <a:buNone/>
            </a:pPr>
            <a:r>
              <a:rPr lang="zh-CN" altLang="en-US" sz="2400" dirty="0"/>
              <a:t>为了保证组织质量管理活动的有效性,还需要在国家和社会层面创造追求质量的社会文化、经济、法律等环境。标准化、质量认证和质量监督就是为此采取系统化、促进质量发展的重要举措</a:t>
            </a:r>
            <a:r>
              <a:rPr lang="zh-CN" altLang="en-US" sz="2000" dirty="0"/>
              <a:t>。</a:t>
            </a:r>
          </a:p>
        </p:txBody>
      </p:sp>
    </p:spTree>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标题 1"/>
          <p:cNvSpPr>
            <a:spLocks noGrp="1"/>
          </p:cNvSpPr>
          <p:nvPr>
            <p:ph type="title"/>
          </p:nvPr>
        </p:nvSpPr>
        <p:spPr/>
        <p:txBody>
          <a:bodyPr vert="horz" wrap="square" lIns="104306" tIns="52153" rIns="104306" bIns="52153" anchor="ctr"/>
          <a:lstStyle/>
          <a:p>
            <a:r>
              <a:rPr noProof="0" dirty="0">
                <a:ln>
                  <a:noFill/>
                </a:ln>
                <a:solidFill>
                  <a:schemeClr val="bg1"/>
                </a:solidFill>
                <a:effectLst/>
                <a:uLnTx/>
                <a:uFillTx/>
                <a:cs typeface="+mn-cs"/>
                <a:sym typeface="+mn-ea"/>
              </a:rPr>
              <a:t>第一节　标准化　</a:t>
            </a:r>
          </a:p>
        </p:txBody>
      </p:sp>
      <p:sp>
        <p:nvSpPr>
          <p:cNvPr id="11267" name="内容占位符 2"/>
          <p:cNvSpPr>
            <a:spLocks noGrp="1"/>
          </p:cNvSpPr>
          <p:nvPr>
            <p:ph idx="1"/>
          </p:nvPr>
        </p:nvSpPr>
        <p:spPr>
          <a:xfrm>
            <a:off x="410210" y="1408430"/>
            <a:ext cx="9691370" cy="6076315"/>
          </a:xfrm>
        </p:spPr>
        <p:txBody>
          <a:bodyPr vert="horz" wrap="square" lIns="104306" tIns="52153" rIns="104306" bIns="52153" anchor="t"/>
          <a:lstStyle/>
          <a:p>
            <a:pPr marL="0" indent="0" latinLnBrk="0">
              <a:spcBef>
                <a:spcPts val="0"/>
              </a:spcBef>
              <a:spcAft>
                <a:spcPts val="0"/>
              </a:spcAft>
              <a:buNone/>
            </a:pPr>
            <a:r>
              <a:rPr lang="zh-CN" altLang="en-US" sz="2400" dirty="0"/>
              <a:t>一、标准及其特点</a:t>
            </a:r>
          </a:p>
          <a:p>
            <a:pPr marL="0" indent="0" latinLnBrk="0">
              <a:spcBef>
                <a:spcPts val="0"/>
              </a:spcBef>
              <a:spcAft>
                <a:spcPts val="0"/>
              </a:spcAft>
              <a:buNone/>
            </a:pPr>
            <a:r>
              <a:rPr lang="zh-CN" altLang="en-US" sz="1600" dirty="0"/>
              <a:t>标准就是为了在一定范围内获得最佳秩序,对活动及其结果规定共同的和重复使用的规则、导则或特性文件。该文件经协商一致制定并经一个公认的机构批准。</a:t>
            </a:r>
          </a:p>
          <a:p>
            <a:pPr marL="0" indent="0" latinLnBrk="0">
              <a:spcBef>
                <a:spcPts val="0"/>
              </a:spcBef>
              <a:spcAft>
                <a:spcPts val="0"/>
              </a:spcAft>
              <a:buNone/>
            </a:pPr>
            <a:r>
              <a:rPr lang="zh-CN" altLang="en-US" sz="1600" dirty="0"/>
              <a:t>标准有以下特点:</a:t>
            </a:r>
            <a:r>
              <a:rPr lang="en-US" altLang="zh-CN" sz="1600" dirty="0"/>
              <a:t>(1)</a:t>
            </a:r>
            <a:r>
              <a:rPr lang="zh-CN" altLang="en-US" sz="1600" dirty="0"/>
              <a:t>标准的制定和贯彻是以科学技术和实践经验的综合成果为基础,以促进最佳社会效益为目的</a:t>
            </a:r>
            <a:r>
              <a:rPr lang="en-US" altLang="zh-CN" sz="1600" dirty="0"/>
              <a:t>;(2)</a:t>
            </a:r>
            <a:r>
              <a:rPr lang="zh-CN" altLang="en-US" sz="1600" dirty="0"/>
              <a:t>标准是“协商一致”的结果</a:t>
            </a:r>
            <a:r>
              <a:rPr lang="en-US" altLang="zh-CN" sz="1600" dirty="0"/>
              <a:t>;(3)</a:t>
            </a:r>
            <a:r>
              <a:rPr lang="zh-CN" altLang="en-US" sz="1600" dirty="0"/>
              <a:t>标准通过特定的形式颁布。</a:t>
            </a:r>
          </a:p>
          <a:p>
            <a:pPr marL="0" indent="0" latinLnBrk="0">
              <a:spcBef>
                <a:spcPts val="0"/>
              </a:spcBef>
              <a:spcAft>
                <a:spcPts val="0"/>
              </a:spcAft>
              <a:buNone/>
            </a:pPr>
            <a:r>
              <a:rPr lang="zh-CN" altLang="en-US" sz="2400" dirty="0"/>
              <a:t>二、标准化及其作用</a:t>
            </a:r>
          </a:p>
          <a:p>
            <a:pPr marL="0" indent="0" latinLnBrk="0">
              <a:spcBef>
                <a:spcPts val="0"/>
              </a:spcBef>
              <a:spcAft>
                <a:spcPts val="0"/>
              </a:spcAft>
              <a:buNone/>
            </a:pPr>
            <a:r>
              <a:rPr lang="zh-CN" altLang="en-US" sz="1600" dirty="0"/>
              <a:t>标准化是指为了在一定范围内获得最佳秩序,对实际的或潜在的问题制定共同的和重复使用的规则的活动。这一系列活动包括制定、发布和实施标准。</a:t>
            </a:r>
          </a:p>
          <a:p>
            <a:pPr marL="0" indent="0" latinLnBrk="0">
              <a:spcBef>
                <a:spcPts val="0"/>
              </a:spcBef>
              <a:spcAft>
                <a:spcPts val="0"/>
              </a:spcAft>
              <a:buNone/>
            </a:pPr>
            <a:r>
              <a:rPr lang="zh-CN" altLang="en-US" sz="1600" dirty="0"/>
              <a:t>标准化的作用和意义表现在以下方面:</a:t>
            </a:r>
            <a:r>
              <a:rPr lang="en-US" altLang="zh-CN" sz="1600" dirty="0"/>
              <a:t>(</a:t>
            </a:r>
            <a:r>
              <a:rPr lang="zh-CN" altLang="en-US" sz="1600" dirty="0"/>
              <a:t>1</a:t>
            </a:r>
            <a:r>
              <a:rPr lang="en-US" altLang="zh-CN" sz="1600" dirty="0"/>
              <a:t>)</a:t>
            </a:r>
            <a:r>
              <a:rPr lang="zh-CN" altLang="en-US" sz="1600" dirty="0"/>
              <a:t>在一定范围内获得最佳秩序,实现最大的社会效益和经济效益</a:t>
            </a:r>
            <a:r>
              <a:rPr lang="en-US" altLang="zh-CN" sz="1600" dirty="0"/>
              <a:t>;(</a:t>
            </a:r>
            <a:r>
              <a:rPr lang="zh-CN" altLang="en-US" sz="1600" dirty="0"/>
              <a:t>2</a:t>
            </a:r>
            <a:r>
              <a:rPr lang="en-US" altLang="zh-CN" sz="1600" dirty="0"/>
              <a:t>)</a:t>
            </a:r>
            <a:r>
              <a:rPr lang="zh-CN" altLang="en-US" sz="1600" dirty="0"/>
              <a:t>为科学管理奠定基础；</a:t>
            </a:r>
            <a:r>
              <a:rPr lang="en-US" altLang="zh-CN" sz="1600" dirty="0"/>
              <a:t>(</a:t>
            </a:r>
            <a:r>
              <a:rPr lang="zh-CN" altLang="en-US" sz="1600" dirty="0"/>
              <a:t>3推动质量改进循环,提升产品和服务质量</a:t>
            </a:r>
            <a:r>
              <a:rPr lang="en-US" altLang="zh-CN" sz="1600" dirty="0"/>
              <a:t>;(</a:t>
            </a:r>
            <a:r>
              <a:rPr lang="zh-CN" altLang="en-US" sz="1600" dirty="0"/>
              <a:t>4</a:t>
            </a:r>
            <a:r>
              <a:rPr lang="en-US" altLang="zh-CN" sz="1600" dirty="0"/>
              <a:t>)</a:t>
            </a:r>
            <a:r>
              <a:rPr lang="zh-CN" altLang="en-US" sz="1600" dirty="0"/>
              <a:t>保护消费者的利益；</a:t>
            </a:r>
            <a:r>
              <a:rPr lang="en-US" altLang="zh-CN" sz="1600" dirty="0"/>
              <a:t>(</a:t>
            </a:r>
            <a:r>
              <a:rPr lang="zh-CN" altLang="en-US" sz="1600" dirty="0"/>
              <a:t>5</a:t>
            </a:r>
            <a:r>
              <a:rPr lang="en-US" altLang="zh-CN" sz="1600" dirty="0"/>
              <a:t>)</a:t>
            </a:r>
            <a:r>
              <a:rPr lang="zh-CN" altLang="en-US" sz="1600" dirty="0"/>
              <a:t>促进贸易的发展；</a:t>
            </a:r>
            <a:r>
              <a:rPr lang="en-US" altLang="zh-CN" sz="1600" dirty="0"/>
              <a:t>(</a:t>
            </a:r>
            <a:r>
              <a:rPr lang="zh-CN" altLang="en-US" sz="1600" dirty="0"/>
              <a:t>6</a:t>
            </a:r>
            <a:r>
              <a:rPr lang="en-US" altLang="zh-CN" sz="1600" dirty="0"/>
              <a:t>)</a:t>
            </a:r>
            <a:r>
              <a:rPr lang="zh-CN" altLang="en-US" sz="1600" dirty="0"/>
              <a:t>保证人类安全、健康和保护环境。</a:t>
            </a:r>
          </a:p>
          <a:p>
            <a:pPr marL="0" indent="0" latinLnBrk="0">
              <a:spcBef>
                <a:spcPts val="0"/>
              </a:spcBef>
              <a:spcAft>
                <a:spcPts val="0"/>
              </a:spcAft>
              <a:buNone/>
            </a:pPr>
            <a:r>
              <a:rPr lang="zh-CN" altLang="en-US" sz="2400" dirty="0"/>
              <a:t>三、标准分类和工作标准体系</a:t>
            </a:r>
          </a:p>
          <a:p>
            <a:pPr marL="0" indent="0" latinLnBrk="0">
              <a:spcBef>
                <a:spcPts val="0"/>
              </a:spcBef>
              <a:spcAft>
                <a:spcPts val="0"/>
              </a:spcAft>
              <a:buNone/>
            </a:pPr>
            <a:r>
              <a:rPr lang="zh-CN" altLang="en-US" sz="1600" dirty="0"/>
              <a:t>可按照多种标志对标准分类</a:t>
            </a:r>
            <a:r>
              <a:rPr lang="en-US" altLang="zh-CN" sz="1600" dirty="0"/>
              <a:t>,</a:t>
            </a:r>
            <a:r>
              <a:rPr lang="zh-CN" altLang="en-US" sz="1600" dirty="0"/>
              <a:t>如从纵向层次和应用范围看,有国际标准、国家标准、行业标准、企业标准等。各维度标准及其内部标准相互统一、协调、配套,形成具有一定集合程度和水平的整体结构。</a:t>
            </a:r>
          </a:p>
          <a:p>
            <a:pPr marL="0" indent="0" latinLnBrk="0">
              <a:spcBef>
                <a:spcPts val="0"/>
              </a:spcBef>
              <a:spcAft>
                <a:spcPts val="0"/>
              </a:spcAft>
              <a:buNone/>
            </a:pPr>
            <a:r>
              <a:rPr lang="zh-CN" altLang="en-US" sz="2400" dirty="0"/>
              <a:t>四、国际标准体系和采用国际标准</a:t>
            </a:r>
          </a:p>
          <a:p>
            <a:pPr marL="0" indent="0" latinLnBrk="0">
              <a:spcBef>
                <a:spcPts val="0"/>
              </a:spcBef>
              <a:spcAft>
                <a:spcPts val="0"/>
              </a:spcAft>
              <a:buNone/>
            </a:pPr>
            <a:r>
              <a:rPr lang="zh-CN" altLang="en-US" sz="1600" dirty="0"/>
              <a:t>“采用”国际标准,就是国家标准的制定以国际标准为依据,或者认可国际标准享有与国家等同的地位。从采用国际标准的程度上看,有等同采用和修改采用。</a:t>
            </a:r>
          </a:p>
          <a:p>
            <a:pPr marL="0" indent="0" latinLnBrk="0">
              <a:spcBef>
                <a:spcPts val="0"/>
              </a:spcBef>
              <a:spcAft>
                <a:spcPts val="0"/>
              </a:spcAft>
              <a:buNone/>
            </a:pPr>
            <a:r>
              <a:rPr lang="zh-CN" altLang="en-US" sz="2400" dirty="0"/>
              <a:t>五、标准化的形式</a:t>
            </a:r>
          </a:p>
          <a:p>
            <a:pPr marL="0" indent="0" latinLnBrk="0">
              <a:spcBef>
                <a:spcPts val="0"/>
              </a:spcBef>
              <a:spcAft>
                <a:spcPts val="0"/>
              </a:spcAft>
              <a:buNone/>
            </a:pPr>
            <a:r>
              <a:rPr lang="zh-CN" altLang="en-US" sz="1600" dirty="0"/>
              <a:t>标准化的实现形式通常有简化、统一化、通用化、组合化、系列化。</a:t>
            </a:r>
          </a:p>
          <a:p>
            <a:pPr marL="0" indent="0" latinLnBrk="0">
              <a:spcBef>
                <a:spcPts val="0"/>
              </a:spcBef>
              <a:spcAft>
                <a:spcPts val="0"/>
              </a:spcAft>
              <a:buNone/>
            </a:pPr>
            <a:r>
              <a:rPr lang="zh-CN" altLang="en-US" sz="2400" dirty="0"/>
              <a:t>六、标准的制定程序</a:t>
            </a:r>
          </a:p>
          <a:p>
            <a:pPr marL="0" indent="0" latinLnBrk="0">
              <a:spcBef>
                <a:spcPts val="0"/>
              </a:spcBef>
              <a:spcAft>
                <a:spcPts val="0"/>
              </a:spcAft>
              <a:buNone/>
            </a:pPr>
            <a:r>
              <a:rPr lang="zh-CN" altLang="en-US" sz="1600" dirty="0"/>
              <a:t>标准制定程序包括：</a:t>
            </a:r>
            <a:r>
              <a:rPr lang="en-US" altLang="zh-CN" sz="1600" dirty="0"/>
              <a:t>(</a:t>
            </a:r>
            <a:r>
              <a:rPr lang="zh-CN" altLang="en-US" sz="1600" dirty="0"/>
              <a:t>1</a:t>
            </a:r>
            <a:r>
              <a:rPr lang="en-US" altLang="zh-CN" sz="1600" dirty="0"/>
              <a:t>)</a:t>
            </a:r>
            <a:r>
              <a:rPr lang="zh-CN" altLang="en-US" sz="1600" dirty="0"/>
              <a:t>预备；</a:t>
            </a:r>
            <a:r>
              <a:rPr lang="en-US" altLang="zh-CN" sz="1600" dirty="0"/>
              <a:t>(2)</a:t>
            </a:r>
            <a:r>
              <a:rPr lang="zh-CN" altLang="en-US" sz="1600" dirty="0"/>
              <a:t>立项</a:t>
            </a:r>
            <a:r>
              <a:rPr lang="en-US" altLang="zh-CN" sz="1600" dirty="0"/>
              <a:t>;(3)</a:t>
            </a:r>
            <a:r>
              <a:rPr lang="zh-CN" altLang="en-US" sz="1600" dirty="0"/>
              <a:t>起草</a:t>
            </a:r>
            <a:r>
              <a:rPr lang="en-US" altLang="zh-CN" sz="1600" dirty="0"/>
              <a:t>;(</a:t>
            </a:r>
            <a:r>
              <a:rPr lang="zh-CN" altLang="en-US" sz="1600" dirty="0"/>
              <a:t>4</a:t>
            </a:r>
            <a:r>
              <a:rPr lang="en-US" altLang="zh-CN" sz="1600" dirty="0"/>
              <a:t>)</a:t>
            </a:r>
            <a:r>
              <a:rPr lang="zh-CN" altLang="en-US" sz="1600" dirty="0"/>
              <a:t>.征求意见</a:t>
            </a:r>
            <a:r>
              <a:rPr lang="en-US" altLang="zh-CN" sz="1600" dirty="0"/>
              <a:t>;(</a:t>
            </a:r>
            <a:r>
              <a:rPr lang="zh-CN" altLang="en-US" sz="1600" dirty="0"/>
              <a:t>5</a:t>
            </a:r>
            <a:r>
              <a:rPr lang="en-US" altLang="zh-CN" sz="1600" dirty="0"/>
              <a:t>)</a:t>
            </a:r>
            <a:r>
              <a:rPr lang="zh-CN" altLang="en-US" sz="1600" dirty="0"/>
              <a:t>审查</a:t>
            </a:r>
            <a:r>
              <a:rPr lang="en-US" altLang="zh-CN" sz="1600" dirty="0"/>
              <a:t>;(6)</a:t>
            </a:r>
            <a:r>
              <a:rPr lang="zh-CN" altLang="en-US" sz="1600" dirty="0"/>
              <a:t>批准</a:t>
            </a:r>
            <a:r>
              <a:rPr lang="en-US" altLang="zh-CN" sz="1600" dirty="0"/>
              <a:t>;(7)</a:t>
            </a:r>
            <a:r>
              <a:rPr lang="zh-CN" altLang="en-US" sz="1600" dirty="0"/>
              <a:t>出版</a:t>
            </a:r>
            <a:r>
              <a:rPr lang="en-US" altLang="zh-CN" sz="1600" dirty="0"/>
              <a:t>;(8)</a:t>
            </a:r>
            <a:r>
              <a:rPr lang="zh-CN" altLang="en-US" sz="1600" dirty="0"/>
              <a:t>复审</a:t>
            </a:r>
            <a:r>
              <a:rPr lang="en-US" altLang="zh-CN" sz="1600" dirty="0"/>
              <a:t>;(9)</a:t>
            </a:r>
            <a:r>
              <a:rPr lang="zh-CN" altLang="en-US" sz="1600" dirty="0"/>
              <a:t>废止等阶段。</a:t>
            </a:r>
          </a:p>
        </p:txBody>
      </p:sp>
    </p:spTree>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标题 1"/>
          <p:cNvSpPr>
            <a:spLocks noGrp="1"/>
          </p:cNvSpPr>
          <p:nvPr>
            <p:ph type="title"/>
          </p:nvPr>
        </p:nvSpPr>
        <p:spPr/>
        <p:txBody>
          <a:bodyPr vert="horz" wrap="square" lIns="104306" tIns="52153" rIns="104306" bIns="52153" anchor="ctr"/>
          <a:lstStyle/>
          <a:p>
            <a:r>
              <a:rPr noProof="0" dirty="0">
                <a:ln>
                  <a:noFill/>
                </a:ln>
                <a:solidFill>
                  <a:schemeClr val="bg1"/>
                </a:solidFill>
                <a:effectLst/>
                <a:uLnTx/>
                <a:uFillTx/>
                <a:cs typeface="+mn-cs"/>
                <a:sym typeface="+mn-ea"/>
              </a:rPr>
              <a:t>我国常用的标准分类</a:t>
            </a:r>
          </a:p>
        </p:txBody>
      </p:sp>
      <p:sp>
        <p:nvSpPr>
          <p:cNvPr id="11267" name="内容占位符 2"/>
          <p:cNvSpPr>
            <a:spLocks noGrp="1"/>
          </p:cNvSpPr>
          <p:nvPr>
            <p:ph idx="1"/>
          </p:nvPr>
        </p:nvSpPr>
        <p:spPr>
          <a:xfrm>
            <a:off x="574675" y="1637030"/>
            <a:ext cx="9537700" cy="4991100"/>
          </a:xfrm>
        </p:spPr>
        <p:txBody>
          <a:bodyPr vert="horz" wrap="square" lIns="104306" tIns="52153" rIns="104306" bIns="52153" anchor="t"/>
          <a:lstStyle/>
          <a:p>
            <a:pPr marL="0" indent="0" latinLnBrk="0">
              <a:spcBef>
                <a:spcPts val="600"/>
              </a:spcBef>
              <a:spcAft>
                <a:spcPts val="600"/>
              </a:spcAft>
              <a:buNone/>
            </a:pPr>
            <a:endParaRPr lang="zh-CN" altLang="en-US" dirty="0"/>
          </a:p>
        </p:txBody>
      </p:sp>
      <p:graphicFrame>
        <p:nvGraphicFramePr>
          <p:cNvPr id="2" name="表格 1"/>
          <p:cNvGraphicFramePr/>
          <p:nvPr>
            <p:custDataLst>
              <p:tags r:id="rId1"/>
            </p:custDataLst>
          </p:nvPr>
        </p:nvGraphicFramePr>
        <p:xfrm>
          <a:off x="3368358" y="1593950"/>
          <a:ext cx="5219700" cy="4886325"/>
        </p:xfrm>
        <a:graphic>
          <a:graphicData uri="http://schemas.openxmlformats.org/drawingml/2006/table">
            <a:tbl>
              <a:tblPr firstRow="1" bandRow="1">
                <a:tableStyleId>{5940675A-B579-460E-94D1-54222C63F5DA}</a:tableStyleId>
              </a:tblPr>
              <a:tblGrid>
                <a:gridCol w="476250">
                  <a:extLst>
                    <a:ext uri="{9D8B030D-6E8A-4147-A177-3AD203B41FA5}">
                      <a16:colId xmlns:a16="http://schemas.microsoft.com/office/drawing/2014/main" val="20000"/>
                    </a:ext>
                  </a:extLst>
                </a:gridCol>
                <a:gridCol w="346710">
                  <a:extLst>
                    <a:ext uri="{9D8B030D-6E8A-4147-A177-3AD203B41FA5}">
                      <a16:colId xmlns:a16="http://schemas.microsoft.com/office/drawing/2014/main" val="20001"/>
                    </a:ext>
                  </a:extLst>
                </a:gridCol>
                <a:gridCol w="3133725">
                  <a:extLst>
                    <a:ext uri="{9D8B030D-6E8A-4147-A177-3AD203B41FA5}">
                      <a16:colId xmlns:a16="http://schemas.microsoft.com/office/drawing/2014/main" val="20002"/>
                    </a:ext>
                  </a:extLst>
                </a:gridCol>
              </a:tblGrid>
              <a:tr h="0">
                <a:tc>
                  <a:txBody>
                    <a:bodyPr/>
                    <a:lstStyle/>
                    <a:p>
                      <a:pPr indent="0" algn="ctr">
                        <a:buNone/>
                      </a:pPr>
                      <a:r>
                        <a:rPr lang="en-US" sz="700" b="0">
                          <a:solidFill>
                            <a:srgbClr val="000000"/>
                          </a:solidFill>
                          <a:latin typeface="NEU-BZ" charset="0"/>
                          <a:cs typeface="NEU-BZ" charset="0"/>
                        </a:rPr>
                        <a:t>分类依据</a:t>
                      </a:r>
                      <a:endParaRPr lang="en-US" altLang="en-US" sz="700" b="0">
                        <a:solidFill>
                          <a:srgbClr val="000000"/>
                        </a:solidFill>
                        <a:latin typeface="NEU-BZ" charset="0"/>
                        <a:ea typeface="NEU-BZ" charset="0"/>
                        <a:cs typeface="NEU-BZ"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700" b="0">
                          <a:solidFill>
                            <a:srgbClr val="000000"/>
                          </a:solidFill>
                          <a:latin typeface="NEU-BZ" charset="0"/>
                          <a:cs typeface="NEU-BZ" charset="0"/>
                        </a:rPr>
                        <a:t>种</a:t>
                      </a:r>
                      <a:r>
                        <a:rPr lang="en-US" sz="700" b="0">
                          <a:solidFill>
                            <a:srgbClr val="000000"/>
                          </a:solidFill>
                          <a:latin typeface="NEU-BZ-S92" charset="0"/>
                          <a:cs typeface="NEU-BZ-S92" charset="0"/>
                        </a:rPr>
                        <a:t>　</a:t>
                      </a:r>
                      <a:r>
                        <a:rPr lang="en-US" sz="700" b="0">
                          <a:solidFill>
                            <a:srgbClr val="000000"/>
                          </a:solidFill>
                          <a:latin typeface="NEU-BZ" charset="0"/>
                          <a:cs typeface="NEU-BZ" charset="0"/>
                        </a:rPr>
                        <a:t>类</a:t>
                      </a:r>
                      <a:endParaRPr lang="en-US" altLang="en-US" sz="700" b="0">
                        <a:solidFill>
                          <a:srgbClr val="000000"/>
                        </a:solidFill>
                        <a:latin typeface="NEU-BZ" charset="0"/>
                        <a:ea typeface="NEU-BZ" charset="0"/>
                        <a:cs typeface="NEU-BZ"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700" b="0">
                          <a:solidFill>
                            <a:srgbClr val="000000"/>
                          </a:solidFill>
                          <a:latin typeface="NEU-BZ" charset="0"/>
                          <a:cs typeface="NEU-BZ" charset="0"/>
                        </a:rPr>
                        <a:t>说</a:t>
                      </a:r>
                      <a:r>
                        <a:rPr lang="en-US" sz="700" b="0">
                          <a:solidFill>
                            <a:srgbClr val="000000"/>
                          </a:solidFill>
                          <a:latin typeface="NEU-BZ-S92" charset="0"/>
                          <a:cs typeface="NEU-BZ-S92" charset="0"/>
                        </a:rPr>
                        <a:t>　</a:t>
                      </a:r>
                      <a:r>
                        <a:rPr lang="en-US" sz="700" b="0">
                          <a:solidFill>
                            <a:srgbClr val="000000"/>
                          </a:solidFill>
                          <a:latin typeface="NEU-BZ" charset="0"/>
                          <a:cs typeface="NEU-BZ" charset="0"/>
                        </a:rPr>
                        <a:t>明</a:t>
                      </a:r>
                      <a:endParaRPr lang="en-US" altLang="en-US" sz="700" b="0">
                        <a:solidFill>
                          <a:srgbClr val="000000"/>
                        </a:solidFill>
                        <a:latin typeface="NEU-BZ" charset="0"/>
                        <a:ea typeface="NEU-BZ" charset="0"/>
                        <a:cs typeface="NEU-BZ"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19430">
                <a:tc rowSpan="2">
                  <a:txBody>
                    <a:bodyPr/>
                    <a:lstStyle/>
                    <a:p>
                      <a:pPr indent="0" algn="ctr">
                        <a:buNone/>
                      </a:pPr>
                      <a:r>
                        <a:rPr lang="en-US" sz="700" b="0">
                          <a:solidFill>
                            <a:srgbClr val="000000"/>
                          </a:solidFill>
                          <a:latin typeface="NEU-BZ" charset="0"/>
                          <a:cs typeface="NEU-BZ" charset="0"/>
                        </a:rPr>
                        <a:t>要求的性质</a:t>
                      </a:r>
                      <a:endParaRPr lang="en-US" altLang="en-US" sz="700" b="0">
                        <a:solidFill>
                          <a:srgbClr val="000000"/>
                        </a:solidFill>
                        <a:latin typeface="NEU-BZ" charset="0"/>
                        <a:ea typeface="NEU-BZ" charset="0"/>
                        <a:cs typeface="NEU-BZ"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700" b="0">
                          <a:solidFill>
                            <a:srgbClr val="000000"/>
                          </a:solidFill>
                          <a:latin typeface="NEU-BZ" charset="0"/>
                          <a:cs typeface="NEU-BZ" charset="0"/>
                        </a:rPr>
                        <a:t>强制性标准</a:t>
                      </a:r>
                      <a:endParaRPr lang="en-US" altLang="en-US" sz="700" b="0">
                        <a:solidFill>
                          <a:srgbClr val="000000"/>
                        </a:solidFill>
                        <a:latin typeface="NEU-BZ" charset="0"/>
                        <a:ea typeface="NEU-BZ" charset="0"/>
                        <a:cs typeface="NEU-BZ"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en-US" sz="700" b="0">
                          <a:solidFill>
                            <a:srgbClr val="000000"/>
                          </a:solidFill>
                          <a:latin typeface="NEU-BZ" charset="0"/>
                          <a:cs typeface="NEU-BZ" charset="0"/>
                        </a:rPr>
                        <a:t>是指具有法律属性</a:t>
                      </a:r>
                      <a:r>
                        <a:rPr lang="en-US" sz="700" b="0">
                          <a:solidFill>
                            <a:srgbClr val="000000"/>
                          </a:solidFill>
                          <a:latin typeface="NEU-BZ-S92" charset="0"/>
                          <a:cs typeface="NEU-BZ-S92" charset="0"/>
                        </a:rPr>
                        <a:t>,</a:t>
                      </a:r>
                      <a:r>
                        <a:rPr lang="en-US" sz="700" b="0">
                          <a:solidFill>
                            <a:srgbClr val="000000"/>
                          </a:solidFill>
                          <a:latin typeface="NEU-BZ" charset="0"/>
                          <a:cs typeface="NEU-BZ" charset="0"/>
                        </a:rPr>
                        <a:t>在一定范围内通过法律、行政法规等强制手段强制执行的标准。⟡ 强制性标准中有的是全文强制的</a:t>
                      </a:r>
                      <a:r>
                        <a:rPr lang="en-US" sz="700" b="0">
                          <a:solidFill>
                            <a:srgbClr val="000000"/>
                          </a:solidFill>
                          <a:latin typeface="NEU-BZ-S92" charset="0"/>
                          <a:cs typeface="NEU-BZ-S92" charset="0"/>
                        </a:rPr>
                        <a:t>,</a:t>
                      </a:r>
                      <a:r>
                        <a:rPr lang="en-US" sz="700" b="0">
                          <a:solidFill>
                            <a:srgbClr val="000000"/>
                          </a:solidFill>
                          <a:latin typeface="NEU-BZ" charset="0"/>
                          <a:cs typeface="NEU-BZ" charset="0"/>
                        </a:rPr>
                        <a:t>有的是部分条文强制的。强制规定的内容范围主要是涉及国家安全</a:t>
                      </a:r>
                      <a:r>
                        <a:rPr lang="en-US" sz="700" b="0">
                          <a:solidFill>
                            <a:srgbClr val="000000"/>
                          </a:solidFill>
                          <a:latin typeface="NEU-BZ-S92" charset="0"/>
                          <a:cs typeface="NEU-BZ-S92" charset="0"/>
                        </a:rPr>
                        <a:t>;</a:t>
                      </a:r>
                      <a:r>
                        <a:rPr lang="en-US" sz="700" b="0">
                          <a:solidFill>
                            <a:srgbClr val="000000"/>
                          </a:solidFill>
                          <a:latin typeface="NEU-BZ" charset="0"/>
                          <a:cs typeface="NEU-BZ" charset="0"/>
                        </a:rPr>
                        <a:t>人体健康、人身与财产安全</a:t>
                      </a:r>
                      <a:r>
                        <a:rPr lang="en-US" sz="700" b="0">
                          <a:solidFill>
                            <a:srgbClr val="000000"/>
                          </a:solidFill>
                          <a:latin typeface="NEU-BZ-S92" charset="0"/>
                          <a:cs typeface="NEU-BZ-S92" charset="0"/>
                        </a:rPr>
                        <a:t>;</a:t>
                      </a:r>
                      <a:r>
                        <a:rPr lang="en-US" sz="700" b="0">
                          <a:solidFill>
                            <a:srgbClr val="000000"/>
                          </a:solidFill>
                          <a:latin typeface="NEU-BZ" charset="0"/>
                          <a:cs typeface="NEU-BZ" charset="0"/>
                        </a:rPr>
                        <a:t>动植物安全和环境保护</a:t>
                      </a:r>
                      <a:r>
                        <a:rPr lang="en-US" sz="700" b="0">
                          <a:solidFill>
                            <a:srgbClr val="000000"/>
                          </a:solidFill>
                          <a:latin typeface="NEU-BZ-S92" charset="0"/>
                          <a:cs typeface="NEU-BZ-S92" charset="0"/>
                        </a:rPr>
                        <a:t>;</a:t>
                      </a:r>
                      <a:r>
                        <a:rPr lang="en-US" sz="700" b="0">
                          <a:solidFill>
                            <a:srgbClr val="000000"/>
                          </a:solidFill>
                          <a:latin typeface="NEU-BZ" charset="0"/>
                          <a:cs typeface="NEU-BZ" charset="0"/>
                        </a:rPr>
                        <a:t>产品技术衔接和配套</a:t>
                      </a:r>
                      <a:r>
                        <a:rPr lang="en-US" sz="700" b="0">
                          <a:solidFill>
                            <a:srgbClr val="000000"/>
                          </a:solidFill>
                          <a:latin typeface="NEU-BZ-S92" charset="0"/>
                          <a:cs typeface="NEU-BZ-S92" charset="0"/>
                        </a:rPr>
                        <a:t>;</a:t>
                      </a:r>
                      <a:r>
                        <a:rPr lang="en-US" sz="700" b="0">
                          <a:solidFill>
                            <a:srgbClr val="000000"/>
                          </a:solidFill>
                          <a:latin typeface="NEU-BZ" charset="0"/>
                          <a:cs typeface="NEU-BZ" charset="0"/>
                        </a:rPr>
                        <a:t>通用的试验、检验方法等方面的技术要求以及防止欺骗和保持消费者利益方面的要求。⟡ 强制标准的要求必须执行。</a:t>
                      </a:r>
                      <a:endParaRPr lang="en-US" altLang="en-US" sz="700" b="0">
                        <a:solidFill>
                          <a:srgbClr val="000000"/>
                        </a:solidFill>
                        <a:latin typeface="NEU-BZ" charset="0"/>
                        <a:ea typeface="NEU-BZ" charset="0"/>
                        <a:cs typeface="NEU-BZ"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20065">
                <a:tc vMerge="1">
                  <a:txBody>
                    <a:bodyPr/>
                    <a:lstStyle/>
                    <a:p>
                      <a:endParaRPr lang="zh-CN"/>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B w="12700" cap="flat" cmpd="sng">
                      <a:solidFill>
                        <a:srgbClr val="000000"/>
                      </a:solidFill>
                      <a:prstDash val="solid"/>
                      <a:headEnd type="none" w="med" len="med"/>
                      <a:tailEnd type="none" w="med" len="med"/>
                    </a:lnB>
                  </a:tcPr>
                </a:tc>
                <a:tc>
                  <a:txBody>
                    <a:bodyPr/>
                    <a:lstStyle/>
                    <a:p>
                      <a:pPr indent="0" algn="ctr">
                        <a:buNone/>
                      </a:pPr>
                      <a:r>
                        <a:rPr lang="en-US" sz="700" b="0">
                          <a:solidFill>
                            <a:srgbClr val="000000"/>
                          </a:solidFill>
                          <a:latin typeface="NEU-BZ" charset="0"/>
                          <a:cs typeface="NEU-BZ" charset="0"/>
                        </a:rPr>
                        <a:t>推荐性标准</a:t>
                      </a:r>
                      <a:endParaRPr lang="en-US" altLang="en-US" sz="700" b="0">
                        <a:solidFill>
                          <a:srgbClr val="000000"/>
                        </a:solidFill>
                        <a:latin typeface="NEU-BZ" charset="0"/>
                        <a:ea typeface="NEU-BZ" charset="0"/>
                        <a:cs typeface="NEU-BZ"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en-US" sz="700" b="0">
                          <a:solidFill>
                            <a:srgbClr val="000000"/>
                          </a:solidFill>
                          <a:latin typeface="NEU-BZ" charset="0"/>
                          <a:cs typeface="NEU-BZ" charset="0"/>
                        </a:rPr>
                        <a:t>是指生产、交换和使用等方面通过经济手段自愿采用的一类标准</a:t>
                      </a:r>
                      <a:r>
                        <a:rPr lang="en-US" sz="700" b="0">
                          <a:solidFill>
                            <a:srgbClr val="000000"/>
                          </a:solidFill>
                          <a:latin typeface="NEU-BZ-S92" charset="0"/>
                          <a:cs typeface="NEU-BZ-S92" charset="0"/>
                        </a:rPr>
                        <a:t>,</a:t>
                      </a:r>
                      <a:r>
                        <a:rPr lang="en-US" sz="700" b="0">
                          <a:solidFill>
                            <a:srgbClr val="000000"/>
                          </a:solidFill>
                          <a:latin typeface="NEU-BZ" charset="0"/>
                          <a:cs typeface="NEU-BZ" charset="0"/>
                        </a:rPr>
                        <a:t>也称为自愿性标准。它是强制性标准以外的标准。⟡ 推荐性标准可以自愿采用</a:t>
                      </a:r>
                      <a:r>
                        <a:rPr lang="en-US" sz="700" b="0">
                          <a:solidFill>
                            <a:srgbClr val="000000"/>
                          </a:solidFill>
                          <a:latin typeface="NEU-BZ-S92" charset="0"/>
                          <a:cs typeface="NEU-BZ-S92" charset="0"/>
                        </a:rPr>
                        <a:t>,</a:t>
                      </a:r>
                      <a:r>
                        <a:rPr lang="en-US" sz="700" b="0">
                          <a:solidFill>
                            <a:srgbClr val="000000"/>
                          </a:solidFill>
                          <a:latin typeface="NEU-BZ" charset="0"/>
                          <a:cs typeface="NEU-BZ" charset="0"/>
                        </a:rPr>
                        <a:t>任何单位可以决定是否采用</a:t>
                      </a:r>
                      <a:r>
                        <a:rPr lang="en-US" sz="700" b="0">
                          <a:solidFill>
                            <a:srgbClr val="000000"/>
                          </a:solidFill>
                          <a:latin typeface="NEU-BZ-S92" charset="0"/>
                          <a:cs typeface="NEU-BZ-S92" charset="0"/>
                        </a:rPr>
                        <a:t>;</a:t>
                      </a:r>
                      <a:r>
                        <a:rPr lang="en-US" sz="700" b="0">
                          <a:solidFill>
                            <a:srgbClr val="000000"/>
                          </a:solidFill>
                          <a:latin typeface="NEU-BZ" charset="0"/>
                          <a:cs typeface="NEU-BZ" charset="0"/>
                        </a:rPr>
                        <a:t>违反这类标准不承担经济的、法律的责任。然而一旦声明接受采用</a:t>
                      </a:r>
                      <a:r>
                        <a:rPr lang="en-US" sz="700" b="0">
                          <a:solidFill>
                            <a:srgbClr val="000000"/>
                          </a:solidFill>
                          <a:latin typeface="NEU-BZ-S92" charset="0"/>
                          <a:cs typeface="NEU-BZ-S92" charset="0"/>
                        </a:rPr>
                        <a:t>,</a:t>
                      </a:r>
                      <a:r>
                        <a:rPr lang="en-US" sz="700" b="0">
                          <a:solidFill>
                            <a:srgbClr val="000000"/>
                          </a:solidFill>
                          <a:latin typeface="NEU-BZ" charset="0"/>
                          <a:cs typeface="NEU-BZ" charset="0"/>
                        </a:rPr>
                        <a:t>或纳入合同内容之中</a:t>
                      </a:r>
                      <a:r>
                        <a:rPr lang="en-US" sz="700" b="0">
                          <a:solidFill>
                            <a:srgbClr val="000000"/>
                          </a:solidFill>
                          <a:latin typeface="NEU-BZ-S92" charset="0"/>
                          <a:cs typeface="NEU-BZ-S92" charset="0"/>
                        </a:rPr>
                        <a:t>,</a:t>
                      </a:r>
                      <a:r>
                        <a:rPr lang="en-US" sz="700" b="0">
                          <a:solidFill>
                            <a:srgbClr val="000000"/>
                          </a:solidFill>
                          <a:latin typeface="NEU-BZ" charset="0"/>
                          <a:cs typeface="NEU-BZ" charset="0"/>
                        </a:rPr>
                        <a:t>则成为双方必须遵守的技术依据</a:t>
                      </a:r>
                      <a:r>
                        <a:rPr lang="en-US" sz="700" b="0">
                          <a:solidFill>
                            <a:srgbClr val="000000"/>
                          </a:solidFill>
                          <a:latin typeface="NEU-BZ-S92" charset="0"/>
                          <a:cs typeface="NEU-BZ-S92" charset="0"/>
                        </a:rPr>
                        <a:t>,</a:t>
                      </a:r>
                      <a:r>
                        <a:rPr lang="en-US" sz="700" b="0">
                          <a:solidFill>
                            <a:srgbClr val="000000"/>
                          </a:solidFill>
                          <a:latin typeface="NEU-BZ" charset="0"/>
                          <a:cs typeface="NEU-BZ" charset="0"/>
                        </a:rPr>
                        <a:t>必须执行并具有法律约束力。</a:t>
                      </a:r>
                      <a:endParaRPr lang="en-US" altLang="en-US" sz="700" b="0">
                        <a:solidFill>
                          <a:srgbClr val="000000"/>
                        </a:solidFill>
                        <a:latin typeface="NEU-BZ" charset="0"/>
                        <a:ea typeface="NEU-BZ" charset="0"/>
                        <a:cs typeface="NEU-BZ"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27710">
                <a:tc>
                  <a:txBody>
                    <a:bodyPr/>
                    <a:lstStyle/>
                    <a:p>
                      <a:pPr indent="0" algn="ctr">
                        <a:buNone/>
                      </a:pPr>
                      <a:r>
                        <a:rPr lang="en-US" sz="700" b="0">
                          <a:solidFill>
                            <a:srgbClr val="000000"/>
                          </a:solidFill>
                          <a:latin typeface="NEU-BZ" charset="0"/>
                          <a:cs typeface="NEU-BZ" charset="0"/>
                        </a:rPr>
                        <a:t>标准的层次</a:t>
                      </a:r>
                      <a:r>
                        <a:rPr lang="en-US" sz="700" b="0">
                          <a:solidFill>
                            <a:srgbClr val="000000"/>
                          </a:solidFill>
                          <a:latin typeface="NEU-BZ-S92" charset="0"/>
                          <a:cs typeface="NEU-BZ-S92" charset="0"/>
                        </a:rPr>
                        <a:t>(</a:t>
                      </a:r>
                      <a:r>
                        <a:rPr lang="en-US" sz="700" b="0">
                          <a:solidFill>
                            <a:srgbClr val="000000"/>
                          </a:solidFill>
                          <a:latin typeface="NEU-BZ" charset="0"/>
                          <a:cs typeface="NEU-BZ" charset="0"/>
                        </a:rPr>
                        <a:t>标准分级</a:t>
                      </a:r>
                      <a:r>
                        <a:rPr lang="en-US" sz="700" b="0">
                          <a:solidFill>
                            <a:srgbClr val="000000"/>
                          </a:solidFill>
                          <a:latin typeface="NEU-BZ-S92" charset="0"/>
                          <a:cs typeface="NEU-BZ-S92" charset="0"/>
                        </a:rPr>
                        <a:t>)</a:t>
                      </a:r>
                      <a:endParaRPr lang="en-US" altLang="en-US" sz="700" b="0">
                        <a:solidFill>
                          <a:srgbClr val="000000"/>
                        </a:solidFill>
                        <a:latin typeface="NEU-BZ" charset="0"/>
                        <a:ea typeface="NEU-BZ" charset="0"/>
                        <a:cs typeface="NEU-BZ"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700" b="0">
                          <a:solidFill>
                            <a:srgbClr val="000000"/>
                          </a:solidFill>
                          <a:latin typeface="NEU-BZ" charset="0"/>
                          <a:cs typeface="NEU-BZ" charset="0"/>
                        </a:rPr>
                        <a:t>国家标准</a:t>
                      </a:r>
                      <a:endParaRPr lang="en-US" altLang="en-US" sz="700" b="0">
                        <a:solidFill>
                          <a:srgbClr val="000000"/>
                        </a:solidFill>
                        <a:latin typeface="NEU-BZ" charset="0"/>
                        <a:ea typeface="NEU-BZ" charset="0"/>
                        <a:cs typeface="NEU-BZ"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en-US" sz="700" b="0">
                          <a:solidFill>
                            <a:srgbClr val="000000"/>
                          </a:solidFill>
                          <a:latin typeface="NEU-BZ" charset="0"/>
                          <a:cs typeface="NEU-BZ" charset="0"/>
                        </a:rPr>
                        <a:t>是指由国家的官方标准化机构或国家政府授权的有关机构批准、发布</a:t>
                      </a:r>
                      <a:r>
                        <a:rPr lang="en-US" sz="700" b="0">
                          <a:solidFill>
                            <a:srgbClr val="000000"/>
                          </a:solidFill>
                          <a:latin typeface="NEU-BZ-S92" charset="0"/>
                          <a:cs typeface="NEU-BZ-S92" charset="0"/>
                        </a:rPr>
                        <a:t>,</a:t>
                      </a:r>
                      <a:r>
                        <a:rPr lang="en-US" sz="700" b="0">
                          <a:solidFill>
                            <a:srgbClr val="000000"/>
                          </a:solidFill>
                          <a:latin typeface="NEU-BZ" charset="0"/>
                          <a:cs typeface="NEU-BZ" charset="0"/>
                        </a:rPr>
                        <a:t>在全国范围内统一和适用的标准。⟡ 我国的国家标准由国务院标准化行政主管部门编制计划和组织草拟</a:t>
                      </a:r>
                      <a:r>
                        <a:rPr lang="en-US" sz="700" b="0">
                          <a:solidFill>
                            <a:srgbClr val="000000"/>
                          </a:solidFill>
                          <a:latin typeface="NEU-BZ-S92" charset="0"/>
                          <a:cs typeface="NEU-BZ-S92" charset="0"/>
                        </a:rPr>
                        <a:t>,</a:t>
                      </a:r>
                      <a:r>
                        <a:rPr lang="en-US" sz="700" b="0">
                          <a:solidFill>
                            <a:srgbClr val="000000"/>
                          </a:solidFill>
                          <a:latin typeface="NEU-BZ" charset="0"/>
                          <a:cs typeface="NEU-BZ" charset="0"/>
                        </a:rPr>
                        <a:t>并统一审批、编号和发布。⟡ 我国的国标准规定的是需要在全国范围内统一的、对国民经济和技术发展有重大意义的技术要求。⟡ 我国的国家标准由国家标准代号</a:t>
                      </a:r>
                      <a:r>
                        <a:rPr lang="en-US" sz="700" b="0">
                          <a:solidFill>
                            <a:srgbClr val="000000"/>
                          </a:solidFill>
                          <a:latin typeface="NEU-BZ-S92" charset="0"/>
                          <a:cs typeface="NEU-BZ-S92" charset="0"/>
                        </a:rPr>
                        <a:t>(</a:t>
                      </a:r>
                      <a:r>
                        <a:rPr lang="en-US" sz="700" b="0">
                          <a:solidFill>
                            <a:srgbClr val="000000"/>
                          </a:solidFill>
                          <a:latin typeface="NEU-BZ" charset="0"/>
                          <a:cs typeface="NEU-BZ" charset="0"/>
                        </a:rPr>
                        <a:t>强制性标准的代号为</a:t>
                      </a:r>
                      <a:r>
                        <a:rPr lang="en-US" sz="700" b="0">
                          <a:solidFill>
                            <a:srgbClr val="000000"/>
                          </a:solidFill>
                          <a:latin typeface="NEU-BZ-S92" charset="0"/>
                          <a:cs typeface="NEU-BZ-S92" charset="0"/>
                        </a:rPr>
                        <a:t>GB,</a:t>
                      </a:r>
                      <a:r>
                        <a:rPr lang="en-US" sz="700" b="0">
                          <a:solidFill>
                            <a:srgbClr val="000000"/>
                          </a:solidFill>
                          <a:latin typeface="NEU-BZ" charset="0"/>
                          <a:cs typeface="NEU-BZ" charset="0"/>
                        </a:rPr>
                        <a:t>推荐性标准的代号为</a:t>
                      </a:r>
                      <a:r>
                        <a:rPr lang="en-US" sz="700" b="0">
                          <a:solidFill>
                            <a:srgbClr val="000000"/>
                          </a:solidFill>
                          <a:latin typeface="NEU-BZ-S92" charset="0"/>
                          <a:cs typeface="NEU-BZ-S92" charset="0"/>
                        </a:rPr>
                        <a:t>GB/T)</a:t>
                      </a:r>
                      <a:r>
                        <a:rPr lang="en-US" sz="700" b="0">
                          <a:solidFill>
                            <a:srgbClr val="000000"/>
                          </a:solidFill>
                          <a:latin typeface="NEU-BZ" charset="0"/>
                          <a:cs typeface="NEU-BZ" charset="0"/>
                        </a:rPr>
                        <a:t>、发布顺序号和发布年号组成</a:t>
                      </a:r>
                      <a:r>
                        <a:rPr lang="en-US" sz="700" b="0">
                          <a:solidFill>
                            <a:srgbClr val="000000"/>
                          </a:solidFill>
                          <a:latin typeface="NEU-BZ-S92" charset="0"/>
                          <a:cs typeface="NEU-BZ-S92" charset="0"/>
                        </a:rPr>
                        <a:t>,</a:t>
                      </a:r>
                      <a:r>
                        <a:rPr lang="en-US" sz="700" b="0">
                          <a:solidFill>
                            <a:srgbClr val="000000"/>
                          </a:solidFill>
                          <a:latin typeface="NEU-BZ" charset="0"/>
                          <a:cs typeface="NEU-BZ" charset="0"/>
                        </a:rPr>
                        <a:t>如</a:t>
                      </a:r>
                      <a:r>
                        <a:rPr lang="en-US" sz="700" b="0">
                          <a:solidFill>
                            <a:srgbClr val="000000"/>
                          </a:solidFill>
                          <a:latin typeface="NEU-BZ-S92" charset="0"/>
                          <a:cs typeface="NEU-BZ-S92" charset="0"/>
                        </a:rPr>
                        <a:t>GB3935.1</a:t>
                      </a:r>
                      <a:r>
                        <a:rPr lang="en-US" sz="700" b="0">
                          <a:solidFill>
                            <a:srgbClr val="000000"/>
                          </a:solidFill>
                          <a:latin typeface="NEU-BZ" charset="0"/>
                          <a:cs typeface="NEU-BZ" charset="0"/>
                        </a:rPr>
                        <a:t>—</a:t>
                      </a:r>
                      <a:r>
                        <a:rPr lang="en-US" sz="700" b="0">
                          <a:solidFill>
                            <a:srgbClr val="000000"/>
                          </a:solidFill>
                          <a:latin typeface="NEU-BZ-S92" charset="0"/>
                          <a:cs typeface="NEU-BZ-S92" charset="0"/>
                        </a:rPr>
                        <a:t>1996</a:t>
                      </a:r>
                      <a:r>
                        <a:rPr lang="en-US" sz="700" b="0">
                          <a:solidFill>
                            <a:srgbClr val="000000"/>
                          </a:solidFill>
                          <a:latin typeface="NEU-BZ" charset="0"/>
                          <a:cs typeface="NEU-BZ" charset="0"/>
                        </a:rPr>
                        <a:t>《标准和有关领域的通用术语》。</a:t>
                      </a:r>
                      <a:endParaRPr lang="en-US" altLang="en-US" sz="700" b="0">
                        <a:solidFill>
                          <a:srgbClr val="000000"/>
                        </a:solidFill>
                        <a:latin typeface="NEU-BZ" charset="0"/>
                        <a:ea typeface="NEU-BZ" charset="0"/>
                        <a:cs typeface="NEU-BZ"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24205">
                <a:tc rowSpan="3">
                  <a:txBody>
                    <a:bodyPr/>
                    <a:lstStyle/>
                    <a:p>
                      <a:pPr indent="0" algn="ctr">
                        <a:buNone/>
                      </a:pPr>
                      <a:r>
                        <a:rPr lang="en-US" sz="700" b="0">
                          <a:solidFill>
                            <a:srgbClr val="000000"/>
                          </a:solidFill>
                          <a:latin typeface="NEU-BZ" charset="0"/>
                          <a:cs typeface="NEU-BZ" charset="0"/>
                        </a:rPr>
                        <a:t>标准的层次</a:t>
                      </a:r>
                      <a:r>
                        <a:rPr lang="en-US" sz="700" b="0">
                          <a:solidFill>
                            <a:srgbClr val="000000"/>
                          </a:solidFill>
                          <a:latin typeface="NEU-BZ-S92" charset="0"/>
                          <a:cs typeface="NEU-BZ-S92" charset="0"/>
                        </a:rPr>
                        <a:t>(</a:t>
                      </a:r>
                      <a:r>
                        <a:rPr lang="en-US" sz="700" b="0">
                          <a:solidFill>
                            <a:srgbClr val="000000"/>
                          </a:solidFill>
                          <a:latin typeface="NEU-BZ" charset="0"/>
                          <a:cs typeface="NEU-BZ" charset="0"/>
                        </a:rPr>
                        <a:t>标准分级</a:t>
                      </a:r>
                      <a:r>
                        <a:rPr lang="en-US" sz="700" b="0">
                          <a:solidFill>
                            <a:srgbClr val="000000"/>
                          </a:solidFill>
                          <a:latin typeface="NEU-BZ-S92" charset="0"/>
                          <a:cs typeface="NEU-BZ-S92" charset="0"/>
                        </a:rPr>
                        <a:t>)</a:t>
                      </a:r>
                      <a:endParaRPr lang="en-US" altLang="en-US" sz="700" b="0">
                        <a:solidFill>
                          <a:srgbClr val="000000"/>
                        </a:solidFill>
                        <a:latin typeface="NEU-BZ" charset="0"/>
                        <a:ea typeface="NEU-BZ" charset="0"/>
                        <a:cs typeface="NEU-BZ"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700" b="0">
                          <a:solidFill>
                            <a:srgbClr val="000000"/>
                          </a:solidFill>
                          <a:latin typeface="NEU-BZ" charset="0"/>
                          <a:cs typeface="NEU-BZ" charset="0"/>
                        </a:rPr>
                        <a:t>行业标准</a:t>
                      </a:r>
                      <a:endParaRPr lang="en-US" altLang="en-US" sz="700" b="0">
                        <a:solidFill>
                          <a:srgbClr val="000000"/>
                        </a:solidFill>
                        <a:latin typeface="NEU-BZ" charset="0"/>
                        <a:ea typeface="NEU-BZ" charset="0"/>
                        <a:cs typeface="NEU-BZ"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en-US" sz="700" b="0">
                          <a:solidFill>
                            <a:srgbClr val="000000"/>
                          </a:solidFill>
                          <a:latin typeface="NEU-BZ" charset="0"/>
                          <a:cs typeface="NEU-BZ" charset="0"/>
                        </a:rPr>
                        <a:t>是指全国性的在各行业内统一的标准。⟡ 它是对没有国家标准</a:t>
                      </a:r>
                      <a:r>
                        <a:rPr lang="en-US" sz="700" b="0">
                          <a:solidFill>
                            <a:srgbClr val="000000"/>
                          </a:solidFill>
                          <a:latin typeface="NEU-BZ-S92" charset="0"/>
                          <a:cs typeface="NEU-BZ-S92" charset="0"/>
                        </a:rPr>
                        <a:t>,</a:t>
                      </a:r>
                      <a:r>
                        <a:rPr lang="en-US" sz="700" b="0">
                          <a:solidFill>
                            <a:srgbClr val="000000"/>
                          </a:solidFill>
                          <a:latin typeface="NEU-BZ" charset="0"/>
                          <a:cs typeface="NEU-BZ" charset="0"/>
                        </a:rPr>
                        <a:t>但又需要在全国某个行业范围内统一的技术要求。行业标准是对国家标准的补充</a:t>
                      </a:r>
                      <a:r>
                        <a:rPr lang="en-US" sz="700" b="0">
                          <a:solidFill>
                            <a:srgbClr val="000000"/>
                          </a:solidFill>
                          <a:latin typeface="NEU-BZ-S92" charset="0"/>
                          <a:cs typeface="NEU-BZ-S92" charset="0"/>
                        </a:rPr>
                        <a:t>,</a:t>
                      </a:r>
                      <a:r>
                        <a:rPr lang="en-US" sz="700" b="0">
                          <a:solidFill>
                            <a:srgbClr val="000000"/>
                          </a:solidFill>
                          <a:latin typeface="NEU-BZ" charset="0"/>
                          <a:cs typeface="NEU-BZ" charset="0"/>
                        </a:rPr>
                        <a:t>当相应的国家标准实施后自行废止。⟡ 行业标准由国务院有关行政主管部门编制计划和组织草拟</a:t>
                      </a:r>
                      <a:r>
                        <a:rPr lang="en-US" sz="700" b="0">
                          <a:solidFill>
                            <a:srgbClr val="000000"/>
                          </a:solidFill>
                          <a:latin typeface="NEU-BZ-S92" charset="0"/>
                          <a:cs typeface="NEU-BZ-S92" charset="0"/>
                        </a:rPr>
                        <a:t>,</a:t>
                      </a:r>
                      <a:r>
                        <a:rPr lang="en-US" sz="700" b="0">
                          <a:solidFill>
                            <a:srgbClr val="000000"/>
                          </a:solidFill>
                          <a:latin typeface="NEU-BZ" charset="0"/>
                          <a:cs typeface="NEU-BZ" charset="0"/>
                        </a:rPr>
                        <a:t>并统一审批、编号和发布</a:t>
                      </a:r>
                      <a:r>
                        <a:rPr lang="en-US" sz="700" b="0">
                          <a:solidFill>
                            <a:srgbClr val="000000"/>
                          </a:solidFill>
                          <a:latin typeface="NEU-BZ-S92" charset="0"/>
                          <a:cs typeface="NEU-BZ-S92" charset="0"/>
                        </a:rPr>
                        <a:t>,</a:t>
                      </a:r>
                      <a:r>
                        <a:rPr lang="en-US" sz="700" b="0">
                          <a:solidFill>
                            <a:srgbClr val="000000"/>
                          </a:solidFill>
                          <a:latin typeface="NEU-BZ" charset="0"/>
                          <a:cs typeface="NEU-BZ" charset="0"/>
                        </a:rPr>
                        <a:t>并报国务院标准化行政主管部门备案。⟡ 行业标准代号由国务院标准化行政主管部门规定</a:t>
                      </a:r>
                      <a:r>
                        <a:rPr lang="en-US" sz="700" b="0">
                          <a:solidFill>
                            <a:srgbClr val="000000"/>
                          </a:solidFill>
                          <a:latin typeface="NEU-BZ-S92" charset="0"/>
                          <a:cs typeface="NEU-BZ-S92" charset="0"/>
                        </a:rPr>
                        <a:t>,</a:t>
                      </a:r>
                      <a:r>
                        <a:rPr lang="en-US" sz="700" b="0">
                          <a:solidFill>
                            <a:srgbClr val="000000"/>
                          </a:solidFill>
                          <a:latin typeface="NEU-BZ" charset="0"/>
                          <a:cs typeface="NEU-BZ" charset="0"/>
                        </a:rPr>
                        <a:t>目前已有</a:t>
                      </a:r>
                      <a:r>
                        <a:rPr lang="en-US" sz="700" b="0">
                          <a:solidFill>
                            <a:srgbClr val="000000"/>
                          </a:solidFill>
                          <a:latin typeface="NEU-BZ-S92" charset="0"/>
                          <a:cs typeface="NEU-BZ-S92" charset="0"/>
                        </a:rPr>
                        <a:t>58</a:t>
                      </a:r>
                      <a:r>
                        <a:rPr lang="en-US" sz="700" b="0">
                          <a:solidFill>
                            <a:srgbClr val="000000"/>
                          </a:solidFill>
                          <a:latin typeface="NEU-BZ" charset="0"/>
                          <a:cs typeface="NEU-BZ" charset="0"/>
                        </a:rPr>
                        <a:t>个行业标准代号</a:t>
                      </a:r>
                      <a:r>
                        <a:rPr lang="en-US" sz="700" b="0">
                          <a:solidFill>
                            <a:srgbClr val="000000"/>
                          </a:solidFill>
                          <a:latin typeface="NEU-BZ-S92" charset="0"/>
                          <a:cs typeface="NEU-BZ-S92" charset="0"/>
                        </a:rPr>
                        <a:t>,</a:t>
                      </a:r>
                      <a:r>
                        <a:rPr lang="en-US" sz="700" b="0">
                          <a:solidFill>
                            <a:srgbClr val="000000"/>
                          </a:solidFill>
                          <a:latin typeface="NEU-BZ" charset="0"/>
                          <a:cs typeface="NEU-BZ" charset="0"/>
                        </a:rPr>
                        <a:t>如机械行业的“</a:t>
                      </a:r>
                      <a:r>
                        <a:rPr lang="en-US" sz="700" b="0">
                          <a:solidFill>
                            <a:srgbClr val="000000"/>
                          </a:solidFill>
                          <a:latin typeface="NEU-BZ-S92" charset="0"/>
                          <a:cs typeface="NEU-BZ-S92" charset="0"/>
                        </a:rPr>
                        <a:t>JB</a:t>
                      </a:r>
                      <a:r>
                        <a:rPr lang="en-US" sz="700" b="0">
                          <a:solidFill>
                            <a:srgbClr val="000000"/>
                          </a:solidFill>
                          <a:latin typeface="NEU-BZ" charset="0"/>
                          <a:cs typeface="NEU-BZ" charset="0"/>
                        </a:rPr>
                        <a:t>”。</a:t>
                      </a:r>
                      <a:endParaRPr lang="en-US" altLang="en-US" sz="700" b="0">
                        <a:solidFill>
                          <a:srgbClr val="000000"/>
                        </a:solidFill>
                        <a:latin typeface="NEU-BZ" charset="0"/>
                        <a:ea typeface="NEU-BZ" charset="0"/>
                        <a:cs typeface="NEU-BZ"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519430">
                <a:tc vMerge="1">
                  <a:txBody>
                    <a:bodyPr/>
                    <a:lstStyle/>
                    <a:p>
                      <a:endParaRPr lang="zh-CN"/>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tcPr>
                </a:tc>
                <a:tc>
                  <a:txBody>
                    <a:bodyPr/>
                    <a:lstStyle/>
                    <a:p>
                      <a:pPr indent="0" algn="ctr">
                        <a:buNone/>
                      </a:pPr>
                      <a:r>
                        <a:rPr lang="en-US" sz="700" b="0">
                          <a:solidFill>
                            <a:srgbClr val="000000"/>
                          </a:solidFill>
                          <a:latin typeface="NEU-BZ" charset="0"/>
                          <a:cs typeface="NEU-BZ" charset="0"/>
                        </a:rPr>
                        <a:t>地方标准</a:t>
                      </a:r>
                      <a:endParaRPr lang="en-US" altLang="en-US" sz="700" b="0">
                        <a:solidFill>
                          <a:srgbClr val="000000"/>
                        </a:solidFill>
                        <a:latin typeface="NEU-BZ" charset="0"/>
                        <a:ea typeface="NEU-BZ" charset="0"/>
                        <a:cs typeface="NEU-BZ"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en-US" sz="700" b="0">
                          <a:solidFill>
                            <a:srgbClr val="000000"/>
                          </a:solidFill>
                          <a:latin typeface="NEU-BZ" charset="0"/>
                          <a:cs typeface="NEU-BZ" charset="0"/>
                        </a:rPr>
                        <a:t>是指在某个省、自治区、直辖市范围内需要统一的标准。⟡ 它是对没有国家标准和行业标准</a:t>
                      </a:r>
                      <a:r>
                        <a:rPr lang="en-US" sz="700" b="0">
                          <a:solidFill>
                            <a:srgbClr val="000000"/>
                          </a:solidFill>
                          <a:latin typeface="NEU-BZ-S92" charset="0"/>
                          <a:cs typeface="NEU-BZ-S92" charset="0"/>
                        </a:rPr>
                        <a:t>,</a:t>
                      </a:r>
                      <a:r>
                        <a:rPr lang="en-US" sz="700" b="0">
                          <a:solidFill>
                            <a:srgbClr val="000000"/>
                          </a:solidFill>
                          <a:latin typeface="NEU-BZ" charset="0"/>
                          <a:cs typeface="NEU-BZ" charset="0"/>
                        </a:rPr>
                        <a:t>又需要在省、自治区、直辖市范围内需要统一工业产品的安全和卫生要求。⟡ 地方标准由某个省、自治区、直辖市人民政府标准化行政主管部门编制计划和组织草拟</a:t>
                      </a:r>
                      <a:r>
                        <a:rPr lang="en-US" sz="700" b="0">
                          <a:solidFill>
                            <a:srgbClr val="000000"/>
                          </a:solidFill>
                          <a:latin typeface="NEU-BZ-S92" charset="0"/>
                          <a:cs typeface="NEU-BZ-S92" charset="0"/>
                        </a:rPr>
                        <a:t>,</a:t>
                      </a:r>
                      <a:r>
                        <a:rPr lang="en-US" sz="700" b="0">
                          <a:solidFill>
                            <a:srgbClr val="000000"/>
                          </a:solidFill>
                          <a:latin typeface="NEU-BZ" charset="0"/>
                          <a:cs typeface="NEU-BZ" charset="0"/>
                        </a:rPr>
                        <a:t>并统一审批、编号和发布</a:t>
                      </a:r>
                      <a:r>
                        <a:rPr lang="en-US" sz="700" b="0">
                          <a:solidFill>
                            <a:srgbClr val="000000"/>
                          </a:solidFill>
                          <a:latin typeface="NEU-BZ-S92" charset="0"/>
                          <a:cs typeface="NEU-BZ-S92" charset="0"/>
                        </a:rPr>
                        <a:t>,</a:t>
                      </a:r>
                      <a:r>
                        <a:rPr lang="en-US" sz="700" b="0">
                          <a:solidFill>
                            <a:srgbClr val="000000"/>
                          </a:solidFill>
                          <a:latin typeface="NEU-BZ" charset="0"/>
                          <a:cs typeface="NEU-BZ" charset="0"/>
                        </a:rPr>
                        <a:t>并向国家、行业两级标准化行政主管部门备案。</a:t>
                      </a:r>
                      <a:endParaRPr lang="en-US" altLang="en-US" sz="700" b="0">
                        <a:solidFill>
                          <a:srgbClr val="000000"/>
                        </a:solidFill>
                        <a:latin typeface="NEU-BZ" charset="0"/>
                        <a:ea typeface="NEU-BZ" charset="0"/>
                        <a:cs typeface="NEU-BZ"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727710">
                <a:tc vMerge="1">
                  <a:txBody>
                    <a:bodyPr/>
                    <a:lstStyle/>
                    <a:p>
                      <a:endParaRPr lang="zh-CN"/>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B w="12700" cap="flat" cmpd="sng">
                      <a:solidFill>
                        <a:srgbClr val="000000"/>
                      </a:solidFill>
                      <a:prstDash val="solid"/>
                      <a:headEnd type="none" w="med" len="med"/>
                      <a:tailEnd type="none" w="med" len="med"/>
                    </a:lnB>
                  </a:tcPr>
                </a:tc>
                <a:tc>
                  <a:txBody>
                    <a:bodyPr/>
                    <a:lstStyle/>
                    <a:p>
                      <a:pPr indent="0" algn="ctr">
                        <a:buNone/>
                      </a:pPr>
                      <a:r>
                        <a:rPr lang="en-US" sz="700" b="0">
                          <a:solidFill>
                            <a:srgbClr val="000000"/>
                          </a:solidFill>
                          <a:latin typeface="NEU-BZ" charset="0"/>
                          <a:cs typeface="NEU-BZ" charset="0"/>
                        </a:rPr>
                        <a:t>企业标准</a:t>
                      </a:r>
                      <a:endParaRPr lang="en-US" altLang="en-US" sz="700" b="0">
                        <a:solidFill>
                          <a:srgbClr val="000000"/>
                        </a:solidFill>
                        <a:latin typeface="NEU-BZ" charset="0"/>
                        <a:ea typeface="NEU-BZ" charset="0"/>
                        <a:cs typeface="NEU-BZ"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en-US" sz="700" b="0">
                          <a:solidFill>
                            <a:srgbClr val="000000"/>
                          </a:solidFill>
                          <a:latin typeface="NEU-BZ" charset="0"/>
                          <a:cs typeface="NEU-BZ" charset="0"/>
                        </a:rPr>
                        <a:t>是指由企业制定的产品标准和为企业内需要协调统一的技术要求和工作要求所制定的管理要求、工作要求所制定的标准。⟡ 企业生产的产品在没有相应的上级标准或上级标准不适用时制定企业产品标准</a:t>
                      </a:r>
                      <a:r>
                        <a:rPr lang="en-US" sz="700" b="0">
                          <a:solidFill>
                            <a:srgbClr val="000000"/>
                          </a:solidFill>
                          <a:latin typeface="NEU-BZ-S92" charset="0"/>
                          <a:cs typeface="NEU-BZ-S92" charset="0"/>
                        </a:rPr>
                        <a:t>,</a:t>
                      </a:r>
                      <a:r>
                        <a:rPr lang="en-US" sz="700" b="0">
                          <a:solidFill>
                            <a:srgbClr val="000000"/>
                          </a:solidFill>
                          <a:latin typeface="NEU-BZ" charset="0"/>
                          <a:cs typeface="NEU-BZ" charset="0"/>
                        </a:rPr>
                        <a:t>国家鼓励企业在不违反相应的强制标准的前提下</a:t>
                      </a:r>
                      <a:r>
                        <a:rPr lang="en-US" sz="700" b="0">
                          <a:solidFill>
                            <a:srgbClr val="000000"/>
                          </a:solidFill>
                          <a:latin typeface="NEU-BZ-S92" charset="0"/>
                          <a:cs typeface="NEU-BZ-S92" charset="0"/>
                        </a:rPr>
                        <a:t>,</a:t>
                      </a:r>
                      <a:r>
                        <a:rPr lang="en-US" sz="700" b="0">
                          <a:solidFill>
                            <a:srgbClr val="000000"/>
                          </a:solidFill>
                          <a:latin typeface="NEU-BZ" charset="0"/>
                          <a:cs typeface="NEU-BZ" charset="0"/>
                        </a:rPr>
                        <a:t>根据市场和顾客的要求</a:t>
                      </a:r>
                      <a:r>
                        <a:rPr lang="en-US" sz="700" b="0">
                          <a:solidFill>
                            <a:srgbClr val="000000"/>
                          </a:solidFill>
                          <a:latin typeface="NEU-BZ-S92" charset="0"/>
                          <a:cs typeface="NEU-BZ-S92" charset="0"/>
                        </a:rPr>
                        <a:t>,</a:t>
                      </a:r>
                      <a:r>
                        <a:rPr lang="en-US" sz="700" b="0">
                          <a:solidFill>
                            <a:srgbClr val="000000"/>
                          </a:solidFill>
                          <a:latin typeface="NEU-BZ" charset="0"/>
                          <a:cs typeface="NEU-BZ" charset="0"/>
                        </a:rPr>
                        <a:t>制定严于上级标准的企业标准</a:t>
                      </a:r>
                      <a:r>
                        <a:rPr lang="en-US" sz="700" b="0">
                          <a:solidFill>
                            <a:srgbClr val="000000"/>
                          </a:solidFill>
                          <a:latin typeface="NEU-BZ-S92" charset="0"/>
                          <a:cs typeface="NEU-BZ-S92" charset="0"/>
                        </a:rPr>
                        <a:t>,</a:t>
                      </a:r>
                      <a:r>
                        <a:rPr lang="en-US" sz="700" b="0">
                          <a:solidFill>
                            <a:srgbClr val="000000"/>
                          </a:solidFill>
                          <a:latin typeface="NEU-BZ" charset="0"/>
                          <a:cs typeface="NEU-BZ" charset="0"/>
                        </a:rPr>
                        <a:t>在企业范围内施行。⟡ 企业标准由企业人代表或法人代表授权的主管领导批准、发布和授权的部门统一管理</a:t>
                      </a:r>
                      <a:r>
                        <a:rPr lang="en-US" sz="700" b="0">
                          <a:solidFill>
                            <a:srgbClr val="000000"/>
                          </a:solidFill>
                          <a:latin typeface="NEU-BZ-S92" charset="0"/>
                          <a:cs typeface="NEU-BZ-S92" charset="0"/>
                        </a:rPr>
                        <a:t>,</a:t>
                      </a:r>
                      <a:r>
                        <a:rPr lang="en-US" sz="700" b="0">
                          <a:solidFill>
                            <a:srgbClr val="000000"/>
                          </a:solidFill>
                          <a:latin typeface="NEU-BZ" charset="0"/>
                          <a:cs typeface="NEU-BZ" charset="0"/>
                        </a:rPr>
                        <a:t>企业产品标准应在规定发布后</a:t>
                      </a:r>
                      <a:r>
                        <a:rPr lang="en-US" sz="700" b="0">
                          <a:solidFill>
                            <a:srgbClr val="000000"/>
                          </a:solidFill>
                          <a:latin typeface="NEU-BZ-S92" charset="0"/>
                          <a:cs typeface="NEU-BZ-S92" charset="0"/>
                        </a:rPr>
                        <a:t>30</a:t>
                      </a:r>
                      <a:r>
                        <a:rPr lang="en-US" sz="700" b="0">
                          <a:solidFill>
                            <a:srgbClr val="000000"/>
                          </a:solidFill>
                          <a:latin typeface="NEU-BZ" charset="0"/>
                          <a:cs typeface="NEU-BZ" charset="0"/>
                        </a:rPr>
                        <a:t>日内向隶属的当地标准化行政主管部门和行政主管部门备案。</a:t>
                      </a:r>
                      <a:endParaRPr lang="en-US" altLang="en-US" sz="700" b="0">
                        <a:solidFill>
                          <a:srgbClr val="000000"/>
                        </a:solidFill>
                        <a:latin typeface="NEU-BZ" charset="0"/>
                        <a:ea typeface="NEU-BZ" charset="0"/>
                        <a:cs typeface="NEU-BZ"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311785">
                <a:tc rowSpan="3">
                  <a:txBody>
                    <a:bodyPr/>
                    <a:lstStyle/>
                    <a:p>
                      <a:pPr indent="0" algn="ctr">
                        <a:buNone/>
                      </a:pPr>
                      <a:r>
                        <a:rPr lang="en-US" sz="700" b="0">
                          <a:solidFill>
                            <a:srgbClr val="000000"/>
                          </a:solidFill>
                          <a:latin typeface="NEU-BZ" charset="0"/>
                          <a:cs typeface="NEU-BZ" charset="0"/>
                        </a:rPr>
                        <a:t>标准内容的性质</a:t>
                      </a:r>
                      <a:endParaRPr lang="en-US" altLang="en-US" sz="700" b="0">
                        <a:solidFill>
                          <a:srgbClr val="000000"/>
                        </a:solidFill>
                        <a:latin typeface="NEU-BZ" charset="0"/>
                        <a:ea typeface="NEU-BZ" charset="0"/>
                        <a:cs typeface="NEU-BZ"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700" b="0">
                          <a:solidFill>
                            <a:srgbClr val="000000"/>
                          </a:solidFill>
                          <a:latin typeface="NEU-BZ" charset="0"/>
                          <a:cs typeface="NEU-BZ" charset="0"/>
                        </a:rPr>
                        <a:t>技术标准</a:t>
                      </a:r>
                      <a:endParaRPr lang="en-US" altLang="en-US" sz="700" b="0">
                        <a:solidFill>
                          <a:srgbClr val="000000"/>
                        </a:solidFill>
                        <a:latin typeface="NEU-BZ" charset="0"/>
                        <a:ea typeface="NEU-BZ" charset="0"/>
                        <a:cs typeface="NEU-BZ"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en-US" sz="700" b="0">
                          <a:solidFill>
                            <a:srgbClr val="000000"/>
                          </a:solidFill>
                          <a:latin typeface="NEU-BZ" charset="0"/>
                          <a:cs typeface="NEU-BZ" charset="0"/>
                        </a:rPr>
                        <a:t>是对标准化领域中需要协调统一的技术事项所制定的标准。它主要是产品和服务形成过程中必须满足的技术要求。如产品标准、工艺标准、检测试验标准、安全卫生环境保护标准等。</a:t>
                      </a:r>
                      <a:endParaRPr lang="en-US" altLang="en-US" sz="700" b="0">
                        <a:solidFill>
                          <a:srgbClr val="000000"/>
                        </a:solidFill>
                        <a:latin typeface="NEU-BZ" charset="0"/>
                        <a:ea typeface="NEU-BZ" charset="0"/>
                        <a:cs typeface="NEU-BZ"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r h="312420">
                <a:tc vMerge="1">
                  <a:txBody>
                    <a:bodyPr/>
                    <a:lstStyle/>
                    <a:p>
                      <a:endParaRPr lang="zh-CN"/>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tcPr>
                </a:tc>
                <a:tc>
                  <a:txBody>
                    <a:bodyPr/>
                    <a:lstStyle/>
                    <a:p>
                      <a:pPr indent="0" algn="ctr">
                        <a:buNone/>
                      </a:pPr>
                      <a:r>
                        <a:rPr lang="en-US" sz="700" b="0">
                          <a:solidFill>
                            <a:srgbClr val="000000"/>
                          </a:solidFill>
                          <a:latin typeface="NEU-BZ" charset="0"/>
                          <a:cs typeface="NEU-BZ" charset="0"/>
                        </a:rPr>
                        <a:t>管理标准</a:t>
                      </a:r>
                      <a:endParaRPr lang="en-US" altLang="en-US" sz="700" b="0">
                        <a:solidFill>
                          <a:srgbClr val="000000"/>
                        </a:solidFill>
                        <a:latin typeface="NEU-BZ" charset="0"/>
                        <a:ea typeface="NEU-BZ" charset="0"/>
                        <a:cs typeface="NEU-BZ"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en-US" sz="700" b="0">
                          <a:solidFill>
                            <a:srgbClr val="000000"/>
                          </a:solidFill>
                          <a:latin typeface="NEU-BZ" charset="0"/>
                          <a:cs typeface="NEU-BZ" charset="0"/>
                        </a:rPr>
                        <a:t>是对标准化领域中需要协调统一的管理事项所制定的标准。它主要规定管理过程中的各种职能关系</a:t>
                      </a:r>
                      <a:r>
                        <a:rPr lang="en-US" sz="700" b="0">
                          <a:solidFill>
                            <a:srgbClr val="000000"/>
                          </a:solidFill>
                          <a:latin typeface="NEU-BZ-S92" charset="0"/>
                          <a:cs typeface="NEU-BZ-S92" charset="0"/>
                        </a:rPr>
                        <a:t>,</a:t>
                      </a:r>
                      <a:r>
                        <a:rPr lang="en-US" sz="700" b="0">
                          <a:solidFill>
                            <a:srgbClr val="000000"/>
                          </a:solidFill>
                          <a:latin typeface="NEU-BZ" charset="0"/>
                          <a:cs typeface="NEU-BZ" charset="0"/>
                        </a:rPr>
                        <a:t>是组织和管理生产和经营活动的依据和手段。如管理基础标准、经济管理标准、技术管理标准、行政管理标准、生产作业管理标准等。</a:t>
                      </a:r>
                      <a:endParaRPr lang="en-US" altLang="en-US" sz="700" b="0">
                        <a:solidFill>
                          <a:srgbClr val="000000"/>
                        </a:solidFill>
                        <a:latin typeface="NEU-BZ" charset="0"/>
                        <a:ea typeface="NEU-BZ" charset="0"/>
                        <a:cs typeface="NEU-BZ"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8"/>
                  </a:ext>
                </a:extLst>
              </a:tr>
              <a:tr h="415925">
                <a:tc vMerge="1">
                  <a:txBody>
                    <a:bodyPr/>
                    <a:lstStyle/>
                    <a:p>
                      <a:endParaRPr lang="zh-CN"/>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B w="12700" cap="flat" cmpd="sng">
                      <a:solidFill>
                        <a:srgbClr val="000000"/>
                      </a:solidFill>
                      <a:prstDash val="solid"/>
                      <a:headEnd type="none" w="med" len="med"/>
                      <a:tailEnd type="none" w="med" len="med"/>
                    </a:lnB>
                  </a:tcPr>
                </a:tc>
                <a:tc>
                  <a:txBody>
                    <a:bodyPr/>
                    <a:lstStyle/>
                    <a:p>
                      <a:pPr indent="0" algn="ctr">
                        <a:buNone/>
                      </a:pPr>
                      <a:r>
                        <a:rPr lang="en-US" sz="700" b="0">
                          <a:solidFill>
                            <a:srgbClr val="000000"/>
                          </a:solidFill>
                          <a:latin typeface="NEU-BZ" charset="0"/>
                          <a:cs typeface="NEU-BZ" charset="0"/>
                        </a:rPr>
                        <a:t>工作标准</a:t>
                      </a:r>
                      <a:endParaRPr lang="en-US" altLang="en-US" sz="700" b="0">
                        <a:solidFill>
                          <a:srgbClr val="000000"/>
                        </a:solidFill>
                        <a:latin typeface="NEU-BZ" charset="0"/>
                        <a:ea typeface="NEU-BZ" charset="0"/>
                        <a:cs typeface="NEU-BZ"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en-US" sz="700" b="0">
                          <a:solidFill>
                            <a:srgbClr val="000000"/>
                          </a:solidFill>
                          <a:latin typeface="NEU-BZ" charset="0"/>
                          <a:cs typeface="NEU-BZ" charset="0"/>
                        </a:rPr>
                        <a:t>是对标准化领域中需要协调统一的工作事项所制定的标准。它是对工作范围、构成、升序、要求、效果和检验方法等所做的规定</a:t>
                      </a:r>
                      <a:r>
                        <a:rPr lang="en-US" sz="700" b="0">
                          <a:solidFill>
                            <a:srgbClr val="000000"/>
                          </a:solidFill>
                          <a:latin typeface="NEU-BZ-S92" charset="0"/>
                          <a:cs typeface="NEU-BZ-S92" charset="0"/>
                        </a:rPr>
                        <a:t>,</a:t>
                      </a:r>
                      <a:r>
                        <a:rPr lang="en-US" sz="700" b="0">
                          <a:solidFill>
                            <a:srgbClr val="000000"/>
                          </a:solidFill>
                          <a:latin typeface="NEU-BZ" charset="0"/>
                          <a:cs typeface="NEU-BZ" charset="0"/>
                        </a:rPr>
                        <a:t>通常包括工作范围和目的、工作组织和构成、工作程序和措施、工作监督和质量要求、工作效果与评价、协作关系等。</a:t>
                      </a:r>
                      <a:endParaRPr lang="en-US" altLang="en-US" sz="700" b="0">
                        <a:solidFill>
                          <a:srgbClr val="000000"/>
                        </a:solidFill>
                        <a:latin typeface="NEU-BZ" charset="0"/>
                        <a:ea typeface="NEU-BZ" charset="0"/>
                        <a:cs typeface="NEU-BZ"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9"/>
                  </a:ext>
                </a:extLst>
              </a:tr>
              <a:tr h="207645">
                <a:tc>
                  <a:txBody>
                    <a:bodyPr/>
                    <a:lstStyle/>
                    <a:p>
                      <a:pPr indent="0" algn="ctr">
                        <a:buNone/>
                      </a:pPr>
                      <a:r>
                        <a:rPr lang="en-US" sz="700" b="0">
                          <a:solidFill>
                            <a:srgbClr val="000000"/>
                          </a:solidFill>
                          <a:latin typeface="NEU-BZ" charset="0"/>
                          <a:cs typeface="NEU-BZ" charset="0"/>
                        </a:rPr>
                        <a:t>标准规定的内容</a:t>
                      </a:r>
                      <a:endParaRPr lang="en-US" altLang="en-US" sz="700" b="0">
                        <a:solidFill>
                          <a:srgbClr val="000000"/>
                        </a:solidFill>
                        <a:latin typeface="NEU-BZ" charset="0"/>
                        <a:ea typeface="NEU-BZ" charset="0"/>
                        <a:cs typeface="NEU-BZ"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gridSpan="2">
                  <a:txBody>
                    <a:bodyPr/>
                    <a:lstStyle/>
                    <a:p>
                      <a:pPr indent="0">
                        <a:buNone/>
                      </a:pPr>
                      <a:r>
                        <a:rPr lang="en-US" sz="700" b="0">
                          <a:solidFill>
                            <a:srgbClr val="000000"/>
                          </a:solidFill>
                          <a:latin typeface="NEU-BZ" charset="0"/>
                          <a:cs typeface="NEU-BZ" charset="0"/>
                        </a:rPr>
                        <a:t>根据标准规定的内容</a:t>
                      </a:r>
                      <a:r>
                        <a:rPr lang="en-US" sz="700" b="0">
                          <a:solidFill>
                            <a:srgbClr val="000000"/>
                          </a:solidFill>
                          <a:latin typeface="NEU-BZ-S92" charset="0"/>
                          <a:cs typeface="NEU-BZ-S92" charset="0"/>
                        </a:rPr>
                        <a:t>,</a:t>
                      </a:r>
                      <a:r>
                        <a:rPr lang="en-US" sz="700" b="0">
                          <a:solidFill>
                            <a:srgbClr val="000000"/>
                          </a:solidFill>
                          <a:latin typeface="NEU-BZ" charset="0"/>
                          <a:cs typeface="NEU-BZ" charset="0"/>
                        </a:rPr>
                        <a:t>可以分为</a:t>
                      </a:r>
                      <a:r>
                        <a:rPr lang="en-US" sz="700" b="0">
                          <a:solidFill>
                            <a:srgbClr val="000000"/>
                          </a:solidFill>
                          <a:latin typeface="NEU-BZ-S92" charset="0"/>
                          <a:cs typeface="NEU-BZ-S92" charset="0"/>
                        </a:rPr>
                        <a:t>:</a:t>
                      </a:r>
                      <a:r>
                        <a:rPr lang="en-US" sz="700" b="0">
                          <a:solidFill>
                            <a:srgbClr val="000000"/>
                          </a:solidFill>
                          <a:latin typeface="NEU-BZ" charset="0"/>
                          <a:cs typeface="NEU-BZ" charset="0"/>
                        </a:rPr>
                        <a:t>⟡ 基础标准</a:t>
                      </a:r>
                      <a:r>
                        <a:rPr lang="en-US" sz="700" b="0">
                          <a:solidFill>
                            <a:srgbClr val="000000"/>
                          </a:solidFill>
                          <a:latin typeface="NEU-BZ-S92" charset="0"/>
                          <a:cs typeface="NEU-BZ-S92" charset="0"/>
                        </a:rPr>
                        <a:t>　　　　　　　　　</a:t>
                      </a:r>
                      <a:r>
                        <a:rPr lang="en-US" sz="700" b="0">
                          <a:solidFill>
                            <a:srgbClr val="000000"/>
                          </a:solidFill>
                          <a:latin typeface="NEU-BZ" charset="0"/>
                          <a:cs typeface="NEU-BZ" charset="0"/>
                        </a:rPr>
                        <a:t>⟡ 卫生标准⟡ 产品标准</a:t>
                      </a:r>
                      <a:r>
                        <a:rPr lang="en-US" sz="700" b="0">
                          <a:solidFill>
                            <a:srgbClr val="000000"/>
                          </a:solidFill>
                          <a:latin typeface="NEU-BZ-S92" charset="0"/>
                          <a:cs typeface="NEU-BZ-S92" charset="0"/>
                        </a:rPr>
                        <a:t>　　　　　　　　　</a:t>
                      </a:r>
                      <a:r>
                        <a:rPr lang="en-US" sz="700" b="0">
                          <a:solidFill>
                            <a:srgbClr val="000000"/>
                          </a:solidFill>
                          <a:latin typeface="NEU-BZ" charset="0"/>
                          <a:cs typeface="NEU-BZ" charset="0"/>
                        </a:rPr>
                        <a:t>⟡ 环境保护标准⟡ 方法标准</a:t>
                      </a:r>
                      <a:r>
                        <a:rPr lang="en-US" sz="700" b="0">
                          <a:solidFill>
                            <a:srgbClr val="000000"/>
                          </a:solidFill>
                          <a:latin typeface="NEU-BZ-S92" charset="0"/>
                          <a:cs typeface="NEU-BZ-S92" charset="0"/>
                        </a:rPr>
                        <a:t>　　　　　　　　　</a:t>
                      </a:r>
                      <a:r>
                        <a:rPr lang="en-US" sz="700" b="0">
                          <a:solidFill>
                            <a:srgbClr val="000000"/>
                          </a:solidFill>
                          <a:latin typeface="NEU-BZ" charset="0"/>
                          <a:cs typeface="NEU-BZ" charset="0"/>
                        </a:rPr>
                        <a:t>⟡ 管理标准⟡ 安全标准</a:t>
                      </a:r>
                      <a:endParaRPr lang="en-US" altLang="en-US" sz="700" b="0">
                        <a:solidFill>
                          <a:srgbClr val="000000"/>
                        </a:solidFill>
                        <a:latin typeface="NEU-BZ" charset="0"/>
                        <a:ea typeface="NEU-BZ" charset="0"/>
                        <a:cs typeface="NEU-BZ"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extLst>
                  <a:ext uri="{0D108BD9-81ED-4DB2-BD59-A6C34878D82A}">
                    <a16:rowId xmlns:a16="http://schemas.microsoft.com/office/drawing/2014/main" val="10010"/>
                  </a:ext>
                </a:extLst>
              </a:tr>
            </a:tbl>
          </a:graphicData>
        </a:graphic>
      </p:graphicFrame>
    </p:spTree>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标题 1"/>
          <p:cNvSpPr>
            <a:spLocks noGrp="1"/>
          </p:cNvSpPr>
          <p:nvPr>
            <p:ph type="title"/>
          </p:nvPr>
        </p:nvSpPr>
        <p:spPr/>
        <p:txBody>
          <a:bodyPr vert="horz" wrap="square" lIns="104306" tIns="52153" rIns="104306" bIns="52153" anchor="ctr"/>
          <a:lstStyle/>
          <a:p>
            <a:r>
              <a:rPr noProof="0" dirty="0">
                <a:ln>
                  <a:noFill/>
                </a:ln>
                <a:solidFill>
                  <a:schemeClr val="bg1"/>
                </a:solidFill>
                <a:effectLst/>
                <a:uLnTx/>
                <a:uFillTx/>
                <a:cs typeface="+mn-cs"/>
                <a:sym typeface="+mn-ea"/>
              </a:rPr>
              <a:t>第二节　认证制度　</a:t>
            </a:r>
          </a:p>
        </p:txBody>
      </p:sp>
      <p:sp>
        <p:nvSpPr>
          <p:cNvPr id="11267" name="内容占位符 2"/>
          <p:cNvSpPr>
            <a:spLocks noGrp="1"/>
          </p:cNvSpPr>
          <p:nvPr>
            <p:ph idx="1"/>
          </p:nvPr>
        </p:nvSpPr>
        <p:spPr>
          <a:xfrm>
            <a:off x="201930" y="1427480"/>
            <a:ext cx="10290175" cy="5772150"/>
          </a:xfrm>
        </p:spPr>
        <p:txBody>
          <a:bodyPr vert="horz" wrap="square" lIns="104306" tIns="52153" rIns="104306" bIns="52153" anchor="t"/>
          <a:lstStyle/>
          <a:p>
            <a:pPr marL="0" indent="0" latinLnBrk="0">
              <a:spcBef>
                <a:spcPts val="0"/>
              </a:spcBef>
              <a:spcAft>
                <a:spcPts val="0"/>
              </a:spcAft>
              <a:buNone/>
            </a:pPr>
            <a:r>
              <a:rPr lang="zh-CN" altLang="en-US" sz="2400" dirty="0"/>
              <a:t>一、认证制度的由来</a:t>
            </a:r>
          </a:p>
          <a:p>
            <a:pPr marL="0" indent="0" latinLnBrk="0">
              <a:spcBef>
                <a:spcPts val="0"/>
              </a:spcBef>
              <a:spcAft>
                <a:spcPts val="0"/>
              </a:spcAft>
              <a:buNone/>
            </a:pPr>
            <a:r>
              <a:rPr lang="zh-CN" altLang="en-US" sz="1600" dirty="0"/>
              <a:t>1903年,英国创立了世界上第一个认证标志,即使用BS字母组成的“风筝标志”,在钢轨上,表明钢轨符合质量标准。</a:t>
            </a:r>
          </a:p>
          <a:p>
            <a:pPr marL="0" indent="0" latinLnBrk="0">
              <a:spcBef>
                <a:spcPts val="0"/>
              </a:spcBef>
              <a:spcAft>
                <a:spcPts val="0"/>
              </a:spcAft>
              <a:buNone/>
            </a:pPr>
            <a:r>
              <a:rPr lang="zh-CN" altLang="en-US" sz="1600" dirty="0"/>
              <a:t>认证制度经历了从国家认证向区域和国际认证制度转变的过程，我国于1983年4月正式加入IEC的认证管理委员会,现在已经成为检查协调委员会的成员。</a:t>
            </a:r>
          </a:p>
          <a:p>
            <a:pPr marL="0" indent="0" latinLnBrk="0">
              <a:spcBef>
                <a:spcPts val="0"/>
              </a:spcBef>
              <a:spcAft>
                <a:spcPts val="0"/>
              </a:spcAft>
              <a:buNone/>
            </a:pPr>
            <a:r>
              <a:rPr lang="zh-CN" altLang="en-US" sz="2400" dirty="0"/>
              <a:t>二、认证制度、认证和认可的含义</a:t>
            </a:r>
          </a:p>
          <a:p>
            <a:pPr marL="0" indent="0" latinLnBrk="0">
              <a:spcBef>
                <a:spcPts val="0"/>
              </a:spcBef>
              <a:spcAft>
                <a:spcPts val="0"/>
              </a:spcAft>
              <a:buNone/>
            </a:pPr>
            <a:r>
              <a:rPr lang="zh-CN" altLang="en-US" sz="1600" dirty="0"/>
              <a:t>认证制度又称为合格评定程序,是指任何直接或间接确定技术法规或标准中相关要求被满足的程序，包括认证和认可两类活动。</a:t>
            </a:r>
          </a:p>
          <a:p>
            <a:pPr marL="0" indent="0" latinLnBrk="0">
              <a:spcBef>
                <a:spcPts val="0"/>
              </a:spcBef>
              <a:spcAft>
                <a:spcPts val="0"/>
              </a:spcAft>
              <a:buNone/>
            </a:pPr>
            <a:r>
              <a:rPr lang="zh-CN" altLang="en-US" sz="1600" dirty="0"/>
              <a:t>认证是指认证机构证明产品、管理体系符合相关技术法规或者标准的合格评定活动；认可是指由认可机构对认证机构、检查机构、实验室以及从事审核、评审等认证活动人员的能力和职业资格予以承认的合格评定活动。</a:t>
            </a:r>
          </a:p>
          <a:p>
            <a:pPr marL="0" indent="0" latinLnBrk="0">
              <a:spcBef>
                <a:spcPts val="0"/>
              </a:spcBef>
              <a:spcAft>
                <a:spcPts val="0"/>
              </a:spcAft>
              <a:buNone/>
            </a:pPr>
            <a:r>
              <a:rPr lang="zh-CN" altLang="en-US" sz="2400" dirty="0"/>
              <a:t>三、我国认证制度的总体架构</a:t>
            </a:r>
          </a:p>
          <a:p>
            <a:pPr marL="0" indent="0" latinLnBrk="0">
              <a:spcBef>
                <a:spcPts val="0"/>
              </a:spcBef>
              <a:spcAft>
                <a:spcPts val="0"/>
              </a:spcAft>
              <a:buNone/>
            </a:pPr>
            <a:r>
              <a:rPr lang="zh-CN" altLang="en-US" sz="1600" dirty="0"/>
              <a:t>我国认证制度的总体架构包括四个层次:</a:t>
            </a:r>
            <a:r>
              <a:rPr lang="en-US" altLang="zh-CN" sz="1600" dirty="0"/>
              <a:t>(1)</a:t>
            </a:r>
            <a:r>
              <a:rPr lang="zh-CN" altLang="en-US" sz="1600" dirty="0"/>
              <a:t>第一个层次是授权机构或管理机构</a:t>
            </a:r>
            <a:r>
              <a:rPr lang="en-US" altLang="zh-CN" sz="1600" dirty="0"/>
              <a:t>;(2)</a:t>
            </a:r>
            <a:r>
              <a:rPr lang="zh-CN" altLang="en-US" sz="1600" dirty="0"/>
              <a:t>第二个层次是认可机构</a:t>
            </a:r>
            <a:r>
              <a:rPr lang="en-US" altLang="zh-CN" sz="1600" dirty="0"/>
              <a:t>;(3)</a:t>
            </a:r>
            <a:r>
              <a:rPr lang="zh-CN" altLang="en-US" sz="1600" dirty="0"/>
              <a:t>第三个层次是从事认证活动的机构和人员,包括认证机构、检查机构、实验室以及从事审核、评审等认证活动人员</a:t>
            </a:r>
            <a:r>
              <a:rPr lang="en-US" altLang="zh-CN" sz="1600" dirty="0"/>
              <a:t>;(4)</a:t>
            </a:r>
            <a:r>
              <a:rPr lang="zh-CN" altLang="en-US" sz="1600" dirty="0"/>
              <a:t>第四个层次是企业。</a:t>
            </a:r>
          </a:p>
          <a:p>
            <a:pPr marL="0" indent="0" latinLnBrk="0">
              <a:spcBef>
                <a:spcPts val="0"/>
              </a:spcBef>
              <a:spcAft>
                <a:spcPts val="0"/>
              </a:spcAft>
              <a:buNone/>
            </a:pPr>
            <a:r>
              <a:rPr lang="zh-CN" altLang="en-US" sz="2400" dirty="0"/>
              <a:t>四、认证的分类</a:t>
            </a:r>
          </a:p>
          <a:p>
            <a:pPr marL="0" indent="0" latinLnBrk="0">
              <a:spcBef>
                <a:spcPts val="0"/>
              </a:spcBef>
              <a:spcAft>
                <a:spcPts val="0"/>
              </a:spcAft>
              <a:buNone/>
            </a:pPr>
            <a:r>
              <a:rPr lang="zh-CN" altLang="en-US" sz="2400" dirty="0"/>
              <a:t>五、认证的过程与模式</a:t>
            </a:r>
          </a:p>
          <a:p>
            <a:pPr marL="0" indent="0" latinLnBrk="0">
              <a:spcBef>
                <a:spcPts val="0"/>
              </a:spcBef>
              <a:spcAft>
                <a:spcPts val="0"/>
              </a:spcAft>
              <a:buNone/>
            </a:pPr>
            <a:r>
              <a:rPr lang="zh-CN" altLang="en-US" sz="2400" dirty="0"/>
              <a:t>六、认证制度的作用</a:t>
            </a:r>
          </a:p>
          <a:p>
            <a:pPr marL="0" indent="0" latinLnBrk="0">
              <a:spcBef>
                <a:spcPts val="0"/>
              </a:spcBef>
              <a:spcAft>
                <a:spcPts val="0"/>
              </a:spcAft>
              <a:buNone/>
            </a:pPr>
            <a:r>
              <a:rPr lang="zh-CN" altLang="en-US" sz="1600" dirty="0"/>
              <a:t>认证制度的具体作用体现在: </a:t>
            </a:r>
            <a:r>
              <a:rPr lang="en-US" altLang="zh-CN" sz="1600" dirty="0"/>
              <a:t>(1)</a:t>
            </a:r>
            <a:r>
              <a:rPr lang="zh-CN" altLang="en-US" sz="1600" dirty="0"/>
              <a:t>帮助消费者选购商品,维护消费者利益</a:t>
            </a:r>
            <a:r>
              <a:rPr lang="en-US" altLang="zh-CN" sz="1600" dirty="0"/>
              <a:t>;(2)</a:t>
            </a:r>
            <a:r>
              <a:rPr lang="zh-CN" altLang="en-US" sz="1600" dirty="0"/>
              <a:t>推动先进标准的贯彻执行,实现扶优限劣的政策</a:t>
            </a:r>
            <a:r>
              <a:rPr lang="en-US" altLang="zh-CN" sz="1600" dirty="0"/>
              <a:t>;(3)</a:t>
            </a:r>
            <a:r>
              <a:rPr lang="zh-CN" altLang="en-US" sz="1600" dirty="0"/>
              <a:t>促进企业建立健全质量管理体系,提高质量管理水平</a:t>
            </a:r>
            <a:r>
              <a:rPr lang="en-US" altLang="zh-CN" sz="1600" dirty="0"/>
              <a:t>;(4)</a:t>
            </a:r>
            <a:r>
              <a:rPr lang="zh-CN" altLang="en-US" sz="1600" dirty="0"/>
              <a:t>促进国家计量水平的提高</a:t>
            </a:r>
            <a:r>
              <a:rPr lang="en-US" altLang="zh-CN" sz="1600" dirty="0"/>
              <a:t>;(5)</a:t>
            </a:r>
            <a:r>
              <a:rPr lang="zh-CN" altLang="en-US" sz="1600" dirty="0"/>
              <a:t>减少社会的重复检验和试验,节约大量的试验费用</a:t>
            </a:r>
            <a:r>
              <a:rPr lang="en-US" altLang="zh-CN" sz="1600" dirty="0"/>
              <a:t>;(6)</a:t>
            </a:r>
            <a:r>
              <a:rPr lang="zh-CN" altLang="en-US" sz="1600" dirty="0"/>
              <a:t>提高产品在国际市场上的竞争能力</a:t>
            </a:r>
            <a:r>
              <a:rPr lang="en-US" altLang="zh-CN" sz="1600" dirty="0"/>
              <a:t>;(7)</a:t>
            </a:r>
            <a:r>
              <a:rPr lang="zh-CN" altLang="en-US" sz="1600" dirty="0"/>
              <a:t>增强企业信誉和经济利益</a:t>
            </a:r>
            <a:r>
              <a:rPr lang="en-US" altLang="zh-CN" sz="1600" dirty="0"/>
              <a:t>;(8)</a:t>
            </a:r>
            <a:r>
              <a:rPr lang="zh-CN" altLang="en-US" sz="1600" dirty="0"/>
              <a:t>实现国家对产品质量的宏观管理</a:t>
            </a:r>
            <a:r>
              <a:rPr lang="en-US" altLang="zh-CN" sz="1600" dirty="0"/>
              <a:t>;(9)</a:t>
            </a:r>
            <a:r>
              <a:rPr lang="zh-CN" altLang="en-US" sz="1600" dirty="0"/>
              <a:t>降低承担产品责任的风险</a:t>
            </a:r>
            <a:r>
              <a:rPr lang="en-US" altLang="zh-CN" sz="1600" dirty="0"/>
              <a:t>.</a:t>
            </a:r>
          </a:p>
        </p:txBody>
      </p:sp>
    </p:spTree>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标题 1"/>
          <p:cNvSpPr>
            <a:spLocks noGrp="1"/>
          </p:cNvSpPr>
          <p:nvPr>
            <p:ph type="title"/>
          </p:nvPr>
        </p:nvSpPr>
        <p:spPr/>
        <p:txBody>
          <a:bodyPr vert="horz" wrap="square" lIns="104306" tIns="52153" rIns="104306" bIns="52153" anchor="ctr"/>
          <a:lstStyle/>
          <a:p>
            <a:r>
              <a:rPr noProof="0" dirty="0">
                <a:ln>
                  <a:noFill/>
                </a:ln>
                <a:solidFill>
                  <a:schemeClr val="bg1"/>
                </a:solidFill>
                <a:effectLst/>
                <a:uLnTx/>
                <a:uFillTx/>
                <a:cs typeface="+mn-cs"/>
                <a:sym typeface="+mn-ea"/>
              </a:rPr>
              <a:t>常见的认证分类　</a:t>
            </a:r>
          </a:p>
        </p:txBody>
      </p:sp>
      <p:sp>
        <p:nvSpPr>
          <p:cNvPr id="11267" name="内容占位符 2"/>
          <p:cNvSpPr>
            <a:spLocks noGrp="1"/>
          </p:cNvSpPr>
          <p:nvPr>
            <p:ph idx="1"/>
          </p:nvPr>
        </p:nvSpPr>
        <p:spPr>
          <a:xfrm>
            <a:off x="574675" y="1637030"/>
            <a:ext cx="9537700" cy="4991100"/>
          </a:xfrm>
        </p:spPr>
        <p:txBody>
          <a:bodyPr vert="horz" wrap="square" lIns="104306" tIns="52153" rIns="104306" bIns="52153" anchor="t"/>
          <a:lstStyle/>
          <a:p>
            <a:pPr marL="0" indent="0" latinLnBrk="0">
              <a:spcBef>
                <a:spcPts val="600"/>
              </a:spcBef>
              <a:spcAft>
                <a:spcPts val="600"/>
              </a:spcAft>
              <a:buNone/>
            </a:pPr>
            <a:endParaRPr lang="zh-CN" altLang="en-US" dirty="0"/>
          </a:p>
        </p:txBody>
      </p:sp>
      <p:graphicFrame>
        <p:nvGraphicFramePr>
          <p:cNvPr id="2" name="表格 1"/>
          <p:cNvGraphicFramePr/>
          <p:nvPr>
            <p:custDataLst>
              <p:tags r:id="rId1"/>
            </p:custDataLst>
          </p:nvPr>
        </p:nvGraphicFramePr>
        <p:xfrm>
          <a:off x="1161415" y="2311400"/>
          <a:ext cx="8035925" cy="3265170"/>
        </p:xfrm>
        <a:graphic>
          <a:graphicData uri="http://schemas.openxmlformats.org/drawingml/2006/table">
            <a:tbl>
              <a:tblPr firstRow="1" bandRow="1">
                <a:tableStyleId>{5940675A-B579-460E-94D1-54222C63F5DA}</a:tableStyleId>
              </a:tblPr>
              <a:tblGrid>
                <a:gridCol w="3075940">
                  <a:extLst>
                    <a:ext uri="{9D8B030D-6E8A-4147-A177-3AD203B41FA5}">
                      <a16:colId xmlns:a16="http://schemas.microsoft.com/office/drawing/2014/main" val="20000"/>
                    </a:ext>
                  </a:extLst>
                </a:gridCol>
                <a:gridCol w="1941195">
                  <a:extLst>
                    <a:ext uri="{9D8B030D-6E8A-4147-A177-3AD203B41FA5}">
                      <a16:colId xmlns:a16="http://schemas.microsoft.com/office/drawing/2014/main" val="20001"/>
                    </a:ext>
                  </a:extLst>
                </a:gridCol>
                <a:gridCol w="3018790">
                  <a:extLst>
                    <a:ext uri="{9D8B030D-6E8A-4147-A177-3AD203B41FA5}">
                      <a16:colId xmlns:a16="http://schemas.microsoft.com/office/drawing/2014/main" val="20002"/>
                    </a:ext>
                  </a:extLst>
                </a:gridCol>
              </a:tblGrid>
              <a:tr h="408305">
                <a:tc>
                  <a:txBody>
                    <a:bodyPr/>
                    <a:lstStyle/>
                    <a:p>
                      <a:pPr indent="0" algn="ctr">
                        <a:buNone/>
                      </a:pPr>
                      <a:r>
                        <a:rPr lang="en-US" sz="900" b="0">
                          <a:solidFill>
                            <a:srgbClr val="000000"/>
                          </a:solidFill>
                          <a:latin typeface="NEU-BZ" charset="0"/>
                          <a:cs typeface="NEU-BZ" charset="0"/>
                        </a:rPr>
                        <a:t>分类标志</a:t>
                      </a:r>
                      <a:endParaRPr lang="en-US" altLang="en-US" sz="900" b="0">
                        <a:solidFill>
                          <a:srgbClr val="000000"/>
                        </a:solidFill>
                        <a:latin typeface="NEU-BZ" charset="0"/>
                        <a:ea typeface="NEU-BZ" charset="0"/>
                        <a:cs typeface="NEU-BZ"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gridSpan="2">
                  <a:txBody>
                    <a:bodyPr/>
                    <a:lstStyle/>
                    <a:p>
                      <a:pPr indent="0" algn="ctr">
                        <a:buNone/>
                      </a:pPr>
                      <a:r>
                        <a:rPr lang="en-US" sz="900" b="0">
                          <a:solidFill>
                            <a:srgbClr val="000000"/>
                          </a:solidFill>
                          <a:latin typeface="NEU-BZ" charset="0"/>
                          <a:cs typeface="NEU-BZ" charset="0"/>
                        </a:rPr>
                        <a:t>具体类型</a:t>
                      </a:r>
                      <a:endParaRPr lang="en-US" altLang="en-US" sz="900" b="0">
                        <a:solidFill>
                          <a:srgbClr val="000000"/>
                        </a:solidFill>
                        <a:latin typeface="NEU-BZ" charset="0"/>
                        <a:ea typeface="NEU-BZ" charset="0"/>
                        <a:cs typeface="NEU-BZ"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extLst>
                  <a:ext uri="{0D108BD9-81ED-4DB2-BD59-A6C34878D82A}">
                    <a16:rowId xmlns:a16="http://schemas.microsoft.com/office/drawing/2014/main" val="10000"/>
                  </a:ext>
                </a:extLst>
              </a:tr>
              <a:tr h="408305">
                <a:tc rowSpan="2">
                  <a:txBody>
                    <a:bodyPr/>
                    <a:lstStyle/>
                    <a:p>
                      <a:pPr indent="0">
                        <a:buNone/>
                      </a:pPr>
                      <a:r>
                        <a:rPr lang="en-US" sz="900" b="0">
                          <a:solidFill>
                            <a:srgbClr val="000000"/>
                          </a:solidFill>
                          <a:latin typeface="NEU-BZ" charset="0"/>
                          <a:cs typeface="NEU-BZ" charset="0"/>
                        </a:rPr>
                        <a:t>认证对象和适用的标准</a:t>
                      </a:r>
                      <a:endParaRPr lang="en-US" altLang="en-US" sz="900" b="0">
                        <a:solidFill>
                          <a:srgbClr val="000000"/>
                        </a:solidFill>
                        <a:latin typeface="NEU-BZ" charset="0"/>
                        <a:ea typeface="NEU-BZ" charset="0"/>
                        <a:cs typeface="NEU-BZ"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900" b="0">
                          <a:solidFill>
                            <a:srgbClr val="000000"/>
                          </a:solidFill>
                          <a:latin typeface="NEU-BZ" charset="0"/>
                          <a:cs typeface="NEU-BZ" charset="0"/>
                        </a:rPr>
                        <a:t>产品认证</a:t>
                      </a:r>
                      <a:endParaRPr lang="en-US" altLang="en-US" sz="900" b="0">
                        <a:solidFill>
                          <a:srgbClr val="000000"/>
                        </a:solidFill>
                        <a:latin typeface="NEU-BZ" charset="0"/>
                        <a:ea typeface="NEU-BZ" charset="0"/>
                        <a:cs typeface="NEU-BZ"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en-US" sz="900" b="0">
                          <a:solidFill>
                            <a:srgbClr val="000000"/>
                          </a:solidFill>
                          <a:latin typeface="NEU-BZ" charset="0"/>
                          <a:cs typeface="NEU-BZ" charset="0"/>
                        </a:rPr>
                        <a:t>产品质量认证产品安全认证</a:t>
                      </a:r>
                      <a:endParaRPr lang="en-US" altLang="en-US" sz="900" b="0">
                        <a:solidFill>
                          <a:srgbClr val="000000"/>
                        </a:solidFill>
                        <a:latin typeface="NEU-BZ" charset="0"/>
                        <a:ea typeface="NEU-BZ" charset="0"/>
                        <a:cs typeface="NEU-BZ"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16610">
                <a:tc vMerge="1">
                  <a:txBody>
                    <a:bodyPr/>
                    <a:lstStyle/>
                    <a:p>
                      <a:endParaRPr lang="zh-CN"/>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B w="12700" cap="flat" cmpd="sng">
                      <a:solidFill>
                        <a:srgbClr val="000000"/>
                      </a:solidFill>
                      <a:prstDash val="solid"/>
                      <a:headEnd type="none" w="med" len="med"/>
                      <a:tailEnd type="none" w="med" len="med"/>
                    </a:lnB>
                  </a:tcPr>
                </a:tc>
                <a:tc>
                  <a:txBody>
                    <a:bodyPr/>
                    <a:lstStyle/>
                    <a:p>
                      <a:pPr indent="0" algn="ctr">
                        <a:buNone/>
                      </a:pPr>
                      <a:r>
                        <a:rPr lang="en-US" sz="900" b="0">
                          <a:solidFill>
                            <a:srgbClr val="000000"/>
                          </a:solidFill>
                          <a:latin typeface="NEU-BZ" charset="0"/>
                          <a:cs typeface="NEU-BZ" charset="0"/>
                        </a:rPr>
                        <a:t>管理体系认证</a:t>
                      </a:r>
                      <a:endParaRPr lang="en-US" altLang="en-US" sz="900" b="0">
                        <a:solidFill>
                          <a:srgbClr val="000000"/>
                        </a:solidFill>
                        <a:latin typeface="NEU-BZ" charset="0"/>
                        <a:ea typeface="NEU-BZ" charset="0"/>
                        <a:cs typeface="NEU-BZ"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en-US" sz="900" b="0">
                          <a:solidFill>
                            <a:srgbClr val="000000"/>
                          </a:solidFill>
                          <a:latin typeface="NEU-BZ" charset="0"/>
                          <a:cs typeface="NEU-BZ" charset="0"/>
                        </a:rPr>
                        <a:t>质量管理体系认证环境管理体系认证健康安全管理体系认证</a:t>
                      </a:r>
                      <a:endParaRPr lang="en-US" altLang="en-US" sz="900" b="0">
                        <a:solidFill>
                          <a:srgbClr val="000000"/>
                        </a:solidFill>
                        <a:latin typeface="NEU-BZ" charset="0"/>
                        <a:ea typeface="NEU-BZ" charset="0"/>
                        <a:cs typeface="NEU-BZ"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07035">
                <a:tc rowSpan="2">
                  <a:txBody>
                    <a:bodyPr/>
                    <a:lstStyle/>
                    <a:p>
                      <a:pPr indent="0">
                        <a:buNone/>
                      </a:pPr>
                      <a:r>
                        <a:rPr lang="en-US" sz="900" b="0">
                          <a:solidFill>
                            <a:srgbClr val="000000"/>
                          </a:solidFill>
                          <a:latin typeface="NEU-BZ" charset="0"/>
                          <a:cs typeface="NEU-BZ" charset="0"/>
                        </a:rPr>
                        <a:t>认证的性质</a:t>
                      </a:r>
                      <a:endParaRPr lang="en-US" altLang="en-US" sz="900" b="0">
                        <a:solidFill>
                          <a:srgbClr val="000000"/>
                        </a:solidFill>
                        <a:latin typeface="NEU-BZ" charset="0"/>
                        <a:ea typeface="NEU-BZ" charset="0"/>
                        <a:cs typeface="NEU-BZ"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gridSpan="2">
                  <a:txBody>
                    <a:bodyPr/>
                    <a:lstStyle/>
                    <a:p>
                      <a:pPr indent="0">
                        <a:buNone/>
                      </a:pPr>
                      <a:r>
                        <a:rPr lang="en-US" sz="900" b="0">
                          <a:solidFill>
                            <a:srgbClr val="000000"/>
                          </a:solidFill>
                          <a:latin typeface="NEU-BZ" charset="0"/>
                          <a:cs typeface="NEU-BZ" charset="0"/>
                        </a:rPr>
                        <a:t>强制性认证</a:t>
                      </a:r>
                      <a:endParaRPr lang="en-US" altLang="en-US" sz="900" b="0">
                        <a:solidFill>
                          <a:srgbClr val="000000"/>
                        </a:solidFill>
                        <a:latin typeface="NEU-BZ" charset="0"/>
                        <a:ea typeface="NEU-BZ" charset="0"/>
                        <a:cs typeface="NEU-BZ"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extLst>
                  <a:ext uri="{0D108BD9-81ED-4DB2-BD59-A6C34878D82A}">
                    <a16:rowId xmlns:a16="http://schemas.microsoft.com/office/drawing/2014/main" val="10003"/>
                  </a:ext>
                </a:extLst>
              </a:tr>
              <a:tr h="408305">
                <a:tc vMerge="1">
                  <a:txBody>
                    <a:bodyPr/>
                    <a:lstStyle/>
                    <a:p>
                      <a:endParaRPr lang="zh-CN"/>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B w="12700" cap="flat" cmpd="sng">
                      <a:solidFill>
                        <a:srgbClr val="000000"/>
                      </a:solidFill>
                      <a:prstDash val="solid"/>
                      <a:headEnd type="none" w="med" len="med"/>
                      <a:tailEnd type="none" w="med" len="med"/>
                    </a:lnB>
                  </a:tcPr>
                </a:tc>
                <a:tc gridSpan="2">
                  <a:txBody>
                    <a:bodyPr/>
                    <a:lstStyle/>
                    <a:p>
                      <a:pPr indent="0">
                        <a:buNone/>
                      </a:pPr>
                      <a:r>
                        <a:rPr lang="en-US" sz="900" b="0">
                          <a:solidFill>
                            <a:srgbClr val="000000"/>
                          </a:solidFill>
                          <a:latin typeface="NEU-BZ" charset="0"/>
                          <a:cs typeface="NEU-BZ" charset="0"/>
                        </a:rPr>
                        <a:t>自愿性认证</a:t>
                      </a:r>
                      <a:endParaRPr lang="en-US" altLang="en-US" sz="900" b="0">
                        <a:solidFill>
                          <a:srgbClr val="000000"/>
                        </a:solidFill>
                        <a:latin typeface="NEU-BZ" charset="0"/>
                        <a:ea typeface="NEU-BZ" charset="0"/>
                        <a:cs typeface="NEU-BZ"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extLst>
                  <a:ext uri="{0D108BD9-81ED-4DB2-BD59-A6C34878D82A}">
                    <a16:rowId xmlns:a16="http://schemas.microsoft.com/office/drawing/2014/main" val="10004"/>
                  </a:ext>
                </a:extLst>
              </a:tr>
              <a:tr h="408305">
                <a:tc>
                  <a:txBody>
                    <a:bodyPr/>
                    <a:lstStyle/>
                    <a:p>
                      <a:pPr indent="0">
                        <a:buNone/>
                      </a:pPr>
                      <a:r>
                        <a:rPr lang="en-US" sz="900" b="0">
                          <a:solidFill>
                            <a:srgbClr val="000000"/>
                          </a:solidFill>
                          <a:latin typeface="NEU-BZ" charset="0"/>
                          <a:cs typeface="NEU-BZ" charset="0"/>
                        </a:rPr>
                        <a:t>认证的范围</a:t>
                      </a:r>
                      <a:endParaRPr lang="en-US" altLang="en-US" sz="900" b="0">
                        <a:solidFill>
                          <a:srgbClr val="000000"/>
                        </a:solidFill>
                        <a:latin typeface="NEU-BZ" charset="0"/>
                        <a:ea typeface="NEU-BZ" charset="0"/>
                        <a:cs typeface="NEU-BZ"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gridSpan="2">
                  <a:txBody>
                    <a:bodyPr/>
                    <a:lstStyle/>
                    <a:p>
                      <a:pPr indent="0">
                        <a:buNone/>
                      </a:pPr>
                      <a:r>
                        <a:rPr lang="en-US" sz="900" b="0">
                          <a:solidFill>
                            <a:srgbClr val="000000"/>
                          </a:solidFill>
                          <a:latin typeface="NEU-BZ" charset="0"/>
                          <a:cs typeface="NEU-BZ" charset="0"/>
                        </a:rPr>
                        <a:t>国家认证区域认证国际认证</a:t>
                      </a:r>
                      <a:endParaRPr lang="en-US" altLang="en-US" sz="900" b="0">
                        <a:solidFill>
                          <a:srgbClr val="000000"/>
                        </a:solidFill>
                        <a:latin typeface="NEU-BZ" charset="0"/>
                        <a:ea typeface="NEU-BZ" charset="0"/>
                        <a:cs typeface="NEU-BZ"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extLst>
                  <a:ext uri="{0D108BD9-81ED-4DB2-BD59-A6C34878D82A}">
                    <a16:rowId xmlns:a16="http://schemas.microsoft.com/office/drawing/2014/main" val="10005"/>
                  </a:ext>
                </a:extLst>
              </a:tr>
              <a:tr h="408305">
                <a:tc>
                  <a:txBody>
                    <a:bodyPr/>
                    <a:lstStyle/>
                    <a:p>
                      <a:pPr indent="0">
                        <a:buNone/>
                      </a:pPr>
                      <a:r>
                        <a:rPr lang="en-US" sz="900" b="0">
                          <a:solidFill>
                            <a:srgbClr val="000000"/>
                          </a:solidFill>
                          <a:latin typeface="NEU-BZ" charset="0"/>
                          <a:cs typeface="NEU-BZ" charset="0"/>
                        </a:rPr>
                        <a:t>认证标志</a:t>
                      </a:r>
                      <a:endParaRPr lang="en-US" altLang="en-US" sz="900" b="0">
                        <a:solidFill>
                          <a:srgbClr val="000000"/>
                        </a:solidFill>
                        <a:latin typeface="NEU-BZ" charset="0"/>
                        <a:ea typeface="NEU-BZ" charset="0"/>
                        <a:cs typeface="NEU-BZ"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gridSpan="2">
                  <a:txBody>
                    <a:bodyPr/>
                    <a:lstStyle/>
                    <a:p>
                      <a:pPr indent="0">
                        <a:buNone/>
                      </a:pPr>
                      <a:r>
                        <a:rPr lang="en-US" sz="900" b="0">
                          <a:solidFill>
                            <a:srgbClr val="000000"/>
                          </a:solidFill>
                          <a:latin typeface="NEU-BZ" charset="0"/>
                          <a:cs typeface="NEU-BZ" charset="0"/>
                        </a:rPr>
                        <a:t>合格标志认证安全标志认证</a:t>
                      </a:r>
                      <a:endParaRPr lang="en-US" altLang="en-US" sz="900" b="0">
                        <a:solidFill>
                          <a:srgbClr val="000000"/>
                        </a:solidFill>
                        <a:latin typeface="NEU-BZ" charset="0"/>
                        <a:ea typeface="NEU-BZ" charset="0"/>
                        <a:cs typeface="NEU-BZ"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extLst>
                  <a:ext uri="{0D108BD9-81ED-4DB2-BD59-A6C34878D82A}">
                    <a16:rowId xmlns:a16="http://schemas.microsoft.com/office/drawing/2014/main" val="10006"/>
                  </a:ext>
                </a:extLst>
              </a:tr>
            </a:tbl>
          </a:graphicData>
        </a:graphic>
      </p:graphicFrame>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标题 1"/>
          <p:cNvSpPr>
            <a:spLocks noGrp="1"/>
          </p:cNvSpPr>
          <p:nvPr>
            <p:ph type="title"/>
          </p:nvPr>
        </p:nvSpPr>
        <p:spPr>
          <a:xfrm>
            <a:off x="488950" y="234950"/>
            <a:ext cx="7180580" cy="1097280"/>
          </a:xfrm>
        </p:spPr>
        <p:txBody>
          <a:bodyPr vert="horz" wrap="square" lIns="104306" tIns="52153" rIns="104306" bIns="52153" anchor="ctr"/>
          <a:lstStyle/>
          <a:p>
            <a:br>
              <a:rPr lang="zh-CN" altLang="en-US" dirty="0"/>
            </a:br>
            <a:r>
              <a:rPr lang="zh-CN" altLang="en-US" dirty="0"/>
              <a:t>引例</a:t>
            </a:r>
            <a:br>
              <a:rPr lang="zh-CN" altLang="en-US" dirty="0"/>
            </a:br>
            <a:endParaRPr lang="zh-CN" altLang="en-US" dirty="0"/>
          </a:p>
        </p:txBody>
      </p:sp>
      <p:sp>
        <p:nvSpPr>
          <p:cNvPr id="10243" name="内容占位符 2"/>
          <p:cNvSpPr>
            <a:spLocks noGrp="1"/>
          </p:cNvSpPr>
          <p:nvPr>
            <p:ph idx="1"/>
          </p:nvPr>
        </p:nvSpPr>
        <p:spPr>
          <a:xfrm>
            <a:off x="489585" y="1637030"/>
            <a:ext cx="9622790" cy="4991100"/>
          </a:xfrm>
        </p:spPr>
        <p:txBody>
          <a:bodyPr vert="horz" wrap="square" lIns="104306" tIns="52153" rIns="104306" bIns="52153" anchor="t"/>
          <a:lstStyle/>
          <a:p>
            <a:pPr marL="0" indent="0" latinLnBrk="0">
              <a:spcBef>
                <a:spcPts val="1200"/>
              </a:spcBef>
              <a:spcAft>
                <a:spcPts val="1200"/>
              </a:spcAft>
              <a:buNone/>
            </a:pPr>
            <a:r>
              <a:rPr lang="zh-CN" altLang="en-US" sz="2000" dirty="0"/>
              <a:t>“天天平价,始终如一”——沃尔玛经营的商品定位是中低收入的市民阶层,并以低出别家商店的价格出售。沃尔玛公司的做法有：(1)比满意更满意的原则；(2)太阳下山原则；(3)三是微笑原则；4)微笑,退货或退款;；</a:t>
            </a:r>
            <a:r>
              <a:rPr lang="en-US" altLang="zh-CN" sz="2000" dirty="0"/>
              <a:t>(</a:t>
            </a:r>
            <a:r>
              <a:rPr lang="zh-CN" altLang="en-US" sz="2000" dirty="0"/>
              <a:t>5</a:t>
            </a:r>
            <a:r>
              <a:rPr lang="en-US" altLang="zh-CN" sz="2000" dirty="0"/>
              <a:t>)</a:t>
            </a:r>
            <a:r>
              <a:rPr lang="zh-CN" altLang="en-US" sz="2000" dirty="0"/>
              <a:t>沃尔玛的所有员工都在按照“第一条顾客永远是对的;第二条如果对此条有疑义,请参照第一条执行”。沃尔玛连续多年在世界500强排名中名列榜首，2016年以营业收入4821亿美元排名第一。</a:t>
            </a:r>
          </a:p>
          <a:p>
            <a:pPr marL="0" indent="0" latinLnBrk="0">
              <a:spcBef>
                <a:spcPts val="1200"/>
              </a:spcBef>
              <a:spcAft>
                <a:spcPts val="1200"/>
              </a:spcAft>
              <a:buNone/>
            </a:pPr>
            <a:r>
              <a:rPr lang="zh-CN" altLang="en-US" sz="2000" dirty="0"/>
              <a:t>亚马逊在1995年创立之初，把“成为全球最以客户为中心的公司，让客户能够寻找并发现他们可能需要在线购买的任何商品，致力于为客户提供尽可能最低的价格。”作为公司的使命。截止目前，亚马逊已成为全球商品种类最多、全球用户数量最大的网上零售商，公司市值达到3970亿美元，在全球市值最大公司中排在在苹果、谷歌、微软、伯克希尔·哈撒韦之后排第五位，是沃尔玛市值2048亿美元的两倍多。</a:t>
            </a:r>
          </a:p>
        </p:txBody>
      </p:sp>
    </p:spTree>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认证过程的举例</a:t>
            </a:r>
          </a:p>
        </p:txBody>
      </p:sp>
      <p:sp>
        <p:nvSpPr>
          <p:cNvPr id="3" name="内容占位符 2"/>
          <p:cNvSpPr>
            <a:spLocks noGrp="1"/>
          </p:cNvSpPr>
          <p:nvPr>
            <p:ph idx="1"/>
          </p:nvPr>
        </p:nvSpPr>
        <p:spPr/>
        <p:txBody>
          <a:bodyPr/>
          <a:lstStyle/>
          <a:p>
            <a:endParaRPr lang="zh-CN" altLang="en-US"/>
          </a:p>
        </p:txBody>
      </p:sp>
      <p:graphicFrame>
        <p:nvGraphicFramePr>
          <p:cNvPr id="4" name="表格 3"/>
          <p:cNvGraphicFramePr/>
          <p:nvPr>
            <p:custDataLst>
              <p:tags r:id="rId1"/>
            </p:custDataLst>
          </p:nvPr>
        </p:nvGraphicFramePr>
        <p:xfrm>
          <a:off x="2032000" y="3072130"/>
          <a:ext cx="5924550" cy="2254885"/>
        </p:xfrm>
        <a:graphic>
          <a:graphicData uri="http://schemas.openxmlformats.org/drawingml/2006/table">
            <a:tbl>
              <a:tblPr firstRow="1" bandRow="1">
                <a:tableStyleId>{5940675A-B579-460E-94D1-54222C63F5DA}</a:tableStyleId>
              </a:tblPr>
              <a:tblGrid>
                <a:gridCol w="2594610">
                  <a:extLst>
                    <a:ext uri="{9D8B030D-6E8A-4147-A177-3AD203B41FA5}">
                      <a16:colId xmlns:a16="http://schemas.microsoft.com/office/drawing/2014/main" val="20000"/>
                    </a:ext>
                  </a:extLst>
                </a:gridCol>
                <a:gridCol w="3329940">
                  <a:extLst>
                    <a:ext uri="{9D8B030D-6E8A-4147-A177-3AD203B41FA5}">
                      <a16:colId xmlns:a16="http://schemas.microsoft.com/office/drawing/2014/main" val="20001"/>
                    </a:ext>
                  </a:extLst>
                </a:gridCol>
              </a:tblGrid>
              <a:tr h="218440">
                <a:tc>
                  <a:txBody>
                    <a:bodyPr/>
                    <a:lstStyle/>
                    <a:p>
                      <a:pPr indent="0" algn="ctr">
                        <a:buNone/>
                      </a:pPr>
                      <a:r>
                        <a:rPr lang="en-US" sz="900" b="0">
                          <a:solidFill>
                            <a:srgbClr val="000000"/>
                          </a:solidFill>
                          <a:latin typeface="NEU-BZ" charset="0"/>
                          <a:cs typeface="NEU-BZ" charset="0"/>
                        </a:rPr>
                        <a:t>中国强制性产品认证</a:t>
                      </a:r>
                      <a:r>
                        <a:rPr lang="en-US" sz="900" b="0">
                          <a:solidFill>
                            <a:srgbClr val="000000"/>
                          </a:solidFill>
                          <a:latin typeface="NEU-BZ-S92" charset="0"/>
                          <a:cs typeface="NEU-BZ-S92" charset="0"/>
                        </a:rPr>
                        <a:t>(3C)</a:t>
                      </a:r>
                      <a:endParaRPr lang="en-US" altLang="en-US" sz="900" b="0">
                        <a:solidFill>
                          <a:srgbClr val="000000"/>
                        </a:solidFill>
                        <a:latin typeface="NEU-BZ" charset="0"/>
                        <a:ea typeface="NEU-BZ" charset="0"/>
                        <a:cs typeface="NEU-BZ"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900" b="0">
                          <a:solidFill>
                            <a:srgbClr val="000000"/>
                          </a:solidFill>
                          <a:latin typeface="NEU-BZ" charset="0"/>
                          <a:cs typeface="NEU-BZ" charset="0"/>
                        </a:rPr>
                        <a:t>质量管理体系认证</a:t>
                      </a:r>
                      <a:r>
                        <a:rPr lang="en-US" sz="900" b="0">
                          <a:solidFill>
                            <a:srgbClr val="000000"/>
                          </a:solidFill>
                          <a:latin typeface="NEU-BZ-S92" charset="0"/>
                          <a:cs typeface="NEU-BZ-S92" charset="0"/>
                        </a:rPr>
                        <a:t>(ISO9000)</a:t>
                      </a:r>
                      <a:endParaRPr lang="en-US" altLang="en-US" sz="900" b="0">
                        <a:solidFill>
                          <a:srgbClr val="000000"/>
                        </a:solidFill>
                        <a:latin typeface="NEU-BZ" charset="0"/>
                        <a:ea typeface="NEU-BZ" charset="0"/>
                        <a:cs typeface="NEU-BZ"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217805">
                <a:tc>
                  <a:txBody>
                    <a:bodyPr/>
                    <a:lstStyle/>
                    <a:p>
                      <a:pPr indent="0">
                        <a:buNone/>
                      </a:pPr>
                      <a:r>
                        <a:rPr lang="en-US" sz="900" b="0">
                          <a:solidFill>
                            <a:srgbClr val="000000"/>
                          </a:solidFill>
                          <a:latin typeface="NEU-BZ-S92" charset="0"/>
                          <a:cs typeface="NEU-BZ-S92" charset="0"/>
                        </a:rPr>
                        <a:t>(1)</a:t>
                      </a:r>
                      <a:r>
                        <a:rPr lang="en-US" sz="900" b="0">
                          <a:solidFill>
                            <a:srgbClr val="000000"/>
                          </a:solidFill>
                          <a:latin typeface="NEU-BZ" charset="0"/>
                          <a:cs typeface="NEU-BZ" charset="0"/>
                        </a:rPr>
                        <a:t>认证申请与受理</a:t>
                      </a:r>
                      <a:r>
                        <a:rPr lang="en-US" sz="900" b="0">
                          <a:solidFill>
                            <a:srgbClr val="000000"/>
                          </a:solidFill>
                          <a:latin typeface="NEU-BZ-S92" charset="0"/>
                          <a:cs typeface="NEU-BZ-S92" charset="0"/>
                        </a:rPr>
                        <a:t>;</a:t>
                      </a:r>
                      <a:endParaRPr lang="en-US" altLang="en-US" sz="900" b="0">
                        <a:solidFill>
                          <a:srgbClr val="000000"/>
                        </a:solidFill>
                        <a:latin typeface="NEU-BZ-S92" charset="0"/>
                        <a:ea typeface="NEU-BZ-S92" charset="0"/>
                        <a:cs typeface="NEU-BZ-S92"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en-US" sz="900" b="0">
                          <a:solidFill>
                            <a:srgbClr val="000000"/>
                          </a:solidFill>
                          <a:latin typeface="NEU-BZ-S92" charset="0"/>
                          <a:cs typeface="NEU-BZ-S92" charset="0"/>
                        </a:rPr>
                        <a:t>(1)</a:t>
                      </a:r>
                      <a:r>
                        <a:rPr lang="en-US" sz="900" b="0">
                          <a:solidFill>
                            <a:srgbClr val="000000"/>
                          </a:solidFill>
                          <a:latin typeface="NEU-BZ" charset="0"/>
                          <a:cs typeface="NEU-BZ" charset="0"/>
                        </a:rPr>
                        <a:t>认证申请与受理</a:t>
                      </a:r>
                      <a:r>
                        <a:rPr lang="en-US" sz="900" b="0">
                          <a:solidFill>
                            <a:srgbClr val="000000"/>
                          </a:solidFill>
                          <a:latin typeface="NEU-BZ-S92" charset="0"/>
                          <a:cs typeface="NEU-BZ-S92" charset="0"/>
                        </a:rPr>
                        <a:t>;</a:t>
                      </a:r>
                      <a:endParaRPr lang="en-US" altLang="en-US" sz="900" b="0">
                        <a:solidFill>
                          <a:srgbClr val="000000"/>
                        </a:solidFill>
                        <a:latin typeface="NEU-BZ-S92" charset="0"/>
                        <a:ea typeface="NEU-BZ-S92" charset="0"/>
                        <a:cs typeface="NEU-BZ-S92"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218440">
                <a:tc>
                  <a:txBody>
                    <a:bodyPr/>
                    <a:lstStyle/>
                    <a:p>
                      <a:pPr indent="0">
                        <a:buNone/>
                      </a:pPr>
                      <a:r>
                        <a:rPr lang="en-US" sz="900" b="0">
                          <a:solidFill>
                            <a:srgbClr val="000000"/>
                          </a:solidFill>
                          <a:latin typeface="NEU-BZ-S92" charset="0"/>
                          <a:cs typeface="NEU-BZ-S92" charset="0"/>
                        </a:rPr>
                        <a:t>(2)</a:t>
                      </a:r>
                      <a:r>
                        <a:rPr lang="en-US" sz="900" b="0">
                          <a:solidFill>
                            <a:srgbClr val="000000"/>
                          </a:solidFill>
                          <a:latin typeface="NEU-BZ" charset="0"/>
                          <a:cs typeface="NEU-BZ" charset="0"/>
                        </a:rPr>
                        <a:t>型式试验</a:t>
                      </a:r>
                      <a:r>
                        <a:rPr lang="en-US" sz="900" b="0">
                          <a:solidFill>
                            <a:srgbClr val="000000"/>
                          </a:solidFill>
                          <a:latin typeface="NEU-BZ-S92" charset="0"/>
                          <a:cs typeface="NEU-BZ-S92" charset="0"/>
                        </a:rPr>
                        <a:t>;</a:t>
                      </a:r>
                      <a:endParaRPr lang="en-US" altLang="en-US" sz="900" b="0">
                        <a:solidFill>
                          <a:srgbClr val="000000"/>
                        </a:solidFill>
                        <a:latin typeface="NEU-BZ-S92" charset="0"/>
                        <a:ea typeface="NEU-BZ-S92" charset="0"/>
                        <a:cs typeface="NEU-BZ-S92"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en-US" sz="900" b="0">
                          <a:solidFill>
                            <a:srgbClr val="000000"/>
                          </a:solidFill>
                          <a:latin typeface="NEU-BZ-S92" charset="0"/>
                          <a:cs typeface="NEU-BZ-S92" charset="0"/>
                        </a:rPr>
                        <a:t>(2)</a:t>
                      </a:r>
                      <a:r>
                        <a:rPr lang="en-US" sz="900" b="0">
                          <a:solidFill>
                            <a:srgbClr val="000000"/>
                          </a:solidFill>
                          <a:latin typeface="NEU-BZ" charset="0"/>
                          <a:cs typeface="NEU-BZ" charset="0"/>
                        </a:rPr>
                        <a:t>审核的启动</a:t>
                      </a:r>
                      <a:r>
                        <a:rPr lang="en-US" sz="900" b="0">
                          <a:solidFill>
                            <a:srgbClr val="000000"/>
                          </a:solidFill>
                          <a:latin typeface="NEU-BZ-S92" charset="0"/>
                          <a:cs typeface="NEU-BZ-S92" charset="0"/>
                        </a:rPr>
                        <a:t>;</a:t>
                      </a:r>
                      <a:endParaRPr lang="en-US" altLang="en-US" sz="900" b="0">
                        <a:solidFill>
                          <a:srgbClr val="000000"/>
                        </a:solidFill>
                        <a:latin typeface="NEU-BZ-S92" charset="0"/>
                        <a:ea typeface="NEU-BZ-S92" charset="0"/>
                        <a:cs typeface="NEU-BZ-S92"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218440">
                <a:tc>
                  <a:txBody>
                    <a:bodyPr/>
                    <a:lstStyle/>
                    <a:p>
                      <a:pPr indent="0">
                        <a:buNone/>
                      </a:pPr>
                      <a:r>
                        <a:rPr lang="en-US" sz="900" b="0">
                          <a:solidFill>
                            <a:srgbClr val="000000"/>
                          </a:solidFill>
                          <a:latin typeface="NEU-BZ-S92" charset="0"/>
                          <a:cs typeface="NEU-BZ-S92" charset="0"/>
                        </a:rPr>
                        <a:t>(3)</a:t>
                      </a:r>
                      <a:r>
                        <a:rPr lang="en-US" sz="900" b="0">
                          <a:solidFill>
                            <a:srgbClr val="000000"/>
                          </a:solidFill>
                          <a:latin typeface="NEU-BZ" charset="0"/>
                          <a:cs typeface="NEU-BZ" charset="0"/>
                        </a:rPr>
                        <a:t>工厂审查</a:t>
                      </a:r>
                      <a:r>
                        <a:rPr lang="en-US" sz="900" b="0">
                          <a:solidFill>
                            <a:srgbClr val="000000"/>
                          </a:solidFill>
                          <a:latin typeface="NEU-BZ-S92" charset="0"/>
                          <a:cs typeface="NEU-BZ-S92" charset="0"/>
                        </a:rPr>
                        <a:t>;</a:t>
                      </a:r>
                      <a:endParaRPr lang="en-US" altLang="en-US" sz="900" b="0">
                        <a:solidFill>
                          <a:srgbClr val="000000"/>
                        </a:solidFill>
                        <a:latin typeface="NEU-BZ-S92" charset="0"/>
                        <a:ea typeface="NEU-BZ-S92" charset="0"/>
                        <a:cs typeface="NEU-BZ-S92"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en-US" sz="900" b="0">
                          <a:solidFill>
                            <a:srgbClr val="000000"/>
                          </a:solidFill>
                          <a:latin typeface="NEU-BZ-S92" charset="0"/>
                          <a:cs typeface="NEU-BZ-S92" charset="0"/>
                        </a:rPr>
                        <a:t>(3)</a:t>
                      </a:r>
                      <a:r>
                        <a:rPr lang="en-US" sz="900" b="0">
                          <a:solidFill>
                            <a:srgbClr val="000000"/>
                          </a:solidFill>
                          <a:latin typeface="NEU-BZ" charset="0"/>
                          <a:cs typeface="NEU-BZ" charset="0"/>
                        </a:rPr>
                        <a:t>文件评审</a:t>
                      </a:r>
                      <a:r>
                        <a:rPr lang="en-US" sz="900" b="0">
                          <a:solidFill>
                            <a:srgbClr val="000000"/>
                          </a:solidFill>
                          <a:latin typeface="NEU-BZ-S92" charset="0"/>
                          <a:cs typeface="NEU-BZ-S92" charset="0"/>
                        </a:rPr>
                        <a:t>;</a:t>
                      </a:r>
                      <a:endParaRPr lang="en-US" altLang="en-US" sz="900" b="0">
                        <a:solidFill>
                          <a:srgbClr val="000000"/>
                        </a:solidFill>
                        <a:latin typeface="NEU-BZ-S92" charset="0"/>
                        <a:ea typeface="NEU-BZ-S92" charset="0"/>
                        <a:cs typeface="NEU-BZ-S92"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17805">
                <a:tc>
                  <a:txBody>
                    <a:bodyPr/>
                    <a:lstStyle/>
                    <a:p>
                      <a:pPr indent="0">
                        <a:buNone/>
                      </a:pPr>
                      <a:r>
                        <a:rPr lang="en-US" sz="900" b="0">
                          <a:solidFill>
                            <a:srgbClr val="000000"/>
                          </a:solidFill>
                          <a:latin typeface="NEU-BZ-S92" charset="0"/>
                          <a:cs typeface="NEU-BZ-S92" charset="0"/>
                        </a:rPr>
                        <a:t>(4)</a:t>
                      </a:r>
                      <a:r>
                        <a:rPr lang="en-US" sz="900" b="0">
                          <a:solidFill>
                            <a:srgbClr val="000000"/>
                          </a:solidFill>
                          <a:latin typeface="NEU-BZ" charset="0"/>
                          <a:cs typeface="NEU-BZ" charset="0"/>
                        </a:rPr>
                        <a:t>抽样检测</a:t>
                      </a:r>
                      <a:r>
                        <a:rPr lang="en-US" sz="900" b="0">
                          <a:solidFill>
                            <a:srgbClr val="000000"/>
                          </a:solidFill>
                          <a:latin typeface="NEU-BZ-S92" charset="0"/>
                          <a:cs typeface="NEU-BZ-S92" charset="0"/>
                        </a:rPr>
                        <a:t>;</a:t>
                      </a:r>
                      <a:endParaRPr lang="en-US" altLang="en-US" sz="900" b="0">
                        <a:solidFill>
                          <a:srgbClr val="000000"/>
                        </a:solidFill>
                        <a:latin typeface="NEU-BZ-S92" charset="0"/>
                        <a:ea typeface="NEU-BZ-S92" charset="0"/>
                        <a:cs typeface="NEU-BZ-S92"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en-US" sz="900" b="0">
                          <a:solidFill>
                            <a:srgbClr val="000000"/>
                          </a:solidFill>
                          <a:latin typeface="NEU-BZ-S92" charset="0"/>
                          <a:cs typeface="NEU-BZ-S92" charset="0"/>
                        </a:rPr>
                        <a:t>(4)</a:t>
                      </a:r>
                      <a:r>
                        <a:rPr lang="en-US" sz="900" b="0">
                          <a:solidFill>
                            <a:srgbClr val="000000"/>
                          </a:solidFill>
                          <a:latin typeface="NEU-BZ" charset="0"/>
                          <a:cs typeface="NEU-BZ" charset="0"/>
                        </a:rPr>
                        <a:t>现场审核的准备</a:t>
                      </a:r>
                      <a:r>
                        <a:rPr lang="en-US" sz="900" b="0">
                          <a:solidFill>
                            <a:srgbClr val="000000"/>
                          </a:solidFill>
                          <a:latin typeface="NEU-BZ-S92" charset="0"/>
                          <a:cs typeface="NEU-BZ-S92" charset="0"/>
                        </a:rPr>
                        <a:t>;</a:t>
                      </a:r>
                      <a:endParaRPr lang="en-US" altLang="en-US" sz="900" b="0">
                        <a:solidFill>
                          <a:srgbClr val="000000"/>
                        </a:solidFill>
                        <a:latin typeface="NEU-BZ-S92" charset="0"/>
                        <a:ea typeface="NEU-BZ-S92" charset="0"/>
                        <a:cs typeface="NEU-BZ-S92"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218440">
                <a:tc>
                  <a:txBody>
                    <a:bodyPr/>
                    <a:lstStyle/>
                    <a:p>
                      <a:pPr indent="0">
                        <a:buNone/>
                      </a:pPr>
                      <a:r>
                        <a:rPr lang="en-US" sz="900" b="0">
                          <a:solidFill>
                            <a:srgbClr val="000000"/>
                          </a:solidFill>
                          <a:latin typeface="NEU-BZ-S92" charset="0"/>
                          <a:cs typeface="NEU-BZ-S92" charset="0"/>
                        </a:rPr>
                        <a:t>(5)</a:t>
                      </a:r>
                      <a:r>
                        <a:rPr lang="en-US" sz="900" b="0">
                          <a:solidFill>
                            <a:srgbClr val="000000"/>
                          </a:solidFill>
                          <a:latin typeface="NEU-BZ" charset="0"/>
                          <a:cs typeface="NEU-BZ" charset="0"/>
                        </a:rPr>
                        <a:t>论证结果评价与批准</a:t>
                      </a:r>
                      <a:r>
                        <a:rPr lang="en-US" sz="900" b="0">
                          <a:solidFill>
                            <a:srgbClr val="000000"/>
                          </a:solidFill>
                          <a:latin typeface="NEU-BZ-S92" charset="0"/>
                          <a:cs typeface="NEU-BZ-S92" charset="0"/>
                        </a:rPr>
                        <a:t>;</a:t>
                      </a:r>
                      <a:endParaRPr lang="en-US" altLang="en-US" sz="900" b="0">
                        <a:solidFill>
                          <a:srgbClr val="000000"/>
                        </a:solidFill>
                        <a:latin typeface="NEU-BZ-S92" charset="0"/>
                        <a:ea typeface="NEU-BZ-S92" charset="0"/>
                        <a:cs typeface="NEU-BZ-S92"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en-US" sz="900" b="0">
                          <a:solidFill>
                            <a:srgbClr val="000000"/>
                          </a:solidFill>
                          <a:latin typeface="NEU-BZ-S92" charset="0"/>
                          <a:cs typeface="NEU-BZ-S92" charset="0"/>
                        </a:rPr>
                        <a:t>(5)</a:t>
                      </a:r>
                      <a:r>
                        <a:rPr lang="en-US" sz="900" b="0">
                          <a:solidFill>
                            <a:srgbClr val="000000"/>
                          </a:solidFill>
                          <a:latin typeface="NEU-BZ" charset="0"/>
                          <a:cs typeface="NEU-BZ" charset="0"/>
                        </a:rPr>
                        <a:t>现场审核的实施</a:t>
                      </a:r>
                      <a:r>
                        <a:rPr lang="en-US" sz="900" b="0">
                          <a:solidFill>
                            <a:srgbClr val="000000"/>
                          </a:solidFill>
                          <a:latin typeface="NEU-BZ-S92" charset="0"/>
                          <a:cs typeface="NEU-BZ-S92" charset="0"/>
                        </a:rPr>
                        <a:t>;</a:t>
                      </a:r>
                      <a:endParaRPr lang="en-US" altLang="en-US" sz="900" b="0">
                        <a:solidFill>
                          <a:srgbClr val="000000"/>
                        </a:solidFill>
                        <a:latin typeface="NEU-BZ-S92" charset="0"/>
                        <a:ea typeface="NEU-BZ-S92" charset="0"/>
                        <a:cs typeface="NEU-BZ-S92"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218440">
                <a:tc>
                  <a:txBody>
                    <a:bodyPr/>
                    <a:lstStyle/>
                    <a:p>
                      <a:pPr indent="0">
                        <a:buNone/>
                      </a:pPr>
                      <a:r>
                        <a:rPr lang="en-US" sz="900" b="0">
                          <a:solidFill>
                            <a:srgbClr val="000000"/>
                          </a:solidFill>
                          <a:latin typeface="NEU-BZ-S92" charset="0"/>
                          <a:cs typeface="NEU-BZ-S92" charset="0"/>
                        </a:rPr>
                        <a:t>(6)</a:t>
                      </a:r>
                      <a:r>
                        <a:rPr lang="en-US" sz="900" b="0">
                          <a:solidFill>
                            <a:srgbClr val="000000"/>
                          </a:solidFill>
                          <a:latin typeface="NEU-BZ" charset="0"/>
                          <a:cs typeface="NEU-BZ" charset="0"/>
                        </a:rPr>
                        <a:t>获得认证后的监督。</a:t>
                      </a:r>
                      <a:endParaRPr lang="en-US" altLang="en-US" sz="900" b="0">
                        <a:solidFill>
                          <a:srgbClr val="000000"/>
                        </a:solidFill>
                        <a:latin typeface="NEU-BZ-S92" charset="0"/>
                        <a:ea typeface="NEU-BZ-S92" charset="0"/>
                        <a:cs typeface="NEU-BZ-S92"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en-US" sz="900" b="0">
                          <a:solidFill>
                            <a:srgbClr val="000000"/>
                          </a:solidFill>
                          <a:latin typeface="NEU-BZ-S92" charset="0"/>
                          <a:cs typeface="NEU-BZ-S92" charset="0"/>
                        </a:rPr>
                        <a:t>(6)</a:t>
                      </a:r>
                      <a:r>
                        <a:rPr lang="en-US" sz="900" b="0">
                          <a:solidFill>
                            <a:srgbClr val="000000"/>
                          </a:solidFill>
                          <a:latin typeface="NEU-BZ" charset="0"/>
                          <a:cs typeface="NEU-BZ" charset="0"/>
                        </a:rPr>
                        <a:t>审核报告的编制、批准和分发</a:t>
                      </a:r>
                      <a:r>
                        <a:rPr lang="en-US" sz="900" b="0">
                          <a:solidFill>
                            <a:srgbClr val="000000"/>
                          </a:solidFill>
                          <a:latin typeface="NEU-BZ-S92" charset="0"/>
                          <a:cs typeface="NEU-BZ-S92" charset="0"/>
                        </a:rPr>
                        <a:t>;</a:t>
                      </a:r>
                      <a:endParaRPr lang="en-US" altLang="en-US" sz="900" b="0">
                        <a:solidFill>
                          <a:srgbClr val="000000"/>
                        </a:solidFill>
                        <a:latin typeface="NEU-BZ-S92" charset="0"/>
                        <a:ea typeface="NEU-BZ-S92" charset="0"/>
                        <a:cs typeface="NEU-BZ-S92"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241935">
                <a:tc>
                  <a:txBody>
                    <a:bodyPr/>
                    <a:lstStyle/>
                    <a:p>
                      <a:pPr indent="0">
                        <a:buNone/>
                      </a:pPr>
                      <a:r>
                        <a:rPr lang="en-US" sz="1000" b="0">
                          <a:solidFill>
                            <a:srgbClr val="000000"/>
                          </a:solidFill>
                          <a:latin typeface="NEU-BZ" charset="0"/>
                          <a:cs typeface="NEU-BZ" charset="0"/>
                        </a:rPr>
                        <a:t> </a:t>
                      </a:r>
                      <a:endParaRPr lang="en-US" altLang="en-US" sz="1000" b="0">
                        <a:solidFill>
                          <a:srgbClr val="000000"/>
                        </a:solidFill>
                        <a:latin typeface="NEU-BZ" charset="0"/>
                        <a:ea typeface="NEU-BZ" charset="0"/>
                        <a:cs typeface="NEU-BZ"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en-US" sz="900" b="0">
                          <a:solidFill>
                            <a:srgbClr val="000000"/>
                          </a:solidFill>
                          <a:latin typeface="NEU-BZ-S92" charset="0"/>
                          <a:cs typeface="NEU-BZ-S92" charset="0"/>
                        </a:rPr>
                        <a:t>(7)</a:t>
                      </a:r>
                      <a:r>
                        <a:rPr lang="en-US" sz="900" b="0">
                          <a:solidFill>
                            <a:srgbClr val="000000"/>
                          </a:solidFill>
                          <a:latin typeface="NEU-BZ" charset="0"/>
                          <a:cs typeface="NEU-BZ" charset="0"/>
                        </a:rPr>
                        <a:t>纠正措施的验证</a:t>
                      </a:r>
                      <a:r>
                        <a:rPr lang="en-US" sz="900" b="0">
                          <a:solidFill>
                            <a:srgbClr val="000000"/>
                          </a:solidFill>
                          <a:latin typeface="NEU-BZ-S92" charset="0"/>
                          <a:cs typeface="NEU-BZ-S92" charset="0"/>
                        </a:rPr>
                        <a:t>;</a:t>
                      </a:r>
                      <a:endParaRPr lang="en-US" altLang="en-US" sz="900" b="0">
                        <a:solidFill>
                          <a:srgbClr val="000000"/>
                        </a:solidFill>
                        <a:latin typeface="NEU-BZ-S92" charset="0"/>
                        <a:ea typeface="NEU-BZ-S92" charset="0"/>
                        <a:cs typeface="NEU-BZ-S92"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r h="242570">
                <a:tc>
                  <a:txBody>
                    <a:bodyPr/>
                    <a:lstStyle/>
                    <a:p>
                      <a:pPr indent="0">
                        <a:buNone/>
                      </a:pPr>
                      <a:r>
                        <a:rPr lang="en-US" sz="1000" b="0">
                          <a:solidFill>
                            <a:srgbClr val="000000"/>
                          </a:solidFill>
                          <a:latin typeface="NEU-BZ" charset="0"/>
                          <a:cs typeface="NEU-BZ" charset="0"/>
                        </a:rPr>
                        <a:t> </a:t>
                      </a:r>
                      <a:endParaRPr lang="en-US" altLang="en-US" sz="1000" b="0">
                        <a:solidFill>
                          <a:srgbClr val="000000"/>
                        </a:solidFill>
                        <a:latin typeface="NEU-BZ" charset="0"/>
                        <a:ea typeface="NEU-BZ" charset="0"/>
                        <a:cs typeface="NEU-BZ"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en-US" sz="900" b="0">
                          <a:solidFill>
                            <a:srgbClr val="000000"/>
                          </a:solidFill>
                          <a:latin typeface="NEU-BZ-S92" charset="0"/>
                          <a:cs typeface="NEU-BZ-S92" charset="0"/>
                        </a:rPr>
                        <a:t>(8)</a:t>
                      </a:r>
                      <a:r>
                        <a:rPr lang="en-US" sz="900" b="0">
                          <a:solidFill>
                            <a:srgbClr val="000000"/>
                          </a:solidFill>
                          <a:latin typeface="NEU-BZ" charset="0"/>
                          <a:cs typeface="NEU-BZ" charset="0"/>
                        </a:rPr>
                        <a:t>颁发认证证书</a:t>
                      </a:r>
                      <a:r>
                        <a:rPr lang="en-US" sz="900" b="0">
                          <a:solidFill>
                            <a:srgbClr val="000000"/>
                          </a:solidFill>
                          <a:latin typeface="NEU-BZ-S92" charset="0"/>
                          <a:cs typeface="NEU-BZ-S92" charset="0"/>
                        </a:rPr>
                        <a:t>;</a:t>
                      </a:r>
                      <a:endParaRPr lang="en-US" altLang="en-US" sz="900" b="0">
                        <a:solidFill>
                          <a:srgbClr val="000000"/>
                        </a:solidFill>
                        <a:latin typeface="NEU-BZ-S92" charset="0"/>
                        <a:ea typeface="NEU-BZ-S92" charset="0"/>
                        <a:cs typeface="NEU-BZ-S92"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8"/>
                  </a:ext>
                </a:extLst>
              </a:tr>
              <a:tr h="242570">
                <a:tc>
                  <a:txBody>
                    <a:bodyPr/>
                    <a:lstStyle/>
                    <a:p>
                      <a:pPr indent="0">
                        <a:buNone/>
                      </a:pPr>
                      <a:r>
                        <a:rPr lang="en-US" sz="1000" b="0">
                          <a:solidFill>
                            <a:srgbClr val="000000"/>
                          </a:solidFill>
                          <a:latin typeface="NEU-BZ" charset="0"/>
                          <a:cs typeface="NEU-BZ" charset="0"/>
                        </a:rPr>
                        <a:t> </a:t>
                      </a:r>
                      <a:endParaRPr lang="en-US" altLang="en-US" sz="1000" b="0">
                        <a:solidFill>
                          <a:srgbClr val="000000"/>
                        </a:solidFill>
                        <a:latin typeface="NEU-BZ" charset="0"/>
                        <a:ea typeface="NEU-BZ" charset="0"/>
                        <a:cs typeface="NEU-BZ"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en-US" sz="900" b="0">
                          <a:solidFill>
                            <a:srgbClr val="000000"/>
                          </a:solidFill>
                          <a:latin typeface="NEU-BZ-S92" charset="0"/>
                          <a:cs typeface="NEU-BZ-S92" charset="0"/>
                        </a:rPr>
                        <a:t>(9)</a:t>
                      </a:r>
                      <a:r>
                        <a:rPr lang="en-US" sz="900" b="0">
                          <a:solidFill>
                            <a:srgbClr val="000000"/>
                          </a:solidFill>
                          <a:latin typeface="NEU-BZ" charset="0"/>
                          <a:cs typeface="NEU-BZ" charset="0"/>
                        </a:rPr>
                        <a:t>监督审核与复评。 </a:t>
                      </a:r>
                      <a:endParaRPr lang="en-US" altLang="en-US" sz="900" b="0">
                        <a:solidFill>
                          <a:srgbClr val="000000"/>
                        </a:solidFill>
                        <a:latin typeface="NEU-BZ-S92" charset="0"/>
                        <a:ea typeface="NEU-BZ-S92" charset="0"/>
                        <a:cs typeface="NEU-BZ-S92"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9"/>
                  </a:ext>
                </a:extLst>
              </a:tr>
            </a:tbl>
          </a:graphicData>
        </a:graphic>
      </p:graphicFrame>
    </p:spTree>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a:extLst>
              <a:ext uri="{FF2B5EF4-FFF2-40B4-BE49-F238E27FC236}">
                <a16:creationId xmlns:a16="http://schemas.microsoft.com/office/drawing/2014/main" id="{3E67C9E1-3515-416C-B91A-004F7AD57167}"/>
              </a:ext>
            </a:extLst>
          </p:cNvPr>
          <p:cNvSpPr>
            <a:spLocks noGrp="1" noChangeArrowheads="1"/>
          </p:cNvSpPr>
          <p:nvPr>
            <p:ph type="body" idx="1"/>
          </p:nvPr>
        </p:nvSpPr>
        <p:spPr>
          <a:xfrm>
            <a:off x="305859" y="1260210"/>
            <a:ext cx="10081683" cy="6301052"/>
          </a:xfrm>
        </p:spPr>
        <p:txBody>
          <a:bodyPr/>
          <a:lstStyle/>
          <a:p>
            <a:pPr eaLnBrk="1" hangingPunct="1">
              <a:lnSpc>
                <a:spcPct val="80000"/>
              </a:lnSpc>
            </a:pPr>
            <a:r>
              <a:rPr lang="en-US" altLang="zh-CN" sz="1764"/>
              <a:t> </a:t>
            </a:r>
            <a:endParaRPr lang="en-US" altLang="zh-CN" sz="1764" b="1"/>
          </a:p>
          <a:p>
            <a:pPr eaLnBrk="1" hangingPunct="1">
              <a:lnSpc>
                <a:spcPct val="80000"/>
              </a:lnSpc>
            </a:pPr>
            <a:r>
              <a:rPr lang="zh-CN" altLang="en-US" sz="1764" b="1"/>
              <a:t>学习方式：</a:t>
            </a:r>
            <a:r>
              <a:rPr lang="zh-CN" altLang="en-US" b="1">
                <a:ea typeface="黑体" panose="02010609060101010101" pitchFamily="49" charset="-122"/>
              </a:rPr>
              <a:t>全国招生  函授学习  权威双证  国际互认</a:t>
            </a:r>
            <a:endParaRPr lang="zh-CN" altLang="en-US" sz="1764" b="1"/>
          </a:p>
          <a:p>
            <a:pPr eaLnBrk="1" hangingPunct="1">
              <a:lnSpc>
                <a:spcPct val="80000"/>
              </a:lnSpc>
            </a:pPr>
            <a:endParaRPr lang="en-US" altLang="zh-CN" sz="1764" b="1"/>
          </a:p>
          <a:p>
            <a:pPr eaLnBrk="1" hangingPunct="1">
              <a:lnSpc>
                <a:spcPct val="80000"/>
              </a:lnSpc>
            </a:pPr>
            <a:r>
              <a:rPr lang="zh-CN" altLang="en-US" sz="1764" b="1"/>
              <a:t>认证项目：注册</a:t>
            </a:r>
            <a:r>
              <a:rPr lang="en-US" altLang="zh-CN" sz="1764" b="1"/>
              <a:t> </a:t>
            </a:r>
            <a:r>
              <a:rPr lang="zh-CN" altLang="en-US" sz="1764" b="1"/>
              <a:t>职业经理、人力资源总监、品质经理、生产经理、营销策划师、物流经理、</a:t>
            </a:r>
            <a:endParaRPr lang="en-US" altLang="zh-CN" sz="1764" b="1"/>
          </a:p>
          <a:p>
            <a:pPr eaLnBrk="1" hangingPunct="1">
              <a:lnSpc>
                <a:spcPct val="80000"/>
              </a:lnSpc>
            </a:pPr>
            <a:r>
              <a:rPr lang="zh-CN" altLang="en-US" sz="1764" b="1"/>
              <a:t>          项目经理、企业管理咨询师、企业总经理、营销经理、财务总监、酒店经理、企业培训师</a:t>
            </a:r>
            <a:endParaRPr lang="en-US" altLang="zh-CN" sz="1764" b="1"/>
          </a:p>
          <a:p>
            <a:pPr eaLnBrk="1" hangingPunct="1">
              <a:lnSpc>
                <a:spcPct val="80000"/>
              </a:lnSpc>
            </a:pPr>
            <a:r>
              <a:rPr lang="zh-CN" altLang="en-US" sz="1764" b="1"/>
              <a:t>          采购经理、</a:t>
            </a:r>
            <a:r>
              <a:rPr lang="en-US" altLang="zh-CN" sz="1764" b="1"/>
              <a:t>IE</a:t>
            </a:r>
            <a:r>
              <a:rPr lang="zh-CN" altLang="en-US" sz="1764" b="1"/>
              <a:t>工业工程师、医院管理、行政总监、市场总监、工厂管理、服装企业管理、</a:t>
            </a:r>
            <a:endParaRPr lang="en-US" altLang="zh-CN" sz="1764" b="1"/>
          </a:p>
          <a:p>
            <a:pPr eaLnBrk="1" hangingPunct="1">
              <a:lnSpc>
                <a:spcPct val="80000"/>
              </a:lnSpc>
            </a:pPr>
            <a:r>
              <a:rPr lang="zh-CN" altLang="en-US" sz="1764" b="1"/>
              <a:t>          六西格玛管理师、车间主管、经济管理师、生产运营管理师、精益管理师等</a:t>
            </a:r>
            <a:r>
              <a:rPr lang="en-US" altLang="zh-CN" sz="1764" b="1"/>
              <a:t>MBA</a:t>
            </a:r>
            <a:r>
              <a:rPr lang="zh-CN" altLang="en-US" sz="1764" b="1"/>
              <a:t>等认证。</a:t>
            </a:r>
          </a:p>
          <a:p>
            <a:pPr eaLnBrk="1" hangingPunct="1">
              <a:lnSpc>
                <a:spcPct val="80000"/>
              </a:lnSpc>
            </a:pPr>
            <a:endParaRPr lang="zh-CN" altLang="en-US" sz="1764" b="1"/>
          </a:p>
          <a:p>
            <a:pPr eaLnBrk="1" hangingPunct="1">
              <a:lnSpc>
                <a:spcPct val="80000"/>
              </a:lnSpc>
            </a:pPr>
            <a:r>
              <a:rPr lang="zh-CN" altLang="en-US" sz="1764" b="1"/>
              <a:t>颁发双证：经理资格证</a:t>
            </a:r>
            <a:r>
              <a:rPr lang="en-US" altLang="zh-CN" sz="1764" b="1"/>
              <a:t>+MBA</a:t>
            </a:r>
            <a:r>
              <a:rPr lang="zh-CN" altLang="en-US" sz="1764" b="1"/>
              <a:t>研修证</a:t>
            </a:r>
            <a:r>
              <a:rPr lang="en-US" altLang="zh-CN" sz="1764" b="1"/>
              <a:t>+</a:t>
            </a:r>
            <a:r>
              <a:rPr lang="zh-CN" altLang="en-US" sz="1764" b="1"/>
              <a:t>全套学籍档案</a:t>
            </a:r>
          </a:p>
          <a:p>
            <a:pPr eaLnBrk="1" hangingPunct="1">
              <a:lnSpc>
                <a:spcPct val="80000"/>
              </a:lnSpc>
            </a:pPr>
            <a:r>
              <a:rPr lang="zh-CN" altLang="en-US" sz="1764" b="1"/>
              <a:t>收费标准  ：</a:t>
            </a:r>
            <a:r>
              <a:rPr lang="zh-CN" altLang="en-US" sz="2646" b="1"/>
              <a:t>仅收取</a:t>
            </a:r>
            <a:r>
              <a:rPr lang="en-US" altLang="zh-CN" sz="2646" b="1"/>
              <a:t>1280</a:t>
            </a:r>
            <a:r>
              <a:rPr lang="zh-CN" altLang="en-US" sz="2646" b="1"/>
              <a:t>元</a:t>
            </a:r>
            <a:r>
              <a:rPr lang="zh-CN" altLang="en-US" sz="1764" b="1"/>
              <a:t>       招生网址： </a:t>
            </a:r>
            <a:r>
              <a:rPr lang="en-US" altLang="zh-CN" b="1">
                <a:hlinkClick r:id="rId2"/>
              </a:rPr>
              <a:t>www.mhjy.net</a:t>
            </a:r>
            <a:endParaRPr lang="en-US" altLang="zh-CN" b="1"/>
          </a:p>
          <a:p>
            <a:pPr eaLnBrk="1" hangingPunct="1">
              <a:lnSpc>
                <a:spcPct val="80000"/>
              </a:lnSpc>
              <a:buFontTx/>
              <a:buNone/>
            </a:pPr>
            <a:r>
              <a:rPr lang="en-US" altLang="zh-CN" b="1"/>
              <a:t>    </a:t>
            </a:r>
            <a:r>
              <a:rPr lang="zh-CN" altLang="en-US" sz="1764" b="1"/>
              <a:t>报名电话：</a:t>
            </a:r>
            <a:r>
              <a:rPr lang="en-US" altLang="zh-CN" sz="1764" b="1"/>
              <a:t>13684609885    0451—88342620 </a:t>
            </a:r>
          </a:p>
          <a:p>
            <a:pPr eaLnBrk="1" hangingPunct="1">
              <a:lnSpc>
                <a:spcPct val="80000"/>
              </a:lnSpc>
              <a:buFontTx/>
              <a:buNone/>
            </a:pPr>
            <a:r>
              <a:rPr lang="en-US" altLang="zh-CN" sz="1764" b="1"/>
              <a:t>        </a:t>
            </a:r>
            <a:r>
              <a:rPr lang="zh-CN" altLang="en-US" sz="1764" b="1"/>
              <a:t>微信公众号：</a:t>
            </a:r>
            <a:r>
              <a:rPr lang="en-US" altLang="zh-CN" sz="1764" b="1"/>
              <a:t>MHJY1998   </a:t>
            </a:r>
            <a:r>
              <a:rPr lang="zh-CN" altLang="en-US" sz="1764" b="1"/>
              <a:t>微信客服：</a:t>
            </a:r>
            <a:r>
              <a:rPr lang="en-US" altLang="zh-CN" sz="1764" b="1"/>
              <a:t>122285053    </a:t>
            </a:r>
            <a:r>
              <a:rPr lang="zh-CN" altLang="en-US" sz="1764" b="1"/>
              <a:t>咨询邮箱：</a:t>
            </a:r>
            <a:r>
              <a:rPr lang="en-US" altLang="zh-CN" sz="1764" b="1">
                <a:hlinkClick r:id="rId3"/>
              </a:rPr>
              <a:t>xchy007@163.com</a:t>
            </a:r>
            <a:r>
              <a:rPr lang="en-US" altLang="zh-CN" sz="1764" b="1"/>
              <a:t>   </a:t>
            </a:r>
          </a:p>
          <a:p>
            <a:pPr eaLnBrk="1" hangingPunct="1">
              <a:lnSpc>
                <a:spcPct val="80000"/>
              </a:lnSpc>
              <a:buFontTx/>
              <a:buNone/>
            </a:pPr>
            <a:r>
              <a:rPr lang="en-US" altLang="zh-CN" sz="1764" b="1"/>
              <a:t>        </a:t>
            </a:r>
            <a:r>
              <a:rPr lang="zh-CN" altLang="en-US" sz="1764" b="1"/>
              <a:t>咨询教师</a:t>
            </a:r>
            <a:r>
              <a:rPr lang="en-US" altLang="zh-CN" sz="1764" b="1"/>
              <a:t>: </a:t>
            </a:r>
            <a:r>
              <a:rPr lang="zh-CN" altLang="en-US" sz="1764" b="1"/>
              <a:t>王海涛 郑毅 </a:t>
            </a:r>
          </a:p>
          <a:p>
            <a:pPr eaLnBrk="1" hangingPunct="1">
              <a:lnSpc>
                <a:spcPct val="80000"/>
              </a:lnSpc>
            </a:pPr>
            <a:endParaRPr lang="zh-CN" altLang="en-US" sz="1764" b="1"/>
          </a:p>
          <a:p>
            <a:pPr algn="r" eaLnBrk="1" hangingPunct="1">
              <a:lnSpc>
                <a:spcPct val="80000"/>
              </a:lnSpc>
              <a:buFontTx/>
              <a:buNone/>
            </a:pPr>
            <a:r>
              <a:rPr lang="zh-CN" altLang="en-US" sz="1985" b="1"/>
              <a:t>颁证单位：中国经济管理大学</a:t>
            </a:r>
          </a:p>
          <a:p>
            <a:pPr algn="r" eaLnBrk="1" hangingPunct="1">
              <a:lnSpc>
                <a:spcPct val="80000"/>
              </a:lnSpc>
            </a:pPr>
            <a:r>
              <a:rPr lang="zh-CN" altLang="en-US" sz="1985" b="1"/>
              <a:t>主办单位：哈尔滨美华企业管理有限公司</a:t>
            </a:r>
            <a:endParaRPr lang="en-US" altLang="zh-CN" sz="1985" b="1"/>
          </a:p>
        </p:txBody>
      </p:sp>
      <p:sp>
        <p:nvSpPr>
          <p:cNvPr id="2051" name="WordArt 4">
            <a:extLst>
              <a:ext uri="{FF2B5EF4-FFF2-40B4-BE49-F238E27FC236}">
                <a16:creationId xmlns:a16="http://schemas.microsoft.com/office/drawing/2014/main" id="{91B17F2C-3A6B-43AE-848B-B3C0640FFC3B}"/>
              </a:ext>
            </a:extLst>
          </p:cNvPr>
          <p:cNvSpPr>
            <a:spLocks noChangeArrowheads="1" noChangeShapeType="1" noTextEdit="1"/>
          </p:cNvSpPr>
          <p:nvPr/>
        </p:nvSpPr>
        <p:spPr bwMode="auto">
          <a:xfrm flipH="1">
            <a:off x="12242409" y="5924740"/>
            <a:ext cx="238040" cy="455076"/>
          </a:xfrm>
          <a:prstGeom prst="rect">
            <a:avLst/>
          </a:prstGeom>
        </p:spPr>
        <p:txBody>
          <a:bodyPr wrap="none" fromWordArt="1">
            <a:prstTxWarp prst="textSlantUp">
              <a:avLst>
                <a:gd name="adj" fmla="val 32056"/>
              </a:avLst>
            </a:prstTxWarp>
          </a:bodyPr>
          <a:lstStyle/>
          <a:p>
            <a:pPr algn="ctr"/>
            <a:endParaRPr lang="zh-CN" altLang="en-US" sz="2315" kern="10">
              <a:ln w="9525">
                <a:solidFill>
                  <a:srgbClr val="FF0000"/>
                </a:solidFill>
                <a:round/>
                <a:headEnd/>
                <a:tailEnd/>
              </a:ln>
              <a:solidFill>
                <a:srgbClr val="FF0000"/>
              </a:solidFill>
              <a:effectLst>
                <a:outerShdw dist="53882" dir="2700000" algn="ctr" rotWithShape="0">
                  <a:srgbClr val="9999FF">
                    <a:alpha val="79999"/>
                  </a:srgbClr>
                </a:outerShdw>
              </a:effectLst>
              <a:latin typeface="华文新魏" panose="02010800040101010101" pitchFamily="2" charset="-122"/>
              <a:ea typeface="华文新魏" panose="02010800040101010101" pitchFamily="2" charset="-122"/>
            </a:endParaRPr>
          </a:p>
        </p:txBody>
      </p:sp>
      <p:sp>
        <p:nvSpPr>
          <p:cNvPr id="2052" name="Rectangle 7">
            <a:extLst>
              <a:ext uri="{FF2B5EF4-FFF2-40B4-BE49-F238E27FC236}">
                <a16:creationId xmlns:a16="http://schemas.microsoft.com/office/drawing/2014/main" id="{BB413E6D-5E3F-4476-8AFB-D74A5C025F4B}"/>
              </a:ext>
            </a:extLst>
          </p:cNvPr>
          <p:cNvSpPr>
            <a:spLocks noGrp="1" noChangeArrowheads="1"/>
          </p:cNvSpPr>
          <p:nvPr>
            <p:ph type="title"/>
          </p:nvPr>
        </p:nvSpPr>
        <p:spPr/>
        <p:txBody>
          <a:bodyPr/>
          <a:lstStyle/>
          <a:p>
            <a:pPr eaLnBrk="1" hangingPunct="1"/>
            <a:br>
              <a:rPr lang="en-US" altLang="zh-CN" sz="4410">
                <a:solidFill>
                  <a:srgbClr val="FF0000"/>
                </a:solidFill>
              </a:rPr>
            </a:br>
            <a:endParaRPr lang="en-US" altLang="zh-CN" sz="4410">
              <a:solidFill>
                <a:srgbClr val="FF0000"/>
              </a:solidFill>
            </a:endParaRPr>
          </a:p>
        </p:txBody>
      </p:sp>
      <p:sp>
        <p:nvSpPr>
          <p:cNvPr id="3080" name="WordArt 8">
            <a:extLst>
              <a:ext uri="{FF2B5EF4-FFF2-40B4-BE49-F238E27FC236}">
                <a16:creationId xmlns:a16="http://schemas.microsoft.com/office/drawing/2014/main" id="{A6F5C521-9032-47A1-912D-A7ED97CC7AF1}"/>
              </a:ext>
            </a:extLst>
          </p:cNvPr>
          <p:cNvSpPr>
            <a:spLocks noChangeArrowheads="1" noChangeShapeType="1" noTextEdit="1"/>
          </p:cNvSpPr>
          <p:nvPr/>
        </p:nvSpPr>
        <p:spPr bwMode="auto">
          <a:xfrm>
            <a:off x="741682" y="393792"/>
            <a:ext cx="8937022" cy="1102692"/>
          </a:xfrm>
          <a:prstGeom prst="rect">
            <a:avLst/>
          </a:prstGeom>
        </p:spPr>
        <p:txBody>
          <a:bodyPr wrap="none" fromWordArt="1">
            <a:prstTxWarp prst="textPlain">
              <a:avLst>
                <a:gd name="adj" fmla="val 50000"/>
              </a:avLst>
            </a:prstTxWarp>
          </a:bodyPr>
          <a:lstStyle/>
          <a:p>
            <a:pPr algn="ctr" eaLnBrk="1" hangingPunct="1">
              <a:defRPr/>
            </a:pPr>
            <a:r>
              <a:rPr lang="zh-CN" altLang="en-US" sz="3969" b="1" kern="10" dirty="0">
                <a:ln w="9525">
                  <a:solidFill>
                    <a:srgbClr val="FF0000"/>
                  </a:solidFill>
                  <a:round/>
                  <a:headEnd/>
                  <a:tailEnd/>
                </a:ln>
                <a:solidFill>
                  <a:srgbClr val="FF0000"/>
                </a:solidFill>
                <a:latin typeface="黑体"/>
                <a:ea typeface="黑体"/>
              </a:rPr>
              <a:t>全国迷你型</a:t>
            </a:r>
            <a:r>
              <a:rPr lang="en-US" altLang="zh-CN" sz="3969" b="1" kern="10" dirty="0">
                <a:ln w="9525">
                  <a:solidFill>
                    <a:srgbClr val="FF0000"/>
                  </a:solidFill>
                  <a:round/>
                  <a:headEnd/>
                  <a:tailEnd/>
                </a:ln>
                <a:solidFill>
                  <a:srgbClr val="FF0000"/>
                </a:solidFill>
                <a:latin typeface="黑体"/>
                <a:ea typeface="黑体"/>
              </a:rPr>
              <a:t>MBA</a:t>
            </a:r>
            <a:r>
              <a:rPr lang="zh-CN" altLang="en-US" sz="3969" b="1" kern="10" dirty="0">
                <a:ln w="9525">
                  <a:solidFill>
                    <a:srgbClr val="FF0000"/>
                  </a:solidFill>
                  <a:round/>
                  <a:headEnd/>
                  <a:tailEnd/>
                </a:ln>
                <a:solidFill>
                  <a:srgbClr val="FF0000"/>
                </a:solidFill>
                <a:latin typeface="黑体"/>
                <a:ea typeface="黑体"/>
              </a:rPr>
              <a:t>职业经理双证班</a:t>
            </a:r>
          </a:p>
        </p:txBody>
      </p:sp>
      <p:pic>
        <p:nvPicPr>
          <p:cNvPr id="2054" name="图片 2" descr="一些文字和图案&#10;&#10;描述已自动生成">
            <a:extLst>
              <a:ext uri="{FF2B5EF4-FFF2-40B4-BE49-F238E27FC236}">
                <a16:creationId xmlns:a16="http://schemas.microsoft.com/office/drawing/2014/main" id="{9E79943C-21A8-4AFF-A3A5-BC61D6D0840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99909" y="5432908"/>
            <a:ext cx="1438740" cy="1438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标题 1"/>
          <p:cNvSpPr>
            <a:spLocks noGrp="1"/>
          </p:cNvSpPr>
          <p:nvPr>
            <p:ph type="title"/>
          </p:nvPr>
        </p:nvSpPr>
        <p:spPr/>
        <p:txBody>
          <a:bodyPr vert="horz" wrap="square" lIns="104306" tIns="52153" rIns="104306" bIns="52153" anchor="ctr"/>
          <a:lstStyle/>
          <a:p>
            <a:pPr eaLnBrk="1" hangingPunct="1"/>
            <a:r>
              <a:rPr lang="zh-CN" altLang="en-US" dirty="0"/>
              <a:t>第三节　质量监督</a:t>
            </a:r>
          </a:p>
        </p:txBody>
      </p:sp>
      <p:sp>
        <p:nvSpPr>
          <p:cNvPr id="4" name="TextBox 3"/>
          <p:cNvSpPr txBox="1"/>
          <p:nvPr/>
        </p:nvSpPr>
        <p:spPr>
          <a:xfrm>
            <a:off x="10133013" y="6996113"/>
            <a:ext cx="417513" cy="306388"/>
          </a:xfrm>
          <a:prstGeom prst="rect">
            <a:avLst/>
          </a:prstGeom>
          <a:noFill/>
        </p:spPr>
        <p:txBody>
          <a:bodyPr>
            <a:spAutoFit/>
          </a:bodyPr>
          <a:lstStyle/>
          <a:p>
            <a:pPr marR="0" defTabSz="1043305" eaLnBrk="1" fontAlgn="auto" hangingPunct="1">
              <a:spcBef>
                <a:spcPts val="0"/>
              </a:spcBef>
              <a:spcAft>
                <a:spcPts val="0"/>
              </a:spcAft>
              <a:buClrTx/>
              <a:buSzTx/>
              <a:buFontTx/>
              <a:defRPr/>
            </a:pPr>
            <a:r>
              <a:rPr kumimoji="0" lang="en-US" altLang="zh-CN" sz="1400" kern="1200" cap="none" spc="0" normalizeH="0" baseline="0" noProof="0" dirty="0">
                <a:solidFill>
                  <a:schemeClr val="bg1">
                    <a:lumMod val="50000"/>
                  </a:schemeClr>
                </a:solidFill>
                <a:latin typeface="+mn-lt"/>
                <a:ea typeface="+mn-ea"/>
                <a:cs typeface="+mn-cs"/>
              </a:rPr>
              <a:t>01</a:t>
            </a:r>
            <a:endParaRPr kumimoji="0" lang="zh-CN" altLang="en-US" sz="1400" kern="1200" cap="none" spc="0" normalizeH="0" baseline="0" noProof="0" dirty="0">
              <a:solidFill>
                <a:schemeClr val="bg1">
                  <a:lumMod val="50000"/>
                </a:schemeClr>
              </a:solidFill>
              <a:latin typeface="+mn-lt"/>
              <a:ea typeface="+mn-ea"/>
              <a:cs typeface="+mn-cs"/>
            </a:endParaRPr>
          </a:p>
        </p:txBody>
      </p:sp>
      <p:sp>
        <p:nvSpPr>
          <p:cNvPr id="6" name="内容占位符 2"/>
          <p:cNvSpPr>
            <a:spLocks noGrp="1"/>
          </p:cNvSpPr>
          <p:nvPr>
            <p:ph idx="1"/>
          </p:nvPr>
        </p:nvSpPr>
        <p:spPr>
          <a:xfrm>
            <a:off x="488950" y="1427480"/>
            <a:ext cx="9698355" cy="5875655"/>
          </a:xfrm>
        </p:spPr>
        <p:txBody>
          <a:bodyPr vert="horz" wrap="square" lIns="104306" tIns="52153" rIns="104306" bIns="52153" numCol="1" anchor="t" anchorCtr="0" compatLnSpc="1"/>
          <a:lstStyle/>
          <a:p>
            <a:pPr marL="0" marR="0" lvl="0" indent="0" algn="l" defTabSz="1043305" rtl="0" latinLnBrk="0">
              <a:lnSpc>
                <a:spcPct val="100000"/>
              </a:lnSpc>
              <a:spcBef>
                <a:spcPts val="0"/>
              </a:spcBef>
              <a:spcAft>
                <a:spcPct val="0"/>
              </a:spcAft>
              <a:buClrTx/>
              <a:buSzTx/>
              <a:buFont typeface="Arial" panose="020B0604020202020204" pitchFamily="34" charset="0"/>
              <a:buNone/>
              <a:defRPr/>
            </a:pPr>
            <a:r>
              <a:rPr kumimoji="0" sz="2400" b="0"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rPr>
              <a:t>一、质量监督的含义</a:t>
            </a:r>
            <a:endParaRPr kumimoji="0" sz="2800" b="0"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endParaRPr>
          </a:p>
          <a:p>
            <a:pPr marL="0" marR="0" lvl="0" indent="0" algn="l" defTabSz="1043305" rtl="0" latinLnBrk="0">
              <a:lnSpc>
                <a:spcPct val="100000"/>
              </a:lnSpc>
              <a:spcBef>
                <a:spcPts val="0"/>
              </a:spcBef>
              <a:spcAft>
                <a:spcPct val="0"/>
              </a:spcAft>
              <a:buClrTx/>
              <a:buSzTx/>
              <a:buFont typeface="Arial" panose="020B0604020202020204" pitchFamily="34" charset="0"/>
              <a:buNone/>
              <a:defRPr/>
            </a:pPr>
            <a:r>
              <a:rPr kumimoji="0" sz="1600" b="0"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rPr>
              <a:t>质量监督是指为了确保符合规定的质量要求,由国家和政府以及顾客或第三方对企业产品或质量体系等的状况进行持续的监督和验证,并对完成的活动或达到的结果的记录进行分析的宏观管理方式。</a:t>
            </a:r>
          </a:p>
          <a:p>
            <a:pPr marL="0" marR="0" lvl="0" indent="0" algn="l" defTabSz="1043305" rtl="0" latinLnBrk="0">
              <a:lnSpc>
                <a:spcPct val="100000"/>
              </a:lnSpc>
              <a:spcBef>
                <a:spcPts val="0"/>
              </a:spcBef>
              <a:spcAft>
                <a:spcPct val="0"/>
              </a:spcAft>
              <a:buClrTx/>
              <a:buSzTx/>
              <a:buFont typeface="Arial" panose="020B0604020202020204" pitchFamily="34" charset="0"/>
              <a:buNone/>
              <a:defRPr/>
            </a:pPr>
            <a:r>
              <a:rPr kumimoji="0" sz="1600" b="0"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rPr>
              <a:t>我国目前质量监督包括:政府的质量主管部门依据国家的行政法律法规以及政府批准发布的标准等进行的行政执法性质的政府监督;有关行业主管部门为加强行业质量工作进行的行业管理性质的行业监督;保护消费者权益的社会团体、新闻媒体等对产品质量进行的社会监督和舆论监督;用户为保证所购买商品符合合同约定而进行的质量验收性监督及企业为提高自身产品质量而进行的自我监督等。</a:t>
            </a:r>
          </a:p>
          <a:p>
            <a:pPr marL="0" marR="0" lvl="0" indent="0" algn="l" defTabSz="1043305" rtl="0" latinLnBrk="0">
              <a:lnSpc>
                <a:spcPct val="100000"/>
              </a:lnSpc>
              <a:spcBef>
                <a:spcPts val="0"/>
              </a:spcBef>
              <a:spcAft>
                <a:spcPct val="0"/>
              </a:spcAft>
              <a:buClrTx/>
              <a:buSzTx/>
              <a:buFont typeface="Arial" panose="020B0604020202020204" pitchFamily="34" charset="0"/>
              <a:buNone/>
              <a:defRPr/>
            </a:pPr>
            <a:r>
              <a:rPr kumimoji="0" sz="2400" b="0"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rPr>
              <a:t>二、质量监督的任务和意义</a:t>
            </a:r>
          </a:p>
          <a:p>
            <a:pPr marL="0" marR="0" lvl="0" indent="0" algn="l" defTabSz="1043305" rtl="0" latinLnBrk="0">
              <a:lnSpc>
                <a:spcPct val="100000"/>
              </a:lnSpc>
              <a:spcBef>
                <a:spcPts val="0"/>
              </a:spcBef>
              <a:spcAft>
                <a:spcPct val="0"/>
              </a:spcAft>
              <a:buClrTx/>
              <a:buSzTx/>
              <a:buFont typeface="Arial" panose="020B0604020202020204" pitchFamily="34" charset="0"/>
              <a:buNone/>
              <a:defRPr/>
            </a:pPr>
            <a:r>
              <a:rPr kumimoji="0" sz="1600" b="0"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rPr>
              <a:t>质量监督的意义体现在:</a:t>
            </a:r>
            <a:r>
              <a:rPr kumimoji="0" lang="en-US" sz="1600" b="0"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rPr>
              <a:t>(1)</a:t>
            </a:r>
            <a:r>
              <a:rPr kumimoji="0" sz="1600" b="0"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rPr>
              <a:t>有利于保护消费者和生产者的合法权益</a:t>
            </a:r>
            <a:r>
              <a:rPr kumimoji="0" lang="en-US" sz="1600" b="0"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rPr>
              <a:t>;(2)</a:t>
            </a:r>
            <a:r>
              <a:rPr kumimoji="0" sz="1600" b="0"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rPr>
              <a:t>有利于贯彻产品技术标准和有关质量法规</a:t>
            </a:r>
            <a:r>
              <a:rPr kumimoji="0" lang="en-US" sz="1600" b="0"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rPr>
              <a:t>;(3)</a:t>
            </a:r>
            <a:r>
              <a:rPr kumimoji="0" sz="1600" b="0"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rPr>
              <a:t>有利于发展对外贸易,开拓国际市场,保护国家的经济利益</a:t>
            </a:r>
            <a:r>
              <a:rPr kumimoji="0" lang="en-US" sz="1600" b="0"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rPr>
              <a:t>;(4)</a:t>
            </a:r>
            <a:r>
              <a:rPr kumimoji="0" sz="1600" b="0"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rPr>
              <a:t>有利于技术进步,提高企业素质和质量管理水平。</a:t>
            </a:r>
          </a:p>
          <a:p>
            <a:pPr marL="0" marR="0" lvl="0" indent="0" algn="l" defTabSz="1043305" rtl="0" latinLnBrk="0">
              <a:lnSpc>
                <a:spcPct val="100000"/>
              </a:lnSpc>
              <a:spcBef>
                <a:spcPts val="0"/>
              </a:spcBef>
              <a:spcAft>
                <a:spcPct val="0"/>
              </a:spcAft>
              <a:buClrTx/>
              <a:buSzTx/>
              <a:buFont typeface="Arial" panose="020B0604020202020204" pitchFamily="34" charset="0"/>
              <a:buNone/>
              <a:defRPr/>
            </a:pPr>
            <a:r>
              <a:rPr kumimoji="0" sz="2400" b="0"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rPr>
              <a:t>三、政府和国家的质量监督</a:t>
            </a:r>
          </a:p>
          <a:p>
            <a:pPr marL="0" marR="0" lvl="0" indent="0" algn="l" defTabSz="1043305" rtl="0" latinLnBrk="0">
              <a:lnSpc>
                <a:spcPct val="100000"/>
              </a:lnSpc>
              <a:spcBef>
                <a:spcPts val="0"/>
              </a:spcBef>
              <a:spcAft>
                <a:spcPct val="0"/>
              </a:spcAft>
              <a:buClrTx/>
              <a:buSzTx/>
              <a:buFont typeface="Arial" panose="020B0604020202020204" pitchFamily="34" charset="0"/>
              <a:buNone/>
              <a:defRPr/>
            </a:pPr>
            <a:r>
              <a:rPr kumimoji="0" sz="1600" b="0"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rPr>
              <a:t>我国已经制定了一大批产品质量监督法律法规,主要有:</a:t>
            </a:r>
            <a:r>
              <a:rPr kumimoji="0" lang="en-US" sz="1600" b="0"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rPr>
              <a:t>(1)</a:t>
            </a:r>
            <a:r>
              <a:rPr kumimoji="0" sz="1600" b="0"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rPr>
              <a:t>产品质量的法律是由全国人民代表大会或者全国人民代表大会常委会审议通过的具有法律效力的有关产品质量的规范,也是调整产品质量的最高法律规范</a:t>
            </a:r>
            <a:r>
              <a:rPr kumimoji="0" lang="en-US" sz="1600" b="0"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rPr>
              <a:t>;(2)</a:t>
            </a:r>
            <a:r>
              <a:rPr kumimoji="0" sz="1600" b="0"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rPr>
              <a:t>产品质量法规是指国务院、地方人民代表大会发布的暂时行使法律效力的有关产品质量的法规</a:t>
            </a:r>
            <a:r>
              <a:rPr kumimoji="0" lang="en-US" sz="1600" b="0"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rPr>
              <a:t>;(3)</a:t>
            </a:r>
            <a:r>
              <a:rPr kumimoji="0" sz="1600" b="0"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rPr>
              <a:t>产品质量的规章是指国务院职能部门或者地方政府发布的用于贯彻实施前两类法律法规的具有法律效力的具体部门规章或者地方规章。</a:t>
            </a:r>
            <a:endParaRPr kumimoji="0" sz="2400" b="0"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endParaRPr>
          </a:p>
          <a:p>
            <a:pPr marL="0" marR="0" lvl="0" indent="0" algn="l" defTabSz="1043305" rtl="0" latinLnBrk="0">
              <a:lnSpc>
                <a:spcPct val="100000"/>
              </a:lnSpc>
              <a:spcBef>
                <a:spcPts val="0"/>
              </a:spcBef>
              <a:spcAft>
                <a:spcPct val="0"/>
              </a:spcAft>
              <a:buClrTx/>
              <a:buSzTx/>
              <a:buFont typeface="Arial" panose="020B0604020202020204" pitchFamily="34" charset="0"/>
              <a:buNone/>
              <a:defRPr/>
            </a:pPr>
            <a:r>
              <a:rPr kumimoji="0" sz="2400" b="0"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rPr>
              <a:t>四、国家和政府质量监督工作的主要形式和内容</a:t>
            </a:r>
          </a:p>
          <a:p>
            <a:pPr marL="0" marR="0" lvl="0" indent="0" algn="l" defTabSz="1043305" rtl="0" latinLnBrk="0">
              <a:lnSpc>
                <a:spcPct val="100000"/>
              </a:lnSpc>
              <a:spcBef>
                <a:spcPts val="0"/>
              </a:spcBef>
              <a:spcAft>
                <a:spcPct val="0"/>
              </a:spcAft>
              <a:buClrTx/>
              <a:buSzTx/>
              <a:buFont typeface="Arial" panose="020B0604020202020204" pitchFamily="34" charset="0"/>
              <a:buNone/>
              <a:defRPr/>
            </a:pPr>
            <a:r>
              <a:rPr kumimoji="0" sz="1600" b="0"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rPr>
              <a:t>我国的质量监督主要有八种形式,其中有的是抽查型质量监督,有的是评价型质量监督,有的是仲裁型质量监督,有的在全国集中统一实施,有的分散实施。</a:t>
            </a:r>
          </a:p>
          <a:p>
            <a:pPr marL="0" marR="0" lvl="0" indent="0" algn="l" defTabSz="1043305" rtl="0" latinLnBrk="0">
              <a:lnSpc>
                <a:spcPct val="100000"/>
              </a:lnSpc>
              <a:spcBef>
                <a:spcPts val="0"/>
              </a:spcBef>
              <a:spcAft>
                <a:spcPct val="0"/>
              </a:spcAft>
              <a:buClrTx/>
              <a:buSzTx/>
              <a:buFont typeface="Arial" panose="020B0604020202020204" pitchFamily="34" charset="0"/>
              <a:buNone/>
              <a:defRPr/>
            </a:pPr>
            <a:r>
              <a:rPr kumimoji="0" sz="2400" b="0"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rPr>
              <a:t>五、其他质量监督</a:t>
            </a:r>
          </a:p>
        </p:txBody>
      </p:sp>
    </p:spTree>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a:extLst>
              <a:ext uri="{FF2B5EF4-FFF2-40B4-BE49-F238E27FC236}">
                <a16:creationId xmlns:a16="http://schemas.microsoft.com/office/drawing/2014/main" id="{3E67C9E1-3515-416C-B91A-004F7AD57167}"/>
              </a:ext>
            </a:extLst>
          </p:cNvPr>
          <p:cNvSpPr>
            <a:spLocks noGrp="1" noChangeArrowheads="1"/>
          </p:cNvSpPr>
          <p:nvPr>
            <p:ph type="body" idx="1"/>
          </p:nvPr>
        </p:nvSpPr>
        <p:spPr>
          <a:xfrm>
            <a:off x="305859" y="1260210"/>
            <a:ext cx="10081683" cy="6301052"/>
          </a:xfrm>
        </p:spPr>
        <p:txBody>
          <a:bodyPr/>
          <a:lstStyle/>
          <a:p>
            <a:pPr eaLnBrk="1" hangingPunct="1">
              <a:lnSpc>
                <a:spcPct val="80000"/>
              </a:lnSpc>
            </a:pPr>
            <a:r>
              <a:rPr lang="en-US" altLang="zh-CN" sz="1764"/>
              <a:t> </a:t>
            </a:r>
            <a:endParaRPr lang="en-US" altLang="zh-CN" sz="1764" b="1"/>
          </a:p>
          <a:p>
            <a:pPr eaLnBrk="1" hangingPunct="1">
              <a:lnSpc>
                <a:spcPct val="80000"/>
              </a:lnSpc>
            </a:pPr>
            <a:r>
              <a:rPr lang="zh-CN" altLang="en-US" sz="1764" b="1"/>
              <a:t>学习方式：</a:t>
            </a:r>
            <a:r>
              <a:rPr lang="zh-CN" altLang="en-US" b="1">
                <a:ea typeface="黑体" panose="02010609060101010101" pitchFamily="49" charset="-122"/>
              </a:rPr>
              <a:t>全国招生  函授学习  权威双证  国际互认</a:t>
            </a:r>
            <a:endParaRPr lang="zh-CN" altLang="en-US" sz="1764" b="1"/>
          </a:p>
          <a:p>
            <a:pPr eaLnBrk="1" hangingPunct="1">
              <a:lnSpc>
                <a:spcPct val="80000"/>
              </a:lnSpc>
            </a:pPr>
            <a:endParaRPr lang="en-US" altLang="zh-CN" sz="1764" b="1"/>
          </a:p>
          <a:p>
            <a:pPr eaLnBrk="1" hangingPunct="1">
              <a:lnSpc>
                <a:spcPct val="80000"/>
              </a:lnSpc>
            </a:pPr>
            <a:r>
              <a:rPr lang="zh-CN" altLang="en-US" sz="1764" b="1"/>
              <a:t>认证项目：注册</a:t>
            </a:r>
            <a:r>
              <a:rPr lang="en-US" altLang="zh-CN" sz="1764" b="1"/>
              <a:t> </a:t>
            </a:r>
            <a:r>
              <a:rPr lang="zh-CN" altLang="en-US" sz="1764" b="1"/>
              <a:t>职业经理、人力资源总监、品质经理、生产经理、营销策划师、物流经理、</a:t>
            </a:r>
            <a:endParaRPr lang="en-US" altLang="zh-CN" sz="1764" b="1"/>
          </a:p>
          <a:p>
            <a:pPr eaLnBrk="1" hangingPunct="1">
              <a:lnSpc>
                <a:spcPct val="80000"/>
              </a:lnSpc>
            </a:pPr>
            <a:r>
              <a:rPr lang="zh-CN" altLang="en-US" sz="1764" b="1"/>
              <a:t>          项目经理、企业管理咨询师、企业总经理、营销经理、财务总监、酒店经理、企业培训师</a:t>
            </a:r>
            <a:endParaRPr lang="en-US" altLang="zh-CN" sz="1764" b="1"/>
          </a:p>
          <a:p>
            <a:pPr eaLnBrk="1" hangingPunct="1">
              <a:lnSpc>
                <a:spcPct val="80000"/>
              </a:lnSpc>
            </a:pPr>
            <a:r>
              <a:rPr lang="zh-CN" altLang="en-US" sz="1764" b="1"/>
              <a:t>          采购经理、</a:t>
            </a:r>
            <a:r>
              <a:rPr lang="en-US" altLang="zh-CN" sz="1764" b="1"/>
              <a:t>IE</a:t>
            </a:r>
            <a:r>
              <a:rPr lang="zh-CN" altLang="en-US" sz="1764" b="1"/>
              <a:t>工业工程师、医院管理、行政总监、市场总监、工厂管理、服装企业管理、</a:t>
            </a:r>
            <a:endParaRPr lang="en-US" altLang="zh-CN" sz="1764" b="1"/>
          </a:p>
          <a:p>
            <a:pPr eaLnBrk="1" hangingPunct="1">
              <a:lnSpc>
                <a:spcPct val="80000"/>
              </a:lnSpc>
            </a:pPr>
            <a:r>
              <a:rPr lang="zh-CN" altLang="en-US" sz="1764" b="1"/>
              <a:t>          六西格玛管理师、车间主管、经济管理师、生产运营管理师、精益管理师等</a:t>
            </a:r>
            <a:r>
              <a:rPr lang="en-US" altLang="zh-CN" sz="1764" b="1"/>
              <a:t>MBA</a:t>
            </a:r>
            <a:r>
              <a:rPr lang="zh-CN" altLang="en-US" sz="1764" b="1"/>
              <a:t>等认证。</a:t>
            </a:r>
          </a:p>
          <a:p>
            <a:pPr eaLnBrk="1" hangingPunct="1">
              <a:lnSpc>
                <a:spcPct val="80000"/>
              </a:lnSpc>
            </a:pPr>
            <a:endParaRPr lang="zh-CN" altLang="en-US" sz="1764" b="1"/>
          </a:p>
          <a:p>
            <a:pPr eaLnBrk="1" hangingPunct="1">
              <a:lnSpc>
                <a:spcPct val="80000"/>
              </a:lnSpc>
            </a:pPr>
            <a:r>
              <a:rPr lang="zh-CN" altLang="en-US" sz="1764" b="1"/>
              <a:t>颁发双证：经理资格证</a:t>
            </a:r>
            <a:r>
              <a:rPr lang="en-US" altLang="zh-CN" sz="1764" b="1"/>
              <a:t>+MBA</a:t>
            </a:r>
            <a:r>
              <a:rPr lang="zh-CN" altLang="en-US" sz="1764" b="1"/>
              <a:t>研修证</a:t>
            </a:r>
            <a:r>
              <a:rPr lang="en-US" altLang="zh-CN" sz="1764" b="1"/>
              <a:t>+</a:t>
            </a:r>
            <a:r>
              <a:rPr lang="zh-CN" altLang="en-US" sz="1764" b="1"/>
              <a:t>全套学籍档案</a:t>
            </a:r>
          </a:p>
          <a:p>
            <a:pPr eaLnBrk="1" hangingPunct="1">
              <a:lnSpc>
                <a:spcPct val="80000"/>
              </a:lnSpc>
            </a:pPr>
            <a:r>
              <a:rPr lang="zh-CN" altLang="en-US" sz="1764" b="1"/>
              <a:t>收费标准  ：</a:t>
            </a:r>
            <a:r>
              <a:rPr lang="zh-CN" altLang="en-US" sz="2646" b="1"/>
              <a:t>仅收取</a:t>
            </a:r>
            <a:r>
              <a:rPr lang="en-US" altLang="zh-CN" sz="2646" b="1"/>
              <a:t>1280</a:t>
            </a:r>
            <a:r>
              <a:rPr lang="zh-CN" altLang="en-US" sz="2646" b="1"/>
              <a:t>元</a:t>
            </a:r>
            <a:r>
              <a:rPr lang="zh-CN" altLang="en-US" sz="1764" b="1"/>
              <a:t>       招生网址： </a:t>
            </a:r>
            <a:r>
              <a:rPr lang="en-US" altLang="zh-CN" b="1">
                <a:hlinkClick r:id="rId2"/>
              </a:rPr>
              <a:t>www.mhjy.net</a:t>
            </a:r>
            <a:endParaRPr lang="en-US" altLang="zh-CN" b="1"/>
          </a:p>
          <a:p>
            <a:pPr eaLnBrk="1" hangingPunct="1">
              <a:lnSpc>
                <a:spcPct val="80000"/>
              </a:lnSpc>
              <a:buFontTx/>
              <a:buNone/>
            </a:pPr>
            <a:r>
              <a:rPr lang="en-US" altLang="zh-CN" b="1"/>
              <a:t>    </a:t>
            </a:r>
            <a:r>
              <a:rPr lang="zh-CN" altLang="en-US" sz="1764" b="1"/>
              <a:t>报名电话：</a:t>
            </a:r>
            <a:r>
              <a:rPr lang="en-US" altLang="zh-CN" sz="1764" b="1"/>
              <a:t>13684609885    0451—88342620 </a:t>
            </a:r>
          </a:p>
          <a:p>
            <a:pPr eaLnBrk="1" hangingPunct="1">
              <a:lnSpc>
                <a:spcPct val="80000"/>
              </a:lnSpc>
              <a:buFontTx/>
              <a:buNone/>
            </a:pPr>
            <a:r>
              <a:rPr lang="en-US" altLang="zh-CN" sz="1764" b="1"/>
              <a:t>        </a:t>
            </a:r>
            <a:r>
              <a:rPr lang="zh-CN" altLang="en-US" sz="1764" b="1"/>
              <a:t>微信公众号：</a:t>
            </a:r>
            <a:r>
              <a:rPr lang="en-US" altLang="zh-CN" sz="1764" b="1"/>
              <a:t>MHJY1998   </a:t>
            </a:r>
            <a:r>
              <a:rPr lang="zh-CN" altLang="en-US" sz="1764" b="1"/>
              <a:t>微信客服：</a:t>
            </a:r>
            <a:r>
              <a:rPr lang="en-US" altLang="zh-CN" sz="1764" b="1"/>
              <a:t>122285053    </a:t>
            </a:r>
            <a:r>
              <a:rPr lang="zh-CN" altLang="en-US" sz="1764" b="1"/>
              <a:t>咨询邮箱：</a:t>
            </a:r>
            <a:r>
              <a:rPr lang="en-US" altLang="zh-CN" sz="1764" b="1">
                <a:hlinkClick r:id="rId3"/>
              </a:rPr>
              <a:t>xchy007@163.com</a:t>
            </a:r>
            <a:r>
              <a:rPr lang="en-US" altLang="zh-CN" sz="1764" b="1"/>
              <a:t>   </a:t>
            </a:r>
          </a:p>
          <a:p>
            <a:pPr eaLnBrk="1" hangingPunct="1">
              <a:lnSpc>
                <a:spcPct val="80000"/>
              </a:lnSpc>
              <a:buFontTx/>
              <a:buNone/>
            </a:pPr>
            <a:r>
              <a:rPr lang="en-US" altLang="zh-CN" sz="1764" b="1"/>
              <a:t>        </a:t>
            </a:r>
            <a:r>
              <a:rPr lang="zh-CN" altLang="en-US" sz="1764" b="1"/>
              <a:t>咨询教师</a:t>
            </a:r>
            <a:r>
              <a:rPr lang="en-US" altLang="zh-CN" sz="1764" b="1"/>
              <a:t>: </a:t>
            </a:r>
            <a:r>
              <a:rPr lang="zh-CN" altLang="en-US" sz="1764" b="1"/>
              <a:t>王海涛 郑毅 </a:t>
            </a:r>
          </a:p>
          <a:p>
            <a:pPr eaLnBrk="1" hangingPunct="1">
              <a:lnSpc>
                <a:spcPct val="80000"/>
              </a:lnSpc>
            </a:pPr>
            <a:endParaRPr lang="zh-CN" altLang="en-US" sz="1764" b="1"/>
          </a:p>
          <a:p>
            <a:pPr algn="r" eaLnBrk="1" hangingPunct="1">
              <a:lnSpc>
                <a:spcPct val="80000"/>
              </a:lnSpc>
              <a:buFontTx/>
              <a:buNone/>
            </a:pPr>
            <a:r>
              <a:rPr lang="zh-CN" altLang="en-US" sz="1985" b="1"/>
              <a:t>颁证单位：中国经济管理大学</a:t>
            </a:r>
          </a:p>
          <a:p>
            <a:pPr algn="r" eaLnBrk="1" hangingPunct="1">
              <a:lnSpc>
                <a:spcPct val="80000"/>
              </a:lnSpc>
            </a:pPr>
            <a:r>
              <a:rPr lang="zh-CN" altLang="en-US" sz="1985" b="1"/>
              <a:t>主办单位：哈尔滨美华企业管理有限公司</a:t>
            </a:r>
            <a:endParaRPr lang="en-US" altLang="zh-CN" sz="1985" b="1"/>
          </a:p>
        </p:txBody>
      </p:sp>
      <p:sp>
        <p:nvSpPr>
          <p:cNvPr id="2051" name="WordArt 4">
            <a:extLst>
              <a:ext uri="{FF2B5EF4-FFF2-40B4-BE49-F238E27FC236}">
                <a16:creationId xmlns:a16="http://schemas.microsoft.com/office/drawing/2014/main" id="{91B17F2C-3A6B-43AE-848B-B3C0640FFC3B}"/>
              </a:ext>
            </a:extLst>
          </p:cNvPr>
          <p:cNvSpPr>
            <a:spLocks noChangeArrowheads="1" noChangeShapeType="1" noTextEdit="1"/>
          </p:cNvSpPr>
          <p:nvPr/>
        </p:nvSpPr>
        <p:spPr bwMode="auto">
          <a:xfrm flipH="1">
            <a:off x="12242409" y="5924740"/>
            <a:ext cx="238040" cy="455076"/>
          </a:xfrm>
          <a:prstGeom prst="rect">
            <a:avLst/>
          </a:prstGeom>
        </p:spPr>
        <p:txBody>
          <a:bodyPr wrap="none" fromWordArt="1">
            <a:prstTxWarp prst="textSlantUp">
              <a:avLst>
                <a:gd name="adj" fmla="val 32056"/>
              </a:avLst>
            </a:prstTxWarp>
          </a:bodyPr>
          <a:lstStyle/>
          <a:p>
            <a:pPr algn="ctr"/>
            <a:endParaRPr lang="zh-CN" altLang="en-US" sz="2315" kern="10">
              <a:ln w="9525">
                <a:solidFill>
                  <a:srgbClr val="FF0000"/>
                </a:solidFill>
                <a:round/>
                <a:headEnd/>
                <a:tailEnd/>
              </a:ln>
              <a:solidFill>
                <a:srgbClr val="FF0000"/>
              </a:solidFill>
              <a:effectLst>
                <a:outerShdw dist="53882" dir="2700000" algn="ctr" rotWithShape="0">
                  <a:srgbClr val="9999FF">
                    <a:alpha val="79999"/>
                  </a:srgbClr>
                </a:outerShdw>
              </a:effectLst>
              <a:latin typeface="华文新魏" panose="02010800040101010101" pitchFamily="2" charset="-122"/>
              <a:ea typeface="华文新魏" panose="02010800040101010101" pitchFamily="2" charset="-122"/>
            </a:endParaRPr>
          </a:p>
        </p:txBody>
      </p:sp>
      <p:sp>
        <p:nvSpPr>
          <p:cNvPr id="2052" name="Rectangle 7">
            <a:extLst>
              <a:ext uri="{FF2B5EF4-FFF2-40B4-BE49-F238E27FC236}">
                <a16:creationId xmlns:a16="http://schemas.microsoft.com/office/drawing/2014/main" id="{BB413E6D-5E3F-4476-8AFB-D74A5C025F4B}"/>
              </a:ext>
            </a:extLst>
          </p:cNvPr>
          <p:cNvSpPr>
            <a:spLocks noGrp="1" noChangeArrowheads="1"/>
          </p:cNvSpPr>
          <p:nvPr>
            <p:ph type="title"/>
          </p:nvPr>
        </p:nvSpPr>
        <p:spPr/>
        <p:txBody>
          <a:bodyPr/>
          <a:lstStyle/>
          <a:p>
            <a:pPr eaLnBrk="1" hangingPunct="1"/>
            <a:br>
              <a:rPr lang="en-US" altLang="zh-CN" sz="4410">
                <a:solidFill>
                  <a:srgbClr val="FF0000"/>
                </a:solidFill>
              </a:rPr>
            </a:br>
            <a:endParaRPr lang="en-US" altLang="zh-CN" sz="4410">
              <a:solidFill>
                <a:srgbClr val="FF0000"/>
              </a:solidFill>
            </a:endParaRPr>
          </a:p>
        </p:txBody>
      </p:sp>
      <p:sp>
        <p:nvSpPr>
          <p:cNvPr id="3080" name="WordArt 8">
            <a:extLst>
              <a:ext uri="{FF2B5EF4-FFF2-40B4-BE49-F238E27FC236}">
                <a16:creationId xmlns:a16="http://schemas.microsoft.com/office/drawing/2014/main" id="{A6F5C521-9032-47A1-912D-A7ED97CC7AF1}"/>
              </a:ext>
            </a:extLst>
          </p:cNvPr>
          <p:cNvSpPr>
            <a:spLocks noChangeArrowheads="1" noChangeShapeType="1" noTextEdit="1"/>
          </p:cNvSpPr>
          <p:nvPr/>
        </p:nvSpPr>
        <p:spPr bwMode="auto">
          <a:xfrm>
            <a:off x="741682" y="393792"/>
            <a:ext cx="8937022" cy="1102692"/>
          </a:xfrm>
          <a:prstGeom prst="rect">
            <a:avLst/>
          </a:prstGeom>
        </p:spPr>
        <p:txBody>
          <a:bodyPr wrap="none" fromWordArt="1">
            <a:prstTxWarp prst="textPlain">
              <a:avLst>
                <a:gd name="adj" fmla="val 50000"/>
              </a:avLst>
            </a:prstTxWarp>
          </a:bodyPr>
          <a:lstStyle/>
          <a:p>
            <a:pPr algn="ctr" eaLnBrk="1" hangingPunct="1">
              <a:defRPr/>
            </a:pPr>
            <a:r>
              <a:rPr lang="zh-CN" altLang="en-US" sz="3969" b="1" kern="10" dirty="0">
                <a:ln w="9525">
                  <a:solidFill>
                    <a:srgbClr val="FF0000"/>
                  </a:solidFill>
                  <a:round/>
                  <a:headEnd/>
                  <a:tailEnd/>
                </a:ln>
                <a:solidFill>
                  <a:srgbClr val="FF0000"/>
                </a:solidFill>
                <a:latin typeface="黑体"/>
                <a:ea typeface="黑体"/>
              </a:rPr>
              <a:t>全国迷你型</a:t>
            </a:r>
            <a:r>
              <a:rPr lang="en-US" altLang="zh-CN" sz="3969" b="1" kern="10" dirty="0">
                <a:ln w="9525">
                  <a:solidFill>
                    <a:srgbClr val="FF0000"/>
                  </a:solidFill>
                  <a:round/>
                  <a:headEnd/>
                  <a:tailEnd/>
                </a:ln>
                <a:solidFill>
                  <a:srgbClr val="FF0000"/>
                </a:solidFill>
                <a:latin typeface="黑体"/>
                <a:ea typeface="黑体"/>
              </a:rPr>
              <a:t>MBA</a:t>
            </a:r>
            <a:r>
              <a:rPr lang="zh-CN" altLang="en-US" sz="3969" b="1" kern="10" dirty="0">
                <a:ln w="9525">
                  <a:solidFill>
                    <a:srgbClr val="FF0000"/>
                  </a:solidFill>
                  <a:round/>
                  <a:headEnd/>
                  <a:tailEnd/>
                </a:ln>
                <a:solidFill>
                  <a:srgbClr val="FF0000"/>
                </a:solidFill>
                <a:latin typeface="黑体"/>
                <a:ea typeface="黑体"/>
              </a:rPr>
              <a:t>职业经理双证班</a:t>
            </a:r>
          </a:p>
        </p:txBody>
      </p:sp>
      <p:pic>
        <p:nvPicPr>
          <p:cNvPr id="2054" name="图片 2" descr="一些文字和图案&#10;&#10;描述已自动生成">
            <a:extLst>
              <a:ext uri="{FF2B5EF4-FFF2-40B4-BE49-F238E27FC236}">
                <a16:creationId xmlns:a16="http://schemas.microsoft.com/office/drawing/2014/main" id="{9E79943C-21A8-4AFF-A3A5-BC61D6D0840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99909" y="5432908"/>
            <a:ext cx="1438740" cy="1438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标题 1"/>
          <p:cNvSpPr>
            <a:spLocks noGrp="1"/>
          </p:cNvSpPr>
          <p:nvPr>
            <p:ph type="title"/>
          </p:nvPr>
        </p:nvSpPr>
        <p:spPr/>
        <p:txBody>
          <a:bodyPr vert="horz" wrap="square" lIns="104306" tIns="52153" rIns="104306" bIns="52153" anchor="ctr"/>
          <a:lstStyle/>
          <a:p>
            <a:r>
              <a:rPr noProof="0" dirty="0">
                <a:ln>
                  <a:noFill/>
                </a:ln>
                <a:solidFill>
                  <a:schemeClr val="bg1"/>
                </a:solidFill>
                <a:effectLst/>
                <a:uLnTx/>
                <a:uFillTx/>
                <a:cs typeface="+mn-cs"/>
                <a:sym typeface="+mn-ea"/>
              </a:rPr>
              <a:t>第一节　当代市场环境的特征</a:t>
            </a:r>
          </a:p>
        </p:txBody>
      </p:sp>
      <p:sp>
        <p:nvSpPr>
          <p:cNvPr id="11267" name="内容占位符 2"/>
          <p:cNvSpPr>
            <a:spLocks noGrp="1"/>
          </p:cNvSpPr>
          <p:nvPr>
            <p:ph idx="1"/>
          </p:nvPr>
        </p:nvSpPr>
        <p:spPr>
          <a:xfrm>
            <a:off x="370205" y="1400175"/>
            <a:ext cx="9914890" cy="5975985"/>
          </a:xfrm>
        </p:spPr>
        <p:txBody>
          <a:bodyPr vert="horz" wrap="square" lIns="104306" tIns="52153" rIns="104306" bIns="52153" anchor="t"/>
          <a:lstStyle/>
          <a:p>
            <a:pPr marL="0" indent="0" latinLnBrk="0">
              <a:spcBef>
                <a:spcPts val="0"/>
              </a:spcBef>
              <a:spcAft>
                <a:spcPts val="600"/>
              </a:spcAft>
              <a:buNone/>
            </a:pPr>
            <a:r>
              <a:rPr lang="zh-CN" altLang="en-US" dirty="0"/>
              <a:t>一、五种营销观念</a:t>
            </a:r>
          </a:p>
          <a:p>
            <a:pPr marL="0" indent="0" latinLnBrk="0">
              <a:spcBef>
                <a:spcPts val="0"/>
              </a:spcBef>
              <a:spcAft>
                <a:spcPts val="600"/>
              </a:spcAft>
              <a:buNone/>
            </a:pPr>
            <a:r>
              <a:rPr lang="zh-CN" altLang="en-US" sz="2000" dirty="0"/>
              <a:t>市场营销是以满足人类各种需要和欲望为目的,通过市场把潜在交换转变为现实交换的活动，通常有生产、产品、推销、营销和社会营销观念等五种营销观念。</a:t>
            </a:r>
          </a:p>
          <a:p>
            <a:pPr marL="0" indent="0" latinLnBrk="0">
              <a:spcBef>
                <a:spcPts val="0"/>
              </a:spcBef>
              <a:spcAft>
                <a:spcPts val="600"/>
              </a:spcAft>
              <a:buNone/>
            </a:pPr>
            <a:r>
              <a:rPr lang="zh-CN" altLang="en-US" sz="2000" dirty="0"/>
              <a:t>生产、产品和推销观念在当今环境下已不再有效，以</a:t>
            </a:r>
            <a:r>
              <a:rPr lang="zh-CN" altLang="en-US" sz="2000" dirty="0">
                <a:sym typeface="+mn-ea"/>
              </a:rPr>
              <a:t>顾客需要为出发点的</a:t>
            </a:r>
            <a:r>
              <a:rPr lang="zh-CN" altLang="en-US" sz="2000" dirty="0"/>
              <a:t>营销和社会营销观念是企业成功的前提。</a:t>
            </a:r>
          </a:p>
          <a:p>
            <a:pPr marL="0" indent="0" latinLnBrk="0">
              <a:spcBef>
                <a:spcPts val="0"/>
              </a:spcBef>
              <a:spcAft>
                <a:spcPts val="600"/>
              </a:spcAft>
              <a:buNone/>
            </a:pPr>
            <a:r>
              <a:rPr lang="zh-CN" altLang="en-US" dirty="0"/>
              <a:t>二、了解顾客需要</a:t>
            </a:r>
          </a:p>
          <a:p>
            <a:pPr marL="0" indent="0" latinLnBrk="0">
              <a:spcBef>
                <a:spcPts val="0"/>
              </a:spcBef>
              <a:spcAft>
                <a:spcPts val="600"/>
              </a:spcAft>
              <a:buNone/>
            </a:pPr>
            <a:r>
              <a:rPr lang="zh-CN" altLang="en-US" sz="2000" dirty="0"/>
              <a:t>朱兰认为了解顾客需要应包括五项关键活动；了解顾客需要的方法多种多样。</a:t>
            </a:r>
          </a:p>
          <a:p>
            <a:pPr marL="0" indent="0" latinLnBrk="0">
              <a:spcBef>
                <a:spcPts val="0"/>
              </a:spcBef>
              <a:spcAft>
                <a:spcPts val="600"/>
              </a:spcAft>
              <a:buNone/>
            </a:pPr>
            <a:r>
              <a:rPr lang="zh-CN" altLang="en-US" dirty="0"/>
              <a:t>三、内部顾客和外部顾客</a:t>
            </a:r>
          </a:p>
          <a:p>
            <a:pPr marL="0" indent="0" latinLnBrk="0">
              <a:spcBef>
                <a:spcPts val="0"/>
              </a:spcBef>
              <a:spcAft>
                <a:spcPts val="600"/>
              </a:spcAft>
              <a:buNone/>
            </a:pPr>
            <a:r>
              <a:rPr lang="zh-CN" altLang="en-US" sz="2000" dirty="0"/>
              <a:t>顾客是指接受产品的组织或个人，顾客又分为内部顾客和外部顾客；</a:t>
            </a:r>
          </a:p>
          <a:p>
            <a:pPr marL="0" indent="0" latinLnBrk="0">
              <a:spcBef>
                <a:spcPts val="0"/>
              </a:spcBef>
              <a:spcAft>
                <a:spcPts val="600"/>
              </a:spcAft>
              <a:buNone/>
            </a:pPr>
            <a:r>
              <a:rPr lang="zh-CN" altLang="en-US" sz="2000" dirty="0"/>
              <a:t>内部顾客的概念带来的变化，如组织结构上的横向“顾客链”和纵向“支持链”。</a:t>
            </a:r>
          </a:p>
          <a:p>
            <a:pPr marL="0" indent="0" latinLnBrk="0">
              <a:spcBef>
                <a:spcPts val="0"/>
              </a:spcBef>
              <a:spcAft>
                <a:spcPts val="600"/>
              </a:spcAft>
              <a:buNone/>
            </a:pPr>
            <a:r>
              <a:rPr lang="zh-CN" altLang="en-US" dirty="0"/>
              <a:t>四、用户体验</a:t>
            </a:r>
          </a:p>
          <a:p>
            <a:pPr marL="0" indent="0" latinLnBrk="0">
              <a:spcBef>
                <a:spcPts val="0"/>
              </a:spcBef>
              <a:spcAft>
                <a:spcPts val="600"/>
              </a:spcAft>
              <a:buNone/>
            </a:pPr>
            <a:r>
              <a:rPr lang="zh-CN" altLang="en-US" sz="2000" dirty="0"/>
              <a:t>用户体验是人们对于针对使用或期望使用的产品、系统或者服务的认知印象和回应，是指用户在使用一个产品或系统之前、使用期间和使用之后的全部感受。</a:t>
            </a:r>
          </a:p>
          <a:p>
            <a:pPr marL="0" indent="0" latinLnBrk="0">
              <a:spcBef>
                <a:spcPts val="0"/>
              </a:spcBef>
              <a:spcAft>
                <a:spcPts val="600"/>
              </a:spcAft>
              <a:buNone/>
            </a:pPr>
            <a:r>
              <a:rPr lang="zh-CN" altLang="en-US" sz="2000" dirty="0"/>
              <a:t>研究表明，产品问题发现并解决在设计、制造、销售前和后所带来的成本和损失分别是1、10、100、1000。故在产品设计之初让顾客参与进来，可而减少上述的成本和损失。</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标题 1"/>
          <p:cNvSpPr>
            <a:spLocks noGrp="1"/>
          </p:cNvSpPr>
          <p:nvPr>
            <p:ph type="title"/>
          </p:nvPr>
        </p:nvSpPr>
        <p:spPr/>
        <p:txBody>
          <a:bodyPr vert="horz" wrap="square" lIns="104306" tIns="52153" rIns="104306" bIns="52153" anchor="ctr"/>
          <a:lstStyle/>
          <a:p>
            <a:r>
              <a:rPr noProof="0" dirty="0">
                <a:ln>
                  <a:noFill/>
                </a:ln>
                <a:solidFill>
                  <a:schemeClr val="bg1"/>
                </a:solidFill>
                <a:effectLst/>
                <a:uLnTx/>
                <a:uFillTx/>
                <a:cs typeface="+mn-cs"/>
                <a:sym typeface="+mn-ea"/>
              </a:rPr>
              <a:t>第二节　顾客满意和顾客忠诚</a:t>
            </a:r>
          </a:p>
        </p:txBody>
      </p:sp>
      <p:sp>
        <p:nvSpPr>
          <p:cNvPr id="11267" name="内容占位符 2"/>
          <p:cNvSpPr>
            <a:spLocks noGrp="1"/>
          </p:cNvSpPr>
          <p:nvPr>
            <p:ph idx="1"/>
          </p:nvPr>
        </p:nvSpPr>
        <p:spPr>
          <a:xfrm>
            <a:off x="601980" y="1722120"/>
            <a:ext cx="9490075" cy="4991100"/>
          </a:xfrm>
        </p:spPr>
        <p:txBody>
          <a:bodyPr vert="horz" wrap="square" lIns="104306" tIns="52153" rIns="104306" bIns="52153" anchor="t"/>
          <a:lstStyle/>
          <a:p>
            <a:pPr marL="0" indent="0" latinLnBrk="0">
              <a:spcBef>
                <a:spcPts val="0"/>
              </a:spcBef>
              <a:spcAft>
                <a:spcPts val="600"/>
              </a:spcAft>
              <a:buNone/>
            </a:pPr>
            <a:r>
              <a:rPr lang="zh-CN" altLang="en-US" dirty="0"/>
              <a:t>一、顾客满意</a:t>
            </a:r>
          </a:p>
          <a:p>
            <a:pPr marL="0" indent="0" latinLnBrk="0">
              <a:spcBef>
                <a:spcPts val="600"/>
              </a:spcBef>
              <a:spcAft>
                <a:spcPts val="600"/>
              </a:spcAft>
              <a:buNone/>
            </a:pPr>
            <a:r>
              <a:rPr lang="zh-CN" altLang="en-US" sz="2000" dirty="0"/>
              <a:t>顾客满意是指顾客对其要求已被满足程度的感受,也就是顾客实际感受和顾客的期望、要求相比较而产生满意或者不满意。顾客满意程度会导致顾客抱怨或和顾客忠诚。</a:t>
            </a:r>
          </a:p>
          <a:p>
            <a:pPr marL="0" indent="0" latinLnBrk="0">
              <a:spcBef>
                <a:spcPts val="600"/>
              </a:spcBef>
              <a:spcAft>
                <a:spcPts val="600"/>
              </a:spcAft>
              <a:buNone/>
            </a:pPr>
            <a:r>
              <a:rPr lang="zh-CN" altLang="en-US" dirty="0"/>
              <a:t>二、顾客抱怨和顾客忠诚</a:t>
            </a:r>
          </a:p>
          <a:p>
            <a:pPr marL="0" indent="0" latinLnBrk="0">
              <a:spcBef>
                <a:spcPts val="600"/>
              </a:spcBef>
              <a:spcAft>
                <a:spcPts val="600"/>
              </a:spcAft>
              <a:buNone/>
            </a:pPr>
            <a:r>
              <a:rPr lang="zh-CN" altLang="en-US" sz="2000" dirty="0"/>
              <a:t>顾客抱怨。顾客抱怨是顾客满意程度低的最常见的一种表达方式,组织必须予以关注并采取迅速行动。</a:t>
            </a:r>
          </a:p>
          <a:p>
            <a:pPr marL="0" indent="0" latinLnBrk="0">
              <a:spcBef>
                <a:spcPts val="600"/>
              </a:spcBef>
              <a:spcAft>
                <a:spcPts val="600"/>
              </a:spcAft>
              <a:buNone/>
            </a:pPr>
            <a:r>
              <a:rPr lang="zh-CN" altLang="en-US" sz="2000" dirty="0"/>
              <a:t>顾客忠诚是指顾客对于某种品牌的产品或某个企业做出的长期购买的承诺。</a:t>
            </a:r>
          </a:p>
          <a:p>
            <a:pPr marL="0" indent="0" latinLnBrk="0">
              <a:spcBef>
                <a:spcPts val="600"/>
              </a:spcBef>
              <a:spcAft>
                <a:spcPts val="600"/>
              </a:spcAft>
              <a:buNone/>
            </a:pPr>
            <a:r>
              <a:rPr lang="zh-CN" altLang="en-US" dirty="0"/>
              <a:t>三、顾客满意和顾客忠诚的关系</a:t>
            </a:r>
          </a:p>
          <a:p>
            <a:pPr marL="0" indent="0" latinLnBrk="0">
              <a:spcBef>
                <a:spcPts val="600"/>
              </a:spcBef>
              <a:spcAft>
                <a:spcPts val="600"/>
              </a:spcAft>
              <a:buNone/>
            </a:pPr>
            <a:r>
              <a:rPr lang="zh-CN" altLang="en-US" sz="2000" dirty="0"/>
              <a:t>研究表明：顾客高满意度未必带来顾客的重复购买行为。这意味着满意不等同于忠诚，满意的顾客会重复购买,但也会光顾竞争对手，而忠诚的顾客则会重复购买。</a:t>
            </a:r>
          </a:p>
          <a:p>
            <a:pPr marL="0" indent="0" latinLnBrk="0">
              <a:spcBef>
                <a:spcPts val="600"/>
              </a:spcBef>
              <a:spcAft>
                <a:spcPts val="600"/>
              </a:spcAft>
              <a:buNone/>
            </a:pPr>
            <a:endParaRPr lang="zh-CN" altLang="en-US" sz="2000"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顾客满意过程模型</a:t>
            </a:r>
          </a:p>
        </p:txBody>
      </p:sp>
      <p:pic>
        <p:nvPicPr>
          <p:cNvPr id="98" name="2A2.eps" descr="id:2147497659;FounderCES"/>
          <p:cNvPicPr>
            <a:picLocks noGrp="1" noChangeAspect="1"/>
          </p:cNvPicPr>
          <p:nvPr>
            <p:ph idx="1"/>
          </p:nvPr>
        </p:nvPicPr>
        <p:blipFill>
          <a:blip r:embed="rId2"/>
          <a:stretch>
            <a:fillRect/>
          </a:stretch>
        </p:blipFill>
        <p:spPr>
          <a:xfrm>
            <a:off x="1670685" y="2039620"/>
            <a:ext cx="7656195" cy="3671570"/>
          </a:xfrm>
          <a:prstGeom prst="rect">
            <a:avLst/>
          </a:prstGeo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标题 1"/>
          <p:cNvSpPr>
            <a:spLocks noGrp="1"/>
          </p:cNvSpPr>
          <p:nvPr>
            <p:ph type="title"/>
          </p:nvPr>
        </p:nvSpPr>
        <p:spPr/>
        <p:txBody>
          <a:bodyPr vert="horz" wrap="square" lIns="104306" tIns="52153" rIns="104306" bIns="52153" anchor="ctr"/>
          <a:lstStyle/>
          <a:p>
            <a:r>
              <a:rPr noProof="0" dirty="0">
                <a:ln>
                  <a:noFill/>
                </a:ln>
                <a:solidFill>
                  <a:schemeClr val="bg1"/>
                </a:solidFill>
                <a:effectLst/>
                <a:uLnTx/>
                <a:uFillTx/>
                <a:cs typeface="+mn-cs"/>
                <a:sym typeface="+mn-ea"/>
              </a:rPr>
              <a:t>第三节　顾客关系管理</a:t>
            </a:r>
          </a:p>
        </p:txBody>
      </p:sp>
      <p:sp>
        <p:nvSpPr>
          <p:cNvPr id="11267" name="内容占位符 2"/>
          <p:cNvSpPr>
            <a:spLocks noGrp="1"/>
          </p:cNvSpPr>
          <p:nvPr>
            <p:ph idx="1"/>
          </p:nvPr>
        </p:nvSpPr>
        <p:spPr>
          <a:xfrm>
            <a:off x="574675" y="1637030"/>
            <a:ext cx="9537700" cy="5218430"/>
          </a:xfrm>
        </p:spPr>
        <p:txBody>
          <a:bodyPr vert="horz" wrap="square" lIns="104306" tIns="52153" rIns="104306" bIns="52153" anchor="t"/>
          <a:lstStyle/>
          <a:p>
            <a:pPr marL="0" indent="0" latinLnBrk="0">
              <a:spcBef>
                <a:spcPts val="600"/>
              </a:spcBef>
              <a:spcAft>
                <a:spcPts val="600"/>
              </a:spcAft>
              <a:buNone/>
            </a:pPr>
            <a:r>
              <a:rPr lang="zh-CN" altLang="en-US" dirty="0"/>
              <a:t>一、顾客关系管理的含义</a:t>
            </a:r>
          </a:p>
          <a:p>
            <a:pPr marL="0" indent="0" latinLnBrk="0">
              <a:spcBef>
                <a:spcPts val="600"/>
              </a:spcBef>
              <a:spcAft>
                <a:spcPts val="600"/>
              </a:spcAft>
              <a:buNone/>
            </a:pPr>
            <a:r>
              <a:rPr lang="zh-CN" altLang="en-US" sz="2000" dirty="0"/>
              <a:t>顾客关系管理(CRM),是企业为了获得顾客满意、留住顾客、挖掘潜在顾客、实现顾客忠诚并最终获得顾客长期价值而致力于与顾客建立长期良好的关系的管理活动。</a:t>
            </a:r>
          </a:p>
          <a:p>
            <a:pPr marL="0" indent="0" latinLnBrk="0">
              <a:spcBef>
                <a:spcPts val="600"/>
              </a:spcBef>
              <a:spcAft>
                <a:spcPts val="600"/>
              </a:spcAft>
              <a:buNone/>
            </a:pPr>
            <a:r>
              <a:rPr lang="zh-CN" altLang="en-US" dirty="0"/>
              <a:t>二、顾客关系管理的过程与系统功能</a:t>
            </a:r>
          </a:p>
          <a:p>
            <a:pPr marL="0" indent="0" latinLnBrk="0">
              <a:spcBef>
                <a:spcPts val="600"/>
              </a:spcBef>
              <a:spcAft>
                <a:spcPts val="600"/>
              </a:spcAft>
              <a:buNone/>
            </a:pPr>
            <a:r>
              <a:rPr lang="zh-CN" altLang="en-US" sz="2000" dirty="0"/>
              <a:t>顾客关系管理的过程包括:(1)获取顾客信息,识别顾客;(2)管理顾客沟通,了解需要和期望;(3)掌握顾客满意度;(4)研究顾客价值,确定顾客关系战略;(5)分析差距,实施产品和服务改进;(6)留住和造就忠诚的顾客。</a:t>
            </a:r>
          </a:p>
          <a:p>
            <a:pPr marL="0" indent="0" latinLnBrk="0">
              <a:spcBef>
                <a:spcPts val="600"/>
              </a:spcBef>
              <a:spcAft>
                <a:spcPts val="600"/>
              </a:spcAft>
              <a:buNone/>
            </a:pPr>
            <a:r>
              <a:rPr lang="zh-CN" altLang="en-US" sz="2000" dirty="0"/>
              <a:t>顾客关系管理系统有三个基本功能:(1)接入管理；(2)流程管理；(3)决策支持。</a:t>
            </a:r>
          </a:p>
          <a:p>
            <a:pPr marL="0" indent="0" latinLnBrk="0">
              <a:spcBef>
                <a:spcPts val="600"/>
              </a:spcBef>
              <a:spcAft>
                <a:spcPts val="600"/>
              </a:spcAft>
              <a:buNone/>
            </a:pPr>
            <a:r>
              <a:rPr lang="zh-CN" altLang="en-US" dirty="0"/>
              <a:t>三、顾客关系管理需要做好的关键工作</a:t>
            </a:r>
          </a:p>
          <a:p>
            <a:pPr marL="0" indent="0" latinLnBrk="0">
              <a:spcBef>
                <a:spcPts val="600"/>
              </a:spcBef>
              <a:spcAft>
                <a:spcPts val="600"/>
              </a:spcAft>
              <a:buNone/>
            </a:pPr>
            <a:r>
              <a:rPr lang="zh-CN" altLang="en-US" sz="2000" dirty="0"/>
              <a:t>为了确保顾客关系管理的有效性,组织要抓好以下关键工作：</a:t>
            </a:r>
            <a:r>
              <a:rPr lang="en-US" altLang="zh-CN" sz="2000" dirty="0"/>
              <a:t>(1)</a:t>
            </a:r>
            <a:r>
              <a:rPr lang="zh-CN" altLang="en-US" sz="2000" dirty="0"/>
              <a:t>组织的可达性</a:t>
            </a:r>
            <a:r>
              <a:rPr lang="en-US" altLang="zh-CN" sz="2000" dirty="0"/>
              <a:t>;(2)</a:t>
            </a:r>
            <a:r>
              <a:rPr lang="zh-CN" altLang="en-US" sz="2000" dirty="0"/>
              <a:t>承诺</a:t>
            </a:r>
            <a:r>
              <a:rPr lang="en-US" altLang="zh-CN" sz="2000" dirty="0"/>
              <a:t>;(3)</a:t>
            </a:r>
            <a:r>
              <a:rPr lang="zh-CN" altLang="en-US" sz="2000" dirty="0"/>
              <a:t>选拔和培训与顾客直接接触的一线员工</a:t>
            </a:r>
            <a:r>
              <a:rPr lang="en-US" altLang="zh-CN" sz="2000" dirty="0"/>
              <a:t>;(4)</a:t>
            </a:r>
            <a:r>
              <a:rPr lang="zh-CN" altLang="en-US" sz="2000" dirty="0"/>
              <a:t>明确顾客接触要求</a:t>
            </a:r>
            <a:r>
              <a:rPr lang="en-US" altLang="zh-CN" sz="2000" dirty="0"/>
              <a:t>;(5)</a:t>
            </a:r>
            <a:r>
              <a:rPr lang="zh-CN" altLang="en-US" sz="2000" dirty="0"/>
              <a:t>有效的投诉管理</a:t>
            </a:r>
            <a:r>
              <a:rPr lang="en-US" altLang="zh-CN" sz="2000" dirty="0"/>
              <a:t>;(6)</a:t>
            </a:r>
            <a:r>
              <a:rPr lang="zh-CN" altLang="en-US" sz="2000" dirty="0"/>
              <a:t>全面分析顾客价值</a:t>
            </a:r>
            <a:r>
              <a:rPr lang="en-US" altLang="zh-CN" sz="2000" dirty="0"/>
              <a:t>;(7)</a:t>
            </a:r>
            <a:r>
              <a:rPr lang="zh-CN" altLang="en-US" sz="2000" dirty="0"/>
              <a:t>寻求战略伙伴与联盟。</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顾客关系的进化过程</a:t>
            </a:r>
          </a:p>
        </p:txBody>
      </p:sp>
      <p:pic>
        <p:nvPicPr>
          <p:cNvPr id="102" name="2A3.eps" descr="id:2147497696;FounderCES"/>
          <p:cNvPicPr>
            <a:picLocks noGrp="1" noChangeAspect="1"/>
          </p:cNvPicPr>
          <p:nvPr>
            <p:ph idx="1"/>
          </p:nvPr>
        </p:nvPicPr>
        <p:blipFill>
          <a:blip r:embed="rId2"/>
          <a:stretch>
            <a:fillRect/>
          </a:stretch>
        </p:blipFill>
        <p:spPr>
          <a:xfrm>
            <a:off x="1765300" y="2632710"/>
            <a:ext cx="6798310" cy="2883535"/>
          </a:xfrm>
          <a:prstGeom prst="rect">
            <a:avLst/>
          </a:prstGeo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标题 1"/>
          <p:cNvSpPr>
            <a:spLocks noGrp="1"/>
          </p:cNvSpPr>
          <p:nvPr>
            <p:ph type="title"/>
          </p:nvPr>
        </p:nvSpPr>
        <p:spPr>
          <a:xfrm>
            <a:off x="488950" y="234950"/>
            <a:ext cx="6976745" cy="1097280"/>
          </a:xfrm>
        </p:spPr>
        <p:txBody>
          <a:bodyPr vert="horz" wrap="square" lIns="104306" tIns="52153" rIns="104306" bIns="52153" anchor="ctr"/>
          <a:lstStyle/>
          <a:p>
            <a:r>
              <a:rPr noProof="0" dirty="0">
                <a:ln>
                  <a:noFill/>
                </a:ln>
                <a:solidFill>
                  <a:schemeClr val="bg1"/>
                </a:solidFill>
                <a:effectLst/>
                <a:uLnTx/>
                <a:uFillTx/>
                <a:cs typeface="+mn-cs"/>
                <a:sym typeface="+mn-ea"/>
              </a:rPr>
              <a:t>第四节　顾客满意度的测量与分析</a:t>
            </a:r>
          </a:p>
        </p:txBody>
      </p:sp>
      <p:sp>
        <p:nvSpPr>
          <p:cNvPr id="11267" name="内容占位符 2"/>
          <p:cNvSpPr>
            <a:spLocks noGrp="1"/>
          </p:cNvSpPr>
          <p:nvPr>
            <p:ph idx="1"/>
          </p:nvPr>
        </p:nvSpPr>
        <p:spPr>
          <a:xfrm>
            <a:off x="574675" y="1637030"/>
            <a:ext cx="9537700" cy="5560060"/>
          </a:xfrm>
        </p:spPr>
        <p:txBody>
          <a:bodyPr vert="horz" wrap="square" lIns="104306" tIns="52153" rIns="104306" bIns="52153" anchor="t"/>
          <a:lstStyle/>
          <a:p>
            <a:pPr marL="0" indent="0" latinLnBrk="0">
              <a:spcBef>
                <a:spcPts val="0"/>
              </a:spcBef>
              <a:spcAft>
                <a:spcPts val="600"/>
              </a:spcAft>
              <a:buNone/>
            </a:pPr>
            <a:r>
              <a:rPr lang="zh-CN" altLang="en-US" dirty="0"/>
              <a:t>一、顾客满意度的含义</a:t>
            </a:r>
          </a:p>
          <a:p>
            <a:pPr marL="0" indent="0" latinLnBrk="0">
              <a:spcBef>
                <a:spcPts val="0"/>
              </a:spcBef>
              <a:spcAft>
                <a:spcPts val="600"/>
              </a:spcAft>
              <a:buNone/>
            </a:pPr>
            <a:r>
              <a:rPr lang="zh-CN" altLang="en-US" sz="2000" dirty="0"/>
              <a:t>顾客满意度是指把顾客的满意程度加以量化表示,具体来说,我们可以运用计量模型和抽样统计方法,通过评价顾客对于一组项目因子或评价指标的感知和体验,得到一个总计性的或回归性的数量化指标来综合地反映顾客对某个对象的满意水平,该数量化指标称为顾客满意度指数,简称顾客满意度。</a:t>
            </a:r>
          </a:p>
          <a:p>
            <a:pPr marL="0" indent="0" latinLnBrk="0">
              <a:spcBef>
                <a:spcPts val="0"/>
              </a:spcBef>
              <a:spcAft>
                <a:spcPts val="600"/>
              </a:spcAft>
              <a:buNone/>
            </a:pPr>
            <a:r>
              <a:rPr lang="zh-CN" altLang="en-US" sz="2000" dirty="0"/>
              <a:t>顾客满意度测量数据被称为是“一座采掘不完的金矿”,对于企业而言,顾客满意度测量有许多用途。</a:t>
            </a:r>
          </a:p>
          <a:p>
            <a:pPr marL="0" indent="0" latinLnBrk="0">
              <a:spcBef>
                <a:spcPts val="0"/>
              </a:spcBef>
              <a:spcAft>
                <a:spcPts val="600"/>
              </a:spcAft>
              <a:buNone/>
            </a:pPr>
            <a:r>
              <a:rPr lang="zh-CN" altLang="en-US" dirty="0"/>
              <a:t>二、顾客满意度测评实施过程</a:t>
            </a:r>
          </a:p>
          <a:p>
            <a:pPr marL="0" indent="0" latinLnBrk="0">
              <a:spcBef>
                <a:spcPts val="0"/>
              </a:spcBef>
              <a:spcAft>
                <a:spcPts val="600"/>
              </a:spcAft>
              <a:buNone/>
            </a:pPr>
            <a:r>
              <a:rPr lang="zh-CN" altLang="en-US" sz="2000" dirty="0"/>
              <a:t>顾客满意度测评的实施过程包括四项关键的活动:</a:t>
            </a:r>
            <a:r>
              <a:rPr lang="en-US" altLang="zh-CN" sz="2000" dirty="0"/>
              <a:t>(1)</a:t>
            </a:r>
            <a:r>
              <a:rPr lang="zh-CN" altLang="en-US" sz="2000" dirty="0"/>
              <a:t>明确测量的目的并识别测量的事项;</a:t>
            </a:r>
            <a:r>
              <a:rPr lang="en-US" altLang="zh-CN" sz="2000" dirty="0"/>
              <a:t>(2)</a:t>
            </a:r>
            <a:r>
              <a:rPr lang="zh-CN" altLang="en-US" sz="2000" dirty="0"/>
              <a:t>选择有效的信息收集过程和方法来收集顾客反馈数据;</a:t>
            </a:r>
            <a:r>
              <a:rPr lang="en-US" altLang="zh-CN" sz="2000" dirty="0"/>
              <a:t>(3)</a:t>
            </a:r>
            <a:r>
              <a:rPr lang="zh-CN" altLang="en-US" sz="2000" dirty="0"/>
              <a:t>综合分析和评价满意水平并沟通测评结果;</a:t>
            </a:r>
            <a:r>
              <a:rPr lang="en-US" altLang="zh-CN" sz="2000" dirty="0"/>
              <a:t>(4)</a:t>
            </a:r>
            <a:r>
              <a:rPr lang="zh-CN" altLang="en-US" sz="2000" dirty="0"/>
              <a:t>讨论测评发现并计划改进活动。</a:t>
            </a:r>
          </a:p>
          <a:p>
            <a:pPr marL="0" indent="0" latinLnBrk="0">
              <a:spcBef>
                <a:spcPts val="0"/>
              </a:spcBef>
              <a:spcAft>
                <a:spcPts val="600"/>
              </a:spcAft>
              <a:buNone/>
            </a:pPr>
            <a:r>
              <a:rPr lang="zh-CN" altLang="en-US" dirty="0"/>
              <a:t>三、满意度指数计算方法举例</a:t>
            </a:r>
          </a:p>
          <a:p>
            <a:pPr marL="0" indent="0" latinLnBrk="0">
              <a:spcBef>
                <a:spcPts val="0"/>
              </a:spcBef>
              <a:spcAft>
                <a:spcPts val="600"/>
              </a:spcAft>
              <a:buNone/>
            </a:pPr>
            <a:endParaRPr lang="zh-CN" altLang="en-US"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标题 1"/>
          <p:cNvSpPr>
            <a:spLocks noGrp="1"/>
          </p:cNvSpPr>
          <p:nvPr>
            <p:ph type="ctrTitle"/>
          </p:nvPr>
        </p:nvSpPr>
        <p:spPr>
          <a:xfrm>
            <a:off x="882650" y="2916238"/>
            <a:ext cx="9090025" cy="1143000"/>
          </a:xfrm>
        </p:spPr>
        <p:txBody>
          <a:bodyPr vert="horz" wrap="square" lIns="104306" tIns="52153" rIns="104306" bIns="52153" anchor="ctr">
            <a:normAutofit/>
          </a:bodyPr>
          <a:lstStyle/>
          <a:p>
            <a:pPr defTabSz="1043305" eaLnBrk="1" hangingPunct="1">
              <a:buClrTx/>
              <a:buSzTx/>
              <a:buFontTx/>
            </a:pPr>
            <a:r>
              <a:rPr kern="1200" dirty="0">
                <a:latin typeface="黑体" panose="02010609060101010101" pitchFamily="49" charset="-122"/>
                <a:ea typeface="黑体" panose="02010609060101010101" pitchFamily="49" charset="-122"/>
                <a:cs typeface="+mj-cs"/>
              </a:rPr>
              <a:t>第三章　领导与战略计划</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a:extLst>
              <a:ext uri="{FF2B5EF4-FFF2-40B4-BE49-F238E27FC236}">
                <a16:creationId xmlns:a16="http://schemas.microsoft.com/office/drawing/2014/main" id="{3E67C9E1-3515-416C-B91A-004F7AD57167}"/>
              </a:ext>
            </a:extLst>
          </p:cNvPr>
          <p:cNvSpPr>
            <a:spLocks noGrp="1" noChangeArrowheads="1"/>
          </p:cNvSpPr>
          <p:nvPr>
            <p:ph type="body" idx="1"/>
          </p:nvPr>
        </p:nvSpPr>
        <p:spPr>
          <a:xfrm>
            <a:off x="305859" y="1260210"/>
            <a:ext cx="10081683" cy="6301052"/>
          </a:xfrm>
        </p:spPr>
        <p:txBody>
          <a:bodyPr/>
          <a:lstStyle/>
          <a:p>
            <a:pPr eaLnBrk="1" hangingPunct="1">
              <a:lnSpc>
                <a:spcPct val="80000"/>
              </a:lnSpc>
            </a:pPr>
            <a:r>
              <a:rPr lang="en-US" altLang="zh-CN" sz="1764"/>
              <a:t> </a:t>
            </a:r>
            <a:endParaRPr lang="en-US" altLang="zh-CN" sz="1764" b="1"/>
          </a:p>
          <a:p>
            <a:pPr eaLnBrk="1" hangingPunct="1">
              <a:lnSpc>
                <a:spcPct val="80000"/>
              </a:lnSpc>
            </a:pPr>
            <a:r>
              <a:rPr lang="zh-CN" altLang="en-US" sz="1764" b="1"/>
              <a:t>学习方式：</a:t>
            </a:r>
            <a:r>
              <a:rPr lang="zh-CN" altLang="en-US" b="1">
                <a:ea typeface="黑体" panose="02010609060101010101" pitchFamily="49" charset="-122"/>
              </a:rPr>
              <a:t>全国招生  函授学习  权威双证  国际互认</a:t>
            </a:r>
            <a:endParaRPr lang="zh-CN" altLang="en-US" sz="1764" b="1"/>
          </a:p>
          <a:p>
            <a:pPr eaLnBrk="1" hangingPunct="1">
              <a:lnSpc>
                <a:spcPct val="80000"/>
              </a:lnSpc>
            </a:pPr>
            <a:endParaRPr lang="en-US" altLang="zh-CN" sz="1764" b="1"/>
          </a:p>
          <a:p>
            <a:pPr eaLnBrk="1" hangingPunct="1">
              <a:lnSpc>
                <a:spcPct val="80000"/>
              </a:lnSpc>
            </a:pPr>
            <a:r>
              <a:rPr lang="zh-CN" altLang="en-US" sz="1764" b="1"/>
              <a:t>认证项目：注册</a:t>
            </a:r>
            <a:r>
              <a:rPr lang="en-US" altLang="zh-CN" sz="1764" b="1"/>
              <a:t> </a:t>
            </a:r>
            <a:r>
              <a:rPr lang="zh-CN" altLang="en-US" sz="1764" b="1"/>
              <a:t>职业经理、人力资源总监、品质经理、生产经理、营销策划师、物流经理、</a:t>
            </a:r>
            <a:endParaRPr lang="en-US" altLang="zh-CN" sz="1764" b="1"/>
          </a:p>
          <a:p>
            <a:pPr eaLnBrk="1" hangingPunct="1">
              <a:lnSpc>
                <a:spcPct val="80000"/>
              </a:lnSpc>
            </a:pPr>
            <a:r>
              <a:rPr lang="zh-CN" altLang="en-US" sz="1764" b="1"/>
              <a:t>          项目经理、企业管理咨询师、企业总经理、营销经理、财务总监、酒店经理、企业培训师</a:t>
            </a:r>
            <a:endParaRPr lang="en-US" altLang="zh-CN" sz="1764" b="1"/>
          </a:p>
          <a:p>
            <a:pPr eaLnBrk="1" hangingPunct="1">
              <a:lnSpc>
                <a:spcPct val="80000"/>
              </a:lnSpc>
            </a:pPr>
            <a:r>
              <a:rPr lang="zh-CN" altLang="en-US" sz="1764" b="1"/>
              <a:t>          采购经理、</a:t>
            </a:r>
            <a:r>
              <a:rPr lang="en-US" altLang="zh-CN" sz="1764" b="1"/>
              <a:t>IE</a:t>
            </a:r>
            <a:r>
              <a:rPr lang="zh-CN" altLang="en-US" sz="1764" b="1"/>
              <a:t>工业工程师、医院管理、行政总监、市场总监、工厂管理、服装企业管理、</a:t>
            </a:r>
            <a:endParaRPr lang="en-US" altLang="zh-CN" sz="1764" b="1"/>
          </a:p>
          <a:p>
            <a:pPr eaLnBrk="1" hangingPunct="1">
              <a:lnSpc>
                <a:spcPct val="80000"/>
              </a:lnSpc>
            </a:pPr>
            <a:r>
              <a:rPr lang="zh-CN" altLang="en-US" sz="1764" b="1"/>
              <a:t>          六西格玛管理师、车间主管、经济管理师、生产运营管理师、精益管理师等</a:t>
            </a:r>
            <a:r>
              <a:rPr lang="en-US" altLang="zh-CN" sz="1764" b="1"/>
              <a:t>MBA</a:t>
            </a:r>
            <a:r>
              <a:rPr lang="zh-CN" altLang="en-US" sz="1764" b="1"/>
              <a:t>等认证。</a:t>
            </a:r>
          </a:p>
          <a:p>
            <a:pPr eaLnBrk="1" hangingPunct="1">
              <a:lnSpc>
                <a:spcPct val="80000"/>
              </a:lnSpc>
            </a:pPr>
            <a:endParaRPr lang="zh-CN" altLang="en-US" sz="1764" b="1"/>
          </a:p>
          <a:p>
            <a:pPr eaLnBrk="1" hangingPunct="1">
              <a:lnSpc>
                <a:spcPct val="80000"/>
              </a:lnSpc>
            </a:pPr>
            <a:r>
              <a:rPr lang="zh-CN" altLang="en-US" sz="1764" b="1"/>
              <a:t>颁发双证：经理资格证</a:t>
            </a:r>
            <a:r>
              <a:rPr lang="en-US" altLang="zh-CN" sz="1764" b="1"/>
              <a:t>+MBA</a:t>
            </a:r>
            <a:r>
              <a:rPr lang="zh-CN" altLang="en-US" sz="1764" b="1"/>
              <a:t>研修证</a:t>
            </a:r>
            <a:r>
              <a:rPr lang="en-US" altLang="zh-CN" sz="1764" b="1"/>
              <a:t>+</a:t>
            </a:r>
            <a:r>
              <a:rPr lang="zh-CN" altLang="en-US" sz="1764" b="1"/>
              <a:t>全套学籍档案</a:t>
            </a:r>
          </a:p>
          <a:p>
            <a:pPr eaLnBrk="1" hangingPunct="1">
              <a:lnSpc>
                <a:spcPct val="80000"/>
              </a:lnSpc>
            </a:pPr>
            <a:r>
              <a:rPr lang="zh-CN" altLang="en-US" sz="1764" b="1"/>
              <a:t>收费标准  ：</a:t>
            </a:r>
            <a:r>
              <a:rPr lang="zh-CN" altLang="en-US" sz="2646" b="1"/>
              <a:t>仅收取</a:t>
            </a:r>
            <a:r>
              <a:rPr lang="en-US" altLang="zh-CN" sz="2646" b="1"/>
              <a:t>1280</a:t>
            </a:r>
            <a:r>
              <a:rPr lang="zh-CN" altLang="en-US" sz="2646" b="1"/>
              <a:t>元</a:t>
            </a:r>
            <a:r>
              <a:rPr lang="zh-CN" altLang="en-US" sz="1764" b="1"/>
              <a:t>       招生网址： </a:t>
            </a:r>
            <a:r>
              <a:rPr lang="en-US" altLang="zh-CN" b="1">
                <a:hlinkClick r:id="rId2"/>
              </a:rPr>
              <a:t>www.mhjy.net</a:t>
            </a:r>
            <a:endParaRPr lang="en-US" altLang="zh-CN" b="1"/>
          </a:p>
          <a:p>
            <a:pPr eaLnBrk="1" hangingPunct="1">
              <a:lnSpc>
                <a:spcPct val="80000"/>
              </a:lnSpc>
              <a:buFontTx/>
              <a:buNone/>
            </a:pPr>
            <a:r>
              <a:rPr lang="en-US" altLang="zh-CN" b="1"/>
              <a:t>    </a:t>
            </a:r>
            <a:r>
              <a:rPr lang="zh-CN" altLang="en-US" sz="1764" b="1"/>
              <a:t>报名电话：</a:t>
            </a:r>
            <a:r>
              <a:rPr lang="en-US" altLang="zh-CN" sz="1764" b="1"/>
              <a:t>13684609885    0451—88342620 </a:t>
            </a:r>
          </a:p>
          <a:p>
            <a:pPr eaLnBrk="1" hangingPunct="1">
              <a:lnSpc>
                <a:spcPct val="80000"/>
              </a:lnSpc>
              <a:buFontTx/>
              <a:buNone/>
            </a:pPr>
            <a:r>
              <a:rPr lang="en-US" altLang="zh-CN" sz="1764" b="1"/>
              <a:t>        </a:t>
            </a:r>
            <a:r>
              <a:rPr lang="zh-CN" altLang="en-US" sz="1764" b="1"/>
              <a:t>微信公众号：</a:t>
            </a:r>
            <a:r>
              <a:rPr lang="en-US" altLang="zh-CN" sz="1764" b="1"/>
              <a:t>MHJY1998   </a:t>
            </a:r>
            <a:r>
              <a:rPr lang="zh-CN" altLang="en-US" sz="1764" b="1"/>
              <a:t>微信客服：</a:t>
            </a:r>
            <a:r>
              <a:rPr lang="en-US" altLang="zh-CN" sz="1764" b="1"/>
              <a:t>122285053    </a:t>
            </a:r>
            <a:r>
              <a:rPr lang="zh-CN" altLang="en-US" sz="1764" b="1"/>
              <a:t>咨询邮箱：</a:t>
            </a:r>
            <a:r>
              <a:rPr lang="en-US" altLang="zh-CN" sz="1764" b="1">
                <a:hlinkClick r:id="rId3"/>
              </a:rPr>
              <a:t>xchy007@163.com</a:t>
            </a:r>
            <a:r>
              <a:rPr lang="en-US" altLang="zh-CN" sz="1764" b="1"/>
              <a:t>   </a:t>
            </a:r>
          </a:p>
          <a:p>
            <a:pPr eaLnBrk="1" hangingPunct="1">
              <a:lnSpc>
                <a:spcPct val="80000"/>
              </a:lnSpc>
              <a:buFontTx/>
              <a:buNone/>
            </a:pPr>
            <a:r>
              <a:rPr lang="en-US" altLang="zh-CN" sz="1764" b="1"/>
              <a:t>        </a:t>
            </a:r>
            <a:r>
              <a:rPr lang="zh-CN" altLang="en-US" sz="1764" b="1"/>
              <a:t>咨询教师</a:t>
            </a:r>
            <a:r>
              <a:rPr lang="en-US" altLang="zh-CN" sz="1764" b="1"/>
              <a:t>: </a:t>
            </a:r>
            <a:r>
              <a:rPr lang="zh-CN" altLang="en-US" sz="1764" b="1"/>
              <a:t>王海涛 郑毅 </a:t>
            </a:r>
          </a:p>
          <a:p>
            <a:pPr eaLnBrk="1" hangingPunct="1">
              <a:lnSpc>
                <a:spcPct val="80000"/>
              </a:lnSpc>
            </a:pPr>
            <a:endParaRPr lang="zh-CN" altLang="en-US" sz="1764" b="1"/>
          </a:p>
          <a:p>
            <a:pPr algn="r" eaLnBrk="1" hangingPunct="1">
              <a:lnSpc>
                <a:spcPct val="80000"/>
              </a:lnSpc>
              <a:buFontTx/>
              <a:buNone/>
            </a:pPr>
            <a:r>
              <a:rPr lang="zh-CN" altLang="en-US" sz="1985" b="1"/>
              <a:t>颁证单位：中国经济管理大学</a:t>
            </a:r>
          </a:p>
          <a:p>
            <a:pPr algn="r" eaLnBrk="1" hangingPunct="1">
              <a:lnSpc>
                <a:spcPct val="80000"/>
              </a:lnSpc>
            </a:pPr>
            <a:r>
              <a:rPr lang="zh-CN" altLang="en-US" sz="1985" b="1"/>
              <a:t>主办单位：哈尔滨美华企业管理有限公司</a:t>
            </a:r>
            <a:endParaRPr lang="en-US" altLang="zh-CN" sz="1985" b="1"/>
          </a:p>
        </p:txBody>
      </p:sp>
      <p:sp>
        <p:nvSpPr>
          <p:cNvPr id="2051" name="WordArt 4">
            <a:extLst>
              <a:ext uri="{FF2B5EF4-FFF2-40B4-BE49-F238E27FC236}">
                <a16:creationId xmlns:a16="http://schemas.microsoft.com/office/drawing/2014/main" id="{91B17F2C-3A6B-43AE-848B-B3C0640FFC3B}"/>
              </a:ext>
            </a:extLst>
          </p:cNvPr>
          <p:cNvSpPr>
            <a:spLocks noChangeArrowheads="1" noChangeShapeType="1" noTextEdit="1"/>
          </p:cNvSpPr>
          <p:nvPr/>
        </p:nvSpPr>
        <p:spPr bwMode="auto">
          <a:xfrm flipH="1">
            <a:off x="12242409" y="5924740"/>
            <a:ext cx="238040" cy="455076"/>
          </a:xfrm>
          <a:prstGeom prst="rect">
            <a:avLst/>
          </a:prstGeom>
        </p:spPr>
        <p:txBody>
          <a:bodyPr wrap="none" fromWordArt="1">
            <a:prstTxWarp prst="textSlantUp">
              <a:avLst>
                <a:gd name="adj" fmla="val 32056"/>
              </a:avLst>
            </a:prstTxWarp>
          </a:bodyPr>
          <a:lstStyle/>
          <a:p>
            <a:pPr algn="ctr"/>
            <a:endParaRPr lang="zh-CN" altLang="en-US" sz="2315" kern="10">
              <a:ln w="9525">
                <a:solidFill>
                  <a:srgbClr val="FF0000"/>
                </a:solidFill>
                <a:round/>
                <a:headEnd/>
                <a:tailEnd/>
              </a:ln>
              <a:solidFill>
                <a:srgbClr val="FF0000"/>
              </a:solidFill>
              <a:effectLst>
                <a:outerShdw dist="53882" dir="2700000" algn="ctr" rotWithShape="0">
                  <a:srgbClr val="9999FF">
                    <a:alpha val="79999"/>
                  </a:srgbClr>
                </a:outerShdw>
              </a:effectLst>
              <a:latin typeface="华文新魏" panose="02010800040101010101" pitchFamily="2" charset="-122"/>
              <a:ea typeface="华文新魏" panose="02010800040101010101" pitchFamily="2" charset="-122"/>
            </a:endParaRPr>
          </a:p>
        </p:txBody>
      </p:sp>
      <p:sp>
        <p:nvSpPr>
          <p:cNvPr id="2052" name="Rectangle 7">
            <a:extLst>
              <a:ext uri="{FF2B5EF4-FFF2-40B4-BE49-F238E27FC236}">
                <a16:creationId xmlns:a16="http://schemas.microsoft.com/office/drawing/2014/main" id="{BB413E6D-5E3F-4476-8AFB-D74A5C025F4B}"/>
              </a:ext>
            </a:extLst>
          </p:cNvPr>
          <p:cNvSpPr>
            <a:spLocks noGrp="1" noChangeArrowheads="1"/>
          </p:cNvSpPr>
          <p:nvPr>
            <p:ph type="title"/>
          </p:nvPr>
        </p:nvSpPr>
        <p:spPr/>
        <p:txBody>
          <a:bodyPr/>
          <a:lstStyle/>
          <a:p>
            <a:pPr eaLnBrk="1" hangingPunct="1"/>
            <a:br>
              <a:rPr lang="en-US" altLang="zh-CN" sz="4410">
                <a:solidFill>
                  <a:srgbClr val="FF0000"/>
                </a:solidFill>
              </a:rPr>
            </a:br>
            <a:endParaRPr lang="en-US" altLang="zh-CN" sz="4410">
              <a:solidFill>
                <a:srgbClr val="FF0000"/>
              </a:solidFill>
            </a:endParaRPr>
          </a:p>
        </p:txBody>
      </p:sp>
      <p:sp>
        <p:nvSpPr>
          <p:cNvPr id="3080" name="WordArt 8">
            <a:extLst>
              <a:ext uri="{FF2B5EF4-FFF2-40B4-BE49-F238E27FC236}">
                <a16:creationId xmlns:a16="http://schemas.microsoft.com/office/drawing/2014/main" id="{A6F5C521-9032-47A1-912D-A7ED97CC7AF1}"/>
              </a:ext>
            </a:extLst>
          </p:cNvPr>
          <p:cNvSpPr>
            <a:spLocks noChangeArrowheads="1" noChangeShapeType="1" noTextEdit="1"/>
          </p:cNvSpPr>
          <p:nvPr/>
        </p:nvSpPr>
        <p:spPr bwMode="auto">
          <a:xfrm>
            <a:off x="741682" y="393792"/>
            <a:ext cx="8937022" cy="1102692"/>
          </a:xfrm>
          <a:prstGeom prst="rect">
            <a:avLst/>
          </a:prstGeom>
        </p:spPr>
        <p:txBody>
          <a:bodyPr wrap="none" fromWordArt="1">
            <a:prstTxWarp prst="textPlain">
              <a:avLst>
                <a:gd name="adj" fmla="val 50000"/>
              </a:avLst>
            </a:prstTxWarp>
          </a:bodyPr>
          <a:lstStyle/>
          <a:p>
            <a:pPr algn="ctr" eaLnBrk="1" hangingPunct="1">
              <a:defRPr/>
            </a:pPr>
            <a:r>
              <a:rPr lang="zh-CN" altLang="en-US" sz="3969" b="1" kern="10" dirty="0">
                <a:ln w="9525">
                  <a:solidFill>
                    <a:srgbClr val="FF0000"/>
                  </a:solidFill>
                  <a:round/>
                  <a:headEnd/>
                  <a:tailEnd/>
                </a:ln>
                <a:solidFill>
                  <a:srgbClr val="FF0000"/>
                </a:solidFill>
                <a:latin typeface="黑体"/>
                <a:ea typeface="黑体"/>
              </a:rPr>
              <a:t>全国迷你型</a:t>
            </a:r>
            <a:r>
              <a:rPr lang="en-US" altLang="zh-CN" sz="3969" b="1" kern="10" dirty="0">
                <a:ln w="9525">
                  <a:solidFill>
                    <a:srgbClr val="FF0000"/>
                  </a:solidFill>
                  <a:round/>
                  <a:headEnd/>
                  <a:tailEnd/>
                </a:ln>
                <a:solidFill>
                  <a:srgbClr val="FF0000"/>
                </a:solidFill>
                <a:latin typeface="黑体"/>
                <a:ea typeface="黑体"/>
              </a:rPr>
              <a:t>MBA</a:t>
            </a:r>
            <a:r>
              <a:rPr lang="zh-CN" altLang="en-US" sz="3969" b="1" kern="10" dirty="0">
                <a:ln w="9525">
                  <a:solidFill>
                    <a:srgbClr val="FF0000"/>
                  </a:solidFill>
                  <a:round/>
                  <a:headEnd/>
                  <a:tailEnd/>
                </a:ln>
                <a:solidFill>
                  <a:srgbClr val="FF0000"/>
                </a:solidFill>
                <a:latin typeface="黑体"/>
                <a:ea typeface="黑体"/>
              </a:rPr>
              <a:t>职业经理双证班</a:t>
            </a:r>
          </a:p>
        </p:txBody>
      </p:sp>
      <p:pic>
        <p:nvPicPr>
          <p:cNvPr id="2054" name="图片 2" descr="一些文字和图案&#10;&#10;描述已自动生成">
            <a:extLst>
              <a:ext uri="{FF2B5EF4-FFF2-40B4-BE49-F238E27FC236}">
                <a16:creationId xmlns:a16="http://schemas.microsoft.com/office/drawing/2014/main" id="{9E79943C-21A8-4AFF-A3A5-BC61D6D0840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99909" y="5432908"/>
            <a:ext cx="1438740" cy="1438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标题 1"/>
          <p:cNvSpPr>
            <a:spLocks noGrp="1"/>
          </p:cNvSpPr>
          <p:nvPr>
            <p:ph type="title"/>
          </p:nvPr>
        </p:nvSpPr>
        <p:spPr/>
        <p:txBody>
          <a:bodyPr vert="horz" wrap="square" lIns="104306" tIns="52153" rIns="104306" bIns="52153" anchor="ctr"/>
          <a:lstStyle/>
          <a:p>
            <a:pPr eaLnBrk="1" hangingPunct="1"/>
            <a:r>
              <a:rPr lang="zh-CN" altLang="en-US" dirty="0"/>
              <a:t>目录</a:t>
            </a:r>
          </a:p>
        </p:txBody>
      </p:sp>
      <p:sp>
        <p:nvSpPr>
          <p:cNvPr id="4" name="TextBox 3"/>
          <p:cNvSpPr txBox="1"/>
          <p:nvPr/>
        </p:nvSpPr>
        <p:spPr>
          <a:xfrm>
            <a:off x="10133013" y="6996113"/>
            <a:ext cx="417513" cy="306388"/>
          </a:xfrm>
          <a:prstGeom prst="rect">
            <a:avLst/>
          </a:prstGeom>
          <a:noFill/>
        </p:spPr>
        <p:txBody>
          <a:bodyPr>
            <a:spAutoFit/>
          </a:bodyPr>
          <a:lstStyle/>
          <a:p>
            <a:pPr marR="0" defTabSz="1043305" eaLnBrk="1" fontAlgn="auto" hangingPunct="1">
              <a:spcBef>
                <a:spcPts val="0"/>
              </a:spcBef>
              <a:spcAft>
                <a:spcPts val="0"/>
              </a:spcAft>
              <a:buClrTx/>
              <a:buSzTx/>
              <a:buFontTx/>
              <a:defRPr/>
            </a:pPr>
            <a:r>
              <a:rPr kumimoji="0" lang="en-US" altLang="zh-CN" sz="1400" kern="1200" cap="none" spc="0" normalizeH="0" baseline="0" noProof="0" dirty="0">
                <a:solidFill>
                  <a:schemeClr val="bg1">
                    <a:lumMod val="50000"/>
                  </a:schemeClr>
                </a:solidFill>
                <a:latin typeface="+mn-lt"/>
                <a:ea typeface="+mn-ea"/>
                <a:cs typeface="+mn-cs"/>
              </a:rPr>
              <a:t>01</a:t>
            </a:r>
            <a:endParaRPr kumimoji="0" lang="zh-CN" altLang="en-US" sz="1400" kern="1200" cap="none" spc="0" normalizeH="0" baseline="0" noProof="0" dirty="0">
              <a:solidFill>
                <a:schemeClr val="bg1">
                  <a:lumMod val="50000"/>
                </a:schemeClr>
              </a:solidFill>
              <a:latin typeface="+mn-lt"/>
              <a:ea typeface="+mn-ea"/>
              <a:cs typeface="+mn-cs"/>
            </a:endParaRPr>
          </a:p>
        </p:txBody>
      </p:sp>
      <p:sp>
        <p:nvSpPr>
          <p:cNvPr id="6" name="内容占位符 2"/>
          <p:cNvSpPr>
            <a:spLocks noGrp="1"/>
          </p:cNvSpPr>
          <p:nvPr>
            <p:ph idx="1"/>
          </p:nvPr>
        </p:nvSpPr>
        <p:spPr>
          <a:xfrm>
            <a:off x="911225" y="1978025"/>
            <a:ext cx="7088505" cy="3730625"/>
          </a:xfrm>
        </p:spPr>
        <p:txBody>
          <a:bodyPr vert="horz" wrap="square" lIns="104306" tIns="52153" rIns="104306" bIns="52153" numCol="1" anchor="t" anchorCtr="0" compatLnSpc="1"/>
          <a:lstStyle/>
          <a:p>
            <a:pPr marL="0" marR="0" lvl="0" indent="0" algn="l" defTabSz="1043305" rtl="0" eaLnBrk="0" fontAlgn="base" latinLnBrk="0" hangingPunct="0">
              <a:lnSpc>
                <a:spcPct val="150000"/>
              </a:lnSpc>
              <a:spcBef>
                <a:spcPct val="20000"/>
              </a:spcBef>
              <a:spcAft>
                <a:spcPct val="0"/>
              </a:spcAft>
              <a:buClrTx/>
              <a:buSzTx/>
              <a:buFont typeface="Arial" panose="020B0604020202020204" pitchFamily="34" charset="0"/>
              <a:buNone/>
              <a:defRPr/>
            </a:pPr>
            <a:r>
              <a:rPr kumimoji="0" sz="2800" b="0" i="0" u="none" strike="noStrike" kern="1200" cap="none" spc="0" normalizeH="0" baseline="0" noProof="0" dirty="0">
                <a:ln>
                  <a:noFill/>
                </a:ln>
                <a:solidFill>
                  <a:schemeClr val="tx1">
                    <a:lumMod val="75000"/>
                    <a:lumOff val="25000"/>
                  </a:schemeClr>
                </a:solidFill>
                <a:effectLst/>
                <a:uLnTx/>
                <a:uFillTx/>
                <a:latin typeface="宋体" panose="02010600030101010101" pitchFamily="2" charset="-122"/>
                <a:ea typeface="宋体" panose="02010600030101010101" pitchFamily="2" charset="-122"/>
                <a:cs typeface="宋体" panose="02010600030101010101" pitchFamily="2" charset="-122"/>
              </a:rPr>
              <a:t>第一节　组织的基本方向</a:t>
            </a:r>
          </a:p>
          <a:p>
            <a:pPr marL="0" marR="0" lvl="0" indent="0" algn="l" defTabSz="1043305" rtl="0" eaLnBrk="0" fontAlgn="base" latinLnBrk="0" hangingPunct="0">
              <a:lnSpc>
                <a:spcPct val="150000"/>
              </a:lnSpc>
              <a:spcBef>
                <a:spcPct val="20000"/>
              </a:spcBef>
              <a:spcAft>
                <a:spcPct val="0"/>
              </a:spcAft>
              <a:buClrTx/>
              <a:buSzTx/>
              <a:buFont typeface="Arial" panose="020B0604020202020204" pitchFamily="34" charset="0"/>
              <a:buNone/>
              <a:defRPr/>
            </a:pPr>
            <a:r>
              <a:rPr kumimoji="0" sz="2800" b="0" i="0" u="none" strike="noStrike" kern="1200" cap="none" spc="0" normalizeH="0" baseline="0" noProof="0" dirty="0">
                <a:ln>
                  <a:noFill/>
                </a:ln>
                <a:solidFill>
                  <a:schemeClr val="tx1">
                    <a:lumMod val="75000"/>
                    <a:lumOff val="25000"/>
                  </a:schemeClr>
                </a:solidFill>
                <a:effectLst/>
                <a:uLnTx/>
                <a:uFillTx/>
                <a:latin typeface="宋体" panose="02010600030101010101" pitchFamily="2" charset="-122"/>
                <a:ea typeface="宋体" panose="02010600030101010101" pitchFamily="2" charset="-122"/>
                <a:cs typeface="宋体" panose="02010600030101010101" pitchFamily="2" charset="-122"/>
              </a:rPr>
              <a:t>第二节　组织的社会责任</a:t>
            </a:r>
          </a:p>
          <a:p>
            <a:pPr marL="0" marR="0" lvl="0" indent="0" algn="l" defTabSz="1043305" rtl="0" eaLnBrk="0" fontAlgn="base" latinLnBrk="0" hangingPunct="0">
              <a:lnSpc>
                <a:spcPct val="150000"/>
              </a:lnSpc>
              <a:spcBef>
                <a:spcPct val="20000"/>
              </a:spcBef>
              <a:spcAft>
                <a:spcPct val="0"/>
              </a:spcAft>
              <a:buClrTx/>
              <a:buSzTx/>
              <a:buFont typeface="Arial" panose="020B0604020202020204" pitchFamily="34" charset="0"/>
              <a:buNone/>
              <a:defRPr/>
            </a:pPr>
            <a:r>
              <a:rPr kumimoji="0" sz="2800" b="0" i="0" u="none" strike="noStrike" kern="1200" cap="none" spc="0" normalizeH="0" baseline="0" noProof="0" dirty="0">
                <a:ln>
                  <a:noFill/>
                </a:ln>
                <a:solidFill>
                  <a:schemeClr val="tx1">
                    <a:lumMod val="75000"/>
                    <a:lumOff val="25000"/>
                  </a:schemeClr>
                </a:solidFill>
                <a:effectLst/>
                <a:uLnTx/>
                <a:uFillTx/>
                <a:latin typeface="宋体" panose="02010600030101010101" pitchFamily="2" charset="-122"/>
                <a:ea typeface="宋体" panose="02010600030101010101" pitchFamily="2" charset="-122"/>
                <a:cs typeface="宋体" panose="02010600030101010101" pitchFamily="2" charset="-122"/>
              </a:rPr>
              <a:t>第三节　战略计划活动</a:t>
            </a:r>
          </a:p>
          <a:p>
            <a:pPr marL="0" marR="0" lvl="0" indent="0" algn="l" defTabSz="1043305" rtl="0" eaLnBrk="0" fontAlgn="base" latinLnBrk="0" hangingPunct="0">
              <a:lnSpc>
                <a:spcPct val="150000"/>
              </a:lnSpc>
              <a:spcBef>
                <a:spcPct val="20000"/>
              </a:spcBef>
              <a:spcAft>
                <a:spcPct val="0"/>
              </a:spcAft>
              <a:buClrTx/>
              <a:buSzTx/>
              <a:buFont typeface="Arial" panose="020B0604020202020204" pitchFamily="34" charset="0"/>
              <a:buNone/>
              <a:defRPr/>
            </a:pPr>
            <a:r>
              <a:rPr kumimoji="0" sz="2800" b="0" i="0" u="none" strike="noStrike" kern="1200" cap="none" spc="0" normalizeH="0" baseline="0" noProof="0" dirty="0">
                <a:ln>
                  <a:noFill/>
                </a:ln>
                <a:solidFill>
                  <a:schemeClr val="tx1">
                    <a:lumMod val="75000"/>
                    <a:lumOff val="25000"/>
                  </a:schemeClr>
                </a:solidFill>
                <a:effectLst/>
                <a:uLnTx/>
                <a:uFillTx/>
                <a:latin typeface="宋体" panose="02010600030101010101" pitchFamily="2" charset="-122"/>
                <a:ea typeface="宋体" panose="02010600030101010101" pitchFamily="2" charset="-122"/>
                <a:cs typeface="宋体" panose="02010600030101010101" pitchFamily="2" charset="-122"/>
              </a:rPr>
              <a:t>第四节　水平对比</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标题 1"/>
          <p:cNvSpPr>
            <a:spLocks noGrp="1"/>
          </p:cNvSpPr>
          <p:nvPr>
            <p:ph type="title"/>
          </p:nvPr>
        </p:nvSpPr>
        <p:spPr>
          <a:xfrm>
            <a:off x="488950" y="234950"/>
            <a:ext cx="7180580" cy="1097280"/>
          </a:xfrm>
        </p:spPr>
        <p:txBody>
          <a:bodyPr vert="horz" wrap="square" lIns="104306" tIns="52153" rIns="104306" bIns="52153" anchor="ctr"/>
          <a:lstStyle/>
          <a:p>
            <a:r>
              <a:rPr lang="zh-CN" altLang="en-US" dirty="0"/>
              <a:t>引例</a:t>
            </a:r>
          </a:p>
        </p:txBody>
      </p:sp>
      <p:sp>
        <p:nvSpPr>
          <p:cNvPr id="10243" name="内容占位符 2"/>
          <p:cNvSpPr>
            <a:spLocks noGrp="1"/>
          </p:cNvSpPr>
          <p:nvPr>
            <p:ph idx="1"/>
          </p:nvPr>
        </p:nvSpPr>
        <p:spPr>
          <a:xfrm>
            <a:off x="489585" y="1637030"/>
            <a:ext cx="9622790" cy="4991100"/>
          </a:xfrm>
        </p:spPr>
        <p:txBody>
          <a:bodyPr vert="horz" wrap="square" lIns="104306" tIns="52153" rIns="104306" bIns="52153" anchor="t"/>
          <a:lstStyle/>
          <a:p>
            <a:pPr marL="0" indent="0" latinLnBrk="0">
              <a:spcBef>
                <a:spcPts val="1200"/>
              </a:spcBef>
              <a:spcAft>
                <a:spcPts val="1200"/>
              </a:spcAft>
              <a:buNone/>
            </a:pPr>
            <a:r>
              <a:rPr lang="zh-CN" altLang="en-US" sz="2000" dirty="0"/>
              <a:t>世界在加速度变化,但并不意味着我们要放弃经受时间考验的基本观念,相反我们比任何时候都需要它们。公司所面临的最大问题不是缺乏新的管理思想(事实上是被众多的思想所淹没),而是不能够理解最基本的原则。</a:t>
            </a:r>
          </a:p>
          <a:p>
            <a:pPr marL="0" indent="0" latinLnBrk="0">
              <a:spcBef>
                <a:spcPts val="1200"/>
              </a:spcBef>
              <a:spcAft>
                <a:spcPts val="1200"/>
              </a:spcAft>
              <a:buNone/>
            </a:pPr>
            <a:r>
              <a:rPr lang="zh-CN" altLang="en-US" sz="2000" dirty="0"/>
              <a:t>面对变化的世界,组织首先应该问的是“我们代表什么,为什么存在”,即要从各种商业做法和谋略中分离出组织的核心价值观,它不会不随环境和时间的改变而改变。惠普公司把自己比做陀螺仪,上百年来陀螺仪被用来引导船舶、飞机和卫星,外围的轴架可以自由运动,而核心圆却稳定不动。核心稳定不动的就是核心价值观。</a:t>
            </a:r>
          </a:p>
          <a:p>
            <a:pPr marL="0" indent="0" latinLnBrk="0">
              <a:spcBef>
                <a:spcPts val="1200"/>
              </a:spcBef>
              <a:spcAft>
                <a:spcPts val="1200"/>
              </a:spcAft>
              <a:buNone/>
            </a:pPr>
            <a:r>
              <a:rPr lang="zh-CN" altLang="en-US" sz="2000" dirty="0"/>
              <a:t>——摘自20世纪90年代商业畅销书《基业长青》</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标题 1"/>
          <p:cNvSpPr>
            <a:spLocks noGrp="1"/>
          </p:cNvSpPr>
          <p:nvPr>
            <p:ph type="title"/>
          </p:nvPr>
        </p:nvSpPr>
        <p:spPr/>
        <p:txBody>
          <a:bodyPr vert="horz" wrap="square" lIns="104306" tIns="52153" rIns="104306" bIns="52153" anchor="ctr"/>
          <a:lstStyle/>
          <a:p>
            <a:r>
              <a:rPr noProof="0" dirty="0">
                <a:ln>
                  <a:noFill/>
                </a:ln>
                <a:solidFill>
                  <a:schemeClr val="bg1"/>
                </a:solidFill>
                <a:effectLst/>
                <a:uLnTx/>
                <a:uFillTx/>
                <a:cs typeface="+mn-cs"/>
                <a:sym typeface="+mn-ea"/>
              </a:rPr>
              <a:t>第一节　组织的基本方向</a:t>
            </a:r>
          </a:p>
        </p:txBody>
      </p:sp>
      <p:sp>
        <p:nvSpPr>
          <p:cNvPr id="11267" name="内容占位符 2"/>
          <p:cNvSpPr>
            <a:spLocks noGrp="1"/>
          </p:cNvSpPr>
          <p:nvPr>
            <p:ph idx="1"/>
          </p:nvPr>
        </p:nvSpPr>
        <p:spPr>
          <a:xfrm>
            <a:off x="577850" y="1466215"/>
            <a:ext cx="9537700" cy="5767705"/>
          </a:xfrm>
        </p:spPr>
        <p:txBody>
          <a:bodyPr vert="horz" wrap="square" lIns="104306" tIns="52153" rIns="104306" bIns="52153" anchor="t"/>
          <a:lstStyle/>
          <a:p>
            <a:pPr marL="0" indent="0" latinLnBrk="0">
              <a:spcBef>
                <a:spcPts val="0"/>
              </a:spcBef>
              <a:spcAft>
                <a:spcPts val="600"/>
              </a:spcAft>
              <a:buNone/>
            </a:pPr>
            <a:r>
              <a:rPr lang="zh-CN" altLang="en-US" dirty="0"/>
              <a:t>一、组织的使命</a:t>
            </a:r>
          </a:p>
          <a:p>
            <a:pPr marL="0" indent="0" latinLnBrk="0">
              <a:spcBef>
                <a:spcPts val="0"/>
              </a:spcBef>
              <a:spcAft>
                <a:spcPts val="600"/>
              </a:spcAft>
              <a:buNone/>
            </a:pPr>
            <a:r>
              <a:rPr lang="zh-CN" altLang="en-US" sz="2000" dirty="0"/>
              <a:t>使命(mission)是指一个组织的总的功能,说明组织存在的理由或价值,回答“组织要实现什么”的问题。</a:t>
            </a:r>
          </a:p>
          <a:p>
            <a:pPr marL="0" indent="0" latinLnBrk="0">
              <a:spcBef>
                <a:spcPts val="0"/>
              </a:spcBef>
              <a:spcAft>
                <a:spcPts val="600"/>
              </a:spcAft>
              <a:buNone/>
            </a:pPr>
            <a:r>
              <a:rPr lang="zh-CN" altLang="en-US" sz="2000" dirty="0"/>
              <a:t>组织不但要进行使命思考,还需要把使命用语言文字清晰地表达出来,形成正式文件,与组织的员工和利益相关方沟通分享，这具有重要意义。</a:t>
            </a:r>
          </a:p>
          <a:p>
            <a:pPr marL="0" indent="0" latinLnBrk="0">
              <a:spcBef>
                <a:spcPts val="0"/>
              </a:spcBef>
              <a:spcAft>
                <a:spcPts val="600"/>
              </a:spcAft>
              <a:buNone/>
            </a:pPr>
            <a:r>
              <a:rPr lang="zh-CN" altLang="en-US" dirty="0"/>
              <a:t>二、核心价值观</a:t>
            </a:r>
          </a:p>
          <a:p>
            <a:pPr marL="0" indent="0" latinLnBrk="0">
              <a:spcBef>
                <a:spcPts val="0"/>
              </a:spcBef>
              <a:spcAft>
                <a:spcPts val="600"/>
              </a:spcAft>
              <a:buNone/>
            </a:pPr>
            <a:r>
              <a:rPr lang="zh-CN" altLang="en-US" sz="2000" dirty="0"/>
              <a:t>核心价值观是指期望组织及其成员如何行事的指导原则和行为准则,换句话说,核心价值观是指我代表什么、我的处世原则是什么等。</a:t>
            </a:r>
          </a:p>
          <a:p>
            <a:pPr marL="0" indent="0" latinLnBrk="0">
              <a:spcBef>
                <a:spcPts val="0"/>
              </a:spcBef>
              <a:spcAft>
                <a:spcPts val="600"/>
              </a:spcAft>
              <a:buNone/>
            </a:pPr>
            <a:r>
              <a:rPr lang="zh-CN" altLang="en-US" sz="2000" dirty="0"/>
              <a:t>核心价值观一般不会随时间和外部环境的变化而改变。</a:t>
            </a:r>
          </a:p>
          <a:p>
            <a:pPr marL="0" indent="0" latinLnBrk="0">
              <a:spcBef>
                <a:spcPts val="0"/>
              </a:spcBef>
              <a:spcAft>
                <a:spcPts val="600"/>
              </a:spcAft>
              <a:buNone/>
            </a:pPr>
            <a:r>
              <a:rPr lang="zh-CN" altLang="en-US" dirty="0"/>
              <a:t>三、愿景</a:t>
            </a:r>
          </a:p>
          <a:p>
            <a:pPr marL="0" indent="0" latinLnBrk="0">
              <a:spcBef>
                <a:spcPts val="0"/>
              </a:spcBef>
              <a:spcAft>
                <a:spcPts val="600"/>
              </a:spcAft>
              <a:buNone/>
            </a:pPr>
            <a:r>
              <a:rPr lang="zh-CN" altLang="en-US" sz="2000" dirty="0"/>
              <a:t>愿景(vision)是组织未来期望达到的一种状态,它为组织提供了一个清晰的图景,描述了组织正在向何处去,希望成为什么或被看成是什么</a:t>
            </a:r>
            <a:r>
              <a:rPr lang="zh-CN" altLang="en-US" dirty="0"/>
              <a:t>。</a:t>
            </a:r>
          </a:p>
          <a:p>
            <a:pPr marL="0" indent="0" latinLnBrk="0">
              <a:spcBef>
                <a:spcPts val="0"/>
              </a:spcBef>
              <a:spcAft>
                <a:spcPts val="600"/>
              </a:spcAft>
              <a:buNone/>
            </a:pPr>
            <a:r>
              <a:rPr lang="zh-CN" altLang="en-US" sz="2000" dirty="0"/>
              <a:t>总之,组织诸如使命、价值观和愿景等问题的思考起着北斗星、火车头、推动力和粘结剂的作用,为组织成员指出方向,鼓动和推动着人们为实现组织的目标而奋勇前进。自古成大事者必为有大志，企业也不例外。</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标题 1"/>
          <p:cNvSpPr>
            <a:spLocks noGrp="1"/>
          </p:cNvSpPr>
          <p:nvPr>
            <p:ph type="title"/>
          </p:nvPr>
        </p:nvSpPr>
        <p:spPr/>
        <p:txBody>
          <a:bodyPr vert="horz" wrap="square" lIns="104306" tIns="52153" rIns="104306" bIns="52153" anchor="ctr"/>
          <a:lstStyle/>
          <a:p>
            <a:r>
              <a:rPr noProof="0" dirty="0">
                <a:ln>
                  <a:noFill/>
                </a:ln>
                <a:solidFill>
                  <a:schemeClr val="bg1"/>
                </a:solidFill>
                <a:effectLst/>
                <a:uLnTx/>
                <a:uFillTx/>
                <a:cs typeface="+mn-cs"/>
                <a:sym typeface="+mn-ea"/>
              </a:rPr>
              <a:t>第二节　组织的社会责任</a:t>
            </a:r>
          </a:p>
        </p:txBody>
      </p:sp>
      <p:sp>
        <p:nvSpPr>
          <p:cNvPr id="11267" name="内容占位符 2"/>
          <p:cNvSpPr>
            <a:spLocks noGrp="1"/>
          </p:cNvSpPr>
          <p:nvPr>
            <p:ph idx="1"/>
          </p:nvPr>
        </p:nvSpPr>
        <p:spPr>
          <a:xfrm>
            <a:off x="488950" y="1332230"/>
            <a:ext cx="9878695" cy="6033135"/>
          </a:xfrm>
        </p:spPr>
        <p:txBody>
          <a:bodyPr vert="horz" wrap="square" lIns="104306" tIns="52153" rIns="104306" bIns="52153" anchor="t"/>
          <a:lstStyle/>
          <a:p>
            <a:pPr marL="0" indent="0" latinLnBrk="0">
              <a:spcBef>
                <a:spcPts val="0"/>
              </a:spcBef>
              <a:spcAft>
                <a:spcPts val="600"/>
              </a:spcAft>
              <a:buNone/>
            </a:pPr>
            <a:r>
              <a:rPr lang="zh-CN" altLang="en-US" dirty="0"/>
              <a:t>一、社会责任</a:t>
            </a:r>
          </a:p>
          <a:p>
            <a:pPr marL="0" indent="0" latinLnBrk="0">
              <a:spcBef>
                <a:spcPts val="0"/>
              </a:spcBef>
              <a:spcAft>
                <a:spcPts val="600"/>
              </a:spcAft>
              <a:buNone/>
            </a:pPr>
            <a:r>
              <a:rPr lang="zh-CN" altLang="en-US" sz="2000" dirty="0"/>
              <a:t>社会责任是指组织在遵守、维护和改善社会秩序、保护增加社会福利等方面所承担的责任,是企业追求有利于社会长远目标的义务。社会责任超越了只是符合基本的经济的和法律的标准的限度,加入了道德要求,促使组织中的人们从事让社会变得更美好的事情。</a:t>
            </a:r>
          </a:p>
          <a:p>
            <a:pPr marL="0" indent="0" latinLnBrk="0">
              <a:spcBef>
                <a:spcPts val="0"/>
              </a:spcBef>
              <a:spcAft>
                <a:spcPts val="600"/>
              </a:spcAft>
              <a:buNone/>
            </a:pPr>
            <a:r>
              <a:rPr lang="zh-CN" altLang="en-US" dirty="0"/>
              <a:t>二、组织的社会责任发展四阶段</a:t>
            </a:r>
          </a:p>
          <a:p>
            <a:pPr marL="0" indent="0" latinLnBrk="0">
              <a:spcBef>
                <a:spcPts val="0"/>
              </a:spcBef>
              <a:spcAft>
                <a:spcPts val="600"/>
              </a:spcAft>
              <a:buNone/>
            </a:pPr>
            <a:r>
              <a:rPr lang="zh-CN" altLang="en-US" sz="2000" dirty="0"/>
              <a:t>组织的社会责任发展程度分成四个阶段：（</a:t>
            </a:r>
            <a:r>
              <a:rPr lang="en-US" altLang="zh-CN" sz="2000" dirty="0"/>
              <a:t>1</a:t>
            </a:r>
            <a:r>
              <a:rPr lang="zh-CN" altLang="en-US" sz="2000" dirty="0"/>
              <a:t>）第一阶段的管理者将努力通过利润最大化和成本最小化来提高股东的利益；（</a:t>
            </a:r>
            <a:r>
              <a:rPr lang="en-US" altLang="zh-CN" sz="2000" dirty="0"/>
              <a:t>2</a:t>
            </a:r>
            <a:r>
              <a:rPr lang="zh-CN" altLang="en-US" sz="2000" dirty="0"/>
              <a:t>）第二阶段的管理者承认对员工的责任,希望招聘、留住和激励优秀的员工；（</a:t>
            </a:r>
            <a:r>
              <a:rPr lang="en-US" altLang="zh-CN" sz="2000" dirty="0"/>
              <a:t>3</a:t>
            </a:r>
            <a:r>
              <a:rPr lang="zh-CN" altLang="en-US" sz="2000" dirty="0"/>
              <a:t>）第三阶段的管理者将社会责任扩展到环境中的其他相关方,即顾客和供应商方面；（</a:t>
            </a:r>
            <a:r>
              <a:rPr lang="en-US" altLang="zh-CN" sz="2000" dirty="0"/>
              <a:t>4</a:t>
            </a:r>
            <a:r>
              <a:rPr lang="zh-CN" altLang="en-US" sz="2000" dirty="0"/>
              <a:t>）第四阶段的管理者认识到对社会整体负有责任。</a:t>
            </a:r>
          </a:p>
          <a:p>
            <a:pPr marL="0" indent="0" latinLnBrk="0">
              <a:spcBef>
                <a:spcPts val="0"/>
              </a:spcBef>
              <a:spcAft>
                <a:spcPts val="600"/>
              </a:spcAft>
              <a:buNone/>
            </a:pPr>
            <a:r>
              <a:rPr lang="zh-CN" altLang="en-US" dirty="0"/>
              <a:t>三、组织恪守道德规范的做法</a:t>
            </a:r>
          </a:p>
          <a:p>
            <a:pPr marL="0" indent="0" latinLnBrk="0">
              <a:spcBef>
                <a:spcPts val="0"/>
              </a:spcBef>
              <a:spcAft>
                <a:spcPts val="600"/>
              </a:spcAft>
              <a:buNone/>
            </a:pPr>
            <a:r>
              <a:rPr lang="zh-CN" altLang="en-US" sz="2000" dirty="0"/>
              <a:t>在确保组织行为符合道德规范的做法有:</a:t>
            </a:r>
            <a:r>
              <a:rPr lang="en-US" altLang="zh-CN" sz="2000" dirty="0"/>
              <a:t>(1)</a:t>
            </a:r>
            <a:r>
              <a:rPr lang="zh-CN" altLang="en-US" sz="2000" dirty="0"/>
              <a:t>选拔道德水准高的人员</a:t>
            </a:r>
            <a:r>
              <a:rPr lang="en-US" altLang="zh-CN" sz="2000" dirty="0"/>
              <a:t>;(2)</a:t>
            </a:r>
            <a:r>
              <a:rPr lang="zh-CN" altLang="en-US" sz="2000" dirty="0"/>
              <a:t>制定道德准则和决策规则</a:t>
            </a:r>
            <a:r>
              <a:rPr lang="en-US" altLang="zh-CN" sz="2000" dirty="0"/>
              <a:t>;(3)</a:t>
            </a:r>
            <a:r>
              <a:rPr lang="zh-CN" altLang="en-US" sz="2000" dirty="0"/>
              <a:t>通过高层管理者的垂范来影响人们</a:t>
            </a:r>
            <a:r>
              <a:rPr lang="en-US" altLang="zh-CN" sz="2000" dirty="0"/>
              <a:t>;(4)</a:t>
            </a:r>
            <a:r>
              <a:rPr lang="zh-CN" altLang="en-US" sz="2000" dirty="0"/>
              <a:t>建立合理的绩效评价制度</a:t>
            </a:r>
            <a:r>
              <a:rPr lang="en-US" altLang="zh-CN" sz="2000" dirty="0"/>
              <a:t>;(5)</a:t>
            </a:r>
            <a:r>
              <a:rPr lang="zh-CN" altLang="en-US" sz="2000" dirty="0"/>
              <a:t>提供道德方面的培训</a:t>
            </a:r>
            <a:r>
              <a:rPr lang="en-US" altLang="zh-CN" sz="2000" dirty="0"/>
              <a:t>;(6)</a:t>
            </a:r>
            <a:r>
              <a:rPr lang="zh-CN" altLang="en-US" sz="2000" dirty="0"/>
              <a:t>实施社会审计</a:t>
            </a:r>
            <a:r>
              <a:rPr lang="en-US" altLang="zh-CN" sz="2000" dirty="0"/>
              <a:t>;(7)</a:t>
            </a:r>
            <a:r>
              <a:rPr lang="zh-CN" altLang="en-US" sz="2000" dirty="0"/>
              <a:t>向面临道德困境的人们提供支持等。</a:t>
            </a:r>
            <a:endParaRPr lang="zh-CN" altLang="en-US" dirty="0"/>
          </a:p>
          <a:p>
            <a:pPr marL="0" indent="0" latinLnBrk="0">
              <a:spcBef>
                <a:spcPts val="0"/>
              </a:spcBef>
              <a:spcAft>
                <a:spcPts val="600"/>
              </a:spcAft>
              <a:buNone/>
            </a:pPr>
            <a:r>
              <a:rPr lang="zh-CN" altLang="en-US" dirty="0"/>
              <a:t>四、履行公民义务</a:t>
            </a:r>
          </a:p>
          <a:p>
            <a:pPr marL="0" indent="0" latinLnBrk="0">
              <a:spcBef>
                <a:spcPts val="0"/>
              </a:spcBef>
              <a:spcAft>
                <a:spcPts val="600"/>
              </a:spcAft>
              <a:buNone/>
            </a:pPr>
            <a:r>
              <a:rPr lang="zh-CN" altLang="en-US" sz="2000" dirty="0"/>
              <a:t>一个卓越的组织还应履行良好的公民义务，这意味着在组织资源许可的范围内</a:t>
            </a:r>
            <a:r>
              <a:rPr lang="zh-CN" altLang="en-US" sz="2000" dirty="0">
                <a:sym typeface="+mn-ea"/>
              </a:rPr>
              <a:t>推动和支持</a:t>
            </a:r>
            <a:r>
              <a:rPr lang="zh-CN" altLang="en-US" sz="2000" dirty="0"/>
              <a:t>重要的公众事务。</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标题 1"/>
          <p:cNvSpPr>
            <a:spLocks noGrp="1"/>
          </p:cNvSpPr>
          <p:nvPr>
            <p:ph type="title"/>
          </p:nvPr>
        </p:nvSpPr>
        <p:spPr/>
        <p:txBody>
          <a:bodyPr vert="horz" wrap="square" lIns="104306" tIns="52153" rIns="104306" bIns="52153" anchor="ctr"/>
          <a:lstStyle/>
          <a:p>
            <a:r>
              <a:rPr noProof="0" dirty="0">
                <a:ln>
                  <a:noFill/>
                </a:ln>
                <a:solidFill>
                  <a:schemeClr val="bg1"/>
                </a:solidFill>
                <a:effectLst/>
                <a:uLnTx/>
                <a:uFillTx/>
                <a:cs typeface="+mn-cs"/>
                <a:sym typeface="+mn-ea"/>
              </a:rPr>
              <a:t>第三节　战略计划活动　</a:t>
            </a:r>
          </a:p>
        </p:txBody>
      </p:sp>
      <p:sp>
        <p:nvSpPr>
          <p:cNvPr id="11267" name="内容占位符 2"/>
          <p:cNvSpPr>
            <a:spLocks noGrp="1"/>
          </p:cNvSpPr>
          <p:nvPr>
            <p:ph idx="1"/>
          </p:nvPr>
        </p:nvSpPr>
        <p:spPr>
          <a:xfrm>
            <a:off x="574675" y="1637030"/>
            <a:ext cx="9537700" cy="4991100"/>
          </a:xfrm>
        </p:spPr>
        <p:txBody>
          <a:bodyPr vert="horz" wrap="square" lIns="104306" tIns="52153" rIns="104306" bIns="52153" anchor="t"/>
          <a:lstStyle/>
          <a:p>
            <a:pPr marL="0" indent="0" latinLnBrk="0">
              <a:spcBef>
                <a:spcPts val="0"/>
              </a:spcBef>
              <a:spcAft>
                <a:spcPts val="600"/>
              </a:spcAft>
              <a:buNone/>
            </a:pPr>
            <a:r>
              <a:rPr lang="zh-CN" altLang="en-US" dirty="0"/>
              <a:t>一、战略计划活动的含义</a:t>
            </a:r>
          </a:p>
          <a:p>
            <a:pPr marL="0" indent="0" latinLnBrk="0">
              <a:spcBef>
                <a:spcPts val="0"/>
              </a:spcBef>
              <a:spcAft>
                <a:spcPts val="600"/>
              </a:spcAft>
              <a:buNone/>
            </a:pPr>
            <a:r>
              <a:rPr lang="zh-CN" altLang="en-US" sz="2000" dirty="0"/>
              <a:t>战略计划活动是确立组织的长期目标以及明确实现目标途径的一种系统化方法。具体说来，就是组织借助于这种系统化的方法确立质量方面的长期目标,并将这些目标与财务、人力资源、市场营销以及研发方面的目标一道在平等的基础上整合到一个综合的经营计划当中。</a:t>
            </a:r>
          </a:p>
          <a:p>
            <a:pPr marL="0" indent="0" latinLnBrk="0">
              <a:spcBef>
                <a:spcPts val="0"/>
              </a:spcBef>
              <a:spcAft>
                <a:spcPts val="600"/>
              </a:spcAft>
              <a:buNone/>
            </a:pPr>
            <a:r>
              <a:rPr lang="zh-CN" altLang="en-US" dirty="0"/>
              <a:t>二、战略计划活动的过程</a:t>
            </a:r>
          </a:p>
          <a:p>
            <a:pPr marL="0" indent="0" latinLnBrk="0">
              <a:spcBef>
                <a:spcPts val="0"/>
              </a:spcBef>
              <a:spcAft>
                <a:spcPts val="600"/>
              </a:spcAft>
              <a:buNone/>
            </a:pPr>
            <a:r>
              <a:rPr lang="zh-CN" altLang="en-US" sz="2000" dirty="0"/>
              <a:t>组织的战略计划活动包括以下步骤:</a:t>
            </a:r>
            <a:r>
              <a:rPr lang="en-US" altLang="zh-CN" sz="2000" dirty="0"/>
              <a:t>(1)</a:t>
            </a:r>
            <a:r>
              <a:rPr lang="zh-CN" altLang="en-US" sz="2000" dirty="0"/>
              <a:t>确立和沟通组织的愿景、使命、价值观和质量方针;</a:t>
            </a:r>
            <a:r>
              <a:rPr lang="en-US" altLang="zh-CN" sz="2000" dirty="0"/>
              <a:t>(2)</a:t>
            </a:r>
            <a:r>
              <a:rPr lang="zh-CN" altLang="en-US" sz="2000" dirty="0"/>
              <a:t>将愿景分解为少数关键的战略;</a:t>
            </a:r>
            <a:r>
              <a:rPr lang="en-US" altLang="zh-CN" sz="2000" dirty="0"/>
              <a:t>(3)</a:t>
            </a:r>
            <a:r>
              <a:rPr lang="zh-CN" altLang="en-US" sz="2000" dirty="0"/>
              <a:t>制定战略目标;</a:t>
            </a:r>
            <a:r>
              <a:rPr lang="en-US" altLang="zh-CN" sz="2000" dirty="0"/>
              <a:t>(4)</a:t>
            </a:r>
            <a:r>
              <a:rPr lang="zh-CN" altLang="en-US" sz="2000" dirty="0"/>
              <a:t>目标的展开;</a:t>
            </a:r>
            <a:r>
              <a:rPr lang="en-US" altLang="zh-CN" sz="2000" dirty="0"/>
              <a:t>(5)</a:t>
            </a:r>
            <a:r>
              <a:rPr lang="zh-CN" altLang="en-US" sz="2000" dirty="0"/>
              <a:t>用关键绩效指标来测量进展状况;</a:t>
            </a:r>
            <a:r>
              <a:rPr lang="en-US" altLang="zh-CN" sz="2000" dirty="0"/>
              <a:t>(6)</a:t>
            </a:r>
            <a:r>
              <a:rPr lang="zh-CN" altLang="en-US" sz="2000" dirty="0"/>
              <a:t>评审进展状况;经营审核。</a:t>
            </a:r>
          </a:p>
          <a:p>
            <a:pPr marL="0" indent="0" latinLnBrk="0">
              <a:spcBef>
                <a:spcPts val="0"/>
              </a:spcBef>
              <a:spcAft>
                <a:spcPts val="600"/>
              </a:spcAft>
              <a:buNone/>
            </a:pPr>
            <a:endParaRPr lang="zh-CN" altLang="en-US" sz="2000"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标题 1"/>
          <p:cNvSpPr>
            <a:spLocks noGrp="1"/>
          </p:cNvSpPr>
          <p:nvPr>
            <p:ph type="title"/>
          </p:nvPr>
        </p:nvSpPr>
        <p:spPr/>
        <p:txBody>
          <a:bodyPr vert="horz" wrap="square" lIns="104306" tIns="52153" rIns="104306" bIns="52153" anchor="ctr"/>
          <a:lstStyle/>
          <a:p>
            <a:r>
              <a:rPr noProof="0" dirty="0">
                <a:ln>
                  <a:noFill/>
                </a:ln>
                <a:solidFill>
                  <a:schemeClr val="bg1"/>
                </a:solidFill>
                <a:effectLst/>
                <a:uLnTx/>
                <a:uFillTx/>
                <a:cs typeface="+mn-cs"/>
                <a:sym typeface="+mn-ea"/>
              </a:rPr>
              <a:t>第四节　标杆管理</a:t>
            </a:r>
          </a:p>
        </p:txBody>
      </p:sp>
      <p:sp>
        <p:nvSpPr>
          <p:cNvPr id="11267" name="内容占位符 2"/>
          <p:cNvSpPr>
            <a:spLocks noGrp="1"/>
          </p:cNvSpPr>
          <p:nvPr>
            <p:ph idx="1"/>
          </p:nvPr>
        </p:nvSpPr>
        <p:spPr>
          <a:xfrm>
            <a:off x="577850" y="1741170"/>
            <a:ext cx="9537700" cy="4991100"/>
          </a:xfrm>
        </p:spPr>
        <p:txBody>
          <a:bodyPr vert="horz" wrap="square" lIns="104306" tIns="52153" rIns="104306" bIns="52153" anchor="t"/>
          <a:lstStyle/>
          <a:p>
            <a:pPr marL="0" indent="0" latinLnBrk="0">
              <a:spcBef>
                <a:spcPts val="0"/>
              </a:spcBef>
              <a:spcAft>
                <a:spcPts val="600"/>
              </a:spcAft>
              <a:buNone/>
            </a:pPr>
            <a:r>
              <a:rPr lang="zh-CN" altLang="en-US" dirty="0"/>
              <a:t>一、标杆管理的含义</a:t>
            </a:r>
          </a:p>
          <a:p>
            <a:pPr marL="0" indent="0" latinLnBrk="0">
              <a:spcBef>
                <a:spcPts val="0"/>
              </a:spcBef>
              <a:spcAft>
                <a:spcPts val="600"/>
              </a:spcAft>
              <a:buNone/>
            </a:pPr>
            <a:r>
              <a:rPr lang="zh-CN" altLang="en-US" sz="2000" dirty="0">
                <a:sym typeface="+mn-ea"/>
              </a:rPr>
              <a:t>标杆管理是指对照公认的领先组织或最强的竞争对手持续地对本组织的产品、服务、过程等关键的成功因素进行衡量的结构化的过程。</a:t>
            </a:r>
          </a:p>
          <a:p>
            <a:pPr marL="0" indent="0" latinLnBrk="0">
              <a:spcBef>
                <a:spcPts val="0"/>
              </a:spcBef>
              <a:spcAft>
                <a:spcPts val="600"/>
              </a:spcAft>
              <a:buNone/>
            </a:pPr>
            <a:r>
              <a:rPr lang="zh-CN" altLang="en-US" sz="2000" dirty="0"/>
              <a:t>标杆一词原意是测量学中的“水准基点”,在此引申为在某一方面的“行事最佳者”或“同业之最”,也就是组织所要学习和超越的“标杆”。该方法又被称为“标杆管理”、“对标”等。</a:t>
            </a:r>
            <a:endParaRPr lang="zh-CN" altLang="en-US" dirty="0"/>
          </a:p>
          <a:p>
            <a:pPr marL="0" indent="0" latinLnBrk="0">
              <a:spcBef>
                <a:spcPts val="0"/>
              </a:spcBef>
              <a:spcAft>
                <a:spcPts val="600"/>
              </a:spcAft>
              <a:buNone/>
            </a:pPr>
            <a:r>
              <a:rPr lang="zh-CN" altLang="en-US" dirty="0"/>
              <a:t>二、标杆管理的步骤</a:t>
            </a:r>
          </a:p>
          <a:p>
            <a:pPr marL="0" indent="0" latinLnBrk="0">
              <a:spcBef>
                <a:spcPts val="0"/>
              </a:spcBef>
              <a:spcAft>
                <a:spcPts val="600"/>
              </a:spcAft>
              <a:buNone/>
            </a:pPr>
            <a:r>
              <a:rPr lang="zh-CN" altLang="en-US" dirty="0"/>
              <a:t>标杆管理包括五个步骤:</a:t>
            </a:r>
            <a:r>
              <a:rPr lang="en-US" altLang="zh-CN" dirty="0"/>
              <a:t>(</a:t>
            </a:r>
            <a:r>
              <a:rPr lang="zh-CN" altLang="en-US" sz="2000" dirty="0"/>
              <a:t>1</a:t>
            </a:r>
            <a:r>
              <a:rPr lang="en-US" altLang="zh-CN" sz="2000" dirty="0"/>
              <a:t>)</a:t>
            </a:r>
            <a:r>
              <a:rPr lang="zh-CN" altLang="en-US" sz="2000" dirty="0"/>
              <a:t>确定实施标杆管理活动的领域或对象</a:t>
            </a:r>
            <a:r>
              <a:rPr lang="en-US" altLang="zh-CN" sz="2000" dirty="0"/>
              <a:t>;(</a:t>
            </a:r>
            <a:r>
              <a:rPr lang="zh-CN" altLang="en-US" sz="2000" dirty="0"/>
              <a:t>2</a:t>
            </a:r>
            <a:r>
              <a:rPr lang="en-US" altLang="zh-CN" sz="2000" dirty="0"/>
              <a:t>)</a:t>
            </a:r>
            <a:r>
              <a:rPr lang="zh-CN" altLang="en-US" sz="2000" dirty="0"/>
              <a:t>明确自身的现状</a:t>
            </a:r>
            <a:r>
              <a:rPr lang="en-US" altLang="zh-CN" sz="2000" dirty="0"/>
              <a:t>;(3)</a:t>
            </a:r>
            <a:r>
              <a:rPr lang="zh-CN" altLang="en-US" sz="2000" dirty="0"/>
              <a:t>确定谁是最佳者,即选择标杆管理的对象</a:t>
            </a:r>
            <a:r>
              <a:rPr lang="en-US" altLang="zh-CN" sz="2000" dirty="0"/>
              <a:t>;(</a:t>
            </a:r>
            <a:r>
              <a:rPr lang="zh-CN" altLang="en-US" sz="2000" dirty="0"/>
              <a:t>4</a:t>
            </a:r>
            <a:r>
              <a:rPr lang="en-US" altLang="zh-CN" sz="2000" dirty="0"/>
              <a:t>)</a:t>
            </a:r>
            <a:r>
              <a:rPr lang="zh-CN" altLang="en-US" sz="2000" dirty="0"/>
              <a:t>明确标杆管理的对象是怎样做的</a:t>
            </a:r>
            <a:r>
              <a:rPr lang="en-US" altLang="zh-CN" sz="2000" dirty="0"/>
              <a:t>;9</a:t>
            </a:r>
            <a:r>
              <a:rPr lang="zh-CN" altLang="en-US" sz="2000" dirty="0"/>
              <a:t>5</a:t>
            </a:r>
            <a:r>
              <a:rPr lang="en-US" altLang="zh-CN" sz="2000" dirty="0"/>
              <a:t>)</a:t>
            </a:r>
            <a:r>
              <a:rPr lang="zh-CN" altLang="en-US" sz="2000" dirty="0"/>
              <a:t>确定并实施改进方案。</a:t>
            </a:r>
            <a:endParaRPr lang="zh-CN" altLang="en-US" dirty="0"/>
          </a:p>
          <a:p>
            <a:pPr marL="0" indent="0" latinLnBrk="0">
              <a:spcBef>
                <a:spcPts val="0"/>
              </a:spcBef>
              <a:spcAft>
                <a:spcPts val="600"/>
              </a:spcAft>
              <a:buNone/>
            </a:pPr>
            <a:r>
              <a:rPr lang="zh-CN" altLang="en-US" dirty="0"/>
              <a:t>三、标杆管理的作用</a:t>
            </a:r>
          </a:p>
          <a:p>
            <a:pPr marL="0" indent="0" latinLnBrk="0">
              <a:spcBef>
                <a:spcPts val="0"/>
              </a:spcBef>
              <a:spcAft>
                <a:spcPts val="600"/>
              </a:spcAft>
              <a:buNone/>
            </a:pPr>
            <a:r>
              <a:rPr lang="zh-CN" altLang="en-US" sz="2000" dirty="0"/>
              <a:t>标杆管理的作用主要表现在设定目标、改进绩效和促进组织的变革三个方面。</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a:extLst>
              <a:ext uri="{FF2B5EF4-FFF2-40B4-BE49-F238E27FC236}">
                <a16:creationId xmlns:a16="http://schemas.microsoft.com/office/drawing/2014/main" id="{3E67C9E1-3515-416C-B91A-004F7AD57167}"/>
              </a:ext>
            </a:extLst>
          </p:cNvPr>
          <p:cNvSpPr>
            <a:spLocks noGrp="1" noChangeArrowheads="1"/>
          </p:cNvSpPr>
          <p:nvPr>
            <p:ph type="body" idx="1"/>
          </p:nvPr>
        </p:nvSpPr>
        <p:spPr>
          <a:xfrm>
            <a:off x="305859" y="1260210"/>
            <a:ext cx="10081683" cy="6301052"/>
          </a:xfrm>
        </p:spPr>
        <p:txBody>
          <a:bodyPr/>
          <a:lstStyle/>
          <a:p>
            <a:pPr eaLnBrk="1" hangingPunct="1">
              <a:lnSpc>
                <a:spcPct val="80000"/>
              </a:lnSpc>
            </a:pPr>
            <a:r>
              <a:rPr lang="en-US" altLang="zh-CN" sz="1764"/>
              <a:t> </a:t>
            </a:r>
            <a:endParaRPr lang="en-US" altLang="zh-CN" sz="1764" b="1"/>
          </a:p>
          <a:p>
            <a:pPr eaLnBrk="1" hangingPunct="1">
              <a:lnSpc>
                <a:spcPct val="80000"/>
              </a:lnSpc>
            </a:pPr>
            <a:r>
              <a:rPr lang="zh-CN" altLang="en-US" sz="1764" b="1"/>
              <a:t>学习方式：</a:t>
            </a:r>
            <a:r>
              <a:rPr lang="zh-CN" altLang="en-US" b="1">
                <a:ea typeface="黑体" panose="02010609060101010101" pitchFamily="49" charset="-122"/>
              </a:rPr>
              <a:t>全国招生  函授学习  权威双证  国际互认</a:t>
            </a:r>
            <a:endParaRPr lang="zh-CN" altLang="en-US" sz="1764" b="1"/>
          </a:p>
          <a:p>
            <a:pPr eaLnBrk="1" hangingPunct="1">
              <a:lnSpc>
                <a:spcPct val="80000"/>
              </a:lnSpc>
            </a:pPr>
            <a:endParaRPr lang="en-US" altLang="zh-CN" sz="1764" b="1"/>
          </a:p>
          <a:p>
            <a:pPr eaLnBrk="1" hangingPunct="1">
              <a:lnSpc>
                <a:spcPct val="80000"/>
              </a:lnSpc>
            </a:pPr>
            <a:r>
              <a:rPr lang="zh-CN" altLang="en-US" sz="1764" b="1"/>
              <a:t>认证项目：注册</a:t>
            </a:r>
            <a:r>
              <a:rPr lang="en-US" altLang="zh-CN" sz="1764" b="1"/>
              <a:t> </a:t>
            </a:r>
            <a:r>
              <a:rPr lang="zh-CN" altLang="en-US" sz="1764" b="1"/>
              <a:t>职业经理、人力资源总监、品质经理、生产经理、营销策划师、物流经理、</a:t>
            </a:r>
            <a:endParaRPr lang="en-US" altLang="zh-CN" sz="1764" b="1"/>
          </a:p>
          <a:p>
            <a:pPr eaLnBrk="1" hangingPunct="1">
              <a:lnSpc>
                <a:spcPct val="80000"/>
              </a:lnSpc>
            </a:pPr>
            <a:r>
              <a:rPr lang="zh-CN" altLang="en-US" sz="1764" b="1"/>
              <a:t>          项目经理、企业管理咨询师、企业总经理、营销经理、财务总监、酒店经理、企业培训师</a:t>
            </a:r>
            <a:endParaRPr lang="en-US" altLang="zh-CN" sz="1764" b="1"/>
          </a:p>
          <a:p>
            <a:pPr eaLnBrk="1" hangingPunct="1">
              <a:lnSpc>
                <a:spcPct val="80000"/>
              </a:lnSpc>
            </a:pPr>
            <a:r>
              <a:rPr lang="zh-CN" altLang="en-US" sz="1764" b="1"/>
              <a:t>          采购经理、</a:t>
            </a:r>
            <a:r>
              <a:rPr lang="en-US" altLang="zh-CN" sz="1764" b="1"/>
              <a:t>IE</a:t>
            </a:r>
            <a:r>
              <a:rPr lang="zh-CN" altLang="en-US" sz="1764" b="1"/>
              <a:t>工业工程师、医院管理、行政总监、市场总监、工厂管理、服装企业管理、</a:t>
            </a:r>
            <a:endParaRPr lang="en-US" altLang="zh-CN" sz="1764" b="1"/>
          </a:p>
          <a:p>
            <a:pPr eaLnBrk="1" hangingPunct="1">
              <a:lnSpc>
                <a:spcPct val="80000"/>
              </a:lnSpc>
            </a:pPr>
            <a:r>
              <a:rPr lang="zh-CN" altLang="en-US" sz="1764" b="1"/>
              <a:t>          六西格玛管理师、车间主管、经济管理师、生产运营管理师、精益管理师等</a:t>
            </a:r>
            <a:r>
              <a:rPr lang="en-US" altLang="zh-CN" sz="1764" b="1"/>
              <a:t>MBA</a:t>
            </a:r>
            <a:r>
              <a:rPr lang="zh-CN" altLang="en-US" sz="1764" b="1"/>
              <a:t>等认证。</a:t>
            </a:r>
          </a:p>
          <a:p>
            <a:pPr eaLnBrk="1" hangingPunct="1">
              <a:lnSpc>
                <a:spcPct val="80000"/>
              </a:lnSpc>
            </a:pPr>
            <a:endParaRPr lang="zh-CN" altLang="en-US" sz="1764" b="1"/>
          </a:p>
          <a:p>
            <a:pPr eaLnBrk="1" hangingPunct="1">
              <a:lnSpc>
                <a:spcPct val="80000"/>
              </a:lnSpc>
            </a:pPr>
            <a:r>
              <a:rPr lang="zh-CN" altLang="en-US" sz="1764" b="1"/>
              <a:t>颁发双证：经理资格证</a:t>
            </a:r>
            <a:r>
              <a:rPr lang="en-US" altLang="zh-CN" sz="1764" b="1"/>
              <a:t>+MBA</a:t>
            </a:r>
            <a:r>
              <a:rPr lang="zh-CN" altLang="en-US" sz="1764" b="1"/>
              <a:t>研修证</a:t>
            </a:r>
            <a:r>
              <a:rPr lang="en-US" altLang="zh-CN" sz="1764" b="1"/>
              <a:t>+</a:t>
            </a:r>
            <a:r>
              <a:rPr lang="zh-CN" altLang="en-US" sz="1764" b="1"/>
              <a:t>全套学籍档案</a:t>
            </a:r>
          </a:p>
          <a:p>
            <a:pPr eaLnBrk="1" hangingPunct="1">
              <a:lnSpc>
                <a:spcPct val="80000"/>
              </a:lnSpc>
            </a:pPr>
            <a:r>
              <a:rPr lang="zh-CN" altLang="en-US" sz="1764" b="1"/>
              <a:t>收费标准  ：</a:t>
            </a:r>
            <a:r>
              <a:rPr lang="zh-CN" altLang="en-US" sz="2646" b="1"/>
              <a:t>仅收取</a:t>
            </a:r>
            <a:r>
              <a:rPr lang="en-US" altLang="zh-CN" sz="2646" b="1"/>
              <a:t>1280</a:t>
            </a:r>
            <a:r>
              <a:rPr lang="zh-CN" altLang="en-US" sz="2646" b="1"/>
              <a:t>元</a:t>
            </a:r>
            <a:r>
              <a:rPr lang="zh-CN" altLang="en-US" sz="1764" b="1"/>
              <a:t>       招生网址： </a:t>
            </a:r>
            <a:r>
              <a:rPr lang="en-US" altLang="zh-CN" b="1">
                <a:hlinkClick r:id="rId2"/>
              </a:rPr>
              <a:t>www.mhjy.net</a:t>
            </a:r>
            <a:endParaRPr lang="en-US" altLang="zh-CN" b="1"/>
          </a:p>
          <a:p>
            <a:pPr eaLnBrk="1" hangingPunct="1">
              <a:lnSpc>
                <a:spcPct val="80000"/>
              </a:lnSpc>
              <a:buFontTx/>
              <a:buNone/>
            </a:pPr>
            <a:r>
              <a:rPr lang="en-US" altLang="zh-CN" b="1"/>
              <a:t>    </a:t>
            </a:r>
            <a:r>
              <a:rPr lang="zh-CN" altLang="en-US" sz="1764" b="1"/>
              <a:t>报名电话：</a:t>
            </a:r>
            <a:r>
              <a:rPr lang="en-US" altLang="zh-CN" sz="1764" b="1"/>
              <a:t>13684609885    0451—88342620 </a:t>
            </a:r>
          </a:p>
          <a:p>
            <a:pPr eaLnBrk="1" hangingPunct="1">
              <a:lnSpc>
                <a:spcPct val="80000"/>
              </a:lnSpc>
              <a:buFontTx/>
              <a:buNone/>
            </a:pPr>
            <a:r>
              <a:rPr lang="en-US" altLang="zh-CN" sz="1764" b="1"/>
              <a:t>        </a:t>
            </a:r>
            <a:r>
              <a:rPr lang="zh-CN" altLang="en-US" sz="1764" b="1"/>
              <a:t>微信公众号：</a:t>
            </a:r>
            <a:r>
              <a:rPr lang="en-US" altLang="zh-CN" sz="1764" b="1"/>
              <a:t>MHJY1998   </a:t>
            </a:r>
            <a:r>
              <a:rPr lang="zh-CN" altLang="en-US" sz="1764" b="1"/>
              <a:t>微信客服：</a:t>
            </a:r>
            <a:r>
              <a:rPr lang="en-US" altLang="zh-CN" sz="1764" b="1"/>
              <a:t>122285053    </a:t>
            </a:r>
            <a:r>
              <a:rPr lang="zh-CN" altLang="en-US" sz="1764" b="1"/>
              <a:t>咨询邮箱：</a:t>
            </a:r>
            <a:r>
              <a:rPr lang="en-US" altLang="zh-CN" sz="1764" b="1">
                <a:hlinkClick r:id="rId3"/>
              </a:rPr>
              <a:t>xchy007@163.com</a:t>
            </a:r>
            <a:r>
              <a:rPr lang="en-US" altLang="zh-CN" sz="1764" b="1"/>
              <a:t>   </a:t>
            </a:r>
          </a:p>
          <a:p>
            <a:pPr eaLnBrk="1" hangingPunct="1">
              <a:lnSpc>
                <a:spcPct val="80000"/>
              </a:lnSpc>
              <a:buFontTx/>
              <a:buNone/>
            </a:pPr>
            <a:r>
              <a:rPr lang="en-US" altLang="zh-CN" sz="1764" b="1"/>
              <a:t>        </a:t>
            </a:r>
            <a:r>
              <a:rPr lang="zh-CN" altLang="en-US" sz="1764" b="1"/>
              <a:t>咨询教师</a:t>
            </a:r>
            <a:r>
              <a:rPr lang="en-US" altLang="zh-CN" sz="1764" b="1"/>
              <a:t>: </a:t>
            </a:r>
            <a:r>
              <a:rPr lang="zh-CN" altLang="en-US" sz="1764" b="1"/>
              <a:t>王海涛 郑毅 </a:t>
            </a:r>
          </a:p>
          <a:p>
            <a:pPr eaLnBrk="1" hangingPunct="1">
              <a:lnSpc>
                <a:spcPct val="80000"/>
              </a:lnSpc>
            </a:pPr>
            <a:endParaRPr lang="zh-CN" altLang="en-US" sz="1764" b="1"/>
          </a:p>
          <a:p>
            <a:pPr algn="r" eaLnBrk="1" hangingPunct="1">
              <a:lnSpc>
                <a:spcPct val="80000"/>
              </a:lnSpc>
              <a:buFontTx/>
              <a:buNone/>
            </a:pPr>
            <a:r>
              <a:rPr lang="zh-CN" altLang="en-US" sz="1985" b="1"/>
              <a:t>颁证单位：中国经济管理大学</a:t>
            </a:r>
          </a:p>
          <a:p>
            <a:pPr algn="r" eaLnBrk="1" hangingPunct="1">
              <a:lnSpc>
                <a:spcPct val="80000"/>
              </a:lnSpc>
            </a:pPr>
            <a:r>
              <a:rPr lang="zh-CN" altLang="en-US" sz="1985" b="1"/>
              <a:t>主办单位：哈尔滨美华企业管理有限公司</a:t>
            </a:r>
            <a:endParaRPr lang="en-US" altLang="zh-CN" sz="1985" b="1"/>
          </a:p>
        </p:txBody>
      </p:sp>
      <p:sp>
        <p:nvSpPr>
          <p:cNvPr id="2051" name="WordArt 4">
            <a:extLst>
              <a:ext uri="{FF2B5EF4-FFF2-40B4-BE49-F238E27FC236}">
                <a16:creationId xmlns:a16="http://schemas.microsoft.com/office/drawing/2014/main" id="{91B17F2C-3A6B-43AE-848B-B3C0640FFC3B}"/>
              </a:ext>
            </a:extLst>
          </p:cNvPr>
          <p:cNvSpPr>
            <a:spLocks noChangeArrowheads="1" noChangeShapeType="1" noTextEdit="1"/>
          </p:cNvSpPr>
          <p:nvPr/>
        </p:nvSpPr>
        <p:spPr bwMode="auto">
          <a:xfrm flipH="1">
            <a:off x="12242409" y="5924740"/>
            <a:ext cx="238040" cy="455076"/>
          </a:xfrm>
          <a:prstGeom prst="rect">
            <a:avLst/>
          </a:prstGeom>
        </p:spPr>
        <p:txBody>
          <a:bodyPr wrap="none" fromWordArt="1">
            <a:prstTxWarp prst="textSlantUp">
              <a:avLst>
                <a:gd name="adj" fmla="val 32056"/>
              </a:avLst>
            </a:prstTxWarp>
          </a:bodyPr>
          <a:lstStyle/>
          <a:p>
            <a:pPr algn="ctr"/>
            <a:endParaRPr lang="zh-CN" altLang="en-US" sz="2315" kern="10">
              <a:ln w="9525">
                <a:solidFill>
                  <a:srgbClr val="FF0000"/>
                </a:solidFill>
                <a:round/>
                <a:headEnd/>
                <a:tailEnd/>
              </a:ln>
              <a:solidFill>
                <a:srgbClr val="FF0000"/>
              </a:solidFill>
              <a:effectLst>
                <a:outerShdw dist="53882" dir="2700000" algn="ctr" rotWithShape="0">
                  <a:srgbClr val="9999FF">
                    <a:alpha val="79999"/>
                  </a:srgbClr>
                </a:outerShdw>
              </a:effectLst>
              <a:latin typeface="华文新魏" panose="02010800040101010101" pitchFamily="2" charset="-122"/>
              <a:ea typeface="华文新魏" panose="02010800040101010101" pitchFamily="2" charset="-122"/>
            </a:endParaRPr>
          </a:p>
        </p:txBody>
      </p:sp>
      <p:sp>
        <p:nvSpPr>
          <p:cNvPr id="2052" name="Rectangle 7">
            <a:extLst>
              <a:ext uri="{FF2B5EF4-FFF2-40B4-BE49-F238E27FC236}">
                <a16:creationId xmlns:a16="http://schemas.microsoft.com/office/drawing/2014/main" id="{BB413E6D-5E3F-4476-8AFB-D74A5C025F4B}"/>
              </a:ext>
            </a:extLst>
          </p:cNvPr>
          <p:cNvSpPr>
            <a:spLocks noGrp="1" noChangeArrowheads="1"/>
          </p:cNvSpPr>
          <p:nvPr>
            <p:ph type="title"/>
          </p:nvPr>
        </p:nvSpPr>
        <p:spPr/>
        <p:txBody>
          <a:bodyPr/>
          <a:lstStyle/>
          <a:p>
            <a:pPr eaLnBrk="1" hangingPunct="1"/>
            <a:br>
              <a:rPr lang="en-US" altLang="zh-CN" sz="4410">
                <a:solidFill>
                  <a:srgbClr val="FF0000"/>
                </a:solidFill>
              </a:rPr>
            </a:br>
            <a:endParaRPr lang="en-US" altLang="zh-CN" sz="4410">
              <a:solidFill>
                <a:srgbClr val="FF0000"/>
              </a:solidFill>
            </a:endParaRPr>
          </a:p>
        </p:txBody>
      </p:sp>
      <p:sp>
        <p:nvSpPr>
          <p:cNvPr id="3080" name="WordArt 8">
            <a:extLst>
              <a:ext uri="{FF2B5EF4-FFF2-40B4-BE49-F238E27FC236}">
                <a16:creationId xmlns:a16="http://schemas.microsoft.com/office/drawing/2014/main" id="{A6F5C521-9032-47A1-912D-A7ED97CC7AF1}"/>
              </a:ext>
            </a:extLst>
          </p:cNvPr>
          <p:cNvSpPr>
            <a:spLocks noChangeArrowheads="1" noChangeShapeType="1" noTextEdit="1"/>
          </p:cNvSpPr>
          <p:nvPr/>
        </p:nvSpPr>
        <p:spPr bwMode="auto">
          <a:xfrm>
            <a:off x="741682" y="393792"/>
            <a:ext cx="8937022" cy="1102692"/>
          </a:xfrm>
          <a:prstGeom prst="rect">
            <a:avLst/>
          </a:prstGeom>
        </p:spPr>
        <p:txBody>
          <a:bodyPr wrap="none" fromWordArt="1">
            <a:prstTxWarp prst="textPlain">
              <a:avLst>
                <a:gd name="adj" fmla="val 50000"/>
              </a:avLst>
            </a:prstTxWarp>
          </a:bodyPr>
          <a:lstStyle/>
          <a:p>
            <a:pPr algn="ctr" eaLnBrk="1" hangingPunct="1">
              <a:defRPr/>
            </a:pPr>
            <a:r>
              <a:rPr lang="zh-CN" altLang="en-US" sz="3969" b="1" kern="10" dirty="0">
                <a:ln w="9525">
                  <a:solidFill>
                    <a:srgbClr val="FF0000"/>
                  </a:solidFill>
                  <a:round/>
                  <a:headEnd/>
                  <a:tailEnd/>
                </a:ln>
                <a:solidFill>
                  <a:srgbClr val="FF0000"/>
                </a:solidFill>
                <a:latin typeface="黑体"/>
                <a:ea typeface="黑体"/>
              </a:rPr>
              <a:t>全国迷你型</a:t>
            </a:r>
            <a:r>
              <a:rPr lang="en-US" altLang="zh-CN" sz="3969" b="1" kern="10" dirty="0">
                <a:ln w="9525">
                  <a:solidFill>
                    <a:srgbClr val="FF0000"/>
                  </a:solidFill>
                  <a:round/>
                  <a:headEnd/>
                  <a:tailEnd/>
                </a:ln>
                <a:solidFill>
                  <a:srgbClr val="FF0000"/>
                </a:solidFill>
                <a:latin typeface="黑体"/>
                <a:ea typeface="黑体"/>
              </a:rPr>
              <a:t>MBA</a:t>
            </a:r>
            <a:r>
              <a:rPr lang="zh-CN" altLang="en-US" sz="3969" b="1" kern="10" dirty="0">
                <a:ln w="9525">
                  <a:solidFill>
                    <a:srgbClr val="FF0000"/>
                  </a:solidFill>
                  <a:round/>
                  <a:headEnd/>
                  <a:tailEnd/>
                </a:ln>
                <a:solidFill>
                  <a:srgbClr val="FF0000"/>
                </a:solidFill>
                <a:latin typeface="黑体"/>
                <a:ea typeface="黑体"/>
              </a:rPr>
              <a:t>职业经理双证班</a:t>
            </a:r>
          </a:p>
        </p:txBody>
      </p:sp>
      <p:pic>
        <p:nvPicPr>
          <p:cNvPr id="2054" name="图片 2" descr="一些文字和图案&#10;&#10;描述已自动生成">
            <a:extLst>
              <a:ext uri="{FF2B5EF4-FFF2-40B4-BE49-F238E27FC236}">
                <a16:creationId xmlns:a16="http://schemas.microsoft.com/office/drawing/2014/main" id="{9E79943C-21A8-4AFF-A3A5-BC61D6D0840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99909" y="5432908"/>
            <a:ext cx="1438740" cy="1438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标题 1"/>
          <p:cNvSpPr>
            <a:spLocks noGrp="1"/>
          </p:cNvSpPr>
          <p:nvPr>
            <p:ph type="ctrTitle"/>
          </p:nvPr>
        </p:nvSpPr>
        <p:spPr>
          <a:xfrm>
            <a:off x="882650" y="2916238"/>
            <a:ext cx="9090025" cy="1143000"/>
          </a:xfrm>
        </p:spPr>
        <p:txBody>
          <a:bodyPr vert="horz" wrap="square" lIns="104306" tIns="52153" rIns="104306" bIns="52153" anchor="ctr">
            <a:normAutofit/>
          </a:bodyPr>
          <a:lstStyle/>
          <a:p>
            <a:pPr defTabSz="1043305" eaLnBrk="1" hangingPunct="1">
              <a:buClrTx/>
              <a:buSzTx/>
              <a:buFontTx/>
            </a:pPr>
            <a:r>
              <a:rPr kern="1200" dirty="0">
                <a:latin typeface="黑体" panose="02010609060101010101" pitchFamily="49" charset="-122"/>
                <a:ea typeface="黑体" panose="02010609060101010101" pitchFamily="49" charset="-122"/>
                <a:cs typeface="+mj-cs"/>
              </a:rPr>
              <a:t>第四章　活性化与团队合作</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标题 1"/>
          <p:cNvSpPr>
            <a:spLocks noGrp="1"/>
          </p:cNvSpPr>
          <p:nvPr>
            <p:ph type="title"/>
          </p:nvPr>
        </p:nvSpPr>
        <p:spPr/>
        <p:txBody>
          <a:bodyPr vert="horz" wrap="square" lIns="104306" tIns="52153" rIns="104306" bIns="52153" anchor="ctr"/>
          <a:lstStyle/>
          <a:p>
            <a:pPr eaLnBrk="1" hangingPunct="1"/>
            <a:r>
              <a:rPr lang="zh-CN" altLang="en-US" dirty="0"/>
              <a:t>目录</a:t>
            </a:r>
          </a:p>
        </p:txBody>
      </p:sp>
      <p:sp>
        <p:nvSpPr>
          <p:cNvPr id="4" name="TextBox 3"/>
          <p:cNvSpPr txBox="1"/>
          <p:nvPr/>
        </p:nvSpPr>
        <p:spPr>
          <a:xfrm>
            <a:off x="10133013" y="6996113"/>
            <a:ext cx="417513" cy="306388"/>
          </a:xfrm>
          <a:prstGeom prst="rect">
            <a:avLst/>
          </a:prstGeom>
          <a:noFill/>
        </p:spPr>
        <p:txBody>
          <a:bodyPr>
            <a:spAutoFit/>
          </a:bodyPr>
          <a:lstStyle/>
          <a:p>
            <a:pPr marR="0" defTabSz="1043305" eaLnBrk="1" fontAlgn="auto" hangingPunct="1">
              <a:spcBef>
                <a:spcPts val="0"/>
              </a:spcBef>
              <a:spcAft>
                <a:spcPts val="0"/>
              </a:spcAft>
              <a:buClrTx/>
              <a:buSzTx/>
              <a:buFontTx/>
              <a:defRPr/>
            </a:pPr>
            <a:r>
              <a:rPr kumimoji="0" lang="en-US" altLang="zh-CN" sz="1400" kern="1200" cap="none" spc="0" normalizeH="0" baseline="0" noProof="0" dirty="0">
                <a:solidFill>
                  <a:schemeClr val="bg1">
                    <a:lumMod val="50000"/>
                  </a:schemeClr>
                </a:solidFill>
                <a:latin typeface="+mn-lt"/>
                <a:ea typeface="+mn-ea"/>
                <a:cs typeface="+mn-cs"/>
              </a:rPr>
              <a:t>01</a:t>
            </a:r>
            <a:endParaRPr kumimoji="0" lang="zh-CN" altLang="en-US" sz="1400" kern="1200" cap="none" spc="0" normalizeH="0" baseline="0" noProof="0" dirty="0">
              <a:solidFill>
                <a:schemeClr val="bg1">
                  <a:lumMod val="50000"/>
                </a:schemeClr>
              </a:solidFill>
              <a:latin typeface="+mn-lt"/>
              <a:ea typeface="+mn-ea"/>
              <a:cs typeface="+mn-cs"/>
            </a:endParaRPr>
          </a:p>
        </p:txBody>
      </p:sp>
      <p:sp>
        <p:nvSpPr>
          <p:cNvPr id="6" name="内容占位符 2"/>
          <p:cNvSpPr>
            <a:spLocks noGrp="1"/>
          </p:cNvSpPr>
          <p:nvPr>
            <p:ph idx="1"/>
          </p:nvPr>
        </p:nvSpPr>
        <p:spPr>
          <a:xfrm>
            <a:off x="636270" y="2072640"/>
            <a:ext cx="7088505" cy="3730625"/>
          </a:xfrm>
        </p:spPr>
        <p:txBody>
          <a:bodyPr vert="horz" wrap="square" lIns="104306" tIns="52153" rIns="104306" bIns="52153" numCol="1" anchor="t" anchorCtr="0" compatLnSpc="1"/>
          <a:lstStyle/>
          <a:p>
            <a:pPr marL="0" marR="0" lvl="0" indent="0" algn="l" defTabSz="1043305" rtl="0" eaLnBrk="0" fontAlgn="base" latinLnBrk="0" hangingPunct="0">
              <a:lnSpc>
                <a:spcPct val="150000"/>
              </a:lnSpc>
              <a:spcBef>
                <a:spcPct val="20000"/>
              </a:spcBef>
              <a:spcAft>
                <a:spcPct val="0"/>
              </a:spcAft>
              <a:buClrTx/>
              <a:buSzTx/>
              <a:buFont typeface="Arial" panose="020B0604020202020204" pitchFamily="34" charset="0"/>
              <a:buNone/>
              <a:defRPr/>
            </a:pPr>
            <a:r>
              <a:rPr kumimoji="0" sz="2800" b="0" i="0" u="none" strike="noStrike" kern="1200" cap="none" spc="0" normalizeH="0" baseline="0" noProof="0" dirty="0">
                <a:ln>
                  <a:noFill/>
                </a:ln>
                <a:solidFill>
                  <a:schemeClr val="tx1">
                    <a:lumMod val="75000"/>
                    <a:lumOff val="25000"/>
                  </a:schemeClr>
                </a:solidFill>
                <a:effectLst/>
                <a:uLnTx/>
                <a:uFillTx/>
                <a:latin typeface="宋体" panose="02010600030101010101" pitchFamily="2" charset="-122"/>
                <a:ea typeface="宋体" panose="02010600030101010101" pitchFamily="2" charset="-122"/>
                <a:cs typeface="宋体" panose="02010600030101010101" pitchFamily="2" charset="-122"/>
              </a:rPr>
              <a:t>第一节　人力资源管理与活性化</a:t>
            </a:r>
          </a:p>
          <a:p>
            <a:pPr marL="0" marR="0" lvl="0" indent="0" algn="l" defTabSz="1043305" rtl="0" eaLnBrk="0" fontAlgn="base" latinLnBrk="0" hangingPunct="0">
              <a:lnSpc>
                <a:spcPct val="150000"/>
              </a:lnSpc>
              <a:spcBef>
                <a:spcPct val="20000"/>
              </a:spcBef>
              <a:spcAft>
                <a:spcPct val="0"/>
              </a:spcAft>
              <a:buClrTx/>
              <a:buSzTx/>
              <a:buFont typeface="Arial" panose="020B0604020202020204" pitchFamily="34" charset="0"/>
              <a:buNone/>
              <a:defRPr/>
            </a:pPr>
            <a:r>
              <a:rPr kumimoji="0" sz="2800" b="0" i="0" u="none" strike="noStrike" kern="1200" cap="none" spc="0" normalizeH="0" baseline="0" noProof="0" dirty="0">
                <a:ln>
                  <a:noFill/>
                </a:ln>
                <a:solidFill>
                  <a:schemeClr val="tx1">
                    <a:lumMod val="75000"/>
                    <a:lumOff val="25000"/>
                  </a:schemeClr>
                </a:solidFill>
                <a:effectLst/>
                <a:uLnTx/>
                <a:uFillTx/>
                <a:latin typeface="宋体" panose="02010600030101010101" pitchFamily="2" charset="-122"/>
                <a:ea typeface="宋体" panose="02010600030101010101" pitchFamily="2" charset="-122"/>
                <a:cs typeface="宋体" panose="02010600030101010101" pitchFamily="2" charset="-122"/>
              </a:rPr>
              <a:t>第二节　团队及其作用</a:t>
            </a:r>
          </a:p>
          <a:p>
            <a:pPr marL="0" marR="0" lvl="0" indent="0" algn="l" defTabSz="1043305" rtl="0" eaLnBrk="0" fontAlgn="base" latinLnBrk="0" hangingPunct="0">
              <a:lnSpc>
                <a:spcPct val="150000"/>
              </a:lnSpc>
              <a:spcBef>
                <a:spcPct val="20000"/>
              </a:spcBef>
              <a:spcAft>
                <a:spcPct val="0"/>
              </a:spcAft>
              <a:buClrTx/>
              <a:buSzTx/>
              <a:buFont typeface="Arial" panose="020B0604020202020204" pitchFamily="34" charset="0"/>
              <a:buNone/>
              <a:defRPr/>
            </a:pPr>
            <a:r>
              <a:rPr kumimoji="0" sz="2800" b="0" i="0" u="none" strike="noStrike" kern="1200" cap="none" spc="0" normalizeH="0" baseline="0" noProof="0" dirty="0">
                <a:ln>
                  <a:noFill/>
                </a:ln>
                <a:solidFill>
                  <a:schemeClr val="tx1">
                    <a:lumMod val="75000"/>
                    <a:lumOff val="25000"/>
                  </a:schemeClr>
                </a:solidFill>
                <a:effectLst/>
                <a:uLnTx/>
                <a:uFillTx/>
                <a:latin typeface="宋体" panose="02010600030101010101" pitchFamily="2" charset="-122"/>
                <a:ea typeface="宋体" panose="02010600030101010101" pitchFamily="2" charset="-122"/>
                <a:cs typeface="宋体" panose="02010600030101010101" pitchFamily="2" charset="-122"/>
              </a:rPr>
              <a:t>第三节　团队发展与技巧</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标题 1"/>
          <p:cNvSpPr>
            <a:spLocks noGrp="1"/>
          </p:cNvSpPr>
          <p:nvPr>
            <p:ph type="title"/>
          </p:nvPr>
        </p:nvSpPr>
        <p:spPr>
          <a:xfrm>
            <a:off x="488950" y="234950"/>
            <a:ext cx="7180580" cy="1097280"/>
          </a:xfrm>
        </p:spPr>
        <p:txBody>
          <a:bodyPr vert="horz" wrap="square" lIns="104306" tIns="52153" rIns="104306" bIns="52153" anchor="ctr"/>
          <a:lstStyle/>
          <a:p>
            <a:br>
              <a:rPr lang="zh-CN" altLang="en-US" dirty="0"/>
            </a:br>
            <a:r>
              <a:rPr lang="zh-CN" altLang="en-US" dirty="0"/>
              <a:t>引例</a:t>
            </a:r>
            <a:br>
              <a:rPr lang="zh-CN" altLang="en-US" dirty="0"/>
            </a:br>
            <a:endParaRPr lang="zh-CN" altLang="en-US" dirty="0"/>
          </a:p>
        </p:txBody>
      </p:sp>
      <p:sp>
        <p:nvSpPr>
          <p:cNvPr id="10243" name="内容占位符 2"/>
          <p:cNvSpPr>
            <a:spLocks noGrp="1"/>
          </p:cNvSpPr>
          <p:nvPr>
            <p:ph idx="1"/>
          </p:nvPr>
        </p:nvSpPr>
        <p:spPr>
          <a:xfrm>
            <a:off x="488950" y="1750695"/>
            <a:ext cx="9622790" cy="4991100"/>
          </a:xfrm>
        </p:spPr>
        <p:txBody>
          <a:bodyPr vert="horz" wrap="square" lIns="104306" tIns="52153" rIns="104306" bIns="52153" anchor="t"/>
          <a:lstStyle/>
          <a:p>
            <a:pPr marL="0" indent="0" latinLnBrk="0">
              <a:spcBef>
                <a:spcPts val="1200"/>
              </a:spcBef>
              <a:spcAft>
                <a:spcPts val="1200"/>
              </a:spcAft>
              <a:buNone/>
            </a:pPr>
            <a:r>
              <a:rPr lang="zh-CN" altLang="en-US" sz="2400" dirty="0"/>
              <a:t>“天时不如地利，地利不如人和”。 ——孟轲</a:t>
            </a:r>
          </a:p>
          <a:p>
            <a:pPr marL="0" indent="0" latinLnBrk="0">
              <a:spcBef>
                <a:spcPts val="1200"/>
              </a:spcBef>
              <a:spcAft>
                <a:spcPts val="1200"/>
              </a:spcAft>
              <a:buNone/>
            </a:pPr>
            <a:r>
              <a:rPr lang="zh-CN" altLang="en-US" sz="2400" dirty="0"/>
              <a:t>“如果一个团队能够真正凝成一体,由此带来的体验将是一个人职业生涯中的亮点。”——摘自美国管理大师彼得·圣吉《第五项修炼》</a:t>
            </a:r>
          </a:p>
          <a:p>
            <a:pPr marL="0" indent="0" latinLnBrk="0">
              <a:spcBef>
                <a:spcPts val="1200"/>
              </a:spcBef>
              <a:spcAft>
                <a:spcPts val="1200"/>
              </a:spcAft>
              <a:buNone/>
            </a:pPr>
            <a:r>
              <a:rPr lang="zh-CN" altLang="en-US" sz="2400" dirty="0"/>
              <a:t>“全面质量管理中,首先且最值得关注的是人的质量。塑造人的质量对于全面质量管理而言是至关重要的。组织如果能够将质量注入到员工中,生产优质产品的征程就已经成功了一半。”——摘自日本质量管理专家今井正明《改善》</a:t>
            </a:r>
          </a:p>
          <a:p>
            <a:pPr marL="0" indent="0" latinLnBrk="0">
              <a:spcBef>
                <a:spcPts val="1200"/>
              </a:spcBef>
              <a:spcAft>
                <a:spcPts val="1200"/>
              </a:spcAft>
              <a:buNone/>
            </a:pPr>
            <a:endParaRPr lang="zh-CN" altLang="en-US" sz="24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标题 1"/>
          <p:cNvSpPr>
            <a:spLocks noGrp="1"/>
          </p:cNvSpPr>
          <p:nvPr>
            <p:ph type="ctrTitle"/>
          </p:nvPr>
        </p:nvSpPr>
        <p:spPr>
          <a:xfrm>
            <a:off x="882650" y="2916238"/>
            <a:ext cx="9090025" cy="1143000"/>
          </a:xfrm>
        </p:spPr>
        <p:txBody>
          <a:bodyPr vert="horz" wrap="square" lIns="104306" tIns="52153" rIns="104306" bIns="52153" anchor="ctr">
            <a:normAutofit/>
          </a:bodyPr>
          <a:lstStyle/>
          <a:p>
            <a:pPr defTabSz="1043305" eaLnBrk="1" hangingPunct="1">
              <a:buClrTx/>
              <a:buSzTx/>
              <a:buFontTx/>
            </a:pPr>
            <a:r>
              <a:rPr kern="1200" dirty="0">
                <a:latin typeface="黑体" panose="02010609060101010101" pitchFamily="49" charset="-122"/>
                <a:ea typeface="黑体" panose="02010609060101010101" pitchFamily="49" charset="-122"/>
                <a:cs typeface="+mj-cs"/>
              </a:rPr>
              <a:t>第一章　质量与质量管理导论</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标题 1"/>
          <p:cNvSpPr>
            <a:spLocks noGrp="1"/>
          </p:cNvSpPr>
          <p:nvPr>
            <p:ph type="title"/>
          </p:nvPr>
        </p:nvSpPr>
        <p:spPr/>
        <p:txBody>
          <a:bodyPr vert="horz" wrap="square" lIns="104306" tIns="52153" rIns="104306" bIns="52153" anchor="ctr"/>
          <a:lstStyle/>
          <a:p>
            <a:r>
              <a:rPr noProof="0" dirty="0">
                <a:ln>
                  <a:noFill/>
                </a:ln>
                <a:solidFill>
                  <a:schemeClr val="bg1"/>
                </a:solidFill>
                <a:effectLst/>
                <a:uLnTx/>
                <a:uFillTx/>
                <a:cs typeface="+mn-cs"/>
                <a:sym typeface="+mn-ea"/>
              </a:rPr>
              <a:t>第一节　人力资源管理与活性化</a:t>
            </a:r>
          </a:p>
        </p:txBody>
      </p:sp>
      <p:sp>
        <p:nvSpPr>
          <p:cNvPr id="11267" name="内容占位符 2"/>
          <p:cNvSpPr>
            <a:spLocks noGrp="1"/>
          </p:cNvSpPr>
          <p:nvPr>
            <p:ph idx="1"/>
          </p:nvPr>
        </p:nvSpPr>
        <p:spPr>
          <a:xfrm>
            <a:off x="432435" y="1684020"/>
            <a:ext cx="9707245" cy="4991100"/>
          </a:xfrm>
        </p:spPr>
        <p:txBody>
          <a:bodyPr vert="horz" wrap="square" lIns="104306" tIns="52153" rIns="104306" bIns="52153" anchor="t"/>
          <a:lstStyle/>
          <a:p>
            <a:pPr marL="0" indent="0" latinLnBrk="0">
              <a:spcBef>
                <a:spcPts val="0"/>
              </a:spcBef>
              <a:spcAft>
                <a:spcPts val="600"/>
              </a:spcAft>
              <a:buNone/>
            </a:pPr>
            <a:r>
              <a:rPr lang="zh-CN" altLang="en-US" dirty="0"/>
              <a:t>一、基于不同人性的人力资源管理</a:t>
            </a:r>
          </a:p>
          <a:p>
            <a:pPr marL="0" indent="0" latinLnBrk="0">
              <a:spcBef>
                <a:spcPts val="0"/>
              </a:spcBef>
              <a:spcAft>
                <a:spcPts val="600"/>
              </a:spcAft>
              <a:buNone/>
            </a:pPr>
            <a:r>
              <a:rPr lang="zh-CN" altLang="en-US" sz="2000" dirty="0"/>
              <a:t>对人的认识不同,管理方式方法就会有所不同。</a:t>
            </a:r>
          </a:p>
          <a:p>
            <a:pPr marL="0" indent="0" latinLnBrk="0">
              <a:spcBef>
                <a:spcPts val="0"/>
              </a:spcBef>
              <a:spcAft>
                <a:spcPts val="600"/>
              </a:spcAft>
              <a:buNone/>
            </a:pPr>
            <a:r>
              <a:rPr lang="zh-CN" altLang="en-US" sz="2000" dirty="0"/>
              <a:t>管理方式的不同会体现在组织的人力资源管理工作的各个方面,如招聘什么样的人、如何培训、考评的方式等都会有所不同。</a:t>
            </a:r>
          </a:p>
          <a:p>
            <a:pPr marL="0" indent="0" latinLnBrk="0">
              <a:spcBef>
                <a:spcPts val="0"/>
              </a:spcBef>
              <a:spcAft>
                <a:spcPts val="600"/>
              </a:spcAft>
              <a:buNone/>
            </a:pPr>
            <a:r>
              <a:rPr lang="zh-CN" altLang="en-US" dirty="0"/>
              <a:t>二、活性化与员工参与</a:t>
            </a:r>
          </a:p>
          <a:p>
            <a:pPr marL="0" indent="0" latinLnBrk="0">
              <a:spcBef>
                <a:spcPts val="0"/>
              </a:spcBef>
              <a:spcAft>
                <a:spcPts val="600"/>
              </a:spcAft>
              <a:buNone/>
            </a:pPr>
            <a:r>
              <a:rPr lang="zh-CN" altLang="en-US" sz="2000" dirty="0"/>
              <a:t>活性化</a:t>
            </a:r>
            <a:r>
              <a:rPr lang="zh-CN" altLang="en-US" sz="2000" dirty="0">
                <a:sym typeface="+mn-ea"/>
              </a:rPr>
              <a:t>又称为赋能</a:t>
            </a:r>
            <a:r>
              <a:rPr lang="zh-CN" altLang="en-US" sz="2000" dirty="0"/>
              <a:t>（</a:t>
            </a:r>
            <a:r>
              <a:rPr lang="en-US" altLang="zh-CN" sz="2000" dirty="0"/>
              <a:t>Empowerment</a:t>
            </a:r>
            <a:r>
              <a:rPr lang="zh-CN" altLang="en-US" sz="2000" dirty="0"/>
              <a:t>）</a:t>
            </a:r>
            <a:r>
              <a:rPr lang="en-US" altLang="zh-CN" sz="2000" dirty="0"/>
              <a:t>,</a:t>
            </a:r>
            <a:r>
              <a:rPr lang="zh-CN" altLang="en-US" sz="2000" dirty="0"/>
              <a:t>是指这样一种状态,在这种状态下员工在规定的限度内拥有做出决定和采取行动的知识、技能、职权以及意愿,同时,他们对自己行动的后果以及对企业的成功又有着高度的责任感。</a:t>
            </a:r>
          </a:p>
          <a:p>
            <a:pPr marL="0" indent="0" latinLnBrk="0">
              <a:spcBef>
                <a:spcPts val="0"/>
              </a:spcBef>
              <a:spcAft>
                <a:spcPts val="600"/>
              </a:spcAft>
              <a:buNone/>
            </a:pPr>
            <a:r>
              <a:rPr lang="zh-CN" altLang="en-US" sz="2000" dirty="0"/>
              <a:t>活性化是员工参与的一种高级形式。</a:t>
            </a:r>
          </a:p>
          <a:p>
            <a:pPr marL="0" indent="0" latinLnBrk="0">
              <a:spcBef>
                <a:spcPts val="0"/>
              </a:spcBef>
              <a:spcAft>
                <a:spcPts val="600"/>
              </a:spcAft>
              <a:buNone/>
            </a:pPr>
            <a:r>
              <a:rPr lang="zh-CN" altLang="en-US" dirty="0"/>
              <a:t>三、活性化导向的人力资源管理</a:t>
            </a:r>
          </a:p>
          <a:p>
            <a:pPr marL="0" indent="0" latinLnBrk="0">
              <a:spcBef>
                <a:spcPts val="0"/>
              </a:spcBef>
              <a:spcAft>
                <a:spcPts val="600"/>
              </a:spcAft>
              <a:buNone/>
            </a:pPr>
            <a:r>
              <a:rPr lang="zh-CN" altLang="en-US" sz="2000" dirty="0"/>
              <a:t>组织实现员工的活性化的做法主要包括:</a:t>
            </a:r>
            <a:r>
              <a:rPr lang="en-US" altLang="zh-CN" sz="2000" dirty="0"/>
              <a:t>(1)</a:t>
            </a:r>
            <a:r>
              <a:rPr lang="zh-CN" altLang="en-US" sz="2000" dirty="0"/>
              <a:t>活性化的组织设计</a:t>
            </a:r>
            <a:r>
              <a:rPr lang="en-US" altLang="zh-CN" sz="2000" dirty="0"/>
              <a:t>;(2)</a:t>
            </a:r>
            <a:r>
              <a:rPr lang="zh-CN" altLang="en-US" sz="2000" dirty="0"/>
              <a:t>招募适合组织文化的员工</a:t>
            </a:r>
            <a:r>
              <a:rPr lang="en-US" altLang="zh-CN" sz="2000" dirty="0"/>
              <a:t>;(3)</a:t>
            </a:r>
            <a:r>
              <a:rPr lang="zh-CN" altLang="en-US" sz="2000" dirty="0"/>
              <a:t>对员工进行持续的培训和教育</a:t>
            </a:r>
            <a:r>
              <a:rPr lang="en-US" altLang="zh-CN" sz="2000" dirty="0"/>
              <a:t>;(4)</a:t>
            </a:r>
            <a:r>
              <a:rPr lang="zh-CN" altLang="en-US" sz="2000" dirty="0"/>
              <a:t>建立促进活性化的考核评价和激励制度。</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标题 1"/>
          <p:cNvSpPr>
            <a:spLocks noGrp="1"/>
          </p:cNvSpPr>
          <p:nvPr>
            <p:ph type="title"/>
          </p:nvPr>
        </p:nvSpPr>
        <p:spPr/>
        <p:txBody>
          <a:bodyPr vert="horz" wrap="square" lIns="104306" tIns="52153" rIns="104306" bIns="52153" anchor="ctr"/>
          <a:lstStyle/>
          <a:p>
            <a:r>
              <a:rPr noProof="0" dirty="0">
                <a:ln>
                  <a:noFill/>
                </a:ln>
                <a:solidFill>
                  <a:schemeClr val="bg1"/>
                </a:solidFill>
                <a:effectLst/>
                <a:uLnTx/>
                <a:uFillTx/>
                <a:cs typeface="+mn-cs"/>
                <a:sym typeface="+mn-ea"/>
              </a:rPr>
              <a:t>第二节　团队及其作用</a:t>
            </a:r>
          </a:p>
        </p:txBody>
      </p:sp>
      <p:sp>
        <p:nvSpPr>
          <p:cNvPr id="11267" name="内容占位符 2"/>
          <p:cNvSpPr>
            <a:spLocks noGrp="1"/>
          </p:cNvSpPr>
          <p:nvPr>
            <p:ph idx="1"/>
          </p:nvPr>
        </p:nvSpPr>
        <p:spPr>
          <a:xfrm>
            <a:off x="577850" y="1485900"/>
            <a:ext cx="9537700" cy="5568950"/>
          </a:xfrm>
        </p:spPr>
        <p:txBody>
          <a:bodyPr vert="horz" wrap="square" lIns="104306" tIns="52153" rIns="104306" bIns="52153" anchor="t"/>
          <a:lstStyle/>
          <a:p>
            <a:pPr marL="0" indent="0" latinLnBrk="0">
              <a:spcBef>
                <a:spcPts val="0"/>
              </a:spcBef>
              <a:spcAft>
                <a:spcPts val="600"/>
              </a:spcAft>
              <a:buNone/>
            </a:pPr>
            <a:r>
              <a:rPr lang="zh-CN" altLang="en-US" dirty="0"/>
              <a:t>一、团队的含义</a:t>
            </a:r>
          </a:p>
          <a:p>
            <a:pPr marL="0" indent="0" latinLnBrk="0">
              <a:spcBef>
                <a:spcPts val="0"/>
              </a:spcBef>
              <a:spcAft>
                <a:spcPts val="600"/>
              </a:spcAft>
              <a:buNone/>
            </a:pPr>
            <a:r>
              <a:rPr lang="zh-CN" altLang="en-US" sz="2000" dirty="0"/>
              <a:t>团队是指完成相互依存的任务,实现共同使命的一群人。</a:t>
            </a:r>
          </a:p>
          <a:p>
            <a:pPr marL="0" indent="0" latinLnBrk="0">
              <a:spcBef>
                <a:spcPts val="0"/>
              </a:spcBef>
              <a:spcAft>
                <a:spcPts val="600"/>
              </a:spcAft>
              <a:buNone/>
            </a:pPr>
            <a:r>
              <a:rPr lang="zh-CN" altLang="en-US" sz="2000" dirty="0"/>
              <a:t>组织之所以越来越需要团队</a:t>
            </a:r>
            <a:r>
              <a:rPr lang="en-US" altLang="zh-CN" sz="2000" dirty="0"/>
              <a:t>,</a:t>
            </a:r>
            <a:r>
              <a:rPr lang="zh-CN" altLang="en-US" sz="2000" dirty="0"/>
              <a:t>主要原因在于：</a:t>
            </a:r>
            <a:r>
              <a:rPr lang="en-US" altLang="zh-CN" sz="2000" dirty="0"/>
              <a:t>(1)</a:t>
            </a:r>
            <a:r>
              <a:rPr lang="zh-CN" altLang="en-US" sz="2000" dirty="0"/>
              <a:t>问题的复杂程度超过了个人和部门、解决复杂问题需要多种技巧,团队解决更有效;</a:t>
            </a:r>
            <a:r>
              <a:rPr lang="en-US" altLang="zh-CN" sz="2000" dirty="0"/>
              <a:t>(2)</a:t>
            </a:r>
            <a:r>
              <a:rPr lang="zh-CN" altLang="en-US" sz="2000" dirty="0"/>
              <a:t>团队合作使团队成员满意,通过参与和决策提高士气和主人翁精神;</a:t>
            </a:r>
            <a:r>
              <a:rPr lang="en-US" altLang="zh-CN" sz="2000" dirty="0"/>
              <a:t>(3)</a:t>
            </a:r>
            <a:r>
              <a:rPr lang="zh-CN" altLang="en-US" sz="2000" dirty="0"/>
              <a:t>规模巨大的组织为了保持对环境的适应性和灵活性,也需要团队合作等。</a:t>
            </a:r>
          </a:p>
          <a:p>
            <a:pPr marL="0" indent="0" latinLnBrk="0">
              <a:spcBef>
                <a:spcPts val="0"/>
              </a:spcBef>
              <a:spcAft>
                <a:spcPts val="600"/>
              </a:spcAft>
              <a:buNone/>
            </a:pPr>
            <a:r>
              <a:rPr lang="zh-CN" altLang="en-US" sz="2000" dirty="0"/>
              <a:t>团队给组织带来的好处包括:(1)协同过程设计或问题解决;(2)客观分析困难和机会;(3)促进跨职能部门的沟通理解;(4)提高质量和劳动生产率;(5)更大的创新;(6)减少运营成本;(7)增加对组织使命的承诺;(8)对变化做出更灵活的反应;(9)人员离职流动率及缺勤率的降低等。</a:t>
            </a:r>
          </a:p>
          <a:p>
            <a:pPr marL="0" indent="0" latinLnBrk="0">
              <a:spcBef>
                <a:spcPts val="0"/>
              </a:spcBef>
              <a:spcAft>
                <a:spcPts val="600"/>
              </a:spcAft>
              <a:buNone/>
            </a:pPr>
            <a:r>
              <a:rPr lang="zh-CN" altLang="en-US" sz="2000" dirty="0"/>
              <a:t>团队给个人带来收获包括:(1)提高了问题解决技能;(2)提高个人交往能力;(3)加深对业务过程理解;(4)培养未来领导角色的新技能;(5)提高工作生活质量;(6)增加了满足感和认同感;(7)感觉自己参与团队完成的事情远远大于个人所能等。</a:t>
            </a:r>
          </a:p>
          <a:p>
            <a:pPr marL="0" indent="0" latinLnBrk="0">
              <a:spcBef>
                <a:spcPts val="0"/>
              </a:spcBef>
              <a:spcAft>
                <a:spcPts val="600"/>
              </a:spcAft>
              <a:buNone/>
            </a:pPr>
            <a:r>
              <a:rPr lang="zh-CN" altLang="en-US" dirty="0"/>
              <a:t>二、团队类型</a:t>
            </a:r>
          </a:p>
          <a:p>
            <a:pPr marL="0" indent="0" latinLnBrk="0">
              <a:spcBef>
                <a:spcPts val="0"/>
              </a:spcBef>
              <a:spcAft>
                <a:spcPts val="600"/>
              </a:spcAft>
              <a:buNone/>
            </a:pPr>
            <a:r>
              <a:rPr lang="zh-CN" altLang="en-US" sz="2000" dirty="0"/>
              <a:t>团队的</a:t>
            </a:r>
            <a:r>
              <a:rPr lang="zh-CN" altLang="en-US" sz="2000" dirty="0">
                <a:sym typeface="+mn-ea"/>
              </a:rPr>
              <a:t>基本类型</a:t>
            </a:r>
            <a:r>
              <a:rPr lang="zh-CN" altLang="en-US" sz="2000" dirty="0"/>
              <a:t>有过程改进团队、工作团队以及自我管理团队等。</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标题 1"/>
          <p:cNvSpPr>
            <a:spLocks noGrp="1"/>
          </p:cNvSpPr>
          <p:nvPr>
            <p:ph type="title"/>
          </p:nvPr>
        </p:nvSpPr>
        <p:spPr/>
        <p:txBody>
          <a:bodyPr vert="horz" wrap="square" lIns="104306" tIns="52153" rIns="104306" bIns="52153" anchor="ctr"/>
          <a:lstStyle/>
          <a:p>
            <a:r>
              <a:rPr noProof="0" dirty="0">
                <a:ln>
                  <a:noFill/>
                </a:ln>
                <a:solidFill>
                  <a:schemeClr val="bg1"/>
                </a:solidFill>
                <a:effectLst/>
                <a:uLnTx/>
                <a:uFillTx/>
                <a:cs typeface="+mn-cs"/>
                <a:sym typeface="+mn-ea"/>
              </a:rPr>
              <a:t>第三节　团队发展与技巧</a:t>
            </a:r>
          </a:p>
        </p:txBody>
      </p:sp>
      <p:sp>
        <p:nvSpPr>
          <p:cNvPr id="11267" name="内容占位符 2"/>
          <p:cNvSpPr>
            <a:spLocks noGrp="1"/>
          </p:cNvSpPr>
          <p:nvPr>
            <p:ph idx="1"/>
          </p:nvPr>
        </p:nvSpPr>
        <p:spPr>
          <a:xfrm>
            <a:off x="577850" y="1741805"/>
            <a:ext cx="9537700" cy="4991100"/>
          </a:xfrm>
        </p:spPr>
        <p:txBody>
          <a:bodyPr vert="horz" wrap="square" lIns="104306" tIns="52153" rIns="104306" bIns="52153" anchor="t"/>
          <a:lstStyle/>
          <a:p>
            <a:pPr marL="0" indent="0" latinLnBrk="0">
              <a:spcBef>
                <a:spcPts val="600"/>
              </a:spcBef>
              <a:spcAft>
                <a:spcPts val="600"/>
              </a:spcAft>
              <a:buNone/>
            </a:pPr>
            <a:r>
              <a:rPr lang="zh-CN" altLang="en-US" dirty="0"/>
              <a:t>一、团队的发展阶段</a:t>
            </a:r>
          </a:p>
          <a:p>
            <a:pPr marL="0" indent="0" latinLnBrk="0">
              <a:spcBef>
                <a:spcPts val="600"/>
              </a:spcBef>
              <a:spcAft>
                <a:spcPts val="600"/>
              </a:spcAft>
              <a:buNone/>
            </a:pPr>
            <a:r>
              <a:rPr lang="zh-CN" altLang="en-US" sz="2000" dirty="0"/>
              <a:t>团队有一个从建立到成长和成熟的过程，一般经过形成阶段、震荡阶段、规范阶段和执行阶段等四个阶段。</a:t>
            </a:r>
          </a:p>
          <a:p>
            <a:pPr marL="0" indent="0" latinLnBrk="0">
              <a:spcBef>
                <a:spcPts val="600"/>
              </a:spcBef>
              <a:spcAft>
                <a:spcPts val="600"/>
              </a:spcAft>
              <a:buNone/>
            </a:pPr>
            <a:r>
              <a:rPr lang="zh-CN" altLang="en-US" dirty="0"/>
              <a:t>二、团队发展的技巧</a:t>
            </a:r>
          </a:p>
          <a:p>
            <a:pPr marL="0" indent="0" latinLnBrk="0">
              <a:spcBef>
                <a:spcPts val="600"/>
              </a:spcBef>
              <a:spcAft>
                <a:spcPts val="600"/>
              </a:spcAft>
              <a:buNone/>
            </a:pPr>
            <a:r>
              <a:rPr lang="zh-CN" altLang="en-US" sz="2000" dirty="0"/>
              <a:t>团队发展的技巧主要包括团队建设、推进和领导等方面。</a:t>
            </a:r>
          </a:p>
          <a:p>
            <a:pPr marL="0" indent="0" latinLnBrk="0">
              <a:spcBef>
                <a:spcPts val="600"/>
              </a:spcBef>
              <a:spcAft>
                <a:spcPts val="600"/>
              </a:spcAft>
              <a:buNone/>
            </a:pPr>
            <a:r>
              <a:rPr lang="zh-CN" altLang="en-US" dirty="0"/>
              <a:t>三、高效团队的特征</a:t>
            </a:r>
          </a:p>
          <a:p>
            <a:pPr marL="0" indent="0" latinLnBrk="0">
              <a:spcBef>
                <a:spcPts val="600"/>
              </a:spcBef>
              <a:spcAft>
                <a:spcPts val="600"/>
              </a:spcAft>
              <a:buNone/>
            </a:pPr>
            <a:r>
              <a:rPr lang="zh-CN" altLang="en-US" sz="2000" dirty="0">
                <a:sym typeface="+mn-ea"/>
              </a:rPr>
              <a:t>高效团队的特征有：</a:t>
            </a:r>
            <a:r>
              <a:rPr lang="en-US" altLang="zh-CN" sz="2000" dirty="0">
                <a:sym typeface="+mn-ea"/>
              </a:rPr>
              <a:t>(</a:t>
            </a:r>
            <a:r>
              <a:rPr lang="zh-CN" altLang="en-US" sz="2000" dirty="0"/>
              <a:t>1</a:t>
            </a:r>
            <a:r>
              <a:rPr lang="en-US" altLang="zh-CN" sz="2000" dirty="0"/>
              <a:t>)</a:t>
            </a:r>
            <a:r>
              <a:rPr lang="zh-CN" altLang="en-US" sz="2000" dirty="0"/>
              <a:t>清晰的目标</a:t>
            </a:r>
            <a:r>
              <a:rPr lang="en-US" altLang="zh-CN" sz="2000" dirty="0"/>
              <a:t>;(</a:t>
            </a:r>
            <a:r>
              <a:rPr lang="zh-CN" altLang="en-US" sz="2000" dirty="0"/>
              <a:t>2</a:t>
            </a:r>
            <a:r>
              <a:rPr lang="en-US" altLang="zh-CN" sz="2000" dirty="0"/>
              <a:t>)</a:t>
            </a:r>
            <a:r>
              <a:rPr lang="zh-CN" altLang="en-US" sz="2000" dirty="0"/>
              <a:t>相关的技能</a:t>
            </a:r>
            <a:r>
              <a:rPr lang="en-US" altLang="zh-CN" sz="2000" dirty="0"/>
              <a:t>;(</a:t>
            </a:r>
            <a:r>
              <a:rPr lang="zh-CN" altLang="en-US" sz="2000" dirty="0"/>
              <a:t>3</a:t>
            </a:r>
            <a:r>
              <a:rPr lang="en-US" altLang="zh-CN" sz="2000" dirty="0"/>
              <a:t>)</a:t>
            </a:r>
            <a:r>
              <a:rPr lang="zh-CN" altLang="en-US" sz="2000" dirty="0"/>
              <a:t>相互信任</a:t>
            </a:r>
            <a:r>
              <a:rPr lang="en-US" altLang="zh-CN" sz="2000" dirty="0"/>
              <a:t>;(4)</a:t>
            </a:r>
            <a:r>
              <a:rPr lang="zh-CN" altLang="en-US" sz="2000" dirty="0"/>
              <a:t>一致的承诺</a:t>
            </a:r>
            <a:r>
              <a:rPr lang="en-US" altLang="zh-CN" sz="2000" dirty="0"/>
              <a:t>;(</a:t>
            </a:r>
            <a:r>
              <a:rPr lang="zh-CN" altLang="en-US" sz="2000" dirty="0"/>
              <a:t>5</a:t>
            </a:r>
            <a:r>
              <a:rPr lang="en-US" altLang="zh-CN" sz="2000" dirty="0"/>
              <a:t>)</a:t>
            </a:r>
            <a:r>
              <a:rPr lang="zh-CN" altLang="en-US" sz="2000" dirty="0"/>
              <a:t>良好的沟通</a:t>
            </a:r>
            <a:r>
              <a:rPr lang="en-US" altLang="zh-CN" sz="2000" dirty="0"/>
              <a:t>(</a:t>
            </a:r>
            <a:r>
              <a:rPr lang="zh-CN" altLang="en-US" sz="2000" dirty="0"/>
              <a:t>6</a:t>
            </a:r>
            <a:r>
              <a:rPr lang="en-US" altLang="zh-CN" sz="2000" dirty="0"/>
              <a:t>)</a:t>
            </a:r>
            <a:r>
              <a:rPr lang="zh-CN" altLang="en-US" sz="2000" dirty="0"/>
              <a:t>谈判技能</a:t>
            </a:r>
            <a:r>
              <a:rPr lang="en-US" altLang="zh-CN" sz="2000" dirty="0"/>
              <a:t>;(</a:t>
            </a:r>
            <a:r>
              <a:rPr lang="zh-CN" altLang="en-US" sz="2000" dirty="0"/>
              <a:t>7</a:t>
            </a:r>
            <a:r>
              <a:rPr lang="en-US" altLang="zh-CN" sz="2000" dirty="0"/>
              <a:t>)</a:t>
            </a:r>
            <a:r>
              <a:rPr lang="zh-CN" altLang="en-US" sz="2000" dirty="0"/>
              <a:t>恰当的领导</a:t>
            </a:r>
            <a:r>
              <a:rPr lang="en-US" altLang="zh-CN" sz="2000" dirty="0"/>
              <a:t>;(</a:t>
            </a:r>
            <a:r>
              <a:rPr lang="zh-CN" altLang="en-US" sz="2000" dirty="0"/>
              <a:t>8</a:t>
            </a:r>
            <a:r>
              <a:rPr lang="en-US" altLang="zh-CN" sz="2000" dirty="0"/>
              <a:t>)</a:t>
            </a:r>
            <a:r>
              <a:rPr lang="zh-CN" altLang="en-US" sz="2000" dirty="0"/>
              <a:t>内部支持和外部支持。</a:t>
            </a:r>
            <a:endParaRPr lang="en-US" altLang="zh-CN" sz="2000" dirty="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标题 1"/>
          <p:cNvSpPr>
            <a:spLocks noGrp="1"/>
          </p:cNvSpPr>
          <p:nvPr>
            <p:ph type="ctrTitle"/>
          </p:nvPr>
        </p:nvSpPr>
        <p:spPr>
          <a:xfrm>
            <a:off x="882650" y="2916238"/>
            <a:ext cx="9090025" cy="1143000"/>
          </a:xfrm>
        </p:spPr>
        <p:txBody>
          <a:bodyPr vert="horz" wrap="square" lIns="104306" tIns="52153" rIns="104306" bIns="52153" anchor="ctr">
            <a:normAutofit/>
          </a:bodyPr>
          <a:lstStyle/>
          <a:p>
            <a:pPr defTabSz="1043305" eaLnBrk="1" hangingPunct="1">
              <a:buClrTx/>
              <a:buSzTx/>
              <a:buFontTx/>
            </a:pPr>
            <a:r>
              <a:rPr kern="1200" dirty="0">
                <a:latin typeface="黑体" panose="02010609060101010101" pitchFamily="49" charset="-122"/>
                <a:ea typeface="黑体" panose="02010609060101010101" pitchFamily="49" charset="-122"/>
                <a:cs typeface="+mj-cs"/>
              </a:rPr>
              <a:t>第五章　过程管理</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标题 1"/>
          <p:cNvSpPr>
            <a:spLocks noGrp="1"/>
          </p:cNvSpPr>
          <p:nvPr>
            <p:ph type="title"/>
          </p:nvPr>
        </p:nvSpPr>
        <p:spPr/>
        <p:txBody>
          <a:bodyPr vert="horz" wrap="square" lIns="104306" tIns="52153" rIns="104306" bIns="52153" anchor="ctr"/>
          <a:lstStyle/>
          <a:p>
            <a:pPr eaLnBrk="1" hangingPunct="1"/>
            <a:r>
              <a:rPr lang="zh-CN" altLang="en-US" dirty="0"/>
              <a:t>目录</a:t>
            </a:r>
          </a:p>
        </p:txBody>
      </p:sp>
      <p:sp>
        <p:nvSpPr>
          <p:cNvPr id="4" name="TextBox 3"/>
          <p:cNvSpPr txBox="1"/>
          <p:nvPr/>
        </p:nvSpPr>
        <p:spPr>
          <a:xfrm>
            <a:off x="10133013" y="6996113"/>
            <a:ext cx="417513" cy="306388"/>
          </a:xfrm>
          <a:prstGeom prst="rect">
            <a:avLst/>
          </a:prstGeom>
          <a:noFill/>
        </p:spPr>
        <p:txBody>
          <a:bodyPr>
            <a:spAutoFit/>
          </a:bodyPr>
          <a:lstStyle/>
          <a:p>
            <a:pPr marR="0" defTabSz="1043305" eaLnBrk="1" fontAlgn="auto" hangingPunct="1">
              <a:spcBef>
                <a:spcPts val="0"/>
              </a:spcBef>
              <a:spcAft>
                <a:spcPts val="0"/>
              </a:spcAft>
              <a:buClrTx/>
              <a:buSzTx/>
              <a:buFontTx/>
              <a:defRPr/>
            </a:pPr>
            <a:r>
              <a:rPr kumimoji="0" lang="en-US" altLang="zh-CN" sz="1400" kern="1200" cap="none" spc="0" normalizeH="0" baseline="0" noProof="0" dirty="0">
                <a:solidFill>
                  <a:schemeClr val="bg1">
                    <a:lumMod val="50000"/>
                  </a:schemeClr>
                </a:solidFill>
                <a:latin typeface="+mn-lt"/>
                <a:ea typeface="+mn-ea"/>
                <a:cs typeface="+mn-cs"/>
              </a:rPr>
              <a:t>01</a:t>
            </a:r>
            <a:endParaRPr kumimoji="0" lang="zh-CN" altLang="en-US" sz="1400" kern="1200" cap="none" spc="0" normalizeH="0" baseline="0" noProof="0" dirty="0">
              <a:solidFill>
                <a:schemeClr val="bg1">
                  <a:lumMod val="50000"/>
                </a:schemeClr>
              </a:solidFill>
              <a:latin typeface="+mn-lt"/>
              <a:ea typeface="+mn-ea"/>
              <a:cs typeface="+mn-cs"/>
            </a:endParaRPr>
          </a:p>
        </p:txBody>
      </p:sp>
      <p:sp>
        <p:nvSpPr>
          <p:cNvPr id="6" name="内容占位符 2"/>
          <p:cNvSpPr>
            <a:spLocks noGrp="1"/>
          </p:cNvSpPr>
          <p:nvPr>
            <p:ph idx="1"/>
          </p:nvPr>
        </p:nvSpPr>
        <p:spPr>
          <a:xfrm>
            <a:off x="551180" y="1996440"/>
            <a:ext cx="7088505" cy="3730625"/>
          </a:xfrm>
        </p:spPr>
        <p:txBody>
          <a:bodyPr vert="horz" wrap="square" lIns="104306" tIns="52153" rIns="104306" bIns="52153" numCol="1" anchor="t" anchorCtr="0" compatLnSpc="1"/>
          <a:lstStyle/>
          <a:p>
            <a:pPr marL="0" marR="0" lvl="0" indent="0" algn="l" defTabSz="1043305" rtl="0" eaLnBrk="0" fontAlgn="base" latinLnBrk="0" hangingPunct="0">
              <a:lnSpc>
                <a:spcPct val="150000"/>
              </a:lnSpc>
              <a:spcBef>
                <a:spcPct val="20000"/>
              </a:spcBef>
              <a:spcAft>
                <a:spcPct val="0"/>
              </a:spcAft>
              <a:buClrTx/>
              <a:buSzTx/>
              <a:buFont typeface="Arial" panose="020B0604020202020204" pitchFamily="34" charset="0"/>
              <a:buNone/>
              <a:defRPr/>
            </a:pPr>
            <a:r>
              <a:rPr kumimoji="0" sz="2800" b="0" i="0" u="none" strike="noStrike" kern="1200" cap="none" spc="0" normalizeH="0" baseline="0" noProof="0" dirty="0">
                <a:ln>
                  <a:noFill/>
                </a:ln>
                <a:solidFill>
                  <a:schemeClr val="tx1">
                    <a:lumMod val="75000"/>
                    <a:lumOff val="25000"/>
                  </a:schemeClr>
                </a:solidFill>
                <a:effectLst/>
                <a:uLnTx/>
                <a:uFillTx/>
                <a:latin typeface="宋体" panose="02010600030101010101" pitchFamily="2" charset="-122"/>
                <a:ea typeface="宋体" panose="02010600030101010101" pitchFamily="2" charset="-122"/>
                <a:cs typeface="宋体" panose="02010600030101010101" pitchFamily="2" charset="-122"/>
              </a:rPr>
              <a:t>第一节　过程</a:t>
            </a:r>
            <a:r>
              <a:rPr kumimoji="0" lang="zh-CN" sz="2800" b="0" i="0" u="none" strike="noStrike" kern="1200" cap="none" spc="0" normalizeH="0" baseline="0" noProof="0" dirty="0">
                <a:ln>
                  <a:noFill/>
                </a:ln>
                <a:solidFill>
                  <a:schemeClr val="tx1">
                    <a:lumMod val="75000"/>
                    <a:lumOff val="25000"/>
                  </a:schemeClr>
                </a:solidFill>
                <a:effectLst/>
                <a:uLnTx/>
                <a:uFillTx/>
                <a:latin typeface="宋体" panose="02010600030101010101" pitchFamily="2" charset="-122"/>
                <a:ea typeface="宋体" panose="02010600030101010101" pitchFamily="2" charset="-122"/>
                <a:cs typeface="宋体" panose="02010600030101010101" pitchFamily="2" charset="-122"/>
              </a:rPr>
              <a:t>和</a:t>
            </a:r>
            <a:r>
              <a:rPr kumimoji="0" sz="2800" b="0" i="0" u="none" strike="noStrike" kern="1200" cap="none" spc="0" normalizeH="0" baseline="0" noProof="0" dirty="0">
                <a:ln>
                  <a:noFill/>
                </a:ln>
                <a:solidFill>
                  <a:schemeClr val="tx1">
                    <a:lumMod val="75000"/>
                    <a:lumOff val="25000"/>
                  </a:schemeClr>
                </a:solidFill>
                <a:effectLst/>
                <a:uLnTx/>
                <a:uFillTx/>
                <a:latin typeface="宋体" panose="02010600030101010101" pitchFamily="2" charset="-122"/>
                <a:ea typeface="宋体" panose="02010600030101010101" pitchFamily="2" charset="-122"/>
                <a:cs typeface="宋体" panose="02010600030101010101" pitchFamily="2" charset="-122"/>
              </a:rPr>
              <a:t>过程管理</a:t>
            </a:r>
          </a:p>
          <a:p>
            <a:pPr marL="0" marR="0" lvl="0" indent="0" algn="l" defTabSz="1043305" rtl="0" eaLnBrk="0" fontAlgn="base" latinLnBrk="0" hangingPunct="0">
              <a:lnSpc>
                <a:spcPct val="150000"/>
              </a:lnSpc>
              <a:spcBef>
                <a:spcPct val="20000"/>
              </a:spcBef>
              <a:spcAft>
                <a:spcPct val="0"/>
              </a:spcAft>
              <a:buClrTx/>
              <a:buSzTx/>
              <a:buFont typeface="Arial" panose="020B0604020202020204" pitchFamily="34" charset="0"/>
              <a:buNone/>
              <a:defRPr/>
            </a:pPr>
            <a:r>
              <a:rPr kumimoji="0" sz="2800" b="0" i="0" u="none" strike="noStrike" kern="1200" cap="none" spc="0" normalizeH="0" baseline="0" noProof="0" dirty="0">
                <a:ln>
                  <a:noFill/>
                </a:ln>
                <a:solidFill>
                  <a:schemeClr val="tx1">
                    <a:lumMod val="75000"/>
                    <a:lumOff val="25000"/>
                  </a:schemeClr>
                </a:solidFill>
                <a:effectLst/>
                <a:uLnTx/>
                <a:uFillTx/>
                <a:latin typeface="宋体" panose="02010600030101010101" pitchFamily="2" charset="-122"/>
                <a:ea typeface="宋体" panose="02010600030101010101" pitchFamily="2" charset="-122"/>
                <a:cs typeface="宋体" panose="02010600030101010101" pitchFamily="2" charset="-122"/>
              </a:rPr>
              <a:t>第</a:t>
            </a:r>
            <a:r>
              <a:rPr kumimoji="0" lang="zh-CN" sz="2800" b="0" i="0" u="none" strike="noStrike" kern="1200" cap="none" spc="0" normalizeH="0" baseline="0" noProof="0" dirty="0">
                <a:ln>
                  <a:noFill/>
                </a:ln>
                <a:solidFill>
                  <a:schemeClr val="tx1">
                    <a:lumMod val="75000"/>
                    <a:lumOff val="25000"/>
                  </a:schemeClr>
                </a:solidFill>
                <a:effectLst/>
                <a:uLnTx/>
                <a:uFillTx/>
                <a:latin typeface="宋体" panose="02010600030101010101" pitchFamily="2" charset="-122"/>
                <a:ea typeface="宋体" panose="02010600030101010101" pitchFamily="2" charset="-122"/>
                <a:cs typeface="宋体" panose="02010600030101010101" pitchFamily="2" charset="-122"/>
              </a:rPr>
              <a:t>二</a:t>
            </a:r>
            <a:r>
              <a:rPr kumimoji="0" sz="2800" b="0" i="0" u="none" strike="noStrike" kern="1200" cap="none" spc="0" normalizeH="0" baseline="0" noProof="0" dirty="0">
                <a:ln>
                  <a:noFill/>
                </a:ln>
                <a:solidFill>
                  <a:schemeClr val="tx1">
                    <a:lumMod val="75000"/>
                    <a:lumOff val="25000"/>
                  </a:schemeClr>
                </a:solidFill>
                <a:effectLst/>
                <a:uLnTx/>
                <a:uFillTx/>
                <a:latin typeface="宋体" panose="02010600030101010101" pitchFamily="2" charset="-122"/>
                <a:ea typeface="宋体" panose="02010600030101010101" pitchFamily="2" charset="-122"/>
                <a:cs typeface="宋体" panose="02010600030101010101" pitchFamily="2" charset="-122"/>
              </a:rPr>
              <a:t>节　系统管理的含义及应用</a:t>
            </a:r>
          </a:p>
          <a:p>
            <a:pPr marL="0" marR="0" lvl="0" indent="0" algn="l" defTabSz="1043305" rtl="0" eaLnBrk="0" fontAlgn="base" latinLnBrk="0" hangingPunct="0">
              <a:lnSpc>
                <a:spcPct val="150000"/>
              </a:lnSpc>
              <a:spcBef>
                <a:spcPct val="20000"/>
              </a:spcBef>
              <a:spcAft>
                <a:spcPct val="0"/>
              </a:spcAft>
              <a:buClrTx/>
              <a:buSzTx/>
              <a:buFont typeface="Arial" panose="020B0604020202020204" pitchFamily="34" charset="0"/>
              <a:buNone/>
              <a:defRPr/>
            </a:pPr>
            <a:r>
              <a:rPr kumimoji="0" sz="2800" b="0" i="0" u="none" strike="noStrike" kern="1200" cap="none" spc="0" normalizeH="0" baseline="0" noProof="0" dirty="0">
                <a:ln>
                  <a:noFill/>
                </a:ln>
                <a:solidFill>
                  <a:schemeClr val="tx1">
                    <a:lumMod val="75000"/>
                    <a:lumOff val="25000"/>
                  </a:schemeClr>
                </a:solidFill>
                <a:effectLst/>
                <a:uLnTx/>
                <a:uFillTx/>
                <a:latin typeface="宋体" panose="02010600030101010101" pitchFamily="2" charset="-122"/>
                <a:ea typeface="宋体" panose="02010600030101010101" pitchFamily="2" charset="-122"/>
                <a:cs typeface="宋体" panose="02010600030101010101" pitchFamily="2" charset="-122"/>
              </a:rPr>
              <a:t>第</a:t>
            </a:r>
            <a:r>
              <a:rPr kumimoji="0" lang="zh-CN" sz="2800" b="0" i="0" u="none" strike="noStrike" kern="1200" cap="none" spc="0" normalizeH="0" baseline="0" noProof="0" dirty="0">
                <a:ln>
                  <a:noFill/>
                </a:ln>
                <a:solidFill>
                  <a:schemeClr val="tx1">
                    <a:lumMod val="75000"/>
                    <a:lumOff val="25000"/>
                  </a:schemeClr>
                </a:solidFill>
                <a:effectLst/>
                <a:uLnTx/>
                <a:uFillTx/>
                <a:latin typeface="宋体" panose="02010600030101010101" pitchFamily="2" charset="-122"/>
                <a:ea typeface="宋体" panose="02010600030101010101" pitchFamily="2" charset="-122"/>
                <a:cs typeface="宋体" panose="02010600030101010101" pitchFamily="2" charset="-122"/>
              </a:rPr>
              <a:t>三</a:t>
            </a:r>
            <a:r>
              <a:rPr kumimoji="0" sz="2800" b="0" i="0" u="none" strike="noStrike" kern="1200" cap="none" spc="0" normalizeH="0" baseline="0" noProof="0" dirty="0">
                <a:ln>
                  <a:noFill/>
                </a:ln>
                <a:solidFill>
                  <a:schemeClr val="tx1">
                    <a:lumMod val="75000"/>
                    <a:lumOff val="25000"/>
                  </a:schemeClr>
                </a:solidFill>
                <a:effectLst/>
                <a:uLnTx/>
                <a:uFillTx/>
                <a:latin typeface="宋体" panose="02010600030101010101" pitchFamily="2" charset="-122"/>
                <a:ea typeface="宋体" panose="02010600030101010101" pitchFamily="2" charset="-122"/>
                <a:cs typeface="宋体" panose="02010600030101010101" pitchFamily="2" charset="-122"/>
              </a:rPr>
              <a:t>节　产品的产生、形成和实现过程</a:t>
            </a:r>
          </a:p>
          <a:p>
            <a:pPr marL="0" marR="0" lvl="0" indent="0" algn="l" defTabSz="1043305" rtl="0" eaLnBrk="0" fontAlgn="base" latinLnBrk="0" hangingPunct="0">
              <a:lnSpc>
                <a:spcPct val="150000"/>
              </a:lnSpc>
              <a:spcBef>
                <a:spcPct val="20000"/>
              </a:spcBef>
              <a:spcAft>
                <a:spcPct val="0"/>
              </a:spcAft>
              <a:buClrTx/>
              <a:buSzTx/>
              <a:buNone/>
              <a:defRPr/>
            </a:pPr>
            <a:r>
              <a:rPr kumimoji="0" sz="2800" b="0" i="0" u="none" strike="noStrike" kern="1200" cap="none" spc="0" normalizeH="0" baseline="0" noProof="0" dirty="0">
                <a:ln>
                  <a:noFill/>
                </a:ln>
                <a:solidFill>
                  <a:schemeClr val="tx1">
                    <a:lumMod val="75000"/>
                    <a:lumOff val="25000"/>
                  </a:schemeClr>
                </a:solidFill>
                <a:effectLst/>
                <a:uLnTx/>
                <a:uFillTx/>
                <a:latin typeface="宋体" panose="02010600030101010101" pitchFamily="2" charset="-122"/>
                <a:ea typeface="宋体" panose="02010600030101010101" pitchFamily="2" charset="-122"/>
                <a:cs typeface="宋体" panose="02010600030101010101" pitchFamily="2" charset="-122"/>
              </a:rPr>
              <a:t>第</a:t>
            </a:r>
            <a:r>
              <a:rPr kumimoji="0" lang="zh-CN" sz="2800" b="0" i="0" u="none" strike="noStrike" kern="1200" cap="none" spc="0" normalizeH="0" baseline="0" noProof="0" dirty="0">
                <a:ln>
                  <a:noFill/>
                </a:ln>
                <a:solidFill>
                  <a:schemeClr val="tx1">
                    <a:lumMod val="75000"/>
                    <a:lumOff val="25000"/>
                  </a:schemeClr>
                </a:solidFill>
                <a:effectLst/>
                <a:uLnTx/>
                <a:uFillTx/>
                <a:latin typeface="宋体" panose="02010600030101010101" pitchFamily="2" charset="-122"/>
                <a:ea typeface="宋体" panose="02010600030101010101" pitchFamily="2" charset="-122"/>
                <a:cs typeface="宋体" panose="02010600030101010101" pitchFamily="2" charset="-122"/>
              </a:rPr>
              <a:t>四</a:t>
            </a:r>
            <a:r>
              <a:rPr kumimoji="0" sz="2800" b="0" i="0" u="none" strike="noStrike" kern="1200" cap="none" spc="0" normalizeH="0" baseline="0" noProof="0" dirty="0">
                <a:ln>
                  <a:noFill/>
                </a:ln>
                <a:solidFill>
                  <a:schemeClr val="tx1">
                    <a:lumMod val="75000"/>
                    <a:lumOff val="25000"/>
                  </a:schemeClr>
                </a:solidFill>
                <a:effectLst/>
                <a:uLnTx/>
                <a:uFillTx/>
                <a:latin typeface="宋体" panose="02010600030101010101" pitchFamily="2" charset="-122"/>
                <a:ea typeface="宋体" panose="02010600030101010101" pitchFamily="2" charset="-122"/>
                <a:cs typeface="宋体" panose="02010600030101010101" pitchFamily="2" charset="-122"/>
              </a:rPr>
              <a:t>节　质量机能展开</a:t>
            </a:r>
          </a:p>
          <a:p>
            <a:pPr marL="0" marR="0" lvl="0" indent="0" algn="l" defTabSz="1043305" rtl="0" eaLnBrk="0" fontAlgn="base" latinLnBrk="0" hangingPunct="0">
              <a:lnSpc>
                <a:spcPct val="150000"/>
              </a:lnSpc>
              <a:spcBef>
                <a:spcPct val="20000"/>
              </a:spcBef>
              <a:spcAft>
                <a:spcPct val="0"/>
              </a:spcAft>
              <a:buClrTx/>
              <a:buSzTx/>
              <a:buNone/>
              <a:defRPr/>
            </a:pPr>
            <a:r>
              <a:rPr kumimoji="0" lang="zh-CN" sz="2800" b="0" i="0" u="none" strike="noStrike" kern="1200" cap="none" spc="0" normalizeH="0" baseline="0" noProof="0" dirty="0">
                <a:ln>
                  <a:noFill/>
                </a:ln>
                <a:solidFill>
                  <a:schemeClr val="tx1">
                    <a:lumMod val="75000"/>
                    <a:lumOff val="25000"/>
                  </a:schemeClr>
                </a:solidFill>
                <a:effectLst/>
                <a:uLnTx/>
                <a:uFillTx/>
                <a:latin typeface="宋体" panose="02010600030101010101" pitchFamily="2" charset="-122"/>
                <a:ea typeface="宋体" panose="02010600030101010101" pitchFamily="2" charset="-122"/>
                <a:cs typeface="宋体" panose="02010600030101010101" pitchFamily="2" charset="-122"/>
              </a:rPr>
              <a:t>第五节 面向过程的再造</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标题 1"/>
          <p:cNvSpPr>
            <a:spLocks noGrp="1"/>
          </p:cNvSpPr>
          <p:nvPr>
            <p:ph type="title"/>
          </p:nvPr>
        </p:nvSpPr>
        <p:spPr>
          <a:xfrm>
            <a:off x="488950" y="234950"/>
            <a:ext cx="7180580" cy="1097280"/>
          </a:xfrm>
        </p:spPr>
        <p:txBody>
          <a:bodyPr vert="horz" wrap="square" lIns="104306" tIns="52153" rIns="104306" bIns="52153" anchor="ctr"/>
          <a:lstStyle/>
          <a:p>
            <a:r>
              <a:rPr lang="zh-CN" altLang="en-US" dirty="0"/>
              <a:t>引例</a:t>
            </a:r>
          </a:p>
        </p:txBody>
      </p:sp>
      <p:sp>
        <p:nvSpPr>
          <p:cNvPr id="10243" name="内容占位符 2"/>
          <p:cNvSpPr>
            <a:spLocks noGrp="1"/>
          </p:cNvSpPr>
          <p:nvPr>
            <p:ph idx="1"/>
          </p:nvPr>
        </p:nvSpPr>
        <p:spPr>
          <a:xfrm>
            <a:off x="489585" y="1637030"/>
            <a:ext cx="9622790" cy="4991100"/>
          </a:xfrm>
        </p:spPr>
        <p:txBody>
          <a:bodyPr vert="horz" wrap="square" lIns="104306" tIns="52153" rIns="104306" bIns="52153" anchor="t"/>
          <a:lstStyle/>
          <a:p>
            <a:pPr marL="0" indent="0" latinLnBrk="0">
              <a:spcBef>
                <a:spcPts val="1200"/>
              </a:spcBef>
              <a:spcAft>
                <a:spcPts val="1200"/>
              </a:spcAft>
              <a:buNone/>
            </a:pPr>
            <a:r>
              <a:rPr lang="zh-CN" altLang="en-US" sz="2400" dirty="0"/>
              <a:t>福特公司生产汽车所用的零部件中大约有2/3从外部购入,向供应商付款的北美货款支付处有500多名员工。20世纪90年代初,迫于竞争的压力,管理部门希望通过理顺操作程序和装备新的计算机系统实现减员20%的改革目标,即将人员减至400人左右。在着手实施改革时,福特公司发现马自达公司同样的业务仅用了5个人而已,即使考虑了两个公司规模和业务量的不同,这一差距也是巨大的!这使福特公司摒弃了在原有工作方式上的修修补补,开始从过程的角度来考虑问题。在厘清问题的基础上,福特对其付款过程进行了彻底的改造,引入了一个在线数据库系统,采购部门发出订货单的同时,该信息即进入了数据库;供应商将货品送至进货处时,进货处对照面前终端中显现的订货信息,一致时收下,不一致时直接拒收。订货和收货信息直接在系统中自动核对,自动付款,货款支付处不需再接收发货票。通过过程再造,货款支付处人员减少了75%,即由原来的500人减少到现在的100人,工作效率成倍提高</a:t>
            </a:r>
            <a:r>
              <a:rPr lang="zh-CN" altLang="en-US" dirty="0"/>
              <a:t>。</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标题 1"/>
          <p:cNvSpPr>
            <a:spLocks noGrp="1"/>
          </p:cNvSpPr>
          <p:nvPr>
            <p:ph type="title"/>
          </p:nvPr>
        </p:nvSpPr>
        <p:spPr/>
        <p:txBody>
          <a:bodyPr vert="horz" wrap="square" lIns="104306" tIns="52153" rIns="104306" bIns="52153" anchor="ctr"/>
          <a:lstStyle/>
          <a:p>
            <a:r>
              <a:rPr noProof="0" dirty="0">
                <a:ln>
                  <a:noFill/>
                </a:ln>
                <a:solidFill>
                  <a:schemeClr val="bg1"/>
                </a:solidFill>
                <a:effectLst/>
                <a:uLnTx/>
                <a:uFillTx/>
                <a:cs typeface="+mn-cs"/>
                <a:sym typeface="+mn-ea"/>
              </a:rPr>
              <a:t>第一节　过程和过程管理</a:t>
            </a:r>
          </a:p>
        </p:txBody>
      </p:sp>
      <p:sp>
        <p:nvSpPr>
          <p:cNvPr id="11267" name="内容占位符 2"/>
          <p:cNvSpPr>
            <a:spLocks noGrp="1"/>
          </p:cNvSpPr>
          <p:nvPr>
            <p:ph idx="1"/>
          </p:nvPr>
        </p:nvSpPr>
        <p:spPr>
          <a:xfrm>
            <a:off x="577850" y="1589405"/>
            <a:ext cx="9537700" cy="5625465"/>
          </a:xfrm>
        </p:spPr>
        <p:txBody>
          <a:bodyPr vert="horz" wrap="square" lIns="104306" tIns="52153" rIns="104306" bIns="52153" anchor="t"/>
          <a:lstStyle/>
          <a:p>
            <a:pPr marL="0" indent="0" latinLnBrk="0">
              <a:spcBef>
                <a:spcPts val="0"/>
              </a:spcBef>
              <a:spcAft>
                <a:spcPts val="600"/>
              </a:spcAft>
              <a:buNone/>
            </a:pPr>
            <a:r>
              <a:rPr lang="zh-CN" altLang="en-US" dirty="0"/>
              <a:t>一、过程的含义</a:t>
            </a:r>
          </a:p>
          <a:p>
            <a:pPr marL="0" indent="0" latinLnBrk="0">
              <a:spcBef>
                <a:spcPts val="0"/>
              </a:spcBef>
              <a:spcAft>
                <a:spcPts val="600"/>
              </a:spcAft>
              <a:buNone/>
            </a:pPr>
            <a:r>
              <a:rPr lang="zh-CN" altLang="en-US" sz="2000" dirty="0"/>
              <a:t>过程是指一组将输入转化为输出的相互关联或相互作用的活动，括以下含义：</a:t>
            </a:r>
            <a:r>
              <a:rPr lang="en-US" altLang="zh-CN" sz="2000" dirty="0"/>
              <a:t>(1)</a:t>
            </a:r>
            <a:r>
              <a:rPr lang="zh-CN" altLang="en-US" sz="2000" dirty="0"/>
              <a:t>过程由活动或任务构成,经过策划,在受控的条件下,将输入的要求经过加工转化成输出的结果,通过活动带来价值增值</a:t>
            </a:r>
            <a:r>
              <a:rPr lang="en-US" altLang="zh-CN" sz="2000" dirty="0"/>
              <a:t>;(2)</a:t>
            </a:r>
            <a:r>
              <a:rPr lang="zh-CN" altLang="en-US" sz="2000" dirty="0"/>
              <a:t>组织的所有工作都是通过活动过程完成的</a:t>
            </a:r>
            <a:r>
              <a:rPr lang="en-US" altLang="zh-CN" sz="2000" dirty="0"/>
              <a:t>;(3)</a:t>
            </a:r>
            <a:r>
              <a:rPr lang="zh-CN" altLang="en-US" sz="2000" dirty="0"/>
              <a:t>活动过程基于一定的资源展开,相关资源包括人员、资金、设施以及技术和方法等。</a:t>
            </a:r>
          </a:p>
          <a:p>
            <a:pPr marL="0" indent="0" latinLnBrk="0">
              <a:spcBef>
                <a:spcPts val="0"/>
              </a:spcBef>
              <a:spcAft>
                <a:spcPts val="600"/>
              </a:spcAft>
              <a:buNone/>
            </a:pPr>
            <a:r>
              <a:rPr lang="zh-CN" altLang="en-US" dirty="0"/>
              <a:t>二、过程的类型</a:t>
            </a:r>
          </a:p>
          <a:p>
            <a:pPr marL="0" indent="0" latinLnBrk="0">
              <a:spcBef>
                <a:spcPts val="0"/>
              </a:spcBef>
              <a:spcAft>
                <a:spcPts val="600"/>
              </a:spcAft>
              <a:buNone/>
            </a:pPr>
            <a:r>
              <a:rPr lang="zh-CN" altLang="en-US" sz="2000" dirty="0"/>
              <a:t>按照承担的职能，过程分为设计、生产提供、支持、供应和合作过程；</a:t>
            </a:r>
          </a:p>
          <a:p>
            <a:pPr marL="0" indent="0" latinLnBrk="0">
              <a:spcBef>
                <a:spcPts val="0"/>
              </a:spcBef>
              <a:spcAft>
                <a:spcPts val="600"/>
              </a:spcAft>
              <a:buNone/>
            </a:pPr>
            <a:r>
              <a:rPr lang="zh-CN" altLang="en-US" sz="2000" dirty="0"/>
              <a:t>从过程的展开角度，过程分为三个层面；</a:t>
            </a:r>
          </a:p>
          <a:p>
            <a:pPr marL="0" indent="0" latinLnBrk="0">
              <a:spcBef>
                <a:spcPts val="0"/>
              </a:spcBef>
              <a:spcAft>
                <a:spcPts val="600"/>
              </a:spcAft>
              <a:buNone/>
            </a:pPr>
            <a:r>
              <a:rPr lang="zh-CN" altLang="en-US" sz="2000" dirty="0"/>
              <a:t>对组织战略目标和顾客满意影响程度分为核心过程和支持过程。</a:t>
            </a:r>
          </a:p>
          <a:p>
            <a:pPr marL="0" indent="0" latinLnBrk="0">
              <a:spcBef>
                <a:spcPts val="0"/>
              </a:spcBef>
              <a:spcAft>
                <a:spcPts val="600"/>
              </a:spcAft>
              <a:buNone/>
            </a:pPr>
            <a:r>
              <a:rPr lang="zh-CN" altLang="en-US" dirty="0"/>
              <a:t>三、过程管理</a:t>
            </a:r>
          </a:p>
          <a:p>
            <a:pPr marL="0" indent="0" latinLnBrk="0">
              <a:spcBef>
                <a:spcPts val="0"/>
              </a:spcBef>
              <a:spcAft>
                <a:spcPts val="600"/>
              </a:spcAft>
              <a:buNone/>
            </a:pPr>
            <a:r>
              <a:rPr lang="zh-CN" altLang="en-US" sz="2000" dirty="0"/>
              <a:t>过程管理是指过程的设计、控制和改进等活动。具体来说,就是通过对组织关键业务过程的设计、控制和改进,识别改进质量和运营绩效的机会,达到高水平的过程绩效,最终达到顾客满意。</a:t>
            </a:r>
          </a:p>
          <a:p>
            <a:pPr marL="0" indent="0" latinLnBrk="0">
              <a:spcBef>
                <a:spcPts val="0"/>
              </a:spcBef>
              <a:spcAft>
                <a:spcPts val="600"/>
              </a:spcAft>
              <a:buNone/>
            </a:pPr>
            <a:r>
              <a:rPr lang="zh-CN" altLang="en-US" dirty="0"/>
              <a:t>四、过程管理的要求</a:t>
            </a:r>
          </a:p>
          <a:p>
            <a:pPr marL="0" indent="0" latinLnBrk="0">
              <a:spcBef>
                <a:spcPts val="0"/>
              </a:spcBef>
              <a:spcAft>
                <a:spcPts val="600"/>
              </a:spcAft>
              <a:buNone/>
            </a:pPr>
            <a:endParaRPr lang="zh-CN" altLang="en-US" dirty="0"/>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标题 1"/>
          <p:cNvSpPr>
            <a:spLocks noGrp="1"/>
          </p:cNvSpPr>
          <p:nvPr>
            <p:ph type="title"/>
          </p:nvPr>
        </p:nvSpPr>
        <p:spPr/>
        <p:txBody>
          <a:bodyPr vert="horz" wrap="square" lIns="104306" tIns="52153" rIns="104306" bIns="52153" anchor="ctr"/>
          <a:lstStyle/>
          <a:p>
            <a:r>
              <a:rPr noProof="0" dirty="0">
                <a:ln>
                  <a:noFill/>
                </a:ln>
                <a:solidFill>
                  <a:schemeClr val="bg1"/>
                </a:solidFill>
                <a:effectLst/>
                <a:uLnTx/>
                <a:uFillTx/>
                <a:cs typeface="+mn-cs"/>
                <a:sym typeface="+mn-ea"/>
              </a:rPr>
              <a:t>第二节　系统的含义及应用</a:t>
            </a:r>
          </a:p>
        </p:txBody>
      </p:sp>
      <p:sp>
        <p:nvSpPr>
          <p:cNvPr id="11267" name="内容占位符 2"/>
          <p:cNvSpPr>
            <a:spLocks noGrp="1"/>
          </p:cNvSpPr>
          <p:nvPr>
            <p:ph idx="1"/>
          </p:nvPr>
        </p:nvSpPr>
        <p:spPr>
          <a:xfrm>
            <a:off x="378460" y="1457960"/>
            <a:ext cx="9935845" cy="5853430"/>
          </a:xfrm>
        </p:spPr>
        <p:txBody>
          <a:bodyPr vert="horz" wrap="square" lIns="104306" tIns="52153" rIns="104306" bIns="52153" anchor="t"/>
          <a:lstStyle/>
          <a:p>
            <a:pPr marL="0" indent="0" latinLnBrk="0">
              <a:spcBef>
                <a:spcPts val="0"/>
              </a:spcBef>
              <a:spcAft>
                <a:spcPts val="600"/>
              </a:spcAft>
              <a:buNone/>
            </a:pPr>
            <a:r>
              <a:rPr lang="zh-CN" altLang="en-US" dirty="0"/>
              <a:t>一、系统与系统观点</a:t>
            </a:r>
          </a:p>
          <a:p>
            <a:pPr marL="0" indent="0" latinLnBrk="0">
              <a:spcBef>
                <a:spcPts val="0"/>
              </a:spcBef>
              <a:spcAft>
                <a:spcPts val="600"/>
              </a:spcAft>
              <a:buNone/>
            </a:pPr>
            <a:r>
              <a:rPr lang="zh-CN" altLang="en-US" sz="2000" dirty="0"/>
              <a:t>系统是指由相互作用和相互依赖的若干组成部分结合而成的、具有特定功能的有机整体,系统本身又属于一个更大系统的组成部分。系统是对事物的抽象的描述，一般具有以下特征:</a:t>
            </a:r>
            <a:r>
              <a:rPr lang="en-US" altLang="zh-CN" sz="2000" dirty="0"/>
              <a:t>(1)</a:t>
            </a:r>
            <a:r>
              <a:rPr lang="zh-CN" altLang="en-US" sz="2000" dirty="0"/>
              <a:t>整体性</a:t>
            </a:r>
            <a:r>
              <a:rPr lang="en-US" altLang="zh-CN" sz="2000" dirty="0"/>
              <a:t>;(2)</a:t>
            </a:r>
            <a:r>
              <a:rPr lang="zh-CN" altLang="en-US" sz="2000" dirty="0"/>
              <a:t>目的性</a:t>
            </a:r>
            <a:r>
              <a:rPr lang="en-US" altLang="zh-CN" sz="2000" dirty="0"/>
              <a:t>;(3)</a:t>
            </a:r>
            <a:r>
              <a:rPr lang="zh-CN" altLang="en-US" sz="2000" dirty="0"/>
              <a:t>开放性</a:t>
            </a:r>
            <a:r>
              <a:rPr lang="en-US" altLang="zh-CN" sz="2000" dirty="0"/>
              <a:t>;(4)</a:t>
            </a:r>
            <a:r>
              <a:rPr lang="zh-CN" altLang="en-US" sz="2000" dirty="0"/>
              <a:t>交换性</a:t>
            </a:r>
            <a:r>
              <a:rPr lang="en-US" altLang="zh-CN" sz="2000" dirty="0"/>
              <a:t>;(5)</a:t>
            </a:r>
            <a:r>
              <a:rPr lang="zh-CN" altLang="en-US" sz="2000" dirty="0"/>
              <a:t>相互依存性</a:t>
            </a:r>
            <a:r>
              <a:rPr lang="en-US" altLang="zh-CN" sz="2000" dirty="0"/>
              <a:t>;(6)</a:t>
            </a:r>
            <a:r>
              <a:rPr lang="zh-CN" altLang="en-US" sz="2000" dirty="0"/>
              <a:t>控制性。</a:t>
            </a:r>
          </a:p>
          <a:p>
            <a:pPr marL="0" indent="0" latinLnBrk="0">
              <a:spcBef>
                <a:spcPts val="0"/>
              </a:spcBef>
              <a:spcAft>
                <a:spcPts val="600"/>
              </a:spcAft>
              <a:buNone/>
            </a:pPr>
            <a:r>
              <a:rPr lang="zh-CN" altLang="en-US" sz="2000" dirty="0"/>
              <a:t>系统的观点源于系统的特征</a:t>
            </a:r>
            <a:r>
              <a:rPr lang="en-US" altLang="zh-CN" sz="2000" dirty="0"/>
              <a:t>,</a:t>
            </a:r>
            <a:r>
              <a:rPr lang="zh-CN" altLang="en-US" sz="2000" dirty="0"/>
              <a:t>主要有整体的观点、封闭则消亡的观点、保持“体内动态平衡”的观点、信息反馈的观点和方法等，运用系统观点有助于发挥组织的整体优势。</a:t>
            </a:r>
          </a:p>
          <a:p>
            <a:pPr marL="0" indent="0" latinLnBrk="0">
              <a:spcBef>
                <a:spcPts val="0"/>
              </a:spcBef>
              <a:spcAft>
                <a:spcPts val="600"/>
              </a:spcAft>
              <a:buNone/>
            </a:pPr>
            <a:r>
              <a:rPr lang="zh-CN" altLang="en-US" dirty="0"/>
              <a:t>二、戴明和彼得·圣吉等人对系统的认识</a:t>
            </a:r>
          </a:p>
          <a:p>
            <a:pPr marL="0" indent="0" latinLnBrk="0">
              <a:spcBef>
                <a:spcPts val="0"/>
              </a:spcBef>
              <a:spcAft>
                <a:spcPts val="600"/>
              </a:spcAft>
              <a:buNone/>
            </a:pPr>
            <a:r>
              <a:rPr lang="zh-CN" altLang="en-US" sz="2000" dirty="0"/>
              <a:t>戴明关于系统的认识对现代管理理论有着深远的影响，他指出,在出现的产品或服务问题中，85%以上的问题归结为管理体系本身所致，只有15%左右是由产品和服务的生产提供者所造成的，戴明将之概括为系统驱动行为(system drives behavior)。</a:t>
            </a:r>
          </a:p>
          <a:p>
            <a:pPr marL="0" indent="0" latinLnBrk="0">
              <a:spcBef>
                <a:spcPts val="0"/>
              </a:spcBef>
              <a:spcAft>
                <a:spcPts val="600"/>
              </a:spcAft>
              <a:buNone/>
            </a:pPr>
            <a:r>
              <a:rPr lang="zh-CN" altLang="en-US" sz="2000" dirty="0"/>
              <a:t>彼得·圣吉在其《第五项修炼》中提出了系统思考的概念。他指出在组织创建学习型组织的过程中,自我超越、改善心智模式、建立共同愿景、团队学习等方面的修炼的必要性,而第五项修炼即系统思考,是把其他各项修炼整合为一体的理论与实务。</a:t>
            </a:r>
          </a:p>
          <a:p>
            <a:pPr marL="0" indent="0" latinLnBrk="0">
              <a:spcBef>
                <a:spcPts val="0"/>
              </a:spcBef>
              <a:spcAft>
                <a:spcPts val="600"/>
              </a:spcAft>
              <a:buNone/>
            </a:pPr>
            <a:r>
              <a:rPr lang="zh-CN" altLang="en-US" dirty="0"/>
              <a:t>三、ISO9000中的基于过程的管理模式</a:t>
            </a:r>
            <a:r>
              <a:rPr lang="zh-CN" altLang="en-US" sz="2000" dirty="0"/>
              <a:t> </a:t>
            </a:r>
          </a:p>
          <a:p>
            <a:pPr marL="0" indent="0" latinLnBrk="0">
              <a:spcBef>
                <a:spcPts val="0"/>
              </a:spcBef>
              <a:spcAft>
                <a:spcPts val="600"/>
              </a:spcAft>
              <a:buNone/>
            </a:pPr>
            <a:r>
              <a:rPr lang="zh-CN" altLang="en-US" sz="2000" dirty="0"/>
              <a:t>ISO9000</a:t>
            </a:r>
            <a:r>
              <a:rPr lang="en-US" altLang="zh-CN" sz="2000" dirty="0"/>
              <a:t>:</a:t>
            </a:r>
            <a:r>
              <a:rPr lang="zh-CN" altLang="en-US" sz="2000" dirty="0"/>
              <a:t>2015中所描述的质量管理体系模式充分体现了过程管理、系统的理念和思路，十一章第一节将对此展开说明。</a:t>
            </a:r>
            <a:endParaRPr lang="zh-CN" altLang="en-US" dirty="0"/>
          </a:p>
          <a:p>
            <a:pPr marL="0" indent="0" latinLnBrk="0">
              <a:spcBef>
                <a:spcPts val="600"/>
              </a:spcBef>
              <a:spcAft>
                <a:spcPts val="600"/>
              </a:spcAft>
              <a:buNone/>
            </a:pPr>
            <a:endParaRPr lang="zh-CN" altLang="en-US" dirty="0"/>
          </a:p>
          <a:p>
            <a:pPr marL="0" indent="0" latinLnBrk="0">
              <a:spcBef>
                <a:spcPts val="600"/>
              </a:spcBef>
              <a:spcAft>
                <a:spcPts val="600"/>
              </a:spcAft>
              <a:buNone/>
            </a:pPr>
            <a:endParaRPr lang="zh-CN" altLang="en-US" dirty="0"/>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标题 1"/>
          <p:cNvSpPr>
            <a:spLocks noGrp="1"/>
          </p:cNvSpPr>
          <p:nvPr>
            <p:ph type="title"/>
          </p:nvPr>
        </p:nvSpPr>
        <p:spPr>
          <a:xfrm>
            <a:off x="289560" y="234950"/>
            <a:ext cx="7428230" cy="1097280"/>
          </a:xfrm>
        </p:spPr>
        <p:txBody>
          <a:bodyPr vert="horz" wrap="square" lIns="104306" tIns="52153" rIns="104306" bIns="52153" anchor="ctr"/>
          <a:lstStyle/>
          <a:p>
            <a:r>
              <a:rPr noProof="0" dirty="0">
                <a:ln>
                  <a:noFill/>
                </a:ln>
                <a:solidFill>
                  <a:schemeClr val="bg1"/>
                </a:solidFill>
                <a:effectLst/>
                <a:uLnTx/>
                <a:uFillTx/>
                <a:cs typeface="+mn-cs"/>
                <a:sym typeface="+mn-ea"/>
              </a:rPr>
              <a:t>第三节　产品的产生、形成和实现过程</a:t>
            </a:r>
          </a:p>
        </p:txBody>
      </p:sp>
      <p:sp>
        <p:nvSpPr>
          <p:cNvPr id="11267" name="内容占位符 2"/>
          <p:cNvSpPr>
            <a:spLocks noGrp="1"/>
          </p:cNvSpPr>
          <p:nvPr>
            <p:ph idx="1"/>
          </p:nvPr>
        </p:nvSpPr>
        <p:spPr>
          <a:xfrm>
            <a:off x="396875" y="1437005"/>
            <a:ext cx="9899650" cy="6028690"/>
          </a:xfrm>
        </p:spPr>
        <p:txBody>
          <a:bodyPr vert="horz" wrap="square" lIns="104306" tIns="52153" rIns="104306" bIns="52153" anchor="t"/>
          <a:lstStyle/>
          <a:p>
            <a:pPr marL="0" indent="0" latinLnBrk="0">
              <a:spcBef>
                <a:spcPts val="0"/>
              </a:spcBef>
              <a:spcAft>
                <a:spcPts val="600"/>
              </a:spcAft>
              <a:buNone/>
            </a:pPr>
            <a:r>
              <a:rPr lang="zh-CN" altLang="en-US" sz="2000" dirty="0"/>
              <a:t>任何产品都存在着产生、形成和实现的过程,例如市场调查、产品设计、采购、生产、检验以及使用等过程。本节就设计、生产提供和支持等主要过程学习讨论。</a:t>
            </a:r>
          </a:p>
          <a:p>
            <a:pPr marL="0" indent="0" latinLnBrk="0">
              <a:spcBef>
                <a:spcPts val="0"/>
              </a:spcBef>
              <a:spcAft>
                <a:spcPts val="600"/>
              </a:spcAft>
              <a:buNone/>
            </a:pPr>
            <a:r>
              <a:rPr lang="zh-CN" altLang="en-US" dirty="0"/>
              <a:t>一、产品设计过程</a:t>
            </a:r>
          </a:p>
          <a:p>
            <a:pPr marL="0" indent="0" latinLnBrk="0">
              <a:spcBef>
                <a:spcPts val="0"/>
              </a:spcBef>
              <a:spcAft>
                <a:spcPts val="600"/>
              </a:spcAft>
              <a:buNone/>
            </a:pPr>
            <a:r>
              <a:rPr lang="zh-CN" altLang="en-US" sz="2000" dirty="0"/>
              <a:t>目前已经形成了较成熟、标准化了的产品设计过程</a:t>
            </a:r>
            <a:r>
              <a:rPr lang="en-US" altLang="zh-CN" sz="2000" dirty="0"/>
              <a:t>,</a:t>
            </a:r>
            <a:r>
              <a:rPr lang="zh-CN" altLang="en-US" sz="2000" dirty="0"/>
              <a:t>一般包括六个步骤:</a:t>
            </a:r>
            <a:r>
              <a:rPr lang="en-US" altLang="zh-CN" sz="2000" dirty="0"/>
              <a:t>(</a:t>
            </a:r>
            <a:r>
              <a:rPr lang="zh-CN" altLang="en-US" sz="2000" dirty="0"/>
              <a:t>1</a:t>
            </a:r>
            <a:r>
              <a:rPr lang="en-US" altLang="zh-CN" sz="2000" dirty="0"/>
              <a:t>)</a:t>
            </a:r>
            <a:r>
              <a:rPr lang="zh-CN" altLang="en-US" sz="2000" dirty="0"/>
              <a:t>产品构思阶段</a:t>
            </a:r>
            <a:r>
              <a:rPr lang="en-US" altLang="zh-CN" sz="2000" dirty="0"/>
              <a:t>;(</a:t>
            </a:r>
            <a:r>
              <a:rPr lang="zh-CN" altLang="en-US" sz="2000" dirty="0"/>
              <a:t>2</a:t>
            </a:r>
            <a:r>
              <a:rPr lang="en-US" altLang="zh-CN" sz="2000" dirty="0"/>
              <a:t>)</a:t>
            </a:r>
            <a:r>
              <a:rPr lang="zh-CN" altLang="en-US" sz="2000" dirty="0"/>
              <a:t>总体方案设计阶段；</a:t>
            </a:r>
            <a:r>
              <a:rPr lang="en-US" altLang="zh-CN" sz="2000" dirty="0"/>
              <a:t>(</a:t>
            </a:r>
            <a:r>
              <a:rPr lang="zh-CN" altLang="en-US" sz="2000" dirty="0"/>
              <a:t>3</a:t>
            </a:r>
            <a:r>
              <a:rPr lang="en-US" altLang="zh-CN" sz="2000" dirty="0"/>
              <a:t>)</a:t>
            </a:r>
            <a:r>
              <a:rPr lang="zh-CN" altLang="en-US" sz="2000" dirty="0"/>
              <a:t>初步设计阶段</a:t>
            </a:r>
            <a:r>
              <a:rPr lang="en-US" altLang="zh-CN" sz="2000" dirty="0"/>
              <a:t>;(</a:t>
            </a:r>
            <a:r>
              <a:rPr lang="zh-CN" altLang="en-US" sz="2000" dirty="0"/>
              <a:t>4</a:t>
            </a:r>
            <a:r>
              <a:rPr lang="en-US" altLang="zh-CN" sz="2000" dirty="0"/>
              <a:t>)</a:t>
            </a:r>
            <a:r>
              <a:rPr lang="zh-CN" altLang="en-US" sz="2000" dirty="0"/>
              <a:t>详细设计与试制</a:t>
            </a:r>
            <a:r>
              <a:rPr lang="en-US" altLang="zh-CN" sz="2000" dirty="0"/>
              <a:t>;(</a:t>
            </a:r>
            <a:r>
              <a:rPr lang="zh-CN" altLang="en-US" sz="2000" dirty="0"/>
              <a:t>5</a:t>
            </a:r>
            <a:r>
              <a:rPr lang="en-US" altLang="zh-CN" sz="2000" dirty="0"/>
              <a:t>)</a:t>
            </a:r>
            <a:r>
              <a:rPr lang="zh-CN" altLang="en-US" sz="2000" dirty="0"/>
              <a:t>小批试生产阶段</a:t>
            </a:r>
            <a:r>
              <a:rPr lang="en-US" altLang="zh-CN" sz="2000" dirty="0"/>
              <a:t>;(</a:t>
            </a:r>
            <a:r>
              <a:rPr lang="zh-CN" altLang="en-US" sz="2000" dirty="0"/>
              <a:t>6</a:t>
            </a:r>
            <a:r>
              <a:rPr lang="en-US" altLang="zh-CN" sz="2000" dirty="0"/>
              <a:t>)</a:t>
            </a:r>
            <a:r>
              <a:rPr lang="zh-CN" altLang="en-US" sz="2000" dirty="0"/>
              <a:t>小批生产阶段。</a:t>
            </a:r>
            <a:endParaRPr lang="zh-CN" altLang="en-US" dirty="0"/>
          </a:p>
          <a:p>
            <a:pPr marL="0" indent="0" latinLnBrk="0">
              <a:spcBef>
                <a:spcPts val="0"/>
              </a:spcBef>
              <a:spcAft>
                <a:spcPts val="600"/>
              </a:spcAft>
              <a:buNone/>
            </a:pPr>
            <a:r>
              <a:rPr lang="zh-CN" altLang="en-US" dirty="0"/>
              <a:t>二、设计评审</a:t>
            </a:r>
          </a:p>
          <a:p>
            <a:pPr marL="0" indent="0" latinLnBrk="0">
              <a:spcBef>
                <a:spcPts val="0"/>
              </a:spcBef>
              <a:spcAft>
                <a:spcPts val="600"/>
              </a:spcAft>
              <a:buNone/>
            </a:pPr>
            <a:r>
              <a:rPr lang="zh-CN" altLang="en-US" sz="2000" dirty="0"/>
              <a:t>设计评审是指为了评价设计满足质量要求的能力,识别问题(若有问题还要提出解决办法),从而对设计所作的综合的、有系统的并形成文件的检查。通常分为六个阶段:</a:t>
            </a:r>
            <a:r>
              <a:rPr lang="en-US" altLang="zh-CN" sz="2000" dirty="0"/>
              <a:t>(1)</a:t>
            </a:r>
            <a:r>
              <a:rPr lang="zh-CN" altLang="en-US" sz="2000" dirty="0"/>
              <a:t>初期评审</a:t>
            </a:r>
            <a:r>
              <a:rPr lang="en-US" altLang="zh-CN" sz="2000" dirty="0"/>
              <a:t>;(2)</a:t>
            </a:r>
            <a:r>
              <a:rPr lang="zh-CN" altLang="en-US" sz="2000" dirty="0"/>
              <a:t>中期评审</a:t>
            </a:r>
            <a:r>
              <a:rPr lang="en-US" altLang="zh-CN" sz="2000" dirty="0"/>
              <a:t>;(</a:t>
            </a:r>
            <a:r>
              <a:rPr lang="zh-CN" altLang="en-US" sz="2000" dirty="0"/>
              <a:t>3</a:t>
            </a:r>
            <a:r>
              <a:rPr lang="en-US" altLang="zh-CN" sz="2000" dirty="0"/>
              <a:t>)</a:t>
            </a:r>
            <a:r>
              <a:rPr lang="zh-CN" altLang="en-US" sz="2000" dirty="0"/>
              <a:t>终期评审</a:t>
            </a:r>
            <a:r>
              <a:rPr lang="en-US" altLang="zh-CN" sz="2000" dirty="0"/>
              <a:t>;(</a:t>
            </a:r>
            <a:r>
              <a:rPr lang="zh-CN" altLang="en-US" sz="2000" dirty="0"/>
              <a:t>4</a:t>
            </a:r>
            <a:r>
              <a:rPr lang="en-US" altLang="zh-CN" sz="2000" dirty="0"/>
              <a:t>)</a:t>
            </a:r>
            <a:r>
              <a:rPr lang="zh-CN" altLang="en-US" sz="2000" dirty="0"/>
              <a:t>销售准备状态评审</a:t>
            </a:r>
            <a:r>
              <a:rPr lang="en-US" altLang="zh-CN" sz="2000" dirty="0"/>
              <a:t>;(</a:t>
            </a:r>
            <a:r>
              <a:rPr lang="zh-CN" altLang="en-US" sz="2000" dirty="0"/>
              <a:t>5</a:t>
            </a:r>
            <a:r>
              <a:rPr lang="en-US" altLang="zh-CN" sz="2000" dirty="0"/>
              <a:t>)</a:t>
            </a:r>
            <a:r>
              <a:rPr lang="zh-CN" altLang="en-US" sz="2000" dirty="0"/>
              <a:t>设计再鉴定,也称事后评审</a:t>
            </a:r>
            <a:r>
              <a:rPr lang="en-US" altLang="zh-CN" sz="2000" dirty="0"/>
              <a:t>;(</a:t>
            </a:r>
            <a:r>
              <a:rPr lang="zh-CN" altLang="en-US" sz="2000" dirty="0"/>
              <a:t>6</a:t>
            </a:r>
            <a:r>
              <a:rPr lang="en-US" altLang="zh-CN" sz="2000" dirty="0"/>
              <a:t>)</a:t>
            </a:r>
            <a:r>
              <a:rPr lang="zh-CN" altLang="en-US" sz="2000" dirty="0"/>
              <a:t>设计更改控制</a:t>
            </a:r>
            <a:endParaRPr lang="zh-CN" altLang="en-US" dirty="0"/>
          </a:p>
          <a:p>
            <a:pPr marL="0" indent="0" latinLnBrk="0">
              <a:spcBef>
                <a:spcPts val="0"/>
              </a:spcBef>
              <a:spcAft>
                <a:spcPts val="600"/>
              </a:spcAft>
              <a:buNone/>
            </a:pPr>
            <a:r>
              <a:rPr lang="zh-CN" altLang="en-US" dirty="0"/>
              <a:t>三、生产提供过程和支持过程的设计与控制</a:t>
            </a:r>
          </a:p>
          <a:p>
            <a:pPr marL="0" indent="0" latinLnBrk="0">
              <a:spcBef>
                <a:spcPts val="0"/>
              </a:spcBef>
              <a:spcAft>
                <a:spcPts val="600"/>
              </a:spcAft>
              <a:buNone/>
            </a:pPr>
            <a:r>
              <a:rPr lang="zh-CN" altLang="en-US" sz="2000" dirty="0"/>
              <a:t>组织的成本、灵活性以及输出产品质量关键在于生产提供过程，而生产提供过程的有效性取决于生产提供过程设计。</a:t>
            </a:r>
          </a:p>
          <a:p>
            <a:pPr marL="0" indent="0" latinLnBrk="0">
              <a:spcBef>
                <a:spcPts val="0"/>
              </a:spcBef>
              <a:spcAft>
                <a:spcPts val="600"/>
              </a:spcAft>
              <a:buNone/>
            </a:pPr>
            <a:r>
              <a:rPr lang="zh-CN" altLang="en-US" dirty="0"/>
              <a:t>四、服务过程设计的特殊性</a:t>
            </a:r>
          </a:p>
          <a:p>
            <a:pPr marL="0" indent="0" latinLnBrk="0">
              <a:spcBef>
                <a:spcPts val="0"/>
              </a:spcBef>
              <a:spcAft>
                <a:spcPts val="600"/>
              </a:spcAft>
              <a:buNone/>
            </a:pPr>
            <a:r>
              <a:rPr lang="zh-CN" altLang="en-US" sz="2000" dirty="0"/>
              <a:t>服务过程设计不同与产品生产过程,有其特殊性。</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标题 1"/>
          <p:cNvSpPr>
            <a:spLocks noGrp="1"/>
          </p:cNvSpPr>
          <p:nvPr>
            <p:ph type="title"/>
          </p:nvPr>
        </p:nvSpPr>
        <p:spPr/>
        <p:txBody>
          <a:bodyPr vert="horz" wrap="square" lIns="104306" tIns="52153" rIns="104306" bIns="52153" anchor="ctr"/>
          <a:lstStyle/>
          <a:p>
            <a:r>
              <a:rPr noProof="0" dirty="0">
                <a:ln>
                  <a:noFill/>
                </a:ln>
                <a:solidFill>
                  <a:schemeClr val="bg1"/>
                </a:solidFill>
                <a:effectLst/>
                <a:uLnTx/>
                <a:uFillTx/>
                <a:cs typeface="+mn-cs"/>
                <a:sym typeface="+mn-ea"/>
              </a:rPr>
              <a:t>第四节　质量机能展开</a:t>
            </a:r>
          </a:p>
        </p:txBody>
      </p:sp>
      <p:sp>
        <p:nvSpPr>
          <p:cNvPr id="11267" name="内容占位符 2"/>
          <p:cNvSpPr>
            <a:spLocks noGrp="1"/>
          </p:cNvSpPr>
          <p:nvPr>
            <p:ph idx="1"/>
          </p:nvPr>
        </p:nvSpPr>
        <p:spPr>
          <a:xfrm>
            <a:off x="577850" y="1694180"/>
            <a:ext cx="9537700" cy="4991100"/>
          </a:xfrm>
        </p:spPr>
        <p:txBody>
          <a:bodyPr vert="horz" wrap="square" lIns="104306" tIns="52153" rIns="104306" bIns="52153" anchor="t"/>
          <a:lstStyle/>
          <a:p>
            <a:pPr marL="0" indent="0" latinLnBrk="0">
              <a:spcBef>
                <a:spcPts val="0"/>
              </a:spcBef>
              <a:spcAft>
                <a:spcPts val="600"/>
              </a:spcAft>
              <a:buNone/>
            </a:pPr>
            <a:r>
              <a:rPr lang="zh-CN" altLang="en-US" sz="2000" dirty="0"/>
              <a:t>在顾客需要的转换过程中,需要有科学有效的程序和方法,才能把顾客需要最终转化成顾客期望的产品或服务，质量机能展开就是这样一种方法。</a:t>
            </a:r>
            <a:endParaRPr lang="zh-CN" altLang="en-US" dirty="0"/>
          </a:p>
          <a:p>
            <a:pPr marL="0" indent="0" latinLnBrk="0">
              <a:spcBef>
                <a:spcPts val="0"/>
              </a:spcBef>
              <a:spcAft>
                <a:spcPts val="600"/>
              </a:spcAft>
              <a:buNone/>
            </a:pPr>
            <a:r>
              <a:rPr lang="zh-CN" altLang="en-US" dirty="0"/>
              <a:t>一、质量机能展开及其用途</a:t>
            </a:r>
          </a:p>
          <a:p>
            <a:pPr marL="0" indent="0" latinLnBrk="0">
              <a:spcBef>
                <a:spcPts val="0"/>
              </a:spcBef>
              <a:spcAft>
                <a:spcPts val="600"/>
              </a:spcAft>
              <a:buNone/>
            </a:pPr>
            <a:r>
              <a:rPr lang="zh-CN" altLang="en-US" sz="2000" dirty="0"/>
              <a:t>质量机能展开,英文缩写QFD(quality function deployment),是用一系列矩阵把顾客需要转换成产品技术需要,把过程控制计划操作加以规范的过程方法。</a:t>
            </a:r>
          </a:p>
          <a:p>
            <a:pPr marL="0" indent="0" latinLnBrk="0">
              <a:spcBef>
                <a:spcPts val="0"/>
              </a:spcBef>
              <a:spcAft>
                <a:spcPts val="600"/>
              </a:spcAft>
              <a:buNone/>
            </a:pPr>
            <a:r>
              <a:rPr lang="zh-CN" altLang="en-US" sz="2000" dirty="0"/>
              <a:t>QFD中的一系列矩阵及其相互关系又被形象地称为“质量屋”，从而实现“顾客需要——产品和服务技术要求——部件特性——过程特性——过程控制计划”的转化。</a:t>
            </a:r>
          </a:p>
          <a:p>
            <a:pPr marL="0" indent="0" latinLnBrk="0">
              <a:spcBef>
                <a:spcPts val="0"/>
              </a:spcBef>
              <a:spcAft>
                <a:spcPts val="600"/>
              </a:spcAft>
              <a:buNone/>
            </a:pPr>
            <a:r>
              <a:rPr lang="zh-CN" altLang="en-US" dirty="0"/>
              <a:t>二、质量机能展开的过程</a:t>
            </a:r>
          </a:p>
          <a:p>
            <a:pPr marL="0" indent="0" latinLnBrk="0">
              <a:spcBef>
                <a:spcPts val="0"/>
              </a:spcBef>
              <a:spcAft>
                <a:spcPts val="600"/>
              </a:spcAft>
              <a:buNone/>
            </a:pPr>
            <a:r>
              <a:rPr lang="zh-CN" altLang="en-US" sz="2000" dirty="0"/>
              <a:t>主要以第一个质量屋为例说明QFD的具体做法和步骤：</a:t>
            </a:r>
            <a:r>
              <a:rPr lang="en-US" altLang="zh-CN" sz="2000" dirty="0"/>
              <a:t>(1)识别顾客需要;(2)识别技术要求;(3)开发顾客需要和技术要求的关系矩阵;(4)增加竞争对手的评价和主要卖点;(5)评价竞争产品和服务的技术要求并提出目标;(6)选择在后续过程中将要展开的技术要求</a:t>
            </a:r>
            <a:r>
              <a:rPr lang="zh-CN" altLang="en-US" sz="2000" dirty="0"/>
              <a:t>。</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标题 1"/>
          <p:cNvSpPr>
            <a:spLocks noGrp="1"/>
          </p:cNvSpPr>
          <p:nvPr>
            <p:ph type="title"/>
          </p:nvPr>
        </p:nvSpPr>
        <p:spPr/>
        <p:txBody>
          <a:bodyPr vert="horz" wrap="square" lIns="104306" tIns="52153" rIns="104306" bIns="52153" anchor="ctr"/>
          <a:lstStyle/>
          <a:p>
            <a:pPr eaLnBrk="1" hangingPunct="1"/>
            <a:r>
              <a:rPr lang="zh-CN" altLang="en-US" dirty="0"/>
              <a:t>目录</a:t>
            </a:r>
          </a:p>
        </p:txBody>
      </p:sp>
      <p:sp>
        <p:nvSpPr>
          <p:cNvPr id="4" name="TextBox 3"/>
          <p:cNvSpPr txBox="1"/>
          <p:nvPr/>
        </p:nvSpPr>
        <p:spPr>
          <a:xfrm>
            <a:off x="10133013" y="6996113"/>
            <a:ext cx="417513" cy="306388"/>
          </a:xfrm>
          <a:prstGeom prst="rect">
            <a:avLst/>
          </a:prstGeom>
          <a:noFill/>
        </p:spPr>
        <p:txBody>
          <a:bodyPr>
            <a:spAutoFit/>
          </a:bodyPr>
          <a:lstStyle/>
          <a:p>
            <a:pPr marR="0" defTabSz="1043305" eaLnBrk="1" fontAlgn="auto" hangingPunct="1">
              <a:spcBef>
                <a:spcPts val="0"/>
              </a:spcBef>
              <a:spcAft>
                <a:spcPts val="0"/>
              </a:spcAft>
              <a:buClrTx/>
              <a:buSzTx/>
              <a:buFontTx/>
              <a:defRPr/>
            </a:pPr>
            <a:r>
              <a:rPr kumimoji="0" lang="en-US" altLang="zh-CN" sz="1400" kern="1200" cap="none" spc="0" normalizeH="0" baseline="0" noProof="0" dirty="0">
                <a:solidFill>
                  <a:schemeClr val="bg1">
                    <a:lumMod val="50000"/>
                  </a:schemeClr>
                </a:solidFill>
                <a:latin typeface="+mn-lt"/>
                <a:ea typeface="+mn-ea"/>
                <a:cs typeface="+mn-cs"/>
              </a:rPr>
              <a:t>01</a:t>
            </a:r>
            <a:endParaRPr kumimoji="0" lang="zh-CN" altLang="en-US" sz="1400" kern="1200" cap="none" spc="0" normalizeH="0" baseline="0" noProof="0" dirty="0">
              <a:solidFill>
                <a:schemeClr val="bg1">
                  <a:lumMod val="50000"/>
                </a:schemeClr>
              </a:solidFill>
              <a:latin typeface="+mn-lt"/>
              <a:ea typeface="+mn-ea"/>
              <a:cs typeface="+mn-cs"/>
            </a:endParaRPr>
          </a:p>
        </p:txBody>
      </p:sp>
      <p:sp>
        <p:nvSpPr>
          <p:cNvPr id="6" name="内容占位符 2"/>
          <p:cNvSpPr>
            <a:spLocks noGrp="1"/>
          </p:cNvSpPr>
          <p:nvPr>
            <p:ph idx="1"/>
          </p:nvPr>
        </p:nvSpPr>
        <p:spPr>
          <a:xfrm>
            <a:off x="987425" y="2043430"/>
            <a:ext cx="7088505" cy="3730625"/>
          </a:xfrm>
        </p:spPr>
        <p:txBody>
          <a:bodyPr vert="horz" wrap="square" lIns="104306" tIns="52153" rIns="104306" bIns="52153" numCol="1" anchor="t" anchorCtr="0" compatLnSpc="1"/>
          <a:lstStyle/>
          <a:p>
            <a:pPr marL="0" marR="0" lvl="0" indent="0" algn="l" defTabSz="1043305" rtl="0" eaLnBrk="0" fontAlgn="base" latinLnBrk="0" hangingPunct="0">
              <a:lnSpc>
                <a:spcPct val="150000"/>
              </a:lnSpc>
              <a:spcBef>
                <a:spcPct val="20000"/>
              </a:spcBef>
              <a:spcAft>
                <a:spcPct val="0"/>
              </a:spcAft>
              <a:buClrTx/>
              <a:buSzTx/>
              <a:buFont typeface="Arial" panose="020B0604020202020204" pitchFamily="34" charset="0"/>
              <a:buNone/>
              <a:defRPr/>
            </a:pPr>
            <a:r>
              <a:rPr kumimoji="0" sz="2800" b="0" i="0" u="none" strike="noStrike" kern="1200" cap="none" spc="0" normalizeH="0" baseline="0" noProof="0" dirty="0">
                <a:ln>
                  <a:noFill/>
                </a:ln>
                <a:solidFill>
                  <a:schemeClr val="tx1">
                    <a:lumMod val="75000"/>
                    <a:lumOff val="25000"/>
                  </a:schemeClr>
                </a:solidFill>
                <a:effectLst/>
                <a:uLnTx/>
                <a:uFillTx/>
                <a:latin typeface="宋体" panose="02010600030101010101" pitchFamily="2" charset="-122"/>
                <a:ea typeface="宋体" panose="02010600030101010101" pitchFamily="2" charset="-122"/>
                <a:cs typeface="宋体" panose="02010600030101010101" pitchFamily="2" charset="-122"/>
              </a:rPr>
              <a:t>第一节　当代管理环境的特征</a:t>
            </a:r>
          </a:p>
          <a:p>
            <a:pPr marL="0" marR="0" lvl="0" indent="0" algn="l" defTabSz="1043305" rtl="0" eaLnBrk="0" fontAlgn="base" latinLnBrk="0" hangingPunct="0">
              <a:lnSpc>
                <a:spcPct val="150000"/>
              </a:lnSpc>
              <a:spcBef>
                <a:spcPct val="20000"/>
              </a:spcBef>
              <a:spcAft>
                <a:spcPct val="0"/>
              </a:spcAft>
              <a:buClrTx/>
              <a:buSzTx/>
              <a:buFont typeface="Arial" panose="020B0604020202020204" pitchFamily="34" charset="0"/>
              <a:buNone/>
              <a:defRPr/>
            </a:pPr>
            <a:r>
              <a:rPr kumimoji="0" sz="2800" b="0" i="0" u="none" strike="noStrike" kern="1200" cap="none" spc="0" normalizeH="0" baseline="0" noProof="0" dirty="0">
                <a:ln>
                  <a:noFill/>
                </a:ln>
                <a:solidFill>
                  <a:schemeClr val="tx1">
                    <a:lumMod val="75000"/>
                    <a:lumOff val="25000"/>
                  </a:schemeClr>
                </a:solidFill>
                <a:effectLst/>
                <a:uLnTx/>
                <a:uFillTx/>
                <a:latin typeface="宋体" panose="02010600030101010101" pitchFamily="2" charset="-122"/>
                <a:ea typeface="宋体" panose="02010600030101010101" pitchFamily="2" charset="-122"/>
                <a:cs typeface="宋体" panose="02010600030101010101" pitchFamily="2" charset="-122"/>
              </a:rPr>
              <a:t>第二节　质量的含义</a:t>
            </a:r>
          </a:p>
          <a:p>
            <a:pPr marL="0" marR="0" lvl="0" indent="0" algn="l" defTabSz="1043305" rtl="0" eaLnBrk="0" fontAlgn="base" latinLnBrk="0" hangingPunct="0">
              <a:lnSpc>
                <a:spcPct val="150000"/>
              </a:lnSpc>
              <a:spcBef>
                <a:spcPct val="20000"/>
              </a:spcBef>
              <a:spcAft>
                <a:spcPct val="0"/>
              </a:spcAft>
              <a:buClrTx/>
              <a:buSzTx/>
              <a:buFont typeface="Arial" panose="020B0604020202020204" pitchFamily="34" charset="0"/>
              <a:buNone/>
              <a:defRPr/>
            </a:pPr>
            <a:r>
              <a:rPr kumimoji="0" sz="2800" b="0" i="0" u="none" strike="noStrike" kern="1200" cap="none" spc="0" normalizeH="0" baseline="0" noProof="0" dirty="0">
                <a:ln>
                  <a:noFill/>
                </a:ln>
                <a:solidFill>
                  <a:schemeClr val="tx1">
                    <a:lumMod val="75000"/>
                    <a:lumOff val="25000"/>
                  </a:schemeClr>
                </a:solidFill>
                <a:effectLst/>
                <a:uLnTx/>
                <a:uFillTx/>
                <a:latin typeface="宋体" panose="02010600030101010101" pitchFamily="2" charset="-122"/>
                <a:ea typeface="宋体" panose="02010600030101010101" pitchFamily="2" charset="-122"/>
                <a:cs typeface="宋体" panose="02010600030101010101" pitchFamily="2" charset="-122"/>
              </a:rPr>
              <a:t>第三节　质量管理的发展与相关原则</a:t>
            </a:r>
          </a:p>
          <a:p>
            <a:pPr marL="0" marR="0" lvl="0" indent="0" algn="l" defTabSz="1043305" rtl="0" eaLnBrk="0" fontAlgn="base" latinLnBrk="0" hangingPunct="0">
              <a:lnSpc>
                <a:spcPct val="150000"/>
              </a:lnSpc>
              <a:spcBef>
                <a:spcPct val="20000"/>
              </a:spcBef>
              <a:spcAft>
                <a:spcPct val="0"/>
              </a:spcAft>
              <a:buClrTx/>
              <a:buSzTx/>
              <a:buFont typeface="Arial" panose="020B0604020202020204" pitchFamily="34" charset="0"/>
              <a:buNone/>
              <a:defRPr/>
            </a:pPr>
            <a:r>
              <a:rPr kumimoji="0" sz="2800" b="0" i="0" u="none" strike="noStrike" kern="1200" cap="none" spc="0" normalizeH="0" baseline="0" noProof="0" dirty="0">
                <a:ln>
                  <a:noFill/>
                </a:ln>
                <a:solidFill>
                  <a:schemeClr val="tx1">
                    <a:lumMod val="75000"/>
                    <a:lumOff val="25000"/>
                  </a:schemeClr>
                </a:solidFill>
                <a:effectLst/>
                <a:uLnTx/>
                <a:uFillTx/>
                <a:latin typeface="宋体" panose="02010600030101010101" pitchFamily="2" charset="-122"/>
                <a:ea typeface="宋体" panose="02010600030101010101" pitchFamily="2" charset="-122"/>
                <a:cs typeface="宋体" panose="02010600030101010101" pitchFamily="2" charset="-122"/>
              </a:rPr>
              <a:t>第四节　质量管理的代表人物及其主要思想</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标题 1"/>
          <p:cNvSpPr>
            <a:spLocks noGrp="1"/>
          </p:cNvSpPr>
          <p:nvPr>
            <p:ph type="title"/>
          </p:nvPr>
        </p:nvSpPr>
        <p:spPr/>
        <p:txBody>
          <a:bodyPr vert="horz" wrap="square" lIns="104306" tIns="52153" rIns="104306" bIns="52153" anchor="ctr"/>
          <a:lstStyle/>
          <a:p>
            <a:r>
              <a:rPr noProof="0" dirty="0">
                <a:ln>
                  <a:noFill/>
                </a:ln>
                <a:effectLst/>
                <a:uLnTx/>
                <a:uFillTx/>
                <a:cs typeface="+mn-cs"/>
                <a:sym typeface="+mn-ea"/>
              </a:rPr>
              <a:t>质量机能展开</a:t>
            </a:r>
            <a:r>
              <a:rPr lang="zh-CN" noProof="0" dirty="0">
                <a:ln>
                  <a:noFill/>
                </a:ln>
                <a:effectLst/>
                <a:uLnTx/>
                <a:uFillTx/>
                <a:cs typeface="+mn-cs"/>
                <a:sym typeface="+mn-ea"/>
              </a:rPr>
              <a:t>示意图</a:t>
            </a:r>
            <a:endParaRPr lang="zh-CN" noProof="0" dirty="0">
              <a:ln>
                <a:noFill/>
              </a:ln>
              <a:solidFill>
                <a:schemeClr val="bg1"/>
              </a:solidFill>
              <a:effectLst/>
              <a:uLnTx/>
              <a:uFillTx/>
              <a:cs typeface="+mn-cs"/>
              <a:sym typeface="+mn-ea"/>
            </a:endParaRPr>
          </a:p>
        </p:txBody>
      </p:sp>
      <p:pic>
        <p:nvPicPr>
          <p:cNvPr id="206" name="5A8.eps" descr="id:2147498435;FounderCES"/>
          <p:cNvPicPr>
            <a:picLocks noGrp="1" noChangeAspect="1"/>
          </p:cNvPicPr>
          <p:nvPr>
            <p:ph idx="1"/>
            <p:custDataLst>
              <p:tags r:id="rId1"/>
            </p:custDataLst>
          </p:nvPr>
        </p:nvPicPr>
        <p:blipFill>
          <a:blip r:embed="rId3"/>
          <a:stretch>
            <a:fillRect/>
          </a:stretch>
        </p:blipFill>
        <p:spPr>
          <a:xfrm>
            <a:off x="977900" y="1940560"/>
            <a:ext cx="8169910" cy="4782185"/>
          </a:xfrm>
          <a:prstGeom prst="rect">
            <a:avLst/>
          </a:prstGeom>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标题 1"/>
          <p:cNvSpPr>
            <a:spLocks noGrp="1"/>
          </p:cNvSpPr>
          <p:nvPr>
            <p:ph type="title"/>
          </p:nvPr>
        </p:nvSpPr>
        <p:spPr/>
        <p:txBody>
          <a:bodyPr vert="horz" wrap="square" lIns="104306" tIns="52153" rIns="104306" bIns="52153" anchor="ctr"/>
          <a:lstStyle/>
          <a:p>
            <a:r>
              <a:rPr noProof="0" dirty="0">
                <a:ln>
                  <a:noFill/>
                </a:ln>
                <a:solidFill>
                  <a:schemeClr val="bg1"/>
                </a:solidFill>
                <a:effectLst/>
                <a:uLnTx/>
                <a:uFillTx/>
                <a:cs typeface="+mn-cs"/>
                <a:sym typeface="+mn-ea"/>
              </a:rPr>
              <a:t>第五节　面向过程的再造　</a:t>
            </a:r>
          </a:p>
        </p:txBody>
      </p:sp>
      <p:sp>
        <p:nvSpPr>
          <p:cNvPr id="11267" name="内容占位符 2"/>
          <p:cNvSpPr>
            <a:spLocks noGrp="1"/>
          </p:cNvSpPr>
          <p:nvPr>
            <p:ph idx="1"/>
          </p:nvPr>
        </p:nvSpPr>
        <p:spPr>
          <a:xfrm>
            <a:off x="641350" y="1589405"/>
            <a:ext cx="9557385" cy="5686425"/>
          </a:xfrm>
        </p:spPr>
        <p:txBody>
          <a:bodyPr vert="horz" wrap="square" lIns="104306" tIns="52153" rIns="104306" bIns="52153" anchor="t"/>
          <a:lstStyle/>
          <a:p>
            <a:pPr marL="0" indent="0" latinLnBrk="0">
              <a:spcBef>
                <a:spcPts val="0"/>
              </a:spcBef>
              <a:spcAft>
                <a:spcPts val="600"/>
              </a:spcAft>
              <a:buNone/>
            </a:pPr>
            <a:r>
              <a:rPr lang="zh-CN" altLang="en-US" dirty="0"/>
              <a:t>一、面向过程再造提出的背景</a:t>
            </a:r>
          </a:p>
          <a:p>
            <a:pPr marL="0" indent="0" latinLnBrk="0">
              <a:spcBef>
                <a:spcPts val="0"/>
              </a:spcBef>
              <a:spcAft>
                <a:spcPts val="600"/>
              </a:spcAft>
              <a:buNone/>
            </a:pPr>
            <a:r>
              <a:rPr lang="zh-CN" altLang="en-US" sz="2000" dirty="0"/>
              <a:t>工业革命以来的几百年里,多数企业是按照职能分工的原则从事活动的</a:t>
            </a:r>
            <a:r>
              <a:rPr lang="en-US" altLang="zh-CN" sz="2000" dirty="0"/>
              <a:t>,</a:t>
            </a:r>
            <a:r>
              <a:rPr lang="zh-CN" altLang="en-US" sz="2000" dirty="0"/>
              <a:t>其优势在于：发挥规模经济效益;有利于专门知识的积累、同行之间的交流;有利于专业人才培养。</a:t>
            </a:r>
          </a:p>
          <a:p>
            <a:pPr marL="0" indent="0" latinLnBrk="0">
              <a:spcBef>
                <a:spcPts val="0"/>
              </a:spcBef>
              <a:spcAft>
                <a:spcPts val="600"/>
              </a:spcAft>
              <a:buNone/>
            </a:pPr>
            <a:r>
              <a:rPr lang="zh-CN" altLang="en-US" sz="2000" dirty="0"/>
              <a:t>进入20世纪80年代，组织出于外部环境剧烈变化之中,要求组织打破职能壁垒,面向过程，以便</a:t>
            </a:r>
            <a:r>
              <a:rPr lang="zh-CN" altLang="en-US" sz="2000" dirty="0">
                <a:sym typeface="+mn-ea"/>
              </a:rPr>
              <a:t>对环境和市场做出快速反应。</a:t>
            </a:r>
            <a:endParaRPr lang="zh-CN" altLang="en-US" sz="2000" dirty="0"/>
          </a:p>
          <a:p>
            <a:pPr marL="0" indent="0" latinLnBrk="0">
              <a:spcBef>
                <a:spcPts val="0"/>
              </a:spcBef>
              <a:spcAft>
                <a:spcPts val="600"/>
              </a:spcAft>
              <a:buNone/>
            </a:pPr>
            <a:r>
              <a:rPr lang="zh-CN" altLang="en-US" dirty="0"/>
              <a:t>二、业务过程再造</a:t>
            </a:r>
          </a:p>
          <a:p>
            <a:pPr marL="0" indent="0" latinLnBrk="0">
              <a:spcBef>
                <a:spcPts val="0"/>
              </a:spcBef>
              <a:spcAft>
                <a:spcPts val="600"/>
              </a:spcAft>
              <a:buNone/>
            </a:pPr>
            <a:r>
              <a:rPr lang="zh-CN" altLang="en-US" sz="2000" dirty="0"/>
              <a:t>美国人迈克尔·哈默(Michael Hammer)和詹姆斯·钱皮(James Champy)等人1993年发表了《再造公司——企业革命的宣言》,书中把BPR定义为:“为了在诸如成本、质量、服务和速度这些关键的当今绩效指标方面实现剧烈的改进,而对业务过程进行的根本的再思考和激进的再设计。”</a:t>
            </a:r>
          </a:p>
          <a:p>
            <a:pPr marL="0" indent="0" latinLnBrk="0">
              <a:spcBef>
                <a:spcPts val="0"/>
              </a:spcBef>
              <a:spcAft>
                <a:spcPts val="600"/>
              </a:spcAft>
              <a:buNone/>
            </a:pPr>
            <a:r>
              <a:rPr lang="zh-CN" altLang="en-US" dirty="0"/>
              <a:t>三、业务过程再造的特点</a:t>
            </a:r>
          </a:p>
          <a:p>
            <a:pPr marL="0" indent="0" latinLnBrk="0">
              <a:spcBef>
                <a:spcPts val="0"/>
              </a:spcBef>
              <a:spcAft>
                <a:spcPts val="600"/>
              </a:spcAft>
              <a:buNone/>
            </a:pPr>
            <a:r>
              <a:rPr lang="zh-CN" altLang="en-US" sz="2000" dirty="0">
                <a:sym typeface="+mn-ea"/>
              </a:rPr>
              <a:t>业务过程再造的特点包括</a:t>
            </a:r>
            <a:r>
              <a:rPr lang="en-US" altLang="zh-CN" sz="2000" dirty="0">
                <a:sym typeface="+mn-ea"/>
              </a:rPr>
              <a:t>(</a:t>
            </a:r>
            <a:r>
              <a:rPr lang="zh-CN" altLang="en-US" sz="2000" dirty="0"/>
              <a:t>1</a:t>
            </a:r>
            <a:r>
              <a:rPr lang="en-US" altLang="zh-CN" sz="2000" dirty="0"/>
              <a:t>)</a:t>
            </a:r>
            <a:r>
              <a:rPr lang="zh-CN" altLang="en-US" sz="2000" dirty="0"/>
              <a:t>彻底改变思维模式</a:t>
            </a:r>
            <a:r>
              <a:rPr lang="en-US" altLang="zh-CN" sz="2000" dirty="0"/>
              <a:t>;(</a:t>
            </a:r>
            <a:r>
              <a:rPr lang="zh-CN" altLang="en-US" sz="2000" dirty="0"/>
              <a:t>2</a:t>
            </a:r>
            <a:r>
              <a:rPr lang="en-US" altLang="zh-CN" sz="2000" dirty="0"/>
              <a:t>)</a:t>
            </a:r>
            <a:r>
              <a:rPr lang="zh-CN" altLang="en-US" sz="2000" dirty="0"/>
              <a:t>以过程为中心进行系统改造</a:t>
            </a:r>
            <a:r>
              <a:rPr lang="en-US" altLang="zh-CN" sz="2000" dirty="0"/>
              <a:t>;(</a:t>
            </a:r>
            <a:r>
              <a:rPr lang="zh-CN" altLang="en-US" sz="2000" dirty="0"/>
              <a:t>3</a:t>
            </a:r>
            <a:r>
              <a:rPr lang="en-US" altLang="zh-CN" sz="2000" dirty="0"/>
              <a:t>)</a:t>
            </a:r>
            <a:r>
              <a:rPr lang="zh-CN" altLang="en-US" sz="2000" dirty="0"/>
              <a:t>创造性地应用信息技术</a:t>
            </a:r>
          </a:p>
          <a:p>
            <a:pPr marL="0" indent="0" latinLnBrk="0">
              <a:spcBef>
                <a:spcPts val="600"/>
              </a:spcBef>
              <a:spcAft>
                <a:spcPts val="600"/>
              </a:spcAft>
              <a:buNone/>
            </a:pPr>
            <a:endParaRPr lang="zh-CN" altLang="en-US" sz="2000" dirty="0"/>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过程再造示意图</a:t>
            </a:r>
          </a:p>
        </p:txBody>
      </p:sp>
      <p:pic>
        <p:nvPicPr>
          <p:cNvPr id="180" name="5A2.eps" descr="id:2147498255;FounderCES"/>
          <p:cNvPicPr>
            <a:picLocks noGrp="1" noChangeAspect="1"/>
          </p:cNvPicPr>
          <p:nvPr>
            <p:ph idx="1"/>
          </p:nvPr>
        </p:nvPicPr>
        <p:blipFill>
          <a:blip r:embed="rId2"/>
          <a:stretch>
            <a:fillRect/>
          </a:stretch>
        </p:blipFill>
        <p:spPr>
          <a:xfrm>
            <a:off x="2579370" y="2432685"/>
            <a:ext cx="5105400" cy="3188970"/>
          </a:xfrm>
          <a:prstGeom prst="rect">
            <a:avLst/>
          </a:prstGeom>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过程再造前后示意图</a:t>
            </a:r>
          </a:p>
        </p:txBody>
      </p:sp>
      <p:sp>
        <p:nvSpPr>
          <p:cNvPr id="3" name="内容占位符 2"/>
          <p:cNvSpPr>
            <a:spLocks noGrp="1"/>
          </p:cNvSpPr>
          <p:nvPr>
            <p:ph idx="1"/>
          </p:nvPr>
        </p:nvSpPr>
        <p:spPr/>
        <p:txBody>
          <a:bodyPr/>
          <a:lstStyle/>
          <a:p>
            <a:endParaRPr lang="zh-CN" altLang="en-US"/>
          </a:p>
        </p:txBody>
      </p:sp>
      <p:pic>
        <p:nvPicPr>
          <p:cNvPr id="5" name="图片 4"/>
          <p:cNvPicPr/>
          <p:nvPr/>
        </p:nvPicPr>
        <p:blipFill>
          <a:blip r:embed="rId2"/>
          <a:stretch>
            <a:fillRect/>
          </a:stretch>
        </p:blipFill>
        <p:spPr>
          <a:xfrm>
            <a:off x="1031875" y="3481705"/>
            <a:ext cx="3590925" cy="1809750"/>
          </a:xfrm>
          <a:prstGeom prst="rect">
            <a:avLst/>
          </a:prstGeom>
          <a:noFill/>
          <a:ln w="9525">
            <a:noFill/>
          </a:ln>
        </p:spPr>
      </p:pic>
      <p:pic>
        <p:nvPicPr>
          <p:cNvPr id="6" name="图片 5"/>
          <p:cNvPicPr/>
          <p:nvPr/>
        </p:nvPicPr>
        <p:blipFill>
          <a:blip r:embed="rId3"/>
          <a:stretch>
            <a:fillRect/>
          </a:stretch>
        </p:blipFill>
        <p:spPr>
          <a:xfrm>
            <a:off x="4965700" y="3481705"/>
            <a:ext cx="3819525" cy="2066925"/>
          </a:xfrm>
          <a:prstGeom prst="rect">
            <a:avLst/>
          </a:prstGeom>
          <a:noFill/>
          <a:ln w="9525">
            <a:noFill/>
          </a:ln>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标题 1"/>
          <p:cNvSpPr>
            <a:spLocks noGrp="1"/>
          </p:cNvSpPr>
          <p:nvPr>
            <p:ph type="ctrTitle"/>
          </p:nvPr>
        </p:nvSpPr>
        <p:spPr>
          <a:xfrm>
            <a:off x="882650" y="2916238"/>
            <a:ext cx="9090025" cy="1143000"/>
          </a:xfrm>
        </p:spPr>
        <p:txBody>
          <a:bodyPr vert="horz" wrap="square" lIns="104306" tIns="52153" rIns="104306" bIns="52153" anchor="ctr">
            <a:normAutofit/>
          </a:bodyPr>
          <a:lstStyle/>
          <a:p>
            <a:pPr defTabSz="1043305" eaLnBrk="1" hangingPunct="1">
              <a:buClrTx/>
              <a:buSzTx/>
              <a:buFontTx/>
            </a:pPr>
            <a:r>
              <a:rPr kern="1200" dirty="0">
                <a:latin typeface="黑体" panose="02010609060101010101" pitchFamily="49" charset="-122"/>
                <a:ea typeface="黑体" panose="02010609060101010101" pitchFamily="49" charset="-122"/>
                <a:cs typeface="+mj-cs"/>
              </a:rPr>
              <a:t>第六章　测量、信息与知识管理</a:t>
            </a: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标题 1"/>
          <p:cNvSpPr>
            <a:spLocks noGrp="1"/>
          </p:cNvSpPr>
          <p:nvPr>
            <p:ph type="title"/>
          </p:nvPr>
        </p:nvSpPr>
        <p:spPr/>
        <p:txBody>
          <a:bodyPr vert="horz" wrap="square" lIns="104306" tIns="52153" rIns="104306" bIns="52153" anchor="ctr"/>
          <a:lstStyle/>
          <a:p>
            <a:pPr eaLnBrk="1" hangingPunct="1"/>
            <a:r>
              <a:rPr lang="zh-CN" altLang="en-US" dirty="0"/>
              <a:t>目录</a:t>
            </a:r>
          </a:p>
        </p:txBody>
      </p:sp>
      <p:sp>
        <p:nvSpPr>
          <p:cNvPr id="4" name="TextBox 3"/>
          <p:cNvSpPr txBox="1"/>
          <p:nvPr/>
        </p:nvSpPr>
        <p:spPr>
          <a:xfrm>
            <a:off x="10133013" y="6996113"/>
            <a:ext cx="417513" cy="306388"/>
          </a:xfrm>
          <a:prstGeom prst="rect">
            <a:avLst/>
          </a:prstGeom>
          <a:noFill/>
        </p:spPr>
        <p:txBody>
          <a:bodyPr>
            <a:spAutoFit/>
          </a:bodyPr>
          <a:lstStyle/>
          <a:p>
            <a:pPr marR="0" defTabSz="1043305" eaLnBrk="1" fontAlgn="auto" hangingPunct="1">
              <a:spcBef>
                <a:spcPts val="0"/>
              </a:spcBef>
              <a:spcAft>
                <a:spcPts val="0"/>
              </a:spcAft>
              <a:buClrTx/>
              <a:buSzTx/>
              <a:buFontTx/>
              <a:defRPr/>
            </a:pPr>
            <a:r>
              <a:rPr kumimoji="0" lang="en-US" altLang="zh-CN" sz="1400" kern="1200" cap="none" spc="0" normalizeH="0" baseline="0" noProof="0" dirty="0">
                <a:solidFill>
                  <a:schemeClr val="bg1">
                    <a:lumMod val="50000"/>
                  </a:schemeClr>
                </a:solidFill>
                <a:latin typeface="+mn-lt"/>
                <a:ea typeface="+mn-ea"/>
                <a:cs typeface="+mn-cs"/>
              </a:rPr>
              <a:t>01</a:t>
            </a:r>
            <a:endParaRPr kumimoji="0" lang="zh-CN" altLang="en-US" sz="1400" kern="1200" cap="none" spc="0" normalizeH="0" baseline="0" noProof="0" dirty="0">
              <a:solidFill>
                <a:schemeClr val="bg1">
                  <a:lumMod val="50000"/>
                </a:schemeClr>
              </a:solidFill>
              <a:latin typeface="+mn-lt"/>
              <a:ea typeface="+mn-ea"/>
              <a:cs typeface="+mn-cs"/>
            </a:endParaRPr>
          </a:p>
        </p:txBody>
      </p:sp>
      <p:sp>
        <p:nvSpPr>
          <p:cNvPr id="6" name="内容占位符 2"/>
          <p:cNvSpPr>
            <a:spLocks noGrp="1"/>
          </p:cNvSpPr>
          <p:nvPr>
            <p:ph idx="1"/>
          </p:nvPr>
        </p:nvSpPr>
        <p:spPr>
          <a:xfrm>
            <a:off x="551180" y="1996440"/>
            <a:ext cx="7088505" cy="3730625"/>
          </a:xfrm>
        </p:spPr>
        <p:txBody>
          <a:bodyPr vert="horz" wrap="square" lIns="104306" tIns="52153" rIns="104306" bIns="52153" numCol="1" anchor="t" anchorCtr="0" compatLnSpc="1"/>
          <a:lstStyle/>
          <a:p>
            <a:pPr marL="0" marR="0" lvl="0" indent="0" algn="l" defTabSz="1043305" rtl="0" eaLnBrk="0" fontAlgn="base" latinLnBrk="0" hangingPunct="0">
              <a:lnSpc>
                <a:spcPct val="150000"/>
              </a:lnSpc>
              <a:spcBef>
                <a:spcPct val="20000"/>
              </a:spcBef>
              <a:spcAft>
                <a:spcPct val="0"/>
              </a:spcAft>
              <a:buClrTx/>
              <a:buSzTx/>
              <a:buFont typeface="Arial" panose="020B0604020202020204" pitchFamily="34" charset="0"/>
              <a:buNone/>
              <a:defRPr/>
            </a:pPr>
            <a:r>
              <a:rPr kumimoji="0" sz="2800" b="0" i="0" u="none" strike="noStrike" kern="1200" cap="none" spc="0" normalizeH="0" baseline="0" noProof="0" dirty="0">
                <a:ln>
                  <a:noFill/>
                </a:ln>
                <a:solidFill>
                  <a:schemeClr val="tx1">
                    <a:lumMod val="75000"/>
                    <a:lumOff val="25000"/>
                  </a:schemeClr>
                </a:solidFill>
                <a:effectLst/>
                <a:uLnTx/>
                <a:uFillTx/>
                <a:latin typeface="宋体" panose="02010600030101010101" pitchFamily="2" charset="-122"/>
                <a:ea typeface="宋体" panose="02010600030101010101" pitchFamily="2" charset="-122"/>
                <a:cs typeface="宋体" panose="02010600030101010101" pitchFamily="2" charset="-122"/>
              </a:rPr>
              <a:t>第一节　测量与信息管理</a:t>
            </a:r>
          </a:p>
          <a:p>
            <a:pPr marL="0" marR="0" lvl="0" indent="0" algn="l" defTabSz="1043305" rtl="0" eaLnBrk="0" fontAlgn="base" latinLnBrk="0" hangingPunct="0">
              <a:lnSpc>
                <a:spcPct val="150000"/>
              </a:lnSpc>
              <a:spcBef>
                <a:spcPct val="20000"/>
              </a:spcBef>
              <a:spcAft>
                <a:spcPct val="0"/>
              </a:spcAft>
              <a:buClrTx/>
              <a:buSzTx/>
              <a:buFont typeface="Arial" panose="020B0604020202020204" pitchFamily="34" charset="0"/>
              <a:buNone/>
              <a:defRPr/>
            </a:pPr>
            <a:r>
              <a:rPr kumimoji="0" sz="2800" b="0" i="0" u="none" strike="noStrike" kern="1200" cap="none" spc="0" normalizeH="0" baseline="0" noProof="0" dirty="0">
                <a:ln>
                  <a:noFill/>
                </a:ln>
                <a:solidFill>
                  <a:schemeClr val="tx1">
                    <a:lumMod val="75000"/>
                    <a:lumOff val="25000"/>
                  </a:schemeClr>
                </a:solidFill>
                <a:effectLst/>
                <a:uLnTx/>
                <a:uFillTx/>
                <a:latin typeface="宋体" panose="02010600030101010101" pitchFamily="2" charset="-122"/>
                <a:ea typeface="宋体" panose="02010600030101010101" pitchFamily="2" charset="-122"/>
                <a:cs typeface="宋体" panose="02010600030101010101" pitchFamily="2" charset="-122"/>
              </a:rPr>
              <a:t>第二节　测量过程与改进</a:t>
            </a:r>
          </a:p>
          <a:p>
            <a:pPr marL="0" marR="0" lvl="0" indent="0" algn="l" defTabSz="1043305" rtl="0" eaLnBrk="0" fontAlgn="base" latinLnBrk="0" hangingPunct="0">
              <a:lnSpc>
                <a:spcPct val="150000"/>
              </a:lnSpc>
              <a:spcBef>
                <a:spcPct val="20000"/>
              </a:spcBef>
              <a:spcAft>
                <a:spcPct val="0"/>
              </a:spcAft>
              <a:buClrTx/>
              <a:buSzTx/>
              <a:buFont typeface="Arial" panose="020B0604020202020204" pitchFamily="34" charset="0"/>
              <a:buNone/>
              <a:defRPr/>
            </a:pPr>
            <a:r>
              <a:rPr kumimoji="0" sz="2800" b="0" i="0" u="none" strike="noStrike" kern="1200" cap="none" spc="0" normalizeH="0" baseline="0" noProof="0" dirty="0">
                <a:ln>
                  <a:noFill/>
                </a:ln>
                <a:solidFill>
                  <a:schemeClr val="tx1">
                    <a:lumMod val="75000"/>
                    <a:lumOff val="25000"/>
                  </a:schemeClr>
                </a:solidFill>
                <a:effectLst/>
                <a:uLnTx/>
                <a:uFillTx/>
                <a:latin typeface="宋体" panose="02010600030101010101" pitchFamily="2" charset="-122"/>
                <a:ea typeface="宋体" panose="02010600030101010101" pitchFamily="2" charset="-122"/>
                <a:cs typeface="宋体" panose="02010600030101010101" pitchFamily="2" charset="-122"/>
              </a:rPr>
              <a:t>第三节　质量成本</a:t>
            </a: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标题 1"/>
          <p:cNvSpPr>
            <a:spLocks noGrp="1"/>
          </p:cNvSpPr>
          <p:nvPr>
            <p:ph type="title"/>
          </p:nvPr>
        </p:nvSpPr>
        <p:spPr>
          <a:xfrm>
            <a:off x="488950" y="234950"/>
            <a:ext cx="7180580" cy="1097280"/>
          </a:xfrm>
        </p:spPr>
        <p:txBody>
          <a:bodyPr vert="horz" wrap="square" lIns="104306" tIns="52153" rIns="104306" bIns="52153" anchor="ctr"/>
          <a:lstStyle/>
          <a:p>
            <a:r>
              <a:rPr lang="zh-CN" altLang="en-US" dirty="0"/>
              <a:t>引例</a:t>
            </a:r>
          </a:p>
        </p:txBody>
      </p:sp>
      <p:sp>
        <p:nvSpPr>
          <p:cNvPr id="10243" name="内容占位符 2"/>
          <p:cNvSpPr>
            <a:spLocks noGrp="1"/>
          </p:cNvSpPr>
          <p:nvPr>
            <p:ph idx="1"/>
          </p:nvPr>
        </p:nvSpPr>
        <p:spPr>
          <a:xfrm>
            <a:off x="489585" y="1637030"/>
            <a:ext cx="9622790" cy="4991100"/>
          </a:xfrm>
        </p:spPr>
        <p:txBody>
          <a:bodyPr vert="horz" wrap="square" lIns="104306" tIns="52153" rIns="104306" bIns="52153" anchor="t"/>
          <a:lstStyle/>
          <a:p>
            <a:pPr marL="0" indent="0" latinLnBrk="0">
              <a:spcBef>
                <a:spcPts val="1200"/>
              </a:spcBef>
              <a:spcAft>
                <a:spcPts val="1200"/>
              </a:spcAft>
              <a:buNone/>
            </a:pPr>
            <a:r>
              <a:rPr lang="zh-CN" altLang="en-US" sz="2400" dirty="0"/>
              <a:t>下面是获得日本戴明奖的美国佛罗里达电力在评奖过程中的经历。</a:t>
            </a:r>
          </a:p>
          <a:p>
            <a:pPr marL="0" indent="0" latinLnBrk="0">
              <a:spcBef>
                <a:spcPts val="1200"/>
              </a:spcBef>
              <a:spcAft>
                <a:spcPts val="1200"/>
              </a:spcAft>
              <a:buNone/>
            </a:pPr>
            <a:r>
              <a:rPr lang="zh-CN" altLang="en-US" sz="2400" dirty="0"/>
              <a:t>现场评奖期间,评审专家询问公司的关键绩效指标,跟随评审专家的一名管理者答道:有关断停电是公司的关键绩效指标之一,因为断停电会对顾客造成严重影响。评审专家问道:“导致断停电的主要原因是什么?”该管理者不加思索就回答了停断电的主要原因。专家紧接着问:有证据吗?这名管理者哑口无言。原因是该名管理者的回答没有数据支持,完全凭经验做出答复。在以后的三个月期间,该名管理者对每次停断点的原因进行了记录统计,结果令该名管理者大吃一惊。统计结果显示:停断电的主要原因并非他凭经验做出的答复。没有识别停断电的主要原因,改进措施就会无的放矢,难有效果。</a:t>
            </a: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标题 1"/>
          <p:cNvSpPr>
            <a:spLocks noGrp="1"/>
          </p:cNvSpPr>
          <p:nvPr>
            <p:ph type="title"/>
          </p:nvPr>
        </p:nvSpPr>
        <p:spPr/>
        <p:txBody>
          <a:bodyPr vert="horz" wrap="square" lIns="104306" tIns="52153" rIns="104306" bIns="52153" anchor="ctr"/>
          <a:lstStyle/>
          <a:p>
            <a:r>
              <a:rPr noProof="0" dirty="0">
                <a:ln>
                  <a:noFill/>
                </a:ln>
                <a:solidFill>
                  <a:schemeClr val="bg1"/>
                </a:solidFill>
                <a:effectLst/>
                <a:uLnTx/>
                <a:uFillTx/>
                <a:cs typeface="+mn-cs"/>
                <a:sym typeface="+mn-ea"/>
              </a:rPr>
              <a:t>第一节　测量与信息管理</a:t>
            </a:r>
          </a:p>
        </p:txBody>
      </p:sp>
      <p:sp>
        <p:nvSpPr>
          <p:cNvPr id="11267" name="内容占位符 2"/>
          <p:cNvSpPr>
            <a:spLocks noGrp="1"/>
          </p:cNvSpPr>
          <p:nvPr>
            <p:ph idx="1"/>
          </p:nvPr>
        </p:nvSpPr>
        <p:spPr>
          <a:xfrm>
            <a:off x="422275" y="1465580"/>
            <a:ext cx="9537700" cy="5875655"/>
          </a:xfrm>
        </p:spPr>
        <p:txBody>
          <a:bodyPr vert="horz" wrap="square" lIns="104306" tIns="52153" rIns="104306" bIns="52153" anchor="t"/>
          <a:lstStyle/>
          <a:p>
            <a:pPr marL="0" indent="0" latinLnBrk="0">
              <a:spcBef>
                <a:spcPts val="0"/>
              </a:spcBef>
              <a:spcAft>
                <a:spcPts val="600"/>
              </a:spcAft>
              <a:buNone/>
            </a:pPr>
            <a:r>
              <a:rPr lang="zh-CN" altLang="en-US" dirty="0"/>
              <a:t>一、测量的含义</a:t>
            </a:r>
          </a:p>
          <a:p>
            <a:pPr marL="0" indent="0" latinLnBrk="0">
              <a:spcBef>
                <a:spcPts val="0"/>
              </a:spcBef>
              <a:spcAft>
                <a:spcPts val="600"/>
              </a:spcAft>
              <a:buNone/>
            </a:pPr>
            <a:r>
              <a:rPr lang="zh-CN" altLang="en-US" sz="2000" dirty="0"/>
              <a:t>测量,是对产品、服务、过程以及其他业务活动等特性与结果的量化,通常用测量指标表示测量活动所产生的数量信息。</a:t>
            </a:r>
          </a:p>
          <a:p>
            <a:pPr marL="0" indent="0" latinLnBrk="0">
              <a:spcBef>
                <a:spcPts val="0"/>
              </a:spcBef>
              <a:spcAft>
                <a:spcPts val="600"/>
              </a:spcAft>
              <a:buNone/>
            </a:pPr>
            <a:r>
              <a:rPr lang="zh-CN" altLang="en-US" sz="2000" dirty="0"/>
              <a:t>测量的重要性在于：如果不测量结果,就不能说明如何从失败到成功;如果没有看到成功,就不能得到回报——如果不回报成功,就可能回报失败;如果没有识别失败,就无法纠正失败。</a:t>
            </a:r>
          </a:p>
          <a:p>
            <a:pPr marL="0" indent="0" latinLnBrk="0">
              <a:spcBef>
                <a:spcPts val="0"/>
              </a:spcBef>
              <a:spcAft>
                <a:spcPts val="600"/>
              </a:spcAft>
              <a:buNone/>
            </a:pPr>
            <a:r>
              <a:rPr lang="zh-CN" altLang="en-US" sz="2000" dirty="0"/>
              <a:t>测量指标是具有多样性和层次性的。测量指标的多样性是指测量指标不仅要考虑股东的利益,还要考虑顾客、员工、供应商和社会等方面的利益；测量指标的层次性是指测量是在执行者、过程和组织三个层面上进行的。</a:t>
            </a:r>
          </a:p>
          <a:p>
            <a:pPr marL="0" indent="0" latinLnBrk="0">
              <a:spcBef>
                <a:spcPts val="0"/>
              </a:spcBef>
              <a:spcAft>
                <a:spcPts val="600"/>
              </a:spcAft>
              <a:buNone/>
            </a:pPr>
            <a:r>
              <a:rPr lang="zh-CN" altLang="en-US" dirty="0"/>
              <a:t>二、信息管理</a:t>
            </a:r>
          </a:p>
          <a:p>
            <a:pPr marL="0" indent="0" latinLnBrk="0">
              <a:spcBef>
                <a:spcPts val="0"/>
              </a:spcBef>
              <a:spcAft>
                <a:spcPts val="600"/>
              </a:spcAft>
              <a:buNone/>
            </a:pPr>
            <a:r>
              <a:rPr lang="zh-CN" altLang="en-US" sz="2000" dirty="0"/>
              <a:t>信息管理就是围绕信息工作而进行的计划、控制和改进等活动。</a:t>
            </a:r>
          </a:p>
          <a:p>
            <a:pPr marL="0" indent="0" latinLnBrk="0">
              <a:spcBef>
                <a:spcPts val="0"/>
              </a:spcBef>
              <a:spcAft>
                <a:spcPts val="600"/>
              </a:spcAft>
              <a:buNone/>
            </a:pPr>
            <a:r>
              <a:rPr lang="zh-CN" altLang="en-US" sz="2000" dirty="0"/>
              <a:t>信息管理工作的作用包括:帮助公司了解到顾客是否得到恰当的服务；给工人提供具体的反馈,确认其进展情况；为奖励回报提供了依据；提供了评价进展状况,指出改进活动的方式；通过更好的计划和改进行动减少运营成本。</a:t>
            </a:r>
          </a:p>
          <a:p>
            <a:pPr marL="0" indent="0" latinLnBrk="0">
              <a:spcBef>
                <a:spcPts val="0"/>
              </a:spcBef>
              <a:spcAft>
                <a:spcPts val="600"/>
              </a:spcAft>
              <a:buNone/>
            </a:pPr>
            <a:r>
              <a:rPr lang="zh-CN" altLang="en-US" sz="2000" dirty="0"/>
              <a:t>信息管理工作做得好的组织,其数据和信息有以下特征:(1)可用性</a:t>
            </a:r>
            <a:r>
              <a:rPr lang="en-US" altLang="zh-CN" sz="2000" dirty="0"/>
              <a:t>;</a:t>
            </a:r>
            <a:r>
              <a:rPr lang="zh-CN" altLang="en-US" sz="2000" dirty="0"/>
              <a:t>(2)完整性</a:t>
            </a:r>
            <a:r>
              <a:rPr lang="en-US" altLang="zh-CN" sz="2000" dirty="0"/>
              <a:t>;</a:t>
            </a:r>
            <a:r>
              <a:rPr lang="zh-CN" altLang="en-US" sz="2000" dirty="0"/>
              <a:t>(3)及时性</a:t>
            </a:r>
            <a:r>
              <a:rPr lang="en-US" altLang="zh-CN" sz="2000" dirty="0"/>
              <a:t>;</a:t>
            </a:r>
            <a:r>
              <a:rPr lang="zh-CN" altLang="en-US" sz="2000" dirty="0"/>
              <a:t>(4)可靠性</a:t>
            </a:r>
            <a:r>
              <a:rPr lang="en-US" altLang="zh-CN" sz="2000" dirty="0"/>
              <a:t>;</a:t>
            </a:r>
            <a:r>
              <a:rPr lang="zh-CN" altLang="en-US" sz="2000" dirty="0"/>
              <a:t>(5)安全性</a:t>
            </a:r>
            <a:r>
              <a:rPr lang="en-US" altLang="zh-CN" sz="2000" dirty="0"/>
              <a:t>;</a:t>
            </a:r>
            <a:r>
              <a:rPr lang="zh-CN" altLang="en-US" sz="2000" dirty="0"/>
              <a:t>(6)准确性</a:t>
            </a:r>
            <a:r>
              <a:rPr lang="en-US" altLang="zh-CN" sz="2000" dirty="0"/>
              <a:t>;(</a:t>
            </a:r>
            <a:r>
              <a:rPr lang="zh-CN" altLang="en-US" sz="2000" dirty="0"/>
              <a:t>7)保密性。</a:t>
            </a:r>
            <a:endParaRPr lang="en-US" altLang="zh-CN" sz="2000" dirty="0"/>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标题 1"/>
          <p:cNvSpPr>
            <a:spLocks noGrp="1"/>
          </p:cNvSpPr>
          <p:nvPr>
            <p:ph type="title"/>
          </p:nvPr>
        </p:nvSpPr>
        <p:spPr/>
        <p:txBody>
          <a:bodyPr vert="horz" wrap="square" lIns="104306" tIns="52153" rIns="104306" bIns="52153" anchor="ctr"/>
          <a:lstStyle/>
          <a:p>
            <a:r>
              <a:rPr noProof="0" dirty="0">
                <a:ln>
                  <a:noFill/>
                </a:ln>
                <a:solidFill>
                  <a:schemeClr val="bg1"/>
                </a:solidFill>
                <a:effectLst/>
                <a:uLnTx/>
                <a:uFillTx/>
                <a:cs typeface="+mn-cs"/>
                <a:sym typeface="+mn-ea"/>
              </a:rPr>
              <a:t>第二节　测量过程与改进</a:t>
            </a:r>
          </a:p>
        </p:txBody>
      </p:sp>
      <p:sp>
        <p:nvSpPr>
          <p:cNvPr id="11267" name="内容占位符 2"/>
          <p:cNvSpPr>
            <a:spLocks noGrp="1"/>
          </p:cNvSpPr>
          <p:nvPr>
            <p:ph idx="1"/>
          </p:nvPr>
        </p:nvSpPr>
        <p:spPr>
          <a:xfrm>
            <a:off x="488950" y="1627505"/>
            <a:ext cx="9537700" cy="4991100"/>
          </a:xfrm>
        </p:spPr>
        <p:txBody>
          <a:bodyPr vert="horz" wrap="square" lIns="104306" tIns="52153" rIns="104306" bIns="52153" anchor="t"/>
          <a:lstStyle/>
          <a:p>
            <a:pPr marL="0" indent="0" latinLnBrk="0">
              <a:spcBef>
                <a:spcPts val="0"/>
              </a:spcBef>
              <a:spcAft>
                <a:spcPts val="600"/>
              </a:spcAft>
              <a:buNone/>
            </a:pPr>
            <a:r>
              <a:rPr lang="zh-CN" altLang="en-US" dirty="0"/>
              <a:t>一、测量的步骤</a:t>
            </a:r>
          </a:p>
          <a:p>
            <a:pPr marL="0" indent="0" latinLnBrk="0">
              <a:spcBef>
                <a:spcPts val="0"/>
              </a:spcBef>
              <a:spcAft>
                <a:spcPts val="600"/>
              </a:spcAft>
              <a:buNone/>
            </a:pPr>
            <a:r>
              <a:rPr lang="zh-CN" altLang="en-US" sz="2000" dirty="0"/>
              <a:t>测量过程包括四个步骤:明确前提条件,计划测量活动,收集数据,分析、综合、阐明结果并展示结果与建议。</a:t>
            </a:r>
          </a:p>
          <a:p>
            <a:pPr marL="0" indent="0" latinLnBrk="0">
              <a:spcBef>
                <a:spcPts val="0"/>
              </a:spcBef>
              <a:spcAft>
                <a:spcPts val="600"/>
              </a:spcAft>
              <a:buNone/>
            </a:pPr>
            <a:r>
              <a:rPr lang="zh-CN" altLang="en-US" dirty="0"/>
              <a:t>二、测量系统改进</a:t>
            </a:r>
          </a:p>
          <a:p>
            <a:pPr marL="0" indent="0" latinLnBrk="0">
              <a:spcBef>
                <a:spcPts val="0"/>
              </a:spcBef>
              <a:spcAft>
                <a:spcPts val="600"/>
              </a:spcAft>
              <a:buNone/>
            </a:pPr>
            <a:r>
              <a:rPr lang="zh-CN" altLang="en-US" sz="2000" dirty="0"/>
              <a:t>测量系统是与组织所有层次上的功能整合在一起的,仅仅满足于跟上变化的步伐是不够的,它必须预示出进行根本变革的必要性。因此，</a:t>
            </a:r>
            <a:r>
              <a:rPr lang="zh-CN" altLang="en-US" sz="2000" dirty="0">
                <a:sym typeface="+mn-ea"/>
              </a:rPr>
              <a:t>要不断改进测量系统，以确保其适应</a:t>
            </a:r>
            <a:r>
              <a:rPr lang="zh-CN" altLang="en-US" sz="2000" dirty="0"/>
              <a:t>能力。</a:t>
            </a: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标题 1"/>
          <p:cNvSpPr>
            <a:spLocks noGrp="1"/>
          </p:cNvSpPr>
          <p:nvPr>
            <p:ph type="title"/>
          </p:nvPr>
        </p:nvSpPr>
        <p:spPr/>
        <p:txBody>
          <a:bodyPr vert="horz" wrap="square" lIns="104306" tIns="52153" rIns="104306" bIns="52153" anchor="ctr"/>
          <a:lstStyle/>
          <a:p>
            <a:r>
              <a:rPr noProof="0" dirty="0">
                <a:ln>
                  <a:noFill/>
                </a:ln>
                <a:solidFill>
                  <a:schemeClr val="bg1"/>
                </a:solidFill>
                <a:effectLst/>
                <a:uLnTx/>
                <a:uFillTx/>
                <a:cs typeface="+mn-cs"/>
                <a:sym typeface="+mn-ea"/>
              </a:rPr>
              <a:t>第三节　质量成本</a:t>
            </a:r>
          </a:p>
        </p:txBody>
      </p:sp>
      <p:sp>
        <p:nvSpPr>
          <p:cNvPr id="11267" name="内容占位符 2"/>
          <p:cNvSpPr>
            <a:spLocks noGrp="1"/>
          </p:cNvSpPr>
          <p:nvPr>
            <p:ph idx="1"/>
          </p:nvPr>
        </p:nvSpPr>
        <p:spPr>
          <a:xfrm>
            <a:off x="574675" y="1637030"/>
            <a:ext cx="9537700" cy="4991100"/>
          </a:xfrm>
        </p:spPr>
        <p:txBody>
          <a:bodyPr vert="horz" wrap="square" lIns="104306" tIns="52153" rIns="104306" bIns="52153" anchor="t"/>
          <a:lstStyle/>
          <a:p>
            <a:pPr marL="0" indent="0" latinLnBrk="0">
              <a:spcBef>
                <a:spcPts val="0"/>
              </a:spcBef>
              <a:spcAft>
                <a:spcPts val="600"/>
              </a:spcAft>
              <a:buNone/>
            </a:pPr>
            <a:r>
              <a:rPr lang="zh-CN" altLang="en-US" dirty="0"/>
              <a:t>一、质量成本的含义</a:t>
            </a:r>
          </a:p>
          <a:p>
            <a:pPr marL="0" indent="0" latinLnBrk="0">
              <a:spcBef>
                <a:spcPts val="0"/>
              </a:spcBef>
              <a:spcAft>
                <a:spcPts val="600"/>
              </a:spcAft>
              <a:buNone/>
            </a:pPr>
            <a:r>
              <a:rPr lang="zh-CN" altLang="en-US" sz="2000" dirty="0"/>
              <a:t>质量成本是指为确保和保证满意的质量而导致的费用以及没有获得满意的质量而导致的有形和无形的损失。</a:t>
            </a:r>
          </a:p>
          <a:p>
            <a:pPr marL="0" indent="0" latinLnBrk="0">
              <a:spcBef>
                <a:spcPts val="0"/>
              </a:spcBef>
              <a:spcAft>
                <a:spcPts val="600"/>
              </a:spcAft>
              <a:buNone/>
            </a:pPr>
            <a:r>
              <a:rPr lang="zh-CN" altLang="en-US" sz="2000" dirty="0"/>
              <a:t>质量成本方面的研究表明,与质量相关的成本要远远大于在会计报告上显示的成本。对大多数公司来说,这些成本占到了销售收入的10%~30%,或占到了营业费用的25%~40%。这些成本有的是显现的,有的则是隐藏的。</a:t>
            </a:r>
          </a:p>
          <a:p>
            <a:pPr marL="0" indent="0" latinLnBrk="0">
              <a:spcBef>
                <a:spcPts val="0"/>
              </a:spcBef>
              <a:spcAft>
                <a:spcPts val="600"/>
              </a:spcAft>
              <a:buNone/>
            </a:pPr>
            <a:r>
              <a:rPr lang="zh-CN" altLang="en-US" dirty="0"/>
              <a:t>二、质量成本的分类</a:t>
            </a:r>
          </a:p>
          <a:p>
            <a:pPr marL="0" indent="0" latinLnBrk="0">
              <a:spcBef>
                <a:spcPts val="0"/>
              </a:spcBef>
              <a:spcAft>
                <a:spcPts val="600"/>
              </a:spcAft>
              <a:buNone/>
            </a:pPr>
            <a:r>
              <a:rPr lang="zh-CN" altLang="en-US" sz="2000" dirty="0"/>
              <a:t>质量成本分为内部故障成本、外部故障成本、鉴定成本和预防成本等四个类别。</a:t>
            </a:r>
            <a:endParaRPr lang="zh-CN" altLang="en-US" dirty="0"/>
          </a:p>
          <a:p>
            <a:pPr marL="0" indent="0" latinLnBrk="0">
              <a:spcBef>
                <a:spcPts val="0"/>
              </a:spcBef>
              <a:spcAft>
                <a:spcPts val="600"/>
              </a:spcAft>
              <a:buNone/>
            </a:pPr>
            <a:r>
              <a:rPr lang="zh-CN" altLang="en-US" dirty="0"/>
              <a:t>三、质量成本对质量改进的促进作用</a:t>
            </a:r>
          </a:p>
          <a:p>
            <a:pPr marL="0" indent="0" latinLnBrk="0">
              <a:spcBef>
                <a:spcPts val="0"/>
              </a:spcBef>
              <a:spcAft>
                <a:spcPts val="600"/>
              </a:spcAft>
              <a:buNone/>
            </a:pPr>
            <a:r>
              <a:rPr lang="zh-CN" altLang="en-US" sz="2000" dirty="0"/>
              <a:t>质量成本对质量改进的促进作用包括:</a:t>
            </a:r>
            <a:r>
              <a:rPr lang="en-US" altLang="zh-CN" sz="2000" dirty="0"/>
              <a:t>(</a:t>
            </a:r>
            <a:r>
              <a:rPr lang="zh-CN" altLang="en-US" sz="2000" dirty="0"/>
              <a:t>1</a:t>
            </a:r>
            <a:r>
              <a:rPr lang="en-US" altLang="zh-CN" sz="2000" dirty="0"/>
              <a:t>)</a:t>
            </a:r>
            <a:r>
              <a:rPr lang="zh-CN" altLang="en-US" sz="2000" dirty="0"/>
              <a:t>确认某一问题造成的最大损失和需要消除的具体成本</a:t>
            </a:r>
            <a:r>
              <a:rPr lang="en-US" altLang="zh-CN" sz="2000" dirty="0"/>
              <a:t>,</a:t>
            </a:r>
            <a:r>
              <a:rPr lang="zh-CN" altLang="en-US" sz="2000" dirty="0"/>
              <a:t>有助于将诊断活动的重点瞄准问题的根源</a:t>
            </a:r>
            <a:r>
              <a:rPr lang="en-US" altLang="zh-CN" sz="2000" dirty="0"/>
              <a:t>;(</a:t>
            </a:r>
            <a:r>
              <a:rPr lang="zh-CN" altLang="en-US" sz="2000" dirty="0"/>
              <a:t>2</a:t>
            </a:r>
            <a:r>
              <a:rPr lang="en-US" altLang="zh-CN" sz="2000" dirty="0"/>
              <a:t>)</a:t>
            </a:r>
            <a:r>
              <a:rPr lang="zh-CN" altLang="en-US" sz="2000" dirty="0"/>
              <a:t>为有关项目所采取的治疗措施的有效性提供测量的尺度</a:t>
            </a:r>
            <a:r>
              <a:rPr lang="en-US" altLang="zh-CN" sz="2000" dirty="0"/>
              <a:t>;(</a:t>
            </a:r>
            <a:r>
              <a:rPr lang="zh-CN" altLang="en-US" sz="2000" dirty="0"/>
              <a:t>3</a:t>
            </a:r>
            <a:r>
              <a:rPr lang="en-US" altLang="zh-CN" sz="2000" dirty="0"/>
              <a:t>)</a:t>
            </a:r>
            <a:r>
              <a:rPr lang="zh-CN" altLang="en-US" sz="2000" dirty="0"/>
              <a:t>评估公司的整体质量状况并确定未来的改进项目。</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标题 1"/>
          <p:cNvSpPr>
            <a:spLocks noGrp="1"/>
          </p:cNvSpPr>
          <p:nvPr>
            <p:ph type="title"/>
          </p:nvPr>
        </p:nvSpPr>
        <p:spPr>
          <a:xfrm>
            <a:off x="488950" y="234950"/>
            <a:ext cx="7180580" cy="1097280"/>
          </a:xfrm>
        </p:spPr>
        <p:txBody>
          <a:bodyPr vert="horz" wrap="square" lIns="104306" tIns="52153" rIns="104306" bIns="52153" anchor="ctr"/>
          <a:lstStyle/>
          <a:p>
            <a:br>
              <a:rPr lang="zh-CN" altLang="en-US" dirty="0"/>
            </a:br>
            <a:r>
              <a:rPr lang="zh-CN" altLang="en-US" dirty="0"/>
              <a:t>引例</a:t>
            </a:r>
            <a:br>
              <a:rPr lang="zh-CN" altLang="en-US" dirty="0"/>
            </a:br>
            <a:endParaRPr lang="zh-CN" altLang="en-US" dirty="0"/>
          </a:p>
        </p:txBody>
      </p:sp>
      <p:sp>
        <p:nvSpPr>
          <p:cNvPr id="10243" name="内容占位符 2"/>
          <p:cNvSpPr>
            <a:spLocks noGrp="1"/>
          </p:cNvSpPr>
          <p:nvPr>
            <p:ph idx="1"/>
          </p:nvPr>
        </p:nvSpPr>
        <p:spPr>
          <a:xfrm>
            <a:off x="489585" y="1637030"/>
            <a:ext cx="9622790" cy="4991100"/>
          </a:xfrm>
        </p:spPr>
        <p:txBody>
          <a:bodyPr vert="horz" wrap="square" lIns="104306" tIns="52153" rIns="104306" bIns="52153" anchor="t"/>
          <a:lstStyle/>
          <a:p>
            <a:pPr latinLnBrk="0">
              <a:spcBef>
                <a:spcPts val="1200"/>
              </a:spcBef>
              <a:spcAft>
                <a:spcPts val="1200"/>
              </a:spcAft>
            </a:pPr>
            <a:r>
              <a:rPr lang="zh-CN" altLang="en-US" dirty="0"/>
              <a:t>稳定的大批量市场已经时过境迁,被适应多样化、个性化市场所替代，美国汽车企业没有意识到环境的根本性变化,导致了美国汽车企业的空前危机。</a:t>
            </a:r>
          </a:p>
          <a:p>
            <a:pPr latinLnBrk="0">
              <a:spcBef>
                <a:spcPts val="1200"/>
              </a:spcBef>
              <a:spcAft>
                <a:spcPts val="1200"/>
              </a:spcAft>
            </a:pPr>
            <a:r>
              <a:rPr lang="zh-CN" altLang="en-US" dirty="0"/>
              <a:t>2000年，诺基亚的市值是苹果市值的24倍，到了2011年，诺基亚市值只是苹果市值的7%。诺基亚没有跟上信息技术、互联网技术驱动的市场变化，导致了诺基亚的衰落。</a:t>
            </a:r>
            <a:endParaRPr lang="en-US" altLang="zh-CN" dirty="0"/>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标题 1"/>
          <p:cNvSpPr>
            <a:spLocks noGrp="1"/>
          </p:cNvSpPr>
          <p:nvPr>
            <p:ph type="title"/>
          </p:nvPr>
        </p:nvSpPr>
        <p:spPr/>
        <p:txBody>
          <a:bodyPr vert="horz" wrap="square" lIns="104306" tIns="52153" rIns="104306" bIns="52153" anchor="ctr"/>
          <a:lstStyle/>
          <a:p>
            <a:r>
              <a:rPr noProof="0" dirty="0">
                <a:ln>
                  <a:noFill/>
                </a:ln>
                <a:solidFill>
                  <a:schemeClr val="bg1"/>
                </a:solidFill>
                <a:effectLst/>
                <a:uLnTx/>
                <a:uFillTx/>
                <a:cs typeface="+mn-cs"/>
                <a:sym typeface="+mn-ea"/>
              </a:rPr>
              <a:t>第四节　知识管理和创造　</a:t>
            </a:r>
          </a:p>
        </p:txBody>
      </p:sp>
      <p:sp>
        <p:nvSpPr>
          <p:cNvPr id="11267" name="内容占位符 2"/>
          <p:cNvSpPr>
            <a:spLocks noGrp="1"/>
          </p:cNvSpPr>
          <p:nvPr>
            <p:ph idx="1"/>
          </p:nvPr>
        </p:nvSpPr>
        <p:spPr>
          <a:xfrm>
            <a:off x="346075" y="1560830"/>
            <a:ext cx="9871075" cy="5704840"/>
          </a:xfrm>
        </p:spPr>
        <p:txBody>
          <a:bodyPr vert="horz" wrap="square" lIns="104306" tIns="52153" rIns="104306" bIns="52153" anchor="t"/>
          <a:lstStyle/>
          <a:p>
            <a:pPr marL="0" indent="0" latinLnBrk="0">
              <a:spcBef>
                <a:spcPts val="0"/>
              </a:spcBef>
              <a:spcAft>
                <a:spcPts val="600"/>
              </a:spcAft>
              <a:buNone/>
            </a:pPr>
            <a:r>
              <a:rPr lang="zh-CN" altLang="en-US" dirty="0"/>
              <a:t>一、知识管理的含义</a:t>
            </a:r>
          </a:p>
          <a:p>
            <a:pPr marL="0" indent="0" latinLnBrk="0">
              <a:spcBef>
                <a:spcPts val="0"/>
              </a:spcBef>
              <a:spcAft>
                <a:spcPts val="600"/>
              </a:spcAft>
              <a:buNone/>
            </a:pPr>
            <a:r>
              <a:rPr lang="zh-CN" altLang="en-US" sz="2000" dirty="0"/>
              <a:t>组织的知识管理是指组织从整体上对知识的获取、储存、学习、共享和创新进行管理的活动过程,目的是提高组织外部环境的应变能力、企业持续创新能力和核心竞争能力。</a:t>
            </a:r>
          </a:p>
          <a:p>
            <a:pPr marL="0" indent="0" latinLnBrk="0">
              <a:spcBef>
                <a:spcPts val="0"/>
              </a:spcBef>
              <a:spcAft>
                <a:spcPts val="600"/>
              </a:spcAft>
              <a:buNone/>
            </a:pPr>
            <a:r>
              <a:rPr lang="zh-CN" altLang="en-US" sz="2000" dirty="0"/>
              <a:t>知识创造作为知识管理的重要环节和组成部分,是企业员工把创造出来的知识转化成产品和服务,或者转化为新的理念、组织结构和管理体系的活动过程。</a:t>
            </a:r>
          </a:p>
          <a:p>
            <a:pPr marL="0" indent="0" latinLnBrk="0">
              <a:spcBef>
                <a:spcPts val="0"/>
              </a:spcBef>
              <a:spcAft>
                <a:spcPts val="600"/>
              </a:spcAft>
              <a:buNone/>
            </a:pPr>
            <a:r>
              <a:rPr lang="zh-CN" altLang="en-US" sz="2000" dirty="0"/>
              <a:t>组织知识创造中的知识有两个维度,即知识的存在维度和知识的认识维度。</a:t>
            </a:r>
          </a:p>
          <a:p>
            <a:pPr marL="0" indent="0" latinLnBrk="0">
              <a:spcBef>
                <a:spcPts val="0"/>
              </a:spcBef>
              <a:spcAft>
                <a:spcPts val="600"/>
              </a:spcAft>
              <a:buNone/>
            </a:pPr>
            <a:r>
              <a:rPr lang="zh-CN" altLang="en-US" dirty="0"/>
              <a:t>二、知识的四种转换模式</a:t>
            </a:r>
          </a:p>
          <a:p>
            <a:pPr marL="0" indent="0" latinLnBrk="0">
              <a:spcBef>
                <a:spcPts val="0"/>
              </a:spcBef>
              <a:spcAft>
                <a:spcPts val="600"/>
              </a:spcAft>
              <a:buNone/>
            </a:pPr>
            <a:r>
              <a:rPr lang="zh-CN" altLang="en-US" sz="2000" dirty="0"/>
              <a:t>知识创造的关键是把内隐知识转换为外显知识，具体来说有四种知识转换模式,即共同化、外显化、组合化和内隐化。</a:t>
            </a:r>
          </a:p>
          <a:p>
            <a:pPr marL="0" indent="0" latinLnBrk="0">
              <a:spcBef>
                <a:spcPts val="0"/>
              </a:spcBef>
              <a:spcAft>
                <a:spcPts val="600"/>
              </a:spcAft>
              <a:buNone/>
            </a:pPr>
            <a:r>
              <a:rPr lang="zh-CN" altLang="en-US" dirty="0"/>
              <a:t>三、组织知识创造的条件</a:t>
            </a:r>
          </a:p>
          <a:p>
            <a:pPr marL="0" indent="0" latinLnBrk="0">
              <a:spcBef>
                <a:spcPts val="0"/>
              </a:spcBef>
              <a:spcAft>
                <a:spcPts val="600"/>
              </a:spcAft>
              <a:buNone/>
            </a:pPr>
            <a:r>
              <a:rPr lang="zh-CN" altLang="en-US" sz="2000" dirty="0"/>
              <a:t>知识只能由个人创造,组织无法超越个人创造出知识来,组织在知识创造中的扮演的角色是给那些具有丰富创造力的个人提供知识创造的良好条件。</a:t>
            </a:r>
          </a:p>
          <a:p>
            <a:pPr marL="0" indent="0" latinLnBrk="0">
              <a:spcBef>
                <a:spcPts val="0"/>
              </a:spcBef>
              <a:spcAft>
                <a:spcPts val="600"/>
              </a:spcAft>
              <a:buNone/>
            </a:pPr>
            <a:r>
              <a:rPr lang="zh-CN" altLang="en-US" sz="2000" dirty="0"/>
              <a:t>为了在组织层次上促进知识创造,组织需要具备五个条件,分别是：（</a:t>
            </a:r>
            <a:r>
              <a:rPr lang="en-US" altLang="zh-CN" sz="2000" dirty="0"/>
              <a:t>1</a:t>
            </a:r>
            <a:r>
              <a:rPr lang="zh-CN" altLang="en-US" sz="2000" dirty="0"/>
              <a:t>）意图；</a:t>
            </a:r>
            <a:r>
              <a:rPr lang="en-US" altLang="zh-CN" sz="2000" dirty="0"/>
              <a:t>(2)</a:t>
            </a:r>
            <a:r>
              <a:rPr lang="zh-CN" altLang="en-US" sz="2000" dirty="0"/>
              <a:t>自主性</a:t>
            </a:r>
            <a:r>
              <a:rPr lang="en-US" altLang="zh-CN" sz="2000" dirty="0"/>
              <a:t>;(3)</a:t>
            </a:r>
            <a:r>
              <a:rPr lang="zh-CN" altLang="en-US" sz="2000" dirty="0"/>
              <a:t>动荡和创造性混乱</a:t>
            </a:r>
            <a:r>
              <a:rPr lang="en-US" altLang="zh-CN" sz="2000" dirty="0"/>
              <a:t>;(4)</a:t>
            </a:r>
            <a:r>
              <a:rPr lang="zh-CN" altLang="en-US" sz="2000" dirty="0"/>
              <a:t>冗长性</a:t>
            </a:r>
            <a:r>
              <a:rPr lang="en-US" altLang="zh-CN" sz="2000" dirty="0"/>
              <a:t>;(5)</a:t>
            </a:r>
            <a:r>
              <a:rPr lang="zh-CN" altLang="en-US" sz="2000" dirty="0"/>
              <a:t>必要的多样性。</a:t>
            </a: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组织知识创造的螺旋过程示意图</a:t>
            </a:r>
          </a:p>
        </p:txBody>
      </p:sp>
      <p:pic>
        <p:nvPicPr>
          <p:cNvPr id="4" name="图片 1" descr="1"/>
          <p:cNvPicPr>
            <a:picLocks noGrp="1" noChangeAspect="1"/>
          </p:cNvPicPr>
          <p:nvPr>
            <p:ph idx="1"/>
          </p:nvPr>
        </p:nvPicPr>
        <p:blipFill>
          <a:blip r:embed="rId2"/>
          <a:stretch>
            <a:fillRect/>
          </a:stretch>
        </p:blipFill>
        <p:spPr>
          <a:xfrm>
            <a:off x="1603375" y="2213610"/>
            <a:ext cx="6952615" cy="3608070"/>
          </a:xfrm>
          <a:prstGeom prst="rect">
            <a:avLst/>
          </a:prstGeom>
        </p:spPr>
      </p:pic>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标题 1"/>
          <p:cNvSpPr>
            <a:spLocks noGrp="1"/>
          </p:cNvSpPr>
          <p:nvPr>
            <p:ph type="ctrTitle"/>
          </p:nvPr>
        </p:nvSpPr>
        <p:spPr>
          <a:xfrm>
            <a:off x="882650" y="2916238"/>
            <a:ext cx="9090025" cy="1143000"/>
          </a:xfrm>
        </p:spPr>
        <p:txBody>
          <a:bodyPr vert="horz" wrap="square" lIns="104306" tIns="52153" rIns="104306" bIns="52153" anchor="ctr">
            <a:normAutofit/>
          </a:bodyPr>
          <a:lstStyle/>
          <a:p>
            <a:pPr defTabSz="1043305" eaLnBrk="1" hangingPunct="1">
              <a:buClrTx/>
              <a:buSzTx/>
              <a:buFontTx/>
            </a:pPr>
            <a:r>
              <a:rPr kern="1200" dirty="0">
                <a:latin typeface="黑体" panose="02010609060101010101" pitchFamily="49" charset="-122"/>
                <a:ea typeface="黑体" panose="02010609060101010101" pitchFamily="49" charset="-122"/>
                <a:cs typeface="+mj-cs"/>
              </a:rPr>
              <a:t>第七章　供应商关系管理</a:t>
            </a: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标题 1"/>
          <p:cNvSpPr>
            <a:spLocks noGrp="1"/>
          </p:cNvSpPr>
          <p:nvPr>
            <p:ph type="title"/>
          </p:nvPr>
        </p:nvSpPr>
        <p:spPr/>
        <p:txBody>
          <a:bodyPr vert="horz" wrap="square" lIns="104306" tIns="52153" rIns="104306" bIns="52153" anchor="ctr"/>
          <a:lstStyle/>
          <a:p>
            <a:pPr eaLnBrk="1" hangingPunct="1"/>
            <a:r>
              <a:rPr lang="zh-CN" altLang="en-US" dirty="0"/>
              <a:t>目录</a:t>
            </a:r>
          </a:p>
        </p:txBody>
      </p:sp>
      <p:sp>
        <p:nvSpPr>
          <p:cNvPr id="4" name="TextBox 3"/>
          <p:cNvSpPr txBox="1"/>
          <p:nvPr/>
        </p:nvSpPr>
        <p:spPr>
          <a:xfrm>
            <a:off x="10133013" y="6996113"/>
            <a:ext cx="417513" cy="306388"/>
          </a:xfrm>
          <a:prstGeom prst="rect">
            <a:avLst/>
          </a:prstGeom>
          <a:noFill/>
        </p:spPr>
        <p:txBody>
          <a:bodyPr>
            <a:spAutoFit/>
          </a:bodyPr>
          <a:lstStyle/>
          <a:p>
            <a:pPr marR="0" defTabSz="1043305" eaLnBrk="1" fontAlgn="auto" hangingPunct="1">
              <a:spcBef>
                <a:spcPts val="0"/>
              </a:spcBef>
              <a:spcAft>
                <a:spcPts val="0"/>
              </a:spcAft>
              <a:buClrTx/>
              <a:buSzTx/>
              <a:buFontTx/>
              <a:defRPr/>
            </a:pPr>
            <a:r>
              <a:rPr kumimoji="0" lang="en-US" altLang="zh-CN" sz="1400" kern="1200" cap="none" spc="0" normalizeH="0" baseline="0" noProof="0" dirty="0">
                <a:solidFill>
                  <a:schemeClr val="bg1">
                    <a:lumMod val="50000"/>
                  </a:schemeClr>
                </a:solidFill>
                <a:latin typeface="+mn-lt"/>
                <a:ea typeface="+mn-ea"/>
                <a:cs typeface="+mn-cs"/>
              </a:rPr>
              <a:t>01</a:t>
            </a:r>
            <a:endParaRPr kumimoji="0" lang="zh-CN" altLang="en-US" sz="1400" kern="1200" cap="none" spc="0" normalizeH="0" baseline="0" noProof="0" dirty="0">
              <a:solidFill>
                <a:schemeClr val="bg1">
                  <a:lumMod val="50000"/>
                </a:schemeClr>
              </a:solidFill>
              <a:latin typeface="+mn-lt"/>
              <a:ea typeface="+mn-ea"/>
              <a:cs typeface="+mn-cs"/>
            </a:endParaRPr>
          </a:p>
        </p:txBody>
      </p:sp>
      <p:sp>
        <p:nvSpPr>
          <p:cNvPr id="6" name="内容占位符 2"/>
          <p:cNvSpPr>
            <a:spLocks noGrp="1"/>
          </p:cNvSpPr>
          <p:nvPr>
            <p:ph idx="1"/>
          </p:nvPr>
        </p:nvSpPr>
        <p:spPr>
          <a:xfrm>
            <a:off x="551180" y="1996440"/>
            <a:ext cx="7088505" cy="3730625"/>
          </a:xfrm>
        </p:spPr>
        <p:txBody>
          <a:bodyPr vert="horz" wrap="square" lIns="104306" tIns="52153" rIns="104306" bIns="52153" numCol="1" anchor="t" anchorCtr="0" compatLnSpc="1"/>
          <a:lstStyle/>
          <a:p>
            <a:pPr marL="0" marR="0" lvl="0" indent="0" algn="l" defTabSz="1043305" rtl="0" eaLnBrk="0" fontAlgn="base" latinLnBrk="0" hangingPunct="0">
              <a:lnSpc>
                <a:spcPct val="150000"/>
              </a:lnSpc>
              <a:spcBef>
                <a:spcPct val="20000"/>
              </a:spcBef>
              <a:spcAft>
                <a:spcPct val="0"/>
              </a:spcAft>
              <a:buClrTx/>
              <a:buSzTx/>
              <a:buFont typeface="Arial" panose="020B0604020202020204" pitchFamily="34" charset="0"/>
              <a:buNone/>
              <a:defRPr/>
            </a:pPr>
            <a:r>
              <a:rPr kumimoji="0" sz="2800" b="0" i="0" u="none" strike="noStrike" kern="1200" cap="none" spc="0" normalizeH="0" baseline="0" noProof="0" dirty="0">
                <a:ln>
                  <a:noFill/>
                </a:ln>
                <a:solidFill>
                  <a:schemeClr val="tx1">
                    <a:lumMod val="75000"/>
                    <a:lumOff val="25000"/>
                  </a:schemeClr>
                </a:solidFill>
                <a:effectLst/>
                <a:uLnTx/>
                <a:uFillTx/>
                <a:latin typeface="宋体" panose="02010600030101010101" pitchFamily="2" charset="-122"/>
                <a:ea typeface="宋体" panose="02010600030101010101" pitchFamily="2" charset="-122"/>
                <a:cs typeface="宋体" panose="02010600030101010101" pitchFamily="2" charset="-122"/>
              </a:rPr>
              <a:t>第一节　供应商关系管理的含义</a:t>
            </a:r>
          </a:p>
          <a:p>
            <a:pPr marL="0" marR="0" lvl="0" indent="0" algn="l" defTabSz="1043305" rtl="0" eaLnBrk="0" fontAlgn="base" latinLnBrk="0" hangingPunct="0">
              <a:lnSpc>
                <a:spcPct val="150000"/>
              </a:lnSpc>
              <a:spcBef>
                <a:spcPct val="20000"/>
              </a:spcBef>
              <a:spcAft>
                <a:spcPct val="0"/>
              </a:spcAft>
              <a:buClrTx/>
              <a:buSzTx/>
              <a:buFont typeface="Arial" panose="020B0604020202020204" pitchFamily="34" charset="0"/>
              <a:buNone/>
              <a:defRPr/>
            </a:pPr>
            <a:r>
              <a:rPr kumimoji="0" sz="2800" b="0" i="0" u="none" strike="noStrike" kern="1200" cap="none" spc="0" normalizeH="0" baseline="0" noProof="0" dirty="0">
                <a:ln>
                  <a:noFill/>
                </a:ln>
                <a:solidFill>
                  <a:schemeClr val="tx1">
                    <a:lumMod val="75000"/>
                    <a:lumOff val="25000"/>
                  </a:schemeClr>
                </a:solidFill>
                <a:effectLst/>
                <a:uLnTx/>
                <a:uFillTx/>
                <a:latin typeface="宋体" panose="02010600030101010101" pitchFamily="2" charset="-122"/>
                <a:ea typeface="宋体" panose="02010600030101010101" pitchFamily="2" charset="-122"/>
                <a:cs typeface="宋体" panose="02010600030101010101" pitchFamily="2" charset="-122"/>
              </a:rPr>
              <a:t>第二节　供应商关系管理的原则和方法</a:t>
            </a:r>
          </a:p>
          <a:p>
            <a:pPr marL="0" marR="0" lvl="0" indent="0" algn="l" defTabSz="1043305" rtl="0" eaLnBrk="0" fontAlgn="base" latinLnBrk="0" hangingPunct="0">
              <a:lnSpc>
                <a:spcPct val="150000"/>
              </a:lnSpc>
              <a:spcBef>
                <a:spcPct val="20000"/>
              </a:spcBef>
              <a:spcAft>
                <a:spcPct val="0"/>
              </a:spcAft>
              <a:buClrTx/>
              <a:buSzTx/>
              <a:buFont typeface="Arial" panose="020B0604020202020204" pitchFamily="34" charset="0"/>
              <a:buNone/>
              <a:defRPr/>
            </a:pPr>
            <a:r>
              <a:rPr kumimoji="0" sz="2800" b="0" i="0" u="none" strike="noStrike" kern="1200" cap="none" spc="0" normalizeH="0" baseline="0" noProof="0" dirty="0">
                <a:ln>
                  <a:noFill/>
                </a:ln>
                <a:solidFill>
                  <a:schemeClr val="tx1">
                    <a:lumMod val="75000"/>
                    <a:lumOff val="25000"/>
                  </a:schemeClr>
                </a:solidFill>
                <a:effectLst/>
                <a:uLnTx/>
                <a:uFillTx/>
                <a:latin typeface="宋体" panose="02010600030101010101" pitchFamily="2" charset="-122"/>
                <a:ea typeface="宋体" panose="02010600030101010101" pitchFamily="2" charset="-122"/>
                <a:cs typeface="宋体" panose="02010600030101010101" pitchFamily="2" charset="-122"/>
              </a:rPr>
              <a:t>第三节　供应商关系的计划与控制</a:t>
            </a:r>
          </a:p>
          <a:p>
            <a:pPr marL="0" marR="0" lvl="0" indent="0" algn="l" defTabSz="1043305" rtl="0" eaLnBrk="0" fontAlgn="base" latinLnBrk="0" hangingPunct="0">
              <a:lnSpc>
                <a:spcPct val="150000"/>
              </a:lnSpc>
              <a:spcBef>
                <a:spcPct val="20000"/>
              </a:spcBef>
              <a:spcAft>
                <a:spcPct val="0"/>
              </a:spcAft>
              <a:buClrTx/>
              <a:buSzTx/>
              <a:buFont typeface="Arial" panose="020B0604020202020204" pitchFamily="34" charset="0"/>
              <a:buNone/>
              <a:defRPr/>
            </a:pPr>
            <a:r>
              <a:rPr kumimoji="0" sz="2800" b="0" i="0" u="none" strike="noStrike" kern="1200" cap="none" spc="0" normalizeH="0" baseline="0" noProof="0" dirty="0">
                <a:ln>
                  <a:noFill/>
                </a:ln>
                <a:solidFill>
                  <a:schemeClr val="tx1">
                    <a:lumMod val="75000"/>
                    <a:lumOff val="25000"/>
                  </a:schemeClr>
                </a:solidFill>
                <a:effectLst/>
                <a:uLnTx/>
                <a:uFillTx/>
                <a:latin typeface="宋体" panose="02010600030101010101" pitchFamily="2" charset="-122"/>
                <a:ea typeface="宋体" panose="02010600030101010101" pitchFamily="2" charset="-122"/>
                <a:cs typeface="宋体" panose="02010600030101010101" pitchFamily="2" charset="-122"/>
              </a:rPr>
              <a:t>第四节　供应商关系的改进</a:t>
            </a: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标题 1"/>
          <p:cNvSpPr>
            <a:spLocks noGrp="1"/>
          </p:cNvSpPr>
          <p:nvPr>
            <p:ph type="title"/>
          </p:nvPr>
        </p:nvSpPr>
        <p:spPr>
          <a:xfrm>
            <a:off x="488950" y="234950"/>
            <a:ext cx="7180580" cy="1097280"/>
          </a:xfrm>
        </p:spPr>
        <p:txBody>
          <a:bodyPr vert="horz" wrap="square" lIns="104306" tIns="52153" rIns="104306" bIns="52153" anchor="ctr"/>
          <a:lstStyle/>
          <a:p>
            <a:r>
              <a:rPr lang="zh-CN" altLang="en-US" dirty="0"/>
              <a:t>引例</a:t>
            </a:r>
          </a:p>
        </p:txBody>
      </p:sp>
      <p:sp>
        <p:nvSpPr>
          <p:cNvPr id="10243" name="内容占位符 2"/>
          <p:cNvSpPr>
            <a:spLocks noGrp="1"/>
          </p:cNvSpPr>
          <p:nvPr>
            <p:ph idx="1"/>
          </p:nvPr>
        </p:nvSpPr>
        <p:spPr>
          <a:xfrm>
            <a:off x="489585" y="1637030"/>
            <a:ext cx="9622790" cy="4991100"/>
          </a:xfrm>
        </p:spPr>
        <p:txBody>
          <a:bodyPr vert="horz" wrap="square" lIns="104306" tIns="52153" rIns="104306" bIns="52153" anchor="t"/>
          <a:lstStyle/>
          <a:p>
            <a:pPr marL="0" indent="0" latinLnBrk="0">
              <a:spcBef>
                <a:spcPts val="1200"/>
              </a:spcBef>
              <a:spcAft>
                <a:spcPts val="1200"/>
              </a:spcAft>
              <a:buNone/>
            </a:pPr>
            <a:r>
              <a:rPr lang="zh-CN" altLang="en-US" sz="2400" dirty="0"/>
              <a:t>云南玉溪地区素有“云烟之乡”之称,玉溪卷烟厂就坐落在该地区。20世纪80年代初,玉溪卷烟厂从国外引进了先进的卷包设备,进入90年代,玉溪卷烟厂成为全国设备最先进的卷烟厂,并开发出红塔山、玉溪等经典品牌。高起点引进先进卷包设备面临着很大的困难和风险,其中之一就是卷烟、包装等辅料与高速运转的卷包设备相匹配的问题。开始时卷包设备需要的几乎所有的辅料都依赖进口。从1980年到1990年的十年中,玉溪卷烟厂对玉溪地区的辅料供应商给予了技术、资金、人员等支持,并与辅料供应商建立并保持了稳定良好的关系。辅料满足了先进设备的要求,逐步替代了进口。良好的供应商关系既保证了辅料按时、按质、按量供应给玉溪卷烟厂,也给辅料供应商带来了稳定的销路,形成了以玉溪卷烟厂为龙头的产业集群,带动了玉溪地区的经济发展。</a:t>
            </a: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标题 1"/>
          <p:cNvSpPr>
            <a:spLocks noGrp="1"/>
          </p:cNvSpPr>
          <p:nvPr>
            <p:ph type="title"/>
          </p:nvPr>
        </p:nvSpPr>
        <p:spPr/>
        <p:txBody>
          <a:bodyPr vert="horz" wrap="square" lIns="104306" tIns="52153" rIns="104306" bIns="52153" anchor="ctr"/>
          <a:lstStyle/>
          <a:p>
            <a:r>
              <a:rPr noProof="0" dirty="0">
                <a:ln>
                  <a:noFill/>
                </a:ln>
                <a:solidFill>
                  <a:schemeClr val="bg1"/>
                </a:solidFill>
                <a:effectLst/>
                <a:uLnTx/>
                <a:uFillTx/>
                <a:cs typeface="+mn-cs"/>
                <a:sym typeface="+mn-ea"/>
              </a:rPr>
              <a:t>第一节　供应商关系管理的含义</a:t>
            </a:r>
          </a:p>
        </p:txBody>
      </p:sp>
      <p:sp>
        <p:nvSpPr>
          <p:cNvPr id="11267" name="内容占位符 2"/>
          <p:cNvSpPr>
            <a:spLocks noGrp="1"/>
          </p:cNvSpPr>
          <p:nvPr>
            <p:ph idx="1"/>
          </p:nvPr>
        </p:nvSpPr>
        <p:spPr>
          <a:xfrm>
            <a:off x="577850" y="1484630"/>
            <a:ext cx="9537700" cy="5533390"/>
          </a:xfrm>
        </p:spPr>
        <p:txBody>
          <a:bodyPr vert="horz" wrap="square" lIns="104306" tIns="52153" rIns="104306" bIns="52153" anchor="t"/>
          <a:lstStyle/>
          <a:p>
            <a:pPr marL="0" indent="0" latinLnBrk="0">
              <a:spcBef>
                <a:spcPts val="0"/>
              </a:spcBef>
              <a:spcAft>
                <a:spcPts val="600"/>
              </a:spcAft>
              <a:buNone/>
            </a:pPr>
            <a:r>
              <a:rPr lang="zh-CN" altLang="en-US" dirty="0"/>
              <a:t>一、传统采购与现代采购</a:t>
            </a:r>
          </a:p>
          <a:p>
            <a:pPr marL="0" indent="0" latinLnBrk="0">
              <a:spcBef>
                <a:spcPts val="0"/>
              </a:spcBef>
              <a:spcAft>
                <a:spcPts val="600"/>
              </a:spcAft>
              <a:buNone/>
            </a:pPr>
            <a:r>
              <a:rPr lang="zh-CN" altLang="en-US" sz="2000" dirty="0"/>
              <a:t>传统采购被归类为一种参谋辅助角色,采购的使命就是确保供应商适时、适价、不中断地供应所要求的货品和服务,这里的“适价”通常被理解为“最低的价格”。</a:t>
            </a:r>
          </a:p>
          <a:p>
            <a:pPr marL="0" indent="0" latinLnBrk="0">
              <a:spcBef>
                <a:spcPts val="0"/>
              </a:spcBef>
              <a:spcAft>
                <a:spcPts val="600"/>
              </a:spcAft>
              <a:buNone/>
            </a:pPr>
            <a:r>
              <a:rPr lang="zh-CN" altLang="en-US" sz="2000" dirty="0"/>
              <a:t>现在组织已经认识到采购活动是一种战略性职能,是组织获得竞争优势的重要手段，必须由训练有素的专业人员投身于与最终用户和供应商的共同工作当中,在一个合作性的、解决问题的环境中推动质量提高和持续改进。</a:t>
            </a:r>
          </a:p>
          <a:p>
            <a:pPr marL="0" indent="0" latinLnBrk="0">
              <a:spcBef>
                <a:spcPts val="0"/>
              </a:spcBef>
              <a:spcAft>
                <a:spcPts val="600"/>
              </a:spcAft>
              <a:buNone/>
            </a:pPr>
            <a:r>
              <a:rPr lang="zh-CN" altLang="en-US" dirty="0"/>
              <a:t>二、供应商关系管理与供应链</a:t>
            </a:r>
          </a:p>
          <a:p>
            <a:pPr marL="0" indent="0" latinLnBrk="0">
              <a:spcBef>
                <a:spcPts val="0"/>
              </a:spcBef>
              <a:spcAft>
                <a:spcPts val="600"/>
              </a:spcAft>
              <a:buNone/>
            </a:pPr>
            <a:r>
              <a:rPr lang="zh-CN" altLang="en-US" sz="2000" dirty="0"/>
              <a:t>供应商关系管理是指在采购活动中为实现供给方合作共赢所进行的计划、控制和改进等活动过程。</a:t>
            </a:r>
          </a:p>
          <a:p>
            <a:pPr marL="0" indent="0" latinLnBrk="0">
              <a:spcBef>
                <a:spcPts val="0"/>
              </a:spcBef>
              <a:spcAft>
                <a:spcPts val="600"/>
              </a:spcAft>
              <a:buNone/>
            </a:pPr>
            <a:r>
              <a:rPr lang="zh-CN" altLang="en-US" sz="2000" dirty="0"/>
              <a:t>在战略采购的新理念下,采购不再只是购得货品和服务,而是对供应商关系的前瞻性管理,以寻求在整个供应链中增加价值的机会。</a:t>
            </a:r>
          </a:p>
          <a:p>
            <a:pPr marL="0" indent="0" latinLnBrk="0">
              <a:spcBef>
                <a:spcPts val="0"/>
              </a:spcBef>
              <a:spcAft>
                <a:spcPts val="600"/>
              </a:spcAft>
              <a:buNone/>
            </a:pPr>
            <a:r>
              <a:rPr lang="zh-CN" altLang="en-US" sz="2000" dirty="0"/>
              <a:t>供应链是指在特定货品和服务的开发、采购、生产、提供和消费过程中由所有的供应商和所有的最终用户所实施的任务、活动、事项、过程以及相互作用,供应链延伸到的企业包括某一产品或服务的最终用户、最初的供应商或分销商、最初的制造商以及给这些最初制造商和分销商提供货品和服务的多重供应商。</a:t>
            </a: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标题 1"/>
          <p:cNvSpPr>
            <a:spLocks noGrp="1"/>
          </p:cNvSpPr>
          <p:nvPr>
            <p:ph type="title"/>
          </p:nvPr>
        </p:nvSpPr>
        <p:spPr>
          <a:xfrm>
            <a:off x="488950" y="234950"/>
            <a:ext cx="7258050" cy="1097280"/>
          </a:xfrm>
        </p:spPr>
        <p:txBody>
          <a:bodyPr vert="horz" wrap="square" lIns="104306" tIns="52153" rIns="104306" bIns="52153" anchor="ctr"/>
          <a:lstStyle/>
          <a:p>
            <a:r>
              <a:rPr noProof="0" dirty="0">
                <a:ln>
                  <a:noFill/>
                </a:ln>
                <a:solidFill>
                  <a:schemeClr val="bg1"/>
                </a:solidFill>
                <a:effectLst/>
                <a:uLnTx/>
                <a:uFillTx/>
                <a:cs typeface="+mn-cs"/>
                <a:sym typeface="+mn-ea"/>
              </a:rPr>
              <a:t>第二节　供应商关系管理的原则和方法</a:t>
            </a:r>
          </a:p>
        </p:txBody>
      </p:sp>
      <p:sp>
        <p:nvSpPr>
          <p:cNvPr id="11267" name="内容占位符 2"/>
          <p:cNvSpPr>
            <a:spLocks noGrp="1"/>
          </p:cNvSpPr>
          <p:nvPr>
            <p:ph idx="1"/>
          </p:nvPr>
        </p:nvSpPr>
        <p:spPr>
          <a:xfrm>
            <a:off x="574675" y="1637030"/>
            <a:ext cx="9537700" cy="4991100"/>
          </a:xfrm>
        </p:spPr>
        <p:txBody>
          <a:bodyPr vert="horz" wrap="square" lIns="104306" tIns="52153" rIns="104306" bIns="52153" anchor="t"/>
          <a:lstStyle/>
          <a:p>
            <a:pPr marL="0" indent="0" latinLnBrk="0">
              <a:spcBef>
                <a:spcPts val="0"/>
              </a:spcBef>
              <a:spcAft>
                <a:spcPts val="600"/>
              </a:spcAft>
              <a:buNone/>
            </a:pPr>
            <a:r>
              <a:rPr lang="zh-CN" altLang="en-US" dirty="0"/>
              <a:t>一、供应商关系管理应遵循的原则</a:t>
            </a:r>
          </a:p>
          <a:p>
            <a:pPr marL="0" indent="0" latinLnBrk="0">
              <a:spcBef>
                <a:spcPts val="0"/>
              </a:spcBef>
              <a:spcAft>
                <a:spcPts val="600"/>
              </a:spcAft>
              <a:buNone/>
            </a:pPr>
            <a:r>
              <a:rPr lang="zh-CN" altLang="en-US" sz="2000" dirty="0"/>
              <a:t>在进行供应商关系管理时,应遵循十条原则。</a:t>
            </a:r>
          </a:p>
          <a:p>
            <a:pPr marL="0" indent="0" latinLnBrk="0">
              <a:spcBef>
                <a:spcPts val="0"/>
              </a:spcBef>
              <a:spcAft>
                <a:spcPts val="600"/>
              </a:spcAft>
              <a:buNone/>
            </a:pPr>
            <a:r>
              <a:rPr lang="zh-CN" altLang="en-US" dirty="0"/>
              <a:t>二、供应策略模型</a:t>
            </a:r>
          </a:p>
          <a:p>
            <a:pPr marL="0" indent="0" latinLnBrk="0">
              <a:spcBef>
                <a:spcPts val="0"/>
              </a:spcBef>
              <a:spcAft>
                <a:spcPts val="600"/>
              </a:spcAft>
              <a:buNone/>
            </a:pPr>
            <a:r>
              <a:rPr lang="zh-CN" altLang="en-US" sz="2000" dirty="0"/>
              <a:t>在处理供应商关系时,要对供应商进行分类,然后根据不同情况分别处理。</a:t>
            </a:r>
          </a:p>
          <a:p>
            <a:pPr marL="0" indent="0" latinLnBrk="0">
              <a:spcBef>
                <a:spcPts val="0"/>
              </a:spcBef>
              <a:spcAft>
                <a:spcPts val="600"/>
              </a:spcAft>
              <a:buNone/>
            </a:pPr>
            <a:r>
              <a:rPr lang="zh-CN" altLang="en-US" dirty="0"/>
              <a:t>三、联合质量计划</a:t>
            </a:r>
          </a:p>
          <a:p>
            <a:pPr marL="0" indent="0" latinLnBrk="0">
              <a:spcBef>
                <a:spcPts val="0"/>
              </a:spcBef>
              <a:spcAft>
                <a:spcPts val="600"/>
              </a:spcAft>
              <a:buNone/>
            </a:pPr>
            <a:r>
              <a:rPr lang="zh-CN" altLang="en-US" sz="2000" dirty="0"/>
              <a:t>在供应商关系管理中,应该保持供给双方的合作,而制定联合质量计划就是双方合作的一种形式。联合质量计划中一般要包括经济、技术、管理等三个方面。</a:t>
            </a: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标题 1"/>
          <p:cNvSpPr>
            <a:spLocks noGrp="1"/>
          </p:cNvSpPr>
          <p:nvPr>
            <p:ph type="title"/>
          </p:nvPr>
        </p:nvSpPr>
        <p:spPr>
          <a:xfrm>
            <a:off x="308610" y="234950"/>
            <a:ext cx="7219315" cy="1097280"/>
          </a:xfrm>
        </p:spPr>
        <p:txBody>
          <a:bodyPr vert="horz" wrap="square" lIns="104306" tIns="52153" rIns="104306" bIns="52153" anchor="ctr"/>
          <a:lstStyle/>
          <a:p>
            <a:br>
              <a:rPr lang="zh-CN" noProof="0" dirty="0">
                <a:ln>
                  <a:noFill/>
                </a:ln>
                <a:effectLst/>
                <a:uLnTx/>
                <a:uFillTx/>
                <a:cs typeface="+mn-cs"/>
                <a:sym typeface="+mn-ea"/>
              </a:rPr>
            </a:br>
            <a:r>
              <a:rPr lang="zh-CN" noProof="0" dirty="0">
                <a:ln>
                  <a:noFill/>
                </a:ln>
                <a:effectLst/>
                <a:uLnTx/>
                <a:uFillTx/>
                <a:cs typeface="+mn-cs"/>
                <a:sym typeface="+mn-ea"/>
              </a:rPr>
              <a:t>供应商策略示意图</a:t>
            </a:r>
            <a:br>
              <a:rPr noProof="0" dirty="0">
                <a:ln>
                  <a:noFill/>
                </a:ln>
                <a:effectLst/>
                <a:uLnTx/>
                <a:uFillTx/>
                <a:cs typeface="+mn-cs"/>
                <a:sym typeface="+mn-ea"/>
              </a:rPr>
            </a:br>
            <a:endParaRPr lang="zh-CN" altLang="en-US" noProof="0" dirty="0">
              <a:ln>
                <a:noFill/>
              </a:ln>
              <a:solidFill>
                <a:schemeClr val="bg1"/>
              </a:solidFill>
              <a:effectLst/>
              <a:uLnTx/>
              <a:uFillTx/>
              <a:cs typeface="+mn-cs"/>
              <a:sym typeface="+mn-ea"/>
            </a:endParaRPr>
          </a:p>
        </p:txBody>
      </p:sp>
      <p:pic>
        <p:nvPicPr>
          <p:cNvPr id="252" name="7A2.eps" descr="id:2147498763;FounderCES"/>
          <p:cNvPicPr>
            <a:picLocks noGrp="1" noChangeAspect="1"/>
          </p:cNvPicPr>
          <p:nvPr>
            <p:ph idx="1"/>
          </p:nvPr>
        </p:nvPicPr>
        <p:blipFill>
          <a:blip r:embed="rId2"/>
          <a:stretch>
            <a:fillRect/>
          </a:stretch>
        </p:blipFill>
        <p:spPr>
          <a:xfrm>
            <a:off x="1660525" y="1905635"/>
            <a:ext cx="5867400" cy="3762375"/>
          </a:xfrm>
          <a:prstGeom prst="rect">
            <a:avLst/>
          </a:prstGeom>
        </p:spPr>
      </p:pic>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标题 1"/>
          <p:cNvSpPr>
            <a:spLocks noGrp="1"/>
          </p:cNvSpPr>
          <p:nvPr>
            <p:ph type="title"/>
          </p:nvPr>
        </p:nvSpPr>
        <p:spPr>
          <a:xfrm>
            <a:off x="488950" y="234950"/>
            <a:ext cx="7058025" cy="1097280"/>
          </a:xfrm>
        </p:spPr>
        <p:txBody>
          <a:bodyPr vert="horz" wrap="square" lIns="104306" tIns="52153" rIns="104306" bIns="52153" anchor="ctr"/>
          <a:lstStyle/>
          <a:p>
            <a:r>
              <a:rPr noProof="0" dirty="0">
                <a:ln>
                  <a:noFill/>
                </a:ln>
                <a:solidFill>
                  <a:schemeClr val="bg1"/>
                </a:solidFill>
                <a:effectLst/>
                <a:uLnTx/>
                <a:uFillTx/>
                <a:cs typeface="+mn-cs"/>
                <a:sym typeface="+mn-ea"/>
              </a:rPr>
              <a:t>第三节　供应商关系的计划与控制</a:t>
            </a:r>
          </a:p>
        </p:txBody>
      </p:sp>
      <p:sp>
        <p:nvSpPr>
          <p:cNvPr id="11267" name="内容占位符 2"/>
          <p:cNvSpPr>
            <a:spLocks noGrp="1"/>
          </p:cNvSpPr>
          <p:nvPr>
            <p:ph idx="1"/>
          </p:nvPr>
        </p:nvSpPr>
        <p:spPr>
          <a:xfrm>
            <a:off x="574675" y="1637030"/>
            <a:ext cx="9537700" cy="4991100"/>
          </a:xfrm>
        </p:spPr>
        <p:txBody>
          <a:bodyPr vert="horz" wrap="square" lIns="104306" tIns="52153" rIns="104306" bIns="52153" anchor="t"/>
          <a:lstStyle/>
          <a:p>
            <a:pPr marL="0" indent="0" latinLnBrk="0">
              <a:spcBef>
                <a:spcPts val="0"/>
              </a:spcBef>
              <a:spcAft>
                <a:spcPts val="600"/>
              </a:spcAft>
              <a:buNone/>
            </a:pPr>
            <a:r>
              <a:rPr lang="zh-CN" altLang="en-US" dirty="0"/>
              <a:t>一、供应商关系的计划</a:t>
            </a:r>
          </a:p>
          <a:p>
            <a:pPr marL="0" indent="0" latinLnBrk="0">
              <a:spcBef>
                <a:spcPts val="0"/>
              </a:spcBef>
              <a:spcAft>
                <a:spcPts val="600"/>
              </a:spcAft>
              <a:buNone/>
            </a:pPr>
            <a:r>
              <a:rPr lang="zh-CN" altLang="en-US" sz="2000" dirty="0"/>
              <a:t>供应商关系的计划是指有关识别顾客需要、分析和制定满足这些需要的供应策略方面的活动。计划过程的关键输出之一是形成一个详细描述对象商品的顾客总占有成本的初始的模型。</a:t>
            </a:r>
          </a:p>
          <a:p>
            <a:pPr marL="0" indent="0" latinLnBrk="0">
              <a:spcBef>
                <a:spcPts val="0"/>
              </a:spcBef>
              <a:spcAft>
                <a:spcPts val="600"/>
              </a:spcAft>
              <a:buNone/>
            </a:pPr>
            <a:r>
              <a:rPr lang="zh-CN" altLang="en-US" dirty="0"/>
              <a:t>二、供应商关系的控制</a:t>
            </a:r>
          </a:p>
          <a:p>
            <a:pPr marL="0" indent="0" latinLnBrk="0">
              <a:spcBef>
                <a:spcPts val="0"/>
              </a:spcBef>
              <a:spcAft>
                <a:spcPts val="600"/>
              </a:spcAft>
              <a:buNone/>
            </a:pPr>
            <a:r>
              <a:rPr lang="zh-CN" altLang="en-US" sz="2000" dirty="0"/>
              <a:t>控制在供应商关系中用于评价供应商的绩效和选择能够优化其绩效的关键的少数供应商。与计划一样,控制活动也必须以满足顾客需要为中心。</a:t>
            </a:r>
          </a:p>
          <a:p>
            <a:pPr marL="0" indent="0" latinLnBrk="0">
              <a:spcBef>
                <a:spcPts val="0"/>
              </a:spcBef>
              <a:spcAft>
                <a:spcPts val="600"/>
              </a:spcAft>
              <a:buNone/>
            </a:pPr>
            <a:r>
              <a:rPr lang="zh-CN" altLang="en-US" sz="2000" dirty="0"/>
              <a:t>控制的目的是维持可接受的绩效水平。用在供应商关系中,控制的目的就是将顾客满意水准维持在计划过程所确定的水平上。</a:t>
            </a: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标题 1"/>
          <p:cNvSpPr>
            <a:spLocks noGrp="1"/>
          </p:cNvSpPr>
          <p:nvPr>
            <p:ph type="title"/>
          </p:nvPr>
        </p:nvSpPr>
        <p:spPr>
          <a:xfrm>
            <a:off x="488950" y="234950"/>
            <a:ext cx="7058025" cy="1097280"/>
          </a:xfrm>
        </p:spPr>
        <p:txBody>
          <a:bodyPr vert="horz" wrap="square" lIns="104306" tIns="52153" rIns="104306" bIns="52153" anchor="ctr"/>
          <a:lstStyle/>
          <a:p>
            <a:r>
              <a:rPr noProof="0" dirty="0">
                <a:ln>
                  <a:noFill/>
                </a:ln>
                <a:solidFill>
                  <a:schemeClr val="bg1"/>
                </a:solidFill>
                <a:effectLst/>
                <a:uLnTx/>
                <a:uFillTx/>
                <a:cs typeface="+mn-cs"/>
                <a:sym typeface="+mn-ea"/>
              </a:rPr>
              <a:t>第四节　供应商关系的改进</a:t>
            </a:r>
          </a:p>
        </p:txBody>
      </p:sp>
      <p:sp>
        <p:nvSpPr>
          <p:cNvPr id="11267" name="内容占位符 2"/>
          <p:cNvSpPr>
            <a:spLocks noGrp="1"/>
          </p:cNvSpPr>
          <p:nvPr>
            <p:ph idx="1"/>
          </p:nvPr>
        </p:nvSpPr>
        <p:spPr>
          <a:xfrm>
            <a:off x="577850" y="1722755"/>
            <a:ext cx="9537700" cy="4991100"/>
          </a:xfrm>
        </p:spPr>
        <p:txBody>
          <a:bodyPr vert="horz" wrap="square" lIns="104306" tIns="52153" rIns="104306" bIns="52153" anchor="t"/>
          <a:lstStyle/>
          <a:p>
            <a:pPr marL="0" indent="0" latinLnBrk="0">
              <a:spcBef>
                <a:spcPts val="0"/>
              </a:spcBef>
              <a:spcAft>
                <a:spcPts val="600"/>
              </a:spcAft>
              <a:buNone/>
            </a:pPr>
            <a:r>
              <a:rPr lang="zh-CN" altLang="en-US" dirty="0"/>
              <a:t>供应商关系改进活动包括两项基本内容:</a:t>
            </a:r>
          </a:p>
          <a:p>
            <a:pPr marL="0" indent="0" latinLnBrk="0">
              <a:spcBef>
                <a:spcPts val="0"/>
              </a:spcBef>
              <a:spcAft>
                <a:spcPts val="600"/>
              </a:spcAft>
              <a:buNone/>
            </a:pPr>
            <a:r>
              <a:rPr lang="zh-CN" altLang="en-US" sz="2000" dirty="0"/>
              <a:t>（</a:t>
            </a:r>
            <a:r>
              <a:rPr lang="en-US" altLang="zh-CN" sz="2000" dirty="0"/>
              <a:t>1</a:t>
            </a:r>
            <a:r>
              <a:rPr lang="zh-CN" altLang="en-US" sz="2000" dirty="0"/>
              <a:t>）供应过程的管理、测评和持续改进;</a:t>
            </a:r>
          </a:p>
          <a:p>
            <a:pPr marL="0" indent="0" latinLnBrk="0">
              <a:spcBef>
                <a:spcPts val="0"/>
              </a:spcBef>
              <a:spcAft>
                <a:spcPts val="600"/>
              </a:spcAft>
              <a:buNone/>
            </a:pPr>
            <a:r>
              <a:rPr lang="zh-CN" altLang="en-US" sz="2000" dirty="0"/>
              <a:t>（</a:t>
            </a:r>
            <a:r>
              <a:rPr lang="en-US" altLang="zh-CN" sz="2000" dirty="0"/>
              <a:t>2</a:t>
            </a:r>
            <a:r>
              <a:rPr lang="zh-CN" altLang="en-US" sz="2000" dirty="0"/>
              <a:t>）把控制扩展到整个供应链以及供应链的持续改进,确保价值创造。</a:t>
            </a:r>
          </a:p>
          <a:p>
            <a:pPr marL="0" indent="0" latinLnBrk="0">
              <a:spcBef>
                <a:spcPts val="0"/>
              </a:spcBef>
              <a:spcAft>
                <a:spcPts val="600"/>
              </a:spcAft>
              <a:buNone/>
            </a:pPr>
            <a:r>
              <a:rPr lang="zh-CN" altLang="en-US" dirty="0"/>
              <a:t>供应商关系改进阶段一般沿着五个合作层次向前推进：</a:t>
            </a:r>
          </a:p>
          <a:p>
            <a:pPr marL="0" indent="0" latinLnBrk="0">
              <a:spcBef>
                <a:spcPts val="0"/>
              </a:spcBef>
              <a:spcAft>
                <a:spcPts val="600"/>
              </a:spcAft>
              <a:buNone/>
            </a:pPr>
            <a:r>
              <a:rPr lang="zh-CN" altLang="en-US" sz="2000" dirty="0"/>
              <a:t>（</a:t>
            </a:r>
            <a:r>
              <a:rPr lang="en-US" altLang="zh-CN" sz="2000" dirty="0"/>
              <a:t>1</a:t>
            </a:r>
            <a:r>
              <a:rPr lang="zh-CN" altLang="en-US" sz="2000" dirty="0"/>
              <a:t>）组成联合团队;</a:t>
            </a:r>
          </a:p>
          <a:p>
            <a:pPr marL="0" indent="0" latinLnBrk="0">
              <a:spcBef>
                <a:spcPts val="0"/>
              </a:spcBef>
              <a:spcAft>
                <a:spcPts val="600"/>
              </a:spcAft>
              <a:buNone/>
            </a:pPr>
            <a:r>
              <a:rPr lang="zh-CN" altLang="en-US" sz="2000" dirty="0"/>
              <a:t>（</a:t>
            </a:r>
            <a:r>
              <a:rPr lang="en-US" altLang="zh-CN" sz="2000" dirty="0"/>
              <a:t>2</a:t>
            </a:r>
            <a:r>
              <a:rPr lang="zh-CN" altLang="en-US" sz="2000" dirty="0"/>
              <a:t>）降低成本;</a:t>
            </a:r>
          </a:p>
          <a:p>
            <a:pPr marL="0" indent="0" latinLnBrk="0">
              <a:spcBef>
                <a:spcPts val="0"/>
              </a:spcBef>
              <a:spcAft>
                <a:spcPts val="600"/>
              </a:spcAft>
              <a:buNone/>
            </a:pPr>
            <a:r>
              <a:rPr lang="zh-CN" altLang="en-US" sz="2000" dirty="0"/>
              <a:t>（</a:t>
            </a:r>
            <a:r>
              <a:rPr lang="en-US" altLang="zh-CN" sz="2000" dirty="0"/>
              <a:t>3</a:t>
            </a:r>
            <a:r>
              <a:rPr lang="zh-CN" altLang="en-US" sz="2000" dirty="0"/>
              <a:t>）提升价值;</a:t>
            </a:r>
          </a:p>
          <a:p>
            <a:pPr marL="0" indent="0" latinLnBrk="0">
              <a:spcBef>
                <a:spcPts val="0"/>
              </a:spcBef>
              <a:spcAft>
                <a:spcPts val="600"/>
              </a:spcAft>
              <a:buNone/>
            </a:pPr>
            <a:r>
              <a:rPr lang="zh-CN" altLang="en-US" sz="2000" dirty="0"/>
              <a:t>（</a:t>
            </a:r>
            <a:r>
              <a:rPr lang="en-US" altLang="zh-CN" sz="2000" dirty="0"/>
              <a:t>4</a:t>
            </a:r>
            <a:r>
              <a:rPr lang="zh-CN" altLang="en-US" sz="2000" dirty="0"/>
              <a:t>）信息共享;</a:t>
            </a:r>
          </a:p>
          <a:p>
            <a:pPr marL="0" indent="0" latinLnBrk="0">
              <a:spcBef>
                <a:spcPts val="0"/>
              </a:spcBef>
              <a:spcAft>
                <a:spcPts val="600"/>
              </a:spcAft>
              <a:buNone/>
            </a:pPr>
            <a:r>
              <a:rPr lang="zh-CN" altLang="en-US" sz="2000" dirty="0"/>
              <a:t>（</a:t>
            </a:r>
            <a:r>
              <a:rPr lang="en-US" altLang="zh-CN" sz="2000" dirty="0"/>
              <a:t>5</a:t>
            </a:r>
            <a:r>
              <a:rPr lang="zh-CN" altLang="en-US" sz="2000" dirty="0"/>
              <a:t>）资源共享。</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标题 1"/>
          <p:cNvSpPr>
            <a:spLocks noGrp="1"/>
          </p:cNvSpPr>
          <p:nvPr>
            <p:ph type="title"/>
          </p:nvPr>
        </p:nvSpPr>
        <p:spPr/>
        <p:txBody>
          <a:bodyPr vert="horz" wrap="square" lIns="104306" tIns="52153" rIns="104306" bIns="52153" anchor="ctr"/>
          <a:lstStyle/>
          <a:p>
            <a:r>
              <a:rPr noProof="0" dirty="0">
                <a:ln>
                  <a:noFill/>
                </a:ln>
                <a:solidFill>
                  <a:schemeClr val="bg1"/>
                </a:solidFill>
                <a:effectLst/>
                <a:uLnTx/>
                <a:uFillTx/>
                <a:cs typeface="+mn-cs"/>
                <a:sym typeface="+mn-ea"/>
              </a:rPr>
              <a:t>第一节　当代市场环境的特征</a:t>
            </a:r>
          </a:p>
        </p:txBody>
      </p:sp>
      <p:sp>
        <p:nvSpPr>
          <p:cNvPr id="11267" name="内容占位符 2"/>
          <p:cNvSpPr>
            <a:spLocks noGrp="1"/>
          </p:cNvSpPr>
          <p:nvPr>
            <p:ph idx="1"/>
          </p:nvPr>
        </p:nvSpPr>
        <p:spPr>
          <a:xfrm>
            <a:off x="279400" y="1617980"/>
            <a:ext cx="10295255" cy="5852160"/>
          </a:xfrm>
        </p:spPr>
        <p:txBody>
          <a:bodyPr vert="horz" wrap="square" lIns="104306" tIns="52153" rIns="104306" bIns="52153" anchor="t"/>
          <a:lstStyle/>
          <a:p>
            <a:pPr marL="0" indent="0" latinLnBrk="0">
              <a:spcBef>
                <a:spcPts val="0"/>
              </a:spcBef>
              <a:spcAft>
                <a:spcPts val="600"/>
              </a:spcAft>
              <a:buNone/>
            </a:pPr>
            <a:r>
              <a:rPr lang="zh-CN" altLang="en-US" dirty="0"/>
              <a:t>一、日益剧烈的变化</a:t>
            </a:r>
          </a:p>
          <a:p>
            <a:pPr marL="0" indent="0" latinLnBrk="0">
              <a:spcBef>
                <a:spcPts val="0"/>
              </a:spcBef>
              <a:spcAft>
                <a:spcPts val="600"/>
              </a:spcAft>
              <a:buNone/>
            </a:pPr>
            <a:r>
              <a:rPr lang="zh-CN" altLang="en-US" sz="2000" dirty="0"/>
              <a:t>美国管理学家彼得·德鲁克曾说过:“过去把不变看成是正常,现在必须把变看成是正常。”变化发生在政治、经济、技术、社会文化等几乎所有的领域。</a:t>
            </a:r>
          </a:p>
          <a:p>
            <a:pPr marL="0" indent="0" latinLnBrk="0">
              <a:spcBef>
                <a:spcPts val="0"/>
              </a:spcBef>
              <a:spcAft>
                <a:spcPts val="600"/>
              </a:spcAft>
              <a:buNone/>
            </a:pPr>
            <a:r>
              <a:rPr lang="zh-CN" altLang="en-US" dirty="0"/>
              <a:t>二、掌握主导权的顾客</a:t>
            </a:r>
          </a:p>
          <a:p>
            <a:pPr marL="0" indent="0" latinLnBrk="0">
              <a:spcBef>
                <a:spcPts val="0"/>
              </a:spcBef>
              <a:spcAft>
                <a:spcPts val="600"/>
              </a:spcAft>
              <a:buNone/>
            </a:pPr>
            <a:r>
              <a:rPr lang="zh-CN" altLang="en-US" sz="2000" dirty="0"/>
              <a:t>顾客需求相同假设的现实基础已经不复存在,每一个顾客都是具有特定的需要、爱好和性格的个性化的主体，他们用钞票投票决定企业的兴衰存亡。不能从顾客的角度出发考虑问题、不能使顾客满意的企业，注定被淘汰出局。</a:t>
            </a:r>
          </a:p>
          <a:p>
            <a:pPr marL="0" indent="0" latinLnBrk="0">
              <a:spcBef>
                <a:spcPts val="0"/>
              </a:spcBef>
              <a:spcAft>
                <a:spcPts val="600"/>
              </a:spcAft>
              <a:buNone/>
            </a:pPr>
            <a:r>
              <a:rPr lang="zh-CN" altLang="en-US" dirty="0"/>
              <a:t>三、无所不在的竞争</a:t>
            </a:r>
          </a:p>
          <a:p>
            <a:pPr marL="0" indent="0" latinLnBrk="0">
              <a:spcBef>
                <a:spcPts val="0"/>
              </a:spcBef>
              <a:spcAft>
                <a:spcPts val="600"/>
              </a:spcAft>
              <a:buNone/>
            </a:pPr>
            <a:r>
              <a:rPr lang="zh-CN" altLang="en-US" sz="2000" dirty="0"/>
              <a:t>当今的市场竞争覆盖了几乎所有的社会领域,从传统的工商业一直到金融、服务、教育、医疗卫生、大众传媒、通信等,同时也超越了地区、国家,而越来越呈现出国际化的特征。</a:t>
            </a:r>
          </a:p>
          <a:p>
            <a:pPr marL="0" indent="0" latinLnBrk="0">
              <a:spcBef>
                <a:spcPts val="0"/>
              </a:spcBef>
              <a:spcAft>
                <a:spcPts val="600"/>
              </a:spcAft>
              <a:buNone/>
            </a:pPr>
            <a:r>
              <a:rPr lang="zh-CN" altLang="en-US" dirty="0"/>
              <a:t>四、模式转变</a:t>
            </a:r>
          </a:p>
          <a:p>
            <a:pPr marL="0" indent="0" latinLnBrk="0">
              <a:spcBef>
                <a:spcPts val="0"/>
              </a:spcBef>
              <a:spcAft>
                <a:spcPts val="600"/>
              </a:spcAft>
              <a:buNone/>
            </a:pPr>
            <a:r>
              <a:rPr lang="zh-CN" altLang="en-US" sz="2000" dirty="0"/>
              <a:t>企业的管理模式需要由曾经有效的传统管理模式向适应需要当今环境要求的学习型管理模式转变。</a:t>
            </a: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标题 1"/>
          <p:cNvSpPr>
            <a:spLocks noGrp="1"/>
          </p:cNvSpPr>
          <p:nvPr>
            <p:ph type="ctrTitle"/>
          </p:nvPr>
        </p:nvSpPr>
        <p:spPr>
          <a:xfrm>
            <a:off x="882650" y="2916238"/>
            <a:ext cx="9090025" cy="1143000"/>
          </a:xfrm>
        </p:spPr>
        <p:txBody>
          <a:bodyPr vert="horz" wrap="square" lIns="104306" tIns="52153" rIns="104306" bIns="52153" anchor="ctr">
            <a:normAutofit/>
          </a:bodyPr>
          <a:lstStyle/>
          <a:p>
            <a:pPr defTabSz="1043305" eaLnBrk="1" hangingPunct="1">
              <a:buClrTx/>
              <a:buSzTx/>
              <a:buFontTx/>
            </a:pPr>
            <a:r>
              <a:rPr kern="1200" dirty="0">
                <a:latin typeface="黑体" panose="02010609060101010101" pitchFamily="49" charset="-122"/>
                <a:ea typeface="黑体" panose="02010609060101010101" pitchFamily="49" charset="-122"/>
                <a:cs typeface="+mj-cs"/>
              </a:rPr>
              <a:t>第八章　质量改进</a:t>
            </a: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标题 1"/>
          <p:cNvSpPr>
            <a:spLocks noGrp="1"/>
          </p:cNvSpPr>
          <p:nvPr>
            <p:ph type="title"/>
          </p:nvPr>
        </p:nvSpPr>
        <p:spPr/>
        <p:txBody>
          <a:bodyPr vert="horz" wrap="square" lIns="104306" tIns="52153" rIns="104306" bIns="52153" anchor="ctr"/>
          <a:lstStyle/>
          <a:p>
            <a:pPr eaLnBrk="1" hangingPunct="1"/>
            <a:r>
              <a:rPr lang="zh-CN" altLang="en-US" dirty="0"/>
              <a:t>目录</a:t>
            </a:r>
          </a:p>
        </p:txBody>
      </p:sp>
      <p:sp>
        <p:nvSpPr>
          <p:cNvPr id="4" name="TextBox 3"/>
          <p:cNvSpPr txBox="1"/>
          <p:nvPr/>
        </p:nvSpPr>
        <p:spPr>
          <a:xfrm>
            <a:off x="10133013" y="6996113"/>
            <a:ext cx="417513" cy="306388"/>
          </a:xfrm>
          <a:prstGeom prst="rect">
            <a:avLst/>
          </a:prstGeom>
          <a:noFill/>
        </p:spPr>
        <p:txBody>
          <a:bodyPr>
            <a:spAutoFit/>
          </a:bodyPr>
          <a:lstStyle/>
          <a:p>
            <a:pPr marR="0" defTabSz="1043305" eaLnBrk="1" fontAlgn="auto" hangingPunct="1">
              <a:spcBef>
                <a:spcPts val="0"/>
              </a:spcBef>
              <a:spcAft>
                <a:spcPts val="0"/>
              </a:spcAft>
              <a:buClrTx/>
              <a:buSzTx/>
              <a:buFontTx/>
              <a:defRPr/>
            </a:pPr>
            <a:r>
              <a:rPr kumimoji="0" lang="en-US" altLang="zh-CN" sz="1400" kern="1200" cap="none" spc="0" normalizeH="0" baseline="0" noProof="0" dirty="0">
                <a:solidFill>
                  <a:schemeClr val="bg1">
                    <a:lumMod val="50000"/>
                  </a:schemeClr>
                </a:solidFill>
                <a:latin typeface="+mn-lt"/>
                <a:ea typeface="+mn-ea"/>
                <a:cs typeface="+mn-cs"/>
              </a:rPr>
              <a:t>01</a:t>
            </a:r>
            <a:endParaRPr kumimoji="0" lang="zh-CN" altLang="en-US" sz="1400" kern="1200" cap="none" spc="0" normalizeH="0" baseline="0" noProof="0" dirty="0">
              <a:solidFill>
                <a:schemeClr val="bg1">
                  <a:lumMod val="50000"/>
                </a:schemeClr>
              </a:solidFill>
              <a:latin typeface="+mn-lt"/>
              <a:ea typeface="+mn-ea"/>
              <a:cs typeface="+mn-cs"/>
            </a:endParaRPr>
          </a:p>
        </p:txBody>
      </p:sp>
      <p:sp>
        <p:nvSpPr>
          <p:cNvPr id="6" name="内容占位符 2"/>
          <p:cNvSpPr>
            <a:spLocks noGrp="1"/>
          </p:cNvSpPr>
          <p:nvPr>
            <p:ph idx="1"/>
          </p:nvPr>
        </p:nvSpPr>
        <p:spPr>
          <a:xfrm>
            <a:off x="551180" y="1996440"/>
            <a:ext cx="7088505" cy="3730625"/>
          </a:xfrm>
        </p:spPr>
        <p:txBody>
          <a:bodyPr vert="horz" wrap="square" lIns="104306" tIns="52153" rIns="104306" bIns="52153" numCol="1" anchor="t" anchorCtr="0" compatLnSpc="1"/>
          <a:lstStyle/>
          <a:p>
            <a:pPr marL="0" marR="0" lvl="0" indent="0" algn="l" defTabSz="1043305" rtl="0" eaLnBrk="0" fontAlgn="base" latinLnBrk="0" hangingPunct="0">
              <a:lnSpc>
                <a:spcPct val="150000"/>
              </a:lnSpc>
              <a:spcBef>
                <a:spcPct val="20000"/>
              </a:spcBef>
              <a:spcAft>
                <a:spcPct val="0"/>
              </a:spcAft>
              <a:buClrTx/>
              <a:buSzTx/>
              <a:buFont typeface="Arial" panose="020B0604020202020204" pitchFamily="34" charset="0"/>
              <a:buNone/>
              <a:defRPr/>
            </a:pPr>
            <a:r>
              <a:rPr kumimoji="0" sz="2800" b="0" i="0" u="none" strike="noStrike" kern="1200" cap="none" spc="0" normalizeH="0" baseline="0" noProof="0" dirty="0">
                <a:ln>
                  <a:noFill/>
                </a:ln>
                <a:solidFill>
                  <a:schemeClr val="tx1">
                    <a:lumMod val="75000"/>
                    <a:lumOff val="25000"/>
                  </a:schemeClr>
                </a:solidFill>
                <a:effectLst/>
                <a:uLnTx/>
                <a:uFillTx/>
                <a:latin typeface="宋体" panose="02010600030101010101" pitchFamily="2" charset="-122"/>
                <a:ea typeface="宋体" panose="02010600030101010101" pitchFamily="2" charset="-122"/>
                <a:cs typeface="宋体" panose="02010600030101010101" pitchFamily="2" charset="-122"/>
              </a:rPr>
              <a:t>第一节　质量改进的含义</a:t>
            </a:r>
          </a:p>
          <a:p>
            <a:pPr marL="0" marR="0" lvl="0" indent="0" algn="l" defTabSz="1043305" rtl="0" eaLnBrk="0" fontAlgn="base" latinLnBrk="0" hangingPunct="0">
              <a:lnSpc>
                <a:spcPct val="150000"/>
              </a:lnSpc>
              <a:spcBef>
                <a:spcPct val="20000"/>
              </a:spcBef>
              <a:spcAft>
                <a:spcPct val="0"/>
              </a:spcAft>
              <a:buClrTx/>
              <a:buSzTx/>
              <a:buFont typeface="Arial" panose="020B0604020202020204" pitchFamily="34" charset="0"/>
              <a:buNone/>
              <a:defRPr/>
            </a:pPr>
            <a:r>
              <a:rPr kumimoji="0" sz="2800" b="0" i="0" u="none" strike="noStrike" kern="1200" cap="none" spc="0" normalizeH="0" baseline="0" noProof="0" dirty="0">
                <a:ln>
                  <a:noFill/>
                </a:ln>
                <a:solidFill>
                  <a:schemeClr val="tx1">
                    <a:lumMod val="75000"/>
                    <a:lumOff val="25000"/>
                  </a:schemeClr>
                </a:solidFill>
                <a:effectLst/>
                <a:uLnTx/>
                <a:uFillTx/>
                <a:latin typeface="宋体" panose="02010600030101010101" pitchFamily="2" charset="-122"/>
                <a:ea typeface="宋体" panose="02010600030101010101" pitchFamily="2" charset="-122"/>
                <a:cs typeface="宋体" panose="02010600030101010101" pitchFamily="2" charset="-122"/>
              </a:rPr>
              <a:t>第二节　质量改进方法和程序</a:t>
            </a:r>
          </a:p>
          <a:p>
            <a:pPr marL="0" marR="0" lvl="0" indent="0" algn="l" defTabSz="1043305" rtl="0" eaLnBrk="0" fontAlgn="base" latinLnBrk="0" hangingPunct="0">
              <a:lnSpc>
                <a:spcPct val="150000"/>
              </a:lnSpc>
              <a:spcBef>
                <a:spcPct val="20000"/>
              </a:spcBef>
              <a:spcAft>
                <a:spcPct val="0"/>
              </a:spcAft>
              <a:buClrTx/>
              <a:buSzTx/>
              <a:buFont typeface="Arial" panose="020B0604020202020204" pitchFamily="34" charset="0"/>
              <a:buNone/>
              <a:defRPr/>
            </a:pPr>
            <a:r>
              <a:rPr kumimoji="0" sz="2800" b="0" i="0" u="none" strike="noStrike" kern="1200" cap="none" spc="0" normalizeH="0" baseline="0" noProof="0" dirty="0">
                <a:ln>
                  <a:noFill/>
                </a:ln>
                <a:solidFill>
                  <a:schemeClr val="tx1">
                    <a:lumMod val="75000"/>
                    <a:lumOff val="25000"/>
                  </a:schemeClr>
                </a:solidFill>
                <a:effectLst/>
                <a:uLnTx/>
                <a:uFillTx/>
                <a:latin typeface="宋体" panose="02010600030101010101" pitchFamily="2" charset="-122"/>
                <a:ea typeface="宋体" panose="02010600030101010101" pitchFamily="2" charset="-122"/>
                <a:cs typeface="宋体" panose="02010600030101010101" pitchFamily="2" charset="-122"/>
              </a:rPr>
              <a:t>第三节　质量管理小组活动</a:t>
            </a:r>
          </a:p>
          <a:p>
            <a:pPr marL="0" marR="0" lvl="0" indent="0" algn="l" defTabSz="1043305" rtl="0" eaLnBrk="0" fontAlgn="base" latinLnBrk="0" hangingPunct="0">
              <a:lnSpc>
                <a:spcPct val="150000"/>
              </a:lnSpc>
              <a:spcBef>
                <a:spcPct val="20000"/>
              </a:spcBef>
              <a:spcAft>
                <a:spcPct val="0"/>
              </a:spcAft>
              <a:buClrTx/>
              <a:buSzTx/>
              <a:buFont typeface="Arial" panose="020B0604020202020204" pitchFamily="34" charset="0"/>
              <a:buNone/>
              <a:defRPr/>
            </a:pPr>
            <a:r>
              <a:rPr kumimoji="0" sz="2800" b="0" i="0" u="none" strike="noStrike" kern="1200" cap="none" spc="0" normalizeH="0" baseline="0" noProof="0" dirty="0">
                <a:ln>
                  <a:noFill/>
                </a:ln>
                <a:solidFill>
                  <a:schemeClr val="tx1">
                    <a:lumMod val="75000"/>
                    <a:lumOff val="25000"/>
                  </a:schemeClr>
                </a:solidFill>
                <a:effectLst/>
                <a:uLnTx/>
                <a:uFillTx/>
                <a:latin typeface="宋体" panose="02010600030101010101" pitchFamily="2" charset="-122"/>
                <a:ea typeface="宋体" panose="02010600030101010101" pitchFamily="2" charset="-122"/>
                <a:cs typeface="宋体" panose="02010600030101010101" pitchFamily="2" charset="-122"/>
              </a:rPr>
              <a:t>第四节　六西格玛管理</a:t>
            </a: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标题 1"/>
          <p:cNvSpPr>
            <a:spLocks noGrp="1"/>
          </p:cNvSpPr>
          <p:nvPr>
            <p:ph type="title"/>
          </p:nvPr>
        </p:nvSpPr>
        <p:spPr>
          <a:xfrm>
            <a:off x="488950" y="234950"/>
            <a:ext cx="7180580" cy="1097280"/>
          </a:xfrm>
        </p:spPr>
        <p:txBody>
          <a:bodyPr vert="horz" wrap="square" lIns="104306" tIns="52153" rIns="104306" bIns="52153" anchor="ctr"/>
          <a:lstStyle/>
          <a:p>
            <a:r>
              <a:rPr lang="zh-CN" altLang="en-US" dirty="0"/>
              <a:t>引例</a:t>
            </a:r>
          </a:p>
        </p:txBody>
      </p:sp>
      <p:sp>
        <p:nvSpPr>
          <p:cNvPr id="10243" name="内容占位符 2"/>
          <p:cNvSpPr>
            <a:spLocks noGrp="1"/>
          </p:cNvSpPr>
          <p:nvPr>
            <p:ph idx="1"/>
          </p:nvPr>
        </p:nvSpPr>
        <p:spPr>
          <a:xfrm>
            <a:off x="489585" y="1637030"/>
            <a:ext cx="9622790" cy="4991100"/>
          </a:xfrm>
        </p:spPr>
        <p:txBody>
          <a:bodyPr vert="horz" wrap="square" lIns="104306" tIns="52153" rIns="104306" bIns="52153" anchor="t"/>
          <a:lstStyle/>
          <a:p>
            <a:pPr marL="0" indent="0" latinLnBrk="0">
              <a:spcBef>
                <a:spcPts val="0"/>
              </a:spcBef>
              <a:spcAft>
                <a:spcPts val="0"/>
              </a:spcAft>
              <a:buNone/>
            </a:pPr>
            <a:r>
              <a:rPr lang="zh-CN" altLang="en-US" sz="2000" dirty="0"/>
              <a:t>中国航天人一直是中国质量工作最早的探索者和实践者。中国航天发展的进程并非一帆风顺，20世纪90年代初期，航天发射出现了多次重大失利。1992年3月22日，长征二号捆绑式运载火箭发射澳大利亚B1卫星失利，故障分析结果是由于点火控制电路中程序配电器上有微量铝质多余物。中国航天人面对重大挫折，卧薪尝胆，深刻反思，把3月22日定为中国航天人的“质量日”。在吸取世界各国质量管理理论和实践、总结中国航天质量管理的经验基础上，形成了质量问题在技术和管理方面“双归零”的管理方法。</a:t>
            </a:r>
          </a:p>
          <a:p>
            <a:pPr marL="0" indent="0" latinLnBrk="0">
              <a:spcBef>
                <a:spcPts val="0"/>
              </a:spcBef>
              <a:spcAft>
                <a:spcPts val="0"/>
              </a:spcAft>
              <a:buNone/>
            </a:pPr>
            <a:r>
              <a:rPr lang="zh-CN" altLang="en-US" sz="2000" dirty="0"/>
              <a:t>所谓“技术归零”，就是针对发生的质量问题，从技术上按“定位准确、机理清楚、问题复现、措施有效、举一反三”的五条要求逐项落实，并形成归零报告或技术文件的活动；所谓“管理归零”则是针对质量问题，从管理上按“过程清楚、责任明确、措施落实、严肃处理、完善规章”的五条要求逐项落实，形成管理归零报告和相关文件的活动。</a:t>
            </a:r>
          </a:p>
          <a:p>
            <a:pPr marL="0" indent="0" latinLnBrk="0">
              <a:spcBef>
                <a:spcPts val="0"/>
              </a:spcBef>
              <a:spcAft>
                <a:spcPts val="0"/>
              </a:spcAft>
              <a:buNone/>
            </a:pPr>
            <a:r>
              <a:rPr lang="zh-CN" altLang="en-US" sz="2000" dirty="0"/>
              <a:t>2013年12月16日，首届中国质量奖颁奖仪式在北京航天城举行，中国航天科技集团公司基于质量问题"双归零"的系统管理方法获得中国质量奖。</a:t>
            </a: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标题 1"/>
          <p:cNvSpPr>
            <a:spLocks noGrp="1"/>
          </p:cNvSpPr>
          <p:nvPr>
            <p:ph type="title"/>
          </p:nvPr>
        </p:nvSpPr>
        <p:spPr/>
        <p:txBody>
          <a:bodyPr vert="horz" wrap="square" lIns="104306" tIns="52153" rIns="104306" bIns="52153" anchor="ctr"/>
          <a:lstStyle/>
          <a:p>
            <a:r>
              <a:rPr noProof="0" dirty="0">
                <a:ln>
                  <a:noFill/>
                </a:ln>
                <a:solidFill>
                  <a:schemeClr val="bg1"/>
                </a:solidFill>
                <a:effectLst/>
                <a:uLnTx/>
                <a:uFillTx/>
                <a:cs typeface="+mn-cs"/>
                <a:sym typeface="+mn-ea"/>
              </a:rPr>
              <a:t>第一节　质量改进的含义　</a:t>
            </a:r>
          </a:p>
        </p:txBody>
      </p:sp>
      <p:sp>
        <p:nvSpPr>
          <p:cNvPr id="11267" name="内容占位符 2"/>
          <p:cNvSpPr>
            <a:spLocks noGrp="1"/>
          </p:cNvSpPr>
          <p:nvPr>
            <p:ph idx="1"/>
          </p:nvPr>
        </p:nvSpPr>
        <p:spPr>
          <a:xfrm>
            <a:off x="574675" y="1637030"/>
            <a:ext cx="9537700" cy="4991100"/>
          </a:xfrm>
        </p:spPr>
        <p:txBody>
          <a:bodyPr vert="horz" wrap="square" lIns="104306" tIns="52153" rIns="104306" bIns="52153" anchor="t"/>
          <a:lstStyle/>
          <a:p>
            <a:pPr marL="0" indent="0" latinLnBrk="0">
              <a:spcBef>
                <a:spcPts val="0"/>
              </a:spcBef>
              <a:spcAft>
                <a:spcPts val="600"/>
              </a:spcAft>
              <a:buNone/>
            </a:pPr>
            <a:r>
              <a:rPr lang="zh-CN" altLang="en-US" dirty="0"/>
              <a:t>一、质量改进及其特点</a:t>
            </a:r>
          </a:p>
          <a:p>
            <a:pPr marL="0" indent="0" latinLnBrk="0">
              <a:spcBef>
                <a:spcPts val="0"/>
              </a:spcBef>
              <a:spcAft>
                <a:spcPts val="600"/>
              </a:spcAft>
              <a:buNone/>
            </a:pPr>
            <a:r>
              <a:rPr lang="zh-CN" altLang="en-US" sz="2000" dirty="0"/>
              <a:t>国际标准ISO9000:2000《质量管理体系 基础和术语》对质量改进的定义为:“质量管理的一部分,致力于增强满足质量要求的能力。”</a:t>
            </a:r>
          </a:p>
          <a:p>
            <a:pPr marL="0" indent="0" latinLnBrk="0">
              <a:spcBef>
                <a:spcPts val="0"/>
              </a:spcBef>
              <a:spcAft>
                <a:spcPts val="600"/>
              </a:spcAft>
              <a:buNone/>
            </a:pPr>
            <a:r>
              <a:rPr lang="en-US" altLang="zh-CN" sz="2000" dirty="0"/>
              <a:t>(1)</a:t>
            </a:r>
            <a:r>
              <a:rPr lang="zh-CN" altLang="en-US" sz="2000" dirty="0"/>
              <a:t>质量改进不同于质量控制，质量控制强调的是维持;而质量改进强调的是突破</a:t>
            </a:r>
            <a:r>
              <a:rPr lang="en-US" altLang="zh-CN" sz="2000" dirty="0"/>
              <a:t>;(2)质量改进是以项目的方式实施的;(3)质量改进是普遍适用的;(4)质量改进是无止境的;(5)质量改进是有成本的;(6)质量改进的成果主要来自于关键的少数项目</a:t>
            </a:r>
            <a:r>
              <a:rPr lang="zh-CN" altLang="en-US" sz="2000" dirty="0"/>
              <a:t>。</a:t>
            </a:r>
            <a:endParaRPr lang="en-US" altLang="zh-CN" sz="2000" dirty="0"/>
          </a:p>
          <a:p>
            <a:pPr marL="0" indent="0" latinLnBrk="0">
              <a:spcBef>
                <a:spcPts val="0"/>
              </a:spcBef>
              <a:spcAft>
                <a:spcPts val="600"/>
              </a:spcAft>
              <a:buNone/>
            </a:pPr>
            <a:r>
              <a:rPr lang="zh-CN" altLang="en-US" dirty="0"/>
              <a:t>二、质量改进的一般做法</a:t>
            </a:r>
          </a:p>
          <a:p>
            <a:pPr marL="0" indent="0" latinLnBrk="0">
              <a:spcBef>
                <a:spcPts val="0"/>
              </a:spcBef>
              <a:spcAft>
                <a:spcPts val="600"/>
              </a:spcAft>
              <a:buNone/>
            </a:pPr>
            <a:r>
              <a:rPr lang="zh-CN" altLang="en-US" sz="2000" dirty="0"/>
              <a:t>越来越多的组织开展了质量改进活动,在实践中总结出了许多有价值的经验，形成了一般性做法。</a:t>
            </a:r>
          </a:p>
          <a:p>
            <a:pPr marL="0" indent="0" latinLnBrk="0">
              <a:spcBef>
                <a:spcPts val="0"/>
              </a:spcBef>
              <a:spcAft>
                <a:spcPts val="600"/>
              </a:spcAft>
              <a:buNone/>
            </a:pPr>
            <a:r>
              <a:rPr lang="zh-CN" altLang="en-US" dirty="0"/>
              <a:t>三、质量改进活动中注意的关键问题</a:t>
            </a:r>
          </a:p>
          <a:p>
            <a:pPr marL="0" indent="0" latinLnBrk="0">
              <a:spcBef>
                <a:spcPts val="0"/>
              </a:spcBef>
              <a:spcAft>
                <a:spcPts val="600"/>
              </a:spcAft>
              <a:buNone/>
            </a:pPr>
            <a:r>
              <a:rPr lang="en-US" altLang="zh-CN" sz="2000" dirty="0"/>
              <a:t>(</a:t>
            </a:r>
            <a:r>
              <a:rPr lang="zh-CN" altLang="en-US" sz="2000" dirty="0"/>
              <a:t>1</a:t>
            </a:r>
            <a:r>
              <a:rPr lang="en-US" altLang="zh-CN" sz="2000" dirty="0"/>
              <a:t>)</a:t>
            </a:r>
            <a:r>
              <a:rPr lang="zh-CN" altLang="en-US" sz="2000" dirty="0"/>
              <a:t>克服质量改进的阻力</a:t>
            </a:r>
            <a:r>
              <a:rPr lang="en-US" altLang="zh-CN" sz="2000" dirty="0"/>
              <a:t>;</a:t>
            </a:r>
            <a:r>
              <a:rPr lang="zh-CN" altLang="en-US" sz="2000" dirty="0"/>
              <a:t>；</a:t>
            </a:r>
            <a:r>
              <a:rPr lang="en-US" altLang="zh-CN" sz="2000" dirty="0"/>
              <a:t>(2)</a:t>
            </a:r>
            <a:r>
              <a:rPr lang="zh-CN" altLang="en-US" sz="2000" dirty="0"/>
              <a:t>高层管理者的赞同与参与</a:t>
            </a:r>
            <a:r>
              <a:rPr lang="en-US" altLang="zh-CN" sz="2000" dirty="0"/>
              <a:t>;(3)质量改进的正规化和制度化.</a:t>
            </a:r>
          </a:p>
          <a:p>
            <a:pPr marL="0" indent="0" latinLnBrk="0">
              <a:spcBef>
                <a:spcPts val="0"/>
              </a:spcBef>
              <a:spcAft>
                <a:spcPts val="600"/>
              </a:spcAft>
              <a:buNone/>
            </a:pPr>
            <a:endParaRPr lang="zh-CN" altLang="en-US" sz="2000" dirty="0"/>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标题 1"/>
          <p:cNvSpPr>
            <a:spLocks noGrp="1"/>
          </p:cNvSpPr>
          <p:nvPr>
            <p:ph type="title"/>
          </p:nvPr>
        </p:nvSpPr>
        <p:spPr/>
        <p:txBody>
          <a:bodyPr vert="horz" wrap="square" lIns="104306" tIns="52153" rIns="104306" bIns="52153" anchor="ctr"/>
          <a:lstStyle/>
          <a:p>
            <a:r>
              <a:rPr noProof="0" dirty="0">
                <a:ln>
                  <a:noFill/>
                </a:ln>
                <a:solidFill>
                  <a:schemeClr val="bg1"/>
                </a:solidFill>
                <a:effectLst/>
                <a:uLnTx/>
                <a:uFillTx/>
                <a:cs typeface="+mn-cs"/>
                <a:sym typeface="+mn-ea"/>
              </a:rPr>
              <a:t>　质量改进</a:t>
            </a:r>
            <a:r>
              <a:rPr lang="zh-CN" noProof="0" dirty="0">
                <a:ln>
                  <a:noFill/>
                </a:ln>
                <a:solidFill>
                  <a:schemeClr val="bg1"/>
                </a:solidFill>
                <a:effectLst/>
                <a:uLnTx/>
                <a:uFillTx/>
                <a:cs typeface="+mn-cs"/>
                <a:sym typeface="+mn-ea"/>
              </a:rPr>
              <a:t>示意图</a:t>
            </a:r>
            <a:r>
              <a:rPr noProof="0" dirty="0">
                <a:ln>
                  <a:noFill/>
                </a:ln>
                <a:solidFill>
                  <a:schemeClr val="bg1"/>
                </a:solidFill>
                <a:effectLst/>
                <a:uLnTx/>
                <a:uFillTx/>
                <a:cs typeface="+mn-cs"/>
                <a:sym typeface="+mn-ea"/>
              </a:rPr>
              <a:t>　</a:t>
            </a:r>
          </a:p>
        </p:txBody>
      </p:sp>
      <p:pic>
        <p:nvPicPr>
          <p:cNvPr id="269" name="8A1.EPS" descr="id:2147498881;FounderCES"/>
          <p:cNvPicPr>
            <a:picLocks noGrp="1" noChangeAspect="1"/>
          </p:cNvPicPr>
          <p:nvPr>
            <p:ph idx="1"/>
          </p:nvPr>
        </p:nvPicPr>
        <p:blipFill>
          <a:blip r:embed="rId2"/>
          <a:stretch>
            <a:fillRect/>
          </a:stretch>
        </p:blipFill>
        <p:spPr>
          <a:xfrm>
            <a:off x="1480820" y="2483485"/>
            <a:ext cx="7248525" cy="3402330"/>
          </a:xfrm>
          <a:prstGeom prst="rect">
            <a:avLst/>
          </a:prstGeom>
        </p:spPr>
      </p:pic>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标题 1"/>
          <p:cNvSpPr>
            <a:spLocks noGrp="1"/>
          </p:cNvSpPr>
          <p:nvPr>
            <p:ph type="title"/>
          </p:nvPr>
        </p:nvSpPr>
        <p:spPr/>
        <p:txBody>
          <a:bodyPr vert="horz" wrap="square" lIns="104306" tIns="52153" rIns="104306" bIns="52153" anchor="ctr"/>
          <a:lstStyle/>
          <a:p>
            <a:r>
              <a:rPr noProof="0" dirty="0">
                <a:ln>
                  <a:noFill/>
                </a:ln>
                <a:solidFill>
                  <a:schemeClr val="bg1"/>
                </a:solidFill>
                <a:effectLst/>
                <a:uLnTx/>
                <a:uFillTx/>
                <a:cs typeface="+mn-cs"/>
                <a:sym typeface="+mn-ea"/>
              </a:rPr>
              <a:t>第二节　质量改进方法和程序　</a:t>
            </a:r>
          </a:p>
        </p:txBody>
      </p:sp>
      <p:sp>
        <p:nvSpPr>
          <p:cNvPr id="11267" name="内容占位符 2"/>
          <p:cNvSpPr>
            <a:spLocks noGrp="1"/>
          </p:cNvSpPr>
          <p:nvPr>
            <p:ph idx="1"/>
          </p:nvPr>
        </p:nvSpPr>
        <p:spPr>
          <a:xfrm>
            <a:off x="574675" y="1637030"/>
            <a:ext cx="9537700" cy="4991100"/>
          </a:xfrm>
        </p:spPr>
        <p:txBody>
          <a:bodyPr vert="horz" wrap="square" lIns="104306" tIns="52153" rIns="104306" bIns="52153" anchor="t"/>
          <a:lstStyle/>
          <a:p>
            <a:pPr marL="0" indent="0" latinLnBrk="0">
              <a:spcBef>
                <a:spcPts val="600"/>
              </a:spcBef>
              <a:spcAft>
                <a:spcPts val="600"/>
              </a:spcAft>
              <a:buNone/>
            </a:pPr>
            <a:r>
              <a:rPr lang="zh-CN" altLang="en-US" dirty="0"/>
              <a:t>一、质量专家的质量改进方法</a:t>
            </a:r>
          </a:p>
          <a:p>
            <a:pPr marL="0" indent="0" latinLnBrk="0">
              <a:spcBef>
                <a:spcPts val="600"/>
              </a:spcBef>
              <a:spcAft>
                <a:spcPts val="600"/>
              </a:spcAft>
              <a:buNone/>
            </a:pPr>
            <a:r>
              <a:rPr lang="zh-CN" altLang="en-US" sz="2000" dirty="0"/>
              <a:t>质量革命的领导者——戴明、朱兰和克劳斯比等都为质量改进提供了专门的方法。每一种方法都有其独特性,但是又具有很多共同的主题。</a:t>
            </a:r>
          </a:p>
          <a:p>
            <a:pPr marL="0" indent="0" latinLnBrk="0">
              <a:spcBef>
                <a:spcPts val="600"/>
              </a:spcBef>
              <a:spcAft>
                <a:spcPts val="600"/>
              </a:spcAft>
              <a:buNone/>
            </a:pPr>
            <a:r>
              <a:rPr lang="zh-CN" altLang="en-US" dirty="0"/>
              <a:t>二、质量改进的工作流程</a:t>
            </a:r>
          </a:p>
          <a:p>
            <a:pPr marL="0" indent="0" latinLnBrk="0">
              <a:spcBef>
                <a:spcPts val="600"/>
              </a:spcBef>
              <a:spcAft>
                <a:spcPts val="600"/>
              </a:spcAft>
              <a:buNone/>
            </a:pPr>
            <a:r>
              <a:rPr lang="zh-CN" altLang="en-US" sz="2000" dirty="0"/>
              <a:t>组织质量改进项目有重大战略性改进项目、以及对现有过程进行渐进的持续改进项目，两类质量改进项目有所不同，工作流程基本相同:</a:t>
            </a:r>
            <a:r>
              <a:rPr lang="en-US" altLang="zh-CN" sz="2000" dirty="0"/>
              <a:t>(1)项目提案与选择;(2)建立项目团队;(3)诊断过程;(4)治疗过程;(5)建立控制,巩固成果</a:t>
            </a:r>
            <a:r>
              <a:rPr lang="zh-CN" altLang="en-US" sz="2000" dirty="0"/>
              <a:t>。</a:t>
            </a: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标题 1"/>
          <p:cNvSpPr>
            <a:spLocks noGrp="1"/>
          </p:cNvSpPr>
          <p:nvPr>
            <p:ph type="title"/>
          </p:nvPr>
        </p:nvSpPr>
        <p:spPr/>
        <p:txBody>
          <a:bodyPr vert="horz" wrap="square" lIns="104306" tIns="52153" rIns="104306" bIns="52153" anchor="ctr"/>
          <a:lstStyle/>
          <a:p>
            <a:r>
              <a:rPr lang="en-US" noProof="0" dirty="0">
                <a:ln>
                  <a:noFill/>
                </a:ln>
                <a:solidFill>
                  <a:schemeClr val="bg1"/>
                </a:solidFill>
                <a:effectLst/>
                <a:uLnTx/>
                <a:uFillTx/>
                <a:cs typeface="+mn-cs"/>
                <a:sym typeface="+mn-ea"/>
              </a:rPr>
              <a:t>PDCA</a:t>
            </a:r>
            <a:r>
              <a:rPr lang="zh-CN" altLang="en-US" noProof="0" dirty="0">
                <a:ln>
                  <a:noFill/>
                </a:ln>
                <a:solidFill>
                  <a:schemeClr val="bg1"/>
                </a:solidFill>
                <a:effectLst/>
                <a:uLnTx/>
                <a:uFillTx/>
                <a:cs typeface="+mn-cs"/>
                <a:sym typeface="+mn-ea"/>
              </a:rPr>
              <a:t>循环示意图</a:t>
            </a:r>
            <a:r>
              <a:rPr noProof="0" dirty="0">
                <a:ln>
                  <a:noFill/>
                </a:ln>
                <a:solidFill>
                  <a:schemeClr val="bg1"/>
                </a:solidFill>
                <a:effectLst/>
                <a:uLnTx/>
                <a:uFillTx/>
                <a:cs typeface="+mn-cs"/>
                <a:sym typeface="+mn-ea"/>
              </a:rPr>
              <a:t>　</a:t>
            </a:r>
          </a:p>
        </p:txBody>
      </p:sp>
      <p:pic>
        <p:nvPicPr>
          <p:cNvPr id="274" name="8A2.EPS" descr="id:2147498917;FounderCES"/>
          <p:cNvPicPr>
            <a:picLocks noGrp="1" noChangeAspect="1"/>
          </p:cNvPicPr>
          <p:nvPr>
            <p:ph idx="1"/>
          </p:nvPr>
        </p:nvPicPr>
        <p:blipFill>
          <a:blip r:embed="rId2"/>
          <a:stretch>
            <a:fillRect/>
          </a:stretch>
        </p:blipFill>
        <p:spPr>
          <a:xfrm>
            <a:off x="3721100" y="1550670"/>
            <a:ext cx="3109595" cy="5514975"/>
          </a:xfrm>
          <a:prstGeom prst="rect">
            <a:avLst/>
          </a:prstGeom>
        </p:spPr>
      </p:pic>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标题 1"/>
          <p:cNvSpPr>
            <a:spLocks noGrp="1"/>
          </p:cNvSpPr>
          <p:nvPr>
            <p:ph type="title"/>
          </p:nvPr>
        </p:nvSpPr>
        <p:spPr/>
        <p:txBody>
          <a:bodyPr vert="horz" wrap="square" lIns="104306" tIns="52153" rIns="104306" bIns="52153" anchor="ctr"/>
          <a:lstStyle/>
          <a:p>
            <a:r>
              <a:rPr noProof="0" dirty="0">
                <a:ln>
                  <a:noFill/>
                </a:ln>
                <a:solidFill>
                  <a:schemeClr val="bg1"/>
                </a:solidFill>
                <a:effectLst/>
                <a:uLnTx/>
                <a:uFillTx/>
                <a:cs typeface="+mn-cs"/>
                <a:sym typeface="+mn-ea"/>
              </a:rPr>
              <a:t>第三节　质量管理小组活动</a:t>
            </a:r>
          </a:p>
        </p:txBody>
      </p:sp>
      <p:sp>
        <p:nvSpPr>
          <p:cNvPr id="11267" name="内容占位符 2"/>
          <p:cNvSpPr>
            <a:spLocks noGrp="1"/>
          </p:cNvSpPr>
          <p:nvPr>
            <p:ph idx="1"/>
          </p:nvPr>
        </p:nvSpPr>
        <p:spPr>
          <a:xfrm>
            <a:off x="377825" y="1437005"/>
            <a:ext cx="9937750" cy="5952490"/>
          </a:xfrm>
        </p:spPr>
        <p:txBody>
          <a:bodyPr vert="horz" wrap="square" lIns="104306" tIns="52153" rIns="104306" bIns="52153" anchor="t"/>
          <a:lstStyle/>
          <a:p>
            <a:pPr marL="0" indent="0" latinLnBrk="0">
              <a:spcBef>
                <a:spcPts val="0"/>
              </a:spcBef>
              <a:spcAft>
                <a:spcPts val="600"/>
              </a:spcAft>
              <a:buNone/>
            </a:pPr>
            <a:r>
              <a:rPr lang="zh-CN" altLang="en-US" dirty="0"/>
              <a:t>一、质量管理小组的含义</a:t>
            </a:r>
          </a:p>
          <a:p>
            <a:pPr marL="0" indent="0" latinLnBrk="0">
              <a:spcBef>
                <a:spcPts val="0"/>
              </a:spcBef>
              <a:spcAft>
                <a:spcPts val="600"/>
              </a:spcAft>
              <a:buNone/>
            </a:pPr>
            <a:r>
              <a:rPr lang="zh-CN" altLang="en-US" sz="2000" dirty="0"/>
              <a:t>质量管理小组是“在生产或工作岗位上从事各种劳动的职工,围绕企业的经营战略、方针目标和现场存在的问题,以改进质量、降低消耗、提高人的素质和经济效益为目的组织起来,运用质量管理的理论和方法开展活动的小组”。</a:t>
            </a:r>
          </a:p>
          <a:p>
            <a:pPr marL="0" indent="0" latinLnBrk="0">
              <a:spcBef>
                <a:spcPts val="0"/>
              </a:spcBef>
              <a:spcAft>
                <a:spcPts val="600"/>
              </a:spcAft>
              <a:buNone/>
            </a:pPr>
            <a:r>
              <a:rPr lang="zh-CN" altLang="en-US" dirty="0"/>
              <a:t>二、质量管理小组的特点</a:t>
            </a:r>
          </a:p>
          <a:p>
            <a:pPr marL="0" indent="0" latinLnBrk="0">
              <a:spcBef>
                <a:spcPts val="0"/>
              </a:spcBef>
              <a:spcAft>
                <a:spcPts val="600"/>
              </a:spcAft>
              <a:buNone/>
            </a:pPr>
            <a:r>
              <a:rPr lang="zh-CN" altLang="en-US" sz="2000" dirty="0"/>
              <a:t>QC小组活动具有以下几个主要特点:</a:t>
            </a:r>
            <a:r>
              <a:rPr lang="en-US" altLang="zh-CN" sz="2000" dirty="0"/>
              <a:t>(1)自主性;(2)群众性</a:t>
            </a:r>
            <a:r>
              <a:rPr lang="zh-CN" altLang="en-US" sz="2000" dirty="0"/>
              <a:t>；</a:t>
            </a:r>
            <a:r>
              <a:rPr lang="en-US" altLang="zh-CN" sz="2000" dirty="0"/>
              <a:t>(3)民主性</a:t>
            </a:r>
            <a:r>
              <a:rPr lang="zh-CN" altLang="en-US" sz="2000" dirty="0"/>
              <a:t>；</a:t>
            </a:r>
            <a:r>
              <a:rPr lang="en-US" altLang="zh-CN" sz="2000" dirty="0"/>
              <a:t>(4)科学性</a:t>
            </a:r>
            <a:r>
              <a:rPr lang="zh-CN" altLang="en-US" sz="2000" dirty="0"/>
              <a:t>。</a:t>
            </a:r>
            <a:endParaRPr lang="en-US" altLang="zh-CN" sz="2000" dirty="0"/>
          </a:p>
          <a:p>
            <a:pPr marL="0" indent="0" latinLnBrk="0">
              <a:spcBef>
                <a:spcPts val="0"/>
              </a:spcBef>
              <a:spcAft>
                <a:spcPts val="600"/>
              </a:spcAft>
              <a:buNone/>
            </a:pPr>
            <a:r>
              <a:rPr lang="zh-CN" altLang="en-US" dirty="0"/>
              <a:t>三、质量管理小组活动的步骤</a:t>
            </a:r>
          </a:p>
          <a:p>
            <a:pPr marL="0" indent="0" latinLnBrk="0">
              <a:spcBef>
                <a:spcPts val="0"/>
              </a:spcBef>
              <a:spcAft>
                <a:spcPts val="600"/>
              </a:spcAft>
              <a:buNone/>
            </a:pPr>
            <a:r>
              <a:rPr lang="zh-CN" altLang="en-US" sz="2000" dirty="0"/>
              <a:t>QC小组活动的课题有现场型、攻关型、服务型、管理型和创新等，基本步骤相同。主要包括以下步骤:</a:t>
            </a:r>
            <a:r>
              <a:rPr lang="en-US" altLang="zh-CN" sz="2000" dirty="0"/>
              <a:t>(1)选定课题;(2)调查现状;(3)设定目标值;(4)分析原因;(5)确定主要原因;(6)制定对策;(7)实施对策;(8)检查效果;(9)巩固措施;(10)总结回顾与今后打算。</a:t>
            </a:r>
          </a:p>
          <a:p>
            <a:pPr marL="0" indent="0" latinLnBrk="0">
              <a:spcBef>
                <a:spcPts val="0"/>
              </a:spcBef>
              <a:spcAft>
                <a:spcPts val="600"/>
              </a:spcAft>
              <a:buNone/>
            </a:pPr>
            <a:r>
              <a:rPr lang="zh-CN" altLang="en-US" dirty="0"/>
              <a:t>四、质量管理小组活动的成果发表与表彰</a:t>
            </a:r>
          </a:p>
          <a:p>
            <a:pPr marL="0" indent="0" latinLnBrk="0">
              <a:spcBef>
                <a:spcPts val="0"/>
              </a:spcBef>
              <a:spcAft>
                <a:spcPts val="600"/>
              </a:spcAft>
              <a:buNone/>
            </a:pPr>
            <a:r>
              <a:rPr lang="zh-CN" altLang="en-US" sz="2000" dirty="0"/>
              <a:t>QC小组活动经过小组成员的共同努力,会取得有形的和无形的成果</a:t>
            </a:r>
            <a:r>
              <a:rPr lang="en-US" altLang="zh-CN" sz="2000" dirty="0"/>
              <a:t>,</a:t>
            </a:r>
            <a:r>
              <a:rPr lang="zh-CN" altLang="en-US" sz="2000" dirty="0"/>
              <a:t>编写成果报告、成果发表以及对成果的评价与表彰等是保持质量管理活动持续有效的重要环节。</a:t>
            </a:r>
          </a:p>
          <a:p>
            <a:pPr marL="0" indent="0" latinLnBrk="0">
              <a:spcBef>
                <a:spcPts val="0"/>
              </a:spcBef>
              <a:spcAft>
                <a:spcPts val="600"/>
              </a:spcAft>
              <a:buNone/>
            </a:pPr>
            <a:r>
              <a:rPr lang="zh-CN" altLang="en-US" sz="2000" dirty="0"/>
              <a:t>对QC小组成果的评价与表彰,主要是为了肯定成绩,找出不足,促进QC小组活动水平的提高和广泛深入的开展</a:t>
            </a:r>
            <a:r>
              <a:rPr lang="en-US" altLang="zh-CN" sz="2000" dirty="0"/>
              <a:t>;</a:t>
            </a:r>
            <a:r>
              <a:rPr lang="zh-CN" altLang="en-US" sz="2000" dirty="0"/>
              <a:t>为了保证QC小组活动的持续有效性,还需要一定的激励和表彰。</a:t>
            </a: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标题 1"/>
          <p:cNvSpPr>
            <a:spLocks noGrp="1"/>
          </p:cNvSpPr>
          <p:nvPr>
            <p:ph type="title"/>
          </p:nvPr>
        </p:nvSpPr>
        <p:spPr/>
        <p:txBody>
          <a:bodyPr vert="horz" wrap="square" lIns="104306" tIns="52153" rIns="104306" bIns="52153" anchor="ctr"/>
          <a:lstStyle/>
          <a:p>
            <a:r>
              <a:rPr noProof="0" dirty="0">
                <a:ln>
                  <a:noFill/>
                </a:ln>
                <a:solidFill>
                  <a:schemeClr val="bg1"/>
                </a:solidFill>
                <a:effectLst/>
                <a:uLnTx/>
                <a:uFillTx/>
                <a:cs typeface="+mn-cs"/>
                <a:sym typeface="+mn-ea"/>
              </a:rPr>
              <a:t>第四节　六西格玛管理</a:t>
            </a:r>
          </a:p>
        </p:txBody>
      </p:sp>
      <p:sp>
        <p:nvSpPr>
          <p:cNvPr id="11267" name="内容占位符 2"/>
          <p:cNvSpPr>
            <a:spLocks noGrp="1"/>
          </p:cNvSpPr>
          <p:nvPr>
            <p:ph idx="1"/>
          </p:nvPr>
        </p:nvSpPr>
        <p:spPr>
          <a:xfrm>
            <a:off x="488950" y="1627505"/>
            <a:ext cx="9680575" cy="4991100"/>
          </a:xfrm>
        </p:spPr>
        <p:txBody>
          <a:bodyPr vert="horz" wrap="square" lIns="104306" tIns="52153" rIns="104306" bIns="52153" anchor="t"/>
          <a:lstStyle/>
          <a:p>
            <a:pPr marL="0" indent="0" latinLnBrk="0">
              <a:spcBef>
                <a:spcPts val="0"/>
              </a:spcBef>
              <a:spcAft>
                <a:spcPts val="600"/>
              </a:spcAft>
              <a:buNone/>
            </a:pPr>
            <a:r>
              <a:rPr lang="zh-CN" altLang="en-US" dirty="0"/>
              <a:t>一、六西格玛管理的起源</a:t>
            </a:r>
          </a:p>
          <a:p>
            <a:pPr marL="0" indent="0" latinLnBrk="0">
              <a:spcBef>
                <a:spcPts val="0"/>
              </a:spcBef>
              <a:spcAft>
                <a:spcPts val="600"/>
              </a:spcAft>
              <a:buNone/>
            </a:pPr>
            <a:r>
              <a:rPr lang="zh-CN" altLang="en-US" sz="2000" dirty="0"/>
              <a:t>六西格玛管理是一种持续改进产品和服务质量的方法,最早起源于美国摩托罗拉公司。</a:t>
            </a:r>
          </a:p>
          <a:p>
            <a:pPr marL="0" indent="0" latinLnBrk="0">
              <a:spcBef>
                <a:spcPts val="0"/>
              </a:spcBef>
              <a:spcAft>
                <a:spcPts val="600"/>
              </a:spcAft>
              <a:buNone/>
            </a:pPr>
            <a:r>
              <a:rPr lang="zh-CN" altLang="en-US" dirty="0"/>
              <a:t>二、六西格玛质量的含义</a:t>
            </a:r>
          </a:p>
          <a:p>
            <a:pPr marL="0" indent="0" latinLnBrk="0">
              <a:spcBef>
                <a:spcPts val="0"/>
              </a:spcBef>
              <a:spcAft>
                <a:spcPts val="600"/>
              </a:spcAft>
              <a:buNone/>
            </a:pPr>
            <a:r>
              <a:rPr lang="zh-CN" altLang="en-US" sz="2000" dirty="0"/>
              <a:t>σ即西格玛是统计学上的一个参数，表示对正态分布平均值的偏离程度。</a:t>
            </a:r>
          </a:p>
          <a:p>
            <a:pPr marL="0" indent="0" latinLnBrk="0">
              <a:spcBef>
                <a:spcPts val="0"/>
              </a:spcBef>
              <a:spcAft>
                <a:spcPts val="600"/>
              </a:spcAft>
              <a:buNone/>
            </a:pPr>
            <a:r>
              <a:rPr lang="zh-CN" altLang="en-US" sz="2000" dirty="0"/>
              <a:t>当正态分布中心与实际的规格中心通常允许过程漂移1.5σ，此时，6σ时的不合格品率为百万分之3.4。由此,引出六西格玛质量,即百万次出错机会中允许有3.4次出错。</a:t>
            </a:r>
          </a:p>
          <a:p>
            <a:pPr marL="0" indent="0" latinLnBrk="0">
              <a:spcBef>
                <a:spcPts val="0"/>
              </a:spcBef>
              <a:spcAft>
                <a:spcPts val="600"/>
              </a:spcAft>
              <a:buNone/>
            </a:pPr>
            <a:r>
              <a:rPr lang="zh-CN" altLang="en-US" dirty="0"/>
              <a:t>三、六西格玛项目活动阶段</a:t>
            </a:r>
          </a:p>
          <a:p>
            <a:pPr marL="0" indent="0" latinLnBrk="0">
              <a:spcBef>
                <a:spcPts val="0"/>
              </a:spcBef>
              <a:spcAft>
                <a:spcPts val="600"/>
              </a:spcAft>
              <a:buNone/>
            </a:pPr>
            <a:r>
              <a:rPr lang="zh-CN" altLang="en-US" sz="2000" dirty="0"/>
              <a:t>六西格玛项目活动可以分为以下六个阶段</a:t>
            </a:r>
            <a:r>
              <a:rPr lang="en-US" altLang="zh-CN" sz="2000" dirty="0"/>
              <a:t>:(1)</a:t>
            </a:r>
            <a:r>
              <a:rPr lang="zh-CN" altLang="en-US" sz="2000" dirty="0"/>
              <a:t>项目的识别与选择；</a:t>
            </a:r>
            <a:r>
              <a:rPr lang="en-US" altLang="zh-CN" sz="2000" dirty="0"/>
              <a:t>(</a:t>
            </a:r>
            <a:r>
              <a:rPr lang="zh-CN" altLang="en-US" sz="2000" dirty="0"/>
              <a:t>2</a:t>
            </a:r>
            <a:r>
              <a:rPr lang="en-US" altLang="zh-CN" sz="2000" dirty="0"/>
              <a:t>)</a:t>
            </a:r>
            <a:r>
              <a:rPr lang="zh-CN" altLang="en-US" sz="2000" dirty="0"/>
              <a:t>形成团队</a:t>
            </a:r>
            <a:r>
              <a:rPr lang="en-US" altLang="zh-CN" sz="2000" dirty="0"/>
              <a:t>(</a:t>
            </a:r>
            <a:r>
              <a:rPr lang="zh-CN" altLang="en-US" sz="2000" dirty="0"/>
              <a:t>3</a:t>
            </a:r>
            <a:r>
              <a:rPr lang="en-US" altLang="zh-CN" sz="2000" dirty="0"/>
              <a:t>)</a:t>
            </a:r>
            <a:r>
              <a:rPr lang="zh-CN" altLang="en-US" sz="2000" dirty="0"/>
              <a:t>确定具体的任务书</a:t>
            </a:r>
            <a:r>
              <a:rPr lang="en-US" altLang="zh-CN" sz="2000" dirty="0"/>
              <a:t>(</a:t>
            </a:r>
            <a:r>
              <a:rPr lang="zh-CN" altLang="en-US" sz="2000" dirty="0"/>
              <a:t>4</a:t>
            </a:r>
            <a:r>
              <a:rPr lang="en-US" altLang="zh-CN" sz="2000" dirty="0"/>
              <a:t>)</a:t>
            </a:r>
            <a:r>
              <a:rPr lang="zh-CN" altLang="en-US" sz="2000" dirty="0"/>
              <a:t>培训团队；</a:t>
            </a:r>
            <a:r>
              <a:rPr lang="en-US" altLang="zh-CN" sz="2000" dirty="0"/>
              <a:t>(</a:t>
            </a:r>
            <a:r>
              <a:rPr lang="zh-CN" altLang="en-US" sz="2000" dirty="0"/>
              <a:t>5</a:t>
            </a:r>
            <a:r>
              <a:rPr lang="en-US" altLang="zh-CN" sz="2000" dirty="0"/>
              <a:t>)</a:t>
            </a:r>
            <a:r>
              <a:rPr lang="zh-CN" altLang="en-US" sz="2000" dirty="0"/>
              <a:t>进行DMAIC和执行方案；</a:t>
            </a:r>
            <a:r>
              <a:rPr lang="en-US" altLang="zh-CN" sz="2000" dirty="0"/>
              <a:t>(</a:t>
            </a:r>
            <a:r>
              <a:rPr lang="zh-CN" altLang="en-US" sz="2000" dirty="0"/>
              <a:t>6</a:t>
            </a:r>
            <a:r>
              <a:rPr lang="en-US" altLang="zh-CN" sz="2000" dirty="0"/>
              <a:t>)</a:t>
            </a:r>
            <a:r>
              <a:rPr lang="zh-CN" altLang="en-US" sz="2000" dirty="0"/>
              <a:t>交接解决方案。</a:t>
            </a:r>
          </a:p>
          <a:p>
            <a:pPr marL="0" indent="0" latinLnBrk="0">
              <a:spcBef>
                <a:spcPts val="0"/>
              </a:spcBef>
              <a:spcAft>
                <a:spcPts val="600"/>
              </a:spcAft>
              <a:buNone/>
            </a:pPr>
            <a:r>
              <a:rPr lang="zh-CN" altLang="en-US" dirty="0"/>
              <a:t>四、六西格玛项目实施的步骤(DMAIC)</a:t>
            </a:r>
          </a:p>
          <a:p>
            <a:pPr marL="0" indent="0" latinLnBrk="0">
              <a:spcBef>
                <a:spcPts val="0"/>
              </a:spcBef>
              <a:spcAft>
                <a:spcPts val="600"/>
              </a:spcAft>
              <a:buNone/>
            </a:pPr>
            <a:r>
              <a:rPr lang="zh-CN" altLang="en-US" sz="2000" dirty="0"/>
              <a:t>六西格玛项目实施通常用DMAIC加以说明。</a:t>
            </a:r>
            <a:r>
              <a:rPr lang="zh-CN" altLang="en-US" sz="2000" dirty="0">
                <a:sym typeface="+mn-ea"/>
              </a:rPr>
              <a:t>DMAIC</a:t>
            </a:r>
            <a:r>
              <a:rPr lang="zh-CN" altLang="en-US" sz="2000" dirty="0"/>
              <a:t>是指定义、测量、分析、改进和控制，</a:t>
            </a:r>
            <a:r>
              <a:rPr lang="en-US" altLang="zh-CN" sz="2000" dirty="0"/>
              <a:t>将在质量改进的工具和方法章中学习</a:t>
            </a:r>
            <a:r>
              <a:rPr lang="zh-CN" altLang="en-US" sz="2000" dirty="0"/>
              <a:t>。</a:t>
            </a:r>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标题 1"/>
          <p:cNvSpPr>
            <a:spLocks noGrp="1"/>
          </p:cNvSpPr>
          <p:nvPr>
            <p:ph type="ctrTitle"/>
          </p:nvPr>
        </p:nvSpPr>
        <p:spPr>
          <a:xfrm>
            <a:off x="882650" y="2916238"/>
            <a:ext cx="9090025" cy="1143000"/>
          </a:xfrm>
        </p:spPr>
        <p:txBody>
          <a:bodyPr vert="horz" wrap="square" lIns="104306" tIns="52153" rIns="104306" bIns="52153" anchor="ctr">
            <a:normAutofit/>
          </a:bodyPr>
          <a:lstStyle/>
          <a:p>
            <a:pPr defTabSz="1043305" eaLnBrk="1" hangingPunct="1">
              <a:buClrTx/>
              <a:buSzTx/>
              <a:buFontTx/>
            </a:pPr>
            <a:r>
              <a:rPr kern="1200" dirty="0">
                <a:latin typeface="黑体" panose="02010609060101010101" pitchFamily="49" charset="-122"/>
                <a:ea typeface="黑体" panose="02010609060101010101" pitchFamily="49" charset="-122"/>
                <a:cs typeface="+mj-cs"/>
              </a:rPr>
              <a:t>第九章　统计思想及其应用</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标题 1"/>
          <p:cNvSpPr>
            <a:spLocks noGrp="1"/>
          </p:cNvSpPr>
          <p:nvPr>
            <p:ph type="title"/>
          </p:nvPr>
        </p:nvSpPr>
        <p:spPr/>
        <p:txBody>
          <a:bodyPr vert="horz" wrap="square" lIns="104306" tIns="52153" rIns="104306" bIns="52153" anchor="ctr"/>
          <a:lstStyle/>
          <a:p>
            <a:r>
              <a:rPr noProof="0" dirty="0">
                <a:ln>
                  <a:noFill/>
                </a:ln>
                <a:solidFill>
                  <a:schemeClr val="bg1"/>
                </a:solidFill>
                <a:effectLst/>
                <a:uLnTx/>
                <a:uFillTx/>
                <a:cs typeface="+mn-cs"/>
                <a:sym typeface="+mn-ea"/>
              </a:rPr>
              <a:t>第二节　质量的含义</a:t>
            </a:r>
          </a:p>
        </p:txBody>
      </p:sp>
      <p:sp>
        <p:nvSpPr>
          <p:cNvPr id="11267" name="内容占位符 2"/>
          <p:cNvSpPr>
            <a:spLocks noGrp="1"/>
          </p:cNvSpPr>
          <p:nvPr>
            <p:ph idx="1"/>
          </p:nvPr>
        </p:nvSpPr>
        <p:spPr>
          <a:xfrm>
            <a:off x="488950" y="1400810"/>
            <a:ext cx="9632950" cy="6042660"/>
          </a:xfrm>
        </p:spPr>
        <p:txBody>
          <a:bodyPr vert="horz" wrap="square" lIns="104306" tIns="52153" rIns="104306" bIns="52153" anchor="t"/>
          <a:lstStyle/>
          <a:p>
            <a:pPr marL="0" indent="0" latinLnBrk="0">
              <a:spcBef>
                <a:spcPts val="0"/>
              </a:spcBef>
              <a:spcAft>
                <a:spcPts val="600"/>
              </a:spcAft>
              <a:buNone/>
            </a:pPr>
            <a:r>
              <a:rPr lang="zh-CN" altLang="en-US" dirty="0"/>
              <a:t>一、质量的定义</a:t>
            </a:r>
          </a:p>
          <a:p>
            <a:pPr marL="0" indent="0" latinLnBrk="0">
              <a:spcBef>
                <a:spcPts val="0"/>
              </a:spcBef>
              <a:spcAft>
                <a:spcPts val="600"/>
              </a:spcAft>
              <a:buNone/>
            </a:pPr>
            <a:r>
              <a:rPr lang="zh-CN" altLang="en-US" sz="2000" dirty="0"/>
              <a:t>国际标准化组织(ISO)在国际标准ISO9000:2015 《质量管理体系 基础和术语》中，将质量定义为：客体的一组固有特性满足要求的程度。</a:t>
            </a:r>
            <a:endParaRPr lang="zh-CN" altLang="en-US" dirty="0"/>
          </a:p>
          <a:p>
            <a:pPr marL="0" indent="0" latinLnBrk="0">
              <a:spcBef>
                <a:spcPts val="0"/>
              </a:spcBef>
              <a:spcAft>
                <a:spcPts val="600"/>
              </a:spcAft>
              <a:buNone/>
            </a:pPr>
            <a:r>
              <a:rPr lang="zh-CN" altLang="en-US" dirty="0"/>
              <a:t>二、有关质量的认识</a:t>
            </a:r>
          </a:p>
          <a:p>
            <a:pPr marL="0" indent="0" latinLnBrk="0">
              <a:spcBef>
                <a:spcPts val="0"/>
              </a:spcBef>
              <a:spcAft>
                <a:spcPts val="600"/>
              </a:spcAft>
              <a:buNone/>
            </a:pPr>
            <a:r>
              <a:rPr lang="zh-CN" altLang="en-US" sz="2000" dirty="0"/>
              <a:t>质量有等级之分,也可使用档次这一概念。不同等级</a:t>
            </a:r>
            <a:r>
              <a:rPr lang="en-US" altLang="zh-CN" sz="2000" dirty="0"/>
              <a:t>/</a:t>
            </a:r>
            <a:r>
              <a:rPr lang="zh-CN" altLang="en-US" sz="2000" dirty="0"/>
              <a:t>档次意味着不同的购买能力或消费层次，质量的比较只有针对同一档次才有意义。</a:t>
            </a:r>
          </a:p>
          <a:p>
            <a:pPr marL="0" indent="0" latinLnBrk="0">
              <a:spcBef>
                <a:spcPts val="0"/>
              </a:spcBef>
              <a:spcAft>
                <a:spcPts val="600"/>
              </a:spcAft>
              <a:buNone/>
            </a:pPr>
            <a:r>
              <a:rPr lang="zh-CN" altLang="en-US" sz="2000" dirty="0"/>
              <a:t>美国质量管理专家朱兰认为有两种质量：一种“质量”意味着能够满足顾客的需要从而使顾客满意的产品特征；另一种“质量”意味着免于不良,即没有那些需要返工或会导致现场失效、顾客不满、顾客投诉等的差错。对应于两种质量，便有了两种性质不同的“质量改进”。</a:t>
            </a:r>
          </a:p>
          <a:p>
            <a:pPr marL="0" indent="0" latinLnBrk="0">
              <a:spcBef>
                <a:spcPts val="0"/>
              </a:spcBef>
              <a:spcAft>
                <a:spcPts val="600"/>
              </a:spcAft>
              <a:buNone/>
            </a:pPr>
            <a:r>
              <a:rPr lang="zh-CN" altLang="en-US" sz="2000" dirty="0"/>
              <a:t>日本质量管理专家狩野纪昭根据不同类型的质量特性与顾客满意之间的关系对质量特性进行了分类,即魅力特性、必须特性和线性特性。</a:t>
            </a:r>
          </a:p>
          <a:p>
            <a:pPr marL="0" indent="0" latinLnBrk="0">
              <a:spcBef>
                <a:spcPts val="0"/>
              </a:spcBef>
              <a:spcAft>
                <a:spcPts val="600"/>
              </a:spcAft>
              <a:buNone/>
            </a:pPr>
            <a:r>
              <a:rPr lang="zh-CN" altLang="en-US" dirty="0"/>
              <a:t>三、与质量相关的术语的定义</a:t>
            </a:r>
          </a:p>
          <a:p>
            <a:pPr marL="0" indent="0" latinLnBrk="0">
              <a:spcBef>
                <a:spcPts val="0"/>
              </a:spcBef>
              <a:spcAft>
                <a:spcPts val="600"/>
              </a:spcAft>
              <a:buNone/>
            </a:pPr>
            <a:r>
              <a:rPr lang="zh-CN" altLang="en-US" dirty="0"/>
              <a:t>四、“大质量”与“小质量”</a:t>
            </a:r>
          </a:p>
          <a:p>
            <a:pPr marL="0" indent="0" latinLnBrk="0">
              <a:spcBef>
                <a:spcPts val="0"/>
              </a:spcBef>
              <a:spcAft>
                <a:spcPts val="600"/>
              </a:spcAft>
              <a:buNone/>
            </a:pPr>
            <a:r>
              <a:rPr lang="zh-CN" altLang="en-US" sz="2000" dirty="0"/>
              <a:t>随着质量管理活动不断深化，人们对于质量的认识更加深入，质量已被看成是保持组织持续竞争能力的战略性问题，即形成</a:t>
            </a:r>
            <a:r>
              <a:rPr lang="zh-CN" altLang="en-US" sz="2000" dirty="0">
                <a:sym typeface="+mn-ea"/>
              </a:rPr>
              <a:t>“大质量”观。</a:t>
            </a:r>
            <a:endParaRPr lang="zh-CN" altLang="en-US" sz="2000" dirty="0"/>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标题 1"/>
          <p:cNvSpPr>
            <a:spLocks noGrp="1"/>
          </p:cNvSpPr>
          <p:nvPr>
            <p:ph type="title"/>
          </p:nvPr>
        </p:nvSpPr>
        <p:spPr/>
        <p:txBody>
          <a:bodyPr vert="horz" wrap="square" lIns="104306" tIns="52153" rIns="104306" bIns="52153" anchor="ctr"/>
          <a:lstStyle/>
          <a:p>
            <a:pPr eaLnBrk="1" hangingPunct="1"/>
            <a:r>
              <a:rPr lang="zh-CN" altLang="en-US" dirty="0"/>
              <a:t>目录</a:t>
            </a:r>
          </a:p>
        </p:txBody>
      </p:sp>
      <p:sp>
        <p:nvSpPr>
          <p:cNvPr id="4" name="TextBox 3"/>
          <p:cNvSpPr txBox="1"/>
          <p:nvPr/>
        </p:nvSpPr>
        <p:spPr>
          <a:xfrm>
            <a:off x="10133013" y="6996113"/>
            <a:ext cx="417513" cy="306388"/>
          </a:xfrm>
          <a:prstGeom prst="rect">
            <a:avLst/>
          </a:prstGeom>
          <a:noFill/>
        </p:spPr>
        <p:txBody>
          <a:bodyPr>
            <a:spAutoFit/>
          </a:bodyPr>
          <a:lstStyle/>
          <a:p>
            <a:pPr marR="0" defTabSz="1043305" eaLnBrk="1" fontAlgn="auto" hangingPunct="1">
              <a:spcBef>
                <a:spcPts val="0"/>
              </a:spcBef>
              <a:spcAft>
                <a:spcPts val="0"/>
              </a:spcAft>
              <a:buClrTx/>
              <a:buSzTx/>
              <a:buFontTx/>
              <a:defRPr/>
            </a:pPr>
            <a:r>
              <a:rPr kumimoji="0" lang="en-US" altLang="zh-CN" sz="1400" kern="1200" cap="none" spc="0" normalizeH="0" baseline="0" noProof="0" dirty="0">
                <a:solidFill>
                  <a:schemeClr val="bg1">
                    <a:lumMod val="50000"/>
                  </a:schemeClr>
                </a:solidFill>
                <a:latin typeface="+mn-lt"/>
                <a:ea typeface="+mn-ea"/>
                <a:cs typeface="+mn-cs"/>
              </a:rPr>
              <a:t>01</a:t>
            </a:r>
            <a:endParaRPr kumimoji="0" lang="zh-CN" altLang="en-US" sz="1400" kern="1200" cap="none" spc="0" normalizeH="0" baseline="0" noProof="0" dirty="0">
              <a:solidFill>
                <a:schemeClr val="bg1">
                  <a:lumMod val="50000"/>
                </a:schemeClr>
              </a:solidFill>
              <a:latin typeface="+mn-lt"/>
              <a:ea typeface="+mn-ea"/>
              <a:cs typeface="+mn-cs"/>
            </a:endParaRPr>
          </a:p>
        </p:txBody>
      </p:sp>
      <p:sp>
        <p:nvSpPr>
          <p:cNvPr id="6" name="内容占位符 2"/>
          <p:cNvSpPr>
            <a:spLocks noGrp="1"/>
          </p:cNvSpPr>
          <p:nvPr>
            <p:ph idx="1"/>
          </p:nvPr>
        </p:nvSpPr>
        <p:spPr>
          <a:xfrm>
            <a:off x="551180" y="1996440"/>
            <a:ext cx="7088505" cy="4383405"/>
          </a:xfrm>
        </p:spPr>
        <p:txBody>
          <a:bodyPr vert="horz" wrap="square" lIns="104306" tIns="52153" rIns="104306" bIns="52153" numCol="1" anchor="t" anchorCtr="0" compatLnSpc="1"/>
          <a:lstStyle/>
          <a:p>
            <a:pPr marL="0" marR="0" lvl="0" indent="0" algn="l" defTabSz="1043305" rtl="0" eaLnBrk="0" fontAlgn="base" latinLnBrk="0" hangingPunct="0">
              <a:lnSpc>
                <a:spcPct val="150000"/>
              </a:lnSpc>
              <a:spcBef>
                <a:spcPct val="20000"/>
              </a:spcBef>
              <a:spcAft>
                <a:spcPct val="0"/>
              </a:spcAft>
              <a:buClrTx/>
              <a:buSzTx/>
              <a:buFont typeface="Arial" panose="020B0604020202020204" pitchFamily="34" charset="0"/>
              <a:buNone/>
              <a:defRPr/>
            </a:pPr>
            <a:r>
              <a:rPr kumimoji="0" sz="2800" b="0" i="0" u="none" strike="noStrike" kern="1200" cap="none" spc="0" normalizeH="0" baseline="0" noProof="0" dirty="0">
                <a:ln>
                  <a:noFill/>
                </a:ln>
                <a:solidFill>
                  <a:schemeClr val="tx1">
                    <a:lumMod val="75000"/>
                    <a:lumOff val="25000"/>
                  </a:schemeClr>
                </a:solidFill>
                <a:effectLst/>
                <a:uLnTx/>
                <a:uFillTx/>
                <a:latin typeface="宋体" panose="02010600030101010101" pitchFamily="2" charset="-122"/>
                <a:ea typeface="宋体" panose="02010600030101010101" pitchFamily="2" charset="-122"/>
                <a:cs typeface="宋体" panose="02010600030101010101" pitchFamily="2" charset="-122"/>
              </a:rPr>
              <a:t>第一节　统计学基础知识</a:t>
            </a:r>
          </a:p>
          <a:p>
            <a:pPr marL="0" marR="0" lvl="0" indent="0" algn="l" defTabSz="1043305" rtl="0" eaLnBrk="0" fontAlgn="base" latinLnBrk="0" hangingPunct="0">
              <a:lnSpc>
                <a:spcPct val="150000"/>
              </a:lnSpc>
              <a:spcBef>
                <a:spcPct val="20000"/>
              </a:spcBef>
              <a:spcAft>
                <a:spcPct val="0"/>
              </a:spcAft>
              <a:buClrTx/>
              <a:buSzTx/>
              <a:buFont typeface="Arial" panose="020B0604020202020204" pitchFamily="34" charset="0"/>
              <a:buNone/>
              <a:defRPr/>
            </a:pPr>
            <a:r>
              <a:rPr kumimoji="0" sz="2800" b="0" i="0" u="none" strike="noStrike" kern="1200" cap="none" spc="0" normalizeH="0" baseline="0" noProof="0" dirty="0">
                <a:ln>
                  <a:noFill/>
                </a:ln>
                <a:solidFill>
                  <a:schemeClr val="tx1">
                    <a:lumMod val="75000"/>
                    <a:lumOff val="25000"/>
                  </a:schemeClr>
                </a:solidFill>
                <a:effectLst/>
                <a:uLnTx/>
                <a:uFillTx/>
                <a:latin typeface="宋体" panose="02010600030101010101" pitchFamily="2" charset="-122"/>
                <a:ea typeface="宋体" panose="02010600030101010101" pitchFamily="2" charset="-122"/>
                <a:cs typeface="宋体" panose="02010600030101010101" pitchFamily="2" charset="-122"/>
              </a:rPr>
              <a:t>第二节　统计思想与变异理论</a:t>
            </a:r>
          </a:p>
          <a:p>
            <a:pPr marL="0" marR="0" lvl="0" indent="0" algn="l" defTabSz="1043305" rtl="0" eaLnBrk="0" fontAlgn="base" latinLnBrk="0" hangingPunct="0">
              <a:lnSpc>
                <a:spcPct val="150000"/>
              </a:lnSpc>
              <a:spcBef>
                <a:spcPct val="20000"/>
              </a:spcBef>
              <a:spcAft>
                <a:spcPct val="0"/>
              </a:spcAft>
              <a:buClrTx/>
              <a:buSzTx/>
              <a:buFont typeface="Arial" panose="020B0604020202020204" pitchFamily="34" charset="0"/>
              <a:buNone/>
              <a:defRPr/>
            </a:pPr>
            <a:r>
              <a:rPr kumimoji="0" sz="2800" b="0" i="0" u="none" strike="noStrike" kern="1200" cap="none" spc="0" normalizeH="0" baseline="0" noProof="0" dirty="0">
                <a:ln>
                  <a:noFill/>
                </a:ln>
                <a:solidFill>
                  <a:schemeClr val="tx1">
                    <a:lumMod val="75000"/>
                    <a:lumOff val="25000"/>
                  </a:schemeClr>
                </a:solidFill>
                <a:effectLst/>
                <a:uLnTx/>
                <a:uFillTx/>
                <a:latin typeface="宋体" panose="02010600030101010101" pitchFamily="2" charset="-122"/>
                <a:ea typeface="宋体" panose="02010600030101010101" pitchFamily="2" charset="-122"/>
                <a:cs typeface="宋体" panose="02010600030101010101" pitchFamily="2" charset="-122"/>
              </a:rPr>
              <a:t>第三节　常用统计技术和方法</a:t>
            </a:r>
          </a:p>
          <a:p>
            <a:pPr marL="0" marR="0" lvl="0" indent="0" algn="l" defTabSz="1043305" rtl="0" eaLnBrk="0" fontAlgn="base" latinLnBrk="0" hangingPunct="0">
              <a:lnSpc>
                <a:spcPct val="150000"/>
              </a:lnSpc>
              <a:spcBef>
                <a:spcPct val="20000"/>
              </a:spcBef>
              <a:spcAft>
                <a:spcPct val="0"/>
              </a:spcAft>
              <a:buClrTx/>
              <a:buSzTx/>
              <a:buFont typeface="Arial" panose="020B0604020202020204" pitchFamily="34" charset="0"/>
              <a:buNone/>
              <a:defRPr/>
            </a:pPr>
            <a:r>
              <a:rPr kumimoji="0" sz="2800" b="0" i="0" u="none" strike="noStrike" kern="1200" cap="none" spc="0" normalizeH="0" baseline="0" noProof="0" dirty="0">
                <a:ln>
                  <a:noFill/>
                </a:ln>
                <a:solidFill>
                  <a:schemeClr val="tx1">
                    <a:lumMod val="75000"/>
                    <a:lumOff val="25000"/>
                  </a:schemeClr>
                </a:solidFill>
                <a:effectLst/>
                <a:uLnTx/>
                <a:uFillTx/>
                <a:latin typeface="宋体" panose="02010600030101010101" pitchFamily="2" charset="-122"/>
                <a:ea typeface="宋体" panose="02010600030101010101" pitchFamily="2" charset="-122"/>
                <a:cs typeface="宋体" panose="02010600030101010101" pitchFamily="2" charset="-122"/>
              </a:rPr>
              <a:t>第四节　抽样技术与抽样检验</a:t>
            </a:r>
          </a:p>
          <a:p>
            <a:pPr marL="0" marR="0" lvl="0" indent="0" algn="l" defTabSz="1043305" rtl="0" eaLnBrk="0" fontAlgn="base" latinLnBrk="0" hangingPunct="0">
              <a:lnSpc>
                <a:spcPct val="150000"/>
              </a:lnSpc>
              <a:spcBef>
                <a:spcPct val="20000"/>
              </a:spcBef>
              <a:spcAft>
                <a:spcPct val="0"/>
              </a:spcAft>
              <a:buClrTx/>
              <a:buSzTx/>
              <a:buFont typeface="Arial" panose="020B0604020202020204" pitchFamily="34" charset="0"/>
              <a:buNone/>
              <a:defRPr/>
            </a:pPr>
            <a:r>
              <a:rPr kumimoji="0" sz="2800" b="0" i="0" u="none" strike="noStrike" kern="1200" cap="none" spc="0" normalizeH="0" baseline="0" noProof="0" dirty="0">
                <a:ln>
                  <a:noFill/>
                </a:ln>
                <a:solidFill>
                  <a:schemeClr val="tx1">
                    <a:lumMod val="75000"/>
                    <a:lumOff val="25000"/>
                  </a:schemeClr>
                </a:solidFill>
                <a:effectLst/>
                <a:uLnTx/>
                <a:uFillTx/>
                <a:latin typeface="宋体" panose="02010600030101010101" pitchFamily="2" charset="-122"/>
                <a:ea typeface="宋体" panose="02010600030101010101" pitchFamily="2" charset="-122"/>
                <a:cs typeface="宋体" panose="02010600030101010101" pitchFamily="2" charset="-122"/>
              </a:rPr>
              <a:t>第五节　过程能力</a:t>
            </a:r>
          </a:p>
          <a:p>
            <a:pPr marL="0" marR="0" lvl="0" indent="0" algn="l" defTabSz="1043305" rtl="0" eaLnBrk="0" fontAlgn="base" latinLnBrk="0" hangingPunct="0">
              <a:lnSpc>
                <a:spcPct val="150000"/>
              </a:lnSpc>
              <a:spcBef>
                <a:spcPct val="20000"/>
              </a:spcBef>
              <a:spcAft>
                <a:spcPct val="0"/>
              </a:spcAft>
              <a:buClrTx/>
              <a:buSzTx/>
              <a:buFont typeface="Arial" panose="020B0604020202020204" pitchFamily="34" charset="0"/>
              <a:buNone/>
              <a:defRPr/>
            </a:pPr>
            <a:r>
              <a:rPr kumimoji="0" sz="2800" b="0" i="0" u="none" strike="noStrike" kern="1200" cap="none" spc="0" normalizeH="0" baseline="0" noProof="0" dirty="0">
                <a:ln>
                  <a:noFill/>
                </a:ln>
                <a:solidFill>
                  <a:schemeClr val="tx1">
                    <a:lumMod val="75000"/>
                    <a:lumOff val="25000"/>
                  </a:schemeClr>
                </a:solidFill>
                <a:effectLst/>
                <a:uLnTx/>
                <a:uFillTx/>
                <a:latin typeface="宋体" panose="02010600030101010101" pitchFamily="2" charset="-122"/>
                <a:ea typeface="宋体" panose="02010600030101010101" pitchFamily="2" charset="-122"/>
                <a:cs typeface="宋体" panose="02010600030101010101" pitchFamily="2" charset="-122"/>
              </a:rPr>
              <a:t>第六节　控制图</a:t>
            </a:r>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标题 1"/>
          <p:cNvSpPr>
            <a:spLocks noGrp="1"/>
          </p:cNvSpPr>
          <p:nvPr>
            <p:ph type="title"/>
          </p:nvPr>
        </p:nvSpPr>
        <p:spPr>
          <a:xfrm>
            <a:off x="488950" y="234950"/>
            <a:ext cx="7180580" cy="1097280"/>
          </a:xfrm>
        </p:spPr>
        <p:txBody>
          <a:bodyPr vert="horz" wrap="square" lIns="104306" tIns="52153" rIns="104306" bIns="52153" anchor="ctr"/>
          <a:lstStyle/>
          <a:p>
            <a:r>
              <a:rPr lang="zh-CN" altLang="en-US" dirty="0"/>
              <a:t>引例</a:t>
            </a:r>
          </a:p>
        </p:txBody>
      </p:sp>
      <p:sp>
        <p:nvSpPr>
          <p:cNvPr id="10243" name="内容占位符 2"/>
          <p:cNvSpPr>
            <a:spLocks noGrp="1"/>
          </p:cNvSpPr>
          <p:nvPr>
            <p:ph idx="1"/>
          </p:nvPr>
        </p:nvSpPr>
        <p:spPr>
          <a:xfrm>
            <a:off x="488950" y="1837055"/>
            <a:ext cx="9622790" cy="4991100"/>
          </a:xfrm>
        </p:spPr>
        <p:txBody>
          <a:bodyPr vert="horz" wrap="square" lIns="104306" tIns="52153" rIns="104306" bIns="52153" anchor="t"/>
          <a:lstStyle/>
          <a:p>
            <a:pPr marL="0" indent="0" latinLnBrk="0">
              <a:spcBef>
                <a:spcPts val="1200"/>
              </a:spcBef>
              <a:spcAft>
                <a:spcPts val="1200"/>
              </a:spcAft>
              <a:buNone/>
            </a:pPr>
            <a:r>
              <a:rPr lang="zh-CN" altLang="en-US" sz="2400" dirty="0"/>
              <a:t>在质量管理过程中,经常会遇到如下需要解决的问题:某螺栓直径的设计要求为10±0.023mm,从某车床加工的螺栓中,随机抽取样本100件,其直径平均值9.997mm,标准偏差为0.007mm,分析该过程能力及过程能力指数,并根据过程能力指数的取值,说明提高过程能力的措施。</a:t>
            </a:r>
          </a:p>
          <a:p>
            <a:pPr marL="0" indent="0" latinLnBrk="0">
              <a:spcBef>
                <a:spcPts val="1200"/>
              </a:spcBef>
              <a:spcAft>
                <a:spcPts val="1200"/>
              </a:spcAft>
              <a:buNone/>
            </a:pPr>
            <a:r>
              <a:rPr lang="zh-CN" altLang="en-US" sz="2400" dirty="0"/>
              <a:t>这就需要用到统计学的知识。</a:t>
            </a:r>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标题 1"/>
          <p:cNvSpPr>
            <a:spLocks noGrp="1"/>
          </p:cNvSpPr>
          <p:nvPr>
            <p:ph type="title"/>
          </p:nvPr>
        </p:nvSpPr>
        <p:spPr/>
        <p:txBody>
          <a:bodyPr vert="horz" wrap="square" lIns="104306" tIns="52153" rIns="104306" bIns="52153" anchor="ctr"/>
          <a:lstStyle/>
          <a:p>
            <a:r>
              <a:rPr noProof="0" dirty="0">
                <a:ln>
                  <a:noFill/>
                </a:ln>
                <a:solidFill>
                  <a:schemeClr val="bg1"/>
                </a:solidFill>
                <a:effectLst/>
                <a:uLnTx/>
                <a:uFillTx/>
                <a:cs typeface="+mn-cs"/>
                <a:sym typeface="+mn-ea"/>
              </a:rPr>
              <a:t>第一节　统计学基础知识　</a:t>
            </a:r>
          </a:p>
        </p:txBody>
      </p:sp>
      <p:sp>
        <p:nvSpPr>
          <p:cNvPr id="11267" name="内容占位符 2"/>
          <p:cNvSpPr>
            <a:spLocks noGrp="1"/>
          </p:cNvSpPr>
          <p:nvPr>
            <p:ph idx="1"/>
          </p:nvPr>
        </p:nvSpPr>
        <p:spPr>
          <a:xfrm>
            <a:off x="574675" y="1437640"/>
            <a:ext cx="9537700" cy="5876290"/>
          </a:xfrm>
        </p:spPr>
        <p:txBody>
          <a:bodyPr vert="horz" wrap="square" lIns="104306" tIns="52153" rIns="104306" bIns="52153" anchor="t"/>
          <a:lstStyle/>
          <a:p>
            <a:pPr marL="0" indent="0" latinLnBrk="0">
              <a:spcBef>
                <a:spcPts val="0"/>
              </a:spcBef>
              <a:spcAft>
                <a:spcPts val="600"/>
              </a:spcAft>
              <a:buNone/>
            </a:pPr>
            <a:r>
              <a:rPr lang="zh-CN" altLang="en-US" dirty="0"/>
              <a:t>一、数据的类型、总体和样本</a:t>
            </a:r>
          </a:p>
          <a:p>
            <a:pPr marL="0" indent="0" latinLnBrk="0">
              <a:spcBef>
                <a:spcPts val="0"/>
              </a:spcBef>
              <a:spcAft>
                <a:spcPts val="600"/>
              </a:spcAft>
              <a:buNone/>
            </a:pPr>
            <a:r>
              <a:rPr lang="zh-CN" altLang="en-US" sz="2000" dirty="0"/>
              <a:t>质量数据即质量特性的观测值，通常分为计量数据和计数数据。计量数据是指可以连续取值的,或者说可以用测量工具测量出小数点以下数值的数据；计数数据是指不能连续取值的。</a:t>
            </a:r>
          </a:p>
          <a:p>
            <a:pPr marL="0" indent="0" latinLnBrk="0">
              <a:spcBef>
                <a:spcPts val="0"/>
              </a:spcBef>
              <a:spcAft>
                <a:spcPts val="600"/>
              </a:spcAft>
              <a:buNone/>
            </a:pPr>
            <a:r>
              <a:rPr lang="zh-CN" altLang="en-US" sz="2000" dirty="0"/>
              <a:t>总体是指在某一次统计分析中研究对象的全体,有时又叫“母体”。总体可以是有限的,也可以是无限的。</a:t>
            </a:r>
          </a:p>
          <a:p>
            <a:pPr marL="0" indent="0" latinLnBrk="0">
              <a:spcBef>
                <a:spcPts val="0"/>
              </a:spcBef>
              <a:spcAft>
                <a:spcPts val="600"/>
              </a:spcAft>
              <a:buNone/>
            </a:pPr>
            <a:r>
              <a:rPr lang="zh-CN" altLang="en-US" sz="2000" dirty="0"/>
              <a:t>样本也叫“子样”,它是从总体中随机抽取出来并且要对它进行详细研究分析的一部分个体(样品)。</a:t>
            </a:r>
          </a:p>
          <a:p>
            <a:pPr marL="0" indent="0" latinLnBrk="0">
              <a:spcBef>
                <a:spcPts val="0"/>
              </a:spcBef>
              <a:spcAft>
                <a:spcPts val="600"/>
              </a:spcAft>
              <a:buNone/>
            </a:pPr>
            <a:r>
              <a:rPr lang="zh-CN" altLang="en-US" dirty="0"/>
              <a:t>二、概率与随机变量</a:t>
            </a:r>
          </a:p>
          <a:p>
            <a:pPr marL="0" indent="0" latinLnBrk="0">
              <a:spcBef>
                <a:spcPts val="0"/>
              </a:spcBef>
              <a:spcAft>
                <a:spcPts val="600"/>
              </a:spcAft>
              <a:buNone/>
            </a:pPr>
            <a:r>
              <a:rPr lang="zh-CN" altLang="en-US" sz="2000" dirty="0"/>
              <a:t>为了研究随机试验结果,揭示客观存在的统计规律,引入了随机变量来表示随机事件</a:t>
            </a:r>
            <a:r>
              <a:rPr lang="en-US" altLang="zh-CN" sz="2000" dirty="0"/>
              <a:t>,</a:t>
            </a:r>
            <a:r>
              <a:rPr lang="zh-CN" altLang="en-US" sz="2000" dirty="0"/>
              <a:t>随机事件发生可能性的大小为其概率,呈现一定的分布规律。</a:t>
            </a:r>
          </a:p>
          <a:p>
            <a:pPr marL="0" indent="0" latinLnBrk="0">
              <a:spcBef>
                <a:spcPts val="0"/>
              </a:spcBef>
              <a:spcAft>
                <a:spcPts val="600"/>
              </a:spcAft>
              <a:buNone/>
            </a:pPr>
            <a:r>
              <a:rPr lang="zh-CN" altLang="en-US" dirty="0"/>
              <a:t>三、常用统计参数</a:t>
            </a:r>
          </a:p>
          <a:p>
            <a:pPr marL="0" indent="0" latinLnBrk="0">
              <a:spcBef>
                <a:spcPts val="600"/>
              </a:spcBef>
              <a:spcAft>
                <a:spcPts val="600"/>
              </a:spcAft>
              <a:buNone/>
            </a:pPr>
            <a:r>
              <a:rPr lang="zh-CN" altLang="en-US" sz="2000" dirty="0"/>
              <a:t>在统计学中,数据的统计参数有两类:一类是表示数据总体状态和集中位置的,如均值、中位数;另一类是表示数据散布范围或离散程度的,如极差,标准偏差。</a:t>
            </a:r>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标题 1"/>
          <p:cNvSpPr>
            <a:spLocks noGrp="1"/>
          </p:cNvSpPr>
          <p:nvPr>
            <p:ph type="title"/>
          </p:nvPr>
        </p:nvSpPr>
        <p:spPr/>
        <p:txBody>
          <a:bodyPr vert="horz" wrap="square" lIns="104306" tIns="52153" rIns="104306" bIns="52153" anchor="ctr"/>
          <a:lstStyle/>
          <a:p>
            <a:endParaRPr lang="zh-CN" altLang="en-US" noProof="0" dirty="0">
              <a:ln>
                <a:noFill/>
              </a:ln>
              <a:solidFill>
                <a:schemeClr val="bg1"/>
              </a:solidFill>
              <a:effectLst/>
              <a:uLnTx/>
              <a:uFillTx/>
              <a:cs typeface="+mn-cs"/>
              <a:sym typeface="+mn-ea"/>
            </a:endParaRPr>
          </a:p>
        </p:txBody>
      </p:sp>
      <p:pic>
        <p:nvPicPr>
          <p:cNvPr id="299" name="9A1.EPS" descr="id:2147499122;FounderCES"/>
          <p:cNvPicPr>
            <a:picLocks noChangeAspect="1"/>
          </p:cNvPicPr>
          <p:nvPr/>
        </p:nvPicPr>
        <p:blipFill>
          <a:blip r:embed="rId2"/>
          <a:stretch>
            <a:fillRect/>
          </a:stretch>
        </p:blipFill>
        <p:spPr>
          <a:xfrm>
            <a:off x="1447800" y="2736215"/>
            <a:ext cx="6608445" cy="3413125"/>
          </a:xfrm>
          <a:prstGeom prst="rect">
            <a:avLst/>
          </a:prstGeom>
        </p:spPr>
      </p:pic>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标题 1"/>
          <p:cNvSpPr>
            <a:spLocks noGrp="1"/>
          </p:cNvSpPr>
          <p:nvPr>
            <p:ph type="title"/>
          </p:nvPr>
        </p:nvSpPr>
        <p:spPr/>
        <p:txBody>
          <a:bodyPr vert="horz" wrap="square" lIns="104306" tIns="52153" rIns="104306" bIns="52153" anchor="ctr"/>
          <a:lstStyle/>
          <a:p>
            <a:endParaRPr lang="zh-CN" altLang="en-US" noProof="0" dirty="0">
              <a:ln>
                <a:noFill/>
              </a:ln>
              <a:solidFill>
                <a:schemeClr val="bg1"/>
              </a:solidFill>
              <a:effectLst/>
              <a:uLnTx/>
              <a:uFillTx/>
              <a:cs typeface="+mn-cs"/>
              <a:sym typeface="+mn-ea"/>
            </a:endParaRPr>
          </a:p>
        </p:txBody>
      </p:sp>
      <p:pic>
        <p:nvPicPr>
          <p:cNvPr id="301" name="9A3.EPS" descr="id:2147499141;FounderCES"/>
          <p:cNvPicPr>
            <a:picLocks noGrp="1" noChangeAspect="1"/>
          </p:cNvPicPr>
          <p:nvPr>
            <p:ph idx="1"/>
          </p:nvPr>
        </p:nvPicPr>
        <p:blipFill>
          <a:blip r:embed="rId2"/>
          <a:stretch>
            <a:fillRect/>
          </a:stretch>
        </p:blipFill>
        <p:spPr>
          <a:xfrm>
            <a:off x="668020" y="3068955"/>
            <a:ext cx="4654550" cy="2595880"/>
          </a:xfrm>
          <a:prstGeom prst="rect">
            <a:avLst/>
          </a:prstGeom>
        </p:spPr>
      </p:pic>
      <p:pic>
        <p:nvPicPr>
          <p:cNvPr id="300" name="9A2.EPS" descr="id:2147499134;FounderCES"/>
          <p:cNvPicPr>
            <a:picLocks noChangeAspect="1"/>
          </p:cNvPicPr>
          <p:nvPr/>
        </p:nvPicPr>
        <p:blipFill>
          <a:blip r:embed="rId3"/>
          <a:stretch>
            <a:fillRect/>
          </a:stretch>
        </p:blipFill>
        <p:spPr>
          <a:xfrm>
            <a:off x="5692140" y="3068955"/>
            <a:ext cx="4532630" cy="2595880"/>
          </a:xfrm>
          <a:prstGeom prst="rect">
            <a:avLst/>
          </a:prstGeom>
          <a:noFill/>
          <a:ln w="9525">
            <a:noFill/>
          </a:ln>
        </p:spPr>
      </p:pic>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标题 1"/>
          <p:cNvSpPr>
            <a:spLocks noGrp="1"/>
          </p:cNvSpPr>
          <p:nvPr>
            <p:ph type="title"/>
          </p:nvPr>
        </p:nvSpPr>
        <p:spPr/>
        <p:txBody>
          <a:bodyPr vert="horz" wrap="square" lIns="104306" tIns="52153" rIns="104306" bIns="52153" anchor="ctr"/>
          <a:lstStyle/>
          <a:p>
            <a:r>
              <a:rPr noProof="0" dirty="0">
                <a:ln>
                  <a:noFill/>
                </a:ln>
                <a:solidFill>
                  <a:schemeClr val="bg1"/>
                </a:solidFill>
                <a:effectLst/>
                <a:uLnTx/>
                <a:uFillTx/>
                <a:cs typeface="+mn-cs"/>
                <a:sym typeface="+mn-ea"/>
              </a:rPr>
              <a:t>第二节　统计思想与变异理论　</a:t>
            </a:r>
          </a:p>
        </p:txBody>
      </p:sp>
      <p:sp>
        <p:nvSpPr>
          <p:cNvPr id="11267" name="内容占位符 2"/>
          <p:cNvSpPr>
            <a:spLocks noGrp="1"/>
          </p:cNvSpPr>
          <p:nvPr>
            <p:ph idx="1"/>
          </p:nvPr>
        </p:nvSpPr>
        <p:spPr>
          <a:xfrm>
            <a:off x="577850" y="1398905"/>
            <a:ext cx="9537700" cy="5990590"/>
          </a:xfrm>
        </p:spPr>
        <p:txBody>
          <a:bodyPr vert="horz" wrap="square" lIns="104306" tIns="52153" rIns="104306" bIns="52153" anchor="t"/>
          <a:lstStyle/>
          <a:p>
            <a:pPr marL="0" indent="0" latinLnBrk="0">
              <a:spcBef>
                <a:spcPts val="0"/>
              </a:spcBef>
              <a:spcAft>
                <a:spcPts val="600"/>
              </a:spcAft>
              <a:buNone/>
            </a:pPr>
            <a:r>
              <a:rPr lang="zh-CN" altLang="en-US" dirty="0"/>
              <a:t>一、变异及其来源</a:t>
            </a:r>
          </a:p>
          <a:p>
            <a:pPr marL="0" indent="0" latinLnBrk="0">
              <a:spcBef>
                <a:spcPts val="0"/>
              </a:spcBef>
              <a:spcAft>
                <a:spcPts val="600"/>
              </a:spcAft>
              <a:buNone/>
            </a:pPr>
            <a:r>
              <a:rPr lang="zh-CN" altLang="en-US" sz="2000" dirty="0"/>
              <a:t>变异是指在过程运行中,结果与目标或规范要求不一致的变化,也称为波动。如生产过程都包含许多变异来源,通常统概括为5M1E。</a:t>
            </a:r>
          </a:p>
          <a:p>
            <a:pPr marL="0" indent="0" latinLnBrk="0">
              <a:spcBef>
                <a:spcPts val="0"/>
              </a:spcBef>
              <a:spcAft>
                <a:spcPts val="600"/>
              </a:spcAft>
              <a:buNone/>
            </a:pPr>
            <a:r>
              <a:rPr lang="zh-CN" altLang="en-US" dirty="0"/>
              <a:t>二、变异的类型</a:t>
            </a:r>
          </a:p>
          <a:p>
            <a:pPr marL="0" indent="0" latinLnBrk="0">
              <a:spcBef>
                <a:spcPts val="0"/>
              </a:spcBef>
              <a:spcAft>
                <a:spcPts val="600"/>
              </a:spcAft>
              <a:buNone/>
            </a:pPr>
            <a:r>
              <a:rPr lang="zh-CN" altLang="en-US" sz="2000" dirty="0"/>
              <a:t>过程变异的原因分为一般原因(随机变异)和特殊原因(可确定原因引起的变异)。</a:t>
            </a:r>
          </a:p>
          <a:p>
            <a:pPr marL="0" indent="0" latinLnBrk="0">
              <a:spcBef>
                <a:spcPts val="0"/>
              </a:spcBef>
              <a:spcAft>
                <a:spcPts val="600"/>
              </a:spcAft>
              <a:buNone/>
            </a:pPr>
            <a:r>
              <a:rPr lang="zh-CN" altLang="en-US" sz="2000" dirty="0"/>
              <a:t>一般原因是一个过程中始终存在的、非人力可控的、成为过程的固有的组成部分的变异因素。由一般原因支配的系统称为稳定系统,而当一个过程仅受到一般原因影响时,该过程处于受控状态。</a:t>
            </a:r>
          </a:p>
          <a:p>
            <a:pPr marL="0" indent="0" latinLnBrk="0">
              <a:spcBef>
                <a:spcPts val="0"/>
              </a:spcBef>
              <a:spcAft>
                <a:spcPts val="600"/>
              </a:spcAft>
              <a:buNone/>
            </a:pPr>
            <a:r>
              <a:rPr lang="zh-CN" altLang="en-US" sz="2000" dirty="0"/>
              <a:t>特殊原因是除一般原因外引起过程变异的因素。特殊原因产生于外部来源,不是某个过程中固有的。通常是孤立的偶发因素,它们打破一般原因的随机模式。特殊原因更易于利用统计方法进行探测,并且通常可以经济地纠正。</a:t>
            </a:r>
          </a:p>
          <a:p>
            <a:pPr marL="0" indent="0" latinLnBrk="0">
              <a:spcBef>
                <a:spcPts val="0"/>
              </a:spcBef>
              <a:spcAft>
                <a:spcPts val="600"/>
              </a:spcAft>
              <a:buNone/>
            </a:pPr>
            <a:r>
              <a:rPr lang="zh-CN" altLang="en-US" dirty="0"/>
              <a:t>三、统计思想与两类管理错误</a:t>
            </a:r>
          </a:p>
          <a:p>
            <a:pPr marL="0" indent="0" latinLnBrk="0">
              <a:spcBef>
                <a:spcPts val="0"/>
              </a:spcBef>
              <a:spcAft>
                <a:spcPts val="600"/>
              </a:spcAft>
              <a:buNone/>
            </a:pPr>
            <a:r>
              <a:rPr lang="en-US" altLang="zh-CN" sz="2000" dirty="0"/>
              <a:t>(1)</a:t>
            </a:r>
            <a:r>
              <a:rPr lang="zh-CN" altLang="en-US" sz="2000" dirty="0"/>
              <a:t>针对实际上是由一般原因引起的质量问题,当成特殊原因那样处理，这样干预一个稳定的系统会增加系统的变异,从而形成长期针对一般原因进行“瞎调整”；</a:t>
            </a:r>
          </a:p>
          <a:p>
            <a:pPr marL="0" indent="0" latinLnBrk="0">
              <a:spcBef>
                <a:spcPts val="0"/>
              </a:spcBef>
              <a:spcAft>
                <a:spcPts val="600"/>
              </a:spcAft>
              <a:buNone/>
            </a:pPr>
            <a:r>
              <a:rPr lang="en-US" altLang="zh-CN" sz="2000" dirty="0"/>
              <a:t>(2)</a:t>
            </a:r>
            <a:r>
              <a:rPr lang="zh-CN" altLang="en-US" sz="2000" dirty="0"/>
              <a:t>针对实际上是由特殊原因引起的质量问题归因于一般原因，变异不可控而失去了减少变异的机会。</a:t>
            </a:r>
          </a:p>
          <a:p>
            <a:pPr marL="0" indent="0" latinLnBrk="0">
              <a:spcBef>
                <a:spcPts val="0"/>
              </a:spcBef>
              <a:spcAft>
                <a:spcPts val="600"/>
              </a:spcAft>
              <a:buNone/>
            </a:pPr>
            <a:endParaRPr lang="zh-CN" altLang="en-US" sz="2000" dirty="0"/>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标题 1"/>
          <p:cNvSpPr>
            <a:spLocks noGrp="1"/>
          </p:cNvSpPr>
          <p:nvPr>
            <p:ph type="title"/>
          </p:nvPr>
        </p:nvSpPr>
        <p:spPr/>
        <p:txBody>
          <a:bodyPr vert="horz" wrap="square" lIns="104306" tIns="52153" rIns="104306" bIns="52153" anchor="ctr"/>
          <a:lstStyle/>
          <a:p>
            <a:r>
              <a:rPr noProof="0" dirty="0">
                <a:ln>
                  <a:noFill/>
                </a:ln>
                <a:solidFill>
                  <a:schemeClr val="bg1"/>
                </a:solidFill>
                <a:effectLst/>
                <a:uLnTx/>
                <a:uFillTx/>
                <a:cs typeface="+mn-cs"/>
                <a:sym typeface="+mn-ea"/>
              </a:rPr>
              <a:t>第三节　常用统计技术和方法</a:t>
            </a:r>
          </a:p>
        </p:txBody>
      </p:sp>
      <p:sp>
        <p:nvSpPr>
          <p:cNvPr id="11267" name="内容占位符 2"/>
          <p:cNvSpPr>
            <a:spLocks noGrp="1"/>
          </p:cNvSpPr>
          <p:nvPr>
            <p:ph idx="1"/>
          </p:nvPr>
        </p:nvSpPr>
        <p:spPr>
          <a:xfrm>
            <a:off x="577850" y="1541780"/>
            <a:ext cx="9537700" cy="5838190"/>
          </a:xfrm>
        </p:spPr>
        <p:txBody>
          <a:bodyPr vert="horz" wrap="square" lIns="104306" tIns="52153" rIns="104306" bIns="52153" anchor="t"/>
          <a:lstStyle/>
          <a:p>
            <a:pPr marL="0" indent="0" latinLnBrk="0">
              <a:spcBef>
                <a:spcPts val="0"/>
              </a:spcBef>
              <a:spcAft>
                <a:spcPts val="600"/>
              </a:spcAft>
              <a:buNone/>
            </a:pPr>
            <a:r>
              <a:rPr lang="zh-CN" altLang="en-US" dirty="0"/>
              <a:t>一、统计技术和方法的含义</a:t>
            </a:r>
          </a:p>
          <a:p>
            <a:pPr marL="0" indent="0" latinLnBrk="0">
              <a:spcBef>
                <a:spcPts val="0"/>
              </a:spcBef>
              <a:spcAft>
                <a:spcPts val="600"/>
              </a:spcAft>
              <a:buNone/>
            </a:pPr>
            <a:r>
              <a:rPr lang="zh-CN" altLang="en-US" sz="2000" dirty="0"/>
              <a:t>统计方法是关于收集、整理、分析、解释和展现统计数据,并对数据所反映的问题作为一定结论的方法,是统计技术的具体运用和专门化。</a:t>
            </a:r>
          </a:p>
          <a:p>
            <a:pPr marL="0" indent="0" latinLnBrk="0">
              <a:spcBef>
                <a:spcPts val="0"/>
              </a:spcBef>
              <a:spcAft>
                <a:spcPts val="600"/>
              </a:spcAft>
              <a:buNone/>
            </a:pPr>
            <a:r>
              <a:rPr lang="zh-CN" altLang="en-US" sz="2000" dirty="0"/>
              <a:t>统计技术分为描述性统计和统计推断。</a:t>
            </a:r>
          </a:p>
          <a:p>
            <a:pPr marL="0" indent="0" latinLnBrk="0">
              <a:spcBef>
                <a:spcPts val="0"/>
              </a:spcBef>
              <a:spcAft>
                <a:spcPts val="600"/>
              </a:spcAft>
              <a:buNone/>
            </a:pPr>
            <a:r>
              <a:rPr lang="zh-CN" altLang="en-US" dirty="0"/>
              <a:t>二、描述性统计</a:t>
            </a:r>
          </a:p>
          <a:p>
            <a:pPr marL="0" indent="0" latinLnBrk="0">
              <a:spcBef>
                <a:spcPts val="0"/>
              </a:spcBef>
              <a:spcAft>
                <a:spcPts val="600"/>
              </a:spcAft>
              <a:buNone/>
            </a:pPr>
            <a:r>
              <a:rPr lang="zh-CN" altLang="en-US" sz="2000" dirty="0"/>
              <a:t>描述性统计是有效地收集、组织和描述数据的统计方法。如直方图用于组织和展示当前的数据。集中趋势测量指标(均值、中位数、比例)和离散测量指标(极值、标准偏差、偏差)可以提供自然原始数据的重要的定量信息。</a:t>
            </a:r>
          </a:p>
          <a:p>
            <a:pPr marL="0" indent="0" latinLnBrk="0">
              <a:spcBef>
                <a:spcPts val="0"/>
              </a:spcBef>
              <a:spcAft>
                <a:spcPts val="600"/>
              </a:spcAft>
              <a:buNone/>
            </a:pPr>
            <a:r>
              <a:rPr lang="zh-CN" altLang="en-US" dirty="0"/>
              <a:t>三、统计推断</a:t>
            </a:r>
          </a:p>
          <a:p>
            <a:pPr marL="0" indent="0" latinLnBrk="0">
              <a:spcBef>
                <a:spcPts val="0"/>
              </a:spcBef>
              <a:spcAft>
                <a:spcPts val="600"/>
              </a:spcAft>
              <a:buNone/>
            </a:pPr>
            <a:r>
              <a:rPr lang="zh-CN" altLang="en-US" sz="2000" dirty="0"/>
              <a:t>统计推断是指通过从总体中抽取的数据,推断总体的未知特征。通常所使用的统计推断有参数估计、假设检验和实验设计。</a:t>
            </a:r>
          </a:p>
          <a:p>
            <a:pPr marL="0" indent="0" latinLnBrk="0">
              <a:spcBef>
                <a:spcPts val="0"/>
              </a:spcBef>
              <a:spcAft>
                <a:spcPts val="600"/>
              </a:spcAft>
              <a:buNone/>
            </a:pPr>
            <a:r>
              <a:rPr lang="zh-CN" altLang="en-US" dirty="0"/>
              <a:t>四、预测性统计</a:t>
            </a:r>
          </a:p>
          <a:p>
            <a:pPr marL="0" indent="0" latinLnBrk="0">
              <a:spcBef>
                <a:spcPts val="0"/>
              </a:spcBef>
              <a:spcAft>
                <a:spcPts val="600"/>
              </a:spcAft>
              <a:buNone/>
            </a:pPr>
            <a:r>
              <a:rPr lang="zh-CN" altLang="en-US" sz="2000" dirty="0"/>
              <a:t>预测性统计是指基于过去的数据来预测未来的统计过程。相关分析和回归分析这两种预测性统计是两种有用的技术。</a:t>
            </a:r>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0" name="9A5.EPS" descr="id:2147499219;FounderCES"/>
          <p:cNvPicPr>
            <a:picLocks noGrp="1" noChangeAspect="1"/>
          </p:cNvPicPr>
          <p:nvPr>
            <p:ph idx="1"/>
          </p:nvPr>
        </p:nvPicPr>
        <p:blipFill>
          <a:blip r:embed="rId2"/>
          <a:stretch>
            <a:fillRect/>
          </a:stretch>
        </p:blipFill>
        <p:spPr>
          <a:xfrm>
            <a:off x="1840865" y="2153920"/>
            <a:ext cx="6176645" cy="4375785"/>
          </a:xfrm>
          <a:prstGeom prst="rect">
            <a:avLst/>
          </a:prstGeom>
        </p:spPr>
      </p:pic>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a:extLst>
              <a:ext uri="{FF2B5EF4-FFF2-40B4-BE49-F238E27FC236}">
                <a16:creationId xmlns:a16="http://schemas.microsoft.com/office/drawing/2014/main" id="{3E67C9E1-3515-416C-B91A-004F7AD57167}"/>
              </a:ext>
            </a:extLst>
          </p:cNvPr>
          <p:cNvSpPr>
            <a:spLocks noGrp="1" noChangeArrowheads="1"/>
          </p:cNvSpPr>
          <p:nvPr>
            <p:ph type="body" idx="1"/>
          </p:nvPr>
        </p:nvSpPr>
        <p:spPr>
          <a:xfrm>
            <a:off x="305859" y="1260210"/>
            <a:ext cx="10081683" cy="6301052"/>
          </a:xfrm>
        </p:spPr>
        <p:txBody>
          <a:bodyPr/>
          <a:lstStyle/>
          <a:p>
            <a:pPr eaLnBrk="1" hangingPunct="1">
              <a:lnSpc>
                <a:spcPct val="80000"/>
              </a:lnSpc>
            </a:pPr>
            <a:r>
              <a:rPr lang="en-US" altLang="zh-CN" sz="1764"/>
              <a:t> </a:t>
            </a:r>
            <a:endParaRPr lang="en-US" altLang="zh-CN" sz="1764" b="1"/>
          </a:p>
          <a:p>
            <a:pPr eaLnBrk="1" hangingPunct="1">
              <a:lnSpc>
                <a:spcPct val="80000"/>
              </a:lnSpc>
            </a:pPr>
            <a:r>
              <a:rPr lang="zh-CN" altLang="en-US" sz="1764" b="1"/>
              <a:t>学习方式：</a:t>
            </a:r>
            <a:r>
              <a:rPr lang="zh-CN" altLang="en-US" b="1">
                <a:ea typeface="黑体" panose="02010609060101010101" pitchFamily="49" charset="-122"/>
              </a:rPr>
              <a:t>全国招生  函授学习  权威双证  国际互认</a:t>
            </a:r>
            <a:endParaRPr lang="zh-CN" altLang="en-US" sz="1764" b="1"/>
          </a:p>
          <a:p>
            <a:pPr eaLnBrk="1" hangingPunct="1">
              <a:lnSpc>
                <a:spcPct val="80000"/>
              </a:lnSpc>
            </a:pPr>
            <a:endParaRPr lang="en-US" altLang="zh-CN" sz="1764" b="1"/>
          </a:p>
          <a:p>
            <a:pPr eaLnBrk="1" hangingPunct="1">
              <a:lnSpc>
                <a:spcPct val="80000"/>
              </a:lnSpc>
            </a:pPr>
            <a:r>
              <a:rPr lang="zh-CN" altLang="en-US" sz="1764" b="1"/>
              <a:t>认证项目：注册</a:t>
            </a:r>
            <a:r>
              <a:rPr lang="en-US" altLang="zh-CN" sz="1764" b="1"/>
              <a:t> </a:t>
            </a:r>
            <a:r>
              <a:rPr lang="zh-CN" altLang="en-US" sz="1764" b="1"/>
              <a:t>职业经理、人力资源总监、品质经理、生产经理、营销策划师、物流经理、</a:t>
            </a:r>
            <a:endParaRPr lang="en-US" altLang="zh-CN" sz="1764" b="1"/>
          </a:p>
          <a:p>
            <a:pPr eaLnBrk="1" hangingPunct="1">
              <a:lnSpc>
                <a:spcPct val="80000"/>
              </a:lnSpc>
            </a:pPr>
            <a:r>
              <a:rPr lang="zh-CN" altLang="en-US" sz="1764" b="1"/>
              <a:t>          项目经理、企业管理咨询师、企业总经理、营销经理、财务总监、酒店经理、企业培训师</a:t>
            </a:r>
            <a:endParaRPr lang="en-US" altLang="zh-CN" sz="1764" b="1"/>
          </a:p>
          <a:p>
            <a:pPr eaLnBrk="1" hangingPunct="1">
              <a:lnSpc>
                <a:spcPct val="80000"/>
              </a:lnSpc>
            </a:pPr>
            <a:r>
              <a:rPr lang="zh-CN" altLang="en-US" sz="1764" b="1"/>
              <a:t>          采购经理、</a:t>
            </a:r>
            <a:r>
              <a:rPr lang="en-US" altLang="zh-CN" sz="1764" b="1"/>
              <a:t>IE</a:t>
            </a:r>
            <a:r>
              <a:rPr lang="zh-CN" altLang="en-US" sz="1764" b="1"/>
              <a:t>工业工程师、医院管理、行政总监、市场总监、工厂管理、服装企业管理、</a:t>
            </a:r>
            <a:endParaRPr lang="en-US" altLang="zh-CN" sz="1764" b="1"/>
          </a:p>
          <a:p>
            <a:pPr eaLnBrk="1" hangingPunct="1">
              <a:lnSpc>
                <a:spcPct val="80000"/>
              </a:lnSpc>
            </a:pPr>
            <a:r>
              <a:rPr lang="zh-CN" altLang="en-US" sz="1764" b="1"/>
              <a:t>          六西格玛管理师、车间主管、经济管理师、生产运营管理师、精益管理师等</a:t>
            </a:r>
            <a:r>
              <a:rPr lang="en-US" altLang="zh-CN" sz="1764" b="1"/>
              <a:t>MBA</a:t>
            </a:r>
            <a:r>
              <a:rPr lang="zh-CN" altLang="en-US" sz="1764" b="1"/>
              <a:t>等认证。</a:t>
            </a:r>
          </a:p>
          <a:p>
            <a:pPr eaLnBrk="1" hangingPunct="1">
              <a:lnSpc>
                <a:spcPct val="80000"/>
              </a:lnSpc>
            </a:pPr>
            <a:endParaRPr lang="zh-CN" altLang="en-US" sz="1764" b="1"/>
          </a:p>
          <a:p>
            <a:pPr eaLnBrk="1" hangingPunct="1">
              <a:lnSpc>
                <a:spcPct val="80000"/>
              </a:lnSpc>
            </a:pPr>
            <a:r>
              <a:rPr lang="zh-CN" altLang="en-US" sz="1764" b="1"/>
              <a:t>颁发双证：经理资格证</a:t>
            </a:r>
            <a:r>
              <a:rPr lang="en-US" altLang="zh-CN" sz="1764" b="1"/>
              <a:t>+MBA</a:t>
            </a:r>
            <a:r>
              <a:rPr lang="zh-CN" altLang="en-US" sz="1764" b="1"/>
              <a:t>研修证</a:t>
            </a:r>
            <a:r>
              <a:rPr lang="en-US" altLang="zh-CN" sz="1764" b="1"/>
              <a:t>+</a:t>
            </a:r>
            <a:r>
              <a:rPr lang="zh-CN" altLang="en-US" sz="1764" b="1"/>
              <a:t>全套学籍档案</a:t>
            </a:r>
          </a:p>
          <a:p>
            <a:pPr eaLnBrk="1" hangingPunct="1">
              <a:lnSpc>
                <a:spcPct val="80000"/>
              </a:lnSpc>
            </a:pPr>
            <a:r>
              <a:rPr lang="zh-CN" altLang="en-US" sz="1764" b="1"/>
              <a:t>收费标准  ：</a:t>
            </a:r>
            <a:r>
              <a:rPr lang="zh-CN" altLang="en-US" sz="2646" b="1"/>
              <a:t>仅收取</a:t>
            </a:r>
            <a:r>
              <a:rPr lang="en-US" altLang="zh-CN" sz="2646" b="1"/>
              <a:t>1280</a:t>
            </a:r>
            <a:r>
              <a:rPr lang="zh-CN" altLang="en-US" sz="2646" b="1"/>
              <a:t>元</a:t>
            </a:r>
            <a:r>
              <a:rPr lang="zh-CN" altLang="en-US" sz="1764" b="1"/>
              <a:t>       招生网址： </a:t>
            </a:r>
            <a:r>
              <a:rPr lang="en-US" altLang="zh-CN" b="1">
                <a:hlinkClick r:id="rId2"/>
              </a:rPr>
              <a:t>www.mhjy.net</a:t>
            </a:r>
            <a:endParaRPr lang="en-US" altLang="zh-CN" b="1"/>
          </a:p>
          <a:p>
            <a:pPr eaLnBrk="1" hangingPunct="1">
              <a:lnSpc>
                <a:spcPct val="80000"/>
              </a:lnSpc>
              <a:buFontTx/>
              <a:buNone/>
            </a:pPr>
            <a:r>
              <a:rPr lang="en-US" altLang="zh-CN" b="1"/>
              <a:t>    </a:t>
            </a:r>
            <a:r>
              <a:rPr lang="zh-CN" altLang="en-US" sz="1764" b="1"/>
              <a:t>报名电话：</a:t>
            </a:r>
            <a:r>
              <a:rPr lang="en-US" altLang="zh-CN" sz="1764" b="1"/>
              <a:t>13684609885    0451—88342620 </a:t>
            </a:r>
          </a:p>
          <a:p>
            <a:pPr eaLnBrk="1" hangingPunct="1">
              <a:lnSpc>
                <a:spcPct val="80000"/>
              </a:lnSpc>
              <a:buFontTx/>
              <a:buNone/>
            </a:pPr>
            <a:r>
              <a:rPr lang="en-US" altLang="zh-CN" sz="1764" b="1"/>
              <a:t>        </a:t>
            </a:r>
            <a:r>
              <a:rPr lang="zh-CN" altLang="en-US" sz="1764" b="1"/>
              <a:t>微信公众号：</a:t>
            </a:r>
            <a:r>
              <a:rPr lang="en-US" altLang="zh-CN" sz="1764" b="1"/>
              <a:t>MHJY1998   </a:t>
            </a:r>
            <a:r>
              <a:rPr lang="zh-CN" altLang="en-US" sz="1764" b="1"/>
              <a:t>微信客服：</a:t>
            </a:r>
            <a:r>
              <a:rPr lang="en-US" altLang="zh-CN" sz="1764" b="1"/>
              <a:t>122285053    </a:t>
            </a:r>
            <a:r>
              <a:rPr lang="zh-CN" altLang="en-US" sz="1764" b="1"/>
              <a:t>咨询邮箱：</a:t>
            </a:r>
            <a:r>
              <a:rPr lang="en-US" altLang="zh-CN" sz="1764" b="1">
                <a:hlinkClick r:id="rId3"/>
              </a:rPr>
              <a:t>xchy007@163.com</a:t>
            </a:r>
            <a:r>
              <a:rPr lang="en-US" altLang="zh-CN" sz="1764" b="1"/>
              <a:t>   </a:t>
            </a:r>
          </a:p>
          <a:p>
            <a:pPr eaLnBrk="1" hangingPunct="1">
              <a:lnSpc>
                <a:spcPct val="80000"/>
              </a:lnSpc>
              <a:buFontTx/>
              <a:buNone/>
            </a:pPr>
            <a:r>
              <a:rPr lang="en-US" altLang="zh-CN" sz="1764" b="1"/>
              <a:t>        </a:t>
            </a:r>
            <a:r>
              <a:rPr lang="zh-CN" altLang="en-US" sz="1764" b="1"/>
              <a:t>咨询教师</a:t>
            </a:r>
            <a:r>
              <a:rPr lang="en-US" altLang="zh-CN" sz="1764" b="1"/>
              <a:t>: </a:t>
            </a:r>
            <a:r>
              <a:rPr lang="zh-CN" altLang="en-US" sz="1764" b="1"/>
              <a:t>王海涛 郑毅 </a:t>
            </a:r>
          </a:p>
          <a:p>
            <a:pPr eaLnBrk="1" hangingPunct="1">
              <a:lnSpc>
                <a:spcPct val="80000"/>
              </a:lnSpc>
            </a:pPr>
            <a:endParaRPr lang="zh-CN" altLang="en-US" sz="1764" b="1"/>
          </a:p>
          <a:p>
            <a:pPr algn="r" eaLnBrk="1" hangingPunct="1">
              <a:lnSpc>
                <a:spcPct val="80000"/>
              </a:lnSpc>
              <a:buFontTx/>
              <a:buNone/>
            </a:pPr>
            <a:r>
              <a:rPr lang="zh-CN" altLang="en-US" sz="1985" b="1"/>
              <a:t>颁证单位：中国经济管理大学</a:t>
            </a:r>
          </a:p>
          <a:p>
            <a:pPr algn="r" eaLnBrk="1" hangingPunct="1">
              <a:lnSpc>
                <a:spcPct val="80000"/>
              </a:lnSpc>
            </a:pPr>
            <a:r>
              <a:rPr lang="zh-CN" altLang="en-US" sz="1985" b="1"/>
              <a:t>主办单位：哈尔滨美华企业管理有限公司</a:t>
            </a:r>
            <a:endParaRPr lang="en-US" altLang="zh-CN" sz="1985" b="1"/>
          </a:p>
        </p:txBody>
      </p:sp>
      <p:sp>
        <p:nvSpPr>
          <p:cNvPr id="2051" name="WordArt 4">
            <a:extLst>
              <a:ext uri="{FF2B5EF4-FFF2-40B4-BE49-F238E27FC236}">
                <a16:creationId xmlns:a16="http://schemas.microsoft.com/office/drawing/2014/main" id="{91B17F2C-3A6B-43AE-848B-B3C0640FFC3B}"/>
              </a:ext>
            </a:extLst>
          </p:cNvPr>
          <p:cNvSpPr>
            <a:spLocks noChangeArrowheads="1" noChangeShapeType="1" noTextEdit="1"/>
          </p:cNvSpPr>
          <p:nvPr/>
        </p:nvSpPr>
        <p:spPr bwMode="auto">
          <a:xfrm flipH="1">
            <a:off x="12242409" y="5924740"/>
            <a:ext cx="238040" cy="455076"/>
          </a:xfrm>
          <a:prstGeom prst="rect">
            <a:avLst/>
          </a:prstGeom>
        </p:spPr>
        <p:txBody>
          <a:bodyPr wrap="none" fromWordArt="1">
            <a:prstTxWarp prst="textSlantUp">
              <a:avLst>
                <a:gd name="adj" fmla="val 32056"/>
              </a:avLst>
            </a:prstTxWarp>
          </a:bodyPr>
          <a:lstStyle/>
          <a:p>
            <a:pPr algn="ctr"/>
            <a:endParaRPr lang="zh-CN" altLang="en-US" sz="2315" kern="10">
              <a:ln w="9525">
                <a:solidFill>
                  <a:srgbClr val="FF0000"/>
                </a:solidFill>
                <a:round/>
                <a:headEnd/>
                <a:tailEnd/>
              </a:ln>
              <a:solidFill>
                <a:srgbClr val="FF0000"/>
              </a:solidFill>
              <a:effectLst>
                <a:outerShdw dist="53882" dir="2700000" algn="ctr" rotWithShape="0">
                  <a:srgbClr val="9999FF">
                    <a:alpha val="79999"/>
                  </a:srgbClr>
                </a:outerShdw>
              </a:effectLst>
              <a:latin typeface="华文新魏" panose="02010800040101010101" pitchFamily="2" charset="-122"/>
              <a:ea typeface="华文新魏" panose="02010800040101010101" pitchFamily="2" charset="-122"/>
            </a:endParaRPr>
          </a:p>
        </p:txBody>
      </p:sp>
      <p:sp>
        <p:nvSpPr>
          <p:cNvPr id="2052" name="Rectangle 7">
            <a:extLst>
              <a:ext uri="{FF2B5EF4-FFF2-40B4-BE49-F238E27FC236}">
                <a16:creationId xmlns:a16="http://schemas.microsoft.com/office/drawing/2014/main" id="{BB413E6D-5E3F-4476-8AFB-D74A5C025F4B}"/>
              </a:ext>
            </a:extLst>
          </p:cNvPr>
          <p:cNvSpPr>
            <a:spLocks noGrp="1" noChangeArrowheads="1"/>
          </p:cNvSpPr>
          <p:nvPr>
            <p:ph type="title"/>
          </p:nvPr>
        </p:nvSpPr>
        <p:spPr/>
        <p:txBody>
          <a:bodyPr/>
          <a:lstStyle/>
          <a:p>
            <a:pPr eaLnBrk="1" hangingPunct="1"/>
            <a:br>
              <a:rPr lang="en-US" altLang="zh-CN" sz="4410">
                <a:solidFill>
                  <a:srgbClr val="FF0000"/>
                </a:solidFill>
              </a:rPr>
            </a:br>
            <a:endParaRPr lang="en-US" altLang="zh-CN" sz="4410">
              <a:solidFill>
                <a:srgbClr val="FF0000"/>
              </a:solidFill>
            </a:endParaRPr>
          </a:p>
        </p:txBody>
      </p:sp>
      <p:sp>
        <p:nvSpPr>
          <p:cNvPr id="3080" name="WordArt 8">
            <a:extLst>
              <a:ext uri="{FF2B5EF4-FFF2-40B4-BE49-F238E27FC236}">
                <a16:creationId xmlns:a16="http://schemas.microsoft.com/office/drawing/2014/main" id="{A6F5C521-9032-47A1-912D-A7ED97CC7AF1}"/>
              </a:ext>
            </a:extLst>
          </p:cNvPr>
          <p:cNvSpPr>
            <a:spLocks noChangeArrowheads="1" noChangeShapeType="1" noTextEdit="1"/>
          </p:cNvSpPr>
          <p:nvPr/>
        </p:nvSpPr>
        <p:spPr bwMode="auto">
          <a:xfrm>
            <a:off x="741682" y="393792"/>
            <a:ext cx="8937022" cy="1102692"/>
          </a:xfrm>
          <a:prstGeom prst="rect">
            <a:avLst/>
          </a:prstGeom>
        </p:spPr>
        <p:txBody>
          <a:bodyPr wrap="none" fromWordArt="1">
            <a:prstTxWarp prst="textPlain">
              <a:avLst>
                <a:gd name="adj" fmla="val 50000"/>
              </a:avLst>
            </a:prstTxWarp>
          </a:bodyPr>
          <a:lstStyle/>
          <a:p>
            <a:pPr algn="ctr" eaLnBrk="1" hangingPunct="1">
              <a:defRPr/>
            </a:pPr>
            <a:r>
              <a:rPr lang="zh-CN" altLang="en-US" sz="3969" b="1" kern="10" dirty="0">
                <a:ln w="9525">
                  <a:solidFill>
                    <a:srgbClr val="FF0000"/>
                  </a:solidFill>
                  <a:round/>
                  <a:headEnd/>
                  <a:tailEnd/>
                </a:ln>
                <a:solidFill>
                  <a:srgbClr val="FF0000"/>
                </a:solidFill>
                <a:latin typeface="黑体"/>
                <a:ea typeface="黑体"/>
              </a:rPr>
              <a:t>全国迷你型</a:t>
            </a:r>
            <a:r>
              <a:rPr lang="en-US" altLang="zh-CN" sz="3969" b="1" kern="10" dirty="0">
                <a:ln w="9525">
                  <a:solidFill>
                    <a:srgbClr val="FF0000"/>
                  </a:solidFill>
                  <a:round/>
                  <a:headEnd/>
                  <a:tailEnd/>
                </a:ln>
                <a:solidFill>
                  <a:srgbClr val="FF0000"/>
                </a:solidFill>
                <a:latin typeface="黑体"/>
                <a:ea typeface="黑体"/>
              </a:rPr>
              <a:t>MBA</a:t>
            </a:r>
            <a:r>
              <a:rPr lang="zh-CN" altLang="en-US" sz="3969" b="1" kern="10" dirty="0">
                <a:ln w="9525">
                  <a:solidFill>
                    <a:srgbClr val="FF0000"/>
                  </a:solidFill>
                  <a:round/>
                  <a:headEnd/>
                  <a:tailEnd/>
                </a:ln>
                <a:solidFill>
                  <a:srgbClr val="FF0000"/>
                </a:solidFill>
                <a:latin typeface="黑体"/>
                <a:ea typeface="黑体"/>
              </a:rPr>
              <a:t>职业经理双证班</a:t>
            </a:r>
          </a:p>
        </p:txBody>
      </p:sp>
      <p:pic>
        <p:nvPicPr>
          <p:cNvPr id="2054" name="图片 2" descr="一些文字和图案&#10;&#10;描述已自动生成">
            <a:extLst>
              <a:ext uri="{FF2B5EF4-FFF2-40B4-BE49-F238E27FC236}">
                <a16:creationId xmlns:a16="http://schemas.microsoft.com/office/drawing/2014/main" id="{9E79943C-21A8-4AFF-A3A5-BC61D6D0840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99909" y="5432908"/>
            <a:ext cx="1438740" cy="1438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标题 1"/>
          <p:cNvSpPr>
            <a:spLocks noGrp="1"/>
          </p:cNvSpPr>
          <p:nvPr>
            <p:ph type="title"/>
          </p:nvPr>
        </p:nvSpPr>
        <p:spPr/>
        <p:txBody>
          <a:bodyPr vert="horz" wrap="square" lIns="104306" tIns="52153" rIns="104306" bIns="52153" anchor="ctr"/>
          <a:lstStyle/>
          <a:p>
            <a:r>
              <a:rPr noProof="0" dirty="0">
                <a:ln>
                  <a:noFill/>
                </a:ln>
                <a:solidFill>
                  <a:schemeClr val="bg1"/>
                </a:solidFill>
                <a:effectLst/>
                <a:uLnTx/>
                <a:uFillTx/>
                <a:cs typeface="+mn-cs"/>
                <a:sym typeface="+mn-ea"/>
              </a:rPr>
              <a:t>第四节　抽样技术与抽样检验　</a:t>
            </a:r>
          </a:p>
        </p:txBody>
      </p:sp>
      <p:sp>
        <p:nvSpPr>
          <p:cNvPr id="11267" name="内容占位符 2"/>
          <p:cNvSpPr>
            <a:spLocks noGrp="1"/>
          </p:cNvSpPr>
          <p:nvPr>
            <p:ph idx="1"/>
          </p:nvPr>
        </p:nvSpPr>
        <p:spPr>
          <a:xfrm>
            <a:off x="577850" y="1522730"/>
            <a:ext cx="9537700" cy="5572125"/>
          </a:xfrm>
        </p:spPr>
        <p:txBody>
          <a:bodyPr vert="horz" wrap="square" lIns="104306" tIns="52153" rIns="104306" bIns="52153" anchor="t"/>
          <a:lstStyle/>
          <a:p>
            <a:pPr marL="0" indent="0" latinLnBrk="0">
              <a:spcBef>
                <a:spcPts val="0"/>
              </a:spcBef>
              <a:spcAft>
                <a:spcPts val="0"/>
              </a:spcAft>
              <a:buNone/>
            </a:pPr>
            <a:r>
              <a:rPr lang="zh-CN" altLang="en-US" dirty="0"/>
              <a:t>一、抽样和随机抽样</a:t>
            </a:r>
          </a:p>
          <a:p>
            <a:pPr marL="0" indent="0" latinLnBrk="0">
              <a:spcBef>
                <a:spcPts val="0"/>
              </a:spcBef>
              <a:spcAft>
                <a:spcPts val="0"/>
              </a:spcAft>
              <a:buNone/>
            </a:pPr>
            <a:r>
              <a:rPr lang="zh-CN" altLang="en-US" sz="2000" dirty="0"/>
              <a:t>抽样是指从总体中抽取样品组成样本的过程，目的在于从样本所包含信息中获得关于总体特征的知识。</a:t>
            </a:r>
          </a:p>
          <a:p>
            <a:pPr marL="0" indent="0" latinLnBrk="0">
              <a:spcBef>
                <a:spcPts val="0"/>
              </a:spcBef>
              <a:spcAft>
                <a:spcPts val="0"/>
              </a:spcAft>
              <a:buNone/>
            </a:pPr>
            <a:r>
              <a:rPr lang="zh-CN" altLang="en-US" sz="2000" dirty="0"/>
              <a:t>随机抽样是指从总体中随机抽取一定数目的个体单位作为样本进行观察,使每个个体单位都有一定的概率被选入样本,根据样本所做出的结论对总体具有充分的代表性。</a:t>
            </a:r>
          </a:p>
          <a:p>
            <a:pPr marL="0" indent="0" latinLnBrk="0">
              <a:spcBef>
                <a:spcPts val="0"/>
              </a:spcBef>
              <a:spcAft>
                <a:spcPts val="0"/>
              </a:spcAft>
              <a:buNone/>
            </a:pPr>
            <a:r>
              <a:rPr lang="zh-CN" altLang="en-US" dirty="0"/>
              <a:t>二、抽样误差及其原因</a:t>
            </a:r>
          </a:p>
          <a:p>
            <a:pPr marL="0" indent="0" latinLnBrk="0">
              <a:spcBef>
                <a:spcPts val="0"/>
              </a:spcBef>
              <a:spcAft>
                <a:spcPts val="0"/>
              </a:spcAft>
              <a:buNone/>
            </a:pPr>
            <a:r>
              <a:rPr lang="zh-CN" altLang="en-US" sz="2000" dirty="0"/>
              <a:t>抽样中的误差通常由抽样误差和系统误差两类原因引起。</a:t>
            </a:r>
          </a:p>
          <a:p>
            <a:pPr marL="0" indent="0" latinLnBrk="0">
              <a:spcBef>
                <a:spcPts val="0"/>
              </a:spcBef>
              <a:spcAft>
                <a:spcPts val="0"/>
              </a:spcAft>
              <a:buNone/>
            </a:pPr>
            <a:r>
              <a:rPr lang="zh-CN" altLang="en-US" sz="2000" dirty="0"/>
              <a:t>抽样误差是指样本不能代表总体而产生的</a:t>
            </a:r>
            <a:r>
              <a:rPr lang="zh-CN" altLang="en-US" sz="2000" dirty="0">
                <a:sym typeface="+mn-ea"/>
              </a:rPr>
              <a:t>误差</a:t>
            </a:r>
            <a:r>
              <a:rPr lang="zh-CN" altLang="en-US" sz="2000" dirty="0"/>
              <a:t>,减少抽样误差的唯一方法是扩大从总体中抽取的样本；系统误差是指由非抽样误差引起的误差。</a:t>
            </a:r>
          </a:p>
          <a:p>
            <a:pPr marL="0" indent="0" latinLnBrk="0">
              <a:spcBef>
                <a:spcPts val="0"/>
              </a:spcBef>
              <a:spcAft>
                <a:spcPts val="0"/>
              </a:spcAft>
              <a:buNone/>
            </a:pPr>
            <a:r>
              <a:rPr lang="zh-CN" altLang="en-US" dirty="0"/>
              <a:t>三、抽样检验</a:t>
            </a:r>
          </a:p>
          <a:p>
            <a:pPr marL="0" indent="0" latinLnBrk="0">
              <a:spcBef>
                <a:spcPts val="0"/>
              </a:spcBef>
              <a:spcAft>
                <a:spcPts val="0"/>
              </a:spcAft>
              <a:buNone/>
            </a:pPr>
            <a:r>
              <a:rPr lang="zh-CN" altLang="en-US" sz="2000" dirty="0"/>
              <a:t>抽样检验是指按照一定的方案,从一批产品中随机抽取样本进行检验,根据样本的检验结果判断该批产品是否合格,由此判定该批产品是接收还是拒收的检查验收方法。</a:t>
            </a:r>
          </a:p>
          <a:p>
            <a:pPr marL="0" indent="0" latinLnBrk="0">
              <a:spcBef>
                <a:spcPts val="0"/>
              </a:spcBef>
              <a:spcAft>
                <a:spcPts val="0"/>
              </a:spcAft>
              <a:buNone/>
            </a:pPr>
            <a:r>
              <a:rPr lang="zh-CN" altLang="en-US" dirty="0"/>
              <a:t>四、抽样检验的类型和特性曲线</a:t>
            </a:r>
          </a:p>
          <a:p>
            <a:pPr marL="0" indent="0" latinLnBrk="0">
              <a:spcBef>
                <a:spcPts val="0"/>
              </a:spcBef>
              <a:spcAft>
                <a:spcPts val="0"/>
              </a:spcAft>
              <a:buNone/>
            </a:pPr>
            <a:r>
              <a:rPr lang="zh-CN" altLang="en-US" sz="2000" dirty="0"/>
              <a:t>抽样检验分为计数抽样检验和计量抽样检验；</a:t>
            </a:r>
          </a:p>
          <a:p>
            <a:pPr marL="0" indent="0" latinLnBrk="0">
              <a:spcBef>
                <a:spcPts val="0"/>
              </a:spcBef>
              <a:spcAft>
                <a:spcPts val="0"/>
              </a:spcAft>
              <a:buNone/>
            </a:pPr>
            <a:r>
              <a:rPr lang="zh-CN" altLang="en-US" sz="2000" dirty="0"/>
              <a:t>抽样特性曲线(OC曲线)是指当一个抽样检验方案(N,n, A)确定后,产品批的接收(确定产品批为合格)概率L(p)与产品批的实际质量水平(合格率p)间的关系曲线。</a:t>
            </a:r>
          </a:p>
          <a:p>
            <a:pPr marL="0" indent="0" latinLnBrk="0">
              <a:spcBef>
                <a:spcPts val="0"/>
              </a:spcBef>
              <a:spcAft>
                <a:spcPts val="0"/>
              </a:spcAft>
              <a:buNone/>
            </a:pPr>
            <a:endParaRPr lang="zh-CN" altLang="en-US" sz="20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标题 1"/>
          <p:cNvSpPr>
            <a:spLocks noGrp="1"/>
          </p:cNvSpPr>
          <p:nvPr>
            <p:ph type="title"/>
          </p:nvPr>
        </p:nvSpPr>
        <p:spPr/>
        <p:txBody>
          <a:bodyPr vert="horz" wrap="square" lIns="104306" tIns="52153" rIns="104306" bIns="52153" anchor="ctr"/>
          <a:lstStyle/>
          <a:p>
            <a:r>
              <a:rPr noProof="0" dirty="0">
                <a:ln>
                  <a:noFill/>
                </a:ln>
                <a:solidFill>
                  <a:schemeClr val="bg1"/>
                </a:solidFill>
                <a:effectLst/>
                <a:uLnTx/>
                <a:uFillTx/>
                <a:cs typeface="+mn-cs"/>
                <a:sym typeface="+mn-ea"/>
              </a:rPr>
              <a:t>第三节　质量管理的发展与原则</a:t>
            </a:r>
          </a:p>
        </p:txBody>
      </p:sp>
      <p:sp>
        <p:nvSpPr>
          <p:cNvPr id="11267" name="内容占位符 2"/>
          <p:cNvSpPr>
            <a:spLocks noGrp="1"/>
          </p:cNvSpPr>
          <p:nvPr>
            <p:ph idx="1"/>
          </p:nvPr>
        </p:nvSpPr>
        <p:spPr>
          <a:xfrm>
            <a:off x="308610" y="1570990"/>
            <a:ext cx="10076180" cy="5644515"/>
          </a:xfrm>
        </p:spPr>
        <p:txBody>
          <a:bodyPr vert="horz" wrap="square" lIns="104306" tIns="52153" rIns="104306" bIns="52153" anchor="t"/>
          <a:lstStyle/>
          <a:p>
            <a:pPr marL="0" indent="0" latinLnBrk="0">
              <a:spcBef>
                <a:spcPts val="0"/>
              </a:spcBef>
              <a:spcAft>
                <a:spcPts val="600"/>
              </a:spcAft>
              <a:buNone/>
            </a:pPr>
            <a:r>
              <a:rPr lang="zh-CN" altLang="en-US" dirty="0"/>
              <a:t>一、质量管理的概念</a:t>
            </a:r>
          </a:p>
          <a:p>
            <a:pPr marL="0" indent="0" latinLnBrk="0">
              <a:spcBef>
                <a:spcPts val="0"/>
              </a:spcBef>
              <a:spcAft>
                <a:spcPts val="600"/>
              </a:spcAft>
              <a:buNone/>
            </a:pPr>
            <a:r>
              <a:rPr lang="zh-CN" altLang="en-US" sz="2000" dirty="0"/>
              <a:t>在ISO9000:2015《质量管理体系 基础和术语》中,质量管理（quality management）被定义为:关于质量的管理，包括制定质量方针和质量目标，以及通过质量策划、质量保证、质量控制和质量改进实现质量目标的过程。</a:t>
            </a:r>
          </a:p>
          <a:p>
            <a:pPr marL="0" indent="0" latinLnBrk="0">
              <a:spcBef>
                <a:spcPts val="0"/>
              </a:spcBef>
              <a:spcAft>
                <a:spcPts val="600"/>
              </a:spcAft>
              <a:buNone/>
            </a:pPr>
            <a:r>
              <a:rPr lang="zh-CN" altLang="en-US" dirty="0"/>
              <a:t>二、质量管理发展的历程</a:t>
            </a:r>
          </a:p>
          <a:p>
            <a:pPr marL="0" indent="0" latinLnBrk="0">
              <a:spcBef>
                <a:spcPts val="0"/>
              </a:spcBef>
              <a:spcAft>
                <a:spcPts val="600"/>
              </a:spcAft>
              <a:buNone/>
            </a:pPr>
            <a:r>
              <a:rPr lang="zh-CN" altLang="en-US" sz="2000" dirty="0"/>
              <a:t>现代质量管理活动分为三个阶段:第一阶段,称为质量检验阶段;第二阶段是从第二次世界大战开始到20世纪50年代,称为统计质量控制阶段;第三阶段，从20世纪60年代开始的全面质量管理阶段。</a:t>
            </a:r>
          </a:p>
          <a:p>
            <a:pPr marL="0" indent="0" latinLnBrk="0">
              <a:spcBef>
                <a:spcPts val="0"/>
              </a:spcBef>
              <a:spcAft>
                <a:spcPts val="600"/>
              </a:spcAft>
              <a:buNone/>
            </a:pPr>
            <a:r>
              <a:rPr lang="zh-CN" altLang="en-US" dirty="0"/>
              <a:t>三、质量管理在我国的发展</a:t>
            </a:r>
          </a:p>
          <a:p>
            <a:pPr marL="0" indent="0" latinLnBrk="0">
              <a:spcBef>
                <a:spcPts val="0"/>
              </a:spcBef>
              <a:spcAft>
                <a:spcPts val="600"/>
              </a:spcAft>
              <a:buNone/>
            </a:pPr>
            <a:r>
              <a:rPr lang="zh-CN" altLang="en-US" dirty="0"/>
              <a:t>四、质量管理的原则</a:t>
            </a:r>
          </a:p>
          <a:p>
            <a:pPr marL="0" indent="0" latinLnBrk="0">
              <a:spcBef>
                <a:spcPts val="0"/>
              </a:spcBef>
              <a:spcAft>
                <a:spcPts val="600"/>
              </a:spcAft>
              <a:buNone/>
            </a:pPr>
            <a:r>
              <a:rPr lang="zh-CN" altLang="en-US" sz="2000" dirty="0"/>
              <a:t>国际标准化组织颁布的ISO9000:2015标准中将质量管理原则进一步总结提炼为七项原则：以客户为关注焦点（Customer Focus）、领导作用（Leadership）、全员参与（Engagement of People）、过程方法（Process Approach）、改进（Improvement）、基于事实的决策（Evidence-based Decision Making）、关系管理(Relationship Management)。</a:t>
            </a:r>
          </a:p>
        </p:txBody>
      </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9" name="9A6.EPS" descr="id:2147499291;FounderCES"/>
          <p:cNvPicPr>
            <a:picLocks noGrp="1" noChangeAspect="1"/>
          </p:cNvPicPr>
          <p:nvPr>
            <p:ph idx="1"/>
          </p:nvPr>
        </p:nvPicPr>
        <p:blipFill>
          <a:blip r:embed="rId2"/>
          <a:stretch>
            <a:fillRect/>
          </a:stretch>
        </p:blipFill>
        <p:spPr>
          <a:xfrm>
            <a:off x="2195830" y="2222500"/>
            <a:ext cx="5589270" cy="4191000"/>
          </a:xfrm>
          <a:prstGeom prst="rect">
            <a:avLst/>
          </a:prstGeom>
        </p:spPr>
      </p:pic>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标题 1"/>
          <p:cNvSpPr>
            <a:spLocks noGrp="1"/>
          </p:cNvSpPr>
          <p:nvPr>
            <p:ph type="title"/>
          </p:nvPr>
        </p:nvSpPr>
        <p:spPr>
          <a:xfrm>
            <a:off x="498475" y="244475"/>
            <a:ext cx="6000750" cy="1096963"/>
          </a:xfrm>
        </p:spPr>
        <p:txBody>
          <a:bodyPr vert="horz" wrap="square" lIns="104306" tIns="52153" rIns="104306" bIns="52153" anchor="ctr"/>
          <a:lstStyle/>
          <a:p>
            <a:r>
              <a:rPr noProof="0" dirty="0">
                <a:ln>
                  <a:noFill/>
                </a:ln>
                <a:solidFill>
                  <a:schemeClr val="bg1"/>
                </a:solidFill>
                <a:effectLst/>
                <a:uLnTx/>
                <a:uFillTx/>
                <a:cs typeface="+mn-cs"/>
                <a:sym typeface="+mn-ea"/>
              </a:rPr>
              <a:t>第五节　过程能力　</a:t>
            </a:r>
          </a:p>
        </p:txBody>
      </p:sp>
      <p:sp>
        <p:nvSpPr>
          <p:cNvPr id="11267" name="内容占位符 2"/>
          <p:cNvSpPr>
            <a:spLocks noGrp="1"/>
          </p:cNvSpPr>
          <p:nvPr>
            <p:ph idx="1"/>
          </p:nvPr>
        </p:nvSpPr>
        <p:spPr>
          <a:xfrm>
            <a:off x="574675" y="1494790"/>
            <a:ext cx="9537700" cy="5619115"/>
          </a:xfrm>
        </p:spPr>
        <p:txBody>
          <a:bodyPr vert="horz" wrap="square" lIns="104306" tIns="52153" rIns="104306" bIns="52153" anchor="t"/>
          <a:lstStyle/>
          <a:p>
            <a:pPr marL="0" indent="0" latinLnBrk="0">
              <a:spcBef>
                <a:spcPts val="0"/>
              </a:spcBef>
              <a:spcAft>
                <a:spcPts val="600"/>
              </a:spcAft>
              <a:buNone/>
            </a:pPr>
            <a:r>
              <a:rPr lang="zh-CN" altLang="en-US" dirty="0"/>
              <a:t>一、过程能力的含义</a:t>
            </a:r>
          </a:p>
          <a:p>
            <a:pPr marL="0" indent="0" latinLnBrk="0">
              <a:spcBef>
                <a:spcPts val="0"/>
              </a:spcBef>
              <a:spcAft>
                <a:spcPts val="600"/>
              </a:spcAft>
              <a:buNone/>
            </a:pPr>
            <a:r>
              <a:rPr lang="zh-CN" altLang="en-US" sz="2000" dirty="0"/>
              <a:t>过程能力是指一个过程处于稳定的状态时,也就是当操作者、机器、设备、原材料、方法和环境等因素在标准条件下过程所具有的加工精度和加工能力。</a:t>
            </a:r>
          </a:p>
          <a:p>
            <a:pPr marL="0" indent="0" latinLnBrk="0">
              <a:spcBef>
                <a:spcPts val="0"/>
              </a:spcBef>
              <a:spcAft>
                <a:spcPts val="600"/>
              </a:spcAft>
              <a:buNone/>
            </a:pPr>
            <a:r>
              <a:rPr lang="zh-CN" altLang="en-US" sz="2000" dirty="0"/>
              <a:t>从定量的角度看,过程能力是在诸因素受控的情况下,过程加工产品的质量特性的波动幅度,通常用标准偏差σ的六倍来表示,即过程能力:B=6σ。</a:t>
            </a:r>
          </a:p>
          <a:p>
            <a:pPr marL="0" indent="0" latinLnBrk="0">
              <a:spcBef>
                <a:spcPts val="0"/>
              </a:spcBef>
              <a:spcAft>
                <a:spcPts val="600"/>
              </a:spcAft>
              <a:buNone/>
            </a:pPr>
            <a:r>
              <a:rPr lang="zh-CN" altLang="en-US" dirty="0"/>
              <a:t>二、过程能力指数</a:t>
            </a:r>
          </a:p>
          <a:p>
            <a:pPr marL="0" indent="0" latinLnBrk="0">
              <a:spcBef>
                <a:spcPts val="0"/>
              </a:spcBef>
              <a:spcAft>
                <a:spcPts val="600"/>
              </a:spcAft>
              <a:buNone/>
            </a:pPr>
            <a:r>
              <a:rPr lang="zh-CN" altLang="en-US" sz="2000" dirty="0"/>
              <a:t>过程能力指数CP定义为容差与过程标准偏差的比值。即: CP=T/6σ≈T/6S　</a:t>
            </a:r>
          </a:p>
          <a:p>
            <a:pPr marL="0" indent="0" latinLnBrk="0">
              <a:spcBef>
                <a:spcPts val="0"/>
              </a:spcBef>
              <a:spcAft>
                <a:spcPts val="600"/>
              </a:spcAft>
              <a:buNone/>
            </a:pPr>
            <a:r>
              <a:rPr lang="zh-CN" altLang="en-US" sz="2000" dirty="0"/>
              <a:t>其中:T—产品规范确定的容差范围; σ—过程标准偏差;S—样本标准偏差。</a:t>
            </a:r>
          </a:p>
          <a:p>
            <a:pPr marL="0" indent="0" latinLnBrk="0">
              <a:spcBef>
                <a:spcPts val="0"/>
              </a:spcBef>
              <a:spcAft>
                <a:spcPts val="600"/>
              </a:spcAft>
              <a:buNone/>
            </a:pPr>
            <a:r>
              <a:rPr lang="zh-CN" altLang="en-US" dirty="0"/>
              <a:t>三、过程能力评级</a:t>
            </a:r>
          </a:p>
          <a:p>
            <a:pPr marL="0" indent="0" latinLnBrk="0">
              <a:spcBef>
                <a:spcPts val="0"/>
              </a:spcBef>
              <a:spcAft>
                <a:spcPts val="600"/>
              </a:spcAft>
              <a:buNone/>
            </a:pPr>
            <a:r>
              <a:rPr lang="zh-CN" altLang="en-US" sz="2000" dirty="0"/>
              <a:t>在生产实践中,经常可以根据过程能力指数大小对相应的过程能力进行评价并确定相应的后续措施。</a:t>
            </a:r>
          </a:p>
          <a:p>
            <a:pPr marL="0" indent="0" latinLnBrk="0">
              <a:spcBef>
                <a:spcPts val="0"/>
              </a:spcBef>
              <a:spcAft>
                <a:spcPts val="600"/>
              </a:spcAft>
              <a:buNone/>
            </a:pPr>
            <a:r>
              <a:rPr lang="zh-CN" altLang="en-US" dirty="0"/>
              <a:t>四、提高过程能力的途径</a:t>
            </a:r>
          </a:p>
          <a:p>
            <a:pPr marL="0" indent="0" latinLnBrk="0">
              <a:spcBef>
                <a:spcPts val="0"/>
              </a:spcBef>
              <a:spcAft>
                <a:spcPts val="600"/>
              </a:spcAft>
              <a:buNone/>
            </a:pPr>
            <a:r>
              <a:rPr lang="zh-CN" altLang="en-US" sz="2000" dirty="0"/>
              <a:t>提高过程能力的途径有三个,即减少中心偏移量、减少标准偏差S、增大容差范围T。</a:t>
            </a:r>
          </a:p>
        </p:txBody>
      </p:sp>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标题 1"/>
          <p:cNvSpPr>
            <a:spLocks noGrp="1"/>
          </p:cNvSpPr>
          <p:nvPr>
            <p:ph type="title"/>
          </p:nvPr>
        </p:nvSpPr>
        <p:spPr/>
        <p:txBody>
          <a:bodyPr vert="horz" wrap="square" lIns="104306" tIns="52153" rIns="104306" bIns="52153" anchor="ctr"/>
          <a:lstStyle/>
          <a:p>
            <a:br>
              <a:rPr lang="zh-CN">
                <a:solidFill>
                  <a:schemeClr val="bg1"/>
                </a:solidFill>
                <a:cs typeface="方正黑体_GBK" charset="0"/>
                <a:sym typeface="+mn-ea"/>
              </a:rPr>
            </a:br>
            <a:r>
              <a:rPr lang="zh-CN">
                <a:solidFill>
                  <a:schemeClr val="bg1"/>
                </a:solidFill>
                <a:cs typeface="方正黑体_GBK" charset="0"/>
                <a:sym typeface="+mn-ea"/>
              </a:rPr>
              <a:t>过程能力等级评定表</a:t>
            </a:r>
            <a:br>
              <a:rPr lang="zh-CN" altLang="en-US">
                <a:solidFill>
                  <a:schemeClr val="bg1"/>
                </a:solidFill>
              </a:rPr>
            </a:br>
            <a:endParaRPr lang="zh-CN" altLang="en-US" noProof="0" dirty="0">
              <a:ln>
                <a:noFill/>
              </a:ln>
              <a:solidFill>
                <a:schemeClr val="bg1"/>
              </a:solidFill>
              <a:effectLst/>
              <a:uLnTx/>
              <a:uFillTx/>
              <a:cs typeface="+mn-cs"/>
              <a:sym typeface="+mn-ea"/>
            </a:endParaRPr>
          </a:p>
        </p:txBody>
      </p:sp>
      <p:graphicFrame>
        <p:nvGraphicFramePr>
          <p:cNvPr id="2" name="表格 1"/>
          <p:cNvGraphicFramePr/>
          <p:nvPr>
            <p:custDataLst>
              <p:tags r:id="rId1"/>
            </p:custDataLst>
          </p:nvPr>
        </p:nvGraphicFramePr>
        <p:xfrm>
          <a:off x="1301750" y="2122805"/>
          <a:ext cx="6905625" cy="4303395"/>
        </p:xfrm>
        <a:graphic>
          <a:graphicData uri="http://schemas.openxmlformats.org/drawingml/2006/table">
            <a:tbl>
              <a:tblPr firstRow="1" bandRow="1">
                <a:tableStyleId>{5940675A-B579-460E-94D1-54222C63F5DA}</a:tableStyleId>
              </a:tblPr>
              <a:tblGrid>
                <a:gridCol w="1210310">
                  <a:extLst>
                    <a:ext uri="{9D8B030D-6E8A-4147-A177-3AD203B41FA5}">
                      <a16:colId xmlns:a16="http://schemas.microsoft.com/office/drawing/2014/main" val="20000"/>
                    </a:ext>
                  </a:extLst>
                </a:gridCol>
                <a:gridCol w="603885">
                  <a:extLst>
                    <a:ext uri="{9D8B030D-6E8A-4147-A177-3AD203B41FA5}">
                      <a16:colId xmlns:a16="http://schemas.microsoft.com/office/drawing/2014/main" val="20001"/>
                    </a:ext>
                  </a:extLst>
                </a:gridCol>
                <a:gridCol w="983615">
                  <a:extLst>
                    <a:ext uri="{9D8B030D-6E8A-4147-A177-3AD203B41FA5}">
                      <a16:colId xmlns:a16="http://schemas.microsoft.com/office/drawing/2014/main" val="20002"/>
                    </a:ext>
                  </a:extLst>
                </a:gridCol>
                <a:gridCol w="4107815">
                  <a:extLst>
                    <a:ext uri="{9D8B030D-6E8A-4147-A177-3AD203B41FA5}">
                      <a16:colId xmlns:a16="http://schemas.microsoft.com/office/drawing/2014/main" val="20003"/>
                    </a:ext>
                  </a:extLst>
                </a:gridCol>
              </a:tblGrid>
              <a:tr h="359410">
                <a:tc>
                  <a:txBody>
                    <a:bodyPr/>
                    <a:lstStyle/>
                    <a:p>
                      <a:pPr indent="0" algn="ctr">
                        <a:buNone/>
                      </a:pPr>
                      <a:r>
                        <a:rPr lang="en-US" sz="900" b="0">
                          <a:solidFill>
                            <a:srgbClr val="000000"/>
                          </a:solidFill>
                          <a:latin typeface="NEU-BZ" charset="0"/>
                          <a:cs typeface="NEU-BZ" charset="0"/>
                        </a:rPr>
                        <a:t>范</a:t>
                      </a:r>
                      <a:r>
                        <a:rPr lang="en-US" sz="900" b="0">
                          <a:solidFill>
                            <a:srgbClr val="000000"/>
                          </a:solidFill>
                          <a:latin typeface="NEU-BZ-S92" charset="0"/>
                          <a:cs typeface="NEU-BZ-S92" charset="0"/>
                        </a:rPr>
                        <a:t>　</a:t>
                      </a:r>
                      <a:r>
                        <a:rPr lang="en-US" sz="900" b="0">
                          <a:solidFill>
                            <a:srgbClr val="000000"/>
                          </a:solidFill>
                          <a:latin typeface="NEU-BZ" charset="0"/>
                          <a:cs typeface="NEU-BZ" charset="0"/>
                        </a:rPr>
                        <a:t>围</a:t>
                      </a:r>
                      <a:endParaRPr lang="en-US" altLang="en-US" sz="900" b="0">
                        <a:solidFill>
                          <a:srgbClr val="000000"/>
                        </a:solidFill>
                        <a:latin typeface="NEU-BZ" charset="0"/>
                        <a:ea typeface="NEU-BZ" charset="0"/>
                        <a:cs typeface="NEU-BZ"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900" b="0">
                          <a:solidFill>
                            <a:srgbClr val="000000"/>
                          </a:solidFill>
                          <a:latin typeface="NEU-BZ" charset="0"/>
                          <a:cs typeface="NEU-BZ" charset="0"/>
                        </a:rPr>
                        <a:t>等级</a:t>
                      </a:r>
                      <a:endParaRPr lang="en-US" altLang="en-US" sz="900" b="0">
                        <a:solidFill>
                          <a:srgbClr val="000000"/>
                        </a:solidFill>
                        <a:latin typeface="NEU-BZ" charset="0"/>
                        <a:ea typeface="NEU-BZ" charset="0"/>
                        <a:cs typeface="NEU-BZ"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900" b="0">
                          <a:solidFill>
                            <a:srgbClr val="000000"/>
                          </a:solidFill>
                          <a:latin typeface="NEU-BZ" charset="0"/>
                          <a:cs typeface="NEU-BZ" charset="0"/>
                        </a:rPr>
                        <a:t>过程能力判定</a:t>
                      </a:r>
                      <a:endParaRPr lang="en-US" altLang="en-US" sz="900" b="0">
                        <a:solidFill>
                          <a:srgbClr val="000000"/>
                        </a:solidFill>
                        <a:latin typeface="NEU-BZ" charset="0"/>
                        <a:ea typeface="NEU-BZ" charset="0"/>
                        <a:cs typeface="NEU-BZ"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900" b="0">
                          <a:solidFill>
                            <a:srgbClr val="000000"/>
                          </a:solidFill>
                          <a:latin typeface="NEU-BZ" charset="0"/>
                          <a:cs typeface="NEU-BZ" charset="0"/>
                        </a:rPr>
                        <a:t>措</a:t>
                      </a:r>
                      <a:r>
                        <a:rPr lang="en-US" sz="900" b="0">
                          <a:solidFill>
                            <a:srgbClr val="000000"/>
                          </a:solidFill>
                          <a:latin typeface="NEU-BZ-S92" charset="0"/>
                          <a:cs typeface="NEU-BZ-S92" charset="0"/>
                        </a:rPr>
                        <a:t>　</a:t>
                      </a:r>
                      <a:r>
                        <a:rPr lang="en-US" sz="900" b="0">
                          <a:solidFill>
                            <a:srgbClr val="000000"/>
                          </a:solidFill>
                          <a:latin typeface="NEU-BZ" charset="0"/>
                          <a:cs typeface="NEU-BZ" charset="0"/>
                        </a:rPr>
                        <a:t>施</a:t>
                      </a:r>
                      <a:endParaRPr lang="en-US" altLang="en-US" sz="900" b="0">
                        <a:solidFill>
                          <a:srgbClr val="000000"/>
                        </a:solidFill>
                        <a:latin typeface="NEU-BZ" charset="0"/>
                        <a:ea typeface="NEU-BZ" charset="0"/>
                        <a:cs typeface="NEU-BZ"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16915">
                <a:tc>
                  <a:txBody>
                    <a:bodyPr/>
                    <a:lstStyle/>
                    <a:p>
                      <a:pPr indent="0">
                        <a:buNone/>
                      </a:pPr>
                      <a:r>
                        <a:rPr lang="en-US" sz="900" b="0">
                          <a:solidFill>
                            <a:srgbClr val="000000"/>
                          </a:solidFill>
                          <a:latin typeface="NEU-BZ-S92" charset="0"/>
                          <a:cs typeface="NEU-BZ-S92" charset="0"/>
                        </a:rPr>
                        <a:t>C</a:t>
                      </a:r>
                      <a:r>
                        <a:rPr lang="en-US" sz="900" b="0" baseline="-25000">
                          <a:solidFill>
                            <a:srgbClr val="000000"/>
                          </a:solidFill>
                          <a:latin typeface="NEU-BZ-S92" charset="0"/>
                          <a:cs typeface="NEU-BZ-S92" charset="0"/>
                        </a:rPr>
                        <a:t>P</a:t>
                      </a:r>
                      <a:r>
                        <a:rPr lang="en-US" sz="900" b="0">
                          <a:solidFill>
                            <a:srgbClr val="000000"/>
                          </a:solidFill>
                          <a:latin typeface="NEU-BZ-S92" charset="0"/>
                          <a:cs typeface="NEU-BZ-S92" charset="0"/>
                        </a:rPr>
                        <a:t>&gt;1.67</a:t>
                      </a:r>
                      <a:endParaRPr lang="en-US" altLang="en-US" sz="900" b="0">
                        <a:solidFill>
                          <a:srgbClr val="000000"/>
                        </a:solidFill>
                        <a:latin typeface="NEU-BZ-S92" charset="0"/>
                        <a:ea typeface="NEU-BZ-S92" charset="0"/>
                        <a:cs typeface="NEU-BZ-S92" charset="0"/>
                      </a:endParaRPr>
                    </a:p>
                  </a:txBody>
                  <a:tcPr marL="38100" marR="3810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900" b="0">
                          <a:solidFill>
                            <a:srgbClr val="000000"/>
                          </a:solidFill>
                          <a:latin typeface="NEU-BZ" charset="0"/>
                          <a:cs typeface="NEU-BZ" charset="0"/>
                        </a:rPr>
                        <a:t>特级</a:t>
                      </a:r>
                      <a:endParaRPr lang="en-US" altLang="en-US" sz="900" b="0">
                        <a:solidFill>
                          <a:srgbClr val="000000"/>
                        </a:solidFill>
                        <a:latin typeface="NEU-BZ" charset="0"/>
                        <a:ea typeface="NEU-BZ" charset="0"/>
                        <a:cs typeface="NEU-BZ"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900" b="0">
                          <a:solidFill>
                            <a:srgbClr val="000000"/>
                          </a:solidFill>
                          <a:latin typeface="NEU-BZ" charset="0"/>
                          <a:cs typeface="NEU-BZ" charset="0"/>
                        </a:rPr>
                        <a:t>过高</a:t>
                      </a:r>
                      <a:endParaRPr lang="en-US" altLang="en-US" sz="900" b="0">
                        <a:solidFill>
                          <a:srgbClr val="000000"/>
                        </a:solidFill>
                        <a:latin typeface="NEU-BZ" charset="0"/>
                        <a:ea typeface="NEU-BZ" charset="0"/>
                        <a:cs typeface="NEU-BZ"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en-US" sz="900" b="0">
                          <a:solidFill>
                            <a:srgbClr val="000000"/>
                          </a:solidFill>
                          <a:latin typeface="NEU-BZ" charset="0"/>
                          <a:cs typeface="NEU-BZ" charset="0"/>
                        </a:rPr>
                        <a:t>对于关键或主要项目再次缩小容差范围</a:t>
                      </a:r>
                      <a:r>
                        <a:rPr lang="en-US" sz="900" b="0">
                          <a:solidFill>
                            <a:srgbClr val="000000"/>
                          </a:solidFill>
                          <a:latin typeface="NEU-BZ-S92" charset="0"/>
                          <a:cs typeface="NEU-BZ-S92" charset="0"/>
                        </a:rPr>
                        <a:t>,</a:t>
                      </a:r>
                      <a:r>
                        <a:rPr lang="en-US" sz="900" b="0">
                          <a:solidFill>
                            <a:srgbClr val="000000"/>
                          </a:solidFill>
                          <a:latin typeface="NEU-BZ" charset="0"/>
                          <a:cs typeface="NEU-BZ" charset="0"/>
                        </a:rPr>
                        <a:t>以提高产品质量</a:t>
                      </a:r>
                      <a:r>
                        <a:rPr lang="en-US" sz="900" b="0">
                          <a:solidFill>
                            <a:srgbClr val="000000"/>
                          </a:solidFill>
                          <a:latin typeface="NEU-BZ-S92" charset="0"/>
                          <a:cs typeface="NEU-BZ-S92" charset="0"/>
                        </a:rPr>
                        <a:t>;</a:t>
                      </a:r>
                      <a:r>
                        <a:rPr lang="en-US" sz="900" b="0">
                          <a:solidFill>
                            <a:srgbClr val="000000"/>
                          </a:solidFill>
                          <a:latin typeface="NEU-BZ" charset="0"/>
                          <a:cs typeface="NEU-BZ" charset="0"/>
                        </a:rPr>
                        <a:t>或者放宽波动幅度</a:t>
                      </a:r>
                      <a:r>
                        <a:rPr lang="en-US" sz="900" b="0">
                          <a:solidFill>
                            <a:srgbClr val="000000"/>
                          </a:solidFill>
                          <a:latin typeface="NEU-BZ-S92" charset="0"/>
                          <a:cs typeface="NEU-BZ-S92" charset="0"/>
                        </a:rPr>
                        <a:t>,</a:t>
                      </a:r>
                      <a:r>
                        <a:rPr lang="en-US" sz="900" b="0">
                          <a:solidFill>
                            <a:srgbClr val="000000"/>
                          </a:solidFill>
                          <a:latin typeface="NEU-BZ" charset="0"/>
                          <a:cs typeface="NEU-BZ" charset="0"/>
                        </a:rPr>
                        <a:t>降低设备精度等级</a:t>
                      </a:r>
                      <a:r>
                        <a:rPr lang="en-US" sz="900" b="0">
                          <a:solidFill>
                            <a:srgbClr val="000000"/>
                          </a:solidFill>
                          <a:latin typeface="NEU-BZ-S92" charset="0"/>
                          <a:cs typeface="NEU-BZ-S92" charset="0"/>
                        </a:rPr>
                        <a:t>,</a:t>
                      </a:r>
                      <a:r>
                        <a:rPr lang="en-US" sz="900" b="0">
                          <a:solidFill>
                            <a:srgbClr val="000000"/>
                          </a:solidFill>
                          <a:latin typeface="NEU-BZ" charset="0"/>
                          <a:cs typeface="NEU-BZ" charset="0"/>
                        </a:rPr>
                        <a:t>以提高效率</a:t>
                      </a:r>
                      <a:r>
                        <a:rPr lang="en-US" sz="900" b="0">
                          <a:solidFill>
                            <a:srgbClr val="000000"/>
                          </a:solidFill>
                          <a:latin typeface="NEU-BZ-S92" charset="0"/>
                          <a:cs typeface="NEU-BZ-S92" charset="0"/>
                        </a:rPr>
                        <a:t>,</a:t>
                      </a:r>
                      <a:r>
                        <a:rPr lang="en-US" sz="900" b="0">
                          <a:solidFill>
                            <a:srgbClr val="000000"/>
                          </a:solidFill>
                          <a:latin typeface="NEU-BZ" charset="0"/>
                          <a:cs typeface="NEU-BZ" charset="0"/>
                        </a:rPr>
                        <a:t>降低成本。</a:t>
                      </a:r>
                      <a:endParaRPr lang="en-US" altLang="en-US" sz="900" b="0">
                        <a:solidFill>
                          <a:srgbClr val="000000"/>
                        </a:solidFill>
                        <a:latin typeface="NEU-BZ" charset="0"/>
                        <a:ea typeface="NEU-BZ" charset="0"/>
                        <a:cs typeface="NEU-BZ"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17550">
                <a:tc>
                  <a:txBody>
                    <a:bodyPr/>
                    <a:lstStyle/>
                    <a:p>
                      <a:pPr indent="0">
                        <a:buNone/>
                      </a:pPr>
                      <a:r>
                        <a:rPr lang="en-US" sz="900" b="0">
                          <a:solidFill>
                            <a:srgbClr val="000000"/>
                          </a:solidFill>
                          <a:latin typeface="NEU-BZ-S92" charset="0"/>
                          <a:cs typeface="NEU-BZ-S92" charset="0"/>
                        </a:rPr>
                        <a:t>1.33&lt;C</a:t>
                      </a:r>
                      <a:r>
                        <a:rPr lang="en-US" sz="900" b="0" baseline="-25000">
                          <a:solidFill>
                            <a:srgbClr val="000000"/>
                          </a:solidFill>
                          <a:latin typeface="NEU-BZ-S92" charset="0"/>
                          <a:cs typeface="NEU-BZ-S92" charset="0"/>
                        </a:rPr>
                        <a:t>P</a:t>
                      </a:r>
                      <a:r>
                        <a:rPr lang="en-US" sz="900" b="0">
                          <a:solidFill>
                            <a:srgbClr val="000000"/>
                          </a:solidFill>
                          <a:latin typeface="NEU-BZ" charset="0"/>
                          <a:cs typeface="NEU-BZ" charset="0"/>
                        </a:rPr>
                        <a:t>≤</a:t>
                      </a:r>
                      <a:r>
                        <a:rPr lang="en-US" sz="900" b="0">
                          <a:solidFill>
                            <a:srgbClr val="000000"/>
                          </a:solidFill>
                          <a:latin typeface="NEU-BZ-S92" charset="0"/>
                          <a:cs typeface="NEU-BZ-S92" charset="0"/>
                        </a:rPr>
                        <a:t>1.67</a:t>
                      </a:r>
                      <a:endParaRPr lang="en-US" altLang="en-US" sz="900" b="0">
                        <a:solidFill>
                          <a:srgbClr val="000000"/>
                        </a:solidFill>
                        <a:latin typeface="NEU-BZ-S92" charset="0"/>
                        <a:ea typeface="NEU-BZ-S92" charset="0"/>
                        <a:cs typeface="NEU-BZ-S92" charset="0"/>
                      </a:endParaRPr>
                    </a:p>
                  </a:txBody>
                  <a:tcPr marL="38100" marR="3810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900" b="0">
                          <a:solidFill>
                            <a:srgbClr val="000000"/>
                          </a:solidFill>
                          <a:latin typeface="NEU-BZ-S92" charset="0"/>
                          <a:cs typeface="NEU-BZ-S92" charset="0"/>
                        </a:rPr>
                        <a:t>1</a:t>
                      </a:r>
                      <a:r>
                        <a:rPr lang="en-US" sz="900" b="0">
                          <a:solidFill>
                            <a:srgbClr val="000000"/>
                          </a:solidFill>
                          <a:latin typeface="NEU-BZ" charset="0"/>
                          <a:cs typeface="NEU-BZ" charset="0"/>
                        </a:rPr>
                        <a:t>级</a:t>
                      </a:r>
                      <a:endParaRPr lang="en-US" altLang="en-US" sz="900" b="0">
                        <a:solidFill>
                          <a:srgbClr val="000000"/>
                        </a:solidFill>
                        <a:latin typeface="NEU-BZ-S92" charset="0"/>
                        <a:ea typeface="NEU-BZ-S92" charset="0"/>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900" b="0">
                          <a:solidFill>
                            <a:srgbClr val="000000"/>
                          </a:solidFill>
                          <a:latin typeface="NEU-BZ" charset="0"/>
                          <a:cs typeface="NEU-BZ" charset="0"/>
                        </a:rPr>
                        <a:t>充分</a:t>
                      </a:r>
                      <a:endParaRPr lang="en-US" altLang="en-US" sz="900" b="0">
                        <a:solidFill>
                          <a:srgbClr val="000000"/>
                        </a:solidFill>
                        <a:latin typeface="NEU-BZ" charset="0"/>
                        <a:ea typeface="NEU-BZ" charset="0"/>
                        <a:cs typeface="NEU-BZ"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en-US" sz="900" b="0">
                          <a:solidFill>
                            <a:srgbClr val="000000"/>
                          </a:solidFill>
                          <a:latin typeface="NEU-BZ" charset="0"/>
                          <a:cs typeface="NEU-BZ" charset="0"/>
                        </a:rPr>
                        <a:t>当不是关键或主要项目时</a:t>
                      </a:r>
                      <a:r>
                        <a:rPr lang="en-US" sz="900" b="0">
                          <a:solidFill>
                            <a:srgbClr val="000000"/>
                          </a:solidFill>
                          <a:latin typeface="NEU-BZ-S92" charset="0"/>
                          <a:cs typeface="NEU-BZ-S92" charset="0"/>
                        </a:rPr>
                        <a:t>,</a:t>
                      </a:r>
                      <a:r>
                        <a:rPr lang="en-US" sz="900" b="0">
                          <a:solidFill>
                            <a:srgbClr val="000000"/>
                          </a:solidFill>
                          <a:latin typeface="NEU-BZ" charset="0"/>
                          <a:cs typeface="NEU-BZ" charset="0"/>
                        </a:rPr>
                        <a:t>放宽波动幅度</a:t>
                      </a:r>
                      <a:r>
                        <a:rPr lang="en-US" sz="900" b="0">
                          <a:solidFill>
                            <a:srgbClr val="000000"/>
                          </a:solidFill>
                          <a:latin typeface="NEU-BZ-S92" charset="0"/>
                          <a:cs typeface="NEU-BZ-S92" charset="0"/>
                        </a:rPr>
                        <a:t>;</a:t>
                      </a:r>
                      <a:r>
                        <a:rPr lang="en-US" sz="900" b="0">
                          <a:solidFill>
                            <a:srgbClr val="000000"/>
                          </a:solidFill>
                          <a:latin typeface="NEU-BZ" charset="0"/>
                          <a:cs typeface="NEU-BZ" charset="0"/>
                        </a:rPr>
                        <a:t>降低对原材料的要求</a:t>
                      </a:r>
                      <a:r>
                        <a:rPr lang="en-US" sz="900" b="0">
                          <a:solidFill>
                            <a:srgbClr val="000000"/>
                          </a:solidFill>
                          <a:latin typeface="NEU-BZ-S92" charset="0"/>
                          <a:cs typeface="NEU-BZ-S92" charset="0"/>
                        </a:rPr>
                        <a:t>;</a:t>
                      </a:r>
                      <a:r>
                        <a:rPr lang="en-US" sz="900" b="0">
                          <a:solidFill>
                            <a:srgbClr val="000000"/>
                          </a:solidFill>
                          <a:latin typeface="NEU-BZ" charset="0"/>
                          <a:cs typeface="NEU-BZ" charset="0"/>
                        </a:rPr>
                        <a:t>简化质量检验</a:t>
                      </a:r>
                      <a:r>
                        <a:rPr lang="en-US" sz="900" b="0">
                          <a:solidFill>
                            <a:srgbClr val="000000"/>
                          </a:solidFill>
                          <a:latin typeface="NEU-BZ-S92" charset="0"/>
                          <a:cs typeface="NEU-BZ-S92" charset="0"/>
                        </a:rPr>
                        <a:t>,</a:t>
                      </a:r>
                      <a:r>
                        <a:rPr lang="en-US" sz="900" b="0">
                          <a:solidFill>
                            <a:srgbClr val="000000"/>
                          </a:solidFill>
                          <a:latin typeface="NEU-BZ" charset="0"/>
                          <a:cs typeface="NEU-BZ" charset="0"/>
                        </a:rPr>
                        <a:t>采用抽样检验或减少检验频次。</a:t>
                      </a:r>
                      <a:endParaRPr lang="en-US" altLang="en-US" sz="900" b="0">
                        <a:solidFill>
                          <a:srgbClr val="000000"/>
                        </a:solidFill>
                        <a:latin typeface="NEU-BZ" charset="0"/>
                        <a:ea typeface="NEU-BZ" charset="0"/>
                        <a:cs typeface="NEU-BZ"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16915">
                <a:tc>
                  <a:txBody>
                    <a:bodyPr/>
                    <a:lstStyle/>
                    <a:p>
                      <a:pPr indent="0">
                        <a:buNone/>
                      </a:pPr>
                      <a:r>
                        <a:rPr lang="en-US" sz="900" b="0">
                          <a:solidFill>
                            <a:srgbClr val="000000"/>
                          </a:solidFill>
                          <a:latin typeface="NEU-BZ-S92" charset="0"/>
                          <a:cs typeface="NEU-BZ-S92" charset="0"/>
                        </a:rPr>
                        <a:t>1&lt;C</a:t>
                      </a:r>
                      <a:r>
                        <a:rPr lang="en-US" sz="900" b="0" baseline="-25000">
                          <a:solidFill>
                            <a:srgbClr val="000000"/>
                          </a:solidFill>
                          <a:latin typeface="NEU-BZ-S92" charset="0"/>
                          <a:cs typeface="NEU-BZ-S92" charset="0"/>
                        </a:rPr>
                        <a:t>P</a:t>
                      </a:r>
                      <a:r>
                        <a:rPr lang="en-US" sz="900" b="0">
                          <a:solidFill>
                            <a:srgbClr val="000000"/>
                          </a:solidFill>
                          <a:latin typeface="NEU-BZ" charset="0"/>
                          <a:cs typeface="NEU-BZ" charset="0"/>
                        </a:rPr>
                        <a:t>≤</a:t>
                      </a:r>
                      <a:r>
                        <a:rPr lang="en-US" sz="900" b="0">
                          <a:solidFill>
                            <a:srgbClr val="000000"/>
                          </a:solidFill>
                          <a:latin typeface="NEU-BZ-S92" charset="0"/>
                          <a:cs typeface="NEU-BZ-S92" charset="0"/>
                        </a:rPr>
                        <a:t>1.33</a:t>
                      </a:r>
                      <a:endParaRPr lang="en-US" altLang="en-US" sz="900" b="0">
                        <a:solidFill>
                          <a:srgbClr val="000000"/>
                        </a:solidFill>
                        <a:latin typeface="NEU-BZ-S92" charset="0"/>
                        <a:ea typeface="NEU-BZ-S92" charset="0"/>
                        <a:cs typeface="NEU-BZ-S92" charset="0"/>
                      </a:endParaRPr>
                    </a:p>
                  </a:txBody>
                  <a:tcPr marL="38100" marR="3810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900" b="0">
                          <a:solidFill>
                            <a:srgbClr val="000000"/>
                          </a:solidFill>
                          <a:latin typeface="NEU-BZ-S92" charset="0"/>
                          <a:cs typeface="NEU-BZ-S92" charset="0"/>
                        </a:rPr>
                        <a:t>2</a:t>
                      </a:r>
                      <a:r>
                        <a:rPr lang="en-US" sz="900" b="0">
                          <a:solidFill>
                            <a:srgbClr val="000000"/>
                          </a:solidFill>
                          <a:latin typeface="NEU-BZ" charset="0"/>
                          <a:cs typeface="NEU-BZ" charset="0"/>
                        </a:rPr>
                        <a:t>级</a:t>
                      </a:r>
                      <a:endParaRPr lang="en-US" altLang="en-US" sz="900" b="0">
                        <a:solidFill>
                          <a:srgbClr val="000000"/>
                        </a:solidFill>
                        <a:latin typeface="NEU-BZ-S92" charset="0"/>
                        <a:ea typeface="NEU-BZ-S92" charset="0"/>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900" b="0">
                          <a:solidFill>
                            <a:srgbClr val="000000"/>
                          </a:solidFill>
                          <a:latin typeface="NEU-BZ" charset="0"/>
                          <a:cs typeface="NEU-BZ" charset="0"/>
                        </a:rPr>
                        <a:t>尚可</a:t>
                      </a:r>
                      <a:endParaRPr lang="en-US" altLang="en-US" sz="900" b="0">
                        <a:solidFill>
                          <a:srgbClr val="000000"/>
                        </a:solidFill>
                        <a:latin typeface="NEU-BZ" charset="0"/>
                        <a:ea typeface="NEU-BZ" charset="0"/>
                        <a:cs typeface="NEU-BZ"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en-US" sz="900" b="0">
                          <a:solidFill>
                            <a:srgbClr val="000000"/>
                          </a:solidFill>
                          <a:latin typeface="NEU-BZ" charset="0"/>
                          <a:cs typeface="NEU-BZ" charset="0"/>
                        </a:rPr>
                        <a:t>必须用控制图或其他方法对过程进行控制和监督</a:t>
                      </a:r>
                      <a:r>
                        <a:rPr lang="en-US" sz="900" b="0">
                          <a:solidFill>
                            <a:srgbClr val="000000"/>
                          </a:solidFill>
                          <a:latin typeface="NEU-BZ-S92" charset="0"/>
                          <a:cs typeface="NEU-BZ-S92" charset="0"/>
                        </a:rPr>
                        <a:t>,</a:t>
                      </a:r>
                      <a:r>
                        <a:rPr lang="en-US" sz="900" b="0">
                          <a:solidFill>
                            <a:srgbClr val="000000"/>
                          </a:solidFill>
                          <a:latin typeface="NEU-BZ" charset="0"/>
                          <a:cs typeface="NEU-BZ" charset="0"/>
                        </a:rPr>
                        <a:t>以便及时发现异常波动</a:t>
                      </a:r>
                      <a:r>
                        <a:rPr lang="en-US" sz="900" b="0">
                          <a:solidFill>
                            <a:srgbClr val="000000"/>
                          </a:solidFill>
                          <a:latin typeface="NEU-BZ-S92" charset="0"/>
                          <a:cs typeface="NEU-BZ-S92" charset="0"/>
                        </a:rPr>
                        <a:t>;</a:t>
                      </a:r>
                      <a:r>
                        <a:rPr lang="en-US" sz="900" b="0">
                          <a:solidFill>
                            <a:srgbClr val="000000"/>
                          </a:solidFill>
                          <a:latin typeface="NEU-BZ" charset="0"/>
                          <a:cs typeface="NEU-BZ" charset="0"/>
                        </a:rPr>
                        <a:t>对产品按正常规定进行检验。</a:t>
                      </a:r>
                      <a:endParaRPr lang="en-US" altLang="en-US" sz="900" b="0">
                        <a:solidFill>
                          <a:srgbClr val="000000"/>
                        </a:solidFill>
                        <a:latin typeface="NEU-BZ" charset="0"/>
                        <a:ea typeface="NEU-BZ" charset="0"/>
                        <a:cs typeface="NEU-BZ"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75690">
                <a:tc>
                  <a:txBody>
                    <a:bodyPr/>
                    <a:lstStyle/>
                    <a:p>
                      <a:pPr indent="0">
                        <a:buNone/>
                      </a:pPr>
                      <a:r>
                        <a:rPr lang="en-US" sz="900" b="0">
                          <a:solidFill>
                            <a:srgbClr val="000000"/>
                          </a:solidFill>
                          <a:latin typeface="NEU-BZ-S92" charset="0"/>
                          <a:cs typeface="NEU-BZ-S92" charset="0"/>
                        </a:rPr>
                        <a:t>0.67</a:t>
                      </a:r>
                      <a:r>
                        <a:rPr lang="en-US" sz="900" b="0">
                          <a:solidFill>
                            <a:srgbClr val="000000"/>
                          </a:solidFill>
                          <a:latin typeface="NEU-BZ" charset="0"/>
                          <a:cs typeface="NEU-BZ" charset="0"/>
                        </a:rPr>
                        <a:t>≤</a:t>
                      </a:r>
                      <a:r>
                        <a:rPr lang="en-US" sz="900" b="0">
                          <a:solidFill>
                            <a:srgbClr val="000000"/>
                          </a:solidFill>
                          <a:latin typeface="NEU-BZ-S92" charset="0"/>
                          <a:cs typeface="NEU-BZ-S92" charset="0"/>
                        </a:rPr>
                        <a:t>C</a:t>
                      </a:r>
                      <a:r>
                        <a:rPr lang="en-US" sz="900" b="0" baseline="-25000">
                          <a:solidFill>
                            <a:srgbClr val="000000"/>
                          </a:solidFill>
                          <a:latin typeface="NEU-BZ-S92" charset="0"/>
                          <a:cs typeface="NEU-BZ-S92" charset="0"/>
                        </a:rPr>
                        <a:t>P</a:t>
                      </a:r>
                      <a:r>
                        <a:rPr lang="en-US" sz="900" b="0">
                          <a:solidFill>
                            <a:srgbClr val="000000"/>
                          </a:solidFill>
                          <a:latin typeface="NEU-BZ" charset="0"/>
                          <a:cs typeface="NEU-BZ" charset="0"/>
                        </a:rPr>
                        <a:t>≤</a:t>
                      </a:r>
                      <a:r>
                        <a:rPr lang="en-US" sz="900" b="0">
                          <a:solidFill>
                            <a:srgbClr val="000000"/>
                          </a:solidFill>
                          <a:latin typeface="NEU-BZ-S92" charset="0"/>
                          <a:cs typeface="NEU-BZ-S92" charset="0"/>
                        </a:rPr>
                        <a:t>1</a:t>
                      </a:r>
                      <a:endParaRPr lang="en-US" altLang="en-US" sz="900" b="0">
                        <a:solidFill>
                          <a:srgbClr val="000000"/>
                        </a:solidFill>
                        <a:latin typeface="NEU-BZ-S92" charset="0"/>
                        <a:ea typeface="NEU-BZ-S92" charset="0"/>
                        <a:cs typeface="NEU-BZ-S92" charset="0"/>
                      </a:endParaRPr>
                    </a:p>
                  </a:txBody>
                  <a:tcPr marL="38100" marR="3810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900" b="0">
                          <a:solidFill>
                            <a:srgbClr val="000000"/>
                          </a:solidFill>
                          <a:latin typeface="NEU-BZ-S92" charset="0"/>
                          <a:cs typeface="NEU-BZ-S92" charset="0"/>
                        </a:rPr>
                        <a:t>3</a:t>
                      </a:r>
                      <a:r>
                        <a:rPr lang="en-US" sz="900" b="0">
                          <a:solidFill>
                            <a:srgbClr val="000000"/>
                          </a:solidFill>
                          <a:latin typeface="NEU-BZ" charset="0"/>
                          <a:cs typeface="NEU-BZ" charset="0"/>
                        </a:rPr>
                        <a:t>级</a:t>
                      </a:r>
                      <a:endParaRPr lang="en-US" altLang="en-US" sz="900" b="0">
                        <a:solidFill>
                          <a:srgbClr val="000000"/>
                        </a:solidFill>
                        <a:latin typeface="NEU-BZ-S92" charset="0"/>
                        <a:ea typeface="NEU-BZ-S92" charset="0"/>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900" b="0">
                          <a:solidFill>
                            <a:srgbClr val="000000"/>
                          </a:solidFill>
                          <a:latin typeface="NEU-BZ" charset="0"/>
                          <a:cs typeface="NEU-BZ" charset="0"/>
                        </a:rPr>
                        <a:t>不充分</a:t>
                      </a:r>
                      <a:endParaRPr lang="en-US" altLang="en-US" sz="900" b="0">
                        <a:solidFill>
                          <a:srgbClr val="000000"/>
                        </a:solidFill>
                        <a:latin typeface="NEU-BZ" charset="0"/>
                        <a:ea typeface="NEU-BZ" charset="0"/>
                        <a:cs typeface="NEU-BZ"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en-US" sz="900" b="0">
                          <a:solidFill>
                            <a:srgbClr val="000000"/>
                          </a:solidFill>
                          <a:latin typeface="NEU-BZ" charset="0"/>
                          <a:cs typeface="NEU-BZ" charset="0"/>
                        </a:rPr>
                        <a:t>分析分散程度大的原因</a:t>
                      </a:r>
                      <a:r>
                        <a:rPr lang="en-US" sz="900" b="0">
                          <a:solidFill>
                            <a:srgbClr val="000000"/>
                          </a:solidFill>
                          <a:latin typeface="NEU-BZ-S92" charset="0"/>
                          <a:cs typeface="NEU-BZ-S92" charset="0"/>
                        </a:rPr>
                        <a:t>,</a:t>
                      </a:r>
                      <a:r>
                        <a:rPr lang="en-US" sz="900" b="0">
                          <a:solidFill>
                            <a:srgbClr val="000000"/>
                          </a:solidFill>
                          <a:latin typeface="NEU-BZ" charset="0"/>
                          <a:cs typeface="NEU-BZ" charset="0"/>
                        </a:rPr>
                        <a:t>制定措施加以改进</a:t>
                      </a:r>
                      <a:r>
                        <a:rPr lang="en-US" sz="900" b="0">
                          <a:solidFill>
                            <a:srgbClr val="000000"/>
                          </a:solidFill>
                          <a:latin typeface="NEU-BZ-S92" charset="0"/>
                          <a:cs typeface="NEU-BZ-S92" charset="0"/>
                        </a:rPr>
                        <a:t>,</a:t>
                      </a:r>
                      <a:r>
                        <a:rPr lang="en-US" sz="900" b="0">
                          <a:solidFill>
                            <a:srgbClr val="000000"/>
                          </a:solidFill>
                          <a:latin typeface="NEU-BZ" charset="0"/>
                          <a:cs typeface="NEU-BZ" charset="0"/>
                        </a:rPr>
                        <a:t>在不影响产品质量的情况下放宽容差范围</a:t>
                      </a:r>
                      <a:r>
                        <a:rPr lang="en-US" sz="900" b="0">
                          <a:solidFill>
                            <a:srgbClr val="000000"/>
                          </a:solidFill>
                          <a:latin typeface="NEU-BZ-S92" charset="0"/>
                          <a:cs typeface="NEU-BZ-S92" charset="0"/>
                        </a:rPr>
                        <a:t>;</a:t>
                      </a:r>
                      <a:r>
                        <a:rPr lang="en-US" sz="900" b="0">
                          <a:solidFill>
                            <a:srgbClr val="000000"/>
                          </a:solidFill>
                          <a:latin typeface="NEU-BZ" charset="0"/>
                          <a:cs typeface="NEU-BZ" charset="0"/>
                        </a:rPr>
                        <a:t>加强质量检验</a:t>
                      </a:r>
                      <a:r>
                        <a:rPr lang="en-US" sz="900" b="0">
                          <a:solidFill>
                            <a:srgbClr val="000000"/>
                          </a:solidFill>
                          <a:latin typeface="NEU-BZ-S92" charset="0"/>
                          <a:cs typeface="NEU-BZ-S92" charset="0"/>
                        </a:rPr>
                        <a:t>,</a:t>
                      </a:r>
                      <a:r>
                        <a:rPr lang="en-US" sz="900" b="0">
                          <a:solidFill>
                            <a:srgbClr val="000000"/>
                          </a:solidFill>
                          <a:latin typeface="NEU-BZ" charset="0"/>
                          <a:cs typeface="NEU-BZ" charset="0"/>
                        </a:rPr>
                        <a:t>进行全数检验或增加检验频次。</a:t>
                      </a:r>
                      <a:endParaRPr lang="en-US" altLang="en-US" sz="900" b="0">
                        <a:solidFill>
                          <a:srgbClr val="000000"/>
                        </a:solidFill>
                        <a:latin typeface="NEU-BZ" charset="0"/>
                        <a:ea typeface="NEU-BZ" charset="0"/>
                        <a:cs typeface="NEU-BZ"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716915">
                <a:tc>
                  <a:txBody>
                    <a:bodyPr/>
                    <a:lstStyle/>
                    <a:p>
                      <a:pPr indent="0">
                        <a:buNone/>
                      </a:pPr>
                      <a:r>
                        <a:rPr lang="en-US" sz="900" b="0">
                          <a:solidFill>
                            <a:srgbClr val="000000"/>
                          </a:solidFill>
                          <a:latin typeface="NEU-BZ-S92" charset="0"/>
                          <a:cs typeface="NEU-BZ-S92" charset="0"/>
                        </a:rPr>
                        <a:t>C</a:t>
                      </a:r>
                      <a:r>
                        <a:rPr lang="en-US" sz="900" b="0" baseline="-25000">
                          <a:solidFill>
                            <a:srgbClr val="000000"/>
                          </a:solidFill>
                          <a:latin typeface="NEU-BZ-S92" charset="0"/>
                          <a:cs typeface="NEU-BZ-S92" charset="0"/>
                        </a:rPr>
                        <a:t>P</a:t>
                      </a:r>
                      <a:r>
                        <a:rPr lang="en-US" sz="900" b="0">
                          <a:solidFill>
                            <a:srgbClr val="000000"/>
                          </a:solidFill>
                          <a:latin typeface="NEU-BZ-S92" charset="0"/>
                          <a:cs typeface="NEU-BZ-S92" charset="0"/>
                        </a:rPr>
                        <a:t>&lt;0.67</a:t>
                      </a:r>
                      <a:endParaRPr lang="en-US" altLang="en-US" sz="900" b="0">
                        <a:solidFill>
                          <a:srgbClr val="000000"/>
                        </a:solidFill>
                        <a:latin typeface="NEU-BZ-S92" charset="0"/>
                        <a:ea typeface="NEU-BZ-S92" charset="0"/>
                        <a:cs typeface="NEU-BZ-S92" charset="0"/>
                      </a:endParaRPr>
                    </a:p>
                  </a:txBody>
                  <a:tcPr marL="38100" marR="3810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900" b="0">
                          <a:solidFill>
                            <a:srgbClr val="000000"/>
                          </a:solidFill>
                          <a:latin typeface="NEU-BZ-S92" charset="0"/>
                          <a:cs typeface="NEU-BZ-S92" charset="0"/>
                        </a:rPr>
                        <a:t>4</a:t>
                      </a:r>
                      <a:r>
                        <a:rPr lang="en-US" sz="900" b="0">
                          <a:solidFill>
                            <a:srgbClr val="000000"/>
                          </a:solidFill>
                          <a:latin typeface="NEU-BZ" charset="0"/>
                          <a:cs typeface="NEU-BZ" charset="0"/>
                        </a:rPr>
                        <a:t>级</a:t>
                      </a:r>
                      <a:endParaRPr lang="en-US" altLang="en-US" sz="900" b="0">
                        <a:solidFill>
                          <a:srgbClr val="000000"/>
                        </a:solidFill>
                        <a:latin typeface="NEU-BZ-S92" charset="0"/>
                        <a:ea typeface="NEU-BZ-S92" charset="0"/>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900" b="0">
                          <a:solidFill>
                            <a:srgbClr val="000000"/>
                          </a:solidFill>
                          <a:latin typeface="NEU-BZ" charset="0"/>
                          <a:cs typeface="NEU-BZ" charset="0"/>
                        </a:rPr>
                        <a:t>不足</a:t>
                      </a:r>
                      <a:endParaRPr lang="en-US" altLang="en-US" sz="900" b="0">
                        <a:solidFill>
                          <a:srgbClr val="000000"/>
                        </a:solidFill>
                        <a:latin typeface="NEU-BZ" charset="0"/>
                        <a:ea typeface="NEU-BZ" charset="0"/>
                        <a:cs typeface="NEU-BZ"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en-US" sz="900" b="0">
                          <a:solidFill>
                            <a:srgbClr val="000000"/>
                          </a:solidFill>
                          <a:latin typeface="NEU-BZ" charset="0"/>
                          <a:cs typeface="NEU-BZ" charset="0"/>
                        </a:rPr>
                        <a:t>一般应停止继续加工</a:t>
                      </a:r>
                      <a:r>
                        <a:rPr lang="en-US" sz="900" b="0">
                          <a:solidFill>
                            <a:srgbClr val="000000"/>
                          </a:solidFill>
                          <a:latin typeface="NEU-BZ-S92" charset="0"/>
                          <a:cs typeface="NEU-BZ-S92" charset="0"/>
                        </a:rPr>
                        <a:t>,</a:t>
                      </a:r>
                      <a:r>
                        <a:rPr lang="en-US" sz="900" b="0">
                          <a:solidFill>
                            <a:srgbClr val="000000"/>
                          </a:solidFill>
                          <a:latin typeface="NEU-BZ" charset="0"/>
                          <a:cs typeface="NEU-BZ" charset="0"/>
                        </a:rPr>
                        <a:t>找出原因</a:t>
                      </a:r>
                      <a:r>
                        <a:rPr lang="en-US" sz="900" b="0">
                          <a:solidFill>
                            <a:srgbClr val="000000"/>
                          </a:solidFill>
                          <a:latin typeface="NEU-BZ-S92" charset="0"/>
                          <a:cs typeface="NEU-BZ-S92" charset="0"/>
                        </a:rPr>
                        <a:t>,</a:t>
                      </a:r>
                      <a:r>
                        <a:rPr lang="en-US" sz="900" b="0">
                          <a:solidFill>
                            <a:srgbClr val="000000"/>
                          </a:solidFill>
                          <a:latin typeface="NEU-BZ" charset="0"/>
                          <a:cs typeface="NEU-BZ" charset="0"/>
                        </a:rPr>
                        <a:t>改进工艺</a:t>
                      </a:r>
                      <a:r>
                        <a:rPr lang="en-US" sz="900" b="0">
                          <a:solidFill>
                            <a:srgbClr val="000000"/>
                          </a:solidFill>
                          <a:latin typeface="NEU-BZ-S92" charset="0"/>
                          <a:cs typeface="NEU-BZ-S92" charset="0"/>
                        </a:rPr>
                        <a:t>,</a:t>
                      </a:r>
                      <a:r>
                        <a:rPr lang="en-US" sz="900" b="0">
                          <a:solidFill>
                            <a:srgbClr val="000000"/>
                          </a:solidFill>
                          <a:latin typeface="NEU-BZ" charset="0"/>
                          <a:cs typeface="NEU-BZ" charset="0"/>
                        </a:rPr>
                        <a:t>提高</a:t>
                      </a:r>
                      <a:r>
                        <a:rPr lang="en-US" sz="900" b="0">
                          <a:solidFill>
                            <a:srgbClr val="000000"/>
                          </a:solidFill>
                          <a:latin typeface="NEU-BZ-S92" charset="0"/>
                          <a:cs typeface="NEU-BZ-S92" charset="0"/>
                        </a:rPr>
                        <a:t>C</a:t>
                      </a:r>
                      <a:r>
                        <a:rPr lang="en-US" sz="900" b="0" baseline="-25000">
                          <a:solidFill>
                            <a:srgbClr val="000000"/>
                          </a:solidFill>
                          <a:latin typeface="NEU-BZ-S92" charset="0"/>
                          <a:cs typeface="NEU-BZ-S92" charset="0"/>
                        </a:rPr>
                        <a:t>P</a:t>
                      </a:r>
                      <a:r>
                        <a:rPr lang="en-US" sz="900" b="0">
                          <a:solidFill>
                            <a:srgbClr val="000000"/>
                          </a:solidFill>
                          <a:latin typeface="NEU-BZ" charset="0"/>
                          <a:cs typeface="NEU-BZ" charset="0"/>
                        </a:rPr>
                        <a:t>值</a:t>
                      </a:r>
                      <a:r>
                        <a:rPr lang="en-US" sz="900" b="0">
                          <a:solidFill>
                            <a:srgbClr val="000000"/>
                          </a:solidFill>
                          <a:latin typeface="NEU-BZ-S92" charset="0"/>
                          <a:cs typeface="NEU-BZ-S92" charset="0"/>
                        </a:rPr>
                        <a:t>,</a:t>
                      </a:r>
                      <a:r>
                        <a:rPr lang="en-US" sz="900" b="0">
                          <a:solidFill>
                            <a:srgbClr val="000000"/>
                          </a:solidFill>
                          <a:latin typeface="NEU-BZ" charset="0"/>
                          <a:cs typeface="NEU-BZ" charset="0"/>
                        </a:rPr>
                        <a:t>否则全数检验</a:t>
                      </a:r>
                      <a:r>
                        <a:rPr lang="en-US" sz="900" b="0">
                          <a:solidFill>
                            <a:srgbClr val="000000"/>
                          </a:solidFill>
                          <a:latin typeface="NEU-BZ-S92" charset="0"/>
                          <a:cs typeface="NEU-BZ-S92" charset="0"/>
                        </a:rPr>
                        <a:t>,</a:t>
                      </a:r>
                      <a:r>
                        <a:rPr lang="en-US" sz="900" b="0">
                          <a:solidFill>
                            <a:srgbClr val="000000"/>
                          </a:solidFill>
                          <a:latin typeface="NEU-BZ" charset="0"/>
                          <a:cs typeface="NEU-BZ" charset="0"/>
                        </a:rPr>
                        <a:t>挑出不合格品。</a:t>
                      </a:r>
                      <a:endParaRPr lang="en-US" altLang="en-US" sz="900" b="0">
                        <a:solidFill>
                          <a:srgbClr val="000000"/>
                        </a:solidFill>
                        <a:latin typeface="NEU-BZ" charset="0"/>
                        <a:ea typeface="NEU-BZ" charset="0"/>
                        <a:cs typeface="NEU-BZ" charset="0"/>
                      </a:endParaRPr>
                    </a:p>
                  </a:txBody>
                  <a:tcPr marL="66675" marR="6667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bl>
          </a:graphicData>
        </a:graphic>
      </p:graphicFrame>
      <p:sp>
        <p:nvSpPr>
          <p:cNvPr id="3" name="文本框 2"/>
          <p:cNvSpPr txBox="1"/>
          <p:nvPr/>
        </p:nvSpPr>
        <p:spPr>
          <a:xfrm>
            <a:off x="2806700" y="4511675"/>
            <a:ext cx="5080000" cy="414020"/>
          </a:xfrm>
          <a:prstGeom prst="rect">
            <a:avLst/>
          </a:prstGeom>
          <a:noFill/>
          <a:ln w="9525">
            <a:noFill/>
          </a:ln>
        </p:spPr>
        <p:txBody>
          <a:bodyPr>
            <a:spAutoFit/>
          </a:bodyPr>
          <a:lstStyle/>
          <a:p>
            <a:endParaRPr lang="en-US" sz="1050">
              <a:solidFill>
                <a:srgbClr val="000000"/>
              </a:solidFill>
              <a:latin typeface="NEU-BZ" charset="0"/>
              <a:cs typeface="方正书宋_GBK" charset="0"/>
            </a:endParaRPr>
          </a:p>
          <a:p>
            <a:r>
              <a:rPr lang="en-US" sz="1050">
                <a:solidFill>
                  <a:srgbClr val="000000"/>
                </a:solidFill>
                <a:latin typeface="NEU-BZ" charset="0"/>
                <a:cs typeface="方正书宋_GBK" charset="0"/>
              </a:rPr>
              <a:t> </a:t>
            </a:r>
            <a:endParaRPr lang="zh-CN" altLang="en-US"/>
          </a:p>
        </p:txBody>
      </p:sp>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标题 1"/>
          <p:cNvSpPr>
            <a:spLocks noGrp="1"/>
          </p:cNvSpPr>
          <p:nvPr>
            <p:ph type="title"/>
          </p:nvPr>
        </p:nvSpPr>
        <p:spPr/>
        <p:txBody>
          <a:bodyPr vert="horz" wrap="square" lIns="104306" tIns="52153" rIns="104306" bIns="52153" anchor="ctr"/>
          <a:lstStyle/>
          <a:p>
            <a:r>
              <a:rPr noProof="0" dirty="0">
                <a:ln>
                  <a:noFill/>
                </a:ln>
                <a:solidFill>
                  <a:schemeClr val="bg1"/>
                </a:solidFill>
                <a:effectLst/>
                <a:uLnTx/>
                <a:uFillTx/>
                <a:cs typeface="+mn-cs"/>
                <a:sym typeface="+mn-ea"/>
              </a:rPr>
              <a:t>第六节　控制图　</a:t>
            </a:r>
          </a:p>
        </p:txBody>
      </p:sp>
      <p:sp>
        <p:nvSpPr>
          <p:cNvPr id="11267" name="内容占位符 2"/>
          <p:cNvSpPr>
            <a:spLocks noGrp="1"/>
          </p:cNvSpPr>
          <p:nvPr>
            <p:ph idx="1"/>
          </p:nvPr>
        </p:nvSpPr>
        <p:spPr>
          <a:xfrm>
            <a:off x="307975" y="1446530"/>
            <a:ext cx="9880600" cy="6010275"/>
          </a:xfrm>
        </p:spPr>
        <p:txBody>
          <a:bodyPr vert="horz" wrap="square" lIns="104306" tIns="52153" rIns="104306" bIns="52153" anchor="t"/>
          <a:lstStyle/>
          <a:p>
            <a:pPr marL="0" indent="0" latinLnBrk="0">
              <a:spcBef>
                <a:spcPts val="0"/>
              </a:spcBef>
              <a:spcAft>
                <a:spcPts val="0"/>
              </a:spcAft>
              <a:buNone/>
            </a:pPr>
            <a:r>
              <a:rPr lang="zh-CN" altLang="en-US" dirty="0"/>
              <a:t>一、控制图的含义</a:t>
            </a:r>
          </a:p>
          <a:p>
            <a:pPr marL="0" indent="0" latinLnBrk="0">
              <a:spcBef>
                <a:spcPts val="0"/>
              </a:spcBef>
              <a:spcAft>
                <a:spcPts val="0"/>
              </a:spcAft>
              <a:buNone/>
            </a:pPr>
            <a:r>
              <a:rPr lang="zh-CN" altLang="en-US" sz="2000" dirty="0"/>
              <a:t>控制图又称为管理图,是通过对过程或工序的质量特性进行测定、记录,对过程进行监测和控制的质量管理工具，用来区分一般原因引起的变异和特殊原因引起的变异。</a:t>
            </a:r>
          </a:p>
          <a:p>
            <a:pPr marL="0" indent="0" latinLnBrk="0">
              <a:spcBef>
                <a:spcPts val="0"/>
              </a:spcBef>
              <a:spcAft>
                <a:spcPts val="0"/>
              </a:spcAft>
              <a:buNone/>
            </a:pPr>
            <a:r>
              <a:rPr lang="zh-CN" altLang="en-US" sz="2000" dirty="0">
                <a:sym typeface="+mn-ea"/>
              </a:rPr>
              <a:t>控制图是在20世纪</a:t>
            </a:r>
            <a:r>
              <a:rPr lang="en-US" altLang="zh-CN" sz="2000" dirty="0">
                <a:sym typeface="+mn-ea"/>
              </a:rPr>
              <a:t>20</a:t>
            </a:r>
            <a:r>
              <a:rPr lang="zh-CN" altLang="en-US" sz="2000" dirty="0">
                <a:sym typeface="+mn-ea"/>
              </a:rPr>
              <a:t>年代由美国统计技术专家休哈特提出来的。</a:t>
            </a:r>
            <a:endParaRPr lang="zh-CN" altLang="en-US" sz="2000" dirty="0"/>
          </a:p>
          <a:p>
            <a:pPr marL="0" indent="0" latinLnBrk="0">
              <a:spcBef>
                <a:spcPts val="0"/>
              </a:spcBef>
              <a:spcAft>
                <a:spcPts val="0"/>
              </a:spcAft>
              <a:buNone/>
            </a:pPr>
            <a:r>
              <a:rPr lang="zh-CN" altLang="en-US" dirty="0"/>
              <a:t>二、控制图的类型和适用情况</a:t>
            </a:r>
          </a:p>
          <a:p>
            <a:pPr marL="0" indent="0" latinLnBrk="0">
              <a:spcBef>
                <a:spcPts val="0"/>
              </a:spcBef>
              <a:spcAft>
                <a:spcPts val="0"/>
              </a:spcAft>
              <a:buNone/>
            </a:pPr>
            <a:r>
              <a:rPr lang="zh-CN" altLang="en-US" sz="2000" dirty="0"/>
              <a:t>控制图根据统计量的性质可以分为计量值控制图和计数值控制图。</a:t>
            </a:r>
          </a:p>
          <a:p>
            <a:pPr marL="0" indent="0" latinLnBrk="0">
              <a:spcBef>
                <a:spcPts val="0"/>
              </a:spcBef>
              <a:spcAft>
                <a:spcPts val="0"/>
              </a:spcAft>
              <a:buNone/>
            </a:pPr>
            <a:r>
              <a:rPr lang="zh-CN" altLang="en-US" dirty="0"/>
              <a:t>三、控制图的应用程序</a:t>
            </a:r>
          </a:p>
          <a:p>
            <a:pPr marL="0" indent="0" latinLnBrk="0">
              <a:spcBef>
                <a:spcPts val="0"/>
              </a:spcBef>
              <a:spcAft>
                <a:spcPts val="0"/>
              </a:spcAft>
              <a:buNone/>
            </a:pPr>
            <a:r>
              <a:rPr lang="zh-CN" altLang="en-US" sz="2000" dirty="0"/>
              <a:t>建立和应用控制图通常包括以下步骤:</a:t>
            </a:r>
            <a:r>
              <a:rPr lang="en-US" altLang="zh-CN" sz="2000" dirty="0"/>
              <a:t>(1)</a:t>
            </a:r>
            <a:r>
              <a:rPr lang="zh-CN" altLang="en-US" sz="2000" dirty="0"/>
              <a:t>选取控制图拟控制的质量特性,如重量、不合格品数等</a:t>
            </a:r>
            <a:r>
              <a:rPr lang="en-US" altLang="zh-CN" sz="2000" dirty="0"/>
              <a:t>;(2)</a:t>
            </a:r>
            <a:r>
              <a:rPr lang="zh-CN" altLang="en-US" sz="2000" dirty="0"/>
              <a:t>选用合适的控制图种类</a:t>
            </a:r>
            <a:r>
              <a:rPr lang="en-US" altLang="zh-CN" sz="2000" dirty="0"/>
              <a:t>;(3)</a:t>
            </a:r>
            <a:r>
              <a:rPr lang="zh-CN" altLang="en-US" sz="2000" dirty="0"/>
              <a:t>确定样本组、样本大小和抽样间隔</a:t>
            </a:r>
            <a:r>
              <a:rPr lang="en-US" altLang="zh-CN" sz="2000" dirty="0"/>
              <a:t>;(4)</a:t>
            </a:r>
            <a:r>
              <a:rPr lang="zh-CN" altLang="en-US" sz="2000" dirty="0"/>
              <a:t>收集并记录至少20~25个样本组的数据</a:t>
            </a:r>
            <a:r>
              <a:rPr lang="en-US" altLang="zh-CN" sz="2000" dirty="0"/>
              <a:t>;(5)</a:t>
            </a:r>
            <a:r>
              <a:rPr lang="zh-CN" altLang="en-US" sz="2000" dirty="0"/>
              <a:t>计算各组样本的统计量</a:t>
            </a:r>
            <a:r>
              <a:rPr lang="en-US" altLang="zh-CN" sz="2000" dirty="0"/>
              <a:t>;(6)</a:t>
            </a:r>
            <a:r>
              <a:rPr lang="zh-CN" altLang="en-US" sz="2000" dirty="0"/>
              <a:t>计算各统计量的控制界限；</a:t>
            </a:r>
            <a:r>
              <a:rPr lang="en-US" altLang="zh-CN" sz="2000" dirty="0"/>
              <a:t>(7)</a:t>
            </a:r>
            <a:r>
              <a:rPr lang="zh-CN" altLang="en-US" sz="2000" dirty="0"/>
              <a:t>画控制图并标出各组的统计量</a:t>
            </a:r>
            <a:r>
              <a:rPr lang="en-US" altLang="zh-CN" sz="2000" dirty="0"/>
              <a:t>;(9)</a:t>
            </a:r>
            <a:r>
              <a:rPr lang="zh-CN" altLang="en-US" sz="2000" dirty="0"/>
              <a:t>研究在控制界限以外的点子和在控制界限内排列有缺陷的点子,并标明异常(特殊)原因的状态</a:t>
            </a:r>
            <a:r>
              <a:rPr lang="en-US" altLang="zh-CN" sz="2000" dirty="0"/>
              <a:t>;(10)</a:t>
            </a:r>
            <a:r>
              <a:rPr lang="zh-CN" altLang="en-US" sz="2000" dirty="0"/>
              <a:t>决定下一步的措施。</a:t>
            </a:r>
            <a:endParaRPr lang="zh-CN" altLang="en-US" dirty="0"/>
          </a:p>
          <a:p>
            <a:pPr marL="0" indent="0" latinLnBrk="0">
              <a:spcBef>
                <a:spcPts val="0"/>
              </a:spcBef>
              <a:spcAft>
                <a:spcPts val="0"/>
              </a:spcAft>
              <a:buNone/>
            </a:pPr>
            <a:r>
              <a:rPr lang="zh-CN" altLang="en-US" dirty="0"/>
              <a:t>四、控制图的观察和分析</a:t>
            </a:r>
          </a:p>
          <a:p>
            <a:pPr marL="0" indent="0" latinLnBrk="0">
              <a:spcBef>
                <a:spcPts val="0"/>
              </a:spcBef>
              <a:spcAft>
                <a:spcPts val="0"/>
              </a:spcAft>
              <a:buNone/>
            </a:pPr>
            <a:r>
              <a:rPr lang="en-US" altLang="zh-CN" sz="2000" dirty="0"/>
              <a:t>(1)</a:t>
            </a:r>
            <a:r>
              <a:rPr lang="zh-CN" altLang="en-US" sz="2000" dirty="0">
                <a:sym typeface="+mn-ea"/>
              </a:rPr>
              <a:t>判稳准则：</a:t>
            </a:r>
            <a:r>
              <a:rPr lang="en-US" altLang="zh-CN" sz="2000" dirty="0"/>
              <a:t>点子没有超出控制线(在控制线上的点子按超出处理),控制界线内的点子排列无缺陷,反映过程处于控制状态,生产过程稳定,不必采取措施</a:t>
            </a:r>
            <a:r>
              <a:rPr lang="zh-CN" altLang="en-US" sz="2000" dirty="0"/>
              <a:t>。</a:t>
            </a:r>
          </a:p>
          <a:p>
            <a:pPr marL="0" indent="0" latinLnBrk="0">
              <a:spcBef>
                <a:spcPts val="0"/>
              </a:spcBef>
              <a:spcAft>
                <a:spcPts val="0"/>
              </a:spcAft>
              <a:buNone/>
            </a:pPr>
            <a:r>
              <a:rPr lang="en-US" altLang="zh-CN" sz="2000" dirty="0"/>
              <a:t>(2)</a:t>
            </a:r>
            <a:r>
              <a:rPr lang="zh-CN" altLang="en-US" sz="2000" dirty="0">
                <a:sym typeface="+mn-ea"/>
              </a:rPr>
              <a:t>判异准则：控制图的点子出现点子超出,或者处于控制线上,或控制界限内点子的排列出现非随机状态,即判断过程出现异常,需要分析原因,有针对性地采取措施。</a:t>
            </a:r>
          </a:p>
        </p:txBody>
      </p:sp>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标题 1"/>
          <p:cNvSpPr>
            <a:spLocks noGrp="1"/>
          </p:cNvSpPr>
          <p:nvPr>
            <p:ph type="title"/>
          </p:nvPr>
        </p:nvSpPr>
        <p:spPr/>
        <p:txBody>
          <a:bodyPr vert="horz" wrap="square" lIns="104306" tIns="52153" rIns="104306" bIns="52153" anchor="ctr"/>
          <a:lstStyle/>
          <a:p>
            <a:r>
              <a:rPr lang="zh-CN" altLang="en-US" noProof="0" dirty="0">
                <a:ln>
                  <a:noFill/>
                </a:ln>
                <a:solidFill>
                  <a:schemeClr val="bg1"/>
                </a:solidFill>
                <a:effectLst/>
                <a:uLnTx/>
                <a:uFillTx/>
                <a:cs typeface="+mn-cs"/>
                <a:sym typeface="+mn-ea"/>
              </a:rPr>
              <a:t>控制图示例</a:t>
            </a:r>
          </a:p>
        </p:txBody>
      </p:sp>
      <p:pic>
        <p:nvPicPr>
          <p:cNvPr id="331" name="9A7.EPS" descr="id:2147499389;FounderCES"/>
          <p:cNvPicPr>
            <a:picLocks noChangeAspect="1"/>
          </p:cNvPicPr>
          <p:nvPr/>
        </p:nvPicPr>
        <p:blipFill>
          <a:blip r:embed="rId2"/>
          <a:stretch>
            <a:fillRect/>
          </a:stretch>
        </p:blipFill>
        <p:spPr>
          <a:xfrm>
            <a:off x="1623695" y="2067560"/>
            <a:ext cx="6111875" cy="3037205"/>
          </a:xfrm>
          <a:prstGeom prst="rect">
            <a:avLst/>
          </a:prstGeom>
        </p:spPr>
      </p:pic>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标题 1"/>
          <p:cNvSpPr>
            <a:spLocks noGrp="1"/>
          </p:cNvSpPr>
          <p:nvPr>
            <p:ph type="title"/>
          </p:nvPr>
        </p:nvSpPr>
        <p:spPr/>
        <p:txBody>
          <a:bodyPr vert="horz" wrap="square" lIns="104306" tIns="52153" rIns="104306" bIns="52153" anchor="ctr"/>
          <a:lstStyle/>
          <a:p>
            <a:r>
              <a:rPr noProof="0" dirty="0">
                <a:ln>
                  <a:noFill/>
                </a:ln>
                <a:solidFill>
                  <a:schemeClr val="bg1"/>
                </a:solidFill>
                <a:effectLst/>
                <a:uLnTx/>
                <a:uFillTx/>
                <a:cs typeface="+mn-cs"/>
                <a:sym typeface="+mn-ea"/>
              </a:rPr>
              <a:t>控制图的3σ原理</a:t>
            </a:r>
          </a:p>
        </p:txBody>
      </p:sp>
      <p:pic>
        <p:nvPicPr>
          <p:cNvPr id="332" name="9A8.EPS" descr="id:2147499396;FounderCES"/>
          <p:cNvPicPr>
            <a:picLocks noChangeAspect="1"/>
          </p:cNvPicPr>
          <p:nvPr/>
        </p:nvPicPr>
        <p:blipFill>
          <a:blip r:embed="rId2"/>
          <a:stretch>
            <a:fillRect/>
          </a:stretch>
        </p:blipFill>
        <p:spPr>
          <a:xfrm>
            <a:off x="2135505" y="2625725"/>
            <a:ext cx="6347460" cy="3823970"/>
          </a:xfrm>
          <a:prstGeom prst="rect">
            <a:avLst/>
          </a:prstGeom>
        </p:spPr>
      </p:pic>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标题 1"/>
          <p:cNvSpPr>
            <a:spLocks noGrp="1"/>
          </p:cNvSpPr>
          <p:nvPr>
            <p:ph type="ctrTitle"/>
          </p:nvPr>
        </p:nvSpPr>
        <p:spPr>
          <a:xfrm>
            <a:off x="882650" y="2916238"/>
            <a:ext cx="9090025" cy="1143000"/>
          </a:xfrm>
        </p:spPr>
        <p:txBody>
          <a:bodyPr vert="horz" wrap="square" lIns="104306" tIns="52153" rIns="104306" bIns="52153" anchor="ctr">
            <a:normAutofit/>
          </a:bodyPr>
          <a:lstStyle/>
          <a:p>
            <a:pPr defTabSz="1043305" eaLnBrk="1" hangingPunct="1">
              <a:buClrTx/>
              <a:buSzTx/>
              <a:buFontTx/>
            </a:pPr>
            <a:r>
              <a:rPr kern="1200" dirty="0">
                <a:latin typeface="黑体" panose="02010609060101010101" pitchFamily="49" charset="-122"/>
                <a:ea typeface="黑体" panose="02010609060101010101" pitchFamily="49" charset="-122"/>
                <a:cs typeface="+mj-cs"/>
              </a:rPr>
              <a:t>第十章　质量管理工具和方法</a:t>
            </a:r>
          </a:p>
        </p:txBody>
      </p:sp>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标题 1"/>
          <p:cNvSpPr>
            <a:spLocks noGrp="1"/>
          </p:cNvSpPr>
          <p:nvPr>
            <p:ph type="title"/>
          </p:nvPr>
        </p:nvSpPr>
        <p:spPr/>
        <p:txBody>
          <a:bodyPr vert="horz" wrap="square" lIns="104306" tIns="52153" rIns="104306" bIns="52153" anchor="ctr"/>
          <a:lstStyle/>
          <a:p>
            <a:pPr eaLnBrk="1" hangingPunct="1"/>
            <a:r>
              <a:rPr lang="zh-CN" altLang="en-US" dirty="0"/>
              <a:t>目录</a:t>
            </a:r>
          </a:p>
        </p:txBody>
      </p:sp>
      <p:sp>
        <p:nvSpPr>
          <p:cNvPr id="4" name="TextBox 3"/>
          <p:cNvSpPr txBox="1"/>
          <p:nvPr/>
        </p:nvSpPr>
        <p:spPr>
          <a:xfrm>
            <a:off x="10133013" y="6996113"/>
            <a:ext cx="417513" cy="306388"/>
          </a:xfrm>
          <a:prstGeom prst="rect">
            <a:avLst/>
          </a:prstGeom>
          <a:noFill/>
        </p:spPr>
        <p:txBody>
          <a:bodyPr>
            <a:spAutoFit/>
          </a:bodyPr>
          <a:lstStyle/>
          <a:p>
            <a:pPr marR="0" defTabSz="1043305" eaLnBrk="1" fontAlgn="auto" hangingPunct="1">
              <a:spcBef>
                <a:spcPts val="0"/>
              </a:spcBef>
              <a:spcAft>
                <a:spcPts val="0"/>
              </a:spcAft>
              <a:buClrTx/>
              <a:buSzTx/>
              <a:buFontTx/>
              <a:defRPr/>
            </a:pPr>
            <a:r>
              <a:rPr kumimoji="0" lang="en-US" altLang="zh-CN" sz="1400" kern="1200" cap="none" spc="0" normalizeH="0" baseline="0" noProof="0" dirty="0">
                <a:solidFill>
                  <a:schemeClr val="bg1">
                    <a:lumMod val="50000"/>
                  </a:schemeClr>
                </a:solidFill>
                <a:latin typeface="+mn-lt"/>
                <a:ea typeface="+mn-ea"/>
                <a:cs typeface="+mn-cs"/>
              </a:rPr>
              <a:t>01</a:t>
            </a:r>
            <a:endParaRPr kumimoji="0" lang="zh-CN" altLang="en-US" sz="1400" kern="1200" cap="none" spc="0" normalizeH="0" baseline="0" noProof="0" dirty="0">
              <a:solidFill>
                <a:schemeClr val="bg1">
                  <a:lumMod val="50000"/>
                </a:schemeClr>
              </a:solidFill>
              <a:latin typeface="+mn-lt"/>
              <a:ea typeface="+mn-ea"/>
              <a:cs typeface="+mn-cs"/>
            </a:endParaRPr>
          </a:p>
        </p:txBody>
      </p:sp>
      <p:sp>
        <p:nvSpPr>
          <p:cNvPr id="6" name="内容占位符 2"/>
          <p:cNvSpPr>
            <a:spLocks noGrp="1"/>
          </p:cNvSpPr>
          <p:nvPr>
            <p:ph idx="1"/>
          </p:nvPr>
        </p:nvSpPr>
        <p:spPr>
          <a:xfrm>
            <a:off x="551180" y="1996440"/>
            <a:ext cx="7088505" cy="3730625"/>
          </a:xfrm>
        </p:spPr>
        <p:txBody>
          <a:bodyPr vert="horz" wrap="square" lIns="104306" tIns="52153" rIns="104306" bIns="52153" numCol="1" anchor="t" anchorCtr="0" compatLnSpc="1"/>
          <a:lstStyle/>
          <a:p>
            <a:pPr marL="0" marR="0" lvl="0" indent="0" algn="l" defTabSz="1043305" rtl="0" eaLnBrk="0" fontAlgn="base" latinLnBrk="0" hangingPunct="0">
              <a:lnSpc>
                <a:spcPct val="150000"/>
              </a:lnSpc>
              <a:spcBef>
                <a:spcPct val="20000"/>
              </a:spcBef>
              <a:spcAft>
                <a:spcPct val="0"/>
              </a:spcAft>
              <a:buClrTx/>
              <a:buSzTx/>
              <a:buFont typeface="Arial" panose="020B0604020202020204" pitchFamily="34" charset="0"/>
              <a:buNone/>
              <a:defRPr/>
            </a:pPr>
            <a:r>
              <a:rPr kumimoji="0" sz="2800" b="0" i="0" u="none" strike="noStrike" kern="1200" cap="none" spc="0" normalizeH="0" baseline="0" noProof="0" dirty="0">
                <a:ln>
                  <a:noFill/>
                </a:ln>
                <a:solidFill>
                  <a:schemeClr val="tx1">
                    <a:lumMod val="75000"/>
                    <a:lumOff val="25000"/>
                  </a:schemeClr>
                </a:solidFill>
                <a:effectLst/>
                <a:uLnTx/>
                <a:uFillTx/>
                <a:latin typeface="宋体" panose="02010600030101010101" pitchFamily="2" charset="-122"/>
                <a:ea typeface="宋体" panose="02010600030101010101" pitchFamily="2" charset="-122"/>
                <a:cs typeface="宋体" panose="02010600030101010101" pitchFamily="2" charset="-122"/>
              </a:rPr>
              <a:t>第一节　质量控制工具和方法</a:t>
            </a:r>
          </a:p>
          <a:p>
            <a:pPr marL="0" marR="0" lvl="0" indent="0" algn="l" defTabSz="1043305" rtl="0" eaLnBrk="0" fontAlgn="base" latinLnBrk="0" hangingPunct="0">
              <a:lnSpc>
                <a:spcPct val="150000"/>
              </a:lnSpc>
              <a:spcBef>
                <a:spcPct val="20000"/>
              </a:spcBef>
              <a:spcAft>
                <a:spcPct val="0"/>
              </a:spcAft>
              <a:buClrTx/>
              <a:buSzTx/>
              <a:buFont typeface="Arial" panose="020B0604020202020204" pitchFamily="34" charset="0"/>
              <a:buNone/>
              <a:defRPr/>
            </a:pPr>
            <a:r>
              <a:rPr kumimoji="0" sz="2800" b="0" i="0" u="none" strike="noStrike" kern="1200" cap="none" spc="0" normalizeH="0" baseline="0" noProof="0" dirty="0">
                <a:ln>
                  <a:noFill/>
                </a:ln>
                <a:solidFill>
                  <a:schemeClr val="tx1">
                    <a:lumMod val="75000"/>
                    <a:lumOff val="25000"/>
                  </a:schemeClr>
                </a:solidFill>
                <a:effectLst/>
                <a:uLnTx/>
                <a:uFillTx/>
                <a:latin typeface="宋体" panose="02010600030101010101" pitchFamily="2" charset="-122"/>
                <a:ea typeface="宋体" panose="02010600030101010101" pitchFamily="2" charset="-122"/>
                <a:cs typeface="宋体" panose="02010600030101010101" pitchFamily="2" charset="-122"/>
              </a:rPr>
              <a:t>第二节　计划与管理的工具</a:t>
            </a:r>
          </a:p>
        </p:txBody>
      </p:sp>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标题 1"/>
          <p:cNvSpPr>
            <a:spLocks noGrp="1"/>
          </p:cNvSpPr>
          <p:nvPr>
            <p:ph type="title"/>
          </p:nvPr>
        </p:nvSpPr>
        <p:spPr>
          <a:xfrm>
            <a:off x="488950" y="234950"/>
            <a:ext cx="7180580" cy="1097280"/>
          </a:xfrm>
        </p:spPr>
        <p:txBody>
          <a:bodyPr vert="horz" wrap="square" lIns="104306" tIns="52153" rIns="104306" bIns="52153" anchor="ctr"/>
          <a:lstStyle/>
          <a:p>
            <a:br>
              <a:rPr lang="zh-CN" altLang="en-US" dirty="0"/>
            </a:br>
            <a:r>
              <a:rPr lang="zh-CN" altLang="en-US" dirty="0"/>
              <a:t>引例</a:t>
            </a:r>
            <a:br>
              <a:rPr lang="zh-CN" altLang="en-US" dirty="0"/>
            </a:br>
            <a:endParaRPr lang="zh-CN" altLang="en-US" dirty="0"/>
          </a:p>
        </p:txBody>
      </p:sp>
      <p:sp>
        <p:nvSpPr>
          <p:cNvPr id="10243" name="内容占位符 2"/>
          <p:cNvSpPr>
            <a:spLocks noGrp="1"/>
          </p:cNvSpPr>
          <p:nvPr>
            <p:ph idx="1"/>
          </p:nvPr>
        </p:nvSpPr>
        <p:spPr>
          <a:xfrm>
            <a:off x="488950" y="1798955"/>
            <a:ext cx="9622790" cy="4991100"/>
          </a:xfrm>
        </p:spPr>
        <p:txBody>
          <a:bodyPr vert="horz" wrap="square" lIns="104306" tIns="52153" rIns="104306" bIns="52153" anchor="t"/>
          <a:lstStyle/>
          <a:p>
            <a:pPr marL="0" indent="0" latinLnBrk="0">
              <a:spcBef>
                <a:spcPts val="1200"/>
              </a:spcBef>
              <a:spcAft>
                <a:spcPts val="1200"/>
              </a:spcAft>
              <a:buNone/>
            </a:pPr>
            <a:r>
              <a:rPr lang="zh-CN" altLang="en-US" sz="2400" dirty="0"/>
              <a:t>在质量管理实践中,常常会遇到这样的问题,比如:某纺织厂漂染车间QC小组针对一年中出现的染色疵点进行统计分析。现收集到如下一些数据,这时就需要用到质量控制工具和方法。</a:t>
            </a:r>
            <a:endParaRPr lang="en-US" altLang="zh-CN" sz="2400" dirty="0"/>
          </a:p>
        </p:txBody>
      </p:sp>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标题 1"/>
          <p:cNvSpPr>
            <a:spLocks noGrp="1"/>
          </p:cNvSpPr>
          <p:nvPr>
            <p:ph type="title"/>
          </p:nvPr>
        </p:nvSpPr>
        <p:spPr/>
        <p:txBody>
          <a:bodyPr vert="horz" wrap="square" lIns="104306" tIns="52153" rIns="104306" bIns="52153" anchor="ctr"/>
          <a:lstStyle/>
          <a:p>
            <a:r>
              <a:rPr noProof="0" dirty="0">
                <a:ln>
                  <a:noFill/>
                </a:ln>
                <a:solidFill>
                  <a:schemeClr val="bg1"/>
                </a:solidFill>
                <a:effectLst/>
                <a:uLnTx/>
                <a:uFillTx/>
                <a:cs typeface="+mn-cs"/>
                <a:sym typeface="+mn-ea"/>
              </a:rPr>
              <a:t>第一节　质量控制工具和方法</a:t>
            </a:r>
          </a:p>
        </p:txBody>
      </p:sp>
      <p:sp>
        <p:nvSpPr>
          <p:cNvPr id="11267" name="内容占位符 2"/>
          <p:cNvSpPr>
            <a:spLocks noGrp="1"/>
          </p:cNvSpPr>
          <p:nvPr>
            <p:ph idx="1"/>
          </p:nvPr>
        </p:nvSpPr>
        <p:spPr>
          <a:xfrm>
            <a:off x="368300" y="1475105"/>
            <a:ext cx="9956800" cy="5858510"/>
          </a:xfrm>
        </p:spPr>
        <p:txBody>
          <a:bodyPr vert="horz" wrap="square" lIns="104306" tIns="52153" rIns="104306" bIns="52153" anchor="t"/>
          <a:lstStyle/>
          <a:p>
            <a:pPr marL="0" indent="0" latinLnBrk="0">
              <a:spcBef>
                <a:spcPts val="0"/>
              </a:spcBef>
              <a:spcAft>
                <a:spcPts val="0"/>
              </a:spcAft>
              <a:buNone/>
            </a:pPr>
            <a:r>
              <a:rPr lang="zh-CN" altLang="en-US" dirty="0"/>
              <a:t>一、调查表(data-collection form)</a:t>
            </a:r>
          </a:p>
          <a:p>
            <a:pPr marL="0" indent="0" latinLnBrk="0">
              <a:spcBef>
                <a:spcPts val="0"/>
              </a:spcBef>
              <a:spcAft>
                <a:spcPts val="0"/>
              </a:spcAft>
              <a:buNone/>
            </a:pPr>
            <a:r>
              <a:rPr lang="zh-CN" altLang="en-US" sz="1800" dirty="0"/>
              <a:t>调查表是用来系统地收集和积累数据,确认事实,并对数据进行粗略整理和分析的统计图表。</a:t>
            </a:r>
          </a:p>
          <a:p>
            <a:pPr marL="0" indent="0" latinLnBrk="0">
              <a:spcBef>
                <a:spcPts val="0"/>
              </a:spcBef>
              <a:spcAft>
                <a:spcPts val="0"/>
              </a:spcAft>
              <a:buNone/>
            </a:pPr>
            <a:r>
              <a:rPr lang="zh-CN" altLang="en-US" dirty="0"/>
              <a:t>二、分层法(stratification)</a:t>
            </a:r>
          </a:p>
          <a:p>
            <a:pPr marL="0" indent="0" latinLnBrk="0">
              <a:spcBef>
                <a:spcPts val="0"/>
              </a:spcBef>
              <a:spcAft>
                <a:spcPts val="0"/>
              </a:spcAft>
              <a:buNone/>
            </a:pPr>
            <a:r>
              <a:rPr lang="zh-CN" altLang="en-US" sz="1800" dirty="0"/>
              <a:t>分层法是指按照一定标志,把搜集到有关某一特定主题的统计数据、意见加以归类、整理和汇总。</a:t>
            </a:r>
          </a:p>
          <a:p>
            <a:pPr marL="0" indent="0" latinLnBrk="0">
              <a:spcBef>
                <a:spcPts val="0"/>
              </a:spcBef>
              <a:spcAft>
                <a:spcPts val="0"/>
              </a:spcAft>
              <a:buNone/>
            </a:pPr>
            <a:r>
              <a:rPr lang="zh-CN" altLang="en-US" dirty="0"/>
              <a:t>三、因果图(cause and effect diagram)</a:t>
            </a:r>
          </a:p>
          <a:p>
            <a:pPr marL="0" indent="0" latinLnBrk="0">
              <a:spcBef>
                <a:spcPts val="0"/>
              </a:spcBef>
              <a:spcAft>
                <a:spcPts val="0"/>
              </a:spcAft>
              <a:buNone/>
            </a:pPr>
            <a:r>
              <a:rPr lang="zh-CN" altLang="en-US" sz="1800" dirty="0"/>
              <a:t>因果图又叫石川图，表示质量特性波动与其潜在原因的关系,即表达和分析因果关系的一种图表。</a:t>
            </a:r>
          </a:p>
          <a:p>
            <a:pPr marL="0" indent="0" latinLnBrk="0">
              <a:spcBef>
                <a:spcPts val="0"/>
              </a:spcBef>
              <a:spcAft>
                <a:spcPts val="0"/>
              </a:spcAft>
              <a:buNone/>
            </a:pPr>
            <a:r>
              <a:rPr lang="zh-CN" altLang="en-US" dirty="0"/>
              <a:t>四、排列图(Pareto analysis)</a:t>
            </a:r>
          </a:p>
          <a:p>
            <a:pPr marL="0" indent="0" latinLnBrk="0">
              <a:spcBef>
                <a:spcPts val="0"/>
              </a:spcBef>
              <a:spcAft>
                <a:spcPts val="0"/>
              </a:spcAft>
              <a:buNone/>
            </a:pPr>
            <a:r>
              <a:rPr lang="zh-CN" altLang="en-US" sz="1800" dirty="0"/>
              <a:t>排列图又称为帕累托图,它是将质量改进项目从重要到次要进行排序的一种图示技术。</a:t>
            </a:r>
          </a:p>
          <a:p>
            <a:pPr marL="0" indent="0" latinLnBrk="0">
              <a:spcBef>
                <a:spcPts val="0"/>
              </a:spcBef>
              <a:spcAft>
                <a:spcPts val="0"/>
              </a:spcAft>
              <a:buNone/>
            </a:pPr>
            <a:r>
              <a:rPr lang="zh-CN" altLang="en-US" dirty="0"/>
              <a:t>五、直方图(histogram)</a:t>
            </a:r>
          </a:p>
          <a:p>
            <a:pPr marL="0" indent="0" latinLnBrk="0">
              <a:spcBef>
                <a:spcPts val="0"/>
              </a:spcBef>
              <a:spcAft>
                <a:spcPts val="0"/>
              </a:spcAft>
              <a:buNone/>
            </a:pPr>
            <a:r>
              <a:rPr lang="zh-CN" altLang="en-US" sz="1800" dirty="0"/>
              <a:t>直方图是把加工过程中测试得的数据按一定的组距加以分组归类做出直方图,然后与设计规格的公差范围对比,判断生产过程是否稳定。</a:t>
            </a:r>
          </a:p>
          <a:p>
            <a:pPr marL="0" indent="0" latinLnBrk="0">
              <a:spcBef>
                <a:spcPts val="0"/>
              </a:spcBef>
              <a:spcAft>
                <a:spcPts val="0"/>
              </a:spcAft>
              <a:buNone/>
            </a:pPr>
            <a:r>
              <a:rPr lang="zh-CN" altLang="en-US" dirty="0"/>
              <a:t>六、散布图(scatter diagram)</a:t>
            </a:r>
          </a:p>
          <a:p>
            <a:pPr marL="0" indent="0" latinLnBrk="0">
              <a:spcBef>
                <a:spcPts val="0"/>
              </a:spcBef>
              <a:spcAft>
                <a:spcPts val="0"/>
              </a:spcAft>
              <a:buNone/>
            </a:pPr>
            <a:r>
              <a:rPr lang="zh-CN" altLang="en-US" sz="1800" dirty="0"/>
              <a:t>散布图是研究两个变量之间相互关系的图示方法,是一种简单的回归分析技术。</a:t>
            </a:r>
            <a:endParaRPr lang="zh-CN" altLang="en-US" dirty="0"/>
          </a:p>
          <a:p>
            <a:pPr marL="0" indent="0" latinLnBrk="0">
              <a:spcBef>
                <a:spcPts val="0"/>
              </a:spcBef>
              <a:spcAft>
                <a:spcPts val="0"/>
              </a:spcAft>
              <a:buNone/>
            </a:pPr>
            <a:r>
              <a:rPr lang="zh-CN" altLang="en-US" dirty="0"/>
              <a:t>七、流程图(flow chart)</a:t>
            </a:r>
          </a:p>
          <a:p>
            <a:pPr marL="0" indent="0" latinLnBrk="0">
              <a:spcBef>
                <a:spcPts val="0"/>
              </a:spcBef>
              <a:spcAft>
                <a:spcPts val="0"/>
              </a:spcAft>
              <a:buNone/>
            </a:pPr>
            <a:r>
              <a:rPr lang="zh-CN" altLang="en-US" sz="1800" dirty="0"/>
              <a:t>流程图就是用一些简单、容易识别的标识符号表示一个过程(如加工过程、检验过程、改进过程等)的步骤(或活动)的图示技术。</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标题 1"/>
          <p:cNvSpPr>
            <a:spLocks noGrp="1"/>
          </p:cNvSpPr>
          <p:nvPr>
            <p:ph type="title"/>
          </p:nvPr>
        </p:nvSpPr>
        <p:spPr>
          <a:xfrm>
            <a:off x="337185" y="234950"/>
            <a:ext cx="7459980" cy="1097280"/>
          </a:xfrm>
        </p:spPr>
        <p:txBody>
          <a:bodyPr vert="horz" wrap="square" lIns="104306" tIns="52153" rIns="104306" bIns="52153" anchor="ctr"/>
          <a:lstStyle/>
          <a:p>
            <a:pPr algn="ctr"/>
            <a:r>
              <a:rPr sz="2800" noProof="0" dirty="0">
                <a:ln>
                  <a:noFill/>
                </a:ln>
                <a:solidFill>
                  <a:schemeClr val="bg1"/>
                </a:solidFill>
                <a:effectLst/>
                <a:uLnTx/>
                <a:uFillTx/>
                <a:cs typeface="+mn-cs"/>
                <a:sym typeface="+mn-ea"/>
              </a:rPr>
              <a:t>第四节 质量管理的代表人物及其主要思想</a:t>
            </a:r>
          </a:p>
        </p:txBody>
      </p:sp>
      <p:sp>
        <p:nvSpPr>
          <p:cNvPr id="11267" name="内容占位符 2"/>
          <p:cNvSpPr>
            <a:spLocks noGrp="1"/>
          </p:cNvSpPr>
          <p:nvPr>
            <p:ph idx="1"/>
          </p:nvPr>
        </p:nvSpPr>
        <p:spPr>
          <a:xfrm>
            <a:off x="459740" y="1447165"/>
            <a:ext cx="9773920" cy="5805805"/>
          </a:xfrm>
        </p:spPr>
        <p:txBody>
          <a:bodyPr vert="horz" wrap="square" lIns="104306" tIns="52153" rIns="104306" bIns="52153" anchor="t"/>
          <a:lstStyle/>
          <a:p>
            <a:pPr marL="0" indent="0" latinLnBrk="0">
              <a:spcBef>
                <a:spcPts val="0"/>
              </a:spcBef>
              <a:spcAft>
                <a:spcPts val="600"/>
              </a:spcAft>
              <a:buNone/>
            </a:pPr>
            <a:r>
              <a:rPr lang="zh-CN" altLang="en-US" dirty="0"/>
              <a:t>一、戴明及其质量管理思想</a:t>
            </a:r>
          </a:p>
          <a:p>
            <a:pPr marL="0" indent="0" latinLnBrk="0">
              <a:spcBef>
                <a:spcPts val="0"/>
              </a:spcBef>
              <a:spcAft>
                <a:spcPts val="600"/>
              </a:spcAft>
              <a:buNone/>
            </a:pPr>
            <a:r>
              <a:rPr lang="zh-CN" altLang="en-US" sz="2000" dirty="0"/>
              <a:t>戴明在其《走出危机》一书中指出,为了向以顾客满意为宗旨的质量型组织转变,管理者必须关注14个要点。</a:t>
            </a:r>
          </a:p>
          <a:p>
            <a:pPr marL="0" indent="0" latinLnBrk="0">
              <a:spcBef>
                <a:spcPts val="0"/>
              </a:spcBef>
              <a:spcAft>
                <a:spcPts val="600"/>
              </a:spcAft>
              <a:buNone/>
            </a:pPr>
            <a:r>
              <a:rPr lang="zh-CN" altLang="en-US" sz="2000" dirty="0"/>
              <a:t>戴明强调组织变革需要掌握和理解广博的知识体系，包括四个部分：即对体系的认识；关于变异的知识；关于知识的理论以及心理学方面知识等。</a:t>
            </a:r>
          </a:p>
          <a:p>
            <a:pPr marL="0" indent="0" latinLnBrk="0">
              <a:spcBef>
                <a:spcPts val="0"/>
              </a:spcBef>
              <a:spcAft>
                <a:spcPts val="600"/>
              </a:spcAft>
              <a:buNone/>
            </a:pPr>
            <a:r>
              <a:rPr lang="zh-CN" altLang="en-US" sz="2000" dirty="0"/>
              <a:t>戴明提出了在质量管理活动中的一般方法</a:t>
            </a:r>
            <a:r>
              <a:rPr lang="en-US" altLang="zh-CN" sz="2000" dirty="0"/>
              <a:t>—</a:t>
            </a:r>
            <a:r>
              <a:rPr lang="zh-CN" altLang="en-US" sz="2000" dirty="0"/>
              <a:t>PDCA循环，被称为戴明环。</a:t>
            </a:r>
          </a:p>
          <a:p>
            <a:pPr marL="0" indent="0" latinLnBrk="0">
              <a:spcBef>
                <a:spcPts val="0"/>
              </a:spcBef>
              <a:spcAft>
                <a:spcPts val="600"/>
              </a:spcAft>
              <a:buNone/>
            </a:pPr>
            <a:r>
              <a:rPr lang="zh-CN" altLang="en-US" dirty="0"/>
              <a:t>二、朱兰及其质量管理思想</a:t>
            </a:r>
          </a:p>
          <a:p>
            <a:pPr marL="0" indent="0" latinLnBrk="0">
              <a:spcBef>
                <a:spcPts val="0"/>
              </a:spcBef>
              <a:spcAft>
                <a:spcPts val="600"/>
              </a:spcAft>
              <a:buNone/>
            </a:pPr>
            <a:r>
              <a:rPr lang="zh-CN" altLang="en-US" sz="2000" dirty="0"/>
              <a:t>朱兰提出了质量即“适用性”的概念,强调了顾客导向的重要性，他的质量管理思想还包括质量管理三部曲、20/80原则以及质量成本等。</a:t>
            </a:r>
          </a:p>
          <a:p>
            <a:pPr marL="0" indent="0" latinLnBrk="0">
              <a:spcBef>
                <a:spcPts val="0"/>
              </a:spcBef>
              <a:spcAft>
                <a:spcPts val="600"/>
              </a:spcAft>
              <a:buNone/>
            </a:pPr>
            <a:r>
              <a:rPr lang="zh-CN" altLang="en-US" dirty="0"/>
              <a:t>三、石川馨及其质量管理思想</a:t>
            </a:r>
          </a:p>
          <a:p>
            <a:pPr marL="0" indent="0" latinLnBrk="0">
              <a:spcBef>
                <a:spcPts val="0"/>
              </a:spcBef>
              <a:spcAft>
                <a:spcPts val="600"/>
              </a:spcAft>
              <a:buNone/>
            </a:pPr>
            <a:r>
              <a:rPr lang="zh-CN" altLang="en-US" sz="2000" dirty="0"/>
              <a:t>石川馨对日本全公司质量管理实践的总结：质量管理是所有员工和所有部门的责任；TQC不能由个人完成,需要团队合作；如果有从总裁到生产个人和销售人员的合作，TQC就不会失败；中层管理者将会经常被谈起和批评做好准备；不要混淆目标和实现目标的方法；TQC不是灵丹妙药,它更像是中药。与现代对全面质量管理的认识是一致的。</a:t>
            </a:r>
          </a:p>
          <a:p>
            <a:pPr marL="0" indent="0" latinLnBrk="0">
              <a:spcBef>
                <a:spcPts val="0"/>
              </a:spcBef>
              <a:spcAft>
                <a:spcPts val="600"/>
              </a:spcAft>
              <a:buNone/>
            </a:pPr>
            <a:r>
              <a:rPr lang="zh-CN" altLang="en-US" dirty="0"/>
              <a:t>四、其他代表人物</a:t>
            </a:r>
          </a:p>
        </p:txBody>
      </p:sp>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标题 1"/>
          <p:cNvSpPr>
            <a:spLocks noGrp="1"/>
          </p:cNvSpPr>
          <p:nvPr>
            <p:ph type="title"/>
          </p:nvPr>
        </p:nvSpPr>
        <p:spPr>
          <a:xfrm>
            <a:off x="488950" y="234950"/>
            <a:ext cx="7191375" cy="1097280"/>
          </a:xfrm>
        </p:spPr>
        <p:txBody>
          <a:bodyPr vert="horz" wrap="square" lIns="104306" tIns="52153" rIns="104306" bIns="52153" anchor="ctr"/>
          <a:lstStyle/>
          <a:p>
            <a:r>
              <a:rPr noProof="0" dirty="0">
                <a:ln>
                  <a:noFill/>
                </a:ln>
                <a:solidFill>
                  <a:schemeClr val="bg1"/>
                </a:solidFill>
                <a:effectLst/>
                <a:uLnTx/>
                <a:uFillTx/>
                <a:cs typeface="+mn-cs"/>
                <a:sym typeface="+mn-ea"/>
              </a:rPr>
              <a:t>盐酸林可霉素成品色级不合格的因果图</a:t>
            </a:r>
          </a:p>
        </p:txBody>
      </p:sp>
      <p:pic>
        <p:nvPicPr>
          <p:cNvPr id="353" name="10A2.EPS" descr="id:2147499600;FounderCES"/>
          <p:cNvPicPr>
            <a:picLocks noGrp="1" noChangeAspect="1"/>
          </p:cNvPicPr>
          <p:nvPr>
            <p:ph idx="1"/>
          </p:nvPr>
        </p:nvPicPr>
        <p:blipFill>
          <a:blip r:embed="rId2"/>
          <a:stretch>
            <a:fillRect/>
          </a:stretch>
        </p:blipFill>
        <p:spPr>
          <a:xfrm>
            <a:off x="2198370" y="2498090"/>
            <a:ext cx="6275070" cy="3476625"/>
          </a:xfrm>
          <a:prstGeom prst="rect">
            <a:avLst/>
          </a:prstGeom>
        </p:spPr>
      </p:pic>
    </p:spTree>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标题 1"/>
          <p:cNvSpPr>
            <a:spLocks noGrp="1"/>
          </p:cNvSpPr>
          <p:nvPr>
            <p:ph type="title"/>
          </p:nvPr>
        </p:nvSpPr>
        <p:spPr/>
        <p:txBody>
          <a:bodyPr vert="horz" wrap="square" lIns="104306" tIns="52153" rIns="104306" bIns="52153" anchor="ctr"/>
          <a:lstStyle/>
          <a:p>
            <a:r>
              <a:rPr noProof="0" dirty="0">
                <a:ln>
                  <a:noFill/>
                </a:ln>
                <a:solidFill>
                  <a:schemeClr val="bg1"/>
                </a:solidFill>
                <a:effectLst/>
                <a:uLnTx/>
                <a:uFillTx/>
                <a:cs typeface="+mn-cs"/>
                <a:sym typeface="+mn-ea"/>
              </a:rPr>
              <a:t>卷烟外观质量不合格排列图</a:t>
            </a:r>
          </a:p>
        </p:txBody>
      </p:sp>
      <p:pic>
        <p:nvPicPr>
          <p:cNvPr id="355" name="10A3.EPS" descr="id:2147499614;FounderCES"/>
          <p:cNvPicPr>
            <a:picLocks noChangeAspect="1"/>
          </p:cNvPicPr>
          <p:nvPr/>
        </p:nvPicPr>
        <p:blipFill>
          <a:blip r:embed="rId2"/>
          <a:stretch>
            <a:fillRect/>
          </a:stretch>
        </p:blipFill>
        <p:spPr>
          <a:xfrm>
            <a:off x="3413760" y="1818640"/>
            <a:ext cx="3682365" cy="4999990"/>
          </a:xfrm>
          <a:prstGeom prst="rect">
            <a:avLst/>
          </a:prstGeom>
        </p:spPr>
      </p:pic>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标题 1"/>
          <p:cNvSpPr>
            <a:spLocks noGrp="1"/>
          </p:cNvSpPr>
          <p:nvPr>
            <p:ph type="title"/>
          </p:nvPr>
        </p:nvSpPr>
        <p:spPr/>
        <p:txBody>
          <a:bodyPr vert="horz" wrap="square" lIns="104306" tIns="52153" rIns="104306" bIns="52153" anchor="ctr"/>
          <a:lstStyle/>
          <a:p>
            <a:r>
              <a:rPr noProof="0" dirty="0">
                <a:ln>
                  <a:noFill/>
                </a:ln>
                <a:solidFill>
                  <a:schemeClr val="bg1"/>
                </a:solidFill>
                <a:effectLst/>
                <a:uLnTx/>
                <a:uFillTx/>
                <a:cs typeface="+mn-cs"/>
                <a:sym typeface="+mn-ea"/>
              </a:rPr>
              <a:t>某产品重量分布的直方图</a:t>
            </a:r>
          </a:p>
        </p:txBody>
      </p:sp>
      <p:pic>
        <p:nvPicPr>
          <p:cNvPr id="357" name="10A4.EPS" descr="id:2147499660;FounderCES"/>
          <p:cNvPicPr>
            <a:picLocks noGrp="1" noChangeAspect="1"/>
          </p:cNvPicPr>
          <p:nvPr>
            <p:ph idx="1"/>
          </p:nvPr>
        </p:nvPicPr>
        <p:blipFill>
          <a:blip r:embed="rId2"/>
          <a:stretch>
            <a:fillRect/>
          </a:stretch>
        </p:blipFill>
        <p:spPr>
          <a:xfrm>
            <a:off x="2783205" y="2646045"/>
            <a:ext cx="4868545" cy="3695700"/>
          </a:xfrm>
          <a:prstGeom prst="rect">
            <a:avLst/>
          </a:prstGeom>
        </p:spPr>
      </p:pic>
    </p:spTree>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标题 1"/>
          <p:cNvSpPr>
            <a:spLocks noGrp="1"/>
          </p:cNvSpPr>
          <p:nvPr>
            <p:ph type="title"/>
          </p:nvPr>
        </p:nvSpPr>
        <p:spPr/>
        <p:txBody>
          <a:bodyPr vert="horz" wrap="square" lIns="104306" tIns="52153" rIns="104306" bIns="52153" anchor="ctr"/>
          <a:lstStyle/>
          <a:p>
            <a:r>
              <a:rPr noProof="0" dirty="0">
                <a:ln>
                  <a:noFill/>
                </a:ln>
                <a:solidFill>
                  <a:schemeClr val="bg1"/>
                </a:solidFill>
                <a:effectLst/>
                <a:uLnTx/>
                <a:uFillTx/>
                <a:cs typeface="+mn-cs"/>
                <a:sym typeface="+mn-ea"/>
              </a:rPr>
              <a:t>散布图中的点子云形状</a:t>
            </a:r>
          </a:p>
        </p:txBody>
      </p:sp>
      <p:pic>
        <p:nvPicPr>
          <p:cNvPr id="361" name="10A7.EPS" descr="id:2147499696;FounderCES"/>
          <p:cNvPicPr>
            <a:picLocks noGrp="1" noChangeAspect="1"/>
          </p:cNvPicPr>
          <p:nvPr>
            <p:ph idx="1"/>
          </p:nvPr>
        </p:nvPicPr>
        <p:blipFill>
          <a:blip r:embed="rId2"/>
          <a:stretch>
            <a:fillRect/>
          </a:stretch>
        </p:blipFill>
        <p:spPr>
          <a:xfrm>
            <a:off x="2372360" y="1997710"/>
            <a:ext cx="4624070" cy="4631055"/>
          </a:xfrm>
          <a:prstGeom prst="rect">
            <a:avLst/>
          </a:prstGeom>
        </p:spPr>
      </p:pic>
    </p:spTree>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标题 1"/>
          <p:cNvSpPr>
            <a:spLocks noGrp="1"/>
          </p:cNvSpPr>
          <p:nvPr>
            <p:ph type="title"/>
          </p:nvPr>
        </p:nvSpPr>
        <p:spPr/>
        <p:txBody>
          <a:bodyPr vert="horz" wrap="square" lIns="104306" tIns="52153" rIns="104306" bIns="52153" anchor="ctr"/>
          <a:lstStyle/>
          <a:p>
            <a:r>
              <a:rPr noProof="0" dirty="0">
                <a:ln>
                  <a:noFill/>
                </a:ln>
                <a:solidFill>
                  <a:schemeClr val="bg1"/>
                </a:solidFill>
                <a:effectLst/>
                <a:uLnTx/>
                <a:uFillTx/>
                <a:cs typeface="+mn-cs"/>
                <a:sym typeface="+mn-ea"/>
              </a:rPr>
              <a:t>文件复印流程图</a:t>
            </a:r>
          </a:p>
        </p:txBody>
      </p:sp>
      <p:pic>
        <p:nvPicPr>
          <p:cNvPr id="364" name="10A9.EPS" descr="id:2147499717;FounderCES"/>
          <p:cNvPicPr>
            <a:picLocks noGrp="1" noChangeAspect="1"/>
          </p:cNvPicPr>
          <p:nvPr>
            <p:ph idx="1"/>
          </p:nvPr>
        </p:nvPicPr>
        <p:blipFill>
          <a:blip r:embed="rId2"/>
          <a:stretch>
            <a:fillRect/>
          </a:stretch>
        </p:blipFill>
        <p:spPr>
          <a:xfrm>
            <a:off x="2047240" y="2913380"/>
            <a:ext cx="6039485" cy="2790190"/>
          </a:xfrm>
          <a:prstGeom prst="rect">
            <a:avLst/>
          </a:prstGeom>
        </p:spPr>
      </p:pic>
    </p:spTree>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标题 1"/>
          <p:cNvSpPr>
            <a:spLocks noGrp="1"/>
          </p:cNvSpPr>
          <p:nvPr>
            <p:ph type="title"/>
          </p:nvPr>
        </p:nvSpPr>
        <p:spPr/>
        <p:txBody>
          <a:bodyPr vert="horz" wrap="square" lIns="104306" tIns="52153" rIns="104306" bIns="52153" anchor="ctr"/>
          <a:lstStyle/>
          <a:p>
            <a:r>
              <a:rPr noProof="0" dirty="0">
                <a:ln>
                  <a:noFill/>
                </a:ln>
                <a:solidFill>
                  <a:schemeClr val="bg1"/>
                </a:solidFill>
                <a:effectLst/>
                <a:uLnTx/>
                <a:uFillTx/>
                <a:cs typeface="+mn-cs"/>
                <a:sym typeface="+mn-ea"/>
              </a:rPr>
              <a:t>第二节　计划与管理的工具</a:t>
            </a:r>
          </a:p>
        </p:txBody>
      </p:sp>
      <p:sp>
        <p:nvSpPr>
          <p:cNvPr id="11267" name="内容占位符 2"/>
          <p:cNvSpPr>
            <a:spLocks noGrp="1"/>
          </p:cNvSpPr>
          <p:nvPr>
            <p:ph idx="1"/>
          </p:nvPr>
        </p:nvSpPr>
        <p:spPr>
          <a:xfrm>
            <a:off x="327660" y="1484630"/>
            <a:ext cx="9993630" cy="5953125"/>
          </a:xfrm>
        </p:spPr>
        <p:txBody>
          <a:bodyPr vert="horz" wrap="square" lIns="104306" tIns="52153" rIns="104306" bIns="52153" anchor="t"/>
          <a:lstStyle/>
          <a:p>
            <a:pPr marL="0" indent="0" latinLnBrk="0">
              <a:spcBef>
                <a:spcPts val="0"/>
              </a:spcBef>
              <a:spcAft>
                <a:spcPts val="0"/>
              </a:spcAft>
              <a:buNone/>
            </a:pPr>
            <a:r>
              <a:rPr lang="zh-CN" altLang="en-US" dirty="0"/>
              <a:t>一、关系图(relationship diagram)</a:t>
            </a:r>
          </a:p>
          <a:p>
            <a:pPr marL="0" indent="0" latinLnBrk="0">
              <a:spcBef>
                <a:spcPts val="0"/>
              </a:spcBef>
              <a:spcAft>
                <a:spcPts val="0"/>
              </a:spcAft>
              <a:buNone/>
            </a:pPr>
            <a:r>
              <a:rPr lang="zh-CN" altLang="en-US" sz="1800" dirty="0"/>
              <a:t>关系图是用箭头线表示事物之间因果关系的一种连线图,也称为关联图。</a:t>
            </a:r>
          </a:p>
          <a:p>
            <a:pPr marL="0" indent="0" latinLnBrk="0">
              <a:spcBef>
                <a:spcPts val="0"/>
              </a:spcBef>
              <a:spcAft>
                <a:spcPts val="0"/>
              </a:spcAft>
              <a:buNone/>
            </a:pPr>
            <a:r>
              <a:rPr lang="zh-CN" altLang="en-US" dirty="0"/>
              <a:t>二、KJ法(KJ method)</a:t>
            </a:r>
          </a:p>
          <a:p>
            <a:pPr marL="0" indent="0" latinLnBrk="0">
              <a:spcBef>
                <a:spcPts val="0"/>
              </a:spcBef>
              <a:spcAft>
                <a:spcPts val="0"/>
              </a:spcAft>
              <a:buNone/>
            </a:pPr>
            <a:r>
              <a:rPr lang="zh-CN" altLang="en-US" sz="1800" dirty="0"/>
              <a:t>KJ法是针对那些未来要解决的问题或未知、未接触过的领域的问题,搜集与之有关的想法、意见等语言文字资料,并根据其内在的相互关系(亲和性)作成归类合并图,从中找出问题的形态。</a:t>
            </a:r>
          </a:p>
          <a:p>
            <a:pPr marL="0" indent="0" latinLnBrk="0">
              <a:spcBef>
                <a:spcPts val="0"/>
              </a:spcBef>
              <a:spcAft>
                <a:spcPts val="0"/>
              </a:spcAft>
              <a:buNone/>
            </a:pPr>
            <a:r>
              <a:rPr lang="zh-CN" altLang="en-US" dirty="0"/>
              <a:t>三、树图(tree diagram)</a:t>
            </a:r>
          </a:p>
          <a:p>
            <a:pPr marL="0" indent="0" latinLnBrk="0">
              <a:spcBef>
                <a:spcPts val="0"/>
              </a:spcBef>
              <a:spcAft>
                <a:spcPts val="0"/>
              </a:spcAft>
              <a:buNone/>
            </a:pPr>
            <a:r>
              <a:rPr lang="zh-CN" altLang="en-US" sz="1800" dirty="0"/>
              <a:t>树图也称为系统图,是一种通过对目的和手段进行系统的展开,以寻求解决问题、实现目的的最佳手段和措施的分析方法。</a:t>
            </a:r>
          </a:p>
          <a:p>
            <a:pPr marL="0" indent="0" latinLnBrk="0">
              <a:spcBef>
                <a:spcPts val="0"/>
              </a:spcBef>
              <a:spcAft>
                <a:spcPts val="0"/>
              </a:spcAft>
              <a:buNone/>
            </a:pPr>
            <a:r>
              <a:rPr lang="zh-CN" altLang="en-US" dirty="0"/>
              <a:t>四、矩阵图(matrix diagram)</a:t>
            </a:r>
          </a:p>
          <a:p>
            <a:pPr marL="0" indent="0" latinLnBrk="0">
              <a:spcBef>
                <a:spcPts val="0"/>
              </a:spcBef>
              <a:spcAft>
                <a:spcPts val="0"/>
              </a:spcAft>
              <a:buNone/>
            </a:pPr>
            <a:r>
              <a:rPr lang="zh-CN" altLang="en-US" sz="1800" dirty="0"/>
              <a:t>矩阵图是以矩阵的形式,展示相关事项中各个子要素之间的相互关系,寻求解决问题着眼点的图形。</a:t>
            </a:r>
            <a:endParaRPr lang="zh-CN" altLang="en-US" dirty="0"/>
          </a:p>
          <a:p>
            <a:pPr marL="0" indent="0" latinLnBrk="0">
              <a:spcBef>
                <a:spcPts val="0"/>
              </a:spcBef>
              <a:spcAft>
                <a:spcPts val="0"/>
              </a:spcAft>
              <a:buNone/>
            </a:pPr>
            <a:r>
              <a:rPr lang="zh-CN" altLang="en-US" dirty="0"/>
              <a:t>五、矩阵数据分析法(matrix-date analysis)</a:t>
            </a:r>
          </a:p>
          <a:p>
            <a:pPr marL="0" indent="0" latinLnBrk="0">
              <a:spcBef>
                <a:spcPts val="0"/>
              </a:spcBef>
              <a:spcAft>
                <a:spcPts val="0"/>
              </a:spcAft>
              <a:buNone/>
            </a:pPr>
            <a:r>
              <a:rPr lang="zh-CN" altLang="en-US" sz="1800" dirty="0"/>
              <a:t>矩阵数据分析法是当前述矩阵图中的各个要素之间的关联程度能够定量表示时,即要素间的关联程度能在交叉点处用数据表示时,对这些数据进行计算和整理,以找出解决途径或问题评价的方法。</a:t>
            </a:r>
          </a:p>
          <a:p>
            <a:pPr marL="0" indent="0" latinLnBrk="0">
              <a:spcBef>
                <a:spcPts val="0"/>
              </a:spcBef>
              <a:spcAft>
                <a:spcPts val="0"/>
              </a:spcAft>
              <a:buNone/>
            </a:pPr>
            <a:r>
              <a:rPr lang="zh-CN" altLang="en-US" dirty="0"/>
              <a:t>六、过程决策程序图(process decision program chart,PDPC)</a:t>
            </a:r>
          </a:p>
          <a:p>
            <a:pPr marL="0" indent="0" latinLnBrk="0">
              <a:spcBef>
                <a:spcPts val="0"/>
              </a:spcBef>
              <a:spcAft>
                <a:spcPts val="0"/>
              </a:spcAft>
              <a:buNone/>
            </a:pPr>
            <a:r>
              <a:rPr lang="zh-CN" altLang="en-US" sz="1800" dirty="0"/>
              <a:t>过程决策程序图是针对那些可以预测事态发展结果的问题,确定能够取得期望结果的途径的方法。</a:t>
            </a:r>
            <a:endParaRPr lang="zh-CN" altLang="en-US" dirty="0"/>
          </a:p>
          <a:p>
            <a:pPr marL="0" indent="0" latinLnBrk="0">
              <a:spcBef>
                <a:spcPts val="0"/>
              </a:spcBef>
              <a:spcAft>
                <a:spcPts val="0"/>
              </a:spcAft>
              <a:buNone/>
            </a:pPr>
            <a:r>
              <a:rPr lang="zh-CN" altLang="en-US" dirty="0"/>
              <a:t>七、矢线图(arrow diagram)</a:t>
            </a:r>
          </a:p>
          <a:p>
            <a:pPr marL="0" indent="0" latinLnBrk="0">
              <a:spcBef>
                <a:spcPts val="0"/>
              </a:spcBef>
              <a:spcAft>
                <a:spcPts val="0"/>
              </a:spcAft>
              <a:buNone/>
            </a:pPr>
            <a:r>
              <a:rPr lang="zh-CN" altLang="en-US" sz="1800" dirty="0"/>
              <a:t>矢线图是基于时间,拟订日程计划和实施进度管理的网络图。</a:t>
            </a:r>
          </a:p>
        </p:txBody>
      </p:sp>
    </p:spTree>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标题 1"/>
          <p:cNvSpPr>
            <a:spLocks noGrp="1"/>
          </p:cNvSpPr>
          <p:nvPr>
            <p:ph type="title"/>
          </p:nvPr>
        </p:nvSpPr>
        <p:spPr/>
        <p:txBody>
          <a:bodyPr vert="horz" wrap="square" lIns="104306" tIns="52153" rIns="104306" bIns="52153" anchor="ctr"/>
          <a:lstStyle/>
          <a:p>
            <a:r>
              <a:rPr noProof="0" dirty="0">
                <a:ln>
                  <a:noFill/>
                </a:ln>
                <a:solidFill>
                  <a:schemeClr val="bg1"/>
                </a:solidFill>
                <a:effectLst/>
                <a:uLnTx/>
                <a:uFillTx/>
                <a:cs typeface="+mn-cs"/>
                <a:sym typeface="+mn-ea"/>
              </a:rPr>
              <a:t>关系图的形式</a:t>
            </a:r>
          </a:p>
        </p:txBody>
      </p:sp>
      <p:pic>
        <p:nvPicPr>
          <p:cNvPr id="369" name="10A10.EPS" descr="id:2147499753;FounderCES"/>
          <p:cNvPicPr>
            <a:picLocks noGrp="1" noChangeAspect="1"/>
          </p:cNvPicPr>
          <p:nvPr>
            <p:ph idx="1"/>
          </p:nvPr>
        </p:nvPicPr>
        <p:blipFill>
          <a:blip r:embed="rId2"/>
          <a:stretch>
            <a:fillRect/>
          </a:stretch>
        </p:blipFill>
        <p:spPr>
          <a:xfrm>
            <a:off x="2096135" y="2507615"/>
            <a:ext cx="6500495" cy="3963035"/>
          </a:xfrm>
          <a:prstGeom prst="rect">
            <a:avLst/>
          </a:prstGeom>
        </p:spPr>
      </p:pic>
    </p:spTree>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标题 1"/>
          <p:cNvSpPr>
            <a:spLocks noGrp="1"/>
          </p:cNvSpPr>
          <p:nvPr>
            <p:ph type="title"/>
          </p:nvPr>
        </p:nvSpPr>
        <p:spPr/>
        <p:txBody>
          <a:bodyPr vert="horz" wrap="square" lIns="104306" tIns="52153" rIns="104306" bIns="52153" anchor="ctr"/>
          <a:lstStyle/>
          <a:p>
            <a:r>
              <a:rPr lang="zh-CN" altLang="en-US" noProof="0" dirty="0">
                <a:ln>
                  <a:noFill/>
                </a:ln>
                <a:solidFill>
                  <a:schemeClr val="bg1"/>
                </a:solidFill>
                <a:effectLst/>
                <a:uLnTx/>
                <a:uFillTx/>
                <a:cs typeface="+mn-cs"/>
                <a:sym typeface="+mn-ea"/>
              </a:rPr>
              <a:t>亲和图示例</a:t>
            </a:r>
          </a:p>
        </p:txBody>
      </p:sp>
      <p:pic>
        <p:nvPicPr>
          <p:cNvPr id="371" name="10A11.EPS" descr="id:2147499767;FounderCES"/>
          <p:cNvPicPr>
            <a:picLocks noGrp="1" noChangeAspect="1"/>
          </p:cNvPicPr>
          <p:nvPr>
            <p:ph idx="1"/>
          </p:nvPr>
        </p:nvPicPr>
        <p:blipFill>
          <a:blip r:embed="rId2"/>
          <a:stretch>
            <a:fillRect/>
          </a:stretch>
        </p:blipFill>
        <p:spPr>
          <a:xfrm>
            <a:off x="2625725" y="2075815"/>
            <a:ext cx="4897755" cy="4683125"/>
          </a:xfrm>
          <a:prstGeom prst="rect">
            <a:avLst/>
          </a:prstGeom>
        </p:spPr>
      </p:pic>
    </p:spTree>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标题 1"/>
          <p:cNvSpPr>
            <a:spLocks noGrp="1"/>
          </p:cNvSpPr>
          <p:nvPr>
            <p:ph type="title"/>
          </p:nvPr>
        </p:nvSpPr>
        <p:spPr/>
        <p:txBody>
          <a:bodyPr vert="horz" wrap="square" lIns="104306" tIns="52153" rIns="104306" bIns="52153" anchor="ctr"/>
          <a:lstStyle/>
          <a:p>
            <a:r>
              <a:rPr lang="zh-CN" altLang="en-US" noProof="0" dirty="0">
                <a:ln>
                  <a:noFill/>
                </a:ln>
                <a:solidFill>
                  <a:schemeClr val="bg1"/>
                </a:solidFill>
                <a:effectLst/>
                <a:uLnTx/>
                <a:uFillTx/>
                <a:cs typeface="+mn-cs"/>
                <a:sym typeface="+mn-ea"/>
              </a:rPr>
              <a:t>树图建立过程和方法示意图</a:t>
            </a:r>
          </a:p>
        </p:txBody>
      </p:sp>
      <p:pic>
        <p:nvPicPr>
          <p:cNvPr id="373" name="10A12.EPS" descr="id:2147499781;FounderCES"/>
          <p:cNvPicPr>
            <a:picLocks noGrp="1" noChangeAspect="1"/>
          </p:cNvPicPr>
          <p:nvPr>
            <p:ph idx="1"/>
          </p:nvPr>
        </p:nvPicPr>
        <p:blipFill>
          <a:blip r:embed="rId2"/>
          <a:stretch>
            <a:fillRect/>
          </a:stretch>
        </p:blipFill>
        <p:spPr>
          <a:xfrm>
            <a:off x="2264410" y="2044065"/>
            <a:ext cx="5960745" cy="4043045"/>
          </a:xfrm>
          <a:prstGeom prst="rect">
            <a:avLst/>
          </a:prstGeom>
        </p:spPr>
      </p:pic>
    </p:spTree>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标题 1"/>
          <p:cNvSpPr>
            <a:spLocks noGrp="1"/>
          </p:cNvSpPr>
          <p:nvPr>
            <p:ph type="title"/>
          </p:nvPr>
        </p:nvSpPr>
        <p:spPr/>
        <p:txBody>
          <a:bodyPr vert="horz" wrap="square" lIns="104306" tIns="52153" rIns="104306" bIns="52153" anchor="ctr"/>
          <a:lstStyle/>
          <a:p>
            <a:r>
              <a:rPr noProof="0" dirty="0">
                <a:ln>
                  <a:noFill/>
                </a:ln>
                <a:solidFill>
                  <a:schemeClr val="bg1"/>
                </a:solidFill>
                <a:effectLst/>
                <a:uLnTx/>
                <a:uFillTx/>
                <a:cs typeface="+mn-cs"/>
                <a:sym typeface="+mn-ea"/>
              </a:rPr>
              <a:t>T型矩阵图示例</a:t>
            </a:r>
          </a:p>
        </p:txBody>
      </p:sp>
      <p:sp>
        <p:nvSpPr>
          <p:cNvPr id="11267" name="内容占位符 2"/>
          <p:cNvSpPr>
            <a:spLocks noGrp="1"/>
          </p:cNvSpPr>
          <p:nvPr>
            <p:ph idx="1"/>
          </p:nvPr>
        </p:nvSpPr>
        <p:spPr>
          <a:xfrm>
            <a:off x="574675" y="1637030"/>
            <a:ext cx="9537700" cy="4991100"/>
          </a:xfrm>
        </p:spPr>
        <p:txBody>
          <a:bodyPr vert="horz" wrap="square" lIns="104306" tIns="52153" rIns="104306" bIns="52153" anchor="t"/>
          <a:lstStyle/>
          <a:p>
            <a:pPr marL="0" indent="0" latinLnBrk="0">
              <a:spcBef>
                <a:spcPts val="600"/>
              </a:spcBef>
              <a:spcAft>
                <a:spcPts val="600"/>
              </a:spcAft>
              <a:buNone/>
            </a:pPr>
            <a:endParaRPr lang="zh-CN" altLang="en-US" dirty="0"/>
          </a:p>
        </p:txBody>
      </p:sp>
      <p:graphicFrame>
        <p:nvGraphicFramePr>
          <p:cNvPr id="2" name="表格 1"/>
          <p:cNvGraphicFramePr/>
          <p:nvPr>
            <p:custDataLst>
              <p:tags r:id="rId1"/>
            </p:custDataLst>
          </p:nvPr>
        </p:nvGraphicFramePr>
        <p:xfrm>
          <a:off x="2946400" y="2214880"/>
          <a:ext cx="4676775" cy="4427220"/>
        </p:xfrm>
        <a:graphic>
          <a:graphicData uri="http://schemas.openxmlformats.org/drawingml/2006/table">
            <a:tbl>
              <a:tblPr firstRow="1" bandRow="1">
                <a:tableStyleId>{5940675A-B579-460E-94D1-54222C63F5DA}</a:tableStyleId>
              </a:tblPr>
              <a:tblGrid>
                <a:gridCol w="438785">
                  <a:extLst>
                    <a:ext uri="{9D8B030D-6E8A-4147-A177-3AD203B41FA5}">
                      <a16:colId xmlns:a16="http://schemas.microsoft.com/office/drawing/2014/main" val="20000"/>
                    </a:ext>
                  </a:extLst>
                </a:gridCol>
                <a:gridCol w="292100">
                  <a:extLst>
                    <a:ext uri="{9D8B030D-6E8A-4147-A177-3AD203B41FA5}">
                      <a16:colId xmlns:a16="http://schemas.microsoft.com/office/drawing/2014/main" val="20001"/>
                    </a:ext>
                  </a:extLst>
                </a:gridCol>
                <a:gridCol w="730250">
                  <a:extLst>
                    <a:ext uri="{9D8B030D-6E8A-4147-A177-3AD203B41FA5}">
                      <a16:colId xmlns:a16="http://schemas.microsoft.com/office/drawing/2014/main" val="20002"/>
                    </a:ext>
                  </a:extLst>
                </a:gridCol>
                <a:gridCol w="292100">
                  <a:extLst>
                    <a:ext uri="{9D8B030D-6E8A-4147-A177-3AD203B41FA5}">
                      <a16:colId xmlns:a16="http://schemas.microsoft.com/office/drawing/2014/main" val="20003"/>
                    </a:ext>
                  </a:extLst>
                </a:gridCol>
                <a:gridCol w="292735">
                  <a:extLst>
                    <a:ext uri="{9D8B030D-6E8A-4147-A177-3AD203B41FA5}">
                      <a16:colId xmlns:a16="http://schemas.microsoft.com/office/drawing/2014/main" val="20004"/>
                    </a:ext>
                  </a:extLst>
                </a:gridCol>
                <a:gridCol w="292735">
                  <a:extLst>
                    <a:ext uri="{9D8B030D-6E8A-4147-A177-3AD203B41FA5}">
                      <a16:colId xmlns:a16="http://schemas.microsoft.com/office/drawing/2014/main" val="20005"/>
                    </a:ext>
                  </a:extLst>
                </a:gridCol>
                <a:gridCol w="292100">
                  <a:extLst>
                    <a:ext uri="{9D8B030D-6E8A-4147-A177-3AD203B41FA5}">
                      <a16:colId xmlns:a16="http://schemas.microsoft.com/office/drawing/2014/main" val="20006"/>
                    </a:ext>
                  </a:extLst>
                </a:gridCol>
                <a:gridCol w="292735">
                  <a:extLst>
                    <a:ext uri="{9D8B030D-6E8A-4147-A177-3AD203B41FA5}">
                      <a16:colId xmlns:a16="http://schemas.microsoft.com/office/drawing/2014/main" val="20007"/>
                    </a:ext>
                  </a:extLst>
                </a:gridCol>
                <a:gridCol w="292100">
                  <a:extLst>
                    <a:ext uri="{9D8B030D-6E8A-4147-A177-3AD203B41FA5}">
                      <a16:colId xmlns:a16="http://schemas.microsoft.com/office/drawing/2014/main" val="20008"/>
                    </a:ext>
                  </a:extLst>
                </a:gridCol>
                <a:gridCol w="292100">
                  <a:extLst>
                    <a:ext uri="{9D8B030D-6E8A-4147-A177-3AD203B41FA5}">
                      <a16:colId xmlns:a16="http://schemas.microsoft.com/office/drawing/2014/main" val="20009"/>
                    </a:ext>
                  </a:extLst>
                </a:gridCol>
                <a:gridCol w="292100">
                  <a:extLst>
                    <a:ext uri="{9D8B030D-6E8A-4147-A177-3AD203B41FA5}">
                      <a16:colId xmlns:a16="http://schemas.microsoft.com/office/drawing/2014/main" val="20010"/>
                    </a:ext>
                  </a:extLst>
                </a:gridCol>
                <a:gridCol w="292735">
                  <a:extLst>
                    <a:ext uri="{9D8B030D-6E8A-4147-A177-3AD203B41FA5}">
                      <a16:colId xmlns:a16="http://schemas.microsoft.com/office/drawing/2014/main" val="20011"/>
                    </a:ext>
                  </a:extLst>
                </a:gridCol>
                <a:gridCol w="292100">
                  <a:extLst>
                    <a:ext uri="{9D8B030D-6E8A-4147-A177-3AD203B41FA5}">
                      <a16:colId xmlns:a16="http://schemas.microsoft.com/office/drawing/2014/main" val="20012"/>
                    </a:ext>
                  </a:extLst>
                </a:gridCol>
                <a:gridCol w="292100">
                  <a:extLst>
                    <a:ext uri="{9D8B030D-6E8A-4147-A177-3AD203B41FA5}">
                      <a16:colId xmlns:a16="http://schemas.microsoft.com/office/drawing/2014/main" val="20013"/>
                    </a:ext>
                  </a:extLst>
                </a:gridCol>
              </a:tblGrid>
              <a:tr h="235585">
                <a:tc gridSpan="3">
                  <a:txBody>
                    <a:bodyPr/>
                    <a:lstStyle/>
                    <a:p>
                      <a:pPr indent="0" algn="ctr">
                        <a:buNone/>
                      </a:pPr>
                      <a:r>
                        <a:rPr lang="en-US" sz="900" b="0">
                          <a:solidFill>
                            <a:srgbClr val="000000"/>
                          </a:solidFill>
                          <a:latin typeface="NEU-BZ" charset="0"/>
                          <a:cs typeface="NEU-BZ" charset="0"/>
                        </a:rPr>
                        <a:t>□□□不合格</a:t>
                      </a:r>
                      <a:endParaRPr lang="en-US" altLang="en-US" sz="900" b="0">
                        <a:solidFill>
                          <a:srgbClr val="000000"/>
                        </a:solidFill>
                        <a:latin typeface="NEU-BZ" charset="0"/>
                        <a:ea typeface="NEU-BZ" charset="0"/>
                        <a:cs typeface="NEU-BZ"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a:txBody>
                    <a:bodyPr/>
                    <a:lstStyle/>
                    <a:p>
                      <a:pPr indent="0" algn="ctr">
                        <a:buNone/>
                      </a:pPr>
                      <a:r>
                        <a:rPr lang="en-US" sz="900" b="0">
                          <a:solidFill>
                            <a:srgbClr val="000000"/>
                          </a:solidFill>
                          <a:latin typeface="NEU-BZ" charset="0"/>
                          <a:cs typeface="NEU-BZ" charset="0"/>
                        </a:rPr>
                        <a:t>○</a:t>
                      </a:r>
                      <a:endParaRPr lang="en-US" altLang="en-US" sz="900" b="0">
                        <a:solidFill>
                          <a:srgbClr val="000000"/>
                        </a:solidFill>
                        <a:latin typeface="NEU-BZ" charset="0"/>
                        <a:ea typeface="NEU-BZ" charset="0"/>
                        <a:cs typeface="NEU-BZ"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000" b="0">
                          <a:solidFill>
                            <a:srgbClr val="000000"/>
                          </a:solidFill>
                          <a:latin typeface="NEU-BZ" charset="0"/>
                          <a:cs typeface="NEU-BZ" charset="0"/>
                        </a:rPr>
                        <a:t> </a:t>
                      </a:r>
                      <a:endParaRPr lang="en-US" altLang="en-US" sz="1000" b="0">
                        <a:solidFill>
                          <a:srgbClr val="000000"/>
                        </a:solidFill>
                        <a:latin typeface="NEU-BZ" charset="0"/>
                        <a:ea typeface="NEU-BZ" charset="0"/>
                        <a:cs typeface="NEU-BZ"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000" b="0">
                          <a:solidFill>
                            <a:srgbClr val="000000"/>
                          </a:solidFill>
                          <a:latin typeface="NEU-BZ" charset="0"/>
                          <a:cs typeface="NEU-BZ" charset="0"/>
                        </a:rPr>
                        <a:t> </a:t>
                      </a:r>
                      <a:endParaRPr lang="en-US" altLang="en-US" sz="1000" b="0">
                        <a:solidFill>
                          <a:srgbClr val="000000"/>
                        </a:solidFill>
                        <a:latin typeface="NEU-BZ" charset="0"/>
                        <a:ea typeface="NEU-BZ" charset="0"/>
                        <a:cs typeface="NEU-BZ"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000" b="0">
                          <a:solidFill>
                            <a:srgbClr val="000000"/>
                          </a:solidFill>
                          <a:latin typeface="NEU-BZ" charset="0"/>
                          <a:cs typeface="NEU-BZ" charset="0"/>
                        </a:rPr>
                        <a:t> </a:t>
                      </a:r>
                      <a:endParaRPr lang="en-US" altLang="en-US" sz="1000" b="0">
                        <a:solidFill>
                          <a:srgbClr val="000000"/>
                        </a:solidFill>
                        <a:latin typeface="NEU-BZ" charset="0"/>
                        <a:ea typeface="NEU-BZ" charset="0"/>
                        <a:cs typeface="NEU-BZ"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000" b="0">
                          <a:solidFill>
                            <a:srgbClr val="000000"/>
                          </a:solidFill>
                          <a:latin typeface="NEU-BZ" charset="0"/>
                          <a:cs typeface="NEU-BZ" charset="0"/>
                        </a:rPr>
                        <a:t> </a:t>
                      </a:r>
                      <a:endParaRPr lang="en-US" altLang="en-US" sz="1000" b="0">
                        <a:solidFill>
                          <a:srgbClr val="000000"/>
                        </a:solidFill>
                        <a:latin typeface="NEU-BZ" charset="0"/>
                        <a:ea typeface="NEU-BZ" charset="0"/>
                        <a:cs typeface="NEU-BZ"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000" b="0">
                          <a:solidFill>
                            <a:srgbClr val="000000"/>
                          </a:solidFill>
                          <a:latin typeface="NEU-BZ" charset="0"/>
                          <a:cs typeface="NEU-BZ" charset="0"/>
                        </a:rPr>
                        <a:t> </a:t>
                      </a:r>
                      <a:endParaRPr lang="en-US" altLang="en-US" sz="1000" b="0">
                        <a:solidFill>
                          <a:srgbClr val="000000"/>
                        </a:solidFill>
                        <a:latin typeface="NEU-BZ" charset="0"/>
                        <a:ea typeface="NEU-BZ" charset="0"/>
                        <a:cs typeface="NEU-BZ"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000" b="0">
                          <a:solidFill>
                            <a:srgbClr val="000000"/>
                          </a:solidFill>
                          <a:latin typeface="NEU-BZ" charset="0"/>
                          <a:cs typeface="NEU-BZ" charset="0"/>
                        </a:rPr>
                        <a:t> </a:t>
                      </a:r>
                      <a:endParaRPr lang="en-US" altLang="en-US" sz="1000" b="0">
                        <a:solidFill>
                          <a:srgbClr val="000000"/>
                        </a:solidFill>
                        <a:latin typeface="NEU-BZ" charset="0"/>
                        <a:ea typeface="NEU-BZ" charset="0"/>
                        <a:cs typeface="NEU-BZ"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000" b="0">
                          <a:solidFill>
                            <a:srgbClr val="000000"/>
                          </a:solidFill>
                          <a:latin typeface="NEU-BZ" charset="0"/>
                          <a:cs typeface="NEU-BZ" charset="0"/>
                        </a:rPr>
                        <a:t> </a:t>
                      </a:r>
                      <a:endParaRPr lang="en-US" altLang="en-US" sz="1000" b="0">
                        <a:solidFill>
                          <a:srgbClr val="000000"/>
                        </a:solidFill>
                        <a:latin typeface="NEU-BZ" charset="0"/>
                        <a:ea typeface="NEU-BZ" charset="0"/>
                        <a:cs typeface="NEU-BZ"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900" b="0">
                          <a:solidFill>
                            <a:srgbClr val="000000"/>
                          </a:solidFill>
                          <a:latin typeface="NEU-BZ" charset="0"/>
                          <a:cs typeface="NEU-BZ" charset="0"/>
                        </a:rPr>
                        <a:t>○</a:t>
                      </a:r>
                      <a:endParaRPr lang="en-US" altLang="en-US" sz="900" b="0">
                        <a:solidFill>
                          <a:srgbClr val="000000"/>
                        </a:solidFill>
                        <a:latin typeface="NEU-BZ" charset="0"/>
                        <a:ea typeface="NEU-BZ" charset="0"/>
                        <a:cs typeface="NEU-BZ"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000" b="0">
                          <a:solidFill>
                            <a:srgbClr val="000000"/>
                          </a:solidFill>
                          <a:latin typeface="NEU-BZ" charset="0"/>
                          <a:cs typeface="NEU-BZ" charset="0"/>
                        </a:rPr>
                        <a:t> </a:t>
                      </a:r>
                      <a:endParaRPr lang="en-US" altLang="en-US" sz="1000" b="0">
                        <a:solidFill>
                          <a:srgbClr val="000000"/>
                        </a:solidFill>
                        <a:latin typeface="NEU-BZ" charset="0"/>
                        <a:ea typeface="NEU-BZ" charset="0"/>
                        <a:cs typeface="NEU-BZ"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000" b="0">
                          <a:solidFill>
                            <a:srgbClr val="000000"/>
                          </a:solidFill>
                          <a:latin typeface="NEU-BZ" charset="0"/>
                          <a:cs typeface="NEU-BZ" charset="0"/>
                        </a:rPr>
                        <a:t> </a:t>
                      </a:r>
                      <a:endParaRPr lang="en-US" altLang="en-US" sz="1000" b="0">
                        <a:solidFill>
                          <a:srgbClr val="000000"/>
                        </a:solidFill>
                        <a:latin typeface="NEU-BZ" charset="0"/>
                        <a:ea typeface="NEU-BZ" charset="0"/>
                        <a:cs typeface="NEU-BZ"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234950">
                <a:tc gridSpan="3">
                  <a:txBody>
                    <a:bodyPr/>
                    <a:lstStyle/>
                    <a:p>
                      <a:pPr indent="0" algn="ctr">
                        <a:buNone/>
                      </a:pPr>
                      <a:r>
                        <a:rPr lang="en-US" sz="900" b="0">
                          <a:solidFill>
                            <a:srgbClr val="000000"/>
                          </a:solidFill>
                          <a:latin typeface="NEU-BZ" charset="0"/>
                          <a:cs typeface="NEU-BZ" charset="0"/>
                        </a:rPr>
                        <a:t>□</a:t>
                      </a:r>
                      <a:r>
                        <a:rPr lang="en-US" sz="900" b="0">
                          <a:solidFill>
                            <a:srgbClr val="000000"/>
                          </a:solidFill>
                          <a:latin typeface="NEU-BZ-S92" charset="0"/>
                          <a:cs typeface="NEU-BZ-S92" charset="0"/>
                        </a:rPr>
                        <a:t>　</a:t>
                      </a:r>
                      <a:r>
                        <a:rPr lang="en-US" sz="900" b="0">
                          <a:solidFill>
                            <a:srgbClr val="000000"/>
                          </a:solidFill>
                          <a:latin typeface="NEU-BZ" charset="0"/>
                          <a:cs typeface="NEU-BZ" charset="0"/>
                        </a:rPr>
                        <a:t>□不合格</a:t>
                      </a:r>
                      <a:endParaRPr lang="en-US" altLang="en-US" sz="900" b="0">
                        <a:solidFill>
                          <a:srgbClr val="000000"/>
                        </a:solidFill>
                        <a:latin typeface="NEU-BZ" charset="0"/>
                        <a:ea typeface="NEU-BZ" charset="0"/>
                        <a:cs typeface="NEU-BZ"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a:txBody>
                    <a:bodyPr/>
                    <a:lstStyle/>
                    <a:p>
                      <a:pPr indent="0" algn="ctr">
                        <a:buNone/>
                      </a:pPr>
                      <a:r>
                        <a:rPr lang="en-US" sz="1000" b="0">
                          <a:solidFill>
                            <a:srgbClr val="000000"/>
                          </a:solidFill>
                          <a:latin typeface="NEU-BZ" charset="0"/>
                          <a:cs typeface="NEU-BZ" charset="0"/>
                        </a:rPr>
                        <a:t> </a:t>
                      </a:r>
                      <a:endParaRPr lang="en-US" altLang="en-US" sz="1000" b="0">
                        <a:solidFill>
                          <a:srgbClr val="000000"/>
                        </a:solidFill>
                        <a:latin typeface="NEU-BZ" charset="0"/>
                        <a:ea typeface="NEU-BZ" charset="0"/>
                        <a:cs typeface="NEU-BZ"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900" b="0">
                          <a:solidFill>
                            <a:srgbClr val="000000"/>
                          </a:solidFill>
                          <a:latin typeface="NEU-BZ" charset="0"/>
                          <a:cs typeface="NEU-BZ" charset="0"/>
                        </a:rPr>
                        <a:t>◎</a:t>
                      </a:r>
                      <a:endParaRPr lang="en-US" altLang="en-US" sz="900" b="0">
                        <a:solidFill>
                          <a:srgbClr val="000000"/>
                        </a:solidFill>
                        <a:latin typeface="NEU-BZ" charset="0"/>
                        <a:ea typeface="NEU-BZ" charset="0"/>
                        <a:cs typeface="NEU-BZ"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900" b="0">
                          <a:solidFill>
                            <a:srgbClr val="000000"/>
                          </a:solidFill>
                          <a:latin typeface="NEU-BZ" charset="0"/>
                          <a:cs typeface="NEU-BZ" charset="0"/>
                        </a:rPr>
                        <a:t>△</a:t>
                      </a:r>
                      <a:endParaRPr lang="en-US" altLang="en-US" sz="900" b="0">
                        <a:solidFill>
                          <a:srgbClr val="000000"/>
                        </a:solidFill>
                        <a:latin typeface="NEU-BZ" charset="0"/>
                        <a:ea typeface="NEU-BZ" charset="0"/>
                        <a:cs typeface="NEU-BZ"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000" b="0">
                          <a:solidFill>
                            <a:srgbClr val="000000"/>
                          </a:solidFill>
                          <a:latin typeface="NEU-BZ" charset="0"/>
                          <a:cs typeface="NEU-BZ" charset="0"/>
                        </a:rPr>
                        <a:t> </a:t>
                      </a:r>
                      <a:endParaRPr lang="en-US" altLang="en-US" sz="1000" b="0">
                        <a:solidFill>
                          <a:srgbClr val="000000"/>
                        </a:solidFill>
                        <a:latin typeface="NEU-BZ" charset="0"/>
                        <a:ea typeface="NEU-BZ" charset="0"/>
                        <a:cs typeface="NEU-BZ"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000" b="0">
                          <a:solidFill>
                            <a:srgbClr val="000000"/>
                          </a:solidFill>
                          <a:latin typeface="NEU-BZ" charset="0"/>
                          <a:cs typeface="NEU-BZ" charset="0"/>
                        </a:rPr>
                        <a:t> </a:t>
                      </a:r>
                      <a:endParaRPr lang="en-US" altLang="en-US" sz="1000" b="0">
                        <a:solidFill>
                          <a:srgbClr val="000000"/>
                        </a:solidFill>
                        <a:latin typeface="NEU-BZ" charset="0"/>
                        <a:ea typeface="NEU-BZ" charset="0"/>
                        <a:cs typeface="NEU-BZ"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000" b="0">
                          <a:solidFill>
                            <a:srgbClr val="000000"/>
                          </a:solidFill>
                          <a:latin typeface="NEU-BZ" charset="0"/>
                          <a:cs typeface="NEU-BZ" charset="0"/>
                        </a:rPr>
                        <a:t> </a:t>
                      </a:r>
                      <a:endParaRPr lang="en-US" altLang="en-US" sz="1000" b="0">
                        <a:solidFill>
                          <a:srgbClr val="000000"/>
                        </a:solidFill>
                        <a:latin typeface="NEU-BZ" charset="0"/>
                        <a:ea typeface="NEU-BZ" charset="0"/>
                        <a:cs typeface="NEU-BZ"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000" b="0">
                          <a:solidFill>
                            <a:srgbClr val="000000"/>
                          </a:solidFill>
                          <a:latin typeface="NEU-BZ" charset="0"/>
                          <a:cs typeface="NEU-BZ" charset="0"/>
                        </a:rPr>
                        <a:t> </a:t>
                      </a:r>
                      <a:endParaRPr lang="en-US" altLang="en-US" sz="1000" b="0">
                        <a:solidFill>
                          <a:srgbClr val="000000"/>
                        </a:solidFill>
                        <a:latin typeface="NEU-BZ" charset="0"/>
                        <a:ea typeface="NEU-BZ" charset="0"/>
                        <a:cs typeface="NEU-BZ"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900" b="0">
                          <a:solidFill>
                            <a:srgbClr val="000000"/>
                          </a:solidFill>
                          <a:latin typeface="NEU-BZ" charset="0"/>
                          <a:cs typeface="NEU-BZ" charset="0"/>
                        </a:rPr>
                        <a:t>○</a:t>
                      </a:r>
                      <a:endParaRPr lang="en-US" altLang="en-US" sz="900" b="0">
                        <a:solidFill>
                          <a:srgbClr val="000000"/>
                        </a:solidFill>
                        <a:latin typeface="NEU-BZ" charset="0"/>
                        <a:ea typeface="NEU-BZ" charset="0"/>
                        <a:cs typeface="NEU-BZ"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900" b="0">
                          <a:solidFill>
                            <a:srgbClr val="000000"/>
                          </a:solidFill>
                          <a:latin typeface="NEU-BZ" charset="0"/>
                          <a:cs typeface="NEU-BZ" charset="0"/>
                        </a:rPr>
                        <a:t>○</a:t>
                      </a:r>
                      <a:endParaRPr lang="en-US" altLang="en-US" sz="900" b="0">
                        <a:solidFill>
                          <a:srgbClr val="000000"/>
                        </a:solidFill>
                        <a:latin typeface="NEU-BZ" charset="0"/>
                        <a:ea typeface="NEU-BZ" charset="0"/>
                        <a:cs typeface="NEU-BZ"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000" b="0">
                          <a:solidFill>
                            <a:srgbClr val="000000"/>
                          </a:solidFill>
                          <a:latin typeface="NEU-BZ" charset="0"/>
                          <a:cs typeface="NEU-BZ" charset="0"/>
                        </a:rPr>
                        <a:t> </a:t>
                      </a:r>
                      <a:endParaRPr lang="en-US" altLang="en-US" sz="1000" b="0">
                        <a:solidFill>
                          <a:srgbClr val="000000"/>
                        </a:solidFill>
                        <a:latin typeface="NEU-BZ" charset="0"/>
                        <a:ea typeface="NEU-BZ" charset="0"/>
                        <a:cs typeface="NEU-BZ"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000" b="0">
                          <a:solidFill>
                            <a:srgbClr val="000000"/>
                          </a:solidFill>
                          <a:latin typeface="NEU-BZ" charset="0"/>
                          <a:cs typeface="NEU-BZ" charset="0"/>
                        </a:rPr>
                        <a:t> </a:t>
                      </a:r>
                      <a:endParaRPr lang="en-US" altLang="en-US" sz="1000" b="0">
                        <a:solidFill>
                          <a:srgbClr val="000000"/>
                        </a:solidFill>
                        <a:latin typeface="NEU-BZ" charset="0"/>
                        <a:ea typeface="NEU-BZ" charset="0"/>
                        <a:cs typeface="NEU-BZ"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235585">
                <a:tc gridSpan="3">
                  <a:txBody>
                    <a:bodyPr/>
                    <a:lstStyle/>
                    <a:p>
                      <a:pPr indent="0" algn="ctr">
                        <a:buNone/>
                      </a:pPr>
                      <a:r>
                        <a:rPr lang="en-US" sz="900" b="0">
                          <a:solidFill>
                            <a:srgbClr val="000000"/>
                          </a:solidFill>
                          <a:latin typeface="NEU-BZ-S92" charset="0"/>
                          <a:cs typeface="NEU-BZ-S92" charset="0"/>
                        </a:rPr>
                        <a:t>×××</a:t>
                      </a:r>
                      <a:r>
                        <a:rPr lang="en-US" sz="900" b="0">
                          <a:solidFill>
                            <a:srgbClr val="000000"/>
                          </a:solidFill>
                          <a:latin typeface="NEU-BZ" charset="0"/>
                          <a:cs typeface="NEU-BZ" charset="0"/>
                        </a:rPr>
                        <a:t>不合格</a:t>
                      </a:r>
                      <a:endParaRPr lang="en-US" altLang="en-US" sz="900" b="0">
                        <a:solidFill>
                          <a:srgbClr val="000000"/>
                        </a:solidFill>
                        <a:latin typeface="NEU-BZ-S92" charset="0"/>
                        <a:ea typeface="NEU-BZ-S92" charset="0"/>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a:txBody>
                    <a:bodyPr/>
                    <a:lstStyle/>
                    <a:p>
                      <a:pPr indent="0" algn="ctr">
                        <a:buNone/>
                      </a:pPr>
                      <a:r>
                        <a:rPr lang="en-US" sz="900" b="0">
                          <a:solidFill>
                            <a:srgbClr val="000000"/>
                          </a:solidFill>
                          <a:latin typeface="NEU-BZ" charset="0"/>
                          <a:cs typeface="NEU-BZ" charset="0"/>
                        </a:rPr>
                        <a:t>△</a:t>
                      </a:r>
                      <a:endParaRPr lang="en-US" altLang="en-US" sz="900" b="0">
                        <a:solidFill>
                          <a:srgbClr val="000000"/>
                        </a:solidFill>
                        <a:latin typeface="NEU-BZ" charset="0"/>
                        <a:ea typeface="NEU-BZ" charset="0"/>
                        <a:cs typeface="NEU-BZ"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000" b="0">
                          <a:solidFill>
                            <a:srgbClr val="000000"/>
                          </a:solidFill>
                          <a:latin typeface="NEU-BZ" charset="0"/>
                          <a:cs typeface="NEU-BZ" charset="0"/>
                        </a:rPr>
                        <a:t> </a:t>
                      </a:r>
                      <a:endParaRPr lang="en-US" altLang="en-US" sz="1000" b="0">
                        <a:solidFill>
                          <a:srgbClr val="000000"/>
                        </a:solidFill>
                        <a:latin typeface="NEU-BZ" charset="0"/>
                        <a:ea typeface="NEU-BZ" charset="0"/>
                        <a:cs typeface="NEU-BZ"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000" b="0">
                          <a:solidFill>
                            <a:srgbClr val="000000"/>
                          </a:solidFill>
                          <a:latin typeface="NEU-BZ" charset="0"/>
                          <a:cs typeface="NEU-BZ" charset="0"/>
                        </a:rPr>
                        <a:t> </a:t>
                      </a:r>
                      <a:endParaRPr lang="en-US" altLang="en-US" sz="1000" b="0">
                        <a:solidFill>
                          <a:srgbClr val="000000"/>
                        </a:solidFill>
                        <a:latin typeface="NEU-BZ" charset="0"/>
                        <a:ea typeface="NEU-BZ" charset="0"/>
                        <a:cs typeface="NEU-BZ"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000" b="0">
                          <a:solidFill>
                            <a:srgbClr val="000000"/>
                          </a:solidFill>
                          <a:latin typeface="NEU-BZ" charset="0"/>
                          <a:cs typeface="NEU-BZ" charset="0"/>
                        </a:rPr>
                        <a:t> </a:t>
                      </a:r>
                      <a:endParaRPr lang="en-US" altLang="en-US" sz="1000" b="0">
                        <a:solidFill>
                          <a:srgbClr val="000000"/>
                        </a:solidFill>
                        <a:latin typeface="NEU-BZ" charset="0"/>
                        <a:ea typeface="NEU-BZ" charset="0"/>
                        <a:cs typeface="NEU-BZ"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000" b="0">
                          <a:solidFill>
                            <a:srgbClr val="000000"/>
                          </a:solidFill>
                          <a:latin typeface="NEU-BZ" charset="0"/>
                          <a:cs typeface="NEU-BZ" charset="0"/>
                        </a:rPr>
                        <a:t> </a:t>
                      </a:r>
                      <a:endParaRPr lang="en-US" altLang="en-US" sz="1000" b="0">
                        <a:solidFill>
                          <a:srgbClr val="000000"/>
                        </a:solidFill>
                        <a:latin typeface="NEU-BZ" charset="0"/>
                        <a:ea typeface="NEU-BZ" charset="0"/>
                        <a:cs typeface="NEU-BZ"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000" b="0">
                          <a:solidFill>
                            <a:srgbClr val="000000"/>
                          </a:solidFill>
                          <a:latin typeface="NEU-BZ" charset="0"/>
                          <a:cs typeface="NEU-BZ" charset="0"/>
                        </a:rPr>
                        <a:t> </a:t>
                      </a:r>
                      <a:endParaRPr lang="en-US" altLang="en-US" sz="1000" b="0">
                        <a:solidFill>
                          <a:srgbClr val="000000"/>
                        </a:solidFill>
                        <a:latin typeface="NEU-BZ" charset="0"/>
                        <a:ea typeface="NEU-BZ" charset="0"/>
                        <a:cs typeface="NEU-BZ"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900" b="0">
                          <a:solidFill>
                            <a:srgbClr val="000000"/>
                          </a:solidFill>
                          <a:latin typeface="NEU-BZ" charset="0"/>
                          <a:cs typeface="NEU-BZ" charset="0"/>
                        </a:rPr>
                        <a:t>◎</a:t>
                      </a:r>
                      <a:endParaRPr lang="en-US" altLang="en-US" sz="900" b="0">
                        <a:solidFill>
                          <a:srgbClr val="000000"/>
                        </a:solidFill>
                        <a:latin typeface="NEU-BZ" charset="0"/>
                        <a:ea typeface="NEU-BZ" charset="0"/>
                        <a:cs typeface="NEU-BZ"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000" b="0">
                          <a:solidFill>
                            <a:srgbClr val="000000"/>
                          </a:solidFill>
                          <a:latin typeface="NEU-BZ" charset="0"/>
                          <a:cs typeface="NEU-BZ" charset="0"/>
                        </a:rPr>
                        <a:t> </a:t>
                      </a:r>
                      <a:endParaRPr lang="en-US" altLang="en-US" sz="1000" b="0">
                        <a:solidFill>
                          <a:srgbClr val="000000"/>
                        </a:solidFill>
                        <a:latin typeface="NEU-BZ" charset="0"/>
                        <a:ea typeface="NEU-BZ" charset="0"/>
                        <a:cs typeface="NEU-BZ"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000" b="0">
                          <a:solidFill>
                            <a:srgbClr val="000000"/>
                          </a:solidFill>
                          <a:latin typeface="NEU-BZ" charset="0"/>
                          <a:cs typeface="NEU-BZ" charset="0"/>
                        </a:rPr>
                        <a:t> </a:t>
                      </a:r>
                      <a:endParaRPr lang="en-US" altLang="en-US" sz="1000" b="0">
                        <a:solidFill>
                          <a:srgbClr val="000000"/>
                        </a:solidFill>
                        <a:latin typeface="NEU-BZ" charset="0"/>
                        <a:ea typeface="NEU-BZ" charset="0"/>
                        <a:cs typeface="NEU-BZ"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900" b="0">
                          <a:solidFill>
                            <a:srgbClr val="000000"/>
                          </a:solidFill>
                          <a:latin typeface="NEU-BZ" charset="0"/>
                          <a:cs typeface="NEU-BZ" charset="0"/>
                        </a:rPr>
                        <a:t>○</a:t>
                      </a:r>
                      <a:endParaRPr lang="en-US" altLang="en-US" sz="900" b="0">
                        <a:solidFill>
                          <a:srgbClr val="000000"/>
                        </a:solidFill>
                        <a:latin typeface="NEU-BZ" charset="0"/>
                        <a:ea typeface="NEU-BZ" charset="0"/>
                        <a:cs typeface="NEU-BZ"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000" b="0">
                          <a:solidFill>
                            <a:srgbClr val="000000"/>
                          </a:solidFill>
                          <a:latin typeface="NEU-BZ" charset="0"/>
                          <a:cs typeface="NEU-BZ" charset="0"/>
                        </a:rPr>
                        <a:t> </a:t>
                      </a:r>
                      <a:endParaRPr lang="en-US" altLang="en-US" sz="1000" b="0">
                        <a:solidFill>
                          <a:srgbClr val="000000"/>
                        </a:solidFill>
                        <a:latin typeface="NEU-BZ" charset="0"/>
                        <a:ea typeface="NEU-BZ" charset="0"/>
                        <a:cs typeface="NEU-BZ"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236220">
                <a:tc gridSpan="3">
                  <a:txBody>
                    <a:bodyPr/>
                    <a:lstStyle/>
                    <a:p>
                      <a:pPr indent="0" algn="ctr">
                        <a:buNone/>
                      </a:pPr>
                      <a:r>
                        <a:rPr lang="en-US" sz="900" b="0">
                          <a:solidFill>
                            <a:srgbClr val="000000"/>
                          </a:solidFill>
                          <a:latin typeface="NEU-BZ-S92" charset="0"/>
                          <a:cs typeface="NEU-BZ-S92" charset="0"/>
                        </a:rPr>
                        <a:t>×××</a:t>
                      </a:r>
                      <a:r>
                        <a:rPr lang="en-US" sz="900" b="0">
                          <a:solidFill>
                            <a:srgbClr val="000000"/>
                          </a:solidFill>
                          <a:latin typeface="NEU-BZ" charset="0"/>
                          <a:cs typeface="NEU-BZ" charset="0"/>
                        </a:rPr>
                        <a:t>不合格</a:t>
                      </a:r>
                      <a:endParaRPr lang="en-US" altLang="en-US" sz="900" b="0">
                        <a:solidFill>
                          <a:srgbClr val="000000"/>
                        </a:solidFill>
                        <a:latin typeface="NEU-BZ-S92" charset="0"/>
                        <a:ea typeface="NEU-BZ-S92" charset="0"/>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a:txBody>
                    <a:bodyPr/>
                    <a:lstStyle/>
                    <a:p>
                      <a:pPr indent="0" algn="ctr">
                        <a:buNone/>
                      </a:pPr>
                      <a:r>
                        <a:rPr lang="en-US" sz="1000" b="0">
                          <a:solidFill>
                            <a:srgbClr val="000000"/>
                          </a:solidFill>
                          <a:latin typeface="NEU-BZ" charset="0"/>
                          <a:cs typeface="NEU-BZ" charset="0"/>
                        </a:rPr>
                        <a:t> </a:t>
                      </a:r>
                      <a:endParaRPr lang="en-US" altLang="en-US" sz="1000" b="0">
                        <a:solidFill>
                          <a:srgbClr val="000000"/>
                        </a:solidFill>
                        <a:latin typeface="NEU-BZ" charset="0"/>
                        <a:ea typeface="NEU-BZ" charset="0"/>
                        <a:cs typeface="NEU-BZ"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900" b="0">
                          <a:solidFill>
                            <a:srgbClr val="000000"/>
                          </a:solidFill>
                          <a:latin typeface="NEU-BZ" charset="0"/>
                          <a:cs typeface="NEU-BZ" charset="0"/>
                        </a:rPr>
                        <a:t>◎</a:t>
                      </a:r>
                      <a:endParaRPr lang="en-US" altLang="en-US" sz="900" b="0">
                        <a:solidFill>
                          <a:srgbClr val="000000"/>
                        </a:solidFill>
                        <a:latin typeface="NEU-BZ" charset="0"/>
                        <a:ea typeface="NEU-BZ" charset="0"/>
                        <a:cs typeface="NEU-BZ"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900" b="0">
                          <a:solidFill>
                            <a:srgbClr val="000000"/>
                          </a:solidFill>
                          <a:latin typeface="NEU-BZ" charset="0"/>
                          <a:cs typeface="NEU-BZ" charset="0"/>
                        </a:rPr>
                        <a:t>◎</a:t>
                      </a:r>
                      <a:endParaRPr lang="en-US" altLang="en-US" sz="900" b="0">
                        <a:solidFill>
                          <a:srgbClr val="000000"/>
                        </a:solidFill>
                        <a:latin typeface="NEU-BZ" charset="0"/>
                        <a:ea typeface="NEU-BZ" charset="0"/>
                        <a:cs typeface="NEU-BZ"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900" b="0">
                          <a:solidFill>
                            <a:srgbClr val="000000"/>
                          </a:solidFill>
                          <a:latin typeface="NEU-BZ" charset="0"/>
                          <a:cs typeface="NEU-BZ" charset="0"/>
                        </a:rPr>
                        <a:t>○</a:t>
                      </a:r>
                      <a:endParaRPr lang="en-US" altLang="en-US" sz="900" b="0">
                        <a:solidFill>
                          <a:srgbClr val="000000"/>
                        </a:solidFill>
                        <a:latin typeface="NEU-BZ" charset="0"/>
                        <a:ea typeface="NEU-BZ" charset="0"/>
                        <a:cs typeface="NEU-BZ"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000" b="0">
                          <a:solidFill>
                            <a:srgbClr val="000000"/>
                          </a:solidFill>
                          <a:latin typeface="NEU-BZ" charset="0"/>
                          <a:cs typeface="NEU-BZ" charset="0"/>
                        </a:rPr>
                        <a:t> </a:t>
                      </a:r>
                      <a:endParaRPr lang="en-US" altLang="en-US" sz="1000" b="0">
                        <a:solidFill>
                          <a:srgbClr val="000000"/>
                        </a:solidFill>
                        <a:latin typeface="NEU-BZ" charset="0"/>
                        <a:ea typeface="NEU-BZ" charset="0"/>
                        <a:cs typeface="NEU-BZ"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900" b="0">
                          <a:solidFill>
                            <a:srgbClr val="000000"/>
                          </a:solidFill>
                          <a:latin typeface="NEU-BZ" charset="0"/>
                          <a:cs typeface="NEU-BZ" charset="0"/>
                        </a:rPr>
                        <a:t>◎</a:t>
                      </a:r>
                      <a:endParaRPr lang="en-US" altLang="en-US" sz="900" b="0">
                        <a:solidFill>
                          <a:srgbClr val="000000"/>
                        </a:solidFill>
                        <a:latin typeface="NEU-BZ" charset="0"/>
                        <a:ea typeface="NEU-BZ" charset="0"/>
                        <a:cs typeface="NEU-BZ"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900" b="0">
                          <a:solidFill>
                            <a:srgbClr val="000000"/>
                          </a:solidFill>
                          <a:latin typeface="NEU-BZ" charset="0"/>
                          <a:cs typeface="NEU-BZ" charset="0"/>
                        </a:rPr>
                        <a:t>◎</a:t>
                      </a:r>
                      <a:endParaRPr lang="en-US" altLang="en-US" sz="900" b="0">
                        <a:solidFill>
                          <a:srgbClr val="000000"/>
                        </a:solidFill>
                        <a:latin typeface="NEU-BZ" charset="0"/>
                        <a:ea typeface="NEU-BZ" charset="0"/>
                        <a:cs typeface="NEU-BZ"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900" b="0">
                          <a:solidFill>
                            <a:srgbClr val="000000"/>
                          </a:solidFill>
                          <a:latin typeface="NEU-BZ" charset="0"/>
                          <a:cs typeface="NEU-BZ" charset="0"/>
                        </a:rPr>
                        <a:t>◎</a:t>
                      </a:r>
                      <a:endParaRPr lang="en-US" altLang="en-US" sz="900" b="0">
                        <a:solidFill>
                          <a:srgbClr val="000000"/>
                        </a:solidFill>
                        <a:latin typeface="NEU-BZ" charset="0"/>
                        <a:ea typeface="NEU-BZ" charset="0"/>
                        <a:cs typeface="NEU-BZ"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000" b="0">
                          <a:solidFill>
                            <a:srgbClr val="000000"/>
                          </a:solidFill>
                          <a:latin typeface="NEU-BZ" charset="0"/>
                          <a:cs typeface="NEU-BZ" charset="0"/>
                        </a:rPr>
                        <a:t> </a:t>
                      </a:r>
                      <a:endParaRPr lang="en-US" altLang="en-US" sz="1000" b="0">
                        <a:solidFill>
                          <a:srgbClr val="000000"/>
                        </a:solidFill>
                        <a:latin typeface="NEU-BZ" charset="0"/>
                        <a:ea typeface="NEU-BZ" charset="0"/>
                        <a:cs typeface="NEU-BZ"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900" b="0">
                          <a:solidFill>
                            <a:srgbClr val="000000"/>
                          </a:solidFill>
                          <a:latin typeface="NEU-BZ" charset="0"/>
                          <a:cs typeface="NEU-BZ" charset="0"/>
                        </a:rPr>
                        <a:t>○</a:t>
                      </a:r>
                      <a:endParaRPr lang="en-US" altLang="en-US" sz="900" b="0">
                        <a:solidFill>
                          <a:srgbClr val="000000"/>
                        </a:solidFill>
                        <a:latin typeface="NEU-BZ" charset="0"/>
                        <a:ea typeface="NEU-BZ" charset="0"/>
                        <a:cs typeface="NEU-BZ"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900" b="0">
                          <a:solidFill>
                            <a:srgbClr val="000000"/>
                          </a:solidFill>
                          <a:latin typeface="NEU-BZ" charset="0"/>
                          <a:cs typeface="NEU-BZ" charset="0"/>
                        </a:rPr>
                        <a:t>△</a:t>
                      </a:r>
                      <a:endParaRPr lang="en-US" altLang="en-US" sz="900" b="0">
                        <a:solidFill>
                          <a:srgbClr val="000000"/>
                        </a:solidFill>
                        <a:latin typeface="NEU-BZ" charset="0"/>
                        <a:ea typeface="NEU-BZ" charset="0"/>
                        <a:cs typeface="NEU-BZ"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35585">
                <a:tc gridSpan="3">
                  <a:txBody>
                    <a:bodyPr/>
                    <a:lstStyle/>
                    <a:p>
                      <a:pPr indent="0" algn="ctr">
                        <a:buNone/>
                      </a:pPr>
                      <a:r>
                        <a:rPr lang="en-US" sz="900" b="0">
                          <a:solidFill>
                            <a:srgbClr val="000000"/>
                          </a:solidFill>
                          <a:latin typeface="NEU-BZ-S92" charset="0"/>
                          <a:cs typeface="NEU-BZ-S92" charset="0"/>
                        </a:rPr>
                        <a:t>×××</a:t>
                      </a:r>
                      <a:r>
                        <a:rPr lang="en-US" sz="900" b="0">
                          <a:solidFill>
                            <a:srgbClr val="000000"/>
                          </a:solidFill>
                          <a:latin typeface="NEU-BZ" charset="0"/>
                          <a:cs typeface="NEU-BZ" charset="0"/>
                        </a:rPr>
                        <a:t>不合格</a:t>
                      </a:r>
                      <a:endParaRPr lang="en-US" altLang="en-US" sz="900" b="0">
                        <a:solidFill>
                          <a:srgbClr val="000000"/>
                        </a:solidFill>
                        <a:latin typeface="NEU-BZ-S92" charset="0"/>
                        <a:ea typeface="NEU-BZ-S92" charset="0"/>
                        <a:cs typeface="NEU-BZ-S92"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a:txBody>
                    <a:bodyPr/>
                    <a:lstStyle/>
                    <a:p>
                      <a:pPr indent="0" algn="ctr">
                        <a:buNone/>
                      </a:pPr>
                      <a:r>
                        <a:rPr lang="en-US" sz="1000" b="0">
                          <a:solidFill>
                            <a:srgbClr val="000000"/>
                          </a:solidFill>
                          <a:latin typeface="NEU-BZ" charset="0"/>
                          <a:cs typeface="NEU-BZ" charset="0"/>
                        </a:rPr>
                        <a:t> </a:t>
                      </a:r>
                      <a:endParaRPr lang="en-US" altLang="en-US" sz="1000" b="0">
                        <a:solidFill>
                          <a:srgbClr val="000000"/>
                        </a:solidFill>
                        <a:latin typeface="NEU-BZ" charset="0"/>
                        <a:ea typeface="NEU-BZ" charset="0"/>
                        <a:cs typeface="NEU-BZ"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000" b="0">
                          <a:solidFill>
                            <a:srgbClr val="000000"/>
                          </a:solidFill>
                          <a:latin typeface="NEU-BZ" charset="0"/>
                          <a:cs typeface="NEU-BZ" charset="0"/>
                        </a:rPr>
                        <a:t> </a:t>
                      </a:r>
                      <a:endParaRPr lang="en-US" altLang="en-US" sz="1000" b="0">
                        <a:solidFill>
                          <a:srgbClr val="000000"/>
                        </a:solidFill>
                        <a:latin typeface="NEU-BZ" charset="0"/>
                        <a:ea typeface="NEU-BZ" charset="0"/>
                        <a:cs typeface="NEU-BZ"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000" b="0">
                          <a:solidFill>
                            <a:srgbClr val="000000"/>
                          </a:solidFill>
                          <a:latin typeface="NEU-BZ" charset="0"/>
                          <a:cs typeface="NEU-BZ" charset="0"/>
                        </a:rPr>
                        <a:t> </a:t>
                      </a:r>
                      <a:endParaRPr lang="en-US" altLang="en-US" sz="1000" b="0">
                        <a:solidFill>
                          <a:srgbClr val="000000"/>
                        </a:solidFill>
                        <a:latin typeface="NEU-BZ" charset="0"/>
                        <a:ea typeface="NEU-BZ" charset="0"/>
                        <a:cs typeface="NEU-BZ"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900" b="0">
                          <a:solidFill>
                            <a:srgbClr val="000000"/>
                          </a:solidFill>
                          <a:latin typeface="NEU-BZ" charset="0"/>
                          <a:cs typeface="NEU-BZ" charset="0"/>
                        </a:rPr>
                        <a:t>○</a:t>
                      </a:r>
                      <a:endParaRPr lang="en-US" altLang="en-US" sz="900" b="0">
                        <a:solidFill>
                          <a:srgbClr val="000000"/>
                        </a:solidFill>
                        <a:latin typeface="NEU-BZ" charset="0"/>
                        <a:ea typeface="NEU-BZ" charset="0"/>
                        <a:cs typeface="NEU-BZ"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900" b="0">
                          <a:solidFill>
                            <a:srgbClr val="000000"/>
                          </a:solidFill>
                          <a:latin typeface="NEU-BZ" charset="0"/>
                          <a:cs typeface="NEU-BZ" charset="0"/>
                        </a:rPr>
                        <a:t>○</a:t>
                      </a:r>
                      <a:endParaRPr lang="en-US" altLang="en-US" sz="900" b="0">
                        <a:solidFill>
                          <a:srgbClr val="000000"/>
                        </a:solidFill>
                        <a:latin typeface="NEU-BZ" charset="0"/>
                        <a:ea typeface="NEU-BZ" charset="0"/>
                        <a:cs typeface="NEU-BZ"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000" b="0">
                          <a:solidFill>
                            <a:srgbClr val="000000"/>
                          </a:solidFill>
                          <a:latin typeface="NEU-BZ" charset="0"/>
                          <a:cs typeface="NEU-BZ" charset="0"/>
                        </a:rPr>
                        <a:t> </a:t>
                      </a:r>
                      <a:endParaRPr lang="en-US" altLang="en-US" sz="1000" b="0">
                        <a:solidFill>
                          <a:srgbClr val="000000"/>
                        </a:solidFill>
                        <a:latin typeface="NEU-BZ" charset="0"/>
                        <a:ea typeface="NEU-BZ" charset="0"/>
                        <a:cs typeface="NEU-BZ"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000" b="0">
                          <a:solidFill>
                            <a:srgbClr val="000000"/>
                          </a:solidFill>
                          <a:latin typeface="NEU-BZ" charset="0"/>
                          <a:cs typeface="NEU-BZ" charset="0"/>
                        </a:rPr>
                        <a:t> </a:t>
                      </a:r>
                      <a:endParaRPr lang="en-US" altLang="en-US" sz="1000" b="0">
                        <a:solidFill>
                          <a:srgbClr val="000000"/>
                        </a:solidFill>
                        <a:latin typeface="NEU-BZ" charset="0"/>
                        <a:ea typeface="NEU-BZ" charset="0"/>
                        <a:cs typeface="NEU-BZ"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000" b="0">
                          <a:solidFill>
                            <a:srgbClr val="000000"/>
                          </a:solidFill>
                          <a:latin typeface="NEU-BZ" charset="0"/>
                          <a:cs typeface="NEU-BZ" charset="0"/>
                        </a:rPr>
                        <a:t> </a:t>
                      </a:r>
                      <a:endParaRPr lang="en-US" altLang="en-US" sz="1000" b="0">
                        <a:solidFill>
                          <a:srgbClr val="000000"/>
                        </a:solidFill>
                        <a:latin typeface="NEU-BZ" charset="0"/>
                        <a:ea typeface="NEU-BZ" charset="0"/>
                        <a:cs typeface="NEU-BZ"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900" b="0">
                          <a:solidFill>
                            <a:srgbClr val="000000"/>
                          </a:solidFill>
                          <a:latin typeface="NEU-BZ" charset="0"/>
                          <a:cs typeface="NEU-BZ" charset="0"/>
                        </a:rPr>
                        <a:t>○</a:t>
                      </a:r>
                      <a:endParaRPr lang="en-US" altLang="en-US" sz="900" b="0">
                        <a:solidFill>
                          <a:srgbClr val="000000"/>
                        </a:solidFill>
                        <a:latin typeface="NEU-BZ" charset="0"/>
                        <a:ea typeface="NEU-BZ" charset="0"/>
                        <a:cs typeface="NEU-BZ"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000" b="0">
                          <a:solidFill>
                            <a:srgbClr val="000000"/>
                          </a:solidFill>
                          <a:latin typeface="NEU-BZ" charset="0"/>
                          <a:cs typeface="NEU-BZ" charset="0"/>
                        </a:rPr>
                        <a:t> </a:t>
                      </a:r>
                      <a:endParaRPr lang="en-US" altLang="en-US" sz="1000" b="0">
                        <a:solidFill>
                          <a:srgbClr val="000000"/>
                        </a:solidFill>
                        <a:latin typeface="NEU-BZ" charset="0"/>
                        <a:ea typeface="NEU-BZ" charset="0"/>
                        <a:cs typeface="NEU-BZ"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900" b="0">
                          <a:solidFill>
                            <a:srgbClr val="000000"/>
                          </a:solidFill>
                          <a:latin typeface="NEU-BZ" charset="0"/>
                          <a:cs typeface="NEU-BZ" charset="0"/>
                        </a:rPr>
                        <a:t>◎</a:t>
                      </a:r>
                      <a:endParaRPr lang="en-US" altLang="en-US" sz="900" b="0">
                        <a:solidFill>
                          <a:srgbClr val="000000"/>
                        </a:solidFill>
                        <a:latin typeface="NEU-BZ" charset="0"/>
                        <a:ea typeface="NEU-BZ" charset="0"/>
                        <a:cs typeface="NEU-BZ"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211455">
                <a:tc gridSpan="2">
                  <a:txBody>
                    <a:bodyPr/>
                    <a:lstStyle/>
                    <a:p>
                      <a:pPr indent="0" algn="ctr">
                        <a:buNone/>
                      </a:pPr>
                      <a:r>
                        <a:rPr lang="en-US" sz="900" b="0">
                          <a:solidFill>
                            <a:srgbClr val="000000"/>
                          </a:solidFill>
                          <a:latin typeface="NEU-BZ" charset="0"/>
                          <a:cs typeface="NEU-BZ" charset="0"/>
                        </a:rPr>
                        <a:t>现</a:t>
                      </a:r>
                      <a:r>
                        <a:rPr lang="en-US" sz="900" b="0">
                          <a:solidFill>
                            <a:srgbClr val="000000"/>
                          </a:solidFill>
                          <a:latin typeface="NEU-BZ-S92" charset="0"/>
                          <a:cs typeface="NEU-BZ-S92" charset="0"/>
                        </a:rPr>
                        <a:t>　</a:t>
                      </a:r>
                      <a:r>
                        <a:rPr lang="en-US" sz="900" b="0">
                          <a:solidFill>
                            <a:srgbClr val="000000"/>
                          </a:solidFill>
                          <a:latin typeface="NEU-BZ" charset="0"/>
                          <a:cs typeface="NEU-BZ" charset="0"/>
                        </a:rPr>
                        <a:t>象</a:t>
                      </a:r>
                      <a:endParaRPr lang="en-US" altLang="en-US" sz="900" b="0">
                        <a:solidFill>
                          <a:srgbClr val="000000"/>
                        </a:solidFill>
                        <a:latin typeface="NEU-BZ" charset="0"/>
                        <a:ea typeface="NEU-BZ" charset="0"/>
                        <a:cs typeface="NEU-BZ" charset="0"/>
                      </a:endParaRPr>
                    </a:p>
                  </a:txBody>
                  <a:tcPr marL="0" marR="0" marT="0" marB="0" anchor="ctr">
                    <a:lnL w="12700" cap="flat" cmpd="sng">
                      <a:solidFill>
                        <a:srgbClr val="000000"/>
                      </a:solidFill>
                      <a:prstDash val="solid"/>
                      <a:headEnd type="none" w="med" len="med"/>
                      <a:tailEnd type="none" w="med" len="med"/>
                    </a:lnL>
                    <a:lnR>
                      <a:noFill/>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rowSpan="2">
                  <a:txBody>
                    <a:bodyPr/>
                    <a:lstStyle/>
                    <a:p>
                      <a:pPr indent="0" algn="ctr">
                        <a:buNone/>
                      </a:pPr>
                      <a:r>
                        <a:rPr lang="en-US" sz="900" b="0">
                          <a:solidFill>
                            <a:srgbClr val="000000"/>
                          </a:solidFill>
                          <a:latin typeface="NEU-BZ" charset="0"/>
                          <a:cs typeface="NEU-BZ" charset="0"/>
                        </a:rPr>
                        <a:t>原因</a:t>
                      </a:r>
                      <a:endParaRPr lang="en-US" altLang="en-US" sz="900" b="0">
                        <a:solidFill>
                          <a:srgbClr val="000000"/>
                        </a:solidFill>
                        <a:latin typeface="NEU-BZ" charset="0"/>
                        <a:ea typeface="NEU-BZ" charset="0"/>
                        <a:cs typeface="NEU-BZ" charset="0"/>
                      </a:endParaRPr>
                    </a:p>
                  </a:txBody>
                  <a:tcPr marL="0" marR="0" marT="0" marB="0" anchor="ctr">
                    <a:lnL>
                      <a:noFill/>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rowSpan="2">
                  <a:txBody>
                    <a:bodyPr/>
                    <a:lstStyle/>
                    <a:p>
                      <a:pPr indent="0" algn="ctr">
                        <a:buNone/>
                      </a:pPr>
                      <a:r>
                        <a:rPr lang="en-US" sz="900" b="0">
                          <a:solidFill>
                            <a:srgbClr val="000000"/>
                          </a:solidFill>
                          <a:latin typeface="NEU-BZ" charset="0"/>
                          <a:cs typeface="NEU-BZ" charset="0"/>
                        </a:rPr>
                        <a:t>原因</a:t>
                      </a:r>
                      <a:r>
                        <a:rPr lang="en-US" sz="900" b="0">
                          <a:solidFill>
                            <a:srgbClr val="000000"/>
                          </a:solidFill>
                          <a:latin typeface="NEU-BZ-S92" charset="0"/>
                          <a:cs typeface="NEU-BZ-S92" charset="0"/>
                        </a:rPr>
                        <a:t>1</a:t>
                      </a:r>
                      <a:endParaRPr lang="en-US" altLang="en-US" sz="900" b="0">
                        <a:solidFill>
                          <a:srgbClr val="000000"/>
                        </a:solidFill>
                        <a:latin typeface="NEU-BZ" charset="0"/>
                        <a:ea typeface="NEU-BZ" charset="0"/>
                        <a:cs typeface="NEU-BZ"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rowSpan="2">
                  <a:txBody>
                    <a:bodyPr/>
                    <a:lstStyle/>
                    <a:p>
                      <a:pPr indent="0" algn="ctr">
                        <a:buNone/>
                      </a:pPr>
                      <a:r>
                        <a:rPr lang="en-US" sz="900" b="0">
                          <a:solidFill>
                            <a:srgbClr val="000000"/>
                          </a:solidFill>
                          <a:latin typeface="NEU-BZ" charset="0"/>
                          <a:cs typeface="NEU-BZ" charset="0"/>
                        </a:rPr>
                        <a:t>原因</a:t>
                      </a:r>
                      <a:r>
                        <a:rPr lang="en-US" sz="900" b="0">
                          <a:solidFill>
                            <a:srgbClr val="000000"/>
                          </a:solidFill>
                          <a:latin typeface="NEU-BZ-S92" charset="0"/>
                          <a:cs typeface="NEU-BZ-S92" charset="0"/>
                        </a:rPr>
                        <a:t>2</a:t>
                      </a:r>
                      <a:endParaRPr lang="en-US" altLang="en-US" sz="900" b="0">
                        <a:solidFill>
                          <a:srgbClr val="000000"/>
                        </a:solidFill>
                        <a:latin typeface="NEU-BZ" charset="0"/>
                        <a:ea typeface="NEU-BZ" charset="0"/>
                        <a:cs typeface="NEU-BZ"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rowSpan="2">
                  <a:txBody>
                    <a:bodyPr/>
                    <a:lstStyle/>
                    <a:p>
                      <a:pPr indent="0" algn="ctr">
                        <a:buNone/>
                      </a:pPr>
                      <a:r>
                        <a:rPr lang="en-US" sz="900" b="0">
                          <a:solidFill>
                            <a:srgbClr val="000000"/>
                          </a:solidFill>
                          <a:latin typeface="NEU-BZ" charset="0"/>
                          <a:cs typeface="NEU-BZ" charset="0"/>
                        </a:rPr>
                        <a:t>原因</a:t>
                      </a:r>
                      <a:r>
                        <a:rPr lang="en-US" sz="900" b="0">
                          <a:solidFill>
                            <a:srgbClr val="000000"/>
                          </a:solidFill>
                          <a:latin typeface="NEU-BZ-S92" charset="0"/>
                          <a:cs typeface="NEU-BZ-S92" charset="0"/>
                        </a:rPr>
                        <a:t>3</a:t>
                      </a:r>
                      <a:endParaRPr lang="en-US" altLang="en-US" sz="900" b="0">
                        <a:solidFill>
                          <a:srgbClr val="000000"/>
                        </a:solidFill>
                        <a:latin typeface="NEU-BZ" charset="0"/>
                        <a:ea typeface="NEU-BZ" charset="0"/>
                        <a:cs typeface="NEU-BZ"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rowSpan="2">
                  <a:txBody>
                    <a:bodyPr/>
                    <a:lstStyle/>
                    <a:p>
                      <a:pPr indent="0" algn="ctr">
                        <a:buNone/>
                      </a:pPr>
                      <a:r>
                        <a:rPr lang="en-US" sz="900" b="0">
                          <a:solidFill>
                            <a:srgbClr val="000000"/>
                          </a:solidFill>
                          <a:latin typeface="NEU-BZ" charset="0"/>
                          <a:cs typeface="NEU-BZ" charset="0"/>
                        </a:rPr>
                        <a:t>原因</a:t>
                      </a:r>
                      <a:r>
                        <a:rPr lang="en-US" sz="900" b="0">
                          <a:solidFill>
                            <a:srgbClr val="000000"/>
                          </a:solidFill>
                          <a:latin typeface="NEU-BZ-S92" charset="0"/>
                          <a:cs typeface="NEU-BZ-S92" charset="0"/>
                        </a:rPr>
                        <a:t>4</a:t>
                      </a:r>
                      <a:endParaRPr lang="en-US" altLang="en-US" sz="900" b="0">
                        <a:solidFill>
                          <a:srgbClr val="000000"/>
                        </a:solidFill>
                        <a:latin typeface="NEU-BZ" charset="0"/>
                        <a:ea typeface="NEU-BZ" charset="0"/>
                        <a:cs typeface="NEU-BZ"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rowSpan="2">
                  <a:txBody>
                    <a:bodyPr/>
                    <a:lstStyle/>
                    <a:p>
                      <a:pPr indent="0" algn="ctr">
                        <a:buNone/>
                      </a:pPr>
                      <a:r>
                        <a:rPr lang="en-US" sz="900" b="0">
                          <a:solidFill>
                            <a:srgbClr val="000000"/>
                          </a:solidFill>
                          <a:latin typeface="NEU-BZ" charset="0"/>
                          <a:cs typeface="NEU-BZ" charset="0"/>
                        </a:rPr>
                        <a:t>原因</a:t>
                      </a:r>
                      <a:r>
                        <a:rPr lang="en-US" sz="900" b="0">
                          <a:solidFill>
                            <a:srgbClr val="000000"/>
                          </a:solidFill>
                          <a:latin typeface="NEU-BZ-S92" charset="0"/>
                          <a:cs typeface="NEU-BZ-S92" charset="0"/>
                        </a:rPr>
                        <a:t>5</a:t>
                      </a:r>
                      <a:endParaRPr lang="en-US" altLang="en-US" sz="900" b="0">
                        <a:solidFill>
                          <a:srgbClr val="000000"/>
                        </a:solidFill>
                        <a:latin typeface="NEU-BZ" charset="0"/>
                        <a:ea typeface="NEU-BZ" charset="0"/>
                        <a:cs typeface="NEU-BZ"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rowSpan="2">
                  <a:txBody>
                    <a:bodyPr/>
                    <a:lstStyle/>
                    <a:p>
                      <a:pPr indent="0" algn="ctr">
                        <a:buNone/>
                      </a:pPr>
                      <a:r>
                        <a:rPr lang="en-US" sz="900" b="0">
                          <a:solidFill>
                            <a:srgbClr val="000000"/>
                          </a:solidFill>
                          <a:latin typeface="NEU-BZ" charset="0"/>
                          <a:cs typeface="NEU-BZ" charset="0"/>
                        </a:rPr>
                        <a:t>原因</a:t>
                      </a:r>
                      <a:r>
                        <a:rPr lang="en-US" sz="900" b="0">
                          <a:solidFill>
                            <a:srgbClr val="000000"/>
                          </a:solidFill>
                          <a:latin typeface="NEU-BZ-S92" charset="0"/>
                          <a:cs typeface="NEU-BZ-S92" charset="0"/>
                        </a:rPr>
                        <a:t>6</a:t>
                      </a:r>
                      <a:endParaRPr lang="en-US" altLang="en-US" sz="900" b="0">
                        <a:solidFill>
                          <a:srgbClr val="000000"/>
                        </a:solidFill>
                        <a:latin typeface="NEU-BZ" charset="0"/>
                        <a:ea typeface="NEU-BZ" charset="0"/>
                        <a:cs typeface="NEU-BZ"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rowSpan="2">
                  <a:txBody>
                    <a:bodyPr/>
                    <a:lstStyle/>
                    <a:p>
                      <a:pPr indent="0" algn="ctr">
                        <a:buNone/>
                      </a:pPr>
                      <a:r>
                        <a:rPr lang="en-US" sz="900" b="0">
                          <a:solidFill>
                            <a:srgbClr val="000000"/>
                          </a:solidFill>
                          <a:latin typeface="NEU-BZ" charset="0"/>
                          <a:cs typeface="NEU-BZ" charset="0"/>
                        </a:rPr>
                        <a:t>原因</a:t>
                      </a:r>
                      <a:r>
                        <a:rPr lang="en-US" sz="900" b="0">
                          <a:solidFill>
                            <a:srgbClr val="000000"/>
                          </a:solidFill>
                          <a:latin typeface="NEU-BZ-S92" charset="0"/>
                          <a:cs typeface="NEU-BZ-S92" charset="0"/>
                        </a:rPr>
                        <a:t>7</a:t>
                      </a:r>
                      <a:endParaRPr lang="en-US" altLang="en-US" sz="900" b="0">
                        <a:solidFill>
                          <a:srgbClr val="000000"/>
                        </a:solidFill>
                        <a:latin typeface="NEU-BZ" charset="0"/>
                        <a:ea typeface="NEU-BZ" charset="0"/>
                        <a:cs typeface="NEU-BZ"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rowSpan="2">
                  <a:txBody>
                    <a:bodyPr/>
                    <a:lstStyle/>
                    <a:p>
                      <a:pPr indent="0" algn="ctr">
                        <a:buNone/>
                      </a:pPr>
                      <a:r>
                        <a:rPr lang="en-US" sz="900" b="0">
                          <a:solidFill>
                            <a:srgbClr val="000000"/>
                          </a:solidFill>
                          <a:latin typeface="NEU-BZ" charset="0"/>
                          <a:cs typeface="NEU-BZ" charset="0"/>
                        </a:rPr>
                        <a:t>原因</a:t>
                      </a:r>
                      <a:r>
                        <a:rPr lang="en-US" sz="900" b="0">
                          <a:solidFill>
                            <a:srgbClr val="000000"/>
                          </a:solidFill>
                          <a:latin typeface="NEU-BZ-S92" charset="0"/>
                          <a:cs typeface="NEU-BZ-S92" charset="0"/>
                        </a:rPr>
                        <a:t>8</a:t>
                      </a:r>
                      <a:endParaRPr lang="en-US" altLang="en-US" sz="900" b="0">
                        <a:solidFill>
                          <a:srgbClr val="000000"/>
                        </a:solidFill>
                        <a:latin typeface="NEU-BZ" charset="0"/>
                        <a:ea typeface="NEU-BZ" charset="0"/>
                        <a:cs typeface="NEU-BZ"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rowSpan="2">
                  <a:txBody>
                    <a:bodyPr/>
                    <a:lstStyle/>
                    <a:p>
                      <a:pPr indent="0" algn="ctr">
                        <a:buNone/>
                      </a:pPr>
                      <a:r>
                        <a:rPr lang="en-US" sz="900" b="0">
                          <a:solidFill>
                            <a:srgbClr val="000000"/>
                          </a:solidFill>
                          <a:latin typeface="NEU-BZ" charset="0"/>
                          <a:cs typeface="NEU-BZ" charset="0"/>
                        </a:rPr>
                        <a:t>原因</a:t>
                      </a:r>
                      <a:r>
                        <a:rPr lang="en-US" sz="900" b="0">
                          <a:solidFill>
                            <a:srgbClr val="000000"/>
                          </a:solidFill>
                          <a:latin typeface="NEU-BZ-S92" charset="0"/>
                          <a:cs typeface="NEU-BZ-S92" charset="0"/>
                        </a:rPr>
                        <a:t>9</a:t>
                      </a:r>
                      <a:endParaRPr lang="en-US" altLang="en-US" sz="900" b="0">
                        <a:solidFill>
                          <a:srgbClr val="000000"/>
                        </a:solidFill>
                        <a:latin typeface="NEU-BZ" charset="0"/>
                        <a:ea typeface="NEU-BZ" charset="0"/>
                        <a:cs typeface="NEU-BZ"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rowSpan="2">
                  <a:txBody>
                    <a:bodyPr/>
                    <a:lstStyle/>
                    <a:p>
                      <a:pPr indent="0" algn="ctr">
                        <a:buNone/>
                      </a:pPr>
                      <a:r>
                        <a:rPr lang="en-US" sz="900" b="0">
                          <a:solidFill>
                            <a:srgbClr val="000000"/>
                          </a:solidFill>
                          <a:latin typeface="NEU-BZ" charset="0"/>
                          <a:cs typeface="NEU-BZ" charset="0"/>
                        </a:rPr>
                        <a:t>原因</a:t>
                      </a:r>
                      <a:r>
                        <a:rPr lang="en-US" sz="900" b="0">
                          <a:solidFill>
                            <a:srgbClr val="000000"/>
                          </a:solidFill>
                          <a:latin typeface="NEU-BZ-S92" charset="0"/>
                          <a:cs typeface="NEU-BZ-S92" charset="0"/>
                        </a:rPr>
                        <a:t>10</a:t>
                      </a:r>
                      <a:endParaRPr lang="en-US" altLang="en-US" sz="900" b="0">
                        <a:solidFill>
                          <a:srgbClr val="000000"/>
                        </a:solidFill>
                        <a:latin typeface="NEU-BZ" charset="0"/>
                        <a:ea typeface="NEU-BZ" charset="0"/>
                        <a:cs typeface="NEU-BZ"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rowSpan="2">
                  <a:txBody>
                    <a:bodyPr/>
                    <a:lstStyle/>
                    <a:p>
                      <a:pPr indent="0" algn="ctr">
                        <a:buNone/>
                      </a:pPr>
                      <a:r>
                        <a:rPr lang="en-US" sz="900" b="0">
                          <a:solidFill>
                            <a:srgbClr val="000000"/>
                          </a:solidFill>
                          <a:latin typeface="NEU-BZ" charset="0"/>
                          <a:cs typeface="NEU-BZ" charset="0"/>
                        </a:rPr>
                        <a:t>原因</a:t>
                      </a:r>
                      <a:r>
                        <a:rPr lang="en-US" sz="900" b="0">
                          <a:solidFill>
                            <a:srgbClr val="000000"/>
                          </a:solidFill>
                          <a:latin typeface="NEU-BZ-S92" charset="0"/>
                          <a:cs typeface="NEU-BZ-S92" charset="0"/>
                        </a:rPr>
                        <a:t>11</a:t>
                      </a:r>
                      <a:endParaRPr lang="en-US" altLang="en-US" sz="900" b="0">
                        <a:solidFill>
                          <a:srgbClr val="000000"/>
                        </a:solidFill>
                        <a:latin typeface="NEU-BZ" charset="0"/>
                        <a:ea typeface="NEU-BZ" charset="0"/>
                        <a:cs typeface="NEU-BZ"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211455">
                <a:tc gridSpan="2">
                  <a:txBody>
                    <a:bodyPr/>
                    <a:lstStyle/>
                    <a:p>
                      <a:pPr indent="0" algn="ctr">
                        <a:buNone/>
                      </a:pPr>
                      <a:r>
                        <a:rPr lang="en-US" sz="900" b="0">
                          <a:solidFill>
                            <a:srgbClr val="000000"/>
                          </a:solidFill>
                          <a:latin typeface="NEU-BZ" charset="0"/>
                          <a:cs typeface="NEU-BZ" charset="0"/>
                        </a:rPr>
                        <a:t>工</a:t>
                      </a:r>
                      <a:r>
                        <a:rPr lang="en-US" sz="900" b="0">
                          <a:solidFill>
                            <a:srgbClr val="000000"/>
                          </a:solidFill>
                          <a:latin typeface="NEU-BZ-S92" charset="0"/>
                          <a:cs typeface="NEU-BZ-S92" charset="0"/>
                        </a:rPr>
                        <a:t>　</a:t>
                      </a:r>
                      <a:r>
                        <a:rPr lang="en-US" sz="900" b="0">
                          <a:solidFill>
                            <a:srgbClr val="000000"/>
                          </a:solidFill>
                          <a:latin typeface="NEU-BZ" charset="0"/>
                          <a:cs typeface="NEU-BZ" charset="0"/>
                        </a:rPr>
                        <a:t>序</a:t>
                      </a:r>
                      <a:endParaRPr lang="en-US" altLang="en-US" sz="900" b="0">
                        <a:solidFill>
                          <a:srgbClr val="000000"/>
                        </a:solidFill>
                        <a:latin typeface="NEU-BZ" charset="0"/>
                        <a:ea typeface="NEU-BZ" charset="0"/>
                        <a:cs typeface="NEU-BZ" charset="0"/>
                      </a:endParaRPr>
                    </a:p>
                  </a:txBody>
                  <a:tcPr marL="0" marR="0" marT="0" marB="0" anchor="ctr">
                    <a:lnL w="12700" cap="flat" cmpd="sng">
                      <a:solidFill>
                        <a:srgbClr val="000000"/>
                      </a:solidFill>
                      <a:prstDash val="solid"/>
                      <a:headEnd type="none" w="med" len="med"/>
                      <a:tailEnd type="none" w="med" len="med"/>
                    </a:lnL>
                    <a:lnR>
                      <a:noFill/>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vMerge="1">
                  <a:txBody>
                    <a:bodyPr/>
                    <a:lstStyle/>
                    <a:p>
                      <a:endParaRPr lang="zh-CN"/>
                    </a:p>
                  </a:txBody>
                  <a:tcPr>
                    <a:lnR w="12700" cap="flat" cmpd="sng">
                      <a:solidFill>
                        <a:srgbClr val="000000"/>
                      </a:solidFill>
                      <a:prstDash val="solid"/>
                      <a:headEnd type="none" w="med" len="med"/>
                      <a:tailEnd type="none" w="med" len="med"/>
                    </a:lnR>
                    <a:lnB w="12700" cap="flat" cmpd="sng">
                      <a:solidFill>
                        <a:srgbClr val="000000"/>
                      </a:solidFill>
                      <a:prstDash val="solid"/>
                      <a:headEnd type="none" w="med" len="med"/>
                      <a:tailEnd type="none" w="med" len="med"/>
                    </a:lnB>
                  </a:tcPr>
                </a:tc>
                <a:tc vMerge="1">
                  <a:txBody>
                    <a:bodyPr/>
                    <a:lstStyle/>
                    <a:p>
                      <a:endParaRPr lang="zh-CN"/>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B w="12700" cap="flat" cmpd="sng">
                      <a:solidFill>
                        <a:srgbClr val="000000"/>
                      </a:solidFill>
                      <a:prstDash val="solid"/>
                      <a:headEnd type="none" w="med" len="med"/>
                      <a:tailEnd type="none" w="med" len="med"/>
                    </a:lnB>
                  </a:tcPr>
                </a:tc>
                <a:tc vMerge="1">
                  <a:txBody>
                    <a:bodyPr/>
                    <a:lstStyle/>
                    <a:p>
                      <a:endParaRPr lang="zh-CN"/>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B w="12700" cap="flat" cmpd="sng">
                      <a:solidFill>
                        <a:srgbClr val="000000"/>
                      </a:solidFill>
                      <a:prstDash val="solid"/>
                      <a:headEnd type="none" w="med" len="med"/>
                      <a:tailEnd type="none" w="med" len="med"/>
                    </a:lnB>
                  </a:tcPr>
                </a:tc>
                <a:tc vMerge="1">
                  <a:txBody>
                    <a:bodyPr/>
                    <a:lstStyle/>
                    <a:p>
                      <a:endParaRPr lang="zh-CN"/>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B w="12700" cap="flat" cmpd="sng">
                      <a:solidFill>
                        <a:srgbClr val="000000"/>
                      </a:solidFill>
                      <a:prstDash val="solid"/>
                      <a:headEnd type="none" w="med" len="med"/>
                      <a:tailEnd type="none" w="med" len="med"/>
                    </a:lnB>
                  </a:tcPr>
                </a:tc>
                <a:tc vMerge="1">
                  <a:txBody>
                    <a:bodyPr/>
                    <a:lstStyle/>
                    <a:p>
                      <a:endParaRPr lang="zh-CN"/>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B w="12700" cap="flat" cmpd="sng">
                      <a:solidFill>
                        <a:srgbClr val="000000"/>
                      </a:solidFill>
                      <a:prstDash val="solid"/>
                      <a:headEnd type="none" w="med" len="med"/>
                      <a:tailEnd type="none" w="med" len="med"/>
                    </a:lnB>
                  </a:tcPr>
                </a:tc>
                <a:tc vMerge="1">
                  <a:txBody>
                    <a:bodyPr/>
                    <a:lstStyle/>
                    <a:p>
                      <a:endParaRPr lang="zh-CN"/>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B w="12700" cap="flat" cmpd="sng">
                      <a:solidFill>
                        <a:srgbClr val="000000"/>
                      </a:solidFill>
                      <a:prstDash val="solid"/>
                      <a:headEnd type="none" w="med" len="med"/>
                      <a:tailEnd type="none" w="med" len="med"/>
                    </a:lnB>
                  </a:tcPr>
                </a:tc>
                <a:tc vMerge="1">
                  <a:txBody>
                    <a:bodyPr/>
                    <a:lstStyle/>
                    <a:p>
                      <a:endParaRPr lang="zh-CN"/>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B w="12700" cap="flat" cmpd="sng">
                      <a:solidFill>
                        <a:srgbClr val="000000"/>
                      </a:solidFill>
                      <a:prstDash val="solid"/>
                      <a:headEnd type="none" w="med" len="med"/>
                      <a:tailEnd type="none" w="med" len="med"/>
                    </a:lnB>
                  </a:tcPr>
                </a:tc>
                <a:tc vMerge="1">
                  <a:txBody>
                    <a:bodyPr/>
                    <a:lstStyle/>
                    <a:p>
                      <a:endParaRPr lang="zh-CN"/>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B w="12700" cap="flat" cmpd="sng">
                      <a:solidFill>
                        <a:srgbClr val="000000"/>
                      </a:solidFill>
                      <a:prstDash val="solid"/>
                      <a:headEnd type="none" w="med" len="med"/>
                      <a:tailEnd type="none" w="med" len="med"/>
                    </a:lnB>
                  </a:tcPr>
                </a:tc>
                <a:tc vMerge="1">
                  <a:txBody>
                    <a:bodyPr/>
                    <a:lstStyle/>
                    <a:p>
                      <a:endParaRPr lang="zh-CN"/>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B w="12700" cap="flat" cmpd="sng">
                      <a:solidFill>
                        <a:srgbClr val="000000"/>
                      </a:solidFill>
                      <a:prstDash val="solid"/>
                      <a:headEnd type="none" w="med" len="med"/>
                      <a:tailEnd type="none" w="med" len="med"/>
                    </a:lnB>
                  </a:tcPr>
                </a:tc>
                <a:tc vMerge="1">
                  <a:txBody>
                    <a:bodyPr/>
                    <a:lstStyle/>
                    <a:p>
                      <a:endParaRPr lang="zh-CN"/>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B w="12700" cap="flat" cmpd="sng">
                      <a:solidFill>
                        <a:srgbClr val="000000"/>
                      </a:solidFill>
                      <a:prstDash val="solid"/>
                      <a:headEnd type="none" w="med" len="med"/>
                      <a:tailEnd type="none" w="med" len="med"/>
                    </a:lnB>
                  </a:tcPr>
                </a:tc>
                <a:tc vMerge="1">
                  <a:txBody>
                    <a:bodyPr/>
                    <a:lstStyle/>
                    <a:p>
                      <a:endParaRPr lang="zh-CN"/>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B w="12700" cap="flat" cmpd="sng">
                      <a:solidFill>
                        <a:srgbClr val="000000"/>
                      </a:solidFill>
                      <a:prstDash val="solid"/>
                      <a:headEnd type="none" w="med" len="med"/>
                      <a:tailEnd type="none" w="med" len="med"/>
                    </a:lnB>
                  </a:tcPr>
                </a:tc>
                <a:tc vMerge="1">
                  <a:txBody>
                    <a:bodyPr/>
                    <a:lstStyle/>
                    <a:p>
                      <a:endParaRPr lang="zh-CN"/>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B w="12700" cap="flat" cmpd="sng">
                      <a:solidFill>
                        <a:srgbClr val="000000"/>
                      </a:solidFill>
                      <a:prstDash val="solid"/>
                      <a:headEnd type="none" w="med" len="med"/>
                      <a:tailEnd type="none" w="med" len="med"/>
                    </a:lnB>
                  </a:tcPr>
                </a:tc>
                <a:extLst>
                  <a:ext uri="{0D108BD9-81ED-4DB2-BD59-A6C34878D82A}">
                    <a16:rowId xmlns:a16="http://schemas.microsoft.com/office/drawing/2014/main" val="10006"/>
                  </a:ext>
                </a:extLst>
              </a:tr>
              <a:tr h="236220">
                <a:tc rowSpan="5">
                  <a:txBody>
                    <a:bodyPr/>
                    <a:lstStyle/>
                    <a:p>
                      <a:pPr indent="0" algn="ctr">
                        <a:buNone/>
                      </a:pPr>
                      <a:r>
                        <a:rPr lang="en-US" sz="900" b="0">
                          <a:solidFill>
                            <a:srgbClr val="000000"/>
                          </a:solidFill>
                          <a:latin typeface="NEU-BZ" charset="0"/>
                          <a:cs typeface="NEU-BZ" charset="0"/>
                        </a:rPr>
                        <a:t>工序</a:t>
                      </a:r>
                      <a:r>
                        <a:rPr lang="en-US" sz="900" b="0">
                          <a:solidFill>
                            <a:srgbClr val="000000"/>
                          </a:solidFill>
                          <a:latin typeface="NEU-BZ-S92" charset="0"/>
                          <a:cs typeface="NEU-BZ-S92" charset="0"/>
                        </a:rPr>
                        <a:t>Ⅰ</a:t>
                      </a:r>
                      <a:endParaRPr lang="en-US" altLang="en-US" sz="900" b="0">
                        <a:solidFill>
                          <a:srgbClr val="000000"/>
                        </a:solidFill>
                        <a:latin typeface="NEU-BZ" charset="0"/>
                        <a:ea typeface="NEU-BZ" charset="0"/>
                        <a:cs typeface="NEU-BZ"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gridSpan="2">
                  <a:txBody>
                    <a:bodyPr/>
                    <a:lstStyle/>
                    <a:p>
                      <a:pPr indent="0" algn="ctr">
                        <a:buNone/>
                      </a:pPr>
                      <a:r>
                        <a:rPr lang="en-US" sz="900" b="0">
                          <a:solidFill>
                            <a:srgbClr val="000000"/>
                          </a:solidFill>
                          <a:latin typeface="NEU-BZ" charset="0"/>
                          <a:cs typeface="NEU-BZ" charset="0"/>
                        </a:rPr>
                        <a:t>要素</a:t>
                      </a:r>
                      <a:r>
                        <a:rPr lang="en-US" sz="900" b="0">
                          <a:solidFill>
                            <a:srgbClr val="000000"/>
                          </a:solidFill>
                          <a:latin typeface="NEU-BZ-S92" charset="0"/>
                          <a:cs typeface="NEU-BZ-S92" charset="0"/>
                        </a:rPr>
                        <a:t>A</a:t>
                      </a:r>
                      <a:r>
                        <a:rPr lang="en-US" sz="900" b="0" baseline="-25000">
                          <a:solidFill>
                            <a:srgbClr val="000000"/>
                          </a:solidFill>
                          <a:latin typeface="NEU-BZ-S92" charset="0"/>
                          <a:cs typeface="NEU-BZ-S92" charset="0"/>
                        </a:rPr>
                        <a:t>1</a:t>
                      </a:r>
                      <a:endParaRPr lang="en-US" altLang="en-US" sz="900" b="0">
                        <a:solidFill>
                          <a:srgbClr val="000000"/>
                        </a:solidFill>
                        <a:latin typeface="NEU-BZ" charset="0"/>
                        <a:ea typeface="NEU-BZ" charset="0"/>
                        <a:cs typeface="NEU-BZ"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a:txBody>
                    <a:bodyPr/>
                    <a:lstStyle/>
                    <a:p>
                      <a:pPr indent="0" algn="ctr">
                        <a:buNone/>
                      </a:pPr>
                      <a:r>
                        <a:rPr lang="en-US" sz="1000" b="0">
                          <a:solidFill>
                            <a:srgbClr val="000000"/>
                          </a:solidFill>
                          <a:latin typeface="NEU-BZ" charset="0"/>
                          <a:cs typeface="NEU-BZ" charset="0"/>
                        </a:rPr>
                        <a:t> </a:t>
                      </a:r>
                      <a:endParaRPr lang="en-US" altLang="en-US" sz="1000" b="0">
                        <a:solidFill>
                          <a:srgbClr val="000000"/>
                        </a:solidFill>
                        <a:latin typeface="NEU-BZ" charset="0"/>
                        <a:ea typeface="NEU-BZ" charset="0"/>
                        <a:cs typeface="NEU-BZ"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900" b="0">
                          <a:solidFill>
                            <a:srgbClr val="000000"/>
                          </a:solidFill>
                          <a:latin typeface="NEU-BZ" charset="0"/>
                          <a:cs typeface="NEU-BZ" charset="0"/>
                        </a:rPr>
                        <a:t>◎</a:t>
                      </a:r>
                      <a:endParaRPr lang="en-US" altLang="en-US" sz="900" b="0">
                        <a:solidFill>
                          <a:srgbClr val="000000"/>
                        </a:solidFill>
                        <a:latin typeface="NEU-BZ" charset="0"/>
                        <a:ea typeface="NEU-BZ" charset="0"/>
                        <a:cs typeface="NEU-BZ"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900" b="0">
                          <a:solidFill>
                            <a:srgbClr val="000000"/>
                          </a:solidFill>
                          <a:latin typeface="NEU-BZ" charset="0"/>
                          <a:cs typeface="NEU-BZ" charset="0"/>
                        </a:rPr>
                        <a:t>◎</a:t>
                      </a:r>
                      <a:endParaRPr lang="en-US" altLang="en-US" sz="900" b="0">
                        <a:solidFill>
                          <a:srgbClr val="000000"/>
                        </a:solidFill>
                        <a:latin typeface="NEU-BZ" charset="0"/>
                        <a:ea typeface="NEU-BZ" charset="0"/>
                        <a:cs typeface="NEU-BZ"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000" b="0">
                          <a:solidFill>
                            <a:srgbClr val="000000"/>
                          </a:solidFill>
                          <a:latin typeface="NEU-BZ" charset="0"/>
                          <a:cs typeface="NEU-BZ" charset="0"/>
                        </a:rPr>
                        <a:t> </a:t>
                      </a:r>
                      <a:endParaRPr lang="en-US" altLang="en-US" sz="1000" b="0">
                        <a:solidFill>
                          <a:srgbClr val="000000"/>
                        </a:solidFill>
                        <a:latin typeface="NEU-BZ" charset="0"/>
                        <a:ea typeface="NEU-BZ" charset="0"/>
                        <a:cs typeface="NEU-BZ"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000" b="0">
                          <a:solidFill>
                            <a:srgbClr val="000000"/>
                          </a:solidFill>
                          <a:latin typeface="NEU-BZ" charset="0"/>
                          <a:cs typeface="NEU-BZ" charset="0"/>
                        </a:rPr>
                        <a:t> </a:t>
                      </a:r>
                      <a:endParaRPr lang="en-US" altLang="en-US" sz="1000" b="0">
                        <a:solidFill>
                          <a:srgbClr val="000000"/>
                        </a:solidFill>
                        <a:latin typeface="NEU-BZ" charset="0"/>
                        <a:ea typeface="NEU-BZ" charset="0"/>
                        <a:cs typeface="NEU-BZ"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000" b="0">
                          <a:solidFill>
                            <a:srgbClr val="000000"/>
                          </a:solidFill>
                          <a:latin typeface="NEU-BZ" charset="0"/>
                          <a:cs typeface="NEU-BZ" charset="0"/>
                        </a:rPr>
                        <a:t> </a:t>
                      </a:r>
                      <a:endParaRPr lang="en-US" altLang="en-US" sz="1000" b="0">
                        <a:solidFill>
                          <a:srgbClr val="000000"/>
                        </a:solidFill>
                        <a:latin typeface="NEU-BZ" charset="0"/>
                        <a:ea typeface="NEU-BZ" charset="0"/>
                        <a:cs typeface="NEU-BZ"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000" b="0">
                          <a:solidFill>
                            <a:srgbClr val="000000"/>
                          </a:solidFill>
                          <a:latin typeface="NEU-BZ" charset="0"/>
                          <a:cs typeface="NEU-BZ" charset="0"/>
                        </a:rPr>
                        <a:t> </a:t>
                      </a:r>
                      <a:endParaRPr lang="en-US" altLang="en-US" sz="1000" b="0">
                        <a:solidFill>
                          <a:srgbClr val="000000"/>
                        </a:solidFill>
                        <a:latin typeface="NEU-BZ" charset="0"/>
                        <a:ea typeface="NEU-BZ" charset="0"/>
                        <a:cs typeface="NEU-BZ"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000" b="0">
                          <a:solidFill>
                            <a:srgbClr val="000000"/>
                          </a:solidFill>
                          <a:latin typeface="NEU-BZ" charset="0"/>
                          <a:cs typeface="NEU-BZ" charset="0"/>
                        </a:rPr>
                        <a:t> </a:t>
                      </a:r>
                      <a:endParaRPr lang="en-US" altLang="en-US" sz="1000" b="0">
                        <a:solidFill>
                          <a:srgbClr val="000000"/>
                        </a:solidFill>
                        <a:latin typeface="NEU-BZ" charset="0"/>
                        <a:ea typeface="NEU-BZ" charset="0"/>
                        <a:cs typeface="NEU-BZ"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900" b="0">
                          <a:solidFill>
                            <a:srgbClr val="000000"/>
                          </a:solidFill>
                          <a:latin typeface="NEU-BZ" charset="0"/>
                          <a:cs typeface="NEU-BZ" charset="0"/>
                        </a:rPr>
                        <a:t>○</a:t>
                      </a:r>
                      <a:endParaRPr lang="en-US" altLang="en-US" sz="900" b="0">
                        <a:solidFill>
                          <a:srgbClr val="000000"/>
                        </a:solidFill>
                        <a:latin typeface="NEU-BZ" charset="0"/>
                        <a:ea typeface="NEU-BZ" charset="0"/>
                        <a:cs typeface="NEU-BZ"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000" b="0">
                          <a:solidFill>
                            <a:srgbClr val="000000"/>
                          </a:solidFill>
                          <a:latin typeface="NEU-BZ" charset="0"/>
                          <a:cs typeface="NEU-BZ" charset="0"/>
                        </a:rPr>
                        <a:t> </a:t>
                      </a:r>
                      <a:endParaRPr lang="en-US" altLang="en-US" sz="1000" b="0">
                        <a:solidFill>
                          <a:srgbClr val="000000"/>
                        </a:solidFill>
                        <a:latin typeface="NEU-BZ" charset="0"/>
                        <a:ea typeface="NEU-BZ" charset="0"/>
                        <a:cs typeface="NEU-BZ"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000" b="0">
                          <a:solidFill>
                            <a:srgbClr val="000000"/>
                          </a:solidFill>
                          <a:latin typeface="NEU-BZ" charset="0"/>
                          <a:cs typeface="NEU-BZ" charset="0"/>
                        </a:rPr>
                        <a:t> </a:t>
                      </a:r>
                      <a:endParaRPr lang="en-US" altLang="en-US" sz="1000" b="0">
                        <a:solidFill>
                          <a:srgbClr val="000000"/>
                        </a:solidFill>
                        <a:latin typeface="NEU-BZ" charset="0"/>
                        <a:ea typeface="NEU-BZ" charset="0"/>
                        <a:cs typeface="NEU-BZ"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r h="235585">
                <a:tc vMerge="1">
                  <a:txBody>
                    <a:bodyPr/>
                    <a:lstStyle/>
                    <a:p>
                      <a:endParaRPr lang="zh-CN"/>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tcPr>
                </a:tc>
                <a:tc gridSpan="2">
                  <a:txBody>
                    <a:bodyPr/>
                    <a:lstStyle/>
                    <a:p>
                      <a:pPr indent="0" algn="ctr">
                        <a:buNone/>
                      </a:pPr>
                      <a:r>
                        <a:rPr lang="en-US" sz="900" b="0">
                          <a:solidFill>
                            <a:srgbClr val="000000"/>
                          </a:solidFill>
                          <a:latin typeface="NEU-BZ" charset="0"/>
                          <a:cs typeface="NEU-BZ" charset="0"/>
                        </a:rPr>
                        <a:t>要素</a:t>
                      </a:r>
                      <a:r>
                        <a:rPr lang="en-US" sz="900" b="0">
                          <a:solidFill>
                            <a:srgbClr val="000000"/>
                          </a:solidFill>
                          <a:latin typeface="NEU-BZ-S92" charset="0"/>
                          <a:cs typeface="NEU-BZ-S92" charset="0"/>
                        </a:rPr>
                        <a:t>A</a:t>
                      </a:r>
                      <a:r>
                        <a:rPr lang="en-US" sz="900" b="0" baseline="-25000">
                          <a:solidFill>
                            <a:srgbClr val="000000"/>
                          </a:solidFill>
                          <a:latin typeface="NEU-BZ-S92" charset="0"/>
                          <a:cs typeface="NEU-BZ-S92" charset="0"/>
                        </a:rPr>
                        <a:t>2</a:t>
                      </a:r>
                      <a:endParaRPr lang="en-US" altLang="en-US" sz="900" b="0">
                        <a:solidFill>
                          <a:srgbClr val="000000"/>
                        </a:solidFill>
                        <a:latin typeface="NEU-BZ" charset="0"/>
                        <a:ea typeface="NEU-BZ" charset="0"/>
                        <a:cs typeface="NEU-BZ"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a:txBody>
                    <a:bodyPr/>
                    <a:lstStyle/>
                    <a:p>
                      <a:pPr indent="0" algn="ctr">
                        <a:buNone/>
                      </a:pPr>
                      <a:r>
                        <a:rPr lang="en-US" sz="900" b="0">
                          <a:solidFill>
                            <a:srgbClr val="000000"/>
                          </a:solidFill>
                          <a:latin typeface="NEU-BZ" charset="0"/>
                          <a:cs typeface="NEU-BZ" charset="0"/>
                        </a:rPr>
                        <a:t>◎</a:t>
                      </a:r>
                      <a:endParaRPr lang="en-US" altLang="en-US" sz="900" b="0">
                        <a:solidFill>
                          <a:srgbClr val="000000"/>
                        </a:solidFill>
                        <a:latin typeface="NEU-BZ" charset="0"/>
                        <a:ea typeface="NEU-BZ" charset="0"/>
                        <a:cs typeface="NEU-BZ"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900" b="0">
                          <a:solidFill>
                            <a:srgbClr val="000000"/>
                          </a:solidFill>
                          <a:latin typeface="NEU-BZ" charset="0"/>
                          <a:cs typeface="NEU-BZ" charset="0"/>
                        </a:rPr>
                        <a:t>◎</a:t>
                      </a:r>
                      <a:endParaRPr lang="en-US" altLang="en-US" sz="900" b="0">
                        <a:solidFill>
                          <a:srgbClr val="000000"/>
                        </a:solidFill>
                        <a:latin typeface="NEU-BZ" charset="0"/>
                        <a:ea typeface="NEU-BZ" charset="0"/>
                        <a:cs typeface="NEU-BZ"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000" b="0">
                          <a:solidFill>
                            <a:srgbClr val="000000"/>
                          </a:solidFill>
                          <a:latin typeface="NEU-BZ" charset="0"/>
                          <a:cs typeface="NEU-BZ" charset="0"/>
                        </a:rPr>
                        <a:t> </a:t>
                      </a:r>
                      <a:endParaRPr lang="en-US" altLang="en-US" sz="1000" b="0">
                        <a:solidFill>
                          <a:srgbClr val="000000"/>
                        </a:solidFill>
                        <a:latin typeface="NEU-BZ" charset="0"/>
                        <a:ea typeface="NEU-BZ" charset="0"/>
                        <a:cs typeface="NEU-BZ"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000" b="0">
                          <a:solidFill>
                            <a:srgbClr val="000000"/>
                          </a:solidFill>
                          <a:latin typeface="NEU-BZ" charset="0"/>
                          <a:cs typeface="NEU-BZ" charset="0"/>
                        </a:rPr>
                        <a:t> </a:t>
                      </a:r>
                      <a:endParaRPr lang="en-US" altLang="en-US" sz="1000" b="0">
                        <a:solidFill>
                          <a:srgbClr val="000000"/>
                        </a:solidFill>
                        <a:latin typeface="NEU-BZ" charset="0"/>
                        <a:ea typeface="NEU-BZ" charset="0"/>
                        <a:cs typeface="NEU-BZ"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000" b="0">
                          <a:solidFill>
                            <a:srgbClr val="000000"/>
                          </a:solidFill>
                          <a:latin typeface="NEU-BZ" charset="0"/>
                          <a:cs typeface="NEU-BZ" charset="0"/>
                        </a:rPr>
                        <a:t> </a:t>
                      </a:r>
                      <a:endParaRPr lang="en-US" altLang="en-US" sz="1000" b="0">
                        <a:solidFill>
                          <a:srgbClr val="000000"/>
                        </a:solidFill>
                        <a:latin typeface="NEU-BZ" charset="0"/>
                        <a:ea typeface="NEU-BZ" charset="0"/>
                        <a:cs typeface="NEU-BZ"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000" b="0">
                          <a:solidFill>
                            <a:srgbClr val="000000"/>
                          </a:solidFill>
                          <a:latin typeface="NEU-BZ" charset="0"/>
                          <a:cs typeface="NEU-BZ" charset="0"/>
                        </a:rPr>
                        <a:t> </a:t>
                      </a:r>
                      <a:endParaRPr lang="en-US" altLang="en-US" sz="1000" b="0">
                        <a:solidFill>
                          <a:srgbClr val="000000"/>
                        </a:solidFill>
                        <a:latin typeface="NEU-BZ" charset="0"/>
                        <a:ea typeface="NEU-BZ" charset="0"/>
                        <a:cs typeface="NEU-BZ"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000" b="0">
                          <a:solidFill>
                            <a:srgbClr val="000000"/>
                          </a:solidFill>
                          <a:latin typeface="NEU-BZ" charset="0"/>
                          <a:cs typeface="NEU-BZ" charset="0"/>
                        </a:rPr>
                        <a:t> </a:t>
                      </a:r>
                      <a:endParaRPr lang="en-US" altLang="en-US" sz="1000" b="0">
                        <a:solidFill>
                          <a:srgbClr val="000000"/>
                        </a:solidFill>
                        <a:latin typeface="NEU-BZ" charset="0"/>
                        <a:ea typeface="NEU-BZ" charset="0"/>
                        <a:cs typeface="NEU-BZ"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000" b="0">
                          <a:solidFill>
                            <a:srgbClr val="000000"/>
                          </a:solidFill>
                          <a:latin typeface="NEU-BZ" charset="0"/>
                          <a:cs typeface="NEU-BZ" charset="0"/>
                        </a:rPr>
                        <a:t> </a:t>
                      </a:r>
                      <a:endParaRPr lang="en-US" altLang="en-US" sz="1000" b="0">
                        <a:solidFill>
                          <a:srgbClr val="000000"/>
                        </a:solidFill>
                        <a:latin typeface="NEU-BZ" charset="0"/>
                        <a:ea typeface="NEU-BZ" charset="0"/>
                        <a:cs typeface="NEU-BZ"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000" b="0">
                          <a:solidFill>
                            <a:srgbClr val="000000"/>
                          </a:solidFill>
                          <a:latin typeface="NEU-BZ" charset="0"/>
                          <a:cs typeface="NEU-BZ" charset="0"/>
                        </a:rPr>
                        <a:t> </a:t>
                      </a:r>
                      <a:endParaRPr lang="en-US" altLang="en-US" sz="1000" b="0">
                        <a:solidFill>
                          <a:srgbClr val="000000"/>
                        </a:solidFill>
                        <a:latin typeface="NEU-BZ" charset="0"/>
                        <a:ea typeface="NEU-BZ" charset="0"/>
                        <a:cs typeface="NEU-BZ"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000" b="0">
                          <a:solidFill>
                            <a:srgbClr val="000000"/>
                          </a:solidFill>
                          <a:latin typeface="NEU-BZ" charset="0"/>
                          <a:cs typeface="NEU-BZ" charset="0"/>
                        </a:rPr>
                        <a:t> </a:t>
                      </a:r>
                      <a:endParaRPr lang="en-US" altLang="en-US" sz="1000" b="0">
                        <a:solidFill>
                          <a:srgbClr val="000000"/>
                        </a:solidFill>
                        <a:latin typeface="NEU-BZ" charset="0"/>
                        <a:ea typeface="NEU-BZ" charset="0"/>
                        <a:cs typeface="NEU-BZ"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900" b="0">
                          <a:solidFill>
                            <a:srgbClr val="000000"/>
                          </a:solidFill>
                          <a:latin typeface="NEU-BZ" charset="0"/>
                          <a:cs typeface="NEU-BZ" charset="0"/>
                        </a:rPr>
                        <a:t>◎</a:t>
                      </a:r>
                      <a:endParaRPr lang="en-US" altLang="en-US" sz="900" b="0">
                        <a:solidFill>
                          <a:srgbClr val="000000"/>
                        </a:solidFill>
                        <a:latin typeface="NEU-BZ" charset="0"/>
                        <a:ea typeface="NEU-BZ" charset="0"/>
                        <a:cs typeface="NEU-BZ"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8"/>
                  </a:ext>
                </a:extLst>
              </a:tr>
              <a:tr h="234950">
                <a:tc vMerge="1">
                  <a:txBody>
                    <a:bodyPr/>
                    <a:lstStyle/>
                    <a:p>
                      <a:endParaRPr lang="zh-CN"/>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tcPr>
                </a:tc>
                <a:tc gridSpan="2">
                  <a:txBody>
                    <a:bodyPr/>
                    <a:lstStyle/>
                    <a:p>
                      <a:pPr indent="0" algn="ctr">
                        <a:buNone/>
                      </a:pPr>
                      <a:r>
                        <a:rPr lang="en-US" sz="900" b="0">
                          <a:solidFill>
                            <a:srgbClr val="000000"/>
                          </a:solidFill>
                          <a:latin typeface="NEU-BZ" charset="0"/>
                          <a:cs typeface="NEU-BZ" charset="0"/>
                        </a:rPr>
                        <a:t>要素</a:t>
                      </a:r>
                      <a:r>
                        <a:rPr lang="en-US" sz="900" b="0">
                          <a:solidFill>
                            <a:srgbClr val="000000"/>
                          </a:solidFill>
                          <a:latin typeface="NEU-BZ-S92" charset="0"/>
                          <a:cs typeface="NEU-BZ-S92" charset="0"/>
                        </a:rPr>
                        <a:t>A</a:t>
                      </a:r>
                      <a:r>
                        <a:rPr lang="en-US" sz="900" b="0" baseline="-25000">
                          <a:solidFill>
                            <a:srgbClr val="000000"/>
                          </a:solidFill>
                          <a:latin typeface="NEU-BZ-S92" charset="0"/>
                          <a:cs typeface="NEU-BZ-S92" charset="0"/>
                        </a:rPr>
                        <a:t>3</a:t>
                      </a:r>
                      <a:endParaRPr lang="en-US" altLang="en-US" sz="900" b="0">
                        <a:solidFill>
                          <a:srgbClr val="000000"/>
                        </a:solidFill>
                        <a:latin typeface="NEU-BZ" charset="0"/>
                        <a:ea typeface="NEU-BZ" charset="0"/>
                        <a:cs typeface="NEU-BZ"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a:txBody>
                    <a:bodyPr/>
                    <a:lstStyle/>
                    <a:p>
                      <a:pPr indent="0" algn="ctr">
                        <a:buNone/>
                      </a:pPr>
                      <a:r>
                        <a:rPr lang="en-US" sz="1000" b="0">
                          <a:solidFill>
                            <a:srgbClr val="000000"/>
                          </a:solidFill>
                          <a:latin typeface="NEU-BZ" charset="0"/>
                          <a:cs typeface="NEU-BZ" charset="0"/>
                        </a:rPr>
                        <a:t> </a:t>
                      </a:r>
                      <a:endParaRPr lang="en-US" altLang="en-US" sz="1000" b="0">
                        <a:solidFill>
                          <a:srgbClr val="000000"/>
                        </a:solidFill>
                        <a:latin typeface="NEU-BZ" charset="0"/>
                        <a:ea typeface="NEU-BZ" charset="0"/>
                        <a:cs typeface="NEU-BZ"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900" b="0">
                          <a:solidFill>
                            <a:srgbClr val="000000"/>
                          </a:solidFill>
                          <a:latin typeface="NEU-BZ" charset="0"/>
                          <a:cs typeface="NEU-BZ" charset="0"/>
                        </a:rPr>
                        <a:t>○</a:t>
                      </a:r>
                      <a:endParaRPr lang="en-US" altLang="en-US" sz="900" b="0">
                        <a:solidFill>
                          <a:srgbClr val="000000"/>
                        </a:solidFill>
                        <a:latin typeface="NEU-BZ" charset="0"/>
                        <a:ea typeface="NEU-BZ" charset="0"/>
                        <a:cs typeface="NEU-BZ"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900" b="0">
                          <a:solidFill>
                            <a:srgbClr val="000000"/>
                          </a:solidFill>
                          <a:latin typeface="NEU-BZ" charset="0"/>
                          <a:cs typeface="NEU-BZ" charset="0"/>
                        </a:rPr>
                        <a:t>◎</a:t>
                      </a:r>
                      <a:endParaRPr lang="en-US" altLang="en-US" sz="900" b="0">
                        <a:solidFill>
                          <a:srgbClr val="000000"/>
                        </a:solidFill>
                        <a:latin typeface="NEU-BZ" charset="0"/>
                        <a:ea typeface="NEU-BZ" charset="0"/>
                        <a:cs typeface="NEU-BZ"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000" b="0">
                          <a:solidFill>
                            <a:srgbClr val="000000"/>
                          </a:solidFill>
                          <a:latin typeface="NEU-BZ" charset="0"/>
                          <a:cs typeface="NEU-BZ" charset="0"/>
                        </a:rPr>
                        <a:t> </a:t>
                      </a:r>
                      <a:endParaRPr lang="en-US" altLang="en-US" sz="1000" b="0">
                        <a:solidFill>
                          <a:srgbClr val="000000"/>
                        </a:solidFill>
                        <a:latin typeface="NEU-BZ" charset="0"/>
                        <a:ea typeface="NEU-BZ" charset="0"/>
                        <a:cs typeface="NEU-BZ"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000" b="0">
                          <a:solidFill>
                            <a:srgbClr val="000000"/>
                          </a:solidFill>
                          <a:latin typeface="NEU-BZ" charset="0"/>
                          <a:cs typeface="NEU-BZ" charset="0"/>
                        </a:rPr>
                        <a:t> </a:t>
                      </a:r>
                      <a:endParaRPr lang="en-US" altLang="en-US" sz="1000" b="0">
                        <a:solidFill>
                          <a:srgbClr val="000000"/>
                        </a:solidFill>
                        <a:latin typeface="NEU-BZ" charset="0"/>
                        <a:ea typeface="NEU-BZ" charset="0"/>
                        <a:cs typeface="NEU-BZ"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900" b="0">
                          <a:solidFill>
                            <a:srgbClr val="000000"/>
                          </a:solidFill>
                          <a:latin typeface="NEU-BZ" charset="0"/>
                          <a:cs typeface="NEU-BZ" charset="0"/>
                        </a:rPr>
                        <a:t>◎</a:t>
                      </a:r>
                      <a:endParaRPr lang="en-US" altLang="en-US" sz="900" b="0">
                        <a:solidFill>
                          <a:srgbClr val="000000"/>
                        </a:solidFill>
                        <a:latin typeface="NEU-BZ" charset="0"/>
                        <a:ea typeface="NEU-BZ" charset="0"/>
                        <a:cs typeface="NEU-BZ"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000" b="0">
                          <a:solidFill>
                            <a:srgbClr val="000000"/>
                          </a:solidFill>
                          <a:latin typeface="NEU-BZ" charset="0"/>
                          <a:cs typeface="NEU-BZ" charset="0"/>
                        </a:rPr>
                        <a:t> </a:t>
                      </a:r>
                      <a:endParaRPr lang="en-US" altLang="en-US" sz="1000" b="0">
                        <a:solidFill>
                          <a:srgbClr val="000000"/>
                        </a:solidFill>
                        <a:latin typeface="NEU-BZ" charset="0"/>
                        <a:ea typeface="NEU-BZ" charset="0"/>
                        <a:cs typeface="NEU-BZ"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000" b="0">
                          <a:solidFill>
                            <a:srgbClr val="000000"/>
                          </a:solidFill>
                          <a:latin typeface="NEU-BZ" charset="0"/>
                          <a:cs typeface="NEU-BZ" charset="0"/>
                        </a:rPr>
                        <a:t> </a:t>
                      </a:r>
                      <a:endParaRPr lang="en-US" altLang="en-US" sz="1000" b="0">
                        <a:solidFill>
                          <a:srgbClr val="000000"/>
                        </a:solidFill>
                        <a:latin typeface="NEU-BZ" charset="0"/>
                        <a:ea typeface="NEU-BZ" charset="0"/>
                        <a:cs typeface="NEU-BZ"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900" b="0">
                          <a:solidFill>
                            <a:srgbClr val="000000"/>
                          </a:solidFill>
                          <a:latin typeface="NEU-BZ" charset="0"/>
                          <a:cs typeface="NEU-BZ" charset="0"/>
                        </a:rPr>
                        <a:t>○</a:t>
                      </a:r>
                      <a:endParaRPr lang="en-US" altLang="en-US" sz="900" b="0">
                        <a:solidFill>
                          <a:srgbClr val="000000"/>
                        </a:solidFill>
                        <a:latin typeface="NEU-BZ" charset="0"/>
                        <a:ea typeface="NEU-BZ" charset="0"/>
                        <a:cs typeface="NEU-BZ"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000" b="0">
                          <a:solidFill>
                            <a:srgbClr val="000000"/>
                          </a:solidFill>
                          <a:latin typeface="NEU-BZ" charset="0"/>
                          <a:cs typeface="NEU-BZ" charset="0"/>
                        </a:rPr>
                        <a:t> </a:t>
                      </a:r>
                      <a:endParaRPr lang="en-US" altLang="en-US" sz="1000" b="0">
                        <a:solidFill>
                          <a:srgbClr val="000000"/>
                        </a:solidFill>
                        <a:latin typeface="NEU-BZ" charset="0"/>
                        <a:ea typeface="NEU-BZ" charset="0"/>
                        <a:cs typeface="NEU-BZ"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000" b="0">
                          <a:solidFill>
                            <a:srgbClr val="000000"/>
                          </a:solidFill>
                          <a:latin typeface="NEU-BZ" charset="0"/>
                          <a:cs typeface="NEU-BZ" charset="0"/>
                        </a:rPr>
                        <a:t> </a:t>
                      </a:r>
                      <a:endParaRPr lang="en-US" altLang="en-US" sz="1000" b="0">
                        <a:solidFill>
                          <a:srgbClr val="000000"/>
                        </a:solidFill>
                        <a:latin typeface="NEU-BZ" charset="0"/>
                        <a:ea typeface="NEU-BZ" charset="0"/>
                        <a:cs typeface="NEU-BZ"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9"/>
                  </a:ext>
                </a:extLst>
              </a:tr>
              <a:tr h="235585">
                <a:tc vMerge="1">
                  <a:txBody>
                    <a:bodyPr/>
                    <a:lstStyle/>
                    <a:p>
                      <a:endParaRPr lang="zh-CN"/>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tcPr>
                </a:tc>
                <a:tc gridSpan="2">
                  <a:txBody>
                    <a:bodyPr/>
                    <a:lstStyle/>
                    <a:p>
                      <a:pPr indent="0" algn="ctr">
                        <a:buNone/>
                      </a:pPr>
                      <a:r>
                        <a:rPr lang="en-US" sz="900" b="0">
                          <a:solidFill>
                            <a:srgbClr val="000000"/>
                          </a:solidFill>
                          <a:latin typeface="NEU-BZ" charset="0"/>
                          <a:cs typeface="NEU-BZ" charset="0"/>
                        </a:rPr>
                        <a:t>要素</a:t>
                      </a:r>
                      <a:r>
                        <a:rPr lang="en-US" sz="900" b="0">
                          <a:solidFill>
                            <a:srgbClr val="000000"/>
                          </a:solidFill>
                          <a:latin typeface="NEU-BZ-S92" charset="0"/>
                          <a:cs typeface="NEU-BZ-S92" charset="0"/>
                        </a:rPr>
                        <a:t>A</a:t>
                      </a:r>
                      <a:r>
                        <a:rPr lang="en-US" sz="900" b="0" baseline="-25000">
                          <a:solidFill>
                            <a:srgbClr val="000000"/>
                          </a:solidFill>
                          <a:latin typeface="NEU-BZ-S92" charset="0"/>
                          <a:cs typeface="NEU-BZ-S92" charset="0"/>
                        </a:rPr>
                        <a:t>4</a:t>
                      </a:r>
                      <a:endParaRPr lang="en-US" altLang="en-US" sz="900" b="0">
                        <a:solidFill>
                          <a:srgbClr val="000000"/>
                        </a:solidFill>
                        <a:latin typeface="NEU-BZ" charset="0"/>
                        <a:ea typeface="NEU-BZ" charset="0"/>
                        <a:cs typeface="NEU-BZ"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a:txBody>
                    <a:bodyPr/>
                    <a:lstStyle/>
                    <a:p>
                      <a:pPr indent="0" algn="ctr">
                        <a:buNone/>
                      </a:pPr>
                      <a:r>
                        <a:rPr lang="en-US" sz="1000" b="0">
                          <a:solidFill>
                            <a:srgbClr val="000000"/>
                          </a:solidFill>
                          <a:latin typeface="NEU-BZ" charset="0"/>
                          <a:cs typeface="NEU-BZ" charset="0"/>
                        </a:rPr>
                        <a:t> </a:t>
                      </a:r>
                      <a:endParaRPr lang="en-US" altLang="en-US" sz="1000" b="0">
                        <a:solidFill>
                          <a:srgbClr val="000000"/>
                        </a:solidFill>
                        <a:latin typeface="NEU-BZ" charset="0"/>
                        <a:ea typeface="NEU-BZ" charset="0"/>
                        <a:cs typeface="NEU-BZ"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000" b="0">
                          <a:solidFill>
                            <a:srgbClr val="000000"/>
                          </a:solidFill>
                          <a:latin typeface="NEU-BZ" charset="0"/>
                          <a:cs typeface="NEU-BZ" charset="0"/>
                        </a:rPr>
                        <a:t> </a:t>
                      </a:r>
                      <a:endParaRPr lang="en-US" altLang="en-US" sz="1000" b="0">
                        <a:solidFill>
                          <a:srgbClr val="000000"/>
                        </a:solidFill>
                        <a:latin typeface="NEU-BZ" charset="0"/>
                        <a:ea typeface="NEU-BZ" charset="0"/>
                        <a:cs typeface="NEU-BZ"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900" b="0">
                          <a:solidFill>
                            <a:srgbClr val="000000"/>
                          </a:solidFill>
                          <a:latin typeface="NEU-BZ" charset="0"/>
                          <a:cs typeface="NEU-BZ" charset="0"/>
                        </a:rPr>
                        <a:t>○</a:t>
                      </a:r>
                      <a:endParaRPr lang="en-US" altLang="en-US" sz="900" b="0">
                        <a:solidFill>
                          <a:srgbClr val="000000"/>
                        </a:solidFill>
                        <a:latin typeface="NEU-BZ" charset="0"/>
                        <a:ea typeface="NEU-BZ" charset="0"/>
                        <a:cs typeface="NEU-BZ"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000" b="0">
                          <a:solidFill>
                            <a:srgbClr val="000000"/>
                          </a:solidFill>
                          <a:latin typeface="NEU-BZ" charset="0"/>
                          <a:cs typeface="NEU-BZ" charset="0"/>
                        </a:rPr>
                        <a:t> </a:t>
                      </a:r>
                      <a:endParaRPr lang="en-US" altLang="en-US" sz="1000" b="0">
                        <a:solidFill>
                          <a:srgbClr val="000000"/>
                        </a:solidFill>
                        <a:latin typeface="NEU-BZ" charset="0"/>
                        <a:ea typeface="NEU-BZ" charset="0"/>
                        <a:cs typeface="NEU-BZ"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900" b="0">
                          <a:solidFill>
                            <a:srgbClr val="000000"/>
                          </a:solidFill>
                          <a:latin typeface="NEU-BZ" charset="0"/>
                          <a:cs typeface="NEU-BZ" charset="0"/>
                        </a:rPr>
                        <a:t>◎</a:t>
                      </a:r>
                      <a:endParaRPr lang="en-US" altLang="en-US" sz="900" b="0">
                        <a:solidFill>
                          <a:srgbClr val="000000"/>
                        </a:solidFill>
                        <a:latin typeface="NEU-BZ" charset="0"/>
                        <a:ea typeface="NEU-BZ" charset="0"/>
                        <a:cs typeface="NEU-BZ"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000" b="0">
                          <a:solidFill>
                            <a:srgbClr val="000000"/>
                          </a:solidFill>
                          <a:latin typeface="NEU-BZ" charset="0"/>
                          <a:cs typeface="NEU-BZ" charset="0"/>
                        </a:rPr>
                        <a:t> </a:t>
                      </a:r>
                      <a:endParaRPr lang="en-US" altLang="en-US" sz="1000" b="0">
                        <a:solidFill>
                          <a:srgbClr val="000000"/>
                        </a:solidFill>
                        <a:latin typeface="NEU-BZ" charset="0"/>
                        <a:ea typeface="NEU-BZ" charset="0"/>
                        <a:cs typeface="NEU-BZ"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000" b="0">
                          <a:solidFill>
                            <a:srgbClr val="000000"/>
                          </a:solidFill>
                          <a:latin typeface="NEU-BZ" charset="0"/>
                          <a:cs typeface="NEU-BZ" charset="0"/>
                        </a:rPr>
                        <a:t> </a:t>
                      </a:r>
                      <a:endParaRPr lang="en-US" altLang="en-US" sz="1000" b="0">
                        <a:solidFill>
                          <a:srgbClr val="000000"/>
                        </a:solidFill>
                        <a:latin typeface="NEU-BZ" charset="0"/>
                        <a:ea typeface="NEU-BZ" charset="0"/>
                        <a:cs typeface="NEU-BZ"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000" b="0">
                          <a:solidFill>
                            <a:srgbClr val="000000"/>
                          </a:solidFill>
                          <a:latin typeface="NEU-BZ" charset="0"/>
                          <a:cs typeface="NEU-BZ" charset="0"/>
                        </a:rPr>
                        <a:t> </a:t>
                      </a:r>
                      <a:endParaRPr lang="en-US" altLang="en-US" sz="1000" b="0">
                        <a:solidFill>
                          <a:srgbClr val="000000"/>
                        </a:solidFill>
                        <a:latin typeface="NEU-BZ" charset="0"/>
                        <a:ea typeface="NEU-BZ" charset="0"/>
                        <a:cs typeface="NEU-BZ"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900" b="0">
                          <a:solidFill>
                            <a:srgbClr val="000000"/>
                          </a:solidFill>
                          <a:latin typeface="NEU-BZ" charset="0"/>
                          <a:cs typeface="NEU-BZ" charset="0"/>
                        </a:rPr>
                        <a:t>○</a:t>
                      </a:r>
                      <a:endParaRPr lang="en-US" altLang="en-US" sz="900" b="0">
                        <a:solidFill>
                          <a:srgbClr val="000000"/>
                        </a:solidFill>
                        <a:latin typeface="NEU-BZ" charset="0"/>
                        <a:ea typeface="NEU-BZ" charset="0"/>
                        <a:cs typeface="NEU-BZ"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900" b="0">
                          <a:solidFill>
                            <a:srgbClr val="000000"/>
                          </a:solidFill>
                          <a:latin typeface="NEU-BZ" charset="0"/>
                          <a:cs typeface="NEU-BZ" charset="0"/>
                        </a:rPr>
                        <a:t>○</a:t>
                      </a:r>
                      <a:endParaRPr lang="en-US" altLang="en-US" sz="900" b="0">
                        <a:solidFill>
                          <a:srgbClr val="000000"/>
                        </a:solidFill>
                        <a:latin typeface="NEU-BZ" charset="0"/>
                        <a:ea typeface="NEU-BZ" charset="0"/>
                        <a:cs typeface="NEU-BZ"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900" b="0">
                          <a:solidFill>
                            <a:srgbClr val="000000"/>
                          </a:solidFill>
                          <a:latin typeface="NEU-BZ" charset="0"/>
                          <a:cs typeface="NEU-BZ" charset="0"/>
                        </a:rPr>
                        <a:t>○</a:t>
                      </a:r>
                      <a:endParaRPr lang="en-US" altLang="en-US" sz="900" b="0">
                        <a:solidFill>
                          <a:srgbClr val="000000"/>
                        </a:solidFill>
                        <a:latin typeface="NEU-BZ" charset="0"/>
                        <a:ea typeface="NEU-BZ" charset="0"/>
                        <a:cs typeface="NEU-BZ"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10"/>
                  </a:ext>
                </a:extLst>
              </a:tr>
              <a:tr h="235585">
                <a:tc vMerge="1">
                  <a:txBody>
                    <a:bodyPr/>
                    <a:lstStyle/>
                    <a:p>
                      <a:endParaRPr lang="zh-CN"/>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B w="12700" cap="flat" cmpd="sng">
                      <a:solidFill>
                        <a:srgbClr val="000000"/>
                      </a:solidFill>
                      <a:prstDash val="solid"/>
                      <a:headEnd type="none" w="med" len="med"/>
                      <a:tailEnd type="none" w="med" len="med"/>
                    </a:lnB>
                  </a:tcPr>
                </a:tc>
                <a:tc gridSpan="2">
                  <a:txBody>
                    <a:bodyPr/>
                    <a:lstStyle/>
                    <a:p>
                      <a:pPr indent="0" algn="ctr">
                        <a:buNone/>
                      </a:pPr>
                      <a:r>
                        <a:rPr lang="en-US" sz="900" b="0">
                          <a:solidFill>
                            <a:srgbClr val="000000"/>
                          </a:solidFill>
                          <a:latin typeface="NEU-BZ" charset="0"/>
                          <a:cs typeface="NEU-BZ" charset="0"/>
                        </a:rPr>
                        <a:t>要素</a:t>
                      </a:r>
                      <a:r>
                        <a:rPr lang="en-US" sz="900" b="0">
                          <a:solidFill>
                            <a:srgbClr val="000000"/>
                          </a:solidFill>
                          <a:latin typeface="NEU-BZ-S92" charset="0"/>
                          <a:cs typeface="NEU-BZ-S92" charset="0"/>
                        </a:rPr>
                        <a:t>A</a:t>
                      </a:r>
                      <a:r>
                        <a:rPr lang="en-US" sz="900" b="0" baseline="-25000">
                          <a:solidFill>
                            <a:srgbClr val="000000"/>
                          </a:solidFill>
                          <a:latin typeface="NEU-BZ-S92" charset="0"/>
                          <a:cs typeface="NEU-BZ-S92" charset="0"/>
                        </a:rPr>
                        <a:t>5</a:t>
                      </a:r>
                      <a:endParaRPr lang="en-US" altLang="en-US" sz="900" b="0">
                        <a:solidFill>
                          <a:srgbClr val="000000"/>
                        </a:solidFill>
                        <a:latin typeface="NEU-BZ" charset="0"/>
                        <a:ea typeface="NEU-BZ" charset="0"/>
                        <a:cs typeface="NEU-BZ"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a:txBody>
                    <a:bodyPr/>
                    <a:lstStyle/>
                    <a:p>
                      <a:pPr indent="0" algn="ctr">
                        <a:buNone/>
                      </a:pPr>
                      <a:r>
                        <a:rPr lang="en-US" sz="900" b="0">
                          <a:solidFill>
                            <a:srgbClr val="000000"/>
                          </a:solidFill>
                          <a:latin typeface="NEU-BZ" charset="0"/>
                          <a:cs typeface="NEU-BZ" charset="0"/>
                        </a:rPr>
                        <a:t>○</a:t>
                      </a:r>
                      <a:endParaRPr lang="en-US" altLang="en-US" sz="900" b="0">
                        <a:solidFill>
                          <a:srgbClr val="000000"/>
                        </a:solidFill>
                        <a:latin typeface="NEU-BZ" charset="0"/>
                        <a:ea typeface="NEU-BZ" charset="0"/>
                        <a:cs typeface="NEU-BZ"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900" b="0">
                          <a:solidFill>
                            <a:srgbClr val="000000"/>
                          </a:solidFill>
                          <a:latin typeface="NEU-BZ" charset="0"/>
                          <a:cs typeface="NEU-BZ" charset="0"/>
                        </a:rPr>
                        <a:t>○</a:t>
                      </a:r>
                      <a:endParaRPr lang="en-US" altLang="en-US" sz="900" b="0">
                        <a:solidFill>
                          <a:srgbClr val="000000"/>
                        </a:solidFill>
                        <a:latin typeface="NEU-BZ" charset="0"/>
                        <a:ea typeface="NEU-BZ" charset="0"/>
                        <a:cs typeface="NEU-BZ"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900" b="0">
                          <a:solidFill>
                            <a:srgbClr val="000000"/>
                          </a:solidFill>
                          <a:latin typeface="NEU-BZ" charset="0"/>
                          <a:cs typeface="NEU-BZ" charset="0"/>
                        </a:rPr>
                        <a:t>○</a:t>
                      </a:r>
                      <a:endParaRPr lang="en-US" altLang="en-US" sz="900" b="0">
                        <a:solidFill>
                          <a:srgbClr val="000000"/>
                        </a:solidFill>
                        <a:latin typeface="NEU-BZ" charset="0"/>
                        <a:ea typeface="NEU-BZ" charset="0"/>
                        <a:cs typeface="NEU-BZ"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900" b="0">
                          <a:solidFill>
                            <a:srgbClr val="000000"/>
                          </a:solidFill>
                          <a:latin typeface="NEU-BZ" charset="0"/>
                          <a:cs typeface="NEU-BZ" charset="0"/>
                        </a:rPr>
                        <a:t>○</a:t>
                      </a:r>
                      <a:endParaRPr lang="en-US" altLang="en-US" sz="900" b="0">
                        <a:solidFill>
                          <a:srgbClr val="000000"/>
                        </a:solidFill>
                        <a:latin typeface="NEU-BZ" charset="0"/>
                        <a:ea typeface="NEU-BZ" charset="0"/>
                        <a:cs typeface="NEU-BZ"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900" b="0">
                          <a:solidFill>
                            <a:srgbClr val="000000"/>
                          </a:solidFill>
                          <a:latin typeface="NEU-BZ" charset="0"/>
                          <a:cs typeface="NEU-BZ" charset="0"/>
                        </a:rPr>
                        <a:t>◎</a:t>
                      </a:r>
                      <a:endParaRPr lang="en-US" altLang="en-US" sz="900" b="0">
                        <a:solidFill>
                          <a:srgbClr val="000000"/>
                        </a:solidFill>
                        <a:latin typeface="NEU-BZ" charset="0"/>
                        <a:ea typeface="NEU-BZ" charset="0"/>
                        <a:cs typeface="NEU-BZ"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900" b="0">
                          <a:solidFill>
                            <a:srgbClr val="000000"/>
                          </a:solidFill>
                          <a:latin typeface="NEU-BZ" charset="0"/>
                          <a:cs typeface="NEU-BZ" charset="0"/>
                        </a:rPr>
                        <a:t>◎</a:t>
                      </a:r>
                      <a:endParaRPr lang="en-US" altLang="en-US" sz="900" b="0">
                        <a:solidFill>
                          <a:srgbClr val="000000"/>
                        </a:solidFill>
                        <a:latin typeface="NEU-BZ" charset="0"/>
                        <a:ea typeface="NEU-BZ" charset="0"/>
                        <a:cs typeface="NEU-BZ"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000" b="0">
                          <a:solidFill>
                            <a:srgbClr val="000000"/>
                          </a:solidFill>
                          <a:latin typeface="NEU-BZ" charset="0"/>
                          <a:cs typeface="NEU-BZ" charset="0"/>
                        </a:rPr>
                        <a:t> </a:t>
                      </a:r>
                      <a:endParaRPr lang="en-US" altLang="en-US" sz="1000" b="0">
                        <a:solidFill>
                          <a:srgbClr val="000000"/>
                        </a:solidFill>
                        <a:latin typeface="NEU-BZ" charset="0"/>
                        <a:ea typeface="NEU-BZ" charset="0"/>
                        <a:cs typeface="NEU-BZ"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000" b="0">
                          <a:solidFill>
                            <a:srgbClr val="000000"/>
                          </a:solidFill>
                          <a:latin typeface="NEU-BZ" charset="0"/>
                          <a:cs typeface="NEU-BZ" charset="0"/>
                        </a:rPr>
                        <a:t> </a:t>
                      </a:r>
                      <a:endParaRPr lang="en-US" altLang="en-US" sz="1000" b="0">
                        <a:solidFill>
                          <a:srgbClr val="000000"/>
                        </a:solidFill>
                        <a:latin typeface="NEU-BZ" charset="0"/>
                        <a:ea typeface="NEU-BZ" charset="0"/>
                        <a:cs typeface="NEU-BZ"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000" b="0">
                          <a:solidFill>
                            <a:srgbClr val="000000"/>
                          </a:solidFill>
                          <a:latin typeface="NEU-BZ" charset="0"/>
                          <a:cs typeface="NEU-BZ" charset="0"/>
                        </a:rPr>
                        <a:t> </a:t>
                      </a:r>
                      <a:endParaRPr lang="en-US" altLang="en-US" sz="1000" b="0">
                        <a:solidFill>
                          <a:srgbClr val="000000"/>
                        </a:solidFill>
                        <a:latin typeface="NEU-BZ" charset="0"/>
                        <a:ea typeface="NEU-BZ" charset="0"/>
                        <a:cs typeface="NEU-BZ"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900" b="0">
                          <a:solidFill>
                            <a:srgbClr val="000000"/>
                          </a:solidFill>
                          <a:latin typeface="NEU-BZ" charset="0"/>
                          <a:cs typeface="NEU-BZ" charset="0"/>
                        </a:rPr>
                        <a:t>○</a:t>
                      </a:r>
                      <a:endParaRPr lang="en-US" altLang="en-US" sz="900" b="0">
                        <a:solidFill>
                          <a:srgbClr val="000000"/>
                        </a:solidFill>
                        <a:latin typeface="NEU-BZ" charset="0"/>
                        <a:ea typeface="NEU-BZ" charset="0"/>
                        <a:cs typeface="NEU-BZ"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000" b="0">
                          <a:solidFill>
                            <a:srgbClr val="000000"/>
                          </a:solidFill>
                          <a:latin typeface="NEU-BZ" charset="0"/>
                          <a:cs typeface="NEU-BZ" charset="0"/>
                        </a:rPr>
                        <a:t> </a:t>
                      </a:r>
                      <a:endParaRPr lang="en-US" altLang="en-US" sz="1000" b="0">
                        <a:solidFill>
                          <a:srgbClr val="000000"/>
                        </a:solidFill>
                        <a:latin typeface="NEU-BZ" charset="0"/>
                        <a:ea typeface="NEU-BZ" charset="0"/>
                        <a:cs typeface="NEU-BZ"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11"/>
                  </a:ext>
                </a:extLst>
              </a:tr>
              <a:tr h="235585">
                <a:tc rowSpan="3">
                  <a:txBody>
                    <a:bodyPr/>
                    <a:lstStyle/>
                    <a:p>
                      <a:pPr indent="0" algn="ctr">
                        <a:buNone/>
                      </a:pPr>
                      <a:r>
                        <a:rPr lang="en-US" sz="900" b="0">
                          <a:solidFill>
                            <a:srgbClr val="000000"/>
                          </a:solidFill>
                          <a:latin typeface="NEU-BZ" charset="0"/>
                          <a:cs typeface="NEU-BZ" charset="0"/>
                        </a:rPr>
                        <a:t>工序</a:t>
                      </a:r>
                      <a:r>
                        <a:rPr lang="en-US" sz="900" b="0">
                          <a:solidFill>
                            <a:srgbClr val="000000"/>
                          </a:solidFill>
                          <a:latin typeface="NEU-BZ-S92" charset="0"/>
                          <a:cs typeface="NEU-BZ-S92" charset="0"/>
                        </a:rPr>
                        <a:t>Ⅱ</a:t>
                      </a:r>
                      <a:endParaRPr lang="en-US" altLang="en-US" sz="900" b="0">
                        <a:solidFill>
                          <a:srgbClr val="000000"/>
                        </a:solidFill>
                        <a:latin typeface="NEU-BZ" charset="0"/>
                        <a:ea typeface="NEU-BZ" charset="0"/>
                        <a:cs typeface="NEU-BZ"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gridSpan="2">
                  <a:txBody>
                    <a:bodyPr/>
                    <a:lstStyle/>
                    <a:p>
                      <a:pPr indent="0" algn="ctr">
                        <a:buNone/>
                      </a:pPr>
                      <a:r>
                        <a:rPr lang="en-US" sz="900" b="0">
                          <a:solidFill>
                            <a:srgbClr val="000000"/>
                          </a:solidFill>
                          <a:latin typeface="NEU-BZ" charset="0"/>
                          <a:cs typeface="NEU-BZ" charset="0"/>
                        </a:rPr>
                        <a:t>要素</a:t>
                      </a:r>
                      <a:r>
                        <a:rPr lang="en-US" sz="900" b="0">
                          <a:solidFill>
                            <a:srgbClr val="000000"/>
                          </a:solidFill>
                          <a:latin typeface="NEU-BZ-S92" charset="0"/>
                          <a:cs typeface="NEU-BZ-S92" charset="0"/>
                        </a:rPr>
                        <a:t>B</a:t>
                      </a:r>
                      <a:r>
                        <a:rPr lang="en-US" sz="900" b="0" baseline="-25000">
                          <a:solidFill>
                            <a:srgbClr val="000000"/>
                          </a:solidFill>
                          <a:latin typeface="NEU-BZ-S92" charset="0"/>
                          <a:cs typeface="NEU-BZ-S92" charset="0"/>
                        </a:rPr>
                        <a:t>1</a:t>
                      </a:r>
                      <a:endParaRPr lang="en-US" altLang="en-US" sz="900" b="0">
                        <a:solidFill>
                          <a:srgbClr val="000000"/>
                        </a:solidFill>
                        <a:latin typeface="NEU-BZ" charset="0"/>
                        <a:ea typeface="NEU-BZ" charset="0"/>
                        <a:cs typeface="NEU-BZ"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a:txBody>
                    <a:bodyPr/>
                    <a:lstStyle/>
                    <a:p>
                      <a:pPr indent="0" algn="ctr">
                        <a:buNone/>
                      </a:pPr>
                      <a:r>
                        <a:rPr lang="en-US" sz="1000" b="0">
                          <a:solidFill>
                            <a:srgbClr val="000000"/>
                          </a:solidFill>
                          <a:latin typeface="NEU-BZ" charset="0"/>
                          <a:cs typeface="NEU-BZ" charset="0"/>
                        </a:rPr>
                        <a:t> </a:t>
                      </a:r>
                      <a:endParaRPr lang="en-US" altLang="en-US" sz="1000" b="0">
                        <a:solidFill>
                          <a:srgbClr val="000000"/>
                        </a:solidFill>
                        <a:latin typeface="NEU-BZ" charset="0"/>
                        <a:ea typeface="NEU-BZ" charset="0"/>
                        <a:cs typeface="NEU-BZ"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900" b="0">
                          <a:solidFill>
                            <a:srgbClr val="000000"/>
                          </a:solidFill>
                          <a:latin typeface="NEU-BZ" charset="0"/>
                          <a:cs typeface="NEU-BZ" charset="0"/>
                        </a:rPr>
                        <a:t>◎</a:t>
                      </a:r>
                      <a:endParaRPr lang="en-US" altLang="en-US" sz="900" b="0">
                        <a:solidFill>
                          <a:srgbClr val="000000"/>
                        </a:solidFill>
                        <a:latin typeface="NEU-BZ" charset="0"/>
                        <a:ea typeface="NEU-BZ" charset="0"/>
                        <a:cs typeface="NEU-BZ"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000" b="0">
                          <a:solidFill>
                            <a:srgbClr val="000000"/>
                          </a:solidFill>
                          <a:latin typeface="NEU-BZ" charset="0"/>
                          <a:cs typeface="NEU-BZ" charset="0"/>
                        </a:rPr>
                        <a:t> </a:t>
                      </a:r>
                      <a:endParaRPr lang="en-US" altLang="en-US" sz="1000" b="0">
                        <a:solidFill>
                          <a:srgbClr val="000000"/>
                        </a:solidFill>
                        <a:latin typeface="NEU-BZ" charset="0"/>
                        <a:ea typeface="NEU-BZ" charset="0"/>
                        <a:cs typeface="NEU-BZ"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000" b="0">
                          <a:solidFill>
                            <a:srgbClr val="000000"/>
                          </a:solidFill>
                          <a:latin typeface="NEU-BZ" charset="0"/>
                          <a:cs typeface="NEU-BZ" charset="0"/>
                        </a:rPr>
                        <a:t> </a:t>
                      </a:r>
                      <a:endParaRPr lang="en-US" altLang="en-US" sz="1000" b="0">
                        <a:solidFill>
                          <a:srgbClr val="000000"/>
                        </a:solidFill>
                        <a:latin typeface="NEU-BZ" charset="0"/>
                        <a:ea typeface="NEU-BZ" charset="0"/>
                        <a:cs typeface="NEU-BZ"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000" b="0">
                          <a:solidFill>
                            <a:srgbClr val="000000"/>
                          </a:solidFill>
                          <a:latin typeface="NEU-BZ" charset="0"/>
                          <a:cs typeface="NEU-BZ" charset="0"/>
                        </a:rPr>
                        <a:t> </a:t>
                      </a:r>
                      <a:endParaRPr lang="en-US" altLang="en-US" sz="1000" b="0">
                        <a:solidFill>
                          <a:srgbClr val="000000"/>
                        </a:solidFill>
                        <a:latin typeface="NEU-BZ" charset="0"/>
                        <a:ea typeface="NEU-BZ" charset="0"/>
                        <a:cs typeface="NEU-BZ"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000" b="0">
                          <a:solidFill>
                            <a:srgbClr val="000000"/>
                          </a:solidFill>
                          <a:latin typeface="NEU-BZ" charset="0"/>
                          <a:cs typeface="NEU-BZ" charset="0"/>
                        </a:rPr>
                        <a:t> </a:t>
                      </a:r>
                      <a:endParaRPr lang="en-US" altLang="en-US" sz="1000" b="0">
                        <a:solidFill>
                          <a:srgbClr val="000000"/>
                        </a:solidFill>
                        <a:latin typeface="NEU-BZ" charset="0"/>
                        <a:ea typeface="NEU-BZ" charset="0"/>
                        <a:cs typeface="NEU-BZ"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900" b="0">
                          <a:solidFill>
                            <a:srgbClr val="000000"/>
                          </a:solidFill>
                          <a:latin typeface="NEU-BZ" charset="0"/>
                          <a:cs typeface="NEU-BZ" charset="0"/>
                        </a:rPr>
                        <a:t>○</a:t>
                      </a:r>
                      <a:endParaRPr lang="en-US" altLang="en-US" sz="900" b="0">
                        <a:solidFill>
                          <a:srgbClr val="000000"/>
                        </a:solidFill>
                        <a:latin typeface="NEU-BZ" charset="0"/>
                        <a:ea typeface="NEU-BZ" charset="0"/>
                        <a:cs typeface="NEU-BZ"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000" b="0">
                          <a:solidFill>
                            <a:srgbClr val="000000"/>
                          </a:solidFill>
                          <a:latin typeface="NEU-BZ" charset="0"/>
                          <a:cs typeface="NEU-BZ" charset="0"/>
                        </a:rPr>
                        <a:t> </a:t>
                      </a:r>
                      <a:endParaRPr lang="en-US" altLang="en-US" sz="1000" b="0">
                        <a:solidFill>
                          <a:srgbClr val="000000"/>
                        </a:solidFill>
                        <a:latin typeface="NEU-BZ" charset="0"/>
                        <a:ea typeface="NEU-BZ" charset="0"/>
                        <a:cs typeface="NEU-BZ"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000" b="0">
                          <a:solidFill>
                            <a:srgbClr val="000000"/>
                          </a:solidFill>
                          <a:latin typeface="NEU-BZ" charset="0"/>
                          <a:cs typeface="NEU-BZ" charset="0"/>
                        </a:rPr>
                        <a:t> </a:t>
                      </a:r>
                      <a:endParaRPr lang="en-US" altLang="en-US" sz="1000" b="0">
                        <a:solidFill>
                          <a:srgbClr val="000000"/>
                        </a:solidFill>
                        <a:latin typeface="NEU-BZ" charset="0"/>
                        <a:ea typeface="NEU-BZ" charset="0"/>
                        <a:cs typeface="NEU-BZ"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000" b="0">
                          <a:solidFill>
                            <a:srgbClr val="000000"/>
                          </a:solidFill>
                          <a:latin typeface="NEU-BZ" charset="0"/>
                          <a:cs typeface="NEU-BZ" charset="0"/>
                        </a:rPr>
                        <a:t> </a:t>
                      </a:r>
                      <a:endParaRPr lang="en-US" altLang="en-US" sz="1000" b="0">
                        <a:solidFill>
                          <a:srgbClr val="000000"/>
                        </a:solidFill>
                        <a:latin typeface="NEU-BZ" charset="0"/>
                        <a:ea typeface="NEU-BZ" charset="0"/>
                        <a:cs typeface="NEU-BZ"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000" b="0">
                          <a:solidFill>
                            <a:srgbClr val="000000"/>
                          </a:solidFill>
                          <a:latin typeface="NEU-BZ" charset="0"/>
                          <a:cs typeface="NEU-BZ" charset="0"/>
                        </a:rPr>
                        <a:t> </a:t>
                      </a:r>
                      <a:endParaRPr lang="en-US" altLang="en-US" sz="1000" b="0">
                        <a:solidFill>
                          <a:srgbClr val="000000"/>
                        </a:solidFill>
                        <a:latin typeface="NEU-BZ" charset="0"/>
                        <a:ea typeface="NEU-BZ" charset="0"/>
                        <a:cs typeface="NEU-BZ"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12"/>
                  </a:ext>
                </a:extLst>
              </a:tr>
              <a:tr h="234950">
                <a:tc vMerge="1">
                  <a:txBody>
                    <a:bodyPr/>
                    <a:lstStyle/>
                    <a:p>
                      <a:endParaRPr lang="zh-CN"/>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tcPr>
                </a:tc>
                <a:tc gridSpan="2">
                  <a:txBody>
                    <a:bodyPr/>
                    <a:lstStyle/>
                    <a:p>
                      <a:pPr indent="0" algn="ctr">
                        <a:buNone/>
                      </a:pPr>
                      <a:r>
                        <a:rPr lang="en-US" sz="900" b="0">
                          <a:solidFill>
                            <a:srgbClr val="000000"/>
                          </a:solidFill>
                          <a:latin typeface="NEU-BZ" charset="0"/>
                          <a:cs typeface="NEU-BZ" charset="0"/>
                        </a:rPr>
                        <a:t>要素</a:t>
                      </a:r>
                      <a:r>
                        <a:rPr lang="en-US" sz="900" b="0">
                          <a:solidFill>
                            <a:srgbClr val="000000"/>
                          </a:solidFill>
                          <a:latin typeface="NEU-BZ-S92" charset="0"/>
                          <a:cs typeface="NEU-BZ-S92" charset="0"/>
                        </a:rPr>
                        <a:t>B</a:t>
                      </a:r>
                      <a:r>
                        <a:rPr lang="en-US" sz="900" b="0" baseline="-25000">
                          <a:solidFill>
                            <a:srgbClr val="000000"/>
                          </a:solidFill>
                          <a:latin typeface="NEU-BZ-S92" charset="0"/>
                          <a:cs typeface="NEU-BZ-S92" charset="0"/>
                        </a:rPr>
                        <a:t>2</a:t>
                      </a:r>
                      <a:endParaRPr lang="en-US" altLang="en-US" sz="900" b="0">
                        <a:solidFill>
                          <a:srgbClr val="000000"/>
                        </a:solidFill>
                        <a:latin typeface="NEU-BZ" charset="0"/>
                        <a:ea typeface="NEU-BZ" charset="0"/>
                        <a:cs typeface="NEU-BZ"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a:txBody>
                    <a:bodyPr/>
                    <a:lstStyle/>
                    <a:p>
                      <a:pPr indent="0" algn="ctr">
                        <a:buNone/>
                      </a:pPr>
                      <a:r>
                        <a:rPr lang="en-US" sz="1000" b="0">
                          <a:solidFill>
                            <a:srgbClr val="000000"/>
                          </a:solidFill>
                          <a:latin typeface="NEU-BZ" charset="0"/>
                          <a:cs typeface="NEU-BZ" charset="0"/>
                        </a:rPr>
                        <a:t> </a:t>
                      </a:r>
                      <a:endParaRPr lang="en-US" altLang="en-US" sz="1000" b="0">
                        <a:solidFill>
                          <a:srgbClr val="000000"/>
                        </a:solidFill>
                        <a:latin typeface="NEU-BZ" charset="0"/>
                        <a:ea typeface="NEU-BZ" charset="0"/>
                        <a:cs typeface="NEU-BZ"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900" b="0">
                          <a:solidFill>
                            <a:srgbClr val="000000"/>
                          </a:solidFill>
                          <a:latin typeface="NEU-BZ" charset="0"/>
                          <a:cs typeface="NEU-BZ" charset="0"/>
                        </a:rPr>
                        <a:t>◎</a:t>
                      </a:r>
                      <a:endParaRPr lang="en-US" altLang="en-US" sz="900" b="0">
                        <a:solidFill>
                          <a:srgbClr val="000000"/>
                        </a:solidFill>
                        <a:latin typeface="NEU-BZ" charset="0"/>
                        <a:ea typeface="NEU-BZ" charset="0"/>
                        <a:cs typeface="NEU-BZ"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900" b="0">
                          <a:solidFill>
                            <a:srgbClr val="000000"/>
                          </a:solidFill>
                          <a:latin typeface="NEU-BZ" charset="0"/>
                          <a:cs typeface="NEU-BZ" charset="0"/>
                        </a:rPr>
                        <a:t>○</a:t>
                      </a:r>
                      <a:endParaRPr lang="en-US" altLang="en-US" sz="900" b="0">
                        <a:solidFill>
                          <a:srgbClr val="000000"/>
                        </a:solidFill>
                        <a:latin typeface="NEU-BZ" charset="0"/>
                        <a:ea typeface="NEU-BZ" charset="0"/>
                        <a:cs typeface="NEU-BZ"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000" b="0">
                          <a:solidFill>
                            <a:srgbClr val="000000"/>
                          </a:solidFill>
                          <a:latin typeface="NEU-BZ" charset="0"/>
                          <a:cs typeface="NEU-BZ" charset="0"/>
                        </a:rPr>
                        <a:t> </a:t>
                      </a:r>
                      <a:endParaRPr lang="en-US" altLang="en-US" sz="1000" b="0">
                        <a:solidFill>
                          <a:srgbClr val="000000"/>
                        </a:solidFill>
                        <a:latin typeface="NEU-BZ" charset="0"/>
                        <a:ea typeface="NEU-BZ" charset="0"/>
                        <a:cs typeface="NEU-BZ"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900" b="0">
                          <a:solidFill>
                            <a:srgbClr val="000000"/>
                          </a:solidFill>
                          <a:latin typeface="NEU-BZ" charset="0"/>
                          <a:cs typeface="NEU-BZ" charset="0"/>
                        </a:rPr>
                        <a:t>◎</a:t>
                      </a:r>
                      <a:endParaRPr lang="en-US" altLang="en-US" sz="900" b="0">
                        <a:solidFill>
                          <a:srgbClr val="000000"/>
                        </a:solidFill>
                        <a:latin typeface="NEU-BZ" charset="0"/>
                        <a:ea typeface="NEU-BZ" charset="0"/>
                        <a:cs typeface="NEU-BZ"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000" b="0">
                          <a:solidFill>
                            <a:srgbClr val="000000"/>
                          </a:solidFill>
                          <a:latin typeface="NEU-BZ" charset="0"/>
                          <a:cs typeface="NEU-BZ" charset="0"/>
                        </a:rPr>
                        <a:t> </a:t>
                      </a:r>
                      <a:endParaRPr lang="en-US" altLang="en-US" sz="1000" b="0">
                        <a:solidFill>
                          <a:srgbClr val="000000"/>
                        </a:solidFill>
                        <a:latin typeface="NEU-BZ" charset="0"/>
                        <a:ea typeface="NEU-BZ" charset="0"/>
                        <a:cs typeface="NEU-BZ"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900" b="0">
                          <a:solidFill>
                            <a:srgbClr val="000000"/>
                          </a:solidFill>
                          <a:latin typeface="NEU-BZ" charset="0"/>
                          <a:cs typeface="NEU-BZ" charset="0"/>
                        </a:rPr>
                        <a:t>○</a:t>
                      </a:r>
                      <a:endParaRPr lang="en-US" altLang="en-US" sz="900" b="0">
                        <a:solidFill>
                          <a:srgbClr val="000000"/>
                        </a:solidFill>
                        <a:latin typeface="NEU-BZ" charset="0"/>
                        <a:ea typeface="NEU-BZ" charset="0"/>
                        <a:cs typeface="NEU-BZ"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000" b="0">
                          <a:solidFill>
                            <a:srgbClr val="000000"/>
                          </a:solidFill>
                          <a:latin typeface="NEU-BZ" charset="0"/>
                          <a:cs typeface="NEU-BZ" charset="0"/>
                        </a:rPr>
                        <a:t> </a:t>
                      </a:r>
                      <a:endParaRPr lang="en-US" altLang="en-US" sz="1000" b="0">
                        <a:solidFill>
                          <a:srgbClr val="000000"/>
                        </a:solidFill>
                        <a:latin typeface="NEU-BZ" charset="0"/>
                        <a:ea typeface="NEU-BZ" charset="0"/>
                        <a:cs typeface="NEU-BZ"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000" b="0">
                          <a:solidFill>
                            <a:srgbClr val="000000"/>
                          </a:solidFill>
                          <a:latin typeface="NEU-BZ" charset="0"/>
                          <a:cs typeface="NEU-BZ" charset="0"/>
                        </a:rPr>
                        <a:t> </a:t>
                      </a:r>
                      <a:endParaRPr lang="en-US" altLang="en-US" sz="1000" b="0">
                        <a:solidFill>
                          <a:srgbClr val="000000"/>
                        </a:solidFill>
                        <a:latin typeface="NEU-BZ" charset="0"/>
                        <a:ea typeface="NEU-BZ" charset="0"/>
                        <a:cs typeface="NEU-BZ"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000" b="0">
                          <a:solidFill>
                            <a:srgbClr val="000000"/>
                          </a:solidFill>
                          <a:latin typeface="NEU-BZ" charset="0"/>
                          <a:cs typeface="NEU-BZ" charset="0"/>
                        </a:rPr>
                        <a:t> </a:t>
                      </a:r>
                      <a:endParaRPr lang="en-US" altLang="en-US" sz="1000" b="0">
                        <a:solidFill>
                          <a:srgbClr val="000000"/>
                        </a:solidFill>
                        <a:latin typeface="NEU-BZ" charset="0"/>
                        <a:ea typeface="NEU-BZ" charset="0"/>
                        <a:cs typeface="NEU-BZ"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000" b="0">
                          <a:solidFill>
                            <a:srgbClr val="000000"/>
                          </a:solidFill>
                          <a:latin typeface="NEU-BZ" charset="0"/>
                          <a:cs typeface="NEU-BZ" charset="0"/>
                        </a:rPr>
                        <a:t> </a:t>
                      </a:r>
                      <a:endParaRPr lang="en-US" altLang="en-US" sz="1000" b="0">
                        <a:solidFill>
                          <a:srgbClr val="000000"/>
                        </a:solidFill>
                        <a:latin typeface="NEU-BZ" charset="0"/>
                        <a:ea typeface="NEU-BZ" charset="0"/>
                        <a:cs typeface="NEU-BZ"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13"/>
                  </a:ext>
                </a:extLst>
              </a:tr>
              <a:tr h="235585">
                <a:tc vMerge="1">
                  <a:txBody>
                    <a:bodyPr/>
                    <a:lstStyle/>
                    <a:p>
                      <a:endParaRPr lang="zh-CN"/>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B w="12700" cap="flat" cmpd="sng">
                      <a:solidFill>
                        <a:srgbClr val="000000"/>
                      </a:solidFill>
                      <a:prstDash val="solid"/>
                      <a:headEnd type="none" w="med" len="med"/>
                      <a:tailEnd type="none" w="med" len="med"/>
                    </a:lnB>
                  </a:tcPr>
                </a:tc>
                <a:tc gridSpan="2">
                  <a:txBody>
                    <a:bodyPr/>
                    <a:lstStyle/>
                    <a:p>
                      <a:pPr indent="0" algn="ctr">
                        <a:buNone/>
                      </a:pPr>
                      <a:r>
                        <a:rPr lang="en-US" sz="900" b="0">
                          <a:solidFill>
                            <a:srgbClr val="000000"/>
                          </a:solidFill>
                          <a:latin typeface="NEU-BZ" charset="0"/>
                          <a:cs typeface="NEU-BZ" charset="0"/>
                        </a:rPr>
                        <a:t>要素</a:t>
                      </a:r>
                      <a:r>
                        <a:rPr lang="en-US" sz="900" b="0">
                          <a:solidFill>
                            <a:srgbClr val="000000"/>
                          </a:solidFill>
                          <a:latin typeface="NEU-BZ-S92" charset="0"/>
                          <a:cs typeface="NEU-BZ-S92" charset="0"/>
                        </a:rPr>
                        <a:t>B</a:t>
                      </a:r>
                      <a:r>
                        <a:rPr lang="en-US" sz="900" b="0" baseline="-25000">
                          <a:solidFill>
                            <a:srgbClr val="000000"/>
                          </a:solidFill>
                          <a:latin typeface="NEU-BZ-S92" charset="0"/>
                          <a:cs typeface="NEU-BZ-S92" charset="0"/>
                        </a:rPr>
                        <a:t>3</a:t>
                      </a:r>
                      <a:endParaRPr lang="en-US" altLang="en-US" sz="900" b="0">
                        <a:solidFill>
                          <a:srgbClr val="000000"/>
                        </a:solidFill>
                        <a:latin typeface="NEU-BZ" charset="0"/>
                        <a:ea typeface="NEU-BZ" charset="0"/>
                        <a:cs typeface="NEU-BZ"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a:txBody>
                    <a:bodyPr/>
                    <a:lstStyle/>
                    <a:p>
                      <a:pPr indent="0" algn="ctr">
                        <a:buNone/>
                      </a:pPr>
                      <a:r>
                        <a:rPr lang="en-US" sz="1000" b="0">
                          <a:solidFill>
                            <a:srgbClr val="000000"/>
                          </a:solidFill>
                          <a:latin typeface="NEU-BZ" charset="0"/>
                          <a:cs typeface="NEU-BZ" charset="0"/>
                        </a:rPr>
                        <a:t> </a:t>
                      </a:r>
                      <a:endParaRPr lang="en-US" altLang="en-US" sz="1000" b="0">
                        <a:solidFill>
                          <a:srgbClr val="000000"/>
                        </a:solidFill>
                        <a:latin typeface="NEU-BZ" charset="0"/>
                        <a:ea typeface="NEU-BZ" charset="0"/>
                        <a:cs typeface="NEU-BZ"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900" b="0">
                          <a:solidFill>
                            <a:srgbClr val="000000"/>
                          </a:solidFill>
                          <a:latin typeface="NEU-BZ" charset="0"/>
                          <a:cs typeface="NEU-BZ" charset="0"/>
                        </a:rPr>
                        <a:t>◎</a:t>
                      </a:r>
                      <a:endParaRPr lang="en-US" altLang="en-US" sz="900" b="0">
                        <a:solidFill>
                          <a:srgbClr val="000000"/>
                        </a:solidFill>
                        <a:latin typeface="NEU-BZ" charset="0"/>
                        <a:ea typeface="NEU-BZ" charset="0"/>
                        <a:cs typeface="NEU-BZ"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000" b="0">
                          <a:solidFill>
                            <a:srgbClr val="000000"/>
                          </a:solidFill>
                          <a:latin typeface="NEU-BZ" charset="0"/>
                          <a:cs typeface="NEU-BZ" charset="0"/>
                        </a:rPr>
                        <a:t> </a:t>
                      </a:r>
                      <a:endParaRPr lang="en-US" altLang="en-US" sz="1000" b="0">
                        <a:solidFill>
                          <a:srgbClr val="000000"/>
                        </a:solidFill>
                        <a:latin typeface="NEU-BZ" charset="0"/>
                        <a:ea typeface="NEU-BZ" charset="0"/>
                        <a:cs typeface="NEU-BZ"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000" b="0">
                          <a:solidFill>
                            <a:srgbClr val="000000"/>
                          </a:solidFill>
                          <a:latin typeface="NEU-BZ" charset="0"/>
                          <a:cs typeface="NEU-BZ" charset="0"/>
                        </a:rPr>
                        <a:t> </a:t>
                      </a:r>
                      <a:endParaRPr lang="en-US" altLang="en-US" sz="1000" b="0">
                        <a:solidFill>
                          <a:srgbClr val="000000"/>
                        </a:solidFill>
                        <a:latin typeface="NEU-BZ" charset="0"/>
                        <a:ea typeface="NEU-BZ" charset="0"/>
                        <a:cs typeface="NEU-BZ"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000" b="0">
                          <a:solidFill>
                            <a:srgbClr val="000000"/>
                          </a:solidFill>
                          <a:latin typeface="NEU-BZ" charset="0"/>
                          <a:cs typeface="NEU-BZ" charset="0"/>
                        </a:rPr>
                        <a:t> </a:t>
                      </a:r>
                      <a:endParaRPr lang="en-US" altLang="en-US" sz="1000" b="0">
                        <a:solidFill>
                          <a:srgbClr val="000000"/>
                        </a:solidFill>
                        <a:latin typeface="NEU-BZ" charset="0"/>
                        <a:ea typeface="NEU-BZ" charset="0"/>
                        <a:cs typeface="NEU-BZ"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000" b="0">
                          <a:solidFill>
                            <a:srgbClr val="000000"/>
                          </a:solidFill>
                          <a:latin typeface="NEU-BZ" charset="0"/>
                          <a:cs typeface="NEU-BZ" charset="0"/>
                        </a:rPr>
                        <a:t> </a:t>
                      </a:r>
                      <a:endParaRPr lang="en-US" altLang="en-US" sz="1000" b="0">
                        <a:solidFill>
                          <a:srgbClr val="000000"/>
                        </a:solidFill>
                        <a:latin typeface="NEU-BZ" charset="0"/>
                        <a:ea typeface="NEU-BZ" charset="0"/>
                        <a:cs typeface="NEU-BZ"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000" b="0">
                          <a:solidFill>
                            <a:srgbClr val="000000"/>
                          </a:solidFill>
                          <a:latin typeface="NEU-BZ" charset="0"/>
                          <a:cs typeface="NEU-BZ" charset="0"/>
                        </a:rPr>
                        <a:t> </a:t>
                      </a:r>
                      <a:endParaRPr lang="en-US" altLang="en-US" sz="1000" b="0">
                        <a:solidFill>
                          <a:srgbClr val="000000"/>
                        </a:solidFill>
                        <a:latin typeface="NEU-BZ" charset="0"/>
                        <a:ea typeface="NEU-BZ" charset="0"/>
                        <a:cs typeface="NEU-BZ"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000" b="0">
                          <a:solidFill>
                            <a:srgbClr val="000000"/>
                          </a:solidFill>
                          <a:latin typeface="NEU-BZ" charset="0"/>
                          <a:cs typeface="NEU-BZ" charset="0"/>
                        </a:rPr>
                        <a:t> </a:t>
                      </a:r>
                      <a:endParaRPr lang="en-US" altLang="en-US" sz="1000" b="0">
                        <a:solidFill>
                          <a:srgbClr val="000000"/>
                        </a:solidFill>
                        <a:latin typeface="NEU-BZ" charset="0"/>
                        <a:ea typeface="NEU-BZ" charset="0"/>
                        <a:cs typeface="NEU-BZ"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000" b="0">
                          <a:solidFill>
                            <a:srgbClr val="000000"/>
                          </a:solidFill>
                          <a:latin typeface="NEU-BZ" charset="0"/>
                          <a:cs typeface="NEU-BZ" charset="0"/>
                        </a:rPr>
                        <a:t> </a:t>
                      </a:r>
                      <a:endParaRPr lang="en-US" altLang="en-US" sz="1000" b="0">
                        <a:solidFill>
                          <a:srgbClr val="000000"/>
                        </a:solidFill>
                        <a:latin typeface="NEU-BZ" charset="0"/>
                        <a:ea typeface="NEU-BZ" charset="0"/>
                        <a:cs typeface="NEU-BZ"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000" b="0">
                          <a:solidFill>
                            <a:srgbClr val="000000"/>
                          </a:solidFill>
                          <a:latin typeface="NEU-BZ" charset="0"/>
                          <a:cs typeface="NEU-BZ" charset="0"/>
                        </a:rPr>
                        <a:t> </a:t>
                      </a:r>
                      <a:endParaRPr lang="en-US" altLang="en-US" sz="1000" b="0">
                        <a:solidFill>
                          <a:srgbClr val="000000"/>
                        </a:solidFill>
                        <a:latin typeface="NEU-BZ" charset="0"/>
                        <a:ea typeface="NEU-BZ" charset="0"/>
                        <a:cs typeface="NEU-BZ"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000" b="0">
                          <a:solidFill>
                            <a:srgbClr val="000000"/>
                          </a:solidFill>
                          <a:latin typeface="NEU-BZ" charset="0"/>
                          <a:cs typeface="NEU-BZ" charset="0"/>
                        </a:rPr>
                        <a:t> </a:t>
                      </a:r>
                      <a:endParaRPr lang="en-US" altLang="en-US" sz="1000" b="0">
                        <a:solidFill>
                          <a:srgbClr val="000000"/>
                        </a:solidFill>
                        <a:latin typeface="NEU-BZ" charset="0"/>
                        <a:ea typeface="NEU-BZ" charset="0"/>
                        <a:cs typeface="NEU-BZ"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14"/>
                  </a:ext>
                </a:extLst>
              </a:tr>
              <a:tr h="236220">
                <a:tc rowSpan="4">
                  <a:txBody>
                    <a:bodyPr/>
                    <a:lstStyle/>
                    <a:p>
                      <a:pPr indent="0" algn="ctr">
                        <a:buNone/>
                      </a:pPr>
                      <a:r>
                        <a:rPr lang="en-US" sz="900" b="0">
                          <a:solidFill>
                            <a:srgbClr val="000000"/>
                          </a:solidFill>
                          <a:latin typeface="NEU-BZ" charset="0"/>
                          <a:cs typeface="NEU-BZ" charset="0"/>
                        </a:rPr>
                        <a:t>工序</a:t>
                      </a:r>
                      <a:r>
                        <a:rPr lang="en-US" sz="900" b="0">
                          <a:solidFill>
                            <a:srgbClr val="000000"/>
                          </a:solidFill>
                          <a:latin typeface="NEU-BZ-S92" charset="0"/>
                          <a:cs typeface="NEU-BZ-S92" charset="0"/>
                        </a:rPr>
                        <a:t>Ⅲ</a:t>
                      </a:r>
                      <a:endParaRPr lang="en-US" altLang="en-US" sz="900" b="0">
                        <a:solidFill>
                          <a:srgbClr val="000000"/>
                        </a:solidFill>
                        <a:latin typeface="NEU-BZ" charset="0"/>
                        <a:ea typeface="NEU-BZ" charset="0"/>
                        <a:cs typeface="NEU-BZ"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gridSpan="2">
                  <a:txBody>
                    <a:bodyPr/>
                    <a:lstStyle/>
                    <a:p>
                      <a:pPr indent="0" algn="ctr">
                        <a:buNone/>
                      </a:pPr>
                      <a:r>
                        <a:rPr lang="en-US" sz="900" b="0">
                          <a:solidFill>
                            <a:srgbClr val="000000"/>
                          </a:solidFill>
                          <a:latin typeface="NEU-BZ" charset="0"/>
                          <a:cs typeface="NEU-BZ" charset="0"/>
                        </a:rPr>
                        <a:t>要素</a:t>
                      </a:r>
                      <a:r>
                        <a:rPr lang="en-US" sz="900" b="0">
                          <a:solidFill>
                            <a:srgbClr val="000000"/>
                          </a:solidFill>
                          <a:latin typeface="NEU-BZ-S92" charset="0"/>
                          <a:cs typeface="NEU-BZ-S92" charset="0"/>
                        </a:rPr>
                        <a:t>C</a:t>
                      </a:r>
                      <a:r>
                        <a:rPr lang="en-US" sz="900" b="0" baseline="-25000">
                          <a:solidFill>
                            <a:srgbClr val="000000"/>
                          </a:solidFill>
                          <a:latin typeface="NEU-BZ-S92" charset="0"/>
                          <a:cs typeface="NEU-BZ-S92" charset="0"/>
                        </a:rPr>
                        <a:t>1</a:t>
                      </a:r>
                      <a:endParaRPr lang="en-US" altLang="en-US" sz="900" b="0">
                        <a:solidFill>
                          <a:srgbClr val="000000"/>
                        </a:solidFill>
                        <a:latin typeface="NEU-BZ" charset="0"/>
                        <a:ea typeface="NEU-BZ" charset="0"/>
                        <a:cs typeface="NEU-BZ"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a:txBody>
                    <a:bodyPr/>
                    <a:lstStyle/>
                    <a:p>
                      <a:pPr indent="0" algn="ctr">
                        <a:buNone/>
                      </a:pPr>
                      <a:r>
                        <a:rPr lang="en-US" sz="900" b="0">
                          <a:solidFill>
                            <a:srgbClr val="000000"/>
                          </a:solidFill>
                          <a:latin typeface="NEU-BZ" charset="0"/>
                          <a:cs typeface="NEU-BZ" charset="0"/>
                        </a:rPr>
                        <a:t>○</a:t>
                      </a:r>
                      <a:endParaRPr lang="en-US" altLang="en-US" sz="900" b="0">
                        <a:solidFill>
                          <a:srgbClr val="000000"/>
                        </a:solidFill>
                        <a:latin typeface="NEU-BZ" charset="0"/>
                        <a:ea typeface="NEU-BZ" charset="0"/>
                        <a:cs typeface="NEU-BZ"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000" b="0">
                          <a:solidFill>
                            <a:srgbClr val="000000"/>
                          </a:solidFill>
                          <a:latin typeface="NEU-BZ" charset="0"/>
                          <a:cs typeface="NEU-BZ" charset="0"/>
                        </a:rPr>
                        <a:t> </a:t>
                      </a:r>
                      <a:endParaRPr lang="en-US" altLang="en-US" sz="1000" b="0">
                        <a:solidFill>
                          <a:srgbClr val="000000"/>
                        </a:solidFill>
                        <a:latin typeface="NEU-BZ" charset="0"/>
                        <a:ea typeface="NEU-BZ" charset="0"/>
                        <a:cs typeface="NEU-BZ"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000" b="0">
                          <a:solidFill>
                            <a:srgbClr val="000000"/>
                          </a:solidFill>
                          <a:latin typeface="NEU-BZ" charset="0"/>
                          <a:cs typeface="NEU-BZ" charset="0"/>
                        </a:rPr>
                        <a:t> </a:t>
                      </a:r>
                      <a:endParaRPr lang="en-US" altLang="en-US" sz="1000" b="0">
                        <a:solidFill>
                          <a:srgbClr val="000000"/>
                        </a:solidFill>
                        <a:latin typeface="NEU-BZ" charset="0"/>
                        <a:ea typeface="NEU-BZ" charset="0"/>
                        <a:cs typeface="NEU-BZ"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000" b="0">
                          <a:solidFill>
                            <a:srgbClr val="000000"/>
                          </a:solidFill>
                          <a:latin typeface="NEU-BZ" charset="0"/>
                          <a:cs typeface="NEU-BZ" charset="0"/>
                        </a:rPr>
                        <a:t> </a:t>
                      </a:r>
                      <a:endParaRPr lang="en-US" altLang="en-US" sz="1000" b="0">
                        <a:solidFill>
                          <a:srgbClr val="000000"/>
                        </a:solidFill>
                        <a:latin typeface="NEU-BZ" charset="0"/>
                        <a:ea typeface="NEU-BZ" charset="0"/>
                        <a:cs typeface="NEU-BZ"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000" b="0">
                          <a:solidFill>
                            <a:srgbClr val="000000"/>
                          </a:solidFill>
                          <a:latin typeface="NEU-BZ" charset="0"/>
                          <a:cs typeface="NEU-BZ" charset="0"/>
                        </a:rPr>
                        <a:t> </a:t>
                      </a:r>
                      <a:endParaRPr lang="en-US" altLang="en-US" sz="1000" b="0">
                        <a:solidFill>
                          <a:srgbClr val="000000"/>
                        </a:solidFill>
                        <a:latin typeface="NEU-BZ" charset="0"/>
                        <a:ea typeface="NEU-BZ" charset="0"/>
                        <a:cs typeface="NEU-BZ"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000" b="0">
                          <a:solidFill>
                            <a:srgbClr val="000000"/>
                          </a:solidFill>
                          <a:latin typeface="NEU-BZ" charset="0"/>
                          <a:cs typeface="NEU-BZ" charset="0"/>
                        </a:rPr>
                        <a:t> </a:t>
                      </a:r>
                      <a:endParaRPr lang="en-US" altLang="en-US" sz="1000" b="0">
                        <a:solidFill>
                          <a:srgbClr val="000000"/>
                        </a:solidFill>
                        <a:latin typeface="NEU-BZ" charset="0"/>
                        <a:ea typeface="NEU-BZ" charset="0"/>
                        <a:cs typeface="NEU-BZ"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900" b="0">
                          <a:solidFill>
                            <a:srgbClr val="000000"/>
                          </a:solidFill>
                          <a:latin typeface="NEU-BZ" charset="0"/>
                          <a:cs typeface="NEU-BZ" charset="0"/>
                        </a:rPr>
                        <a:t>◎</a:t>
                      </a:r>
                      <a:endParaRPr lang="en-US" altLang="en-US" sz="900" b="0">
                        <a:solidFill>
                          <a:srgbClr val="000000"/>
                        </a:solidFill>
                        <a:latin typeface="NEU-BZ" charset="0"/>
                        <a:ea typeface="NEU-BZ" charset="0"/>
                        <a:cs typeface="NEU-BZ"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000" b="0">
                          <a:solidFill>
                            <a:srgbClr val="000000"/>
                          </a:solidFill>
                          <a:latin typeface="NEU-BZ" charset="0"/>
                          <a:cs typeface="NEU-BZ" charset="0"/>
                        </a:rPr>
                        <a:t> </a:t>
                      </a:r>
                      <a:endParaRPr lang="en-US" altLang="en-US" sz="1000" b="0">
                        <a:solidFill>
                          <a:srgbClr val="000000"/>
                        </a:solidFill>
                        <a:latin typeface="NEU-BZ" charset="0"/>
                        <a:ea typeface="NEU-BZ" charset="0"/>
                        <a:cs typeface="NEU-BZ"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000" b="0">
                          <a:solidFill>
                            <a:srgbClr val="000000"/>
                          </a:solidFill>
                          <a:latin typeface="NEU-BZ" charset="0"/>
                          <a:cs typeface="NEU-BZ" charset="0"/>
                        </a:rPr>
                        <a:t> </a:t>
                      </a:r>
                      <a:endParaRPr lang="en-US" altLang="en-US" sz="1000" b="0">
                        <a:solidFill>
                          <a:srgbClr val="000000"/>
                        </a:solidFill>
                        <a:latin typeface="NEU-BZ" charset="0"/>
                        <a:ea typeface="NEU-BZ" charset="0"/>
                        <a:cs typeface="NEU-BZ"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000" b="0">
                          <a:solidFill>
                            <a:srgbClr val="000000"/>
                          </a:solidFill>
                          <a:latin typeface="NEU-BZ" charset="0"/>
                          <a:cs typeface="NEU-BZ" charset="0"/>
                        </a:rPr>
                        <a:t> </a:t>
                      </a:r>
                      <a:endParaRPr lang="en-US" altLang="en-US" sz="1000" b="0">
                        <a:solidFill>
                          <a:srgbClr val="000000"/>
                        </a:solidFill>
                        <a:latin typeface="NEU-BZ" charset="0"/>
                        <a:ea typeface="NEU-BZ" charset="0"/>
                        <a:cs typeface="NEU-BZ"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000" b="0">
                          <a:solidFill>
                            <a:srgbClr val="000000"/>
                          </a:solidFill>
                          <a:latin typeface="NEU-BZ" charset="0"/>
                          <a:cs typeface="NEU-BZ" charset="0"/>
                        </a:rPr>
                        <a:t> </a:t>
                      </a:r>
                      <a:endParaRPr lang="en-US" altLang="en-US" sz="1000" b="0">
                        <a:solidFill>
                          <a:srgbClr val="000000"/>
                        </a:solidFill>
                        <a:latin typeface="NEU-BZ" charset="0"/>
                        <a:ea typeface="NEU-BZ" charset="0"/>
                        <a:cs typeface="NEU-BZ"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15"/>
                  </a:ext>
                </a:extLst>
              </a:tr>
              <a:tr h="235585">
                <a:tc vMerge="1">
                  <a:txBody>
                    <a:bodyPr/>
                    <a:lstStyle/>
                    <a:p>
                      <a:endParaRPr lang="zh-CN"/>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tcPr>
                </a:tc>
                <a:tc gridSpan="2">
                  <a:txBody>
                    <a:bodyPr/>
                    <a:lstStyle/>
                    <a:p>
                      <a:pPr indent="0" algn="ctr">
                        <a:buNone/>
                      </a:pPr>
                      <a:r>
                        <a:rPr lang="en-US" sz="900" b="0">
                          <a:solidFill>
                            <a:srgbClr val="000000"/>
                          </a:solidFill>
                          <a:latin typeface="NEU-BZ" charset="0"/>
                          <a:cs typeface="NEU-BZ" charset="0"/>
                        </a:rPr>
                        <a:t>要素</a:t>
                      </a:r>
                      <a:r>
                        <a:rPr lang="en-US" sz="900" b="0">
                          <a:solidFill>
                            <a:srgbClr val="000000"/>
                          </a:solidFill>
                          <a:latin typeface="NEU-BZ-S92" charset="0"/>
                          <a:cs typeface="NEU-BZ-S92" charset="0"/>
                        </a:rPr>
                        <a:t>C</a:t>
                      </a:r>
                      <a:r>
                        <a:rPr lang="en-US" sz="900" b="0" baseline="-25000">
                          <a:solidFill>
                            <a:srgbClr val="000000"/>
                          </a:solidFill>
                          <a:latin typeface="NEU-BZ-S92" charset="0"/>
                          <a:cs typeface="NEU-BZ-S92" charset="0"/>
                        </a:rPr>
                        <a:t>2</a:t>
                      </a:r>
                      <a:endParaRPr lang="en-US" altLang="en-US" sz="900" b="0">
                        <a:solidFill>
                          <a:srgbClr val="000000"/>
                        </a:solidFill>
                        <a:latin typeface="NEU-BZ" charset="0"/>
                        <a:ea typeface="NEU-BZ" charset="0"/>
                        <a:cs typeface="NEU-BZ"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a:txBody>
                    <a:bodyPr/>
                    <a:lstStyle/>
                    <a:p>
                      <a:pPr indent="0" algn="ctr">
                        <a:buNone/>
                      </a:pPr>
                      <a:r>
                        <a:rPr lang="en-US" sz="900" b="0">
                          <a:solidFill>
                            <a:srgbClr val="000000"/>
                          </a:solidFill>
                          <a:latin typeface="NEU-BZ" charset="0"/>
                          <a:cs typeface="NEU-BZ" charset="0"/>
                        </a:rPr>
                        <a:t>○</a:t>
                      </a:r>
                      <a:endParaRPr lang="en-US" altLang="en-US" sz="900" b="0">
                        <a:solidFill>
                          <a:srgbClr val="000000"/>
                        </a:solidFill>
                        <a:latin typeface="NEU-BZ" charset="0"/>
                        <a:ea typeface="NEU-BZ" charset="0"/>
                        <a:cs typeface="NEU-BZ"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000" b="0">
                          <a:solidFill>
                            <a:srgbClr val="000000"/>
                          </a:solidFill>
                          <a:latin typeface="NEU-BZ" charset="0"/>
                          <a:cs typeface="NEU-BZ" charset="0"/>
                        </a:rPr>
                        <a:t> </a:t>
                      </a:r>
                      <a:endParaRPr lang="en-US" altLang="en-US" sz="1000" b="0">
                        <a:solidFill>
                          <a:srgbClr val="000000"/>
                        </a:solidFill>
                        <a:latin typeface="NEU-BZ" charset="0"/>
                        <a:ea typeface="NEU-BZ" charset="0"/>
                        <a:cs typeface="NEU-BZ"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000" b="0">
                          <a:solidFill>
                            <a:srgbClr val="000000"/>
                          </a:solidFill>
                          <a:latin typeface="NEU-BZ" charset="0"/>
                          <a:cs typeface="NEU-BZ" charset="0"/>
                        </a:rPr>
                        <a:t> </a:t>
                      </a:r>
                      <a:endParaRPr lang="en-US" altLang="en-US" sz="1000" b="0">
                        <a:solidFill>
                          <a:srgbClr val="000000"/>
                        </a:solidFill>
                        <a:latin typeface="NEU-BZ" charset="0"/>
                        <a:ea typeface="NEU-BZ" charset="0"/>
                        <a:cs typeface="NEU-BZ"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000" b="0">
                          <a:solidFill>
                            <a:srgbClr val="000000"/>
                          </a:solidFill>
                          <a:latin typeface="NEU-BZ" charset="0"/>
                          <a:cs typeface="NEU-BZ" charset="0"/>
                        </a:rPr>
                        <a:t> </a:t>
                      </a:r>
                      <a:endParaRPr lang="en-US" altLang="en-US" sz="1000" b="0">
                        <a:solidFill>
                          <a:srgbClr val="000000"/>
                        </a:solidFill>
                        <a:latin typeface="NEU-BZ" charset="0"/>
                        <a:ea typeface="NEU-BZ" charset="0"/>
                        <a:cs typeface="NEU-BZ"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000" b="0">
                          <a:solidFill>
                            <a:srgbClr val="000000"/>
                          </a:solidFill>
                          <a:latin typeface="NEU-BZ" charset="0"/>
                          <a:cs typeface="NEU-BZ" charset="0"/>
                        </a:rPr>
                        <a:t> </a:t>
                      </a:r>
                      <a:endParaRPr lang="en-US" altLang="en-US" sz="1000" b="0">
                        <a:solidFill>
                          <a:srgbClr val="000000"/>
                        </a:solidFill>
                        <a:latin typeface="NEU-BZ" charset="0"/>
                        <a:ea typeface="NEU-BZ" charset="0"/>
                        <a:cs typeface="NEU-BZ"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000" b="0">
                          <a:solidFill>
                            <a:srgbClr val="000000"/>
                          </a:solidFill>
                          <a:latin typeface="NEU-BZ" charset="0"/>
                          <a:cs typeface="NEU-BZ" charset="0"/>
                        </a:rPr>
                        <a:t> </a:t>
                      </a:r>
                      <a:endParaRPr lang="en-US" altLang="en-US" sz="1000" b="0">
                        <a:solidFill>
                          <a:srgbClr val="000000"/>
                        </a:solidFill>
                        <a:latin typeface="NEU-BZ" charset="0"/>
                        <a:ea typeface="NEU-BZ" charset="0"/>
                        <a:cs typeface="NEU-BZ"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000" b="0">
                          <a:solidFill>
                            <a:srgbClr val="000000"/>
                          </a:solidFill>
                          <a:latin typeface="NEU-BZ" charset="0"/>
                          <a:cs typeface="NEU-BZ" charset="0"/>
                        </a:rPr>
                        <a:t> </a:t>
                      </a:r>
                      <a:endParaRPr lang="en-US" altLang="en-US" sz="1000" b="0">
                        <a:solidFill>
                          <a:srgbClr val="000000"/>
                        </a:solidFill>
                        <a:latin typeface="NEU-BZ" charset="0"/>
                        <a:ea typeface="NEU-BZ" charset="0"/>
                        <a:cs typeface="NEU-BZ"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900" b="0">
                          <a:solidFill>
                            <a:srgbClr val="000000"/>
                          </a:solidFill>
                          <a:latin typeface="NEU-BZ" charset="0"/>
                          <a:cs typeface="NEU-BZ" charset="0"/>
                        </a:rPr>
                        <a:t>○</a:t>
                      </a:r>
                      <a:endParaRPr lang="en-US" altLang="en-US" sz="900" b="0">
                        <a:solidFill>
                          <a:srgbClr val="000000"/>
                        </a:solidFill>
                        <a:latin typeface="NEU-BZ" charset="0"/>
                        <a:ea typeface="NEU-BZ" charset="0"/>
                        <a:cs typeface="NEU-BZ"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000" b="0">
                          <a:solidFill>
                            <a:srgbClr val="000000"/>
                          </a:solidFill>
                          <a:latin typeface="NEU-BZ" charset="0"/>
                          <a:cs typeface="NEU-BZ" charset="0"/>
                        </a:rPr>
                        <a:t> </a:t>
                      </a:r>
                      <a:endParaRPr lang="en-US" altLang="en-US" sz="1000" b="0">
                        <a:solidFill>
                          <a:srgbClr val="000000"/>
                        </a:solidFill>
                        <a:latin typeface="NEU-BZ" charset="0"/>
                        <a:ea typeface="NEU-BZ" charset="0"/>
                        <a:cs typeface="NEU-BZ"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000" b="0">
                          <a:solidFill>
                            <a:srgbClr val="000000"/>
                          </a:solidFill>
                          <a:latin typeface="NEU-BZ" charset="0"/>
                          <a:cs typeface="NEU-BZ" charset="0"/>
                        </a:rPr>
                        <a:t> </a:t>
                      </a:r>
                      <a:endParaRPr lang="en-US" altLang="en-US" sz="1000" b="0">
                        <a:solidFill>
                          <a:srgbClr val="000000"/>
                        </a:solidFill>
                        <a:latin typeface="NEU-BZ" charset="0"/>
                        <a:ea typeface="NEU-BZ" charset="0"/>
                        <a:cs typeface="NEU-BZ"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000" b="0">
                          <a:solidFill>
                            <a:srgbClr val="000000"/>
                          </a:solidFill>
                          <a:latin typeface="NEU-BZ" charset="0"/>
                          <a:cs typeface="NEU-BZ" charset="0"/>
                        </a:rPr>
                        <a:t> </a:t>
                      </a:r>
                      <a:endParaRPr lang="en-US" altLang="en-US" sz="1000" b="0">
                        <a:solidFill>
                          <a:srgbClr val="000000"/>
                        </a:solidFill>
                        <a:latin typeface="NEU-BZ" charset="0"/>
                        <a:ea typeface="NEU-BZ" charset="0"/>
                        <a:cs typeface="NEU-BZ"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16"/>
                  </a:ext>
                </a:extLst>
              </a:tr>
              <a:tr h="234950">
                <a:tc vMerge="1">
                  <a:txBody>
                    <a:bodyPr/>
                    <a:lstStyle/>
                    <a:p>
                      <a:endParaRPr lang="zh-CN"/>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tcPr>
                </a:tc>
                <a:tc gridSpan="2">
                  <a:txBody>
                    <a:bodyPr/>
                    <a:lstStyle/>
                    <a:p>
                      <a:pPr indent="0" algn="ctr">
                        <a:buNone/>
                      </a:pPr>
                      <a:r>
                        <a:rPr lang="en-US" sz="900" b="0">
                          <a:solidFill>
                            <a:srgbClr val="000000"/>
                          </a:solidFill>
                          <a:latin typeface="NEU-BZ" charset="0"/>
                          <a:cs typeface="NEU-BZ" charset="0"/>
                        </a:rPr>
                        <a:t>要素</a:t>
                      </a:r>
                      <a:r>
                        <a:rPr lang="en-US" sz="900" b="0">
                          <a:solidFill>
                            <a:srgbClr val="000000"/>
                          </a:solidFill>
                          <a:latin typeface="NEU-BZ-S92" charset="0"/>
                          <a:cs typeface="NEU-BZ-S92" charset="0"/>
                        </a:rPr>
                        <a:t>C</a:t>
                      </a:r>
                      <a:r>
                        <a:rPr lang="en-US" sz="900" b="0" baseline="-25000">
                          <a:solidFill>
                            <a:srgbClr val="000000"/>
                          </a:solidFill>
                          <a:latin typeface="NEU-BZ-S92" charset="0"/>
                          <a:cs typeface="NEU-BZ-S92" charset="0"/>
                        </a:rPr>
                        <a:t>3</a:t>
                      </a:r>
                      <a:endParaRPr lang="en-US" altLang="en-US" sz="900" b="0">
                        <a:solidFill>
                          <a:srgbClr val="000000"/>
                        </a:solidFill>
                        <a:latin typeface="NEU-BZ" charset="0"/>
                        <a:ea typeface="NEU-BZ" charset="0"/>
                        <a:cs typeface="NEU-BZ"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a:txBody>
                    <a:bodyPr/>
                    <a:lstStyle/>
                    <a:p>
                      <a:pPr indent="0" algn="ctr">
                        <a:buNone/>
                      </a:pPr>
                      <a:r>
                        <a:rPr lang="en-US" sz="900" b="0">
                          <a:solidFill>
                            <a:srgbClr val="000000"/>
                          </a:solidFill>
                          <a:latin typeface="NEU-BZ" charset="0"/>
                          <a:cs typeface="NEU-BZ" charset="0"/>
                        </a:rPr>
                        <a:t>○</a:t>
                      </a:r>
                      <a:endParaRPr lang="en-US" altLang="en-US" sz="900" b="0">
                        <a:solidFill>
                          <a:srgbClr val="000000"/>
                        </a:solidFill>
                        <a:latin typeface="NEU-BZ" charset="0"/>
                        <a:ea typeface="NEU-BZ" charset="0"/>
                        <a:cs typeface="NEU-BZ"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000" b="0">
                          <a:solidFill>
                            <a:srgbClr val="000000"/>
                          </a:solidFill>
                          <a:latin typeface="NEU-BZ" charset="0"/>
                          <a:cs typeface="NEU-BZ" charset="0"/>
                        </a:rPr>
                        <a:t> </a:t>
                      </a:r>
                      <a:endParaRPr lang="en-US" altLang="en-US" sz="1000" b="0">
                        <a:solidFill>
                          <a:srgbClr val="000000"/>
                        </a:solidFill>
                        <a:latin typeface="NEU-BZ" charset="0"/>
                        <a:ea typeface="NEU-BZ" charset="0"/>
                        <a:cs typeface="NEU-BZ"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000" b="0">
                          <a:solidFill>
                            <a:srgbClr val="000000"/>
                          </a:solidFill>
                          <a:latin typeface="NEU-BZ" charset="0"/>
                          <a:cs typeface="NEU-BZ" charset="0"/>
                        </a:rPr>
                        <a:t> </a:t>
                      </a:r>
                      <a:endParaRPr lang="en-US" altLang="en-US" sz="1000" b="0">
                        <a:solidFill>
                          <a:srgbClr val="000000"/>
                        </a:solidFill>
                        <a:latin typeface="NEU-BZ" charset="0"/>
                        <a:ea typeface="NEU-BZ" charset="0"/>
                        <a:cs typeface="NEU-BZ"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900" b="0">
                          <a:solidFill>
                            <a:srgbClr val="000000"/>
                          </a:solidFill>
                          <a:latin typeface="NEU-BZ" charset="0"/>
                          <a:cs typeface="NEU-BZ" charset="0"/>
                        </a:rPr>
                        <a:t>◎</a:t>
                      </a:r>
                      <a:endParaRPr lang="en-US" altLang="en-US" sz="900" b="0">
                        <a:solidFill>
                          <a:srgbClr val="000000"/>
                        </a:solidFill>
                        <a:latin typeface="NEU-BZ" charset="0"/>
                        <a:ea typeface="NEU-BZ" charset="0"/>
                        <a:cs typeface="NEU-BZ"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000" b="0">
                          <a:solidFill>
                            <a:srgbClr val="000000"/>
                          </a:solidFill>
                          <a:latin typeface="NEU-BZ" charset="0"/>
                          <a:cs typeface="NEU-BZ" charset="0"/>
                        </a:rPr>
                        <a:t> </a:t>
                      </a:r>
                      <a:endParaRPr lang="en-US" altLang="en-US" sz="1000" b="0">
                        <a:solidFill>
                          <a:srgbClr val="000000"/>
                        </a:solidFill>
                        <a:latin typeface="NEU-BZ" charset="0"/>
                        <a:ea typeface="NEU-BZ" charset="0"/>
                        <a:cs typeface="NEU-BZ"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000" b="0">
                          <a:solidFill>
                            <a:srgbClr val="000000"/>
                          </a:solidFill>
                          <a:latin typeface="NEU-BZ" charset="0"/>
                          <a:cs typeface="NEU-BZ" charset="0"/>
                        </a:rPr>
                        <a:t> </a:t>
                      </a:r>
                      <a:endParaRPr lang="en-US" altLang="en-US" sz="1000" b="0">
                        <a:solidFill>
                          <a:srgbClr val="000000"/>
                        </a:solidFill>
                        <a:latin typeface="NEU-BZ" charset="0"/>
                        <a:ea typeface="NEU-BZ" charset="0"/>
                        <a:cs typeface="NEU-BZ"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900" b="0">
                          <a:solidFill>
                            <a:srgbClr val="000000"/>
                          </a:solidFill>
                          <a:latin typeface="NEU-BZ" charset="0"/>
                          <a:cs typeface="NEU-BZ" charset="0"/>
                        </a:rPr>
                        <a:t>◎</a:t>
                      </a:r>
                      <a:endParaRPr lang="en-US" altLang="en-US" sz="900" b="0">
                        <a:solidFill>
                          <a:srgbClr val="000000"/>
                        </a:solidFill>
                        <a:latin typeface="NEU-BZ" charset="0"/>
                        <a:ea typeface="NEU-BZ" charset="0"/>
                        <a:cs typeface="NEU-BZ"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000" b="0">
                          <a:solidFill>
                            <a:srgbClr val="000000"/>
                          </a:solidFill>
                          <a:latin typeface="NEU-BZ" charset="0"/>
                          <a:cs typeface="NEU-BZ" charset="0"/>
                        </a:rPr>
                        <a:t> </a:t>
                      </a:r>
                      <a:endParaRPr lang="en-US" altLang="en-US" sz="1000" b="0">
                        <a:solidFill>
                          <a:srgbClr val="000000"/>
                        </a:solidFill>
                        <a:latin typeface="NEU-BZ" charset="0"/>
                        <a:ea typeface="NEU-BZ" charset="0"/>
                        <a:cs typeface="NEU-BZ"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000" b="0">
                          <a:solidFill>
                            <a:srgbClr val="000000"/>
                          </a:solidFill>
                          <a:latin typeface="NEU-BZ" charset="0"/>
                          <a:cs typeface="NEU-BZ" charset="0"/>
                        </a:rPr>
                        <a:t> </a:t>
                      </a:r>
                      <a:endParaRPr lang="en-US" altLang="en-US" sz="1000" b="0">
                        <a:solidFill>
                          <a:srgbClr val="000000"/>
                        </a:solidFill>
                        <a:latin typeface="NEU-BZ" charset="0"/>
                        <a:ea typeface="NEU-BZ" charset="0"/>
                        <a:cs typeface="NEU-BZ"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000" b="0">
                          <a:solidFill>
                            <a:srgbClr val="000000"/>
                          </a:solidFill>
                          <a:latin typeface="NEU-BZ" charset="0"/>
                          <a:cs typeface="NEU-BZ" charset="0"/>
                        </a:rPr>
                        <a:t> </a:t>
                      </a:r>
                      <a:endParaRPr lang="en-US" altLang="en-US" sz="1000" b="0">
                        <a:solidFill>
                          <a:srgbClr val="000000"/>
                        </a:solidFill>
                        <a:latin typeface="NEU-BZ" charset="0"/>
                        <a:ea typeface="NEU-BZ" charset="0"/>
                        <a:cs typeface="NEU-BZ"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000" b="0">
                          <a:solidFill>
                            <a:srgbClr val="000000"/>
                          </a:solidFill>
                          <a:latin typeface="NEU-BZ" charset="0"/>
                          <a:cs typeface="NEU-BZ" charset="0"/>
                        </a:rPr>
                        <a:t> </a:t>
                      </a:r>
                      <a:endParaRPr lang="en-US" altLang="en-US" sz="1000" b="0">
                        <a:solidFill>
                          <a:srgbClr val="000000"/>
                        </a:solidFill>
                        <a:latin typeface="NEU-BZ" charset="0"/>
                        <a:ea typeface="NEU-BZ" charset="0"/>
                        <a:cs typeface="NEU-BZ"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17"/>
                  </a:ext>
                </a:extLst>
              </a:tr>
              <a:tr h="235585">
                <a:tc vMerge="1">
                  <a:txBody>
                    <a:bodyPr/>
                    <a:lstStyle/>
                    <a:p>
                      <a:endParaRPr lang="zh-CN"/>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B w="12700" cap="flat" cmpd="sng">
                      <a:solidFill>
                        <a:srgbClr val="000000"/>
                      </a:solidFill>
                      <a:prstDash val="solid"/>
                      <a:headEnd type="none" w="med" len="med"/>
                      <a:tailEnd type="none" w="med" len="med"/>
                    </a:lnB>
                  </a:tcPr>
                </a:tc>
                <a:tc gridSpan="2">
                  <a:txBody>
                    <a:bodyPr/>
                    <a:lstStyle/>
                    <a:p>
                      <a:pPr indent="0" algn="ctr">
                        <a:buNone/>
                      </a:pPr>
                      <a:r>
                        <a:rPr lang="en-US" sz="900" b="0">
                          <a:solidFill>
                            <a:srgbClr val="000000"/>
                          </a:solidFill>
                          <a:latin typeface="NEU-BZ" charset="0"/>
                          <a:cs typeface="NEU-BZ" charset="0"/>
                        </a:rPr>
                        <a:t>要素</a:t>
                      </a:r>
                      <a:r>
                        <a:rPr lang="en-US" sz="900" b="0">
                          <a:solidFill>
                            <a:srgbClr val="000000"/>
                          </a:solidFill>
                          <a:latin typeface="NEU-BZ-S92" charset="0"/>
                          <a:cs typeface="NEU-BZ-S92" charset="0"/>
                        </a:rPr>
                        <a:t>C</a:t>
                      </a:r>
                      <a:r>
                        <a:rPr lang="en-US" sz="900" b="0" baseline="-25000">
                          <a:solidFill>
                            <a:srgbClr val="000000"/>
                          </a:solidFill>
                          <a:latin typeface="NEU-BZ-S92" charset="0"/>
                          <a:cs typeface="NEU-BZ-S92" charset="0"/>
                        </a:rPr>
                        <a:t>4</a:t>
                      </a:r>
                      <a:endParaRPr lang="en-US" altLang="en-US" sz="900" b="0">
                        <a:solidFill>
                          <a:srgbClr val="000000"/>
                        </a:solidFill>
                        <a:latin typeface="NEU-BZ" charset="0"/>
                        <a:ea typeface="NEU-BZ" charset="0"/>
                        <a:cs typeface="NEU-BZ"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a:txBody>
                    <a:bodyPr/>
                    <a:lstStyle/>
                    <a:p>
                      <a:pPr indent="0" algn="ctr">
                        <a:buNone/>
                      </a:pPr>
                      <a:r>
                        <a:rPr lang="en-US" sz="1000" b="0">
                          <a:solidFill>
                            <a:srgbClr val="000000"/>
                          </a:solidFill>
                          <a:latin typeface="NEU-BZ" charset="0"/>
                          <a:cs typeface="NEU-BZ" charset="0"/>
                        </a:rPr>
                        <a:t> </a:t>
                      </a:r>
                      <a:endParaRPr lang="en-US" altLang="en-US" sz="1000" b="0">
                        <a:solidFill>
                          <a:srgbClr val="000000"/>
                        </a:solidFill>
                        <a:latin typeface="NEU-BZ" charset="0"/>
                        <a:ea typeface="NEU-BZ" charset="0"/>
                        <a:cs typeface="NEU-BZ"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000" b="0">
                          <a:solidFill>
                            <a:srgbClr val="000000"/>
                          </a:solidFill>
                          <a:latin typeface="NEU-BZ" charset="0"/>
                          <a:cs typeface="NEU-BZ" charset="0"/>
                        </a:rPr>
                        <a:t> </a:t>
                      </a:r>
                      <a:endParaRPr lang="en-US" altLang="en-US" sz="1000" b="0">
                        <a:solidFill>
                          <a:srgbClr val="000000"/>
                        </a:solidFill>
                        <a:latin typeface="NEU-BZ" charset="0"/>
                        <a:ea typeface="NEU-BZ" charset="0"/>
                        <a:cs typeface="NEU-BZ"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000" b="0">
                          <a:solidFill>
                            <a:srgbClr val="000000"/>
                          </a:solidFill>
                          <a:latin typeface="NEU-BZ" charset="0"/>
                          <a:cs typeface="NEU-BZ" charset="0"/>
                        </a:rPr>
                        <a:t> </a:t>
                      </a:r>
                      <a:endParaRPr lang="en-US" altLang="en-US" sz="1000" b="0">
                        <a:solidFill>
                          <a:srgbClr val="000000"/>
                        </a:solidFill>
                        <a:latin typeface="NEU-BZ" charset="0"/>
                        <a:ea typeface="NEU-BZ" charset="0"/>
                        <a:cs typeface="NEU-BZ"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900" b="0">
                          <a:solidFill>
                            <a:srgbClr val="000000"/>
                          </a:solidFill>
                          <a:latin typeface="NEU-BZ" charset="0"/>
                          <a:cs typeface="NEU-BZ" charset="0"/>
                        </a:rPr>
                        <a:t>◎</a:t>
                      </a:r>
                      <a:endParaRPr lang="en-US" altLang="en-US" sz="900" b="0">
                        <a:solidFill>
                          <a:srgbClr val="000000"/>
                        </a:solidFill>
                        <a:latin typeface="NEU-BZ" charset="0"/>
                        <a:ea typeface="NEU-BZ" charset="0"/>
                        <a:cs typeface="NEU-BZ"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000" b="0">
                          <a:solidFill>
                            <a:srgbClr val="000000"/>
                          </a:solidFill>
                          <a:latin typeface="NEU-BZ" charset="0"/>
                          <a:cs typeface="NEU-BZ" charset="0"/>
                        </a:rPr>
                        <a:t> </a:t>
                      </a:r>
                      <a:endParaRPr lang="en-US" altLang="en-US" sz="1000" b="0">
                        <a:solidFill>
                          <a:srgbClr val="000000"/>
                        </a:solidFill>
                        <a:latin typeface="NEU-BZ" charset="0"/>
                        <a:ea typeface="NEU-BZ" charset="0"/>
                        <a:cs typeface="NEU-BZ"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000" b="0">
                          <a:solidFill>
                            <a:srgbClr val="000000"/>
                          </a:solidFill>
                          <a:latin typeface="NEU-BZ" charset="0"/>
                          <a:cs typeface="NEU-BZ" charset="0"/>
                        </a:rPr>
                        <a:t> </a:t>
                      </a:r>
                      <a:endParaRPr lang="en-US" altLang="en-US" sz="1000" b="0">
                        <a:solidFill>
                          <a:srgbClr val="000000"/>
                        </a:solidFill>
                        <a:latin typeface="NEU-BZ" charset="0"/>
                        <a:ea typeface="NEU-BZ" charset="0"/>
                        <a:cs typeface="NEU-BZ"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000" b="0">
                          <a:solidFill>
                            <a:srgbClr val="000000"/>
                          </a:solidFill>
                          <a:latin typeface="NEU-BZ" charset="0"/>
                          <a:cs typeface="NEU-BZ" charset="0"/>
                        </a:rPr>
                        <a:t> </a:t>
                      </a:r>
                      <a:endParaRPr lang="en-US" altLang="en-US" sz="1000" b="0">
                        <a:solidFill>
                          <a:srgbClr val="000000"/>
                        </a:solidFill>
                        <a:latin typeface="NEU-BZ" charset="0"/>
                        <a:ea typeface="NEU-BZ" charset="0"/>
                        <a:cs typeface="NEU-BZ"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000" b="0">
                          <a:solidFill>
                            <a:srgbClr val="000000"/>
                          </a:solidFill>
                          <a:latin typeface="NEU-BZ" charset="0"/>
                          <a:cs typeface="NEU-BZ" charset="0"/>
                        </a:rPr>
                        <a:t> </a:t>
                      </a:r>
                      <a:endParaRPr lang="en-US" altLang="en-US" sz="1000" b="0">
                        <a:solidFill>
                          <a:srgbClr val="000000"/>
                        </a:solidFill>
                        <a:latin typeface="NEU-BZ" charset="0"/>
                        <a:ea typeface="NEU-BZ" charset="0"/>
                        <a:cs typeface="NEU-BZ"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000" b="0">
                          <a:solidFill>
                            <a:srgbClr val="000000"/>
                          </a:solidFill>
                          <a:latin typeface="NEU-BZ" charset="0"/>
                          <a:cs typeface="NEU-BZ" charset="0"/>
                        </a:rPr>
                        <a:t> </a:t>
                      </a:r>
                      <a:endParaRPr lang="en-US" altLang="en-US" sz="1000" b="0">
                        <a:solidFill>
                          <a:srgbClr val="000000"/>
                        </a:solidFill>
                        <a:latin typeface="NEU-BZ" charset="0"/>
                        <a:ea typeface="NEU-BZ" charset="0"/>
                        <a:cs typeface="NEU-BZ"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1000" b="0">
                          <a:solidFill>
                            <a:srgbClr val="000000"/>
                          </a:solidFill>
                          <a:latin typeface="NEU-BZ" charset="0"/>
                          <a:cs typeface="NEU-BZ" charset="0"/>
                        </a:rPr>
                        <a:t> </a:t>
                      </a:r>
                      <a:endParaRPr lang="en-US" altLang="en-US" sz="1000" b="0">
                        <a:solidFill>
                          <a:srgbClr val="000000"/>
                        </a:solidFill>
                        <a:latin typeface="NEU-BZ" charset="0"/>
                        <a:ea typeface="NEU-BZ" charset="0"/>
                        <a:cs typeface="NEU-BZ"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900" b="0">
                          <a:solidFill>
                            <a:srgbClr val="000000"/>
                          </a:solidFill>
                          <a:latin typeface="NEU-BZ" charset="0"/>
                          <a:cs typeface="NEU-BZ" charset="0"/>
                        </a:rPr>
                        <a:t>○</a:t>
                      </a:r>
                      <a:endParaRPr lang="en-US" altLang="en-US" sz="900" b="0">
                        <a:solidFill>
                          <a:srgbClr val="000000"/>
                        </a:solidFill>
                        <a:latin typeface="NEU-BZ" charset="0"/>
                        <a:ea typeface="NEU-BZ" charset="0"/>
                        <a:cs typeface="NEU-BZ" charset="0"/>
                      </a:endParaRPr>
                    </a:p>
                  </a:txBody>
                  <a:tcPr marL="0" marR="0"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18"/>
                  </a:ext>
                </a:extLst>
              </a:tr>
            </a:tbl>
          </a:graphicData>
        </a:graphic>
      </p:graphicFrame>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2762,&quot;width&quot;:4719}"/>
</p:tagLst>
</file>

<file path=ppt/tags/tag2.xml><?xml version="1.0" encoding="utf-8"?>
<p:tagLst xmlns:a="http://schemas.openxmlformats.org/drawingml/2006/main" xmlns:r="http://schemas.openxmlformats.org/officeDocument/2006/relationships" xmlns:p="http://schemas.openxmlformats.org/presentationml/2006/main">
  <p:tag name="KSO_WM_UNIT_TABLE_BEAUTIFY" val="smartTable{93c4b1b6-5a7d-4aec-ad67-cf94da02cb69}"/>
  <p:tag name="TABLE_ENDDRAG_ORIGIN_RECT" val="543*338"/>
  <p:tag name="TABLE_ENDDRAG_RECT" val="102*167*543*338"/>
</p:tagLst>
</file>

<file path=ppt/tags/tag3.xml><?xml version="1.0" encoding="utf-8"?>
<p:tagLst xmlns:a="http://schemas.openxmlformats.org/drawingml/2006/main" xmlns:r="http://schemas.openxmlformats.org/officeDocument/2006/relationships" xmlns:p="http://schemas.openxmlformats.org/presentationml/2006/main">
  <p:tag name="KSO_WM_UNIT_TABLE_BEAUTIFY" val="smartTable{353bdb6c-dfbb-4a49-bd53-3288a9ae9474}"/>
  <p:tag name="TABLE_ENDDRAG_ORIGIN_RECT" val="368*348"/>
  <p:tag name="TABLE_ENDDRAG_RECT" val="232*174*368*348"/>
</p:tagLst>
</file>

<file path=ppt/tags/tag4.xml><?xml version="1.0" encoding="utf-8"?>
<p:tagLst xmlns:a="http://schemas.openxmlformats.org/drawingml/2006/main" xmlns:r="http://schemas.openxmlformats.org/officeDocument/2006/relationships" xmlns:p="http://schemas.openxmlformats.org/presentationml/2006/main">
  <p:tag name="KSO_WM_UNIT_TABLE_BEAUTIFY" val="smartTable{e35b42dd-ac20-4a75-81ee-d603448c6708}"/>
  <p:tag name="TABLE_ENDDRAG_ORIGIN_RECT" val="605*300"/>
  <p:tag name="TABLE_ENDDRAG_RECT" val="86*203*605*300"/>
</p:tagLst>
</file>

<file path=ppt/tags/tag5.xml><?xml version="1.0" encoding="utf-8"?>
<p:tagLst xmlns:a="http://schemas.openxmlformats.org/drawingml/2006/main" xmlns:r="http://schemas.openxmlformats.org/officeDocument/2006/relationships" xmlns:p="http://schemas.openxmlformats.org/presentationml/2006/main">
  <p:tag name="KSO_WM_UNIT_TABLE_BEAUTIFY" val="smartTable{84dd166d-2aac-4000-a746-f053e5e9a098}"/>
</p:tagLst>
</file>

<file path=ppt/tags/tag6.xml><?xml version="1.0" encoding="utf-8"?>
<p:tagLst xmlns:a="http://schemas.openxmlformats.org/drawingml/2006/main" xmlns:r="http://schemas.openxmlformats.org/officeDocument/2006/relationships" xmlns:p="http://schemas.openxmlformats.org/presentationml/2006/main">
  <p:tag name="KSO_WM_UNIT_TABLE_BEAUTIFY" val="smartTable{622dec1a-ce0e-47e6-8b15-eb1813a0789c}"/>
  <p:tag name="TABLE_ENDDRAG_ORIGIN_RECT" val="632*257"/>
  <p:tag name="TABLE_ENDDRAG_RECT" val="91*181*632*257"/>
</p:tagLst>
</file>

<file path=ppt/tags/tag7.xml><?xml version="1.0" encoding="utf-8"?>
<p:tagLst xmlns:a="http://schemas.openxmlformats.org/drawingml/2006/main" xmlns:r="http://schemas.openxmlformats.org/officeDocument/2006/relationships" xmlns:p="http://schemas.openxmlformats.org/presentationml/2006/main">
  <p:tag name="KSO_WM_UNIT_TABLE_BEAUTIFY" val="smartTable{db07f27d-44f5-4ec7-800d-b38461db0d68}"/>
  <p:tag name="TABLE_ENDDRAG_ORIGIN_RECT" val="466*177"/>
  <p:tag name="TABLE_ENDDRAG_RECT" val="160*241*466*177"/>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14118</Words>
  <Application>Microsoft Office PowerPoint</Application>
  <PresentationFormat>自定义</PresentationFormat>
  <Paragraphs>1024</Paragraphs>
  <Slides>123</Slides>
  <Notes>13</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123</vt:i4>
      </vt:variant>
    </vt:vector>
  </HeadingPairs>
  <TitlesOfParts>
    <vt:vector size="132" baseType="lpstr">
      <vt:lpstr>NEU-BZ</vt:lpstr>
      <vt:lpstr>NEU-BZ-S92</vt:lpstr>
      <vt:lpstr>方正书宋_GBK</vt:lpstr>
      <vt:lpstr>黑体</vt:lpstr>
      <vt:lpstr>华文新魏</vt:lpstr>
      <vt:lpstr>宋体</vt:lpstr>
      <vt:lpstr>Arial</vt:lpstr>
      <vt:lpstr>Calibri</vt:lpstr>
      <vt:lpstr>Office 主题</vt:lpstr>
      <vt:lpstr>质量管理学（第二版）</vt:lpstr>
      <vt:lpstr> </vt:lpstr>
      <vt:lpstr>第一章　质量与质量管理导论</vt:lpstr>
      <vt:lpstr>目录</vt:lpstr>
      <vt:lpstr> 引例 </vt:lpstr>
      <vt:lpstr>第一节　当代市场环境的特征</vt:lpstr>
      <vt:lpstr>第二节　质量的含义</vt:lpstr>
      <vt:lpstr>第三节　质量管理的发展与原则</vt:lpstr>
      <vt:lpstr>第四节 质量管理的代表人物及其主要思想</vt:lpstr>
      <vt:lpstr>第二章　以顾客为中心</vt:lpstr>
      <vt:lpstr>目录</vt:lpstr>
      <vt:lpstr> 引例 </vt:lpstr>
      <vt:lpstr>第一节　当代市场环境的特征</vt:lpstr>
      <vt:lpstr>第二节　顾客满意和顾客忠诚</vt:lpstr>
      <vt:lpstr>顾客满意过程模型</vt:lpstr>
      <vt:lpstr>第三节　顾客关系管理</vt:lpstr>
      <vt:lpstr>顾客关系的进化过程</vt:lpstr>
      <vt:lpstr>第四节　顾客满意度的测量与分析</vt:lpstr>
      <vt:lpstr>第三章　领导与战略计划</vt:lpstr>
      <vt:lpstr>目录</vt:lpstr>
      <vt:lpstr>引例</vt:lpstr>
      <vt:lpstr>第一节　组织的基本方向</vt:lpstr>
      <vt:lpstr>第二节　组织的社会责任</vt:lpstr>
      <vt:lpstr>第三节　战略计划活动　</vt:lpstr>
      <vt:lpstr>第四节　标杆管理</vt:lpstr>
      <vt:lpstr> </vt:lpstr>
      <vt:lpstr>第四章　活性化与团队合作</vt:lpstr>
      <vt:lpstr>目录</vt:lpstr>
      <vt:lpstr> 引例 </vt:lpstr>
      <vt:lpstr>第一节　人力资源管理与活性化</vt:lpstr>
      <vt:lpstr>第二节　团队及其作用</vt:lpstr>
      <vt:lpstr>第三节　团队发展与技巧</vt:lpstr>
      <vt:lpstr>第五章　过程管理</vt:lpstr>
      <vt:lpstr>目录</vt:lpstr>
      <vt:lpstr>引例</vt:lpstr>
      <vt:lpstr>第一节　过程和过程管理</vt:lpstr>
      <vt:lpstr>第二节　系统的含义及应用</vt:lpstr>
      <vt:lpstr>第三节　产品的产生、形成和实现过程</vt:lpstr>
      <vt:lpstr>第四节　质量机能展开</vt:lpstr>
      <vt:lpstr>质量机能展开示意图</vt:lpstr>
      <vt:lpstr>第五节　面向过程的再造　</vt:lpstr>
      <vt:lpstr>过程再造示意图</vt:lpstr>
      <vt:lpstr>过程再造前后示意图</vt:lpstr>
      <vt:lpstr>第六章　测量、信息与知识管理</vt:lpstr>
      <vt:lpstr>目录</vt:lpstr>
      <vt:lpstr>引例</vt:lpstr>
      <vt:lpstr>第一节　测量与信息管理</vt:lpstr>
      <vt:lpstr>第二节　测量过程与改进</vt:lpstr>
      <vt:lpstr>第三节　质量成本</vt:lpstr>
      <vt:lpstr>第四节　知识管理和创造　</vt:lpstr>
      <vt:lpstr>组织知识创造的螺旋过程示意图</vt:lpstr>
      <vt:lpstr>第七章　供应商关系管理</vt:lpstr>
      <vt:lpstr>目录</vt:lpstr>
      <vt:lpstr>引例</vt:lpstr>
      <vt:lpstr>第一节　供应商关系管理的含义</vt:lpstr>
      <vt:lpstr>第二节　供应商关系管理的原则和方法</vt:lpstr>
      <vt:lpstr> 供应商策略示意图 </vt:lpstr>
      <vt:lpstr>第三节　供应商关系的计划与控制</vt:lpstr>
      <vt:lpstr>第四节　供应商关系的改进</vt:lpstr>
      <vt:lpstr>第八章　质量改进</vt:lpstr>
      <vt:lpstr>目录</vt:lpstr>
      <vt:lpstr>引例</vt:lpstr>
      <vt:lpstr>第一节　质量改进的含义　</vt:lpstr>
      <vt:lpstr>　质量改进示意图　</vt:lpstr>
      <vt:lpstr>第二节　质量改进方法和程序　</vt:lpstr>
      <vt:lpstr>PDCA循环示意图　</vt:lpstr>
      <vt:lpstr>第三节　质量管理小组活动</vt:lpstr>
      <vt:lpstr>第四节　六西格玛管理</vt:lpstr>
      <vt:lpstr>第九章　统计思想及其应用</vt:lpstr>
      <vt:lpstr>目录</vt:lpstr>
      <vt:lpstr>引例</vt:lpstr>
      <vt:lpstr>第一节　统计学基础知识　</vt:lpstr>
      <vt:lpstr>PowerPoint 演示文稿</vt:lpstr>
      <vt:lpstr>PowerPoint 演示文稿</vt:lpstr>
      <vt:lpstr>第二节　统计思想与变异理论　</vt:lpstr>
      <vt:lpstr>第三节　常用统计技术和方法</vt:lpstr>
      <vt:lpstr>PowerPoint 演示文稿</vt:lpstr>
      <vt:lpstr> </vt:lpstr>
      <vt:lpstr>第四节　抽样技术与抽样检验　</vt:lpstr>
      <vt:lpstr>PowerPoint 演示文稿</vt:lpstr>
      <vt:lpstr>第五节　过程能力　</vt:lpstr>
      <vt:lpstr> 过程能力等级评定表 </vt:lpstr>
      <vt:lpstr>第六节　控制图　</vt:lpstr>
      <vt:lpstr>控制图示例</vt:lpstr>
      <vt:lpstr>控制图的3σ原理</vt:lpstr>
      <vt:lpstr>第十章　质量管理工具和方法</vt:lpstr>
      <vt:lpstr>目录</vt:lpstr>
      <vt:lpstr> 引例 </vt:lpstr>
      <vt:lpstr>第一节　质量控制工具和方法</vt:lpstr>
      <vt:lpstr>盐酸林可霉素成品色级不合格的因果图</vt:lpstr>
      <vt:lpstr>卷烟外观质量不合格排列图</vt:lpstr>
      <vt:lpstr>某产品重量分布的直方图</vt:lpstr>
      <vt:lpstr>散布图中的点子云形状</vt:lpstr>
      <vt:lpstr>文件复印流程图</vt:lpstr>
      <vt:lpstr>第二节　计划与管理的工具</vt:lpstr>
      <vt:lpstr>关系图的形式</vt:lpstr>
      <vt:lpstr>亲和图示例</vt:lpstr>
      <vt:lpstr>树图建立过程和方法示意图</vt:lpstr>
      <vt:lpstr>T型矩阵图示例</vt:lpstr>
      <vt:lpstr>PDPC法思路示意图</vt:lpstr>
      <vt:lpstr>铸件质量与设备、工艺管理要因分析矩阵图(Y型)</vt:lpstr>
      <vt:lpstr>矢线图示例(家庭装修工程作业)</vt:lpstr>
      <vt:lpstr>第十一章　GB/T19000族标准与卓越绩效评价准则</vt:lpstr>
      <vt:lpstr>目录</vt:lpstr>
      <vt:lpstr> 引例 </vt:lpstr>
      <vt:lpstr>第一节　GB/T19000族标准　</vt:lpstr>
      <vt:lpstr>GB/T19001-2016 基于过程方法的质量体系结构</vt:lpstr>
      <vt:lpstr>第二节　日本、美国和欧洲质量奖</vt:lpstr>
      <vt:lpstr>美国卓越绩效标准的模型</vt:lpstr>
      <vt:lpstr>欧洲卓越绩效模型</vt:lpstr>
      <vt:lpstr>第三节　卓越绩效评价准则</vt:lpstr>
      <vt:lpstr>GB/T19580《卓越绩效评价准则》评价条款与分值</vt:lpstr>
      <vt:lpstr>第十二章　标准化、认证制度、质量监督</vt:lpstr>
      <vt:lpstr>目录</vt:lpstr>
      <vt:lpstr>引例</vt:lpstr>
      <vt:lpstr>第一节　标准化　</vt:lpstr>
      <vt:lpstr>我国常用的标准分类</vt:lpstr>
      <vt:lpstr>第二节　认证制度　</vt:lpstr>
      <vt:lpstr>常见的认证分类　</vt:lpstr>
      <vt:lpstr>认证过程的举例</vt:lpstr>
      <vt:lpstr> </vt:lpstr>
      <vt:lpstr>第三节　质量监督</vt:lpstr>
      <vt:lpstr> </vt:lpstr>
    </vt:vector>
  </TitlesOfParts>
  <Company>番茄花园II</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tina</dc:creator>
  <cp:lastModifiedBy>传有 徐</cp:lastModifiedBy>
  <cp:revision>40</cp:revision>
  <dcterms:created xsi:type="dcterms:W3CDTF">2011-11-15T08:48:00Z</dcterms:created>
  <dcterms:modified xsi:type="dcterms:W3CDTF">2021-03-15T07:21:18Z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2052-11.1.0.10314</vt:lpwstr>
  </property>
</Properties>
</file>