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309" r:id="rId3"/>
    <p:sldId id="257" r:id="rId4"/>
    <p:sldId id="299" r:id="rId5"/>
    <p:sldId id="300" r:id="rId6"/>
    <p:sldId id="259" r:id="rId7"/>
    <p:sldId id="260" r:id="rId8"/>
    <p:sldId id="261" r:id="rId9"/>
    <p:sldId id="263" r:id="rId10"/>
    <p:sldId id="262" r:id="rId11"/>
    <p:sldId id="308" r:id="rId12"/>
    <p:sldId id="264" r:id="rId13"/>
    <p:sldId id="265" r:id="rId14"/>
    <p:sldId id="266" r:id="rId15"/>
    <p:sldId id="267" r:id="rId16"/>
    <p:sldId id="268" r:id="rId17"/>
    <p:sldId id="269" r:id="rId18"/>
    <p:sldId id="270" r:id="rId19"/>
    <p:sldId id="271" r:id="rId20"/>
    <p:sldId id="272" r:id="rId21"/>
    <p:sldId id="273" r:id="rId22"/>
    <p:sldId id="275" r:id="rId23"/>
    <p:sldId id="274" r:id="rId24"/>
    <p:sldId id="276" r:id="rId25"/>
    <p:sldId id="277" r:id="rId26"/>
    <p:sldId id="278" r:id="rId27"/>
    <p:sldId id="279" r:id="rId28"/>
    <p:sldId id="280" r:id="rId29"/>
    <p:sldId id="281" r:id="rId30"/>
    <p:sldId id="282" r:id="rId31"/>
    <p:sldId id="283" r:id="rId32"/>
    <p:sldId id="305" r:id="rId33"/>
    <p:sldId id="284" r:id="rId34"/>
    <p:sldId id="285" r:id="rId35"/>
    <p:sldId id="286" r:id="rId36"/>
    <p:sldId id="287" r:id="rId37"/>
    <p:sldId id="306" r:id="rId38"/>
    <p:sldId id="288" r:id="rId39"/>
    <p:sldId id="307" r:id="rId40"/>
    <p:sldId id="289" r:id="rId41"/>
    <p:sldId id="298" r:id="rId42"/>
    <p:sldId id="290" r:id="rId43"/>
    <p:sldId id="291" r:id="rId44"/>
    <p:sldId id="292" r:id="rId45"/>
    <p:sldId id="293" r:id="rId46"/>
    <p:sldId id="294" r:id="rId47"/>
    <p:sldId id="295" r:id="rId48"/>
    <p:sldId id="296" r:id="rId49"/>
    <p:sldId id="301" r:id="rId50"/>
    <p:sldId id="302" r:id="rId51"/>
    <p:sldId id="303" r:id="rId52"/>
    <p:sldId id="310" r:id="rId5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0" d="100"/>
          <a:sy n="70" d="100"/>
        </p:scale>
        <p:origin x="-1164"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7" name="Group 6"/>
          <p:cNvGrpSpPr/>
          <p:nvPr/>
        </p:nvGrpSpPr>
        <p:grpSpPr>
          <a:xfrm>
            <a:off x="0" y="-8467"/>
            <a:ext cx="9144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2404534"/>
            <a:ext cx="5825202" cy="1646302"/>
          </a:xfrm>
        </p:spPr>
        <p:txBody>
          <a:bodyPr anchor="b">
            <a:noAutofit/>
          </a:bodyPr>
          <a:lstStyle>
            <a:lvl1pPr algn="r">
              <a:defRPr sz="5400">
                <a:solidFill>
                  <a:schemeClr val="accent1"/>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30300" y="4050834"/>
            <a:ext cx="5825202"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8592A144-C04F-41FB-8F6C-5B86715CDE9C}"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D8F36F0-1986-4844-973F-E492B6D2D31A}" type="slidenum">
              <a:rPr lang="zh-CN" altLang="en-US" smtClean="0"/>
              <a:pPr/>
              <a:t>‹#›</a:t>
            </a:fld>
            <a:endParaRPr lang="zh-CN" altLang="en-US"/>
          </a:p>
        </p:txBody>
      </p:sp>
    </p:spTree>
    <p:extLst>
      <p:ext uri="{BB962C8B-B14F-4D97-AF65-F5344CB8AC3E}">
        <p14:creationId xmlns:p14="http://schemas.microsoft.com/office/powerpoint/2010/main" xmlns="" val="6601198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3403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8592A144-C04F-41FB-8F6C-5B86715CDE9C}"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D8F36F0-1986-4844-973F-E492B6D2D31A}" type="slidenum">
              <a:rPr lang="zh-CN" altLang="en-US" smtClean="0"/>
              <a:pPr/>
              <a:t>‹#›</a:t>
            </a:fld>
            <a:endParaRPr lang="zh-CN" altLang="en-US"/>
          </a:p>
        </p:txBody>
      </p:sp>
    </p:spTree>
    <p:extLst>
      <p:ext uri="{BB962C8B-B14F-4D97-AF65-F5344CB8AC3E}">
        <p14:creationId xmlns:p14="http://schemas.microsoft.com/office/powerpoint/2010/main" xmlns="" val="37888385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698500" y="609600"/>
            <a:ext cx="6070601"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1024604" y="3632200"/>
            <a:ext cx="5418393"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8592A144-C04F-41FB-8F6C-5B86715CDE9C}"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D8F36F0-1986-4844-973F-E492B6D2D31A}" type="slidenum">
              <a:rPr lang="zh-CN" altLang="en-US" smtClean="0"/>
              <a:pPr/>
              <a:t>‹#›</a:t>
            </a:fld>
            <a:endParaRPr lang="zh-CN" altLang="en-US"/>
          </a:p>
        </p:txBody>
      </p:sp>
      <p:sp>
        <p:nvSpPr>
          <p:cNvPr id="20" name="TextBox 19"/>
          <p:cNvSpPr txBox="1"/>
          <p:nvPr/>
        </p:nvSpPr>
        <p:spPr>
          <a:xfrm>
            <a:off x="406403" y="790378"/>
            <a:ext cx="4572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886556"/>
            <a:ext cx="4572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sz="1800" dirty="0">
              <a:solidFill>
                <a:schemeClr val="accent1">
                  <a:lumMod val="60000"/>
                  <a:lumOff val="40000"/>
                </a:schemeClr>
              </a:solidFill>
              <a:latin typeface="Arial"/>
            </a:endParaRPr>
          </a:p>
        </p:txBody>
      </p:sp>
    </p:spTree>
    <p:extLst>
      <p:ext uri="{BB962C8B-B14F-4D97-AF65-F5344CB8AC3E}">
        <p14:creationId xmlns:p14="http://schemas.microsoft.com/office/powerpoint/2010/main" xmlns="" val="21602413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508001" y="1931988"/>
            <a:ext cx="6447501" cy="2595460"/>
          </a:xfrm>
        </p:spPr>
        <p:txBody>
          <a:bodyPr anchor="b">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8592A144-C04F-41FB-8F6C-5B86715CDE9C}"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D8F36F0-1986-4844-973F-E492B6D2D31A}" type="slidenum">
              <a:rPr lang="zh-CN" altLang="en-US" smtClean="0"/>
              <a:pPr/>
              <a:t>‹#›</a:t>
            </a:fld>
            <a:endParaRPr lang="zh-CN" altLang="en-US"/>
          </a:p>
        </p:txBody>
      </p:sp>
    </p:spTree>
    <p:extLst>
      <p:ext uri="{BB962C8B-B14F-4D97-AF65-F5344CB8AC3E}">
        <p14:creationId xmlns:p14="http://schemas.microsoft.com/office/powerpoint/2010/main" xmlns="" val="29323589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2" name="Title 1"/>
          <p:cNvSpPr>
            <a:spLocks noGrp="1"/>
          </p:cNvSpPr>
          <p:nvPr>
            <p:ph type="title"/>
          </p:nvPr>
        </p:nvSpPr>
        <p:spPr>
          <a:xfrm>
            <a:off x="698500" y="609600"/>
            <a:ext cx="6070601"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8592A144-C04F-41FB-8F6C-5B86715CDE9C}"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D8F36F0-1986-4844-973F-E492B6D2D31A}" type="slidenum">
              <a:rPr lang="zh-CN" altLang="en-US" smtClean="0"/>
              <a:pPr/>
              <a:t>‹#›</a:t>
            </a:fld>
            <a:endParaRPr lang="zh-CN" altLang="en-US"/>
          </a:p>
        </p:txBody>
      </p:sp>
      <p:sp>
        <p:nvSpPr>
          <p:cNvPr id="24" name="TextBox 23"/>
          <p:cNvSpPr txBox="1"/>
          <p:nvPr/>
        </p:nvSpPr>
        <p:spPr>
          <a:xfrm>
            <a:off x="406403" y="790378"/>
            <a:ext cx="4572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886556"/>
            <a:ext cx="4572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xmlns="" val="15865402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514350" y="609600"/>
            <a:ext cx="6441152"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8592A144-C04F-41FB-8F6C-5B86715CDE9C}"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D8F36F0-1986-4844-973F-E492B6D2D31A}" type="slidenum">
              <a:rPr lang="zh-CN" altLang="en-US" smtClean="0"/>
              <a:pPr/>
              <a:t>‹#›</a:t>
            </a:fld>
            <a:endParaRPr lang="zh-CN" altLang="en-US"/>
          </a:p>
        </p:txBody>
      </p:sp>
    </p:spTree>
    <p:extLst>
      <p:ext uri="{BB962C8B-B14F-4D97-AF65-F5344CB8AC3E}">
        <p14:creationId xmlns:p14="http://schemas.microsoft.com/office/powerpoint/2010/main" xmlns="" val="35827294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8592A144-C04F-41FB-8F6C-5B86715CDE9C}"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D8F36F0-1986-4844-973F-E492B6D2D31A}" type="slidenum">
              <a:rPr lang="zh-CN" altLang="en-US" smtClean="0"/>
              <a:pPr/>
              <a:t>‹#›</a:t>
            </a:fld>
            <a:endParaRPr lang="zh-CN" altLang="en-US"/>
          </a:p>
        </p:txBody>
      </p:sp>
    </p:spTree>
    <p:extLst>
      <p:ext uri="{BB962C8B-B14F-4D97-AF65-F5344CB8AC3E}">
        <p14:creationId xmlns:p14="http://schemas.microsoft.com/office/powerpoint/2010/main" xmlns="" val="40170335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609600"/>
            <a:ext cx="978557" cy="5251451"/>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508001" y="609600"/>
            <a:ext cx="5295113" cy="5251450"/>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8592A144-C04F-41FB-8F6C-5B86715CDE9C}"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D8F36F0-1986-4844-973F-E492B6D2D31A}" type="slidenum">
              <a:rPr lang="zh-CN" altLang="en-US" smtClean="0"/>
              <a:pPr/>
              <a:t>‹#›</a:t>
            </a:fld>
            <a:endParaRPr lang="zh-CN" altLang="en-US"/>
          </a:p>
        </p:txBody>
      </p:sp>
    </p:spTree>
    <p:extLst>
      <p:ext uri="{BB962C8B-B14F-4D97-AF65-F5344CB8AC3E}">
        <p14:creationId xmlns:p14="http://schemas.microsoft.com/office/powerpoint/2010/main" xmlns="" val="42570755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8592A144-C04F-41FB-8F6C-5B86715CDE9C}"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D8F36F0-1986-4844-973F-E492B6D2D31A}" type="slidenum">
              <a:rPr lang="zh-CN" altLang="en-US" smtClean="0"/>
              <a:pPr/>
              <a:t>‹#›</a:t>
            </a:fld>
            <a:endParaRPr lang="zh-CN" altLang="en-US"/>
          </a:p>
        </p:txBody>
      </p:sp>
    </p:spTree>
    <p:extLst>
      <p:ext uri="{BB962C8B-B14F-4D97-AF65-F5344CB8AC3E}">
        <p14:creationId xmlns:p14="http://schemas.microsoft.com/office/powerpoint/2010/main" xmlns="" val="5402717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2700868"/>
            <a:ext cx="6447501" cy="1826581"/>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508001" y="4527448"/>
            <a:ext cx="6447501"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8592A144-C04F-41FB-8F6C-5B86715CDE9C}"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D8F36F0-1986-4844-973F-E492B6D2D31A}" type="slidenum">
              <a:rPr lang="zh-CN" altLang="en-US" smtClean="0"/>
              <a:pPr/>
              <a:t>‹#›</a:t>
            </a:fld>
            <a:endParaRPr lang="zh-CN" altLang="en-US"/>
          </a:p>
        </p:txBody>
      </p:sp>
    </p:spTree>
    <p:extLst>
      <p:ext uri="{BB962C8B-B14F-4D97-AF65-F5344CB8AC3E}">
        <p14:creationId xmlns:p14="http://schemas.microsoft.com/office/powerpoint/2010/main" xmlns="" val="34972710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508001" y="2160589"/>
            <a:ext cx="3138026" cy="3880772"/>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3817477" y="2160590"/>
            <a:ext cx="3138026" cy="3880773"/>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8592A144-C04F-41FB-8F6C-5B86715CDE9C}" type="datetimeFigureOut">
              <a:rPr lang="zh-CN" altLang="en-US" smtClean="0"/>
              <a:pPr/>
              <a:t>2019/7/29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D8F36F0-1986-4844-973F-E492B6D2D31A}" type="slidenum">
              <a:rPr lang="zh-CN" altLang="en-US" smtClean="0"/>
              <a:pPr/>
              <a:t>‹#›</a:t>
            </a:fld>
            <a:endParaRPr lang="zh-CN" altLang="en-US"/>
          </a:p>
        </p:txBody>
      </p:sp>
    </p:spTree>
    <p:extLst>
      <p:ext uri="{BB962C8B-B14F-4D97-AF65-F5344CB8AC3E}">
        <p14:creationId xmlns:p14="http://schemas.microsoft.com/office/powerpoint/2010/main" xmlns="" val="23304161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506809" y="2160983"/>
            <a:ext cx="3139217"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Content Placeholder 3"/>
          <p:cNvSpPr>
            <a:spLocks noGrp="1"/>
          </p:cNvSpPr>
          <p:nvPr>
            <p:ph sz="half" idx="2"/>
          </p:nvPr>
        </p:nvSpPr>
        <p:spPr>
          <a:xfrm>
            <a:off x="506809" y="2737246"/>
            <a:ext cx="3139217" cy="3304117"/>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3816287" y="2160983"/>
            <a:ext cx="313921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Content Placeholder 5"/>
          <p:cNvSpPr>
            <a:spLocks noGrp="1"/>
          </p:cNvSpPr>
          <p:nvPr>
            <p:ph sz="quarter" idx="4"/>
          </p:nvPr>
        </p:nvSpPr>
        <p:spPr>
          <a:xfrm>
            <a:off x="3816288" y="2737246"/>
            <a:ext cx="3139213" cy="3304117"/>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8592A144-C04F-41FB-8F6C-5B86715CDE9C}" type="datetimeFigureOut">
              <a:rPr lang="zh-CN" altLang="en-US" smtClean="0"/>
              <a:pPr/>
              <a:t>2019/7/29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D8F36F0-1986-4844-973F-E492B6D2D31A}" type="slidenum">
              <a:rPr lang="zh-CN" altLang="en-US" smtClean="0"/>
              <a:pPr/>
              <a:t>‹#›</a:t>
            </a:fld>
            <a:endParaRPr lang="zh-CN" altLang="en-US"/>
          </a:p>
        </p:txBody>
      </p:sp>
    </p:spTree>
    <p:extLst>
      <p:ext uri="{BB962C8B-B14F-4D97-AF65-F5344CB8AC3E}">
        <p14:creationId xmlns:p14="http://schemas.microsoft.com/office/powerpoint/2010/main" xmlns="" val="14511412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1320800"/>
          </a:xfr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8592A144-C04F-41FB-8F6C-5B86715CDE9C}" type="datetimeFigureOut">
              <a:rPr lang="zh-CN" altLang="en-US" smtClean="0"/>
              <a:pPr/>
              <a:t>2019/7/29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D8F36F0-1986-4844-973F-E492B6D2D31A}" type="slidenum">
              <a:rPr lang="zh-CN" altLang="en-US" smtClean="0"/>
              <a:pPr/>
              <a:t>‹#›</a:t>
            </a:fld>
            <a:endParaRPr lang="zh-CN" altLang="en-US"/>
          </a:p>
        </p:txBody>
      </p:sp>
    </p:spTree>
    <p:extLst>
      <p:ext uri="{BB962C8B-B14F-4D97-AF65-F5344CB8AC3E}">
        <p14:creationId xmlns:p14="http://schemas.microsoft.com/office/powerpoint/2010/main" xmlns="" val="21941131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592A144-C04F-41FB-8F6C-5B86715CDE9C}" type="datetimeFigureOut">
              <a:rPr lang="zh-CN" altLang="en-US" smtClean="0"/>
              <a:pPr/>
              <a:t>2019/7/29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D8F36F0-1986-4844-973F-E492B6D2D31A}" type="slidenum">
              <a:rPr lang="zh-CN" altLang="en-US" smtClean="0"/>
              <a:pPr/>
              <a:t>‹#›</a:t>
            </a:fld>
            <a:endParaRPr lang="zh-CN" altLang="en-US"/>
          </a:p>
        </p:txBody>
      </p:sp>
    </p:spTree>
    <p:extLst>
      <p:ext uri="{BB962C8B-B14F-4D97-AF65-F5344CB8AC3E}">
        <p14:creationId xmlns:p14="http://schemas.microsoft.com/office/powerpoint/2010/main" xmlns="" val="4228934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1498604"/>
            <a:ext cx="2890896" cy="1278466"/>
          </a:xfrm>
        </p:spPr>
        <p:txBody>
          <a:bodyPr anchor="b">
            <a:normAutofit/>
          </a:bodyPr>
          <a:lstStyle>
            <a:lvl1pPr>
              <a:defRPr sz="20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570346" y="514925"/>
            <a:ext cx="3385156" cy="5526437"/>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08001" y="2777069"/>
            <a:ext cx="2890896"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8592A144-C04F-41FB-8F6C-5B86715CDE9C}" type="datetimeFigureOut">
              <a:rPr lang="zh-CN" altLang="en-US" smtClean="0"/>
              <a:pPr/>
              <a:t>2019/7/29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D8F36F0-1986-4844-973F-E492B6D2D31A}" type="slidenum">
              <a:rPr lang="zh-CN" altLang="en-US" smtClean="0"/>
              <a:pPr/>
              <a:t>‹#›</a:t>
            </a:fld>
            <a:endParaRPr lang="zh-CN" altLang="en-US"/>
          </a:p>
        </p:txBody>
      </p:sp>
    </p:spTree>
    <p:extLst>
      <p:ext uri="{BB962C8B-B14F-4D97-AF65-F5344CB8AC3E}">
        <p14:creationId xmlns:p14="http://schemas.microsoft.com/office/powerpoint/2010/main" xmlns="" val="33464414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4800600"/>
            <a:ext cx="6447500"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08001" y="609600"/>
            <a:ext cx="6447501"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508001" y="5367338"/>
            <a:ext cx="6447500"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8592A144-C04F-41FB-8F6C-5B86715CDE9C}" type="datetimeFigureOut">
              <a:rPr lang="zh-CN" altLang="en-US" smtClean="0"/>
              <a:pPr/>
              <a:t>2019/7/29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D8F36F0-1986-4844-973F-E492B6D2D31A}" type="slidenum">
              <a:rPr lang="zh-CN" altLang="en-US" smtClean="0"/>
              <a:pPr/>
              <a:t>‹#›</a:t>
            </a:fld>
            <a:endParaRPr lang="zh-CN" altLang="en-US"/>
          </a:p>
        </p:txBody>
      </p:sp>
    </p:spTree>
    <p:extLst>
      <p:ext uri="{BB962C8B-B14F-4D97-AF65-F5344CB8AC3E}">
        <p14:creationId xmlns:p14="http://schemas.microsoft.com/office/powerpoint/2010/main" xmlns="" val="39348659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9144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609600"/>
            <a:ext cx="6447501" cy="1320800"/>
          </a:xfrm>
          <a:prstGeom prst="rect">
            <a:avLst/>
          </a:prstGeom>
        </p:spPr>
        <p:txBody>
          <a:bodyPr vert="horz" lIns="91440" tIns="45720" rIns="91440" bIns="45720" rtlCol="0" anchor="t">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508001" y="2160590"/>
            <a:ext cx="6447501" cy="388077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5403850" y="6041363"/>
            <a:ext cx="683954"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592A144-C04F-41FB-8F6C-5B86715CDE9C}" type="datetimeFigureOut">
              <a:rPr lang="zh-CN" altLang="en-US" smtClean="0"/>
              <a:pPr/>
              <a:t>2019/7/29</a:t>
            </a:fld>
            <a:endParaRPr lang="zh-CN" altLang="en-US"/>
          </a:p>
        </p:txBody>
      </p:sp>
      <p:sp>
        <p:nvSpPr>
          <p:cNvPr id="5" name="Footer Placeholder 4"/>
          <p:cNvSpPr>
            <a:spLocks noGrp="1"/>
          </p:cNvSpPr>
          <p:nvPr>
            <p:ph type="ftr" sz="quarter" idx="3"/>
          </p:nvPr>
        </p:nvSpPr>
        <p:spPr>
          <a:xfrm>
            <a:off x="508001" y="6041363"/>
            <a:ext cx="472320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42998" y="6041363"/>
            <a:ext cx="512504" cy="365125"/>
          </a:xfrm>
          <a:prstGeom prst="rect">
            <a:avLst/>
          </a:prstGeom>
        </p:spPr>
        <p:txBody>
          <a:bodyPr vert="horz" lIns="91440" tIns="45720" rIns="91440" bIns="45720" rtlCol="0" anchor="ctr"/>
          <a:lstStyle>
            <a:lvl1pPr algn="r">
              <a:defRPr sz="900">
                <a:solidFill>
                  <a:schemeClr val="accent1"/>
                </a:solidFill>
              </a:defRPr>
            </a:lvl1pPr>
          </a:lstStyle>
          <a:p>
            <a:fld id="{0D8F36F0-1986-4844-973F-E492B6D2D31A}" type="slidenum">
              <a:rPr lang="zh-CN" altLang="en-US" smtClean="0"/>
              <a:pPr/>
              <a:t>‹#›</a:t>
            </a:fld>
            <a:endParaRPr lang="zh-CN" altLang="en-US"/>
          </a:p>
        </p:txBody>
      </p:sp>
    </p:spTree>
    <p:extLst>
      <p:ext uri="{BB962C8B-B14F-4D97-AF65-F5344CB8AC3E}">
        <p14:creationId xmlns:p14="http://schemas.microsoft.com/office/powerpoint/2010/main" xmlns="" val="345749233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5" Type="http://schemas.openxmlformats.org/officeDocument/2006/relationships/image" Target="../media/image2.gif"/><Relationship Id="rId4" Type="http://schemas.openxmlformats.org/officeDocument/2006/relationships/image" Target="../media/image1.gi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5" Type="http://schemas.openxmlformats.org/officeDocument/2006/relationships/image" Target="../media/image2.gif"/><Relationship Id="rId4" Type="http://schemas.openxmlformats.org/officeDocument/2006/relationships/image" Target="../media/image1.gi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chor="t"/>
          <a:lstStyle/>
          <a:p>
            <a:pPr algn="ctr"/>
            <a:r>
              <a:rPr lang="zh-CN" altLang="zh-CN" dirty="0"/>
              <a:t>第</a:t>
            </a:r>
            <a:r>
              <a:rPr lang="en-US" altLang="zh-CN" dirty="0"/>
              <a:t>6</a:t>
            </a:r>
            <a:r>
              <a:rPr lang="zh-CN" altLang="zh-CN" dirty="0" smtClean="0"/>
              <a:t>章</a:t>
            </a:r>
            <a:r>
              <a:rPr lang="en-US" altLang="zh-CN" dirty="0" smtClean="0"/>
              <a:t>  </a:t>
            </a:r>
            <a:r>
              <a:rPr lang="zh-CN" altLang="zh-CN" dirty="0" smtClean="0"/>
              <a:t>人员</a:t>
            </a:r>
            <a:r>
              <a:rPr lang="zh-CN" altLang="zh-CN" dirty="0"/>
              <a:t>甄选</a:t>
            </a:r>
            <a:endParaRPr lang="zh-CN" altLang="en-US" dirty="0"/>
          </a:p>
        </p:txBody>
      </p:sp>
    </p:spTree>
    <p:extLst>
      <p:ext uri="{BB962C8B-B14F-4D97-AF65-F5344CB8AC3E}">
        <p14:creationId xmlns:p14="http://schemas.microsoft.com/office/powerpoint/2010/main" xmlns="" val="421923042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a:t>
            </a:r>
            <a:r>
              <a:rPr lang="en-US" altLang="zh-CN" dirty="0"/>
              <a:t>1</a:t>
            </a:r>
            <a:r>
              <a:rPr lang="zh-CN" altLang="zh-CN" dirty="0"/>
              <a:t>节　人员配置</a:t>
            </a:r>
            <a:br>
              <a:rPr lang="zh-CN" altLang="zh-CN" dirty="0"/>
            </a:br>
            <a:endParaRPr lang="zh-CN" altLang="en-US" dirty="0"/>
          </a:p>
        </p:txBody>
      </p:sp>
      <p:sp>
        <p:nvSpPr>
          <p:cNvPr id="4" name="文本框 3"/>
          <p:cNvSpPr txBox="1"/>
          <p:nvPr/>
        </p:nvSpPr>
        <p:spPr>
          <a:xfrm>
            <a:off x="508001" y="1759227"/>
            <a:ext cx="6619461" cy="4154984"/>
          </a:xfrm>
          <a:prstGeom prst="rect">
            <a:avLst/>
          </a:prstGeom>
          <a:noFill/>
        </p:spPr>
        <p:txBody>
          <a:bodyPr wrap="square" rtlCol="0">
            <a:spAutoFit/>
          </a:bodyPr>
          <a:lstStyle/>
          <a:p>
            <a:r>
              <a:rPr lang="zh-CN" altLang="zh-CN" sz="2400" dirty="0"/>
              <a:t>（一）人员供给</a:t>
            </a:r>
            <a:r>
              <a:rPr lang="zh-CN" altLang="zh-CN" sz="2400" dirty="0" smtClean="0"/>
              <a:t>状况</a:t>
            </a:r>
            <a:endParaRPr lang="en-US" altLang="zh-CN" sz="2400" dirty="0" smtClean="0"/>
          </a:p>
          <a:p>
            <a:endParaRPr lang="zh-CN" altLang="zh-CN" sz="2400" dirty="0"/>
          </a:p>
          <a:p>
            <a:r>
              <a:rPr lang="zh-CN" altLang="zh-CN" sz="2400" dirty="0">
                <a:latin typeface="+mn-ea"/>
              </a:rPr>
              <a:t>人员供给状况是对于人力资源需求的满足状况，包括供不应求和供大于求；前者表现为人员短缺，后者表现为冗员太多，都需要处理。其中供不应求的人员短缺问题最为常见，需要从多方面进行考察。</a:t>
            </a:r>
            <a:endParaRPr lang="en-US" altLang="zh-CN" sz="2400" dirty="0">
              <a:latin typeface="+mn-ea"/>
            </a:endParaRPr>
          </a:p>
          <a:p>
            <a:endParaRPr lang="zh-CN" altLang="zh-CN" sz="2400" dirty="0"/>
          </a:p>
          <a:p>
            <a:pPr marL="342900" indent="-342900">
              <a:buFont typeface="Wingdings" panose="05000000000000000000" pitchFamily="2" charset="2"/>
              <a:buChar char="ü"/>
            </a:pPr>
            <a:r>
              <a:rPr lang="zh-CN" altLang="zh-CN" sz="2400" dirty="0"/>
              <a:t>人员短缺问题的表现</a:t>
            </a:r>
          </a:p>
          <a:p>
            <a:pPr marL="342900" indent="-342900">
              <a:buFont typeface="Wingdings" panose="05000000000000000000" pitchFamily="2" charset="2"/>
              <a:buChar char="ü"/>
            </a:pPr>
            <a:r>
              <a:rPr lang="zh-CN" altLang="zh-CN" sz="2400" dirty="0"/>
              <a:t>人员短缺问题的处理</a:t>
            </a:r>
          </a:p>
          <a:p>
            <a:endParaRPr lang="zh-CN" altLang="en-US" sz="2400" dirty="0"/>
          </a:p>
        </p:txBody>
      </p:sp>
    </p:spTree>
    <p:extLst>
      <p:ext uri="{BB962C8B-B14F-4D97-AF65-F5344CB8AC3E}">
        <p14:creationId xmlns:p14="http://schemas.microsoft.com/office/powerpoint/2010/main" xmlns="" val="15753072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a:t>
            </a:r>
            <a:r>
              <a:rPr lang="en-US" altLang="zh-CN" dirty="0"/>
              <a:t>1</a:t>
            </a:r>
            <a:r>
              <a:rPr lang="zh-CN" altLang="zh-CN" dirty="0"/>
              <a:t>节　人员配置</a:t>
            </a:r>
            <a:br>
              <a:rPr lang="zh-CN" altLang="zh-CN" dirty="0"/>
            </a:br>
            <a:endParaRPr lang="zh-CN" altLang="en-US" dirty="0"/>
          </a:p>
        </p:txBody>
      </p:sp>
      <p:sp>
        <p:nvSpPr>
          <p:cNvPr id="4" name="文本框 3"/>
          <p:cNvSpPr txBox="1"/>
          <p:nvPr/>
        </p:nvSpPr>
        <p:spPr>
          <a:xfrm>
            <a:off x="508001" y="1759227"/>
            <a:ext cx="6619461" cy="830997"/>
          </a:xfrm>
          <a:prstGeom prst="rect">
            <a:avLst/>
          </a:prstGeom>
          <a:noFill/>
        </p:spPr>
        <p:txBody>
          <a:bodyPr wrap="square" rtlCol="0">
            <a:spAutoFit/>
          </a:bodyPr>
          <a:lstStyle/>
          <a:p>
            <a:r>
              <a:rPr lang="zh-CN" altLang="zh-CN" sz="2400" dirty="0" smtClean="0"/>
              <a:t>人员短缺问题的处理</a:t>
            </a:r>
          </a:p>
          <a:p>
            <a:endParaRPr lang="zh-CN" altLang="en-US" sz="2400" dirty="0"/>
          </a:p>
        </p:txBody>
      </p:sp>
      <p:pic>
        <p:nvPicPr>
          <p:cNvPr id="5" name="6-1.EPS" descr="id:2147497310;FounderCES"/>
          <p:cNvPicPr/>
          <p:nvPr/>
        </p:nvPicPr>
        <p:blipFill>
          <a:blip r:embed="rId2" cstate="print">
            <a:duotone>
              <a:prstClr val="black"/>
              <a:schemeClr val="accent4">
                <a:tint val="45000"/>
                <a:satMod val="400000"/>
              </a:schemeClr>
            </a:duotone>
          </a:blip>
          <a:stretch>
            <a:fillRect/>
          </a:stretch>
        </p:blipFill>
        <p:spPr>
          <a:xfrm>
            <a:off x="1650531" y="2314445"/>
            <a:ext cx="5841650" cy="4351825"/>
          </a:xfrm>
          <a:prstGeom prst="rect">
            <a:avLst/>
          </a:prstGeom>
        </p:spPr>
      </p:pic>
    </p:spTree>
    <p:extLst>
      <p:ext uri="{BB962C8B-B14F-4D97-AF65-F5344CB8AC3E}">
        <p14:creationId xmlns:p14="http://schemas.microsoft.com/office/powerpoint/2010/main" xmlns="" val="15753072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a:t>
            </a:r>
            <a:r>
              <a:rPr lang="en-US" altLang="zh-CN" dirty="0"/>
              <a:t>1</a:t>
            </a:r>
            <a:r>
              <a:rPr lang="zh-CN" altLang="zh-CN" dirty="0"/>
              <a:t>节　人员配置</a:t>
            </a:r>
            <a:br>
              <a:rPr lang="zh-CN" altLang="zh-CN" dirty="0"/>
            </a:br>
            <a:endParaRPr lang="zh-CN" altLang="en-US" dirty="0"/>
          </a:p>
        </p:txBody>
      </p:sp>
      <p:sp>
        <p:nvSpPr>
          <p:cNvPr id="4" name="文本框 3"/>
          <p:cNvSpPr txBox="1"/>
          <p:nvPr/>
        </p:nvSpPr>
        <p:spPr>
          <a:xfrm>
            <a:off x="508001" y="1759227"/>
            <a:ext cx="6619461" cy="3416320"/>
          </a:xfrm>
          <a:prstGeom prst="rect">
            <a:avLst/>
          </a:prstGeom>
          <a:noFill/>
        </p:spPr>
        <p:txBody>
          <a:bodyPr wrap="square" rtlCol="0">
            <a:spAutoFit/>
          </a:bodyPr>
          <a:lstStyle/>
          <a:p>
            <a:r>
              <a:rPr lang="zh-CN" altLang="en-US" sz="2400" dirty="0"/>
              <a:t>（二）人员配置</a:t>
            </a:r>
            <a:r>
              <a:rPr lang="zh-CN" altLang="en-US" sz="2400" dirty="0" smtClean="0"/>
              <a:t>方式</a:t>
            </a:r>
            <a:endParaRPr lang="en-US" altLang="zh-CN" sz="2400" dirty="0" smtClean="0"/>
          </a:p>
          <a:p>
            <a:endParaRPr lang="zh-CN" altLang="en-US" sz="2400" dirty="0">
              <a:latin typeface="华文仿宋" panose="02010600040101010101" pitchFamily="2" charset="-122"/>
              <a:ea typeface="华文仿宋" panose="02010600040101010101" pitchFamily="2" charset="-122"/>
            </a:endParaRPr>
          </a:p>
          <a:p>
            <a:r>
              <a:rPr lang="zh-CN" altLang="en-US" sz="2400" dirty="0">
                <a:latin typeface="+mn-ea"/>
              </a:rPr>
              <a:t>招聘和不招聘作为人员短缺问题的处理办法，都是人员配置的改进方式。由于改进的途径不一样，采取的人力资源管理措施也不一样。</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smtClean="0"/>
              <a:t>不</a:t>
            </a:r>
            <a:r>
              <a:rPr lang="zh-CN" altLang="en-US" sz="2400" dirty="0"/>
              <a:t>补充人员</a:t>
            </a:r>
          </a:p>
          <a:p>
            <a:pPr marL="342900" indent="-342900">
              <a:buFont typeface="Wingdings" panose="05000000000000000000" pitchFamily="2" charset="2"/>
              <a:buChar char="ü"/>
            </a:pPr>
            <a:r>
              <a:rPr lang="zh-CN" altLang="en-US" sz="2400" dirty="0"/>
              <a:t>补充人员</a:t>
            </a:r>
          </a:p>
          <a:p>
            <a:endParaRPr lang="zh-CN" altLang="en-US" sz="2400" dirty="0"/>
          </a:p>
        </p:txBody>
      </p:sp>
    </p:spTree>
    <p:extLst>
      <p:ext uri="{BB962C8B-B14F-4D97-AF65-F5344CB8AC3E}">
        <p14:creationId xmlns:p14="http://schemas.microsoft.com/office/powerpoint/2010/main" xmlns="" val="244832317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a:t>
            </a:r>
            <a:r>
              <a:rPr lang="en-US" altLang="zh-CN" dirty="0"/>
              <a:t>1</a:t>
            </a:r>
            <a:r>
              <a:rPr lang="zh-CN" altLang="zh-CN" dirty="0"/>
              <a:t>节　人员配置</a:t>
            </a:r>
            <a:br>
              <a:rPr lang="zh-CN" altLang="zh-CN" dirty="0"/>
            </a:br>
            <a:endParaRPr lang="zh-CN" altLang="en-US" dirty="0"/>
          </a:p>
        </p:txBody>
      </p:sp>
      <p:sp>
        <p:nvSpPr>
          <p:cNvPr id="4" name="文本框 3"/>
          <p:cNvSpPr txBox="1"/>
          <p:nvPr/>
        </p:nvSpPr>
        <p:spPr>
          <a:xfrm>
            <a:off x="508001" y="1759227"/>
            <a:ext cx="6619461" cy="3785652"/>
          </a:xfrm>
          <a:prstGeom prst="rect">
            <a:avLst/>
          </a:prstGeom>
          <a:noFill/>
        </p:spPr>
        <p:txBody>
          <a:bodyPr wrap="square" rtlCol="0">
            <a:spAutoFit/>
          </a:bodyPr>
          <a:lstStyle/>
          <a:p>
            <a:r>
              <a:rPr lang="en-US" altLang="zh-CN" sz="2400" dirty="0"/>
              <a:t>1.</a:t>
            </a:r>
            <a:r>
              <a:rPr lang="zh-CN" altLang="en-US" sz="2400" dirty="0"/>
              <a:t>不补充</a:t>
            </a:r>
            <a:r>
              <a:rPr lang="zh-CN" altLang="en-US" sz="2400" dirty="0" smtClean="0"/>
              <a:t>人员</a:t>
            </a:r>
            <a:endParaRPr lang="en-US" altLang="zh-CN" sz="2400" dirty="0" smtClean="0"/>
          </a:p>
          <a:p>
            <a:endParaRPr lang="zh-CN" altLang="en-US" sz="2400" dirty="0"/>
          </a:p>
          <a:p>
            <a:r>
              <a:rPr lang="zh-CN" altLang="en-US" sz="2400" dirty="0">
                <a:latin typeface="+mn-ea"/>
              </a:rPr>
              <a:t>不补充人员的处理途径意味着以不改变员工队伍人员数量与结构的方式解决人员短缺问题。实践中常用的方式有：</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加班</a:t>
            </a:r>
          </a:p>
          <a:p>
            <a:pPr marL="342900" indent="-342900">
              <a:buFont typeface="Wingdings" panose="05000000000000000000" pitchFamily="2" charset="2"/>
              <a:buChar char="ü"/>
            </a:pPr>
            <a:r>
              <a:rPr lang="zh-CN" altLang="en-US" sz="2400" dirty="0"/>
              <a:t>人员激励</a:t>
            </a:r>
          </a:p>
          <a:p>
            <a:pPr marL="342900" indent="-342900">
              <a:buFont typeface="Wingdings" panose="05000000000000000000" pitchFamily="2" charset="2"/>
              <a:buChar char="ü"/>
            </a:pPr>
            <a:r>
              <a:rPr lang="zh-CN" altLang="en-US" sz="2400" dirty="0"/>
              <a:t>职位再设计</a:t>
            </a:r>
          </a:p>
          <a:p>
            <a:pPr marL="342900" indent="-342900">
              <a:buFont typeface="Wingdings" panose="05000000000000000000" pitchFamily="2" charset="2"/>
              <a:buChar char="ü"/>
            </a:pPr>
            <a:r>
              <a:rPr lang="zh-CN" altLang="en-US" sz="2400" dirty="0"/>
              <a:t>工作转包</a:t>
            </a:r>
          </a:p>
        </p:txBody>
      </p:sp>
    </p:spTree>
    <p:extLst>
      <p:ext uri="{BB962C8B-B14F-4D97-AF65-F5344CB8AC3E}">
        <p14:creationId xmlns:p14="http://schemas.microsoft.com/office/powerpoint/2010/main" xmlns="" val="396721638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a:t>
            </a:r>
            <a:r>
              <a:rPr lang="en-US" altLang="zh-CN" dirty="0"/>
              <a:t>1</a:t>
            </a:r>
            <a:r>
              <a:rPr lang="zh-CN" altLang="zh-CN" dirty="0"/>
              <a:t>节　人员配置</a:t>
            </a:r>
            <a:br>
              <a:rPr lang="zh-CN" altLang="zh-CN" dirty="0"/>
            </a:br>
            <a:endParaRPr lang="zh-CN" altLang="en-US" dirty="0"/>
          </a:p>
        </p:txBody>
      </p:sp>
      <p:sp>
        <p:nvSpPr>
          <p:cNvPr id="4" name="文本框 3"/>
          <p:cNvSpPr txBox="1"/>
          <p:nvPr/>
        </p:nvSpPr>
        <p:spPr>
          <a:xfrm>
            <a:off x="508001" y="1590262"/>
            <a:ext cx="6619461" cy="3416320"/>
          </a:xfrm>
          <a:prstGeom prst="rect">
            <a:avLst/>
          </a:prstGeom>
          <a:noFill/>
        </p:spPr>
        <p:txBody>
          <a:bodyPr wrap="square" rtlCol="0">
            <a:spAutoFit/>
          </a:bodyPr>
          <a:lstStyle/>
          <a:p>
            <a:r>
              <a:rPr lang="en-US" altLang="zh-CN" sz="2400" dirty="0"/>
              <a:t>2.</a:t>
            </a:r>
            <a:r>
              <a:rPr lang="zh-CN" altLang="en-US" sz="2400" dirty="0"/>
              <a:t>补充</a:t>
            </a:r>
            <a:r>
              <a:rPr lang="zh-CN" altLang="en-US" sz="2400" dirty="0" smtClean="0"/>
              <a:t>人员</a:t>
            </a:r>
            <a:endParaRPr lang="en-US" altLang="zh-CN" sz="2400" dirty="0" smtClean="0"/>
          </a:p>
          <a:p>
            <a:endParaRPr lang="zh-CN" altLang="en-US" sz="2400" dirty="0"/>
          </a:p>
          <a:p>
            <a:r>
              <a:rPr lang="zh-CN" altLang="en-US" sz="2400" dirty="0">
                <a:latin typeface="+mn-ea"/>
              </a:rPr>
              <a:t>补充人员意味着通过改变员工队伍人员数量与结构的方式解决人员短缺问题。由于雇佣时间不同，分为短期聘用、长期聘用和内部招聘。</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短期聘用</a:t>
            </a:r>
          </a:p>
          <a:p>
            <a:pPr marL="342900" indent="-342900">
              <a:buFont typeface="Wingdings" panose="05000000000000000000" pitchFamily="2" charset="2"/>
              <a:buChar char="ü"/>
            </a:pPr>
            <a:r>
              <a:rPr lang="zh-CN" altLang="en-US" sz="2400" dirty="0"/>
              <a:t>长期聘用</a:t>
            </a:r>
          </a:p>
          <a:p>
            <a:pPr marL="342900" indent="-342900">
              <a:buFont typeface="Wingdings" panose="05000000000000000000" pitchFamily="2" charset="2"/>
              <a:buChar char="ü"/>
            </a:pPr>
            <a:r>
              <a:rPr lang="zh-CN" altLang="en-US" sz="2400" dirty="0"/>
              <a:t>内部招聘</a:t>
            </a:r>
          </a:p>
        </p:txBody>
      </p:sp>
    </p:spTree>
    <p:extLst>
      <p:ext uri="{BB962C8B-B14F-4D97-AF65-F5344CB8AC3E}">
        <p14:creationId xmlns:p14="http://schemas.microsoft.com/office/powerpoint/2010/main" xmlns="" val="54397132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a:t>
            </a:r>
            <a:r>
              <a:rPr lang="en-US" altLang="zh-CN" dirty="0"/>
              <a:t>1</a:t>
            </a:r>
            <a:r>
              <a:rPr lang="zh-CN" altLang="zh-CN" dirty="0"/>
              <a:t>节　人员配置</a:t>
            </a:r>
            <a:br>
              <a:rPr lang="zh-CN" altLang="zh-CN" dirty="0"/>
            </a:br>
            <a:endParaRPr lang="zh-CN" altLang="en-US" dirty="0"/>
          </a:p>
        </p:txBody>
      </p:sp>
      <p:sp>
        <p:nvSpPr>
          <p:cNvPr id="4" name="文本框 3"/>
          <p:cNvSpPr txBox="1"/>
          <p:nvPr/>
        </p:nvSpPr>
        <p:spPr>
          <a:xfrm>
            <a:off x="508000" y="1697692"/>
            <a:ext cx="8164051" cy="4524315"/>
          </a:xfrm>
          <a:prstGeom prst="rect">
            <a:avLst/>
          </a:prstGeom>
          <a:noFill/>
        </p:spPr>
        <p:txBody>
          <a:bodyPr wrap="square" rtlCol="0">
            <a:spAutoFit/>
          </a:bodyPr>
          <a:lstStyle/>
          <a:p>
            <a:r>
              <a:rPr lang="zh-CN" altLang="en-US" sz="2400" dirty="0"/>
              <a:t>二、人员</a:t>
            </a:r>
            <a:r>
              <a:rPr lang="zh-CN" altLang="en-US" sz="2400" dirty="0" smtClean="0"/>
              <a:t>招聘</a:t>
            </a:r>
            <a:endParaRPr lang="en-US" altLang="zh-CN" sz="2400" dirty="0" smtClean="0"/>
          </a:p>
          <a:p>
            <a:endParaRPr lang="zh-CN" altLang="en-US" sz="2400" dirty="0"/>
          </a:p>
          <a:p>
            <a:r>
              <a:rPr lang="zh-CN" altLang="en-US" sz="2400" dirty="0">
                <a:latin typeface="+mn-ea"/>
              </a:rPr>
              <a:t>人员</a:t>
            </a:r>
            <a:r>
              <a:rPr lang="zh-CN" altLang="en-US" sz="2400" dirty="0" smtClean="0">
                <a:latin typeface="+mn-ea"/>
              </a:rPr>
              <a:t>招聘是</a:t>
            </a:r>
            <a:r>
              <a:rPr lang="zh-CN" altLang="en-US" sz="2400" dirty="0">
                <a:latin typeface="+mn-ea"/>
              </a:rPr>
              <a:t>人员供给的基本方式，其中外部劳动市场招聘具有基础地位，是企业人力资源赖以形成的基础。人员招聘是一项系统的细致工作，需要明确招聘任务、发布招聘信息、进行人员甄选、签订劳动契约、开展入职教育。随着劳动市场的发展，招聘形式不断更新，其中校园招聘、网络招聘和猎头公司具有重要地位。</a:t>
            </a:r>
            <a:endParaRPr lang="en-US" altLang="zh-CN" sz="2400" dirty="0">
              <a:latin typeface="+mn-ea"/>
            </a:endParaRPr>
          </a:p>
          <a:p>
            <a:endParaRPr lang="zh-CN" altLang="en-US" sz="2400" dirty="0"/>
          </a:p>
          <a:p>
            <a:r>
              <a:rPr lang="zh-CN" altLang="en-US" sz="2400" dirty="0"/>
              <a:t>（一）人员招聘的意义</a:t>
            </a:r>
          </a:p>
          <a:p>
            <a:r>
              <a:rPr lang="zh-CN" altLang="en-US" sz="2400" dirty="0"/>
              <a:t>（二）人员招聘的程序</a:t>
            </a:r>
          </a:p>
          <a:p>
            <a:r>
              <a:rPr lang="zh-CN" altLang="en-US" sz="2400" dirty="0"/>
              <a:t>（三）人员招聘的形式</a:t>
            </a:r>
          </a:p>
        </p:txBody>
      </p:sp>
    </p:spTree>
    <p:extLst>
      <p:ext uri="{BB962C8B-B14F-4D97-AF65-F5344CB8AC3E}">
        <p14:creationId xmlns:p14="http://schemas.microsoft.com/office/powerpoint/2010/main" xmlns="" val="362079139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a:t>
            </a:r>
            <a:r>
              <a:rPr lang="en-US" altLang="zh-CN" dirty="0"/>
              <a:t>1</a:t>
            </a:r>
            <a:r>
              <a:rPr lang="zh-CN" altLang="zh-CN" dirty="0"/>
              <a:t>节　人员配置</a:t>
            </a:r>
            <a:br>
              <a:rPr lang="zh-CN" altLang="zh-CN" dirty="0"/>
            </a:br>
            <a:endParaRPr lang="zh-CN" altLang="en-US" dirty="0"/>
          </a:p>
        </p:txBody>
      </p:sp>
      <p:sp>
        <p:nvSpPr>
          <p:cNvPr id="4" name="文本框 3"/>
          <p:cNvSpPr txBox="1"/>
          <p:nvPr/>
        </p:nvSpPr>
        <p:spPr>
          <a:xfrm>
            <a:off x="508001" y="1564960"/>
            <a:ext cx="7135190" cy="4154984"/>
          </a:xfrm>
          <a:prstGeom prst="rect">
            <a:avLst/>
          </a:prstGeom>
          <a:noFill/>
        </p:spPr>
        <p:txBody>
          <a:bodyPr wrap="square" rtlCol="0">
            <a:spAutoFit/>
          </a:bodyPr>
          <a:lstStyle/>
          <a:p>
            <a:r>
              <a:rPr lang="zh-CN" altLang="en-US" sz="2400" dirty="0"/>
              <a:t>（一）人员招聘的</a:t>
            </a:r>
            <a:r>
              <a:rPr lang="zh-CN" altLang="en-US" sz="2400" dirty="0" smtClean="0"/>
              <a:t>意义</a:t>
            </a:r>
            <a:endParaRPr lang="en-US" altLang="zh-CN" sz="2400" dirty="0" smtClean="0"/>
          </a:p>
          <a:p>
            <a:endParaRPr lang="zh-CN" altLang="en-US" sz="2400" dirty="0">
              <a:latin typeface="华文仿宋" panose="02010600040101010101" pitchFamily="2" charset="-122"/>
              <a:ea typeface="华文仿宋" panose="02010600040101010101" pitchFamily="2" charset="-122"/>
            </a:endParaRPr>
          </a:p>
          <a:p>
            <a:r>
              <a:rPr lang="zh-CN" altLang="en-US" sz="2400" dirty="0">
                <a:latin typeface="+mn-ea"/>
              </a:rPr>
              <a:t>人员招聘的意义是为企业获取合适员工，使生产经营活动得以进行。其中如何从劳动市场上寻找并吸收企业需要的人员，是企业人力资源管理的首要环节，关系着员工队伍建设的基础。随着经济增长方式的变化，人力资源短缺特别是人才竞争的加剧，人员招聘的地位越来越重要。</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人员招聘的方式</a:t>
            </a:r>
          </a:p>
          <a:p>
            <a:pPr marL="342900" indent="-342900">
              <a:buFont typeface="Wingdings" panose="05000000000000000000" pitchFamily="2" charset="2"/>
              <a:buChar char="ü"/>
            </a:pPr>
            <a:r>
              <a:rPr lang="zh-CN" altLang="en-US" sz="2400" dirty="0"/>
              <a:t>人员招聘的地位</a:t>
            </a:r>
          </a:p>
        </p:txBody>
      </p:sp>
    </p:spTree>
    <p:extLst>
      <p:ext uri="{BB962C8B-B14F-4D97-AF65-F5344CB8AC3E}">
        <p14:creationId xmlns:p14="http://schemas.microsoft.com/office/powerpoint/2010/main" xmlns="" val="266878002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a:t>
            </a:r>
            <a:r>
              <a:rPr lang="en-US" altLang="zh-CN" dirty="0"/>
              <a:t>1</a:t>
            </a:r>
            <a:r>
              <a:rPr lang="zh-CN" altLang="zh-CN" dirty="0"/>
              <a:t>节　人员配置</a:t>
            </a:r>
            <a:br>
              <a:rPr lang="zh-CN" altLang="zh-CN" dirty="0"/>
            </a:br>
            <a:endParaRPr lang="zh-CN" altLang="en-US" dirty="0"/>
          </a:p>
        </p:txBody>
      </p:sp>
      <p:sp>
        <p:nvSpPr>
          <p:cNvPr id="4" name="文本框 3"/>
          <p:cNvSpPr txBox="1"/>
          <p:nvPr/>
        </p:nvSpPr>
        <p:spPr>
          <a:xfrm>
            <a:off x="508001" y="1617869"/>
            <a:ext cx="7135190" cy="3785652"/>
          </a:xfrm>
          <a:prstGeom prst="rect">
            <a:avLst/>
          </a:prstGeom>
          <a:noFill/>
        </p:spPr>
        <p:txBody>
          <a:bodyPr wrap="square" rtlCol="0">
            <a:spAutoFit/>
          </a:bodyPr>
          <a:lstStyle/>
          <a:p>
            <a:r>
              <a:rPr lang="zh-CN" altLang="en-US" sz="2400" dirty="0"/>
              <a:t>（二）人员招聘的</a:t>
            </a:r>
            <a:r>
              <a:rPr lang="zh-CN" altLang="en-US" sz="2400" dirty="0" smtClean="0"/>
              <a:t>程序</a:t>
            </a:r>
            <a:endParaRPr lang="en-US" altLang="zh-CN" sz="2400" dirty="0" smtClean="0"/>
          </a:p>
          <a:p>
            <a:endParaRPr lang="zh-CN" altLang="en-US" sz="2400" dirty="0">
              <a:latin typeface="华文仿宋" panose="02010600040101010101" pitchFamily="2" charset="-122"/>
              <a:ea typeface="华文仿宋" panose="02010600040101010101" pitchFamily="2" charset="-122"/>
            </a:endParaRPr>
          </a:p>
          <a:p>
            <a:r>
              <a:rPr lang="zh-CN" altLang="en-US" sz="2400" dirty="0">
                <a:latin typeface="+mn-ea"/>
              </a:rPr>
              <a:t>为了从劳动市场低成本、高效率地吸引和获取合适的员工，需要采取一系列措施。从人员招聘实践情况看，招聘宣传、招聘甄选和招聘录用是需要特别关注的基本环节。</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招聘宣传</a:t>
            </a:r>
          </a:p>
          <a:p>
            <a:pPr marL="342900" indent="-342900">
              <a:buFont typeface="Wingdings" panose="05000000000000000000" pitchFamily="2" charset="2"/>
              <a:buChar char="ü"/>
            </a:pPr>
            <a:r>
              <a:rPr lang="zh-CN" altLang="en-US" sz="2400" dirty="0"/>
              <a:t>招聘甄选</a:t>
            </a:r>
          </a:p>
          <a:p>
            <a:pPr marL="342900" indent="-342900">
              <a:buFont typeface="Wingdings" panose="05000000000000000000" pitchFamily="2" charset="2"/>
              <a:buChar char="ü"/>
            </a:pPr>
            <a:r>
              <a:rPr lang="zh-CN" altLang="en-US" sz="2400" dirty="0"/>
              <a:t>招聘录用</a:t>
            </a:r>
          </a:p>
        </p:txBody>
      </p:sp>
    </p:spTree>
    <p:extLst>
      <p:ext uri="{BB962C8B-B14F-4D97-AF65-F5344CB8AC3E}">
        <p14:creationId xmlns:p14="http://schemas.microsoft.com/office/powerpoint/2010/main" xmlns="" val="40640283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a:t>
            </a:r>
            <a:r>
              <a:rPr lang="en-US" altLang="zh-CN" dirty="0"/>
              <a:t>1</a:t>
            </a:r>
            <a:r>
              <a:rPr lang="zh-CN" altLang="zh-CN" dirty="0"/>
              <a:t>节　人员配置</a:t>
            </a:r>
            <a:br>
              <a:rPr lang="zh-CN" altLang="zh-CN" dirty="0"/>
            </a:br>
            <a:endParaRPr lang="zh-CN" altLang="en-US" dirty="0"/>
          </a:p>
        </p:txBody>
      </p:sp>
      <p:sp>
        <p:nvSpPr>
          <p:cNvPr id="4" name="文本框 3"/>
          <p:cNvSpPr txBox="1"/>
          <p:nvPr/>
        </p:nvSpPr>
        <p:spPr>
          <a:xfrm>
            <a:off x="508001" y="1617869"/>
            <a:ext cx="7135190" cy="3416320"/>
          </a:xfrm>
          <a:prstGeom prst="rect">
            <a:avLst/>
          </a:prstGeom>
          <a:noFill/>
        </p:spPr>
        <p:txBody>
          <a:bodyPr wrap="square" rtlCol="0">
            <a:spAutoFit/>
          </a:bodyPr>
          <a:lstStyle/>
          <a:p>
            <a:r>
              <a:rPr lang="zh-CN" altLang="zh-CN" sz="2400" dirty="0"/>
              <a:t>（三）人员招聘的</a:t>
            </a:r>
            <a:r>
              <a:rPr lang="zh-CN" altLang="zh-CN" sz="2400" dirty="0" smtClean="0"/>
              <a:t>形式</a:t>
            </a:r>
            <a:endParaRPr lang="en-US" altLang="zh-CN" sz="2400" dirty="0" smtClean="0"/>
          </a:p>
          <a:p>
            <a:endParaRPr lang="zh-CN" altLang="zh-CN" sz="2400" dirty="0">
              <a:latin typeface="华文仿宋" panose="02010600040101010101" pitchFamily="2" charset="-122"/>
              <a:ea typeface="华文仿宋" panose="02010600040101010101" pitchFamily="2" charset="-122"/>
            </a:endParaRPr>
          </a:p>
          <a:p>
            <a:r>
              <a:rPr lang="zh-CN" altLang="zh-CN" sz="2400" dirty="0">
                <a:latin typeface="+mn-ea"/>
              </a:rPr>
              <a:t>人员招聘面对劳动市场，由于劳动市场具有不同的具体类型，所需要招聘的员工也具有不同特点，因此需要采取不同的招聘形式。</a:t>
            </a:r>
            <a:endParaRPr lang="en-US" altLang="zh-CN" sz="2400" dirty="0">
              <a:latin typeface="+mn-ea"/>
            </a:endParaRPr>
          </a:p>
          <a:p>
            <a:endParaRPr lang="zh-CN" altLang="zh-CN" sz="2400" dirty="0"/>
          </a:p>
          <a:p>
            <a:pPr marL="342900" indent="-342900">
              <a:buFont typeface="Wingdings" panose="05000000000000000000" pitchFamily="2" charset="2"/>
              <a:buChar char="ü"/>
            </a:pPr>
            <a:r>
              <a:rPr lang="zh-CN" altLang="zh-CN" sz="2400" dirty="0"/>
              <a:t>发布招聘广告</a:t>
            </a:r>
          </a:p>
          <a:p>
            <a:pPr marL="342900" indent="-342900">
              <a:buFont typeface="Wingdings" panose="05000000000000000000" pitchFamily="2" charset="2"/>
              <a:buChar char="ü"/>
            </a:pPr>
            <a:r>
              <a:rPr lang="zh-CN" altLang="zh-CN" sz="2400" dirty="0"/>
              <a:t>举行校园招聘会</a:t>
            </a:r>
          </a:p>
          <a:p>
            <a:pPr marL="342900" indent="-342900">
              <a:buFont typeface="Wingdings" panose="05000000000000000000" pitchFamily="2" charset="2"/>
              <a:buChar char="ü"/>
            </a:pPr>
            <a:r>
              <a:rPr lang="zh-CN" altLang="zh-CN" sz="2400" dirty="0"/>
              <a:t>借助劳动市场中介机构</a:t>
            </a:r>
          </a:p>
        </p:txBody>
      </p:sp>
    </p:spTree>
    <p:extLst>
      <p:ext uri="{BB962C8B-B14F-4D97-AF65-F5344CB8AC3E}">
        <p14:creationId xmlns:p14="http://schemas.microsoft.com/office/powerpoint/2010/main" xmlns="" val="62127853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a:t>
            </a:r>
            <a:r>
              <a:rPr lang="en-US" altLang="zh-CN" dirty="0"/>
              <a:t>1</a:t>
            </a:r>
            <a:r>
              <a:rPr lang="zh-CN" altLang="zh-CN" dirty="0"/>
              <a:t>节　人员配置</a:t>
            </a:r>
            <a:br>
              <a:rPr lang="zh-CN" altLang="zh-CN" dirty="0"/>
            </a:br>
            <a:endParaRPr lang="zh-CN" altLang="en-US" dirty="0"/>
          </a:p>
        </p:txBody>
      </p:sp>
      <p:sp>
        <p:nvSpPr>
          <p:cNvPr id="4" name="文本框 3"/>
          <p:cNvSpPr txBox="1"/>
          <p:nvPr/>
        </p:nvSpPr>
        <p:spPr>
          <a:xfrm>
            <a:off x="508001" y="1617869"/>
            <a:ext cx="7135190" cy="4154984"/>
          </a:xfrm>
          <a:prstGeom prst="rect">
            <a:avLst/>
          </a:prstGeom>
          <a:noFill/>
        </p:spPr>
        <p:txBody>
          <a:bodyPr wrap="square" rtlCol="0">
            <a:spAutoFit/>
          </a:bodyPr>
          <a:lstStyle/>
          <a:p>
            <a:r>
              <a:rPr lang="zh-CN" altLang="en-US" sz="2400" dirty="0"/>
              <a:t>三、人员</a:t>
            </a:r>
            <a:r>
              <a:rPr lang="zh-CN" altLang="en-US" sz="2400" dirty="0" smtClean="0"/>
              <a:t>调整</a:t>
            </a:r>
            <a:endParaRPr lang="en-US" altLang="zh-CN" sz="2400" dirty="0" smtClean="0"/>
          </a:p>
          <a:p>
            <a:endParaRPr lang="zh-CN" altLang="en-US" sz="2400" dirty="0"/>
          </a:p>
          <a:p>
            <a:r>
              <a:rPr lang="zh-CN" altLang="en-US" sz="2400" dirty="0">
                <a:latin typeface="+mn-ea"/>
              </a:rPr>
              <a:t>人员调整是通过改进员工配置方式解决人员短缺问题。在企业人员结构不合理的情况下，进行人员调整具有重要意义，能够开发人力资源的潜力。由于人员调整通常会为已有员工提供发展机会，有助于员工能力与素质的提升，因此对于吸引合适人员与企业共同发展具有重要意义。</a:t>
            </a:r>
            <a:endParaRPr lang="en-US" altLang="zh-CN" sz="2400" dirty="0">
              <a:latin typeface="+mn-ea"/>
            </a:endParaRPr>
          </a:p>
          <a:p>
            <a:endParaRPr lang="zh-CN" altLang="en-US" sz="2400" dirty="0"/>
          </a:p>
          <a:p>
            <a:r>
              <a:rPr lang="zh-CN" altLang="en-US" sz="2400" dirty="0"/>
              <a:t>（一）人员调整的特点</a:t>
            </a:r>
          </a:p>
          <a:p>
            <a:r>
              <a:rPr lang="zh-CN" altLang="en-US" sz="2400" dirty="0"/>
              <a:t>（二）人员调整的措施</a:t>
            </a:r>
          </a:p>
        </p:txBody>
      </p:sp>
    </p:spTree>
    <p:extLst>
      <p:ext uri="{BB962C8B-B14F-4D97-AF65-F5344CB8AC3E}">
        <p14:creationId xmlns:p14="http://schemas.microsoft.com/office/powerpoint/2010/main" xmlns="" val="3394620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body" idx="1"/>
          </p:nvPr>
        </p:nvSpPr>
        <p:spPr>
          <a:xfrm>
            <a:off x="0" y="1143000"/>
            <a:ext cx="9144000" cy="5715000"/>
          </a:xfrm>
        </p:spPr>
        <p:txBody>
          <a:bodyPr>
            <a:normAutofit lnSpcReduction="10000"/>
          </a:bodyPr>
          <a:lstStyle/>
          <a:p>
            <a:pPr eaLnBrk="1" hangingPunct="1">
              <a:lnSpc>
                <a:spcPct val="80000"/>
              </a:lnSpc>
            </a:pPr>
            <a:r>
              <a:rPr lang="en-US" altLang="zh-CN" sz="1600" smtClean="0"/>
              <a:t> </a:t>
            </a:r>
          </a:p>
          <a:p>
            <a:pPr eaLnBrk="1" hangingPunct="1">
              <a:lnSpc>
                <a:spcPct val="80000"/>
              </a:lnSpc>
            </a:pPr>
            <a:endParaRPr lang="en-US" altLang="zh-CN" sz="1600" b="1" smtClean="0"/>
          </a:p>
          <a:p>
            <a:pPr eaLnBrk="1" hangingPunct="1">
              <a:lnSpc>
                <a:spcPct val="80000"/>
              </a:lnSpc>
            </a:pPr>
            <a:r>
              <a:rPr lang="zh-CN" altLang="en-US" sz="1600" b="1" smtClean="0"/>
              <a:t>学习方式：</a:t>
            </a:r>
            <a:r>
              <a:rPr lang="zh-CN" altLang="en-US" b="1" smtClean="0">
                <a:ea typeface="黑体" pitchFamily="49" charset="-122"/>
              </a:rPr>
              <a:t>全国招生  函授学习  权威双证  国际互认</a:t>
            </a:r>
            <a:endParaRPr lang="zh-CN" altLang="en-US" sz="1600" b="1" smtClean="0"/>
          </a:p>
          <a:p>
            <a:pPr eaLnBrk="1" hangingPunct="1">
              <a:lnSpc>
                <a:spcPct val="80000"/>
              </a:lnSpc>
            </a:pPr>
            <a:endParaRPr lang="zh-CN" altLang="en-US" sz="1600" b="1" smtClean="0"/>
          </a:p>
          <a:p>
            <a:pPr eaLnBrk="1" hangingPunct="1">
              <a:lnSpc>
                <a:spcPct val="80000"/>
              </a:lnSpc>
            </a:pPr>
            <a:r>
              <a:rPr lang="zh-CN" altLang="en-US" sz="1600" b="1" smtClean="0"/>
              <a:t>认证项目：注册职业经理</a:t>
            </a:r>
            <a:r>
              <a:rPr lang="en-US" altLang="zh-CN" sz="1600" b="1" smtClean="0"/>
              <a:t>MBA</a:t>
            </a:r>
            <a:r>
              <a:rPr lang="zh-CN" altLang="en-US" sz="1600" b="1" smtClean="0"/>
              <a:t>、人力资源总监、品质经理、生产经理、营销策划师、物流经理、 项目经理、企业管理咨询师、企业总经理、营销经理、财务总监、酒店经理、企业培训师、采购经理、</a:t>
            </a:r>
            <a:r>
              <a:rPr lang="en-US" altLang="zh-CN" sz="1600" b="1" smtClean="0"/>
              <a:t>IE</a:t>
            </a:r>
            <a:r>
              <a:rPr lang="zh-CN" altLang="en-US" sz="1600" b="1" smtClean="0"/>
              <a:t>工业工程师、医院管理、行政总监、市场总监、工厂管理、服装企业管理、六西格玛管理师、车间主管、经济管理师、生产运营管理师、微营销管理师</a:t>
            </a:r>
            <a:r>
              <a:rPr lang="en-US" altLang="zh-CN" sz="1600" b="1" smtClean="0"/>
              <a:t>MBA</a:t>
            </a:r>
            <a:r>
              <a:rPr lang="zh-CN" altLang="en-US" sz="1600" b="1" smtClean="0"/>
              <a:t>等高级认证。</a:t>
            </a:r>
          </a:p>
          <a:p>
            <a:pPr eaLnBrk="1" hangingPunct="1">
              <a:lnSpc>
                <a:spcPct val="80000"/>
              </a:lnSpc>
            </a:pPr>
            <a:endParaRPr lang="zh-CN" altLang="en-US" sz="1600" b="1" smtClean="0"/>
          </a:p>
          <a:p>
            <a:pPr eaLnBrk="1" hangingPunct="1">
              <a:lnSpc>
                <a:spcPct val="80000"/>
              </a:lnSpc>
            </a:pPr>
            <a:r>
              <a:rPr lang="zh-CN" altLang="en-US" sz="1600" b="1" smtClean="0"/>
              <a:t>颁发双证：高级注册  经理资格证</a:t>
            </a:r>
            <a:r>
              <a:rPr lang="en-US" altLang="zh-CN" sz="1600" b="1" smtClean="0"/>
              <a:t>+MBA</a:t>
            </a:r>
            <a:r>
              <a:rPr lang="zh-CN" altLang="en-US" sz="1600" b="1" smtClean="0"/>
              <a:t>研修证</a:t>
            </a:r>
            <a:r>
              <a:rPr lang="en-US" altLang="zh-CN" sz="1600" b="1" smtClean="0"/>
              <a:t>+</a:t>
            </a:r>
            <a:r>
              <a:rPr lang="zh-CN" altLang="en-US" sz="1600" b="1" smtClean="0"/>
              <a:t>人才测评证</a:t>
            </a:r>
            <a:r>
              <a:rPr lang="en-US" altLang="zh-CN" sz="1600" b="1" smtClean="0"/>
              <a:t>+</a:t>
            </a:r>
            <a:r>
              <a:rPr lang="zh-CN" altLang="en-US" sz="1600" b="1" smtClean="0"/>
              <a:t>全套学籍档案</a:t>
            </a:r>
          </a:p>
          <a:p>
            <a:pPr eaLnBrk="1" hangingPunct="1">
              <a:lnSpc>
                <a:spcPct val="80000"/>
              </a:lnSpc>
            </a:pPr>
            <a:endParaRPr lang="zh-CN" altLang="en-US" sz="1600" b="1" smtClean="0"/>
          </a:p>
          <a:p>
            <a:pPr eaLnBrk="1" hangingPunct="1">
              <a:lnSpc>
                <a:spcPct val="80000"/>
              </a:lnSpc>
            </a:pPr>
            <a:r>
              <a:rPr lang="zh-CN" altLang="en-US" sz="1600" b="1" smtClean="0"/>
              <a:t>收费标准  ：</a:t>
            </a:r>
            <a:r>
              <a:rPr lang="zh-CN" altLang="en-US" sz="2400" b="1" smtClean="0"/>
              <a:t>仅收取</a:t>
            </a:r>
            <a:r>
              <a:rPr lang="en-US" altLang="zh-CN" sz="2400" b="1" smtClean="0"/>
              <a:t>1280</a:t>
            </a:r>
            <a:r>
              <a:rPr lang="zh-CN" altLang="en-US" sz="2400" b="1" smtClean="0"/>
              <a:t>元</a:t>
            </a:r>
            <a:r>
              <a:rPr lang="zh-CN" altLang="en-US" sz="1600" b="1" smtClean="0"/>
              <a:t>       招生网址： </a:t>
            </a:r>
            <a:r>
              <a:rPr lang="en-US" altLang="zh-CN" b="1" smtClean="0">
                <a:hlinkClick r:id="rId2"/>
              </a:rPr>
              <a:t>www.mhjy.net</a:t>
            </a:r>
            <a:endParaRPr lang="en-US" altLang="zh-CN" b="1" smtClean="0"/>
          </a:p>
          <a:p>
            <a:pPr eaLnBrk="1" hangingPunct="1">
              <a:lnSpc>
                <a:spcPct val="80000"/>
              </a:lnSpc>
              <a:buFontTx/>
              <a:buNone/>
            </a:pPr>
            <a:r>
              <a:rPr lang="en-US" altLang="zh-CN" b="1" smtClean="0"/>
              <a:t>    </a:t>
            </a:r>
            <a:r>
              <a:rPr lang="zh-CN" altLang="en-US" sz="1600" b="1" smtClean="0"/>
              <a:t>报名电话：</a:t>
            </a:r>
            <a:r>
              <a:rPr lang="en-US" altLang="zh-CN" sz="1600" b="1" smtClean="0"/>
              <a:t>13684609885    0451—88342620  </a:t>
            </a:r>
          </a:p>
          <a:p>
            <a:pPr eaLnBrk="1" hangingPunct="1">
              <a:lnSpc>
                <a:spcPct val="80000"/>
              </a:lnSpc>
              <a:buFontTx/>
              <a:buNone/>
            </a:pPr>
            <a:r>
              <a:rPr lang="en-US" altLang="zh-CN" sz="1600" b="1" smtClean="0"/>
              <a:t>        </a:t>
            </a:r>
            <a:r>
              <a:rPr lang="zh-CN" altLang="en-US" sz="1600" b="1" smtClean="0"/>
              <a:t>咨询邮箱：</a:t>
            </a:r>
            <a:r>
              <a:rPr lang="en-US" altLang="zh-CN" sz="1600" b="1" smtClean="0">
                <a:hlinkClick r:id="rId3"/>
              </a:rPr>
              <a:t>xchy007@163.com</a:t>
            </a:r>
            <a:r>
              <a:rPr lang="en-US" altLang="zh-CN" sz="1600" b="1" smtClean="0"/>
              <a:t>   </a:t>
            </a:r>
            <a:r>
              <a:rPr lang="zh-CN" altLang="en-US" sz="1600" b="1" smtClean="0"/>
              <a:t>咨询教师</a:t>
            </a:r>
            <a:r>
              <a:rPr lang="en-US" altLang="zh-CN" sz="1600" b="1" smtClean="0"/>
              <a:t>: </a:t>
            </a:r>
            <a:r>
              <a:rPr lang="zh-CN" altLang="en-US" sz="1600" b="1" smtClean="0"/>
              <a:t>王海涛 </a:t>
            </a:r>
          </a:p>
          <a:p>
            <a:pPr eaLnBrk="1" hangingPunct="1">
              <a:lnSpc>
                <a:spcPct val="80000"/>
              </a:lnSpc>
            </a:pPr>
            <a:r>
              <a:rPr lang="en-US" altLang="zh-CN" sz="1600" b="1" smtClean="0"/>
              <a:t> </a:t>
            </a:r>
            <a:endParaRPr lang="zh-CN" altLang="en-US" sz="1600" b="1" smtClean="0"/>
          </a:p>
          <a:p>
            <a:pPr eaLnBrk="1" hangingPunct="1">
              <a:lnSpc>
                <a:spcPct val="80000"/>
              </a:lnSpc>
            </a:pPr>
            <a:r>
              <a:rPr lang="zh-CN" altLang="en-US" sz="1600" b="1" smtClean="0"/>
              <a:t>学校网站：</a:t>
            </a:r>
            <a:r>
              <a:rPr lang="en-US" altLang="zh-CN" sz="1600" b="1" smtClean="0">
                <a:hlinkClick r:id="rId2"/>
              </a:rPr>
              <a:t>www.mhjy.net</a:t>
            </a:r>
            <a:r>
              <a:rPr lang="en-US" altLang="zh-CN" sz="1600" b="1" smtClean="0"/>
              <a:t>    </a:t>
            </a:r>
            <a:r>
              <a:rPr lang="zh-CN" altLang="en-US" sz="1600" b="1" smtClean="0"/>
              <a:t>微信公众号：</a:t>
            </a:r>
            <a:r>
              <a:rPr lang="en-US" altLang="zh-CN" sz="1600" b="1" smtClean="0"/>
              <a:t>MHJY1998   </a:t>
            </a:r>
            <a:r>
              <a:rPr lang="zh-CN" altLang="en-US" sz="1600" b="1" smtClean="0"/>
              <a:t>微信号客服：</a:t>
            </a:r>
            <a:r>
              <a:rPr lang="en-US" altLang="zh-CN" sz="1600" b="1" smtClean="0"/>
              <a:t>122285053</a:t>
            </a:r>
            <a:endParaRPr lang="zh-CN" altLang="en-US" sz="1600" b="1" smtClean="0"/>
          </a:p>
          <a:p>
            <a:pPr eaLnBrk="1" hangingPunct="1">
              <a:lnSpc>
                <a:spcPct val="80000"/>
              </a:lnSpc>
            </a:pPr>
            <a:endParaRPr lang="zh-CN" altLang="en-US" sz="1600" b="1" smtClean="0"/>
          </a:p>
          <a:p>
            <a:pPr algn="r" eaLnBrk="1" hangingPunct="1">
              <a:lnSpc>
                <a:spcPct val="80000"/>
              </a:lnSpc>
              <a:buFontTx/>
              <a:buNone/>
            </a:pPr>
            <a:r>
              <a:rPr lang="zh-CN" altLang="en-US" sz="1800" b="1" smtClean="0"/>
              <a:t>颁证单位：中国经济管理大学</a:t>
            </a:r>
          </a:p>
          <a:p>
            <a:pPr algn="r" eaLnBrk="1" hangingPunct="1">
              <a:lnSpc>
                <a:spcPct val="80000"/>
              </a:lnSpc>
            </a:pPr>
            <a:r>
              <a:rPr lang="zh-CN" altLang="en-US" sz="1800" b="1" smtClean="0"/>
              <a:t>主办单位：美华管理人才学校</a:t>
            </a:r>
            <a:endParaRPr lang="en-US" altLang="zh-CN" sz="1800" b="1" smtClean="0"/>
          </a:p>
        </p:txBody>
      </p:sp>
      <p:sp>
        <p:nvSpPr>
          <p:cNvPr id="2051" name="WordArt 4"/>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a:ea typeface="华文新魏"/>
            </a:endParaRPr>
          </a:p>
        </p:txBody>
      </p:sp>
      <p:sp>
        <p:nvSpPr>
          <p:cNvPr id="2052" name="Rectangle 7"/>
          <p:cNvSpPr>
            <a:spLocks noGrp="1" noChangeArrowheads="1"/>
          </p:cNvSpPr>
          <p:nvPr>
            <p:ph type="title"/>
          </p:nvPr>
        </p:nvSpPr>
        <p:spPr/>
        <p:txBody>
          <a:bodyPr/>
          <a:lstStyle/>
          <a:p>
            <a:pPr eaLnBrk="1" hangingPunct="1"/>
            <a:r>
              <a:rPr lang="en-US" altLang="zh-CN" sz="4000" smtClean="0">
                <a:solidFill>
                  <a:srgbClr val="FF0000"/>
                </a:solidFill>
              </a:rPr>
              <a:t/>
            </a:r>
            <a:br>
              <a:rPr lang="en-US" altLang="zh-CN" sz="4000" smtClean="0">
                <a:solidFill>
                  <a:srgbClr val="FF0000"/>
                </a:solidFill>
              </a:rPr>
            </a:br>
            <a:endParaRPr lang="en-US" altLang="zh-CN" sz="4000" smtClean="0">
              <a:solidFill>
                <a:srgbClr val="FF0000"/>
              </a:solidFill>
            </a:endParaRPr>
          </a:p>
        </p:txBody>
      </p:sp>
      <p:sp>
        <p:nvSpPr>
          <p:cNvPr id="3080" name="WordArt 8"/>
          <p:cNvSpPr>
            <a:spLocks noChangeArrowheads="1" noChangeShapeType="1" noTextEdit="1"/>
          </p:cNvSpPr>
          <p:nvPr/>
        </p:nvSpPr>
        <p:spPr bwMode="auto">
          <a:xfrm>
            <a:off x="395288" y="357166"/>
            <a:ext cx="8064500" cy="1200172"/>
          </a:xfrm>
          <a:prstGeom prst="rect">
            <a:avLst/>
          </a:prstGeom>
        </p:spPr>
        <p:txBody>
          <a:bodyPr wrap="none" fromWordArt="1">
            <a:prstTxWarp prst="textPlain">
              <a:avLst>
                <a:gd name="adj" fmla="val 50000"/>
              </a:avLst>
            </a:prstTxWarp>
          </a:bodyPr>
          <a:lstStyle/>
          <a:p>
            <a:pPr algn="ctr">
              <a:defRPr/>
            </a:pPr>
            <a:r>
              <a:rPr lang="zh-CN" altLang="en-US" sz="3600" b="1" kern="10">
                <a:ln w="9525">
                  <a:solidFill>
                    <a:srgbClr val="FF0000"/>
                  </a:solidFill>
                  <a:round/>
                  <a:headEnd/>
                  <a:tailEnd/>
                </a:ln>
                <a:solidFill>
                  <a:srgbClr val="FF0000"/>
                </a:solidFill>
                <a:latin typeface="黑体"/>
                <a:ea typeface="黑体"/>
              </a:rPr>
              <a:t>全国迷你型</a:t>
            </a:r>
            <a:r>
              <a:rPr lang="en-US" altLang="zh-CN" sz="3600" b="1" kern="10">
                <a:ln w="9525">
                  <a:solidFill>
                    <a:srgbClr val="FF0000"/>
                  </a:solidFill>
                  <a:round/>
                  <a:headEnd/>
                  <a:tailEnd/>
                </a:ln>
                <a:solidFill>
                  <a:srgbClr val="FF0000"/>
                </a:solidFill>
                <a:latin typeface="黑体"/>
                <a:ea typeface="黑体"/>
              </a:rPr>
              <a:t>MBA</a:t>
            </a:r>
            <a:r>
              <a:rPr lang="zh-CN" altLang="en-US" sz="3600" b="1" kern="10">
                <a:ln w="9525">
                  <a:solidFill>
                    <a:srgbClr val="FF0000"/>
                  </a:solidFill>
                  <a:round/>
                  <a:headEnd/>
                  <a:tailEnd/>
                </a:ln>
                <a:solidFill>
                  <a:srgbClr val="FF0000"/>
                </a:solidFill>
                <a:latin typeface="黑体"/>
                <a:ea typeface="黑体"/>
              </a:rPr>
              <a:t>职业经理双证班</a:t>
            </a:r>
          </a:p>
        </p:txBody>
      </p:sp>
      <p:pic>
        <p:nvPicPr>
          <p:cNvPr id="2054" name="Picture 9" descr="look"/>
          <p:cNvPicPr>
            <a:picLocks noChangeAspect="1" noChangeArrowheads="1" noCrop="1"/>
          </p:cNvPicPr>
          <p:nvPr/>
        </p:nvPicPr>
        <p:blipFill>
          <a:blip r:embed="rId4" cstate="print"/>
          <a:srcRect/>
          <a:stretch>
            <a:fillRect/>
          </a:stretch>
        </p:blipFill>
        <p:spPr bwMode="auto">
          <a:xfrm>
            <a:off x="6215063" y="4429125"/>
            <a:ext cx="3429000" cy="774700"/>
          </a:xfrm>
          <a:prstGeom prst="rect">
            <a:avLst/>
          </a:prstGeom>
          <a:noFill/>
          <a:ln w="9525">
            <a:noFill/>
            <a:miter lim="800000"/>
            <a:headEnd/>
            <a:tailEnd/>
          </a:ln>
        </p:spPr>
      </p:pic>
      <p:pic>
        <p:nvPicPr>
          <p:cNvPr id="2055" name="Picture 10" descr="007"/>
          <p:cNvPicPr>
            <a:picLocks noChangeAspect="1" noChangeArrowheads="1" noCrop="1"/>
          </p:cNvPicPr>
          <p:nvPr/>
        </p:nvPicPr>
        <p:blipFill>
          <a:blip r:embed="rId5" cstate="print"/>
          <a:srcRect/>
          <a:stretch>
            <a:fillRect/>
          </a:stretch>
        </p:blipFill>
        <p:spPr bwMode="auto">
          <a:xfrm>
            <a:off x="0" y="5937250"/>
            <a:ext cx="3313113" cy="920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a:t>
            </a:r>
            <a:r>
              <a:rPr lang="en-US" altLang="zh-CN" dirty="0"/>
              <a:t>1</a:t>
            </a:r>
            <a:r>
              <a:rPr lang="zh-CN" altLang="zh-CN" dirty="0"/>
              <a:t>节　人员配置</a:t>
            </a:r>
            <a:br>
              <a:rPr lang="zh-CN" altLang="zh-CN" dirty="0"/>
            </a:br>
            <a:endParaRPr lang="zh-CN" altLang="en-US" dirty="0"/>
          </a:p>
        </p:txBody>
      </p:sp>
      <p:sp>
        <p:nvSpPr>
          <p:cNvPr id="4" name="文本框 3"/>
          <p:cNvSpPr txBox="1"/>
          <p:nvPr/>
        </p:nvSpPr>
        <p:spPr>
          <a:xfrm>
            <a:off x="508001" y="1617869"/>
            <a:ext cx="7135190" cy="3785652"/>
          </a:xfrm>
          <a:prstGeom prst="rect">
            <a:avLst/>
          </a:prstGeom>
          <a:noFill/>
        </p:spPr>
        <p:txBody>
          <a:bodyPr wrap="square" rtlCol="0">
            <a:spAutoFit/>
          </a:bodyPr>
          <a:lstStyle/>
          <a:p>
            <a:r>
              <a:rPr lang="zh-CN" altLang="en-US" sz="2400" dirty="0"/>
              <a:t>（一）人员调整的特点</a:t>
            </a:r>
          </a:p>
          <a:p>
            <a:endParaRPr lang="en-US" altLang="zh-CN" sz="2400" dirty="0" smtClean="0"/>
          </a:p>
          <a:p>
            <a:r>
              <a:rPr lang="zh-CN" altLang="en-US" sz="2400" dirty="0">
                <a:latin typeface="+mn-ea"/>
              </a:rPr>
              <a:t>人员调整是对于企业已有员工使用方式的改进，包括工作职位的调整，以此解决人员短缺问题，实际上是通过人力资源潜力开发满足企业生产经营活动对于员工能力的需要，在人力资源管理中具有重要意义。</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人员调整的作用</a:t>
            </a:r>
          </a:p>
          <a:p>
            <a:pPr marL="342900" indent="-342900">
              <a:buFont typeface="Wingdings" panose="05000000000000000000" pitchFamily="2" charset="2"/>
              <a:buChar char="ü"/>
            </a:pPr>
            <a:r>
              <a:rPr lang="zh-CN" altLang="en-US" sz="2400" dirty="0"/>
              <a:t>人员调整的条件</a:t>
            </a:r>
          </a:p>
        </p:txBody>
      </p:sp>
    </p:spTree>
    <p:extLst>
      <p:ext uri="{BB962C8B-B14F-4D97-AF65-F5344CB8AC3E}">
        <p14:creationId xmlns:p14="http://schemas.microsoft.com/office/powerpoint/2010/main" xmlns="" val="67579537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a:t>
            </a:r>
            <a:r>
              <a:rPr lang="en-US" altLang="zh-CN" dirty="0"/>
              <a:t>1</a:t>
            </a:r>
            <a:r>
              <a:rPr lang="zh-CN" altLang="zh-CN" dirty="0"/>
              <a:t>节　人员配置</a:t>
            </a:r>
            <a:br>
              <a:rPr lang="zh-CN" altLang="zh-CN" dirty="0"/>
            </a:br>
            <a:endParaRPr lang="zh-CN" altLang="en-US" dirty="0"/>
          </a:p>
        </p:txBody>
      </p:sp>
      <p:sp>
        <p:nvSpPr>
          <p:cNvPr id="4" name="文本框 3"/>
          <p:cNvSpPr txBox="1"/>
          <p:nvPr/>
        </p:nvSpPr>
        <p:spPr>
          <a:xfrm>
            <a:off x="508001" y="1617869"/>
            <a:ext cx="7135190" cy="3785652"/>
          </a:xfrm>
          <a:prstGeom prst="rect">
            <a:avLst/>
          </a:prstGeom>
          <a:noFill/>
        </p:spPr>
        <p:txBody>
          <a:bodyPr wrap="square" rtlCol="0">
            <a:spAutoFit/>
          </a:bodyPr>
          <a:lstStyle/>
          <a:p>
            <a:r>
              <a:rPr lang="zh-CN" altLang="en-US" sz="2400" dirty="0"/>
              <a:t>（二）人员调整的</a:t>
            </a:r>
            <a:r>
              <a:rPr lang="zh-CN" altLang="en-US" sz="2400" dirty="0" smtClean="0"/>
              <a:t>措施</a:t>
            </a:r>
            <a:endParaRPr lang="en-US" altLang="zh-CN" sz="2400" dirty="0" smtClean="0"/>
          </a:p>
          <a:p>
            <a:endParaRPr lang="zh-CN" altLang="en-US" sz="2400" dirty="0">
              <a:latin typeface="+mn-ea"/>
            </a:endParaRPr>
          </a:p>
          <a:p>
            <a:r>
              <a:rPr lang="zh-CN" altLang="en-US" sz="2400" dirty="0">
                <a:latin typeface="+mn-ea"/>
              </a:rPr>
              <a:t>在人力资源管理实践中，人员调整有多种方式。随着企业内部劳动市场的发展，进行人员调整越来越需要企业与员工双方共同努力，从多方面采取有针对性的措施。</a:t>
            </a:r>
          </a:p>
          <a:p>
            <a:endParaRPr lang="en-US" altLang="zh-CN" sz="2400" dirty="0" smtClean="0"/>
          </a:p>
          <a:p>
            <a:pPr marL="342900" indent="-342900">
              <a:buFont typeface="Wingdings" panose="05000000000000000000" pitchFamily="2" charset="2"/>
              <a:buChar char="ü"/>
            </a:pPr>
            <a:r>
              <a:rPr lang="zh-CN" altLang="en-US" sz="2400" dirty="0" smtClean="0"/>
              <a:t>信息</a:t>
            </a:r>
            <a:r>
              <a:rPr lang="zh-CN" altLang="en-US" sz="2400" dirty="0"/>
              <a:t>发布</a:t>
            </a:r>
          </a:p>
          <a:p>
            <a:pPr marL="342900" indent="-342900">
              <a:buFont typeface="Wingdings" panose="05000000000000000000" pitchFamily="2" charset="2"/>
              <a:buChar char="ü"/>
            </a:pPr>
            <a:r>
              <a:rPr lang="zh-CN" altLang="en-US" sz="2400" dirty="0"/>
              <a:t>主管推荐</a:t>
            </a:r>
          </a:p>
          <a:p>
            <a:pPr marL="342900" indent="-342900">
              <a:buFont typeface="Wingdings" panose="05000000000000000000" pitchFamily="2" charset="2"/>
              <a:buChar char="ü"/>
            </a:pPr>
            <a:r>
              <a:rPr lang="zh-CN" altLang="en-US" sz="2400" dirty="0"/>
              <a:t>内部竞岗</a:t>
            </a:r>
          </a:p>
        </p:txBody>
      </p:sp>
    </p:spTree>
    <p:extLst>
      <p:ext uri="{BB962C8B-B14F-4D97-AF65-F5344CB8AC3E}">
        <p14:creationId xmlns:p14="http://schemas.microsoft.com/office/powerpoint/2010/main" xmlns="" val="377150440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a:xfrm>
            <a:off x="508001" y="609600"/>
            <a:ext cx="6447501" cy="1320800"/>
          </a:xfrm>
        </p:spPr>
        <p:txBody>
          <a:bodyPr/>
          <a:lstStyle/>
          <a:p>
            <a:r>
              <a:rPr lang="zh-CN" altLang="en-US" dirty="0" smtClean="0"/>
              <a:t>本章内容</a:t>
            </a:r>
            <a:endParaRPr lang="zh-CN" altLang="en-US" dirty="0"/>
          </a:p>
        </p:txBody>
      </p:sp>
      <p:sp>
        <p:nvSpPr>
          <p:cNvPr id="7" name="文本框 3"/>
          <p:cNvSpPr txBox="1"/>
          <p:nvPr/>
        </p:nvSpPr>
        <p:spPr>
          <a:xfrm>
            <a:off x="2661265" y="2758554"/>
            <a:ext cx="3836504" cy="2462213"/>
          </a:xfrm>
          <a:prstGeom prst="rect">
            <a:avLst/>
          </a:prstGeom>
          <a:noFill/>
        </p:spPr>
        <p:txBody>
          <a:bodyPr wrap="square" rtlCol="0">
            <a:spAutoFit/>
          </a:bodyPr>
          <a:lstStyle/>
          <a:p>
            <a:pPr>
              <a:lnSpc>
                <a:spcPct val="150000"/>
              </a:lnSpc>
            </a:pPr>
            <a:r>
              <a:rPr lang="zh-CN" altLang="zh-CN" sz="2800" dirty="0"/>
              <a:t>第</a:t>
            </a:r>
            <a:r>
              <a:rPr lang="en-US" altLang="zh-CN" sz="2800" dirty="0"/>
              <a:t>1</a:t>
            </a:r>
            <a:r>
              <a:rPr lang="zh-CN" altLang="zh-CN" sz="2800" dirty="0"/>
              <a:t>节　人员配置</a:t>
            </a:r>
          </a:p>
          <a:p>
            <a:pPr>
              <a:lnSpc>
                <a:spcPct val="150000"/>
              </a:lnSpc>
            </a:pPr>
            <a:r>
              <a:rPr lang="zh-CN" altLang="zh-CN" sz="2800" dirty="0">
                <a:solidFill>
                  <a:srgbClr val="FF0000"/>
                </a:solidFill>
              </a:rPr>
              <a:t>第</a:t>
            </a:r>
            <a:r>
              <a:rPr lang="en-US" altLang="zh-CN" sz="2800" dirty="0">
                <a:solidFill>
                  <a:srgbClr val="FF0000"/>
                </a:solidFill>
              </a:rPr>
              <a:t>2</a:t>
            </a:r>
            <a:r>
              <a:rPr lang="zh-CN" altLang="zh-CN" sz="2800" dirty="0">
                <a:solidFill>
                  <a:srgbClr val="FF0000"/>
                </a:solidFill>
              </a:rPr>
              <a:t>节　员工标准</a:t>
            </a:r>
          </a:p>
          <a:p>
            <a:pPr>
              <a:lnSpc>
                <a:spcPct val="150000"/>
              </a:lnSpc>
            </a:pPr>
            <a:r>
              <a:rPr lang="zh-CN" altLang="zh-CN" sz="2800" dirty="0"/>
              <a:t>第</a:t>
            </a:r>
            <a:r>
              <a:rPr lang="en-US" altLang="zh-CN" sz="2800" dirty="0"/>
              <a:t>3</a:t>
            </a:r>
            <a:r>
              <a:rPr lang="zh-CN" altLang="zh-CN" sz="2800" dirty="0"/>
              <a:t>节　人事测评</a:t>
            </a:r>
          </a:p>
          <a:p>
            <a:endParaRPr lang="zh-CN" altLang="en-US" sz="2800" dirty="0"/>
          </a:p>
        </p:txBody>
      </p:sp>
    </p:spTree>
    <p:extLst>
      <p:ext uri="{BB962C8B-B14F-4D97-AF65-F5344CB8AC3E}">
        <p14:creationId xmlns:p14="http://schemas.microsoft.com/office/powerpoint/2010/main" xmlns="" val="245954089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员工标准</a:t>
            </a:r>
          </a:p>
        </p:txBody>
      </p:sp>
      <p:sp>
        <p:nvSpPr>
          <p:cNvPr id="4" name="文本框 3"/>
          <p:cNvSpPr txBox="1"/>
          <p:nvPr/>
        </p:nvSpPr>
        <p:spPr>
          <a:xfrm>
            <a:off x="508001" y="1429025"/>
            <a:ext cx="7135190" cy="4154984"/>
          </a:xfrm>
          <a:prstGeom prst="rect">
            <a:avLst/>
          </a:prstGeom>
          <a:noFill/>
        </p:spPr>
        <p:txBody>
          <a:bodyPr wrap="square" rtlCol="0">
            <a:spAutoFit/>
          </a:bodyPr>
          <a:lstStyle/>
          <a:p>
            <a:r>
              <a:rPr lang="zh-CN" altLang="en-US" sz="2400" dirty="0" smtClean="0">
                <a:latin typeface="+mn-ea"/>
              </a:rPr>
              <a:t>企业</a:t>
            </a:r>
            <a:r>
              <a:rPr lang="zh-CN" altLang="en-US" sz="2400" dirty="0">
                <a:latin typeface="+mn-ea"/>
              </a:rPr>
              <a:t>对于人员的需求有数量与质量规定性，在进行人员供给时必须制定员工标准。员工标准是企业选择员工的依据，体现生产经营活动的人事匹配要求。从企业实际出发，根据人事匹配的要求，制定公平合理、积极有效的员工甄选标准，是企业人力资源管理的一项核心工作，全面影响选人、用人、留人、育人的各个管理环节。</a:t>
            </a:r>
            <a:endParaRPr lang="en-US" altLang="zh-CN" sz="2400" dirty="0">
              <a:latin typeface="+mn-ea"/>
            </a:endParaRPr>
          </a:p>
          <a:p>
            <a:endParaRPr lang="zh-CN" altLang="en-US" sz="2400" dirty="0"/>
          </a:p>
          <a:p>
            <a:r>
              <a:rPr lang="zh-CN" altLang="en-US" sz="2400" dirty="0"/>
              <a:t>一、人事匹配活动</a:t>
            </a:r>
          </a:p>
          <a:p>
            <a:r>
              <a:rPr lang="zh-CN" altLang="en-US" sz="2400" dirty="0"/>
              <a:t>二、人员甄选标准</a:t>
            </a:r>
          </a:p>
          <a:p>
            <a:r>
              <a:rPr lang="zh-CN" altLang="en-US" sz="2400" dirty="0"/>
              <a:t>三、员工胜任力模型</a:t>
            </a:r>
          </a:p>
        </p:txBody>
      </p:sp>
    </p:spTree>
    <p:extLst>
      <p:ext uri="{BB962C8B-B14F-4D97-AF65-F5344CB8AC3E}">
        <p14:creationId xmlns:p14="http://schemas.microsoft.com/office/powerpoint/2010/main" xmlns="" val="427157833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员工标准</a:t>
            </a:r>
          </a:p>
        </p:txBody>
      </p:sp>
      <p:sp>
        <p:nvSpPr>
          <p:cNvPr id="4" name="文本框 3"/>
          <p:cNvSpPr txBox="1"/>
          <p:nvPr/>
        </p:nvSpPr>
        <p:spPr>
          <a:xfrm>
            <a:off x="508001" y="1429025"/>
            <a:ext cx="7135190" cy="4893647"/>
          </a:xfrm>
          <a:prstGeom prst="rect">
            <a:avLst/>
          </a:prstGeom>
          <a:noFill/>
        </p:spPr>
        <p:txBody>
          <a:bodyPr wrap="square" rtlCol="0">
            <a:spAutoFit/>
          </a:bodyPr>
          <a:lstStyle/>
          <a:p>
            <a:r>
              <a:rPr lang="zh-CN" altLang="en-US" sz="2400" dirty="0"/>
              <a:t>一、人事匹配</a:t>
            </a:r>
            <a:r>
              <a:rPr lang="zh-CN" altLang="en-US" sz="2400" dirty="0" smtClean="0"/>
              <a:t>活动</a:t>
            </a:r>
            <a:endParaRPr lang="en-US" altLang="zh-CN" sz="2400" dirty="0" smtClean="0"/>
          </a:p>
          <a:p>
            <a:endParaRPr lang="zh-CN" altLang="en-US" sz="2400" dirty="0">
              <a:latin typeface="华文仿宋" panose="02010600040101010101" pitchFamily="2" charset="-122"/>
              <a:ea typeface="华文仿宋" panose="02010600040101010101" pitchFamily="2" charset="-122"/>
            </a:endParaRPr>
          </a:p>
          <a:p>
            <a:r>
              <a:rPr lang="zh-CN" altLang="en-US" sz="2400" dirty="0">
                <a:latin typeface="+mn-ea"/>
              </a:rPr>
              <a:t>人事匹配活动即根据生产经营需要进行员工能力配置的工作过程，是满足企业人力资源需求的具体方式。由于企业人力资源需求有不同层次，因此人事匹配活动也有不同层次，大致可以区分为人与职位匹配和人与组织匹配。在人与组织匹配的基础上，存在因事用人和因人设事两种不同的人事匹配办法，分别适应不同情况。</a:t>
            </a:r>
            <a:endParaRPr lang="en-US" altLang="zh-CN" sz="2400" dirty="0">
              <a:latin typeface="+mn-ea"/>
            </a:endParaRPr>
          </a:p>
          <a:p>
            <a:endParaRPr lang="zh-CN" altLang="en-US" sz="2400" dirty="0"/>
          </a:p>
          <a:p>
            <a:r>
              <a:rPr lang="zh-CN" altLang="en-US" sz="2400" dirty="0"/>
              <a:t>（一）人事匹配要求</a:t>
            </a:r>
          </a:p>
          <a:p>
            <a:r>
              <a:rPr lang="zh-CN" altLang="en-US" sz="2400" dirty="0"/>
              <a:t>（二）人事匹配过程</a:t>
            </a:r>
          </a:p>
          <a:p>
            <a:r>
              <a:rPr lang="zh-CN" altLang="en-US" sz="2400" dirty="0"/>
              <a:t>（三）人事匹配模型</a:t>
            </a:r>
          </a:p>
        </p:txBody>
      </p:sp>
    </p:spTree>
    <p:extLst>
      <p:ext uri="{BB962C8B-B14F-4D97-AF65-F5344CB8AC3E}">
        <p14:creationId xmlns:p14="http://schemas.microsoft.com/office/powerpoint/2010/main" xmlns="" val="61847898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员工标准</a:t>
            </a:r>
          </a:p>
        </p:txBody>
      </p:sp>
      <p:sp>
        <p:nvSpPr>
          <p:cNvPr id="4" name="文本框 3"/>
          <p:cNvSpPr txBox="1"/>
          <p:nvPr/>
        </p:nvSpPr>
        <p:spPr>
          <a:xfrm>
            <a:off x="508001" y="1429025"/>
            <a:ext cx="7135190" cy="4524315"/>
          </a:xfrm>
          <a:prstGeom prst="rect">
            <a:avLst/>
          </a:prstGeom>
          <a:noFill/>
        </p:spPr>
        <p:txBody>
          <a:bodyPr wrap="square" rtlCol="0">
            <a:spAutoFit/>
          </a:bodyPr>
          <a:lstStyle/>
          <a:p>
            <a:r>
              <a:rPr lang="zh-CN" altLang="zh-CN" sz="2400" dirty="0"/>
              <a:t>（一）人事匹配</a:t>
            </a:r>
            <a:r>
              <a:rPr lang="zh-CN" altLang="zh-CN" sz="2400" dirty="0" smtClean="0"/>
              <a:t>要求</a:t>
            </a:r>
            <a:endParaRPr lang="en-US" altLang="zh-CN" sz="2400" dirty="0" smtClean="0"/>
          </a:p>
          <a:p>
            <a:endParaRPr lang="zh-CN" altLang="zh-CN" sz="2400" dirty="0">
              <a:latin typeface="华文仿宋" panose="02010600040101010101" pitchFamily="2" charset="-122"/>
              <a:ea typeface="华文仿宋" panose="02010600040101010101" pitchFamily="2" charset="-122"/>
            </a:endParaRPr>
          </a:p>
          <a:p>
            <a:r>
              <a:rPr lang="zh-CN" altLang="zh-CN" sz="2400" dirty="0">
                <a:latin typeface="+mn-ea"/>
              </a:rPr>
              <a:t>人事匹配要求指工作特点与工作人员特点要互相符合，是社会分工的结果和实现方式。一方面，经济与社会活动分化成不同领域和具体方式；另一方面，劳动者的能力分化为不同的技能与素质。两方面分化结合起来，使不同工作由合适的人来做，能够提高工作效率与劳动回报，这就是人事匹配。</a:t>
            </a:r>
            <a:endParaRPr lang="en-US" altLang="zh-CN" sz="2400" dirty="0">
              <a:latin typeface="+mn-ea"/>
            </a:endParaRPr>
          </a:p>
          <a:p>
            <a:endParaRPr lang="zh-CN" altLang="zh-CN" sz="2400" dirty="0"/>
          </a:p>
          <a:p>
            <a:pPr marL="342900" indent="-342900">
              <a:buFont typeface="Wingdings" panose="05000000000000000000" pitchFamily="2" charset="2"/>
              <a:buChar char="ü"/>
            </a:pPr>
            <a:r>
              <a:rPr lang="zh-CN" altLang="zh-CN" sz="2400" dirty="0"/>
              <a:t>人事匹配的产生</a:t>
            </a:r>
          </a:p>
          <a:p>
            <a:pPr marL="342900" indent="-342900">
              <a:buFont typeface="Wingdings" panose="05000000000000000000" pitchFamily="2" charset="2"/>
              <a:buChar char="ü"/>
            </a:pPr>
            <a:r>
              <a:rPr lang="zh-CN" altLang="zh-CN" sz="2400" dirty="0"/>
              <a:t>人事匹配的方式</a:t>
            </a:r>
          </a:p>
          <a:p>
            <a:pPr marL="342900" indent="-342900">
              <a:buFont typeface="Wingdings" panose="05000000000000000000" pitchFamily="2" charset="2"/>
              <a:buChar char="ü"/>
            </a:pPr>
            <a:r>
              <a:rPr lang="zh-CN" altLang="zh-CN" sz="2400" dirty="0"/>
              <a:t>人事匹配的优化</a:t>
            </a:r>
          </a:p>
        </p:txBody>
      </p:sp>
    </p:spTree>
    <p:extLst>
      <p:ext uri="{BB962C8B-B14F-4D97-AF65-F5344CB8AC3E}">
        <p14:creationId xmlns:p14="http://schemas.microsoft.com/office/powerpoint/2010/main" xmlns="" val="311536555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员工标准</a:t>
            </a:r>
          </a:p>
        </p:txBody>
      </p:sp>
      <p:sp>
        <p:nvSpPr>
          <p:cNvPr id="4" name="文本框 3"/>
          <p:cNvSpPr txBox="1"/>
          <p:nvPr/>
        </p:nvSpPr>
        <p:spPr>
          <a:xfrm>
            <a:off x="508001" y="1429025"/>
            <a:ext cx="7135190" cy="3046988"/>
          </a:xfrm>
          <a:prstGeom prst="rect">
            <a:avLst/>
          </a:prstGeom>
          <a:noFill/>
        </p:spPr>
        <p:txBody>
          <a:bodyPr wrap="square" rtlCol="0">
            <a:spAutoFit/>
          </a:bodyPr>
          <a:lstStyle/>
          <a:p>
            <a:r>
              <a:rPr lang="zh-CN" altLang="en-US" sz="2400" dirty="0"/>
              <a:t>（二）人事匹配</a:t>
            </a:r>
            <a:r>
              <a:rPr lang="zh-CN" altLang="en-US" sz="2400" dirty="0" smtClean="0"/>
              <a:t>过程</a:t>
            </a:r>
            <a:endParaRPr lang="en-US" altLang="zh-CN" sz="2400" dirty="0" smtClean="0"/>
          </a:p>
          <a:p>
            <a:endParaRPr lang="zh-CN" altLang="en-US" sz="2400" dirty="0"/>
          </a:p>
          <a:p>
            <a:r>
              <a:rPr lang="zh-CN" altLang="en-US" sz="2400" dirty="0">
                <a:latin typeface="+mn-ea"/>
              </a:rPr>
              <a:t>人事匹配作为工作要求与工作人员之间的结合方式，体现为组织与个人之间的动态结合过程，包括初次匹配和持续匹配。</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人与事的初次匹配</a:t>
            </a:r>
          </a:p>
          <a:p>
            <a:pPr marL="342900" indent="-342900">
              <a:buFont typeface="Wingdings" panose="05000000000000000000" pitchFamily="2" charset="2"/>
              <a:buChar char="ü"/>
            </a:pPr>
            <a:r>
              <a:rPr lang="zh-CN" altLang="en-US" sz="2400" dirty="0"/>
              <a:t>人与事的持续匹配</a:t>
            </a:r>
          </a:p>
        </p:txBody>
      </p:sp>
    </p:spTree>
    <p:extLst>
      <p:ext uri="{BB962C8B-B14F-4D97-AF65-F5344CB8AC3E}">
        <p14:creationId xmlns:p14="http://schemas.microsoft.com/office/powerpoint/2010/main" xmlns="" val="272117331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员工标准</a:t>
            </a:r>
          </a:p>
        </p:txBody>
      </p:sp>
      <p:sp>
        <p:nvSpPr>
          <p:cNvPr id="4" name="文本框 3"/>
          <p:cNvSpPr txBox="1"/>
          <p:nvPr/>
        </p:nvSpPr>
        <p:spPr>
          <a:xfrm>
            <a:off x="508001" y="1429025"/>
            <a:ext cx="7135190" cy="2677656"/>
          </a:xfrm>
          <a:prstGeom prst="rect">
            <a:avLst/>
          </a:prstGeom>
          <a:noFill/>
        </p:spPr>
        <p:txBody>
          <a:bodyPr wrap="square" rtlCol="0">
            <a:spAutoFit/>
          </a:bodyPr>
          <a:lstStyle/>
          <a:p>
            <a:r>
              <a:rPr lang="zh-CN" altLang="zh-CN" sz="2400" dirty="0"/>
              <a:t>（三）人事匹配</a:t>
            </a:r>
            <a:r>
              <a:rPr lang="zh-CN" altLang="zh-CN" sz="2400" dirty="0" smtClean="0"/>
              <a:t>模型</a:t>
            </a:r>
            <a:endParaRPr lang="en-US" altLang="zh-CN" sz="2400" dirty="0" smtClean="0"/>
          </a:p>
          <a:p>
            <a:endParaRPr lang="zh-CN" altLang="zh-CN" sz="2400" dirty="0">
              <a:latin typeface="华文仿宋" panose="02010600040101010101" pitchFamily="2" charset="-122"/>
              <a:ea typeface="华文仿宋" panose="02010600040101010101" pitchFamily="2" charset="-122"/>
            </a:endParaRPr>
          </a:p>
          <a:p>
            <a:r>
              <a:rPr lang="zh-CN" altLang="zh-CN" sz="2400" dirty="0">
                <a:latin typeface="+mn-ea"/>
              </a:rPr>
              <a:t>人事匹配模型是对于人事匹配活动与过程的刻画，体现了人事匹配的规律。</a:t>
            </a:r>
            <a:endParaRPr lang="en-US" altLang="zh-CN" sz="2400" dirty="0">
              <a:latin typeface="+mn-ea"/>
            </a:endParaRPr>
          </a:p>
          <a:p>
            <a:endParaRPr lang="zh-CN" altLang="zh-CN" sz="2400" dirty="0"/>
          </a:p>
          <a:p>
            <a:pPr marL="342900" indent="-342900">
              <a:buFont typeface="Wingdings" panose="05000000000000000000" pitchFamily="2" charset="2"/>
              <a:buChar char="ü"/>
            </a:pPr>
            <a:r>
              <a:rPr lang="zh-CN" altLang="zh-CN" sz="2400" dirty="0" smtClean="0"/>
              <a:t>人事</a:t>
            </a:r>
            <a:r>
              <a:rPr lang="zh-CN" altLang="zh-CN" sz="2400" dirty="0"/>
              <a:t>匹配规律</a:t>
            </a:r>
          </a:p>
          <a:p>
            <a:pPr marL="342900" indent="-342900">
              <a:buFont typeface="Wingdings" panose="05000000000000000000" pitchFamily="2" charset="2"/>
              <a:buChar char="ü"/>
            </a:pPr>
            <a:r>
              <a:rPr lang="zh-CN" altLang="zh-CN" sz="2400" dirty="0"/>
              <a:t>人事匹配模型</a:t>
            </a:r>
          </a:p>
        </p:txBody>
      </p:sp>
      <p:pic>
        <p:nvPicPr>
          <p:cNvPr id="5" name="6-2.EPS" descr="id:2147497693;FounderCES"/>
          <p:cNvPicPr/>
          <p:nvPr/>
        </p:nvPicPr>
        <p:blipFill>
          <a:blip r:embed="rId2" cstate="print">
            <a:duotone>
              <a:prstClr val="black"/>
              <a:schemeClr val="accent1">
                <a:tint val="45000"/>
                <a:satMod val="400000"/>
              </a:schemeClr>
            </a:duotone>
          </a:blip>
          <a:stretch>
            <a:fillRect/>
          </a:stretch>
        </p:blipFill>
        <p:spPr>
          <a:xfrm>
            <a:off x="4212156" y="3830017"/>
            <a:ext cx="2985056" cy="2128332"/>
          </a:xfrm>
          <a:prstGeom prst="rect">
            <a:avLst/>
          </a:prstGeom>
        </p:spPr>
      </p:pic>
    </p:spTree>
    <p:extLst>
      <p:ext uri="{BB962C8B-B14F-4D97-AF65-F5344CB8AC3E}">
        <p14:creationId xmlns:p14="http://schemas.microsoft.com/office/powerpoint/2010/main" xmlns="" val="219632381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员工标准</a:t>
            </a:r>
            <a:br>
              <a:rPr lang="zh-CN" altLang="en-US" dirty="0"/>
            </a:br>
            <a:endParaRPr lang="zh-CN" altLang="en-US" dirty="0"/>
          </a:p>
        </p:txBody>
      </p:sp>
      <p:sp>
        <p:nvSpPr>
          <p:cNvPr id="3" name="文本框 2"/>
          <p:cNvSpPr txBox="1"/>
          <p:nvPr/>
        </p:nvSpPr>
        <p:spPr>
          <a:xfrm>
            <a:off x="508000" y="1401417"/>
            <a:ext cx="7333973" cy="4893647"/>
          </a:xfrm>
          <a:prstGeom prst="rect">
            <a:avLst/>
          </a:prstGeom>
          <a:noFill/>
        </p:spPr>
        <p:txBody>
          <a:bodyPr wrap="square" rtlCol="0">
            <a:spAutoFit/>
          </a:bodyPr>
          <a:lstStyle/>
          <a:p>
            <a:r>
              <a:rPr lang="zh-CN" altLang="zh-CN" sz="2400" dirty="0"/>
              <a:t>二、人员甄选</a:t>
            </a:r>
            <a:r>
              <a:rPr lang="zh-CN" altLang="zh-CN" sz="2400" dirty="0" smtClean="0"/>
              <a:t>标准</a:t>
            </a:r>
            <a:endParaRPr lang="en-US" altLang="zh-CN" sz="2400" dirty="0" smtClean="0"/>
          </a:p>
          <a:p>
            <a:endParaRPr lang="zh-CN" altLang="zh-CN" sz="2400" dirty="0">
              <a:latin typeface="华文仿宋" panose="02010600040101010101" pitchFamily="2" charset="-122"/>
              <a:ea typeface="华文仿宋" panose="02010600040101010101" pitchFamily="2" charset="-122"/>
            </a:endParaRPr>
          </a:p>
          <a:p>
            <a:r>
              <a:rPr lang="zh-CN" altLang="zh-CN" sz="2400" dirty="0">
                <a:latin typeface="+mn-ea"/>
              </a:rPr>
              <a:t>人员甄选标准是根据人事匹配要求建立的员工标准，具有不同表现形式和层次区分，包括职位任职资格、员工招聘标准、晋升标准和模范标准。由于企业不仅从事生产经营活动，而且按照一定的目标和规则从事生产经营活动，具有一定的价值观取向，因此员工标准不仅体现生产经营要求，而且具有企业文化属性。</a:t>
            </a:r>
            <a:endParaRPr lang="en-US" altLang="zh-CN" sz="2400" dirty="0">
              <a:latin typeface="+mn-ea"/>
            </a:endParaRPr>
          </a:p>
          <a:p>
            <a:endParaRPr lang="zh-CN" altLang="zh-CN" sz="2400" dirty="0"/>
          </a:p>
          <a:p>
            <a:r>
              <a:rPr lang="zh-CN" altLang="zh-CN" sz="2400" dirty="0"/>
              <a:t>（一）员工标准的性质</a:t>
            </a:r>
          </a:p>
          <a:p>
            <a:r>
              <a:rPr lang="zh-CN" altLang="zh-CN" sz="2400" dirty="0"/>
              <a:t>（二）员工标准的内容</a:t>
            </a:r>
          </a:p>
          <a:p>
            <a:r>
              <a:rPr lang="zh-CN" altLang="zh-CN" sz="2400" dirty="0"/>
              <a:t>（三）员工标准的设计</a:t>
            </a:r>
          </a:p>
          <a:p>
            <a:endParaRPr lang="zh-CN" altLang="en-US" sz="2400" dirty="0"/>
          </a:p>
        </p:txBody>
      </p:sp>
    </p:spTree>
    <p:extLst>
      <p:ext uri="{BB962C8B-B14F-4D97-AF65-F5344CB8AC3E}">
        <p14:creationId xmlns:p14="http://schemas.microsoft.com/office/powerpoint/2010/main" xmlns="" val="215799439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员工标准</a:t>
            </a:r>
            <a:br>
              <a:rPr lang="zh-CN" altLang="en-US" dirty="0"/>
            </a:br>
            <a:endParaRPr lang="zh-CN" altLang="en-US" dirty="0"/>
          </a:p>
        </p:txBody>
      </p:sp>
      <p:sp>
        <p:nvSpPr>
          <p:cNvPr id="3" name="文本框 2"/>
          <p:cNvSpPr txBox="1"/>
          <p:nvPr/>
        </p:nvSpPr>
        <p:spPr>
          <a:xfrm>
            <a:off x="508001" y="1461052"/>
            <a:ext cx="7333973" cy="4154984"/>
          </a:xfrm>
          <a:prstGeom prst="rect">
            <a:avLst/>
          </a:prstGeom>
          <a:noFill/>
        </p:spPr>
        <p:txBody>
          <a:bodyPr wrap="square" rtlCol="0">
            <a:spAutoFit/>
          </a:bodyPr>
          <a:lstStyle/>
          <a:p>
            <a:r>
              <a:rPr lang="zh-CN" altLang="en-US" sz="2400" dirty="0"/>
              <a:t>（一）员工标准的</a:t>
            </a:r>
            <a:r>
              <a:rPr lang="zh-CN" altLang="en-US" sz="2400" dirty="0" smtClean="0"/>
              <a:t>性质</a:t>
            </a:r>
            <a:endParaRPr lang="en-US" altLang="zh-CN" sz="2400" dirty="0" smtClean="0"/>
          </a:p>
          <a:p>
            <a:endParaRPr lang="zh-CN" altLang="en-US" sz="2400" dirty="0"/>
          </a:p>
          <a:p>
            <a:r>
              <a:rPr lang="zh-CN" altLang="en-US" sz="2400" dirty="0">
                <a:latin typeface="+mn-ea"/>
              </a:rPr>
              <a:t>员工</a:t>
            </a:r>
            <a:r>
              <a:rPr lang="zh-CN" altLang="en-US" sz="2400" dirty="0" smtClean="0">
                <a:latin typeface="+mn-ea"/>
              </a:rPr>
              <a:t>标准是</a:t>
            </a:r>
            <a:r>
              <a:rPr lang="zh-CN" altLang="en-US" sz="2400" dirty="0">
                <a:latin typeface="+mn-ea"/>
              </a:rPr>
              <a:t>企业建立的员工测评尺度，体现企业对于劳动者能力与素质的期望。由于不同企业的经营管理活动具有不同特点，对于劳动者具有不同的期望和要求，因此建立的员工标准也不一样。这些标准通过劳动者能力和素质的测评指标体现出来</a:t>
            </a:r>
            <a:r>
              <a:rPr lang="zh-CN" altLang="en-US" sz="2400" dirty="0" smtClean="0">
                <a:latin typeface="+mn-ea"/>
              </a:rPr>
              <a:t>。</a:t>
            </a:r>
            <a:endParaRPr lang="en-US" altLang="zh-CN" sz="2400" dirty="0" smtClean="0">
              <a:latin typeface="+mn-ea"/>
            </a:endParaRPr>
          </a:p>
          <a:p>
            <a:endParaRPr lang="zh-CN" altLang="en-US" sz="2400" dirty="0"/>
          </a:p>
          <a:p>
            <a:pPr marL="342900" indent="-342900">
              <a:buFont typeface="Wingdings" panose="05000000000000000000" pitchFamily="2" charset="2"/>
              <a:buChar char="ü"/>
            </a:pPr>
            <a:r>
              <a:rPr lang="zh-CN" altLang="en-US" sz="2400" dirty="0"/>
              <a:t>员工标准的含义</a:t>
            </a:r>
          </a:p>
          <a:p>
            <a:pPr marL="342900" indent="-342900">
              <a:buFont typeface="Wingdings" panose="05000000000000000000" pitchFamily="2" charset="2"/>
              <a:buChar char="ü"/>
            </a:pPr>
            <a:r>
              <a:rPr lang="zh-CN" altLang="en-US" sz="2400" dirty="0"/>
              <a:t>员工标准的意义</a:t>
            </a:r>
          </a:p>
          <a:p>
            <a:pPr marL="342900" indent="-342900">
              <a:buFont typeface="Wingdings" panose="05000000000000000000" pitchFamily="2" charset="2"/>
              <a:buChar char="ü"/>
            </a:pPr>
            <a:r>
              <a:rPr lang="zh-CN" altLang="en-US" sz="2400" dirty="0"/>
              <a:t>员工标准的建立</a:t>
            </a:r>
          </a:p>
        </p:txBody>
      </p:sp>
    </p:spTree>
    <p:extLst>
      <p:ext uri="{BB962C8B-B14F-4D97-AF65-F5344CB8AC3E}">
        <p14:creationId xmlns:p14="http://schemas.microsoft.com/office/powerpoint/2010/main" xmlns="" val="26273958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学习目标</a:t>
            </a:r>
            <a:endParaRPr lang="zh-CN" altLang="en-US" dirty="0"/>
          </a:p>
        </p:txBody>
      </p:sp>
      <p:sp>
        <p:nvSpPr>
          <p:cNvPr id="3" name="内容占位符 2"/>
          <p:cNvSpPr>
            <a:spLocks noGrp="1"/>
          </p:cNvSpPr>
          <p:nvPr>
            <p:ph idx="1"/>
          </p:nvPr>
        </p:nvSpPr>
        <p:spPr>
          <a:xfrm>
            <a:off x="508001" y="1474790"/>
            <a:ext cx="8596668" cy="3880773"/>
          </a:xfrm>
        </p:spPr>
        <p:txBody>
          <a:bodyPr>
            <a:normAutofit/>
          </a:bodyPr>
          <a:lstStyle/>
          <a:p>
            <a:r>
              <a:rPr lang="en-US" altLang="zh-CN" sz="2400" dirty="0"/>
              <a:t>1.</a:t>
            </a:r>
            <a:r>
              <a:rPr lang="zh-CN" altLang="zh-CN" sz="2400" dirty="0"/>
              <a:t>企业进行员工配置的主要方式</a:t>
            </a:r>
          </a:p>
          <a:p>
            <a:r>
              <a:rPr lang="en-US" altLang="zh-CN" sz="2400" dirty="0"/>
              <a:t>2.</a:t>
            </a:r>
            <a:r>
              <a:rPr lang="zh-CN" altLang="zh-CN" sz="2400" dirty="0"/>
              <a:t>人员招聘的任务与方法</a:t>
            </a:r>
          </a:p>
          <a:p>
            <a:r>
              <a:rPr lang="en-US" altLang="zh-CN" sz="2400" dirty="0"/>
              <a:t>3.</a:t>
            </a:r>
            <a:r>
              <a:rPr lang="zh-CN" altLang="zh-CN" sz="2400" dirty="0"/>
              <a:t>人事匹配的要求与实现方式</a:t>
            </a:r>
          </a:p>
          <a:p>
            <a:r>
              <a:rPr lang="en-US" altLang="zh-CN" sz="2400" dirty="0"/>
              <a:t>4.</a:t>
            </a:r>
            <a:r>
              <a:rPr lang="zh-CN" altLang="zh-CN" sz="2400" dirty="0"/>
              <a:t>员工标准的不同层次要求</a:t>
            </a:r>
          </a:p>
          <a:p>
            <a:r>
              <a:rPr lang="en-US" altLang="zh-CN" sz="2400" dirty="0"/>
              <a:t>5.</a:t>
            </a:r>
            <a:r>
              <a:rPr lang="zh-CN" altLang="zh-CN" sz="2400" dirty="0"/>
              <a:t>员工胜任力模型的意义与构建</a:t>
            </a:r>
          </a:p>
          <a:p>
            <a:r>
              <a:rPr lang="en-US" altLang="zh-CN" sz="2400" dirty="0"/>
              <a:t>6.</a:t>
            </a:r>
            <a:r>
              <a:rPr lang="zh-CN" altLang="zh-CN" sz="2400" dirty="0"/>
              <a:t>人员甄选方法和测评技术</a:t>
            </a:r>
          </a:p>
          <a:p>
            <a:r>
              <a:rPr lang="en-US" altLang="zh-CN" sz="2400" dirty="0"/>
              <a:t>7.</a:t>
            </a:r>
            <a:r>
              <a:rPr lang="zh-CN" altLang="zh-CN" sz="2400" dirty="0"/>
              <a:t>人才评价中心的使用方式</a:t>
            </a:r>
          </a:p>
          <a:p>
            <a:endParaRPr lang="zh-CN" altLang="en-US" sz="2400" dirty="0"/>
          </a:p>
        </p:txBody>
      </p:sp>
    </p:spTree>
    <p:extLst>
      <p:ext uri="{BB962C8B-B14F-4D97-AF65-F5344CB8AC3E}">
        <p14:creationId xmlns:p14="http://schemas.microsoft.com/office/powerpoint/2010/main" xmlns="" val="263476146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员工标准</a:t>
            </a:r>
            <a:br>
              <a:rPr lang="zh-CN" altLang="en-US" dirty="0"/>
            </a:br>
            <a:endParaRPr lang="zh-CN" altLang="en-US" dirty="0"/>
          </a:p>
        </p:txBody>
      </p:sp>
      <p:sp>
        <p:nvSpPr>
          <p:cNvPr id="3" name="文本框 2"/>
          <p:cNvSpPr txBox="1"/>
          <p:nvPr/>
        </p:nvSpPr>
        <p:spPr>
          <a:xfrm>
            <a:off x="508001" y="1461052"/>
            <a:ext cx="7333973" cy="3785652"/>
          </a:xfrm>
          <a:prstGeom prst="rect">
            <a:avLst/>
          </a:prstGeom>
          <a:noFill/>
        </p:spPr>
        <p:txBody>
          <a:bodyPr wrap="square" rtlCol="0">
            <a:spAutoFit/>
          </a:bodyPr>
          <a:lstStyle/>
          <a:p>
            <a:r>
              <a:rPr lang="zh-CN" altLang="en-US" sz="2400" dirty="0"/>
              <a:t>（二）员工标准的</a:t>
            </a:r>
            <a:r>
              <a:rPr lang="zh-CN" altLang="en-US" sz="2400" dirty="0" smtClean="0"/>
              <a:t>内容</a:t>
            </a:r>
            <a:endParaRPr lang="en-US" altLang="zh-CN" sz="2400" dirty="0" smtClean="0"/>
          </a:p>
          <a:p>
            <a:endParaRPr lang="zh-CN" altLang="en-US" sz="2400" dirty="0"/>
          </a:p>
          <a:p>
            <a:r>
              <a:rPr lang="zh-CN" altLang="en-US" sz="2400" dirty="0">
                <a:latin typeface="+mn-ea"/>
              </a:rPr>
              <a:t>员工标准的内容是从企业发展角度出发对于劳动者特点的刻画，强调的是影响员工工作效率的主体构成因素，涉及知识、能力、行为、个性等方面的内容。</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知识标准</a:t>
            </a:r>
          </a:p>
          <a:p>
            <a:pPr marL="342900" indent="-342900">
              <a:buFont typeface="Wingdings" panose="05000000000000000000" pitchFamily="2" charset="2"/>
              <a:buChar char="ü"/>
            </a:pPr>
            <a:r>
              <a:rPr lang="zh-CN" altLang="en-US" sz="2400" dirty="0"/>
              <a:t>能力标准</a:t>
            </a:r>
          </a:p>
          <a:p>
            <a:pPr marL="342900" indent="-342900">
              <a:buFont typeface="Wingdings" panose="05000000000000000000" pitchFamily="2" charset="2"/>
              <a:buChar char="ü"/>
            </a:pPr>
            <a:r>
              <a:rPr lang="zh-CN" altLang="en-US" sz="2400" dirty="0"/>
              <a:t>行为标准</a:t>
            </a:r>
          </a:p>
          <a:p>
            <a:pPr marL="342900" indent="-342900">
              <a:buFont typeface="Wingdings" panose="05000000000000000000" pitchFamily="2" charset="2"/>
              <a:buChar char="ü"/>
            </a:pPr>
            <a:r>
              <a:rPr lang="zh-CN" altLang="en-US" sz="2400" dirty="0"/>
              <a:t>个性标准</a:t>
            </a:r>
          </a:p>
        </p:txBody>
      </p:sp>
    </p:spTree>
    <p:extLst>
      <p:ext uri="{BB962C8B-B14F-4D97-AF65-F5344CB8AC3E}">
        <p14:creationId xmlns:p14="http://schemas.microsoft.com/office/powerpoint/2010/main" xmlns="" val="123343795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员工标准</a:t>
            </a:r>
            <a:br>
              <a:rPr lang="zh-CN" altLang="en-US" dirty="0"/>
            </a:br>
            <a:endParaRPr lang="zh-CN" altLang="en-US" dirty="0"/>
          </a:p>
        </p:txBody>
      </p:sp>
      <p:sp>
        <p:nvSpPr>
          <p:cNvPr id="3" name="文本框 2"/>
          <p:cNvSpPr txBox="1"/>
          <p:nvPr/>
        </p:nvSpPr>
        <p:spPr>
          <a:xfrm>
            <a:off x="508001" y="1270000"/>
            <a:ext cx="7333973" cy="2677656"/>
          </a:xfrm>
          <a:prstGeom prst="rect">
            <a:avLst/>
          </a:prstGeom>
          <a:noFill/>
        </p:spPr>
        <p:txBody>
          <a:bodyPr wrap="square" rtlCol="0">
            <a:spAutoFit/>
          </a:bodyPr>
          <a:lstStyle/>
          <a:p>
            <a:r>
              <a:rPr lang="zh-CN" altLang="en-US" sz="2400" dirty="0"/>
              <a:t>（三）员工标准的</a:t>
            </a:r>
            <a:r>
              <a:rPr lang="zh-CN" altLang="en-US" sz="2400" dirty="0" smtClean="0"/>
              <a:t>设计</a:t>
            </a:r>
            <a:endParaRPr lang="en-US" altLang="zh-CN" sz="2400" dirty="0" smtClean="0"/>
          </a:p>
          <a:p>
            <a:endParaRPr lang="zh-CN" altLang="en-US" sz="2400" dirty="0"/>
          </a:p>
          <a:p>
            <a:r>
              <a:rPr lang="zh-CN" altLang="en-US" sz="2400" dirty="0">
                <a:latin typeface="+mn-ea"/>
              </a:rPr>
              <a:t>如何确定员工标准对人力资源管理实践具有广泛的影响。以员工招聘录用为例，不同的录用标准对员工队伍状况具有直接影响。如果把录用标准的水平线和录用人员的合格度作为两个指标，考察二者之间的相关性，可以建立如图所示的员工录用标准分析模型。</a:t>
            </a:r>
          </a:p>
        </p:txBody>
      </p:sp>
    </p:spTree>
    <p:extLst>
      <p:ext uri="{BB962C8B-B14F-4D97-AF65-F5344CB8AC3E}">
        <p14:creationId xmlns:p14="http://schemas.microsoft.com/office/powerpoint/2010/main" xmlns="" val="9089234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员工标准</a:t>
            </a:r>
            <a:br>
              <a:rPr lang="zh-CN" altLang="en-US" dirty="0"/>
            </a:br>
            <a:endParaRPr lang="zh-CN" altLang="en-US" dirty="0"/>
          </a:p>
        </p:txBody>
      </p:sp>
      <p:pic>
        <p:nvPicPr>
          <p:cNvPr id="4" name="6-3.EPS" descr="id:2147497788;FounderCES"/>
          <p:cNvPicPr/>
          <p:nvPr/>
        </p:nvPicPr>
        <p:blipFill>
          <a:blip r:embed="rId2" cstate="print">
            <a:duotone>
              <a:prstClr val="black"/>
              <a:schemeClr val="accent3">
                <a:tint val="45000"/>
                <a:satMod val="400000"/>
              </a:schemeClr>
            </a:duotone>
          </a:blip>
          <a:stretch>
            <a:fillRect/>
          </a:stretch>
        </p:blipFill>
        <p:spPr>
          <a:xfrm>
            <a:off x="1150372" y="1810204"/>
            <a:ext cx="6150079" cy="3897421"/>
          </a:xfrm>
          <a:prstGeom prst="rect">
            <a:avLst/>
          </a:prstGeom>
        </p:spPr>
      </p:pic>
    </p:spTree>
    <p:extLst>
      <p:ext uri="{BB962C8B-B14F-4D97-AF65-F5344CB8AC3E}">
        <p14:creationId xmlns:p14="http://schemas.microsoft.com/office/powerpoint/2010/main" xmlns="" val="9089234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员工标准</a:t>
            </a:r>
            <a:br>
              <a:rPr lang="zh-CN" altLang="en-US" dirty="0"/>
            </a:br>
            <a:endParaRPr lang="zh-CN" altLang="en-US" dirty="0"/>
          </a:p>
        </p:txBody>
      </p:sp>
      <p:sp>
        <p:nvSpPr>
          <p:cNvPr id="3" name="文本框 2"/>
          <p:cNvSpPr txBox="1"/>
          <p:nvPr/>
        </p:nvSpPr>
        <p:spPr>
          <a:xfrm>
            <a:off x="508001" y="1270000"/>
            <a:ext cx="7333973" cy="4893647"/>
          </a:xfrm>
          <a:prstGeom prst="rect">
            <a:avLst/>
          </a:prstGeom>
          <a:noFill/>
        </p:spPr>
        <p:txBody>
          <a:bodyPr wrap="square" rtlCol="0">
            <a:spAutoFit/>
          </a:bodyPr>
          <a:lstStyle/>
          <a:p>
            <a:r>
              <a:rPr lang="zh-CN" altLang="en-US" sz="2400" dirty="0"/>
              <a:t>三、员工胜任力</a:t>
            </a:r>
            <a:r>
              <a:rPr lang="zh-CN" altLang="en-US" sz="2400" dirty="0" smtClean="0"/>
              <a:t>模型</a:t>
            </a:r>
            <a:endParaRPr lang="en-US" altLang="zh-CN" sz="2400" dirty="0" smtClean="0"/>
          </a:p>
          <a:p>
            <a:endParaRPr lang="zh-CN" altLang="en-US" sz="2400" dirty="0"/>
          </a:p>
          <a:p>
            <a:r>
              <a:rPr lang="zh-CN" altLang="en-US" sz="2400" dirty="0">
                <a:latin typeface="+mn-ea"/>
              </a:rPr>
              <a:t>员工胜任力</a:t>
            </a:r>
            <a:r>
              <a:rPr lang="zh-CN" altLang="en-US" sz="2400" dirty="0" smtClean="0">
                <a:latin typeface="+mn-ea"/>
              </a:rPr>
              <a:t>模型又</a:t>
            </a:r>
            <a:r>
              <a:rPr lang="zh-CN" altLang="en-US" sz="2400" dirty="0">
                <a:latin typeface="+mn-ea"/>
              </a:rPr>
              <a:t>称为员工资质模型，是员工标准的机理性刻画，以高绩效员工的能力与素质特点为依据提炼出来。在人事匹配过程中，有些员工能够较好地适应工作要求，这些员工的素质和能力可以成为提炼员工标准的依据，员工胜任力模型由此产生。理解员工胜任力模型的功能结构有助于员工标准的构建与使用。</a:t>
            </a:r>
            <a:endParaRPr lang="en-US" altLang="zh-CN" sz="2400" dirty="0">
              <a:latin typeface="+mn-ea"/>
            </a:endParaRPr>
          </a:p>
          <a:p>
            <a:endParaRPr lang="zh-CN" altLang="en-US" sz="2400" dirty="0"/>
          </a:p>
          <a:p>
            <a:r>
              <a:rPr lang="zh-CN" altLang="en-US" sz="2400" dirty="0"/>
              <a:t>（一）员工胜任力含义</a:t>
            </a:r>
          </a:p>
          <a:p>
            <a:r>
              <a:rPr lang="zh-CN" altLang="en-US" sz="2400" dirty="0"/>
              <a:t>（二）员工胜任力模型</a:t>
            </a:r>
          </a:p>
          <a:p>
            <a:r>
              <a:rPr lang="zh-CN" altLang="en-US" sz="2400" dirty="0"/>
              <a:t>（三）员工胜任力模型的构建</a:t>
            </a:r>
          </a:p>
        </p:txBody>
      </p:sp>
    </p:spTree>
    <p:extLst>
      <p:ext uri="{BB962C8B-B14F-4D97-AF65-F5344CB8AC3E}">
        <p14:creationId xmlns:p14="http://schemas.microsoft.com/office/powerpoint/2010/main" xmlns="" val="66517024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员工标准</a:t>
            </a:r>
            <a:br>
              <a:rPr lang="zh-CN" altLang="en-US" dirty="0"/>
            </a:br>
            <a:endParaRPr lang="zh-CN" altLang="en-US" dirty="0"/>
          </a:p>
        </p:txBody>
      </p:sp>
      <p:sp>
        <p:nvSpPr>
          <p:cNvPr id="3" name="文本框 2"/>
          <p:cNvSpPr txBox="1"/>
          <p:nvPr/>
        </p:nvSpPr>
        <p:spPr>
          <a:xfrm>
            <a:off x="508001" y="1270000"/>
            <a:ext cx="7333973" cy="3046988"/>
          </a:xfrm>
          <a:prstGeom prst="rect">
            <a:avLst/>
          </a:prstGeom>
          <a:noFill/>
        </p:spPr>
        <p:txBody>
          <a:bodyPr wrap="square" rtlCol="0">
            <a:spAutoFit/>
          </a:bodyPr>
          <a:lstStyle/>
          <a:p>
            <a:r>
              <a:rPr lang="zh-CN" altLang="en-US" sz="2400" dirty="0"/>
              <a:t>（一）员工胜任力</a:t>
            </a:r>
            <a:r>
              <a:rPr lang="zh-CN" altLang="en-US" sz="2400" dirty="0" smtClean="0"/>
              <a:t>含义</a:t>
            </a:r>
            <a:endParaRPr lang="en-US" altLang="zh-CN" sz="2400" dirty="0" smtClean="0"/>
          </a:p>
          <a:p>
            <a:endParaRPr lang="zh-CN" altLang="en-US" sz="2400" dirty="0">
              <a:latin typeface="华文仿宋" panose="02010600040101010101" pitchFamily="2" charset="-122"/>
              <a:ea typeface="华文仿宋" panose="02010600040101010101" pitchFamily="2" charset="-122"/>
            </a:endParaRPr>
          </a:p>
          <a:p>
            <a:r>
              <a:rPr lang="zh-CN" altLang="en-US" sz="2400" dirty="0">
                <a:latin typeface="+mn-ea"/>
              </a:rPr>
              <a:t>所谓员工胜任</a:t>
            </a:r>
            <a:r>
              <a:rPr lang="zh-CN" altLang="en-US" sz="2400" dirty="0" smtClean="0">
                <a:latin typeface="+mn-ea"/>
              </a:rPr>
              <a:t>力，是</a:t>
            </a:r>
            <a:r>
              <a:rPr lang="zh-CN" altLang="en-US" sz="2400" dirty="0">
                <a:latin typeface="+mn-ea"/>
              </a:rPr>
              <a:t>能够提升特定工作职位和组织环境中员工绩效水平的个人特征，由素质与能力两方面的稳定因素构成。</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员工胜任力理论的产生</a:t>
            </a:r>
          </a:p>
          <a:p>
            <a:pPr marL="342900" indent="-342900">
              <a:buFont typeface="Wingdings" panose="05000000000000000000" pitchFamily="2" charset="2"/>
              <a:buChar char="ü"/>
            </a:pPr>
            <a:r>
              <a:rPr lang="zh-CN" altLang="en-US" sz="2400" dirty="0"/>
              <a:t>员工胜任力理论的应用</a:t>
            </a:r>
          </a:p>
        </p:txBody>
      </p:sp>
    </p:spTree>
    <p:extLst>
      <p:ext uri="{BB962C8B-B14F-4D97-AF65-F5344CB8AC3E}">
        <p14:creationId xmlns:p14="http://schemas.microsoft.com/office/powerpoint/2010/main" xmlns="" val="184542266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员工标准</a:t>
            </a:r>
            <a:br>
              <a:rPr lang="zh-CN" altLang="en-US" dirty="0"/>
            </a:br>
            <a:endParaRPr lang="zh-CN" altLang="en-US" dirty="0"/>
          </a:p>
        </p:txBody>
      </p:sp>
      <p:sp>
        <p:nvSpPr>
          <p:cNvPr id="3" name="文本框 2"/>
          <p:cNvSpPr txBox="1"/>
          <p:nvPr/>
        </p:nvSpPr>
        <p:spPr>
          <a:xfrm>
            <a:off x="508001" y="1637748"/>
            <a:ext cx="7333973" cy="3046988"/>
          </a:xfrm>
          <a:prstGeom prst="rect">
            <a:avLst/>
          </a:prstGeom>
          <a:noFill/>
        </p:spPr>
        <p:txBody>
          <a:bodyPr wrap="square" rtlCol="0">
            <a:spAutoFit/>
          </a:bodyPr>
          <a:lstStyle/>
          <a:p>
            <a:r>
              <a:rPr lang="zh-CN" altLang="en-US" sz="2400" dirty="0"/>
              <a:t>（二）员工胜任力</a:t>
            </a:r>
            <a:r>
              <a:rPr lang="zh-CN" altLang="en-US" sz="2400" dirty="0" smtClean="0"/>
              <a:t>模型</a:t>
            </a:r>
            <a:endParaRPr lang="en-US" altLang="zh-CN" sz="2400" dirty="0" smtClean="0"/>
          </a:p>
          <a:p>
            <a:endParaRPr lang="zh-CN" altLang="en-US" sz="2400" dirty="0"/>
          </a:p>
          <a:p>
            <a:r>
              <a:rPr lang="zh-CN" altLang="en-US" sz="2400" dirty="0">
                <a:latin typeface="+mn-ea"/>
              </a:rPr>
              <a:t>在胜任力理论的指导下，经过广泛的经验总结和实践探讨，建立了员工胜任力的理论解释模型。这一模型由胜任力的构成要素以及不同要素之间的关系构成</a:t>
            </a:r>
            <a:r>
              <a:rPr lang="zh-CN" altLang="en-US" sz="2400" dirty="0" smtClean="0">
                <a:latin typeface="+mn-ea"/>
              </a:rPr>
              <a:t>。</a:t>
            </a:r>
            <a:endParaRPr lang="en-US" altLang="zh-CN" sz="2400" dirty="0" smtClean="0">
              <a:latin typeface="+mn-ea"/>
            </a:endParaRPr>
          </a:p>
          <a:p>
            <a:endParaRPr lang="zh-CN" altLang="en-US" sz="2400" dirty="0"/>
          </a:p>
          <a:p>
            <a:pPr marL="342900" indent="-342900">
              <a:buFont typeface="Wingdings" panose="05000000000000000000" pitchFamily="2" charset="2"/>
              <a:buChar char="ü"/>
            </a:pPr>
            <a:r>
              <a:rPr lang="zh-CN" altLang="en-US" sz="2400" dirty="0"/>
              <a:t>员工胜任力的构成要素</a:t>
            </a:r>
          </a:p>
          <a:p>
            <a:pPr marL="342900" indent="-342900">
              <a:buFont typeface="Wingdings" panose="05000000000000000000" pitchFamily="2" charset="2"/>
              <a:buChar char="ü"/>
            </a:pPr>
            <a:r>
              <a:rPr lang="zh-CN" altLang="en-US" sz="2400" dirty="0"/>
              <a:t>员工胜任力的内在结构</a:t>
            </a:r>
          </a:p>
        </p:txBody>
      </p:sp>
    </p:spTree>
    <p:extLst>
      <p:ext uri="{BB962C8B-B14F-4D97-AF65-F5344CB8AC3E}">
        <p14:creationId xmlns:p14="http://schemas.microsoft.com/office/powerpoint/2010/main" xmlns="" val="76595673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员工标准</a:t>
            </a:r>
            <a:br>
              <a:rPr lang="zh-CN" altLang="en-US" dirty="0"/>
            </a:br>
            <a:endParaRPr lang="zh-CN" altLang="en-US" dirty="0"/>
          </a:p>
        </p:txBody>
      </p:sp>
      <p:sp>
        <p:nvSpPr>
          <p:cNvPr id="3" name="文本框 2"/>
          <p:cNvSpPr txBox="1"/>
          <p:nvPr/>
        </p:nvSpPr>
        <p:spPr>
          <a:xfrm>
            <a:off x="508001" y="1399208"/>
            <a:ext cx="7913328" cy="4093428"/>
          </a:xfrm>
          <a:prstGeom prst="rect">
            <a:avLst/>
          </a:prstGeom>
          <a:noFill/>
        </p:spPr>
        <p:txBody>
          <a:bodyPr wrap="square" rtlCol="0">
            <a:spAutoFit/>
          </a:bodyPr>
          <a:lstStyle/>
          <a:p>
            <a:r>
              <a:rPr lang="en-US" altLang="zh-CN" sz="2400" dirty="0"/>
              <a:t>1.</a:t>
            </a:r>
            <a:r>
              <a:rPr lang="zh-CN" altLang="zh-CN" sz="2400" dirty="0"/>
              <a:t>员工胜任力的构成</a:t>
            </a:r>
            <a:r>
              <a:rPr lang="zh-CN" altLang="zh-CN" sz="2400" dirty="0" smtClean="0"/>
              <a:t>要</a:t>
            </a:r>
            <a:r>
              <a:rPr lang="zh-CN" altLang="zh-CN" sz="2000" dirty="0" smtClean="0"/>
              <a:t>素</a:t>
            </a:r>
            <a:endParaRPr lang="en-US" altLang="zh-CN" sz="2000" dirty="0" smtClean="0"/>
          </a:p>
          <a:p>
            <a:endParaRPr lang="zh-CN" altLang="zh-CN" sz="2000" dirty="0"/>
          </a:p>
          <a:p>
            <a:r>
              <a:rPr lang="zh-CN" altLang="zh-CN" sz="2400" dirty="0" smtClean="0">
                <a:latin typeface="+mn-ea"/>
              </a:rPr>
              <a:t>影响</a:t>
            </a:r>
            <a:r>
              <a:rPr lang="zh-CN" altLang="zh-CN" sz="2400" dirty="0">
                <a:latin typeface="+mn-ea"/>
              </a:rPr>
              <a:t>员工绩效的胜任力要素大致可以分为</a:t>
            </a:r>
            <a:r>
              <a:rPr lang="en-US" altLang="zh-CN" sz="2400" dirty="0">
                <a:latin typeface="+mn-ea"/>
              </a:rPr>
              <a:t>6</a:t>
            </a:r>
            <a:r>
              <a:rPr lang="zh-CN" altLang="zh-CN" sz="2400" dirty="0">
                <a:latin typeface="+mn-ea"/>
              </a:rPr>
              <a:t>大类别</a:t>
            </a:r>
            <a:r>
              <a:rPr lang="en-US" altLang="zh-CN" sz="2400" dirty="0">
                <a:latin typeface="+mn-ea"/>
              </a:rPr>
              <a:t>20</a:t>
            </a:r>
            <a:r>
              <a:rPr lang="zh-CN" altLang="zh-CN" sz="2400" dirty="0">
                <a:latin typeface="+mn-ea"/>
              </a:rPr>
              <a:t>个具体项目，每个要素分为很多级别。内容大致如下：</a:t>
            </a:r>
            <a:endParaRPr lang="en-US" altLang="zh-CN" sz="2400" dirty="0">
              <a:latin typeface="+mn-ea"/>
            </a:endParaRPr>
          </a:p>
          <a:p>
            <a:endParaRPr lang="zh-CN" altLang="zh-CN" sz="2400" dirty="0"/>
          </a:p>
          <a:p>
            <a:r>
              <a:rPr lang="zh-CN" altLang="zh-CN" sz="2400" dirty="0"/>
              <a:t>（</a:t>
            </a:r>
            <a:r>
              <a:rPr lang="en-US" altLang="zh-CN" sz="2400" dirty="0"/>
              <a:t>1</a:t>
            </a:r>
            <a:r>
              <a:rPr lang="zh-CN" altLang="zh-CN" sz="2400" dirty="0"/>
              <a:t>）成就与行动，包括</a:t>
            </a:r>
            <a:r>
              <a:rPr lang="en-US" altLang="zh-CN" sz="2400" dirty="0"/>
              <a:t>4</a:t>
            </a:r>
            <a:r>
              <a:rPr lang="zh-CN" altLang="zh-CN" sz="2400" dirty="0"/>
              <a:t>个要素：成就需求、主动性、对品质次序和精确性的重视、信息收集意识和能力。</a:t>
            </a:r>
          </a:p>
          <a:p>
            <a:r>
              <a:rPr lang="zh-CN" altLang="zh-CN" sz="2400" dirty="0"/>
              <a:t>（</a:t>
            </a:r>
            <a:r>
              <a:rPr lang="en-US" altLang="zh-CN" sz="2400" dirty="0"/>
              <a:t>2</a:t>
            </a:r>
            <a:r>
              <a:rPr lang="zh-CN" altLang="zh-CN" sz="2400" dirty="0"/>
              <a:t>）协助与服务，包括</a:t>
            </a:r>
            <a:r>
              <a:rPr lang="en-US" altLang="zh-CN" sz="2400" dirty="0"/>
              <a:t>2</a:t>
            </a:r>
            <a:r>
              <a:rPr lang="zh-CN" altLang="zh-CN" sz="2400" dirty="0"/>
              <a:t>个要素：人际理解能力、客户服务导向。</a:t>
            </a:r>
          </a:p>
          <a:p>
            <a:r>
              <a:rPr lang="zh-CN" altLang="zh-CN" sz="2400" dirty="0"/>
              <a:t>（</a:t>
            </a:r>
            <a:r>
              <a:rPr lang="en-US" altLang="zh-CN" sz="2400" dirty="0"/>
              <a:t>3</a:t>
            </a:r>
            <a:r>
              <a:rPr lang="zh-CN" altLang="zh-CN" sz="2400" dirty="0"/>
              <a:t>）交往与影响，包括</a:t>
            </a:r>
            <a:r>
              <a:rPr lang="en-US" altLang="zh-CN" sz="2400" dirty="0"/>
              <a:t>3</a:t>
            </a:r>
            <a:r>
              <a:rPr lang="zh-CN" altLang="zh-CN" sz="2400" dirty="0"/>
              <a:t>个要素：影响力、关系建立能力、组织认知能力</a:t>
            </a:r>
            <a:r>
              <a:rPr lang="zh-CN" altLang="zh-CN" sz="2400" dirty="0" smtClean="0"/>
              <a:t>。</a:t>
            </a:r>
            <a:endParaRPr lang="zh-CN" altLang="zh-CN" sz="2400" dirty="0"/>
          </a:p>
        </p:txBody>
      </p:sp>
    </p:spTree>
    <p:extLst>
      <p:ext uri="{BB962C8B-B14F-4D97-AF65-F5344CB8AC3E}">
        <p14:creationId xmlns:p14="http://schemas.microsoft.com/office/powerpoint/2010/main" xmlns="" val="218485876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员工标准</a:t>
            </a:r>
            <a:br>
              <a:rPr lang="zh-CN" altLang="en-US" dirty="0"/>
            </a:br>
            <a:endParaRPr lang="zh-CN" altLang="en-US" dirty="0"/>
          </a:p>
        </p:txBody>
      </p:sp>
      <p:sp>
        <p:nvSpPr>
          <p:cNvPr id="3" name="文本框 2"/>
          <p:cNvSpPr txBox="1"/>
          <p:nvPr/>
        </p:nvSpPr>
        <p:spPr>
          <a:xfrm>
            <a:off x="508001" y="1399208"/>
            <a:ext cx="7913328" cy="4031873"/>
          </a:xfrm>
          <a:prstGeom prst="rect">
            <a:avLst/>
          </a:prstGeom>
          <a:noFill/>
        </p:spPr>
        <p:txBody>
          <a:bodyPr wrap="square" rtlCol="0">
            <a:spAutoFit/>
          </a:bodyPr>
          <a:lstStyle/>
          <a:p>
            <a:r>
              <a:rPr lang="en-US" altLang="zh-CN" sz="2400" dirty="0"/>
              <a:t>1.</a:t>
            </a:r>
            <a:r>
              <a:rPr lang="zh-CN" altLang="zh-CN" sz="2400" dirty="0"/>
              <a:t>员工胜任力的构成</a:t>
            </a:r>
            <a:r>
              <a:rPr lang="zh-CN" altLang="zh-CN" sz="2400" dirty="0" smtClean="0"/>
              <a:t>要</a:t>
            </a:r>
            <a:r>
              <a:rPr lang="zh-CN" altLang="zh-CN" sz="2000" dirty="0" smtClean="0"/>
              <a:t>素</a:t>
            </a:r>
            <a:endParaRPr lang="en-US" altLang="zh-CN" sz="2000" dirty="0" smtClean="0"/>
          </a:p>
          <a:p>
            <a:endParaRPr lang="zh-CN" altLang="zh-CN" sz="2000" dirty="0"/>
          </a:p>
          <a:p>
            <a:r>
              <a:rPr lang="zh-CN" altLang="zh-CN" sz="2400" dirty="0" smtClean="0">
                <a:latin typeface="+mn-ea"/>
              </a:rPr>
              <a:t>影响</a:t>
            </a:r>
            <a:r>
              <a:rPr lang="zh-CN" altLang="zh-CN" sz="2400" dirty="0">
                <a:latin typeface="+mn-ea"/>
              </a:rPr>
              <a:t>员工绩效的胜任力要素大致可以分为</a:t>
            </a:r>
            <a:r>
              <a:rPr lang="en-US" altLang="zh-CN" sz="2400" dirty="0">
                <a:latin typeface="+mn-ea"/>
              </a:rPr>
              <a:t>6</a:t>
            </a:r>
            <a:r>
              <a:rPr lang="zh-CN" altLang="zh-CN" sz="2400" dirty="0">
                <a:latin typeface="+mn-ea"/>
              </a:rPr>
              <a:t>大类别</a:t>
            </a:r>
            <a:r>
              <a:rPr lang="en-US" altLang="zh-CN" sz="2400" dirty="0">
                <a:latin typeface="+mn-ea"/>
              </a:rPr>
              <a:t>20</a:t>
            </a:r>
            <a:r>
              <a:rPr lang="zh-CN" altLang="zh-CN" sz="2400" dirty="0">
                <a:latin typeface="+mn-ea"/>
              </a:rPr>
              <a:t>个具体项目，每个要素分为很多级别。内容大致如下：</a:t>
            </a:r>
            <a:endParaRPr lang="en-US" altLang="zh-CN" sz="2400" dirty="0">
              <a:latin typeface="+mn-ea"/>
            </a:endParaRPr>
          </a:p>
          <a:p>
            <a:endParaRPr lang="zh-CN" altLang="zh-CN" sz="2000" dirty="0"/>
          </a:p>
          <a:p>
            <a:r>
              <a:rPr lang="zh-CN" altLang="zh-CN" sz="2400" dirty="0" smtClean="0"/>
              <a:t>（</a:t>
            </a:r>
            <a:r>
              <a:rPr lang="en-US" altLang="zh-CN" sz="2400" dirty="0"/>
              <a:t>4</a:t>
            </a:r>
            <a:r>
              <a:rPr lang="zh-CN" altLang="zh-CN" sz="2400" dirty="0"/>
              <a:t>）协调与领导，包括</a:t>
            </a:r>
            <a:r>
              <a:rPr lang="en-US" altLang="zh-CN" sz="2400" dirty="0"/>
              <a:t>4</a:t>
            </a:r>
            <a:r>
              <a:rPr lang="zh-CN" altLang="zh-CN" sz="2400" dirty="0"/>
              <a:t>个要素：培养他人、团队合作精神、领导能力、命令</a:t>
            </a:r>
            <a:r>
              <a:rPr lang="en-US" altLang="zh-CN" sz="2400" dirty="0"/>
              <a:t>/</a:t>
            </a:r>
            <a:r>
              <a:rPr lang="zh-CN" altLang="zh-CN" sz="2400" dirty="0"/>
              <a:t>果断性。</a:t>
            </a:r>
          </a:p>
          <a:p>
            <a:r>
              <a:rPr lang="zh-CN" altLang="zh-CN" sz="2400" dirty="0"/>
              <a:t>（</a:t>
            </a:r>
            <a:r>
              <a:rPr lang="en-US" altLang="zh-CN" sz="2400" dirty="0"/>
              <a:t>5</a:t>
            </a:r>
            <a:r>
              <a:rPr lang="zh-CN" altLang="zh-CN" sz="2400" dirty="0"/>
              <a:t>）认知力，包括</a:t>
            </a:r>
            <a:r>
              <a:rPr lang="en-US" altLang="zh-CN" sz="2400" dirty="0"/>
              <a:t>3</a:t>
            </a:r>
            <a:r>
              <a:rPr lang="zh-CN" altLang="zh-CN" sz="2400" dirty="0"/>
              <a:t>个要素；分析判断能力、概念思考能力、技术或管理专业知识。</a:t>
            </a:r>
          </a:p>
          <a:p>
            <a:r>
              <a:rPr lang="zh-CN" altLang="zh-CN" sz="2400" dirty="0"/>
              <a:t>（</a:t>
            </a:r>
            <a:r>
              <a:rPr lang="en-US" altLang="zh-CN" sz="2400" dirty="0"/>
              <a:t>6</a:t>
            </a:r>
            <a:r>
              <a:rPr lang="zh-CN" altLang="zh-CN" sz="2400" dirty="0"/>
              <a:t>）个人效能，包括</a:t>
            </a:r>
            <a:r>
              <a:rPr lang="en-US" altLang="zh-CN" sz="2400" dirty="0"/>
              <a:t>4</a:t>
            </a:r>
            <a:r>
              <a:rPr lang="zh-CN" altLang="zh-CN" sz="2400" dirty="0"/>
              <a:t>个要素：自我控制、自信、决策弹性、组织承诺。</a:t>
            </a:r>
          </a:p>
        </p:txBody>
      </p:sp>
    </p:spTree>
    <p:extLst>
      <p:ext uri="{BB962C8B-B14F-4D97-AF65-F5344CB8AC3E}">
        <p14:creationId xmlns:p14="http://schemas.microsoft.com/office/powerpoint/2010/main" xmlns="" val="218485876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员工标准</a:t>
            </a:r>
            <a:br>
              <a:rPr lang="zh-CN" altLang="en-US" dirty="0"/>
            </a:br>
            <a:endParaRPr lang="zh-CN" altLang="en-US" dirty="0"/>
          </a:p>
        </p:txBody>
      </p:sp>
      <p:sp>
        <p:nvSpPr>
          <p:cNvPr id="3" name="文本框 2"/>
          <p:cNvSpPr txBox="1"/>
          <p:nvPr/>
        </p:nvSpPr>
        <p:spPr>
          <a:xfrm>
            <a:off x="508001" y="1399208"/>
            <a:ext cx="7333973" cy="3724096"/>
          </a:xfrm>
          <a:prstGeom prst="rect">
            <a:avLst/>
          </a:prstGeom>
          <a:noFill/>
        </p:spPr>
        <p:txBody>
          <a:bodyPr wrap="square" rtlCol="0">
            <a:spAutoFit/>
          </a:bodyPr>
          <a:lstStyle/>
          <a:p>
            <a:r>
              <a:rPr lang="en-US" altLang="zh-CN" sz="2400" dirty="0"/>
              <a:t>2.</a:t>
            </a:r>
            <a:r>
              <a:rPr lang="zh-CN" altLang="en-US" sz="2400" dirty="0"/>
              <a:t>员工胜任力的内在</a:t>
            </a:r>
            <a:r>
              <a:rPr lang="zh-CN" altLang="en-US" sz="2400" dirty="0" smtClean="0"/>
              <a:t>结构</a:t>
            </a:r>
            <a:endParaRPr lang="en-US" altLang="zh-CN" sz="2400" dirty="0" smtClean="0"/>
          </a:p>
          <a:p>
            <a:endParaRPr lang="zh-CN" altLang="en-US" sz="2000" dirty="0"/>
          </a:p>
          <a:p>
            <a:r>
              <a:rPr lang="zh-CN" altLang="en-US" sz="2400" dirty="0">
                <a:latin typeface="+mn-ea"/>
              </a:rPr>
              <a:t>员工胜任力要素涉及知识、技能、社会角色、自我概念、人格特质以及动机</a:t>
            </a:r>
            <a:r>
              <a:rPr lang="en-US" altLang="zh-CN" sz="2400" dirty="0">
                <a:latin typeface="+mn-ea"/>
              </a:rPr>
              <a:t>/</a:t>
            </a:r>
            <a:r>
              <a:rPr lang="zh-CN" altLang="en-US" sz="2400" dirty="0">
                <a:latin typeface="+mn-ea"/>
              </a:rPr>
              <a:t>需要等不同方面内容。其中有些是可以观察意识到的，有些内容不仅别人难以观察，本人也难以意识到。这些不同内容之间的关系有一个规律：越是可以意识到的内容，越是具有较大的可调整性；越是难以意识到的内容，越是稳定和难以改变，对人们的行为方式的影响也越深刻和稳定。对此可以用水中漂浮的冰山来</a:t>
            </a:r>
            <a:r>
              <a:rPr lang="zh-CN" altLang="en-US" sz="2400" dirty="0" smtClean="0">
                <a:latin typeface="+mn-ea"/>
              </a:rPr>
              <a:t>描述。</a:t>
            </a:r>
            <a:endParaRPr lang="zh-CN" altLang="en-US" sz="2400" dirty="0">
              <a:latin typeface="+mn-ea"/>
            </a:endParaRPr>
          </a:p>
        </p:txBody>
      </p:sp>
    </p:spTree>
    <p:extLst>
      <p:ext uri="{BB962C8B-B14F-4D97-AF65-F5344CB8AC3E}">
        <p14:creationId xmlns:p14="http://schemas.microsoft.com/office/powerpoint/2010/main" xmlns="" val="176594149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员工标准</a:t>
            </a:r>
            <a:br>
              <a:rPr lang="zh-CN" altLang="en-US" dirty="0"/>
            </a:br>
            <a:endParaRPr lang="zh-CN" altLang="en-US" dirty="0"/>
          </a:p>
        </p:txBody>
      </p:sp>
      <p:pic>
        <p:nvPicPr>
          <p:cNvPr id="4" name="6-4.EPS" descr="id:2147497851;FounderCES"/>
          <p:cNvPicPr/>
          <p:nvPr/>
        </p:nvPicPr>
        <p:blipFill>
          <a:blip r:embed="rId2" cstate="print">
            <a:duotone>
              <a:prstClr val="black"/>
              <a:schemeClr val="accent3">
                <a:tint val="45000"/>
                <a:satMod val="400000"/>
              </a:schemeClr>
            </a:duotone>
          </a:blip>
          <a:stretch>
            <a:fillRect/>
          </a:stretch>
        </p:blipFill>
        <p:spPr>
          <a:xfrm>
            <a:off x="1052352" y="1908336"/>
            <a:ext cx="6277596" cy="3578064"/>
          </a:xfrm>
          <a:prstGeom prst="rect">
            <a:avLst/>
          </a:prstGeom>
        </p:spPr>
      </p:pic>
    </p:spTree>
    <p:extLst>
      <p:ext uri="{BB962C8B-B14F-4D97-AF65-F5344CB8AC3E}">
        <p14:creationId xmlns:p14="http://schemas.microsoft.com/office/powerpoint/2010/main" xmlns="" val="17659414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本章结构</a:t>
            </a:r>
            <a:endParaRPr lang="zh-CN" altLang="en-US" dirty="0"/>
          </a:p>
        </p:txBody>
      </p:sp>
      <p:sp>
        <p:nvSpPr>
          <p:cNvPr id="3" name="文本框 2"/>
          <p:cNvSpPr txBox="1"/>
          <p:nvPr/>
        </p:nvSpPr>
        <p:spPr>
          <a:xfrm>
            <a:off x="1957660" y="1659835"/>
            <a:ext cx="5223726" cy="3046988"/>
          </a:xfrm>
          <a:prstGeom prst="rect">
            <a:avLst/>
          </a:prstGeom>
          <a:noFill/>
        </p:spPr>
        <p:txBody>
          <a:bodyPr wrap="square" rtlCol="0">
            <a:spAutoFit/>
          </a:bodyPr>
          <a:lstStyle/>
          <a:p>
            <a:pPr indent="455613">
              <a:buFont typeface="Arial" panose="020B0604020202020204" pitchFamily="34" charset="0"/>
              <a:buNone/>
            </a:pPr>
            <a:endParaRPr lang="en-US" altLang="zh-CN" sz="2400" dirty="0" smtClean="0">
              <a:latin typeface="华文新魏" panose="02010800040101010101" pitchFamily="2" charset="-122"/>
              <a:ea typeface="华文新魏" panose="02010800040101010101" pitchFamily="2" charset="-122"/>
            </a:endParaRPr>
          </a:p>
          <a:p>
            <a:pPr indent="455613">
              <a:lnSpc>
                <a:spcPct val="150000"/>
              </a:lnSpc>
            </a:pPr>
            <a:r>
              <a:rPr lang="zh-CN" altLang="en-US" sz="2800" dirty="0" smtClean="0">
                <a:latin typeface="华文新魏" panose="02010800040101010101" pitchFamily="2" charset="-122"/>
                <a:ea typeface="华文新魏" panose="02010800040101010101" pitchFamily="2" charset="-122"/>
              </a:rPr>
              <a:t>引例：</a:t>
            </a:r>
            <a:r>
              <a:rPr lang="zh-CN" altLang="zh-CN" sz="2800" dirty="0" smtClean="0"/>
              <a:t>阿里巴巴的员工标准</a:t>
            </a:r>
            <a:endParaRPr lang="en-US" altLang="zh-CN" sz="2800" dirty="0" smtClean="0">
              <a:latin typeface="+mn-ea"/>
            </a:endParaRPr>
          </a:p>
          <a:p>
            <a:pPr indent="455613">
              <a:lnSpc>
                <a:spcPct val="150000"/>
              </a:lnSpc>
            </a:pPr>
            <a:r>
              <a:rPr lang="zh-CN" altLang="zh-CN" sz="2800" dirty="0" smtClean="0"/>
              <a:t>第</a:t>
            </a:r>
            <a:r>
              <a:rPr lang="en-US" altLang="zh-CN" sz="2800" dirty="0" smtClean="0"/>
              <a:t>1</a:t>
            </a:r>
            <a:r>
              <a:rPr lang="zh-CN" altLang="zh-CN" sz="2800" dirty="0" smtClean="0"/>
              <a:t>节　人员配置</a:t>
            </a:r>
            <a:endParaRPr lang="en-US" altLang="zh-CN" sz="2800" dirty="0" smtClean="0"/>
          </a:p>
          <a:p>
            <a:pPr indent="455613">
              <a:lnSpc>
                <a:spcPct val="150000"/>
              </a:lnSpc>
            </a:pPr>
            <a:r>
              <a:rPr lang="zh-CN" altLang="zh-CN" sz="2800" dirty="0" smtClean="0"/>
              <a:t>第</a:t>
            </a:r>
            <a:r>
              <a:rPr lang="en-US" altLang="zh-CN" sz="2800" dirty="0" smtClean="0"/>
              <a:t>2</a:t>
            </a:r>
            <a:r>
              <a:rPr lang="zh-CN" altLang="zh-CN" sz="2800" dirty="0" smtClean="0"/>
              <a:t>节　员工标准</a:t>
            </a:r>
            <a:endParaRPr lang="en-US" altLang="zh-CN" sz="2800" dirty="0" smtClean="0"/>
          </a:p>
          <a:p>
            <a:pPr indent="455613">
              <a:lnSpc>
                <a:spcPct val="150000"/>
              </a:lnSpc>
            </a:pPr>
            <a:r>
              <a:rPr lang="zh-CN" altLang="zh-CN" sz="2800" dirty="0" smtClean="0"/>
              <a:t>第</a:t>
            </a:r>
            <a:r>
              <a:rPr lang="en-US" altLang="zh-CN" sz="2800" dirty="0" smtClean="0"/>
              <a:t>3</a:t>
            </a:r>
            <a:r>
              <a:rPr lang="zh-CN" altLang="zh-CN" sz="2800" dirty="0" smtClean="0"/>
              <a:t>节　人事测评</a:t>
            </a:r>
            <a:endParaRPr lang="zh-CN" altLang="en-US" sz="2800" dirty="0">
              <a:latin typeface="华文新魏" panose="02010800040101010101" pitchFamily="2" charset="-122"/>
              <a:ea typeface="华文新魏" panose="02010800040101010101" pitchFamily="2" charset="-122"/>
            </a:endParaRPr>
          </a:p>
        </p:txBody>
      </p:sp>
    </p:spTree>
    <p:extLst>
      <p:ext uri="{BB962C8B-B14F-4D97-AF65-F5344CB8AC3E}">
        <p14:creationId xmlns="" xmlns:p14="http://schemas.microsoft.com/office/powerpoint/2010/main" val="350218880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员工标准</a:t>
            </a:r>
            <a:br>
              <a:rPr lang="zh-CN" altLang="en-US" dirty="0"/>
            </a:br>
            <a:endParaRPr lang="zh-CN" altLang="en-US" dirty="0"/>
          </a:p>
        </p:txBody>
      </p:sp>
      <p:sp>
        <p:nvSpPr>
          <p:cNvPr id="3" name="文本框 2"/>
          <p:cNvSpPr txBox="1"/>
          <p:nvPr/>
        </p:nvSpPr>
        <p:spPr>
          <a:xfrm>
            <a:off x="508001" y="1538357"/>
            <a:ext cx="7333973" cy="4154984"/>
          </a:xfrm>
          <a:prstGeom prst="rect">
            <a:avLst/>
          </a:prstGeom>
          <a:noFill/>
        </p:spPr>
        <p:txBody>
          <a:bodyPr wrap="square" rtlCol="0">
            <a:spAutoFit/>
          </a:bodyPr>
          <a:lstStyle/>
          <a:p>
            <a:r>
              <a:rPr lang="zh-CN" altLang="en-US" sz="2400" dirty="0"/>
              <a:t>（三）员工胜任力模型的</a:t>
            </a:r>
            <a:r>
              <a:rPr lang="zh-CN" altLang="en-US" sz="2400" dirty="0" smtClean="0"/>
              <a:t>构建</a:t>
            </a:r>
            <a:endParaRPr lang="en-US" altLang="zh-CN" sz="2400" dirty="0" smtClean="0"/>
          </a:p>
          <a:p>
            <a:endParaRPr lang="zh-CN" altLang="en-US" sz="2400" dirty="0"/>
          </a:p>
          <a:p>
            <a:r>
              <a:rPr lang="zh-CN" altLang="en-US" sz="2400" dirty="0">
                <a:latin typeface="+mn-ea"/>
              </a:rPr>
              <a:t>要从企业实际出发，在员工绩效比较的基础上，通过对绩优员工的考察和分析，提炼相关因素以及不同因素之间的关系，建立具有实践基础的员工胜任力模型。在此过程中，信息收集、特点比较和政策选择具有重要意义。</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信息收集</a:t>
            </a:r>
          </a:p>
          <a:p>
            <a:pPr marL="342900" indent="-342900">
              <a:buFont typeface="Wingdings" panose="05000000000000000000" pitchFamily="2" charset="2"/>
              <a:buChar char="ü"/>
            </a:pPr>
            <a:r>
              <a:rPr lang="zh-CN" altLang="en-US" sz="2400" dirty="0"/>
              <a:t>特点比较</a:t>
            </a:r>
          </a:p>
          <a:p>
            <a:pPr marL="342900" indent="-342900">
              <a:buFont typeface="Wingdings" panose="05000000000000000000" pitchFamily="2" charset="2"/>
              <a:buChar char="ü"/>
            </a:pPr>
            <a:r>
              <a:rPr lang="zh-CN" altLang="en-US" sz="2400" dirty="0"/>
              <a:t>政策引导</a:t>
            </a:r>
          </a:p>
        </p:txBody>
      </p:sp>
    </p:spTree>
    <p:extLst>
      <p:ext uri="{BB962C8B-B14F-4D97-AF65-F5344CB8AC3E}">
        <p14:creationId xmlns:p14="http://schemas.microsoft.com/office/powerpoint/2010/main" xmlns="" val="236505197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a:xfrm>
            <a:off x="508001" y="609600"/>
            <a:ext cx="6447501" cy="1320800"/>
          </a:xfrm>
        </p:spPr>
        <p:txBody>
          <a:bodyPr/>
          <a:lstStyle/>
          <a:p>
            <a:r>
              <a:rPr lang="zh-CN" altLang="en-US" dirty="0" smtClean="0"/>
              <a:t>本章内容</a:t>
            </a:r>
            <a:endParaRPr lang="zh-CN" altLang="en-US" dirty="0"/>
          </a:p>
        </p:txBody>
      </p:sp>
      <p:sp>
        <p:nvSpPr>
          <p:cNvPr id="7" name="文本框 3"/>
          <p:cNvSpPr txBox="1"/>
          <p:nvPr/>
        </p:nvSpPr>
        <p:spPr>
          <a:xfrm>
            <a:off x="2661265" y="2758554"/>
            <a:ext cx="3836504" cy="2462213"/>
          </a:xfrm>
          <a:prstGeom prst="rect">
            <a:avLst/>
          </a:prstGeom>
          <a:noFill/>
        </p:spPr>
        <p:txBody>
          <a:bodyPr wrap="square" rtlCol="0">
            <a:spAutoFit/>
          </a:bodyPr>
          <a:lstStyle/>
          <a:p>
            <a:pPr>
              <a:lnSpc>
                <a:spcPct val="150000"/>
              </a:lnSpc>
            </a:pPr>
            <a:r>
              <a:rPr lang="zh-CN" altLang="zh-CN" sz="2800" dirty="0"/>
              <a:t>第</a:t>
            </a:r>
            <a:r>
              <a:rPr lang="en-US" altLang="zh-CN" sz="2800" dirty="0"/>
              <a:t>1</a:t>
            </a:r>
            <a:r>
              <a:rPr lang="zh-CN" altLang="zh-CN" sz="2800" dirty="0"/>
              <a:t>节　人员配置</a:t>
            </a:r>
          </a:p>
          <a:p>
            <a:pPr>
              <a:lnSpc>
                <a:spcPct val="150000"/>
              </a:lnSpc>
            </a:pPr>
            <a:r>
              <a:rPr lang="zh-CN" altLang="zh-CN" sz="2800" dirty="0"/>
              <a:t>第</a:t>
            </a:r>
            <a:r>
              <a:rPr lang="en-US" altLang="zh-CN" sz="2800" dirty="0"/>
              <a:t>2</a:t>
            </a:r>
            <a:r>
              <a:rPr lang="zh-CN" altLang="zh-CN" sz="2800" dirty="0"/>
              <a:t>节　员工标准</a:t>
            </a:r>
          </a:p>
          <a:p>
            <a:pPr>
              <a:lnSpc>
                <a:spcPct val="150000"/>
              </a:lnSpc>
            </a:pPr>
            <a:r>
              <a:rPr lang="zh-CN" altLang="zh-CN" sz="2800" dirty="0">
                <a:solidFill>
                  <a:srgbClr val="FF0000"/>
                </a:solidFill>
              </a:rPr>
              <a:t>第</a:t>
            </a:r>
            <a:r>
              <a:rPr lang="en-US" altLang="zh-CN" sz="2800" dirty="0">
                <a:solidFill>
                  <a:srgbClr val="FF0000"/>
                </a:solidFill>
              </a:rPr>
              <a:t>3</a:t>
            </a:r>
            <a:r>
              <a:rPr lang="zh-CN" altLang="zh-CN" sz="2800" dirty="0">
                <a:solidFill>
                  <a:srgbClr val="FF0000"/>
                </a:solidFill>
              </a:rPr>
              <a:t>节　人事测评</a:t>
            </a:r>
          </a:p>
          <a:p>
            <a:endParaRPr lang="zh-CN" altLang="en-US" sz="2800" dirty="0"/>
          </a:p>
        </p:txBody>
      </p:sp>
    </p:spTree>
    <p:extLst>
      <p:ext uri="{BB962C8B-B14F-4D97-AF65-F5344CB8AC3E}">
        <p14:creationId xmlns:p14="http://schemas.microsoft.com/office/powerpoint/2010/main" xmlns="" val="400891975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人事测评</a:t>
            </a:r>
          </a:p>
        </p:txBody>
      </p:sp>
      <p:sp>
        <p:nvSpPr>
          <p:cNvPr id="3" name="文本框 2"/>
          <p:cNvSpPr txBox="1"/>
          <p:nvPr/>
        </p:nvSpPr>
        <p:spPr>
          <a:xfrm>
            <a:off x="508001" y="1270000"/>
            <a:ext cx="7333973" cy="4524315"/>
          </a:xfrm>
          <a:prstGeom prst="rect">
            <a:avLst/>
          </a:prstGeom>
          <a:noFill/>
        </p:spPr>
        <p:txBody>
          <a:bodyPr wrap="square" rtlCol="0">
            <a:spAutoFit/>
          </a:bodyPr>
          <a:lstStyle/>
          <a:p>
            <a:endParaRPr lang="zh-CN" altLang="en-US" sz="2400" dirty="0"/>
          </a:p>
          <a:p>
            <a:r>
              <a:rPr lang="zh-CN" altLang="en-US" sz="2400" dirty="0">
                <a:latin typeface="+mn-ea"/>
              </a:rPr>
              <a:t>按照员工标准进行人员招聘、甄选和配置，必须进行人事测评。人事测评是运用一定标准对具体人员能力和素质所进行的测量评价，不仅需要合理有效的测评标准，而且需要观察、刻画和比较测评对象能力与素质的方法。这是一项专业性很强的工作，经历笔试、面试等一系列环节，不同环节涉及不同的方法和技术。随着人力资源管理实践的发展，人事测评技术也高度发展，其中人才评价中心技术具有特殊地位。</a:t>
            </a:r>
            <a:endParaRPr lang="en-US" altLang="zh-CN" sz="2400" dirty="0">
              <a:latin typeface="+mn-ea"/>
            </a:endParaRPr>
          </a:p>
          <a:p>
            <a:endParaRPr lang="zh-CN" altLang="en-US" sz="2400" dirty="0"/>
          </a:p>
          <a:p>
            <a:r>
              <a:rPr lang="zh-CN" altLang="en-US" sz="2400" dirty="0"/>
              <a:t>一、人员甄选方法</a:t>
            </a:r>
          </a:p>
          <a:p>
            <a:r>
              <a:rPr lang="zh-CN" altLang="en-US" sz="2400" dirty="0"/>
              <a:t>二、人事测评技术</a:t>
            </a:r>
          </a:p>
        </p:txBody>
      </p:sp>
    </p:spTree>
    <p:extLst>
      <p:ext uri="{BB962C8B-B14F-4D97-AF65-F5344CB8AC3E}">
        <p14:creationId xmlns:p14="http://schemas.microsoft.com/office/powerpoint/2010/main" xmlns="" val="55806296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人事测评</a:t>
            </a:r>
          </a:p>
        </p:txBody>
      </p:sp>
      <p:sp>
        <p:nvSpPr>
          <p:cNvPr id="3" name="文本框 2"/>
          <p:cNvSpPr txBox="1"/>
          <p:nvPr/>
        </p:nvSpPr>
        <p:spPr>
          <a:xfrm>
            <a:off x="508001" y="1270000"/>
            <a:ext cx="7333973" cy="3785652"/>
          </a:xfrm>
          <a:prstGeom prst="rect">
            <a:avLst/>
          </a:prstGeom>
          <a:noFill/>
        </p:spPr>
        <p:txBody>
          <a:bodyPr wrap="square" rtlCol="0">
            <a:spAutoFit/>
          </a:bodyPr>
          <a:lstStyle/>
          <a:p>
            <a:r>
              <a:rPr lang="zh-CN" altLang="en-US" sz="2400" dirty="0"/>
              <a:t>一、人员甄选</a:t>
            </a:r>
            <a:r>
              <a:rPr lang="zh-CN" altLang="en-US" sz="2400" dirty="0" smtClean="0"/>
              <a:t>方法</a:t>
            </a:r>
            <a:endParaRPr lang="en-US" altLang="zh-CN" sz="2400" dirty="0" smtClean="0"/>
          </a:p>
          <a:p>
            <a:endParaRPr lang="zh-CN" altLang="en-US" sz="2400" dirty="0">
              <a:latin typeface="华文仿宋" panose="02010600040101010101" pitchFamily="2" charset="-122"/>
              <a:ea typeface="华文仿宋" panose="02010600040101010101" pitchFamily="2" charset="-122"/>
            </a:endParaRPr>
          </a:p>
          <a:p>
            <a:r>
              <a:rPr lang="zh-CN" altLang="en-US" sz="2400" dirty="0">
                <a:latin typeface="+mn-ea"/>
              </a:rPr>
              <a:t>人员甄选方法是按照员工标准识别、选择合格人员的操作方法，关键在于如何把员工标准转化为可以观察的指标，对具体员工的能力与素质进行测量和评价。常用的人员甄选方法很多，大致可以区分为非面试甄选和面试甄选两类，分别适用于不同的场合。</a:t>
            </a:r>
            <a:endParaRPr lang="en-US" altLang="zh-CN" sz="2400" dirty="0">
              <a:latin typeface="+mn-ea"/>
            </a:endParaRPr>
          </a:p>
          <a:p>
            <a:endParaRPr lang="zh-CN" altLang="en-US" sz="2400" dirty="0"/>
          </a:p>
          <a:p>
            <a:r>
              <a:rPr lang="zh-CN" altLang="en-US" sz="2400" dirty="0"/>
              <a:t>（一）非面试甄选</a:t>
            </a:r>
          </a:p>
          <a:p>
            <a:r>
              <a:rPr lang="zh-CN" altLang="en-US" sz="2400" dirty="0"/>
              <a:t>（二）面试甄选</a:t>
            </a:r>
          </a:p>
        </p:txBody>
      </p:sp>
    </p:spTree>
    <p:extLst>
      <p:ext uri="{BB962C8B-B14F-4D97-AF65-F5344CB8AC3E}">
        <p14:creationId xmlns:p14="http://schemas.microsoft.com/office/powerpoint/2010/main" xmlns="" val="389276182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人事测评</a:t>
            </a:r>
          </a:p>
        </p:txBody>
      </p:sp>
      <p:sp>
        <p:nvSpPr>
          <p:cNvPr id="3" name="文本框 2"/>
          <p:cNvSpPr txBox="1"/>
          <p:nvPr/>
        </p:nvSpPr>
        <p:spPr>
          <a:xfrm>
            <a:off x="508001" y="1270000"/>
            <a:ext cx="7333973" cy="4154984"/>
          </a:xfrm>
          <a:prstGeom prst="rect">
            <a:avLst/>
          </a:prstGeom>
          <a:noFill/>
        </p:spPr>
        <p:txBody>
          <a:bodyPr wrap="square" rtlCol="0">
            <a:spAutoFit/>
          </a:bodyPr>
          <a:lstStyle/>
          <a:p>
            <a:r>
              <a:rPr lang="zh-CN" altLang="en-US" sz="2400" dirty="0"/>
              <a:t>（一）非面试</a:t>
            </a:r>
            <a:r>
              <a:rPr lang="zh-CN" altLang="en-US" sz="2400" dirty="0" smtClean="0"/>
              <a:t>甄选</a:t>
            </a:r>
            <a:endParaRPr lang="en-US" altLang="zh-CN" sz="2400" dirty="0" smtClean="0"/>
          </a:p>
          <a:p>
            <a:endParaRPr lang="zh-CN" altLang="en-US" sz="2400" dirty="0"/>
          </a:p>
          <a:p>
            <a:r>
              <a:rPr lang="zh-CN" altLang="en-US" sz="2400" dirty="0">
                <a:latin typeface="+mn-ea"/>
              </a:rPr>
              <a:t>非面试甄选是大规模招聘常用的方法，主要通过识别和比较甄选对象提供的间接信息进行。实际工作中常用的非面试甄选方法包括应聘人员登记表分析、简历比较、电话沟通、笔试成绩等具体方法。</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表格甄选</a:t>
            </a:r>
          </a:p>
          <a:p>
            <a:pPr marL="342900" indent="-342900">
              <a:buFont typeface="Wingdings" panose="05000000000000000000" pitchFamily="2" charset="2"/>
              <a:buChar char="ü"/>
            </a:pPr>
            <a:r>
              <a:rPr lang="zh-CN" altLang="en-US" sz="2400" dirty="0"/>
              <a:t>简历甄选</a:t>
            </a:r>
          </a:p>
          <a:p>
            <a:pPr marL="342900" indent="-342900">
              <a:buFont typeface="Wingdings" panose="05000000000000000000" pitchFamily="2" charset="2"/>
              <a:buChar char="ü"/>
            </a:pPr>
            <a:r>
              <a:rPr lang="zh-CN" altLang="en-US" sz="2400" dirty="0"/>
              <a:t>电话甄选</a:t>
            </a:r>
          </a:p>
          <a:p>
            <a:pPr marL="342900" indent="-342900">
              <a:buFont typeface="Wingdings" panose="05000000000000000000" pitchFamily="2" charset="2"/>
              <a:buChar char="ü"/>
            </a:pPr>
            <a:r>
              <a:rPr lang="zh-CN" altLang="en-US" sz="2400" dirty="0"/>
              <a:t>笔试甄选</a:t>
            </a:r>
          </a:p>
        </p:txBody>
      </p:sp>
    </p:spTree>
    <p:extLst>
      <p:ext uri="{BB962C8B-B14F-4D97-AF65-F5344CB8AC3E}">
        <p14:creationId xmlns:p14="http://schemas.microsoft.com/office/powerpoint/2010/main" xmlns="" val="119907997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人事测评</a:t>
            </a:r>
          </a:p>
        </p:txBody>
      </p:sp>
      <p:sp>
        <p:nvSpPr>
          <p:cNvPr id="3" name="文本框 2"/>
          <p:cNvSpPr txBox="1"/>
          <p:nvPr/>
        </p:nvSpPr>
        <p:spPr>
          <a:xfrm>
            <a:off x="508001" y="1270000"/>
            <a:ext cx="7333973" cy="4524315"/>
          </a:xfrm>
          <a:prstGeom prst="rect">
            <a:avLst/>
          </a:prstGeom>
          <a:noFill/>
        </p:spPr>
        <p:txBody>
          <a:bodyPr wrap="square" rtlCol="0">
            <a:spAutoFit/>
          </a:bodyPr>
          <a:lstStyle/>
          <a:p>
            <a:r>
              <a:rPr lang="zh-CN" altLang="en-US" sz="2400" dirty="0"/>
              <a:t>（二）面试</a:t>
            </a:r>
            <a:r>
              <a:rPr lang="zh-CN" altLang="en-US" sz="2400" dirty="0" smtClean="0"/>
              <a:t>甄选</a:t>
            </a:r>
            <a:endParaRPr lang="en-US" altLang="zh-CN" sz="2400" dirty="0" smtClean="0"/>
          </a:p>
          <a:p>
            <a:endParaRPr lang="zh-CN" altLang="en-US" sz="2400" dirty="0"/>
          </a:p>
          <a:p>
            <a:r>
              <a:rPr lang="zh-CN" altLang="en-US" sz="2400" dirty="0" smtClean="0">
                <a:latin typeface="+mn-ea"/>
              </a:rPr>
              <a:t>面试是</a:t>
            </a:r>
            <a:r>
              <a:rPr lang="zh-CN" altLang="en-US" sz="2400" dirty="0">
                <a:latin typeface="+mn-ea"/>
              </a:rPr>
              <a:t>对应试者的当面测评，具有较强的情境性与互动性，能够通过直接交流进一步了解应试者的能力和素质情况，对测试者和测试环境的要求较高，成本也较高。为了提高面试的科学性和有效性，往往需要进行半结构性设计，包括确定面试目的、进行面试准备、设计面试提问等。</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面试的目的</a:t>
            </a:r>
          </a:p>
          <a:p>
            <a:pPr marL="342900" indent="-342900">
              <a:buFont typeface="Wingdings" panose="05000000000000000000" pitchFamily="2" charset="2"/>
              <a:buChar char="ü"/>
            </a:pPr>
            <a:r>
              <a:rPr lang="zh-CN" altLang="en-US" sz="2400" dirty="0"/>
              <a:t>面试准备</a:t>
            </a:r>
          </a:p>
          <a:p>
            <a:pPr marL="342900" indent="-342900">
              <a:buFont typeface="Wingdings" panose="05000000000000000000" pitchFamily="2" charset="2"/>
              <a:buChar char="ü"/>
            </a:pPr>
            <a:r>
              <a:rPr lang="zh-CN" altLang="en-US" sz="2400" dirty="0"/>
              <a:t>提问技巧</a:t>
            </a:r>
          </a:p>
        </p:txBody>
      </p:sp>
    </p:spTree>
    <p:extLst>
      <p:ext uri="{BB962C8B-B14F-4D97-AF65-F5344CB8AC3E}">
        <p14:creationId xmlns:p14="http://schemas.microsoft.com/office/powerpoint/2010/main" xmlns="" val="262431407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人事测评</a:t>
            </a:r>
          </a:p>
        </p:txBody>
      </p:sp>
      <p:sp>
        <p:nvSpPr>
          <p:cNvPr id="3" name="文本框 2"/>
          <p:cNvSpPr txBox="1"/>
          <p:nvPr/>
        </p:nvSpPr>
        <p:spPr>
          <a:xfrm>
            <a:off x="508001" y="1270000"/>
            <a:ext cx="7333973" cy="4154984"/>
          </a:xfrm>
          <a:prstGeom prst="rect">
            <a:avLst/>
          </a:prstGeom>
          <a:noFill/>
        </p:spPr>
        <p:txBody>
          <a:bodyPr wrap="square" rtlCol="0">
            <a:spAutoFit/>
          </a:bodyPr>
          <a:lstStyle/>
          <a:p>
            <a:r>
              <a:rPr lang="zh-CN" altLang="en-US" sz="2400" dirty="0"/>
              <a:t>二、人事测评</a:t>
            </a:r>
            <a:r>
              <a:rPr lang="zh-CN" altLang="en-US" sz="2400" dirty="0" smtClean="0"/>
              <a:t>技术</a:t>
            </a:r>
            <a:endParaRPr lang="en-US" altLang="zh-CN" sz="2400" dirty="0" smtClean="0"/>
          </a:p>
          <a:p>
            <a:endParaRPr lang="zh-CN" altLang="en-US" sz="2400" dirty="0">
              <a:latin typeface="华文仿宋" panose="02010600040101010101" pitchFamily="2" charset="-122"/>
              <a:ea typeface="华文仿宋" panose="02010600040101010101" pitchFamily="2" charset="-122"/>
            </a:endParaRPr>
          </a:p>
          <a:p>
            <a:r>
              <a:rPr lang="zh-CN" altLang="en-US" sz="2400" dirty="0">
                <a:latin typeface="+mn-ea"/>
              </a:rPr>
              <a:t>人事测评</a:t>
            </a:r>
            <a:r>
              <a:rPr lang="zh-CN" altLang="en-US" sz="2400" dirty="0" smtClean="0">
                <a:latin typeface="+mn-ea"/>
              </a:rPr>
              <a:t>技术是</a:t>
            </a:r>
            <a:r>
              <a:rPr lang="zh-CN" altLang="en-US" sz="2400" dirty="0">
                <a:latin typeface="+mn-ea"/>
              </a:rPr>
              <a:t>人员甄选方法的概括提炼，具有专业化与标准化特点，能够提供信度效度较高的测评结果。不同人事测评技术从不同角度考察人的能力与素质，相互补充和支持，提高人员甄选的准确性。其中行政能力测验、申论、公文筐测试、无领导小组讨论、结构化面试等，得到了比较广泛的应用。</a:t>
            </a:r>
            <a:endParaRPr lang="en-US" altLang="zh-CN" sz="2400" dirty="0">
              <a:latin typeface="+mn-ea"/>
            </a:endParaRPr>
          </a:p>
          <a:p>
            <a:endParaRPr lang="zh-CN" altLang="en-US" sz="2400" dirty="0"/>
          </a:p>
          <a:p>
            <a:r>
              <a:rPr lang="zh-CN" altLang="en-US" sz="2400" dirty="0"/>
              <a:t>（一）人事测评单项技术</a:t>
            </a:r>
          </a:p>
          <a:p>
            <a:r>
              <a:rPr lang="zh-CN" altLang="en-US" sz="2400" dirty="0"/>
              <a:t>（二）人才评价中心技术</a:t>
            </a:r>
          </a:p>
        </p:txBody>
      </p:sp>
    </p:spTree>
    <p:extLst>
      <p:ext uri="{BB962C8B-B14F-4D97-AF65-F5344CB8AC3E}">
        <p14:creationId xmlns:p14="http://schemas.microsoft.com/office/powerpoint/2010/main" xmlns="" val="336926308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人事测评</a:t>
            </a:r>
          </a:p>
        </p:txBody>
      </p:sp>
      <p:sp>
        <p:nvSpPr>
          <p:cNvPr id="3" name="文本框 2"/>
          <p:cNvSpPr txBox="1"/>
          <p:nvPr/>
        </p:nvSpPr>
        <p:spPr>
          <a:xfrm>
            <a:off x="508001" y="1270000"/>
            <a:ext cx="7333973" cy="4154984"/>
          </a:xfrm>
          <a:prstGeom prst="rect">
            <a:avLst/>
          </a:prstGeom>
          <a:noFill/>
        </p:spPr>
        <p:txBody>
          <a:bodyPr wrap="square" rtlCol="0">
            <a:spAutoFit/>
          </a:bodyPr>
          <a:lstStyle/>
          <a:p>
            <a:r>
              <a:rPr lang="zh-CN" altLang="en-US" sz="2400" dirty="0"/>
              <a:t>（一）人事测评单项</a:t>
            </a:r>
            <a:r>
              <a:rPr lang="zh-CN" altLang="en-US" sz="2400" dirty="0" smtClean="0"/>
              <a:t>技术</a:t>
            </a:r>
            <a:endParaRPr lang="en-US" altLang="zh-CN" sz="2400" dirty="0" smtClean="0"/>
          </a:p>
          <a:p>
            <a:endParaRPr lang="zh-CN" altLang="en-US" sz="2400" dirty="0"/>
          </a:p>
          <a:p>
            <a:r>
              <a:rPr lang="zh-CN" altLang="en-US" sz="2400" dirty="0">
                <a:latin typeface="+mn-ea"/>
              </a:rPr>
              <a:t>人事测评单项技术是对人员能力或者素质某一方面内容进行测评的方法技术。人员能力与素质具有多方面内容，形成了多种多样的人事测评单项技术。</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行政能力测验</a:t>
            </a:r>
          </a:p>
          <a:p>
            <a:pPr marL="342900" indent="-342900">
              <a:buFont typeface="Wingdings" panose="05000000000000000000" pitchFamily="2" charset="2"/>
              <a:buChar char="ü"/>
            </a:pPr>
            <a:r>
              <a:rPr lang="zh-CN" altLang="en-US" sz="2400" dirty="0"/>
              <a:t>申论</a:t>
            </a:r>
          </a:p>
          <a:p>
            <a:pPr marL="342900" indent="-342900">
              <a:buFont typeface="Wingdings" panose="05000000000000000000" pitchFamily="2" charset="2"/>
              <a:buChar char="ü"/>
            </a:pPr>
            <a:r>
              <a:rPr lang="zh-CN" altLang="en-US" sz="2400" dirty="0"/>
              <a:t>公文筐测试</a:t>
            </a:r>
          </a:p>
          <a:p>
            <a:pPr marL="342900" indent="-342900">
              <a:buFont typeface="Wingdings" panose="05000000000000000000" pitchFamily="2" charset="2"/>
              <a:buChar char="ü"/>
            </a:pPr>
            <a:r>
              <a:rPr lang="zh-CN" altLang="en-US" sz="2400" dirty="0"/>
              <a:t>无领导小组讨论</a:t>
            </a:r>
          </a:p>
          <a:p>
            <a:pPr marL="342900" indent="-342900">
              <a:buFont typeface="Wingdings" panose="05000000000000000000" pitchFamily="2" charset="2"/>
              <a:buChar char="ü"/>
            </a:pPr>
            <a:r>
              <a:rPr lang="zh-CN" altLang="en-US" sz="2400" dirty="0"/>
              <a:t>结构化面试</a:t>
            </a:r>
          </a:p>
        </p:txBody>
      </p:sp>
    </p:spTree>
    <p:extLst>
      <p:ext uri="{BB962C8B-B14F-4D97-AF65-F5344CB8AC3E}">
        <p14:creationId xmlns:p14="http://schemas.microsoft.com/office/powerpoint/2010/main" xmlns="" val="295904125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人事测评</a:t>
            </a:r>
          </a:p>
        </p:txBody>
      </p:sp>
      <p:sp>
        <p:nvSpPr>
          <p:cNvPr id="3" name="文本框 2"/>
          <p:cNvSpPr txBox="1"/>
          <p:nvPr/>
        </p:nvSpPr>
        <p:spPr>
          <a:xfrm>
            <a:off x="508001" y="1270000"/>
            <a:ext cx="7333973" cy="4154984"/>
          </a:xfrm>
          <a:prstGeom prst="rect">
            <a:avLst/>
          </a:prstGeom>
          <a:noFill/>
        </p:spPr>
        <p:txBody>
          <a:bodyPr wrap="square" rtlCol="0">
            <a:spAutoFit/>
          </a:bodyPr>
          <a:lstStyle/>
          <a:p>
            <a:r>
              <a:rPr lang="zh-CN" altLang="en-US" sz="2400" dirty="0"/>
              <a:t>（二）人才评价中心</a:t>
            </a:r>
            <a:r>
              <a:rPr lang="zh-CN" altLang="en-US" sz="2400" dirty="0" smtClean="0"/>
              <a:t>技术</a:t>
            </a:r>
            <a:endParaRPr lang="en-US" altLang="zh-CN" sz="2400" dirty="0" smtClean="0"/>
          </a:p>
          <a:p>
            <a:endParaRPr lang="zh-CN" altLang="en-US" sz="2400" dirty="0"/>
          </a:p>
          <a:p>
            <a:r>
              <a:rPr lang="zh-CN" altLang="en-US" sz="2400" dirty="0">
                <a:latin typeface="+mn-ea"/>
              </a:rPr>
              <a:t>人才评价</a:t>
            </a:r>
            <a:r>
              <a:rPr lang="zh-CN" altLang="en-US" sz="2400" dirty="0" smtClean="0">
                <a:latin typeface="+mn-ea"/>
              </a:rPr>
              <a:t>中心是</a:t>
            </a:r>
            <a:r>
              <a:rPr lang="zh-CN" altLang="en-US" sz="2400" dirty="0">
                <a:latin typeface="+mn-ea"/>
              </a:rPr>
              <a:t>人事测评技术的组合，用于高端人才的能力与素质测评，特别是管理人员的测评与培训开发，测评的信度和效度较高，所需成本费用也较高。随着人力资源管理地位的上升，评价中心技术在企业中的应用越来越广泛。</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评价中心的含义</a:t>
            </a:r>
          </a:p>
          <a:p>
            <a:pPr marL="342900" indent="-342900">
              <a:buFont typeface="Wingdings" panose="05000000000000000000" pitchFamily="2" charset="2"/>
              <a:buChar char="ü"/>
            </a:pPr>
            <a:r>
              <a:rPr lang="zh-CN" altLang="en-US" sz="2400" dirty="0"/>
              <a:t>评价中心的作用</a:t>
            </a:r>
          </a:p>
          <a:p>
            <a:pPr marL="342900" indent="-342900">
              <a:buFont typeface="Wingdings" panose="05000000000000000000" pitchFamily="2" charset="2"/>
              <a:buChar char="ü"/>
            </a:pPr>
            <a:r>
              <a:rPr lang="zh-CN" altLang="en-US" sz="2400" dirty="0"/>
              <a:t>评价中心的操作</a:t>
            </a:r>
          </a:p>
        </p:txBody>
      </p:sp>
    </p:spTree>
    <p:extLst>
      <p:ext uri="{BB962C8B-B14F-4D97-AF65-F5344CB8AC3E}">
        <p14:creationId xmlns:p14="http://schemas.microsoft.com/office/powerpoint/2010/main" xmlns="" val="28762613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本章小结</a:t>
            </a:r>
            <a:endParaRPr lang="zh-CN" altLang="en-US" dirty="0"/>
          </a:p>
        </p:txBody>
      </p:sp>
      <p:sp>
        <p:nvSpPr>
          <p:cNvPr id="3" name="文本框 2"/>
          <p:cNvSpPr txBox="1"/>
          <p:nvPr/>
        </p:nvSpPr>
        <p:spPr>
          <a:xfrm>
            <a:off x="508001" y="1659835"/>
            <a:ext cx="8001818" cy="4893647"/>
          </a:xfrm>
          <a:prstGeom prst="rect">
            <a:avLst/>
          </a:prstGeom>
          <a:noFill/>
        </p:spPr>
        <p:txBody>
          <a:bodyPr wrap="square" rtlCol="0">
            <a:spAutoFit/>
          </a:bodyPr>
          <a:lstStyle/>
          <a:p>
            <a:r>
              <a:rPr lang="zh-CN" altLang="zh-CN" sz="2400" dirty="0" smtClean="0"/>
              <a:t>职位设置为员工使用提供了基础，根据职位要求获取工作人员，是企业人力资源管理的第一个环节，通过员工招聘与人事调整进行。</a:t>
            </a:r>
          </a:p>
          <a:p>
            <a:r>
              <a:rPr lang="en-US" altLang="zh-CN" sz="2400" dirty="0" smtClean="0"/>
              <a:t> </a:t>
            </a:r>
            <a:endParaRPr lang="zh-CN" altLang="zh-CN" sz="2400" dirty="0" smtClean="0"/>
          </a:p>
          <a:p>
            <a:r>
              <a:rPr lang="zh-CN" altLang="zh-CN" sz="2400" dirty="0" smtClean="0"/>
              <a:t>员工招聘与人事调整服从人事匹配原则，通过为具有不同特点的职位配置合适工作人员，提高工作效率与劳动价值。</a:t>
            </a:r>
          </a:p>
          <a:p>
            <a:r>
              <a:rPr lang="en-US" altLang="zh-CN" sz="2400" dirty="0" smtClean="0"/>
              <a:t> </a:t>
            </a:r>
            <a:endParaRPr lang="zh-CN" altLang="zh-CN" sz="2400" dirty="0" smtClean="0"/>
          </a:p>
          <a:p>
            <a:r>
              <a:rPr lang="zh-CN" altLang="zh-CN" sz="2400" dirty="0" smtClean="0"/>
              <a:t>进行人事匹配需要建立人员甄选标准，员工标准由此产生，可以分为录用标准、任职标准、晋升标准和模范标准等不同层次，其中员工胜任力模型具有重要意义。</a:t>
            </a:r>
          </a:p>
          <a:p>
            <a:r>
              <a:rPr lang="en-US" altLang="zh-CN" sz="2400" dirty="0" smtClean="0"/>
              <a:t> </a:t>
            </a:r>
            <a:endParaRPr lang="zh-CN" altLang="zh-CN" sz="2400" dirty="0" smtClean="0"/>
          </a:p>
          <a:p>
            <a:r>
              <a:rPr lang="zh-CN" altLang="zh-CN" sz="2400" dirty="0" smtClean="0"/>
              <a:t>按照员工标准和胜任力模型进行员工队伍建设，需要掌握科学的人事测评方法。</a:t>
            </a:r>
            <a:endParaRPr lang="zh-CN" altLang="zh-CN" sz="2400" dirty="0"/>
          </a:p>
        </p:txBody>
      </p:sp>
    </p:spTree>
    <p:extLst>
      <p:ext uri="{BB962C8B-B14F-4D97-AF65-F5344CB8AC3E}">
        <p14:creationId xmlns="" xmlns:p14="http://schemas.microsoft.com/office/powerpoint/2010/main" val="35021888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p:nvPr>
        </p:nvSpPr>
        <p:spPr/>
        <p:txBody>
          <a:bodyPr/>
          <a:lstStyle/>
          <a:p>
            <a:r>
              <a:rPr lang="zh-CN" altLang="en-US" dirty="0" smtClean="0"/>
              <a:t>引例</a:t>
            </a:r>
          </a:p>
        </p:txBody>
      </p:sp>
      <p:sp>
        <p:nvSpPr>
          <p:cNvPr id="4" name="文本框 3"/>
          <p:cNvSpPr txBox="1"/>
          <p:nvPr/>
        </p:nvSpPr>
        <p:spPr>
          <a:xfrm>
            <a:off x="508001" y="1699591"/>
            <a:ext cx="6773745" cy="3108543"/>
          </a:xfrm>
          <a:prstGeom prst="rect">
            <a:avLst/>
          </a:prstGeom>
          <a:noFill/>
        </p:spPr>
        <p:txBody>
          <a:bodyPr wrap="square" rtlCol="0">
            <a:spAutoFit/>
          </a:bodyPr>
          <a:lstStyle/>
          <a:p>
            <a:pPr algn="ctr"/>
            <a:r>
              <a:rPr lang="zh-CN" altLang="zh-CN" sz="2800" dirty="0" smtClean="0"/>
              <a:t>阿里巴巴的员工标准</a:t>
            </a:r>
          </a:p>
          <a:p>
            <a:pPr algn="ctr">
              <a:buFont typeface="Arial" panose="020B0604020202020204" pitchFamily="34" charset="0"/>
              <a:buNone/>
            </a:pPr>
            <a:r>
              <a:rPr lang="zh-CN" altLang="en-US" sz="2800" dirty="0" smtClean="0">
                <a:latin typeface="+mn-ea"/>
              </a:rPr>
              <a:t>                        </a:t>
            </a:r>
            <a:endParaRPr lang="en-US" altLang="zh-CN" sz="2800" dirty="0">
              <a:latin typeface="+mn-ea"/>
            </a:endParaRPr>
          </a:p>
          <a:p>
            <a:r>
              <a:rPr lang="en-US" altLang="zh-CN" sz="2800" dirty="0">
                <a:latin typeface="+mn-ea"/>
              </a:rPr>
              <a:t>·</a:t>
            </a:r>
            <a:r>
              <a:rPr lang="zh-CN" altLang="en-US" sz="2800" dirty="0">
                <a:latin typeface="+mn-ea"/>
              </a:rPr>
              <a:t>说了什么？</a:t>
            </a:r>
            <a:endParaRPr lang="en-US" altLang="zh-CN" sz="2800" dirty="0">
              <a:latin typeface="+mn-ea"/>
            </a:endParaRPr>
          </a:p>
          <a:p>
            <a:r>
              <a:rPr lang="en-US" altLang="zh-CN" sz="2800" dirty="0">
                <a:latin typeface="+mn-ea"/>
              </a:rPr>
              <a:t>·</a:t>
            </a:r>
            <a:r>
              <a:rPr lang="zh-CN" altLang="en-US" sz="2800" dirty="0">
                <a:latin typeface="+mn-ea"/>
              </a:rPr>
              <a:t>怎么概括？</a:t>
            </a:r>
            <a:endParaRPr lang="en-US" altLang="zh-CN" sz="2800" dirty="0">
              <a:latin typeface="+mn-ea"/>
            </a:endParaRPr>
          </a:p>
          <a:p>
            <a:r>
              <a:rPr lang="en-US" altLang="zh-CN" sz="2800" dirty="0">
                <a:latin typeface="+mn-ea"/>
              </a:rPr>
              <a:t>·</a:t>
            </a:r>
            <a:r>
              <a:rPr lang="zh-CN" altLang="en-US" sz="2800" dirty="0">
                <a:latin typeface="+mn-ea"/>
              </a:rPr>
              <a:t>如何分析？</a:t>
            </a:r>
            <a:endParaRPr lang="en-US" altLang="zh-CN" sz="2800" dirty="0">
              <a:latin typeface="+mn-ea"/>
            </a:endParaRPr>
          </a:p>
          <a:p>
            <a:r>
              <a:rPr lang="en-US" altLang="zh-CN" sz="2800" dirty="0">
                <a:latin typeface="+mn-ea"/>
              </a:rPr>
              <a:t>·</a:t>
            </a:r>
            <a:r>
              <a:rPr lang="zh-CN" altLang="en-US" sz="2800" dirty="0">
                <a:latin typeface="+mn-ea"/>
              </a:rPr>
              <a:t>怎样处理？</a:t>
            </a:r>
          </a:p>
          <a:p>
            <a:endParaRPr lang="zh-CN" altLang="en-US" sz="2800" dirty="0">
              <a:latin typeface="+mn-ea"/>
            </a:endParaRPr>
          </a:p>
        </p:txBody>
      </p:sp>
    </p:spTree>
    <p:extLst>
      <p:ext uri="{BB962C8B-B14F-4D97-AF65-F5344CB8AC3E}">
        <p14:creationId xmlns="" xmlns:p14="http://schemas.microsoft.com/office/powerpoint/2010/main" val="256425116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关键术语</a:t>
            </a:r>
            <a:endParaRPr lang="zh-CN" altLang="en-US" dirty="0"/>
          </a:p>
        </p:txBody>
      </p:sp>
      <p:sp>
        <p:nvSpPr>
          <p:cNvPr id="3" name="文本框 2"/>
          <p:cNvSpPr txBox="1"/>
          <p:nvPr/>
        </p:nvSpPr>
        <p:spPr>
          <a:xfrm>
            <a:off x="508001" y="1659835"/>
            <a:ext cx="7928076" cy="4893647"/>
          </a:xfrm>
          <a:prstGeom prst="rect">
            <a:avLst/>
          </a:prstGeom>
          <a:noFill/>
        </p:spPr>
        <p:txBody>
          <a:bodyPr wrap="square" rtlCol="0">
            <a:spAutoFit/>
          </a:bodyPr>
          <a:lstStyle/>
          <a:p>
            <a:r>
              <a:rPr lang="zh-CN" altLang="zh-CN" sz="2400" dirty="0" smtClean="0"/>
              <a:t>人员招聘（</a:t>
            </a:r>
            <a:r>
              <a:rPr lang="en-US" altLang="zh-CN" sz="2400" dirty="0" smtClean="0"/>
              <a:t>employee recruitment</a:t>
            </a:r>
            <a:r>
              <a:rPr lang="zh-CN" altLang="zh-CN" sz="2400" dirty="0" smtClean="0"/>
              <a:t>）</a:t>
            </a:r>
          </a:p>
          <a:p>
            <a:r>
              <a:rPr lang="zh-CN" altLang="zh-CN" sz="2400" dirty="0" smtClean="0"/>
              <a:t>校园招聘（</a:t>
            </a:r>
            <a:r>
              <a:rPr lang="en-US" altLang="zh-CN" sz="2400" dirty="0" smtClean="0"/>
              <a:t>college recruiting</a:t>
            </a:r>
            <a:r>
              <a:rPr lang="zh-CN" altLang="zh-CN" sz="2400" dirty="0" smtClean="0"/>
              <a:t>）</a:t>
            </a:r>
          </a:p>
          <a:p>
            <a:r>
              <a:rPr lang="zh-CN" altLang="zh-CN" sz="2400" dirty="0" smtClean="0"/>
              <a:t>员工标准（</a:t>
            </a:r>
            <a:r>
              <a:rPr lang="en-US" altLang="zh-CN" sz="2400" dirty="0" smtClean="0"/>
              <a:t>staff standards</a:t>
            </a:r>
            <a:r>
              <a:rPr lang="zh-CN" altLang="zh-CN" sz="2400" dirty="0" smtClean="0"/>
              <a:t>）</a:t>
            </a:r>
          </a:p>
          <a:p>
            <a:r>
              <a:rPr lang="zh-CN" altLang="zh-CN" sz="2400" dirty="0" smtClean="0"/>
              <a:t>员工胜任力模型（</a:t>
            </a:r>
            <a:r>
              <a:rPr lang="en-US" altLang="zh-CN" sz="2400" dirty="0" smtClean="0"/>
              <a:t>employee competency model</a:t>
            </a:r>
            <a:r>
              <a:rPr lang="zh-CN" altLang="zh-CN" sz="2400" dirty="0" smtClean="0"/>
              <a:t>）</a:t>
            </a:r>
          </a:p>
          <a:p>
            <a:r>
              <a:rPr lang="zh-CN" altLang="zh-CN" sz="2400" dirty="0" smtClean="0"/>
              <a:t>员工胜任力（</a:t>
            </a:r>
            <a:r>
              <a:rPr lang="en-US" altLang="zh-CN" sz="2400" dirty="0" smtClean="0"/>
              <a:t>employee competency</a:t>
            </a:r>
            <a:r>
              <a:rPr lang="zh-CN" altLang="zh-CN" sz="2400" dirty="0" smtClean="0"/>
              <a:t>）</a:t>
            </a:r>
          </a:p>
          <a:p>
            <a:r>
              <a:rPr lang="zh-CN" altLang="zh-CN" sz="2400" dirty="0" smtClean="0"/>
              <a:t>面试（</a:t>
            </a:r>
            <a:r>
              <a:rPr lang="en-US" altLang="zh-CN" sz="2400" dirty="0" smtClean="0"/>
              <a:t>interview</a:t>
            </a:r>
            <a:r>
              <a:rPr lang="zh-CN" altLang="zh-CN" sz="2400" dirty="0" smtClean="0"/>
              <a:t>）</a:t>
            </a:r>
          </a:p>
          <a:p>
            <a:r>
              <a:rPr lang="zh-CN" altLang="zh-CN" sz="2400" dirty="0" smtClean="0"/>
              <a:t>人事测评技术（</a:t>
            </a:r>
            <a:r>
              <a:rPr lang="en-US" altLang="zh-CN" sz="2400" dirty="0" smtClean="0"/>
              <a:t>employee testing technique</a:t>
            </a:r>
            <a:r>
              <a:rPr lang="zh-CN" altLang="zh-CN" sz="2400" dirty="0" smtClean="0"/>
              <a:t>）</a:t>
            </a:r>
          </a:p>
          <a:p>
            <a:r>
              <a:rPr lang="zh-CN" altLang="zh-CN" sz="2400" dirty="0" smtClean="0"/>
              <a:t>行政能力测验（</a:t>
            </a:r>
            <a:r>
              <a:rPr lang="en-US" altLang="zh-CN" sz="2400" dirty="0" smtClean="0"/>
              <a:t>administrative aptitude test</a:t>
            </a:r>
            <a:r>
              <a:rPr lang="zh-CN" altLang="zh-CN" sz="2400" dirty="0" smtClean="0"/>
              <a:t>，</a:t>
            </a:r>
            <a:r>
              <a:rPr lang="en-US" altLang="zh-CN" sz="2400" dirty="0" smtClean="0"/>
              <a:t>AAT</a:t>
            </a:r>
            <a:r>
              <a:rPr lang="zh-CN" altLang="zh-CN" sz="2400" dirty="0" smtClean="0"/>
              <a:t>）</a:t>
            </a:r>
          </a:p>
          <a:p>
            <a:r>
              <a:rPr lang="zh-CN" altLang="zh-CN" sz="2400" dirty="0" smtClean="0"/>
              <a:t>申论（</a:t>
            </a:r>
            <a:r>
              <a:rPr lang="en-US" altLang="zh-CN" sz="2400" dirty="0" smtClean="0"/>
              <a:t>argumentative essay writing</a:t>
            </a:r>
            <a:r>
              <a:rPr lang="zh-CN" altLang="zh-CN" sz="2400" dirty="0" smtClean="0"/>
              <a:t>）</a:t>
            </a:r>
          </a:p>
          <a:p>
            <a:r>
              <a:rPr lang="zh-CN" altLang="zh-CN" sz="2400" dirty="0" smtClean="0"/>
              <a:t>公文筐测试（</a:t>
            </a:r>
            <a:r>
              <a:rPr lang="en-US" altLang="zh-CN" sz="2400" dirty="0" smtClean="0"/>
              <a:t>in-basket</a:t>
            </a:r>
            <a:r>
              <a:rPr lang="zh-CN" altLang="zh-CN" sz="2400" dirty="0" smtClean="0"/>
              <a:t>）</a:t>
            </a:r>
          </a:p>
          <a:p>
            <a:r>
              <a:rPr lang="zh-CN" altLang="zh-CN" sz="2400" dirty="0" smtClean="0"/>
              <a:t>无领导小组讨论（</a:t>
            </a:r>
            <a:r>
              <a:rPr lang="en-US" altLang="zh-CN" sz="2400" dirty="0" smtClean="0"/>
              <a:t>leaderless group discussion</a:t>
            </a:r>
            <a:r>
              <a:rPr lang="zh-CN" altLang="zh-CN" sz="2400" dirty="0" smtClean="0"/>
              <a:t>）</a:t>
            </a:r>
          </a:p>
          <a:p>
            <a:r>
              <a:rPr lang="zh-CN" altLang="zh-CN" sz="2400" dirty="0" smtClean="0"/>
              <a:t>结构化面试（</a:t>
            </a:r>
            <a:r>
              <a:rPr lang="en-US" altLang="zh-CN" sz="2400" dirty="0" smtClean="0"/>
              <a:t>structured interview</a:t>
            </a:r>
            <a:r>
              <a:rPr lang="zh-CN" altLang="zh-CN" sz="2400" dirty="0" smtClean="0"/>
              <a:t>）</a:t>
            </a:r>
          </a:p>
          <a:p>
            <a:r>
              <a:rPr lang="zh-CN" altLang="zh-CN" sz="2400" dirty="0" smtClean="0"/>
              <a:t>评价中心（</a:t>
            </a:r>
            <a:r>
              <a:rPr lang="en-US" altLang="zh-CN" sz="2400" dirty="0" smtClean="0"/>
              <a:t>assessment center</a:t>
            </a:r>
            <a:r>
              <a:rPr lang="zh-CN" altLang="zh-CN" sz="2400" dirty="0" smtClean="0"/>
              <a:t>）</a:t>
            </a:r>
            <a:endParaRPr lang="zh-CN" altLang="zh-CN" sz="2400" dirty="0"/>
          </a:p>
        </p:txBody>
      </p:sp>
    </p:spTree>
    <p:extLst>
      <p:ext uri="{BB962C8B-B14F-4D97-AF65-F5344CB8AC3E}">
        <p14:creationId xmlns="" xmlns:p14="http://schemas.microsoft.com/office/powerpoint/2010/main" val="350218880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思考题</a:t>
            </a:r>
            <a:endParaRPr lang="zh-CN" altLang="en-US" dirty="0"/>
          </a:p>
        </p:txBody>
      </p:sp>
      <p:sp>
        <p:nvSpPr>
          <p:cNvPr id="3" name="文本框 2"/>
          <p:cNvSpPr txBox="1"/>
          <p:nvPr/>
        </p:nvSpPr>
        <p:spPr>
          <a:xfrm>
            <a:off x="508001" y="1659835"/>
            <a:ext cx="7839586" cy="4862870"/>
          </a:xfrm>
          <a:prstGeom prst="rect">
            <a:avLst/>
          </a:prstGeom>
          <a:noFill/>
        </p:spPr>
        <p:txBody>
          <a:bodyPr wrap="square" rtlCol="0">
            <a:spAutoFit/>
          </a:bodyPr>
          <a:lstStyle/>
          <a:p>
            <a:r>
              <a:rPr lang="en-US" altLang="zh-CN" sz="2200" dirty="0" smtClean="0"/>
              <a:t>1.</a:t>
            </a:r>
            <a:r>
              <a:rPr lang="zh-CN" altLang="zh-CN" sz="2200" dirty="0" smtClean="0"/>
              <a:t>企业人力资源需求是如何满足的？</a:t>
            </a:r>
          </a:p>
          <a:p>
            <a:r>
              <a:rPr lang="en-US" altLang="zh-CN" sz="2200" dirty="0" smtClean="0"/>
              <a:t>2.</a:t>
            </a:r>
            <a:r>
              <a:rPr lang="zh-CN" altLang="zh-CN" sz="2200" dirty="0" smtClean="0"/>
              <a:t>企业人力资源供给的主要方式有哪些？</a:t>
            </a:r>
          </a:p>
          <a:p>
            <a:r>
              <a:rPr lang="en-US" altLang="zh-CN" sz="2200" dirty="0" smtClean="0"/>
              <a:t>3.</a:t>
            </a:r>
            <a:r>
              <a:rPr lang="zh-CN" altLang="zh-CN" sz="2200" dirty="0" smtClean="0"/>
              <a:t>企业如何进行员工招聘？外部招聘和内部招聘各有什么意义？</a:t>
            </a:r>
          </a:p>
          <a:p>
            <a:r>
              <a:rPr lang="en-US" altLang="zh-CN" sz="2200" dirty="0" smtClean="0"/>
              <a:t>4.</a:t>
            </a:r>
            <a:r>
              <a:rPr lang="zh-CN" altLang="zh-CN" sz="2200" dirty="0" smtClean="0"/>
              <a:t>如何理解人事匹配原则？怎样落实这一原则？</a:t>
            </a:r>
          </a:p>
          <a:p>
            <a:r>
              <a:rPr lang="en-US" altLang="zh-CN" sz="2200" dirty="0" smtClean="0"/>
              <a:t>5.</a:t>
            </a:r>
            <a:r>
              <a:rPr lang="zh-CN" altLang="zh-CN" sz="2200" dirty="0" smtClean="0"/>
              <a:t>员工标准的作用是什么？通过什么方式发挥作用？</a:t>
            </a:r>
          </a:p>
          <a:p>
            <a:r>
              <a:rPr lang="en-US" altLang="zh-CN" sz="2200" dirty="0" smtClean="0"/>
              <a:t>6.</a:t>
            </a:r>
            <a:r>
              <a:rPr lang="zh-CN" altLang="zh-CN" sz="2200" dirty="0" smtClean="0"/>
              <a:t>什么叫作员工胜任力？如何理解员工胜任力模型的结构？</a:t>
            </a:r>
            <a:endParaRPr lang="en-US" altLang="zh-CN" sz="2200" dirty="0" smtClean="0"/>
          </a:p>
          <a:p>
            <a:r>
              <a:rPr lang="en-US" altLang="zh-CN" sz="2200" dirty="0" smtClean="0"/>
              <a:t>7.</a:t>
            </a:r>
            <a:r>
              <a:rPr lang="zh-CN" altLang="zh-CN" sz="2200" dirty="0" smtClean="0"/>
              <a:t>员工胜任力模型是如何建立的？如何应用于实践？</a:t>
            </a:r>
          </a:p>
          <a:p>
            <a:r>
              <a:rPr lang="en-US" altLang="zh-CN" sz="2200" dirty="0" smtClean="0"/>
              <a:t>8.</a:t>
            </a:r>
            <a:r>
              <a:rPr lang="zh-CN" altLang="zh-CN" sz="2200" dirty="0" smtClean="0"/>
              <a:t>如何根据员工标准进行人员甄选？外部招聘常用哪些甄选方法？</a:t>
            </a:r>
          </a:p>
          <a:p>
            <a:r>
              <a:rPr lang="en-US" altLang="zh-CN" sz="2200" dirty="0" smtClean="0"/>
              <a:t>9.</a:t>
            </a:r>
            <a:r>
              <a:rPr lang="zh-CN" altLang="zh-CN" sz="2200" dirty="0" smtClean="0"/>
              <a:t>什么叫人事测评技术？常用的人事测评技术有哪些？</a:t>
            </a:r>
          </a:p>
          <a:p>
            <a:r>
              <a:rPr lang="en-US" altLang="zh-CN" sz="2200" dirty="0" smtClean="0"/>
              <a:t>10.</a:t>
            </a:r>
            <a:r>
              <a:rPr lang="zh-CN" altLang="zh-CN" sz="2200" dirty="0" smtClean="0"/>
              <a:t>行政能力测评的任务是什么？有什么意义？</a:t>
            </a:r>
          </a:p>
          <a:p>
            <a:r>
              <a:rPr lang="en-US" altLang="zh-CN" sz="2200" dirty="0" smtClean="0"/>
              <a:t>11.</a:t>
            </a:r>
            <a:r>
              <a:rPr lang="zh-CN" altLang="zh-CN" sz="2200" dirty="0" smtClean="0"/>
              <a:t>什么叫作公文筐测试？如何提高公文筐测试的效率？</a:t>
            </a:r>
          </a:p>
          <a:p>
            <a:r>
              <a:rPr lang="en-US" altLang="zh-CN" sz="2200" dirty="0" smtClean="0"/>
              <a:t>12.</a:t>
            </a:r>
            <a:r>
              <a:rPr lang="zh-CN" altLang="zh-CN" sz="2200" dirty="0" smtClean="0"/>
              <a:t>面试的作用是什么？如何提高面试的信度和效度？</a:t>
            </a:r>
          </a:p>
          <a:p>
            <a:endParaRPr lang="zh-CN" altLang="zh-CN" sz="2400" dirty="0" smtClean="0"/>
          </a:p>
        </p:txBody>
      </p:sp>
    </p:spTree>
    <p:extLst>
      <p:ext uri="{BB962C8B-B14F-4D97-AF65-F5344CB8AC3E}">
        <p14:creationId xmlns="" xmlns:p14="http://schemas.microsoft.com/office/powerpoint/2010/main" val="350218880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body" idx="1"/>
          </p:nvPr>
        </p:nvSpPr>
        <p:spPr>
          <a:xfrm>
            <a:off x="0" y="1143000"/>
            <a:ext cx="9144000" cy="5715000"/>
          </a:xfrm>
        </p:spPr>
        <p:txBody>
          <a:bodyPr>
            <a:normAutofit lnSpcReduction="10000"/>
          </a:bodyPr>
          <a:lstStyle/>
          <a:p>
            <a:pPr eaLnBrk="1" hangingPunct="1">
              <a:lnSpc>
                <a:spcPct val="80000"/>
              </a:lnSpc>
            </a:pPr>
            <a:r>
              <a:rPr lang="en-US" altLang="zh-CN" sz="1600" smtClean="0"/>
              <a:t> </a:t>
            </a:r>
          </a:p>
          <a:p>
            <a:pPr eaLnBrk="1" hangingPunct="1">
              <a:lnSpc>
                <a:spcPct val="80000"/>
              </a:lnSpc>
            </a:pPr>
            <a:endParaRPr lang="en-US" altLang="zh-CN" sz="1600" b="1" smtClean="0"/>
          </a:p>
          <a:p>
            <a:pPr eaLnBrk="1" hangingPunct="1">
              <a:lnSpc>
                <a:spcPct val="80000"/>
              </a:lnSpc>
            </a:pPr>
            <a:r>
              <a:rPr lang="zh-CN" altLang="en-US" sz="1600" b="1" smtClean="0"/>
              <a:t>学习方式：</a:t>
            </a:r>
            <a:r>
              <a:rPr lang="zh-CN" altLang="en-US" b="1" smtClean="0">
                <a:ea typeface="黑体" pitchFamily="49" charset="-122"/>
              </a:rPr>
              <a:t>全国招生  函授学习  权威双证  国际互认</a:t>
            </a:r>
            <a:endParaRPr lang="zh-CN" altLang="en-US" sz="1600" b="1" smtClean="0"/>
          </a:p>
          <a:p>
            <a:pPr eaLnBrk="1" hangingPunct="1">
              <a:lnSpc>
                <a:spcPct val="80000"/>
              </a:lnSpc>
            </a:pPr>
            <a:endParaRPr lang="zh-CN" altLang="en-US" sz="1600" b="1" smtClean="0"/>
          </a:p>
          <a:p>
            <a:pPr eaLnBrk="1" hangingPunct="1">
              <a:lnSpc>
                <a:spcPct val="80000"/>
              </a:lnSpc>
            </a:pPr>
            <a:r>
              <a:rPr lang="zh-CN" altLang="en-US" sz="1600" b="1" smtClean="0"/>
              <a:t>认证项目：注册职业经理</a:t>
            </a:r>
            <a:r>
              <a:rPr lang="en-US" altLang="zh-CN" sz="1600" b="1" smtClean="0"/>
              <a:t>MBA</a:t>
            </a:r>
            <a:r>
              <a:rPr lang="zh-CN" altLang="en-US" sz="1600" b="1" smtClean="0"/>
              <a:t>、人力资源总监、品质经理、生产经理、营销策划师、物流经理、 项目经理、企业管理咨询师、企业总经理、营销经理、财务总监、酒店经理、企业培训师、采购经理、</a:t>
            </a:r>
            <a:r>
              <a:rPr lang="en-US" altLang="zh-CN" sz="1600" b="1" smtClean="0"/>
              <a:t>IE</a:t>
            </a:r>
            <a:r>
              <a:rPr lang="zh-CN" altLang="en-US" sz="1600" b="1" smtClean="0"/>
              <a:t>工业工程师、医院管理、行政总监、市场总监、工厂管理、服装企业管理、六西格玛管理师、车间主管、经济管理师、生产运营管理师、微营销管理师</a:t>
            </a:r>
            <a:r>
              <a:rPr lang="en-US" altLang="zh-CN" sz="1600" b="1" smtClean="0"/>
              <a:t>MBA</a:t>
            </a:r>
            <a:r>
              <a:rPr lang="zh-CN" altLang="en-US" sz="1600" b="1" smtClean="0"/>
              <a:t>等高级认证。</a:t>
            </a:r>
          </a:p>
          <a:p>
            <a:pPr eaLnBrk="1" hangingPunct="1">
              <a:lnSpc>
                <a:spcPct val="80000"/>
              </a:lnSpc>
            </a:pPr>
            <a:endParaRPr lang="zh-CN" altLang="en-US" sz="1600" b="1" smtClean="0"/>
          </a:p>
          <a:p>
            <a:pPr eaLnBrk="1" hangingPunct="1">
              <a:lnSpc>
                <a:spcPct val="80000"/>
              </a:lnSpc>
            </a:pPr>
            <a:r>
              <a:rPr lang="zh-CN" altLang="en-US" sz="1600" b="1" smtClean="0"/>
              <a:t>颁发双证：高级注册  经理资格证</a:t>
            </a:r>
            <a:r>
              <a:rPr lang="en-US" altLang="zh-CN" sz="1600" b="1" smtClean="0"/>
              <a:t>+MBA</a:t>
            </a:r>
            <a:r>
              <a:rPr lang="zh-CN" altLang="en-US" sz="1600" b="1" smtClean="0"/>
              <a:t>研修证</a:t>
            </a:r>
            <a:r>
              <a:rPr lang="en-US" altLang="zh-CN" sz="1600" b="1" smtClean="0"/>
              <a:t>+</a:t>
            </a:r>
            <a:r>
              <a:rPr lang="zh-CN" altLang="en-US" sz="1600" b="1" smtClean="0"/>
              <a:t>人才测评证</a:t>
            </a:r>
            <a:r>
              <a:rPr lang="en-US" altLang="zh-CN" sz="1600" b="1" smtClean="0"/>
              <a:t>+</a:t>
            </a:r>
            <a:r>
              <a:rPr lang="zh-CN" altLang="en-US" sz="1600" b="1" smtClean="0"/>
              <a:t>全套学籍档案</a:t>
            </a:r>
          </a:p>
          <a:p>
            <a:pPr eaLnBrk="1" hangingPunct="1">
              <a:lnSpc>
                <a:spcPct val="80000"/>
              </a:lnSpc>
            </a:pPr>
            <a:endParaRPr lang="zh-CN" altLang="en-US" sz="1600" b="1" smtClean="0"/>
          </a:p>
          <a:p>
            <a:pPr eaLnBrk="1" hangingPunct="1">
              <a:lnSpc>
                <a:spcPct val="80000"/>
              </a:lnSpc>
            </a:pPr>
            <a:r>
              <a:rPr lang="zh-CN" altLang="en-US" sz="1600" b="1" smtClean="0"/>
              <a:t>收费标准  ：</a:t>
            </a:r>
            <a:r>
              <a:rPr lang="zh-CN" altLang="en-US" sz="2400" b="1" smtClean="0"/>
              <a:t>仅收取</a:t>
            </a:r>
            <a:r>
              <a:rPr lang="en-US" altLang="zh-CN" sz="2400" b="1" smtClean="0"/>
              <a:t>1280</a:t>
            </a:r>
            <a:r>
              <a:rPr lang="zh-CN" altLang="en-US" sz="2400" b="1" smtClean="0"/>
              <a:t>元</a:t>
            </a:r>
            <a:r>
              <a:rPr lang="zh-CN" altLang="en-US" sz="1600" b="1" smtClean="0"/>
              <a:t>       招生网址： </a:t>
            </a:r>
            <a:r>
              <a:rPr lang="en-US" altLang="zh-CN" b="1" smtClean="0">
                <a:hlinkClick r:id="rId2"/>
              </a:rPr>
              <a:t>www.mhjy.net</a:t>
            </a:r>
            <a:endParaRPr lang="en-US" altLang="zh-CN" b="1" smtClean="0"/>
          </a:p>
          <a:p>
            <a:pPr eaLnBrk="1" hangingPunct="1">
              <a:lnSpc>
                <a:spcPct val="80000"/>
              </a:lnSpc>
              <a:buFontTx/>
              <a:buNone/>
            </a:pPr>
            <a:r>
              <a:rPr lang="en-US" altLang="zh-CN" b="1" smtClean="0"/>
              <a:t>    </a:t>
            </a:r>
            <a:r>
              <a:rPr lang="zh-CN" altLang="en-US" sz="1600" b="1" smtClean="0"/>
              <a:t>报名电话：</a:t>
            </a:r>
            <a:r>
              <a:rPr lang="en-US" altLang="zh-CN" sz="1600" b="1" smtClean="0"/>
              <a:t>13684609885    0451—88342620  </a:t>
            </a:r>
          </a:p>
          <a:p>
            <a:pPr eaLnBrk="1" hangingPunct="1">
              <a:lnSpc>
                <a:spcPct val="80000"/>
              </a:lnSpc>
              <a:buFontTx/>
              <a:buNone/>
            </a:pPr>
            <a:r>
              <a:rPr lang="en-US" altLang="zh-CN" sz="1600" b="1" smtClean="0"/>
              <a:t>        </a:t>
            </a:r>
            <a:r>
              <a:rPr lang="zh-CN" altLang="en-US" sz="1600" b="1" smtClean="0"/>
              <a:t>咨询邮箱：</a:t>
            </a:r>
            <a:r>
              <a:rPr lang="en-US" altLang="zh-CN" sz="1600" b="1" smtClean="0">
                <a:hlinkClick r:id="rId3"/>
              </a:rPr>
              <a:t>xchy007@163.com</a:t>
            </a:r>
            <a:r>
              <a:rPr lang="en-US" altLang="zh-CN" sz="1600" b="1" smtClean="0"/>
              <a:t>   </a:t>
            </a:r>
            <a:r>
              <a:rPr lang="zh-CN" altLang="en-US" sz="1600" b="1" smtClean="0"/>
              <a:t>咨询教师</a:t>
            </a:r>
            <a:r>
              <a:rPr lang="en-US" altLang="zh-CN" sz="1600" b="1" smtClean="0"/>
              <a:t>: </a:t>
            </a:r>
            <a:r>
              <a:rPr lang="zh-CN" altLang="en-US" sz="1600" b="1" smtClean="0"/>
              <a:t>王海涛 </a:t>
            </a:r>
          </a:p>
          <a:p>
            <a:pPr eaLnBrk="1" hangingPunct="1">
              <a:lnSpc>
                <a:spcPct val="80000"/>
              </a:lnSpc>
            </a:pPr>
            <a:r>
              <a:rPr lang="en-US" altLang="zh-CN" sz="1600" b="1" smtClean="0"/>
              <a:t> </a:t>
            </a:r>
            <a:endParaRPr lang="zh-CN" altLang="en-US" sz="1600" b="1" smtClean="0"/>
          </a:p>
          <a:p>
            <a:pPr eaLnBrk="1" hangingPunct="1">
              <a:lnSpc>
                <a:spcPct val="80000"/>
              </a:lnSpc>
            </a:pPr>
            <a:r>
              <a:rPr lang="zh-CN" altLang="en-US" sz="1600" b="1" smtClean="0"/>
              <a:t>学校网站：</a:t>
            </a:r>
            <a:r>
              <a:rPr lang="en-US" altLang="zh-CN" sz="1600" b="1" smtClean="0">
                <a:hlinkClick r:id="rId2"/>
              </a:rPr>
              <a:t>www.mhjy.net</a:t>
            </a:r>
            <a:r>
              <a:rPr lang="en-US" altLang="zh-CN" sz="1600" b="1" smtClean="0"/>
              <a:t>    </a:t>
            </a:r>
            <a:r>
              <a:rPr lang="zh-CN" altLang="en-US" sz="1600" b="1" smtClean="0"/>
              <a:t>微信公众号：</a:t>
            </a:r>
            <a:r>
              <a:rPr lang="en-US" altLang="zh-CN" sz="1600" b="1" smtClean="0"/>
              <a:t>MHJY1998   </a:t>
            </a:r>
            <a:r>
              <a:rPr lang="zh-CN" altLang="en-US" sz="1600" b="1" smtClean="0"/>
              <a:t>微信号客服：</a:t>
            </a:r>
            <a:r>
              <a:rPr lang="en-US" altLang="zh-CN" sz="1600" b="1" smtClean="0"/>
              <a:t>122285053</a:t>
            </a:r>
            <a:endParaRPr lang="zh-CN" altLang="en-US" sz="1600" b="1" smtClean="0"/>
          </a:p>
          <a:p>
            <a:pPr eaLnBrk="1" hangingPunct="1">
              <a:lnSpc>
                <a:spcPct val="80000"/>
              </a:lnSpc>
            </a:pPr>
            <a:endParaRPr lang="zh-CN" altLang="en-US" sz="1600" b="1" smtClean="0"/>
          </a:p>
          <a:p>
            <a:pPr algn="r" eaLnBrk="1" hangingPunct="1">
              <a:lnSpc>
                <a:spcPct val="80000"/>
              </a:lnSpc>
              <a:buFontTx/>
              <a:buNone/>
            </a:pPr>
            <a:r>
              <a:rPr lang="zh-CN" altLang="en-US" sz="1800" b="1" smtClean="0"/>
              <a:t>颁证单位：中国经济管理大学</a:t>
            </a:r>
          </a:p>
          <a:p>
            <a:pPr algn="r" eaLnBrk="1" hangingPunct="1">
              <a:lnSpc>
                <a:spcPct val="80000"/>
              </a:lnSpc>
            </a:pPr>
            <a:r>
              <a:rPr lang="zh-CN" altLang="en-US" sz="1800" b="1" smtClean="0"/>
              <a:t>主办单位：美华管理人才学校</a:t>
            </a:r>
            <a:endParaRPr lang="en-US" altLang="zh-CN" sz="1800" b="1" smtClean="0"/>
          </a:p>
        </p:txBody>
      </p:sp>
      <p:sp>
        <p:nvSpPr>
          <p:cNvPr id="2051" name="WordArt 4"/>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a:ea typeface="华文新魏"/>
            </a:endParaRPr>
          </a:p>
        </p:txBody>
      </p:sp>
      <p:sp>
        <p:nvSpPr>
          <p:cNvPr id="2052" name="Rectangle 7"/>
          <p:cNvSpPr>
            <a:spLocks noGrp="1" noChangeArrowheads="1"/>
          </p:cNvSpPr>
          <p:nvPr>
            <p:ph type="title"/>
          </p:nvPr>
        </p:nvSpPr>
        <p:spPr/>
        <p:txBody>
          <a:bodyPr/>
          <a:lstStyle/>
          <a:p>
            <a:pPr eaLnBrk="1" hangingPunct="1"/>
            <a:r>
              <a:rPr lang="en-US" altLang="zh-CN" sz="4000" smtClean="0">
                <a:solidFill>
                  <a:srgbClr val="FF0000"/>
                </a:solidFill>
              </a:rPr>
              <a:t/>
            </a:r>
            <a:br>
              <a:rPr lang="en-US" altLang="zh-CN" sz="4000" smtClean="0">
                <a:solidFill>
                  <a:srgbClr val="FF0000"/>
                </a:solidFill>
              </a:rPr>
            </a:br>
            <a:endParaRPr lang="en-US" altLang="zh-CN" sz="4000" smtClean="0">
              <a:solidFill>
                <a:srgbClr val="FF0000"/>
              </a:solidFill>
            </a:endParaRPr>
          </a:p>
        </p:txBody>
      </p:sp>
      <p:sp>
        <p:nvSpPr>
          <p:cNvPr id="3080" name="WordArt 8"/>
          <p:cNvSpPr>
            <a:spLocks noChangeArrowheads="1" noChangeShapeType="1" noTextEdit="1"/>
          </p:cNvSpPr>
          <p:nvPr/>
        </p:nvSpPr>
        <p:spPr bwMode="auto">
          <a:xfrm>
            <a:off x="395288" y="357166"/>
            <a:ext cx="8064500" cy="1200172"/>
          </a:xfrm>
          <a:prstGeom prst="rect">
            <a:avLst/>
          </a:prstGeom>
        </p:spPr>
        <p:txBody>
          <a:bodyPr wrap="none" fromWordArt="1">
            <a:prstTxWarp prst="textPlain">
              <a:avLst>
                <a:gd name="adj" fmla="val 50000"/>
              </a:avLst>
            </a:prstTxWarp>
          </a:bodyPr>
          <a:lstStyle/>
          <a:p>
            <a:pPr algn="ctr">
              <a:defRPr/>
            </a:pPr>
            <a:r>
              <a:rPr lang="zh-CN" altLang="en-US" sz="3600" b="1" kern="10">
                <a:ln w="9525">
                  <a:solidFill>
                    <a:srgbClr val="FF0000"/>
                  </a:solidFill>
                  <a:round/>
                  <a:headEnd/>
                  <a:tailEnd/>
                </a:ln>
                <a:solidFill>
                  <a:srgbClr val="FF0000"/>
                </a:solidFill>
                <a:latin typeface="黑体"/>
                <a:ea typeface="黑体"/>
              </a:rPr>
              <a:t>全国迷你型</a:t>
            </a:r>
            <a:r>
              <a:rPr lang="en-US" altLang="zh-CN" sz="3600" b="1" kern="10">
                <a:ln w="9525">
                  <a:solidFill>
                    <a:srgbClr val="FF0000"/>
                  </a:solidFill>
                  <a:round/>
                  <a:headEnd/>
                  <a:tailEnd/>
                </a:ln>
                <a:solidFill>
                  <a:srgbClr val="FF0000"/>
                </a:solidFill>
                <a:latin typeface="黑体"/>
                <a:ea typeface="黑体"/>
              </a:rPr>
              <a:t>MBA</a:t>
            </a:r>
            <a:r>
              <a:rPr lang="zh-CN" altLang="en-US" sz="3600" b="1" kern="10">
                <a:ln w="9525">
                  <a:solidFill>
                    <a:srgbClr val="FF0000"/>
                  </a:solidFill>
                  <a:round/>
                  <a:headEnd/>
                  <a:tailEnd/>
                </a:ln>
                <a:solidFill>
                  <a:srgbClr val="FF0000"/>
                </a:solidFill>
                <a:latin typeface="黑体"/>
                <a:ea typeface="黑体"/>
              </a:rPr>
              <a:t>职业经理双证班</a:t>
            </a:r>
          </a:p>
        </p:txBody>
      </p:sp>
      <p:pic>
        <p:nvPicPr>
          <p:cNvPr id="2054" name="Picture 9" descr="look"/>
          <p:cNvPicPr>
            <a:picLocks noChangeAspect="1" noChangeArrowheads="1" noCrop="1"/>
          </p:cNvPicPr>
          <p:nvPr/>
        </p:nvPicPr>
        <p:blipFill>
          <a:blip r:embed="rId4" cstate="print"/>
          <a:srcRect/>
          <a:stretch>
            <a:fillRect/>
          </a:stretch>
        </p:blipFill>
        <p:spPr bwMode="auto">
          <a:xfrm>
            <a:off x="6215063" y="4429125"/>
            <a:ext cx="3429000" cy="774700"/>
          </a:xfrm>
          <a:prstGeom prst="rect">
            <a:avLst/>
          </a:prstGeom>
          <a:noFill/>
          <a:ln w="9525">
            <a:noFill/>
            <a:miter lim="800000"/>
            <a:headEnd/>
            <a:tailEnd/>
          </a:ln>
        </p:spPr>
      </p:pic>
      <p:pic>
        <p:nvPicPr>
          <p:cNvPr id="2055" name="Picture 10" descr="007"/>
          <p:cNvPicPr>
            <a:picLocks noChangeAspect="1" noChangeArrowheads="1" noCrop="1"/>
          </p:cNvPicPr>
          <p:nvPr/>
        </p:nvPicPr>
        <p:blipFill>
          <a:blip r:embed="rId5" cstate="print"/>
          <a:srcRect/>
          <a:stretch>
            <a:fillRect/>
          </a:stretch>
        </p:blipFill>
        <p:spPr bwMode="auto">
          <a:xfrm>
            <a:off x="0" y="5937250"/>
            <a:ext cx="3313113" cy="920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引言</a:t>
            </a:r>
            <a:endParaRPr lang="zh-CN" altLang="en-US" dirty="0"/>
          </a:p>
        </p:txBody>
      </p:sp>
      <p:sp>
        <p:nvSpPr>
          <p:cNvPr id="3" name="文本框 2"/>
          <p:cNvSpPr txBox="1"/>
          <p:nvPr/>
        </p:nvSpPr>
        <p:spPr>
          <a:xfrm>
            <a:off x="626165" y="1381539"/>
            <a:ext cx="7618183" cy="4154984"/>
          </a:xfrm>
          <a:prstGeom prst="rect">
            <a:avLst/>
          </a:prstGeom>
          <a:noFill/>
        </p:spPr>
        <p:txBody>
          <a:bodyPr wrap="square" rtlCol="0">
            <a:spAutoFit/>
          </a:bodyPr>
          <a:lstStyle/>
          <a:p>
            <a:r>
              <a:rPr lang="zh-CN" altLang="zh-CN" sz="2400" dirty="0"/>
              <a:t>企业中的每个职位都需要相应的员工，人力资源管理的首要任务就是为生产经营提供合适的员工。为此必须进行人员获取与</a:t>
            </a:r>
            <a:r>
              <a:rPr lang="zh-CN" altLang="zh-CN" sz="2400" dirty="0" smtClean="0"/>
              <a:t>配置。</a:t>
            </a:r>
            <a:r>
              <a:rPr lang="zh-CN" altLang="zh-CN" sz="2400" dirty="0"/>
              <a:t>外部招聘是企业人力资源管理的首要环节，招聘的数量和质量直接影响员工队伍</a:t>
            </a:r>
            <a:r>
              <a:rPr lang="zh-CN" altLang="zh-CN" sz="2400" dirty="0" smtClean="0"/>
              <a:t>状况。</a:t>
            </a:r>
            <a:r>
              <a:rPr lang="zh-CN" altLang="zh-CN" sz="2400" dirty="0"/>
              <a:t>人员甄选标准具有不同层次的要求，体现在选人、用人、留人、育人的不同环节之中，其中员工胜任力模型的建立具有重要意义。按照员工标准进行人员甄选是一个复杂的过程，需要专业化的方法和技术。人事测评技术提供了人员甄选的工具库，可以结合实际加以选择。本章探讨人员配置、员工标准、人事测评。</a:t>
            </a:r>
          </a:p>
          <a:p>
            <a:endParaRPr lang="zh-CN" altLang="en-US" sz="2400" dirty="0"/>
          </a:p>
        </p:txBody>
      </p:sp>
    </p:spTree>
    <p:extLst>
      <p:ext uri="{BB962C8B-B14F-4D97-AF65-F5344CB8AC3E}">
        <p14:creationId xmlns:p14="http://schemas.microsoft.com/office/powerpoint/2010/main" xmlns="" val="18185580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本章内容</a:t>
            </a:r>
            <a:endParaRPr lang="zh-CN" altLang="en-US" dirty="0"/>
          </a:p>
        </p:txBody>
      </p:sp>
      <p:sp>
        <p:nvSpPr>
          <p:cNvPr id="4" name="文本框 3"/>
          <p:cNvSpPr txBox="1"/>
          <p:nvPr/>
        </p:nvSpPr>
        <p:spPr>
          <a:xfrm>
            <a:off x="2661265" y="2758554"/>
            <a:ext cx="3836504" cy="2462213"/>
          </a:xfrm>
          <a:prstGeom prst="rect">
            <a:avLst/>
          </a:prstGeom>
          <a:noFill/>
        </p:spPr>
        <p:txBody>
          <a:bodyPr wrap="square" rtlCol="0">
            <a:spAutoFit/>
          </a:bodyPr>
          <a:lstStyle/>
          <a:p>
            <a:pPr>
              <a:lnSpc>
                <a:spcPct val="150000"/>
              </a:lnSpc>
            </a:pPr>
            <a:r>
              <a:rPr lang="zh-CN" altLang="zh-CN" sz="2800" dirty="0">
                <a:solidFill>
                  <a:srgbClr val="FF0000"/>
                </a:solidFill>
              </a:rPr>
              <a:t>第</a:t>
            </a:r>
            <a:r>
              <a:rPr lang="en-US" altLang="zh-CN" sz="2800" dirty="0">
                <a:solidFill>
                  <a:srgbClr val="FF0000"/>
                </a:solidFill>
              </a:rPr>
              <a:t>1</a:t>
            </a:r>
            <a:r>
              <a:rPr lang="zh-CN" altLang="zh-CN" sz="2800" dirty="0">
                <a:solidFill>
                  <a:srgbClr val="FF0000"/>
                </a:solidFill>
              </a:rPr>
              <a:t>节　人员配置</a:t>
            </a:r>
          </a:p>
          <a:p>
            <a:pPr>
              <a:lnSpc>
                <a:spcPct val="150000"/>
              </a:lnSpc>
            </a:pPr>
            <a:r>
              <a:rPr lang="zh-CN" altLang="zh-CN" sz="2800" dirty="0"/>
              <a:t>第</a:t>
            </a:r>
            <a:r>
              <a:rPr lang="en-US" altLang="zh-CN" sz="2800" dirty="0"/>
              <a:t>2</a:t>
            </a:r>
            <a:r>
              <a:rPr lang="zh-CN" altLang="zh-CN" sz="2800" dirty="0"/>
              <a:t>节　员工标准</a:t>
            </a:r>
          </a:p>
          <a:p>
            <a:pPr>
              <a:lnSpc>
                <a:spcPct val="150000"/>
              </a:lnSpc>
            </a:pPr>
            <a:r>
              <a:rPr lang="zh-CN" altLang="zh-CN" sz="2800" dirty="0"/>
              <a:t>第</a:t>
            </a:r>
            <a:r>
              <a:rPr lang="en-US" altLang="zh-CN" sz="2800" dirty="0"/>
              <a:t>3</a:t>
            </a:r>
            <a:r>
              <a:rPr lang="zh-CN" altLang="zh-CN" sz="2800" dirty="0"/>
              <a:t>节　人事测评</a:t>
            </a:r>
          </a:p>
          <a:p>
            <a:endParaRPr lang="zh-CN" altLang="en-US" sz="2800" dirty="0"/>
          </a:p>
        </p:txBody>
      </p:sp>
    </p:spTree>
    <p:extLst>
      <p:ext uri="{BB962C8B-B14F-4D97-AF65-F5344CB8AC3E}">
        <p14:creationId xmlns:p14="http://schemas.microsoft.com/office/powerpoint/2010/main" xmlns="" val="3235973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a:t>
            </a:r>
            <a:r>
              <a:rPr lang="en-US" altLang="zh-CN" dirty="0"/>
              <a:t>1</a:t>
            </a:r>
            <a:r>
              <a:rPr lang="zh-CN" altLang="zh-CN" dirty="0"/>
              <a:t>节　人员配置</a:t>
            </a:r>
            <a:br>
              <a:rPr lang="zh-CN" altLang="zh-CN" dirty="0"/>
            </a:br>
            <a:endParaRPr lang="zh-CN" altLang="en-US" dirty="0"/>
          </a:p>
        </p:txBody>
      </p:sp>
      <p:sp>
        <p:nvSpPr>
          <p:cNvPr id="3" name="文本框 2"/>
          <p:cNvSpPr txBox="1"/>
          <p:nvPr/>
        </p:nvSpPr>
        <p:spPr>
          <a:xfrm>
            <a:off x="508001" y="1490870"/>
            <a:ext cx="6758609" cy="5262979"/>
          </a:xfrm>
          <a:prstGeom prst="rect">
            <a:avLst/>
          </a:prstGeom>
          <a:noFill/>
        </p:spPr>
        <p:txBody>
          <a:bodyPr wrap="square" rtlCol="0">
            <a:spAutoFit/>
          </a:bodyPr>
          <a:lstStyle/>
          <a:p>
            <a:r>
              <a:rPr lang="zh-CN" altLang="zh-CN" sz="2400" dirty="0">
                <a:latin typeface="+mn-ea"/>
              </a:rPr>
              <a:t>职位体系的建立体现了生产经营活动对于员工队伍建设的要求，为获取与配置企业人力资源提供了基础，包括从外部劳动市场获取新的员工和从已有员工队伍中选拔所需的特殊人才。在企业人力资源管理中，人员获取与配置是首要环节，其数量、质量和结构对于员工队伍状况有根本影响。为此要在识别企业人力资源需求的基础上，根据实际情况采取合适的人力资源供给办法，包括是否补充人员和如何补充人员</a:t>
            </a:r>
            <a:r>
              <a:rPr lang="zh-CN" altLang="zh-CN" sz="2400" dirty="0" smtClean="0">
                <a:latin typeface="+mn-ea"/>
              </a:rPr>
              <a:t>。</a:t>
            </a:r>
            <a:endParaRPr lang="en-US" altLang="zh-CN" sz="2400" dirty="0" smtClean="0">
              <a:latin typeface="+mn-ea"/>
            </a:endParaRPr>
          </a:p>
          <a:p>
            <a:endParaRPr lang="zh-CN" altLang="zh-CN" sz="2400" dirty="0"/>
          </a:p>
          <a:p>
            <a:r>
              <a:rPr lang="zh-CN" altLang="zh-CN" sz="2400" dirty="0"/>
              <a:t>一、人员供给</a:t>
            </a:r>
          </a:p>
          <a:p>
            <a:r>
              <a:rPr lang="zh-CN" altLang="zh-CN" sz="2400" dirty="0"/>
              <a:t>二、人员招聘</a:t>
            </a:r>
          </a:p>
          <a:p>
            <a:r>
              <a:rPr lang="zh-CN" altLang="zh-CN" sz="2400" dirty="0"/>
              <a:t>三、人员调整</a:t>
            </a:r>
          </a:p>
          <a:p>
            <a:endParaRPr lang="zh-CN" altLang="en-US" sz="2400" dirty="0"/>
          </a:p>
        </p:txBody>
      </p:sp>
    </p:spTree>
    <p:extLst>
      <p:ext uri="{BB962C8B-B14F-4D97-AF65-F5344CB8AC3E}">
        <p14:creationId xmlns:p14="http://schemas.microsoft.com/office/powerpoint/2010/main" xmlns="" val="39097937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a:t>
            </a:r>
            <a:r>
              <a:rPr lang="en-US" altLang="zh-CN" dirty="0"/>
              <a:t>1</a:t>
            </a:r>
            <a:r>
              <a:rPr lang="zh-CN" altLang="zh-CN" dirty="0"/>
              <a:t>节　人员配置</a:t>
            </a:r>
            <a:br>
              <a:rPr lang="zh-CN" altLang="zh-CN" dirty="0"/>
            </a:br>
            <a:endParaRPr lang="zh-CN" altLang="en-US" dirty="0"/>
          </a:p>
        </p:txBody>
      </p:sp>
      <p:sp>
        <p:nvSpPr>
          <p:cNvPr id="3" name="文本框 2"/>
          <p:cNvSpPr txBox="1"/>
          <p:nvPr/>
        </p:nvSpPr>
        <p:spPr>
          <a:xfrm>
            <a:off x="508001" y="1490870"/>
            <a:ext cx="6758609" cy="4647426"/>
          </a:xfrm>
          <a:prstGeom prst="rect">
            <a:avLst/>
          </a:prstGeom>
          <a:noFill/>
        </p:spPr>
        <p:txBody>
          <a:bodyPr wrap="square" rtlCol="0">
            <a:spAutoFit/>
          </a:bodyPr>
          <a:lstStyle/>
          <a:p>
            <a:r>
              <a:rPr lang="zh-CN" altLang="zh-CN" sz="2400" dirty="0"/>
              <a:t>一、人员</a:t>
            </a:r>
            <a:r>
              <a:rPr lang="zh-CN" altLang="zh-CN" sz="2400" dirty="0" smtClean="0"/>
              <a:t>供给</a:t>
            </a:r>
            <a:endParaRPr lang="en-US" altLang="zh-CN" sz="2400" dirty="0" smtClean="0"/>
          </a:p>
          <a:p>
            <a:endParaRPr lang="zh-CN" altLang="zh-CN" sz="2400" dirty="0">
              <a:latin typeface="华文仿宋" panose="02010600040101010101" pitchFamily="2" charset="-122"/>
              <a:ea typeface="华文仿宋" panose="02010600040101010101" pitchFamily="2" charset="-122"/>
            </a:endParaRPr>
          </a:p>
          <a:p>
            <a:r>
              <a:rPr lang="zh-CN" altLang="zh-CN" sz="2400" dirty="0">
                <a:latin typeface="+mn-ea"/>
              </a:rPr>
              <a:t>人员供给是为生产经营活动提供合适的工作人员，通过满足职位对于职位工作者的数量和质量要求体现出来。人力资源管理的基本任务就是如何有效解决企业的人员供给问题。在实际工作中，人员供给问题有多种表现形式，最典型的是人才短缺，需要从多种渠道加以处理。</a:t>
            </a:r>
            <a:endParaRPr lang="en-US" altLang="zh-CN" sz="2400" dirty="0">
              <a:latin typeface="+mn-ea"/>
            </a:endParaRPr>
          </a:p>
          <a:p>
            <a:endParaRPr lang="zh-CN" altLang="zh-CN" sz="2400" dirty="0"/>
          </a:p>
          <a:p>
            <a:r>
              <a:rPr lang="zh-CN" altLang="zh-CN" sz="2400" dirty="0"/>
              <a:t>（一）人员供给状况</a:t>
            </a:r>
          </a:p>
          <a:p>
            <a:r>
              <a:rPr lang="zh-CN" altLang="zh-CN" sz="2400" dirty="0" smtClean="0"/>
              <a:t>（二</a:t>
            </a:r>
            <a:r>
              <a:rPr lang="zh-CN" altLang="zh-CN" sz="2400" dirty="0"/>
              <a:t>）人员配置方式</a:t>
            </a:r>
          </a:p>
          <a:p>
            <a:endParaRPr lang="zh-CN" altLang="en-US" sz="3200" dirty="0"/>
          </a:p>
        </p:txBody>
      </p:sp>
    </p:spTree>
    <p:extLst>
      <p:ext uri="{BB962C8B-B14F-4D97-AF65-F5344CB8AC3E}">
        <p14:creationId xmlns:p14="http://schemas.microsoft.com/office/powerpoint/2010/main" xmlns="" val="3465492766"/>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2">
  <a:themeElements>
    <a:clrScheme name="平面">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平面">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平面">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主题2" id="{75ED31E5-2ED1-4CBB-ABA5-2A0B6A2A5468}" vid="{E1DFF733-E501-4D19-9060-E160DA9BDD80}"/>
    </a:ext>
  </a:extLst>
</a:theme>
</file>

<file path=docProps/app.xml><?xml version="1.0" encoding="utf-8"?>
<Properties xmlns="http://schemas.openxmlformats.org/officeDocument/2006/extended-properties" xmlns:vt="http://schemas.openxmlformats.org/officeDocument/2006/docPropsVTypes">
  <Template>主题2</Template>
  <TotalTime>149</TotalTime>
  <Words>3878</Words>
  <Application>Microsoft Office PowerPoint</Application>
  <PresentationFormat>全屏显示(4:3)</PresentationFormat>
  <Paragraphs>378</Paragraphs>
  <Slides>52</Slides>
  <Notes>0</Notes>
  <HiddenSlides>0</HiddenSlides>
  <MMClips>0</MMClips>
  <ScaleCrop>false</ScaleCrop>
  <HeadingPairs>
    <vt:vector size="4" baseType="variant">
      <vt:variant>
        <vt:lpstr>主题</vt:lpstr>
      </vt:variant>
      <vt:variant>
        <vt:i4>1</vt:i4>
      </vt:variant>
      <vt:variant>
        <vt:lpstr>幻灯片标题</vt:lpstr>
      </vt:variant>
      <vt:variant>
        <vt:i4>52</vt:i4>
      </vt:variant>
    </vt:vector>
  </HeadingPairs>
  <TitlesOfParts>
    <vt:vector size="53" baseType="lpstr">
      <vt:lpstr>主题2</vt:lpstr>
      <vt:lpstr>第6章  人员甄选</vt:lpstr>
      <vt:lpstr> </vt:lpstr>
      <vt:lpstr>学习目标</vt:lpstr>
      <vt:lpstr>本章结构</vt:lpstr>
      <vt:lpstr>引例</vt:lpstr>
      <vt:lpstr>引言</vt:lpstr>
      <vt:lpstr>本章内容</vt:lpstr>
      <vt:lpstr>第1节　人员配置 </vt:lpstr>
      <vt:lpstr>第1节　人员配置 </vt:lpstr>
      <vt:lpstr>第1节　人员配置 </vt:lpstr>
      <vt:lpstr>第1节　人员配置 </vt:lpstr>
      <vt:lpstr>第1节　人员配置 </vt:lpstr>
      <vt:lpstr>第1节　人员配置 </vt:lpstr>
      <vt:lpstr>第1节　人员配置 </vt:lpstr>
      <vt:lpstr>第1节　人员配置 </vt:lpstr>
      <vt:lpstr>第1节　人员配置 </vt:lpstr>
      <vt:lpstr>第1节　人员配置 </vt:lpstr>
      <vt:lpstr>第1节　人员配置 </vt:lpstr>
      <vt:lpstr>第1节　人员配置 </vt:lpstr>
      <vt:lpstr>第1节　人员配置 </vt:lpstr>
      <vt:lpstr>第1节　人员配置 </vt:lpstr>
      <vt:lpstr>本章内容</vt:lpstr>
      <vt:lpstr>第2节　员工标准</vt:lpstr>
      <vt:lpstr>第2节　员工标准</vt:lpstr>
      <vt:lpstr>第2节　员工标准</vt:lpstr>
      <vt:lpstr>第2节　员工标准</vt:lpstr>
      <vt:lpstr>第2节　员工标准</vt:lpstr>
      <vt:lpstr>第2节　员工标准 </vt:lpstr>
      <vt:lpstr>第2节　员工标准 </vt:lpstr>
      <vt:lpstr>第2节　员工标准 </vt:lpstr>
      <vt:lpstr>第2节　员工标准 </vt:lpstr>
      <vt:lpstr>第2节　员工标准 </vt:lpstr>
      <vt:lpstr>第2节　员工标准 </vt:lpstr>
      <vt:lpstr>第2节　员工标准 </vt:lpstr>
      <vt:lpstr>第2节　员工标准 </vt:lpstr>
      <vt:lpstr>第2节　员工标准 </vt:lpstr>
      <vt:lpstr>第2节　员工标准 </vt:lpstr>
      <vt:lpstr>第2节　员工标准 </vt:lpstr>
      <vt:lpstr>第2节　员工标准 </vt:lpstr>
      <vt:lpstr>第2节　员工标准 </vt:lpstr>
      <vt:lpstr>本章内容</vt:lpstr>
      <vt:lpstr>第3节　人事测评</vt:lpstr>
      <vt:lpstr>第3节　人事测评</vt:lpstr>
      <vt:lpstr>第3节　人事测评</vt:lpstr>
      <vt:lpstr>第3节　人事测评</vt:lpstr>
      <vt:lpstr>第3节　人事测评</vt:lpstr>
      <vt:lpstr>第3节　人事测评</vt:lpstr>
      <vt:lpstr>第3节　人事测评</vt:lpstr>
      <vt:lpstr>本章小结</vt:lpstr>
      <vt:lpstr>关键术语</vt:lpstr>
      <vt:lpstr>思考题</vt:lpstr>
      <vt:lpstr>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第6章　人员甄选</dc:title>
  <dc:creator>dell</dc:creator>
  <cp:lastModifiedBy>XCHY</cp:lastModifiedBy>
  <cp:revision>12</cp:revision>
  <dcterms:created xsi:type="dcterms:W3CDTF">2019-07-06T00:25:42Z</dcterms:created>
  <dcterms:modified xsi:type="dcterms:W3CDTF">2019-07-29T02:37:24Z</dcterms:modified>
</cp:coreProperties>
</file>