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69"/>
  </p:notesMasterIdLst>
  <p:sldIdLst>
    <p:sldId id="256" r:id="rId5"/>
    <p:sldId id="261" r:id="rId6"/>
    <p:sldId id="257" r:id="rId7"/>
    <p:sldId id="277" r:id="rId8"/>
    <p:sldId id="258" r:id="rId9"/>
    <p:sldId id="312" r:id="rId10"/>
    <p:sldId id="313" r:id="rId11"/>
    <p:sldId id="314" r:id="rId12"/>
    <p:sldId id="315" r:id="rId13"/>
    <p:sldId id="316" r:id="rId14"/>
    <p:sldId id="317" r:id="rId15"/>
    <p:sldId id="318" r:id="rId16"/>
    <p:sldId id="319" r:id="rId17"/>
    <p:sldId id="321" r:id="rId18"/>
    <p:sldId id="320"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43" r:id="rId41"/>
    <p:sldId id="344" r:id="rId42"/>
    <p:sldId id="345" r:id="rId43"/>
    <p:sldId id="346" r:id="rId44"/>
    <p:sldId id="347" r:id="rId45"/>
    <p:sldId id="349" r:id="rId46"/>
    <p:sldId id="348" r:id="rId47"/>
    <p:sldId id="350" r:id="rId48"/>
    <p:sldId id="351" r:id="rId49"/>
    <p:sldId id="352" r:id="rId50"/>
    <p:sldId id="353" r:id="rId51"/>
    <p:sldId id="354" r:id="rId52"/>
    <p:sldId id="355" r:id="rId53"/>
    <p:sldId id="356" r:id="rId54"/>
    <p:sldId id="357" r:id="rId55"/>
    <p:sldId id="358" r:id="rId56"/>
    <p:sldId id="359" r:id="rId57"/>
    <p:sldId id="360" r:id="rId58"/>
    <p:sldId id="361" r:id="rId59"/>
    <p:sldId id="362" r:id="rId60"/>
    <p:sldId id="363" r:id="rId61"/>
    <p:sldId id="364" r:id="rId62"/>
    <p:sldId id="365" r:id="rId63"/>
    <p:sldId id="366" r:id="rId64"/>
    <p:sldId id="367" r:id="rId65"/>
    <p:sldId id="368" r:id="rId66"/>
    <p:sldId id="311" r:id="rId67"/>
    <p:sldId id="273" r:id="rId6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17542307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5.1.2</a:t>
            </a:r>
            <a:r>
              <a:rPr lang="zh-CN" altLang="en-US" sz="2400" b="1" dirty="0">
                <a:solidFill>
                  <a:schemeClr val="bg1"/>
                </a:solidFill>
                <a:latin typeface="微软雅黑 Light" panose="020B0502040204020203" pitchFamily="34" charset="-122"/>
                <a:ea typeface="微软雅黑 Light" panose="020B0502040204020203" pitchFamily="34" charset="-122"/>
              </a:rPr>
              <a:t>　项目反应理论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评价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项目反应理论最大的优点是题目参数的不变性，即题目参数的估计独立于被试组。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项目反应理论的缺陷：第一，项目参数估计的不变性在实践中是难以达到的。第二，项目反应理论的假设条件比较苛刻，必须有大样本进行配合，且要对假设条件进行验证。第三，在实际应用上，由于项目反应理论建立在比较深奥的数学理论基础之上，其接受度和推广度均受到一定限制。</a:t>
            </a:r>
          </a:p>
        </p:txBody>
      </p:sp>
    </p:spTree>
    <p:extLst>
      <p:ext uri="{BB962C8B-B14F-4D97-AF65-F5344CB8AC3E}">
        <p14:creationId xmlns:p14="http://schemas.microsoft.com/office/powerpoint/2010/main" val="512117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5.1.3</a:t>
            </a:r>
            <a:r>
              <a:rPr lang="zh-CN" altLang="en-US" sz="2400" b="1" dirty="0">
                <a:solidFill>
                  <a:schemeClr val="bg1"/>
                </a:solidFill>
                <a:latin typeface="微软雅黑 Light" panose="020B0502040204020203" pitchFamily="34" charset="-122"/>
                <a:ea typeface="微软雅黑 Light" panose="020B0502040204020203" pitchFamily="34" charset="-122"/>
              </a:rPr>
              <a:t>　概化理论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概化理论简介及其假设</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概化理论建立在对误差的分解之上。它“结合测量的情境关系对真分数理论中的笼统误差进行探查和分解，辨明误差的不同来源，并且在一定范围内变动测量的情境，考察这种变动引起的误差的相对变化，从而达到对误差方差进行控制、提高测验信度的目的”。</a:t>
            </a:r>
          </a:p>
        </p:txBody>
      </p:sp>
    </p:spTree>
    <p:extLst>
      <p:ext uri="{BB962C8B-B14F-4D97-AF65-F5344CB8AC3E}">
        <p14:creationId xmlns:p14="http://schemas.microsoft.com/office/powerpoint/2010/main" val="76319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5.1.3</a:t>
            </a:r>
            <a:r>
              <a:rPr lang="zh-CN" altLang="en-US" sz="2400" b="1" dirty="0">
                <a:solidFill>
                  <a:schemeClr val="bg1"/>
                </a:solidFill>
                <a:latin typeface="微软雅黑 Light" panose="020B0502040204020203" pitchFamily="34" charset="-122"/>
                <a:ea typeface="微软雅黑 Light" panose="020B0502040204020203" pitchFamily="34" charset="-122"/>
              </a:rPr>
              <a:t>　概化理论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评价</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优势</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第一，概化理论以随机平行测验为基础，使满足平行的条件更容易达到，实际上随机平行测验更符合测量实践的要求。</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第二，通过方差分析等统计工具，能够对总体测验误差进行分解，使每个部分对应于特定的误差来源，从而更便于控制测验误差。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第三，概化理论中所涉及的信度概念，既能估计出主效应，也能估计出交互作用效应，还能对各估计值的大小进行直接比较。</a:t>
            </a:r>
          </a:p>
        </p:txBody>
      </p:sp>
    </p:spTree>
    <p:extLst>
      <p:ext uri="{BB962C8B-B14F-4D97-AF65-F5344CB8AC3E}">
        <p14:creationId xmlns:p14="http://schemas.microsoft.com/office/powerpoint/2010/main" val="1179695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5.1.3</a:t>
            </a:r>
            <a:r>
              <a:rPr lang="zh-CN" altLang="en-US" sz="2400" b="1" dirty="0">
                <a:solidFill>
                  <a:schemeClr val="bg1"/>
                </a:solidFill>
                <a:latin typeface="微软雅黑 Light" panose="020B0502040204020203" pitchFamily="34" charset="-122"/>
                <a:ea typeface="微软雅黑 Light" panose="020B0502040204020203" pitchFamily="34" charset="-122"/>
              </a:rPr>
              <a:t>　概化理论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评价</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不足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第一，概化理论将所测量的心理特征看作单维度的、稳定的。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第二，在计量方法上，概化理论以方差分析为基本的分析工具，但在数据结构的复杂性方差分量估计中，有时会出现负值，这是一个很难解释的结果。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第三，在测量应用上，由于随机抽样的易变性，概化理论适用于实测数据的事后分析，而难以作为事前预测的工具。</a:t>
            </a:r>
          </a:p>
        </p:txBody>
      </p:sp>
    </p:spTree>
    <p:extLst>
      <p:ext uri="{BB962C8B-B14F-4D97-AF65-F5344CB8AC3E}">
        <p14:creationId xmlns:p14="http://schemas.microsoft.com/office/powerpoint/2010/main" val="386597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人才测评的三大基础理论</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统计学的基础知识</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项目分析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效度</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对测评分数的解释</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信度</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2407808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5.2</a:t>
            </a:r>
            <a:r>
              <a:rPr kumimoji="1" lang="zh-CN" altLang="en-US" sz="2800" b="1" dirty="0">
                <a:solidFill>
                  <a:schemeClr val="bg1"/>
                </a:solidFill>
                <a:latin typeface="+mn-ea"/>
              </a:rPr>
              <a:t>  统计学的基础知识</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5.2.1</a:t>
                </a:r>
                <a:r>
                  <a:rPr lang="zh-CN" altLang="en-US" sz="2400" b="1" dirty="0">
                    <a:solidFill>
                      <a:schemeClr val="bg1"/>
                    </a:solidFill>
                    <a:latin typeface="微软雅黑 Light" panose="020B0502040204020203" pitchFamily="34" charset="-122"/>
                    <a:ea typeface="微软雅黑 Light" panose="020B0502040204020203" pitchFamily="34" charset="-122"/>
                  </a:rPr>
                  <a:t>　几个基本的统计指标</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平均数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平均数反映总体一般水平或分布的集中趋势。统计学中常用样本平均数</a:t>
                </a:r>
                <a:r>
                  <a:rPr lang="zh-CN" altLang="zh-CN" dirty="0">
                    <a:solidFill>
                      <a:schemeClr val="bg1"/>
                    </a:solidFill>
                  </a:rPr>
                  <a:t>（</a:t>
                </a:r>
                <a14:m>
                  <m:oMath xmlns:m="http://schemas.openxmlformats.org/officeDocument/2006/math">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oMath>
                </a14:m>
                <a:r>
                  <a:rPr lang="zh-CN" altLang="zh-CN" dirty="0">
                    <a:solidFill>
                      <a:schemeClr val="bg1"/>
                    </a:solidFill>
                  </a:rPr>
                  <a:t>）</a:t>
                </a:r>
                <a:r>
                  <a:rPr lang="zh-CN" altLang="en-US" b="1" dirty="0">
                    <a:solidFill>
                      <a:schemeClr val="bg1"/>
                    </a:solidFill>
                    <a:latin typeface="微软雅黑 Light" panose="020B0502040204020203" pitchFamily="34" charset="-122"/>
                    <a:ea typeface="微软雅黑 Light" panose="020B0502040204020203" pitchFamily="34" charset="-122"/>
                  </a:rPr>
                  <a:t>作为总体平均数</a:t>
                </a:r>
                <a:r>
                  <a:rPr lang="zh-CN" altLang="zh-CN" dirty="0">
                    <a:solidFill>
                      <a:schemeClr val="bg1"/>
                    </a:solidFill>
                  </a:rPr>
                  <a:t>（</a:t>
                </a:r>
                <a:r>
                  <a:rPr lang="en-US" altLang="zh-CN" i="1" dirty="0">
                    <a:solidFill>
                      <a:schemeClr val="bg1"/>
                    </a:solidFill>
                  </a:rPr>
                  <a:t>μ</a:t>
                </a:r>
                <a:r>
                  <a:rPr lang="zh-CN" altLang="zh-CN" dirty="0">
                    <a:solidFill>
                      <a:schemeClr val="bg1"/>
                    </a:solidFill>
                  </a:rPr>
                  <a:t>）</a:t>
                </a:r>
                <a:r>
                  <a:rPr lang="zh-CN" altLang="en-US" b="1" dirty="0">
                    <a:solidFill>
                      <a:schemeClr val="bg1"/>
                    </a:solidFill>
                    <a:latin typeface="微软雅黑 Light" panose="020B0502040204020203" pitchFamily="34" charset="-122"/>
                    <a:ea typeface="微软雅黑 Light" panose="020B0502040204020203" pitchFamily="34" charset="-122"/>
                  </a:rPr>
                  <a:t>的估计量，并已证明样本平均数是总体平均数的无偏估计量。其中，有限总体的平均数用</a:t>
                </a:r>
                <a:r>
                  <a:rPr lang="en-US" altLang="zh-CN" i="1" dirty="0">
                    <a:solidFill>
                      <a:schemeClr val="bg1"/>
                    </a:solidFill>
                  </a:rPr>
                  <a:t>μ</a:t>
                </a:r>
                <a:r>
                  <a:rPr lang="zh-CN" altLang="en-US" b="1" dirty="0">
                    <a:solidFill>
                      <a:schemeClr val="bg1"/>
                    </a:solidFill>
                    <a:latin typeface="微软雅黑 Light" panose="020B0502040204020203" pitchFamily="34" charset="-122"/>
                    <a:ea typeface="微软雅黑 Light" panose="020B0502040204020203" pitchFamily="34" charset="-122"/>
                  </a:rPr>
                  <a:t>标识，计算公式为：</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914353" lvl="2" indent="0" algn="ctr">
                  <a:lnSpc>
                    <a:spcPct val="150000"/>
                  </a:lnSpc>
                  <a:buNone/>
                </a:pPr>
                <a:r>
                  <a:rPr lang="zh-CN" altLang="zh-CN" dirty="0">
                    <a:solidFill>
                      <a:schemeClr val="bg1"/>
                    </a:solidFill>
                    <a:latin typeface="+mn-ea"/>
                  </a:rPr>
                  <a:t>　　</a:t>
                </a:r>
                <a14:m>
                  <m:oMath xmlns:m="http://schemas.openxmlformats.org/officeDocument/2006/math">
                    <m:r>
                      <a:rPr lang="en-US" altLang="zh-CN" i="1">
                        <a:solidFill>
                          <a:schemeClr val="bg1"/>
                        </a:solidFill>
                        <a:latin typeface="Cambria Math" panose="02040503050406030204" pitchFamily="18" charset="0"/>
                      </a:rPr>
                      <m:t>𝜇</m:t>
                    </m:r>
                    <m:r>
                      <a:rPr lang="en-US" altLang="zh-CN">
                        <a:solidFill>
                          <a:schemeClr val="bg1"/>
                        </a:solidFill>
                        <a:latin typeface="Cambria Math" panose="02040503050406030204" pitchFamily="18" charset="0"/>
                      </a:rPr>
                      <m:t>=</m:t>
                    </m:r>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latin typeface="+mn-ea"/>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𝑁</m:t>
                        </m:r>
                      </m:lim>
                    </m:limUpp>
                    <m:f>
                      <m:fPr>
                        <m:ctrlPr>
                          <a:rPr lang="zh-CN" altLang="zh-CN" i="1">
                            <a:solidFill>
                              <a:schemeClr val="bg1"/>
                            </a:solidFill>
                            <a:latin typeface="Cambria Math" panose="02040503050406030204" pitchFamily="18" charset="0"/>
                          </a:rPr>
                        </m:ctrlPr>
                      </m:fPr>
                      <m:num>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num>
                      <m:den>
                        <m:r>
                          <a:rPr lang="en-US" altLang="zh-CN" i="1">
                            <a:solidFill>
                              <a:schemeClr val="bg1"/>
                            </a:solidFill>
                            <a:latin typeface="Cambria Math" panose="02040503050406030204" pitchFamily="18" charset="0"/>
                          </a:rPr>
                          <m:t>𝑁</m:t>
                        </m:r>
                      </m:den>
                    </m:f>
                  </m:oMath>
                </a14:m>
                <a:endParaRPr lang="zh-CN" altLang="zh-CN" dirty="0">
                  <a:solidFill>
                    <a:schemeClr val="bg1"/>
                  </a:solidFill>
                  <a:latin typeface="+mn-ea"/>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8709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5.2</a:t>
            </a:r>
            <a:r>
              <a:rPr kumimoji="1" lang="zh-CN" altLang="en-US" sz="2800" b="1" dirty="0">
                <a:solidFill>
                  <a:schemeClr val="bg1"/>
                </a:solidFill>
                <a:latin typeface="+mn-ea"/>
              </a:rPr>
              <a:t>  统计学的基础知识</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5.2.1</a:t>
                </a:r>
                <a:r>
                  <a:rPr lang="zh-CN" altLang="en-US" sz="2400" b="1" dirty="0">
                    <a:solidFill>
                      <a:schemeClr val="bg1"/>
                    </a:solidFill>
                    <a:latin typeface="微软雅黑 Light" panose="020B0502040204020203" pitchFamily="34" charset="-122"/>
                    <a:ea typeface="微软雅黑 Light" panose="020B0502040204020203" pitchFamily="34" charset="-122"/>
                  </a:rPr>
                  <a:t>　几个基本的统计指标</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标准差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标准差是总体各单位标准值与其平均数离差平方的算术平均数的平方根，反映组内个体间的离散程度，用</a:t>
                </a:r>
                <a:r>
                  <a:rPr lang="en-US" altLang="zh-CN" b="1" dirty="0">
                    <a:solidFill>
                      <a:schemeClr val="bg1"/>
                    </a:solidFill>
                    <a:latin typeface="微软雅黑 Light" panose="020B0502040204020203" pitchFamily="34" charset="-122"/>
                    <a:ea typeface="微软雅黑 Light" panose="020B0502040204020203" pitchFamily="34" charset="-122"/>
                  </a:rPr>
                  <a:t>σ</a:t>
                </a:r>
                <a:r>
                  <a:rPr lang="zh-CN" altLang="en-US" b="1" dirty="0">
                    <a:solidFill>
                      <a:schemeClr val="bg1"/>
                    </a:solidFill>
                    <a:latin typeface="微软雅黑 Light" panose="020B0502040204020203" pitchFamily="34" charset="-122"/>
                    <a:ea typeface="微软雅黑 Light" panose="020B0502040204020203" pitchFamily="34" charset="-122"/>
                  </a:rPr>
                  <a:t>表示，计算公式为：</a:t>
                </a:r>
              </a:p>
              <a:p>
                <a:pPr marL="914353" lvl="2" indent="0" algn="ctr">
                  <a:lnSpc>
                    <a:spcPct val="150000"/>
                  </a:lnSpc>
                  <a:buNone/>
                </a:pPr>
                <a:r>
                  <a:rPr lang="zh-CN" altLang="zh-CN" dirty="0">
                    <a:solidFill>
                      <a:schemeClr val="bg1"/>
                    </a:solidFill>
                    <a:latin typeface="+mn-ea"/>
                  </a:rPr>
                  <a:t>　　</a:t>
                </a:r>
                <a14:m>
                  <m:oMath xmlns:m="http://schemas.openxmlformats.org/officeDocument/2006/math">
                    <m:r>
                      <a:rPr lang="en-US" altLang="zh-CN" i="1">
                        <a:solidFill>
                          <a:schemeClr val="bg1"/>
                        </a:solidFill>
                        <a:latin typeface="Cambria Math" panose="02040503050406030204" pitchFamily="18" charset="0"/>
                      </a:rPr>
                      <m:t>𝜎</m:t>
                    </m:r>
                    <m:r>
                      <a:rPr lang="en-US" altLang="zh-CN">
                        <a:solidFill>
                          <a:schemeClr val="bg1"/>
                        </a:solidFill>
                        <a:latin typeface="Cambria Math" panose="02040503050406030204" pitchFamily="18" charset="0"/>
                      </a:rPr>
                      <m:t>=</m:t>
                    </m:r>
                    <m:rad>
                      <m:radPr>
                        <m:ctrlPr>
                          <a:rPr lang="zh-CN" altLang="zh-CN" i="1">
                            <a:solidFill>
                              <a:schemeClr val="bg1"/>
                            </a:solidFill>
                            <a:latin typeface="Cambria Math" panose="02040503050406030204" pitchFamily="18" charset="0"/>
                          </a:rPr>
                        </m:ctrlPr>
                      </m:radPr>
                      <m:deg>
                        <m:r>
                          <m:rPr>
                            <m:nor/>
                          </m:rPr>
                          <a:rPr lang="zh-CN" altLang="zh-CN">
                            <a:solidFill>
                              <a:schemeClr val="bg1"/>
                            </a:solidFill>
                          </a:rPr>
                          <m:t>　</m:t>
                        </m:r>
                      </m:deg>
                      <m:e>
                        <m:f>
                          <m:fPr>
                            <m:ctrlPr>
                              <a:rPr lang="zh-CN" altLang="zh-CN" i="1">
                                <a:solidFill>
                                  <a:schemeClr val="bg1"/>
                                </a:solidFill>
                                <a:latin typeface="Cambria Math" panose="02040503050406030204" pitchFamily="18" charset="0"/>
                              </a:rPr>
                            </m:ctrlPr>
                          </m:fPr>
                          <m:num>
                            <m:r>
                              <a:rPr lang="en-US" altLang="zh-CN">
                                <a:solidFill>
                                  <a:schemeClr val="bg1"/>
                                </a:solidFill>
                                <a:latin typeface="Cambria Math" panose="02040503050406030204" pitchFamily="18" charset="0"/>
                              </a:rPr>
                              <m:t>1</m:t>
                            </m:r>
                          </m:num>
                          <m:den>
                            <m:r>
                              <a:rPr lang="en-US" altLang="zh-CN" i="1">
                                <a:solidFill>
                                  <a:schemeClr val="bg1"/>
                                </a:solidFill>
                                <a:latin typeface="Cambria Math" panose="02040503050406030204" pitchFamily="18" charset="0"/>
                              </a:rPr>
                              <m:t>𝑁</m:t>
                            </m:r>
                          </m:den>
                        </m:f>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𝑁</m:t>
                            </m:r>
                          </m:lim>
                        </m:limUpp>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sSup>
                          <m:sSupPr>
                            <m:ctrlPr>
                              <a:rPr lang="zh-CN" altLang="zh-CN" i="1">
                                <a:solidFill>
                                  <a:schemeClr val="bg1"/>
                                </a:solidFill>
                                <a:latin typeface="Cambria Math" panose="02040503050406030204" pitchFamily="18" charset="0"/>
                              </a:rPr>
                            </m:ctrlPr>
                          </m:sSupPr>
                          <m:e>
                            <m:r>
                              <m:rPr>
                                <m:nor/>
                              </m:rPr>
                              <a:rPr lang="zh-CN" altLang="zh-CN">
                                <a:solidFill>
                                  <a:schemeClr val="bg1"/>
                                </a:solidFill>
                              </a:rPr>
                              <m:t>）</m:t>
                            </m:r>
                          </m:e>
                          <m:sup>
                            <m:r>
                              <a:rPr lang="en-US" altLang="zh-CN">
                                <a:solidFill>
                                  <a:schemeClr val="bg1"/>
                                </a:solidFill>
                                <a:latin typeface="Cambria Math" panose="02040503050406030204" pitchFamily="18" charset="0"/>
                              </a:rPr>
                              <m:t>2</m:t>
                            </m:r>
                          </m:sup>
                        </m:sSup>
                      </m:e>
                    </m:rad>
                  </m:oMath>
                </a14:m>
                <a:endParaRPr lang="zh-CN" altLang="zh-CN" dirty="0">
                  <a:solidFill>
                    <a:schemeClr val="bg1"/>
                  </a:solidFill>
                  <a:latin typeface="+mn-ea"/>
                </a:endParaRPr>
              </a:p>
              <a:p>
                <a:pPr lvl="2">
                  <a:lnSpc>
                    <a:spcPct val="150000"/>
                  </a:lnSpc>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99049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5.2</a:t>
            </a:r>
            <a:r>
              <a:rPr kumimoji="1" lang="zh-CN" altLang="en-US" sz="2800" b="1" dirty="0">
                <a:solidFill>
                  <a:schemeClr val="bg1"/>
                </a:solidFill>
                <a:latin typeface="+mn-ea"/>
              </a:rPr>
              <a:t>  统计学的基础知识</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5.2.1</a:t>
                </a:r>
                <a:r>
                  <a:rPr lang="zh-CN" altLang="en-US" sz="2400" b="1" dirty="0">
                    <a:solidFill>
                      <a:schemeClr val="bg1"/>
                    </a:solidFill>
                    <a:latin typeface="微软雅黑 Light" panose="020B0502040204020203" pitchFamily="34" charset="-122"/>
                    <a:ea typeface="微软雅黑 Light" panose="020B0502040204020203" pitchFamily="34" charset="-122"/>
                  </a:rPr>
                  <a:t>　几个基本的统计指标</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方差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方差是各个数据与平均数之差的平方和的平均数，反映随机变量与其数学期望（即均值）之间的偏离程度。与标准差相同，方差度量个体间的离散程度，用</a:t>
                </a:r>
                <a:r>
                  <a:rPr lang="en-US" altLang="zh-CN" i="1" dirty="0">
                    <a:solidFill>
                      <a:schemeClr val="bg1"/>
                    </a:solidFill>
                  </a:rPr>
                  <a:t>σ</a:t>
                </a:r>
                <a:r>
                  <a:rPr lang="en-US" altLang="zh-CN" baseline="30000" dirty="0">
                    <a:solidFill>
                      <a:schemeClr val="bg1"/>
                    </a:solidFill>
                  </a:rPr>
                  <a:t>2</a:t>
                </a:r>
                <a:r>
                  <a:rPr lang="zh-CN" altLang="en-US" b="1" dirty="0">
                    <a:solidFill>
                      <a:schemeClr val="bg1"/>
                    </a:solidFill>
                    <a:latin typeface="微软雅黑 Light" panose="020B0502040204020203" pitchFamily="34" charset="-122"/>
                    <a:ea typeface="微软雅黑 Light" panose="020B0502040204020203" pitchFamily="34" charset="-122"/>
                  </a:rPr>
                  <a:t>表示，计算公式为：</a:t>
                </a:r>
              </a:p>
              <a:p>
                <a:pPr marL="914353" lvl="2" indent="0" algn="ctr">
                  <a:lnSpc>
                    <a:spcPct val="150000"/>
                  </a:lnSpc>
                  <a:buNone/>
                </a:pPr>
                <a:r>
                  <a:rPr lang="zh-CN" altLang="zh-CN" dirty="0">
                    <a:solidFill>
                      <a:schemeClr val="bg1"/>
                    </a:solidFill>
                  </a:rPr>
                  <a:t>　　</a:t>
                </a:r>
                <a14:m>
                  <m:oMath xmlns:m="http://schemas.openxmlformats.org/officeDocument/2006/math">
                    <m:sSup>
                      <m:sSupPr>
                        <m:ctrlPr>
                          <a:rPr lang="zh-CN" altLang="zh-CN" i="1">
                            <a:solidFill>
                              <a:schemeClr val="bg1"/>
                            </a:solidFill>
                            <a:latin typeface="Cambria Math" panose="02040503050406030204" pitchFamily="18" charset="0"/>
                          </a:rPr>
                        </m:ctrlPr>
                      </m:sSupPr>
                      <m:e>
                        <m:r>
                          <a:rPr lang="en-US" altLang="zh-CN" i="1">
                            <a:solidFill>
                              <a:schemeClr val="bg1"/>
                            </a:solidFill>
                            <a:latin typeface="Cambria Math" panose="02040503050406030204" pitchFamily="18" charset="0"/>
                          </a:rPr>
                          <m:t>𝜎</m:t>
                        </m:r>
                      </m:e>
                      <m:sup>
                        <m:r>
                          <a:rPr lang="en-US" altLang="zh-CN">
                            <a:solidFill>
                              <a:schemeClr val="bg1"/>
                            </a:solidFill>
                            <a:latin typeface="Cambria Math" panose="02040503050406030204" pitchFamily="18" charset="0"/>
                          </a:rPr>
                          <m:t>2</m:t>
                        </m:r>
                      </m:sup>
                    </m:sSup>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𝑁</m:t>
                            </m:r>
                          </m:lim>
                        </m:limUpp>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sSup>
                          <m:sSupPr>
                            <m:ctrlPr>
                              <a:rPr lang="zh-CN" altLang="zh-CN" i="1">
                                <a:solidFill>
                                  <a:schemeClr val="bg1"/>
                                </a:solidFill>
                                <a:latin typeface="Cambria Math" panose="02040503050406030204" pitchFamily="18" charset="0"/>
                              </a:rPr>
                            </m:ctrlPr>
                          </m:sSupPr>
                          <m:e>
                            <m:r>
                              <m:rPr>
                                <m:nor/>
                              </m:rPr>
                              <a:rPr lang="zh-CN" altLang="zh-CN">
                                <a:solidFill>
                                  <a:schemeClr val="bg1"/>
                                </a:solidFill>
                              </a:rPr>
                              <m:t>）</m:t>
                            </m:r>
                          </m:e>
                          <m:sup>
                            <m:r>
                              <a:rPr lang="en-US" altLang="zh-CN">
                                <a:solidFill>
                                  <a:schemeClr val="bg1"/>
                                </a:solidFill>
                                <a:latin typeface="Cambria Math" panose="02040503050406030204" pitchFamily="18" charset="0"/>
                              </a:rPr>
                              <m:t>2</m:t>
                            </m:r>
                          </m:sup>
                        </m:sSup>
                      </m:num>
                      <m:den>
                        <m:r>
                          <a:rPr lang="en-US" altLang="zh-CN" i="1">
                            <a:solidFill>
                              <a:schemeClr val="bg1"/>
                            </a:solidFill>
                            <a:latin typeface="Cambria Math" panose="02040503050406030204" pitchFamily="18" charset="0"/>
                          </a:rPr>
                          <m:t>𝑁</m:t>
                        </m:r>
                      </m:den>
                    </m:f>
                  </m:oMath>
                </a14:m>
                <a:endParaRPr lang="zh-CN" altLang="zh-CN" dirty="0">
                  <a:solidFill>
                    <a:schemeClr val="bg1"/>
                  </a:solidFill>
                  <a:latin typeface="+mn-ea"/>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0618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5.2</a:t>
            </a:r>
            <a:r>
              <a:rPr kumimoji="1" lang="zh-CN" altLang="en-US" sz="2800" b="1" dirty="0">
                <a:solidFill>
                  <a:schemeClr val="bg1"/>
                </a:solidFill>
                <a:latin typeface="+mn-ea"/>
              </a:rPr>
              <a:t>  统计学的基础知识</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3900271"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5.5.2</a:t>
            </a:r>
            <a:r>
              <a:rPr lang="zh-CN" altLang="en-US" sz="2400" b="1" dirty="0">
                <a:solidFill>
                  <a:schemeClr val="bg1"/>
                </a:solidFill>
                <a:latin typeface="微软雅黑 Light" panose="020B0502040204020203" pitchFamily="34" charset="-122"/>
                <a:ea typeface="微软雅黑 Light" panose="020B0502040204020203" pitchFamily="34" charset="-122"/>
              </a:rPr>
              <a:t>　利用</a:t>
            </a:r>
            <a:r>
              <a:rPr lang="en-US" altLang="zh-CN" sz="2400" b="1" dirty="0">
                <a:solidFill>
                  <a:schemeClr val="bg1"/>
                </a:solidFill>
                <a:latin typeface="微软雅黑 Light" panose="020B0502040204020203" pitchFamily="34" charset="-122"/>
                <a:ea typeface="微软雅黑 Light" panose="020B0502040204020203" pitchFamily="34" charset="-122"/>
              </a:rPr>
              <a:t>Excel</a:t>
            </a:r>
            <a:r>
              <a:rPr lang="zh-CN" altLang="en-US" sz="2400" b="1" dirty="0">
                <a:solidFill>
                  <a:schemeClr val="bg1"/>
                </a:solidFill>
                <a:latin typeface="微软雅黑 Light" panose="020B0502040204020203" pitchFamily="34" charset="-122"/>
                <a:ea typeface="微软雅黑 Light" panose="020B0502040204020203" pitchFamily="34" charset="-122"/>
              </a:rPr>
              <a:t>计算基本的统计指标</a:t>
            </a:r>
            <a:endParaRPr lang="zh-CN" altLang="zh-CN" dirty="0">
              <a:solidFill>
                <a:schemeClr val="bg1"/>
              </a:solidFill>
              <a:latin typeface="+mn-ea"/>
            </a:endParaRPr>
          </a:p>
          <a:p>
            <a:pPr lvl="2">
              <a:lnSpc>
                <a:spcPct val="150000"/>
              </a:lnSpc>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pic>
        <p:nvPicPr>
          <p:cNvPr id="4" name="5-3.EPS" descr="id:2147500957;FounderCES"/>
          <p:cNvPicPr/>
          <p:nvPr/>
        </p:nvPicPr>
        <p:blipFill>
          <a:blip r:embed="rId2">
            <a:duotone>
              <a:prstClr val="black"/>
              <a:schemeClr val="accent1">
                <a:tint val="45000"/>
                <a:satMod val="400000"/>
              </a:schemeClr>
            </a:duotone>
          </a:blip>
          <a:stretch>
            <a:fillRect/>
          </a:stretch>
        </p:blipFill>
        <p:spPr>
          <a:xfrm>
            <a:off x="4455707" y="691206"/>
            <a:ext cx="4126865" cy="4077970"/>
          </a:xfrm>
          <a:prstGeom prst="rect">
            <a:avLst/>
          </a:prstGeom>
        </p:spPr>
      </p:pic>
    </p:spTree>
    <p:extLst>
      <p:ext uri="{BB962C8B-B14F-4D97-AF65-F5344CB8AC3E}">
        <p14:creationId xmlns:p14="http://schemas.microsoft.com/office/powerpoint/2010/main" val="184800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5.2</a:t>
            </a:r>
            <a:r>
              <a:rPr kumimoji="1" lang="zh-CN" altLang="en-US" sz="2800" b="1" dirty="0">
                <a:solidFill>
                  <a:schemeClr val="bg1"/>
                </a:solidFill>
                <a:latin typeface="+mn-ea"/>
              </a:rPr>
              <a:t>  统计学的基础知识</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3900271"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5.2.3</a:t>
            </a:r>
            <a:r>
              <a:rPr lang="zh-CN" altLang="en-US" sz="2400" b="1" dirty="0">
                <a:solidFill>
                  <a:schemeClr val="bg1"/>
                </a:solidFill>
                <a:latin typeface="微软雅黑 Light" panose="020B0502040204020203" pitchFamily="34" charset="-122"/>
                <a:ea typeface="微软雅黑 Light" panose="020B0502040204020203" pitchFamily="34" charset="-122"/>
              </a:rPr>
              <a:t>　利用</a:t>
            </a:r>
            <a:r>
              <a:rPr lang="en-US" altLang="zh-CN" sz="2400" b="1" dirty="0">
                <a:solidFill>
                  <a:schemeClr val="bg1"/>
                </a:solidFill>
                <a:latin typeface="微软雅黑 Light" panose="020B0502040204020203" pitchFamily="34" charset="-122"/>
                <a:ea typeface="微软雅黑 Light" panose="020B0502040204020203" pitchFamily="34" charset="-122"/>
              </a:rPr>
              <a:t>SPSS</a:t>
            </a:r>
            <a:r>
              <a:rPr lang="zh-CN" altLang="en-US" sz="2400" b="1" dirty="0">
                <a:solidFill>
                  <a:schemeClr val="bg1"/>
                </a:solidFill>
                <a:latin typeface="微软雅黑 Light" panose="020B0502040204020203" pitchFamily="34" charset="-122"/>
                <a:ea typeface="微软雅黑 Light" panose="020B0502040204020203" pitchFamily="34" charset="-122"/>
              </a:rPr>
              <a:t>计算基本的统计指标</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pic>
        <p:nvPicPr>
          <p:cNvPr id="5" name="5-4.EPS" descr="id:2147500972;FounderCES"/>
          <p:cNvPicPr/>
          <p:nvPr/>
        </p:nvPicPr>
        <p:blipFill>
          <a:blip r:embed="rId2">
            <a:duotone>
              <a:prstClr val="black"/>
              <a:schemeClr val="accent5">
                <a:tint val="45000"/>
                <a:satMod val="400000"/>
              </a:schemeClr>
            </a:duotone>
          </a:blip>
          <a:stretch>
            <a:fillRect/>
          </a:stretch>
        </p:blipFill>
        <p:spPr>
          <a:xfrm>
            <a:off x="4223657" y="683040"/>
            <a:ext cx="4638675" cy="4142105"/>
          </a:xfrm>
          <a:prstGeom prst="rect">
            <a:avLst/>
          </a:prstGeom>
        </p:spPr>
      </p:pic>
    </p:spTree>
    <p:extLst>
      <p:ext uri="{BB962C8B-B14F-4D97-AF65-F5344CB8AC3E}">
        <p14:creationId xmlns:p14="http://schemas.microsoft.com/office/powerpoint/2010/main" val="2200807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5</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人才测评的原理</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人才测评的三大基础理论</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统计学的基础知识</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项目分析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效度</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对测评分数的解释</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信度</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643281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5.3.1</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项目分析就是以测验结果为依据，对组成测验的各个题目（项目）进行分析，评价题目的难易和好坏程度，进而对题目进行筛选和优化。</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通过项目分析，可以检验测评工具的质量，并有针对性地对各个项目进行筛选，必要时也可以进行补充，从而优化题目，最终达到提高测验信度和效度的目的。</a:t>
            </a:r>
          </a:p>
        </p:txBody>
      </p:sp>
    </p:spTree>
    <p:extLst>
      <p:ext uri="{BB962C8B-B14F-4D97-AF65-F5344CB8AC3E}">
        <p14:creationId xmlns:p14="http://schemas.microsoft.com/office/powerpoint/2010/main" val="128063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5.3.2</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项目分析的具体方法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难度分析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难度是指答对某个题目的人数占总人数的百分比。项目的难度分析是对所有题目难易程度的分析。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根据前面的介绍，为了使项目具有最大的区分度，难度为</a:t>
            </a:r>
            <a:r>
              <a:rPr lang="en-US" altLang="zh-CN" b="1" dirty="0">
                <a:solidFill>
                  <a:schemeClr val="bg1"/>
                </a:solidFill>
                <a:latin typeface="微软雅黑 Light" panose="020B0502040204020203" pitchFamily="34" charset="-122"/>
                <a:ea typeface="微软雅黑 Light" panose="020B0502040204020203" pitchFamily="34" charset="-122"/>
              </a:rPr>
              <a:t>0.50</a:t>
            </a:r>
            <a:r>
              <a:rPr lang="zh-CN" altLang="en-US" b="1" dirty="0">
                <a:solidFill>
                  <a:schemeClr val="bg1"/>
                </a:solidFill>
                <a:latin typeface="微软雅黑 Light" panose="020B0502040204020203" pitchFamily="34" charset="-122"/>
                <a:ea typeface="微软雅黑 Light" panose="020B0502040204020203" pitchFamily="34" charset="-122"/>
              </a:rPr>
              <a:t>最理想。</a:t>
            </a:r>
          </a:p>
        </p:txBody>
      </p:sp>
    </p:spTree>
    <p:extLst>
      <p:ext uri="{BB962C8B-B14F-4D97-AF65-F5344CB8AC3E}">
        <p14:creationId xmlns:p14="http://schemas.microsoft.com/office/powerpoint/2010/main" val="2749626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5.3.2</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项目分析的具体方法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难度分析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）通过率估计法。</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0" indent="0" algn="ctr">
                  <a:buNone/>
                </a:pPr>
                <a:r>
                  <a:rPr lang="en-US" altLang="zh-CN" i="1" dirty="0">
                    <a:solidFill>
                      <a:schemeClr val="bg1"/>
                    </a:solidFill>
                  </a:rPr>
                  <a:t> </a:t>
                </a:r>
                <a:r>
                  <a:rPr lang="en-US" altLang="zh-CN" i="1" dirty="0">
                    <a:solidFill>
                      <a:schemeClr val="bg1"/>
                    </a:solidFill>
                    <a:latin typeface="+mn-ea"/>
                  </a:rPr>
                  <a:t>P=R/N</a:t>
                </a:r>
                <a:endParaRPr lang="zh-CN" altLang="zh-CN" dirty="0">
                  <a:solidFill>
                    <a:schemeClr val="bg1"/>
                  </a:solidFill>
                  <a:latin typeface="+mn-ea"/>
                </a:endParaRPr>
              </a:p>
              <a:p>
                <a:pPr marL="0" indent="0" algn="ctr">
                  <a:buNone/>
                </a:pPr>
                <a:r>
                  <a:rPr lang="en-US" altLang="zh-CN" i="1" dirty="0">
                    <a:solidFill>
                      <a:schemeClr val="bg1"/>
                    </a:solidFill>
                    <a:latin typeface="+mn-ea"/>
                  </a:rPr>
                  <a:t>   P=</a:t>
                </a:r>
                <a14:m>
                  <m:oMath xmlns:m="http://schemas.openxmlformats.org/officeDocument/2006/math">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oMath>
                </a14:m>
                <a:r>
                  <a:rPr lang="en-US" altLang="zh-CN" i="1" dirty="0">
                    <a:solidFill>
                      <a:schemeClr val="bg1"/>
                    </a:solidFill>
                    <a:latin typeface="+mn-ea"/>
                  </a:rPr>
                  <a:t>/</a:t>
                </a:r>
                <a:r>
                  <a:rPr lang="en-US" altLang="zh-CN" i="1" dirty="0" err="1">
                    <a:solidFill>
                      <a:schemeClr val="bg1"/>
                    </a:solidFill>
                    <a:latin typeface="+mn-ea"/>
                  </a:rPr>
                  <a:t>X</a:t>
                </a:r>
                <a:r>
                  <a:rPr lang="en-US" altLang="zh-CN" baseline="-25000" dirty="0" err="1">
                    <a:solidFill>
                      <a:schemeClr val="bg1"/>
                    </a:solidFill>
                    <a:latin typeface="+mn-ea"/>
                  </a:rPr>
                  <a:t>max</a:t>
                </a:r>
                <a:endParaRPr lang="zh-CN" altLang="zh-CN" dirty="0">
                  <a:solidFill>
                    <a:schemeClr val="bg1"/>
                  </a:solidFill>
                  <a:latin typeface="+mn-ea"/>
                </a:endParaRPr>
              </a:p>
              <a:p>
                <a:pPr marL="0" indent="0" algn="ctr">
                  <a:buNone/>
                </a:pPr>
                <a:r>
                  <a:rPr lang="en-US" altLang="zh-CN" dirty="0">
                    <a:solidFill>
                      <a:schemeClr val="bg1"/>
                    </a:solidFill>
                    <a:latin typeface="+mn-ea"/>
                  </a:rPr>
                  <a:t>     </a:t>
                </a:r>
                <a14:m>
                  <m:oMath xmlns:m="http://schemas.openxmlformats.org/officeDocument/2006/math">
                    <m:r>
                      <a:rPr lang="en-US" altLang="zh-CN" b="0" i="0" smtClean="0">
                        <a:solidFill>
                          <a:schemeClr val="bg1"/>
                        </a:solidFill>
                        <a:latin typeface="Cambria Math" panose="02040503050406030204" pitchFamily="18" charset="0"/>
                      </a:rPr>
                      <m:t>                </m:t>
                    </m:r>
                    <m:r>
                      <a:rPr lang="en-US" altLang="zh-CN" i="1">
                        <a:solidFill>
                          <a:schemeClr val="bg1"/>
                        </a:solidFill>
                        <a:latin typeface="Cambria Math" panose="02040503050406030204" pitchFamily="18" charset="0"/>
                      </a:rPr>
                      <m:t>𝑃</m:t>
                    </m:r>
                    <m:r>
                      <a:rPr lang="en-US" altLang="zh-CN">
                        <a:solidFill>
                          <a:schemeClr val="bg1"/>
                        </a:solidFill>
                        <a:latin typeface="Cambria Math" panose="02040503050406030204" pitchFamily="18" charset="0"/>
                      </a:rPr>
                      <m:t>=</m:t>
                    </m:r>
                    <m:r>
                      <m:rPr>
                        <m:nor/>
                      </m:rPr>
                      <a:rPr lang="zh-CN" altLang="zh-CN">
                        <a:solidFill>
                          <a:schemeClr val="bg1"/>
                        </a:solidFill>
                        <a:latin typeface="+mn-ea"/>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𝑃</m:t>
                        </m:r>
                      </m:e>
                      <m:sub>
                        <m:r>
                          <a:rPr lang="en-US" altLang="zh-CN" i="1">
                            <a:solidFill>
                              <a:schemeClr val="bg1"/>
                            </a:solidFill>
                            <a:latin typeface="Cambria Math" panose="02040503050406030204" pitchFamily="18" charset="0"/>
                          </a:rPr>
                          <m:t>𝐻</m:t>
                        </m:r>
                      </m:sub>
                    </m:sSub>
                    <m:r>
                      <a:rPr lang="en-US" altLang="zh-CN">
                        <a:solidFill>
                          <a:schemeClr val="bg1"/>
                        </a:solidFill>
                        <a:latin typeface="Cambria Math" panose="02040503050406030204" pitchFamily="18" charset="0"/>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𝑃</m:t>
                        </m:r>
                      </m:e>
                      <m:sub>
                        <m:r>
                          <a:rPr lang="en-US" altLang="zh-CN" i="1">
                            <a:solidFill>
                              <a:schemeClr val="bg1"/>
                            </a:solidFill>
                            <a:latin typeface="Cambria Math" panose="02040503050406030204" pitchFamily="18" charset="0"/>
                          </a:rPr>
                          <m:t>𝐿</m:t>
                        </m:r>
                      </m:sub>
                    </m:sSub>
                    <m:r>
                      <m:rPr>
                        <m:nor/>
                      </m:rPr>
                      <a:rPr lang="zh-CN" altLang="zh-CN">
                        <a:solidFill>
                          <a:schemeClr val="bg1"/>
                        </a:solidFill>
                        <a:latin typeface="+mn-ea"/>
                      </a:rPr>
                      <m:t>）</m:t>
                    </m:r>
                  </m:oMath>
                </a14:m>
                <a:r>
                  <a:rPr lang="en-US" altLang="zh-CN" dirty="0">
                    <a:solidFill>
                      <a:schemeClr val="bg1"/>
                    </a:solidFill>
                    <a:latin typeface="+mn-ea"/>
                  </a:rPr>
                  <a:t>/2</a:t>
                </a:r>
                <a:endParaRPr lang="zh-CN" altLang="zh-CN" dirty="0">
                  <a:solidFill>
                    <a:schemeClr val="bg1"/>
                  </a:solidFill>
                  <a:latin typeface="+mn-ea"/>
                </a:endParaRPr>
              </a:p>
              <a:p>
                <a:pPr lvl="2">
                  <a:lnSpc>
                    <a:spcPct val="150000"/>
                  </a:lnSpc>
                </a:pPr>
                <a:endParaRPr lang="zh-CN" altLang="en-US" b="1" dirty="0">
                  <a:solidFill>
                    <a:schemeClr val="bg1"/>
                  </a:solidFill>
                  <a:latin typeface="+mn-ea"/>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4552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5.3.2</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项目分析的具体方法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难度分析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）多项选择题的难度校正。</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0" indent="0">
                  <a:buNone/>
                </a:pP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0" indent="0">
                  <a:buNone/>
                </a:pPr>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5706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5.3.2</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项目分析的具体方法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区分度分析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）效度分析。这里用到的效度主要是效标关联效度，即计算每个项目与效标的相关性，包括相关系数分析和鉴别指数分析。</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）相关系数。</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）鉴别指数。</a:t>
            </a:r>
          </a:p>
        </p:txBody>
      </p:sp>
    </p:spTree>
    <p:extLst>
      <p:ext uri="{BB962C8B-B14F-4D97-AF65-F5344CB8AC3E}">
        <p14:creationId xmlns:p14="http://schemas.microsoft.com/office/powerpoint/2010/main" val="319702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5.3.2</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项目分析的具体方法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区分度分析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）每个项目和总分的相关分析。</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）点二列相关。</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）二列相关。</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）积差相关。</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）因素分析。</a:t>
            </a:r>
          </a:p>
        </p:txBody>
      </p:sp>
    </p:spTree>
    <p:extLst>
      <p:ext uri="{BB962C8B-B14F-4D97-AF65-F5344CB8AC3E}">
        <p14:creationId xmlns:p14="http://schemas.microsoft.com/office/powerpoint/2010/main" val="233822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5.3</a:t>
            </a:r>
            <a:r>
              <a:rPr kumimoji="1" lang="zh-CN" altLang="en-US" sz="2800" b="1" dirty="0">
                <a:solidFill>
                  <a:schemeClr val="bg1"/>
                </a:solidFill>
                <a:latin typeface="+mn-ea"/>
              </a:rPr>
              <a:t>  项目分析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5.3.3</a:t>
            </a:r>
            <a:r>
              <a:rPr lang="zh-CN" altLang="en-US" sz="2400" b="1" dirty="0">
                <a:solidFill>
                  <a:schemeClr val="bg1"/>
                </a:solidFill>
                <a:latin typeface="微软雅黑 Light" panose="020B0502040204020203" pitchFamily="34" charset="-122"/>
                <a:ea typeface="微软雅黑 Light" panose="020B0502040204020203" pitchFamily="34" charset="-122"/>
              </a:rPr>
              <a:t>　项目分析的步骤</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）选取有代表性的被试实施测验。</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）计算每个被试的总分，然后按总分分组。</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）计算高分组和低分组通过每一题的比例。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）分别求出每一测试题目的难度和鉴别指数。</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）进行选项分析。</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）修改或删减测试题目或选项。</a:t>
            </a:r>
          </a:p>
        </p:txBody>
      </p:sp>
    </p:spTree>
    <p:extLst>
      <p:ext uri="{BB962C8B-B14F-4D97-AF65-F5344CB8AC3E}">
        <p14:creationId xmlns:p14="http://schemas.microsoft.com/office/powerpoint/2010/main" val="1867796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人才测评的三大基础理论</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统计学的基础知识</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项目分析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效度</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对测评分数的解释</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信度</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379883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5.4.1</a:t>
                </a:r>
                <a:r>
                  <a:rPr lang="zh-CN" altLang="en-US" sz="2400" b="1" dirty="0">
                    <a:solidFill>
                      <a:schemeClr val="bg1"/>
                    </a:solidFill>
                    <a:latin typeface="微软雅黑 Light" panose="020B0502040204020203" pitchFamily="34" charset="-122"/>
                    <a:ea typeface="微软雅黑 Light" panose="020B0502040204020203" pitchFamily="34" charset="-122"/>
                  </a:rPr>
                  <a:t>　信度概述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信度的产生</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信度这一概念产生于对误差的分解。误差是指测量值与真实值之间的差异。根据其产生的原因及性质，可以分为系统误差和随机误差。</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0" indent="0">
                  <a:buNone/>
                </a:pPr>
                <a14:m>
                  <m:oMathPara xmlns:m="http://schemas.openxmlformats.org/officeDocument/2006/math">
                    <m:oMathParaPr>
                      <m:jc m:val="centerGroup"/>
                    </m:oMathParaPr>
                    <m:oMath xmlns:m="http://schemas.openxmlformats.org/officeDocument/2006/math">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𝑋</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𝑇</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𝐸</m:t>
                          </m:r>
                        </m:sub>
                        <m:sup>
                          <m:r>
                            <a:rPr lang="en-US" altLang="zh-CN">
                              <a:solidFill>
                                <a:schemeClr val="bg1"/>
                              </a:solidFill>
                              <a:latin typeface="Cambria Math" panose="02040503050406030204" pitchFamily="18" charset="0"/>
                            </a:rPr>
                            <m:t>2</m:t>
                          </m:r>
                        </m:sup>
                      </m:sSubSup>
                    </m:oMath>
                  </m:oMathPara>
                </a14:m>
                <a:endParaRPr lang="zh-CN" altLang="zh-CN" dirty="0">
                  <a:solidFill>
                    <a:schemeClr val="bg1"/>
                  </a:solidFill>
                </a:endParaRPr>
              </a:p>
              <a:p>
                <a:pPr marL="0" indent="0">
                  <a:buNone/>
                </a:pPr>
                <a14:m>
                  <m:oMathPara xmlns:m="http://schemas.openxmlformats.org/officeDocument/2006/math">
                    <m:oMathParaPr>
                      <m:jc m:val="centerGroup"/>
                    </m:oMathParaPr>
                    <m:oMath xmlns:m="http://schemas.openxmlformats.org/officeDocument/2006/math">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𝑇</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𝑉</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𝐼</m:t>
                          </m:r>
                        </m:sub>
                        <m:sup>
                          <m:r>
                            <a:rPr lang="en-US" altLang="zh-CN">
                              <a:solidFill>
                                <a:schemeClr val="bg1"/>
                              </a:solidFill>
                              <a:latin typeface="Cambria Math" panose="02040503050406030204" pitchFamily="18" charset="0"/>
                            </a:rPr>
                            <m:t>2</m:t>
                          </m:r>
                        </m:sup>
                      </m:sSubSup>
                    </m:oMath>
                  </m:oMathPara>
                </a14:m>
                <a:endParaRPr lang="zh-CN" altLang="zh-CN" dirty="0">
                  <a:solidFill>
                    <a:schemeClr val="bg1"/>
                  </a:solidFill>
                </a:endParaRPr>
              </a:p>
              <a:p>
                <a:pPr marL="0" indent="0">
                  <a:buNone/>
                </a:pPr>
                <a14:m>
                  <m:oMathPara xmlns:m="http://schemas.openxmlformats.org/officeDocument/2006/math">
                    <m:oMathParaPr>
                      <m:jc m:val="centerGroup"/>
                    </m:oMathParaPr>
                    <m:oMath xmlns:m="http://schemas.openxmlformats.org/officeDocument/2006/math">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𝑋</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𝑉</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𝐼</m:t>
                          </m:r>
                        </m:sub>
                        <m:sup>
                          <m:r>
                            <a:rPr lang="en-US" altLang="zh-CN">
                              <a:solidFill>
                                <a:schemeClr val="bg1"/>
                              </a:solidFill>
                              <a:latin typeface="Cambria Math" panose="02040503050406030204" pitchFamily="18" charset="0"/>
                            </a:rPr>
                            <m:t>2</m:t>
                          </m:r>
                        </m:sup>
                      </m:sSubSup>
                      <m:r>
                        <a:rPr lang="en-US" altLang="zh-CN">
                          <a:solidFill>
                            <a:schemeClr val="bg1"/>
                          </a:solidFill>
                          <a:latin typeface="Cambria Math" panose="02040503050406030204" pitchFamily="18" charset="0"/>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𝐸</m:t>
                          </m:r>
                        </m:sub>
                        <m:sup>
                          <m:r>
                            <a:rPr lang="en-US" altLang="zh-CN">
                              <a:solidFill>
                                <a:schemeClr val="bg1"/>
                              </a:solidFill>
                              <a:latin typeface="Cambria Math" panose="02040503050406030204" pitchFamily="18" charset="0"/>
                            </a:rPr>
                            <m:t>2</m:t>
                          </m:r>
                        </m:sup>
                      </m:sSubSup>
                    </m:oMath>
                  </m:oMathPara>
                </a14:m>
                <a:endParaRPr lang="zh-CN" altLang="zh-CN" dirty="0">
                  <a:solidFill>
                    <a:schemeClr val="bg1"/>
                  </a:solidFill>
                </a:endParaRPr>
              </a:p>
              <a:p>
                <a:pPr lvl="2">
                  <a:lnSpc>
                    <a:spcPct val="150000"/>
                  </a:lnSpc>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08566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5.4.1</a:t>
                </a:r>
                <a:r>
                  <a:rPr lang="zh-CN" altLang="en-US" sz="2400" b="1" dirty="0">
                    <a:solidFill>
                      <a:schemeClr val="bg1"/>
                    </a:solidFill>
                    <a:latin typeface="微软雅黑 Light" panose="020B0502040204020203" pitchFamily="34" charset="-122"/>
                    <a:ea typeface="微软雅黑 Light" panose="020B0502040204020203" pitchFamily="34" charset="-122"/>
                  </a:rPr>
                  <a:t>　信度概述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信度的定义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信度是指测量结果的可靠性、一致性和稳定性。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信度高低的量化指标称为信度系数。信度系数是指“测量的总变异中真分数造成的变异所占的比例”。用公式表示如下：</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0" indent="0">
                  <a:buNone/>
                </a:pP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0" indent="0">
                  <a:buNone/>
                </a:pPr>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r="-3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6194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重测信度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重测信度又称再测信度，是指“以同样的测评与选拔工具，按照同样的方法，对于相同的对象再次进行测评和选拔，所得先后结果间的一致性程度”。其计算公式如下：</a:t>
                </a:r>
              </a:p>
              <a:p>
                <a:pPr marL="0" indent="0">
                  <a:buNone/>
                </a:pPr>
                <a:endParaRPr lang="zh-CN" altLang="en-US" b="1" dirty="0">
                  <a:solidFill>
                    <a:schemeClr val="bg1"/>
                  </a:solidFill>
                  <a:latin typeface="微软雅黑 Light" panose="020B0502040204020203" pitchFamily="34" charset="-122"/>
                  <a:ea typeface="微软雅黑 Light" panose="020B0502040204020203" pitchFamily="34" charset="-122"/>
                </a:endParaRPr>
              </a:p>
              <a:p>
                <a:pPr marL="0" indent="0">
                  <a:buNone/>
                </a:pPr>
                <a:endParaRPr lang="zh-CN" altLang="zh-CN" dirty="0">
                  <a:solidFill>
                    <a:schemeClr val="bg1"/>
                  </a:solidFill>
                </a:endParaRPr>
              </a:p>
              <a:p>
                <a:pPr marL="0" indent="0">
                  <a:buNone/>
                </a:pPr>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r="-3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44933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复本信度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复本信度又称等值性系数，是指“以两个等值但题目不同的测验（复本）来测量同一群体，然后求得的被试在两个测验上得分的相关系数”。</a:t>
                </a:r>
              </a:p>
              <a:p>
                <a:pPr marL="0" indent="0">
                  <a:buNone/>
                </a:pPr>
                <a:endParaRPr lang="zh-CN" altLang="en-US" b="1" dirty="0">
                  <a:solidFill>
                    <a:schemeClr val="bg1"/>
                  </a:solidFill>
                  <a:latin typeface="微软雅黑 Light" panose="020B0502040204020203" pitchFamily="34" charset="-122"/>
                  <a:ea typeface="微软雅黑 Light" panose="020B0502040204020203" pitchFamily="34" charset="-122"/>
                </a:endParaRPr>
              </a:p>
              <a:p>
                <a:pPr marL="0" indent="0">
                  <a:buNone/>
                </a:pPr>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r="-3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0986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同质性信度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同质性信度是指测验内部的各个题目在多大程度上考察的是同一内容，表现为所有测验题目得分的一致性。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为了保证测验只测量一种特质或内容，必须满足同质性条件。</a:t>
            </a:r>
          </a:p>
        </p:txBody>
      </p:sp>
    </p:spTree>
    <p:extLst>
      <p:ext uri="{BB962C8B-B14F-4D97-AF65-F5344CB8AC3E}">
        <p14:creationId xmlns:p14="http://schemas.microsoft.com/office/powerpoint/2010/main" val="1338467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同质性信度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）库德</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理查森公式。计算公式为：</a:t>
                </a:r>
                <a:endParaRPr lang="en-US" altLang="zh-CN" dirty="0">
                  <a:solidFill>
                    <a:schemeClr val="bg1"/>
                  </a:solidFill>
                  <a:latin typeface="Cambria Math"/>
                </a:endParaRPr>
              </a:p>
              <a:p>
                <a:pPr lvl="2">
                  <a:lnSpc>
                    <a:spcPct val="150000"/>
                  </a:lnSpc>
                </a:pPr>
                <a:endParaRPr lang="en-US" altLang="zh-CN" dirty="0">
                  <a:solidFill>
                    <a:schemeClr val="bg1"/>
                  </a:solidFill>
                  <a:latin typeface="Cambria Math"/>
                </a:endParaRPr>
              </a:p>
              <a:p>
                <a:pPr marL="0" indent="0" algn="ctr">
                  <a:buNone/>
                </a:pPr>
                <a:endParaRPr lang="zh-CN" altLang="zh-CN" dirty="0">
                  <a:solidFill>
                    <a:schemeClr val="bg1"/>
                  </a:solidFill>
                </a:endParaRPr>
              </a:p>
              <a:p>
                <a:pPr marL="0" indent="0" algn="ctr">
                  <a:buNone/>
                </a:pPr>
                <a14:m>
                  <m:oMathPara xmlns:m="http://schemas.openxmlformats.org/officeDocument/2006/math">
                    <m:oMathParaPr>
                      <m:jc m:val="centerGroup"/>
                    </m:oMathParaPr>
                    <m:oMath xmlns:m="http://schemas.openxmlformats.org/officeDocument/2006/math">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𝑟</m:t>
                          </m:r>
                        </m:e>
                        <m:sub>
                          <m:r>
                            <a:rPr lang="en-US" altLang="zh-CN" i="1">
                              <a:solidFill>
                                <a:schemeClr val="bg1"/>
                              </a:solidFill>
                              <a:latin typeface="Cambria Math" panose="02040503050406030204" pitchFamily="18" charset="0"/>
                            </a:rPr>
                            <m:t>𝐾</m:t>
                          </m:r>
                          <m:r>
                            <m:rPr>
                              <m:nor/>
                            </m:rPr>
                            <a:rPr lang="en-US" altLang="zh-CN" i="1">
                              <a:solidFill>
                                <a:schemeClr val="bg1"/>
                              </a:solidFill>
                            </a:rPr>
                            <m:t>−</m:t>
                          </m:r>
                          <m:r>
                            <a:rPr lang="en-US" altLang="zh-CN" i="1">
                              <a:solidFill>
                                <a:schemeClr val="bg1"/>
                              </a:solidFill>
                              <a:latin typeface="Cambria Math" panose="02040503050406030204" pitchFamily="18" charset="0"/>
                            </a:rPr>
                            <m:t>𝑅</m:t>
                          </m:r>
                          <m:r>
                            <a:rPr lang="en-US" altLang="zh-CN">
                              <a:solidFill>
                                <a:schemeClr val="bg1"/>
                              </a:solidFill>
                              <a:latin typeface="Cambria Math" panose="02040503050406030204" pitchFamily="18" charset="0"/>
                            </a:rPr>
                            <m:t>21</m:t>
                          </m:r>
                        </m:sub>
                      </m:sSub>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r>
                            <a:rPr lang="en-US" altLang="zh-CN" i="1">
                              <a:solidFill>
                                <a:schemeClr val="bg1"/>
                              </a:solidFill>
                              <a:latin typeface="Cambria Math" panose="02040503050406030204" pitchFamily="18" charset="0"/>
                            </a:rPr>
                            <m:t>𝐾</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𝑥</m:t>
                              </m:r>
                            </m:sub>
                            <m:sup>
                              <m:r>
                                <a:rPr lang="en-US" altLang="zh-CN">
                                  <a:solidFill>
                                    <a:schemeClr val="bg1"/>
                                  </a:solidFill>
                                  <a:latin typeface="Cambria Math" panose="02040503050406030204" pitchFamily="18" charset="0"/>
                                </a:rPr>
                                <m:t>2</m:t>
                              </m:r>
                            </m:sup>
                          </m:sSubSup>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r>
                            <m:rPr>
                              <m:nor/>
                            </m:rPr>
                            <a:rPr lang="zh-CN" altLang="zh-CN">
                              <a:solidFill>
                                <a:schemeClr val="bg1"/>
                              </a:solidFill>
                            </a:rPr>
                            <m:t>（</m:t>
                          </m:r>
                          <m:r>
                            <a:rPr lang="en-US" altLang="zh-CN" i="1">
                              <a:solidFill>
                                <a:schemeClr val="bg1"/>
                              </a:solidFill>
                              <a:latin typeface="Cambria Math" panose="02040503050406030204" pitchFamily="18" charset="0"/>
                            </a:rPr>
                            <m:t>𝐾</m:t>
                          </m:r>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r>
                            <m:rPr>
                              <m:nor/>
                            </m:rPr>
                            <a:rPr lang="zh-CN" altLang="zh-CN">
                              <a:solidFill>
                                <a:schemeClr val="bg1"/>
                              </a:solidFill>
                            </a:rPr>
                            <m:t>）</m:t>
                          </m:r>
                        </m:num>
                        <m:den>
                          <m:d>
                            <m:dPr>
                              <m:ctrlPr>
                                <a:rPr lang="zh-CN" altLang="zh-CN" i="1">
                                  <a:solidFill>
                                    <a:schemeClr val="bg1"/>
                                  </a:solidFill>
                                  <a:latin typeface="Cambria Math" panose="02040503050406030204" pitchFamily="18" charset="0"/>
                                </a:rPr>
                              </m:ctrlPr>
                            </m:dPr>
                            <m:e>
                              <m:r>
                                <a:rPr lang="en-US" altLang="zh-CN" i="1">
                                  <a:solidFill>
                                    <a:schemeClr val="bg1"/>
                                  </a:solidFill>
                                  <a:latin typeface="Cambria Math" panose="02040503050406030204" pitchFamily="18" charset="0"/>
                                </a:rPr>
                                <m:t>𝐾</m:t>
                              </m:r>
                              <m:r>
                                <m:rPr>
                                  <m:nor/>
                                </m:rPr>
                                <a:rPr lang="en-US" altLang="zh-CN" i="1">
                                  <a:solidFill>
                                    <a:schemeClr val="bg1"/>
                                  </a:solidFill>
                                </a:rPr>
                                <m:t>−</m:t>
                              </m:r>
                              <m:r>
                                <a:rPr lang="en-US" altLang="zh-CN">
                                  <a:solidFill>
                                    <a:schemeClr val="bg1"/>
                                  </a:solidFill>
                                  <a:latin typeface="Cambria Math" panose="02040503050406030204" pitchFamily="18" charset="0"/>
                                </a:rPr>
                                <m:t>1</m:t>
                              </m:r>
                            </m:e>
                          </m:d>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𝑥</m:t>
                              </m:r>
                            </m:sub>
                            <m:sup>
                              <m:r>
                                <a:rPr lang="en-US" altLang="zh-CN">
                                  <a:solidFill>
                                    <a:schemeClr val="bg1"/>
                                  </a:solidFill>
                                  <a:latin typeface="Cambria Math" panose="02040503050406030204" pitchFamily="18" charset="0"/>
                                </a:rPr>
                                <m:t>2</m:t>
                              </m:r>
                            </m:sup>
                          </m:sSubSup>
                        </m:den>
                      </m:f>
                    </m:oMath>
                  </m:oMathPara>
                </a14:m>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16108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同质性信度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）克伦巴赫</a:t>
                </a:r>
                <a:r>
                  <a:rPr lang="en-US" altLang="zh-CN" b="1" dirty="0">
                    <a:solidFill>
                      <a:schemeClr val="bg1"/>
                    </a:solidFill>
                    <a:latin typeface="微软雅黑 Light" panose="020B0502040204020203" pitchFamily="34" charset="-122"/>
                    <a:ea typeface="微软雅黑 Light" panose="020B0502040204020203" pitchFamily="34" charset="-122"/>
                  </a:rPr>
                  <a:t>α</a:t>
                </a:r>
                <a:r>
                  <a:rPr lang="zh-CN" altLang="en-US" b="1" dirty="0">
                    <a:solidFill>
                      <a:schemeClr val="bg1"/>
                    </a:solidFill>
                    <a:latin typeface="微软雅黑 Light" panose="020B0502040204020203" pitchFamily="34" charset="-122"/>
                    <a:ea typeface="微软雅黑 Light" panose="020B0502040204020203" pitchFamily="34" charset="-122"/>
                  </a:rPr>
                  <a:t>系数。计算公式为：</a:t>
                </a:r>
                <a:endParaRPr lang="en-US" altLang="zh-CN" dirty="0">
                  <a:solidFill>
                    <a:schemeClr val="bg1"/>
                  </a:solidFill>
                  <a:latin typeface="Cambria Math"/>
                </a:endParaRPr>
              </a:p>
              <a:p>
                <a:pPr lvl="2">
                  <a:lnSpc>
                    <a:spcPct val="150000"/>
                  </a:lnSpc>
                </a:pPr>
                <a:endParaRPr lang="en-US" altLang="zh-CN" dirty="0">
                  <a:solidFill>
                    <a:schemeClr val="bg1"/>
                  </a:solidFill>
                  <a:latin typeface="Cambria Math"/>
                </a:endParaRPr>
              </a:p>
              <a:p>
                <a:pPr marL="0" indent="0" algn="ctr">
                  <a:buNone/>
                </a:pPr>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720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评分者信度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评分者信度，是指“数名不同评分者采用同一套量表对相同被试进行评分，对所得结果进行一致性检验，以估计量表的评分客观性”。公式如下：</a:t>
                </a:r>
              </a:p>
              <a:p>
                <a:pPr lvl="2">
                  <a:lnSpc>
                    <a:spcPct val="150000"/>
                  </a:lnSpc>
                </a:pPr>
                <a:endParaRPr lang="zh-CN" altLang="en-US" b="1" dirty="0">
                  <a:solidFill>
                    <a:schemeClr val="bg1"/>
                  </a:solidFill>
                  <a:latin typeface="微软雅黑 Light" panose="020B0502040204020203" pitchFamily="34" charset="-122"/>
                  <a:ea typeface="微软雅黑 Light" panose="020B0502040204020203" pitchFamily="34" charset="-122"/>
                </a:endParaRPr>
              </a:p>
              <a:p>
                <a:pPr marL="0" indent="0" algn="ctr">
                  <a:buNone/>
                </a:pPr>
                <a:r>
                  <a:rPr lang="zh-CN" altLang="zh-CN" dirty="0"/>
                  <a:t>　　</a:t>
                </a:r>
                <a14:m>
                  <m:oMath xmlns:m="http://schemas.openxmlformats.org/officeDocument/2006/math">
                    <m:r>
                      <a:rPr lang="en-US" altLang="zh-CN" i="1" smtClean="0">
                        <a:solidFill>
                          <a:schemeClr val="bg1"/>
                        </a:solidFill>
                        <a:latin typeface="Cambria Math" panose="02040503050406030204" pitchFamily="18" charset="0"/>
                      </a:rPr>
                      <m:t>𝑊</m:t>
                    </m:r>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r>
                          <m:rPr>
                            <m:nor/>
                          </m:rPr>
                          <a:rPr lang="en-US" altLang="zh-CN">
                            <a:solidFill>
                              <a:schemeClr val="bg1"/>
                            </a:solidFill>
                          </a:rPr>
                          <m:t>∑</m:t>
                        </m:r>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𝑅</m:t>
                            </m:r>
                          </m:e>
                          <m:sub>
                            <m:r>
                              <a:rPr lang="en-US" altLang="zh-CN" i="1">
                                <a:solidFill>
                                  <a:schemeClr val="bg1"/>
                                </a:solidFill>
                                <a:latin typeface="Cambria Math" panose="02040503050406030204" pitchFamily="18" charset="0"/>
                              </a:rPr>
                              <m:t>𝑖</m:t>
                            </m:r>
                          </m:sub>
                          <m:sup>
                            <m:r>
                              <a:rPr lang="en-US" altLang="zh-CN">
                                <a:solidFill>
                                  <a:schemeClr val="bg1"/>
                                </a:solidFill>
                                <a:latin typeface="Cambria Math" panose="02040503050406030204" pitchFamily="18" charset="0"/>
                              </a:rPr>
                              <m:t>2</m:t>
                            </m:r>
                          </m:sup>
                        </m:sSubSup>
                        <m:r>
                          <m:rPr>
                            <m:nor/>
                          </m:rPr>
                          <a:rPr lang="en-US" altLang="zh-CN" i="1">
                            <a:solidFill>
                              <a:schemeClr val="bg1"/>
                            </a:solidFill>
                          </a:rPr>
                          <m:t>−</m:t>
                        </m:r>
                        <m:f>
                          <m:fPr>
                            <m:ctrlPr>
                              <a:rPr lang="zh-CN" altLang="zh-CN" i="1">
                                <a:solidFill>
                                  <a:schemeClr val="bg1"/>
                                </a:solidFill>
                                <a:latin typeface="Cambria Math" panose="02040503050406030204" pitchFamily="18" charset="0"/>
                              </a:rPr>
                            </m:ctrlPr>
                          </m:fPr>
                          <m:num>
                            <m:r>
                              <m:rPr>
                                <m:nor/>
                              </m:rPr>
                              <a:rPr lang="zh-CN" altLang="zh-CN">
                                <a:solidFill>
                                  <a:schemeClr val="bg1"/>
                                </a:solidFill>
                              </a:rPr>
                              <m:t>（</m:t>
                            </m:r>
                            <m:r>
                              <m:rPr>
                                <m:nor/>
                              </m:rPr>
                              <a:rPr lang="en-US"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𝑅</m:t>
                                </m:r>
                              </m:e>
                              <m:sub>
                                <m:r>
                                  <a:rPr lang="en-US" altLang="zh-CN" i="1">
                                    <a:solidFill>
                                      <a:schemeClr val="bg1"/>
                                    </a:solidFill>
                                    <a:latin typeface="Cambria Math" panose="02040503050406030204" pitchFamily="18" charset="0"/>
                                  </a:rPr>
                                  <m:t>𝑖</m:t>
                                </m:r>
                              </m:sub>
                            </m:sSub>
                            <m:sSup>
                              <m:sSupPr>
                                <m:ctrlPr>
                                  <a:rPr lang="zh-CN" altLang="zh-CN" i="1">
                                    <a:solidFill>
                                      <a:schemeClr val="bg1"/>
                                    </a:solidFill>
                                    <a:latin typeface="Cambria Math" panose="02040503050406030204" pitchFamily="18" charset="0"/>
                                  </a:rPr>
                                </m:ctrlPr>
                              </m:sSupPr>
                              <m:e>
                                <m:r>
                                  <m:rPr>
                                    <m:nor/>
                                  </m:rPr>
                                  <a:rPr lang="zh-CN" altLang="zh-CN">
                                    <a:solidFill>
                                      <a:schemeClr val="bg1"/>
                                    </a:solidFill>
                                  </a:rPr>
                                  <m:t>）</m:t>
                                </m:r>
                              </m:e>
                              <m:sup>
                                <m:r>
                                  <a:rPr lang="en-US" altLang="zh-CN">
                                    <a:solidFill>
                                      <a:schemeClr val="bg1"/>
                                    </a:solidFill>
                                    <a:latin typeface="Cambria Math" panose="02040503050406030204" pitchFamily="18" charset="0"/>
                                  </a:rPr>
                                  <m:t>2</m:t>
                                </m:r>
                              </m:sup>
                            </m:sSup>
                          </m:num>
                          <m:den>
                            <m:r>
                              <a:rPr lang="en-US" altLang="zh-CN" i="1">
                                <a:solidFill>
                                  <a:schemeClr val="bg1"/>
                                </a:solidFill>
                                <a:latin typeface="Cambria Math" panose="02040503050406030204" pitchFamily="18" charset="0"/>
                              </a:rPr>
                              <m:t>𝑁</m:t>
                            </m:r>
                          </m:den>
                        </m:f>
                      </m:num>
                      <m:den>
                        <m:f>
                          <m:fPr>
                            <m:ctrlPr>
                              <a:rPr lang="zh-CN" altLang="zh-CN" i="1">
                                <a:solidFill>
                                  <a:schemeClr val="bg1"/>
                                </a:solidFill>
                                <a:latin typeface="Cambria Math" panose="02040503050406030204" pitchFamily="18" charset="0"/>
                              </a:rPr>
                            </m:ctrlPr>
                          </m:fPr>
                          <m:num>
                            <m:r>
                              <a:rPr lang="en-US" altLang="zh-CN">
                                <a:solidFill>
                                  <a:schemeClr val="bg1"/>
                                </a:solidFill>
                                <a:latin typeface="Cambria Math" panose="02040503050406030204" pitchFamily="18" charset="0"/>
                              </a:rPr>
                              <m:t>1</m:t>
                            </m:r>
                          </m:num>
                          <m:den>
                            <m:r>
                              <a:rPr lang="en-US" altLang="zh-CN">
                                <a:solidFill>
                                  <a:schemeClr val="bg1"/>
                                </a:solidFill>
                                <a:latin typeface="Cambria Math" panose="02040503050406030204" pitchFamily="18" charset="0"/>
                              </a:rPr>
                              <m:t>12</m:t>
                            </m:r>
                          </m:den>
                        </m:f>
                        <m:sSup>
                          <m:sSupPr>
                            <m:ctrlPr>
                              <a:rPr lang="zh-CN" altLang="zh-CN" i="1">
                                <a:solidFill>
                                  <a:schemeClr val="bg1"/>
                                </a:solidFill>
                                <a:latin typeface="Cambria Math" panose="02040503050406030204" pitchFamily="18" charset="0"/>
                              </a:rPr>
                            </m:ctrlPr>
                          </m:sSupPr>
                          <m:e>
                            <m:r>
                              <a:rPr lang="en-US" altLang="zh-CN" i="1">
                                <a:solidFill>
                                  <a:schemeClr val="bg1"/>
                                </a:solidFill>
                                <a:latin typeface="Cambria Math" panose="02040503050406030204" pitchFamily="18" charset="0"/>
                              </a:rPr>
                              <m:t>𝐾</m:t>
                            </m:r>
                          </m:e>
                          <m:sup>
                            <m:r>
                              <a:rPr lang="en-US" altLang="zh-CN">
                                <a:solidFill>
                                  <a:schemeClr val="bg1"/>
                                </a:solidFill>
                                <a:latin typeface="Cambria Math" panose="02040503050406030204" pitchFamily="18" charset="0"/>
                              </a:rPr>
                              <m:t>2</m:t>
                            </m:r>
                          </m:sup>
                        </m:sSup>
                        <m:r>
                          <m:rPr>
                            <m:nor/>
                          </m:rPr>
                          <a:rPr lang="zh-CN" altLang="zh-CN">
                            <a:solidFill>
                              <a:schemeClr val="bg1"/>
                            </a:solidFill>
                          </a:rPr>
                          <m:t>（</m:t>
                        </m:r>
                        <m:sSup>
                          <m:sSupPr>
                            <m:ctrlPr>
                              <a:rPr lang="zh-CN" altLang="zh-CN" i="1">
                                <a:solidFill>
                                  <a:schemeClr val="bg1"/>
                                </a:solidFill>
                                <a:latin typeface="Cambria Math" panose="02040503050406030204" pitchFamily="18" charset="0"/>
                              </a:rPr>
                            </m:ctrlPr>
                          </m:sSupPr>
                          <m:e>
                            <m:r>
                              <a:rPr lang="en-US" altLang="zh-CN" i="1">
                                <a:solidFill>
                                  <a:schemeClr val="bg1"/>
                                </a:solidFill>
                                <a:latin typeface="Cambria Math" panose="02040503050406030204" pitchFamily="18" charset="0"/>
                              </a:rPr>
                              <m:t>𝑁</m:t>
                            </m:r>
                          </m:e>
                          <m:sup>
                            <m:r>
                              <a:rPr lang="en-US" altLang="zh-CN">
                                <a:solidFill>
                                  <a:schemeClr val="bg1"/>
                                </a:solidFill>
                                <a:latin typeface="Cambria Math" panose="02040503050406030204" pitchFamily="18" charset="0"/>
                              </a:rPr>
                              <m:t>3</m:t>
                            </m:r>
                          </m:sup>
                        </m:sSup>
                        <m:r>
                          <m:rPr>
                            <m:nor/>
                          </m:rPr>
                          <a:rPr lang="en-US" altLang="zh-CN" i="1">
                            <a:solidFill>
                              <a:schemeClr val="bg1"/>
                            </a:solidFill>
                          </a:rPr>
                          <m:t>−</m:t>
                        </m:r>
                        <m:r>
                          <a:rPr lang="en-US" altLang="zh-CN" i="1">
                            <a:solidFill>
                              <a:schemeClr val="bg1"/>
                            </a:solidFill>
                            <a:latin typeface="Cambria Math" panose="02040503050406030204" pitchFamily="18" charset="0"/>
                          </a:rPr>
                          <m:t>𝑁</m:t>
                        </m:r>
                        <m:r>
                          <m:rPr>
                            <m:nor/>
                          </m:rPr>
                          <a:rPr lang="zh-CN" altLang="zh-CN">
                            <a:solidFill>
                              <a:schemeClr val="bg1"/>
                            </a:solidFill>
                          </a:rPr>
                          <m:t>）</m:t>
                        </m:r>
                        <m:r>
                          <m:rPr>
                            <m:nor/>
                          </m:rPr>
                          <a:rPr lang="en-US" altLang="zh-CN" i="1">
                            <a:solidFill>
                              <a:schemeClr val="bg1"/>
                            </a:solidFill>
                          </a:rPr>
                          <m:t>−</m:t>
                        </m:r>
                        <m:r>
                          <a:rPr lang="en-US" altLang="zh-CN" i="1">
                            <a:solidFill>
                              <a:schemeClr val="bg1"/>
                            </a:solidFill>
                            <a:latin typeface="Cambria Math" panose="02040503050406030204" pitchFamily="18" charset="0"/>
                          </a:rPr>
                          <m:t>𝐾</m:t>
                        </m:r>
                        <m:r>
                          <m:rPr>
                            <m:nor/>
                          </m:rPr>
                          <a:rPr lang="en-US" altLang="zh-CN">
                            <a:solidFill>
                              <a:schemeClr val="bg1"/>
                            </a:solidFill>
                          </a:rPr>
                          <m:t>∑</m:t>
                        </m:r>
                        <m:f>
                          <m:fPr>
                            <m:ctrlPr>
                              <a:rPr lang="zh-CN" altLang="zh-CN" i="1">
                                <a:solidFill>
                                  <a:schemeClr val="bg1"/>
                                </a:solidFill>
                                <a:latin typeface="Cambria Math" panose="02040503050406030204" pitchFamily="18" charset="0"/>
                              </a:rPr>
                            </m:ctrlPr>
                          </m:fPr>
                          <m:num>
                            <m:r>
                              <m:rPr>
                                <m:nor/>
                              </m:rPr>
                              <a:rPr lang="en-US" altLang="zh-CN">
                                <a:solidFill>
                                  <a:schemeClr val="bg1"/>
                                </a:solidFill>
                              </a:rPr>
                              <m:t>∑</m:t>
                            </m:r>
                            <m:r>
                              <m:rPr>
                                <m:nor/>
                              </m:rPr>
                              <a:rPr lang="zh-CN" altLang="zh-CN">
                                <a:solidFill>
                                  <a:schemeClr val="bg1"/>
                                </a:solidFill>
                              </a:rPr>
                              <m:t>（</m:t>
                            </m:r>
                            <m:sSup>
                              <m:sSupPr>
                                <m:ctrlPr>
                                  <a:rPr lang="zh-CN" altLang="zh-CN" i="1">
                                    <a:solidFill>
                                      <a:schemeClr val="bg1"/>
                                    </a:solidFill>
                                    <a:latin typeface="Cambria Math" panose="02040503050406030204" pitchFamily="18" charset="0"/>
                                  </a:rPr>
                                </m:ctrlPr>
                              </m:sSupPr>
                              <m:e>
                                <m:r>
                                  <a:rPr lang="en-US" altLang="zh-CN" i="1">
                                    <a:solidFill>
                                      <a:schemeClr val="bg1"/>
                                    </a:solidFill>
                                    <a:latin typeface="Cambria Math" panose="02040503050406030204" pitchFamily="18" charset="0"/>
                                  </a:rPr>
                                  <m:t>𝑁</m:t>
                                </m:r>
                              </m:e>
                              <m:sup>
                                <m:r>
                                  <a:rPr lang="en-US" altLang="zh-CN">
                                    <a:solidFill>
                                      <a:schemeClr val="bg1"/>
                                    </a:solidFill>
                                    <a:latin typeface="Cambria Math" panose="02040503050406030204" pitchFamily="18" charset="0"/>
                                  </a:rPr>
                                  <m:t>3</m:t>
                                </m:r>
                              </m:sup>
                            </m:sSup>
                            <m:r>
                              <m:rPr>
                                <m:nor/>
                              </m:rPr>
                              <a:rPr lang="en-US" altLang="zh-CN" i="1">
                                <a:solidFill>
                                  <a:schemeClr val="bg1"/>
                                </a:solidFill>
                              </a:rPr>
                              <m:t>−</m:t>
                            </m:r>
                            <m:r>
                              <a:rPr lang="en-US" altLang="zh-CN" i="1">
                                <a:solidFill>
                                  <a:schemeClr val="bg1"/>
                                </a:solidFill>
                                <a:latin typeface="Cambria Math" panose="02040503050406030204" pitchFamily="18" charset="0"/>
                              </a:rPr>
                              <m:t>𝑁</m:t>
                            </m:r>
                            <m:r>
                              <m:rPr>
                                <m:nor/>
                              </m:rPr>
                              <a:rPr lang="zh-CN" altLang="zh-CN">
                                <a:solidFill>
                                  <a:schemeClr val="bg1"/>
                                </a:solidFill>
                              </a:rPr>
                              <m:t>）</m:t>
                            </m:r>
                          </m:num>
                          <m:den>
                            <m:r>
                              <a:rPr lang="en-US" altLang="zh-CN">
                                <a:solidFill>
                                  <a:schemeClr val="bg1"/>
                                </a:solidFill>
                                <a:latin typeface="Cambria Math" panose="02040503050406030204" pitchFamily="18" charset="0"/>
                              </a:rPr>
                              <m:t>12</m:t>
                            </m:r>
                          </m:den>
                        </m:f>
                      </m:den>
                    </m:f>
                  </m:oMath>
                </a14:m>
                <a:endParaRPr lang="zh-CN" altLang="zh-CN" dirty="0"/>
              </a:p>
              <a:p>
                <a:pPr marL="0" indent="0" algn="ctr">
                  <a:buNone/>
                </a:pPr>
                <a:endParaRPr lang="zh-CN" altLang="zh-CN" dirty="0">
                  <a:solidFill>
                    <a:schemeClr val="bg1"/>
                  </a:solidFill>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r="-3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5763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5.4.2</a:t>
            </a:r>
            <a:r>
              <a:rPr lang="zh-CN" altLang="en-US" sz="2400" b="1" dirty="0">
                <a:solidFill>
                  <a:schemeClr val="bg1"/>
                </a:solidFill>
                <a:latin typeface="微软雅黑 Light" panose="020B0502040204020203" pitchFamily="34" charset="-122"/>
                <a:ea typeface="微软雅黑 Light" panose="020B0502040204020203" pitchFamily="34" charset="-122"/>
              </a:rPr>
              <a:t>　信度的测量方法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评分者信度</a:t>
            </a:r>
          </a:p>
        </p:txBody>
      </p:sp>
      <p:pic>
        <p:nvPicPr>
          <p:cNvPr id="4" name="5-5.EPS" descr="id:2147501237;FounderCES"/>
          <p:cNvPicPr/>
          <p:nvPr/>
        </p:nvPicPr>
        <p:blipFill>
          <a:blip r:embed="rId2">
            <a:duotone>
              <a:prstClr val="black"/>
              <a:schemeClr val="accent5">
                <a:tint val="45000"/>
                <a:satMod val="400000"/>
              </a:schemeClr>
            </a:duotone>
          </a:blip>
          <a:stretch>
            <a:fillRect/>
          </a:stretch>
        </p:blipFill>
        <p:spPr>
          <a:xfrm>
            <a:off x="2813367" y="1849482"/>
            <a:ext cx="3822065" cy="2791460"/>
          </a:xfrm>
          <a:prstGeom prst="rect">
            <a:avLst/>
          </a:prstGeom>
        </p:spPr>
      </p:pic>
    </p:spTree>
    <p:extLst>
      <p:ext uri="{BB962C8B-B14F-4D97-AF65-F5344CB8AC3E}">
        <p14:creationId xmlns:p14="http://schemas.microsoft.com/office/powerpoint/2010/main" val="48895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5.4.3</a:t>
            </a:r>
            <a:r>
              <a:rPr lang="zh-CN" altLang="en-US" sz="2400" b="1" dirty="0">
                <a:solidFill>
                  <a:schemeClr val="bg1"/>
                </a:solidFill>
                <a:latin typeface="微软雅黑 Light" panose="020B0502040204020203" pitchFamily="34" charset="-122"/>
                <a:ea typeface="微软雅黑 Light" panose="020B0502040204020203" pitchFamily="34" charset="-122"/>
              </a:rPr>
              <a:t>　信度的影响因素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样本特征</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如果样本团体同质性较高，则分数分布范围较小，所得的信度系数就很小；反之，如果团体异质性较高，则会得出很大的信度系数，造成假性高相关。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除了受到团体异质程度的影响，信度系数也受样本团体平均水平的影响。</a:t>
            </a:r>
          </a:p>
        </p:txBody>
      </p:sp>
    </p:spTree>
    <p:extLst>
      <p:ext uri="{BB962C8B-B14F-4D97-AF65-F5344CB8AC3E}">
        <p14:creationId xmlns:p14="http://schemas.microsoft.com/office/powerpoint/2010/main" val="197337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5.4.3</a:t>
                </a:r>
                <a:r>
                  <a:rPr lang="zh-CN" altLang="en-US" sz="2400" b="1" dirty="0">
                    <a:solidFill>
                      <a:schemeClr val="bg1"/>
                    </a:solidFill>
                    <a:latin typeface="微软雅黑 Light" panose="020B0502040204020203" pitchFamily="34" charset="-122"/>
                    <a:ea typeface="微软雅黑 Light" panose="020B0502040204020203" pitchFamily="34" charset="-122"/>
                  </a:rPr>
                  <a:t>　信度的影响因素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测验的长度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一般来说，测验越长，信度越高。这是因为：首先，随着测验的加长，可能改进项目取样的代表性，从而能更好地反映被试的真实水平；其次，测验的项目越多，每个项目的随机误差越可以互相抵消。</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914353" lvl="2" indent="0">
                  <a:lnSpc>
                    <a:spcPct val="150000"/>
                  </a:lnSpc>
                  <a:buNone/>
                </a:pPr>
                <a14:m>
                  <m:oMathPara xmlns:m="http://schemas.openxmlformats.org/officeDocument/2006/math">
                    <m:oMathParaPr>
                      <m:jc m:val="centerGroup"/>
                    </m:oMathParaPr>
                    <m:oMath xmlns:m="http://schemas.openxmlformats.org/officeDocument/2006/math">
                      <m:sSub>
                        <m:sSubPr>
                          <m:ctrlPr>
                            <a:rPr lang="zh-CN" altLang="zh-CN" i="1" smtClean="0">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𝛾</m:t>
                          </m:r>
                        </m:e>
                        <m:sub>
                          <m:r>
                            <a:rPr lang="en-US" altLang="zh-CN" i="1">
                              <a:solidFill>
                                <a:schemeClr val="bg1"/>
                              </a:solidFill>
                              <a:latin typeface="Cambria Math" panose="02040503050406030204" pitchFamily="18" charset="0"/>
                            </a:rPr>
                            <m:t>𝐾𝐾</m:t>
                          </m:r>
                        </m:sub>
                      </m:sSub>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r>
                            <a:rPr lang="en-US" altLang="zh-CN" i="1">
                              <a:solidFill>
                                <a:schemeClr val="bg1"/>
                              </a:solidFill>
                              <a:latin typeface="Cambria Math" panose="02040503050406030204" pitchFamily="18" charset="0"/>
                            </a:rPr>
                            <m:t>𝐾</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𝛾</m:t>
                              </m:r>
                            </m:e>
                            <m:sub>
                              <m:r>
                                <a:rPr lang="en-US" altLang="zh-CN" i="1">
                                  <a:solidFill>
                                    <a:schemeClr val="bg1"/>
                                  </a:solidFill>
                                  <a:latin typeface="Cambria Math" panose="02040503050406030204" pitchFamily="18" charset="0"/>
                                </a:rPr>
                                <m:t>𝑋𝑋</m:t>
                              </m:r>
                            </m:sub>
                          </m:sSub>
                        </m:num>
                        <m:den>
                          <m:r>
                            <a:rPr lang="en-US" altLang="zh-CN">
                              <a:solidFill>
                                <a:schemeClr val="bg1"/>
                              </a:solidFill>
                              <a:latin typeface="Cambria Math" panose="02040503050406030204" pitchFamily="18" charset="0"/>
                            </a:rPr>
                            <m:t>1+</m:t>
                          </m:r>
                          <m:r>
                            <m:rPr>
                              <m:nor/>
                            </m:rPr>
                            <a:rPr lang="zh-CN" altLang="zh-CN">
                              <a:solidFill>
                                <a:schemeClr val="bg1"/>
                              </a:solidFill>
                            </a:rPr>
                            <m:t>（</m:t>
                          </m:r>
                          <m:r>
                            <a:rPr lang="en-US" altLang="zh-CN" i="1">
                              <a:solidFill>
                                <a:schemeClr val="bg1"/>
                              </a:solidFill>
                              <a:latin typeface="Cambria Math" panose="02040503050406030204" pitchFamily="18" charset="0"/>
                            </a:rPr>
                            <m:t>𝐾</m:t>
                          </m:r>
                          <m:r>
                            <m:rPr>
                              <m:nor/>
                            </m:rPr>
                            <a:rPr lang="en-US" altLang="zh-CN" i="1">
                              <a:solidFill>
                                <a:schemeClr val="bg1"/>
                              </a:solidFill>
                            </a:rPr>
                            <m:t>−</m:t>
                          </m:r>
                          <m:r>
                            <a:rPr lang="en-US" altLang="zh-CN">
                              <a:solidFill>
                                <a:schemeClr val="bg1"/>
                              </a:solidFill>
                              <a:latin typeface="Cambria Math" panose="02040503050406030204" pitchFamily="18" charset="0"/>
                            </a:rPr>
                            <m:t>1</m:t>
                          </m:r>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𝛾</m:t>
                              </m:r>
                            </m:e>
                            <m:sub>
                              <m:r>
                                <a:rPr lang="en-US" altLang="zh-CN" i="1">
                                  <a:solidFill>
                                    <a:schemeClr val="bg1"/>
                                  </a:solidFill>
                                  <a:latin typeface="Cambria Math" panose="02040503050406030204" pitchFamily="18" charset="0"/>
                                </a:rPr>
                                <m:t>𝑋𝑋</m:t>
                              </m:r>
                            </m:sub>
                          </m:sSub>
                        </m:den>
                      </m:f>
                    </m:oMath>
                  </m:oMathPara>
                </a14:m>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48031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人才测评的三大基础理论</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统计学的基础知识</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项目分析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效度</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对测评分数的解释</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信度</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5.4.3</a:t>
            </a:r>
            <a:r>
              <a:rPr lang="zh-CN" altLang="en-US" sz="2400" b="1" dirty="0">
                <a:solidFill>
                  <a:schemeClr val="bg1"/>
                </a:solidFill>
                <a:latin typeface="微软雅黑 Light" panose="020B0502040204020203" pitchFamily="34" charset="-122"/>
                <a:ea typeface="微软雅黑 Light" panose="020B0502040204020203" pitchFamily="34" charset="-122"/>
              </a:rPr>
              <a:t>　信度的影响因素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测验的难度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测验的难度与信度没有直接对应关系。只有当测验难度水平可以使测验分数的分布范围最大时，测验的信度才会最高，通常这个难度水平为</a:t>
            </a:r>
            <a:r>
              <a:rPr lang="en-US" altLang="zh-CN" b="1" dirty="0">
                <a:solidFill>
                  <a:schemeClr val="bg1"/>
                </a:solidFill>
                <a:latin typeface="微软雅黑 Light" panose="020B0502040204020203" pitchFamily="34" charset="-122"/>
                <a:ea typeface="微软雅黑 Light" panose="020B0502040204020203" pitchFamily="34" charset="-122"/>
              </a:rPr>
              <a:t>0.50</a:t>
            </a:r>
            <a:r>
              <a:rPr lang="zh-CN" altLang="en-US" b="1" dirty="0">
                <a:solidFill>
                  <a:schemeClr val="bg1"/>
                </a:solidFill>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3028248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5.4</a:t>
            </a:r>
            <a:r>
              <a:rPr kumimoji="1" lang="zh-CN" altLang="en-US" sz="2800" b="1" dirty="0">
                <a:solidFill>
                  <a:schemeClr val="bg1"/>
                </a:solidFill>
                <a:latin typeface="+mn-ea"/>
              </a:rPr>
              <a:t>  信度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5.4.3</a:t>
            </a:r>
            <a:r>
              <a:rPr lang="zh-CN" altLang="en-US" sz="2400" b="1" dirty="0">
                <a:solidFill>
                  <a:schemeClr val="bg1"/>
                </a:solidFill>
                <a:latin typeface="微软雅黑 Light" panose="020B0502040204020203" pitchFamily="34" charset="-122"/>
                <a:ea typeface="微软雅黑 Light" panose="020B0502040204020203" pitchFamily="34" charset="-122"/>
              </a:rPr>
              <a:t>　信度的影响因素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测验的难度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各类选择题和判断题的理想平均难度为：</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）五个选项的选择题：</a:t>
            </a:r>
            <a:r>
              <a:rPr lang="en-US" altLang="zh-CN" b="1" dirty="0">
                <a:solidFill>
                  <a:schemeClr val="bg1"/>
                </a:solidFill>
                <a:latin typeface="微软雅黑 Light" panose="020B0502040204020203" pitchFamily="34" charset="-122"/>
                <a:ea typeface="微软雅黑 Light" panose="020B0502040204020203" pitchFamily="34" charset="-122"/>
              </a:rPr>
              <a:t>0.70</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）四个选项的选择题：</a:t>
            </a:r>
            <a:r>
              <a:rPr lang="en-US" altLang="zh-CN" b="1" dirty="0">
                <a:solidFill>
                  <a:schemeClr val="bg1"/>
                </a:solidFill>
                <a:latin typeface="微软雅黑 Light" panose="020B0502040204020203" pitchFamily="34" charset="-122"/>
                <a:ea typeface="微软雅黑 Light" panose="020B0502040204020203" pitchFamily="34" charset="-122"/>
              </a:rPr>
              <a:t>0.74</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）三个选项的选择题：</a:t>
            </a:r>
            <a:r>
              <a:rPr lang="en-US" altLang="zh-CN" b="1" dirty="0">
                <a:solidFill>
                  <a:schemeClr val="bg1"/>
                </a:solidFill>
                <a:latin typeface="微软雅黑 Light" panose="020B0502040204020203" pitchFamily="34" charset="-122"/>
                <a:ea typeface="微软雅黑 Light" panose="020B0502040204020203" pitchFamily="34" charset="-122"/>
              </a:rPr>
              <a:t>0.77</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）判断题：</a:t>
            </a:r>
            <a:r>
              <a:rPr lang="en-US" altLang="zh-CN" b="1" dirty="0">
                <a:solidFill>
                  <a:schemeClr val="bg1"/>
                </a:solidFill>
                <a:latin typeface="微软雅黑 Light" panose="020B0502040204020203" pitchFamily="34" charset="-122"/>
                <a:ea typeface="微软雅黑 Light" panose="020B0502040204020203" pitchFamily="34" charset="-122"/>
              </a:rPr>
              <a:t>0.85</a:t>
            </a:r>
            <a:r>
              <a:rPr lang="zh-CN" altLang="en-US" b="1" dirty="0">
                <a:solidFill>
                  <a:schemeClr val="bg1"/>
                </a:solidFill>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639617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人才测评的三大基础理论</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统计学的基础知识</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项目分析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效度</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对测评分数的解释</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信度</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2569372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5.5.1</a:t>
                </a:r>
                <a:r>
                  <a:rPr lang="zh-CN" altLang="en-US" sz="2400" b="1" dirty="0">
                    <a:solidFill>
                      <a:schemeClr val="bg1"/>
                    </a:solidFill>
                    <a:latin typeface="微软雅黑 Light" panose="020B0502040204020203" pitchFamily="34" charset="-122"/>
                    <a:ea typeface="微软雅黑 Light" panose="020B0502040204020203" pitchFamily="34" charset="-122"/>
                  </a:rPr>
                  <a:t>　效度概述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效度的定义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效度是测验的有效性程度，即测评工具能够准确测出其所要测量特质的程度。用公式表示如下：</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914353" lvl="2" indent="0">
                  <a:lnSpc>
                    <a:spcPct val="150000"/>
                  </a:lnSpc>
                  <a:buNone/>
                </a:pPr>
                <a14:m>
                  <m:oMathPara xmlns:m="http://schemas.openxmlformats.org/officeDocument/2006/math">
                    <m:oMathParaPr>
                      <m:jc m:val="centerGroup"/>
                    </m:oMathParaPr>
                    <m:oMath xmlns:m="http://schemas.openxmlformats.org/officeDocument/2006/math">
                      <m:r>
                        <m:rPr>
                          <m:nor/>
                        </m:rPr>
                        <a:rPr lang="zh-CN" altLang="zh-CN" smtClean="0">
                          <a:solidFill>
                            <a:schemeClr val="bg1"/>
                          </a:solidFill>
                        </a:rPr>
                        <m:t>　　</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𝑟</m:t>
                          </m:r>
                        </m:e>
                        <m:sub>
                          <m:r>
                            <a:rPr lang="en-US" altLang="zh-CN" i="1">
                              <a:solidFill>
                                <a:schemeClr val="bg1"/>
                              </a:solidFill>
                              <a:latin typeface="Cambria Math" panose="02040503050406030204" pitchFamily="18" charset="0"/>
                            </a:rPr>
                            <m:t>𝑋𝑌</m:t>
                          </m:r>
                        </m:sub>
                      </m:sSub>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𝑉</m:t>
                              </m:r>
                            </m:sub>
                            <m:sup>
                              <m:r>
                                <a:rPr lang="en-US" altLang="zh-CN">
                                  <a:solidFill>
                                    <a:schemeClr val="bg1"/>
                                  </a:solidFill>
                                  <a:latin typeface="Cambria Math" panose="02040503050406030204" pitchFamily="18" charset="0"/>
                                </a:rPr>
                                <m:t>2</m:t>
                              </m:r>
                            </m:sup>
                          </m:sSubSup>
                        </m:num>
                        <m:den>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𝑆</m:t>
                              </m:r>
                            </m:e>
                            <m:sub>
                              <m:r>
                                <a:rPr lang="en-US" altLang="zh-CN" i="1">
                                  <a:solidFill>
                                    <a:schemeClr val="bg1"/>
                                  </a:solidFill>
                                  <a:latin typeface="Cambria Math" panose="02040503050406030204" pitchFamily="18" charset="0"/>
                                </a:rPr>
                                <m:t>𝑋</m:t>
                              </m:r>
                            </m:sub>
                            <m:sup>
                              <m:r>
                                <a:rPr lang="en-US" altLang="zh-CN">
                                  <a:solidFill>
                                    <a:schemeClr val="bg1"/>
                                  </a:solidFill>
                                  <a:latin typeface="Cambria Math" panose="02040503050406030204" pitchFamily="18" charset="0"/>
                                </a:rPr>
                                <m:t>2</m:t>
                              </m:r>
                            </m:sup>
                          </m:sSubSup>
                        </m:den>
                      </m:f>
                    </m:oMath>
                  </m:oMathPara>
                </a14:m>
                <a:endParaRPr lang="zh-CN" altLang="zh-CN" dirty="0">
                  <a:solidFill>
                    <a:schemeClr val="bg1"/>
                  </a:solidFill>
                </a:endParaRPr>
              </a:p>
              <a:p>
                <a:pPr lvl="2">
                  <a:lnSpc>
                    <a:spcPct val="150000"/>
                  </a:lnSpc>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12527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5.5.1</a:t>
            </a:r>
            <a:r>
              <a:rPr lang="zh-CN" altLang="en-US" sz="2400" b="1" dirty="0">
                <a:solidFill>
                  <a:schemeClr val="bg1"/>
                </a:solidFill>
                <a:latin typeface="微软雅黑 Light" panose="020B0502040204020203" pitchFamily="34" charset="-122"/>
                <a:ea typeface="微软雅黑 Light" panose="020B0502040204020203" pitchFamily="34" charset="-122"/>
              </a:rPr>
              <a:t>　效度概述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效度的定义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效度具有以下特征：</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第一，相对性。</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第二，连续性。</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第三，影响因素的复杂性。</a:t>
            </a:r>
          </a:p>
        </p:txBody>
      </p:sp>
    </p:spTree>
    <p:extLst>
      <p:ext uri="{BB962C8B-B14F-4D97-AF65-F5344CB8AC3E}">
        <p14:creationId xmlns:p14="http://schemas.microsoft.com/office/powerpoint/2010/main" val="880321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5.5.1</a:t>
            </a:r>
            <a:r>
              <a:rPr lang="zh-CN" altLang="en-US" sz="2400" b="1" dirty="0">
                <a:solidFill>
                  <a:schemeClr val="bg1"/>
                </a:solidFill>
                <a:latin typeface="微软雅黑 Light" panose="020B0502040204020203" pitchFamily="34" charset="-122"/>
                <a:ea typeface="微软雅黑 Light" panose="020B0502040204020203" pitchFamily="34" charset="-122"/>
              </a:rPr>
              <a:t>　效度概述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信度与效度的关系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首先，信度低，效度不可能高。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其次，信度高，效度未必高。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最后，效度高，信度必然高。</a:t>
            </a:r>
          </a:p>
        </p:txBody>
      </p:sp>
    </p:spTree>
    <p:extLst>
      <p:ext uri="{BB962C8B-B14F-4D97-AF65-F5344CB8AC3E}">
        <p14:creationId xmlns:p14="http://schemas.microsoft.com/office/powerpoint/2010/main" val="669485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5.5.2</a:t>
            </a:r>
            <a:r>
              <a:rPr lang="zh-CN" altLang="en-US" sz="2400" b="1" dirty="0">
                <a:solidFill>
                  <a:schemeClr val="bg1"/>
                </a:solidFill>
                <a:latin typeface="微软雅黑 Light" panose="020B0502040204020203" pitchFamily="34" charset="-122"/>
                <a:ea typeface="微软雅黑 Light" panose="020B0502040204020203" pitchFamily="34" charset="-122"/>
              </a:rPr>
              <a:t>　效度的分类及评估方法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内容效度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内容效度指的是测题取样的适用性，是确定测量内容是不是想要测量的行为领域的代表性取样指标。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分析内容效度需要注意三个方面的问题。第一，应该明确内容的范围。第二，测题应是所确定内容范围的代表性取样。第三，要注意区分测验分数中无关因素的影响。</a:t>
            </a:r>
          </a:p>
        </p:txBody>
      </p:sp>
    </p:spTree>
    <p:extLst>
      <p:ext uri="{BB962C8B-B14F-4D97-AF65-F5344CB8AC3E}">
        <p14:creationId xmlns:p14="http://schemas.microsoft.com/office/powerpoint/2010/main" val="798994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5.5.2</a:t>
            </a:r>
            <a:r>
              <a:rPr lang="zh-CN" altLang="en-US" sz="2400" b="1" dirty="0">
                <a:solidFill>
                  <a:schemeClr val="bg1"/>
                </a:solidFill>
                <a:latin typeface="微软雅黑 Light" panose="020B0502040204020203" pitchFamily="34" charset="-122"/>
                <a:ea typeface="微软雅黑 Light" panose="020B0502040204020203" pitchFamily="34" charset="-122"/>
              </a:rPr>
              <a:t>　效度的分类及评估方法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内容效度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内容效度的评估方法有以下几种。</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）经验推断法。</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）专家判断法。</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）统计分析方法。</a:t>
            </a:r>
          </a:p>
        </p:txBody>
      </p:sp>
    </p:spTree>
    <p:extLst>
      <p:ext uri="{BB962C8B-B14F-4D97-AF65-F5344CB8AC3E}">
        <p14:creationId xmlns:p14="http://schemas.microsoft.com/office/powerpoint/2010/main" val="219728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5.5.2</a:t>
            </a:r>
            <a:r>
              <a:rPr lang="zh-CN" altLang="en-US" sz="2400" b="1" dirty="0">
                <a:solidFill>
                  <a:schemeClr val="bg1"/>
                </a:solidFill>
                <a:latin typeface="微软雅黑 Light" panose="020B0502040204020203" pitchFamily="34" charset="-122"/>
                <a:ea typeface="微软雅黑 Light" panose="020B0502040204020203" pitchFamily="34" charset="-122"/>
              </a:rPr>
              <a:t>　效度的分类及评估方法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构念效度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构念效度是指测验能够测量到理论的特质或者概念的程度。构念效度的检验步骤通常包括：</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）根据已有的文献、研究结果、实际经验等建立构念的假设性理论。</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）根据构念的假设性理论，进行测评工具的编制。</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）选取适当的样本施测。</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）以科学的统计方法来检验测评工具是否可以有效解释构念的理论。</a:t>
            </a:r>
          </a:p>
        </p:txBody>
      </p:sp>
    </p:spTree>
    <p:extLst>
      <p:ext uri="{BB962C8B-B14F-4D97-AF65-F5344CB8AC3E}">
        <p14:creationId xmlns:p14="http://schemas.microsoft.com/office/powerpoint/2010/main" val="205448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5.5.2</a:t>
            </a:r>
            <a:r>
              <a:rPr lang="zh-CN" altLang="en-US" sz="2400" b="1" dirty="0">
                <a:solidFill>
                  <a:schemeClr val="bg1"/>
                </a:solidFill>
                <a:latin typeface="微软雅黑 Light" panose="020B0502040204020203" pitchFamily="34" charset="-122"/>
                <a:ea typeface="微软雅黑 Light" panose="020B0502040204020203" pitchFamily="34" charset="-122"/>
              </a:rPr>
              <a:t>　效度的分类及评估方法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效标关联效度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效标关联效度又称为效标效度，是指测验分数与外在标准（效标）之间的相关程度，这个相关系数也就是效标效度系数。</a:t>
            </a:r>
          </a:p>
        </p:txBody>
      </p:sp>
    </p:spTree>
    <p:extLst>
      <p:ext uri="{BB962C8B-B14F-4D97-AF65-F5344CB8AC3E}">
        <p14:creationId xmlns:p14="http://schemas.microsoft.com/office/powerpoint/2010/main" val="1045812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5.1.1</a:t>
            </a:r>
            <a:r>
              <a:rPr lang="zh-CN" altLang="en-US" sz="2400" b="1" dirty="0">
                <a:solidFill>
                  <a:schemeClr val="bg1"/>
                </a:solidFill>
                <a:latin typeface="微软雅黑 Light" panose="020B0502040204020203" pitchFamily="34" charset="-122"/>
                <a:ea typeface="微软雅黑 Light" panose="020B0502040204020203" pitchFamily="34" charset="-122"/>
              </a:rPr>
              <a:t>　经典测验理论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简介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真分数的操作定义是无限多次测量结果的平均值。相应地，每次施测得到的实际数值则称为观测分数。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观测分数与真分数之间的差异越小，则认为测验的准确度越高。从真分数的定义来看，真分数是一个理论上构想的概念，在实际测量中是无法得到的，我们只能通过不断改进测量工具、完善操作方法来使观测分数尽可能地接近真分数。</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5.5.2</a:t>
                </a:r>
                <a:r>
                  <a:rPr lang="zh-CN" altLang="en-US" sz="2400" b="1" dirty="0">
                    <a:solidFill>
                      <a:schemeClr val="bg1"/>
                    </a:solidFill>
                    <a:latin typeface="微软雅黑 Light" panose="020B0502040204020203" pitchFamily="34" charset="-122"/>
                    <a:ea typeface="微软雅黑 Light" panose="020B0502040204020203" pitchFamily="34" charset="-122"/>
                  </a:rPr>
                  <a:t>　效度的分类及评估方法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marL="914353" lvl="2" indent="0" algn="ctr">
                  <a:lnSpc>
                    <a:spcPct val="150000"/>
                  </a:lnSpc>
                  <a:buNone/>
                </a:pPr>
                <a:r>
                  <a:rPr lang="zh-CN" altLang="zh-CN" dirty="0">
                    <a:solidFill>
                      <a:schemeClr val="bg1"/>
                    </a:solidFill>
                  </a:rPr>
                  <a:t>　</a:t>
                </a:r>
                <a14:m>
                  <m:oMath xmlns:m="http://schemas.openxmlformats.org/officeDocument/2006/math">
                    <m:m>
                      <m:mPr>
                        <m:plcHide m:val="on"/>
                        <m:mcs>
                          <m:mc>
                            <m:mcPr>
                              <m:count m:val="1"/>
                              <m:mcJc m:val="center"/>
                            </m:mcPr>
                          </m:mc>
                        </m:mcs>
                        <m:ctrlPr>
                          <a:rPr lang="zh-CN" altLang="zh-CN" i="1">
                            <a:solidFill>
                              <a:schemeClr val="bg1"/>
                            </a:solidFill>
                            <a:latin typeface="Cambria Math" panose="02040503050406030204" pitchFamily="18" charset="0"/>
                          </a:rPr>
                        </m:ctrlPr>
                      </m:mPr>
                      <m:mr>
                        <m:e>
                          <m:r>
                            <a:rPr lang="en-US" altLang="zh-CN" i="1">
                              <a:solidFill>
                                <a:schemeClr val="bg1"/>
                              </a:solidFill>
                              <a:latin typeface="Cambria Math" panose="02040503050406030204" pitchFamily="18" charset="0"/>
                            </a:rPr>
                            <m:t>𝑟</m:t>
                          </m:r>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𝑦</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y</m:t>
                                  </m:r>
                                </m:e>
                              </m:acc>
                              <m:r>
                                <m:rPr>
                                  <m:nor/>
                                </m:rPr>
                                <a:rPr lang="zh-CN" altLang="zh-CN">
                                  <a:solidFill>
                                    <a:schemeClr val="bg1"/>
                                  </a:solidFill>
                                </a:rPr>
                                <m:t>）</m:t>
                              </m:r>
                            </m:num>
                            <m:den>
                              <m:rad>
                                <m:radPr>
                                  <m:ctrlPr>
                                    <a:rPr lang="zh-CN" altLang="zh-CN" i="1">
                                      <a:solidFill>
                                        <a:schemeClr val="bg1"/>
                                      </a:solidFill>
                                      <a:latin typeface="Cambria Math" panose="02040503050406030204" pitchFamily="18" charset="0"/>
                                    </a:rPr>
                                  </m:ctrlPr>
                                </m:radPr>
                                <m:deg>
                                  <m:r>
                                    <m:rPr>
                                      <m:nor/>
                                    </m:rPr>
                                    <a:rPr lang="zh-CN" altLang="zh-CN">
                                      <a:solidFill>
                                        <a:schemeClr val="bg1"/>
                                      </a:solidFill>
                                    </a:rPr>
                                    <m:t>　</m:t>
                                  </m:r>
                                </m:deg>
                                <m:e>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x</m:t>
                                      </m:r>
                                    </m:e>
                                  </m:acc>
                                  <m:sSup>
                                    <m:sSupPr>
                                      <m:ctrlPr>
                                        <a:rPr lang="zh-CN" altLang="zh-CN" i="1">
                                          <a:solidFill>
                                            <a:schemeClr val="bg1"/>
                                          </a:solidFill>
                                          <a:latin typeface="Cambria Math" panose="02040503050406030204" pitchFamily="18" charset="0"/>
                                        </a:rPr>
                                      </m:ctrlPr>
                                    </m:sSupPr>
                                    <m:e>
                                      <m:r>
                                        <m:rPr>
                                          <m:nor/>
                                        </m:rPr>
                                        <a:rPr lang="zh-CN" altLang="zh-CN">
                                          <a:solidFill>
                                            <a:schemeClr val="bg1"/>
                                          </a:solidFill>
                                        </a:rPr>
                                        <m:t>）</m:t>
                                      </m:r>
                                    </m:e>
                                    <m:sup>
                                      <m:r>
                                        <a:rPr lang="en-US" altLang="zh-CN">
                                          <a:solidFill>
                                            <a:schemeClr val="bg1"/>
                                          </a:solidFill>
                                          <a:latin typeface="Cambria Math" panose="02040503050406030204" pitchFamily="18" charset="0"/>
                                        </a:rPr>
                                        <m:t>2</m:t>
                                      </m:r>
                                    </m:sup>
                                  </m:sSup>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r>
                                    <m:rPr>
                                      <m:nor/>
                                    </m:rPr>
                                    <a:rPr lang="zh-CN" altLang="zh-CN">
                                      <a:solidFill>
                                        <a:schemeClr val="bg1"/>
                                      </a:solidFill>
                                    </a:rPr>
                                    <m:t>（</m:t>
                                  </m:r>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𝑦</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acc>
                                    <m:accPr>
                                      <m:chr m:val="̅"/>
                                      <m:ctrlPr>
                                        <a:rPr lang="zh-CN" altLang="zh-CN" i="1">
                                          <a:solidFill>
                                            <a:schemeClr val="bg1"/>
                                          </a:solidFill>
                                          <a:latin typeface="Cambria Math" panose="02040503050406030204" pitchFamily="18" charset="0"/>
                                        </a:rPr>
                                      </m:ctrlPr>
                                    </m:accPr>
                                    <m:e>
                                      <m:r>
                                        <m:rPr>
                                          <m:sty m:val="p"/>
                                        </m:rPr>
                                        <a:rPr lang="en-US" altLang="zh-CN">
                                          <a:solidFill>
                                            <a:schemeClr val="bg1"/>
                                          </a:solidFill>
                                          <a:latin typeface="Cambria Math" panose="02040503050406030204" pitchFamily="18" charset="0"/>
                                        </a:rPr>
                                        <m:t>y</m:t>
                                      </m:r>
                                    </m:e>
                                  </m:acc>
                                  <m:sSup>
                                    <m:sSupPr>
                                      <m:ctrlPr>
                                        <a:rPr lang="zh-CN" altLang="zh-CN" i="1">
                                          <a:solidFill>
                                            <a:schemeClr val="bg1"/>
                                          </a:solidFill>
                                          <a:latin typeface="Cambria Math" panose="02040503050406030204" pitchFamily="18" charset="0"/>
                                        </a:rPr>
                                      </m:ctrlPr>
                                    </m:sSupPr>
                                    <m:e>
                                      <m:r>
                                        <m:rPr>
                                          <m:nor/>
                                        </m:rPr>
                                        <a:rPr lang="zh-CN" altLang="zh-CN">
                                          <a:solidFill>
                                            <a:schemeClr val="bg1"/>
                                          </a:solidFill>
                                        </a:rPr>
                                        <m:t>）</m:t>
                                      </m:r>
                                    </m:e>
                                    <m:sup>
                                      <m:r>
                                        <a:rPr lang="en-US" altLang="zh-CN">
                                          <a:solidFill>
                                            <a:schemeClr val="bg1"/>
                                          </a:solidFill>
                                          <a:latin typeface="Cambria Math" panose="02040503050406030204" pitchFamily="18" charset="0"/>
                                        </a:rPr>
                                        <m:t>2</m:t>
                                      </m:r>
                                    </m:sup>
                                  </m:sSup>
                                </m:e>
                              </m:rad>
                            </m:den>
                          </m:f>
                        </m:e>
                      </m:mr>
                      <m:mr>
                        <m:e>
                          <m:r>
                            <a:rPr lang="en-US" altLang="zh-CN">
                              <a:solidFill>
                                <a:schemeClr val="bg1"/>
                              </a:solidFill>
                              <a:latin typeface="Cambria Math" panose="02040503050406030204" pitchFamily="18" charset="0"/>
                            </a:rPr>
                            <m:t>=</m:t>
                          </m:r>
                          <m:f>
                            <m:fPr>
                              <m:ctrlPr>
                                <a:rPr lang="zh-CN" altLang="zh-CN" i="1">
                                  <a:solidFill>
                                    <a:schemeClr val="bg1"/>
                                  </a:solidFill>
                                  <a:latin typeface="Cambria Math" panose="02040503050406030204" pitchFamily="18" charset="0"/>
                                </a:rPr>
                              </m:ctrlPr>
                            </m:fPr>
                            <m:num>
                              <m:r>
                                <a:rPr lang="en-US" altLang="zh-CN" i="1">
                                  <a:solidFill>
                                    <a:schemeClr val="bg1"/>
                                  </a:solidFill>
                                  <a:latin typeface="Cambria Math" panose="02040503050406030204" pitchFamily="18" charset="0"/>
                                </a:rPr>
                                <m:t>𝑛</m:t>
                              </m:r>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𝑦</m:t>
                                  </m:r>
                                </m:e>
                                <m:sub>
                                  <m:r>
                                    <a:rPr lang="en-US" altLang="zh-CN" i="1">
                                      <a:solidFill>
                                        <a:schemeClr val="bg1"/>
                                      </a:solidFill>
                                      <a:latin typeface="Cambria Math" panose="02040503050406030204" pitchFamily="18" charset="0"/>
                                    </a:rPr>
                                    <m:t>𝑖</m:t>
                                  </m:r>
                                </m:sub>
                              </m:sSub>
                              <m:r>
                                <m:rPr>
                                  <m:nor/>
                                </m:rPr>
                                <a:rPr lang="en-US" altLang="zh-CN" i="1">
                                  <a:solidFill>
                                    <a:schemeClr val="bg1"/>
                                  </a:solidFill>
                                </a:rPr>
                                <m:t>−</m:t>
                              </m:r>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𝑦</m:t>
                                  </m:r>
                                </m:e>
                                <m:sub>
                                  <m:r>
                                    <a:rPr lang="en-US" altLang="zh-CN" i="1">
                                      <a:solidFill>
                                        <a:schemeClr val="bg1"/>
                                      </a:solidFill>
                                      <a:latin typeface="Cambria Math" panose="02040503050406030204" pitchFamily="18" charset="0"/>
                                    </a:rPr>
                                    <m:t>𝑖</m:t>
                                  </m:r>
                                </m:sub>
                              </m:sSub>
                            </m:num>
                            <m:den>
                              <m:rad>
                                <m:radPr>
                                  <m:ctrlPr>
                                    <a:rPr lang="zh-CN" altLang="zh-CN" i="1">
                                      <a:solidFill>
                                        <a:schemeClr val="bg1"/>
                                      </a:solidFill>
                                      <a:latin typeface="Cambria Math" panose="02040503050406030204" pitchFamily="18" charset="0"/>
                                    </a:rPr>
                                  </m:ctrlPr>
                                </m:radPr>
                                <m:deg>
                                  <m:r>
                                    <m:rPr>
                                      <m:nor/>
                                    </m:rPr>
                                    <a:rPr lang="zh-CN" altLang="zh-CN">
                                      <a:solidFill>
                                        <a:schemeClr val="bg1"/>
                                      </a:solidFill>
                                    </a:rPr>
                                    <m:t>　</m:t>
                                  </m:r>
                                </m:deg>
                                <m:e>
                                  <m:r>
                                    <a:rPr lang="en-US" altLang="zh-CN" i="1">
                                      <a:solidFill>
                                        <a:schemeClr val="bg1"/>
                                      </a:solidFill>
                                      <a:latin typeface="Cambria Math" panose="02040503050406030204" pitchFamily="18" charset="0"/>
                                    </a:rPr>
                                    <m:t>𝑛</m:t>
                                  </m:r>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up>
                                      <m:r>
                                        <a:rPr lang="en-US" altLang="zh-CN">
                                          <a:solidFill>
                                            <a:schemeClr val="bg1"/>
                                          </a:solidFill>
                                          <a:latin typeface="Cambria Math" panose="02040503050406030204" pitchFamily="18" charset="0"/>
                                        </a:rPr>
                                        <m:t>2</m:t>
                                      </m:r>
                                    </m:sup>
                                  </m:sSubSup>
                                  <m:r>
                                    <m:rPr>
                                      <m:nor/>
                                    </m:rPr>
                                    <a:rPr lang="en-US" altLang="zh-CN" i="1">
                                      <a:solidFill>
                                        <a:schemeClr val="bg1"/>
                                      </a:solidFill>
                                    </a:rPr>
                                    <m:t>−</m:t>
                                  </m:r>
                                  <m:sSup>
                                    <m:sSupPr>
                                      <m:ctrlPr>
                                        <a:rPr lang="zh-CN" altLang="zh-CN" i="1">
                                          <a:solidFill>
                                            <a:schemeClr val="bg1"/>
                                          </a:solidFill>
                                          <a:latin typeface="Cambria Math" panose="02040503050406030204" pitchFamily="18" charset="0"/>
                                        </a:rPr>
                                      </m:ctrlPr>
                                    </m:sSupPr>
                                    <m:e>
                                      <m:d>
                                        <m:dPr>
                                          <m:ctrlPr>
                                            <a:rPr lang="zh-CN" altLang="zh-CN" i="1">
                                              <a:solidFill>
                                                <a:schemeClr val="bg1"/>
                                              </a:solidFill>
                                              <a:latin typeface="Cambria Math" panose="02040503050406030204" pitchFamily="18" charset="0"/>
                                            </a:rPr>
                                          </m:ctrlPr>
                                        </m:dPr>
                                        <m:e>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𝑥</m:t>
                                              </m:r>
                                            </m:e>
                                            <m:sub>
                                              <m:r>
                                                <a:rPr lang="en-US" altLang="zh-CN" i="1">
                                                  <a:solidFill>
                                                    <a:schemeClr val="bg1"/>
                                                  </a:solidFill>
                                                  <a:latin typeface="Cambria Math" panose="02040503050406030204" pitchFamily="18" charset="0"/>
                                                </a:rPr>
                                                <m:t>𝑖</m:t>
                                              </m:r>
                                            </m:sub>
                                          </m:sSub>
                                        </m:e>
                                      </m:d>
                                    </m:e>
                                    <m:sup>
                                      <m:r>
                                        <a:rPr lang="en-US" altLang="zh-CN">
                                          <a:solidFill>
                                            <a:schemeClr val="bg1"/>
                                          </a:solidFill>
                                          <a:latin typeface="Cambria Math" panose="02040503050406030204" pitchFamily="18" charset="0"/>
                                        </a:rPr>
                                        <m:t>2</m:t>
                                      </m:r>
                                    </m:sup>
                                  </m:sSup>
                                </m:e>
                              </m:rad>
                              <m:rad>
                                <m:radPr>
                                  <m:ctrlPr>
                                    <a:rPr lang="zh-CN" altLang="zh-CN" i="1">
                                      <a:solidFill>
                                        <a:schemeClr val="bg1"/>
                                      </a:solidFill>
                                      <a:latin typeface="Cambria Math" panose="02040503050406030204" pitchFamily="18" charset="0"/>
                                    </a:rPr>
                                  </m:ctrlPr>
                                </m:radPr>
                                <m:deg>
                                  <m:r>
                                    <m:rPr>
                                      <m:nor/>
                                    </m:rPr>
                                    <a:rPr lang="zh-CN" altLang="zh-CN">
                                      <a:solidFill>
                                        <a:schemeClr val="bg1"/>
                                      </a:solidFill>
                                    </a:rPr>
                                    <m:t>　</m:t>
                                  </m:r>
                                </m:deg>
                                <m:e>
                                  <m:r>
                                    <a:rPr lang="en-US" altLang="zh-CN" i="1">
                                      <a:solidFill>
                                        <a:schemeClr val="bg1"/>
                                      </a:solidFill>
                                      <a:latin typeface="Cambria Math" panose="02040503050406030204" pitchFamily="18" charset="0"/>
                                    </a:rPr>
                                    <m:t>𝑛</m:t>
                                  </m:r>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Sup>
                                    <m:sSubSupPr>
                                      <m:ctrlPr>
                                        <a:rPr lang="zh-CN" altLang="zh-CN" i="1">
                                          <a:solidFill>
                                            <a:schemeClr val="bg1"/>
                                          </a:solidFill>
                                          <a:latin typeface="Cambria Math" panose="02040503050406030204" pitchFamily="18" charset="0"/>
                                        </a:rPr>
                                      </m:ctrlPr>
                                    </m:sSubSupPr>
                                    <m:e>
                                      <m:r>
                                        <a:rPr lang="en-US" altLang="zh-CN" i="1">
                                          <a:solidFill>
                                            <a:schemeClr val="bg1"/>
                                          </a:solidFill>
                                          <a:latin typeface="Cambria Math" panose="02040503050406030204" pitchFamily="18" charset="0"/>
                                        </a:rPr>
                                        <m:t>𝑦</m:t>
                                      </m:r>
                                    </m:e>
                                    <m:sub>
                                      <m:r>
                                        <a:rPr lang="en-US" altLang="zh-CN" i="1">
                                          <a:solidFill>
                                            <a:schemeClr val="bg1"/>
                                          </a:solidFill>
                                          <a:latin typeface="Cambria Math" panose="02040503050406030204" pitchFamily="18" charset="0"/>
                                        </a:rPr>
                                        <m:t>𝑖</m:t>
                                      </m:r>
                                    </m:sub>
                                    <m:sup>
                                      <m:r>
                                        <a:rPr lang="en-US" altLang="zh-CN">
                                          <a:solidFill>
                                            <a:schemeClr val="bg1"/>
                                          </a:solidFill>
                                          <a:latin typeface="Cambria Math" panose="02040503050406030204" pitchFamily="18" charset="0"/>
                                        </a:rPr>
                                        <m:t>2</m:t>
                                      </m:r>
                                    </m:sup>
                                  </m:sSubSup>
                                  <m:r>
                                    <m:rPr>
                                      <m:nor/>
                                    </m:rPr>
                                    <a:rPr lang="en-US" altLang="zh-CN" i="1">
                                      <a:solidFill>
                                        <a:schemeClr val="bg1"/>
                                      </a:solidFill>
                                    </a:rPr>
                                    <m:t>−</m:t>
                                  </m:r>
                                  <m:sSup>
                                    <m:sSupPr>
                                      <m:ctrlPr>
                                        <a:rPr lang="zh-CN" altLang="zh-CN" i="1">
                                          <a:solidFill>
                                            <a:schemeClr val="bg1"/>
                                          </a:solidFill>
                                          <a:latin typeface="Cambria Math" panose="02040503050406030204" pitchFamily="18" charset="0"/>
                                        </a:rPr>
                                      </m:ctrlPr>
                                    </m:sSupPr>
                                    <m:e>
                                      <m:d>
                                        <m:dPr>
                                          <m:ctrlPr>
                                            <a:rPr lang="zh-CN" altLang="zh-CN" i="1">
                                              <a:solidFill>
                                                <a:schemeClr val="bg1"/>
                                              </a:solidFill>
                                              <a:latin typeface="Cambria Math" panose="02040503050406030204" pitchFamily="18" charset="0"/>
                                            </a:rPr>
                                          </m:ctrlPr>
                                        </m:dPr>
                                        <m:e>
                                          <m:limUpp>
                                            <m:limUppPr>
                                              <m:ctrlPr>
                                                <a:rPr lang="zh-CN" altLang="zh-CN" i="1">
                                                  <a:solidFill>
                                                    <a:schemeClr val="bg1"/>
                                                  </a:solidFill>
                                                  <a:latin typeface="Cambria Math" panose="02040503050406030204" pitchFamily="18" charset="0"/>
                                                </a:rPr>
                                              </m:ctrlPr>
                                            </m:limUppPr>
                                            <m:e>
                                              <m:limLow>
                                                <m:limLowPr>
                                                  <m:ctrlPr>
                                                    <a:rPr lang="zh-CN" altLang="zh-CN" i="1">
                                                      <a:solidFill>
                                                        <a:schemeClr val="bg1"/>
                                                      </a:solidFill>
                                                      <a:latin typeface="Cambria Math" panose="02040503050406030204" pitchFamily="18" charset="0"/>
                                                    </a:rPr>
                                                  </m:ctrlPr>
                                                </m:limLowPr>
                                                <m:e>
                                                  <m:r>
                                                    <m:rPr>
                                                      <m:nor/>
                                                    </m:rPr>
                                                    <a:rPr lang="en-US" altLang="zh-CN">
                                                      <a:solidFill>
                                                        <a:schemeClr val="bg1"/>
                                                      </a:solidFill>
                                                    </a:rPr>
                                                    <m:t>∑</m:t>
                                                  </m:r>
                                                </m:e>
                                                <m:lim>
                                                  <m:r>
                                                    <a:rPr lang="en-US" altLang="zh-CN" i="1">
                                                      <a:solidFill>
                                                        <a:schemeClr val="bg1"/>
                                                      </a:solidFill>
                                                      <a:latin typeface="Cambria Math" panose="02040503050406030204" pitchFamily="18" charset="0"/>
                                                    </a:rPr>
                                                    <m:t>𝑖</m:t>
                                                  </m:r>
                                                  <m:r>
                                                    <a:rPr lang="en-US" altLang="zh-CN">
                                                      <a:solidFill>
                                                        <a:schemeClr val="bg1"/>
                                                      </a:solidFill>
                                                      <a:latin typeface="Cambria Math" panose="02040503050406030204" pitchFamily="18" charset="0"/>
                                                    </a:rPr>
                                                    <m:t>=1</m:t>
                                                  </m:r>
                                                </m:lim>
                                              </m:limLow>
                                            </m:e>
                                            <m:lim>
                                              <m:r>
                                                <a:rPr lang="en-US" altLang="zh-CN" i="1">
                                                  <a:solidFill>
                                                    <a:schemeClr val="bg1"/>
                                                  </a:solidFill>
                                                  <a:latin typeface="Cambria Math" panose="02040503050406030204" pitchFamily="18" charset="0"/>
                                                </a:rPr>
                                                <m:t>𝑛</m:t>
                                              </m:r>
                                            </m:lim>
                                          </m:limUpp>
                                          <m:sSub>
                                            <m:sSubPr>
                                              <m:ctrlPr>
                                                <a:rPr lang="zh-CN" altLang="zh-CN" i="1">
                                                  <a:solidFill>
                                                    <a:schemeClr val="bg1"/>
                                                  </a:solidFill>
                                                  <a:latin typeface="Cambria Math" panose="02040503050406030204" pitchFamily="18" charset="0"/>
                                                </a:rPr>
                                              </m:ctrlPr>
                                            </m:sSubPr>
                                            <m:e>
                                              <m:r>
                                                <a:rPr lang="en-US" altLang="zh-CN" i="1">
                                                  <a:solidFill>
                                                    <a:schemeClr val="bg1"/>
                                                  </a:solidFill>
                                                  <a:latin typeface="Cambria Math" panose="02040503050406030204" pitchFamily="18" charset="0"/>
                                                </a:rPr>
                                                <m:t>𝑦</m:t>
                                              </m:r>
                                            </m:e>
                                            <m:sub>
                                              <m:r>
                                                <a:rPr lang="en-US" altLang="zh-CN" i="1">
                                                  <a:solidFill>
                                                    <a:schemeClr val="bg1"/>
                                                  </a:solidFill>
                                                  <a:latin typeface="Cambria Math" panose="02040503050406030204" pitchFamily="18" charset="0"/>
                                                </a:rPr>
                                                <m:t>𝑖</m:t>
                                              </m:r>
                                            </m:sub>
                                          </m:sSub>
                                        </m:e>
                                      </m:d>
                                    </m:e>
                                    <m:sup>
                                      <m:r>
                                        <a:rPr lang="en-US" altLang="zh-CN">
                                          <a:solidFill>
                                            <a:schemeClr val="bg1"/>
                                          </a:solidFill>
                                          <a:latin typeface="Cambria Math" panose="02040503050406030204" pitchFamily="18" charset="0"/>
                                        </a:rPr>
                                        <m:t>2</m:t>
                                      </m:r>
                                    </m:sup>
                                  </m:sSup>
                                </m:e>
                              </m:rad>
                            </m:den>
                          </m:f>
                        </m:e>
                      </m:mr>
                    </m:m>
                  </m:oMath>
                </a14:m>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399"/>
                <a:ext cx="8329960" cy="4005943"/>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28775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5.5.3</a:t>
            </a:r>
            <a:r>
              <a:rPr lang="zh-CN" altLang="en-US" sz="2400" b="1" dirty="0">
                <a:solidFill>
                  <a:schemeClr val="bg1"/>
                </a:solidFill>
                <a:latin typeface="微软雅黑 Light" panose="020B0502040204020203" pitchFamily="34" charset="-122"/>
                <a:ea typeface="微软雅黑 Light" panose="020B0502040204020203" pitchFamily="34" charset="-122"/>
              </a:rPr>
              <a:t>　效度的影响因素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测验本身</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效度的高低与随机误差和系统误差有关，因此，凡是能造成测验结果误差的因素，都会影响效度，包括测验项目的质量、测验的长度等。</a:t>
            </a:r>
          </a:p>
        </p:txBody>
      </p:sp>
    </p:spTree>
    <p:extLst>
      <p:ext uri="{BB962C8B-B14F-4D97-AF65-F5344CB8AC3E}">
        <p14:creationId xmlns:p14="http://schemas.microsoft.com/office/powerpoint/2010/main" val="2912543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5.5.3</a:t>
            </a:r>
            <a:r>
              <a:rPr lang="zh-CN" altLang="en-US" sz="2400" b="1" dirty="0">
                <a:solidFill>
                  <a:schemeClr val="bg1"/>
                </a:solidFill>
                <a:latin typeface="微软雅黑 Light" panose="020B0502040204020203" pitchFamily="34" charset="-122"/>
                <a:ea typeface="微软雅黑 Light" panose="020B0502040204020203" pitchFamily="34" charset="-122"/>
              </a:rPr>
              <a:t>　效度的影响因素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样本团体</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）团体的外部性质，主要是指团体的类型，包括所从事的工作、背景等各方面的特点。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）团体内部的异质性。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）样本容量。</a:t>
            </a:r>
          </a:p>
        </p:txBody>
      </p:sp>
    </p:spTree>
    <p:extLst>
      <p:ext uri="{BB962C8B-B14F-4D97-AF65-F5344CB8AC3E}">
        <p14:creationId xmlns:p14="http://schemas.microsoft.com/office/powerpoint/2010/main" val="385557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5.5.3</a:t>
            </a:r>
            <a:r>
              <a:rPr lang="zh-CN" altLang="en-US" sz="2400" b="1" dirty="0">
                <a:solidFill>
                  <a:schemeClr val="bg1"/>
                </a:solidFill>
                <a:latin typeface="微软雅黑 Light" panose="020B0502040204020203" pitchFamily="34" charset="-122"/>
                <a:ea typeface="微软雅黑 Light" panose="020B0502040204020203" pitchFamily="34" charset="-122"/>
              </a:rPr>
              <a:t>　效度的影响因素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实施过程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）客观环境。</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）施测者。</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）被试。</a:t>
            </a:r>
          </a:p>
        </p:txBody>
      </p:sp>
    </p:spTree>
    <p:extLst>
      <p:ext uri="{BB962C8B-B14F-4D97-AF65-F5344CB8AC3E}">
        <p14:creationId xmlns:p14="http://schemas.microsoft.com/office/powerpoint/2010/main" val="15527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5.5  </a:t>
            </a:r>
            <a:r>
              <a:rPr kumimoji="1" lang="zh-CN" altLang="en-US" sz="2800" b="1" dirty="0">
                <a:solidFill>
                  <a:schemeClr val="bg1"/>
                </a:solidFill>
                <a:latin typeface="+mn-ea"/>
              </a:rPr>
              <a:t>效度</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5.5.3</a:t>
            </a:r>
            <a:r>
              <a:rPr lang="zh-CN" altLang="en-US" sz="2400" b="1" dirty="0">
                <a:solidFill>
                  <a:schemeClr val="bg1"/>
                </a:solidFill>
                <a:latin typeface="微软雅黑 Light" panose="020B0502040204020203" pitchFamily="34" charset="-122"/>
                <a:ea typeface="微软雅黑 Light" panose="020B0502040204020203" pitchFamily="34" charset="-122"/>
              </a:rPr>
              <a:t>　效度的影响因素</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效标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）效标必须能最有效地反映测量目标，即效标测量本身必须有效。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）效标必须具有较高的信度，稳定可靠，不随时间等因素而变化。</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）效标可以客观地测量，用数据或等级来表示。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）效标测量的方法简单，省时省力，经济实用。</a:t>
            </a:r>
          </a:p>
        </p:txBody>
      </p:sp>
    </p:spTree>
    <p:extLst>
      <p:ext uri="{BB962C8B-B14F-4D97-AF65-F5344CB8AC3E}">
        <p14:creationId xmlns:p14="http://schemas.microsoft.com/office/powerpoint/2010/main" val="286805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人才测评的三大基础理论</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统计学的基础知识</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项目分析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效度</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对测评分数的解释</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信度</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7713552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5.6.1</a:t>
            </a:r>
            <a:r>
              <a:rPr lang="zh-CN" altLang="en-US" sz="2400" b="1" dirty="0">
                <a:solidFill>
                  <a:schemeClr val="bg1"/>
                </a:solidFill>
                <a:latin typeface="微软雅黑 Light" panose="020B0502040204020203" pitchFamily="34" charset="-122"/>
                <a:ea typeface="微软雅黑 Light" panose="020B0502040204020203" pitchFamily="34" charset="-122"/>
              </a:rPr>
              <a:t>　解释的基本含义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通过实施测评和对测评结果的计分，我们可以获得测评的原始分数。所谓原始分数，是指通过将被试的反应与标准答案相比较而直接获得的分数，其本身并不具有多大的实用意义，只是一个客观描述而已。</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一般而言，目前存在两种对分数进行解释的思路：常模参照解释和效标参照解释。</a:t>
            </a:r>
          </a:p>
        </p:txBody>
      </p:sp>
    </p:spTree>
    <p:extLst>
      <p:ext uri="{BB962C8B-B14F-4D97-AF65-F5344CB8AC3E}">
        <p14:creationId xmlns:p14="http://schemas.microsoft.com/office/powerpoint/2010/main" val="4098095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5.6.2</a:t>
            </a:r>
            <a:r>
              <a:rPr lang="zh-CN" altLang="en-US" sz="2400" b="1" dirty="0">
                <a:solidFill>
                  <a:schemeClr val="bg1"/>
                </a:solidFill>
                <a:latin typeface="微软雅黑 Light" panose="020B0502040204020203" pitchFamily="34" charset="-122"/>
                <a:ea typeface="微软雅黑 Light" panose="020B0502040204020203" pitchFamily="34" charset="-122"/>
              </a:rPr>
              <a:t>　基于常模的解释</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常模参照解释分数通常将被试的分数与某个参照团体的分数进行比较，并以该分数在这个团体中的相对等级或相对高低位置来描述被试的素质或特征。</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常模是一组具有代表性的被测样本的测评结果的分布结构，包括集中趋势（通常用平均数表明）和离散度（通常用标准差表示）。</a:t>
            </a:r>
          </a:p>
        </p:txBody>
      </p:sp>
    </p:spTree>
    <p:extLst>
      <p:ext uri="{BB962C8B-B14F-4D97-AF65-F5344CB8AC3E}">
        <p14:creationId xmlns:p14="http://schemas.microsoft.com/office/powerpoint/2010/main" val="774036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5.6.2</a:t>
            </a:r>
            <a:r>
              <a:rPr lang="zh-CN" altLang="en-US" sz="2400" b="1" dirty="0">
                <a:solidFill>
                  <a:schemeClr val="bg1"/>
                </a:solidFill>
                <a:latin typeface="微软雅黑 Light" panose="020B0502040204020203" pitchFamily="34" charset="-122"/>
                <a:ea typeface="微软雅黑 Light" panose="020B0502040204020203" pitchFamily="34" charset="-122"/>
              </a:rPr>
              <a:t>　基于常模的解释</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常模样本的选择</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）常模样本的构成必须明确。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）常模样本必须是所测群体的代表性样本。</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）样本大小要适当。</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）注意常模的时效性。</a:t>
            </a:r>
          </a:p>
        </p:txBody>
      </p:sp>
    </p:spTree>
    <p:extLst>
      <p:ext uri="{BB962C8B-B14F-4D97-AF65-F5344CB8AC3E}">
        <p14:creationId xmlns:p14="http://schemas.microsoft.com/office/powerpoint/2010/main" val="1033858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5.6.2</a:t>
            </a:r>
            <a:r>
              <a:rPr lang="zh-CN" altLang="en-US" sz="2400" b="1" dirty="0">
                <a:solidFill>
                  <a:schemeClr val="bg1"/>
                </a:solidFill>
                <a:latin typeface="微软雅黑 Light" panose="020B0502040204020203" pitchFamily="34" charset="-122"/>
                <a:ea typeface="微软雅黑 Light" panose="020B0502040204020203" pitchFamily="34" charset="-122"/>
              </a:rPr>
              <a:t>　基于常模的解释</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常模的类型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）百分位常模。百分位常模包括百分等级、四分位数和十分位数。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）标准分数常模。标准分数常模有好几种，每一种都基于特定的平均数和标准差转换原始分数。</a:t>
            </a:r>
          </a:p>
        </p:txBody>
      </p:sp>
    </p:spTree>
    <p:extLst>
      <p:ext uri="{BB962C8B-B14F-4D97-AF65-F5344CB8AC3E}">
        <p14:creationId xmlns:p14="http://schemas.microsoft.com/office/powerpoint/2010/main" val="260573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mc:AlternateContent xmlns:mc="http://schemas.openxmlformats.org/markup-compatibility/2006" xmlns:a14="http://schemas.microsoft.com/office/drawing/2010/main">
        <mc:Choice Requires="a14">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5.1.1</a:t>
                </a:r>
                <a:r>
                  <a:rPr lang="zh-CN" altLang="en-US" sz="2400" b="1" dirty="0">
                    <a:solidFill>
                      <a:schemeClr val="bg1"/>
                    </a:solidFill>
                    <a:latin typeface="微软雅黑 Light" panose="020B0502040204020203" pitchFamily="34" charset="-122"/>
                    <a:ea typeface="微软雅黑 Light" panose="020B0502040204020203" pitchFamily="34" charset="-122"/>
                  </a:rPr>
                  <a:t>　经典测验理论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理论模型及假设</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如果用</a:t>
                </a:r>
                <a:r>
                  <a:rPr lang="en-US" altLang="zh-CN" b="1" dirty="0">
                    <a:solidFill>
                      <a:schemeClr val="bg1"/>
                    </a:solidFill>
                    <a:latin typeface="微软雅黑 Light" panose="020B0502040204020203" pitchFamily="34" charset="-122"/>
                    <a:ea typeface="微软雅黑 Light" panose="020B0502040204020203" pitchFamily="34" charset="-122"/>
                  </a:rPr>
                  <a:t>X</a:t>
                </a:r>
                <a:r>
                  <a:rPr lang="zh-CN" altLang="en-US" b="1" dirty="0">
                    <a:solidFill>
                      <a:schemeClr val="bg1"/>
                    </a:solidFill>
                    <a:latin typeface="微软雅黑 Light" panose="020B0502040204020203" pitchFamily="34" charset="-122"/>
                    <a:ea typeface="微软雅黑 Light" panose="020B0502040204020203" pitchFamily="34" charset="-122"/>
                  </a:rPr>
                  <a:t>表示观测分数，</a:t>
                </a:r>
                <a:r>
                  <a:rPr lang="en-US" altLang="zh-CN" b="1" dirty="0">
                    <a:solidFill>
                      <a:schemeClr val="bg1"/>
                    </a:solidFill>
                    <a:latin typeface="微软雅黑 Light" panose="020B0502040204020203" pitchFamily="34" charset="-122"/>
                    <a:ea typeface="微软雅黑 Light" panose="020B0502040204020203" pitchFamily="34" charset="-122"/>
                  </a:rPr>
                  <a:t>T</a:t>
                </a:r>
                <a:r>
                  <a:rPr lang="zh-CN" altLang="en-US" b="1" dirty="0">
                    <a:solidFill>
                      <a:schemeClr val="bg1"/>
                    </a:solidFill>
                    <a:latin typeface="微软雅黑 Light" panose="020B0502040204020203" pitchFamily="34" charset="-122"/>
                    <a:ea typeface="微软雅黑 Light" panose="020B0502040204020203" pitchFamily="34" charset="-122"/>
                  </a:rPr>
                  <a:t>表示真分数，</a:t>
                </a:r>
                <a:r>
                  <a:rPr lang="en-US" altLang="zh-CN" b="1" dirty="0">
                    <a:solidFill>
                      <a:schemeClr val="bg1"/>
                    </a:solidFill>
                    <a:latin typeface="微软雅黑 Light" panose="020B0502040204020203" pitchFamily="34" charset="-122"/>
                    <a:ea typeface="微软雅黑 Light" panose="020B0502040204020203" pitchFamily="34" charset="-122"/>
                  </a:rPr>
                  <a:t>E</a:t>
                </a:r>
                <a:r>
                  <a:rPr lang="zh-CN" altLang="en-US" b="1" dirty="0">
                    <a:solidFill>
                      <a:schemeClr val="bg1"/>
                    </a:solidFill>
                    <a:latin typeface="微软雅黑 Light" panose="020B0502040204020203" pitchFamily="34" charset="-122"/>
                    <a:ea typeface="微软雅黑 Light" panose="020B0502040204020203" pitchFamily="34" charset="-122"/>
                  </a:rPr>
                  <a:t>表示测验误差，那么经典测验理论的基本数学模型用公式表示如下：</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marL="914353" lvl="2" indent="0">
                  <a:lnSpc>
                    <a:spcPct val="150000"/>
                  </a:lnSpc>
                  <a:buNone/>
                </a:pPr>
                <a14:m>
                  <m:oMathPara xmlns:m="http://schemas.openxmlformats.org/officeDocument/2006/math">
                    <m:oMathParaPr>
                      <m:jc m:val="center"/>
                    </m:oMathParaPr>
                    <m:oMath xmlns:m="http://schemas.openxmlformats.org/officeDocument/2006/math">
                      <m:m>
                        <m:mPr>
                          <m:plcHide m:val="on"/>
                          <m:mcs>
                            <m:mc>
                              <m:mcPr>
                                <m:count m:val="1"/>
                                <m:mcJc m:val="center"/>
                              </m:mcPr>
                            </m:mc>
                          </m:mcs>
                          <m:ctrlPr>
                            <a:rPr lang="zh-CN" altLang="zh-CN" i="1" smtClean="0">
                              <a:solidFill>
                                <a:schemeClr val="bg1"/>
                              </a:solidFill>
                              <a:latin typeface="Cambria Math" panose="02040503050406030204" pitchFamily="18" charset="0"/>
                            </a:rPr>
                          </m:ctrlPr>
                        </m:mPr>
                        <m:mr>
                          <m:e>
                            <m:r>
                              <m:rPr>
                                <m:nor/>
                              </m:rPr>
                              <a:rPr lang="zh-CN" altLang="zh-CN">
                                <a:solidFill>
                                  <a:schemeClr val="bg1"/>
                                </a:solidFill>
                                <a:latin typeface="+mn-ea"/>
                              </a:rPr>
                              <m:t>　　</m:t>
                            </m:r>
                            <m:r>
                              <a:rPr lang="en-US" altLang="zh-CN" i="1">
                                <a:solidFill>
                                  <a:schemeClr val="bg1"/>
                                </a:solidFill>
                                <a:latin typeface="Cambria Math" panose="02040503050406030204" pitchFamily="18" charset="0"/>
                              </a:rPr>
                              <m:t>𝑋</m:t>
                            </m:r>
                            <m:r>
                              <a:rPr lang="en-US" altLang="zh-CN">
                                <a:solidFill>
                                  <a:schemeClr val="bg1"/>
                                </a:solidFill>
                                <a:latin typeface="Cambria Math" panose="02040503050406030204" pitchFamily="18" charset="0"/>
                              </a:rPr>
                              <m:t>=</m:t>
                            </m:r>
                            <m:r>
                              <a:rPr lang="en-US" altLang="zh-CN" i="1">
                                <a:solidFill>
                                  <a:schemeClr val="bg1"/>
                                </a:solidFill>
                                <a:latin typeface="Cambria Math" panose="02040503050406030204" pitchFamily="18" charset="0"/>
                              </a:rPr>
                              <m:t>𝑇</m:t>
                            </m:r>
                            <m:r>
                              <a:rPr lang="en-US" altLang="zh-CN">
                                <a:solidFill>
                                  <a:schemeClr val="bg1"/>
                                </a:solidFill>
                                <a:latin typeface="Cambria Math" panose="02040503050406030204" pitchFamily="18" charset="0"/>
                              </a:rPr>
                              <m:t>+</m:t>
                            </m:r>
                            <m:r>
                              <a:rPr lang="en-US" altLang="zh-CN" i="1">
                                <a:solidFill>
                                  <a:schemeClr val="bg1"/>
                                </a:solidFill>
                                <a:latin typeface="Cambria Math" panose="02040503050406030204" pitchFamily="18" charset="0"/>
                              </a:rPr>
                              <m:t>𝐸</m:t>
                            </m:r>
                          </m:e>
                        </m:mr>
                        <m:mr>
                          <m:e>
                            <m:r>
                              <m:rPr>
                                <m:nor/>
                              </m:rPr>
                              <a:rPr lang="zh-CN" altLang="zh-CN">
                                <a:solidFill>
                                  <a:schemeClr val="bg1"/>
                                </a:solidFill>
                                <a:latin typeface="+mn-ea"/>
                              </a:rPr>
                              <m:t>　　</m:t>
                            </m:r>
                            <m:acc>
                              <m:accPr>
                                <m:chr m:val="~"/>
                                <m:ctrlPr>
                                  <a:rPr lang="zh-CN" altLang="zh-CN" i="1">
                                    <a:solidFill>
                                      <a:schemeClr val="bg1"/>
                                    </a:solidFill>
                                    <a:latin typeface="Cambria Math" panose="02040503050406030204" pitchFamily="18" charset="0"/>
                                  </a:rPr>
                                </m:ctrlPr>
                              </m:accPr>
                              <m:e>
                                <m:r>
                                  <a:rPr lang="en-US" altLang="zh-CN" i="1">
                                    <a:solidFill>
                                      <a:schemeClr val="bg1"/>
                                    </a:solidFill>
                                    <a:latin typeface="Cambria Math" panose="02040503050406030204" pitchFamily="18" charset="0"/>
                                  </a:rPr>
                                  <m:t>𝐸</m:t>
                                </m:r>
                              </m:e>
                            </m:acc>
                            <m:r>
                              <m:rPr>
                                <m:nor/>
                              </m:rPr>
                              <a:rPr lang="zh-CN" altLang="zh-CN">
                                <a:solidFill>
                                  <a:schemeClr val="bg1"/>
                                </a:solidFill>
                                <a:latin typeface="+mn-ea"/>
                              </a:rPr>
                              <m:t>（</m:t>
                            </m:r>
                            <m:r>
                              <m:rPr>
                                <m:nor/>
                              </m:rPr>
                              <a:rPr lang="en-US" altLang="zh-CN" i="1">
                                <a:solidFill>
                                  <a:schemeClr val="bg1"/>
                                </a:solidFill>
                                <a:latin typeface="+mn-ea"/>
                              </a:rPr>
                              <m:t>−</m:t>
                            </m:r>
                            <m:r>
                              <m:rPr>
                                <m:nor/>
                              </m:rPr>
                              <a:rPr lang="en-US" altLang="zh-CN">
                                <a:solidFill>
                                  <a:schemeClr val="bg1"/>
                                </a:solidFill>
                                <a:latin typeface="+mn-ea"/>
                              </a:rPr>
                              <m:t>∞</m:t>
                            </m:r>
                            <m:r>
                              <m:rPr>
                                <m:nor/>
                              </m:rPr>
                              <a:rPr lang="zh-CN" altLang="zh-CN">
                                <a:solidFill>
                                  <a:schemeClr val="bg1"/>
                                </a:solidFill>
                                <a:latin typeface="+mn-ea"/>
                              </a:rPr>
                              <m:t>，</m:t>
                            </m:r>
                            <m:r>
                              <a:rPr lang="en-US" altLang="zh-CN">
                                <a:solidFill>
                                  <a:schemeClr val="bg1"/>
                                </a:solidFill>
                                <a:latin typeface="Cambria Math" panose="02040503050406030204" pitchFamily="18" charset="0"/>
                              </a:rPr>
                              <m:t>+</m:t>
                            </m:r>
                            <m:r>
                              <m:rPr>
                                <m:nor/>
                              </m:rPr>
                              <a:rPr lang="en-US" altLang="zh-CN">
                                <a:solidFill>
                                  <a:schemeClr val="bg1"/>
                                </a:solidFill>
                                <a:latin typeface="+mn-ea"/>
                              </a:rPr>
                              <m:t>∞</m:t>
                            </m:r>
                            <m:r>
                              <m:rPr>
                                <m:nor/>
                              </m:rPr>
                              <a:rPr lang="zh-CN" altLang="zh-CN">
                                <a:solidFill>
                                  <a:schemeClr val="bg1"/>
                                </a:solidFill>
                                <a:latin typeface="+mn-ea"/>
                              </a:rPr>
                              <m:t>）</m:t>
                            </m:r>
                          </m:e>
                        </m:mr>
                      </m:m>
                    </m:oMath>
                  </m:oMathPara>
                </a14:m>
                <a:endParaRPr lang="zh-CN" altLang="zh-CN" dirty="0">
                  <a:solidFill>
                    <a:schemeClr val="bg1"/>
                  </a:solidFill>
                  <a:latin typeface="+mn-ea"/>
                </a:endParaRPr>
              </a:p>
              <a:p>
                <a:pPr lvl="2">
                  <a:lnSpc>
                    <a:spcPct val="150000"/>
                  </a:lnSpc>
                </a:pP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mc:Choice>
        <mc:Fallback xmlns="">
          <p:sp>
            <p:nvSpPr>
              <p:cNvPr id="22" name="文本占位符 2"/>
              <p:cNvSpPr txBox="1">
                <a:spLocks noRot="1" noChangeAspect="1" noMove="1" noResize="1" noEditPoints="1" noAdjustHandles="1" noChangeArrowheads="1" noChangeShapeType="1" noTextEdit="1"/>
              </p:cNvSpPr>
              <p:nvPr/>
            </p:nvSpPr>
            <p:spPr>
              <a:xfrm>
                <a:off x="323386" y="914400"/>
                <a:ext cx="8329960" cy="3918858"/>
              </a:xfrm>
              <a:prstGeom prst="rect">
                <a:avLst/>
              </a:prstGeom>
              <a:blipFill rotWithShape="1">
                <a:blip r:embed="rId2"/>
                <a:stretch>
                  <a:fillRect l="-95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7966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5.6.2</a:t>
            </a:r>
            <a:r>
              <a:rPr lang="zh-CN" altLang="en-US" sz="2400" b="1" dirty="0">
                <a:solidFill>
                  <a:schemeClr val="bg1"/>
                </a:solidFill>
                <a:latin typeface="微软雅黑 Light" panose="020B0502040204020203" pitchFamily="34" charset="-122"/>
                <a:ea typeface="微软雅黑 Light" panose="020B0502040204020203" pitchFamily="34" charset="-122"/>
              </a:rPr>
              <a:t>　基于常模的解释</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常模的表示方法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）转化表。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）剖析图。</a:t>
            </a:r>
          </a:p>
        </p:txBody>
      </p:sp>
    </p:spTree>
    <p:extLst>
      <p:ext uri="{BB962C8B-B14F-4D97-AF65-F5344CB8AC3E}">
        <p14:creationId xmlns:p14="http://schemas.microsoft.com/office/powerpoint/2010/main" val="235926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5.6.3</a:t>
            </a:r>
            <a:r>
              <a:rPr lang="zh-CN" altLang="en-US" sz="2400" b="1" dirty="0">
                <a:solidFill>
                  <a:schemeClr val="bg1"/>
                </a:solidFill>
                <a:latin typeface="微软雅黑 Light" panose="020B0502040204020203" pitchFamily="34" charset="-122"/>
                <a:ea typeface="微软雅黑 Light" panose="020B0502040204020203" pitchFamily="34" charset="-122"/>
              </a:rPr>
              <a:t>　基于效标的解释</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内容参照分数的解释</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内容参照分数的测量目的是确定被试对某项确定的材料内容或技能的掌握和熟悉程度。由于比较的对象不是其他人，而是所掌握内容的多少，所以称为内容参照测评。</a:t>
            </a:r>
          </a:p>
        </p:txBody>
      </p:sp>
    </p:spTree>
    <p:extLst>
      <p:ext uri="{BB962C8B-B14F-4D97-AF65-F5344CB8AC3E}">
        <p14:creationId xmlns:p14="http://schemas.microsoft.com/office/powerpoint/2010/main" val="393259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5.6</a:t>
            </a:r>
            <a:r>
              <a:rPr kumimoji="1" lang="zh-CN" altLang="en-US" sz="2800" b="1" dirty="0">
                <a:solidFill>
                  <a:schemeClr val="bg1"/>
                </a:solidFill>
                <a:latin typeface="+mn-ea"/>
              </a:rPr>
              <a:t>  对测评分数的解释</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5.6.3</a:t>
            </a:r>
            <a:r>
              <a:rPr lang="zh-CN" altLang="en-US" sz="2400" b="1" dirty="0">
                <a:solidFill>
                  <a:schemeClr val="bg1"/>
                </a:solidFill>
                <a:latin typeface="微软雅黑 Light" panose="020B0502040204020203" pitchFamily="34" charset="-122"/>
                <a:ea typeface="微软雅黑 Light" panose="020B0502040204020203" pitchFamily="34" charset="-122"/>
              </a:rPr>
              <a:t>　基于效标的解释</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结果参照分数的解释</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结果参照分数是将效标材料直接结合到测评结果的解释过程而进行评价的分数。结果参照分数解释的常用表示方法是期望表。期望表说明了一个给定的原始分数或分数等级获得不同效标分数或等级的可能性有多大。</a:t>
            </a:r>
          </a:p>
        </p:txBody>
      </p:sp>
    </p:spTree>
    <p:extLst>
      <p:ext uri="{BB962C8B-B14F-4D97-AF65-F5344CB8AC3E}">
        <p14:creationId xmlns:p14="http://schemas.microsoft.com/office/powerpoint/2010/main" val="3833183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如何理解经典测验理论的数学模型和假设？</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如何评价项目反应理论？</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影响信度的因素有哪些？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影响效度的因素有哪些？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项目分析的步骤有哪些？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测评分数的解释方法有哪些？</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5.1.1</a:t>
            </a:r>
            <a:r>
              <a:rPr lang="zh-CN" altLang="en-US" sz="2400" b="1" dirty="0">
                <a:solidFill>
                  <a:schemeClr val="bg1"/>
                </a:solidFill>
                <a:latin typeface="微软雅黑 Light" panose="020B0502040204020203" pitchFamily="34" charset="-122"/>
                <a:ea typeface="微软雅黑 Light" panose="020B0502040204020203" pitchFamily="34" charset="-122"/>
              </a:rPr>
              <a:t>　经典测验理论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评价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经典测验理论建立了一个包含观测分数、真分数和测验误差三个变量的线性模型，第一次将数学公式引入测评领域，并且该模型计算简单，易于理解和接受，容易推广。</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经典测验理论也存在一些缺陷。第一，它给出的线性模型是粗糙的。第二，线性模型的假设可能存在问题。第三，经典测验理论对平行测验的假设受到很大质疑。</a:t>
            </a:r>
          </a:p>
        </p:txBody>
      </p:sp>
    </p:spTree>
    <p:extLst>
      <p:ext uri="{BB962C8B-B14F-4D97-AF65-F5344CB8AC3E}">
        <p14:creationId xmlns:p14="http://schemas.microsoft.com/office/powerpoint/2010/main" val="369474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5.1.2</a:t>
            </a:r>
            <a:r>
              <a:rPr lang="zh-CN" altLang="en-US" sz="2400" b="1" dirty="0">
                <a:solidFill>
                  <a:schemeClr val="bg1"/>
                </a:solidFill>
                <a:latin typeface="微软雅黑 Light" panose="020B0502040204020203" pitchFamily="34" charset="-122"/>
                <a:ea typeface="微软雅黑 Light" panose="020B0502040204020203" pitchFamily="34" charset="-122"/>
              </a:rPr>
              <a:t>　项目反应理论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项目反应理论简介及其假设与模型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项目反应理论是用来分析考试成绩或者问卷调查数据的数学模型，这些模型的目标是确定潜在特质是否可以通过测试题反映出来，以及测试题和被试之间的互动关系。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项目反应理论提出了以下四个基本假设：（</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）能力单维性假设。（</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）局部独立性假设。（</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）项目特征曲线假设。（</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）非速度限制假设。</a:t>
            </a:r>
          </a:p>
        </p:txBody>
      </p:sp>
    </p:spTree>
    <p:extLst>
      <p:ext uri="{BB962C8B-B14F-4D97-AF65-F5344CB8AC3E}">
        <p14:creationId xmlns:p14="http://schemas.microsoft.com/office/powerpoint/2010/main" val="243163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5.1</a:t>
            </a:r>
            <a:r>
              <a:rPr kumimoji="1" lang="zh-CN" altLang="en-US" sz="2800" b="1" dirty="0">
                <a:solidFill>
                  <a:schemeClr val="bg1"/>
                </a:solidFill>
                <a:latin typeface="+mn-ea"/>
              </a:rPr>
              <a:t>  人才测评的三大基础理论</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0059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5.1.2</a:t>
            </a:r>
            <a:r>
              <a:rPr lang="zh-CN" altLang="en-US" sz="2400" b="1" dirty="0">
                <a:solidFill>
                  <a:schemeClr val="bg1"/>
                </a:solidFill>
                <a:latin typeface="微软雅黑 Light" panose="020B0502040204020203" pitchFamily="34" charset="-122"/>
                <a:ea typeface="微软雅黑 Light" panose="020B0502040204020203" pitchFamily="34" charset="-122"/>
              </a:rPr>
              <a:t>　项目反应理论</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项目反应理论简介及其假设与模型</a:t>
            </a:r>
          </a:p>
        </p:txBody>
      </p:sp>
      <p:pic>
        <p:nvPicPr>
          <p:cNvPr id="4" name="5-1.EPS" descr="id:2147500824;FounderCES"/>
          <p:cNvPicPr/>
          <p:nvPr/>
        </p:nvPicPr>
        <p:blipFill>
          <a:blip r:embed="rId2">
            <a:duotone>
              <a:prstClr val="black"/>
              <a:schemeClr val="tx2">
                <a:tint val="45000"/>
                <a:satMod val="400000"/>
              </a:schemeClr>
            </a:duotone>
          </a:blip>
          <a:stretch>
            <a:fillRect/>
          </a:stretch>
        </p:blipFill>
        <p:spPr>
          <a:xfrm>
            <a:off x="1633855" y="2571749"/>
            <a:ext cx="2371090" cy="1614805"/>
          </a:xfrm>
          <a:prstGeom prst="rect">
            <a:avLst/>
          </a:prstGeom>
        </p:spPr>
      </p:pic>
      <p:pic>
        <p:nvPicPr>
          <p:cNvPr id="5" name="5-2.EPS" descr="id:2147500831;FounderCES"/>
          <p:cNvPicPr/>
          <p:nvPr/>
        </p:nvPicPr>
        <p:blipFill>
          <a:blip r:embed="rId3">
            <a:duotone>
              <a:prstClr val="black"/>
              <a:schemeClr val="accent5">
                <a:tint val="45000"/>
                <a:satMod val="400000"/>
              </a:schemeClr>
            </a:duotone>
          </a:blip>
          <a:stretch>
            <a:fillRect/>
          </a:stretch>
        </p:blipFill>
        <p:spPr>
          <a:xfrm>
            <a:off x="4569686" y="2259011"/>
            <a:ext cx="3727450" cy="2240280"/>
          </a:xfrm>
          <a:prstGeom prst="rect">
            <a:avLst/>
          </a:prstGeom>
        </p:spPr>
      </p:pic>
    </p:spTree>
    <p:extLst>
      <p:ext uri="{BB962C8B-B14F-4D97-AF65-F5344CB8AC3E}">
        <p14:creationId xmlns:p14="http://schemas.microsoft.com/office/powerpoint/2010/main" val="290016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427</TotalTime>
  <Words>3494</Words>
  <Application>Microsoft Office PowerPoint</Application>
  <PresentationFormat>全屏显示(16:9)</PresentationFormat>
  <Paragraphs>404</Paragraphs>
  <Slides>64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64</vt:i4>
      </vt:variant>
    </vt:vector>
  </HeadingPairs>
  <TitlesOfParts>
    <vt:vector size="73" baseType="lpstr">
      <vt:lpstr>黑体</vt:lpstr>
      <vt:lpstr>华文新魏</vt:lpstr>
      <vt:lpstr>微软雅黑</vt:lpstr>
      <vt:lpstr>微软雅黑 Light</vt:lpstr>
      <vt:lpstr>Arial</vt:lpstr>
      <vt:lpstr>Calibri</vt:lpstr>
      <vt:lpstr>Cambria Math</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107</cp:revision>
  <dcterms:created xsi:type="dcterms:W3CDTF">2010-04-12T23:12:02Z</dcterms:created>
  <dcterms:modified xsi:type="dcterms:W3CDTF">2021-08-30T04:55:08Z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