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12" r:id="rId3"/>
    <p:sldId id="257" r:id="rId4"/>
    <p:sldId id="306" r:id="rId5"/>
    <p:sldId id="307" r:id="rId6"/>
    <p:sldId id="258" r:id="rId7"/>
    <p:sldId id="260" r:id="rId8"/>
    <p:sldId id="261" r:id="rId9"/>
    <p:sldId id="262" r:id="rId10"/>
    <p:sldId id="263" r:id="rId11"/>
    <p:sldId id="264" r:id="rId12"/>
    <p:sldId id="267" r:id="rId13"/>
    <p:sldId id="268" r:id="rId14"/>
    <p:sldId id="269" r:id="rId15"/>
    <p:sldId id="270" r:id="rId16"/>
    <p:sldId id="271" r:id="rId17"/>
    <p:sldId id="272" r:id="rId18"/>
    <p:sldId id="273" r:id="rId19"/>
    <p:sldId id="274" r:id="rId20"/>
    <p:sldId id="308" r:id="rId21"/>
    <p:sldId id="275" r:id="rId22"/>
    <p:sldId id="276" r:id="rId23"/>
    <p:sldId id="277" r:id="rId24"/>
    <p:sldId id="278" r:id="rId25"/>
    <p:sldId id="280" r:id="rId26"/>
    <p:sldId id="279"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66" r:id="rId43"/>
    <p:sldId id="296" r:id="rId44"/>
    <p:sldId id="297" r:id="rId45"/>
    <p:sldId id="298" r:id="rId46"/>
    <p:sldId id="299" r:id="rId47"/>
    <p:sldId id="300" r:id="rId48"/>
    <p:sldId id="301" r:id="rId49"/>
    <p:sldId id="302" r:id="rId50"/>
    <p:sldId id="304" r:id="rId51"/>
    <p:sldId id="303" r:id="rId52"/>
    <p:sldId id="309" r:id="rId53"/>
    <p:sldId id="310" r:id="rId54"/>
    <p:sldId id="311" r:id="rId55"/>
    <p:sldId id="313" r:id="rId5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116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30300" y="4050834"/>
            <a:ext cx="5825202"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610FB6CB-DD0D-4550-A1CB-BA04D53D9B70}"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087D4DF-F915-4142-A0BB-4AF00F1E8F72}" type="slidenum">
              <a:rPr lang="zh-CN" altLang="en-US" smtClean="0"/>
              <a:pPr/>
              <a:t>‹#›</a:t>
            </a:fld>
            <a:endParaRPr lang="zh-CN" altLang="en-US"/>
          </a:p>
        </p:txBody>
      </p:sp>
    </p:spTree>
    <p:extLst>
      <p:ext uri="{BB962C8B-B14F-4D97-AF65-F5344CB8AC3E}">
        <p14:creationId xmlns:p14="http://schemas.microsoft.com/office/powerpoint/2010/main" xmlns="" val="5691610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610FB6CB-DD0D-4550-A1CB-BA04D53D9B70}"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087D4DF-F915-4142-A0BB-4AF00F1E8F72}" type="slidenum">
              <a:rPr lang="zh-CN" altLang="en-US" smtClean="0"/>
              <a:pPr/>
              <a:t>‹#›</a:t>
            </a:fld>
            <a:endParaRPr lang="zh-CN" altLang="en-US"/>
          </a:p>
        </p:txBody>
      </p:sp>
    </p:spTree>
    <p:extLst>
      <p:ext uri="{BB962C8B-B14F-4D97-AF65-F5344CB8AC3E}">
        <p14:creationId xmlns:p14="http://schemas.microsoft.com/office/powerpoint/2010/main" xmlns="" val="31215812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610FB6CB-DD0D-4550-A1CB-BA04D53D9B70}"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087D4DF-F915-4142-A0BB-4AF00F1E8F72}" type="slidenum">
              <a:rPr lang="zh-CN" altLang="en-US" smtClean="0"/>
              <a:pPr/>
              <a:t>‹#›</a:t>
            </a:fld>
            <a:endParaRPr lang="zh-CN" altLang="en-US"/>
          </a:p>
        </p:txBody>
      </p:sp>
      <p:sp>
        <p:nvSpPr>
          <p:cNvPr id="20" name="TextBox 19"/>
          <p:cNvSpPr txBox="1"/>
          <p:nvPr/>
        </p:nvSpPr>
        <p:spPr>
          <a:xfrm>
            <a:off x="406403" y="790378"/>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886556"/>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sz="1800" dirty="0">
              <a:solidFill>
                <a:schemeClr val="accent1">
                  <a:lumMod val="60000"/>
                  <a:lumOff val="40000"/>
                </a:schemeClr>
              </a:solidFill>
              <a:latin typeface="Arial"/>
            </a:endParaRPr>
          </a:p>
        </p:txBody>
      </p:sp>
    </p:spTree>
    <p:extLst>
      <p:ext uri="{BB962C8B-B14F-4D97-AF65-F5344CB8AC3E}">
        <p14:creationId xmlns:p14="http://schemas.microsoft.com/office/powerpoint/2010/main" xmlns="" val="22720581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610FB6CB-DD0D-4550-A1CB-BA04D53D9B70}"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087D4DF-F915-4142-A0BB-4AF00F1E8F72}" type="slidenum">
              <a:rPr lang="zh-CN" altLang="en-US" smtClean="0"/>
              <a:pPr/>
              <a:t>‹#›</a:t>
            </a:fld>
            <a:endParaRPr lang="zh-CN" altLang="en-US"/>
          </a:p>
        </p:txBody>
      </p:sp>
    </p:spTree>
    <p:extLst>
      <p:ext uri="{BB962C8B-B14F-4D97-AF65-F5344CB8AC3E}">
        <p14:creationId xmlns:p14="http://schemas.microsoft.com/office/powerpoint/2010/main" xmlns="" val="2004511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610FB6CB-DD0D-4550-A1CB-BA04D53D9B70}"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087D4DF-F915-4142-A0BB-4AF00F1E8F72}" type="slidenum">
              <a:rPr lang="zh-CN" altLang="en-US" smtClean="0"/>
              <a:pPr/>
              <a:t>‹#›</a:t>
            </a:fld>
            <a:endParaRPr lang="zh-CN" altLang="en-US"/>
          </a:p>
        </p:txBody>
      </p:sp>
      <p:sp>
        <p:nvSpPr>
          <p:cNvPr id="24" name="TextBox 23"/>
          <p:cNvSpPr txBox="1"/>
          <p:nvPr/>
        </p:nvSpPr>
        <p:spPr>
          <a:xfrm>
            <a:off x="406403" y="790378"/>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886556"/>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xmlns="" val="11280454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514350" y="609600"/>
            <a:ext cx="6441152"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610FB6CB-DD0D-4550-A1CB-BA04D53D9B70}"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087D4DF-F915-4142-A0BB-4AF00F1E8F72}" type="slidenum">
              <a:rPr lang="zh-CN" altLang="en-US" smtClean="0"/>
              <a:pPr/>
              <a:t>‹#›</a:t>
            </a:fld>
            <a:endParaRPr lang="zh-CN" altLang="en-US"/>
          </a:p>
        </p:txBody>
      </p:sp>
    </p:spTree>
    <p:extLst>
      <p:ext uri="{BB962C8B-B14F-4D97-AF65-F5344CB8AC3E}">
        <p14:creationId xmlns:p14="http://schemas.microsoft.com/office/powerpoint/2010/main" xmlns="" val="19133533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10FB6CB-DD0D-4550-A1CB-BA04D53D9B70}"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087D4DF-F915-4142-A0BB-4AF00F1E8F72}" type="slidenum">
              <a:rPr lang="zh-CN" altLang="en-US" smtClean="0"/>
              <a:pPr/>
              <a:t>‹#›</a:t>
            </a:fld>
            <a:endParaRPr lang="zh-CN" altLang="en-US"/>
          </a:p>
        </p:txBody>
      </p:sp>
    </p:spTree>
    <p:extLst>
      <p:ext uri="{BB962C8B-B14F-4D97-AF65-F5344CB8AC3E}">
        <p14:creationId xmlns:p14="http://schemas.microsoft.com/office/powerpoint/2010/main" xmlns="" val="21127860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609600"/>
            <a:ext cx="978557"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508001" y="609600"/>
            <a:ext cx="5295113" cy="5251450"/>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10FB6CB-DD0D-4550-A1CB-BA04D53D9B70}"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087D4DF-F915-4142-A0BB-4AF00F1E8F72}" type="slidenum">
              <a:rPr lang="zh-CN" altLang="en-US" smtClean="0"/>
              <a:pPr/>
              <a:t>‹#›</a:t>
            </a:fld>
            <a:endParaRPr lang="zh-CN" altLang="en-US"/>
          </a:p>
        </p:txBody>
      </p:sp>
    </p:spTree>
    <p:extLst>
      <p:ext uri="{BB962C8B-B14F-4D97-AF65-F5344CB8AC3E}">
        <p14:creationId xmlns:p14="http://schemas.microsoft.com/office/powerpoint/2010/main" xmlns="" val="785910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10FB6CB-DD0D-4550-A1CB-BA04D53D9B70}"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087D4DF-F915-4142-A0BB-4AF00F1E8F72}" type="slidenum">
              <a:rPr lang="zh-CN" altLang="en-US" smtClean="0"/>
              <a:pPr/>
              <a:t>‹#›</a:t>
            </a:fld>
            <a:endParaRPr lang="zh-CN" altLang="en-US"/>
          </a:p>
        </p:txBody>
      </p:sp>
    </p:spTree>
    <p:extLst>
      <p:ext uri="{BB962C8B-B14F-4D97-AF65-F5344CB8AC3E}">
        <p14:creationId xmlns:p14="http://schemas.microsoft.com/office/powerpoint/2010/main" xmlns="" val="1489051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68"/>
            <a:ext cx="6447501"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610FB6CB-DD0D-4550-A1CB-BA04D53D9B70}" type="datetimeFigureOut">
              <a:rPr lang="zh-CN" altLang="en-US" smtClean="0"/>
              <a:pPr/>
              <a:t>2019/7/29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087D4DF-F915-4142-A0BB-4AF00F1E8F72}" type="slidenum">
              <a:rPr lang="zh-CN" altLang="en-US" smtClean="0"/>
              <a:pPr/>
              <a:t>‹#›</a:t>
            </a:fld>
            <a:endParaRPr lang="zh-CN" altLang="en-US"/>
          </a:p>
        </p:txBody>
      </p:sp>
    </p:spTree>
    <p:extLst>
      <p:ext uri="{BB962C8B-B14F-4D97-AF65-F5344CB8AC3E}">
        <p14:creationId xmlns:p14="http://schemas.microsoft.com/office/powerpoint/2010/main" xmlns="" val="2057731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508001" y="2160589"/>
            <a:ext cx="3138026" cy="3880772"/>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610FB6CB-DD0D-4550-A1CB-BA04D53D9B70}"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087D4DF-F915-4142-A0BB-4AF00F1E8F72}" type="slidenum">
              <a:rPr lang="zh-CN" altLang="en-US" smtClean="0"/>
              <a:pPr/>
              <a:t>‹#›</a:t>
            </a:fld>
            <a:endParaRPr lang="zh-CN" altLang="en-US"/>
          </a:p>
        </p:txBody>
      </p:sp>
    </p:spTree>
    <p:extLst>
      <p:ext uri="{BB962C8B-B14F-4D97-AF65-F5344CB8AC3E}">
        <p14:creationId xmlns:p14="http://schemas.microsoft.com/office/powerpoint/2010/main" xmlns="" val="41681835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06809" y="2160983"/>
            <a:ext cx="313921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506809" y="2737246"/>
            <a:ext cx="3139217"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3816287" y="2160983"/>
            <a:ext cx="313921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3816288" y="2737246"/>
            <a:ext cx="3139213" cy="330411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610FB6CB-DD0D-4550-A1CB-BA04D53D9B70}" type="datetimeFigureOut">
              <a:rPr lang="zh-CN" altLang="en-US" smtClean="0"/>
              <a:pPr/>
              <a:t>2019/7/29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087D4DF-F915-4142-A0BB-4AF00F1E8F72}" type="slidenum">
              <a:rPr lang="zh-CN" altLang="en-US" smtClean="0"/>
              <a:pPr/>
              <a:t>‹#›</a:t>
            </a:fld>
            <a:endParaRPr lang="zh-CN" altLang="en-US"/>
          </a:p>
        </p:txBody>
      </p:sp>
    </p:spTree>
    <p:extLst>
      <p:ext uri="{BB962C8B-B14F-4D97-AF65-F5344CB8AC3E}">
        <p14:creationId xmlns:p14="http://schemas.microsoft.com/office/powerpoint/2010/main" xmlns="" val="1233726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610FB6CB-DD0D-4550-A1CB-BA04D53D9B70}" type="datetimeFigureOut">
              <a:rPr lang="zh-CN" altLang="en-US" smtClean="0"/>
              <a:pPr/>
              <a:t>2019/7/29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087D4DF-F915-4142-A0BB-4AF00F1E8F72}" type="slidenum">
              <a:rPr lang="zh-CN" altLang="en-US" smtClean="0"/>
              <a:pPr/>
              <a:t>‹#›</a:t>
            </a:fld>
            <a:endParaRPr lang="zh-CN" altLang="en-US"/>
          </a:p>
        </p:txBody>
      </p:sp>
    </p:spTree>
    <p:extLst>
      <p:ext uri="{BB962C8B-B14F-4D97-AF65-F5344CB8AC3E}">
        <p14:creationId xmlns:p14="http://schemas.microsoft.com/office/powerpoint/2010/main" xmlns="" val="3704939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0FB6CB-DD0D-4550-A1CB-BA04D53D9B70}" type="datetimeFigureOut">
              <a:rPr lang="zh-CN" altLang="en-US" smtClean="0"/>
              <a:pPr/>
              <a:t>2019/7/29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087D4DF-F915-4142-A0BB-4AF00F1E8F72}" type="slidenum">
              <a:rPr lang="zh-CN" altLang="en-US" smtClean="0"/>
              <a:pPr/>
              <a:t>‹#›</a:t>
            </a:fld>
            <a:endParaRPr lang="zh-CN" altLang="en-US"/>
          </a:p>
        </p:txBody>
      </p:sp>
    </p:spTree>
    <p:extLst>
      <p:ext uri="{BB962C8B-B14F-4D97-AF65-F5344CB8AC3E}">
        <p14:creationId xmlns:p14="http://schemas.microsoft.com/office/powerpoint/2010/main" xmlns="" val="83434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570346" y="514925"/>
            <a:ext cx="3385156" cy="5526437"/>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610FB6CB-DD0D-4550-A1CB-BA04D53D9B70}"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087D4DF-F915-4142-A0BB-4AF00F1E8F72}" type="slidenum">
              <a:rPr lang="zh-CN" altLang="en-US" smtClean="0"/>
              <a:pPr/>
              <a:t>‹#›</a:t>
            </a:fld>
            <a:endParaRPr lang="zh-CN" altLang="en-US"/>
          </a:p>
        </p:txBody>
      </p:sp>
    </p:spTree>
    <p:extLst>
      <p:ext uri="{BB962C8B-B14F-4D97-AF65-F5344CB8AC3E}">
        <p14:creationId xmlns:p14="http://schemas.microsoft.com/office/powerpoint/2010/main" xmlns="" val="3288531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4800600"/>
            <a:ext cx="6447500"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508001" y="5367338"/>
            <a:ext cx="6447500"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610FB6CB-DD0D-4550-A1CB-BA04D53D9B70}" type="datetimeFigureOut">
              <a:rPr lang="zh-CN" altLang="en-US" smtClean="0"/>
              <a:pPr/>
              <a:t>2019/7/29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087D4DF-F915-4142-A0BB-4AF00F1E8F72}" type="slidenum">
              <a:rPr lang="zh-CN" altLang="en-US" smtClean="0"/>
              <a:pPr/>
              <a:t>‹#›</a:t>
            </a:fld>
            <a:endParaRPr lang="zh-CN" altLang="en-US"/>
          </a:p>
        </p:txBody>
      </p:sp>
    </p:spTree>
    <p:extLst>
      <p:ext uri="{BB962C8B-B14F-4D97-AF65-F5344CB8AC3E}">
        <p14:creationId xmlns:p14="http://schemas.microsoft.com/office/powerpoint/2010/main" xmlns="" val="2062176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5403850" y="6041363"/>
            <a:ext cx="683954"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10FB6CB-DD0D-4550-A1CB-BA04D53D9B70}" type="datetimeFigureOut">
              <a:rPr lang="zh-CN" altLang="en-US" smtClean="0"/>
              <a:pPr/>
              <a:t>2019/7/29</a:t>
            </a:fld>
            <a:endParaRPr lang="zh-CN" altLang="en-US"/>
          </a:p>
        </p:txBody>
      </p:sp>
      <p:sp>
        <p:nvSpPr>
          <p:cNvPr id="5" name="Footer Placeholder 4"/>
          <p:cNvSpPr>
            <a:spLocks noGrp="1"/>
          </p:cNvSpPr>
          <p:nvPr>
            <p:ph type="ftr" sz="quarter" idx="3"/>
          </p:nvPr>
        </p:nvSpPr>
        <p:spPr>
          <a:xfrm>
            <a:off x="508001" y="6041363"/>
            <a:ext cx="472320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42998" y="6041363"/>
            <a:ext cx="512504" cy="365125"/>
          </a:xfrm>
          <a:prstGeom prst="rect">
            <a:avLst/>
          </a:prstGeom>
        </p:spPr>
        <p:txBody>
          <a:bodyPr vert="horz" lIns="91440" tIns="45720" rIns="91440" bIns="45720" rtlCol="0" anchor="ctr"/>
          <a:lstStyle>
            <a:lvl1pPr algn="r">
              <a:defRPr sz="900">
                <a:solidFill>
                  <a:schemeClr val="accent1"/>
                </a:solidFill>
              </a:defRPr>
            </a:lvl1pPr>
          </a:lstStyle>
          <a:p>
            <a:fld id="{A087D4DF-F915-4142-A0BB-4AF00F1E8F72}" type="slidenum">
              <a:rPr lang="zh-CN" altLang="en-US" smtClean="0"/>
              <a:pPr/>
              <a:t>‹#›</a:t>
            </a:fld>
            <a:endParaRPr lang="zh-CN" altLang="en-US"/>
          </a:p>
        </p:txBody>
      </p:sp>
    </p:spTree>
    <p:extLst>
      <p:ext uri="{BB962C8B-B14F-4D97-AF65-F5344CB8AC3E}">
        <p14:creationId xmlns:p14="http://schemas.microsoft.com/office/powerpoint/2010/main" xmlns="" val="11077998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1.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7</a:t>
            </a:r>
            <a:r>
              <a:rPr lang="zh-CN" altLang="zh-CN" dirty="0" smtClean="0"/>
              <a:t>章</a:t>
            </a:r>
            <a:r>
              <a:rPr lang="en-US" altLang="zh-CN" dirty="0" smtClean="0"/>
              <a:t>  </a:t>
            </a:r>
            <a:r>
              <a:rPr lang="zh-CN" altLang="zh-CN" dirty="0" smtClean="0"/>
              <a:t>培训</a:t>
            </a:r>
            <a:r>
              <a:rPr lang="zh-CN" altLang="zh-CN" dirty="0"/>
              <a:t>开发</a:t>
            </a:r>
            <a:br>
              <a:rPr lang="zh-CN" altLang="zh-CN" dirty="0"/>
            </a:br>
            <a:endParaRPr lang="zh-CN" altLang="en-US" dirty="0"/>
          </a:p>
        </p:txBody>
      </p:sp>
    </p:spTree>
    <p:extLst>
      <p:ext uri="{BB962C8B-B14F-4D97-AF65-F5344CB8AC3E}">
        <p14:creationId xmlns:p14="http://schemas.microsoft.com/office/powerpoint/2010/main" xmlns="" val="16112462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培训开发工作</a:t>
            </a:r>
            <a:br>
              <a:rPr lang="zh-CN" altLang="en-US" dirty="0"/>
            </a:br>
            <a:endParaRPr lang="zh-CN" altLang="en-US" dirty="0"/>
          </a:p>
        </p:txBody>
      </p:sp>
      <p:sp>
        <p:nvSpPr>
          <p:cNvPr id="3" name="文本框 2"/>
          <p:cNvSpPr txBox="1"/>
          <p:nvPr/>
        </p:nvSpPr>
        <p:spPr>
          <a:xfrm>
            <a:off x="508001" y="1727200"/>
            <a:ext cx="7274338" cy="3785652"/>
          </a:xfrm>
          <a:prstGeom prst="rect">
            <a:avLst/>
          </a:prstGeom>
          <a:noFill/>
        </p:spPr>
        <p:txBody>
          <a:bodyPr wrap="square" rtlCol="0">
            <a:spAutoFit/>
          </a:bodyPr>
          <a:lstStyle/>
          <a:p>
            <a:r>
              <a:rPr lang="zh-CN" altLang="en-US" sz="2400" dirty="0"/>
              <a:t>（一）培训开发的</a:t>
            </a:r>
            <a:r>
              <a:rPr lang="zh-CN" altLang="en-US" sz="2400" dirty="0" smtClean="0"/>
              <a:t>含义</a:t>
            </a:r>
            <a:endParaRPr lang="en-US" altLang="zh-CN" sz="2400" dirty="0" smtClean="0"/>
          </a:p>
          <a:p>
            <a:endParaRPr lang="zh-CN" altLang="en-US" sz="2400" dirty="0"/>
          </a:p>
          <a:p>
            <a:r>
              <a:rPr lang="zh-CN" altLang="en-US" sz="2400" dirty="0">
                <a:latin typeface="+mn-ea"/>
              </a:rPr>
              <a:t>培训开发是有计划改进员工素质与能力的工作，作为员工管理的重要环节渗透在管理工作各个方面之中，并逐渐作为一项专门工作分离出来，成为人力资源管理的重要职能。与此相应，对于培训工作可以从广义和狭义两个层面加以理解。</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广义培训开发</a:t>
            </a:r>
          </a:p>
          <a:p>
            <a:pPr marL="342900" indent="-342900">
              <a:buFont typeface="Wingdings" panose="05000000000000000000" pitchFamily="2" charset="2"/>
              <a:buChar char="ü"/>
            </a:pPr>
            <a:r>
              <a:rPr lang="zh-CN" altLang="en-US" sz="2400" dirty="0"/>
              <a:t>狭义培训开发</a:t>
            </a:r>
          </a:p>
        </p:txBody>
      </p:sp>
    </p:spTree>
    <p:extLst>
      <p:ext uri="{BB962C8B-B14F-4D97-AF65-F5344CB8AC3E}">
        <p14:creationId xmlns:p14="http://schemas.microsoft.com/office/powerpoint/2010/main" xmlns="" val="13298521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培训开发工作</a:t>
            </a:r>
            <a:br>
              <a:rPr lang="zh-CN" altLang="en-US" dirty="0"/>
            </a:br>
            <a:endParaRPr lang="zh-CN" altLang="en-US" dirty="0"/>
          </a:p>
        </p:txBody>
      </p:sp>
      <p:sp>
        <p:nvSpPr>
          <p:cNvPr id="3" name="文本框 2"/>
          <p:cNvSpPr txBox="1"/>
          <p:nvPr/>
        </p:nvSpPr>
        <p:spPr>
          <a:xfrm>
            <a:off x="508001" y="1727200"/>
            <a:ext cx="7274338" cy="4893647"/>
          </a:xfrm>
          <a:prstGeom prst="rect">
            <a:avLst/>
          </a:prstGeom>
          <a:noFill/>
        </p:spPr>
        <p:txBody>
          <a:bodyPr wrap="square" rtlCol="0">
            <a:spAutoFit/>
          </a:bodyPr>
          <a:lstStyle/>
          <a:p>
            <a:r>
              <a:rPr lang="zh-CN" altLang="en-US" sz="2400" dirty="0"/>
              <a:t>（二）培训开发的</a:t>
            </a:r>
            <a:r>
              <a:rPr lang="zh-CN" altLang="en-US" sz="2400" dirty="0" smtClean="0"/>
              <a:t>作用</a:t>
            </a:r>
            <a:endParaRPr lang="en-US" altLang="zh-CN" sz="2400" dirty="0" smtClean="0"/>
          </a:p>
          <a:p>
            <a:endParaRPr lang="zh-CN" altLang="en-US" sz="2400" dirty="0"/>
          </a:p>
          <a:p>
            <a:r>
              <a:rPr lang="zh-CN" altLang="en-US" sz="2400" dirty="0">
                <a:latin typeface="+mn-ea"/>
              </a:rPr>
              <a:t>培训开发的作用是提高员工技能与素质，促进企业的可持续发展。为此需要提供一定条件，施加一定影响，推动向一定方向改变。培训开发通过有意识地安排员工组织环境、提供学习内容与学习途径，推动员工按照企业需要改进自身的能力与素质，提高工作效率，与企业共同发展。</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提高能力</a:t>
            </a:r>
          </a:p>
          <a:p>
            <a:pPr marL="342900" indent="-342900">
              <a:buFont typeface="Wingdings" panose="05000000000000000000" pitchFamily="2" charset="2"/>
              <a:buChar char="ü"/>
            </a:pPr>
            <a:r>
              <a:rPr lang="zh-CN" altLang="en-US" sz="2400" dirty="0"/>
              <a:t>塑造目标</a:t>
            </a:r>
          </a:p>
          <a:p>
            <a:pPr marL="342900" indent="-342900">
              <a:buFont typeface="Wingdings" panose="05000000000000000000" pitchFamily="2" charset="2"/>
              <a:buChar char="ü"/>
            </a:pPr>
            <a:r>
              <a:rPr lang="zh-CN" altLang="en-US" sz="2400" dirty="0"/>
              <a:t>加强协作</a:t>
            </a:r>
            <a:endParaRPr lang="en-US" altLang="zh-CN" sz="2400" dirty="0"/>
          </a:p>
          <a:p>
            <a:pPr marL="342900" indent="-342900">
              <a:buFont typeface="Wingdings" panose="05000000000000000000" pitchFamily="2" charset="2"/>
              <a:buChar char="ü"/>
            </a:pPr>
            <a:r>
              <a:rPr lang="zh-CN" altLang="zh-CN" sz="2400" dirty="0"/>
              <a:t>促进成长</a:t>
            </a:r>
            <a:endParaRPr lang="zh-CN" altLang="en-US" sz="2400" dirty="0"/>
          </a:p>
        </p:txBody>
      </p:sp>
    </p:spTree>
    <p:extLst>
      <p:ext uri="{BB962C8B-B14F-4D97-AF65-F5344CB8AC3E}">
        <p14:creationId xmlns:p14="http://schemas.microsoft.com/office/powerpoint/2010/main" xmlns="" val="32508010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培训开发工作</a:t>
            </a:r>
            <a:br>
              <a:rPr lang="zh-CN" altLang="en-US" dirty="0"/>
            </a:br>
            <a:endParaRPr lang="zh-CN" altLang="en-US" dirty="0"/>
          </a:p>
        </p:txBody>
      </p:sp>
      <p:sp>
        <p:nvSpPr>
          <p:cNvPr id="3" name="文本框 2"/>
          <p:cNvSpPr txBox="1"/>
          <p:nvPr/>
        </p:nvSpPr>
        <p:spPr>
          <a:xfrm>
            <a:off x="508001" y="1727200"/>
            <a:ext cx="7274338" cy="3785652"/>
          </a:xfrm>
          <a:prstGeom prst="rect">
            <a:avLst/>
          </a:prstGeom>
          <a:noFill/>
        </p:spPr>
        <p:txBody>
          <a:bodyPr wrap="square" rtlCol="0">
            <a:spAutoFit/>
          </a:bodyPr>
          <a:lstStyle/>
          <a:p>
            <a:r>
              <a:rPr lang="zh-CN" altLang="en-US" sz="2400" dirty="0"/>
              <a:t>（三）培训开发的</a:t>
            </a:r>
            <a:r>
              <a:rPr lang="zh-CN" altLang="en-US" sz="2400" dirty="0" smtClean="0"/>
              <a:t>发展</a:t>
            </a:r>
            <a:endParaRPr lang="en-US" altLang="zh-CN" sz="2400" dirty="0" smtClean="0"/>
          </a:p>
          <a:p>
            <a:endParaRPr lang="zh-CN" altLang="en-US" sz="2400" dirty="0"/>
          </a:p>
          <a:p>
            <a:r>
              <a:rPr lang="zh-CN" altLang="en-US" sz="2400" dirty="0">
                <a:latin typeface="+mn-ea"/>
              </a:rPr>
              <a:t>随着经济增长方式的变化，员工培训开发已经成为企业核心竞争力的重要依托，出现了一系列新的特点，表现为培训对象上重视全员参与，培训内容上重视企业文化，培训措施上重视员工自主。</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重视全员参与</a:t>
            </a:r>
          </a:p>
          <a:p>
            <a:pPr marL="342900" indent="-342900">
              <a:buFont typeface="Wingdings" panose="05000000000000000000" pitchFamily="2" charset="2"/>
              <a:buChar char="ü"/>
            </a:pPr>
            <a:r>
              <a:rPr lang="zh-CN" altLang="en-US" sz="2400" dirty="0"/>
              <a:t>重视企业文化</a:t>
            </a:r>
          </a:p>
          <a:p>
            <a:pPr marL="342900" indent="-342900">
              <a:buFont typeface="Wingdings" panose="05000000000000000000" pitchFamily="2" charset="2"/>
              <a:buChar char="ü"/>
            </a:pPr>
            <a:r>
              <a:rPr lang="zh-CN" altLang="en-US" sz="2400" dirty="0"/>
              <a:t>重视员工自主</a:t>
            </a:r>
          </a:p>
        </p:txBody>
      </p:sp>
    </p:spTree>
    <p:extLst>
      <p:ext uri="{BB962C8B-B14F-4D97-AF65-F5344CB8AC3E}">
        <p14:creationId xmlns:p14="http://schemas.microsoft.com/office/powerpoint/2010/main" xmlns="" val="21147497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培训开发工作</a:t>
            </a:r>
            <a:br>
              <a:rPr lang="zh-CN" altLang="en-US" dirty="0"/>
            </a:br>
            <a:endParaRPr lang="zh-CN" altLang="en-US" dirty="0"/>
          </a:p>
        </p:txBody>
      </p:sp>
      <p:sp>
        <p:nvSpPr>
          <p:cNvPr id="3" name="文本框 2"/>
          <p:cNvSpPr txBox="1"/>
          <p:nvPr/>
        </p:nvSpPr>
        <p:spPr>
          <a:xfrm>
            <a:off x="508001" y="1727200"/>
            <a:ext cx="7274338" cy="4154984"/>
          </a:xfrm>
          <a:prstGeom prst="rect">
            <a:avLst/>
          </a:prstGeom>
          <a:noFill/>
        </p:spPr>
        <p:txBody>
          <a:bodyPr wrap="square" rtlCol="0">
            <a:spAutoFit/>
          </a:bodyPr>
          <a:lstStyle/>
          <a:p>
            <a:r>
              <a:rPr lang="zh-CN" altLang="en-US" sz="2400" dirty="0"/>
              <a:t>二、培训开发的</a:t>
            </a:r>
            <a:r>
              <a:rPr lang="zh-CN" altLang="en-US" sz="2400" dirty="0" smtClean="0"/>
              <a:t>方式</a:t>
            </a:r>
            <a:endParaRPr lang="en-US" altLang="zh-CN" sz="2400" dirty="0" smtClean="0"/>
          </a:p>
          <a:p>
            <a:endParaRPr lang="zh-CN" altLang="en-US" sz="2400" dirty="0"/>
          </a:p>
          <a:p>
            <a:r>
              <a:rPr lang="zh-CN" altLang="en-US" sz="2400" dirty="0">
                <a:latin typeface="+mn-ea"/>
              </a:rPr>
              <a:t>培训开发具有多种方式，可以从培训对象、培训内容、培训措施等方面进行类型划分。从培训对象上看，包括新员工、专业技术工作者、管理人员；从培训内容上看，包括工作技能、团队协作、企业文化；从培训措施上看，包括上岗培训、在职培训、脱产培训；等等。</a:t>
            </a:r>
            <a:endParaRPr lang="en-US" altLang="zh-CN" sz="2400" dirty="0">
              <a:latin typeface="+mn-ea"/>
            </a:endParaRPr>
          </a:p>
          <a:p>
            <a:endParaRPr lang="zh-CN" altLang="en-US" sz="2400" dirty="0"/>
          </a:p>
          <a:p>
            <a:r>
              <a:rPr lang="zh-CN" altLang="en-US" sz="2400" dirty="0"/>
              <a:t>（一）培训开发的对象</a:t>
            </a:r>
          </a:p>
          <a:p>
            <a:r>
              <a:rPr lang="zh-CN" altLang="en-US" sz="2400" dirty="0"/>
              <a:t>（二）培训开发的类型</a:t>
            </a:r>
          </a:p>
        </p:txBody>
      </p:sp>
    </p:spTree>
    <p:extLst>
      <p:ext uri="{BB962C8B-B14F-4D97-AF65-F5344CB8AC3E}">
        <p14:creationId xmlns:p14="http://schemas.microsoft.com/office/powerpoint/2010/main" xmlns="" val="22312688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培训开发工作</a:t>
            </a:r>
            <a:br>
              <a:rPr lang="zh-CN" altLang="en-US" dirty="0"/>
            </a:br>
            <a:endParaRPr lang="zh-CN" altLang="en-US" dirty="0"/>
          </a:p>
        </p:txBody>
      </p:sp>
      <p:sp>
        <p:nvSpPr>
          <p:cNvPr id="3" name="文本框 2"/>
          <p:cNvSpPr txBox="1"/>
          <p:nvPr/>
        </p:nvSpPr>
        <p:spPr>
          <a:xfrm>
            <a:off x="508001" y="1727200"/>
            <a:ext cx="7274338" cy="3785652"/>
          </a:xfrm>
          <a:prstGeom prst="rect">
            <a:avLst/>
          </a:prstGeom>
          <a:noFill/>
        </p:spPr>
        <p:txBody>
          <a:bodyPr wrap="square" rtlCol="0">
            <a:spAutoFit/>
          </a:bodyPr>
          <a:lstStyle/>
          <a:p>
            <a:r>
              <a:rPr lang="zh-CN" altLang="en-US" sz="2400" dirty="0"/>
              <a:t>（一）培训开发的</a:t>
            </a:r>
            <a:r>
              <a:rPr lang="zh-CN" altLang="en-US" sz="2400" dirty="0" smtClean="0"/>
              <a:t>对象</a:t>
            </a:r>
            <a:endParaRPr lang="en-US" altLang="zh-CN" sz="2400" dirty="0" smtClean="0"/>
          </a:p>
          <a:p>
            <a:endParaRPr lang="zh-CN" altLang="en-US" sz="2400" dirty="0"/>
          </a:p>
          <a:p>
            <a:r>
              <a:rPr lang="zh-CN" altLang="en-US" sz="2400" dirty="0">
                <a:latin typeface="+mn-ea"/>
              </a:rPr>
              <a:t>从广义上说，培训开发对象包括企业各个层次、各个类别的所有员工。由于不同层次和类别的员工在工作性质、工作方式等方面存在不同，对培训开发的内容与形式也有不同要求，因此在具体操作中需要进行培训对象类型划分。</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不同职位的员工</a:t>
            </a:r>
          </a:p>
          <a:p>
            <a:pPr marL="342900" indent="-342900">
              <a:buFont typeface="Wingdings" panose="05000000000000000000" pitchFamily="2" charset="2"/>
              <a:buChar char="ü"/>
            </a:pPr>
            <a:r>
              <a:rPr lang="zh-CN" altLang="en-US" sz="2400" dirty="0"/>
              <a:t>不同资历的员工</a:t>
            </a:r>
          </a:p>
        </p:txBody>
      </p:sp>
    </p:spTree>
    <p:extLst>
      <p:ext uri="{BB962C8B-B14F-4D97-AF65-F5344CB8AC3E}">
        <p14:creationId xmlns:p14="http://schemas.microsoft.com/office/powerpoint/2010/main" xmlns="" val="17087263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培训开发工作</a:t>
            </a:r>
            <a:br>
              <a:rPr lang="zh-CN" altLang="en-US" dirty="0"/>
            </a:br>
            <a:endParaRPr lang="zh-CN" altLang="en-US" dirty="0"/>
          </a:p>
        </p:txBody>
      </p:sp>
      <p:sp>
        <p:nvSpPr>
          <p:cNvPr id="3" name="文本框 2"/>
          <p:cNvSpPr txBox="1"/>
          <p:nvPr/>
        </p:nvSpPr>
        <p:spPr>
          <a:xfrm>
            <a:off x="508001" y="1727200"/>
            <a:ext cx="7274338" cy="3416320"/>
          </a:xfrm>
          <a:prstGeom prst="rect">
            <a:avLst/>
          </a:prstGeom>
          <a:noFill/>
        </p:spPr>
        <p:txBody>
          <a:bodyPr wrap="square" rtlCol="0">
            <a:spAutoFit/>
          </a:bodyPr>
          <a:lstStyle/>
          <a:p>
            <a:r>
              <a:rPr lang="en-US" altLang="zh-CN" sz="2400" dirty="0"/>
              <a:t>1.</a:t>
            </a:r>
            <a:r>
              <a:rPr lang="zh-CN" altLang="en-US" sz="2400" dirty="0"/>
              <a:t>不同职位的</a:t>
            </a:r>
            <a:r>
              <a:rPr lang="zh-CN" altLang="en-US" sz="2400" dirty="0" smtClean="0"/>
              <a:t>员工</a:t>
            </a:r>
            <a:endParaRPr lang="en-US" altLang="zh-CN" sz="2400" dirty="0" smtClean="0"/>
          </a:p>
          <a:p>
            <a:endParaRPr lang="zh-CN" altLang="en-US" sz="2400" dirty="0"/>
          </a:p>
          <a:p>
            <a:r>
              <a:rPr lang="zh-CN" altLang="en-US" sz="2400" dirty="0">
                <a:latin typeface="+mn-ea"/>
              </a:rPr>
              <a:t>处于不同职位的员工所需要的培训内容与培训方式有重要差异，需要加以区分。</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高层管理人员</a:t>
            </a:r>
            <a:r>
              <a:rPr lang="zh-CN" altLang="en-US" sz="2400" dirty="0" smtClean="0"/>
              <a:t>培训</a:t>
            </a:r>
            <a:endParaRPr lang="zh-CN" altLang="en-US" sz="2400" dirty="0"/>
          </a:p>
          <a:p>
            <a:pPr marL="342900" indent="-342900">
              <a:buFont typeface="Wingdings" panose="05000000000000000000" pitchFamily="2" charset="2"/>
              <a:buChar char="ü"/>
            </a:pPr>
            <a:r>
              <a:rPr lang="zh-CN" altLang="en-US" sz="2400" dirty="0"/>
              <a:t>基层管理人员</a:t>
            </a:r>
            <a:r>
              <a:rPr lang="zh-CN" altLang="en-US" sz="2400" dirty="0" smtClean="0"/>
              <a:t>培训</a:t>
            </a:r>
            <a:endParaRPr lang="zh-CN" altLang="en-US" sz="2400" dirty="0"/>
          </a:p>
          <a:p>
            <a:pPr marL="342900" indent="-342900">
              <a:buFont typeface="Wingdings" panose="05000000000000000000" pitchFamily="2" charset="2"/>
              <a:buChar char="ü"/>
            </a:pPr>
            <a:r>
              <a:rPr lang="zh-CN" altLang="en-US" sz="2400" dirty="0"/>
              <a:t>专业人员培训</a:t>
            </a:r>
          </a:p>
          <a:p>
            <a:pPr marL="342900" indent="-342900">
              <a:buFont typeface="Wingdings" panose="05000000000000000000" pitchFamily="2" charset="2"/>
              <a:buChar char="ü"/>
            </a:pPr>
            <a:r>
              <a:rPr lang="zh-CN" altLang="en-US" sz="2400" dirty="0"/>
              <a:t>一般员工培训</a:t>
            </a:r>
          </a:p>
        </p:txBody>
      </p:sp>
    </p:spTree>
    <p:extLst>
      <p:ext uri="{BB962C8B-B14F-4D97-AF65-F5344CB8AC3E}">
        <p14:creationId xmlns:p14="http://schemas.microsoft.com/office/powerpoint/2010/main" xmlns="" val="23914956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培训开发工作</a:t>
            </a:r>
            <a:br>
              <a:rPr lang="zh-CN" altLang="en-US" dirty="0"/>
            </a:br>
            <a:endParaRPr lang="zh-CN" altLang="en-US" dirty="0"/>
          </a:p>
        </p:txBody>
      </p:sp>
      <p:sp>
        <p:nvSpPr>
          <p:cNvPr id="3" name="文本框 2"/>
          <p:cNvSpPr txBox="1"/>
          <p:nvPr/>
        </p:nvSpPr>
        <p:spPr>
          <a:xfrm>
            <a:off x="508001" y="1727200"/>
            <a:ext cx="7274338" cy="3046988"/>
          </a:xfrm>
          <a:prstGeom prst="rect">
            <a:avLst/>
          </a:prstGeom>
          <a:noFill/>
        </p:spPr>
        <p:txBody>
          <a:bodyPr wrap="square" rtlCol="0">
            <a:spAutoFit/>
          </a:bodyPr>
          <a:lstStyle/>
          <a:p>
            <a:r>
              <a:rPr lang="en-US" altLang="zh-CN" sz="2400" dirty="0"/>
              <a:t>2.</a:t>
            </a:r>
            <a:r>
              <a:rPr lang="zh-CN" altLang="en-US" sz="2400" dirty="0"/>
              <a:t>不同资历的</a:t>
            </a:r>
            <a:r>
              <a:rPr lang="zh-CN" altLang="en-US" sz="2400" dirty="0" smtClean="0"/>
              <a:t>员工</a:t>
            </a:r>
            <a:endParaRPr lang="en-US" altLang="zh-CN" sz="2400" dirty="0" smtClean="0"/>
          </a:p>
          <a:p>
            <a:endParaRPr lang="zh-CN" altLang="en-US" sz="2400" dirty="0"/>
          </a:p>
          <a:p>
            <a:r>
              <a:rPr lang="zh-CN" altLang="en-US" sz="2400" dirty="0">
                <a:latin typeface="+mn-ea"/>
              </a:rPr>
              <a:t>对于企业中资历不同的员工，培训开发工作也有不同的重点。从员工资历角度进行划分，大致可以区分为新员工培训和老员工培训。</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新员工培训</a:t>
            </a:r>
          </a:p>
          <a:p>
            <a:pPr marL="342900" indent="-342900">
              <a:buFont typeface="Wingdings" panose="05000000000000000000" pitchFamily="2" charset="2"/>
              <a:buChar char="ü"/>
            </a:pPr>
            <a:r>
              <a:rPr lang="zh-CN" altLang="en-US" sz="2400" dirty="0"/>
              <a:t>老员工培训</a:t>
            </a:r>
          </a:p>
        </p:txBody>
      </p:sp>
    </p:spTree>
    <p:extLst>
      <p:ext uri="{BB962C8B-B14F-4D97-AF65-F5344CB8AC3E}">
        <p14:creationId xmlns:p14="http://schemas.microsoft.com/office/powerpoint/2010/main" xmlns="" val="34937342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培训开发工作</a:t>
            </a:r>
            <a:br>
              <a:rPr lang="zh-CN" altLang="en-US" dirty="0"/>
            </a:br>
            <a:endParaRPr lang="zh-CN" altLang="en-US" dirty="0"/>
          </a:p>
        </p:txBody>
      </p:sp>
      <p:sp>
        <p:nvSpPr>
          <p:cNvPr id="3" name="文本框 2"/>
          <p:cNvSpPr txBox="1"/>
          <p:nvPr/>
        </p:nvSpPr>
        <p:spPr>
          <a:xfrm>
            <a:off x="508001" y="1727200"/>
            <a:ext cx="7274338" cy="3416320"/>
          </a:xfrm>
          <a:prstGeom prst="rect">
            <a:avLst/>
          </a:prstGeom>
          <a:noFill/>
        </p:spPr>
        <p:txBody>
          <a:bodyPr wrap="square" rtlCol="0">
            <a:spAutoFit/>
          </a:bodyPr>
          <a:lstStyle/>
          <a:p>
            <a:r>
              <a:rPr lang="zh-CN" altLang="en-US" sz="2400" dirty="0"/>
              <a:t>（二）培训开发的</a:t>
            </a:r>
            <a:r>
              <a:rPr lang="zh-CN" altLang="en-US" sz="2400" dirty="0" smtClean="0"/>
              <a:t>类型</a:t>
            </a:r>
            <a:endParaRPr lang="en-US" altLang="zh-CN" sz="2400" dirty="0" smtClean="0"/>
          </a:p>
          <a:p>
            <a:endParaRPr lang="zh-CN" altLang="en-US" sz="2400" dirty="0"/>
          </a:p>
          <a:p>
            <a:r>
              <a:rPr lang="zh-CN" altLang="en-US" sz="2400" dirty="0">
                <a:latin typeface="+mn-ea"/>
              </a:rPr>
              <a:t>不同培训开发对象需要从不同角度进行能力与素质开发，为此必须在培训开发内容和形式上进行专门设计，以提高培训工作效率。与此相应，形成了培训开发工作的不同类型。</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培训内容分类</a:t>
            </a:r>
          </a:p>
          <a:p>
            <a:pPr marL="342900" indent="-342900">
              <a:buFont typeface="Wingdings" panose="05000000000000000000" pitchFamily="2" charset="2"/>
              <a:buChar char="ü"/>
            </a:pPr>
            <a:r>
              <a:rPr lang="zh-CN" altLang="en-US" sz="2400" dirty="0"/>
              <a:t>培训方式分类</a:t>
            </a:r>
          </a:p>
        </p:txBody>
      </p:sp>
    </p:spTree>
    <p:extLst>
      <p:ext uri="{BB962C8B-B14F-4D97-AF65-F5344CB8AC3E}">
        <p14:creationId xmlns:p14="http://schemas.microsoft.com/office/powerpoint/2010/main" xmlns="" val="4192711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培训开发工作</a:t>
            </a:r>
            <a:br>
              <a:rPr lang="zh-CN" altLang="en-US" dirty="0"/>
            </a:br>
            <a:endParaRPr lang="zh-CN" altLang="en-US" dirty="0"/>
          </a:p>
        </p:txBody>
      </p:sp>
      <p:sp>
        <p:nvSpPr>
          <p:cNvPr id="3" name="文本框 2"/>
          <p:cNvSpPr txBox="1"/>
          <p:nvPr/>
        </p:nvSpPr>
        <p:spPr>
          <a:xfrm>
            <a:off x="508001" y="1727200"/>
            <a:ext cx="7274338" cy="3046988"/>
          </a:xfrm>
          <a:prstGeom prst="rect">
            <a:avLst/>
          </a:prstGeom>
          <a:noFill/>
        </p:spPr>
        <p:txBody>
          <a:bodyPr wrap="square" rtlCol="0">
            <a:spAutoFit/>
          </a:bodyPr>
          <a:lstStyle/>
          <a:p>
            <a:r>
              <a:rPr lang="en-US" altLang="zh-CN" sz="2400" dirty="0"/>
              <a:t>1.</a:t>
            </a:r>
            <a:r>
              <a:rPr lang="zh-CN" altLang="en-US" sz="2400" dirty="0"/>
              <a:t>培训内容</a:t>
            </a:r>
            <a:r>
              <a:rPr lang="zh-CN" altLang="en-US" sz="2400" dirty="0" smtClean="0"/>
              <a:t>分类</a:t>
            </a:r>
            <a:endParaRPr lang="en-US" altLang="zh-CN" sz="2400" dirty="0" smtClean="0"/>
          </a:p>
          <a:p>
            <a:endParaRPr lang="zh-CN" altLang="en-US" sz="2400" dirty="0"/>
          </a:p>
          <a:p>
            <a:r>
              <a:rPr lang="zh-CN" altLang="en-US" sz="2400" dirty="0">
                <a:latin typeface="+mn-ea"/>
              </a:rPr>
              <a:t>培训工作的目的是从知识、技能、态度等方面改进员工的行为方式，因此涉及多方面内容。</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知识培训</a:t>
            </a:r>
          </a:p>
          <a:p>
            <a:pPr marL="342900" indent="-342900">
              <a:buFont typeface="Wingdings" panose="05000000000000000000" pitchFamily="2" charset="2"/>
              <a:buChar char="ü"/>
            </a:pPr>
            <a:r>
              <a:rPr lang="zh-CN" altLang="en-US" sz="2400" dirty="0"/>
              <a:t>技能培训</a:t>
            </a:r>
          </a:p>
          <a:p>
            <a:pPr marL="342900" indent="-342900">
              <a:buFont typeface="Wingdings" panose="05000000000000000000" pitchFamily="2" charset="2"/>
              <a:buChar char="ü"/>
            </a:pPr>
            <a:r>
              <a:rPr lang="zh-CN" altLang="en-US" sz="2400" dirty="0"/>
              <a:t>态度培训</a:t>
            </a:r>
          </a:p>
        </p:txBody>
      </p:sp>
      <p:pic>
        <p:nvPicPr>
          <p:cNvPr id="4" name="7-1.EPS" descr="id:2147498476;FounderCES"/>
          <p:cNvPicPr/>
          <p:nvPr/>
        </p:nvPicPr>
        <p:blipFill>
          <a:blip r:embed="rId2" cstate="print">
            <a:duotone>
              <a:prstClr val="black"/>
              <a:schemeClr val="accent3">
                <a:tint val="45000"/>
                <a:satMod val="400000"/>
              </a:schemeClr>
            </a:duotone>
          </a:blip>
          <a:stretch>
            <a:fillRect/>
          </a:stretch>
        </p:blipFill>
        <p:spPr>
          <a:xfrm>
            <a:off x="3617843" y="3651875"/>
            <a:ext cx="2542528" cy="2542528"/>
          </a:xfrm>
          <a:prstGeom prst="rect">
            <a:avLst/>
          </a:prstGeom>
        </p:spPr>
      </p:pic>
    </p:spTree>
    <p:extLst>
      <p:ext uri="{BB962C8B-B14F-4D97-AF65-F5344CB8AC3E}">
        <p14:creationId xmlns:p14="http://schemas.microsoft.com/office/powerpoint/2010/main" xmlns="" val="33561567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培训开发工作</a:t>
            </a:r>
            <a:br>
              <a:rPr lang="zh-CN" altLang="en-US" dirty="0"/>
            </a:br>
            <a:endParaRPr lang="zh-CN" altLang="en-US" dirty="0"/>
          </a:p>
        </p:txBody>
      </p:sp>
      <p:sp>
        <p:nvSpPr>
          <p:cNvPr id="3" name="文本框 2"/>
          <p:cNvSpPr txBox="1"/>
          <p:nvPr/>
        </p:nvSpPr>
        <p:spPr>
          <a:xfrm>
            <a:off x="508001" y="1727200"/>
            <a:ext cx="7274338" cy="3046988"/>
          </a:xfrm>
          <a:prstGeom prst="rect">
            <a:avLst/>
          </a:prstGeom>
          <a:noFill/>
        </p:spPr>
        <p:txBody>
          <a:bodyPr wrap="square" rtlCol="0">
            <a:spAutoFit/>
          </a:bodyPr>
          <a:lstStyle/>
          <a:p>
            <a:r>
              <a:rPr lang="en-US" altLang="zh-CN" sz="2400" dirty="0"/>
              <a:t>2.</a:t>
            </a:r>
            <a:r>
              <a:rPr lang="zh-CN" altLang="en-US" sz="2400" dirty="0"/>
              <a:t>培训方式分类</a:t>
            </a:r>
          </a:p>
          <a:p>
            <a:r>
              <a:rPr lang="zh-CN" altLang="en-US" sz="2400" dirty="0">
                <a:latin typeface="+mn-ea"/>
              </a:rPr>
              <a:t>培训工作的对象是企业成员，即具有自主能力的成年人；培训工作的内容是工作技能与素质，与组织环境和职位要求密切相关，因此与一般教育的对象与内容不同，需要采取相应的方式方法。管理心理学家费奥建立了一个学习模型，从自主性、实践性、交往性三个维度分析学习活动结构，对于培训方式具有参考意义。</a:t>
            </a:r>
          </a:p>
        </p:txBody>
      </p:sp>
    </p:spTree>
    <p:extLst>
      <p:ext uri="{BB962C8B-B14F-4D97-AF65-F5344CB8AC3E}">
        <p14:creationId xmlns:p14="http://schemas.microsoft.com/office/powerpoint/2010/main" xmlns="" val="19254944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normAutofit lnSpcReduction="10000"/>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培训开发工作</a:t>
            </a:r>
            <a:br>
              <a:rPr lang="zh-CN" altLang="en-US" dirty="0"/>
            </a:br>
            <a:endParaRPr lang="zh-CN" altLang="en-US" dirty="0"/>
          </a:p>
        </p:txBody>
      </p:sp>
      <p:pic>
        <p:nvPicPr>
          <p:cNvPr id="5" name="图片 4"/>
          <p:cNvPicPr>
            <a:picLocks noChangeAspect="1"/>
          </p:cNvPicPr>
          <p:nvPr/>
        </p:nvPicPr>
        <p:blipFill>
          <a:blip r:embed="rId2" cstate="print">
            <a:duotone>
              <a:prstClr val="black"/>
              <a:schemeClr val="accent6">
                <a:tint val="45000"/>
                <a:satMod val="400000"/>
              </a:schemeClr>
            </a:duotone>
          </a:blip>
          <a:stretch>
            <a:fillRect/>
          </a:stretch>
        </p:blipFill>
        <p:spPr>
          <a:xfrm>
            <a:off x="1479160" y="1784195"/>
            <a:ext cx="5201621" cy="4122945"/>
          </a:xfrm>
          <a:prstGeom prst="rect">
            <a:avLst/>
          </a:prstGeom>
        </p:spPr>
      </p:pic>
    </p:spTree>
    <p:extLst>
      <p:ext uri="{BB962C8B-B14F-4D97-AF65-F5344CB8AC3E}">
        <p14:creationId xmlns:p14="http://schemas.microsoft.com/office/powerpoint/2010/main" xmlns="" val="19254944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培训开发工作</a:t>
            </a:r>
            <a:br>
              <a:rPr lang="zh-CN" altLang="en-US" dirty="0"/>
            </a:br>
            <a:endParaRPr lang="zh-CN" altLang="en-US" dirty="0"/>
          </a:p>
        </p:txBody>
      </p:sp>
      <p:sp>
        <p:nvSpPr>
          <p:cNvPr id="3" name="文本框 2"/>
          <p:cNvSpPr txBox="1"/>
          <p:nvPr/>
        </p:nvSpPr>
        <p:spPr>
          <a:xfrm>
            <a:off x="508001" y="1379330"/>
            <a:ext cx="7274338" cy="4893647"/>
          </a:xfrm>
          <a:prstGeom prst="rect">
            <a:avLst/>
          </a:prstGeom>
          <a:noFill/>
        </p:spPr>
        <p:txBody>
          <a:bodyPr wrap="square" rtlCol="0">
            <a:spAutoFit/>
          </a:bodyPr>
          <a:lstStyle/>
          <a:p>
            <a:r>
              <a:rPr lang="en-US" altLang="zh-CN" sz="2400" dirty="0"/>
              <a:t>3.</a:t>
            </a:r>
            <a:r>
              <a:rPr lang="zh-CN" altLang="en-US" sz="2400" dirty="0"/>
              <a:t>培训实践</a:t>
            </a:r>
            <a:r>
              <a:rPr lang="zh-CN" altLang="en-US" sz="2400" dirty="0" smtClean="0"/>
              <a:t>分类</a:t>
            </a:r>
            <a:endParaRPr lang="en-US" altLang="zh-CN" sz="2400" dirty="0" smtClean="0"/>
          </a:p>
          <a:p>
            <a:endParaRPr lang="zh-CN" altLang="en-US" sz="2400" dirty="0"/>
          </a:p>
          <a:p>
            <a:r>
              <a:rPr lang="zh-CN" altLang="en-US" sz="2400" dirty="0">
                <a:latin typeface="+mn-ea"/>
              </a:rPr>
              <a:t>对于不同企业成员提供的不同培训内容和采取的不同培训方式，产生了企业培训工作的不同实践类型，其中最常见的有如下几种。</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高层管理人员培训</a:t>
            </a:r>
          </a:p>
          <a:p>
            <a:pPr marL="342900" indent="-342900">
              <a:buFont typeface="Wingdings" panose="05000000000000000000" pitchFamily="2" charset="2"/>
              <a:buChar char="ü"/>
            </a:pPr>
            <a:r>
              <a:rPr lang="zh-CN" altLang="en-US" sz="2400" dirty="0"/>
              <a:t>经理培训</a:t>
            </a:r>
          </a:p>
          <a:p>
            <a:pPr marL="342900" indent="-342900">
              <a:buFont typeface="Wingdings" panose="05000000000000000000" pitchFamily="2" charset="2"/>
              <a:buChar char="ü"/>
            </a:pPr>
            <a:r>
              <a:rPr lang="zh-CN" altLang="en-US" sz="2400" dirty="0"/>
              <a:t>主管培训</a:t>
            </a:r>
          </a:p>
          <a:p>
            <a:pPr marL="342900" indent="-342900">
              <a:buFont typeface="Wingdings" panose="05000000000000000000" pitchFamily="2" charset="2"/>
              <a:buChar char="ü"/>
            </a:pPr>
            <a:r>
              <a:rPr lang="zh-CN" altLang="en-US" sz="2400" dirty="0"/>
              <a:t>职业技能培训</a:t>
            </a:r>
          </a:p>
          <a:p>
            <a:pPr marL="342900" indent="-342900">
              <a:buFont typeface="Wingdings" panose="05000000000000000000" pitchFamily="2" charset="2"/>
              <a:buChar char="ü"/>
            </a:pPr>
            <a:r>
              <a:rPr lang="zh-CN" altLang="en-US" sz="2400" dirty="0"/>
              <a:t>营销技能培训</a:t>
            </a:r>
          </a:p>
          <a:p>
            <a:pPr marL="342900" indent="-342900">
              <a:buFont typeface="Wingdings" panose="05000000000000000000" pitchFamily="2" charset="2"/>
              <a:buChar char="ü"/>
            </a:pPr>
            <a:r>
              <a:rPr lang="zh-CN" altLang="en-US" sz="2400" dirty="0"/>
              <a:t>安全和健康培训</a:t>
            </a:r>
          </a:p>
          <a:p>
            <a:pPr marL="342900" indent="-342900">
              <a:buFont typeface="Wingdings" panose="05000000000000000000" pitchFamily="2" charset="2"/>
              <a:buChar char="ü"/>
            </a:pPr>
            <a:r>
              <a:rPr lang="zh-CN" altLang="en-US" sz="2400" dirty="0"/>
              <a:t>新员工上岗培训</a:t>
            </a:r>
          </a:p>
        </p:txBody>
      </p:sp>
    </p:spTree>
    <p:extLst>
      <p:ext uri="{BB962C8B-B14F-4D97-AF65-F5344CB8AC3E}">
        <p14:creationId xmlns:p14="http://schemas.microsoft.com/office/powerpoint/2010/main" xmlns="" val="24022919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培训开发工作</a:t>
            </a:r>
            <a:br>
              <a:rPr lang="zh-CN" altLang="en-US" dirty="0"/>
            </a:br>
            <a:endParaRPr lang="zh-CN" altLang="en-US" dirty="0"/>
          </a:p>
        </p:txBody>
      </p:sp>
      <p:sp>
        <p:nvSpPr>
          <p:cNvPr id="3" name="文本框 2"/>
          <p:cNvSpPr txBox="1"/>
          <p:nvPr/>
        </p:nvSpPr>
        <p:spPr>
          <a:xfrm>
            <a:off x="508001" y="1379330"/>
            <a:ext cx="7274338" cy="4154984"/>
          </a:xfrm>
          <a:prstGeom prst="rect">
            <a:avLst/>
          </a:prstGeom>
          <a:noFill/>
        </p:spPr>
        <p:txBody>
          <a:bodyPr wrap="square" rtlCol="0">
            <a:spAutoFit/>
          </a:bodyPr>
          <a:lstStyle/>
          <a:p>
            <a:r>
              <a:rPr lang="zh-CN" altLang="en-US" sz="2400" dirty="0"/>
              <a:t>三、培训开发的</a:t>
            </a:r>
            <a:r>
              <a:rPr lang="zh-CN" altLang="en-US" sz="2400" dirty="0" smtClean="0"/>
              <a:t>方法</a:t>
            </a:r>
            <a:endParaRPr lang="en-US" altLang="zh-CN" sz="2400" dirty="0" smtClean="0"/>
          </a:p>
          <a:p>
            <a:endParaRPr lang="zh-CN" altLang="en-US" sz="2400" dirty="0"/>
          </a:p>
          <a:p>
            <a:r>
              <a:rPr lang="zh-CN" altLang="en-US" sz="2400" dirty="0">
                <a:latin typeface="+mn-ea"/>
              </a:rPr>
              <a:t>培训开发的方法指改进员工能力与素质的操作方式。在促进员工学习与成长的各种措施中，狭义培训开发工作具有特殊地位和作用。这一工作的特点是为了改进员工的能力与素质，专门采取特殊的措施与方法，投入特殊的资源条件。如何设计与选择狭义培训开发的方法对于提高培训工作效率具有重要意义。</a:t>
            </a:r>
            <a:endParaRPr lang="en-US" altLang="zh-CN" sz="2400" dirty="0">
              <a:latin typeface="+mn-ea"/>
            </a:endParaRPr>
          </a:p>
          <a:p>
            <a:endParaRPr lang="zh-CN" altLang="en-US" sz="2400" dirty="0"/>
          </a:p>
          <a:p>
            <a:r>
              <a:rPr lang="zh-CN" altLang="en-US" sz="2400" dirty="0"/>
              <a:t>（一）常用培训</a:t>
            </a:r>
            <a:r>
              <a:rPr lang="zh-CN" altLang="en-US" sz="2400" dirty="0" smtClean="0"/>
              <a:t>方法</a:t>
            </a:r>
            <a:endParaRPr lang="zh-CN" altLang="en-US" sz="2400" dirty="0"/>
          </a:p>
          <a:p>
            <a:r>
              <a:rPr lang="zh-CN" altLang="en-US" sz="2400" dirty="0"/>
              <a:t>（二）培训方法选择</a:t>
            </a:r>
          </a:p>
        </p:txBody>
      </p:sp>
    </p:spTree>
    <p:extLst>
      <p:ext uri="{BB962C8B-B14F-4D97-AF65-F5344CB8AC3E}">
        <p14:creationId xmlns:p14="http://schemas.microsoft.com/office/powerpoint/2010/main" xmlns="" val="26058620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培训开发工作</a:t>
            </a:r>
            <a:br>
              <a:rPr lang="zh-CN" altLang="en-US" dirty="0"/>
            </a:br>
            <a:endParaRPr lang="zh-CN" altLang="en-US" dirty="0"/>
          </a:p>
        </p:txBody>
      </p:sp>
      <p:sp>
        <p:nvSpPr>
          <p:cNvPr id="3" name="文本框 2"/>
          <p:cNvSpPr txBox="1"/>
          <p:nvPr/>
        </p:nvSpPr>
        <p:spPr>
          <a:xfrm>
            <a:off x="508001" y="1379330"/>
            <a:ext cx="7274338" cy="2677656"/>
          </a:xfrm>
          <a:prstGeom prst="rect">
            <a:avLst/>
          </a:prstGeom>
          <a:noFill/>
        </p:spPr>
        <p:txBody>
          <a:bodyPr wrap="square" rtlCol="0">
            <a:spAutoFit/>
          </a:bodyPr>
          <a:lstStyle/>
          <a:p>
            <a:r>
              <a:rPr lang="zh-CN" altLang="en-US" sz="2400" dirty="0"/>
              <a:t>（一）常用培训</a:t>
            </a:r>
            <a:r>
              <a:rPr lang="zh-CN" altLang="en-US" sz="2400" dirty="0" smtClean="0"/>
              <a:t>方法</a:t>
            </a:r>
            <a:endParaRPr lang="en-US" altLang="zh-CN" sz="2400" dirty="0" smtClean="0"/>
          </a:p>
          <a:p>
            <a:endParaRPr lang="zh-CN" altLang="en-US" sz="2400" dirty="0"/>
          </a:p>
          <a:p>
            <a:r>
              <a:rPr lang="zh-CN" altLang="en-US" sz="2400" dirty="0">
                <a:latin typeface="+mn-ea"/>
              </a:rPr>
              <a:t>员工培训的方法很多，实际工作中常见的有师带徒、课堂讲授、讨论、案例分析等。随着电子计算机的普及和网络技术发展，电视教学、视听会议等方法也逐渐普及。其中不同培训方法各有特点，需要根据实际情况进行选择。</a:t>
            </a:r>
          </a:p>
        </p:txBody>
      </p:sp>
    </p:spTree>
    <p:extLst>
      <p:ext uri="{BB962C8B-B14F-4D97-AF65-F5344CB8AC3E}">
        <p14:creationId xmlns:p14="http://schemas.microsoft.com/office/powerpoint/2010/main" xmlns="" val="23989395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培训开发工作</a:t>
            </a:r>
            <a:br>
              <a:rPr lang="zh-CN" altLang="en-US" dirty="0"/>
            </a:br>
            <a:endParaRPr lang="zh-CN" altLang="en-US" dirty="0"/>
          </a:p>
        </p:txBody>
      </p:sp>
      <p:sp>
        <p:nvSpPr>
          <p:cNvPr id="3" name="文本框 2"/>
          <p:cNvSpPr txBox="1"/>
          <p:nvPr/>
        </p:nvSpPr>
        <p:spPr>
          <a:xfrm>
            <a:off x="508001" y="1379330"/>
            <a:ext cx="7274338" cy="4154984"/>
          </a:xfrm>
          <a:prstGeom prst="rect">
            <a:avLst/>
          </a:prstGeom>
          <a:noFill/>
        </p:spPr>
        <p:txBody>
          <a:bodyPr wrap="square" rtlCol="0">
            <a:spAutoFit/>
          </a:bodyPr>
          <a:lstStyle/>
          <a:p>
            <a:r>
              <a:rPr lang="zh-CN" altLang="en-US" sz="2400" dirty="0"/>
              <a:t>（二）培训方法</a:t>
            </a:r>
            <a:r>
              <a:rPr lang="zh-CN" altLang="en-US" sz="2400" dirty="0" smtClean="0"/>
              <a:t>选择</a:t>
            </a:r>
            <a:endParaRPr lang="en-US" altLang="zh-CN" sz="2400" dirty="0" smtClean="0"/>
          </a:p>
          <a:p>
            <a:endParaRPr lang="zh-CN" altLang="en-US" sz="2400" dirty="0"/>
          </a:p>
          <a:p>
            <a:r>
              <a:rPr lang="zh-CN" altLang="en-US" sz="2400" dirty="0">
                <a:latin typeface="+mn-ea"/>
              </a:rPr>
              <a:t>不同培训方法之间没有优劣之分，只是分别适用于不同情况。在实际工作中，必须结合企业的培训目标、培训内容、培训对象和培训重点来选择合适的培训方法和技术。</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培训目标与培训方法选择</a:t>
            </a:r>
          </a:p>
          <a:p>
            <a:pPr marL="342900" indent="-342900">
              <a:buFont typeface="Wingdings" panose="05000000000000000000" pitchFamily="2" charset="2"/>
              <a:buChar char="ü"/>
            </a:pPr>
            <a:r>
              <a:rPr lang="zh-CN" altLang="en-US" sz="2400" dirty="0"/>
              <a:t>培训内容与培训方法选择</a:t>
            </a:r>
          </a:p>
          <a:p>
            <a:pPr marL="342900" indent="-342900">
              <a:buFont typeface="Wingdings" panose="05000000000000000000" pitchFamily="2" charset="2"/>
              <a:buChar char="ü"/>
            </a:pPr>
            <a:r>
              <a:rPr lang="zh-CN" altLang="en-US" sz="2400" dirty="0"/>
              <a:t>培训对象与培训方法选择</a:t>
            </a:r>
          </a:p>
          <a:p>
            <a:pPr marL="342900" indent="-342900">
              <a:buFont typeface="Wingdings" panose="05000000000000000000" pitchFamily="2" charset="2"/>
              <a:buChar char="ü"/>
            </a:pPr>
            <a:r>
              <a:rPr lang="zh-CN" altLang="en-US" sz="2400" dirty="0"/>
              <a:t>培训重点与培训方法选择</a:t>
            </a:r>
          </a:p>
        </p:txBody>
      </p:sp>
    </p:spTree>
    <p:extLst>
      <p:ext uri="{BB962C8B-B14F-4D97-AF65-F5344CB8AC3E}">
        <p14:creationId xmlns:p14="http://schemas.microsoft.com/office/powerpoint/2010/main" xmlns="" val="22793554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508001" y="609600"/>
            <a:ext cx="6447501" cy="1320800"/>
          </a:xfrm>
        </p:spPr>
        <p:txBody>
          <a:bodyPr/>
          <a:lstStyle/>
          <a:p>
            <a:r>
              <a:rPr lang="zh-CN" altLang="en-US" dirty="0" smtClean="0"/>
              <a:t>本章内容</a:t>
            </a:r>
            <a:endParaRPr lang="zh-CN" altLang="en-US" dirty="0"/>
          </a:p>
        </p:txBody>
      </p:sp>
      <p:sp>
        <p:nvSpPr>
          <p:cNvPr id="6" name="文本框 2"/>
          <p:cNvSpPr txBox="1"/>
          <p:nvPr/>
        </p:nvSpPr>
        <p:spPr>
          <a:xfrm>
            <a:off x="2749396" y="2124549"/>
            <a:ext cx="3717235" cy="2462213"/>
          </a:xfrm>
          <a:prstGeom prst="rect">
            <a:avLst/>
          </a:prstGeom>
          <a:noFill/>
        </p:spPr>
        <p:txBody>
          <a:bodyPr wrap="square" rtlCol="0">
            <a:spAutoFit/>
          </a:bodyPr>
          <a:lstStyle/>
          <a:p>
            <a:pPr>
              <a:lnSpc>
                <a:spcPct val="150000"/>
              </a:lnSpc>
            </a:pPr>
            <a:r>
              <a:rPr lang="zh-CN" altLang="zh-CN" sz="2800" dirty="0"/>
              <a:t>第</a:t>
            </a:r>
            <a:r>
              <a:rPr lang="en-US" altLang="zh-CN" sz="2800" dirty="0"/>
              <a:t>1</a:t>
            </a:r>
            <a:r>
              <a:rPr lang="zh-CN" altLang="zh-CN" sz="2800" dirty="0"/>
              <a:t>节　培训开发工作</a:t>
            </a:r>
          </a:p>
          <a:p>
            <a:pPr>
              <a:lnSpc>
                <a:spcPct val="150000"/>
              </a:lnSpc>
            </a:pPr>
            <a:r>
              <a:rPr lang="zh-CN" altLang="zh-CN" sz="2800" dirty="0">
                <a:solidFill>
                  <a:srgbClr val="FF0000"/>
                </a:solidFill>
              </a:rPr>
              <a:t>第</a:t>
            </a:r>
            <a:r>
              <a:rPr lang="en-US" altLang="zh-CN" sz="2800" dirty="0">
                <a:solidFill>
                  <a:srgbClr val="FF0000"/>
                </a:solidFill>
              </a:rPr>
              <a:t>2</a:t>
            </a:r>
            <a:r>
              <a:rPr lang="zh-CN" altLang="zh-CN" sz="2800" dirty="0">
                <a:solidFill>
                  <a:srgbClr val="FF0000"/>
                </a:solidFill>
              </a:rPr>
              <a:t>节　培训开发项目</a:t>
            </a:r>
          </a:p>
          <a:p>
            <a:pPr>
              <a:lnSpc>
                <a:spcPct val="150000"/>
              </a:lnSpc>
            </a:pPr>
            <a:r>
              <a:rPr lang="zh-CN" altLang="zh-CN" sz="2800" dirty="0"/>
              <a:t>第</a:t>
            </a:r>
            <a:r>
              <a:rPr lang="en-US" altLang="zh-CN" sz="2800" dirty="0"/>
              <a:t>3</a:t>
            </a:r>
            <a:r>
              <a:rPr lang="zh-CN" altLang="zh-CN" sz="2800" dirty="0"/>
              <a:t>节　培训开发效用</a:t>
            </a:r>
          </a:p>
          <a:p>
            <a:endParaRPr lang="zh-CN" altLang="en-US" sz="2800" dirty="0"/>
          </a:p>
        </p:txBody>
      </p:sp>
    </p:spTree>
    <p:extLst>
      <p:ext uri="{BB962C8B-B14F-4D97-AF65-F5344CB8AC3E}">
        <p14:creationId xmlns:p14="http://schemas.microsoft.com/office/powerpoint/2010/main" xmlns="" val="42690968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a:t>
            </a:r>
            <a:r>
              <a:rPr lang="en-US" altLang="zh-CN" dirty="0"/>
              <a:t>2</a:t>
            </a:r>
            <a:r>
              <a:rPr lang="zh-CN" altLang="en-US" dirty="0"/>
              <a:t>节　培训开发项目</a:t>
            </a:r>
          </a:p>
        </p:txBody>
      </p:sp>
      <p:sp>
        <p:nvSpPr>
          <p:cNvPr id="3" name="文本框 2"/>
          <p:cNvSpPr txBox="1"/>
          <p:nvPr/>
        </p:nvSpPr>
        <p:spPr>
          <a:xfrm>
            <a:off x="508001" y="1721679"/>
            <a:ext cx="7274338" cy="3416320"/>
          </a:xfrm>
          <a:prstGeom prst="rect">
            <a:avLst/>
          </a:prstGeom>
          <a:noFill/>
        </p:spPr>
        <p:txBody>
          <a:bodyPr wrap="square" rtlCol="0">
            <a:spAutoFit/>
          </a:bodyPr>
          <a:lstStyle/>
          <a:p>
            <a:r>
              <a:rPr lang="zh-CN" altLang="en-US" sz="2400" dirty="0">
                <a:latin typeface="+mn-ea"/>
              </a:rPr>
              <a:t>狭义培训开发不仅具有特定目标，而且需要专门的资源投入，在一定时间内完成培训任务，是一种特殊的投入产出活动，可以进行项目管理。在实际工作中，狭义培训开发常常以培训项目的方式运作。加强培训开发项目管理对于提高培训开发绩效具有重要意义。</a:t>
            </a:r>
            <a:endParaRPr lang="en-US" altLang="zh-CN" sz="2400" dirty="0">
              <a:latin typeface="+mn-ea"/>
            </a:endParaRPr>
          </a:p>
          <a:p>
            <a:endParaRPr lang="zh-CN" altLang="en-US" sz="2400" dirty="0"/>
          </a:p>
          <a:p>
            <a:r>
              <a:rPr lang="zh-CN" altLang="en-US" sz="2400" dirty="0"/>
              <a:t>一、培训项目性质</a:t>
            </a:r>
          </a:p>
          <a:p>
            <a:r>
              <a:rPr lang="zh-CN" altLang="en-US" sz="2400" dirty="0"/>
              <a:t>二、培训项目运作</a:t>
            </a:r>
          </a:p>
          <a:p>
            <a:r>
              <a:rPr lang="zh-CN" altLang="en-US" sz="2400" dirty="0"/>
              <a:t>三、培训项目评估</a:t>
            </a:r>
          </a:p>
        </p:txBody>
      </p:sp>
    </p:spTree>
    <p:extLst>
      <p:ext uri="{BB962C8B-B14F-4D97-AF65-F5344CB8AC3E}">
        <p14:creationId xmlns:p14="http://schemas.microsoft.com/office/powerpoint/2010/main" xmlns="" val="40406069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a:t>
            </a:r>
            <a:r>
              <a:rPr lang="en-US" altLang="zh-CN" dirty="0"/>
              <a:t>2</a:t>
            </a:r>
            <a:r>
              <a:rPr lang="zh-CN" altLang="en-US" dirty="0"/>
              <a:t>节　培训开发项目</a:t>
            </a:r>
          </a:p>
        </p:txBody>
      </p:sp>
      <p:sp>
        <p:nvSpPr>
          <p:cNvPr id="3" name="文本框 2"/>
          <p:cNvSpPr txBox="1"/>
          <p:nvPr/>
        </p:nvSpPr>
        <p:spPr>
          <a:xfrm>
            <a:off x="508001" y="1930400"/>
            <a:ext cx="7274338" cy="4154984"/>
          </a:xfrm>
          <a:prstGeom prst="rect">
            <a:avLst/>
          </a:prstGeom>
          <a:noFill/>
        </p:spPr>
        <p:txBody>
          <a:bodyPr wrap="square" rtlCol="0">
            <a:spAutoFit/>
          </a:bodyPr>
          <a:lstStyle/>
          <a:p>
            <a:r>
              <a:rPr lang="zh-CN" altLang="en-US" sz="2400" dirty="0"/>
              <a:t>一、培训项目</a:t>
            </a:r>
            <a:r>
              <a:rPr lang="zh-CN" altLang="en-US" sz="2400" dirty="0" smtClean="0"/>
              <a:t>性质</a:t>
            </a:r>
            <a:endParaRPr lang="en-US" altLang="zh-CN" sz="2400" dirty="0" smtClean="0"/>
          </a:p>
          <a:p>
            <a:endParaRPr lang="zh-CN" altLang="en-US" sz="2400" dirty="0"/>
          </a:p>
          <a:p>
            <a:r>
              <a:rPr lang="zh-CN" altLang="en-US" sz="2400" dirty="0">
                <a:latin typeface="+mn-ea"/>
              </a:rPr>
              <a:t>培训</a:t>
            </a:r>
            <a:r>
              <a:rPr lang="zh-CN" altLang="en-US" sz="2400" dirty="0" smtClean="0">
                <a:latin typeface="+mn-ea"/>
              </a:rPr>
              <a:t>项目是</a:t>
            </a:r>
            <a:r>
              <a:rPr lang="zh-CN" altLang="en-US" sz="2400" dirty="0">
                <a:latin typeface="+mn-ea"/>
              </a:rPr>
              <a:t>为了实现特定目标进行专门投入并接受绩效考评的培训开发工作，需要进行多维度管理。培训项目管理的任务是通过培训目标与手段的合理结合提高培训开发效益。在现代企业人力资源管理中，培训开发工作的地位越来越重要，培训项目管理也越来越受到重视。</a:t>
            </a:r>
            <a:endParaRPr lang="en-US" altLang="zh-CN" sz="2400" dirty="0">
              <a:latin typeface="+mn-ea"/>
            </a:endParaRPr>
          </a:p>
          <a:p>
            <a:endParaRPr lang="zh-CN" altLang="en-US" sz="2400" dirty="0"/>
          </a:p>
          <a:p>
            <a:r>
              <a:rPr lang="zh-CN" altLang="en-US" sz="2400" dirty="0"/>
              <a:t>（一）培训项目管理的要求</a:t>
            </a:r>
          </a:p>
          <a:p>
            <a:r>
              <a:rPr lang="zh-CN" altLang="en-US" sz="2400" dirty="0"/>
              <a:t>（二）培训项目管理的程序</a:t>
            </a:r>
          </a:p>
        </p:txBody>
      </p:sp>
    </p:spTree>
    <p:extLst>
      <p:ext uri="{BB962C8B-B14F-4D97-AF65-F5344CB8AC3E}">
        <p14:creationId xmlns:p14="http://schemas.microsoft.com/office/powerpoint/2010/main" xmlns="" val="30670732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a:t>
            </a:r>
            <a:r>
              <a:rPr lang="en-US" altLang="zh-CN" dirty="0"/>
              <a:t>2</a:t>
            </a:r>
            <a:r>
              <a:rPr lang="zh-CN" altLang="en-US" dirty="0"/>
              <a:t>节　培训开发项目</a:t>
            </a:r>
          </a:p>
        </p:txBody>
      </p:sp>
      <p:sp>
        <p:nvSpPr>
          <p:cNvPr id="3" name="文本框 2"/>
          <p:cNvSpPr txBox="1"/>
          <p:nvPr/>
        </p:nvSpPr>
        <p:spPr>
          <a:xfrm>
            <a:off x="508001" y="1930400"/>
            <a:ext cx="7274338" cy="3046988"/>
          </a:xfrm>
          <a:prstGeom prst="rect">
            <a:avLst/>
          </a:prstGeom>
          <a:noFill/>
        </p:spPr>
        <p:txBody>
          <a:bodyPr wrap="square" rtlCol="0">
            <a:spAutoFit/>
          </a:bodyPr>
          <a:lstStyle/>
          <a:p>
            <a:r>
              <a:rPr lang="zh-CN" altLang="en-US" sz="2400" dirty="0"/>
              <a:t>（一）培训项目管理的要求</a:t>
            </a:r>
          </a:p>
          <a:p>
            <a:endParaRPr lang="en-US" altLang="zh-CN" sz="2400" dirty="0" smtClean="0"/>
          </a:p>
          <a:p>
            <a:r>
              <a:rPr lang="zh-CN" altLang="en-US" sz="2400" dirty="0">
                <a:latin typeface="+mn-ea"/>
              </a:rPr>
              <a:t>狭义培训开发不仅具有特定目标，而且会为实现这一目标投入专门的资源条件，进行有计划的专门组织和运作，因此需要而且能够进行项目管理。</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培训项目的类型</a:t>
            </a:r>
          </a:p>
          <a:p>
            <a:pPr marL="342900" indent="-342900">
              <a:buFont typeface="Wingdings" panose="05000000000000000000" pitchFamily="2" charset="2"/>
              <a:buChar char="ü"/>
            </a:pPr>
            <a:r>
              <a:rPr lang="zh-CN" altLang="en-US" sz="2400" dirty="0"/>
              <a:t>培训项目的管理</a:t>
            </a:r>
          </a:p>
        </p:txBody>
      </p:sp>
    </p:spTree>
    <p:extLst>
      <p:ext uri="{BB962C8B-B14F-4D97-AF65-F5344CB8AC3E}">
        <p14:creationId xmlns:p14="http://schemas.microsoft.com/office/powerpoint/2010/main" xmlns="" val="291764191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a:t>
            </a:r>
            <a:r>
              <a:rPr lang="en-US" altLang="zh-CN" dirty="0"/>
              <a:t>2</a:t>
            </a:r>
            <a:r>
              <a:rPr lang="zh-CN" altLang="en-US" dirty="0"/>
              <a:t>节　培训开发项目</a:t>
            </a:r>
          </a:p>
        </p:txBody>
      </p:sp>
      <p:sp>
        <p:nvSpPr>
          <p:cNvPr id="3" name="文本框 2"/>
          <p:cNvSpPr txBox="1"/>
          <p:nvPr/>
        </p:nvSpPr>
        <p:spPr>
          <a:xfrm>
            <a:off x="508001" y="1930400"/>
            <a:ext cx="7274338" cy="3416320"/>
          </a:xfrm>
          <a:prstGeom prst="rect">
            <a:avLst/>
          </a:prstGeom>
          <a:noFill/>
        </p:spPr>
        <p:txBody>
          <a:bodyPr wrap="square" rtlCol="0">
            <a:spAutoFit/>
          </a:bodyPr>
          <a:lstStyle/>
          <a:p>
            <a:r>
              <a:rPr lang="zh-CN" altLang="en-US" sz="2400" dirty="0"/>
              <a:t>（二）培训项目管理的</a:t>
            </a:r>
            <a:r>
              <a:rPr lang="zh-CN" altLang="en-US" sz="2400" dirty="0" smtClean="0"/>
              <a:t>程序</a:t>
            </a:r>
            <a:endParaRPr lang="en-US" altLang="zh-CN" sz="2400" dirty="0" smtClean="0"/>
          </a:p>
          <a:p>
            <a:endParaRPr lang="zh-CN" altLang="en-US" sz="2400" dirty="0"/>
          </a:p>
          <a:p>
            <a:r>
              <a:rPr lang="zh-CN" altLang="en-US" sz="2400" dirty="0">
                <a:latin typeface="+mn-ea"/>
              </a:rPr>
              <a:t>培训项目管理具有一定的目标和方法，应按照一定程序进行。了解培训项目管理的程序有助于提高培训工作效率。</a:t>
            </a:r>
            <a:endParaRPr lang="en-US" altLang="zh-CN" sz="2400" dirty="0">
              <a:latin typeface="+mn-ea"/>
            </a:endParaRPr>
          </a:p>
          <a:p>
            <a:endParaRPr lang="zh-CN" altLang="en-US" sz="2400" dirty="0"/>
          </a:p>
          <a:p>
            <a:r>
              <a:rPr lang="zh-CN" altLang="en-US" sz="2400" dirty="0"/>
              <a:t>培训项目设计</a:t>
            </a:r>
          </a:p>
          <a:p>
            <a:r>
              <a:rPr lang="zh-CN" altLang="en-US" sz="2400" dirty="0"/>
              <a:t>培训项目实施</a:t>
            </a:r>
          </a:p>
          <a:p>
            <a:r>
              <a:rPr lang="zh-CN" altLang="en-US" sz="2400" dirty="0"/>
              <a:t>培训项目考评</a:t>
            </a:r>
          </a:p>
        </p:txBody>
      </p:sp>
    </p:spTree>
    <p:extLst>
      <p:ext uri="{BB962C8B-B14F-4D97-AF65-F5344CB8AC3E}">
        <p14:creationId xmlns:p14="http://schemas.microsoft.com/office/powerpoint/2010/main" xmlns="" val="25423850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学习目标</a:t>
            </a:r>
            <a:endParaRPr lang="zh-CN" altLang="en-US" dirty="0"/>
          </a:p>
        </p:txBody>
      </p:sp>
      <p:sp>
        <p:nvSpPr>
          <p:cNvPr id="3" name="内容占位符 2"/>
          <p:cNvSpPr>
            <a:spLocks noGrp="1"/>
          </p:cNvSpPr>
          <p:nvPr>
            <p:ph idx="1"/>
          </p:nvPr>
        </p:nvSpPr>
        <p:spPr>
          <a:xfrm>
            <a:off x="508000" y="1534425"/>
            <a:ext cx="6447501" cy="3880773"/>
          </a:xfrm>
        </p:spPr>
        <p:txBody>
          <a:bodyPr>
            <a:noAutofit/>
          </a:bodyPr>
          <a:lstStyle/>
          <a:p>
            <a:r>
              <a:rPr lang="en-US" altLang="zh-CN" sz="2400" dirty="0"/>
              <a:t>1.</a:t>
            </a:r>
            <a:r>
              <a:rPr lang="zh-CN" altLang="zh-CN" sz="2400" dirty="0"/>
              <a:t>培训开发与招聘甄选的内在联系</a:t>
            </a:r>
          </a:p>
          <a:p>
            <a:r>
              <a:rPr lang="en-US" altLang="zh-CN" sz="2400" dirty="0"/>
              <a:t>2.</a:t>
            </a:r>
            <a:r>
              <a:rPr lang="zh-CN" altLang="zh-CN" sz="2400" dirty="0"/>
              <a:t>培训开发在人力资源管理中的地位与作用</a:t>
            </a:r>
          </a:p>
          <a:p>
            <a:r>
              <a:rPr lang="en-US" altLang="zh-CN" sz="2400" dirty="0"/>
              <a:t>3.</a:t>
            </a:r>
            <a:r>
              <a:rPr lang="zh-CN" altLang="zh-CN" sz="2400" dirty="0"/>
              <a:t>狭义培训与广义培训的联系与区别</a:t>
            </a:r>
          </a:p>
          <a:p>
            <a:r>
              <a:rPr lang="en-US" altLang="zh-CN" sz="2400" dirty="0"/>
              <a:t>4.</a:t>
            </a:r>
            <a:r>
              <a:rPr lang="zh-CN" altLang="zh-CN" sz="2400" dirty="0"/>
              <a:t>培训工作的任务与方法</a:t>
            </a:r>
          </a:p>
          <a:p>
            <a:r>
              <a:rPr lang="en-US" altLang="zh-CN" sz="2400" dirty="0"/>
              <a:t>5.</a:t>
            </a:r>
            <a:r>
              <a:rPr lang="zh-CN" altLang="zh-CN" sz="2400" dirty="0"/>
              <a:t>培训需求的含义与确认方式</a:t>
            </a:r>
          </a:p>
          <a:p>
            <a:r>
              <a:rPr lang="en-US" altLang="zh-CN" sz="2400" dirty="0"/>
              <a:t>6.</a:t>
            </a:r>
            <a:r>
              <a:rPr lang="zh-CN" altLang="zh-CN" sz="2400" dirty="0"/>
              <a:t>培训项目管理的任务和重点内容</a:t>
            </a:r>
          </a:p>
          <a:p>
            <a:r>
              <a:rPr lang="en-US" altLang="zh-CN" sz="2400" dirty="0"/>
              <a:t>7.</a:t>
            </a:r>
            <a:r>
              <a:rPr lang="zh-CN" altLang="zh-CN" sz="2400" dirty="0"/>
              <a:t>培训效益的评估方式</a:t>
            </a:r>
          </a:p>
          <a:p>
            <a:r>
              <a:rPr lang="en-US" altLang="zh-CN" sz="2400" dirty="0"/>
              <a:t>8.</a:t>
            </a:r>
            <a:r>
              <a:rPr lang="zh-CN" altLang="zh-CN" sz="2400" dirty="0"/>
              <a:t>培训工作的作用机理</a:t>
            </a:r>
          </a:p>
          <a:p>
            <a:endParaRPr lang="zh-CN" altLang="en-US" sz="2400" dirty="0"/>
          </a:p>
        </p:txBody>
      </p:sp>
    </p:spTree>
    <p:extLst>
      <p:ext uri="{BB962C8B-B14F-4D97-AF65-F5344CB8AC3E}">
        <p14:creationId xmlns:p14="http://schemas.microsoft.com/office/powerpoint/2010/main" xmlns="" val="2321878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a:t>
            </a:r>
            <a:r>
              <a:rPr lang="en-US" altLang="zh-CN" dirty="0"/>
              <a:t>2</a:t>
            </a:r>
            <a:r>
              <a:rPr lang="zh-CN" altLang="en-US" dirty="0"/>
              <a:t>节　培训开发项目</a:t>
            </a:r>
          </a:p>
        </p:txBody>
      </p:sp>
      <p:sp>
        <p:nvSpPr>
          <p:cNvPr id="3" name="文本框 2"/>
          <p:cNvSpPr txBox="1"/>
          <p:nvPr/>
        </p:nvSpPr>
        <p:spPr>
          <a:xfrm>
            <a:off x="508001" y="1930400"/>
            <a:ext cx="7274338" cy="3416320"/>
          </a:xfrm>
          <a:prstGeom prst="rect">
            <a:avLst/>
          </a:prstGeom>
          <a:noFill/>
        </p:spPr>
        <p:txBody>
          <a:bodyPr wrap="square" rtlCol="0">
            <a:spAutoFit/>
          </a:bodyPr>
          <a:lstStyle/>
          <a:p>
            <a:r>
              <a:rPr lang="zh-CN" altLang="en-US" sz="2400" dirty="0"/>
              <a:t>二、培训项目</a:t>
            </a:r>
            <a:r>
              <a:rPr lang="zh-CN" altLang="en-US" sz="2400" dirty="0" smtClean="0"/>
              <a:t>运作</a:t>
            </a:r>
            <a:endParaRPr lang="en-US" altLang="zh-CN" sz="2400" dirty="0" smtClean="0"/>
          </a:p>
          <a:p>
            <a:endParaRPr lang="zh-CN" altLang="en-US" sz="2400" dirty="0"/>
          </a:p>
          <a:p>
            <a:r>
              <a:rPr lang="zh-CN" altLang="en-US" sz="2400" dirty="0">
                <a:latin typeface="+mn-ea"/>
              </a:rPr>
              <a:t>在识别培训需求的基础上，开展具有针对性的专门培训工作，是一个项目运作过程，需要进行系统的计划、实施与控制，其中明确培训需求和开展培训工作是两个基本环节，构成培训项目运作的基本内容。</a:t>
            </a:r>
            <a:endParaRPr lang="en-US" altLang="zh-CN" sz="2400" dirty="0">
              <a:latin typeface="+mn-ea"/>
            </a:endParaRPr>
          </a:p>
          <a:p>
            <a:endParaRPr lang="zh-CN" altLang="en-US" sz="2400" dirty="0"/>
          </a:p>
          <a:p>
            <a:r>
              <a:rPr lang="zh-CN" altLang="en-US" sz="2400" dirty="0"/>
              <a:t>（一）明确培训需求</a:t>
            </a:r>
          </a:p>
          <a:p>
            <a:r>
              <a:rPr lang="zh-CN" altLang="en-US" sz="2400" dirty="0"/>
              <a:t>（二）开展培训工作</a:t>
            </a:r>
          </a:p>
        </p:txBody>
      </p:sp>
    </p:spTree>
    <p:extLst>
      <p:ext uri="{BB962C8B-B14F-4D97-AF65-F5344CB8AC3E}">
        <p14:creationId xmlns:p14="http://schemas.microsoft.com/office/powerpoint/2010/main" xmlns="" val="343329556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a:t>
            </a:r>
            <a:r>
              <a:rPr lang="en-US" altLang="zh-CN" dirty="0"/>
              <a:t>2</a:t>
            </a:r>
            <a:r>
              <a:rPr lang="zh-CN" altLang="en-US" dirty="0"/>
              <a:t>节　培训开发项目</a:t>
            </a:r>
          </a:p>
        </p:txBody>
      </p:sp>
      <p:sp>
        <p:nvSpPr>
          <p:cNvPr id="3" name="文本框 2"/>
          <p:cNvSpPr txBox="1"/>
          <p:nvPr/>
        </p:nvSpPr>
        <p:spPr>
          <a:xfrm>
            <a:off x="508001" y="1522896"/>
            <a:ext cx="6907560" cy="3416320"/>
          </a:xfrm>
          <a:prstGeom prst="rect">
            <a:avLst/>
          </a:prstGeom>
          <a:noFill/>
        </p:spPr>
        <p:txBody>
          <a:bodyPr wrap="square" rtlCol="0">
            <a:spAutoFit/>
          </a:bodyPr>
          <a:lstStyle/>
          <a:p>
            <a:r>
              <a:rPr lang="zh-CN" altLang="en-US" sz="2400" dirty="0"/>
              <a:t>（一）明确培训</a:t>
            </a:r>
            <a:r>
              <a:rPr lang="zh-CN" altLang="en-US" sz="2400" dirty="0" smtClean="0"/>
              <a:t>需求</a:t>
            </a:r>
            <a:endParaRPr lang="en-US" altLang="zh-CN" sz="2400" dirty="0" smtClean="0"/>
          </a:p>
          <a:p>
            <a:endParaRPr lang="zh-CN" altLang="en-US" sz="2400" dirty="0">
              <a:latin typeface="华文仿宋" panose="02010600040101010101" pitchFamily="2" charset="-122"/>
              <a:ea typeface="华文仿宋" panose="02010600040101010101" pitchFamily="2" charset="-122"/>
            </a:endParaRPr>
          </a:p>
          <a:p>
            <a:r>
              <a:rPr lang="zh-CN" altLang="en-US" sz="2400" dirty="0">
                <a:latin typeface="+mn-ea"/>
              </a:rPr>
              <a:t>结合企业经营管理的需要，对员工进行培训</a:t>
            </a:r>
            <a:r>
              <a:rPr lang="zh-CN" altLang="en-US" sz="2400" dirty="0" smtClean="0">
                <a:latin typeface="+mn-ea"/>
              </a:rPr>
              <a:t>需求分析，是</a:t>
            </a:r>
            <a:r>
              <a:rPr lang="zh-CN" altLang="en-US" sz="2400" dirty="0">
                <a:latin typeface="+mn-ea"/>
              </a:rPr>
              <a:t>培训项目管理的起点。培训需求分析的目的在于确定哪些员工需要进行培训，需要培训的内容有哪些。</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培训需求产生</a:t>
            </a:r>
          </a:p>
          <a:p>
            <a:pPr marL="342900" indent="-342900">
              <a:buFont typeface="Wingdings" panose="05000000000000000000" pitchFamily="2" charset="2"/>
              <a:buChar char="ü"/>
            </a:pPr>
            <a:r>
              <a:rPr lang="zh-CN" altLang="en-US" sz="2400" dirty="0"/>
              <a:t>培训需求分析</a:t>
            </a:r>
          </a:p>
        </p:txBody>
      </p:sp>
      <p:sp>
        <p:nvSpPr>
          <p:cNvPr id="4" name="左大括号 3"/>
          <p:cNvSpPr/>
          <p:nvPr/>
        </p:nvSpPr>
        <p:spPr>
          <a:xfrm>
            <a:off x="2892287" y="4164495"/>
            <a:ext cx="99391" cy="105354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文本框 4"/>
          <p:cNvSpPr txBox="1"/>
          <p:nvPr/>
        </p:nvSpPr>
        <p:spPr>
          <a:xfrm>
            <a:off x="2992231" y="4065104"/>
            <a:ext cx="2305878" cy="1569660"/>
          </a:xfrm>
          <a:prstGeom prst="rect">
            <a:avLst/>
          </a:prstGeom>
          <a:noFill/>
        </p:spPr>
        <p:txBody>
          <a:bodyPr wrap="square" rtlCol="0">
            <a:spAutoFit/>
          </a:bodyPr>
          <a:lstStyle/>
          <a:p>
            <a:r>
              <a:rPr lang="zh-CN" altLang="zh-CN" sz="2400" dirty="0"/>
              <a:t>企业状况分析</a:t>
            </a:r>
          </a:p>
          <a:p>
            <a:r>
              <a:rPr lang="zh-CN" altLang="zh-CN" sz="2400" dirty="0"/>
              <a:t>工作状况分析</a:t>
            </a:r>
          </a:p>
          <a:p>
            <a:r>
              <a:rPr lang="zh-CN" altLang="zh-CN" sz="2400" dirty="0"/>
              <a:t>人员状况分析</a:t>
            </a:r>
          </a:p>
          <a:p>
            <a:endParaRPr lang="zh-CN" altLang="en-US" sz="2400" dirty="0"/>
          </a:p>
        </p:txBody>
      </p:sp>
    </p:spTree>
    <p:extLst>
      <p:ext uri="{BB962C8B-B14F-4D97-AF65-F5344CB8AC3E}">
        <p14:creationId xmlns:p14="http://schemas.microsoft.com/office/powerpoint/2010/main" xmlns="" val="300610940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a:t>
            </a:r>
            <a:r>
              <a:rPr lang="en-US" altLang="zh-CN" dirty="0"/>
              <a:t>2</a:t>
            </a:r>
            <a:r>
              <a:rPr lang="zh-CN" altLang="en-US" dirty="0"/>
              <a:t>节　培训开发项目</a:t>
            </a:r>
          </a:p>
        </p:txBody>
      </p:sp>
      <p:sp>
        <p:nvSpPr>
          <p:cNvPr id="3" name="文本框 2"/>
          <p:cNvSpPr txBox="1"/>
          <p:nvPr/>
        </p:nvSpPr>
        <p:spPr>
          <a:xfrm>
            <a:off x="508001" y="1522896"/>
            <a:ext cx="7030223" cy="3416320"/>
          </a:xfrm>
          <a:prstGeom prst="rect">
            <a:avLst/>
          </a:prstGeom>
          <a:noFill/>
        </p:spPr>
        <p:txBody>
          <a:bodyPr wrap="square" rtlCol="0">
            <a:spAutoFit/>
          </a:bodyPr>
          <a:lstStyle/>
          <a:p>
            <a:r>
              <a:rPr lang="zh-CN" altLang="en-US" sz="2400" dirty="0"/>
              <a:t>（二）开展培训</a:t>
            </a:r>
            <a:r>
              <a:rPr lang="zh-CN" altLang="en-US" sz="2400" dirty="0" smtClean="0"/>
              <a:t>工作</a:t>
            </a:r>
            <a:endParaRPr lang="en-US" altLang="zh-CN" sz="2400" dirty="0" smtClean="0"/>
          </a:p>
          <a:p>
            <a:endParaRPr lang="zh-CN" altLang="en-US" sz="2400" dirty="0">
              <a:latin typeface="华文仿宋" panose="02010600040101010101" pitchFamily="2" charset="-122"/>
              <a:ea typeface="华文仿宋" panose="02010600040101010101" pitchFamily="2" charset="-122"/>
            </a:endParaRPr>
          </a:p>
          <a:p>
            <a:r>
              <a:rPr lang="zh-CN" altLang="en-US" sz="2400" dirty="0">
                <a:latin typeface="+mn-ea"/>
              </a:rPr>
              <a:t>确认培训需求之后，需要制定有针对性的培训计划并有效实施，这是一个持续的工作过程，通过编制培训方案，组织培训活动，实现培训目标和提高培训效率。</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编制培训方案</a:t>
            </a:r>
          </a:p>
          <a:p>
            <a:pPr marL="342900" indent="-342900">
              <a:buFont typeface="Wingdings" panose="05000000000000000000" pitchFamily="2" charset="2"/>
              <a:buChar char="ü"/>
            </a:pPr>
            <a:r>
              <a:rPr lang="zh-CN" altLang="en-US" sz="2400" dirty="0"/>
              <a:t>组织培训活动</a:t>
            </a:r>
          </a:p>
        </p:txBody>
      </p:sp>
    </p:spTree>
    <p:extLst>
      <p:ext uri="{BB962C8B-B14F-4D97-AF65-F5344CB8AC3E}">
        <p14:creationId xmlns:p14="http://schemas.microsoft.com/office/powerpoint/2010/main" xmlns="" val="388743620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a:t>
            </a:r>
            <a:r>
              <a:rPr lang="en-US" altLang="zh-CN" dirty="0"/>
              <a:t>2</a:t>
            </a:r>
            <a:r>
              <a:rPr lang="zh-CN" altLang="en-US" dirty="0"/>
              <a:t>节　培训开发项目</a:t>
            </a:r>
          </a:p>
        </p:txBody>
      </p:sp>
      <p:sp>
        <p:nvSpPr>
          <p:cNvPr id="3" name="文本框 2"/>
          <p:cNvSpPr txBox="1"/>
          <p:nvPr/>
        </p:nvSpPr>
        <p:spPr>
          <a:xfrm>
            <a:off x="508001" y="1522896"/>
            <a:ext cx="7274338" cy="3046988"/>
          </a:xfrm>
          <a:prstGeom prst="rect">
            <a:avLst/>
          </a:prstGeom>
          <a:noFill/>
        </p:spPr>
        <p:txBody>
          <a:bodyPr wrap="square" rtlCol="0">
            <a:spAutoFit/>
          </a:bodyPr>
          <a:lstStyle/>
          <a:p>
            <a:r>
              <a:rPr lang="en-US" altLang="zh-CN" sz="2400" dirty="0"/>
              <a:t>1.</a:t>
            </a:r>
            <a:r>
              <a:rPr lang="zh-CN" altLang="en-US" sz="2400" dirty="0"/>
              <a:t>编制培训</a:t>
            </a:r>
            <a:r>
              <a:rPr lang="zh-CN" altLang="en-US" sz="2400" dirty="0" smtClean="0"/>
              <a:t>方案</a:t>
            </a:r>
            <a:endParaRPr lang="en-US" altLang="zh-CN" sz="2400" dirty="0" smtClean="0"/>
          </a:p>
          <a:p>
            <a:endParaRPr lang="zh-CN" altLang="en-US" sz="2400" dirty="0"/>
          </a:p>
          <a:p>
            <a:r>
              <a:rPr lang="zh-CN" altLang="en-US" sz="2400" dirty="0"/>
              <a:t>培训方案的主要内容包括：</a:t>
            </a:r>
          </a:p>
          <a:p>
            <a:pPr marL="342900" indent="-342900">
              <a:buFont typeface="Wingdings" panose="05000000000000000000" pitchFamily="2" charset="2"/>
              <a:buChar char="ü"/>
            </a:pPr>
            <a:r>
              <a:rPr lang="zh-CN" altLang="en-US" sz="2400" dirty="0"/>
              <a:t>确定培训目标</a:t>
            </a:r>
          </a:p>
          <a:p>
            <a:pPr marL="342900" indent="-342900">
              <a:buFont typeface="Wingdings" panose="05000000000000000000" pitchFamily="2" charset="2"/>
              <a:buChar char="ü"/>
            </a:pPr>
            <a:r>
              <a:rPr lang="zh-CN" altLang="en-US" sz="2400" dirty="0"/>
              <a:t>设计培训内容</a:t>
            </a:r>
          </a:p>
          <a:p>
            <a:pPr marL="342900" indent="-342900">
              <a:buFont typeface="Wingdings" panose="05000000000000000000" pitchFamily="2" charset="2"/>
              <a:buChar char="ü"/>
            </a:pPr>
            <a:r>
              <a:rPr lang="zh-CN" altLang="en-US" sz="2400" dirty="0"/>
              <a:t>确定培训方式</a:t>
            </a:r>
          </a:p>
          <a:p>
            <a:pPr marL="342900" indent="-342900">
              <a:buFont typeface="Wingdings" panose="05000000000000000000" pitchFamily="2" charset="2"/>
              <a:buChar char="ü"/>
            </a:pPr>
            <a:r>
              <a:rPr lang="zh-CN" altLang="en-US" sz="2400" dirty="0"/>
              <a:t>制定控制措施</a:t>
            </a:r>
          </a:p>
          <a:p>
            <a:pPr marL="342900" indent="-342900">
              <a:buFont typeface="Wingdings" panose="05000000000000000000" pitchFamily="2" charset="2"/>
              <a:buChar char="ü"/>
            </a:pPr>
            <a:r>
              <a:rPr lang="zh-CN" altLang="en-US" sz="2400" dirty="0"/>
              <a:t>决定评估方式</a:t>
            </a:r>
          </a:p>
        </p:txBody>
      </p:sp>
    </p:spTree>
    <p:extLst>
      <p:ext uri="{BB962C8B-B14F-4D97-AF65-F5344CB8AC3E}">
        <p14:creationId xmlns:p14="http://schemas.microsoft.com/office/powerpoint/2010/main" xmlns="" val="11519876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a:t>
            </a:r>
            <a:r>
              <a:rPr lang="en-US" altLang="zh-CN" dirty="0"/>
              <a:t>2</a:t>
            </a:r>
            <a:r>
              <a:rPr lang="zh-CN" altLang="en-US" dirty="0"/>
              <a:t>节　培训开发项目</a:t>
            </a:r>
          </a:p>
        </p:txBody>
      </p:sp>
      <p:sp>
        <p:nvSpPr>
          <p:cNvPr id="3" name="文本框 2"/>
          <p:cNvSpPr txBox="1"/>
          <p:nvPr/>
        </p:nvSpPr>
        <p:spPr>
          <a:xfrm>
            <a:off x="508001" y="1522896"/>
            <a:ext cx="7274338" cy="2308324"/>
          </a:xfrm>
          <a:prstGeom prst="rect">
            <a:avLst/>
          </a:prstGeom>
          <a:noFill/>
        </p:spPr>
        <p:txBody>
          <a:bodyPr wrap="square" rtlCol="0">
            <a:spAutoFit/>
          </a:bodyPr>
          <a:lstStyle/>
          <a:p>
            <a:r>
              <a:rPr lang="en-US" altLang="zh-CN" sz="2400" dirty="0"/>
              <a:t>2.</a:t>
            </a:r>
            <a:r>
              <a:rPr lang="zh-CN" altLang="en-US" sz="2400" dirty="0"/>
              <a:t>组织培训</a:t>
            </a:r>
            <a:r>
              <a:rPr lang="zh-CN" altLang="en-US" sz="2400" dirty="0" smtClean="0"/>
              <a:t>活动</a:t>
            </a:r>
            <a:endParaRPr lang="en-US" altLang="zh-CN" sz="2400" dirty="0" smtClean="0"/>
          </a:p>
          <a:p>
            <a:endParaRPr lang="zh-CN" altLang="en-US" sz="2400" dirty="0"/>
          </a:p>
          <a:p>
            <a:r>
              <a:rPr lang="zh-CN" altLang="en-US" sz="2400" dirty="0"/>
              <a:t>组织培训活动涉及的内容大致包括三个方面。</a:t>
            </a:r>
          </a:p>
          <a:p>
            <a:pPr marL="342900" indent="-342900">
              <a:buFont typeface="Wingdings" panose="05000000000000000000" pitchFamily="2" charset="2"/>
              <a:buChar char="ü"/>
            </a:pPr>
            <a:r>
              <a:rPr lang="zh-CN" altLang="en-US" sz="2400" dirty="0"/>
              <a:t>选择培训时间和地点</a:t>
            </a:r>
          </a:p>
          <a:p>
            <a:pPr marL="342900" indent="-342900">
              <a:buFont typeface="Wingdings" panose="05000000000000000000" pitchFamily="2" charset="2"/>
              <a:buChar char="ü"/>
            </a:pPr>
            <a:r>
              <a:rPr lang="zh-CN" altLang="en-US" sz="2400" dirty="0"/>
              <a:t>准备培训资料</a:t>
            </a:r>
          </a:p>
          <a:p>
            <a:pPr marL="342900" indent="-342900">
              <a:buFont typeface="Wingdings" panose="05000000000000000000" pitchFamily="2" charset="2"/>
              <a:buChar char="ü"/>
            </a:pPr>
            <a:r>
              <a:rPr lang="zh-CN" altLang="en-US" sz="2400" dirty="0"/>
              <a:t>确定培训教师</a:t>
            </a:r>
          </a:p>
        </p:txBody>
      </p:sp>
    </p:spTree>
    <p:extLst>
      <p:ext uri="{BB962C8B-B14F-4D97-AF65-F5344CB8AC3E}">
        <p14:creationId xmlns:p14="http://schemas.microsoft.com/office/powerpoint/2010/main" xmlns="" val="11194368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a:t>
            </a:r>
            <a:r>
              <a:rPr lang="en-US" altLang="zh-CN" dirty="0"/>
              <a:t>2</a:t>
            </a:r>
            <a:r>
              <a:rPr lang="zh-CN" altLang="en-US" dirty="0"/>
              <a:t>节　培训开发项目</a:t>
            </a:r>
          </a:p>
        </p:txBody>
      </p:sp>
      <p:sp>
        <p:nvSpPr>
          <p:cNvPr id="3" name="文本框 2"/>
          <p:cNvSpPr txBox="1"/>
          <p:nvPr/>
        </p:nvSpPr>
        <p:spPr>
          <a:xfrm>
            <a:off x="508001" y="1522896"/>
            <a:ext cx="7274338" cy="4154984"/>
          </a:xfrm>
          <a:prstGeom prst="rect">
            <a:avLst/>
          </a:prstGeom>
          <a:noFill/>
        </p:spPr>
        <p:txBody>
          <a:bodyPr wrap="square" rtlCol="0">
            <a:spAutoFit/>
          </a:bodyPr>
          <a:lstStyle/>
          <a:p>
            <a:r>
              <a:rPr lang="zh-CN" altLang="en-US" sz="2400" dirty="0"/>
              <a:t>三、培训</a:t>
            </a:r>
            <a:r>
              <a:rPr lang="zh-CN" altLang="en-US" sz="2400" dirty="0" smtClean="0"/>
              <a:t>项目评估</a:t>
            </a:r>
            <a:endParaRPr lang="en-US" altLang="zh-CN" sz="2400" dirty="0" smtClean="0"/>
          </a:p>
          <a:p>
            <a:endParaRPr lang="zh-CN" altLang="en-US" sz="2400" dirty="0"/>
          </a:p>
          <a:p>
            <a:r>
              <a:rPr lang="zh-CN" altLang="en-US" sz="2400" dirty="0">
                <a:latin typeface="+mn-ea"/>
              </a:rPr>
              <a:t>培训</a:t>
            </a:r>
            <a:r>
              <a:rPr lang="zh-CN" altLang="en-US" sz="2400" dirty="0" smtClean="0">
                <a:latin typeface="+mn-ea"/>
              </a:rPr>
              <a:t>项目评估是</a:t>
            </a:r>
            <a:r>
              <a:rPr lang="zh-CN" altLang="en-US" sz="2400" dirty="0">
                <a:latin typeface="+mn-ea"/>
              </a:rPr>
              <a:t>对培训开发项目的比较与评价，结合培训目标进行。由于培训开发的目标是通过员工能力与素质提升来提高工作效率、促进企业发展，有直接目标与最终目标的差异，因此合理选择培训评估指标极为重要。在实际工作中，培训评估通常从工作评估与项目评估两个层面展开。</a:t>
            </a:r>
            <a:endParaRPr lang="en-US" altLang="zh-CN" sz="2400" dirty="0">
              <a:latin typeface="+mn-ea"/>
            </a:endParaRPr>
          </a:p>
          <a:p>
            <a:endParaRPr lang="zh-CN" altLang="en-US" sz="2400" dirty="0"/>
          </a:p>
          <a:p>
            <a:r>
              <a:rPr lang="zh-CN" altLang="en-US" sz="2400" dirty="0"/>
              <a:t>（一）培训工作评估</a:t>
            </a:r>
          </a:p>
          <a:p>
            <a:r>
              <a:rPr lang="zh-CN" altLang="en-US" sz="2400" dirty="0"/>
              <a:t>（二）培训项目评估</a:t>
            </a:r>
          </a:p>
        </p:txBody>
      </p:sp>
    </p:spTree>
    <p:extLst>
      <p:ext uri="{BB962C8B-B14F-4D97-AF65-F5344CB8AC3E}">
        <p14:creationId xmlns:p14="http://schemas.microsoft.com/office/powerpoint/2010/main" xmlns="" val="220412296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a:t>
            </a:r>
            <a:r>
              <a:rPr lang="en-US" altLang="zh-CN" dirty="0"/>
              <a:t>2</a:t>
            </a:r>
            <a:r>
              <a:rPr lang="zh-CN" altLang="en-US" dirty="0"/>
              <a:t>节　培训开发项目</a:t>
            </a:r>
          </a:p>
        </p:txBody>
      </p:sp>
      <p:sp>
        <p:nvSpPr>
          <p:cNvPr id="3" name="文本框 2"/>
          <p:cNvSpPr txBox="1"/>
          <p:nvPr/>
        </p:nvSpPr>
        <p:spPr>
          <a:xfrm>
            <a:off x="508001" y="1522896"/>
            <a:ext cx="7274338" cy="3785652"/>
          </a:xfrm>
          <a:prstGeom prst="rect">
            <a:avLst/>
          </a:prstGeom>
          <a:noFill/>
        </p:spPr>
        <p:txBody>
          <a:bodyPr wrap="square" rtlCol="0">
            <a:spAutoFit/>
          </a:bodyPr>
          <a:lstStyle/>
          <a:p>
            <a:r>
              <a:rPr lang="zh-CN" altLang="en-US" sz="2400" dirty="0"/>
              <a:t>（一）培训工作</a:t>
            </a:r>
            <a:r>
              <a:rPr lang="zh-CN" altLang="en-US" sz="2400" dirty="0" smtClean="0"/>
              <a:t>评估</a:t>
            </a:r>
            <a:endParaRPr lang="en-US" altLang="zh-CN" sz="2400" dirty="0" smtClean="0"/>
          </a:p>
          <a:p>
            <a:endParaRPr lang="zh-CN" altLang="en-US" sz="2400" dirty="0">
              <a:latin typeface="华文仿宋" panose="02010600040101010101" pitchFamily="2" charset="-122"/>
              <a:ea typeface="华文仿宋" panose="02010600040101010101" pitchFamily="2" charset="-122"/>
            </a:endParaRPr>
          </a:p>
          <a:p>
            <a:r>
              <a:rPr lang="zh-CN" altLang="en-US" sz="2400" dirty="0">
                <a:latin typeface="+mn-ea"/>
              </a:rPr>
              <a:t>培训工作的目的是通过改进员工能力和素质提高企业效益、促进企业发展，因此考察培训工作对于员工能力和素质的改进效果，是进行培训评估的直接依据。在实际工作中，培训工作评估通过以下几种方式进行。</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受训者的考试</a:t>
            </a:r>
          </a:p>
          <a:p>
            <a:pPr marL="342900" indent="-342900">
              <a:buFont typeface="Wingdings" panose="05000000000000000000" pitchFamily="2" charset="2"/>
              <a:buChar char="ü"/>
            </a:pPr>
            <a:r>
              <a:rPr lang="zh-CN" altLang="en-US" sz="2400" dirty="0"/>
              <a:t>受训者的意见反馈</a:t>
            </a:r>
          </a:p>
          <a:p>
            <a:pPr marL="342900" indent="-342900">
              <a:buFont typeface="Wingdings" panose="05000000000000000000" pitchFamily="2" charset="2"/>
              <a:buChar char="ü"/>
            </a:pPr>
            <a:r>
              <a:rPr lang="zh-CN" altLang="en-US" sz="2400" dirty="0"/>
              <a:t>受训者的行为变化</a:t>
            </a:r>
          </a:p>
        </p:txBody>
      </p:sp>
    </p:spTree>
    <p:extLst>
      <p:ext uri="{BB962C8B-B14F-4D97-AF65-F5344CB8AC3E}">
        <p14:creationId xmlns:p14="http://schemas.microsoft.com/office/powerpoint/2010/main" xmlns="" val="311163286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a:t>
            </a:r>
            <a:r>
              <a:rPr lang="en-US" altLang="zh-CN" dirty="0"/>
              <a:t>2</a:t>
            </a:r>
            <a:r>
              <a:rPr lang="zh-CN" altLang="en-US" dirty="0"/>
              <a:t>节　培训开发项目</a:t>
            </a:r>
          </a:p>
        </p:txBody>
      </p:sp>
      <p:sp>
        <p:nvSpPr>
          <p:cNvPr id="3" name="文本框 2"/>
          <p:cNvSpPr txBox="1"/>
          <p:nvPr/>
        </p:nvSpPr>
        <p:spPr>
          <a:xfrm>
            <a:off x="508001" y="1522896"/>
            <a:ext cx="7274338" cy="4893647"/>
          </a:xfrm>
          <a:prstGeom prst="rect">
            <a:avLst/>
          </a:prstGeom>
          <a:noFill/>
        </p:spPr>
        <p:txBody>
          <a:bodyPr wrap="square" rtlCol="0">
            <a:spAutoFit/>
          </a:bodyPr>
          <a:lstStyle/>
          <a:p>
            <a:r>
              <a:rPr lang="zh-CN" altLang="en-US" sz="2400" dirty="0"/>
              <a:t>（二）培训</a:t>
            </a:r>
            <a:r>
              <a:rPr lang="zh-CN" altLang="en-US" sz="2400" dirty="0" smtClean="0"/>
              <a:t>项目评估</a:t>
            </a:r>
            <a:endParaRPr lang="en-US" altLang="zh-CN" sz="2400" dirty="0" smtClean="0"/>
          </a:p>
          <a:p>
            <a:endParaRPr lang="zh-CN" altLang="en-US" sz="2400" dirty="0"/>
          </a:p>
          <a:p>
            <a:r>
              <a:rPr lang="zh-CN" altLang="en-US" sz="2400" dirty="0">
                <a:latin typeface="+mn-ea"/>
              </a:rPr>
              <a:t>培训项目评估比培训工作评估更为复杂。由于培训项目的设计与实施需要投入一定的资源条件，因此进行培训项目评估要从投入产出角度进行全面衡量，不仅看培训工作是否有效，是否按照预期目标改进了员工的能力和素质，而且要看培训工作是否经济，为此而投入的资源条件是否取得了较高的效益。培训项目评估包括培训效用评估、效益评估和效率评估。</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培训效用评估</a:t>
            </a:r>
          </a:p>
          <a:p>
            <a:pPr marL="342900" indent="-342900">
              <a:buFont typeface="Wingdings" panose="05000000000000000000" pitchFamily="2" charset="2"/>
              <a:buChar char="ü"/>
            </a:pPr>
            <a:r>
              <a:rPr lang="zh-CN" altLang="en-US" sz="2400" dirty="0"/>
              <a:t>培训效益评估</a:t>
            </a:r>
          </a:p>
          <a:p>
            <a:pPr marL="342900" indent="-342900">
              <a:buFont typeface="Wingdings" panose="05000000000000000000" pitchFamily="2" charset="2"/>
              <a:buChar char="ü"/>
            </a:pPr>
            <a:r>
              <a:rPr lang="zh-CN" altLang="en-US" sz="2400" dirty="0"/>
              <a:t>培训效率评估</a:t>
            </a:r>
          </a:p>
        </p:txBody>
      </p:sp>
    </p:spTree>
    <p:extLst>
      <p:ext uri="{BB962C8B-B14F-4D97-AF65-F5344CB8AC3E}">
        <p14:creationId xmlns:p14="http://schemas.microsoft.com/office/powerpoint/2010/main" xmlns="" val="284834136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a:t>
            </a:r>
            <a:r>
              <a:rPr lang="en-US" altLang="zh-CN" dirty="0"/>
              <a:t>2</a:t>
            </a:r>
            <a:r>
              <a:rPr lang="zh-CN" altLang="en-US" dirty="0"/>
              <a:t>节　培训开发项目</a:t>
            </a:r>
          </a:p>
        </p:txBody>
      </p:sp>
      <p:sp>
        <p:nvSpPr>
          <p:cNvPr id="3" name="文本框 2"/>
          <p:cNvSpPr txBox="1"/>
          <p:nvPr/>
        </p:nvSpPr>
        <p:spPr>
          <a:xfrm>
            <a:off x="508001" y="1522896"/>
            <a:ext cx="7274338" cy="4154984"/>
          </a:xfrm>
          <a:prstGeom prst="rect">
            <a:avLst/>
          </a:prstGeom>
          <a:noFill/>
        </p:spPr>
        <p:txBody>
          <a:bodyPr wrap="square" rtlCol="0">
            <a:spAutoFit/>
          </a:bodyPr>
          <a:lstStyle/>
          <a:p>
            <a:r>
              <a:rPr lang="en-US" altLang="zh-CN" sz="2400" dirty="0"/>
              <a:t>1.</a:t>
            </a:r>
            <a:r>
              <a:rPr lang="zh-CN" altLang="en-US" sz="2400" dirty="0"/>
              <a:t>培训效用</a:t>
            </a:r>
            <a:r>
              <a:rPr lang="zh-CN" altLang="en-US" sz="2400" dirty="0" smtClean="0"/>
              <a:t>评估</a:t>
            </a:r>
            <a:endParaRPr lang="en-US" altLang="zh-CN" sz="2400" dirty="0" smtClean="0"/>
          </a:p>
          <a:p>
            <a:endParaRPr lang="zh-CN" altLang="en-US" sz="2400" dirty="0"/>
          </a:p>
          <a:p>
            <a:r>
              <a:rPr lang="zh-CN" altLang="en-US" sz="2400" dirty="0">
                <a:latin typeface="+mn-ea"/>
              </a:rPr>
              <a:t>培训效用评估是探讨培训项目给企业带来的作用。是否有明确的培训需求是培训项目是否有效的先决条件，因此，认真准确地对培训需求进行分析，是保证其给企业带来预期效用的根本条件。以下三种做法可供控制培训效用时参考。</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smtClean="0"/>
              <a:t>确认</a:t>
            </a:r>
            <a:r>
              <a:rPr lang="zh-CN" altLang="en-US" sz="2400" dirty="0"/>
              <a:t>培训可以解决的问题范围</a:t>
            </a:r>
          </a:p>
          <a:p>
            <a:pPr marL="342900" indent="-342900">
              <a:buFont typeface="Wingdings" panose="05000000000000000000" pitchFamily="2" charset="2"/>
              <a:buChar char="ü"/>
            </a:pPr>
            <a:r>
              <a:rPr lang="zh-CN" altLang="en-US" sz="2400" dirty="0"/>
              <a:t>把握问题的轻重缓急</a:t>
            </a:r>
          </a:p>
          <a:p>
            <a:pPr marL="342900" indent="-342900">
              <a:buFont typeface="Wingdings" panose="05000000000000000000" pitchFamily="2" charset="2"/>
              <a:buChar char="ü"/>
            </a:pPr>
            <a:r>
              <a:rPr lang="zh-CN" altLang="en-US" sz="2400" dirty="0"/>
              <a:t>注重改进业绩</a:t>
            </a:r>
          </a:p>
        </p:txBody>
      </p:sp>
    </p:spTree>
    <p:extLst>
      <p:ext uri="{BB962C8B-B14F-4D97-AF65-F5344CB8AC3E}">
        <p14:creationId xmlns:p14="http://schemas.microsoft.com/office/powerpoint/2010/main" xmlns="" val="137168307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a:t>
            </a:r>
            <a:r>
              <a:rPr lang="en-US" altLang="zh-CN" dirty="0"/>
              <a:t>2</a:t>
            </a:r>
            <a:r>
              <a:rPr lang="zh-CN" altLang="en-US" dirty="0"/>
              <a:t>节　培训开发项目</a:t>
            </a:r>
          </a:p>
        </p:txBody>
      </p:sp>
      <p:sp>
        <p:nvSpPr>
          <p:cNvPr id="3" name="文本框 2"/>
          <p:cNvSpPr txBox="1"/>
          <p:nvPr/>
        </p:nvSpPr>
        <p:spPr>
          <a:xfrm>
            <a:off x="508001" y="1522896"/>
            <a:ext cx="7274338" cy="3046988"/>
          </a:xfrm>
          <a:prstGeom prst="rect">
            <a:avLst/>
          </a:prstGeom>
          <a:noFill/>
        </p:spPr>
        <p:txBody>
          <a:bodyPr wrap="square" rtlCol="0">
            <a:spAutoFit/>
          </a:bodyPr>
          <a:lstStyle/>
          <a:p>
            <a:r>
              <a:rPr lang="en-US" altLang="zh-CN" sz="2400" dirty="0"/>
              <a:t>2.</a:t>
            </a:r>
            <a:r>
              <a:rPr lang="zh-CN" altLang="en-US" sz="2400" dirty="0"/>
              <a:t>培训效益</a:t>
            </a:r>
            <a:r>
              <a:rPr lang="zh-CN" altLang="en-US" sz="2400" dirty="0" smtClean="0"/>
              <a:t>评估</a:t>
            </a:r>
            <a:endParaRPr lang="en-US" altLang="zh-CN" sz="2400" dirty="0" smtClean="0"/>
          </a:p>
          <a:p>
            <a:endParaRPr lang="zh-CN" altLang="en-US" sz="2400" dirty="0">
              <a:latin typeface="华文仿宋" panose="02010600040101010101" pitchFamily="2" charset="-122"/>
              <a:ea typeface="华文仿宋" panose="02010600040101010101" pitchFamily="2" charset="-122"/>
            </a:endParaRPr>
          </a:p>
          <a:p>
            <a:r>
              <a:rPr lang="zh-CN" altLang="en-US" sz="2400" dirty="0">
                <a:latin typeface="+mn-ea"/>
              </a:rPr>
              <a:t>培训效益评估是衡量培训的成本收益。员工培训是一种人力资源投资活动，需要进行投入产出分析。</a:t>
            </a:r>
            <a:endParaRPr lang="en-US" altLang="zh-CN" sz="2400" dirty="0">
              <a:latin typeface="+mn-ea"/>
            </a:endParaRPr>
          </a:p>
          <a:p>
            <a:endParaRPr lang="en-US" altLang="zh-CN" sz="2400" dirty="0"/>
          </a:p>
          <a:p>
            <a:pPr marL="342900" indent="-342900">
              <a:buFont typeface="Wingdings" panose="05000000000000000000" pitchFamily="2" charset="2"/>
              <a:buChar char="ü"/>
            </a:pPr>
            <a:r>
              <a:rPr lang="zh-CN" altLang="en-US" sz="2400" dirty="0" smtClean="0"/>
              <a:t>分</a:t>
            </a:r>
            <a:r>
              <a:rPr lang="zh-CN" altLang="en-US" sz="2400" dirty="0"/>
              <a:t>项计算培训的具体收益</a:t>
            </a:r>
          </a:p>
          <a:p>
            <a:pPr marL="342900" indent="-342900">
              <a:buFont typeface="Wingdings" panose="05000000000000000000" pitchFamily="2" charset="2"/>
              <a:buChar char="ü"/>
            </a:pPr>
            <a:r>
              <a:rPr lang="zh-CN" altLang="en-US" sz="2400" dirty="0"/>
              <a:t>计算培训项目产生的总收益</a:t>
            </a:r>
          </a:p>
          <a:p>
            <a:pPr marL="342900" indent="-342900">
              <a:buFont typeface="Wingdings" panose="05000000000000000000" pitchFamily="2" charset="2"/>
              <a:buChar char="ü"/>
            </a:pPr>
            <a:r>
              <a:rPr lang="zh-CN" altLang="en-US" sz="2400" dirty="0"/>
              <a:t>计算培训投资的净收益</a:t>
            </a:r>
          </a:p>
        </p:txBody>
      </p:sp>
    </p:spTree>
    <p:extLst>
      <p:ext uri="{BB962C8B-B14F-4D97-AF65-F5344CB8AC3E}">
        <p14:creationId xmlns:p14="http://schemas.microsoft.com/office/powerpoint/2010/main" xmlns="" val="28472920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本章结构</a:t>
            </a:r>
            <a:endParaRPr lang="zh-CN" altLang="en-US" dirty="0"/>
          </a:p>
        </p:txBody>
      </p:sp>
      <p:sp>
        <p:nvSpPr>
          <p:cNvPr id="3" name="文本框 2"/>
          <p:cNvSpPr txBox="1"/>
          <p:nvPr/>
        </p:nvSpPr>
        <p:spPr>
          <a:xfrm>
            <a:off x="1467006" y="1704440"/>
            <a:ext cx="6740292" cy="2981522"/>
          </a:xfrm>
          <a:prstGeom prst="rect">
            <a:avLst/>
          </a:prstGeom>
          <a:noFill/>
        </p:spPr>
        <p:txBody>
          <a:bodyPr wrap="square" rtlCol="0">
            <a:spAutoFit/>
          </a:bodyPr>
          <a:lstStyle/>
          <a:p>
            <a:pPr indent="455613">
              <a:buFont typeface="Arial" panose="020B0604020202020204" pitchFamily="34" charset="0"/>
              <a:buNone/>
            </a:pPr>
            <a:endParaRPr lang="en-US" altLang="zh-CN" sz="2400" dirty="0" smtClean="0">
              <a:latin typeface="华文新魏" panose="02010800040101010101" pitchFamily="2" charset="-122"/>
              <a:ea typeface="华文新魏" panose="02010800040101010101" pitchFamily="2" charset="-122"/>
            </a:endParaRPr>
          </a:p>
          <a:p>
            <a:pPr indent="455613">
              <a:lnSpc>
                <a:spcPct val="150000"/>
              </a:lnSpc>
            </a:pPr>
            <a:r>
              <a:rPr lang="zh-CN" altLang="en-US" sz="2800" dirty="0" smtClean="0">
                <a:latin typeface="+mn-ea"/>
              </a:rPr>
              <a:t>引例：</a:t>
            </a:r>
            <a:r>
              <a:rPr lang="en-US" altLang="zh-CN" sz="2800" dirty="0" smtClean="0">
                <a:latin typeface="+mn-ea"/>
              </a:rPr>
              <a:t>“</a:t>
            </a:r>
            <a:r>
              <a:rPr lang="zh-CN" altLang="zh-CN" sz="2800" dirty="0" smtClean="0">
                <a:latin typeface="+mn-ea"/>
              </a:rPr>
              <a:t>每日一荐</a:t>
            </a:r>
            <a:r>
              <a:rPr lang="en-US" altLang="zh-CN" sz="2800" dirty="0" smtClean="0">
                <a:latin typeface="+mn-ea"/>
              </a:rPr>
              <a:t>”</a:t>
            </a:r>
            <a:r>
              <a:rPr lang="zh-CN" altLang="zh-CN" sz="2800" dirty="0" smtClean="0">
                <a:latin typeface="+mn-ea"/>
              </a:rPr>
              <a:t>培训</a:t>
            </a:r>
            <a:r>
              <a:rPr lang="en-US" altLang="zh-CN" sz="2800" dirty="0" smtClean="0">
                <a:latin typeface="+mn-ea"/>
              </a:rPr>
              <a:t>90</a:t>
            </a:r>
            <a:r>
              <a:rPr lang="zh-CN" altLang="zh-CN" sz="2800" dirty="0" smtClean="0">
                <a:latin typeface="+mn-ea"/>
              </a:rPr>
              <a:t>后员工</a:t>
            </a:r>
            <a:endParaRPr lang="en-US" altLang="zh-CN" sz="2800" dirty="0" smtClean="0">
              <a:latin typeface="+mn-ea"/>
            </a:endParaRPr>
          </a:p>
          <a:p>
            <a:pPr indent="455613">
              <a:lnSpc>
                <a:spcPct val="150000"/>
              </a:lnSpc>
            </a:pPr>
            <a:r>
              <a:rPr lang="zh-CN" altLang="zh-CN" sz="2800" dirty="0" smtClean="0">
                <a:latin typeface="+mn-ea"/>
              </a:rPr>
              <a:t>第</a:t>
            </a:r>
            <a:r>
              <a:rPr lang="en-US" altLang="zh-CN" sz="2800" dirty="0" smtClean="0">
                <a:latin typeface="+mn-ea"/>
              </a:rPr>
              <a:t>1</a:t>
            </a:r>
            <a:r>
              <a:rPr lang="zh-CN" altLang="zh-CN" sz="2800" dirty="0" smtClean="0">
                <a:latin typeface="+mn-ea"/>
              </a:rPr>
              <a:t>节　培训开发工作</a:t>
            </a:r>
            <a:endParaRPr lang="en-US" altLang="zh-CN" sz="2800" dirty="0" smtClean="0">
              <a:latin typeface="+mn-ea"/>
            </a:endParaRPr>
          </a:p>
          <a:p>
            <a:pPr indent="455613">
              <a:lnSpc>
                <a:spcPct val="150000"/>
              </a:lnSpc>
            </a:pPr>
            <a:r>
              <a:rPr lang="zh-CN" altLang="zh-CN" sz="2800" dirty="0" smtClean="0">
                <a:latin typeface="+mn-ea"/>
              </a:rPr>
              <a:t>第</a:t>
            </a:r>
            <a:r>
              <a:rPr lang="en-US" altLang="zh-CN" sz="2800" dirty="0" smtClean="0">
                <a:latin typeface="+mn-ea"/>
              </a:rPr>
              <a:t>2</a:t>
            </a:r>
            <a:r>
              <a:rPr lang="zh-CN" altLang="zh-CN" sz="2800" dirty="0" smtClean="0">
                <a:latin typeface="+mn-ea"/>
              </a:rPr>
              <a:t>节　培训开发项目</a:t>
            </a:r>
            <a:endParaRPr lang="en-US" altLang="zh-CN" sz="2800" dirty="0" smtClean="0">
              <a:latin typeface="+mn-ea"/>
            </a:endParaRPr>
          </a:p>
          <a:p>
            <a:pPr indent="455613">
              <a:lnSpc>
                <a:spcPct val="150000"/>
              </a:lnSpc>
            </a:pPr>
            <a:r>
              <a:rPr lang="zh-CN" altLang="zh-CN" sz="2800" dirty="0" smtClean="0">
                <a:latin typeface="+mn-ea"/>
              </a:rPr>
              <a:t>第</a:t>
            </a:r>
            <a:r>
              <a:rPr lang="en-US" altLang="zh-CN" sz="2800" dirty="0" smtClean="0">
                <a:latin typeface="+mn-ea"/>
              </a:rPr>
              <a:t>3</a:t>
            </a:r>
            <a:r>
              <a:rPr lang="zh-CN" altLang="zh-CN" sz="2800" dirty="0" smtClean="0">
                <a:latin typeface="+mn-ea"/>
              </a:rPr>
              <a:t>节　培训开发效用</a:t>
            </a:r>
          </a:p>
        </p:txBody>
      </p:sp>
    </p:spTree>
    <p:extLst>
      <p:ext uri="{BB962C8B-B14F-4D97-AF65-F5344CB8AC3E}">
        <p14:creationId xmlns="" xmlns:p14="http://schemas.microsoft.com/office/powerpoint/2010/main" val="35021888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a:t>
            </a:r>
            <a:r>
              <a:rPr lang="en-US" altLang="zh-CN" dirty="0"/>
              <a:t>2</a:t>
            </a:r>
            <a:r>
              <a:rPr lang="zh-CN" altLang="en-US" dirty="0"/>
              <a:t>节　培训开发项目</a:t>
            </a:r>
          </a:p>
        </p:txBody>
      </p:sp>
      <p:sp>
        <p:nvSpPr>
          <p:cNvPr id="3" name="文本框 2"/>
          <p:cNvSpPr txBox="1"/>
          <p:nvPr/>
        </p:nvSpPr>
        <p:spPr>
          <a:xfrm>
            <a:off x="508001" y="1522896"/>
            <a:ext cx="7274338" cy="3416320"/>
          </a:xfrm>
          <a:prstGeom prst="rect">
            <a:avLst/>
          </a:prstGeom>
          <a:noFill/>
        </p:spPr>
        <p:txBody>
          <a:bodyPr wrap="square" rtlCol="0">
            <a:spAutoFit/>
          </a:bodyPr>
          <a:lstStyle/>
          <a:p>
            <a:r>
              <a:rPr lang="en-US" altLang="zh-CN" sz="2400" dirty="0"/>
              <a:t>3.</a:t>
            </a:r>
            <a:r>
              <a:rPr lang="zh-CN" altLang="en-US" sz="2400" dirty="0"/>
              <a:t>培训效率</a:t>
            </a:r>
            <a:r>
              <a:rPr lang="zh-CN" altLang="en-US" sz="2400" dirty="0" smtClean="0"/>
              <a:t>评估</a:t>
            </a:r>
            <a:endParaRPr lang="en-US" altLang="zh-CN" sz="2400" dirty="0" smtClean="0"/>
          </a:p>
          <a:p>
            <a:endParaRPr lang="zh-CN" altLang="en-US" sz="2400" dirty="0"/>
          </a:p>
          <a:p>
            <a:r>
              <a:rPr lang="zh-CN" altLang="en-US" sz="2400" dirty="0">
                <a:latin typeface="+mn-ea"/>
              </a:rPr>
              <a:t>培训效率评估是衡量培训结果与培训目标的符合程度，常常以动态平衡的方式进行，体现为对培训方式的不断改进。</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成本计算</a:t>
            </a:r>
          </a:p>
          <a:p>
            <a:pPr marL="342900" indent="-342900">
              <a:buFont typeface="Wingdings" panose="05000000000000000000" pitchFamily="2" charset="2"/>
              <a:buChar char="ü"/>
            </a:pPr>
            <a:r>
              <a:rPr lang="zh-CN" altLang="en-US" sz="2400" dirty="0"/>
              <a:t>易于调整</a:t>
            </a:r>
          </a:p>
          <a:p>
            <a:pPr marL="342900" indent="-342900">
              <a:buFont typeface="Wingdings" panose="05000000000000000000" pitchFamily="2" charset="2"/>
              <a:buChar char="ü"/>
            </a:pPr>
            <a:r>
              <a:rPr lang="zh-CN" altLang="en-US" sz="2400" dirty="0"/>
              <a:t>使用程度</a:t>
            </a:r>
          </a:p>
        </p:txBody>
      </p:sp>
    </p:spTree>
    <p:extLst>
      <p:ext uri="{BB962C8B-B14F-4D97-AF65-F5344CB8AC3E}">
        <p14:creationId xmlns:p14="http://schemas.microsoft.com/office/powerpoint/2010/main" xmlns="" val="369626767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508001" y="609600"/>
            <a:ext cx="6447501" cy="1320800"/>
          </a:xfrm>
        </p:spPr>
        <p:txBody>
          <a:bodyPr/>
          <a:lstStyle/>
          <a:p>
            <a:r>
              <a:rPr lang="zh-CN" altLang="en-US" dirty="0" smtClean="0"/>
              <a:t>本章内容</a:t>
            </a:r>
            <a:endParaRPr lang="zh-CN" altLang="en-US" dirty="0"/>
          </a:p>
        </p:txBody>
      </p:sp>
      <p:sp>
        <p:nvSpPr>
          <p:cNvPr id="6" name="文本框 2"/>
          <p:cNvSpPr txBox="1"/>
          <p:nvPr/>
        </p:nvSpPr>
        <p:spPr>
          <a:xfrm>
            <a:off x="2749396" y="2124549"/>
            <a:ext cx="3717235" cy="2462213"/>
          </a:xfrm>
          <a:prstGeom prst="rect">
            <a:avLst/>
          </a:prstGeom>
          <a:noFill/>
        </p:spPr>
        <p:txBody>
          <a:bodyPr wrap="square" rtlCol="0">
            <a:spAutoFit/>
          </a:bodyPr>
          <a:lstStyle/>
          <a:p>
            <a:pPr>
              <a:lnSpc>
                <a:spcPct val="150000"/>
              </a:lnSpc>
            </a:pPr>
            <a:r>
              <a:rPr lang="zh-CN" altLang="zh-CN" sz="2800" dirty="0"/>
              <a:t>第</a:t>
            </a:r>
            <a:r>
              <a:rPr lang="en-US" altLang="zh-CN" sz="2800" dirty="0"/>
              <a:t>1</a:t>
            </a:r>
            <a:r>
              <a:rPr lang="zh-CN" altLang="zh-CN" sz="2800" dirty="0"/>
              <a:t>节　培训开发工作</a:t>
            </a:r>
          </a:p>
          <a:p>
            <a:pPr>
              <a:lnSpc>
                <a:spcPct val="150000"/>
              </a:lnSpc>
            </a:pPr>
            <a:r>
              <a:rPr lang="zh-CN" altLang="zh-CN" sz="2800" dirty="0"/>
              <a:t>第</a:t>
            </a:r>
            <a:r>
              <a:rPr lang="en-US" altLang="zh-CN" sz="2800" dirty="0"/>
              <a:t>2</a:t>
            </a:r>
            <a:r>
              <a:rPr lang="zh-CN" altLang="zh-CN" sz="2800" dirty="0"/>
              <a:t>节　培训开发项目</a:t>
            </a:r>
          </a:p>
          <a:p>
            <a:pPr>
              <a:lnSpc>
                <a:spcPct val="150000"/>
              </a:lnSpc>
            </a:pPr>
            <a:r>
              <a:rPr lang="zh-CN" altLang="zh-CN" sz="2800" dirty="0">
                <a:solidFill>
                  <a:srgbClr val="FF0000"/>
                </a:solidFill>
              </a:rPr>
              <a:t>第</a:t>
            </a:r>
            <a:r>
              <a:rPr lang="en-US" altLang="zh-CN" sz="2800" dirty="0">
                <a:solidFill>
                  <a:srgbClr val="FF0000"/>
                </a:solidFill>
              </a:rPr>
              <a:t>3</a:t>
            </a:r>
            <a:r>
              <a:rPr lang="zh-CN" altLang="zh-CN" sz="2800" dirty="0">
                <a:solidFill>
                  <a:srgbClr val="FF0000"/>
                </a:solidFill>
              </a:rPr>
              <a:t>节　培训开发效用</a:t>
            </a:r>
          </a:p>
          <a:p>
            <a:endParaRPr lang="zh-CN" altLang="en-US" sz="2800" dirty="0"/>
          </a:p>
        </p:txBody>
      </p:sp>
    </p:spTree>
    <p:extLst>
      <p:ext uri="{BB962C8B-B14F-4D97-AF65-F5344CB8AC3E}">
        <p14:creationId xmlns:p14="http://schemas.microsoft.com/office/powerpoint/2010/main" xmlns="" val="261057395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培训开发效用</a:t>
            </a:r>
            <a:br>
              <a:rPr lang="zh-CN" altLang="en-US" dirty="0"/>
            </a:br>
            <a:endParaRPr lang="zh-CN" altLang="en-US" dirty="0"/>
          </a:p>
        </p:txBody>
      </p:sp>
      <p:sp>
        <p:nvSpPr>
          <p:cNvPr id="3" name="文本框 2"/>
          <p:cNvSpPr txBox="1"/>
          <p:nvPr/>
        </p:nvSpPr>
        <p:spPr>
          <a:xfrm>
            <a:off x="508001" y="1381540"/>
            <a:ext cx="7294216" cy="5262979"/>
          </a:xfrm>
          <a:prstGeom prst="rect">
            <a:avLst/>
          </a:prstGeom>
          <a:noFill/>
        </p:spPr>
        <p:txBody>
          <a:bodyPr wrap="square" rtlCol="0">
            <a:spAutoFit/>
          </a:bodyPr>
          <a:lstStyle/>
          <a:p>
            <a:r>
              <a:rPr lang="zh-CN" altLang="zh-CN" sz="2400" dirty="0" smtClean="0"/>
              <a:t>培训</a:t>
            </a:r>
            <a:r>
              <a:rPr lang="zh-CN" altLang="zh-CN" sz="2400" dirty="0"/>
              <a:t>开发作为改进员工能力与素质的持续努力，在企业人力资源管理中的地位越来越重要。原因在于企业与员工之间的人事匹配越来越复杂，不仅要求员工更好地理解企业要求，为实现企业目标而努力，而且要求员工更好地发挥主动性与创造性，塑造与企业共同成长的利益共同体。培训开发作为人力资源管理的重要环节，具有特殊的作用机理，不仅能够落实企业要求，而且能够促进员工角色塑造，通过引导和改进员工的行为选择方式，促进员工与企业共同发展</a:t>
            </a:r>
            <a:r>
              <a:rPr lang="zh-CN" altLang="zh-CN" sz="2400" dirty="0" smtClean="0"/>
              <a:t>。</a:t>
            </a:r>
            <a:endParaRPr lang="en-US" altLang="zh-CN" sz="2400" dirty="0" smtClean="0"/>
          </a:p>
          <a:p>
            <a:endParaRPr lang="zh-CN" altLang="zh-CN" sz="2400" dirty="0"/>
          </a:p>
          <a:p>
            <a:r>
              <a:rPr lang="zh-CN" altLang="zh-CN" sz="2400" dirty="0"/>
              <a:t>一、落实企业要求</a:t>
            </a:r>
          </a:p>
          <a:p>
            <a:r>
              <a:rPr lang="zh-CN" altLang="zh-CN" sz="2400" dirty="0"/>
              <a:t>二、塑造员工角色</a:t>
            </a:r>
          </a:p>
          <a:p>
            <a:r>
              <a:rPr lang="zh-CN" altLang="zh-CN" sz="2400" dirty="0"/>
              <a:t>三、引导行为方式</a:t>
            </a:r>
          </a:p>
          <a:p>
            <a:endParaRPr lang="zh-CN" altLang="en-US" sz="2400" dirty="0"/>
          </a:p>
        </p:txBody>
      </p:sp>
    </p:spTree>
    <p:extLst>
      <p:ext uri="{BB962C8B-B14F-4D97-AF65-F5344CB8AC3E}">
        <p14:creationId xmlns:p14="http://schemas.microsoft.com/office/powerpoint/2010/main" xmlns="" val="315835926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培训开发效用</a:t>
            </a:r>
            <a:br>
              <a:rPr lang="zh-CN" altLang="en-US" dirty="0"/>
            </a:br>
            <a:endParaRPr lang="zh-CN" altLang="en-US" dirty="0"/>
          </a:p>
        </p:txBody>
      </p:sp>
      <p:sp>
        <p:nvSpPr>
          <p:cNvPr id="3" name="文本框 2"/>
          <p:cNvSpPr txBox="1"/>
          <p:nvPr/>
        </p:nvSpPr>
        <p:spPr>
          <a:xfrm>
            <a:off x="508001" y="1381540"/>
            <a:ext cx="7294216" cy="4154984"/>
          </a:xfrm>
          <a:prstGeom prst="rect">
            <a:avLst/>
          </a:prstGeom>
          <a:noFill/>
        </p:spPr>
        <p:txBody>
          <a:bodyPr wrap="square" rtlCol="0">
            <a:spAutoFit/>
          </a:bodyPr>
          <a:lstStyle/>
          <a:p>
            <a:r>
              <a:rPr lang="zh-CN" altLang="en-US" sz="2400" dirty="0"/>
              <a:t>一、落实企业</a:t>
            </a:r>
            <a:r>
              <a:rPr lang="zh-CN" altLang="en-US" sz="2400" dirty="0" smtClean="0"/>
              <a:t>要求</a:t>
            </a:r>
            <a:endParaRPr lang="en-US" altLang="zh-CN" sz="2400" dirty="0" smtClean="0"/>
          </a:p>
          <a:p>
            <a:endParaRPr lang="zh-CN" altLang="en-US" sz="2400" dirty="0"/>
          </a:p>
          <a:p>
            <a:r>
              <a:rPr lang="zh-CN" altLang="en-US" sz="2400" dirty="0">
                <a:latin typeface="+mn-ea"/>
              </a:rPr>
              <a:t>培训开发的首要任务是落实企业要求。企业是一个有计划的分工协作系统，通过责任与权力划分协调不同员工之间的工作关系。劳动者进入企业之后，需要理解企业要求，遵循企业规则，完成企业安排的任务。帮助员工理解自己在企业组织中的责任和权力，履行企业组织赋予的职责，是培训开发的基本要求。</a:t>
            </a:r>
            <a:endParaRPr lang="en-US" altLang="zh-CN" sz="2400" dirty="0">
              <a:latin typeface="+mn-ea"/>
            </a:endParaRPr>
          </a:p>
          <a:p>
            <a:endParaRPr lang="zh-CN" altLang="en-US" sz="2400" dirty="0"/>
          </a:p>
          <a:p>
            <a:r>
              <a:rPr lang="zh-CN" altLang="en-US" sz="2400" dirty="0"/>
              <a:t>（一）纳入工作组织</a:t>
            </a:r>
          </a:p>
          <a:p>
            <a:r>
              <a:rPr lang="zh-CN" altLang="en-US" sz="2400" dirty="0"/>
              <a:t>（二）遵守行为规范</a:t>
            </a:r>
          </a:p>
        </p:txBody>
      </p:sp>
    </p:spTree>
    <p:extLst>
      <p:ext uri="{BB962C8B-B14F-4D97-AF65-F5344CB8AC3E}">
        <p14:creationId xmlns:p14="http://schemas.microsoft.com/office/powerpoint/2010/main" xmlns="" val="423592095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培训开发效用</a:t>
            </a:r>
            <a:br>
              <a:rPr lang="zh-CN" altLang="en-US" dirty="0"/>
            </a:br>
            <a:endParaRPr lang="zh-CN" altLang="en-US" dirty="0"/>
          </a:p>
        </p:txBody>
      </p:sp>
      <p:sp>
        <p:nvSpPr>
          <p:cNvPr id="3" name="文本框 2"/>
          <p:cNvSpPr txBox="1"/>
          <p:nvPr/>
        </p:nvSpPr>
        <p:spPr>
          <a:xfrm>
            <a:off x="508001" y="1381540"/>
            <a:ext cx="7294216" cy="3785652"/>
          </a:xfrm>
          <a:prstGeom prst="rect">
            <a:avLst/>
          </a:prstGeom>
          <a:noFill/>
        </p:spPr>
        <p:txBody>
          <a:bodyPr wrap="square" rtlCol="0">
            <a:spAutoFit/>
          </a:bodyPr>
          <a:lstStyle/>
          <a:p>
            <a:r>
              <a:rPr lang="zh-CN" altLang="en-US" sz="2400" dirty="0"/>
              <a:t>（一）纳入工作</a:t>
            </a:r>
            <a:r>
              <a:rPr lang="zh-CN" altLang="en-US" sz="2400" dirty="0" smtClean="0"/>
              <a:t>组织</a:t>
            </a:r>
            <a:endParaRPr lang="en-US" altLang="zh-CN" sz="2400" dirty="0" smtClean="0"/>
          </a:p>
          <a:p>
            <a:endParaRPr lang="zh-CN" altLang="en-US" sz="2400" dirty="0"/>
          </a:p>
          <a:p>
            <a:r>
              <a:rPr lang="zh-CN" altLang="en-US" sz="2400" dirty="0">
                <a:latin typeface="+mn-ea"/>
              </a:rPr>
              <a:t>企业是人们建立起来的经济组织，以分工协作的方式提高工作效率。培训开发的首要任务不仅是帮助员工掌握分工协作的技能，而且是把员工纳入分工协作体系，推动员工行为由个体选择向组织行为转化。</a:t>
            </a:r>
            <a:endParaRPr lang="en-US" altLang="zh-CN" sz="2400" dirty="0">
              <a:latin typeface="+mn-ea"/>
            </a:endParaRPr>
          </a:p>
          <a:p>
            <a:pPr marL="342900" indent="-342900">
              <a:buFont typeface="Wingdings" panose="05000000000000000000" pitchFamily="2" charset="2"/>
              <a:buChar char="ü"/>
            </a:pPr>
            <a:endParaRPr lang="zh-CN" altLang="en-US" sz="2400" dirty="0"/>
          </a:p>
          <a:p>
            <a:pPr marL="342900" indent="-342900">
              <a:buFont typeface="Wingdings" panose="05000000000000000000" pitchFamily="2" charset="2"/>
              <a:buChar char="ü"/>
            </a:pPr>
            <a:r>
              <a:rPr lang="zh-CN" altLang="en-US" sz="2400" dirty="0"/>
              <a:t>个体选择</a:t>
            </a:r>
          </a:p>
          <a:p>
            <a:pPr marL="342900" indent="-342900">
              <a:buFont typeface="Wingdings" panose="05000000000000000000" pitchFamily="2" charset="2"/>
              <a:buChar char="ü"/>
            </a:pPr>
            <a:r>
              <a:rPr lang="zh-CN" altLang="en-US" sz="2400" dirty="0"/>
              <a:t>群体活动</a:t>
            </a:r>
          </a:p>
          <a:p>
            <a:pPr marL="342900" indent="-342900">
              <a:buFont typeface="Wingdings" panose="05000000000000000000" pitchFamily="2" charset="2"/>
              <a:buChar char="ü"/>
            </a:pPr>
            <a:r>
              <a:rPr lang="zh-CN" altLang="en-US" sz="2400" dirty="0"/>
              <a:t>工作组织</a:t>
            </a:r>
          </a:p>
        </p:txBody>
      </p:sp>
    </p:spTree>
    <p:extLst>
      <p:ext uri="{BB962C8B-B14F-4D97-AF65-F5344CB8AC3E}">
        <p14:creationId xmlns:p14="http://schemas.microsoft.com/office/powerpoint/2010/main" xmlns="" val="171250175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培训开发效用</a:t>
            </a:r>
            <a:br>
              <a:rPr lang="zh-CN" altLang="en-US" dirty="0"/>
            </a:br>
            <a:endParaRPr lang="zh-CN" altLang="en-US" dirty="0"/>
          </a:p>
        </p:txBody>
      </p:sp>
      <p:sp>
        <p:nvSpPr>
          <p:cNvPr id="3" name="文本框 2"/>
          <p:cNvSpPr txBox="1"/>
          <p:nvPr/>
        </p:nvSpPr>
        <p:spPr>
          <a:xfrm>
            <a:off x="508001" y="1381540"/>
            <a:ext cx="7294216" cy="3785652"/>
          </a:xfrm>
          <a:prstGeom prst="rect">
            <a:avLst/>
          </a:prstGeom>
          <a:noFill/>
        </p:spPr>
        <p:txBody>
          <a:bodyPr wrap="square" rtlCol="0">
            <a:spAutoFit/>
          </a:bodyPr>
          <a:lstStyle/>
          <a:p>
            <a:r>
              <a:rPr lang="zh-CN" altLang="en-US" sz="2400" dirty="0"/>
              <a:t>（二）遵守行为</a:t>
            </a:r>
            <a:r>
              <a:rPr lang="zh-CN" altLang="en-US" sz="2400" dirty="0" smtClean="0"/>
              <a:t>规范</a:t>
            </a:r>
            <a:endParaRPr lang="en-US" altLang="zh-CN" sz="2400" dirty="0" smtClean="0"/>
          </a:p>
          <a:p>
            <a:endParaRPr lang="zh-CN" altLang="en-US" sz="2400" dirty="0"/>
          </a:p>
          <a:p>
            <a:r>
              <a:rPr lang="zh-CN" altLang="en-US" sz="2400" dirty="0">
                <a:latin typeface="+mn-ea"/>
              </a:rPr>
              <a:t>明确的分工协作结构是企业组织的本质特征，为此必须建立规章制度和行为规范。培训开发通过促进员工对于制度规范的理解与执行，推动员工由个体向组织成员转变。</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规章制度</a:t>
            </a:r>
          </a:p>
          <a:p>
            <a:pPr marL="342900" indent="-342900">
              <a:buFont typeface="Wingdings" panose="05000000000000000000" pitchFamily="2" charset="2"/>
              <a:buChar char="ü"/>
            </a:pPr>
            <a:r>
              <a:rPr lang="zh-CN" altLang="en-US" sz="2400" dirty="0"/>
              <a:t>行为习惯</a:t>
            </a:r>
          </a:p>
          <a:p>
            <a:pPr marL="342900" indent="-342900">
              <a:buFont typeface="Wingdings" panose="05000000000000000000" pitchFamily="2" charset="2"/>
              <a:buChar char="ü"/>
            </a:pPr>
            <a:r>
              <a:rPr lang="zh-CN" altLang="en-US" sz="2400" dirty="0"/>
              <a:t>企业价值观</a:t>
            </a:r>
          </a:p>
        </p:txBody>
      </p:sp>
    </p:spTree>
    <p:extLst>
      <p:ext uri="{BB962C8B-B14F-4D97-AF65-F5344CB8AC3E}">
        <p14:creationId xmlns:p14="http://schemas.microsoft.com/office/powerpoint/2010/main" xmlns="" val="159636009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培训开发效用</a:t>
            </a:r>
            <a:br>
              <a:rPr lang="zh-CN" altLang="en-US" dirty="0"/>
            </a:br>
            <a:endParaRPr lang="zh-CN" altLang="en-US" dirty="0"/>
          </a:p>
        </p:txBody>
      </p:sp>
      <p:sp>
        <p:nvSpPr>
          <p:cNvPr id="3" name="文本框 2"/>
          <p:cNvSpPr txBox="1"/>
          <p:nvPr/>
        </p:nvSpPr>
        <p:spPr>
          <a:xfrm>
            <a:off x="508001" y="1381540"/>
            <a:ext cx="7294216" cy="4524315"/>
          </a:xfrm>
          <a:prstGeom prst="rect">
            <a:avLst/>
          </a:prstGeom>
          <a:noFill/>
        </p:spPr>
        <p:txBody>
          <a:bodyPr wrap="square" rtlCol="0">
            <a:spAutoFit/>
          </a:bodyPr>
          <a:lstStyle/>
          <a:p>
            <a:r>
              <a:rPr lang="zh-CN" altLang="en-US" sz="2400" dirty="0"/>
              <a:t>二、塑造员工</a:t>
            </a:r>
            <a:r>
              <a:rPr lang="zh-CN" altLang="en-US" sz="2400" dirty="0" smtClean="0"/>
              <a:t>角色</a:t>
            </a:r>
            <a:endParaRPr lang="en-US" altLang="zh-CN" sz="2400" dirty="0" smtClean="0"/>
          </a:p>
          <a:p>
            <a:endParaRPr lang="zh-CN" altLang="en-US" sz="2400" dirty="0"/>
          </a:p>
          <a:p>
            <a:r>
              <a:rPr lang="zh-CN" altLang="en-US" sz="2400" dirty="0">
                <a:latin typeface="+mn-ea"/>
              </a:rPr>
              <a:t>塑造员工角色是帮助员工明确自己在企业组织中的地位与作用，为此而进行自觉努力。员工角色是员工在企业中的组织身份，不仅体现员工的地位和作用，而且体现对于这种地位和作用的期待，包括员工自身期待和他人期待。通过培训开发引导员工的角色塑造，能够强化员工的责任心、主动性和创造性，增强企业发展活力。</a:t>
            </a:r>
            <a:endParaRPr lang="en-US" altLang="zh-CN" sz="2400" dirty="0">
              <a:latin typeface="+mn-ea"/>
            </a:endParaRPr>
          </a:p>
          <a:p>
            <a:endParaRPr lang="zh-CN" altLang="en-US" sz="2400" dirty="0"/>
          </a:p>
          <a:p>
            <a:r>
              <a:rPr lang="zh-CN" altLang="en-US" sz="2400" dirty="0"/>
              <a:t>（一）员工角色的结构</a:t>
            </a:r>
          </a:p>
          <a:p>
            <a:r>
              <a:rPr lang="zh-CN" altLang="en-US" sz="2400" dirty="0"/>
              <a:t>（二）员工角色的定位</a:t>
            </a:r>
          </a:p>
        </p:txBody>
      </p:sp>
    </p:spTree>
    <p:extLst>
      <p:ext uri="{BB962C8B-B14F-4D97-AF65-F5344CB8AC3E}">
        <p14:creationId xmlns:p14="http://schemas.microsoft.com/office/powerpoint/2010/main" xmlns="" val="393037565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培训开发效用</a:t>
            </a:r>
            <a:br>
              <a:rPr lang="zh-CN" altLang="en-US" dirty="0"/>
            </a:br>
            <a:endParaRPr lang="zh-CN" altLang="en-US" dirty="0"/>
          </a:p>
        </p:txBody>
      </p:sp>
      <p:sp>
        <p:nvSpPr>
          <p:cNvPr id="3" name="文本框 2"/>
          <p:cNvSpPr txBox="1"/>
          <p:nvPr/>
        </p:nvSpPr>
        <p:spPr>
          <a:xfrm>
            <a:off x="508001" y="1381540"/>
            <a:ext cx="7294216" cy="4524315"/>
          </a:xfrm>
          <a:prstGeom prst="rect">
            <a:avLst/>
          </a:prstGeom>
          <a:noFill/>
        </p:spPr>
        <p:txBody>
          <a:bodyPr wrap="square" rtlCol="0">
            <a:spAutoFit/>
          </a:bodyPr>
          <a:lstStyle/>
          <a:p>
            <a:r>
              <a:rPr lang="zh-CN" altLang="en-US" sz="2400" dirty="0"/>
              <a:t>（一）员工角色的</a:t>
            </a:r>
            <a:r>
              <a:rPr lang="zh-CN" altLang="en-US" sz="2400" dirty="0" smtClean="0"/>
              <a:t>结构</a:t>
            </a:r>
            <a:endParaRPr lang="en-US" altLang="zh-CN" sz="2400" dirty="0" smtClean="0"/>
          </a:p>
          <a:p>
            <a:endParaRPr lang="zh-CN" altLang="en-US" sz="2400" dirty="0"/>
          </a:p>
          <a:p>
            <a:r>
              <a:rPr lang="zh-CN" altLang="en-US" sz="2400" dirty="0">
                <a:latin typeface="+mn-ea"/>
              </a:rPr>
              <a:t>员工角色不仅说明员工在企业中做什么，而且说明员工认为自己应该在企业中做什么和如何做，是员工行为动机与行为选择的直接影响因素。由于员工以劳动力转让者的身份进入企业组织，与企业目标之间不会直接一致，因此员工角色具有多重性。什么角色占据主导地位对于员工的工作状况具有直接影响。培训开发的重点和难点在于员工角色塑造。</a:t>
            </a:r>
            <a:endParaRPr lang="en-US" altLang="zh-CN" sz="2400" dirty="0">
              <a:latin typeface="+mn-ea"/>
            </a:endParaRPr>
          </a:p>
          <a:p>
            <a:pPr marL="342900" indent="-342900">
              <a:buFont typeface="Wingdings" panose="05000000000000000000" pitchFamily="2" charset="2"/>
              <a:buChar char="ü"/>
            </a:pPr>
            <a:endParaRPr lang="zh-CN" altLang="en-US" sz="2400" dirty="0"/>
          </a:p>
          <a:p>
            <a:pPr marL="342900" indent="-342900">
              <a:buFont typeface="Wingdings" panose="05000000000000000000" pitchFamily="2" charset="2"/>
              <a:buChar char="ü"/>
            </a:pPr>
            <a:r>
              <a:rPr lang="zh-CN" altLang="en-US" sz="2400" dirty="0"/>
              <a:t>员工角色的含义</a:t>
            </a:r>
          </a:p>
          <a:p>
            <a:pPr marL="342900" indent="-342900">
              <a:buFont typeface="Wingdings" panose="05000000000000000000" pitchFamily="2" charset="2"/>
              <a:buChar char="ü"/>
            </a:pPr>
            <a:r>
              <a:rPr lang="zh-CN" altLang="en-US" sz="2400" dirty="0"/>
              <a:t>员工角色的内容</a:t>
            </a:r>
          </a:p>
        </p:txBody>
      </p:sp>
    </p:spTree>
    <p:extLst>
      <p:ext uri="{BB962C8B-B14F-4D97-AF65-F5344CB8AC3E}">
        <p14:creationId xmlns:p14="http://schemas.microsoft.com/office/powerpoint/2010/main" xmlns="" val="203339282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培训开发效用</a:t>
            </a:r>
            <a:br>
              <a:rPr lang="zh-CN" altLang="en-US" dirty="0"/>
            </a:br>
            <a:endParaRPr lang="zh-CN" altLang="en-US" dirty="0"/>
          </a:p>
        </p:txBody>
      </p:sp>
      <p:sp>
        <p:nvSpPr>
          <p:cNvPr id="3" name="文本框 2"/>
          <p:cNvSpPr txBox="1"/>
          <p:nvPr/>
        </p:nvSpPr>
        <p:spPr>
          <a:xfrm>
            <a:off x="508001" y="1381540"/>
            <a:ext cx="7294216" cy="2677656"/>
          </a:xfrm>
          <a:prstGeom prst="rect">
            <a:avLst/>
          </a:prstGeom>
          <a:noFill/>
        </p:spPr>
        <p:txBody>
          <a:bodyPr wrap="square" rtlCol="0">
            <a:spAutoFit/>
          </a:bodyPr>
          <a:lstStyle/>
          <a:p>
            <a:r>
              <a:rPr lang="zh-CN" altLang="en-US" sz="2400" dirty="0"/>
              <a:t>（二）员工角色的</a:t>
            </a:r>
            <a:r>
              <a:rPr lang="zh-CN" altLang="en-US" sz="2400" dirty="0" smtClean="0"/>
              <a:t>定位</a:t>
            </a:r>
            <a:endParaRPr lang="en-US" altLang="zh-CN" sz="2400" dirty="0" smtClean="0"/>
          </a:p>
          <a:p>
            <a:endParaRPr lang="zh-CN" altLang="en-US" sz="2400" dirty="0"/>
          </a:p>
          <a:p>
            <a:r>
              <a:rPr lang="zh-CN" altLang="en-US" sz="2400" dirty="0">
                <a:latin typeface="+mn-ea"/>
              </a:rPr>
              <a:t>员工角色的定位是指员工把什么样的身份放在首位，以什么样的方式处理自己在企业中的权利义务关系。</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员工角色的差异</a:t>
            </a:r>
          </a:p>
          <a:p>
            <a:pPr marL="342900" indent="-342900">
              <a:buFont typeface="Wingdings" panose="05000000000000000000" pitchFamily="2" charset="2"/>
              <a:buChar char="ü"/>
            </a:pPr>
            <a:r>
              <a:rPr lang="zh-CN" altLang="en-US" sz="2400" dirty="0"/>
              <a:t>员工角色的引导</a:t>
            </a:r>
          </a:p>
        </p:txBody>
      </p:sp>
    </p:spTree>
    <p:extLst>
      <p:ext uri="{BB962C8B-B14F-4D97-AF65-F5344CB8AC3E}">
        <p14:creationId xmlns:p14="http://schemas.microsoft.com/office/powerpoint/2010/main" xmlns="" val="53069969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培训开发效用</a:t>
            </a:r>
            <a:br>
              <a:rPr lang="zh-CN" altLang="en-US" dirty="0"/>
            </a:br>
            <a:endParaRPr lang="zh-CN" altLang="en-US" dirty="0"/>
          </a:p>
        </p:txBody>
      </p:sp>
      <p:sp>
        <p:nvSpPr>
          <p:cNvPr id="3" name="文本框 2"/>
          <p:cNvSpPr txBox="1"/>
          <p:nvPr/>
        </p:nvSpPr>
        <p:spPr>
          <a:xfrm>
            <a:off x="508001" y="1381540"/>
            <a:ext cx="7294216" cy="4524315"/>
          </a:xfrm>
          <a:prstGeom prst="rect">
            <a:avLst/>
          </a:prstGeom>
          <a:noFill/>
        </p:spPr>
        <p:txBody>
          <a:bodyPr wrap="square" rtlCol="0">
            <a:spAutoFit/>
          </a:bodyPr>
          <a:lstStyle/>
          <a:p>
            <a:r>
              <a:rPr lang="zh-CN" altLang="en-US" sz="2400" dirty="0"/>
              <a:t>三、引导行为</a:t>
            </a:r>
            <a:r>
              <a:rPr lang="zh-CN" altLang="en-US" sz="2400" dirty="0" smtClean="0"/>
              <a:t>方式</a:t>
            </a:r>
            <a:endParaRPr lang="en-US" altLang="zh-CN" sz="2400" dirty="0" smtClean="0"/>
          </a:p>
          <a:p>
            <a:endParaRPr lang="zh-CN" altLang="en-US" sz="2400" dirty="0"/>
          </a:p>
          <a:p>
            <a:r>
              <a:rPr lang="zh-CN" altLang="en-US" sz="2400" dirty="0">
                <a:latin typeface="+mn-ea"/>
              </a:rPr>
              <a:t>引导员工行为方式是培训开发的落脚点。不管是落实企业要求还是塑造员工角色，都是为了引导员工行为方式，即帮助员工在组织环境与工作情境下做出恰当的行为选择，把企业要求转变为自身的行为动力。在实际工作中，这一转变以担任特定职位为基础，培养相应能力为主线，接受企业价值观念为标志。员工行为方式的塑造能够大大增强企业凝聚力与竞争力。</a:t>
            </a:r>
            <a:endParaRPr lang="en-US" altLang="zh-CN" sz="2400" dirty="0">
              <a:latin typeface="+mn-ea"/>
            </a:endParaRPr>
          </a:p>
          <a:p>
            <a:endParaRPr lang="zh-CN" altLang="en-US" sz="2400" dirty="0"/>
          </a:p>
          <a:p>
            <a:r>
              <a:rPr lang="zh-CN" altLang="en-US" sz="2400" dirty="0"/>
              <a:t>（一）行为引导的要求</a:t>
            </a:r>
          </a:p>
          <a:p>
            <a:r>
              <a:rPr lang="zh-CN" altLang="en-US" sz="2400" dirty="0"/>
              <a:t>（二）行为引导的依托</a:t>
            </a:r>
          </a:p>
        </p:txBody>
      </p:sp>
    </p:spTree>
    <p:extLst>
      <p:ext uri="{BB962C8B-B14F-4D97-AF65-F5344CB8AC3E}">
        <p14:creationId xmlns:p14="http://schemas.microsoft.com/office/powerpoint/2010/main" xmlns="" val="15371872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p:txBody>
          <a:bodyPr/>
          <a:lstStyle/>
          <a:p>
            <a:r>
              <a:rPr lang="zh-CN" altLang="en-US" dirty="0" smtClean="0"/>
              <a:t>引例</a:t>
            </a:r>
          </a:p>
        </p:txBody>
      </p:sp>
      <p:sp>
        <p:nvSpPr>
          <p:cNvPr id="4" name="文本框 3"/>
          <p:cNvSpPr txBox="1"/>
          <p:nvPr/>
        </p:nvSpPr>
        <p:spPr>
          <a:xfrm>
            <a:off x="508001" y="1699591"/>
            <a:ext cx="6773745" cy="3108543"/>
          </a:xfrm>
          <a:prstGeom prst="rect">
            <a:avLst/>
          </a:prstGeom>
          <a:noFill/>
        </p:spPr>
        <p:txBody>
          <a:bodyPr wrap="square" rtlCol="0">
            <a:spAutoFit/>
          </a:bodyPr>
          <a:lstStyle/>
          <a:p>
            <a:pPr algn="ctr"/>
            <a:r>
              <a:rPr lang="en-US" altLang="zh-CN" sz="2800" dirty="0" smtClean="0"/>
              <a:t>“</a:t>
            </a:r>
            <a:r>
              <a:rPr lang="zh-CN" altLang="zh-CN" sz="2800" dirty="0" smtClean="0"/>
              <a:t>每日一荐</a:t>
            </a:r>
            <a:r>
              <a:rPr lang="en-US" altLang="zh-CN" sz="2800" dirty="0" smtClean="0"/>
              <a:t>”</a:t>
            </a:r>
            <a:r>
              <a:rPr lang="zh-CN" altLang="zh-CN" sz="2800" dirty="0" smtClean="0"/>
              <a:t>培训</a:t>
            </a:r>
            <a:r>
              <a:rPr lang="en-US" altLang="zh-CN" sz="2800" dirty="0" smtClean="0"/>
              <a:t>90</a:t>
            </a:r>
            <a:r>
              <a:rPr lang="zh-CN" altLang="zh-CN" sz="2800" dirty="0" smtClean="0"/>
              <a:t>后员工</a:t>
            </a:r>
          </a:p>
          <a:p>
            <a:pPr algn="ctr">
              <a:buFont typeface="Arial" panose="020B0604020202020204" pitchFamily="34" charset="0"/>
              <a:buNone/>
            </a:pPr>
            <a:r>
              <a:rPr lang="zh-CN" altLang="en-US" sz="2800" dirty="0" smtClean="0">
                <a:latin typeface="+mn-ea"/>
              </a:rPr>
              <a:t>                        </a:t>
            </a:r>
            <a:endParaRPr lang="en-US" altLang="zh-CN" sz="2800" dirty="0">
              <a:latin typeface="+mn-ea"/>
            </a:endParaRPr>
          </a:p>
          <a:p>
            <a:r>
              <a:rPr lang="en-US" altLang="zh-CN" sz="2800" dirty="0">
                <a:latin typeface="+mn-ea"/>
              </a:rPr>
              <a:t>·</a:t>
            </a:r>
            <a:r>
              <a:rPr lang="zh-CN" altLang="en-US" sz="2800" dirty="0">
                <a:latin typeface="+mn-ea"/>
              </a:rPr>
              <a:t>说了什么？</a:t>
            </a:r>
            <a:endParaRPr lang="en-US" altLang="zh-CN" sz="2800" dirty="0">
              <a:latin typeface="+mn-ea"/>
            </a:endParaRPr>
          </a:p>
          <a:p>
            <a:r>
              <a:rPr lang="en-US" altLang="zh-CN" sz="2800" dirty="0">
                <a:latin typeface="+mn-ea"/>
              </a:rPr>
              <a:t>·</a:t>
            </a:r>
            <a:r>
              <a:rPr lang="zh-CN" altLang="en-US" sz="2800" dirty="0">
                <a:latin typeface="+mn-ea"/>
              </a:rPr>
              <a:t>怎么概括？</a:t>
            </a:r>
            <a:endParaRPr lang="en-US" altLang="zh-CN" sz="2800" dirty="0">
              <a:latin typeface="+mn-ea"/>
            </a:endParaRPr>
          </a:p>
          <a:p>
            <a:r>
              <a:rPr lang="en-US" altLang="zh-CN" sz="2800" dirty="0">
                <a:latin typeface="+mn-ea"/>
              </a:rPr>
              <a:t>·</a:t>
            </a:r>
            <a:r>
              <a:rPr lang="zh-CN" altLang="en-US" sz="2800" dirty="0">
                <a:latin typeface="+mn-ea"/>
              </a:rPr>
              <a:t>如何分析？</a:t>
            </a:r>
            <a:endParaRPr lang="en-US" altLang="zh-CN" sz="2800" dirty="0">
              <a:latin typeface="+mn-ea"/>
            </a:endParaRPr>
          </a:p>
          <a:p>
            <a:r>
              <a:rPr lang="en-US" altLang="zh-CN" sz="2800" dirty="0">
                <a:latin typeface="+mn-ea"/>
              </a:rPr>
              <a:t>·</a:t>
            </a:r>
            <a:r>
              <a:rPr lang="zh-CN" altLang="en-US" sz="2800" dirty="0">
                <a:latin typeface="+mn-ea"/>
              </a:rPr>
              <a:t>怎样处理？</a:t>
            </a:r>
          </a:p>
          <a:p>
            <a:endParaRPr lang="zh-CN" altLang="en-US" sz="2800" dirty="0">
              <a:latin typeface="+mn-ea"/>
            </a:endParaRPr>
          </a:p>
        </p:txBody>
      </p:sp>
    </p:spTree>
    <p:extLst>
      <p:ext uri="{BB962C8B-B14F-4D97-AF65-F5344CB8AC3E}">
        <p14:creationId xmlns="" xmlns:p14="http://schemas.microsoft.com/office/powerpoint/2010/main" val="256425116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培训开发效用</a:t>
            </a:r>
            <a:br>
              <a:rPr lang="zh-CN" altLang="en-US" dirty="0"/>
            </a:br>
            <a:endParaRPr lang="zh-CN" altLang="en-US" dirty="0"/>
          </a:p>
        </p:txBody>
      </p:sp>
      <p:sp>
        <p:nvSpPr>
          <p:cNvPr id="3" name="文本框 2"/>
          <p:cNvSpPr txBox="1"/>
          <p:nvPr/>
        </p:nvSpPr>
        <p:spPr>
          <a:xfrm>
            <a:off x="508001" y="1468783"/>
            <a:ext cx="7294216" cy="4154984"/>
          </a:xfrm>
          <a:prstGeom prst="rect">
            <a:avLst/>
          </a:prstGeom>
          <a:noFill/>
        </p:spPr>
        <p:txBody>
          <a:bodyPr wrap="square" rtlCol="0">
            <a:spAutoFit/>
          </a:bodyPr>
          <a:lstStyle/>
          <a:p>
            <a:r>
              <a:rPr lang="zh-CN" altLang="en-US" sz="2400" dirty="0"/>
              <a:t>（一）行为引导的</a:t>
            </a:r>
            <a:r>
              <a:rPr lang="zh-CN" altLang="en-US" sz="2400" dirty="0" smtClean="0"/>
              <a:t>要求</a:t>
            </a:r>
            <a:endParaRPr lang="en-US" altLang="zh-CN" sz="2400" dirty="0" smtClean="0"/>
          </a:p>
          <a:p>
            <a:endParaRPr lang="zh-CN" altLang="en-US" sz="2400" dirty="0"/>
          </a:p>
          <a:p>
            <a:r>
              <a:rPr lang="zh-CN" altLang="en-US" sz="2400" dirty="0">
                <a:latin typeface="+mn-ea"/>
              </a:rPr>
              <a:t>员工进入企业之后，作为组织成员如何进行行为选择，是企业分工协作系统能否高效率运作的关键。引导员工的行为选择方式是培训开发的根本任务。随着经济增长方式与企业竞争方式的变化，引导而不是约束员工的行为选择，已经成为企业核心能力赖以形成的必要条件，成为人力资源投资的战略任务。</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行为引导的</a:t>
            </a:r>
            <a:r>
              <a:rPr lang="zh-CN" altLang="en-US" sz="2400" dirty="0" smtClean="0"/>
              <a:t>意义</a:t>
            </a:r>
            <a:endParaRPr lang="zh-CN" altLang="en-US" sz="2400" dirty="0"/>
          </a:p>
          <a:p>
            <a:pPr marL="342900" indent="-342900">
              <a:buFont typeface="Wingdings" panose="05000000000000000000" pitchFamily="2" charset="2"/>
              <a:buChar char="ü"/>
            </a:pPr>
            <a:r>
              <a:rPr lang="zh-CN" altLang="en-US" sz="2400" dirty="0" smtClean="0"/>
              <a:t>行为</a:t>
            </a:r>
            <a:r>
              <a:rPr lang="zh-CN" altLang="en-US" sz="2400" dirty="0"/>
              <a:t>引导的方式</a:t>
            </a:r>
          </a:p>
        </p:txBody>
      </p:sp>
    </p:spTree>
    <p:extLst>
      <p:ext uri="{BB962C8B-B14F-4D97-AF65-F5344CB8AC3E}">
        <p14:creationId xmlns:p14="http://schemas.microsoft.com/office/powerpoint/2010/main" xmlns="" val="238200661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3</a:t>
            </a:r>
            <a:r>
              <a:rPr lang="zh-CN" altLang="en-US" dirty="0"/>
              <a:t>节　培训开发效用</a:t>
            </a:r>
            <a:br>
              <a:rPr lang="zh-CN" altLang="en-US" dirty="0"/>
            </a:br>
            <a:endParaRPr lang="zh-CN" altLang="en-US" dirty="0"/>
          </a:p>
        </p:txBody>
      </p:sp>
      <p:sp>
        <p:nvSpPr>
          <p:cNvPr id="3" name="文本框 2"/>
          <p:cNvSpPr txBox="1"/>
          <p:nvPr/>
        </p:nvSpPr>
        <p:spPr>
          <a:xfrm>
            <a:off x="508001" y="1468783"/>
            <a:ext cx="7294216" cy="3416320"/>
          </a:xfrm>
          <a:prstGeom prst="rect">
            <a:avLst/>
          </a:prstGeom>
          <a:noFill/>
        </p:spPr>
        <p:txBody>
          <a:bodyPr wrap="square" rtlCol="0">
            <a:spAutoFit/>
          </a:bodyPr>
          <a:lstStyle/>
          <a:p>
            <a:r>
              <a:rPr lang="zh-CN" altLang="en-US" sz="2400" dirty="0"/>
              <a:t>（二）行为引导的</a:t>
            </a:r>
            <a:r>
              <a:rPr lang="zh-CN" altLang="en-US" sz="2400" dirty="0" smtClean="0"/>
              <a:t>依托</a:t>
            </a:r>
            <a:endParaRPr lang="en-US" altLang="zh-CN" sz="2400" dirty="0" smtClean="0"/>
          </a:p>
          <a:p>
            <a:endParaRPr lang="zh-CN" altLang="en-US" sz="2400" dirty="0"/>
          </a:p>
          <a:p>
            <a:r>
              <a:rPr lang="zh-CN" altLang="en-US" sz="2400" dirty="0">
                <a:latin typeface="+mn-ea"/>
              </a:rPr>
              <a:t>员工的行为引导需要依托一定的组织条件，其中企业分工协作系统、人际沟通系统、培训开发系统是行为引导的主要组织依托。</a:t>
            </a:r>
            <a:endParaRPr lang="en-US" altLang="zh-CN" sz="2400" dirty="0">
              <a:latin typeface="+mn-ea"/>
            </a:endParaRPr>
          </a:p>
          <a:p>
            <a:endParaRPr lang="zh-CN" altLang="en-US" sz="2400" dirty="0"/>
          </a:p>
          <a:p>
            <a:pPr marL="342900" indent="-342900">
              <a:buFont typeface="Wingdings" panose="05000000000000000000" pitchFamily="2" charset="2"/>
              <a:buChar char="ü"/>
            </a:pPr>
            <a:r>
              <a:rPr lang="zh-CN" altLang="en-US" sz="2400" dirty="0"/>
              <a:t>分工协作系统</a:t>
            </a:r>
          </a:p>
          <a:p>
            <a:pPr marL="342900" indent="-342900">
              <a:buFont typeface="Wingdings" panose="05000000000000000000" pitchFamily="2" charset="2"/>
              <a:buChar char="ü"/>
            </a:pPr>
            <a:r>
              <a:rPr lang="zh-CN" altLang="en-US" sz="2400" dirty="0"/>
              <a:t>人际沟通系统</a:t>
            </a:r>
          </a:p>
          <a:p>
            <a:pPr marL="342900" indent="-342900">
              <a:buFont typeface="Wingdings" panose="05000000000000000000" pitchFamily="2" charset="2"/>
              <a:buChar char="ü"/>
            </a:pPr>
            <a:r>
              <a:rPr lang="zh-CN" altLang="en-US" sz="2400" dirty="0"/>
              <a:t>培训开发系统</a:t>
            </a:r>
          </a:p>
        </p:txBody>
      </p:sp>
    </p:spTree>
    <p:extLst>
      <p:ext uri="{BB962C8B-B14F-4D97-AF65-F5344CB8AC3E}">
        <p14:creationId xmlns:p14="http://schemas.microsoft.com/office/powerpoint/2010/main" xmlns="" val="172765479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本章小结</a:t>
            </a:r>
            <a:endParaRPr lang="zh-CN" altLang="en-US" dirty="0"/>
          </a:p>
        </p:txBody>
      </p:sp>
      <p:sp>
        <p:nvSpPr>
          <p:cNvPr id="5" name="文本框 2"/>
          <p:cNvSpPr txBox="1"/>
          <p:nvPr/>
        </p:nvSpPr>
        <p:spPr>
          <a:xfrm>
            <a:off x="508001" y="1659835"/>
            <a:ext cx="6740292" cy="4524315"/>
          </a:xfrm>
          <a:prstGeom prst="rect">
            <a:avLst/>
          </a:prstGeom>
          <a:noFill/>
        </p:spPr>
        <p:txBody>
          <a:bodyPr wrap="square" rtlCol="0">
            <a:spAutoFit/>
          </a:bodyPr>
          <a:lstStyle/>
          <a:p>
            <a:r>
              <a:rPr lang="zh-CN" altLang="zh-CN" sz="2400" dirty="0" smtClean="0"/>
              <a:t>培训开发是对员工素质和能力的持续改进，有广义和狭义之分。</a:t>
            </a:r>
          </a:p>
          <a:p>
            <a:r>
              <a:rPr lang="en-US" altLang="zh-CN" sz="2400" dirty="0" smtClean="0"/>
              <a:t> </a:t>
            </a:r>
            <a:endParaRPr lang="zh-CN" altLang="zh-CN" sz="2400" dirty="0" smtClean="0"/>
          </a:p>
          <a:p>
            <a:r>
              <a:rPr lang="zh-CN" altLang="zh-CN" sz="2400" dirty="0" smtClean="0"/>
              <a:t>员工培训具有多种形式，可以从培训对象、培训内容、培训形式、培训方法等不同角度进行划分。</a:t>
            </a:r>
          </a:p>
          <a:p>
            <a:r>
              <a:rPr lang="en-US" altLang="zh-CN" sz="2400" dirty="0" smtClean="0"/>
              <a:t> </a:t>
            </a:r>
            <a:endParaRPr lang="zh-CN" altLang="zh-CN" sz="2400" dirty="0" smtClean="0"/>
          </a:p>
          <a:p>
            <a:r>
              <a:rPr lang="zh-CN" altLang="zh-CN" sz="2400" dirty="0" smtClean="0"/>
              <a:t>为了提高培训工作效率与效益，对于狭义培训工作通常采取项目管理方式。</a:t>
            </a:r>
          </a:p>
          <a:p>
            <a:r>
              <a:rPr lang="en-US" altLang="zh-CN" sz="2400" dirty="0" smtClean="0"/>
              <a:t> </a:t>
            </a:r>
            <a:endParaRPr lang="zh-CN" altLang="zh-CN" sz="2400" dirty="0" smtClean="0"/>
          </a:p>
          <a:p>
            <a:r>
              <a:rPr lang="zh-CN" altLang="zh-CN" sz="2400" dirty="0" smtClean="0"/>
              <a:t>随着经济增长方式与企业竞争方式的变化，通过培训开发促进企业可持续发展，越来越引起重视，成为人力资源管理的战略任务。</a:t>
            </a:r>
            <a:endParaRPr lang="zh-CN" altLang="zh-CN" sz="2400" dirty="0"/>
          </a:p>
        </p:txBody>
      </p:sp>
    </p:spTree>
    <p:extLst>
      <p:ext uri="{BB962C8B-B14F-4D97-AF65-F5344CB8AC3E}">
        <p14:creationId xmlns:p14="http://schemas.microsoft.com/office/powerpoint/2010/main" xmlns="" val="23218782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关键术语</a:t>
            </a:r>
            <a:endParaRPr lang="zh-CN" altLang="en-US" dirty="0"/>
          </a:p>
        </p:txBody>
      </p:sp>
      <p:sp>
        <p:nvSpPr>
          <p:cNvPr id="5" name="文本框 2"/>
          <p:cNvSpPr txBox="1"/>
          <p:nvPr/>
        </p:nvSpPr>
        <p:spPr>
          <a:xfrm>
            <a:off x="508001" y="1659835"/>
            <a:ext cx="6996770" cy="4893647"/>
          </a:xfrm>
          <a:prstGeom prst="rect">
            <a:avLst/>
          </a:prstGeom>
          <a:noFill/>
        </p:spPr>
        <p:txBody>
          <a:bodyPr wrap="square" rtlCol="0">
            <a:spAutoFit/>
          </a:bodyPr>
          <a:lstStyle/>
          <a:p>
            <a:r>
              <a:rPr lang="zh-CN" altLang="zh-CN" sz="2400" dirty="0" smtClean="0"/>
              <a:t>培训开发（</a:t>
            </a:r>
            <a:r>
              <a:rPr lang="en-US" altLang="zh-CN" sz="2400" dirty="0" smtClean="0"/>
              <a:t>training and development</a:t>
            </a:r>
            <a:r>
              <a:rPr lang="zh-CN" altLang="zh-CN" sz="2400" dirty="0" smtClean="0"/>
              <a:t>）</a:t>
            </a:r>
          </a:p>
          <a:p>
            <a:r>
              <a:rPr lang="zh-CN" altLang="zh-CN" sz="2400" dirty="0" smtClean="0"/>
              <a:t>三维学习模型（</a:t>
            </a:r>
            <a:r>
              <a:rPr lang="en-US" altLang="zh-CN" sz="2400" dirty="0" smtClean="0"/>
              <a:t>3-dimensional learning model</a:t>
            </a:r>
            <a:r>
              <a:rPr lang="zh-CN" altLang="zh-CN" sz="2400" dirty="0" smtClean="0"/>
              <a:t>）</a:t>
            </a:r>
          </a:p>
          <a:p>
            <a:r>
              <a:rPr lang="zh-CN" altLang="zh-CN" sz="2400" dirty="0" smtClean="0"/>
              <a:t>课堂讲授（</a:t>
            </a:r>
            <a:r>
              <a:rPr lang="en-US" altLang="zh-CN" sz="2400" dirty="0" smtClean="0"/>
              <a:t>classroom teaching</a:t>
            </a:r>
            <a:r>
              <a:rPr lang="zh-CN" altLang="zh-CN" sz="2400" dirty="0" smtClean="0"/>
              <a:t>）</a:t>
            </a:r>
          </a:p>
          <a:p>
            <a:r>
              <a:rPr lang="zh-CN" altLang="zh-CN" sz="2400" dirty="0" smtClean="0"/>
              <a:t>讨论（</a:t>
            </a:r>
            <a:r>
              <a:rPr lang="en-US" altLang="zh-CN" sz="2400" dirty="0" smtClean="0"/>
              <a:t>discussion</a:t>
            </a:r>
            <a:r>
              <a:rPr lang="zh-CN" altLang="zh-CN" sz="2400" dirty="0" smtClean="0"/>
              <a:t>）</a:t>
            </a:r>
          </a:p>
          <a:p>
            <a:r>
              <a:rPr lang="zh-CN" altLang="zh-CN" sz="2400" dirty="0" smtClean="0"/>
              <a:t>多媒体教学（</a:t>
            </a:r>
            <a:r>
              <a:rPr lang="en-US" altLang="zh-CN" sz="2400" dirty="0" smtClean="0"/>
              <a:t>multi-media teaching</a:t>
            </a:r>
            <a:r>
              <a:rPr lang="zh-CN" altLang="zh-CN" sz="2400" dirty="0" smtClean="0"/>
              <a:t>）</a:t>
            </a:r>
          </a:p>
          <a:p>
            <a:r>
              <a:rPr lang="zh-CN" altLang="zh-CN" sz="2400" dirty="0" smtClean="0"/>
              <a:t>角色扮演（</a:t>
            </a:r>
            <a:r>
              <a:rPr lang="en-US" altLang="zh-CN" sz="2400" dirty="0" smtClean="0"/>
              <a:t>role playing</a:t>
            </a:r>
            <a:r>
              <a:rPr lang="zh-CN" altLang="zh-CN" sz="2400" dirty="0" smtClean="0"/>
              <a:t>）</a:t>
            </a:r>
          </a:p>
          <a:p>
            <a:r>
              <a:rPr lang="zh-CN" altLang="zh-CN" sz="2400" dirty="0" smtClean="0"/>
              <a:t>案例分析（</a:t>
            </a:r>
            <a:r>
              <a:rPr lang="en-US" altLang="zh-CN" sz="2400" dirty="0" smtClean="0"/>
              <a:t>case study method</a:t>
            </a:r>
            <a:r>
              <a:rPr lang="zh-CN" altLang="zh-CN" sz="2400" dirty="0" smtClean="0"/>
              <a:t>）</a:t>
            </a:r>
          </a:p>
          <a:p>
            <a:r>
              <a:rPr lang="zh-CN" altLang="zh-CN" sz="2400" dirty="0" smtClean="0"/>
              <a:t>管理游戏（</a:t>
            </a:r>
            <a:r>
              <a:rPr lang="en-US" altLang="zh-CN" sz="2400" dirty="0" smtClean="0"/>
              <a:t>management game</a:t>
            </a:r>
            <a:r>
              <a:rPr lang="zh-CN" altLang="zh-CN" sz="2400" dirty="0" smtClean="0"/>
              <a:t>）</a:t>
            </a:r>
          </a:p>
          <a:p>
            <a:r>
              <a:rPr lang="zh-CN" altLang="zh-CN" sz="2400" dirty="0" smtClean="0"/>
              <a:t>培训项目（</a:t>
            </a:r>
            <a:r>
              <a:rPr lang="en-US" altLang="zh-CN" sz="2400" dirty="0" smtClean="0"/>
              <a:t>training program</a:t>
            </a:r>
            <a:r>
              <a:rPr lang="zh-CN" altLang="zh-CN" sz="2400" dirty="0" smtClean="0"/>
              <a:t>）</a:t>
            </a:r>
          </a:p>
          <a:p>
            <a:r>
              <a:rPr lang="zh-CN" altLang="zh-CN" sz="2400" dirty="0" smtClean="0"/>
              <a:t>培训需求分析（</a:t>
            </a:r>
            <a:r>
              <a:rPr lang="en-US" altLang="zh-CN" sz="2400" dirty="0" smtClean="0"/>
              <a:t>training demand analysis</a:t>
            </a:r>
            <a:r>
              <a:rPr lang="zh-CN" altLang="zh-CN" sz="2400" dirty="0" smtClean="0"/>
              <a:t>）</a:t>
            </a:r>
          </a:p>
          <a:p>
            <a:r>
              <a:rPr lang="zh-CN" altLang="zh-CN" sz="2400" dirty="0" smtClean="0"/>
              <a:t>培训项目评估（</a:t>
            </a:r>
            <a:r>
              <a:rPr lang="en-US" altLang="zh-CN" sz="2400" dirty="0" smtClean="0"/>
              <a:t>training program assessment</a:t>
            </a:r>
            <a:r>
              <a:rPr lang="zh-CN" altLang="zh-CN" sz="2400" dirty="0" smtClean="0"/>
              <a:t>）</a:t>
            </a:r>
          </a:p>
          <a:p>
            <a:r>
              <a:rPr lang="zh-CN" altLang="zh-CN" sz="2400" dirty="0" smtClean="0"/>
              <a:t>员工角色引导（</a:t>
            </a:r>
            <a:r>
              <a:rPr lang="en-US" altLang="zh-CN" sz="2400" dirty="0" smtClean="0"/>
              <a:t>employee orientation</a:t>
            </a:r>
            <a:r>
              <a:rPr lang="zh-CN" altLang="zh-CN" sz="2400" dirty="0" smtClean="0"/>
              <a:t>）</a:t>
            </a:r>
          </a:p>
          <a:p>
            <a:r>
              <a:rPr lang="zh-CN" altLang="zh-CN" sz="2400" dirty="0" smtClean="0"/>
              <a:t>行为引导（</a:t>
            </a:r>
            <a:r>
              <a:rPr lang="en-US" altLang="zh-CN" sz="2400" dirty="0" smtClean="0"/>
              <a:t>behavior modeling</a:t>
            </a:r>
            <a:r>
              <a:rPr lang="zh-CN" altLang="zh-CN" sz="2400" dirty="0" smtClean="0"/>
              <a:t>）</a:t>
            </a:r>
            <a:endParaRPr lang="zh-CN" altLang="zh-CN" sz="2400" dirty="0"/>
          </a:p>
        </p:txBody>
      </p:sp>
    </p:spTree>
    <p:extLst>
      <p:ext uri="{BB962C8B-B14F-4D97-AF65-F5344CB8AC3E}">
        <p14:creationId xmlns:p14="http://schemas.microsoft.com/office/powerpoint/2010/main" xmlns="" val="23218782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思考题</a:t>
            </a:r>
            <a:endParaRPr lang="zh-CN" altLang="en-US" dirty="0"/>
          </a:p>
        </p:txBody>
      </p:sp>
      <p:sp>
        <p:nvSpPr>
          <p:cNvPr id="5" name="文本框 2"/>
          <p:cNvSpPr txBox="1"/>
          <p:nvPr/>
        </p:nvSpPr>
        <p:spPr>
          <a:xfrm>
            <a:off x="508001" y="1659835"/>
            <a:ext cx="7476272" cy="3416320"/>
          </a:xfrm>
          <a:prstGeom prst="rect">
            <a:avLst/>
          </a:prstGeom>
          <a:noFill/>
        </p:spPr>
        <p:txBody>
          <a:bodyPr wrap="square" rtlCol="0">
            <a:spAutoFit/>
          </a:bodyPr>
          <a:lstStyle/>
          <a:p>
            <a:r>
              <a:rPr lang="en-US" altLang="zh-CN" sz="2400" dirty="0" smtClean="0"/>
              <a:t>1.</a:t>
            </a:r>
            <a:r>
              <a:rPr lang="zh-CN" altLang="zh-CN" sz="2400" dirty="0" smtClean="0"/>
              <a:t>什么是培训开发？有何作用？</a:t>
            </a:r>
          </a:p>
          <a:p>
            <a:r>
              <a:rPr lang="en-US" altLang="zh-CN" sz="2400" dirty="0" smtClean="0"/>
              <a:t>2.</a:t>
            </a:r>
            <a:r>
              <a:rPr lang="zh-CN" altLang="zh-CN" sz="2400" dirty="0" smtClean="0"/>
              <a:t>广义培训和狭义培训有什么联系和区别？</a:t>
            </a:r>
          </a:p>
          <a:p>
            <a:r>
              <a:rPr lang="en-US" altLang="zh-CN" sz="2400" dirty="0" smtClean="0"/>
              <a:t>3.</a:t>
            </a:r>
            <a:r>
              <a:rPr lang="zh-CN" altLang="zh-CN" sz="2400" dirty="0" smtClean="0"/>
              <a:t>培训开发有哪些类型？分别适用于什么情况？</a:t>
            </a:r>
          </a:p>
          <a:p>
            <a:r>
              <a:rPr lang="en-US" altLang="zh-CN" sz="2400" dirty="0" smtClean="0"/>
              <a:t>4.</a:t>
            </a:r>
            <a:r>
              <a:rPr lang="zh-CN" altLang="zh-CN" sz="2400" dirty="0" smtClean="0"/>
              <a:t>什么是培训项目？培训开发为什么要进行项目管理？</a:t>
            </a:r>
          </a:p>
          <a:p>
            <a:r>
              <a:rPr lang="en-US" altLang="zh-CN" sz="2400" dirty="0" smtClean="0"/>
              <a:t>5.</a:t>
            </a:r>
            <a:r>
              <a:rPr lang="zh-CN" altLang="zh-CN" sz="2400" dirty="0" smtClean="0"/>
              <a:t>培训项目管理是如何进行的？涉及哪些主要内容？</a:t>
            </a:r>
          </a:p>
          <a:p>
            <a:r>
              <a:rPr lang="en-US" altLang="zh-CN" sz="2400" dirty="0" smtClean="0"/>
              <a:t>6.</a:t>
            </a:r>
            <a:r>
              <a:rPr lang="zh-CN" altLang="zh-CN" sz="2400" dirty="0" smtClean="0"/>
              <a:t>什么叫作培训需求？怎样根据培训需求设计培训项目？</a:t>
            </a:r>
          </a:p>
          <a:p>
            <a:r>
              <a:rPr lang="en-US" altLang="zh-CN" sz="2400" dirty="0" smtClean="0"/>
              <a:t>7.</a:t>
            </a:r>
            <a:r>
              <a:rPr lang="zh-CN" altLang="zh-CN" sz="2400" dirty="0" smtClean="0"/>
              <a:t>如何进行培训项目评估？主要从哪些方面进行？</a:t>
            </a:r>
          </a:p>
          <a:p>
            <a:r>
              <a:rPr lang="en-US" altLang="zh-CN" sz="2400" dirty="0" smtClean="0"/>
              <a:t>8.</a:t>
            </a:r>
            <a:r>
              <a:rPr lang="zh-CN" altLang="zh-CN" sz="2400" dirty="0" smtClean="0"/>
              <a:t>培训开发是如何发挥作用的？</a:t>
            </a:r>
          </a:p>
          <a:p>
            <a:r>
              <a:rPr lang="en-US" altLang="zh-CN" sz="2400" dirty="0" smtClean="0"/>
              <a:t>9.</a:t>
            </a:r>
            <a:r>
              <a:rPr lang="zh-CN" altLang="zh-CN" sz="2400" dirty="0" smtClean="0"/>
              <a:t>怎样通过培训开发促进员工与企业共同发展？</a:t>
            </a:r>
            <a:endParaRPr lang="zh-CN" altLang="zh-CN" sz="2400" dirty="0"/>
          </a:p>
        </p:txBody>
      </p:sp>
    </p:spTree>
    <p:extLst>
      <p:ext uri="{BB962C8B-B14F-4D97-AF65-F5344CB8AC3E}">
        <p14:creationId xmlns:p14="http://schemas.microsoft.com/office/powerpoint/2010/main" xmlns="" val="23218782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a:xfrm>
            <a:off x="0" y="1143000"/>
            <a:ext cx="9144000" cy="5715000"/>
          </a:xfrm>
        </p:spPr>
        <p:txBody>
          <a:bodyPr>
            <a:normAutofit lnSpcReduction="10000"/>
          </a:bodyPr>
          <a:lstStyle/>
          <a:p>
            <a:pPr eaLnBrk="1" hangingPunct="1">
              <a:lnSpc>
                <a:spcPct val="80000"/>
              </a:lnSpc>
            </a:pPr>
            <a:r>
              <a:rPr lang="en-US" altLang="zh-CN" sz="1600" smtClean="0"/>
              <a:t> </a:t>
            </a:r>
          </a:p>
          <a:p>
            <a:pPr eaLnBrk="1" hangingPunct="1">
              <a:lnSpc>
                <a:spcPct val="80000"/>
              </a:lnSpc>
            </a:pPr>
            <a:endParaRPr lang="en-US" altLang="zh-CN" sz="1600" b="1" smtClean="0"/>
          </a:p>
          <a:p>
            <a:pPr eaLnBrk="1" hangingPunct="1">
              <a:lnSpc>
                <a:spcPct val="80000"/>
              </a:lnSpc>
            </a:pPr>
            <a:r>
              <a:rPr lang="zh-CN" altLang="en-US" sz="1600" b="1" smtClean="0"/>
              <a:t>学习方式：</a:t>
            </a:r>
            <a:r>
              <a:rPr lang="zh-CN" altLang="en-US" b="1" smtClean="0">
                <a:ea typeface="黑体" pitchFamily="49" charset="-122"/>
              </a:rPr>
              <a:t>全国招生  函授学习  权威双证  国际互认</a:t>
            </a:r>
            <a:endParaRPr lang="zh-CN" altLang="en-US" sz="1600" b="1" smtClean="0"/>
          </a:p>
          <a:p>
            <a:pPr eaLnBrk="1" hangingPunct="1">
              <a:lnSpc>
                <a:spcPct val="80000"/>
              </a:lnSpc>
            </a:pPr>
            <a:endParaRPr lang="zh-CN" altLang="en-US" sz="1600" b="1" smtClean="0"/>
          </a:p>
          <a:p>
            <a:pPr eaLnBrk="1" hangingPunct="1">
              <a:lnSpc>
                <a:spcPct val="80000"/>
              </a:lnSpc>
            </a:pPr>
            <a:r>
              <a:rPr lang="zh-CN" altLang="en-US" sz="1600" b="1" smtClean="0"/>
              <a:t>认证项目：注册职业经理</a:t>
            </a:r>
            <a:r>
              <a:rPr lang="en-US" altLang="zh-CN" sz="1600" b="1" smtClean="0"/>
              <a:t>MBA</a:t>
            </a:r>
            <a:r>
              <a:rPr lang="zh-CN" altLang="en-US" sz="1600" b="1" smtClean="0"/>
              <a:t>、人力资源总监、品质经理、生产经理、营销策划师、物流经理、 项目经理、企业管理咨询师、企业总经理、营销经理、财务总监、酒店经理、企业培训师、采购经理、</a:t>
            </a:r>
            <a:r>
              <a:rPr lang="en-US" altLang="zh-CN" sz="1600" b="1" smtClean="0"/>
              <a:t>IE</a:t>
            </a:r>
            <a:r>
              <a:rPr lang="zh-CN" altLang="en-US" sz="1600" b="1" smtClean="0"/>
              <a:t>工业工程师、医院管理、行政总监、市场总监、工厂管理、服装企业管理、六西格玛管理师、车间主管、经济管理师、生产运营管理师、微营销管理师</a:t>
            </a:r>
            <a:r>
              <a:rPr lang="en-US" altLang="zh-CN" sz="1600" b="1" smtClean="0"/>
              <a:t>MBA</a:t>
            </a:r>
            <a:r>
              <a:rPr lang="zh-CN" altLang="en-US" sz="1600" b="1" smtClean="0"/>
              <a:t>等高级认证。</a:t>
            </a:r>
          </a:p>
          <a:p>
            <a:pPr eaLnBrk="1" hangingPunct="1">
              <a:lnSpc>
                <a:spcPct val="80000"/>
              </a:lnSpc>
            </a:pPr>
            <a:endParaRPr lang="zh-CN" altLang="en-US" sz="1600" b="1" smtClean="0"/>
          </a:p>
          <a:p>
            <a:pPr eaLnBrk="1" hangingPunct="1">
              <a:lnSpc>
                <a:spcPct val="80000"/>
              </a:lnSpc>
            </a:pPr>
            <a:r>
              <a:rPr lang="zh-CN" altLang="en-US" sz="1600" b="1" smtClean="0"/>
              <a:t>颁发双证：高级注册  经理资格证</a:t>
            </a:r>
            <a:r>
              <a:rPr lang="en-US" altLang="zh-CN" sz="1600" b="1" smtClean="0"/>
              <a:t>+MBA</a:t>
            </a:r>
            <a:r>
              <a:rPr lang="zh-CN" altLang="en-US" sz="1600" b="1" smtClean="0"/>
              <a:t>研修证</a:t>
            </a:r>
            <a:r>
              <a:rPr lang="en-US" altLang="zh-CN" sz="1600" b="1" smtClean="0"/>
              <a:t>+</a:t>
            </a:r>
            <a:r>
              <a:rPr lang="zh-CN" altLang="en-US" sz="1600" b="1" smtClean="0"/>
              <a:t>人才测评证</a:t>
            </a:r>
            <a:r>
              <a:rPr lang="en-US" altLang="zh-CN" sz="1600" b="1" smtClean="0"/>
              <a:t>+</a:t>
            </a:r>
            <a:r>
              <a:rPr lang="zh-CN" altLang="en-US" sz="1600" b="1" smtClean="0"/>
              <a:t>全套学籍档案</a:t>
            </a:r>
          </a:p>
          <a:p>
            <a:pPr eaLnBrk="1" hangingPunct="1">
              <a:lnSpc>
                <a:spcPct val="80000"/>
              </a:lnSpc>
            </a:pPr>
            <a:endParaRPr lang="zh-CN" altLang="en-US" sz="1600" b="1" smtClean="0"/>
          </a:p>
          <a:p>
            <a:pPr eaLnBrk="1" hangingPunct="1">
              <a:lnSpc>
                <a:spcPct val="80000"/>
              </a:lnSpc>
            </a:pPr>
            <a:r>
              <a:rPr lang="zh-CN" altLang="en-US" sz="1600" b="1" smtClean="0"/>
              <a:t>收费标准  ：</a:t>
            </a:r>
            <a:r>
              <a:rPr lang="zh-CN" altLang="en-US" sz="2400" b="1" smtClean="0"/>
              <a:t>仅收取</a:t>
            </a:r>
            <a:r>
              <a:rPr lang="en-US" altLang="zh-CN" sz="2400" b="1" smtClean="0"/>
              <a:t>1280</a:t>
            </a:r>
            <a:r>
              <a:rPr lang="zh-CN" altLang="en-US" sz="2400" b="1" smtClean="0"/>
              <a:t>元</a:t>
            </a:r>
            <a:r>
              <a:rPr lang="zh-CN" altLang="en-US" sz="1600" b="1" smtClean="0"/>
              <a:t>       招生网址： </a:t>
            </a:r>
            <a:r>
              <a:rPr lang="en-US" altLang="zh-CN" b="1" smtClean="0">
                <a:hlinkClick r:id="rId2"/>
              </a:rPr>
              <a:t>www.mhjy.net</a:t>
            </a:r>
            <a:endParaRPr lang="en-US" altLang="zh-CN" b="1" smtClean="0"/>
          </a:p>
          <a:p>
            <a:pPr eaLnBrk="1" hangingPunct="1">
              <a:lnSpc>
                <a:spcPct val="80000"/>
              </a:lnSpc>
              <a:buFontTx/>
              <a:buNone/>
            </a:pPr>
            <a:r>
              <a:rPr lang="en-US" altLang="zh-CN" b="1" smtClean="0"/>
              <a:t>    </a:t>
            </a:r>
            <a:r>
              <a:rPr lang="zh-CN" altLang="en-US" sz="1600" b="1" smtClean="0"/>
              <a:t>报名电话：</a:t>
            </a:r>
            <a:r>
              <a:rPr lang="en-US" altLang="zh-CN" sz="1600" b="1" smtClean="0"/>
              <a:t>13684609885    0451—88342620  </a:t>
            </a:r>
          </a:p>
          <a:p>
            <a:pPr eaLnBrk="1" hangingPunct="1">
              <a:lnSpc>
                <a:spcPct val="80000"/>
              </a:lnSpc>
              <a:buFontTx/>
              <a:buNone/>
            </a:pPr>
            <a:r>
              <a:rPr lang="en-US" altLang="zh-CN" sz="1600" b="1" smtClean="0"/>
              <a:t>        </a:t>
            </a:r>
            <a:r>
              <a:rPr lang="zh-CN" altLang="en-US" sz="1600" b="1" smtClean="0"/>
              <a:t>咨询邮箱：</a:t>
            </a:r>
            <a:r>
              <a:rPr lang="en-US" altLang="zh-CN" sz="1600" b="1" smtClean="0">
                <a:hlinkClick r:id="rId3"/>
              </a:rPr>
              <a:t>xchy007@163.com</a:t>
            </a:r>
            <a:r>
              <a:rPr lang="en-US" altLang="zh-CN" sz="1600" b="1" smtClean="0"/>
              <a:t>   </a:t>
            </a:r>
            <a:r>
              <a:rPr lang="zh-CN" altLang="en-US" sz="1600" b="1" smtClean="0"/>
              <a:t>咨询教师</a:t>
            </a:r>
            <a:r>
              <a:rPr lang="en-US" altLang="zh-CN" sz="1600" b="1" smtClean="0"/>
              <a:t>: </a:t>
            </a:r>
            <a:r>
              <a:rPr lang="zh-CN" altLang="en-US" sz="1600" b="1" smtClean="0"/>
              <a:t>王海涛 </a:t>
            </a:r>
          </a:p>
          <a:p>
            <a:pPr eaLnBrk="1" hangingPunct="1">
              <a:lnSpc>
                <a:spcPct val="80000"/>
              </a:lnSpc>
            </a:pPr>
            <a:r>
              <a:rPr lang="en-US" altLang="zh-CN" sz="1600" b="1" smtClean="0"/>
              <a:t> </a:t>
            </a:r>
            <a:endParaRPr lang="zh-CN" altLang="en-US" sz="1600" b="1" smtClean="0"/>
          </a:p>
          <a:p>
            <a:pPr eaLnBrk="1" hangingPunct="1">
              <a:lnSpc>
                <a:spcPct val="80000"/>
              </a:lnSpc>
            </a:pPr>
            <a:r>
              <a:rPr lang="zh-CN" altLang="en-US" sz="1600" b="1" smtClean="0"/>
              <a:t>学校网站：</a:t>
            </a:r>
            <a:r>
              <a:rPr lang="en-US" altLang="zh-CN" sz="1600" b="1" smtClean="0">
                <a:hlinkClick r:id="rId2"/>
              </a:rPr>
              <a:t>www.mhjy.net</a:t>
            </a:r>
            <a:r>
              <a:rPr lang="en-US" altLang="zh-CN" sz="1600" b="1" smtClean="0"/>
              <a:t>    </a:t>
            </a:r>
            <a:r>
              <a:rPr lang="zh-CN" altLang="en-US" sz="1600" b="1" smtClean="0"/>
              <a:t>微信公众号：</a:t>
            </a:r>
            <a:r>
              <a:rPr lang="en-US" altLang="zh-CN" sz="1600" b="1" smtClean="0"/>
              <a:t>MHJY1998   </a:t>
            </a:r>
            <a:r>
              <a:rPr lang="zh-CN" altLang="en-US" sz="1600" b="1" smtClean="0"/>
              <a:t>微信号客服：</a:t>
            </a:r>
            <a:r>
              <a:rPr lang="en-US" altLang="zh-CN" sz="1600" b="1" smtClean="0"/>
              <a:t>122285053</a:t>
            </a:r>
            <a:endParaRPr lang="zh-CN" altLang="en-US" sz="1600" b="1" smtClean="0"/>
          </a:p>
          <a:p>
            <a:pPr eaLnBrk="1" hangingPunct="1">
              <a:lnSpc>
                <a:spcPct val="80000"/>
              </a:lnSpc>
            </a:pPr>
            <a:endParaRPr lang="zh-CN" altLang="en-US" sz="1600" b="1" smtClean="0"/>
          </a:p>
          <a:p>
            <a:pPr algn="r" eaLnBrk="1" hangingPunct="1">
              <a:lnSpc>
                <a:spcPct val="80000"/>
              </a:lnSpc>
              <a:buFontTx/>
              <a:buNone/>
            </a:pPr>
            <a:r>
              <a:rPr lang="zh-CN" altLang="en-US" sz="1800" b="1" smtClean="0"/>
              <a:t>颁证单位：中国经济管理大学</a:t>
            </a:r>
          </a:p>
          <a:p>
            <a:pPr algn="r" eaLnBrk="1" hangingPunct="1">
              <a:lnSpc>
                <a:spcPct val="80000"/>
              </a:lnSpc>
            </a:pPr>
            <a:r>
              <a:rPr lang="zh-CN" altLang="en-US" sz="1800" b="1" smtClean="0"/>
              <a:t>主办单位：美华管理人才学校</a:t>
            </a:r>
            <a:endParaRPr lang="en-US" altLang="zh-CN" sz="1800" b="1" smtClean="0"/>
          </a:p>
        </p:txBody>
      </p:sp>
      <p:sp>
        <p:nvSpPr>
          <p:cNvPr id="2051" name="WordArt 4"/>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a:ea typeface="华文新魏"/>
            </a:endParaRPr>
          </a:p>
        </p:txBody>
      </p:sp>
      <p:sp>
        <p:nvSpPr>
          <p:cNvPr id="2052" name="Rectangle 7"/>
          <p:cNvSpPr>
            <a:spLocks noGrp="1" noChangeArrowheads="1"/>
          </p:cNvSpPr>
          <p:nvPr>
            <p:ph type="title"/>
          </p:nvPr>
        </p:nvSpPr>
        <p:spPr/>
        <p:txBody>
          <a:bodyPr/>
          <a:lstStyle/>
          <a:p>
            <a:pPr eaLnBrk="1" hangingPunct="1"/>
            <a:r>
              <a:rPr lang="en-US" altLang="zh-CN" sz="4000" smtClean="0">
                <a:solidFill>
                  <a:srgbClr val="FF0000"/>
                </a:solidFill>
              </a:rPr>
              <a:t/>
            </a:r>
            <a:br>
              <a:rPr lang="en-US" altLang="zh-CN" sz="4000" smtClean="0">
                <a:solidFill>
                  <a:srgbClr val="FF0000"/>
                </a:solidFill>
              </a:rPr>
            </a:br>
            <a:endParaRPr lang="en-US" altLang="zh-CN" sz="4000" smtClean="0">
              <a:solidFill>
                <a:srgbClr val="FF0000"/>
              </a:solidFill>
            </a:endParaRPr>
          </a:p>
        </p:txBody>
      </p:sp>
      <p:sp>
        <p:nvSpPr>
          <p:cNvPr id="3080" name="WordArt 8"/>
          <p:cNvSpPr>
            <a:spLocks noChangeArrowheads="1" noChangeShapeType="1" noTextEdit="1"/>
          </p:cNvSpPr>
          <p:nvPr/>
        </p:nvSpPr>
        <p:spPr bwMode="auto">
          <a:xfrm>
            <a:off x="395288" y="357166"/>
            <a:ext cx="8064500" cy="1200172"/>
          </a:xfrm>
          <a:prstGeom prst="rect">
            <a:avLst/>
          </a:prstGeom>
        </p:spPr>
        <p:txBody>
          <a:bodyPr wrap="none" fromWordArt="1">
            <a:prstTxWarp prst="textPlain">
              <a:avLst>
                <a:gd name="adj" fmla="val 50000"/>
              </a:avLst>
            </a:prstTxWarp>
          </a:bodyPr>
          <a:lstStyle/>
          <a:p>
            <a:pPr algn="ctr">
              <a:defRPr/>
            </a:pPr>
            <a:r>
              <a:rPr lang="zh-CN" altLang="en-US" sz="3600" b="1" kern="10">
                <a:ln w="9525">
                  <a:solidFill>
                    <a:srgbClr val="FF0000"/>
                  </a:solidFill>
                  <a:round/>
                  <a:headEnd/>
                  <a:tailEnd/>
                </a:ln>
                <a:solidFill>
                  <a:srgbClr val="FF0000"/>
                </a:solidFill>
                <a:latin typeface="黑体"/>
                <a:ea typeface="黑体"/>
              </a:rPr>
              <a:t>全国迷你型</a:t>
            </a:r>
            <a:r>
              <a:rPr lang="en-US" altLang="zh-CN" sz="3600" b="1" kern="10">
                <a:ln w="9525">
                  <a:solidFill>
                    <a:srgbClr val="FF0000"/>
                  </a:solidFill>
                  <a:round/>
                  <a:headEnd/>
                  <a:tailEnd/>
                </a:ln>
                <a:solidFill>
                  <a:srgbClr val="FF0000"/>
                </a:solidFill>
                <a:latin typeface="黑体"/>
                <a:ea typeface="黑体"/>
              </a:rPr>
              <a:t>MBA</a:t>
            </a:r>
            <a:r>
              <a:rPr lang="zh-CN" altLang="en-US" sz="3600" b="1" kern="10">
                <a:ln w="9525">
                  <a:solidFill>
                    <a:srgbClr val="FF0000"/>
                  </a:solidFill>
                  <a:round/>
                  <a:headEnd/>
                  <a:tailEnd/>
                </a:ln>
                <a:solidFill>
                  <a:srgbClr val="FF0000"/>
                </a:solidFill>
                <a:latin typeface="黑体"/>
                <a:ea typeface="黑体"/>
              </a:rPr>
              <a:t>职业经理双证班</a:t>
            </a:r>
          </a:p>
        </p:txBody>
      </p:sp>
      <p:pic>
        <p:nvPicPr>
          <p:cNvPr id="2054" name="Picture 9" descr="look"/>
          <p:cNvPicPr>
            <a:picLocks noChangeAspect="1" noChangeArrowheads="1" noCrop="1"/>
          </p:cNvPicPr>
          <p:nvPr/>
        </p:nvPicPr>
        <p:blipFill>
          <a:blip r:embed="rId4" cstate="print"/>
          <a:srcRect/>
          <a:stretch>
            <a:fillRect/>
          </a:stretch>
        </p:blipFill>
        <p:spPr bwMode="auto">
          <a:xfrm>
            <a:off x="6215063" y="4429125"/>
            <a:ext cx="3429000" cy="774700"/>
          </a:xfrm>
          <a:prstGeom prst="rect">
            <a:avLst/>
          </a:prstGeom>
          <a:noFill/>
          <a:ln w="9525">
            <a:noFill/>
            <a:miter lim="800000"/>
            <a:headEnd/>
            <a:tailEnd/>
          </a:ln>
        </p:spPr>
      </p:pic>
      <p:pic>
        <p:nvPicPr>
          <p:cNvPr id="2055" name="Picture 10" descr="007"/>
          <p:cNvPicPr>
            <a:picLocks noChangeAspect="1" noChangeArrowheads="1" noCrop="1"/>
          </p:cNvPicPr>
          <p:nvPr/>
        </p:nvPicPr>
        <p:blipFill>
          <a:blip r:embed="rId5" cstate="print"/>
          <a:srcRect/>
          <a:stretch>
            <a:fillRect/>
          </a:stretch>
        </p:blipFill>
        <p:spPr bwMode="auto">
          <a:xfrm>
            <a:off x="0" y="5937250"/>
            <a:ext cx="3313113" cy="92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引言</a:t>
            </a:r>
            <a:r>
              <a:rPr lang="zh-CN" altLang="zh-CN" dirty="0"/>
              <a:t/>
            </a:r>
            <a:br>
              <a:rPr lang="zh-CN" altLang="zh-CN" dirty="0"/>
            </a:br>
            <a:endParaRPr lang="zh-CN" altLang="en-US" dirty="0"/>
          </a:p>
        </p:txBody>
      </p:sp>
      <p:sp>
        <p:nvSpPr>
          <p:cNvPr id="3" name="文本框 2"/>
          <p:cNvSpPr txBox="1"/>
          <p:nvPr/>
        </p:nvSpPr>
        <p:spPr>
          <a:xfrm>
            <a:off x="508001" y="1379330"/>
            <a:ext cx="6784897" cy="3785652"/>
          </a:xfrm>
          <a:prstGeom prst="rect">
            <a:avLst/>
          </a:prstGeom>
          <a:noFill/>
        </p:spPr>
        <p:txBody>
          <a:bodyPr wrap="square" rtlCol="0">
            <a:spAutoFit/>
          </a:bodyPr>
          <a:lstStyle/>
          <a:p>
            <a:r>
              <a:rPr lang="zh-CN" altLang="zh-CN" sz="2400" dirty="0"/>
              <a:t>员工进入企业之后，作为分工协作体系的一员发挥作用。为了帮助员工适应企业的要求，更好地发挥能力和实现劳动价值，必须进行培训开发</a:t>
            </a:r>
            <a:r>
              <a:rPr lang="zh-CN" altLang="zh-CN" sz="2400" dirty="0" smtClean="0"/>
              <a:t>。培训</a:t>
            </a:r>
            <a:r>
              <a:rPr lang="zh-CN" altLang="zh-CN" sz="2400" dirty="0"/>
              <a:t>开发是企业对于员工能力与素质的有计划改进，通过提升员工能力素质以促进企业发展。培训开发有广义与狭义之分</a:t>
            </a:r>
            <a:r>
              <a:rPr lang="zh-CN" altLang="zh-CN" sz="2400" dirty="0" smtClean="0"/>
              <a:t>。进行</a:t>
            </a:r>
            <a:r>
              <a:rPr lang="zh-CN" altLang="zh-CN" sz="2400" dirty="0"/>
              <a:t>培训开发的最终目的是塑造能够推动企业发展的骨干员工队伍。本章探讨培训开发工作、培训开发项目、培训开发效用。</a:t>
            </a:r>
          </a:p>
          <a:p>
            <a:endParaRPr lang="zh-CN" altLang="en-US" sz="2400" dirty="0"/>
          </a:p>
        </p:txBody>
      </p:sp>
    </p:spTree>
    <p:extLst>
      <p:ext uri="{BB962C8B-B14F-4D97-AF65-F5344CB8AC3E}">
        <p14:creationId xmlns:p14="http://schemas.microsoft.com/office/powerpoint/2010/main" xmlns="" val="4520557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本章内容</a:t>
            </a:r>
            <a:endParaRPr lang="zh-CN" altLang="en-US" dirty="0"/>
          </a:p>
        </p:txBody>
      </p:sp>
      <p:sp>
        <p:nvSpPr>
          <p:cNvPr id="3" name="文本框 2"/>
          <p:cNvSpPr txBox="1"/>
          <p:nvPr/>
        </p:nvSpPr>
        <p:spPr>
          <a:xfrm>
            <a:off x="2749396" y="2124549"/>
            <a:ext cx="3717235" cy="2462213"/>
          </a:xfrm>
          <a:prstGeom prst="rect">
            <a:avLst/>
          </a:prstGeom>
          <a:noFill/>
        </p:spPr>
        <p:txBody>
          <a:bodyPr wrap="square" rtlCol="0">
            <a:spAutoFit/>
          </a:bodyPr>
          <a:lstStyle/>
          <a:p>
            <a:pPr>
              <a:lnSpc>
                <a:spcPct val="150000"/>
              </a:lnSpc>
            </a:pPr>
            <a:r>
              <a:rPr lang="zh-CN" altLang="zh-CN" sz="2800" dirty="0">
                <a:solidFill>
                  <a:srgbClr val="FF0000"/>
                </a:solidFill>
              </a:rPr>
              <a:t>第</a:t>
            </a:r>
            <a:r>
              <a:rPr lang="en-US" altLang="zh-CN" sz="2800" dirty="0">
                <a:solidFill>
                  <a:srgbClr val="FF0000"/>
                </a:solidFill>
              </a:rPr>
              <a:t>1</a:t>
            </a:r>
            <a:r>
              <a:rPr lang="zh-CN" altLang="zh-CN" sz="2800" dirty="0">
                <a:solidFill>
                  <a:srgbClr val="FF0000"/>
                </a:solidFill>
              </a:rPr>
              <a:t>节　培训开发工作</a:t>
            </a:r>
          </a:p>
          <a:p>
            <a:pPr>
              <a:lnSpc>
                <a:spcPct val="150000"/>
              </a:lnSpc>
            </a:pPr>
            <a:r>
              <a:rPr lang="zh-CN" altLang="zh-CN" sz="2800" dirty="0"/>
              <a:t>第</a:t>
            </a:r>
            <a:r>
              <a:rPr lang="en-US" altLang="zh-CN" sz="2800" dirty="0"/>
              <a:t>2</a:t>
            </a:r>
            <a:r>
              <a:rPr lang="zh-CN" altLang="zh-CN" sz="2800" dirty="0"/>
              <a:t>节　培训开发项目</a:t>
            </a:r>
          </a:p>
          <a:p>
            <a:pPr>
              <a:lnSpc>
                <a:spcPct val="150000"/>
              </a:lnSpc>
            </a:pPr>
            <a:r>
              <a:rPr lang="zh-CN" altLang="zh-CN" sz="2800" dirty="0"/>
              <a:t>第</a:t>
            </a:r>
            <a:r>
              <a:rPr lang="en-US" altLang="zh-CN" sz="2800" dirty="0"/>
              <a:t>3</a:t>
            </a:r>
            <a:r>
              <a:rPr lang="zh-CN" altLang="zh-CN" sz="2800" dirty="0"/>
              <a:t>节　培训开发效用</a:t>
            </a:r>
          </a:p>
          <a:p>
            <a:endParaRPr lang="zh-CN" altLang="en-US" sz="2800" dirty="0"/>
          </a:p>
        </p:txBody>
      </p:sp>
    </p:spTree>
    <p:extLst>
      <p:ext uri="{BB962C8B-B14F-4D97-AF65-F5344CB8AC3E}">
        <p14:creationId xmlns:p14="http://schemas.microsoft.com/office/powerpoint/2010/main" xmlns="" val="17505482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培训开发工作</a:t>
            </a:r>
            <a:br>
              <a:rPr lang="zh-CN" altLang="en-US" dirty="0"/>
            </a:br>
            <a:endParaRPr lang="zh-CN" altLang="en-US" dirty="0"/>
          </a:p>
        </p:txBody>
      </p:sp>
      <p:sp>
        <p:nvSpPr>
          <p:cNvPr id="3" name="文本框 2"/>
          <p:cNvSpPr txBox="1"/>
          <p:nvPr/>
        </p:nvSpPr>
        <p:spPr>
          <a:xfrm>
            <a:off x="508001" y="1520687"/>
            <a:ext cx="6778487" cy="4524315"/>
          </a:xfrm>
          <a:prstGeom prst="rect">
            <a:avLst/>
          </a:prstGeom>
          <a:noFill/>
        </p:spPr>
        <p:txBody>
          <a:bodyPr wrap="square" rtlCol="0">
            <a:spAutoFit/>
          </a:bodyPr>
          <a:lstStyle/>
          <a:p>
            <a:r>
              <a:rPr lang="zh-CN" altLang="zh-CN" sz="2400" dirty="0">
                <a:latin typeface="+mn-ea"/>
              </a:rPr>
              <a:t>培训</a:t>
            </a:r>
            <a:r>
              <a:rPr lang="zh-CN" altLang="zh-CN" sz="2400" dirty="0" smtClean="0">
                <a:latin typeface="+mn-ea"/>
              </a:rPr>
              <a:t>开发有</a:t>
            </a:r>
            <a:r>
              <a:rPr lang="zh-CN" altLang="zh-CN" sz="2400" dirty="0">
                <a:latin typeface="+mn-ea"/>
              </a:rPr>
              <a:t>广义与狭义之分。广义培训开发融合在员工管理工作的各个方面，是所有管理者的共同责任。狭义培训开发是为了促进员工能力与素质提升而进行的专门努力，具有特定的培训目标，需要专门的培训投入，具有制度化的培训程序。狭义培训开发工作是促进人事匹配的重要环节，在企业人力资源管理中的地位越来越重要</a:t>
            </a:r>
            <a:r>
              <a:rPr lang="zh-CN" altLang="zh-CN" sz="2400" dirty="0" smtClean="0">
                <a:latin typeface="+mn-ea"/>
              </a:rPr>
              <a:t>。</a:t>
            </a:r>
            <a:endParaRPr lang="en-US" altLang="zh-CN" sz="2400" dirty="0" smtClean="0">
              <a:latin typeface="+mn-ea"/>
            </a:endParaRPr>
          </a:p>
          <a:p>
            <a:endParaRPr lang="zh-CN" altLang="zh-CN" sz="2400" dirty="0"/>
          </a:p>
          <a:p>
            <a:r>
              <a:rPr lang="zh-CN" altLang="zh-CN" sz="2400" dirty="0"/>
              <a:t>一、培训开发的性质</a:t>
            </a:r>
          </a:p>
          <a:p>
            <a:r>
              <a:rPr lang="zh-CN" altLang="zh-CN" sz="2400" dirty="0"/>
              <a:t>二、培训开发的方式</a:t>
            </a:r>
          </a:p>
          <a:p>
            <a:r>
              <a:rPr lang="zh-CN" altLang="zh-CN" sz="2400" dirty="0"/>
              <a:t>三、培训开发的方法</a:t>
            </a:r>
          </a:p>
          <a:p>
            <a:endParaRPr lang="zh-CN" altLang="en-US" sz="2400" dirty="0"/>
          </a:p>
        </p:txBody>
      </p:sp>
    </p:spTree>
    <p:extLst>
      <p:ext uri="{BB962C8B-B14F-4D97-AF65-F5344CB8AC3E}">
        <p14:creationId xmlns:p14="http://schemas.microsoft.com/office/powerpoint/2010/main" xmlns="" val="29499659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1</a:t>
            </a:r>
            <a:r>
              <a:rPr lang="zh-CN" altLang="en-US" dirty="0"/>
              <a:t>节　培训开发工作</a:t>
            </a:r>
            <a:br>
              <a:rPr lang="zh-CN" altLang="en-US" dirty="0"/>
            </a:br>
            <a:endParaRPr lang="zh-CN" altLang="en-US" dirty="0"/>
          </a:p>
        </p:txBody>
      </p:sp>
      <p:sp>
        <p:nvSpPr>
          <p:cNvPr id="3" name="文本框 2"/>
          <p:cNvSpPr txBox="1"/>
          <p:nvPr/>
        </p:nvSpPr>
        <p:spPr>
          <a:xfrm>
            <a:off x="508001" y="1270000"/>
            <a:ext cx="7274338" cy="4893647"/>
          </a:xfrm>
          <a:prstGeom prst="rect">
            <a:avLst/>
          </a:prstGeom>
          <a:noFill/>
        </p:spPr>
        <p:txBody>
          <a:bodyPr wrap="square" rtlCol="0">
            <a:spAutoFit/>
          </a:bodyPr>
          <a:lstStyle/>
          <a:p>
            <a:r>
              <a:rPr lang="zh-CN" altLang="en-US" sz="2400" dirty="0"/>
              <a:t>一、培训开发的性质</a:t>
            </a:r>
          </a:p>
          <a:p>
            <a:endParaRPr lang="en-US" altLang="zh-CN" sz="2400" dirty="0" smtClean="0">
              <a:latin typeface="+mn-ea"/>
            </a:endParaRPr>
          </a:p>
          <a:p>
            <a:r>
              <a:rPr lang="zh-CN" altLang="en-US" sz="2400" dirty="0" smtClean="0">
                <a:latin typeface="+mn-ea"/>
              </a:rPr>
              <a:t>从</a:t>
            </a:r>
            <a:r>
              <a:rPr lang="zh-CN" altLang="en-US" sz="2400" dirty="0">
                <a:latin typeface="+mn-ea"/>
              </a:rPr>
              <a:t>广义上说，由于管理是用人办事，需要进行员工引导，因此管理就是培训，一切管理者都是培训者。从狭义上说，由于员工引导作为管理的一环，需要专门努力和特殊方法，因此只有为改进员工能力素质所采取的专门措施才是培训工作，它以培训项目的方式实施。随着企业竞争的发展，培训开发的地位越来越重要，是企业人力资源投资的一项主要内容。</a:t>
            </a:r>
            <a:endParaRPr lang="en-US" altLang="zh-CN" sz="2400" dirty="0">
              <a:latin typeface="+mn-ea"/>
            </a:endParaRPr>
          </a:p>
          <a:p>
            <a:endParaRPr lang="zh-CN" altLang="en-US" sz="2400" dirty="0"/>
          </a:p>
          <a:p>
            <a:r>
              <a:rPr lang="zh-CN" altLang="en-US" sz="2400" dirty="0"/>
              <a:t>（一）培训开发的含义</a:t>
            </a:r>
          </a:p>
          <a:p>
            <a:r>
              <a:rPr lang="zh-CN" altLang="en-US" sz="2400" dirty="0"/>
              <a:t>（二）培训开发的作用</a:t>
            </a:r>
          </a:p>
          <a:p>
            <a:r>
              <a:rPr lang="zh-CN" altLang="en-US" sz="2400" dirty="0"/>
              <a:t>（三）培训开发的发展</a:t>
            </a:r>
          </a:p>
        </p:txBody>
      </p:sp>
    </p:spTree>
    <p:extLst>
      <p:ext uri="{BB962C8B-B14F-4D97-AF65-F5344CB8AC3E}">
        <p14:creationId xmlns:p14="http://schemas.microsoft.com/office/powerpoint/2010/main" xmlns="" val="897757831"/>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2">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主题2" id="{75ED31E5-2ED1-4CBB-ABA5-2A0B6A2A5468}" vid="{E1DFF733-E501-4D19-9060-E160DA9BDD80}"/>
    </a:ext>
  </a:extLst>
</a:theme>
</file>

<file path=docProps/app.xml><?xml version="1.0" encoding="utf-8"?>
<Properties xmlns="http://schemas.openxmlformats.org/officeDocument/2006/extended-properties" xmlns:vt="http://schemas.openxmlformats.org/officeDocument/2006/docPropsVTypes">
  <Template>主题2</Template>
  <TotalTime>505</TotalTime>
  <Words>3918</Words>
  <Application>Microsoft Office PowerPoint</Application>
  <PresentationFormat>全屏显示(4:3)</PresentationFormat>
  <Paragraphs>411</Paragraphs>
  <Slides>55</Slides>
  <Notes>0</Notes>
  <HiddenSlides>0</HiddenSlides>
  <MMClips>0</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主题2</vt:lpstr>
      <vt:lpstr>第7章  培训开发 </vt:lpstr>
      <vt:lpstr> </vt:lpstr>
      <vt:lpstr>学习目标</vt:lpstr>
      <vt:lpstr>本章结构</vt:lpstr>
      <vt:lpstr>引例</vt:lpstr>
      <vt:lpstr>引言 </vt:lpstr>
      <vt:lpstr>本章内容</vt:lpstr>
      <vt:lpstr>第1节　培训开发工作 </vt:lpstr>
      <vt:lpstr>第1节　培训开发工作 </vt:lpstr>
      <vt:lpstr>第1节　培训开发工作 </vt:lpstr>
      <vt:lpstr>第1节　培训开发工作 </vt:lpstr>
      <vt:lpstr>第1节　培训开发工作 </vt:lpstr>
      <vt:lpstr>第1节　培训开发工作 </vt:lpstr>
      <vt:lpstr>第1节　培训开发工作 </vt:lpstr>
      <vt:lpstr>第1节　培训开发工作 </vt:lpstr>
      <vt:lpstr>第1节　培训开发工作 </vt:lpstr>
      <vt:lpstr>第1节　培训开发工作 </vt:lpstr>
      <vt:lpstr>第1节　培训开发工作 </vt:lpstr>
      <vt:lpstr>第1节　培训开发工作 </vt:lpstr>
      <vt:lpstr>第1节　培训开发工作 </vt:lpstr>
      <vt:lpstr>第1节　培训开发工作 </vt:lpstr>
      <vt:lpstr>第1节　培训开发工作 </vt:lpstr>
      <vt:lpstr>第1节　培训开发工作 </vt:lpstr>
      <vt:lpstr>第1节　培训开发工作 </vt:lpstr>
      <vt:lpstr>本章内容</vt:lpstr>
      <vt:lpstr>第2节　培训开发项目</vt:lpstr>
      <vt:lpstr>第2节　培训开发项目</vt:lpstr>
      <vt:lpstr>第2节　培训开发项目</vt:lpstr>
      <vt:lpstr>第2节　培训开发项目</vt:lpstr>
      <vt:lpstr>第2节　培训开发项目</vt:lpstr>
      <vt:lpstr>第2节　培训开发项目</vt:lpstr>
      <vt:lpstr>第2节　培训开发项目</vt:lpstr>
      <vt:lpstr>第2节　培训开发项目</vt:lpstr>
      <vt:lpstr>第2节　培训开发项目</vt:lpstr>
      <vt:lpstr>第2节　培训开发项目</vt:lpstr>
      <vt:lpstr>第2节　培训开发项目</vt:lpstr>
      <vt:lpstr>第2节　培训开发项目</vt:lpstr>
      <vt:lpstr>第2节　培训开发项目</vt:lpstr>
      <vt:lpstr>第2节　培训开发项目</vt:lpstr>
      <vt:lpstr>第2节　培训开发项目</vt:lpstr>
      <vt:lpstr>本章内容</vt:lpstr>
      <vt:lpstr>第3节　培训开发效用 </vt:lpstr>
      <vt:lpstr>第3节　培训开发效用 </vt:lpstr>
      <vt:lpstr>第3节　培训开发效用 </vt:lpstr>
      <vt:lpstr>第3节　培训开发效用 </vt:lpstr>
      <vt:lpstr>第3节　培训开发效用 </vt:lpstr>
      <vt:lpstr>第3节　培训开发效用 </vt:lpstr>
      <vt:lpstr>第3节　培训开发效用 </vt:lpstr>
      <vt:lpstr>第3节　培训开发效用 </vt:lpstr>
      <vt:lpstr>第3节　培训开发效用 </vt:lpstr>
      <vt:lpstr>第3节　培训开发效用 </vt:lpstr>
      <vt:lpstr>本章小结</vt:lpstr>
      <vt:lpstr>关键术语</vt:lpstr>
      <vt:lpstr>思考题</vt:lpstr>
      <vt:lpstr>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第7章　培训开发 </dc:title>
  <dc:creator>dell</dc:creator>
  <cp:lastModifiedBy>XCHY</cp:lastModifiedBy>
  <cp:revision>14</cp:revision>
  <dcterms:created xsi:type="dcterms:W3CDTF">2019-07-06T03:11:31Z</dcterms:created>
  <dcterms:modified xsi:type="dcterms:W3CDTF">2019-07-29T02:37:42Z</dcterms:modified>
</cp:coreProperties>
</file>