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211.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3"/>
  </p:notesMasterIdLst>
  <p:handoutMasterIdLst>
    <p:handoutMasterId r:id="rId214"/>
  </p:handoutMasterIdLst>
  <p:sldIdLst>
    <p:sldId id="595" r:id="rId2"/>
    <p:sldId id="792" r:id="rId3"/>
    <p:sldId id="592" r:id="rId4"/>
    <p:sldId id="590" r:id="rId5"/>
    <p:sldId id="589" r:id="rId6"/>
    <p:sldId id="587" r:id="rId7"/>
    <p:sldId id="596" r:id="rId8"/>
    <p:sldId id="793" r:id="rId9"/>
    <p:sldId id="586" r:id="rId10"/>
    <p:sldId id="584" r:id="rId11"/>
    <p:sldId id="581" r:id="rId12"/>
    <p:sldId id="597" r:id="rId13"/>
    <p:sldId id="580" r:id="rId14"/>
    <p:sldId id="578" r:id="rId15"/>
    <p:sldId id="576" r:id="rId16"/>
    <p:sldId id="598" r:id="rId17"/>
    <p:sldId id="599" r:id="rId18"/>
    <p:sldId id="600" r:id="rId19"/>
    <p:sldId id="601" r:id="rId20"/>
    <p:sldId id="602" r:id="rId21"/>
    <p:sldId id="603" r:id="rId22"/>
    <p:sldId id="604" r:id="rId23"/>
    <p:sldId id="605" r:id="rId24"/>
    <p:sldId id="606" r:id="rId25"/>
    <p:sldId id="607" r:id="rId26"/>
    <p:sldId id="608" r:id="rId27"/>
    <p:sldId id="609" r:id="rId28"/>
    <p:sldId id="610" r:id="rId29"/>
    <p:sldId id="611" r:id="rId30"/>
    <p:sldId id="612" r:id="rId31"/>
    <p:sldId id="613" r:id="rId32"/>
    <p:sldId id="614" r:id="rId33"/>
    <p:sldId id="615" r:id="rId34"/>
    <p:sldId id="616" r:id="rId35"/>
    <p:sldId id="617" r:id="rId36"/>
    <p:sldId id="618" r:id="rId37"/>
    <p:sldId id="619" r:id="rId38"/>
    <p:sldId id="794" r:id="rId39"/>
    <p:sldId id="620" r:id="rId40"/>
    <p:sldId id="621" r:id="rId41"/>
    <p:sldId id="622" r:id="rId42"/>
    <p:sldId id="623" r:id="rId43"/>
    <p:sldId id="624" r:id="rId44"/>
    <p:sldId id="625" r:id="rId45"/>
    <p:sldId id="626" r:id="rId46"/>
    <p:sldId id="627" r:id="rId47"/>
    <p:sldId id="628" r:id="rId48"/>
    <p:sldId id="629" r:id="rId49"/>
    <p:sldId id="630" r:id="rId50"/>
    <p:sldId id="631" r:id="rId51"/>
    <p:sldId id="632" r:id="rId52"/>
    <p:sldId id="633" r:id="rId53"/>
    <p:sldId id="634" r:id="rId54"/>
    <p:sldId id="635" r:id="rId55"/>
    <p:sldId id="636" r:id="rId56"/>
    <p:sldId id="637" r:id="rId57"/>
    <p:sldId id="638" r:id="rId58"/>
    <p:sldId id="639" r:id="rId59"/>
    <p:sldId id="640" r:id="rId60"/>
    <p:sldId id="641" r:id="rId61"/>
    <p:sldId id="642" r:id="rId62"/>
    <p:sldId id="643" r:id="rId63"/>
    <p:sldId id="644" r:id="rId64"/>
    <p:sldId id="645" r:id="rId65"/>
    <p:sldId id="646" r:id="rId66"/>
    <p:sldId id="647" r:id="rId67"/>
    <p:sldId id="648" r:id="rId68"/>
    <p:sldId id="795" r:id="rId69"/>
    <p:sldId id="649" r:id="rId70"/>
    <p:sldId id="650" r:id="rId71"/>
    <p:sldId id="651" r:id="rId72"/>
    <p:sldId id="652" r:id="rId73"/>
    <p:sldId id="653" r:id="rId74"/>
    <p:sldId id="654" r:id="rId75"/>
    <p:sldId id="655" r:id="rId76"/>
    <p:sldId id="656" r:id="rId77"/>
    <p:sldId id="657" r:id="rId78"/>
    <p:sldId id="658" r:id="rId79"/>
    <p:sldId id="659" r:id="rId80"/>
    <p:sldId id="660" r:id="rId81"/>
    <p:sldId id="661" r:id="rId82"/>
    <p:sldId id="662" r:id="rId83"/>
    <p:sldId id="663" r:id="rId84"/>
    <p:sldId id="664" r:id="rId85"/>
    <p:sldId id="665" r:id="rId86"/>
    <p:sldId id="666" r:id="rId87"/>
    <p:sldId id="667" r:id="rId88"/>
    <p:sldId id="668" r:id="rId89"/>
    <p:sldId id="669" r:id="rId90"/>
    <p:sldId id="670" r:id="rId91"/>
    <p:sldId id="671" r:id="rId92"/>
    <p:sldId id="672" r:id="rId93"/>
    <p:sldId id="673" r:id="rId94"/>
    <p:sldId id="674" r:id="rId95"/>
    <p:sldId id="675" r:id="rId96"/>
    <p:sldId id="676" r:id="rId97"/>
    <p:sldId id="677" r:id="rId98"/>
    <p:sldId id="678" r:id="rId99"/>
    <p:sldId id="679" r:id="rId100"/>
    <p:sldId id="680" r:id="rId101"/>
    <p:sldId id="681" r:id="rId102"/>
    <p:sldId id="682" r:id="rId103"/>
    <p:sldId id="683" r:id="rId104"/>
    <p:sldId id="684" r:id="rId105"/>
    <p:sldId id="685" r:id="rId106"/>
    <p:sldId id="686" r:id="rId107"/>
    <p:sldId id="687" r:id="rId108"/>
    <p:sldId id="688" r:id="rId109"/>
    <p:sldId id="689" r:id="rId110"/>
    <p:sldId id="690" r:id="rId111"/>
    <p:sldId id="691" r:id="rId112"/>
    <p:sldId id="692" r:id="rId113"/>
    <p:sldId id="693" r:id="rId114"/>
    <p:sldId id="694" r:id="rId115"/>
    <p:sldId id="695" r:id="rId116"/>
    <p:sldId id="696" r:id="rId117"/>
    <p:sldId id="697" r:id="rId118"/>
    <p:sldId id="698" r:id="rId119"/>
    <p:sldId id="699" r:id="rId120"/>
    <p:sldId id="700" r:id="rId121"/>
    <p:sldId id="701" r:id="rId122"/>
    <p:sldId id="702" r:id="rId123"/>
    <p:sldId id="703" r:id="rId124"/>
    <p:sldId id="704" r:id="rId125"/>
    <p:sldId id="705" r:id="rId126"/>
    <p:sldId id="706" r:id="rId127"/>
    <p:sldId id="707" r:id="rId128"/>
    <p:sldId id="708" r:id="rId129"/>
    <p:sldId id="709" r:id="rId130"/>
    <p:sldId id="710" r:id="rId131"/>
    <p:sldId id="711" r:id="rId132"/>
    <p:sldId id="712" r:id="rId133"/>
    <p:sldId id="713" r:id="rId134"/>
    <p:sldId id="714" r:id="rId135"/>
    <p:sldId id="715" r:id="rId136"/>
    <p:sldId id="716" r:id="rId137"/>
    <p:sldId id="717" r:id="rId138"/>
    <p:sldId id="718" r:id="rId139"/>
    <p:sldId id="719" r:id="rId140"/>
    <p:sldId id="720" r:id="rId141"/>
    <p:sldId id="721" r:id="rId142"/>
    <p:sldId id="722" r:id="rId143"/>
    <p:sldId id="723" r:id="rId144"/>
    <p:sldId id="724" r:id="rId145"/>
    <p:sldId id="725" r:id="rId146"/>
    <p:sldId id="726" r:id="rId147"/>
    <p:sldId id="727" r:id="rId148"/>
    <p:sldId id="728" r:id="rId149"/>
    <p:sldId id="729" r:id="rId150"/>
    <p:sldId id="730" r:id="rId151"/>
    <p:sldId id="731" r:id="rId152"/>
    <p:sldId id="732" r:id="rId153"/>
    <p:sldId id="733" r:id="rId154"/>
    <p:sldId id="734" r:id="rId155"/>
    <p:sldId id="735" r:id="rId156"/>
    <p:sldId id="736" r:id="rId157"/>
    <p:sldId id="737" r:id="rId158"/>
    <p:sldId id="738" r:id="rId159"/>
    <p:sldId id="739" r:id="rId160"/>
    <p:sldId id="740" r:id="rId161"/>
    <p:sldId id="741" r:id="rId162"/>
    <p:sldId id="742" r:id="rId163"/>
    <p:sldId id="743" r:id="rId164"/>
    <p:sldId id="744" r:id="rId165"/>
    <p:sldId id="745" r:id="rId166"/>
    <p:sldId id="746" r:id="rId167"/>
    <p:sldId id="747" r:id="rId168"/>
    <p:sldId id="748" r:id="rId169"/>
    <p:sldId id="749" r:id="rId170"/>
    <p:sldId id="750" r:id="rId171"/>
    <p:sldId id="751" r:id="rId172"/>
    <p:sldId id="752" r:id="rId173"/>
    <p:sldId id="753" r:id="rId174"/>
    <p:sldId id="754" r:id="rId175"/>
    <p:sldId id="755" r:id="rId176"/>
    <p:sldId id="756" r:id="rId177"/>
    <p:sldId id="757" r:id="rId178"/>
    <p:sldId id="758" r:id="rId179"/>
    <p:sldId id="759" r:id="rId180"/>
    <p:sldId id="760" r:id="rId181"/>
    <p:sldId id="761" r:id="rId182"/>
    <p:sldId id="762" r:id="rId183"/>
    <p:sldId id="763" r:id="rId184"/>
    <p:sldId id="764" r:id="rId185"/>
    <p:sldId id="765" r:id="rId186"/>
    <p:sldId id="766" r:id="rId187"/>
    <p:sldId id="767" r:id="rId188"/>
    <p:sldId id="768" r:id="rId189"/>
    <p:sldId id="769" r:id="rId190"/>
    <p:sldId id="770" r:id="rId191"/>
    <p:sldId id="771" r:id="rId192"/>
    <p:sldId id="772" r:id="rId193"/>
    <p:sldId id="773" r:id="rId194"/>
    <p:sldId id="774" r:id="rId195"/>
    <p:sldId id="775" r:id="rId196"/>
    <p:sldId id="776" r:id="rId197"/>
    <p:sldId id="777" r:id="rId198"/>
    <p:sldId id="778" r:id="rId199"/>
    <p:sldId id="779" r:id="rId200"/>
    <p:sldId id="780" r:id="rId201"/>
    <p:sldId id="781" r:id="rId202"/>
    <p:sldId id="782" r:id="rId203"/>
    <p:sldId id="783" r:id="rId204"/>
    <p:sldId id="784" r:id="rId205"/>
    <p:sldId id="785" r:id="rId206"/>
    <p:sldId id="786" r:id="rId207"/>
    <p:sldId id="787" r:id="rId208"/>
    <p:sldId id="788" r:id="rId209"/>
    <p:sldId id="789" r:id="rId210"/>
    <p:sldId id="790" r:id="rId211"/>
    <p:sldId id="791" r:id="rId2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990000"/>
    <a:srgbClr val="993300"/>
    <a:srgbClr val="008000"/>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15" autoAdjust="0"/>
    <p:restoredTop sz="86435" autoAdjust="0"/>
  </p:normalViewPr>
  <p:slideViewPr>
    <p:cSldViewPr>
      <p:cViewPr varScale="1">
        <p:scale>
          <a:sx n="63" d="100"/>
          <a:sy n="63" d="100"/>
        </p:scale>
        <p:origin x="-1068" y="-102"/>
      </p:cViewPr>
      <p:guideLst>
        <p:guide orient="horz" pos="2160"/>
        <p:guide pos="2880"/>
      </p:guideLst>
    </p:cSldViewPr>
  </p:slideViewPr>
  <p:outlineViewPr>
    <p:cViewPr>
      <p:scale>
        <a:sx n="33" d="100"/>
        <a:sy n="33" d="100"/>
      </p:scale>
      <p:origin x="36" y="445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4" d="100"/>
          <a:sy n="84" d="100"/>
        </p:scale>
        <p:origin x="-201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viewProps" Target="viewProps.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notesMaster" Target="notesMasters/notesMaster1.xml"/><Relationship Id="rId218"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handoutMaster" Target="handoutMasters/handoutMaster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presProps" Target="pres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CBE2F93-2EB7-4943-A896-E1125EEFE54D}" type="datetimeFigureOut">
              <a:rPr lang="zh-CN" altLang="en-US" smtClean="0"/>
              <a:pPr/>
              <a:t>2010/12/12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A0C09A-8E16-489B-BFDB-F413178379D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377D4B74-A285-46A5-A852-18F1D22C6E7F}" type="datetimeFigureOut">
              <a:rPr lang="zh-CN" altLang="en-US"/>
              <a:pPr>
                <a:defRPr/>
              </a:pPr>
              <a:t>2010/12/12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C9AEFEDA-CEB2-4657-927F-3C0D41793D2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785794"/>
            <a:ext cx="7772400" cy="1470025"/>
          </a:xfrm>
          <a:effectLst>
            <a:outerShdw blurRad="50800" dist="38100" dir="5400000" algn="t" rotWithShape="0">
              <a:prstClr val="black">
                <a:alpha val="40000"/>
              </a:prstClr>
            </a:outerShdw>
          </a:effectLst>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lvl1pPr algn="l" rtl="0" fontAlgn="auto">
              <a:spcBef>
                <a:spcPts val="0"/>
              </a:spcBef>
              <a:spcAft>
                <a:spcPts val="0"/>
              </a:spcAft>
              <a:defRPr lang="zh-CN" altLang="en-US" sz="6000" b="1" kern="1200"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cs typeface="+mn-cs"/>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642910" y="2428868"/>
            <a:ext cx="7815290" cy="785818"/>
          </a:xfrm>
          <a:effectLst>
            <a:outerShdw blurRad="50800" dist="38100" dir="5400000" algn="t" rotWithShape="0">
              <a:prstClr val="black">
                <a:alpha val="40000"/>
              </a:prstClr>
            </a:outerShdw>
          </a:effectLst>
        </p:spPr>
        <p:txBody>
          <a:bodyPr/>
          <a:lstStyle>
            <a:lvl1pPr marL="0" indent="0" algn="l">
              <a:buFont typeface="Arial" pitchFamily="34" charset="0"/>
              <a:buChar char="•"/>
              <a:defRPr lang="zh-CN" altLang="en-US" sz="3600" b="1" kern="1200" cap="none" spc="0" dirty="0" smtClean="0">
                <a:ln>
                  <a:noFill/>
                </a:ln>
                <a:solidFill>
                  <a:srgbClr val="D9D9D9"/>
                </a:solidFill>
                <a:effectLst/>
                <a:latin typeface="黑体" pitchFamily="2" charset="-122"/>
                <a:ea typeface="黑体" pitchFamily="2" charset="-122"/>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342900" lvl="0" indent="-342900" algn="l" rtl="0" fontAlgn="base">
              <a:spcBef>
                <a:spcPct val="20000"/>
              </a:spcBef>
              <a:spcAft>
                <a:spcPct val="0"/>
              </a:spcAft>
              <a:defRPr/>
            </a:pPr>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0E89D013-2C8D-4A18-A949-B148D24189D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901FDC3-FA06-48F4-9DF0-F3125B712A2F}" type="slidenum">
              <a:rPr lang="zh-CN" altLang="en-US"/>
              <a:pPr>
                <a:defRPr/>
              </a:pPr>
              <a:t>‹#›</a:t>
            </a:fld>
            <a:endParaRPr lang="zh-CN" altLang="en-US" dirty="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894689A-839B-4614-AC73-FE08D3E8DDC0}"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EFBCFBE-05AA-4D6F-96A8-6AA591FC33BD}" type="slidenum">
              <a:rPr lang="zh-CN" altLang="en-US"/>
              <a:pPr>
                <a:defRPr/>
              </a:pPr>
              <a:t>‹#›</a:t>
            </a:fld>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F0D45BF-DBF4-4775-BB2C-BB3DCFE28A39}"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D216486-27CD-4947-9196-7D0A00C2EEF1}" type="slidenum">
              <a:rPr lang="zh-CN" altLang="en-US"/>
              <a:pPr>
                <a:defRPr/>
              </a:pPr>
              <a:t>‹#›</a:t>
            </a:fld>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44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lgn="l">
              <a:buFont typeface="Arial" pitchFamily="34" charset="0"/>
              <a:buNone/>
              <a:defRPr b="1"/>
            </a:lvl1pPr>
            <a:lvl2pPr algn="l">
              <a:buFont typeface="Arial" pitchFamily="34" charset="0"/>
              <a:buNone/>
              <a:defRPr b="1"/>
            </a:lvl2pPr>
            <a:lvl3pPr algn="l">
              <a:buFont typeface="Arial" pitchFamily="34" charset="0"/>
              <a:buNone/>
              <a:defRPr b="1"/>
            </a:lvl3pPr>
            <a:lvl4pPr algn="l">
              <a:buFont typeface="Arial" pitchFamily="34" charset="0"/>
              <a:buNone/>
              <a:defRPr b="1"/>
            </a:lvl4pPr>
            <a:lvl5pPr algn="l">
              <a:buFont typeface="Arial" pitchFamily="34" charset="0"/>
              <a:buNone/>
              <a:defRPr b="1"/>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4E44BFCC-11C4-4651-89F5-C543EDDBE165}"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E8F4A34-1961-4FBD-97C0-640824D8F123}" type="slidenum">
              <a:rPr lang="zh-CN" altLang="en-US"/>
              <a:pPr>
                <a:defRPr/>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04AB9F9-1556-42F4-9F03-E301D2BAE545}"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E2CC01D-8585-41C4-8596-D9A2D2B795B8}" type="slidenum">
              <a:rPr lang="zh-CN" altLang="en-US"/>
              <a:pPr>
                <a:defRPr/>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EDF460B-3874-46A0-8FB1-9F46938241DE}" type="datetime1">
              <a:rPr lang="zh-CN" altLang="en-US" smtClean="0"/>
              <a:pPr>
                <a:defRPr/>
              </a:pPr>
              <a:t>2010/12/12</a:t>
            </a:fld>
            <a:endParaRPr lang="zh-CN" altLang="en-US"/>
          </a:p>
        </p:txBody>
      </p:sp>
      <p:sp>
        <p:nvSpPr>
          <p:cNvPr id="6"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EF8B9F4-35D7-4A74-89B6-C2DC2EB2CCD3}" type="slidenum">
              <a:rPr lang="zh-CN" altLang="en-US"/>
              <a:pPr>
                <a:defRPr/>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F37BF8C-DFA2-4E95-B2BC-ABBFDB9141A1}" type="datetime1">
              <a:rPr lang="zh-CN" altLang="en-US" smtClean="0"/>
              <a:pPr>
                <a:defRPr/>
              </a:pPr>
              <a:t>2010/12/12</a:t>
            </a:fld>
            <a:endParaRPr lang="zh-CN" altLang="en-US"/>
          </a:p>
        </p:txBody>
      </p:sp>
      <p:sp>
        <p:nvSpPr>
          <p:cNvPr id="8"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FA56786-FDAD-4426-A568-D324D15E7DBF}" type="slidenum">
              <a:rPr lang="zh-CN" altLang="en-US"/>
              <a:pPr>
                <a:defRPr/>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BF1C981-113A-46FE-B8BF-82D1DD3B08B2}" type="datetime1">
              <a:rPr lang="zh-CN" altLang="en-US" smtClean="0"/>
              <a:pPr>
                <a:defRPr/>
              </a:pPr>
              <a:t>2010/12/12</a:t>
            </a:fld>
            <a:endParaRPr lang="zh-CN" altLang="en-US"/>
          </a:p>
        </p:txBody>
      </p:sp>
      <p:sp>
        <p:nvSpPr>
          <p:cNvPr id="4"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3BA6042-F901-47DC-9ED7-D422954F9AE2}" type="slidenum">
              <a:rPr lang="zh-CN" altLang="en-US"/>
              <a:pPr>
                <a:defRPr/>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6E05812-FEE4-4EAE-9197-24B78AABF905}" type="datetime1">
              <a:rPr lang="zh-CN" altLang="en-US" smtClean="0"/>
              <a:pPr>
                <a:defRPr/>
              </a:pPr>
              <a:t>2010/12/12</a:t>
            </a:fld>
            <a:endParaRPr lang="zh-CN" altLang="en-US"/>
          </a:p>
        </p:txBody>
      </p:sp>
      <p:sp>
        <p:nvSpPr>
          <p:cNvPr id="3"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58AE961-1F2A-432A-B955-F615A976515B}" type="slidenum">
              <a:rPr lang="zh-CN" altLang="en-US"/>
              <a:pPr>
                <a:defRPr/>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7B69F01-A81B-46C2-9984-622DFE748FC5}" type="datetime1">
              <a:rPr lang="zh-CN" altLang="en-US" smtClean="0"/>
              <a:pPr>
                <a:defRPr/>
              </a:pPr>
              <a:t>2010/12/12</a:t>
            </a:fld>
            <a:endParaRPr lang="zh-CN" altLang="en-US"/>
          </a:p>
        </p:txBody>
      </p:sp>
      <p:sp>
        <p:nvSpPr>
          <p:cNvPr id="6"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B3C7A1A-47B9-4991-8E06-43CA720B92E1}" type="slidenum">
              <a:rPr lang="zh-CN" altLang="en-US"/>
              <a:pPr>
                <a:defRPr/>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BDE3327-32C9-419D-AD32-A9FFF29430C3}" type="datetime1">
              <a:rPr lang="zh-CN" altLang="en-US" smtClean="0"/>
              <a:pPr>
                <a:defRPr/>
              </a:pPr>
              <a:t>2010/12/12</a:t>
            </a:fld>
            <a:endParaRPr lang="zh-CN" altLang="en-US"/>
          </a:p>
        </p:txBody>
      </p:sp>
      <p:sp>
        <p:nvSpPr>
          <p:cNvPr id="6" name="页脚占位符 4"/>
          <p:cNvSpPr>
            <a:spLocks noGrp="1"/>
          </p:cNvSpPr>
          <p:nvPr>
            <p:ph type="ftr" sz="quarter" idx="11"/>
          </p:nvPr>
        </p:nvSpPr>
        <p:spPr/>
        <p:txBody>
          <a:bodyPr/>
          <a:lstStyle>
            <a:lvl1pPr>
              <a:defRPr/>
            </a:lvl1p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2C50409-34F1-4104-8889-5B3F3F239EA2}" type="slidenum">
              <a:rPr lang="zh-CN" altLang="en-US"/>
              <a:pPr>
                <a:defRPr/>
              </a:pPr>
              <a:t>‹#›</a:t>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877D7184-E840-4B38-B363-27C973F20C25}" type="datetime1">
              <a:rPr lang="zh-CN" altLang="en-US" smtClean="0"/>
              <a:pPr>
                <a:defRPr/>
              </a:pPr>
              <a:t>2010/12/12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400" b="1">
                <a:solidFill>
                  <a:schemeClr val="tx1">
                    <a:tint val="75000"/>
                  </a:schemeClr>
                </a:solidFill>
                <a:latin typeface="黑体" pitchFamily="2" charset="-122"/>
                <a:ea typeface="黑体" pitchFamily="2" charset="-122"/>
              </a:defRPr>
            </a:lvl1pPr>
          </a:lstStyle>
          <a:p>
            <a:pPr>
              <a:defRPr/>
            </a:pPr>
            <a:r>
              <a:rPr lang="zh-CN" altLang="en-US" smtClean="0"/>
              <a:t>吴柏林 广告策划</a:t>
            </a:r>
            <a:r>
              <a:rPr lang="en-US" altLang="zh-CN" smtClean="0"/>
              <a:t>——</a:t>
            </a:r>
            <a:r>
              <a:rPr lang="zh-CN" altLang="en-US" smtClean="0"/>
              <a:t>实务与案例</a:t>
            </a:r>
            <a:endParaRPr lang="zh-CN" alt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2000" b="1" smtClean="0">
                <a:solidFill>
                  <a:schemeClr val="tx1">
                    <a:tint val="75000"/>
                  </a:schemeClr>
                </a:solidFill>
                <a:latin typeface="+mn-lt"/>
                <a:ea typeface="+mn-ea"/>
              </a:defRPr>
            </a:lvl1pPr>
          </a:lstStyle>
          <a:p>
            <a:pPr>
              <a:defRPr/>
            </a:pPr>
            <a:fld id="{4182A080-AE3C-4997-8C46-8713A92D18DC}" type="slidenum">
              <a:rPr lang="zh-CN" altLang="en-US" smtClean="0"/>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repeatCount="indefinite"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0" fill="hold"/>
                                        <p:tgtEl>
                                          <p:spTgt spid="5"/>
                                        </p:tgtEl>
                                        <p:attrNameLst>
                                          <p:attrName>ppt_y</p:attrName>
                                        </p:attrNameLst>
                                      </p:cBhvr>
                                      <p:tavLst>
                                        <p:tav tm="0">
                                          <p:val>
                                            <p:strVal val="#ppt_y"/>
                                          </p:val>
                                        </p:tav>
                                        <p:tav tm="100000">
                                          <p:val>
                                            <p:strVal val="#ppt_y"/>
                                          </p:val>
                                        </p:tav>
                                      </p:tavLst>
                                    </p:anim>
                                    <p:anim calcmode="lin" valueType="num">
                                      <p:cBhvr>
                                        <p:cTn id="9" dur="5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p:txStyles>
    <p:titleStyle>
      <a:lvl1pPr algn="ctr" rtl="0" fontAlgn="base">
        <a:spcBef>
          <a:spcPct val="0"/>
        </a:spcBef>
        <a:spcAft>
          <a:spcPct val="0"/>
        </a:spcAft>
        <a:defRPr sz="4800" b="1" kern="1200">
          <a:solidFill>
            <a:srgbClr val="D9D9D9"/>
          </a:solidFill>
          <a:latin typeface="黑体" pitchFamily="2" charset="-122"/>
          <a:ea typeface="黑体" pitchFamily="2" charset="-122"/>
          <a:cs typeface="+mj-cs"/>
        </a:defRPr>
      </a:lvl1pPr>
      <a:lvl2pPr algn="ctr" rtl="0" fontAlgn="base">
        <a:spcBef>
          <a:spcPct val="0"/>
        </a:spcBef>
        <a:spcAft>
          <a:spcPct val="0"/>
        </a:spcAft>
        <a:defRPr sz="3400" b="1">
          <a:solidFill>
            <a:srgbClr val="D9D9D9"/>
          </a:solidFill>
          <a:latin typeface="Calibri" pitchFamily="34" charset="0"/>
          <a:ea typeface="微软雅黑" pitchFamily="34" charset="-122"/>
        </a:defRPr>
      </a:lvl2pPr>
      <a:lvl3pPr algn="ctr" rtl="0" fontAlgn="base">
        <a:spcBef>
          <a:spcPct val="0"/>
        </a:spcBef>
        <a:spcAft>
          <a:spcPct val="0"/>
        </a:spcAft>
        <a:defRPr sz="3400" b="1">
          <a:solidFill>
            <a:srgbClr val="D9D9D9"/>
          </a:solidFill>
          <a:latin typeface="Calibri" pitchFamily="34" charset="0"/>
          <a:ea typeface="微软雅黑" pitchFamily="34" charset="-122"/>
        </a:defRPr>
      </a:lvl3pPr>
      <a:lvl4pPr algn="ctr" rtl="0" fontAlgn="base">
        <a:spcBef>
          <a:spcPct val="0"/>
        </a:spcBef>
        <a:spcAft>
          <a:spcPct val="0"/>
        </a:spcAft>
        <a:defRPr sz="3400" b="1">
          <a:solidFill>
            <a:srgbClr val="D9D9D9"/>
          </a:solidFill>
          <a:latin typeface="Calibri" pitchFamily="34" charset="0"/>
          <a:ea typeface="微软雅黑" pitchFamily="34" charset="-122"/>
        </a:defRPr>
      </a:lvl4pPr>
      <a:lvl5pPr algn="ctr" rtl="0" fontAlgn="base">
        <a:spcBef>
          <a:spcPct val="0"/>
        </a:spcBef>
        <a:spcAft>
          <a:spcPct val="0"/>
        </a:spcAft>
        <a:defRPr sz="3400" b="1">
          <a:solidFill>
            <a:srgbClr val="D9D9D9"/>
          </a:solidFill>
          <a:latin typeface="Calibri" pitchFamily="34" charset="0"/>
          <a:ea typeface="微软雅黑" pitchFamily="34" charset="-122"/>
        </a:defRPr>
      </a:lvl5pPr>
      <a:lvl6pPr marL="457200" algn="ctr" rtl="0" fontAlgn="base">
        <a:spcBef>
          <a:spcPct val="0"/>
        </a:spcBef>
        <a:spcAft>
          <a:spcPct val="0"/>
        </a:spcAft>
        <a:defRPr sz="3400" b="1">
          <a:solidFill>
            <a:srgbClr val="D9D9D9"/>
          </a:solidFill>
          <a:latin typeface="Calibri" pitchFamily="34" charset="0"/>
          <a:ea typeface="微软雅黑" pitchFamily="34" charset="-122"/>
        </a:defRPr>
      </a:lvl6pPr>
      <a:lvl7pPr marL="914400" algn="ctr" rtl="0" fontAlgn="base">
        <a:spcBef>
          <a:spcPct val="0"/>
        </a:spcBef>
        <a:spcAft>
          <a:spcPct val="0"/>
        </a:spcAft>
        <a:defRPr sz="3400" b="1">
          <a:solidFill>
            <a:srgbClr val="D9D9D9"/>
          </a:solidFill>
          <a:latin typeface="Calibri" pitchFamily="34" charset="0"/>
          <a:ea typeface="微软雅黑" pitchFamily="34" charset="-122"/>
        </a:defRPr>
      </a:lvl7pPr>
      <a:lvl8pPr marL="1371600" algn="ctr" rtl="0" fontAlgn="base">
        <a:spcBef>
          <a:spcPct val="0"/>
        </a:spcBef>
        <a:spcAft>
          <a:spcPct val="0"/>
        </a:spcAft>
        <a:defRPr sz="3400" b="1">
          <a:solidFill>
            <a:srgbClr val="D9D9D9"/>
          </a:solidFill>
          <a:latin typeface="Calibri" pitchFamily="34" charset="0"/>
          <a:ea typeface="微软雅黑" pitchFamily="34" charset="-122"/>
        </a:defRPr>
      </a:lvl8pPr>
      <a:lvl9pPr marL="1828800" algn="ctr" rtl="0" fontAlgn="base">
        <a:spcBef>
          <a:spcPct val="0"/>
        </a:spcBef>
        <a:spcAft>
          <a:spcPct val="0"/>
        </a:spcAft>
        <a:defRPr sz="3400" b="1">
          <a:solidFill>
            <a:srgbClr val="D9D9D9"/>
          </a:solidFill>
          <a:latin typeface="Calibri" pitchFamily="34" charset="0"/>
          <a:ea typeface="微软雅黑" pitchFamily="34" charset="-122"/>
        </a:defRPr>
      </a:lvl9pPr>
    </p:titleStyle>
    <p:bodyStyle>
      <a:lvl1pPr marL="342900" indent="-342900" algn="l" rtl="0" fontAlgn="base">
        <a:spcBef>
          <a:spcPct val="20000"/>
        </a:spcBef>
        <a:spcAft>
          <a:spcPct val="0"/>
        </a:spcAft>
        <a:buFont typeface="Arial" pitchFamily="34" charset="0"/>
        <a:buChar char="•"/>
        <a:defRPr sz="3200" b="1" kern="1200">
          <a:solidFill>
            <a:srgbClr val="D9D9D9"/>
          </a:solidFill>
          <a:latin typeface="+mn-lt"/>
          <a:ea typeface="幼圆" pitchFamily="49" charset="-122"/>
          <a:cs typeface="+mn-cs"/>
        </a:defRPr>
      </a:lvl1pPr>
      <a:lvl2pPr marL="742950" indent="-285750" algn="l" rtl="0" fontAlgn="base">
        <a:spcBef>
          <a:spcPct val="20000"/>
        </a:spcBef>
        <a:spcAft>
          <a:spcPct val="0"/>
        </a:spcAft>
        <a:buFont typeface="Arial" pitchFamily="34" charset="0"/>
        <a:buChar char="•"/>
        <a:defRPr sz="2800" b="1" kern="1200">
          <a:solidFill>
            <a:srgbClr val="D9D9D9"/>
          </a:solidFill>
          <a:latin typeface="+mn-lt"/>
          <a:ea typeface="幼圆" pitchFamily="49" charset="-122"/>
          <a:cs typeface="+mn-cs"/>
        </a:defRPr>
      </a:lvl2pPr>
      <a:lvl3pPr marL="1143000" indent="-228600" algn="l" rtl="0" fontAlgn="base">
        <a:spcBef>
          <a:spcPct val="20000"/>
        </a:spcBef>
        <a:spcAft>
          <a:spcPct val="0"/>
        </a:spcAft>
        <a:buFont typeface="Arial" pitchFamily="34" charset="0"/>
        <a:buChar char="•"/>
        <a:defRPr sz="2400" b="1" kern="1200">
          <a:solidFill>
            <a:srgbClr val="D9D9D9"/>
          </a:solidFill>
          <a:latin typeface="+mn-lt"/>
          <a:ea typeface="幼圆" pitchFamily="49" charset="-122"/>
          <a:cs typeface="+mn-cs"/>
        </a:defRPr>
      </a:lvl3pPr>
      <a:lvl4pPr marL="1600200" indent="-228600" algn="l" rtl="0" fontAlgn="base">
        <a:spcBef>
          <a:spcPct val="20000"/>
        </a:spcBef>
        <a:spcAft>
          <a:spcPct val="0"/>
        </a:spcAft>
        <a:buFont typeface="Arial" pitchFamily="34" charset="0"/>
        <a:buChar char="•"/>
        <a:defRPr sz="2000" b="1" kern="1200">
          <a:solidFill>
            <a:srgbClr val="D9D9D9"/>
          </a:solidFill>
          <a:latin typeface="+mn-lt"/>
          <a:ea typeface="幼圆" pitchFamily="49" charset="-122"/>
          <a:cs typeface="+mn-cs"/>
        </a:defRPr>
      </a:lvl4pPr>
      <a:lvl5pPr marL="2057400" indent="-228600" algn="l" rtl="0" fontAlgn="base">
        <a:spcBef>
          <a:spcPct val="20000"/>
        </a:spcBef>
        <a:spcAft>
          <a:spcPct val="0"/>
        </a:spcAft>
        <a:buFont typeface="Arial" pitchFamily="34" charset="0"/>
        <a:buChar char="•"/>
        <a:defRPr sz="2000" b="1" kern="1200">
          <a:solidFill>
            <a:srgbClr val="D9D9D9"/>
          </a:solidFill>
          <a:latin typeface="+mn-lt"/>
          <a:ea typeface="幼圆" pitchFamily="49"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gi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gi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gi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dirty="0" smtClean="0"/>
              <a:t>1</a:t>
            </a:r>
            <a:r>
              <a:rPr lang="zh-CN" altLang="en-US" dirty="0" smtClean="0"/>
              <a:t>章 广告策划概论</a:t>
            </a:r>
            <a:endParaRPr lang="zh-CN" altLang="en-US" dirty="0"/>
          </a:p>
        </p:txBody>
      </p:sp>
      <p:sp>
        <p:nvSpPr>
          <p:cNvPr id="3" name="内容占位符 2"/>
          <p:cNvSpPr>
            <a:spLocks noGrp="1"/>
          </p:cNvSpPr>
          <p:nvPr>
            <p:ph type="subTitle" idx="1"/>
          </p:nvPr>
        </p:nvSpPr>
        <p:spPr/>
        <p:txBody>
          <a:bodyPr/>
          <a:lstStyle/>
          <a:p>
            <a:pPr lvl="0"/>
            <a:r>
              <a:rPr lang="zh-CN" altLang="en-US" sz="3200" dirty="0" smtClean="0"/>
              <a:t> 开篇案例</a:t>
            </a:r>
            <a:r>
              <a:rPr lang="en-US" sz="3200" dirty="0" smtClean="0"/>
              <a:t> AAAA</a:t>
            </a:r>
            <a:r>
              <a:rPr lang="zh-CN" altLang="en-US" sz="3200" dirty="0" smtClean="0"/>
              <a:t>的一则关于广告的广告</a:t>
            </a:r>
            <a:endParaRPr lang="zh-CN" altLang="en-US" dirty="0"/>
          </a:p>
        </p:txBody>
      </p:sp>
      <p:sp>
        <p:nvSpPr>
          <p:cNvPr id="4" name="日期占位符 3"/>
          <p:cNvSpPr>
            <a:spLocks noGrp="1"/>
          </p:cNvSpPr>
          <p:nvPr>
            <p:ph type="dt" sz="half" idx="10"/>
          </p:nvPr>
        </p:nvSpPr>
        <p:spPr/>
        <p:txBody>
          <a:bodyPr/>
          <a:lstStyle/>
          <a:p>
            <a:fld id="{2278B3A6-E4D8-4130-8CD2-3F98E382382B}"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a:t>
            </a:fld>
            <a:endParaRPr lang="zh-CN" altLang="en-US"/>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en-US" dirty="0" smtClean="0"/>
              <a:t>2</a:t>
            </a:r>
            <a:r>
              <a:rPr lang="en-US" altLang="zh-CN" dirty="0" smtClean="0"/>
              <a:t>.</a:t>
            </a:r>
            <a:r>
              <a:rPr lang="en-US" dirty="0" smtClean="0"/>
              <a:t>3 </a:t>
            </a:r>
            <a:r>
              <a:rPr lang="zh-CN" altLang="en-US" dirty="0" smtClean="0"/>
              <a:t>本教材内容概述</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广告调查研究（第</a:t>
            </a:r>
            <a:r>
              <a:rPr lang="en-US" dirty="0" smtClean="0"/>
              <a:t>2</a:t>
            </a:r>
            <a:r>
              <a:rPr lang="zh-CN" altLang="en-US" dirty="0" smtClean="0"/>
              <a:t>章）</a:t>
            </a:r>
            <a:r>
              <a:rPr lang="en-US" dirty="0" smtClean="0"/>
              <a:t>	</a:t>
            </a:r>
            <a:endParaRPr lang="zh-CN" altLang="en-US" dirty="0" smtClean="0"/>
          </a:p>
          <a:p>
            <a:pPr lvl="0"/>
            <a:r>
              <a:rPr lang="en-US" dirty="0" smtClean="0"/>
              <a:t>2</a:t>
            </a:r>
            <a:r>
              <a:rPr lang="en-US" altLang="zh-CN" dirty="0" smtClean="0"/>
              <a:t>.</a:t>
            </a:r>
            <a:r>
              <a:rPr lang="zh-CN" altLang="en-US" dirty="0" smtClean="0"/>
              <a:t>广告定位策略（第</a:t>
            </a:r>
            <a:r>
              <a:rPr lang="en-US" dirty="0" smtClean="0"/>
              <a:t>3</a:t>
            </a:r>
            <a:r>
              <a:rPr lang="zh-CN" altLang="en-US" dirty="0" smtClean="0"/>
              <a:t>章）</a:t>
            </a:r>
            <a:r>
              <a:rPr lang="en-US" dirty="0" smtClean="0"/>
              <a:t>	</a:t>
            </a:r>
            <a:endParaRPr lang="zh-CN" altLang="en-US" dirty="0" smtClean="0"/>
          </a:p>
          <a:p>
            <a:pPr lvl="0"/>
            <a:r>
              <a:rPr lang="en-US" dirty="0" smtClean="0"/>
              <a:t>3</a:t>
            </a:r>
            <a:r>
              <a:rPr lang="en-US" altLang="zh-CN" dirty="0" smtClean="0"/>
              <a:t>.</a:t>
            </a:r>
            <a:r>
              <a:rPr lang="zh-CN" altLang="en-US" dirty="0" smtClean="0"/>
              <a:t>广告目标与预算（第</a:t>
            </a:r>
            <a:r>
              <a:rPr lang="en-US" dirty="0" smtClean="0"/>
              <a:t>4</a:t>
            </a:r>
            <a:r>
              <a:rPr lang="zh-CN" altLang="en-US" dirty="0" smtClean="0"/>
              <a:t>章）</a:t>
            </a:r>
          </a:p>
          <a:p>
            <a:pPr lvl="0"/>
            <a:r>
              <a:rPr lang="en-US" dirty="0" smtClean="0"/>
              <a:t>4</a:t>
            </a:r>
            <a:r>
              <a:rPr lang="en-US" altLang="zh-CN" dirty="0" smtClean="0"/>
              <a:t>.</a:t>
            </a:r>
            <a:r>
              <a:rPr lang="zh-CN" altLang="en-US" dirty="0" smtClean="0"/>
              <a:t>广告策略规划（第</a:t>
            </a:r>
            <a:r>
              <a:rPr lang="en-US" dirty="0" smtClean="0"/>
              <a:t>5</a:t>
            </a:r>
            <a:r>
              <a:rPr lang="zh-CN" altLang="en-US" dirty="0" smtClean="0"/>
              <a:t>章）</a:t>
            </a:r>
          </a:p>
          <a:p>
            <a:pPr lvl="0"/>
            <a:r>
              <a:rPr lang="en-US" dirty="0" smtClean="0"/>
              <a:t>5</a:t>
            </a:r>
            <a:r>
              <a:rPr lang="en-US" altLang="zh-CN" dirty="0" smtClean="0"/>
              <a:t>.</a:t>
            </a:r>
            <a:r>
              <a:rPr lang="zh-CN" altLang="en-US" dirty="0" smtClean="0"/>
              <a:t>广告创意策略（第</a:t>
            </a:r>
            <a:r>
              <a:rPr lang="en-US" dirty="0" smtClean="0"/>
              <a:t>6</a:t>
            </a:r>
            <a:r>
              <a:rPr lang="zh-CN" altLang="en-US" dirty="0" smtClean="0"/>
              <a:t>章）</a:t>
            </a:r>
            <a:r>
              <a:rPr lang="en-US" dirty="0" smtClean="0"/>
              <a:t>	</a:t>
            </a:r>
            <a:endParaRPr lang="zh-CN" altLang="en-US" dirty="0" smtClean="0"/>
          </a:p>
          <a:p>
            <a:pPr lvl="0"/>
            <a:r>
              <a:rPr lang="en-US" dirty="0" smtClean="0"/>
              <a:t>6</a:t>
            </a:r>
            <a:r>
              <a:rPr lang="en-US" altLang="zh-CN" dirty="0" smtClean="0"/>
              <a:t>.</a:t>
            </a:r>
            <a:r>
              <a:rPr lang="zh-CN" altLang="en-US" dirty="0" smtClean="0"/>
              <a:t>广告文案写作（第</a:t>
            </a:r>
            <a:r>
              <a:rPr lang="en-US" dirty="0" smtClean="0"/>
              <a:t>7</a:t>
            </a:r>
            <a:r>
              <a:rPr lang="zh-CN" altLang="en-US" dirty="0" smtClean="0"/>
              <a:t>章）</a:t>
            </a:r>
            <a:r>
              <a:rPr lang="en-US" dirty="0" smtClean="0"/>
              <a:t>	</a:t>
            </a:r>
            <a:endParaRPr lang="zh-CN" altLang="en-US" dirty="0" smtClean="0"/>
          </a:p>
          <a:p>
            <a:pPr lvl="0"/>
            <a:r>
              <a:rPr lang="en-US" dirty="0" smtClean="0"/>
              <a:t>7</a:t>
            </a:r>
            <a:r>
              <a:rPr lang="en-US" altLang="zh-CN" dirty="0" smtClean="0"/>
              <a:t>.</a:t>
            </a:r>
            <a:r>
              <a:rPr lang="zh-CN" altLang="en-US" dirty="0" smtClean="0"/>
              <a:t>广告媒体策划（第</a:t>
            </a:r>
            <a:r>
              <a:rPr lang="en-US" dirty="0" smtClean="0"/>
              <a:t>8</a:t>
            </a:r>
            <a:r>
              <a:rPr lang="zh-CN" altLang="en-US" dirty="0" smtClean="0"/>
              <a:t>章）</a:t>
            </a:r>
            <a:r>
              <a:rPr lang="en-US" dirty="0" smtClean="0"/>
              <a:t>	</a:t>
            </a:r>
            <a:endParaRPr lang="zh-CN" altLang="en-US" dirty="0" smtClean="0"/>
          </a:p>
          <a:p>
            <a:pPr lvl="0"/>
            <a:r>
              <a:rPr lang="en-US" dirty="0" smtClean="0"/>
              <a:t>8</a:t>
            </a:r>
            <a:r>
              <a:rPr lang="en-US" altLang="zh-CN" dirty="0" smtClean="0"/>
              <a:t>.</a:t>
            </a:r>
            <a:r>
              <a:rPr lang="zh-CN" altLang="en-US" dirty="0" smtClean="0"/>
              <a:t>广告效果评估（第</a:t>
            </a:r>
            <a:r>
              <a:rPr lang="en-US" dirty="0" smtClean="0"/>
              <a:t>9</a:t>
            </a:r>
            <a:r>
              <a:rPr lang="zh-CN" altLang="en-US" dirty="0" smtClean="0"/>
              <a:t>章）</a:t>
            </a:r>
            <a:endParaRPr lang="zh-CN" altLang="en-US" dirty="0"/>
          </a:p>
        </p:txBody>
      </p:sp>
      <p:sp>
        <p:nvSpPr>
          <p:cNvPr id="4" name="日期占位符 3"/>
          <p:cNvSpPr>
            <a:spLocks noGrp="1"/>
          </p:cNvSpPr>
          <p:nvPr>
            <p:ph type="dt" sz="half" idx="10"/>
          </p:nvPr>
        </p:nvSpPr>
        <p:spPr/>
        <p:txBody>
          <a:bodyPr/>
          <a:lstStyle/>
          <a:p>
            <a:fld id="{6F4CA978-E29C-4380-95B2-43D0E62BE7DA}"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10</a:t>
            </a:fld>
            <a:endParaRPr lang="zh-CN" altLang="en-US"/>
          </a:p>
        </p:txBody>
      </p:sp>
    </p:spTree>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确定广告主题的题材</a:t>
            </a:r>
            <a:r>
              <a:rPr lang="en-US" altLang="zh-CN" dirty="0" smtClean="0"/>
              <a:t>…</a:t>
            </a:r>
            <a:endParaRPr lang="zh-CN" altLang="en-US" dirty="0"/>
          </a:p>
        </p:txBody>
      </p:sp>
      <p:sp>
        <p:nvSpPr>
          <p:cNvPr id="3" name="内容占位符 2"/>
          <p:cNvSpPr>
            <a:spLocks noGrp="1"/>
          </p:cNvSpPr>
          <p:nvPr>
            <p:ph idx="1"/>
          </p:nvPr>
        </p:nvSpPr>
        <p:spPr>
          <a:xfrm>
            <a:off x="3071802" y="1571612"/>
            <a:ext cx="5614998" cy="4554551"/>
          </a:xfrm>
        </p:spPr>
        <p:txBody>
          <a:bodyPr/>
          <a:lstStyle/>
          <a:p>
            <a:pPr lvl="0"/>
            <a:r>
              <a:rPr lang="zh-CN" altLang="en-US" dirty="0" smtClean="0"/>
              <a:t>（</a:t>
            </a:r>
            <a:r>
              <a:rPr lang="en-US" dirty="0" smtClean="0"/>
              <a:t>1</a:t>
            </a:r>
            <a:r>
              <a:rPr lang="zh-CN" altLang="en-US" dirty="0" smtClean="0"/>
              <a:t>）健康</a:t>
            </a:r>
            <a:r>
              <a:rPr lang="en-US" dirty="0" smtClean="0"/>
              <a:t>	</a:t>
            </a:r>
            <a:endParaRPr lang="zh-CN" altLang="en-US" dirty="0" smtClean="0"/>
          </a:p>
          <a:p>
            <a:pPr lvl="0"/>
            <a:r>
              <a:rPr lang="zh-CN" altLang="en-US" dirty="0" smtClean="0"/>
              <a:t>（</a:t>
            </a:r>
            <a:r>
              <a:rPr lang="en-US" dirty="0" smtClean="0"/>
              <a:t>2</a:t>
            </a:r>
            <a:r>
              <a:rPr lang="zh-CN" altLang="en-US" dirty="0" smtClean="0"/>
              <a:t>）食欲</a:t>
            </a:r>
            <a:r>
              <a:rPr lang="en-US" dirty="0" smtClean="0"/>
              <a:t>	</a:t>
            </a:r>
            <a:endParaRPr lang="zh-CN" altLang="en-US" dirty="0" smtClean="0"/>
          </a:p>
          <a:p>
            <a:pPr lvl="0"/>
            <a:r>
              <a:rPr lang="zh-CN" altLang="en-US" dirty="0" smtClean="0"/>
              <a:t>（</a:t>
            </a:r>
            <a:r>
              <a:rPr lang="en-US" dirty="0" smtClean="0"/>
              <a:t>3</a:t>
            </a:r>
            <a:r>
              <a:rPr lang="zh-CN" altLang="en-US" dirty="0" smtClean="0"/>
              <a:t>）安全</a:t>
            </a:r>
            <a:r>
              <a:rPr lang="en-US" dirty="0" smtClean="0"/>
              <a:t>	</a:t>
            </a:r>
            <a:endParaRPr lang="zh-CN" altLang="en-US" dirty="0" smtClean="0"/>
          </a:p>
          <a:p>
            <a:pPr lvl="0"/>
            <a:r>
              <a:rPr lang="zh-CN" altLang="en-US" dirty="0" smtClean="0"/>
              <a:t>（</a:t>
            </a:r>
            <a:r>
              <a:rPr lang="en-US" dirty="0" smtClean="0"/>
              <a:t>4</a:t>
            </a:r>
            <a:r>
              <a:rPr lang="zh-CN" altLang="en-US" dirty="0" smtClean="0"/>
              <a:t>）美感</a:t>
            </a:r>
            <a:r>
              <a:rPr lang="en-US" dirty="0" smtClean="0"/>
              <a:t>	</a:t>
            </a:r>
            <a:endParaRPr lang="zh-CN" altLang="en-US" dirty="0" smtClean="0"/>
          </a:p>
          <a:p>
            <a:pPr lvl="0"/>
            <a:r>
              <a:rPr lang="zh-CN" altLang="en-US" dirty="0" smtClean="0"/>
              <a:t>（</a:t>
            </a:r>
            <a:r>
              <a:rPr lang="en-US" dirty="0" smtClean="0"/>
              <a:t>5</a:t>
            </a:r>
            <a:r>
              <a:rPr lang="zh-CN" altLang="en-US" dirty="0" smtClean="0"/>
              <a:t>）时尚</a:t>
            </a:r>
            <a:r>
              <a:rPr lang="en-US" dirty="0" smtClean="0"/>
              <a:t>	</a:t>
            </a:r>
            <a:endParaRPr lang="zh-CN" altLang="en-US" dirty="0" smtClean="0"/>
          </a:p>
          <a:p>
            <a:pPr lvl="0"/>
            <a:r>
              <a:rPr lang="zh-CN" altLang="en-US" dirty="0" smtClean="0"/>
              <a:t>（</a:t>
            </a:r>
            <a:r>
              <a:rPr lang="en-US" dirty="0" smtClean="0"/>
              <a:t>6</a:t>
            </a:r>
            <a:r>
              <a:rPr lang="zh-CN" altLang="en-US" dirty="0" smtClean="0"/>
              <a:t>）爱情</a:t>
            </a:r>
            <a:r>
              <a:rPr lang="en-US" dirty="0" smtClean="0"/>
              <a:t>	</a:t>
            </a:r>
            <a:endParaRPr lang="zh-CN" altLang="en-US" dirty="0" smtClean="0"/>
          </a:p>
          <a:p>
            <a:pPr lvl="0"/>
            <a:r>
              <a:rPr lang="zh-CN" altLang="en-US" dirty="0" smtClean="0"/>
              <a:t>（</a:t>
            </a:r>
            <a:r>
              <a:rPr lang="en-US" dirty="0" smtClean="0"/>
              <a:t>7</a:t>
            </a:r>
            <a:r>
              <a:rPr lang="zh-CN" altLang="en-US" dirty="0" smtClean="0"/>
              <a:t>）荣誉</a:t>
            </a:r>
            <a:r>
              <a:rPr lang="en-US" dirty="0" smtClean="0"/>
              <a:t>	</a:t>
            </a:r>
            <a:endParaRPr lang="zh-CN" altLang="en-US" dirty="0" smtClean="0"/>
          </a:p>
          <a:p>
            <a:pPr lvl="0"/>
            <a:r>
              <a:rPr lang="zh-CN" altLang="en-US" dirty="0" smtClean="0"/>
              <a:t>（</a:t>
            </a:r>
            <a:r>
              <a:rPr lang="en-US" dirty="0" smtClean="0"/>
              <a:t>8</a:t>
            </a:r>
            <a:r>
              <a:rPr lang="zh-CN" altLang="en-US" dirty="0" smtClean="0"/>
              <a:t>）母爱</a:t>
            </a:r>
            <a:endParaRPr lang="zh-CN" altLang="en-US" dirty="0"/>
          </a:p>
        </p:txBody>
      </p:sp>
      <p:sp>
        <p:nvSpPr>
          <p:cNvPr id="4" name="日期占位符 3"/>
          <p:cNvSpPr>
            <a:spLocks noGrp="1"/>
          </p:cNvSpPr>
          <p:nvPr>
            <p:ph type="dt" sz="half" idx="10"/>
          </p:nvPr>
        </p:nvSpPr>
        <p:spPr/>
        <p:txBody>
          <a:bodyPr/>
          <a:lstStyle/>
          <a:p>
            <a:fld id="{4D4516F3-865F-4EAF-BAD9-EA4F854CB54B}" type="datetime1">
              <a:rPr lang="zh-CN" altLang="en-US" smtClean="0"/>
              <a:pPr/>
              <a:t>2010/12/12</a:t>
            </a:fld>
            <a:endParaRPr lang="zh-CN" altLang="en-US" dirty="0"/>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100</a:t>
            </a:fld>
            <a:endParaRPr lang="zh-CN" altLang="en-US"/>
          </a:p>
        </p:txBody>
      </p:sp>
    </p:spTree>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确定广告主题的题材</a:t>
            </a:r>
            <a:endParaRPr lang="zh-CN" altLang="en-US" dirty="0"/>
          </a:p>
        </p:txBody>
      </p:sp>
      <p:sp>
        <p:nvSpPr>
          <p:cNvPr id="3" name="内容占位符 2"/>
          <p:cNvSpPr>
            <a:spLocks noGrp="1"/>
          </p:cNvSpPr>
          <p:nvPr>
            <p:ph idx="1"/>
          </p:nvPr>
        </p:nvSpPr>
        <p:spPr>
          <a:xfrm>
            <a:off x="2857488" y="1571612"/>
            <a:ext cx="5829312" cy="4554551"/>
          </a:xfrm>
        </p:spPr>
        <p:txBody>
          <a:bodyPr/>
          <a:lstStyle/>
          <a:p>
            <a:pPr lvl="0"/>
            <a:r>
              <a:rPr lang="zh-CN" altLang="en-US" dirty="0" smtClean="0"/>
              <a:t>（</a:t>
            </a:r>
            <a:r>
              <a:rPr lang="en-US" dirty="0" smtClean="0"/>
              <a:t>9</a:t>
            </a:r>
            <a:r>
              <a:rPr lang="zh-CN" altLang="en-US" dirty="0" smtClean="0"/>
              <a:t>）地位</a:t>
            </a:r>
            <a:r>
              <a:rPr lang="en-US" dirty="0" smtClean="0"/>
              <a:t>	</a:t>
            </a:r>
            <a:endParaRPr lang="zh-CN" altLang="en-US" dirty="0" smtClean="0"/>
          </a:p>
          <a:p>
            <a:pPr lvl="0"/>
            <a:r>
              <a:rPr lang="zh-CN" altLang="en-US" dirty="0" smtClean="0"/>
              <a:t>（</a:t>
            </a:r>
            <a:r>
              <a:rPr lang="en-US" dirty="0" smtClean="0"/>
              <a:t>10</a:t>
            </a:r>
            <a:r>
              <a:rPr lang="zh-CN" altLang="en-US" dirty="0" smtClean="0"/>
              <a:t>）社交</a:t>
            </a:r>
            <a:r>
              <a:rPr lang="en-US" dirty="0" smtClean="0"/>
              <a:t>	</a:t>
            </a:r>
            <a:endParaRPr lang="zh-CN" altLang="en-US" dirty="0" smtClean="0"/>
          </a:p>
          <a:p>
            <a:pPr lvl="0"/>
            <a:r>
              <a:rPr lang="zh-CN" altLang="en-US" dirty="0" smtClean="0"/>
              <a:t>（</a:t>
            </a:r>
            <a:r>
              <a:rPr lang="en-US" dirty="0" smtClean="0"/>
              <a:t>11</a:t>
            </a:r>
            <a:r>
              <a:rPr lang="zh-CN" altLang="en-US" dirty="0" smtClean="0"/>
              <a:t>）快乐</a:t>
            </a:r>
            <a:r>
              <a:rPr lang="en-US" dirty="0" smtClean="0"/>
              <a:t>	</a:t>
            </a:r>
            <a:endParaRPr lang="zh-CN" altLang="en-US" dirty="0" smtClean="0"/>
          </a:p>
          <a:p>
            <a:pPr lvl="0"/>
            <a:r>
              <a:rPr lang="zh-CN" altLang="en-US" dirty="0" smtClean="0"/>
              <a:t>（</a:t>
            </a:r>
            <a:r>
              <a:rPr lang="en-US" dirty="0" smtClean="0"/>
              <a:t>12</a:t>
            </a:r>
            <a:r>
              <a:rPr lang="zh-CN" altLang="en-US" dirty="0" smtClean="0"/>
              <a:t>）效能</a:t>
            </a:r>
            <a:r>
              <a:rPr lang="en-US" dirty="0" smtClean="0"/>
              <a:t>	</a:t>
            </a:r>
            <a:endParaRPr lang="zh-CN" altLang="en-US" dirty="0" smtClean="0"/>
          </a:p>
          <a:p>
            <a:pPr lvl="0"/>
            <a:r>
              <a:rPr lang="zh-CN" altLang="en-US" dirty="0" smtClean="0"/>
              <a:t>（</a:t>
            </a:r>
            <a:r>
              <a:rPr lang="en-US" dirty="0" smtClean="0"/>
              <a:t>13</a:t>
            </a:r>
            <a:r>
              <a:rPr lang="zh-CN" altLang="en-US" dirty="0" smtClean="0"/>
              <a:t>）方便</a:t>
            </a:r>
            <a:r>
              <a:rPr lang="en-US" dirty="0" smtClean="0"/>
              <a:t>	</a:t>
            </a:r>
            <a:endParaRPr lang="zh-CN" altLang="en-US" dirty="0" smtClean="0"/>
          </a:p>
          <a:p>
            <a:pPr lvl="0"/>
            <a:r>
              <a:rPr lang="zh-CN" altLang="en-US" dirty="0" smtClean="0"/>
              <a:t>（</a:t>
            </a:r>
            <a:r>
              <a:rPr lang="en-US" dirty="0" smtClean="0"/>
              <a:t>14</a:t>
            </a:r>
            <a:r>
              <a:rPr lang="zh-CN" altLang="en-US" dirty="0" smtClean="0"/>
              <a:t>）保证</a:t>
            </a:r>
            <a:r>
              <a:rPr lang="en-US" dirty="0" smtClean="0"/>
              <a:t>	</a:t>
            </a:r>
            <a:endParaRPr lang="zh-CN" altLang="en-US" dirty="0" smtClean="0"/>
          </a:p>
          <a:p>
            <a:pPr lvl="0"/>
            <a:r>
              <a:rPr lang="zh-CN" altLang="en-US" dirty="0" smtClean="0"/>
              <a:t>（</a:t>
            </a:r>
            <a:r>
              <a:rPr lang="en-US" dirty="0" smtClean="0"/>
              <a:t>15</a:t>
            </a:r>
            <a:r>
              <a:rPr lang="zh-CN" altLang="en-US" dirty="0" smtClean="0"/>
              <a:t>）经济</a:t>
            </a:r>
            <a:endParaRPr lang="zh-CN" altLang="en-US" dirty="0"/>
          </a:p>
        </p:txBody>
      </p:sp>
      <p:sp>
        <p:nvSpPr>
          <p:cNvPr id="4" name="日期占位符 3"/>
          <p:cNvSpPr>
            <a:spLocks noGrp="1"/>
          </p:cNvSpPr>
          <p:nvPr>
            <p:ph type="dt" sz="half" idx="10"/>
          </p:nvPr>
        </p:nvSpPr>
        <p:spPr/>
        <p:txBody>
          <a:bodyPr/>
          <a:lstStyle/>
          <a:p>
            <a:fld id="{B535C6A6-ECF7-44C2-ABE7-EEA8C74FA461}"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101</a:t>
            </a:fld>
            <a:endParaRPr lang="zh-CN" altLang="en-US"/>
          </a:p>
        </p:txBody>
      </p:sp>
    </p:spTree>
  </p:cSld>
  <p:clrMapOvr>
    <a:masterClrMapping/>
  </p:clrMapOvr>
  <p:transition>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广告策略计划书</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作为一份完整的广告策略计划书，从形式上来看，一般是由以下几个要素构成：</a:t>
            </a:r>
            <a:endParaRPr lang="en-US" altLang="zh-CN" dirty="0" smtClean="0"/>
          </a:p>
          <a:p>
            <a:pPr lvl="1">
              <a:buFont typeface="Arial" pitchFamily="34" charset="0"/>
              <a:buChar char="•"/>
            </a:pPr>
            <a:r>
              <a:rPr lang="zh-CN" altLang="en-US" dirty="0" smtClean="0"/>
              <a:t>（</a:t>
            </a:r>
            <a:r>
              <a:rPr lang="en-US" dirty="0" smtClean="0"/>
              <a:t>1</a:t>
            </a:r>
            <a:r>
              <a:rPr lang="zh-CN" altLang="en-US" dirty="0" smtClean="0"/>
              <a:t>）封面；（</a:t>
            </a:r>
            <a:r>
              <a:rPr lang="en-US" dirty="0" smtClean="0"/>
              <a:t>2</a:t>
            </a:r>
            <a:r>
              <a:rPr lang="zh-CN" altLang="en-US" dirty="0" smtClean="0"/>
              <a:t>）目录；（</a:t>
            </a:r>
            <a:r>
              <a:rPr lang="en-US" dirty="0" smtClean="0"/>
              <a:t>3</a:t>
            </a:r>
            <a:r>
              <a:rPr lang="zh-CN" altLang="en-US" dirty="0" smtClean="0"/>
              <a:t>）前言；</a:t>
            </a:r>
            <a:endParaRPr lang="en-US" altLang="zh-CN" dirty="0" smtClean="0"/>
          </a:p>
          <a:p>
            <a:pPr lvl="1">
              <a:buFont typeface="Arial" pitchFamily="34" charset="0"/>
              <a:buChar char="•"/>
            </a:pPr>
            <a:r>
              <a:rPr lang="zh-CN" altLang="en-US" dirty="0" smtClean="0"/>
              <a:t>（</a:t>
            </a:r>
            <a:r>
              <a:rPr lang="en-US" dirty="0" smtClean="0"/>
              <a:t>4</a:t>
            </a:r>
            <a:r>
              <a:rPr lang="zh-CN" altLang="en-US" dirty="0" smtClean="0"/>
              <a:t>）正文；（</a:t>
            </a:r>
            <a:r>
              <a:rPr lang="en-US" dirty="0" smtClean="0"/>
              <a:t>5</a:t>
            </a:r>
            <a:r>
              <a:rPr lang="zh-CN" altLang="en-US" dirty="0" smtClean="0"/>
              <a:t>）附录；（</a:t>
            </a:r>
            <a:r>
              <a:rPr lang="en-US" dirty="0" smtClean="0"/>
              <a:t>6</a:t>
            </a:r>
            <a:r>
              <a:rPr lang="zh-CN" altLang="en-US" dirty="0" smtClean="0"/>
              <a:t>）封底。</a:t>
            </a:r>
            <a:endParaRPr lang="zh-CN" altLang="en-US" dirty="0"/>
          </a:p>
        </p:txBody>
      </p:sp>
      <p:sp>
        <p:nvSpPr>
          <p:cNvPr id="4" name="日期占位符 3"/>
          <p:cNvSpPr>
            <a:spLocks noGrp="1"/>
          </p:cNvSpPr>
          <p:nvPr>
            <p:ph type="dt" sz="half" idx="10"/>
          </p:nvPr>
        </p:nvSpPr>
        <p:spPr/>
        <p:txBody>
          <a:bodyPr/>
          <a:lstStyle/>
          <a:p>
            <a:pPr>
              <a:defRPr/>
            </a:pPr>
            <a:fld id="{A9D6A530-B1C1-4A51-8815-5F997C5ECB9D}"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102</a:t>
            </a:fld>
            <a:endParaRPr lang="zh-CN" altLang="en-US"/>
          </a:p>
        </p:txBody>
      </p:sp>
    </p:spTree>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zh-CN" altLang="en-US" dirty="0" smtClean="0"/>
              <a:t>广告策略计划书的形式</a:t>
            </a:r>
            <a:endParaRPr lang="zh-CN" altLang="en-US" dirty="0"/>
          </a:p>
        </p:txBody>
      </p:sp>
      <p:sp>
        <p:nvSpPr>
          <p:cNvPr id="3" name="内容占位符 2"/>
          <p:cNvSpPr>
            <a:spLocks noGrp="1"/>
          </p:cNvSpPr>
          <p:nvPr>
            <p:ph idx="1"/>
          </p:nvPr>
        </p:nvSpPr>
        <p:spPr>
          <a:xfrm>
            <a:off x="2214546" y="1714488"/>
            <a:ext cx="6472254" cy="4411675"/>
          </a:xfrm>
        </p:spPr>
        <p:txBody>
          <a:bodyPr/>
          <a:lstStyle/>
          <a:p>
            <a:pPr lvl="0"/>
            <a:r>
              <a:rPr lang="zh-CN" altLang="en-US" dirty="0" smtClean="0"/>
              <a:t>（</a:t>
            </a:r>
            <a:r>
              <a:rPr lang="en-US" dirty="0" smtClean="0"/>
              <a:t>1</a:t>
            </a:r>
            <a:r>
              <a:rPr lang="zh-CN" altLang="en-US" dirty="0" smtClean="0"/>
              <a:t>）封面</a:t>
            </a:r>
            <a:r>
              <a:rPr lang="en-US" dirty="0" smtClean="0"/>
              <a:t>	</a:t>
            </a:r>
            <a:endParaRPr lang="zh-CN" altLang="en-US" dirty="0" smtClean="0"/>
          </a:p>
          <a:p>
            <a:pPr lvl="0"/>
            <a:r>
              <a:rPr lang="zh-CN" altLang="en-US" dirty="0" smtClean="0"/>
              <a:t>（</a:t>
            </a:r>
            <a:r>
              <a:rPr lang="en-US" dirty="0" smtClean="0"/>
              <a:t>2</a:t>
            </a:r>
            <a:r>
              <a:rPr lang="zh-CN" altLang="en-US" dirty="0" smtClean="0"/>
              <a:t>）目录</a:t>
            </a:r>
            <a:r>
              <a:rPr lang="en-US" dirty="0" smtClean="0"/>
              <a:t>	</a:t>
            </a:r>
            <a:endParaRPr lang="zh-CN" altLang="en-US" dirty="0" smtClean="0"/>
          </a:p>
          <a:p>
            <a:pPr lvl="0"/>
            <a:r>
              <a:rPr lang="zh-CN" altLang="en-US" dirty="0" smtClean="0"/>
              <a:t>（</a:t>
            </a:r>
            <a:r>
              <a:rPr lang="en-US" dirty="0" smtClean="0"/>
              <a:t>3</a:t>
            </a:r>
            <a:r>
              <a:rPr lang="zh-CN" altLang="en-US" dirty="0" smtClean="0"/>
              <a:t>）前言</a:t>
            </a:r>
            <a:r>
              <a:rPr lang="en-US" dirty="0" smtClean="0"/>
              <a:t>	</a:t>
            </a:r>
            <a:endParaRPr lang="zh-CN" altLang="en-US" dirty="0" smtClean="0"/>
          </a:p>
          <a:p>
            <a:pPr lvl="0"/>
            <a:r>
              <a:rPr lang="zh-CN" altLang="en-US" dirty="0" smtClean="0"/>
              <a:t>（</a:t>
            </a:r>
            <a:r>
              <a:rPr lang="en-US" dirty="0" smtClean="0"/>
              <a:t>4</a:t>
            </a:r>
            <a:r>
              <a:rPr lang="zh-CN" altLang="en-US" dirty="0" smtClean="0"/>
              <a:t>）正文</a:t>
            </a:r>
            <a:r>
              <a:rPr lang="en-US" dirty="0" smtClean="0"/>
              <a:t>	</a:t>
            </a:r>
            <a:endParaRPr lang="zh-CN" altLang="en-US" dirty="0" smtClean="0"/>
          </a:p>
          <a:p>
            <a:pPr lvl="0"/>
            <a:r>
              <a:rPr lang="zh-CN" altLang="en-US" dirty="0" smtClean="0"/>
              <a:t>（</a:t>
            </a:r>
            <a:r>
              <a:rPr lang="en-US" dirty="0" smtClean="0"/>
              <a:t>5</a:t>
            </a:r>
            <a:r>
              <a:rPr lang="zh-CN" altLang="en-US" dirty="0" smtClean="0"/>
              <a:t>）附录</a:t>
            </a:r>
            <a:r>
              <a:rPr lang="en-US" dirty="0" smtClean="0"/>
              <a:t>	</a:t>
            </a:r>
            <a:endParaRPr lang="zh-CN" altLang="en-US" dirty="0" smtClean="0"/>
          </a:p>
          <a:p>
            <a:pPr lvl="0"/>
            <a:r>
              <a:rPr lang="zh-CN" altLang="en-US" dirty="0" smtClean="0"/>
              <a:t>（</a:t>
            </a:r>
            <a:r>
              <a:rPr lang="en-US" dirty="0" smtClean="0"/>
              <a:t>6</a:t>
            </a:r>
            <a:r>
              <a:rPr lang="zh-CN" altLang="en-US" dirty="0" smtClean="0"/>
              <a:t>）封底</a:t>
            </a:r>
            <a:endParaRPr lang="zh-CN" altLang="en-US" dirty="0"/>
          </a:p>
        </p:txBody>
      </p:sp>
      <p:sp>
        <p:nvSpPr>
          <p:cNvPr id="4" name="日期占位符 3"/>
          <p:cNvSpPr>
            <a:spLocks noGrp="1"/>
          </p:cNvSpPr>
          <p:nvPr>
            <p:ph type="dt" sz="half" idx="10"/>
          </p:nvPr>
        </p:nvSpPr>
        <p:spPr/>
        <p:txBody>
          <a:bodyPr/>
          <a:lstStyle/>
          <a:p>
            <a:fld id="{9236ACB0-DFE7-4051-8E64-9AA29A61D97B}"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103</a:t>
            </a:fld>
            <a:endParaRPr lang="zh-CN" altLang="en-US"/>
          </a:p>
        </p:txBody>
      </p:sp>
    </p:spTree>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广告策略计划书的内容</a:t>
            </a:r>
            <a:endParaRPr lang="zh-CN" altLang="en-US" dirty="0"/>
          </a:p>
        </p:txBody>
      </p:sp>
      <p:sp>
        <p:nvSpPr>
          <p:cNvPr id="3" name="内容占位符 2"/>
          <p:cNvSpPr>
            <a:spLocks noGrp="1"/>
          </p:cNvSpPr>
          <p:nvPr>
            <p:ph idx="1"/>
          </p:nvPr>
        </p:nvSpPr>
        <p:spPr>
          <a:xfrm>
            <a:off x="2000232" y="1571612"/>
            <a:ext cx="6686568" cy="4554551"/>
          </a:xfrm>
        </p:spPr>
        <p:txBody>
          <a:bodyPr/>
          <a:lstStyle/>
          <a:p>
            <a:pPr lvl="0"/>
            <a:r>
              <a:rPr lang="zh-CN" altLang="en-US" dirty="0" smtClean="0"/>
              <a:t>（</a:t>
            </a:r>
            <a:r>
              <a:rPr lang="en-US" dirty="0" smtClean="0"/>
              <a:t>1</a:t>
            </a:r>
            <a:r>
              <a:rPr lang="zh-CN" altLang="en-US" dirty="0" smtClean="0"/>
              <a:t>）市场分析</a:t>
            </a:r>
            <a:r>
              <a:rPr lang="en-US" dirty="0" smtClean="0"/>
              <a:t>	</a:t>
            </a:r>
            <a:endParaRPr lang="zh-CN" altLang="en-US" dirty="0" smtClean="0"/>
          </a:p>
          <a:p>
            <a:pPr lvl="0"/>
            <a:r>
              <a:rPr lang="zh-CN" altLang="en-US" dirty="0" smtClean="0"/>
              <a:t>（</a:t>
            </a:r>
            <a:r>
              <a:rPr lang="en-US" dirty="0" smtClean="0"/>
              <a:t>2</a:t>
            </a:r>
            <a:r>
              <a:rPr lang="zh-CN" altLang="en-US" dirty="0" smtClean="0"/>
              <a:t>）广告策略</a:t>
            </a:r>
            <a:r>
              <a:rPr lang="en-US" dirty="0" smtClean="0"/>
              <a:t>	</a:t>
            </a:r>
            <a:endParaRPr lang="zh-CN" altLang="en-US" dirty="0" smtClean="0"/>
          </a:p>
          <a:p>
            <a:pPr lvl="0"/>
            <a:r>
              <a:rPr lang="zh-CN" altLang="en-US" dirty="0" smtClean="0"/>
              <a:t>（</a:t>
            </a:r>
            <a:r>
              <a:rPr lang="en-US" dirty="0" smtClean="0"/>
              <a:t>3</a:t>
            </a:r>
            <a:r>
              <a:rPr lang="zh-CN" altLang="en-US" dirty="0" smtClean="0"/>
              <a:t>）广告实施计划</a:t>
            </a:r>
            <a:r>
              <a:rPr lang="en-US" dirty="0" smtClean="0"/>
              <a:t>	</a:t>
            </a:r>
            <a:endParaRPr lang="zh-CN" altLang="en-US" dirty="0" smtClean="0"/>
          </a:p>
          <a:p>
            <a:pPr lvl="0"/>
            <a:r>
              <a:rPr lang="zh-CN" altLang="en-US" dirty="0" smtClean="0"/>
              <a:t>（</a:t>
            </a:r>
            <a:r>
              <a:rPr lang="en-US" dirty="0" smtClean="0"/>
              <a:t>4</a:t>
            </a:r>
            <a:r>
              <a:rPr lang="zh-CN" altLang="en-US" dirty="0" smtClean="0"/>
              <a:t>）广告活动的效果评价和监控</a:t>
            </a:r>
            <a:endParaRPr lang="zh-CN" altLang="en-US" dirty="0"/>
          </a:p>
        </p:txBody>
      </p:sp>
      <p:sp>
        <p:nvSpPr>
          <p:cNvPr id="4" name="日期占位符 3"/>
          <p:cNvSpPr>
            <a:spLocks noGrp="1"/>
          </p:cNvSpPr>
          <p:nvPr>
            <p:ph type="dt" sz="half" idx="10"/>
          </p:nvPr>
        </p:nvSpPr>
        <p:spPr/>
        <p:txBody>
          <a:bodyPr/>
          <a:lstStyle/>
          <a:p>
            <a:fld id="{796A129E-2505-4A2C-B5EF-AB3E2E51266F}"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104</a:t>
            </a:fld>
            <a:endParaRPr lang="zh-CN" altLang="en-US"/>
          </a:p>
        </p:txBody>
      </p:sp>
    </p:spTree>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zh-CN" altLang="en-US" dirty="0" smtClean="0"/>
              <a:t>广告策略计划书撰写实例</a:t>
            </a:r>
            <a:endParaRPr lang="zh-CN" altLang="en-US" dirty="0"/>
          </a:p>
        </p:txBody>
      </p:sp>
      <p:sp>
        <p:nvSpPr>
          <p:cNvPr id="3" name="内容占位符 2"/>
          <p:cNvSpPr>
            <a:spLocks noGrp="1"/>
          </p:cNvSpPr>
          <p:nvPr>
            <p:ph idx="1"/>
          </p:nvPr>
        </p:nvSpPr>
        <p:spPr/>
        <p:txBody>
          <a:bodyPr/>
          <a:lstStyle/>
          <a:p>
            <a:pPr lvl="0"/>
            <a:r>
              <a:rPr lang="zh-CN" altLang="en-US" dirty="0" smtClean="0"/>
              <a:t>“辰荻组合系列化妆品企划书”</a:t>
            </a:r>
            <a:endParaRPr lang="zh-CN" altLang="en-US" dirty="0"/>
          </a:p>
        </p:txBody>
      </p:sp>
      <p:sp>
        <p:nvSpPr>
          <p:cNvPr id="4" name="日期占位符 3"/>
          <p:cNvSpPr>
            <a:spLocks noGrp="1"/>
          </p:cNvSpPr>
          <p:nvPr>
            <p:ph type="dt" sz="half" idx="10"/>
          </p:nvPr>
        </p:nvSpPr>
        <p:spPr/>
        <p:txBody>
          <a:bodyPr/>
          <a:lstStyle/>
          <a:p>
            <a:fld id="{1A16A86F-57FA-4F09-B443-87DA243FCABE}"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105</a:t>
            </a:fld>
            <a:endParaRPr lang="zh-CN" altLang="en-US"/>
          </a:p>
        </p:txBody>
      </p:sp>
    </p:spTree>
  </p:cSld>
  <p:clrMapOvr>
    <a:masterClrMapping/>
  </p:clrMapOvr>
  <p:transition>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公关广告策划</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en-US" dirty="0" smtClean="0"/>
              <a:t>5</a:t>
            </a:r>
            <a:r>
              <a:rPr lang="en-US" altLang="zh-CN" dirty="0" smtClean="0"/>
              <a:t>.</a:t>
            </a:r>
            <a:r>
              <a:rPr lang="en-US" dirty="0" smtClean="0"/>
              <a:t>2</a:t>
            </a:r>
            <a:r>
              <a:rPr lang="en-US" altLang="zh-CN" dirty="0" smtClean="0"/>
              <a:t>.</a:t>
            </a:r>
            <a:r>
              <a:rPr lang="en-US" dirty="0" smtClean="0"/>
              <a:t>1 </a:t>
            </a:r>
            <a:r>
              <a:rPr lang="zh-CN" altLang="en-US" dirty="0" smtClean="0"/>
              <a:t>公关广告概述</a:t>
            </a:r>
          </a:p>
          <a:p>
            <a:pPr lvl="1">
              <a:buFont typeface="Arial" pitchFamily="34" charset="0"/>
              <a:buChar char="•"/>
            </a:pPr>
            <a:r>
              <a:rPr lang="zh-CN" altLang="en-US" dirty="0" smtClean="0"/>
              <a:t>公关广告又称“企业广告”或“信誉广告”，它是一种以取得公众对企业的信赖与支持、宣传企业形象为主要目的的传播手段。</a:t>
            </a:r>
            <a:endParaRPr lang="en-US" altLang="zh-CN" dirty="0" smtClean="0"/>
          </a:p>
        </p:txBody>
      </p:sp>
      <p:sp>
        <p:nvSpPr>
          <p:cNvPr id="4" name="日期占位符 3"/>
          <p:cNvSpPr>
            <a:spLocks noGrp="1"/>
          </p:cNvSpPr>
          <p:nvPr>
            <p:ph type="dt" sz="half" idx="10"/>
          </p:nvPr>
        </p:nvSpPr>
        <p:spPr/>
        <p:txBody>
          <a:bodyPr/>
          <a:lstStyle/>
          <a:p>
            <a:pPr>
              <a:defRPr/>
            </a:pPr>
            <a:fld id="{98EBC4F3-5F49-436A-80C0-675F27F974F6}"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106</a:t>
            </a:fld>
            <a:endParaRPr lang="zh-CN" altLang="en-US"/>
          </a:p>
        </p:txBody>
      </p:sp>
    </p:spTree>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en-US" altLang="zh-CN" dirty="0" smtClean="0"/>
              <a:t>.</a:t>
            </a:r>
            <a:r>
              <a:rPr lang="en-US" dirty="0" smtClean="0"/>
              <a:t>2</a:t>
            </a:r>
            <a:r>
              <a:rPr lang="en-US" altLang="zh-CN" dirty="0" smtClean="0"/>
              <a:t>.</a:t>
            </a:r>
            <a:r>
              <a:rPr lang="en-US" dirty="0" smtClean="0"/>
              <a:t>2 </a:t>
            </a:r>
            <a:r>
              <a:rPr lang="zh-CN" altLang="en-US" dirty="0" smtClean="0"/>
              <a:t>公关广告的目的</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提高企业的知名度和美誉度，树立良好社会形象</a:t>
            </a:r>
            <a:r>
              <a:rPr lang="en-US" dirty="0" smtClean="0"/>
              <a:t>	</a:t>
            </a:r>
            <a:endParaRPr lang="zh-CN" altLang="en-US" dirty="0" smtClean="0"/>
          </a:p>
          <a:p>
            <a:pPr lvl="0"/>
            <a:r>
              <a:rPr lang="en-US" dirty="0" smtClean="0"/>
              <a:t>2</a:t>
            </a:r>
            <a:r>
              <a:rPr lang="en-US" altLang="zh-CN" dirty="0" smtClean="0"/>
              <a:t>.</a:t>
            </a:r>
            <a:r>
              <a:rPr lang="zh-CN" altLang="en-US" dirty="0" smtClean="0"/>
              <a:t>协调企业与公众的关系</a:t>
            </a:r>
            <a:r>
              <a:rPr lang="en-US" dirty="0" smtClean="0"/>
              <a:t>	</a:t>
            </a:r>
            <a:endParaRPr lang="zh-CN" altLang="en-US" dirty="0" smtClean="0"/>
          </a:p>
          <a:p>
            <a:pPr lvl="0"/>
            <a:r>
              <a:rPr lang="en-US" dirty="0" smtClean="0"/>
              <a:t>3</a:t>
            </a:r>
            <a:r>
              <a:rPr lang="en-US" altLang="zh-CN" dirty="0" smtClean="0"/>
              <a:t>.</a:t>
            </a:r>
            <a:r>
              <a:rPr lang="zh-CN" altLang="en-US" dirty="0" smtClean="0"/>
              <a:t>实现企业的未来发展战略</a:t>
            </a:r>
            <a:endParaRPr lang="zh-CN" altLang="en-US" dirty="0"/>
          </a:p>
        </p:txBody>
      </p:sp>
      <p:sp>
        <p:nvSpPr>
          <p:cNvPr id="4" name="日期占位符 3"/>
          <p:cNvSpPr>
            <a:spLocks noGrp="1"/>
          </p:cNvSpPr>
          <p:nvPr>
            <p:ph type="dt" sz="half" idx="10"/>
          </p:nvPr>
        </p:nvSpPr>
        <p:spPr/>
        <p:txBody>
          <a:bodyPr/>
          <a:lstStyle/>
          <a:p>
            <a:fld id="{D47D00A8-D11A-40CC-B254-A70C677B7002}"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107</a:t>
            </a:fld>
            <a:endParaRPr lang="zh-CN" altLang="en-US"/>
          </a:p>
        </p:txBody>
      </p:sp>
    </p:spTree>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en-US" altLang="zh-CN" dirty="0" smtClean="0"/>
              <a:t>.</a:t>
            </a:r>
            <a:r>
              <a:rPr lang="en-US" dirty="0" smtClean="0"/>
              <a:t>2</a:t>
            </a:r>
            <a:r>
              <a:rPr lang="en-US" altLang="zh-CN" dirty="0" smtClean="0"/>
              <a:t>.</a:t>
            </a:r>
            <a:r>
              <a:rPr lang="en-US" dirty="0" smtClean="0"/>
              <a:t>3 </a:t>
            </a:r>
            <a:r>
              <a:rPr lang="zh-CN" altLang="en-US" dirty="0" smtClean="0"/>
              <a:t>公关广告的策划</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明确企业定位，准确地表现企业品质和形象</a:t>
            </a:r>
            <a:r>
              <a:rPr lang="en-US" dirty="0" smtClean="0"/>
              <a:t>	</a:t>
            </a:r>
            <a:endParaRPr lang="zh-CN" altLang="en-US" dirty="0" smtClean="0"/>
          </a:p>
          <a:p>
            <a:pPr lvl="0"/>
            <a:r>
              <a:rPr lang="en-US" dirty="0" smtClean="0"/>
              <a:t>2</a:t>
            </a:r>
            <a:r>
              <a:rPr lang="en-US" altLang="zh-CN" dirty="0" smtClean="0"/>
              <a:t>.</a:t>
            </a:r>
            <a:r>
              <a:rPr lang="zh-CN" altLang="en-US" dirty="0" smtClean="0"/>
              <a:t>以公众和消费者为中心</a:t>
            </a:r>
            <a:r>
              <a:rPr lang="en-US" dirty="0" smtClean="0"/>
              <a:t>	</a:t>
            </a:r>
            <a:endParaRPr lang="zh-CN" altLang="en-US" dirty="0" smtClean="0"/>
          </a:p>
          <a:p>
            <a:pPr lvl="0"/>
            <a:r>
              <a:rPr lang="en-US" dirty="0" smtClean="0"/>
              <a:t>3</a:t>
            </a:r>
            <a:r>
              <a:rPr lang="en-US" altLang="zh-CN" dirty="0" smtClean="0"/>
              <a:t>.</a:t>
            </a:r>
            <a:r>
              <a:rPr lang="zh-CN" altLang="en-US" dirty="0" smtClean="0"/>
              <a:t>确定公关广告诉求重点，力求以心战取胜</a:t>
            </a:r>
          </a:p>
          <a:p>
            <a:pPr lvl="0"/>
            <a:r>
              <a:rPr lang="en-US" dirty="0" smtClean="0"/>
              <a:t>4</a:t>
            </a:r>
            <a:r>
              <a:rPr lang="en-US" altLang="zh-CN" dirty="0" smtClean="0"/>
              <a:t>.</a:t>
            </a:r>
            <a:r>
              <a:rPr lang="zh-CN" altLang="en-US" dirty="0" smtClean="0"/>
              <a:t>确定公关广告长远目标，不能急于求成</a:t>
            </a:r>
            <a:r>
              <a:rPr lang="en-US" dirty="0" smtClean="0"/>
              <a:t>	</a:t>
            </a:r>
            <a:endParaRPr lang="zh-CN" altLang="en-US" dirty="0" smtClean="0"/>
          </a:p>
          <a:p>
            <a:pPr lvl="0"/>
            <a:r>
              <a:rPr lang="en-US" dirty="0" smtClean="0"/>
              <a:t>5</a:t>
            </a:r>
            <a:r>
              <a:rPr lang="en-US" altLang="zh-CN" dirty="0" smtClean="0"/>
              <a:t>.</a:t>
            </a:r>
            <a:r>
              <a:rPr lang="zh-CN" altLang="en-US" dirty="0" smtClean="0"/>
              <a:t>确定广告媒体方式，把握恰当的宣传时机</a:t>
            </a:r>
            <a:endParaRPr lang="zh-CN" altLang="en-US" dirty="0"/>
          </a:p>
        </p:txBody>
      </p:sp>
      <p:sp>
        <p:nvSpPr>
          <p:cNvPr id="4" name="日期占位符 3"/>
          <p:cNvSpPr>
            <a:spLocks noGrp="1"/>
          </p:cNvSpPr>
          <p:nvPr>
            <p:ph type="dt" sz="half" idx="10"/>
          </p:nvPr>
        </p:nvSpPr>
        <p:spPr/>
        <p:txBody>
          <a:bodyPr/>
          <a:lstStyle/>
          <a:p>
            <a:fld id="{FB0A587E-89AF-4F89-A183-82C1CEA439E2}"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108</a:t>
            </a:fld>
            <a:endParaRPr lang="zh-CN" altLang="en-US"/>
          </a:p>
        </p:txBody>
      </p:sp>
    </p:spTree>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en-US" altLang="zh-CN" dirty="0" smtClean="0"/>
              <a:t>.</a:t>
            </a:r>
            <a:r>
              <a:rPr lang="en-US" dirty="0" smtClean="0"/>
              <a:t>2</a:t>
            </a:r>
            <a:r>
              <a:rPr lang="en-US" altLang="zh-CN" dirty="0" smtClean="0"/>
              <a:t>.</a:t>
            </a:r>
            <a:r>
              <a:rPr lang="en-US" dirty="0" smtClean="0"/>
              <a:t>4 </a:t>
            </a:r>
            <a:r>
              <a:rPr lang="zh-CN" altLang="en-US" dirty="0" smtClean="0"/>
              <a:t>公关广告的实施</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设计制作广公关广告，选择恰当传播媒体</a:t>
            </a:r>
          </a:p>
          <a:p>
            <a:pPr lvl="0"/>
            <a:r>
              <a:rPr lang="en-US" dirty="0" smtClean="0"/>
              <a:t>2</a:t>
            </a:r>
            <a:r>
              <a:rPr lang="en-US" altLang="zh-CN" dirty="0" smtClean="0"/>
              <a:t>.</a:t>
            </a:r>
            <a:r>
              <a:rPr lang="zh-CN" altLang="en-US" dirty="0" smtClean="0"/>
              <a:t>召开新闻发布会，撰写新闻稿件</a:t>
            </a:r>
            <a:r>
              <a:rPr lang="en-US" dirty="0" smtClean="0"/>
              <a:t>	</a:t>
            </a:r>
            <a:endParaRPr lang="zh-CN" altLang="en-US" dirty="0" smtClean="0"/>
          </a:p>
          <a:p>
            <a:pPr lvl="0"/>
            <a:r>
              <a:rPr lang="en-US" dirty="0" smtClean="0"/>
              <a:t>3</a:t>
            </a:r>
            <a:r>
              <a:rPr lang="en-US" altLang="zh-CN" dirty="0" smtClean="0"/>
              <a:t>.</a:t>
            </a:r>
            <a:r>
              <a:rPr lang="zh-CN" altLang="en-US" dirty="0" smtClean="0"/>
              <a:t>利用人际传播及其他非媒体传播方式</a:t>
            </a:r>
            <a:r>
              <a:rPr lang="en-US" dirty="0" smtClean="0"/>
              <a:t>	</a:t>
            </a:r>
            <a:endParaRPr lang="zh-CN" altLang="en-US" dirty="0" smtClean="0"/>
          </a:p>
          <a:p>
            <a:pPr lvl="0"/>
            <a:r>
              <a:rPr lang="en-US" dirty="0" smtClean="0"/>
              <a:t>4</a:t>
            </a:r>
            <a:r>
              <a:rPr lang="en-US" altLang="zh-CN" dirty="0" smtClean="0"/>
              <a:t>.</a:t>
            </a:r>
            <a:r>
              <a:rPr lang="zh-CN" altLang="en-US" dirty="0" smtClean="0"/>
              <a:t>利用利用文化体育赛事传播企业形象</a:t>
            </a:r>
            <a:endParaRPr lang="zh-CN" altLang="en-US" dirty="0"/>
          </a:p>
        </p:txBody>
      </p:sp>
      <p:sp>
        <p:nvSpPr>
          <p:cNvPr id="4" name="日期占位符 3"/>
          <p:cNvSpPr>
            <a:spLocks noGrp="1"/>
          </p:cNvSpPr>
          <p:nvPr>
            <p:ph type="dt" sz="half" idx="10"/>
          </p:nvPr>
        </p:nvSpPr>
        <p:spPr/>
        <p:txBody>
          <a:bodyPr/>
          <a:lstStyle/>
          <a:p>
            <a:fld id="{62B4FBE2-5B33-4F2D-9BAD-21471FDD886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109</a:t>
            </a:fld>
            <a:endParaRPr lang="zh-CN" altLang="en-US"/>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整合营销传播</a:t>
            </a:r>
            <a:r>
              <a:rPr lang="en-US" altLang="zh-CN" sz="4400" b="1" kern="1200" dirty="0" smtClean="0">
                <a:solidFill>
                  <a:srgbClr val="D9D9D9"/>
                </a:solidFill>
                <a:latin typeface="黑体" pitchFamily="2" charset="-122"/>
                <a:ea typeface="黑体" pitchFamily="2" charset="-122"/>
                <a:cs typeface="+mj-cs"/>
              </a:rPr>
              <a:t/>
            </a:r>
            <a:br>
              <a:rPr lang="en-US" altLang="zh-CN" sz="4400" b="1" kern="1200" dirty="0" smtClean="0">
                <a:solidFill>
                  <a:srgbClr val="D9D9D9"/>
                </a:solidFill>
                <a:latin typeface="黑体" pitchFamily="2" charset="-122"/>
                <a:ea typeface="黑体" pitchFamily="2" charset="-122"/>
                <a:cs typeface="+mj-cs"/>
              </a:rPr>
            </a:br>
            <a:r>
              <a:rPr lang="en-US" altLang="zh-CN" sz="4400" b="1" kern="1200" dirty="0" smtClean="0">
                <a:solidFill>
                  <a:srgbClr val="D9D9D9"/>
                </a:solidFill>
                <a:latin typeface="黑体" pitchFamily="2" charset="-122"/>
                <a:ea typeface="黑体" pitchFamily="2" charset="-122"/>
                <a:cs typeface="+mj-cs"/>
              </a:rPr>
              <a:t>——</a:t>
            </a:r>
            <a:r>
              <a:rPr lang="zh-CN" altLang="en-US" sz="4400" b="1" kern="1200" dirty="0" smtClean="0">
                <a:solidFill>
                  <a:srgbClr val="D9D9D9"/>
                </a:solidFill>
                <a:latin typeface="黑体" pitchFamily="2" charset="-122"/>
                <a:ea typeface="黑体" pitchFamily="2" charset="-122"/>
                <a:cs typeface="+mj-cs"/>
              </a:rPr>
              <a:t>广告策划新境界</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整合营销传播（</a:t>
            </a:r>
            <a:r>
              <a:rPr lang="en-US" dirty="0" smtClean="0"/>
              <a:t>Integrated Marketing Communications</a:t>
            </a:r>
            <a:r>
              <a:rPr lang="zh-CN" altLang="en-US" dirty="0" smtClean="0"/>
              <a:t>，简称</a:t>
            </a:r>
            <a:r>
              <a:rPr lang="en-US" dirty="0" smtClean="0"/>
              <a:t> IMC</a:t>
            </a:r>
            <a:r>
              <a:rPr lang="zh-CN" altLang="en-US" dirty="0" smtClean="0"/>
              <a:t>）又称整合营销沟通或统合营销传播。</a:t>
            </a:r>
            <a:endParaRPr lang="en-US" altLang="zh-CN" dirty="0" smtClean="0"/>
          </a:p>
          <a:p>
            <a:pPr>
              <a:buFont typeface="Arial" pitchFamily="34" charset="0"/>
              <a:buChar char="•"/>
            </a:pPr>
            <a:r>
              <a:rPr lang="zh-CN" altLang="en-US" dirty="0" smtClean="0"/>
              <a:t>有人称它为新广告（</a:t>
            </a:r>
            <a:r>
              <a:rPr lang="en-US" dirty="0" smtClean="0"/>
              <a:t>New Advertising</a:t>
            </a:r>
            <a:r>
              <a:rPr lang="zh-CN" altLang="en-US" dirty="0" smtClean="0"/>
              <a:t>）</a:t>
            </a:r>
            <a:endParaRPr lang="en-US" altLang="zh-CN" dirty="0" smtClean="0"/>
          </a:p>
          <a:p>
            <a:pPr>
              <a:buFont typeface="Arial" pitchFamily="34" charset="0"/>
              <a:buChar char="•"/>
            </a:pPr>
            <a:r>
              <a:rPr lang="zh-CN" altLang="en-US" dirty="0" smtClean="0"/>
              <a:t>核心思想是将与企业进行市场营销有关的一切传播活动一元化。</a:t>
            </a:r>
            <a:endParaRPr lang="zh-CN" altLang="en-US" dirty="0"/>
          </a:p>
        </p:txBody>
      </p:sp>
      <p:sp>
        <p:nvSpPr>
          <p:cNvPr id="4" name="日期占位符 3"/>
          <p:cNvSpPr>
            <a:spLocks noGrp="1"/>
          </p:cNvSpPr>
          <p:nvPr>
            <p:ph type="dt" sz="half" idx="10"/>
          </p:nvPr>
        </p:nvSpPr>
        <p:spPr/>
        <p:txBody>
          <a:bodyPr/>
          <a:lstStyle/>
          <a:p>
            <a:pPr>
              <a:defRPr/>
            </a:pPr>
            <a:fld id="{3CD51395-C6F0-4857-891C-0080B31166D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11</a:t>
            </a:fld>
            <a:endParaRPr lang="zh-CN" altLang="en-US"/>
          </a:p>
        </p:txBody>
      </p:sp>
    </p:spTree>
  </p:cSld>
  <p:clrMapOvr>
    <a:masterClrMapping/>
  </p:clrMapOvr>
  <p:transition>
    <p:fad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5 </a:t>
            </a:r>
            <a:r>
              <a:rPr lang="zh-CN" altLang="en-US" sz="4400" b="1" kern="1200" dirty="0" smtClean="0">
                <a:solidFill>
                  <a:srgbClr val="D9D9D9"/>
                </a:solidFill>
                <a:latin typeface="黑体" pitchFamily="2" charset="-122"/>
                <a:ea typeface="黑体" pitchFamily="2" charset="-122"/>
                <a:cs typeface="+mj-cs"/>
              </a:rPr>
              <a:t>公关广告的评估</a:t>
            </a:r>
            <a:endParaRPr lang="zh-CN" altLang="en-US" dirty="0"/>
          </a:p>
        </p:txBody>
      </p:sp>
      <p:sp>
        <p:nvSpPr>
          <p:cNvPr id="3" name="内容占位符 2"/>
          <p:cNvSpPr>
            <a:spLocks noGrp="1"/>
          </p:cNvSpPr>
          <p:nvPr>
            <p:ph idx="1"/>
          </p:nvPr>
        </p:nvSpPr>
        <p:spPr/>
        <p:txBody>
          <a:bodyPr/>
          <a:lstStyle/>
          <a:p>
            <a:pPr lvl="1"/>
            <a:r>
              <a:rPr lang="zh-CN" altLang="en-US" dirty="0" smtClean="0"/>
              <a:t>（</a:t>
            </a:r>
            <a:r>
              <a:rPr lang="en-US" dirty="0" smtClean="0"/>
              <a:t>1</a:t>
            </a:r>
            <a:r>
              <a:rPr lang="zh-CN" altLang="en-US" dirty="0" smtClean="0"/>
              <a:t>）不仅包括对公关广告目标实现状况的检验，而且也包括对公关广告过程的评价；</a:t>
            </a:r>
            <a:endParaRPr lang="en-US" altLang="zh-CN" dirty="0" smtClean="0"/>
          </a:p>
          <a:p>
            <a:pPr lvl="1"/>
            <a:r>
              <a:rPr lang="zh-CN" altLang="en-US" dirty="0" smtClean="0"/>
              <a:t>（</a:t>
            </a:r>
            <a:r>
              <a:rPr lang="en-US" dirty="0" smtClean="0"/>
              <a:t>2</a:t>
            </a:r>
            <a:r>
              <a:rPr lang="zh-CN" altLang="en-US" dirty="0" smtClean="0"/>
              <a:t>）不仅是企业产品的销售额增长，而是企业的总体形象的好坏；</a:t>
            </a:r>
            <a:endParaRPr lang="en-US" altLang="zh-CN" dirty="0" smtClean="0"/>
          </a:p>
          <a:p>
            <a:pPr lvl="1"/>
            <a:r>
              <a:rPr lang="zh-CN" altLang="en-US" dirty="0" smtClean="0"/>
              <a:t>（</a:t>
            </a:r>
            <a:r>
              <a:rPr lang="en-US" dirty="0" smtClean="0"/>
              <a:t>3</a:t>
            </a:r>
            <a:r>
              <a:rPr lang="zh-CN" altLang="en-US" dirty="0" smtClean="0"/>
              <a:t>）公关广告的评估不是单项指标的评估，而是综合指标的评估</a:t>
            </a:r>
            <a:endParaRPr lang="en-US" altLang="zh-CN" dirty="0" smtClean="0"/>
          </a:p>
          <a:p>
            <a:pPr>
              <a:buFont typeface="Arial" pitchFamily="34" charset="0"/>
              <a:buChar char="•"/>
            </a:pPr>
            <a:r>
              <a:rPr lang="zh-CN" altLang="en-US" dirty="0" smtClean="0"/>
              <a:t>应该把公关广告的社会效果作为评估的核心内容，而不是像其他商业广告那样把经济指标放在首位。</a:t>
            </a:r>
            <a:endParaRPr lang="zh-CN" altLang="en-US" dirty="0"/>
          </a:p>
        </p:txBody>
      </p:sp>
      <p:sp>
        <p:nvSpPr>
          <p:cNvPr id="4" name="日期占位符 3"/>
          <p:cNvSpPr>
            <a:spLocks noGrp="1"/>
          </p:cNvSpPr>
          <p:nvPr>
            <p:ph type="dt" sz="half" idx="10"/>
          </p:nvPr>
        </p:nvSpPr>
        <p:spPr/>
        <p:txBody>
          <a:bodyPr/>
          <a:lstStyle/>
          <a:p>
            <a:pPr>
              <a:defRPr/>
            </a:pPr>
            <a:fld id="{A8422F8B-1ED2-4EAD-8803-204A5EBDB728}"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110</a:t>
            </a:fld>
            <a:endParaRPr lang="zh-CN" altLang="en-US"/>
          </a:p>
        </p:txBody>
      </p:sp>
    </p:spTree>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促销广告策划</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促销活动，是指工商企业运用人员与非人员方式、方法，向广大消费者介绍商品或劳务信息，引导、启发、刺激消费者产生购买兴趣，作出购买决策，采取购买行为的活动。</a:t>
            </a:r>
            <a:endParaRPr lang="zh-CN" altLang="en-US" dirty="0"/>
          </a:p>
        </p:txBody>
      </p:sp>
      <p:sp>
        <p:nvSpPr>
          <p:cNvPr id="4" name="日期占位符 3"/>
          <p:cNvSpPr>
            <a:spLocks noGrp="1"/>
          </p:cNvSpPr>
          <p:nvPr>
            <p:ph type="dt" sz="half" idx="10"/>
          </p:nvPr>
        </p:nvSpPr>
        <p:spPr/>
        <p:txBody>
          <a:bodyPr/>
          <a:lstStyle/>
          <a:p>
            <a:pPr>
              <a:defRPr/>
            </a:pPr>
            <a:fld id="{F43906D7-47B5-4EA0-A503-20AF1451633C}"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111</a:t>
            </a:fld>
            <a:endParaRPr lang="zh-CN" altLang="en-US"/>
          </a:p>
        </p:txBody>
      </p:sp>
    </p:spTree>
  </p:cSld>
  <p:clrMapOvr>
    <a:masterClrMapping/>
  </p:clrMapOvr>
  <p:transition>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en-US" altLang="zh-CN" dirty="0" smtClean="0"/>
              <a:t>.</a:t>
            </a:r>
            <a:r>
              <a:rPr lang="en-US" dirty="0" smtClean="0"/>
              <a:t>3</a:t>
            </a:r>
            <a:r>
              <a:rPr lang="en-US" altLang="zh-CN" dirty="0" smtClean="0"/>
              <a:t>.</a:t>
            </a:r>
            <a:r>
              <a:rPr lang="en-US" dirty="0" smtClean="0"/>
              <a:t>1 </a:t>
            </a:r>
            <a:r>
              <a:rPr lang="zh-CN" altLang="en-US" dirty="0" smtClean="0"/>
              <a:t>促销活动的作用</a:t>
            </a:r>
            <a:endParaRPr lang="zh-CN" altLang="en-US" dirty="0"/>
          </a:p>
        </p:txBody>
      </p:sp>
      <p:sp>
        <p:nvSpPr>
          <p:cNvPr id="3" name="内容占位符 2"/>
          <p:cNvSpPr>
            <a:spLocks noGrp="1"/>
          </p:cNvSpPr>
          <p:nvPr>
            <p:ph idx="1"/>
          </p:nvPr>
        </p:nvSpPr>
        <p:spPr>
          <a:xfrm>
            <a:off x="2214546" y="1571612"/>
            <a:ext cx="6472254" cy="4554551"/>
          </a:xfrm>
        </p:spPr>
        <p:txBody>
          <a:bodyPr/>
          <a:lstStyle/>
          <a:p>
            <a:pPr lvl="0"/>
            <a:r>
              <a:rPr lang="en-US" dirty="0" smtClean="0"/>
              <a:t>1</a:t>
            </a:r>
            <a:r>
              <a:rPr lang="en-US" altLang="zh-CN" dirty="0" smtClean="0"/>
              <a:t>.</a:t>
            </a:r>
            <a:r>
              <a:rPr lang="zh-CN" altLang="en-US" dirty="0" smtClean="0"/>
              <a:t>提供商品信息</a:t>
            </a:r>
            <a:r>
              <a:rPr lang="en-US" dirty="0" smtClean="0"/>
              <a:t>	</a:t>
            </a:r>
            <a:endParaRPr lang="zh-CN" altLang="en-US" dirty="0" smtClean="0"/>
          </a:p>
          <a:p>
            <a:pPr lvl="0"/>
            <a:r>
              <a:rPr lang="en-US" dirty="0" smtClean="0"/>
              <a:t>2</a:t>
            </a:r>
            <a:r>
              <a:rPr lang="en-US" altLang="zh-CN" dirty="0" smtClean="0"/>
              <a:t>.</a:t>
            </a:r>
            <a:r>
              <a:rPr lang="zh-CN" altLang="en-US" dirty="0" smtClean="0"/>
              <a:t>突出商品特点</a:t>
            </a:r>
            <a:r>
              <a:rPr lang="en-US" dirty="0" smtClean="0"/>
              <a:t>	</a:t>
            </a:r>
            <a:endParaRPr lang="zh-CN" altLang="en-US" dirty="0" smtClean="0"/>
          </a:p>
          <a:p>
            <a:pPr lvl="0"/>
            <a:r>
              <a:rPr lang="en-US" dirty="0" smtClean="0"/>
              <a:t>3</a:t>
            </a:r>
            <a:r>
              <a:rPr lang="en-US" altLang="zh-CN" dirty="0" smtClean="0"/>
              <a:t>.</a:t>
            </a:r>
            <a:r>
              <a:rPr lang="zh-CN" altLang="en-US" dirty="0" smtClean="0"/>
              <a:t>增加需求</a:t>
            </a:r>
            <a:r>
              <a:rPr lang="en-US" dirty="0" smtClean="0"/>
              <a:t>	</a:t>
            </a:r>
            <a:endParaRPr lang="zh-CN" altLang="en-US" dirty="0" smtClean="0"/>
          </a:p>
          <a:p>
            <a:pPr lvl="0"/>
            <a:r>
              <a:rPr lang="en-US" dirty="0" smtClean="0"/>
              <a:t>4</a:t>
            </a:r>
            <a:r>
              <a:rPr lang="en-US" altLang="zh-CN" dirty="0" smtClean="0"/>
              <a:t>.</a:t>
            </a:r>
            <a:r>
              <a:rPr lang="zh-CN" altLang="en-US" dirty="0" smtClean="0"/>
              <a:t>稳定销售</a:t>
            </a:r>
            <a:endParaRPr lang="zh-CN" altLang="en-US" dirty="0"/>
          </a:p>
        </p:txBody>
      </p:sp>
      <p:sp>
        <p:nvSpPr>
          <p:cNvPr id="4" name="日期占位符 3"/>
          <p:cNvSpPr>
            <a:spLocks noGrp="1"/>
          </p:cNvSpPr>
          <p:nvPr>
            <p:ph type="dt" sz="half" idx="10"/>
          </p:nvPr>
        </p:nvSpPr>
        <p:spPr/>
        <p:txBody>
          <a:bodyPr/>
          <a:lstStyle/>
          <a:p>
            <a:fld id="{53B78841-39EC-446D-B597-B1BA516138D1}"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112</a:t>
            </a:fld>
            <a:endParaRPr lang="zh-CN" altLang="en-US"/>
          </a:p>
        </p:txBody>
      </p:sp>
    </p:spTree>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会展促销</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展销会是为了满足社会不断发展的物质需求，沟通生产企业与流通领域及消费者之间的联系，聚集一大类或几大类商品，尤其是名、优、新、特产品，在特定的时间和地点公开展示，集中宣传，让公众参观、考察或选购，以促进商品大众化及商品销售。 </a:t>
            </a:r>
            <a:endParaRPr lang="zh-CN" altLang="en-US" dirty="0"/>
          </a:p>
        </p:txBody>
      </p:sp>
      <p:sp>
        <p:nvSpPr>
          <p:cNvPr id="4" name="日期占位符 3"/>
          <p:cNvSpPr>
            <a:spLocks noGrp="1"/>
          </p:cNvSpPr>
          <p:nvPr>
            <p:ph type="dt" sz="half" idx="10"/>
          </p:nvPr>
        </p:nvSpPr>
        <p:spPr/>
        <p:txBody>
          <a:bodyPr/>
          <a:lstStyle/>
          <a:p>
            <a:pPr>
              <a:defRPr/>
            </a:pPr>
            <a:fld id="{30A418A6-BCBB-4DE8-BDCA-F915B5E7B260}"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113</a:t>
            </a:fld>
            <a:endParaRPr lang="zh-CN" altLang="en-US"/>
          </a:p>
        </p:txBody>
      </p:sp>
    </p:spTree>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zh-CN" altLang="en-US" dirty="0" smtClean="0"/>
              <a:t>展销会的类型</a:t>
            </a:r>
            <a:endParaRPr lang="zh-CN" altLang="en-US" dirty="0"/>
          </a:p>
        </p:txBody>
      </p:sp>
      <p:sp>
        <p:nvSpPr>
          <p:cNvPr id="3" name="内容占位符 2"/>
          <p:cNvSpPr>
            <a:spLocks noGrp="1"/>
          </p:cNvSpPr>
          <p:nvPr>
            <p:ph idx="1"/>
          </p:nvPr>
        </p:nvSpPr>
        <p:spPr>
          <a:xfrm>
            <a:off x="1500166" y="1571612"/>
            <a:ext cx="7186634" cy="4554551"/>
          </a:xfrm>
        </p:spPr>
        <p:txBody>
          <a:bodyPr/>
          <a:lstStyle/>
          <a:p>
            <a:pPr lvl="0"/>
            <a:r>
              <a:rPr lang="zh-CN" altLang="en-US" dirty="0" smtClean="0"/>
              <a:t>（</a:t>
            </a:r>
            <a:r>
              <a:rPr lang="en-US" dirty="0" smtClean="0"/>
              <a:t>1</a:t>
            </a:r>
            <a:r>
              <a:rPr lang="zh-CN" altLang="en-US" dirty="0" smtClean="0"/>
              <a:t>）按场地分</a:t>
            </a:r>
            <a:r>
              <a:rPr lang="en-US" dirty="0" smtClean="0"/>
              <a:t>	</a:t>
            </a:r>
            <a:endParaRPr lang="zh-CN" altLang="en-US" dirty="0" smtClean="0"/>
          </a:p>
          <a:p>
            <a:pPr lvl="0"/>
            <a:r>
              <a:rPr lang="zh-CN" altLang="en-US" dirty="0" smtClean="0"/>
              <a:t>（</a:t>
            </a:r>
            <a:r>
              <a:rPr lang="en-US" dirty="0" smtClean="0"/>
              <a:t>2</a:t>
            </a:r>
            <a:r>
              <a:rPr lang="zh-CN" altLang="en-US" dirty="0" smtClean="0"/>
              <a:t>）按商品分</a:t>
            </a:r>
            <a:r>
              <a:rPr lang="en-US" dirty="0" smtClean="0"/>
              <a:t>	</a:t>
            </a:r>
            <a:endParaRPr lang="zh-CN" altLang="en-US" dirty="0" smtClean="0"/>
          </a:p>
          <a:p>
            <a:pPr lvl="0"/>
            <a:r>
              <a:rPr lang="zh-CN" altLang="en-US" dirty="0" smtClean="0"/>
              <a:t>（</a:t>
            </a:r>
            <a:r>
              <a:rPr lang="en-US" dirty="0" smtClean="0"/>
              <a:t>3</a:t>
            </a:r>
            <a:r>
              <a:rPr lang="zh-CN" altLang="en-US" dirty="0" smtClean="0"/>
              <a:t>）按销售情况分</a:t>
            </a:r>
            <a:r>
              <a:rPr lang="en-US" dirty="0" smtClean="0"/>
              <a:t>	</a:t>
            </a:r>
            <a:endParaRPr lang="zh-CN" altLang="en-US" dirty="0" smtClean="0"/>
          </a:p>
          <a:p>
            <a:pPr lvl="0"/>
            <a:r>
              <a:rPr lang="zh-CN" altLang="en-US" dirty="0" smtClean="0"/>
              <a:t>（</a:t>
            </a:r>
            <a:r>
              <a:rPr lang="en-US" dirty="0" smtClean="0"/>
              <a:t>4</a:t>
            </a:r>
            <a:r>
              <a:rPr lang="zh-CN" altLang="en-US" dirty="0" smtClean="0"/>
              <a:t>）按展出方式分</a:t>
            </a:r>
            <a:r>
              <a:rPr lang="en-US" dirty="0" smtClean="0"/>
              <a:t>	</a:t>
            </a:r>
            <a:endParaRPr lang="zh-CN" altLang="en-US" dirty="0" smtClean="0"/>
          </a:p>
          <a:p>
            <a:pPr lvl="0"/>
            <a:r>
              <a:rPr lang="zh-CN" altLang="en-US" dirty="0" smtClean="0"/>
              <a:t>（</a:t>
            </a:r>
            <a:r>
              <a:rPr lang="en-US" dirty="0" smtClean="0"/>
              <a:t>5</a:t>
            </a:r>
            <a:r>
              <a:rPr lang="zh-CN" altLang="en-US" dirty="0" smtClean="0"/>
              <a:t>）按展销地区分</a:t>
            </a:r>
            <a:endParaRPr lang="zh-CN" altLang="en-US" dirty="0"/>
          </a:p>
        </p:txBody>
      </p:sp>
      <p:sp>
        <p:nvSpPr>
          <p:cNvPr id="4" name="日期占位符 3"/>
          <p:cNvSpPr>
            <a:spLocks noGrp="1"/>
          </p:cNvSpPr>
          <p:nvPr>
            <p:ph type="dt" sz="half" idx="10"/>
          </p:nvPr>
        </p:nvSpPr>
        <p:spPr/>
        <p:txBody>
          <a:bodyPr/>
          <a:lstStyle/>
          <a:p>
            <a:fld id="{2C9ED0E0-B91A-488A-A5B1-12421EEFCB8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114</a:t>
            </a:fld>
            <a:endParaRPr lang="zh-CN" altLang="en-US"/>
          </a:p>
        </p:txBody>
      </p:sp>
    </p:spTree>
  </p:cSld>
  <p:clrMapOvr>
    <a:masterClrMapping/>
  </p:clrMapOvr>
  <p:transition>
    <p:fad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展销会的组织</a:t>
            </a:r>
            <a:r>
              <a:rPr lang="en-US" dirty="0" smtClean="0"/>
              <a:t>	</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）展销会的组织结构</a:t>
            </a:r>
            <a:r>
              <a:rPr lang="en-US" dirty="0" smtClean="0"/>
              <a:t>	</a:t>
            </a:r>
            <a:endParaRPr lang="zh-CN" altLang="en-US" dirty="0" smtClean="0"/>
          </a:p>
          <a:p>
            <a:pPr lvl="0"/>
            <a:r>
              <a:rPr lang="zh-CN" altLang="en-US" dirty="0" smtClean="0"/>
              <a:t>（</a:t>
            </a:r>
            <a:r>
              <a:rPr lang="en-US" dirty="0" smtClean="0"/>
              <a:t>2</a:t>
            </a:r>
            <a:r>
              <a:rPr lang="zh-CN" altLang="en-US" dirty="0" smtClean="0"/>
              <a:t>）展销会的组织程序</a:t>
            </a:r>
            <a:endParaRPr lang="zh-CN" altLang="en-US" dirty="0"/>
          </a:p>
        </p:txBody>
      </p:sp>
      <p:sp>
        <p:nvSpPr>
          <p:cNvPr id="4" name="日期占位符 3"/>
          <p:cNvSpPr>
            <a:spLocks noGrp="1"/>
          </p:cNvSpPr>
          <p:nvPr>
            <p:ph type="dt" sz="half" idx="10"/>
          </p:nvPr>
        </p:nvSpPr>
        <p:spPr/>
        <p:txBody>
          <a:bodyPr/>
          <a:lstStyle/>
          <a:p>
            <a:fld id="{A30B61D8-EA2C-4B9A-A379-864AFC9758E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115</a:t>
            </a:fld>
            <a:endParaRPr lang="zh-CN" altLang="en-US"/>
          </a:p>
        </p:txBody>
      </p:sp>
    </p:spTree>
  </p:cSld>
  <p:clrMapOvr>
    <a:masterClrMapping/>
  </p:clrMapOvr>
  <p:transition>
    <p:fad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zh-CN" altLang="en-US" dirty="0" smtClean="0"/>
              <a:t>展销会的设计</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）突出主题，显示特色</a:t>
            </a:r>
            <a:r>
              <a:rPr lang="en-US" dirty="0" smtClean="0"/>
              <a:t>	</a:t>
            </a:r>
            <a:endParaRPr lang="zh-CN" altLang="en-US" dirty="0" smtClean="0"/>
          </a:p>
          <a:p>
            <a:pPr lvl="0"/>
            <a:r>
              <a:rPr lang="zh-CN" altLang="en-US" dirty="0" smtClean="0"/>
              <a:t>（</a:t>
            </a:r>
            <a:r>
              <a:rPr lang="en-US" dirty="0" smtClean="0"/>
              <a:t>2</a:t>
            </a:r>
            <a:r>
              <a:rPr lang="zh-CN" altLang="en-US" dirty="0" smtClean="0"/>
              <a:t>）布局合理，新颖美观</a:t>
            </a:r>
            <a:r>
              <a:rPr lang="en-US" dirty="0" smtClean="0"/>
              <a:t>	</a:t>
            </a:r>
            <a:endParaRPr lang="zh-CN" altLang="en-US" dirty="0" smtClean="0"/>
          </a:p>
          <a:p>
            <a:pPr lvl="0"/>
            <a:r>
              <a:rPr lang="zh-CN" altLang="en-US" dirty="0" smtClean="0"/>
              <a:t>（</a:t>
            </a:r>
            <a:r>
              <a:rPr lang="en-US" dirty="0" smtClean="0"/>
              <a:t>3</a:t>
            </a:r>
            <a:r>
              <a:rPr lang="zh-CN" altLang="en-US" dirty="0" smtClean="0"/>
              <a:t>）明亮洁净，舒适方便</a:t>
            </a:r>
            <a:endParaRPr lang="zh-CN" altLang="en-US" dirty="0"/>
          </a:p>
        </p:txBody>
      </p:sp>
      <p:sp>
        <p:nvSpPr>
          <p:cNvPr id="4" name="日期占位符 3"/>
          <p:cNvSpPr>
            <a:spLocks noGrp="1"/>
          </p:cNvSpPr>
          <p:nvPr>
            <p:ph type="dt" sz="half" idx="10"/>
          </p:nvPr>
        </p:nvSpPr>
        <p:spPr/>
        <p:txBody>
          <a:bodyPr/>
          <a:lstStyle/>
          <a:p>
            <a:fld id="{72C94DF0-D7CB-4580-B7A6-6924286D5AC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116</a:t>
            </a:fld>
            <a:endParaRPr lang="zh-CN" altLang="en-US"/>
          </a:p>
        </p:txBody>
      </p:sp>
    </p:spTree>
  </p:cSld>
  <p:clrMapOvr>
    <a:masterClrMapping/>
  </p:clrMapOvr>
  <p:transition>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包装广告</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包装广告直接附丽于零售商品，是零售商品的贴身服饰，不仅是一种最能与商品接近的广告，而且也是商品对消费者的最后广告。</a:t>
            </a:r>
            <a:endParaRPr lang="zh-CN" altLang="en-US" dirty="0"/>
          </a:p>
        </p:txBody>
      </p:sp>
      <p:sp>
        <p:nvSpPr>
          <p:cNvPr id="4" name="日期占位符 3"/>
          <p:cNvSpPr>
            <a:spLocks noGrp="1"/>
          </p:cNvSpPr>
          <p:nvPr>
            <p:ph type="dt" sz="half" idx="10"/>
          </p:nvPr>
        </p:nvSpPr>
        <p:spPr/>
        <p:txBody>
          <a:bodyPr/>
          <a:lstStyle/>
          <a:p>
            <a:pPr>
              <a:defRPr/>
            </a:pPr>
            <a:fld id="{7729B4EA-2F01-4118-A4F3-6008912AB06B}"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117</a:t>
            </a:fld>
            <a:endParaRPr lang="zh-CN" altLang="en-US"/>
          </a:p>
        </p:txBody>
      </p:sp>
    </p:spTree>
  </p:cSld>
  <p:clrMapOvr>
    <a:masterClrMapping/>
  </p:clrMapOvr>
  <p:transition>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zh-CN" altLang="en-US" dirty="0" smtClean="0"/>
              <a:t>包装广告的特点</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）直接展示商品的品质</a:t>
            </a:r>
            <a:r>
              <a:rPr lang="en-US" dirty="0" smtClean="0"/>
              <a:t>	</a:t>
            </a:r>
            <a:endParaRPr lang="zh-CN" altLang="en-US" dirty="0" smtClean="0"/>
          </a:p>
          <a:p>
            <a:pPr lvl="0"/>
            <a:r>
              <a:rPr lang="zh-CN" altLang="en-US" dirty="0" smtClean="0"/>
              <a:t>（</a:t>
            </a:r>
            <a:r>
              <a:rPr lang="en-US" dirty="0" smtClean="0"/>
              <a:t>2</a:t>
            </a:r>
            <a:r>
              <a:rPr lang="zh-CN" altLang="en-US" dirty="0" smtClean="0"/>
              <a:t>）强烈诱导的作用</a:t>
            </a:r>
            <a:r>
              <a:rPr lang="en-US" dirty="0" smtClean="0"/>
              <a:t>	</a:t>
            </a:r>
            <a:endParaRPr lang="zh-CN" altLang="en-US" dirty="0" smtClean="0"/>
          </a:p>
          <a:p>
            <a:pPr lvl="0"/>
            <a:r>
              <a:rPr lang="zh-CN" altLang="en-US" dirty="0" smtClean="0"/>
              <a:t>（</a:t>
            </a:r>
            <a:r>
              <a:rPr lang="en-US" dirty="0" smtClean="0"/>
              <a:t>3</a:t>
            </a:r>
            <a:r>
              <a:rPr lang="zh-CN" altLang="en-US" dirty="0" smtClean="0"/>
              <a:t>）持久的广告效果</a:t>
            </a:r>
            <a:r>
              <a:rPr lang="en-US" dirty="0" smtClean="0"/>
              <a:t>	</a:t>
            </a:r>
            <a:endParaRPr lang="zh-CN" altLang="en-US" dirty="0" smtClean="0"/>
          </a:p>
          <a:p>
            <a:pPr lvl="0"/>
            <a:r>
              <a:rPr lang="zh-CN" altLang="en-US" dirty="0" smtClean="0"/>
              <a:t>（</a:t>
            </a:r>
            <a:r>
              <a:rPr lang="en-US" dirty="0" smtClean="0"/>
              <a:t>4</a:t>
            </a:r>
            <a:r>
              <a:rPr lang="zh-CN" altLang="en-US" dirty="0" smtClean="0"/>
              <a:t>）多样的工艺技术</a:t>
            </a:r>
            <a:r>
              <a:rPr lang="en-US" dirty="0" smtClean="0"/>
              <a:t>	</a:t>
            </a:r>
            <a:endParaRPr lang="zh-CN" altLang="en-US" dirty="0" smtClean="0"/>
          </a:p>
          <a:p>
            <a:pPr lvl="0"/>
            <a:r>
              <a:rPr lang="zh-CN" altLang="en-US" dirty="0" smtClean="0"/>
              <a:t>（</a:t>
            </a:r>
            <a:r>
              <a:rPr lang="en-US" dirty="0" smtClean="0"/>
              <a:t>5</a:t>
            </a:r>
            <a:r>
              <a:rPr lang="zh-CN" altLang="en-US" dirty="0" smtClean="0"/>
              <a:t>）免除广告成本预算的麻烦</a:t>
            </a:r>
            <a:r>
              <a:rPr lang="en-US" dirty="0" smtClean="0"/>
              <a:t>	</a:t>
            </a:r>
            <a:endParaRPr lang="zh-CN" altLang="en-US" dirty="0" smtClean="0"/>
          </a:p>
          <a:p>
            <a:pPr lvl="0"/>
            <a:r>
              <a:rPr lang="zh-CN" altLang="en-US" dirty="0" smtClean="0"/>
              <a:t>（</a:t>
            </a:r>
            <a:r>
              <a:rPr lang="en-US" dirty="0" smtClean="0"/>
              <a:t>6</a:t>
            </a:r>
            <a:r>
              <a:rPr lang="zh-CN" altLang="en-US" dirty="0" smtClean="0"/>
              <a:t>）有利于商品身价的提高</a:t>
            </a:r>
            <a:endParaRPr lang="zh-CN" altLang="en-US" dirty="0"/>
          </a:p>
        </p:txBody>
      </p:sp>
      <p:sp>
        <p:nvSpPr>
          <p:cNvPr id="4" name="日期占位符 3"/>
          <p:cNvSpPr>
            <a:spLocks noGrp="1"/>
          </p:cNvSpPr>
          <p:nvPr>
            <p:ph type="dt" sz="half" idx="10"/>
          </p:nvPr>
        </p:nvSpPr>
        <p:spPr/>
        <p:txBody>
          <a:bodyPr/>
          <a:lstStyle/>
          <a:p>
            <a:fld id="{35AA46F9-4413-4378-8E08-25A5444E4B3E}"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118</a:t>
            </a:fld>
            <a:endParaRPr lang="zh-CN" altLang="en-US"/>
          </a:p>
        </p:txBody>
      </p:sp>
    </p:spTree>
  </p:cSld>
  <p:clrMapOvr>
    <a:masterClrMapping/>
  </p:clrMapOvr>
  <p:transition>
    <p:fad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包装广告的设计原则</a:t>
            </a:r>
            <a:endParaRPr lang="zh-CN" altLang="en-US" dirty="0"/>
          </a:p>
        </p:txBody>
      </p:sp>
      <p:sp>
        <p:nvSpPr>
          <p:cNvPr id="3" name="内容占位符 2"/>
          <p:cNvSpPr>
            <a:spLocks noGrp="1"/>
          </p:cNvSpPr>
          <p:nvPr>
            <p:ph idx="1"/>
          </p:nvPr>
        </p:nvSpPr>
        <p:spPr>
          <a:xfrm>
            <a:off x="1714480" y="1571612"/>
            <a:ext cx="6972320" cy="4554551"/>
          </a:xfrm>
        </p:spPr>
        <p:txBody>
          <a:bodyPr/>
          <a:lstStyle/>
          <a:p>
            <a:pPr lvl="0"/>
            <a:r>
              <a:rPr lang="zh-CN" altLang="en-US" dirty="0" smtClean="0"/>
              <a:t>（</a:t>
            </a:r>
            <a:r>
              <a:rPr lang="en-US" dirty="0" smtClean="0"/>
              <a:t>1</a:t>
            </a:r>
            <a:r>
              <a:rPr lang="zh-CN" altLang="en-US" dirty="0" smtClean="0"/>
              <a:t>）安全原则</a:t>
            </a:r>
            <a:r>
              <a:rPr lang="en-US" dirty="0" smtClean="0"/>
              <a:t>	</a:t>
            </a:r>
            <a:endParaRPr lang="zh-CN" altLang="en-US" dirty="0" smtClean="0"/>
          </a:p>
          <a:p>
            <a:pPr lvl="0"/>
            <a:r>
              <a:rPr lang="zh-CN" altLang="en-US" dirty="0" smtClean="0"/>
              <a:t>（</a:t>
            </a:r>
            <a:r>
              <a:rPr lang="en-US" dirty="0" smtClean="0"/>
              <a:t>2</a:t>
            </a:r>
            <a:r>
              <a:rPr lang="zh-CN" altLang="en-US" dirty="0" smtClean="0"/>
              <a:t>）实用原则</a:t>
            </a:r>
            <a:r>
              <a:rPr lang="en-US" dirty="0" smtClean="0"/>
              <a:t>	</a:t>
            </a:r>
            <a:endParaRPr lang="zh-CN" altLang="en-US" dirty="0" smtClean="0"/>
          </a:p>
          <a:p>
            <a:pPr lvl="0"/>
            <a:r>
              <a:rPr lang="zh-CN" altLang="en-US" dirty="0" smtClean="0"/>
              <a:t>（</a:t>
            </a:r>
            <a:r>
              <a:rPr lang="en-US" dirty="0" smtClean="0"/>
              <a:t>3</a:t>
            </a:r>
            <a:r>
              <a:rPr lang="zh-CN" altLang="en-US" dirty="0" smtClean="0"/>
              <a:t>）美观原则</a:t>
            </a:r>
            <a:r>
              <a:rPr lang="en-US" dirty="0" smtClean="0"/>
              <a:t>	</a:t>
            </a:r>
            <a:endParaRPr lang="zh-CN" altLang="en-US" dirty="0" smtClean="0"/>
          </a:p>
          <a:p>
            <a:pPr lvl="0"/>
            <a:r>
              <a:rPr lang="zh-CN" altLang="en-US" dirty="0" smtClean="0"/>
              <a:t>（</a:t>
            </a:r>
            <a:r>
              <a:rPr lang="en-US" dirty="0" smtClean="0"/>
              <a:t>4</a:t>
            </a:r>
            <a:r>
              <a:rPr lang="zh-CN" altLang="en-US" dirty="0" smtClean="0"/>
              <a:t>）经济原则</a:t>
            </a:r>
            <a:endParaRPr lang="zh-CN" altLang="en-US" dirty="0"/>
          </a:p>
        </p:txBody>
      </p:sp>
      <p:sp>
        <p:nvSpPr>
          <p:cNvPr id="4" name="日期占位符 3"/>
          <p:cNvSpPr>
            <a:spLocks noGrp="1"/>
          </p:cNvSpPr>
          <p:nvPr>
            <p:ph type="dt" sz="half" idx="10"/>
          </p:nvPr>
        </p:nvSpPr>
        <p:spPr/>
        <p:txBody>
          <a:bodyPr/>
          <a:lstStyle/>
          <a:p>
            <a:fld id="{289546E9-0B18-41E3-8279-FBA3D9B2B400}"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119</a:t>
            </a:fld>
            <a:endParaRPr lang="zh-CN" altLang="en-US"/>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整合营销传播及其发展</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从海外广告的发展历史来看，已经经过广告分离期、广告全面服务期、传播分离期，进入一个全新的阶段</a:t>
            </a:r>
            <a:r>
              <a:rPr lang="en-US" dirty="0" smtClean="0"/>
              <a:t>——</a:t>
            </a:r>
            <a:r>
              <a:rPr lang="zh-CN" altLang="en-US" dirty="0" smtClean="0"/>
              <a:t>整合营销传播期。</a:t>
            </a:r>
            <a:endParaRPr lang="zh-CN" altLang="en-US" dirty="0"/>
          </a:p>
        </p:txBody>
      </p:sp>
      <p:sp>
        <p:nvSpPr>
          <p:cNvPr id="4" name="日期占位符 3"/>
          <p:cNvSpPr>
            <a:spLocks noGrp="1"/>
          </p:cNvSpPr>
          <p:nvPr>
            <p:ph type="dt" sz="half" idx="10"/>
          </p:nvPr>
        </p:nvSpPr>
        <p:spPr/>
        <p:txBody>
          <a:bodyPr/>
          <a:lstStyle/>
          <a:p>
            <a:pPr>
              <a:defRPr/>
            </a:pPr>
            <a:fld id="{987E4FE9-E9F3-4449-8FDC-99DBA9A6AEA4}"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12</a:t>
            </a:fld>
            <a:endParaRPr lang="zh-CN" altLang="en-US"/>
          </a:p>
        </p:txBody>
      </p:sp>
    </p:spTree>
  </p:cSld>
  <p:clrMapOvr>
    <a:masterClrMapping/>
  </p:clrMapOvr>
  <p:transition>
    <p:fade/>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zh-CN" altLang="en-US" dirty="0" smtClean="0"/>
              <a:t>包装广告的设计</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）包装广告的平面设计</a:t>
            </a:r>
            <a:r>
              <a:rPr lang="en-US" dirty="0" smtClean="0"/>
              <a:t>	</a:t>
            </a:r>
            <a:endParaRPr lang="zh-CN" altLang="en-US" dirty="0" smtClean="0"/>
          </a:p>
          <a:p>
            <a:pPr lvl="0"/>
            <a:r>
              <a:rPr lang="zh-CN" altLang="en-US" dirty="0" smtClean="0"/>
              <a:t>（</a:t>
            </a:r>
            <a:r>
              <a:rPr lang="en-US" dirty="0" smtClean="0"/>
              <a:t>2</a:t>
            </a:r>
            <a:r>
              <a:rPr lang="zh-CN" altLang="en-US" dirty="0" smtClean="0"/>
              <a:t>）包装广告的立体设计</a:t>
            </a:r>
            <a:endParaRPr lang="zh-CN" altLang="en-US" dirty="0"/>
          </a:p>
        </p:txBody>
      </p:sp>
      <p:sp>
        <p:nvSpPr>
          <p:cNvPr id="4" name="日期占位符 3"/>
          <p:cNvSpPr>
            <a:spLocks noGrp="1"/>
          </p:cNvSpPr>
          <p:nvPr>
            <p:ph type="dt" sz="half" idx="10"/>
          </p:nvPr>
        </p:nvSpPr>
        <p:spPr/>
        <p:txBody>
          <a:bodyPr/>
          <a:lstStyle/>
          <a:p>
            <a:fld id="{CECD71F9-7D38-46FC-AA7C-899A5C5090A6}"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120</a:t>
            </a:fld>
            <a:endParaRPr lang="zh-CN" altLang="en-US"/>
          </a:p>
        </p:txBody>
      </p:sp>
    </p:spTree>
  </p:cSld>
  <p:clrMapOvr>
    <a:masterClrMapping/>
  </p:clrMapOvr>
  <p:transition>
    <p:fad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 </a:t>
            </a:r>
            <a:r>
              <a:rPr lang="zh-CN" altLang="en-US" sz="4400" b="1" kern="1200" dirty="0" smtClean="0">
                <a:solidFill>
                  <a:srgbClr val="D9D9D9"/>
                </a:solidFill>
                <a:latin typeface="黑体" pitchFamily="2" charset="-122"/>
                <a:ea typeface="黑体" pitchFamily="2" charset="-122"/>
                <a:cs typeface="+mj-cs"/>
              </a:rPr>
              <a:t>馈赠广告</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馈赠广告，主要是指对消费者购买广告产品进行物质鼓励，赠以纪念品或礼品、奖品的广告形式。</a:t>
            </a:r>
            <a:endParaRPr lang="zh-CN" altLang="en-US" dirty="0"/>
          </a:p>
        </p:txBody>
      </p:sp>
      <p:sp>
        <p:nvSpPr>
          <p:cNvPr id="4" name="日期占位符 3"/>
          <p:cNvSpPr>
            <a:spLocks noGrp="1"/>
          </p:cNvSpPr>
          <p:nvPr>
            <p:ph type="dt" sz="half" idx="10"/>
          </p:nvPr>
        </p:nvSpPr>
        <p:spPr/>
        <p:txBody>
          <a:bodyPr/>
          <a:lstStyle/>
          <a:p>
            <a:pPr>
              <a:defRPr/>
            </a:pPr>
            <a:fld id="{C627BB07-593B-44CA-ADDE-486F8E694E87}"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121</a:t>
            </a:fld>
            <a:endParaRPr lang="zh-CN" altLang="en-US"/>
          </a:p>
        </p:txBody>
      </p:sp>
    </p:spTree>
  </p:cSld>
  <p:clrMapOvr>
    <a:masterClrMapping/>
  </p:clrMapOvr>
  <p:transitio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zh-CN" altLang="en-US" sz="4400" b="1" kern="1200" dirty="0" smtClean="0">
                <a:solidFill>
                  <a:srgbClr val="D9D9D9"/>
                </a:solidFill>
                <a:latin typeface="黑体" pitchFamily="2" charset="-122"/>
                <a:ea typeface="黑体" pitchFamily="2" charset="-122"/>
                <a:cs typeface="+mj-cs"/>
              </a:rPr>
              <a:t>馈赠广告的目的与作用</a:t>
            </a:r>
            <a:endParaRPr lang="zh-CN" altLang="en-US" dirty="0"/>
          </a:p>
        </p:txBody>
      </p:sp>
      <p:sp>
        <p:nvSpPr>
          <p:cNvPr id="3" name="内容占位符 2"/>
          <p:cNvSpPr>
            <a:spLocks noGrp="1"/>
          </p:cNvSpPr>
          <p:nvPr>
            <p:ph idx="1"/>
          </p:nvPr>
        </p:nvSpPr>
        <p:spPr/>
        <p:txBody>
          <a:bodyPr/>
          <a:lstStyle/>
          <a:p>
            <a:r>
              <a:rPr lang="zh-CN" altLang="en-US" dirty="0" smtClean="0"/>
              <a:t>（</a:t>
            </a:r>
            <a:r>
              <a:rPr lang="en-US" dirty="0" smtClean="0"/>
              <a:t>1</a:t>
            </a:r>
            <a:r>
              <a:rPr lang="zh-CN" altLang="en-US" dirty="0" smtClean="0"/>
              <a:t>）较有效地沟通企业、营销者与消费者之间的关系，在三者之间结成感情的纽带；</a:t>
            </a:r>
            <a:endParaRPr lang="en-US" altLang="zh-CN" dirty="0" smtClean="0"/>
          </a:p>
          <a:p>
            <a:r>
              <a:rPr lang="zh-CN" altLang="en-US" dirty="0" smtClean="0"/>
              <a:t>（</a:t>
            </a:r>
            <a:r>
              <a:rPr lang="en-US" dirty="0" smtClean="0"/>
              <a:t>2</a:t>
            </a:r>
            <a:r>
              <a:rPr lang="zh-CN" altLang="en-US" dirty="0" smtClean="0"/>
              <a:t>）能够直接刺激消费者购买广告产品，并且促使重复购买率的提高；</a:t>
            </a:r>
            <a:endParaRPr lang="en-US" altLang="zh-CN" dirty="0" smtClean="0"/>
          </a:p>
          <a:p>
            <a:r>
              <a:rPr lang="zh-CN" altLang="en-US" dirty="0" smtClean="0"/>
              <a:t>（</a:t>
            </a:r>
            <a:r>
              <a:rPr lang="en-US" dirty="0" smtClean="0"/>
              <a:t>3</a:t>
            </a:r>
            <a:r>
              <a:rPr lang="zh-CN" altLang="en-US" dirty="0" smtClean="0"/>
              <a:t>）由于馈赠之物多为使用率较高，或有纪念意义的产品，因此，又能够起到持久性广告宣传的作用。 </a:t>
            </a:r>
          </a:p>
          <a:p>
            <a:endParaRPr lang="zh-CN" altLang="en-US" dirty="0"/>
          </a:p>
        </p:txBody>
      </p:sp>
      <p:sp>
        <p:nvSpPr>
          <p:cNvPr id="4" name="日期占位符 3"/>
          <p:cNvSpPr>
            <a:spLocks noGrp="1"/>
          </p:cNvSpPr>
          <p:nvPr>
            <p:ph type="dt" sz="half" idx="10"/>
          </p:nvPr>
        </p:nvSpPr>
        <p:spPr/>
        <p:txBody>
          <a:bodyPr/>
          <a:lstStyle/>
          <a:p>
            <a:pPr>
              <a:defRPr/>
            </a:pPr>
            <a:fld id="{570A10AA-34E5-4D2A-B669-FC63DC63A590}"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122</a:t>
            </a:fld>
            <a:endParaRPr lang="zh-CN" altLang="en-US"/>
          </a:p>
        </p:txBody>
      </p:sp>
    </p:spTree>
  </p:cSld>
  <p:clrMapOvr>
    <a:masterClrMapping/>
  </p:clrMapOvr>
  <p:transition>
    <p:fad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馈赠广告的种类</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）附于内包装内的赠品</a:t>
            </a:r>
            <a:r>
              <a:rPr lang="en-US" dirty="0" smtClean="0"/>
              <a:t>	</a:t>
            </a:r>
            <a:endParaRPr lang="zh-CN" altLang="en-US" dirty="0" smtClean="0"/>
          </a:p>
          <a:p>
            <a:pPr lvl="0"/>
            <a:r>
              <a:rPr lang="zh-CN" altLang="en-US" dirty="0" smtClean="0"/>
              <a:t>（</a:t>
            </a:r>
            <a:r>
              <a:rPr lang="en-US" dirty="0" smtClean="0"/>
              <a:t>2</a:t>
            </a:r>
            <a:r>
              <a:rPr lang="zh-CN" altLang="en-US" dirty="0" smtClean="0"/>
              <a:t>）购买固定数额赠送</a:t>
            </a:r>
            <a:r>
              <a:rPr lang="en-US" dirty="0" smtClean="0"/>
              <a:t>	</a:t>
            </a:r>
            <a:endParaRPr lang="zh-CN" altLang="en-US" dirty="0" smtClean="0"/>
          </a:p>
          <a:p>
            <a:pPr lvl="0"/>
            <a:r>
              <a:rPr lang="zh-CN" altLang="en-US" dirty="0" smtClean="0"/>
              <a:t>（</a:t>
            </a:r>
            <a:r>
              <a:rPr lang="en-US" dirty="0" smtClean="0"/>
              <a:t>3</a:t>
            </a:r>
            <a:r>
              <a:rPr lang="zh-CN" altLang="en-US" dirty="0" smtClean="0"/>
              <a:t>）广告赠券</a:t>
            </a:r>
            <a:r>
              <a:rPr lang="en-US" dirty="0" smtClean="0"/>
              <a:t>	</a:t>
            </a:r>
            <a:endParaRPr lang="zh-CN" altLang="en-US" dirty="0" smtClean="0"/>
          </a:p>
          <a:p>
            <a:pPr lvl="0"/>
            <a:r>
              <a:rPr lang="zh-CN" altLang="en-US" dirty="0" smtClean="0"/>
              <a:t>（</a:t>
            </a:r>
            <a:r>
              <a:rPr lang="en-US" dirty="0" smtClean="0"/>
              <a:t>4</a:t>
            </a:r>
            <a:r>
              <a:rPr lang="zh-CN" altLang="en-US" dirty="0" smtClean="0"/>
              <a:t>）礼品赠送嘉宾</a:t>
            </a:r>
            <a:r>
              <a:rPr lang="en-US" dirty="0" smtClean="0"/>
              <a:t>	</a:t>
            </a:r>
            <a:endParaRPr lang="zh-CN" altLang="en-US" dirty="0"/>
          </a:p>
        </p:txBody>
      </p:sp>
      <p:sp>
        <p:nvSpPr>
          <p:cNvPr id="4" name="日期占位符 3"/>
          <p:cNvSpPr>
            <a:spLocks noGrp="1"/>
          </p:cNvSpPr>
          <p:nvPr>
            <p:ph type="dt" sz="half" idx="10"/>
          </p:nvPr>
        </p:nvSpPr>
        <p:spPr/>
        <p:txBody>
          <a:bodyPr/>
          <a:lstStyle/>
          <a:p>
            <a:fld id="{715A6626-C964-439A-A646-6E2804F9A25E}"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123</a:t>
            </a:fld>
            <a:endParaRPr lang="zh-CN" altLang="en-US"/>
          </a:p>
        </p:txBody>
      </p:sp>
    </p:spTree>
  </p:cSld>
  <p:clrMapOvr>
    <a:masterClrMapping/>
  </p:clrMapOvr>
  <p:transition>
    <p:fad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zh-CN" altLang="en-US" dirty="0" smtClean="0"/>
              <a:t>馈赠广告的设计原则</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）简朴、实用、节约</a:t>
            </a:r>
            <a:r>
              <a:rPr lang="en-US" dirty="0" smtClean="0"/>
              <a:t>	</a:t>
            </a:r>
            <a:endParaRPr lang="zh-CN" altLang="en-US" dirty="0" smtClean="0"/>
          </a:p>
          <a:p>
            <a:pPr lvl="0"/>
            <a:r>
              <a:rPr lang="zh-CN" altLang="en-US" dirty="0" smtClean="0"/>
              <a:t>（</a:t>
            </a:r>
            <a:r>
              <a:rPr lang="en-US" dirty="0" smtClean="0"/>
              <a:t>2</a:t>
            </a:r>
            <a:r>
              <a:rPr lang="zh-CN" altLang="en-US" dirty="0" smtClean="0"/>
              <a:t>）精巧、别致、美观</a:t>
            </a:r>
            <a:r>
              <a:rPr lang="en-US" dirty="0" smtClean="0"/>
              <a:t>	</a:t>
            </a:r>
            <a:endParaRPr lang="zh-CN" altLang="en-US" dirty="0" smtClean="0"/>
          </a:p>
          <a:p>
            <a:pPr lvl="0"/>
            <a:r>
              <a:rPr lang="zh-CN" altLang="en-US" dirty="0" smtClean="0"/>
              <a:t>（</a:t>
            </a:r>
            <a:r>
              <a:rPr lang="en-US" dirty="0" smtClean="0"/>
              <a:t>3</a:t>
            </a:r>
            <a:r>
              <a:rPr lang="zh-CN" altLang="en-US" dirty="0" smtClean="0"/>
              <a:t>）突出馈赠的意义</a:t>
            </a:r>
            <a:endParaRPr lang="zh-CN" altLang="en-US" dirty="0"/>
          </a:p>
        </p:txBody>
      </p:sp>
      <p:sp>
        <p:nvSpPr>
          <p:cNvPr id="4" name="日期占位符 3"/>
          <p:cNvSpPr>
            <a:spLocks noGrp="1"/>
          </p:cNvSpPr>
          <p:nvPr>
            <p:ph type="dt" sz="half" idx="10"/>
          </p:nvPr>
        </p:nvSpPr>
        <p:spPr/>
        <p:txBody>
          <a:bodyPr/>
          <a:lstStyle/>
          <a:p>
            <a:fld id="{892950B1-ABCC-4B9A-8DD2-362FD5B36288}"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124</a:t>
            </a:fld>
            <a:endParaRPr lang="zh-CN" altLang="en-US"/>
          </a:p>
        </p:txBody>
      </p:sp>
    </p:spTree>
  </p:cSld>
  <p:clrMapOvr>
    <a:masterClrMapping/>
  </p:clrMapOvr>
  <p:transition>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5 </a:t>
            </a:r>
            <a:r>
              <a:rPr lang="zh-CN" altLang="en-US" sz="4400" b="1" kern="1200" dirty="0" smtClean="0">
                <a:solidFill>
                  <a:srgbClr val="D9D9D9"/>
                </a:solidFill>
                <a:latin typeface="黑体" pitchFamily="2" charset="-122"/>
                <a:ea typeface="黑体" pitchFamily="2" charset="-122"/>
                <a:cs typeface="+mj-cs"/>
              </a:rPr>
              <a:t>示范广告</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示范广告，是指将商品所具有的特征展现在消费者或用户的面前，并且通过实际的表演、操作或使用以证实商品所具有的优良品质与性能的广告方式。 </a:t>
            </a:r>
          </a:p>
          <a:p>
            <a:endParaRPr lang="zh-CN" altLang="en-US" dirty="0"/>
          </a:p>
        </p:txBody>
      </p:sp>
      <p:sp>
        <p:nvSpPr>
          <p:cNvPr id="4" name="日期占位符 3"/>
          <p:cNvSpPr>
            <a:spLocks noGrp="1"/>
          </p:cNvSpPr>
          <p:nvPr>
            <p:ph type="dt" sz="half" idx="10"/>
          </p:nvPr>
        </p:nvSpPr>
        <p:spPr/>
        <p:txBody>
          <a:bodyPr/>
          <a:lstStyle/>
          <a:p>
            <a:pPr>
              <a:defRPr/>
            </a:pPr>
            <a:fld id="{52ECD6CD-2346-4140-9C09-3B7A4B7C02DA}"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125</a:t>
            </a:fld>
            <a:endParaRPr lang="zh-CN" altLang="en-US"/>
          </a:p>
        </p:txBody>
      </p:sp>
    </p:spTree>
  </p:cSld>
  <p:clrMapOvr>
    <a:masterClrMapping/>
  </p:clrMapOvr>
  <p:transition>
    <p:fad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zh-CN" altLang="en-US" dirty="0" smtClean="0"/>
              <a:t>示范广告的实施条件与作用</a:t>
            </a:r>
            <a:endParaRPr lang="zh-CN" altLang="en-US" dirty="0"/>
          </a:p>
        </p:txBody>
      </p:sp>
      <p:sp>
        <p:nvSpPr>
          <p:cNvPr id="3" name="内容占位符 2"/>
          <p:cNvSpPr>
            <a:spLocks noGrp="1"/>
          </p:cNvSpPr>
          <p:nvPr>
            <p:ph idx="1"/>
          </p:nvPr>
        </p:nvSpPr>
        <p:spPr>
          <a:xfrm>
            <a:off x="1214414" y="1571612"/>
            <a:ext cx="7472386" cy="4554551"/>
          </a:xfrm>
        </p:spPr>
        <p:txBody>
          <a:bodyPr/>
          <a:lstStyle/>
          <a:p>
            <a:pPr lvl="0"/>
            <a:r>
              <a:rPr lang="zh-CN" altLang="en-US" dirty="0" smtClean="0"/>
              <a:t>（</a:t>
            </a:r>
            <a:r>
              <a:rPr lang="en-US" dirty="0" smtClean="0"/>
              <a:t>1</a:t>
            </a:r>
            <a:r>
              <a:rPr lang="zh-CN" altLang="en-US" dirty="0" smtClean="0"/>
              <a:t>）商品品质必须优良独特</a:t>
            </a:r>
            <a:r>
              <a:rPr lang="en-US" dirty="0" smtClean="0"/>
              <a:t>	</a:t>
            </a:r>
            <a:endParaRPr lang="zh-CN" altLang="en-US" dirty="0" smtClean="0"/>
          </a:p>
          <a:p>
            <a:pPr lvl="0"/>
            <a:r>
              <a:rPr lang="zh-CN" altLang="en-US" dirty="0" smtClean="0"/>
              <a:t>（</a:t>
            </a:r>
            <a:r>
              <a:rPr lang="en-US" dirty="0" smtClean="0"/>
              <a:t>2</a:t>
            </a:r>
            <a:r>
              <a:rPr lang="zh-CN" altLang="en-US" dirty="0" smtClean="0"/>
              <a:t>）必须抓准时机</a:t>
            </a:r>
            <a:r>
              <a:rPr lang="en-US" dirty="0" smtClean="0"/>
              <a:t>	</a:t>
            </a:r>
            <a:endParaRPr lang="zh-CN" altLang="en-US" dirty="0" smtClean="0"/>
          </a:p>
          <a:p>
            <a:pPr lvl="0"/>
            <a:r>
              <a:rPr lang="zh-CN" altLang="en-US" dirty="0" smtClean="0"/>
              <a:t>（</a:t>
            </a:r>
            <a:r>
              <a:rPr lang="en-US" dirty="0" smtClean="0"/>
              <a:t>3</a:t>
            </a:r>
            <a:r>
              <a:rPr lang="zh-CN" altLang="en-US" dirty="0" smtClean="0"/>
              <a:t>）应该是较为复杂的商品</a:t>
            </a:r>
            <a:endParaRPr lang="zh-CN" altLang="en-US" dirty="0"/>
          </a:p>
        </p:txBody>
      </p:sp>
      <p:sp>
        <p:nvSpPr>
          <p:cNvPr id="4" name="日期占位符 3"/>
          <p:cNvSpPr>
            <a:spLocks noGrp="1"/>
          </p:cNvSpPr>
          <p:nvPr>
            <p:ph type="dt" sz="half" idx="10"/>
          </p:nvPr>
        </p:nvSpPr>
        <p:spPr/>
        <p:txBody>
          <a:bodyPr/>
          <a:lstStyle/>
          <a:p>
            <a:fld id="{11DE785C-77CD-42E5-99D7-D152D13BA3F8}"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126</a:t>
            </a:fld>
            <a:endParaRPr lang="zh-CN" altLang="en-US"/>
          </a:p>
        </p:txBody>
      </p:sp>
    </p:spTree>
  </p:cSld>
  <p:clrMapOvr>
    <a:masterClrMapping/>
  </p:clrMapOvr>
  <p:transition>
    <p:fad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示范广告的类型</a:t>
            </a:r>
            <a:r>
              <a:rPr lang="en-US" dirty="0" smtClean="0"/>
              <a:t>	</a:t>
            </a:r>
            <a:endParaRPr lang="zh-CN" altLang="en-US" dirty="0"/>
          </a:p>
        </p:txBody>
      </p:sp>
      <p:sp>
        <p:nvSpPr>
          <p:cNvPr id="3" name="内容占位符 2"/>
          <p:cNvSpPr>
            <a:spLocks noGrp="1"/>
          </p:cNvSpPr>
          <p:nvPr>
            <p:ph idx="1"/>
          </p:nvPr>
        </p:nvSpPr>
        <p:spPr>
          <a:xfrm>
            <a:off x="2571736" y="1643050"/>
            <a:ext cx="6115064" cy="4483113"/>
          </a:xfrm>
        </p:spPr>
        <p:txBody>
          <a:bodyPr/>
          <a:lstStyle/>
          <a:p>
            <a:pPr lvl="0"/>
            <a:r>
              <a:rPr lang="zh-CN" altLang="en-US" dirty="0" smtClean="0"/>
              <a:t>（</a:t>
            </a:r>
            <a:r>
              <a:rPr lang="en-US" dirty="0" smtClean="0"/>
              <a:t>1</a:t>
            </a:r>
            <a:r>
              <a:rPr lang="zh-CN" altLang="en-US" dirty="0" smtClean="0"/>
              <a:t>）现场验证</a:t>
            </a:r>
            <a:r>
              <a:rPr lang="en-US" dirty="0" smtClean="0"/>
              <a:t>	</a:t>
            </a:r>
            <a:endParaRPr lang="zh-CN" altLang="en-US" dirty="0" smtClean="0"/>
          </a:p>
          <a:p>
            <a:pPr lvl="0"/>
            <a:r>
              <a:rPr lang="zh-CN" altLang="en-US" dirty="0" smtClean="0"/>
              <a:t>（</a:t>
            </a:r>
            <a:r>
              <a:rPr lang="en-US" dirty="0" smtClean="0"/>
              <a:t>2</a:t>
            </a:r>
            <a:r>
              <a:rPr lang="zh-CN" altLang="en-US" dirty="0" smtClean="0"/>
              <a:t>）实际操作</a:t>
            </a:r>
            <a:r>
              <a:rPr lang="en-US" dirty="0" smtClean="0"/>
              <a:t>	</a:t>
            </a:r>
            <a:endParaRPr lang="zh-CN" altLang="en-US" dirty="0" smtClean="0"/>
          </a:p>
          <a:p>
            <a:pPr lvl="0"/>
            <a:r>
              <a:rPr lang="zh-CN" altLang="en-US" dirty="0" smtClean="0"/>
              <a:t>（</a:t>
            </a:r>
            <a:r>
              <a:rPr lang="en-US" dirty="0" smtClean="0"/>
              <a:t>3</a:t>
            </a:r>
            <a:r>
              <a:rPr lang="zh-CN" altLang="en-US" dirty="0" smtClean="0"/>
              <a:t>）试用</a:t>
            </a:r>
            <a:endParaRPr lang="zh-CN" altLang="en-US" dirty="0"/>
          </a:p>
        </p:txBody>
      </p:sp>
      <p:sp>
        <p:nvSpPr>
          <p:cNvPr id="4" name="日期占位符 3"/>
          <p:cNvSpPr>
            <a:spLocks noGrp="1"/>
          </p:cNvSpPr>
          <p:nvPr>
            <p:ph type="dt" sz="half" idx="10"/>
          </p:nvPr>
        </p:nvSpPr>
        <p:spPr/>
        <p:txBody>
          <a:bodyPr/>
          <a:lstStyle/>
          <a:p>
            <a:fld id="{47D7D218-1249-4685-A89C-355ED1B857F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127</a:t>
            </a:fld>
            <a:endParaRPr lang="zh-CN" altLang="en-US"/>
          </a:p>
        </p:txBody>
      </p:sp>
    </p:spTree>
  </p:cSld>
  <p:clrMapOvr>
    <a:masterClrMapping/>
  </p:clrMapOvr>
  <p:transition>
    <p:fad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en-US" altLang="zh-CN" dirty="0" smtClean="0"/>
              <a:t>.</a:t>
            </a:r>
            <a:r>
              <a:rPr lang="en-US" dirty="0" smtClean="0"/>
              <a:t>3</a:t>
            </a:r>
            <a:r>
              <a:rPr lang="en-US" altLang="zh-CN" dirty="0" smtClean="0"/>
              <a:t>.</a:t>
            </a:r>
            <a:r>
              <a:rPr lang="en-US" dirty="0" smtClean="0"/>
              <a:t>6 </a:t>
            </a:r>
            <a:r>
              <a:rPr lang="zh-CN" altLang="en-US" dirty="0" smtClean="0"/>
              <a:t>其他促销广告</a:t>
            </a:r>
            <a:endParaRPr lang="zh-CN" altLang="en-US" dirty="0"/>
          </a:p>
        </p:txBody>
      </p:sp>
      <p:sp>
        <p:nvSpPr>
          <p:cNvPr id="3" name="内容占位符 2"/>
          <p:cNvSpPr>
            <a:spLocks noGrp="1"/>
          </p:cNvSpPr>
          <p:nvPr>
            <p:ph idx="1"/>
          </p:nvPr>
        </p:nvSpPr>
        <p:spPr>
          <a:xfrm>
            <a:off x="2500298" y="1571612"/>
            <a:ext cx="6186502" cy="4554551"/>
          </a:xfrm>
        </p:spPr>
        <p:txBody>
          <a:bodyPr/>
          <a:lstStyle/>
          <a:p>
            <a:pPr lvl="0"/>
            <a:r>
              <a:rPr lang="en-US" dirty="0" smtClean="0"/>
              <a:t>1</a:t>
            </a:r>
            <a:r>
              <a:rPr lang="en-US" altLang="zh-CN" dirty="0" smtClean="0"/>
              <a:t>.</a:t>
            </a:r>
            <a:r>
              <a:rPr lang="zh-CN" altLang="en-US" dirty="0" smtClean="0"/>
              <a:t>免费样品促销</a:t>
            </a:r>
            <a:r>
              <a:rPr lang="en-US" dirty="0" smtClean="0"/>
              <a:t>	</a:t>
            </a:r>
            <a:endParaRPr lang="zh-CN" altLang="en-US" dirty="0" smtClean="0"/>
          </a:p>
          <a:p>
            <a:pPr lvl="0"/>
            <a:r>
              <a:rPr lang="en-US" dirty="0" smtClean="0"/>
              <a:t>2</a:t>
            </a:r>
            <a:r>
              <a:rPr lang="en-US" altLang="zh-CN" dirty="0" smtClean="0"/>
              <a:t>.</a:t>
            </a:r>
            <a:r>
              <a:rPr lang="zh-CN" altLang="en-US" dirty="0" smtClean="0"/>
              <a:t>抑价促销</a:t>
            </a:r>
            <a:r>
              <a:rPr lang="en-US" dirty="0" smtClean="0"/>
              <a:t>	</a:t>
            </a:r>
            <a:endParaRPr lang="zh-CN" altLang="en-US" dirty="0" smtClean="0"/>
          </a:p>
          <a:p>
            <a:pPr lvl="0"/>
            <a:r>
              <a:rPr lang="en-US" dirty="0" smtClean="0"/>
              <a:t>3</a:t>
            </a:r>
            <a:r>
              <a:rPr lang="en-US" altLang="zh-CN" dirty="0" smtClean="0"/>
              <a:t>.</a:t>
            </a:r>
            <a:r>
              <a:rPr lang="zh-CN" altLang="en-US" dirty="0" smtClean="0"/>
              <a:t>摸彩促销</a:t>
            </a:r>
            <a:r>
              <a:rPr lang="en-US" dirty="0" smtClean="0"/>
              <a:t>	</a:t>
            </a:r>
            <a:endParaRPr lang="zh-CN" altLang="en-US" dirty="0" smtClean="0"/>
          </a:p>
          <a:p>
            <a:pPr lvl="0"/>
            <a:r>
              <a:rPr lang="en-US" dirty="0" smtClean="0"/>
              <a:t>4</a:t>
            </a:r>
            <a:r>
              <a:rPr lang="en-US" altLang="zh-CN" dirty="0" smtClean="0"/>
              <a:t>.</a:t>
            </a:r>
            <a:r>
              <a:rPr lang="zh-CN" altLang="en-US" dirty="0" smtClean="0"/>
              <a:t>猜谜比赛与有奖问答促销</a:t>
            </a:r>
            <a:r>
              <a:rPr lang="en-US" dirty="0" smtClean="0"/>
              <a:t>	</a:t>
            </a:r>
            <a:endParaRPr lang="zh-CN" altLang="en-US" dirty="0" smtClean="0"/>
          </a:p>
          <a:p>
            <a:pPr lvl="0"/>
            <a:r>
              <a:rPr lang="en-US" dirty="0" smtClean="0"/>
              <a:t> </a:t>
            </a:r>
            <a:endParaRPr lang="zh-CN" altLang="en-US" dirty="0" smtClean="0"/>
          </a:p>
          <a:p>
            <a:pPr lvl="0"/>
            <a:r>
              <a:rPr lang="en-US" dirty="0" smtClean="0"/>
              <a:t> </a:t>
            </a:r>
            <a:endParaRPr lang="zh-CN" altLang="en-US" dirty="0" smtClean="0"/>
          </a:p>
          <a:p>
            <a:pPr lvl="0"/>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B958B409-FD0C-4BA2-8C8D-6D97E61E9DB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128</a:t>
            </a:fld>
            <a:endParaRPr lang="zh-CN" altLang="en-US"/>
          </a:p>
        </p:txBody>
      </p:sp>
    </p:spTree>
  </p:cSld>
  <p:clrMapOvr>
    <a:masterClrMapping/>
  </p:clrMapOvr>
  <p:transition>
    <p:fad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dirty="0" smtClean="0"/>
              <a:t>6</a:t>
            </a:r>
            <a:r>
              <a:rPr lang="zh-CN" altLang="en-US" dirty="0" smtClean="0"/>
              <a:t>章 广告创意策略</a:t>
            </a:r>
            <a:endParaRPr lang="zh-CN" altLang="en-US" dirty="0"/>
          </a:p>
        </p:txBody>
      </p:sp>
      <p:sp>
        <p:nvSpPr>
          <p:cNvPr id="12" name="副标题 11"/>
          <p:cNvSpPr>
            <a:spLocks noGrp="1"/>
          </p:cNvSpPr>
          <p:nvPr>
            <p:ph type="subTitle" idx="1"/>
          </p:nvPr>
        </p:nvSpPr>
        <p:spPr/>
        <p:txBody>
          <a:bodyPr/>
          <a:lstStyle/>
          <a:p>
            <a:pPr lvl="0"/>
            <a:r>
              <a:rPr lang="zh-CN" altLang="en-US" sz="4000" b="1" kern="1200" dirty="0" smtClean="0">
                <a:solidFill>
                  <a:srgbClr val="D9D9D9"/>
                </a:solidFill>
                <a:latin typeface="黑体" pitchFamily="2" charset="-122"/>
                <a:ea typeface="黑体" pitchFamily="2" charset="-122"/>
                <a:cs typeface="+mj-cs"/>
              </a:rPr>
              <a:t> 开篇案例 广告公司如何为自己做广告？</a:t>
            </a:r>
            <a:endParaRPr lang="zh-CN" altLang="en-US" sz="4000" dirty="0"/>
          </a:p>
        </p:txBody>
      </p:sp>
      <p:sp>
        <p:nvSpPr>
          <p:cNvPr id="4" name="日期占位符 3"/>
          <p:cNvSpPr>
            <a:spLocks noGrp="1"/>
          </p:cNvSpPr>
          <p:nvPr>
            <p:ph type="dt" sz="half" idx="10"/>
          </p:nvPr>
        </p:nvSpPr>
        <p:spPr/>
        <p:txBody>
          <a:bodyPr/>
          <a:lstStyle/>
          <a:p>
            <a:fld id="{78BF5F21-4C69-4522-867D-70E3970BFC44}"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129</a:t>
            </a:fld>
            <a:endParaRPr lang="zh-CN" altLang="en-US"/>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整合营销传播的特性</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整合营销传播有两个明显特性：一是战术连续性，二是战略导向性。</a:t>
            </a:r>
            <a:endParaRPr lang="zh-CN" altLang="en-US" dirty="0"/>
          </a:p>
        </p:txBody>
      </p:sp>
      <p:sp>
        <p:nvSpPr>
          <p:cNvPr id="4" name="日期占位符 3"/>
          <p:cNvSpPr>
            <a:spLocks noGrp="1"/>
          </p:cNvSpPr>
          <p:nvPr>
            <p:ph type="dt" sz="half" idx="10"/>
          </p:nvPr>
        </p:nvSpPr>
        <p:spPr/>
        <p:txBody>
          <a:bodyPr/>
          <a:lstStyle/>
          <a:p>
            <a:pPr>
              <a:defRPr/>
            </a:pPr>
            <a:fld id="{53C4D97B-FF06-4210-B25B-F0D25717B79B}"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13</a:t>
            </a:fld>
            <a:endParaRPr lang="zh-CN" altLang="en-US"/>
          </a:p>
        </p:txBody>
      </p:sp>
    </p:spTree>
  </p:cSld>
  <p:clrMapOvr>
    <a:masterClrMapping/>
  </p:clrMapOvr>
  <p:transition>
    <p:fade/>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6</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广告创意概论</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创意，英文是</a:t>
            </a:r>
            <a:r>
              <a:rPr lang="en-US" dirty="0" smtClean="0"/>
              <a:t>creation</a:t>
            </a:r>
            <a:r>
              <a:rPr lang="zh-CN" altLang="en-US" dirty="0" smtClean="0"/>
              <a:t>或</a:t>
            </a:r>
            <a:r>
              <a:rPr lang="en-US" dirty="0" smtClean="0"/>
              <a:t>idea</a:t>
            </a:r>
            <a:r>
              <a:rPr lang="zh-CN" altLang="en-US" dirty="0" smtClean="0"/>
              <a:t>，意思是创新、创造、创作、创造物等。</a:t>
            </a:r>
            <a:endParaRPr lang="en-US" altLang="zh-CN" dirty="0" smtClean="0"/>
          </a:p>
          <a:p>
            <a:pPr>
              <a:buFont typeface="Arial" pitchFamily="34" charset="0"/>
              <a:buChar char="•"/>
            </a:pPr>
            <a:r>
              <a:rPr lang="zh-CN" altLang="en-US" dirty="0" smtClean="0"/>
              <a:t>广告大师大卫</a:t>
            </a:r>
            <a:r>
              <a:rPr lang="en-US" altLang="zh-CN" dirty="0" smtClean="0"/>
              <a:t>·</a:t>
            </a:r>
            <a:r>
              <a:rPr lang="zh-CN" altLang="en-US" dirty="0" smtClean="0"/>
              <a:t>奥格威说：</a:t>
            </a:r>
            <a:endParaRPr lang="en-US" altLang="zh-CN" dirty="0" smtClean="0"/>
          </a:p>
          <a:p>
            <a:pPr lvl="1">
              <a:buFont typeface="Arial" pitchFamily="34" charset="0"/>
              <a:buChar char="•"/>
            </a:pPr>
            <a:r>
              <a:rPr lang="zh-CN" altLang="en-US" dirty="0" smtClean="0"/>
              <a:t>“要吸引消费者的注意力，同时让他们来买你的产品，非要有很好的点子不可，除非你的广告有很好的点子，不然它就像快被黑夜吞噬的一只小船。”</a:t>
            </a:r>
            <a:endParaRPr lang="en-US" altLang="zh-CN" dirty="0" smtClean="0"/>
          </a:p>
          <a:p>
            <a:pPr>
              <a:buFont typeface="Arial" pitchFamily="34" charset="0"/>
              <a:buChar char="•"/>
            </a:pPr>
            <a:r>
              <a:rPr lang="zh-CN" altLang="en-US" dirty="0" smtClean="0"/>
              <a:t>奥格威所说的点子（</a:t>
            </a:r>
            <a:r>
              <a:rPr lang="en-US" dirty="0" smtClean="0"/>
              <a:t>idea</a:t>
            </a:r>
            <a:r>
              <a:rPr lang="zh-CN" altLang="en-US" dirty="0" smtClean="0"/>
              <a:t>），就是创意的意思。</a:t>
            </a:r>
            <a:endParaRPr lang="zh-CN" altLang="en-US" dirty="0"/>
          </a:p>
        </p:txBody>
      </p:sp>
      <p:sp>
        <p:nvSpPr>
          <p:cNvPr id="4" name="日期占位符 3"/>
          <p:cNvSpPr>
            <a:spLocks noGrp="1"/>
          </p:cNvSpPr>
          <p:nvPr>
            <p:ph type="dt" sz="half" idx="10"/>
          </p:nvPr>
        </p:nvSpPr>
        <p:spPr/>
        <p:txBody>
          <a:bodyPr/>
          <a:lstStyle/>
          <a:p>
            <a:pPr>
              <a:defRPr/>
            </a:pPr>
            <a:fld id="{6FC8B79E-F1F5-4DE8-976E-7EEEF04ED9F0}"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130</a:t>
            </a:fld>
            <a:endParaRPr lang="zh-CN" altLang="en-US"/>
          </a:p>
        </p:txBody>
      </p:sp>
    </p:spTree>
  </p:cSld>
  <p:clrMapOvr>
    <a:masterClrMapping/>
  </p:clrMapOvr>
  <p:transition>
    <p:fad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6</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广告创意的内涵</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广告创意是广告人对广告的创作对象，进行想象、加工、组合和创造的过程，它使商品潜在的现实美升华为消费者能感受到的艺术美的一种创造性的劳动。</a:t>
            </a:r>
          </a:p>
          <a:p>
            <a:endParaRPr lang="zh-CN" altLang="en-US" dirty="0"/>
          </a:p>
        </p:txBody>
      </p:sp>
      <p:sp>
        <p:nvSpPr>
          <p:cNvPr id="4" name="日期占位符 3"/>
          <p:cNvSpPr>
            <a:spLocks noGrp="1"/>
          </p:cNvSpPr>
          <p:nvPr>
            <p:ph type="dt" sz="half" idx="10"/>
          </p:nvPr>
        </p:nvSpPr>
        <p:spPr/>
        <p:txBody>
          <a:bodyPr/>
          <a:lstStyle/>
          <a:p>
            <a:pPr>
              <a:defRPr/>
            </a:pPr>
            <a:fld id="{E38F853E-C262-4414-8B67-6D0F221A64A0}"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131</a:t>
            </a:fld>
            <a:endParaRPr lang="zh-CN" altLang="en-US"/>
          </a:p>
        </p:txBody>
      </p:sp>
    </p:spTree>
  </p:cSld>
  <p:clrMapOvr>
    <a:masterClrMapping/>
  </p:clrMapOvr>
  <p:transition>
    <p:fad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1</a:t>
            </a:r>
            <a:r>
              <a:rPr lang="en-US" altLang="zh-CN" dirty="0" smtClean="0"/>
              <a:t>.</a:t>
            </a:r>
            <a:r>
              <a:rPr lang="en-US" dirty="0" smtClean="0"/>
              <a:t>2 </a:t>
            </a:r>
            <a:r>
              <a:rPr lang="zh-CN" altLang="en-US" dirty="0" smtClean="0"/>
              <a:t>广告创意的特点</a:t>
            </a:r>
            <a:endParaRPr lang="zh-CN" altLang="en-US" dirty="0"/>
          </a:p>
        </p:txBody>
      </p:sp>
      <p:sp>
        <p:nvSpPr>
          <p:cNvPr id="3" name="内容占位符 2"/>
          <p:cNvSpPr>
            <a:spLocks noGrp="1"/>
          </p:cNvSpPr>
          <p:nvPr>
            <p:ph idx="1"/>
          </p:nvPr>
        </p:nvSpPr>
        <p:spPr>
          <a:xfrm>
            <a:off x="2071670" y="1643050"/>
            <a:ext cx="6615130" cy="4483113"/>
          </a:xfrm>
        </p:spPr>
        <p:txBody>
          <a:bodyPr/>
          <a:lstStyle/>
          <a:p>
            <a:pPr lvl="0"/>
            <a:r>
              <a:rPr lang="en-US" dirty="0" smtClean="0"/>
              <a:t>1</a:t>
            </a:r>
            <a:r>
              <a:rPr lang="en-US" altLang="zh-CN" dirty="0" smtClean="0"/>
              <a:t>.</a:t>
            </a:r>
            <a:r>
              <a:rPr lang="zh-CN" altLang="en-US" dirty="0" smtClean="0"/>
              <a:t>立足商品属性</a:t>
            </a:r>
            <a:r>
              <a:rPr lang="en-US" dirty="0" smtClean="0"/>
              <a:t>	</a:t>
            </a:r>
            <a:endParaRPr lang="zh-CN" altLang="en-US" dirty="0" smtClean="0"/>
          </a:p>
          <a:p>
            <a:pPr lvl="0"/>
            <a:r>
              <a:rPr lang="en-US" dirty="0" smtClean="0"/>
              <a:t>2</a:t>
            </a:r>
            <a:r>
              <a:rPr lang="en-US" altLang="zh-CN" dirty="0" smtClean="0"/>
              <a:t>.</a:t>
            </a:r>
            <a:r>
              <a:rPr lang="zh-CN" altLang="en-US" dirty="0" smtClean="0"/>
              <a:t>迎合消费心理</a:t>
            </a:r>
            <a:r>
              <a:rPr lang="en-US" dirty="0" smtClean="0"/>
              <a:t>	</a:t>
            </a:r>
            <a:endParaRPr lang="zh-CN" altLang="en-US" dirty="0" smtClean="0"/>
          </a:p>
          <a:p>
            <a:pPr lvl="0"/>
            <a:r>
              <a:rPr lang="en-US" dirty="0" smtClean="0"/>
              <a:t>3</a:t>
            </a:r>
            <a:r>
              <a:rPr lang="en-US" altLang="zh-CN" dirty="0" smtClean="0"/>
              <a:t>.</a:t>
            </a:r>
            <a:r>
              <a:rPr lang="zh-CN" altLang="en-US" dirty="0" smtClean="0"/>
              <a:t>运用形象策略</a:t>
            </a:r>
            <a:r>
              <a:rPr lang="en-US" dirty="0" smtClean="0"/>
              <a:t>	</a:t>
            </a:r>
            <a:endParaRPr lang="zh-CN" altLang="en-US" dirty="0" smtClean="0"/>
          </a:p>
          <a:p>
            <a:pPr lvl="0"/>
            <a:r>
              <a:rPr lang="en-US" dirty="0" smtClean="0"/>
              <a:t>4</a:t>
            </a:r>
            <a:r>
              <a:rPr lang="en-US" altLang="zh-CN" dirty="0" smtClean="0"/>
              <a:t>.</a:t>
            </a:r>
            <a:r>
              <a:rPr lang="zh-CN" altLang="en-US" dirty="0" smtClean="0"/>
              <a:t>借助丰富想象</a:t>
            </a:r>
            <a:endParaRPr lang="zh-CN" altLang="en-US" dirty="0"/>
          </a:p>
        </p:txBody>
      </p:sp>
      <p:sp>
        <p:nvSpPr>
          <p:cNvPr id="4" name="日期占位符 3"/>
          <p:cNvSpPr>
            <a:spLocks noGrp="1"/>
          </p:cNvSpPr>
          <p:nvPr>
            <p:ph type="dt" sz="half" idx="10"/>
          </p:nvPr>
        </p:nvSpPr>
        <p:spPr/>
        <p:txBody>
          <a:bodyPr/>
          <a:lstStyle/>
          <a:p>
            <a:fld id="{30A011AE-BA85-4791-B763-3AFD01FC27C5}"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132</a:t>
            </a:fld>
            <a:endParaRPr lang="zh-CN" altLang="en-US"/>
          </a:p>
        </p:txBody>
      </p:sp>
    </p:spTree>
  </p:cSld>
  <p:clrMapOvr>
    <a:masterClrMapping/>
  </p:clrMapOvr>
  <p:transition>
    <p:fad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1</a:t>
            </a:r>
            <a:r>
              <a:rPr lang="en-US" altLang="zh-CN" dirty="0" smtClean="0"/>
              <a:t>.</a:t>
            </a:r>
            <a:r>
              <a:rPr lang="en-US" dirty="0" smtClean="0"/>
              <a:t>3 </a:t>
            </a:r>
            <a:r>
              <a:rPr lang="zh-CN" altLang="en-US" dirty="0" smtClean="0"/>
              <a:t>广告创意的原则</a:t>
            </a:r>
            <a:endParaRPr lang="zh-CN" altLang="en-US" dirty="0"/>
          </a:p>
        </p:txBody>
      </p:sp>
      <p:sp>
        <p:nvSpPr>
          <p:cNvPr id="3" name="内容占位符 2"/>
          <p:cNvSpPr>
            <a:spLocks noGrp="1"/>
          </p:cNvSpPr>
          <p:nvPr>
            <p:ph idx="1"/>
          </p:nvPr>
        </p:nvSpPr>
        <p:spPr>
          <a:xfrm>
            <a:off x="2143108" y="1571612"/>
            <a:ext cx="6543692" cy="4554551"/>
          </a:xfrm>
        </p:spPr>
        <p:txBody>
          <a:bodyPr/>
          <a:lstStyle/>
          <a:p>
            <a:pPr lvl="0"/>
            <a:r>
              <a:rPr lang="en-US" dirty="0" smtClean="0"/>
              <a:t>1</a:t>
            </a:r>
            <a:r>
              <a:rPr lang="en-US" altLang="zh-CN" dirty="0" smtClean="0"/>
              <a:t>.</a:t>
            </a:r>
            <a:r>
              <a:rPr lang="zh-CN" altLang="en-US" dirty="0" smtClean="0"/>
              <a:t>准确性原则</a:t>
            </a:r>
            <a:r>
              <a:rPr lang="en-US" dirty="0" smtClean="0"/>
              <a:t>	</a:t>
            </a:r>
            <a:endParaRPr lang="zh-CN" altLang="en-US" dirty="0" smtClean="0"/>
          </a:p>
          <a:p>
            <a:pPr lvl="0"/>
            <a:r>
              <a:rPr lang="en-US" dirty="0" smtClean="0"/>
              <a:t>2</a:t>
            </a:r>
            <a:r>
              <a:rPr lang="en-US" altLang="zh-CN" dirty="0" smtClean="0"/>
              <a:t>.</a:t>
            </a:r>
            <a:r>
              <a:rPr lang="zh-CN" altLang="en-US" dirty="0" smtClean="0"/>
              <a:t>新颖性原则</a:t>
            </a:r>
            <a:r>
              <a:rPr lang="en-US" dirty="0" smtClean="0"/>
              <a:t>	</a:t>
            </a:r>
            <a:endParaRPr lang="zh-CN" altLang="en-US" dirty="0" smtClean="0"/>
          </a:p>
          <a:p>
            <a:pPr lvl="0"/>
            <a:r>
              <a:rPr lang="en-US" dirty="0" smtClean="0"/>
              <a:t>3</a:t>
            </a:r>
            <a:r>
              <a:rPr lang="en-US" altLang="zh-CN" dirty="0" smtClean="0"/>
              <a:t>.</a:t>
            </a:r>
            <a:r>
              <a:rPr lang="zh-CN" altLang="en-US" dirty="0" smtClean="0"/>
              <a:t>简洁性原则</a:t>
            </a:r>
            <a:r>
              <a:rPr lang="en-US" dirty="0" smtClean="0"/>
              <a:t>	</a:t>
            </a:r>
            <a:endParaRPr lang="zh-CN" altLang="en-US" dirty="0" smtClean="0"/>
          </a:p>
          <a:p>
            <a:pPr lvl="0"/>
            <a:r>
              <a:rPr lang="en-US" dirty="0" smtClean="0"/>
              <a:t>4</a:t>
            </a:r>
            <a:r>
              <a:rPr lang="en-US" altLang="zh-CN" dirty="0" smtClean="0"/>
              <a:t>.</a:t>
            </a:r>
            <a:r>
              <a:rPr lang="zh-CN" altLang="en-US" dirty="0" smtClean="0"/>
              <a:t>特色性原则</a:t>
            </a:r>
            <a:endParaRPr lang="zh-CN" altLang="en-US" dirty="0"/>
          </a:p>
        </p:txBody>
      </p:sp>
      <p:sp>
        <p:nvSpPr>
          <p:cNvPr id="4" name="日期占位符 3"/>
          <p:cNvSpPr>
            <a:spLocks noGrp="1"/>
          </p:cNvSpPr>
          <p:nvPr>
            <p:ph type="dt" sz="half" idx="10"/>
          </p:nvPr>
        </p:nvSpPr>
        <p:spPr/>
        <p:txBody>
          <a:bodyPr/>
          <a:lstStyle/>
          <a:p>
            <a:fld id="{4A6324A6-5098-47A0-A529-2F79F7AEF405}"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133</a:t>
            </a:fld>
            <a:endParaRPr lang="zh-CN" altLang="en-US"/>
          </a:p>
        </p:txBody>
      </p:sp>
    </p:spTree>
  </p:cSld>
  <p:clrMapOvr>
    <a:masterClrMapping/>
  </p:clrMapOvr>
  <p:transition>
    <p:fad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6</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 </a:t>
            </a:r>
            <a:r>
              <a:rPr lang="zh-CN" altLang="en-US" sz="4400" b="1" kern="1200" dirty="0" smtClean="0">
                <a:solidFill>
                  <a:srgbClr val="D9D9D9"/>
                </a:solidFill>
                <a:latin typeface="黑体" pitchFamily="2" charset="-122"/>
                <a:ea typeface="黑体" pitchFamily="2" charset="-122"/>
                <a:cs typeface="+mj-cs"/>
              </a:rPr>
              <a:t>广告创意的前提</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广告创意的前提是产品定位。</a:t>
            </a:r>
            <a:endParaRPr lang="en-US" altLang="zh-CN" dirty="0" smtClean="0"/>
          </a:p>
          <a:p>
            <a:pPr>
              <a:buFont typeface="Arial" pitchFamily="34" charset="0"/>
              <a:buChar char="•"/>
            </a:pPr>
            <a:r>
              <a:rPr lang="zh-CN" altLang="en-US" dirty="0" smtClean="0"/>
              <a:t>美国广告学者肯尼思</a:t>
            </a:r>
            <a:r>
              <a:rPr lang="en-US" altLang="zh-CN" dirty="0" smtClean="0"/>
              <a:t>·</a:t>
            </a:r>
            <a:r>
              <a:rPr lang="zh-CN" altLang="en-US" dirty="0" smtClean="0"/>
              <a:t>罗曼和简</a:t>
            </a:r>
            <a:r>
              <a:rPr lang="en-US" altLang="zh-CN" dirty="0" smtClean="0"/>
              <a:t>·</a:t>
            </a:r>
            <a:r>
              <a:rPr lang="zh-CN" altLang="en-US" dirty="0" smtClean="0"/>
              <a:t>马斯则认为：</a:t>
            </a:r>
            <a:endParaRPr lang="en-US" altLang="zh-CN" dirty="0" smtClean="0"/>
          </a:p>
          <a:p>
            <a:pPr lvl="1">
              <a:buFont typeface="Arial" pitchFamily="34" charset="0"/>
              <a:buChar char="•"/>
            </a:pPr>
            <a:r>
              <a:rPr lang="zh-CN" altLang="en-US" dirty="0" smtClean="0"/>
              <a:t>“做广告第一件要决定的事，就是怎么确定你的产品在市场上的位置即定位。”</a:t>
            </a:r>
            <a:endParaRPr lang="zh-CN" altLang="en-US" dirty="0"/>
          </a:p>
        </p:txBody>
      </p:sp>
      <p:sp>
        <p:nvSpPr>
          <p:cNvPr id="4" name="日期占位符 3"/>
          <p:cNvSpPr>
            <a:spLocks noGrp="1"/>
          </p:cNvSpPr>
          <p:nvPr>
            <p:ph type="dt" sz="half" idx="10"/>
          </p:nvPr>
        </p:nvSpPr>
        <p:spPr/>
        <p:txBody>
          <a:bodyPr/>
          <a:lstStyle/>
          <a:p>
            <a:pPr>
              <a:defRPr/>
            </a:pPr>
            <a:fld id="{65E71318-15E3-446E-96F6-CA586F43915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134</a:t>
            </a:fld>
            <a:endParaRPr lang="zh-CN" altLang="en-US"/>
          </a:p>
        </p:txBody>
      </p:sp>
    </p:spTree>
  </p:cSld>
  <p:clrMapOvr>
    <a:masterClrMapping/>
  </p:clrMapOvr>
  <p:transition>
    <p:fad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6</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广告创意的基本范畴</a:t>
            </a:r>
            <a:endParaRPr lang="zh-CN" altLang="en-US" dirty="0"/>
          </a:p>
        </p:txBody>
      </p:sp>
      <p:sp>
        <p:nvSpPr>
          <p:cNvPr id="3" name="内容占位符 2"/>
          <p:cNvSpPr>
            <a:spLocks noGrp="1"/>
          </p:cNvSpPr>
          <p:nvPr>
            <p:ph idx="1"/>
          </p:nvPr>
        </p:nvSpPr>
        <p:spPr>
          <a:xfrm>
            <a:off x="1857356" y="1571612"/>
            <a:ext cx="6829444" cy="4554551"/>
          </a:xfrm>
        </p:spPr>
        <p:txBody>
          <a:bodyPr/>
          <a:lstStyle/>
          <a:p>
            <a:r>
              <a:rPr lang="zh-CN" altLang="en-US" dirty="0" smtClean="0"/>
              <a:t>（</a:t>
            </a:r>
            <a:r>
              <a:rPr lang="en-US" dirty="0" smtClean="0"/>
              <a:t>1</a:t>
            </a:r>
            <a:r>
              <a:rPr lang="zh-CN" altLang="en-US" dirty="0" smtClean="0"/>
              <a:t>）广告创意的形象；</a:t>
            </a:r>
            <a:endParaRPr lang="en-US" altLang="zh-CN" dirty="0" smtClean="0"/>
          </a:p>
          <a:p>
            <a:r>
              <a:rPr lang="zh-CN" altLang="en-US" dirty="0" smtClean="0"/>
              <a:t>（</a:t>
            </a:r>
            <a:r>
              <a:rPr lang="en-US" dirty="0" smtClean="0"/>
              <a:t>2</a:t>
            </a:r>
            <a:r>
              <a:rPr lang="zh-CN" altLang="en-US" dirty="0" smtClean="0"/>
              <a:t>）广告创意的意象；</a:t>
            </a:r>
            <a:endParaRPr lang="en-US" altLang="zh-CN" dirty="0" smtClean="0"/>
          </a:p>
          <a:p>
            <a:r>
              <a:rPr lang="zh-CN" altLang="en-US" dirty="0" smtClean="0"/>
              <a:t>（</a:t>
            </a:r>
            <a:r>
              <a:rPr lang="en-US" dirty="0" smtClean="0"/>
              <a:t>3</a:t>
            </a:r>
            <a:r>
              <a:rPr lang="zh-CN" altLang="en-US" dirty="0" smtClean="0"/>
              <a:t>）广告创意的意境；</a:t>
            </a:r>
            <a:endParaRPr lang="en-US" altLang="zh-CN" dirty="0" smtClean="0"/>
          </a:p>
          <a:p>
            <a:r>
              <a:rPr lang="zh-CN" altLang="en-US" dirty="0" smtClean="0"/>
              <a:t>（</a:t>
            </a:r>
            <a:r>
              <a:rPr lang="en-US" dirty="0" smtClean="0"/>
              <a:t>4</a:t>
            </a:r>
            <a:r>
              <a:rPr lang="zh-CN" altLang="en-US" dirty="0" smtClean="0"/>
              <a:t>）广告创意的意念；</a:t>
            </a:r>
            <a:endParaRPr lang="en-US" altLang="zh-CN" dirty="0" smtClean="0"/>
          </a:p>
          <a:p>
            <a:r>
              <a:rPr lang="zh-CN" altLang="en-US" dirty="0" smtClean="0"/>
              <a:t>（</a:t>
            </a:r>
            <a:r>
              <a:rPr lang="en-US" dirty="0" smtClean="0"/>
              <a:t>5</a:t>
            </a:r>
            <a:r>
              <a:rPr lang="zh-CN" altLang="en-US" dirty="0" smtClean="0"/>
              <a:t>）广告创意的联想。</a:t>
            </a:r>
          </a:p>
          <a:p>
            <a:endParaRPr lang="zh-CN" altLang="en-US" dirty="0"/>
          </a:p>
        </p:txBody>
      </p:sp>
      <p:sp>
        <p:nvSpPr>
          <p:cNvPr id="4" name="日期占位符 3"/>
          <p:cNvSpPr>
            <a:spLocks noGrp="1"/>
          </p:cNvSpPr>
          <p:nvPr>
            <p:ph type="dt" sz="half" idx="10"/>
          </p:nvPr>
        </p:nvSpPr>
        <p:spPr/>
        <p:txBody>
          <a:bodyPr/>
          <a:lstStyle/>
          <a:p>
            <a:pPr>
              <a:defRPr/>
            </a:pPr>
            <a:fld id="{05A08EBB-1FF5-4D57-AED4-5CA146C0232F}"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135</a:t>
            </a:fld>
            <a:endParaRPr lang="zh-CN" altLang="en-US"/>
          </a:p>
        </p:txBody>
      </p:sp>
    </p:spTree>
  </p:cSld>
  <p:clrMapOvr>
    <a:masterClrMapping/>
  </p:clrMapOvr>
  <p:transition>
    <p:fad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2</a:t>
            </a:r>
            <a:r>
              <a:rPr lang="en-US" altLang="zh-CN" dirty="0" smtClean="0"/>
              <a:t>.</a:t>
            </a:r>
            <a:r>
              <a:rPr lang="en-US" dirty="0" smtClean="0"/>
              <a:t>1 </a:t>
            </a:r>
            <a:r>
              <a:rPr lang="zh-CN" altLang="en-US" dirty="0" smtClean="0"/>
              <a:t>广告创意的形象</a:t>
            </a:r>
            <a:r>
              <a:rPr lang="en-US" altLang="zh-CN" dirty="0" smtClean="0"/>
              <a:t>…</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广告学中的形象有两层含义，一是指广告作品中的产品形象或企业形象，二是指反映和塑造企业产品、形象或文化的艺术手段。</a:t>
            </a:r>
            <a:endParaRPr lang="en-US" altLang="zh-CN" dirty="0" smtClean="0"/>
          </a:p>
          <a:p>
            <a:pPr>
              <a:buFont typeface="Arial" pitchFamily="34" charset="0"/>
              <a:buChar char="•"/>
            </a:pPr>
            <a:r>
              <a:rPr lang="zh-CN" altLang="en-US" dirty="0" smtClean="0"/>
              <a:t>形象思维，又称“艺术思维”，即运用形象所进行的思维活动。</a:t>
            </a:r>
            <a:endParaRPr lang="zh-CN" altLang="en-US" dirty="0"/>
          </a:p>
        </p:txBody>
      </p:sp>
      <p:sp>
        <p:nvSpPr>
          <p:cNvPr id="4" name="日期占位符 3"/>
          <p:cNvSpPr>
            <a:spLocks noGrp="1"/>
          </p:cNvSpPr>
          <p:nvPr>
            <p:ph type="dt" sz="half" idx="10"/>
          </p:nvPr>
        </p:nvSpPr>
        <p:spPr/>
        <p:txBody>
          <a:bodyPr/>
          <a:lstStyle/>
          <a:p>
            <a:fld id="{0CF1F732-EA5B-4CC2-9B45-4F3954B73E85}"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136</a:t>
            </a:fld>
            <a:endParaRPr lang="zh-CN" altLang="en-US"/>
          </a:p>
        </p:txBody>
      </p:sp>
    </p:spTree>
  </p:cSld>
  <p:clrMapOvr>
    <a:masterClrMapping/>
  </p:clrMapOvr>
  <p:transition>
    <p:fad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2</a:t>
            </a:r>
            <a:r>
              <a:rPr lang="en-US" altLang="zh-CN" dirty="0" smtClean="0"/>
              <a:t>.</a:t>
            </a:r>
            <a:r>
              <a:rPr lang="en-US" dirty="0" smtClean="0"/>
              <a:t>1 </a:t>
            </a:r>
            <a:r>
              <a:rPr lang="zh-CN" altLang="en-US" dirty="0" smtClean="0"/>
              <a:t>广告创意的形象</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形象与形象思维在广告创意中有以下几个作用：</a:t>
            </a:r>
            <a:endParaRPr lang="en-US" dirty="0" smtClean="0"/>
          </a:p>
          <a:p>
            <a:pPr lvl="1"/>
            <a:r>
              <a:rPr lang="en-US" dirty="0" smtClean="0"/>
              <a:t>1</a:t>
            </a:r>
            <a:r>
              <a:rPr lang="en-US" altLang="zh-CN" dirty="0" smtClean="0"/>
              <a:t>.</a:t>
            </a:r>
            <a:r>
              <a:rPr lang="zh-CN" altLang="en-US" dirty="0" smtClean="0"/>
              <a:t>强化产品定位</a:t>
            </a:r>
            <a:r>
              <a:rPr lang="en-US" dirty="0" smtClean="0"/>
              <a:t>	</a:t>
            </a:r>
            <a:endParaRPr lang="zh-CN" altLang="en-US" dirty="0" smtClean="0"/>
          </a:p>
          <a:p>
            <a:pPr lvl="1"/>
            <a:r>
              <a:rPr lang="en-US" dirty="0" smtClean="0"/>
              <a:t>2</a:t>
            </a:r>
            <a:r>
              <a:rPr lang="en-US" altLang="zh-CN" dirty="0" smtClean="0"/>
              <a:t>.</a:t>
            </a:r>
            <a:r>
              <a:rPr lang="zh-CN" altLang="en-US" dirty="0" smtClean="0"/>
              <a:t>构思广告内容</a:t>
            </a:r>
            <a:r>
              <a:rPr lang="en-US" dirty="0" smtClean="0"/>
              <a:t>	</a:t>
            </a:r>
            <a:endParaRPr lang="zh-CN" altLang="en-US" dirty="0" smtClean="0"/>
          </a:p>
          <a:p>
            <a:pPr lvl="1"/>
            <a:r>
              <a:rPr lang="en-US" dirty="0" smtClean="0"/>
              <a:t>3</a:t>
            </a:r>
            <a:r>
              <a:rPr lang="en-US" altLang="zh-CN" dirty="0" smtClean="0"/>
              <a:t>.</a:t>
            </a:r>
            <a:r>
              <a:rPr lang="zh-CN" altLang="en-US" dirty="0" smtClean="0"/>
              <a:t>安排广告形式</a:t>
            </a:r>
            <a:r>
              <a:rPr lang="en-US" dirty="0" smtClean="0"/>
              <a:t>	</a:t>
            </a:r>
            <a:endParaRPr lang="zh-CN" altLang="en-US" dirty="0" smtClean="0"/>
          </a:p>
          <a:p>
            <a:pPr lvl="1"/>
            <a:r>
              <a:rPr lang="en-US" dirty="0" smtClean="0"/>
              <a:t>4</a:t>
            </a:r>
            <a:r>
              <a:rPr lang="en-US" altLang="zh-CN" dirty="0" smtClean="0"/>
              <a:t>.</a:t>
            </a:r>
            <a:r>
              <a:rPr lang="zh-CN" altLang="en-US" dirty="0" smtClean="0"/>
              <a:t>塑造企业整体形象</a:t>
            </a:r>
            <a:endParaRPr lang="zh-CN" altLang="en-US" dirty="0"/>
          </a:p>
        </p:txBody>
      </p:sp>
      <p:sp>
        <p:nvSpPr>
          <p:cNvPr id="4" name="日期占位符 3"/>
          <p:cNvSpPr>
            <a:spLocks noGrp="1"/>
          </p:cNvSpPr>
          <p:nvPr>
            <p:ph type="dt" sz="half" idx="10"/>
          </p:nvPr>
        </p:nvSpPr>
        <p:spPr/>
        <p:txBody>
          <a:bodyPr/>
          <a:lstStyle/>
          <a:p>
            <a:fld id="{948695E4-0B73-43B7-981C-ED76F2F8350B}"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137</a:t>
            </a:fld>
            <a:endParaRPr lang="zh-CN" altLang="en-US"/>
          </a:p>
        </p:txBody>
      </p:sp>
    </p:spTree>
  </p:cSld>
  <p:clrMapOvr>
    <a:masterClrMapping/>
  </p:clrMapOvr>
  <p:transition>
    <p:fad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6</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广告创意的意象</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意象为意中之象，是在人的心目之中营造的形象。运用意象理论来进行广告创意时，力求做到两条，一是有鲜明的形象；二是有一定的寓意。</a:t>
            </a:r>
          </a:p>
          <a:p>
            <a:pPr>
              <a:buFont typeface="Arial" pitchFamily="34" charset="0"/>
              <a:buChar char="•"/>
            </a:pPr>
            <a:endParaRPr lang="zh-CN" altLang="en-US" dirty="0"/>
          </a:p>
        </p:txBody>
      </p:sp>
      <p:sp>
        <p:nvSpPr>
          <p:cNvPr id="4" name="日期占位符 3"/>
          <p:cNvSpPr>
            <a:spLocks noGrp="1"/>
          </p:cNvSpPr>
          <p:nvPr>
            <p:ph type="dt" sz="half" idx="10"/>
          </p:nvPr>
        </p:nvSpPr>
        <p:spPr/>
        <p:txBody>
          <a:bodyPr/>
          <a:lstStyle/>
          <a:p>
            <a:pPr>
              <a:defRPr/>
            </a:pPr>
            <a:fld id="{1211760D-9C43-4FE8-913F-B5BCF8CBBCB4}"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138</a:t>
            </a:fld>
            <a:endParaRPr lang="zh-CN" altLang="en-US"/>
          </a:p>
        </p:txBody>
      </p:sp>
    </p:spTree>
  </p:cSld>
  <p:clrMapOvr>
    <a:masterClrMapping/>
  </p:clrMapOvr>
  <p:transition>
    <p:fad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6</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zh-CN" altLang="en-US" sz="4400" b="1" kern="1200" dirty="0" smtClean="0">
                <a:solidFill>
                  <a:srgbClr val="D9D9D9"/>
                </a:solidFill>
                <a:latin typeface="黑体" pitchFamily="2" charset="-122"/>
                <a:ea typeface="黑体" pitchFamily="2" charset="-122"/>
                <a:cs typeface="+mj-cs"/>
              </a:rPr>
              <a:t>广告创意的意境</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意境是文艺作品中所描绘的生活图景和表现的思想感情融合一致而形成的一种艺术境界。</a:t>
            </a:r>
          </a:p>
          <a:p>
            <a:pPr>
              <a:buFont typeface="Arial" pitchFamily="34" charset="0"/>
              <a:buChar char="•"/>
            </a:pPr>
            <a:endParaRPr lang="zh-CN" altLang="en-US" dirty="0"/>
          </a:p>
        </p:txBody>
      </p:sp>
      <p:sp>
        <p:nvSpPr>
          <p:cNvPr id="4" name="日期占位符 3"/>
          <p:cNvSpPr>
            <a:spLocks noGrp="1"/>
          </p:cNvSpPr>
          <p:nvPr>
            <p:ph type="dt" sz="half" idx="10"/>
          </p:nvPr>
        </p:nvSpPr>
        <p:spPr/>
        <p:txBody>
          <a:bodyPr/>
          <a:lstStyle/>
          <a:p>
            <a:pPr>
              <a:defRPr/>
            </a:pPr>
            <a:fld id="{CEE6D90A-4D64-4B31-B508-0CF8F091D169}"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139</a:t>
            </a:fld>
            <a:endParaRPr lang="zh-CN" altLang="en-US"/>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en-US" dirty="0" smtClean="0"/>
              <a:t>3</a:t>
            </a:r>
            <a:r>
              <a:rPr lang="en-US" altLang="zh-CN" dirty="0" smtClean="0"/>
              <a:t>.</a:t>
            </a:r>
            <a:r>
              <a:rPr lang="en-US" dirty="0" smtClean="0"/>
              <a:t>3 </a:t>
            </a:r>
            <a:r>
              <a:rPr lang="zh-CN" altLang="en-US" dirty="0" smtClean="0"/>
              <a:t>整合营销传播的发展层次</a:t>
            </a:r>
            <a:endParaRPr lang="zh-CN" altLang="en-US" dirty="0"/>
          </a:p>
        </p:txBody>
      </p:sp>
      <p:sp>
        <p:nvSpPr>
          <p:cNvPr id="3" name="内容占位符 2"/>
          <p:cNvSpPr>
            <a:spLocks noGrp="1"/>
          </p:cNvSpPr>
          <p:nvPr>
            <p:ph idx="1"/>
          </p:nvPr>
        </p:nvSpPr>
        <p:spPr>
          <a:xfrm>
            <a:off x="2143108" y="1643050"/>
            <a:ext cx="6543692" cy="4483113"/>
          </a:xfrm>
        </p:spPr>
        <p:txBody>
          <a:bodyPr/>
          <a:lstStyle/>
          <a:p>
            <a:pPr lvl="0"/>
            <a:r>
              <a:rPr lang="en-US" dirty="0" smtClean="0"/>
              <a:t>1</a:t>
            </a:r>
            <a:r>
              <a:rPr lang="en-US" altLang="zh-CN" dirty="0" smtClean="0"/>
              <a:t>.</a:t>
            </a:r>
            <a:r>
              <a:rPr lang="zh-CN" altLang="en-US" dirty="0" smtClean="0"/>
              <a:t>认知的整合</a:t>
            </a:r>
            <a:r>
              <a:rPr lang="en-US" dirty="0" smtClean="0"/>
              <a:t>	</a:t>
            </a:r>
            <a:endParaRPr lang="zh-CN" altLang="en-US" dirty="0" smtClean="0"/>
          </a:p>
          <a:p>
            <a:pPr lvl="0"/>
            <a:r>
              <a:rPr lang="en-US" dirty="0" smtClean="0"/>
              <a:t>2</a:t>
            </a:r>
            <a:r>
              <a:rPr lang="en-US" altLang="zh-CN" dirty="0" smtClean="0"/>
              <a:t>.</a:t>
            </a:r>
            <a:r>
              <a:rPr lang="zh-CN" altLang="en-US" dirty="0" smtClean="0"/>
              <a:t>形象的整合</a:t>
            </a:r>
            <a:r>
              <a:rPr lang="en-US" dirty="0" smtClean="0"/>
              <a:t>	</a:t>
            </a:r>
            <a:endParaRPr lang="zh-CN" altLang="en-US" dirty="0" smtClean="0"/>
          </a:p>
          <a:p>
            <a:pPr lvl="0"/>
            <a:r>
              <a:rPr lang="en-US" dirty="0" smtClean="0"/>
              <a:t>3</a:t>
            </a:r>
            <a:r>
              <a:rPr lang="en-US" altLang="zh-CN" dirty="0" smtClean="0"/>
              <a:t>.</a:t>
            </a:r>
            <a:r>
              <a:rPr lang="zh-CN" altLang="en-US" dirty="0" smtClean="0"/>
              <a:t>功能的整合</a:t>
            </a:r>
            <a:r>
              <a:rPr lang="en-US" dirty="0" smtClean="0"/>
              <a:t>	</a:t>
            </a:r>
            <a:endParaRPr lang="zh-CN" altLang="en-US" dirty="0" smtClean="0"/>
          </a:p>
          <a:p>
            <a:pPr lvl="0"/>
            <a:r>
              <a:rPr lang="en-US" dirty="0" smtClean="0"/>
              <a:t>4</a:t>
            </a:r>
            <a:r>
              <a:rPr lang="en-US" altLang="zh-CN" dirty="0" smtClean="0"/>
              <a:t>.</a:t>
            </a:r>
            <a:r>
              <a:rPr lang="zh-CN" altLang="en-US" dirty="0" smtClean="0"/>
              <a:t>协调的整合</a:t>
            </a:r>
            <a:r>
              <a:rPr lang="en-US" dirty="0" smtClean="0"/>
              <a:t>	</a:t>
            </a:r>
            <a:endParaRPr lang="zh-CN" altLang="en-US" dirty="0" smtClean="0"/>
          </a:p>
          <a:p>
            <a:pPr lvl="0"/>
            <a:r>
              <a:rPr lang="en-US" dirty="0" smtClean="0"/>
              <a:t>5</a:t>
            </a:r>
            <a:r>
              <a:rPr lang="en-US" altLang="zh-CN" dirty="0" smtClean="0"/>
              <a:t>.</a:t>
            </a:r>
            <a:r>
              <a:rPr lang="zh-CN" altLang="en-US" dirty="0" smtClean="0"/>
              <a:t>基于消费者的整合</a:t>
            </a:r>
          </a:p>
          <a:p>
            <a:pPr lvl="0"/>
            <a:r>
              <a:rPr lang="en-US" dirty="0" smtClean="0"/>
              <a:t>6</a:t>
            </a:r>
            <a:r>
              <a:rPr lang="en-US" altLang="zh-CN" dirty="0" smtClean="0"/>
              <a:t>.</a:t>
            </a:r>
            <a:r>
              <a:rPr lang="zh-CN" altLang="en-US" dirty="0" smtClean="0"/>
              <a:t>基于风险共担者的整合</a:t>
            </a:r>
          </a:p>
          <a:p>
            <a:pPr lvl="0"/>
            <a:r>
              <a:rPr lang="en-US" dirty="0" smtClean="0"/>
              <a:t>7</a:t>
            </a:r>
            <a:r>
              <a:rPr lang="en-US" altLang="zh-CN" dirty="0" smtClean="0"/>
              <a:t>.</a:t>
            </a:r>
            <a:r>
              <a:rPr lang="zh-CN" altLang="en-US" dirty="0" smtClean="0"/>
              <a:t>关系管理的整合</a:t>
            </a:r>
            <a:endParaRPr lang="zh-CN" altLang="en-US" dirty="0"/>
          </a:p>
        </p:txBody>
      </p:sp>
      <p:sp>
        <p:nvSpPr>
          <p:cNvPr id="4" name="日期占位符 3"/>
          <p:cNvSpPr>
            <a:spLocks noGrp="1"/>
          </p:cNvSpPr>
          <p:nvPr>
            <p:ph type="dt" sz="half" idx="10"/>
          </p:nvPr>
        </p:nvSpPr>
        <p:spPr/>
        <p:txBody>
          <a:bodyPr/>
          <a:lstStyle/>
          <a:p>
            <a:fld id="{6E8E39A6-63FF-4789-9C2F-DBD7401063EA}"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14</a:t>
            </a:fld>
            <a:endParaRPr lang="zh-CN" altLang="en-US"/>
          </a:p>
        </p:txBody>
      </p:sp>
    </p:spTree>
  </p:cSld>
  <p:clrMapOvr>
    <a:masterClrMapping/>
  </p:clrMapOvr>
  <p:transition>
    <p:fade/>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2</a:t>
            </a:r>
            <a:r>
              <a:rPr lang="en-US" altLang="zh-CN" dirty="0" smtClean="0"/>
              <a:t>.</a:t>
            </a:r>
            <a:r>
              <a:rPr lang="en-US" dirty="0" smtClean="0"/>
              <a:t>4 </a:t>
            </a:r>
            <a:r>
              <a:rPr lang="zh-CN" altLang="en-US" dirty="0" smtClean="0"/>
              <a:t>广告创意的意念</a:t>
            </a:r>
            <a:endParaRPr lang="zh-CN" altLang="en-US" dirty="0"/>
          </a:p>
        </p:txBody>
      </p:sp>
      <p:sp>
        <p:nvSpPr>
          <p:cNvPr id="3" name="内容占位符 2"/>
          <p:cNvSpPr>
            <a:spLocks noGrp="1"/>
          </p:cNvSpPr>
          <p:nvPr>
            <p:ph idx="1"/>
          </p:nvPr>
        </p:nvSpPr>
        <p:spPr/>
        <p:txBody>
          <a:bodyPr/>
          <a:lstStyle/>
          <a:p>
            <a:pPr lvl="0">
              <a:buFont typeface="Arial" pitchFamily="34" charset="0"/>
              <a:buChar char="•"/>
            </a:pPr>
            <a:r>
              <a:rPr lang="zh-CN" altLang="en-US" dirty="0" smtClean="0"/>
              <a:t>意念，即有一定意志倾向的意识或观念。广告意念的功能如下：</a:t>
            </a:r>
            <a:endParaRPr lang="en-US" dirty="0" smtClean="0"/>
          </a:p>
          <a:p>
            <a:pPr lvl="1"/>
            <a:r>
              <a:rPr lang="en-US" dirty="0" smtClean="0"/>
              <a:t>1</a:t>
            </a:r>
            <a:r>
              <a:rPr lang="en-US" altLang="zh-CN" dirty="0" smtClean="0"/>
              <a:t>.</a:t>
            </a:r>
            <a:r>
              <a:rPr lang="zh-CN" altLang="en-US" dirty="0" smtClean="0"/>
              <a:t>揭示动机</a:t>
            </a:r>
            <a:r>
              <a:rPr lang="en-US" dirty="0" smtClean="0"/>
              <a:t>	</a:t>
            </a:r>
            <a:endParaRPr lang="zh-CN" altLang="en-US" dirty="0" smtClean="0"/>
          </a:p>
          <a:p>
            <a:pPr lvl="1"/>
            <a:r>
              <a:rPr lang="en-US" dirty="0" smtClean="0"/>
              <a:t>2</a:t>
            </a:r>
            <a:r>
              <a:rPr lang="en-US" altLang="zh-CN" dirty="0" smtClean="0"/>
              <a:t>.</a:t>
            </a:r>
            <a:r>
              <a:rPr lang="zh-CN" altLang="en-US" dirty="0" smtClean="0"/>
              <a:t>克服困难</a:t>
            </a:r>
            <a:r>
              <a:rPr lang="en-US" dirty="0" smtClean="0"/>
              <a:t>	</a:t>
            </a:r>
            <a:endParaRPr lang="zh-CN" altLang="en-US" dirty="0" smtClean="0"/>
          </a:p>
          <a:p>
            <a:pPr lvl="1"/>
            <a:r>
              <a:rPr lang="en-US" dirty="0" smtClean="0"/>
              <a:t>3</a:t>
            </a:r>
            <a:r>
              <a:rPr lang="en-US" altLang="zh-CN" dirty="0" smtClean="0"/>
              <a:t>.</a:t>
            </a:r>
            <a:r>
              <a:rPr lang="zh-CN" altLang="en-US" dirty="0" smtClean="0"/>
              <a:t>反映意念的基本品格</a:t>
            </a:r>
            <a:endParaRPr lang="zh-CN" altLang="en-US" dirty="0"/>
          </a:p>
        </p:txBody>
      </p:sp>
      <p:sp>
        <p:nvSpPr>
          <p:cNvPr id="4" name="日期占位符 3"/>
          <p:cNvSpPr>
            <a:spLocks noGrp="1"/>
          </p:cNvSpPr>
          <p:nvPr>
            <p:ph type="dt" sz="half" idx="10"/>
          </p:nvPr>
        </p:nvSpPr>
        <p:spPr/>
        <p:txBody>
          <a:bodyPr/>
          <a:lstStyle/>
          <a:p>
            <a:fld id="{20656FE1-5F1B-4C7B-8891-1C384E2EE1E2}"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140</a:t>
            </a:fld>
            <a:endParaRPr lang="zh-CN" altLang="en-US"/>
          </a:p>
        </p:txBody>
      </p:sp>
    </p:spTree>
  </p:cSld>
  <p:clrMapOvr>
    <a:masterClrMapping/>
  </p:clrMapOvr>
  <p:transition>
    <p:fad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2</a:t>
            </a:r>
            <a:r>
              <a:rPr lang="en-US" altLang="zh-CN" dirty="0" smtClean="0"/>
              <a:t>.</a:t>
            </a:r>
            <a:r>
              <a:rPr lang="en-US" dirty="0" smtClean="0"/>
              <a:t>5 </a:t>
            </a:r>
            <a:r>
              <a:rPr lang="zh-CN" altLang="en-US" dirty="0" smtClean="0"/>
              <a:t>广告创意的联想</a:t>
            </a:r>
            <a:endParaRPr lang="zh-CN" altLang="en-US" dirty="0"/>
          </a:p>
        </p:txBody>
      </p:sp>
      <p:sp>
        <p:nvSpPr>
          <p:cNvPr id="3" name="内容占位符 2"/>
          <p:cNvSpPr>
            <a:spLocks noGrp="1"/>
          </p:cNvSpPr>
          <p:nvPr>
            <p:ph idx="1"/>
          </p:nvPr>
        </p:nvSpPr>
        <p:spPr/>
        <p:txBody>
          <a:bodyPr/>
          <a:lstStyle/>
          <a:p>
            <a:pPr lvl="0">
              <a:buFont typeface="Arial" pitchFamily="34" charset="0"/>
              <a:buChar char="•"/>
            </a:pPr>
            <a:r>
              <a:rPr lang="zh-CN" altLang="en-US" dirty="0" smtClean="0"/>
              <a:t>联想，由一事物想到另一事物的心理过程。联想的四个基本形态是：</a:t>
            </a:r>
            <a:endParaRPr lang="en-US" dirty="0" smtClean="0"/>
          </a:p>
          <a:p>
            <a:pPr lvl="1"/>
            <a:r>
              <a:rPr lang="en-US" dirty="0" smtClean="0"/>
              <a:t>1</a:t>
            </a:r>
            <a:r>
              <a:rPr lang="en-US" altLang="zh-CN" dirty="0" smtClean="0"/>
              <a:t>.</a:t>
            </a:r>
            <a:r>
              <a:rPr lang="zh-CN" altLang="en-US" dirty="0" smtClean="0"/>
              <a:t>接近联想</a:t>
            </a:r>
            <a:r>
              <a:rPr lang="en-US" dirty="0" smtClean="0"/>
              <a:t>	</a:t>
            </a:r>
            <a:endParaRPr lang="zh-CN" altLang="en-US" dirty="0" smtClean="0"/>
          </a:p>
          <a:p>
            <a:pPr lvl="1"/>
            <a:r>
              <a:rPr lang="en-US" dirty="0" smtClean="0"/>
              <a:t>2</a:t>
            </a:r>
            <a:r>
              <a:rPr lang="en-US" altLang="zh-CN" dirty="0" smtClean="0"/>
              <a:t>.</a:t>
            </a:r>
            <a:r>
              <a:rPr lang="zh-CN" altLang="en-US" dirty="0" smtClean="0"/>
              <a:t>类似联想</a:t>
            </a:r>
            <a:r>
              <a:rPr lang="en-US" dirty="0" smtClean="0"/>
              <a:t>	</a:t>
            </a:r>
            <a:endParaRPr lang="zh-CN" altLang="en-US" dirty="0" smtClean="0"/>
          </a:p>
          <a:p>
            <a:pPr lvl="1"/>
            <a:r>
              <a:rPr lang="en-US" dirty="0" smtClean="0"/>
              <a:t>3</a:t>
            </a:r>
            <a:r>
              <a:rPr lang="en-US" altLang="zh-CN" dirty="0" smtClean="0"/>
              <a:t>.</a:t>
            </a:r>
            <a:r>
              <a:rPr lang="zh-CN" altLang="en-US" dirty="0" smtClean="0"/>
              <a:t>对比联想</a:t>
            </a:r>
            <a:r>
              <a:rPr lang="en-US" dirty="0" smtClean="0"/>
              <a:t>	</a:t>
            </a:r>
            <a:endParaRPr lang="zh-CN" altLang="en-US" dirty="0" smtClean="0"/>
          </a:p>
          <a:p>
            <a:pPr lvl="1"/>
            <a:r>
              <a:rPr lang="en-US" dirty="0" smtClean="0"/>
              <a:t>4</a:t>
            </a:r>
            <a:r>
              <a:rPr lang="en-US" altLang="zh-CN" dirty="0" smtClean="0"/>
              <a:t>.</a:t>
            </a:r>
            <a:r>
              <a:rPr lang="zh-CN" altLang="en-US" dirty="0" smtClean="0"/>
              <a:t>因果联想</a:t>
            </a:r>
            <a:endParaRPr lang="zh-CN" altLang="en-US" dirty="0"/>
          </a:p>
        </p:txBody>
      </p:sp>
      <p:sp>
        <p:nvSpPr>
          <p:cNvPr id="4" name="日期占位符 3"/>
          <p:cNvSpPr>
            <a:spLocks noGrp="1"/>
          </p:cNvSpPr>
          <p:nvPr>
            <p:ph type="dt" sz="half" idx="10"/>
          </p:nvPr>
        </p:nvSpPr>
        <p:spPr/>
        <p:txBody>
          <a:bodyPr/>
          <a:lstStyle/>
          <a:p>
            <a:fld id="{0ED10AA7-9582-4D15-88F9-7EEC950C6DAA}"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141</a:t>
            </a:fld>
            <a:endParaRPr lang="zh-CN" altLang="en-US"/>
          </a:p>
        </p:txBody>
      </p:sp>
    </p:spTree>
  </p:cSld>
  <p:clrMapOvr>
    <a:masterClrMapping/>
  </p:clrMapOvr>
  <p:transition>
    <p:fad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3 </a:t>
            </a:r>
            <a:r>
              <a:rPr lang="zh-CN" altLang="en-US" dirty="0" smtClean="0"/>
              <a:t>广告创意过程</a:t>
            </a:r>
            <a:endParaRPr lang="zh-CN" altLang="en-US" dirty="0"/>
          </a:p>
        </p:txBody>
      </p:sp>
      <p:sp>
        <p:nvSpPr>
          <p:cNvPr id="3" name="内容占位符 2"/>
          <p:cNvSpPr>
            <a:spLocks noGrp="1"/>
          </p:cNvSpPr>
          <p:nvPr>
            <p:ph idx="1"/>
          </p:nvPr>
        </p:nvSpPr>
        <p:spPr/>
        <p:txBody>
          <a:bodyPr/>
          <a:lstStyle/>
          <a:p>
            <a:pPr lvl="0"/>
            <a:r>
              <a:rPr lang="en-US" dirty="0" smtClean="0"/>
              <a:t>6</a:t>
            </a:r>
            <a:r>
              <a:rPr lang="en-US" altLang="zh-CN" dirty="0" smtClean="0"/>
              <a:t>.</a:t>
            </a:r>
            <a:r>
              <a:rPr lang="en-US" dirty="0" smtClean="0"/>
              <a:t>3</a:t>
            </a:r>
            <a:r>
              <a:rPr lang="en-US" altLang="zh-CN" dirty="0" smtClean="0"/>
              <a:t>.</a:t>
            </a:r>
            <a:r>
              <a:rPr lang="en-US" dirty="0" smtClean="0"/>
              <a:t>1 </a:t>
            </a:r>
            <a:r>
              <a:rPr lang="zh-CN" altLang="en-US" dirty="0" smtClean="0"/>
              <a:t>收集原始资料</a:t>
            </a:r>
          </a:p>
          <a:p>
            <a:pPr lvl="0"/>
            <a:r>
              <a:rPr lang="en-US" dirty="0" smtClean="0"/>
              <a:t>6</a:t>
            </a:r>
            <a:r>
              <a:rPr lang="en-US" altLang="zh-CN" dirty="0" smtClean="0"/>
              <a:t>.</a:t>
            </a:r>
            <a:r>
              <a:rPr lang="en-US" dirty="0" smtClean="0"/>
              <a:t>3</a:t>
            </a:r>
            <a:r>
              <a:rPr lang="en-US" altLang="zh-CN" dirty="0" smtClean="0"/>
              <a:t>.</a:t>
            </a:r>
            <a:r>
              <a:rPr lang="en-US" dirty="0" smtClean="0"/>
              <a:t>2 </a:t>
            </a:r>
            <a:r>
              <a:rPr lang="zh-CN" altLang="en-US" dirty="0" smtClean="0"/>
              <a:t>用心审查资料</a:t>
            </a:r>
            <a:r>
              <a:rPr lang="en-US" dirty="0" smtClean="0"/>
              <a:t>	</a:t>
            </a:r>
          </a:p>
          <a:p>
            <a:pPr lvl="0"/>
            <a:r>
              <a:rPr lang="en-US" dirty="0" smtClean="0"/>
              <a:t>6</a:t>
            </a:r>
            <a:r>
              <a:rPr lang="en-US" altLang="zh-CN" dirty="0" smtClean="0"/>
              <a:t>.</a:t>
            </a:r>
            <a:r>
              <a:rPr lang="en-US" dirty="0" smtClean="0"/>
              <a:t>3</a:t>
            </a:r>
            <a:r>
              <a:rPr lang="en-US" altLang="zh-CN" dirty="0" smtClean="0"/>
              <a:t>.</a:t>
            </a:r>
            <a:r>
              <a:rPr lang="en-US" dirty="0" smtClean="0"/>
              <a:t>3 </a:t>
            </a:r>
            <a:r>
              <a:rPr lang="zh-CN" altLang="en-US" dirty="0" smtClean="0"/>
              <a:t>深思熟虑</a:t>
            </a:r>
            <a:r>
              <a:rPr lang="en-US" dirty="0" smtClean="0"/>
              <a:t>	</a:t>
            </a:r>
            <a:endParaRPr lang="zh-CN" altLang="en-US" dirty="0" smtClean="0"/>
          </a:p>
          <a:p>
            <a:pPr lvl="0"/>
            <a:r>
              <a:rPr lang="en-US" dirty="0" smtClean="0"/>
              <a:t>6</a:t>
            </a:r>
            <a:r>
              <a:rPr lang="en-US" altLang="zh-CN" dirty="0" smtClean="0"/>
              <a:t>.</a:t>
            </a:r>
            <a:r>
              <a:rPr lang="en-US" dirty="0" smtClean="0"/>
              <a:t>3</a:t>
            </a:r>
            <a:r>
              <a:rPr lang="en-US" altLang="zh-CN" dirty="0" smtClean="0"/>
              <a:t>.</a:t>
            </a:r>
            <a:r>
              <a:rPr lang="en-US" dirty="0" smtClean="0"/>
              <a:t>4 </a:t>
            </a:r>
            <a:r>
              <a:rPr lang="zh-CN" altLang="en-US" dirty="0" smtClean="0"/>
              <a:t>实际产生创意</a:t>
            </a:r>
            <a:r>
              <a:rPr lang="en-US" dirty="0" smtClean="0"/>
              <a:t>	</a:t>
            </a:r>
            <a:endParaRPr lang="zh-CN" altLang="en-US" dirty="0" smtClean="0"/>
          </a:p>
          <a:p>
            <a:pPr lvl="0"/>
            <a:r>
              <a:rPr lang="en-US" dirty="0" smtClean="0"/>
              <a:t>6</a:t>
            </a:r>
            <a:r>
              <a:rPr lang="en-US" altLang="zh-CN" dirty="0" smtClean="0"/>
              <a:t>.</a:t>
            </a:r>
            <a:r>
              <a:rPr lang="en-US" dirty="0" smtClean="0"/>
              <a:t>3</a:t>
            </a:r>
            <a:r>
              <a:rPr lang="en-US" altLang="zh-CN" dirty="0" smtClean="0"/>
              <a:t>.</a:t>
            </a:r>
            <a:r>
              <a:rPr lang="en-US" dirty="0" smtClean="0"/>
              <a:t>5 </a:t>
            </a:r>
            <a:r>
              <a:rPr lang="zh-CN" altLang="en-US" dirty="0" smtClean="0"/>
              <a:t>实际应用</a:t>
            </a:r>
          </a:p>
          <a:p>
            <a:r>
              <a:rPr lang="zh-CN" altLang="en-US" dirty="0" smtClean="0"/>
              <a:t>阿基米德与皇冠的故事</a:t>
            </a:r>
          </a:p>
          <a:p>
            <a:pPr lvl="1"/>
            <a:r>
              <a:rPr lang="zh-CN" altLang="en-US" dirty="0" smtClean="0"/>
              <a:t>一个关于创意是如何产生的经典案例</a:t>
            </a:r>
            <a:r>
              <a:rPr lang="en-US" altLang="zh-CN" dirty="0" smtClean="0"/>
              <a:t>…</a:t>
            </a:r>
            <a:r>
              <a:rPr lang="en-US" dirty="0" smtClean="0"/>
              <a:t>	</a:t>
            </a:r>
            <a:endParaRPr lang="zh-CN" altLang="en-US" dirty="0" smtClean="0"/>
          </a:p>
        </p:txBody>
      </p:sp>
      <p:sp>
        <p:nvSpPr>
          <p:cNvPr id="4" name="日期占位符 3"/>
          <p:cNvSpPr>
            <a:spLocks noGrp="1"/>
          </p:cNvSpPr>
          <p:nvPr>
            <p:ph type="dt" sz="half" idx="10"/>
          </p:nvPr>
        </p:nvSpPr>
        <p:spPr/>
        <p:txBody>
          <a:bodyPr/>
          <a:lstStyle/>
          <a:p>
            <a:fld id="{3AE3A3A5-1765-4953-9FE6-1F5AF4D4E90A}"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142</a:t>
            </a:fld>
            <a:endParaRPr lang="zh-CN" altLang="en-US"/>
          </a:p>
        </p:txBody>
      </p:sp>
    </p:spTree>
  </p:cSld>
  <p:clrMapOvr>
    <a:masterClrMapping/>
  </p:clrMapOvr>
  <p:transition>
    <p:fade/>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6</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 </a:t>
            </a:r>
            <a:r>
              <a:rPr lang="zh-CN" altLang="en-US" sz="4400" b="1" kern="1200" dirty="0" smtClean="0">
                <a:solidFill>
                  <a:srgbClr val="D9D9D9"/>
                </a:solidFill>
                <a:latin typeface="黑体" pitchFamily="2" charset="-122"/>
                <a:ea typeface="黑体" pitchFamily="2" charset="-122"/>
                <a:cs typeface="+mj-cs"/>
              </a:rPr>
              <a:t>广告创意方法</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詹姆斯</a:t>
            </a:r>
            <a:r>
              <a:rPr lang="en-US" altLang="zh-CN" dirty="0" smtClean="0"/>
              <a:t>·</a:t>
            </a:r>
            <a:r>
              <a:rPr lang="zh-CN" altLang="en-US" dirty="0" smtClean="0"/>
              <a:t>韦伯</a:t>
            </a:r>
            <a:r>
              <a:rPr lang="en-US" altLang="zh-CN" dirty="0" smtClean="0"/>
              <a:t>·</a:t>
            </a:r>
            <a:r>
              <a:rPr lang="zh-CN" altLang="en-US" dirty="0" smtClean="0"/>
              <a:t>扬提出了广告创意的两项重要原则：</a:t>
            </a:r>
            <a:endParaRPr lang="en-US" altLang="zh-CN" dirty="0" smtClean="0"/>
          </a:p>
          <a:p>
            <a:pPr lvl="1">
              <a:buFont typeface="Arial" pitchFamily="34" charset="0"/>
              <a:buChar char="•"/>
            </a:pPr>
            <a:r>
              <a:rPr lang="zh-CN" altLang="en-US" dirty="0" smtClean="0"/>
              <a:t>第一，创意完全是把原来的许多旧的要素作新的组合。</a:t>
            </a:r>
            <a:endParaRPr lang="en-US" altLang="zh-CN" dirty="0" smtClean="0"/>
          </a:p>
          <a:p>
            <a:pPr lvl="1">
              <a:buFont typeface="Arial" pitchFamily="34" charset="0"/>
              <a:buChar char="•"/>
            </a:pPr>
            <a:r>
              <a:rPr lang="zh-CN" altLang="en-US" dirty="0" smtClean="0"/>
              <a:t>第二，涉及到把旧的要素予以新的组合之能力，此能力大部分在于对（事物间）相互关系的了解。</a:t>
            </a:r>
            <a:endParaRPr lang="zh-CN" altLang="en-US" dirty="0"/>
          </a:p>
        </p:txBody>
      </p:sp>
      <p:sp>
        <p:nvSpPr>
          <p:cNvPr id="4" name="日期占位符 3"/>
          <p:cNvSpPr>
            <a:spLocks noGrp="1"/>
          </p:cNvSpPr>
          <p:nvPr>
            <p:ph type="dt" sz="half" idx="10"/>
          </p:nvPr>
        </p:nvSpPr>
        <p:spPr/>
        <p:txBody>
          <a:bodyPr/>
          <a:lstStyle/>
          <a:p>
            <a:pPr>
              <a:defRPr/>
            </a:pPr>
            <a:fld id="{F5C641D6-5D93-4941-B2DA-ECD87F21D03B}"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143</a:t>
            </a:fld>
            <a:endParaRPr lang="zh-CN" altLang="en-US"/>
          </a:p>
        </p:txBody>
      </p:sp>
    </p:spTree>
  </p:cSld>
  <p:clrMapOvr>
    <a:masterClrMapping/>
  </p:clrMapOvr>
  <p:transition>
    <p:fad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6</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李奥</a:t>
            </a:r>
            <a:r>
              <a:rPr lang="en-US" altLang="zh-CN" sz="4400" b="1" kern="1200" dirty="0" smtClean="0">
                <a:solidFill>
                  <a:srgbClr val="D9D9D9"/>
                </a:solidFill>
                <a:latin typeface="黑体" pitchFamily="2" charset="-122"/>
                <a:ea typeface="黑体" pitchFamily="2" charset="-122"/>
                <a:cs typeface="+mj-cs"/>
              </a:rPr>
              <a:t>·</a:t>
            </a:r>
            <a:r>
              <a:rPr lang="zh-CN" altLang="en-US" sz="4400" b="1" kern="1200" dirty="0" smtClean="0">
                <a:solidFill>
                  <a:srgbClr val="D9D9D9"/>
                </a:solidFill>
                <a:latin typeface="黑体" pitchFamily="2" charset="-122"/>
                <a:ea typeface="黑体" pitchFamily="2" charset="-122"/>
                <a:cs typeface="+mj-cs"/>
              </a:rPr>
              <a:t>贝纳的固有刺激法</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李奥</a:t>
            </a:r>
            <a:r>
              <a:rPr lang="en-US" altLang="zh-CN" dirty="0" smtClean="0"/>
              <a:t>·</a:t>
            </a:r>
            <a:r>
              <a:rPr lang="zh-CN" altLang="en-US" dirty="0" smtClean="0"/>
              <a:t>贝纳认为，成功的创意广告的秘诀就在于找出产品本身固有的刺激。“固有的刺激”也称之为“产品与生俱来的戏剧性”。</a:t>
            </a:r>
          </a:p>
          <a:p>
            <a:pPr>
              <a:buFont typeface="Arial" pitchFamily="34" charset="0"/>
              <a:buChar char="•"/>
            </a:pPr>
            <a:endParaRPr lang="zh-CN" altLang="en-US" dirty="0"/>
          </a:p>
        </p:txBody>
      </p:sp>
      <p:sp>
        <p:nvSpPr>
          <p:cNvPr id="4" name="日期占位符 3"/>
          <p:cNvSpPr>
            <a:spLocks noGrp="1"/>
          </p:cNvSpPr>
          <p:nvPr>
            <p:ph type="dt" sz="half" idx="10"/>
          </p:nvPr>
        </p:nvSpPr>
        <p:spPr/>
        <p:txBody>
          <a:bodyPr/>
          <a:lstStyle/>
          <a:p>
            <a:pPr>
              <a:defRPr/>
            </a:pPr>
            <a:fld id="{7A6804D8-8964-423C-A2A8-1C2A63D30E32}"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144</a:t>
            </a:fld>
            <a:endParaRPr lang="zh-CN" altLang="en-US"/>
          </a:p>
        </p:txBody>
      </p:sp>
    </p:spTree>
  </p:cSld>
  <p:clrMapOvr>
    <a:masterClrMapping/>
  </p:clrMapOvr>
  <p:transition>
    <p:fad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6</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罗瑟</a:t>
            </a:r>
            <a:r>
              <a:rPr lang="en-US" altLang="zh-CN" sz="4400" b="1" kern="1200" dirty="0" smtClean="0">
                <a:solidFill>
                  <a:srgbClr val="D9D9D9"/>
                </a:solidFill>
                <a:latin typeface="黑体" pitchFamily="2" charset="-122"/>
                <a:ea typeface="黑体" pitchFamily="2" charset="-122"/>
                <a:cs typeface="+mj-cs"/>
              </a:rPr>
              <a:t>·</a:t>
            </a:r>
            <a:r>
              <a:rPr lang="zh-CN" altLang="en-US" sz="4400" b="1" kern="1200" dirty="0" smtClean="0">
                <a:solidFill>
                  <a:srgbClr val="D9D9D9"/>
                </a:solidFill>
                <a:latin typeface="黑体" pitchFamily="2" charset="-122"/>
                <a:ea typeface="黑体" pitchFamily="2" charset="-122"/>
                <a:cs typeface="+mj-cs"/>
              </a:rPr>
              <a:t>瑞夫斯的</a:t>
            </a:r>
            <a:r>
              <a:rPr lang="en-US" altLang="zh-CN" sz="4400" b="1" kern="1200" dirty="0" smtClean="0">
                <a:solidFill>
                  <a:srgbClr val="D9D9D9"/>
                </a:solidFill>
                <a:latin typeface="黑体" pitchFamily="2" charset="-122"/>
                <a:ea typeface="黑体" pitchFamily="2" charset="-122"/>
                <a:cs typeface="+mj-cs"/>
              </a:rPr>
              <a:t/>
            </a:r>
            <a:br>
              <a:rPr lang="en-US" altLang="zh-CN" sz="4400" b="1" kern="1200" dirty="0" smtClean="0">
                <a:solidFill>
                  <a:srgbClr val="D9D9D9"/>
                </a:solidFill>
                <a:latin typeface="黑体" pitchFamily="2" charset="-122"/>
                <a:ea typeface="黑体" pitchFamily="2" charset="-122"/>
                <a:cs typeface="+mj-cs"/>
              </a:rPr>
            </a:br>
            <a:r>
              <a:rPr lang="zh-CN" altLang="en-US" sz="4400" b="1" kern="1200" dirty="0" smtClean="0">
                <a:solidFill>
                  <a:srgbClr val="D9D9D9"/>
                </a:solidFill>
                <a:latin typeface="黑体" pitchFamily="2" charset="-122"/>
                <a:ea typeface="黑体" pitchFamily="2" charset="-122"/>
                <a:cs typeface="+mj-cs"/>
              </a:rPr>
              <a:t>独特销售建议（</a:t>
            </a:r>
            <a:r>
              <a:rPr lang="en-US" sz="4400" b="1" kern="1200" dirty="0" smtClean="0">
                <a:solidFill>
                  <a:srgbClr val="D9D9D9"/>
                </a:solidFill>
                <a:latin typeface="黑体" pitchFamily="2" charset="-122"/>
                <a:ea typeface="黑体" pitchFamily="2" charset="-122"/>
                <a:cs typeface="+mj-cs"/>
              </a:rPr>
              <a:t>UPS</a:t>
            </a:r>
            <a:r>
              <a:rPr lang="zh-CN" altLang="en-US" sz="4400" b="1" kern="1200" dirty="0" smtClean="0">
                <a:solidFill>
                  <a:srgbClr val="D9D9D9"/>
                </a:solidFill>
                <a:latin typeface="黑体" pitchFamily="2" charset="-122"/>
                <a:ea typeface="黑体" pitchFamily="2" charset="-122"/>
                <a:cs typeface="+mj-cs"/>
              </a:rPr>
              <a:t>）</a:t>
            </a:r>
            <a:endParaRPr lang="zh-CN" altLang="en-US" dirty="0"/>
          </a:p>
        </p:txBody>
      </p:sp>
      <p:sp>
        <p:nvSpPr>
          <p:cNvPr id="3" name="内容占位符 2"/>
          <p:cNvSpPr>
            <a:spLocks noGrp="1"/>
          </p:cNvSpPr>
          <p:nvPr>
            <p:ph idx="1"/>
          </p:nvPr>
        </p:nvSpPr>
        <p:spPr/>
        <p:txBody>
          <a:bodyPr/>
          <a:lstStyle/>
          <a:p>
            <a:pPr lvl="1">
              <a:buFont typeface="Arial" pitchFamily="34" charset="0"/>
              <a:buChar char="•"/>
            </a:pPr>
            <a:r>
              <a:rPr lang="zh-CN" altLang="en-US" dirty="0" smtClean="0"/>
              <a:t>罗瑟</a:t>
            </a:r>
            <a:r>
              <a:rPr lang="en-US" altLang="zh-CN" dirty="0" smtClean="0"/>
              <a:t>·</a:t>
            </a:r>
            <a:r>
              <a:rPr lang="zh-CN" altLang="en-US" dirty="0" smtClean="0"/>
              <a:t>瑞夫认为，要想让广告活动获得成功，就必须依靠产品的独特销售建议（</a:t>
            </a:r>
            <a:r>
              <a:rPr lang="en-US" dirty="0" smtClean="0"/>
              <a:t>Unique Selling Proposition</a:t>
            </a:r>
            <a:r>
              <a:rPr lang="zh-CN" altLang="en-US" dirty="0" smtClean="0"/>
              <a:t>，简称</a:t>
            </a:r>
            <a:r>
              <a:rPr lang="en-US" dirty="0" smtClean="0"/>
              <a:t>UPS</a:t>
            </a:r>
            <a:r>
              <a:rPr lang="zh-CN" altLang="en-US" dirty="0" smtClean="0"/>
              <a:t>）。</a:t>
            </a:r>
            <a:endParaRPr lang="en-US" altLang="zh-CN" dirty="0" smtClean="0"/>
          </a:p>
          <a:p>
            <a:r>
              <a:rPr lang="en-US" dirty="0" smtClean="0"/>
              <a:t>UPS</a:t>
            </a:r>
            <a:r>
              <a:rPr lang="zh-CN" altLang="en-US" dirty="0" smtClean="0"/>
              <a:t>包含以下三部分内容：</a:t>
            </a:r>
            <a:endParaRPr lang="en-US" altLang="zh-CN" dirty="0" smtClean="0"/>
          </a:p>
          <a:p>
            <a:pPr lvl="1"/>
            <a:r>
              <a:rPr lang="zh-CN" altLang="en-US" dirty="0" smtClean="0"/>
              <a:t>（</a:t>
            </a:r>
            <a:r>
              <a:rPr lang="en-US" dirty="0" smtClean="0"/>
              <a:t>1</a:t>
            </a:r>
            <a:r>
              <a:rPr lang="zh-CN" altLang="en-US" dirty="0" smtClean="0"/>
              <a:t>）每一条广告都必须给消费者提出一条建议；</a:t>
            </a:r>
            <a:endParaRPr lang="en-US" altLang="zh-CN" dirty="0" smtClean="0"/>
          </a:p>
          <a:p>
            <a:pPr lvl="1"/>
            <a:r>
              <a:rPr lang="zh-CN" altLang="en-US" dirty="0" smtClean="0"/>
              <a:t>（</a:t>
            </a:r>
            <a:r>
              <a:rPr lang="en-US" dirty="0" smtClean="0"/>
              <a:t>2</a:t>
            </a:r>
            <a:r>
              <a:rPr lang="zh-CN" altLang="en-US" dirty="0" smtClean="0"/>
              <a:t>）提出的建议必须是竞争对手没有或无法提出的；</a:t>
            </a:r>
            <a:endParaRPr lang="en-US" altLang="zh-CN" dirty="0" smtClean="0"/>
          </a:p>
          <a:p>
            <a:pPr lvl="1"/>
            <a:r>
              <a:rPr lang="zh-CN" altLang="en-US" dirty="0" smtClean="0"/>
              <a:t>（</a:t>
            </a:r>
            <a:r>
              <a:rPr lang="en-US" dirty="0" smtClean="0"/>
              <a:t>3</a:t>
            </a:r>
            <a:r>
              <a:rPr lang="zh-CN" altLang="en-US" dirty="0" smtClean="0"/>
              <a:t>）提出的建议必须要有足够的力量感动消费者。</a:t>
            </a:r>
          </a:p>
          <a:p>
            <a:endParaRPr lang="zh-CN" altLang="en-US" dirty="0"/>
          </a:p>
        </p:txBody>
      </p:sp>
      <p:sp>
        <p:nvSpPr>
          <p:cNvPr id="4" name="日期占位符 3"/>
          <p:cNvSpPr>
            <a:spLocks noGrp="1"/>
          </p:cNvSpPr>
          <p:nvPr>
            <p:ph type="dt" sz="half" idx="10"/>
          </p:nvPr>
        </p:nvSpPr>
        <p:spPr/>
        <p:txBody>
          <a:bodyPr/>
          <a:lstStyle/>
          <a:p>
            <a:pPr>
              <a:defRPr/>
            </a:pPr>
            <a:fld id="{0BEED79D-A880-4720-9D08-6EFFF263DEC3}"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145</a:t>
            </a:fld>
            <a:endParaRPr lang="zh-CN" altLang="en-US"/>
          </a:p>
        </p:txBody>
      </p:sp>
    </p:spTree>
  </p:cSld>
  <p:clrMapOvr>
    <a:masterClrMapping/>
  </p:clrMapOvr>
  <p:transition>
    <p:fad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4</a:t>
            </a:r>
            <a:r>
              <a:rPr lang="en-US" altLang="zh-CN" dirty="0" smtClean="0"/>
              <a:t>.</a:t>
            </a:r>
            <a:r>
              <a:rPr lang="en-US" dirty="0" smtClean="0"/>
              <a:t>3 </a:t>
            </a:r>
            <a:r>
              <a:rPr lang="zh-CN" altLang="en-US" dirty="0" smtClean="0"/>
              <a:t>大卫</a:t>
            </a:r>
            <a:r>
              <a:rPr lang="en-US" altLang="zh-CN" dirty="0" smtClean="0"/>
              <a:t>·</a:t>
            </a:r>
            <a:r>
              <a:rPr lang="zh-CN" altLang="en-US" dirty="0" smtClean="0"/>
              <a:t>奥格威的</a:t>
            </a:r>
            <a:r>
              <a:rPr lang="en-US" altLang="zh-CN" dirty="0" smtClean="0"/>
              <a:t/>
            </a:r>
            <a:br>
              <a:rPr lang="en-US" altLang="zh-CN" dirty="0" smtClean="0"/>
            </a:br>
            <a:r>
              <a:rPr lang="zh-CN" altLang="en-US" dirty="0" smtClean="0"/>
              <a:t>品牌形象法</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大卫</a:t>
            </a:r>
            <a:r>
              <a:rPr lang="en-US" altLang="zh-CN" dirty="0" smtClean="0"/>
              <a:t>·</a:t>
            </a:r>
            <a:r>
              <a:rPr lang="zh-CN" altLang="en-US" dirty="0" smtClean="0"/>
              <a:t>奥格威认为，任何产品的品牌形象都可以依靠广告建立起来。他信奉品牌形象并不是产品固有的，而是消费者联系产品的质量、价格、历史等，在外在因素的诱导、辅助下生成的。</a:t>
            </a:r>
            <a:endParaRPr lang="en-US" altLang="zh-CN" dirty="0" smtClean="0"/>
          </a:p>
          <a:p>
            <a:pPr lvl="0">
              <a:buFont typeface="Arial" pitchFamily="34" charset="0"/>
              <a:buChar char="•"/>
            </a:pPr>
            <a:r>
              <a:rPr lang="en-US" altLang="zh-CN" dirty="0" smtClean="0"/>
              <a:t>[</a:t>
            </a:r>
            <a:r>
              <a:rPr lang="zh-CN" altLang="en-US" dirty="0" smtClean="0"/>
              <a:t>案例</a:t>
            </a:r>
            <a:r>
              <a:rPr lang="en-US" altLang="zh-CN" dirty="0" smtClean="0"/>
              <a:t>]</a:t>
            </a:r>
            <a:r>
              <a:rPr lang="zh-CN" altLang="en-US" dirty="0" smtClean="0"/>
              <a:t>穿哈萨维衬衣的男人</a:t>
            </a:r>
            <a:endParaRPr lang="zh-CN" altLang="en-US" dirty="0"/>
          </a:p>
        </p:txBody>
      </p:sp>
      <p:sp>
        <p:nvSpPr>
          <p:cNvPr id="4" name="日期占位符 3"/>
          <p:cNvSpPr>
            <a:spLocks noGrp="1"/>
          </p:cNvSpPr>
          <p:nvPr>
            <p:ph type="dt" sz="half" idx="10"/>
          </p:nvPr>
        </p:nvSpPr>
        <p:spPr/>
        <p:txBody>
          <a:bodyPr/>
          <a:lstStyle/>
          <a:p>
            <a:fld id="{BAC64F50-F4E7-426D-BF7C-8590779BDD46}"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146</a:t>
            </a:fld>
            <a:endParaRPr lang="zh-CN" altLang="en-US"/>
          </a:p>
        </p:txBody>
      </p:sp>
    </p:spTree>
  </p:cSld>
  <p:clrMapOvr>
    <a:masterClrMapping/>
  </p:clrMapOvr>
  <p:transition>
    <p:fad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4</a:t>
            </a:r>
            <a:r>
              <a:rPr lang="en-US" altLang="zh-CN" dirty="0" smtClean="0"/>
              <a:t>.</a:t>
            </a:r>
            <a:r>
              <a:rPr lang="en-US" dirty="0" smtClean="0"/>
              <a:t>4 </a:t>
            </a:r>
            <a:r>
              <a:rPr lang="zh-CN" altLang="en-US" dirty="0" smtClean="0"/>
              <a:t>威廉</a:t>
            </a:r>
            <a:r>
              <a:rPr lang="en-US" altLang="zh-CN" dirty="0" smtClean="0"/>
              <a:t>·</a:t>
            </a:r>
            <a:r>
              <a:rPr lang="zh-CN" altLang="en-US" dirty="0" smtClean="0"/>
              <a:t>伯恩巴克的</a:t>
            </a:r>
            <a:r>
              <a:rPr lang="en-US" altLang="zh-CN" dirty="0" smtClean="0"/>
              <a:t/>
            </a:r>
            <a:br>
              <a:rPr lang="en-US" altLang="zh-CN" dirty="0" smtClean="0"/>
            </a:br>
            <a:r>
              <a:rPr lang="zh-CN" altLang="en-US" dirty="0" smtClean="0"/>
              <a:t>实施重心法</a:t>
            </a:r>
            <a:endParaRPr lang="zh-CN" altLang="en-US" dirty="0"/>
          </a:p>
        </p:txBody>
      </p:sp>
      <p:sp>
        <p:nvSpPr>
          <p:cNvPr id="3" name="内容占位符 2"/>
          <p:cNvSpPr>
            <a:spLocks noGrp="1"/>
          </p:cNvSpPr>
          <p:nvPr>
            <p:ph idx="1"/>
          </p:nvPr>
        </p:nvSpPr>
        <p:spPr/>
        <p:txBody>
          <a:bodyPr/>
          <a:lstStyle/>
          <a:p>
            <a:pPr lvl="1">
              <a:buFont typeface="Arial" pitchFamily="34" charset="0"/>
              <a:buChar char="•"/>
            </a:pPr>
            <a:r>
              <a:rPr lang="zh-CN" altLang="en-US" dirty="0" smtClean="0"/>
              <a:t>威廉</a:t>
            </a:r>
            <a:r>
              <a:rPr lang="en-US" altLang="zh-CN" dirty="0" smtClean="0"/>
              <a:t>·</a:t>
            </a:r>
            <a:r>
              <a:rPr lang="zh-CN" altLang="en-US" dirty="0" smtClean="0"/>
              <a:t>伯恩巴克提出了实施重心法，他认为，广告的技巧不是在于“说什么”而是“如何说”。</a:t>
            </a:r>
            <a:endParaRPr lang="en-US" altLang="zh-CN" dirty="0" smtClean="0"/>
          </a:p>
          <a:p>
            <a:pPr>
              <a:buFont typeface="Arial" pitchFamily="34" charset="0"/>
              <a:buChar char="•"/>
            </a:pPr>
            <a:r>
              <a:rPr lang="zh-CN" altLang="en-US" dirty="0" smtClean="0"/>
              <a:t>实施重心法应注意以下四点：</a:t>
            </a:r>
            <a:endParaRPr lang="en-US" altLang="zh-CN" dirty="0" smtClean="0"/>
          </a:p>
          <a:p>
            <a:pPr lvl="1">
              <a:buFont typeface="Arial" pitchFamily="34" charset="0"/>
              <a:buChar char="•"/>
            </a:pPr>
            <a:r>
              <a:rPr lang="zh-CN" altLang="en-US" dirty="0" smtClean="0"/>
              <a:t>（</a:t>
            </a:r>
            <a:r>
              <a:rPr lang="en-US" dirty="0" smtClean="0"/>
              <a:t>1</a:t>
            </a:r>
            <a:r>
              <a:rPr lang="zh-CN" altLang="en-US" dirty="0" smtClean="0"/>
              <a:t>）尊重受众；</a:t>
            </a:r>
            <a:endParaRPr lang="en-US" altLang="zh-CN" dirty="0" smtClean="0"/>
          </a:p>
          <a:p>
            <a:pPr lvl="1">
              <a:buFont typeface="Arial" pitchFamily="34" charset="0"/>
              <a:buChar char="•"/>
            </a:pPr>
            <a:r>
              <a:rPr lang="zh-CN" altLang="en-US" dirty="0" smtClean="0"/>
              <a:t>（</a:t>
            </a:r>
            <a:r>
              <a:rPr lang="en-US" dirty="0" smtClean="0"/>
              <a:t>2</a:t>
            </a:r>
            <a:r>
              <a:rPr lang="zh-CN" altLang="en-US" dirty="0" smtClean="0"/>
              <a:t>）手法必须干净、直接；</a:t>
            </a:r>
            <a:endParaRPr lang="en-US" altLang="zh-CN" dirty="0" smtClean="0"/>
          </a:p>
          <a:p>
            <a:pPr lvl="1">
              <a:buFont typeface="Arial" pitchFamily="34" charset="0"/>
              <a:buChar char="•"/>
            </a:pPr>
            <a:r>
              <a:rPr lang="zh-CN" altLang="en-US" dirty="0" smtClean="0"/>
              <a:t>（</a:t>
            </a:r>
            <a:r>
              <a:rPr lang="en-US" dirty="0" smtClean="0"/>
              <a:t>3</a:t>
            </a:r>
            <a:r>
              <a:rPr lang="zh-CN" altLang="en-US" dirty="0" smtClean="0"/>
              <a:t>）广告作品必须出众；</a:t>
            </a:r>
            <a:endParaRPr lang="en-US" altLang="zh-CN" dirty="0" smtClean="0"/>
          </a:p>
          <a:p>
            <a:pPr lvl="1">
              <a:buFont typeface="Arial" pitchFamily="34" charset="0"/>
              <a:buChar char="•"/>
            </a:pPr>
            <a:r>
              <a:rPr lang="zh-CN" altLang="en-US" dirty="0" smtClean="0"/>
              <a:t>（</a:t>
            </a:r>
            <a:r>
              <a:rPr lang="en-US" altLang="zh-CN" dirty="0" smtClean="0"/>
              <a:t>4</a:t>
            </a:r>
            <a:r>
              <a:rPr lang="zh-CN" altLang="en-US" dirty="0" smtClean="0"/>
              <a:t>）不要忽视幽默的作用。</a:t>
            </a:r>
            <a:endParaRPr lang="en-US" dirty="0" smtClean="0"/>
          </a:p>
          <a:p>
            <a:pPr lvl="0">
              <a:buFont typeface="Arial" pitchFamily="34" charset="0"/>
              <a:buChar char="•"/>
            </a:pPr>
            <a:r>
              <a:rPr lang="en-US" dirty="0" smtClean="0"/>
              <a:t>[</a:t>
            </a:r>
            <a:r>
              <a:rPr lang="zh-CN" altLang="en-US" dirty="0" smtClean="0"/>
              <a:t>案例</a:t>
            </a:r>
            <a:r>
              <a:rPr lang="en-US" dirty="0" smtClean="0"/>
              <a:t>]Lemon</a:t>
            </a:r>
            <a:r>
              <a:rPr lang="zh-CN" altLang="en-US" dirty="0" smtClean="0"/>
              <a:t>（不合格的车）</a:t>
            </a:r>
            <a:endParaRPr lang="zh-CN" altLang="en-US" dirty="0"/>
          </a:p>
        </p:txBody>
      </p:sp>
      <p:sp>
        <p:nvSpPr>
          <p:cNvPr id="4" name="日期占位符 3"/>
          <p:cNvSpPr>
            <a:spLocks noGrp="1"/>
          </p:cNvSpPr>
          <p:nvPr>
            <p:ph type="dt" sz="half" idx="10"/>
          </p:nvPr>
        </p:nvSpPr>
        <p:spPr/>
        <p:txBody>
          <a:bodyPr/>
          <a:lstStyle/>
          <a:p>
            <a:fld id="{196BCF44-7BF6-4D4E-8B02-BB0E9327E84F}"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147</a:t>
            </a:fld>
            <a:endParaRPr lang="zh-CN" altLang="en-US"/>
          </a:p>
        </p:txBody>
      </p:sp>
    </p:spTree>
  </p:cSld>
  <p:clrMapOvr>
    <a:masterClrMapping/>
  </p:clrMapOvr>
  <p:transition>
    <p:fad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4</a:t>
            </a:r>
            <a:r>
              <a:rPr lang="en-US" altLang="zh-CN" dirty="0" smtClean="0"/>
              <a:t>.</a:t>
            </a:r>
            <a:r>
              <a:rPr lang="en-US" dirty="0" smtClean="0"/>
              <a:t>5 </a:t>
            </a:r>
            <a:r>
              <a:rPr lang="zh-CN" altLang="en-US" dirty="0" smtClean="0"/>
              <a:t>艾尔</a:t>
            </a:r>
            <a:r>
              <a:rPr lang="en-US" altLang="zh-CN" dirty="0" smtClean="0"/>
              <a:t>·</a:t>
            </a:r>
            <a:r>
              <a:rPr lang="zh-CN" altLang="en-US" dirty="0" smtClean="0"/>
              <a:t>里斯</a:t>
            </a:r>
            <a:r>
              <a:rPr lang="en-US" altLang="zh-CN" dirty="0" smtClean="0"/>
              <a:t/>
            </a:r>
            <a:br>
              <a:rPr lang="en-US" altLang="zh-CN" dirty="0" smtClean="0"/>
            </a:br>
            <a:r>
              <a:rPr lang="zh-CN" altLang="en-US" dirty="0" smtClean="0"/>
              <a:t>和杰克</a:t>
            </a:r>
            <a:r>
              <a:rPr lang="en-US" altLang="zh-CN" dirty="0" smtClean="0"/>
              <a:t>·</a:t>
            </a:r>
            <a:r>
              <a:rPr lang="zh-CN" altLang="en-US" dirty="0" smtClean="0"/>
              <a:t>特劳特的定位</a:t>
            </a:r>
            <a:r>
              <a:rPr lang="en-US" altLang="zh-CN" dirty="0" smtClean="0"/>
              <a:t>…</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艾尔</a:t>
            </a:r>
            <a:r>
              <a:rPr lang="en-US" altLang="zh-CN" dirty="0" smtClean="0"/>
              <a:t>·</a:t>
            </a:r>
            <a:r>
              <a:rPr lang="zh-CN" altLang="en-US" dirty="0" smtClean="0"/>
              <a:t>里斯和杰克</a:t>
            </a:r>
            <a:r>
              <a:rPr lang="en-US" altLang="zh-CN" dirty="0" smtClean="0"/>
              <a:t>·</a:t>
            </a:r>
            <a:r>
              <a:rPr lang="zh-CN" altLang="en-US" dirty="0" smtClean="0"/>
              <a:t>特劳特在上世纪</a:t>
            </a:r>
            <a:r>
              <a:rPr lang="en-US" dirty="0" smtClean="0"/>
              <a:t>70</a:t>
            </a:r>
            <a:r>
              <a:rPr lang="zh-CN" altLang="en-US" dirty="0" smtClean="0"/>
              <a:t>年代初提出了“定位”理论。他们认为创作广告的目的应当是为产品树立一些便于记忆、新颖别致的东西，从而在消费者心中确立起一个独一无二的位置。</a:t>
            </a:r>
            <a:endParaRPr lang="en-US" dirty="0" smtClean="0"/>
          </a:p>
          <a:p>
            <a:pPr lvl="0">
              <a:buFont typeface="Arial" pitchFamily="34" charset="0"/>
              <a:buChar char="•"/>
            </a:pPr>
            <a:r>
              <a:rPr lang="en-US" dirty="0" smtClean="0"/>
              <a:t>[</a:t>
            </a:r>
            <a:r>
              <a:rPr lang="zh-CN" altLang="en-US" dirty="0" smtClean="0"/>
              <a:t>案例</a:t>
            </a:r>
            <a:r>
              <a:rPr lang="en-US" dirty="0" smtClean="0"/>
              <a:t>]</a:t>
            </a:r>
            <a:r>
              <a:rPr lang="zh-CN" altLang="en-US" dirty="0" smtClean="0"/>
              <a:t>艾维斯在租车业只是第二位。那为何与我们同行？</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DEA95169-383E-4B9C-B631-5A8DCA2F4211}"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148</a:t>
            </a:fld>
            <a:endParaRPr lang="zh-CN" altLang="en-US"/>
          </a:p>
        </p:txBody>
      </p:sp>
    </p:spTree>
  </p:cSld>
  <p:clrMapOvr>
    <a:masterClrMapping/>
  </p:clrMapOvr>
  <p:transition>
    <p:fad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en-US" altLang="zh-CN" dirty="0" smtClean="0"/>
              <a:t>.</a:t>
            </a:r>
            <a:r>
              <a:rPr lang="en-US" dirty="0" smtClean="0"/>
              <a:t>4</a:t>
            </a:r>
            <a:r>
              <a:rPr lang="en-US" altLang="zh-CN" dirty="0" smtClean="0"/>
              <a:t>.</a:t>
            </a:r>
            <a:r>
              <a:rPr lang="en-US" dirty="0" smtClean="0"/>
              <a:t>5 </a:t>
            </a:r>
            <a:r>
              <a:rPr lang="zh-CN" altLang="en-US" dirty="0" smtClean="0"/>
              <a:t>艾尔</a:t>
            </a:r>
            <a:r>
              <a:rPr lang="en-US" altLang="zh-CN" dirty="0" smtClean="0"/>
              <a:t>·</a:t>
            </a:r>
            <a:r>
              <a:rPr lang="zh-CN" altLang="en-US" dirty="0" smtClean="0"/>
              <a:t>里斯</a:t>
            </a:r>
            <a:r>
              <a:rPr lang="en-US" altLang="zh-CN" dirty="0" smtClean="0"/>
              <a:t/>
            </a:r>
            <a:br>
              <a:rPr lang="en-US" altLang="zh-CN" dirty="0" smtClean="0"/>
            </a:br>
            <a:r>
              <a:rPr lang="zh-CN" altLang="en-US" dirty="0" smtClean="0"/>
              <a:t>和杰克</a:t>
            </a:r>
            <a:r>
              <a:rPr lang="en-US" altLang="zh-CN" dirty="0" smtClean="0"/>
              <a:t>·</a:t>
            </a:r>
            <a:r>
              <a:rPr lang="zh-CN" altLang="en-US" dirty="0" smtClean="0"/>
              <a:t>特劳特的定位</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可行的定位方法可以从以下几个方面入手：</a:t>
            </a:r>
            <a:endParaRPr lang="en-US" altLang="zh-CN" dirty="0" smtClean="0"/>
          </a:p>
          <a:p>
            <a:pPr lvl="1"/>
            <a:r>
              <a:rPr lang="zh-CN" altLang="en-US" dirty="0" smtClean="0"/>
              <a:t>（</a:t>
            </a:r>
            <a:r>
              <a:rPr lang="en-US" dirty="0" smtClean="0"/>
              <a:t>1</a:t>
            </a:r>
            <a:r>
              <a:rPr lang="zh-CN" altLang="en-US" dirty="0" smtClean="0"/>
              <a:t>）以产品特征或顾客利益来定位；</a:t>
            </a:r>
            <a:endParaRPr lang="en-US" altLang="zh-CN" dirty="0" smtClean="0"/>
          </a:p>
          <a:p>
            <a:pPr lvl="1"/>
            <a:r>
              <a:rPr lang="zh-CN" altLang="en-US" dirty="0" smtClean="0"/>
              <a:t>（</a:t>
            </a:r>
            <a:r>
              <a:rPr lang="en-US" dirty="0" smtClean="0"/>
              <a:t>2</a:t>
            </a:r>
            <a:r>
              <a:rPr lang="zh-CN" altLang="en-US" dirty="0" smtClean="0"/>
              <a:t>）以价格</a:t>
            </a:r>
            <a:r>
              <a:rPr lang="en-US" altLang="zh-CN" dirty="0" smtClean="0"/>
              <a:t>——</a:t>
            </a:r>
            <a:r>
              <a:rPr lang="zh-CN" altLang="en-US" dirty="0" smtClean="0"/>
              <a:t>质量关系来定位；</a:t>
            </a:r>
            <a:endParaRPr lang="en-US" altLang="zh-CN" dirty="0" smtClean="0"/>
          </a:p>
          <a:p>
            <a:pPr lvl="1"/>
            <a:r>
              <a:rPr lang="zh-CN" altLang="en-US" dirty="0" smtClean="0"/>
              <a:t>（</a:t>
            </a:r>
            <a:r>
              <a:rPr lang="en-US" dirty="0" smtClean="0"/>
              <a:t>3</a:t>
            </a:r>
            <a:r>
              <a:rPr lang="zh-CN" altLang="en-US" dirty="0" smtClean="0"/>
              <a:t>）以使用或运用方式来定位；</a:t>
            </a:r>
            <a:endParaRPr lang="en-US" altLang="zh-CN" dirty="0" smtClean="0"/>
          </a:p>
          <a:p>
            <a:pPr lvl="1"/>
            <a:r>
              <a:rPr lang="zh-CN" altLang="en-US" dirty="0" smtClean="0"/>
              <a:t>（</a:t>
            </a:r>
            <a:r>
              <a:rPr lang="en-US" dirty="0" smtClean="0"/>
              <a:t>4</a:t>
            </a:r>
            <a:r>
              <a:rPr lang="zh-CN" altLang="en-US" dirty="0" smtClean="0"/>
              <a:t>）以产品实用者来定位；</a:t>
            </a:r>
            <a:endParaRPr lang="en-US" altLang="zh-CN" dirty="0" smtClean="0"/>
          </a:p>
          <a:p>
            <a:pPr lvl="1"/>
            <a:r>
              <a:rPr lang="zh-CN" altLang="en-US" dirty="0" smtClean="0"/>
              <a:t>（</a:t>
            </a:r>
            <a:r>
              <a:rPr lang="en-US" dirty="0" smtClean="0"/>
              <a:t>5</a:t>
            </a:r>
            <a:r>
              <a:rPr lang="zh-CN" altLang="en-US" dirty="0" smtClean="0"/>
              <a:t>）以产品种类来定位；</a:t>
            </a:r>
            <a:endParaRPr lang="en-US" altLang="zh-CN" dirty="0" smtClean="0"/>
          </a:p>
          <a:p>
            <a:pPr lvl="1"/>
            <a:r>
              <a:rPr lang="zh-CN" altLang="en-US" dirty="0" smtClean="0"/>
              <a:t>（</a:t>
            </a:r>
            <a:r>
              <a:rPr lang="en-US" dirty="0" smtClean="0"/>
              <a:t>6</a:t>
            </a:r>
            <a:r>
              <a:rPr lang="zh-CN" altLang="en-US" dirty="0" smtClean="0"/>
              <a:t>）以文化象征来定位；</a:t>
            </a:r>
            <a:endParaRPr lang="en-US" altLang="zh-CN" dirty="0" smtClean="0"/>
          </a:p>
          <a:p>
            <a:pPr lvl="1"/>
            <a:r>
              <a:rPr lang="zh-CN" altLang="en-US" dirty="0" smtClean="0"/>
              <a:t>（</a:t>
            </a:r>
            <a:r>
              <a:rPr lang="en-US" dirty="0" smtClean="0"/>
              <a:t>7</a:t>
            </a:r>
            <a:r>
              <a:rPr lang="zh-CN" altLang="en-US" dirty="0" smtClean="0"/>
              <a:t>）以竞争对手来定位。</a:t>
            </a:r>
          </a:p>
          <a:p>
            <a:endParaRPr lang="zh-CN" altLang="en-US" dirty="0"/>
          </a:p>
        </p:txBody>
      </p:sp>
      <p:sp>
        <p:nvSpPr>
          <p:cNvPr id="4" name="日期占位符 3"/>
          <p:cNvSpPr>
            <a:spLocks noGrp="1"/>
          </p:cNvSpPr>
          <p:nvPr>
            <p:ph type="dt" sz="half" idx="10"/>
          </p:nvPr>
        </p:nvSpPr>
        <p:spPr/>
        <p:txBody>
          <a:bodyPr/>
          <a:lstStyle/>
          <a:p>
            <a:fld id="{845FF7D2-237A-4D28-BCA9-28573349F060}"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149</a:t>
            </a:fld>
            <a:endParaRPr lang="zh-CN" altLang="en-US"/>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en-US" dirty="0" smtClean="0"/>
              <a:t>3</a:t>
            </a:r>
            <a:r>
              <a:rPr lang="en-US" altLang="zh-CN" dirty="0" smtClean="0"/>
              <a:t>.</a:t>
            </a:r>
            <a:r>
              <a:rPr lang="en-US" dirty="0" smtClean="0"/>
              <a:t>4 </a:t>
            </a:r>
            <a:r>
              <a:rPr lang="zh-CN" altLang="en-US" dirty="0" smtClean="0"/>
              <a:t>整合营销传播的方法简介</a:t>
            </a:r>
            <a:endParaRPr lang="zh-CN" altLang="en-US" dirty="0"/>
          </a:p>
        </p:txBody>
      </p:sp>
      <p:sp>
        <p:nvSpPr>
          <p:cNvPr id="3" name="内容占位符 2"/>
          <p:cNvSpPr>
            <a:spLocks noGrp="1"/>
          </p:cNvSpPr>
          <p:nvPr>
            <p:ph idx="1"/>
          </p:nvPr>
        </p:nvSpPr>
        <p:spPr>
          <a:xfrm>
            <a:off x="2071670" y="1643050"/>
            <a:ext cx="6615130" cy="4483113"/>
          </a:xfrm>
        </p:spPr>
        <p:txBody>
          <a:bodyPr/>
          <a:lstStyle/>
          <a:p>
            <a:pPr lvl="0"/>
            <a:r>
              <a:rPr lang="en-US" dirty="0" smtClean="0"/>
              <a:t>1</a:t>
            </a:r>
            <a:r>
              <a:rPr lang="en-US" altLang="zh-CN" dirty="0" smtClean="0"/>
              <a:t>.</a:t>
            </a:r>
            <a:r>
              <a:rPr lang="zh-CN" altLang="en-US" dirty="0" smtClean="0"/>
              <a:t>同一外观法：</a:t>
            </a:r>
          </a:p>
          <a:p>
            <a:pPr lvl="0"/>
            <a:r>
              <a:rPr lang="en-US" dirty="0" smtClean="0"/>
              <a:t>2</a:t>
            </a:r>
            <a:r>
              <a:rPr lang="en-US" altLang="zh-CN" dirty="0" smtClean="0"/>
              <a:t>.</a:t>
            </a:r>
            <a:r>
              <a:rPr lang="zh-CN" altLang="en-US" dirty="0" smtClean="0"/>
              <a:t>主题线方法</a:t>
            </a:r>
            <a:r>
              <a:rPr lang="en-US" dirty="0" smtClean="0"/>
              <a:t>	</a:t>
            </a:r>
            <a:endParaRPr lang="zh-CN" altLang="en-US" dirty="0" smtClean="0"/>
          </a:p>
          <a:p>
            <a:pPr lvl="0"/>
            <a:r>
              <a:rPr lang="en-US" dirty="0" smtClean="0"/>
              <a:t>3</a:t>
            </a:r>
            <a:r>
              <a:rPr lang="en-US" altLang="zh-CN" dirty="0" smtClean="0"/>
              <a:t>.</a:t>
            </a:r>
            <a:r>
              <a:rPr lang="zh-CN" altLang="en-US" dirty="0" smtClean="0"/>
              <a:t>供应面的策划方法</a:t>
            </a:r>
          </a:p>
          <a:p>
            <a:pPr lvl="0"/>
            <a:r>
              <a:rPr lang="en-US" dirty="0" smtClean="0"/>
              <a:t>4</a:t>
            </a:r>
            <a:r>
              <a:rPr lang="en-US" altLang="zh-CN" dirty="0" smtClean="0"/>
              <a:t>.</a:t>
            </a:r>
            <a:r>
              <a:rPr lang="zh-CN" altLang="en-US" dirty="0" smtClean="0"/>
              <a:t>特设会议的方法</a:t>
            </a:r>
            <a:r>
              <a:rPr lang="en-US" dirty="0" smtClean="0"/>
              <a:t>	</a:t>
            </a:r>
            <a:endParaRPr lang="zh-CN" altLang="en-US" dirty="0" smtClean="0"/>
          </a:p>
          <a:p>
            <a:pPr lvl="0"/>
            <a:r>
              <a:rPr lang="en-US" dirty="0" smtClean="0"/>
              <a:t>5</a:t>
            </a:r>
            <a:r>
              <a:rPr lang="en-US" altLang="zh-CN" dirty="0" smtClean="0"/>
              <a:t>.</a:t>
            </a:r>
            <a:r>
              <a:rPr lang="zh-CN" altLang="en-US" dirty="0" smtClean="0"/>
              <a:t>基于消费者的方法</a:t>
            </a:r>
            <a:endParaRPr lang="zh-CN" altLang="en-US" dirty="0"/>
          </a:p>
        </p:txBody>
      </p:sp>
      <p:sp>
        <p:nvSpPr>
          <p:cNvPr id="4" name="日期占位符 3"/>
          <p:cNvSpPr>
            <a:spLocks noGrp="1"/>
          </p:cNvSpPr>
          <p:nvPr>
            <p:ph type="dt" sz="half" idx="10"/>
          </p:nvPr>
        </p:nvSpPr>
        <p:spPr/>
        <p:txBody>
          <a:bodyPr/>
          <a:lstStyle/>
          <a:p>
            <a:fld id="{B6B870F3-41C6-4B3E-AE76-47F50F9E8821}"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15</a:t>
            </a:fld>
            <a:endParaRPr lang="zh-CN" altLang="en-US"/>
          </a:p>
        </p:txBody>
      </p:sp>
    </p:spTree>
  </p:cSld>
  <p:clrMapOvr>
    <a:masterClrMapping/>
  </p:clrMapOvr>
  <p:transition>
    <p:fad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000" dirty="0" smtClean="0"/>
              <a:t>6</a:t>
            </a:r>
            <a:r>
              <a:rPr lang="en-US" altLang="zh-CN" sz="4000" dirty="0" smtClean="0"/>
              <a:t>.</a:t>
            </a:r>
            <a:r>
              <a:rPr lang="en-US" sz="4000" dirty="0" smtClean="0"/>
              <a:t>4</a:t>
            </a:r>
            <a:r>
              <a:rPr lang="en-US" altLang="zh-CN" sz="4000" dirty="0" smtClean="0"/>
              <a:t>.</a:t>
            </a:r>
            <a:r>
              <a:rPr lang="en-US" sz="4000" dirty="0" smtClean="0"/>
              <a:t>5 </a:t>
            </a:r>
            <a:r>
              <a:rPr lang="zh-CN" altLang="en-US" sz="4000" dirty="0" smtClean="0"/>
              <a:t>理查德</a:t>
            </a:r>
            <a:r>
              <a:rPr lang="en-US" altLang="zh-CN" sz="4000" dirty="0" smtClean="0"/>
              <a:t>·</a:t>
            </a:r>
            <a:r>
              <a:rPr lang="zh-CN" altLang="en-US" sz="4000" dirty="0" smtClean="0"/>
              <a:t>伍甘的</a:t>
            </a:r>
            <a:r>
              <a:rPr lang="en-US" sz="4000" dirty="0" smtClean="0"/>
              <a:t>FCB</a:t>
            </a:r>
            <a:r>
              <a:rPr lang="zh-CN" altLang="en-US" sz="4000" dirty="0" smtClean="0"/>
              <a:t>模式</a:t>
            </a:r>
            <a:r>
              <a:rPr lang="en-US" altLang="zh-CN" sz="4000" dirty="0" smtClean="0"/>
              <a:t>…</a:t>
            </a:r>
            <a:endParaRPr lang="zh-CN" altLang="en-US" sz="4000" dirty="0"/>
          </a:p>
        </p:txBody>
      </p:sp>
      <p:sp>
        <p:nvSpPr>
          <p:cNvPr id="3" name="内容占位符 2"/>
          <p:cNvSpPr>
            <a:spLocks noGrp="1"/>
          </p:cNvSpPr>
          <p:nvPr>
            <p:ph idx="1"/>
          </p:nvPr>
        </p:nvSpPr>
        <p:spPr/>
        <p:txBody>
          <a:bodyPr/>
          <a:lstStyle/>
          <a:p>
            <a:pPr>
              <a:buFont typeface="Arial" pitchFamily="34" charset="0"/>
              <a:buChar char="•"/>
            </a:pPr>
            <a:r>
              <a:rPr lang="en-US" dirty="0" smtClean="0"/>
              <a:t>1979</a:t>
            </a:r>
            <a:r>
              <a:rPr lang="zh-CN" altLang="en-US" dirty="0" smtClean="0"/>
              <a:t>年，理查德</a:t>
            </a:r>
            <a:r>
              <a:rPr lang="en-US" altLang="zh-CN" dirty="0" smtClean="0"/>
              <a:t>·</a:t>
            </a:r>
            <a:r>
              <a:rPr lang="zh-CN" altLang="en-US" dirty="0" smtClean="0"/>
              <a:t>伍甘总结了一些创意方法，综合出一种叫做</a:t>
            </a:r>
            <a:r>
              <a:rPr lang="en-US" dirty="0" smtClean="0"/>
              <a:t>FCB</a:t>
            </a:r>
            <a:r>
              <a:rPr lang="zh-CN" altLang="en-US" dirty="0" smtClean="0"/>
              <a:t>的模式。这种模式由建立在两个连续集群</a:t>
            </a:r>
            <a:r>
              <a:rPr lang="en-US" altLang="zh-CN" dirty="0" smtClean="0"/>
              <a:t>——</a:t>
            </a:r>
            <a:r>
              <a:rPr lang="zh-CN" altLang="en-US" dirty="0" smtClean="0"/>
              <a:t>思维与感觉、重要性的强与弱</a:t>
            </a:r>
            <a:r>
              <a:rPr lang="en-US" altLang="zh-CN" dirty="0" smtClean="0"/>
              <a:t>——</a:t>
            </a:r>
            <a:r>
              <a:rPr lang="zh-CN" altLang="en-US" dirty="0" smtClean="0"/>
              <a:t>上的“信息模式”组成。</a:t>
            </a:r>
          </a:p>
          <a:p>
            <a:endParaRPr lang="zh-CN" altLang="en-US" dirty="0"/>
          </a:p>
        </p:txBody>
      </p:sp>
      <p:sp>
        <p:nvSpPr>
          <p:cNvPr id="4" name="日期占位符 3"/>
          <p:cNvSpPr>
            <a:spLocks noGrp="1"/>
          </p:cNvSpPr>
          <p:nvPr>
            <p:ph type="dt" sz="half" idx="10"/>
          </p:nvPr>
        </p:nvSpPr>
        <p:spPr/>
        <p:txBody>
          <a:bodyPr/>
          <a:lstStyle/>
          <a:p>
            <a:pPr>
              <a:defRPr/>
            </a:pPr>
            <a:fld id="{EF93DCC2-D7E3-4261-8D06-6A485EE1BF66}"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150</a:t>
            </a:fld>
            <a:endParaRPr lang="zh-CN" altLang="en-US"/>
          </a:p>
        </p:txBody>
      </p:sp>
    </p:spTree>
  </p:cSld>
  <p:clrMapOvr>
    <a:masterClrMapping/>
  </p:clrMapOvr>
  <p:transition>
    <p:fad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000" dirty="0" smtClean="0"/>
              <a:t>6</a:t>
            </a:r>
            <a:r>
              <a:rPr lang="en-US" altLang="zh-CN" sz="4000" dirty="0" smtClean="0"/>
              <a:t>.</a:t>
            </a:r>
            <a:r>
              <a:rPr lang="en-US" sz="4000" dirty="0" smtClean="0"/>
              <a:t>4</a:t>
            </a:r>
            <a:r>
              <a:rPr lang="en-US" altLang="zh-CN" sz="4000" dirty="0" smtClean="0"/>
              <a:t>.</a:t>
            </a:r>
            <a:r>
              <a:rPr lang="en-US" sz="4000" dirty="0" smtClean="0"/>
              <a:t>5 </a:t>
            </a:r>
            <a:r>
              <a:rPr lang="zh-CN" altLang="en-US" sz="4000" dirty="0" smtClean="0"/>
              <a:t>理查德</a:t>
            </a:r>
            <a:r>
              <a:rPr lang="en-US" altLang="zh-CN" sz="4000" dirty="0" smtClean="0"/>
              <a:t>·</a:t>
            </a:r>
            <a:r>
              <a:rPr lang="zh-CN" altLang="en-US" sz="4000" dirty="0" smtClean="0"/>
              <a:t>伍甘的</a:t>
            </a:r>
            <a:r>
              <a:rPr lang="en-US" sz="4000" dirty="0" smtClean="0"/>
              <a:t>FCB</a:t>
            </a:r>
            <a:r>
              <a:rPr lang="zh-CN" altLang="en-US" sz="4000" dirty="0" smtClean="0"/>
              <a:t>模式</a:t>
            </a:r>
            <a:endParaRPr lang="zh-CN" altLang="en-US" sz="4000" dirty="0"/>
          </a:p>
        </p:txBody>
      </p:sp>
      <p:sp>
        <p:nvSpPr>
          <p:cNvPr id="4" name="日期占位符 3"/>
          <p:cNvSpPr>
            <a:spLocks noGrp="1"/>
          </p:cNvSpPr>
          <p:nvPr>
            <p:ph type="dt" sz="half" idx="10"/>
          </p:nvPr>
        </p:nvSpPr>
        <p:spPr/>
        <p:txBody>
          <a:bodyPr/>
          <a:lstStyle/>
          <a:p>
            <a:pPr>
              <a:defRPr/>
            </a:pPr>
            <a:fld id="{DB2176A8-5137-4E74-9F54-841C5F1052C2}"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151</a:t>
            </a:fld>
            <a:endParaRPr lang="zh-CN" altLang="en-US"/>
          </a:p>
        </p:txBody>
      </p:sp>
      <p:pic>
        <p:nvPicPr>
          <p:cNvPr id="1026" name="图片 21" descr="图14-2 伍甘的信息模式 c"/>
          <p:cNvPicPr>
            <a:picLocks noChangeAspect="1" noChangeArrowheads="1"/>
          </p:cNvPicPr>
          <p:nvPr/>
        </p:nvPicPr>
        <p:blipFill>
          <a:blip r:embed="rId2" cstate="print"/>
          <a:srcRect/>
          <a:stretch>
            <a:fillRect/>
          </a:stretch>
        </p:blipFill>
        <p:spPr bwMode="auto">
          <a:xfrm>
            <a:off x="0" y="1357299"/>
            <a:ext cx="9144000" cy="5500702"/>
          </a:xfrm>
          <a:prstGeom prst="rect">
            <a:avLst/>
          </a:prstGeom>
          <a:noFill/>
          <a:ln w="9525">
            <a:noFill/>
            <a:miter lim="800000"/>
            <a:headEnd/>
            <a:tailEnd/>
          </a:ln>
        </p:spPr>
      </p:pic>
    </p:spTree>
  </p:cSld>
  <p:clrMapOvr>
    <a:masterClrMapping/>
  </p:clrMapOvr>
  <p:transition>
    <p:fad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dirty="0" smtClean="0"/>
              <a:t>7</a:t>
            </a:r>
            <a:r>
              <a:rPr lang="zh-CN" altLang="en-US" dirty="0" smtClean="0"/>
              <a:t>章 广告文案写作</a:t>
            </a:r>
            <a:endParaRPr lang="zh-CN" altLang="en-US" dirty="0"/>
          </a:p>
        </p:txBody>
      </p:sp>
      <p:sp>
        <p:nvSpPr>
          <p:cNvPr id="12" name="副标题 11"/>
          <p:cNvSpPr>
            <a:spLocks noGrp="1"/>
          </p:cNvSpPr>
          <p:nvPr>
            <p:ph type="subTitle" idx="1"/>
          </p:nvPr>
        </p:nvSpPr>
        <p:spPr/>
        <p:txBody>
          <a:bodyPr/>
          <a:lstStyle/>
          <a:p>
            <a:pPr lvl="0"/>
            <a:r>
              <a:rPr lang="zh-CN" altLang="en-US" sz="4000" b="1" kern="1200" dirty="0" smtClean="0">
                <a:solidFill>
                  <a:srgbClr val="D9D9D9"/>
                </a:solidFill>
                <a:latin typeface="黑体" pitchFamily="2" charset="-122"/>
                <a:ea typeface="黑体" pitchFamily="2" charset="-122"/>
                <a:cs typeface="+mj-cs"/>
              </a:rPr>
              <a:t> 开篇案例 大卫</a:t>
            </a:r>
            <a:r>
              <a:rPr lang="en-US" altLang="zh-CN" sz="4000" b="1" kern="1200" dirty="0" smtClean="0">
                <a:solidFill>
                  <a:srgbClr val="D9D9D9"/>
                </a:solidFill>
                <a:latin typeface="黑体" pitchFamily="2" charset="-122"/>
                <a:ea typeface="黑体" pitchFamily="2" charset="-122"/>
                <a:cs typeface="+mj-cs"/>
              </a:rPr>
              <a:t>·</a:t>
            </a:r>
            <a:r>
              <a:rPr lang="zh-CN" altLang="en-US" sz="4000" b="1" kern="1200" dirty="0" smtClean="0">
                <a:solidFill>
                  <a:srgbClr val="D9D9D9"/>
                </a:solidFill>
                <a:latin typeface="黑体" pitchFamily="2" charset="-122"/>
                <a:ea typeface="黑体" pitchFamily="2" charset="-122"/>
                <a:cs typeface="+mj-cs"/>
              </a:rPr>
              <a:t>奥格威为劳斯莱斯汽车所写的广告文案</a:t>
            </a:r>
            <a:endParaRPr lang="zh-CN" altLang="en-US" sz="4000" dirty="0"/>
          </a:p>
        </p:txBody>
      </p:sp>
      <p:sp>
        <p:nvSpPr>
          <p:cNvPr id="4" name="日期占位符 3"/>
          <p:cNvSpPr>
            <a:spLocks noGrp="1"/>
          </p:cNvSpPr>
          <p:nvPr>
            <p:ph type="dt" sz="half" idx="10"/>
          </p:nvPr>
        </p:nvSpPr>
        <p:spPr/>
        <p:txBody>
          <a:bodyPr/>
          <a:lstStyle/>
          <a:p>
            <a:fld id="{15852BCD-A7C8-4219-8C98-F964FF7CF19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152</a:t>
            </a:fld>
            <a:endParaRPr lang="zh-CN" altLang="en-US"/>
          </a:p>
        </p:txBody>
      </p:sp>
    </p:spTree>
  </p:cSld>
  <p:clrMapOvr>
    <a:masterClrMapping/>
  </p:clrMapOvr>
  <p:transition>
    <p:fad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7</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广告文案的写作过程</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广告文案是广告写作的产品，又叫广告文稿，它是广告作品不可缺少的组成部分。文字创作是广告作品设计与表现的基础。</a:t>
            </a:r>
            <a:endParaRPr lang="en-US" altLang="zh-CN" dirty="0" smtClean="0"/>
          </a:p>
          <a:p>
            <a:pPr>
              <a:buFont typeface="Arial" pitchFamily="34" charset="0"/>
              <a:buChar char="•"/>
            </a:pPr>
            <a:r>
              <a:rPr lang="zh-CN" altLang="en-US" dirty="0" smtClean="0"/>
              <a:t>广告文案的写作过程大致会经历立意、构思、修改及完稿等四个关键的环节。</a:t>
            </a:r>
          </a:p>
          <a:p>
            <a:endParaRPr lang="zh-CN" altLang="en-US" dirty="0"/>
          </a:p>
        </p:txBody>
      </p:sp>
      <p:sp>
        <p:nvSpPr>
          <p:cNvPr id="4" name="日期占位符 3"/>
          <p:cNvSpPr>
            <a:spLocks noGrp="1"/>
          </p:cNvSpPr>
          <p:nvPr>
            <p:ph type="dt" sz="half" idx="10"/>
          </p:nvPr>
        </p:nvSpPr>
        <p:spPr/>
        <p:txBody>
          <a:bodyPr/>
          <a:lstStyle/>
          <a:p>
            <a:pPr>
              <a:defRPr/>
            </a:pPr>
            <a:fld id="{B4556553-04A9-4982-A0D2-30E28F69A295}"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153</a:t>
            </a:fld>
            <a:endParaRPr lang="zh-CN" altLang="en-US"/>
          </a:p>
        </p:txBody>
      </p:sp>
    </p:spTree>
  </p:cSld>
  <p:clrMapOvr>
    <a:masterClrMapping/>
  </p:clrMapOvr>
  <p:transition>
    <p:fad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en-US" altLang="zh-CN" dirty="0" smtClean="0"/>
              <a:t>.</a:t>
            </a:r>
            <a:r>
              <a:rPr lang="en-US" dirty="0" smtClean="0"/>
              <a:t>1</a:t>
            </a:r>
            <a:r>
              <a:rPr lang="en-US" altLang="zh-CN" dirty="0" smtClean="0"/>
              <a:t>.</a:t>
            </a:r>
            <a:r>
              <a:rPr lang="en-US" dirty="0" smtClean="0"/>
              <a:t>1 </a:t>
            </a:r>
            <a:r>
              <a:rPr lang="zh-CN" altLang="en-US" dirty="0" smtClean="0"/>
              <a:t>立意</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广告文案的写作目的</a:t>
            </a:r>
            <a:r>
              <a:rPr lang="en-US" dirty="0" smtClean="0"/>
              <a:t>	</a:t>
            </a:r>
            <a:endParaRPr lang="zh-CN" altLang="en-US" dirty="0" smtClean="0"/>
          </a:p>
          <a:p>
            <a:pPr lvl="0"/>
            <a:r>
              <a:rPr lang="en-US" dirty="0" smtClean="0"/>
              <a:t>2</a:t>
            </a:r>
            <a:r>
              <a:rPr lang="en-US" altLang="zh-CN" dirty="0" smtClean="0"/>
              <a:t>.</a:t>
            </a:r>
            <a:r>
              <a:rPr lang="zh-CN" altLang="en-US" dirty="0" smtClean="0"/>
              <a:t>广告文案的主题</a:t>
            </a:r>
            <a:r>
              <a:rPr lang="en-US" dirty="0" smtClean="0"/>
              <a:t>	</a:t>
            </a:r>
            <a:endParaRPr lang="zh-CN" altLang="en-US" dirty="0" smtClean="0"/>
          </a:p>
          <a:p>
            <a:pPr lvl="0"/>
            <a:r>
              <a:rPr lang="en-US" dirty="0" smtClean="0"/>
              <a:t>3</a:t>
            </a:r>
            <a:r>
              <a:rPr lang="en-US" altLang="zh-CN" dirty="0" smtClean="0"/>
              <a:t>.</a:t>
            </a:r>
            <a:r>
              <a:rPr lang="zh-CN" altLang="en-US" dirty="0" smtClean="0"/>
              <a:t>广告文案的内容</a:t>
            </a:r>
            <a:r>
              <a:rPr lang="en-US" dirty="0" smtClean="0"/>
              <a:t>	</a:t>
            </a:r>
            <a:endParaRPr lang="zh-CN" altLang="en-US" dirty="0" smtClean="0"/>
          </a:p>
          <a:p>
            <a:pPr lvl="0"/>
            <a:r>
              <a:rPr lang="en-US" dirty="0" smtClean="0"/>
              <a:t>4</a:t>
            </a:r>
            <a:r>
              <a:rPr lang="en-US" altLang="zh-CN" dirty="0" smtClean="0"/>
              <a:t>.</a:t>
            </a:r>
            <a:r>
              <a:rPr lang="zh-CN" altLang="en-US" dirty="0" smtClean="0"/>
              <a:t>广告文案的表现方法</a:t>
            </a:r>
            <a:r>
              <a:rPr lang="en-US" dirty="0" smtClean="0"/>
              <a:t>	</a:t>
            </a:r>
            <a:endParaRPr lang="zh-CN" altLang="en-US" dirty="0" smtClean="0"/>
          </a:p>
          <a:p>
            <a:pPr lvl="0"/>
            <a:r>
              <a:rPr lang="en-US" dirty="0" smtClean="0"/>
              <a:t>5</a:t>
            </a:r>
            <a:r>
              <a:rPr lang="en-US" altLang="zh-CN" dirty="0" smtClean="0"/>
              <a:t>.</a:t>
            </a:r>
            <a:r>
              <a:rPr lang="zh-CN" altLang="en-US" dirty="0" smtClean="0"/>
              <a:t>广告文案的表现风格</a:t>
            </a:r>
            <a:endParaRPr lang="zh-CN" altLang="en-US" dirty="0"/>
          </a:p>
        </p:txBody>
      </p:sp>
      <p:sp>
        <p:nvSpPr>
          <p:cNvPr id="4" name="日期占位符 3"/>
          <p:cNvSpPr>
            <a:spLocks noGrp="1"/>
          </p:cNvSpPr>
          <p:nvPr>
            <p:ph type="dt" sz="half" idx="10"/>
          </p:nvPr>
        </p:nvSpPr>
        <p:spPr/>
        <p:txBody>
          <a:bodyPr/>
          <a:lstStyle/>
          <a:p>
            <a:fld id="{7A347B91-9AA4-4CDB-BB69-2AB8D06FBA54}"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154</a:t>
            </a:fld>
            <a:endParaRPr lang="zh-CN" altLang="en-US"/>
          </a:p>
        </p:txBody>
      </p:sp>
    </p:spTree>
  </p:cSld>
  <p:clrMapOvr>
    <a:masterClrMapping/>
  </p:clrMapOvr>
  <p:transition>
    <p:fad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7</a:t>
            </a:r>
            <a:r>
              <a:rPr lang="en-US" altLang="zh-CN" smtClean="0"/>
              <a:t>.</a:t>
            </a:r>
            <a:r>
              <a:rPr lang="en-US" smtClean="0"/>
              <a:t>1</a:t>
            </a:r>
            <a:r>
              <a:rPr lang="en-US" altLang="zh-CN" smtClean="0"/>
              <a:t>.</a:t>
            </a:r>
            <a:r>
              <a:rPr lang="en-US" smtClean="0"/>
              <a:t>2 </a:t>
            </a:r>
            <a:r>
              <a:rPr lang="zh-CN" altLang="en-US" smtClean="0"/>
              <a:t>构思</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如何写好广告的标题？</a:t>
            </a:r>
            <a:r>
              <a:rPr lang="en-US" dirty="0" smtClean="0"/>
              <a:t>	</a:t>
            </a:r>
            <a:endParaRPr lang="zh-CN" altLang="en-US" dirty="0" smtClean="0"/>
          </a:p>
          <a:p>
            <a:pPr lvl="0"/>
            <a:r>
              <a:rPr lang="en-US" dirty="0" smtClean="0"/>
              <a:t>2</a:t>
            </a:r>
            <a:r>
              <a:rPr lang="en-US" altLang="zh-CN" dirty="0" smtClean="0"/>
              <a:t>.</a:t>
            </a:r>
            <a:r>
              <a:rPr lang="zh-CN" altLang="en-US" dirty="0" smtClean="0"/>
              <a:t>广告正文的结构如何安排？</a:t>
            </a:r>
            <a:endParaRPr lang="en-US" altLang="zh-CN" dirty="0" smtClean="0"/>
          </a:p>
          <a:p>
            <a:pPr lvl="0"/>
            <a:r>
              <a:rPr lang="en-US" dirty="0" smtClean="0"/>
              <a:t>3</a:t>
            </a:r>
            <a:r>
              <a:rPr lang="en-US" altLang="zh-CN" dirty="0" smtClean="0"/>
              <a:t>.</a:t>
            </a:r>
            <a:r>
              <a:rPr lang="zh-CN" altLang="en-US" dirty="0" smtClean="0"/>
              <a:t>构思文案的方法。</a:t>
            </a:r>
            <a:endParaRPr lang="en-US" altLang="zh-CN" dirty="0" smtClean="0"/>
          </a:p>
          <a:p>
            <a:pPr lvl="0"/>
            <a:endParaRPr lang="zh-CN" altLang="en-US" dirty="0"/>
          </a:p>
        </p:txBody>
      </p:sp>
      <p:sp>
        <p:nvSpPr>
          <p:cNvPr id="4" name="日期占位符 3"/>
          <p:cNvSpPr>
            <a:spLocks noGrp="1"/>
          </p:cNvSpPr>
          <p:nvPr>
            <p:ph type="dt" sz="half" idx="10"/>
          </p:nvPr>
        </p:nvSpPr>
        <p:spPr/>
        <p:txBody>
          <a:bodyPr/>
          <a:lstStyle/>
          <a:p>
            <a:fld id="{15EA6310-668E-4CAB-BB0D-629CFDF4D52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155</a:t>
            </a:fld>
            <a:endParaRPr lang="zh-CN" altLang="en-US"/>
          </a:p>
        </p:txBody>
      </p:sp>
    </p:spTree>
  </p:cSld>
  <p:clrMapOvr>
    <a:masterClrMapping/>
  </p:clrMapOvr>
  <p:transition>
    <p:fad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zh-CN" altLang="en-US" dirty="0" smtClean="0"/>
              <a:t>构思文案的方法</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）顺向思考与逆向思考</a:t>
            </a:r>
            <a:r>
              <a:rPr lang="en-US" dirty="0" smtClean="0"/>
              <a:t>	</a:t>
            </a:r>
            <a:endParaRPr lang="zh-CN" altLang="en-US" dirty="0" smtClean="0"/>
          </a:p>
          <a:p>
            <a:pPr lvl="0"/>
            <a:r>
              <a:rPr lang="zh-CN" altLang="en-US" dirty="0" smtClean="0"/>
              <a:t>（</a:t>
            </a:r>
            <a:r>
              <a:rPr lang="en-US" dirty="0" smtClean="0"/>
              <a:t>2</a:t>
            </a:r>
            <a:r>
              <a:rPr lang="zh-CN" altLang="en-US" dirty="0" smtClean="0"/>
              <a:t>）分析法与综合法</a:t>
            </a:r>
            <a:r>
              <a:rPr lang="en-US" dirty="0" smtClean="0"/>
              <a:t>	</a:t>
            </a:r>
            <a:endParaRPr lang="zh-CN" altLang="en-US" dirty="0" smtClean="0"/>
          </a:p>
          <a:p>
            <a:pPr lvl="0"/>
            <a:r>
              <a:rPr lang="zh-CN" altLang="en-US" dirty="0" smtClean="0"/>
              <a:t>（</a:t>
            </a:r>
            <a:r>
              <a:rPr lang="en-US" dirty="0" smtClean="0"/>
              <a:t>3</a:t>
            </a:r>
            <a:r>
              <a:rPr lang="zh-CN" altLang="en-US" dirty="0" smtClean="0"/>
              <a:t>）巧布疑阵法</a:t>
            </a:r>
            <a:r>
              <a:rPr lang="en-US" dirty="0" smtClean="0"/>
              <a:t>	</a:t>
            </a:r>
            <a:endParaRPr lang="zh-CN" altLang="en-US" dirty="0" smtClean="0"/>
          </a:p>
          <a:p>
            <a:pPr lvl="0"/>
            <a:r>
              <a:rPr lang="zh-CN" altLang="en-US" dirty="0" smtClean="0"/>
              <a:t>（</a:t>
            </a:r>
            <a:r>
              <a:rPr lang="en-US" dirty="0" smtClean="0"/>
              <a:t>4</a:t>
            </a:r>
            <a:r>
              <a:rPr lang="zh-CN" altLang="en-US" dirty="0" smtClean="0"/>
              <a:t>）自由发挥法</a:t>
            </a:r>
            <a:r>
              <a:rPr lang="en-US" dirty="0" smtClean="0"/>
              <a:t>	</a:t>
            </a:r>
            <a:endParaRPr lang="zh-CN" altLang="en-US" dirty="0" smtClean="0"/>
          </a:p>
          <a:p>
            <a:pPr lvl="0"/>
            <a:r>
              <a:rPr lang="zh-CN" altLang="en-US" dirty="0" smtClean="0"/>
              <a:t>（</a:t>
            </a:r>
            <a:r>
              <a:rPr lang="en-US" dirty="0" smtClean="0"/>
              <a:t>5</a:t>
            </a:r>
            <a:r>
              <a:rPr lang="zh-CN" altLang="en-US" dirty="0" smtClean="0"/>
              <a:t>）联想思维法</a:t>
            </a:r>
            <a:endParaRPr lang="zh-CN" altLang="en-US" dirty="0"/>
          </a:p>
        </p:txBody>
      </p:sp>
      <p:sp>
        <p:nvSpPr>
          <p:cNvPr id="4" name="日期占位符 3"/>
          <p:cNvSpPr>
            <a:spLocks noGrp="1"/>
          </p:cNvSpPr>
          <p:nvPr>
            <p:ph type="dt" sz="half" idx="10"/>
          </p:nvPr>
        </p:nvSpPr>
        <p:spPr/>
        <p:txBody>
          <a:bodyPr/>
          <a:lstStyle/>
          <a:p>
            <a:fld id="{E6E7068F-64F0-4F45-B2C1-63EDFDFB01E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156</a:t>
            </a:fld>
            <a:endParaRPr lang="zh-CN" altLang="en-US"/>
          </a:p>
        </p:txBody>
      </p:sp>
    </p:spTree>
  </p:cSld>
  <p:clrMapOvr>
    <a:masterClrMapping/>
  </p:clrMapOvr>
  <p:transition>
    <p:fad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en-US" altLang="zh-CN" dirty="0" smtClean="0"/>
              <a:t>.</a:t>
            </a:r>
            <a:r>
              <a:rPr lang="en-US" dirty="0" smtClean="0"/>
              <a:t>1</a:t>
            </a:r>
            <a:r>
              <a:rPr lang="en-US" altLang="zh-CN" dirty="0" smtClean="0"/>
              <a:t>.</a:t>
            </a:r>
            <a:r>
              <a:rPr lang="en-US" dirty="0" smtClean="0"/>
              <a:t>3 </a:t>
            </a:r>
            <a:r>
              <a:rPr lang="zh-CN" altLang="en-US" dirty="0" smtClean="0"/>
              <a:t>修改</a:t>
            </a:r>
            <a:endParaRPr lang="zh-CN" altLang="en-US" dirty="0"/>
          </a:p>
        </p:txBody>
      </p:sp>
      <p:sp>
        <p:nvSpPr>
          <p:cNvPr id="3" name="内容占位符 2"/>
          <p:cNvSpPr>
            <a:spLocks noGrp="1"/>
          </p:cNvSpPr>
          <p:nvPr>
            <p:ph idx="1"/>
          </p:nvPr>
        </p:nvSpPr>
        <p:spPr/>
        <p:txBody>
          <a:bodyPr/>
          <a:lstStyle/>
          <a:p>
            <a:pPr lvl="0"/>
            <a:r>
              <a:rPr lang="en-US" sz="2800" dirty="0" smtClean="0"/>
              <a:t>1</a:t>
            </a:r>
            <a:r>
              <a:rPr lang="en-US" altLang="zh-CN" sz="2800" dirty="0" smtClean="0"/>
              <a:t>.</a:t>
            </a:r>
            <a:r>
              <a:rPr lang="zh-CN" altLang="en-US" sz="2800" dirty="0" smtClean="0"/>
              <a:t>自我检核</a:t>
            </a:r>
          </a:p>
          <a:p>
            <a:pPr lvl="1"/>
            <a:r>
              <a:rPr lang="zh-CN" altLang="en-US" sz="2400" dirty="0" smtClean="0"/>
              <a:t>（</a:t>
            </a:r>
            <a:r>
              <a:rPr lang="en-US" sz="2400" dirty="0" smtClean="0"/>
              <a:t>1</a:t>
            </a:r>
            <a:r>
              <a:rPr lang="zh-CN" altLang="en-US" sz="2400" dirty="0" smtClean="0"/>
              <a:t>）在文案的内容也就是广告信息传达方面</a:t>
            </a:r>
          </a:p>
          <a:p>
            <a:pPr lvl="1"/>
            <a:r>
              <a:rPr lang="zh-CN" altLang="en-US" sz="2400" dirty="0" smtClean="0"/>
              <a:t>（</a:t>
            </a:r>
            <a:r>
              <a:rPr lang="en-US" sz="2400" dirty="0" smtClean="0"/>
              <a:t>2</a:t>
            </a:r>
            <a:r>
              <a:rPr lang="zh-CN" altLang="en-US" sz="2400" dirty="0" smtClean="0"/>
              <a:t>）在文案的结构方面</a:t>
            </a:r>
            <a:r>
              <a:rPr lang="en-US" sz="2400" dirty="0" smtClean="0"/>
              <a:t>	</a:t>
            </a:r>
            <a:endParaRPr lang="zh-CN" altLang="en-US" sz="2400" dirty="0" smtClean="0"/>
          </a:p>
          <a:p>
            <a:pPr lvl="1"/>
            <a:r>
              <a:rPr lang="zh-CN" altLang="en-US" sz="2400" dirty="0" smtClean="0"/>
              <a:t>（</a:t>
            </a:r>
            <a:r>
              <a:rPr lang="en-US" sz="2400" dirty="0" smtClean="0"/>
              <a:t>3</a:t>
            </a:r>
            <a:r>
              <a:rPr lang="zh-CN" altLang="en-US" sz="2400" dirty="0" smtClean="0"/>
              <a:t>）在文案的篇幅方面</a:t>
            </a:r>
            <a:r>
              <a:rPr lang="en-US" sz="2400" dirty="0" smtClean="0"/>
              <a:t>	</a:t>
            </a:r>
            <a:endParaRPr lang="zh-CN" altLang="en-US" sz="2400" dirty="0" smtClean="0"/>
          </a:p>
          <a:p>
            <a:pPr lvl="1"/>
            <a:r>
              <a:rPr lang="zh-CN" altLang="en-US" sz="2400" dirty="0" smtClean="0"/>
              <a:t>（</a:t>
            </a:r>
            <a:r>
              <a:rPr lang="en-US" sz="2400" dirty="0" smtClean="0"/>
              <a:t>4</a:t>
            </a:r>
            <a:r>
              <a:rPr lang="zh-CN" altLang="en-US" sz="2400" dirty="0" smtClean="0"/>
              <a:t>）在文案与媒介特性的配合方面</a:t>
            </a:r>
            <a:r>
              <a:rPr lang="en-US" sz="2400" dirty="0" smtClean="0"/>
              <a:t>	</a:t>
            </a:r>
            <a:endParaRPr lang="zh-CN" altLang="en-US" sz="2400" dirty="0" smtClean="0"/>
          </a:p>
          <a:p>
            <a:pPr lvl="1"/>
            <a:r>
              <a:rPr lang="zh-CN" altLang="en-US" sz="2400" dirty="0" smtClean="0"/>
              <a:t>（</a:t>
            </a:r>
            <a:r>
              <a:rPr lang="en-US" sz="2400" dirty="0" smtClean="0"/>
              <a:t>5</a:t>
            </a:r>
            <a:r>
              <a:rPr lang="zh-CN" altLang="en-US" sz="2400" dirty="0" smtClean="0"/>
              <a:t>）在语言文字方面</a:t>
            </a:r>
            <a:r>
              <a:rPr lang="en-US" sz="2400" dirty="0" smtClean="0"/>
              <a:t>	</a:t>
            </a:r>
            <a:endParaRPr lang="zh-CN" altLang="en-US" sz="2400" dirty="0" smtClean="0"/>
          </a:p>
          <a:p>
            <a:pPr lvl="1"/>
            <a:r>
              <a:rPr lang="zh-CN" altLang="en-US" sz="2400" dirty="0" smtClean="0"/>
              <a:t>（</a:t>
            </a:r>
            <a:r>
              <a:rPr lang="en-US" sz="2400" dirty="0" smtClean="0"/>
              <a:t>6</a:t>
            </a:r>
            <a:r>
              <a:rPr lang="zh-CN" altLang="en-US" sz="2400" dirty="0" smtClean="0"/>
              <a:t>）在文案的风格方面</a:t>
            </a:r>
            <a:r>
              <a:rPr lang="en-US" sz="2400" dirty="0" smtClean="0"/>
              <a:t>	</a:t>
            </a:r>
            <a:endParaRPr lang="zh-CN" altLang="en-US" sz="2400" dirty="0" smtClean="0"/>
          </a:p>
          <a:p>
            <a:pPr lvl="1"/>
            <a:r>
              <a:rPr lang="zh-CN" altLang="en-US" sz="2400" dirty="0" smtClean="0"/>
              <a:t>（</a:t>
            </a:r>
            <a:r>
              <a:rPr lang="en-US" sz="2400" dirty="0" smtClean="0"/>
              <a:t>7</a:t>
            </a:r>
            <a:r>
              <a:rPr lang="zh-CN" altLang="en-US" sz="2400" dirty="0" smtClean="0"/>
              <a:t>）在文案写作的技巧方面</a:t>
            </a:r>
            <a:r>
              <a:rPr lang="en-US" sz="2400" dirty="0" smtClean="0"/>
              <a:t>	</a:t>
            </a:r>
            <a:endParaRPr lang="zh-CN" altLang="en-US" sz="2400" dirty="0" smtClean="0"/>
          </a:p>
          <a:p>
            <a:r>
              <a:rPr lang="en-US" sz="2800" dirty="0" smtClean="0"/>
              <a:t>2</a:t>
            </a:r>
            <a:r>
              <a:rPr lang="en-US" altLang="zh-CN" sz="2800" dirty="0" smtClean="0"/>
              <a:t>.</a:t>
            </a:r>
            <a:r>
              <a:rPr lang="zh-CN" altLang="en-US" sz="2800" dirty="0" smtClean="0"/>
              <a:t>找出毛病，修改它！</a:t>
            </a:r>
            <a:r>
              <a:rPr lang="en-US" sz="2800" dirty="0" smtClean="0"/>
              <a:t>	</a:t>
            </a:r>
            <a:endParaRPr lang="zh-CN" altLang="en-US" sz="2800" dirty="0" smtClean="0"/>
          </a:p>
          <a:p>
            <a:r>
              <a:rPr lang="en-US" sz="2800" dirty="0" smtClean="0"/>
              <a:t>3</a:t>
            </a:r>
            <a:r>
              <a:rPr lang="en-US" altLang="zh-CN" sz="2800" dirty="0" smtClean="0"/>
              <a:t>.</a:t>
            </a:r>
            <a:r>
              <a:rPr lang="zh-CN" altLang="en-US" sz="2800" dirty="0" smtClean="0"/>
              <a:t>请其他人员协助修改</a:t>
            </a:r>
            <a:endParaRPr lang="zh-CN" altLang="en-US" sz="2800" dirty="0"/>
          </a:p>
        </p:txBody>
      </p:sp>
      <p:sp>
        <p:nvSpPr>
          <p:cNvPr id="4" name="日期占位符 3"/>
          <p:cNvSpPr>
            <a:spLocks noGrp="1"/>
          </p:cNvSpPr>
          <p:nvPr>
            <p:ph type="dt" sz="half" idx="10"/>
          </p:nvPr>
        </p:nvSpPr>
        <p:spPr/>
        <p:txBody>
          <a:bodyPr/>
          <a:lstStyle/>
          <a:p>
            <a:fld id="{D5EEC32A-ACAD-4F58-BB1E-3FDC2127641A}"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157</a:t>
            </a:fld>
            <a:endParaRPr lang="zh-CN" altLang="en-US"/>
          </a:p>
        </p:txBody>
      </p:sp>
    </p:spTree>
  </p:cSld>
  <p:clrMapOvr>
    <a:masterClrMapping/>
  </p:clrMapOvr>
  <p:transition>
    <p:fade/>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7</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 </a:t>
            </a:r>
            <a:r>
              <a:rPr lang="zh-CN" altLang="en-US" sz="4400" b="1" kern="1200" dirty="0" smtClean="0">
                <a:solidFill>
                  <a:srgbClr val="D9D9D9"/>
                </a:solidFill>
                <a:latin typeface="黑体" pitchFamily="2" charset="-122"/>
                <a:ea typeface="黑体" pitchFamily="2" charset="-122"/>
                <a:cs typeface="+mj-cs"/>
              </a:rPr>
              <a:t>完稿</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广告文案必须精益求精，写好之后还要反复修改，并经过一定的测试程序，才能最后定稿。</a:t>
            </a:r>
            <a:endParaRPr lang="zh-CN" altLang="en-US" dirty="0"/>
          </a:p>
        </p:txBody>
      </p:sp>
      <p:sp>
        <p:nvSpPr>
          <p:cNvPr id="4" name="日期占位符 3"/>
          <p:cNvSpPr>
            <a:spLocks noGrp="1"/>
          </p:cNvSpPr>
          <p:nvPr>
            <p:ph type="dt" sz="half" idx="10"/>
          </p:nvPr>
        </p:nvSpPr>
        <p:spPr/>
        <p:txBody>
          <a:bodyPr/>
          <a:lstStyle/>
          <a:p>
            <a:pPr>
              <a:defRPr/>
            </a:pPr>
            <a:fld id="{357CB613-429F-4C2D-8F02-BB0CAEE84ABE}"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158</a:t>
            </a:fld>
            <a:endParaRPr lang="zh-CN" altLang="en-US"/>
          </a:p>
        </p:txBody>
      </p:sp>
    </p:spTree>
  </p:cSld>
  <p:clrMapOvr>
    <a:masterClrMapping/>
  </p:clrMapOvr>
  <p:transition>
    <p:fade/>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en-US" altLang="zh-CN" dirty="0" smtClean="0"/>
              <a:t>.</a:t>
            </a:r>
            <a:r>
              <a:rPr lang="en-US" dirty="0" smtClean="0"/>
              <a:t>2 </a:t>
            </a:r>
            <a:r>
              <a:rPr lang="zh-CN" altLang="en-US" dirty="0" smtClean="0"/>
              <a:t>广告文案的结构与写作</a:t>
            </a:r>
            <a:endParaRPr lang="zh-CN" altLang="en-US" dirty="0"/>
          </a:p>
        </p:txBody>
      </p:sp>
      <p:sp>
        <p:nvSpPr>
          <p:cNvPr id="3" name="内容占位符 2"/>
          <p:cNvSpPr>
            <a:spLocks noGrp="1"/>
          </p:cNvSpPr>
          <p:nvPr>
            <p:ph idx="1"/>
          </p:nvPr>
        </p:nvSpPr>
        <p:spPr>
          <a:xfrm>
            <a:off x="2143108" y="1571612"/>
            <a:ext cx="6543692" cy="4554551"/>
          </a:xfrm>
        </p:spPr>
        <p:txBody>
          <a:bodyPr/>
          <a:lstStyle/>
          <a:p>
            <a:r>
              <a:rPr lang="en-US" dirty="0" smtClean="0"/>
              <a:t>7</a:t>
            </a:r>
            <a:r>
              <a:rPr lang="en-US" altLang="zh-CN" dirty="0" smtClean="0"/>
              <a:t>.</a:t>
            </a:r>
            <a:r>
              <a:rPr lang="en-US" dirty="0" smtClean="0"/>
              <a:t>2</a:t>
            </a:r>
            <a:r>
              <a:rPr lang="en-US" altLang="zh-CN" dirty="0" smtClean="0"/>
              <a:t>.</a:t>
            </a:r>
            <a:r>
              <a:rPr lang="en-US" dirty="0" smtClean="0"/>
              <a:t>1 </a:t>
            </a:r>
            <a:r>
              <a:rPr lang="zh-CN" altLang="en-US" dirty="0" smtClean="0"/>
              <a:t>标题</a:t>
            </a:r>
            <a:endParaRPr lang="en-US" altLang="zh-CN" dirty="0" smtClean="0"/>
          </a:p>
          <a:p>
            <a:r>
              <a:rPr lang="en-US" dirty="0" smtClean="0"/>
              <a:t>7</a:t>
            </a:r>
            <a:r>
              <a:rPr lang="en-US" altLang="zh-CN" dirty="0" smtClean="0"/>
              <a:t>.</a:t>
            </a:r>
            <a:r>
              <a:rPr lang="en-US" dirty="0" smtClean="0"/>
              <a:t>2</a:t>
            </a:r>
            <a:r>
              <a:rPr lang="en-US" altLang="zh-CN" dirty="0" smtClean="0"/>
              <a:t>.</a:t>
            </a:r>
            <a:r>
              <a:rPr lang="en-US" dirty="0" smtClean="0"/>
              <a:t>2 </a:t>
            </a:r>
            <a:r>
              <a:rPr lang="zh-CN" altLang="en-US" dirty="0" smtClean="0"/>
              <a:t>正文</a:t>
            </a:r>
            <a:endParaRPr lang="en-US" altLang="zh-CN" dirty="0" smtClean="0"/>
          </a:p>
          <a:p>
            <a:r>
              <a:rPr lang="en-US" dirty="0" smtClean="0"/>
              <a:t>7</a:t>
            </a:r>
            <a:r>
              <a:rPr lang="en-US" altLang="zh-CN" dirty="0" smtClean="0"/>
              <a:t>.</a:t>
            </a:r>
            <a:r>
              <a:rPr lang="en-US" dirty="0" smtClean="0"/>
              <a:t>2</a:t>
            </a:r>
            <a:r>
              <a:rPr lang="en-US" altLang="zh-CN" dirty="0" smtClean="0"/>
              <a:t>.</a:t>
            </a:r>
            <a:r>
              <a:rPr lang="en-US" dirty="0" smtClean="0"/>
              <a:t>3 </a:t>
            </a:r>
            <a:r>
              <a:rPr lang="zh-CN" altLang="en-US" dirty="0" smtClean="0"/>
              <a:t>广告语</a:t>
            </a:r>
            <a:endParaRPr lang="en-US" altLang="zh-CN" dirty="0" smtClean="0"/>
          </a:p>
          <a:p>
            <a:r>
              <a:rPr lang="en-US" dirty="0" smtClean="0"/>
              <a:t>7</a:t>
            </a:r>
            <a:r>
              <a:rPr lang="en-US" altLang="zh-CN" dirty="0" smtClean="0"/>
              <a:t>.</a:t>
            </a:r>
            <a:r>
              <a:rPr lang="en-US" dirty="0" smtClean="0"/>
              <a:t>2</a:t>
            </a:r>
            <a:r>
              <a:rPr lang="en-US" altLang="zh-CN" dirty="0" smtClean="0"/>
              <a:t>.</a:t>
            </a:r>
            <a:r>
              <a:rPr lang="en-US" dirty="0" smtClean="0"/>
              <a:t>4 </a:t>
            </a:r>
            <a:r>
              <a:rPr lang="zh-CN" altLang="en-US" dirty="0" smtClean="0"/>
              <a:t>随文</a:t>
            </a:r>
            <a:endParaRPr lang="zh-CN" altLang="en-US" dirty="0"/>
          </a:p>
        </p:txBody>
      </p:sp>
      <p:sp>
        <p:nvSpPr>
          <p:cNvPr id="4" name="日期占位符 3"/>
          <p:cNvSpPr>
            <a:spLocks noGrp="1"/>
          </p:cNvSpPr>
          <p:nvPr>
            <p:ph type="dt" sz="half" idx="10"/>
          </p:nvPr>
        </p:nvSpPr>
        <p:spPr/>
        <p:txBody>
          <a:bodyPr/>
          <a:lstStyle/>
          <a:p>
            <a:fld id="{A19A4ECB-04BF-4F21-B1E1-004DC0564E1B}"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159</a:t>
            </a:fld>
            <a:endParaRPr lang="zh-CN" altLang="en-US"/>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dirty="0" smtClean="0"/>
              <a:t>5</a:t>
            </a:r>
            <a:r>
              <a:rPr lang="en-US" altLang="zh-CN" dirty="0" smtClean="0"/>
              <a:t>.</a:t>
            </a:r>
            <a:r>
              <a:rPr lang="zh-CN" altLang="en-US" dirty="0" smtClean="0"/>
              <a:t>基于消费者的方法</a:t>
            </a:r>
            <a:endParaRPr lang="zh-CN" altLang="en-US" dirty="0"/>
          </a:p>
        </p:txBody>
      </p:sp>
      <p:sp>
        <p:nvSpPr>
          <p:cNvPr id="3" name="内容占位符 2"/>
          <p:cNvSpPr>
            <a:spLocks noGrp="1"/>
          </p:cNvSpPr>
          <p:nvPr>
            <p:ph idx="1"/>
          </p:nvPr>
        </p:nvSpPr>
        <p:spPr>
          <a:xfrm>
            <a:off x="1571604" y="1643050"/>
            <a:ext cx="7115196" cy="4483113"/>
          </a:xfrm>
        </p:spPr>
        <p:txBody>
          <a:bodyPr/>
          <a:lstStyle/>
          <a:p>
            <a:r>
              <a:rPr lang="zh-CN" altLang="en-US" dirty="0" smtClean="0"/>
              <a:t>（</a:t>
            </a:r>
            <a:r>
              <a:rPr lang="en-US" dirty="0" smtClean="0"/>
              <a:t>1</a:t>
            </a:r>
            <a:r>
              <a:rPr lang="zh-CN" altLang="en-US" dirty="0" smtClean="0"/>
              <a:t>）建立资料库；</a:t>
            </a:r>
            <a:endParaRPr lang="en-US" altLang="zh-CN" dirty="0" smtClean="0"/>
          </a:p>
          <a:p>
            <a:r>
              <a:rPr lang="zh-CN" altLang="en-US" dirty="0" smtClean="0"/>
              <a:t>（</a:t>
            </a:r>
            <a:r>
              <a:rPr lang="en-US" dirty="0" smtClean="0"/>
              <a:t>2</a:t>
            </a:r>
            <a:r>
              <a:rPr lang="zh-CN" altLang="en-US" dirty="0" smtClean="0"/>
              <a:t>）用好资料库；</a:t>
            </a:r>
            <a:endParaRPr lang="en-US" altLang="zh-CN" dirty="0" smtClean="0"/>
          </a:p>
          <a:p>
            <a:r>
              <a:rPr lang="zh-CN" altLang="en-US" dirty="0" smtClean="0"/>
              <a:t>（</a:t>
            </a:r>
            <a:r>
              <a:rPr lang="en-US" dirty="0" smtClean="0"/>
              <a:t>3</a:t>
            </a:r>
            <a:r>
              <a:rPr lang="zh-CN" altLang="en-US" dirty="0" smtClean="0"/>
              <a:t>）接触式管理；</a:t>
            </a:r>
            <a:endParaRPr lang="en-US" altLang="zh-CN" dirty="0" smtClean="0"/>
          </a:p>
          <a:p>
            <a:r>
              <a:rPr lang="zh-CN" altLang="en-US" dirty="0" smtClean="0"/>
              <a:t>（</a:t>
            </a:r>
            <a:r>
              <a:rPr lang="en-US" dirty="0" smtClean="0"/>
              <a:t>4</a:t>
            </a:r>
            <a:r>
              <a:rPr lang="zh-CN" altLang="en-US" dirty="0" smtClean="0"/>
              <a:t>）发展沟通策略；</a:t>
            </a:r>
            <a:endParaRPr lang="en-US" altLang="zh-CN" dirty="0" smtClean="0"/>
          </a:p>
          <a:p>
            <a:r>
              <a:rPr lang="zh-CN" altLang="en-US" dirty="0" smtClean="0"/>
              <a:t>（</a:t>
            </a:r>
            <a:r>
              <a:rPr lang="en-US" dirty="0" smtClean="0"/>
              <a:t>5</a:t>
            </a:r>
            <a:r>
              <a:rPr lang="zh-CN" altLang="en-US" dirty="0" smtClean="0"/>
              <a:t>）选择传播手段。</a:t>
            </a:r>
          </a:p>
          <a:p>
            <a:endParaRPr lang="zh-CN" altLang="en-US" dirty="0"/>
          </a:p>
        </p:txBody>
      </p:sp>
      <p:sp>
        <p:nvSpPr>
          <p:cNvPr id="4" name="日期占位符 3"/>
          <p:cNvSpPr>
            <a:spLocks noGrp="1"/>
          </p:cNvSpPr>
          <p:nvPr>
            <p:ph type="dt" sz="half" idx="10"/>
          </p:nvPr>
        </p:nvSpPr>
        <p:spPr/>
        <p:txBody>
          <a:bodyPr/>
          <a:lstStyle/>
          <a:p>
            <a:pPr>
              <a:defRPr/>
            </a:pPr>
            <a:fld id="{29EFBAB2-0B2B-4E71-9C72-290C1F15256A}"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16</a:t>
            </a:fld>
            <a:endParaRPr lang="zh-CN" altLang="en-US"/>
          </a:p>
        </p:txBody>
      </p:sp>
    </p:spTree>
  </p:cSld>
  <p:clrMapOvr>
    <a:masterClrMapping/>
  </p:clrMapOvr>
  <p:transition>
    <p:fad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en-US" altLang="zh-CN" dirty="0" smtClean="0"/>
              <a:t>.</a:t>
            </a:r>
            <a:r>
              <a:rPr lang="en-US" dirty="0" smtClean="0"/>
              <a:t>2</a:t>
            </a:r>
            <a:r>
              <a:rPr lang="en-US" altLang="zh-CN" dirty="0" smtClean="0"/>
              <a:t>.</a:t>
            </a:r>
            <a:r>
              <a:rPr lang="en-US" dirty="0" smtClean="0"/>
              <a:t>1 </a:t>
            </a:r>
            <a:r>
              <a:rPr lang="zh-CN" altLang="en-US" dirty="0" smtClean="0"/>
              <a:t>标题</a:t>
            </a:r>
            <a:endParaRPr lang="zh-CN" altLang="en-US" dirty="0"/>
          </a:p>
        </p:txBody>
      </p:sp>
      <p:sp>
        <p:nvSpPr>
          <p:cNvPr id="3" name="内容占位符 2"/>
          <p:cNvSpPr>
            <a:spLocks noGrp="1"/>
          </p:cNvSpPr>
          <p:nvPr>
            <p:ph idx="1"/>
          </p:nvPr>
        </p:nvSpPr>
        <p:spPr>
          <a:xfrm>
            <a:off x="2786050" y="1643050"/>
            <a:ext cx="5900750" cy="4483113"/>
          </a:xfrm>
        </p:spPr>
        <p:txBody>
          <a:bodyPr/>
          <a:lstStyle/>
          <a:p>
            <a:pPr lvl="0"/>
            <a:r>
              <a:rPr lang="en-US" dirty="0" smtClean="0"/>
              <a:t>1</a:t>
            </a:r>
            <a:r>
              <a:rPr lang="en-US" altLang="zh-CN" dirty="0" smtClean="0"/>
              <a:t>.</a:t>
            </a:r>
            <a:r>
              <a:rPr lang="zh-CN" altLang="en-US" dirty="0" smtClean="0"/>
              <a:t>直接标题</a:t>
            </a:r>
            <a:r>
              <a:rPr lang="en-US" dirty="0" smtClean="0"/>
              <a:t>	</a:t>
            </a:r>
            <a:endParaRPr lang="zh-CN" altLang="en-US" dirty="0" smtClean="0"/>
          </a:p>
          <a:p>
            <a:pPr lvl="0"/>
            <a:r>
              <a:rPr lang="en-US" dirty="0" smtClean="0"/>
              <a:t>2</a:t>
            </a:r>
            <a:r>
              <a:rPr lang="en-US" altLang="zh-CN" dirty="0" smtClean="0"/>
              <a:t>.</a:t>
            </a:r>
            <a:r>
              <a:rPr lang="zh-CN" altLang="en-US" dirty="0" smtClean="0"/>
              <a:t>间接标题</a:t>
            </a:r>
            <a:r>
              <a:rPr lang="en-US" dirty="0" smtClean="0"/>
              <a:t>	</a:t>
            </a:r>
            <a:endParaRPr lang="zh-CN" altLang="en-US" dirty="0" smtClean="0"/>
          </a:p>
          <a:p>
            <a:pPr lvl="0"/>
            <a:r>
              <a:rPr lang="en-US" dirty="0" smtClean="0"/>
              <a:t>3</a:t>
            </a:r>
            <a:r>
              <a:rPr lang="en-US" altLang="zh-CN" dirty="0" smtClean="0"/>
              <a:t>.</a:t>
            </a:r>
            <a:r>
              <a:rPr lang="zh-CN" altLang="en-US" dirty="0" smtClean="0"/>
              <a:t>复合标题</a:t>
            </a:r>
            <a:endParaRPr lang="zh-CN" altLang="en-US" dirty="0"/>
          </a:p>
        </p:txBody>
      </p:sp>
      <p:sp>
        <p:nvSpPr>
          <p:cNvPr id="4" name="日期占位符 3"/>
          <p:cNvSpPr>
            <a:spLocks noGrp="1"/>
          </p:cNvSpPr>
          <p:nvPr>
            <p:ph type="dt" sz="half" idx="10"/>
          </p:nvPr>
        </p:nvSpPr>
        <p:spPr/>
        <p:txBody>
          <a:bodyPr/>
          <a:lstStyle/>
          <a:p>
            <a:fld id="{D08888DD-DCBB-480F-B1DF-58A30197ED55}"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160</a:t>
            </a:fld>
            <a:endParaRPr lang="zh-CN" altLang="en-US"/>
          </a:p>
        </p:txBody>
      </p:sp>
    </p:spTree>
  </p:cSld>
  <p:clrMapOvr>
    <a:masterClrMapping/>
  </p:clrMapOvr>
  <p:transition>
    <p:fade/>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奥格威关于广告标题写作的原则</a:t>
            </a:r>
            <a:endParaRPr lang="zh-CN" altLang="en-US" dirty="0"/>
          </a:p>
        </p:txBody>
      </p:sp>
      <p:sp>
        <p:nvSpPr>
          <p:cNvPr id="3" name="内容占位符 2"/>
          <p:cNvSpPr>
            <a:spLocks noGrp="1"/>
          </p:cNvSpPr>
          <p:nvPr>
            <p:ph idx="1"/>
          </p:nvPr>
        </p:nvSpPr>
        <p:spPr/>
        <p:txBody>
          <a:bodyPr/>
          <a:lstStyle/>
          <a:p>
            <a:pPr lvl="0"/>
            <a:r>
              <a:rPr lang="zh-CN" altLang="en-US" dirty="0" smtClean="0"/>
              <a:t>广告标题写作的经典范例</a:t>
            </a:r>
            <a:endParaRPr lang="zh-CN" altLang="en-US" dirty="0"/>
          </a:p>
        </p:txBody>
      </p:sp>
      <p:sp>
        <p:nvSpPr>
          <p:cNvPr id="4" name="日期占位符 3"/>
          <p:cNvSpPr>
            <a:spLocks noGrp="1"/>
          </p:cNvSpPr>
          <p:nvPr>
            <p:ph type="dt" sz="half" idx="10"/>
          </p:nvPr>
        </p:nvSpPr>
        <p:spPr/>
        <p:txBody>
          <a:bodyPr/>
          <a:lstStyle/>
          <a:p>
            <a:fld id="{62346680-D12B-4116-B8D6-D8672D596AEE}"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161</a:t>
            </a:fld>
            <a:endParaRPr lang="zh-CN" altLang="en-US"/>
          </a:p>
        </p:txBody>
      </p:sp>
    </p:spTree>
  </p:cSld>
  <p:clrMapOvr>
    <a:masterClrMapping/>
  </p:clrMapOvr>
  <p:transition>
    <p:fade/>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en-US" altLang="zh-CN" dirty="0" smtClean="0"/>
              <a:t>.</a:t>
            </a:r>
            <a:r>
              <a:rPr lang="en-US" dirty="0" smtClean="0"/>
              <a:t>2</a:t>
            </a:r>
            <a:r>
              <a:rPr lang="en-US" altLang="zh-CN" dirty="0" smtClean="0"/>
              <a:t>.</a:t>
            </a:r>
            <a:r>
              <a:rPr lang="en-US" dirty="0" smtClean="0"/>
              <a:t>2 </a:t>
            </a:r>
            <a:r>
              <a:rPr lang="zh-CN" altLang="en-US" dirty="0" smtClean="0"/>
              <a:t>正文</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广告正文，是广告文案的躯体。广告的目标和内容，主要是通过广告正文去传递的。它起着介绍商品、树立印象和推动购买的作用。</a:t>
            </a:r>
            <a:endParaRPr lang="en-US" altLang="zh-CN" dirty="0" smtClean="0"/>
          </a:p>
          <a:p>
            <a:pPr>
              <a:buFont typeface="Arial" pitchFamily="34" charset="0"/>
              <a:buChar char="•"/>
            </a:pPr>
            <a:r>
              <a:rPr lang="zh-CN" altLang="en-US" dirty="0" smtClean="0"/>
              <a:t>它与标题的关系是：标题吸引注意，正文进行说服；标题提出问题，正文回答问题。</a:t>
            </a:r>
          </a:p>
          <a:p>
            <a:pPr lvl="0">
              <a:buFont typeface="Arial" pitchFamily="34" charset="0"/>
              <a:buChar char="•"/>
            </a:pPr>
            <a:r>
              <a:rPr lang="zh-CN" altLang="en-US" dirty="0" smtClean="0"/>
              <a:t>奥格威关于广告正文写作的建议</a:t>
            </a:r>
            <a:endParaRPr lang="zh-CN" altLang="en-US" dirty="0"/>
          </a:p>
        </p:txBody>
      </p:sp>
      <p:sp>
        <p:nvSpPr>
          <p:cNvPr id="4" name="日期占位符 3"/>
          <p:cNvSpPr>
            <a:spLocks noGrp="1"/>
          </p:cNvSpPr>
          <p:nvPr>
            <p:ph type="dt" sz="half" idx="10"/>
          </p:nvPr>
        </p:nvSpPr>
        <p:spPr/>
        <p:txBody>
          <a:bodyPr/>
          <a:lstStyle/>
          <a:p>
            <a:fld id="{932C0AF3-5354-4E89-95EF-CC502BD10755}"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162</a:t>
            </a:fld>
            <a:endParaRPr lang="zh-CN" altLang="en-US"/>
          </a:p>
        </p:txBody>
      </p:sp>
    </p:spTree>
  </p:cSld>
  <p:clrMapOvr>
    <a:masterClrMapping/>
  </p:clrMapOvr>
  <p:transition>
    <p:fade/>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en-US" altLang="zh-CN" dirty="0" smtClean="0"/>
              <a:t>.</a:t>
            </a:r>
            <a:r>
              <a:rPr lang="en-US" dirty="0" smtClean="0"/>
              <a:t>2</a:t>
            </a:r>
            <a:r>
              <a:rPr lang="en-US" altLang="zh-CN" dirty="0" smtClean="0"/>
              <a:t>.</a:t>
            </a:r>
            <a:r>
              <a:rPr lang="en-US" dirty="0" smtClean="0"/>
              <a:t>3 </a:t>
            </a:r>
            <a:r>
              <a:rPr lang="zh-CN" altLang="en-US" dirty="0" smtClean="0"/>
              <a:t>广告语</a:t>
            </a:r>
            <a:endParaRPr lang="zh-CN" altLang="en-US" dirty="0"/>
          </a:p>
        </p:txBody>
      </p:sp>
      <p:sp>
        <p:nvSpPr>
          <p:cNvPr id="3" name="内容占位符 2"/>
          <p:cNvSpPr>
            <a:spLocks noGrp="1"/>
          </p:cNvSpPr>
          <p:nvPr>
            <p:ph idx="1"/>
          </p:nvPr>
        </p:nvSpPr>
        <p:spPr/>
        <p:txBody>
          <a:bodyPr/>
          <a:lstStyle/>
          <a:p>
            <a:pPr lvl="0"/>
            <a:endParaRPr lang="en-US" dirty="0" smtClean="0"/>
          </a:p>
          <a:p>
            <a:pPr lvl="0"/>
            <a:r>
              <a:rPr lang="en-US" dirty="0" smtClean="0"/>
              <a:t>1</a:t>
            </a:r>
            <a:r>
              <a:rPr lang="en-US" altLang="zh-CN" dirty="0" smtClean="0"/>
              <a:t>.</a:t>
            </a:r>
            <a:r>
              <a:rPr lang="zh-CN" altLang="en-US" dirty="0" smtClean="0"/>
              <a:t>广告语的写作类型</a:t>
            </a:r>
            <a:r>
              <a:rPr lang="en-US" dirty="0" smtClean="0"/>
              <a:t>	</a:t>
            </a:r>
          </a:p>
          <a:p>
            <a:pPr lvl="0"/>
            <a:endParaRPr lang="zh-CN" altLang="en-US" dirty="0" smtClean="0"/>
          </a:p>
          <a:p>
            <a:pPr lvl="0"/>
            <a:r>
              <a:rPr lang="en-US" dirty="0" smtClean="0"/>
              <a:t>2</a:t>
            </a:r>
            <a:r>
              <a:rPr lang="en-US" altLang="zh-CN" dirty="0" smtClean="0"/>
              <a:t>.</a:t>
            </a:r>
            <a:r>
              <a:rPr lang="zh-CN" altLang="en-US" dirty="0" smtClean="0"/>
              <a:t>广告语的创作要求</a:t>
            </a:r>
          </a:p>
          <a:p>
            <a:endParaRPr lang="zh-CN" altLang="en-US" dirty="0"/>
          </a:p>
        </p:txBody>
      </p:sp>
      <p:sp>
        <p:nvSpPr>
          <p:cNvPr id="4" name="日期占位符 3"/>
          <p:cNvSpPr>
            <a:spLocks noGrp="1"/>
          </p:cNvSpPr>
          <p:nvPr>
            <p:ph type="dt" sz="half" idx="10"/>
          </p:nvPr>
        </p:nvSpPr>
        <p:spPr/>
        <p:txBody>
          <a:bodyPr/>
          <a:lstStyle/>
          <a:p>
            <a:fld id="{D348C2E5-E649-413C-9D3C-C64F55C5BFF5}"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163</a:t>
            </a:fld>
            <a:endParaRPr lang="zh-CN" altLang="en-US"/>
          </a:p>
        </p:txBody>
      </p:sp>
    </p:spTree>
  </p:cSld>
  <p:clrMapOvr>
    <a:masterClrMapping/>
  </p:clrMapOvr>
  <p:transition>
    <p:fade/>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dirty="0" smtClean="0"/>
              <a:t>1</a:t>
            </a:r>
            <a:r>
              <a:rPr lang="en-US" altLang="zh-CN" dirty="0" smtClean="0"/>
              <a:t>.</a:t>
            </a:r>
            <a:r>
              <a:rPr lang="zh-CN" altLang="en-US" dirty="0" smtClean="0"/>
              <a:t>广告语的写作类型</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广告语的写作类型主要有：</a:t>
            </a:r>
            <a:endParaRPr lang="en-US" altLang="zh-CN" dirty="0" smtClean="0"/>
          </a:p>
          <a:p>
            <a:pPr lvl="1">
              <a:buFont typeface="Arial" pitchFamily="34" charset="0"/>
              <a:buChar char="•"/>
            </a:pPr>
            <a:r>
              <a:rPr lang="zh-CN" altLang="en-US" dirty="0" smtClean="0"/>
              <a:t>（</a:t>
            </a:r>
            <a:r>
              <a:rPr lang="en-US" dirty="0" smtClean="0"/>
              <a:t>1</a:t>
            </a:r>
            <a:r>
              <a:rPr lang="zh-CN" altLang="en-US" dirty="0" smtClean="0"/>
              <a:t>）功效型；（</a:t>
            </a:r>
            <a:r>
              <a:rPr lang="en-US" dirty="0" smtClean="0"/>
              <a:t>2</a:t>
            </a:r>
            <a:r>
              <a:rPr lang="zh-CN" altLang="en-US" dirty="0" smtClean="0"/>
              <a:t>）优质型；</a:t>
            </a:r>
            <a:endParaRPr lang="en-US" altLang="zh-CN" dirty="0" smtClean="0"/>
          </a:p>
          <a:p>
            <a:pPr lvl="1">
              <a:buFont typeface="Arial" pitchFamily="34" charset="0"/>
              <a:buChar char="•"/>
            </a:pPr>
            <a:r>
              <a:rPr lang="zh-CN" altLang="en-US" dirty="0" smtClean="0"/>
              <a:t>（</a:t>
            </a:r>
            <a:r>
              <a:rPr lang="en-US" dirty="0" smtClean="0"/>
              <a:t>3</a:t>
            </a:r>
            <a:r>
              <a:rPr lang="zh-CN" altLang="en-US" dirty="0" smtClean="0"/>
              <a:t>）双关型；（</a:t>
            </a:r>
            <a:r>
              <a:rPr lang="en-US" dirty="0" smtClean="0"/>
              <a:t>4</a:t>
            </a:r>
            <a:r>
              <a:rPr lang="zh-CN" altLang="en-US" dirty="0" smtClean="0"/>
              <a:t>）好感型；</a:t>
            </a:r>
            <a:endParaRPr lang="en-US" altLang="zh-CN" dirty="0" smtClean="0"/>
          </a:p>
          <a:p>
            <a:pPr lvl="1">
              <a:buFont typeface="Arial" pitchFamily="34" charset="0"/>
              <a:buChar char="•"/>
            </a:pPr>
            <a:r>
              <a:rPr lang="zh-CN" altLang="en-US" dirty="0" smtClean="0"/>
              <a:t>（</a:t>
            </a:r>
            <a:r>
              <a:rPr lang="en-US" dirty="0" smtClean="0"/>
              <a:t>5</a:t>
            </a:r>
            <a:r>
              <a:rPr lang="zh-CN" altLang="en-US" dirty="0" smtClean="0"/>
              <a:t>）号召型。</a:t>
            </a:r>
          </a:p>
          <a:p>
            <a:pPr>
              <a:buFont typeface="Arial" pitchFamily="34" charset="0"/>
              <a:buChar char="•"/>
            </a:pPr>
            <a:endParaRPr lang="zh-CN" altLang="en-US" dirty="0"/>
          </a:p>
        </p:txBody>
      </p:sp>
      <p:sp>
        <p:nvSpPr>
          <p:cNvPr id="4" name="日期占位符 3"/>
          <p:cNvSpPr>
            <a:spLocks noGrp="1"/>
          </p:cNvSpPr>
          <p:nvPr>
            <p:ph type="dt" sz="half" idx="10"/>
          </p:nvPr>
        </p:nvSpPr>
        <p:spPr/>
        <p:txBody>
          <a:bodyPr/>
          <a:lstStyle/>
          <a:p>
            <a:pPr>
              <a:defRPr/>
            </a:pPr>
            <a:fld id="{717A7C44-2658-429B-BEF6-DD423D5A6507}"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164</a:t>
            </a:fld>
            <a:endParaRPr lang="zh-CN" altLang="en-US"/>
          </a:p>
        </p:txBody>
      </p:sp>
    </p:spTree>
  </p:cSld>
  <p:clrMapOvr>
    <a:masterClrMapping/>
  </p:clrMapOvr>
  <p:transition>
    <p:fad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dirty="0" smtClean="0"/>
              <a:t>2</a:t>
            </a:r>
            <a:r>
              <a:rPr lang="en-US" altLang="zh-CN" dirty="0" smtClean="0"/>
              <a:t>.</a:t>
            </a:r>
            <a:r>
              <a:rPr lang="zh-CN" altLang="en-US" dirty="0" smtClean="0"/>
              <a:t>广告语的创作要求</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对广告语创作的要求是：</a:t>
            </a:r>
            <a:endParaRPr lang="en-US" altLang="zh-CN" dirty="0" smtClean="0"/>
          </a:p>
          <a:p>
            <a:pPr lvl="1"/>
            <a:r>
              <a:rPr lang="zh-CN" altLang="en-US" dirty="0" smtClean="0"/>
              <a:t>（</a:t>
            </a:r>
            <a:r>
              <a:rPr lang="en-US" dirty="0" smtClean="0"/>
              <a:t>1</a:t>
            </a:r>
            <a:r>
              <a:rPr lang="zh-CN" altLang="en-US" dirty="0" smtClean="0"/>
              <a:t>）简短易记；（</a:t>
            </a:r>
            <a:r>
              <a:rPr lang="en-US" dirty="0" smtClean="0"/>
              <a:t>2</a:t>
            </a:r>
            <a:r>
              <a:rPr lang="zh-CN" altLang="en-US" dirty="0" smtClean="0"/>
              <a:t>）突出特点；</a:t>
            </a:r>
            <a:endParaRPr lang="en-US" altLang="zh-CN" dirty="0" smtClean="0"/>
          </a:p>
          <a:p>
            <a:pPr lvl="1"/>
            <a:r>
              <a:rPr lang="zh-CN" altLang="en-US" dirty="0" smtClean="0"/>
              <a:t>（</a:t>
            </a:r>
            <a:r>
              <a:rPr lang="en-US" dirty="0" smtClean="0"/>
              <a:t>3</a:t>
            </a:r>
            <a:r>
              <a:rPr lang="zh-CN" altLang="en-US" dirty="0" smtClean="0"/>
              <a:t>）号召力强；（</a:t>
            </a:r>
            <a:r>
              <a:rPr lang="en-US" dirty="0" smtClean="0"/>
              <a:t>4</a:t>
            </a:r>
            <a:r>
              <a:rPr lang="zh-CN" altLang="en-US" dirty="0" smtClean="0"/>
              <a:t>）适应需求。</a:t>
            </a:r>
          </a:p>
          <a:p>
            <a:endParaRPr lang="zh-CN" altLang="en-US" dirty="0"/>
          </a:p>
        </p:txBody>
      </p:sp>
      <p:sp>
        <p:nvSpPr>
          <p:cNvPr id="4" name="日期占位符 3"/>
          <p:cNvSpPr>
            <a:spLocks noGrp="1"/>
          </p:cNvSpPr>
          <p:nvPr>
            <p:ph type="dt" sz="half" idx="10"/>
          </p:nvPr>
        </p:nvSpPr>
        <p:spPr/>
        <p:txBody>
          <a:bodyPr/>
          <a:lstStyle/>
          <a:p>
            <a:pPr>
              <a:defRPr/>
            </a:pPr>
            <a:fld id="{E5D00368-4621-4D15-898B-553A481276B0}"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165</a:t>
            </a:fld>
            <a:endParaRPr lang="zh-CN" altLang="en-US"/>
          </a:p>
        </p:txBody>
      </p:sp>
    </p:spTree>
  </p:cSld>
  <p:clrMapOvr>
    <a:masterClrMapping/>
  </p:clrMapOvr>
  <p:transition>
    <p:fade/>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经典广告语</a:t>
            </a:r>
            <a:r>
              <a:rPr lang="en-US" dirty="0" smtClean="0"/>
              <a:t>500</a:t>
            </a:r>
            <a:r>
              <a:rPr lang="zh-CN" altLang="en-US" dirty="0" smtClean="0"/>
              <a:t>条</a:t>
            </a:r>
            <a:r>
              <a:rPr lang="en-US" altLang="zh-CN" dirty="0" smtClean="0"/>
              <a:t>…</a:t>
            </a:r>
            <a:endParaRPr lang="zh-CN" altLang="en-US" dirty="0"/>
          </a:p>
        </p:txBody>
      </p:sp>
      <p:sp>
        <p:nvSpPr>
          <p:cNvPr id="3" name="内容占位符 2"/>
          <p:cNvSpPr>
            <a:spLocks noGrp="1"/>
          </p:cNvSpPr>
          <p:nvPr>
            <p:ph idx="1"/>
          </p:nvPr>
        </p:nvSpPr>
        <p:spPr>
          <a:xfrm>
            <a:off x="1428728" y="1571612"/>
            <a:ext cx="7258072" cy="4554551"/>
          </a:xfrm>
        </p:spPr>
        <p:txBody>
          <a:bodyPr/>
          <a:lstStyle/>
          <a:p>
            <a:pPr lvl="0"/>
            <a:r>
              <a:rPr lang="en-US" dirty="0" smtClean="0"/>
              <a:t>1</a:t>
            </a:r>
            <a:r>
              <a:rPr lang="en-US" altLang="zh-CN" dirty="0" smtClean="0"/>
              <a:t>.</a:t>
            </a:r>
            <a:r>
              <a:rPr lang="zh-CN" altLang="en-US" dirty="0" smtClean="0"/>
              <a:t>食品、饮料、酒类</a:t>
            </a:r>
            <a:r>
              <a:rPr lang="en-US" dirty="0" smtClean="0"/>
              <a:t>	</a:t>
            </a:r>
            <a:endParaRPr lang="zh-CN" altLang="en-US" dirty="0" smtClean="0"/>
          </a:p>
          <a:p>
            <a:pPr lvl="0"/>
            <a:r>
              <a:rPr lang="en-US" dirty="0" smtClean="0"/>
              <a:t>2</a:t>
            </a:r>
            <a:r>
              <a:rPr lang="en-US" altLang="zh-CN" dirty="0" smtClean="0"/>
              <a:t>.</a:t>
            </a:r>
            <a:r>
              <a:rPr lang="zh-CN" altLang="en-US" dirty="0" smtClean="0"/>
              <a:t>服装、鞋业、纺织品</a:t>
            </a:r>
            <a:r>
              <a:rPr lang="en-US" dirty="0" smtClean="0"/>
              <a:t>	</a:t>
            </a:r>
            <a:endParaRPr lang="zh-CN" altLang="en-US" dirty="0" smtClean="0"/>
          </a:p>
          <a:p>
            <a:pPr lvl="0"/>
            <a:r>
              <a:rPr lang="en-US" dirty="0" smtClean="0"/>
              <a:t>3</a:t>
            </a:r>
            <a:r>
              <a:rPr lang="en-US" altLang="zh-CN" dirty="0" smtClean="0"/>
              <a:t>.</a:t>
            </a:r>
            <a:r>
              <a:rPr lang="zh-CN" altLang="en-US" dirty="0" smtClean="0"/>
              <a:t>家用电器</a:t>
            </a:r>
            <a:r>
              <a:rPr lang="en-US" dirty="0" smtClean="0"/>
              <a:t>	</a:t>
            </a:r>
            <a:endParaRPr lang="zh-CN" altLang="en-US" dirty="0" smtClean="0"/>
          </a:p>
          <a:p>
            <a:pPr lvl="0"/>
            <a:r>
              <a:rPr lang="en-US" dirty="0" smtClean="0"/>
              <a:t>4</a:t>
            </a:r>
            <a:r>
              <a:rPr lang="en-US" altLang="zh-CN" dirty="0" smtClean="0"/>
              <a:t>.</a:t>
            </a:r>
            <a:r>
              <a:rPr lang="zh-CN" altLang="en-US" dirty="0" smtClean="0"/>
              <a:t>家居、钟表及生活用品</a:t>
            </a:r>
            <a:r>
              <a:rPr lang="en-US" dirty="0" smtClean="0"/>
              <a:t>	</a:t>
            </a:r>
            <a:endParaRPr lang="zh-CN" altLang="en-US" dirty="0" smtClean="0"/>
          </a:p>
          <a:p>
            <a:pPr lvl="0"/>
            <a:r>
              <a:rPr lang="en-US" dirty="0" smtClean="0"/>
              <a:t>5</a:t>
            </a:r>
            <a:r>
              <a:rPr lang="en-US" altLang="zh-CN" dirty="0" smtClean="0"/>
              <a:t>.</a:t>
            </a:r>
            <a:r>
              <a:rPr lang="zh-CN" altLang="en-US" dirty="0" smtClean="0"/>
              <a:t>美容化妆</a:t>
            </a:r>
            <a:r>
              <a:rPr lang="en-US" dirty="0" smtClean="0"/>
              <a:t>	</a:t>
            </a:r>
            <a:endParaRPr lang="zh-CN" altLang="en-US" dirty="0" smtClean="0"/>
          </a:p>
          <a:p>
            <a:pPr lvl="0"/>
            <a:r>
              <a:rPr lang="en-US" dirty="0" smtClean="0"/>
              <a:t>6</a:t>
            </a:r>
            <a:r>
              <a:rPr lang="en-US" altLang="zh-CN" dirty="0" smtClean="0"/>
              <a:t>.</a:t>
            </a:r>
            <a:r>
              <a:rPr lang="zh-CN" altLang="en-US" dirty="0" smtClean="0"/>
              <a:t>电脑、通讯、办公</a:t>
            </a:r>
            <a:r>
              <a:rPr lang="en-US" dirty="0" smtClean="0"/>
              <a:t>	</a:t>
            </a:r>
            <a:endParaRPr lang="zh-CN" altLang="en-US" dirty="0" smtClean="0"/>
          </a:p>
          <a:p>
            <a:pPr lvl="0"/>
            <a:r>
              <a:rPr lang="en-US" dirty="0" smtClean="0"/>
              <a:t>7</a:t>
            </a:r>
            <a:r>
              <a:rPr lang="en-US" altLang="zh-CN" dirty="0" smtClean="0"/>
              <a:t>.</a:t>
            </a:r>
            <a:r>
              <a:rPr lang="zh-CN" altLang="en-US" dirty="0" smtClean="0"/>
              <a:t>新闻、出版、广告</a:t>
            </a:r>
            <a:endParaRPr lang="zh-CN" altLang="en-US" dirty="0"/>
          </a:p>
        </p:txBody>
      </p:sp>
      <p:sp>
        <p:nvSpPr>
          <p:cNvPr id="4" name="日期占位符 3"/>
          <p:cNvSpPr>
            <a:spLocks noGrp="1"/>
          </p:cNvSpPr>
          <p:nvPr>
            <p:ph type="dt" sz="half" idx="10"/>
          </p:nvPr>
        </p:nvSpPr>
        <p:spPr/>
        <p:txBody>
          <a:bodyPr/>
          <a:lstStyle/>
          <a:p>
            <a:fld id="{CDCCE912-3B6A-43A1-8A9C-A36BC4C3A676}"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166</a:t>
            </a:fld>
            <a:endParaRPr lang="zh-CN" altLang="en-US"/>
          </a:p>
        </p:txBody>
      </p:sp>
    </p:spTree>
  </p:cSld>
  <p:clrMapOvr>
    <a:masterClrMapping/>
  </p:clrMapOvr>
  <p:transition>
    <p:fad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经典广告语</a:t>
            </a:r>
            <a:r>
              <a:rPr lang="en-US" dirty="0" smtClean="0"/>
              <a:t>500</a:t>
            </a:r>
            <a:r>
              <a:rPr lang="zh-CN" altLang="en-US" dirty="0" smtClean="0"/>
              <a:t>条</a:t>
            </a:r>
            <a:endParaRPr lang="zh-CN" altLang="en-US" dirty="0"/>
          </a:p>
        </p:txBody>
      </p:sp>
      <p:sp>
        <p:nvSpPr>
          <p:cNvPr id="3" name="内容占位符 2"/>
          <p:cNvSpPr>
            <a:spLocks noGrp="1"/>
          </p:cNvSpPr>
          <p:nvPr>
            <p:ph idx="1"/>
          </p:nvPr>
        </p:nvSpPr>
        <p:spPr/>
        <p:txBody>
          <a:bodyPr/>
          <a:lstStyle/>
          <a:p>
            <a:pPr lvl="0"/>
            <a:r>
              <a:rPr lang="en-US" dirty="0" smtClean="0"/>
              <a:t>8</a:t>
            </a:r>
            <a:r>
              <a:rPr lang="en-US" altLang="zh-CN" dirty="0" smtClean="0"/>
              <a:t>.</a:t>
            </a:r>
            <a:r>
              <a:rPr lang="zh-CN" altLang="en-US" dirty="0" smtClean="0"/>
              <a:t>烟草</a:t>
            </a:r>
            <a:r>
              <a:rPr lang="en-US" dirty="0" smtClean="0"/>
              <a:t>	</a:t>
            </a:r>
            <a:endParaRPr lang="zh-CN" altLang="en-US" dirty="0" smtClean="0"/>
          </a:p>
          <a:p>
            <a:pPr lvl="0"/>
            <a:r>
              <a:rPr lang="en-US" dirty="0" smtClean="0"/>
              <a:t>9</a:t>
            </a:r>
            <a:r>
              <a:rPr lang="en-US" altLang="zh-CN" dirty="0" smtClean="0"/>
              <a:t>.</a:t>
            </a:r>
            <a:r>
              <a:rPr lang="zh-CN" altLang="en-US" dirty="0" smtClean="0"/>
              <a:t>航空、旅游、娱乐</a:t>
            </a:r>
            <a:r>
              <a:rPr lang="en-US" dirty="0" smtClean="0"/>
              <a:t>	</a:t>
            </a:r>
            <a:endParaRPr lang="zh-CN" altLang="en-US" dirty="0" smtClean="0"/>
          </a:p>
          <a:p>
            <a:pPr lvl="0"/>
            <a:r>
              <a:rPr lang="en-US" dirty="0" smtClean="0"/>
              <a:t>10</a:t>
            </a:r>
            <a:r>
              <a:rPr lang="en-US" altLang="zh-CN" dirty="0" smtClean="0"/>
              <a:t>.</a:t>
            </a:r>
            <a:r>
              <a:rPr lang="zh-CN" altLang="en-US" dirty="0" smtClean="0"/>
              <a:t>商店、酒店、服务业</a:t>
            </a:r>
            <a:r>
              <a:rPr lang="en-US" dirty="0" smtClean="0"/>
              <a:t>	</a:t>
            </a:r>
            <a:endParaRPr lang="zh-CN" altLang="en-US" dirty="0" smtClean="0"/>
          </a:p>
          <a:p>
            <a:pPr lvl="0"/>
            <a:r>
              <a:rPr lang="en-US" dirty="0" smtClean="0"/>
              <a:t>11</a:t>
            </a:r>
            <a:r>
              <a:rPr lang="en-US" altLang="zh-CN" dirty="0" smtClean="0"/>
              <a:t>.</a:t>
            </a:r>
            <a:r>
              <a:rPr lang="zh-CN" altLang="en-US" dirty="0" smtClean="0"/>
              <a:t>银行、信用、保险</a:t>
            </a:r>
            <a:r>
              <a:rPr lang="en-US" dirty="0" smtClean="0"/>
              <a:t>	</a:t>
            </a:r>
            <a:endParaRPr lang="zh-CN" altLang="en-US" dirty="0" smtClean="0"/>
          </a:p>
          <a:p>
            <a:pPr lvl="0"/>
            <a:r>
              <a:rPr lang="en-US" dirty="0" smtClean="0"/>
              <a:t>12</a:t>
            </a:r>
            <a:r>
              <a:rPr lang="en-US" altLang="zh-CN" dirty="0" smtClean="0"/>
              <a:t>.</a:t>
            </a:r>
            <a:r>
              <a:rPr lang="zh-CN" altLang="en-US" dirty="0" smtClean="0"/>
              <a:t>汽车、交通、物流</a:t>
            </a:r>
            <a:r>
              <a:rPr lang="en-US" dirty="0" smtClean="0"/>
              <a:t>	</a:t>
            </a:r>
            <a:endParaRPr lang="zh-CN" altLang="en-US" dirty="0" smtClean="0"/>
          </a:p>
          <a:p>
            <a:pPr lvl="0"/>
            <a:r>
              <a:rPr lang="en-US" dirty="0" smtClean="0"/>
              <a:t>13</a:t>
            </a:r>
            <a:r>
              <a:rPr lang="en-US" altLang="zh-CN" dirty="0" smtClean="0"/>
              <a:t>.</a:t>
            </a:r>
            <a:r>
              <a:rPr lang="zh-CN" altLang="en-US" dirty="0" smtClean="0"/>
              <a:t>工业、农业、建筑、药品及化工产品</a:t>
            </a:r>
            <a:endParaRPr lang="zh-CN" altLang="en-US" dirty="0"/>
          </a:p>
        </p:txBody>
      </p:sp>
      <p:sp>
        <p:nvSpPr>
          <p:cNvPr id="4" name="日期占位符 3"/>
          <p:cNvSpPr>
            <a:spLocks noGrp="1"/>
          </p:cNvSpPr>
          <p:nvPr>
            <p:ph type="dt" sz="half" idx="10"/>
          </p:nvPr>
        </p:nvSpPr>
        <p:spPr/>
        <p:txBody>
          <a:bodyPr/>
          <a:lstStyle/>
          <a:p>
            <a:fld id="{8C051B07-C7C0-4B4A-99D3-FBA2B8ADA461}"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167</a:t>
            </a:fld>
            <a:endParaRPr lang="zh-CN" altLang="en-US"/>
          </a:p>
        </p:txBody>
      </p:sp>
    </p:spTree>
  </p:cSld>
  <p:clrMapOvr>
    <a:masterClrMapping/>
  </p:clrMapOvr>
  <p:transition>
    <p:fad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7</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 </a:t>
            </a:r>
            <a:r>
              <a:rPr lang="zh-CN" altLang="en-US" sz="4400" b="1" kern="1200" dirty="0" smtClean="0">
                <a:solidFill>
                  <a:srgbClr val="D9D9D9"/>
                </a:solidFill>
                <a:latin typeface="黑体" pitchFamily="2" charset="-122"/>
                <a:ea typeface="黑体" pitchFamily="2" charset="-122"/>
                <a:cs typeface="+mj-cs"/>
              </a:rPr>
              <a:t>随文</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随文是广告的必要附加说明，一般放在广告文案最后部分。随文的作用是用来告诉顾客怎样购买。</a:t>
            </a:r>
            <a:endParaRPr lang="en-US" altLang="zh-CN" dirty="0" smtClean="0"/>
          </a:p>
          <a:p>
            <a:pPr>
              <a:buFont typeface="Arial" pitchFamily="34" charset="0"/>
              <a:buChar char="•"/>
            </a:pPr>
            <a:r>
              <a:rPr lang="zh-CN" altLang="en-US" dirty="0" smtClean="0"/>
              <a:t>例如写明企业名称、地址、电话、电挂、购买手续、银行帐号、经销部门等等。</a:t>
            </a:r>
          </a:p>
          <a:p>
            <a:pPr>
              <a:buFont typeface="Arial" pitchFamily="34" charset="0"/>
              <a:buChar char="•"/>
            </a:pPr>
            <a:endParaRPr lang="zh-CN" altLang="en-US" dirty="0"/>
          </a:p>
        </p:txBody>
      </p:sp>
      <p:sp>
        <p:nvSpPr>
          <p:cNvPr id="4" name="日期占位符 3"/>
          <p:cNvSpPr>
            <a:spLocks noGrp="1"/>
          </p:cNvSpPr>
          <p:nvPr>
            <p:ph type="dt" sz="half" idx="10"/>
          </p:nvPr>
        </p:nvSpPr>
        <p:spPr/>
        <p:txBody>
          <a:bodyPr/>
          <a:lstStyle/>
          <a:p>
            <a:pPr>
              <a:defRPr/>
            </a:pPr>
            <a:fld id="{7A99BEC6-8C6F-4B16-9F5F-BC6900E3DF5D}"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168</a:t>
            </a:fld>
            <a:endParaRPr lang="zh-CN" altLang="en-US"/>
          </a:p>
        </p:txBody>
      </p:sp>
    </p:spTree>
  </p:cSld>
  <p:clrMapOvr>
    <a:masterClrMapping/>
  </p:clrMapOvr>
  <p:transition>
    <p:fad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en-US" altLang="zh-CN" dirty="0" smtClean="0"/>
              <a:t>.</a:t>
            </a:r>
            <a:r>
              <a:rPr lang="en-US" dirty="0" smtClean="0"/>
              <a:t>3 </a:t>
            </a:r>
            <a:r>
              <a:rPr lang="zh-CN" altLang="en-US" dirty="0" smtClean="0"/>
              <a:t>广告文案的体式</a:t>
            </a:r>
            <a:r>
              <a:rPr lang="en-US" dirty="0" smtClean="0"/>
              <a:t>	</a:t>
            </a:r>
            <a:endParaRPr lang="zh-CN" altLang="en-US" dirty="0"/>
          </a:p>
        </p:txBody>
      </p:sp>
      <p:sp>
        <p:nvSpPr>
          <p:cNvPr id="3" name="内容占位符 2"/>
          <p:cNvSpPr>
            <a:spLocks noGrp="1"/>
          </p:cNvSpPr>
          <p:nvPr>
            <p:ph idx="1"/>
          </p:nvPr>
        </p:nvSpPr>
        <p:spPr>
          <a:xfrm>
            <a:off x="1928794" y="1571612"/>
            <a:ext cx="6758006" cy="4554551"/>
          </a:xfrm>
        </p:spPr>
        <p:txBody>
          <a:bodyPr/>
          <a:lstStyle/>
          <a:p>
            <a:pPr lvl="0"/>
            <a:r>
              <a:rPr lang="en-US" dirty="0" smtClean="0"/>
              <a:t>7</a:t>
            </a:r>
            <a:r>
              <a:rPr lang="en-US" altLang="zh-CN" dirty="0" smtClean="0"/>
              <a:t>.</a:t>
            </a:r>
            <a:r>
              <a:rPr lang="en-US" dirty="0" smtClean="0"/>
              <a:t>3</a:t>
            </a:r>
            <a:r>
              <a:rPr lang="en-US" altLang="zh-CN" dirty="0" smtClean="0"/>
              <a:t>.</a:t>
            </a:r>
            <a:r>
              <a:rPr lang="en-US" dirty="0" smtClean="0"/>
              <a:t>1 </a:t>
            </a:r>
            <a:r>
              <a:rPr lang="zh-CN" altLang="en-US" dirty="0" smtClean="0"/>
              <a:t>公告体</a:t>
            </a:r>
            <a:r>
              <a:rPr lang="en-US" dirty="0" smtClean="0"/>
              <a:t>	</a:t>
            </a:r>
            <a:endParaRPr lang="zh-CN" altLang="en-US" dirty="0" smtClean="0"/>
          </a:p>
          <a:p>
            <a:pPr lvl="0"/>
            <a:r>
              <a:rPr lang="en-US" dirty="0" smtClean="0"/>
              <a:t>7</a:t>
            </a:r>
            <a:r>
              <a:rPr lang="en-US" altLang="zh-CN" dirty="0" smtClean="0"/>
              <a:t>.</a:t>
            </a:r>
            <a:r>
              <a:rPr lang="en-US" dirty="0" smtClean="0"/>
              <a:t>3</a:t>
            </a:r>
            <a:r>
              <a:rPr lang="en-US" altLang="zh-CN" dirty="0" smtClean="0"/>
              <a:t>.</a:t>
            </a:r>
            <a:r>
              <a:rPr lang="en-US" dirty="0" smtClean="0"/>
              <a:t>2 </a:t>
            </a:r>
            <a:r>
              <a:rPr lang="zh-CN" altLang="en-US" dirty="0" smtClean="0"/>
              <a:t>说明体</a:t>
            </a:r>
            <a:r>
              <a:rPr lang="en-US" dirty="0" smtClean="0"/>
              <a:t>	</a:t>
            </a:r>
            <a:endParaRPr lang="zh-CN" altLang="en-US" dirty="0" smtClean="0"/>
          </a:p>
          <a:p>
            <a:pPr lvl="0"/>
            <a:r>
              <a:rPr lang="en-US" dirty="0" smtClean="0"/>
              <a:t>7</a:t>
            </a:r>
            <a:r>
              <a:rPr lang="en-US" altLang="zh-CN" dirty="0" smtClean="0"/>
              <a:t>.</a:t>
            </a:r>
            <a:r>
              <a:rPr lang="en-US" dirty="0" smtClean="0"/>
              <a:t>3</a:t>
            </a:r>
            <a:r>
              <a:rPr lang="en-US" altLang="zh-CN" dirty="0" smtClean="0"/>
              <a:t>.</a:t>
            </a:r>
            <a:r>
              <a:rPr lang="en-US" dirty="0" smtClean="0"/>
              <a:t>3 </a:t>
            </a:r>
            <a:r>
              <a:rPr lang="zh-CN" altLang="en-US" dirty="0" smtClean="0"/>
              <a:t>议论体</a:t>
            </a:r>
            <a:r>
              <a:rPr lang="en-US" dirty="0" smtClean="0"/>
              <a:t>	</a:t>
            </a:r>
            <a:endParaRPr lang="zh-CN" altLang="en-US" dirty="0" smtClean="0"/>
          </a:p>
          <a:p>
            <a:pPr lvl="0"/>
            <a:r>
              <a:rPr lang="en-US" dirty="0" smtClean="0"/>
              <a:t>7</a:t>
            </a:r>
            <a:r>
              <a:rPr lang="en-US" altLang="zh-CN" dirty="0" smtClean="0"/>
              <a:t>.</a:t>
            </a:r>
            <a:r>
              <a:rPr lang="en-US" dirty="0" smtClean="0"/>
              <a:t>3</a:t>
            </a:r>
            <a:r>
              <a:rPr lang="en-US" altLang="zh-CN" dirty="0" smtClean="0"/>
              <a:t>.</a:t>
            </a:r>
            <a:r>
              <a:rPr lang="en-US" dirty="0" smtClean="0"/>
              <a:t>4 </a:t>
            </a:r>
            <a:r>
              <a:rPr lang="zh-CN" altLang="en-US" dirty="0" smtClean="0"/>
              <a:t>抒情体</a:t>
            </a:r>
            <a:r>
              <a:rPr lang="en-US" dirty="0" smtClean="0"/>
              <a:t>	</a:t>
            </a:r>
            <a:endParaRPr lang="zh-CN" altLang="en-US" dirty="0" smtClean="0"/>
          </a:p>
          <a:p>
            <a:pPr lvl="0"/>
            <a:r>
              <a:rPr lang="en-US" dirty="0" smtClean="0"/>
              <a:t>7</a:t>
            </a:r>
            <a:r>
              <a:rPr lang="en-US" altLang="zh-CN" dirty="0" smtClean="0"/>
              <a:t>.</a:t>
            </a:r>
            <a:r>
              <a:rPr lang="en-US" dirty="0" smtClean="0"/>
              <a:t>3</a:t>
            </a:r>
            <a:r>
              <a:rPr lang="en-US" altLang="zh-CN" dirty="0" smtClean="0"/>
              <a:t>.</a:t>
            </a:r>
            <a:r>
              <a:rPr lang="en-US" dirty="0" smtClean="0"/>
              <a:t>5 </a:t>
            </a:r>
            <a:r>
              <a:rPr lang="zh-CN" altLang="en-US" dirty="0" smtClean="0"/>
              <a:t>诗歌与散文</a:t>
            </a:r>
            <a:r>
              <a:rPr lang="en-US" dirty="0" smtClean="0"/>
              <a:t>	</a:t>
            </a:r>
            <a:endParaRPr lang="zh-CN" altLang="en-US" dirty="0" smtClean="0"/>
          </a:p>
          <a:p>
            <a:pPr lvl="0"/>
            <a:r>
              <a:rPr lang="en-US" dirty="0" smtClean="0"/>
              <a:t>7</a:t>
            </a:r>
            <a:r>
              <a:rPr lang="en-US" altLang="zh-CN" dirty="0" smtClean="0"/>
              <a:t>.</a:t>
            </a:r>
            <a:r>
              <a:rPr lang="en-US" dirty="0" smtClean="0"/>
              <a:t>3</a:t>
            </a:r>
            <a:r>
              <a:rPr lang="en-US" altLang="zh-CN" dirty="0" smtClean="0"/>
              <a:t>.</a:t>
            </a:r>
            <a:r>
              <a:rPr lang="en-US" dirty="0" smtClean="0"/>
              <a:t>6 </a:t>
            </a:r>
            <a:r>
              <a:rPr lang="zh-CN" altLang="en-US" dirty="0" smtClean="0"/>
              <a:t>故事体</a:t>
            </a:r>
            <a:r>
              <a:rPr lang="en-US" dirty="0" smtClean="0"/>
              <a:t>	</a:t>
            </a:r>
            <a:endParaRPr lang="zh-CN" altLang="en-US" dirty="0" smtClean="0"/>
          </a:p>
          <a:p>
            <a:pPr lvl="0"/>
            <a:r>
              <a:rPr lang="en-US" dirty="0" smtClean="0"/>
              <a:t>7</a:t>
            </a:r>
            <a:r>
              <a:rPr lang="en-US" altLang="zh-CN" dirty="0" smtClean="0"/>
              <a:t>.</a:t>
            </a:r>
            <a:r>
              <a:rPr lang="en-US" dirty="0" smtClean="0"/>
              <a:t>3</a:t>
            </a:r>
            <a:r>
              <a:rPr lang="en-US" altLang="zh-CN" dirty="0" smtClean="0"/>
              <a:t>.</a:t>
            </a:r>
            <a:r>
              <a:rPr lang="en-US" dirty="0" smtClean="0"/>
              <a:t>7 </a:t>
            </a:r>
            <a:r>
              <a:rPr lang="zh-CN" altLang="en-US" dirty="0" smtClean="0"/>
              <a:t>戏剧体</a:t>
            </a:r>
            <a:r>
              <a:rPr lang="en-US" dirty="0" smtClean="0"/>
              <a:t>	</a:t>
            </a:r>
            <a:endParaRPr lang="zh-CN" altLang="en-US" dirty="0" smtClean="0"/>
          </a:p>
          <a:p>
            <a:pPr lvl="0"/>
            <a:r>
              <a:rPr lang="en-US" dirty="0" smtClean="0"/>
              <a:t>7</a:t>
            </a:r>
            <a:r>
              <a:rPr lang="en-US" altLang="zh-CN" dirty="0" smtClean="0"/>
              <a:t>.</a:t>
            </a:r>
            <a:r>
              <a:rPr lang="en-US" dirty="0" smtClean="0"/>
              <a:t>3</a:t>
            </a:r>
            <a:r>
              <a:rPr lang="en-US" altLang="zh-CN" dirty="0" smtClean="0"/>
              <a:t>.</a:t>
            </a:r>
            <a:r>
              <a:rPr lang="en-US" dirty="0" smtClean="0"/>
              <a:t>8 </a:t>
            </a:r>
            <a:r>
              <a:rPr lang="zh-CN" altLang="en-US" dirty="0" smtClean="0"/>
              <a:t>曲艺体</a:t>
            </a:r>
            <a:r>
              <a:rPr lang="en-US" dirty="0" smtClean="0"/>
              <a:t>	</a:t>
            </a:r>
            <a:endParaRPr lang="zh-CN" altLang="en-US" dirty="0" smtClean="0"/>
          </a:p>
          <a:p>
            <a:pPr lvl="0"/>
            <a:r>
              <a:rPr lang="en-US" dirty="0" smtClean="0"/>
              <a:t> </a:t>
            </a:r>
            <a:endParaRPr lang="zh-CN" altLang="en-US" dirty="0" smtClean="0"/>
          </a:p>
          <a:p>
            <a:pPr lvl="0"/>
            <a:r>
              <a:rPr lang="en-US" dirty="0" smtClean="0"/>
              <a:t> </a:t>
            </a:r>
            <a:endParaRPr lang="zh-CN" altLang="en-US" dirty="0" smtClean="0"/>
          </a:p>
          <a:p>
            <a:pPr lvl="0"/>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A40AB708-4FAD-440A-A567-132DE226C77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169</a:t>
            </a:fld>
            <a:endParaRPr lang="zh-CN" altLang="en-US"/>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dirty="0" smtClean="0"/>
              <a:t>2</a:t>
            </a:r>
            <a:r>
              <a:rPr lang="zh-CN" altLang="en-US" dirty="0" smtClean="0"/>
              <a:t>章 广告调查研究</a:t>
            </a:r>
            <a:endParaRPr lang="zh-CN" altLang="en-US" dirty="0"/>
          </a:p>
        </p:txBody>
      </p:sp>
      <p:sp>
        <p:nvSpPr>
          <p:cNvPr id="12" name="副标题 11"/>
          <p:cNvSpPr>
            <a:spLocks noGrp="1"/>
          </p:cNvSpPr>
          <p:nvPr>
            <p:ph type="subTitle" idx="1"/>
          </p:nvPr>
        </p:nvSpPr>
        <p:spPr/>
        <p:txBody>
          <a:bodyPr/>
          <a:lstStyle/>
          <a:p>
            <a:pPr lvl="0"/>
            <a:r>
              <a:rPr lang="zh-CN" altLang="en-US" sz="4000" b="1" kern="1200" dirty="0" smtClean="0">
                <a:solidFill>
                  <a:srgbClr val="D9D9D9"/>
                </a:solidFill>
                <a:latin typeface="黑体" pitchFamily="2" charset="-122"/>
                <a:ea typeface="黑体" pitchFamily="2" charset="-122"/>
                <a:cs typeface="+mj-cs"/>
              </a:rPr>
              <a:t> 开篇案例 关于“速溶咖啡”与“一次性尿布”的广告调研</a:t>
            </a:r>
            <a:endParaRPr lang="zh-CN" altLang="en-US" sz="4000" dirty="0"/>
          </a:p>
        </p:txBody>
      </p:sp>
      <p:sp>
        <p:nvSpPr>
          <p:cNvPr id="4" name="日期占位符 3"/>
          <p:cNvSpPr>
            <a:spLocks noGrp="1"/>
          </p:cNvSpPr>
          <p:nvPr>
            <p:ph type="dt" sz="half" idx="10"/>
          </p:nvPr>
        </p:nvSpPr>
        <p:spPr/>
        <p:txBody>
          <a:bodyPr/>
          <a:lstStyle/>
          <a:p>
            <a:fld id="{D2BE73E4-4196-4436-B6AF-CF5C12E10BDD}"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17</a:t>
            </a:fld>
            <a:endParaRPr lang="zh-CN" altLang="en-US"/>
          </a:p>
        </p:txBody>
      </p:sp>
    </p:spTree>
  </p:cSld>
  <p:clrMapOvr>
    <a:masterClrMapping/>
  </p:clrMapOvr>
  <p:transition>
    <p:fad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dirty="0" smtClean="0"/>
              <a:t>8</a:t>
            </a:r>
            <a:r>
              <a:rPr lang="zh-CN" altLang="en-US" dirty="0" smtClean="0"/>
              <a:t>章 广告媒体策划</a:t>
            </a:r>
            <a:r>
              <a:rPr lang="en-US" dirty="0" smtClean="0"/>
              <a:t>	</a:t>
            </a:r>
            <a:endParaRPr lang="zh-CN" altLang="en-US" dirty="0"/>
          </a:p>
        </p:txBody>
      </p:sp>
      <p:sp>
        <p:nvSpPr>
          <p:cNvPr id="7" name="副标题 6"/>
          <p:cNvSpPr>
            <a:spLocks noGrp="1"/>
          </p:cNvSpPr>
          <p:nvPr>
            <p:ph type="subTitle" idx="1"/>
          </p:nvPr>
        </p:nvSpPr>
        <p:spPr/>
        <p:txBody>
          <a:bodyPr/>
          <a:lstStyle/>
          <a:p>
            <a:pPr lvl="0"/>
            <a:r>
              <a:rPr lang="zh-CN" altLang="en-US" dirty="0" smtClean="0"/>
              <a:t> 开篇案例 中央电视台</a:t>
            </a:r>
            <a:r>
              <a:rPr lang="en-US" dirty="0" smtClean="0"/>
              <a:t>2009</a:t>
            </a:r>
            <a:r>
              <a:rPr lang="zh-CN" altLang="en-US" dirty="0" smtClean="0"/>
              <a:t>年广告招标总额超过</a:t>
            </a:r>
            <a:r>
              <a:rPr lang="en-US" dirty="0" smtClean="0"/>
              <a:t>92</a:t>
            </a:r>
            <a:r>
              <a:rPr lang="zh-CN" altLang="en-US" dirty="0" smtClean="0"/>
              <a:t>亿！</a:t>
            </a:r>
          </a:p>
        </p:txBody>
      </p:sp>
      <p:sp>
        <p:nvSpPr>
          <p:cNvPr id="4" name="日期占位符 3"/>
          <p:cNvSpPr>
            <a:spLocks noGrp="1"/>
          </p:cNvSpPr>
          <p:nvPr>
            <p:ph type="dt" sz="half" idx="10"/>
          </p:nvPr>
        </p:nvSpPr>
        <p:spPr/>
        <p:txBody>
          <a:bodyPr/>
          <a:lstStyle/>
          <a:p>
            <a:fld id="{7CB28F59-C937-4A20-B65A-73C841C28EE0}"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170</a:t>
            </a:fld>
            <a:endParaRPr lang="zh-CN" altLang="en-US"/>
          </a:p>
        </p:txBody>
      </p:sp>
    </p:spTree>
  </p:cSld>
  <p:clrMapOvr>
    <a:masterClrMapping/>
  </p:clrMapOvr>
  <p:transition>
    <p:fad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开篇案例 中央电视台</a:t>
            </a:r>
            <a:r>
              <a:rPr lang="en-US" dirty="0" smtClean="0"/>
              <a:t>2009</a:t>
            </a:r>
            <a:r>
              <a:rPr lang="zh-CN" altLang="en-US" dirty="0" smtClean="0"/>
              <a:t>年广告招标总额超过</a:t>
            </a:r>
            <a:r>
              <a:rPr lang="en-US" dirty="0" smtClean="0"/>
              <a:t>92</a:t>
            </a:r>
            <a:r>
              <a:rPr lang="zh-CN" altLang="en-US" dirty="0" smtClean="0"/>
              <a:t>亿！</a:t>
            </a:r>
            <a:endParaRPr lang="zh-CN" altLang="en-US" dirty="0"/>
          </a:p>
        </p:txBody>
      </p:sp>
      <p:sp>
        <p:nvSpPr>
          <p:cNvPr id="3" name="内容占位符 2"/>
          <p:cNvSpPr>
            <a:spLocks noGrp="1"/>
          </p:cNvSpPr>
          <p:nvPr>
            <p:ph idx="1"/>
          </p:nvPr>
        </p:nvSpPr>
        <p:spPr/>
        <p:txBody>
          <a:bodyPr/>
          <a:lstStyle/>
          <a:p>
            <a:pPr lvl="0"/>
            <a:r>
              <a:rPr lang="zh-CN" altLang="en-US" dirty="0" smtClean="0"/>
              <a:t>■ 现场扫描</a:t>
            </a:r>
            <a:r>
              <a:rPr lang="en-US" dirty="0" smtClean="0"/>
              <a:t>	</a:t>
            </a:r>
            <a:endParaRPr lang="zh-CN" altLang="en-US" dirty="0" smtClean="0"/>
          </a:p>
          <a:p>
            <a:pPr lvl="0"/>
            <a:r>
              <a:rPr lang="zh-CN" altLang="en-US" dirty="0" smtClean="0"/>
              <a:t>■ 部分知名品牌（企业）的中标情况</a:t>
            </a:r>
            <a:r>
              <a:rPr lang="en-US" dirty="0" smtClean="0"/>
              <a:t>	</a:t>
            </a:r>
            <a:endParaRPr lang="zh-CN" altLang="en-US" dirty="0" smtClean="0"/>
          </a:p>
          <a:p>
            <a:pPr lvl="0"/>
            <a:r>
              <a:rPr lang="zh-CN" altLang="en-US" dirty="0" smtClean="0"/>
              <a:t>■ 新闻分析 金融危机无碍广告风光</a:t>
            </a:r>
            <a:endParaRPr lang="zh-CN" altLang="en-US" dirty="0"/>
          </a:p>
        </p:txBody>
      </p:sp>
      <p:sp>
        <p:nvSpPr>
          <p:cNvPr id="4" name="日期占位符 3"/>
          <p:cNvSpPr>
            <a:spLocks noGrp="1"/>
          </p:cNvSpPr>
          <p:nvPr>
            <p:ph type="dt" sz="half" idx="10"/>
          </p:nvPr>
        </p:nvSpPr>
        <p:spPr/>
        <p:txBody>
          <a:bodyPr/>
          <a:lstStyle/>
          <a:p>
            <a:fld id="{96EF5FD5-822F-4ABB-B55D-F3F7FF6F4074}"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171</a:t>
            </a:fld>
            <a:endParaRPr lang="zh-CN" altLang="en-US"/>
          </a:p>
        </p:txBody>
      </p:sp>
    </p:spTree>
  </p:cSld>
  <p:clrMapOvr>
    <a:masterClrMapping/>
  </p:clrMapOvr>
  <p:transition>
    <p:fad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8</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广告媒体概述</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媒体</a:t>
            </a:r>
            <a:r>
              <a:rPr lang="en-US" dirty="0" smtClean="0"/>
              <a:t>(Media)</a:t>
            </a:r>
            <a:r>
              <a:rPr lang="zh-CN" altLang="en-US" dirty="0" smtClean="0"/>
              <a:t>也称媒介</a:t>
            </a:r>
            <a:r>
              <a:rPr lang="en-US" dirty="0" smtClean="0"/>
              <a:t>,</a:t>
            </a:r>
            <a:r>
              <a:rPr lang="zh-CN" altLang="en-US" dirty="0" smtClean="0"/>
              <a:t>媒体是大众传播媒体和广告媒体的统称。</a:t>
            </a:r>
            <a:endParaRPr lang="en-US" altLang="zh-CN" dirty="0" smtClean="0"/>
          </a:p>
          <a:p>
            <a:pPr>
              <a:buFont typeface="Arial" pitchFamily="34" charset="0"/>
              <a:buChar char="•"/>
            </a:pPr>
            <a:r>
              <a:rPr lang="zh-CN" altLang="en-US" dirty="0" smtClean="0"/>
              <a:t>媒体本质上就是能把信息传输给社会大众的一种工具。</a:t>
            </a:r>
            <a:endParaRPr lang="en-US" altLang="zh-CN" dirty="0" smtClean="0"/>
          </a:p>
          <a:p>
            <a:pPr>
              <a:buFont typeface="Arial" pitchFamily="34" charset="0"/>
              <a:buChar char="•"/>
            </a:pPr>
            <a:r>
              <a:rPr lang="zh-CN" altLang="en-US" dirty="0" smtClean="0"/>
              <a:t>在广告学里，凡能在广告主与广告对象之间起传递作用的物质都可以称之为广告媒体。</a:t>
            </a:r>
            <a:endParaRPr lang="zh-CN" altLang="en-US" dirty="0"/>
          </a:p>
        </p:txBody>
      </p:sp>
      <p:sp>
        <p:nvSpPr>
          <p:cNvPr id="4" name="日期占位符 3"/>
          <p:cNvSpPr>
            <a:spLocks noGrp="1"/>
          </p:cNvSpPr>
          <p:nvPr>
            <p:ph type="dt" sz="half" idx="10"/>
          </p:nvPr>
        </p:nvSpPr>
        <p:spPr/>
        <p:txBody>
          <a:bodyPr/>
          <a:lstStyle/>
          <a:p>
            <a:pPr>
              <a:defRPr/>
            </a:pPr>
            <a:fld id="{088B4A1F-863C-4A6C-9291-4369C639742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172</a:t>
            </a:fld>
            <a:endParaRPr lang="zh-CN" altLang="en-US"/>
          </a:p>
        </p:txBody>
      </p:sp>
    </p:spTree>
  </p:cSld>
  <p:clrMapOvr>
    <a:masterClrMapping/>
  </p:clrMapOvr>
  <p:transition>
    <p:fade/>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1</a:t>
            </a:r>
            <a:r>
              <a:rPr lang="en-US" altLang="zh-CN" dirty="0" smtClean="0"/>
              <a:t>.</a:t>
            </a:r>
            <a:r>
              <a:rPr lang="en-US" dirty="0" smtClean="0"/>
              <a:t>1 </a:t>
            </a:r>
            <a:r>
              <a:rPr lang="zh-CN" altLang="en-US" dirty="0" smtClean="0"/>
              <a:t>广告媒体的分类</a:t>
            </a:r>
            <a:endParaRPr lang="zh-CN" altLang="en-US" dirty="0"/>
          </a:p>
        </p:txBody>
      </p:sp>
      <p:sp>
        <p:nvSpPr>
          <p:cNvPr id="3" name="内容占位符 2"/>
          <p:cNvSpPr>
            <a:spLocks noGrp="1"/>
          </p:cNvSpPr>
          <p:nvPr>
            <p:ph idx="1"/>
          </p:nvPr>
        </p:nvSpPr>
        <p:spPr/>
        <p:txBody>
          <a:bodyPr/>
          <a:lstStyle/>
          <a:p>
            <a:pPr lvl="0"/>
            <a:r>
              <a:rPr lang="en-US" smtClean="0"/>
              <a:t>1</a:t>
            </a:r>
            <a:r>
              <a:rPr lang="en-US" altLang="zh-CN" smtClean="0"/>
              <a:t>.</a:t>
            </a:r>
            <a:r>
              <a:rPr lang="zh-CN" altLang="en-US" smtClean="0"/>
              <a:t>按表现形式分类</a:t>
            </a:r>
            <a:r>
              <a:rPr lang="en-US" smtClean="0"/>
              <a:t>	</a:t>
            </a:r>
            <a:endParaRPr lang="zh-CN" altLang="en-US" smtClean="0"/>
          </a:p>
          <a:p>
            <a:pPr lvl="0"/>
            <a:r>
              <a:rPr lang="en-US" smtClean="0"/>
              <a:t>2</a:t>
            </a:r>
            <a:r>
              <a:rPr lang="en-US" altLang="zh-CN" smtClean="0"/>
              <a:t>.</a:t>
            </a:r>
            <a:r>
              <a:rPr lang="zh-CN" altLang="en-US" smtClean="0"/>
              <a:t>按功能分类</a:t>
            </a:r>
            <a:r>
              <a:rPr lang="en-US" smtClean="0"/>
              <a:t>	</a:t>
            </a:r>
            <a:endParaRPr lang="zh-CN" altLang="en-US" smtClean="0"/>
          </a:p>
          <a:p>
            <a:pPr lvl="0"/>
            <a:r>
              <a:rPr lang="en-US" smtClean="0"/>
              <a:t>3</a:t>
            </a:r>
            <a:r>
              <a:rPr lang="en-US" altLang="zh-CN" smtClean="0"/>
              <a:t>.</a:t>
            </a:r>
            <a:r>
              <a:rPr lang="zh-CN" altLang="en-US" smtClean="0"/>
              <a:t>按影响范围分类</a:t>
            </a:r>
            <a:r>
              <a:rPr lang="en-US" smtClean="0"/>
              <a:t>	</a:t>
            </a:r>
            <a:endParaRPr lang="zh-CN" altLang="en-US" smtClean="0"/>
          </a:p>
          <a:p>
            <a:pPr lvl="0"/>
            <a:r>
              <a:rPr lang="en-US" smtClean="0"/>
              <a:t>4</a:t>
            </a:r>
            <a:r>
              <a:rPr lang="en-US" altLang="zh-CN" smtClean="0"/>
              <a:t>.</a:t>
            </a:r>
            <a:r>
              <a:rPr lang="zh-CN" altLang="en-US" smtClean="0"/>
              <a:t>按接受类型分类</a:t>
            </a:r>
            <a:r>
              <a:rPr lang="en-US" smtClean="0"/>
              <a:t>	</a:t>
            </a:r>
            <a:endParaRPr lang="zh-CN" altLang="en-US" smtClean="0"/>
          </a:p>
          <a:p>
            <a:pPr lvl="0"/>
            <a:r>
              <a:rPr lang="en-US" smtClean="0"/>
              <a:t>5</a:t>
            </a:r>
            <a:r>
              <a:rPr lang="en-US" altLang="zh-CN" smtClean="0"/>
              <a:t>.</a:t>
            </a:r>
            <a:r>
              <a:rPr lang="zh-CN" altLang="en-US" smtClean="0"/>
              <a:t>按时间分类</a:t>
            </a:r>
            <a:r>
              <a:rPr lang="en-US" smtClean="0"/>
              <a:t>	</a:t>
            </a:r>
            <a:endParaRPr lang="zh-CN" altLang="en-US" smtClean="0"/>
          </a:p>
          <a:p>
            <a:pPr lvl="0"/>
            <a:r>
              <a:rPr lang="en-US" smtClean="0"/>
              <a:t>6</a:t>
            </a:r>
            <a:r>
              <a:rPr lang="en-US" altLang="zh-CN" smtClean="0"/>
              <a:t>.</a:t>
            </a:r>
            <a:r>
              <a:rPr lang="zh-CN" altLang="en-US" smtClean="0"/>
              <a:t>按可统计程度分类</a:t>
            </a:r>
            <a:r>
              <a:rPr lang="en-US" smtClean="0"/>
              <a:t>	</a:t>
            </a:r>
            <a:endParaRPr lang="zh-CN" altLang="en-US" smtClean="0"/>
          </a:p>
          <a:p>
            <a:pPr lvl="0"/>
            <a:r>
              <a:rPr lang="en-US" smtClean="0"/>
              <a:t>7</a:t>
            </a:r>
            <a:r>
              <a:rPr lang="en-US" altLang="zh-CN" smtClean="0"/>
              <a:t>.</a:t>
            </a:r>
            <a:r>
              <a:rPr lang="zh-CN" altLang="en-US" smtClean="0"/>
              <a:t>按传播内容分类</a:t>
            </a:r>
            <a:r>
              <a:rPr lang="en-US" smtClean="0"/>
              <a:t>	</a:t>
            </a:r>
            <a:endParaRPr lang="zh-CN" altLang="en-US" smtClean="0"/>
          </a:p>
          <a:p>
            <a:pPr lvl="0"/>
            <a:r>
              <a:rPr lang="en-US" smtClean="0"/>
              <a:t>8</a:t>
            </a:r>
            <a:r>
              <a:rPr lang="en-US" altLang="zh-CN" smtClean="0"/>
              <a:t>.</a:t>
            </a:r>
            <a:r>
              <a:rPr lang="zh-CN" altLang="en-US" smtClean="0"/>
              <a:t>按照与广告主的关系分类</a:t>
            </a:r>
            <a:r>
              <a:rPr lang="en-US" smtClean="0"/>
              <a:t>	</a:t>
            </a:r>
            <a:endParaRPr lang="zh-CN" altLang="en-US" smtClean="0"/>
          </a:p>
          <a:p>
            <a:endParaRPr lang="zh-CN" altLang="en-US"/>
          </a:p>
        </p:txBody>
      </p:sp>
      <p:sp>
        <p:nvSpPr>
          <p:cNvPr id="4" name="日期占位符 3"/>
          <p:cNvSpPr>
            <a:spLocks noGrp="1"/>
          </p:cNvSpPr>
          <p:nvPr>
            <p:ph type="dt" sz="half" idx="10"/>
          </p:nvPr>
        </p:nvSpPr>
        <p:spPr/>
        <p:txBody>
          <a:bodyPr/>
          <a:lstStyle/>
          <a:p>
            <a:fld id="{7B2A4363-186C-43B1-9BA5-669F3BF2637B}"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173</a:t>
            </a:fld>
            <a:endParaRPr lang="zh-CN" altLang="en-US"/>
          </a:p>
        </p:txBody>
      </p:sp>
    </p:spTree>
  </p:cSld>
  <p:clrMapOvr>
    <a:masterClrMapping/>
  </p:clrMapOvr>
  <p:transition>
    <p:fade/>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8</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报纸与杂志</a:t>
            </a:r>
            <a:endParaRPr lang="zh-CN" altLang="en-US" dirty="0"/>
          </a:p>
        </p:txBody>
      </p:sp>
      <p:sp>
        <p:nvSpPr>
          <p:cNvPr id="3" name="内容占位符 2"/>
          <p:cNvSpPr>
            <a:spLocks noGrp="1"/>
          </p:cNvSpPr>
          <p:nvPr>
            <p:ph idx="1"/>
          </p:nvPr>
        </p:nvSpPr>
        <p:spPr/>
        <p:txBody>
          <a:bodyPr/>
          <a:lstStyle/>
          <a:p>
            <a:endParaRPr lang="en-US" dirty="0" smtClean="0"/>
          </a:p>
          <a:p>
            <a:r>
              <a:rPr lang="en-US" dirty="0" smtClean="0"/>
              <a:t>1</a:t>
            </a:r>
            <a:r>
              <a:rPr lang="en-US" altLang="zh-CN" dirty="0" smtClean="0"/>
              <a:t>.</a:t>
            </a:r>
            <a:r>
              <a:rPr lang="zh-CN" altLang="en-US" dirty="0" smtClean="0"/>
              <a:t>报纸传播信息的优势和弱点</a:t>
            </a:r>
            <a:endParaRPr lang="en-US" altLang="zh-CN" dirty="0" smtClean="0"/>
          </a:p>
          <a:p>
            <a:endParaRPr lang="en-US" altLang="zh-CN" dirty="0" smtClean="0"/>
          </a:p>
          <a:p>
            <a:r>
              <a:rPr lang="en-US" dirty="0" smtClean="0"/>
              <a:t>2</a:t>
            </a:r>
            <a:r>
              <a:rPr lang="en-US" altLang="zh-CN" dirty="0" smtClean="0"/>
              <a:t>.</a:t>
            </a:r>
            <a:r>
              <a:rPr lang="zh-CN" altLang="en-US" dirty="0" smtClean="0"/>
              <a:t>杂志传播信息的优势和弱点</a:t>
            </a:r>
            <a:endParaRPr lang="zh-CN" altLang="en-US" dirty="0"/>
          </a:p>
        </p:txBody>
      </p:sp>
      <p:sp>
        <p:nvSpPr>
          <p:cNvPr id="4" name="日期占位符 3"/>
          <p:cNvSpPr>
            <a:spLocks noGrp="1"/>
          </p:cNvSpPr>
          <p:nvPr>
            <p:ph type="dt" sz="half" idx="10"/>
          </p:nvPr>
        </p:nvSpPr>
        <p:spPr/>
        <p:txBody>
          <a:bodyPr/>
          <a:lstStyle/>
          <a:p>
            <a:pPr>
              <a:defRPr/>
            </a:pPr>
            <a:fld id="{84CBA01D-8751-40CD-874A-F92EEBECF06D}"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174</a:t>
            </a:fld>
            <a:endParaRPr lang="zh-CN" altLang="en-US"/>
          </a:p>
        </p:txBody>
      </p:sp>
    </p:spTree>
  </p:cSld>
  <p:clrMapOvr>
    <a:masterClrMapping/>
  </p:clrMapOvr>
  <p:transition>
    <p:fad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zh-CN" altLang="en-US" dirty="0" smtClean="0"/>
              <a:t>报纸传播信息的优势和弱点</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报纸传播信息的优势主要有：</a:t>
            </a:r>
            <a:endParaRPr lang="en-US" altLang="zh-CN" dirty="0" smtClean="0"/>
          </a:p>
          <a:p>
            <a:pPr lvl="1"/>
            <a:r>
              <a:rPr lang="zh-CN" altLang="en-US" dirty="0" smtClean="0"/>
              <a:t>（</a:t>
            </a:r>
            <a:r>
              <a:rPr lang="en-US" dirty="0" smtClean="0"/>
              <a:t>1</a:t>
            </a:r>
            <a:r>
              <a:rPr lang="zh-CN" altLang="en-US" dirty="0" smtClean="0"/>
              <a:t>）传播面广；（</a:t>
            </a:r>
            <a:r>
              <a:rPr lang="en-US" dirty="0" smtClean="0"/>
              <a:t>2</a:t>
            </a:r>
            <a:r>
              <a:rPr lang="zh-CN" altLang="en-US" dirty="0" smtClean="0"/>
              <a:t>）传播迅速；（</a:t>
            </a:r>
            <a:r>
              <a:rPr lang="en-US" dirty="0" smtClean="0"/>
              <a:t>3</a:t>
            </a:r>
            <a:r>
              <a:rPr lang="zh-CN" altLang="en-US" dirty="0" smtClean="0"/>
              <a:t>）具有新闻性，阅读率较高；（</a:t>
            </a:r>
            <a:r>
              <a:rPr lang="en-US" dirty="0" smtClean="0"/>
              <a:t>4</a:t>
            </a:r>
            <a:r>
              <a:rPr lang="zh-CN" altLang="en-US" dirty="0" smtClean="0"/>
              <a:t>）文字表现力强；（</a:t>
            </a:r>
            <a:r>
              <a:rPr lang="en-US" dirty="0" smtClean="0"/>
              <a:t>5</a:t>
            </a:r>
            <a:r>
              <a:rPr lang="zh-CN" altLang="en-US" dirty="0" smtClean="0"/>
              <a:t>）便于保存和查找；（</a:t>
            </a:r>
            <a:r>
              <a:rPr lang="en-US" dirty="0" smtClean="0"/>
              <a:t>6</a:t>
            </a:r>
            <a:r>
              <a:rPr lang="zh-CN" altLang="en-US" dirty="0" smtClean="0"/>
              <a:t>）传播费用较低。</a:t>
            </a:r>
          </a:p>
          <a:p>
            <a:pPr>
              <a:buFont typeface="Arial" pitchFamily="34" charset="0"/>
              <a:buChar char="•"/>
            </a:pPr>
            <a:r>
              <a:rPr lang="zh-CN" altLang="en-US" dirty="0" smtClean="0"/>
              <a:t>报纸传播信息的弱点是：</a:t>
            </a:r>
            <a:endParaRPr lang="en-US" altLang="zh-CN" dirty="0" smtClean="0"/>
          </a:p>
          <a:p>
            <a:pPr lvl="1"/>
            <a:r>
              <a:rPr lang="zh-CN" altLang="en-US" dirty="0" smtClean="0"/>
              <a:t>（</a:t>
            </a:r>
            <a:r>
              <a:rPr lang="en-US" dirty="0" smtClean="0"/>
              <a:t>1</a:t>
            </a:r>
            <a:r>
              <a:rPr lang="zh-CN" altLang="en-US" dirty="0" smtClean="0"/>
              <a:t>）时效性短；（</a:t>
            </a:r>
            <a:r>
              <a:rPr lang="en-US" dirty="0" smtClean="0"/>
              <a:t>2</a:t>
            </a:r>
            <a:r>
              <a:rPr lang="zh-CN" altLang="en-US" dirty="0" smtClean="0"/>
              <a:t>）传播信息易被读者忽略；（</a:t>
            </a:r>
            <a:r>
              <a:rPr lang="en-US" dirty="0" smtClean="0"/>
              <a:t>3</a:t>
            </a:r>
            <a:r>
              <a:rPr lang="zh-CN" altLang="en-US" dirty="0" smtClean="0"/>
              <a:t>）理解能力受限；（</a:t>
            </a:r>
            <a:r>
              <a:rPr lang="en-US" dirty="0" smtClean="0"/>
              <a:t>4</a:t>
            </a:r>
            <a:r>
              <a:rPr lang="zh-CN" altLang="en-US" dirty="0" smtClean="0"/>
              <a:t>）色泽较差，缺乏动感。</a:t>
            </a:r>
            <a:endParaRPr lang="zh-CN" altLang="en-US" dirty="0"/>
          </a:p>
        </p:txBody>
      </p:sp>
      <p:sp>
        <p:nvSpPr>
          <p:cNvPr id="4" name="日期占位符 3"/>
          <p:cNvSpPr>
            <a:spLocks noGrp="1"/>
          </p:cNvSpPr>
          <p:nvPr>
            <p:ph type="dt" sz="half" idx="10"/>
          </p:nvPr>
        </p:nvSpPr>
        <p:spPr/>
        <p:txBody>
          <a:bodyPr/>
          <a:lstStyle/>
          <a:p>
            <a:fld id="{583C17CB-6F7A-497C-A788-3C74DC22BB4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175</a:t>
            </a:fld>
            <a:endParaRPr lang="zh-CN" altLang="en-US"/>
          </a:p>
        </p:txBody>
      </p:sp>
    </p:spTree>
  </p:cSld>
  <p:clrMapOvr>
    <a:masterClrMapping/>
  </p:clrMapOvr>
  <p:transition>
    <p:fad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杂志传播信息的优势和弱点</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杂志传播信息的优势有：</a:t>
            </a:r>
            <a:endParaRPr lang="en-US" altLang="zh-CN" dirty="0" smtClean="0"/>
          </a:p>
          <a:p>
            <a:pPr lvl="1"/>
            <a:r>
              <a:rPr lang="zh-CN" altLang="en-US" dirty="0" smtClean="0"/>
              <a:t>（</a:t>
            </a:r>
            <a:r>
              <a:rPr lang="en-US" dirty="0" smtClean="0"/>
              <a:t>1</a:t>
            </a:r>
            <a:r>
              <a:rPr lang="zh-CN" altLang="en-US" dirty="0" smtClean="0"/>
              <a:t>）时效性长；（</a:t>
            </a:r>
            <a:r>
              <a:rPr lang="en-US" dirty="0" smtClean="0"/>
              <a:t>2</a:t>
            </a:r>
            <a:r>
              <a:rPr lang="zh-CN" altLang="en-US" dirty="0" smtClean="0"/>
              <a:t>）针对性强；（</a:t>
            </a:r>
            <a:r>
              <a:rPr lang="en-US" dirty="0" smtClean="0"/>
              <a:t>3</a:t>
            </a:r>
            <a:r>
              <a:rPr lang="zh-CN" altLang="en-US" dirty="0" smtClean="0"/>
              <a:t>）印刷精美，表现力强。</a:t>
            </a:r>
          </a:p>
          <a:p>
            <a:pPr>
              <a:buFont typeface="Arial" pitchFamily="34" charset="0"/>
              <a:buChar char="•"/>
            </a:pPr>
            <a:r>
              <a:rPr lang="zh-CN" altLang="en-US" dirty="0" smtClean="0"/>
              <a:t>杂志传播信息的弱点是：</a:t>
            </a:r>
            <a:endParaRPr lang="en-US" altLang="zh-CN" dirty="0" smtClean="0"/>
          </a:p>
          <a:p>
            <a:pPr lvl="1"/>
            <a:r>
              <a:rPr lang="zh-CN" altLang="en-US" dirty="0" smtClean="0"/>
              <a:t>（</a:t>
            </a:r>
            <a:r>
              <a:rPr lang="en-US" dirty="0" smtClean="0"/>
              <a:t>1</a:t>
            </a:r>
            <a:r>
              <a:rPr lang="zh-CN" altLang="en-US" dirty="0" smtClean="0"/>
              <a:t>）出版周期长；（</a:t>
            </a:r>
            <a:r>
              <a:rPr lang="en-US" dirty="0" smtClean="0"/>
              <a:t>2</a:t>
            </a:r>
            <a:r>
              <a:rPr lang="zh-CN" altLang="en-US" dirty="0" smtClean="0"/>
              <a:t>）声势小；（</a:t>
            </a:r>
            <a:r>
              <a:rPr lang="en-US" dirty="0" smtClean="0"/>
              <a:t>3</a:t>
            </a:r>
            <a:r>
              <a:rPr lang="zh-CN" altLang="en-US" dirty="0" smtClean="0"/>
              <a:t>）理解能力受限。</a:t>
            </a:r>
            <a:endParaRPr lang="zh-CN" altLang="en-US" dirty="0"/>
          </a:p>
        </p:txBody>
      </p:sp>
      <p:sp>
        <p:nvSpPr>
          <p:cNvPr id="4" name="日期占位符 3"/>
          <p:cNvSpPr>
            <a:spLocks noGrp="1"/>
          </p:cNvSpPr>
          <p:nvPr>
            <p:ph type="dt" sz="half" idx="10"/>
          </p:nvPr>
        </p:nvSpPr>
        <p:spPr/>
        <p:txBody>
          <a:bodyPr/>
          <a:lstStyle/>
          <a:p>
            <a:fld id="{0956461B-341A-4FBE-A415-E15D6EFE9A6F}"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176</a:t>
            </a:fld>
            <a:endParaRPr lang="zh-CN" altLang="en-US"/>
          </a:p>
        </p:txBody>
      </p:sp>
    </p:spTree>
  </p:cSld>
  <p:clrMapOvr>
    <a:masterClrMapping/>
  </p:clrMapOvr>
  <p:transition>
    <p:fad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8</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广播与电视</a:t>
            </a:r>
            <a:endParaRPr lang="zh-CN" altLang="en-US" dirty="0"/>
          </a:p>
        </p:txBody>
      </p:sp>
      <p:sp>
        <p:nvSpPr>
          <p:cNvPr id="3" name="内容占位符 2"/>
          <p:cNvSpPr>
            <a:spLocks noGrp="1"/>
          </p:cNvSpPr>
          <p:nvPr>
            <p:ph idx="1"/>
          </p:nvPr>
        </p:nvSpPr>
        <p:spPr/>
        <p:txBody>
          <a:bodyPr/>
          <a:lstStyle/>
          <a:p>
            <a:r>
              <a:rPr lang="en-US" dirty="0" smtClean="0"/>
              <a:t>1</a:t>
            </a:r>
            <a:r>
              <a:rPr lang="en-US" altLang="zh-CN" dirty="0" smtClean="0"/>
              <a:t>.</a:t>
            </a:r>
            <a:r>
              <a:rPr lang="zh-CN" altLang="en-US" dirty="0" smtClean="0"/>
              <a:t>广播在传播信息中的优势和弱点</a:t>
            </a:r>
            <a:endParaRPr lang="en-US" altLang="zh-CN" dirty="0" smtClean="0"/>
          </a:p>
          <a:p>
            <a:endParaRPr lang="en-US" altLang="zh-CN" dirty="0" smtClean="0"/>
          </a:p>
          <a:p>
            <a:r>
              <a:rPr lang="en-US" dirty="0" smtClean="0"/>
              <a:t>2</a:t>
            </a:r>
            <a:r>
              <a:rPr lang="en-US" altLang="zh-CN" dirty="0" smtClean="0"/>
              <a:t>.</a:t>
            </a:r>
            <a:r>
              <a:rPr lang="zh-CN" altLang="en-US" dirty="0" smtClean="0"/>
              <a:t>电视在传播信息中的优势和弱点</a:t>
            </a:r>
            <a:endParaRPr lang="en-US" altLang="zh-CN" dirty="0" smtClean="0"/>
          </a:p>
          <a:p>
            <a:endParaRPr lang="en-US" altLang="zh-CN" dirty="0" smtClean="0"/>
          </a:p>
          <a:p>
            <a:endParaRPr lang="zh-CN" altLang="en-US" dirty="0"/>
          </a:p>
        </p:txBody>
      </p:sp>
      <p:sp>
        <p:nvSpPr>
          <p:cNvPr id="4" name="日期占位符 3"/>
          <p:cNvSpPr>
            <a:spLocks noGrp="1"/>
          </p:cNvSpPr>
          <p:nvPr>
            <p:ph type="dt" sz="half" idx="10"/>
          </p:nvPr>
        </p:nvSpPr>
        <p:spPr/>
        <p:txBody>
          <a:bodyPr/>
          <a:lstStyle/>
          <a:p>
            <a:pPr>
              <a:defRPr/>
            </a:pPr>
            <a:fld id="{83BFF40E-E214-4D58-A986-9C0F766FFC87}"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177</a:t>
            </a:fld>
            <a:endParaRPr lang="zh-CN" altLang="en-US"/>
          </a:p>
        </p:txBody>
      </p:sp>
    </p:spTree>
  </p:cSld>
  <p:clrMapOvr>
    <a:masterClrMapping/>
  </p:clrMapOvr>
  <p:transition>
    <p:fad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000" dirty="0" smtClean="0"/>
              <a:t>1</a:t>
            </a:r>
            <a:r>
              <a:rPr lang="en-US" altLang="zh-CN" sz="4000" dirty="0" smtClean="0"/>
              <a:t>.</a:t>
            </a:r>
            <a:r>
              <a:rPr lang="zh-CN" altLang="en-US" sz="4000" dirty="0" smtClean="0"/>
              <a:t>广播在传播信息中的优势和弱点</a:t>
            </a:r>
            <a:endParaRPr lang="zh-CN" altLang="en-US" sz="4000"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广播传播的优势有：</a:t>
            </a:r>
            <a:endParaRPr lang="en-US" altLang="zh-CN" dirty="0" smtClean="0"/>
          </a:p>
          <a:p>
            <a:pPr lvl="1"/>
            <a:r>
              <a:rPr lang="zh-CN" altLang="en-US" dirty="0" smtClean="0"/>
              <a:t>（</a:t>
            </a:r>
            <a:r>
              <a:rPr lang="en-US" dirty="0" smtClean="0"/>
              <a:t>1</a:t>
            </a:r>
            <a:r>
              <a:rPr lang="zh-CN" altLang="en-US" dirty="0" smtClean="0"/>
              <a:t>）传播面广；（</a:t>
            </a:r>
            <a:r>
              <a:rPr lang="en-US" dirty="0" smtClean="0"/>
              <a:t>2</a:t>
            </a:r>
            <a:r>
              <a:rPr lang="zh-CN" altLang="en-US" dirty="0" smtClean="0"/>
              <a:t>）传播迅速；（</a:t>
            </a:r>
            <a:r>
              <a:rPr lang="en-US" dirty="0" smtClean="0"/>
              <a:t>3</a:t>
            </a:r>
            <a:r>
              <a:rPr lang="zh-CN" altLang="en-US" dirty="0" smtClean="0"/>
              <a:t>）感染力强；（</a:t>
            </a:r>
            <a:r>
              <a:rPr lang="en-US" dirty="0" smtClean="0"/>
              <a:t>4</a:t>
            </a:r>
            <a:r>
              <a:rPr lang="zh-CN" altLang="en-US" dirty="0" smtClean="0"/>
              <a:t>）多种功能；。</a:t>
            </a:r>
          </a:p>
          <a:p>
            <a:pPr>
              <a:buFont typeface="Arial" pitchFamily="34" charset="0"/>
              <a:buChar char="•"/>
            </a:pPr>
            <a:r>
              <a:rPr lang="zh-CN" altLang="en-US" dirty="0" smtClean="0"/>
              <a:t>广播传播的弱点是：</a:t>
            </a:r>
            <a:endParaRPr lang="en-US" altLang="zh-CN" dirty="0" smtClean="0"/>
          </a:p>
          <a:p>
            <a:pPr lvl="1"/>
            <a:r>
              <a:rPr lang="zh-CN" altLang="en-US" dirty="0" smtClean="0"/>
              <a:t>（</a:t>
            </a:r>
            <a:r>
              <a:rPr lang="en-US" dirty="0" smtClean="0"/>
              <a:t>1</a:t>
            </a:r>
            <a:r>
              <a:rPr lang="zh-CN" altLang="en-US" dirty="0" smtClean="0"/>
              <a:t>）传播效果稍纵即逝，耳过不留，信息的储存性差；（</a:t>
            </a:r>
            <a:r>
              <a:rPr lang="en-US" dirty="0" smtClean="0"/>
              <a:t>2</a:t>
            </a:r>
            <a:r>
              <a:rPr lang="zh-CN" altLang="en-US" dirty="0" smtClean="0"/>
              <a:t>）听众受节目顺序限制，只能被动接受既定的内容，选择性差；（</a:t>
            </a:r>
            <a:r>
              <a:rPr lang="en-US" dirty="0" smtClean="0"/>
              <a:t>3</a:t>
            </a:r>
            <a:r>
              <a:rPr lang="zh-CN" altLang="en-US" dirty="0" smtClean="0"/>
              <a:t>）广播只有声音，没在文字和图像，听众的注意力容易分散。</a:t>
            </a:r>
            <a:endParaRPr lang="zh-CN" altLang="en-US" dirty="0"/>
          </a:p>
        </p:txBody>
      </p:sp>
      <p:sp>
        <p:nvSpPr>
          <p:cNvPr id="4" name="日期占位符 3"/>
          <p:cNvSpPr>
            <a:spLocks noGrp="1"/>
          </p:cNvSpPr>
          <p:nvPr>
            <p:ph type="dt" sz="half" idx="10"/>
          </p:nvPr>
        </p:nvSpPr>
        <p:spPr/>
        <p:txBody>
          <a:bodyPr/>
          <a:lstStyle/>
          <a:p>
            <a:fld id="{8DD0498B-C213-478B-812B-792AF955ACEF}"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178</a:t>
            </a:fld>
            <a:endParaRPr lang="zh-CN" altLang="en-US"/>
          </a:p>
        </p:txBody>
      </p:sp>
    </p:spTree>
  </p:cSld>
  <p:clrMapOvr>
    <a:masterClrMapping/>
  </p:clrMapOvr>
  <p:transition>
    <p:fad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000" dirty="0" smtClean="0"/>
              <a:t>2</a:t>
            </a:r>
            <a:r>
              <a:rPr lang="en-US" altLang="zh-CN" sz="4000" dirty="0" smtClean="0"/>
              <a:t>.</a:t>
            </a:r>
            <a:r>
              <a:rPr lang="zh-CN" altLang="en-US" sz="4000" dirty="0" smtClean="0"/>
              <a:t>电视在传播信息中的优势和弱点</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电视传播信息的优势有：</a:t>
            </a:r>
            <a:endParaRPr lang="en-US" altLang="zh-CN" dirty="0" smtClean="0"/>
          </a:p>
          <a:p>
            <a:pPr lvl="1"/>
            <a:r>
              <a:rPr lang="zh-CN" altLang="en-US" dirty="0" smtClean="0"/>
              <a:t>（</a:t>
            </a:r>
            <a:r>
              <a:rPr lang="en-US" dirty="0" smtClean="0"/>
              <a:t>1</a:t>
            </a:r>
            <a:r>
              <a:rPr lang="zh-CN" altLang="en-US" dirty="0" smtClean="0"/>
              <a:t>）视听结合传达效果好；（</a:t>
            </a:r>
            <a:r>
              <a:rPr lang="en-US" dirty="0" smtClean="0"/>
              <a:t>2</a:t>
            </a:r>
            <a:r>
              <a:rPr lang="zh-CN" altLang="en-US" dirty="0" smtClean="0"/>
              <a:t>）纪实性强、有现场感；（</a:t>
            </a:r>
            <a:r>
              <a:rPr lang="en-US" dirty="0" smtClean="0"/>
              <a:t>3</a:t>
            </a:r>
            <a:r>
              <a:rPr lang="zh-CN" altLang="en-US" dirty="0" smtClean="0"/>
              <a:t>）传播迅速、影响面大；（</a:t>
            </a:r>
            <a:r>
              <a:rPr lang="en-US" dirty="0" smtClean="0"/>
              <a:t>4</a:t>
            </a:r>
            <a:r>
              <a:rPr lang="zh-CN" altLang="en-US" dirty="0" smtClean="0"/>
              <a:t>）多种功能、娱乐性强。</a:t>
            </a:r>
          </a:p>
          <a:p>
            <a:pPr>
              <a:buFont typeface="Arial" pitchFamily="34" charset="0"/>
              <a:buChar char="•"/>
            </a:pPr>
            <a:r>
              <a:rPr lang="zh-CN" altLang="en-US" dirty="0" smtClean="0"/>
              <a:t>电视传播的弱点是：</a:t>
            </a:r>
            <a:endParaRPr lang="en-US" altLang="zh-CN" dirty="0" smtClean="0"/>
          </a:p>
          <a:p>
            <a:pPr lvl="1"/>
            <a:r>
              <a:rPr lang="zh-CN" altLang="en-US" dirty="0" smtClean="0"/>
              <a:t>（</a:t>
            </a:r>
            <a:r>
              <a:rPr lang="en-US" dirty="0" smtClean="0"/>
              <a:t>1</a:t>
            </a:r>
            <a:r>
              <a:rPr lang="zh-CN" altLang="en-US" dirty="0" smtClean="0"/>
              <a:t>）传播效果稍纵即逝，信息的储存性差；（</a:t>
            </a:r>
            <a:r>
              <a:rPr lang="en-US" dirty="0" smtClean="0"/>
              <a:t>2</a:t>
            </a:r>
            <a:r>
              <a:rPr lang="zh-CN" altLang="en-US" dirty="0" smtClean="0"/>
              <a:t>）受时间顺序的限制，加上受场地、设备条件的限制；（</a:t>
            </a:r>
            <a:r>
              <a:rPr lang="en-US" dirty="0" smtClean="0"/>
              <a:t>3</a:t>
            </a:r>
            <a:r>
              <a:rPr lang="zh-CN" altLang="en-US" dirty="0" smtClean="0"/>
              <a:t>）电视广告的制作、传送、接收和保存的成本较高。</a:t>
            </a:r>
            <a:endParaRPr lang="zh-CN" altLang="en-US" dirty="0"/>
          </a:p>
        </p:txBody>
      </p:sp>
      <p:sp>
        <p:nvSpPr>
          <p:cNvPr id="4" name="日期占位符 3"/>
          <p:cNvSpPr>
            <a:spLocks noGrp="1"/>
          </p:cNvSpPr>
          <p:nvPr>
            <p:ph type="dt" sz="half" idx="10"/>
          </p:nvPr>
        </p:nvSpPr>
        <p:spPr/>
        <p:txBody>
          <a:bodyPr/>
          <a:lstStyle/>
          <a:p>
            <a:fld id="{3438C9B6-39D3-4936-966A-010E862A2FD4}"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179</a:t>
            </a:fld>
            <a:endParaRPr lang="zh-CN" altLang="en-US"/>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en-US" dirty="0" smtClean="0"/>
              <a:t>1 </a:t>
            </a:r>
            <a:r>
              <a:rPr lang="zh-CN" altLang="en-US" dirty="0" smtClean="0"/>
              <a:t>调查研究：广告策划的基础</a:t>
            </a:r>
            <a:endParaRPr lang="zh-CN" altLang="en-US" dirty="0"/>
          </a:p>
        </p:txBody>
      </p:sp>
      <p:sp>
        <p:nvSpPr>
          <p:cNvPr id="3" name="内容占位符 2"/>
          <p:cNvSpPr>
            <a:spLocks noGrp="1"/>
          </p:cNvSpPr>
          <p:nvPr>
            <p:ph idx="1"/>
          </p:nvPr>
        </p:nvSpPr>
        <p:spPr/>
        <p:txBody>
          <a:bodyPr/>
          <a:lstStyle/>
          <a:p>
            <a:pPr lvl="0">
              <a:buFont typeface="Arial" pitchFamily="34" charset="0"/>
              <a:buChar char="•"/>
            </a:pPr>
            <a:r>
              <a:rPr lang="zh-CN" altLang="en-US" dirty="0" smtClean="0"/>
              <a:t>所谓广告调查研究就是利用市场研究的科学方法，对影响广告活动的相关因素之状况、特点及其相互关系进行调查、分析与研究的过程与活动。</a:t>
            </a:r>
            <a:endParaRPr lang="en-US" altLang="zh-CN" dirty="0" smtClean="0"/>
          </a:p>
          <a:p>
            <a:endParaRPr lang="en-US" dirty="0" smtClean="0"/>
          </a:p>
          <a:p>
            <a:r>
              <a:rPr lang="en-US" dirty="0" smtClean="0"/>
              <a:t>2</a:t>
            </a:r>
            <a:r>
              <a:rPr lang="en-US" altLang="zh-CN" dirty="0" smtClean="0"/>
              <a:t>.</a:t>
            </a:r>
            <a:r>
              <a:rPr lang="en-US" dirty="0" smtClean="0"/>
              <a:t>1</a:t>
            </a:r>
            <a:r>
              <a:rPr lang="en-US" altLang="zh-CN" dirty="0" smtClean="0"/>
              <a:t>.</a:t>
            </a:r>
            <a:r>
              <a:rPr lang="en-US" dirty="0" smtClean="0"/>
              <a:t>1 </a:t>
            </a:r>
            <a:r>
              <a:rPr lang="zh-CN" altLang="en-US" dirty="0" smtClean="0"/>
              <a:t>为什么要做广告调查研究？</a:t>
            </a:r>
            <a:r>
              <a:rPr lang="en-US" dirty="0" smtClean="0"/>
              <a:t>	</a:t>
            </a:r>
            <a:endParaRPr lang="zh-CN" altLang="en-US" dirty="0" smtClean="0"/>
          </a:p>
          <a:p>
            <a:endParaRPr lang="en-US" dirty="0" smtClean="0"/>
          </a:p>
          <a:p>
            <a:r>
              <a:rPr lang="en-US" dirty="0" smtClean="0"/>
              <a:t>2</a:t>
            </a:r>
            <a:r>
              <a:rPr lang="en-US" altLang="zh-CN" dirty="0" smtClean="0"/>
              <a:t>.</a:t>
            </a:r>
            <a:r>
              <a:rPr lang="en-US" dirty="0" smtClean="0"/>
              <a:t>1</a:t>
            </a:r>
            <a:r>
              <a:rPr lang="en-US" altLang="zh-CN" dirty="0" smtClean="0"/>
              <a:t>.</a:t>
            </a:r>
            <a:r>
              <a:rPr lang="en-US" dirty="0" smtClean="0"/>
              <a:t>2 </a:t>
            </a:r>
            <a:r>
              <a:rPr lang="zh-CN" altLang="en-US" dirty="0" smtClean="0"/>
              <a:t>营销研究与广告研究</a:t>
            </a:r>
            <a:endParaRPr lang="zh-CN" altLang="en-US" dirty="0"/>
          </a:p>
        </p:txBody>
      </p:sp>
      <p:sp>
        <p:nvSpPr>
          <p:cNvPr id="4" name="日期占位符 3"/>
          <p:cNvSpPr>
            <a:spLocks noGrp="1"/>
          </p:cNvSpPr>
          <p:nvPr>
            <p:ph type="dt" sz="half" idx="10"/>
          </p:nvPr>
        </p:nvSpPr>
        <p:spPr/>
        <p:txBody>
          <a:bodyPr/>
          <a:lstStyle/>
          <a:p>
            <a:fld id="{DF9E498D-7E0A-4AAE-B358-05B76B46B9A0}"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18</a:t>
            </a:fld>
            <a:endParaRPr lang="zh-CN" altLang="en-US"/>
          </a:p>
        </p:txBody>
      </p:sp>
    </p:spTree>
  </p:cSld>
  <p:clrMapOvr>
    <a:masterClrMapping/>
  </p:clrMapOvr>
  <p:transition>
    <p:fad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8</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 </a:t>
            </a:r>
            <a:r>
              <a:rPr lang="zh-CN" altLang="en-US" sz="4400" b="1" kern="1200" dirty="0" smtClean="0">
                <a:solidFill>
                  <a:srgbClr val="D9D9D9"/>
                </a:solidFill>
                <a:latin typeface="黑体" pitchFamily="2" charset="-122"/>
                <a:ea typeface="黑体" pitchFamily="2" charset="-122"/>
                <a:cs typeface="+mj-cs"/>
              </a:rPr>
              <a:t>国际互联网</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国际互联网即</a:t>
            </a:r>
            <a:r>
              <a:rPr lang="en-US" dirty="0" smtClean="0"/>
              <a:t>Internet</a:t>
            </a:r>
            <a:r>
              <a:rPr lang="zh-CN" altLang="en-US" dirty="0" smtClean="0"/>
              <a:t>。</a:t>
            </a:r>
          </a:p>
          <a:p>
            <a:pPr>
              <a:buFont typeface="Arial" pitchFamily="34" charset="0"/>
              <a:buChar char="•"/>
            </a:pPr>
            <a:r>
              <a:rPr lang="en-US" dirty="0" smtClean="0"/>
              <a:t>Internet</a:t>
            </a:r>
            <a:r>
              <a:rPr lang="zh-CN" altLang="en-US" dirty="0" smtClean="0"/>
              <a:t>具有与传统的大众媒介和其他电子媒体不同的传播特征，主要表现在下述几个方面：</a:t>
            </a:r>
            <a:endParaRPr lang="en-US" altLang="zh-CN" dirty="0" smtClean="0"/>
          </a:p>
          <a:p>
            <a:pPr lvl="1"/>
            <a:r>
              <a:rPr lang="zh-CN" altLang="en-US" dirty="0" smtClean="0"/>
              <a:t>（</a:t>
            </a:r>
            <a:r>
              <a:rPr lang="en-US" dirty="0" smtClean="0"/>
              <a:t>1</a:t>
            </a:r>
            <a:r>
              <a:rPr lang="zh-CN" altLang="en-US" dirty="0" smtClean="0"/>
              <a:t>）范围广泛；（</a:t>
            </a:r>
            <a:r>
              <a:rPr lang="en-US" dirty="0" smtClean="0"/>
              <a:t>2</a:t>
            </a:r>
            <a:r>
              <a:rPr lang="zh-CN" altLang="en-US" dirty="0" smtClean="0"/>
              <a:t>）超越时空；（</a:t>
            </a:r>
            <a:r>
              <a:rPr lang="en-US" dirty="0" smtClean="0"/>
              <a:t>3</a:t>
            </a:r>
            <a:r>
              <a:rPr lang="zh-CN" altLang="en-US" dirty="0" smtClean="0"/>
              <a:t>）高度开放；（</a:t>
            </a:r>
            <a:r>
              <a:rPr lang="en-US" dirty="0" smtClean="0"/>
              <a:t>4</a:t>
            </a:r>
            <a:r>
              <a:rPr lang="zh-CN" altLang="en-US" dirty="0" smtClean="0"/>
              <a:t>）双向互动；（</a:t>
            </a:r>
            <a:r>
              <a:rPr lang="en-US" dirty="0" smtClean="0"/>
              <a:t>5</a:t>
            </a:r>
            <a:r>
              <a:rPr lang="zh-CN" altLang="en-US" dirty="0" smtClean="0"/>
              <a:t>）个性化；（</a:t>
            </a:r>
            <a:r>
              <a:rPr lang="en-US" dirty="0" smtClean="0"/>
              <a:t>6</a:t>
            </a:r>
            <a:r>
              <a:rPr lang="zh-CN" altLang="en-US" dirty="0" smtClean="0"/>
              <a:t>）多媒体，（</a:t>
            </a:r>
            <a:r>
              <a:rPr lang="en-US" dirty="0" smtClean="0"/>
              <a:t>7</a:t>
            </a:r>
            <a:r>
              <a:rPr lang="zh-CN" altLang="en-US" dirty="0" smtClean="0"/>
              <a:t>）超文本；（</a:t>
            </a:r>
            <a:r>
              <a:rPr lang="en-US" dirty="0" smtClean="0"/>
              <a:t>8</a:t>
            </a:r>
            <a:r>
              <a:rPr lang="zh-CN" altLang="en-US" dirty="0" smtClean="0"/>
              <a:t>）低成本。</a:t>
            </a:r>
          </a:p>
          <a:p>
            <a:pPr>
              <a:buFont typeface="Arial" pitchFamily="34" charset="0"/>
              <a:buChar char="•"/>
            </a:pPr>
            <a:endParaRPr lang="zh-CN" altLang="en-US" dirty="0"/>
          </a:p>
        </p:txBody>
      </p:sp>
      <p:sp>
        <p:nvSpPr>
          <p:cNvPr id="4" name="日期占位符 3"/>
          <p:cNvSpPr>
            <a:spLocks noGrp="1"/>
          </p:cNvSpPr>
          <p:nvPr>
            <p:ph type="dt" sz="half" idx="10"/>
          </p:nvPr>
        </p:nvSpPr>
        <p:spPr/>
        <p:txBody>
          <a:bodyPr/>
          <a:lstStyle/>
          <a:p>
            <a:pPr>
              <a:defRPr/>
            </a:pPr>
            <a:fld id="{750B33EE-6641-4589-B292-B05190FFE0A9}"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180</a:t>
            </a:fld>
            <a:endParaRPr lang="zh-CN" altLang="en-US"/>
          </a:p>
        </p:txBody>
      </p:sp>
    </p:spTree>
  </p:cSld>
  <p:clrMapOvr>
    <a:masterClrMapping/>
  </p:clrMapOvr>
  <p:transition>
    <p:fad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1</a:t>
            </a:r>
            <a:r>
              <a:rPr lang="en-US" altLang="zh-CN" dirty="0" smtClean="0"/>
              <a:t>.</a:t>
            </a:r>
            <a:r>
              <a:rPr lang="en-US" dirty="0" smtClean="0"/>
              <a:t>5 </a:t>
            </a:r>
            <a:r>
              <a:rPr lang="zh-CN" altLang="en-US" dirty="0" smtClean="0"/>
              <a:t>其他广告媒体</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户外广告</a:t>
            </a:r>
            <a:r>
              <a:rPr lang="en-US" dirty="0" smtClean="0"/>
              <a:t>	</a:t>
            </a:r>
            <a:endParaRPr lang="zh-CN" altLang="en-US" dirty="0" smtClean="0"/>
          </a:p>
          <a:p>
            <a:pPr lvl="0"/>
            <a:r>
              <a:rPr lang="en-US" dirty="0" smtClean="0"/>
              <a:t>2</a:t>
            </a:r>
            <a:r>
              <a:rPr lang="en-US" altLang="zh-CN" dirty="0" smtClean="0"/>
              <a:t>.</a:t>
            </a:r>
            <a:r>
              <a:rPr lang="en-US" dirty="0" smtClean="0"/>
              <a:t>POP</a:t>
            </a:r>
            <a:r>
              <a:rPr lang="en-US" altLang="zh-CN" dirty="0" smtClean="0"/>
              <a:t>—</a:t>
            </a:r>
            <a:r>
              <a:rPr lang="zh-CN" altLang="en-US" dirty="0" smtClean="0"/>
              <a:t>销售现场广告</a:t>
            </a:r>
            <a:r>
              <a:rPr lang="en-US" dirty="0" smtClean="0"/>
              <a:t>	</a:t>
            </a:r>
            <a:endParaRPr lang="zh-CN" altLang="en-US" dirty="0" smtClean="0"/>
          </a:p>
          <a:p>
            <a:pPr lvl="0"/>
            <a:r>
              <a:rPr lang="en-US" dirty="0" smtClean="0"/>
              <a:t>3</a:t>
            </a:r>
            <a:r>
              <a:rPr lang="en-US" altLang="zh-CN" dirty="0" smtClean="0"/>
              <a:t>.</a:t>
            </a:r>
            <a:r>
              <a:rPr lang="en-US" dirty="0" smtClean="0"/>
              <a:t>DM</a:t>
            </a:r>
            <a:r>
              <a:rPr lang="en-US" altLang="zh-CN" dirty="0" smtClean="0"/>
              <a:t>—</a:t>
            </a:r>
            <a:r>
              <a:rPr lang="zh-CN" altLang="en-US" dirty="0" smtClean="0"/>
              <a:t>直接邮寄广告</a:t>
            </a:r>
            <a:r>
              <a:rPr lang="en-US" dirty="0" smtClean="0"/>
              <a:t>	</a:t>
            </a:r>
            <a:endParaRPr lang="zh-CN" altLang="en-US" dirty="0" smtClean="0"/>
          </a:p>
          <a:p>
            <a:pPr lvl="0"/>
            <a:r>
              <a:rPr lang="en-US" dirty="0" smtClean="0"/>
              <a:t>4</a:t>
            </a:r>
            <a:r>
              <a:rPr lang="en-US" altLang="zh-CN" dirty="0" smtClean="0"/>
              <a:t>.</a:t>
            </a:r>
            <a:r>
              <a:rPr lang="zh-CN" altLang="en-US" dirty="0" smtClean="0"/>
              <a:t>包装广告</a:t>
            </a:r>
          </a:p>
          <a:p>
            <a:pPr lvl="0"/>
            <a:r>
              <a:rPr lang="en-US" dirty="0" smtClean="0"/>
              <a:t>5</a:t>
            </a:r>
            <a:r>
              <a:rPr lang="en-US" altLang="zh-CN" dirty="0" smtClean="0"/>
              <a:t>.</a:t>
            </a:r>
            <a:r>
              <a:rPr lang="zh-CN" altLang="en-US" dirty="0" smtClean="0"/>
              <a:t>展览、电影及礼品广告</a:t>
            </a:r>
            <a:r>
              <a:rPr lang="en-US" dirty="0" smtClean="0"/>
              <a:t>	</a:t>
            </a:r>
            <a:endParaRPr lang="zh-CN" altLang="en-US" dirty="0" smtClean="0"/>
          </a:p>
          <a:p>
            <a:pPr lvl="1"/>
            <a:r>
              <a:rPr lang="zh-CN" altLang="en-US" dirty="0" smtClean="0"/>
              <a:t>（</a:t>
            </a:r>
            <a:r>
              <a:rPr lang="en-US" dirty="0" smtClean="0"/>
              <a:t>1</a:t>
            </a:r>
            <a:r>
              <a:rPr lang="zh-CN" altLang="en-US" dirty="0" smtClean="0"/>
              <a:t>）展览广告</a:t>
            </a:r>
            <a:r>
              <a:rPr lang="en-US" dirty="0" smtClean="0"/>
              <a:t>	</a:t>
            </a:r>
            <a:endParaRPr lang="zh-CN" altLang="en-US" dirty="0" smtClean="0"/>
          </a:p>
          <a:p>
            <a:pPr lvl="1"/>
            <a:r>
              <a:rPr lang="zh-CN" altLang="en-US" dirty="0" smtClean="0"/>
              <a:t>（</a:t>
            </a:r>
            <a:r>
              <a:rPr lang="en-US" dirty="0" smtClean="0"/>
              <a:t>2</a:t>
            </a:r>
            <a:r>
              <a:rPr lang="zh-CN" altLang="en-US" dirty="0" smtClean="0"/>
              <a:t>）电影广告</a:t>
            </a:r>
            <a:r>
              <a:rPr lang="en-US" dirty="0" smtClean="0"/>
              <a:t>	</a:t>
            </a:r>
            <a:endParaRPr lang="zh-CN" altLang="en-US" dirty="0" smtClean="0"/>
          </a:p>
          <a:p>
            <a:pPr lvl="1"/>
            <a:r>
              <a:rPr lang="zh-CN" altLang="en-US" dirty="0" smtClean="0"/>
              <a:t>（</a:t>
            </a:r>
            <a:r>
              <a:rPr lang="en-US" dirty="0" smtClean="0"/>
              <a:t>3</a:t>
            </a:r>
            <a:r>
              <a:rPr lang="zh-CN" altLang="en-US" dirty="0" smtClean="0"/>
              <a:t>）礼品广告</a:t>
            </a:r>
            <a:endParaRPr lang="zh-CN" altLang="en-US" dirty="0"/>
          </a:p>
        </p:txBody>
      </p:sp>
      <p:sp>
        <p:nvSpPr>
          <p:cNvPr id="4" name="日期占位符 3"/>
          <p:cNvSpPr>
            <a:spLocks noGrp="1"/>
          </p:cNvSpPr>
          <p:nvPr>
            <p:ph type="dt" sz="half" idx="10"/>
          </p:nvPr>
        </p:nvSpPr>
        <p:spPr/>
        <p:txBody>
          <a:bodyPr/>
          <a:lstStyle/>
          <a:p>
            <a:fld id="{AE04BFC7-145B-40A4-AE95-BA6ADA688611}"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181</a:t>
            </a:fld>
            <a:endParaRPr lang="zh-CN" altLang="en-US"/>
          </a:p>
        </p:txBody>
      </p:sp>
    </p:spTree>
  </p:cSld>
  <p:clrMapOvr>
    <a:masterClrMapping/>
  </p:clrMapOvr>
  <p:transition>
    <p:fad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2 </a:t>
            </a:r>
            <a:r>
              <a:rPr lang="zh-CN" altLang="en-US" dirty="0" smtClean="0"/>
              <a:t>广告媒体的选择程序</a:t>
            </a:r>
            <a:endParaRPr lang="zh-CN" altLang="en-US" dirty="0"/>
          </a:p>
        </p:txBody>
      </p:sp>
      <p:sp>
        <p:nvSpPr>
          <p:cNvPr id="3" name="内容占位符 2"/>
          <p:cNvSpPr>
            <a:spLocks noGrp="1"/>
          </p:cNvSpPr>
          <p:nvPr>
            <p:ph idx="1"/>
          </p:nvPr>
        </p:nvSpPr>
        <p:spPr/>
        <p:txBody>
          <a:bodyPr/>
          <a:lstStyle/>
          <a:p>
            <a:r>
              <a:rPr lang="en-US" dirty="0" smtClean="0"/>
              <a:t>8</a:t>
            </a:r>
            <a:r>
              <a:rPr lang="en-US" altLang="zh-CN" dirty="0" smtClean="0"/>
              <a:t>.</a:t>
            </a:r>
            <a:r>
              <a:rPr lang="en-US" dirty="0" smtClean="0"/>
              <a:t>2</a:t>
            </a:r>
            <a:r>
              <a:rPr lang="en-US" altLang="zh-CN" dirty="0" smtClean="0"/>
              <a:t>.</a:t>
            </a:r>
            <a:r>
              <a:rPr lang="en-US" dirty="0" smtClean="0"/>
              <a:t>1 </a:t>
            </a:r>
            <a:r>
              <a:rPr lang="zh-CN" altLang="en-US" dirty="0" smtClean="0"/>
              <a:t>调查研究</a:t>
            </a:r>
            <a:endParaRPr lang="en-US" altLang="zh-CN" dirty="0" smtClean="0"/>
          </a:p>
          <a:p>
            <a:r>
              <a:rPr lang="en-US" dirty="0" smtClean="0"/>
              <a:t>8</a:t>
            </a:r>
            <a:r>
              <a:rPr lang="en-US" altLang="zh-CN" dirty="0" smtClean="0"/>
              <a:t>.</a:t>
            </a:r>
            <a:r>
              <a:rPr lang="en-US" dirty="0" smtClean="0"/>
              <a:t>2</a:t>
            </a:r>
            <a:r>
              <a:rPr lang="en-US" altLang="zh-CN" dirty="0" smtClean="0"/>
              <a:t>.</a:t>
            </a:r>
            <a:r>
              <a:rPr lang="en-US" dirty="0" smtClean="0"/>
              <a:t>2 </a:t>
            </a:r>
            <a:r>
              <a:rPr lang="zh-CN" altLang="en-US" dirty="0" smtClean="0"/>
              <a:t>广告媒体的评价指标</a:t>
            </a:r>
            <a:endParaRPr lang="en-US" altLang="zh-CN" dirty="0" smtClean="0"/>
          </a:p>
          <a:p>
            <a:r>
              <a:rPr lang="en-US" dirty="0" smtClean="0"/>
              <a:t>8</a:t>
            </a:r>
            <a:r>
              <a:rPr lang="en-US" altLang="zh-CN" dirty="0" smtClean="0"/>
              <a:t>.</a:t>
            </a:r>
            <a:r>
              <a:rPr lang="en-US" dirty="0" smtClean="0"/>
              <a:t>2</a:t>
            </a:r>
            <a:r>
              <a:rPr lang="en-US" altLang="zh-CN" dirty="0" smtClean="0"/>
              <a:t>.</a:t>
            </a:r>
            <a:r>
              <a:rPr lang="en-US" dirty="0" smtClean="0"/>
              <a:t>3 </a:t>
            </a:r>
            <a:r>
              <a:rPr lang="zh-CN" altLang="en-US" dirty="0" smtClean="0"/>
              <a:t>确立媒体目标</a:t>
            </a:r>
            <a:endParaRPr lang="en-US" altLang="zh-CN" dirty="0" smtClean="0"/>
          </a:p>
          <a:p>
            <a:r>
              <a:rPr lang="en-US" dirty="0" smtClean="0"/>
              <a:t>8</a:t>
            </a:r>
            <a:r>
              <a:rPr lang="en-US" altLang="zh-CN" dirty="0" smtClean="0"/>
              <a:t>.</a:t>
            </a:r>
            <a:r>
              <a:rPr lang="en-US" dirty="0" smtClean="0"/>
              <a:t>2</a:t>
            </a:r>
            <a:r>
              <a:rPr lang="en-US" altLang="zh-CN" dirty="0" smtClean="0"/>
              <a:t>.</a:t>
            </a:r>
            <a:r>
              <a:rPr lang="en-US" dirty="0" smtClean="0"/>
              <a:t>4 </a:t>
            </a:r>
            <a:r>
              <a:rPr lang="zh-CN" altLang="en-US" dirty="0" smtClean="0"/>
              <a:t>选择媒体方案</a:t>
            </a:r>
            <a:endParaRPr lang="en-US" altLang="zh-CN" dirty="0" smtClean="0"/>
          </a:p>
          <a:p>
            <a:r>
              <a:rPr lang="en-US" dirty="0" smtClean="0"/>
              <a:t>8</a:t>
            </a:r>
            <a:r>
              <a:rPr lang="en-US" altLang="zh-CN" dirty="0" smtClean="0"/>
              <a:t>.</a:t>
            </a:r>
            <a:r>
              <a:rPr lang="en-US" dirty="0" smtClean="0"/>
              <a:t>2</a:t>
            </a:r>
            <a:r>
              <a:rPr lang="en-US" altLang="zh-CN" dirty="0" smtClean="0"/>
              <a:t>.</a:t>
            </a:r>
            <a:r>
              <a:rPr lang="en-US" dirty="0" smtClean="0"/>
              <a:t>5 </a:t>
            </a:r>
            <a:r>
              <a:rPr lang="zh-CN" altLang="en-US" dirty="0" smtClean="0"/>
              <a:t>媒体方案评估</a:t>
            </a:r>
            <a:endParaRPr lang="en-US" altLang="zh-CN" dirty="0" smtClean="0"/>
          </a:p>
          <a:p>
            <a:r>
              <a:rPr lang="en-US" dirty="0" smtClean="0"/>
              <a:t>8</a:t>
            </a:r>
            <a:r>
              <a:rPr lang="en-US" altLang="zh-CN" dirty="0" smtClean="0"/>
              <a:t>.</a:t>
            </a:r>
            <a:r>
              <a:rPr lang="en-US" dirty="0" smtClean="0"/>
              <a:t>2</a:t>
            </a:r>
            <a:r>
              <a:rPr lang="en-US" altLang="zh-CN" dirty="0" smtClean="0"/>
              <a:t>.</a:t>
            </a:r>
            <a:r>
              <a:rPr lang="en-US" dirty="0" smtClean="0"/>
              <a:t>6 </a:t>
            </a:r>
            <a:r>
              <a:rPr lang="zh-CN" altLang="en-US" dirty="0" smtClean="0"/>
              <a:t>组织实施</a:t>
            </a:r>
            <a:endParaRPr lang="zh-CN" altLang="en-US" dirty="0"/>
          </a:p>
        </p:txBody>
      </p:sp>
      <p:sp>
        <p:nvSpPr>
          <p:cNvPr id="4" name="日期占位符 3"/>
          <p:cNvSpPr>
            <a:spLocks noGrp="1"/>
          </p:cNvSpPr>
          <p:nvPr>
            <p:ph type="dt" sz="half" idx="10"/>
          </p:nvPr>
        </p:nvSpPr>
        <p:spPr/>
        <p:txBody>
          <a:bodyPr/>
          <a:lstStyle/>
          <a:p>
            <a:fld id="{497A71D5-77D7-4EF4-A4BA-4628B2D46DCB}"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182</a:t>
            </a:fld>
            <a:endParaRPr lang="zh-CN" altLang="en-US"/>
          </a:p>
        </p:txBody>
      </p:sp>
    </p:spTree>
  </p:cSld>
  <p:clrMapOvr>
    <a:masterClrMapping/>
  </p:clrMapOvr>
  <p:transition>
    <p:fade/>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2</a:t>
            </a:r>
            <a:r>
              <a:rPr lang="en-US" altLang="zh-CN" dirty="0" smtClean="0"/>
              <a:t>.</a:t>
            </a:r>
            <a:r>
              <a:rPr lang="en-US" dirty="0" smtClean="0"/>
              <a:t>1 </a:t>
            </a:r>
            <a:r>
              <a:rPr lang="zh-CN" altLang="en-US" dirty="0" smtClean="0"/>
              <a:t>调查研究</a:t>
            </a:r>
            <a:r>
              <a:rPr lang="en-US" dirty="0" smtClean="0"/>
              <a:t>	</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媒体的量</a:t>
            </a:r>
            <a:endParaRPr lang="en-US" altLang="zh-CN" dirty="0" smtClean="0"/>
          </a:p>
          <a:p>
            <a:pPr lvl="1">
              <a:buFont typeface="Arial" pitchFamily="34" charset="0"/>
              <a:buChar char="•"/>
            </a:pPr>
            <a:r>
              <a:rPr lang="en-US" dirty="0" smtClean="0"/>
              <a:t>	</a:t>
            </a:r>
            <a:r>
              <a:rPr lang="zh-CN" altLang="en-US" dirty="0" smtClean="0"/>
              <a:t>媒体的量或称数量，是指媒体的量的价值，也就是媒体所能传播的受众的数字与广告成本的比例关系。</a:t>
            </a:r>
          </a:p>
          <a:p>
            <a:pPr lvl="0"/>
            <a:r>
              <a:rPr lang="en-US" dirty="0" smtClean="0"/>
              <a:t>2</a:t>
            </a:r>
            <a:r>
              <a:rPr lang="en-US" altLang="zh-CN" dirty="0" smtClean="0"/>
              <a:t>.</a:t>
            </a:r>
            <a:r>
              <a:rPr lang="zh-CN" altLang="en-US" dirty="0" smtClean="0"/>
              <a:t>媒体的质</a:t>
            </a:r>
            <a:endParaRPr lang="en-US" altLang="zh-CN" dirty="0" smtClean="0"/>
          </a:p>
          <a:p>
            <a:pPr lvl="1">
              <a:buFont typeface="Arial" pitchFamily="34" charset="0"/>
              <a:buChar char="•"/>
            </a:pPr>
            <a:r>
              <a:rPr lang="zh-CN" altLang="en-US" dirty="0" smtClean="0"/>
              <a:t>广告媒体的质或称质量，是指煤体的质的价值，是某种媒体已经窿立起来的影响力和声誉，以及它在表现形式上的心理效能。</a:t>
            </a:r>
          </a:p>
          <a:p>
            <a:pPr lvl="0"/>
            <a:endParaRPr lang="zh-CN" altLang="en-US" dirty="0"/>
          </a:p>
        </p:txBody>
      </p:sp>
      <p:sp>
        <p:nvSpPr>
          <p:cNvPr id="4" name="日期占位符 3"/>
          <p:cNvSpPr>
            <a:spLocks noGrp="1"/>
          </p:cNvSpPr>
          <p:nvPr>
            <p:ph type="dt" sz="half" idx="10"/>
          </p:nvPr>
        </p:nvSpPr>
        <p:spPr/>
        <p:txBody>
          <a:bodyPr/>
          <a:lstStyle/>
          <a:p>
            <a:fld id="{C40FAD8D-2FA9-4160-A712-22783BA8976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183</a:t>
            </a:fld>
            <a:endParaRPr lang="zh-CN" altLang="en-US"/>
          </a:p>
        </p:txBody>
      </p:sp>
    </p:spTree>
  </p:cSld>
  <p:clrMapOvr>
    <a:masterClrMapping/>
  </p:clrMapOvr>
  <p:transition>
    <p:fad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2</a:t>
            </a:r>
            <a:r>
              <a:rPr lang="en-US" altLang="zh-CN" dirty="0" smtClean="0"/>
              <a:t>.</a:t>
            </a:r>
            <a:r>
              <a:rPr lang="en-US" dirty="0" smtClean="0"/>
              <a:t>2 </a:t>
            </a:r>
            <a:r>
              <a:rPr lang="zh-CN" altLang="en-US" dirty="0" smtClean="0"/>
              <a:t>广告媒体的评价指标</a:t>
            </a:r>
            <a:endParaRPr lang="zh-CN" altLang="en-US" dirty="0"/>
          </a:p>
        </p:txBody>
      </p:sp>
      <p:sp>
        <p:nvSpPr>
          <p:cNvPr id="3" name="内容占位符 2"/>
          <p:cNvSpPr>
            <a:spLocks noGrp="1"/>
          </p:cNvSpPr>
          <p:nvPr>
            <p:ph idx="1"/>
          </p:nvPr>
        </p:nvSpPr>
        <p:spPr/>
        <p:txBody>
          <a:bodyPr/>
          <a:lstStyle/>
          <a:p>
            <a:pPr lvl="0"/>
            <a:r>
              <a:rPr lang="zh-CN" altLang="en-US" dirty="0" smtClean="0"/>
              <a:t>指标一：权威性</a:t>
            </a:r>
            <a:r>
              <a:rPr lang="en-US" dirty="0" smtClean="0"/>
              <a:t>	</a:t>
            </a:r>
            <a:r>
              <a:rPr lang="zh-CN" altLang="en-US" dirty="0" smtClean="0"/>
              <a:t>指标二：覆盖面</a:t>
            </a:r>
            <a:r>
              <a:rPr lang="en-US" dirty="0" smtClean="0"/>
              <a:t>	</a:t>
            </a:r>
            <a:endParaRPr lang="zh-CN" altLang="en-US" dirty="0" smtClean="0"/>
          </a:p>
          <a:p>
            <a:pPr lvl="0"/>
            <a:r>
              <a:rPr lang="zh-CN" altLang="en-US" dirty="0" smtClean="0"/>
              <a:t>指标三：触及率</a:t>
            </a:r>
            <a:r>
              <a:rPr lang="en-US" dirty="0" smtClean="0"/>
              <a:t>	</a:t>
            </a:r>
            <a:r>
              <a:rPr lang="zh-CN" altLang="en-US" dirty="0" smtClean="0"/>
              <a:t>指标四：毛感点</a:t>
            </a:r>
            <a:r>
              <a:rPr lang="en-US" dirty="0" smtClean="0"/>
              <a:t>	</a:t>
            </a:r>
            <a:endParaRPr lang="zh-CN" altLang="en-US" dirty="0" smtClean="0"/>
          </a:p>
          <a:p>
            <a:pPr lvl="0"/>
            <a:r>
              <a:rPr lang="zh-CN" altLang="en-US" dirty="0" smtClean="0"/>
              <a:t>指标五：重复率</a:t>
            </a:r>
            <a:r>
              <a:rPr lang="en-US" dirty="0" smtClean="0"/>
              <a:t>	</a:t>
            </a:r>
            <a:r>
              <a:rPr lang="zh-CN" altLang="en-US" dirty="0" smtClean="0"/>
              <a:t>指标六：连续性</a:t>
            </a:r>
            <a:r>
              <a:rPr lang="en-US" dirty="0" smtClean="0"/>
              <a:t>	</a:t>
            </a:r>
            <a:endParaRPr lang="zh-CN" altLang="en-US" dirty="0" smtClean="0"/>
          </a:p>
          <a:p>
            <a:pPr lvl="0"/>
            <a:r>
              <a:rPr lang="zh-CN" altLang="en-US" dirty="0" smtClean="0"/>
              <a:t>指标七：针对性</a:t>
            </a:r>
            <a:r>
              <a:rPr lang="en-US" dirty="0" smtClean="0"/>
              <a:t>	</a:t>
            </a:r>
            <a:r>
              <a:rPr lang="zh-CN" altLang="en-US" dirty="0" smtClean="0"/>
              <a:t>指标八：效     益</a:t>
            </a:r>
            <a:endParaRPr lang="zh-CN" altLang="en-US" dirty="0"/>
          </a:p>
        </p:txBody>
      </p:sp>
      <p:sp>
        <p:nvSpPr>
          <p:cNvPr id="4" name="日期占位符 3"/>
          <p:cNvSpPr>
            <a:spLocks noGrp="1"/>
          </p:cNvSpPr>
          <p:nvPr>
            <p:ph type="dt" sz="half" idx="10"/>
          </p:nvPr>
        </p:nvSpPr>
        <p:spPr/>
        <p:txBody>
          <a:bodyPr/>
          <a:lstStyle/>
          <a:p>
            <a:fld id="{15DAEE7D-8071-4A96-97FB-B7CCA4A1696C}"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184</a:t>
            </a:fld>
            <a:endParaRPr lang="zh-CN" altLang="en-US"/>
          </a:p>
        </p:txBody>
      </p:sp>
    </p:spTree>
  </p:cSld>
  <p:clrMapOvr>
    <a:masterClrMapping/>
  </p:clrMapOvr>
  <p:transition>
    <p:fade/>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2</a:t>
            </a:r>
            <a:r>
              <a:rPr lang="en-US" altLang="zh-CN" dirty="0" smtClean="0"/>
              <a:t>.</a:t>
            </a:r>
            <a:r>
              <a:rPr lang="en-US" dirty="0" smtClean="0"/>
              <a:t>3 </a:t>
            </a:r>
            <a:r>
              <a:rPr lang="zh-CN" altLang="en-US" dirty="0" smtClean="0"/>
              <a:t>确立媒体目标</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明确传播对象</a:t>
            </a:r>
            <a:r>
              <a:rPr lang="en-US" dirty="0" smtClean="0"/>
              <a:t>	</a:t>
            </a:r>
            <a:endParaRPr lang="zh-CN" altLang="en-US" dirty="0" smtClean="0"/>
          </a:p>
          <a:p>
            <a:pPr lvl="0"/>
            <a:r>
              <a:rPr lang="en-US" dirty="0" smtClean="0"/>
              <a:t>2</a:t>
            </a:r>
            <a:r>
              <a:rPr lang="en-US" altLang="zh-CN" dirty="0" smtClean="0"/>
              <a:t>.</a:t>
            </a:r>
            <a:r>
              <a:rPr lang="zh-CN" altLang="en-US" dirty="0" smtClean="0"/>
              <a:t>明确传播时间</a:t>
            </a:r>
            <a:r>
              <a:rPr lang="en-US" dirty="0" smtClean="0"/>
              <a:t>	</a:t>
            </a:r>
            <a:endParaRPr lang="zh-CN" altLang="en-US" dirty="0" smtClean="0"/>
          </a:p>
          <a:p>
            <a:pPr lvl="0"/>
            <a:r>
              <a:rPr lang="en-US" dirty="0" smtClean="0"/>
              <a:t>3</a:t>
            </a:r>
            <a:r>
              <a:rPr lang="en-US" altLang="zh-CN" dirty="0" smtClean="0"/>
              <a:t>.</a:t>
            </a:r>
            <a:r>
              <a:rPr lang="zh-CN" altLang="en-US" dirty="0" smtClean="0"/>
              <a:t>明确传播区域</a:t>
            </a:r>
            <a:r>
              <a:rPr lang="en-US" dirty="0" smtClean="0"/>
              <a:t>	</a:t>
            </a:r>
            <a:endParaRPr lang="zh-CN" altLang="en-US" dirty="0" smtClean="0"/>
          </a:p>
          <a:p>
            <a:pPr lvl="0"/>
            <a:r>
              <a:rPr lang="en-US" dirty="0" smtClean="0"/>
              <a:t>4</a:t>
            </a:r>
            <a:r>
              <a:rPr lang="en-US" altLang="zh-CN" dirty="0" smtClean="0"/>
              <a:t>.</a:t>
            </a:r>
            <a:r>
              <a:rPr lang="zh-CN" altLang="en-US" dirty="0" smtClean="0"/>
              <a:t>明确传播方法</a:t>
            </a:r>
            <a:r>
              <a:rPr lang="en-US" dirty="0" smtClean="0"/>
              <a:t>	</a:t>
            </a:r>
            <a:endParaRPr lang="zh-CN" altLang="en-US" dirty="0" smtClean="0"/>
          </a:p>
          <a:p>
            <a:pPr lvl="1"/>
            <a:r>
              <a:rPr lang="zh-CN" altLang="en-US" dirty="0" smtClean="0"/>
              <a:t>（</a:t>
            </a:r>
            <a:r>
              <a:rPr lang="en-US" dirty="0" smtClean="0"/>
              <a:t>1</a:t>
            </a:r>
            <a:r>
              <a:rPr lang="zh-CN" altLang="en-US" dirty="0" smtClean="0"/>
              <a:t>）广告推出的次数</a:t>
            </a:r>
            <a:r>
              <a:rPr lang="en-US" dirty="0" smtClean="0"/>
              <a:t>	</a:t>
            </a:r>
            <a:endParaRPr lang="zh-CN" altLang="en-US" dirty="0" smtClean="0"/>
          </a:p>
          <a:p>
            <a:pPr lvl="1"/>
            <a:r>
              <a:rPr lang="zh-CN" altLang="en-US" dirty="0" smtClean="0"/>
              <a:t>（</a:t>
            </a:r>
            <a:r>
              <a:rPr lang="en-US" dirty="0" smtClean="0"/>
              <a:t>2</a:t>
            </a:r>
            <a:r>
              <a:rPr lang="zh-CN" altLang="en-US" dirty="0" smtClean="0"/>
              <a:t>）广告推出的方法</a:t>
            </a:r>
            <a:endParaRPr lang="zh-CN" altLang="en-US" dirty="0"/>
          </a:p>
        </p:txBody>
      </p:sp>
      <p:sp>
        <p:nvSpPr>
          <p:cNvPr id="4" name="日期占位符 3"/>
          <p:cNvSpPr>
            <a:spLocks noGrp="1"/>
          </p:cNvSpPr>
          <p:nvPr>
            <p:ph type="dt" sz="half" idx="10"/>
          </p:nvPr>
        </p:nvSpPr>
        <p:spPr/>
        <p:txBody>
          <a:bodyPr/>
          <a:lstStyle/>
          <a:p>
            <a:fld id="{FD39680F-EED9-4666-95FB-B67B35B3C7F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185</a:t>
            </a:fld>
            <a:endParaRPr lang="zh-CN" altLang="en-US"/>
          </a:p>
        </p:txBody>
      </p:sp>
    </p:spTree>
  </p:cSld>
  <p:clrMapOvr>
    <a:masterClrMapping/>
  </p:clrMapOvr>
  <p:transition>
    <p:fade/>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2</a:t>
            </a:r>
            <a:r>
              <a:rPr lang="en-US" altLang="zh-CN" dirty="0" smtClean="0"/>
              <a:t>.</a:t>
            </a:r>
            <a:r>
              <a:rPr lang="en-US" dirty="0" smtClean="0"/>
              <a:t>4 </a:t>
            </a:r>
            <a:r>
              <a:rPr lang="zh-CN" altLang="en-US" dirty="0" smtClean="0"/>
              <a:t>选择媒体方案</a:t>
            </a:r>
            <a:r>
              <a:rPr lang="en-US" dirty="0" smtClean="0"/>
              <a:t>	</a:t>
            </a:r>
            <a:endParaRPr lang="zh-CN" altLang="en-US" dirty="0"/>
          </a:p>
        </p:txBody>
      </p:sp>
      <p:sp>
        <p:nvSpPr>
          <p:cNvPr id="3" name="内容占位符 2"/>
          <p:cNvSpPr>
            <a:spLocks noGrp="1"/>
          </p:cNvSpPr>
          <p:nvPr>
            <p:ph idx="1"/>
          </p:nvPr>
        </p:nvSpPr>
        <p:spPr>
          <a:xfrm>
            <a:off x="1714480" y="1643050"/>
            <a:ext cx="6972320" cy="4483113"/>
          </a:xfrm>
        </p:spPr>
        <p:txBody>
          <a:bodyPr/>
          <a:lstStyle/>
          <a:p>
            <a:pPr lvl="0"/>
            <a:r>
              <a:rPr lang="zh-CN" altLang="en-US" dirty="0" smtClean="0"/>
              <a:t>方案一：单一媒体方案</a:t>
            </a:r>
            <a:r>
              <a:rPr lang="en-US" dirty="0" smtClean="0"/>
              <a:t>	</a:t>
            </a:r>
            <a:endParaRPr lang="zh-CN" altLang="en-US" dirty="0" smtClean="0"/>
          </a:p>
          <a:p>
            <a:pPr lvl="0"/>
            <a:r>
              <a:rPr lang="zh-CN" altLang="en-US" dirty="0" smtClean="0"/>
              <a:t>方案二：多媒体组合方案</a:t>
            </a:r>
            <a:r>
              <a:rPr lang="en-US" dirty="0" smtClean="0"/>
              <a:t>	</a:t>
            </a:r>
            <a:endParaRPr lang="zh-CN" altLang="en-US" dirty="0" smtClean="0"/>
          </a:p>
          <a:p>
            <a:pPr lvl="0"/>
            <a:r>
              <a:rPr lang="zh-CN" altLang="en-US" dirty="0" smtClean="0"/>
              <a:t>方案三：综合性媒体方案</a:t>
            </a:r>
            <a:endParaRPr lang="zh-CN" altLang="en-US" dirty="0"/>
          </a:p>
        </p:txBody>
      </p:sp>
      <p:sp>
        <p:nvSpPr>
          <p:cNvPr id="4" name="日期占位符 3"/>
          <p:cNvSpPr>
            <a:spLocks noGrp="1"/>
          </p:cNvSpPr>
          <p:nvPr>
            <p:ph type="dt" sz="half" idx="10"/>
          </p:nvPr>
        </p:nvSpPr>
        <p:spPr/>
        <p:txBody>
          <a:bodyPr/>
          <a:lstStyle/>
          <a:p>
            <a:fld id="{F8402EF2-CE04-4D5C-AD94-F9B41F53924F}"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186</a:t>
            </a:fld>
            <a:endParaRPr lang="zh-CN" altLang="en-US"/>
          </a:p>
        </p:txBody>
      </p:sp>
    </p:spTree>
  </p:cSld>
  <p:clrMapOvr>
    <a:masterClrMapping/>
  </p:clrMapOvr>
  <p:transition>
    <p:fad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2</a:t>
            </a:r>
            <a:r>
              <a:rPr lang="en-US" altLang="zh-CN" dirty="0" smtClean="0"/>
              <a:t>.</a:t>
            </a:r>
            <a:r>
              <a:rPr lang="en-US" dirty="0" smtClean="0"/>
              <a:t>5 </a:t>
            </a:r>
            <a:r>
              <a:rPr lang="zh-CN" altLang="en-US" dirty="0" smtClean="0"/>
              <a:t>媒体方案评估</a:t>
            </a:r>
            <a:endParaRPr lang="zh-CN" altLang="en-US" dirty="0"/>
          </a:p>
        </p:txBody>
      </p:sp>
      <p:sp>
        <p:nvSpPr>
          <p:cNvPr id="3" name="内容占位符 2"/>
          <p:cNvSpPr>
            <a:spLocks noGrp="1"/>
          </p:cNvSpPr>
          <p:nvPr>
            <p:ph idx="1"/>
          </p:nvPr>
        </p:nvSpPr>
        <p:spPr>
          <a:xfrm>
            <a:off x="2428860" y="1643050"/>
            <a:ext cx="6257940" cy="4483113"/>
          </a:xfrm>
        </p:spPr>
        <p:txBody>
          <a:bodyPr/>
          <a:lstStyle/>
          <a:p>
            <a:pPr lvl="0"/>
            <a:r>
              <a:rPr lang="en-US" dirty="0" smtClean="0"/>
              <a:t>1</a:t>
            </a:r>
            <a:r>
              <a:rPr lang="en-US" altLang="zh-CN" dirty="0" smtClean="0"/>
              <a:t>.</a:t>
            </a:r>
            <a:r>
              <a:rPr lang="zh-CN" altLang="en-US" dirty="0" smtClean="0"/>
              <a:t>效益分析</a:t>
            </a:r>
            <a:r>
              <a:rPr lang="en-US" dirty="0" smtClean="0"/>
              <a:t>	</a:t>
            </a:r>
            <a:endParaRPr lang="zh-CN" altLang="en-US" dirty="0" smtClean="0"/>
          </a:p>
          <a:p>
            <a:pPr lvl="0"/>
            <a:r>
              <a:rPr lang="en-US" dirty="0" smtClean="0"/>
              <a:t>2</a:t>
            </a:r>
            <a:r>
              <a:rPr lang="en-US" altLang="zh-CN" dirty="0" smtClean="0"/>
              <a:t>.</a:t>
            </a:r>
            <a:r>
              <a:rPr lang="zh-CN" altLang="en-US" dirty="0" smtClean="0"/>
              <a:t>危害性分析</a:t>
            </a:r>
            <a:r>
              <a:rPr lang="en-US" dirty="0" smtClean="0"/>
              <a:t>	</a:t>
            </a:r>
            <a:endParaRPr lang="zh-CN" altLang="en-US" dirty="0" smtClean="0"/>
          </a:p>
          <a:p>
            <a:pPr lvl="0"/>
            <a:r>
              <a:rPr lang="en-US" dirty="0" smtClean="0"/>
              <a:t>3</a:t>
            </a:r>
            <a:r>
              <a:rPr lang="en-US" altLang="zh-CN" dirty="0" smtClean="0"/>
              <a:t>.</a:t>
            </a:r>
            <a:r>
              <a:rPr lang="zh-CN" altLang="en-US" dirty="0" smtClean="0"/>
              <a:t>实施条件分析</a:t>
            </a:r>
            <a:endParaRPr lang="zh-CN" altLang="en-US" dirty="0"/>
          </a:p>
        </p:txBody>
      </p:sp>
      <p:sp>
        <p:nvSpPr>
          <p:cNvPr id="4" name="日期占位符 3"/>
          <p:cNvSpPr>
            <a:spLocks noGrp="1"/>
          </p:cNvSpPr>
          <p:nvPr>
            <p:ph type="dt" sz="half" idx="10"/>
          </p:nvPr>
        </p:nvSpPr>
        <p:spPr/>
        <p:txBody>
          <a:bodyPr/>
          <a:lstStyle/>
          <a:p>
            <a:fld id="{3659070D-88B6-467E-98BC-F742C4DB5EEE}"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187</a:t>
            </a:fld>
            <a:endParaRPr lang="zh-CN" altLang="en-US"/>
          </a:p>
        </p:txBody>
      </p:sp>
    </p:spTree>
  </p:cSld>
  <p:clrMapOvr>
    <a:masterClrMapping/>
  </p:clrMapOvr>
  <p:transition>
    <p:fade/>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8</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6 </a:t>
            </a:r>
            <a:r>
              <a:rPr lang="zh-CN" altLang="en-US" sz="4400" b="1" kern="1200" dirty="0" smtClean="0">
                <a:solidFill>
                  <a:srgbClr val="D9D9D9"/>
                </a:solidFill>
                <a:latin typeface="黑体" pitchFamily="2" charset="-122"/>
                <a:ea typeface="黑体" pitchFamily="2" charset="-122"/>
                <a:cs typeface="+mj-cs"/>
              </a:rPr>
              <a:t>组织实施</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组织实施，这是对前面广告媒体方案的具体落实，是媒体选择程序的最后一个阶段。</a:t>
            </a:r>
            <a:endParaRPr lang="en-US" altLang="zh-CN" dirty="0" smtClean="0"/>
          </a:p>
          <a:p>
            <a:pPr>
              <a:buFont typeface="Arial" pitchFamily="34" charset="0"/>
              <a:buChar char="•"/>
            </a:pPr>
            <a:r>
              <a:rPr lang="zh-CN" altLang="en-US" dirty="0" smtClean="0"/>
              <a:t>四个具体步骤：</a:t>
            </a:r>
            <a:endParaRPr lang="en-US" altLang="zh-CN" dirty="0" smtClean="0"/>
          </a:p>
          <a:p>
            <a:pPr lvl="1"/>
            <a:r>
              <a:rPr lang="zh-CN" altLang="en-US" dirty="0" smtClean="0"/>
              <a:t>（</a:t>
            </a:r>
            <a:r>
              <a:rPr lang="en-US" dirty="0" smtClean="0"/>
              <a:t>1</a:t>
            </a:r>
            <a:r>
              <a:rPr lang="zh-CN" altLang="en-US" dirty="0" smtClean="0"/>
              <a:t>）与广告主签订媒体费用支付合同；</a:t>
            </a:r>
            <a:endParaRPr lang="en-US" altLang="zh-CN" dirty="0" smtClean="0"/>
          </a:p>
          <a:p>
            <a:pPr lvl="1"/>
            <a:r>
              <a:rPr lang="zh-CN" altLang="en-US" dirty="0" smtClean="0"/>
              <a:t>（</a:t>
            </a:r>
            <a:r>
              <a:rPr lang="en-US" dirty="0" smtClean="0"/>
              <a:t>2</a:t>
            </a:r>
            <a:r>
              <a:rPr lang="zh-CN" altLang="en-US" dirty="0" smtClean="0"/>
              <a:t>）购买广告媒体的版位、时间与空间；</a:t>
            </a:r>
            <a:endParaRPr lang="en-US" altLang="zh-CN" dirty="0" smtClean="0"/>
          </a:p>
          <a:p>
            <a:pPr lvl="1"/>
            <a:r>
              <a:rPr lang="zh-CN" altLang="en-US" dirty="0" smtClean="0"/>
              <a:t>（</a:t>
            </a:r>
            <a:r>
              <a:rPr lang="en-US" dirty="0" smtClean="0"/>
              <a:t>3</a:t>
            </a:r>
            <a:r>
              <a:rPr lang="zh-CN" altLang="en-US" dirty="0" smtClean="0"/>
              <a:t>）推出广告，并监督实施；</a:t>
            </a:r>
            <a:endParaRPr lang="en-US" altLang="zh-CN" dirty="0" smtClean="0"/>
          </a:p>
          <a:p>
            <a:pPr lvl="1"/>
            <a:r>
              <a:rPr lang="zh-CN" altLang="en-US" dirty="0" smtClean="0"/>
              <a:t>（</a:t>
            </a:r>
            <a:r>
              <a:rPr lang="en-US" dirty="0" smtClean="0"/>
              <a:t>4</a:t>
            </a:r>
            <a:r>
              <a:rPr lang="zh-CN" altLang="en-US" dirty="0" smtClean="0"/>
              <a:t>）搜集信息反馈，并对传播效果做出及时地评价。</a:t>
            </a:r>
          </a:p>
          <a:p>
            <a:endParaRPr lang="zh-CN" altLang="en-US" dirty="0"/>
          </a:p>
        </p:txBody>
      </p:sp>
      <p:sp>
        <p:nvSpPr>
          <p:cNvPr id="4" name="日期占位符 3"/>
          <p:cNvSpPr>
            <a:spLocks noGrp="1"/>
          </p:cNvSpPr>
          <p:nvPr>
            <p:ph type="dt" sz="half" idx="10"/>
          </p:nvPr>
        </p:nvSpPr>
        <p:spPr/>
        <p:txBody>
          <a:bodyPr/>
          <a:lstStyle/>
          <a:p>
            <a:pPr>
              <a:defRPr/>
            </a:pPr>
            <a:fld id="{2A05D6AB-2224-4ED2-920C-0BACA6BAAF97}"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188</a:t>
            </a:fld>
            <a:endParaRPr lang="zh-CN" altLang="en-US"/>
          </a:p>
        </p:txBody>
      </p:sp>
    </p:spTree>
  </p:cSld>
  <p:clrMapOvr>
    <a:masterClrMapping/>
  </p:clrMapOvr>
  <p:transition>
    <p:fade/>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8</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广告媒体的选择策略</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正确选择广告媒体，是广告运动取得成功的重要因素。</a:t>
            </a:r>
            <a:endParaRPr lang="en-US" altLang="zh-CN" dirty="0" smtClean="0"/>
          </a:p>
          <a:p>
            <a:pPr>
              <a:buFont typeface="Arial" pitchFamily="34" charset="0"/>
              <a:buChar char="•"/>
            </a:pPr>
            <a:r>
              <a:rPr lang="zh-CN" altLang="en-US" dirty="0" smtClean="0"/>
              <a:t>为了减少广告媒体选择决策中的偏差失误，必须善于灵活巧妙地运用广告媒体选择的方法，遵循广告媒体选择的原则。</a:t>
            </a:r>
          </a:p>
          <a:p>
            <a:endParaRPr lang="zh-CN" altLang="en-US" dirty="0"/>
          </a:p>
        </p:txBody>
      </p:sp>
      <p:sp>
        <p:nvSpPr>
          <p:cNvPr id="4" name="日期占位符 3"/>
          <p:cNvSpPr>
            <a:spLocks noGrp="1"/>
          </p:cNvSpPr>
          <p:nvPr>
            <p:ph type="dt" sz="half" idx="10"/>
          </p:nvPr>
        </p:nvSpPr>
        <p:spPr/>
        <p:txBody>
          <a:bodyPr/>
          <a:lstStyle/>
          <a:p>
            <a:pPr>
              <a:defRPr/>
            </a:pPr>
            <a:fld id="{188AE09C-1FFA-47A4-8CC0-30BB3774B91C}"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189</a:t>
            </a:fld>
            <a:endParaRPr lang="zh-CN" altLang="en-US"/>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en-US" dirty="0" smtClean="0"/>
              <a:t>1</a:t>
            </a:r>
            <a:r>
              <a:rPr lang="en-US" altLang="zh-CN" dirty="0" smtClean="0"/>
              <a:t>.</a:t>
            </a:r>
            <a:r>
              <a:rPr lang="en-US" dirty="0" smtClean="0"/>
              <a:t>3 </a:t>
            </a:r>
            <a:r>
              <a:rPr lang="zh-CN" altLang="en-US" dirty="0" smtClean="0"/>
              <a:t>广告策划调查研究的范围</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潜在顾客、市场、产品以及竞争性调查研究</a:t>
            </a:r>
            <a:r>
              <a:rPr lang="en-US" dirty="0" smtClean="0"/>
              <a:t>	</a:t>
            </a:r>
            <a:endParaRPr lang="zh-CN" altLang="en-US" dirty="0" smtClean="0"/>
          </a:p>
          <a:p>
            <a:pPr lvl="0"/>
            <a:r>
              <a:rPr lang="en-US" dirty="0" smtClean="0"/>
              <a:t>2</a:t>
            </a:r>
            <a:r>
              <a:rPr lang="en-US" altLang="zh-CN" dirty="0" smtClean="0"/>
              <a:t>.</a:t>
            </a:r>
            <a:r>
              <a:rPr lang="zh-CN" altLang="en-US" dirty="0" smtClean="0"/>
              <a:t>广告策略发展调查研究</a:t>
            </a:r>
          </a:p>
          <a:p>
            <a:pPr lvl="0"/>
            <a:r>
              <a:rPr lang="en-US" dirty="0" smtClean="0"/>
              <a:t>3</a:t>
            </a:r>
            <a:r>
              <a:rPr lang="en-US" altLang="zh-CN" dirty="0" smtClean="0"/>
              <a:t>.</a:t>
            </a:r>
            <a:r>
              <a:rPr lang="zh-CN" altLang="en-US" dirty="0" smtClean="0"/>
              <a:t>广告执行调查研究</a:t>
            </a:r>
          </a:p>
          <a:p>
            <a:pPr lvl="0"/>
            <a:r>
              <a:rPr lang="en-US" dirty="0" smtClean="0"/>
              <a:t>4</a:t>
            </a:r>
            <a:r>
              <a:rPr lang="en-US" altLang="zh-CN" dirty="0" smtClean="0"/>
              <a:t>.</a:t>
            </a:r>
            <a:r>
              <a:rPr lang="zh-CN" altLang="en-US" dirty="0" smtClean="0"/>
              <a:t>媒体、媒体用途及广告刊播配置调查研究</a:t>
            </a:r>
          </a:p>
          <a:p>
            <a:pPr lvl="0"/>
            <a:r>
              <a:rPr lang="en-US" dirty="0" smtClean="0"/>
              <a:t>5</a:t>
            </a:r>
            <a:r>
              <a:rPr lang="en-US" altLang="zh-CN" dirty="0" smtClean="0"/>
              <a:t>.</a:t>
            </a:r>
            <a:r>
              <a:rPr lang="zh-CN" altLang="en-US" dirty="0" smtClean="0"/>
              <a:t>广告策划效果的测定与研究</a:t>
            </a:r>
            <a:endParaRPr lang="zh-CN" altLang="en-US" dirty="0"/>
          </a:p>
        </p:txBody>
      </p:sp>
      <p:sp>
        <p:nvSpPr>
          <p:cNvPr id="4" name="日期占位符 3"/>
          <p:cNvSpPr>
            <a:spLocks noGrp="1"/>
          </p:cNvSpPr>
          <p:nvPr>
            <p:ph type="dt" sz="half" idx="10"/>
          </p:nvPr>
        </p:nvSpPr>
        <p:spPr/>
        <p:txBody>
          <a:bodyPr/>
          <a:lstStyle/>
          <a:p>
            <a:fld id="{37D3C95B-D0F0-4C24-AF5D-07B3223BA01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19</a:t>
            </a:fld>
            <a:endParaRPr lang="zh-CN" altLang="en-US"/>
          </a:p>
        </p:txBody>
      </p:sp>
    </p:spTree>
  </p:cSld>
  <p:clrMapOvr>
    <a:masterClrMapping/>
  </p:clrMapOvr>
  <p:transition>
    <p:fad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8</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影响媒体选择的因素</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基于营销与广告的因素；</a:t>
            </a:r>
            <a:endParaRPr lang="en-US" altLang="zh-CN" dirty="0" smtClean="0"/>
          </a:p>
          <a:p>
            <a:endParaRPr lang="en-US" altLang="zh-CN" dirty="0" smtClean="0"/>
          </a:p>
          <a:p>
            <a:r>
              <a:rPr lang="en-US" altLang="zh-CN" dirty="0" smtClean="0"/>
              <a:t>2.</a:t>
            </a:r>
            <a:r>
              <a:rPr lang="zh-CN" altLang="en-US" dirty="0" smtClean="0"/>
              <a:t>基于媒体本身的因素。</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pPr>
              <a:defRPr/>
            </a:pPr>
            <a:fld id="{3E9A9C30-22E3-4175-BEB3-12DDE97AC3CF}"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190</a:t>
            </a:fld>
            <a:endParaRPr lang="zh-CN" altLang="en-US"/>
          </a:p>
        </p:txBody>
      </p:sp>
    </p:spTree>
  </p:cSld>
  <p:clrMapOvr>
    <a:masterClrMapping/>
  </p:clrMapOvr>
  <p:transition>
    <p:fade/>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zh-CN" altLang="en-US" dirty="0" smtClean="0"/>
              <a:t>基于营销与广告的因素</a:t>
            </a:r>
            <a:endParaRPr lang="zh-CN" altLang="en-US" dirty="0"/>
          </a:p>
        </p:txBody>
      </p:sp>
      <p:sp>
        <p:nvSpPr>
          <p:cNvPr id="3" name="内容占位符 2"/>
          <p:cNvSpPr>
            <a:spLocks noGrp="1"/>
          </p:cNvSpPr>
          <p:nvPr>
            <p:ph idx="1"/>
          </p:nvPr>
        </p:nvSpPr>
        <p:spPr>
          <a:xfrm>
            <a:off x="1928794" y="1714488"/>
            <a:ext cx="6758006" cy="4411675"/>
          </a:xfrm>
        </p:spPr>
        <p:txBody>
          <a:bodyPr/>
          <a:lstStyle/>
          <a:p>
            <a:pPr lvl="0"/>
            <a:r>
              <a:rPr lang="zh-CN" altLang="en-US" dirty="0" smtClean="0"/>
              <a:t>（</a:t>
            </a:r>
            <a:r>
              <a:rPr lang="en-US" dirty="0" smtClean="0"/>
              <a:t>1</a:t>
            </a:r>
            <a:r>
              <a:rPr lang="zh-CN" altLang="en-US" dirty="0" smtClean="0"/>
              <a:t>）产品个性</a:t>
            </a:r>
            <a:r>
              <a:rPr lang="en-US" dirty="0" smtClean="0"/>
              <a:t>	</a:t>
            </a:r>
            <a:endParaRPr lang="zh-CN" altLang="en-US" dirty="0" smtClean="0"/>
          </a:p>
          <a:p>
            <a:pPr lvl="0"/>
            <a:r>
              <a:rPr lang="zh-CN" altLang="en-US" dirty="0" smtClean="0"/>
              <a:t>（</a:t>
            </a:r>
            <a:r>
              <a:rPr lang="en-US" dirty="0" smtClean="0"/>
              <a:t>2</a:t>
            </a:r>
            <a:r>
              <a:rPr lang="zh-CN" altLang="en-US" dirty="0" smtClean="0"/>
              <a:t>）目标市场</a:t>
            </a:r>
            <a:r>
              <a:rPr lang="en-US" dirty="0" smtClean="0"/>
              <a:t>	</a:t>
            </a:r>
            <a:endParaRPr lang="zh-CN" altLang="en-US" dirty="0" smtClean="0"/>
          </a:p>
          <a:p>
            <a:pPr lvl="0"/>
            <a:r>
              <a:rPr lang="zh-CN" altLang="en-US" dirty="0" smtClean="0"/>
              <a:t>（</a:t>
            </a:r>
            <a:r>
              <a:rPr lang="en-US" dirty="0" smtClean="0"/>
              <a:t>3</a:t>
            </a:r>
            <a:r>
              <a:rPr lang="zh-CN" altLang="en-US" dirty="0" smtClean="0"/>
              <a:t>）经销系统</a:t>
            </a:r>
            <a:r>
              <a:rPr lang="en-US" dirty="0" smtClean="0"/>
              <a:t>	</a:t>
            </a:r>
            <a:endParaRPr lang="zh-CN" altLang="en-US" dirty="0" smtClean="0"/>
          </a:p>
          <a:p>
            <a:pPr lvl="0"/>
            <a:r>
              <a:rPr lang="zh-CN" altLang="en-US" dirty="0" smtClean="0"/>
              <a:t>（</a:t>
            </a:r>
            <a:r>
              <a:rPr lang="en-US" dirty="0" smtClean="0"/>
              <a:t>4</a:t>
            </a:r>
            <a:r>
              <a:rPr lang="zh-CN" altLang="en-US" dirty="0" smtClean="0"/>
              <a:t>）竞争对手</a:t>
            </a:r>
            <a:r>
              <a:rPr lang="en-US" dirty="0" smtClean="0"/>
              <a:t>	</a:t>
            </a:r>
            <a:endParaRPr lang="zh-CN" altLang="en-US" dirty="0" smtClean="0"/>
          </a:p>
          <a:p>
            <a:pPr lvl="0"/>
            <a:r>
              <a:rPr lang="zh-CN" altLang="en-US" dirty="0" smtClean="0"/>
              <a:t>（</a:t>
            </a:r>
            <a:r>
              <a:rPr lang="en-US" dirty="0" smtClean="0"/>
              <a:t>5</a:t>
            </a:r>
            <a:r>
              <a:rPr lang="zh-CN" altLang="en-US" dirty="0" smtClean="0"/>
              <a:t>）广告文本</a:t>
            </a:r>
            <a:r>
              <a:rPr lang="en-US" dirty="0" smtClean="0"/>
              <a:t>	</a:t>
            </a:r>
            <a:endParaRPr lang="zh-CN" altLang="en-US" dirty="0" smtClean="0"/>
          </a:p>
          <a:p>
            <a:pPr lvl="0"/>
            <a:r>
              <a:rPr lang="zh-CN" altLang="en-US" dirty="0" smtClean="0"/>
              <a:t>（</a:t>
            </a:r>
            <a:r>
              <a:rPr lang="en-US" dirty="0" smtClean="0"/>
              <a:t>6</a:t>
            </a:r>
            <a:r>
              <a:rPr lang="zh-CN" altLang="en-US" dirty="0" smtClean="0"/>
              <a:t>）广告预算</a:t>
            </a:r>
            <a:endParaRPr lang="zh-CN" altLang="en-US" dirty="0"/>
          </a:p>
        </p:txBody>
      </p:sp>
      <p:sp>
        <p:nvSpPr>
          <p:cNvPr id="4" name="日期占位符 3"/>
          <p:cNvSpPr>
            <a:spLocks noGrp="1"/>
          </p:cNvSpPr>
          <p:nvPr>
            <p:ph type="dt" sz="half" idx="10"/>
          </p:nvPr>
        </p:nvSpPr>
        <p:spPr/>
        <p:txBody>
          <a:bodyPr/>
          <a:lstStyle/>
          <a:p>
            <a:fld id="{3B64DF0C-F3BC-4F0F-86CB-E93557F9DDA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191</a:t>
            </a:fld>
            <a:endParaRPr lang="zh-CN" altLang="en-US"/>
          </a:p>
        </p:txBody>
      </p:sp>
    </p:spTree>
  </p:cSld>
  <p:clrMapOvr>
    <a:masterClrMapping/>
  </p:clrMapOvr>
  <p:transition>
    <p:fade/>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基于媒体本身的因素</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）媒体的成本</a:t>
            </a:r>
            <a:r>
              <a:rPr lang="en-US" dirty="0" smtClean="0"/>
              <a:t>	</a:t>
            </a:r>
          </a:p>
          <a:p>
            <a:pPr lvl="0"/>
            <a:r>
              <a:rPr lang="zh-CN" altLang="en-US" dirty="0" smtClean="0"/>
              <a:t>（</a:t>
            </a:r>
            <a:r>
              <a:rPr lang="en-US" dirty="0" smtClean="0"/>
              <a:t>2</a:t>
            </a:r>
            <a:r>
              <a:rPr lang="zh-CN" altLang="en-US" dirty="0" smtClean="0"/>
              <a:t>）媒体的效益因素</a:t>
            </a:r>
            <a:r>
              <a:rPr lang="en-US" dirty="0" smtClean="0"/>
              <a:t>	</a:t>
            </a:r>
            <a:endParaRPr lang="zh-CN" altLang="en-US" dirty="0" smtClean="0"/>
          </a:p>
          <a:p>
            <a:pPr lvl="0"/>
            <a:r>
              <a:rPr lang="zh-CN" altLang="en-US" dirty="0" smtClean="0"/>
              <a:t>（</a:t>
            </a:r>
            <a:r>
              <a:rPr lang="en-US" dirty="0" smtClean="0"/>
              <a:t>3</a:t>
            </a:r>
            <a:r>
              <a:rPr lang="zh-CN" altLang="en-US" dirty="0" smtClean="0"/>
              <a:t>）媒体的可行性</a:t>
            </a:r>
            <a:r>
              <a:rPr lang="en-US" dirty="0" smtClean="0"/>
              <a:t>	</a:t>
            </a:r>
            <a:endParaRPr lang="zh-CN" altLang="en-US" dirty="0" smtClean="0"/>
          </a:p>
          <a:p>
            <a:pPr lvl="0"/>
            <a:r>
              <a:rPr lang="zh-CN" altLang="en-US" dirty="0" smtClean="0"/>
              <a:t>（</a:t>
            </a:r>
            <a:r>
              <a:rPr lang="en-US" dirty="0" smtClean="0"/>
              <a:t>4</a:t>
            </a:r>
            <a:r>
              <a:rPr lang="zh-CN" altLang="en-US" dirty="0" smtClean="0"/>
              <a:t>）媒体的寿命</a:t>
            </a:r>
            <a:r>
              <a:rPr lang="en-US" dirty="0" smtClean="0"/>
              <a:t>	</a:t>
            </a:r>
            <a:endParaRPr lang="zh-CN" altLang="en-US" dirty="0" smtClean="0"/>
          </a:p>
          <a:p>
            <a:pPr lvl="0"/>
            <a:r>
              <a:rPr lang="zh-CN" altLang="en-US" dirty="0" smtClean="0"/>
              <a:t>（</a:t>
            </a:r>
            <a:r>
              <a:rPr lang="en-US" dirty="0" smtClean="0"/>
              <a:t>5</a:t>
            </a:r>
            <a:r>
              <a:rPr lang="zh-CN" altLang="en-US" dirty="0" smtClean="0"/>
              <a:t>）媒体的灵活性</a:t>
            </a:r>
            <a:r>
              <a:rPr lang="en-US" dirty="0" smtClean="0"/>
              <a:t>	</a:t>
            </a:r>
            <a:endParaRPr lang="zh-CN" altLang="en-US" dirty="0" smtClean="0"/>
          </a:p>
          <a:p>
            <a:pPr lvl="0"/>
            <a:r>
              <a:rPr lang="zh-CN" altLang="en-US" dirty="0" smtClean="0"/>
              <a:t>（</a:t>
            </a:r>
            <a:r>
              <a:rPr lang="en-US" dirty="0" smtClean="0"/>
              <a:t>6</a:t>
            </a:r>
            <a:r>
              <a:rPr lang="zh-CN" altLang="en-US" dirty="0" smtClean="0"/>
              <a:t>）媒体同其他营销环节的协调性</a:t>
            </a:r>
            <a:endParaRPr lang="zh-CN" altLang="en-US" dirty="0"/>
          </a:p>
        </p:txBody>
      </p:sp>
      <p:sp>
        <p:nvSpPr>
          <p:cNvPr id="4" name="日期占位符 3"/>
          <p:cNvSpPr>
            <a:spLocks noGrp="1"/>
          </p:cNvSpPr>
          <p:nvPr>
            <p:ph type="dt" sz="half" idx="10"/>
          </p:nvPr>
        </p:nvSpPr>
        <p:spPr/>
        <p:txBody>
          <a:bodyPr/>
          <a:lstStyle/>
          <a:p>
            <a:fld id="{121D52EA-2586-400E-8F32-BA78836F4981}"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192</a:t>
            </a:fld>
            <a:endParaRPr lang="zh-CN" altLang="en-US"/>
          </a:p>
        </p:txBody>
      </p:sp>
    </p:spTree>
  </p:cSld>
  <p:clrMapOvr>
    <a:masterClrMapping/>
  </p:clrMapOvr>
  <p:transition>
    <p:fade/>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3</a:t>
            </a:r>
            <a:r>
              <a:rPr lang="en-US" altLang="zh-CN" dirty="0" smtClean="0"/>
              <a:t>.</a:t>
            </a:r>
            <a:r>
              <a:rPr lang="en-US" dirty="0" smtClean="0"/>
              <a:t>2 </a:t>
            </a:r>
            <a:r>
              <a:rPr lang="zh-CN" altLang="en-US" dirty="0" smtClean="0"/>
              <a:t>广告媒体选择的原则</a:t>
            </a:r>
            <a:endParaRPr lang="zh-CN" altLang="en-US" dirty="0"/>
          </a:p>
        </p:txBody>
      </p:sp>
      <p:sp>
        <p:nvSpPr>
          <p:cNvPr id="3" name="内容占位符 2"/>
          <p:cNvSpPr>
            <a:spLocks noGrp="1"/>
          </p:cNvSpPr>
          <p:nvPr>
            <p:ph idx="1"/>
          </p:nvPr>
        </p:nvSpPr>
        <p:spPr>
          <a:xfrm>
            <a:off x="1714480" y="1571612"/>
            <a:ext cx="6972320" cy="4554551"/>
          </a:xfrm>
        </p:spPr>
        <p:txBody>
          <a:bodyPr/>
          <a:lstStyle/>
          <a:p>
            <a:pPr lvl="0"/>
            <a:r>
              <a:rPr lang="en-US" dirty="0" smtClean="0"/>
              <a:t>1</a:t>
            </a:r>
            <a:r>
              <a:rPr lang="en-US" altLang="zh-CN" dirty="0" smtClean="0"/>
              <a:t>.</a:t>
            </a:r>
            <a:r>
              <a:rPr lang="zh-CN" altLang="en-US" dirty="0" smtClean="0"/>
              <a:t>目标原则</a:t>
            </a:r>
            <a:r>
              <a:rPr lang="en-US" dirty="0" smtClean="0"/>
              <a:t>	</a:t>
            </a:r>
            <a:endParaRPr lang="zh-CN" altLang="en-US" dirty="0" smtClean="0"/>
          </a:p>
          <a:p>
            <a:pPr lvl="0"/>
            <a:r>
              <a:rPr lang="en-US" dirty="0" smtClean="0"/>
              <a:t>2</a:t>
            </a:r>
            <a:r>
              <a:rPr lang="en-US" altLang="zh-CN" dirty="0" smtClean="0"/>
              <a:t>.</a:t>
            </a:r>
            <a:r>
              <a:rPr lang="zh-CN" altLang="en-US" dirty="0" smtClean="0"/>
              <a:t>适应性原则</a:t>
            </a:r>
            <a:r>
              <a:rPr lang="en-US" dirty="0" smtClean="0"/>
              <a:t>	</a:t>
            </a:r>
            <a:endParaRPr lang="zh-CN" altLang="en-US" dirty="0" smtClean="0"/>
          </a:p>
          <a:p>
            <a:pPr lvl="0"/>
            <a:r>
              <a:rPr lang="en-US" dirty="0" smtClean="0"/>
              <a:t>3</a:t>
            </a:r>
            <a:r>
              <a:rPr lang="en-US" altLang="zh-CN" dirty="0" smtClean="0"/>
              <a:t>.</a:t>
            </a:r>
            <a:r>
              <a:rPr lang="zh-CN" altLang="en-US" dirty="0" smtClean="0"/>
              <a:t>优化原则</a:t>
            </a:r>
            <a:r>
              <a:rPr lang="en-US" dirty="0" smtClean="0"/>
              <a:t>	</a:t>
            </a:r>
            <a:endParaRPr lang="zh-CN" altLang="en-US" dirty="0" smtClean="0"/>
          </a:p>
          <a:p>
            <a:pPr lvl="0"/>
            <a:r>
              <a:rPr lang="en-US" dirty="0" smtClean="0"/>
              <a:t>4</a:t>
            </a:r>
            <a:r>
              <a:rPr lang="en-US" altLang="zh-CN" dirty="0" smtClean="0"/>
              <a:t>.</a:t>
            </a:r>
            <a:r>
              <a:rPr lang="zh-CN" altLang="en-US" dirty="0" smtClean="0"/>
              <a:t>同一原则</a:t>
            </a:r>
            <a:r>
              <a:rPr lang="en-US" dirty="0" smtClean="0"/>
              <a:t>	</a:t>
            </a:r>
            <a:endParaRPr lang="zh-CN" altLang="en-US" dirty="0" smtClean="0"/>
          </a:p>
          <a:p>
            <a:pPr lvl="0"/>
            <a:r>
              <a:rPr lang="en-US" dirty="0" smtClean="0"/>
              <a:t>5</a:t>
            </a:r>
            <a:r>
              <a:rPr lang="en-US" altLang="zh-CN" dirty="0" smtClean="0"/>
              <a:t>.</a:t>
            </a:r>
            <a:r>
              <a:rPr lang="zh-CN" altLang="en-US" dirty="0" smtClean="0"/>
              <a:t>效益原则</a:t>
            </a:r>
            <a:endParaRPr lang="zh-CN" altLang="en-US" dirty="0"/>
          </a:p>
        </p:txBody>
      </p:sp>
      <p:sp>
        <p:nvSpPr>
          <p:cNvPr id="4" name="日期占位符 3"/>
          <p:cNvSpPr>
            <a:spLocks noGrp="1"/>
          </p:cNvSpPr>
          <p:nvPr>
            <p:ph type="dt" sz="half" idx="10"/>
          </p:nvPr>
        </p:nvSpPr>
        <p:spPr/>
        <p:txBody>
          <a:bodyPr/>
          <a:lstStyle/>
          <a:p>
            <a:fld id="{A5C89CFC-746D-49B7-BC2F-ABCBF721D86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193</a:t>
            </a:fld>
            <a:endParaRPr lang="zh-CN" altLang="en-US"/>
          </a:p>
        </p:txBody>
      </p:sp>
    </p:spTree>
  </p:cSld>
  <p:clrMapOvr>
    <a:masterClrMapping/>
  </p:clrMapOvr>
  <p:transition>
    <p:fade/>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000" b="1" kern="1200" dirty="0" smtClean="0">
                <a:solidFill>
                  <a:srgbClr val="D9D9D9"/>
                </a:solidFill>
                <a:latin typeface="黑体" pitchFamily="2" charset="-122"/>
                <a:ea typeface="黑体" pitchFamily="2" charset="-122"/>
                <a:cs typeface="+mj-cs"/>
              </a:rPr>
              <a:t>8</a:t>
            </a:r>
            <a:r>
              <a:rPr lang="en-US" altLang="zh-CN" sz="4000" b="1" kern="1200" dirty="0" smtClean="0">
                <a:solidFill>
                  <a:srgbClr val="D9D9D9"/>
                </a:solidFill>
                <a:latin typeface="黑体" pitchFamily="2" charset="-122"/>
                <a:ea typeface="黑体" pitchFamily="2" charset="-122"/>
                <a:cs typeface="+mj-cs"/>
              </a:rPr>
              <a:t>.</a:t>
            </a:r>
            <a:r>
              <a:rPr lang="en-US" sz="4000" b="1" kern="1200" dirty="0" smtClean="0">
                <a:solidFill>
                  <a:srgbClr val="D9D9D9"/>
                </a:solidFill>
                <a:latin typeface="黑体" pitchFamily="2" charset="-122"/>
                <a:ea typeface="黑体" pitchFamily="2" charset="-122"/>
                <a:cs typeface="+mj-cs"/>
              </a:rPr>
              <a:t>3</a:t>
            </a:r>
            <a:r>
              <a:rPr lang="en-US" altLang="zh-CN" sz="4000" b="1" kern="1200" dirty="0" smtClean="0">
                <a:solidFill>
                  <a:srgbClr val="D9D9D9"/>
                </a:solidFill>
                <a:latin typeface="黑体" pitchFamily="2" charset="-122"/>
                <a:ea typeface="黑体" pitchFamily="2" charset="-122"/>
                <a:cs typeface="+mj-cs"/>
              </a:rPr>
              <a:t>.</a:t>
            </a:r>
            <a:r>
              <a:rPr lang="en-US" sz="4000" b="1" kern="1200" dirty="0" smtClean="0">
                <a:solidFill>
                  <a:srgbClr val="D9D9D9"/>
                </a:solidFill>
                <a:latin typeface="黑体" pitchFamily="2" charset="-122"/>
                <a:ea typeface="黑体" pitchFamily="2" charset="-122"/>
                <a:cs typeface="+mj-cs"/>
              </a:rPr>
              <a:t>3 </a:t>
            </a:r>
            <a:r>
              <a:rPr lang="zh-CN" altLang="en-US" sz="4000" b="1" kern="1200" dirty="0" smtClean="0">
                <a:solidFill>
                  <a:srgbClr val="D9D9D9"/>
                </a:solidFill>
                <a:latin typeface="黑体" pitchFamily="2" charset="-122"/>
                <a:ea typeface="黑体" pitchFamily="2" charset="-122"/>
                <a:cs typeface="+mj-cs"/>
              </a:rPr>
              <a:t>广告媒体选择的方法与步骤</a:t>
            </a:r>
            <a:endParaRPr lang="zh-CN" altLang="en-US" sz="4000" dirty="0"/>
          </a:p>
        </p:txBody>
      </p:sp>
      <p:sp>
        <p:nvSpPr>
          <p:cNvPr id="3" name="内容占位符 2"/>
          <p:cNvSpPr>
            <a:spLocks noGrp="1"/>
          </p:cNvSpPr>
          <p:nvPr>
            <p:ph idx="1"/>
          </p:nvPr>
        </p:nvSpPr>
        <p:spPr>
          <a:xfrm>
            <a:off x="1643042" y="1643050"/>
            <a:ext cx="7043758" cy="4483113"/>
          </a:xfrm>
        </p:spPr>
        <p:txBody>
          <a:bodyPr/>
          <a:lstStyle/>
          <a:p>
            <a:r>
              <a:rPr lang="en-US" dirty="0" smtClean="0"/>
              <a:t>1</a:t>
            </a:r>
            <a:r>
              <a:rPr lang="en-US" altLang="zh-CN" dirty="0" smtClean="0"/>
              <a:t>.</a:t>
            </a:r>
            <a:r>
              <a:rPr lang="zh-CN" altLang="en-US" dirty="0" smtClean="0"/>
              <a:t>媒体选择的方法</a:t>
            </a:r>
            <a:endParaRPr lang="en-US" altLang="zh-CN" dirty="0" smtClean="0"/>
          </a:p>
          <a:p>
            <a:endParaRPr lang="en-US" altLang="zh-CN" dirty="0" smtClean="0"/>
          </a:p>
          <a:p>
            <a:r>
              <a:rPr lang="en-US" dirty="0" smtClean="0"/>
              <a:t>2</a:t>
            </a:r>
            <a:r>
              <a:rPr lang="en-US" altLang="zh-CN" dirty="0" smtClean="0"/>
              <a:t>.</a:t>
            </a:r>
            <a:r>
              <a:rPr lang="zh-CN" altLang="en-US" dirty="0" smtClean="0"/>
              <a:t>媒体选择的步骤</a:t>
            </a:r>
            <a:endParaRPr lang="zh-CN" altLang="en-US" dirty="0"/>
          </a:p>
        </p:txBody>
      </p:sp>
      <p:sp>
        <p:nvSpPr>
          <p:cNvPr id="4" name="日期占位符 3"/>
          <p:cNvSpPr>
            <a:spLocks noGrp="1"/>
          </p:cNvSpPr>
          <p:nvPr>
            <p:ph type="dt" sz="half" idx="10"/>
          </p:nvPr>
        </p:nvSpPr>
        <p:spPr/>
        <p:txBody>
          <a:bodyPr/>
          <a:lstStyle/>
          <a:p>
            <a:pPr>
              <a:defRPr/>
            </a:pPr>
            <a:fld id="{861C4265-344F-4169-973E-E8C4ED6935E2}"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194</a:t>
            </a:fld>
            <a:endParaRPr lang="zh-CN" altLang="en-US"/>
          </a:p>
        </p:txBody>
      </p:sp>
    </p:spTree>
  </p:cSld>
  <p:clrMapOvr>
    <a:masterClrMapping/>
  </p:clrMapOvr>
  <p:transition>
    <p:fade/>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zh-CN" altLang="en-US" dirty="0" smtClean="0"/>
              <a:t>媒体选择的方法</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）按目标市场选择的方法</a:t>
            </a:r>
            <a:r>
              <a:rPr lang="en-US" dirty="0" smtClean="0"/>
              <a:t>	</a:t>
            </a:r>
            <a:endParaRPr lang="zh-CN" altLang="en-US" dirty="0" smtClean="0"/>
          </a:p>
          <a:p>
            <a:pPr lvl="0"/>
            <a:r>
              <a:rPr lang="zh-CN" altLang="en-US" dirty="0" smtClean="0"/>
              <a:t>（</a:t>
            </a:r>
            <a:r>
              <a:rPr lang="en-US" dirty="0" smtClean="0"/>
              <a:t>2</a:t>
            </a:r>
            <a:r>
              <a:rPr lang="zh-CN" altLang="en-US" dirty="0" smtClean="0"/>
              <a:t>）按产品特性选择的方法</a:t>
            </a:r>
            <a:r>
              <a:rPr lang="en-US" dirty="0" smtClean="0"/>
              <a:t>	</a:t>
            </a:r>
            <a:endParaRPr lang="zh-CN" altLang="en-US" dirty="0" smtClean="0"/>
          </a:p>
          <a:p>
            <a:pPr lvl="0"/>
            <a:r>
              <a:rPr lang="zh-CN" altLang="en-US" dirty="0" smtClean="0"/>
              <a:t>（</a:t>
            </a:r>
            <a:r>
              <a:rPr lang="en-US" dirty="0" smtClean="0"/>
              <a:t>3</a:t>
            </a:r>
            <a:r>
              <a:rPr lang="zh-CN" altLang="en-US" dirty="0" smtClean="0"/>
              <a:t>）按产品消费者层选择的方法</a:t>
            </a:r>
            <a:r>
              <a:rPr lang="en-US" dirty="0" smtClean="0"/>
              <a:t>	</a:t>
            </a:r>
            <a:endParaRPr lang="zh-CN" altLang="en-US" dirty="0" smtClean="0"/>
          </a:p>
          <a:p>
            <a:pPr lvl="0"/>
            <a:r>
              <a:rPr lang="zh-CN" altLang="en-US" dirty="0" smtClean="0"/>
              <a:t>（</a:t>
            </a:r>
            <a:r>
              <a:rPr lang="en-US" dirty="0" smtClean="0"/>
              <a:t>4</a:t>
            </a:r>
            <a:r>
              <a:rPr lang="zh-CN" altLang="en-US" dirty="0" smtClean="0"/>
              <a:t>）按记忆规律选择的方法</a:t>
            </a:r>
            <a:r>
              <a:rPr lang="en-US" dirty="0" smtClean="0"/>
              <a:t>	</a:t>
            </a:r>
            <a:endParaRPr lang="zh-CN" altLang="en-US" dirty="0" smtClean="0"/>
          </a:p>
          <a:p>
            <a:pPr lvl="0"/>
            <a:r>
              <a:rPr lang="zh-CN" altLang="en-US" dirty="0" smtClean="0"/>
              <a:t>（</a:t>
            </a:r>
            <a:r>
              <a:rPr lang="en-US" dirty="0" smtClean="0"/>
              <a:t>5</a:t>
            </a:r>
            <a:r>
              <a:rPr lang="zh-CN" altLang="en-US" dirty="0" smtClean="0"/>
              <a:t>）按广告预算选择的方法</a:t>
            </a:r>
            <a:r>
              <a:rPr lang="en-US" dirty="0" smtClean="0"/>
              <a:t>	</a:t>
            </a:r>
            <a:endParaRPr lang="zh-CN" altLang="en-US" dirty="0" smtClean="0"/>
          </a:p>
          <a:p>
            <a:pPr lvl="0"/>
            <a:r>
              <a:rPr lang="zh-CN" altLang="en-US" dirty="0" smtClean="0"/>
              <a:t>（</a:t>
            </a:r>
            <a:r>
              <a:rPr lang="en-US" dirty="0" smtClean="0"/>
              <a:t>6</a:t>
            </a:r>
            <a:r>
              <a:rPr lang="zh-CN" altLang="en-US" dirty="0" smtClean="0"/>
              <a:t>）按广告效果选择的方法</a:t>
            </a:r>
            <a:r>
              <a:rPr lang="en-US" dirty="0" smtClean="0"/>
              <a:t>	</a:t>
            </a:r>
            <a:endParaRPr lang="zh-CN" altLang="en-US" dirty="0" smtClean="0"/>
          </a:p>
          <a:p>
            <a:pPr lvl="0"/>
            <a:r>
              <a:rPr lang="zh-CN" altLang="en-US" dirty="0" smtClean="0"/>
              <a:t>（</a:t>
            </a:r>
            <a:r>
              <a:rPr lang="en-US" dirty="0" smtClean="0"/>
              <a:t>7</a:t>
            </a:r>
            <a:r>
              <a:rPr lang="zh-CN" altLang="en-US" dirty="0" smtClean="0"/>
              <a:t>）按提高知名度目标选择的方法</a:t>
            </a:r>
            <a:endParaRPr lang="zh-CN" altLang="en-US" dirty="0"/>
          </a:p>
        </p:txBody>
      </p:sp>
      <p:sp>
        <p:nvSpPr>
          <p:cNvPr id="4" name="日期占位符 3"/>
          <p:cNvSpPr>
            <a:spLocks noGrp="1"/>
          </p:cNvSpPr>
          <p:nvPr>
            <p:ph type="dt" sz="half" idx="10"/>
          </p:nvPr>
        </p:nvSpPr>
        <p:spPr/>
        <p:txBody>
          <a:bodyPr/>
          <a:lstStyle/>
          <a:p>
            <a:fld id="{3CD32B3F-A2D8-4256-86B6-180E15F7349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195</a:t>
            </a:fld>
            <a:endParaRPr lang="zh-CN" altLang="en-US"/>
          </a:p>
        </p:txBody>
      </p:sp>
    </p:spTree>
  </p:cSld>
  <p:clrMapOvr>
    <a:masterClrMapping/>
  </p:clrMapOvr>
  <p:transition>
    <p:fade/>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媒体选择的步骤</a:t>
            </a:r>
            <a:endParaRPr lang="zh-CN" altLang="en-US" dirty="0"/>
          </a:p>
        </p:txBody>
      </p:sp>
      <p:sp>
        <p:nvSpPr>
          <p:cNvPr id="3" name="内容占位符 2"/>
          <p:cNvSpPr>
            <a:spLocks noGrp="1"/>
          </p:cNvSpPr>
          <p:nvPr>
            <p:ph idx="1"/>
          </p:nvPr>
        </p:nvSpPr>
        <p:spPr>
          <a:xfrm>
            <a:off x="1428728" y="1571612"/>
            <a:ext cx="7258072" cy="4554551"/>
          </a:xfrm>
        </p:spPr>
        <p:txBody>
          <a:bodyPr/>
          <a:lstStyle/>
          <a:p>
            <a:pPr lvl="0"/>
            <a:r>
              <a:rPr lang="zh-CN" altLang="en-US" dirty="0" smtClean="0"/>
              <a:t>步骤一：确定媒体级别</a:t>
            </a:r>
            <a:r>
              <a:rPr lang="en-US" dirty="0" smtClean="0"/>
              <a:t>	</a:t>
            </a:r>
            <a:endParaRPr lang="zh-CN" altLang="en-US" dirty="0" smtClean="0"/>
          </a:p>
          <a:p>
            <a:pPr lvl="0"/>
            <a:r>
              <a:rPr lang="zh-CN" altLang="en-US" dirty="0" smtClean="0"/>
              <a:t>步骤二：确定具体媒体</a:t>
            </a:r>
            <a:r>
              <a:rPr lang="en-US" dirty="0" smtClean="0"/>
              <a:t>	</a:t>
            </a:r>
            <a:endParaRPr lang="zh-CN" altLang="en-US" dirty="0" smtClean="0"/>
          </a:p>
          <a:p>
            <a:pPr lvl="0"/>
            <a:r>
              <a:rPr lang="zh-CN" altLang="en-US" dirty="0" smtClean="0"/>
              <a:t>步骤三：确定媒体组合原则</a:t>
            </a:r>
            <a:r>
              <a:rPr lang="en-US" dirty="0" smtClean="0"/>
              <a:t>	</a:t>
            </a:r>
            <a:endParaRPr lang="zh-CN" altLang="en-US" dirty="0" smtClean="0"/>
          </a:p>
          <a:p>
            <a:pPr lvl="0"/>
            <a:r>
              <a:rPr lang="zh-CN" altLang="en-US" dirty="0" smtClean="0"/>
              <a:t>步骤四：进行媒体试验</a:t>
            </a:r>
            <a:endParaRPr lang="zh-CN" altLang="en-US" dirty="0"/>
          </a:p>
        </p:txBody>
      </p:sp>
      <p:sp>
        <p:nvSpPr>
          <p:cNvPr id="4" name="日期占位符 3"/>
          <p:cNvSpPr>
            <a:spLocks noGrp="1"/>
          </p:cNvSpPr>
          <p:nvPr>
            <p:ph type="dt" sz="half" idx="10"/>
          </p:nvPr>
        </p:nvSpPr>
        <p:spPr/>
        <p:txBody>
          <a:bodyPr/>
          <a:lstStyle/>
          <a:p>
            <a:fld id="{D53EC2C2-3A75-46B4-BE1E-FFFDB4DF650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196</a:t>
            </a:fld>
            <a:endParaRPr lang="zh-CN" altLang="en-US"/>
          </a:p>
        </p:txBody>
      </p:sp>
    </p:spTree>
  </p:cSld>
  <p:clrMapOvr>
    <a:masterClrMapping/>
  </p:clrMapOvr>
  <p:transition>
    <p:fade/>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en-US" altLang="zh-CN" dirty="0" smtClean="0"/>
              <a:t>.</a:t>
            </a:r>
            <a:r>
              <a:rPr lang="en-US" dirty="0" smtClean="0"/>
              <a:t>3</a:t>
            </a:r>
            <a:r>
              <a:rPr lang="en-US" altLang="zh-CN" dirty="0" smtClean="0"/>
              <a:t>.</a:t>
            </a:r>
            <a:r>
              <a:rPr lang="en-US" dirty="0" smtClean="0"/>
              <a:t>4 </a:t>
            </a:r>
            <a:r>
              <a:rPr lang="zh-CN" altLang="en-US" dirty="0" smtClean="0"/>
              <a:t>选择最佳媒体组合</a:t>
            </a:r>
            <a:r>
              <a:rPr lang="en-US" dirty="0" smtClean="0"/>
              <a:t>	</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报纸与广播媒体搭配</a:t>
            </a:r>
            <a:r>
              <a:rPr lang="en-US" dirty="0" smtClean="0"/>
              <a:t>	</a:t>
            </a:r>
            <a:endParaRPr lang="zh-CN" altLang="en-US" dirty="0" smtClean="0"/>
          </a:p>
          <a:p>
            <a:pPr lvl="0"/>
            <a:r>
              <a:rPr lang="en-US" dirty="0" smtClean="0"/>
              <a:t>2</a:t>
            </a:r>
            <a:r>
              <a:rPr lang="en-US" altLang="zh-CN" dirty="0" smtClean="0"/>
              <a:t>.</a:t>
            </a:r>
            <a:r>
              <a:rPr lang="zh-CN" altLang="en-US" dirty="0" smtClean="0"/>
              <a:t>报纸与杂志媒体搭配</a:t>
            </a:r>
            <a:r>
              <a:rPr lang="en-US" dirty="0" smtClean="0"/>
              <a:t>	</a:t>
            </a:r>
            <a:endParaRPr lang="zh-CN" altLang="en-US" dirty="0" smtClean="0"/>
          </a:p>
          <a:p>
            <a:pPr lvl="0"/>
            <a:r>
              <a:rPr lang="en-US" dirty="0" smtClean="0"/>
              <a:t>3</a:t>
            </a:r>
            <a:r>
              <a:rPr lang="en-US" altLang="zh-CN" dirty="0" smtClean="0"/>
              <a:t>.</a:t>
            </a:r>
            <a:r>
              <a:rPr lang="zh-CN" altLang="en-US" dirty="0" smtClean="0"/>
              <a:t>报纸与电视媒体搭配</a:t>
            </a:r>
            <a:r>
              <a:rPr lang="en-US" dirty="0" smtClean="0"/>
              <a:t>	</a:t>
            </a:r>
            <a:endParaRPr lang="zh-CN" altLang="en-US" dirty="0" smtClean="0"/>
          </a:p>
          <a:p>
            <a:pPr lvl="0"/>
            <a:r>
              <a:rPr lang="en-US" dirty="0" smtClean="0"/>
              <a:t>4</a:t>
            </a:r>
            <a:r>
              <a:rPr lang="en-US" altLang="zh-CN" dirty="0" smtClean="0"/>
              <a:t>.</a:t>
            </a:r>
            <a:r>
              <a:rPr lang="zh-CN" altLang="en-US" dirty="0" smtClean="0"/>
              <a:t>报纸或电视与销售现场媒体搭配</a:t>
            </a:r>
            <a:r>
              <a:rPr lang="en-US" dirty="0" smtClean="0"/>
              <a:t>	</a:t>
            </a:r>
            <a:endParaRPr lang="zh-CN" altLang="en-US" dirty="0" smtClean="0"/>
          </a:p>
          <a:p>
            <a:pPr lvl="0"/>
            <a:r>
              <a:rPr lang="en-US" dirty="0" smtClean="0"/>
              <a:t>5</a:t>
            </a:r>
            <a:r>
              <a:rPr lang="en-US" altLang="zh-CN" dirty="0" smtClean="0"/>
              <a:t>.</a:t>
            </a:r>
            <a:r>
              <a:rPr lang="zh-CN" altLang="en-US" dirty="0" smtClean="0"/>
              <a:t>报纸或电视与邮政媒体搭配</a:t>
            </a:r>
            <a:r>
              <a:rPr lang="en-US" dirty="0" smtClean="0"/>
              <a:t>	</a:t>
            </a:r>
            <a:endParaRPr lang="zh-CN" altLang="en-US" dirty="0" smtClean="0"/>
          </a:p>
          <a:p>
            <a:pPr lvl="0"/>
            <a:r>
              <a:rPr lang="en-US" dirty="0" smtClean="0"/>
              <a:t>6</a:t>
            </a:r>
            <a:r>
              <a:rPr lang="en-US" altLang="zh-CN" dirty="0" smtClean="0"/>
              <a:t>.</a:t>
            </a:r>
            <a:r>
              <a:rPr lang="zh-CN" altLang="en-US" dirty="0" smtClean="0"/>
              <a:t>电视与广播媒体搭配</a:t>
            </a:r>
            <a:r>
              <a:rPr lang="en-US" dirty="0" smtClean="0"/>
              <a:t>	</a:t>
            </a:r>
            <a:endParaRPr lang="zh-CN" altLang="en-US" dirty="0" smtClean="0"/>
          </a:p>
          <a:p>
            <a:pPr lvl="0"/>
            <a:r>
              <a:rPr lang="en-US" dirty="0" smtClean="0"/>
              <a:t>7</a:t>
            </a:r>
            <a:r>
              <a:rPr lang="en-US" altLang="zh-CN" dirty="0" smtClean="0"/>
              <a:t>.</a:t>
            </a:r>
            <a:r>
              <a:rPr lang="zh-CN" altLang="en-US" dirty="0" smtClean="0"/>
              <a:t>邮政广告与销售现场广告或海报搭配</a:t>
            </a:r>
            <a:r>
              <a:rPr lang="en-US" dirty="0" smtClean="0"/>
              <a:t>	</a:t>
            </a:r>
            <a:endParaRPr lang="zh-CN" altLang="en-US" dirty="0" smtClean="0"/>
          </a:p>
          <a:p>
            <a:pPr lvl="0"/>
            <a:r>
              <a:rPr lang="en-US" altLang="zh-CN" dirty="0" smtClean="0"/>
              <a:t>[</a:t>
            </a:r>
            <a:r>
              <a:rPr lang="zh-CN" altLang="en-US" dirty="0" smtClean="0"/>
              <a:t>案例</a:t>
            </a:r>
            <a:r>
              <a:rPr lang="en-US" altLang="zh-CN" dirty="0" smtClean="0"/>
              <a:t>]</a:t>
            </a:r>
            <a:r>
              <a:rPr lang="zh-CN" altLang="en-US" dirty="0" smtClean="0"/>
              <a:t>某企业全年广告策略框架</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C2A6D2EC-CD9F-4124-8650-C7E39BCE9905}"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197</a:t>
            </a:fld>
            <a:endParaRPr lang="zh-CN" altLang="en-US"/>
          </a:p>
        </p:txBody>
      </p:sp>
    </p:spTree>
  </p:cSld>
  <p:clrMapOvr>
    <a:masterClrMapping/>
  </p:clrMapOvr>
  <p:transition>
    <p:fad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dirty="0" smtClean="0"/>
              <a:t>9</a:t>
            </a:r>
            <a:r>
              <a:rPr lang="zh-CN" altLang="en-US" dirty="0" smtClean="0"/>
              <a:t>章 广告效果评估</a:t>
            </a:r>
            <a:endParaRPr lang="zh-CN" altLang="en-US" dirty="0"/>
          </a:p>
        </p:txBody>
      </p:sp>
      <p:sp>
        <p:nvSpPr>
          <p:cNvPr id="12" name="副标题 11"/>
          <p:cNvSpPr>
            <a:spLocks noGrp="1"/>
          </p:cNvSpPr>
          <p:nvPr>
            <p:ph type="subTitle" idx="1"/>
          </p:nvPr>
        </p:nvSpPr>
        <p:spPr/>
        <p:txBody>
          <a:bodyPr/>
          <a:lstStyle/>
          <a:p>
            <a:pPr lvl="0"/>
            <a:r>
              <a:rPr lang="zh-CN" altLang="en-US" sz="4000" b="1" kern="1200" dirty="0" smtClean="0">
                <a:solidFill>
                  <a:srgbClr val="D9D9D9"/>
                </a:solidFill>
                <a:latin typeface="黑体" pitchFamily="2" charset="-122"/>
                <a:ea typeface="黑体" pitchFamily="2" charset="-122"/>
                <a:cs typeface="+mj-cs"/>
              </a:rPr>
              <a:t> 开篇案例 浪费的那一半哪去了？</a:t>
            </a:r>
            <a:r>
              <a:rPr lang="en-US" sz="4400" b="1" kern="1200" dirty="0" smtClean="0">
                <a:solidFill>
                  <a:srgbClr val="D9D9D9"/>
                </a:solidFill>
                <a:latin typeface="黑体" pitchFamily="2" charset="-122"/>
                <a:ea typeface="黑体" pitchFamily="2" charset="-122"/>
                <a:cs typeface="+mj-cs"/>
              </a:rPr>
              <a:t>	</a:t>
            </a:r>
            <a:endParaRPr lang="zh-CN" altLang="en-US" sz="4400" b="1" kern="1200" dirty="0" smtClean="0">
              <a:solidFill>
                <a:srgbClr val="D9D9D9"/>
              </a:solidFill>
              <a:latin typeface="黑体" pitchFamily="2" charset="-122"/>
              <a:ea typeface="黑体" pitchFamily="2" charset="-122"/>
              <a:cs typeface="+mj-cs"/>
            </a:endParaRPr>
          </a:p>
          <a:p>
            <a:endParaRPr lang="zh-CN" altLang="en-US" dirty="0"/>
          </a:p>
        </p:txBody>
      </p:sp>
      <p:sp>
        <p:nvSpPr>
          <p:cNvPr id="4" name="日期占位符 3"/>
          <p:cNvSpPr>
            <a:spLocks noGrp="1"/>
          </p:cNvSpPr>
          <p:nvPr>
            <p:ph type="dt" sz="half" idx="10"/>
          </p:nvPr>
        </p:nvSpPr>
        <p:spPr/>
        <p:txBody>
          <a:bodyPr/>
          <a:lstStyle/>
          <a:p>
            <a:fld id="{82691687-751E-40E8-8263-234E83A3173C}"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198</a:t>
            </a:fld>
            <a:endParaRPr lang="zh-CN" altLang="en-US"/>
          </a:p>
        </p:txBody>
      </p:sp>
    </p:spTree>
  </p:cSld>
  <p:clrMapOvr>
    <a:masterClrMapping/>
  </p:clrMapOvr>
  <p:transition>
    <p:fad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开篇案例 浪费的那一半哪去了？</a:t>
            </a:r>
            <a:endParaRPr lang="zh-CN" altLang="en-US" dirty="0"/>
          </a:p>
        </p:txBody>
      </p:sp>
      <p:sp>
        <p:nvSpPr>
          <p:cNvPr id="3" name="内容占位符 2"/>
          <p:cNvSpPr>
            <a:spLocks noGrp="1"/>
          </p:cNvSpPr>
          <p:nvPr>
            <p:ph idx="1"/>
          </p:nvPr>
        </p:nvSpPr>
        <p:spPr/>
        <p:txBody>
          <a:bodyPr/>
          <a:lstStyle/>
          <a:p>
            <a:pPr lvl="0"/>
            <a:r>
              <a:rPr lang="zh-CN" altLang="en-US" dirty="0" smtClean="0"/>
              <a:t>一、广告心理效果测定</a:t>
            </a:r>
            <a:r>
              <a:rPr lang="en-US" dirty="0" smtClean="0"/>
              <a:t>	</a:t>
            </a:r>
            <a:endParaRPr lang="zh-CN" altLang="en-US" dirty="0" smtClean="0"/>
          </a:p>
          <a:p>
            <a:pPr lvl="0"/>
            <a:r>
              <a:rPr lang="zh-CN" altLang="en-US" dirty="0" smtClean="0"/>
              <a:t>二、广告经济效果测定</a:t>
            </a:r>
            <a:r>
              <a:rPr lang="en-US" dirty="0" smtClean="0"/>
              <a:t>	</a:t>
            </a:r>
            <a:endParaRPr lang="zh-CN" altLang="en-US" dirty="0" smtClean="0"/>
          </a:p>
          <a:p>
            <a:pPr lvl="0"/>
            <a:r>
              <a:rPr lang="zh-CN" altLang="en-US" dirty="0" smtClean="0"/>
              <a:t>三、广告的社会效果测试</a:t>
            </a:r>
            <a:r>
              <a:rPr lang="en-US" dirty="0" smtClean="0"/>
              <a:t>	</a:t>
            </a:r>
            <a:endParaRPr lang="zh-CN" altLang="en-US" dirty="0"/>
          </a:p>
        </p:txBody>
      </p:sp>
      <p:sp>
        <p:nvSpPr>
          <p:cNvPr id="4" name="日期占位符 3"/>
          <p:cNvSpPr>
            <a:spLocks noGrp="1"/>
          </p:cNvSpPr>
          <p:nvPr>
            <p:ph type="dt" sz="half" idx="10"/>
          </p:nvPr>
        </p:nvSpPr>
        <p:spPr/>
        <p:txBody>
          <a:bodyPr/>
          <a:lstStyle/>
          <a:p>
            <a:fld id="{6FDCBFDF-6863-4361-A7ED-F907BE62C9B1}"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199</a:t>
            </a:fld>
            <a:endParaRPr lang="zh-CN" altLang="en-US"/>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268413"/>
            <a:ext cx="8893175" cy="5589587"/>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认证项目：注册职业经理、人力资源总监、品质经理、生产经理、营销策划师、物流经理、    项目经理、企业管理咨询师、企业总经理、营销经理、财务总监、酒店经理、企业培训师、</a:t>
            </a:r>
            <a:endParaRPr lang="en-US" altLang="zh-CN" sz="1600" b="1" smtClean="0"/>
          </a:p>
          <a:p>
            <a:pPr eaLnBrk="1" hangingPunct="1">
              <a:lnSpc>
                <a:spcPct val="80000"/>
              </a:lnSpc>
            </a:pPr>
            <a:r>
              <a:rPr lang="zh-CN" altLang="en-US" sz="1600" b="1" smtClean="0"/>
              <a:t>采购经理、</a:t>
            </a:r>
            <a:r>
              <a:rPr lang="en-US" altLang="zh-CN" sz="1600" b="1" smtClean="0"/>
              <a:t>IE</a:t>
            </a:r>
            <a:r>
              <a:rPr lang="zh-CN" altLang="en-US" sz="1600" b="1" smtClean="0"/>
              <a:t>工业工程师、医院管理、行政总监、市场总监等高级资格认证。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学校地址：哈尔滨市道外区南马路</a:t>
            </a:r>
            <a:r>
              <a:rPr lang="en-US" altLang="zh-CN" sz="1600" b="1" smtClean="0"/>
              <a:t>120</a:t>
            </a:r>
            <a:r>
              <a:rPr lang="zh-CN" altLang="en-US" sz="1600" b="1" smtClean="0"/>
              <a:t>号职工大学（美华教育）</a:t>
            </a:r>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476250"/>
            <a:ext cx="8064500" cy="1081088"/>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11125200" y="3284538"/>
            <a:ext cx="2411413"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214313" y="5786438"/>
            <a:ext cx="3313112"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en-US" dirty="0" smtClean="0"/>
              <a:t>1</a:t>
            </a:r>
            <a:r>
              <a:rPr lang="en-US" altLang="zh-CN" dirty="0" smtClean="0"/>
              <a:t>.</a:t>
            </a:r>
            <a:r>
              <a:rPr lang="en-US" dirty="0" smtClean="0"/>
              <a:t>4 </a:t>
            </a:r>
            <a:r>
              <a:rPr lang="zh-CN" altLang="en-US" dirty="0" smtClean="0"/>
              <a:t>广告调查的具体内容</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影响市场需求因素和市场政策法规调查</a:t>
            </a:r>
            <a:r>
              <a:rPr lang="en-US" dirty="0" smtClean="0"/>
              <a:t>	</a:t>
            </a:r>
            <a:endParaRPr lang="zh-CN" altLang="en-US" dirty="0" smtClean="0"/>
          </a:p>
          <a:p>
            <a:pPr lvl="0"/>
            <a:r>
              <a:rPr lang="en-US" dirty="0" smtClean="0"/>
              <a:t>2</a:t>
            </a:r>
            <a:r>
              <a:rPr lang="en-US" altLang="zh-CN" dirty="0" smtClean="0"/>
              <a:t>.</a:t>
            </a:r>
            <a:r>
              <a:rPr lang="zh-CN" altLang="en-US" dirty="0" smtClean="0"/>
              <a:t>市场供求关系与市场容量调查</a:t>
            </a:r>
            <a:r>
              <a:rPr lang="en-US" dirty="0" smtClean="0"/>
              <a:t>	</a:t>
            </a:r>
            <a:endParaRPr lang="zh-CN" altLang="en-US" dirty="0" smtClean="0"/>
          </a:p>
          <a:p>
            <a:pPr lvl="0"/>
            <a:r>
              <a:rPr lang="en-US" dirty="0" smtClean="0"/>
              <a:t>3</a:t>
            </a:r>
            <a:r>
              <a:rPr lang="en-US" altLang="zh-CN" dirty="0" smtClean="0"/>
              <a:t>.</a:t>
            </a:r>
            <a:r>
              <a:rPr lang="zh-CN" altLang="en-US" dirty="0" smtClean="0"/>
              <a:t>市场竞争性调查</a:t>
            </a:r>
            <a:r>
              <a:rPr lang="en-US" dirty="0" smtClean="0"/>
              <a:t>	</a:t>
            </a:r>
            <a:endParaRPr lang="zh-CN" altLang="en-US" dirty="0" smtClean="0"/>
          </a:p>
          <a:p>
            <a:pPr lvl="0"/>
            <a:r>
              <a:rPr lang="en-US" dirty="0" smtClean="0"/>
              <a:t>4</a:t>
            </a:r>
            <a:r>
              <a:rPr lang="en-US" altLang="zh-CN" dirty="0" smtClean="0"/>
              <a:t>.</a:t>
            </a:r>
            <a:r>
              <a:rPr lang="zh-CN" altLang="en-US" dirty="0" smtClean="0"/>
              <a:t>广告产品调查</a:t>
            </a:r>
          </a:p>
          <a:p>
            <a:pPr lvl="0"/>
            <a:r>
              <a:rPr lang="en-US" dirty="0" smtClean="0"/>
              <a:t>5</a:t>
            </a:r>
            <a:r>
              <a:rPr lang="en-US" altLang="zh-CN" dirty="0" smtClean="0"/>
              <a:t>.</a:t>
            </a:r>
            <a:r>
              <a:rPr lang="zh-CN" altLang="en-US" dirty="0" smtClean="0"/>
              <a:t>广告活动调查</a:t>
            </a:r>
            <a:endParaRPr lang="zh-CN" altLang="en-US" dirty="0"/>
          </a:p>
        </p:txBody>
      </p:sp>
      <p:sp>
        <p:nvSpPr>
          <p:cNvPr id="4" name="日期占位符 3"/>
          <p:cNvSpPr>
            <a:spLocks noGrp="1"/>
          </p:cNvSpPr>
          <p:nvPr>
            <p:ph type="dt" sz="half" idx="10"/>
          </p:nvPr>
        </p:nvSpPr>
        <p:spPr/>
        <p:txBody>
          <a:bodyPr/>
          <a:lstStyle/>
          <a:p>
            <a:fld id="{50AEF63F-1FDC-4363-85FF-38C6E2CB3470}"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20</a:t>
            </a:fld>
            <a:endParaRPr lang="zh-CN" altLang="en-US"/>
          </a:p>
        </p:txBody>
      </p:sp>
    </p:spTree>
  </p:cSld>
  <p:clrMapOvr>
    <a:masterClrMapping/>
  </p:clrMapOvr>
  <p:transition>
    <p:fad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9</a:t>
            </a:r>
            <a:r>
              <a:rPr lang="en-US" altLang="zh-CN" dirty="0" smtClean="0"/>
              <a:t>.</a:t>
            </a:r>
            <a:r>
              <a:rPr lang="en-US" dirty="0" smtClean="0"/>
              <a:t>1 </a:t>
            </a:r>
            <a:r>
              <a:rPr lang="zh-CN" altLang="en-US" dirty="0" smtClean="0"/>
              <a:t>广告效果的特性</a:t>
            </a:r>
            <a:endParaRPr lang="zh-CN" altLang="en-US" dirty="0"/>
          </a:p>
        </p:txBody>
      </p:sp>
      <p:sp>
        <p:nvSpPr>
          <p:cNvPr id="3" name="内容占位符 2"/>
          <p:cNvSpPr>
            <a:spLocks noGrp="1"/>
          </p:cNvSpPr>
          <p:nvPr>
            <p:ph idx="1"/>
          </p:nvPr>
        </p:nvSpPr>
        <p:spPr>
          <a:xfrm>
            <a:off x="2000232" y="1785926"/>
            <a:ext cx="6686568" cy="4340237"/>
          </a:xfrm>
        </p:spPr>
        <p:txBody>
          <a:bodyPr/>
          <a:lstStyle/>
          <a:p>
            <a:pPr lvl="0"/>
            <a:r>
              <a:rPr lang="en-US" dirty="0" smtClean="0"/>
              <a:t>9</a:t>
            </a:r>
            <a:r>
              <a:rPr lang="en-US" altLang="zh-CN" dirty="0" smtClean="0"/>
              <a:t>.</a:t>
            </a:r>
            <a:r>
              <a:rPr lang="en-US" dirty="0" smtClean="0"/>
              <a:t>1</a:t>
            </a:r>
            <a:r>
              <a:rPr lang="en-US" altLang="zh-CN" dirty="0" smtClean="0"/>
              <a:t>.</a:t>
            </a:r>
            <a:r>
              <a:rPr lang="en-US" dirty="0" smtClean="0"/>
              <a:t>1 </a:t>
            </a:r>
            <a:r>
              <a:rPr lang="zh-CN" altLang="en-US" dirty="0" smtClean="0"/>
              <a:t>间接</a:t>
            </a:r>
            <a:r>
              <a:rPr lang="en-US" dirty="0" smtClean="0"/>
              <a:t>	</a:t>
            </a:r>
            <a:endParaRPr lang="zh-CN" altLang="en-US" dirty="0" smtClean="0"/>
          </a:p>
          <a:p>
            <a:pPr lvl="0"/>
            <a:r>
              <a:rPr lang="en-US" dirty="0" smtClean="0"/>
              <a:t>9</a:t>
            </a:r>
            <a:r>
              <a:rPr lang="en-US" altLang="zh-CN" dirty="0" smtClean="0"/>
              <a:t>.</a:t>
            </a:r>
            <a:r>
              <a:rPr lang="en-US" dirty="0" smtClean="0"/>
              <a:t>1</a:t>
            </a:r>
            <a:r>
              <a:rPr lang="en-US" altLang="zh-CN" dirty="0" smtClean="0"/>
              <a:t>.</a:t>
            </a:r>
            <a:r>
              <a:rPr lang="en-US" dirty="0" smtClean="0"/>
              <a:t>2 </a:t>
            </a:r>
            <a:r>
              <a:rPr lang="zh-CN" altLang="en-US" dirty="0" smtClean="0"/>
              <a:t>迟效</a:t>
            </a:r>
            <a:r>
              <a:rPr lang="en-US" dirty="0" smtClean="0"/>
              <a:t>	</a:t>
            </a:r>
            <a:endParaRPr lang="zh-CN" altLang="en-US" dirty="0" smtClean="0"/>
          </a:p>
          <a:p>
            <a:pPr lvl="0"/>
            <a:r>
              <a:rPr lang="en-US" dirty="0" smtClean="0"/>
              <a:t>9</a:t>
            </a:r>
            <a:r>
              <a:rPr lang="en-US" altLang="zh-CN" dirty="0" smtClean="0"/>
              <a:t>.</a:t>
            </a:r>
            <a:r>
              <a:rPr lang="en-US" dirty="0" smtClean="0"/>
              <a:t>1</a:t>
            </a:r>
            <a:r>
              <a:rPr lang="en-US" altLang="zh-CN" dirty="0" smtClean="0"/>
              <a:t>.</a:t>
            </a:r>
            <a:r>
              <a:rPr lang="en-US" dirty="0" smtClean="0"/>
              <a:t>3 </a:t>
            </a:r>
            <a:r>
              <a:rPr lang="zh-CN" altLang="en-US" dirty="0" smtClean="0"/>
              <a:t>累积</a:t>
            </a:r>
            <a:r>
              <a:rPr lang="en-US" dirty="0" smtClean="0"/>
              <a:t>	</a:t>
            </a:r>
            <a:endParaRPr lang="zh-CN" altLang="en-US" dirty="0" smtClean="0"/>
          </a:p>
          <a:p>
            <a:pPr lvl="0"/>
            <a:r>
              <a:rPr lang="en-US" dirty="0" smtClean="0"/>
              <a:t>9</a:t>
            </a:r>
            <a:r>
              <a:rPr lang="en-US" altLang="zh-CN" dirty="0" smtClean="0"/>
              <a:t>.</a:t>
            </a:r>
            <a:r>
              <a:rPr lang="en-US" dirty="0" smtClean="0"/>
              <a:t>1</a:t>
            </a:r>
            <a:r>
              <a:rPr lang="en-US" altLang="zh-CN" dirty="0" smtClean="0"/>
              <a:t>.</a:t>
            </a:r>
            <a:r>
              <a:rPr lang="en-US" dirty="0" smtClean="0"/>
              <a:t>4 </a:t>
            </a:r>
            <a:r>
              <a:rPr lang="zh-CN" altLang="en-US" dirty="0" smtClean="0"/>
              <a:t>耗散</a:t>
            </a:r>
            <a:r>
              <a:rPr lang="en-US" dirty="0" smtClean="0"/>
              <a:t>	</a:t>
            </a:r>
            <a:endParaRPr lang="zh-CN" altLang="en-US" dirty="0" smtClean="0"/>
          </a:p>
          <a:p>
            <a:pPr lvl="0"/>
            <a:r>
              <a:rPr lang="en-US" dirty="0" smtClean="0"/>
              <a:t>9</a:t>
            </a:r>
            <a:r>
              <a:rPr lang="en-US" altLang="zh-CN" dirty="0" smtClean="0"/>
              <a:t>.</a:t>
            </a:r>
            <a:r>
              <a:rPr lang="en-US" dirty="0" smtClean="0"/>
              <a:t>1</a:t>
            </a:r>
            <a:r>
              <a:rPr lang="en-US" altLang="zh-CN" dirty="0" smtClean="0"/>
              <a:t>.</a:t>
            </a:r>
            <a:r>
              <a:rPr lang="en-US" dirty="0" smtClean="0"/>
              <a:t>5 </a:t>
            </a:r>
            <a:r>
              <a:rPr lang="zh-CN" altLang="en-US" dirty="0" smtClean="0"/>
              <a:t>复合</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ED49C8E4-FAF2-4766-9A9E-45F9E2ED81BE}"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200</a:t>
            </a:fld>
            <a:endParaRPr lang="zh-CN" altLang="en-US"/>
          </a:p>
        </p:txBody>
      </p:sp>
    </p:spTree>
  </p:cSld>
  <p:clrMapOvr>
    <a:masterClrMapping/>
  </p:clrMapOvr>
  <p:transition>
    <p:fad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9</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广告效果的评估指标</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评估广告效果的几个重要指标分别是：销售额、到达率、注意率、记忆程度、购买唤起与</a:t>
            </a:r>
            <a:r>
              <a:rPr lang="en-US" dirty="0" smtClean="0"/>
              <a:t>AEI </a:t>
            </a:r>
            <a:r>
              <a:rPr lang="zh-CN" altLang="en-US" dirty="0" smtClean="0"/>
              <a:t>（广告效果指数）。</a:t>
            </a:r>
            <a:endParaRPr lang="zh-CN" altLang="en-US" dirty="0"/>
          </a:p>
        </p:txBody>
      </p:sp>
      <p:sp>
        <p:nvSpPr>
          <p:cNvPr id="4" name="日期占位符 3"/>
          <p:cNvSpPr>
            <a:spLocks noGrp="1"/>
          </p:cNvSpPr>
          <p:nvPr>
            <p:ph type="dt" sz="half" idx="10"/>
          </p:nvPr>
        </p:nvSpPr>
        <p:spPr/>
        <p:txBody>
          <a:bodyPr/>
          <a:lstStyle/>
          <a:p>
            <a:pPr>
              <a:defRPr/>
            </a:pPr>
            <a:fld id="{D16E6E3D-05A8-4521-8E6A-D22B1FE2235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201</a:t>
            </a:fld>
            <a:endParaRPr lang="zh-CN" altLang="en-US"/>
          </a:p>
        </p:txBody>
      </p:sp>
    </p:spTree>
  </p:cSld>
  <p:clrMapOvr>
    <a:masterClrMapping/>
  </p:clrMapOvr>
  <p:transition>
    <p:fade/>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9</a:t>
            </a:r>
            <a:r>
              <a:rPr lang="en-US" altLang="zh-CN" dirty="0" smtClean="0"/>
              <a:t>.</a:t>
            </a:r>
            <a:r>
              <a:rPr lang="en-US" dirty="0" smtClean="0"/>
              <a:t>2</a:t>
            </a:r>
            <a:r>
              <a:rPr lang="en-US" altLang="zh-CN" dirty="0" smtClean="0"/>
              <a:t>.</a:t>
            </a:r>
            <a:r>
              <a:rPr lang="en-US" dirty="0" smtClean="0"/>
              <a:t>1 </a:t>
            </a:r>
            <a:r>
              <a:rPr lang="zh-CN" altLang="en-US" dirty="0" smtClean="0"/>
              <a:t>销售额</a:t>
            </a:r>
            <a:endParaRPr lang="zh-CN" altLang="en-US" dirty="0"/>
          </a:p>
        </p:txBody>
      </p:sp>
      <p:sp>
        <p:nvSpPr>
          <p:cNvPr id="3" name="内容占位符 2"/>
          <p:cNvSpPr>
            <a:spLocks noGrp="1"/>
          </p:cNvSpPr>
          <p:nvPr>
            <p:ph idx="1"/>
          </p:nvPr>
        </p:nvSpPr>
        <p:spPr>
          <a:xfrm>
            <a:off x="2000232" y="1571612"/>
            <a:ext cx="6686568" cy="4554551"/>
          </a:xfrm>
        </p:spPr>
        <p:txBody>
          <a:bodyPr/>
          <a:lstStyle/>
          <a:p>
            <a:pPr lvl="0"/>
            <a:r>
              <a:rPr lang="en-US" dirty="0" smtClean="0"/>
              <a:t>1</a:t>
            </a:r>
            <a:r>
              <a:rPr lang="en-US" altLang="zh-CN" dirty="0" smtClean="0"/>
              <a:t>.</a:t>
            </a:r>
            <a:r>
              <a:rPr lang="zh-CN" altLang="en-US" dirty="0" smtClean="0"/>
              <a:t>广告效果比率法</a:t>
            </a:r>
            <a:r>
              <a:rPr lang="en-US" dirty="0" smtClean="0"/>
              <a:t>	</a:t>
            </a:r>
            <a:endParaRPr lang="zh-CN" altLang="en-US" dirty="0" smtClean="0"/>
          </a:p>
          <a:p>
            <a:pPr lvl="0"/>
            <a:r>
              <a:rPr lang="en-US" dirty="0" smtClean="0"/>
              <a:t>2</a:t>
            </a:r>
            <a:r>
              <a:rPr lang="en-US" altLang="zh-CN" dirty="0" smtClean="0"/>
              <a:t>.</a:t>
            </a:r>
            <a:r>
              <a:rPr lang="zh-CN" altLang="en-US" dirty="0" smtClean="0"/>
              <a:t>广告效益法</a:t>
            </a:r>
            <a:r>
              <a:rPr lang="en-US" dirty="0" smtClean="0"/>
              <a:t>	</a:t>
            </a:r>
            <a:endParaRPr lang="zh-CN" altLang="en-US" dirty="0" smtClean="0"/>
          </a:p>
          <a:p>
            <a:pPr lvl="0"/>
            <a:r>
              <a:rPr lang="en-US" dirty="0" smtClean="0"/>
              <a:t>3</a:t>
            </a:r>
            <a:r>
              <a:rPr lang="en-US" altLang="zh-CN" dirty="0" smtClean="0"/>
              <a:t>.</a:t>
            </a:r>
            <a:r>
              <a:rPr lang="zh-CN" altLang="en-US" dirty="0" smtClean="0"/>
              <a:t>广告费比率法</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030A5F1F-91AD-4F21-AC1E-24F16BC41B58}"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202</a:t>
            </a:fld>
            <a:endParaRPr lang="zh-CN" altLang="en-US"/>
          </a:p>
        </p:txBody>
      </p:sp>
    </p:spTree>
  </p:cSld>
  <p:clrMapOvr>
    <a:masterClrMapping/>
  </p:clrMapOvr>
  <p:transition>
    <p:fade/>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9</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到达率</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到达率。委托专门的调查机构，负责电视、广播的收视率，报纸、杂志的订阅情况等项调查。然后从这些调查的结果中可以测量出广告的到达效果。</a:t>
            </a:r>
          </a:p>
          <a:p>
            <a:endParaRPr lang="zh-CN" altLang="en-US" dirty="0"/>
          </a:p>
        </p:txBody>
      </p:sp>
      <p:sp>
        <p:nvSpPr>
          <p:cNvPr id="4" name="日期占位符 3"/>
          <p:cNvSpPr>
            <a:spLocks noGrp="1"/>
          </p:cNvSpPr>
          <p:nvPr>
            <p:ph type="dt" sz="half" idx="10"/>
          </p:nvPr>
        </p:nvSpPr>
        <p:spPr/>
        <p:txBody>
          <a:bodyPr/>
          <a:lstStyle/>
          <a:p>
            <a:pPr>
              <a:defRPr/>
            </a:pPr>
            <a:fld id="{CD758DEB-B4A5-4E58-9BB9-CA4D768EAF18}"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203</a:t>
            </a:fld>
            <a:endParaRPr lang="zh-CN" altLang="en-US"/>
          </a:p>
        </p:txBody>
      </p:sp>
    </p:spTree>
  </p:cSld>
  <p:clrMapOvr>
    <a:masterClrMapping/>
  </p:clrMapOvr>
  <p:transition>
    <p:fade/>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9</a:t>
            </a:r>
            <a:r>
              <a:rPr lang="en-US" altLang="zh-CN" dirty="0" smtClean="0"/>
              <a:t>.</a:t>
            </a:r>
            <a:r>
              <a:rPr lang="en-US" dirty="0" smtClean="0"/>
              <a:t>2</a:t>
            </a:r>
            <a:r>
              <a:rPr lang="en-US" altLang="zh-CN" dirty="0" smtClean="0"/>
              <a:t>.</a:t>
            </a:r>
            <a:r>
              <a:rPr lang="en-US" dirty="0" smtClean="0"/>
              <a:t>3 </a:t>
            </a:r>
            <a:r>
              <a:rPr lang="zh-CN" altLang="en-US" dirty="0" smtClean="0"/>
              <a:t>注意率</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电视、广播等电子媒介中的认知率公式</a:t>
            </a:r>
            <a:r>
              <a:rPr lang="en-US" dirty="0" smtClean="0"/>
              <a:t>	</a:t>
            </a:r>
            <a:endParaRPr lang="zh-CN" altLang="en-US" dirty="0" smtClean="0"/>
          </a:p>
          <a:p>
            <a:pPr lvl="1">
              <a:buFont typeface="Arial" pitchFamily="34" charset="0"/>
              <a:buChar char="•"/>
            </a:pPr>
            <a:r>
              <a:rPr lang="zh-CN" altLang="en-US" dirty="0" smtClean="0"/>
              <a:t>认知率 </a:t>
            </a:r>
            <a:r>
              <a:rPr lang="en-US" dirty="0" smtClean="0"/>
              <a:t>= </a:t>
            </a:r>
            <a:r>
              <a:rPr lang="zh-CN" altLang="en-US" dirty="0" smtClean="0"/>
              <a:t>（</a:t>
            </a:r>
            <a:r>
              <a:rPr lang="en-US" dirty="0" smtClean="0"/>
              <a:t>b / a </a:t>
            </a:r>
            <a:r>
              <a:rPr lang="zh-CN" altLang="en-US" dirty="0" smtClean="0"/>
              <a:t>）╳ </a:t>
            </a:r>
            <a:r>
              <a:rPr lang="en-US" dirty="0" smtClean="0"/>
              <a:t>100%</a:t>
            </a:r>
            <a:r>
              <a:rPr lang="zh-CN" altLang="en-US" dirty="0" smtClean="0"/>
              <a:t>；</a:t>
            </a:r>
            <a:endParaRPr lang="en-US" altLang="zh-CN" dirty="0" smtClean="0"/>
          </a:p>
          <a:p>
            <a:pPr lvl="0"/>
            <a:r>
              <a:rPr lang="en-US" dirty="0" smtClean="0"/>
              <a:t>2</a:t>
            </a:r>
            <a:r>
              <a:rPr lang="en-US" altLang="zh-CN" dirty="0" smtClean="0"/>
              <a:t>.</a:t>
            </a:r>
            <a:r>
              <a:rPr lang="zh-CN" altLang="en-US" dirty="0" smtClean="0"/>
              <a:t>报纸、杂志等印刷媒介中的注意率公式</a:t>
            </a:r>
            <a:endParaRPr lang="en-US" altLang="zh-CN" dirty="0" smtClean="0"/>
          </a:p>
          <a:p>
            <a:pPr lvl="1">
              <a:buFont typeface="Arial" pitchFamily="34" charset="0"/>
              <a:buChar char="•"/>
            </a:pPr>
            <a:r>
              <a:rPr lang="zh-CN" altLang="en-US" dirty="0" smtClean="0"/>
              <a:t>注意率 </a:t>
            </a:r>
            <a:r>
              <a:rPr lang="en-US" dirty="0" smtClean="0"/>
              <a:t>= [</a:t>
            </a:r>
            <a:r>
              <a:rPr lang="zh-CN" altLang="en-US" dirty="0" smtClean="0"/>
              <a:t>（</a:t>
            </a:r>
            <a:r>
              <a:rPr lang="en-US" dirty="0" smtClean="0"/>
              <a:t>b + c</a:t>
            </a:r>
            <a:r>
              <a:rPr lang="zh-CN" altLang="en-US" dirty="0" smtClean="0"/>
              <a:t>）</a:t>
            </a:r>
            <a:r>
              <a:rPr lang="en-US" dirty="0" smtClean="0"/>
              <a:t>/ a ] </a:t>
            </a:r>
            <a:r>
              <a:rPr lang="zh-CN" altLang="en-US" dirty="0" smtClean="0"/>
              <a:t>╳ </a:t>
            </a:r>
            <a:r>
              <a:rPr lang="en-US" dirty="0" smtClean="0"/>
              <a:t>100%</a:t>
            </a:r>
            <a:r>
              <a:rPr lang="zh-CN" altLang="en-US" dirty="0" smtClean="0"/>
              <a:t>。</a:t>
            </a:r>
          </a:p>
          <a:p>
            <a:pPr lvl="0"/>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248B9F73-3AA5-4691-808E-D5226C8F12C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204</a:t>
            </a:fld>
            <a:endParaRPr lang="zh-CN" altLang="en-US"/>
          </a:p>
        </p:txBody>
      </p:sp>
    </p:spTree>
  </p:cSld>
  <p:clrMapOvr>
    <a:masterClrMapping/>
  </p:clrMapOvr>
  <p:transition>
    <p:fade/>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9</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 </a:t>
            </a:r>
            <a:r>
              <a:rPr lang="zh-CN" altLang="en-US" sz="4400" b="1" kern="1200" dirty="0" smtClean="0">
                <a:solidFill>
                  <a:srgbClr val="D9D9D9"/>
                </a:solidFill>
                <a:latin typeface="黑体" pitchFamily="2" charset="-122"/>
                <a:ea typeface="黑体" pitchFamily="2" charset="-122"/>
                <a:cs typeface="+mj-cs"/>
              </a:rPr>
              <a:t>记忆程度</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记忆程度。对广告回忆的评估主要有两种方法：一是提示回忆法，二是无提示回忆法。</a:t>
            </a:r>
          </a:p>
          <a:p>
            <a:endParaRPr lang="zh-CN" altLang="en-US" dirty="0"/>
          </a:p>
        </p:txBody>
      </p:sp>
      <p:sp>
        <p:nvSpPr>
          <p:cNvPr id="4" name="日期占位符 3"/>
          <p:cNvSpPr>
            <a:spLocks noGrp="1"/>
          </p:cNvSpPr>
          <p:nvPr>
            <p:ph type="dt" sz="half" idx="10"/>
          </p:nvPr>
        </p:nvSpPr>
        <p:spPr/>
        <p:txBody>
          <a:bodyPr/>
          <a:lstStyle/>
          <a:p>
            <a:pPr>
              <a:defRPr/>
            </a:pPr>
            <a:fld id="{AD6B6881-F246-405F-9EBE-56823A608DE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205</a:t>
            </a:fld>
            <a:endParaRPr lang="zh-CN" altLang="en-US"/>
          </a:p>
        </p:txBody>
      </p:sp>
    </p:spTree>
  </p:cSld>
  <p:clrMapOvr>
    <a:masterClrMapping/>
  </p:clrMapOvr>
  <p:transition>
    <p:fade/>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9</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5 </a:t>
            </a:r>
            <a:r>
              <a:rPr lang="zh-CN" altLang="en-US" sz="4400" b="1" kern="1200" dirty="0" smtClean="0">
                <a:solidFill>
                  <a:srgbClr val="D9D9D9"/>
                </a:solidFill>
                <a:latin typeface="黑体" pitchFamily="2" charset="-122"/>
                <a:ea typeface="黑体" pitchFamily="2" charset="-122"/>
                <a:cs typeface="+mj-cs"/>
              </a:rPr>
              <a:t>购买唤起</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购买唤起。对某品牌产品所做出的实际购买，对消费者购买行为的唤起被认为是评估广告效果的最强有力的指标之一。</a:t>
            </a:r>
          </a:p>
          <a:p>
            <a:endParaRPr lang="zh-CN" altLang="en-US" dirty="0"/>
          </a:p>
        </p:txBody>
      </p:sp>
      <p:sp>
        <p:nvSpPr>
          <p:cNvPr id="4" name="日期占位符 3"/>
          <p:cNvSpPr>
            <a:spLocks noGrp="1"/>
          </p:cNvSpPr>
          <p:nvPr>
            <p:ph type="dt" sz="half" idx="10"/>
          </p:nvPr>
        </p:nvSpPr>
        <p:spPr/>
        <p:txBody>
          <a:bodyPr/>
          <a:lstStyle/>
          <a:p>
            <a:pPr>
              <a:defRPr/>
            </a:pPr>
            <a:fld id="{F34CD769-5A2F-41B2-A22C-0BB3ED5E1932}"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206</a:t>
            </a:fld>
            <a:endParaRPr lang="zh-CN" altLang="en-US"/>
          </a:p>
        </p:txBody>
      </p:sp>
    </p:spTree>
  </p:cSld>
  <p:clrMapOvr>
    <a:masterClrMapping/>
  </p:clrMapOvr>
  <p:transition>
    <p:fade/>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9</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6 AEI </a:t>
            </a:r>
            <a:r>
              <a:rPr lang="en-US" altLang="zh-CN" sz="4400" b="1" kern="1200" dirty="0" smtClean="0">
                <a:solidFill>
                  <a:srgbClr val="D9D9D9"/>
                </a:solidFill>
                <a:latin typeface="黑体" pitchFamily="2" charset="-122"/>
                <a:ea typeface="黑体" pitchFamily="2" charset="-122"/>
                <a:cs typeface="+mj-cs"/>
              </a:rPr>
              <a:t>—</a:t>
            </a:r>
            <a:r>
              <a:rPr lang="zh-CN" altLang="en-US" sz="4400" b="1" kern="1200" dirty="0" smtClean="0">
                <a:solidFill>
                  <a:srgbClr val="D9D9D9"/>
                </a:solidFill>
                <a:latin typeface="黑体" pitchFamily="2" charset="-122"/>
                <a:ea typeface="黑体" pitchFamily="2" charset="-122"/>
                <a:cs typeface="+mj-cs"/>
              </a:rPr>
              <a:t>广告效果指数</a:t>
            </a:r>
            <a:endParaRPr lang="zh-CN" altLang="en-US" dirty="0"/>
          </a:p>
        </p:txBody>
      </p:sp>
      <p:sp>
        <p:nvSpPr>
          <p:cNvPr id="3" name="内容占位符 2"/>
          <p:cNvSpPr>
            <a:spLocks noGrp="1"/>
          </p:cNvSpPr>
          <p:nvPr>
            <p:ph idx="1"/>
          </p:nvPr>
        </p:nvSpPr>
        <p:spPr>
          <a:xfrm>
            <a:off x="500034" y="1571612"/>
            <a:ext cx="8229600" cy="4525963"/>
          </a:xfrm>
        </p:spPr>
        <p:txBody>
          <a:bodyPr/>
          <a:lstStyle/>
          <a:p>
            <a:pPr>
              <a:buFont typeface="Arial" pitchFamily="34" charset="0"/>
              <a:buChar char="•"/>
            </a:pPr>
            <a:r>
              <a:rPr lang="zh-CN" altLang="en-US" dirty="0" smtClean="0"/>
              <a:t>广告效果指数</a:t>
            </a:r>
            <a:r>
              <a:rPr lang="en-US" dirty="0" smtClean="0"/>
              <a:t>AEI</a:t>
            </a:r>
            <a:r>
              <a:rPr lang="zh-CN" altLang="en-US" dirty="0" smtClean="0"/>
              <a:t>（</a:t>
            </a:r>
            <a:r>
              <a:rPr lang="en-US" dirty="0" smtClean="0"/>
              <a:t>Advertising Effectiveness Index</a:t>
            </a:r>
            <a:r>
              <a:rPr lang="zh-CN" altLang="en-US" dirty="0" smtClean="0"/>
              <a:t>）的计算公式如下：</a:t>
            </a:r>
          </a:p>
          <a:p>
            <a:pPr lvl="1">
              <a:buFont typeface="Arial" pitchFamily="34" charset="0"/>
              <a:buChar char="•"/>
            </a:pPr>
            <a:r>
              <a:rPr lang="en-US" dirty="0" smtClean="0"/>
              <a:t>AEI = 1/n {a </a:t>
            </a:r>
            <a:r>
              <a:rPr lang="en-US" altLang="zh-CN" dirty="0" smtClean="0"/>
              <a:t>—</a:t>
            </a:r>
            <a:r>
              <a:rPr lang="zh-CN" altLang="en-US" dirty="0" smtClean="0"/>
              <a:t>（</a:t>
            </a:r>
            <a:r>
              <a:rPr lang="en-US" dirty="0" err="1" smtClean="0"/>
              <a:t>a+c</a:t>
            </a:r>
            <a:r>
              <a:rPr lang="zh-CN" altLang="en-US" dirty="0" smtClean="0"/>
              <a:t>）╳ </a:t>
            </a:r>
            <a:r>
              <a:rPr lang="en-US" dirty="0" smtClean="0"/>
              <a:t>[ b /</a:t>
            </a:r>
            <a:r>
              <a:rPr lang="zh-CN" altLang="en-US" dirty="0" smtClean="0"/>
              <a:t>（</a:t>
            </a:r>
            <a:r>
              <a:rPr lang="en-US" dirty="0" err="1" smtClean="0"/>
              <a:t>b+d</a:t>
            </a:r>
            <a:r>
              <a:rPr lang="zh-CN" altLang="en-US" dirty="0" smtClean="0"/>
              <a:t>）</a:t>
            </a:r>
            <a:r>
              <a:rPr lang="en-US" dirty="0" smtClean="0"/>
              <a:t>]} </a:t>
            </a:r>
            <a:r>
              <a:rPr lang="zh-CN" altLang="en-US" dirty="0" smtClean="0"/>
              <a:t>╳</a:t>
            </a:r>
            <a:r>
              <a:rPr lang="en-US" dirty="0" smtClean="0"/>
              <a:t>100</a:t>
            </a:r>
            <a:r>
              <a:rPr lang="zh-CN" altLang="en-US" dirty="0" smtClean="0"/>
              <a:t>％</a:t>
            </a:r>
          </a:p>
          <a:p>
            <a:pPr>
              <a:buFont typeface="Arial" pitchFamily="34" charset="0"/>
              <a:buChar char="•"/>
            </a:pPr>
            <a:endParaRPr lang="zh-CN" altLang="en-US" dirty="0"/>
          </a:p>
        </p:txBody>
      </p:sp>
      <p:sp>
        <p:nvSpPr>
          <p:cNvPr id="4" name="日期占位符 3"/>
          <p:cNvSpPr>
            <a:spLocks noGrp="1"/>
          </p:cNvSpPr>
          <p:nvPr>
            <p:ph type="dt" sz="half" idx="10"/>
          </p:nvPr>
        </p:nvSpPr>
        <p:spPr/>
        <p:txBody>
          <a:bodyPr/>
          <a:lstStyle/>
          <a:p>
            <a:pPr>
              <a:defRPr/>
            </a:pPr>
            <a:fld id="{E8153FB1-7401-4110-8DB2-769B4B468E97}"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207</a:t>
            </a:fld>
            <a:endParaRPr lang="zh-CN" altLang="en-US"/>
          </a:p>
        </p:txBody>
      </p:sp>
      <p:graphicFrame>
        <p:nvGraphicFramePr>
          <p:cNvPr id="7" name="表格 6"/>
          <p:cNvGraphicFramePr>
            <a:graphicFrameLocks noGrp="1"/>
          </p:cNvGraphicFramePr>
          <p:nvPr/>
        </p:nvGraphicFramePr>
        <p:xfrm>
          <a:off x="1857355" y="3357561"/>
          <a:ext cx="5357851" cy="2714645"/>
        </p:xfrm>
        <a:graphic>
          <a:graphicData uri="http://schemas.openxmlformats.org/drawingml/2006/table">
            <a:tbl>
              <a:tblPr/>
              <a:tblGrid>
                <a:gridCol w="853667"/>
                <a:gridCol w="753688"/>
                <a:gridCol w="753688"/>
                <a:gridCol w="1498404"/>
                <a:gridCol w="1498404"/>
              </a:tblGrid>
              <a:tr h="538395">
                <a:tc rowSpan="2" gridSpan="2">
                  <a:txBody>
                    <a:bodyPr/>
                    <a:lstStyle/>
                    <a:p>
                      <a:pPr algn="ctr">
                        <a:spcAft>
                          <a:spcPts val="0"/>
                        </a:spcAft>
                      </a:pPr>
                      <a:endParaRPr lang="en-US" sz="2000" b="1" kern="0" dirty="0">
                        <a:solidFill>
                          <a:schemeClr val="bg1"/>
                        </a:solidFill>
                        <a:latin typeface="MS Gothic"/>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rowSpan="2" hMerge="1">
                  <a:txBody>
                    <a:bodyPr/>
                    <a:lstStyle/>
                    <a:p>
                      <a:endParaRPr lang="zh-CN" altLang="en-US"/>
                    </a:p>
                  </a:txBody>
                  <a:tcPr/>
                </a:tc>
                <a:tc gridSpan="2">
                  <a:txBody>
                    <a:bodyPr/>
                    <a:lstStyle/>
                    <a:p>
                      <a:pPr algn="ctr">
                        <a:spcAft>
                          <a:spcPts val="0"/>
                        </a:spcAft>
                      </a:pPr>
                      <a:r>
                        <a:rPr lang="zh-CN" sz="2000" b="1" kern="0" spc="10" dirty="0">
                          <a:solidFill>
                            <a:schemeClr val="bg1"/>
                          </a:solidFill>
                          <a:latin typeface="Times New Roman"/>
                          <a:ea typeface="宋体"/>
                          <a:cs typeface="宋体"/>
                        </a:rPr>
                        <a:t>广告认知</a:t>
                      </a:r>
                      <a:endParaRPr lang="zh-CN" sz="2000" b="1" kern="100" dirty="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zh-CN" altLang="en-US"/>
                    </a:p>
                  </a:txBody>
                  <a:tcPr/>
                </a:tc>
                <a:tc rowSpan="2">
                  <a:txBody>
                    <a:bodyPr/>
                    <a:lstStyle/>
                    <a:p>
                      <a:pPr algn="ctr">
                        <a:spcAft>
                          <a:spcPts val="0"/>
                        </a:spcAft>
                      </a:pPr>
                      <a:r>
                        <a:rPr lang="zh-CN" sz="2000" b="1" kern="0" spc="10">
                          <a:solidFill>
                            <a:schemeClr val="bg1"/>
                          </a:solidFill>
                          <a:latin typeface="Times New Roman"/>
                          <a:ea typeface="宋体"/>
                          <a:cs typeface="宋体"/>
                        </a:rPr>
                        <a:t>合计人数</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553980">
                <a:tc gridSpan="2" vMerge="1">
                  <a:txBody>
                    <a:bodyPr/>
                    <a:lstStyle/>
                    <a:p>
                      <a:endParaRPr lang="zh-CN" altLang="en-US"/>
                    </a:p>
                  </a:txBody>
                  <a:tcPr/>
                </a:tc>
                <a:tc hMerge="1" vMerge="1">
                  <a:txBody>
                    <a:bodyPr/>
                    <a:lstStyle/>
                    <a:p>
                      <a:endParaRPr lang="zh-CN" altLang="en-US"/>
                    </a:p>
                  </a:txBody>
                  <a:tcPr/>
                </a:tc>
                <a:tc>
                  <a:txBody>
                    <a:bodyPr/>
                    <a:lstStyle/>
                    <a:p>
                      <a:pPr algn="ctr">
                        <a:spcAft>
                          <a:spcPts val="0"/>
                        </a:spcAft>
                      </a:pPr>
                      <a:r>
                        <a:rPr lang="zh-CN" sz="2000" b="1" kern="0" spc="10" dirty="0">
                          <a:solidFill>
                            <a:schemeClr val="bg1"/>
                          </a:solidFill>
                          <a:latin typeface="Times New Roman"/>
                          <a:ea typeface="宋体"/>
                          <a:cs typeface="宋体"/>
                        </a:rPr>
                        <a:t>有</a:t>
                      </a:r>
                      <a:endParaRPr lang="zh-CN" sz="2000" b="1" kern="100" dirty="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zh-CN" sz="2000" b="1" kern="0" spc="10">
                          <a:solidFill>
                            <a:schemeClr val="bg1"/>
                          </a:solidFill>
                          <a:latin typeface="Times New Roman"/>
                          <a:ea typeface="宋体"/>
                          <a:cs typeface="宋体"/>
                        </a:rPr>
                        <a:t>无</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vMerge="1">
                  <a:txBody>
                    <a:bodyPr/>
                    <a:lstStyle/>
                    <a:p>
                      <a:endParaRPr lang="zh-CN" altLang="en-US"/>
                    </a:p>
                  </a:txBody>
                  <a:tcPr/>
                </a:tc>
              </a:tr>
              <a:tr h="529895">
                <a:tc rowSpan="2">
                  <a:txBody>
                    <a:bodyPr/>
                    <a:lstStyle/>
                    <a:p>
                      <a:pPr algn="ctr">
                        <a:spcAft>
                          <a:spcPts val="0"/>
                        </a:spcAft>
                      </a:pPr>
                      <a:r>
                        <a:rPr lang="zh-CN" sz="2000" b="1" kern="0" spc="10">
                          <a:solidFill>
                            <a:schemeClr val="bg1"/>
                          </a:solidFill>
                          <a:latin typeface="Times New Roman"/>
                          <a:ea typeface="宋体"/>
                          <a:cs typeface="宋体"/>
                        </a:rPr>
                        <a:t>购</a:t>
                      </a:r>
                      <a:endParaRPr lang="zh-CN" sz="2000" b="1" kern="100">
                        <a:solidFill>
                          <a:schemeClr val="bg1"/>
                        </a:solidFill>
                        <a:latin typeface="Times New Roman"/>
                        <a:ea typeface="宋体"/>
                        <a:cs typeface="Times New Roman"/>
                      </a:endParaRPr>
                    </a:p>
                    <a:p>
                      <a:pPr algn="ctr">
                        <a:spcAft>
                          <a:spcPts val="0"/>
                        </a:spcAft>
                      </a:pPr>
                      <a:r>
                        <a:rPr lang="zh-CN" sz="2000" b="1" kern="0" spc="10">
                          <a:solidFill>
                            <a:schemeClr val="bg1"/>
                          </a:solidFill>
                          <a:latin typeface="Times New Roman"/>
                          <a:ea typeface="宋体"/>
                          <a:cs typeface="宋体"/>
                        </a:rPr>
                        <a:t>买</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zh-CN" sz="2000" b="1" kern="0" spc="10">
                          <a:solidFill>
                            <a:schemeClr val="bg1"/>
                          </a:solidFill>
                          <a:latin typeface="Times New Roman"/>
                          <a:ea typeface="宋体"/>
                          <a:cs typeface="宋体"/>
                        </a:rPr>
                        <a:t>有</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en-US" sz="2000" b="1" kern="0" spc="10">
                          <a:solidFill>
                            <a:schemeClr val="bg1"/>
                          </a:solidFill>
                          <a:latin typeface="宋体"/>
                          <a:ea typeface="宋体"/>
                          <a:cs typeface="宋体"/>
                        </a:rPr>
                        <a:t>a</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en-US" sz="2000" b="1" kern="0" spc="10">
                          <a:solidFill>
                            <a:schemeClr val="bg1"/>
                          </a:solidFill>
                          <a:latin typeface="宋体"/>
                          <a:ea typeface="宋体"/>
                          <a:cs typeface="宋体"/>
                        </a:rPr>
                        <a:t>b</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en-US" sz="2000" b="1" kern="0" spc="10">
                          <a:solidFill>
                            <a:schemeClr val="bg1"/>
                          </a:solidFill>
                          <a:latin typeface="宋体"/>
                          <a:ea typeface="宋体"/>
                          <a:cs typeface="宋体"/>
                        </a:rPr>
                        <a:t>a+b</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553980">
                <a:tc vMerge="1">
                  <a:txBody>
                    <a:bodyPr/>
                    <a:lstStyle/>
                    <a:p>
                      <a:endParaRPr lang="zh-CN" altLang="en-US"/>
                    </a:p>
                  </a:txBody>
                  <a:tcPr/>
                </a:tc>
                <a:tc>
                  <a:txBody>
                    <a:bodyPr/>
                    <a:lstStyle/>
                    <a:p>
                      <a:pPr algn="ctr">
                        <a:spcAft>
                          <a:spcPts val="0"/>
                        </a:spcAft>
                      </a:pPr>
                      <a:r>
                        <a:rPr lang="zh-CN" sz="2000" b="1" kern="0" spc="10">
                          <a:solidFill>
                            <a:schemeClr val="bg1"/>
                          </a:solidFill>
                          <a:latin typeface="Times New Roman"/>
                          <a:ea typeface="宋体"/>
                          <a:cs typeface="宋体"/>
                        </a:rPr>
                        <a:t>无</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en-US" sz="2000" b="1" kern="100">
                          <a:solidFill>
                            <a:schemeClr val="bg1"/>
                          </a:solidFill>
                          <a:latin typeface="Times New Roman"/>
                          <a:ea typeface="宋体"/>
                          <a:cs typeface="宋体"/>
                        </a:rPr>
                        <a:t>c</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en-US" sz="2000" b="1" kern="0" spc="10">
                          <a:solidFill>
                            <a:schemeClr val="bg1"/>
                          </a:solidFill>
                          <a:latin typeface="宋体"/>
                          <a:ea typeface="宋体"/>
                          <a:cs typeface="宋体"/>
                        </a:rPr>
                        <a:t>d</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en-US" sz="2000" b="1" kern="0" spc="10">
                          <a:solidFill>
                            <a:schemeClr val="bg1"/>
                          </a:solidFill>
                          <a:latin typeface="宋体"/>
                          <a:ea typeface="宋体"/>
                          <a:cs typeface="宋体"/>
                        </a:rPr>
                        <a:t>c+d</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538395">
                <a:tc gridSpan="2">
                  <a:txBody>
                    <a:bodyPr/>
                    <a:lstStyle/>
                    <a:p>
                      <a:pPr algn="ctr">
                        <a:spcAft>
                          <a:spcPts val="0"/>
                        </a:spcAft>
                      </a:pPr>
                      <a:r>
                        <a:rPr lang="zh-CN" sz="2000" b="1" kern="0" spc="10">
                          <a:solidFill>
                            <a:schemeClr val="bg1"/>
                          </a:solidFill>
                          <a:latin typeface="Times New Roman"/>
                          <a:ea typeface="宋体"/>
                          <a:cs typeface="宋体"/>
                        </a:rPr>
                        <a:t>合计人数</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en-US" sz="2000" b="1" kern="0" spc="10">
                          <a:solidFill>
                            <a:schemeClr val="bg1"/>
                          </a:solidFill>
                          <a:latin typeface="宋体"/>
                          <a:ea typeface="宋体"/>
                          <a:cs typeface="宋体"/>
                        </a:rPr>
                        <a:t>a+c</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en-US" sz="2000" b="1" kern="0" spc="10">
                          <a:solidFill>
                            <a:schemeClr val="bg1"/>
                          </a:solidFill>
                          <a:latin typeface="宋体"/>
                          <a:ea typeface="宋体"/>
                          <a:cs typeface="宋体"/>
                        </a:rPr>
                        <a:t>b+d</a:t>
                      </a:r>
                      <a:endParaRPr lang="zh-CN" sz="2000" b="1" kern="10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0"/>
                        </a:spcAft>
                      </a:pPr>
                      <a:r>
                        <a:rPr lang="en-US" sz="2000" b="1" kern="0" spc="10" dirty="0">
                          <a:solidFill>
                            <a:schemeClr val="bg1"/>
                          </a:solidFill>
                          <a:latin typeface="宋体"/>
                          <a:ea typeface="宋体"/>
                          <a:cs typeface="宋体"/>
                        </a:rPr>
                        <a:t>n</a:t>
                      </a:r>
                      <a:endParaRPr lang="zh-CN" sz="2000" b="1" kern="100" dirty="0">
                        <a:solidFill>
                          <a:schemeClr val="bg1"/>
                        </a:solidFill>
                        <a:latin typeface="Times New Roman"/>
                        <a:ea typeface="宋体"/>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bl>
          </a:graphicData>
        </a:graphic>
      </p:graphicFrame>
    </p:spTree>
  </p:cSld>
  <p:clrMapOvr>
    <a:masterClrMapping/>
  </p:clrMapOvr>
  <p:transition>
    <p:fade/>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9</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评估实施与分析</a:t>
            </a:r>
            <a:endParaRPr lang="zh-CN" altLang="en-US" dirty="0"/>
          </a:p>
        </p:txBody>
      </p:sp>
      <p:sp>
        <p:nvSpPr>
          <p:cNvPr id="3" name="内容占位符 2"/>
          <p:cNvSpPr>
            <a:spLocks noGrp="1"/>
          </p:cNvSpPr>
          <p:nvPr>
            <p:ph idx="1"/>
          </p:nvPr>
        </p:nvSpPr>
        <p:spPr/>
        <p:txBody>
          <a:bodyPr/>
          <a:lstStyle/>
          <a:p>
            <a:r>
              <a:rPr lang="en-US" dirty="0" smtClean="0"/>
              <a:t>9</a:t>
            </a:r>
            <a:r>
              <a:rPr lang="en-US" altLang="zh-CN" dirty="0" smtClean="0"/>
              <a:t>.</a:t>
            </a:r>
            <a:r>
              <a:rPr lang="en-US" dirty="0" smtClean="0"/>
              <a:t>3</a:t>
            </a:r>
            <a:r>
              <a:rPr lang="en-US" altLang="zh-CN" dirty="0" smtClean="0"/>
              <a:t>.</a:t>
            </a:r>
            <a:r>
              <a:rPr lang="en-US" dirty="0" smtClean="0"/>
              <a:t>1 </a:t>
            </a:r>
            <a:r>
              <a:rPr lang="zh-CN" altLang="en-US" dirty="0" smtClean="0"/>
              <a:t>事前 同步及事后评估</a:t>
            </a:r>
            <a:endParaRPr lang="en-US" altLang="zh-CN" dirty="0" smtClean="0"/>
          </a:p>
          <a:p>
            <a:r>
              <a:rPr lang="en-US" dirty="0" smtClean="0"/>
              <a:t>9</a:t>
            </a:r>
            <a:r>
              <a:rPr lang="en-US" altLang="zh-CN" dirty="0" smtClean="0"/>
              <a:t>.</a:t>
            </a:r>
            <a:r>
              <a:rPr lang="en-US" dirty="0" smtClean="0"/>
              <a:t>3</a:t>
            </a:r>
            <a:r>
              <a:rPr lang="en-US" altLang="zh-CN" dirty="0" smtClean="0"/>
              <a:t>.</a:t>
            </a:r>
            <a:r>
              <a:rPr lang="en-US" dirty="0" smtClean="0"/>
              <a:t>2 </a:t>
            </a:r>
            <a:r>
              <a:rPr lang="zh-CN" altLang="en-US" dirty="0" smtClean="0"/>
              <a:t>评估方法</a:t>
            </a:r>
            <a:endParaRPr lang="en-US" altLang="zh-CN" dirty="0" smtClean="0"/>
          </a:p>
          <a:p>
            <a:r>
              <a:rPr lang="en-US" dirty="0" smtClean="0"/>
              <a:t>9</a:t>
            </a:r>
            <a:r>
              <a:rPr lang="en-US" altLang="zh-CN" dirty="0" smtClean="0"/>
              <a:t>.</a:t>
            </a:r>
            <a:r>
              <a:rPr lang="en-US" dirty="0" smtClean="0"/>
              <a:t>3</a:t>
            </a:r>
            <a:r>
              <a:rPr lang="en-US" altLang="zh-CN" dirty="0" smtClean="0"/>
              <a:t>.</a:t>
            </a:r>
            <a:r>
              <a:rPr lang="en-US" dirty="0" smtClean="0"/>
              <a:t>3 </a:t>
            </a:r>
            <a:r>
              <a:rPr lang="zh-CN" altLang="en-US" dirty="0" smtClean="0"/>
              <a:t>对广告效果的分析</a:t>
            </a:r>
            <a:endParaRPr lang="zh-CN" altLang="en-US" dirty="0"/>
          </a:p>
        </p:txBody>
      </p:sp>
      <p:sp>
        <p:nvSpPr>
          <p:cNvPr id="4" name="日期占位符 3"/>
          <p:cNvSpPr>
            <a:spLocks noGrp="1"/>
          </p:cNvSpPr>
          <p:nvPr>
            <p:ph type="dt" sz="half" idx="10"/>
          </p:nvPr>
        </p:nvSpPr>
        <p:spPr/>
        <p:txBody>
          <a:bodyPr/>
          <a:lstStyle/>
          <a:p>
            <a:pPr>
              <a:defRPr/>
            </a:pPr>
            <a:fld id="{09746D1F-10DA-4332-A2DF-72223F297A04}"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208</a:t>
            </a:fld>
            <a:endParaRPr lang="zh-CN" altLang="en-US"/>
          </a:p>
        </p:txBody>
      </p:sp>
    </p:spTree>
  </p:cSld>
  <p:clrMapOvr>
    <a:masterClrMapping/>
  </p:clrMapOvr>
  <p:transition>
    <p:fade/>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9</a:t>
            </a:r>
            <a:r>
              <a:rPr lang="en-US" altLang="zh-CN" dirty="0" smtClean="0"/>
              <a:t>.</a:t>
            </a:r>
            <a:r>
              <a:rPr lang="en-US" dirty="0" smtClean="0"/>
              <a:t>3</a:t>
            </a:r>
            <a:r>
              <a:rPr lang="en-US" altLang="zh-CN" dirty="0" smtClean="0"/>
              <a:t>.</a:t>
            </a:r>
            <a:r>
              <a:rPr lang="en-US" dirty="0" smtClean="0"/>
              <a:t>1 </a:t>
            </a:r>
            <a:r>
              <a:rPr lang="zh-CN" altLang="en-US" dirty="0" smtClean="0"/>
              <a:t>事前 同步及事后评估</a:t>
            </a:r>
            <a:endParaRPr lang="zh-CN" altLang="en-US" dirty="0"/>
          </a:p>
        </p:txBody>
      </p:sp>
      <p:sp>
        <p:nvSpPr>
          <p:cNvPr id="3" name="内容占位符 2"/>
          <p:cNvSpPr>
            <a:spLocks noGrp="1"/>
          </p:cNvSpPr>
          <p:nvPr>
            <p:ph idx="1"/>
          </p:nvPr>
        </p:nvSpPr>
        <p:spPr>
          <a:xfrm>
            <a:off x="1643042" y="1643050"/>
            <a:ext cx="7043758" cy="4483113"/>
          </a:xfrm>
        </p:spPr>
        <p:txBody>
          <a:bodyPr/>
          <a:lstStyle/>
          <a:p>
            <a:pPr lvl="0"/>
            <a:r>
              <a:rPr lang="en-US" dirty="0" smtClean="0"/>
              <a:t>1</a:t>
            </a:r>
            <a:r>
              <a:rPr lang="en-US" altLang="zh-CN" dirty="0" smtClean="0"/>
              <a:t>.</a:t>
            </a:r>
            <a:r>
              <a:rPr lang="zh-CN" altLang="en-US" dirty="0" smtClean="0"/>
              <a:t>广告效果的事前评估</a:t>
            </a:r>
            <a:r>
              <a:rPr lang="en-US" dirty="0" smtClean="0"/>
              <a:t>	</a:t>
            </a:r>
            <a:endParaRPr lang="zh-CN" altLang="en-US" dirty="0" smtClean="0"/>
          </a:p>
          <a:p>
            <a:pPr lvl="0"/>
            <a:r>
              <a:rPr lang="en-US" dirty="0" smtClean="0"/>
              <a:t>2</a:t>
            </a:r>
            <a:r>
              <a:rPr lang="en-US" altLang="zh-CN" dirty="0" smtClean="0"/>
              <a:t>.</a:t>
            </a:r>
            <a:r>
              <a:rPr lang="zh-CN" altLang="en-US" dirty="0" smtClean="0"/>
              <a:t>广告效果的同步评估</a:t>
            </a:r>
            <a:r>
              <a:rPr lang="en-US" dirty="0" smtClean="0"/>
              <a:t>	</a:t>
            </a:r>
            <a:endParaRPr lang="zh-CN" altLang="en-US" dirty="0" smtClean="0"/>
          </a:p>
          <a:p>
            <a:pPr lvl="0"/>
            <a:r>
              <a:rPr lang="en-US" dirty="0" smtClean="0"/>
              <a:t>3</a:t>
            </a:r>
            <a:r>
              <a:rPr lang="en-US" altLang="zh-CN" dirty="0" smtClean="0"/>
              <a:t>.</a:t>
            </a:r>
            <a:r>
              <a:rPr lang="zh-CN" altLang="en-US" dirty="0" smtClean="0"/>
              <a:t>广告效果的事后评估</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ECAD8A18-F2DD-4E0C-8CF2-B7D20C4BEB64}"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209</a:t>
            </a:fld>
            <a:endParaRPr lang="zh-CN" altLang="en-US"/>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信息来源及调查研究的类型</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广告策划通常使用两种类型的研究：</a:t>
            </a:r>
            <a:endParaRPr lang="en-US" altLang="zh-CN" dirty="0" smtClean="0"/>
          </a:p>
          <a:p>
            <a:pPr lvl="1">
              <a:buFont typeface="Arial" pitchFamily="34" charset="0"/>
              <a:buChar char="•"/>
            </a:pPr>
            <a:r>
              <a:rPr lang="zh-CN" altLang="en-US" dirty="0" smtClean="0"/>
              <a:t>（</a:t>
            </a:r>
            <a:r>
              <a:rPr lang="en-US" dirty="0" smtClean="0"/>
              <a:t>1</a:t>
            </a:r>
            <a:r>
              <a:rPr lang="zh-CN" altLang="en-US" dirty="0" smtClean="0"/>
              <a:t>）营销研究；</a:t>
            </a:r>
            <a:endParaRPr lang="en-US" altLang="zh-CN" dirty="0" smtClean="0"/>
          </a:p>
          <a:p>
            <a:pPr lvl="1">
              <a:buFont typeface="Arial" pitchFamily="34" charset="0"/>
              <a:buChar char="•"/>
            </a:pPr>
            <a:r>
              <a:rPr lang="zh-CN" altLang="en-US" dirty="0" smtClean="0"/>
              <a:t>（</a:t>
            </a:r>
            <a:r>
              <a:rPr lang="en-US" dirty="0" smtClean="0"/>
              <a:t>2</a:t>
            </a:r>
            <a:r>
              <a:rPr lang="zh-CN" altLang="en-US" dirty="0" smtClean="0"/>
              <a:t>）广告研究。</a:t>
            </a:r>
            <a:endParaRPr lang="zh-CN" altLang="en-US" dirty="0"/>
          </a:p>
        </p:txBody>
      </p:sp>
      <p:sp>
        <p:nvSpPr>
          <p:cNvPr id="4" name="日期占位符 3"/>
          <p:cNvSpPr>
            <a:spLocks noGrp="1"/>
          </p:cNvSpPr>
          <p:nvPr>
            <p:ph type="dt" sz="half" idx="10"/>
          </p:nvPr>
        </p:nvSpPr>
        <p:spPr/>
        <p:txBody>
          <a:bodyPr/>
          <a:lstStyle/>
          <a:p>
            <a:pPr>
              <a:defRPr/>
            </a:pPr>
            <a:fld id="{57024A62-B9C1-4181-BF51-5A77EA6747DA}"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21</a:t>
            </a:fld>
            <a:endParaRPr lang="zh-CN" altLang="en-US"/>
          </a:p>
        </p:txBody>
      </p:sp>
    </p:spTree>
  </p:cSld>
  <p:clrMapOvr>
    <a:masterClrMapping/>
  </p:clrMapOvr>
  <p:transition>
    <p:fade/>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9</a:t>
            </a:r>
            <a:r>
              <a:rPr lang="en-US" altLang="zh-CN" dirty="0" smtClean="0"/>
              <a:t>.</a:t>
            </a:r>
            <a:r>
              <a:rPr lang="en-US" dirty="0" smtClean="0"/>
              <a:t>3</a:t>
            </a:r>
            <a:r>
              <a:rPr lang="en-US" altLang="zh-CN" dirty="0" smtClean="0"/>
              <a:t>.</a:t>
            </a:r>
            <a:r>
              <a:rPr lang="en-US" dirty="0" smtClean="0"/>
              <a:t>2 </a:t>
            </a:r>
            <a:r>
              <a:rPr lang="zh-CN" altLang="en-US" dirty="0" smtClean="0"/>
              <a:t>评估方法</a:t>
            </a:r>
            <a:endParaRPr lang="zh-CN" altLang="en-US" dirty="0"/>
          </a:p>
        </p:txBody>
      </p:sp>
      <p:sp>
        <p:nvSpPr>
          <p:cNvPr id="3" name="内容占位符 2"/>
          <p:cNvSpPr>
            <a:spLocks noGrp="1"/>
          </p:cNvSpPr>
          <p:nvPr>
            <p:ph idx="1"/>
          </p:nvPr>
        </p:nvSpPr>
        <p:spPr>
          <a:xfrm>
            <a:off x="2143108" y="1643050"/>
            <a:ext cx="6543692" cy="4483113"/>
          </a:xfrm>
        </p:spPr>
        <p:txBody>
          <a:bodyPr/>
          <a:lstStyle/>
          <a:p>
            <a:pPr lvl="0"/>
            <a:r>
              <a:rPr lang="en-US" dirty="0" smtClean="0"/>
              <a:t>1</a:t>
            </a:r>
            <a:r>
              <a:rPr lang="en-US" altLang="zh-CN" dirty="0" smtClean="0"/>
              <a:t>.</a:t>
            </a:r>
            <a:r>
              <a:rPr lang="zh-CN" altLang="en-US" dirty="0" smtClean="0"/>
              <a:t>抽样调查法</a:t>
            </a:r>
            <a:r>
              <a:rPr lang="en-US" dirty="0" smtClean="0"/>
              <a:t>	</a:t>
            </a:r>
            <a:endParaRPr lang="zh-CN" altLang="en-US" dirty="0" smtClean="0"/>
          </a:p>
          <a:p>
            <a:pPr lvl="0"/>
            <a:r>
              <a:rPr lang="en-US" dirty="0" smtClean="0"/>
              <a:t>2</a:t>
            </a:r>
            <a:r>
              <a:rPr lang="en-US" altLang="zh-CN" dirty="0" smtClean="0"/>
              <a:t>.</a:t>
            </a:r>
            <a:r>
              <a:rPr lang="zh-CN" altLang="en-US" dirty="0" smtClean="0"/>
              <a:t>问卷法</a:t>
            </a:r>
            <a:r>
              <a:rPr lang="en-US" dirty="0" smtClean="0"/>
              <a:t>	</a:t>
            </a:r>
            <a:endParaRPr lang="zh-CN" altLang="en-US" dirty="0" smtClean="0"/>
          </a:p>
          <a:p>
            <a:pPr lvl="0"/>
            <a:r>
              <a:rPr lang="en-US" dirty="0" smtClean="0"/>
              <a:t>3</a:t>
            </a:r>
            <a:r>
              <a:rPr lang="en-US" altLang="zh-CN" dirty="0" smtClean="0"/>
              <a:t>.</a:t>
            </a:r>
            <a:r>
              <a:rPr lang="zh-CN" altLang="en-US" dirty="0" smtClean="0"/>
              <a:t>访问法</a:t>
            </a:r>
            <a:r>
              <a:rPr lang="en-US" dirty="0" smtClean="0"/>
              <a:t>	</a:t>
            </a:r>
            <a:endParaRPr lang="zh-CN" altLang="en-US" dirty="0" smtClean="0"/>
          </a:p>
          <a:p>
            <a:pPr lvl="0"/>
            <a:r>
              <a:rPr lang="en-US" dirty="0" smtClean="0"/>
              <a:t>4</a:t>
            </a:r>
            <a:r>
              <a:rPr lang="en-US" altLang="zh-CN" dirty="0" smtClean="0"/>
              <a:t>.</a:t>
            </a:r>
            <a:r>
              <a:rPr lang="zh-CN" altLang="en-US" dirty="0" smtClean="0"/>
              <a:t>观察法</a:t>
            </a:r>
            <a:r>
              <a:rPr lang="en-US" dirty="0" smtClean="0"/>
              <a:t>	</a:t>
            </a:r>
            <a:endParaRPr lang="zh-CN" altLang="en-US" dirty="0" smtClean="0"/>
          </a:p>
          <a:p>
            <a:pPr lvl="0"/>
            <a:r>
              <a:rPr lang="en-US" dirty="0" smtClean="0"/>
              <a:t>5</a:t>
            </a:r>
            <a:r>
              <a:rPr lang="en-US" altLang="zh-CN" dirty="0" smtClean="0"/>
              <a:t>.</a:t>
            </a:r>
            <a:r>
              <a:rPr lang="zh-CN" altLang="en-US" dirty="0" smtClean="0"/>
              <a:t>比较法</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5179D8CF-515B-4ADA-AA22-0133C9877D4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210</a:t>
            </a:fld>
            <a:endParaRPr lang="zh-CN" altLang="en-US"/>
          </a:p>
        </p:txBody>
      </p:sp>
    </p:spTree>
  </p:cSld>
  <p:clrMapOvr>
    <a:masterClrMapping/>
  </p:clrMapOvr>
  <p:transition>
    <p:fade/>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9</a:t>
            </a:r>
            <a:r>
              <a:rPr lang="en-US" altLang="zh-CN" dirty="0" smtClean="0"/>
              <a:t>.</a:t>
            </a:r>
            <a:r>
              <a:rPr lang="en-US" dirty="0" smtClean="0"/>
              <a:t>3</a:t>
            </a:r>
            <a:r>
              <a:rPr lang="en-US" altLang="zh-CN" dirty="0" smtClean="0"/>
              <a:t>.</a:t>
            </a:r>
            <a:r>
              <a:rPr lang="en-US" dirty="0" smtClean="0"/>
              <a:t>3 </a:t>
            </a:r>
            <a:r>
              <a:rPr lang="zh-CN" altLang="en-US" dirty="0" smtClean="0"/>
              <a:t>对广告效果的分析</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对广告经济效果分析</a:t>
            </a:r>
            <a:r>
              <a:rPr lang="en-US" dirty="0" smtClean="0"/>
              <a:t>	</a:t>
            </a:r>
            <a:endParaRPr lang="zh-CN" altLang="en-US" dirty="0" smtClean="0"/>
          </a:p>
          <a:p>
            <a:pPr lvl="0"/>
            <a:r>
              <a:rPr lang="en-US" dirty="0" smtClean="0"/>
              <a:t>2</a:t>
            </a:r>
            <a:r>
              <a:rPr lang="en-US" altLang="zh-CN" dirty="0" smtClean="0"/>
              <a:t>.</a:t>
            </a:r>
            <a:r>
              <a:rPr lang="zh-CN" altLang="en-US" dirty="0" smtClean="0"/>
              <a:t>对广告社会心理效果的分析</a:t>
            </a:r>
            <a:r>
              <a:rPr lang="en-US" dirty="0" smtClean="0"/>
              <a:t>	</a:t>
            </a:r>
            <a:endParaRPr lang="zh-CN" altLang="en-US" dirty="0" smtClean="0"/>
          </a:p>
          <a:p>
            <a:pPr lvl="0"/>
            <a:r>
              <a:rPr lang="en-US" dirty="0" smtClean="0"/>
              <a:t>3</a:t>
            </a:r>
            <a:r>
              <a:rPr lang="en-US" altLang="zh-CN" dirty="0" smtClean="0"/>
              <a:t>.</a:t>
            </a:r>
            <a:r>
              <a:rPr lang="zh-CN" altLang="en-US" dirty="0" smtClean="0"/>
              <a:t>关注广告投资陷阱</a:t>
            </a:r>
          </a:p>
          <a:p>
            <a:pPr lvl="0"/>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181E7FEA-27C9-4182-B3FB-D31B53733A2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211</a:t>
            </a:fld>
            <a:endParaRPr lang="zh-CN" altLang="en-US"/>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en-US" dirty="0" smtClean="0"/>
              <a:t>2</a:t>
            </a:r>
            <a:r>
              <a:rPr lang="en-US" altLang="zh-CN" dirty="0" smtClean="0"/>
              <a:t>.</a:t>
            </a:r>
            <a:r>
              <a:rPr lang="en-US" dirty="0" smtClean="0"/>
              <a:t>1 </a:t>
            </a:r>
            <a:r>
              <a:rPr lang="zh-CN" altLang="en-US" dirty="0" smtClean="0"/>
              <a:t>信息来源</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公司的纪录或公司的营销情报</a:t>
            </a:r>
            <a:r>
              <a:rPr lang="en-US" dirty="0" smtClean="0"/>
              <a:t>	</a:t>
            </a:r>
            <a:endParaRPr lang="zh-CN" altLang="en-US" dirty="0" smtClean="0"/>
          </a:p>
          <a:p>
            <a:pPr lvl="0"/>
            <a:r>
              <a:rPr lang="en-US" dirty="0" smtClean="0"/>
              <a:t>2</a:t>
            </a:r>
            <a:r>
              <a:rPr lang="en-US" altLang="zh-CN" dirty="0" smtClean="0"/>
              <a:t>.</a:t>
            </a:r>
            <a:r>
              <a:rPr lang="zh-CN" altLang="en-US" dirty="0" smtClean="0"/>
              <a:t>公司以前的调查研究</a:t>
            </a:r>
            <a:r>
              <a:rPr lang="en-US" dirty="0" smtClean="0"/>
              <a:t>	</a:t>
            </a:r>
            <a:endParaRPr lang="zh-CN" altLang="en-US" dirty="0" smtClean="0"/>
          </a:p>
          <a:p>
            <a:pPr lvl="0"/>
            <a:r>
              <a:rPr lang="en-US" dirty="0" smtClean="0"/>
              <a:t>3</a:t>
            </a:r>
            <a:r>
              <a:rPr lang="en-US" altLang="zh-CN" dirty="0" smtClean="0"/>
              <a:t>.</a:t>
            </a:r>
            <a:r>
              <a:rPr lang="zh-CN" altLang="en-US" dirty="0" smtClean="0"/>
              <a:t>资料供应机构所提供的市场信息及消费者信息</a:t>
            </a:r>
          </a:p>
          <a:p>
            <a:pPr lvl="0"/>
            <a:r>
              <a:rPr lang="en-US" dirty="0" smtClean="0"/>
              <a:t>4</a:t>
            </a:r>
            <a:r>
              <a:rPr lang="en-US" altLang="zh-CN" dirty="0" smtClean="0"/>
              <a:t>.</a:t>
            </a:r>
            <a:r>
              <a:rPr lang="zh-CN" altLang="en-US" dirty="0" smtClean="0"/>
              <a:t>同业及协会的研究</a:t>
            </a:r>
          </a:p>
          <a:p>
            <a:pPr lvl="0"/>
            <a:r>
              <a:rPr lang="en-US" dirty="0" smtClean="0"/>
              <a:t>5</a:t>
            </a:r>
            <a:r>
              <a:rPr lang="en-US" altLang="zh-CN" dirty="0" smtClean="0"/>
              <a:t>.</a:t>
            </a:r>
            <a:r>
              <a:rPr lang="zh-CN" altLang="en-US" dirty="0" smtClean="0"/>
              <a:t>普查或登记的资料</a:t>
            </a:r>
          </a:p>
          <a:p>
            <a:pPr lvl="0"/>
            <a:r>
              <a:rPr lang="en-US" dirty="0" smtClean="0"/>
              <a:t>6</a:t>
            </a:r>
            <a:r>
              <a:rPr lang="en-US" altLang="zh-CN" dirty="0" smtClean="0"/>
              <a:t>.</a:t>
            </a:r>
            <a:r>
              <a:rPr lang="zh-CN" altLang="en-US" dirty="0" smtClean="0"/>
              <a:t>图书馆与大专院校</a:t>
            </a:r>
          </a:p>
          <a:p>
            <a:pPr lvl="0"/>
            <a:r>
              <a:rPr lang="en-US" dirty="0" smtClean="0"/>
              <a:t>7</a:t>
            </a:r>
            <a:r>
              <a:rPr lang="en-US" altLang="zh-CN" dirty="0" smtClean="0"/>
              <a:t>.</a:t>
            </a:r>
            <a:r>
              <a:rPr lang="zh-CN" altLang="en-US" dirty="0" smtClean="0"/>
              <a:t>其他信息来源</a:t>
            </a:r>
            <a:endParaRPr lang="zh-CN" altLang="en-US" dirty="0"/>
          </a:p>
        </p:txBody>
      </p:sp>
      <p:sp>
        <p:nvSpPr>
          <p:cNvPr id="4" name="日期占位符 3"/>
          <p:cNvSpPr>
            <a:spLocks noGrp="1"/>
          </p:cNvSpPr>
          <p:nvPr>
            <p:ph type="dt" sz="half" idx="10"/>
          </p:nvPr>
        </p:nvSpPr>
        <p:spPr/>
        <p:txBody>
          <a:bodyPr/>
          <a:lstStyle/>
          <a:p>
            <a:fld id="{107D2E8C-3CF2-4858-B5F0-49CB491D6F1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22</a:t>
            </a:fld>
            <a:endParaRPr lang="zh-CN" altLang="en-US"/>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次级调查研究</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那些已经收集好或存在的形式，即为广告策划人可以直接使用的既存的信息。</a:t>
            </a:r>
            <a:endParaRPr lang="en-US" altLang="zh-CN" dirty="0" smtClean="0"/>
          </a:p>
          <a:p>
            <a:pPr>
              <a:buFont typeface="Arial" pitchFamily="34" charset="0"/>
              <a:buChar char="•"/>
            </a:pPr>
            <a:r>
              <a:rPr lang="zh-CN" altLang="en-US" dirty="0" smtClean="0"/>
              <a:t>既存的信息称为次级信息，基于此种信息所作的调查研究称为次级调查研究。</a:t>
            </a:r>
            <a:endParaRPr lang="zh-CN" altLang="en-US" dirty="0"/>
          </a:p>
        </p:txBody>
      </p:sp>
      <p:sp>
        <p:nvSpPr>
          <p:cNvPr id="4" name="日期占位符 3"/>
          <p:cNvSpPr>
            <a:spLocks noGrp="1"/>
          </p:cNvSpPr>
          <p:nvPr>
            <p:ph type="dt" sz="half" idx="10"/>
          </p:nvPr>
        </p:nvSpPr>
        <p:spPr/>
        <p:txBody>
          <a:bodyPr/>
          <a:lstStyle/>
          <a:p>
            <a:pPr>
              <a:defRPr/>
            </a:pPr>
            <a:fld id="{8DF7D479-03EA-467C-8601-687947B243FB}"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23</a:t>
            </a:fld>
            <a:endParaRPr lang="zh-CN" altLang="en-US"/>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基本调查研究</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如果不能取得次级信息，而需要一个特别设计的计划才能取得，这一类的调查研究称为基本调查研究。</a:t>
            </a:r>
            <a:endParaRPr lang="zh-CN" altLang="en-US" dirty="0"/>
          </a:p>
        </p:txBody>
      </p:sp>
      <p:sp>
        <p:nvSpPr>
          <p:cNvPr id="4" name="日期占位符 3"/>
          <p:cNvSpPr>
            <a:spLocks noGrp="1"/>
          </p:cNvSpPr>
          <p:nvPr>
            <p:ph type="dt" sz="half" idx="10"/>
          </p:nvPr>
        </p:nvSpPr>
        <p:spPr/>
        <p:txBody>
          <a:bodyPr/>
          <a:lstStyle/>
          <a:p>
            <a:pPr>
              <a:defRPr/>
            </a:pPr>
            <a:fld id="{01BAAA34-A06E-4DEA-A20C-74C38C89093F}"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24</a:t>
            </a:fld>
            <a:endParaRPr lang="zh-CN" altLang="en-US"/>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zh-CN" altLang="en-US" dirty="0" smtClean="0"/>
              <a:t>探索或质的调查研究</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）密集资料收集</a:t>
            </a:r>
            <a:r>
              <a:rPr lang="en-US" dirty="0" smtClean="0"/>
              <a:t>	</a:t>
            </a:r>
            <a:endParaRPr lang="zh-CN" altLang="en-US" dirty="0" smtClean="0"/>
          </a:p>
          <a:p>
            <a:pPr lvl="0"/>
            <a:r>
              <a:rPr lang="zh-CN" altLang="en-US" dirty="0" smtClean="0"/>
              <a:t>（</a:t>
            </a:r>
            <a:r>
              <a:rPr lang="en-US" dirty="0" smtClean="0"/>
              <a:t>2</a:t>
            </a:r>
            <a:r>
              <a:rPr lang="zh-CN" altLang="en-US" dirty="0" smtClean="0"/>
              <a:t>）投射技术</a:t>
            </a:r>
            <a:endParaRPr lang="zh-CN" altLang="en-US" dirty="0"/>
          </a:p>
        </p:txBody>
      </p:sp>
      <p:sp>
        <p:nvSpPr>
          <p:cNvPr id="4" name="日期占位符 3"/>
          <p:cNvSpPr>
            <a:spLocks noGrp="1"/>
          </p:cNvSpPr>
          <p:nvPr>
            <p:ph type="dt" sz="half" idx="10"/>
          </p:nvPr>
        </p:nvSpPr>
        <p:spPr/>
        <p:txBody>
          <a:bodyPr/>
          <a:lstStyle/>
          <a:p>
            <a:fld id="{7369C375-FBC9-43DF-937D-970B444FC82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25</a:t>
            </a:fld>
            <a:endParaRPr lang="zh-CN" altLang="en-US"/>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量的或描述的调查研究</a:t>
            </a:r>
            <a:endParaRPr lang="zh-CN" altLang="en-US" dirty="0"/>
          </a:p>
        </p:txBody>
      </p:sp>
      <p:sp>
        <p:nvSpPr>
          <p:cNvPr id="3" name="内容占位符 2"/>
          <p:cNvSpPr>
            <a:spLocks noGrp="1"/>
          </p:cNvSpPr>
          <p:nvPr>
            <p:ph idx="1"/>
          </p:nvPr>
        </p:nvSpPr>
        <p:spPr>
          <a:xfrm>
            <a:off x="1857356" y="1643050"/>
            <a:ext cx="6829444" cy="4483113"/>
          </a:xfrm>
        </p:spPr>
        <p:txBody>
          <a:bodyPr/>
          <a:lstStyle/>
          <a:p>
            <a:pPr lvl="0"/>
            <a:r>
              <a:rPr lang="zh-CN" altLang="en-US" dirty="0" smtClean="0"/>
              <a:t>（</a:t>
            </a:r>
            <a:r>
              <a:rPr lang="en-US" dirty="0" smtClean="0"/>
              <a:t>1</a:t>
            </a:r>
            <a:r>
              <a:rPr lang="zh-CN" altLang="en-US" dirty="0" smtClean="0"/>
              <a:t>）观察法</a:t>
            </a:r>
          </a:p>
          <a:p>
            <a:pPr lvl="0"/>
            <a:r>
              <a:rPr lang="zh-CN" altLang="en-US" dirty="0" smtClean="0"/>
              <a:t>（</a:t>
            </a:r>
            <a:r>
              <a:rPr lang="en-US" dirty="0" smtClean="0"/>
              <a:t>2</a:t>
            </a:r>
            <a:r>
              <a:rPr lang="zh-CN" altLang="en-US" dirty="0" smtClean="0"/>
              <a:t>）调查法</a:t>
            </a:r>
            <a:endParaRPr lang="zh-CN" altLang="en-US" dirty="0"/>
          </a:p>
        </p:txBody>
      </p:sp>
      <p:sp>
        <p:nvSpPr>
          <p:cNvPr id="4" name="日期占位符 3"/>
          <p:cNvSpPr>
            <a:spLocks noGrp="1"/>
          </p:cNvSpPr>
          <p:nvPr>
            <p:ph type="dt" sz="half" idx="10"/>
          </p:nvPr>
        </p:nvSpPr>
        <p:spPr/>
        <p:txBody>
          <a:bodyPr/>
          <a:lstStyle/>
          <a:p>
            <a:fld id="{906B4426-1EEE-486D-BC2D-AC910EB5FB85}"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26</a:t>
            </a:fld>
            <a:endParaRPr lang="zh-CN" altLang="en-US"/>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zh-CN" altLang="en-US" dirty="0" smtClean="0"/>
              <a:t>实验调查研究</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实验调查研究是在实验室或以其他不同的方法作有控制的调查研究，用来寻找因果关系。</a:t>
            </a:r>
            <a:endParaRPr lang="zh-CN" altLang="en-US" dirty="0"/>
          </a:p>
        </p:txBody>
      </p:sp>
      <p:sp>
        <p:nvSpPr>
          <p:cNvPr id="4" name="日期占位符 3"/>
          <p:cNvSpPr>
            <a:spLocks noGrp="1"/>
          </p:cNvSpPr>
          <p:nvPr>
            <p:ph type="dt" sz="half" idx="10"/>
          </p:nvPr>
        </p:nvSpPr>
        <p:spPr/>
        <p:txBody>
          <a:bodyPr/>
          <a:lstStyle/>
          <a:p>
            <a:fld id="{8A7F3D1E-3002-44F3-9BA2-095833249778}"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27</a:t>
            </a:fld>
            <a:endParaRPr lang="zh-CN" altLang="en-US"/>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en-US" altLang="zh-CN" dirty="0" smtClean="0"/>
              <a:t>.</a:t>
            </a:r>
            <a:r>
              <a:rPr lang="zh-CN" altLang="en-US" dirty="0" smtClean="0"/>
              <a:t>为资料收集抽样</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）样本是什么人？</a:t>
            </a:r>
          </a:p>
          <a:p>
            <a:pPr lvl="0"/>
            <a:r>
              <a:rPr lang="zh-CN" altLang="en-US" dirty="0" smtClean="0"/>
              <a:t>（</a:t>
            </a:r>
            <a:r>
              <a:rPr lang="en-US" dirty="0" smtClean="0"/>
              <a:t>2</a:t>
            </a:r>
            <a:r>
              <a:rPr lang="zh-CN" altLang="en-US" dirty="0" smtClean="0"/>
              <a:t>）选择样本</a:t>
            </a:r>
            <a:r>
              <a:rPr lang="en-US" dirty="0" smtClean="0"/>
              <a:t>	</a:t>
            </a:r>
            <a:endParaRPr lang="zh-CN" altLang="en-US" dirty="0" smtClean="0"/>
          </a:p>
          <a:p>
            <a:pPr lvl="0"/>
            <a:r>
              <a:rPr lang="zh-CN" altLang="en-US" dirty="0" smtClean="0"/>
              <a:t>（</a:t>
            </a:r>
            <a:r>
              <a:rPr lang="en-US" dirty="0" smtClean="0"/>
              <a:t>3</a:t>
            </a:r>
            <a:r>
              <a:rPr lang="zh-CN" altLang="en-US" dirty="0" smtClean="0"/>
              <a:t>）样本的大小</a:t>
            </a:r>
          </a:p>
          <a:p>
            <a:pPr lvl="0"/>
            <a:r>
              <a:rPr lang="zh-CN" altLang="en-US" dirty="0" smtClean="0"/>
              <a:t>（</a:t>
            </a:r>
            <a:r>
              <a:rPr lang="en-US" dirty="0" smtClean="0"/>
              <a:t>4</a:t>
            </a:r>
            <a:r>
              <a:rPr lang="zh-CN" altLang="en-US" dirty="0" smtClean="0"/>
              <a:t>）可能遇到的问题</a:t>
            </a:r>
            <a:endParaRPr lang="zh-CN" altLang="en-US" dirty="0"/>
          </a:p>
        </p:txBody>
      </p:sp>
      <p:sp>
        <p:nvSpPr>
          <p:cNvPr id="4" name="日期占位符 3"/>
          <p:cNvSpPr>
            <a:spLocks noGrp="1"/>
          </p:cNvSpPr>
          <p:nvPr>
            <p:ph type="dt" sz="half" idx="10"/>
          </p:nvPr>
        </p:nvSpPr>
        <p:spPr/>
        <p:txBody>
          <a:bodyPr/>
          <a:lstStyle/>
          <a:p>
            <a:fld id="{0DC386FD-3429-4D0C-97A7-D3A60CB12E9F}"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28</a:t>
            </a:fld>
            <a:endParaRPr lang="zh-CN" altLang="en-US"/>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2</a:t>
            </a:r>
            <a:r>
              <a:rPr lang="en-US" altLang="zh-CN" smtClean="0"/>
              <a:t>.</a:t>
            </a:r>
            <a:r>
              <a:rPr lang="en-US" smtClean="0"/>
              <a:t>3 </a:t>
            </a:r>
            <a:r>
              <a:rPr lang="zh-CN" altLang="en-US" smtClean="0"/>
              <a:t>问卷设计</a:t>
            </a:r>
            <a:endParaRPr lang="zh-CN" altLang="en-US" dirty="0"/>
          </a:p>
        </p:txBody>
      </p:sp>
      <p:sp>
        <p:nvSpPr>
          <p:cNvPr id="3" name="内容占位符 2"/>
          <p:cNvSpPr>
            <a:spLocks noGrp="1"/>
          </p:cNvSpPr>
          <p:nvPr>
            <p:ph idx="1"/>
          </p:nvPr>
        </p:nvSpPr>
        <p:spPr/>
        <p:txBody>
          <a:bodyPr/>
          <a:lstStyle/>
          <a:p>
            <a:r>
              <a:rPr lang="en-US" dirty="0" smtClean="0"/>
              <a:t>2</a:t>
            </a:r>
            <a:r>
              <a:rPr lang="en-US" altLang="zh-CN" dirty="0" smtClean="0"/>
              <a:t>.</a:t>
            </a:r>
            <a:r>
              <a:rPr lang="en-US" dirty="0" smtClean="0"/>
              <a:t>3</a:t>
            </a:r>
            <a:r>
              <a:rPr lang="en-US" altLang="zh-CN" dirty="0" smtClean="0"/>
              <a:t>.</a:t>
            </a:r>
            <a:r>
              <a:rPr lang="en-US" dirty="0" smtClean="0"/>
              <a:t>1 </a:t>
            </a:r>
            <a:r>
              <a:rPr lang="zh-CN" altLang="en-US" dirty="0" smtClean="0"/>
              <a:t>调查问卷的功能</a:t>
            </a:r>
            <a:endParaRPr lang="en-US" altLang="zh-CN" dirty="0" smtClean="0"/>
          </a:p>
          <a:p>
            <a:endParaRPr lang="en-US" altLang="zh-CN" dirty="0" smtClean="0"/>
          </a:p>
          <a:p>
            <a:r>
              <a:rPr lang="en-US" dirty="0" smtClean="0"/>
              <a:t>2</a:t>
            </a:r>
            <a:r>
              <a:rPr lang="en-US" altLang="zh-CN" dirty="0" smtClean="0"/>
              <a:t>.</a:t>
            </a:r>
            <a:r>
              <a:rPr lang="en-US" dirty="0" smtClean="0"/>
              <a:t>3</a:t>
            </a:r>
            <a:r>
              <a:rPr lang="en-US" altLang="zh-CN" dirty="0" smtClean="0"/>
              <a:t>.</a:t>
            </a:r>
            <a:r>
              <a:rPr lang="en-US" dirty="0" smtClean="0"/>
              <a:t>2 </a:t>
            </a:r>
            <a:r>
              <a:rPr lang="zh-CN" altLang="en-US" dirty="0" smtClean="0"/>
              <a:t>调查问卷的设计过程</a:t>
            </a:r>
            <a:endParaRPr lang="en-US" altLang="zh-CN" dirty="0" smtClean="0"/>
          </a:p>
          <a:p>
            <a:endParaRPr lang="en-US" altLang="zh-CN" dirty="0" smtClean="0"/>
          </a:p>
          <a:p>
            <a:r>
              <a:rPr lang="en-US" dirty="0" smtClean="0"/>
              <a:t>2</a:t>
            </a:r>
            <a:r>
              <a:rPr lang="en-US" altLang="zh-CN" dirty="0" smtClean="0"/>
              <a:t>.</a:t>
            </a:r>
            <a:r>
              <a:rPr lang="en-US" dirty="0" smtClean="0"/>
              <a:t>3</a:t>
            </a:r>
            <a:r>
              <a:rPr lang="en-US" altLang="zh-CN" dirty="0" smtClean="0"/>
              <a:t>.</a:t>
            </a:r>
            <a:r>
              <a:rPr lang="en-US" dirty="0" smtClean="0"/>
              <a:t>3 </a:t>
            </a:r>
            <a:r>
              <a:rPr lang="zh-CN" altLang="en-US" dirty="0" smtClean="0"/>
              <a:t>设计问题</a:t>
            </a:r>
            <a:endParaRPr lang="zh-CN" altLang="en-US" dirty="0"/>
          </a:p>
        </p:txBody>
      </p:sp>
      <p:sp>
        <p:nvSpPr>
          <p:cNvPr id="4" name="日期占位符 3"/>
          <p:cNvSpPr>
            <a:spLocks noGrp="1"/>
          </p:cNvSpPr>
          <p:nvPr>
            <p:ph type="dt" sz="half" idx="10"/>
          </p:nvPr>
        </p:nvSpPr>
        <p:spPr/>
        <p:txBody>
          <a:bodyPr/>
          <a:lstStyle/>
          <a:p>
            <a:fld id="{50D04BA6-FC75-415E-9A65-392C6EA0843D}"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29</a:t>
            </a:fld>
            <a:endParaRPr lang="zh-CN" altLang="en-US"/>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en-US" dirty="0" smtClean="0"/>
              <a:t>1 </a:t>
            </a:r>
            <a:r>
              <a:rPr lang="zh-CN" altLang="en-US" dirty="0" smtClean="0"/>
              <a:t>对广告概念</a:t>
            </a:r>
            <a:r>
              <a:rPr lang="en-US" altLang="zh-CN" dirty="0" smtClean="0"/>
              <a:t/>
            </a:r>
            <a:br>
              <a:rPr lang="en-US" altLang="zh-CN" dirty="0" smtClean="0"/>
            </a:br>
            <a:r>
              <a:rPr lang="zh-CN" altLang="en-US" dirty="0" smtClean="0"/>
              <a:t>与功能的重新审视</a:t>
            </a:r>
            <a:endParaRPr lang="zh-CN" altLang="en-US" dirty="0"/>
          </a:p>
        </p:txBody>
      </p:sp>
      <p:sp>
        <p:nvSpPr>
          <p:cNvPr id="3" name="内容占位符 2"/>
          <p:cNvSpPr>
            <a:spLocks noGrp="1"/>
          </p:cNvSpPr>
          <p:nvPr>
            <p:ph idx="1"/>
          </p:nvPr>
        </p:nvSpPr>
        <p:spPr>
          <a:xfrm>
            <a:off x="1285852" y="1571612"/>
            <a:ext cx="7400948" cy="4554551"/>
          </a:xfrm>
        </p:spPr>
        <p:txBody>
          <a:bodyPr/>
          <a:lstStyle/>
          <a:p>
            <a:pPr lvl="0"/>
            <a:endParaRPr lang="en-US" dirty="0" smtClean="0"/>
          </a:p>
          <a:p>
            <a:pPr lvl="0"/>
            <a:r>
              <a:rPr lang="en-US" dirty="0" smtClean="0"/>
              <a:t>1</a:t>
            </a:r>
            <a:r>
              <a:rPr lang="en-US" altLang="zh-CN" dirty="0" smtClean="0"/>
              <a:t>.</a:t>
            </a:r>
            <a:r>
              <a:rPr lang="en-US" dirty="0" smtClean="0"/>
              <a:t>1</a:t>
            </a:r>
            <a:r>
              <a:rPr lang="en-US" altLang="zh-CN" dirty="0" smtClean="0"/>
              <a:t>.</a:t>
            </a:r>
            <a:r>
              <a:rPr lang="en-US" dirty="0" smtClean="0"/>
              <a:t>1 </a:t>
            </a:r>
            <a:r>
              <a:rPr lang="zh-CN" altLang="en-US" dirty="0" smtClean="0"/>
              <a:t>广告的概念</a:t>
            </a:r>
            <a:endParaRPr lang="en-US" altLang="zh-CN" dirty="0" smtClean="0"/>
          </a:p>
          <a:p>
            <a:pPr lvl="0"/>
            <a:endParaRPr lang="en-US" dirty="0" smtClean="0"/>
          </a:p>
          <a:p>
            <a:pPr lvl="0"/>
            <a:r>
              <a:rPr lang="en-US" dirty="0" smtClean="0"/>
              <a:t>1</a:t>
            </a:r>
            <a:r>
              <a:rPr lang="en-US" altLang="zh-CN" dirty="0" smtClean="0"/>
              <a:t>.</a:t>
            </a:r>
            <a:r>
              <a:rPr lang="en-US" dirty="0" smtClean="0"/>
              <a:t>1</a:t>
            </a:r>
            <a:r>
              <a:rPr lang="en-US" altLang="zh-CN" dirty="0" smtClean="0"/>
              <a:t>.</a:t>
            </a:r>
            <a:r>
              <a:rPr lang="en-US" dirty="0" smtClean="0"/>
              <a:t>2 </a:t>
            </a:r>
            <a:r>
              <a:rPr lang="zh-CN" altLang="en-US" dirty="0" smtClean="0"/>
              <a:t>广告的功能</a:t>
            </a:r>
            <a:endParaRPr lang="en-US" altLang="zh-CN" dirty="0" smtClean="0"/>
          </a:p>
        </p:txBody>
      </p:sp>
      <p:sp>
        <p:nvSpPr>
          <p:cNvPr id="4" name="日期占位符 3"/>
          <p:cNvSpPr>
            <a:spLocks noGrp="1"/>
          </p:cNvSpPr>
          <p:nvPr>
            <p:ph type="dt" sz="half" idx="10"/>
          </p:nvPr>
        </p:nvSpPr>
        <p:spPr/>
        <p:txBody>
          <a:bodyPr/>
          <a:lstStyle/>
          <a:p>
            <a:fld id="{584F499D-9EE8-4699-9FB7-FFC3D62D1F08}"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3</a:t>
            </a:fld>
            <a:endParaRPr lang="zh-CN" altLang="en-US"/>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调查问卷的功能</a:t>
            </a:r>
            <a:endParaRPr lang="zh-CN" altLang="en-US" dirty="0"/>
          </a:p>
        </p:txBody>
      </p:sp>
      <p:sp>
        <p:nvSpPr>
          <p:cNvPr id="3" name="内容占位符 2"/>
          <p:cNvSpPr>
            <a:spLocks noGrp="1"/>
          </p:cNvSpPr>
          <p:nvPr>
            <p:ph idx="1"/>
          </p:nvPr>
        </p:nvSpPr>
        <p:spPr/>
        <p:txBody>
          <a:bodyPr/>
          <a:lstStyle/>
          <a:p>
            <a:r>
              <a:rPr lang="zh-CN" altLang="en-US" sz="2800" dirty="0" smtClean="0"/>
              <a:t>（</a:t>
            </a:r>
            <a:r>
              <a:rPr lang="en-US" sz="2800" dirty="0" smtClean="0"/>
              <a:t>1</a:t>
            </a:r>
            <a:r>
              <a:rPr lang="zh-CN" altLang="en-US" sz="2800" dirty="0" smtClean="0"/>
              <a:t>）把研究目标转化为特定的问题；</a:t>
            </a:r>
            <a:endParaRPr lang="en-US" altLang="zh-CN" sz="2800" dirty="0" smtClean="0"/>
          </a:p>
          <a:p>
            <a:r>
              <a:rPr lang="zh-CN" altLang="en-US" sz="2800" dirty="0" smtClean="0"/>
              <a:t>（</a:t>
            </a:r>
            <a:r>
              <a:rPr lang="en-US" sz="2800" dirty="0" smtClean="0"/>
              <a:t>2</a:t>
            </a:r>
            <a:r>
              <a:rPr lang="zh-CN" altLang="en-US" sz="2800" dirty="0" smtClean="0"/>
              <a:t>）使问题和回答范围标准化，让每一个人面临同样的问题环境；</a:t>
            </a:r>
            <a:endParaRPr lang="en-US" altLang="zh-CN" sz="2800" dirty="0" smtClean="0"/>
          </a:p>
          <a:p>
            <a:r>
              <a:rPr lang="zh-CN" altLang="en-US" sz="2800" dirty="0" smtClean="0"/>
              <a:t>（</a:t>
            </a:r>
            <a:r>
              <a:rPr lang="en-US" sz="2800" dirty="0" smtClean="0"/>
              <a:t>3</a:t>
            </a:r>
            <a:r>
              <a:rPr lang="zh-CN" altLang="en-US" sz="2800" dirty="0" smtClean="0"/>
              <a:t>）通过措辞、问题流程和卷面形象来获取应答者的合作，并在整个谈话中激励被访问者；</a:t>
            </a:r>
            <a:endParaRPr lang="en-US" altLang="zh-CN" sz="2800" dirty="0" smtClean="0"/>
          </a:p>
          <a:p>
            <a:r>
              <a:rPr lang="zh-CN" altLang="en-US" sz="2800" dirty="0" smtClean="0"/>
              <a:t>（</a:t>
            </a:r>
            <a:r>
              <a:rPr lang="en-US" sz="2800" dirty="0" smtClean="0"/>
              <a:t>4</a:t>
            </a:r>
            <a:r>
              <a:rPr lang="zh-CN" altLang="en-US" sz="2800" dirty="0" smtClean="0"/>
              <a:t>）可作为调研的永久记录；</a:t>
            </a:r>
            <a:endParaRPr lang="en-US" altLang="zh-CN" sz="2800" dirty="0" smtClean="0"/>
          </a:p>
          <a:p>
            <a:r>
              <a:rPr lang="zh-CN" altLang="en-US" sz="2800" dirty="0" smtClean="0"/>
              <a:t>（</a:t>
            </a:r>
            <a:r>
              <a:rPr lang="en-US" sz="2800" dirty="0" smtClean="0"/>
              <a:t>5</a:t>
            </a:r>
            <a:r>
              <a:rPr lang="zh-CN" altLang="en-US" sz="2800" dirty="0" smtClean="0"/>
              <a:t>）它们能加快数据分析的进程；</a:t>
            </a:r>
            <a:endParaRPr lang="en-US" altLang="zh-CN" sz="2800" dirty="0" smtClean="0"/>
          </a:p>
          <a:p>
            <a:r>
              <a:rPr lang="zh-CN" altLang="en-US" sz="2800" dirty="0" smtClean="0"/>
              <a:t>（</a:t>
            </a:r>
            <a:r>
              <a:rPr lang="en-US" sz="2800" dirty="0" smtClean="0"/>
              <a:t>6</a:t>
            </a:r>
            <a:r>
              <a:rPr lang="zh-CN" altLang="en-US" sz="2800" dirty="0" smtClean="0"/>
              <a:t>）它们包括测定可行性假设的信息，并可以据此验证调研参与者的有效性。</a:t>
            </a:r>
          </a:p>
        </p:txBody>
      </p:sp>
      <p:sp>
        <p:nvSpPr>
          <p:cNvPr id="4" name="日期占位符 3"/>
          <p:cNvSpPr>
            <a:spLocks noGrp="1"/>
          </p:cNvSpPr>
          <p:nvPr>
            <p:ph type="dt" sz="half" idx="10"/>
          </p:nvPr>
        </p:nvSpPr>
        <p:spPr/>
        <p:txBody>
          <a:bodyPr/>
          <a:lstStyle/>
          <a:p>
            <a:pPr>
              <a:defRPr/>
            </a:pPr>
            <a:fld id="{E1270F56-769E-476E-8CB4-13B084999BDC}"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30</a:t>
            </a:fld>
            <a:endParaRPr lang="zh-CN" altLang="en-US"/>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调查问卷的设计过程</a:t>
            </a:r>
            <a:r>
              <a:rPr lang="en-US" altLang="zh-CN" sz="4400" b="1" kern="1200" dirty="0" smtClean="0">
                <a:solidFill>
                  <a:srgbClr val="D9D9D9"/>
                </a:solidFill>
                <a:latin typeface="黑体" pitchFamily="2" charset="-122"/>
                <a:ea typeface="黑体" pitchFamily="2" charset="-122"/>
                <a:cs typeface="+mj-cs"/>
              </a:rPr>
              <a:t>…</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smtClean="0"/>
              <a:t>一个典型的市场调研的流程，包含下面的</a:t>
            </a:r>
            <a:r>
              <a:rPr lang="en-US" smtClean="0"/>
              <a:t>11</a:t>
            </a:r>
            <a:r>
              <a:rPr lang="zh-CN" altLang="en-US" smtClean="0"/>
              <a:t>个步骤：</a:t>
            </a:r>
            <a:endParaRPr lang="en-US" altLang="zh-CN" smtClean="0"/>
          </a:p>
          <a:p>
            <a:pPr lvl="0"/>
            <a:r>
              <a:rPr lang="zh-CN" altLang="en-US" smtClean="0"/>
              <a:t>（</a:t>
            </a:r>
            <a:r>
              <a:rPr lang="en-US" smtClean="0"/>
              <a:t>1</a:t>
            </a:r>
            <a:r>
              <a:rPr lang="zh-CN" altLang="en-US" smtClean="0"/>
              <a:t>）确定调查目的；</a:t>
            </a:r>
            <a:endParaRPr lang="en-US" altLang="zh-CN" smtClean="0"/>
          </a:p>
          <a:p>
            <a:pPr lvl="0"/>
            <a:r>
              <a:rPr lang="zh-CN" altLang="en-US" smtClean="0"/>
              <a:t>（</a:t>
            </a:r>
            <a:r>
              <a:rPr lang="en-US" smtClean="0"/>
              <a:t>2</a:t>
            </a:r>
            <a:r>
              <a:rPr lang="zh-CN" altLang="en-US" smtClean="0"/>
              <a:t>）确定资料收集的方法；</a:t>
            </a:r>
            <a:endParaRPr lang="en-US" altLang="zh-CN" smtClean="0"/>
          </a:p>
          <a:p>
            <a:pPr lvl="0"/>
            <a:r>
              <a:rPr lang="zh-CN" altLang="en-US" smtClean="0"/>
              <a:t>（</a:t>
            </a:r>
            <a:r>
              <a:rPr lang="en-US" smtClean="0"/>
              <a:t>3</a:t>
            </a:r>
            <a:r>
              <a:rPr lang="zh-CN" altLang="en-US" smtClean="0"/>
              <a:t>）确定问题；</a:t>
            </a:r>
            <a:endParaRPr lang="en-US" altLang="zh-CN" smtClean="0"/>
          </a:p>
          <a:p>
            <a:pPr lvl="0"/>
            <a:r>
              <a:rPr lang="zh-CN" altLang="en-US" smtClean="0"/>
              <a:t>（</a:t>
            </a:r>
            <a:r>
              <a:rPr lang="en-US" smtClean="0"/>
              <a:t>4</a:t>
            </a:r>
            <a:r>
              <a:rPr lang="zh-CN" altLang="en-US" smtClean="0"/>
              <a:t>）问题评估；</a:t>
            </a:r>
            <a:endParaRPr lang="en-US" sz="4400" b="1" kern="1200" dirty="0" smtClean="0">
              <a:solidFill>
                <a:srgbClr val="D9D9D9"/>
              </a:solidFill>
              <a:latin typeface="黑体" pitchFamily="2" charset="-122"/>
              <a:ea typeface="黑体" pitchFamily="2" charset="-122"/>
              <a:cs typeface="+mj-cs"/>
            </a:endParaRPr>
          </a:p>
        </p:txBody>
      </p:sp>
      <p:sp>
        <p:nvSpPr>
          <p:cNvPr id="4" name="日期占位符 3"/>
          <p:cNvSpPr>
            <a:spLocks noGrp="1"/>
          </p:cNvSpPr>
          <p:nvPr>
            <p:ph type="dt" sz="half" idx="10"/>
          </p:nvPr>
        </p:nvSpPr>
        <p:spPr/>
        <p:txBody>
          <a:bodyPr/>
          <a:lstStyle/>
          <a:p>
            <a:pPr>
              <a:defRPr/>
            </a:pPr>
            <a:fld id="{D266A320-EBDD-413D-BFD9-82FDD8A58ED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31</a:t>
            </a:fld>
            <a:endParaRPr lang="zh-CN" altLang="en-US"/>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调查问卷的设计过程</a:t>
            </a:r>
            <a:endParaRPr lang="zh-CN" altLang="en-US" dirty="0"/>
          </a:p>
        </p:txBody>
      </p:sp>
      <p:sp>
        <p:nvSpPr>
          <p:cNvPr id="3" name="内容占位符 2"/>
          <p:cNvSpPr>
            <a:spLocks noGrp="1"/>
          </p:cNvSpPr>
          <p:nvPr>
            <p:ph idx="1"/>
          </p:nvPr>
        </p:nvSpPr>
        <p:spPr/>
        <p:txBody>
          <a:bodyPr/>
          <a:lstStyle/>
          <a:p>
            <a:r>
              <a:rPr lang="zh-CN" altLang="en-US" dirty="0" smtClean="0"/>
              <a:t>（</a:t>
            </a:r>
            <a:r>
              <a:rPr lang="en-US" dirty="0" smtClean="0"/>
              <a:t>5</a:t>
            </a:r>
            <a:r>
              <a:rPr lang="zh-CN" altLang="en-US" dirty="0" smtClean="0"/>
              <a:t>）获得客户的认同；</a:t>
            </a:r>
            <a:endParaRPr lang="en-US" altLang="zh-CN" dirty="0" smtClean="0"/>
          </a:p>
          <a:p>
            <a:r>
              <a:rPr lang="zh-CN" altLang="en-US" dirty="0" smtClean="0"/>
              <a:t>（</a:t>
            </a:r>
            <a:r>
              <a:rPr lang="en-US" dirty="0" smtClean="0"/>
              <a:t>6</a:t>
            </a:r>
            <a:r>
              <a:rPr lang="zh-CN" altLang="en-US" dirty="0" smtClean="0"/>
              <a:t>）预测试；</a:t>
            </a:r>
            <a:endParaRPr lang="en-US" altLang="zh-CN" dirty="0" smtClean="0"/>
          </a:p>
          <a:p>
            <a:r>
              <a:rPr lang="zh-CN" altLang="en-US" dirty="0" smtClean="0"/>
              <a:t>（</a:t>
            </a:r>
            <a:r>
              <a:rPr lang="en-US" dirty="0" smtClean="0"/>
              <a:t>7</a:t>
            </a:r>
            <a:r>
              <a:rPr lang="zh-CN" altLang="en-US" dirty="0" smtClean="0"/>
              <a:t>）修订；</a:t>
            </a:r>
            <a:endParaRPr lang="en-US" altLang="zh-CN" dirty="0" smtClean="0"/>
          </a:p>
          <a:p>
            <a:r>
              <a:rPr lang="zh-CN" altLang="en-US" dirty="0" smtClean="0"/>
              <a:t>（</a:t>
            </a:r>
            <a:r>
              <a:rPr lang="en-US" dirty="0" smtClean="0"/>
              <a:t>8</a:t>
            </a:r>
            <a:r>
              <a:rPr lang="zh-CN" altLang="en-US" dirty="0" smtClean="0"/>
              <a:t>）定稿和印刷；</a:t>
            </a:r>
            <a:endParaRPr lang="en-US" altLang="zh-CN" dirty="0" smtClean="0"/>
          </a:p>
          <a:p>
            <a:r>
              <a:rPr lang="zh-CN" altLang="en-US" dirty="0" smtClean="0"/>
              <a:t>（</a:t>
            </a:r>
            <a:r>
              <a:rPr lang="en-US" dirty="0" smtClean="0"/>
              <a:t>9</a:t>
            </a:r>
            <a:r>
              <a:rPr lang="zh-CN" altLang="en-US" dirty="0" smtClean="0"/>
              <a:t>）收集资料；</a:t>
            </a:r>
            <a:endParaRPr lang="en-US" altLang="zh-CN" dirty="0" smtClean="0"/>
          </a:p>
          <a:p>
            <a:r>
              <a:rPr lang="zh-CN" altLang="en-US" dirty="0" smtClean="0"/>
              <a:t>（</a:t>
            </a:r>
            <a:r>
              <a:rPr lang="en-US" dirty="0" smtClean="0"/>
              <a:t>10</a:t>
            </a:r>
            <a:r>
              <a:rPr lang="zh-CN" altLang="en-US" dirty="0" smtClean="0"/>
              <a:t>）制表；</a:t>
            </a:r>
            <a:endParaRPr lang="en-US" altLang="zh-CN" dirty="0" smtClean="0"/>
          </a:p>
          <a:p>
            <a:r>
              <a:rPr lang="zh-CN" altLang="en-US" dirty="0" smtClean="0"/>
              <a:t>（</a:t>
            </a:r>
            <a:r>
              <a:rPr lang="en-US" dirty="0" smtClean="0"/>
              <a:t>11</a:t>
            </a:r>
            <a:r>
              <a:rPr lang="zh-CN" altLang="en-US" dirty="0" smtClean="0"/>
              <a:t>）撰写最终报告。</a:t>
            </a:r>
            <a:endParaRPr lang="en-US" sz="4400" b="1" kern="1200" dirty="0" smtClean="0">
              <a:solidFill>
                <a:srgbClr val="D9D9D9"/>
              </a:solidFill>
              <a:latin typeface="黑体" pitchFamily="2" charset="-122"/>
              <a:ea typeface="黑体" pitchFamily="2" charset="-122"/>
              <a:cs typeface="+mj-cs"/>
            </a:endParaRPr>
          </a:p>
        </p:txBody>
      </p:sp>
      <p:sp>
        <p:nvSpPr>
          <p:cNvPr id="4" name="日期占位符 3"/>
          <p:cNvSpPr>
            <a:spLocks noGrp="1"/>
          </p:cNvSpPr>
          <p:nvPr>
            <p:ph type="dt" sz="half" idx="10"/>
          </p:nvPr>
        </p:nvSpPr>
        <p:spPr/>
        <p:txBody>
          <a:bodyPr/>
          <a:lstStyle/>
          <a:p>
            <a:pPr>
              <a:defRPr/>
            </a:pPr>
            <a:fld id="{6B07DEAD-02B7-404C-A5B4-FCD90A41D496}"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32</a:t>
            </a:fld>
            <a:endParaRPr lang="zh-CN" altLang="en-US"/>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设计问题</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p:txBody>
          <a:bodyPr/>
          <a:lstStyle/>
          <a:p>
            <a:endParaRPr lang="en-US" smtClean="0"/>
          </a:p>
          <a:p>
            <a:r>
              <a:rPr lang="en-US" smtClean="0"/>
              <a:t>1</a:t>
            </a:r>
            <a:r>
              <a:rPr lang="en-US" altLang="zh-CN" dirty="0" smtClean="0"/>
              <a:t>.</a:t>
            </a:r>
            <a:r>
              <a:rPr lang="zh-CN" altLang="en-US" dirty="0" smtClean="0"/>
              <a:t>问题设计中的</a:t>
            </a:r>
            <a:r>
              <a:rPr lang="en-US" dirty="0" smtClean="0"/>
              <a:t>5</a:t>
            </a:r>
            <a:r>
              <a:rPr lang="zh-CN" altLang="en-US" dirty="0" smtClean="0"/>
              <a:t>个“应该”</a:t>
            </a:r>
            <a:endParaRPr lang="en-US" altLang="zh-CN" dirty="0" smtClean="0"/>
          </a:p>
          <a:p>
            <a:endParaRPr lang="en-US" altLang="zh-CN" dirty="0" smtClean="0"/>
          </a:p>
          <a:p>
            <a:r>
              <a:rPr lang="en-US" dirty="0" smtClean="0"/>
              <a:t>2</a:t>
            </a:r>
            <a:r>
              <a:rPr lang="en-US" altLang="zh-CN" dirty="0" smtClean="0"/>
              <a:t>.</a:t>
            </a:r>
            <a:r>
              <a:rPr lang="zh-CN" altLang="en-US" dirty="0" smtClean="0"/>
              <a:t>问题设计中的</a:t>
            </a:r>
            <a:r>
              <a:rPr lang="en-US" dirty="0" smtClean="0"/>
              <a:t>11</a:t>
            </a:r>
            <a:r>
              <a:rPr lang="zh-CN" altLang="en-US" dirty="0" smtClean="0"/>
              <a:t>个“不应该”</a:t>
            </a:r>
            <a:endParaRPr lang="zh-CN" altLang="en-US" dirty="0"/>
          </a:p>
        </p:txBody>
      </p:sp>
      <p:sp>
        <p:nvSpPr>
          <p:cNvPr id="4" name="日期占位符 3"/>
          <p:cNvSpPr>
            <a:spLocks noGrp="1"/>
          </p:cNvSpPr>
          <p:nvPr>
            <p:ph type="dt" sz="half" idx="10"/>
          </p:nvPr>
        </p:nvSpPr>
        <p:spPr/>
        <p:txBody>
          <a:bodyPr/>
          <a:lstStyle/>
          <a:p>
            <a:pPr>
              <a:defRPr/>
            </a:pPr>
            <a:fld id="{83CC08A6-48DC-4812-8FFC-D54EAC4635CE}"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33</a:t>
            </a:fld>
            <a:endParaRPr lang="zh-CN" altLang="en-US"/>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zh-CN" altLang="en-US" dirty="0" smtClean="0"/>
              <a:t>问题设计中的</a:t>
            </a:r>
            <a:r>
              <a:rPr lang="en-US" dirty="0" smtClean="0"/>
              <a:t>5</a:t>
            </a:r>
            <a:r>
              <a:rPr lang="zh-CN" altLang="en-US" dirty="0" smtClean="0"/>
              <a:t>个“应该”</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）问题应该针对单一论题</a:t>
            </a:r>
            <a:r>
              <a:rPr lang="en-US" dirty="0" smtClean="0"/>
              <a:t>	</a:t>
            </a:r>
            <a:endParaRPr lang="zh-CN" altLang="en-US" dirty="0" smtClean="0"/>
          </a:p>
          <a:p>
            <a:pPr lvl="0"/>
            <a:r>
              <a:rPr lang="zh-CN" altLang="en-US" dirty="0" smtClean="0"/>
              <a:t>（</a:t>
            </a:r>
            <a:r>
              <a:rPr lang="en-US" dirty="0" smtClean="0"/>
              <a:t>2</a:t>
            </a:r>
            <a:r>
              <a:rPr lang="zh-CN" altLang="en-US" dirty="0" smtClean="0"/>
              <a:t>）问题应该简短</a:t>
            </a:r>
            <a:r>
              <a:rPr lang="en-US" dirty="0" smtClean="0"/>
              <a:t>	</a:t>
            </a:r>
            <a:endParaRPr lang="zh-CN" altLang="en-US" dirty="0" smtClean="0"/>
          </a:p>
          <a:p>
            <a:pPr lvl="0"/>
            <a:r>
              <a:rPr lang="zh-CN" altLang="en-US" dirty="0" smtClean="0"/>
              <a:t>（</a:t>
            </a:r>
            <a:r>
              <a:rPr lang="en-US" dirty="0" smtClean="0"/>
              <a:t>3</a:t>
            </a:r>
            <a:r>
              <a:rPr lang="zh-CN" altLang="en-US" dirty="0" smtClean="0"/>
              <a:t>）问题应该以同样的方式解释给所有应答者</a:t>
            </a:r>
            <a:r>
              <a:rPr lang="en-US" dirty="0" smtClean="0"/>
              <a:t>	</a:t>
            </a:r>
            <a:endParaRPr lang="zh-CN" altLang="en-US" dirty="0" smtClean="0"/>
          </a:p>
          <a:p>
            <a:pPr lvl="0"/>
            <a:r>
              <a:rPr lang="zh-CN" altLang="en-US" dirty="0" smtClean="0"/>
              <a:t>（</a:t>
            </a:r>
            <a:r>
              <a:rPr lang="en-US" dirty="0" smtClean="0"/>
              <a:t>4</a:t>
            </a:r>
            <a:r>
              <a:rPr lang="zh-CN" altLang="en-US" dirty="0" smtClean="0"/>
              <a:t>）问题应该使用应答者的核心词汇</a:t>
            </a:r>
            <a:r>
              <a:rPr lang="en-US" dirty="0" smtClean="0"/>
              <a:t>	</a:t>
            </a:r>
            <a:endParaRPr lang="zh-CN" altLang="en-US" dirty="0" smtClean="0"/>
          </a:p>
          <a:p>
            <a:pPr lvl="0"/>
            <a:r>
              <a:rPr lang="zh-CN" altLang="en-US" dirty="0" smtClean="0"/>
              <a:t>（</a:t>
            </a:r>
            <a:r>
              <a:rPr lang="en-US" dirty="0" smtClean="0"/>
              <a:t>5</a:t>
            </a:r>
            <a:r>
              <a:rPr lang="zh-CN" altLang="en-US" dirty="0" smtClean="0"/>
              <a:t>）若可能，问题应该使用简单句</a:t>
            </a:r>
            <a:endParaRPr lang="zh-CN" altLang="en-US" dirty="0"/>
          </a:p>
        </p:txBody>
      </p:sp>
      <p:sp>
        <p:nvSpPr>
          <p:cNvPr id="4" name="日期占位符 3"/>
          <p:cNvSpPr>
            <a:spLocks noGrp="1"/>
          </p:cNvSpPr>
          <p:nvPr>
            <p:ph type="dt" sz="half" idx="10"/>
          </p:nvPr>
        </p:nvSpPr>
        <p:spPr/>
        <p:txBody>
          <a:bodyPr/>
          <a:lstStyle/>
          <a:p>
            <a:fld id="{A4FD3F72-A491-4F73-A18A-C6DB88644A8F}"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34</a:t>
            </a:fld>
            <a:endParaRPr lang="zh-CN" altLang="en-US"/>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问题设计中的</a:t>
            </a:r>
            <a:r>
              <a:rPr lang="en-US" dirty="0" smtClean="0"/>
              <a:t>11</a:t>
            </a:r>
            <a:r>
              <a:rPr lang="zh-CN" altLang="en-US" dirty="0" smtClean="0"/>
              <a:t>个“不应该”</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）问题不应该假设不明显存在的标准</a:t>
            </a:r>
          </a:p>
          <a:p>
            <a:pPr lvl="0"/>
            <a:r>
              <a:rPr lang="zh-CN" altLang="en-US" dirty="0" smtClean="0"/>
              <a:t>（</a:t>
            </a:r>
            <a:r>
              <a:rPr lang="en-US" dirty="0" smtClean="0"/>
              <a:t>2</a:t>
            </a:r>
            <a:r>
              <a:rPr lang="zh-CN" altLang="en-US" dirty="0" smtClean="0"/>
              <a:t>）问题不应该超越应答者的能力和经历</a:t>
            </a:r>
          </a:p>
          <a:p>
            <a:pPr lvl="0"/>
            <a:r>
              <a:rPr lang="zh-CN" altLang="en-US" dirty="0" smtClean="0"/>
              <a:t>（</a:t>
            </a:r>
            <a:r>
              <a:rPr lang="en-US" dirty="0" smtClean="0"/>
              <a:t>3</a:t>
            </a:r>
            <a:r>
              <a:rPr lang="zh-CN" altLang="en-US" dirty="0" smtClean="0"/>
              <a:t>）问题不应该用特例来代表普遍状况</a:t>
            </a:r>
          </a:p>
          <a:p>
            <a:pPr lvl="0"/>
            <a:r>
              <a:rPr lang="zh-CN" altLang="en-US" dirty="0" smtClean="0"/>
              <a:t>（</a:t>
            </a:r>
            <a:r>
              <a:rPr lang="en-US" dirty="0" smtClean="0"/>
              <a:t>4</a:t>
            </a:r>
            <a:r>
              <a:rPr lang="zh-CN" altLang="en-US" dirty="0" smtClean="0"/>
              <a:t>）当应答者只可能记得事情的大致情况时，你不应该询问过小的细节</a:t>
            </a:r>
            <a:endParaRPr lang="zh-CN" altLang="en-US" dirty="0"/>
          </a:p>
        </p:txBody>
      </p:sp>
      <p:sp>
        <p:nvSpPr>
          <p:cNvPr id="4" name="日期占位符 3"/>
          <p:cNvSpPr>
            <a:spLocks noGrp="1"/>
          </p:cNvSpPr>
          <p:nvPr>
            <p:ph type="dt" sz="half" idx="10"/>
          </p:nvPr>
        </p:nvSpPr>
        <p:spPr/>
        <p:txBody>
          <a:bodyPr/>
          <a:lstStyle/>
          <a:p>
            <a:fld id="{218823FE-585A-4B94-8BD3-78B44A86F4F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35</a:t>
            </a:fld>
            <a:endParaRPr lang="zh-CN" altLang="en-US"/>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zh-CN" altLang="en-US" dirty="0" smtClean="0"/>
              <a:t>问题设计中的</a:t>
            </a:r>
            <a:r>
              <a:rPr lang="en-US" dirty="0" smtClean="0"/>
              <a:t>11</a:t>
            </a:r>
            <a:r>
              <a:rPr lang="zh-CN" altLang="en-US" dirty="0" smtClean="0"/>
              <a:t>个“不应该”</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5</a:t>
            </a:r>
            <a:r>
              <a:rPr lang="zh-CN" altLang="en-US" dirty="0" smtClean="0"/>
              <a:t>）问题不应该要求应答者通过推断来猜测</a:t>
            </a:r>
          </a:p>
          <a:p>
            <a:pPr lvl="0"/>
            <a:r>
              <a:rPr lang="zh-CN" altLang="en-US" dirty="0" smtClean="0"/>
              <a:t>（</a:t>
            </a:r>
            <a:r>
              <a:rPr lang="en-US" dirty="0" smtClean="0"/>
              <a:t>6</a:t>
            </a:r>
            <a:r>
              <a:rPr lang="zh-CN" altLang="en-US" dirty="0" smtClean="0"/>
              <a:t>）不应该过多询问无关的问题</a:t>
            </a:r>
            <a:r>
              <a:rPr lang="en-US" dirty="0" smtClean="0"/>
              <a:t>	</a:t>
            </a:r>
            <a:endParaRPr lang="zh-CN" altLang="en-US" dirty="0" smtClean="0"/>
          </a:p>
          <a:p>
            <a:pPr lvl="0"/>
            <a:r>
              <a:rPr lang="zh-CN" altLang="en-US" dirty="0" smtClean="0"/>
              <a:t>（</a:t>
            </a:r>
            <a:r>
              <a:rPr lang="en-US" dirty="0" smtClean="0"/>
              <a:t>7</a:t>
            </a:r>
            <a:r>
              <a:rPr lang="zh-CN" altLang="en-US" dirty="0" smtClean="0"/>
              <a:t>）问题中不应该使用夸张的词语</a:t>
            </a:r>
          </a:p>
          <a:p>
            <a:pPr lvl="0"/>
            <a:r>
              <a:rPr lang="zh-CN" altLang="en-US" dirty="0" smtClean="0"/>
              <a:t>（</a:t>
            </a:r>
            <a:r>
              <a:rPr lang="en-US" dirty="0" smtClean="0"/>
              <a:t>8</a:t>
            </a:r>
            <a:r>
              <a:rPr lang="zh-CN" altLang="en-US" dirty="0" smtClean="0"/>
              <a:t>）问题中不应该使用词义有分歧的词语</a:t>
            </a:r>
          </a:p>
          <a:p>
            <a:pPr lvl="0"/>
            <a:r>
              <a:rPr lang="zh-CN" altLang="en-US" dirty="0" smtClean="0"/>
              <a:t>（</a:t>
            </a:r>
            <a:r>
              <a:rPr lang="en-US" dirty="0" smtClean="0"/>
              <a:t>9</a:t>
            </a:r>
            <a:r>
              <a:rPr lang="zh-CN" altLang="en-US" dirty="0" smtClean="0"/>
              <a:t>）不应该将两个问题并为一个</a:t>
            </a:r>
            <a:r>
              <a:rPr lang="en-US" dirty="0" smtClean="0"/>
              <a:t>	</a:t>
            </a:r>
            <a:endParaRPr lang="zh-CN" altLang="en-US" dirty="0" smtClean="0"/>
          </a:p>
          <a:p>
            <a:pPr lvl="0"/>
            <a:r>
              <a:rPr lang="zh-CN" altLang="en-US" dirty="0" smtClean="0"/>
              <a:t>（</a:t>
            </a:r>
            <a:r>
              <a:rPr lang="en-US" dirty="0" smtClean="0"/>
              <a:t>10</a:t>
            </a:r>
            <a:r>
              <a:rPr lang="zh-CN" altLang="en-US" dirty="0" smtClean="0"/>
              <a:t>）不应该引导受访者回答某一特定答案</a:t>
            </a:r>
          </a:p>
          <a:p>
            <a:pPr lvl="0"/>
            <a:r>
              <a:rPr lang="zh-CN" altLang="en-US" dirty="0" smtClean="0"/>
              <a:t>（</a:t>
            </a:r>
            <a:r>
              <a:rPr lang="en-US" dirty="0" smtClean="0"/>
              <a:t>11</a:t>
            </a:r>
            <a:r>
              <a:rPr lang="zh-CN" altLang="en-US" dirty="0" smtClean="0"/>
              <a:t>）问题不应该具有“暗示性”短语</a:t>
            </a:r>
            <a:endParaRPr lang="zh-CN" altLang="en-US" dirty="0"/>
          </a:p>
        </p:txBody>
      </p:sp>
      <p:sp>
        <p:nvSpPr>
          <p:cNvPr id="4" name="日期占位符 3"/>
          <p:cNvSpPr>
            <a:spLocks noGrp="1"/>
          </p:cNvSpPr>
          <p:nvPr>
            <p:ph type="dt" sz="half" idx="10"/>
          </p:nvPr>
        </p:nvSpPr>
        <p:spPr/>
        <p:txBody>
          <a:bodyPr/>
          <a:lstStyle/>
          <a:p>
            <a:fld id="{8A569C5A-204A-4A08-B983-ACCBEEEC407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36</a:t>
            </a:fld>
            <a:endParaRPr lang="zh-CN" altLang="en-US"/>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zh-CN" altLang="en-US" dirty="0" smtClean="0"/>
              <a:t>问题设计中的具体方法</a:t>
            </a:r>
            <a:endParaRPr lang="zh-CN" altLang="en-US" dirty="0"/>
          </a:p>
        </p:txBody>
      </p:sp>
      <p:sp>
        <p:nvSpPr>
          <p:cNvPr id="3" name="内容占位符 2"/>
          <p:cNvSpPr>
            <a:spLocks noGrp="1"/>
          </p:cNvSpPr>
          <p:nvPr>
            <p:ph idx="1"/>
          </p:nvPr>
        </p:nvSpPr>
        <p:spPr>
          <a:xfrm>
            <a:off x="2000232" y="1643050"/>
            <a:ext cx="6686568" cy="4483113"/>
          </a:xfrm>
        </p:spPr>
        <p:txBody>
          <a:bodyPr/>
          <a:lstStyle/>
          <a:p>
            <a:pPr lvl="0"/>
            <a:r>
              <a:rPr lang="zh-CN" altLang="en-US" dirty="0" smtClean="0"/>
              <a:t>（</a:t>
            </a:r>
            <a:r>
              <a:rPr lang="en-US" dirty="0" smtClean="0"/>
              <a:t>1</a:t>
            </a:r>
            <a:r>
              <a:rPr lang="zh-CN" altLang="en-US" dirty="0" smtClean="0"/>
              <a:t>）二项选择法</a:t>
            </a:r>
          </a:p>
          <a:p>
            <a:pPr lvl="0"/>
            <a:r>
              <a:rPr lang="zh-CN" altLang="en-US" dirty="0" smtClean="0"/>
              <a:t>（</a:t>
            </a:r>
            <a:r>
              <a:rPr lang="en-US" dirty="0" smtClean="0"/>
              <a:t>2</a:t>
            </a:r>
            <a:r>
              <a:rPr lang="zh-CN" altLang="en-US" dirty="0" smtClean="0"/>
              <a:t>）多项选择法</a:t>
            </a:r>
          </a:p>
          <a:p>
            <a:pPr lvl="0"/>
            <a:r>
              <a:rPr lang="zh-CN" altLang="en-US" dirty="0" smtClean="0"/>
              <a:t>（</a:t>
            </a:r>
            <a:r>
              <a:rPr lang="en-US" dirty="0" smtClean="0"/>
              <a:t>3</a:t>
            </a:r>
            <a:r>
              <a:rPr lang="zh-CN" altLang="en-US" dirty="0" smtClean="0"/>
              <a:t>）自由回答法</a:t>
            </a:r>
          </a:p>
          <a:p>
            <a:pPr lvl="0"/>
            <a:r>
              <a:rPr lang="zh-CN" altLang="en-US" dirty="0" smtClean="0"/>
              <a:t>（</a:t>
            </a:r>
            <a:r>
              <a:rPr lang="en-US" dirty="0" smtClean="0"/>
              <a:t>4</a:t>
            </a:r>
            <a:r>
              <a:rPr lang="zh-CN" altLang="en-US" dirty="0" smtClean="0"/>
              <a:t>）漏斗法</a:t>
            </a:r>
          </a:p>
          <a:p>
            <a:pPr lvl="0"/>
            <a:r>
              <a:rPr lang="zh-CN" altLang="en-US" dirty="0" smtClean="0"/>
              <a:t>（</a:t>
            </a:r>
            <a:r>
              <a:rPr lang="en-US" dirty="0" smtClean="0"/>
              <a:t>5</a:t>
            </a:r>
            <a:r>
              <a:rPr lang="zh-CN" altLang="en-US" dirty="0" smtClean="0"/>
              <a:t>）比较法</a:t>
            </a:r>
          </a:p>
          <a:p>
            <a:pPr lvl="0"/>
            <a:r>
              <a:rPr lang="zh-CN" altLang="en-US" dirty="0" smtClean="0"/>
              <a:t>（</a:t>
            </a:r>
            <a:r>
              <a:rPr lang="en-US" dirty="0" smtClean="0"/>
              <a:t>6</a:t>
            </a:r>
            <a:r>
              <a:rPr lang="zh-CN" altLang="en-US" dirty="0" smtClean="0"/>
              <a:t>）顺位法</a:t>
            </a:r>
            <a:endParaRPr lang="zh-CN" altLang="en-US" dirty="0"/>
          </a:p>
        </p:txBody>
      </p:sp>
      <p:sp>
        <p:nvSpPr>
          <p:cNvPr id="4" name="日期占位符 3"/>
          <p:cNvSpPr>
            <a:spLocks noGrp="1"/>
          </p:cNvSpPr>
          <p:nvPr>
            <p:ph type="dt" sz="half" idx="10"/>
          </p:nvPr>
        </p:nvSpPr>
        <p:spPr/>
        <p:txBody>
          <a:bodyPr/>
          <a:lstStyle/>
          <a:p>
            <a:fld id="{24903AAD-5E0B-459E-B881-016139754E4B}"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37</a:t>
            </a:fld>
            <a:endParaRPr lang="zh-CN" altLang="en-US"/>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268413"/>
            <a:ext cx="8893175" cy="5589587"/>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认证项目：注册职业经理、人力资源总监、品质经理、生产经理、营销策划师、物流经理、    项目经理、企业管理咨询师、企业总经理、营销经理、财务总监、酒店经理、企业培训师、</a:t>
            </a:r>
            <a:endParaRPr lang="en-US" altLang="zh-CN" sz="1600" b="1" smtClean="0"/>
          </a:p>
          <a:p>
            <a:pPr eaLnBrk="1" hangingPunct="1">
              <a:lnSpc>
                <a:spcPct val="80000"/>
              </a:lnSpc>
            </a:pPr>
            <a:r>
              <a:rPr lang="zh-CN" altLang="en-US" sz="1600" b="1" smtClean="0"/>
              <a:t>采购经理、</a:t>
            </a:r>
            <a:r>
              <a:rPr lang="en-US" altLang="zh-CN" sz="1600" b="1" smtClean="0"/>
              <a:t>IE</a:t>
            </a:r>
            <a:r>
              <a:rPr lang="zh-CN" altLang="en-US" sz="1600" b="1" smtClean="0"/>
              <a:t>工业工程师、医院管理、行政总监、市场总监等高级资格认证。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学校地址：哈尔滨市道外区南马路</a:t>
            </a:r>
            <a:r>
              <a:rPr lang="en-US" altLang="zh-CN" sz="1600" b="1" smtClean="0"/>
              <a:t>120</a:t>
            </a:r>
            <a:r>
              <a:rPr lang="zh-CN" altLang="en-US" sz="1600" b="1" smtClean="0"/>
              <a:t>号职工大学（美华教育）</a:t>
            </a:r>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476250"/>
            <a:ext cx="8064500" cy="1081088"/>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11125200" y="3284538"/>
            <a:ext cx="2411413"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214313" y="5786438"/>
            <a:ext cx="3313112"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en-US" dirty="0" smtClean="0"/>
              <a:t>4 </a:t>
            </a:r>
            <a:r>
              <a:rPr lang="zh-CN" altLang="en-US" dirty="0" smtClean="0"/>
              <a:t>调查实施</a:t>
            </a:r>
            <a:endParaRPr lang="zh-CN" altLang="en-US" dirty="0"/>
          </a:p>
        </p:txBody>
      </p:sp>
      <p:sp>
        <p:nvSpPr>
          <p:cNvPr id="3" name="内容占位符 2"/>
          <p:cNvSpPr>
            <a:spLocks noGrp="1"/>
          </p:cNvSpPr>
          <p:nvPr>
            <p:ph idx="1"/>
          </p:nvPr>
        </p:nvSpPr>
        <p:spPr/>
        <p:txBody>
          <a:bodyPr/>
          <a:lstStyle/>
          <a:p>
            <a:r>
              <a:rPr lang="en-US" dirty="0" smtClean="0"/>
              <a:t>2</a:t>
            </a:r>
            <a:r>
              <a:rPr lang="en-US" altLang="zh-CN" dirty="0" smtClean="0"/>
              <a:t>.</a:t>
            </a:r>
            <a:r>
              <a:rPr lang="en-US" dirty="0" smtClean="0"/>
              <a:t>4</a:t>
            </a:r>
            <a:r>
              <a:rPr lang="en-US" altLang="zh-CN" dirty="0" smtClean="0"/>
              <a:t>.</a:t>
            </a:r>
            <a:r>
              <a:rPr lang="en-US" dirty="0" smtClean="0"/>
              <a:t>1 </a:t>
            </a:r>
            <a:r>
              <a:rPr lang="zh-CN" altLang="en-US" dirty="0" smtClean="0"/>
              <a:t>市场调查方法</a:t>
            </a:r>
            <a:endParaRPr lang="en-US" altLang="zh-CN" dirty="0" smtClean="0"/>
          </a:p>
          <a:p>
            <a:r>
              <a:rPr lang="en-US" dirty="0" smtClean="0"/>
              <a:t>2</a:t>
            </a:r>
            <a:r>
              <a:rPr lang="en-US" altLang="zh-CN" dirty="0" smtClean="0"/>
              <a:t>.</a:t>
            </a:r>
            <a:r>
              <a:rPr lang="en-US" dirty="0" smtClean="0"/>
              <a:t>4</a:t>
            </a:r>
            <a:r>
              <a:rPr lang="en-US" altLang="zh-CN" dirty="0" smtClean="0"/>
              <a:t>.</a:t>
            </a:r>
            <a:r>
              <a:rPr lang="en-US" dirty="0" smtClean="0"/>
              <a:t>2 </a:t>
            </a:r>
            <a:r>
              <a:rPr lang="zh-CN" altLang="en-US" dirty="0" smtClean="0"/>
              <a:t>广告策略调查研究</a:t>
            </a:r>
            <a:endParaRPr lang="en-US" altLang="zh-CN" dirty="0" smtClean="0"/>
          </a:p>
          <a:p>
            <a:r>
              <a:rPr lang="en-US" dirty="0" smtClean="0"/>
              <a:t>2</a:t>
            </a:r>
            <a:r>
              <a:rPr lang="en-US" altLang="zh-CN" dirty="0" smtClean="0"/>
              <a:t>.</a:t>
            </a:r>
            <a:r>
              <a:rPr lang="en-US" dirty="0" smtClean="0"/>
              <a:t>4</a:t>
            </a:r>
            <a:r>
              <a:rPr lang="en-US" altLang="zh-CN" dirty="0" smtClean="0"/>
              <a:t>.</a:t>
            </a:r>
            <a:r>
              <a:rPr lang="en-US" dirty="0" smtClean="0"/>
              <a:t>3 </a:t>
            </a:r>
            <a:r>
              <a:rPr lang="zh-CN" altLang="en-US" dirty="0" smtClean="0"/>
              <a:t>以广告调查研究发展广告策略</a:t>
            </a:r>
            <a:endParaRPr lang="en-US" altLang="zh-CN" dirty="0" smtClean="0"/>
          </a:p>
          <a:p>
            <a:r>
              <a:rPr lang="en-US" dirty="0" smtClean="0"/>
              <a:t>2</a:t>
            </a:r>
            <a:r>
              <a:rPr lang="en-US" altLang="zh-CN" dirty="0" smtClean="0"/>
              <a:t>.</a:t>
            </a:r>
            <a:r>
              <a:rPr lang="en-US" dirty="0" smtClean="0"/>
              <a:t>4</a:t>
            </a:r>
            <a:r>
              <a:rPr lang="en-US" altLang="zh-CN" dirty="0" smtClean="0"/>
              <a:t>.</a:t>
            </a:r>
            <a:r>
              <a:rPr lang="en-US" dirty="0" smtClean="0"/>
              <a:t>4 </a:t>
            </a:r>
            <a:r>
              <a:rPr lang="zh-CN" altLang="en-US" dirty="0" smtClean="0"/>
              <a:t>调查研究的评价</a:t>
            </a:r>
            <a:endParaRPr lang="en-US" altLang="zh-CN" dirty="0" smtClean="0"/>
          </a:p>
          <a:p>
            <a:r>
              <a:rPr lang="en-US" dirty="0" smtClean="0"/>
              <a:t>2</a:t>
            </a:r>
            <a:r>
              <a:rPr lang="en-US" altLang="zh-CN" dirty="0" smtClean="0"/>
              <a:t>.</a:t>
            </a:r>
            <a:r>
              <a:rPr lang="en-US" dirty="0" smtClean="0"/>
              <a:t>5 </a:t>
            </a:r>
            <a:r>
              <a:rPr lang="zh-CN" altLang="en-US" dirty="0" smtClean="0"/>
              <a:t>调研报告的撰写</a:t>
            </a:r>
            <a:endParaRPr lang="zh-CN" altLang="en-US" dirty="0"/>
          </a:p>
        </p:txBody>
      </p:sp>
      <p:sp>
        <p:nvSpPr>
          <p:cNvPr id="4" name="日期占位符 3"/>
          <p:cNvSpPr>
            <a:spLocks noGrp="1"/>
          </p:cNvSpPr>
          <p:nvPr>
            <p:ph type="dt" sz="half" idx="10"/>
          </p:nvPr>
        </p:nvSpPr>
        <p:spPr/>
        <p:txBody>
          <a:bodyPr/>
          <a:lstStyle/>
          <a:p>
            <a:fld id="{85CE7521-6A20-421A-AB3A-B0CAB7D888D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39</a:t>
            </a:fld>
            <a:endParaRPr lang="zh-CN" altLang="en-US"/>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en-US" dirty="0" smtClean="0"/>
              <a:t>1</a:t>
            </a:r>
            <a:r>
              <a:rPr lang="en-US" altLang="zh-CN" dirty="0" smtClean="0"/>
              <a:t>.</a:t>
            </a:r>
            <a:r>
              <a:rPr lang="en-US" dirty="0" smtClean="0"/>
              <a:t>1 </a:t>
            </a:r>
            <a:r>
              <a:rPr lang="zh-CN" altLang="en-US" dirty="0" smtClean="0"/>
              <a:t>广告的概念</a:t>
            </a:r>
            <a:r>
              <a:rPr lang="en-US" dirty="0" smtClean="0"/>
              <a:t>	</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广告的定义</a:t>
            </a:r>
            <a:endParaRPr lang="en-US" altLang="zh-CN" dirty="0" smtClean="0"/>
          </a:p>
          <a:p>
            <a:pPr lvl="1">
              <a:buFont typeface="Arial" pitchFamily="34" charset="0"/>
              <a:buChar char="•"/>
            </a:pPr>
            <a:r>
              <a:rPr lang="zh-CN" altLang="en-US" dirty="0" smtClean="0"/>
              <a:t>广告是由特定的广告主通常以付费的方式、运用说服的技巧通过各种传播媒介对产品、服务或观念等信息的非个人的介绍及推广。</a:t>
            </a:r>
          </a:p>
          <a:p>
            <a:pPr lvl="0"/>
            <a:r>
              <a:rPr lang="en-US" dirty="0" smtClean="0"/>
              <a:t>2</a:t>
            </a:r>
            <a:r>
              <a:rPr lang="en-US" altLang="zh-CN" dirty="0" smtClean="0"/>
              <a:t>.</a:t>
            </a:r>
            <a:r>
              <a:rPr lang="zh-CN" altLang="en-US" dirty="0" smtClean="0"/>
              <a:t>广告活动的构成要素</a:t>
            </a:r>
            <a:endParaRPr lang="en-US" altLang="zh-CN" dirty="0" smtClean="0"/>
          </a:p>
          <a:p>
            <a:pPr lvl="1">
              <a:buFont typeface="Arial" pitchFamily="34" charset="0"/>
              <a:buChar char="•"/>
            </a:pPr>
            <a:r>
              <a:rPr lang="zh-CN" altLang="en-US" dirty="0" smtClean="0"/>
              <a:t>广告活动的</a:t>
            </a:r>
            <a:r>
              <a:rPr lang="en-US" altLang="zh-CN" dirty="0" smtClean="0"/>
              <a:t> </a:t>
            </a:r>
            <a:r>
              <a:rPr lang="zh-CN" altLang="en-US" dirty="0" smtClean="0"/>
              <a:t>构成要素有广告主、广告代理商、广告信息、广告媒介、广告受众等。</a:t>
            </a:r>
            <a:endParaRPr lang="zh-CN" altLang="en-US" dirty="0"/>
          </a:p>
        </p:txBody>
      </p:sp>
      <p:sp>
        <p:nvSpPr>
          <p:cNvPr id="4" name="日期占位符 3"/>
          <p:cNvSpPr>
            <a:spLocks noGrp="1"/>
          </p:cNvSpPr>
          <p:nvPr>
            <p:ph type="dt" sz="half" idx="10"/>
          </p:nvPr>
        </p:nvSpPr>
        <p:spPr/>
        <p:txBody>
          <a:bodyPr/>
          <a:lstStyle/>
          <a:p>
            <a:fld id="{F7B80F95-E6DB-427E-81CC-6EFCD964D882}"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4</a:t>
            </a:fld>
            <a:endParaRPr lang="zh-CN" altLang="en-US"/>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en-US" dirty="0" smtClean="0"/>
              <a:t>4</a:t>
            </a:r>
            <a:r>
              <a:rPr lang="en-US" altLang="zh-CN" dirty="0" smtClean="0"/>
              <a:t>.</a:t>
            </a:r>
            <a:r>
              <a:rPr lang="en-US" dirty="0" smtClean="0"/>
              <a:t>1 </a:t>
            </a:r>
            <a:r>
              <a:rPr lang="zh-CN" altLang="en-US" dirty="0" smtClean="0"/>
              <a:t>市场调查方法</a:t>
            </a:r>
            <a:endParaRPr lang="zh-CN" altLang="en-US" dirty="0"/>
          </a:p>
        </p:txBody>
      </p:sp>
      <p:sp>
        <p:nvSpPr>
          <p:cNvPr id="3" name="内容占位符 2"/>
          <p:cNvSpPr>
            <a:spLocks noGrp="1"/>
          </p:cNvSpPr>
          <p:nvPr>
            <p:ph idx="1"/>
          </p:nvPr>
        </p:nvSpPr>
        <p:spPr>
          <a:xfrm>
            <a:off x="2571736" y="1571612"/>
            <a:ext cx="6115064" cy="4554551"/>
          </a:xfrm>
        </p:spPr>
        <p:txBody>
          <a:bodyPr/>
          <a:lstStyle/>
          <a:p>
            <a:pPr lvl="0"/>
            <a:r>
              <a:rPr lang="en-US" dirty="0" smtClean="0"/>
              <a:t>1</a:t>
            </a:r>
            <a:r>
              <a:rPr lang="en-US" altLang="zh-CN" dirty="0" smtClean="0"/>
              <a:t>.</a:t>
            </a:r>
            <a:r>
              <a:rPr lang="zh-CN" altLang="en-US" dirty="0" smtClean="0"/>
              <a:t>市场普查法</a:t>
            </a:r>
            <a:r>
              <a:rPr lang="en-US" dirty="0" smtClean="0"/>
              <a:t>	</a:t>
            </a:r>
            <a:endParaRPr lang="zh-CN" altLang="en-US" dirty="0" smtClean="0"/>
          </a:p>
          <a:p>
            <a:pPr lvl="0"/>
            <a:r>
              <a:rPr lang="en-US" dirty="0" smtClean="0"/>
              <a:t>2</a:t>
            </a:r>
            <a:r>
              <a:rPr lang="en-US" altLang="zh-CN" dirty="0" smtClean="0"/>
              <a:t>.</a:t>
            </a:r>
            <a:r>
              <a:rPr lang="zh-CN" altLang="en-US" dirty="0" smtClean="0"/>
              <a:t>抽样调查法</a:t>
            </a:r>
            <a:r>
              <a:rPr lang="en-US" dirty="0" smtClean="0"/>
              <a:t>	</a:t>
            </a:r>
            <a:endParaRPr lang="zh-CN" altLang="en-US" dirty="0" smtClean="0"/>
          </a:p>
          <a:p>
            <a:pPr lvl="0"/>
            <a:r>
              <a:rPr lang="en-US" dirty="0" smtClean="0"/>
              <a:t>3</a:t>
            </a:r>
            <a:r>
              <a:rPr lang="en-US" altLang="zh-CN" dirty="0" smtClean="0"/>
              <a:t>.</a:t>
            </a:r>
            <a:r>
              <a:rPr lang="zh-CN" altLang="en-US" dirty="0" smtClean="0"/>
              <a:t>典型调查法</a:t>
            </a:r>
            <a:r>
              <a:rPr lang="en-US" dirty="0" smtClean="0"/>
              <a:t>	</a:t>
            </a:r>
            <a:endParaRPr lang="zh-CN" altLang="en-US" dirty="0" smtClean="0"/>
          </a:p>
          <a:p>
            <a:pPr lvl="0"/>
            <a:r>
              <a:rPr lang="en-US" dirty="0" smtClean="0"/>
              <a:t>4</a:t>
            </a:r>
            <a:r>
              <a:rPr lang="en-US" altLang="zh-CN" dirty="0" smtClean="0"/>
              <a:t>.</a:t>
            </a:r>
            <a:r>
              <a:rPr lang="zh-CN" altLang="en-US" dirty="0" smtClean="0"/>
              <a:t>随意调查法</a:t>
            </a:r>
            <a:r>
              <a:rPr lang="en-US" dirty="0" smtClean="0"/>
              <a:t>	</a:t>
            </a:r>
            <a:endParaRPr lang="zh-CN" altLang="en-US" dirty="0" smtClean="0"/>
          </a:p>
          <a:p>
            <a:pPr lvl="0"/>
            <a:r>
              <a:rPr lang="en-US" dirty="0" smtClean="0"/>
              <a:t>5</a:t>
            </a:r>
            <a:r>
              <a:rPr lang="en-US" altLang="zh-CN" dirty="0" smtClean="0"/>
              <a:t>.</a:t>
            </a:r>
            <a:r>
              <a:rPr lang="zh-CN" altLang="en-US" dirty="0" smtClean="0"/>
              <a:t>访谈法</a:t>
            </a:r>
            <a:r>
              <a:rPr lang="en-US" dirty="0" smtClean="0"/>
              <a:t>	</a:t>
            </a:r>
            <a:endParaRPr lang="zh-CN" altLang="en-US" dirty="0" smtClean="0"/>
          </a:p>
          <a:p>
            <a:pPr lvl="0"/>
            <a:r>
              <a:rPr lang="en-US" dirty="0" smtClean="0"/>
              <a:t>6</a:t>
            </a:r>
            <a:r>
              <a:rPr lang="en-US" altLang="zh-CN" dirty="0" smtClean="0"/>
              <a:t>.</a:t>
            </a:r>
            <a:r>
              <a:rPr lang="zh-CN" altLang="en-US" dirty="0" smtClean="0"/>
              <a:t>观察实验调查法</a:t>
            </a:r>
            <a:endParaRPr lang="zh-CN" altLang="en-US" dirty="0"/>
          </a:p>
        </p:txBody>
      </p:sp>
      <p:sp>
        <p:nvSpPr>
          <p:cNvPr id="4" name="日期占位符 3"/>
          <p:cNvSpPr>
            <a:spLocks noGrp="1"/>
          </p:cNvSpPr>
          <p:nvPr>
            <p:ph type="dt" sz="half" idx="10"/>
          </p:nvPr>
        </p:nvSpPr>
        <p:spPr/>
        <p:txBody>
          <a:bodyPr/>
          <a:lstStyle/>
          <a:p>
            <a:fld id="{8D9C44E6-CA68-41BF-B92D-6CA114BB2762}"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40</a:t>
            </a:fld>
            <a:endParaRPr lang="zh-CN" altLang="en-US"/>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广告策略调查研究</a:t>
            </a:r>
            <a:endParaRPr lang="zh-CN" altLang="en-US" dirty="0"/>
          </a:p>
        </p:txBody>
      </p:sp>
      <p:sp>
        <p:nvSpPr>
          <p:cNvPr id="3" name="内容占位符 2"/>
          <p:cNvSpPr>
            <a:spLocks noGrp="1"/>
          </p:cNvSpPr>
          <p:nvPr>
            <p:ph idx="1"/>
          </p:nvPr>
        </p:nvSpPr>
        <p:spPr>
          <a:xfrm>
            <a:off x="1142976" y="1571612"/>
            <a:ext cx="7543824" cy="4554551"/>
          </a:xfrm>
        </p:spPr>
        <p:txBody>
          <a:bodyPr/>
          <a:lstStyle/>
          <a:p>
            <a:pPr>
              <a:buFont typeface="Arial" pitchFamily="34" charset="0"/>
              <a:buChar char="•"/>
            </a:pPr>
            <a:r>
              <a:rPr lang="zh-CN" altLang="en-US" dirty="0" smtClean="0"/>
              <a:t>需要搞清下面三件事。</a:t>
            </a:r>
          </a:p>
          <a:p>
            <a:pPr lvl="1"/>
            <a:r>
              <a:rPr lang="zh-CN" altLang="en-US" dirty="0" smtClean="0"/>
              <a:t>其一，广告目的；</a:t>
            </a:r>
          </a:p>
          <a:p>
            <a:pPr lvl="1"/>
            <a:r>
              <a:rPr lang="zh-CN" altLang="en-US" dirty="0" smtClean="0"/>
              <a:t>其二，广告策略；</a:t>
            </a:r>
          </a:p>
          <a:p>
            <a:pPr lvl="1"/>
            <a:r>
              <a:rPr lang="zh-CN" altLang="en-US" dirty="0" smtClean="0"/>
              <a:t>第三，广告执行。</a:t>
            </a:r>
            <a:endParaRPr lang="zh-CN" altLang="en-US" dirty="0"/>
          </a:p>
        </p:txBody>
      </p:sp>
      <p:sp>
        <p:nvSpPr>
          <p:cNvPr id="4" name="日期占位符 3"/>
          <p:cNvSpPr>
            <a:spLocks noGrp="1"/>
          </p:cNvSpPr>
          <p:nvPr>
            <p:ph type="dt" sz="half" idx="10"/>
          </p:nvPr>
        </p:nvSpPr>
        <p:spPr/>
        <p:txBody>
          <a:bodyPr/>
          <a:lstStyle/>
          <a:p>
            <a:pPr>
              <a:defRPr/>
            </a:pPr>
            <a:fld id="{A0D34253-9D2B-46EE-8E47-7EAB9123B658}"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41</a:t>
            </a:fld>
            <a:endParaRPr lang="zh-CN" altLang="en-US"/>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600" dirty="0" smtClean="0"/>
              <a:t>2</a:t>
            </a:r>
            <a:r>
              <a:rPr lang="en-US" altLang="zh-CN" sz="3600" dirty="0" smtClean="0"/>
              <a:t>.</a:t>
            </a:r>
            <a:r>
              <a:rPr lang="en-US" sz="3600" dirty="0" smtClean="0"/>
              <a:t>4</a:t>
            </a:r>
            <a:r>
              <a:rPr lang="en-US" altLang="zh-CN" sz="3600" dirty="0" smtClean="0"/>
              <a:t>.</a:t>
            </a:r>
            <a:r>
              <a:rPr lang="en-US" sz="3600" dirty="0" smtClean="0"/>
              <a:t>3 </a:t>
            </a:r>
            <a:r>
              <a:rPr lang="zh-CN" altLang="en-US" sz="3600" dirty="0" smtClean="0"/>
              <a:t>以广告调查研究发展广告策略</a:t>
            </a:r>
            <a:endParaRPr lang="zh-CN" altLang="en-US" sz="3600"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焦点小组</a:t>
            </a:r>
          </a:p>
          <a:p>
            <a:pPr lvl="0"/>
            <a:r>
              <a:rPr lang="en-US" dirty="0" smtClean="0"/>
              <a:t>2</a:t>
            </a:r>
            <a:r>
              <a:rPr lang="en-US" altLang="zh-CN" dirty="0" smtClean="0"/>
              <a:t>.</a:t>
            </a:r>
            <a:r>
              <a:rPr lang="zh-CN" altLang="en-US" dirty="0" smtClean="0"/>
              <a:t>知觉或品牌认知图</a:t>
            </a:r>
          </a:p>
          <a:p>
            <a:pPr lvl="0"/>
            <a:r>
              <a:rPr lang="en-US" dirty="0" smtClean="0"/>
              <a:t>3</a:t>
            </a:r>
            <a:r>
              <a:rPr lang="en-US" altLang="zh-CN" dirty="0" smtClean="0"/>
              <a:t>.</a:t>
            </a:r>
            <a:r>
              <a:rPr lang="zh-CN" altLang="en-US" dirty="0" smtClean="0"/>
              <a:t>用途研究</a:t>
            </a:r>
          </a:p>
          <a:p>
            <a:pPr lvl="0"/>
            <a:r>
              <a:rPr lang="en-US" dirty="0" smtClean="0"/>
              <a:t>4</a:t>
            </a:r>
            <a:r>
              <a:rPr lang="en-US" altLang="zh-CN" dirty="0" smtClean="0"/>
              <a:t>.</a:t>
            </a:r>
            <a:r>
              <a:rPr lang="zh-CN" altLang="en-US" dirty="0" smtClean="0"/>
              <a:t>动机研究</a:t>
            </a:r>
          </a:p>
          <a:p>
            <a:pPr lvl="0"/>
            <a:r>
              <a:rPr lang="en-US" dirty="0" smtClean="0"/>
              <a:t>5</a:t>
            </a:r>
            <a:r>
              <a:rPr lang="en-US" altLang="zh-CN" dirty="0" smtClean="0"/>
              <a:t>.</a:t>
            </a:r>
            <a:r>
              <a:rPr lang="zh-CN" altLang="en-US" dirty="0" smtClean="0"/>
              <a:t>利益区划</a:t>
            </a:r>
            <a:endParaRPr lang="zh-CN" altLang="en-US" dirty="0"/>
          </a:p>
        </p:txBody>
      </p:sp>
      <p:sp>
        <p:nvSpPr>
          <p:cNvPr id="4" name="日期占位符 3"/>
          <p:cNvSpPr>
            <a:spLocks noGrp="1"/>
          </p:cNvSpPr>
          <p:nvPr>
            <p:ph type="dt" sz="half" idx="10"/>
          </p:nvPr>
        </p:nvSpPr>
        <p:spPr/>
        <p:txBody>
          <a:bodyPr/>
          <a:lstStyle/>
          <a:p>
            <a:fld id="{FEE07709-5594-4FEF-B7BA-9C46031DD768}"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42</a:t>
            </a:fld>
            <a:endParaRPr lang="zh-CN" altLang="en-US"/>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en-US" dirty="0" smtClean="0"/>
              <a:t>4</a:t>
            </a:r>
            <a:r>
              <a:rPr lang="en-US" altLang="zh-CN" dirty="0" smtClean="0"/>
              <a:t>.</a:t>
            </a:r>
            <a:r>
              <a:rPr lang="en-US" dirty="0" smtClean="0"/>
              <a:t>4 </a:t>
            </a:r>
            <a:r>
              <a:rPr lang="zh-CN" altLang="en-US" dirty="0" smtClean="0"/>
              <a:t>调查研究的评价</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评价调查研究的判断标准</a:t>
            </a:r>
            <a:r>
              <a:rPr lang="en-US" dirty="0" smtClean="0"/>
              <a:t>	</a:t>
            </a:r>
            <a:endParaRPr lang="zh-CN" altLang="en-US" dirty="0" smtClean="0"/>
          </a:p>
          <a:p>
            <a:pPr lvl="0"/>
            <a:r>
              <a:rPr lang="en-US" dirty="0" smtClean="0"/>
              <a:t>2</a:t>
            </a:r>
            <a:r>
              <a:rPr lang="en-US" altLang="zh-CN" dirty="0" smtClean="0"/>
              <a:t>.</a:t>
            </a:r>
            <a:r>
              <a:rPr lang="zh-CN" altLang="en-US" dirty="0" smtClean="0"/>
              <a:t>调查研究的局限</a:t>
            </a:r>
            <a:endParaRPr lang="en-US" dirty="0" smtClean="0"/>
          </a:p>
        </p:txBody>
      </p:sp>
      <p:sp>
        <p:nvSpPr>
          <p:cNvPr id="4" name="日期占位符 3"/>
          <p:cNvSpPr>
            <a:spLocks noGrp="1"/>
          </p:cNvSpPr>
          <p:nvPr>
            <p:ph type="dt" sz="half" idx="10"/>
          </p:nvPr>
        </p:nvSpPr>
        <p:spPr/>
        <p:txBody>
          <a:bodyPr/>
          <a:lstStyle/>
          <a:p>
            <a:fld id="{7E25BB05-8E17-4FA1-8A9B-2BB390C60330}"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43</a:t>
            </a:fld>
            <a:endParaRPr lang="zh-CN" altLang="en-US"/>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dirty="0" smtClean="0"/>
              <a:t>2</a:t>
            </a:r>
            <a:r>
              <a:rPr lang="en-US" altLang="zh-CN" dirty="0" smtClean="0"/>
              <a:t>.</a:t>
            </a:r>
            <a:r>
              <a:rPr lang="en-US" dirty="0" smtClean="0"/>
              <a:t>5 </a:t>
            </a:r>
            <a:r>
              <a:rPr lang="zh-CN" altLang="en-US" dirty="0" smtClean="0"/>
              <a:t>调研报告的撰写</a:t>
            </a:r>
            <a:endParaRPr lang="zh-CN" altLang="en-US" dirty="0"/>
          </a:p>
        </p:txBody>
      </p:sp>
      <p:sp>
        <p:nvSpPr>
          <p:cNvPr id="3" name="内容占位符 2"/>
          <p:cNvSpPr>
            <a:spLocks noGrp="1"/>
          </p:cNvSpPr>
          <p:nvPr>
            <p:ph idx="1"/>
          </p:nvPr>
        </p:nvSpPr>
        <p:spPr/>
        <p:txBody>
          <a:bodyPr/>
          <a:lstStyle/>
          <a:p>
            <a:r>
              <a:rPr lang="en-US" dirty="0" smtClean="0"/>
              <a:t>2</a:t>
            </a:r>
            <a:r>
              <a:rPr lang="en-US" altLang="zh-CN" dirty="0" smtClean="0"/>
              <a:t>.</a:t>
            </a:r>
            <a:r>
              <a:rPr lang="en-US" dirty="0" smtClean="0"/>
              <a:t>5</a:t>
            </a:r>
            <a:r>
              <a:rPr lang="en-US" altLang="zh-CN" dirty="0" smtClean="0"/>
              <a:t>.</a:t>
            </a:r>
            <a:r>
              <a:rPr lang="en-US" dirty="0" smtClean="0"/>
              <a:t>1 </a:t>
            </a:r>
            <a:r>
              <a:rPr lang="zh-CN" altLang="en-US" dirty="0" smtClean="0"/>
              <a:t>准备工作</a:t>
            </a:r>
            <a:endParaRPr lang="en-US" altLang="zh-CN" dirty="0" smtClean="0"/>
          </a:p>
          <a:p>
            <a:r>
              <a:rPr lang="en-US" dirty="0" smtClean="0"/>
              <a:t>2</a:t>
            </a:r>
            <a:r>
              <a:rPr lang="en-US" altLang="zh-CN" dirty="0" smtClean="0"/>
              <a:t>.</a:t>
            </a:r>
            <a:r>
              <a:rPr lang="en-US" dirty="0" smtClean="0"/>
              <a:t>5</a:t>
            </a:r>
            <a:r>
              <a:rPr lang="en-US" altLang="zh-CN" dirty="0" smtClean="0"/>
              <a:t>.</a:t>
            </a:r>
            <a:r>
              <a:rPr lang="en-US" dirty="0" smtClean="0"/>
              <a:t>2 </a:t>
            </a:r>
            <a:r>
              <a:rPr lang="zh-CN" altLang="en-US" dirty="0" smtClean="0"/>
              <a:t>综合报告</a:t>
            </a:r>
            <a:endParaRPr lang="en-US" altLang="zh-CN" dirty="0" smtClean="0"/>
          </a:p>
          <a:p>
            <a:r>
              <a:rPr lang="en-US" dirty="0" smtClean="0"/>
              <a:t>2</a:t>
            </a:r>
            <a:r>
              <a:rPr lang="en-US" altLang="zh-CN" dirty="0" smtClean="0"/>
              <a:t>.</a:t>
            </a:r>
            <a:r>
              <a:rPr lang="en-US" dirty="0" smtClean="0"/>
              <a:t>5</a:t>
            </a:r>
            <a:r>
              <a:rPr lang="en-US" altLang="zh-CN" dirty="0" smtClean="0"/>
              <a:t>.</a:t>
            </a:r>
            <a:r>
              <a:rPr lang="en-US" dirty="0" smtClean="0"/>
              <a:t>3 </a:t>
            </a:r>
            <a:r>
              <a:rPr lang="zh-CN" altLang="en-US" dirty="0" smtClean="0"/>
              <a:t>专题报告、研究性报告和说明性报告</a:t>
            </a:r>
            <a:endParaRPr lang="en-US" altLang="zh-CN" dirty="0" smtClean="0"/>
          </a:p>
          <a:p>
            <a:r>
              <a:rPr lang="en-US" sz="3600" dirty="0" smtClean="0"/>
              <a:t>2</a:t>
            </a:r>
            <a:r>
              <a:rPr lang="en-US" altLang="zh-CN" sz="3600" dirty="0" smtClean="0"/>
              <a:t>.</a:t>
            </a:r>
            <a:r>
              <a:rPr lang="en-US" sz="3600" dirty="0" smtClean="0"/>
              <a:t>5</a:t>
            </a:r>
            <a:r>
              <a:rPr lang="en-US" altLang="zh-CN" sz="3600" dirty="0" smtClean="0"/>
              <a:t>.</a:t>
            </a:r>
            <a:r>
              <a:rPr lang="en-US" sz="3600" dirty="0" smtClean="0"/>
              <a:t>4 </a:t>
            </a:r>
            <a:r>
              <a:rPr lang="zh-CN" altLang="en-US" sz="3600" dirty="0" smtClean="0"/>
              <a:t>市场调查报告写作的文体结构</a:t>
            </a:r>
            <a:endParaRPr lang="zh-CN" altLang="en-US" dirty="0"/>
          </a:p>
        </p:txBody>
      </p:sp>
      <p:sp>
        <p:nvSpPr>
          <p:cNvPr id="4" name="日期占位符 3"/>
          <p:cNvSpPr>
            <a:spLocks noGrp="1"/>
          </p:cNvSpPr>
          <p:nvPr>
            <p:ph type="dt" sz="half" idx="10"/>
          </p:nvPr>
        </p:nvSpPr>
        <p:spPr/>
        <p:txBody>
          <a:bodyPr/>
          <a:lstStyle/>
          <a:p>
            <a:pPr>
              <a:defRPr/>
            </a:pPr>
            <a:fld id="{345FB1A6-0C11-4DCF-ACCE-C1597BED50DE}"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44</a:t>
            </a:fld>
            <a:endParaRPr lang="zh-CN" altLang="en-US"/>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dirty="0" smtClean="0"/>
              <a:t>2</a:t>
            </a:r>
            <a:r>
              <a:rPr lang="en-US" altLang="zh-CN" dirty="0" smtClean="0"/>
              <a:t>.</a:t>
            </a:r>
            <a:r>
              <a:rPr lang="en-US" dirty="0" smtClean="0"/>
              <a:t>5</a:t>
            </a:r>
            <a:r>
              <a:rPr lang="en-US" altLang="zh-CN" dirty="0" smtClean="0"/>
              <a:t>.</a:t>
            </a:r>
            <a:r>
              <a:rPr lang="en-US" dirty="0" smtClean="0"/>
              <a:t>1 </a:t>
            </a:r>
            <a:r>
              <a:rPr lang="zh-CN" altLang="en-US" dirty="0" smtClean="0"/>
              <a:t>准备工作</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．整理与本次调研有关的资料。</a:t>
            </a:r>
          </a:p>
          <a:p>
            <a:r>
              <a:rPr lang="en-US" dirty="0" smtClean="0"/>
              <a:t>2</a:t>
            </a:r>
            <a:r>
              <a:rPr lang="zh-CN" altLang="en-US" dirty="0" smtClean="0"/>
              <a:t>．整理分析统计数据。</a:t>
            </a:r>
          </a:p>
          <a:p>
            <a:r>
              <a:rPr lang="en-US" dirty="0" smtClean="0"/>
              <a:t>3</a:t>
            </a:r>
            <a:r>
              <a:rPr lang="zh-CN" altLang="en-US" dirty="0" smtClean="0"/>
              <a:t>．对理论假设做出接受或拒绝的结论。</a:t>
            </a:r>
          </a:p>
          <a:p>
            <a:r>
              <a:rPr lang="en-US" dirty="0" smtClean="0"/>
              <a:t>4</a:t>
            </a:r>
            <a:r>
              <a:rPr lang="zh-CN" altLang="en-US" dirty="0" smtClean="0"/>
              <a:t>．对难于解释的数据，要结合各方面的知识进行研究，必要时可针对有关问题找专家咨询或进一步召开小范围的调查座谈会。</a:t>
            </a:r>
          </a:p>
          <a:p>
            <a:r>
              <a:rPr lang="en-US" dirty="0" smtClean="0"/>
              <a:t>5</a:t>
            </a:r>
            <a:r>
              <a:rPr lang="zh-CN" altLang="en-US" dirty="0" smtClean="0"/>
              <a:t>．确定报告类型及阅读对象。</a:t>
            </a:r>
            <a:endParaRPr lang="en-US" altLang="zh-CN" dirty="0" smtClean="0"/>
          </a:p>
        </p:txBody>
      </p:sp>
      <p:sp>
        <p:nvSpPr>
          <p:cNvPr id="4" name="日期占位符 3"/>
          <p:cNvSpPr>
            <a:spLocks noGrp="1"/>
          </p:cNvSpPr>
          <p:nvPr>
            <p:ph type="dt" sz="half" idx="10"/>
          </p:nvPr>
        </p:nvSpPr>
        <p:spPr/>
        <p:txBody>
          <a:bodyPr/>
          <a:lstStyle/>
          <a:p>
            <a:pPr>
              <a:defRPr/>
            </a:pPr>
            <a:fld id="{B47414F4-5012-4AEC-9293-FEEA95739207}"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45</a:t>
            </a:fld>
            <a:endParaRPr lang="zh-CN" altLang="en-US"/>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en-US" dirty="0" smtClean="0"/>
              <a:t>5</a:t>
            </a:r>
            <a:r>
              <a:rPr lang="en-US" altLang="zh-CN" dirty="0" smtClean="0"/>
              <a:t>.</a:t>
            </a:r>
            <a:r>
              <a:rPr lang="en-US" dirty="0" smtClean="0"/>
              <a:t>2 </a:t>
            </a:r>
            <a:r>
              <a:rPr lang="zh-CN" altLang="en-US" dirty="0" smtClean="0"/>
              <a:t>综合报告</a:t>
            </a:r>
            <a:endParaRPr lang="zh-CN" altLang="en-US" dirty="0"/>
          </a:p>
        </p:txBody>
      </p:sp>
      <p:sp>
        <p:nvSpPr>
          <p:cNvPr id="3" name="内容占位符 2"/>
          <p:cNvSpPr>
            <a:spLocks noGrp="1"/>
          </p:cNvSpPr>
          <p:nvPr>
            <p:ph idx="1"/>
          </p:nvPr>
        </p:nvSpPr>
        <p:spPr>
          <a:xfrm>
            <a:off x="1285852" y="1714488"/>
            <a:ext cx="7400948" cy="4411675"/>
          </a:xfrm>
        </p:spPr>
        <p:txBody>
          <a:bodyPr/>
          <a:lstStyle/>
          <a:p>
            <a:r>
              <a:rPr lang="en-US" dirty="0" smtClean="0"/>
              <a:t>1</a:t>
            </a:r>
            <a:r>
              <a:rPr lang="zh-CN" altLang="en-US" dirty="0" smtClean="0"/>
              <a:t>．调研概况</a:t>
            </a:r>
          </a:p>
          <a:p>
            <a:r>
              <a:rPr lang="en-US" dirty="0" smtClean="0"/>
              <a:t>2</a:t>
            </a:r>
            <a:r>
              <a:rPr lang="zh-CN" altLang="en-US" dirty="0" smtClean="0"/>
              <a:t>．样本结构</a:t>
            </a:r>
          </a:p>
          <a:p>
            <a:r>
              <a:rPr lang="en-US" dirty="0" smtClean="0"/>
              <a:t>3</a:t>
            </a:r>
            <a:r>
              <a:rPr lang="zh-CN" altLang="en-US" dirty="0" smtClean="0"/>
              <a:t>．基本结果</a:t>
            </a:r>
          </a:p>
          <a:p>
            <a:r>
              <a:rPr lang="en-US" dirty="0" smtClean="0"/>
              <a:t>4</a:t>
            </a:r>
            <a:r>
              <a:rPr lang="zh-CN" altLang="en-US" dirty="0" smtClean="0"/>
              <a:t>．对不同层次调查对象的分析</a:t>
            </a:r>
          </a:p>
          <a:p>
            <a:r>
              <a:rPr lang="en-US" dirty="0" smtClean="0"/>
              <a:t>5</a:t>
            </a:r>
            <a:r>
              <a:rPr lang="zh-CN" altLang="en-US" dirty="0" smtClean="0"/>
              <a:t>．主要发现</a:t>
            </a:r>
            <a:endParaRPr lang="zh-CN" altLang="en-US" dirty="0"/>
          </a:p>
        </p:txBody>
      </p:sp>
      <p:sp>
        <p:nvSpPr>
          <p:cNvPr id="4" name="日期占位符 3"/>
          <p:cNvSpPr>
            <a:spLocks noGrp="1"/>
          </p:cNvSpPr>
          <p:nvPr>
            <p:ph type="dt" sz="half" idx="10"/>
          </p:nvPr>
        </p:nvSpPr>
        <p:spPr/>
        <p:txBody>
          <a:bodyPr/>
          <a:lstStyle/>
          <a:p>
            <a:pPr>
              <a:defRPr/>
            </a:pPr>
            <a:fld id="{55E29FA8-4E32-484A-818E-272831F6225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46</a:t>
            </a:fld>
            <a:endParaRPr lang="zh-CN" altLang="en-US"/>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600" dirty="0" smtClean="0"/>
              <a:t>2</a:t>
            </a:r>
            <a:r>
              <a:rPr lang="en-US" altLang="zh-CN" sz="3600" dirty="0" smtClean="0"/>
              <a:t>.</a:t>
            </a:r>
            <a:r>
              <a:rPr lang="en-US" sz="3600" dirty="0" smtClean="0"/>
              <a:t>5</a:t>
            </a:r>
            <a:r>
              <a:rPr lang="en-US" altLang="zh-CN" sz="3600" dirty="0" smtClean="0"/>
              <a:t>.</a:t>
            </a:r>
            <a:r>
              <a:rPr lang="en-US" sz="3600" dirty="0" smtClean="0"/>
              <a:t>3 </a:t>
            </a:r>
            <a:r>
              <a:rPr lang="zh-CN" altLang="en-US" sz="3600" dirty="0" smtClean="0"/>
              <a:t>专题报告、研究性报告</a:t>
            </a:r>
            <a:r>
              <a:rPr lang="en-US" altLang="zh-CN" sz="3600" dirty="0" smtClean="0"/>
              <a:t/>
            </a:r>
            <a:br>
              <a:rPr lang="en-US" altLang="zh-CN" sz="3600" dirty="0" smtClean="0"/>
            </a:br>
            <a:r>
              <a:rPr lang="zh-CN" altLang="en-US" sz="3600" dirty="0" smtClean="0"/>
              <a:t>和说明性报告</a:t>
            </a:r>
            <a:endParaRPr lang="zh-CN" altLang="en-US" sz="3600" dirty="0"/>
          </a:p>
        </p:txBody>
      </p:sp>
      <p:sp>
        <p:nvSpPr>
          <p:cNvPr id="3" name="内容占位符 2"/>
          <p:cNvSpPr>
            <a:spLocks noGrp="1"/>
          </p:cNvSpPr>
          <p:nvPr>
            <p:ph idx="1"/>
          </p:nvPr>
        </p:nvSpPr>
        <p:spPr>
          <a:xfrm>
            <a:off x="2285984" y="1571612"/>
            <a:ext cx="6400816" cy="4554551"/>
          </a:xfrm>
        </p:spPr>
        <p:txBody>
          <a:bodyPr/>
          <a:lstStyle/>
          <a:p>
            <a:pPr lvl="0"/>
            <a:r>
              <a:rPr lang="en-US" dirty="0" smtClean="0"/>
              <a:t>1</a:t>
            </a:r>
            <a:r>
              <a:rPr lang="en-US" altLang="zh-CN" dirty="0" smtClean="0"/>
              <a:t>.</a:t>
            </a:r>
            <a:r>
              <a:rPr lang="zh-CN" altLang="en-US" dirty="0" smtClean="0"/>
              <a:t>专题报告</a:t>
            </a:r>
          </a:p>
          <a:p>
            <a:pPr lvl="0"/>
            <a:r>
              <a:rPr lang="en-US" dirty="0" smtClean="0"/>
              <a:t>2</a:t>
            </a:r>
            <a:r>
              <a:rPr lang="en-US" altLang="zh-CN" dirty="0" smtClean="0"/>
              <a:t>.</a:t>
            </a:r>
            <a:r>
              <a:rPr lang="zh-CN" altLang="en-US" dirty="0" smtClean="0"/>
              <a:t>研究性报告</a:t>
            </a:r>
            <a:r>
              <a:rPr lang="en-US" dirty="0" smtClean="0"/>
              <a:t>	</a:t>
            </a:r>
            <a:endParaRPr lang="zh-CN" altLang="en-US" dirty="0" smtClean="0"/>
          </a:p>
          <a:p>
            <a:pPr lvl="0"/>
            <a:r>
              <a:rPr lang="en-US" dirty="0" smtClean="0"/>
              <a:t>3</a:t>
            </a:r>
            <a:r>
              <a:rPr lang="en-US" altLang="zh-CN" dirty="0" smtClean="0"/>
              <a:t>.</a:t>
            </a:r>
            <a:r>
              <a:rPr lang="zh-CN" altLang="en-US" dirty="0" smtClean="0"/>
              <a:t>说明性报告</a:t>
            </a:r>
            <a:endParaRPr lang="zh-CN" altLang="en-US" dirty="0"/>
          </a:p>
        </p:txBody>
      </p:sp>
      <p:sp>
        <p:nvSpPr>
          <p:cNvPr id="4" name="日期占位符 3"/>
          <p:cNvSpPr>
            <a:spLocks noGrp="1"/>
          </p:cNvSpPr>
          <p:nvPr>
            <p:ph type="dt" sz="half" idx="10"/>
          </p:nvPr>
        </p:nvSpPr>
        <p:spPr/>
        <p:txBody>
          <a:bodyPr/>
          <a:lstStyle/>
          <a:p>
            <a:fld id="{EEB072AA-0729-48FB-8F6B-58A7DC6D6E1A}"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47</a:t>
            </a:fld>
            <a:endParaRPr lang="zh-CN" altLang="en-US"/>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600" dirty="0" smtClean="0"/>
              <a:t>2</a:t>
            </a:r>
            <a:r>
              <a:rPr lang="en-US" altLang="zh-CN" sz="3600" dirty="0" smtClean="0"/>
              <a:t>.</a:t>
            </a:r>
            <a:r>
              <a:rPr lang="en-US" sz="3600" dirty="0" smtClean="0"/>
              <a:t>5</a:t>
            </a:r>
            <a:r>
              <a:rPr lang="en-US" altLang="zh-CN" sz="3600" dirty="0" smtClean="0"/>
              <a:t>.</a:t>
            </a:r>
            <a:r>
              <a:rPr lang="en-US" sz="3600" dirty="0" smtClean="0"/>
              <a:t>4 </a:t>
            </a:r>
            <a:r>
              <a:rPr lang="zh-CN" altLang="en-US" sz="3600" dirty="0" smtClean="0"/>
              <a:t>市场调查报告写作的文体结构</a:t>
            </a:r>
            <a:endParaRPr lang="zh-CN" altLang="en-US" sz="3600" dirty="0"/>
          </a:p>
        </p:txBody>
      </p:sp>
      <p:sp>
        <p:nvSpPr>
          <p:cNvPr id="3" name="内容占位符 2"/>
          <p:cNvSpPr>
            <a:spLocks noGrp="1"/>
          </p:cNvSpPr>
          <p:nvPr>
            <p:ph idx="1"/>
          </p:nvPr>
        </p:nvSpPr>
        <p:spPr>
          <a:xfrm>
            <a:off x="1071538" y="1643050"/>
            <a:ext cx="7615262" cy="4483113"/>
          </a:xfrm>
        </p:spPr>
        <p:txBody>
          <a:bodyPr/>
          <a:lstStyle/>
          <a:p>
            <a:pPr>
              <a:buFont typeface="Arial" pitchFamily="34" charset="0"/>
              <a:buChar char="•"/>
            </a:pPr>
            <a:r>
              <a:rPr lang="zh-CN" altLang="en-US" dirty="0" smtClean="0"/>
              <a:t>市场调查报告的文体结构一般分为四个部分：</a:t>
            </a:r>
            <a:endParaRPr lang="en-US" dirty="0" smtClean="0"/>
          </a:p>
          <a:p>
            <a:pPr lvl="0"/>
            <a:r>
              <a:rPr lang="en-US" dirty="0" smtClean="0"/>
              <a:t>1</a:t>
            </a:r>
            <a:r>
              <a:rPr lang="en-US" altLang="zh-CN" dirty="0" smtClean="0"/>
              <a:t>.</a:t>
            </a:r>
            <a:r>
              <a:rPr lang="zh-CN" altLang="en-US" dirty="0" smtClean="0"/>
              <a:t>序言</a:t>
            </a:r>
          </a:p>
          <a:p>
            <a:pPr lvl="0"/>
            <a:r>
              <a:rPr lang="en-US" dirty="0" smtClean="0"/>
              <a:t>2</a:t>
            </a:r>
            <a:r>
              <a:rPr lang="en-US" altLang="zh-CN" dirty="0" smtClean="0"/>
              <a:t>.</a:t>
            </a:r>
            <a:r>
              <a:rPr lang="zh-CN" altLang="en-US" dirty="0" smtClean="0"/>
              <a:t>摘要</a:t>
            </a:r>
          </a:p>
          <a:p>
            <a:pPr lvl="0"/>
            <a:r>
              <a:rPr lang="en-US" dirty="0" smtClean="0"/>
              <a:t>3</a:t>
            </a:r>
            <a:r>
              <a:rPr lang="en-US" altLang="zh-CN" dirty="0" smtClean="0"/>
              <a:t>.</a:t>
            </a:r>
            <a:r>
              <a:rPr lang="zh-CN" altLang="en-US" dirty="0" smtClean="0"/>
              <a:t>正文</a:t>
            </a:r>
          </a:p>
          <a:p>
            <a:pPr lvl="0"/>
            <a:r>
              <a:rPr lang="en-US" dirty="0" smtClean="0"/>
              <a:t>4</a:t>
            </a:r>
            <a:r>
              <a:rPr lang="en-US" altLang="zh-CN" dirty="0" smtClean="0"/>
              <a:t>.</a:t>
            </a:r>
            <a:r>
              <a:rPr lang="zh-CN" altLang="en-US" dirty="0" smtClean="0"/>
              <a:t>附件</a:t>
            </a:r>
          </a:p>
          <a:p>
            <a:pPr lvl="0"/>
            <a:r>
              <a:rPr lang="en-US" dirty="0" smtClean="0"/>
              <a:t> </a:t>
            </a:r>
            <a:endParaRPr lang="zh-CN" altLang="en-US" dirty="0" smtClean="0"/>
          </a:p>
        </p:txBody>
      </p:sp>
      <p:sp>
        <p:nvSpPr>
          <p:cNvPr id="4" name="日期占位符 3"/>
          <p:cNvSpPr>
            <a:spLocks noGrp="1"/>
          </p:cNvSpPr>
          <p:nvPr>
            <p:ph type="dt" sz="half" idx="10"/>
          </p:nvPr>
        </p:nvSpPr>
        <p:spPr/>
        <p:txBody>
          <a:bodyPr/>
          <a:lstStyle/>
          <a:p>
            <a:fld id="{E691F29F-6AF0-4458-A2E7-2069C90DC2DF}"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48</a:t>
            </a:fld>
            <a:endParaRPr lang="zh-CN" altLang="en-US"/>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dirty="0" smtClean="0"/>
              <a:t>3</a:t>
            </a:r>
            <a:r>
              <a:rPr lang="zh-CN" altLang="en-US" dirty="0" smtClean="0"/>
              <a:t>章 广告定位策略</a:t>
            </a:r>
            <a:endParaRPr lang="zh-CN" altLang="en-US" dirty="0"/>
          </a:p>
        </p:txBody>
      </p:sp>
      <p:sp>
        <p:nvSpPr>
          <p:cNvPr id="3" name="内容占位符 2"/>
          <p:cNvSpPr>
            <a:spLocks noGrp="1"/>
          </p:cNvSpPr>
          <p:nvPr>
            <p:ph type="subTitle" idx="1"/>
          </p:nvPr>
        </p:nvSpPr>
        <p:spPr/>
        <p:txBody>
          <a:bodyPr/>
          <a:lstStyle/>
          <a:p>
            <a:pPr lvl="0"/>
            <a:r>
              <a:rPr lang="zh-CN" altLang="en-US" dirty="0" smtClean="0"/>
              <a:t> 开篇案例 耐克锁定女性市场</a:t>
            </a:r>
            <a:endParaRPr lang="zh-CN" altLang="en-US" dirty="0"/>
          </a:p>
        </p:txBody>
      </p:sp>
      <p:sp>
        <p:nvSpPr>
          <p:cNvPr id="4" name="日期占位符 3"/>
          <p:cNvSpPr>
            <a:spLocks noGrp="1"/>
          </p:cNvSpPr>
          <p:nvPr>
            <p:ph type="dt" sz="half" idx="10"/>
          </p:nvPr>
        </p:nvSpPr>
        <p:spPr/>
        <p:txBody>
          <a:bodyPr/>
          <a:lstStyle/>
          <a:p>
            <a:fld id="{C121F493-B9FF-4BD9-BD32-52CDE7B125B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49</a:t>
            </a:fld>
            <a:endParaRPr lang="zh-CN" altLang="en-US"/>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en-US" dirty="0" smtClean="0"/>
              <a:t>1</a:t>
            </a:r>
            <a:r>
              <a:rPr lang="en-US" altLang="zh-CN" dirty="0" smtClean="0"/>
              <a:t>.</a:t>
            </a:r>
            <a:r>
              <a:rPr lang="en-US" dirty="0" smtClean="0"/>
              <a:t>2 </a:t>
            </a:r>
            <a:r>
              <a:rPr lang="zh-CN" altLang="en-US" dirty="0" smtClean="0"/>
              <a:t>广告的功能</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服务市场营销</a:t>
            </a:r>
            <a:r>
              <a:rPr lang="en-US" altLang="zh-CN" dirty="0" smtClean="0"/>
              <a:t>——</a:t>
            </a:r>
            <a:r>
              <a:rPr lang="zh-CN" altLang="en-US" dirty="0" smtClean="0"/>
              <a:t>广告的商业功能</a:t>
            </a:r>
            <a:endParaRPr lang="en-US" altLang="zh-CN" dirty="0" smtClean="0"/>
          </a:p>
          <a:p>
            <a:pPr lvl="1">
              <a:buFont typeface="Arial" pitchFamily="34" charset="0"/>
              <a:buChar char="•"/>
            </a:pPr>
            <a:r>
              <a:rPr lang="zh-CN" altLang="en-US" dirty="0" smtClean="0"/>
              <a:t>具体表现在以下几点：（</a:t>
            </a:r>
            <a:r>
              <a:rPr lang="en-US" dirty="0" smtClean="0"/>
              <a:t>1</a:t>
            </a:r>
            <a:r>
              <a:rPr lang="zh-CN" altLang="en-US" dirty="0" smtClean="0"/>
              <a:t>）沟通产销，刺激需求；（</a:t>
            </a:r>
            <a:r>
              <a:rPr lang="en-US" dirty="0" smtClean="0"/>
              <a:t>2</a:t>
            </a:r>
            <a:r>
              <a:rPr lang="zh-CN" altLang="en-US" dirty="0" smtClean="0"/>
              <a:t>）扩大销售，加速流通；（</a:t>
            </a:r>
            <a:r>
              <a:rPr lang="en-US" dirty="0" smtClean="0"/>
              <a:t>3</a:t>
            </a:r>
            <a:r>
              <a:rPr lang="zh-CN" altLang="en-US" dirty="0" smtClean="0"/>
              <a:t>）鼓励竞争，活跃经济。</a:t>
            </a:r>
          </a:p>
          <a:p>
            <a:pPr lvl="0"/>
            <a:r>
              <a:rPr lang="en-US" dirty="0" smtClean="0"/>
              <a:t>2</a:t>
            </a:r>
            <a:r>
              <a:rPr lang="en-US" altLang="zh-CN" dirty="0" smtClean="0"/>
              <a:t>.</a:t>
            </a:r>
            <a:r>
              <a:rPr lang="zh-CN" altLang="en-US" dirty="0" smtClean="0"/>
              <a:t>传播企业文化</a:t>
            </a:r>
            <a:r>
              <a:rPr lang="en-US" altLang="zh-CN" dirty="0" smtClean="0"/>
              <a:t>——</a:t>
            </a:r>
            <a:r>
              <a:rPr lang="zh-CN" altLang="en-US" dirty="0" smtClean="0"/>
              <a:t>广告的文化功能</a:t>
            </a:r>
            <a:endParaRPr lang="en-US" altLang="zh-CN" dirty="0" smtClean="0"/>
          </a:p>
          <a:p>
            <a:pPr lvl="1">
              <a:buFont typeface="Arial" pitchFamily="34" charset="0"/>
              <a:buChar char="•"/>
            </a:pPr>
            <a:r>
              <a:rPr lang="zh-CN" altLang="en-US" dirty="0" smtClean="0"/>
              <a:t>广告传播效果由浅入深的三个层次：（</a:t>
            </a:r>
            <a:r>
              <a:rPr lang="en-US" dirty="0" smtClean="0"/>
              <a:t>1</a:t>
            </a:r>
            <a:r>
              <a:rPr lang="zh-CN" altLang="en-US" dirty="0" smtClean="0"/>
              <a:t>）认知（感知和理解）层次；（</a:t>
            </a:r>
            <a:r>
              <a:rPr lang="en-US" dirty="0" smtClean="0"/>
              <a:t>2</a:t>
            </a:r>
            <a:r>
              <a:rPr lang="zh-CN" altLang="en-US" dirty="0" smtClean="0"/>
              <a:t>）情感体验（喜爱和偏好）层次；（</a:t>
            </a:r>
            <a:r>
              <a:rPr lang="en-US" dirty="0" smtClean="0"/>
              <a:t>3</a:t>
            </a:r>
            <a:r>
              <a:rPr lang="zh-CN" altLang="en-US" dirty="0" smtClean="0"/>
              <a:t>）行为（尝试和购买）层次。</a:t>
            </a:r>
          </a:p>
          <a:p>
            <a:pPr lvl="0"/>
            <a:endParaRPr lang="zh-CN" altLang="en-US" dirty="0" smtClean="0"/>
          </a:p>
        </p:txBody>
      </p:sp>
      <p:sp>
        <p:nvSpPr>
          <p:cNvPr id="4" name="日期占位符 3"/>
          <p:cNvSpPr>
            <a:spLocks noGrp="1"/>
          </p:cNvSpPr>
          <p:nvPr>
            <p:ph type="dt" sz="half" idx="10"/>
          </p:nvPr>
        </p:nvSpPr>
        <p:spPr/>
        <p:txBody>
          <a:bodyPr/>
          <a:lstStyle/>
          <a:p>
            <a:fld id="{3FF2BC2F-29BA-48D4-9457-79273D816C2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5</a:t>
            </a:fld>
            <a:endParaRPr lang="zh-CN" altLang="en-US"/>
          </a:p>
        </p:txBody>
      </p:sp>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3</a:t>
            </a:r>
            <a:r>
              <a:rPr lang="en-US" altLang="zh-CN" smtClean="0"/>
              <a:t>.</a:t>
            </a:r>
            <a:r>
              <a:rPr lang="en-US" smtClean="0"/>
              <a:t>1 </a:t>
            </a:r>
            <a:r>
              <a:rPr lang="zh-CN" altLang="en-US" smtClean="0"/>
              <a:t>市场细分与广告定位</a:t>
            </a:r>
            <a:endParaRPr lang="zh-CN" altLang="en-US" dirty="0"/>
          </a:p>
        </p:txBody>
      </p:sp>
      <p:sp>
        <p:nvSpPr>
          <p:cNvPr id="3" name="内容占位符 2"/>
          <p:cNvSpPr>
            <a:spLocks noGrp="1"/>
          </p:cNvSpPr>
          <p:nvPr>
            <p:ph idx="1"/>
          </p:nvPr>
        </p:nvSpPr>
        <p:spPr/>
        <p:txBody>
          <a:bodyPr/>
          <a:lstStyle/>
          <a:p>
            <a:r>
              <a:rPr lang="en-US" dirty="0" smtClean="0"/>
              <a:t>3</a:t>
            </a:r>
            <a:r>
              <a:rPr lang="en-US" altLang="zh-CN" dirty="0" smtClean="0"/>
              <a:t>.</a:t>
            </a:r>
            <a:r>
              <a:rPr lang="en-US" dirty="0" smtClean="0"/>
              <a:t>1</a:t>
            </a:r>
            <a:r>
              <a:rPr lang="en-US" altLang="zh-CN" dirty="0" smtClean="0"/>
              <a:t>.</a:t>
            </a:r>
            <a:r>
              <a:rPr lang="en-US" dirty="0" smtClean="0"/>
              <a:t>1 </a:t>
            </a:r>
            <a:r>
              <a:rPr lang="zh-CN" altLang="en-US" dirty="0" smtClean="0"/>
              <a:t>市场细分</a:t>
            </a:r>
            <a:endParaRPr lang="en-US" altLang="zh-CN" dirty="0" smtClean="0"/>
          </a:p>
          <a:p>
            <a:r>
              <a:rPr lang="en-US" dirty="0" smtClean="0"/>
              <a:t>3</a:t>
            </a:r>
            <a:r>
              <a:rPr lang="en-US" altLang="zh-CN" dirty="0" smtClean="0"/>
              <a:t>.</a:t>
            </a:r>
            <a:r>
              <a:rPr lang="en-US" dirty="0" smtClean="0"/>
              <a:t>1</a:t>
            </a:r>
            <a:r>
              <a:rPr lang="en-US" altLang="zh-CN" dirty="0" smtClean="0"/>
              <a:t>.</a:t>
            </a:r>
            <a:r>
              <a:rPr lang="en-US" dirty="0" smtClean="0"/>
              <a:t>2 </a:t>
            </a:r>
            <a:r>
              <a:rPr lang="zh-CN" altLang="en-US" dirty="0" smtClean="0"/>
              <a:t>选择目标市场</a:t>
            </a:r>
            <a:endParaRPr lang="en-US" altLang="zh-CN" dirty="0" smtClean="0"/>
          </a:p>
          <a:p>
            <a:r>
              <a:rPr lang="en-US" dirty="0" smtClean="0"/>
              <a:t>3</a:t>
            </a:r>
            <a:r>
              <a:rPr lang="en-US" altLang="zh-CN" dirty="0" smtClean="0"/>
              <a:t>.</a:t>
            </a:r>
            <a:r>
              <a:rPr lang="en-US" dirty="0" smtClean="0"/>
              <a:t>1</a:t>
            </a:r>
            <a:r>
              <a:rPr lang="en-US" altLang="zh-CN" dirty="0" smtClean="0"/>
              <a:t>.</a:t>
            </a:r>
            <a:r>
              <a:rPr lang="en-US" dirty="0" smtClean="0"/>
              <a:t>3 </a:t>
            </a:r>
            <a:r>
              <a:rPr lang="zh-CN" altLang="en-US" dirty="0" smtClean="0"/>
              <a:t>根据市场细分进行广告定位</a:t>
            </a:r>
            <a:endParaRPr lang="en-US" altLang="zh-CN" dirty="0" smtClean="0"/>
          </a:p>
          <a:p>
            <a:r>
              <a:rPr lang="en-US" dirty="0" smtClean="0"/>
              <a:t>3</a:t>
            </a:r>
            <a:r>
              <a:rPr lang="en-US" altLang="zh-CN" dirty="0" smtClean="0"/>
              <a:t>.</a:t>
            </a:r>
            <a:r>
              <a:rPr lang="en-US" dirty="0" smtClean="0"/>
              <a:t>1</a:t>
            </a:r>
            <a:r>
              <a:rPr lang="en-US" altLang="zh-CN" dirty="0" smtClean="0"/>
              <a:t>.</a:t>
            </a:r>
            <a:r>
              <a:rPr lang="en-US" dirty="0" smtClean="0"/>
              <a:t>4 </a:t>
            </a:r>
            <a:r>
              <a:rPr lang="zh-CN" altLang="en-US" dirty="0" smtClean="0"/>
              <a:t>定位可能出现的四种错误</a:t>
            </a:r>
            <a:endParaRPr lang="zh-CN" altLang="en-US" dirty="0"/>
          </a:p>
        </p:txBody>
      </p:sp>
      <p:sp>
        <p:nvSpPr>
          <p:cNvPr id="4" name="日期占位符 3"/>
          <p:cNvSpPr>
            <a:spLocks noGrp="1"/>
          </p:cNvSpPr>
          <p:nvPr>
            <p:ph type="dt" sz="half" idx="10"/>
          </p:nvPr>
        </p:nvSpPr>
        <p:spPr/>
        <p:txBody>
          <a:bodyPr/>
          <a:lstStyle/>
          <a:p>
            <a:fld id="{3C942E0E-5551-490B-AAB6-4B37EFF3EF32}"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50</a:t>
            </a:fld>
            <a:endParaRPr lang="zh-CN" altLang="en-US"/>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en-US" dirty="0" smtClean="0"/>
              <a:t>1</a:t>
            </a:r>
            <a:r>
              <a:rPr lang="en-US" altLang="zh-CN" dirty="0" smtClean="0"/>
              <a:t>.</a:t>
            </a:r>
            <a:r>
              <a:rPr lang="en-US" dirty="0" smtClean="0"/>
              <a:t>1 </a:t>
            </a:r>
            <a:r>
              <a:rPr lang="zh-CN" altLang="en-US" dirty="0" smtClean="0"/>
              <a:t>市场细分</a:t>
            </a:r>
            <a:r>
              <a:rPr lang="en-US" altLang="zh-CN" dirty="0" smtClean="0"/>
              <a:t>…</a:t>
            </a:r>
            <a:r>
              <a:rPr lang="en-US" dirty="0" smtClean="0"/>
              <a:t>	</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什么是市场细分</a:t>
            </a:r>
            <a:endParaRPr lang="en-US" altLang="zh-CN" dirty="0" smtClean="0"/>
          </a:p>
          <a:p>
            <a:pPr lvl="1">
              <a:buFont typeface="Arial" pitchFamily="34" charset="0"/>
              <a:buChar char="•"/>
            </a:pPr>
            <a:r>
              <a:rPr lang="zh-CN" altLang="en-US" dirty="0" smtClean="0"/>
              <a:t>所谓市场细分，指的是市场的划分或称之为市场分割，它是企业为了增加市场营销精确性的一种努力。</a:t>
            </a:r>
            <a:r>
              <a:rPr lang="en-US" dirty="0" smtClean="0"/>
              <a:t>	</a:t>
            </a:r>
            <a:endParaRPr lang="zh-CN" altLang="en-US" dirty="0" smtClean="0"/>
          </a:p>
          <a:p>
            <a:pPr lvl="0"/>
            <a:r>
              <a:rPr lang="en-US" dirty="0" smtClean="0"/>
              <a:t>2</a:t>
            </a:r>
            <a:r>
              <a:rPr lang="en-US" altLang="zh-CN" dirty="0" smtClean="0"/>
              <a:t>.</a:t>
            </a:r>
            <a:r>
              <a:rPr lang="zh-CN" altLang="en-US" dirty="0" smtClean="0"/>
              <a:t>市场细分的原则</a:t>
            </a:r>
            <a:endParaRPr lang="en-US" altLang="zh-CN" dirty="0" smtClean="0"/>
          </a:p>
          <a:p>
            <a:pPr lvl="0"/>
            <a:r>
              <a:rPr lang="zh-CN" altLang="en-US" dirty="0" smtClean="0"/>
              <a:t>（</a:t>
            </a:r>
            <a:r>
              <a:rPr lang="en-US" dirty="0" smtClean="0"/>
              <a:t>1</a:t>
            </a:r>
            <a:r>
              <a:rPr lang="zh-CN" altLang="en-US" dirty="0" smtClean="0"/>
              <a:t>）实用性原则；（</a:t>
            </a:r>
            <a:r>
              <a:rPr lang="en-US" dirty="0" smtClean="0"/>
              <a:t>2</a:t>
            </a:r>
            <a:r>
              <a:rPr lang="zh-CN" altLang="en-US" dirty="0" smtClean="0"/>
              <a:t>）可行性原则；（</a:t>
            </a:r>
            <a:r>
              <a:rPr lang="en-US" dirty="0" smtClean="0"/>
              <a:t>3</a:t>
            </a:r>
            <a:r>
              <a:rPr lang="zh-CN" altLang="en-US" dirty="0" smtClean="0"/>
              <a:t>）显著性原则。</a:t>
            </a:r>
          </a:p>
          <a:p>
            <a:endParaRPr lang="zh-CN" altLang="en-US" dirty="0"/>
          </a:p>
        </p:txBody>
      </p:sp>
      <p:sp>
        <p:nvSpPr>
          <p:cNvPr id="4" name="日期占位符 3"/>
          <p:cNvSpPr>
            <a:spLocks noGrp="1"/>
          </p:cNvSpPr>
          <p:nvPr>
            <p:ph type="dt" sz="half" idx="10"/>
          </p:nvPr>
        </p:nvSpPr>
        <p:spPr/>
        <p:txBody>
          <a:bodyPr/>
          <a:lstStyle/>
          <a:p>
            <a:fld id="{AE9ECC64-C076-4661-94BF-67E4D9DA8D10}"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51</a:t>
            </a:fld>
            <a:endParaRPr lang="zh-CN" altLang="en-US"/>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en-US" dirty="0" smtClean="0"/>
              <a:t>1</a:t>
            </a:r>
            <a:r>
              <a:rPr lang="en-US" altLang="zh-CN" dirty="0" smtClean="0"/>
              <a:t>.</a:t>
            </a:r>
            <a:r>
              <a:rPr lang="en-US" dirty="0" smtClean="0"/>
              <a:t>1 </a:t>
            </a:r>
            <a:r>
              <a:rPr lang="zh-CN" altLang="en-US" dirty="0" smtClean="0"/>
              <a:t>市场细分</a:t>
            </a:r>
            <a:r>
              <a:rPr lang="en-US" dirty="0" smtClean="0"/>
              <a:t>	</a:t>
            </a:r>
            <a:endParaRPr lang="zh-CN" altLang="en-US" dirty="0"/>
          </a:p>
        </p:txBody>
      </p:sp>
      <p:sp>
        <p:nvSpPr>
          <p:cNvPr id="3" name="内容占位符 2"/>
          <p:cNvSpPr>
            <a:spLocks noGrp="1"/>
          </p:cNvSpPr>
          <p:nvPr>
            <p:ph idx="1"/>
          </p:nvPr>
        </p:nvSpPr>
        <p:spPr/>
        <p:txBody>
          <a:bodyPr/>
          <a:lstStyle/>
          <a:p>
            <a:pPr lvl="0"/>
            <a:r>
              <a:rPr lang="en-US" dirty="0" smtClean="0"/>
              <a:t>3</a:t>
            </a:r>
            <a:r>
              <a:rPr lang="en-US" altLang="zh-CN" dirty="0" smtClean="0"/>
              <a:t>.</a:t>
            </a:r>
            <a:r>
              <a:rPr lang="zh-CN" altLang="en-US" dirty="0" smtClean="0"/>
              <a:t>市场细分的程序</a:t>
            </a:r>
            <a:endParaRPr lang="en-US" altLang="zh-CN" dirty="0" smtClean="0"/>
          </a:p>
          <a:p>
            <a:pPr lvl="1">
              <a:buFont typeface="Arial" pitchFamily="34" charset="0"/>
              <a:buChar char="•"/>
            </a:pPr>
            <a:r>
              <a:rPr lang="zh-CN" altLang="en-US" dirty="0" smtClean="0"/>
              <a:t>市场细分有以下三个阶段：调查阶段、分析阶段和描绘阶段。</a:t>
            </a:r>
          </a:p>
          <a:p>
            <a:pPr lvl="0"/>
            <a:r>
              <a:rPr lang="en-US" dirty="0" smtClean="0"/>
              <a:t>4</a:t>
            </a:r>
            <a:r>
              <a:rPr lang="en-US" altLang="zh-CN" dirty="0" smtClean="0"/>
              <a:t>.</a:t>
            </a:r>
            <a:r>
              <a:rPr lang="zh-CN" altLang="en-US" dirty="0" smtClean="0"/>
              <a:t>市场细分的依据</a:t>
            </a:r>
            <a:endParaRPr lang="en-US" altLang="zh-CN" dirty="0" smtClean="0"/>
          </a:p>
          <a:p>
            <a:pPr lvl="1">
              <a:buFont typeface="Arial" pitchFamily="34" charset="0"/>
              <a:buChar char="•"/>
            </a:pPr>
            <a:r>
              <a:rPr lang="en-US" dirty="0" smtClean="0"/>
              <a:t>	</a:t>
            </a:r>
            <a:r>
              <a:rPr lang="zh-CN" altLang="en-US" dirty="0" smtClean="0"/>
              <a:t>可以以地理、人文、心理和行为因素等主要变量作为市场细分的依据。</a:t>
            </a:r>
          </a:p>
          <a:p>
            <a:endParaRPr lang="zh-CN" altLang="en-US" dirty="0"/>
          </a:p>
        </p:txBody>
      </p:sp>
      <p:sp>
        <p:nvSpPr>
          <p:cNvPr id="4" name="日期占位符 3"/>
          <p:cNvSpPr>
            <a:spLocks noGrp="1"/>
          </p:cNvSpPr>
          <p:nvPr>
            <p:ph type="dt" sz="half" idx="10"/>
          </p:nvPr>
        </p:nvSpPr>
        <p:spPr/>
        <p:txBody>
          <a:bodyPr/>
          <a:lstStyle/>
          <a:p>
            <a:fld id="{8898248A-4252-4BD4-97E3-CFB2B22D66E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52</a:t>
            </a:fld>
            <a:endParaRPr lang="zh-CN" altLang="en-US"/>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选择目标市场</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a:xfrm>
            <a:off x="1214414" y="1643050"/>
            <a:ext cx="7472386" cy="4483113"/>
          </a:xfrm>
        </p:spPr>
        <p:txBody>
          <a:bodyPr/>
          <a:lstStyle/>
          <a:p>
            <a:pPr>
              <a:buFont typeface="Arial" pitchFamily="34" charset="0"/>
              <a:buChar char="•"/>
            </a:pPr>
            <a:r>
              <a:rPr lang="zh-CN" altLang="en-US" dirty="0" smtClean="0"/>
              <a:t>有效市场细分的五个特点：</a:t>
            </a:r>
            <a:endParaRPr lang="en-US" altLang="zh-CN" dirty="0" smtClean="0"/>
          </a:p>
          <a:p>
            <a:pPr lvl="1"/>
            <a:r>
              <a:rPr lang="en-US" dirty="0" smtClean="0"/>
              <a:t>1</a:t>
            </a:r>
            <a:r>
              <a:rPr lang="en-US" altLang="zh-CN" dirty="0" smtClean="0">
                <a:latin typeface="黑体" pitchFamily="2" charset="-122"/>
                <a:ea typeface="黑体" pitchFamily="2" charset="-122"/>
                <a:cs typeface="+mj-cs"/>
              </a:rPr>
              <a:t>.</a:t>
            </a:r>
            <a:r>
              <a:rPr lang="zh-CN" altLang="en-US" dirty="0" smtClean="0"/>
              <a:t>可衡量性；</a:t>
            </a:r>
            <a:endParaRPr lang="en-US" altLang="zh-CN" dirty="0" smtClean="0"/>
          </a:p>
          <a:p>
            <a:pPr lvl="1"/>
            <a:r>
              <a:rPr lang="en-US" dirty="0" smtClean="0"/>
              <a:t>2</a:t>
            </a:r>
            <a:r>
              <a:rPr lang="en-US" altLang="zh-CN" dirty="0" smtClean="0">
                <a:latin typeface="黑体" pitchFamily="2" charset="-122"/>
                <a:ea typeface="黑体" pitchFamily="2" charset="-122"/>
                <a:cs typeface="+mj-cs"/>
              </a:rPr>
              <a:t>.</a:t>
            </a:r>
            <a:r>
              <a:rPr lang="zh-CN" altLang="en-US" dirty="0" smtClean="0"/>
              <a:t>足量性；</a:t>
            </a:r>
            <a:endParaRPr lang="en-US" altLang="zh-CN" dirty="0" smtClean="0"/>
          </a:p>
          <a:p>
            <a:pPr lvl="1"/>
            <a:r>
              <a:rPr lang="en-US" dirty="0" smtClean="0"/>
              <a:t>3</a:t>
            </a:r>
            <a:r>
              <a:rPr lang="en-US" altLang="zh-CN" dirty="0" smtClean="0">
                <a:latin typeface="黑体" pitchFamily="2" charset="-122"/>
                <a:ea typeface="黑体" pitchFamily="2" charset="-122"/>
                <a:cs typeface="+mj-cs"/>
              </a:rPr>
              <a:t>.</a:t>
            </a:r>
            <a:r>
              <a:rPr lang="zh-CN" altLang="en-US" dirty="0" smtClean="0"/>
              <a:t>可接近性；</a:t>
            </a:r>
            <a:endParaRPr lang="en-US" altLang="zh-CN" dirty="0" smtClean="0"/>
          </a:p>
          <a:p>
            <a:pPr lvl="1"/>
            <a:r>
              <a:rPr lang="en-US" dirty="0" smtClean="0"/>
              <a:t>4</a:t>
            </a:r>
            <a:r>
              <a:rPr lang="en-US" altLang="zh-CN" dirty="0" smtClean="0">
                <a:latin typeface="黑体" pitchFamily="2" charset="-122"/>
                <a:ea typeface="黑体" pitchFamily="2" charset="-122"/>
                <a:cs typeface="+mj-cs"/>
              </a:rPr>
              <a:t>.</a:t>
            </a:r>
            <a:r>
              <a:rPr lang="zh-CN" altLang="en-US" dirty="0" smtClean="0"/>
              <a:t>差别性；</a:t>
            </a:r>
            <a:endParaRPr lang="en-US" altLang="zh-CN" dirty="0" smtClean="0"/>
          </a:p>
          <a:p>
            <a:pPr lvl="1"/>
            <a:r>
              <a:rPr lang="en-US" dirty="0" smtClean="0"/>
              <a:t>5</a:t>
            </a:r>
            <a:r>
              <a:rPr lang="en-US" altLang="zh-CN" dirty="0" smtClean="0">
                <a:latin typeface="黑体" pitchFamily="2" charset="-122"/>
                <a:ea typeface="黑体" pitchFamily="2" charset="-122"/>
                <a:cs typeface="+mj-cs"/>
              </a:rPr>
              <a:t>.</a:t>
            </a:r>
            <a:r>
              <a:rPr lang="zh-CN" altLang="en-US" dirty="0" smtClean="0"/>
              <a:t>可行性。</a:t>
            </a:r>
            <a:endParaRPr lang="zh-CN" altLang="en-US" dirty="0"/>
          </a:p>
        </p:txBody>
      </p:sp>
      <p:sp>
        <p:nvSpPr>
          <p:cNvPr id="4" name="日期占位符 3"/>
          <p:cNvSpPr>
            <a:spLocks noGrp="1"/>
          </p:cNvSpPr>
          <p:nvPr>
            <p:ph type="dt" sz="half" idx="10"/>
          </p:nvPr>
        </p:nvSpPr>
        <p:spPr/>
        <p:txBody>
          <a:bodyPr/>
          <a:lstStyle/>
          <a:p>
            <a:pPr>
              <a:defRPr/>
            </a:pPr>
            <a:fld id="{1CC7DEBF-86D5-4FC3-819D-9244E4C5193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53</a:t>
            </a:fld>
            <a:endParaRPr lang="zh-CN" altLang="en-US"/>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000" b="1" kern="1200" dirty="0" smtClean="0">
                <a:solidFill>
                  <a:srgbClr val="D9D9D9"/>
                </a:solidFill>
                <a:latin typeface="黑体" pitchFamily="2" charset="-122"/>
                <a:ea typeface="黑体" pitchFamily="2" charset="-122"/>
                <a:cs typeface="+mj-cs"/>
              </a:rPr>
              <a:t>3</a:t>
            </a:r>
            <a:r>
              <a:rPr lang="en-US" altLang="zh-CN" sz="4000" b="1" kern="1200" dirty="0" smtClean="0">
                <a:solidFill>
                  <a:srgbClr val="D9D9D9"/>
                </a:solidFill>
                <a:latin typeface="黑体" pitchFamily="2" charset="-122"/>
                <a:ea typeface="黑体" pitchFamily="2" charset="-122"/>
                <a:cs typeface="+mj-cs"/>
              </a:rPr>
              <a:t>.</a:t>
            </a:r>
            <a:r>
              <a:rPr lang="en-US" sz="4000" b="1" kern="1200" dirty="0" smtClean="0">
                <a:solidFill>
                  <a:srgbClr val="D9D9D9"/>
                </a:solidFill>
                <a:latin typeface="黑体" pitchFamily="2" charset="-122"/>
                <a:ea typeface="黑体" pitchFamily="2" charset="-122"/>
                <a:cs typeface="+mj-cs"/>
              </a:rPr>
              <a:t>1</a:t>
            </a:r>
            <a:r>
              <a:rPr lang="en-US" altLang="zh-CN" sz="4000" b="1" kern="1200" dirty="0" smtClean="0">
                <a:solidFill>
                  <a:srgbClr val="D9D9D9"/>
                </a:solidFill>
                <a:latin typeface="黑体" pitchFamily="2" charset="-122"/>
                <a:ea typeface="黑体" pitchFamily="2" charset="-122"/>
                <a:cs typeface="+mj-cs"/>
              </a:rPr>
              <a:t>.</a:t>
            </a:r>
            <a:r>
              <a:rPr lang="en-US" sz="4000" b="1" kern="1200" dirty="0" smtClean="0">
                <a:solidFill>
                  <a:srgbClr val="D9D9D9"/>
                </a:solidFill>
                <a:latin typeface="黑体" pitchFamily="2" charset="-122"/>
                <a:ea typeface="黑体" pitchFamily="2" charset="-122"/>
                <a:cs typeface="+mj-cs"/>
              </a:rPr>
              <a:t>3 </a:t>
            </a:r>
            <a:r>
              <a:rPr lang="zh-CN" altLang="en-US" sz="4000" b="1" kern="1200" dirty="0" smtClean="0">
                <a:solidFill>
                  <a:srgbClr val="D9D9D9"/>
                </a:solidFill>
                <a:latin typeface="黑体" pitchFamily="2" charset="-122"/>
                <a:ea typeface="黑体" pitchFamily="2" charset="-122"/>
                <a:cs typeface="+mj-cs"/>
              </a:rPr>
              <a:t>根据市场细分进行广告定位</a:t>
            </a:r>
            <a:endParaRPr lang="zh-CN" altLang="en-US" sz="4000"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广告定位的客观依据：</a:t>
            </a:r>
          </a:p>
          <a:p>
            <a:pPr lvl="1"/>
            <a:r>
              <a:rPr lang="en-US" dirty="0" smtClean="0"/>
              <a:t>1</a:t>
            </a:r>
            <a:r>
              <a:rPr lang="zh-CN" altLang="en-US" dirty="0" smtClean="0"/>
              <a:t>．关于产品的调查研究；</a:t>
            </a:r>
          </a:p>
          <a:p>
            <a:pPr lvl="1"/>
            <a:r>
              <a:rPr lang="en-US" dirty="0" smtClean="0"/>
              <a:t>2</a:t>
            </a:r>
            <a:r>
              <a:rPr lang="zh-CN" altLang="en-US" dirty="0" smtClean="0"/>
              <a:t>．对于消费者的调查研究；</a:t>
            </a:r>
          </a:p>
          <a:p>
            <a:pPr lvl="1"/>
            <a:r>
              <a:rPr lang="en-US" dirty="0" smtClean="0"/>
              <a:t>3</a:t>
            </a:r>
            <a:r>
              <a:rPr lang="zh-CN" altLang="en-US" dirty="0" smtClean="0"/>
              <a:t>．市场情况的调查研究；</a:t>
            </a:r>
          </a:p>
          <a:p>
            <a:pPr lvl="1"/>
            <a:r>
              <a:rPr lang="en-US" dirty="0" smtClean="0"/>
              <a:t>4</a:t>
            </a:r>
            <a:r>
              <a:rPr lang="zh-CN" altLang="en-US" dirty="0" smtClean="0"/>
              <a:t>．关于竞争对手的调查研究；</a:t>
            </a:r>
          </a:p>
          <a:p>
            <a:pPr lvl="1"/>
            <a:r>
              <a:rPr lang="en-US" dirty="0" smtClean="0"/>
              <a:t>5</a:t>
            </a:r>
            <a:r>
              <a:rPr lang="zh-CN" altLang="en-US" dirty="0" smtClean="0"/>
              <a:t>．关于传播媒体的调查研究；</a:t>
            </a:r>
          </a:p>
          <a:p>
            <a:pPr lvl="1"/>
            <a:r>
              <a:rPr lang="en-US" dirty="0" smtClean="0"/>
              <a:t>6</a:t>
            </a:r>
            <a:r>
              <a:rPr lang="zh-CN" altLang="en-US" dirty="0" smtClean="0"/>
              <a:t>．关于流通领域情况的调查研究。</a:t>
            </a:r>
            <a:endParaRPr lang="zh-CN" altLang="en-US" dirty="0"/>
          </a:p>
        </p:txBody>
      </p:sp>
      <p:sp>
        <p:nvSpPr>
          <p:cNvPr id="4" name="日期占位符 3"/>
          <p:cNvSpPr>
            <a:spLocks noGrp="1"/>
          </p:cNvSpPr>
          <p:nvPr>
            <p:ph type="dt" sz="half" idx="10"/>
          </p:nvPr>
        </p:nvSpPr>
        <p:spPr/>
        <p:txBody>
          <a:bodyPr/>
          <a:lstStyle/>
          <a:p>
            <a:pPr>
              <a:defRPr/>
            </a:pPr>
            <a:fld id="{5CD390F4-A317-42C6-A5F3-212E5B7C788C}"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54</a:t>
            </a:fld>
            <a:endParaRPr lang="zh-CN" altLang="en-US"/>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 </a:t>
            </a:r>
            <a:r>
              <a:rPr lang="zh-CN" altLang="en-US" sz="4400" b="1" kern="1200" dirty="0" smtClean="0">
                <a:solidFill>
                  <a:srgbClr val="D9D9D9"/>
                </a:solidFill>
                <a:latin typeface="黑体" pitchFamily="2" charset="-122"/>
                <a:ea typeface="黑体" pitchFamily="2" charset="-122"/>
                <a:cs typeface="+mj-cs"/>
              </a:rPr>
              <a:t>定位可能出现的四种错误</a:t>
            </a:r>
            <a:endParaRPr lang="zh-CN" altLang="en-US" dirty="0"/>
          </a:p>
        </p:txBody>
      </p:sp>
      <p:sp>
        <p:nvSpPr>
          <p:cNvPr id="3" name="内容占位符 2"/>
          <p:cNvSpPr>
            <a:spLocks noGrp="1"/>
          </p:cNvSpPr>
          <p:nvPr>
            <p:ph idx="1"/>
          </p:nvPr>
        </p:nvSpPr>
        <p:spPr>
          <a:xfrm>
            <a:off x="2428860" y="1785926"/>
            <a:ext cx="6257940" cy="4340237"/>
          </a:xfrm>
        </p:spPr>
        <p:txBody>
          <a:bodyPr/>
          <a:lstStyle/>
          <a:p>
            <a:r>
              <a:rPr lang="en-US" dirty="0" smtClean="0"/>
              <a:t>1</a:t>
            </a:r>
            <a:r>
              <a:rPr lang="en-US" altLang="zh-CN" dirty="0" smtClean="0">
                <a:latin typeface="黑体" pitchFamily="2" charset="-122"/>
                <a:ea typeface="黑体" pitchFamily="2" charset="-122"/>
                <a:cs typeface="+mj-cs"/>
              </a:rPr>
              <a:t>.</a:t>
            </a:r>
            <a:r>
              <a:rPr lang="zh-CN" altLang="en-US" dirty="0" smtClean="0"/>
              <a:t>定位过低；</a:t>
            </a:r>
            <a:endParaRPr lang="en-US" altLang="zh-CN" dirty="0" smtClean="0"/>
          </a:p>
          <a:p>
            <a:r>
              <a:rPr lang="en-US" dirty="0" smtClean="0"/>
              <a:t>2</a:t>
            </a:r>
            <a:r>
              <a:rPr lang="en-US" altLang="zh-CN" dirty="0" smtClean="0">
                <a:latin typeface="黑体" pitchFamily="2" charset="-122"/>
                <a:ea typeface="黑体" pitchFamily="2" charset="-122"/>
                <a:cs typeface="+mj-cs"/>
              </a:rPr>
              <a:t>.</a:t>
            </a:r>
            <a:r>
              <a:rPr lang="zh-CN" altLang="en-US" dirty="0" smtClean="0"/>
              <a:t>定位过高；</a:t>
            </a:r>
            <a:endParaRPr lang="en-US" altLang="zh-CN" dirty="0" smtClean="0"/>
          </a:p>
          <a:p>
            <a:r>
              <a:rPr lang="en-US" dirty="0" smtClean="0"/>
              <a:t>3</a:t>
            </a:r>
            <a:r>
              <a:rPr lang="en-US" altLang="zh-CN" dirty="0" smtClean="0">
                <a:latin typeface="黑体" pitchFamily="2" charset="-122"/>
                <a:ea typeface="黑体" pitchFamily="2" charset="-122"/>
                <a:cs typeface="+mj-cs"/>
              </a:rPr>
              <a:t>.</a:t>
            </a:r>
            <a:r>
              <a:rPr lang="zh-CN" altLang="en-US" dirty="0" smtClean="0"/>
              <a:t>定位混乱；</a:t>
            </a:r>
            <a:endParaRPr lang="en-US" altLang="zh-CN" dirty="0" smtClean="0"/>
          </a:p>
          <a:p>
            <a:r>
              <a:rPr lang="en-US" dirty="0" smtClean="0"/>
              <a:t>4</a:t>
            </a:r>
            <a:r>
              <a:rPr lang="en-US" altLang="zh-CN" dirty="0" smtClean="0">
                <a:latin typeface="黑体" pitchFamily="2" charset="-122"/>
                <a:ea typeface="黑体" pitchFamily="2" charset="-122"/>
                <a:cs typeface="+mj-cs"/>
              </a:rPr>
              <a:t>.</a:t>
            </a:r>
            <a:r>
              <a:rPr lang="zh-CN" altLang="en-US" dirty="0" smtClean="0"/>
              <a:t>定位怀疑。</a:t>
            </a:r>
          </a:p>
          <a:p>
            <a:endParaRPr lang="zh-CN" altLang="en-US" dirty="0"/>
          </a:p>
        </p:txBody>
      </p:sp>
      <p:sp>
        <p:nvSpPr>
          <p:cNvPr id="4" name="日期占位符 3"/>
          <p:cNvSpPr>
            <a:spLocks noGrp="1"/>
          </p:cNvSpPr>
          <p:nvPr>
            <p:ph type="dt" sz="half" idx="10"/>
          </p:nvPr>
        </p:nvSpPr>
        <p:spPr/>
        <p:txBody>
          <a:bodyPr/>
          <a:lstStyle/>
          <a:p>
            <a:pPr>
              <a:defRPr/>
            </a:pPr>
            <a:fld id="{0DBF4267-78C2-481B-944D-ACAFC1240E62}"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55</a:t>
            </a:fld>
            <a:endParaRPr lang="zh-CN" altLang="en-US"/>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en-US" dirty="0" smtClean="0"/>
              <a:t>2 </a:t>
            </a:r>
            <a:r>
              <a:rPr lang="zh-CN" altLang="en-US" dirty="0" smtClean="0"/>
              <a:t>广告定位战略</a:t>
            </a:r>
            <a:endParaRPr lang="zh-CN" altLang="en-US" dirty="0"/>
          </a:p>
        </p:txBody>
      </p:sp>
      <p:sp>
        <p:nvSpPr>
          <p:cNvPr id="3" name="内容占位符 2"/>
          <p:cNvSpPr>
            <a:spLocks noGrp="1"/>
          </p:cNvSpPr>
          <p:nvPr>
            <p:ph idx="1"/>
          </p:nvPr>
        </p:nvSpPr>
        <p:spPr/>
        <p:txBody>
          <a:bodyPr/>
          <a:lstStyle/>
          <a:p>
            <a:r>
              <a:rPr lang="en-US" dirty="0" smtClean="0"/>
              <a:t>3</a:t>
            </a:r>
            <a:r>
              <a:rPr lang="en-US" altLang="zh-CN" dirty="0" smtClean="0"/>
              <a:t>.</a:t>
            </a:r>
            <a:r>
              <a:rPr lang="en-US" dirty="0" smtClean="0"/>
              <a:t>2</a:t>
            </a:r>
            <a:r>
              <a:rPr lang="en-US" altLang="zh-CN" dirty="0" smtClean="0"/>
              <a:t>.</a:t>
            </a:r>
            <a:r>
              <a:rPr lang="en-US" dirty="0" smtClean="0"/>
              <a:t>1 </a:t>
            </a:r>
            <a:r>
              <a:rPr lang="zh-CN" altLang="en-US" dirty="0" smtClean="0"/>
              <a:t>迎合消费心理</a:t>
            </a:r>
            <a:endParaRPr lang="en-US" altLang="zh-CN" dirty="0" smtClean="0"/>
          </a:p>
          <a:p>
            <a:endParaRPr lang="en-US" altLang="zh-CN" dirty="0" smtClean="0"/>
          </a:p>
          <a:p>
            <a:r>
              <a:rPr lang="en-US" dirty="0" smtClean="0"/>
              <a:t>3</a:t>
            </a:r>
            <a:r>
              <a:rPr lang="en-US" altLang="zh-CN" dirty="0" smtClean="0"/>
              <a:t>.</a:t>
            </a:r>
            <a:r>
              <a:rPr lang="en-US" dirty="0" smtClean="0"/>
              <a:t>2</a:t>
            </a:r>
            <a:r>
              <a:rPr lang="en-US" altLang="zh-CN" dirty="0" smtClean="0"/>
              <a:t>.</a:t>
            </a:r>
            <a:r>
              <a:rPr lang="en-US" dirty="0" smtClean="0"/>
              <a:t>2 </a:t>
            </a:r>
            <a:r>
              <a:rPr lang="zh-CN" altLang="en-US" dirty="0" smtClean="0"/>
              <a:t>突出竞争优势</a:t>
            </a:r>
            <a:endParaRPr lang="en-US" altLang="zh-CN" dirty="0" smtClean="0"/>
          </a:p>
          <a:p>
            <a:endParaRPr lang="en-US" altLang="zh-CN" dirty="0" smtClean="0"/>
          </a:p>
          <a:p>
            <a:r>
              <a:rPr lang="en-US" dirty="0" smtClean="0"/>
              <a:t>3</a:t>
            </a:r>
            <a:r>
              <a:rPr lang="en-US" altLang="zh-CN" dirty="0" smtClean="0"/>
              <a:t>.</a:t>
            </a:r>
            <a:r>
              <a:rPr lang="en-US" dirty="0" smtClean="0"/>
              <a:t>2</a:t>
            </a:r>
            <a:r>
              <a:rPr lang="en-US" altLang="zh-CN" dirty="0" smtClean="0"/>
              <a:t>.</a:t>
            </a:r>
            <a:r>
              <a:rPr lang="en-US" dirty="0" smtClean="0"/>
              <a:t>3 </a:t>
            </a:r>
            <a:r>
              <a:rPr lang="zh-CN" altLang="en-US" dirty="0" smtClean="0"/>
              <a:t>塑造品牌形象</a:t>
            </a:r>
            <a:endParaRPr lang="en-US" altLang="zh-CN" dirty="0" smtClean="0"/>
          </a:p>
          <a:p>
            <a:endParaRPr lang="en-US" altLang="zh-CN" dirty="0" smtClean="0"/>
          </a:p>
          <a:p>
            <a:endParaRPr lang="zh-CN" altLang="en-US" dirty="0"/>
          </a:p>
        </p:txBody>
      </p:sp>
      <p:sp>
        <p:nvSpPr>
          <p:cNvPr id="4" name="日期占位符 3"/>
          <p:cNvSpPr>
            <a:spLocks noGrp="1"/>
          </p:cNvSpPr>
          <p:nvPr>
            <p:ph type="dt" sz="half" idx="10"/>
          </p:nvPr>
        </p:nvSpPr>
        <p:spPr/>
        <p:txBody>
          <a:bodyPr/>
          <a:lstStyle/>
          <a:p>
            <a:fld id="{8EFA19CD-9A4C-40D6-85E4-1C6F1E0FEAE4}"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56</a:t>
            </a:fld>
            <a:endParaRPr lang="zh-CN" altLang="en-US"/>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迎合消费心理</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要把一个广告信息或一种商品的品牌变成为消费者铭记于心的记忆，必须要具备一定的心理条件。</a:t>
            </a:r>
            <a:endParaRPr lang="en-US" altLang="zh-CN" dirty="0" smtClean="0"/>
          </a:p>
          <a:p>
            <a:pPr>
              <a:buFont typeface="Arial" pitchFamily="34" charset="0"/>
              <a:buChar char="•"/>
            </a:pPr>
            <a:r>
              <a:rPr lang="zh-CN" altLang="en-US" dirty="0" smtClean="0"/>
              <a:t>我们必须研究消费者的心理，正确把握这个不可或缺的必要条件。</a:t>
            </a:r>
            <a:endParaRPr lang="zh-CN" altLang="en-US" dirty="0"/>
          </a:p>
        </p:txBody>
      </p:sp>
      <p:sp>
        <p:nvSpPr>
          <p:cNvPr id="4" name="日期占位符 3"/>
          <p:cNvSpPr>
            <a:spLocks noGrp="1"/>
          </p:cNvSpPr>
          <p:nvPr>
            <p:ph type="dt" sz="half" idx="10"/>
          </p:nvPr>
        </p:nvSpPr>
        <p:spPr/>
        <p:txBody>
          <a:bodyPr/>
          <a:lstStyle/>
          <a:p>
            <a:pPr>
              <a:defRPr/>
            </a:pPr>
            <a:fld id="{E062FEE7-A37A-4294-BE20-7503CF0C14BB}"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57</a:t>
            </a:fld>
            <a:endParaRPr lang="zh-CN" altLang="en-US"/>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突出竞争优势</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“定位”就是产品形象或企业形象在人们的心目中占有不可替代的位置，无关紧要或可以替代就意味着失败。</a:t>
            </a:r>
            <a:endParaRPr lang="zh-CN" altLang="en-US" dirty="0"/>
          </a:p>
        </p:txBody>
      </p:sp>
      <p:sp>
        <p:nvSpPr>
          <p:cNvPr id="4" name="日期占位符 3"/>
          <p:cNvSpPr>
            <a:spLocks noGrp="1"/>
          </p:cNvSpPr>
          <p:nvPr>
            <p:ph type="dt" sz="half" idx="10"/>
          </p:nvPr>
        </p:nvSpPr>
        <p:spPr/>
        <p:txBody>
          <a:bodyPr/>
          <a:lstStyle/>
          <a:p>
            <a:pPr>
              <a:defRPr/>
            </a:pPr>
            <a:fld id="{3CBED668-14E2-4F2B-AC1C-E14B1664D51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58</a:t>
            </a:fld>
            <a:endParaRPr lang="zh-CN" altLang="en-US"/>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en-US" dirty="0" smtClean="0"/>
              <a:t>2</a:t>
            </a:r>
            <a:r>
              <a:rPr lang="en-US" altLang="zh-CN" dirty="0" smtClean="0"/>
              <a:t>.</a:t>
            </a:r>
            <a:r>
              <a:rPr lang="en-US" dirty="0" smtClean="0"/>
              <a:t>3 </a:t>
            </a:r>
            <a:r>
              <a:rPr lang="zh-CN" altLang="en-US" dirty="0" smtClean="0"/>
              <a:t>塑造品牌形象</a:t>
            </a:r>
            <a:endParaRPr lang="zh-CN" altLang="en-US" dirty="0"/>
          </a:p>
        </p:txBody>
      </p:sp>
      <p:sp>
        <p:nvSpPr>
          <p:cNvPr id="3" name="内容占位符 2"/>
          <p:cNvSpPr>
            <a:spLocks noGrp="1"/>
          </p:cNvSpPr>
          <p:nvPr>
            <p:ph idx="1"/>
          </p:nvPr>
        </p:nvSpPr>
        <p:spPr>
          <a:xfrm>
            <a:off x="1714480" y="1643050"/>
            <a:ext cx="6972320" cy="4483113"/>
          </a:xfrm>
        </p:spPr>
        <p:txBody>
          <a:bodyPr/>
          <a:lstStyle/>
          <a:p>
            <a:pPr lvl="0"/>
            <a:r>
              <a:rPr lang="en-US" dirty="0" smtClean="0"/>
              <a:t>1</a:t>
            </a:r>
            <a:r>
              <a:rPr lang="en-US" altLang="zh-CN" dirty="0" smtClean="0"/>
              <a:t>.</a:t>
            </a:r>
            <a:r>
              <a:rPr lang="zh-CN" altLang="en-US" dirty="0" smtClean="0"/>
              <a:t>品牌的含义</a:t>
            </a:r>
            <a:r>
              <a:rPr lang="en-US" dirty="0" smtClean="0"/>
              <a:t>	</a:t>
            </a:r>
            <a:endParaRPr lang="zh-CN" altLang="en-US" dirty="0" smtClean="0"/>
          </a:p>
          <a:p>
            <a:pPr lvl="0"/>
            <a:r>
              <a:rPr lang="en-US" dirty="0" smtClean="0"/>
              <a:t>2</a:t>
            </a:r>
            <a:r>
              <a:rPr lang="en-US" altLang="zh-CN" dirty="0" smtClean="0"/>
              <a:t>.</a:t>
            </a:r>
            <a:r>
              <a:rPr lang="zh-CN" altLang="en-US" dirty="0" smtClean="0"/>
              <a:t>品牌形象定位</a:t>
            </a:r>
          </a:p>
          <a:p>
            <a:pPr lvl="0"/>
            <a:r>
              <a:rPr lang="en-US" dirty="0" smtClean="0"/>
              <a:t>3</a:t>
            </a:r>
            <a:r>
              <a:rPr lang="en-US" altLang="zh-CN" dirty="0" smtClean="0"/>
              <a:t>.</a:t>
            </a:r>
            <a:r>
              <a:rPr lang="zh-CN" altLang="en-US" dirty="0" smtClean="0"/>
              <a:t>品牌战略从取名开始</a:t>
            </a:r>
            <a:r>
              <a:rPr lang="en-US" dirty="0" smtClean="0"/>
              <a:t>	</a:t>
            </a:r>
            <a:endParaRPr lang="zh-CN" altLang="en-US" dirty="0" smtClean="0"/>
          </a:p>
          <a:p>
            <a:pPr lvl="0"/>
            <a:r>
              <a:rPr lang="en-US" dirty="0" smtClean="0"/>
              <a:t>4</a:t>
            </a:r>
            <a:r>
              <a:rPr lang="en-US" altLang="zh-CN" dirty="0" smtClean="0"/>
              <a:t>.</a:t>
            </a:r>
            <a:r>
              <a:rPr lang="zh-CN" altLang="en-US" dirty="0" smtClean="0"/>
              <a:t>品牌定位的几个问题</a:t>
            </a:r>
          </a:p>
          <a:p>
            <a:endParaRPr lang="zh-CN" altLang="en-US" dirty="0"/>
          </a:p>
        </p:txBody>
      </p:sp>
      <p:sp>
        <p:nvSpPr>
          <p:cNvPr id="4" name="日期占位符 3"/>
          <p:cNvSpPr>
            <a:spLocks noGrp="1"/>
          </p:cNvSpPr>
          <p:nvPr>
            <p:ph type="dt" sz="half" idx="10"/>
          </p:nvPr>
        </p:nvSpPr>
        <p:spPr/>
        <p:txBody>
          <a:bodyPr/>
          <a:lstStyle/>
          <a:p>
            <a:fld id="{A04D6C72-E06C-469F-ADE7-D72DC5A913E4}"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59</a:t>
            </a:fld>
            <a:endParaRPr lang="zh-CN" altLang="en-US"/>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en-US" dirty="0" smtClean="0"/>
              <a:t>2 </a:t>
            </a:r>
            <a:r>
              <a:rPr lang="zh-CN" altLang="en-US" dirty="0" smtClean="0"/>
              <a:t>广告策划概述</a:t>
            </a:r>
            <a:endParaRPr lang="zh-CN" altLang="en-US" dirty="0"/>
          </a:p>
        </p:txBody>
      </p:sp>
      <p:sp>
        <p:nvSpPr>
          <p:cNvPr id="3" name="内容占位符 2"/>
          <p:cNvSpPr>
            <a:spLocks noGrp="1"/>
          </p:cNvSpPr>
          <p:nvPr>
            <p:ph idx="1"/>
          </p:nvPr>
        </p:nvSpPr>
        <p:spPr/>
        <p:txBody>
          <a:bodyPr/>
          <a:lstStyle/>
          <a:p>
            <a:endParaRPr lang="en-US" dirty="0" smtClean="0"/>
          </a:p>
          <a:p>
            <a:r>
              <a:rPr lang="en-US" dirty="0" smtClean="0"/>
              <a:t>1</a:t>
            </a:r>
            <a:r>
              <a:rPr lang="en-US" altLang="zh-CN" dirty="0" smtClean="0"/>
              <a:t>.</a:t>
            </a:r>
            <a:r>
              <a:rPr lang="en-US" dirty="0" smtClean="0"/>
              <a:t>2</a:t>
            </a:r>
            <a:r>
              <a:rPr lang="en-US" altLang="zh-CN" dirty="0" smtClean="0"/>
              <a:t>.</a:t>
            </a:r>
            <a:r>
              <a:rPr lang="en-US" dirty="0" smtClean="0"/>
              <a:t>1 </a:t>
            </a:r>
            <a:r>
              <a:rPr lang="zh-CN" altLang="en-US" dirty="0" smtClean="0"/>
              <a:t>广告策划的概念</a:t>
            </a:r>
            <a:endParaRPr lang="en-US" altLang="zh-CN" dirty="0" smtClean="0"/>
          </a:p>
          <a:p>
            <a:endParaRPr lang="en-US" altLang="zh-CN" dirty="0" smtClean="0"/>
          </a:p>
          <a:p>
            <a:r>
              <a:rPr lang="en-US" dirty="0" smtClean="0"/>
              <a:t>1</a:t>
            </a:r>
            <a:r>
              <a:rPr lang="en-US" altLang="zh-CN" dirty="0" smtClean="0"/>
              <a:t>.</a:t>
            </a:r>
            <a:r>
              <a:rPr lang="en-US" dirty="0" smtClean="0"/>
              <a:t>2</a:t>
            </a:r>
            <a:r>
              <a:rPr lang="en-US" altLang="zh-CN" dirty="0" smtClean="0"/>
              <a:t>.</a:t>
            </a:r>
            <a:r>
              <a:rPr lang="en-US" dirty="0" smtClean="0"/>
              <a:t>2 </a:t>
            </a:r>
            <a:r>
              <a:rPr lang="zh-CN" altLang="en-US" dirty="0" smtClean="0"/>
              <a:t>广告策划的基本内容</a:t>
            </a:r>
            <a:endParaRPr lang="en-US" altLang="zh-CN" dirty="0" smtClean="0"/>
          </a:p>
          <a:p>
            <a:endParaRPr lang="en-US" altLang="zh-CN" dirty="0" smtClean="0"/>
          </a:p>
          <a:p>
            <a:r>
              <a:rPr lang="en-US" dirty="0" smtClean="0"/>
              <a:t>1</a:t>
            </a:r>
            <a:r>
              <a:rPr lang="en-US" altLang="zh-CN" dirty="0" smtClean="0"/>
              <a:t>.</a:t>
            </a:r>
            <a:r>
              <a:rPr lang="en-US" dirty="0" smtClean="0"/>
              <a:t>2</a:t>
            </a:r>
            <a:r>
              <a:rPr lang="en-US" altLang="zh-CN" dirty="0" smtClean="0"/>
              <a:t>.</a:t>
            </a:r>
            <a:r>
              <a:rPr lang="en-US" dirty="0" smtClean="0"/>
              <a:t>3 </a:t>
            </a:r>
            <a:r>
              <a:rPr lang="zh-CN" altLang="en-US" dirty="0" smtClean="0"/>
              <a:t>本教材内容概述</a:t>
            </a:r>
          </a:p>
          <a:p>
            <a:endParaRPr lang="zh-CN" altLang="en-US" dirty="0"/>
          </a:p>
        </p:txBody>
      </p:sp>
      <p:sp>
        <p:nvSpPr>
          <p:cNvPr id="4" name="日期占位符 3"/>
          <p:cNvSpPr>
            <a:spLocks noGrp="1"/>
          </p:cNvSpPr>
          <p:nvPr>
            <p:ph type="dt" sz="half" idx="10"/>
          </p:nvPr>
        </p:nvSpPr>
        <p:spPr/>
        <p:txBody>
          <a:bodyPr/>
          <a:lstStyle/>
          <a:p>
            <a:fld id="{4CB312A6-F7B8-4016-AF49-749D6A65DBC0}"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6</a:t>
            </a:fld>
            <a:endParaRPr lang="zh-CN" altLang="en-US"/>
          </a:p>
        </p:txBody>
      </p:sp>
    </p:spTree>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广告定位战术</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广告定位的十大战术分别是：</a:t>
            </a:r>
            <a:endParaRPr lang="en-US" altLang="zh-CN" dirty="0" smtClean="0"/>
          </a:p>
          <a:p>
            <a:pPr lvl="1"/>
            <a:r>
              <a:rPr lang="zh-CN" altLang="en-US" dirty="0" smtClean="0"/>
              <a:t>（</a:t>
            </a:r>
            <a:r>
              <a:rPr lang="en-US" altLang="zh-CN" dirty="0" smtClean="0"/>
              <a:t>0</a:t>
            </a:r>
            <a:r>
              <a:rPr lang="en-US" dirty="0" smtClean="0"/>
              <a:t>1</a:t>
            </a:r>
            <a:r>
              <a:rPr lang="zh-CN" altLang="en-US" dirty="0" smtClean="0"/>
              <a:t>）产品定位；（</a:t>
            </a:r>
            <a:r>
              <a:rPr lang="en-US" altLang="zh-CN" dirty="0" smtClean="0"/>
              <a:t>0</a:t>
            </a:r>
            <a:r>
              <a:rPr lang="en-US" dirty="0" smtClean="0"/>
              <a:t>2</a:t>
            </a:r>
            <a:r>
              <a:rPr lang="zh-CN" altLang="en-US" dirty="0" smtClean="0"/>
              <a:t>）市场定位；</a:t>
            </a:r>
            <a:endParaRPr lang="en-US" altLang="zh-CN" dirty="0" smtClean="0"/>
          </a:p>
          <a:p>
            <a:pPr lvl="1"/>
            <a:r>
              <a:rPr lang="zh-CN" altLang="en-US" dirty="0" smtClean="0"/>
              <a:t>（</a:t>
            </a:r>
            <a:r>
              <a:rPr lang="en-US" altLang="zh-CN" dirty="0" smtClean="0"/>
              <a:t>0</a:t>
            </a:r>
            <a:r>
              <a:rPr lang="en-US" dirty="0" smtClean="0"/>
              <a:t>3</a:t>
            </a:r>
            <a:r>
              <a:rPr lang="zh-CN" altLang="en-US" dirty="0" smtClean="0"/>
              <a:t>）企业定位；（</a:t>
            </a:r>
            <a:r>
              <a:rPr lang="en-US" altLang="zh-CN" dirty="0" smtClean="0"/>
              <a:t>0</a:t>
            </a:r>
            <a:r>
              <a:rPr lang="en-US" dirty="0" smtClean="0"/>
              <a:t>4</a:t>
            </a:r>
            <a:r>
              <a:rPr lang="zh-CN" altLang="en-US" dirty="0" smtClean="0"/>
              <a:t>）质量定位；</a:t>
            </a:r>
            <a:endParaRPr lang="en-US" altLang="zh-CN" dirty="0" smtClean="0"/>
          </a:p>
          <a:p>
            <a:pPr lvl="1"/>
            <a:r>
              <a:rPr lang="zh-CN" altLang="en-US" dirty="0" smtClean="0"/>
              <a:t>（</a:t>
            </a:r>
            <a:r>
              <a:rPr lang="en-US" altLang="zh-CN" dirty="0" smtClean="0"/>
              <a:t>0</a:t>
            </a:r>
            <a:r>
              <a:rPr lang="en-US" dirty="0" smtClean="0"/>
              <a:t>5</a:t>
            </a:r>
            <a:r>
              <a:rPr lang="zh-CN" altLang="en-US" dirty="0" smtClean="0"/>
              <a:t>）价格定位；（</a:t>
            </a:r>
            <a:r>
              <a:rPr lang="en-US" altLang="zh-CN" dirty="0" smtClean="0"/>
              <a:t>0</a:t>
            </a:r>
            <a:r>
              <a:rPr lang="en-US" dirty="0" smtClean="0"/>
              <a:t>6</a:t>
            </a:r>
            <a:r>
              <a:rPr lang="zh-CN" altLang="en-US" dirty="0" smtClean="0"/>
              <a:t>）观念定位；</a:t>
            </a:r>
            <a:endParaRPr lang="en-US" altLang="zh-CN" dirty="0" smtClean="0"/>
          </a:p>
          <a:p>
            <a:pPr lvl="1"/>
            <a:r>
              <a:rPr lang="zh-CN" altLang="en-US" dirty="0" smtClean="0"/>
              <a:t>（</a:t>
            </a:r>
            <a:r>
              <a:rPr lang="en-US" altLang="zh-CN" dirty="0" smtClean="0"/>
              <a:t>0</a:t>
            </a:r>
            <a:r>
              <a:rPr lang="en-US" dirty="0" smtClean="0"/>
              <a:t>7</a:t>
            </a:r>
            <a:r>
              <a:rPr lang="zh-CN" altLang="en-US" dirty="0" smtClean="0"/>
              <a:t>）形象定位；（</a:t>
            </a:r>
            <a:r>
              <a:rPr lang="en-US" altLang="zh-CN" dirty="0" smtClean="0"/>
              <a:t>0</a:t>
            </a:r>
            <a:r>
              <a:rPr lang="en-US" dirty="0" smtClean="0"/>
              <a:t>8</a:t>
            </a:r>
            <a:r>
              <a:rPr lang="zh-CN" altLang="en-US" dirty="0" smtClean="0"/>
              <a:t>）功能定位；</a:t>
            </a:r>
            <a:endParaRPr lang="en-US" altLang="zh-CN" dirty="0" smtClean="0"/>
          </a:p>
          <a:p>
            <a:pPr lvl="1"/>
            <a:r>
              <a:rPr lang="zh-CN" altLang="en-US" dirty="0" smtClean="0"/>
              <a:t>（</a:t>
            </a:r>
            <a:r>
              <a:rPr lang="en-US" altLang="zh-CN" dirty="0" smtClean="0"/>
              <a:t>0</a:t>
            </a:r>
            <a:r>
              <a:rPr lang="en-US" dirty="0" smtClean="0"/>
              <a:t>9</a:t>
            </a:r>
            <a:r>
              <a:rPr lang="zh-CN" altLang="en-US" dirty="0" smtClean="0"/>
              <a:t>）服务定位；（</a:t>
            </a:r>
            <a:r>
              <a:rPr lang="en-US" dirty="0" smtClean="0"/>
              <a:t>10</a:t>
            </a:r>
            <a:r>
              <a:rPr lang="zh-CN" altLang="en-US" dirty="0" smtClean="0"/>
              <a:t>）心理定位。 </a:t>
            </a:r>
            <a:endParaRPr lang="zh-CN" altLang="en-US" dirty="0"/>
          </a:p>
        </p:txBody>
      </p:sp>
      <p:sp>
        <p:nvSpPr>
          <p:cNvPr id="4" name="日期占位符 3"/>
          <p:cNvSpPr>
            <a:spLocks noGrp="1"/>
          </p:cNvSpPr>
          <p:nvPr>
            <p:ph type="dt" sz="half" idx="10"/>
          </p:nvPr>
        </p:nvSpPr>
        <p:spPr/>
        <p:txBody>
          <a:bodyPr/>
          <a:lstStyle/>
          <a:p>
            <a:pPr>
              <a:defRPr/>
            </a:pPr>
            <a:fld id="{4501FE8A-5CEB-436D-AF2F-C9DE9E0CCADF}"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60</a:t>
            </a:fld>
            <a:endParaRPr lang="zh-CN" altLang="en-US"/>
          </a:p>
        </p:txBody>
      </p:sp>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产品定位</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产品定位是广告定位的基础，我们可以把产品定位称之为“实体定位”。</a:t>
            </a:r>
            <a:endParaRPr lang="zh-CN" altLang="en-US" dirty="0"/>
          </a:p>
        </p:txBody>
      </p:sp>
      <p:sp>
        <p:nvSpPr>
          <p:cNvPr id="4" name="日期占位符 3"/>
          <p:cNvSpPr>
            <a:spLocks noGrp="1"/>
          </p:cNvSpPr>
          <p:nvPr>
            <p:ph type="dt" sz="half" idx="10"/>
          </p:nvPr>
        </p:nvSpPr>
        <p:spPr/>
        <p:txBody>
          <a:bodyPr/>
          <a:lstStyle/>
          <a:p>
            <a:pPr>
              <a:defRPr/>
            </a:pPr>
            <a:fld id="{3141CDCE-BFE8-435B-99E8-67A2DD4D311E}"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61</a:t>
            </a:fld>
            <a:endParaRPr lang="zh-CN" altLang="en-US"/>
          </a:p>
        </p:txBody>
      </p:sp>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市场定位</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市场定位是市场细分方法在广告策划中的具体运用，将产品定位在最有利的市场之上，或者更准确地称之为目标市场定位。</a:t>
            </a:r>
            <a:endParaRPr lang="zh-CN" altLang="en-US" dirty="0"/>
          </a:p>
        </p:txBody>
      </p:sp>
      <p:sp>
        <p:nvSpPr>
          <p:cNvPr id="4" name="日期占位符 3"/>
          <p:cNvSpPr>
            <a:spLocks noGrp="1"/>
          </p:cNvSpPr>
          <p:nvPr>
            <p:ph type="dt" sz="half" idx="10"/>
          </p:nvPr>
        </p:nvSpPr>
        <p:spPr/>
        <p:txBody>
          <a:bodyPr/>
          <a:lstStyle/>
          <a:p>
            <a:pPr>
              <a:defRPr/>
            </a:pPr>
            <a:fld id="{5B439186-BA63-4B80-BE8A-9D2153650104}"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62</a:t>
            </a:fld>
            <a:endParaRPr lang="zh-CN" altLang="en-US"/>
          </a:p>
        </p:txBody>
      </p:sp>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企业定位</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当代广告活动的一个突出特点在于，当一个企业在对产品进行定位的同时，也使消费者认识到生产和销售该产品的主体是一个什么样的企业？它在哪一个位置、处于哪一个层次上？让消费者在选择产品的同时，也选择了企业，这就是企业定位。</a:t>
            </a:r>
            <a:endParaRPr lang="zh-CN" altLang="en-US" dirty="0"/>
          </a:p>
        </p:txBody>
      </p:sp>
      <p:sp>
        <p:nvSpPr>
          <p:cNvPr id="4" name="日期占位符 3"/>
          <p:cNvSpPr>
            <a:spLocks noGrp="1"/>
          </p:cNvSpPr>
          <p:nvPr>
            <p:ph type="dt" sz="half" idx="10"/>
          </p:nvPr>
        </p:nvSpPr>
        <p:spPr/>
        <p:txBody>
          <a:bodyPr/>
          <a:lstStyle/>
          <a:p>
            <a:pPr>
              <a:defRPr/>
            </a:pPr>
            <a:fld id="{BF49AD8B-019F-45B2-8DCB-627C416FB583}"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63</a:t>
            </a:fld>
            <a:endParaRPr lang="zh-CN" altLang="en-US"/>
          </a:p>
        </p:txBody>
      </p:sp>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4 </a:t>
            </a:r>
            <a:r>
              <a:rPr lang="zh-CN" altLang="en-US" sz="4400" b="1" kern="1200" dirty="0" smtClean="0">
                <a:solidFill>
                  <a:srgbClr val="D9D9D9"/>
                </a:solidFill>
                <a:latin typeface="黑体" pitchFamily="2" charset="-122"/>
                <a:ea typeface="黑体" pitchFamily="2" charset="-122"/>
                <a:cs typeface="+mj-cs"/>
              </a:rPr>
              <a:t>质量定位</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质量定位，也叫品质定位。这个定位方式是通过强调产品的良好品质而对产品进行定位。也就是通过消费者对商品品质的认识来启动他们的需求与购买欲望，并在其心目中确定了商品的位置。</a:t>
            </a:r>
            <a:endParaRPr lang="zh-CN" altLang="en-US" dirty="0"/>
          </a:p>
        </p:txBody>
      </p:sp>
      <p:sp>
        <p:nvSpPr>
          <p:cNvPr id="4" name="日期占位符 3"/>
          <p:cNvSpPr>
            <a:spLocks noGrp="1"/>
          </p:cNvSpPr>
          <p:nvPr>
            <p:ph type="dt" sz="half" idx="10"/>
          </p:nvPr>
        </p:nvSpPr>
        <p:spPr/>
        <p:txBody>
          <a:bodyPr/>
          <a:lstStyle/>
          <a:p>
            <a:pPr>
              <a:defRPr/>
            </a:pPr>
            <a:fld id="{DF3C8A19-F14A-4BED-9135-C67C922219EB}"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64</a:t>
            </a:fld>
            <a:endParaRPr lang="zh-CN" altLang="en-US"/>
          </a:p>
        </p:txBody>
      </p:sp>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5 </a:t>
            </a:r>
            <a:r>
              <a:rPr lang="zh-CN" altLang="en-US" sz="4400" b="1" kern="1200" dirty="0" smtClean="0">
                <a:solidFill>
                  <a:srgbClr val="D9D9D9"/>
                </a:solidFill>
                <a:latin typeface="黑体" pitchFamily="2" charset="-122"/>
                <a:ea typeface="黑体" pitchFamily="2" charset="-122"/>
                <a:cs typeface="+mj-cs"/>
              </a:rPr>
              <a:t>价格定位</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如果我们的产品没有什么特殊的地方可以吸引消费者以激起他们的购买欲望时，价格定位的方法就值得考虑。</a:t>
            </a:r>
            <a:endParaRPr lang="en-US" altLang="zh-CN" dirty="0" smtClean="0"/>
          </a:p>
          <a:p>
            <a:pPr>
              <a:buFont typeface="Arial" pitchFamily="34" charset="0"/>
              <a:buChar char="•"/>
            </a:pPr>
            <a:r>
              <a:rPr lang="zh-CN" altLang="en-US" dirty="0" smtClean="0"/>
              <a:t>价格定位的主要策略是陈述产品价格的合理性、适应性以及和同类产品的可比性，并以此来激起消费者的购买欲望。</a:t>
            </a:r>
            <a:endParaRPr lang="zh-CN" altLang="en-US" dirty="0"/>
          </a:p>
        </p:txBody>
      </p:sp>
      <p:sp>
        <p:nvSpPr>
          <p:cNvPr id="4" name="日期占位符 3"/>
          <p:cNvSpPr>
            <a:spLocks noGrp="1"/>
          </p:cNvSpPr>
          <p:nvPr>
            <p:ph type="dt" sz="half" idx="10"/>
          </p:nvPr>
        </p:nvSpPr>
        <p:spPr/>
        <p:txBody>
          <a:bodyPr/>
          <a:lstStyle/>
          <a:p>
            <a:pPr>
              <a:defRPr/>
            </a:pPr>
            <a:fld id="{0A9B9782-C019-4DD5-891C-F97B71A909BC}"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65</a:t>
            </a:fld>
            <a:endParaRPr lang="zh-CN" altLang="en-US"/>
          </a:p>
        </p:txBody>
      </p:sp>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en-US" dirty="0" smtClean="0"/>
              <a:t>3</a:t>
            </a:r>
            <a:r>
              <a:rPr lang="en-US" altLang="zh-CN" dirty="0" smtClean="0"/>
              <a:t>.</a:t>
            </a:r>
            <a:r>
              <a:rPr lang="en-US" dirty="0" smtClean="0"/>
              <a:t>6 </a:t>
            </a:r>
            <a:r>
              <a:rPr lang="zh-CN" altLang="en-US" dirty="0" smtClean="0"/>
              <a:t>观念定位</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逆向定位</a:t>
            </a:r>
            <a:endParaRPr lang="en-US" altLang="zh-CN" dirty="0" smtClean="0"/>
          </a:p>
          <a:p>
            <a:pPr lvl="1">
              <a:buFont typeface="Arial" pitchFamily="34" charset="0"/>
              <a:buChar char="•"/>
            </a:pPr>
            <a:r>
              <a:rPr lang="zh-CN" altLang="en-US" dirty="0" smtClean="0"/>
              <a:t>逆向定位则是采取相反的定位方向提出一种新观念，唤起消费者对产品或劳务的重新关注和全新认识，以“填补空白”的方式占据市场中的有利位置。</a:t>
            </a:r>
          </a:p>
          <a:p>
            <a:pPr lvl="0"/>
            <a:r>
              <a:rPr lang="en-US" dirty="0" smtClean="0"/>
              <a:t>2</a:t>
            </a:r>
            <a:r>
              <a:rPr lang="en-US" altLang="zh-CN" dirty="0" smtClean="0"/>
              <a:t>.</a:t>
            </a:r>
            <a:r>
              <a:rPr lang="zh-CN" altLang="en-US" dirty="0" smtClean="0"/>
              <a:t>是非定位</a:t>
            </a:r>
            <a:endParaRPr lang="en-US" altLang="zh-CN" dirty="0" smtClean="0"/>
          </a:p>
          <a:p>
            <a:pPr lvl="1">
              <a:buFont typeface="Arial" pitchFamily="34" charset="0"/>
              <a:buChar char="•"/>
            </a:pPr>
            <a:r>
              <a:rPr lang="zh-CN" altLang="en-US" dirty="0" smtClean="0"/>
              <a:t>在广告中注入一种新的消费观念，并通过新旧观念的对比，让消费者明白是非，接受新的消费观念，这便是是非定位。</a:t>
            </a:r>
            <a:endParaRPr lang="zh-CN" altLang="en-US" dirty="0"/>
          </a:p>
        </p:txBody>
      </p:sp>
      <p:sp>
        <p:nvSpPr>
          <p:cNvPr id="4" name="日期占位符 3"/>
          <p:cNvSpPr>
            <a:spLocks noGrp="1"/>
          </p:cNvSpPr>
          <p:nvPr>
            <p:ph type="dt" sz="half" idx="10"/>
          </p:nvPr>
        </p:nvSpPr>
        <p:spPr/>
        <p:txBody>
          <a:bodyPr/>
          <a:lstStyle/>
          <a:p>
            <a:fld id="{D56BC6D4-CABE-4C5A-A69D-39289C4DFE4B}"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66</a:t>
            </a:fld>
            <a:endParaRPr lang="zh-CN" altLang="en-US"/>
          </a:p>
        </p:txBody>
      </p:sp>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en-US" dirty="0" smtClean="0"/>
              <a:t>3</a:t>
            </a:r>
            <a:r>
              <a:rPr lang="en-US" altLang="zh-CN" dirty="0" smtClean="0"/>
              <a:t>.</a:t>
            </a:r>
            <a:r>
              <a:rPr lang="en-US" dirty="0" smtClean="0"/>
              <a:t>7 </a:t>
            </a:r>
            <a:r>
              <a:rPr lang="zh-CN" altLang="en-US" dirty="0" smtClean="0"/>
              <a:t>形象定位</a:t>
            </a:r>
            <a:endParaRPr lang="zh-CN" altLang="en-US" dirty="0"/>
          </a:p>
        </p:txBody>
      </p:sp>
      <p:sp>
        <p:nvSpPr>
          <p:cNvPr id="3" name="内容占位符 2"/>
          <p:cNvSpPr>
            <a:spLocks noGrp="1"/>
          </p:cNvSpPr>
          <p:nvPr>
            <p:ph idx="1"/>
          </p:nvPr>
        </p:nvSpPr>
        <p:spPr/>
        <p:txBody>
          <a:bodyPr/>
          <a:lstStyle/>
          <a:p>
            <a:pPr lvl="0"/>
            <a:r>
              <a:rPr lang="en-US" sz="2800" dirty="0" smtClean="0"/>
              <a:t>1</a:t>
            </a:r>
            <a:r>
              <a:rPr lang="en-US" altLang="zh-CN" sz="2800" dirty="0" smtClean="0"/>
              <a:t>.</a:t>
            </a:r>
            <a:r>
              <a:rPr lang="zh-CN" altLang="en-US" sz="2800" dirty="0" smtClean="0"/>
              <a:t>商标定位</a:t>
            </a:r>
            <a:endParaRPr lang="en-US" altLang="zh-CN" sz="2800" dirty="0" smtClean="0"/>
          </a:p>
          <a:p>
            <a:pPr lvl="1">
              <a:buFont typeface="Arial" pitchFamily="34" charset="0"/>
              <a:buChar char="•"/>
            </a:pPr>
            <a:r>
              <a:rPr lang="zh-CN" altLang="en-US" dirty="0" smtClean="0"/>
              <a:t>（</a:t>
            </a:r>
            <a:r>
              <a:rPr lang="en-US" dirty="0" smtClean="0"/>
              <a:t>1</a:t>
            </a:r>
            <a:r>
              <a:rPr lang="zh-CN" altLang="en-US" dirty="0" smtClean="0"/>
              <a:t>）简明易认；（</a:t>
            </a:r>
            <a:r>
              <a:rPr lang="en-US" dirty="0" smtClean="0"/>
              <a:t>2</a:t>
            </a:r>
            <a:r>
              <a:rPr lang="zh-CN" altLang="en-US" dirty="0" smtClean="0"/>
              <a:t>）个性突出；（</a:t>
            </a:r>
            <a:r>
              <a:rPr lang="en-US" dirty="0" smtClean="0"/>
              <a:t>3</a:t>
            </a:r>
            <a:r>
              <a:rPr lang="zh-CN" altLang="en-US" dirty="0" smtClean="0"/>
              <a:t>）独具一格；（</a:t>
            </a:r>
            <a:r>
              <a:rPr lang="en-US" dirty="0" smtClean="0"/>
              <a:t>4</a:t>
            </a:r>
            <a:r>
              <a:rPr lang="zh-CN" altLang="en-US" dirty="0" smtClean="0"/>
              <a:t>）有永久性。</a:t>
            </a:r>
          </a:p>
          <a:p>
            <a:pPr lvl="0"/>
            <a:r>
              <a:rPr lang="en-US" sz="2800" dirty="0" smtClean="0"/>
              <a:t>2</a:t>
            </a:r>
            <a:r>
              <a:rPr lang="en-US" altLang="zh-CN" sz="2800" dirty="0" smtClean="0"/>
              <a:t>.</a:t>
            </a:r>
            <a:r>
              <a:rPr lang="zh-CN" altLang="en-US" sz="2800" dirty="0" smtClean="0"/>
              <a:t>造型定位</a:t>
            </a:r>
            <a:endParaRPr lang="en-US" altLang="zh-CN" sz="2800" dirty="0" smtClean="0"/>
          </a:p>
          <a:p>
            <a:pPr lvl="1">
              <a:buFont typeface="Arial" pitchFamily="34" charset="0"/>
              <a:buChar char="•"/>
            </a:pPr>
            <a:r>
              <a:rPr lang="zh-CN" altLang="en-US" dirty="0" smtClean="0"/>
              <a:t>（</a:t>
            </a:r>
            <a:r>
              <a:rPr lang="en-US" dirty="0" smtClean="0"/>
              <a:t>1</a:t>
            </a:r>
            <a:r>
              <a:rPr lang="zh-CN" altLang="en-US" dirty="0" smtClean="0"/>
              <a:t>）展示产品的外貌；（</a:t>
            </a:r>
            <a:r>
              <a:rPr lang="en-US" dirty="0" smtClean="0"/>
              <a:t>2</a:t>
            </a:r>
            <a:r>
              <a:rPr lang="zh-CN" altLang="en-US" dirty="0" smtClean="0"/>
              <a:t>）展示产品设计的特点。</a:t>
            </a:r>
          </a:p>
          <a:p>
            <a:pPr lvl="0"/>
            <a:r>
              <a:rPr lang="en-US" sz="2800" dirty="0" smtClean="0"/>
              <a:t>3</a:t>
            </a:r>
            <a:r>
              <a:rPr lang="en-US" altLang="zh-CN" sz="2800" dirty="0" smtClean="0"/>
              <a:t>.</a:t>
            </a:r>
            <a:r>
              <a:rPr lang="zh-CN" altLang="en-US" sz="2800" dirty="0" smtClean="0"/>
              <a:t>色彩定位</a:t>
            </a:r>
            <a:endParaRPr lang="en-US" altLang="zh-CN" sz="2800" dirty="0" smtClean="0"/>
          </a:p>
          <a:p>
            <a:pPr lvl="1">
              <a:buFont typeface="Arial" pitchFamily="34" charset="0"/>
              <a:buChar char="•"/>
            </a:pPr>
            <a:r>
              <a:rPr lang="zh-CN" altLang="en-US" dirty="0" smtClean="0"/>
              <a:t>色彩定位是在广告宣传中运用色彩表现产品之美感，使消费者从产品及其外观的色彩上辨认出产品的特点。</a:t>
            </a:r>
            <a:endParaRPr lang="zh-CN" altLang="en-US" dirty="0"/>
          </a:p>
        </p:txBody>
      </p:sp>
      <p:sp>
        <p:nvSpPr>
          <p:cNvPr id="4" name="日期占位符 3"/>
          <p:cNvSpPr>
            <a:spLocks noGrp="1"/>
          </p:cNvSpPr>
          <p:nvPr>
            <p:ph type="dt" sz="half" idx="10"/>
          </p:nvPr>
        </p:nvSpPr>
        <p:spPr/>
        <p:txBody>
          <a:bodyPr/>
          <a:lstStyle/>
          <a:p>
            <a:fld id="{6AC2D587-DF02-44AC-94F2-39DAB897A5E6}"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67</a:t>
            </a:fld>
            <a:endParaRPr lang="zh-CN" altLang="en-US"/>
          </a:p>
        </p:txBody>
      </p:sp>
    </p:spTree>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268413"/>
            <a:ext cx="8893175" cy="5589587"/>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认证项目：注册职业经理、人力资源总监、品质经理、生产经理、营销策划师、物流经理、    项目经理、企业管理咨询师、企业总经理、营销经理、财务总监、酒店经理、企业培训师、</a:t>
            </a:r>
            <a:endParaRPr lang="en-US" altLang="zh-CN" sz="1600" b="1" smtClean="0"/>
          </a:p>
          <a:p>
            <a:pPr eaLnBrk="1" hangingPunct="1">
              <a:lnSpc>
                <a:spcPct val="80000"/>
              </a:lnSpc>
            </a:pPr>
            <a:r>
              <a:rPr lang="zh-CN" altLang="en-US" sz="1600" b="1" smtClean="0"/>
              <a:t>采购经理、</a:t>
            </a:r>
            <a:r>
              <a:rPr lang="en-US" altLang="zh-CN" sz="1600" b="1" smtClean="0"/>
              <a:t>IE</a:t>
            </a:r>
            <a:r>
              <a:rPr lang="zh-CN" altLang="en-US" sz="1600" b="1" smtClean="0"/>
              <a:t>工业工程师、医院管理、行政总监、市场总监等高级资格认证。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学校地址：哈尔滨市道外区南马路</a:t>
            </a:r>
            <a:r>
              <a:rPr lang="en-US" altLang="zh-CN" sz="1600" b="1" smtClean="0"/>
              <a:t>120</a:t>
            </a:r>
            <a:r>
              <a:rPr lang="zh-CN" altLang="en-US" sz="1600" b="1" smtClean="0"/>
              <a:t>号职工大学（美华教育）</a:t>
            </a:r>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476250"/>
            <a:ext cx="8064500" cy="1081088"/>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11125200" y="3284538"/>
            <a:ext cx="2411413"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214313" y="5786438"/>
            <a:ext cx="3313112"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8 </a:t>
            </a:r>
            <a:r>
              <a:rPr lang="zh-CN" altLang="en-US" sz="4400" b="1" kern="1200" dirty="0" smtClean="0">
                <a:solidFill>
                  <a:srgbClr val="D9D9D9"/>
                </a:solidFill>
                <a:latin typeface="黑体" pitchFamily="2" charset="-122"/>
                <a:ea typeface="黑体" pitchFamily="2" charset="-122"/>
                <a:cs typeface="+mj-cs"/>
              </a:rPr>
              <a:t>功能定位</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功能定位就是在广告活动中突出产品独特的功能，使其在同类产品中有明显的区别，以增加其竞争力。</a:t>
            </a:r>
            <a:endParaRPr lang="zh-CN" altLang="en-US" dirty="0"/>
          </a:p>
        </p:txBody>
      </p:sp>
      <p:sp>
        <p:nvSpPr>
          <p:cNvPr id="4" name="日期占位符 3"/>
          <p:cNvSpPr>
            <a:spLocks noGrp="1"/>
          </p:cNvSpPr>
          <p:nvPr>
            <p:ph type="dt" sz="half" idx="10"/>
          </p:nvPr>
        </p:nvSpPr>
        <p:spPr/>
        <p:txBody>
          <a:bodyPr/>
          <a:lstStyle/>
          <a:p>
            <a:pPr>
              <a:defRPr/>
            </a:pPr>
            <a:fld id="{0CF1137F-91E9-409E-A2CC-78C2626CBC17}"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69</a:t>
            </a:fld>
            <a:endParaRPr lang="zh-CN" altLang="en-US"/>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广告策划的概念</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广告策划就是通过细致周密的市场调查与系统分析，充分利用已经掌握的知识（信息、情报与资料等）和先进的手段，科学、合理、有效地部署广告活动的进程。</a:t>
            </a:r>
          </a:p>
          <a:p>
            <a:endParaRPr lang="zh-CN" altLang="en-US" dirty="0"/>
          </a:p>
        </p:txBody>
      </p:sp>
      <p:sp>
        <p:nvSpPr>
          <p:cNvPr id="4" name="日期占位符 3"/>
          <p:cNvSpPr>
            <a:spLocks noGrp="1"/>
          </p:cNvSpPr>
          <p:nvPr>
            <p:ph type="dt" sz="half" idx="10"/>
          </p:nvPr>
        </p:nvSpPr>
        <p:spPr/>
        <p:txBody>
          <a:bodyPr/>
          <a:lstStyle/>
          <a:p>
            <a:pPr>
              <a:defRPr/>
            </a:pPr>
            <a:fld id="{A9302BA3-7308-43C2-BEB1-B22A3DD73229}"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7</a:t>
            </a:fld>
            <a:endParaRPr lang="zh-CN" altLang="en-US"/>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9 </a:t>
            </a:r>
            <a:r>
              <a:rPr lang="zh-CN" altLang="en-US" sz="4400" b="1" kern="1200" dirty="0" smtClean="0">
                <a:solidFill>
                  <a:srgbClr val="D9D9D9"/>
                </a:solidFill>
                <a:latin typeface="黑体" pitchFamily="2" charset="-122"/>
                <a:ea typeface="黑体" pitchFamily="2" charset="-122"/>
                <a:cs typeface="+mj-cs"/>
              </a:rPr>
              <a:t>服务定位</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服务定位就字面的理解就是针对服务的定位。</a:t>
            </a:r>
            <a:endParaRPr lang="zh-CN" altLang="en-US" dirty="0"/>
          </a:p>
        </p:txBody>
      </p:sp>
      <p:sp>
        <p:nvSpPr>
          <p:cNvPr id="4" name="日期占位符 3"/>
          <p:cNvSpPr>
            <a:spLocks noGrp="1"/>
          </p:cNvSpPr>
          <p:nvPr>
            <p:ph type="dt" sz="half" idx="10"/>
          </p:nvPr>
        </p:nvSpPr>
        <p:spPr/>
        <p:txBody>
          <a:bodyPr/>
          <a:lstStyle/>
          <a:p>
            <a:pPr>
              <a:defRPr/>
            </a:pPr>
            <a:fld id="{43D8A3D6-BE1A-4393-AF0A-14E724EF6AC9}"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70</a:t>
            </a:fld>
            <a:endParaRPr lang="zh-CN" altLang="en-US"/>
          </a:p>
        </p:txBody>
      </p:sp>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10 </a:t>
            </a:r>
            <a:r>
              <a:rPr lang="zh-CN" altLang="en-US" sz="4400" b="1" kern="1200" dirty="0" smtClean="0">
                <a:solidFill>
                  <a:srgbClr val="D9D9D9"/>
                </a:solidFill>
                <a:latin typeface="黑体" pitchFamily="2" charset="-122"/>
                <a:ea typeface="黑体" pitchFamily="2" charset="-122"/>
                <a:cs typeface="+mj-cs"/>
              </a:rPr>
              <a:t>心理定位</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以产品能给消费者的心理上的价值定位，突出产品无形的精神功能和给人心理享受和满足，以刺激消费者的购买欲求。</a:t>
            </a:r>
            <a:endParaRPr lang="zh-CN" altLang="en-US" dirty="0"/>
          </a:p>
        </p:txBody>
      </p:sp>
      <p:sp>
        <p:nvSpPr>
          <p:cNvPr id="4" name="日期占位符 3"/>
          <p:cNvSpPr>
            <a:spLocks noGrp="1"/>
          </p:cNvSpPr>
          <p:nvPr>
            <p:ph type="dt" sz="half" idx="10"/>
          </p:nvPr>
        </p:nvSpPr>
        <p:spPr/>
        <p:txBody>
          <a:bodyPr/>
          <a:lstStyle/>
          <a:p>
            <a:pPr>
              <a:defRPr/>
            </a:pPr>
            <a:fld id="{66A38EA0-2839-4E59-8753-00C09E040B0E}"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71</a:t>
            </a:fld>
            <a:endParaRPr lang="zh-CN" altLang="en-US"/>
          </a:p>
        </p:txBody>
      </p:sp>
    </p:spTree>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dirty="0" smtClean="0"/>
              <a:t>4</a:t>
            </a:r>
            <a:r>
              <a:rPr lang="zh-CN" altLang="en-US" dirty="0" smtClean="0"/>
              <a:t>章 广告目标与预算</a:t>
            </a:r>
            <a:endParaRPr lang="zh-CN" altLang="en-US" dirty="0"/>
          </a:p>
        </p:txBody>
      </p:sp>
      <p:sp>
        <p:nvSpPr>
          <p:cNvPr id="12" name="副标题 11"/>
          <p:cNvSpPr>
            <a:spLocks noGrp="1"/>
          </p:cNvSpPr>
          <p:nvPr>
            <p:ph type="subTitle" idx="1"/>
          </p:nvPr>
        </p:nvSpPr>
        <p:spPr/>
        <p:txBody>
          <a:bodyPr/>
          <a:lstStyle/>
          <a:p>
            <a:pPr lvl="0"/>
            <a:r>
              <a:rPr lang="zh-CN" altLang="en-US" sz="4400" b="1" kern="1200" dirty="0" smtClean="0">
                <a:solidFill>
                  <a:srgbClr val="D9D9D9"/>
                </a:solidFill>
                <a:latin typeface="黑体" pitchFamily="2" charset="-122"/>
                <a:ea typeface="黑体" pitchFamily="2" charset="-122"/>
                <a:cs typeface="+mj-cs"/>
              </a:rPr>
              <a:t> </a:t>
            </a:r>
            <a:r>
              <a:rPr lang="zh-CN" altLang="en-US" sz="4000" b="1" kern="1200" dirty="0" smtClean="0">
                <a:solidFill>
                  <a:srgbClr val="D9D9D9"/>
                </a:solidFill>
                <a:latin typeface="黑体" pitchFamily="2" charset="-122"/>
                <a:ea typeface="黑体" pitchFamily="2" charset="-122"/>
                <a:cs typeface="+mj-cs"/>
              </a:rPr>
              <a:t>开篇案例 我们在广告上的投人真的重要吗？</a:t>
            </a:r>
            <a:endParaRPr lang="zh-CN" altLang="en-US" dirty="0"/>
          </a:p>
        </p:txBody>
      </p:sp>
      <p:sp>
        <p:nvSpPr>
          <p:cNvPr id="4" name="日期占位符 3"/>
          <p:cNvSpPr>
            <a:spLocks noGrp="1"/>
          </p:cNvSpPr>
          <p:nvPr>
            <p:ph type="dt" sz="half" idx="10"/>
          </p:nvPr>
        </p:nvSpPr>
        <p:spPr/>
        <p:txBody>
          <a:bodyPr/>
          <a:lstStyle/>
          <a:p>
            <a:fld id="{C86A5C3A-1AD8-4C95-AAF1-D163821D45A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72</a:t>
            </a:fld>
            <a:endParaRPr lang="zh-CN" altLang="en-US"/>
          </a:p>
        </p:txBody>
      </p:sp>
    </p:spTree>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广告目标</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广告目标是广告主根据企业发展战略及企业资源所拟定的希望通过广告来实现的目标。</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pPr>
              <a:defRPr/>
            </a:pPr>
            <a:fld id="{51E3260B-DBA1-4704-B2B8-B16FE580CF87}"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73</a:t>
            </a:fld>
            <a:endParaRPr lang="zh-CN" altLang="en-US"/>
          </a:p>
        </p:txBody>
      </p:sp>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en-US" altLang="zh-CN" dirty="0" smtClean="0"/>
              <a:t>.</a:t>
            </a:r>
            <a:r>
              <a:rPr lang="en-US" dirty="0" smtClean="0"/>
              <a:t>1</a:t>
            </a:r>
            <a:r>
              <a:rPr lang="en-US" altLang="zh-CN" dirty="0" smtClean="0"/>
              <a:t>.</a:t>
            </a:r>
            <a:r>
              <a:rPr lang="en-US" dirty="0" smtClean="0"/>
              <a:t>1 </a:t>
            </a:r>
            <a:r>
              <a:rPr lang="zh-CN" altLang="en-US" dirty="0" smtClean="0"/>
              <a:t>目标的意义</a:t>
            </a:r>
            <a:endParaRPr lang="zh-CN" altLang="en-US" dirty="0"/>
          </a:p>
        </p:txBody>
      </p:sp>
      <p:sp>
        <p:nvSpPr>
          <p:cNvPr id="3" name="内容占位符 2"/>
          <p:cNvSpPr>
            <a:spLocks noGrp="1"/>
          </p:cNvSpPr>
          <p:nvPr>
            <p:ph idx="1"/>
          </p:nvPr>
        </p:nvSpPr>
        <p:spPr>
          <a:xfrm>
            <a:off x="2000232" y="1571612"/>
            <a:ext cx="6686568" cy="4554551"/>
          </a:xfrm>
        </p:spPr>
        <p:txBody>
          <a:bodyPr/>
          <a:lstStyle/>
          <a:p>
            <a:pPr lvl="0"/>
            <a:r>
              <a:rPr lang="en-US" dirty="0" smtClean="0"/>
              <a:t>1</a:t>
            </a:r>
            <a:r>
              <a:rPr lang="en-US" altLang="zh-CN" dirty="0" smtClean="0"/>
              <a:t>.</a:t>
            </a:r>
            <a:r>
              <a:rPr lang="zh-CN" altLang="en-US" dirty="0" smtClean="0"/>
              <a:t>沟通</a:t>
            </a:r>
          </a:p>
          <a:p>
            <a:pPr lvl="0"/>
            <a:r>
              <a:rPr lang="en-US" dirty="0" smtClean="0"/>
              <a:t>2</a:t>
            </a:r>
            <a:r>
              <a:rPr lang="en-US" altLang="zh-CN" dirty="0" smtClean="0"/>
              <a:t>.</a:t>
            </a:r>
            <a:r>
              <a:rPr lang="zh-CN" altLang="en-US" dirty="0" smtClean="0"/>
              <a:t>计划与决策</a:t>
            </a:r>
            <a:r>
              <a:rPr lang="en-US" dirty="0" smtClean="0"/>
              <a:t>	</a:t>
            </a:r>
            <a:endParaRPr lang="zh-CN" altLang="en-US" dirty="0" smtClean="0"/>
          </a:p>
          <a:p>
            <a:pPr lvl="0"/>
            <a:r>
              <a:rPr lang="en-US" dirty="0" smtClean="0"/>
              <a:t>3</a:t>
            </a:r>
            <a:r>
              <a:rPr lang="en-US" altLang="zh-CN" dirty="0" smtClean="0"/>
              <a:t>.</a:t>
            </a:r>
            <a:r>
              <a:rPr lang="zh-CN" altLang="en-US" dirty="0" smtClean="0"/>
              <a:t>测量与结果评估</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DC23C586-2ED8-45DE-B38F-97328B0D44A9}"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74</a:t>
            </a:fld>
            <a:endParaRPr lang="zh-CN" altLang="en-US"/>
          </a:p>
        </p:txBody>
      </p:sp>
    </p:spTree>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4</a:t>
            </a:r>
            <a:r>
              <a:rPr lang="en-US" altLang="zh-CN" smtClean="0"/>
              <a:t>.</a:t>
            </a:r>
            <a:r>
              <a:rPr lang="en-US" smtClean="0"/>
              <a:t>1</a:t>
            </a:r>
            <a:r>
              <a:rPr lang="en-US" altLang="zh-CN" smtClean="0"/>
              <a:t>.</a:t>
            </a:r>
            <a:r>
              <a:rPr lang="en-US" smtClean="0"/>
              <a:t>2 </a:t>
            </a:r>
            <a:r>
              <a:rPr lang="zh-CN" altLang="en-US" smtClean="0"/>
              <a:t>确定广告策划的目标</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营销目标还是传播目标？</a:t>
            </a:r>
            <a:r>
              <a:rPr lang="en-US" dirty="0" smtClean="0"/>
              <a:t>	</a:t>
            </a:r>
            <a:endParaRPr lang="zh-CN" altLang="en-US" dirty="0" smtClean="0"/>
          </a:p>
          <a:p>
            <a:pPr lvl="0"/>
            <a:r>
              <a:rPr lang="en-US" dirty="0" smtClean="0"/>
              <a:t>2</a:t>
            </a:r>
            <a:r>
              <a:rPr lang="en-US" altLang="zh-CN" dirty="0" smtClean="0"/>
              <a:t>.</a:t>
            </a:r>
            <a:r>
              <a:rPr lang="zh-CN" altLang="en-US" dirty="0" smtClean="0"/>
              <a:t>销售导向目标</a:t>
            </a:r>
          </a:p>
          <a:p>
            <a:pPr lvl="0"/>
            <a:r>
              <a:rPr lang="en-US" dirty="0" smtClean="0"/>
              <a:t>3</a:t>
            </a:r>
            <a:r>
              <a:rPr lang="en-US" altLang="zh-CN" dirty="0" smtClean="0"/>
              <a:t>.</a:t>
            </a:r>
            <a:r>
              <a:rPr lang="zh-CN" altLang="en-US" dirty="0" smtClean="0"/>
              <a:t>传播导向目标</a:t>
            </a:r>
          </a:p>
          <a:p>
            <a:pPr lvl="0"/>
            <a:r>
              <a:rPr lang="en-US" altLang="zh-CN" dirty="0" smtClean="0"/>
              <a:t>【</a:t>
            </a:r>
            <a:r>
              <a:rPr lang="zh-CN" altLang="en-US" dirty="0" smtClean="0"/>
              <a:t>案例</a:t>
            </a:r>
            <a:r>
              <a:rPr lang="en-US" altLang="zh-CN" dirty="0" smtClean="0"/>
              <a:t>】</a:t>
            </a:r>
            <a:r>
              <a:rPr lang="en-US" dirty="0" smtClean="0"/>
              <a:t> Backstage</a:t>
            </a:r>
            <a:r>
              <a:rPr lang="zh-CN" altLang="en-US" dirty="0" smtClean="0"/>
              <a:t>洗发香波利用反应层次模型设定具体目标</a:t>
            </a:r>
          </a:p>
          <a:p>
            <a:endParaRPr lang="zh-CN" altLang="en-US" dirty="0"/>
          </a:p>
        </p:txBody>
      </p:sp>
      <p:sp>
        <p:nvSpPr>
          <p:cNvPr id="4" name="日期占位符 3"/>
          <p:cNvSpPr>
            <a:spLocks noGrp="1"/>
          </p:cNvSpPr>
          <p:nvPr>
            <p:ph type="dt" sz="half" idx="10"/>
          </p:nvPr>
        </p:nvSpPr>
        <p:spPr/>
        <p:txBody>
          <a:bodyPr/>
          <a:lstStyle/>
          <a:p>
            <a:fld id="{87C46713-FBED-4CD3-A5A3-C55D04DACE6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75</a:t>
            </a:fld>
            <a:endParaRPr lang="zh-CN" altLang="en-US"/>
          </a:p>
        </p:txBody>
      </p:sp>
    </p:spTree>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DAGMAR</a:t>
            </a:r>
            <a:r>
              <a:rPr lang="zh-CN" altLang="en-US" sz="4400" b="1" kern="1200" dirty="0" smtClean="0">
                <a:solidFill>
                  <a:srgbClr val="D9D9D9"/>
                </a:solidFill>
                <a:latin typeface="黑体" pitchFamily="2" charset="-122"/>
                <a:ea typeface="黑体" pitchFamily="2" charset="-122"/>
                <a:cs typeface="+mj-cs"/>
              </a:rPr>
              <a:t>法</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en-US" dirty="0" smtClean="0"/>
              <a:t>DAGMAR</a:t>
            </a:r>
            <a:r>
              <a:rPr lang="zh-CN" altLang="en-US" dirty="0" smtClean="0"/>
              <a:t>即</a:t>
            </a:r>
            <a:r>
              <a:rPr lang="en-US" dirty="0" smtClean="0"/>
              <a:t>Defining Advertising Goals for Measured Advertising Results</a:t>
            </a:r>
            <a:r>
              <a:rPr lang="zh-CN" altLang="en-US" dirty="0" smtClean="0"/>
              <a:t>的首写子母之缩写，可翻译为“为衡量广告效果确定广告目标”。</a:t>
            </a:r>
          </a:p>
          <a:p>
            <a:endParaRPr lang="zh-CN" altLang="en-US" dirty="0"/>
          </a:p>
        </p:txBody>
      </p:sp>
      <p:sp>
        <p:nvSpPr>
          <p:cNvPr id="4" name="日期占位符 3"/>
          <p:cNvSpPr>
            <a:spLocks noGrp="1"/>
          </p:cNvSpPr>
          <p:nvPr>
            <p:ph type="dt" sz="half" idx="10"/>
          </p:nvPr>
        </p:nvSpPr>
        <p:spPr/>
        <p:txBody>
          <a:bodyPr/>
          <a:lstStyle/>
          <a:p>
            <a:pPr>
              <a:defRPr/>
            </a:pPr>
            <a:fld id="{502F59E8-D0FC-4DBB-940F-4E3B9EAB52EC}"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76</a:t>
            </a:fld>
            <a:endParaRPr lang="zh-CN" altLang="en-US"/>
          </a:p>
        </p:txBody>
      </p:sp>
    </p:spTree>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000" b="1" kern="1200" dirty="0" smtClean="0">
                <a:solidFill>
                  <a:srgbClr val="D9D9D9"/>
                </a:solidFill>
                <a:latin typeface="黑体" pitchFamily="2" charset="-122"/>
                <a:ea typeface="黑体" pitchFamily="2" charset="-122"/>
                <a:cs typeface="+mj-cs"/>
              </a:rPr>
              <a:t>4</a:t>
            </a:r>
            <a:r>
              <a:rPr lang="en-US" altLang="zh-CN" sz="4000" b="1" kern="1200" dirty="0" smtClean="0">
                <a:solidFill>
                  <a:srgbClr val="D9D9D9"/>
                </a:solidFill>
                <a:latin typeface="黑体" pitchFamily="2" charset="-122"/>
                <a:ea typeface="黑体" pitchFamily="2" charset="-122"/>
                <a:cs typeface="+mj-cs"/>
              </a:rPr>
              <a:t>.</a:t>
            </a:r>
            <a:r>
              <a:rPr lang="en-US" sz="4000" b="1" kern="1200" dirty="0" smtClean="0">
                <a:solidFill>
                  <a:srgbClr val="D9D9D9"/>
                </a:solidFill>
                <a:latin typeface="黑体" pitchFamily="2" charset="-122"/>
                <a:ea typeface="黑体" pitchFamily="2" charset="-122"/>
                <a:cs typeface="+mj-cs"/>
              </a:rPr>
              <a:t>2</a:t>
            </a:r>
            <a:r>
              <a:rPr lang="en-US" altLang="zh-CN" sz="4000" b="1" kern="1200" dirty="0" smtClean="0">
                <a:solidFill>
                  <a:srgbClr val="D9D9D9"/>
                </a:solidFill>
                <a:latin typeface="黑体" pitchFamily="2" charset="-122"/>
                <a:ea typeface="黑体" pitchFamily="2" charset="-122"/>
                <a:cs typeface="+mj-cs"/>
              </a:rPr>
              <a:t>.</a:t>
            </a:r>
            <a:r>
              <a:rPr lang="en-US" sz="4000" b="1" kern="1200" dirty="0" smtClean="0">
                <a:solidFill>
                  <a:srgbClr val="D9D9D9"/>
                </a:solidFill>
                <a:latin typeface="黑体" pitchFamily="2" charset="-122"/>
                <a:ea typeface="黑体" pitchFamily="2" charset="-122"/>
                <a:cs typeface="+mj-cs"/>
              </a:rPr>
              <a:t>1 </a:t>
            </a:r>
            <a:r>
              <a:rPr lang="zh-CN" altLang="en-US" sz="4000" b="1" kern="1200" dirty="0" smtClean="0">
                <a:solidFill>
                  <a:srgbClr val="D9D9D9"/>
                </a:solidFill>
                <a:latin typeface="黑体" pitchFamily="2" charset="-122"/>
                <a:ea typeface="黑体" pitchFamily="2" charset="-122"/>
                <a:cs typeface="+mj-cs"/>
              </a:rPr>
              <a:t>具体的、可测量的传播任务</a:t>
            </a:r>
            <a:endParaRPr lang="zh-CN" altLang="en-US" sz="4000"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目标中设定的传播任务应该是广告主想要传递给目标受众的诉求或信息的准确陈述。</a:t>
            </a:r>
            <a:endParaRPr lang="zh-CN" altLang="en-US" dirty="0"/>
          </a:p>
        </p:txBody>
      </p:sp>
      <p:sp>
        <p:nvSpPr>
          <p:cNvPr id="4" name="日期占位符 3"/>
          <p:cNvSpPr>
            <a:spLocks noGrp="1"/>
          </p:cNvSpPr>
          <p:nvPr>
            <p:ph type="dt" sz="half" idx="10"/>
          </p:nvPr>
        </p:nvSpPr>
        <p:spPr/>
        <p:txBody>
          <a:bodyPr/>
          <a:lstStyle/>
          <a:p>
            <a:pPr>
              <a:defRPr/>
            </a:pPr>
            <a:fld id="{657C5BF9-6906-458A-9495-F7F8A13FD419}"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77</a:t>
            </a:fld>
            <a:endParaRPr lang="zh-CN" altLang="en-US"/>
          </a:p>
        </p:txBody>
      </p:sp>
    </p:spTree>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4</a:t>
            </a:r>
            <a:r>
              <a:rPr lang="en-US" altLang="zh-CN" smtClean="0"/>
              <a:t>.</a:t>
            </a:r>
            <a:r>
              <a:rPr lang="en-US" smtClean="0"/>
              <a:t>2</a:t>
            </a:r>
            <a:r>
              <a:rPr lang="en-US" altLang="zh-CN" smtClean="0"/>
              <a:t>.</a:t>
            </a:r>
            <a:r>
              <a:rPr lang="en-US" smtClean="0"/>
              <a:t>2 </a:t>
            </a:r>
            <a:r>
              <a:rPr lang="zh-CN" altLang="en-US" smtClean="0"/>
              <a:t>目标受众</a:t>
            </a:r>
            <a:r>
              <a:rPr lang="en-US" smtClean="0"/>
              <a:t>	</a:t>
            </a:r>
            <a:endParaRPr lang="zh-CN" altLang="en-US" dirty="0"/>
          </a:p>
        </p:txBody>
      </p:sp>
      <p:sp>
        <p:nvSpPr>
          <p:cNvPr id="3" name="内容占位符 2"/>
          <p:cNvSpPr>
            <a:spLocks noGrp="1"/>
          </p:cNvSpPr>
          <p:nvPr>
            <p:ph idx="1"/>
          </p:nvPr>
        </p:nvSpPr>
        <p:spPr/>
        <p:txBody>
          <a:bodyPr/>
          <a:lstStyle/>
          <a:p>
            <a:pPr lvl="0">
              <a:buFont typeface="Arial" pitchFamily="34" charset="0"/>
              <a:buChar char="•"/>
            </a:pPr>
            <a:r>
              <a:rPr lang="zh-CN" altLang="en-US" dirty="0" smtClean="0"/>
              <a:t>好的目标的另一个重要特征是准确界定目标受众。</a:t>
            </a:r>
            <a:endParaRPr lang="en-US" altLang="zh-CN" dirty="0" smtClean="0"/>
          </a:p>
          <a:p>
            <a:pPr lvl="0"/>
            <a:r>
              <a:rPr lang="en-US" altLang="zh-CN" dirty="0" smtClean="0"/>
              <a:t>【</a:t>
            </a:r>
            <a:r>
              <a:rPr lang="zh-CN" altLang="en-US" dirty="0" smtClean="0"/>
              <a:t>案例</a:t>
            </a:r>
            <a:r>
              <a:rPr lang="en-US" altLang="zh-CN" dirty="0" smtClean="0"/>
              <a:t>】</a:t>
            </a:r>
            <a:r>
              <a:rPr lang="zh-CN" altLang="en-US" dirty="0" smtClean="0"/>
              <a:t>斯巴鲁傲虎的目标制定</a:t>
            </a:r>
            <a:r>
              <a:rPr lang="en-US" dirty="0" smtClean="0"/>
              <a:t>	</a:t>
            </a:r>
            <a:endParaRPr lang="zh-CN" altLang="en-US" dirty="0" smtClean="0"/>
          </a:p>
          <a:p>
            <a:pPr>
              <a:buFont typeface="Arial" pitchFamily="34" charset="0"/>
              <a:buChar char="•"/>
            </a:pPr>
            <a:endParaRPr lang="zh-CN" altLang="en-US" dirty="0"/>
          </a:p>
        </p:txBody>
      </p:sp>
      <p:sp>
        <p:nvSpPr>
          <p:cNvPr id="4" name="日期占位符 3"/>
          <p:cNvSpPr>
            <a:spLocks noGrp="1"/>
          </p:cNvSpPr>
          <p:nvPr>
            <p:ph type="dt" sz="half" idx="10"/>
          </p:nvPr>
        </p:nvSpPr>
        <p:spPr/>
        <p:txBody>
          <a:bodyPr/>
          <a:lstStyle/>
          <a:p>
            <a:fld id="{7533111E-8962-4E53-8951-F111C9D1C65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78</a:t>
            </a:fld>
            <a:endParaRPr lang="zh-CN" altLang="en-US"/>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基准和变化程度</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测量基准是促销计划制定者衡量传播活动所必须完成的任务和其他一些特定目标的基本参照物。</a:t>
            </a:r>
            <a:endParaRPr lang="zh-CN" altLang="en-US" dirty="0"/>
          </a:p>
        </p:txBody>
      </p:sp>
      <p:sp>
        <p:nvSpPr>
          <p:cNvPr id="4" name="日期占位符 3"/>
          <p:cNvSpPr>
            <a:spLocks noGrp="1"/>
          </p:cNvSpPr>
          <p:nvPr>
            <p:ph type="dt" sz="half" idx="10"/>
          </p:nvPr>
        </p:nvSpPr>
        <p:spPr/>
        <p:txBody>
          <a:bodyPr/>
          <a:lstStyle/>
          <a:p>
            <a:pPr>
              <a:defRPr/>
            </a:pPr>
            <a:fld id="{CC0047B2-6360-423C-978C-D83FBB2D57D8}"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79</a:t>
            </a:fld>
            <a:endParaRPr lang="zh-CN" altLang="en-US"/>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268413"/>
            <a:ext cx="8893175" cy="5589587"/>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认证项目：注册职业经理、人力资源总监、品质经理、生产经理、营销策划师、物流经理、    项目经理、企业管理咨询师、企业总经理、营销经理、财务总监、酒店经理、企业培训师、</a:t>
            </a:r>
            <a:endParaRPr lang="en-US" altLang="zh-CN" sz="1600" b="1" smtClean="0"/>
          </a:p>
          <a:p>
            <a:pPr eaLnBrk="1" hangingPunct="1">
              <a:lnSpc>
                <a:spcPct val="80000"/>
              </a:lnSpc>
            </a:pPr>
            <a:r>
              <a:rPr lang="zh-CN" altLang="en-US" sz="1600" b="1" smtClean="0"/>
              <a:t>采购经理、</a:t>
            </a:r>
            <a:r>
              <a:rPr lang="en-US" altLang="zh-CN" sz="1600" b="1" smtClean="0"/>
              <a:t>IE</a:t>
            </a:r>
            <a:r>
              <a:rPr lang="zh-CN" altLang="en-US" sz="1600" b="1" smtClean="0"/>
              <a:t>工业工程师、医院管理、行政总监、市场总监等高级资格认证。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学校地址：哈尔滨市道外区南马路</a:t>
            </a:r>
            <a:r>
              <a:rPr lang="en-US" altLang="zh-CN" sz="1600" b="1" smtClean="0"/>
              <a:t>120</a:t>
            </a:r>
            <a:r>
              <a:rPr lang="zh-CN" altLang="en-US" sz="1600" b="1" smtClean="0"/>
              <a:t>号职工大学（美华教育）</a:t>
            </a:r>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476250"/>
            <a:ext cx="8064500" cy="1081088"/>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11125200" y="3284538"/>
            <a:ext cx="2411413"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214313" y="5786438"/>
            <a:ext cx="3313112" cy="92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4</a:t>
            </a:r>
            <a:r>
              <a:rPr lang="en-US" altLang="zh-CN" smtClean="0"/>
              <a:t>.</a:t>
            </a:r>
            <a:r>
              <a:rPr lang="en-US" smtClean="0"/>
              <a:t>2</a:t>
            </a:r>
            <a:r>
              <a:rPr lang="en-US" altLang="zh-CN" smtClean="0"/>
              <a:t>.</a:t>
            </a:r>
            <a:r>
              <a:rPr lang="en-US" smtClean="0"/>
              <a:t>4 </a:t>
            </a:r>
            <a:r>
              <a:rPr lang="zh-CN" altLang="en-US" smtClean="0"/>
              <a:t>特定的时间期限</a:t>
            </a:r>
            <a:endParaRPr lang="zh-CN" altLang="en-US" dirty="0"/>
          </a:p>
        </p:txBody>
      </p:sp>
      <p:sp>
        <p:nvSpPr>
          <p:cNvPr id="3" name="内容占位符 2"/>
          <p:cNvSpPr>
            <a:spLocks noGrp="1"/>
          </p:cNvSpPr>
          <p:nvPr>
            <p:ph idx="1"/>
          </p:nvPr>
        </p:nvSpPr>
        <p:spPr/>
        <p:txBody>
          <a:bodyPr/>
          <a:lstStyle/>
          <a:p>
            <a:pPr lvl="0">
              <a:buFont typeface="Arial" pitchFamily="34" charset="0"/>
              <a:buChar char="•"/>
            </a:pPr>
            <a:r>
              <a:rPr lang="zh-CN" altLang="en-US" dirty="0" smtClean="0"/>
              <a:t>一个适当的期限一般从十几天到一两年不等，大多数广告活动的期限在数月到一两年之间，主要由具体情况和消费者的反馈决定。</a:t>
            </a:r>
            <a:endParaRPr lang="en-US" altLang="zh-CN" dirty="0" smtClean="0"/>
          </a:p>
          <a:p>
            <a:pPr lvl="0"/>
            <a:r>
              <a:rPr lang="en-US" altLang="zh-CN" dirty="0" smtClean="0"/>
              <a:t>【</a:t>
            </a:r>
            <a:r>
              <a:rPr lang="zh-CN" altLang="en-US" dirty="0" smtClean="0"/>
              <a:t>案例</a:t>
            </a:r>
            <a:r>
              <a:rPr lang="en-US" altLang="zh-CN" dirty="0" smtClean="0"/>
              <a:t>】“</a:t>
            </a:r>
            <a:r>
              <a:rPr lang="zh-CN" altLang="en-US" dirty="0" smtClean="0"/>
              <a:t>万宝路”：铁骨铮铮的男子汉的品牌形象</a:t>
            </a:r>
            <a:endParaRPr lang="zh-CN" altLang="en-US" dirty="0"/>
          </a:p>
        </p:txBody>
      </p:sp>
      <p:sp>
        <p:nvSpPr>
          <p:cNvPr id="4" name="日期占位符 3"/>
          <p:cNvSpPr>
            <a:spLocks noGrp="1"/>
          </p:cNvSpPr>
          <p:nvPr>
            <p:ph type="dt" sz="half" idx="10"/>
          </p:nvPr>
        </p:nvSpPr>
        <p:spPr/>
        <p:txBody>
          <a:bodyPr/>
          <a:lstStyle/>
          <a:p>
            <a:fld id="{C83F6F1D-4EEB-4AF8-A3E3-679C5E8A27B4}"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80</a:t>
            </a:fld>
            <a:endParaRPr lang="zh-CN" altLang="en-US"/>
          </a:p>
        </p:txBody>
      </p:sp>
    </p:spTree>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5 </a:t>
            </a:r>
            <a:r>
              <a:rPr lang="zh-CN" altLang="en-US" sz="4400" b="1" kern="1200" dirty="0" smtClean="0">
                <a:solidFill>
                  <a:srgbClr val="D9D9D9"/>
                </a:solidFill>
                <a:latin typeface="黑体" pitchFamily="2" charset="-122"/>
                <a:ea typeface="黑体" pitchFamily="2" charset="-122"/>
                <a:cs typeface="+mj-cs"/>
              </a:rPr>
              <a:t>对</a:t>
            </a:r>
            <a:r>
              <a:rPr lang="en-US" sz="4400" b="1" kern="1200" dirty="0" smtClean="0">
                <a:solidFill>
                  <a:srgbClr val="D9D9D9"/>
                </a:solidFill>
                <a:latin typeface="黑体" pitchFamily="2" charset="-122"/>
                <a:ea typeface="黑体" pitchFamily="2" charset="-122"/>
                <a:cs typeface="+mj-cs"/>
              </a:rPr>
              <a:t>DAGMAR</a:t>
            </a:r>
            <a:r>
              <a:rPr lang="zh-CN" altLang="en-US" sz="4400" b="1" kern="1200" dirty="0" smtClean="0">
                <a:solidFill>
                  <a:srgbClr val="D9D9D9"/>
                </a:solidFill>
                <a:latin typeface="黑体" pitchFamily="2" charset="-122"/>
                <a:ea typeface="黑体" pitchFamily="2" charset="-122"/>
                <a:cs typeface="+mj-cs"/>
              </a:rPr>
              <a:t>法的评价</a:t>
            </a:r>
            <a:endParaRPr lang="zh-CN" altLang="en-US" dirty="0"/>
          </a:p>
        </p:txBody>
      </p:sp>
      <p:sp>
        <p:nvSpPr>
          <p:cNvPr id="3" name="内容占位符 2"/>
          <p:cNvSpPr>
            <a:spLocks noGrp="1"/>
          </p:cNvSpPr>
          <p:nvPr>
            <p:ph idx="1"/>
          </p:nvPr>
        </p:nvSpPr>
        <p:spPr/>
        <p:txBody>
          <a:bodyPr/>
          <a:lstStyle/>
          <a:p>
            <a:r>
              <a:rPr lang="en-US" altLang="zh-CN" dirty="0" smtClean="0">
                <a:latin typeface="黑体" pitchFamily="2" charset="-122"/>
                <a:ea typeface="黑体" pitchFamily="2" charset="-122"/>
                <a:cs typeface="+mj-cs"/>
              </a:rPr>
              <a:t>1.</a:t>
            </a:r>
            <a:r>
              <a:rPr lang="zh-CN" altLang="en-US" dirty="0" smtClean="0"/>
              <a:t>等级层次存在的问题</a:t>
            </a:r>
            <a:r>
              <a:rPr lang="en-US" altLang="zh-CN" dirty="0" smtClean="0"/>
              <a:t>；</a:t>
            </a:r>
            <a:endParaRPr lang="zh-CN" altLang="en-US" dirty="0" smtClean="0"/>
          </a:p>
          <a:p>
            <a:r>
              <a:rPr lang="en-US" dirty="0" smtClean="0"/>
              <a:t>2</a:t>
            </a:r>
            <a:r>
              <a:rPr lang="en-US" altLang="zh-CN" dirty="0" smtClean="0">
                <a:latin typeface="黑体" pitchFamily="2" charset="-122"/>
                <a:ea typeface="黑体" pitchFamily="2" charset="-122"/>
                <a:cs typeface="+mj-cs"/>
              </a:rPr>
              <a:t>.</a:t>
            </a:r>
            <a:r>
              <a:rPr lang="zh-CN" altLang="en-US" dirty="0" smtClean="0"/>
              <a:t>销售目标的问题；</a:t>
            </a:r>
          </a:p>
          <a:p>
            <a:r>
              <a:rPr lang="en-US" dirty="0" smtClean="0"/>
              <a:t>3</a:t>
            </a:r>
            <a:r>
              <a:rPr lang="en-US" altLang="zh-CN" dirty="0" smtClean="0">
                <a:latin typeface="黑体" pitchFamily="2" charset="-122"/>
                <a:ea typeface="黑体" pitchFamily="2" charset="-122"/>
                <a:cs typeface="+mj-cs"/>
              </a:rPr>
              <a:t>.</a:t>
            </a:r>
            <a:r>
              <a:rPr lang="zh-CN" altLang="en-US" dirty="0" smtClean="0"/>
              <a:t>实用性和成本问题；</a:t>
            </a:r>
          </a:p>
          <a:p>
            <a:r>
              <a:rPr lang="en-US" dirty="0" smtClean="0"/>
              <a:t>4</a:t>
            </a:r>
            <a:r>
              <a:rPr lang="en-US" altLang="zh-CN" dirty="0" smtClean="0">
                <a:latin typeface="黑体" pitchFamily="2" charset="-122"/>
                <a:ea typeface="黑体" pitchFamily="2" charset="-122"/>
                <a:cs typeface="+mj-cs"/>
              </a:rPr>
              <a:t>.</a:t>
            </a:r>
            <a:r>
              <a:rPr lang="zh-CN" altLang="en-US" dirty="0" smtClean="0"/>
              <a:t>限制创造性思维。</a:t>
            </a:r>
            <a:endParaRPr lang="zh-CN" altLang="en-US" dirty="0"/>
          </a:p>
        </p:txBody>
      </p:sp>
      <p:sp>
        <p:nvSpPr>
          <p:cNvPr id="4" name="日期占位符 3"/>
          <p:cNvSpPr>
            <a:spLocks noGrp="1"/>
          </p:cNvSpPr>
          <p:nvPr>
            <p:ph type="dt" sz="half" idx="10"/>
          </p:nvPr>
        </p:nvSpPr>
        <p:spPr/>
        <p:txBody>
          <a:bodyPr/>
          <a:lstStyle/>
          <a:p>
            <a:pPr>
              <a:defRPr/>
            </a:pPr>
            <a:fld id="{FC169FF0-1435-4627-8DA9-E858D549234A}"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81</a:t>
            </a:fld>
            <a:endParaRPr lang="zh-CN" altLang="en-US"/>
          </a:p>
        </p:txBody>
      </p:sp>
    </p:spTree>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广告预算</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广告预算是广告活动所需费用的计划和控制方法，它规定计划期内从事广告活动所需经费总额和使用范围，是企业广告活动得以顺利进行的保证。</a:t>
            </a:r>
          </a:p>
          <a:p>
            <a:endParaRPr lang="zh-CN" altLang="en-US" dirty="0"/>
          </a:p>
        </p:txBody>
      </p:sp>
      <p:sp>
        <p:nvSpPr>
          <p:cNvPr id="4" name="日期占位符 3"/>
          <p:cNvSpPr>
            <a:spLocks noGrp="1"/>
          </p:cNvSpPr>
          <p:nvPr>
            <p:ph type="dt" sz="half" idx="10"/>
          </p:nvPr>
        </p:nvSpPr>
        <p:spPr/>
        <p:txBody>
          <a:bodyPr/>
          <a:lstStyle/>
          <a:p>
            <a:pPr>
              <a:defRPr/>
            </a:pPr>
            <a:fld id="{4C013723-83EE-472F-B3A0-72D4BC5A3C61}"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82</a:t>
            </a:fld>
            <a:endParaRPr lang="zh-CN" altLang="en-US"/>
          </a:p>
        </p:txBody>
      </p:sp>
    </p:spTree>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广告预算的边际分析</a:t>
            </a:r>
            <a:endParaRPr lang="zh-CN" altLang="en-US" dirty="0"/>
          </a:p>
        </p:txBody>
      </p:sp>
      <p:sp>
        <p:nvSpPr>
          <p:cNvPr id="4" name="日期占位符 3"/>
          <p:cNvSpPr>
            <a:spLocks noGrp="1"/>
          </p:cNvSpPr>
          <p:nvPr>
            <p:ph type="dt" sz="half" idx="10"/>
          </p:nvPr>
        </p:nvSpPr>
        <p:spPr/>
        <p:txBody>
          <a:bodyPr/>
          <a:lstStyle/>
          <a:p>
            <a:pPr>
              <a:defRPr/>
            </a:pPr>
            <a:fld id="{D0662930-DA2D-4FEB-A44F-9CA02D07A32F}"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83</a:t>
            </a:fld>
            <a:endParaRPr lang="zh-CN" altLang="en-US"/>
          </a:p>
        </p:txBody>
      </p:sp>
      <p:pic>
        <p:nvPicPr>
          <p:cNvPr id="1026" name="图片 8" descr="图表7-9 边际分析 C"/>
          <p:cNvPicPr>
            <a:picLocks noChangeAspect="1" noChangeArrowheads="1"/>
          </p:cNvPicPr>
          <p:nvPr/>
        </p:nvPicPr>
        <p:blipFill>
          <a:blip r:embed="rId2" cstate="print"/>
          <a:srcRect/>
          <a:stretch>
            <a:fillRect/>
          </a:stretch>
        </p:blipFill>
        <p:spPr bwMode="auto">
          <a:xfrm>
            <a:off x="0" y="1519967"/>
            <a:ext cx="9144000" cy="4766553"/>
          </a:xfrm>
          <a:prstGeom prst="rect">
            <a:avLst/>
          </a:prstGeom>
          <a:noFill/>
          <a:ln w="9525">
            <a:noFill/>
            <a:miter lim="800000"/>
            <a:headEnd/>
            <a:tailEnd/>
          </a:ln>
        </p:spPr>
      </p:pic>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4</a:t>
            </a:r>
            <a:r>
              <a:rPr lang="en-US" altLang="zh-CN" smtClean="0"/>
              <a:t>.</a:t>
            </a:r>
            <a:r>
              <a:rPr lang="en-US" smtClean="0"/>
              <a:t>3</a:t>
            </a:r>
            <a:r>
              <a:rPr lang="en-US" altLang="zh-CN" smtClean="0"/>
              <a:t>.</a:t>
            </a:r>
            <a:r>
              <a:rPr lang="en-US" smtClean="0"/>
              <a:t>2 </a:t>
            </a:r>
            <a:r>
              <a:rPr lang="zh-CN" altLang="en-US" smtClean="0"/>
              <a:t>销售反应模型</a:t>
            </a:r>
            <a:r>
              <a:rPr lang="en-US" smtClean="0"/>
              <a:t>	</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倒</a:t>
            </a:r>
            <a:r>
              <a:rPr lang="en-US" dirty="0" smtClean="0"/>
              <a:t>U</a:t>
            </a:r>
            <a:r>
              <a:rPr lang="zh-CN" altLang="en-US" dirty="0" smtClean="0"/>
              <a:t>形销售曲线</a:t>
            </a:r>
            <a:r>
              <a:rPr lang="en-US" dirty="0" smtClean="0"/>
              <a:t>	</a:t>
            </a:r>
            <a:endParaRPr lang="zh-CN" altLang="en-US" dirty="0" smtClean="0"/>
          </a:p>
          <a:p>
            <a:pPr lvl="0"/>
            <a:r>
              <a:rPr lang="en-US" dirty="0" smtClean="0"/>
              <a:t>2</a:t>
            </a:r>
            <a:r>
              <a:rPr lang="en-US" altLang="zh-CN" dirty="0" smtClean="0"/>
              <a:t>.</a:t>
            </a:r>
            <a:r>
              <a:rPr lang="en-US" dirty="0" smtClean="0"/>
              <a:t>S</a:t>
            </a:r>
            <a:r>
              <a:rPr lang="zh-CN" altLang="en-US" dirty="0" smtClean="0"/>
              <a:t>形销售曲线</a:t>
            </a:r>
            <a:endParaRPr lang="zh-CN" altLang="en-US" dirty="0"/>
          </a:p>
        </p:txBody>
      </p:sp>
      <p:sp>
        <p:nvSpPr>
          <p:cNvPr id="4" name="日期占位符 3"/>
          <p:cNvSpPr>
            <a:spLocks noGrp="1"/>
          </p:cNvSpPr>
          <p:nvPr>
            <p:ph type="dt" sz="half" idx="10"/>
          </p:nvPr>
        </p:nvSpPr>
        <p:spPr/>
        <p:txBody>
          <a:bodyPr/>
          <a:lstStyle/>
          <a:p>
            <a:fld id="{56F8E93D-C4FD-427B-B0D9-9C895914056E}"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84</a:t>
            </a:fld>
            <a:endParaRPr lang="zh-CN" altLang="en-US"/>
          </a:p>
        </p:txBody>
      </p:sp>
      <p:pic>
        <p:nvPicPr>
          <p:cNvPr id="2050" name="图片 9" descr="图表7-10 广告销售-反应函数 C"/>
          <p:cNvPicPr>
            <a:picLocks noChangeAspect="1" noChangeArrowheads="1"/>
          </p:cNvPicPr>
          <p:nvPr/>
        </p:nvPicPr>
        <p:blipFill>
          <a:blip r:embed="rId2" cstate="print"/>
          <a:srcRect/>
          <a:stretch>
            <a:fillRect/>
          </a:stretch>
        </p:blipFill>
        <p:spPr bwMode="auto">
          <a:xfrm>
            <a:off x="0" y="2979227"/>
            <a:ext cx="9144000" cy="3878773"/>
          </a:xfrm>
          <a:prstGeom prst="rect">
            <a:avLst/>
          </a:prstGeom>
          <a:noFill/>
          <a:ln w="9525">
            <a:noFill/>
            <a:miter lim="800000"/>
            <a:headEnd/>
            <a:tailEnd/>
          </a:ln>
        </p:spPr>
      </p:pic>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4</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3 </a:t>
            </a:r>
            <a:r>
              <a:rPr lang="zh-CN" altLang="en-US" sz="4400" b="1" kern="1200" dirty="0" smtClean="0">
                <a:solidFill>
                  <a:srgbClr val="D9D9D9"/>
                </a:solidFill>
                <a:latin typeface="黑体" pitchFamily="2" charset="-122"/>
                <a:ea typeface="黑体" pitchFamily="2" charset="-122"/>
                <a:cs typeface="+mj-cs"/>
              </a:rPr>
              <a:t>预算制定中的其他因素</a:t>
            </a:r>
            <a:endParaRPr lang="zh-CN" altLang="en-US" dirty="0"/>
          </a:p>
        </p:txBody>
      </p:sp>
      <p:sp>
        <p:nvSpPr>
          <p:cNvPr id="4" name="日期占位符 3"/>
          <p:cNvSpPr>
            <a:spLocks noGrp="1"/>
          </p:cNvSpPr>
          <p:nvPr>
            <p:ph type="dt" sz="half" idx="10"/>
          </p:nvPr>
        </p:nvSpPr>
        <p:spPr/>
        <p:txBody>
          <a:bodyPr/>
          <a:lstStyle/>
          <a:p>
            <a:pPr>
              <a:defRPr/>
            </a:pPr>
            <a:fld id="{2731145C-6993-4C03-BC4F-71974A982C5F}"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85</a:t>
            </a:fld>
            <a:endParaRPr lang="zh-CN" altLang="en-US"/>
          </a:p>
        </p:txBody>
      </p:sp>
      <p:graphicFrame>
        <p:nvGraphicFramePr>
          <p:cNvPr id="7" name="表格 6"/>
          <p:cNvGraphicFramePr>
            <a:graphicFrameLocks noGrp="1"/>
          </p:cNvGraphicFramePr>
          <p:nvPr/>
        </p:nvGraphicFramePr>
        <p:xfrm>
          <a:off x="214282" y="1500175"/>
          <a:ext cx="8929718" cy="4786344"/>
        </p:xfrm>
        <a:graphic>
          <a:graphicData uri="http://schemas.openxmlformats.org/drawingml/2006/table">
            <a:tbl>
              <a:tblPr/>
              <a:tblGrid>
                <a:gridCol w="856088"/>
                <a:gridCol w="5122905"/>
                <a:gridCol w="2950725"/>
              </a:tblGrid>
              <a:tr h="917352">
                <a:tc>
                  <a:txBody>
                    <a:bodyPr/>
                    <a:lstStyle/>
                    <a:p>
                      <a:pPr algn="ctr">
                        <a:spcAft>
                          <a:spcPts val="0"/>
                        </a:spcAft>
                      </a:pPr>
                      <a:r>
                        <a:rPr lang="zh-CN" sz="2400" b="1" kern="100">
                          <a:ln>
                            <a:solidFill>
                              <a:schemeClr val="bg1"/>
                            </a:solidFill>
                          </a:ln>
                          <a:solidFill>
                            <a:schemeClr val="bg1"/>
                          </a:solidFill>
                          <a:latin typeface="Times New Roman"/>
                          <a:ea typeface="宋体"/>
                          <a:cs typeface="Times New Roman"/>
                        </a:rPr>
                        <a:t>序号</a:t>
                      </a:r>
                      <a:endParaRPr lang="zh-CN" sz="2400" kern="100">
                        <a:ln>
                          <a:solidFill>
                            <a:schemeClr val="bg1"/>
                          </a:solidFill>
                        </a:ln>
                        <a:solidFill>
                          <a:schemeClr val="bg1"/>
                        </a:solidFill>
                        <a:latin typeface="Times New Roman"/>
                        <a:ea typeface="宋体"/>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zh-CN" sz="2400" b="1" kern="100">
                          <a:ln>
                            <a:solidFill>
                              <a:schemeClr val="bg1"/>
                            </a:solidFill>
                          </a:ln>
                          <a:solidFill>
                            <a:schemeClr val="bg1"/>
                          </a:solidFill>
                          <a:latin typeface="Times New Roman"/>
                          <a:ea typeface="宋体"/>
                          <a:cs typeface="Times New Roman"/>
                        </a:rPr>
                        <a:t>广告预算时考虑的因素</a:t>
                      </a:r>
                      <a:endParaRPr lang="zh-CN" sz="2400" kern="100">
                        <a:ln>
                          <a:solidFill>
                            <a:schemeClr val="bg1"/>
                          </a:solidFill>
                        </a:ln>
                        <a:solidFill>
                          <a:schemeClr val="bg1"/>
                        </a:solidFill>
                        <a:latin typeface="Times New Roman"/>
                        <a:ea typeface="宋体"/>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zh-CN" sz="2400" b="1" kern="100" dirty="0">
                          <a:ln>
                            <a:solidFill>
                              <a:schemeClr val="bg1"/>
                            </a:solidFill>
                          </a:ln>
                          <a:solidFill>
                            <a:schemeClr val="bg1"/>
                          </a:solidFill>
                          <a:latin typeface="Times New Roman"/>
                          <a:ea typeface="宋体"/>
                          <a:cs typeface="Times New Roman"/>
                        </a:rPr>
                        <a:t>重要性</a:t>
                      </a:r>
                      <a:endParaRPr lang="zh-CN" sz="2400" kern="100" dirty="0">
                        <a:ln>
                          <a:solidFill>
                            <a:schemeClr val="bg1"/>
                          </a:solidFill>
                        </a:ln>
                        <a:solidFill>
                          <a:schemeClr val="bg1"/>
                        </a:solidFill>
                        <a:latin typeface="Times New Roman"/>
                        <a:ea typeface="宋体"/>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3624">
                <a:tc>
                  <a:txBody>
                    <a:bodyPr/>
                    <a:lstStyle/>
                    <a:p>
                      <a:pPr algn="ctr">
                        <a:spcAft>
                          <a:spcPts val="0"/>
                        </a:spcAft>
                      </a:pPr>
                      <a:r>
                        <a:rPr lang="en-US" sz="2400" kern="100">
                          <a:ln>
                            <a:solidFill>
                              <a:schemeClr val="bg1"/>
                            </a:solidFill>
                          </a:ln>
                          <a:solidFill>
                            <a:schemeClr val="bg1"/>
                          </a:solidFill>
                          <a:latin typeface="Times New Roman"/>
                          <a:ea typeface="宋体"/>
                          <a:cs typeface="Times New Roman"/>
                        </a:rPr>
                        <a:t>1</a:t>
                      </a:r>
                      <a:endParaRPr lang="zh-CN" sz="2400" kern="100">
                        <a:ln>
                          <a:solidFill>
                            <a:schemeClr val="bg1"/>
                          </a:solidFill>
                        </a:ln>
                        <a:solidFill>
                          <a:schemeClr val="bg1"/>
                        </a:solidFill>
                        <a:latin typeface="Times New Roman"/>
                        <a:ea typeface="宋体"/>
                        <a:cs typeface="Times New Roman"/>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290830" algn="just">
                        <a:spcAft>
                          <a:spcPts val="0"/>
                        </a:spcAft>
                      </a:pPr>
                      <a:r>
                        <a:rPr lang="zh-CN" sz="2400" kern="100">
                          <a:ln>
                            <a:solidFill>
                              <a:schemeClr val="bg1"/>
                            </a:solidFill>
                          </a:ln>
                          <a:solidFill>
                            <a:schemeClr val="bg1"/>
                          </a:solidFill>
                          <a:latin typeface="Times New Roman"/>
                          <a:ea typeface="宋体"/>
                          <a:cs typeface="Times New Roman"/>
                        </a:rPr>
                        <a:t>广告策略或创意的针对性</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606425" algn="just">
                        <a:spcAft>
                          <a:spcPts val="0"/>
                        </a:spcAft>
                      </a:pPr>
                      <a:r>
                        <a:rPr lang="en-US" sz="2400" kern="100">
                          <a:ln>
                            <a:solidFill>
                              <a:schemeClr val="bg1"/>
                            </a:solidFill>
                          </a:ln>
                          <a:solidFill>
                            <a:schemeClr val="bg1"/>
                          </a:solidFill>
                          <a:latin typeface="Times New Roman"/>
                          <a:ea typeface="宋体"/>
                          <a:cs typeface="Times New Roman"/>
                        </a:rPr>
                        <a:t>51</a:t>
                      </a:r>
                      <a:r>
                        <a:rPr lang="zh-CN" sz="2400" kern="100">
                          <a:ln>
                            <a:solidFill>
                              <a:schemeClr val="bg1"/>
                            </a:solidFill>
                          </a:ln>
                          <a:solidFill>
                            <a:schemeClr val="bg1"/>
                          </a:solidFill>
                          <a:latin typeface="Times New Roman"/>
                          <a:ea typeface="宋体"/>
                          <a:cs typeface="Times New Roman"/>
                        </a:rPr>
                        <a:t>％</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3624">
                <a:tc>
                  <a:txBody>
                    <a:bodyPr/>
                    <a:lstStyle/>
                    <a:p>
                      <a:pPr algn="ctr">
                        <a:spcAft>
                          <a:spcPts val="0"/>
                        </a:spcAft>
                      </a:pPr>
                      <a:r>
                        <a:rPr lang="en-US" sz="2400" kern="100">
                          <a:ln>
                            <a:solidFill>
                              <a:schemeClr val="bg1"/>
                            </a:solidFill>
                          </a:ln>
                          <a:solidFill>
                            <a:schemeClr val="bg1"/>
                          </a:solidFill>
                          <a:latin typeface="Times New Roman"/>
                          <a:ea typeface="宋体"/>
                          <a:cs typeface="Times New Roman"/>
                        </a:rPr>
                        <a:t>2</a:t>
                      </a:r>
                      <a:endParaRPr lang="zh-CN" sz="2400" kern="100">
                        <a:ln>
                          <a:solidFill>
                            <a:schemeClr val="bg1"/>
                          </a:solidFill>
                        </a:ln>
                        <a:solidFill>
                          <a:schemeClr val="bg1"/>
                        </a:solidFill>
                        <a:latin typeface="Times New Roman"/>
                        <a:ea typeface="宋体"/>
                        <a:cs typeface="Times New Roman"/>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290830" algn="just">
                        <a:spcAft>
                          <a:spcPts val="0"/>
                        </a:spcAft>
                      </a:pPr>
                      <a:r>
                        <a:rPr lang="zh-CN" sz="2400" kern="100">
                          <a:ln>
                            <a:solidFill>
                              <a:schemeClr val="bg1"/>
                            </a:solidFill>
                          </a:ln>
                          <a:solidFill>
                            <a:schemeClr val="bg1"/>
                          </a:solidFill>
                          <a:latin typeface="Times New Roman"/>
                          <a:ea typeface="宋体"/>
                          <a:cs typeface="Times New Roman"/>
                        </a:rPr>
                        <a:t>显示竞争优势的活动和支出</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606425" algn="just">
                        <a:spcAft>
                          <a:spcPts val="0"/>
                        </a:spcAft>
                      </a:pPr>
                      <a:r>
                        <a:rPr lang="en-US" sz="2400" kern="100">
                          <a:ln>
                            <a:solidFill>
                              <a:schemeClr val="bg1"/>
                            </a:solidFill>
                          </a:ln>
                          <a:solidFill>
                            <a:schemeClr val="bg1"/>
                          </a:solidFill>
                          <a:latin typeface="Times New Roman"/>
                          <a:ea typeface="宋体"/>
                          <a:cs typeface="Times New Roman"/>
                        </a:rPr>
                        <a:t>47</a:t>
                      </a:r>
                      <a:r>
                        <a:rPr lang="zh-CN" sz="2400" kern="100">
                          <a:ln>
                            <a:solidFill>
                              <a:schemeClr val="bg1"/>
                            </a:solidFill>
                          </a:ln>
                          <a:solidFill>
                            <a:schemeClr val="bg1"/>
                          </a:solidFill>
                          <a:latin typeface="Times New Roman"/>
                          <a:ea typeface="宋体"/>
                          <a:cs typeface="Times New Roman"/>
                        </a:rPr>
                        <a:t>％</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3624">
                <a:tc>
                  <a:txBody>
                    <a:bodyPr/>
                    <a:lstStyle/>
                    <a:p>
                      <a:pPr algn="ctr">
                        <a:spcAft>
                          <a:spcPts val="0"/>
                        </a:spcAft>
                      </a:pPr>
                      <a:r>
                        <a:rPr lang="en-US" sz="2400" kern="100">
                          <a:ln>
                            <a:solidFill>
                              <a:schemeClr val="bg1"/>
                            </a:solidFill>
                          </a:ln>
                          <a:solidFill>
                            <a:schemeClr val="bg1"/>
                          </a:solidFill>
                          <a:latin typeface="Times New Roman"/>
                          <a:ea typeface="宋体"/>
                          <a:cs typeface="Times New Roman"/>
                        </a:rPr>
                        <a:t>3</a:t>
                      </a:r>
                      <a:endParaRPr lang="zh-CN" sz="2400" kern="100">
                        <a:ln>
                          <a:solidFill>
                            <a:schemeClr val="bg1"/>
                          </a:solidFill>
                        </a:ln>
                        <a:solidFill>
                          <a:schemeClr val="bg1"/>
                        </a:solidFill>
                        <a:latin typeface="Times New Roman"/>
                        <a:ea typeface="宋体"/>
                        <a:cs typeface="Times New Roman"/>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290830" algn="just">
                        <a:spcAft>
                          <a:spcPts val="0"/>
                        </a:spcAft>
                      </a:pPr>
                      <a:r>
                        <a:rPr lang="zh-CN" sz="2400" kern="100">
                          <a:ln>
                            <a:solidFill>
                              <a:schemeClr val="bg1"/>
                            </a:solidFill>
                          </a:ln>
                          <a:solidFill>
                            <a:schemeClr val="bg1"/>
                          </a:solidFill>
                          <a:latin typeface="Times New Roman"/>
                          <a:ea typeface="宋体"/>
                          <a:cs typeface="Times New Roman"/>
                        </a:rPr>
                        <a:t>利润贡献或其他财务指标</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606425" algn="just">
                        <a:spcAft>
                          <a:spcPts val="0"/>
                        </a:spcAft>
                      </a:pPr>
                      <a:r>
                        <a:rPr lang="en-US" sz="2400" kern="100">
                          <a:ln>
                            <a:solidFill>
                              <a:schemeClr val="bg1"/>
                            </a:solidFill>
                          </a:ln>
                          <a:solidFill>
                            <a:schemeClr val="bg1"/>
                          </a:solidFill>
                          <a:latin typeface="Times New Roman"/>
                          <a:ea typeface="宋体"/>
                          <a:cs typeface="Times New Roman"/>
                        </a:rPr>
                        <a:t>43</a:t>
                      </a:r>
                      <a:r>
                        <a:rPr lang="zh-CN" sz="2400" kern="100">
                          <a:ln>
                            <a:solidFill>
                              <a:schemeClr val="bg1"/>
                            </a:solidFill>
                          </a:ln>
                          <a:solidFill>
                            <a:schemeClr val="bg1"/>
                          </a:solidFill>
                          <a:latin typeface="Times New Roman"/>
                          <a:ea typeface="宋体"/>
                          <a:cs typeface="Times New Roman"/>
                        </a:rPr>
                        <a:t>％</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3624">
                <a:tc>
                  <a:txBody>
                    <a:bodyPr/>
                    <a:lstStyle/>
                    <a:p>
                      <a:pPr algn="ctr">
                        <a:spcAft>
                          <a:spcPts val="0"/>
                        </a:spcAft>
                      </a:pPr>
                      <a:r>
                        <a:rPr lang="en-US" sz="2400" kern="100">
                          <a:ln>
                            <a:solidFill>
                              <a:schemeClr val="bg1"/>
                            </a:solidFill>
                          </a:ln>
                          <a:solidFill>
                            <a:schemeClr val="bg1"/>
                          </a:solidFill>
                          <a:latin typeface="Times New Roman"/>
                          <a:ea typeface="宋体"/>
                          <a:cs typeface="Times New Roman"/>
                        </a:rPr>
                        <a:t>4</a:t>
                      </a:r>
                      <a:endParaRPr lang="zh-CN" sz="2400" kern="100">
                        <a:ln>
                          <a:solidFill>
                            <a:schemeClr val="bg1"/>
                          </a:solidFill>
                        </a:ln>
                        <a:solidFill>
                          <a:schemeClr val="bg1"/>
                        </a:solidFill>
                        <a:latin typeface="Times New Roman"/>
                        <a:ea typeface="宋体"/>
                        <a:cs typeface="Times New Roman"/>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290830" algn="just">
                        <a:spcAft>
                          <a:spcPts val="0"/>
                        </a:spcAft>
                      </a:pPr>
                      <a:r>
                        <a:rPr lang="zh-CN" sz="2400" kern="100">
                          <a:ln>
                            <a:solidFill>
                              <a:schemeClr val="bg1"/>
                            </a:solidFill>
                          </a:ln>
                          <a:solidFill>
                            <a:schemeClr val="bg1"/>
                          </a:solidFill>
                          <a:latin typeface="Times New Roman"/>
                          <a:ea typeface="宋体"/>
                          <a:cs typeface="Times New Roman"/>
                        </a:rPr>
                        <a:t>调整后的上年支出</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606425" algn="just">
                        <a:spcAft>
                          <a:spcPts val="0"/>
                        </a:spcAft>
                      </a:pPr>
                      <a:r>
                        <a:rPr lang="en-US" sz="2400" kern="100">
                          <a:ln>
                            <a:solidFill>
                              <a:schemeClr val="bg1"/>
                            </a:solidFill>
                          </a:ln>
                          <a:solidFill>
                            <a:schemeClr val="bg1"/>
                          </a:solidFill>
                          <a:latin typeface="Times New Roman"/>
                          <a:ea typeface="宋体"/>
                          <a:cs typeface="Times New Roman"/>
                        </a:rPr>
                        <a:t>17</a:t>
                      </a:r>
                      <a:r>
                        <a:rPr lang="zh-CN" sz="2400" kern="100">
                          <a:ln>
                            <a:solidFill>
                              <a:schemeClr val="bg1"/>
                            </a:solidFill>
                          </a:ln>
                          <a:solidFill>
                            <a:schemeClr val="bg1"/>
                          </a:solidFill>
                          <a:latin typeface="Times New Roman"/>
                          <a:ea typeface="宋体"/>
                          <a:cs typeface="Times New Roman"/>
                        </a:rPr>
                        <a:t>％</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3624">
                <a:tc>
                  <a:txBody>
                    <a:bodyPr/>
                    <a:lstStyle/>
                    <a:p>
                      <a:pPr algn="ctr">
                        <a:spcAft>
                          <a:spcPts val="0"/>
                        </a:spcAft>
                      </a:pPr>
                      <a:r>
                        <a:rPr lang="en-US" sz="2400" kern="100">
                          <a:ln>
                            <a:solidFill>
                              <a:schemeClr val="bg1"/>
                            </a:solidFill>
                          </a:ln>
                          <a:solidFill>
                            <a:schemeClr val="bg1"/>
                          </a:solidFill>
                          <a:latin typeface="Times New Roman"/>
                          <a:ea typeface="宋体"/>
                          <a:cs typeface="Times New Roman"/>
                        </a:rPr>
                        <a:t>5</a:t>
                      </a:r>
                      <a:endParaRPr lang="zh-CN" sz="2400" kern="100">
                        <a:ln>
                          <a:solidFill>
                            <a:schemeClr val="bg1"/>
                          </a:solidFill>
                        </a:ln>
                        <a:solidFill>
                          <a:schemeClr val="bg1"/>
                        </a:solidFill>
                        <a:latin typeface="Times New Roman"/>
                        <a:ea typeface="宋体"/>
                        <a:cs typeface="Times New Roman"/>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290830" algn="just">
                        <a:spcAft>
                          <a:spcPts val="0"/>
                        </a:spcAft>
                      </a:pPr>
                      <a:r>
                        <a:rPr lang="zh-CN" sz="2400" kern="100">
                          <a:ln>
                            <a:solidFill>
                              <a:schemeClr val="bg1"/>
                            </a:solidFill>
                          </a:ln>
                          <a:solidFill>
                            <a:schemeClr val="bg1"/>
                          </a:solidFill>
                          <a:latin typeface="Times New Roman"/>
                          <a:ea typeface="宋体"/>
                          <a:cs typeface="Times New Roman"/>
                        </a:rPr>
                        <a:t>高级经理的资金分配和审批权</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606425" algn="just">
                        <a:spcAft>
                          <a:spcPts val="0"/>
                        </a:spcAft>
                      </a:pPr>
                      <a:r>
                        <a:rPr lang="en-US" sz="2400" kern="100">
                          <a:ln>
                            <a:solidFill>
                              <a:schemeClr val="bg1"/>
                            </a:solidFill>
                          </a:ln>
                          <a:solidFill>
                            <a:schemeClr val="bg1"/>
                          </a:solidFill>
                          <a:latin typeface="Times New Roman"/>
                          <a:ea typeface="宋体"/>
                          <a:cs typeface="Times New Roman"/>
                        </a:rPr>
                        <a:t>11</a:t>
                      </a:r>
                      <a:r>
                        <a:rPr lang="zh-CN" sz="2400" kern="100">
                          <a:ln>
                            <a:solidFill>
                              <a:schemeClr val="bg1"/>
                            </a:solidFill>
                          </a:ln>
                          <a:solidFill>
                            <a:schemeClr val="bg1"/>
                          </a:solidFill>
                          <a:latin typeface="Times New Roman"/>
                          <a:ea typeface="宋体"/>
                          <a:cs typeface="Times New Roman"/>
                        </a:rPr>
                        <a:t>％</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3624">
                <a:tc>
                  <a:txBody>
                    <a:bodyPr/>
                    <a:lstStyle/>
                    <a:p>
                      <a:pPr algn="ctr">
                        <a:spcAft>
                          <a:spcPts val="0"/>
                        </a:spcAft>
                      </a:pPr>
                      <a:r>
                        <a:rPr lang="en-US" sz="2400" kern="100">
                          <a:ln>
                            <a:solidFill>
                              <a:schemeClr val="bg1"/>
                            </a:solidFill>
                          </a:ln>
                          <a:solidFill>
                            <a:schemeClr val="bg1"/>
                          </a:solidFill>
                          <a:latin typeface="Times New Roman"/>
                          <a:ea typeface="宋体"/>
                          <a:cs typeface="Times New Roman"/>
                        </a:rPr>
                        <a:t>6</a:t>
                      </a:r>
                      <a:endParaRPr lang="zh-CN" sz="2400" kern="100">
                        <a:ln>
                          <a:solidFill>
                            <a:schemeClr val="bg1"/>
                          </a:solidFill>
                        </a:ln>
                        <a:solidFill>
                          <a:schemeClr val="bg1"/>
                        </a:solidFill>
                        <a:latin typeface="Times New Roman"/>
                        <a:ea typeface="宋体"/>
                        <a:cs typeface="Times New Roman"/>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290830" algn="just">
                        <a:spcAft>
                          <a:spcPts val="0"/>
                        </a:spcAft>
                      </a:pPr>
                      <a:r>
                        <a:rPr lang="zh-CN" sz="2400" kern="100">
                          <a:ln>
                            <a:solidFill>
                              <a:schemeClr val="bg1"/>
                            </a:solidFill>
                          </a:ln>
                          <a:solidFill>
                            <a:schemeClr val="bg1"/>
                          </a:solidFill>
                          <a:latin typeface="Times New Roman"/>
                          <a:ea typeface="宋体"/>
                          <a:cs typeface="Times New Roman"/>
                        </a:rPr>
                        <a:t>广告数量的预计</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606425" algn="just">
                        <a:spcAft>
                          <a:spcPts val="0"/>
                        </a:spcAft>
                      </a:pPr>
                      <a:r>
                        <a:rPr lang="en-US" sz="2400" kern="100">
                          <a:ln>
                            <a:solidFill>
                              <a:schemeClr val="bg1"/>
                            </a:solidFill>
                          </a:ln>
                          <a:solidFill>
                            <a:schemeClr val="bg1"/>
                          </a:solidFill>
                          <a:latin typeface="Times New Roman"/>
                          <a:ea typeface="宋体"/>
                          <a:cs typeface="Times New Roman"/>
                        </a:rPr>
                        <a:t>8</a:t>
                      </a:r>
                      <a:r>
                        <a:rPr lang="zh-CN" sz="2400" kern="100">
                          <a:ln>
                            <a:solidFill>
                              <a:schemeClr val="bg1"/>
                            </a:solidFill>
                          </a:ln>
                          <a:solidFill>
                            <a:schemeClr val="bg1"/>
                          </a:solidFill>
                          <a:latin typeface="Times New Roman"/>
                          <a:ea typeface="宋体"/>
                          <a:cs typeface="Times New Roman"/>
                        </a:rPr>
                        <a:t>％</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3624">
                <a:tc>
                  <a:txBody>
                    <a:bodyPr/>
                    <a:lstStyle/>
                    <a:p>
                      <a:pPr algn="ctr">
                        <a:spcAft>
                          <a:spcPts val="0"/>
                        </a:spcAft>
                      </a:pPr>
                      <a:r>
                        <a:rPr lang="en-US" sz="2400" kern="100">
                          <a:ln>
                            <a:solidFill>
                              <a:schemeClr val="bg1"/>
                            </a:solidFill>
                          </a:ln>
                          <a:solidFill>
                            <a:schemeClr val="bg1"/>
                          </a:solidFill>
                          <a:latin typeface="Times New Roman"/>
                          <a:ea typeface="宋体"/>
                          <a:cs typeface="Times New Roman"/>
                        </a:rPr>
                        <a:t>7</a:t>
                      </a:r>
                      <a:endParaRPr lang="zh-CN" sz="2400" kern="100">
                        <a:ln>
                          <a:solidFill>
                            <a:schemeClr val="bg1"/>
                          </a:solidFill>
                        </a:ln>
                        <a:solidFill>
                          <a:schemeClr val="bg1"/>
                        </a:solidFill>
                        <a:latin typeface="Times New Roman"/>
                        <a:ea typeface="宋体"/>
                        <a:cs typeface="Times New Roman"/>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290830" algn="just">
                        <a:spcAft>
                          <a:spcPts val="0"/>
                        </a:spcAft>
                      </a:pPr>
                      <a:r>
                        <a:rPr lang="zh-CN" sz="2400" kern="100">
                          <a:ln>
                            <a:solidFill>
                              <a:schemeClr val="bg1"/>
                            </a:solidFill>
                          </a:ln>
                          <a:solidFill>
                            <a:schemeClr val="bg1"/>
                          </a:solidFill>
                          <a:latin typeface="Times New Roman"/>
                          <a:ea typeface="宋体"/>
                          <a:cs typeface="Times New Roman"/>
                        </a:rPr>
                        <a:t>媒体成本的不断增加</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606425" algn="just">
                        <a:spcAft>
                          <a:spcPts val="0"/>
                        </a:spcAft>
                      </a:pPr>
                      <a:r>
                        <a:rPr lang="en-US" sz="2400" kern="100">
                          <a:ln>
                            <a:solidFill>
                              <a:schemeClr val="bg1"/>
                            </a:solidFill>
                          </a:ln>
                          <a:solidFill>
                            <a:schemeClr val="bg1"/>
                          </a:solidFill>
                          <a:latin typeface="Times New Roman"/>
                          <a:ea typeface="宋体"/>
                          <a:cs typeface="Times New Roman"/>
                        </a:rPr>
                        <a:t>25</a:t>
                      </a:r>
                      <a:r>
                        <a:rPr lang="zh-CN" sz="2400" kern="100">
                          <a:ln>
                            <a:solidFill>
                              <a:schemeClr val="bg1"/>
                            </a:solidFill>
                          </a:ln>
                          <a:solidFill>
                            <a:schemeClr val="bg1"/>
                          </a:solidFill>
                          <a:latin typeface="Times New Roman"/>
                          <a:ea typeface="宋体"/>
                          <a:cs typeface="Times New Roman"/>
                        </a:rPr>
                        <a:t>％</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3624">
                <a:tc>
                  <a:txBody>
                    <a:bodyPr/>
                    <a:lstStyle/>
                    <a:p>
                      <a:pPr algn="ctr">
                        <a:spcAft>
                          <a:spcPts val="0"/>
                        </a:spcAft>
                      </a:pPr>
                      <a:r>
                        <a:rPr lang="en-US" sz="2400" kern="100">
                          <a:ln>
                            <a:solidFill>
                              <a:schemeClr val="bg1"/>
                            </a:solidFill>
                          </a:ln>
                          <a:solidFill>
                            <a:schemeClr val="bg1"/>
                          </a:solidFill>
                          <a:latin typeface="Times New Roman"/>
                          <a:ea typeface="宋体"/>
                          <a:cs typeface="Times New Roman"/>
                        </a:rPr>
                        <a:t>8</a:t>
                      </a:r>
                      <a:endParaRPr lang="zh-CN" sz="2400" kern="100">
                        <a:ln>
                          <a:solidFill>
                            <a:schemeClr val="bg1"/>
                          </a:solidFill>
                        </a:ln>
                        <a:solidFill>
                          <a:schemeClr val="bg1"/>
                        </a:solidFill>
                        <a:latin typeface="Times New Roman"/>
                        <a:ea typeface="宋体"/>
                        <a:cs typeface="Times New Roman"/>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290830" algn="just">
                        <a:spcAft>
                          <a:spcPts val="0"/>
                        </a:spcAft>
                      </a:pPr>
                      <a:r>
                        <a:rPr lang="zh-CN" sz="2400" kern="100">
                          <a:ln>
                            <a:solidFill>
                              <a:schemeClr val="bg1"/>
                            </a:solidFill>
                          </a:ln>
                          <a:solidFill>
                            <a:schemeClr val="bg1"/>
                          </a:solidFill>
                          <a:latin typeface="Times New Roman"/>
                          <a:ea typeface="宋体"/>
                          <a:cs typeface="Times New Roman"/>
                        </a:rPr>
                        <a:t>媒体战略或购买技巧的改进</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indent="606425" algn="just">
                        <a:spcAft>
                          <a:spcPts val="0"/>
                        </a:spcAft>
                      </a:pPr>
                      <a:r>
                        <a:rPr lang="en-US" sz="2400" kern="100" dirty="0">
                          <a:ln>
                            <a:solidFill>
                              <a:schemeClr val="bg1"/>
                            </a:solidFill>
                          </a:ln>
                          <a:solidFill>
                            <a:schemeClr val="bg1"/>
                          </a:solidFill>
                          <a:latin typeface="Times New Roman"/>
                          <a:ea typeface="宋体"/>
                          <a:cs typeface="Times New Roman"/>
                        </a:rPr>
                        <a:t>17</a:t>
                      </a:r>
                      <a:r>
                        <a:rPr lang="zh-CN" sz="2400" kern="100" dirty="0">
                          <a:ln>
                            <a:solidFill>
                              <a:schemeClr val="bg1"/>
                            </a:solidFill>
                          </a:ln>
                          <a:solidFill>
                            <a:schemeClr val="bg1"/>
                          </a:solidFill>
                          <a:latin typeface="Times New Roman"/>
                          <a:ea typeface="宋体"/>
                          <a:cs typeface="Times New Roman"/>
                        </a:rPr>
                        <a:t>％</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en-US" altLang="zh-CN" dirty="0" smtClean="0"/>
              <a:t>.</a:t>
            </a:r>
            <a:r>
              <a:rPr lang="en-US" dirty="0" smtClean="0"/>
              <a:t>3</a:t>
            </a:r>
            <a:r>
              <a:rPr lang="en-US" altLang="zh-CN" dirty="0" smtClean="0"/>
              <a:t>.</a:t>
            </a:r>
            <a:r>
              <a:rPr lang="en-US" dirty="0" smtClean="0"/>
              <a:t>4 </a:t>
            </a:r>
            <a:r>
              <a:rPr lang="zh-CN" altLang="en-US" dirty="0" smtClean="0"/>
              <a:t>制定预算的方法</a:t>
            </a:r>
            <a:r>
              <a:rPr lang="en-US" altLang="zh-CN" dirty="0" smtClean="0"/>
              <a:t>…</a:t>
            </a:r>
            <a:endParaRPr lang="zh-CN" altLang="en-US" dirty="0"/>
          </a:p>
        </p:txBody>
      </p:sp>
      <p:sp>
        <p:nvSpPr>
          <p:cNvPr id="3" name="内容占位符 2"/>
          <p:cNvSpPr>
            <a:spLocks noGrp="1"/>
          </p:cNvSpPr>
          <p:nvPr>
            <p:ph idx="1"/>
          </p:nvPr>
        </p:nvSpPr>
        <p:spPr>
          <a:xfrm>
            <a:off x="2357422" y="1643050"/>
            <a:ext cx="6329378" cy="4483113"/>
          </a:xfrm>
        </p:spPr>
        <p:txBody>
          <a:bodyPr/>
          <a:lstStyle/>
          <a:p>
            <a:pPr lvl="0"/>
            <a:r>
              <a:rPr lang="en-US" dirty="0" smtClean="0"/>
              <a:t>1</a:t>
            </a:r>
            <a:r>
              <a:rPr lang="en-US" altLang="zh-CN" dirty="0" smtClean="0"/>
              <a:t>.</a:t>
            </a:r>
            <a:r>
              <a:rPr lang="zh-CN" altLang="en-US" dirty="0" smtClean="0"/>
              <a:t>尽力而为法</a:t>
            </a:r>
            <a:r>
              <a:rPr lang="en-US" dirty="0" smtClean="0"/>
              <a:t>	</a:t>
            </a:r>
            <a:endParaRPr lang="zh-CN" altLang="en-US" dirty="0" smtClean="0"/>
          </a:p>
          <a:p>
            <a:pPr lvl="0"/>
            <a:r>
              <a:rPr lang="en-US" dirty="0" smtClean="0"/>
              <a:t>2</a:t>
            </a:r>
            <a:r>
              <a:rPr lang="en-US" altLang="zh-CN" dirty="0" smtClean="0"/>
              <a:t>.</a:t>
            </a:r>
            <a:r>
              <a:rPr lang="zh-CN" altLang="en-US" dirty="0" smtClean="0"/>
              <a:t>任意分配法</a:t>
            </a:r>
            <a:r>
              <a:rPr lang="en-US" dirty="0" smtClean="0"/>
              <a:t>	</a:t>
            </a:r>
            <a:endParaRPr lang="zh-CN" altLang="en-US" dirty="0" smtClean="0"/>
          </a:p>
          <a:p>
            <a:pPr lvl="0"/>
            <a:r>
              <a:rPr lang="en-US" dirty="0" smtClean="0"/>
              <a:t>3</a:t>
            </a:r>
            <a:r>
              <a:rPr lang="en-US" altLang="zh-CN" dirty="0" smtClean="0"/>
              <a:t>.</a:t>
            </a:r>
            <a:r>
              <a:rPr lang="zh-CN" altLang="en-US" dirty="0" smtClean="0"/>
              <a:t>销售额百分比法</a:t>
            </a:r>
            <a:r>
              <a:rPr lang="en-US" dirty="0" smtClean="0"/>
              <a:t>	</a:t>
            </a:r>
            <a:endParaRPr lang="zh-CN" altLang="en-US" dirty="0" smtClean="0"/>
          </a:p>
          <a:p>
            <a:pPr lvl="0"/>
            <a:r>
              <a:rPr lang="en-US" dirty="0" smtClean="0"/>
              <a:t>4</a:t>
            </a:r>
            <a:r>
              <a:rPr lang="en-US" altLang="zh-CN" dirty="0" smtClean="0"/>
              <a:t>.</a:t>
            </a:r>
            <a:r>
              <a:rPr lang="zh-CN" altLang="en-US" dirty="0" smtClean="0"/>
              <a:t>盈利百分比法</a:t>
            </a:r>
            <a:r>
              <a:rPr lang="en-US" dirty="0" smtClean="0"/>
              <a:t>	</a:t>
            </a:r>
            <a:endParaRPr lang="zh-CN" altLang="en-US" dirty="0" smtClean="0"/>
          </a:p>
          <a:p>
            <a:pPr lvl="0"/>
            <a:r>
              <a:rPr lang="en-US" dirty="0" smtClean="0"/>
              <a:t>5</a:t>
            </a:r>
            <a:r>
              <a:rPr lang="en-US" altLang="zh-CN" dirty="0" smtClean="0"/>
              <a:t>.</a:t>
            </a:r>
            <a:r>
              <a:rPr lang="zh-CN" altLang="en-US" dirty="0" smtClean="0"/>
              <a:t>目标达成法</a:t>
            </a:r>
          </a:p>
          <a:p>
            <a:endParaRPr lang="zh-CN" altLang="en-US" dirty="0"/>
          </a:p>
        </p:txBody>
      </p:sp>
      <p:sp>
        <p:nvSpPr>
          <p:cNvPr id="4" name="日期占位符 3"/>
          <p:cNvSpPr>
            <a:spLocks noGrp="1"/>
          </p:cNvSpPr>
          <p:nvPr>
            <p:ph type="dt" sz="half" idx="10"/>
          </p:nvPr>
        </p:nvSpPr>
        <p:spPr/>
        <p:txBody>
          <a:bodyPr/>
          <a:lstStyle/>
          <a:p>
            <a:fld id="{B61A253E-63FA-497C-B2F1-928572951927}"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86</a:t>
            </a:fld>
            <a:endParaRPr lang="zh-CN" altLang="en-US"/>
          </a:p>
        </p:txBody>
      </p:sp>
    </p:spTree>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en-US" altLang="zh-CN" dirty="0" smtClean="0"/>
              <a:t>.</a:t>
            </a:r>
            <a:r>
              <a:rPr lang="en-US" dirty="0" smtClean="0"/>
              <a:t>3</a:t>
            </a:r>
            <a:r>
              <a:rPr lang="en-US" altLang="zh-CN" dirty="0" smtClean="0"/>
              <a:t>.</a:t>
            </a:r>
            <a:r>
              <a:rPr lang="en-US" dirty="0" smtClean="0"/>
              <a:t>4 </a:t>
            </a:r>
            <a:r>
              <a:rPr lang="zh-CN" altLang="en-US" dirty="0" smtClean="0"/>
              <a:t>制定预算的方法</a:t>
            </a:r>
            <a:endParaRPr lang="zh-CN" altLang="en-US" dirty="0"/>
          </a:p>
        </p:txBody>
      </p:sp>
      <p:sp>
        <p:nvSpPr>
          <p:cNvPr id="3" name="内容占位符 2"/>
          <p:cNvSpPr>
            <a:spLocks noGrp="1"/>
          </p:cNvSpPr>
          <p:nvPr>
            <p:ph idx="1"/>
          </p:nvPr>
        </p:nvSpPr>
        <p:spPr>
          <a:xfrm>
            <a:off x="2214546" y="1571612"/>
            <a:ext cx="6472254" cy="4554551"/>
          </a:xfrm>
        </p:spPr>
        <p:txBody>
          <a:bodyPr/>
          <a:lstStyle/>
          <a:p>
            <a:pPr lvl="0"/>
            <a:r>
              <a:rPr lang="en-US" dirty="0" smtClean="0"/>
              <a:t>6</a:t>
            </a:r>
            <a:r>
              <a:rPr lang="en-US" altLang="zh-CN" dirty="0" smtClean="0"/>
              <a:t>.</a:t>
            </a:r>
            <a:r>
              <a:rPr lang="zh-CN" altLang="en-US" dirty="0" smtClean="0"/>
              <a:t>支出计划法</a:t>
            </a:r>
            <a:r>
              <a:rPr lang="en-US" dirty="0" smtClean="0"/>
              <a:t>	</a:t>
            </a:r>
            <a:endParaRPr lang="zh-CN" altLang="en-US" dirty="0" smtClean="0"/>
          </a:p>
          <a:p>
            <a:pPr lvl="0"/>
            <a:r>
              <a:rPr lang="en-US" dirty="0" smtClean="0"/>
              <a:t>7</a:t>
            </a:r>
            <a:r>
              <a:rPr lang="en-US" altLang="zh-CN" dirty="0" smtClean="0"/>
              <a:t>.</a:t>
            </a:r>
            <a:r>
              <a:rPr lang="zh-CN" altLang="en-US" dirty="0" smtClean="0"/>
              <a:t>计量模型法</a:t>
            </a:r>
            <a:r>
              <a:rPr lang="en-US" dirty="0" smtClean="0"/>
              <a:t>	</a:t>
            </a:r>
            <a:endParaRPr lang="zh-CN" altLang="en-US" dirty="0" smtClean="0"/>
          </a:p>
          <a:p>
            <a:pPr lvl="0"/>
            <a:r>
              <a:rPr lang="en-US" dirty="0" smtClean="0"/>
              <a:t>8</a:t>
            </a:r>
            <a:r>
              <a:rPr lang="en-US" altLang="zh-CN" dirty="0" smtClean="0"/>
              <a:t>.</a:t>
            </a:r>
            <a:r>
              <a:rPr lang="zh-CN" altLang="en-US" dirty="0" smtClean="0"/>
              <a:t>广告收益递增法</a:t>
            </a:r>
            <a:r>
              <a:rPr lang="en-US" dirty="0" smtClean="0"/>
              <a:t>	</a:t>
            </a:r>
            <a:endParaRPr lang="zh-CN" altLang="en-US" dirty="0" smtClean="0"/>
          </a:p>
          <a:p>
            <a:pPr lvl="0"/>
            <a:r>
              <a:rPr lang="en-US" dirty="0" smtClean="0"/>
              <a:t>9</a:t>
            </a:r>
            <a:r>
              <a:rPr lang="en-US" altLang="zh-CN" dirty="0" smtClean="0"/>
              <a:t>.</a:t>
            </a:r>
            <a:r>
              <a:rPr lang="zh-CN" altLang="en-US" dirty="0" smtClean="0"/>
              <a:t>销售收益递减法</a:t>
            </a:r>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9B01F464-1D2D-4C5A-B9A3-22ECCD1518BC}"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87</a:t>
            </a:fld>
            <a:endParaRPr lang="zh-CN" altLang="en-US"/>
          </a:p>
        </p:txBody>
      </p:sp>
    </p:spTree>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en-US" altLang="zh-CN" dirty="0" smtClean="0"/>
              <a:t>.</a:t>
            </a:r>
            <a:r>
              <a:rPr lang="en-US" dirty="0" smtClean="0"/>
              <a:t>3</a:t>
            </a:r>
            <a:r>
              <a:rPr lang="en-US" altLang="zh-CN" dirty="0" smtClean="0"/>
              <a:t>.</a:t>
            </a:r>
            <a:r>
              <a:rPr lang="en-US" dirty="0" smtClean="0"/>
              <a:t>5 </a:t>
            </a:r>
            <a:r>
              <a:rPr lang="zh-CN" altLang="en-US" dirty="0" smtClean="0"/>
              <a:t>预算分配</a:t>
            </a:r>
            <a:r>
              <a:rPr lang="en-US" dirty="0" smtClean="0"/>
              <a:t>	</a:t>
            </a:r>
            <a:endParaRPr lang="zh-CN" altLang="en-US" dirty="0"/>
          </a:p>
        </p:txBody>
      </p:sp>
      <p:sp>
        <p:nvSpPr>
          <p:cNvPr id="3" name="内容占位符 2"/>
          <p:cNvSpPr>
            <a:spLocks noGrp="1"/>
          </p:cNvSpPr>
          <p:nvPr>
            <p:ph idx="1"/>
          </p:nvPr>
        </p:nvSpPr>
        <p:spPr>
          <a:xfrm>
            <a:off x="2571736" y="1571612"/>
            <a:ext cx="6115064" cy="4554551"/>
          </a:xfrm>
        </p:spPr>
        <p:txBody>
          <a:bodyPr/>
          <a:lstStyle/>
          <a:p>
            <a:pPr lvl="0"/>
            <a:r>
              <a:rPr lang="en-US" dirty="0" smtClean="0"/>
              <a:t>1</a:t>
            </a:r>
            <a:r>
              <a:rPr lang="en-US" altLang="zh-CN" dirty="0" smtClean="0"/>
              <a:t>.</a:t>
            </a:r>
            <a:r>
              <a:rPr lang="zh-CN" altLang="en-US" dirty="0" smtClean="0"/>
              <a:t>按照广告机能分配</a:t>
            </a:r>
            <a:r>
              <a:rPr lang="en-US" dirty="0" smtClean="0"/>
              <a:t>	</a:t>
            </a:r>
            <a:endParaRPr lang="zh-CN" altLang="en-US" dirty="0" smtClean="0"/>
          </a:p>
          <a:p>
            <a:pPr lvl="0"/>
            <a:r>
              <a:rPr lang="en-US" dirty="0" smtClean="0"/>
              <a:t>2</a:t>
            </a:r>
            <a:r>
              <a:rPr lang="en-US" altLang="zh-CN" dirty="0" smtClean="0"/>
              <a:t>.</a:t>
            </a:r>
            <a:r>
              <a:rPr lang="zh-CN" altLang="en-US" dirty="0" smtClean="0"/>
              <a:t>按照广告媒体分配</a:t>
            </a:r>
            <a:r>
              <a:rPr lang="en-US" dirty="0" smtClean="0"/>
              <a:t>	</a:t>
            </a:r>
            <a:endParaRPr lang="zh-CN" altLang="en-US" dirty="0" smtClean="0"/>
          </a:p>
          <a:p>
            <a:pPr lvl="0"/>
            <a:r>
              <a:rPr lang="en-US" dirty="0" smtClean="0"/>
              <a:t>3</a:t>
            </a:r>
            <a:r>
              <a:rPr lang="en-US" altLang="zh-CN" dirty="0" smtClean="0"/>
              <a:t>.</a:t>
            </a:r>
            <a:r>
              <a:rPr lang="zh-CN" altLang="en-US" dirty="0" smtClean="0"/>
              <a:t>按照广告地区分配</a:t>
            </a:r>
            <a:r>
              <a:rPr lang="en-US" dirty="0" smtClean="0"/>
              <a:t>	</a:t>
            </a:r>
            <a:endParaRPr lang="zh-CN" altLang="en-US" dirty="0" smtClean="0"/>
          </a:p>
          <a:p>
            <a:pPr lvl="0"/>
            <a:r>
              <a:rPr lang="en-US" dirty="0" smtClean="0"/>
              <a:t>4</a:t>
            </a:r>
            <a:r>
              <a:rPr lang="en-US" altLang="zh-CN" dirty="0" smtClean="0"/>
              <a:t>.</a:t>
            </a:r>
            <a:r>
              <a:rPr lang="zh-CN" altLang="en-US" dirty="0" smtClean="0"/>
              <a:t>按照广告时间分配</a:t>
            </a:r>
            <a:r>
              <a:rPr lang="en-US" dirty="0" smtClean="0"/>
              <a:t>	</a:t>
            </a:r>
            <a:endParaRPr lang="zh-CN" altLang="en-US" dirty="0" smtClean="0"/>
          </a:p>
          <a:p>
            <a:pPr lvl="0"/>
            <a:r>
              <a:rPr lang="en-US" dirty="0" smtClean="0"/>
              <a:t>5</a:t>
            </a:r>
            <a:r>
              <a:rPr lang="en-US" altLang="zh-CN" dirty="0" smtClean="0"/>
              <a:t>.</a:t>
            </a:r>
            <a:r>
              <a:rPr lang="zh-CN" altLang="en-US" dirty="0" smtClean="0"/>
              <a:t>按照广告商品分配</a:t>
            </a:r>
            <a:r>
              <a:rPr lang="en-US" dirty="0" smtClean="0"/>
              <a:t>	</a:t>
            </a:r>
            <a:endParaRPr lang="zh-CN" altLang="en-US" dirty="0" smtClean="0"/>
          </a:p>
          <a:p>
            <a:pPr lvl="0"/>
            <a:r>
              <a:rPr lang="en-US" dirty="0" smtClean="0"/>
              <a:t> </a:t>
            </a:r>
            <a:endParaRPr lang="zh-CN" altLang="en-US" dirty="0" smtClean="0"/>
          </a:p>
          <a:p>
            <a:pPr lvl="0"/>
            <a:r>
              <a:rPr lang="en-US" dirty="0" smtClean="0"/>
              <a:t> </a:t>
            </a:r>
            <a:endParaRPr lang="zh-CN" altLang="en-US" dirty="0" smtClean="0"/>
          </a:p>
          <a:p>
            <a:pPr lvl="0"/>
            <a:r>
              <a:rPr lang="en-US" dirty="0" smtClean="0"/>
              <a:t> </a:t>
            </a:r>
            <a:endParaRPr lang="zh-CN" altLang="en-US" dirty="0" smtClean="0"/>
          </a:p>
          <a:p>
            <a:endParaRPr lang="zh-CN" altLang="en-US" dirty="0"/>
          </a:p>
        </p:txBody>
      </p:sp>
      <p:sp>
        <p:nvSpPr>
          <p:cNvPr id="4" name="日期占位符 3"/>
          <p:cNvSpPr>
            <a:spLocks noGrp="1"/>
          </p:cNvSpPr>
          <p:nvPr>
            <p:ph type="dt" sz="half" idx="10"/>
          </p:nvPr>
        </p:nvSpPr>
        <p:spPr/>
        <p:txBody>
          <a:bodyPr/>
          <a:lstStyle/>
          <a:p>
            <a:fld id="{5493AFC7-E501-4D98-A1DC-93FC7FAB52E4}"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88</a:t>
            </a:fld>
            <a:endParaRPr lang="zh-CN" altLang="en-US"/>
          </a:p>
        </p:txBody>
      </p:sp>
    </p:spTree>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dirty="0" smtClean="0"/>
              <a:t>5</a:t>
            </a:r>
            <a:r>
              <a:rPr lang="zh-CN" altLang="en-US" dirty="0" smtClean="0"/>
              <a:t>章 广告策略规划</a:t>
            </a:r>
            <a:endParaRPr lang="zh-CN" altLang="en-US" dirty="0"/>
          </a:p>
        </p:txBody>
      </p:sp>
      <p:sp>
        <p:nvSpPr>
          <p:cNvPr id="12" name="副标题 11"/>
          <p:cNvSpPr>
            <a:spLocks noGrp="1"/>
          </p:cNvSpPr>
          <p:nvPr>
            <p:ph type="subTitle" idx="1"/>
          </p:nvPr>
        </p:nvSpPr>
        <p:spPr/>
        <p:txBody>
          <a:bodyPr/>
          <a:lstStyle/>
          <a:p>
            <a:pPr lvl="0"/>
            <a:r>
              <a:rPr lang="zh-CN" altLang="en-US" sz="4000" b="1" kern="1200" dirty="0" smtClean="0">
                <a:solidFill>
                  <a:srgbClr val="D9D9D9"/>
                </a:solidFill>
                <a:latin typeface="黑体" pitchFamily="2" charset="-122"/>
                <a:ea typeface="黑体" pitchFamily="2" charset="-122"/>
                <a:cs typeface="+mj-cs"/>
              </a:rPr>
              <a:t> 开篇案例 “沐歌”沐浴露成功的公关与广告策划</a:t>
            </a:r>
            <a:endParaRPr lang="zh-CN" altLang="en-US" dirty="0"/>
          </a:p>
        </p:txBody>
      </p:sp>
      <p:sp>
        <p:nvSpPr>
          <p:cNvPr id="4" name="日期占位符 3"/>
          <p:cNvSpPr>
            <a:spLocks noGrp="1"/>
          </p:cNvSpPr>
          <p:nvPr>
            <p:ph type="dt" sz="half" idx="10"/>
          </p:nvPr>
        </p:nvSpPr>
        <p:spPr/>
        <p:txBody>
          <a:bodyPr/>
          <a:lstStyle/>
          <a:p>
            <a:fld id="{6FACFBBA-97D7-4EDE-AD3B-6010078A06F0}"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89</a:t>
            </a:fld>
            <a:endParaRPr lang="zh-CN" altLang="en-US"/>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en-US" altLang="zh-CN" dirty="0" smtClean="0"/>
              <a:t>.</a:t>
            </a:r>
            <a:r>
              <a:rPr lang="en-US" dirty="0" smtClean="0"/>
              <a:t>2</a:t>
            </a:r>
            <a:r>
              <a:rPr lang="en-US" altLang="zh-CN" dirty="0" smtClean="0"/>
              <a:t>.</a:t>
            </a:r>
            <a:r>
              <a:rPr lang="en-US" dirty="0" smtClean="0"/>
              <a:t>2 </a:t>
            </a:r>
            <a:r>
              <a:rPr lang="zh-CN" altLang="en-US" dirty="0" smtClean="0"/>
              <a:t>广告策划的基本内容</a:t>
            </a:r>
            <a:endParaRPr lang="zh-CN" altLang="en-US" dirty="0"/>
          </a:p>
        </p:txBody>
      </p:sp>
      <p:sp>
        <p:nvSpPr>
          <p:cNvPr id="3" name="内容占位符 2"/>
          <p:cNvSpPr>
            <a:spLocks noGrp="1"/>
          </p:cNvSpPr>
          <p:nvPr>
            <p:ph idx="1"/>
          </p:nvPr>
        </p:nvSpPr>
        <p:spPr/>
        <p:txBody>
          <a:bodyPr/>
          <a:lstStyle/>
          <a:p>
            <a:pPr lvl="0"/>
            <a:r>
              <a:rPr lang="en-US" dirty="0" smtClean="0"/>
              <a:t>1</a:t>
            </a:r>
            <a:r>
              <a:rPr lang="en-US" altLang="zh-CN" dirty="0" smtClean="0"/>
              <a:t>.</a:t>
            </a:r>
            <a:r>
              <a:rPr lang="zh-CN" altLang="en-US" dirty="0" smtClean="0"/>
              <a:t>市场调查研究</a:t>
            </a:r>
          </a:p>
          <a:p>
            <a:pPr lvl="0"/>
            <a:r>
              <a:rPr lang="en-US" dirty="0" smtClean="0"/>
              <a:t>2</a:t>
            </a:r>
            <a:r>
              <a:rPr lang="en-US" altLang="zh-CN" dirty="0" smtClean="0"/>
              <a:t>.</a:t>
            </a:r>
            <a:r>
              <a:rPr lang="zh-CN" altLang="en-US" dirty="0" smtClean="0"/>
              <a:t>消费心理分析</a:t>
            </a:r>
          </a:p>
          <a:p>
            <a:pPr lvl="0"/>
            <a:r>
              <a:rPr lang="en-US" dirty="0" smtClean="0"/>
              <a:t>3</a:t>
            </a:r>
            <a:r>
              <a:rPr lang="en-US" altLang="zh-CN" dirty="0" smtClean="0"/>
              <a:t>.</a:t>
            </a:r>
            <a:r>
              <a:rPr lang="zh-CN" altLang="en-US" dirty="0" smtClean="0"/>
              <a:t>广告定位研究</a:t>
            </a:r>
          </a:p>
          <a:p>
            <a:pPr lvl="0"/>
            <a:r>
              <a:rPr lang="en-US" dirty="0" smtClean="0"/>
              <a:t>4</a:t>
            </a:r>
            <a:r>
              <a:rPr lang="en-US" altLang="zh-CN" dirty="0" smtClean="0"/>
              <a:t>.</a:t>
            </a:r>
            <a:r>
              <a:rPr lang="zh-CN" altLang="en-US" dirty="0" smtClean="0"/>
              <a:t>广告目标与预算</a:t>
            </a:r>
            <a:r>
              <a:rPr lang="en-US" dirty="0" smtClean="0"/>
              <a:t>	</a:t>
            </a:r>
            <a:endParaRPr lang="zh-CN" altLang="en-US" dirty="0" smtClean="0"/>
          </a:p>
          <a:p>
            <a:pPr lvl="0"/>
            <a:r>
              <a:rPr lang="en-US" dirty="0" smtClean="0"/>
              <a:t>5</a:t>
            </a:r>
            <a:r>
              <a:rPr lang="en-US" altLang="zh-CN" dirty="0" smtClean="0"/>
              <a:t>.</a:t>
            </a:r>
            <a:r>
              <a:rPr lang="zh-CN" altLang="en-US" dirty="0" smtClean="0"/>
              <a:t>广告创意表现</a:t>
            </a:r>
          </a:p>
          <a:p>
            <a:pPr lvl="0"/>
            <a:r>
              <a:rPr lang="en-US" dirty="0" smtClean="0"/>
              <a:t>6</a:t>
            </a:r>
            <a:r>
              <a:rPr lang="en-US" altLang="zh-CN" dirty="0" smtClean="0"/>
              <a:t>.</a:t>
            </a:r>
            <a:r>
              <a:rPr lang="zh-CN" altLang="en-US" dirty="0" smtClean="0"/>
              <a:t>广告媒介安排</a:t>
            </a:r>
          </a:p>
          <a:p>
            <a:pPr lvl="0"/>
            <a:r>
              <a:rPr lang="en-US" dirty="0" smtClean="0"/>
              <a:t>7</a:t>
            </a:r>
            <a:r>
              <a:rPr lang="en-US" altLang="zh-CN" dirty="0" smtClean="0"/>
              <a:t>.</a:t>
            </a:r>
            <a:r>
              <a:rPr lang="zh-CN" altLang="en-US" dirty="0" smtClean="0"/>
              <a:t>广告效果测定</a:t>
            </a:r>
            <a:endParaRPr lang="zh-CN" altLang="en-US" dirty="0"/>
          </a:p>
        </p:txBody>
      </p:sp>
      <p:sp>
        <p:nvSpPr>
          <p:cNvPr id="4" name="日期占位符 3"/>
          <p:cNvSpPr>
            <a:spLocks noGrp="1"/>
          </p:cNvSpPr>
          <p:nvPr>
            <p:ph type="dt" sz="half" idx="10"/>
          </p:nvPr>
        </p:nvSpPr>
        <p:spPr/>
        <p:txBody>
          <a:bodyPr/>
          <a:lstStyle/>
          <a:p>
            <a:fld id="{970DDE74-7C9F-48B3-A561-AEC7852C280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9</a:t>
            </a:fld>
            <a:endParaRPr lang="zh-CN" altLang="en-US"/>
          </a:p>
        </p:txBody>
      </p:sp>
    </p:spTree>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广告计划编制程序</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广告计划，是广告策划的必然产物，是广告策划所决定的战略、策略、方法、步骤的书面体现，是广告策划一系列思维与决策活动的最后归纳。</a:t>
            </a:r>
            <a:endParaRPr lang="zh-CN" altLang="en-US" dirty="0"/>
          </a:p>
        </p:txBody>
      </p:sp>
      <p:sp>
        <p:nvSpPr>
          <p:cNvPr id="4" name="日期占位符 3"/>
          <p:cNvSpPr>
            <a:spLocks noGrp="1"/>
          </p:cNvSpPr>
          <p:nvPr>
            <p:ph type="dt" sz="half" idx="10"/>
          </p:nvPr>
        </p:nvSpPr>
        <p:spPr/>
        <p:txBody>
          <a:bodyPr/>
          <a:lstStyle/>
          <a:p>
            <a:pPr>
              <a:defRPr/>
            </a:pPr>
            <a:fld id="{F00AC04A-96C6-4A65-A064-590A0CD7EA0D}"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90</a:t>
            </a:fld>
            <a:endParaRPr lang="zh-CN" altLang="en-US"/>
          </a:p>
        </p:txBody>
      </p:sp>
    </p:spTree>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 </a:t>
            </a:r>
            <a:r>
              <a:rPr lang="zh-CN" altLang="en-US" sz="4400" b="1" kern="1200" dirty="0" smtClean="0">
                <a:solidFill>
                  <a:srgbClr val="D9D9D9"/>
                </a:solidFill>
                <a:latin typeface="黑体" pitchFamily="2" charset="-122"/>
                <a:ea typeface="黑体" pitchFamily="2" charset="-122"/>
                <a:cs typeface="+mj-cs"/>
              </a:rPr>
              <a:t>广告策划的程序</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广告策划所涉及的程序主要有：</a:t>
            </a:r>
            <a:endParaRPr lang="en-US" altLang="zh-CN" dirty="0" smtClean="0"/>
          </a:p>
          <a:p>
            <a:pPr lvl="1">
              <a:buFont typeface="Arial" pitchFamily="34" charset="0"/>
              <a:buChar char="•"/>
            </a:pPr>
            <a:r>
              <a:rPr lang="zh-CN" altLang="en-US" dirty="0" smtClean="0"/>
              <a:t>（</a:t>
            </a:r>
            <a:r>
              <a:rPr lang="en-US" dirty="0" smtClean="0"/>
              <a:t>1</a:t>
            </a:r>
            <a:r>
              <a:rPr lang="zh-CN" altLang="en-US" dirty="0" smtClean="0"/>
              <a:t>）广告预测程序；（</a:t>
            </a:r>
            <a:r>
              <a:rPr lang="en-US" dirty="0" smtClean="0"/>
              <a:t>2</a:t>
            </a:r>
            <a:r>
              <a:rPr lang="zh-CN" altLang="en-US" dirty="0" smtClean="0"/>
              <a:t>）广告决策程序；（</a:t>
            </a:r>
            <a:r>
              <a:rPr lang="en-US" dirty="0" smtClean="0"/>
              <a:t>3</a:t>
            </a:r>
            <a:r>
              <a:rPr lang="zh-CN" altLang="en-US" dirty="0" smtClean="0"/>
              <a:t>）广告计划程序；（</a:t>
            </a:r>
            <a:r>
              <a:rPr lang="en-US" dirty="0" smtClean="0"/>
              <a:t>4</a:t>
            </a:r>
            <a:r>
              <a:rPr lang="zh-CN" altLang="en-US" dirty="0" smtClean="0"/>
              <a:t>）广告实施程序；（</a:t>
            </a:r>
            <a:r>
              <a:rPr lang="en-US" dirty="0" smtClean="0"/>
              <a:t>5</a:t>
            </a:r>
            <a:r>
              <a:rPr lang="zh-CN" altLang="en-US" dirty="0" smtClean="0"/>
              <a:t>）广告评价程序。</a:t>
            </a:r>
            <a:endParaRPr lang="zh-CN" altLang="en-US" dirty="0"/>
          </a:p>
        </p:txBody>
      </p:sp>
      <p:sp>
        <p:nvSpPr>
          <p:cNvPr id="4" name="日期占位符 3"/>
          <p:cNvSpPr>
            <a:spLocks noGrp="1"/>
          </p:cNvSpPr>
          <p:nvPr>
            <p:ph type="dt" sz="half" idx="10"/>
          </p:nvPr>
        </p:nvSpPr>
        <p:spPr/>
        <p:txBody>
          <a:bodyPr/>
          <a:lstStyle/>
          <a:p>
            <a:pPr>
              <a:defRPr/>
            </a:pPr>
            <a:fld id="{6FBEF23B-D65C-4369-9837-B54F2C12DECC}"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91</a:t>
            </a:fld>
            <a:endParaRPr lang="zh-CN" altLang="en-US"/>
          </a:p>
        </p:txBody>
      </p:sp>
    </p:spTree>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zh-CN" altLang="en-US" sz="4400" b="1" kern="1200" dirty="0" smtClean="0">
                <a:solidFill>
                  <a:srgbClr val="D9D9D9"/>
                </a:solidFill>
                <a:latin typeface="黑体" pitchFamily="2" charset="-122"/>
                <a:ea typeface="黑体" pitchFamily="2" charset="-122"/>
                <a:cs typeface="+mj-cs"/>
              </a:rPr>
              <a:t>广告预测程序</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p:txBody>
          <a:bodyPr/>
          <a:lstStyle/>
          <a:p>
            <a:r>
              <a:rPr lang="zh-CN" altLang="en-US" dirty="0" smtClean="0"/>
              <a:t>“预测”是指预先或事前对事物的发展和未来进行料想、推测或估计。</a:t>
            </a:r>
            <a:endParaRPr lang="zh-CN" altLang="en-US" dirty="0"/>
          </a:p>
        </p:txBody>
      </p:sp>
      <p:sp>
        <p:nvSpPr>
          <p:cNvPr id="4" name="日期占位符 3"/>
          <p:cNvSpPr>
            <a:spLocks noGrp="1"/>
          </p:cNvSpPr>
          <p:nvPr>
            <p:ph type="dt" sz="half" idx="10"/>
          </p:nvPr>
        </p:nvSpPr>
        <p:spPr/>
        <p:txBody>
          <a:bodyPr/>
          <a:lstStyle/>
          <a:p>
            <a:pPr>
              <a:defRPr/>
            </a:pPr>
            <a:fld id="{2FCAEABC-D6DA-49EE-A5DB-1C717AEA9CA8}"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92</a:t>
            </a:fld>
            <a:endParaRPr lang="zh-CN" altLang="en-US"/>
          </a:p>
        </p:txBody>
      </p:sp>
    </p:spTree>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en-US" altLang="zh-CN" dirty="0" smtClean="0"/>
              <a:t>.</a:t>
            </a:r>
            <a:r>
              <a:rPr lang="zh-CN" altLang="en-US" dirty="0" smtClean="0"/>
              <a:t>广告决策程序</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）提出问题、分析问题，找出问题关键点</a:t>
            </a:r>
          </a:p>
          <a:p>
            <a:pPr lvl="0"/>
            <a:r>
              <a:rPr lang="zh-CN" altLang="en-US" dirty="0" smtClean="0"/>
              <a:t>（</a:t>
            </a:r>
            <a:r>
              <a:rPr lang="en-US" dirty="0" smtClean="0"/>
              <a:t>2</a:t>
            </a:r>
            <a:r>
              <a:rPr lang="zh-CN" altLang="en-US" dirty="0" smtClean="0"/>
              <a:t>）确立决策目标</a:t>
            </a:r>
            <a:r>
              <a:rPr lang="en-US" dirty="0" smtClean="0"/>
              <a:t>	</a:t>
            </a:r>
            <a:endParaRPr lang="zh-CN" altLang="en-US" dirty="0" smtClean="0"/>
          </a:p>
          <a:p>
            <a:pPr lvl="0"/>
            <a:r>
              <a:rPr lang="zh-CN" altLang="en-US" dirty="0" smtClean="0"/>
              <a:t>（</a:t>
            </a:r>
            <a:r>
              <a:rPr lang="en-US" dirty="0" smtClean="0"/>
              <a:t>3</a:t>
            </a:r>
            <a:r>
              <a:rPr lang="zh-CN" altLang="en-US" dirty="0" smtClean="0"/>
              <a:t>）拟定行动方案</a:t>
            </a:r>
            <a:r>
              <a:rPr lang="en-US" dirty="0" smtClean="0"/>
              <a:t>	</a:t>
            </a:r>
            <a:endParaRPr lang="zh-CN" altLang="en-US" dirty="0" smtClean="0"/>
          </a:p>
          <a:p>
            <a:pPr lvl="0"/>
            <a:r>
              <a:rPr lang="zh-CN" altLang="en-US" dirty="0" smtClean="0"/>
              <a:t>（</a:t>
            </a:r>
            <a:r>
              <a:rPr lang="en-US" dirty="0" smtClean="0"/>
              <a:t>4</a:t>
            </a:r>
            <a:r>
              <a:rPr lang="zh-CN" altLang="en-US" dirty="0" smtClean="0"/>
              <a:t>）方案评审、优化与选择</a:t>
            </a:r>
            <a:r>
              <a:rPr lang="en-US" dirty="0" smtClean="0"/>
              <a:t>	</a:t>
            </a:r>
            <a:endParaRPr lang="zh-CN" altLang="en-US" dirty="0" smtClean="0"/>
          </a:p>
          <a:p>
            <a:pPr lvl="0"/>
            <a:r>
              <a:rPr lang="zh-CN" altLang="en-US" dirty="0" smtClean="0"/>
              <a:t>（</a:t>
            </a:r>
            <a:r>
              <a:rPr lang="en-US" dirty="0" smtClean="0"/>
              <a:t>5</a:t>
            </a:r>
            <a:r>
              <a:rPr lang="zh-CN" altLang="en-US" dirty="0" smtClean="0"/>
              <a:t>）贯彻实施、反馈调节</a:t>
            </a:r>
            <a:endParaRPr lang="zh-CN" altLang="en-US" dirty="0"/>
          </a:p>
        </p:txBody>
      </p:sp>
      <p:sp>
        <p:nvSpPr>
          <p:cNvPr id="4" name="日期占位符 3"/>
          <p:cNvSpPr>
            <a:spLocks noGrp="1"/>
          </p:cNvSpPr>
          <p:nvPr>
            <p:ph type="dt" sz="half" idx="10"/>
          </p:nvPr>
        </p:nvSpPr>
        <p:spPr/>
        <p:txBody>
          <a:bodyPr/>
          <a:lstStyle/>
          <a:p>
            <a:fld id="{5CC9463F-AF70-46D7-8A82-9F699BC1DEDB}"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93</a:t>
            </a:fld>
            <a:endParaRPr lang="zh-CN" altLang="en-US"/>
          </a:p>
        </p:txBody>
      </p:sp>
    </p:spTree>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a:t>
            </a:r>
            <a:r>
              <a:rPr lang="en-US" altLang="zh-CN" dirty="0" smtClean="0"/>
              <a:t>.</a:t>
            </a:r>
            <a:r>
              <a:rPr lang="zh-CN" altLang="en-US" dirty="0" smtClean="0"/>
              <a:t>广告计划程序</a:t>
            </a:r>
            <a:r>
              <a:rPr lang="en-US" dirty="0" smtClean="0"/>
              <a:t>	</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）广告计划的程序性</a:t>
            </a:r>
            <a:r>
              <a:rPr lang="en-US" dirty="0" smtClean="0"/>
              <a:t>	</a:t>
            </a:r>
            <a:endParaRPr lang="zh-CN" altLang="en-US" dirty="0" smtClean="0"/>
          </a:p>
          <a:p>
            <a:pPr lvl="0"/>
            <a:r>
              <a:rPr lang="zh-CN" altLang="en-US" dirty="0" smtClean="0"/>
              <a:t>（</a:t>
            </a:r>
            <a:r>
              <a:rPr lang="en-US" dirty="0" smtClean="0"/>
              <a:t>2</a:t>
            </a:r>
            <a:r>
              <a:rPr lang="zh-CN" altLang="en-US" dirty="0" smtClean="0"/>
              <a:t>）广告计划的作用</a:t>
            </a:r>
            <a:r>
              <a:rPr lang="en-US" dirty="0" smtClean="0"/>
              <a:t>	</a:t>
            </a:r>
            <a:endParaRPr lang="zh-CN" altLang="en-US" dirty="0" smtClean="0"/>
          </a:p>
          <a:p>
            <a:pPr lvl="0"/>
            <a:r>
              <a:rPr lang="zh-CN" altLang="en-US" dirty="0" smtClean="0"/>
              <a:t>（</a:t>
            </a:r>
            <a:r>
              <a:rPr lang="en-US" dirty="0" smtClean="0"/>
              <a:t>3</a:t>
            </a:r>
            <a:r>
              <a:rPr lang="zh-CN" altLang="en-US" dirty="0" smtClean="0"/>
              <a:t>）广告计划的种类</a:t>
            </a:r>
            <a:r>
              <a:rPr lang="en-US" dirty="0" smtClean="0"/>
              <a:t>	</a:t>
            </a:r>
            <a:endParaRPr lang="zh-CN" altLang="en-US" dirty="0" smtClean="0"/>
          </a:p>
          <a:p>
            <a:pPr lvl="0"/>
            <a:r>
              <a:rPr lang="zh-CN" altLang="en-US" dirty="0" smtClean="0"/>
              <a:t>（</a:t>
            </a:r>
            <a:r>
              <a:rPr lang="en-US" dirty="0" smtClean="0"/>
              <a:t>4</a:t>
            </a:r>
            <a:r>
              <a:rPr lang="zh-CN" altLang="en-US" dirty="0" smtClean="0"/>
              <a:t>）制定广告计划的原则</a:t>
            </a:r>
            <a:endParaRPr lang="zh-CN" altLang="en-US" dirty="0"/>
          </a:p>
        </p:txBody>
      </p:sp>
      <p:sp>
        <p:nvSpPr>
          <p:cNvPr id="4" name="日期占位符 3"/>
          <p:cNvSpPr>
            <a:spLocks noGrp="1"/>
          </p:cNvSpPr>
          <p:nvPr>
            <p:ph type="dt" sz="half" idx="10"/>
          </p:nvPr>
        </p:nvSpPr>
        <p:spPr/>
        <p:txBody>
          <a:bodyPr/>
          <a:lstStyle/>
          <a:p>
            <a:fld id="{70317734-B95A-4212-8D59-8AE50399390A}"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94</a:t>
            </a:fld>
            <a:endParaRPr lang="zh-CN" altLang="en-US"/>
          </a:p>
        </p:txBody>
      </p:sp>
    </p:spTree>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en-US" altLang="zh-CN" dirty="0" smtClean="0"/>
              <a:t>.</a:t>
            </a:r>
            <a:r>
              <a:rPr lang="zh-CN" altLang="en-US" dirty="0" smtClean="0"/>
              <a:t>广告实施程序</a:t>
            </a:r>
            <a:r>
              <a:rPr lang="en-US" altLang="zh-CN" dirty="0" smtClean="0"/>
              <a:t>…</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1</a:t>
            </a:r>
            <a:r>
              <a:rPr lang="zh-CN" altLang="en-US" dirty="0" smtClean="0"/>
              <a:t>）成立专案计划小组</a:t>
            </a:r>
            <a:r>
              <a:rPr lang="en-US" dirty="0" smtClean="0"/>
              <a:t>	</a:t>
            </a:r>
            <a:endParaRPr lang="zh-CN" altLang="en-US" dirty="0" smtClean="0"/>
          </a:p>
          <a:p>
            <a:pPr lvl="0"/>
            <a:r>
              <a:rPr lang="zh-CN" altLang="en-US" dirty="0" smtClean="0"/>
              <a:t>（</a:t>
            </a:r>
            <a:r>
              <a:rPr lang="en-US" dirty="0" smtClean="0"/>
              <a:t>2</a:t>
            </a:r>
            <a:r>
              <a:rPr lang="zh-CN" altLang="en-US" dirty="0" smtClean="0"/>
              <a:t>）展开市场研究</a:t>
            </a:r>
            <a:r>
              <a:rPr lang="en-US" dirty="0" smtClean="0"/>
              <a:t>	</a:t>
            </a:r>
            <a:endParaRPr lang="zh-CN" altLang="en-US" dirty="0" smtClean="0"/>
          </a:p>
          <a:p>
            <a:pPr lvl="0"/>
            <a:r>
              <a:rPr lang="zh-CN" altLang="en-US" dirty="0" smtClean="0"/>
              <a:t>（</a:t>
            </a:r>
            <a:r>
              <a:rPr lang="en-US" dirty="0" smtClean="0"/>
              <a:t>3</a:t>
            </a:r>
            <a:r>
              <a:rPr lang="zh-CN" altLang="en-US" dirty="0" smtClean="0"/>
              <a:t>）确定广告目标</a:t>
            </a:r>
            <a:r>
              <a:rPr lang="en-US" dirty="0" smtClean="0"/>
              <a:t>	</a:t>
            </a:r>
            <a:endParaRPr lang="zh-CN" altLang="en-US" dirty="0" smtClean="0"/>
          </a:p>
          <a:p>
            <a:pPr lvl="0"/>
            <a:r>
              <a:rPr lang="zh-CN" altLang="en-US" dirty="0" smtClean="0"/>
              <a:t>（</a:t>
            </a:r>
            <a:r>
              <a:rPr lang="en-US" dirty="0" smtClean="0"/>
              <a:t>4</a:t>
            </a:r>
            <a:r>
              <a:rPr lang="zh-CN" altLang="en-US" dirty="0" smtClean="0"/>
              <a:t>）确定广告的层次</a:t>
            </a:r>
            <a:r>
              <a:rPr lang="en-US" dirty="0" smtClean="0"/>
              <a:t>	</a:t>
            </a:r>
            <a:endParaRPr lang="zh-CN" altLang="en-US" dirty="0" smtClean="0"/>
          </a:p>
          <a:p>
            <a:pPr lvl="0"/>
            <a:r>
              <a:rPr lang="zh-CN" altLang="en-US" dirty="0" smtClean="0"/>
              <a:t>（</a:t>
            </a:r>
            <a:r>
              <a:rPr lang="en-US" dirty="0" smtClean="0"/>
              <a:t>5</a:t>
            </a:r>
            <a:r>
              <a:rPr lang="zh-CN" altLang="en-US" dirty="0" smtClean="0"/>
              <a:t>）广告定位研究</a:t>
            </a:r>
            <a:endParaRPr lang="zh-CN" altLang="en-US" dirty="0"/>
          </a:p>
        </p:txBody>
      </p:sp>
      <p:sp>
        <p:nvSpPr>
          <p:cNvPr id="4" name="日期占位符 3"/>
          <p:cNvSpPr>
            <a:spLocks noGrp="1"/>
          </p:cNvSpPr>
          <p:nvPr>
            <p:ph type="dt" sz="half" idx="10"/>
          </p:nvPr>
        </p:nvSpPr>
        <p:spPr/>
        <p:txBody>
          <a:bodyPr/>
          <a:lstStyle/>
          <a:p>
            <a:fld id="{026602E2-23D9-47DC-81CE-6B5C33E7379A}"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95</a:t>
            </a:fld>
            <a:endParaRPr lang="zh-CN" altLang="en-US"/>
          </a:p>
        </p:txBody>
      </p:sp>
    </p:spTree>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en-US" altLang="zh-CN" dirty="0" smtClean="0"/>
              <a:t>.</a:t>
            </a:r>
            <a:r>
              <a:rPr lang="zh-CN" altLang="en-US" dirty="0" smtClean="0"/>
              <a:t>广告实施程序</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dirty="0" smtClean="0"/>
              <a:t>6</a:t>
            </a:r>
            <a:r>
              <a:rPr lang="zh-CN" altLang="en-US" dirty="0" smtClean="0"/>
              <a:t>）确定广告战略与策略</a:t>
            </a:r>
            <a:r>
              <a:rPr lang="en-US" dirty="0" smtClean="0"/>
              <a:t>	</a:t>
            </a:r>
            <a:endParaRPr lang="zh-CN" altLang="en-US" dirty="0" smtClean="0"/>
          </a:p>
          <a:p>
            <a:pPr lvl="0"/>
            <a:r>
              <a:rPr lang="zh-CN" altLang="en-US" dirty="0" smtClean="0"/>
              <a:t>（</a:t>
            </a:r>
            <a:r>
              <a:rPr lang="en-US" dirty="0" smtClean="0"/>
              <a:t>7</a:t>
            </a:r>
            <a:r>
              <a:rPr lang="zh-CN" altLang="en-US" dirty="0" smtClean="0"/>
              <a:t>）确定广告预算</a:t>
            </a:r>
            <a:r>
              <a:rPr lang="en-US" dirty="0" smtClean="0"/>
              <a:t>	</a:t>
            </a:r>
            <a:endParaRPr lang="zh-CN" altLang="en-US" dirty="0" smtClean="0"/>
          </a:p>
          <a:p>
            <a:pPr lvl="0"/>
            <a:r>
              <a:rPr lang="zh-CN" altLang="en-US" dirty="0" smtClean="0"/>
              <a:t>（</a:t>
            </a:r>
            <a:r>
              <a:rPr lang="en-US" dirty="0" smtClean="0"/>
              <a:t>8</a:t>
            </a:r>
            <a:r>
              <a:rPr lang="zh-CN" altLang="en-US" dirty="0" smtClean="0"/>
              <a:t>）确定广告媒体方式</a:t>
            </a:r>
            <a:r>
              <a:rPr lang="en-US" dirty="0" smtClean="0"/>
              <a:t>	</a:t>
            </a:r>
            <a:endParaRPr lang="zh-CN" altLang="en-US" dirty="0" smtClean="0"/>
          </a:p>
          <a:p>
            <a:pPr lvl="0"/>
            <a:r>
              <a:rPr lang="zh-CN" altLang="en-US" dirty="0" smtClean="0"/>
              <a:t>（</a:t>
            </a:r>
            <a:r>
              <a:rPr lang="en-US" dirty="0" smtClean="0"/>
              <a:t>9</a:t>
            </a:r>
            <a:r>
              <a:rPr lang="zh-CN" altLang="en-US" dirty="0" smtClean="0"/>
              <a:t>）确定广告日程</a:t>
            </a:r>
            <a:r>
              <a:rPr lang="en-US" dirty="0" smtClean="0"/>
              <a:t>	</a:t>
            </a:r>
            <a:endParaRPr lang="zh-CN" altLang="en-US" dirty="0" smtClean="0"/>
          </a:p>
          <a:p>
            <a:pPr lvl="0"/>
            <a:r>
              <a:rPr lang="zh-CN" altLang="en-US" dirty="0" smtClean="0"/>
              <a:t>（</a:t>
            </a:r>
            <a:r>
              <a:rPr lang="en-US" dirty="0" smtClean="0"/>
              <a:t>10</a:t>
            </a:r>
            <a:r>
              <a:rPr lang="zh-CN" altLang="en-US" dirty="0" smtClean="0"/>
              <a:t>）进行广告评估</a:t>
            </a:r>
            <a:endParaRPr lang="zh-CN" altLang="en-US" dirty="0"/>
          </a:p>
        </p:txBody>
      </p:sp>
      <p:sp>
        <p:nvSpPr>
          <p:cNvPr id="4" name="日期占位符 3"/>
          <p:cNvSpPr>
            <a:spLocks noGrp="1"/>
          </p:cNvSpPr>
          <p:nvPr>
            <p:ph type="dt" sz="half" idx="10"/>
          </p:nvPr>
        </p:nvSpPr>
        <p:spPr/>
        <p:txBody>
          <a:bodyPr/>
          <a:lstStyle/>
          <a:p>
            <a:fld id="{A8F4F1D0-4D24-4703-888B-FDF84E0AAC53}" type="datetime1">
              <a:rPr lang="zh-CN" altLang="en-US" smtClean="0"/>
              <a:pPr/>
              <a:t>2010/12/12</a:t>
            </a:fld>
            <a:endParaRPr lang="zh-CN" altLang="en-US"/>
          </a:p>
        </p:txBody>
      </p:sp>
      <p:sp>
        <p:nvSpPr>
          <p:cNvPr id="5" name="页脚占位符 4"/>
          <p:cNvSpPr>
            <a:spLocks noGrp="1"/>
          </p:cNvSpPr>
          <p:nvPr>
            <p:ph type="ftr" sz="quarter" idx="11"/>
          </p:nvPr>
        </p:nvSpPr>
        <p:spPr/>
        <p:txBody>
          <a:bodyPr/>
          <a:lstStyle/>
          <a:p>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fld id="{8E8F4A34-1961-4FBD-97C0-640824D8F123}" type="slidenum">
              <a:rPr lang="zh-CN" altLang="en-US" smtClean="0"/>
              <a:pPr/>
              <a:t>96</a:t>
            </a:fld>
            <a:endParaRPr lang="zh-CN" altLang="en-US"/>
          </a:p>
        </p:txBody>
      </p:sp>
    </p:spTree>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zh-CN" altLang="en-US" sz="4400" b="1" kern="1200" dirty="0" smtClean="0">
                <a:solidFill>
                  <a:srgbClr val="D9D9D9"/>
                </a:solidFill>
                <a:latin typeface="黑体" pitchFamily="2" charset="-122"/>
                <a:ea typeface="黑体" pitchFamily="2" charset="-122"/>
                <a:cs typeface="+mj-cs"/>
              </a:rPr>
              <a:t>广告评价程序</a:t>
            </a:r>
            <a:r>
              <a:rPr lang="en-US" sz="4400" b="1" kern="1200" dirty="0" smtClean="0">
                <a:solidFill>
                  <a:srgbClr val="D9D9D9"/>
                </a:solidFill>
                <a:latin typeface="黑体" pitchFamily="2" charset="-122"/>
                <a:ea typeface="黑体" pitchFamily="2" charset="-122"/>
                <a:cs typeface="+mj-cs"/>
              </a:rPr>
              <a:t>	</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广告效果的评价，一般分为广告前评价、广告中评价与广告后评价。</a:t>
            </a:r>
            <a:endParaRPr lang="zh-CN" altLang="en-US" dirty="0"/>
          </a:p>
        </p:txBody>
      </p:sp>
      <p:sp>
        <p:nvSpPr>
          <p:cNvPr id="4" name="日期占位符 3"/>
          <p:cNvSpPr>
            <a:spLocks noGrp="1"/>
          </p:cNvSpPr>
          <p:nvPr>
            <p:ph type="dt" sz="half" idx="10"/>
          </p:nvPr>
        </p:nvSpPr>
        <p:spPr/>
        <p:txBody>
          <a:bodyPr/>
          <a:lstStyle/>
          <a:p>
            <a:pPr>
              <a:defRPr/>
            </a:pPr>
            <a:fld id="{87D0E372-F8D1-4E19-B05C-B7EBC867D34C}"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97</a:t>
            </a:fld>
            <a:endParaRPr lang="zh-CN" altLang="en-US"/>
          </a:p>
        </p:txBody>
      </p:sp>
    </p:spTree>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5</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en-US" sz="4400" b="1" kern="1200" dirty="0" smtClean="0">
                <a:solidFill>
                  <a:srgbClr val="D9D9D9"/>
                </a:solidFill>
                <a:latin typeface="黑体" pitchFamily="2" charset="-122"/>
                <a:ea typeface="黑体" pitchFamily="2" charset="-122"/>
                <a:cs typeface="+mj-cs"/>
              </a:rPr>
              <a:t>2 </a:t>
            </a:r>
            <a:r>
              <a:rPr lang="zh-CN" altLang="en-US" sz="4400" b="1" kern="1200" dirty="0" smtClean="0">
                <a:solidFill>
                  <a:srgbClr val="D9D9D9"/>
                </a:solidFill>
                <a:latin typeface="黑体" pitchFamily="2" charset="-122"/>
                <a:ea typeface="黑体" pitchFamily="2" charset="-122"/>
                <a:cs typeface="+mj-cs"/>
              </a:rPr>
              <a:t>广告主题策划</a:t>
            </a:r>
            <a:endParaRPr lang="zh-CN" altLang="en-US" dirty="0"/>
          </a:p>
        </p:txBody>
      </p:sp>
      <p:sp>
        <p:nvSpPr>
          <p:cNvPr id="3" name="内容占位符 2"/>
          <p:cNvSpPr>
            <a:spLocks noGrp="1"/>
          </p:cNvSpPr>
          <p:nvPr>
            <p:ph idx="1"/>
          </p:nvPr>
        </p:nvSpPr>
        <p:spPr/>
        <p:txBody>
          <a:bodyPr/>
          <a:lstStyle/>
          <a:p>
            <a:pPr>
              <a:buFont typeface="Arial" pitchFamily="34" charset="0"/>
              <a:buChar char="•"/>
            </a:pPr>
            <a:r>
              <a:rPr lang="zh-CN" altLang="en-US" dirty="0" smtClean="0"/>
              <a:t>广告主题由广告目标、信息个性和消费心理三要素构成。</a:t>
            </a:r>
            <a:endParaRPr lang="zh-CN" altLang="en-US" dirty="0"/>
          </a:p>
        </p:txBody>
      </p:sp>
      <p:sp>
        <p:nvSpPr>
          <p:cNvPr id="4" name="日期占位符 3"/>
          <p:cNvSpPr>
            <a:spLocks noGrp="1"/>
          </p:cNvSpPr>
          <p:nvPr>
            <p:ph type="dt" sz="half" idx="10"/>
          </p:nvPr>
        </p:nvSpPr>
        <p:spPr/>
        <p:txBody>
          <a:bodyPr/>
          <a:lstStyle/>
          <a:p>
            <a:pPr>
              <a:defRPr/>
            </a:pPr>
            <a:fld id="{51FB3596-20FF-4270-BD5F-214696D59E2B}"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98</a:t>
            </a:fld>
            <a:endParaRPr lang="zh-CN" altLang="en-US"/>
          </a:p>
        </p:txBody>
      </p:sp>
    </p:spTree>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4400" b="1" kern="1200" dirty="0" smtClean="0">
                <a:solidFill>
                  <a:srgbClr val="D9D9D9"/>
                </a:solidFill>
                <a:latin typeface="黑体" pitchFamily="2" charset="-122"/>
                <a:ea typeface="黑体" pitchFamily="2" charset="-122"/>
                <a:cs typeface="+mj-cs"/>
              </a:rPr>
              <a:t>1</a:t>
            </a:r>
            <a:r>
              <a:rPr lang="en-US" altLang="zh-CN" sz="4400" b="1" kern="1200" dirty="0" smtClean="0">
                <a:solidFill>
                  <a:srgbClr val="D9D9D9"/>
                </a:solidFill>
                <a:latin typeface="黑体" pitchFamily="2" charset="-122"/>
                <a:ea typeface="黑体" pitchFamily="2" charset="-122"/>
                <a:cs typeface="+mj-cs"/>
              </a:rPr>
              <a:t>.</a:t>
            </a:r>
            <a:r>
              <a:rPr lang="zh-CN" altLang="en-US" sz="4400" b="1" kern="1200" dirty="0" smtClean="0">
                <a:solidFill>
                  <a:srgbClr val="D9D9D9"/>
                </a:solidFill>
                <a:latin typeface="黑体" pitchFamily="2" charset="-122"/>
                <a:ea typeface="黑体" pitchFamily="2" charset="-122"/>
                <a:cs typeface="+mj-cs"/>
              </a:rPr>
              <a:t>广告主题的三个要素</a:t>
            </a:r>
            <a:endParaRPr lang="zh-CN" altLang="en-US" dirty="0"/>
          </a:p>
        </p:txBody>
      </p:sp>
      <p:sp>
        <p:nvSpPr>
          <p:cNvPr id="4" name="日期占位符 3"/>
          <p:cNvSpPr>
            <a:spLocks noGrp="1"/>
          </p:cNvSpPr>
          <p:nvPr>
            <p:ph type="dt" sz="half" idx="10"/>
          </p:nvPr>
        </p:nvSpPr>
        <p:spPr/>
        <p:txBody>
          <a:bodyPr/>
          <a:lstStyle/>
          <a:p>
            <a:pPr>
              <a:defRPr/>
            </a:pPr>
            <a:fld id="{B4BCC7B4-4CD8-4FD5-9534-C7561B33D1DA}" type="datetime1">
              <a:rPr lang="zh-CN" altLang="en-US" smtClean="0"/>
              <a:pPr>
                <a:defRPr/>
              </a:pPr>
              <a:t>2010/12/12</a:t>
            </a:fld>
            <a:endParaRPr lang="zh-CN" altLang="en-US"/>
          </a:p>
        </p:txBody>
      </p:sp>
      <p:sp>
        <p:nvSpPr>
          <p:cNvPr id="5" name="页脚占位符 4"/>
          <p:cNvSpPr>
            <a:spLocks noGrp="1"/>
          </p:cNvSpPr>
          <p:nvPr>
            <p:ph type="ftr" sz="quarter" idx="11"/>
          </p:nvPr>
        </p:nvSpPr>
        <p:spPr/>
        <p:txBody>
          <a:bodyPr/>
          <a:lstStyle/>
          <a:p>
            <a:pPr>
              <a:defRPr/>
            </a:pPr>
            <a:r>
              <a:rPr lang="zh-CN" altLang="en-US" smtClean="0"/>
              <a:t>吴柏林 广告策划</a:t>
            </a:r>
            <a:r>
              <a:rPr lang="en-US" altLang="zh-CN" smtClean="0"/>
              <a:t>——</a:t>
            </a:r>
            <a:r>
              <a:rPr lang="zh-CN" altLang="en-US" smtClean="0"/>
              <a:t>实务与案例</a:t>
            </a:r>
            <a:endParaRPr lang="zh-CN" altLang="en-US"/>
          </a:p>
        </p:txBody>
      </p:sp>
      <p:sp>
        <p:nvSpPr>
          <p:cNvPr id="6" name="灯片编号占位符 5"/>
          <p:cNvSpPr>
            <a:spLocks noGrp="1"/>
          </p:cNvSpPr>
          <p:nvPr>
            <p:ph type="sldNum" sz="quarter" idx="12"/>
          </p:nvPr>
        </p:nvSpPr>
        <p:spPr/>
        <p:txBody>
          <a:bodyPr/>
          <a:lstStyle/>
          <a:p>
            <a:pPr>
              <a:defRPr/>
            </a:pPr>
            <a:fld id="{8E8F4A34-1961-4FBD-97C0-640824D8F123}" type="slidenum">
              <a:rPr lang="zh-CN" altLang="en-US" smtClean="0"/>
              <a:pPr>
                <a:defRPr/>
              </a:pPr>
              <a:t>99</a:t>
            </a:fld>
            <a:endParaRPr lang="zh-CN" altLang="en-US"/>
          </a:p>
        </p:txBody>
      </p:sp>
      <p:sp>
        <p:nvSpPr>
          <p:cNvPr id="3278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 name="Group 1"/>
          <p:cNvGrpSpPr>
            <a:grpSpLocks/>
          </p:cNvGrpSpPr>
          <p:nvPr/>
        </p:nvGrpSpPr>
        <p:grpSpPr bwMode="auto">
          <a:xfrm>
            <a:off x="428596" y="1643050"/>
            <a:ext cx="7715304" cy="4357718"/>
            <a:chOff x="2067" y="4926"/>
            <a:chExt cx="7776" cy="4648"/>
          </a:xfrm>
          <a:noFill/>
        </p:grpSpPr>
        <p:sp>
          <p:nvSpPr>
            <p:cNvPr id="32785" name="Text Box 17"/>
            <p:cNvSpPr txBox="1">
              <a:spLocks noChangeArrowheads="1"/>
            </p:cNvSpPr>
            <p:nvPr/>
          </p:nvSpPr>
          <p:spPr bwMode="auto">
            <a:xfrm>
              <a:off x="4227" y="9076"/>
              <a:ext cx="4464" cy="498"/>
            </a:xfrm>
            <a:prstGeom prst="rect">
              <a:avLst/>
            </a:prstGeom>
            <a:grp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bg1"/>
                  </a:solidFill>
                  <a:effectLst/>
                  <a:latin typeface="Times New Roman" pitchFamily="18" charset="0"/>
                  <a:ea typeface="宋体" pitchFamily="2" charset="-122"/>
                  <a:cs typeface="Times New Roman" pitchFamily="18" charset="0"/>
                </a:rPr>
                <a:t>图</a:t>
              </a:r>
              <a:r>
                <a:rPr kumimoji="0" lang="en-US" altLang="zh-CN" sz="2400" b="0" i="0" u="none" strike="noStrike" cap="none" normalizeH="0" baseline="0" dirty="0" smtClean="0">
                  <a:ln>
                    <a:noFill/>
                  </a:ln>
                  <a:solidFill>
                    <a:schemeClr val="bg1"/>
                  </a:solidFill>
                  <a:effectLst/>
                  <a:latin typeface="Times New Roman" pitchFamily="18" charset="0"/>
                  <a:ea typeface="宋体" pitchFamily="2" charset="-122"/>
                  <a:cs typeface="Times New Roman" pitchFamily="18" charset="0"/>
                </a:rPr>
                <a:t>5-01  </a:t>
              </a:r>
              <a:r>
                <a:rPr kumimoji="0" lang="zh-CN" altLang="en-US" sz="2400" b="0" i="0" u="none" strike="noStrike" cap="none" normalizeH="0" baseline="0" dirty="0" smtClean="0">
                  <a:ln>
                    <a:noFill/>
                  </a:ln>
                  <a:solidFill>
                    <a:schemeClr val="bg1"/>
                  </a:solidFill>
                  <a:effectLst/>
                  <a:latin typeface="Times New Roman" pitchFamily="18" charset="0"/>
                  <a:ea typeface="宋体" pitchFamily="2" charset="-122"/>
                  <a:cs typeface="宋体" pitchFamily="2" charset="-122"/>
                </a:rPr>
                <a:t>广告主题的三个要素</a:t>
              </a:r>
              <a:endParaRPr kumimoji="0" lang="zh-CN" altLang="en-US" sz="2400" b="0" i="0" u="none" strike="noStrike" cap="none" normalizeH="0" baseline="0" dirty="0" smtClean="0">
                <a:ln>
                  <a:noFill/>
                </a:ln>
                <a:solidFill>
                  <a:schemeClr val="bg1"/>
                </a:solidFill>
                <a:effectLst/>
                <a:latin typeface="Arial" pitchFamily="34" charset="0"/>
                <a:ea typeface="宋体" pitchFamily="2" charset="-122"/>
              </a:endParaRPr>
            </a:p>
          </p:txBody>
        </p:sp>
        <p:grpSp>
          <p:nvGrpSpPr>
            <p:cNvPr id="7" name="Group 2"/>
            <p:cNvGrpSpPr>
              <a:grpSpLocks/>
            </p:cNvGrpSpPr>
            <p:nvPr/>
          </p:nvGrpSpPr>
          <p:grpSpPr bwMode="auto">
            <a:xfrm>
              <a:off x="2067" y="4926"/>
              <a:ext cx="7776" cy="3322"/>
              <a:chOff x="2067" y="4926"/>
              <a:chExt cx="7776" cy="3322"/>
            </a:xfrm>
            <a:grpFill/>
          </p:grpSpPr>
          <p:grpSp>
            <p:nvGrpSpPr>
              <p:cNvPr id="8" name="Group 7"/>
              <p:cNvGrpSpPr>
                <a:grpSpLocks/>
              </p:cNvGrpSpPr>
              <p:nvPr/>
            </p:nvGrpSpPr>
            <p:grpSpPr bwMode="auto">
              <a:xfrm>
                <a:off x="6279" y="4926"/>
                <a:ext cx="3564" cy="3322"/>
                <a:chOff x="4713" y="4926"/>
                <a:chExt cx="3564" cy="3322"/>
              </a:xfrm>
              <a:grpFill/>
            </p:grpSpPr>
            <p:grpSp>
              <p:nvGrpSpPr>
                <p:cNvPr id="9" name="Group 12"/>
                <p:cNvGrpSpPr>
                  <a:grpSpLocks/>
                </p:cNvGrpSpPr>
                <p:nvPr/>
              </p:nvGrpSpPr>
              <p:grpSpPr bwMode="auto">
                <a:xfrm>
                  <a:off x="4713" y="4926"/>
                  <a:ext cx="3564" cy="3322"/>
                  <a:chOff x="4173" y="4594"/>
                  <a:chExt cx="3564" cy="3322"/>
                </a:xfrm>
                <a:grpFill/>
              </p:grpSpPr>
              <p:grpSp>
                <p:nvGrpSpPr>
                  <p:cNvPr id="10" name="Group 14"/>
                  <p:cNvGrpSpPr>
                    <a:grpSpLocks/>
                  </p:cNvGrpSpPr>
                  <p:nvPr/>
                </p:nvGrpSpPr>
                <p:grpSpPr bwMode="auto">
                  <a:xfrm>
                    <a:off x="4173" y="5756"/>
                    <a:ext cx="3564" cy="2160"/>
                    <a:chOff x="4173" y="5756"/>
                    <a:chExt cx="3564" cy="2160"/>
                  </a:xfrm>
                  <a:grpFill/>
                </p:grpSpPr>
                <p:sp>
                  <p:nvSpPr>
                    <p:cNvPr id="32784" name="Oval 16"/>
                    <p:cNvSpPr>
                      <a:spLocks noChangeArrowheads="1"/>
                    </p:cNvSpPr>
                    <p:nvPr/>
                  </p:nvSpPr>
                  <p:spPr bwMode="auto">
                    <a:xfrm>
                      <a:off x="4173" y="5756"/>
                      <a:ext cx="2160" cy="2160"/>
                    </a:xfrm>
                    <a:prstGeom prst="ellipse">
                      <a:avLst/>
                    </a:prstGeom>
                    <a:grpFill/>
                    <a:ln w="38100">
                      <a:solidFill>
                        <a:srgbClr val="FFFF00"/>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783" name="Oval 15"/>
                    <p:cNvSpPr>
                      <a:spLocks noChangeArrowheads="1"/>
                    </p:cNvSpPr>
                    <p:nvPr/>
                  </p:nvSpPr>
                  <p:spPr bwMode="auto">
                    <a:xfrm>
                      <a:off x="5577" y="5756"/>
                      <a:ext cx="2160" cy="2160"/>
                    </a:xfrm>
                    <a:prstGeom prst="ellipse">
                      <a:avLst/>
                    </a:prstGeom>
                    <a:grpFill/>
                    <a:ln w="38100">
                      <a:solidFill>
                        <a:srgbClr val="FFFF00"/>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32781" name="Oval 13"/>
                  <p:cNvSpPr>
                    <a:spLocks noChangeArrowheads="1"/>
                  </p:cNvSpPr>
                  <p:nvPr/>
                </p:nvSpPr>
                <p:spPr bwMode="auto">
                  <a:xfrm>
                    <a:off x="4875" y="4594"/>
                    <a:ext cx="2160" cy="2160"/>
                  </a:xfrm>
                  <a:prstGeom prst="ellipse">
                    <a:avLst/>
                  </a:prstGeom>
                  <a:grpFill/>
                  <a:ln w="38100">
                    <a:solidFill>
                      <a:srgbClr val="FFFF00"/>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1" name="Group 8"/>
                <p:cNvGrpSpPr>
                  <a:grpSpLocks/>
                </p:cNvGrpSpPr>
                <p:nvPr/>
              </p:nvGrpSpPr>
              <p:grpSpPr bwMode="auto">
                <a:xfrm>
                  <a:off x="4713" y="5424"/>
                  <a:ext cx="3564" cy="2158"/>
                  <a:chOff x="4713" y="5424"/>
                  <a:chExt cx="3564" cy="2158"/>
                </a:xfrm>
                <a:grpFill/>
              </p:grpSpPr>
              <p:sp>
                <p:nvSpPr>
                  <p:cNvPr id="32779" name="Text Box 11"/>
                  <p:cNvSpPr txBox="1">
                    <a:spLocks noChangeArrowheads="1"/>
                  </p:cNvSpPr>
                  <p:nvPr/>
                </p:nvSpPr>
                <p:spPr bwMode="auto">
                  <a:xfrm>
                    <a:off x="5793" y="5424"/>
                    <a:ext cx="1404" cy="498"/>
                  </a:xfrm>
                  <a:prstGeom prst="rect">
                    <a:avLst/>
                  </a:prstGeom>
                  <a:grp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bg1"/>
                        </a:solidFill>
                        <a:effectLst/>
                        <a:latin typeface="Times New Roman" pitchFamily="18" charset="0"/>
                        <a:ea typeface="宋体" pitchFamily="2" charset="-122"/>
                        <a:cs typeface="Times New Roman" pitchFamily="18" charset="0"/>
                      </a:rPr>
                      <a:t>广告目标</a:t>
                    </a:r>
                    <a:endParaRPr kumimoji="0" lang="zh-CN" b="1" i="0" u="none" strike="noStrike" cap="none" normalizeH="0" baseline="0" dirty="0" smtClean="0">
                      <a:ln>
                        <a:noFill/>
                      </a:ln>
                      <a:solidFill>
                        <a:schemeClr val="bg1"/>
                      </a:solidFill>
                      <a:effectLst/>
                      <a:latin typeface="Arial" pitchFamily="34" charset="0"/>
                      <a:ea typeface="宋体" pitchFamily="2" charset="-122"/>
                    </a:endParaRPr>
                  </a:p>
                </p:txBody>
              </p:sp>
              <p:sp>
                <p:nvSpPr>
                  <p:cNvPr id="32778" name="Text Box 10"/>
                  <p:cNvSpPr txBox="1">
                    <a:spLocks noChangeArrowheads="1"/>
                  </p:cNvSpPr>
                  <p:nvPr/>
                </p:nvSpPr>
                <p:spPr bwMode="auto">
                  <a:xfrm>
                    <a:off x="4713" y="7084"/>
                    <a:ext cx="1404" cy="498"/>
                  </a:xfrm>
                  <a:prstGeom prst="rect">
                    <a:avLst/>
                  </a:prstGeom>
                  <a:grp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smtClean="0">
                        <a:ln>
                          <a:noFill/>
                        </a:ln>
                        <a:solidFill>
                          <a:schemeClr val="bg1"/>
                        </a:solidFill>
                        <a:effectLst/>
                        <a:latin typeface="Times New Roman" pitchFamily="18" charset="0"/>
                        <a:ea typeface="宋体" pitchFamily="2" charset="-122"/>
                        <a:cs typeface="Times New Roman" pitchFamily="18" charset="0"/>
                      </a:rPr>
                      <a:t>信息个性</a:t>
                    </a:r>
                    <a:endParaRPr kumimoji="0" lang="zh-CN" b="1" i="0" u="none" strike="noStrike" cap="none" normalizeH="0" baseline="0" smtClean="0">
                      <a:ln>
                        <a:noFill/>
                      </a:ln>
                      <a:solidFill>
                        <a:schemeClr val="bg1"/>
                      </a:solidFill>
                      <a:effectLst/>
                      <a:latin typeface="Arial" pitchFamily="34" charset="0"/>
                      <a:ea typeface="宋体" pitchFamily="2" charset="-122"/>
                    </a:endParaRPr>
                  </a:p>
                </p:txBody>
              </p:sp>
              <p:sp>
                <p:nvSpPr>
                  <p:cNvPr id="32777" name="Text Box 9"/>
                  <p:cNvSpPr txBox="1">
                    <a:spLocks noChangeArrowheads="1"/>
                  </p:cNvSpPr>
                  <p:nvPr/>
                </p:nvSpPr>
                <p:spPr bwMode="auto">
                  <a:xfrm>
                    <a:off x="6873" y="7084"/>
                    <a:ext cx="1404" cy="498"/>
                  </a:xfrm>
                  <a:prstGeom prst="rect">
                    <a:avLst/>
                  </a:prstGeom>
                  <a:grp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smtClean="0">
                        <a:ln>
                          <a:noFill/>
                        </a:ln>
                        <a:solidFill>
                          <a:schemeClr val="bg1"/>
                        </a:solidFill>
                        <a:effectLst/>
                        <a:latin typeface="Times New Roman" pitchFamily="18" charset="0"/>
                        <a:ea typeface="宋体" pitchFamily="2" charset="-122"/>
                        <a:cs typeface="Times New Roman" pitchFamily="18" charset="0"/>
                      </a:rPr>
                      <a:t>消费心理</a:t>
                    </a:r>
                    <a:endParaRPr kumimoji="0" lang="zh-CN" b="1" i="0" u="none" strike="noStrike" cap="none" normalizeH="0" baseline="0" smtClean="0">
                      <a:ln>
                        <a:noFill/>
                      </a:ln>
                      <a:solidFill>
                        <a:schemeClr val="bg1"/>
                      </a:solidFill>
                      <a:effectLst/>
                      <a:latin typeface="Arial" pitchFamily="34" charset="0"/>
                      <a:ea typeface="宋体" pitchFamily="2" charset="-122"/>
                    </a:endParaRPr>
                  </a:p>
                </p:txBody>
              </p:sp>
            </p:grpSp>
          </p:grpSp>
          <p:grpSp>
            <p:nvGrpSpPr>
              <p:cNvPr id="12" name="Group 4"/>
              <p:cNvGrpSpPr>
                <a:grpSpLocks/>
              </p:cNvGrpSpPr>
              <p:nvPr/>
            </p:nvGrpSpPr>
            <p:grpSpPr bwMode="auto">
              <a:xfrm>
                <a:off x="2067" y="5590"/>
                <a:ext cx="2376" cy="2376"/>
                <a:chOff x="2067" y="5590"/>
                <a:chExt cx="2376" cy="2376"/>
              </a:xfrm>
              <a:grpFill/>
            </p:grpSpPr>
            <p:sp>
              <p:nvSpPr>
                <p:cNvPr id="32774" name="Oval 6"/>
                <p:cNvSpPr>
                  <a:spLocks noChangeArrowheads="1"/>
                </p:cNvSpPr>
                <p:nvPr/>
              </p:nvSpPr>
              <p:spPr bwMode="auto">
                <a:xfrm>
                  <a:off x="2067" y="5590"/>
                  <a:ext cx="2376" cy="2376"/>
                </a:xfrm>
                <a:prstGeom prst="ellipse">
                  <a:avLst/>
                </a:prstGeom>
                <a:grpFill/>
                <a:ln w="38100">
                  <a:solidFill>
                    <a:srgbClr val="FFFF00"/>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773" name="Text Box 5"/>
                <p:cNvSpPr txBox="1">
                  <a:spLocks noChangeArrowheads="1"/>
                </p:cNvSpPr>
                <p:nvPr/>
              </p:nvSpPr>
              <p:spPr bwMode="auto">
                <a:xfrm>
                  <a:off x="2445" y="6363"/>
                  <a:ext cx="1620" cy="544"/>
                </a:xfrm>
                <a:prstGeom prst="rect">
                  <a:avLst/>
                </a:prstGeom>
                <a:grp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400" b="1" i="0" u="none" strike="noStrike" cap="none" normalizeH="0" baseline="0" dirty="0" smtClean="0">
                      <a:ln>
                        <a:noFill/>
                      </a:ln>
                      <a:solidFill>
                        <a:schemeClr val="bg1"/>
                      </a:solidFill>
                      <a:effectLst/>
                      <a:latin typeface="Times New Roman" pitchFamily="18" charset="0"/>
                      <a:ea typeface="宋体" pitchFamily="2" charset="-122"/>
                      <a:cs typeface="Times New Roman" pitchFamily="18" charset="0"/>
                    </a:rPr>
                    <a:t>广告主题</a:t>
                  </a:r>
                  <a:endParaRPr kumimoji="0" lang="zh-CN" sz="2400" b="0" i="0" u="none" strike="noStrike" cap="none" normalizeH="0" baseline="0" dirty="0" smtClean="0">
                    <a:ln>
                      <a:noFill/>
                    </a:ln>
                    <a:solidFill>
                      <a:schemeClr val="bg1"/>
                    </a:solidFill>
                    <a:effectLst/>
                    <a:latin typeface="Arial" pitchFamily="34" charset="0"/>
                    <a:ea typeface="宋体" pitchFamily="2" charset="-122"/>
                  </a:endParaRPr>
                </a:p>
              </p:txBody>
            </p:sp>
          </p:grpSp>
          <p:sp>
            <p:nvSpPr>
              <p:cNvPr id="32771" name="AutoShape 3"/>
              <p:cNvSpPr>
                <a:spLocks noChangeArrowheads="1"/>
              </p:cNvSpPr>
              <p:nvPr/>
            </p:nvSpPr>
            <p:spPr bwMode="auto">
              <a:xfrm>
                <a:off x="3957" y="6612"/>
                <a:ext cx="4104" cy="332"/>
              </a:xfrm>
              <a:prstGeom prst="leftRightArrow">
                <a:avLst>
                  <a:gd name="adj1" fmla="val 50000"/>
                  <a:gd name="adj2" fmla="val 247229"/>
                </a:avLst>
              </a:prstGeom>
              <a:grpFill/>
              <a:ln w="38100">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spTree>
  </p:cSld>
  <p:clrMapOvr>
    <a:masterClrMapping/>
  </p:clrMapOvr>
  <p:transition>
    <p:fade/>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1650</TotalTime>
  <Words>9400</Words>
  <Application>Microsoft Office PowerPoint</Application>
  <PresentationFormat>全屏显示(4:3)</PresentationFormat>
  <Paragraphs>1691</Paragraphs>
  <Slides>211</Slides>
  <Notes>0</Notes>
  <HiddenSlides>0</HiddenSlides>
  <MMClips>0</MMClips>
  <ScaleCrop>false</ScaleCrop>
  <HeadingPairs>
    <vt:vector size="4" baseType="variant">
      <vt:variant>
        <vt:lpstr>主题</vt:lpstr>
      </vt:variant>
      <vt:variant>
        <vt:i4>1</vt:i4>
      </vt:variant>
      <vt:variant>
        <vt:lpstr>幻灯片标题</vt:lpstr>
      </vt:variant>
      <vt:variant>
        <vt:i4>211</vt:i4>
      </vt:variant>
    </vt:vector>
  </HeadingPairs>
  <TitlesOfParts>
    <vt:vector size="212" baseType="lpstr">
      <vt:lpstr>Office 主题</vt:lpstr>
      <vt:lpstr>第1章 广告策划概论</vt:lpstr>
      <vt:lpstr> </vt:lpstr>
      <vt:lpstr>1.1 对广告概念 与功能的重新审视</vt:lpstr>
      <vt:lpstr>1.1.1 广告的概念 </vt:lpstr>
      <vt:lpstr>1.1.2 广告的功能</vt:lpstr>
      <vt:lpstr>1.2 广告策划概述</vt:lpstr>
      <vt:lpstr>1.2.1 广告策划的概念</vt:lpstr>
      <vt:lpstr> </vt:lpstr>
      <vt:lpstr>1.2.2 广告策划的基本内容</vt:lpstr>
      <vt:lpstr>1.2.3 本教材内容概述</vt:lpstr>
      <vt:lpstr>1.3 整合营销传播 ——广告策划新境界</vt:lpstr>
      <vt:lpstr>1.3.1 整合营销传播及其发展</vt:lpstr>
      <vt:lpstr>1.3.2 整合营销传播的特性</vt:lpstr>
      <vt:lpstr>1.3.3 整合营销传播的发展层次</vt:lpstr>
      <vt:lpstr>1.3.4 整合营销传播的方法简介</vt:lpstr>
      <vt:lpstr>5.基于消费者的方法</vt:lpstr>
      <vt:lpstr>第2章 广告调查研究</vt:lpstr>
      <vt:lpstr>2.1 调查研究：广告策划的基础</vt:lpstr>
      <vt:lpstr>2.1.3 广告策划调查研究的范围</vt:lpstr>
      <vt:lpstr>2.1.4 广告调查的具体内容</vt:lpstr>
      <vt:lpstr>2.2 信息来源及调查研究的类型</vt:lpstr>
      <vt:lpstr>2.2.1 信息来源</vt:lpstr>
      <vt:lpstr>2.2.2 次级调查研究</vt:lpstr>
      <vt:lpstr>2.2.3 基本调查研究</vt:lpstr>
      <vt:lpstr>1.探索或质的调查研究</vt:lpstr>
      <vt:lpstr>2.量的或描述的调查研究</vt:lpstr>
      <vt:lpstr>3.实验调查研究</vt:lpstr>
      <vt:lpstr>4.为资料收集抽样</vt:lpstr>
      <vt:lpstr>2.3 问卷设计</vt:lpstr>
      <vt:lpstr>2.3.1 调查问卷的功能</vt:lpstr>
      <vt:lpstr>2.3.2 调查问卷的设计过程…</vt:lpstr>
      <vt:lpstr>2.3.2 调查问卷的设计过程</vt:lpstr>
      <vt:lpstr>2.3.3 设计问题 </vt:lpstr>
      <vt:lpstr>1.问题设计中的5个“应该”</vt:lpstr>
      <vt:lpstr>2.问题设计中的11个“不应该”</vt:lpstr>
      <vt:lpstr>2.问题设计中的11个“不应该”</vt:lpstr>
      <vt:lpstr>3.问题设计中的具体方法</vt:lpstr>
      <vt:lpstr> </vt:lpstr>
      <vt:lpstr>2.4 调查实施</vt:lpstr>
      <vt:lpstr>2.4.1 市场调查方法</vt:lpstr>
      <vt:lpstr>2.4.2 广告策略调查研究</vt:lpstr>
      <vt:lpstr>2.4.3 以广告调查研究发展广告策略</vt:lpstr>
      <vt:lpstr>2.4.4 调查研究的评价</vt:lpstr>
      <vt:lpstr>2.5 调研报告的撰写</vt:lpstr>
      <vt:lpstr>2.5.1 准备工作</vt:lpstr>
      <vt:lpstr>2.5.2 综合报告</vt:lpstr>
      <vt:lpstr>2.5.3 专题报告、研究性报告 和说明性报告</vt:lpstr>
      <vt:lpstr>2.5.4 市场调查报告写作的文体结构</vt:lpstr>
      <vt:lpstr>第3章 广告定位策略</vt:lpstr>
      <vt:lpstr>3.1 市场细分与广告定位</vt:lpstr>
      <vt:lpstr>3.1.1 市场细分… </vt:lpstr>
      <vt:lpstr>3.1.1 市场细分 </vt:lpstr>
      <vt:lpstr>3.1.2 选择目标市场 </vt:lpstr>
      <vt:lpstr>3.1.3 根据市场细分进行广告定位</vt:lpstr>
      <vt:lpstr>3.1.4 定位可能出现的四种错误</vt:lpstr>
      <vt:lpstr>3.2 广告定位战略</vt:lpstr>
      <vt:lpstr>3.2.1 迎合消费心理</vt:lpstr>
      <vt:lpstr>3.2.2 突出竞争优势</vt:lpstr>
      <vt:lpstr>3.2.3 塑造品牌形象</vt:lpstr>
      <vt:lpstr>3.3 广告定位战术</vt:lpstr>
      <vt:lpstr>3.3.1 产品定位</vt:lpstr>
      <vt:lpstr>3.3.2 市场定位</vt:lpstr>
      <vt:lpstr>3.3.3 企业定位</vt:lpstr>
      <vt:lpstr>3.3.4 质量定位</vt:lpstr>
      <vt:lpstr>3.3.5 价格定位</vt:lpstr>
      <vt:lpstr>3.3.6 观念定位</vt:lpstr>
      <vt:lpstr>3.3.7 形象定位</vt:lpstr>
      <vt:lpstr> </vt:lpstr>
      <vt:lpstr>3.3.8 功能定位 </vt:lpstr>
      <vt:lpstr>3.3.9 服务定位</vt:lpstr>
      <vt:lpstr>3.3.10 心理定位</vt:lpstr>
      <vt:lpstr>第4章 广告目标与预算</vt:lpstr>
      <vt:lpstr>4.1 广告目标</vt:lpstr>
      <vt:lpstr>4.1.1 目标的意义</vt:lpstr>
      <vt:lpstr>4.1.2 确定广告策划的目标</vt:lpstr>
      <vt:lpstr>4.2 DAGMAR法</vt:lpstr>
      <vt:lpstr>4.2.1 具体的、可测量的传播任务</vt:lpstr>
      <vt:lpstr>4.2.2 目标受众 </vt:lpstr>
      <vt:lpstr>4.2.3 基准和变化程度</vt:lpstr>
      <vt:lpstr>4.2.4 特定的时间期限</vt:lpstr>
      <vt:lpstr>4.2.5 对DAGMAR法的评价</vt:lpstr>
      <vt:lpstr>4.3 广告预算</vt:lpstr>
      <vt:lpstr>4.3.1 广告预算的边际分析</vt:lpstr>
      <vt:lpstr>4.3.2 销售反应模型 </vt:lpstr>
      <vt:lpstr>4.3.3 预算制定中的其他因素</vt:lpstr>
      <vt:lpstr>4.3.4 制定预算的方法…</vt:lpstr>
      <vt:lpstr>4.3.4 制定预算的方法</vt:lpstr>
      <vt:lpstr>4.3.5 预算分配 </vt:lpstr>
      <vt:lpstr>第5章 广告策略规划</vt:lpstr>
      <vt:lpstr>5.1 广告计划编制程序</vt:lpstr>
      <vt:lpstr>5.1.1 广告策划的程序</vt:lpstr>
      <vt:lpstr>1.广告预测程序 </vt:lpstr>
      <vt:lpstr>2.广告决策程序</vt:lpstr>
      <vt:lpstr>3.广告计划程序 </vt:lpstr>
      <vt:lpstr>4.广告实施程序…</vt:lpstr>
      <vt:lpstr>4.广告实施程序</vt:lpstr>
      <vt:lpstr>5.广告评价程序 </vt:lpstr>
      <vt:lpstr>5.1.2 广告主题策划</vt:lpstr>
      <vt:lpstr>1.广告主题的三个要素</vt:lpstr>
      <vt:lpstr>2.确定广告主题的题材…</vt:lpstr>
      <vt:lpstr>2.确定广告主题的题材</vt:lpstr>
      <vt:lpstr>5.1.3 广告策略计划书</vt:lpstr>
      <vt:lpstr>1.广告策略计划书的形式</vt:lpstr>
      <vt:lpstr>2.广告策略计划书的内容</vt:lpstr>
      <vt:lpstr>3.广告策略计划书撰写实例</vt:lpstr>
      <vt:lpstr>5.2 公关广告策划 </vt:lpstr>
      <vt:lpstr>5.2.2 公关广告的目的</vt:lpstr>
      <vt:lpstr>5.2.3 公关广告的策划</vt:lpstr>
      <vt:lpstr>5.2.4 公关广告的实施</vt:lpstr>
      <vt:lpstr>5.2.5 公关广告的评估</vt:lpstr>
      <vt:lpstr>5.3 促销广告策划</vt:lpstr>
      <vt:lpstr>5.3.1 促销活动的作用</vt:lpstr>
      <vt:lpstr>5.3.2 会展促销</vt:lpstr>
      <vt:lpstr>1.展销会的类型</vt:lpstr>
      <vt:lpstr>2.展销会的组织 </vt:lpstr>
      <vt:lpstr>3.展销会的设计</vt:lpstr>
      <vt:lpstr>5.3.3 包装广告</vt:lpstr>
      <vt:lpstr>1.包装广告的特点</vt:lpstr>
      <vt:lpstr>2.包装广告的设计原则</vt:lpstr>
      <vt:lpstr>3.包装广告的设计</vt:lpstr>
      <vt:lpstr>5.3.4 馈赠广告 </vt:lpstr>
      <vt:lpstr>1.馈赠广告的目的与作用</vt:lpstr>
      <vt:lpstr>2.馈赠广告的种类</vt:lpstr>
      <vt:lpstr>3.馈赠广告的设计原则</vt:lpstr>
      <vt:lpstr>5.3.5 示范广告 </vt:lpstr>
      <vt:lpstr>1.示范广告的实施条件与作用</vt:lpstr>
      <vt:lpstr>2.示范广告的类型 </vt:lpstr>
      <vt:lpstr>5.3.6 其他促销广告</vt:lpstr>
      <vt:lpstr>第6章 广告创意策略</vt:lpstr>
      <vt:lpstr>6.1 广告创意概论</vt:lpstr>
      <vt:lpstr>6.1.1 广告创意的内涵</vt:lpstr>
      <vt:lpstr>6.1.2 广告创意的特点</vt:lpstr>
      <vt:lpstr>6.1.3 广告创意的原则</vt:lpstr>
      <vt:lpstr>6.1.4 广告创意的前提</vt:lpstr>
      <vt:lpstr>6.2 广告创意的基本范畴</vt:lpstr>
      <vt:lpstr>6.2.1 广告创意的形象…</vt:lpstr>
      <vt:lpstr>6.2.1 广告创意的形象</vt:lpstr>
      <vt:lpstr>6.2.2 广告创意的意象</vt:lpstr>
      <vt:lpstr>6.2.3广告创意的意境</vt:lpstr>
      <vt:lpstr>6.2.4 广告创意的意念</vt:lpstr>
      <vt:lpstr>6.2.5 广告创意的联想</vt:lpstr>
      <vt:lpstr>6.3 广告创意过程</vt:lpstr>
      <vt:lpstr>6.4 广告创意方法</vt:lpstr>
      <vt:lpstr>6.4.1 李奥·贝纳的固有刺激法</vt:lpstr>
      <vt:lpstr>6.4.2 罗瑟·瑞夫斯的 独特销售建议（UPS）</vt:lpstr>
      <vt:lpstr>6.4.3 大卫·奥格威的 品牌形象法</vt:lpstr>
      <vt:lpstr>6.4.4 威廉·伯恩巴克的 实施重心法</vt:lpstr>
      <vt:lpstr>6.4.5 艾尔·里斯 和杰克·特劳特的定位…</vt:lpstr>
      <vt:lpstr>6.4.5 艾尔·里斯 和杰克·特劳特的定位</vt:lpstr>
      <vt:lpstr>6.4.5 理查德·伍甘的FCB模式…</vt:lpstr>
      <vt:lpstr>6.4.5 理查德·伍甘的FCB模式</vt:lpstr>
      <vt:lpstr>第7章 广告文案写作</vt:lpstr>
      <vt:lpstr>7.1 广告文案的写作过程</vt:lpstr>
      <vt:lpstr>7.1.1 立意</vt:lpstr>
      <vt:lpstr>7.1.2 构思</vt:lpstr>
      <vt:lpstr>3.构思文案的方法</vt:lpstr>
      <vt:lpstr>7.1.3 修改</vt:lpstr>
      <vt:lpstr>7.1.4 完稿</vt:lpstr>
      <vt:lpstr>7.2 广告文案的结构与写作</vt:lpstr>
      <vt:lpstr>7.2.1 标题</vt:lpstr>
      <vt:lpstr>奥格威关于广告标题写作的原则</vt:lpstr>
      <vt:lpstr>7.2.2 正文</vt:lpstr>
      <vt:lpstr>7.2.3 广告语</vt:lpstr>
      <vt:lpstr>1.广告语的写作类型</vt:lpstr>
      <vt:lpstr>2.广告语的创作要求</vt:lpstr>
      <vt:lpstr>经典广告语500条…</vt:lpstr>
      <vt:lpstr>经典广告语500条</vt:lpstr>
      <vt:lpstr>7.2.4 随文</vt:lpstr>
      <vt:lpstr>7.3 广告文案的体式 </vt:lpstr>
      <vt:lpstr>第8章 广告媒体策划 </vt:lpstr>
      <vt:lpstr>开篇案例 中央电视台2009年广告招标总额超过92亿！</vt:lpstr>
      <vt:lpstr>8.1 广告媒体概述</vt:lpstr>
      <vt:lpstr>8.1.1 广告媒体的分类</vt:lpstr>
      <vt:lpstr>8.1.2 报纸与杂志</vt:lpstr>
      <vt:lpstr>1.报纸传播信息的优势和弱点</vt:lpstr>
      <vt:lpstr>2.杂志传播信息的优势和弱点</vt:lpstr>
      <vt:lpstr>8.1.3 广播与电视</vt:lpstr>
      <vt:lpstr>1.广播在传播信息中的优势和弱点</vt:lpstr>
      <vt:lpstr>2.电视在传播信息中的优势和弱点</vt:lpstr>
      <vt:lpstr>8.1.4 国际互联网</vt:lpstr>
      <vt:lpstr>8.1.5 其他广告媒体</vt:lpstr>
      <vt:lpstr>8.2 广告媒体的选择程序</vt:lpstr>
      <vt:lpstr>8.2.1 调查研究 </vt:lpstr>
      <vt:lpstr>8.2.2 广告媒体的评价指标</vt:lpstr>
      <vt:lpstr>8.2.3 确立媒体目标</vt:lpstr>
      <vt:lpstr>8.2.4 选择媒体方案 </vt:lpstr>
      <vt:lpstr>8.2.5 媒体方案评估</vt:lpstr>
      <vt:lpstr>8.2.6 组织实施 </vt:lpstr>
      <vt:lpstr>8.3 广告媒体的选择策略</vt:lpstr>
      <vt:lpstr>8.3.1 影响媒体选择的因素</vt:lpstr>
      <vt:lpstr>1.基于营销与广告的因素</vt:lpstr>
      <vt:lpstr>2.基于媒体本身的因素</vt:lpstr>
      <vt:lpstr>8.3.2 广告媒体选择的原则</vt:lpstr>
      <vt:lpstr>8.3.3 广告媒体选择的方法与步骤</vt:lpstr>
      <vt:lpstr>1.媒体选择的方法</vt:lpstr>
      <vt:lpstr>2.媒体选择的步骤</vt:lpstr>
      <vt:lpstr>8.3.4 选择最佳媒体组合 </vt:lpstr>
      <vt:lpstr>第9章 广告效果评估</vt:lpstr>
      <vt:lpstr>开篇案例 浪费的那一半哪去了？</vt:lpstr>
      <vt:lpstr>9.1 广告效果的特性</vt:lpstr>
      <vt:lpstr>9.2 广告效果的评估指标</vt:lpstr>
      <vt:lpstr>9.2.1 销售额</vt:lpstr>
      <vt:lpstr>9.2.2 到达率</vt:lpstr>
      <vt:lpstr>9.2.3 注意率</vt:lpstr>
      <vt:lpstr>9.2.4 记忆程度 </vt:lpstr>
      <vt:lpstr>9.2.5 购买唤起</vt:lpstr>
      <vt:lpstr>9.2.6 AEI —广告效果指数</vt:lpstr>
      <vt:lpstr>9.3 评估实施与分析</vt:lpstr>
      <vt:lpstr>9.3.1 事前 同步及事后评估</vt:lpstr>
      <vt:lpstr>9.3.2 评估方法</vt:lpstr>
      <vt:lpstr>9.3.3 对广告效果的分析</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Benny</dc:creator>
  <cp:lastModifiedBy>Xchy</cp:lastModifiedBy>
  <cp:revision>199</cp:revision>
  <dcterms:created xsi:type="dcterms:W3CDTF">2009-04-23T13:26:31Z</dcterms:created>
  <dcterms:modified xsi:type="dcterms:W3CDTF">2010-12-12T08:00:17Z</dcterms:modified>
</cp:coreProperties>
</file>